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63"/>
  </p:notesMasterIdLst>
  <p:handoutMasterIdLst>
    <p:handoutMasterId r:id="rId64"/>
  </p:handoutMasterIdLst>
  <p:sldIdLst>
    <p:sldId id="256" r:id="rId2"/>
    <p:sldId id="259" r:id="rId3"/>
    <p:sldId id="317" r:id="rId4"/>
    <p:sldId id="260" r:id="rId5"/>
    <p:sldId id="310" r:id="rId6"/>
    <p:sldId id="312" r:id="rId7"/>
    <p:sldId id="313" r:id="rId8"/>
    <p:sldId id="318" r:id="rId9"/>
    <p:sldId id="293" r:id="rId10"/>
    <p:sldId id="294" r:id="rId11"/>
    <p:sldId id="295" r:id="rId12"/>
    <p:sldId id="298" r:id="rId13"/>
    <p:sldId id="300" r:id="rId14"/>
    <p:sldId id="304" r:id="rId15"/>
    <p:sldId id="305" r:id="rId16"/>
    <p:sldId id="306" r:id="rId17"/>
    <p:sldId id="307" r:id="rId18"/>
    <p:sldId id="308" r:id="rId19"/>
    <p:sldId id="319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80" r:id="rId36"/>
    <p:sldId id="320" r:id="rId37"/>
    <p:sldId id="281" r:id="rId38"/>
    <p:sldId id="315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276" r:id="rId48"/>
    <p:sldId id="277" r:id="rId49"/>
    <p:sldId id="278" r:id="rId50"/>
    <p:sldId id="279" r:id="rId51"/>
    <p:sldId id="282" r:id="rId52"/>
    <p:sldId id="283" r:id="rId53"/>
    <p:sldId id="284" r:id="rId54"/>
    <p:sldId id="285" r:id="rId55"/>
    <p:sldId id="286" r:id="rId56"/>
    <p:sldId id="287" r:id="rId57"/>
    <p:sldId id="288" r:id="rId58"/>
    <p:sldId id="289" r:id="rId59"/>
    <p:sldId id="290" r:id="rId60"/>
    <p:sldId id="291" r:id="rId61"/>
    <p:sldId id="292" r:id="rId62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宋体" panose="02010600030101010101" pitchFamily="2" charset="-122"/>
      <p:regular r:id="rId69"/>
    </p:embeddedFont>
    <p:embeddedFont>
      <p:font typeface="Wingdings 2" panose="05020102010507070707" pitchFamily="18" charset="2"/>
      <p:regular r:id="rId70"/>
    </p:embeddedFont>
    <p:embeddedFont>
      <p:font typeface="Roboto Mono" panose="020B0600070205080204" charset="0"/>
      <p:regular r:id="rId71"/>
      <p:bold r:id="rId72"/>
      <p:italic r:id="rId73"/>
      <p:boldItalic r:id="rId7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30EE26-F342-4682-89C8-C46F6094D2C0}" v="142" dt="2018-12-21T08:49:24.065"/>
  </p1510:revLst>
</p1510:revInfo>
</file>

<file path=ppt/tableStyles.xml><?xml version="1.0" encoding="utf-8"?>
<a:tblStyleLst xmlns:a="http://schemas.openxmlformats.org/drawingml/2006/main" def="{49C4E70D-9E84-453C-AA23-89C5F8261C60}">
  <a:tblStyle styleId="{49C4E70D-9E84-453C-AA23-89C5F8261C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31" autoAdjust="0"/>
  </p:normalViewPr>
  <p:slideViewPr>
    <p:cSldViewPr snapToGrid="0">
      <p:cViewPr varScale="1">
        <p:scale>
          <a:sx n="193" d="100"/>
          <a:sy n="193" d="100"/>
        </p:scale>
        <p:origin x="2261" y="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74" Type="http://schemas.openxmlformats.org/officeDocument/2006/relationships/font" Target="fonts/font10.fntdata"/><Relationship Id="rId79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font" Target="fonts/font5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8.fntdata"/><Relationship Id="rId80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6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xir English" userId="28fc0e3433fb1c03" providerId="LiveId" clId="{3530EE26-F342-4682-89C8-C46F6094D2C0}"/>
    <pc:docChg chg="undo redo custSel addSld modSld">
      <pc:chgData name="Elixir English" userId="28fc0e3433fb1c03" providerId="LiveId" clId="{3530EE26-F342-4682-89C8-C46F6094D2C0}" dt="2018-12-21T08:53:08.537" v="962" actId="208"/>
      <pc:docMkLst>
        <pc:docMk/>
      </pc:docMkLst>
      <pc:sldChg chg="addSp delSp modSp delAnim modAnim modNotesTx">
        <pc:chgData name="Elixir English" userId="28fc0e3433fb1c03" providerId="LiveId" clId="{3530EE26-F342-4682-89C8-C46F6094D2C0}" dt="2018-12-21T08:17:39.129" v="908"/>
        <pc:sldMkLst>
          <pc:docMk/>
          <pc:sldMk cId="0" sldId="260"/>
        </pc:sldMkLst>
        <pc:spChg chg="add del">
          <ac:chgData name="Elixir English" userId="28fc0e3433fb1c03" providerId="LiveId" clId="{3530EE26-F342-4682-89C8-C46F6094D2C0}" dt="2018-12-21T06:12:08.646" v="97"/>
          <ac:spMkLst>
            <pc:docMk/>
            <pc:sldMk cId="0" sldId="260"/>
            <ac:spMk id="2" creationId="{43D67B9E-2EC4-47EE-89E7-CFEBB83AE5BE}"/>
          </ac:spMkLst>
        </pc:spChg>
        <pc:spChg chg="add del">
          <ac:chgData name="Elixir English" userId="28fc0e3433fb1c03" providerId="LiveId" clId="{3530EE26-F342-4682-89C8-C46F6094D2C0}" dt="2018-12-21T06:12:13.505" v="99"/>
          <ac:spMkLst>
            <pc:docMk/>
            <pc:sldMk cId="0" sldId="260"/>
            <ac:spMk id="3" creationId="{6738B76F-2553-402A-83F3-BA7482C57E63}"/>
          </ac:spMkLst>
        </pc:spChg>
        <pc:spChg chg="add del mod">
          <ac:chgData name="Elixir English" userId="28fc0e3433fb1c03" providerId="LiveId" clId="{3530EE26-F342-4682-89C8-C46F6094D2C0}" dt="2018-12-21T06:12:19.308" v="101"/>
          <ac:spMkLst>
            <pc:docMk/>
            <pc:sldMk cId="0" sldId="260"/>
            <ac:spMk id="4" creationId="{7976C32A-B487-4C37-93D9-888ECD268655}"/>
          </ac:spMkLst>
        </pc:spChg>
        <pc:spChg chg="add mod">
          <ac:chgData name="Elixir English" userId="28fc0e3433fb1c03" providerId="LiveId" clId="{3530EE26-F342-4682-89C8-C46F6094D2C0}" dt="2018-12-21T07:59:16.240" v="822" actId="164"/>
          <ac:spMkLst>
            <pc:docMk/>
            <pc:sldMk cId="0" sldId="260"/>
            <ac:spMk id="17" creationId="{AE1867DF-C865-4F7D-AFAD-15C6879A0626}"/>
          </ac:spMkLst>
        </pc:spChg>
        <pc:spChg chg="add del mod">
          <ac:chgData name="Elixir English" userId="28fc0e3433fb1c03" providerId="LiveId" clId="{3530EE26-F342-4682-89C8-C46F6094D2C0}" dt="2018-12-21T06:40:15.024" v="226" actId="11529"/>
          <ac:spMkLst>
            <pc:docMk/>
            <pc:sldMk cId="0" sldId="260"/>
            <ac:spMk id="18" creationId="{59367DAA-2257-4D81-886F-0511DD65EBD4}"/>
          </ac:spMkLst>
        </pc:spChg>
        <pc:spChg chg="add mod">
          <ac:chgData name="Elixir English" userId="28fc0e3433fb1c03" providerId="LiveId" clId="{3530EE26-F342-4682-89C8-C46F6094D2C0}" dt="2018-12-21T08:17:39.129" v="908"/>
          <ac:spMkLst>
            <pc:docMk/>
            <pc:sldMk cId="0" sldId="260"/>
            <ac:spMk id="19" creationId="{47E2D16A-743A-4681-AE8A-DE81E7C27492}"/>
          </ac:spMkLst>
        </pc:spChg>
        <pc:spChg chg="add del mod">
          <ac:chgData name="Elixir English" userId="28fc0e3433fb1c03" providerId="LiveId" clId="{3530EE26-F342-4682-89C8-C46F6094D2C0}" dt="2018-12-21T07:59:35.100" v="825" actId="478"/>
          <ac:spMkLst>
            <pc:docMk/>
            <pc:sldMk cId="0" sldId="260"/>
            <ac:spMk id="29" creationId="{45ADA61F-956F-4BE0-B6A5-44503B217539}"/>
          </ac:spMkLst>
        </pc:spChg>
        <pc:spChg chg="add del mod">
          <ac:chgData name="Elixir English" userId="28fc0e3433fb1c03" providerId="LiveId" clId="{3530EE26-F342-4682-89C8-C46F6094D2C0}" dt="2018-12-21T07:59:36.100" v="826" actId="478"/>
          <ac:spMkLst>
            <pc:docMk/>
            <pc:sldMk cId="0" sldId="260"/>
            <ac:spMk id="31" creationId="{892A61B0-CC1E-451C-BA9E-9E360CD2D32E}"/>
          </ac:spMkLst>
        </pc:spChg>
        <pc:spChg chg="add mod">
          <ac:chgData name="Elixir English" userId="28fc0e3433fb1c03" providerId="LiveId" clId="{3530EE26-F342-4682-89C8-C46F6094D2C0}" dt="2018-12-21T08:06:15.530" v="876" actId="1076"/>
          <ac:spMkLst>
            <pc:docMk/>
            <pc:sldMk cId="0" sldId="260"/>
            <ac:spMk id="48" creationId="{FFFA4172-798D-48F0-B766-C2A6AF8AC1B4}"/>
          </ac:spMkLst>
        </pc:spChg>
        <pc:spChg chg="add mod">
          <ac:chgData name="Elixir English" userId="28fc0e3433fb1c03" providerId="LiveId" clId="{3530EE26-F342-4682-89C8-C46F6094D2C0}" dt="2018-12-21T08:05:49.605" v="871" actId="57"/>
          <ac:spMkLst>
            <pc:docMk/>
            <pc:sldMk cId="0" sldId="260"/>
            <ac:spMk id="67" creationId="{36159E19-C876-4563-BD87-FEA00575FC21}"/>
          </ac:spMkLst>
        </pc:spChg>
        <pc:spChg chg="mod">
          <ac:chgData name="Elixir English" userId="28fc0e3433fb1c03" providerId="LiveId" clId="{3530EE26-F342-4682-89C8-C46F6094D2C0}" dt="2018-12-21T06:46:33.634" v="344" actId="57"/>
          <ac:spMkLst>
            <pc:docMk/>
            <pc:sldMk cId="0" sldId="260"/>
            <ac:spMk id="84" creationId="{00000000-0000-0000-0000-000000000000}"/>
          </ac:spMkLst>
        </pc:spChg>
        <pc:spChg chg="del">
          <ac:chgData name="Elixir English" userId="28fc0e3433fb1c03" providerId="LiveId" clId="{3530EE26-F342-4682-89C8-C46F6094D2C0}" dt="2018-12-21T06:12:05.834" v="95" actId="478"/>
          <ac:spMkLst>
            <pc:docMk/>
            <pc:sldMk cId="0" sldId="260"/>
            <ac:spMk id="85" creationId="{00000000-0000-0000-0000-000000000000}"/>
          </ac:spMkLst>
        </pc:spChg>
        <pc:grpChg chg="add mod">
          <ac:chgData name="Elixir English" userId="28fc0e3433fb1c03" providerId="LiveId" clId="{3530EE26-F342-4682-89C8-C46F6094D2C0}" dt="2018-12-21T07:59:45.197" v="827" actId="571"/>
          <ac:grpSpMkLst>
            <pc:docMk/>
            <pc:sldMk cId="0" sldId="260"/>
            <ac:grpSpMk id="41" creationId="{0A67DA02-5687-4629-ADD1-D1A52595E0E7}"/>
          </ac:grpSpMkLst>
        </pc:grpChg>
        <pc:grpChg chg="add mod">
          <ac:chgData name="Elixir English" userId="28fc0e3433fb1c03" providerId="LiveId" clId="{3530EE26-F342-4682-89C8-C46F6094D2C0}" dt="2018-12-21T07:59:51.393" v="828" actId="571"/>
          <ac:grpSpMkLst>
            <pc:docMk/>
            <pc:sldMk cId="0" sldId="260"/>
            <ac:grpSpMk id="44" creationId="{82A0AA8A-34C4-4BA7-96BF-7DEC7E963E96}"/>
          </ac:grpSpMkLst>
        </pc:grpChg>
        <pc:grpChg chg="add mod">
          <ac:chgData name="Elixir English" userId="28fc0e3433fb1c03" providerId="LiveId" clId="{3530EE26-F342-4682-89C8-C46F6094D2C0}" dt="2018-12-21T07:59:16.240" v="822" actId="164"/>
          <ac:grpSpMkLst>
            <pc:docMk/>
            <pc:sldMk cId="0" sldId="260"/>
            <ac:grpSpMk id="66" creationId="{91E1FC76-0220-4634-8991-A5215EBB50E1}"/>
          </ac:grpSpMkLst>
        </pc:grpChg>
        <pc:picChg chg="add del mod">
          <ac:chgData name="Elixir English" userId="28fc0e3433fb1c03" providerId="LiveId" clId="{3530EE26-F342-4682-89C8-C46F6094D2C0}" dt="2018-12-21T06:12:46.743" v="105"/>
          <ac:picMkLst>
            <pc:docMk/>
            <pc:sldMk cId="0" sldId="260"/>
            <ac:picMk id="6" creationId="{6BF0321A-D9D1-482D-8F52-42D70EFFB89C}"/>
          </ac:picMkLst>
        </pc:picChg>
        <pc:picChg chg="add mod">
          <ac:chgData name="Elixir English" userId="28fc0e3433fb1c03" providerId="LiveId" clId="{3530EE26-F342-4682-89C8-C46F6094D2C0}" dt="2018-12-21T06:46:53.565" v="345" actId="1076"/>
          <ac:picMkLst>
            <pc:docMk/>
            <pc:sldMk cId="0" sldId="260"/>
            <ac:picMk id="8" creationId="{A7B60DC9-C376-4D4A-A11D-1B3AE3BB8B2E}"/>
          </ac:picMkLst>
        </pc:picChg>
        <pc:picChg chg="add mod">
          <ac:chgData name="Elixir English" userId="28fc0e3433fb1c03" providerId="LiveId" clId="{3530EE26-F342-4682-89C8-C46F6094D2C0}" dt="2018-12-21T06:46:53.565" v="345" actId="1076"/>
          <ac:picMkLst>
            <pc:docMk/>
            <pc:sldMk cId="0" sldId="260"/>
            <ac:picMk id="10" creationId="{0173480D-37F5-4193-9FAE-FDF8E750ABD8}"/>
          </ac:picMkLst>
        </pc:picChg>
        <pc:picChg chg="add mod">
          <ac:chgData name="Elixir English" userId="28fc0e3433fb1c03" providerId="LiveId" clId="{3530EE26-F342-4682-89C8-C46F6094D2C0}" dt="2018-12-21T06:46:53.565" v="345" actId="1076"/>
          <ac:picMkLst>
            <pc:docMk/>
            <pc:sldMk cId="0" sldId="260"/>
            <ac:picMk id="12" creationId="{A5194FE6-B286-454A-9EB2-A79E4C4BCB3B}"/>
          </ac:picMkLst>
        </pc:picChg>
        <pc:picChg chg="add mod">
          <ac:chgData name="Elixir English" userId="28fc0e3433fb1c03" providerId="LiveId" clId="{3530EE26-F342-4682-89C8-C46F6094D2C0}" dt="2018-12-21T06:46:53.565" v="345" actId="1076"/>
          <ac:picMkLst>
            <pc:docMk/>
            <pc:sldMk cId="0" sldId="260"/>
            <ac:picMk id="14" creationId="{600B65A0-5B3A-461C-90D5-0DA77670E24E}"/>
          </ac:picMkLst>
        </pc:picChg>
        <pc:picChg chg="add mod">
          <ac:chgData name="Elixir English" userId="28fc0e3433fb1c03" providerId="LiveId" clId="{3530EE26-F342-4682-89C8-C46F6094D2C0}" dt="2018-12-21T06:46:53.565" v="345" actId="1076"/>
          <ac:picMkLst>
            <pc:docMk/>
            <pc:sldMk cId="0" sldId="260"/>
            <ac:picMk id="16" creationId="{95616F17-83DC-4E4D-8FA4-9C6645B8BC33}"/>
          </ac:picMkLst>
        </pc:picChg>
        <pc:picChg chg="add del mod">
          <ac:chgData name="Elixir English" userId="28fc0e3433fb1c03" providerId="LiveId" clId="{3530EE26-F342-4682-89C8-C46F6094D2C0}" dt="2018-12-21T07:57:07.119" v="809"/>
          <ac:picMkLst>
            <pc:docMk/>
            <pc:sldMk cId="0" sldId="260"/>
            <ac:picMk id="27" creationId="{C985AC15-8C1F-437D-874C-63317681DB3A}"/>
          </ac:picMkLst>
        </pc:picChg>
        <pc:picChg chg="add mod">
          <ac:chgData name="Elixir English" userId="28fc0e3433fb1c03" providerId="LiveId" clId="{3530EE26-F342-4682-89C8-C46F6094D2C0}" dt="2018-12-21T07:59:16.240" v="822" actId="164"/>
          <ac:picMkLst>
            <pc:docMk/>
            <pc:sldMk cId="0" sldId="260"/>
            <ac:picMk id="65" creationId="{66046BFA-06CA-406F-9A4C-09F49F1EB4BF}"/>
          </ac:picMkLst>
        </pc:picChg>
        <pc:picChg chg="add mod modCrop">
          <ac:chgData name="Elixir English" userId="28fc0e3433fb1c03" providerId="LiveId" clId="{3530EE26-F342-4682-89C8-C46F6094D2C0}" dt="2018-12-21T06:46:53.565" v="345" actId="1076"/>
          <ac:picMkLst>
            <pc:docMk/>
            <pc:sldMk cId="0" sldId="260"/>
            <ac:picMk id="1032" creationId="{10BD2BF0-D817-44AF-B804-882E2D4009DD}"/>
          </ac:picMkLst>
        </pc:picChg>
        <pc:picChg chg="add del mod">
          <ac:chgData name="Elixir English" userId="28fc0e3433fb1c03" providerId="LiveId" clId="{3530EE26-F342-4682-89C8-C46F6094D2C0}" dt="2018-12-21T06:27:32.929" v="182" actId="478"/>
          <ac:picMkLst>
            <pc:docMk/>
            <pc:sldMk cId="0" sldId="260"/>
            <ac:picMk id="1034" creationId="{1DBE7C5F-F90B-4EA7-9BEC-1A4F61A76E9E}"/>
          </ac:picMkLst>
        </pc:picChg>
        <pc:picChg chg="add del mod">
          <ac:chgData name="Elixir English" userId="28fc0e3433fb1c03" providerId="LiveId" clId="{3530EE26-F342-4682-89C8-C46F6094D2C0}" dt="2018-12-21T06:29:05.081" v="186" actId="478"/>
          <ac:picMkLst>
            <pc:docMk/>
            <pc:sldMk cId="0" sldId="260"/>
            <ac:picMk id="1036" creationId="{AA44EB2B-7E2A-45FF-B2FD-0732AEBF50DC}"/>
          </ac:picMkLst>
        </pc:picChg>
        <pc:cxnChg chg="add mod ord">
          <ac:chgData name="Elixir English" userId="28fc0e3433fb1c03" providerId="LiveId" clId="{3530EE26-F342-4682-89C8-C46F6094D2C0}" dt="2018-12-21T06:49:57.199" v="368" actId="171"/>
          <ac:cxnSpMkLst>
            <pc:docMk/>
            <pc:sldMk cId="0" sldId="260"/>
            <ac:cxnSpMk id="21" creationId="{2EF351FC-ABD8-44C1-B567-EC7DC6BE1057}"/>
          </ac:cxnSpMkLst>
        </pc:cxnChg>
        <pc:cxnChg chg="add mod">
          <ac:chgData name="Elixir English" userId="28fc0e3433fb1c03" providerId="LiveId" clId="{3530EE26-F342-4682-89C8-C46F6094D2C0}" dt="2018-12-21T06:50:18.229" v="373" actId="14100"/>
          <ac:cxnSpMkLst>
            <pc:docMk/>
            <pc:sldMk cId="0" sldId="260"/>
            <ac:cxnSpMk id="28" creationId="{04A87CFC-F930-4C14-BA66-F55D022664A1}"/>
          </ac:cxnSpMkLst>
        </pc:cxnChg>
        <pc:cxnChg chg="add mod">
          <ac:chgData name="Elixir English" userId="28fc0e3433fb1c03" providerId="LiveId" clId="{3530EE26-F342-4682-89C8-C46F6094D2C0}" dt="2018-12-21T06:50:24.820" v="375" actId="14100"/>
          <ac:cxnSpMkLst>
            <pc:docMk/>
            <pc:sldMk cId="0" sldId="260"/>
            <ac:cxnSpMk id="30" creationId="{CD8C58DE-D356-458B-B293-975484EFF7CE}"/>
          </ac:cxnSpMkLst>
        </pc:cxnChg>
      </pc:sldChg>
      <pc:sldChg chg="add">
        <pc:chgData name="Elixir English" userId="28fc0e3433fb1c03" providerId="LiveId" clId="{3530EE26-F342-4682-89C8-C46F6094D2C0}" dt="2018-12-21T06:07:15.885" v="0"/>
        <pc:sldMkLst>
          <pc:docMk/>
          <pc:sldMk cId="3072288199" sldId="293"/>
        </pc:sldMkLst>
      </pc:sldChg>
      <pc:sldChg chg="add">
        <pc:chgData name="Elixir English" userId="28fc0e3433fb1c03" providerId="LiveId" clId="{3530EE26-F342-4682-89C8-C46F6094D2C0}" dt="2018-12-21T06:07:15.885" v="0"/>
        <pc:sldMkLst>
          <pc:docMk/>
          <pc:sldMk cId="2699929090" sldId="294"/>
        </pc:sldMkLst>
      </pc:sldChg>
      <pc:sldChg chg="add">
        <pc:chgData name="Elixir English" userId="28fc0e3433fb1c03" providerId="LiveId" clId="{3530EE26-F342-4682-89C8-C46F6094D2C0}" dt="2018-12-21T06:07:15.885" v="0"/>
        <pc:sldMkLst>
          <pc:docMk/>
          <pc:sldMk cId="1229792961" sldId="295"/>
        </pc:sldMkLst>
      </pc:sldChg>
      <pc:sldChg chg="addSp modSp add">
        <pc:chgData name="Elixir English" userId="28fc0e3433fb1c03" providerId="LiveId" clId="{3530EE26-F342-4682-89C8-C46F6094D2C0}" dt="2018-12-21T06:07:19.647" v="1"/>
        <pc:sldMkLst>
          <pc:docMk/>
          <pc:sldMk cId="1446649748" sldId="296"/>
        </pc:sldMkLst>
        <pc:spChg chg="add mod">
          <ac:chgData name="Elixir English" userId="28fc0e3433fb1c03" providerId="LiveId" clId="{3530EE26-F342-4682-89C8-C46F6094D2C0}" dt="2018-12-21T06:07:19.647" v="1"/>
          <ac:spMkLst>
            <pc:docMk/>
            <pc:sldMk cId="1446649748" sldId="296"/>
            <ac:spMk id="3" creationId="{246D9C7C-7557-449E-B3AB-3255FF61E8CC}"/>
          </ac:spMkLst>
        </pc:spChg>
      </pc:sldChg>
      <pc:sldChg chg="add">
        <pc:chgData name="Elixir English" userId="28fc0e3433fb1c03" providerId="LiveId" clId="{3530EE26-F342-4682-89C8-C46F6094D2C0}" dt="2018-12-21T06:07:15.885" v="0"/>
        <pc:sldMkLst>
          <pc:docMk/>
          <pc:sldMk cId="1292524495" sldId="297"/>
        </pc:sldMkLst>
      </pc:sldChg>
      <pc:sldChg chg="add">
        <pc:chgData name="Elixir English" userId="28fc0e3433fb1c03" providerId="LiveId" clId="{3530EE26-F342-4682-89C8-C46F6094D2C0}" dt="2018-12-21T06:07:15.885" v="0"/>
        <pc:sldMkLst>
          <pc:docMk/>
          <pc:sldMk cId="341626131" sldId="298"/>
        </pc:sldMkLst>
      </pc:sldChg>
      <pc:sldChg chg="add">
        <pc:chgData name="Elixir English" userId="28fc0e3433fb1c03" providerId="LiveId" clId="{3530EE26-F342-4682-89C8-C46F6094D2C0}" dt="2018-12-21T06:07:15.885" v="0"/>
        <pc:sldMkLst>
          <pc:docMk/>
          <pc:sldMk cId="538394811" sldId="299"/>
        </pc:sldMkLst>
      </pc:sldChg>
      <pc:sldChg chg="addSp modSp add">
        <pc:chgData name="Elixir English" userId="28fc0e3433fb1c03" providerId="LiveId" clId="{3530EE26-F342-4682-89C8-C46F6094D2C0}" dt="2018-12-21T06:07:19.647" v="1"/>
        <pc:sldMkLst>
          <pc:docMk/>
          <pc:sldMk cId="1045344816" sldId="300"/>
        </pc:sldMkLst>
        <pc:spChg chg="add mod">
          <ac:chgData name="Elixir English" userId="28fc0e3433fb1c03" providerId="LiveId" clId="{3530EE26-F342-4682-89C8-C46F6094D2C0}" dt="2018-12-21T06:07:19.647" v="1"/>
          <ac:spMkLst>
            <pc:docMk/>
            <pc:sldMk cId="1045344816" sldId="300"/>
            <ac:spMk id="5" creationId="{A0DFCE1F-9E1A-4C8F-BB0C-3FC126D0D83E}"/>
          </ac:spMkLst>
        </pc:spChg>
      </pc:sldChg>
      <pc:sldChg chg="add">
        <pc:chgData name="Elixir English" userId="28fc0e3433fb1c03" providerId="LiveId" clId="{3530EE26-F342-4682-89C8-C46F6094D2C0}" dt="2018-12-21T06:07:15.885" v="0"/>
        <pc:sldMkLst>
          <pc:docMk/>
          <pc:sldMk cId="2317241999" sldId="301"/>
        </pc:sldMkLst>
      </pc:sldChg>
      <pc:sldChg chg="addSp modSp add">
        <pc:chgData name="Elixir English" userId="28fc0e3433fb1c03" providerId="LiveId" clId="{3530EE26-F342-4682-89C8-C46F6094D2C0}" dt="2018-12-21T06:07:19.647" v="1"/>
        <pc:sldMkLst>
          <pc:docMk/>
          <pc:sldMk cId="1314397055" sldId="302"/>
        </pc:sldMkLst>
        <pc:spChg chg="add mod">
          <ac:chgData name="Elixir English" userId="28fc0e3433fb1c03" providerId="LiveId" clId="{3530EE26-F342-4682-89C8-C46F6094D2C0}" dt="2018-12-21T06:07:19.647" v="1"/>
          <ac:spMkLst>
            <pc:docMk/>
            <pc:sldMk cId="1314397055" sldId="302"/>
            <ac:spMk id="4" creationId="{102ADA41-EE4E-4F4D-BF13-A5CF4F0D34A2}"/>
          </ac:spMkLst>
        </pc:spChg>
      </pc:sldChg>
      <pc:sldChg chg="add">
        <pc:chgData name="Elixir English" userId="28fc0e3433fb1c03" providerId="LiveId" clId="{3530EE26-F342-4682-89C8-C46F6094D2C0}" dt="2018-12-21T06:07:15.885" v="0"/>
        <pc:sldMkLst>
          <pc:docMk/>
          <pc:sldMk cId="2589411707" sldId="303"/>
        </pc:sldMkLst>
      </pc:sldChg>
      <pc:sldChg chg="add">
        <pc:chgData name="Elixir English" userId="28fc0e3433fb1c03" providerId="LiveId" clId="{3530EE26-F342-4682-89C8-C46F6094D2C0}" dt="2018-12-21T06:07:15.885" v="0"/>
        <pc:sldMkLst>
          <pc:docMk/>
          <pc:sldMk cId="38997555" sldId="304"/>
        </pc:sldMkLst>
      </pc:sldChg>
      <pc:sldChg chg="modSp add">
        <pc:chgData name="Elixir English" userId="28fc0e3433fb1c03" providerId="LiveId" clId="{3530EE26-F342-4682-89C8-C46F6094D2C0}" dt="2018-12-21T08:53:08.537" v="962" actId="208"/>
        <pc:sldMkLst>
          <pc:docMk/>
          <pc:sldMk cId="679876111" sldId="305"/>
        </pc:sldMkLst>
        <pc:spChg chg="mod">
          <ac:chgData name="Elixir English" userId="28fc0e3433fb1c03" providerId="LiveId" clId="{3530EE26-F342-4682-89C8-C46F6094D2C0}" dt="2018-12-21T08:50:00.869" v="961" actId="1076"/>
          <ac:spMkLst>
            <pc:docMk/>
            <pc:sldMk cId="679876111" sldId="305"/>
            <ac:spMk id="3" creationId="{00000000-0000-0000-0000-000000000000}"/>
          </ac:spMkLst>
        </pc:spChg>
        <pc:spChg chg="mod">
          <ac:chgData name="Elixir English" userId="28fc0e3433fb1c03" providerId="LiveId" clId="{3530EE26-F342-4682-89C8-C46F6094D2C0}" dt="2018-12-21T08:53:08.537" v="962" actId="208"/>
          <ac:spMkLst>
            <pc:docMk/>
            <pc:sldMk cId="679876111" sldId="305"/>
            <ac:spMk id="8" creationId="{00000000-0000-0000-0000-000000000000}"/>
          </ac:spMkLst>
        </pc:spChg>
        <pc:spChg chg="mod">
          <ac:chgData name="Elixir English" userId="28fc0e3433fb1c03" providerId="LiveId" clId="{3530EE26-F342-4682-89C8-C46F6094D2C0}" dt="2018-12-21T08:46:19.528" v="955" actId="208"/>
          <ac:spMkLst>
            <pc:docMk/>
            <pc:sldMk cId="679876111" sldId="305"/>
            <ac:spMk id="13" creationId="{00000000-0000-0000-0000-000000000000}"/>
          </ac:spMkLst>
        </pc:spChg>
        <pc:spChg chg="mod">
          <ac:chgData name="Elixir English" userId="28fc0e3433fb1c03" providerId="LiveId" clId="{3530EE26-F342-4682-89C8-C46F6094D2C0}" dt="2018-12-21T08:46:23.831" v="956" actId="208"/>
          <ac:spMkLst>
            <pc:docMk/>
            <pc:sldMk cId="679876111" sldId="305"/>
            <ac:spMk id="14" creationId="{00000000-0000-0000-0000-000000000000}"/>
          </ac:spMkLst>
        </pc:spChg>
        <pc:graphicFrameChg chg="mod">
          <ac:chgData name="Elixir English" userId="28fc0e3433fb1c03" providerId="LiveId" clId="{3530EE26-F342-4682-89C8-C46F6094D2C0}" dt="2018-12-21T08:46:38.109" v="957" actId="12385"/>
          <ac:graphicFrameMkLst>
            <pc:docMk/>
            <pc:sldMk cId="679876111" sldId="305"/>
            <ac:graphicFrameMk id="4" creationId="{00000000-0000-0000-0000-000000000000}"/>
          </ac:graphicFrameMkLst>
        </pc:graphicFrameChg>
      </pc:sldChg>
      <pc:sldChg chg="addSp delSp modSp add">
        <pc:chgData name="Elixir English" userId="28fc0e3433fb1c03" providerId="LiveId" clId="{3530EE26-F342-4682-89C8-C46F6094D2C0}" dt="2018-12-21T08:49:24.064" v="960" actId="207"/>
        <pc:sldMkLst>
          <pc:docMk/>
          <pc:sldMk cId="1995208881" sldId="306"/>
        </pc:sldMkLst>
        <pc:spChg chg="add del mod">
          <ac:chgData name="Elixir English" userId="28fc0e3433fb1c03" providerId="LiveId" clId="{3530EE26-F342-4682-89C8-C46F6094D2C0}" dt="2018-12-21T08:46:50.244" v="958" actId="478"/>
          <ac:spMkLst>
            <pc:docMk/>
            <pc:sldMk cId="1995208881" sldId="306"/>
            <ac:spMk id="3" creationId="{268FEE58-A47F-4FE7-844F-AFD14513969E}"/>
          </ac:spMkLst>
        </pc:spChg>
        <pc:spChg chg="mod">
          <ac:chgData name="Elixir English" userId="28fc0e3433fb1c03" providerId="LiveId" clId="{3530EE26-F342-4682-89C8-C46F6094D2C0}" dt="2018-12-21T08:48:55.474" v="959" actId="208"/>
          <ac:spMkLst>
            <pc:docMk/>
            <pc:sldMk cId="1995208881" sldId="306"/>
            <ac:spMk id="5" creationId="{00000000-0000-0000-0000-000000000000}"/>
          </ac:spMkLst>
        </pc:spChg>
        <pc:spChg chg="mod">
          <ac:chgData name="Elixir English" userId="28fc0e3433fb1c03" providerId="LiveId" clId="{3530EE26-F342-4682-89C8-C46F6094D2C0}" dt="2018-12-21T08:49:24.064" v="960" actId="207"/>
          <ac:spMkLst>
            <pc:docMk/>
            <pc:sldMk cId="1995208881" sldId="306"/>
            <ac:spMk id="39" creationId="{00000000-0000-0000-0000-000000000000}"/>
          </ac:spMkLst>
        </pc:spChg>
        <pc:spChg chg="mod">
          <ac:chgData name="Elixir English" userId="28fc0e3433fb1c03" providerId="LiveId" clId="{3530EE26-F342-4682-89C8-C46F6094D2C0}" dt="2018-12-21T08:48:55.474" v="959" actId="208"/>
          <ac:spMkLst>
            <pc:docMk/>
            <pc:sldMk cId="1995208881" sldId="306"/>
            <ac:spMk id="61" creationId="{00000000-0000-0000-0000-000000000000}"/>
          </ac:spMkLst>
        </pc:spChg>
        <pc:spChg chg="mod">
          <ac:chgData name="Elixir English" userId="28fc0e3433fb1c03" providerId="LiveId" clId="{3530EE26-F342-4682-89C8-C46F6094D2C0}" dt="2018-12-21T08:49:24.064" v="960" actId="207"/>
          <ac:spMkLst>
            <pc:docMk/>
            <pc:sldMk cId="1995208881" sldId="306"/>
            <ac:spMk id="66" creationId="{00000000-0000-0000-0000-000000000000}"/>
          </ac:spMkLst>
        </pc:spChg>
        <pc:spChg chg="mod">
          <ac:chgData name="Elixir English" userId="28fc0e3433fb1c03" providerId="LiveId" clId="{3530EE26-F342-4682-89C8-C46F6094D2C0}" dt="2018-12-21T08:48:55.474" v="959" actId="208"/>
          <ac:spMkLst>
            <pc:docMk/>
            <pc:sldMk cId="1995208881" sldId="306"/>
            <ac:spMk id="72" creationId="{00000000-0000-0000-0000-000000000000}"/>
          </ac:spMkLst>
        </pc:spChg>
        <pc:spChg chg="mod">
          <ac:chgData name="Elixir English" userId="28fc0e3433fb1c03" providerId="LiveId" clId="{3530EE26-F342-4682-89C8-C46F6094D2C0}" dt="2018-12-21T08:48:55.474" v="959" actId="208"/>
          <ac:spMkLst>
            <pc:docMk/>
            <pc:sldMk cId="1995208881" sldId="306"/>
            <ac:spMk id="77" creationId="{00000000-0000-0000-0000-000000000000}"/>
          </ac:spMkLst>
        </pc:spChg>
        <pc:spChg chg="mod">
          <ac:chgData name="Elixir English" userId="28fc0e3433fb1c03" providerId="LiveId" clId="{3530EE26-F342-4682-89C8-C46F6094D2C0}" dt="2018-12-21T08:48:55.474" v="959" actId="208"/>
          <ac:spMkLst>
            <pc:docMk/>
            <pc:sldMk cId="1995208881" sldId="306"/>
            <ac:spMk id="79" creationId="{00000000-0000-0000-0000-000000000000}"/>
          </ac:spMkLst>
        </pc:spChg>
        <pc:spChg chg="mod">
          <ac:chgData name="Elixir English" userId="28fc0e3433fb1c03" providerId="LiveId" clId="{3530EE26-F342-4682-89C8-C46F6094D2C0}" dt="2018-12-21T08:48:55.474" v="959" actId="208"/>
          <ac:spMkLst>
            <pc:docMk/>
            <pc:sldMk cId="1995208881" sldId="306"/>
            <ac:spMk id="111" creationId="{00000000-0000-0000-0000-000000000000}"/>
          </ac:spMkLst>
        </pc:spChg>
        <pc:spChg chg="mod">
          <ac:chgData name="Elixir English" userId="28fc0e3433fb1c03" providerId="LiveId" clId="{3530EE26-F342-4682-89C8-C46F6094D2C0}" dt="2018-12-21T08:48:55.474" v="959" actId="208"/>
          <ac:spMkLst>
            <pc:docMk/>
            <pc:sldMk cId="1995208881" sldId="306"/>
            <ac:spMk id="114" creationId="{00000000-0000-0000-0000-000000000000}"/>
          </ac:spMkLst>
        </pc:spChg>
        <pc:spChg chg="mod">
          <ac:chgData name="Elixir English" userId="28fc0e3433fb1c03" providerId="LiveId" clId="{3530EE26-F342-4682-89C8-C46F6094D2C0}" dt="2018-12-21T08:49:24.064" v="960" actId="207"/>
          <ac:spMkLst>
            <pc:docMk/>
            <pc:sldMk cId="1995208881" sldId="306"/>
            <ac:spMk id="115" creationId="{00000000-0000-0000-0000-000000000000}"/>
          </ac:spMkLst>
        </pc:spChg>
        <pc:spChg chg="mod">
          <ac:chgData name="Elixir English" userId="28fc0e3433fb1c03" providerId="LiveId" clId="{3530EE26-F342-4682-89C8-C46F6094D2C0}" dt="2018-12-21T08:48:55.474" v="959" actId="208"/>
          <ac:spMkLst>
            <pc:docMk/>
            <pc:sldMk cId="1995208881" sldId="306"/>
            <ac:spMk id="117" creationId="{00000000-0000-0000-0000-000000000000}"/>
          </ac:spMkLst>
        </pc:spChg>
        <pc:spChg chg="mod">
          <ac:chgData name="Elixir English" userId="28fc0e3433fb1c03" providerId="LiveId" clId="{3530EE26-F342-4682-89C8-C46F6094D2C0}" dt="2018-12-21T08:48:55.474" v="959" actId="208"/>
          <ac:spMkLst>
            <pc:docMk/>
            <pc:sldMk cId="1995208881" sldId="306"/>
            <ac:spMk id="121" creationId="{00000000-0000-0000-0000-000000000000}"/>
          </ac:spMkLst>
        </pc:spChg>
        <pc:spChg chg="mod">
          <ac:chgData name="Elixir English" userId="28fc0e3433fb1c03" providerId="LiveId" clId="{3530EE26-F342-4682-89C8-C46F6094D2C0}" dt="2018-12-21T08:48:55.474" v="959" actId="208"/>
          <ac:spMkLst>
            <pc:docMk/>
            <pc:sldMk cId="1995208881" sldId="306"/>
            <ac:spMk id="142" creationId="{00000000-0000-0000-0000-000000000000}"/>
          </ac:spMkLst>
        </pc:spChg>
        <pc:spChg chg="mod">
          <ac:chgData name="Elixir English" userId="28fc0e3433fb1c03" providerId="LiveId" clId="{3530EE26-F342-4682-89C8-C46F6094D2C0}" dt="2018-12-21T08:48:55.474" v="959" actId="208"/>
          <ac:spMkLst>
            <pc:docMk/>
            <pc:sldMk cId="1995208881" sldId="306"/>
            <ac:spMk id="145" creationId="{00000000-0000-0000-0000-000000000000}"/>
          </ac:spMkLst>
        </pc:spChg>
        <pc:spChg chg="mod">
          <ac:chgData name="Elixir English" userId="28fc0e3433fb1c03" providerId="LiveId" clId="{3530EE26-F342-4682-89C8-C46F6094D2C0}" dt="2018-12-21T08:49:24.064" v="960" actId="207"/>
          <ac:spMkLst>
            <pc:docMk/>
            <pc:sldMk cId="1995208881" sldId="306"/>
            <ac:spMk id="146" creationId="{00000000-0000-0000-0000-000000000000}"/>
          </ac:spMkLst>
        </pc:spChg>
        <pc:spChg chg="mod">
          <ac:chgData name="Elixir English" userId="28fc0e3433fb1c03" providerId="LiveId" clId="{3530EE26-F342-4682-89C8-C46F6094D2C0}" dt="2018-12-21T08:48:55.474" v="959" actId="208"/>
          <ac:spMkLst>
            <pc:docMk/>
            <pc:sldMk cId="1995208881" sldId="306"/>
            <ac:spMk id="148" creationId="{00000000-0000-0000-0000-000000000000}"/>
          </ac:spMkLst>
        </pc:spChg>
        <pc:spChg chg="mod">
          <ac:chgData name="Elixir English" userId="28fc0e3433fb1c03" providerId="LiveId" clId="{3530EE26-F342-4682-89C8-C46F6094D2C0}" dt="2018-12-21T08:48:55.474" v="959" actId="208"/>
          <ac:spMkLst>
            <pc:docMk/>
            <pc:sldMk cId="1995208881" sldId="306"/>
            <ac:spMk id="150" creationId="{00000000-0000-0000-0000-000000000000}"/>
          </ac:spMkLst>
        </pc:spChg>
        <pc:cxnChg chg="mod">
          <ac:chgData name="Elixir English" userId="28fc0e3433fb1c03" providerId="LiveId" clId="{3530EE26-F342-4682-89C8-C46F6094D2C0}" dt="2018-12-21T08:48:55.474" v="959" actId="208"/>
          <ac:cxnSpMkLst>
            <pc:docMk/>
            <pc:sldMk cId="1995208881" sldId="306"/>
            <ac:cxnSpMk id="44" creationId="{00000000-0000-0000-0000-000000000000}"/>
          </ac:cxnSpMkLst>
        </pc:cxnChg>
        <pc:cxnChg chg="mod">
          <ac:chgData name="Elixir English" userId="28fc0e3433fb1c03" providerId="LiveId" clId="{3530EE26-F342-4682-89C8-C46F6094D2C0}" dt="2018-12-21T08:48:55.474" v="959" actId="208"/>
          <ac:cxnSpMkLst>
            <pc:docMk/>
            <pc:sldMk cId="1995208881" sldId="306"/>
            <ac:cxnSpMk id="46" creationId="{00000000-0000-0000-0000-000000000000}"/>
          </ac:cxnSpMkLst>
        </pc:cxnChg>
        <pc:cxnChg chg="mod">
          <ac:chgData name="Elixir English" userId="28fc0e3433fb1c03" providerId="LiveId" clId="{3530EE26-F342-4682-89C8-C46F6094D2C0}" dt="2018-12-21T08:48:55.474" v="959" actId="208"/>
          <ac:cxnSpMkLst>
            <pc:docMk/>
            <pc:sldMk cId="1995208881" sldId="306"/>
            <ac:cxnSpMk id="71" creationId="{00000000-0000-0000-0000-000000000000}"/>
          </ac:cxnSpMkLst>
        </pc:cxnChg>
        <pc:cxnChg chg="mod">
          <ac:chgData name="Elixir English" userId="28fc0e3433fb1c03" providerId="LiveId" clId="{3530EE26-F342-4682-89C8-C46F6094D2C0}" dt="2018-12-21T08:48:55.474" v="959" actId="208"/>
          <ac:cxnSpMkLst>
            <pc:docMk/>
            <pc:sldMk cId="1995208881" sldId="306"/>
            <ac:cxnSpMk id="76" creationId="{00000000-0000-0000-0000-000000000000}"/>
          </ac:cxnSpMkLst>
        </pc:cxnChg>
        <pc:cxnChg chg="mod">
          <ac:chgData name="Elixir English" userId="28fc0e3433fb1c03" providerId="LiveId" clId="{3530EE26-F342-4682-89C8-C46F6094D2C0}" dt="2018-12-21T08:48:55.474" v="959" actId="208"/>
          <ac:cxnSpMkLst>
            <pc:docMk/>
            <pc:sldMk cId="1995208881" sldId="306"/>
            <ac:cxnSpMk id="78" creationId="{00000000-0000-0000-0000-000000000000}"/>
          </ac:cxnSpMkLst>
        </pc:cxnChg>
        <pc:cxnChg chg="mod">
          <ac:chgData name="Elixir English" userId="28fc0e3433fb1c03" providerId="LiveId" clId="{3530EE26-F342-4682-89C8-C46F6094D2C0}" dt="2018-12-21T08:48:55.474" v="959" actId="208"/>
          <ac:cxnSpMkLst>
            <pc:docMk/>
            <pc:sldMk cId="1995208881" sldId="306"/>
            <ac:cxnSpMk id="112" creationId="{00000000-0000-0000-0000-000000000000}"/>
          </ac:cxnSpMkLst>
        </pc:cxnChg>
        <pc:cxnChg chg="mod">
          <ac:chgData name="Elixir English" userId="28fc0e3433fb1c03" providerId="LiveId" clId="{3530EE26-F342-4682-89C8-C46F6094D2C0}" dt="2018-12-21T08:48:55.474" v="959" actId="208"/>
          <ac:cxnSpMkLst>
            <pc:docMk/>
            <pc:sldMk cId="1995208881" sldId="306"/>
            <ac:cxnSpMk id="113" creationId="{00000000-0000-0000-0000-000000000000}"/>
          </ac:cxnSpMkLst>
        </pc:cxnChg>
        <pc:cxnChg chg="mod">
          <ac:chgData name="Elixir English" userId="28fc0e3433fb1c03" providerId="LiveId" clId="{3530EE26-F342-4682-89C8-C46F6094D2C0}" dt="2018-12-21T08:48:55.474" v="959" actId="208"/>
          <ac:cxnSpMkLst>
            <pc:docMk/>
            <pc:sldMk cId="1995208881" sldId="306"/>
            <ac:cxnSpMk id="116" creationId="{00000000-0000-0000-0000-000000000000}"/>
          </ac:cxnSpMkLst>
        </pc:cxnChg>
        <pc:cxnChg chg="mod">
          <ac:chgData name="Elixir English" userId="28fc0e3433fb1c03" providerId="LiveId" clId="{3530EE26-F342-4682-89C8-C46F6094D2C0}" dt="2018-12-21T08:48:55.474" v="959" actId="208"/>
          <ac:cxnSpMkLst>
            <pc:docMk/>
            <pc:sldMk cId="1995208881" sldId="306"/>
            <ac:cxnSpMk id="118" creationId="{00000000-0000-0000-0000-000000000000}"/>
          </ac:cxnSpMkLst>
        </pc:cxnChg>
        <pc:cxnChg chg="mod">
          <ac:chgData name="Elixir English" userId="28fc0e3433fb1c03" providerId="LiveId" clId="{3530EE26-F342-4682-89C8-C46F6094D2C0}" dt="2018-12-21T08:48:55.474" v="959" actId="208"/>
          <ac:cxnSpMkLst>
            <pc:docMk/>
            <pc:sldMk cId="1995208881" sldId="306"/>
            <ac:cxnSpMk id="143" creationId="{00000000-0000-0000-0000-000000000000}"/>
          </ac:cxnSpMkLst>
        </pc:cxnChg>
        <pc:cxnChg chg="mod">
          <ac:chgData name="Elixir English" userId="28fc0e3433fb1c03" providerId="LiveId" clId="{3530EE26-F342-4682-89C8-C46F6094D2C0}" dt="2018-12-21T08:48:55.474" v="959" actId="208"/>
          <ac:cxnSpMkLst>
            <pc:docMk/>
            <pc:sldMk cId="1995208881" sldId="306"/>
            <ac:cxnSpMk id="144" creationId="{00000000-0000-0000-0000-000000000000}"/>
          </ac:cxnSpMkLst>
        </pc:cxnChg>
        <pc:cxnChg chg="mod">
          <ac:chgData name="Elixir English" userId="28fc0e3433fb1c03" providerId="LiveId" clId="{3530EE26-F342-4682-89C8-C46F6094D2C0}" dt="2018-12-21T08:48:55.474" v="959" actId="208"/>
          <ac:cxnSpMkLst>
            <pc:docMk/>
            <pc:sldMk cId="1995208881" sldId="306"/>
            <ac:cxnSpMk id="147" creationId="{00000000-0000-0000-0000-000000000000}"/>
          </ac:cxnSpMkLst>
        </pc:cxnChg>
        <pc:cxnChg chg="mod">
          <ac:chgData name="Elixir English" userId="28fc0e3433fb1c03" providerId="LiveId" clId="{3530EE26-F342-4682-89C8-C46F6094D2C0}" dt="2018-12-21T08:48:55.474" v="959" actId="208"/>
          <ac:cxnSpMkLst>
            <pc:docMk/>
            <pc:sldMk cId="1995208881" sldId="306"/>
            <ac:cxnSpMk id="149" creationId="{00000000-0000-0000-0000-000000000000}"/>
          </ac:cxnSpMkLst>
        </pc:cxnChg>
      </pc:sldChg>
      <pc:sldChg chg="modSp add">
        <pc:chgData name="Elixir English" userId="28fc0e3433fb1c03" providerId="LiveId" clId="{3530EE26-F342-4682-89C8-C46F6094D2C0}" dt="2018-12-21T08:43:38.362" v="953" actId="1076"/>
        <pc:sldMkLst>
          <pc:docMk/>
          <pc:sldMk cId="2423298783" sldId="307"/>
        </pc:sldMkLst>
        <pc:spChg chg="mod">
          <ac:chgData name="Elixir English" userId="28fc0e3433fb1c03" providerId="LiveId" clId="{3530EE26-F342-4682-89C8-C46F6094D2C0}" dt="2018-12-21T08:43:38.362" v="953" actId="1076"/>
          <ac:spMkLst>
            <pc:docMk/>
            <pc:sldMk cId="2423298783" sldId="307"/>
            <ac:spMk id="4" creationId="{00000000-0000-0000-0000-000000000000}"/>
          </ac:spMkLst>
        </pc:spChg>
      </pc:sldChg>
      <pc:sldChg chg="modSp add">
        <pc:chgData name="Elixir English" userId="28fc0e3433fb1c03" providerId="LiveId" clId="{3530EE26-F342-4682-89C8-C46F6094D2C0}" dt="2018-12-21T08:39:35.490" v="952" actId="20577"/>
        <pc:sldMkLst>
          <pc:docMk/>
          <pc:sldMk cId="4185435414" sldId="308"/>
        </pc:sldMkLst>
        <pc:spChg chg="mod">
          <ac:chgData name="Elixir English" userId="28fc0e3433fb1c03" providerId="LiveId" clId="{3530EE26-F342-4682-89C8-C46F6094D2C0}" dt="2018-12-21T08:39:35.490" v="952" actId="20577"/>
          <ac:spMkLst>
            <pc:docMk/>
            <pc:sldMk cId="4185435414" sldId="308"/>
            <ac:spMk id="2" creationId="{00000000-0000-0000-0000-000000000000}"/>
          </ac:spMkLst>
        </pc:spChg>
      </pc:sldChg>
      <pc:sldChg chg="modSp add">
        <pc:chgData name="Elixir English" userId="28fc0e3433fb1c03" providerId="LiveId" clId="{3530EE26-F342-4682-89C8-C46F6094D2C0}" dt="2018-12-21T06:08:31.950" v="59" actId="20577"/>
        <pc:sldMkLst>
          <pc:docMk/>
          <pc:sldMk cId="3588238054" sldId="309"/>
        </pc:sldMkLst>
        <pc:spChg chg="mod">
          <ac:chgData name="Elixir English" userId="28fc0e3433fb1c03" providerId="LiveId" clId="{3530EE26-F342-4682-89C8-C46F6094D2C0}" dt="2018-12-21T06:08:31.950" v="59" actId="20577"/>
          <ac:spMkLst>
            <pc:docMk/>
            <pc:sldMk cId="3588238054" sldId="309"/>
            <ac:spMk id="2" creationId="{62AD6326-D3FA-47B2-97AE-8AC9B05FD978}"/>
          </ac:spMkLst>
        </pc:spChg>
      </pc:sldChg>
      <pc:sldChg chg="addSp delSp modSp add modAnim">
        <pc:chgData name="Elixir English" userId="28fc0e3433fb1c03" providerId="LiveId" clId="{3530EE26-F342-4682-89C8-C46F6094D2C0}" dt="2018-12-21T08:13:31.596" v="905"/>
        <pc:sldMkLst>
          <pc:docMk/>
          <pc:sldMk cId="2519662675" sldId="310"/>
        </pc:sldMkLst>
        <pc:spChg chg="mod">
          <ac:chgData name="Elixir English" userId="28fc0e3433fb1c03" providerId="LiveId" clId="{3530EE26-F342-4682-89C8-C46F6094D2C0}" dt="2018-12-21T07:53:40.706" v="795" actId="57"/>
          <ac:spMkLst>
            <pc:docMk/>
            <pc:sldMk cId="2519662675" sldId="310"/>
            <ac:spMk id="2" creationId="{FC294883-916E-495A-B5E3-A4195001A577}"/>
          </ac:spMkLst>
        </pc:spChg>
        <pc:spChg chg="del">
          <ac:chgData name="Elixir English" userId="28fc0e3433fb1c03" providerId="LiveId" clId="{3530EE26-F342-4682-89C8-C46F6094D2C0}" dt="2018-12-21T07:18:00.526" v="435" actId="478"/>
          <ac:spMkLst>
            <pc:docMk/>
            <pc:sldMk cId="2519662675" sldId="310"/>
            <ac:spMk id="3" creationId="{6FBD72E5-C7C8-43B0-92D2-A20445B1E4F2}"/>
          </ac:spMkLst>
        </pc:spChg>
        <pc:spChg chg="add mod">
          <ac:chgData name="Elixir English" userId="28fc0e3433fb1c03" providerId="LiveId" clId="{3530EE26-F342-4682-89C8-C46F6094D2C0}" dt="2018-12-21T07:04:23.646" v="420" actId="20577"/>
          <ac:spMkLst>
            <pc:docMk/>
            <pc:sldMk cId="2519662675" sldId="310"/>
            <ac:spMk id="5" creationId="{269CAF94-04EB-4AC4-B473-EB2306639ACB}"/>
          </ac:spMkLst>
        </pc:spChg>
        <pc:spChg chg="add mod">
          <ac:chgData name="Elixir English" userId="28fc0e3433fb1c03" providerId="LiveId" clId="{3530EE26-F342-4682-89C8-C46F6094D2C0}" dt="2018-12-21T08:02:02.849" v="862" actId="207"/>
          <ac:spMkLst>
            <pc:docMk/>
            <pc:sldMk cId="2519662675" sldId="310"/>
            <ac:spMk id="13" creationId="{FBFA1C68-D7A8-4773-97CB-39A0C3162C19}"/>
          </ac:spMkLst>
        </pc:spChg>
        <pc:spChg chg="add mod">
          <ac:chgData name="Elixir English" userId="28fc0e3433fb1c03" providerId="LiveId" clId="{3530EE26-F342-4682-89C8-C46F6094D2C0}" dt="2018-12-21T07:37:10.862" v="578" actId="1076"/>
          <ac:spMkLst>
            <pc:docMk/>
            <pc:sldMk cId="2519662675" sldId="310"/>
            <ac:spMk id="20" creationId="{CCB16295-9956-4924-8933-E3907DE09A5B}"/>
          </ac:spMkLst>
        </pc:spChg>
        <pc:spChg chg="add mod">
          <ac:chgData name="Elixir English" userId="28fc0e3433fb1c03" providerId="LiveId" clId="{3530EE26-F342-4682-89C8-C46F6094D2C0}" dt="2018-12-21T07:37:10.862" v="578" actId="1076"/>
          <ac:spMkLst>
            <pc:docMk/>
            <pc:sldMk cId="2519662675" sldId="310"/>
            <ac:spMk id="21" creationId="{C22A0F2A-2472-40CA-9737-157B531AA767}"/>
          </ac:spMkLst>
        </pc:spChg>
        <pc:spChg chg="add mod">
          <ac:chgData name="Elixir English" userId="28fc0e3433fb1c03" providerId="LiveId" clId="{3530EE26-F342-4682-89C8-C46F6094D2C0}" dt="2018-12-21T07:45:09.547" v="644" actId="207"/>
          <ac:spMkLst>
            <pc:docMk/>
            <pc:sldMk cId="2519662675" sldId="310"/>
            <ac:spMk id="28" creationId="{1F1C5279-46CE-4453-8744-2809F9C24BD2}"/>
          </ac:spMkLst>
        </pc:spChg>
        <pc:spChg chg="add mod">
          <ac:chgData name="Elixir English" userId="28fc0e3433fb1c03" providerId="LiveId" clId="{3530EE26-F342-4682-89C8-C46F6094D2C0}" dt="2018-12-21T07:36:17.144" v="568" actId="164"/>
          <ac:spMkLst>
            <pc:docMk/>
            <pc:sldMk cId="2519662675" sldId="310"/>
            <ac:spMk id="29" creationId="{A5564B33-630C-407C-AF52-955060C46ADF}"/>
          </ac:spMkLst>
        </pc:spChg>
        <pc:spChg chg="add mod">
          <ac:chgData name="Elixir English" userId="28fc0e3433fb1c03" providerId="LiveId" clId="{3530EE26-F342-4682-89C8-C46F6094D2C0}" dt="2018-12-21T08:11:01.504" v="892" actId="403"/>
          <ac:spMkLst>
            <pc:docMk/>
            <pc:sldMk cId="2519662675" sldId="310"/>
            <ac:spMk id="32" creationId="{A20BA351-6A4A-430A-A180-C375876D13D7}"/>
          </ac:spMkLst>
        </pc:spChg>
        <pc:spChg chg="add mod">
          <ac:chgData name="Elixir English" userId="28fc0e3433fb1c03" providerId="LiveId" clId="{3530EE26-F342-4682-89C8-C46F6094D2C0}" dt="2018-12-21T08:11:05.296" v="894" actId="403"/>
          <ac:spMkLst>
            <pc:docMk/>
            <pc:sldMk cId="2519662675" sldId="310"/>
            <ac:spMk id="33" creationId="{76BA0135-6ECC-475E-AF26-4DA4C29C919D}"/>
          </ac:spMkLst>
        </pc:spChg>
        <pc:spChg chg="add del mod">
          <ac:chgData name="Elixir English" userId="28fc0e3433fb1c03" providerId="LiveId" clId="{3530EE26-F342-4682-89C8-C46F6094D2C0}" dt="2018-12-21T07:46:10.983" v="651" actId="11529"/>
          <ac:spMkLst>
            <pc:docMk/>
            <pc:sldMk cId="2519662675" sldId="310"/>
            <ac:spMk id="34" creationId="{0BE8FADE-889B-4D2A-BFA7-A7B3660CADD9}"/>
          </ac:spMkLst>
        </pc:spChg>
        <pc:spChg chg="add mod">
          <ac:chgData name="Elixir English" userId="28fc0e3433fb1c03" providerId="LiveId" clId="{3530EE26-F342-4682-89C8-C46F6094D2C0}" dt="2018-12-21T08:13:18.696" v="904" actId="693"/>
          <ac:spMkLst>
            <pc:docMk/>
            <pc:sldMk cId="2519662675" sldId="310"/>
            <ac:spMk id="44" creationId="{AA30A36F-1E7E-42A2-B221-91DFBB3B8212}"/>
          </ac:spMkLst>
        </pc:spChg>
        <pc:grpChg chg="add mod">
          <ac:chgData name="Elixir English" userId="28fc0e3433fb1c03" providerId="LiveId" clId="{3530EE26-F342-4682-89C8-C46F6094D2C0}" dt="2018-12-21T07:52:38.185" v="785" actId="164"/>
          <ac:grpSpMkLst>
            <pc:docMk/>
            <pc:sldMk cId="2519662675" sldId="310"/>
            <ac:grpSpMk id="30" creationId="{0D93BF73-D630-4AEF-A77B-FC4685B1F70B}"/>
          </ac:grpSpMkLst>
        </pc:grpChg>
        <pc:grpChg chg="add mod">
          <ac:chgData name="Elixir English" userId="28fc0e3433fb1c03" providerId="LiveId" clId="{3530EE26-F342-4682-89C8-C46F6094D2C0}" dt="2018-12-21T07:52:30.070" v="783" actId="164"/>
          <ac:grpSpMkLst>
            <pc:docMk/>
            <pc:sldMk cId="2519662675" sldId="310"/>
            <ac:grpSpMk id="31" creationId="{2E821529-47B4-4E20-B42E-88EDC3FCFDF9}"/>
          </ac:grpSpMkLst>
        </pc:grpChg>
        <pc:grpChg chg="add mod">
          <ac:chgData name="Elixir English" userId="28fc0e3433fb1c03" providerId="LiveId" clId="{3530EE26-F342-4682-89C8-C46F6094D2C0}" dt="2018-12-21T08:11:05.296" v="894" actId="403"/>
          <ac:grpSpMkLst>
            <pc:docMk/>
            <pc:sldMk cId="2519662675" sldId="310"/>
            <ac:grpSpMk id="40" creationId="{157505B1-BD09-40F2-9613-8F95C5625167}"/>
          </ac:grpSpMkLst>
        </pc:grpChg>
        <pc:grpChg chg="add mod">
          <ac:chgData name="Elixir English" userId="28fc0e3433fb1c03" providerId="LiveId" clId="{3530EE26-F342-4682-89C8-C46F6094D2C0}" dt="2018-12-21T08:11:01.504" v="892" actId="403"/>
          <ac:grpSpMkLst>
            <pc:docMk/>
            <pc:sldMk cId="2519662675" sldId="310"/>
            <ac:grpSpMk id="41" creationId="{F019D605-4DCB-43CC-B2A1-45F2A536B0D5}"/>
          </ac:grpSpMkLst>
        </pc:grpChg>
        <pc:grpChg chg="add mod">
          <ac:chgData name="Elixir English" userId="28fc0e3433fb1c03" providerId="LiveId" clId="{3530EE26-F342-4682-89C8-C46F6094D2C0}" dt="2018-12-21T08:12:48.276" v="901"/>
          <ac:grpSpMkLst>
            <pc:docMk/>
            <pc:sldMk cId="2519662675" sldId="310"/>
            <ac:grpSpMk id="45" creationId="{B63994D5-0873-4FA7-BA39-EC36F25823F8}"/>
          </ac:grpSpMkLst>
        </pc:grpChg>
        <pc:picChg chg="add mod">
          <ac:chgData name="Elixir English" userId="28fc0e3433fb1c03" providerId="LiveId" clId="{3530EE26-F342-4682-89C8-C46F6094D2C0}" dt="2018-12-21T07:37:10.862" v="578" actId="1076"/>
          <ac:picMkLst>
            <pc:docMk/>
            <pc:sldMk cId="2519662675" sldId="310"/>
            <ac:picMk id="7" creationId="{4C0EE705-FD8B-466D-9E16-BF8249413F64}"/>
          </ac:picMkLst>
        </pc:picChg>
        <pc:picChg chg="add mod">
          <ac:chgData name="Elixir English" userId="28fc0e3433fb1c03" providerId="LiveId" clId="{3530EE26-F342-4682-89C8-C46F6094D2C0}" dt="2018-12-21T07:37:10.862" v="578" actId="1076"/>
          <ac:picMkLst>
            <pc:docMk/>
            <pc:sldMk cId="2519662675" sldId="310"/>
            <ac:picMk id="9" creationId="{FCCB940A-BDE3-4D73-91CD-FE9C6B6F56D1}"/>
          </ac:picMkLst>
        </pc:picChg>
        <pc:picChg chg="add del mod">
          <ac:chgData name="Elixir English" userId="28fc0e3433fb1c03" providerId="LiveId" clId="{3530EE26-F342-4682-89C8-C46F6094D2C0}" dt="2018-12-21T07:34:15.977" v="556" actId="478"/>
          <ac:picMkLst>
            <pc:docMk/>
            <pc:sldMk cId="2519662675" sldId="310"/>
            <ac:picMk id="15" creationId="{F976ACBE-7172-4032-86EB-467DF70117A9}"/>
          </ac:picMkLst>
        </pc:picChg>
        <pc:picChg chg="add del mod">
          <ac:chgData name="Elixir English" userId="28fc0e3433fb1c03" providerId="LiveId" clId="{3530EE26-F342-4682-89C8-C46F6094D2C0}" dt="2018-12-21T07:30:20.855" v="540"/>
          <ac:picMkLst>
            <pc:docMk/>
            <pc:sldMk cId="2519662675" sldId="310"/>
            <ac:picMk id="17" creationId="{CC2485B0-0C5C-44DB-9FFE-4B8BA7D92011}"/>
          </ac:picMkLst>
        </pc:picChg>
        <pc:picChg chg="add del mod">
          <ac:chgData name="Elixir English" userId="28fc0e3433fb1c03" providerId="LiveId" clId="{3530EE26-F342-4682-89C8-C46F6094D2C0}" dt="2018-12-21T07:30:20.855" v="540"/>
          <ac:picMkLst>
            <pc:docMk/>
            <pc:sldMk cId="2519662675" sldId="310"/>
            <ac:picMk id="19" creationId="{531F156D-0822-4B41-829F-80FC358A8A48}"/>
          </ac:picMkLst>
        </pc:picChg>
        <pc:picChg chg="add del mod">
          <ac:chgData name="Elixir English" userId="28fc0e3433fb1c03" providerId="LiveId" clId="{3530EE26-F342-4682-89C8-C46F6094D2C0}" dt="2018-12-21T07:33:40.840" v="549" actId="478"/>
          <ac:picMkLst>
            <pc:docMk/>
            <pc:sldMk cId="2519662675" sldId="310"/>
            <ac:picMk id="23" creationId="{80D5F2F8-83DF-454C-A7B7-51897BB50079}"/>
          </ac:picMkLst>
        </pc:picChg>
        <pc:picChg chg="add mod">
          <ac:chgData name="Elixir English" userId="28fc0e3433fb1c03" providerId="LiveId" clId="{3530EE26-F342-4682-89C8-C46F6094D2C0}" dt="2018-12-21T07:36:17.144" v="568" actId="164"/>
          <ac:picMkLst>
            <pc:docMk/>
            <pc:sldMk cId="2519662675" sldId="310"/>
            <ac:picMk id="25" creationId="{AEB6DE04-A56A-4DB8-87BA-118A3586E90A}"/>
          </ac:picMkLst>
        </pc:picChg>
        <pc:picChg chg="add mod">
          <ac:chgData name="Elixir English" userId="28fc0e3433fb1c03" providerId="LiveId" clId="{3530EE26-F342-4682-89C8-C46F6094D2C0}" dt="2018-12-21T07:36:09.433" v="566" actId="164"/>
          <ac:picMkLst>
            <pc:docMk/>
            <pc:sldMk cId="2519662675" sldId="310"/>
            <ac:picMk id="27" creationId="{322E84A0-A7D4-42B1-98CC-DBF93CB1ABC6}"/>
          </ac:picMkLst>
        </pc:picChg>
        <pc:picChg chg="add mod">
          <ac:chgData name="Elixir English" userId="28fc0e3433fb1c03" providerId="LiveId" clId="{3530EE26-F342-4682-89C8-C46F6094D2C0}" dt="2018-12-21T08:13:09.061" v="903" actId="693"/>
          <ac:picMkLst>
            <pc:docMk/>
            <pc:sldMk cId="2519662675" sldId="310"/>
            <ac:picMk id="43" creationId="{78BBFBBD-2885-4F18-A634-0AED17FBA6DD}"/>
          </ac:picMkLst>
        </pc:picChg>
        <pc:cxnChg chg="add mod">
          <ac:chgData name="Elixir English" userId="28fc0e3433fb1c03" providerId="LiveId" clId="{3530EE26-F342-4682-89C8-C46F6094D2C0}" dt="2018-12-21T07:45:34.420" v="645" actId="693"/>
          <ac:cxnSpMkLst>
            <pc:docMk/>
            <pc:sldMk cId="2519662675" sldId="310"/>
            <ac:cxnSpMk id="10" creationId="{F8AA54D8-E86A-44D2-9A04-2BD422A7B513}"/>
          </ac:cxnSpMkLst>
        </pc:cxnChg>
        <pc:cxnChg chg="add mod">
          <ac:chgData name="Elixir English" userId="28fc0e3433fb1c03" providerId="LiveId" clId="{3530EE26-F342-4682-89C8-C46F6094D2C0}" dt="2018-12-21T07:46:40.454" v="655" actId="693"/>
          <ac:cxnSpMkLst>
            <pc:docMk/>
            <pc:sldMk cId="2519662675" sldId="310"/>
            <ac:cxnSpMk id="36" creationId="{A504528A-D696-469B-82AF-2BED09BD1CE8}"/>
          </ac:cxnSpMkLst>
        </pc:cxnChg>
        <pc:cxnChg chg="add mod">
          <ac:chgData name="Elixir English" userId="28fc0e3433fb1c03" providerId="LiveId" clId="{3530EE26-F342-4682-89C8-C46F6094D2C0}" dt="2018-12-21T07:46:46.531" v="658" actId="14100"/>
          <ac:cxnSpMkLst>
            <pc:docMk/>
            <pc:sldMk cId="2519662675" sldId="310"/>
            <ac:cxnSpMk id="37" creationId="{BE9A7AF5-DCF4-469E-AFD4-51F1FE0AFBD2}"/>
          </ac:cxnSpMkLst>
        </pc:cxnChg>
      </pc:sldChg>
      <pc:sldChg chg="addSp delSp add modAnim">
        <pc:chgData name="Elixir English" userId="28fc0e3433fb1c03" providerId="LiveId" clId="{3530EE26-F342-4682-89C8-C46F6094D2C0}" dt="2018-12-21T07:30:21.846" v="541"/>
        <pc:sldMkLst>
          <pc:docMk/>
          <pc:sldMk cId="2959661058" sldId="311"/>
        </pc:sldMkLst>
        <pc:spChg chg="add del">
          <ac:chgData name="Elixir English" userId="28fc0e3433fb1c03" providerId="LiveId" clId="{3530EE26-F342-4682-89C8-C46F6094D2C0}" dt="2018-12-21T07:30:16.758" v="539"/>
          <ac:spMkLst>
            <pc:docMk/>
            <pc:sldMk cId="2959661058" sldId="311"/>
            <ac:spMk id="5" creationId="{002285B9-6935-48AD-9225-01DC24C3B51D}"/>
          </ac:spMkLst>
        </pc:spChg>
        <pc:picChg chg="add">
          <ac:chgData name="Elixir English" userId="28fc0e3433fb1c03" providerId="LiveId" clId="{3530EE26-F342-4682-89C8-C46F6094D2C0}" dt="2018-12-21T07:30:21.846" v="541"/>
          <ac:picMkLst>
            <pc:docMk/>
            <pc:sldMk cId="2959661058" sldId="311"/>
            <ac:picMk id="6" creationId="{58142C32-7003-4FC7-957B-AC5C524A0C18}"/>
          </ac:picMkLst>
        </pc:picChg>
        <pc:picChg chg="add">
          <ac:chgData name="Elixir English" userId="28fc0e3433fb1c03" providerId="LiveId" clId="{3530EE26-F342-4682-89C8-C46F6094D2C0}" dt="2018-12-21T07:30:21.846" v="541"/>
          <ac:picMkLst>
            <pc:docMk/>
            <pc:sldMk cId="2959661058" sldId="311"/>
            <ac:picMk id="7" creationId="{F2C7492F-5C49-49E5-90CA-3F92FCCD12B2}"/>
          </ac:picMkLst>
        </pc:picChg>
      </pc:sldChg>
      <pc:sldChg chg="modSp add">
        <pc:chgData name="Elixir English" userId="28fc0e3433fb1c03" providerId="LiveId" clId="{3530EE26-F342-4682-89C8-C46F6094D2C0}" dt="2018-12-21T08:38:10.638" v="945" actId="20577"/>
        <pc:sldMkLst>
          <pc:docMk/>
          <pc:sldMk cId="649029825" sldId="312"/>
        </pc:sldMkLst>
        <pc:spChg chg="mod">
          <ac:chgData name="Elixir English" userId="28fc0e3433fb1c03" providerId="LiveId" clId="{3530EE26-F342-4682-89C8-C46F6094D2C0}" dt="2018-12-21T08:38:10.638" v="945" actId="20577"/>
          <ac:spMkLst>
            <pc:docMk/>
            <pc:sldMk cId="649029825" sldId="312"/>
            <ac:spMk id="2" creationId="{C7E98929-6998-4549-83BB-7FA403A898F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0580D-624B-4D0C-BC13-A94593255D41}" type="doc">
      <dgm:prSet loTypeId="urn:microsoft.com/office/officeart/2005/8/layout/orgChart1" loCatId="hierarchy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kumimoji="1" lang="ja-JP" altLang="en-US"/>
        </a:p>
      </dgm:t>
    </dgm:pt>
    <dgm:pt modelId="{5E9C24DD-CF57-4770-8688-F926B8CEB5CE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en-US" altLang="ja-JP" sz="1200" dirty="0"/>
            <a:t>Collection of projects</a:t>
          </a:r>
          <a:endParaRPr kumimoji="1" lang="ja-JP" altLang="en-US" sz="1200" dirty="0"/>
        </a:p>
      </dgm:t>
    </dgm:pt>
    <dgm:pt modelId="{B4012CFC-4B0E-465C-96C3-90105257E229}" type="parTrans" cxnId="{515C3EA6-0421-4882-8959-B4F6171C27AC}">
      <dgm:prSet/>
      <dgm:spPr/>
      <dgm:t>
        <a:bodyPr/>
        <a:lstStyle/>
        <a:p>
          <a:endParaRPr kumimoji="1" lang="ja-JP" altLang="en-US" sz="5400"/>
        </a:p>
      </dgm:t>
    </dgm:pt>
    <dgm:pt modelId="{D75F5C7D-34B4-4E8D-BE20-A6E0E489E93F}" type="sibTrans" cxnId="{515C3EA6-0421-4882-8959-B4F6171C27AC}">
      <dgm:prSet/>
      <dgm:spPr/>
      <dgm:t>
        <a:bodyPr/>
        <a:lstStyle/>
        <a:p>
          <a:endParaRPr kumimoji="1" lang="ja-JP" altLang="en-US" sz="5400"/>
        </a:p>
      </dgm:t>
    </dgm:pt>
    <dgm:pt modelId="{33685B69-58E4-4F0A-AFF9-EFFC2AE9D7C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en-US" altLang="ja-JP" sz="1200" dirty="0"/>
            <a:t>Project_1</a:t>
          </a:r>
          <a:endParaRPr kumimoji="1" lang="ja-JP" altLang="en-US" sz="1200" dirty="0"/>
        </a:p>
      </dgm:t>
    </dgm:pt>
    <dgm:pt modelId="{BDD4B8D6-FA3A-468E-98A5-4CA56BE54795}" type="parTrans" cxnId="{43518A50-CA98-42BF-A755-BC8D4898D1F2}">
      <dgm:prSet/>
      <dgm:spPr/>
      <dgm:t>
        <a:bodyPr/>
        <a:lstStyle/>
        <a:p>
          <a:endParaRPr kumimoji="1" lang="ja-JP" altLang="en-US" sz="5400"/>
        </a:p>
      </dgm:t>
    </dgm:pt>
    <dgm:pt modelId="{C0828E16-25A0-4C62-8954-C406E0D0B128}" type="sibTrans" cxnId="{43518A50-CA98-42BF-A755-BC8D4898D1F2}">
      <dgm:prSet/>
      <dgm:spPr/>
      <dgm:t>
        <a:bodyPr/>
        <a:lstStyle/>
        <a:p>
          <a:endParaRPr kumimoji="1" lang="ja-JP" altLang="en-US" sz="5400"/>
        </a:p>
      </dgm:t>
    </dgm:pt>
    <dgm:pt modelId="{FEA85A22-8353-4C3A-ADF2-7F762D8F0FF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en-US" altLang="ja-JP" sz="1200" dirty="0"/>
            <a:t>…</a:t>
          </a:r>
          <a:endParaRPr kumimoji="1" lang="ja-JP" altLang="en-US" sz="1200" dirty="0"/>
        </a:p>
      </dgm:t>
    </dgm:pt>
    <dgm:pt modelId="{E53B107A-43E5-4E52-A8E0-24E58D1C911B}" type="parTrans" cxnId="{9CA11AAA-0963-41DB-92AC-773A62B54276}">
      <dgm:prSet/>
      <dgm:spPr/>
      <dgm:t>
        <a:bodyPr/>
        <a:lstStyle/>
        <a:p>
          <a:endParaRPr kumimoji="1" lang="ja-JP" altLang="en-US" sz="4000"/>
        </a:p>
      </dgm:t>
    </dgm:pt>
    <dgm:pt modelId="{1B8E73CE-2E6E-48D0-82CC-A2F768C0A2EF}" type="sibTrans" cxnId="{9CA11AAA-0963-41DB-92AC-773A62B54276}">
      <dgm:prSet/>
      <dgm:spPr/>
      <dgm:t>
        <a:bodyPr/>
        <a:lstStyle/>
        <a:p>
          <a:endParaRPr kumimoji="1" lang="ja-JP" altLang="en-US" sz="4000"/>
        </a:p>
      </dgm:t>
    </dgm:pt>
    <dgm:pt modelId="{98DFF026-5ADF-4C3B-A1FF-3898E7C5452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en-US" altLang="ja-JP" sz="1200" dirty="0"/>
            <a:t>Project_2</a:t>
          </a:r>
          <a:endParaRPr kumimoji="1" lang="ja-JP" altLang="en-US" sz="1200" dirty="0"/>
        </a:p>
      </dgm:t>
    </dgm:pt>
    <dgm:pt modelId="{2CAE106D-8611-48C4-A7C4-AE3DE7C837A0}" type="sibTrans" cxnId="{388BBFA6-0971-4CF9-86D4-8221C3D47385}">
      <dgm:prSet/>
      <dgm:spPr/>
      <dgm:t>
        <a:bodyPr/>
        <a:lstStyle/>
        <a:p>
          <a:endParaRPr kumimoji="1" lang="ja-JP" altLang="en-US" sz="5400"/>
        </a:p>
      </dgm:t>
    </dgm:pt>
    <dgm:pt modelId="{11B395C9-9F97-4A34-B2C9-13862F6744D6}" type="parTrans" cxnId="{388BBFA6-0971-4CF9-86D4-8221C3D47385}">
      <dgm:prSet/>
      <dgm:spPr/>
      <dgm:t>
        <a:bodyPr/>
        <a:lstStyle/>
        <a:p>
          <a:endParaRPr kumimoji="1" lang="ja-JP" altLang="en-US" sz="5400"/>
        </a:p>
      </dgm:t>
    </dgm:pt>
    <dgm:pt modelId="{F24C1FBC-A15A-4A93-B1BC-E5D69CC1251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kumimoji="1" lang="en-US" altLang="ja-JP" sz="1200" dirty="0"/>
            <a:t>Project_3</a:t>
          </a:r>
          <a:endParaRPr kumimoji="1" lang="ja-JP" altLang="en-US" sz="1200" dirty="0"/>
        </a:p>
      </dgm:t>
    </dgm:pt>
    <dgm:pt modelId="{B71AF04A-AFD2-486A-A697-884A2A757B1E}" type="sibTrans" cxnId="{BE4CE07F-49B3-43A1-B008-B978B6B242FC}">
      <dgm:prSet/>
      <dgm:spPr/>
      <dgm:t>
        <a:bodyPr/>
        <a:lstStyle/>
        <a:p>
          <a:endParaRPr kumimoji="1" lang="ja-JP" altLang="en-US" sz="4000"/>
        </a:p>
      </dgm:t>
    </dgm:pt>
    <dgm:pt modelId="{CCD92554-EA06-45FC-817B-1B4BC1AE1B8D}" type="parTrans" cxnId="{BE4CE07F-49B3-43A1-B008-B978B6B242FC}">
      <dgm:prSet/>
      <dgm:spPr/>
      <dgm:t>
        <a:bodyPr/>
        <a:lstStyle/>
        <a:p>
          <a:endParaRPr kumimoji="1" lang="ja-JP" altLang="en-US" sz="4000"/>
        </a:p>
      </dgm:t>
    </dgm:pt>
    <dgm:pt modelId="{0914BD14-0448-426C-8EB0-635658DD44AA}" type="pres">
      <dgm:prSet presAssocID="{B1C0580D-624B-4D0C-BC13-A94593255D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42345E7-5801-4547-A170-3B47760DC2F6}" type="pres">
      <dgm:prSet presAssocID="{5E9C24DD-CF57-4770-8688-F926B8CEB5CE}" presName="hierRoot1" presStyleCnt="0">
        <dgm:presLayoutVars>
          <dgm:hierBranch val="init"/>
        </dgm:presLayoutVars>
      </dgm:prSet>
      <dgm:spPr/>
    </dgm:pt>
    <dgm:pt modelId="{9D04882C-CB60-4493-ACAD-F965F9B4ADC4}" type="pres">
      <dgm:prSet presAssocID="{5E9C24DD-CF57-4770-8688-F926B8CEB5CE}" presName="rootComposite1" presStyleCnt="0"/>
      <dgm:spPr/>
    </dgm:pt>
    <dgm:pt modelId="{5A39A224-6439-4B13-8065-86545C3B7D7A}" type="pres">
      <dgm:prSet presAssocID="{5E9C24DD-CF57-4770-8688-F926B8CEB5CE}" presName="rootText1" presStyleLbl="node0" presStyleIdx="0" presStyleCnt="1" custScaleX="85062" custScaleY="307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B841D4-9C08-485C-B700-5F163CE9A74A}" type="pres">
      <dgm:prSet presAssocID="{5E9C24DD-CF57-4770-8688-F926B8CEB5C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19DA78C-F04E-4353-AD14-5C56F693688D}" type="pres">
      <dgm:prSet presAssocID="{5E9C24DD-CF57-4770-8688-F926B8CEB5CE}" presName="hierChild2" presStyleCnt="0"/>
      <dgm:spPr/>
    </dgm:pt>
    <dgm:pt modelId="{31CC24B0-B14D-4C9C-B737-6B7A1D0B5867}" type="pres">
      <dgm:prSet presAssocID="{BDD4B8D6-FA3A-468E-98A5-4CA56BE54795}" presName="Name37" presStyleLbl="parChTrans1D2" presStyleIdx="0" presStyleCnt="4"/>
      <dgm:spPr/>
      <dgm:t>
        <a:bodyPr/>
        <a:lstStyle/>
        <a:p>
          <a:endParaRPr lang="en-US"/>
        </a:p>
      </dgm:t>
    </dgm:pt>
    <dgm:pt modelId="{94199952-1CAF-48D5-9466-4205049DF3D2}" type="pres">
      <dgm:prSet presAssocID="{33685B69-58E4-4F0A-AFF9-EFFC2AE9D7C6}" presName="hierRoot2" presStyleCnt="0">
        <dgm:presLayoutVars>
          <dgm:hierBranch val="init"/>
        </dgm:presLayoutVars>
      </dgm:prSet>
      <dgm:spPr/>
    </dgm:pt>
    <dgm:pt modelId="{8D5E4AE1-F348-470E-8FCA-BE5424774ACA}" type="pres">
      <dgm:prSet presAssocID="{33685B69-58E4-4F0A-AFF9-EFFC2AE9D7C6}" presName="rootComposite" presStyleCnt="0"/>
      <dgm:spPr/>
    </dgm:pt>
    <dgm:pt modelId="{ABA29C36-6B75-400E-8E32-5BB5BF1FD720}" type="pres">
      <dgm:prSet presAssocID="{33685B69-58E4-4F0A-AFF9-EFFC2AE9D7C6}" presName="rootText" presStyleLbl="node2" presStyleIdx="0" presStyleCnt="4" custScaleX="59434" custScaleY="307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B10807-9B57-420B-8445-86CBDB94262B}" type="pres">
      <dgm:prSet presAssocID="{33685B69-58E4-4F0A-AFF9-EFFC2AE9D7C6}" presName="rootConnector" presStyleLbl="node2" presStyleIdx="0" presStyleCnt="4"/>
      <dgm:spPr/>
      <dgm:t>
        <a:bodyPr/>
        <a:lstStyle/>
        <a:p>
          <a:endParaRPr lang="en-US"/>
        </a:p>
      </dgm:t>
    </dgm:pt>
    <dgm:pt modelId="{53CE5F0E-3CC2-4D17-A04B-DF8B56AB6FB0}" type="pres">
      <dgm:prSet presAssocID="{33685B69-58E4-4F0A-AFF9-EFFC2AE9D7C6}" presName="hierChild4" presStyleCnt="0"/>
      <dgm:spPr/>
    </dgm:pt>
    <dgm:pt modelId="{F82753FF-942C-4B27-8D60-AC5996D19981}" type="pres">
      <dgm:prSet presAssocID="{33685B69-58E4-4F0A-AFF9-EFFC2AE9D7C6}" presName="hierChild5" presStyleCnt="0"/>
      <dgm:spPr/>
    </dgm:pt>
    <dgm:pt modelId="{E6B92BBE-314A-433A-ACC6-D1BA3E02011D}" type="pres">
      <dgm:prSet presAssocID="{11B395C9-9F97-4A34-B2C9-13862F6744D6}" presName="Name37" presStyleLbl="parChTrans1D2" presStyleIdx="1" presStyleCnt="4"/>
      <dgm:spPr/>
      <dgm:t>
        <a:bodyPr/>
        <a:lstStyle/>
        <a:p>
          <a:endParaRPr lang="en-US"/>
        </a:p>
      </dgm:t>
    </dgm:pt>
    <dgm:pt modelId="{D8530B08-D755-4BB7-9FAC-251F18471E3D}" type="pres">
      <dgm:prSet presAssocID="{98DFF026-5ADF-4C3B-A1FF-3898E7C5452D}" presName="hierRoot2" presStyleCnt="0">
        <dgm:presLayoutVars>
          <dgm:hierBranch val="init"/>
        </dgm:presLayoutVars>
      </dgm:prSet>
      <dgm:spPr/>
    </dgm:pt>
    <dgm:pt modelId="{B1D0F0B4-9EE5-4D7F-A31D-A1EF67AE29E4}" type="pres">
      <dgm:prSet presAssocID="{98DFF026-5ADF-4C3B-A1FF-3898E7C5452D}" presName="rootComposite" presStyleCnt="0"/>
      <dgm:spPr/>
    </dgm:pt>
    <dgm:pt modelId="{1C684A2C-4D67-4941-83EE-B1AEBDB7147E}" type="pres">
      <dgm:prSet presAssocID="{98DFF026-5ADF-4C3B-A1FF-3898E7C5452D}" presName="rootText" presStyleLbl="node2" presStyleIdx="1" presStyleCnt="4" custScaleX="59434" custScaleY="307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977FD1-853F-41DB-BC76-88607255D754}" type="pres">
      <dgm:prSet presAssocID="{98DFF026-5ADF-4C3B-A1FF-3898E7C5452D}" presName="rootConnector" presStyleLbl="node2" presStyleIdx="1" presStyleCnt="4"/>
      <dgm:spPr/>
      <dgm:t>
        <a:bodyPr/>
        <a:lstStyle/>
        <a:p>
          <a:endParaRPr lang="en-US"/>
        </a:p>
      </dgm:t>
    </dgm:pt>
    <dgm:pt modelId="{F010DEB4-ED54-4E73-AB36-91AC91D4FF57}" type="pres">
      <dgm:prSet presAssocID="{98DFF026-5ADF-4C3B-A1FF-3898E7C5452D}" presName="hierChild4" presStyleCnt="0"/>
      <dgm:spPr/>
    </dgm:pt>
    <dgm:pt modelId="{8C2E4EC2-D36B-4137-AFE6-09F01E8922BB}" type="pres">
      <dgm:prSet presAssocID="{98DFF026-5ADF-4C3B-A1FF-3898E7C5452D}" presName="hierChild5" presStyleCnt="0"/>
      <dgm:spPr/>
    </dgm:pt>
    <dgm:pt modelId="{A70889A3-C836-477C-A509-8A09A5C03965}" type="pres">
      <dgm:prSet presAssocID="{CCD92554-EA06-45FC-817B-1B4BC1AE1B8D}" presName="Name37" presStyleLbl="parChTrans1D2" presStyleIdx="2" presStyleCnt="4"/>
      <dgm:spPr/>
      <dgm:t>
        <a:bodyPr/>
        <a:lstStyle/>
        <a:p>
          <a:endParaRPr lang="en-US"/>
        </a:p>
      </dgm:t>
    </dgm:pt>
    <dgm:pt modelId="{10872B13-07E4-45BA-827A-71338875E9D3}" type="pres">
      <dgm:prSet presAssocID="{F24C1FBC-A15A-4A93-B1BC-E5D69CC1251C}" presName="hierRoot2" presStyleCnt="0">
        <dgm:presLayoutVars>
          <dgm:hierBranch val="init"/>
        </dgm:presLayoutVars>
      </dgm:prSet>
      <dgm:spPr/>
    </dgm:pt>
    <dgm:pt modelId="{3B4D67A9-AFC6-452F-BCFB-AAA95163E955}" type="pres">
      <dgm:prSet presAssocID="{F24C1FBC-A15A-4A93-B1BC-E5D69CC1251C}" presName="rootComposite" presStyleCnt="0"/>
      <dgm:spPr/>
    </dgm:pt>
    <dgm:pt modelId="{ACE73D67-3089-46DA-8518-A5DC8A6715F1}" type="pres">
      <dgm:prSet presAssocID="{F24C1FBC-A15A-4A93-B1BC-E5D69CC1251C}" presName="rootText" presStyleLbl="node2" presStyleIdx="2" presStyleCnt="4" custScaleX="59434" custScaleY="307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F30CFE-33F3-4244-868F-6875F73A8FBC}" type="pres">
      <dgm:prSet presAssocID="{F24C1FBC-A15A-4A93-B1BC-E5D69CC1251C}" presName="rootConnector" presStyleLbl="node2" presStyleIdx="2" presStyleCnt="4"/>
      <dgm:spPr/>
      <dgm:t>
        <a:bodyPr/>
        <a:lstStyle/>
        <a:p>
          <a:endParaRPr lang="en-US"/>
        </a:p>
      </dgm:t>
    </dgm:pt>
    <dgm:pt modelId="{1514E3DB-36F3-4A2B-9114-3C06894F7CAF}" type="pres">
      <dgm:prSet presAssocID="{F24C1FBC-A15A-4A93-B1BC-E5D69CC1251C}" presName="hierChild4" presStyleCnt="0"/>
      <dgm:spPr/>
    </dgm:pt>
    <dgm:pt modelId="{ADB94AFD-9DA8-497B-83F8-82CB1BE3AA55}" type="pres">
      <dgm:prSet presAssocID="{F24C1FBC-A15A-4A93-B1BC-E5D69CC1251C}" presName="hierChild5" presStyleCnt="0"/>
      <dgm:spPr/>
    </dgm:pt>
    <dgm:pt modelId="{2EA49F90-2938-4EC5-B3C9-E519B94CA557}" type="pres">
      <dgm:prSet presAssocID="{E53B107A-43E5-4E52-A8E0-24E58D1C911B}" presName="Name37" presStyleLbl="parChTrans1D2" presStyleIdx="3" presStyleCnt="4"/>
      <dgm:spPr/>
      <dgm:t>
        <a:bodyPr/>
        <a:lstStyle/>
        <a:p>
          <a:endParaRPr lang="en-US"/>
        </a:p>
      </dgm:t>
    </dgm:pt>
    <dgm:pt modelId="{FA43A4D6-564E-4FC8-9030-8F752E8306BF}" type="pres">
      <dgm:prSet presAssocID="{FEA85A22-8353-4C3A-ADF2-7F762D8F0FFB}" presName="hierRoot2" presStyleCnt="0">
        <dgm:presLayoutVars>
          <dgm:hierBranch val="init"/>
        </dgm:presLayoutVars>
      </dgm:prSet>
      <dgm:spPr/>
    </dgm:pt>
    <dgm:pt modelId="{21C892E9-00CB-4B06-AD32-8D6B2220D91F}" type="pres">
      <dgm:prSet presAssocID="{FEA85A22-8353-4C3A-ADF2-7F762D8F0FFB}" presName="rootComposite" presStyleCnt="0"/>
      <dgm:spPr/>
    </dgm:pt>
    <dgm:pt modelId="{9F4C8D13-5EE6-4CAE-B1E8-13C54D15A848}" type="pres">
      <dgm:prSet presAssocID="{FEA85A22-8353-4C3A-ADF2-7F762D8F0FFB}" presName="rootText" presStyleLbl="node2" presStyleIdx="3" presStyleCnt="4" custScaleX="59434" custScaleY="307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40B81A-8DE8-47FC-B302-38F4F5BEBE4E}" type="pres">
      <dgm:prSet presAssocID="{FEA85A22-8353-4C3A-ADF2-7F762D8F0FFB}" presName="rootConnector" presStyleLbl="node2" presStyleIdx="3" presStyleCnt="4"/>
      <dgm:spPr/>
      <dgm:t>
        <a:bodyPr/>
        <a:lstStyle/>
        <a:p>
          <a:endParaRPr lang="en-US"/>
        </a:p>
      </dgm:t>
    </dgm:pt>
    <dgm:pt modelId="{66E606E0-39A0-42C2-BB1F-C361EFAD7AEA}" type="pres">
      <dgm:prSet presAssocID="{FEA85A22-8353-4C3A-ADF2-7F762D8F0FFB}" presName="hierChild4" presStyleCnt="0"/>
      <dgm:spPr/>
    </dgm:pt>
    <dgm:pt modelId="{FD77BD86-71A2-4AEE-BFBF-2FD3F0480EBA}" type="pres">
      <dgm:prSet presAssocID="{FEA85A22-8353-4C3A-ADF2-7F762D8F0FFB}" presName="hierChild5" presStyleCnt="0"/>
      <dgm:spPr/>
    </dgm:pt>
    <dgm:pt modelId="{B725E2BF-19D9-4F0A-9E5A-A53AE73C43B4}" type="pres">
      <dgm:prSet presAssocID="{5E9C24DD-CF57-4770-8688-F926B8CEB5CE}" presName="hierChild3" presStyleCnt="0"/>
      <dgm:spPr/>
    </dgm:pt>
  </dgm:ptLst>
  <dgm:cxnLst>
    <dgm:cxn modelId="{2986FBCB-2EC0-4858-AD95-E50841D74906}" type="presOf" srcId="{11B395C9-9F97-4A34-B2C9-13862F6744D6}" destId="{E6B92BBE-314A-433A-ACC6-D1BA3E02011D}" srcOrd="0" destOrd="0" presId="urn:microsoft.com/office/officeart/2005/8/layout/orgChart1"/>
    <dgm:cxn modelId="{CA30A812-0EC0-493A-98C5-417AD226C9B7}" type="presOf" srcId="{B1C0580D-624B-4D0C-BC13-A94593255D41}" destId="{0914BD14-0448-426C-8EB0-635658DD44AA}" srcOrd="0" destOrd="0" presId="urn:microsoft.com/office/officeart/2005/8/layout/orgChart1"/>
    <dgm:cxn modelId="{0E6B34FF-EA76-481F-903C-6E21CBEF759A}" type="presOf" srcId="{BDD4B8D6-FA3A-468E-98A5-4CA56BE54795}" destId="{31CC24B0-B14D-4C9C-B737-6B7A1D0B5867}" srcOrd="0" destOrd="0" presId="urn:microsoft.com/office/officeart/2005/8/layout/orgChart1"/>
    <dgm:cxn modelId="{BBA1550F-75C1-4F23-908F-CF3FF402A53F}" type="presOf" srcId="{E53B107A-43E5-4E52-A8E0-24E58D1C911B}" destId="{2EA49F90-2938-4EC5-B3C9-E519B94CA557}" srcOrd="0" destOrd="0" presId="urn:microsoft.com/office/officeart/2005/8/layout/orgChart1"/>
    <dgm:cxn modelId="{CC310761-C599-415B-82C0-E64FBFBD9FCF}" type="presOf" srcId="{5E9C24DD-CF57-4770-8688-F926B8CEB5CE}" destId="{5A39A224-6439-4B13-8065-86545C3B7D7A}" srcOrd="0" destOrd="0" presId="urn:microsoft.com/office/officeart/2005/8/layout/orgChart1"/>
    <dgm:cxn modelId="{9CA11AAA-0963-41DB-92AC-773A62B54276}" srcId="{5E9C24DD-CF57-4770-8688-F926B8CEB5CE}" destId="{FEA85A22-8353-4C3A-ADF2-7F762D8F0FFB}" srcOrd="3" destOrd="0" parTransId="{E53B107A-43E5-4E52-A8E0-24E58D1C911B}" sibTransId="{1B8E73CE-2E6E-48D0-82CC-A2F768C0A2EF}"/>
    <dgm:cxn modelId="{E97E0ABE-8547-4830-ABFD-6DB03B8DB8A0}" type="presOf" srcId="{FEA85A22-8353-4C3A-ADF2-7F762D8F0FFB}" destId="{6A40B81A-8DE8-47FC-B302-38F4F5BEBE4E}" srcOrd="1" destOrd="0" presId="urn:microsoft.com/office/officeart/2005/8/layout/orgChart1"/>
    <dgm:cxn modelId="{30B43EE0-CD86-4BDA-9A03-2E6F44752D9D}" type="presOf" srcId="{F24C1FBC-A15A-4A93-B1BC-E5D69CC1251C}" destId="{E4F30CFE-33F3-4244-868F-6875F73A8FBC}" srcOrd="1" destOrd="0" presId="urn:microsoft.com/office/officeart/2005/8/layout/orgChart1"/>
    <dgm:cxn modelId="{0046788E-CA3C-41BC-B1C6-7EDCC7BDAAD5}" type="presOf" srcId="{98DFF026-5ADF-4C3B-A1FF-3898E7C5452D}" destId="{1C684A2C-4D67-4941-83EE-B1AEBDB7147E}" srcOrd="0" destOrd="0" presId="urn:microsoft.com/office/officeart/2005/8/layout/orgChart1"/>
    <dgm:cxn modelId="{3A7AD5DC-9871-4E8A-9D80-1733FC48B910}" type="presOf" srcId="{33685B69-58E4-4F0A-AFF9-EFFC2AE9D7C6}" destId="{DFB10807-9B57-420B-8445-86CBDB94262B}" srcOrd="1" destOrd="0" presId="urn:microsoft.com/office/officeart/2005/8/layout/orgChart1"/>
    <dgm:cxn modelId="{388BBFA6-0971-4CF9-86D4-8221C3D47385}" srcId="{5E9C24DD-CF57-4770-8688-F926B8CEB5CE}" destId="{98DFF026-5ADF-4C3B-A1FF-3898E7C5452D}" srcOrd="1" destOrd="0" parTransId="{11B395C9-9F97-4A34-B2C9-13862F6744D6}" sibTransId="{2CAE106D-8611-48C4-A7C4-AE3DE7C837A0}"/>
    <dgm:cxn modelId="{6CCBA280-9367-4ACB-8907-792675493817}" type="presOf" srcId="{FEA85A22-8353-4C3A-ADF2-7F762D8F0FFB}" destId="{9F4C8D13-5EE6-4CAE-B1E8-13C54D15A848}" srcOrd="0" destOrd="0" presId="urn:microsoft.com/office/officeart/2005/8/layout/orgChart1"/>
    <dgm:cxn modelId="{5196EE05-8683-4269-8883-65EFDECD983C}" type="presOf" srcId="{98DFF026-5ADF-4C3B-A1FF-3898E7C5452D}" destId="{9F977FD1-853F-41DB-BC76-88607255D754}" srcOrd="1" destOrd="0" presId="urn:microsoft.com/office/officeart/2005/8/layout/orgChart1"/>
    <dgm:cxn modelId="{B124F8AC-510A-4D5A-9AEC-CAE04C767F87}" type="presOf" srcId="{F24C1FBC-A15A-4A93-B1BC-E5D69CC1251C}" destId="{ACE73D67-3089-46DA-8518-A5DC8A6715F1}" srcOrd="0" destOrd="0" presId="urn:microsoft.com/office/officeart/2005/8/layout/orgChart1"/>
    <dgm:cxn modelId="{0E6E7424-0F08-4458-B6A1-D33DDE86D619}" type="presOf" srcId="{33685B69-58E4-4F0A-AFF9-EFFC2AE9D7C6}" destId="{ABA29C36-6B75-400E-8E32-5BB5BF1FD720}" srcOrd="0" destOrd="0" presId="urn:microsoft.com/office/officeart/2005/8/layout/orgChart1"/>
    <dgm:cxn modelId="{43518A50-CA98-42BF-A755-BC8D4898D1F2}" srcId="{5E9C24DD-CF57-4770-8688-F926B8CEB5CE}" destId="{33685B69-58E4-4F0A-AFF9-EFFC2AE9D7C6}" srcOrd="0" destOrd="0" parTransId="{BDD4B8D6-FA3A-468E-98A5-4CA56BE54795}" sibTransId="{C0828E16-25A0-4C62-8954-C406E0D0B128}"/>
    <dgm:cxn modelId="{BE4CE07F-49B3-43A1-B008-B978B6B242FC}" srcId="{5E9C24DD-CF57-4770-8688-F926B8CEB5CE}" destId="{F24C1FBC-A15A-4A93-B1BC-E5D69CC1251C}" srcOrd="2" destOrd="0" parTransId="{CCD92554-EA06-45FC-817B-1B4BC1AE1B8D}" sibTransId="{B71AF04A-AFD2-486A-A697-884A2A757B1E}"/>
    <dgm:cxn modelId="{DCBD078B-5154-44FD-9E73-48451F596089}" type="presOf" srcId="{CCD92554-EA06-45FC-817B-1B4BC1AE1B8D}" destId="{A70889A3-C836-477C-A509-8A09A5C03965}" srcOrd="0" destOrd="0" presId="urn:microsoft.com/office/officeart/2005/8/layout/orgChart1"/>
    <dgm:cxn modelId="{55F53E70-94C4-4BD2-8D72-11037EE2C061}" type="presOf" srcId="{5E9C24DD-CF57-4770-8688-F926B8CEB5CE}" destId="{DBB841D4-9C08-485C-B700-5F163CE9A74A}" srcOrd="1" destOrd="0" presId="urn:microsoft.com/office/officeart/2005/8/layout/orgChart1"/>
    <dgm:cxn modelId="{515C3EA6-0421-4882-8959-B4F6171C27AC}" srcId="{B1C0580D-624B-4D0C-BC13-A94593255D41}" destId="{5E9C24DD-CF57-4770-8688-F926B8CEB5CE}" srcOrd="0" destOrd="0" parTransId="{B4012CFC-4B0E-465C-96C3-90105257E229}" sibTransId="{D75F5C7D-34B4-4E8D-BE20-A6E0E489E93F}"/>
    <dgm:cxn modelId="{FC31D738-EF40-406B-8044-1FF569F0C1F5}" type="presParOf" srcId="{0914BD14-0448-426C-8EB0-635658DD44AA}" destId="{842345E7-5801-4547-A170-3B47760DC2F6}" srcOrd="0" destOrd="0" presId="urn:microsoft.com/office/officeart/2005/8/layout/orgChart1"/>
    <dgm:cxn modelId="{17781D43-E49F-4FE5-A5C6-4F802F3ABE20}" type="presParOf" srcId="{842345E7-5801-4547-A170-3B47760DC2F6}" destId="{9D04882C-CB60-4493-ACAD-F965F9B4ADC4}" srcOrd="0" destOrd="0" presId="urn:microsoft.com/office/officeart/2005/8/layout/orgChart1"/>
    <dgm:cxn modelId="{DEA320C2-19AF-44C5-B975-FBFFDB731F5E}" type="presParOf" srcId="{9D04882C-CB60-4493-ACAD-F965F9B4ADC4}" destId="{5A39A224-6439-4B13-8065-86545C3B7D7A}" srcOrd="0" destOrd="0" presId="urn:microsoft.com/office/officeart/2005/8/layout/orgChart1"/>
    <dgm:cxn modelId="{CAB10438-6AB8-430C-9510-82B8F57C1EB3}" type="presParOf" srcId="{9D04882C-CB60-4493-ACAD-F965F9B4ADC4}" destId="{DBB841D4-9C08-485C-B700-5F163CE9A74A}" srcOrd="1" destOrd="0" presId="urn:microsoft.com/office/officeart/2005/8/layout/orgChart1"/>
    <dgm:cxn modelId="{20644C33-CE65-4FAE-ADAB-23201AB216D3}" type="presParOf" srcId="{842345E7-5801-4547-A170-3B47760DC2F6}" destId="{619DA78C-F04E-4353-AD14-5C56F693688D}" srcOrd="1" destOrd="0" presId="urn:microsoft.com/office/officeart/2005/8/layout/orgChart1"/>
    <dgm:cxn modelId="{89D4F81D-F1C8-4420-81D2-2A27A9A25EF6}" type="presParOf" srcId="{619DA78C-F04E-4353-AD14-5C56F693688D}" destId="{31CC24B0-B14D-4C9C-B737-6B7A1D0B5867}" srcOrd="0" destOrd="0" presId="urn:microsoft.com/office/officeart/2005/8/layout/orgChart1"/>
    <dgm:cxn modelId="{60428697-3E52-4374-9CA7-9B4814C43B86}" type="presParOf" srcId="{619DA78C-F04E-4353-AD14-5C56F693688D}" destId="{94199952-1CAF-48D5-9466-4205049DF3D2}" srcOrd="1" destOrd="0" presId="urn:microsoft.com/office/officeart/2005/8/layout/orgChart1"/>
    <dgm:cxn modelId="{5C533CE9-0287-47D0-8729-B7AE06A51F09}" type="presParOf" srcId="{94199952-1CAF-48D5-9466-4205049DF3D2}" destId="{8D5E4AE1-F348-470E-8FCA-BE5424774ACA}" srcOrd="0" destOrd="0" presId="urn:microsoft.com/office/officeart/2005/8/layout/orgChart1"/>
    <dgm:cxn modelId="{A917851C-5A61-4D31-955C-ABF70BDE0570}" type="presParOf" srcId="{8D5E4AE1-F348-470E-8FCA-BE5424774ACA}" destId="{ABA29C36-6B75-400E-8E32-5BB5BF1FD720}" srcOrd="0" destOrd="0" presId="urn:microsoft.com/office/officeart/2005/8/layout/orgChart1"/>
    <dgm:cxn modelId="{4CA4F16A-0638-4F49-A8A9-98F064671E51}" type="presParOf" srcId="{8D5E4AE1-F348-470E-8FCA-BE5424774ACA}" destId="{DFB10807-9B57-420B-8445-86CBDB94262B}" srcOrd="1" destOrd="0" presId="urn:microsoft.com/office/officeart/2005/8/layout/orgChart1"/>
    <dgm:cxn modelId="{1703A831-52BC-4D5B-9838-965DB5900634}" type="presParOf" srcId="{94199952-1CAF-48D5-9466-4205049DF3D2}" destId="{53CE5F0E-3CC2-4D17-A04B-DF8B56AB6FB0}" srcOrd="1" destOrd="0" presId="urn:microsoft.com/office/officeart/2005/8/layout/orgChart1"/>
    <dgm:cxn modelId="{52614783-FD21-487C-9667-B48E8C2D45AB}" type="presParOf" srcId="{94199952-1CAF-48D5-9466-4205049DF3D2}" destId="{F82753FF-942C-4B27-8D60-AC5996D19981}" srcOrd="2" destOrd="0" presId="urn:microsoft.com/office/officeart/2005/8/layout/orgChart1"/>
    <dgm:cxn modelId="{7A28CE5F-C44B-458A-9633-E8CCFD3AA499}" type="presParOf" srcId="{619DA78C-F04E-4353-AD14-5C56F693688D}" destId="{E6B92BBE-314A-433A-ACC6-D1BA3E02011D}" srcOrd="2" destOrd="0" presId="urn:microsoft.com/office/officeart/2005/8/layout/orgChart1"/>
    <dgm:cxn modelId="{C3BC07C8-9386-42D4-B3C2-EFDCB59E0C46}" type="presParOf" srcId="{619DA78C-F04E-4353-AD14-5C56F693688D}" destId="{D8530B08-D755-4BB7-9FAC-251F18471E3D}" srcOrd="3" destOrd="0" presId="urn:microsoft.com/office/officeart/2005/8/layout/orgChart1"/>
    <dgm:cxn modelId="{E19A6CBB-671C-4222-B56F-E8EA7395E902}" type="presParOf" srcId="{D8530B08-D755-4BB7-9FAC-251F18471E3D}" destId="{B1D0F0B4-9EE5-4D7F-A31D-A1EF67AE29E4}" srcOrd="0" destOrd="0" presId="urn:microsoft.com/office/officeart/2005/8/layout/orgChart1"/>
    <dgm:cxn modelId="{FB43FE27-77DA-4E4A-91B2-A53B3338DD77}" type="presParOf" srcId="{B1D0F0B4-9EE5-4D7F-A31D-A1EF67AE29E4}" destId="{1C684A2C-4D67-4941-83EE-B1AEBDB7147E}" srcOrd="0" destOrd="0" presId="urn:microsoft.com/office/officeart/2005/8/layout/orgChart1"/>
    <dgm:cxn modelId="{2239B60A-D30C-4E83-84AD-E6DEEB23C8C9}" type="presParOf" srcId="{B1D0F0B4-9EE5-4D7F-A31D-A1EF67AE29E4}" destId="{9F977FD1-853F-41DB-BC76-88607255D754}" srcOrd="1" destOrd="0" presId="urn:microsoft.com/office/officeart/2005/8/layout/orgChart1"/>
    <dgm:cxn modelId="{E66EFA79-6390-4A6A-8509-9E0A1B075B68}" type="presParOf" srcId="{D8530B08-D755-4BB7-9FAC-251F18471E3D}" destId="{F010DEB4-ED54-4E73-AB36-91AC91D4FF57}" srcOrd="1" destOrd="0" presId="urn:microsoft.com/office/officeart/2005/8/layout/orgChart1"/>
    <dgm:cxn modelId="{CA81002F-8B63-44F3-9359-6B76D295BF1A}" type="presParOf" srcId="{D8530B08-D755-4BB7-9FAC-251F18471E3D}" destId="{8C2E4EC2-D36B-4137-AFE6-09F01E8922BB}" srcOrd="2" destOrd="0" presId="urn:microsoft.com/office/officeart/2005/8/layout/orgChart1"/>
    <dgm:cxn modelId="{5B785F5E-792E-4D89-B0B3-0455AC683B8D}" type="presParOf" srcId="{619DA78C-F04E-4353-AD14-5C56F693688D}" destId="{A70889A3-C836-477C-A509-8A09A5C03965}" srcOrd="4" destOrd="0" presId="urn:microsoft.com/office/officeart/2005/8/layout/orgChart1"/>
    <dgm:cxn modelId="{2310A795-42AF-4583-A310-BE6C68E8CF1A}" type="presParOf" srcId="{619DA78C-F04E-4353-AD14-5C56F693688D}" destId="{10872B13-07E4-45BA-827A-71338875E9D3}" srcOrd="5" destOrd="0" presId="urn:microsoft.com/office/officeart/2005/8/layout/orgChart1"/>
    <dgm:cxn modelId="{42B2F98D-D4F8-48F2-A059-5BD3503CDE04}" type="presParOf" srcId="{10872B13-07E4-45BA-827A-71338875E9D3}" destId="{3B4D67A9-AFC6-452F-BCFB-AAA95163E955}" srcOrd="0" destOrd="0" presId="urn:microsoft.com/office/officeart/2005/8/layout/orgChart1"/>
    <dgm:cxn modelId="{D0E43E24-77CD-42A7-9A15-FDBC8850C9AE}" type="presParOf" srcId="{3B4D67A9-AFC6-452F-BCFB-AAA95163E955}" destId="{ACE73D67-3089-46DA-8518-A5DC8A6715F1}" srcOrd="0" destOrd="0" presId="urn:microsoft.com/office/officeart/2005/8/layout/orgChart1"/>
    <dgm:cxn modelId="{CC4FA472-BE65-4954-B745-27D587344317}" type="presParOf" srcId="{3B4D67A9-AFC6-452F-BCFB-AAA95163E955}" destId="{E4F30CFE-33F3-4244-868F-6875F73A8FBC}" srcOrd="1" destOrd="0" presId="urn:microsoft.com/office/officeart/2005/8/layout/orgChart1"/>
    <dgm:cxn modelId="{E2D2E005-A916-4C5D-94AA-4E1265CE16A1}" type="presParOf" srcId="{10872B13-07E4-45BA-827A-71338875E9D3}" destId="{1514E3DB-36F3-4A2B-9114-3C06894F7CAF}" srcOrd="1" destOrd="0" presId="urn:microsoft.com/office/officeart/2005/8/layout/orgChart1"/>
    <dgm:cxn modelId="{2268C978-FF31-4B22-9561-056F3F16FABB}" type="presParOf" srcId="{10872B13-07E4-45BA-827A-71338875E9D3}" destId="{ADB94AFD-9DA8-497B-83F8-82CB1BE3AA55}" srcOrd="2" destOrd="0" presId="urn:microsoft.com/office/officeart/2005/8/layout/orgChart1"/>
    <dgm:cxn modelId="{101A1F5D-77D6-4E17-B2D4-BB1EE6174435}" type="presParOf" srcId="{619DA78C-F04E-4353-AD14-5C56F693688D}" destId="{2EA49F90-2938-4EC5-B3C9-E519B94CA557}" srcOrd="6" destOrd="0" presId="urn:microsoft.com/office/officeart/2005/8/layout/orgChart1"/>
    <dgm:cxn modelId="{DAAFEDA0-88B6-4DF5-BCA2-99B9FBDFB9A1}" type="presParOf" srcId="{619DA78C-F04E-4353-AD14-5C56F693688D}" destId="{FA43A4D6-564E-4FC8-9030-8F752E8306BF}" srcOrd="7" destOrd="0" presId="urn:microsoft.com/office/officeart/2005/8/layout/orgChart1"/>
    <dgm:cxn modelId="{03480943-7D24-4A18-B21E-C78843A2240C}" type="presParOf" srcId="{FA43A4D6-564E-4FC8-9030-8F752E8306BF}" destId="{21C892E9-00CB-4B06-AD32-8D6B2220D91F}" srcOrd="0" destOrd="0" presId="urn:microsoft.com/office/officeart/2005/8/layout/orgChart1"/>
    <dgm:cxn modelId="{DEDB0A9B-FD1D-44DA-834C-5A65E5A378BF}" type="presParOf" srcId="{21C892E9-00CB-4B06-AD32-8D6B2220D91F}" destId="{9F4C8D13-5EE6-4CAE-B1E8-13C54D15A848}" srcOrd="0" destOrd="0" presId="urn:microsoft.com/office/officeart/2005/8/layout/orgChart1"/>
    <dgm:cxn modelId="{0EE8A980-1FD4-49B2-B672-7F107A7F0277}" type="presParOf" srcId="{21C892E9-00CB-4B06-AD32-8D6B2220D91F}" destId="{6A40B81A-8DE8-47FC-B302-38F4F5BEBE4E}" srcOrd="1" destOrd="0" presId="urn:microsoft.com/office/officeart/2005/8/layout/orgChart1"/>
    <dgm:cxn modelId="{C52E5B71-DE55-4A46-87F5-FCA6004C9F2A}" type="presParOf" srcId="{FA43A4D6-564E-4FC8-9030-8F752E8306BF}" destId="{66E606E0-39A0-42C2-BB1F-C361EFAD7AEA}" srcOrd="1" destOrd="0" presId="urn:microsoft.com/office/officeart/2005/8/layout/orgChart1"/>
    <dgm:cxn modelId="{AE9A6664-7AE5-4202-8016-646486AA538D}" type="presParOf" srcId="{FA43A4D6-564E-4FC8-9030-8F752E8306BF}" destId="{FD77BD86-71A2-4AEE-BFBF-2FD3F0480EBA}" srcOrd="2" destOrd="0" presId="urn:microsoft.com/office/officeart/2005/8/layout/orgChart1"/>
    <dgm:cxn modelId="{BC104996-F952-4C41-8E17-8E4FCECF4F25}" type="presParOf" srcId="{842345E7-5801-4547-A170-3B47760DC2F6}" destId="{B725E2BF-19D9-4F0A-9E5A-A53AE73C43B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49F90-2938-4EC5-B3C9-E519B94CA557}">
      <dsp:nvSpPr>
        <dsp:cNvPr id="0" name=""/>
        <dsp:cNvSpPr/>
      </dsp:nvSpPr>
      <dsp:spPr>
        <a:xfrm>
          <a:off x="2861810" y="384976"/>
          <a:ext cx="2292876" cy="399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544"/>
              </a:lnTo>
              <a:lnTo>
                <a:pt x="2292876" y="199544"/>
              </a:lnTo>
              <a:lnTo>
                <a:pt x="2292876" y="399088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889A3-C836-477C-A509-8A09A5C03965}">
      <dsp:nvSpPr>
        <dsp:cNvPr id="0" name=""/>
        <dsp:cNvSpPr/>
      </dsp:nvSpPr>
      <dsp:spPr>
        <a:xfrm>
          <a:off x="2861810" y="384976"/>
          <a:ext cx="764292" cy="399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544"/>
              </a:lnTo>
              <a:lnTo>
                <a:pt x="764292" y="199544"/>
              </a:lnTo>
              <a:lnTo>
                <a:pt x="764292" y="399088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92BBE-314A-433A-ACC6-D1BA3E02011D}">
      <dsp:nvSpPr>
        <dsp:cNvPr id="0" name=""/>
        <dsp:cNvSpPr/>
      </dsp:nvSpPr>
      <dsp:spPr>
        <a:xfrm>
          <a:off x="2097518" y="384976"/>
          <a:ext cx="764292" cy="399088"/>
        </a:xfrm>
        <a:custGeom>
          <a:avLst/>
          <a:gdLst/>
          <a:ahLst/>
          <a:cxnLst/>
          <a:rect l="0" t="0" r="0" b="0"/>
          <a:pathLst>
            <a:path>
              <a:moveTo>
                <a:pt x="764292" y="0"/>
              </a:moveTo>
              <a:lnTo>
                <a:pt x="764292" y="199544"/>
              </a:lnTo>
              <a:lnTo>
                <a:pt x="0" y="199544"/>
              </a:lnTo>
              <a:lnTo>
                <a:pt x="0" y="399088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C24B0-B14D-4C9C-B737-6B7A1D0B5867}">
      <dsp:nvSpPr>
        <dsp:cNvPr id="0" name=""/>
        <dsp:cNvSpPr/>
      </dsp:nvSpPr>
      <dsp:spPr>
        <a:xfrm>
          <a:off x="568933" y="384976"/>
          <a:ext cx="2292876" cy="399088"/>
        </a:xfrm>
        <a:custGeom>
          <a:avLst/>
          <a:gdLst/>
          <a:ahLst/>
          <a:cxnLst/>
          <a:rect l="0" t="0" r="0" b="0"/>
          <a:pathLst>
            <a:path>
              <a:moveTo>
                <a:pt x="2292876" y="0"/>
              </a:moveTo>
              <a:lnTo>
                <a:pt x="2292876" y="199544"/>
              </a:lnTo>
              <a:lnTo>
                <a:pt x="0" y="199544"/>
              </a:lnTo>
              <a:lnTo>
                <a:pt x="0" y="399088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9A224-6439-4B13-8065-86545C3B7D7A}">
      <dsp:nvSpPr>
        <dsp:cNvPr id="0" name=""/>
        <dsp:cNvSpPr/>
      </dsp:nvSpPr>
      <dsp:spPr>
        <a:xfrm>
          <a:off x="2053542" y="92739"/>
          <a:ext cx="1616536" cy="29223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kern="1200" dirty="0"/>
            <a:t>Collection of projects</a:t>
          </a:r>
          <a:endParaRPr kumimoji="1" lang="ja-JP" altLang="en-US" sz="1200" kern="1200" dirty="0"/>
        </a:p>
      </dsp:txBody>
      <dsp:txXfrm>
        <a:off x="2053542" y="92739"/>
        <a:ext cx="1616536" cy="292237"/>
      </dsp:txXfrm>
    </dsp:sp>
    <dsp:sp modelId="{ABA29C36-6B75-400E-8E32-5BB5BF1FD720}">
      <dsp:nvSpPr>
        <dsp:cNvPr id="0" name=""/>
        <dsp:cNvSpPr/>
      </dsp:nvSpPr>
      <dsp:spPr>
        <a:xfrm>
          <a:off x="4185" y="784065"/>
          <a:ext cx="1129496" cy="29223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kern="1200" dirty="0"/>
            <a:t>Project_1</a:t>
          </a:r>
          <a:endParaRPr kumimoji="1" lang="ja-JP" altLang="en-US" sz="1200" kern="1200" dirty="0"/>
        </a:p>
      </dsp:txBody>
      <dsp:txXfrm>
        <a:off x="4185" y="784065"/>
        <a:ext cx="1129496" cy="292237"/>
      </dsp:txXfrm>
    </dsp:sp>
    <dsp:sp modelId="{1C684A2C-4D67-4941-83EE-B1AEBDB7147E}">
      <dsp:nvSpPr>
        <dsp:cNvPr id="0" name=""/>
        <dsp:cNvSpPr/>
      </dsp:nvSpPr>
      <dsp:spPr>
        <a:xfrm>
          <a:off x="1532770" y="784065"/>
          <a:ext cx="1129496" cy="29223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kern="1200" dirty="0"/>
            <a:t>Project_2</a:t>
          </a:r>
          <a:endParaRPr kumimoji="1" lang="ja-JP" altLang="en-US" sz="1200" kern="1200" dirty="0"/>
        </a:p>
      </dsp:txBody>
      <dsp:txXfrm>
        <a:off x="1532770" y="784065"/>
        <a:ext cx="1129496" cy="292237"/>
      </dsp:txXfrm>
    </dsp:sp>
    <dsp:sp modelId="{ACE73D67-3089-46DA-8518-A5DC8A6715F1}">
      <dsp:nvSpPr>
        <dsp:cNvPr id="0" name=""/>
        <dsp:cNvSpPr/>
      </dsp:nvSpPr>
      <dsp:spPr>
        <a:xfrm>
          <a:off x="3061354" y="784065"/>
          <a:ext cx="1129496" cy="29223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kern="1200" dirty="0"/>
            <a:t>Project_3</a:t>
          </a:r>
          <a:endParaRPr kumimoji="1" lang="ja-JP" altLang="en-US" sz="1200" kern="1200" dirty="0"/>
        </a:p>
      </dsp:txBody>
      <dsp:txXfrm>
        <a:off x="3061354" y="784065"/>
        <a:ext cx="1129496" cy="292237"/>
      </dsp:txXfrm>
    </dsp:sp>
    <dsp:sp modelId="{9F4C8D13-5EE6-4CAE-B1E8-13C54D15A848}">
      <dsp:nvSpPr>
        <dsp:cNvPr id="0" name=""/>
        <dsp:cNvSpPr/>
      </dsp:nvSpPr>
      <dsp:spPr>
        <a:xfrm>
          <a:off x="4589939" y="784065"/>
          <a:ext cx="1129496" cy="29223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200" kern="1200" dirty="0"/>
            <a:t>…</a:t>
          </a:r>
          <a:endParaRPr kumimoji="1" lang="ja-JP" altLang="en-US" sz="1200" kern="1200" dirty="0"/>
        </a:p>
      </dsp:txBody>
      <dsp:txXfrm>
        <a:off x="4589939" y="784065"/>
        <a:ext cx="1129496" cy="292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9E487-C00B-4F69-AA52-1A0CA47DC046}" type="datetimeFigureOut">
              <a:rPr lang="en-US" smtClean="0"/>
              <a:t>12/25/2018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3A4DB-902E-4EE3-AC2C-2A5DC2D28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3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jp/search?q=osaka+university+logo&amp;num=20&amp;source=lnms&amp;tbm=isch&amp;sa=X&amp;ved=0ahUKEwigqYvtsOrdAhWbZt4KHQ5JAvUQ_AUIDigB&amp;biw=1920&amp;bih=938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free-icon/search_722080#term=search%20icon&amp;page=1&amp;position=45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packs/kids-avatars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laticon.com/free-icon/student_167750" TargetMode="External"/><Relationship Id="rId5" Type="http://schemas.openxmlformats.org/officeDocument/2006/relationships/hyperlink" Target="https://www.flaticon.com/free-icon/boy_163801" TargetMode="External"/><Relationship Id="rId4" Type="http://schemas.openxmlformats.org/officeDocument/2006/relationships/hyperlink" Target="https://www.flaticon.com/free-icon/boy_163837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99353/how-to-test-if-a-line-segment-intersects-an-axis-aligned-rectange-in-2d/293052#293052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github.com/wd5/1-gamejs/blob/94220592f4d16bfd8ee269050bc352e66d4e8593/lib/gamejs.js#L469" TargetMode="Externa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99353/how-to-test-if-a-line-segment-intersects-an-axis-aligned-rectange-in-2d/293052#293052" TargetMode="External"/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github.com/wd5/1-gamejs/blob/94220592f4d16bfd8ee269050bc352e66d4e8593/lib/gamejs.js#L469" TargetMode="Externa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reamdata.io/blog/streaming-stack-exchange-api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laticon.com/free-icon/programmer_560216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105034/create-guid-uuid-in-javascript/13403498#13403498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github.com/yinuoba/avalon/blob/master/avalon.js#L343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pportdriven.com/github-logo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  <a:p>
            <a:pPr marL="0" indent="0"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https://www.google.co.jp/search?q=osaka+university+logo&amp;num=20&amp;source=lnms&amp;tbm=isch&amp;sa=X&amp;ved=0ahUKEwigqYvtsOrdAhWbZt4KHQ5JAvUQ_AUIDigB&amp;biw=1920&amp;bih=938</a:t>
            </a:r>
            <a:endParaRPr/>
          </a:p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2f303166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2f303166d_0_5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https://www.flaticon.com/free-icon/search_722080#term=search%20icon&amp;page=1&amp;position=45</a:t>
            </a:r>
            <a:endParaRPr/>
          </a:p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2f303166d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2f303166d_0_8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2f303166d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2f303166d_0_9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430aa7e4b6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430aa7e4b6_1_1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2f303166d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42f303166d_0_12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r>
              <a:rPr lang="en" sz="1500" u="sng">
                <a:solidFill>
                  <a:schemeClr val="hlink"/>
                </a:solidFill>
                <a:hlinkClick r:id="rId3"/>
              </a:rPr>
              <a:t>https://www.flaticon.com/packs/kids-avatars</a:t>
            </a:r>
            <a:endParaRPr sz="150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" sz="1500" u="sng">
                <a:solidFill>
                  <a:schemeClr val="hlink"/>
                </a:solidFill>
                <a:hlinkClick r:id="rId4"/>
              </a:rPr>
              <a:t>https://www.flaticon.com/free-icon/boy_163837</a:t>
            </a:r>
            <a:endParaRPr sz="150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" sz="1500" u="sng">
                <a:solidFill>
                  <a:schemeClr val="hlink"/>
                </a:solidFill>
                <a:hlinkClick r:id="rId5"/>
              </a:rPr>
              <a:t>https://www.flaticon.com/free-icon/boy_163801</a:t>
            </a:r>
            <a:endParaRPr sz="150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" sz="1500" u="sng">
                <a:solidFill>
                  <a:schemeClr val="hlink"/>
                </a:solidFill>
                <a:hlinkClick r:id="rId6"/>
              </a:rPr>
              <a:t>https://www.flaticon.com/free-icon/student_167750</a:t>
            </a:r>
            <a:endParaRPr sz="1500">
              <a:solidFill>
                <a:schemeClr val="dk1"/>
              </a:solidFill>
            </a:endParaRPr>
          </a:p>
          <a:p>
            <a:pPr marL="0" indent="0">
              <a:buNone/>
            </a:pPr>
            <a:endParaRPr sz="1500">
              <a:solidFill>
                <a:schemeClr val="dk1"/>
              </a:solidFill>
            </a:endParaRPr>
          </a:p>
          <a:p>
            <a:pPr marL="0" indent="0">
              <a:buNone/>
            </a:pP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42f303166d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42f303166d_1_1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2f303166d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2f303166d_0_11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2fa63596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42fa63596f_0_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42f303166d_1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42f303166d_1_63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485968a3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4485968a3c_0_4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bb58ff07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bb58ff070_0_7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42fa8592c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42fa8592cb_0_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42fa8592cb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42fa8592cb_0_15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42f303166d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42f303166d_0_17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bb58ff07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bb58ff070_0_7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0131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42fa8592cb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42fa8592cb_0_23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bb58ff07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4bb58ff070_0_5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88223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42fa8592cb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42fa8592cb_0_19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42fa8592cb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42fa8592cb_0_17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42fa8592cb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42fa8592cb_0_20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485968a3c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4485968a3c_0_9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bb58ff07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bb58ff070_0_7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09422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430aa7e4b6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430aa7e4b6_1_7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430aa7e4b6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430aa7e4b6_1_7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430aa7e4b6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430aa7e4b6_1_3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430aa7e4b6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430aa7e4b6_1_4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430aa7e4b6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430aa7e4b6_1_5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4485968a3c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4485968a3c_0_10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4485968a3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4485968a3c_0_2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r>
              <a:rPr lang="en" sz="1500" u="sng">
                <a:solidFill>
                  <a:schemeClr val="hlink"/>
                </a:solidFill>
                <a:hlinkClick r:id="rId3"/>
              </a:rPr>
              <a:t>https://stackoverflow.com/questions/99353/how-to-test-if-a-line-segment-intersects-an-axis-aligned-rectange-in-2d/293052#293052</a:t>
            </a:r>
            <a:endParaRPr sz="150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" sz="1500" u="sng">
                <a:solidFill>
                  <a:schemeClr val="hlink"/>
                </a:solidFill>
                <a:hlinkClick r:id="rId4"/>
              </a:rPr>
              <a:t>https://github.com/wd5/1-gamejs/blob/94220592f4d16bfd8ee269050bc352e66d4e8593/lib/gamejs.js#L469</a:t>
            </a:r>
            <a:endParaRPr sz="1500">
              <a:solidFill>
                <a:schemeClr val="dk1"/>
              </a:solidFill>
            </a:endParaRPr>
          </a:p>
          <a:p>
            <a:pPr marL="0" indent="0">
              <a:buNone/>
            </a:pP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43127f384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43127f3840_0_2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r>
              <a:rPr lang="en" sz="1500" u="sng">
                <a:solidFill>
                  <a:schemeClr val="hlink"/>
                </a:solidFill>
                <a:hlinkClick r:id="rId3"/>
              </a:rPr>
              <a:t>https://stackoverflow.com/questions/99353/how-to-test-if-a-line-segment-intersects-an-axis-aligned-rectange-in-2d/293052#293052</a:t>
            </a:r>
            <a:endParaRPr sz="150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" sz="1500" u="sng">
                <a:solidFill>
                  <a:schemeClr val="hlink"/>
                </a:solidFill>
                <a:hlinkClick r:id="rId4"/>
              </a:rPr>
              <a:t>https://github.com/wd5/1-gamejs/blob/94220592f4d16bfd8ee269050bc352e66d4e8593/lib/gamejs.js#L469</a:t>
            </a:r>
            <a:endParaRPr sz="1500">
              <a:solidFill>
                <a:schemeClr val="dk1"/>
              </a:solidFill>
            </a:endParaRPr>
          </a:p>
          <a:p>
            <a:pPr marL="0" indent="0">
              <a:buNone/>
            </a:pP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430aa7e4b6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430aa7e4b6_1_6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42f303166d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42f303166d_0_7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bb58ff07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bb58ff070_0_7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https://www.flaticon.com/free-icon/responsive_1055687#term=cellphone&amp;page=1&amp;position=14</a:t>
            </a:r>
          </a:p>
          <a:p>
            <a:pPr marL="0" indent="0">
              <a:buNone/>
            </a:pPr>
            <a:r>
              <a:rPr lang="en-US" dirty="0"/>
              <a:t>https://www.flaticon.com/free-icon/project_1055646#term=rocket&amp;page=1&amp;position=5</a:t>
            </a:r>
          </a:p>
          <a:p>
            <a:pPr marL="0" indent="0">
              <a:buNone/>
            </a:pPr>
            <a:r>
              <a:rPr lang="en-US" dirty="0"/>
              <a:t>https://www.flaticon.com/free-icon/money_902837#term=money%20loss&amp;page=1&amp;position=21</a:t>
            </a:r>
          </a:p>
          <a:p>
            <a:pPr marL="0" indent="0">
              <a:buNone/>
            </a:pPr>
            <a:r>
              <a:rPr lang="en-US" dirty="0"/>
              <a:t>https://www.emergobyul.com/resources/videos-ce-marking</a:t>
            </a:r>
          </a:p>
          <a:p>
            <a:pPr marL="0" indent="0">
              <a:buNone/>
            </a:pPr>
            <a:r>
              <a:rPr lang="en-US" dirty="0"/>
              <a:t>https://www.flaticon.com/free-icon/rip_1301675#term=death&amp;page=1&amp;position=28</a:t>
            </a:r>
          </a:p>
          <a:p>
            <a:pPr marL="0" indent="0">
              <a:buNone/>
            </a:pPr>
            <a:r>
              <a:rPr lang="en-US" dirty="0"/>
              <a:t>https://www.flaticon.com/free-icon/warning_1086632#term=software%20error&amp;page=1&amp;position=11</a:t>
            </a: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42fa8592cb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42fa8592cb_0_22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bb58ff07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bb58ff070_0_7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2409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bb58ff07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bb58ff070_0_7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0234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27e30957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27e30957f_0_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https://streamdata.io/blog/streaming-stack-exchange-api/</a:t>
            </a:r>
            <a:endParaRPr dirty="0"/>
          </a:p>
          <a:p>
            <a:pPr marL="0" indent="0"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https://www.flaticon.com/free-icon/programmer_560216</a:t>
            </a:r>
            <a:endParaRPr dirty="0"/>
          </a:p>
          <a:p>
            <a:pPr marL="0" indent="0">
              <a:buNone/>
            </a:pPr>
            <a:r>
              <a:rPr lang="en" dirty="0"/>
              <a:t/>
            </a:r>
            <a:br>
              <a:rPr lang="en" dirty="0"/>
            </a:b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27e30957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27e30957f_0_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r>
              <a:rPr lang="en" sz="1500" u="sng">
                <a:solidFill>
                  <a:schemeClr val="hlink"/>
                </a:solidFill>
                <a:hlinkClick r:id="rId3"/>
              </a:rPr>
              <a:t>https://stackoverflow.com/questions/105034/create-guid-uuid-in-javascript/13403498#13403498</a:t>
            </a:r>
            <a:endParaRPr sz="150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" sz="1500" u="sng">
                <a:solidFill>
                  <a:schemeClr val="hlink"/>
                </a:solidFill>
                <a:hlinkClick r:id="rId4"/>
              </a:rPr>
              <a:t>https://github.com/yinuoba/avalon/blob/master/avalon.js#L343</a:t>
            </a:r>
            <a:endParaRPr sz="1500">
              <a:solidFill>
                <a:schemeClr val="dk1"/>
              </a:solidFill>
            </a:endParaRPr>
          </a:p>
          <a:p>
            <a:pPr marL="0" indent="0">
              <a:buNone/>
            </a:pPr>
            <a:endParaRPr sz="1500">
              <a:solidFill>
                <a:schemeClr val="dk1"/>
              </a:solidFill>
            </a:endParaRPr>
          </a:p>
          <a:p>
            <a:pPr marL="0" indent="0">
              <a:buNone/>
            </a:pP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485968a3c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485968a3c_0_6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https://www.supportdriven.com/github-logo/</a:t>
            </a:r>
            <a:endParaRPr/>
          </a:p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dirty="0"/>
              <a:t>Click to edit Master text styles</a:t>
            </a:r>
          </a:p>
          <a:p>
            <a:pPr lvl="1"/>
            <a:r>
              <a:rPr lang="en-US" altLang="ja-JP" dirty="0"/>
              <a:t>Second level</a:t>
            </a:r>
          </a:p>
          <a:p>
            <a:pPr lvl="2"/>
            <a:r>
              <a:rPr lang="en-US" altLang="ja-JP" dirty="0"/>
              <a:t>Third level</a:t>
            </a:r>
          </a:p>
          <a:p>
            <a:pPr lvl="3"/>
            <a:r>
              <a:rPr lang="en-US" altLang="ja-JP" dirty="0"/>
              <a:t>Fourth level</a:t>
            </a:r>
          </a:p>
          <a:p>
            <a:pPr lvl="4"/>
            <a:r>
              <a:rPr lang="en-US" altLang="ja-JP" dirty="0"/>
              <a:t>Fifth level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BF59647-85CA-4294-BE63-2AED01BC13F6}" type="datetime1">
              <a:rPr lang="en-US" smtClean="0"/>
              <a:t>12/25/2018</a:t>
            </a:fld>
            <a:endParaRPr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A8D79-A4DA-4011-9078-4F68559B6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4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403927"/>
            <a:ext cx="8520600" cy="4752156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  <a:solidFill>
            <a:srgbClr val="CFE2F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75" y="6660650"/>
            <a:ext cx="3083700" cy="1971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Yuhao WU @Software Engineering Laboratory</a:t>
            </a:r>
            <a:endParaRPr sz="11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1986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1986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198667"/>
            <a:ext cx="8520600" cy="76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903458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>
                <a:solidFill>
                  <a:schemeClr val="dk1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github.com/wyhfrank/LIFinder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hyperlink" Target="http://www.cse.psu.edu/~gxt29/bug/softwarebug.html" TargetMode="External"/><Relationship Id="rId4" Type="http://schemas.openxmlformats.org/officeDocument/2006/relationships/image" Target="../media/image4.jpeg"/><Relationship Id="rId9" Type="http://schemas.openxmlformats.org/officeDocument/2006/relationships/hyperlink" Target="https://www.wsj.com/articles/SB10001424053111903480904576512250915629460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en/Oracle_America,_Inc._v._Google,_Inc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3324600"/>
          </a:xfrm>
          <a:prstGeom prst="rect">
            <a:avLst/>
          </a:prstGeom>
          <a:solidFill>
            <a:srgbClr val="CFE2F3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1"/>
              <a:t>Large-scale Analysis of Software Reuse for Code and License Changes</a:t>
            </a:r>
            <a:endParaRPr sz="4800" b="1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7189" y="5856496"/>
            <a:ext cx="1808278" cy="46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4542" y="5811302"/>
            <a:ext cx="1632283" cy="5593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697100" y="3557475"/>
            <a:ext cx="5749800" cy="19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Yuhao WU</a:t>
            </a:r>
          </a:p>
          <a:p>
            <a:pPr lvl="0" algn="ctr"/>
            <a:r>
              <a:rPr lang="en-US" sz="2000" dirty="0"/>
              <a:t>Advisor: Prof. </a:t>
            </a:r>
            <a:r>
              <a:rPr lang="en-US" sz="2000" dirty="0" err="1"/>
              <a:t>Katsuro</a:t>
            </a:r>
            <a:r>
              <a:rPr lang="en-US" sz="2000" dirty="0"/>
              <a:t> Inoue</a:t>
            </a:r>
            <a:endParaRPr sz="3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Software Engineering Laboratory (</a:t>
            </a:r>
            <a:r>
              <a:rPr lang="en" dirty="0">
                <a:latin typeface="MS Mincho" panose="02020609040205080304" pitchFamily="49" charset="-128"/>
                <a:ea typeface="MS Mincho" panose="02020609040205080304" pitchFamily="49" charset="-128"/>
              </a:rPr>
              <a:t>井上研</a:t>
            </a:r>
            <a:r>
              <a:rPr lang="en" dirty="0"/>
              <a:t>),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Department of Computer Science,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Graduate School of Information Science &amp; Technology,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Osaka University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Open Source Software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Open Source Software (OSS)</a:t>
            </a:r>
          </a:p>
          <a:p>
            <a:pPr lvl="1"/>
            <a:r>
              <a:rPr lang="en-US" altLang="ja-JP" dirty="0"/>
              <a:t>Becoming more and more popular</a:t>
            </a:r>
          </a:p>
          <a:p>
            <a:pPr lvl="2"/>
            <a:r>
              <a:rPr kumimoji="1" lang="en-US" altLang="ja-JP" dirty="0"/>
              <a:t>Reuse with no cost</a:t>
            </a:r>
          </a:p>
          <a:p>
            <a:pPr lvl="2"/>
            <a:r>
              <a:rPr lang="en-US" altLang="ja-JP" dirty="0"/>
              <a:t>High quality</a:t>
            </a:r>
          </a:p>
          <a:p>
            <a:pPr lvl="2"/>
            <a:r>
              <a:rPr kumimoji="1" lang="en-US" altLang="ja-JP" dirty="0"/>
              <a:t>Reduce the development time</a:t>
            </a:r>
          </a:p>
          <a:p>
            <a:pPr lvl="1"/>
            <a:r>
              <a:rPr lang="en-US" altLang="ja-JP" dirty="0"/>
              <a:t>An OSS license is necessary to reuse them</a:t>
            </a:r>
          </a:p>
          <a:p>
            <a:pPr lvl="2"/>
            <a:r>
              <a:rPr lang="en-US" altLang="ja-JP" dirty="0"/>
              <a:t>Violating the license may lead the developers into license infringement, resulting a large amount of penalty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A8A053-496A-4960-8F2B-E42E879E847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9929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OSS License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600" dirty="0"/>
              <a:t>OSS License</a:t>
            </a:r>
          </a:p>
          <a:p>
            <a:pPr lvl="1"/>
            <a:r>
              <a:rPr lang="en-US" altLang="ja-JP" sz="1400" dirty="0"/>
              <a:t> A legal instrument governing the use or redistribution of software, usually put in the header of a source file</a:t>
            </a:r>
          </a:p>
          <a:p>
            <a:pPr lvl="2"/>
            <a:r>
              <a:rPr lang="en-US" altLang="ja-JP" sz="1200" dirty="0"/>
              <a:t>GPL-3.0+</a:t>
            </a:r>
          </a:p>
          <a:p>
            <a:pPr lvl="1"/>
            <a:endParaRPr lang="en-US" altLang="ja-JP" sz="1400" dirty="0"/>
          </a:p>
          <a:p>
            <a:pPr lvl="1"/>
            <a:endParaRPr lang="en-US" altLang="ja-JP" sz="1400" dirty="0"/>
          </a:p>
          <a:p>
            <a:pPr marL="457200" lvl="1" indent="0">
              <a:buNone/>
            </a:pPr>
            <a:endParaRPr lang="en-US" altLang="ja-JP" sz="1400" dirty="0"/>
          </a:p>
          <a:p>
            <a:pPr lvl="1"/>
            <a:r>
              <a:rPr lang="en-US" altLang="ja-JP" sz="1400" dirty="0"/>
              <a:t>Generally not allowed to be modified, removed or changed without copyright owner’s permission</a:t>
            </a:r>
          </a:p>
          <a:p>
            <a:pPr lvl="2"/>
            <a:r>
              <a:rPr lang="en-US" altLang="ja-JP" sz="1200" dirty="0"/>
              <a:t>MIT</a:t>
            </a:r>
          </a:p>
          <a:p>
            <a:pPr lvl="1"/>
            <a:endParaRPr kumimoji="1" lang="ja-JP" altLang="en-US" sz="14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A8A053-496A-4960-8F2B-E42E879E847C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08817" y="2963570"/>
            <a:ext cx="654518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program is free software: you can redistribute it and/or modify</a:t>
            </a:r>
          </a:p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under the terms of the GNU General Public License as published by</a:t>
            </a:r>
          </a:p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Free Software Foundation, either version 3 of the License, or</a:t>
            </a:r>
          </a:p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(at your option) any later version.</a:t>
            </a:r>
          </a:p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8817" y="5582651"/>
            <a:ext cx="654518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above copyright notice and this permission notice </a:t>
            </a:r>
            <a:r>
              <a:rPr lang="en-US" altLang="ja-JP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shall be included</a:t>
            </a: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b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copies or substantial portions of the Software.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792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License Inconsistency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Files with same contents under different licenses</a:t>
            </a:r>
          </a:p>
          <a:p>
            <a:pPr lvl="1"/>
            <a:r>
              <a:rPr lang="en-US" altLang="ja-JP" dirty="0"/>
              <a:t>License A </a:t>
            </a:r>
            <a:r>
              <a:rPr lang="en-US" altLang="ja-JP" dirty="0">
                <a:sym typeface="Wingdings" panose="05000000000000000000" pitchFamily="2" charset="2"/>
              </a:rPr>
              <a:t>&lt;==</a:t>
            </a:r>
            <a:r>
              <a:rPr lang="en-US" altLang="ja-JP" dirty="0"/>
              <a:t>&gt; License B</a:t>
            </a:r>
          </a:p>
          <a:p>
            <a:pPr lvl="1"/>
            <a:r>
              <a:rPr lang="en-US" altLang="ja-JP" dirty="0"/>
              <a:t>License C </a:t>
            </a:r>
            <a:r>
              <a:rPr lang="en-US" altLang="ja-JP" dirty="0">
                <a:sym typeface="Wingdings" panose="05000000000000000000" pitchFamily="2" charset="2"/>
              </a:rPr>
              <a:t>&lt;==</a:t>
            </a:r>
            <a:r>
              <a:rPr lang="en-US" altLang="ja-JP" dirty="0"/>
              <a:t>&gt; No license</a:t>
            </a:r>
          </a:p>
          <a:p>
            <a:r>
              <a:rPr lang="en-US" altLang="ja-JP" dirty="0"/>
              <a:t>Definition of </a:t>
            </a:r>
            <a:r>
              <a:rPr lang="en-US" altLang="ja-JP" i="1" dirty="0"/>
              <a:t>License Inconsistency</a:t>
            </a:r>
          </a:p>
          <a:p>
            <a:pPr lvl="1"/>
            <a:r>
              <a:rPr lang="en-US" altLang="ja-JP" dirty="0"/>
              <a:t>Two source files that have the same source code but contain different licenses</a:t>
            </a: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A8A053-496A-4960-8F2B-E42E879E847C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98041" y="4807693"/>
            <a:ext cx="5947917" cy="95410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/>
              <a:t>License inconsistency indicates potential license violation problems</a:t>
            </a:r>
            <a:endParaRPr kumimoji="1" lang="ja-JP" altLang="en-US" sz="28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9598484" y="2301541"/>
            <a:ext cx="8551058" cy="3314116"/>
            <a:chOff x="9598484" y="2301541"/>
            <a:chExt cx="8551058" cy="3314116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7" t="7406"/>
            <a:stretch/>
          </p:blipFill>
          <p:spPr>
            <a:xfrm>
              <a:off x="9598484" y="2301541"/>
              <a:ext cx="8551058" cy="331411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10944255" y="3301861"/>
              <a:ext cx="1723549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zh-CN" sz="2800" dirty="0"/>
                <a:t>LGPL-2.1</a:t>
              </a:r>
              <a:endParaRPr kumimoji="1" lang="ja-JP" altLang="en-US" sz="28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5496674" y="3301861"/>
              <a:ext cx="2024913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zh-CN" sz="2800" dirty="0"/>
                <a:t>Apache-2.0</a:t>
              </a:r>
              <a:endParaRPr kumimoji="1" lang="ja-JP" altLang="en-US" sz="2800" dirty="0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9598484" y="2123740"/>
            <a:ext cx="8605546" cy="2882316"/>
            <a:chOff x="9598484" y="2123740"/>
            <a:chExt cx="8605546" cy="2882316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8" t="8864"/>
            <a:stretch/>
          </p:blipFill>
          <p:spPr>
            <a:xfrm>
              <a:off x="9598484" y="2123740"/>
              <a:ext cx="8605546" cy="288231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テキスト ボックス 15"/>
            <p:cNvSpPr txBox="1"/>
            <p:nvPr/>
          </p:nvSpPr>
          <p:spPr>
            <a:xfrm>
              <a:off x="11032413" y="2778641"/>
              <a:ext cx="1483098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zh-CN" sz="2800" dirty="0"/>
                <a:t>EPL-1.0</a:t>
              </a:r>
              <a:endParaRPr kumimoji="1" lang="ja-JP" altLang="en-US" sz="28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6268205" y="2775827"/>
              <a:ext cx="1045479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zh-CN" sz="2800" dirty="0"/>
                <a:t>None</a:t>
              </a:r>
              <a:endParaRPr kumimoji="1" lang="ja-JP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62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1.01059 -3.33333E-6 " pathEditMode="relative" rAng="0" ptsTypes="AA">
                                      <p:cBhvr>
                                        <p:cTn id="6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-1.02014 4.07407E-6 " pathEditMode="relative" rAng="0" ptsTypes="AA">
                                      <p:cBhvr>
                                        <p:cTn id="15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 </a:t>
            </a:r>
            <a:r>
              <a:rPr lang="en-US" altLang="ja-JP" dirty="0"/>
              <a:t>Overview</a:t>
            </a:r>
            <a:r>
              <a:rPr lang="en-US" altLang="ja-JP" baseline="30000" dirty="0"/>
              <a:t>[1]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A8A053-496A-4960-8F2B-E42E879E847C}" type="slidenum">
              <a:rPr kumimoji="1" lang="ja-JP" altLang="en-US" smtClean="0"/>
              <a:t>13</a:t>
            </a:fld>
            <a:endParaRPr kumimoji="1" lang="ja-JP" altLang="en-US"/>
          </a:p>
        </p:txBody>
      </p:sp>
      <p:graphicFrame>
        <p:nvGraphicFramePr>
          <p:cNvPr id="8" name="Diagram 4"/>
          <p:cNvGraphicFramePr/>
          <p:nvPr>
            <p:extLst/>
          </p:nvPr>
        </p:nvGraphicFramePr>
        <p:xfrm>
          <a:off x="2631995" y="1203768"/>
          <a:ext cx="5723621" cy="1169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" name="テキスト ボックス 44"/>
          <p:cNvSpPr txBox="1"/>
          <p:nvPr/>
        </p:nvSpPr>
        <p:spPr>
          <a:xfrm>
            <a:off x="1051735" y="2608413"/>
            <a:ext cx="20081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Wingdings 2" panose="05020102010507070707" pitchFamily="18" charset="2"/>
              </a:rPr>
              <a:t>j</a:t>
            </a:r>
            <a:r>
              <a:rPr lang="en-US" altLang="ja-JP" sz="1400" dirty="0"/>
              <a:t> Group files by their normalized tokens using </a:t>
            </a:r>
            <a:r>
              <a:rPr lang="en-US" altLang="ja-JP" sz="1400" dirty="0" err="1"/>
              <a:t>CCFinderX</a:t>
            </a:r>
            <a:r>
              <a:rPr lang="en-US" altLang="ja-JP" sz="1400" baseline="30000" dirty="0"/>
              <a:t>[2]</a:t>
            </a:r>
            <a:endParaRPr kumimoji="1" lang="ja-JP" altLang="en-US" sz="1400" baseline="300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047570" y="3856620"/>
            <a:ext cx="1867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Wingdings 2" panose="05020102010507070707" pitchFamily="18" charset="2"/>
              </a:rPr>
              <a:t>k</a:t>
            </a:r>
            <a:r>
              <a:rPr lang="en-US" altLang="ja-JP" sz="1400" dirty="0"/>
              <a:t> Detect the license of each file in each group using </a:t>
            </a:r>
            <a:r>
              <a:rPr lang="en-US" altLang="ja-JP" sz="1400" dirty="0" err="1"/>
              <a:t>Ninka</a:t>
            </a:r>
            <a:endParaRPr kumimoji="1" lang="ja-JP" altLang="en-US" sz="1400" baseline="300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619233" y="3316048"/>
            <a:ext cx="1041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…</a:t>
            </a:r>
            <a:endParaRPr kumimoji="1" lang="ja-JP" altLang="en-US" sz="1600" b="1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1047570" y="4753727"/>
            <a:ext cx="20123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Wingdings 2" panose="05020102010507070707" pitchFamily="18" charset="2"/>
              </a:rPr>
              <a:t>l</a:t>
            </a:r>
            <a:r>
              <a:rPr lang="en-US" altLang="ja-JP" sz="1400" dirty="0"/>
              <a:t> Calculate metrics for the groups that contain license inconsistencies</a:t>
            </a:r>
            <a:endParaRPr kumimoji="1" lang="ja-JP" altLang="en-US" sz="1400" dirty="0"/>
          </a:p>
        </p:txBody>
      </p:sp>
      <p:graphicFrame>
        <p:nvGraphicFramePr>
          <p:cNvPr id="66" name="表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822396"/>
              </p:ext>
            </p:extLst>
          </p:nvPr>
        </p:nvGraphicFramePr>
        <p:xfrm>
          <a:off x="3683303" y="4108902"/>
          <a:ext cx="3241984" cy="12511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10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3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Group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100" u="none" strike="noStrike" kern="1200" dirty="0">
                          <a:effectLst/>
                        </a:rPr>
                        <a:t>#Licenses</a:t>
                      </a:r>
                      <a:endParaRPr kumimoji="1"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#None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#Unknown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2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5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2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2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u="none" strike="noStrike" dirty="0">
                          <a:effectLst/>
                        </a:rPr>
                        <a:t>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0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…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panose="020B0600070205080204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1" name="カギ線コネクタ 70"/>
          <p:cNvCxnSpPr/>
          <p:nvPr/>
        </p:nvCxnSpPr>
        <p:spPr>
          <a:xfrm rot="16200000" flipH="1">
            <a:off x="3002831" y="4029733"/>
            <a:ext cx="841551" cy="495325"/>
          </a:xfrm>
          <a:prstGeom prst="bentConnector3">
            <a:avLst>
              <a:gd name="adj1" fmla="val 100027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290085" y="3856621"/>
            <a:ext cx="1314813" cy="1162082"/>
            <a:chOff x="3290085" y="3856621"/>
            <a:chExt cx="1314813" cy="1162082"/>
          </a:xfrm>
        </p:grpSpPr>
        <p:cxnSp>
          <p:nvCxnSpPr>
            <p:cNvPr id="91" name="カギ線コネクタ 90"/>
            <p:cNvCxnSpPr/>
            <p:nvPr/>
          </p:nvCxnSpPr>
          <p:spPr>
            <a:xfrm rot="16200000" flipH="1">
              <a:off x="2986790" y="4334224"/>
              <a:ext cx="1003524" cy="365434"/>
            </a:xfrm>
            <a:prstGeom prst="bentConnector3">
              <a:avLst>
                <a:gd name="adj1" fmla="val 99925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カギ線コネクタ 99"/>
            <p:cNvCxnSpPr/>
            <p:nvPr/>
          </p:nvCxnSpPr>
          <p:spPr>
            <a:xfrm flipV="1">
              <a:off x="3290085" y="3856621"/>
              <a:ext cx="1314813" cy="158558"/>
            </a:xfrm>
            <a:prstGeom prst="bentConnector2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137064" y="2281327"/>
            <a:ext cx="4615915" cy="1075754"/>
            <a:chOff x="3137064" y="2281327"/>
            <a:chExt cx="4615915" cy="1529034"/>
          </a:xfrm>
        </p:grpSpPr>
        <p:cxnSp>
          <p:nvCxnSpPr>
            <p:cNvPr id="27" name="直線矢印コネクタ 12"/>
            <p:cNvCxnSpPr/>
            <p:nvPr/>
          </p:nvCxnSpPr>
          <p:spPr>
            <a:xfrm>
              <a:off x="3137064" y="2295002"/>
              <a:ext cx="129891" cy="1515359"/>
            </a:xfrm>
            <a:prstGeom prst="straightConnector1">
              <a:avLst/>
            </a:prstGeom>
            <a:ln w="28575">
              <a:prstDash val="solid"/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線矢印コネクタ 12"/>
            <p:cNvCxnSpPr/>
            <p:nvPr/>
          </p:nvCxnSpPr>
          <p:spPr>
            <a:xfrm flipH="1">
              <a:off x="3266955" y="2295002"/>
              <a:ext cx="1418584" cy="1515359"/>
            </a:xfrm>
            <a:prstGeom prst="straightConnector1">
              <a:avLst/>
            </a:prstGeom>
            <a:ln w="28575">
              <a:prstDash val="solid"/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矢印コネクタ 12"/>
            <p:cNvCxnSpPr/>
            <p:nvPr/>
          </p:nvCxnSpPr>
          <p:spPr>
            <a:xfrm flipH="1">
              <a:off x="3266955" y="2281327"/>
              <a:ext cx="2958454" cy="1529034"/>
            </a:xfrm>
            <a:prstGeom prst="straightConnector1">
              <a:avLst/>
            </a:prstGeom>
            <a:ln w="28575">
              <a:prstDash val="solid"/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線矢印コネクタ 12"/>
            <p:cNvCxnSpPr/>
            <p:nvPr/>
          </p:nvCxnSpPr>
          <p:spPr>
            <a:xfrm flipH="1">
              <a:off x="3266955" y="2295001"/>
              <a:ext cx="4486024" cy="1515360"/>
            </a:xfrm>
            <a:prstGeom prst="straightConnector1">
              <a:avLst/>
            </a:prstGeom>
            <a:ln w="28575">
              <a:prstDash val="solid"/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フローチャート: 複数書類 33"/>
          <p:cNvSpPr/>
          <p:nvPr/>
        </p:nvSpPr>
        <p:spPr>
          <a:xfrm>
            <a:off x="4201765" y="3351497"/>
            <a:ext cx="914790" cy="540000"/>
          </a:xfrm>
          <a:prstGeom prst="flowChartMultidocumen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/>
              <a:t>Group_2</a:t>
            </a:r>
            <a:endParaRPr kumimoji="1" lang="ja-JP" altLang="en-US" sz="1200" dirty="0"/>
          </a:p>
        </p:txBody>
      </p:sp>
      <p:sp>
        <p:nvSpPr>
          <p:cNvPr id="40" name="フローチャート: 複数書類 33"/>
          <p:cNvSpPr/>
          <p:nvPr/>
        </p:nvSpPr>
        <p:spPr>
          <a:xfrm>
            <a:off x="2791914" y="3357082"/>
            <a:ext cx="914790" cy="540000"/>
          </a:xfrm>
          <a:prstGeom prst="flowChartMultidocumen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200" dirty="0"/>
              <a:t>Group_1</a:t>
            </a:r>
            <a:endParaRPr kumimoji="1" lang="ja-JP" alt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6436207" y="737720"/>
            <a:ext cx="2707793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Source code available at:</a:t>
            </a:r>
          </a:p>
          <a:p>
            <a:r>
              <a:rPr lang="en-US" sz="1200" dirty="0">
                <a:hlinkClick r:id="rId7"/>
              </a:rPr>
              <a:t>https://github.com/wyhfrank/</a:t>
            </a:r>
            <a:r>
              <a:rPr lang="en-US" sz="1200" b="1" dirty="0">
                <a:hlinkClick r:id="rId7"/>
              </a:rPr>
              <a:t>LIFinder</a:t>
            </a:r>
            <a:endParaRPr lang="en-US" sz="1200" b="1" dirty="0"/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76E7D390-EEAD-455F-90AD-E3738AC9EF84}"/>
              </a:ext>
            </a:extLst>
          </p:cNvPr>
          <p:cNvSpPr txBox="1"/>
          <p:nvPr/>
        </p:nvSpPr>
        <p:spPr>
          <a:xfrm>
            <a:off x="0" y="5722181"/>
            <a:ext cx="9144000" cy="93871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indent="-457200"/>
            <a:r>
              <a:rPr lang="en-US" sz="1100" dirty="0"/>
              <a:t>[1] Yuhao Wu, Yuki Manabe, Tetsuya Kanda, Daniel M. German, </a:t>
            </a:r>
            <a:r>
              <a:rPr lang="en-US" sz="1100" dirty="0" err="1"/>
              <a:t>Katsuro</a:t>
            </a:r>
            <a:r>
              <a:rPr lang="en-US" sz="1100" dirty="0"/>
              <a:t> Inoue: "A Method to Detect License Inconsistencies in Large-Scale Open Source Projects", Proceedings of the 12th Working Conference on Mining Software Repositories (MSR 2015), pp.324-333, Florence, </a:t>
            </a:r>
            <a:r>
              <a:rPr lang="en-US" sz="1100" dirty="0" err="1"/>
              <a:t>Itary</a:t>
            </a:r>
            <a:r>
              <a:rPr lang="en-US" sz="1100" dirty="0"/>
              <a:t>, May 2015.</a:t>
            </a:r>
          </a:p>
          <a:p>
            <a:pPr indent="-457200"/>
            <a:r>
              <a:rPr lang="en-US" sz="1100" dirty="0"/>
              <a:t>[2] T. </a:t>
            </a:r>
            <a:r>
              <a:rPr lang="en-US" sz="1100" dirty="0" err="1"/>
              <a:t>Kamiya</a:t>
            </a:r>
            <a:r>
              <a:rPr lang="en-US" sz="1100" dirty="0"/>
              <a:t>, S. </a:t>
            </a:r>
            <a:r>
              <a:rPr lang="en-US" sz="1100" dirty="0" err="1"/>
              <a:t>Kusumoto</a:t>
            </a:r>
            <a:r>
              <a:rPr lang="en-US" sz="1100" dirty="0"/>
              <a:t>, and K. Inoue, “</a:t>
            </a:r>
            <a:r>
              <a:rPr lang="en-US" sz="1100" dirty="0" err="1"/>
              <a:t>CCFinder</a:t>
            </a:r>
            <a:r>
              <a:rPr lang="en-US" sz="1100" dirty="0"/>
              <a:t>: A multilinguistic token-based code clone detection system for large scale source code,” IEEE Transactions on Software Engineering, vol. 28, no. 7, pp. 654–670, 2002.</a:t>
            </a:r>
          </a:p>
        </p:txBody>
      </p:sp>
    </p:spTree>
    <p:extLst>
      <p:ext uri="{BB962C8B-B14F-4D97-AF65-F5344CB8AC3E}">
        <p14:creationId xmlns:p14="http://schemas.microsoft.com/office/powerpoint/2010/main" val="104534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5" grpId="0"/>
      <p:bldP spid="46" grpId="0"/>
      <p:bldP spid="56" grpId="0"/>
      <p:bldP spid="65" grpId="0"/>
      <p:bldP spid="37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License Inconsistencies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Goal</a:t>
            </a:r>
          </a:p>
          <a:p>
            <a:pPr lvl="1"/>
            <a:r>
              <a:rPr lang="en-US" sz="2400" dirty="0"/>
              <a:t>Understand how developers are addressing the license inconsistency problem</a:t>
            </a:r>
          </a:p>
          <a:p>
            <a:r>
              <a:rPr lang="en-US" sz="2800" dirty="0"/>
              <a:t>Method</a:t>
            </a:r>
          </a:p>
          <a:p>
            <a:pPr lvl="1"/>
            <a:r>
              <a:rPr lang="en-US" sz="2400" dirty="0"/>
              <a:t>Apply the license inconsistency detection method to different versions of </a:t>
            </a:r>
            <a:r>
              <a:rPr lang="en-US" sz="2400" dirty="0" err="1"/>
              <a:t>Debian</a:t>
            </a:r>
            <a:endParaRPr lang="en-US" sz="2400" dirty="0"/>
          </a:p>
          <a:p>
            <a:pPr lvl="1"/>
            <a:r>
              <a:rPr lang="en-US" sz="2400" dirty="0"/>
              <a:t>Compare the results to see why license inconsistency groups disappeared and why new ones appear.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2AA8D79-A4DA-4011-9078-4F68559B6C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br>
              <a:rPr lang="en-US" dirty="0"/>
            </a:br>
            <a:r>
              <a:rPr lang="en-US" sz="1800" dirty="0"/>
              <a:t>-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11700" y="1360167"/>
            <a:ext cx="8520600" cy="4555200"/>
          </a:xfrm>
        </p:spPr>
        <p:txBody>
          <a:bodyPr/>
          <a:lstStyle/>
          <a:p>
            <a:r>
              <a:rPr lang="en-US" sz="2400" dirty="0"/>
              <a:t>Number of license inconsistency groups detected in two versions.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2AA8D79-A4DA-4011-9078-4F68559B6CB2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957238"/>
              </p:ext>
            </p:extLst>
          </p:nvPr>
        </p:nvGraphicFramePr>
        <p:xfrm>
          <a:off x="1312649" y="2323281"/>
          <a:ext cx="6096000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Number of groups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Debian</a:t>
                      </a:r>
                      <a:r>
                        <a:rPr lang="en-US" sz="1400" u="none" strike="noStrike" dirty="0">
                          <a:effectLst/>
                        </a:rPr>
                        <a:t> 7.5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Debian</a:t>
                      </a:r>
                      <a:r>
                        <a:rPr lang="en-US" sz="1400" u="none" strike="noStrike" dirty="0">
                          <a:effectLst/>
                        </a:rPr>
                        <a:t> 8.2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6763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7009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Intersection</a:t>
                      </a:r>
                      <a:r>
                        <a:rPr lang="zh-CN" altLang="en-US" sz="1400" u="none" strike="noStrike" baseline="30000" dirty="0">
                          <a:effectLst/>
                        </a:rPr>
                        <a:t>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4062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4062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Relative complement</a:t>
                      </a:r>
                      <a:r>
                        <a:rPr lang="zh-CN" altLang="en-US" sz="1400" u="none" strike="noStrike" baseline="30000" dirty="0">
                          <a:effectLst/>
                        </a:rPr>
                        <a:t>**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2701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2947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6736" y="4304297"/>
            <a:ext cx="24301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  Groups reported in both versions.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sz="1200" dirty="0"/>
              <a:t>** Groups reported in one version but not the other.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003590" y="4934751"/>
            <a:ext cx="2666489" cy="1581665"/>
            <a:chOff x="4283675" y="4529128"/>
            <a:chExt cx="2666489" cy="1581665"/>
          </a:xfrm>
        </p:grpSpPr>
        <p:sp>
          <p:nvSpPr>
            <p:cNvPr id="8" name="Oval 7"/>
            <p:cNvSpPr/>
            <p:nvPr/>
          </p:nvSpPr>
          <p:spPr>
            <a:xfrm>
              <a:off x="4283675" y="4529128"/>
              <a:ext cx="1581665" cy="1581665"/>
            </a:xfrm>
            <a:prstGeom prst="ellipse">
              <a:avLst/>
            </a:prstGeom>
            <a:solidFill>
              <a:srgbClr val="0070C0">
                <a:alpha val="40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</a:rPr>
                <a:t>     7.5  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368499" y="4529128"/>
              <a:ext cx="1581665" cy="1581665"/>
            </a:xfrm>
            <a:prstGeom prst="ellipse">
              <a:avLst/>
            </a:prstGeom>
            <a:solidFill>
              <a:srgbClr val="70AD47">
                <a:alpha val="38039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    8.2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047611" y="3501843"/>
            <a:ext cx="626076" cy="27184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34624" y="3893616"/>
            <a:ext cx="3470700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Why these groups disappeared in the new version?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License changed (becomes consistent)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Relevant files were removed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Code evolved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44003" y="3501843"/>
            <a:ext cx="626076" cy="2718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22481" y="3878608"/>
            <a:ext cx="1547162" cy="79945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dirty="0"/>
              <a:t>Why new groups appear?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License changed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Newly created files</a:t>
            </a:r>
          </a:p>
        </p:txBody>
      </p:sp>
    </p:spTree>
    <p:extLst>
      <p:ext uri="{BB962C8B-B14F-4D97-AF65-F5344CB8AC3E}">
        <p14:creationId xmlns:p14="http://schemas.microsoft.com/office/powerpoint/2010/main" val="679876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4"/>
          <p:cNvSpPr/>
          <p:nvPr/>
        </p:nvSpPr>
        <p:spPr>
          <a:xfrm>
            <a:off x="1335591" y="3623242"/>
            <a:ext cx="807308" cy="51171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make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9" name="Can 38"/>
          <p:cNvSpPr/>
          <p:nvPr/>
        </p:nvSpPr>
        <p:spPr>
          <a:xfrm>
            <a:off x="5056231" y="6071790"/>
            <a:ext cx="823784" cy="468669"/>
          </a:xfrm>
          <a:prstGeom prst="can">
            <a:avLst/>
          </a:prstGeom>
          <a:solidFill>
            <a:srgbClr val="0070C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/>
              <a:t>Debian</a:t>
            </a:r>
            <a:r>
              <a:rPr lang="en-US" sz="1000" dirty="0"/>
              <a:t> 7.5</a:t>
            </a:r>
          </a:p>
        </p:txBody>
      </p:sp>
      <p:sp>
        <p:nvSpPr>
          <p:cNvPr id="52" name="Can 51"/>
          <p:cNvSpPr/>
          <p:nvPr/>
        </p:nvSpPr>
        <p:spPr>
          <a:xfrm>
            <a:off x="6754175" y="6071790"/>
            <a:ext cx="823784" cy="468670"/>
          </a:xfrm>
          <a:prstGeom prst="can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Debian</a:t>
            </a:r>
            <a:r>
              <a:rPr lang="en-US" sz="1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8.2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906447" y="1342763"/>
            <a:ext cx="659155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000" dirty="0"/>
              <a:t>GPL-2.0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877815" y="1333880"/>
            <a:ext cx="659155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000" dirty="0"/>
              <a:t>GPL-3.0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335591" y="1621606"/>
            <a:ext cx="805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Packages</a:t>
            </a:r>
          </a:p>
        </p:txBody>
      </p:sp>
      <p:cxnSp>
        <p:nvCxnSpPr>
          <p:cNvPr id="44" name="Straight Arrow Connector 43"/>
          <p:cNvCxnSpPr>
            <a:stCxn id="5" idx="4"/>
            <a:endCxn id="61" idx="1"/>
          </p:cNvCxnSpPr>
          <p:nvPr/>
        </p:nvCxnSpPr>
        <p:spPr>
          <a:xfrm>
            <a:off x="2142899" y="3879097"/>
            <a:ext cx="613449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1" idx="3"/>
            <a:endCxn id="66" idx="1"/>
          </p:cNvCxnSpPr>
          <p:nvPr/>
        </p:nvCxnSpPr>
        <p:spPr>
          <a:xfrm flipV="1">
            <a:off x="3082078" y="3878652"/>
            <a:ext cx="502063" cy="44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756348" y="3748292"/>
            <a:ext cx="325730" cy="261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584141" y="3747847"/>
            <a:ext cx="458780" cy="261610"/>
          </a:xfrm>
          <a:prstGeom prst="rect">
            <a:avLst/>
          </a:prstGeom>
          <a:solidFill>
            <a:srgbClr val="0070C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3.81</a:t>
            </a:r>
          </a:p>
        </p:txBody>
      </p:sp>
      <p:cxnSp>
        <p:nvCxnSpPr>
          <p:cNvPr id="71" name="Straight Arrow Connector 70"/>
          <p:cNvCxnSpPr>
            <a:stCxn id="66" idx="3"/>
            <a:endCxn id="72" idx="1"/>
          </p:cNvCxnSpPr>
          <p:nvPr/>
        </p:nvCxnSpPr>
        <p:spPr>
          <a:xfrm>
            <a:off x="4042921" y="3878652"/>
            <a:ext cx="859055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901976" y="3747847"/>
            <a:ext cx="458780" cy="261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3.82</a:t>
            </a:r>
          </a:p>
        </p:txBody>
      </p:sp>
      <p:cxnSp>
        <p:nvCxnSpPr>
          <p:cNvPr id="76" name="Straight Arrow Connector 75"/>
          <p:cNvCxnSpPr>
            <a:stCxn id="72" idx="3"/>
            <a:endCxn id="77" idx="1"/>
          </p:cNvCxnSpPr>
          <p:nvPr/>
        </p:nvCxnSpPr>
        <p:spPr>
          <a:xfrm>
            <a:off x="5360756" y="3878652"/>
            <a:ext cx="1288870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649626" y="3747847"/>
            <a:ext cx="380232" cy="26161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4.0</a:t>
            </a:r>
          </a:p>
        </p:txBody>
      </p:sp>
      <p:cxnSp>
        <p:nvCxnSpPr>
          <p:cNvPr id="78" name="Straight Arrow Connector 77"/>
          <p:cNvCxnSpPr>
            <a:stCxn id="77" idx="3"/>
            <a:endCxn id="79" idx="1"/>
          </p:cNvCxnSpPr>
          <p:nvPr/>
        </p:nvCxnSpPr>
        <p:spPr>
          <a:xfrm>
            <a:off x="7029858" y="3878652"/>
            <a:ext cx="546911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576769" y="3747847"/>
            <a:ext cx="290464" cy="261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480747" y="3497098"/>
            <a:ext cx="6431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2006.4.1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262334" y="3547178"/>
            <a:ext cx="708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2010.7.28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497420" y="3497098"/>
            <a:ext cx="708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2013.10.9</a:t>
            </a:r>
          </a:p>
        </p:txBody>
      </p:sp>
      <p:sp>
        <p:nvSpPr>
          <p:cNvPr id="111" name="Can 110"/>
          <p:cNvSpPr/>
          <p:nvPr/>
        </p:nvSpPr>
        <p:spPr>
          <a:xfrm>
            <a:off x="1335591" y="5038209"/>
            <a:ext cx="807308" cy="51171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</a:rPr>
              <a:t>remake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12" name="Straight Arrow Connector 111"/>
          <p:cNvCxnSpPr>
            <a:stCxn id="111" idx="4"/>
            <a:endCxn id="114" idx="1"/>
          </p:cNvCxnSpPr>
          <p:nvPr/>
        </p:nvCxnSpPr>
        <p:spPr>
          <a:xfrm>
            <a:off x="2142899" y="5294064"/>
            <a:ext cx="948075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14" idx="3"/>
            <a:endCxn id="115" idx="1"/>
          </p:cNvCxnSpPr>
          <p:nvPr/>
        </p:nvCxnSpPr>
        <p:spPr>
          <a:xfrm flipV="1">
            <a:off x="3416704" y="5293619"/>
            <a:ext cx="707169" cy="44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3090974" y="5163259"/>
            <a:ext cx="325730" cy="261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4123873" y="5162814"/>
            <a:ext cx="458780" cy="261610"/>
          </a:xfrm>
          <a:prstGeom prst="rect">
            <a:avLst/>
          </a:prstGeom>
          <a:solidFill>
            <a:srgbClr val="0070C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3.81</a:t>
            </a:r>
          </a:p>
        </p:txBody>
      </p:sp>
      <p:cxnSp>
        <p:nvCxnSpPr>
          <p:cNvPr id="116" name="Straight Arrow Connector 115"/>
          <p:cNvCxnSpPr>
            <a:stCxn id="115" idx="3"/>
            <a:endCxn id="117" idx="1"/>
          </p:cNvCxnSpPr>
          <p:nvPr/>
        </p:nvCxnSpPr>
        <p:spPr>
          <a:xfrm>
            <a:off x="4582653" y="5293619"/>
            <a:ext cx="2471026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7053679" y="5162814"/>
            <a:ext cx="458780" cy="26161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3.82</a:t>
            </a:r>
          </a:p>
        </p:txBody>
      </p:sp>
      <p:cxnSp>
        <p:nvCxnSpPr>
          <p:cNvPr id="118" name="Straight Arrow Connector 117"/>
          <p:cNvCxnSpPr>
            <a:stCxn id="117" idx="3"/>
            <a:endCxn id="121" idx="1"/>
          </p:cNvCxnSpPr>
          <p:nvPr/>
        </p:nvCxnSpPr>
        <p:spPr>
          <a:xfrm>
            <a:off x="7512459" y="5293619"/>
            <a:ext cx="499719" cy="389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012178" y="5166704"/>
            <a:ext cx="290464" cy="261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020479" y="4912065"/>
            <a:ext cx="708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2009.1.10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928645" y="4918433"/>
            <a:ext cx="6431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2015.4.6</a:t>
            </a:r>
          </a:p>
        </p:txBody>
      </p:sp>
      <p:cxnSp>
        <p:nvCxnSpPr>
          <p:cNvPr id="130" name="Straight Arrow Connector 129"/>
          <p:cNvCxnSpPr>
            <a:stCxn id="66" idx="2"/>
            <a:endCxn id="115" idx="0"/>
          </p:cNvCxnSpPr>
          <p:nvPr/>
        </p:nvCxnSpPr>
        <p:spPr>
          <a:xfrm>
            <a:off x="3813531" y="4009457"/>
            <a:ext cx="539732" cy="115335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>
            <a:stCxn id="61" idx="2"/>
            <a:endCxn id="114" idx="0"/>
          </p:cNvCxnSpPr>
          <p:nvPr/>
        </p:nvCxnSpPr>
        <p:spPr>
          <a:xfrm>
            <a:off x="2919213" y="4009902"/>
            <a:ext cx="334626" cy="115335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72" idx="2"/>
            <a:endCxn id="117" idx="0"/>
          </p:cNvCxnSpPr>
          <p:nvPr/>
        </p:nvCxnSpPr>
        <p:spPr>
          <a:xfrm>
            <a:off x="5131366" y="4009457"/>
            <a:ext cx="2151703" cy="115335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Can 141"/>
          <p:cNvSpPr/>
          <p:nvPr/>
        </p:nvSpPr>
        <p:spPr>
          <a:xfrm>
            <a:off x="1335591" y="2189101"/>
            <a:ext cx="807308" cy="511710"/>
          </a:xfrm>
          <a:prstGeom prst="can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err="1">
                <a:solidFill>
                  <a:schemeClr val="tx1"/>
                </a:solidFill>
              </a:rPr>
              <a:t>kbuild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3" name="Straight Arrow Connector 142"/>
          <p:cNvCxnSpPr>
            <a:stCxn id="142" idx="4"/>
            <a:endCxn id="145" idx="1"/>
          </p:cNvCxnSpPr>
          <p:nvPr/>
        </p:nvCxnSpPr>
        <p:spPr>
          <a:xfrm>
            <a:off x="2142899" y="2444956"/>
            <a:ext cx="948075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145" idx="3"/>
            <a:endCxn id="146" idx="1"/>
          </p:cNvCxnSpPr>
          <p:nvPr/>
        </p:nvCxnSpPr>
        <p:spPr>
          <a:xfrm flipV="1">
            <a:off x="3416704" y="2444511"/>
            <a:ext cx="1847437" cy="44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3090974" y="2314151"/>
            <a:ext cx="325730" cy="261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5264141" y="2313706"/>
            <a:ext cx="545342" cy="261610"/>
          </a:xfrm>
          <a:prstGeom prst="rect">
            <a:avLst/>
          </a:prstGeom>
          <a:solidFill>
            <a:srgbClr val="0070C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r2543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47" name="Straight Arrow Connector 146"/>
          <p:cNvCxnSpPr>
            <a:stCxn id="146" idx="3"/>
            <a:endCxn id="148" idx="1"/>
          </p:cNvCxnSpPr>
          <p:nvPr/>
        </p:nvCxnSpPr>
        <p:spPr>
          <a:xfrm>
            <a:off x="5809483" y="2444511"/>
            <a:ext cx="538472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6347955" y="2313706"/>
            <a:ext cx="545342" cy="26161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r2695</a:t>
            </a:r>
          </a:p>
        </p:txBody>
      </p:sp>
      <p:cxnSp>
        <p:nvCxnSpPr>
          <p:cNvPr id="149" name="Straight Arrow Connector 148"/>
          <p:cNvCxnSpPr>
            <a:stCxn id="148" idx="3"/>
            <a:endCxn id="150" idx="1"/>
          </p:cNvCxnSpPr>
          <p:nvPr/>
        </p:nvCxnSpPr>
        <p:spPr>
          <a:xfrm>
            <a:off x="6893297" y="2444511"/>
            <a:ext cx="456437" cy="389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7349734" y="2317596"/>
            <a:ext cx="290464" cy="2616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171167" y="2062957"/>
            <a:ext cx="708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2011.8.17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266201" y="2069325"/>
            <a:ext cx="7088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2013.7.26</a:t>
            </a:r>
          </a:p>
        </p:txBody>
      </p:sp>
      <p:cxnSp>
        <p:nvCxnSpPr>
          <p:cNvPr id="153" name="Straight Arrow Connector 152"/>
          <p:cNvCxnSpPr>
            <a:stCxn id="72" idx="0"/>
            <a:endCxn id="146" idx="2"/>
          </p:cNvCxnSpPr>
          <p:nvPr/>
        </p:nvCxnSpPr>
        <p:spPr>
          <a:xfrm flipV="1">
            <a:off x="5131366" y="2575316"/>
            <a:ext cx="405446" cy="117253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61" idx="0"/>
            <a:endCxn id="145" idx="2"/>
          </p:cNvCxnSpPr>
          <p:nvPr/>
        </p:nvCxnSpPr>
        <p:spPr>
          <a:xfrm flipV="1">
            <a:off x="2919213" y="2575761"/>
            <a:ext cx="334626" cy="117253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72" idx="0"/>
            <a:endCxn id="148" idx="2"/>
          </p:cNvCxnSpPr>
          <p:nvPr/>
        </p:nvCxnSpPr>
        <p:spPr>
          <a:xfrm flipV="1">
            <a:off x="5131366" y="2575316"/>
            <a:ext cx="1489260" cy="117253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4721707" y="1284380"/>
            <a:ext cx="0" cy="448051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5093214" y="5764891"/>
            <a:ext cx="7745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2014.04.26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766404" y="5764891"/>
            <a:ext cx="7745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2015.09.05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3733226" y="3185474"/>
            <a:ext cx="1398140" cy="24622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/>
              <a:t>License upgraded here.</a:t>
            </a:r>
          </a:p>
        </p:txBody>
      </p:sp>
      <p:cxnSp>
        <p:nvCxnSpPr>
          <p:cNvPr id="184" name="Straight Connector 183"/>
          <p:cNvCxnSpPr>
            <a:stCxn id="182" idx="2"/>
          </p:cNvCxnSpPr>
          <p:nvPr/>
        </p:nvCxnSpPr>
        <p:spPr>
          <a:xfrm>
            <a:off x="4432296" y="3431695"/>
            <a:ext cx="57964" cy="4469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2807732" y="3028349"/>
            <a:ext cx="498855" cy="2462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dirty="0"/>
              <a:t>Reuse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1649171" y="6002501"/>
            <a:ext cx="28789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Debian</a:t>
            </a:r>
            <a:r>
              <a:rPr lang="en-US" sz="1200" dirty="0"/>
              <a:t> 7.5 uses a very old version of </a:t>
            </a:r>
            <a:r>
              <a:rPr lang="en-US" sz="1200" i="1" dirty="0"/>
              <a:t>make.</a:t>
            </a:r>
          </a:p>
        </p:txBody>
      </p:sp>
      <p:sp>
        <p:nvSpPr>
          <p:cNvPr id="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br>
              <a:rPr lang="en-US" dirty="0"/>
            </a:br>
            <a:r>
              <a:rPr lang="en-US" sz="1800" dirty="0"/>
              <a:t>- Example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2AA8D79-A4DA-4011-9078-4F68559B6C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08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br>
              <a:rPr lang="en-US" dirty="0"/>
            </a:br>
            <a:r>
              <a:rPr lang="en-US" sz="1800" dirty="0"/>
              <a:t>-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What is the life cycle of license inconsistencies and the underlying reasons?</a:t>
            </a:r>
          </a:p>
          <a:p>
            <a:pPr lvl="1"/>
            <a:r>
              <a:rPr lang="en-US" sz="2400" dirty="0"/>
              <a:t>Distribution latency </a:t>
            </a:r>
            <a:r>
              <a:rPr lang="en-US" sz="2400" dirty="0">
                <a:sym typeface="Wingdings" panose="05000000000000000000" pitchFamily="2" charset="2"/>
              </a:rPr>
              <a:t> Temporary</a:t>
            </a:r>
          </a:p>
          <a:p>
            <a:pPr lvl="1"/>
            <a:r>
              <a:rPr lang="en-US" sz="2400" dirty="0"/>
              <a:t>Internal </a:t>
            </a:r>
            <a:r>
              <a:rPr lang="en-US" sz="2400" dirty="0">
                <a:sym typeface="Wingdings" panose="05000000000000000000" pitchFamily="2" charset="2"/>
              </a:rPr>
              <a:t> Permanent</a:t>
            </a:r>
            <a:endParaRPr lang="en-US" sz="2400" dirty="0"/>
          </a:p>
          <a:p>
            <a:pPr lvl="1"/>
            <a:r>
              <a:rPr lang="en-US" sz="2400" dirty="0"/>
              <a:t>Copy and own</a:t>
            </a:r>
          </a:p>
          <a:p>
            <a:pPr lvl="2"/>
            <a:r>
              <a:rPr lang="en-US" sz="2000" dirty="0"/>
              <a:t>Out of sync </a:t>
            </a:r>
            <a:r>
              <a:rPr lang="en-US" sz="2000" dirty="0">
                <a:sym typeface="Wingdings" panose="05000000000000000000" pitchFamily="2" charset="2"/>
              </a:rPr>
              <a:t> Permanent</a:t>
            </a:r>
            <a:endParaRPr lang="en-US" sz="2000" dirty="0"/>
          </a:p>
          <a:p>
            <a:pPr lvl="2"/>
            <a:r>
              <a:rPr lang="en-US" sz="2000" dirty="0"/>
              <a:t>In sync </a:t>
            </a:r>
            <a:r>
              <a:rPr lang="en-US" sz="2000" dirty="0">
                <a:sym typeface="Wingdings" panose="05000000000000000000" pitchFamily="2" charset="2"/>
              </a:rPr>
              <a:t> Temporary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2AA8D79-A4DA-4011-9078-4F68559B6CB2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12393" y="5700606"/>
            <a:ext cx="631921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License inconsistencies exist for a longer or shorter period of time based on the reason that caused them.</a:t>
            </a:r>
          </a:p>
        </p:txBody>
      </p:sp>
    </p:spTree>
    <p:extLst>
      <p:ext uri="{BB962C8B-B14F-4D97-AF65-F5344CB8AC3E}">
        <p14:creationId xmlns:p14="http://schemas.microsoft.com/office/powerpoint/2010/main" val="2423298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Chapter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License </a:t>
            </a:r>
            <a:r>
              <a:rPr lang="en-US" dirty="0" smtClean="0"/>
              <a:t>inconsistencies</a:t>
            </a:r>
            <a:endParaRPr lang="en-US" dirty="0"/>
          </a:p>
          <a:p>
            <a:pPr lvl="1"/>
            <a:r>
              <a:rPr lang="en-US" dirty="0" smtClean="0"/>
              <a:t>Proposed a method</a:t>
            </a:r>
            <a:r>
              <a:rPr lang="en-US" dirty="0" smtClean="0"/>
              <a:t> </a:t>
            </a:r>
            <a:r>
              <a:rPr lang="en-US" dirty="0"/>
              <a:t>to detect them</a:t>
            </a:r>
          </a:p>
          <a:p>
            <a:pPr lvl="1"/>
            <a:r>
              <a:rPr lang="en-US" dirty="0" smtClean="0"/>
              <a:t>Conducted </a:t>
            </a:r>
            <a:r>
              <a:rPr lang="en-US" dirty="0"/>
              <a:t>an evolution analysis</a:t>
            </a:r>
          </a:p>
          <a:p>
            <a:pPr lvl="2"/>
            <a:r>
              <a:rPr lang="en-US" dirty="0"/>
              <a:t>Licenses are fairly used in OSS projects</a:t>
            </a:r>
          </a:p>
          <a:p>
            <a:r>
              <a:rPr lang="en-US" dirty="0"/>
              <a:t>Future direction</a:t>
            </a:r>
          </a:p>
          <a:p>
            <a:pPr lvl="1"/>
            <a:r>
              <a:rPr lang="en-US" dirty="0"/>
              <a:t>Analyze more projects</a:t>
            </a:r>
          </a:p>
          <a:p>
            <a:pPr lvl="1"/>
            <a:r>
              <a:rPr lang="en-US" dirty="0"/>
              <a:t>Provenance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2AA8D79-A4DA-4011-9078-4F68559B6C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35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200"/>
              </a:spcAft>
              <a:buAutoNum type="arabicPeriod"/>
            </a:pPr>
            <a:r>
              <a:rPr lang="en-US" dirty="0"/>
              <a:t>Introduction</a:t>
            </a:r>
          </a:p>
          <a:p>
            <a:pPr lvl="0">
              <a:spcAft>
                <a:spcPts val="1200"/>
              </a:spcAft>
              <a:buAutoNum type="arabicPeriod"/>
            </a:pPr>
            <a:r>
              <a:rPr lang="en-US" dirty="0"/>
              <a:t>Potential Risks in Code Reuse: the License Aspect </a:t>
            </a:r>
          </a:p>
          <a:p>
            <a:pPr>
              <a:spcAft>
                <a:spcPts val="1200"/>
              </a:spcAft>
              <a:buFont typeface="Arial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Potential Challenges in Code Reuse: the Code Aspect</a:t>
            </a:r>
          </a:p>
          <a:p>
            <a:pPr lvl="0">
              <a:spcAft>
                <a:spcPts val="1200"/>
              </a:spcAft>
              <a:buAutoNum type="arabicPeriod"/>
            </a:pPr>
            <a:r>
              <a:rPr lang="en-US" dirty="0"/>
              <a:t>Conclusion</a:t>
            </a:r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87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1200"/>
              </a:spcAft>
              <a:buSzPts val="2400"/>
              <a:buAutoNum type="arabicPeriod"/>
            </a:pPr>
            <a:r>
              <a:rPr lang="en" dirty="0"/>
              <a:t>Introduction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1200"/>
              </a:spcAft>
              <a:buSzPts val="2400"/>
              <a:buAutoNum type="arabicPeriod"/>
            </a:pPr>
            <a:r>
              <a:rPr lang="en" dirty="0"/>
              <a:t>Potential Risks in Code Reuse: the License Aspect </a:t>
            </a:r>
          </a:p>
          <a:p>
            <a:pPr marL="533400" lvl="1" indent="0">
              <a:spcBef>
                <a:spcPts val="0"/>
              </a:spcBef>
              <a:spcAft>
                <a:spcPts val="1200"/>
              </a:spcAft>
              <a:buSzPts val="2400"/>
              <a:buNone/>
            </a:pPr>
            <a:r>
              <a:rPr lang="en" dirty="0"/>
              <a:t>- Chapter 2 of the dissertation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1200"/>
              </a:spcAft>
              <a:buSzPts val="2400"/>
              <a:buAutoNum type="arabicPeriod"/>
            </a:pPr>
            <a:r>
              <a:rPr lang="en-US" dirty="0"/>
              <a:t>Potential Challenges</a:t>
            </a:r>
            <a:r>
              <a:rPr lang="en" dirty="0"/>
              <a:t> in Code Reuse: the Code Aspect</a:t>
            </a:r>
          </a:p>
          <a:p>
            <a:pPr marL="533400" lvl="1" indent="0">
              <a:spcBef>
                <a:spcPts val="0"/>
              </a:spcBef>
              <a:spcAft>
                <a:spcPts val="1200"/>
              </a:spcAft>
              <a:buSzPts val="2400"/>
              <a:buNone/>
            </a:pPr>
            <a:r>
              <a:rPr lang="en" dirty="0"/>
              <a:t>- Chapter 3 of the dissertation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1200"/>
              </a:spcAft>
              <a:buSzPts val="2400"/>
              <a:buAutoNum type="arabicPeriod"/>
            </a:pPr>
            <a:r>
              <a:rPr lang="en" dirty="0"/>
              <a:t>Conclusion</a:t>
            </a:r>
            <a:endParaRPr dirty="0"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/>
          <p:nvPr/>
        </p:nvSpPr>
        <p:spPr>
          <a:xfrm>
            <a:off x="4881000" y="1495650"/>
            <a:ext cx="3453000" cy="3866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Stack Overflow (S.O.) is a question and answer (Q&amp;A) platform for developers</a:t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0450" y="2358650"/>
            <a:ext cx="1818225" cy="181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000" y="1922900"/>
            <a:ext cx="818350" cy="818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p18"/>
          <p:cNvCxnSpPr/>
          <p:nvPr/>
        </p:nvCxnSpPr>
        <p:spPr>
          <a:xfrm>
            <a:off x="1812750" y="2404663"/>
            <a:ext cx="1587000" cy="8415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6" name="Google Shape;96;p18"/>
          <p:cNvSpPr txBox="1"/>
          <p:nvPr/>
        </p:nvSpPr>
        <p:spPr>
          <a:xfrm>
            <a:off x="2353650" y="2208450"/>
            <a:ext cx="1046100" cy="5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Ask</a:t>
            </a:r>
            <a:endParaRPr sz="2400"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000" y="4176875"/>
            <a:ext cx="818350" cy="818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18"/>
          <p:cNvCxnSpPr/>
          <p:nvPr/>
        </p:nvCxnSpPr>
        <p:spPr>
          <a:xfrm rot="10800000" flipH="1">
            <a:off x="1812675" y="3784975"/>
            <a:ext cx="1539000" cy="945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9" name="Google Shape;99;p18"/>
          <p:cNvSpPr txBox="1"/>
          <p:nvPr/>
        </p:nvSpPr>
        <p:spPr>
          <a:xfrm>
            <a:off x="2400525" y="4403875"/>
            <a:ext cx="1491900" cy="6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Answer</a:t>
            </a:r>
            <a:endParaRPr sz="2400"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2725" y="1922900"/>
            <a:ext cx="818350" cy="81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2725" y="4176875"/>
            <a:ext cx="818350" cy="818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18"/>
          <p:cNvCxnSpPr/>
          <p:nvPr/>
        </p:nvCxnSpPr>
        <p:spPr>
          <a:xfrm>
            <a:off x="5073350" y="3832950"/>
            <a:ext cx="1548600" cy="933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3" name="Google Shape;103;p18"/>
          <p:cNvSpPr txBox="1"/>
          <p:nvPr/>
        </p:nvSpPr>
        <p:spPr>
          <a:xfrm>
            <a:off x="5093000" y="4403875"/>
            <a:ext cx="14919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Code snippets</a:t>
            </a:r>
            <a:endParaRPr sz="2400"/>
          </a:p>
        </p:txBody>
      </p:sp>
      <p:cxnSp>
        <p:nvCxnSpPr>
          <p:cNvPr id="104" name="Google Shape;104;p18"/>
          <p:cNvCxnSpPr/>
          <p:nvPr/>
        </p:nvCxnSpPr>
        <p:spPr>
          <a:xfrm rot="10800000" flipH="1">
            <a:off x="5078150" y="2534450"/>
            <a:ext cx="1553400" cy="7701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5" name="Google Shape;105;p18"/>
          <p:cNvSpPr txBox="1"/>
          <p:nvPr/>
        </p:nvSpPr>
        <p:spPr>
          <a:xfrm>
            <a:off x="5244425" y="2293650"/>
            <a:ext cx="9801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Ideas</a:t>
            </a:r>
            <a:endParaRPr sz="2400"/>
          </a:p>
        </p:txBody>
      </p:sp>
      <p:sp>
        <p:nvSpPr>
          <p:cNvPr id="106" name="Google Shape;106;p18"/>
          <p:cNvSpPr txBox="1"/>
          <p:nvPr/>
        </p:nvSpPr>
        <p:spPr>
          <a:xfrm>
            <a:off x="4998675" y="2974525"/>
            <a:ext cx="3247500" cy="11961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are the barriers for code reuse and how can we improve?</a:t>
            </a:r>
            <a:endParaRPr sz="2400"/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350" y="1539300"/>
            <a:ext cx="8493300" cy="2086299"/>
          </a:xfrm>
          <a:prstGeom prst="rect">
            <a:avLst/>
          </a:prstGeom>
          <a:noFill/>
          <a:ln w="2857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4" name="Google Shape;114;p19"/>
          <p:cNvSpPr txBox="1"/>
          <p:nvPr/>
        </p:nvSpPr>
        <p:spPr>
          <a:xfrm>
            <a:off x="311700" y="4034225"/>
            <a:ext cx="8520600" cy="218340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function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6F42C1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generateID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() {</a:t>
            </a:r>
            <a:endParaRPr sz="1800">
              <a:solidFill>
                <a:srgbClr val="24292E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4572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return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032F62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"avalon"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" sz="1800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800">
              <a:solidFill>
                <a:srgbClr val="24292E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4572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Math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random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().</a:t>
            </a: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toString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36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).</a:t>
            </a: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substring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15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) </a:t>
            </a:r>
            <a:r>
              <a:rPr lang="en" sz="1800">
                <a:solidFill>
                  <a:srgbClr val="D73A4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+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800">
              <a:solidFill>
                <a:srgbClr val="24292E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45720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Math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.</a:t>
            </a: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random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().</a:t>
            </a: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toString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36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).</a:t>
            </a: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substring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800">
                <a:solidFill>
                  <a:srgbClr val="005CC5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15</a:t>
            </a: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rgbClr val="24292E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4292E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5" name="Google Shape;115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Developers reuse source code from S.O. posts</a:t>
            </a:r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5913119" y="5800906"/>
            <a:ext cx="2890200" cy="3849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Source code in a GitHub project</a:t>
            </a:r>
            <a:endParaRPr b="1"/>
          </a:p>
        </p:txBody>
      </p:sp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5902689" y="3225054"/>
            <a:ext cx="2899800" cy="3849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An answer on Stack Overflow</a:t>
            </a:r>
            <a:endParaRPr b="1"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 of this study</a:t>
            </a:r>
            <a:endParaRPr/>
          </a:p>
        </p:txBody>
      </p:sp>
      <p:sp>
        <p:nvSpPr>
          <p:cNvPr id="125" name="Google Shape;125;p20"/>
          <p:cNvSpPr txBox="1"/>
          <p:nvPr/>
        </p:nvSpPr>
        <p:spPr>
          <a:xfrm>
            <a:off x="311700" y="1388738"/>
            <a:ext cx="8520600" cy="23469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Part I: Exploratory Study</a:t>
            </a:r>
            <a:endParaRPr sz="1800" b="1"/>
          </a:p>
        </p:txBody>
      </p:sp>
      <p:sp>
        <p:nvSpPr>
          <p:cNvPr id="126" name="Google Shape;126;p20"/>
          <p:cNvSpPr txBox="1"/>
          <p:nvPr/>
        </p:nvSpPr>
        <p:spPr>
          <a:xfrm>
            <a:off x="311700" y="3924375"/>
            <a:ext cx="8520600" cy="23469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Part II: Survey</a:t>
            </a:r>
            <a:endParaRPr sz="1800" b="1"/>
          </a:p>
        </p:txBody>
      </p:sp>
      <p:sp>
        <p:nvSpPr>
          <p:cNvPr id="127" name="Google Shape;127;p20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5900" y="2345575"/>
            <a:ext cx="1200000" cy="12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7450" y="2631450"/>
            <a:ext cx="2333883" cy="77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/>
          <p:nvPr/>
        </p:nvSpPr>
        <p:spPr>
          <a:xfrm>
            <a:off x="3866625" y="2758079"/>
            <a:ext cx="1010100" cy="52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0"/>
          <p:cNvSpPr/>
          <p:nvPr/>
        </p:nvSpPr>
        <p:spPr>
          <a:xfrm>
            <a:off x="3597325" y="1615900"/>
            <a:ext cx="1904400" cy="836700"/>
          </a:xfrm>
          <a:prstGeom prst="wedgeRoundRectCallout">
            <a:avLst>
              <a:gd name="adj1" fmla="val -19696"/>
              <a:gd name="adj2" fmla="val 79903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developers reuse source code?</a:t>
            </a:r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711775" y="4626500"/>
            <a:ext cx="1538946" cy="1375434"/>
          </a:xfrm>
          <a:prstGeom prst="flowChartDocumen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think S.O. can be improved?</a:t>
            </a:r>
            <a:endParaRPr/>
          </a:p>
        </p:txBody>
      </p:sp>
      <p:sp>
        <p:nvSpPr>
          <p:cNvPr id="133" name="Google Shape;133;p20"/>
          <p:cNvSpPr/>
          <p:nvPr/>
        </p:nvSpPr>
        <p:spPr>
          <a:xfrm>
            <a:off x="2529650" y="5051867"/>
            <a:ext cx="1010100" cy="52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7175" y="4423725"/>
            <a:ext cx="818350" cy="81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7350" y="4758225"/>
            <a:ext cx="818350" cy="81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2500" y="5051875"/>
            <a:ext cx="818350" cy="81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/>
          <p:nvPr/>
        </p:nvSpPr>
        <p:spPr>
          <a:xfrm>
            <a:off x="6790675" y="4626500"/>
            <a:ext cx="1500498" cy="1375434"/>
          </a:xfrm>
          <a:prstGeom prst="flowChartMultidocumen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Responses</a:t>
            </a:r>
            <a:endParaRPr/>
          </a:p>
        </p:txBody>
      </p:sp>
      <p:sp>
        <p:nvSpPr>
          <p:cNvPr id="138" name="Google Shape;138;p20"/>
          <p:cNvSpPr/>
          <p:nvPr/>
        </p:nvSpPr>
        <p:spPr>
          <a:xfrm>
            <a:off x="5569100" y="5051854"/>
            <a:ext cx="1010100" cy="52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idx="1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I: Exploratory study</a:t>
            </a:r>
            <a:endParaRPr/>
          </a:p>
        </p:txBody>
      </p:sp>
      <p:sp>
        <p:nvSpPr>
          <p:cNvPr id="145" name="Google Shape;145;p21"/>
          <p:cNvSpPr/>
          <p:nvPr/>
        </p:nvSpPr>
        <p:spPr>
          <a:xfrm>
            <a:off x="223875" y="1341950"/>
            <a:ext cx="1854250" cy="1395900"/>
          </a:xfrm>
          <a:prstGeom prst="flowChartMagneticDisk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searchcode.com</a:t>
            </a:r>
            <a:endParaRPr sz="2400"/>
          </a:p>
        </p:txBody>
      </p:sp>
      <p:sp>
        <p:nvSpPr>
          <p:cNvPr id="146" name="Google Shape;146;p21"/>
          <p:cNvSpPr/>
          <p:nvPr/>
        </p:nvSpPr>
        <p:spPr>
          <a:xfrm>
            <a:off x="2563437" y="1578270"/>
            <a:ext cx="1709400" cy="923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“stack　overflow”</a:t>
            </a:r>
            <a:endParaRPr sz="2400"/>
          </a:p>
        </p:txBody>
      </p:sp>
      <p:sp>
        <p:nvSpPr>
          <p:cNvPr id="147" name="Google Shape;147;p21"/>
          <p:cNvSpPr/>
          <p:nvPr/>
        </p:nvSpPr>
        <p:spPr>
          <a:xfrm>
            <a:off x="4861909" y="1341978"/>
            <a:ext cx="1854252" cy="1395954"/>
          </a:xfrm>
          <a:prstGeom prst="flowChartMultidocumen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4,878 source files</a:t>
            </a:r>
            <a:endParaRPr sz="2400"/>
          </a:p>
        </p:txBody>
      </p:sp>
      <p:sp>
        <p:nvSpPr>
          <p:cNvPr id="148" name="Google Shape;148;p21"/>
          <p:cNvSpPr/>
          <p:nvPr/>
        </p:nvSpPr>
        <p:spPr>
          <a:xfrm>
            <a:off x="7227941" y="1578320"/>
            <a:ext cx="1709400" cy="923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Filter</a:t>
            </a:r>
            <a:endParaRPr sz="2400"/>
          </a:p>
        </p:txBody>
      </p:sp>
      <p:sp>
        <p:nvSpPr>
          <p:cNvPr id="149" name="Google Shape;149;p21"/>
          <p:cNvSpPr/>
          <p:nvPr/>
        </p:nvSpPr>
        <p:spPr>
          <a:xfrm>
            <a:off x="223875" y="4246213"/>
            <a:ext cx="1846746" cy="1096416"/>
          </a:xfrm>
          <a:prstGeom prst="flowChartMultidocumen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289 files</a:t>
            </a:r>
            <a:endParaRPr sz="2400"/>
          </a:p>
        </p:txBody>
      </p:sp>
      <p:sp>
        <p:nvSpPr>
          <p:cNvPr id="150" name="Google Shape;150;p21"/>
          <p:cNvSpPr/>
          <p:nvPr/>
        </p:nvSpPr>
        <p:spPr>
          <a:xfrm>
            <a:off x="2566875" y="4332713"/>
            <a:ext cx="1702500" cy="923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Analyze code reuse</a:t>
            </a:r>
            <a:endParaRPr sz="2400"/>
          </a:p>
        </p:txBody>
      </p:sp>
      <p:sp>
        <p:nvSpPr>
          <p:cNvPr id="151" name="Google Shape;151;p21"/>
          <p:cNvSpPr/>
          <p:nvPr/>
        </p:nvSpPr>
        <p:spPr>
          <a:xfrm>
            <a:off x="5276525" y="3732050"/>
            <a:ext cx="3530100" cy="923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RQ1</a:t>
            </a:r>
            <a:r>
              <a:rPr lang="en" sz="2400"/>
              <a:t>: modification frequency and reason</a:t>
            </a:r>
            <a:endParaRPr sz="2400"/>
          </a:p>
        </p:txBody>
      </p:sp>
      <p:sp>
        <p:nvSpPr>
          <p:cNvPr id="152" name="Google Shape;152;p21"/>
          <p:cNvSpPr/>
          <p:nvPr/>
        </p:nvSpPr>
        <p:spPr>
          <a:xfrm>
            <a:off x="5276525" y="5218575"/>
            <a:ext cx="3530100" cy="923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RQ2</a:t>
            </a:r>
            <a:r>
              <a:rPr lang="en" sz="2400"/>
              <a:t>: origin of code reuse</a:t>
            </a:r>
            <a:endParaRPr sz="2400"/>
          </a:p>
        </p:txBody>
      </p:sp>
      <p:cxnSp>
        <p:nvCxnSpPr>
          <p:cNvPr id="153" name="Google Shape;153;p21"/>
          <p:cNvCxnSpPr>
            <a:stCxn id="145" idx="4"/>
            <a:endCxn id="146" idx="1"/>
          </p:cNvCxnSpPr>
          <p:nvPr/>
        </p:nvCxnSpPr>
        <p:spPr>
          <a:xfrm>
            <a:off x="2078125" y="2039900"/>
            <a:ext cx="485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4" name="Google Shape;154;p21"/>
          <p:cNvCxnSpPr>
            <a:stCxn id="146" idx="3"/>
            <a:endCxn id="147" idx="1"/>
          </p:cNvCxnSpPr>
          <p:nvPr/>
        </p:nvCxnSpPr>
        <p:spPr>
          <a:xfrm>
            <a:off x="4272837" y="2039970"/>
            <a:ext cx="589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5" name="Google Shape;155;p21"/>
          <p:cNvCxnSpPr>
            <a:stCxn id="147" idx="3"/>
            <a:endCxn id="148" idx="1"/>
          </p:cNvCxnSpPr>
          <p:nvPr/>
        </p:nvCxnSpPr>
        <p:spPr>
          <a:xfrm>
            <a:off x="6716161" y="2039955"/>
            <a:ext cx="511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6" name="Google Shape;156;p21"/>
          <p:cNvCxnSpPr>
            <a:stCxn id="148" idx="2"/>
            <a:endCxn id="149" idx="0"/>
          </p:cNvCxnSpPr>
          <p:nvPr/>
        </p:nvCxnSpPr>
        <p:spPr>
          <a:xfrm rot="5400000">
            <a:off x="3806291" y="-30130"/>
            <a:ext cx="1744500" cy="68082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7" name="Google Shape;157;p21"/>
          <p:cNvCxnSpPr>
            <a:stCxn id="149" idx="3"/>
            <a:endCxn id="150" idx="1"/>
          </p:cNvCxnSpPr>
          <p:nvPr/>
        </p:nvCxnSpPr>
        <p:spPr>
          <a:xfrm>
            <a:off x="2070621" y="4794421"/>
            <a:ext cx="496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8" name="Google Shape;158;p21"/>
          <p:cNvCxnSpPr>
            <a:stCxn id="150" idx="3"/>
            <a:endCxn id="151" idx="1"/>
          </p:cNvCxnSpPr>
          <p:nvPr/>
        </p:nvCxnSpPr>
        <p:spPr>
          <a:xfrm rot="10800000" flipH="1">
            <a:off x="4269375" y="4193813"/>
            <a:ext cx="1007100" cy="600600"/>
          </a:xfrm>
          <a:prstGeom prst="curvedConnector3">
            <a:avLst>
              <a:gd name="adj1" fmla="val 5000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9" name="Google Shape;159;p21"/>
          <p:cNvCxnSpPr>
            <a:stCxn id="150" idx="3"/>
            <a:endCxn id="152" idx="1"/>
          </p:cNvCxnSpPr>
          <p:nvPr/>
        </p:nvCxnSpPr>
        <p:spPr>
          <a:xfrm>
            <a:off x="4269375" y="4794413"/>
            <a:ext cx="1007100" cy="885900"/>
          </a:xfrm>
          <a:prstGeom prst="curvedConnector3">
            <a:avLst>
              <a:gd name="adj1" fmla="val 5000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0" name="Google Shape;160;p21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161" name="Google Shape;16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868100" y="1632962"/>
            <a:ext cx="335725" cy="3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503" y="1541475"/>
            <a:ext cx="7068995" cy="470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53% of the files that contain a reference to S.O. reuse source code from S.O.</a:t>
            </a:r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170" name="Google Shape;170;p22"/>
          <p:cNvSpPr txBox="1"/>
          <p:nvPr/>
        </p:nvSpPr>
        <p:spPr>
          <a:xfrm>
            <a:off x="169650" y="1866900"/>
            <a:ext cx="2625900" cy="1387800"/>
          </a:xfrm>
          <a:prstGeom prst="rect">
            <a:avLst/>
          </a:prstGeom>
          <a:solidFill>
            <a:srgbClr val="EFEFEF"/>
          </a:solidFill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32% of the reused source code snippets requires additional modification (C2+C3)</a:t>
            </a:r>
            <a:endParaRPr sz="1800"/>
          </a:p>
        </p:txBody>
      </p:sp>
      <p:sp>
        <p:nvSpPr>
          <p:cNvPr id="171" name="Google Shape;171;p22"/>
          <p:cNvSpPr txBox="1"/>
          <p:nvPr/>
        </p:nvSpPr>
        <p:spPr>
          <a:xfrm>
            <a:off x="6751800" y="3087625"/>
            <a:ext cx="1841784" cy="1017650"/>
          </a:xfrm>
          <a:prstGeom prst="rect">
            <a:avLst/>
          </a:prstGeom>
          <a:solidFill>
            <a:srgbClr val="EFEFEF"/>
          </a:solidFill>
          <a:ln w="3810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A summary of each answer might be helpful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22"/>
          <p:cNvSpPr txBox="1"/>
          <p:nvPr/>
        </p:nvSpPr>
        <p:spPr>
          <a:xfrm>
            <a:off x="3051375" y="2863900"/>
            <a:ext cx="2235000" cy="3353700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2"/>
          <p:cNvSpPr/>
          <p:nvPr/>
        </p:nvSpPr>
        <p:spPr>
          <a:xfrm>
            <a:off x="5381625" y="3769150"/>
            <a:ext cx="1114500" cy="2448300"/>
          </a:xfrm>
          <a:prstGeom prst="rect">
            <a:avLst/>
          </a:prstGeom>
          <a:noFill/>
          <a:ln w="38100" cap="flat" cmpd="sng">
            <a:solidFill>
              <a:srgbClr val="38761D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2"/>
          <p:cNvSpPr txBox="1"/>
          <p:nvPr/>
        </p:nvSpPr>
        <p:spPr>
          <a:xfrm>
            <a:off x="2038350" y="3152775"/>
            <a:ext cx="7572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21%</a:t>
            </a:r>
            <a:endParaRPr/>
          </a:p>
        </p:txBody>
      </p:sp>
      <p:sp>
        <p:nvSpPr>
          <p:cNvPr id="175" name="Google Shape;175;p22"/>
          <p:cNvSpPr txBox="1"/>
          <p:nvPr/>
        </p:nvSpPr>
        <p:spPr>
          <a:xfrm>
            <a:off x="3219450" y="4105275"/>
            <a:ext cx="7572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10%</a:t>
            </a:r>
            <a:endParaRPr/>
          </a:p>
        </p:txBody>
      </p:sp>
      <p:sp>
        <p:nvSpPr>
          <p:cNvPr id="176" name="Google Shape;176;p22"/>
          <p:cNvSpPr txBox="1"/>
          <p:nvPr/>
        </p:nvSpPr>
        <p:spPr>
          <a:xfrm>
            <a:off x="4359400" y="2971800"/>
            <a:ext cx="7572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22%</a:t>
            </a:r>
            <a:endParaRPr/>
          </a:p>
        </p:txBody>
      </p:sp>
      <p:sp>
        <p:nvSpPr>
          <p:cNvPr id="177" name="Google Shape;177;p22"/>
          <p:cNvSpPr txBox="1"/>
          <p:nvPr/>
        </p:nvSpPr>
        <p:spPr>
          <a:xfrm>
            <a:off x="5560275" y="3863550"/>
            <a:ext cx="7572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13%</a:t>
            </a:r>
            <a:endParaRPr/>
          </a:p>
        </p:txBody>
      </p:sp>
      <p:sp>
        <p:nvSpPr>
          <p:cNvPr id="178" name="Google Shape;178;p22"/>
          <p:cNvSpPr txBox="1"/>
          <p:nvPr/>
        </p:nvSpPr>
        <p:spPr>
          <a:xfrm>
            <a:off x="6685200" y="1762050"/>
            <a:ext cx="7572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35%</a:t>
            </a:r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body" idx="1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538" y="1763312"/>
            <a:ext cx="7400925" cy="457622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3"/>
          <p:cNvSpPr txBox="1"/>
          <p:nvPr/>
        </p:nvSpPr>
        <p:spPr>
          <a:xfrm>
            <a:off x="2038350" y="2447700"/>
            <a:ext cx="990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43%</a:t>
            </a:r>
            <a:endParaRPr/>
          </a:p>
        </p:txBody>
      </p:sp>
      <p:sp>
        <p:nvSpPr>
          <p:cNvPr id="186" name="Google Shape;186;p23"/>
          <p:cNvSpPr txBox="1"/>
          <p:nvPr/>
        </p:nvSpPr>
        <p:spPr>
          <a:xfrm>
            <a:off x="3524250" y="3702650"/>
            <a:ext cx="990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26%</a:t>
            </a:r>
            <a:endParaRPr/>
          </a:p>
        </p:txBody>
      </p:sp>
      <p:sp>
        <p:nvSpPr>
          <p:cNvPr id="187" name="Google Shape;187;p23"/>
          <p:cNvSpPr txBox="1"/>
          <p:nvPr/>
        </p:nvSpPr>
        <p:spPr>
          <a:xfrm>
            <a:off x="5038725" y="4557600"/>
            <a:ext cx="990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1%</a:t>
            </a:r>
            <a:endParaRPr/>
          </a:p>
        </p:txBody>
      </p:sp>
      <p:sp>
        <p:nvSpPr>
          <p:cNvPr id="188" name="Google Shape;188;p23"/>
          <p:cNvSpPr txBox="1"/>
          <p:nvPr/>
        </p:nvSpPr>
        <p:spPr>
          <a:xfrm>
            <a:off x="6535300" y="3702650"/>
            <a:ext cx="990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30%</a:t>
            </a:r>
            <a:endParaRPr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B4E2896-3E32-42D2-A47E-5D72D793A19D}"/>
              </a:ext>
            </a:extLst>
          </p:cNvPr>
          <p:cNvSpPr/>
          <p:nvPr/>
        </p:nvSpPr>
        <p:spPr>
          <a:xfrm>
            <a:off x="3124940" y="3429000"/>
            <a:ext cx="1837677" cy="277649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Google Shape;189;p23"/>
          <p:cNvSpPr txBox="1">
            <a:spLocks noGrp="1"/>
          </p:cNvSpPr>
          <p:nvPr>
            <p:ph type="body" idx="1"/>
          </p:nvPr>
        </p:nvSpPr>
        <p:spPr>
          <a:xfrm>
            <a:off x="1175025" y="2626350"/>
            <a:ext cx="6793950" cy="2598255"/>
          </a:xfrm>
          <a:prstGeom prst="rect">
            <a:avLst/>
          </a:prstGeom>
          <a:solidFill>
            <a:srgbClr val="EFEFEF"/>
          </a:solidFill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Developers adopt answers based on different needs: </a:t>
            </a:r>
            <a:r>
              <a:rPr lang="en" b="1"/>
              <a:t>simplicity</a:t>
            </a:r>
            <a:r>
              <a:rPr lang="en"/>
              <a:t>, </a:t>
            </a:r>
            <a:r>
              <a:rPr lang="en" b="1"/>
              <a:t>correctness</a:t>
            </a:r>
            <a:r>
              <a:rPr lang="en"/>
              <a:t>, </a:t>
            </a:r>
            <a:r>
              <a:rPr lang="en" b="1"/>
              <a:t>efficiency</a:t>
            </a:r>
            <a:r>
              <a:rPr lang="en"/>
              <a:t>, etc.</a:t>
            </a: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An advanced tagging system might be helpful</a:t>
            </a:r>
            <a:endParaRPr/>
          </a:p>
        </p:txBody>
      </p:sp>
      <p:sp>
        <p:nvSpPr>
          <p:cNvPr id="190" name="Google Shape;190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26% of the source code was reused from non-accepted answers</a:t>
            </a:r>
            <a:endParaRPr/>
          </a:p>
        </p:txBody>
      </p:sp>
      <p:sp>
        <p:nvSpPr>
          <p:cNvPr id="191" name="Google Shape;191;p23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4265550" y="4002950"/>
            <a:ext cx="612900" cy="425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II: Large-scale survey on 400+ participants</a:t>
            </a:r>
            <a:endParaRPr/>
          </a:p>
        </p:txBody>
      </p:sp>
      <p:sp>
        <p:nvSpPr>
          <p:cNvPr id="198" name="Google Shape;198;p24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199" name="Google Shape;199;p24"/>
          <p:cNvSpPr/>
          <p:nvPr/>
        </p:nvSpPr>
        <p:spPr>
          <a:xfrm>
            <a:off x="554125" y="1469225"/>
            <a:ext cx="3171900" cy="40800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24"/>
          <p:cNvSpPr/>
          <p:nvPr/>
        </p:nvSpPr>
        <p:spPr>
          <a:xfrm>
            <a:off x="4529175" y="1469550"/>
            <a:ext cx="3653850" cy="1108225"/>
          </a:xfrm>
          <a:prstGeom prst="flowChartProcess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Experience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Type of project participated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...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4529175" y="2963225"/>
            <a:ext cx="3653850" cy="1292900"/>
          </a:xfrm>
          <a:prstGeom prst="flowChartProcess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Difficulties in reusing source code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Opinions on OSS licenses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...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4529175" y="4561250"/>
            <a:ext cx="3653850" cy="1292900"/>
          </a:xfrm>
          <a:prstGeom prst="flowChartProcess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Usefulness of proposed advanced tagging system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Any other suggestions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...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702750" y="2079850"/>
            <a:ext cx="2810400" cy="9072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Demography (7)</a:t>
            </a:r>
            <a:endParaRPr/>
          </a:p>
        </p:txBody>
      </p:sp>
      <p:sp>
        <p:nvSpPr>
          <p:cNvPr id="204" name="Google Shape;204;p24"/>
          <p:cNvSpPr/>
          <p:nvPr/>
        </p:nvSpPr>
        <p:spPr>
          <a:xfrm>
            <a:off x="702750" y="3103948"/>
            <a:ext cx="2810400" cy="907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Barriers (10)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05" name="Google Shape;205;p24"/>
          <p:cNvSpPr/>
          <p:nvPr/>
        </p:nvSpPr>
        <p:spPr>
          <a:xfrm>
            <a:off x="702750" y="4128033"/>
            <a:ext cx="2810400" cy="9072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Suggestions (2)</a:t>
            </a:r>
            <a:endParaRPr sz="2400">
              <a:solidFill>
                <a:schemeClr val="dk1"/>
              </a:solidFill>
            </a:endParaRPr>
          </a:p>
        </p:txBody>
      </p:sp>
      <p:cxnSp>
        <p:nvCxnSpPr>
          <p:cNvPr id="206" name="Google Shape;206;p24"/>
          <p:cNvCxnSpPr/>
          <p:nvPr/>
        </p:nvCxnSpPr>
        <p:spPr>
          <a:xfrm rot="10800000" flipH="1">
            <a:off x="3507575" y="1469225"/>
            <a:ext cx="1028700" cy="60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" name="Google Shape;207;p24"/>
          <p:cNvCxnSpPr/>
          <p:nvPr/>
        </p:nvCxnSpPr>
        <p:spPr>
          <a:xfrm rot="10800000" flipH="1">
            <a:off x="3517100" y="2581400"/>
            <a:ext cx="1016700" cy="40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p24"/>
          <p:cNvCxnSpPr/>
          <p:nvPr/>
        </p:nvCxnSpPr>
        <p:spPr>
          <a:xfrm rot="10800000" flipH="1">
            <a:off x="3509975" y="2962325"/>
            <a:ext cx="1016700" cy="14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9" name="Google Shape;209;p24"/>
          <p:cNvCxnSpPr/>
          <p:nvPr/>
        </p:nvCxnSpPr>
        <p:spPr>
          <a:xfrm>
            <a:off x="3512350" y="4010025"/>
            <a:ext cx="1021500" cy="24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0" name="Google Shape;210;p24"/>
          <p:cNvCxnSpPr/>
          <p:nvPr/>
        </p:nvCxnSpPr>
        <p:spPr>
          <a:xfrm>
            <a:off x="3513225" y="4130850"/>
            <a:ext cx="1018200" cy="43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1" name="Google Shape;211;p24"/>
          <p:cNvCxnSpPr/>
          <p:nvPr/>
        </p:nvCxnSpPr>
        <p:spPr>
          <a:xfrm>
            <a:off x="3514725" y="5033975"/>
            <a:ext cx="1012200" cy="81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2" name="Google Shape;212;p24"/>
          <p:cNvSpPr txBox="1"/>
          <p:nvPr/>
        </p:nvSpPr>
        <p:spPr>
          <a:xfrm>
            <a:off x="554125" y="1528850"/>
            <a:ext cx="31719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Survey Questions</a:t>
            </a:r>
            <a:endParaRPr sz="1800" b="1"/>
          </a:p>
        </p:txBody>
      </p:sp>
      <p:sp>
        <p:nvSpPr>
          <p:cNvPr id="213" name="Google Shape;213;p24"/>
          <p:cNvSpPr txBox="1">
            <a:spLocks noGrp="1"/>
          </p:cNvSpPr>
          <p:nvPr>
            <p:ph type="body" idx="1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Three </a:t>
            </a:r>
            <a:r>
              <a:rPr lang="en-US" dirty="0"/>
              <a:t>people</a:t>
            </a:r>
            <a:r>
              <a:rPr lang="en" dirty="0"/>
              <a:t> open coded the responses</a:t>
            </a:r>
            <a:r>
              <a:rPr lang="en" baseline="30000" dirty="0"/>
              <a:t> [1]</a:t>
            </a:r>
            <a:endParaRPr baseline="30000" dirty="0"/>
          </a:p>
        </p:txBody>
      </p:sp>
      <p:sp>
        <p:nvSpPr>
          <p:cNvPr id="219" name="Google Shape;219;p25"/>
          <p:cNvSpPr/>
          <p:nvPr/>
        </p:nvSpPr>
        <p:spPr>
          <a:xfrm>
            <a:off x="430700" y="2073100"/>
            <a:ext cx="1310049" cy="909883"/>
          </a:xfrm>
          <a:prstGeom prst="flowChartMagneticDisk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Answers</a:t>
            </a:r>
            <a:endParaRPr sz="2200"/>
          </a:p>
        </p:txBody>
      </p:sp>
      <p:pic>
        <p:nvPicPr>
          <p:cNvPr id="220" name="Google Shape;22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2462" y="3869750"/>
            <a:ext cx="763500" cy="7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8438" y="1597675"/>
            <a:ext cx="763500" cy="76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25"/>
          <p:cNvCxnSpPr>
            <a:stCxn id="219" idx="4"/>
            <a:endCxn id="223" idx="1"/>
          </p:cNvCxnSpPr>
          <p:nvPr/>
        </p:nvCxnSpPr>
        <p:spPr>
          <a:xfrm>
            <a:off x="1740749" y="2528042"/>
            <a:ext cx="617700" cy="96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4" name="Google Shape;224;p25"/>
          <p:cNvCxnSpPr>
            <a:stCxn id="219" idx="4"/>
            <a:endCxn id="221" idx="1"/>
          </p:cNvCxnSpPr>
          <p:nvPr/>
        </p:nvCxnSpPr>
        <p:spPr>
          <a:xfrm rot="10800000" flipH="1">
            <a:off x="1740749" y="1979342"/>
            <a:ext cx="617700" cy="54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5" name="Google Shape;225;p25"/>
          <p:cNvSpPr/>
          <p:nvPr/>
        </p:nvSpPr>
        <p:spPr>
          <a:xfrm>
            <a:off x="3713949" y="1565675"/>
            <a:ext cx="1513512" cy="827496"/>
          </a:xfrm>
          <a:prstGeom prst="flowChartDocumen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Draft schema A</a:t>
            </a:r>
            <a:endParaRPr sz="2200"/>
          </a:p>
        </p:txBody>
      </p:sp>
      <p:sp>
        <p:nvSpPr>
          <p:cNvPr id="226" name="Google Shape;226;p25"/>
          <p:cNvSpPr/>
          <p:nvPr/>
        </p:nvSpPr>
        <p:spPr>
          <a:xfrm>
            <a:off x="3713949" y="3074250"/>
            <a:ext cx="1513512" cy="827496"/>
          </a:xfrm>
          <a:prstGeom prst="flowChartDocumen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Draft schema B</a:t>
            </a:r>
            <a:endParaRPr sz="2200"/>
          </a:p>
        </p:txBody>
      </p:sp>
      <p:pic>
        <p:nvPicPr>
          <p:cNvPr id="223" name="Google Shape;22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58438" y="3106250"/>
            <a:ext cx="763500" cy="7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5"/>
          <p:cNvSpPr/>
          <p:nvPr/>
        </p:nvSpPr>
        <p:spPr>
          <a:xfrm>
            <a:off x="7207550" y="2385350"/>
            <a:ext cx="1473336" cy="909900"/>
          </a:xfrm>
          <a:prstGeom prst="flowChartDocumen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Unified schema</a:t>
            </a:r>
            <a:endParaRPr sz="2200"/>
          </a:p>
        </p:txBody>
      </p:sp>
      <p:pic>
        <p:nvPicPr>
          <p:cNvPr id="228" name="Google Shape;22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9438" y="2385350"/>
            <a:ext cx="763500" cy="7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1688" y="2732550"/>
            <a:ext cx="763500" cy="76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5"/>
          <p:cNvSpPr/>
          <p:nvPr/>
        </p:nvSpPr>
        <p:spPr>
          <a:xfrm>
            <a:off x="5819450" y="1032250"/>
            <a:ext cx="1833600" cy="827400"/>
          </a:xfrm>
          <a:prstGeom prst="wedgeRoundRectCallout">
            <a:avLst>
              <a:gd name="adj1" fmla="val -22232"/>
              <a:gd name="adj2" fmla="val 101529"/>
              <a:gd name="adj3" fmla="val 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Discussion</a:t>
            </a:r>
            <a:endParaRPr sz="1800"/>
          </a:p>
        </p:txBody>
      </p:sp>
      <p:cxnSp>
        <p:nvCxnSpPr>
          <p:cNvPr id="231" name="Google Shape;231;p25"/>
          <p:cNvCxnSpPr>
            <a:stCxn id="221" idx="3"/>
            <a:endCxn id="225" idx="1"/>
          </p:cNvCxnSpPr>
          <p:nvPr/>
        </p:nvCxnSpPr>
        <p:spPr>
          <a:xfrm>
            <a:off x="3121938" y="1979425"/>
            <a:ext cx="591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2" name="Google Shape;232;p25"/>
          <p:cNvCxnSpPr>
            <a:stCxn id="223" idx="3"/>
            <a:endCxn id="226" idx="1"/>
          </p:cNvCxnSpPr>
          <p:nvPr/>
        </p:nvCxnSpPr>
        <p:spPr>
          <a:xfrm>
            <a:off x="3121938" y="3488000"/>
            <a:ext cx="591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3" name="Google Shape;233;p25"/>
          <p:cNvCxnSpPr>
            <a:stCxn id="225" idx="3"/>
            <a:endCxn id="228" idx="1"/>
          </p:cNvCxnSpPr>
          <p:nvPr/>
        </p:nvCxnSpPr>
        <p:spPr>
          <a:xfrm>
            <a:off x="5227461" y="1979423"/>
            <a:ext cx="591900" cy="78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4" name="Google Shape;234;p25"/>
          <p:cNvCxnSpPr>
            <a:stCxn id="226" idx="3"/>
            <a:endCxn id="228" idx="1"/>
          </p:cNvCxnSpPr>
          <p:nvPr/>
        </p:nvCxnSpPr>
        <p:spPr>
          <a:xfrm rot="10800000" flipH="1">
            <a:off x="5227461" y="2767098"/>
            <a:ext cx="591900" cy="72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5" name="Google Shape;235;p25"/>
          <p:cNvCxnSpPr>
            <a:endCxn id="227" idx="1"/>
          </p:cNvCxnSpPr>
          <p:nvPr/>
        </p:nvCxnSpPr>
        <p:spPr>
          <a:xfrm>
            <a:off x="6784250" y="2840300"/>
            <a:ext cx="423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6" name="Google Shape;236;p25"/>
          <p:cNvCxnSpPr>
            <a:stCxn id="227" idx="2"/>
            <a:endCxn id="220" idx="0"/>
          </p:cNvCxnSpPr>
          <p:nvPr/>
        </p:nvCxnSpPr>
        <p:spPr>
          <a:xfrm>
            <a:off x="7944218" y="3235096"/>
            <a:ext cx="0" cy="63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7" name="Google Shape;237;p25"/>
          <p:cNvSpPr/>
          <p:nvPr/>
        </p:nvSpPr>
        <p:spPr>
          <a:xfrm>
            <a:off x="5324750" y="4313075"/>
            <a:ext cx="1752900" cy="1040700"/>
          </a:xfrm>
          <a:prstGeom prst="cloudCallout">
            <a:avLst>
              <a:gd name="adj1" fmla="val 70162"/>
              <a:gd name="adj2" fmla="val -66275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Review</a:t>
            </a:r>
            <a:endParaRPr sz="1800"/>
          </a:p>
        </p:txBody>
      </p:sp>
      <p:sp>
        <p:nvSpPr>
          <p:cNvPr id="238" name="Google Shape;238;p25"/>
          <p:cNvSpPr/>
          <p:nvPr/>
        </p:nvSpPr>
        <p:spPr>
          <a:xfrm>
            <a:off x="7207550" y="5390050"/>
            <a:ext cx="1473336" cy="827496"/>
          </a:xfrm>
          <a:prstGeom prst="flowChartDocumen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Final schema</a:t>
            </a:r>
            <a:endParaRPr sz="2200"/>
          </a:p>
        </p:txBody>
      </p:sp>
      <p:cxnSp>
        <p:nvCxnSpPr>
          <p:cNvPr id="239" name="Google Shape;239;p25"/>
          <p:cNvCxnSpPr>
            <a:stCxn id="220" idx="2"/>
            <a:endCxn id="238" idx="0"/>
          </p:cNvCxnSpPr>
          <p:nvPr/>
        </p:nvCxnSpPr>
        <p:spPr>
          <a:xfrm>
            <a:off x="7944212" y="4633250"/>
            <a:ext cx="0" cy="75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0" name="Google Shape;240;p25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410A02B7-93D9-4CAA-83AC-548048502C59}"/>
              </a:ext>
            </a:extLst>
          </p:cNvPr>
          <p:cNvSpPr txBox="1"/>
          <p:nvPr/>
        </p:nvSpPr>
        <p:spPr>
          <a:xfrm>
            <a:off x="0" y="6230013"/>
            <a:ext cx="914400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indent="-457200"/>
            <a:r>
              <a:rPr lang="en-US" sz="1100" dirty="0"/>
              <a:t>[1] </a:t>
            </a:r>
            <a:r>
              <a:rPr lang="en-US" sz="1100" dirty="0" err="1"/>
              <a:t>Stol</a:t>
            </a:r>
            <a:r>
              <a:rPr lang="en-US" sz="1100" dirty="0"/>
              <a:t>, K. J., Ralph, P., &amp; Fitzgerald, B. (2016, May). Grounded theory in software engineering research: a critical review and guidelines. In Software Engineering (ICSE), 2016 IEEE/ACM 38th International Conference on (pp. 120-131). IEEE.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4EDB39E-40F0-4460-ACEB-239E9CA8F5AC}"/>
              </a:ext>
            </a:extLst>
          </p:cNvPr>
          <p:cNvSpPr txBox="1"/>
          <p:nvPr/>
        </p:nvSpPr>
        <p:spPr>
          <a:xfrm>
            <a:off x="2523622" y="125789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C52040C-B741-4728-A19C-72F14DFCB2B8}"/>
              </a:ext>
            </a:extLst>
          </p:cNvPr>
          <p:cNvSpPr txBox="1"/>
          <p:nvPr/>
        </p:nvSpPr>
        <p:spPr>
          <a:xfrm>
            <a:off x="2086002" y="3954509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Collaborator 1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C1EBA27-BC65-48BF-A39E-9229C8996F57}"/>
              </a:ext>
            </a:extLst>
          </p:cNvPr>
          <p:cNvSpPr txBox="1"/>
          <p:nvPr/>
        </p:nvSpPr>
        <p:spPr>
          <a:xfrm>
            <a:off x="7290027" y="4679536"/>
            <a:ext cx="1308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Collaborator 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participants of our study are experienced developers</a:t>
            </a:r>
            <a:endParaRPr/>
          </a:p>
        </p:txBody>
      </p:sp>
      <p:pic>
        <p:nvPicPr>
          <p:cNvPr id="247" name="Google Shape;2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7445" y="1356875"/>
            <a:ext cx="4803255" cy="366665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6"/>
          <p:cNvSpPr txBox="1"/>
          <p:nvPr/>
        </p:nvSpPr>
        <p:spPr>
          <a:xfrm>
            <a:off x="870400" y="5080225"/>
            <a:ext cx="354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Distribution of programming experience</a:t>
            </a:r>
            <a:endParaRPr sz="2000" b="1"/>
          </a:p>
        </p:txBody>
      </p:sp>
      <p:sp>
        <p:nvSpPr>
          <p:cNvPr id="249" name="Google Shape;249;p26"/>
          <p:cNvSpPr txBox="1"/>
          <p:nvPr/>
        </p:nvSpPr>
        <p:spPr>
          <a:xfrm>
            <a:off x="4942175" y="5080225"/>
            <a:ext cx="3991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Distribution of type of projects the participants worked on</a:t>
            </a:r>
            <a:endParaRPr sz="2000" b="1"/>
          </a:p>
        </p:txBody>
      </p:sp>
      <p:sp>
        <p:nvSpPr>
          <p:cNvPr id="250" name="Google Shape;250;p26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pic>
        <p:nvPicPr>
          <p:cNvPr id="251" name="Google Shape;25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375" y="1300179"/>
            <a:ext cx="3872646" cy="378003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6"/>
          <p:cNvSpPr txBox="1"/>
          <p:nvPr/>
        </p:nvSpPr>
        <p:spPr>
          <a:xfrm>
            <a:off x="1695450" y="3429000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12%</a:t>
            </a:r>
            <a:endParaRPr/>
          </a:p>
        </p:txBody>
      </p:sp>
      <p:sp>
        <p:nvSpPr>
          <p:cNvPr id="253" name="Google Shape;253;p26"/>
          <p:cNvSpPr txBox="1"/>
          <p:nvPr/>
        </p:nvSpPr>
        <p:spPr>
          <a:xfrm>
            <a:off x="2524125" y="3250350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18%</a:t>
            </a:r>
            <a:endParaRPr/>
          </a:p>
        </p:txBody>
      </p:sp>
      <p:sp>
        <p:nvSpPr>
          <p:cNvPr id="254" name="Google Shape;254;p26"/>
          <p:cNvSpPr txBox="1"/>
          <p:nvPr/>
        </p:nvSpPr>
        <p:spPr>
          <a:xfrm>
            <a:off x="3324225" y="1726350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70%</a:t>
            </a:r>
            <a:endParaRPr/>
          </a:p>
        </p:txBody>
      </p:sp>
      <p:sp>
        <p:nvSpPr>
          <p:cNvPr id="255" name="Google Shape;255;p26"/>
          <p:cNvSpPr txBox="1"/>
          <p:nvPr/>
        </p:nvSpPr>
        <p:spPr>
          <a:xfrm>
            <a:off x="5410200" y="1459650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78%</a:t>
            </a:r>
            <a:endParaRPr/>
          </a:p>
        </p:txBody>
      </p:sp>
      <p:sp>
        <p:nvSpPr>
          <p:cNvPr id="256" name="Google Shape;256;p26"/>
          <p:cNvSpPr txBox="1"/>
          <p:nvPr/>
        </p:nvSpPr>
        <p:spPr>
          <a:xfrm>
            <a:off x="6067425" y="1564425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74%</a:t>
            </a:r>
            <a:endParaRPr/>
          </a:p>
        </p:txBody>
      </p:sp>
      <p:sp>
        <p:nvSpPr>
          <p:cNvPr id="257" name="Google Shape;257;p26"/>
          <p:cNvSpPr txBox="1"/>
          <p:nvPr/>
        </p:nvSpPr>
        <p:spPr>
          <a:xfrm>
            <a:off x="6724650" y="1564425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73%</a:t>
            </a:r>
            <a:endParaRPr/>
          </a:p>
        </p:txBody>
      </p:sp>
      <p:sp>
        <p:nvSpPr>
          <p:cNvPr id="258" name="Google Shape;258;p26"/>
          <p:cNvSpPr txBox="1"/>
          <p:nvPr/>
        </p:nvSpPr>
        <p:spPr>
          <a:xfrm>
            <a:off x="7362825" y="2697900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20%</a:t>
            </a:r>
            <a:endParaRPr/>
          </a:p>
        </p:txBody>
      </p:sp>
      <p:sp>
        <p:nvSpPr>
          <p:cNvPr id="259" name="Google Shape;259;p26"/>
          <p:cNvSpPr txBox="1"/>
          <p:nvPr/>
        </p:nvSpPr>
        <p:spPr>
          <a:xfrm>
            <a:off x="8134350" y="2697900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8%</a:t>
            </a:r>
            <a:endParaRPr/>
          </a:p>
        </p:txBody>
      </p:sp>
      <p:sp>
        <p:nvSpPr>
          <p:cNvPr id="260" name="Google Shape;260;p26"/>
          <p:cNvSpPr txBox="1">
            <a:spLocks noGrp="1"/>
          </p:cNvSpPr>
          <p:nvPr>
            <p:ph type="body" idx="1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Developers reuse source code slightly more frequently than reimplement source code</a:t>
            </a:r>
            <a:endParaRPr/>
          </a:p>
        </p:txBody>
      </p:sp>
      <p:pic>
        <p:nvPicPr>
          <p:cNvPr id="266" name="Google Shape;2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312" y="1439362"/>
            <a:ext cx="8393375" cy="471807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7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268" name="Google Shape;268;p27"/>
          <p:cNvSpPr txBox="1"/>
          <p:nvPr/>
        </p:nvSpPr>
        <p:spPr>
          <a:xfrm>
            <a:off x="1838325" y="4240950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1%</a:t>
            </a:r>
            <a:endParaRPr sz="1200"/>
          </a:p>
        </p:txBody>
      </p:sp>
      <p:sp>
        <p:nvSpPr>
          <p:cNvPr id="269" name="Google Shape;269;p27"/>
          <p:cNvSpPr txBox="1"/>
          <p:nvPr/>
        </p:nvSpPr>
        <p:spPr>
          <a:xfrm>
            <a:off x="2238375" y="4240950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1%</a:t>
            </a:r>
            <a:endParaRPr sz="1200"/>
          </a:p>
        </p:txBody>
      </p:sp>
      <p:sp>
        <p:nvSpPr>
          <p:cNvPr id="270" name="Google Shape;270;p27"/>
          <p:cNvSpPr txBox="1"/>
          <p:nvPr/>
        </p:nvSpPr>
        <p:spPr>
          <a:xfrm>
            <a:off x="2787075" y="2488350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35%</a:t>
            </a:r>
            <a:endParaRPr sz="1200"/>
          </a:p>
        </p:txBody>
      </p:sp>
      <p:sp>
        <p:nvSpPr>
          <p:cNvPr id="271" name="Google Shape;271;p27"/>
          <p:cNvSpPr txBox="1"/>
          <p:nvPr/>
        </p:nvSpPr>
        <p:spPr>
          <a:xfrm>
            <a:off x="3120450" y="1439350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53%</a:t>
            </a:r>
            <a:endParaRPr sz="1200"/>
          </a:p>
        </p:txBody>
      </p:sp>
      <p:sp>
        <p:nvSpPr>
          <p:cNvPr id="272" name="Google Shape;272;p27"/>
          <p:cNvSpPr txBox="1"/>
          <p:nvPr/>
        </p:nvSpPr>
        <p:spPr>
          <a:xfrm>
            <a:off x="3758625" y="2572825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33%</a:t>
            </a:r>
            <a:endParaRPr sz="1200"/>
          </a:p>
        </p:txBody>
      </p:sp>
      <p:sp>
        <p:nvSpPr>
          <p:cNvPr id="273" name="Google Shape;273;p27"/>
          <p:cNvSpPr txBox="1"/>
          <p:nvPr/>
        </p:nvSpPr>
        <p:spPr>
          <a:xfrm>
            <a:off x="4181475" y="2845650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29%</a:t>
            </a:r>
            <a:endParaRPr sz="1200"/>
          </a:p>
        </p:txBody>
      </p:sp>
      <p:sp>
        <p:nvSpPr>
          <p:cNvPr id="274" name="Google Shape;274;p27"/>
          <p:cNvSpPr txBox="1"/>
          <p:nvPr/>
        </p:nvSpPr>
        <p:spPr>
          <a:xfrm>
            <a:off x="4730175" y="3071700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25%</a:t>
            </a:r>
            <a:endParaRPr sz="1200"/>
          </a:p>
        </p:txBody>
      </p:sp>
      <p:sp>
        <p:nvSpPr>
          <p:cNvPr id="275" name="Google Shape;275;p27"/>
          <p:cNvSpPr txBox="1"/>
          <p:nvPr/>
        </p:nvSpPr>
        <p:spPr>
          <a:xfrm>
            <a:off x="5111175" y="3709875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15%</a:t>
            </a:r>
            <a:endParaRPr sz="1200"/>
          </a:p>
        </p:txBody>
      </p:sp>
      <p:sp>
        <p:nvSpPr>
          <p:cNvPr id="276" name="Google Shape;276;p27"/>
          <p:cNvSpPr txBox="1"/>
          <p:nvPr/>
        </p:nvSpPr>
        <p:spPr>
          <a:xfrm>
            <a:off x="5730300" y="4240950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5%</a:t>
            </a:r>
            <a:endParaRPr sz="1200"/>
          </a:p>
        </p:txBody>
      </p:sp>
      <p:sp>
        <p:nvSpPr>
          <p:cNvPr id="277" name="Google Shape;277;p27"/>
          <p:cNvSpPr txBox="1"/>
          <p:nvPr/>
        </p:nvSpPr>
        <p:spPr>
          <a:xfrm>
            <a:off x="6063675" y="4240950"/>
            <a:ext cx="5487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2%</a:t>
            </a:r>
            <a:endParaRPr sz="1200"/>
          </a:p>
        </p:txBody>
      </p:sp>
      <p:sp>
        <p:nvSpPr>
          <p:cNvPr id="278" name="Google Shape;278;p27"/>
          <p:cNvSpPr txBox="1">
            <a:spLocks noGrp="1"/>
          </p:cNvSpPr>
          <p:nvPr>
            <p:ph type="body" idx="1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200"/>
              </a:spcAft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Introduction</a:t>
            </a:r>
          </a:p>
          <a:p>
            <a:pPr lvl="0">
              <a:spcAft>
                <a:spcPts val="1200"/>
              </a:spcAft>
              <a:buAutoNum type="arabicPeriod"/>
            </a:pPr>
            <a:r>
              <a:rPr lang="en-US" dirty="0"/>
              <a:t>Potential Risks in Code Reuse: the License Aspect </a:t>
            </a:r>
          </a:p>
          <a:p>
            <a:pPr lvl="0">
              <a:spcAft>
                <a:spcPts val="1200"/>
              </a:spcAft>
              <a:buAutoNum type="arabicPeriod"/>
            </a:pPr>
            <a:r>
              <a:rPr lang="en-US" dirty="0"/>
              <a:t>Potential Challenges in Code Reuse: the Code Aspect</a:t>
            </a:r>
          </a:p>
          <a:p>
            <a:pPr lvl="0">
              <a:spcAft>
                <a:spcPts val="1200"/>
              </a:spcAft>
              <a:buAutoNum type="arabicPeriod"/>
            </a:pPr>
            <a:r>
              <a:rPr lang="en-US" dirty="0"/>
              <a:t>Conclusion</a:t>
            </a:r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49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Improving code comprehension and code quality may have positive effects on code reuse</a:t>
            </a:r>
            <a:endParaRPr/>
          </a:p>
        </p:txBody>
      </p:sp>
      <p:pic>
        <p:nvPicPr>
          <p:cNvPr id="284" name="Google Shape;28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87" y="1418025"/>
            <a:ext cx="8196625" cy="489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8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286" name="Google Shape;286;p28"/>
          <p:cNvSpPr txBox="1"/>
          <p:nvPr/>
        </p:nvSpPr>
        <p:spPr>
          <a:xfrm>
            <a:off x="2409825" y="1745400"/>
            <a:ext cx="8478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65%</a:t>
            </a:r>
            <a:endParaRPr sz="1800"/>
          </a:p>
        </p:txBody>
      </p:sp>
      <p:sp>
        <p:nvSpPr>
          <p:cNvPr id="287" name="Google Shape;287;p28"/>
          <p:cNvSpPr txBox="1"/>
          <p:nvPr/>
        </p:nvSpPr>
        <p:spPr>
          <a:xfrm>
            <a:off x="3600450" y="2459775"/>
            <a:ext cx="8478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44%</a:t>
            </a:r>
            <a:endParaRPr sz="1800"/>
          </a:p>
        </p:txBody>
      </p:sp>
      <p:sp>
        <p:nvSpPr>
          <p:cNvPr id="288" name="Google Shape;288;p28"/>
          <p:cNvSpPr txBox="1"/>
          <p:nvPr/>
        </p:nvSpPr>
        <p:spPr>
          <a:xfrm>
            <a:off x="4762500" y="2817075"/>
            <a:ext cx="8478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32%</a:t>
            </a:r>
            <a:endParaRPr sz="1800"/>
          </a:p>
        </p:txBody>
      </p:sp>
      <p:sp>
        <p:nvSpPr>
          <p:cNvPr id="289" name="Google Shape;289;p28"/>
          <p:cNvSpPr txBox="1"/>
          <p:nvPr/>
        </p:nvSpPr>
        <p:spPr>
          <a:xfrm>
            <a:off x="5962650" y="3250350"/>
            <a:ext cx="8478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17%</a:t>
            </a:r>
            <a:endParaRPr sz="1800"/>
          </a:p>
        </p:txBody>
      </p:sp>
      <p:sp>
        <p:nvSpPr>
          <p:cNvPr id="290" name="Google Shape;290;p28"/>
          <p:cNvSpPr txBox="1"/>
          <p:nvPr/>
        </p:nvSpPr>
        <p:spPr>
          <a:xfrm>
            <a:off x="7181850" y="3174375"/>
            <a:ext cx="8478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7%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75% of the participants do not have a good understanding of license terms of the Q&amp;A platform</a:t>
            </a:r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pic>
        <p:nvPicPr>
          <p:cNvPr id="298" name="Google Shape;29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775" y="1495567"/>
            <a:ext cx="8006451" cy="495065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9"/>
          <p:cNvSpPr txBox="1"/>
          <p:nvPr/>
        </p:nvSpPr>
        <p:spPr>
          <a:xfrm>
            <a:off x="2257425" y="4221900"/>
            <a:ext cx="8478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4%</a:t>
            </a:r>
            <a:endParaRPr sz="1800"/>
          </a:p>
        </p:txBody>
      </p:sp>
      <p:sp>
        <p:nvSpPr>
          <p:cNvPr id="300" name="Google Shape;300;p29"/>
          <p:cNvSpPr txBox="1"/>
          <p:nvPr/>
        </p:nvSpPr>
        <p:spPr>
          <a:xfrm>
            <a:off x="3409950" y="3478950"/>
            <a:ext cx="8478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12%</a:t>
            </a:r>
            <a:endParaRPr sz="1800"/>
          </a:p>
        </p:txBody>
      </p:sp>
      <p:sp>
        <p:nvSpPr>
          <p:cNvPr id="301" name="Google Shape;301;p29"/>
          <p:cNvSpPr txBox="1"/>
          <p:nvPr/>
        </p:nvSpPr>
        <p:spPr>
          <a:xfrm>
            <a:off x="4648200" y="1678725"/>
            <a:ext cx="8478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31%</a:t>
            </a:r>
            <a:endParaRPr sz="1800"/>
          </a:p>
        </p:txBody>
      </p:sp>
      <p:sp>
        <p:nvSpPr>
          <p:cNvPr id="302" name="Google Shape;302;p29"/>
          <p:cNvSpPr txBox="1"/>
          <p:nvPr/>
        </p:nvSpPr>
        <p:spPr>
          <a:xfrm>
            <a:off x="5915025" y="1438425"/>
            <a:ext cx="8478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33%</a:t>
            </a:r>
            <a:endParaRPr sz="1800"/>
          </a:p>
        </p:txBody>
      </p:sp>
      <p:sp>
        <p:nvSpPr>
          <p:cNvPr id="303" name="Google Shape;303;p29"/>
          <p:cNvSpPr txBox="1"/>
          <p:nvPr/>
        </p:nvSpPr>
        <p:spPr>
          <a:xfrm>
            <a:off x="7058025" y="2590950"/>
            <a:ext cx="8478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21%</a:t>
            </a:r>
            <a:endParaRPr sz="1800"/>
          </a:p>
        </p:txBody>
      </p:sp>
      <p:sp>
        <p:nvSpPr>
          <p:cNvPr id="304" name="Google Shape;304;p29"/>
          <p:cNvSpPr txBox="1"/>
          <p:nvPr/>
        </p:nvSpPr>
        <p:spPr>
          <a:xfrm>
            <a:off x="4472600" y="1347500"/>
            <a:ext cx="3732000" cy="4350600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9"/>
          <p:cNvSpPr txBox="1"/>
          <p:nvPr/>
        </p:nvSpPr>
        <p:spPr>
          <a:xfrm>
            <a:off x="48100" y="6301325"/>
            <a:ext cx="82911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* S.O. adopts </a:t>
            </a:r>
            <a:r>
              <a:rPr lang="en" sz="1600" b="1"/>
              <a:t>CC BY-SA 3.0</a:t>
            </a:r>
            <a:r>
              <a:rPr lang="en" sz="1600"/>
              <a:t> license, which is </a:t>
            </a:r>
            <a:r>
              <a:rPr lang="en" sz="1600" b="1"/>
              <a:t>viral </a:t>
            </a:r>
            <a:r>
              <a:rPr lang="en" sz="1600"/>
              <a:t>and requires </a:t>
            </a:r>
            <a:r>
              <a:rPr lang="en" sz="1600" b="1"/>
              <a:t>attribution</a:t>
            </a:r>
            <a:endParaRPr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suggestions are on </a:t>
            </a:r>
            <a:r>
              <a:rPr lang="en" b="1"/>
              <a:t>code quality</a:t>
            </a:r>
            <a:endParaRPr b="1"/>
          </a:p>
        </p:txBody>
      </p:sp>
      <p:sp>
        <p:nvSpPr>
          <p:cNvPr id="312" name="Google Shape;312;p30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pic>
        <p:nvPicPr>
          <p:cNvPr id="313" name="Google Shape;31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188" y="1285075"/>
            <a:ext cx="8341623" cy="5088724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0"/>
          <p:cNvSpPr txBox="1"/>
          <p:nvPr/>
        </p:nvSpPr>
        <p:spPr>
          <a:xfrm>
            <a:off x="7419975" y="1752651"/>
            <a:ext cx="8478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35%</a:t>
            </a:r>
            <a:endParaRPr/>
          </a:p>
        </p:txBody>
      </p:sp>
      <p:sp>
        <p:nvSpPr>
          <p:cNvPr id="315" name="Google Shape;315;p30"/>
          <p:cNvSpPr txBox="1"/>
          <p:nvPr/>
        </p:nvSpPr>
        <p:spPr>
          <a:xfrm>
            <a:off x="5910724" y="2339576"/>
            <a:ext cx="8478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24%</a:t>
            </a:r>
            <a:endParaRPr/>
          </a:p>
        </p:txBody>
      </p:sp>
      <p:sp>
        <p:nvSpPr>
          <p:cNvPr id="316" name="Google Shape;316;p30"/>
          <p:cNvSpPr txBox="1"/>
          <p:nvPr/>
        </p:nvSpPr>
        <p:spPr>
          <a:xfrm>
            <a:off x="4467225" y="2942600"/>
            <a:ext cx="8478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13%</a:t>
            </a:r>
            <a:endParaRPr/>
          </a:p>
        </p:txBody>
      </p:sp>
      <p:sp>
        <p:nvSpPr>
          <p:cNvPr id="317" name="Google Shape;317;p30"/>
          <p:cNvSpPr txBox="1"/>
          <p:nvPr/>
        </p:nvSpPr>
        <p:spPr>
          <a:xfrm>
            <a:off x="4333875" y="3541999"/>
            <a:ext cx="8478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12%</a:t>
            </a:r>
            <a:endParaRPr/>
          </a:p>
        </p:txBody>
      </p:sp>
      <p:sp>
        <p:nvSpPr>
          <p:cNvPr id="318" name="Google Shape;318;p30"/>
          <p:cNvSpPr txBox="1"/>
          <p:nvPr/>
        </p:nvSpPr>
        <p:spPr>
          <a:xfrm>
            <a:off x="4200525" y="4123700"/>
            <a:ext cx="8478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10%</a:t>
            </a:r>
            <a:endParaRPr/>
          </a:p>
        </p:txBody>
      </p:sp>
      <p:sp>
        <p:nvSpPr>
          <p:cNvPr id="319" name="Google Shape;319;p30"/>
          <p:cNvSpPr txBox="1"/>
          <p:nvPr/>
        </p:nvSpPr>
        <p:spPr>
          <a:xfrm>
            <a:off x="3724200" y="4719476"/>
            <a:ext cx="8478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7%</a:t>
            </a:r>
            <a:endParaRPr/>
          </a:p>
        </p:txBody>
      </p:sp>
      <p:sp>
        <p:nvSpPr>
          <p:cNvPr id="320" name="Google Shape;320;p30"/>
          <p:cNvSpPr txBox="1">
            <a:spLocks noGrp="1"/>
          </p:cNvSpPr>
          <p:nvPr>
            <p:ph type="body" idx="1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Suggestions: improving code quality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(35% of all categories)</a:t>
            </a:r>
            <a:endParaRPr/>
          </a:p>
        </p:txBody>
      </p:sp>
      <p:sp>
        <p:nvSpPr>
          <p:cNvPr id="326" name="Google Shape;326;p31"/>
          <p:cNvSpPr/>
          <p:nvPr/>
        </p:nvSpPr>
        <p:spPr>
          <a:xfrm>
            <a:off x="357600" y="1620950"/>
            <a:ext cx="2107200" cy="7635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Integrated validator</a:t>
            </a:r>
            <a:endParaRPr sz="1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(42.2%)</a:t>
            </a:r>
            <a:endParaRPr sz="1600" b="1"/>
          </a:p>
        </p:txBody>
      </p:sp>
      <p:sp>
        <p:nvSpPr>
          <p:cNvPr id="327" name="Google Shape;327;p31"/>
          <p:cNvSpPr/>
          <p:nvPr/>
        </p:nvSpPr>
        <p:spPr>
          <a:xfrm>
            <a:off x="2464807" y="1620950"/>
            <a:ext cx="2107200" cy="763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Outdated code</a:t>
            </a:r>
            <a:endParaRPr sz="1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(29.7%)</a:t>
            </a:r>
            <a:endParaRPr sz="1600" b="1"/>
          </a:p>
        </p:txBody>
      </p:sp>
      <p:sp>
        <p:nvSpPr>
          <p:cNvPr id="328" name="Google Shape;328;p31"/>
          <p:cNvSpPr/>
          <p:nvPr/>
        </p:nvSpPr>
        <p:spPr>
          <a:xfrm>
            <a:off x="4572010" y="1620950"/>
            <a:ext cx="2107200" cy="7635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Answer quality</a:t>
            </a:r>
            <a:endParaRPr sz="1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(17.2%)</a:t>
            </a:r>
            <a:endParaRPr sz="1600" b="1"/>
          </a:p>
        </p:txBody>
      </p:sp>
      <p:sp>
        <p:nvSpPr>
          <p:cNvPr id="329" name="Google Shape;329;p31"/>
          <p:cNvSpPr/>
          <p:nvPr/>
        </p:nvSpPr>
        <p:spPr>
          <a:xfrm>
            <a:off x="6679188" y="1620950"/>
            <a:ext cx="2107200" cy="763500"/>
          </a:xfrm>
          <a:prstGeom prst="rect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Code review</a:t>
            </a:r>
            <a:endParaRPr sz="1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(10.9%)</a:t>
            </a:r>
            <a:endParaRPr sz="1600" b="1"/>
          </a:p>
        </p:txBody>
      </p:sp>
      <p:sp>
        <p:nvSpPr>
          <p:cNvPr id="330" name="Google Shape;330;p31"/>
          <p:cNvSpPr/>
          <p:nvPr/>
        </p:nvSpPr>
        <p:spPr>
          <a:xfrm>
            <a:off x="311700" y="3453725"/>
            <a:ext cx="4888500" cy="2763900"/>
          </a:xfrm>
          <a:prstGeom prst="wedgeRoundRectCallout">
            <a:avLst>
              <a:gd name="adj1" fmla="val -20445"/>
              <a:gd name="adj2" fmla="val -84010"/>
              <a:gd name="adj3" fmla="val 0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“An inbuilt REPL environment for as many languages/ environments as possible.”</a:t>
            </a:r>
            <a:endParaRPr sz="2400"/>
          </a:p>
        </p:txBody>
      </p:sp>
      <p:sp>
        <p:nvSpPr>
          <p:cNvPr id="331" name="Google Shape;331;p31"/>
          <p:cNvSpPr/>
          <p:nvPr/>
        </p:nvSpPr>
        <p:spPr>
          <a:xfrm>
            <a:off x="1790925" y="3435725"/>
            <a:ext cx="4937700" cy="2763900"/>
          </a:xfrm>
          <a:prstGeom prst="wedgeRoundRectCallout">
            <a:avLst>
              <a:gd name="adj1" fmla="val -19659"/>
              <a:gd name="adj2" fmla="val -80867"/>
              <a:gd name="adj3" fmla="val 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“Make date important in marking outdated code, and deprecate those snippets via the community”</a:t>
            </a:r>
            <a:endParaRPr sz="2400"/>
          </a:p>
        </p:txBody>
      </p:sp>
      <p:sp>
        <p:nvSpPr>
          <p:cNvPr id="332" name="Google Shape;332;p31"/>
          <p:cNvSpPr/>
          <p:nvPr/>
        </p:nvSpPr>
        <p:spPr>
          <a:xfrm>
            <a:off x="2781125" y="3435725"/>
            <a:ext cx="4073700" cy="2781900"/>
          </a:xfrm>
          <a:prstGeom prst="wedgeRoundRectCallout">
            <a:avLst>
              <a:gd name="adj1" fmla="val 20170"/>
              <a:gd name="adj2" fmla="val -77882"/>
              <a:gd name="adj3" fmla="val 0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“Better support for answers that are good, but out of date.”</a:t>
            </a:r>
            <a:endParaRPr sz="2400"/>
          </a:p>
        </p:txBody>
      </p:sp>
      <p:sp>
        <p:nvSpPr>
          <p:cNvPr id="333" name="Google Shape;333;p31"/>
          <p:cNvSpPr/>
          <p:nvPr/>
        </p:nvSpPr>
        <p:spPr>
          <a:xfrm>
            <a:off x="3934850" y="3453725"/>
            <a:ext cx="4937700" cy="2763900"/>
          </a:xfrm>
          <a:prstGeom prst="wedgeRoundRectCallout">
            <a:avLst>
              <a:gd name="adj1" fmla="val 21668"/>
              <a:gd name="adj2" fmla="val -78715"/>
              <a:gd name="adj3" fmla="val 0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“In-browser code review and commenting similar to that provided by commercial code review tools.”</a:t>
            </a:r>
            <a:endParaRPr sz="2400"/>
          </a:p>
        </p:txBody>
      </p:sp>
      <p:sp>
        <p:nvSpPr>
          <p:cNvPr id="334" name="Google Shape;334;p31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Suggestions: information enhancement &amp; management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(24%)</a:t>
            </a:r>
            <a:endParaRPr/>
          </a:p>
        </p:txBody>
      </p:sp>
      <p:sp>
        <p:nvSpPr>
          <p:cNvPr id="341" name="Google Shape;341;p32"/>
          <p:cNvSpPr/>
          <p:nvPr/>
        </p:nvSpPr>
        <p:spPr>
          <a:xfrm>
            <a:off x="279275" y="1831700"/>
            <a:ext cx="2107200" cy="763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Answer tagging</a:t>
            </a:r>
            <a:endParaRPr sz="1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(37.2%)</a:t>
            </a:r>
            <a:endParaRPr sz="1600" b="1"/>
          </a:p>
        </p:txBody>
      </p:sp>
      <p:sp>
        <p:nvSpPr>
          <p:cNvPr id="342" name="Google Shape;342;p32"/>
          <p:cNvSpPr/>
          <p:nvPr/>
        </p:nvSpPr>
        <p:spPr>
          <a:xfrm>
            <a:off x="2386482" y="1831700"/>
            <a:ext cx="2107200" cy="763500"/>
          </a:xfrm>
          <a:prstGeom prst="rect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Code evolution</a:t>
            </a:r>
            <a:endParaRPr sz="1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(14.0%)</a:t>
            </a:r>
            <a:endParaRPr sz="1600" b="1"/>
          </a:p>
        </p:txBody>
      </p:sp>
      <p:sp>
        <p:nvSpPr>
          <p:cNvPr id="343" name="Google Shape;343;p32"/>
          <p:cNvSpPr/>
          <p:nvPr/>
        </p:nvSpPr>
        <p:spPr>
          <a:xfrm>
            <a:off x="4493685" y="1831700"/>
            <a:ext cx="2107200" cy="7635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Resource linking</a:t>
            </a:r>
            <a:endParaRPr sz="1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(11.6%)</a:t>
            </a:r>
            <a:endParaRPr sz="1600" b="1"/>
          </a:p>
        </p:txBody>
      </p:sp>
      <p:sp>
        <p:nvSpPr>
          <p:cNvPr id="344" name="Google Shape;344;p32"/>
          <p:cNvSpPr/>
          <p:nvPr/>
        </p:nvSpPr>
        <p:spPr>
          <a:xfrm>
            <a:off x="6600863" y="1831700"/>
            <a:ext cx="2107200" cy="7635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Answer writing</a:t>
            </a:r>
            <a:endParaRPr sz="1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(9.3%)</a:t>
            </a:r>
            <a:endParaRPr sz="1600" b="1"/>
          </a:p>
        </p:txBody>
      </p:sp>
      <p:sp>
        <p:nvSpPr>
          <p:cNvPr id="345" name="Google Shape;345;p32"/>
          <p:cNvSpPr/>
          <p:nvPr/>
        </p:nvSpPr>
        <p:spPr>
          <a:xfrm>
            <a:off x="476375" y="3599200"/>
            <a:ext cx="4777500" cy="2618400"/>
          </a:xfrm>
          <a:prstGeom prst="wedgeRoundRectCallout">
            <a:avLst>
              <a:gd name="adj1" fmla="val -20566"/>
              <a:gd name="adj2" fmla="val -77282"/>
              <a:gd name="adj3" fmla="val 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“Provide/require tagging of the version number(s) of the language [...]”</a:t>
            </a:r>
            <a:endParaRPr sz="2400"/>
          </a:p>
        </p:txBody>
      </p:sp>
      <p:sp>
        <p:nvSpPr>
          <p:cNvPr id="346" name="Google Shape;346;p32"/>
          <p:cNvSpPr/>
          <p:nvPr/>
        </p:nvSpPr>
        <p:spPr>
          <a:xfrm>
            <a:off x="2314775" y="3599225"/>
            <a:ext cx="3927000" cy="2618400"/>
          </a:xfrm>
          <a:prstGeom prst="wedgeRoundRectCallout">
            <a:avLst>
              <a:gd name="adj1" fmla="val -21005"/>
              <a:gd name="adj2" fmla="val -73909"/>
              <a:gd name="adj3" fmla="val 0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“where does the code come from and copied to, and also the revisions inside the platform”</a:t>
            </a:r>
            <a:endParaRPr sz="2400"/>
          </a:p>
        </p:txBody>
      </p:sp>
      <p:sp>
        <p:nvSpPr>
          <p:cNvPr id="347" name="Google Shape;347;p32"/>
          <p:cNvSpPr/>
          <p:nvPr/>
        </p:nvSpPr>
        <p:spPr>
          <a:xfrm>
            <a:off x="3238252" y="3599200"/>
            <a:ext cx="3626700" cy="2618400"/>
          </a:xfrm>
          <a:prstGeom prst="wedgeRoundRectCallout">
            <a:avLst>
              <a:gd name="adj1" fmla="val 22007"/>
              <a:gd name="adj2" fmla="val -72375"/>
              <a:gd name="adj3" fmla="val 0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“Books suggestions based on questions.”</a:t>
            </a:r>
            <a:endParaRPr sz="2400"/>
          </a:p>
        </p:txBody>
      </p:sp>
      <p:sp>
        <p:nvSpPr>
          <p:cNvPr id="348" name="Google Shape;348;p32"/>
          <p:cNvSpPr/>
          <p:nvPr/>
        </p:nvSpPr>
        <p:spPr>
          <a:xfrm>
            <a:off x="5077225" y="3599225"/>
            <a:ext cx="3787500" cy="2618400"/>
          </a:xfrm>
          <a:prstGeom prst="wedgeRoundRectCallout">
            <a:avLst>
              <a:gd name="adj1" fmla="val 20672"/>
              <a:gd name="adj2" fmla="val -69615"/>
              <a:gd name="adj3" fmla="val 0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“[...] it would be nice if it would be easier to ask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good question [...]”</a:t>
            </a:r>
            <a:endParaRPr sz="2400"/>
          </a:p>
        </p:txBody>
      </p:sp>
      <p:sp>
        <p:nvSpPr>
          <p:cNvPr id="349" name="Google Shape;349;p32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Summary of Chapter 3</a:t>
            </a:r>
            <a:endParaRPr dirty="0"/>
          </a:p>
        </p:txBody>
      </p:sp>
      <p:sp>
        <p:nvSpPr>
          <p:cNvPr id="402" name="Google Shape;402;p37"/>
          <p:cNvSpPr txBox="1">
            <a:spLocks noGrp="1"/>
          </p:cNvSpPr>
          <p:nvPr>
            <p:ph type="body" idx="1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lnSpc>
                <a:spcPct val="100000"/>
              </a:lnSpc>
            </a:pPr>
            <a:r>
              <a:rPr lang="en-US" sz="2000" dirty="0"/>
              <a:t>Contributions</a:t>
            </a:r>
          </a:p>
          <a:p>
            <a:pPr marL="800100" lvl="1">
              <a:lnSpc>
                <a:spcPct val="100000"/>
              </a:lnSpc>
            </a:pPr>
            <a:r>
              <a:rPr lang="en-US" sz="1600" dirty="0"/>
              <a:t>Generalized how developers modify source code during code reuse</a:t>
            </a:r>
          </a:p>
          <a:p>
            <a:pPr marL="1257300" lvl="2">
              <a:lnSpc>
                <a:spcPct val="100000"/>
              </a:lnSpc>
            </a:pPr>
            <a:r>
              <a:rPr lang="en-US" dirty="0"/>
              <a:t>Varying from variable renaming to complete re-writing</a:t>
            </a:r>
          </a:p>
          <a:p>
            <a:pPr marL="800100" lvl="1">
              <a:lnSpc>
                <a:spcPct val="100000"/>
              </a:lnSpc>
            </a:pPr>
            <a:r>
              <a:rPr lang="en-US" sz="1600" dirty="0"/>
              <a:t>Generalized barriers that prevent developers reusing source code from Q&amp;A platforms</a:t>
            </a:r>
          </a:p>
          <a:p>
            <a:pPr marL="1257300" lvl="2">
              <a:lnSpc>
                <a:spcPct val="100000"/>
              </a:lnSpc>
            </a:pPr>
            <a:r>
              <a:rPr lang="en-US" dirty="0"/>
              <a:t>Too much modification </a:t>
            </a:r>
            <a:r>
              <a:rPr lang="en-US" dirty="0" smtClean="0"/>
              <a:t>needed</a:t>
            </a:r>
            <a:endParaRPr lang="en-US" dirty="0"/>
          </a:p>
          <a:p>
            <a:pPr marL="1257300" lvl="2">
              <a:lnSpc>
                <a:spcPct val="100000"/>
              </a:lnSpc>
            </a:pPr>
            <a:r>
              <a:rPr lang="en-US" dirty="0"/>
              <a:t>In comprehensive code</a:t>
            </a:r>
          </a:p>
          <a:p>
            <a:pPr marL="1257300" lvl="2">
              <a:lnSpc>
                <a:spcPct val="100000"/>
              </a:lnSpc>
            </a:pPr>
            <a:r>
              <a:rPr lang="en-US" dirty="0"/>
              <a:t>Low code quality</a:t>
            </a:r>
          </a:p>
          <a:p>
            <a:pPr marL="800100" lvl="1">
              <a:lnSpc>
                <a:spcPct val="100000"/>
              </a:lnSpc>
            </a:pPr>
            <a:r>
              <a:rPr lang="en-US" sz="1600" dirty="0"/>
              <a:t>Summarized suggestions for next-generation Q&amp;A platforms</a:t>
            </a:r>
          </a:p>
          <a:p>
            <a:pPr marL="1257300" lvl="2">
              <a:lnSpc>
                <a:spcPct val="100000"/>
              </a:lnSpc>
            </a:pPr>
            <a:r>
              <a:rPr lang="en-US" dirty="0"/>
              <a:t>Practitioners:  as a guideline to build a next-generation Q&amp;A platforms</a:t>
            </a:r>
          </a:p>
          <a:p>
            <a:pPr marL="1257300" lvl="2">
              <a:lnSpc>
                <a:spcPct val="100000"/>
              </a:lnSpc>
            </a:pPr>
            <a:r>
              <a:rPr lang="en-US" dirty="0"/>
              <a:t>Researchers:  as a guideline for future directions to focus more on developers’ needs</a:t>
            </a:r>
            <a:endParaRPr dirty="0"/>
          </a:p>
        </p:txBody>
      </p:sp>
      <p:sp>
        <p:nvSpPr>
          <p:cNvPr id="403" name="Google Shape;403;p37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200"/>
              </a:spcAft>
              <a:buAutoNum type="arabicPeriod"/>
            </a:pPr>
            <a:r>
              <a:rPr lang="en-US" dirty="0"/>
              <a:t>Introduction</a:t>
            </a:r>
          </a:p>
          <a:p>
            <a:pPr lvl="0">
              <a:spcAft>
                <a:spcPts val="1200"/>
              </a:spcAft>
              <a:buAutoNum type="arabicPeriod"/>
            </a:pPr>
            <a:r>
              <a:rPr lang="en-US" dirty="0"/>
              <a:t>Potential Risks in Code Reuse: the License Aspect </a:t>
            </a:r>
          </a:p>
          <a:p>
            <a:pPr>
              <a:spcAft>
                <a:spcPts val="1200"/>
              </a:spcAft>
              <a:buFont typeface="Arial"/>
              <a:buAutoNum type="arabicPeriod"/>
            </a:pPr>
            <a:r>
              <a:rPr lang="en-US" dirty="0"/>
              <a:t>Potential Challenges in Code Reuse: the Code Aspect</a:t>
            </a:r>
          </a:p>
          <a:p>
            <a:pPr lvl="0">
              <a:spcAft>
                <a:spcPts val="1200"/>
              </a:spcAft>
              <a:buFont typeface="Arial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Conclusion</a:t>
            </a:r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626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Conclusion and Future Directions</a:t>
            </a:r>
            <a:endParaRPr dirty="0"/>
          </a:p>
        </p:txBody>
      </p:sp>
      <p:sp>
        <p:nvSpPr>
          <p:cNvPr id="409" name="Google Shape;409;p38"/>
          <p:cNvSpPr txBox="1">
            <a:spLocks noGrp="1"/>
          </p:cNvSpPr>
          <p:nvPr>
            <p:ph type="body" idx="1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In the context of code reuse</a:t>
            </a:r>
          </a:p>
          <a:p>
            <a:pPr lvl="1"/>
            <a:r>
              <a:rPr lang="en-US" dirty="0"/>
              <a:t>License aspect</a:t>
            </a:r>
          </a:p>
          <a:p>
            <a:pPr lvl="2"/>
            <a:r>
              <a:rPr lang="en-US" dirty="0"/>
              <a:t>Studied </a:t>
            </a:r>
            <a:r>
              <a:rPr lang="en-US" dirty="0" smtClean="0"/>
              <a:t>the evolution </a:t>
            </a:r>
            <a:r>
              <a:rPr lang="en-US" dirty="0"/>
              <a:t>characteristics of license inconsistency</a:t>
            </a:r>
          </a:p>
          <a:p>
            <a:pPr lvl="1"/>
            <a:r>
              <a:rPr lang="en-US" dirty="0"/>
              <a:t>Code aspect</a:t>
            </a:r>
          </a:p>
          <a:p>
            <a:pPr lvl="2"/>
            <a:r>
              <a:rPr lang="en-US" dirty="0" smtClean="0"/>
              <a:t>Generalized </a:t>
            </a:r>
            <a:r>
              <a:rPr lang="en-US" dirty="0" smtClean="0"/>
              <a:t>different</a:t>
            </a:r>
            <a:r>
              <a:rPr lang="en-US" dirty="0" smtClean="0"/>
              <a:t> </a:t>
            </a:r>
            <a:r>
              <a:rPr lang="en-US" dirty="0"/>
              <a:t>types of code reuse</a:t>
            </a:r>
          </a:p>
          <a:p>
            <a:pPr lvl="2"/>
            <a:r>
              <a:rPr lang="en-US" dirty="0"/>
              <a:t>Summarized suggestions for next-generation Q&amp;A platforms</a:t>
            </a:r>
          </a:p>
          <a:p>
            <a:r>
              <a:rPr lang="en-US" dirty="0"/>
              <a:t>Future </a:t>
            </a:r>
            <a:r>
              <a:rPr lang="en-US" dirty="0" smtClean="0"/>
              <a:t>directions</a:t>
            </a:r>
            <a:endParaRPr lang="en-US" dirty="0"/>
          </a:p>
          <a:p>
            <a:pPr lvl="1"/>
            <a:r>
              <a:rPr lang="en-US" dirty="0"/>
              <a:t>Code provenance</a:t>
            </a:r>
          </a:p>
          <a:p>
            <a:pPr lvl="1"/>
            <a:r>
              <a:rPr lang="en-US" dirty="0"/>
              <a:t>Code quality</a:t>
            </a:r>
            <a:endParaRPr dirty="0"/>
          </a:p>
        </p:txBody>
      </p:sp>
      <p:sp>
        <p:nvSpPr>
          <p:cNvPr id="410" name="Google Shape;410;p38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2E7E6739-0846-416E-BAD6-55B13DBC4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18FDE7-8260-4949-BC32-A1B8143AB7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8666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055B20-C024-41F7-AE1A-F2473278F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496A732-9C8F-48FA-8931-C3E6087C9A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5208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“Software is Eating the World” </a:t>
            </a:r>
            <a:r>
              <a:rPr lang="en-US" baseline="30000" dirty="0"/>
              <a:t>[1]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- </a:t>
            </a:r>
            <a:r>
              <a:rPr lang="en-US" sz="1600" i="1" dirty="0"/>
              <a:t>Marc Andreessen</a:t>
            </a:r>
            <a:endParaRPr i="1" dirty="0"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B60DC9-C376-4D4A-A11D-1B3AE3BB8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274" y="1622069"/>
            <a:ext cx="931847" cy="931847"/>
          </a:xfrm>
          <a:prstGeom prst="rect">
            <a:avLst/>
          </a:prstGeom>
        </p:spPr>
      </p:pic>
      <p:pic>
        <p:nvPicPr>
          <p:cNvPr id="1032" name="Picture 8" descr="Image result for medical device">
            <a:extLst>
              <a:ext uri="{FF2B5EF4-FFF2-40B4-BE49-F238E27FC236}">
                <a16:creationId xmlns:a16="http://schemas.microsoft.com/office/drawing/2014/main" id="{10BD2BF0-D817-44AF-B804-882E2D400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6" t="35886" r="7024" b="35756"/>
          <a:stretch/>
        </p:blipFill>
        <p:spPr bwMode="auto">
          <a:xfrm>
            <a:off x="3993541" y="1581925"/>
            <a:ext cx="801988" cy="106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73480D-37F5-4193-9FAE-FDF8E750A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5949" y="1649029"/>
            <a:ext cx="931847" cy="9318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194FE6-B286-454A-9EB2-A79E4C4BCB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468" y="4421582"/>
            <a:ext cx="930134" cy="9301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0B65A0-5B3A-461C-90D5-0DA77670E2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273" y="4461726"/>
            <a:ext cx="931847" cy="931847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EF351FC-ABD8-44C1-B567-EC7DC6BE1057}"/>
              </a:ext>
            </a:extLst>
          </p:cNvPr>
          <p:cNvCxnSpPr>
            <a:stCxn id="8" idx="2"/>
            <a:endCxn id="14" idx="0"/>
          </p:cNvCxnSpPr>
          <p:nvPr/>
        </p:nvCxnSpPr>
        <p:spPr>
          <a:xfrm flipH="1">
            <a:off x="1747197" y="2553916"/>
            <a:ext cx="1" cy="190781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5616F17-83DC-4E4D-8FA4-9C6645B8BC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5948" y="4461726"/>
            <a:ext cx="931847" cy="9318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7E2D16A-743A-4681-AE8A-DE81E7C27492}"/>
              </a:ext>
            </a:extLst>
          </p:cNvPr>
          <p:cNvSpPr txBox="1"/>
          <p:nvPr/>
        </p:nvSpPr>
        <p:spPr>
          <a:xfrm>
            <a:off x="0" y="6230013"/>
            <a:ext cx="5588389" cy="430887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1100" dirty="0"/>
              <a:t>[1] </a:t>
            </a:r>
            <a:r>
              <a:rPr lang="en-US" sz="1100" dirty="0">
                <a:hlinkClick r:id="rId9"/>
              </a:rPr>
              <a:t>https://www.wsj.com/articles/SB10001424053111903480904576512250915629460</a:t>
            </a:r>
            <a:endParaRPr lang="en-US" sz="1100" dirty="0"/>
          </a:p>
          <a:p>
            <a:r>
              <a:rPr lang="en-US" sz="1100" dirty="0"/>
              <a:t>[2] </a:t>
            </a:r>
            <a:r>
              <a:rPr lang="en-US" sz="1100" dirty="0">
                <a:hlinkClick r:id="rId10"/>
              </a:rPr>
              <a:t>http://www.cse.psu.edu/~gxt29/bug/softwarebug.html</a:t>
            </a:r>
            <a:endParaRPr lang="en-US" sz="11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4A87CFC-F930-4C14-BA66-F55D022664A1}"/>
              </a:ext>
            </a:extLst>
          </p:cNvPr>
          <p:cNvCxnSpPr>
            <a:cxnSpLocks/>
            <a:stCxn id="1032" idx="2"/>
            <a:endCxn id="12" idx="0"/>
          </p:cNvCxnSpPr>
          <p:nvPr/>
        </p:nvCxnSpPr>
        <p:spPr>
          <a:xfrm>
            <a:off x="4394535" y="2647982"/>
            <a:ext cx="0" cy="177360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D8C58DE-D356-458B-B293-975484EFF7CE}"/>
              </a:ext>
            </a:extLst>
          </p:cNvPr>
          <p:cNvCxnSpPr>
            <a:cxnSpLocks/>
            <a:stCxn id="10" idx="2"/>
            <a:endCxn id="16" idx="0"/>
          </p:cNvCxnSpPr>
          <p:nvPr/>
        </p:nvCxnSpPr>
        <p:spPr>
          <a:xfrm flipH="1">
            <a:off x="7041872" y="2580876"/>
            <a:ext cx="1" cy="1880850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1E1FC76-0220-4634-8991-A5215EBB50E1}"/>
              </a:ext>
            </a:extLst>
          </p:cNvPr>
          <p:cNvGrpSpPr/>
          <p:nvPr/>
        </p:nvGrpSpPr>
        <p:grpSpPr>
          <a:xfrm>
            <a:off x="902716" y="3351041"/>
            <a:ext cx="1675630" cy="340519"/>
            <a:chOff x="902716" y="3351041"/>
            <a:chExt cx="1675630" cy="34051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1867DF-C865-4F7D-AFAD-15C6879A0626}"/>
                </a:ext>
              </a:extLst>
            </p:cNvPr>
            <p:cNvSpPr txBox="1"/>
            <p:nvPr/>
          </p:nvSpPr>
          <p:spPr>
            <a:xfrm>
              <a:off x="902716" y="3351041"/>
              <a:ext cx="1675630" cy="340519"/>
            </a:xfrm>
            <a:prstGeom prst="roundRect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Software Error</a:t>
              </a:r>
              <a:endParaRPr lang="en-US" dirty="0"/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6046BFA-06CA-406F-9A4C-09F49F1EB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33870" y="3388021"/>
              <a:ext cx="259811" cy="259811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A67DA02-5687-4629-ADD1-D1A52595E0E7}"/>
              </a:ext>
            </a:extLst>
          </p:cNvPr>
          <p:cNvGrpSpPr/>
          <p:nvPr/>
        </p:nvGrpSpPr>
        <p:grpSpPr>
          <a:xfrm>
            <a:off x="3556719" y="3337561"/>
            <a:ext cx="1675630" cy="340519"/>
            <a:chOff x="902716" y="3351041"/>
            <a:chExt cx="1675630" cy="34051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E78085B-9414-44F7-BA23-97B6F93BCC8C}"/>
                </a:ext>
              </a:extLst>
            </p:cNvPr>
            <p:cNvSpPr txBox="1"/>
            <p:nvPr/>
          </p:nvSpPr>
          <p:spPr>
            <a:xfrm>
              <a:off x="902716" y="3351041"/>
              <a:ext cx="1675630" cy="340519"/>
            </a:xfrm>
            <a:prstGeom prst="roundRect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Software Error</a:t>
              </a:r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8F33BE7-86AA-44B3-90BB-9755D21CC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33870" y="3388021"/>
              <a:ext cx="259811" cy="25981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2A0AA8A-34C4-4BA7-96BF-7DEC7E963E96}"/>
              </a:ext>
            </a:extLst>
          </p:cNvPr>
          <p:cNvGrpSpPr/>
          <p:nvPr/>
        </p:nvGrpSpPr>
        <p:grpSpPr>
          <a:xfrm>
            <a:off x="6204056" y="3329176"/>
            <a:ext cx="1675630" cy="340519"/>
            <a:chOff x="902716" y="3351041"/>
            <a:chExt cx="1675630" cy="34051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999DBA9-6B5C-4AE6-B37E-147D4AFDD216}"/>
                </a:ext>
              </a:extLst>
            </p:cNvPr>
            <p:cNvSpPr txBox="1"/>
            <p:nvPr/>
          </p:nvSpPr>
          <p:spPr>
            <a:xfrm>
              <a:off x="902716" y="3351041"/>
              <a:ext cx="1675630" cy="340519"/>
            </a:xfrm>
            <a:prstGeom prst="roundRect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/>
                <a:t>Software Error</a:t>
              </a:r>
              <a:endParaRPr lang="en-US" dirty="0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1941DFB-A24F-42B4-AAAF-586D2E0CF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33870" y="3388021"/>
              <a:ext cx="259811" cy="259811"/>
            </a:xfrm>
            <a:prstGeom prst="rect">
              <a:avLst/>
            </a:prstGeom>
          </p:spPr>
        </p:pic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36159E19-C876-4563-BD87-FEA00575FC21}"/>
              </a:ext>
            </a:extLst>
          </p:cNvPr>
          <p:cNvSpPr txBox="1"/>
          <p:nvPr/>
        </p:nvSpPr>
        <p:spPr>
          <a:xfrm>
            <a:off x="3749966" y="5531391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Therac-25 [2]</a:t>
            </a:r>
          </a:p>
          <a:p>
            <a:r>
              <a:rPr lang="en-US" dirty="0">
                <a:solidFill>
                  <a:srgbClr val="FF0000"/>
                </a:solidFill>
              </a:rPr>
              <a:t>3 human lives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FA4172-798D-48F0-B766-C2A6AF8AC1B4}"/>
              </a:ext>
            </a:extLst>
          </p:cNvPr>
          <p:cNvSpPr txBox="1"/>
          <p:nvPr/>
        </p:nvSpPr>
        <p:spPr>
          <a:xfrm>
            <a:off x="6078305" y="5531391"/>
            <a:ext cx="1927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Ariane 5 Explosion [2]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$500 million</a:t>
            </a:r>
          </a:p>
        </p:txBody>
      </p:sp>
      <p:sp>
        <p:nvSpPr>
          <p:cNvPr id="25" name="TextBox 66">
            <a:extLst>
              <a:ext uri="{FF2B5EF4-FFF2-40B4-BE49-F238E27FC236}">
                <a16:creationId xmlns:a16="http://schemas.microsoft.com/office/drawing/2014/main" id="{4D4B1988-C16B-49B8-8944-1DF7B0D639CC}"/>
              </a:ext>
            </a:extLst>
          </p:cNvPr>
          <p:cNvSpPr txBox="1"/>
          <p:nvPr/>
        </p:nvSpPr>
        <p:spPr>
          <a:xfrm>
            <a:off x="851508" y="5534824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Application Crashes</a:t>
            </a:r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7114C78-0C90-46BF-846A-F81430772190}"/>
              </a:ext>
            </a:extLst>
          </p:cNvPr>
          <p:cNvSpPr txBox="1"/>
          <p:nvPr/>
        </p:nvSpPr>
        <p:spPr>
          <a:xfrm>
            <a:off x="1171557" y="1310538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Applications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82C7538-838A-43F2-875C-49C88AA780D9}"/>
              </a:ext>
            </a:extLst>
          </p:cNvPr>
          <p:cNvSpPr txBox="1"/>
          <p:nvPr/>
        </p:nvSpPr>
        <p:spPr>
          <a:xfrm>
            <a:off x="3649781" y="1315738"/>
            <a:ext cx="1489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Medical Devices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35AB063-B4AA-404E-9323-4A50793F0CDA}"/>
              </a:ext>
            </a:extLst>
          </p:cNvPr>
          <p:cNvSpPr txBox="1"/>
          <p:nvPr/>
        </p:nvSpPr>
        <p:spPr>
          <a:xfrm>
            <a:off x="6476650" y="1310537"/>
            <a:ext cx="1130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Spacecrafts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8" grpId="0"/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Publicatio</a:t>
            </a:r>
            <a:r>
              <a:rPr lang="en-US" dirty="0"/>
              <a:t>ns</a:t>
            </a:r>
            <a:endParaRPr dirty="0"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351924"/>
            <a:ext cx="8520600" cy="49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Journal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 u="sng"/>
              <a:t>Yuhao Wu</a:t>
            </a:r>
            <a:r>
              <a:rPr lang="en" sz="1100"/>
              <a:t>, Shaowei Wang, Cor-Paul Bezemer, Katsuro Inoue. “</a:t>
            </a:r>
            <a:r>
              <a:rPr lang="en" sz="1100" b="1"/>
              <a:t>How Do Developers Utilize Source Code from Stack Overflow?</a:t>
            </a:r>
            <a:r>
              <a:rPr lang="en" sz="1100"/>
              <a:t>”, Empirical Software Engineering (ESE), 2018 (to appear).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 u="sng"/>
              <a:t>Yuhao Wu</a:t>
            </a:r>
            <a:r>
              <a:rPr lang="en" sz="1100"/>
              <a:t>, Yuki Manabe, Tetsuya Kanda, Daniel M. German, Katsuro Inoue. “</a:t>
            </a:r>
            <a:r>
              <a:rPr lang="en" sz="1100" b="1"/>
              <a:t>Analysis of License Inconsistency in Large Collections of Open Source Projects</a:t>
            </a:r>
            <a:r>
              <a:rPr lang="en" sz="1100"/>
              <a:t>”, Empirical Software Engineering (ESE), Vol.22, No.3, pp.1194-1222, 2017.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Conference</a:t>
            </a:r>
            <a:endParaRPr sz="1200" b="1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 u="sng"/>
              <a:t>Yuhao Wu</a:t>
            </a:r>
            <a:r>
              <a:rPr lang="en" sz="1100"/>
              <a:t>, Shaowei Wang, Cor-Paul Bezemer, Katsuro Inoue. “</a:t>
            </a:r>
            <a:r>
              <a:rPr lang="en" sz="1100" b="1"/>
              <a:t>How Do Developers Utilize Source Code from Stack Overflow?</a:t>
            </a:r>
            <a:r>
              <a:rPr lang="en" sz="1100"/>
              <a:t>”, The 26th ACM Joint Meeting on European Software Engineering Conference and Symposium on the Foundations of Software Engineering (ESEC/FSE 2018), Journal-First, Lake Buena Vista, Florida, November 2018.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 u="sng"/>
              <a:t>Yuhao Wu</a:t>
            </a:r>
            <a:r>
              <a:rPr lang="en" sz="1100"/>
              <a:t>, Yuki Manabe, Daniel M. German, Katsuro Inoue. “</a:t>
            </a:r>
            <a:r>
              <a:rPr lang="en" sz="1100" b="1"/>
              <a:t>How Are Developers Treating License Inconsistency Issues? A Case Study on License Inconsistency Evolution in FOSS Projects</a:t>
            </a:r>
            <a:r>
              <a:rPr lang="en" sz="1100"/>
              <a:t>”, The 13th International Conference on Open Source Systems (OSS 2017), pp. 69-79, Buenos Aires, Argentina, May 2017.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 u="sng"/>
              <a:t>Yuhao Wu</a:t>
            </a:r>
            <a:r>
              <a:rPr lang="en" sz="1100"/>
              <a:t>, Yuki Manabe, Tetsuya Kanda, Daniel M. German, Katsuro Inoue. “</a:t>
            </a:r>
            <a:r>
              <a:rPr lang="en" sz="1100" b="1"/>
              <a:t>A Method to Detect License Inconsistencies in Large-scale Open Source Projects</a:t>
            </a:r>
            <a:r>
              <a:rPr lang="en" sz="1100"/>
              <a:t>”, in Proceedings of the 12th Working Conference on Mining Software Repositories (MSR 2015), pp.324-333, Florence, Italy, May 2015.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/>
              <a:t>Related Publications</a:t>
            </a:r>
            <a:endParaRPr sz="1200" b="1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/>
              <a:t>Anfernee Goon, </a:t>
            </a:r>
            <a:r>
              <a:rPr lang="en" sz="1100" u="sng"/>
              <a:t>Yuhao Wu</a:t>
            </a:r>
            <a:r>
              <a:rPr lang="en" sz="1100"/>
              <a:t>, Makoto Matsushita, Katsuro Inoue. “</a:t>
            </a:r>
            <a:r>
              <a:rPr lang="en" sz="1100" b="1"/>
              <a:t>Evolution of Code Clone Ratios throughout Development History of Open Source C and C++ </a:t>
            </a:r>
            <a:r>
              <a:rPr lang="en" sz="1100"/>
              <a:t>”, 11th International Workshop on Software Clones (IWSC 2017), pp. 47-53, Klagenfurt, Austria, February 2017.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/>
              <a:t>Anfernee Goon, </a:t>
            </a:r>
            <a:r>
              <a:rPr lang="en" sz="1100" u="sng"/>
              <a:t>Yuhao Wu</a:t>
            </a:r>
            <a:r>
              <a:rPr lang="en" sz="1100"/>
              <a:t>, Makoto Matsushita, Katsuro Inoue. “</a:t>
            </a:r>
            <a:r>
              <a:rPr lang="en" sz="1100" b="1"/>
              <a:t>Analysis of Code Clone Ratios over Version Evolution in Open-Source Projects Written in C and C++</a:t>
            </a:r>
            <a:r>
              <a:rPr lang="en" sz="1100"/>
              <a:t>”, Software Engineer Symposium (2016), pp. 255-256, 2016.</a:t>
            </a:r>
            <a:endParaRPr sz="110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 sz="1100"/>
              <a:t>Buford Edwards III, </a:t>
            </a:r>
            <a:r>
              <a:rPr lang="en" sz="1100" u="sng"/>
              <a:t>Yuhao Wu</a:t>
            </a:r>
            <a:r>
              <a:rPr lang="en" sz="1100"/>
              <a:t>, Makoto Matsushita, Katsuro Inoue. “</a:t>
            </a:r>
            <a:r>
              <a:rPr lang="en" sz="1100" b="1"/>
              <a:t>Estimating Code Size After a Complete Code-Clone Merge</a:t>
            </a:r>
            <a:r>
              <a:rPr lang="en" sz="1100"/>
              <a:t>”, Software Engineering Research Report (SE), 2016(3), pp. 1-8.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94239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 Identification (1/2)</a:t>
            </a:r>
            <a:br>
              <a:rPr lang="en-US" dirty="0"/>
            </a:br>
            <a:r>
              <a:rPr lang="en-US" sz="1800" dirty="0"/>
              <a:t>- Manually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D9C7C-7557-449E-B3AB-3255FF61E8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2AA8D79-A4DA-4011-9078-4F68559B6CB2}" type="slidenum">
              <a:rPr lang="en-US" smtClean="0"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4843" y="3568497"/>
            <a:ext cx="5162922" cy="26314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sz="1100" dirty="0"/>
              <a:t>Copyright (c) &lt;YEAR&gt;, &lt;OWNER&gt;</a:t>
            </a:r>
            <a:br>
              <a:rPr lang="en-US" sz="1100" dirty="0"/>
            </a:br>
            <a:r>
              <a:rPr lang="en-US" sz="1100" dirty="0"/>
              <a:t>All rights reserved.</a:t>
            </a:r>
          </a:p>
          <a:p>
            <a:r>
              <a:rPr lang="en-US" sz="1100" dirty="0"/>
              <a:t>Redistribution and use in source and binary forms, with or without modification, are permitted provided that the following conditions are met:</a:t>
            </a:r>
          </a:p>
          <a:p>
            <a:endParaRPr lang="en-US" sz="1100" dirty="0"/>
          </a:p>
          <a:p>
            <a:pPr marL="228600" indent="-228600">
              <a:buAutoNum type="arabicPeriod"/>
            </a:pPr>
            <a:r>
              <a:rPr lang="en-US" sz="1100" dirty="0"/>
              <a:t>Redistributions of source code must retain the above copyright notice, this list of conditions and the following disclaimer.</a:t>
            </a:r>
          </a:p>
          <a:p>
            <a:pPr marL="228600" indent="-228600">
              <a:buAutoNum type="arabicPeriod"/>
            </a:pPr>
            <a:endParaRPr lang="en-US" sz="1100" dirty="0"/>
          </a:p>
          <a:p>
            <a:pPr marL="228600" indent="-228600">
              <a:buAutoNum type="arabicPeriod"/>
            </a:pPr>
            <a:r>
              <a:rPr lang="en-US" sz="1100" dirty="0"/>
              <a:t>Redistributions in binary form must reproduce the above copyright notice, this list of conditions and the following disclaimer in the documentation and/or other materials provided with the distribution.</a:t>
            </a:r>
          </a:p>
          <a:p>
            <a:endParaRPr lang="en-US" sz="1100" dirty="0"/>
          </a:p>
          <a:p>
            <a:r>
              <a:rPr lang="en-US" sz="1100" dirty="0"/>
              <a:t>THIS SOFTWARE IS PROVIDED BY THE COPYRIGHT HOLDERS AND </a:t>
            </a:r>
          </a:p>
          <a:p>
            <a:r>
              <a:rPr lang="en-US" sz="1100" dirty="0"/>
              <a:t>[…]</a:t>
            </a:r>
          </a:p>
          <a:p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499902" y="1466873"/>
            <a:ext cx="5162922" cy="16158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sz="1100" dirty="0"/>
              <a:t>Copyright (C) &lt;year&gt;  &lt;name of author&gt;</a:t>
            </a:r>
          </a:p>
          <a:p>
            <a:endParaRPr lang="en-US" sz="1100" dirty="0"/>
          </a:p>
          <a:p>
            <a:r>
              <a:rPr lang="en-US" sz="1100" dirty="0"/>
              <a:t>This program is free software: you can redistribute it and/or modify</a:t>
            </a:r>
          </a:p>
          <a:p>
            <a:r>
              <a:rPr lang="en-US" sz="1100" dirty="0"/>
              <a:t>it under the terms of the GNU </a:t>
            </a:r>
            <a:r>
              <a:rPr lang="en-US" sz="1100" b="1" dirty="0"/>
              <a:t>General Public License </a:t>
            </a:r>
            <a:r>
              <a:rPr lang="en-US" sz="1100" dirty="0"/>
              <a:t>as published by</a:t>
            </a:r>
          </a:p>
          <a:p>
            <a:r>
              <a:rPr lang="en-US" sz="1100" dirty="0"/>
              <a:t>the Free Software Foundation, either </a:t>
            </a:r>
            <a:r>
              <a:rPr lang="en-US" sz="1100" b="1" dirty="0"/>
              <a:t>version 3</a:t>
            </a:r>
            <a:r>
              <a:rPr lang="en-US" sz="1100" dirty="0"/>
              <a:t> of the License, or</a:t>
            </a:r>
          </a:p>
          <a:p>
            <a:r>
              <a:rPr lang="en-US" sz="1100" dirty="0"/>
              <a:t>(at your option) any later version.</a:t>
            </a:r>
          </a:p>
          <a:p>
            <a:endParaRPr lang="en-US" sz="1100" dirty="0"/>
          </a:p>
          <a:p>
            <a:r>
              <a:rPr lang="en-US" sz="1100" dirty="0"/>
              <a:t>This program is distributed in the hope that it will be useful,</a:t>
            </a:r>
          </a:p>
          <a:p>
            <a:r>
              <a:rPr lang="en-US" sz="1100" dirty="0"/>
              <a:t>[…]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947049" y="1519956"/>
            <a:ext cx="2944540" cy="3933883"/>
            <a:chOff x="5947049" y="1519956"/>
            <a:chExt cx="2944540" cy="3933883"/>
          </a:xfrm>
        </p:grpSpPr>
        <p:sp>
          <p:nvSpPr>
            <p:cNvPr id="11" name="Cloud Callout 10"/>
            <p:cNvSpPr/>
            <p:nvPr/>
          </p:nvSpPr>
          <p:spPr>
            <a:xfrm>
              <a:off x="5947049" y="1519956"/>
              <a:ext cx="2944540" cy="2520140"/>
            </a:xfrm>
            <a:prstGeom prst="cloudCallout">
              <a:avLst/>
            </a:prstGeom>
            <a:ln>
              <a:solidFill>
                <a:schemeClr val="accent5">
                  <a:lumMod val="9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pic>
          <p:nvPicPr>
            <p:cNvPr id="1032" name="Picture 8" descr="person%20thinking%20with%20question%20mar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0279" y="4459645"/>
              <a:ext cx="919629" cy="994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6416897" y="1835888"/>
              <a:ext cx="2004844" cy="1865320"/>
              <a:chOff x="6390621" y="1830950"/>
              <a:chExt cx="2004844" cy="186532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390621" y="2033383"/>
                <a:ext cx="851515" cy="307777"/>
              </a:xfrm>
              <a:prstGeom prst="rect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GPL-2.0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636396" y="2335549"/>
                <a:ext cx="713657" cy="307777"/>
              </a:xfrm>
              <a:prstGeom prst="rect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BSD-2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617889" y="2947708"/>
                <a:ext cx="713657" cy="307777"/>
              </a:xfrm>
              <a:prstGeom prst="rect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BSD-3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444564" y="1830950"/>
                <a:ext cx="950901" cy="307777"/>
              </a:xfrm>
              <a:prstGeom prst="rect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LGPL-2.1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407453" y="2528159"/>
                <a:ext cx="955711" cy="307777"/>
              </a:xfrm>
              <a:prstGeom prst="rect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GPL-3.0+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673794" y="2849614"/>
                <a:ext cx="492443" cy="307777"/>
              </a:xfrm>
              <a:prstGeom prst="rect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MIT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692145" y="3388493"/>
                <a:ext cx="1099981" cy="307777"/>
              </a:xfrm>
              <a:prstGeom prst="rect">
                <a:avLst/>
              </a:prstGeom>
              <a:ln w="127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Apache-2.0</a:t>
                </a:r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499902" y="1466873"/>
            <a:ext cx="5162922" cy="1615827"/>
          </a:xfrm>
          <a:prstGeom prst="rect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4800" b="1" dirty="0"/>
              <a:t>GPL-3.0+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9514" y="3568497"/>
            <a:ext cx="5162922" cy="2631490"/>
          </a:xfrm>
          <a:prstGeom prst="rect">
            <a:avLst/>
          </a:prstGeom>
          <a:solidFill>
            <a:schemeClr val="accent1">
              <a:lumMod val="90000"/>
              <a:alpha val="7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4800" b="1" dirty="0"/>
              <a:t>BSD-2</a:t>
            </a:r>
          </a:p>
        </p:txBody>
      </p:sp>
    </p:spTree>
    <p:extLst>
      <p:ext uri="{BB962C8B-B14F-4D97-AF65-F5344CB8AC3E}">
        <p14:creationId xmlns:p14="http://schemas.microsoft.com/office/powerpoint/2010/main" val="6399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License Identification (2/2)</a:t>
            </a:r>
            <a:br>
              <a:rPr lang="en-US" dirty="0"/>
            </a:br>
            <a:r>
              <a:rPr lang="en-US" sz="1800" dirty="0">
                <a:solidFill>
                  <a:srgbClr val="000000"/>
                </a:solidFill>
              </a:rPr>
              <a:t>- Automatically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Ninka</a:t>
            </a:r>
            <a:r>
              <a:rPr lang="en-US" baseline="30000" dirty="0"/>
              <a:t>[1]</a:t>
            </a:r>
            <a:endParaRPr lang="en-US" dirty="0"/>
          </a:p>
          <a:p>
            <a:pPr lvl="1"/>
            <a:r>
              <a:rPr lang="en-US" dirty="0"/>
              <a:t>State-of-the-art tool</a:t>
            </a:r>
          </a:p>
          <a:p>
            <a:pPr lvl="1"/>
            <a:r>
              <a:rPr lang="en-US" dirty="0"/>
              <a:t>82.3% recall</a:t>
            </a:r>
          </a:p>
          <a:p>
            <a:pPr lvl="1"/>
            <a:r>
              <a:rPr lang="en-US" dirty="0"/>
              <a:t>96.6% precision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2AA8D79-A4DA-4011-9078-4F68559B6CB2}" type="slidenum">
              <a:rPr lang="en-US" smtClean="0"/>
              <a:t>42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472982" y="3805894"/>
            <a:ext cx="1262499" cy="874433"/>
            <a:chOff x="5472982" y="3805894"/>
            <a:chExt cx="1262499" cy="874433"/>
          </a:xfrm>
        </p:grpSpPr>
        <p:sp>
          <p:nvSpPr>
            <p:cNvPr id="10" name="Down Arrow 9"/>
            <p:cNvSpPr/>
            <p:nvPr/>
          </p:nvSpPr>
          <p:spPr>
            <a:xfrm>
              <a:off x="5812117" y="3805894"/>
              <a:ext cx="663388" cy="399672"/>
            </a:xfrm>
            <a:prstGeom prst="downArrow">
              <a:avLst/>
            </a:prstGeom>
            <a:ln w="127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72982" y="4315763"/>
              <a:ext cx="1262499" cy="364564"/>
            </a:xfrm>
            <a:prstGeom prst="rect">
              <a:avLst/>
            </a:prstGeom>
            <a:solidFill>
              <a:srgbClr val="FFCC66"/>
            </a:solidFill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dirty="0" err="1"/>
                <a:t>Ninka</a:t>
              </a:r>
              <a:endParaRPr kumimoji="1"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72982" y="4817337"/>
            <a:ext cx="1262499" cy="878842"/>
            <a:chOff x="5472982" y="4817337"/>
            <a:chExt cx="1262499" cy="878842"/>
          </a:xfrm>
        </p:grpSpPr>
        <p:sp>
          <p:nvSpPr>
            <p:cNvPr id="12" name="Down Arrow 11"/>
            <p:cNvSpPr/>
            <p:nvPr/>
          </p:nvSpPr>
          <p:spPr>
            <a:xfrm>
              <a:off x="5812117" y="4817337"/>
              <a:ext cx="663388" cy="399672"/>
            </a:xfrm>
            <a:prstGeom prst="downArrow">
              <a:avLst/>
            </a:prstGeom>
            <a:ln w="127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72982" y="5331615"/>
              <a:ext cx="1262499" cy="364564"/>
            </a:xfrm>
            <a:prstGeom prst="rect">
              <a:avLst/>
            </a:prstGeom>
            <a:solidFill>
              <a:srgbClr val="D1D1F0"/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dirty="0"/>
                <a:t>GPL-2.0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44564" y="1374599"/>
            <a:ext cx="1440330" cy="2324836"/>
            <a:chOff x="5444564" y="1374599"/>
            <a:chExt cx="1440330" cy="2324836"/>
          </a:xfrm>
        </p:grpSpPr>
        <p:grpSp>
          <p:nvGrpSpPr>
            <p:cNvPr id="9" name="Group 8"/>
            <p:cNvGrpSpPr/>
            <p:nvPr/>
          </p:nvGrpSpPr>
          <p:grpSpPr>
            <a:xfrm>
              <a:off x="5444564" y="1661458"/>
              <a:ext cx="1440330" cy="2037977"/>
              <a:chOff x="5414682" y="1631575"/>
              <a:chExt cx="1440330" cy="2037977"/>
            </a:xfrm>
          </p:grpSpPr>
          <p:sp>
            <p:nvSpPr>
              <p:cNvPr id="5" name="Folded Corner 4"/>
              <p:cNvSpPr/>
              <p:nvPr/>
            </p:nvSpPr>
            <p:spPr>
              <a:xfrm>
                <a:off x="5414682" y="1631575"/>
                <a:ext cx="1440330" cy="2037977"/>
              </a:xfrm>
              <a:prstGeom prst="foldedCorner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 dirty="0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3100" y="1673412"/>
                <a:ext cx="1341658" cy="1756802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5643513" y="1374599"/>
              <a:ext cx="1031051" cy="30777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/>
                <a:t>Source file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913312" y="1682377"/>
            <a:ext cx="1309931" cy="750048"/>
            <a:chOff x="6913312" y="1682377"/>
            <a:chExt cx="1309931" cy="750048"/>
          </a:xfrm>
        </p:grpSpPr>
        <p:sp>
          <p:nvSpPr>
            <p:cNvPr id="16" name="Right Brace 15"/>
            <p:cNvSpPr/>
            <p:nvPr/>
          </p:nvSpPr>
          <p:spPr>
            <a:xfrm>
              <a:off x="6913312" y="1682377"/>
              <a:ext cx="183947" cy="750048"/>
            </a:xfrm>
            <a:prstGeom prst="rightBrac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36086" y="1765013"/>
              <a:ext cx="10871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License </a:t>
              </a:r>
            </a:p>
            <a:p>
              <a:r>
                <a:rPr lang="en-US" sz="1600" dirty="0"/>
                <a:t>statement</a:t>
              </a:r>
            </a:p>
          </p:txBody>
        </p:sp>
      </p:grpSp>
      <p:sp>
        <p:nvSpPr>
          <p:cNvPr id="23" name="TextBox 4">
            <a:extLst>
              <a:ext uri="{FF2B5EF4-FFF2-40B4-BE49-F238E27FC236}">
                <a16:creationId xmlns:a16="http://schemas.microsoft.com/office/drawing/2014/main" id="{EA387C1F-62D2-4089-93EE-70FFD1DACB72}"/>
              </a:ext>
            </a:extLst>
          </p:cNvPr>
          <p:cNvSpPr txBox="1"/>
          <p:nvPr/>
        </p:nvSpPr>
        <p:spPr>
          <a:xfrm>
            <a:off x="0" y="6230013"/>
            <a:ext cx="914400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indent="-457200"/>
            <a:r>
              <a:rPr lang="en-US" sz="1100" dirty="0"/>
              <a:t>[1] D. M. German, Y. Manabe, and K. Inoue, “A sentence-matching method for automatic license identification of source code files,” in Proceedings of the 25th International Conference on Automated Software Engineering (ASE2010), 2010, pp. 437–446.</a:t>
            </a:r>
          </a:p>
        </p:txBody>
      </p:sp>
    </p:spTree>
    <p:extLst>
      <p:ext uri="{BB962C8B-B14F-4D97-AF65-F5344CB8AC3E}">
        <p14:creationId xmlns:p14="http://schemas.microsoft.com/office/powerpoint/2010/main" val="244676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No research </a:t>
            </a:r>
            <a:r>
              <a:rPr lang="en-US" altLang="zh-CN" sz="2800" dirty="0"/>
              <a:t>has been </a:t>
            </a:r>
            <a:r>
              <a:rPr lang="en-US" sz="2800" dirty="0"/>
              <a:t>done to address these questions:</a:t>
            </a:r>
          </a:p>
          <a:p>
            <a:pPr lvl="1"/>
            <a:r>
              <a:rPr lang="en-US" sz="2400" dirty="0"/>
              <a:t>RQ1: How many types of license inconsistencies are there? </a:t>
            </a:r>
          </a:p>
          <a:p>
            <a:pPr lvl="1"/>
            <a:r>
              <a:rPr lang="en-US" altLang="ja-JP" sz="2400" dirty="0"/>
              <a:t>RQ2: </a:t>
            </a:r>
            <a:r>
              <a:rPr lang="en-US" sz="2400" dirty="0"/>
              <a:t>Do they exist in large open source products?</a:t>
            </a:r>
          </a:p>
          <a:p>
            <a:pPr lvl="1"/>
            <a:r>
              <a:rPr lang="en-US" altLang="ja-JP" sz="2400" dirty="0"/>
              <a:t>RQ3: </a:t>
            </a:r>
            <a:r>
              <a:rPr lang="en-US" sz="2400" dirty="0"/>
              <a:t>What is the proportion of each type of license inconsistency?</a:t>
            </a:r>
          </a:p>
          <a:p>
            <a:pPr lvl="1"/>
            <a:r>
              <a:rPr lang="en-US" altLang="ja-JP" sz="2400" dirty="0"/>
              <a:t>RQ4: </a:t>
            </a:r>
            <a:r>
              <a:rPr lang="en-US" sz="2400" dirty="0"/>
              <a:t>What caused these license inconsistencies? Are they legal?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A8A053-496A-4960-8F2B-E42E879E847C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2038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Empirical Study (1/3)</a:t>
            </a:r>
            <a:br>
              <a:rPr kumimoji="1" lang="en-US" altLang="ja-JP" dirty="0"/>
            </a:br>
            <a:r>
              <a:rPr kumimoji="1" lang="en-US" altLang="ja-JP" sz="1800" dirty="0"/>
              <a:t>- </a:t>
            </a:r>
            <a:r>
              <a:rPr lang="en-US" altLang="ja-JP" sz="1800" dirty="0"/>
              <a:t>Setup</a:t>
            </a:r>
            <a:endParaRPr kumimoji="1" lang="ja-JP" altLang="en-US" sz="1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800" dirty="0"/>
              <a:t>Goal</a:t>
            </a:r>
          </a:p>
          <a:p>
            <a:pPr lvl="1"/>
            <a:r>
              <a:rPr lang="en-US" altLang="ja-JP" sz="1600" dirty="0"/>
              <a:t>To reveal the characteristics of license inconsistency in a large open source software</a:t>
            </a:r>
            <a:endParaRPr kumimoji="1" lang="en-US" altLang="ja-JP" sz="1600" dirty="0"/>
          </a:p>
          <a:p>
            <a:r>
              <a:rPr lang="en-US" altLang="ja-JP" sz="1800" dirty="0"/>
              <a:t>Target:</a:t>
            </a:r>
          </a:p>
          <a:p>
            <a:pPr lvl="1"/>
            <a:r>
              <a:rPr lang="en-US" altLang="ja-JP" sz="1600" dirty="0" err="1"/>
              <a:t>Debian</a:t>
            </a:r>
            <a:r>
              <a:rPr lang="en-US" altLang="ja-JP" sz="1600" dirty="0"/>
              <a:t> 7.5 and Java Projects</a:t>
            </a:r>
          </a:p>
          <a:p>
            <a:r>
              <a:rPr lang="en-US" altLang="ja-JP" sz="1800" dirty="0"/>
              <a:t>Categorization</a:t>
            </a:r>
          </a:p>
          <a:p>
            <a:pPr lvl="1"/>
            <a:r>
              <a:rPr lang="en-US" altLang="ja-JP" sz="1600" i="1" dirty="0"/>
              <a:t>LAR</a:t>
            </a:r>
            <a:r>
              <a:rPr lang="en-US" altLang="ja-JP" sz="1600" dirty="0"/>
              <a:t>: License Addition or Removal</a:t>
            </a:r>
          </a:p>
          <a:p>
            <a:pPr lvl="1"/>
            <a:r>
              <a:rPr lang="en-US" altLang="ja-JP" sz="1600" i="1" dirty="0"/>
              <a:t>LUD</a:t>
            </a:r>
            <a:r>
              <a:rPr lang="en-US" altLang="ja-JP" sz="1600" dirty="0"/>
              <a:t>: License Upgrade or Downgrade</a:t>
            </a:r>
          </a:p>
          <a:p>
            <a:pPr lvl="1"/>
            <a:r>
              <a:rPr lang="en-US" altLang="ja-JP" sz="1600" i="1" dirty="0"/>
              <a:t>LC</a:t>
            </a:r>
            <a:r>
              <a:rPr lang="en-US" altLang="ja-JP" sz="1600" dirty="0"/>
              <a:t>: License Change</a:t>
            </a:r>
          </a:p>
          <a:p>
            <a:pPr marL="457200" lvl="1" indent="0">
              <a:buNone/>
            </a:pPr>
            <a:endParaRPr lang="en-US" altLang="ja-JP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A8A053-496A-4960-8F2B-E42E879E847C}" type="slidenum">
              <a:rPr kumimoji="1" lang="ja-JP" altLang="en-US" smtClean="0"/>
              <a:t>44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5790065" y="2309463"/>
          <a:ext cx="3021741" cy="21763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Type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</a:rPr>
                        <a:t>Debian</a:t>
                      </a:r>
                      <a:r>
                        <a:rPr lang="en-US" sz="1200" u="none" strike="noStrike" dirty="0">
                          <a:effectLst/>
                        </a:rPr>
                        <a:t> 7.5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Java</a:t>
                      </a:r>
                      <a:r>
                        <a:rPr lang="en-US" sz="1200" u="none" strike="noStrike" baseline="0" dirty="0">
                          <a:effectLst/>
                        </a:rPr>
                        <a:t> Projects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Projects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>
                          <a:effectLst/>
                        </a:rPr>
                        <a:t>17,160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</a:rPr>
                        <a:t>10,514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Total files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</a:rPr>
                        <a:t>6,136,637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</a:rPr>
                        <a:t>3,374,164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.c files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</a:rPr>
                        <a:t>472,861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</a:rPr>
                        <a:t>15,627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.</a:t>
                      </a:r>
                      <a:r>
                        <a:rPr lang="en-US" sz="1200" u="none" strike="noStrike" dirty="0" err="1">
                          <a:effectLst/>
                        </a:rPr>
                        <a:t>cpp</a:t>
                      </a:r>
                      <a:r>
                        <a:rPr lang="en-US" sz="1200" u="none" strike="noStrike" dirty="0">
                          <a:effectLst/>
                        </a:rPr>
                        <a:t> files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</a:rPr>
                        <a:t>224,267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</a:rPr>
                        <a:t>21,176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7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.java files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</a:rPr>
                        <a:t>365,213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</a:rPr>
                        <a:t>3,337,361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/>
          </p:nvPr>
        </p:nvGraphicFramePr>
        <p:xfrm>
          <a:off x="4331246" y="4794421"/>
          <a:ext cx="4480560" cy="16166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96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7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Category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</a:rPr>
                        <a:t>Debian</a:t>
                      </a:r>
                      <a:r>
                        <a:rPr lang="en-US" sz="1200" u="none" strike="noStrike" dirty="0">
                          <a:effectLst/>
                        </a:rPr>
                        <a:t> 7.5</a:t>
                      </a: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Java</a:t>
                      </a:r>
                      <a:r>
                        <a:rPr lang="en-US" sz="1200" u="none" strike="noStrike" baseline="0" dirty="0">
                          <a:effectLst/>
                        </a:rPr>
                        <a:t> Projects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LC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</a:rPr>
                        <a:t>5,272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</a:rPr>
                        <a:t>98.4%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200" u="none" strike="noStrike" kern="1200" dirty="0">
                          <a:effectLst/>
                        </a:rPr>
                        <a:t>12,653</a:t>
                      </a:r>
                      <a:endParaRPr kumimoji="1"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200" u="none" strike="noStrike" kern="1200" dirty="0">
                          <a:effectLst/>
                        </a:rPr>
                        <a:t>90.9%</a:t>
                      </a:r>
                      <a:endParaRPr kumimoji="1"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LUD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</a:rPr>
                        <a:t>2,350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</a:rPr>
                        <a:t>43.9%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200" u="none" strike="noStrike" kern="1200" dirty="0">
                          <a:effectLst/>
                        </a:rPr>
                        <a:t>1,316</a:t>
                      </a:r>
                      <a:endParaRPr kumimoji="1"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200" u="none" strike="noStrike" kern="1200" dirty="0">
                          <a:effectLst/>
                        </a:rPr>
                        <a:t>9.5%</a:t>
                      </a:r>
                      <a:endParaRPr kumimoji="1"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LAR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</a:rPr>
                        <a:t>1,500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200" u="none" strike="noStrike" dirty="0">
                          <a:effectLst/>
                        </a:rPr>
                        <a:t>28.0%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200" u="none" strike="noStrike" kern="1200" dirty="0">
                          <a:effectLst/>
                        </a:rPr>
                        <a:t>6,179</a:t>
                      </a:r>
                      <a:endParaRPr kumimoji="1"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200" u="none" strike="noStrike" kern="1200" dirty="0">
                          <a:effectLst/>
                        </a:rPr>
                        <a:t>44.4%</a:t>
                      </a:r>
                      <a:endParaRPr kumimoji="1"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5555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Empirical Study (2/3)</a:t>
            </a:r>
            <a:br>
              <a:rPr lang="en-US" altLang="ja-JP" dirty="0"/>
            </a:br>
            <a:r>
              <a:rPr lang="en-US" altLang="ja-JP" sz="1600" dirty="0"/>
              <a:t>- Result (example)</a:t>
            </a:r>
            <a:endParaRPr kumimoji="1" lang="ja-JP" altLang="en-US" sz="3600" dirty="0"/>
          </a:p>
        </p:txBody>
      </p:sp>
      <p:sp>
        <p:nvSpPr>
          <p:cNvPr id="53" name="スライド番号プレースホルダー 5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A8A053-496A-4960-8F2B-E42E879E847C}" type="slidenum">
              <a:rPr kumimoji="1" lang="ja-JP" altLang="en-US" smtClean="0"/>
              <a:t>45</a:t>
            </a:fld>
            <a:endParaRPr kumimoji="1" lang="ja-JP" altLang="en-US"/>
          </a:p>
        </p:txBody>
      </p:sp>
      <p:sp>
        <p:nvSpPr>
          <p:cNvPr id="69" name="正方形/長方形 4"/>
          <p:cNvSpPr/>
          <p:nvPr/>
        </p:nvSpPr>
        <p:spPr>
          <a:xfrm>
            <a:off x="880557" y="4346000"/>
            <a:ext cx="4896571" cy="16546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853440" y="1595878"/>
            <a:ext cx="4896572" cy="11378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sp>
      <p:sp>
        <p:nvSpPr>
          <p:cNvPr id="7" name="Can 32"/>
          <p:cNvSpPr/>
          <p:nvPr/>
        </p:nvSpPr>
        <p:spPr>
          <a:xfrm>
            <a:off x="1153480" y="4725429"/>
            <a:ext cx="883938" cy="720960"/>
          </a:xfrm>
          <a:prstGeom prst="ca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glassfish</a:t>
            </a:r>
            <a:endParaRPr lang="ja-JP" sz="140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8" name="Can 33"/>
          <p:cNvSpPr/>
          <p:nvPr/>
        </p:nvSpPr>
        <p:spPr>
          <a:xfrm>
            <a:off x="1168951" y="1841755"/>
            <a:ext cx="834019" cy="707787"/>
          </a:xfrm>
          <a:prstGeom prst="ca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kern="100">
                <a:effectLst/>
                <a:ea typeface="ＭＳ 明朝" panose="02020609040205080304" pitchFamily="17" charset="-128"/>
                <a:cs typeface="Times New Roman" panose="02020603050405020304" pitchFamily="18" charset="0"/>
              </a:rPr>
              <a:t>tomcat6</a:t>
            </a:r>
            <a:endParaRPr lang="ja-JP" sz="1400" kern="10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" name="Oval 34"/>
          <p:cNvSpPr/>
          <p:nvPr/>
        </p:nvSpPr>
        <p:spPr>
          <a:xfrm>
            <a:off x="5230254" y="4609897"/>
            <a:ext cx="240706" cy="23159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sz="2800"/>
          </a:p>
        </p:txBody>
      </p:sp>
      <p:sp>
        <p:nvSpPr>
          <p:cNvPr id="20" name="Oval 71"/>
          <p:cNvSpPr/>
          <p:nvPr/>
        </p:nvSpPr>
        <p:spPr>
          <a:xfrm>
            <a:off x="5230253" y="2079149"/>
            <a:ext cx="240706" cy="23159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sz="2800"/>
          </a:p>
        </p:txBody>
      </p:sp>
      <p:sp>
        <p:nvSpPr>
          <p:cNvPr id="28" name="Oval 80"/>
          <p:cNvSpPr/>
          <p:nvPr/>
        </p:nvSpPr>
        <p:spPr>
          <a:xfrm>
            <a:off x="5238827" y="5709764"/>
            <a:ext cx="240706" cy="23159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sz="2800"/>
          </a:p>
        </p:txBody>
      </p:sp>
      <p:grpSp>
        <p:nvGrpSpPr>
          <p:cNvPr id="15" name="グループ化 14"/>
          <p:cNvGrpSpPr/>
          <p:nvPr/>
        </p:nvGrpSpPr>
        <p:grpSpPr>
          <a:xfrm>
            <a:off x="856664" y="2079149"/>
            <a:ext cx="4896571" cy="3862214"/>
            <a:chOff x="856664" y="2079149"/>
            <a:chExt cx="4896571" cy="3862214"/>
          </a:xfrm>
        </p:grpSpPr>
        <p:sp>
          <p:nvSpPr>
            <p:cNvPr id="68" name="正方形/長方形 4"/>
            <p:cNvSpPr/>
            <p:nvPr/>
          </p:nvSpPr>
          <p:spPr>
            <a:xfrm>
              <a:off x="856664" y="2878868"/>
              <a:ext cx="4896571" cy="11378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</p:sp>
        <p:sp>
          <p:nvSpPr>
            <p:cNvPr id="6" name="Oval 28"/>
            <p:cNvSpPr/>
            <p:nvPr/>
          </p:nvSpPr>
          <p:spPr>
            <a:xfrm>
              <a:off x="4513215" y="4609898"/>
              <a:ext cx="240706" cy="23159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sz="2800"/>
            </a:p>
          </p:txBody>
        </p:sp>
        <p:cxnSp>
          <p:nvCxnSpPr>
            <p:cNvPr id="10" name="Straight Arrow Connector 35"/>
            <p:cNvCxnSpPr>
              <a:stCxn id="6" idx="6"/>
              <a:endCxn id="9" idx="2"/>
            </p:cNvCxnSpPr>
            <p:nvPr/>
          </p:nvCxnSpPr>
          <p:spPr>
            <a:xfrm flipV="1">
              <a:off x="4753920" y="4725696"/>
              <a:ext cx="476333" cy="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Oval 44"/>
            <p:cNvSpPr/>
            <p:nvPr/>
          </p:nvSpPr>
          <p:spPr>
            <a:xfrm>
              <a:off x="3680431" y="4609897"/>
              <a:ext cx="240706" cy="23159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sz="2800"/>
            </a:p>
          </p:txBody>
        </p:sp>
        <p:cxnSp>
          <p:nvCxnSpPr>
            <p:cNvPr id="14" name="Straight Arrow Connector 46"/>
            <p:cNvCxnSpPr>
              <a:stCxn id="13" idx="6"/>
              <a:endCxn id="6" idx="2"/>
            </p:cNvCxnSpPr>
            <p:nvPr/>
          </p:nvCxnSpPr>
          <p:spPr>
            <a:xfrm>
              <a:off x="3921138" y="4725696"/>
              <a:ext cx="592078" cy="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Oval 72"/>
            <p:cNvSpPr/>
            <p:nvPr/>
          </p:nvSpPr>
          <p:spPr>
            <a:xfrm>
              <a:off x="4102159" y="2079149"/>
              <a:ext cx="240706" cy="23159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sz="2800"/>
            </a:p>
          </p:txBody>
        </p:sp>
        <p:cxnSp>
          <p:nvCxnSpPr>
            <p:cNvPr id="22" name="Straight Arrow Connector 74"/>
            <p:cNvCxnSpPr>
              <a:stCxn id="21" idx="6"/>
              <a:endCxn id="20" idx="2"/>
            </p:cNvCxnSpPr>
            <p:nvPr/>
          </p:nvCxnSpPr>
          <p:spPr>
            <a:xfrm>
              <a:off x="4342865" y="2194948"/>
              <a:ext cx="887388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Oval 79"/>
            <p:cNvSpPr/>
            <p:nvPr/>
          </p:nvSpPr>
          <p:spPr>
            <a:xfrm>
              <a:off x="4484191" y="5709765"/>
              <a:ext cx="240706" cy="23159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sz="2800"/>
            </a:p>
          </p:txBody>
        </p:sp>
        <p:cxnSp>
          <p:nvCxnSpPr>
            <p:cNvPr id="29" name="Straight Arrow Connector 81"/>
            <p:cNvCxnSpPr>
              <a:stCxn id="27" idx="6"/>
              <a:endCxn id="28" idx="2"/>
            </p:cNvCxnSpPr>
            <p:nvPr/>
          </p:nvCxnSpPr>
          <p:spPr>
            <a:xfrm flipV="1">
              <a:off x="4724897" y="5825563"/>
              <a:ext cx="513930" cy="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Oval 86"/>
            <p:cNvSpPr/>
            <p:nvPr/>
          </p:nvSpPr>
          <p:spPr>
            <a:xfrm>
              <a:off x="3680431" y="5709766"/>
              <a:ext cx="240706" cy="2315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sz="2800"/>
            </a:p>
          </p:txBody>
        </p:sp>
        <p:cxnSp>
          <p:nvCxnSpPr>
            <p:cNvPr id="33" name="Straight Arrow Connector 88"/>
            <p:cNvCxnSpPr>
              <a:stCxn id="32" idx="6"/>
              <a:endCxn id="27" idx="2"/>
            </p:cNvCxnSpPr>
            <p:nvPr/>
          </p:nvCxnSpPr>
          <p:spPr>
            <a:xfrm flipV="1">
              <a:off x="3921138" y="5825564"/>
              <a:ext cx="563053" cy="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Can 33"/>
            <p:cNvSpPr/>
            <p:nvPr/>
          </p:nvSpPr>
          <p:spPr>
            <a:xfrm>
              <a:off x="1168951" y="3034022"/>
              <a:ext cx="852997" cy="790057"/>
            </a:xfrm>
            <a:prstGeom prst="ca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rPr>
                <a:t>tomcat 5.5.x</a:t>
              </a:r>
              <a:endParaRPr lang="ja-JP" sz="1400" kern="100" dirty="0">
                <a:effectLst/>
                <a:ea typeface="ＭＳ 明朝" panose="02020609040205080304" pitchFamily="17" charset="-128"/>
                <a:cs typeface="Times New Roman" panose="02020603050405020304" pitchFamily="18" charset="0"/>
              </a:endParaRPr>
            </a:p>
          </p:txBody>
        </p:sp>
        <p:sp>
          <p:nvSpPr>
            <p:cNvPr id="41" name="Oval 71"/>
            <p:cNvSpPr/>
            <p:nvPr/>
          </p:nvSpPr>
          <p:spPr>
            <a:xfrm>
              <a:off x="3268757" y="3179018"/>
              <a:ext cx="240706" cy="23159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sz="2800"/>
            </a:p>
          </p:txBody>
        </p:sp>
        <p:sp>
          <p:nvSpPr>
            <p:cNvPr id="42" name="Oval 72"/>
            <p:cNvSpPr/>
            <p:nvPr/>
          </p:nvSpPr>
          <p:spPr>
            <a:xfrm>
              <a:off x="2651122" y="3182105"/>
              <a:ext cx="240706" cy="23159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 sz="2800"/>
            </a:p>
          </p:txBody>
        </p:sp>
        <p:cxnSp>
          <p:nvCxnSpPr>
            <p:cNvPr id="43" name="Straight Arrow Connector 73"/>
            <p:cNvCxnSpPr>
              <a:cxnSpLocks/>
              <a:endCxn id="42" idx="2"/>
            </p:cNvCxnSpPr>
            <p:nvPr/>
          </p:nvCxnSpPr>
          <p:spPr>
            <a:xfrm>
              <a:off x="2032521" y="3297904"/>
              <a:ext cx="618601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Arrow Connector 74"/>
            <p:cNvCxnSpPr>
              <a:stCxn id="42" idx="6"/>
              <a:endCxn id="41" idx="2"/>
            </p:cNvCxnSpPr>
            <p:nvPr/>
          </p:nvCxnSpPr>
          <p:spPr>
            <a:xfrm flipV="1">
              <a:off x="2891827" y="3294817"/>
              <a:ext cx="376930" cy="308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Arrow Connector 45"/>
            <p:cNvCxnSpPr>
              <a:stCxn id="41" idx="4"/>
              <a:endCxn id="13" idx="0"/>
            </p:cNvCxnSpPr>
            <p:nvPr/>
          </p:nvCxnSpPr>
          <p:spPr>
            <a:xfrm>
              <a:off x="3389109" y="3410615"/>
              <a:ext cx="411674" cy="1199282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73"/>
            <p:cNvCxnSpPr>
              <a:stCxn id="41" idx="7"/>
              <a:endCxn id="21" idx="3"/>
            </p:cNvCxnSpPr>
            <p:nvPr/>
          </p:nvCxnSpPr>
          <p:spPr>
            <a:xfrm flipV="1">
              <a:off x="3474212" y="2276829"/>
              <a:ext cx="663197" cy="936106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87"/>
            <p:cNvCxnSpPr>
              <a:stCxn id="42" idx="4"/>
              <a:endCxn id="32" idx="1"/>
            </p:cNvCxnSpPr>
            <p:nvPr/>
          </p:nvCxnSpPr>
          <p:spPr>
            <a:xfrm>
              <a:off x="2771476" y="3413702"/>
              <a:ext cx="944205" cy="232998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" name="Oval 71"/>
          <p:cNvSpPr/>
          <p:nvPr/>
        </p:nvSpPr>
        <p:spPr>
          <a:xfrm>
            <a:off x="6393409" y="2502088"/>
            <a:ext cx="240706" cy="23159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sz="2800"/>
          </a:p>
        </p:txBody>
      </p:sp>
      <p:sp>
        <p:nvSpPr>
          <p:cNvPr id="77" name="Oval 72"/>
          <p:cNvSpPr/>
          <p:nvPr/>
        </p:nvSpPr>
        <p:spPr>
          <a:xfrm>
            <a:off x="6393409" y="1717633"/>
            <a:ext cx="240706" cy="2315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sz="2800"/>
          </a:p>
        </p:txBody>
      </p:sp>
      <p:sp>
        <p:nvSpPr>
          <p:cNvPr id="80" name="Oval 28"/>
          <p:cNvSpPr/>
          <p:nvPr/>
        </p:nvSpPr>
        <p:spPr>
          <a:xfrm>
            <a:off x="6382408" y="3231015"/>
            <a:ext cx="240706" cy="23159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sz="2800"/>
          </a:p>
        </p:txBody>
      </p:sp>
      <p:sp>
        <p:nvSpPr>
          <p:cNvPr id="85" name="Oval 34"/>
          <p:cNvSpPr/>
          <p:nvPr/>
        </p:nvSpPr>
        <p:spPr>
          <a:xfrm>
            <a:off x="6381110" y="4199170"/>
            <a:ext cx="240706" cy="23159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sz="280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4691568" y="1303020"/>
            <a:ext cx="13352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/>
              <a:t>TagLibraryInfo.java</a:t>
            </a:r>
            <a:endParaRPr kumimoji="1" lang="ja-JP" altLang="en-US" sz="1050" dirty="0"/>
          </a:p>
        </p:txBody>
      </p:sp>
      <p:sp>
        <p:nvSpPr>
          <p:cNvPr id="86" name="TextBox 85"/>
          <p:cNvSpPr txBox="1"/>
          <p:nvPr/>
        </p:nvSpPr>
        <p:spPr>
          <a:xfrm>
            <a:off x="6713838" y="1661931"/>
            <a:ext cx="1266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Apachev1.1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755427" y="2450238"/>
            <a:ext cx="109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Apachev2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788377" y="3174380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CDDL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755427" y="4099515"/>
            <a:ext cx="2361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Multiple: </a:t>
            </a:r>
            <a:r>
              <a:rPr lang="en-US" sz="1600" dirty="0"/>
              <a:t>CDDL, GPLv2 </a:t>
            </a:r>
          </a:p>
          <a:p>
            <a:r>
              <a:rPr lang="en-US" sz="1600" dirty="0"/>
              <a:t>or Apachev2 </a:t>
            </a:r>
          </a:p>
        </p:txBody>
      </p:sp>
      <p:sp>
        <p:nvSpPr>
          <p:cNvPr id="11" name="円/楕円 10"/>
          <p:cNvSpPr/>
          <p:nvPr/>
        </p:nvSpPr>
        <p:spPr>
          <a:xfrm>
            <a:off x="4858509" y="1841756"/>
            <a:ext cx="963822" cy="421619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82853" y="2640071"/>
            <a:ext cx="5535407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1600" dirty="0"/>
              <a:t>Tools that maintain the licenses made some mistakes.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Discussed with Apache people and changed to combined licenses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1600" dirty="0"/>
              <a:t>Validating the license by file basis is complicated and expensive</a:t>
            </a:r>
            <a:endParaRPr kumimoji="1" lang="ja-JP" altLang="en-US" sz="1600" dirty="0"/>
          </a:p>
        </p:txBody>
      </p:sp>
      <p:cxnSp>
        <p:nvCxnSpPr>
          <p:cNvPr id="12" name="直線コネクタ 11"/>
          <p:cNvCxnSpPr/>
          <p:nvPr/>
        </p:nvCxnSpPr>
        <p:spPr>
          <a:xfrm flipH="1">
            <a:off x="1595452" y="4119034"/>
            <a:ext cx="441966" cy="606395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5822331" y="530658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2060"/>
                </a:solidFill>
              </a:rPr>
              <a:t>Debian7.5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1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0" grpId="0" animBg="1"/>
      <p:bldP spid="86" grpId="0"/>
      <p:bldP spid="88" grpId="0"/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Empirical Study (3/3)</a:t>
            </a:r>
            <a:br>
              <a:rPr lang="en-US" altLang="ja-JP" dirty="0"/>
            </a:br>
            <a:r>
              <a:rPr lang="en-US" altLang="ja-JP" sz="1600" dirty="0"/>
              <a:t>- Result (summary)</a:t>
            </a:r>
            <a:endParaRPr kumimoji="1" lang="ja-JP" altLang="en-US" sz="2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What caused these license inconsistencies? </a:t>
            </a:r>
          </a:p>
          <a:p>
            <a:pPr lvl="1"/>
            <a:r>
              <a:rPr lang="en-US" altLang="ja-JP" sz="2000" dirty="0" err="1"/>
              <a:t>i</a:t>
            </a:r>
            <a:r>
              <a:rPr lang="en-US" altLang="ja-JP" sz="2000" dirty="0"/>
              <a:t>) Original author modified/upgraded the license; </a:t>
            </a:r>
          </a:p>
          <a:p>
            <a:pPr lvl="1"/>
            <a:r>
              <a:rPr lang="en-US" altLang="ja-JP" sz="2000" dirty="0"/>
              <a:t>ii) The file was originally multi-licensed and </a:t>
            </a:r>
            <a:r>
              <a:rPr lang="en-US" altLang="ja-JP" sz="2000" dirty="0" err="1"/>
              <a:t>reusers</a:t>
            </a:r>
            <a:r>
              <a:rPr lang="en-US" altLang="ja-JP" sz="2000" dirty="0"/>
              <a:t> chose either one; </a:t>
            </a:r>
          </a:p>
          <a:p>
            <a:pPr lvl="1"/>
            <a:r>
              <a:rPr lang="en-US" altLang="ja-JP" sz="2000" b="1" dirty="0"/>
              <a:t>iii) </a:t>
            </a:r>
            <a:r>
              <a:rPr lang="en-US" altLang="ja-JP" sz="2000" b="1" dirty="0" err="1"/>
              <a:t>Reuser</a:t>
            </a:r>
            <a:r>
              <a:rPr lang="en-US" altLang="ja-JP" sz="2000" b="1" dirty="0"/>
              <a:t> added one or more licenses; </a:t>
            </a:r>
          </a:p>
          <a:p>
            <a:pPr lvl="1"/>
            <a:r>
              <a:rPr lang="en-US" altLang="ja-JP" sz="2000" b="1" dirty="0"/>
              <a:t>iv) </a:t>
            </a:r>
            <a:r>
              <a:rPr lang="en-US" altLang="ja-JP" sz="2000" b="1" dirty="0" err="1"/>
              <a:t>Reuser</a:t>
            </a:r>
            <a:r>
              <a:rPr lang="en-US" altLang="ja-JP" sz="2000" b="1" dirty="0"/>
              <a:t> replaced the original license with another one, and changed the copyright owner.</a:t>
            </a:r>
          </a:p>
          <a:p>
            <a:pPr marL="457200" lvl="1" indent="0">
              <a:buNone/>
            </a:pPr>
            <a:endParaRPr lang="en-US" altLang="ja-JP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A8A053-496A-4960-8F2B-E42E879E847C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4850" y="5038574"/>
            <a:ext cx="77343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altLang="ja-JP" sz="2400" dirty="0"/>
              <a:t>Among them, the last two types of license modification are unsafe.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182542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Suggestions: clearer and more permissive license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(13%)</a:t>
            </a:r>
            <a:endParaRPr/>
          </a:p>
        </p:txBody>
      </p:sp>
      <p:sp>
        <p:nvSpPr>
          <p:cNvPr id="356" name="Google Shape;356;p33"/>
          <p:cNvSpPr/>
          <p:nvPr/>
        </p:nvSpPr>
        <p:spPr>
          <a:xfrm>
            <a:off x="1178950" y="1854425"/>
            <a:ext cx="3393000" cy="763500"/>
          </a:xfrm>
          <a:prstGeom prst="rect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Clearer license</a:t>
            </a:r>
            <a:endParaRPr sz="1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(69.6%)</a:t>
            </a:r>
            <a:endParaRPr sz="1600" b="1"/>
          </a:p>
        </p:txBody>
      </p:sp>
      <p:sp>
        <p:nvSpPr>
          <p:cNvPr id="357" name="Google Shape;357;p33"/>
          <p:cNvSpPr/>
          <p:nvPr/>
        </p:nvSpPr>
        <p:spPr>
          <a:xfrm>
            <a:off x="4572060" y="1854425"/>
            <a:ext cx="3393000" cy="763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Permissive license</a:t>
            </a:r>
            <a:endParaRPr sz="1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(30.4%)</a:t>
            </a:r>
            <a:endParaRPr sz="1600" b="1"/>
          </a:p>
        </p:txBody>
      </p:sp>
      <p:sp>
        <p:nvSpPr>
          <p:cNvPr id="358" name="Google Shape;358;p33"/>
          <p:cNvSpPr/>
          <p:nvPr/>
        </p:nvSpPr>
        <p:spPr>
          <a:xfrm>
            <a:off x="1234613" y="3439025"/>
            <a:ext cx="5185200" cy="2778600"/>
          </a:xfrm>
          <a:prstGeom prst="wedgeRoundRectCallout">
            <a:avLst>
              <a:gd name="adj1" fmla="val -20377"/>
              <a:gd name="adj2" fmla="val -69551"/>
              <a:gd name="adj3" fmla="val 0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“By far the most important requirement is clear licensing. Much of the code provided on such platforms is not currently usable because the license is unclear.”</a:t>
            </a:r>
            <a:endParaRPr sz="2400"/>
          </a:p>
        </p:txBody>
      </p:sp>
      <p:sp>
        <p:nvSpPr>
          <p:cNvPr id="359" name="Google Shape;359;p33"/>
          <p:cNvSpPr/>
          <p:nvPr/>
        </p:nvSpPr>
        <p:spPr>
          <a:xfrm>
            <a:off x="3893213" y="3439025"/>
            <a:ext cx="4116600" cy="2778600"/>
          </a:xfrm>
          <a:prstGeom prst="wedgeRoundRectCallout">
            <a:avLst>
              <a:gd name="adj1" fmla="val 19852"/>
              <a:gd name="adj2" fmla="val -65957"/>
              <a:gd name="adj3" fmla="val 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“Let the user choose a more re-user-friendly license (e.g. copy without reference).”</a:t>
            </a:r>
            <a:endParaRPr sz="2400"/>
          </a:p>
        </p:txBody>
      </p:sp>
      <p:sp>
        <p:nvSpPr>
          <p:cNvPr id="360" name="Google Shape;360;p33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47</a:t>
            </a:fld>
            <a:endParaRPr/>
          </a:p>
        </p:txBody>
      </p:sp>
      <p:sp>
        <p:nvSpPr>
          <p:cNvPr id="361" name="Google Shape;361;p33"/>
          <p:cNvSpPr txBox="1">
            <a:spLocks noGrp="1"/>
          </p:cNvSpPr>
          <p:nvPr>
            <p:ph type="body" idx="1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Suggestions: better data organization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(12%)</a:t>
            </a:r>
            <a:endParaRPr/>
          </a:p>
        </p:txBody>
      </p:sp>
      <p:sp>
        <p:nvSpPr>
          <p:cNvPr id="367" name="Google Shape;367;p34"/>
          <p:cNvSpPr/>
          <p:nvPr/>
        </p:nvSpPr>
        <p:spPr>
          <a:xfrm>
            <a:off x="607450" y="1915925"/>
            <a:ext cx="2643000" cy="7635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Code searching/indexing</a:t>
            </a:r>
            <a:endParaRPr sz="1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(47.6%)</a:t>
            </a:r>
            <a:endParaRPr sz="1600" b="1"/>
          </a:p>
        </p:txBody>
      </p:sp>
      <p:sp>
        <p:nvSpPr>
          <p:cNvPr id="368" name="Google Shape;368;p34"/>
          <p:cNvSpPr/>
          <p:nvPr/>
        </p:nvSpPr>
        <p:spPr>
          <a:xfrm>
            <a:off x="3250505" y="1915925"/>
            <a:ext cx="2643000" cy="763500"/>
          </a:xfrm>
          <a:prstGeom prst="rect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/>
              <a:t>Duplicate posts</a:t>
            </a:r>
            <a:endParaRPr sz="1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(38.2%)</a:t>
            </a:r>
            <a:endParaRPr sz="1600" b="1"/>
          </a:p>
        </p:txBody>
      </p:sp>
      <p:sp>
        <p:nvSpPr>
          <p:cNvPr id="369" name="Google Shape;369;p34"/>
          <p:cNvSpPr/>
          <p:nvPr/>
        </p:nvSpPr>
        <p:spPr>
          <a:xfrm>
            <a:off x="5893554" y="1915925"/>
            <a:ext cx="2643000" cy="763500"/>
          </a:xfrm>
          <a:prstGeom prst="rect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/>
              <a:t>Comments</a:t>
            </a:r>
            <a:endParaRPr sz="1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(14.3%)</a:t>
            </a:r>
            <a:endParaRPr sz="1600" b="1"/>
          </a:p>
        </p:txBody>
      </p:sp>
      <p:sp>
        <p:nvSpPr>
          <p:cNvPr id="370" name="Google Shape;370;p34"/>
          <p:cNvSpPr/>
          <p:nvPr/>
        </p:nvSpPr>
        <p:spPr>
          <a:xfrm>
            <a:off x="698650" y="3543425"/>
            <a:ext cx="4625400" cy="2674200"/>
          </a:xfrm>
          <a:prstGeom prst="wedgeRoundRectCallout">
            <a:avLst>
              <a:gd name="adj1" fmla="val -20355"/>
              <a:gd name="adj2" fmla="val -68318"/>
              <a:gd name="adj3" fmla="val 0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“Source Code indexing for easier retrieval. It could also give the possibility to find example of usage functions.”</a:t>
            </a:r>
            <a:endParaRPr sz="2400"/>
          </a:p>
        </p:txBody>
      </p:sp>
      <p:sp>
        <p:nvSpPr>
          <p:cNvPr id="371" name="Google Shape;371;p34"/>
          <p:cNvSpPr/>
          <p:nvPr/>
        </p:nvSpPr>
        <p:spPr>
          <a:xfrm>
            <a:off x="2561699" y="3543425"/>
            <a:ext cx="3701100" cy="2674200"/>
          </a:xfrm>
          <a:prstGeom prst="wedgeRoundRectCallout">
            <a:avLst>
              <a:gd name="adj1" fmla="val 22036"/>
              <a:gd name="adj2" fmla="val -73123"/>
              <a:gd name="adj3" fmla="val 0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“Auto-suggest similar questions, particularly for questions that don't have answers.”</a:t>
            </a:r>
            <a:endParaRPr sz="2400"/>
          </a:p>
        </p:txBody>
      </p:sp>
      <p:sp>
        <p:nvSpPr>
          <p:cNvPr id="372" name="Google Shape;372;p34"/>
          <p:cNvSpPr/>
          <p:nvPr/>
        </p:nvSpPr>
        <p:spPr>
          <a:xfrm>
            <a:off x="4143700" y="3543425"/>
            <a:ext cx="4007100" cy="2674200"/>
          </a:xfrm>
          <a:prstGeom prst="wedgeRoundRectCallout">
            <a:avLst>
              <a:gd name="adj1" fmla="val 21345"/>
              <a:gd name="adj2" fmla="val -69219"/>
              <a:gd name="adj3" fmla="val 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“Code in *comments* must be expressed better, than on Stack Overflow.”</a:t>
            </a:r>
            <a:endParaRPr sz="2400"/>
          </a:p>
        </p:txBody>
      </p:sp>
      <p:sp>
        <p:nvSpPr>
          <p:cNvPr id="373" name="Google Shape;373;p34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  <p:sp>
        <p:nvSpPr>
          <p:cNvPr id="374" name="Google Shape;374;p34"/>
          <p:cNvSpPr txBox="1">
            <a:spLocks noGrp="1"/>
          </p:cNvSpPr>
          <p:nvPr>
            <p:ph type="body" idx="1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Suggestions: human factor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(10%)</a:t>
            </a:r>
            <a:endParaRPr/>
          </a:p>
        </p:txBody>
      </p:sp>
      <p:sp>
        <p:nvSpPr>
          <p:cNvPr id="380" name="Google Shape;380;p35"/>
          <p:cNvSpPr/>
          <p:nvPr/>
        </p:nvSpPr>
        <p:spPr>
          <a:xfrm>
            <a:off x="1178950" y="1778175"/>
            <a:ext cx="3393000" cy="763500"/>
          </a:xfrm>
          <a:prstGeom prst="rect">
            <a:avLst/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Better curator</a:t>
            </a:r>
            <a:endParaRPr sz="1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(63.2%)</a:t>
            </a:r>
            <a:endParaRPr sz="1600" b="1"/>
          </a:p>
        </p:txBody>
      </p:sp>
      <p:sp>
        <p:nvSpPr>
          <p:cNvPr id="381" name="Google Shape;381;p35"/>
          <p:cNvSpPr/>
          <p:nvPr/>
        </p:nvSpPr>
        <p:spPr>
          <a:xfrm>
            <a:off x="4572060" y="1778175"/>
            <a:ext cx="3393000" cy="763500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Gamication related</a:t>
            </a:r>
            <a:endParaRPr sz="16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(36.8%)</a:t>
            </a:r>
            <a:endParaRPr sz="1600" b="1"/>
          </a:p>
        </p:txBody>
      </p:sp>
      <p:sp>
        <p:nvSpPr>
          <p:cNvPr id="382" name="Google Shape;382;p35"/>
          <p:cNvSpPr/>
          <p:nvPr/>
        </p:nvSpPr>
        <p:spPr>
          <a:xfrm>
            <a:off x="1159625" y="3310627"/>
            <a:ext cx="4538400" cy="2907000"/>
          </a:xfrm>
          <a:prstGeom prst="wedgeRoundRectCallout">
            <a:avLst>
              <a:gd name="adj1" fmla="val -20882"/>
              <a:gd name="adj2" fmla="val -71506"/>
              <a:gd name="adj3" fmla="val 0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“Definitely curators for specific languages to rate answers in specific areas.”</a:t>
            </a:r>
            <a:endParaRPr sz="2400"/>
          </a:p>
        </p:txBody>
      </p:sp>
      <p:sp>
        <p:nvSpPr>
          <p:cNvPr id="383" name="Google Shape;383;p35"/>
          <p:cNvSpPr/>
          <p:nvPr/>
        </p:nvSpPr>
        <p:spPr>
          <a:xfrm>
            <a:off x="3408175" y="3310625"/>
            <a:ext cx="4408500" cy="2907000"/>
          </a:xfrm>
          <a:prstGeom prst="wedgeRoundRectCallout">
            <a:avLst>
              <a:gd name="adj1" fmla="val 19852"/>
              <a:gd name="adj2" fmla="val -65957"/>
              <a:gd name="adj3" fmla="val 0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“Base reputation on number of answers up-voted by others, not on personal activity.”</a:t>
            </a:r>
            <a:endParaRPr sz="2400"/>
          </a:p>
        </p:txBody>
      </p:sp>
      <p:sp>
        <p:nvSpPr>
          <p:cNvPr id="384" name="Google Shape;384;p35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  <p:sp>
        <p:nvSpPr>
          <p:cNvPr id="385" name="Google Shape;385;p35"/>
          <p:cNvSpPr txBox="1">
            <a:spLocks noGrp="1"/>
          </p:cNvSpPr>
          <p:nvPr>
            <p:ph type="body" idx="1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94883-916E-495A-B5E3-A4195001A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</p:spPr>
        <p:txBody>
          <a:bodyPr/>
          <a:lstStyle/>
          <a:p>
            <a:r>
              <a:rPr lang="en-US" dirty="0"/>
              <a:t>Code Ruse: an Efficient and Effective Way to Improve Software Quality</a:t>
            </a:r>
            <a:r>
              <a:rPr lang="en-US" baseline="30000" dirty="0"/>
              <a:t> [1]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CFBD2-E551-44BD-ABFF-5A643E5EC8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9CAF94-04EB-4AC4-B473-EB2306639ACB}"/>
              </a:ext>
            </a:extLst>
          </p:cNvPr>
          <p:cNvSpPr txBox="1"/>
          <p:nvPr/>
        </p:nvSpPr>
        <p:spPr>
          <a:xfrm>
            <a:off x="0" y="5891459"/>
            <a:ext cx="9144000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indent="-457200"/>
            <a:r>
              <a:rPr lang="en-US" sz="1100" dirty="0"/>
              <a:t>[1] Krueger, C. W. (1992). Software reuse. ACM Computing Surveys (CSUR), 24(2), 131–183. </a:t>
            </a:r>
          </a:p>
          <a:p>
            <a:pPr indent="-457200"/>
            <a:r>
              <a:rPr lang="en-US" sz="1100" dirty="0"/>
              <a:t>[2] </a:t>
            </a:r>
            <a:r>
              <a:rPr lang="en-US" sz="1100" dirty="0" err="1"/>
              <a:t>Basili</a:t>
            </a:r>
            <a:r>
              <a:rPr lang="en-US" sz="1100" dirty="0"/>
              <a:t>, V. R., Briand, L. C., and Melo, W. L. (1996). How reuse influences productivity in object-oriented systems. Communications of the ACM , 39(10), 104–116. </a:t>
            </a:r>
          </a:p>
          <a:p>
            <a:pPr indent="-457200"/>
            <a:r>
              <a:rPr lang="en-US" sz="1100" dirty="0"/>
              <a:t>[3] Boehm, B. W. (1987). Improving software productivity. Computer , 20(9), 43–57.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EE705-FD8B-466D-9E16-BF8249413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181" y="4156230"/>
            <a:ext cx="769442" cy="7694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CB940A-BDE3-4D73-91CD-FE9C6B6F5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181" y="1669945"/>
            <a:ext cx="769442" cy="76944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8AA54D8-E86A-44D2-9A04-2BD422A7B513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>
            <a:off x="3390902" y="2439387"/>
            <a:ext cx="0" cy="1716843"/>
          </a:xfrm>
          <a:prstGeom prst="straightConnector1">
            <a:avLst/>
          </a:prstGeom>
          <a:ln w="38100">
            <a:solidFill>
              <a:schemeClr val="bg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FA1C68-D7A8-4773-97CB-39A0C3162C19}"/>
              </a:ext>
            </a:extLst>
          </p:cNvPr>
          <p:cNvSpPr txBox="1"/>
          <p:nvPr/>
        </p:nvSpPr>
        <p:spPr>
          <a:xfrm>
            <a:off x="3026097" y="3155778"/>
            <a:ext cx="729610" cy="340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/>
              <a:t>Reuse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B16295-9956-4924-8933-E3907DE09A5B}"/>
              </a:ext>
            </a:extLst>
          </p:cNvPr>
          <p:cNvSpPr txBox="1"/>
          <p:nvPr/>
        </p:nvSpPr>
        <p:spPr>
          <a:xfrm>
            <a:off x="1069432" y="2004173"/>
            <a:ext cx="1936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 Source Projects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2A0F2A-2472-40CA-9737-157B531AA767}"/>
              </a:ext>
            </a:extLst>
          </p:cNvPr>
          <p:cNvSpPr txBox="1"/>
          <p:nvPr/>
        </p:nvSpPr>
        <p:spPr>
          <a:xfrm>
            <a:off x="1745900" y="4462173"/>
            <a:ext cx="1260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Your Projects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019D605-4DCB-43CC-B2A1-45F2A536B0D5}"/>
              </a:ext>
            </a:extLst>
          </p:cNvPr>
          <p:cNvGrpSpPr/>
          <p:nvPr/>
        </p:nvGrpSpPr>
        <p:grpSpPr>
          <a:xfrm>
            <a:off x="5035904" y="2364201"/>
            <a:ext cx="3744303" cy="875405"/>
            <a:chOff x="5153891" y="2403530"/>
            <a:chExt cx="3744303" cy="87540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D93BF73-D630-4AEF-A77B-FC4685B1F70B}"/>
                </a:ext>
              </a:extLst>
            </p:cNvPr>
            <p:cNvGrpSpPr/>
            <p:nvPr/>
          </p:nvGrpSpPr>
          <p:grpSpPr>
            <a:xfrm>
              <a:off x="5153891" y="2403530"/>
              <a:ext cx="738757" cy="736930"/>
              <a:chOff x="2189794" y="3242768"/>
              <a:chExt cx="926299" cy="924008"/>
            </a:xfrm>
          </p:grpSpPr>
          <p:pic>
            <p:nvPicPr>
              <p:cNvPr id="27" name="Graphic 26" descr="Bug">
                <a:extLst>
                  <a:ext uri="{FF2B5EF4-FFF2-40B4-BE49-F238E27FC236}">
                    <a16:creationId xmlns:a16="http://schemas.microsoft.com/office/drawing/2014/main" id="{322E84A0-A7D4-42B1-98CC-DBF93CB1AB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189794" y="3242768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8" name="Arrow: Down 27">
                <a:extLst>
                  <a:ext uri="{FF2B5EF4-FFF2-40B4-BE49-F238E27FC236}">
                    <a16:creationId xmlns:a16="http://schemas.microsoft.com/office/drawing/2014/main" id="{1F1C5279-46CE-4453-8744-2809F9C24BD2}"/>
                  </a:ext>
                </a:extLst>
              </p:cNvPr>
              <p:cNvSpPr/>
              <p:nvPr/>
            </p:nvSpPr>
            <p:spPr>
              <a:xfrm>
                <a:off x="2682691" y="3708050"/>
                <a:ext cx="433402" cy="458726"/>
              </a:xfrm>
              <a:prstGeom prst="down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20BA351-6A4A-430A-A180-C375876D13D7}"/>
                </a:ext>
              </a:extLst>
            </p:cNvPr>
            <p:cNvSpPr txBox="1"/>
            <p:nvPr/>
          </p:nvSpPr>
          <p:spPr>
            <a:xfrm>
              <a:off x="6024204" y="2478716"/>
              <a:ext cx="287399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1. Fewer bugs</a:t>
              </a:r>
              <a:r>
                <a:rPr lang="en-US" sz="1800" dirty="0"/>
                <a:t>: </a:t>
              </a:r>
            </a:p>
            <a:p>
              <a:r>
                <a:rPr lang="en-US" dirty="0"/>
                <a:t>Previous projects are generally well-tested [2]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57505B1-BD09-40F2-9613-8F95C5625167}"/>
              </a:ext>
            </a:extLst>
          </p:cNvPr>
          <p:cNvGrpSpPr/>
          <p:nvPr/>
        </p:nvGrpSpPr>
        <p:grpSpPr>
          <a:xfrm>
            <a:off x="5035904" y="3791596"/>
            <a:ext cx="3990109" cy="830449"/>
            <a:chOff x="5153891" y="3830925"/>
            <a:chExt cx="3990109" cy="83044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821529-47B4-4E20-B42E-88EDC3FCFDF9}"/>
                </a:ext>
              </a:extLst>
            </p:cNvPr>
            <p:cNvGrpSpPr/>
            <p:nvPr/>
          </p:nvGrpSpPr>
          <p:grpSpPr>
            <a:xfrm>
              <a:off x="5153891" y="3830925"/>
              <a:ext cx="729267" cy="729267"/>
              <a:chOff x="6384638" y="3196738"/>
              <a:chExt cx="914400" cy="914400"/>
            </a:xfrm>
          </p:grpSpPr>
          <p:pic>
            <p:nvPicPr>
              <p:cNvPr id="25" name="Graphic 24" descr="Stopwatch">
                <a:extLst>
                  <a:ext uri="{FF2B5EF4-FFF2-40B4-BE49-F238E27FC236}">
                    <a16:creationId xmlns:a16="http://schemas.microsoft.com/office/drawing/2014/main" id="{AEB6DE04-A56A-4DB8-87BA-118A3586E9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384638" y="3196738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9" name="Arrow: Down 28">
                <a:extLst>
                  <a:ext uri="{FF2B5EF4-FFF2-40B4-BE49-F238E27FC236}">
                    <a16:creationId xmlns:a16="http://schemas.microsoft.com/office/drawing/2014/main" id="{A5564B33-630C-407C-AF52-955060C46ADF}"/>
                  </a:ext>
                </a:extLst>
              </p:cNvPr>
              <p:cNvSpPr/>
              <p:nvPr/>
            </p:nvSpPr>
            <p:spPr>
              <a:xfrm>
                <a:off x="6865636" y="3652412"/>
                <a:ext cx="433402" cy="458726"/>
              </a:xfrm>
              <a:prstGeom prst="downArrow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6BA0135-6ECC-475E-AF26-4DA4C29C919D}"/>
                </a:ext>
              </a:extLst>
            </p:cNvPr>
            <p:cNvSpPr txBox="1"/>
            <p:nvPr/>
          </p:nvSpPr>
          <p:spPr>
            <a:xfrm>
              <a:off x="6018440" y="3861155"/>
              <a:ext cx="312556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2. Less development time</a:t>
              </a:r>
              <a:r>
                <a:rPr lang="en-US" sz="1800" dirty="0"/>
                <a:t>: </a:t>
              </a:r>
            </a:p>
            <a:p>
              <a:r>
                <a:rPr lang="en-US" dirty="0"/>
                <a:t>No need to write source code from scratch [3]</a:t>
              </a:r>
            </a:p>
          </p:txBody>
        </p:sp>
      </p:grp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A504528A-D696-469B-82AF-2BED09BD1CE8}"/>
              </a:ext>
            </a:extLst>
          </p:cNvPr>
          <p:cNvCxnSpPr>
            <a:stCxn id="13" idx="3"/>
            <a:endCxn id="27" idx="1"/>
          </p:cNvCxnSpPr>
          <p:nvPr/>
        </p:nvCxnSpPr>
        <p:spPr>
          <a:xfrm flipV="1">
            <a:off x="3755707" y="2728835"/>
            <a:ext cx="1280197" cy="597203"/>
          </a:xfrm>
          <a:prstGeom prst="curvedConnector3">
            <a:avLst/>
          </a:prstGeom>
          <a:ln w="28575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BE9A7AF5-DCF4-469E-AFD4-51F1FE0AFBD2}"/>
              </a:ext>
            </a:extLst>
          </p:cNvPr>
          <p:cNvCxnSpPr>
            <a:cxnSpLocks/>
            <a:stCxn id="13" idx="3"/>
            <a:endCxn id="25" idx="1"/>
          </p:cNvCxnSpPr>
          <p:nvPr/>
        </p:nvCxnSpPr>
        <p:spPr>
          <a:xfrm>
            <a:off x="3755707" y="3326038"/>
            <a:ext cx="1280197" cy="830192"/>
          </a:xfrm>
          <a:prstGeom prst="curvedConnector3">
            <a:avLst/>
          </a:prstGeom>
          <a:ln w="28575"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" name="组合 2">
            <a:extLst>
              <a:ext uri="{FF2B5EF4-FFF2-40B4-BE49-F238E27FC236}">
                <a16:creationId xmlns:a16="http://schemas.microsoft.com/office/drawing/2014/main" id="{A7F973DA-2D5C-4D72-89F1-AC8968E113FD}"/>
              </a:ext>
            </a:extLst>
          </p:cNvPr>
          <p:cNvGrpSpPr/>
          <p:nvPr/>
        </p:nvGrpSpPr>
        <p:grpSpPr>
          <a:xfrm>
            <a:off x="393436" y="2995648"/>
            <a:ext cx="2211167" cy="715089"/>
            <a:chOff x="393436" y="2995648"/>
            <a:chExt cx="2211167" cy="71508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A30A36F-1E7E-42A2-B221-91DFBB3B8212}"/>
                </a:ext>
              </a:extLst>
            </p:cNvPr>
            <p:cNvSpPr txBox="1"/>
            <p:nvPr/>
          </p:nvSpPr>
          <p:spPr>
            <a:xfrm>
              <a:off x="393436" y="2995648"/>
              <a:ext cx="2211167" cy="715089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Potential Risks and Challenges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8BBFBBD-2885-4F18-A634-0AED17FBA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42941" y="3340664"/>
              <a:ext cx="307777" cy="307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966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6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  <p:pic>
        <p:nvPicPr>
          <p:cNvPr id="391" name="Google Shape;39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567" y="152101"/>
            <a:ext cx="4320284" cy="323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900" y="3463928"/>
            <a:ext cx="4321639" cy="323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9464" y="3459129"/>
            <a:ext cx="4321632" cy="3248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39465" y="150075"/>
            <a:ext cx="4321636" cy="32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6"/>
          <p:cNvSpPr txBox="1">
            <a:spLocks noGrp="1"/>
          </p:cNvSpPr>
          <p:nvPr>
            <p:ph type="body" idx="1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9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  <p:sp>
        <p:nvSpPr>
          <p:cNvPr id="416" name="Google Shape;416;p39"/>
          <p:cNvSpPr txBox="1"/>
          <p:nvPr/>
        </p:nvSpPr>
        <p:spPr>
          <a:xfrm>
            <a:off x="745800" y="2298925"/>
            <a:ext cx="7652400" cy="26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RQ1</a:t>
            </a:r>
            <a:r>
              <a:rPr lang="en" sz="3000">
                <a:solidFill>
                  <a:schemeClr val="dk1"/>
                </a:solidFill>
              </a:rPr>
              <a:t>: How often and to what extent do developers need to modify source code from Stack Overflow in order to make it work in their own projects?</a:t>
            </a:r>
            <a:endParaRPr sz="3000" b="1">
              <a:solidFill>
                <a:schemeClr val="dk1"/>
              </a:solidFill>
            </a:endParaRPr>
          </a:p>
        </p:txBody>
      </p:sp>
      <p:sp>
        <p:nvSpPr>
          <p:cNvPr id="417" name="Google Shape;417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9"/>
          <p:cNvSpPr txBox="1">
            <a:spLocks noGrp="1"/>
          </p:cNvSpPr>
          <p:nvPr>
            <p:ph type="body" idx="1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0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  <p:sp>
        <p:nvSpPr>
          <p:cNvPr id="424" name="Google Shape;424;p40"/>
          <p:cNvSpPr txBox="1"/>
          <p:nvPr/>
        </p:nvSpPr>
        <p:spPr>
          <a:xfrm>
            <a:off x="745800" y="2298925"/>
            <a:ext cx="7652400" cy="26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RQ2</a:t>
            </a:r>
            <a:r>
              <a:rPr lang="en" sz="3000">
                <a:solidFill>
                  <a:schemeClr val="dk1"/>
                </a:solidFill>
              </a:rPr>
              <a:t>: From which part of the Stack Overflow post does the reused source code come?</a:t>
            </a:r>
            <a:endParaRPr sz="3000" b="1">
              <a:solidFill>
                <a:schemeClr val="dk1"/>
              </a:solidFill>
            </a:endParaRPr>
          </a:p>
        </p:txBody>
      </p:sp>
      <p:sp>
        <p:nvSpPr>
          <p:cNvPr id="425" name="Google Shape;425;p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0"/>
          <p:cNvSpPr txBox="1">
            <a:spLocks noGrp="1"/>
          </p:cNvSpPr>
          <p:nvPr>
            <p:ph type="body" idx="1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1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53</a:t>
            </a:fld>
            <a:endParaRPr/>
          </a:p>
        </p:txBody>
      </p:sp>
      <p:sp>
        <p:nvSpPr>
          <p:cNvPr id="432" name="Google Shape;432;p41"/>
          <p:cNvSpPr txBox="1"/>
          <p:nvPr/>
        </p:nvSpPr>
        <p:spPr>
          <a:xfrm>
            <a:off x="745800" y="2298925"/>
            <a:ext cx="7652400" cy="26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RQ3</a:t>
            </a:r>
            <a:r>
              <a:rPr lang="en" sz="3000">
                <a:solidFill>
                  <a:schemeClr val="dk1"/>
                </a:solidFill>
              </a:rPr>
              <a:t>: What are the preferences of developers when it comes to reusing code?</a:t>
            </a:r>
            <a:endParaRPr sz="3000"/>
          </a:p>
        </p:txBody>
      </p:sp>
      <p:sp>
        <p:nvSpPr>
          <p:cNvPr id="433" name="Google Shape;433;p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41"/>
          <p:cNvSpPr txBox="1">
            <a:spLocks noGrp="1"/>
          </p:cNvSpPr>
          <p:nvPr>
            <p:ph type="body" idx="1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2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54</a:t>
            </a:fld>
            <a:endParaRPr/>
          </a:p>
        </p:txBody>
      </p:sp>
      <p:sp>
        <p:nvSpPr>
          <p:cNvPr id="440" name="Google Shape;440;p42"/>
          <p:cNvSpPr txBox="1"/>
          <p:nvPr/>
        </p:nvSpPr>
        <p:spPr>
          <a:xfrm>
            <a:off x="745800" y="2298925"/>
            <a:ext cx="7652400" cy="26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RQ4</a:t>
            </a:r>
            <a:r>
              <a:rPr lang="en" sz="3000">
                <a:solidFill>
                  <a:schemeClr val="dk1"/>
                </a:solidFill>
              </a:rPr>
              <a:t>: What is the influence of the code license of Stack Overflow?</a:t>
            </a:r>
            <a:endParaRPr sz="3000" b="1">
              <a:solidFill>
                <a:schemeClr val="dk1"/>
              </a:solidFill>
            </a:endParaRPr>
          </a:p>
        </p:txBody>
      </p:sp>
      <p:sp>
        <p:nvSpPr>
          <p:cNvPr id="441" name="Google Shape;441;p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2"/>
          <p:cNvSpPr txBox="1">
            <a:spLocks noGrp="1"/>
          </p:cNvSpPr>
          <p:nvPr>
            <p:ph type="body" idx="1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3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  <p:sp>
        <p:nvSpPr>
          <p:cNvPr id="448" name="Google Shape;448;p43"/>
          <p:cNvSpPr txBox="1"/>
          <p:nvPr/>
        </p:nvSpPr>
        <p:spPr>
          <a:xfrm>
            <a:off x="745800" y="2298925"/>
            <a:ext cx="7652400" cy="26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RQ5</a:t>
            </a:r>
            <a:r>
              <a:rPr lang="en" sz="3000">
                <a:solidFill>
                  <a:schemeClr val="dk1"/>
                </a:solidFill>
              </a:rPr>
              <a:t>: How can code reuse be improved in next-generation Q&amp;A platforms?</a:t>
            </a:r>
            <a:endParaRPr sz="3000" b="1">
              <a:solidFill>
                <a:schemeClr val="dk1"/>
              </a:solidFill>
            </a:endParaRPr>
          </a:p>
        </p:txBody>
      </p:sp>
      <p:sp>
        <p:nvSpPr>
          <p:cNvPr id="449" name="Google Shape;449;p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3"/>
          <p:cNvSpPr txBox="1">
            <a:spLocks noGrp="1"/>
          </p:cNvSpPr>
          <p:nvPr>
            <p:ph type="body" idx="1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questions</a:t>
            </a:r>
            <a:endParaRPr/>
          </a:p>
        </p:txBody>
      </p:sp>
      <p:sp>
        <p:nvSpPr>
          <p:cNvPr id="456" name="Google Shape;456;p44"/>
          <p:cNvSpPr txBox="1"/>
          <p:nvPr/>
        </p:nvSpPr>
        <p:spPr>
          <a:xfrm>
            <a:off x="317400" y="1269650"/>
            <a:ext cx="8520600" cy="23469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Part I: Exploratory Study</a:t>
            </a:r>
            <a:endParaRPr sz="1800" b="1"/>
          </a:p>
        </p:txBody>
      </p:sp>
      <p:sp>
        <p:nvSpPr>
          <p:cNvPr id="457" name="Google Shape;457;p44"/>
          <p:cNvSpPr txBox="1"/>
          <p:nvPr/>
        </p:nvSpPr>
        <p:spPr>
          <a:xfrm>
            <a:off x="577100" y="1914075"/>
            <a:ext cx="3741600" cy="14139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RQ1</a:t>
            </a:r>
            <a:r>
              <a:rPr lang="en" sz="1600"/>
              <a:t>: How often do developers modify source code from S.O.? </a:t>
            </a:r>
            <a:endParaRPr sz="1600"/>
          </a:p>
        </p:txBody>
      </p:sp>
      <p:sp>
        <p:nvSpPr>
          <p:cNvPr id="458" name="Google Shape;458;p44"/>
          <p:cNvSpPr txBox="1"/>
          <p:nvPr/>
        </p:nvSpPr>
        <p:spPr>
          <a:xfrm>
            <a:off x="4972775" y="1914075"/>
            <a:ext cx="3645600" cy="14139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RQ2</a:t>
            </a:r>
            <a:r>
              <a:rPr lang="en" sz="1600"/>
              <a:t>: From which part of the Stack Overflow post does the reused source code come?</a:t>
            </a:r>
            <a:endParaRPr sz="1600"/>
          </a:p>
        </p:txBody>
      </p:sp>
      <p:sp>
        <p:nvSpPr>
          <p:cNvPr id="459" name="Google Shape;459;p44"/>
          <p:cNvSpPr txBox="1"/>
          <p:nvPr/>
        </p:nvSpPr>
        <p:spPr>
          <a:xfrm>
            <a:off x="311700" y="3924375"/>
            <a:ext cx="8520600" cy="23469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Part II: Survey</a:t>
            </a:r>
            <a:endParaRPr sz="1800" b="1"/>
          </a:p>
        </p:txBody>
      </p:sp>
      <p:sp>
        <p:nvSpPr>
          <p:cNvPr id="460" name="Google Shape;460;p44"/>
          <p:cNvSpPr txBox="1"/>
          <p:nvPr/>
        </p:nvSpPr>
        <p:spPr>
          <a:xfrm>
            <a:off x="577100" y="4472600"/>
            <a:ext cx="2568000" cy="14139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RQ3</a:t>
            </a:r>
            <a:r>
              <a:rPr lang="en" sz="1600">
                <a:solidFill>
                  <a:schemeClr val="dk1"/>
                </a:solidFill>
              </a:rPr>
              <a:t>: What are the preferences of developers when it comes to reusing code?</a:t>
            </a:r>
            <a:endParaRPr sz="1600"/>
          </a:p>
        </p:txBody>
      </p:sp>
      <p:sp>
        <p:nvSpPr>
          <p:cNvPr id="461" name="Google Shape;461;p44"/>
          <p:cNvSpPr txBox="1"/>
          <p:nvPr/>
        </p:nvSpPr>
        <p:spPr>
          <a:xfrm>
            <a:off x="3385888" y="4472600"/>
            <a:ext cx="2423700" cy="14139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RQ4</a:t>
            </a:r>
            <a:r>
              <a:rPr lang="en" sz="1600">
                <a:solidFill>
                  <a:schemeClr val="dk1"/>
                </a:solidFill>
              </a:rPr>
              <a:t>: What is the influence of the code license of Stack Overflow?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462" name="Google Shape;462;p44"/>
          <p:cNvSpPr txBox="1"/>
          <p:nvPr/>
        </p:nvSpPr>
        <p:spPr>
          <a:xfrm>
            <a:off x="6050375" y="4472600"/>
            <a:ext cx="2568000" cy="14139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RQ5</a:t>
            </a:r>
            <a:r>
              <a:rPr lang="en" sz="1600">
                <a:solidFill>
                  <a:schemeClr val="dk1"/>
                </a:solidFill>
              </a:rPr>
              <a:t>: How can code reuse be improved in next-generation Q&amp;A platforms?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63" name="Google Shape;463;p44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  <p:sp>
        <p:nvSpPr>
          <p:cNvPr id="464" name="Google Shape;464;p44"/>
          <p:cNvSpPr txBox="1">
            <a:spLocks noGrp="1"/>
          </p:cNvSpPr>
          <p:nvPr>
            <p:ph type="body" idx="1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Developers reuse source code from S.O. posts</a:t>
            </a:r>
            <a:endParaRPr/>
          </a:p>
        </p:txBody>
      </p:sp>
      <p:sp>
        <p:nvSpPr>
          <p:cNvPr id="470" name="Google Shape;470;p45"/>
          <p:cNvSpPr txBox="1"/>
          <p:nvPr/>
        </p:nvSpPr>
        <p:spPr>
          <a:xfrm>
            <a:off x="4857350" y="1356875"/>
            <a:ext cx="3741600" cy="5231700"/>
          </a:xfrm>
          <a:prstGeom prst="rect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Rect.prototype.collideLine = function(p1, p2) {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var x1 = p1[0];   var y1 = p1[1];   </a:t>
            </a:r>
            <a:endParaRPr sz="9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var x2 = p2[0];   var y2 = p2[1];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/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  <a:t>   function linePosition(point) {</a:t>
            </a:r>
            <a:b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  <a:t>      var x = point[0];</a:t>
            </a:r>
            <a:b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  <a:t>      var y = point[1];</a:t>
            </a:r>
            <a:b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  <a:t>      return (y2 - y1) * x + (x1 - x2) * y + (x2 * y1 - x1 * y2);</a:t>
            </a:r>
            <a:b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  <a:t>   }</a:t>
            </a: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/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/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[...]</a:t>
            </a:r>
            <a:endParaRPr sz="9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/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var noNegative = true;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var noPositive = true;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var noZero = true;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relPoses.forEach(function(relPos) {</a:t>
            </a:r>
            <a:b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if (relPos &gt; 0) {</a:t>
            </a:r>
            <a:b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   noPositive = false;</a:t>
            </a:r>
            <a:b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} else if (relPos &lt; 0) {</a:t>
            </a:r>
            <a:b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   noNegative = false;</a:t>
            </a:r>
            <a:b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} else if (relPos === 0) {</a:t>
            </a:r>
            <a:b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   noZero = false;</a:t>
            </a:r>
            <a:b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}</a:t>
            </a:r>
            <a:b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}, this);</a:t>
            </a:r>
            <a:r>
              <a:rPr lang="en" sz="900">
                <a:highlight>
                  <a:srgbClr val="B6D7A8"/>
                </a:highlight>
                <a:latin typeface="Roboto Mono"/>
                <a:ea typeface="Roboto Mono"/>
                <a:cs typeface="Roboto Mono"/>
                <a:sym typeface="Roboto Mono"/>
              </a:rPr>
              <a:t/>
            </a:r>
            <a:br>
              <a:rPr lang="en" sz="900">
                <a:highlight>
                  <a:srgbClr val="B6D7A8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/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if ( (noNegative || noPositive) &amp;&amp; noZero) {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   return false;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}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  <a:t>   return !((x1 &gt; this.right &amp;&amp; x2 &gt; this.right) ||</a:t>
            </a:r>
            <a:br>
              <a:rPr lang="en" sz="900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  <a:t>            (x1 &lt; this.left &amp;&amp; x2 &lt; this.left) ||</a:t>
            </a:r>
            <a:br>
              <a:rPr lang="en" sz="900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  <a:t>            (y1 &lt; this.top &amp;&amp; y2 &lt; this.top) ||</a:t>
            </a:r>
            <a:br>
              <a:rPr lang="en" sz="900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  <a:t>            (y1 &gt; this.bottom &amp;&amp; y2 &gt; this.bottom)</a:t>
            </a:r>
            <a:br>
              <a:rPr lang="en" sz="900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  <a:t>            );</a:t>
            </a:r>
            <a:r>
              <a:rPr lang="en" sz="900">
                <a:highlight>
                  <a:srgbClr val="FCE5CD"/>
                </a:highlight>
                <a:latin typeface="Roboto Mono"/>
                <a:ea typeface="Roboto Mono"/>
                <a:cs typeface="Roboto Mono"/>
                <a:sym typeface="Roboto Mono"/>
              </a:rPr>
              <a:t/>
            </a:r>
            <a:br>
              <a:rPr lang="en" sz="900">
                <a:highlight>
                  <a:srgbClr val="FCE5CD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};</a:t>
            </a:r>
            <a:endParaRPr sz="9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71" name="Google Shape;471;p45"/>
          <p:cNvSpPr txBox="1"/>
          <p:nvPr/>
        </p:nvSpPr>
        <p:spPr>
          <a:xfrm>
            <a:off x="4866875" y="6184625"/>
            <a:ext cx="2890200" cy="384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Source code in a GitHub project</a:t>
            </a:r>
            <a:endParaRPr b="1"/>
          </a:p>
        </p:txBody>
      </p:sp>
      <p:sp>
        <p:nvSpPr>
          <p:cNvPr id="472" name="Google Shape;472;p45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57</a:t>
            </a:fld>
            <a:endParaRPr/>
          </a:p>
        </p:txBody>
      </p:sp>
      <p:grpSp>
        <p:nvGrpSpPr>
          <p:cNvPr id="473" name="Google Shape;473;p45"/>
          <p:cNvGrpSpPr/>
          <p:nvPr/>
        </p:nvGrpSpPr>
        <p:grpSpPr>
          <a:xfrm>
            <a:off x="273211" y="826409"/>
            <a:ext cx="4218454" cy="5762197"/>
            <a:chOff x="311698" y="1009200"/>
            <a:chExt cx="4166375" cy="5650875"/>
          </a:xfrm>
        </p:grpSpPr>
        <p:sp>
          <p:nvSpPr>
            <p:cNvPr id="474" name="Google Shape;474;p45"/>
            <p:cNvSpPr/>
            <p:nvPr/>
          </p:nvSpPr>
          <p:spPr>
            <a:xfrm>
              <a:off x="654050" y="4001300"/>
              <a:ext cx="1702500" cy="153900"/>
            </a:xfrm>
            <a:prstGeom prst="roundRect">
              <a:avLst>
                <a:gd name="adj" fmla="val 16667"/>
              </a:avLst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5"/>
            <p:cNvSpPr/>
            <p:nvPr/>
          </p:nvSpPr>
          <p:spPr>
            <a:xfrm>
              <a:off x="615575" y="4626500"/>
              <a:ext cx="3607200" cy="201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5"/>
            <p:cNvSpPr/>
            <p:nvPr/>
          </p:nvSpPr>
          <p:spPr>
            <a:xfrm>
              <a:off x="615575" y="5174750"/>
              <a:ext cx="2587200" cy="4713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77" name="Google Shape;477;p4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11698" y="1009200"/>
              <a:ext cx="4166375" cy="5650875"/>
            </a:xfrm>
            <a:prstGeom prst="rect">
              <a:avLst/>
            </a:prstGeom>
            <a:noFill/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478" name="Google Shape;478;p45"/>
          <p:cNvSpPr txBox="1"/>
          <p:nvPr/>
        </p:nvSpPr>
        <p:spPr>
          <a:xfrm>
            <a:off x="273200" y="6203700"/>
            <a:ext cx="1554300" cy="384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Stack Overflow</a:t>
            </a:r>
            <a:endParaRPr b="1"/>
          </a:p>
        </p:txBody>
      </p:sp>
      <p:sp>
        <p:nvSpPr>
          <p:cNvPr id="479" name="Google Shape;479;p45"/>
          <p:cNvSpPr/>
          <p:nvPr/>
        </p:nvSpPr>
        <p:spPr>
          <a:xfrm>
            <a:off x="-104700" y="-133350"/>
            <a:ext cx="9353400" cy="7124700"/>
          </a:xfrm>
          <a:prstGeom prst="rect">
            <a:avLst/>
          </a:prstGeom>
          <a:solidFill>
            <a:srgbClr val="909090">
              <a:alpha val="5423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0" name="Google Shape;480;p45"/>
          <p:cNvGrpSpPr/>
          <p:nvPr/>
        </p:nvGrpSpPr>
        <p:grpSpPr>
          <a:xfrm>
            <a:off x="335879" y="1240258"/>
            <a:ext cx="8472240" cy="3752079"/>
            <a:chOff x="2917775" y="3736244"/>
            <a:chExt cx="4920000" cy="2178908"/>
          </a:xfrm>
        </p:grpSpPr>
        <p:sp>
          <p:nvSpPr>
            <p:cNvPr id="481" name="Google Shape;481;p45"/>
            <p:cNvSpPr/>
            <p:nvPr/>
          </p:nvSpPr>
          <p:spPr>
            <a:xfrm>
              <a:off x="2917775" y="3736251"/>
              <a:ext cx="4920000" cy="2178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5"/>
            <p:cNvSpPr/>
            <p:nvPr/>
          </p:nvSpPr>
          <p:spPr>
            <a:xfrm>
              <a:off x="3321524" y="3736244"/>
              <a:ext cx="2007900" cy="178500"/>
            </a:xfrm>
            <a:prstGeom prst="roundRect">
              <a:avLst>
                <a:gd name="adj" fmla="val 16667"/>
              </a:avLst>
            </a:pr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5"/>
            <p:cNvSpPr/>
            <p:nvPr/>
          </p:nvSpPr>
          <p:spPr>
            <a:xfrm>
              <a:off x="3276148" y="4461546"/>
              <a:ext cx="4254300" cy="2343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5"/>
            <p:cNvSpPr/>
            <p:nvPr/>
          </p:nvSpPr>
          <p:spPr>
            <a:xfrm>
              <a:off x="3276148" y="5097578"/>
              <a:ext cx="3051300" cy="5469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85" name="Google Shape;485;p45"/>
            <p:cNvPicPr preferRelativeResize="0"/>
            <p:nvPr/>
          </p:nvPicPr>
          <p:blipFill rotWithShape="1">
            <a:blip r:embed="rId3">
              <a:alphaModFix/>
            </a:blip>
            <a:srcRect t="52972" b="13792"/>
            <a:stretch/>
          </p:blipFill>
          <p:spPr>
            <a:xfrm>
              <a:off x="2920938" y="3736324"/>
              <a:ext cx="4913650" cy="2178775"/>
            </a:xfrm>
            <a:prstGeom prst="rect">
              <a:avLst/>
            </a:prstGeom>
            <a:noFill/>
            <a:ln w="1905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486" name="Google Shape;486;p45"/>
          <p:cNvSpPr txBox="1"/>
          <p:nvPr/>
        </p:nvSpPr>
        <p:spPr>
          <a:xfrm>
            <a:off x="910650" y="933450"/>
            <a:ext cx="7322700" cy="4991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  <a:t>   function linePosition(point) {</a:t>
            </a:r>
            <a:br>
              <a:rPr lang="en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  <a:t>      var x = point[0];</a:t>
            </a:r>
            <a:br>
              <a:rPr lang="en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  <a:t>      var y = point[1];</a:t>
            </a:r>
            <a:br>
              <a:rPr lang="en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  <a:t>      return (y2 - y1) * x + (x1 - x2) * y + (x2 * y1 - x1 * y2);</a:t>
            </a:r>
            <a:br>
              <a:rPr lang="en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  <a:t>   }</a:t>
            </a:r>
            <a:endParaRPr>
              <a:highlight>
                <a:srgbClr val="F4CCCC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/>
            </a: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[...]</a:t>
            </a: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relPoses.forEach(function(relPos) {</a:t>
            </a:r>
            <a:b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if (relPos &gt; 0) {</a:t>
            </a:r>
            <a:b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   noPositive = false;</a:t>
            </a:r>
            <a:b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} else if (relPos &lt; 0) {</a:t>
            </a:r>
            <a:b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   noNegative = false;</a:t>
            </a:r>
            <a:b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} else if (relPos === 0) {</a:t>
            </a:r>
            <a:b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   noZero = false;</a:t>
            </a:r>
            <a:b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}</a:t>
            </a:r>
            <a:b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}, this);</a:t>
            </a:r>
            <a:endParaRPr>
              <a:highlight>
                <a:srgbClr val="D9EAD3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B6D7A8"/>
                </a:highlight>
                <a:latin typeface="Roboto Mono"/>
                <a:ea typeface="Roboto Mono"/>
                <a:cs typeface="Roboto Mono"/>
                <a:sym typeface="Roboto Mono"/>
              </a:rPr>
              <a:t/>
            </a:r>
            <a:br>
              <a:rPr lang="en">
                <a:highlight>
                  <a:srgbClr val="B6D7A8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[...]</a:t>
            </a: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  <a:t>   return !((x1 &gt; this.right &amp;&amp; x2 &gt; this.right) ||</a:t>
            </a:r>
            <a:br>
              <a:rPr lang="en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  <a:t>            (x1 &lt; this.left &amp;&amp; x2 &lt; this.left) ||</a:t>
            </a:r>
            <a:br>
              <a:rPr lang="en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  <a:t>            (y1 &lt; this.top &amp;&amp; y2 &lt; this.top) ||</a:t>
            </a:r>
            <a:br>
              <a:rPr lang="en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  <a:t>            (y1 &gt; this.bottom &amp;&amp; y2 &gt; this.bottom)</a:t>
            </a:r>
            <a:br>
              <a:rPr lang="en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highlight>
                  <a:srgbClr val="FFF2CC"/>
                </a:highlight>
                <a:latin typeface="Roboto Mono"/>
                <a:ea typeface="Roboto Mono"/>
                <a:cs typeface="Roboto Mono"/>
                <a:sym typeface="Roboto Mono"/>
              </a:rPr>
              <a:t>            );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87" name="Google Shape;487;p45"/>
          <p:cNvSpPr txBox="1"/>
          <p:nvPr/>
        </p:nvSpPr>
        <p:spPr>
          <a:xfrm>
            <a:off x="9553175" y="2749163"/>
            <a:ext cx="39081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to test if a line segment intersects an axis-aligned rectangle in 2D?</a:t>
            </a:r>
            <a:endParaRPr sz="1800"/>
          </a:p>
        </p:txBody>
      </p:sp>
      <p:sp>
        <p:nvSpPr>
          <p:cNvPr id="488" name="Google Shape;488;p45"/>
          <p:cNvSpPr txBox="1">
            <a:spLocks noGrp="1"/>
          </p:cNvSpPr>
          <p:nvPr>
            <p:ph type="body" idx="1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Motivating example</a:t>
            </a:r>
            <a:endParaRPr/>
          </a:p>
        </p:txBody>
      </p:sp>
      <p:sp>
        <p:nvSpPr>
          <p:cNvPr id="494" name="Google Shape;494;p46"/>
          <p:cNvSpPr txBox="1"/>
          <p:nvPr/>
        </p:nvSpPr>
        <p:spPr>
          <a:xfrm>
            <a:off x="404000" y="1356875"/>
            <a:ext cx="3895500" cy="49530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Let the segment endpoints be p1=(x1 y1) and p2=(x2 y2). </a:t>
            </a:r>
            <a:br>
              <a:rPr lang="en" sz="1000"/>
            </a:br>
            <a:r>
              <a:rPr lang="en" sz="1000"/>
              <a:t>Let the rectangle's corners be (xBL yBL) and (xTR yTR).</a:t>
            </a:r>
            <a:br>
              <a:rPr lang="en" sz="1000"/>
            </a:br>
            <a:r>
              <a:rPr lang="en" sz="1000"/>
              <a:t/>
            </a:r>
            <a:br>
              <a:rPr lang="en" sz="1000"/>
            </a:br>
            <a:r>
              <a:rPr lang="en" sz="1000"/>
              <a:t>Then all you have to do is</a:t>
            </a:r>
            <a:br>
              <a:rPr lang="en" sz="1000"/>
            </a:br>
            <a:r>
              <a:rPr lang="en" sz="1000"/>
              <a:t/>
            </a:r>
            <a:br>
              <a:rPr lang="en" sz="1000"/>
            </a:br>
            <a:r>
              <a:rPr lang="en" sz="1000"/>
              <a:t>A. Check if all four corners of the rectangle are on the same side of the line. The implicit equation for a line through p1 and p2 is:</a:t>
            </a:r>
            <a:br>
              <a:rPr lang="en" sz="1000"/>
            </a:br>
            <a:r>
              <a:rPr lang="en" sz="1000"/>
              <a:t/>
            </a:r>
            <a:br>
              <a:rPr lang="en" sz="1000"/>
            </a:br>
            <a:r>
              <a:rPr lang="en" sz="1000">
                <a:highlight>
                  <a:srgbClr val="F4CCCC"/>
                </a:highlight>
              </a:rPr>
              <a:t>F(x y) = (y2-y1)*x + (x1-x2)*y + (x2*y1-x1*y2)</a:t>
            </a:r>
            <a:r>
              <a:rPr lang="en" sz="1000"/>
              <a:t/>
            </a:r>
            <a:br>
              <a:rPr lang="en" sz="1000"/>
            </a:br>
            <a:r>
              <a:rPr lang="en" sz="1000"/>
              <a:t/>
            </a:r>
            <a:br>
              <a:rPr lang="en" sz="1000"/>
            </a:br>
            <a:r>
              <a:rPr lang="en" sz="1000"/>
              <a:t>If F(x y) = 0, (x y) is ON the line. </a:t>
            </a:r>
            <a:br>
              <a:rPr lang="en" sz="1000"/>
            </a:br>
            <a:r>
              <a:rPr lang="en" sz="1000"/>
              <a:t>If F(x y) &gt; 0, (x y) is "above" the line. </a:t>
            </a:r>
            <a:br>
              <a:rPr lang="en" sz="1000"/>
            </a:br>
            <a:r>
              <a:rPr lang="en" sz="1000"/>
              <a:t>If F(x y) &lt; 0, (x y) is "below" the line.</a:t>
            </a:r>
            <a:br>
              <a:rPr lang="en" sz="1000"/>
            </a:br>
            <a:r>
              <a:rPr lang="en" sz="1000"/>
              <a:t/>
            </a:r>
            <a:br>
              <a:rPr lang="en" sz="1000"/>
            </a:br>
            <a:r>
              <a:rPr lang="en" sz="1000">
                <a:highlight>
                  <a:srgbClr val="D9EAD3"/>
                </a:highlight>
              </a:rPr>
              <a:t>Substitute all four corners into F(x y). If they're all negative or all positive, there is no intersection. If some are positive and some negative, go to step B.</a:t>
            </a:r>
            <a:r>
              <a:rPr lang="en" sz="1000"/>
              <a:t/>
            </a:r>
            <a:br>
              <a:rPr lang="en" sz="1000"/>
            </a:br>
            <a:r>
              <a:rPr lang="en" sz="1000"/>
              <a:t/>
            </a:r>
            <a:br>
              <a:rPr lang="en" sz="1000"/>
            </a:br>
            <a:r>
              <a:rPr lang="en" sz="1000"/>
              <a:t>B. Project the endpoint onto the x axis, and check if the segment's shadow intersects the polygon's shadow. Repeat on the y axis:</a:t>
            </a:r>
            <a:br>
              <a:rPr lang="en" sz="1000"/>
            </a:br>
            <a:r>
              <a:rPr lang="en" sz="1000"/>
              <a:t/>
            </a:r>
            <a:br>
              <a:rPr lang="en" sz="1000"/>
            </a:br>
            <a:r>
              <a:rPr lang="en" sz="1000">
                <a:highlight>
                  <a:srgbClr val="FCE5CD"/>
                </a:highlight>
              </a:rPr>
              <a:t>If (x1 &gt; xTR and x2 &gt; xTR), no intersection (line is to right of rectangle). </a:t>
            </a:r>
            <a:br>
              <a:rPr lang="en" sz="1000">
                <a:highlight>
                  <a:srgbClr val="FCE5CD"/>
                </a:highlight>
              </a:rPr>
            </a:br>
            <a:r>
              <a:rPr lang="en" sz="1000">
                <a:highlight>
                  <a:srgbClr val="FCE5CD"/>
                </a:highlight>
              </a:rPr>
              <a:t>If (x1 &lt; xBL and x2 &lt; xBL), no intersection (line is to left of rectangle). </a:t>
            </a:r>
            <a:br>
              <a:rPr lang="en" sz="1000">
                <a:highlight>
                  <a:srgbClr val="FCE5CD"/>
                </a:highlight>
              </a:rPr>
            </a:br>
            <a:r>
              <a:rPr lang="en" sz="1000">
                <a:highlight>
                  <a:srgbClr val="FCE5CD"/>
                </a:highlight>
              </a:rPr>
              <a:t>If (y1 &gt; yTR and y2 &gt; yTR), no intersection (line is above rectangle). </a:t>
            </a:r>
            <a:br>
              <a:rPr lang="en" sz="1000">
                <a:highlight>
                  <a:srgbClr val="FCE5CD"/>
                </a:highlight>
              </a:rPr>
            </a:br>
            <a:r>
              <a:rPr lang="en" sz="1000">
                <a:highlight>
                  <a:srgbClr val="FCE5CD"/>
                </a:highlight>
              </a:rPr>
              <a:t>If (y1 &lt; yBL and y2 &lt; yBL), no intersection (line is below rectangle). </a:t>
            </a:r>
            <a:br>
              <a:rPr lang="en" sz="1000">
                <a:highlight>
                  <a:srgbClr val="FCE5CD"/>
                </a:highlight>
              </a:rPr>
            </a:br>
            <a:r>
              <a:rPr lang="en" sz="1000">
                <a:highlight>
                  <a:srgbClr val="FCE5CD"/>
                </a:highlight>
              </a:rPr>
              <a:t>else, there is an intersection. Do Cohen-Sutherland or whatever code was mentioned in the other answers to your question.</a:t>
            </a:r>
            <a:r>
              <a:rPr lang="en" sz="1000"/>
              <a:t/>
            </a:r>
            <a:br>
              <a:rPr lang="en" sz="1000"/>
            </a:br>
            <a:endParaRPr sz="1000"/>
          </a:p>
        </p:txBody>
      </p:sp>
      <p:sp>
        <p:nvSpPr>
          <p:cNvPr id="495" name="Google Shape;495;p46"/>
          <p:cNvSpPr txBox="1"/>
          <p:nvPr/>
        </p:nvSpPr>
        <p:spPr>
          <a:xfrm>
            <a:off x="4857350" y="1356875"/>
            <a:ext cx="3741600" cy="4953000"/>
          </a:xfrm>
          <a:prstGeom prst="rect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Rect.prototype.collideLine = function(p1, p2) {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var x1 = p1[0];   var y1 = p1[1];   </a:t>
            </a:r>
            <a:endParaRPr sz="9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var x2 = p2[0];   var y2 = p2[1];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/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  <a:t>   function linePosition(point) {</a:t>
            </a:r>
            <a:b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  <a:t>      var x = point[0];</a:t>
            </a:r>
            <a:b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  <a:t>      var y = point[1];</a:t>
            </a:r>
            <a:b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  <a:t>      return (y2 - y1) * x + (x1 - x2) * y + (x2 * y1 - x1 * y2);</a:t>
            </a:r>
            <a:b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4CCCC"/>
                </a:highlight>
                <a:latin typeface="Roboto Mono"/>
                <a:ea typeface="Roboto Mono"/>
                <a:cs typeface="Roboto Mono"/>
                <a:sym typeface="Roboto Mono"/>
              </a:rPr>
              <a:t>   }</a:t>
            </a: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/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/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[...]</a:t>
            </a:r>
            <a:endParaRPr sz="9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/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var noNegative = true;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var noPositive = true;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var noZero = true;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relPoses.forEach(function(relPos) {</a:t>
            </a:r>
            <a:b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if (relPos &gt; 0) {</a:t>
            </a:r>
            <a:b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   noPositive = false;</a:t>
            </a:r>
            <a:b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} else if (relPos &lt; 0) {</a:t>
            </a:r>
            <a:b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   noNegative = false;</a:t>
            </a:r>
            <a:b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} else if (relPos === 0) {</a:t>
            </a:r>
            <a:b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   noZero = false;</a:t>
            </a:r>
            <a:b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   }</a:t>
            </a:r>
            <a:b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D9EAD3"/>
                </a:highlight>
                <a:latin typeface="Roboto Mono"/>
                <a:ea typeface="Roboto Mono"/>
                <a:cs typeface="Roboto Mono"/>
                <a:sym typeface="Roboto Mono"/>
              </a:rPr>
              <a:t>   }, this);</a:t>
            </a:r>
            <a:r>
              <a:rPr lang="en" sz="900">
                <a:highlight>
                  <a:srgbClr val="B6D7A8"/>
                </a:highlight>
                <a:latin typeface="Roboto Mono"/>
                <a:ea typeface="Roboto Mono"/>
                <a:cs typeface="Roboto Mono"/>
                <a:sym typeface="Roboto Mono"/>
              </a:rPr>
              <a:t/>
            </a:r>
            <a:br>
              <a:rPr lang="en" sz="900">
                <a:highlight>
                  <a:srgbClr val="B6D7A8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/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if ( (noNegative || noPositive) &amp;&amp; noZero) {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   return false;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   }</a:t>
            </a:r>
            <a:br>
              <a:rPr lang="en" sz="900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CE5CD"/>
                </a:highlight>
                <a:latin typeface="Roboto Mono"/>
                <a:ea typeface="Roboto Mono"/>
                <a:cs typeface="Roboto Mono"/>
                <a:sym typeface="Roboto Mono"/>
              </a:rPr>
              <a:t>   return !((x1 &gt; this.right &amp;&amp; x2 &gt; this.right) ||</a:t>
            </a:r>
            <a:br>
              <a:rPr lang="en" sz="900">
                <a:highlight>
                  <a:srgbClr val="FCE5CD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CE5CD"/>
                </a:highlight>
                <a:latin typeface="Roboto Mono"/>
                <a:ea typeface="Roboto Mono"/>
                <a:cs typeface="Roboto Mono"/>
                <a:sym typeface="Roboto Mono"/>
              </a:rPr>
              <a:t>            (x1 &lt; this.left &amp;&amp; x2 &lt; this.left) ||</a:t>
            </a:r>
            <a:br>
              <a:rPr lang="en" sz="900">
                <a:highlight>
                  <a:srgbClr val="FCE5CD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CE5CD"/>
                </a:highlight>
                <a:latin typeface="Roboto Mono"/>
                <a:ea typeface="Roboto Mono"/>
                <a:cs typeface="Roboto Mono"/>
                <a:sym typeface="Roboto Mono"/>
              </a:rPr>
              <a:t>            (y1 &lt; this.top &amp;&amp; y2 &lt; this.top) ||</a:t>
            </a:r>
            <a:br>
              <a:rPr lang="en" sz="900">
                <a:highlight>
                  <a:srgbClr val="FCE5CD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CE5CD"/>
                </a:highlight>
                <a:latin typeface="Roboto Mono"/>
                <a:ea typeface="Roboto Mono"/>
                <a:cs typeface="Roboto Mono"/>
                <a:sym typeface="Roboto Mono"/>
              </a:rPr>
              <a:t>            (y1 &gt; this.bottom &amp;&amp; y2 &gt; this.bottom)</a:t>
            </a:r>
            <a:br>
              <a:rPr lang="en" sz="900">
                <a:highlight>
                  <a:srgbClr val="FCE5CD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highlight>
                  <a:srgbClr val="FCE5CD"/>
                </a:highlight>
                <a:latin typeface="Roboto Mono"/>
                <a:ea typeface="Roboto Mono"/>
                <a:cs typeface="Roboto Mono"/>
                <a:sym typeface="Roboto Mono"/>
              </a:rPr>
              <a:t>            );</a:t>
            </a:r>
            <a:br>
              <a:rPr lang="en" sz="900">
                <a:highlight>
                  <a:srgbClr val="FCE5CD"/>
                </a:highlight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 sz="900">
                <a:latin typeface="Roboto Mono"/>
                <a:ea typeface="Roboto Mono"/>
                <a:cs typeface="Roboto Mono"/>
                <a:sym typeface="Roboto Mono"/>
              </a:rPr>
              <a:t>};</a:t>
            </a:r>
            <a:endParaRPr sz="9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96" name="Google Shape;496;p46"/>
          <p:cNvSpPr txBox="1"/>
          <p:nvPr/>
        </p:nvSpPr>
        <p:spPr>
          <a:xfrm>
            <a:off x="1274450" y="6309900"/>
            <a:ext cx="2154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Stack Overflow answer</a:t>
            </a:r>
            <a:endParaRPr/>
          </a:p>
        </p:txBody>
      </p:sp>
      <p:sp>
        <p:nvSpPr>
          <p:cNvPr id="497" name="Google Shape;497;p46"/>
          <p:cNvSpPr txBox="1"/>
          <p:nvPr/>
        </p:nvSpPr>
        <p:spPr>
          <a:xfrm>
            <a:off x="5381600" y="6309900"/>
            <a:ext cx="2890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 code in a GitHub project</a:t>
            </a:r>
            <a:endParaRPr/>
          </a:p>
        </p:txBody>
      </p:sp>
      <p:sp>
        <p:nvSpPr>
          <p:cNvPr id="498" name="Google Shape;498;p46"/>
          <p:cNvSpPr txBox="1"/>
          <p:nvPr/>
        </p:nvSpPr>
        <p:spPr>
          <a:xfrm>
            <a:off x="357900" y="735750"/>
            <a:ext cx="84282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to test if a line segment intersects an axis-aligned rectangle in 2D?</a:t>
            </a:r>
            <a:endParaRPr sz="1800"/>
          </a:p>
        </p:txBody>
      </p:sp>
      <p:sp>
        <p:nvSpPr>
          <p:cNvPr id="499" name="Google Shape;499;p46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58</a:t>
            </a:fld>
            <a:endParaRPr/>
          </a:p>
        </p:txBody>
      </p:sp>
      <p:sp>
        <p:nvSpPr>
          <p:cNvPr id="500" name="Google Shape;500;p46"/>
          <p:cNvSpPr txBox="1">
            <a:spLocks noGrp="1"/>
          </p:cNvSpPr>
          <p:nvPr>
            <p:ph type="body" idx="1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II: Survey</a:t>
            </a:r>
            <a:endParaRPr/>
          </a:p>
        </p:txBody>
      </p:sp>
      <p:sp>
        <p:nvSpPr>
          <p:cNvPr id="506" name="Google Shape;506;p47"/>
          <p:cNvSpPr txBox="1">
            <a:spLocks noGrp="1"/>
          </p:cNvSpPr>
          <p:nvPr>
            <p:ph type="body" idx="1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"/>
              <a:t>RQs</a:t>
            </a:r>
            <a:endParaRPr/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RQ3: preference of reusing or reimplementing source code</a:t>
            </a:r>
            <a:endParaRPr/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RQ4: influence of OSS license</a:t>
            </a:r>
            <a:endParaRPr/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RQ5: how can Q&amp;A platforms be improved</a:t>
            </a:r>
            <a:endParaRPr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"/>
              <a:t>Survey questions</a:t>
            </a:r>
            <a:endParaRPr/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Demography</a:t>
            </a:r>
            <a:endParaRPr/>
          </a:p>
          <a:p>
            <a: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Experience </a:t>
            </a:r>
            <a:endParaRPr/>
          </a:p>
          <a:p>
            <a: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Type of project participated</a:t>
            </a:r>
            <a:endParaRPr/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Barriers</a:t>
            </a:r>
            <a:endParaRPr/>
          </a:p>
          <a:p>
            <a: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Difficulties in reusing source code</a:t>
            </a:r>
            <a:endParaRPr/>
          </a:p>
          <a:p>
            <a: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Opinions on OSS licenses</a:t>
            </a:r>
            <a:endParaRPr/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Suggestions</a:t>
            </a:r>
            <a:endParaRPr/>
          </a:p>
          <a:p>
            <a: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Usefulness of proposed advanced tagging system</a:t>
            </a:r>
            <a:endParaRPr/>
          </a:p>
          <a:p>
            <a: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Any other suggestions</a:t>
            </a:r>
            <a:endParaRPr/>
          </a:p>
        </p:txBody>
      </p:sp>
      <p:sp>
        <p:nvSpPr>
          <p:cNvPr id="507" name="Google Shape;507;p47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98929-6998-4549-83BB-7FA403A8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Risks in Code Reuse: the </a:t>
            </a:r>
            <a:r>
              <a:rPr lang="en-US" b="1" dirty="0"/>
              <a:t>License</a:t>
            </a:r>
            <a:r>
              <a:rPr lang="en-US" dirty="0"/>
              <a:t> Aspect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A4CDF-9641-4A16-B2EE-2B1D1AD7CC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grpSp>
        <p:nvGrpSpPr>
          <p:cNvPr id="15" name="Group 14"/>
          <p:cNvGrpSpPr/>
          <p:nvPr/>
        </p:nvGrpSpPr>
        <p:grpSpPr>
          <a:xfrm>
            <a:off x="1227003" y="1605614"/>
            <a:ext cx="1440330" cy="2324836"/>
            <a:chOff x="5444564" y="1374599"/>
            <a:chExt cx="1440330" cy="2324836"/>
          </a:xfrm>
        </p:grpSpPr>
        <p:grpSp>
          <p:nvGrpSpPr>
            <p:cNvPr id="16" name="Group 15"/>
            <p:cNvGrpSpPr/>
            <p:nvPr/>
          </p:nvGrpSpPr>
          <p:grpSpPr>
            <a:xfrm>
              <a:off x="5444564" y="1661458"/>
              <a:ext cx="1440330" cy="2037977"/>
              <a:chOff x="5414682" y="1631575"/>
              <a:chExt cx="1440330" cy="2037977"/>
            </a:xfrm>
          </p:grpSpPr>
          <p:sp>
            <p:nvSpPr>
              <p:cNvPr id="18" name="Folded Corner 17"/>
              <p:cNvSpPr/>
              <p:nvPr/>
            </p:nvSpPr>
            <p:spPr>
              <a:xfrm>
                <a:off x="5414682" y="1631575"/>
                <a:ext cx="1440330" cy="2037977"/>
              </a:xfrm>
              <a:prstGeom prst="foldedCorner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 dirty="0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3100" y="1673412"/>
                <a:ext cx="1341658" cy="1756802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5643513" y="1374599"/>
              <a:ext cx="1031051" cy="30777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/>
                <a:t>Source file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695751" y="1913392"/>
            <a:ext cx="1343594" cy="750048"/>
            <a:chOff x="6913312" y="1682377"/>
            <a:chExt cx="1343594" cy="750048"/>
          </a:xfrm>
        </p:grpSpPr>
        <p:sp>
          <p:nvSpPr>
            <p:cNvPr id="21" name="Right Brace 20"/>
            <p:cNvSpPr/>
            <p:nvPr/>
          </p:nvSpPr>
          <p:spPr>
            <a:xfrm>
              <a:off x="6913312" y="1682377"/>
              <a:ext cx="183947" cy="750048"/>
            </a:xfrm>
            <a:prstGeom prst="rightBrac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36086" y="1765013"/>
              <a:ext cx="11208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License </a:t>
              </a:r>
            </a:p>
            <a:p>
              <a:r>
                <a:rPr lang="en-US" sz="1600" dirty="0"/>
                <a:t>Statement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806666" y="4981246"/>
            <a:ext cx="1245907" cy="864394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$8.8 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06666" y="1845328"/>
            <a:ext cx="2326117" cy="3405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License terms not satisfied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00759" y="2831375"/>
            <a:ext cx="1537930" cy="3405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License violation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9255" y="3776561"/>
            <a:ext cx="1720938" cy="3405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Law suit &amp; penalty</a:t>
            </a: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E129AFCB-F99C-458B-B63C-70FAF3FE6B3F}"/>
              </a:ext>
            </a:extLst>
          </p:cNvPr>
          <p:cNvCxnSpPr/>
          <p:nvPr/>
        </p:nvCxnSpPr>
        <p:spPr>
          <a:xfrm flipH="1">
            <a:off x="5969724" y="2185847"/>
            <a:ext cx="1" cy="6455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1CD603F4-E809-4F44-BDF7-FFDB79D2BD72}"/>
              </a:ext>
            </a:extLst>
          </p:cNvPr>
          <p:cNvCxnSpPr/>
          <p:nvPr/>
        </p:nvCxnSpPr>
        <p:spPr>
          <a:xfrm>
            <a:off x="5969724" y="3171894"/>
            <a:ext cx="0" cy="6046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Box 4">
            <a:extLst>
              <a:ext uri="{FF2B5EF4-FFF2-40B4-BE49-F238E27FC236}">
                <a16:creationId xmlns:a16="http://schemas.microsoft.com/office/drawing/2014/main" id="{00D2B5CF-F765-4D4D-BC90-C1320F7248A4}"/>
              </a:ext>
            </a:extLst>
          </p:cNvPr>
          <p:cNvSpPr txBox="1"/>
          <p:nvPr/>
        </p:nvSpPr>
        <p:spPr>
          <a:xfrm>
            <a:off x="0" y="6399290"/>
            <a:ext cx="9144000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indent="-457200"/>
            <a:r>
              <a:rPr lang="en-US" sz="1100" dirty="0"/>
              <a:t>[1] </a:t>
            </a:r>
            <a:r>
              <a:rPr lang="en-US" sz="1100" dirty="0">
                <a:hlinkClick r:id="rId3"/>
              </a:rPr>
              <a:t>https://www.wikiwand.com/en/Oracle_America,_Inc._v._Google,_Inc</a:t>
            </a:r>
            <a:r>
              <a:rPr lang="en-US" sz="1100" dirty="0"/>
              <a:t>.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8786A4B-E28C-4B52-AB4D-17A75325779F}"/>
              </a:ext>
            </a:extLst>
          </p:cNvPr>
          <p:cNvGrpSpPr/>
          <p:nvPr/>
        </p:nvGrpSpPr>
        <p:grpSpPr>
          <a:xfrm>
            <a:off x="2237987" y="4622923"/>
            <a:ext cx="2481896" cy="1489137"/>
            <a:chOff x="2237987" y="4622923"/>
            <a:chExt cx="2481896" cy="1489137"/>
          </a:xfrm>
        </p:grpSpPr>
        <p:pic>
          <p:nvPicPr>
            <p:cNvPr id="1026" name="Picture 2" descr="Image result for google vs oracle">
              <a:extLst>
                <a:ext uri="{FF2B5EF4-FFF2-40B4-BE49-F238E27FC236}">
                  <a16:creationId xmlns:a16="http://schemas.microsoft.com/office/drawing/2014/main" id="{3300CAE3-E816-4009-B5F7-5D4F4EE3A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7987" y="4622923"/>
              <a:ext cx="2481896" cy="1489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2241DE3-C758-4EDA-9953-99E1D40D7C14}"/>
                </a:ext>
              </a:extLst>
            </p:cNvPr>
            <p:cNvSpPr txBox="1"/>
            <p:nvPr/>
          </p:nvSpPr>
          <p:spPr>
            <a:xfrm>
              <a:off x="4039345" y="4673469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[1]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4902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developers utilize S.O. posts</a:t>
            </a:r>
            <a:endParaRPr/>
          </a:p>
        </p:txBody>
      </p:sp>
      <p:graphicFrame>
        <p:nvGraphicFramePr>
          <p:cNvPr id="513" name="Google Shape;513;p48"/>
          <p:cNvGraphicFramePr/>
          <p:nvPr/>
        </p:nvGraphicFramePr>
        <p:xfrm>
          <a:off x="311700" y="1536675"/>
          <a:ext cx="8520600" cy="4332450"/>
        </p:xfrm>
        <a:graphic>
          <a:graphicData uri="http://schemas.openxmlformats.org/drawingml/2006/table">
            <a:tbl>
              <a:tblPr>
                <a:noFill/>
                <a:tableStyleId>{49C4E70D-9E84-453C-AA23-89C5F8261C60}</a:tableStyleId>
              </a:tblPr>
              <a:tblGrid>
                <a:gridCol w="92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5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ID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Name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Count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Perc.</a:t>
                      </a:r>
                      <a:endParaRPr sz="1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C1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Exact Copy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19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21.8%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C2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Cosmetic Modification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8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9.2%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C3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Non-cosmetic modification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35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40.2%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C4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Converting Ideas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21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24.2%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9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C5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Providing Information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4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4.6%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4" name="Google Shape;514;p48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60</a:t>
            </a:fld>
            <a:endParaRPr/>
          </a:p>
        </p:txBody>
      </p:sp>
      <p:sp>
        <p:nvSpPr>
          <p:cNvPr id="515" name="Google Shape;515;p48"/>
          <p:cNvSpPr txBox="1">
            <a:spLocks noGrp="1"/>
          </p:cNvSpPr>
          <p:nvPr>
            <p:ph type="body" idx="1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521" name="Google Shape;521;p49"/>
          <p:cNvSpPr txBox="1"/>
          <p:nvPr/>
        </p:nvSpPr>
        <p:spPr>
          <a:xfrm>
            <a:off x="317400" y="1269650"/>
            <a:ext cx="8520600" cy="23469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Part I: Exploratory Study</a:t>
            </a:r>
            <a:endParaRPr sz="1800" b="1"/>
          </a:p>
        </p:txBody>
      </p:sp>
      <p:sp>
        <p:nvSpPr>
          <p:cNvPr id="522" name="Google Shape;522;p49"/>
          <p:cNvSpPr txBox="1"/>
          <p:nvPr/>
        </p:nvSpPr>
        <p:spPr>
          <a:xfrm>
            <a:off x="577100" y="1914075"/>
            <a:ext cx="3741600" cy="14139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RQ1</a:t>
            </a:r>
            <a:r>
              <a:rPr lang="en" sz="1600"/>
              <a:t>: 78% of the reused source code is modified (e.g. refactoring, complete rewriting)</a:t>
            </a:r>
            <a:endParaRPr sz="1600"/>
          </a:p>
        </p:txBody>
      </p:sp>
      <p:sp>
        <p:nvSpPr>
          <p:cNvPr id="523" name="Google Shape;523;p49"/>
          <p:cNvSpPr txBox="1"/>
          <p:nvPr/>
        </p:nvSpPr>
        <p:spPr>
          <a:xfrm>
            <a:off x="4972775" y="1914075"/>
            <a:ext cx="3645600" cy="14139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RQ2</a:t>
            </a:r>
            <a:r>
              <a:rPr lang="en" sz="1600"/>
              <a:t>: 26% of the developers reuse source code from non-accepted answers.</a:t>
            </a:r>
            <a:endParaRPr sz="1600"/>
          </a:p>
        </p:txBody>
      </p:sp>
      <p:sp>
        <p:nvSpPr>
          <p:cNvPr id="524" name="Google Shape;524;p49"/>
          <p:cNvSpPr txBox="1"/>
          <p:nvPr/>
        </p:nvSpPr>
        <p:spPr>
          <a:xfrm>
            <a:off x="311700" y="3924375"/>
            <a:ext cx="8520600" cy="2671800"/>
          </a:xfrm>
          <a:prstGeom prst="rect">
            <a:avLst/>
          </a:prstGeom>
          <a:solidFill>
            <a:srgbClr val="EFEFE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Part II: Survey</a:t>
            </a:r>
            <a:endParaRPr sz="1800" b="1"/>
          </a:p>
        </p:txBody>
      </p:sp>
      <p:sp>
        <p:nvSpPr>
          <p:cNvPr id="525" name="Google Shape;525;p49"/>
          <p:cNvSpPr txBox="1"/>
          <p:nvPr/>
        </p:nvSpPr>
        <p:spPr>
          <a:xfrm>
            <a:off x="577100" y="4472600"/>
            <a:ext cx="2568000" cy="18378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RQ3</a:t>
            </a:r>
            <a:r>
              <a:rPr lang="en" sz="1600">
                <a:solidFill>
                  <a:schemeClr val="dk1"/>
                </a:solidFill>
              </a:rPr>
              <a:t>: More developers prefer reimplementing than reusing source code.</a:t>
            </a:r>
            <a:endParaRPr sz="1600"/>
          </a:p>
        </p:txBody>
      </p:sp>
      <p:sp>
        <p:nvSpPr>
          <p:cNvPr id="526" name="Google Shape;526;p49"/>
          <p:cNvSpPr txBox="1"/>
          <p:nvPr/>
        </p:nvSpPr>
        <p:spPr>
          <a:xfrm>
            <a:off x="3385888" y="4472600"/>
            <a:ext cx="2423700" cy="18378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RQ4</a:t>
            </a:r>
            <a:r>
              <a:rPr lang="en" sz="1600">
                <a:solidFill>
                  <a:schemeClr val="dk1"/>
                </a:solidFill>
              </a:rPr>
              <a:t>: Developers do not understand code license enough, which cause potential license issues.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527" name="Google Shape;527;p49"/>
          <p:cNvSpPr txBox="1"/>
          <p:nvPr/>
        </p:nvSpPr>
        <p:spPr>
          <a:xfrm>
            <a:off x="6050375" y="4472600"/>
            <a:ext cx="2568000" cy="18378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</a:rPr>
              <a:t>RQ5</a:t>
            </a:r>
            <a:r>
              <a:rPr lang="en" sz="1600">
                <a:solidFill>
                  <a:schemeClr val="dk1"/>
                </a:solidFill>
              </a:rPr>
              <a:t>: Q&amp;A platforms should pay attention to: 1) code quality 2) information management 3) data organization 4) license 5) human factor.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528" name="Google Shape;528;p49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61</a:t>
            </a:fld>
            <a:endParaRPr/>
          </a:p>
        </p:txBody>
      </p:sp>
      <p:sp>
        <p:nvSpPr>
          <p:cNvPr id="529" name="Google Shape;529;p49"/>
          <p:cNvSpPr txBox="1">
            <a:spLocks noGrp="1"/>
          </p:cNvSpPr>
          <p:nvPr>
            <p:ph type="body" idx="1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Challenges in Code Reuse: the </a:t>
            </a:r>
            <a:r>
              <a:rPr lang="en-US" b="1" dirty="0"/>
              <a:t>Code</a:t>
            </a:r>
            <a:r>
              <a:rPr lang="en-US" dirty="0"/>
              <a:t> Aspect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3C931D6-D6B8-47EE-A38A-359DD9FD72CC}"/>
              </a:ext>
            </a:extLst>
          </p:cNvPr>
          <p:cNvSpPr txBox="1"/>
          <p:nvPr/>
        </p:nvSpPr>
        <p:spPr>
          <a:xfrm>
            <a:off x="4572000" y="2520730"/>
            <a:ext cx="3879542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/>
              <a:t>① </a:t>
            </a:r>
            <a:r>
              <a:rPr lang="en-US" sz="2000" dirty="0"/>
              <a:t>Comprehension efforts [1]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3792A98-8C63-44CB-8462-2EBD3CB26F1A}"/>
              </a:ext>
            </a:extLst>
          </p:cNvPr>
          <p:cNvSpPr txBox="1"/>
          <p:nvPr/>
        </p:nvSpPr>
        <p:spPr>
          <a:xfrm>
            <a:off x="4572000" y="3767270"/>
            <a:ext cx="3879542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/>
              <a:t>② </a:t>
            </a:r>
            <a:r>
              <a:rPr lang="en-US" sz="2000" dirty="0"/>
              <a:t>Modification efforts [2]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CBFF6D-9035-478C-809D-618D5F2998DE}"/>
              </a:ext>
            </a:extLst>
          </p:cNvPr>
          <p:cNvGrpSpPr/>
          <p:nvPr/>
        </p:nvGrpSpPr>
        <p:grpSpPr>
          <a:xfrm>
            <a:off x="1511089" y="2192034"/>
            <a:ext cx="1440330" cy="2324836"/>
            <a:chOff x="5444564" y="1374599"/>
            <a:chExt cx="1440330" cy="232483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9BB992E-D0C9-43B5-A7B1-9522E2A761C1}"/>
                </a:ext>
              </a:extLst>
            </p:cNvPr>
            <p:cNvGrpSpPr/>
            <p:nvPr/>
          </p:nvGrpSpPr>
          <p:grpSpPr>
            <a:xfrm>
              <a:off x="5444564" y="1661458"/>
              <a:ext cx="1440330" cy="2037977"/>
              <a:chOff x="5414682" y="1631575"/>
              <a:chExt cx="1440330" cy="2037977"/>
            </a:xfrm>
          </p:grpSpPr>
          <p:sp>
            <p:nvSpPr>
              <p:cNvPr id="18" name="Folded Corner 17">
                <a:extLst>
                  <a:ext uri="{FF2B5EF4-FFF2-40B4-BE49-F238E27FC236}">
                    <a16:creationId xmlns:a16="http://schemas.microsoft.com/office/drawing/2014/main" id="{50A90F94-BFD8-496F-8370-44D8DCF93A0B}"/>
                  </a:ext>
                </a:extLst>
              </p:cNvPr>
              <p:cNvSpPr/>
              <p:nvPr/>
            </p:nvSpPr>
            <p:spPr>
              <a:xfrm>
                <a:off x="5414682" y="1631575"/>
                <a:ext cx="1440330" cy="2037977"/>
              </a:xfrm>
              <a:prstGeom prst="foldedCorner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 dirty="0"/>
              </a:p>
            </p:txBody>
          </p:sp>
          <p:pic>
            <p:nvPicPr>
              <p:cNvPr id="20" name="Picture 18">
                <a:extLst>
                  <a:ext uri="{FF2B5EF4-FFF2-40B4-BE49-F238E27FC236}">
                    <a16:creationId xmlns:a16="http://schemas.microsoft.com/office/drawing/2014/main" id="{A65943C3-6078-4F5B-8B00-EE51AD01B7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43100" y="1673412"/>
                <a:ext cx="1341658" cy="1756802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3ECDAB-D325-4E27-9501-8318EA846B55}"/>
                </a:ext>
              </a:extLst>
            </p:cNvPr>
            <p:cNvSpPr txBox="1"/>
            <p:nvPr/>
          </p:nvSpPr>
          <p:spPr>
            <a:xfrm>
              <a:off x="5643513" y="1374599"/>
              <a:ext cx="1031051" cy="30777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/>
                <a:t>Source file</a:t>
              </a: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F4ADFF5E-46A2-4BD4-8E81-1EDEA2AF0872}"/>
              </a:ext>
            </a:extLst>
          </p:cNvPr>
          <p:cNvGrpSpPr/>
          <p:nvPr/>
        </p:nvGrpSpPr>
        <p:grpSpPr>
          <a:xfrm>
            <a:off x="2979837" y="3265372"/>
            <a:ext cx="1028239" cy="1012160"/>
            <a:chOff x="6941730" y="1682377"/>
            <a:chExt cx="1028239" cy="1012160"/>
          </a:xfrm>
        </p:grpSpPr>
        <p:sp>
          <p:nvSpPr>
            <p:cNvPr id="22" name="Right Brace 20">
              <a:extLst>
                <a:ext uri="{FF2B5EF4-FFF2-40B4-BE49-F238E27FC236}">
                  <a16:creationId xmlns:a16="http://schemas.microsoft.com/office/drawing/2014/main" id="{587344A9-DAD6-495C-89B6-770C1009DF0D}"/>
                </a:ext>
              </a:extLst>
            </p:cNvPr>
            <p:cNvSpPr/>
            <p:nvPr/>
          </p:nvSpPr>
          <p:spPr>
            <a:xfrm>
              <a:off x="6941730" y="1682377"/>
              <a:ext cx="152520" cy="1012160"/>
            </a:xfrm>
            <a:prstGeom prst="rightBrac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1">
              <a:extLst>
                <a:ext uri="{FF2B5EF4-FFF2-40B4-BE49-F238E27FC236}">
                  <a16:creationId xmlns:a16="http://schemas.microsoft.com/office/drawing/2014/main" id="{A0F4BBF4-58EC-4E54-BD8C-E68BE74DE90E}"/>
                </a:ext>
              </a:extLst>
            </p:cNvPr>
            <p:cNvSpPr txBox="1"/>
            <p:nvPr/>
          </p:nvSpPr>
          <p:spPr>
            <a:xfrm>
              <a:off x="7136086" y="1765013"/>
              <a:ext cx="8338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Source</a:t>
              </a:r>
            </a:p>
            <a:p>
              <a:r>
                <a:rPr lang="en-US" sz="1600" dirty="0"/>
                <a:t>Code</a:t>
              </a:r>
            </a:p>
          </p:txBody>
        </p:sp>
      </p:grpSp>
      <p:sp>
        <p:nvSpPr>
          <p:cNvPr id="24" name="TextBox 4">
            <a:extLst>
              <a:ext uri="{FF2B5EF4-FFF2-40B4-BE49-F238E27FC236}">
                <a16:creationId xmlns:a16="http://schemas.microsoft.com/office/drawing/2014/main" id="{704C9BB0-D9E2-4BE9-850D-B9F64B78576E}"/>
              </a:ext>
            </a:extLst>
          </p:cNvPr>
          <p:cNvSpPr txBox="1"/>
          <p:nvPr/>
        </p:nvSpPr>
        <p:spPr>
          <a:xfrm>
            <a:off x="0" y="5891459"/>
            <a:ext cx="9144000" cy="76944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indent="-457200"/>
            <a:r>
              <a:rPr lang="en-US" sz="1100" dirty="0"/>
              <a:t>[1] Ko, A. J., Myers, B. A., Coblenz, M. J., &amp; Aung, H. H. (2006). An exploratory study of how developers seek, relate, and collect relevant information during software maintenance tasks. IEEE Transactions on software engineering, 32(12), 971-987.</a:t>
            </a:r>
          </a:p>
          <a:p>
            <a:pPr indent="-457200"/>
            <a:r>
              <a:rPr lang="en-US" sz="1100" dirty="0"/>
              <a:t>[2] </a:t>
            </a:r>
            <a:r>
              <a:rPr lang="en-US" sz="1100" dirty="0" err="1"/>
              <a:t>Bettenburg</a:t>
            </a:r>
            <a:r>
              <a:rPr lang="en-US" sz="1100" dirty="0"/>
              <a:t>, N., Shang, W., Ibrahim, W. M., Adams, B., Zou, Y., &amp; Hassan, A. E. (2012). An empirical study on inconsistent changes to code clones at the release level. Science of Computer Programming, 77(6), 760-776.</a:t>
            </a:r>
          </a:p>
        </p:txBody>
      </p:sp>
    </p:spTree>
    <p:extLst>
      <p:ext uri="{BB962C8B-B14F-4D97-AF65-F5344CB8AC3E}">
        <p14:creationId xmlns:p14="http://schemas.microsoft.com/office/powerpoint/2010/main" val="131855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6008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200"/>
              </a:spcAft>
              <a:buAutoNum type="arabicPeriod"/>
            </a:pPr>
            <a:r>
              <a:rPr lang="en-US" dirty="0"/>
              <a:t>Introduction</a:t>
            </a:r>
          </a:p>
          <a:p>
            <a:pPr lvl="0">
              <a:spcAft>
                <a:spcPts val="1200"/>
              </a:spcAft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Potential Risks in Code Reuse: the License Aspect </a:t>
            </a:r>
          </a:p>
          <a:p>
            <a:pPr lvl="0">
              <a:spcAft>
                <a:spcPts val="1200"/>
              </a:spcAft>
              <a:buAutoNum type="arabicPeriod"/>
            </a:pPr>
            <a:r>
              <a:rPr lang="en-US" dirty="0"/>
              <a:t>Potential Challenges in Code Reuse: the Code Aspect</a:t>
            </a:r>
          </a:p>
          <a:p>
            <a:pPr lvl="0">
              <a:spcAft>
                <a:spcPts val="1200"/>
              </a:spcAft>
              <a:buAutoNum type="arabicPeriod"/>
            </a:pPr>
            <a:r>
              <a:rPr lang="en-US" dirty="0"/>
              <a:t>Conclusion</a:t>
            </a:r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732850" y="6660900"/>
            <a:ext cx="411300" cy="1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4030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Chapter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Source Software (OSS) License</a:t>
            </a:r>
          </a:p>
          <a:p>
            <a:pPr lvl="1"/>
            <a:r>
              <a:rPr lang="en-US" dirty="0"/>
              <a:t>What is an OSS license</a:t>
            </a:r>
          </a:p>
          <a:p>
            <a:r>
              <a:rPr lang="en-US" dirty="0" smtClean="0"/>
              <a:t>License </a:t>
            </a:r>
            <a:r>
              <a:rPr lang="en-US" dirty="0"/>
              <a:t>Inconsistency</a:t>
            </a:r>
          </a:p>
          <a:p>
            <a:pPr lvl="1"/>
            <a:r>
              <a:rPr lang="en-US" dirty="0"/>
              <a:t>What is license inconsistency</a:t>
            </a:r>
          </a:p>
          <a:p>
            <a:pPr lvl="1"/>
            <a:r>
              <a:rPr lang="en-US" dirty="0"/>
              <a:t>How to </a:t>
            </a:r>
            <a:r>
              <a:rPr lang="en-US" b="1" dirty="0"/>
              <a:t>detect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do they </a:t>
            </a:r>
            <a:r>
              <a:rPr lang="en-US" b="1" dirty="0"/>
              <a:t>evolve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2AA8D79-A4DA-4011-9078-4F68559B6C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8819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3552</Words>
  <Application>Microsoft Office PowerPoint</Application>
  <PresentationFormat>On-screen Show (4:3)</PresentationFormat>
  <Paragraphs>709</Paragraphs>
  <Slides>61</Slides>
  <Notes>40</Notes>
  <HiddenSlides>11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Arial</vt:lpstr>
      <vt:lpstr>Calibri</vt:lpstr>
      <vt:lpstr>Wingdings</vt:lpstr>
      <vt:lpstr>宋体</vt:lpstr>
      <vt:lpstr>MS Mincho</vt:lpstr>
      <vt:lpstr>ＭＳ Ｐゴシック</vt:lpstr>
      <vt:lpstr>Times New Roman</vt:lpstr>
      <vt:lpstr>Wingdings 2</vt:lpstr>
      <vt:lpstr>Roboto Mono</vt:lpstr>
      <vt:lpstr>MS Mincho</vt:lpstr>
      <vt:lpstr>Simple Light</vt:lpstr>
      <vt:lpstr>Large-scale Analysis of Software Reuse for Code and License Changes</vt:lpstr>
      <vt:lpstr>Table of Contents</vt:lpstr>
      <vt:lpstr>Table of Contents</vt:lpstr>
      <vt:lpstr>“Software is Eating the World” [1] - Marc Andreessen</vt:lpstr>
      <vt:lpstr>Code Ruse: an Efficient and Effective Way to Improve Software Quality [1]</vt:lpstr>
      <vt:lpstr>Potential Risks in Code Reuse: the License Aspect</vt:lpstr>
      <vt:lpstr>Potential Challenges in Code Reuse: the Code Aspect</vt:lpstr>
      <vt:lpstr>Table of Contents</vt:lpstr>
      <vt:lpstr>Overview of Chapter 2</vt:lpstr>
      <vt:lpstr>Open Source Software</vt:lpstr>
      <vt:lpstr>OSS License</vt:lpstr>
      <vt:lpstr>License Inconsistency</vt:lpstr>
      <vt:lpstr>Method Overview[1]</vt:lpstr>
      <vt:lpstr>Evolution of License Inconsistencies</vt:lpstr>
      <vt:lpstr>Results - Overview</vt:lpstr>
      <vt:lpstr>Results - Example</vt:lpstr>
      <vt:lpstr>Results - Summary</vt:lpstr>
      <vt:lpstr>Summary of Chapter 2</vt:lpstr>
      <vt:lpstr>Table of Contents</vt:lpstr>
      <vt:lpstr>Stack Overflow (S.O.) is a question and answer (Q&amp;A) platform for developers</vt:lpstr>
      <vt:lpstr>Developers reuse source code from S.O. posts</vt:lpstr>
      <vt:lpstr>Structure of this study</vt:lpstr>
      <vt:lpstr>Part I: Exploratory study</vt:lpstr>
      <vt:lpstr>53% of the files that contain a reference to S.O. reuse source code from S.O.</vt:lpstr>
      <vt:lpstr>26% of the source code was reused from non-accepted answers</vt:lpstr>
      <vt:lpstr>Part II: Large-scale survey on 400+ participants</vt:lpstr>
      <vt:lpstr>Three people open coded the responses [1]</vt:lpstr>
      <vt:lpstr>Most participants of our study are experienced developers</vt:lpstr>
      <vt:lpstr>Developers reuse source code slightly more frequently than reimplement source code</vt:lpstr>
      <vt:lpstr>Improving code comprehension and code quality may have positive effects on code reuse</vt:lpstr>
      <vt:lpstr>75% of the participants do not have a good understanding of license terms of the Q&amp;A platform</vt:lpstr>
      <vt:lpstr>Most suggestions are on code quality</vt:lpstr>
      <vt:lpstr>Suggestions: improving code quality  (35% of all categories)</vt:lpstr>
      <vt:lpstr>Suggestions: information enhancement &amp; management  (24%)</vt:lpstr>
      <vt:lpstr>Summary of Chapter 3</vt:lpstr>
      <vt:lpstr>Table of Contents</vt:lpstr>
      <vt:lpstr>Conclusion and Future Directions</vt:lpstr>
      <vt:lpstr>Thank you!</vt:lpstr>
      <vt:lpstr>PowerPoint Presentation</vt:lpstr>
      <vt:lpstr>Publications</vt:lpstr>
      <vt:lpstr>License Identification (1/2) - Manually</vt:lpstr>
      <vt:lpstr>License Identification (2/2) - Automatically</vt:lpstr>
      <vt:lpstr>Problem</vt:lpstr>
      <vt:lpstr>Empirical Study (1/3) - Setup</vt:lpstr>
      <vt:lpstr>Empirical Study (2/3) - Result (example)</vt:lpstr>
      <vt:lpstr>Empirical Study (3/3) - Result (summary)</vt:lpstr>
      <vt:lpstr>Suggestions: clearer and more permissive license  (13%)</vt:lpstr>
      <vt:lpstr>Suggestions: better data organization  (12%)</vt:lpstr>
      <vt:lpstr>Suggestions: human factor  (10%)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questions</vt:lpstr>
      <vt:lpstr>Developers reuse source code from S.O. posts</vt:lpstr>
      <vt:lpstr>Motivating example</vt:lpstr>
      <vt:lpstr>Part II: Survey</vt:lpstr>
      <vt:lpstr>How do developers utilize S.O. posts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Large-scale Analysis of Software Reuse for Code and License Changes</dc:title>
  <cp:lastModifiedBy>Wu Yuhao</cp:lastModifiedBy>
  <cp:revision>60</cp:revision>
  <cp:lastPrinted>2018-12-25T05:08:03Z</cp:lastPrinted>
  <dcterms:modified xsi:type="dcterms:W3CDTF">2018-12-25T06:18:15Z</dcterms:modified>
</cp:coreProperties>
</file>