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6"/>
  </p:notesMasterIdLst>
  <p:handoutMasterIdLst>
    <p:handoutMasterId r:id="rId87"/>
  </p:handoutMasterIdLst>
  <p:sldIdLst>
    <p:sldId id="256" r:id="rId2"/>
    <p:sldId id="284" r:id="rId3"/>
    <p:sldId id="397" r:id="rId4"/>
    <p:sldId id="287" r:id="rId5"/>
    <p:sldId id="399" r:id="rId6"/>
    <p:sldId id="400" r:id="rId7"/>
    <p:sldId id="401" r:id="rId8"/>
    <p:sldId id="269" r:id="rId9"/>
    <p:sldId id="291" r:id="rId10"/>
    <p:sldId id="271" r:id="rId11"/>
    <p:sldId id="272" r:id="rId12"/>
    <p:sldId id="373" r:id="rId13"/>
    <p:sldId id="375" r:id="rId14"/>
    <p:sldId id="376" r:id="rId15"/>
    <p:sldId id="372" r:id="rId16"/>
    <p:sldId id="383" r:id="rId17"/>
    <p:sldId id="377" r:id="rId18"/>
    <p:sldId id="380" r:id="rId19"/>
    <p:sldId id="381" r:id="rId20"/>
    <p:sldId id="382" r:id="rId21"/>
    <p:sldId id="378" r:id="rId22"/>
    <p:sldId id="379" r:id="rId23"/>
    <p:sldId id="384" r:id="rId24"/>
    <p:sldId id="405" r:id="rId25"/>
    <p:sldId id="411" r:id="rId26"/>
    <p:sldId id="418" r:id="rId27"/>
    <p:sldId id="407" r:id="rId28"/>
    <p:sldId id="408" r:id="rId29"/>
    <p:sldId id="385" r:id="rId30"/>
    <p:sldId id="307" r:id="rId31"/>
    <p:sldId id="304" r:id="rId32"/>
    <p:sldId id="365" r:id="rId33"/>
    <p:sldId id="417" r:id="rId34"/>
    <p:sldId id="268" r:id="rId35"/>
    <p:sldId id="290" r:id="rId36"/>
    <p:sldId id="402" r:id="rId37"/>
    <p:sldId id="362" r:id="rId38"/>
    <p:sldId id="392" r:id="rId39"/>
    <p:sldId id="394" r:id="rId40"/>
    <p:sldId id="396" r:id="rId41"/>
    <p:sldId id="308" r:id="rId42"/>
    <p:sldId id="325" r:id="rId43"/>
    <p:sldId id="356" r:id="rId44"/>
    <p:sldId id="355" r:id="rId45"/>
    <p:sldId id="349" r:id="rId46"/>
    <p:sldId id="357" r:id="rId47"/>
    <p:sldId id="348" r:id="rId48"/>
    <p:sldId id="343" r:id="rId49"/>
    <p:sldId id="342" r:id="rId50"/>
    <p:sldId id="351" r:id="rId51"/>
    <p:sldId id="341" r:id="rId52"/>
    <p:sldId id="345" r:id="rId53"/>
    <p:sldId id="344" r:id="rId54"/>
    <p:sldId id="354" r:id="rId55"/>
    <p:sldId id="353" r:id="rId56"/>
    <p:sldId id="302" r:id="rId57"/>
    <p:sldId id="303" r:id="rId58"/>
    <p:sldId id="295" r:id="rId59"/>
    <p:sldId id="413" r:id="rId60"/>
    <p:sldId id="420" r:id="rId61"/>
    <p:sldId id="412" r:id="rId62"/>
    <p:sldId id="404" r:id="rId63"/>
    <p:sldId id="410" r:id="rId64"/>
    <p:sldId id="409" r:id="rId65"/>
    <p:sldId id="416" r:id="rId66"/>
    <p:sldId id="419" r:id="rId67"/>
    <p:sldId id="306" r:id="rId68"/>
    <p:sldId id="300" r:id="rId69"/>
    <p:sldId id="368" r:id="rId70"/>
    <p:sldId id="398" r:id="rId71"/>
    <p:sldId id="390" r:id="rId72"/>
    <p:sldId id="363" r:id="rId73"/>
    <p:sldId id="386" r:id="rId74"/>
    <p:sldId id="360" r:id="rId75"/>
    <p:sldId id="361" r:id="rId76"/>
    <p:sldId id="350" r:id="rId77"/>
    <p:sldId id="296" r:id="rId78"/>
    <p:sldId id="297" r:id="rId79"/>
    <p:sldId id="370" r:id="rId80"/>
    <p:sldId id="358" r:id="rId81"/>
    <p:sldId id="369" r:id="rId82"/>
    <p:sldId id="299" r:id="rId83"/>
    <p:sldId id="301" r:id="rId84"/>
    <p:sldId id="366" r:id="rId85"/>
  </p:sldIdLst>
  <p:sldSz cx="9144000" cy="6858000" type="screen4x3"/>
  <p:notesSz cx="7099300"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1C4AD"/>
    <a:srgbClr val="FF0000"/>
    <a:srgbClr val="5B9BD5"/>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8" autoAdjust="0"/>
    <p:restoredTop sz="87936" autoAdjust="0"/>
  </p:normalViewPr>
  <p:slideViewPr>
    <p:cSldViewPr snapToGrid="0">
      <p:cViewPr varScale="1">
        <p:scale>
          <a:sx n="84" d="100"/>
          <a:sy n="84" d="100"/>
        </p:scale>
        <p:origin x="1392" y="48"/>
      </p:cViewPr>
      <p:guideLst/>
    </p:cSldViewPr>
  </p:slideViewPr>
  <p:outlineViewPr>
    <p:cViewPr>
      <p:scale>
        <a:sx n="33" d="100"/>
        <a:sy n="33" d="100"/>
      </p:scale>
      <p:origin x="0" y="-8851"/>
    </p:cViewPr>
  </p:outlineViewPr>
  <p:notesTextViewPr>
    <p:cViewPr>
      <p:scale>
        <a:sx n="3" d="2"/>
        <a:sy n="3" d="2"/>
      </p:scale>
      <p:origin x="0" y="0"/>
    </p:cViewPr>
  </p:notesTextViewPr>
  <p:notesViewPr>
    <p:cSldViewPr snapToGrid="0">
      <p:cViewPr varScale="1">
        <p:scale>
          <a:sx n="65" d="100"/>
          <a:sy n="65" d="100"/>
        </p:scale>
        <p:origin x="3366" y="5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commentAuthors" Target="commentAuthors.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3076860" cy="513284"/>
          </a:xfrm>
          <a:prstGeom prst="rect">
            <a:avLst/>
          </a:prstGeom>
        </p:spPr>
        <p:txBody>
          <a:bodyPr vert="horz" lIns="94631" tIns="47316" rIns="94631" bIns="473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0785" y="2"/>
            <a:ext cx="3076860" cy="513284"/>
          </a:xfrm>
          <a:prstGeom prst="rect">
            <a:avLst/>
          </a:prstGeom>
        </p:spPr>
        <p:txBody>
          <a:bodyPr vert="horz" lIns="94631" tIns="47316" rIns="94631" bIns="47316" rtlCol="0"/>
          <a:lstStyle>
            <a:lvl1pPr algn="r">
              <a:defRPr sz="1200"/>
            </a:lvl1pPr>
          </a:lstStyle>
          <a:p>
            <a:fld id="{758C00D6-C317-4BF3-9332-E34C229564B6}" type="datetimeFigureOut">
              <a:rPr kumimoji="1" lang="ja-JP" altLang="en-US" smtClean="0"/>
              <a:t>2022/11/18</a:t>
            </a:fld>
            <a:endParaRPr kumimoji="1" lang="ja-JP" altLang="en-US"/>
          </a:p>
        </p:txBody>
      </p:sp>
      <p:sp>
        <p:nvSpPr>
          <p:cNvPr id="4" name="フッター プレースホルダー 3"/>
          <p:cNvSpPr>
            <a:spLocks noGrp="1"/>
          </p:cNvSpPr>
          <p:nvPr>
            <p:ph type="ftr" sz="quarter" idx="2"/>
          </p:nvPr>
        </p:nvSpPr>
        <p:spPr>
          <a:xfrm>
            <a:off x="2" y="9721330"/>
            <a:ext cx="3076860" cy="513284"/>
          </a:xfrm>
          <a:prstGeom prst="rect">
            <a:avLst/>
          </a:prstGeom>
        </p:spPr>
        <p:txBody>
          <a:bodyPr vert="horz" lIns="94631" tIns="47316" rIns="94631" bIns="473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0785" y="9721330"/>
            <a:ext cx="3076860" cy="513284"/>
          </a:xfrm>
          <a:prstGeom prst="rect">
            <a:avLst/>
          </a:prstGeom>
        </p:spPr>
        <p:txBody>
          <a:bodyPr vert="horz" lIns="94631" tIns="47316" rIns="94631" bIns="47316"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3076364" cy="513508"/>
          </a:xfrm>
          <a:prstGeom prst="rect">
            <a:avLst/>
          </a:prstGeom>
        </p:spPr>
        <p:txBody>
          <a:bodyPr vert="horz" lIns="94622" tIns="47311" rIns="94622" bIns="47311"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297" y="4"/>
            <a:ext cx="3076364" cy="513508"/>
          </a:xfrm>
          <a:prstGeom prst="rect">
            <a:avLst/>
          </a:prstGeom>
        </p:spPr>
        <p:txBody>
          <a:bodyPr vert="horz" lIns="94622" tIns="47311" rIns="94622" bIns="47311" rtlCol="0"/>
          <a:lstStyle>
            <a:lvl1pPr algn="r">
              <a:defRPr sz="1200"/>
            </a:lvl1pPr>
          </a:lstStyle>
          <a:p>
            <a:fld id="{8618FBC5-8F42-4C47-A77D-5BDE0B5A1B30}" type="datetimeFigureOut">
              <a:rPr kumimoji="1" lang="ja-JP" altLang="en-US" smtClean="0"/>
              <a:t>2022/11/18</a:t>
            </a:fld>
            <a:endParaRPr kumimoji="1" lang="ja-JP" altLang="en-US"/>
          </a:p>
        </p:txBody>
      </p:sp>
      <p:sp>
        <p:nvSpPr>
          <p:cNvPr id="4" name="スライド イメージ プレースホルダー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4622" tIns="47311" rIns="94622" bIns="47311" rtlCol="0" anchor="ctr"/>
          <a:lstStyle/>
          <a:p>
            <a:endParaRPr lang="ja-JP" altLang="en-US"/>
          </a:p>
        </p:txBody>
      </p:sp>
      <p:sp>
        <p:nvSpPr>
          <p:cNvPr id="5" name="ノート プレースホルダー 4"/>
          <p:cNvSpPr>
            <a:spLocks noGrp="1"/>
          </p:cNvSpPr>
          <p:nvPr>
            <p:ph type="body" sz="quarter" idx="3"/>
          </p:nvPr>
        </p:nvSpPr>
        <p:spPr>
          <a:xfrm>
            <a:off x="709930" y="4925411"/>
            <a:ext cx="5679440" cy="4029879"/>
          </a:xfrm>
          <a:prstGeom prst="rect">
            <a:avLst/>
          </a:prstGeom>
        </p:spPr>
        <p:txBody>
          <a:bodyPr vert="horz" lIns="94622" tIns="47311" rIns="94622" bIns="473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1110"/>
            <a:ext cx="3076364" cy="513507"/>
          </a:xfrm>
          <a:prstGeom prst="rect">
            <a:avLst/>
          </a:prstGeom>
        </p:spPr>
        <p:txBody>
          <a:bodyPr vert="horz" lIns="94622" tIns="47311" rIns="94622" bIns="473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297" y="9721110"/>
            <a:ext cx="3076364" cy="513507"/>
          </a:xfrm>
          <a:prstGeom prst="rect">
            <a:avLst/>
          </a:prstGeom>
        </p:spPr>
        <p:txBody>
          <a:bodyPr vert="horz" lIns="94622" tIns="47311" rIns="94622" bIns="47311"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900" dirty="0"/>
              <a:t>ログで十分な情報が得られるとは限らない</a:t>
            </a:r>
            <a:endParaRPr lang="en-US" altLang="ja-JP" sz="2900" dirty="0"/>
          </a:p>
          <a:p>
            <a:pPr lvl="1"/>
            <a:r>
              <a:rPr lang="ja-JP" altLang="en-US" sz="2500" dirty="0"/>
              <a:t>必要な位置にログ出力文がない</a:t>
            </a:r>
            <a:endParaRPr lang="en-US" altLang="ja-JP" sz="2500" dirty="0"/>
          </a:p>
          <a:p>
            <a:pPr lvl="1"/>
            <a:r>
              <a:rPr lang="ja-JP" altLang="en-US" sz="2500" dirty="0"/>
              <a:t>ログの内容が不十分である</a:t>
            </a:r>
            <a:endParaRPr lang="en-US" altLang="ja-JP" sz="2500" dirty="0"/>
          </a:p>
          <a:p>
            <a:endParaRPr lang="en-US" altLang="ja-JP" dirty="0"/>
          </a:p>
          <a:p>
            <a:r>
              <a:rPr lang="ja-JP" altLang="en-US" sz="2900" dirty="0"/>
              <a:t>どのようなログが必要か予め判断することは難しい</a:t>
            </a:r>
            <a:endParaRPr lang="en-US" altLang="ja-JP" sz="2900"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1363866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04">
              <a:defRPr/>
            </a:pPr>
            <a:r>
              <a:rPr kumimoji="1" lang="en-US" altLang="ja-JP" dirty="0"/>
              <a:t>To deal with this problem, </a:t>
            </a:r>
            <a:r>
              <a:rPr kumimoji="1" lang="en-US" altLang="ja-JP" i="0" baseline="0" dirty="0"/>
              <a:t>omniscient debugging</a:t>
            </a:r>
            <a:r>
              <a:rPr kumimoji="1" lang="en-US" altLang="ja-JP" dirty="0"/>
              <a:t> is proposed.</a:t>
            </a:r>
          </a:p>
          <a:p>
            <a:r>
              <a:rPr kumimoji="1" lang="en-US" altLang="ja-JP" i="0" baseline="0" dirty="0"/>
              <a:t>Its idea is very simple. </a:t>
            </a:r>
          </a:p>
          <a:p>
            <a:r>
              <a:rPr kumimoji="1" lang="en-US" altLang="ja-JP" i="0" baseline="0" dirty="0"/>
              <a:t>Omniscient debugging records all software instructions in the execution.</a:t>
            </a:r>
          </a:p>
          <a:p>
            <a:r>
              <a:rPr kumimoji="1" lang="en-US" altLang="ja-JP" i="0" baseline="0" dirty="0"/>
              <a:t>Using the log file, the developer can conduct detailed analysis such as visualizing the dataflow or replaying the execution.</a:t>
            </a:r>
          </a:p>
          <a:p>
            <a:r>
              <a:rPr kumimoji="1" lang="en-US" altLang="ja-JP" i="0" baseline="0" dirty="0"/>
              <a:t>So, when the failure occurred at any point, developers can debug the problem.</a:t>
            </a:r>
          </a:p>
          <a:p>
            <a:r>
              <a:rPr kumimoji="1" lang="en-US" altLang="ja-JP" i="0" baseline="0" dirty="0"/>
              <a:t>But this method is expensive because of log file size. </a:t>
            </a:r>
          </a:p>
          <a:p>
            <a:r>
              <a:rPr kumimoji="1" lang="en-US" altLang="ja-JP" i="0" baseline="0" dirty="0"/>
              <a:t>One implementation records logs at 10MB/s, so it requires a huge storage.</a:t>
            </a:r>
          </a:p>
          <a:p>
            <a:endParaRPr kumimoji="1" lang="en-US" altLang="ja-JP" i="0" baseline="0" dirty="0"/>
          </a:p>
          <a:p>
            <a:endParaRPr kumimoji="1" lang="en-US" altLang="ja-JP" i="0" baseline="0"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92320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3128597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401823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3923961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14359535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34416610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29295544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2831512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2739395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18778165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4221028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123.131GB</a:t>
            </a:r>
            <a:r>
              <a:rPr kumimoji="1" lang="ja-JP" altLang="en-US" dirty="0"/>
              <a:t>中</a:t>
            </a:r>
            <a:r>
              <a:rPr kumimoji="1" lang="en-US" altLang="ja-JP" dirty="0"/>
              <a:t>55MB</a:t>
            </a:r>
            <a:r>
              <a:rPr kumimoji="1" lang="ja-JP" altLang="en-US" dirty="0"/>
              <a:t> </a:t>
            </a:r>
            <a:endParaRPr kumimoji="1" lang="en-US" altLang="ja-JP" dirty="0"/>
          </a:p>
          <a:p>
            <a:r>
              <a:rPr kumimoji="1" lang="en-US" altLang="ja-JP" dirty="0"/>
              <a:t>32*87736=2807552</a:t>
            </a:r>
          </a:p>
          <a:p>
            <a:endParaRPr kumimoji="1" lang="en-US" altLang="ja-JP" dirty="0"/>
          </a:p>
          <a:p>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17401769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a:t>
            </a:r>
            <a:r>
              <a:rPr kumimoji="1" lang="ja-JP" altLang="en-US" dirty="0"/>
              <a:t>値＝</a:t>
            </a:r>
            <a:r>
              <a:rPr kumimoji="1" lang="en-US" altLang="ja-JP" dirty="0"/>
              <a:t>(2*</a:t>
            </a:r>
            <a:r>
              <a:rPr kumimoji="1" lang="ja-JP" altLang="en-US" dirty="0"/>
              <a:t>適合率</a:t>
            </a:r>
            <a:r>
              <a:rPr kumimoji="1" lang="en-US" altLang="ja-JP" dirty="0"/>
              <a:t>*</a:t>
            </a:r>
            <a:r>
              <a:rPr kumimoji="1" lang="ja-JP" altLang="en-US" dirty="0"/>
              <a:t>再現率</a:t>
            </a:r>
            <a:r>
              <a:rPr kumimoji="1" lang="en-US" altLang="ja-JP" dirty="0"/>
              <a:t>)/(</a:t>
            </a:r>
            <a:r>
              <a:rPr kumimoji="1" lang="ja-JP" altLang="en-US" dirty="0"/>
              <a:t>適合率</a:t>
            </a:r>
            <a:r>
              <a:rPr kumimoji="1" lang="en-US" altLang="ja-JP" dirty="0"/>
              <a:t>+</a:t>
            </a:r>
            <a:r>
              <a:rPr kumimoji="1" lang="ja-JP" altLang="en-US" dirty="0"/>
              <a:t>再現率</a:t>
            </a:r>
            <a:r>
              <a:rPr kumimoji="1" lang="en-US" altLang="ja-JP" dirty="0"/>
              <a:t>)</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22</a:t>
            </a:fld>
            <a:endParaRPr kumimoji="1" lang="ja-JP" altLang="en-US"/>
          </a:p>
        </p:txBody>
      </p:sp>
    </p:spTree>
    <p:extLst>
      <p:ext uri="{BB962C8B-B14F-4D97-AF65-F5344CB8AC3E}">
        <p14:creationId xmlns:p14="http://schemas.microsoft.com/office/powerpoint/2010/main" val="5882432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23</a:t>
            </a:fld>
            <a:endParaRPr kumimoji="1" lang="ja-JP" altLang="en-US"/>
          </a:p>
        </p:txBody>
      </p:sp>
    </p:spTree>
    <p:extLst>
      <p:ext uri="{BB962C8B-B14F-4D97-AF65-F5344CB8AC3E}">
        <p14:creationId xmlns:p14="http://schemas.microsoft.com/office/powerpoint/2010/main" val="11389359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24653120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a:p>
        </p:txBody>
      </p:sp>
    </p:spTree>
    <p:extLst>
      <p:ext uri="{BB962C8B-B14F-4D97-AF65-F5344CB8AC3E}">
        <p14:creationId xmlns:p14="http://schemas.microsoft.com/office/powerpoint/2010/main" val="3013992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26</a:t>
            </a:fld>
            <a:endParaRPr kumimoji="1" lang="ja-JP" altLang="en-US"/>
          </a:p>
        </p:txBody>
      </p:sp>
    </p:spTree>
    <p:extLst>
      <p:ext uri="{BB962C8B-B14F-4D97-AF65-F5344CB8AC3E}">
        <p14:creationId xmlns:p14="http://schemas.microsoft.com/office/powerpoint/2010/main" val="26834367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バッファサイズ</a:t>
            </a:r>
            <a:r>
              <a:rPr kumimoji="1" lang="en-US" altLang="ja-JP" dirty="0"/>
              <a:t>1024</a:t>
            </a:r>
            <a:r>
              <a:rPr kumimoji="1" lang="ja-JP" altLang="en-US" dirty="0"/>
              <a:t>の時</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27</a:t>
            </a:fld>
            <a:endParaRPr kumimoji="1" lang="ja-JP" altLang="en-US"/>
          </a:p>
        </p:txBody>
      </p:sp>
    </p:spTree>
    <p:extLst>
      <p:ext uri="{BB962C8B-B14F-4D97-AF65-F5344CB8AC3E}">
        <p14:creationId xmlns:p14="http://schemas.microsoft.com/office/powerpoint/2010/main" val="19959031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バッファサイズ</a:t>
            </a:r>
            <a:r>
              <a:rPr kumimoji="1" lang="en-US" altLang="ja-JP" dirty="0"/>
              <a:t>1024</a:t>
            </a:r>
            <a:r>
              <a:rPr kumimoji="1" lang="ja-JP" altLang="en-US" dirty="0"/>
              <a:t>の時</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28</a:t>
            </a:fld>
            <a:endParaRPr kumimoji="1" lang="ja-JP" altLang="en-US"/>
          </a:p>
        </p:txBody>
      </p:sp>
    </p:spTree>
    <p:extLst>
      <p:ext uri="{BB962C8B-B14F-4D97-AF65-F5344CB8AC3E}">
        <p14:creationId xmlns:p14="http://schemas.microsoft.com/office/powerpoint/2010/main" val="27152957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29</a:t>
            </a:fld>
            <a:endParaRPr kumimoji="1" lang="ja-JP" altLang="en-US"/>
          </a:p>
        </p:txBody>
      </p:sp>
    </p:spTree>
    <p:extLst>
      <p:ext uri="{BB962C8B-B14F-4D97-AF65-F5344CB8AC3E}">
        <p14:creationId xmlns:p14="http://schemas.microsoft.com/office/powerpoint/2010/main" val="3288028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例と事実なので並べるの微妙</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25466083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31</a:t>
            </a:fld>
            <a:endParaRPr kumimoji="1" lang="ja-JP" altLang="en-US"/>
          </a:p>
        </p:txBody>
      </p:sp>
    </p:spTree>
    <p:extLst>
      <p:ext uri="{BB962C8B-B14F-4D97-AF65-F5344CB8AC3E}">
        <p14:creationId xmlns:p14="http://schemas.microsoft.com/office/powerpoint/2010/main" val="27693584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32</a:t>
            </a:fld>
            <a:endParaRPr kumimoji="1" lang="ja-JP" altLang="en-US"/>
          </a:p>
        </p:txBody>
      </p:sp>
    </p:spTree>
    <p:extLst>
      <p:ext uri="{BB962C8B-B14F-4D97-AF65-F5344CB8AC3E}">
        <p14:creationId xmlns:p14="http://schemas.microsoft.com/office/powerpoint/2010/main" val="42453855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33</a:t>
            </a:fld>
            <a:endParaRPr kumimoji="1" lang="ja-JP" altLang="en-US"/>
          </a:p>
        </p:txBody>
      </p:sp>
    </p:spTree>
    <p:extLst>
      <p:ext uri="{BB962C8B-B14F-4D97-AF65-F5344CB8AC3E}">
        <p14:creationId xmlns:p14="http://schemas.microsoft.com/office/powerpoint/2010/main" val="14028602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34</a:t>
            </a:fld>
            <a:endParaRPr kumimoji="1" lang="ja-JP" altLang="en-US"/>
          </a:p>
        </p:txBody>
      </p:sp>
    </p:spTree>
    <p:extLst>
      <p:ext uri="{BB962C8B-B14F-4D97-AF65-F5344CB8AC3E}">
        <p14:creationId xmlns:p14="http://schemas.microsoft.com/office/powerpoint/2010/main" val="9954873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35</a:t>
            </a:fld>
            <a:endParaRPr kumimoji="1" lang="ja-JP" altLang="en-US"/>
          </a:p>
        </p:txBody>
      </p:sp>
    </p:spTree>
    <p:extLst>
      <p:ext uri="{BB962C8B-B14F-4D97-AF65-F5344CB8AC3E}">
        <p14:creationId xmlns:p14="http://schemas.microsoft.com/office/powerpoint/2010/main" val="24383881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36</a:t>
            </a:fld>
            <a:endParaRPr kumimoji="1" lang="ja-JP" altLang="en-US"/>
          </a:p>
        </p:txBody>
      </p:sp>
    </p:spTree>
    <p:extLst>
      <p:ext uri="{BB962C8B-B14F-4D97-AF65-F5344CB8AC3E}">
        <p14:creationId xmlns:p14="http://schemas.microsoft.com/office/powerpoint/2010/main" val="38206491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37</a:t>
            </a:fld>
            <a:endParaRPr kumimoji="1" lang="ja-JP" altLang="en-US"/>
          </a:p>
        </p:txBody>
      </p:sp>
    </p:spTree>
    <p:extLst>
      <p:ext uri="{BB962C8B-B14F-4D97-AF65-F5344CB8AC3E}">
        <p14:creationId xmlns:p14="http://schemas.microsoft.com/office/powerpoint/2010/main" val="5106859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38</a:t>
            </a:fld>
            <a:endParaRPr kumimoji="1" lang="ja-JP" altLang="en-US"/>
          </a:p>
        </p:txBody>
      </p:sp>
    </p:spTree>
    <p:extLst>
      <p:ext uri="{BB962C8B-B14F-4D97-AF65-F5344CB8AC3E}">
        <p14:creationId xmlns:p14="http://schemas.microsoft.com/office/powerpoint/2010/main" val="421167703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39</a:t>
            </a:fld>
            <a:endParaRPr kumimoji="1" lang="ja-JP" altLang="en-US"/>
          </a:p>
        </p:txBody>
      </p:sp>
    </p:spTree>
    <p:extLst>
      <p:ext uri="{BB962C8B-B14F-4D97-AF65-F5344CB8AC3E}">
        <p14:creationId xmlns:p14="http://schemas.microsoft.com/office/powerpoint/2010/main" val="10670174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（バグに関係する命令は完全に記録できている）</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40</a:t>
            </a:fld>
            <a:endParaRPr kumimoji="1" lang="ja-JP" altLang="en-US"/>
          </a:p>
        </p:txBody>
      </p:sp>
    </p:spTree>
    <p:extLst>
      <p:ext uri="{BB962C8B-B14F-4D97-AF65-F5344CB8AC3E}">
        <p14:creationId xmlns:p14="http://schemas.microsoft.com/office/powerpoint/2010/main" val="2480496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9560143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r>
              <a:rPr lang="ja-JP" altLang="en-US" sz="2100" spc="-1" dirty="0">
                <a:latin typeface="Arial"/>
              </a:rPr>
              <a:t>回路とは空調の冷媒の流れる経路。回路名はその空調機の特徴を示すことが多い。とか言って、重要性を示唆しとくべき</a:t>
            </a: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42</a:t>
            </a:fld>
            <a:endParaRPr lang="en-US" sz="1200" spc="-1">
              <a:latin typeface="Arial"/>
            </a:endParaRPr>
          </a:p>
        </p:txBody>
      </p:sp>
    </p:spTree>
    <p:extLst>
      <p:ext uri="{BB962C8B-B14F-4D97-AF65-F5344CB8AC3E}">
        <p14:creationId xmlns:p14="http://schemas.microsoft.com/office/powerpoint/2010/main" val="11476777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43</a:t>
            </a:fld>
            <a:endParaRPr lang="en-US" sz="1200" spc="-1">
              <a:latin typeface="Arial"/>
            </a:endParaRPr>
          </a:p>
        </p:txBody>
      </p:sp>
    </p:spTree>
    <p:extLst>
      <p:ext uri="{BB962C8B-B14F-4D97-AF65-F5344CB8AC3E}">
        <p14:creationId xmlns:p14="http://schemas.microsoft.com/office/powerpoint/2010/main" val="31538574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44</a:t>
            </a:fld>
            <a:endParaRPr lang="en-US" sz="1200" spc="-1">
              <a:latin typeface="Arial"/>
            </a:endParaRPr>
          </a:p>
        </p:txBody>
      </p:sp>
    </p:spTree>
    <p:extLst>
      <p:ext uri="{BB962C8B-B14F-4D97-AF65-F5344CB8AC3E}">
        <p14:creationId xmlns:p14="http://schemas.microsoft.com/office/powerpoint/2010/main" val="28650795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45</a:t>
            </a:fld>
            <a:endParaRPr lang="en-US" sz="1200" spc="-1">
              <a:latin typeface="Arial"/>
            </a:endParaRPr>
          </a:p>
        </p:txBody>
      </p:sp>
    </p:spTree>
    <p:extLst>
      <p:ext uri="{BB962C8B-B14F-4D97-AF65-F5344CB8AC3E}">
        <p14:creationId xmlns:p14="http://schemas.microsoft.com/office/powerpoint/2010/main" val="111032674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46</a:t>
            </a:fld>
            <a:endParaRPr lang="en-US" sz="1200" spc="-1">
              <a:latin typeface="Arial"/>
            </a:endParaRPr>
          </a:p>
        </p:txBody>
      </p:sp>
    </p:spTree>
    <p:extLst>
      <p:ext uri="{BB962C8B-B14F-4D97-AF65-F5344CB8AC3E}">
        <p14:creationId xmlns:p14="http://schemas.microsoft.com/office/powerpoint/2010/main" val="284783077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47</a:t>
            </a:fld>
            <a:endParaRPr lang="en-US" sz="1200" spc="-1">
              <a:latin typeface="Arial"/>
            </a:endParaRPr>
          </a:p>
        </p:txBody>
      </p:sp>
    </p:spTree>
    <p:extLst>
      <p:ext uri="{BB962C8B-B14F-4D97-AF65-F5344CB8AC3E}">
        <p14:creationId xmlns:p14="http://schemas.microsoft.com/office/powerpoint/2010/main" val="5916470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48</a:t>
            </a:fld>
            <a:endParaRPr lang="en-US" sz="1200" spc="-1">
              <a:latin typeface="Arial"/>
            </a:endParaRPr>
          </a:p>
        </p:txBody>
      </p:sp>
    </p:spTree>
    <p:extLst>
      <p:ext uri="{BB962C8B-B14F-4D97-AF65-F5344CB8AC3E}">
        <p14:creationId xmlns:p14="http://schemas.microsoft.com/office/powerpoint/2010/main" val="43901245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49</a:t>
            </a:fld>
            <a:endParaRPr lang="en-US" sz="1200" spc="-1">
              <a:latin typeface="Arial"/>
            </a:endParaRPr>
          </a:p>
        </p:txBody>
      </p:sp>
    </p:spTree>
    <p:extLst>
      <p:ext uri="{BB962C8B-B14F-4D97-AF65-F5344CB8AC3E}">
        <p14:creationId xmlns:p14="http://schemas.microsoft.com/office/powerpoint/2010/main" val="401594636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50</a:t>
            </a:fld>
            <a:endParaRPr lang="en-US" sz="1200" spc="-1">
              <a:latin typeface="Arial"/>
            </a:endParaRPr>
          </a:p>
        </p:txBody>
      </p:sp>
    </p:spTree>
    <p:extLst>
      <p:ext uri="{BB962C8B-B14F-4D97-AF65-F5344CB8AC3E}">
        <p14:creationId xmlns:p14="http://schemas.microsoft.com/office/powerpoint/2010/main" val="144955087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51</a:t>
            </a:fld>
            <a:endParaRPr lang="en-US" sz="1200" spc="-1">
              <a:latin typeface="Arial"/>
            </a:endParaRPr>
          </a:p>
        </p:txBody>
      </p:sp>
    </p:spTree>
    <p:extLst>
      <p:ext uri="{BB962C8B-B14F-4D97-AF65-F5344CB8AC3E}">
        <p14:creationId xmlns:p14="http://schemas.microsoft.com/office/powerpoint/2010/main" val="1311600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33026818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52</a:t>
            </a:fld>
            <a:endParaRPr lang="en-US" sz="1200" spc="-1">
              <a:latin typeface="Arial"/>
            </a:endParaRPr>
          </a:p>
        </p:txBody>
      </p:sp>
    </p:spTree>
    <p:extLst>
      <p:ext uri="{BB962C8B-B14F-4D97-AF65-F5344CB8AC3E}">
        <p14:creationId xmlns:p14="http://schemas.microsoft.com/office/powerpoint/2010/main" val="248160869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53</a:t>
            </a:fld>
            <a:endParaRPr lang="en-US" sz="1200" spc="-1">
              <a:latin typeface="Arial"/>
            </a:endParaRPr>
          </a:p>
        </p:txBody>
      </p:sp>
    </p:spTree>
    <p:extLst>
      <p:ext uri="{BB962C8B-B14F-4D97-AF65-F5344CB8AC3E}">
        <p14:creationId xmlns:p14="http://schemas.microsoft.com/office/powerpoint/2010/main" val="147531314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54</a:t>
            </a:fld>
            <a:endParaRPr lang="en-US" sz="1200" spc="-1">
              <a:latin typeface="Arial"/>
            </a:endParaRPr>
          </a:p>
        </p:txBody>
      </p:sp>
    </p:spTree>
    <p:extLst>
      <p:ext uri="{BB962C8B-B14F-4D97-AF65-F5344CB8AC3E}">
        <p14:creationId xmlns:p14="http://schemas.microsoft.com/office/powerpoint/2010/main" val="13177398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55</a:t>
            </a:fld>
            <a:endParaRPr lang="en-US" sz="1200" spc="-1">
              <a:latin typeface="Arial"/>
            </a:endParaRPr>
          </a:p>
        </p:txBody>
      </p:sp>
    </p:spTree>
    <p:extLst>
      <p:ext uri="{BB962C8B-B14F-4D97-AF65-F5344CB8AC3E}">
        <p14:creationId xmlns:p14="http://schemas.microsoft.com/office/powerpoint/2010/main" val="141664229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56</a:t>
            </a:fld>
            <a:endParaRPr kumimoji="1" lang="ja-JP" altLang="en-US"/>
          </a:p>
        </p:txBody>
      </p:sp>
    </p:spTree>
    <p:extLst>
      <p:ext uri="{BB962C8B-B14F-4D97-AF65-F5344CB8AC3E}">
        <p14:creationId xmlns:p14="http://schemas.microsoft.com/office/powerpoint/2010/main" val="328425895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57</a:t>
            </a:fld>
            <a:endParaRPr kumimoji="1" lang="ja-JP" altLang="en-US"/>
          </a:p>
        </p:txBody>
      </p:sp>
    </p:spTree>
    <p:extLst>
      <p:ext uri="{BB962C8B-B14F-4D97-AF65-F5344CB8AC3E}">
        <p14:creationId xmlns:p14="http://schemas.microsoft.com/office/powerpoint/2010/main" val="262776768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58</a:t>
            </a:fld>
            <a:endParaRPr kumimoji="1" lang="ja-JP" altLang="en-US"/>
          </a:p>
        </p:txBody>
      </p:sp>
    </p:spTree>
    <p:extLst>
      <p:ext uri="{BB962C8B-B14F-4D97-AF65-F5344CB8AC3E}">
        <p14:creationId xmlns:p14="http://schemas.microsoft.com/office/powerpoint/2010/main" val="165869153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59</a:t>
            </a:fld>
            <a:endParaRPr kumimoji="1" lang="ja-JP" altLang="en-US"/>
          </a:p>
        </p:txBody>
      </p:sp>
    </p:spTree>
    <p:extLst>
      <p:ext uri="{BB962C8B-B14F-4D97-AF65-F5344CB8AC3E}">
        <p14:creationId xmlns:p14="http://schemas.microsoft.com/office/powerpoint/2010/main" val="275750729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60</a:t>
            </a:fld>
            <a:endParaRPr kumimoji="1" lang="ja-JP" altLang="en-US"/>
          </a:p>
        </p:txBody>
      </p:sp>
    </p:spTree>
    <p:extLst>
      <p:ext uri="{BB962C8B-B14F-4D97-AF65-F5344CB8AC3E}">
        <p14:creationId xmlns:p14="http://schemas.microsoft.com/office/powerpoint/2010/main" val="407788194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61</a:t>
            </a:fld>
            <a:endParaRPr kumimoji="1" lang="ja-JP" altLang="en-US"/>
          </a:p>
        </p:txBody>
      </p:sp>
    </p:spTree>
    <p:extLst>
      <p:ext uri="{BB962C8B-B14F-4D97-AF65-F5344CB8AC3E}">
        <p14:creationId xmlns:p14="http://schemas.microsoft.com/office/powerpoint/2010/main" val="871188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8946728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62</a:t>
            </a:fld>
            <a:endParaRPr kumimoji="1" lang="ja-JP" altLang="en-US"/>
          </a:p>
        </p:txBody>
      </p:sp>
    </p:spTree>
    <p:extLst>
      <p:ext uri="{BB962C8B-B14F-4D97-AF65-F5344CB8AC3E}">
        <p14:creationId xmlns:p14="http://schemas.microsoft.com/office/powerpoint/2010/main" val="388209208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63</a:t>
            </a:fld>
            <a:endParaRPr kumimoji="1" lang="ja-JP" altLang="en-US"/>
          </a:p>
        </p:txBody>
      </p:sp>
    </p:spTree>
    <p:extLst>
      <p:ext uri="{BB962C8B-B14F-4D97-AF65-F5344CB8AC3E}">
        <p14:creationId xmlns:p14="http://schemas.microsoft.com/office/powerpoint/2010/main" val="381296499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64</a:t>
            </a:fld>
            <a:endParaRPr kumimoji="1" lang="ja-JP" altLang="en-US"/>
          </a:p>
        </p:txBody>
      </p:sp>
    </p:spTree>
    <p:extLst>
      <p:ext uri="{BB962C8B-B14F-4D97-AF65-F5344CB8AC3E}">
        <p14:creationId xmlns:p14="http://schemas.microsoft.com/office/powerpoint/2010/main" val="201133031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バッファサイズ</a:t>
            </a:r>
            <a:r>
              <a:rPr kumimoji="1" lang="en-US" altLang="ja-JP" dirty="0"/>
              <a:t>1024</a:t>
            </a:r>
            <a:r>
              <a:rPr kumimoji="1" lang="ja-JP" altLang="en-US" dirty="0"/>
              <a:t>の時</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65</a:t>
            </a:fld>
            <a:endParaRPr kumimoji="1" lang="ja-JP" altLang="en-US"/>
          </a:p>
        </p:txBody>
      </p:sp>
    </p:spTree>
    <p:extLst>
      <p:ext uri="{BB962C8B-B14F-4D97-AF65-F5344CB8AC3E}">
        <p14:creationId xmlns:p14="http://schemas.microsoft.com/office/powerpoint/2010/main" val="32462843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バッファサイズ</a:t>
            </a:r>
            <a:r>
              <a:rPr kumimoji="1" lang="en-US" altLang="ja-JP" dirty="0"/>
              <a:t>1024</a:t>
            </a:r>
            <a:r>
              <a:rPr kumimoji="1" lang="ja-JP" altLang="en-US" dirty="0"/>
              <a:t>の時</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66</a:t>
            </a:fld>
            <a:endParaRPr kumimoji="1" lang="ja-JP" altLang="en-US"/>
          </a:p>
        </p:txBody>
      </p:sp>
    </p:spTree>
    <p:extLst>
      <p:ext uri="{BB962C8B-B14F-4D97-AF65-F5344CB8AC3E}">
        <p14:creationId xmlns:p14="http://schemas.microsoft.com/office/powerpoint/2010/main" val="218814792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68</a:t>
            </a:fld>
            <a:endParaRPr kumimoji="1" lang="ja-JP" altLang="en-US"/>
          </a:p>
        </p:txBody>
      </p:sp>
    </p:spTree>
    <p:extLst>
      <p:ext uri="{BB962C8B-B14F-4D97-AF65-F5344CB8AC3E}">
        <p14:creationId xmlns:p14="http://schemas.microsoft.com/office/powerpoint/2010/main" val="184171352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69</a:t>
            </a:fld>
            <a:endParaRPr kumimoji="1" lang="ja-JP" altLang="en-US"/>
          </a:p>
        </p:txBody>
      </p:sp>
    </p:spTree>
    <p:extLst>
      <p:ext uri="{BB962C8B-B14F-4D97-AF65-F5344CB8AC3E}">
        <p14:creationId xmlns:p14="http://schemas.microsoft.com/office/powerpoint/2010/main" val="12999500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70</a:t>
            </a:fld>
            <a:endParaRPr kumimoji="1" lang="ja-JP" altLang="en-US"/>
          </a:p>
        </p:txBody>
      </p:sp>
    </p:spTree>
    <p:extLst>
      <p:ext uri="{BB962C8B-B14F-4D97-AF65-F5344CB8AC3E}">
        <p14:creationId xmlns:p14="http://schemas.microsoft.com/office/powerpoint/2010/main" val="233035964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71</a:t>
            </a:fld>
            <a:endParaRPr kumimoji="1" lang="ja-JP" altLang="en-US"/>
          </a:p>
        </p:txBody>
      </p:sp>
    </p:spTree>
    <p:extLst>
      <p:ext uri="{BB962C8B-B14F-4D97-AF65-F5344CB8AC3E}">
        <p14:creationId xmlns:p14="http://schemas.microsoft.com/office/powerpoint/2010/main" val="424504757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72</a:t>
            </a:fld>
            <a:endParaRPr kumimoji="1" lang="ja-JP" altLang="en-US"/>
          </a:p>
        </p:txBody>
      </p:sp>
    </p:spTree>
    <p:extLst>
      <p:ext uri="{BB962C8B-B14F-4D97-AF65-F5344CB8AC3E}">
        <p14:creationId xmlns:p14="http://schemas.microsoft.com/office/powerpoint/2010/main" val="3109007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62473811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73</a:t>
            </a:fld>
            <a:endParaRPr kumimoji="1" lang="ja-JP" altLang="en-US"/>
          </a:p>
        </p:txBody>
      </p:sp>
    </p:spTree>
    <p:extLst>
      <p:ext uri="{BB962C8B-B14F-4D97-AF65-F5344CB8AC3E}">
        <p14:creationId xmlns:p14="http://schemas.microsoft.com/office/powerpoint/2010/main" val="44926684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74</a:t>
            </a:fld>
            <a:endParaRPr lang="en-US" sz="1200" spc="-1">
              <a:latin typeface="Arial"/>
            </a:endParaRPr>
          </a:p>
        </p:txBody>
      </p:sp>
    </p:spTree>
    <p:extLst>
      <p:ext uri="{BB962C8B-B14F-4D97-AF65-F5344CB8AC3E}">
        <p14:creationId xmlns:p14="http://schemas.microsoft.com/office/powerpoint/2010/main" val="77930280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75</a:t>
            </a:fld>
            <a:endParaRPr lang="en-US" sz="1200" spc="-1">
              <a:latin typeface="Arial"/>
            </a:endParaRPr>
          </a:p>
        </p:txBody>
      </p:sp>
    </p:spTree>
    <p:extLst>
      <p:ext uri="{BB962C8B-B14F-4D97-AF65-F5344CB8AC3E}">
        <p14:creationId xmlns:p14="http://schemas.microsoft.com/office/powerpoint/2010/main" val="152132354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76</a:t>
            </a:fld>
            <a:endParaRPr lang="en-US" sz="1200" spc="-1">
              <a:latin typeface="Arial"/>
            </a:endParaRPr>
          </a:p>
        </p:txBody>
      </p:sp>
    </p:spTree>
    <p:extLst>
      <p:ext uri="{BB962C8B-B14F-4D97-AF65-F5344CB8AC3E}">
        <p14:creationId xmlns:p14="http://schemas.microsoft.com/office/powerpoint/2010/main" val="397405835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77</a:t>
            </a:fld>
            <a:endParaRPr kumimoji="1" lang="ja-JP" altLang="en-US"/>
          </a:p>
        </p:txBody>
      </p:sp>
    </p:spTree>
    <p:extLst>
      <p:ext uri="{BB962C8B-B14F-4D97-AF65-F5344CB8AC3E}">
        <p14:creationId xmlns:p14="http://schemas.microsoft.com/office/powerpoint/2010/main" val="403116413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78</a:t>
            </a:fld>
            <a:endParaRPr kumimoji="1" lang="ja-JP" altLang="en-US"/>
          </a:p>
        </p:txBody>
      </p:sp>
    </p:spTree>
    <p:extLst>
      <p:ext uri="{BB962C8B-B14F-4D97-AF65-F5344CB8AC3E}">
        <p14:creationId xmlns:p14="http://schemas.microsoft.com/office/powerpoint/2010/main" val="374377645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noRot="1" noChangeAspect="1"/>
          </p:cNvSpPr>
          <p:nvPr>
            <p:ph type="sldImg"/>
          </p:nvPr>
        </p:nvSpPr>
        <p:spPr>
          <a:xfrm>
            <a:off x="1246188" y="1279525"/>
            <a:ext cx="4600575" cy="3451225"/>
          </a:xfrm>
          <a:prstGeom prst="rect">
            <a:avLst/>
          </a:prstGeom>
        </p:spPr>
      </p:sp>
      <p:sp>
        <p:nvSpPr>
          <p:cNvPr id="276" name="PlaceHolder 2"/>
          <p:cNvSpPr>
            <a:spLocks noGrp="1"/>
          </p:cNvSpPr>
          <p:nvPr>
            <p:ph type="body"/>
          </p:nvPr>
        </p:nvSpPr>
        <p:spPr>
          <a:xfrm>
            <a:off x="709597" y="4923198"/>
            <a:ext cx="5674517" cy="4026857"/>
          </a:xfrm>
          <a:prstGeom prst="rect">
            <a:avLst/>
          </a:prstGeom>
        </p:spPr>
        <p:txBody>
          <a:bodyPr lIns="0" tIns="0" rIns="0" bIns="0">
            <a:noAutofit/>
          </a:bodyPr>
          <a:lstStyle/>
          <a:p>
            <a:pPr marL="223560" indent="-222815">
              <a:tabLst>
                <a:tab pos="0" algn="l"/>
              </a:tabLst>
            </a:pPr>
            <a:endParaRPr lang="en-US" sz="2100" spc="-1" dirty="0">
              <a:latin typeface="Arial"/>
            </a:endParaRPr>
          </a:p>
        </p:txBody>
      </p:sp>
      <p:sp>
        <p:nvSpPr>
          <p:cNvPr id="277" name="スライド番号プレースホルダー 3"/>
          <p:cNvSpPr/>
          <p:nvPr/>
        </p:nvSpPr>
        <p:spPr>
          <a:xfrm>
            <a:off x="4018417" y="9716281"/>
            <a:ext cx="3073040" cy="512300"/>
          </a:xfrm>
          <a:prstGeom prst="rect">
            <a:avLst/>
          </a:prstGeom>
          <a:noFill/>
          <a:ln w="0">
            <a:noFill/>
          </a:ln>
        </p:spPr>
        <p:style>
          <a:lnRef idx="0">
            <a:scrgbClr r="0" g="0" b="0"/>
          </a:lnRef>
          <a:fillRef idx="0">
            <a:scrgbClr r="0" g="0" b="0"/>
          </a:fillRef>
          <a:effectRef idx="0">
            <a:scrgbClr r="0" g="0" b="0"/>
          </a:effectRef>
          <a:fontRef idx="minor"/>
        </p:style>
        <p:txBody>
          <a:bodyPr lIns="93150" tIns="46575" rIns="93150" bIns="46575" anchor="b">
            <a:noAutofit/>
          </a:bodyPr>
          <a:lstStyle/>
          <a:p>
            <a:pPr algn="r">
              <a:lnSpc>
                <a:spcPct val="100000"/>
              </a:lnSpc>
            </a:pPr>
            <a:fld id="{F4FC9AEC-CEEC-4D0D-9854-8D37FA5DD125}" type="slidenum">
              <a:rPr lang="en-US" sz="1200" spc="-1">
                <a:solidFill>
                  <a:srgbClr val="000000"/>
                </a:solidFill>
                <a:latin typeface="Arial"/>
                <a:ea typeface="ＭＳ Ｐゴシック"/>
              </a:rPr>
              <a:t>79</a:t>
            </a:fld>
            <a:endParaRPr lang="en-US" sz="1200" spc="-1">
              <a:latin typeface="Arial"/>
            </a:endParaRPr>
          </a:p>
        </p:txBody>
      </p:sp>
    </p:spTree>
    <p:extLst>
      <p:ext uri="{BB962C8B-B14F-4D97-AF65-F5344CB8AC3E}">
        <p14:creationId xmlns:p14="http://schemas.microsoft.com/office/powerpoint/2010/main" val="27437780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80</a:t>
            </a:fld>
            <a:endParaRPr kumimoji="1" lang="ja-JP" altLang="en-US"/>
          </a:p>
        </p:txBody>
      </p:sp>
    </p:spTree>
    <p:extLst>
      <p:ext uri="{BB962C8B-B14F-4D97-AF65-F5344CB8AC3E}">
        <p14:creationId xmlns:p14="http://schemas.microsoft.com/office/powerpoint/2010/main" val="190852254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81</a:t>
            </a:fld>
            <a:endParaRPr kumimoji="1" lang="ja-JP" altLang="en-US"/>
          </a:p>
        </p:txBody>
      </p:sp>
    </p:spTree>
    <p:extLst>
      <p:ext uri="{BB962C8B-B14F-4D97-AF65-F5344CB8AC3E}">
        <p14:creationId xmlns:p14="http://schemas.microsoft.com/office/powerpoint/2010/main" val="170988762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82</a:t>
            </a:fld>
            <a:endParaRPr kumimoji="1" lang="ja-JP" altLang="en-US"/>
          </a:p>
        </p:txBody>
      </p:sp>
    </p:spTree>
    <p:extLst>
      <p:ext uri="{BB962C8B-B14F-4D97-AF65-F5344CB8AC3E}">
        <p14:creationId xmlns:p14="http://schemas.microsoft.com/office/powerpoint/2010/main" val="76649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以降では、</a:t>
            </a:r>
            <a:r>
              <a:rPr kumimoji="1" lang="en-US" altLang="ja-JP"/>
              <a:t>3</a:t>
            </a:r>
            <a:r>
              <a:rPr kumimoji="1" lang="ja-JP" altLang="en-US"/>
              <a:t>章と</a:t>
            </a:r>
            <a:r>
              <a:rPr kumimoji="1" lang="en-US" altLang="ja-JP"/>
              <a:t>4</a:t>
            </a:r>
            <a:r>
              <a:rPr kumimoji="1" lang="ja-JP" altLang="en-US"/>
              <a:t>章について詳しく述べ、最後にまとめを述べます。</a:t>
            </a:r>
          </a:p>
        </p:txBody>
      </p:sp>
      <p:sp>
        <p:nvSpPr>
          <p:cNvPr id="4" name="スライド番号プレースホルダー 3"/>
          <p:cNvSpPr>
            <a:spLocks noGrp="1"/>
          </p:cNvSpPr>
          <p:nvPr>
            <p:ph type="sldNum" sz="quarter" idx="5"/>
          </p:nvPr>
        </p:nvSpPr>
        <p:spPr/>
        <p:txBody>
          <a:bodyPr/>
          <a:lstStyle/>
          <a:p>
            <a:fld id="{0DE6CB2C-E748-4E3B-9671-F4678AAB347E}" type="slidenum">
              <a:rPr kumimoji="1" lang="ja-JP" altLang="en-US" smtClean="0"/>
              <a:t>8</a:t>
            </a:fld>
            <a:endParaRPr kumimoji="1" lang="ja-JP" altLang="en-US"/>
          </a:p>
        </p:txBody>
      </p:sp>
    </p:spTree>
    <p:extLst>
      <p:ext uri="{BB962C8B-B14F-4D97-AF65-F5344CB8AC3E}">
        <p14:creationId xmlns:p14="http://schemas.microsoft.com/office/powerpoint/2010/main" val="43420891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83</a:t>
            </a:fld>
            <a:endParaRPr kumimoji="1" lang="ja-JP" altLang="en-US"/>
          </a:p>
        </p:txBody>
      </p:sp>
    </p:spTree>
    <p:extLst>
      <p:ext uri="{BB962C8B-B14F-4D97-AF65-F5344CB8AC3E}">
        <p14:creationId xmlns:p14="http://schemas.microsoft.com/office/powerpoint/2010/main" val="49589609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84</a:t>
            </a:fld>
            <a:endParaRPr kumimoji="1" lang="ja-JP" altLang="en-US"/>
          </a:p>
        </p:txBody>
      </p:sp>
    </p:spTree>
    <p:extLst>
      <p:ext uri="{BB962C8B-B14F-4D97-AF65-F5344CB8AC3E}">
        <p14:creationId xmlns:p14="http://schemas.microsoft.com/office/powerpoint/2010/main" val="259310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命令，値あたりの単語の使い方</a:t>
            </a: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25515152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78302" y="887105"/>
            <a:ext cx="8187396" cy="2483099"/>
          </a:xfrm>
        </p:spPr>
        <p:txBody>
          <a:bodyPr/>
          <a:lstStyle/>
          <a:p>
            <a:pPr>
              <a:lnSpc>
                <a:spcPts val="4149"/>
              </a:lnSpc>
            </a:pPr>
            <a:r>
              <a:rPr lang="en-US" altLang="ja-JP" sz="3200" dirty="0">
                <a:solidFill>
                  <a:schemeClr val="tx1"/>
                </a:solidFill>
                <a:latin typeface="ＭＳ Ｐゴシック" panose="020B0600070205080204" pitchFamily="50" charset="-128"/>
                <a:ea typeface="ＭＳ Ｐゴシック" panose="020B0600070205080204" pitchFamily="50" charset="-128"/>
              </a:rPr>
              <a:t>Study on Cost-Effective Debugging Methods under Restricted Resources</a:t>
            </a:r>
            <a:br>
              <a:rPr lang="en-US" altLang="ja-JP" sz="3200" dirty="0">
                <a:solidFill>
                  <a:schemeClr val="tx1"/>
                </a:solidFill>
                <a:latin typeface="ＭＳ Ｐゴシック" panose="020B0600070205080204" pitchFamily="50" charset="-128"/>
                <a:ea typeface="ＭＳ Ｐゴシック" panose="020B0600070205080204" pitchFamily="50" charset="-128"/>
              </a:rPr>
            </a:br>
            <a:r>
              <a:rPr lang="ja-JP" altLang="en-US" sz="3200" dirty="0">
                <a:solidFill>
                  <a:schemeClr val="tx1"/>
                </a:solidFill>
                <a:latin typeface="ＭＳ Ｐゴシック" panose="020B0600070205080204" pitchFamily="50" charset="-128"/>
                <a:ea typeface="ＭＳ Ｐゴシック" panose="020B0600070205080204" pitchFamily="50" charset="-128"/>
              </a:rPr>
              <a:t>（限られた資源を用いた</a:t>
            </a:r>
            <a:br>
              <a:rPr lang="en-US" altLang="ja-JP" sz="3200" dirty="0">
                <a:solidFill>
                  <a:schemeClr val="tx1"/>
                </a:solidFill>
                <a:latin typeface="ＭＳ Ｐゴシック" panose="020B0600070205080204" pitchFamily="50" charset="-128"/>
                <a:ea typeface="ＭＳ Ｐゴシック" panose="020B0600070205080204" pitchFamily="50" charset="-128"/>
              </a:rPr>
            </a:br>
            <a:r>
              <a:rPr lang="ja-JP" altLang="en-US" sz="3200" dirty="0">
                <a:solidFill>
                  <a:schemeClr val="tx1"/>
                </a:solidFill>
                <a:latin typeface="ＭＳ Ｐゴシック" panose="020B0600070205080204" pitchFamily="50" charset="-128"/>
                <a:ea typeface="ＭＳ Ｐゴシック" panose="020B0600070205080204" pitchFamily="50" charset="-128"/>
              </a:rPr>
              <a:t>効率的なデバッグ手法に関する研究）</a:t>
            </a:r>
            <a:endParaRPr lang="en-US" altLang="ja-JP" sz="3200" spc="-47" dirty="0">
              <a:solidFill>
                <a:schemeClr val="tx1"/>
              </a:solidFill>
              <a:latin typeface="ＭＳ Ｐゴシック" panose="020B0600070205080204" pitchFamily="50" charset="-128"/>
              <a:ea typeface="ＭＳ Ｐゴシック" panose="020B0600070205080204" pitchFamily="50" charset="-128"/>
            </a:endParaRPr>
          </a:p>
        </p:txBody>
      </p:sp>
      <p:sp>
        <p:nvSpPr>
          <p:cNvPr id="3" name="サブタイトル 2"/>
          <p:cNvSpPr>
            <a:spLocks noGrp="1"/>
          </p:cNvSpPr>
          <p:nvPr>
            <p:ph type="subTitle" idx="1"/>
          </p:nvPr>
        </p:nvSpPr>
        <p:spPr/>
        <p:txBody>
          <a:bodyPr/>
          <a:lstStyle/>
          <a:p>
            <a:r>
              <a:rPr lang="ja-JP" altLang="en-US" sz="2800" dirty="0">
                <a:latin typeface="ＭＳ Ｐゴシック" panose="020B0600070205080204" pitchFamily="50" charset="-128"/>
                <a:ea typeface="ＭＳ Ｐゴシック" panose="020B0600070205080204" pitchFamily="50" charset="-128"/>
              </a:rPr>
              <a:t>井上研究室</a:t>
            </a:r>
            <a:endParaRPr lang="en-US" altLang="ja-JP" sz="2800" dirty="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嶋利 一真</a:t>
            </a:r>
            <a:endParaRPr lang="en-US" altLang="ja-JP" sz="2800" dirty="0">
              <a:latin typeface="ＭＳ Ｐゴシック" panose="020B0600070205080204" pitchFamily="50" charset="-128"/>
              <a:ea typeface="ＭＳ Ｐゴシック" panose="020B0600070205080204" pitchFamily="50" charset="-128"/>
            </a:endParaRPr>
          </a:p>
          <a:p>
            <a:r>
              <a:rPr lang="en-US" altLang="ja-JP" sz="2800" dirty="0">
                <a:latin typeface="ＭＳ Ｐゴシック" panose="020B0600070205080204" pitchFamily="50" charset="-128"/>
                <a:ea typeface="ＭＳ Ｐゴシック" panose="020B0600070205080204" pitchFamily="50" charset="-128"/>
              </a:rPr>
              <a:t>2021/12/17</a:t>
            </a:r>
            <a:endParaRPr lang="en-US" altLang="ja-JP" sz="2400" dirty="0">
              <a:latin typeface="ＭＳ Ｐゴシック" panose="020B0600070205080204" pitchFamily="50" charset="-128"/>
              <a:ea typeface="ＭＳ Ｐゴシック" panose="020B0600070205080204" pitchFamily="50" charset="-128"/>
            </a:endParaRPr>
          </a:p>
          <a:p>
            <a:endParaRPr lang="en-US" altLang="ja-JP" sz="24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ロギング</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grpSp>
        <p:nvGrpSpPr>
          <p:cNvPr id="92" name="グループ化 91"/>
          <p:cNvGrpSpPr/>
          <p:nvPr/>
        </p:nvGrpSpPr>
        <p:grpSpPr>
          <a:xfrm>
            <a:off x="3074375" y="3882197"/>
            <a:ext cx="1258523" cy="1381377"/>
            <a:chOff x="297852" y="3630683"/>
            <a:chExt cx="896081" cy="983554"/>
          </a:xfrm>
          <a:solidFill>
            <a:srgbClr val="FFC000"/>
          </a:solidFill>
        </p:grpSpPr>
        <p:sp>
          <p:nvSpPr>
            <p:cNvPr id="93" name="メモ 92"/>
            <p:cNvSpPr/>
            <p:nvPr/>
          </p:nvSpPr>
          <p:spPr>
            <a:xfrm>
              <a:off x="297852" y="3630683"/>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94" name="メモ 93"/>
            <p:cNvSpPr/>
            <p:nvPr/>
          </p:nvSpPr>
          <p:spPr>
            <a:xfrm>
              <a:off x="404081" y="372844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95" name="メモ 94"/>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96" name="直線コネクタ 95"/>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コンテンツ プレースホルダー 2"/>
          <p:cNvSpPr txBox="1">
            <a:spLocks/>
          </p:cNvSpPr>
          <p:nvPr/>
        </p:nvSpPr>
        <p:spPr bwMode="auto">
          <a:xfrm>
            <a:off x="2893754" y="5256445"/>
            <a:ext cx="1902089" cy="568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a:latin typeface="Arial" panose="020B0604020202020204" pitchFamily="34" charset="0"/>
                <a:ea typeface="ＭＳ Ｐゴシック" panose="020B0600070205080204" pitchFamily="50" charset="-128"/>
                <a:cs typeface="Arial" panose="020B0604020202020204" pitchFamily="34" charset="0"/>
              </a:rPr>
              <a:t>ログファイル</a:t>
            </a:r>
            <a:endParaRPr lang="en-US" altLang="ja-JP" sz="2400" kern="0" dirty="0">
              <a:latin typeface="ＭＳ Ｐゴシック" panose="020B0600070205080204" pitchFamily="50" charset="-128"/>
              <a:ea typeface="ＭＳ Ｐゴシック" panose="020B0600070205080204" pitchFamily="50" charset="-128"/>
            </a:endParaRPr>
          </a:p>
        </p:txBody>
      </p:sp>
      <p:sp>
        <p:nvSpPr>
          <p:cNvPr id="26" name="右矢印 25"/>
          <p:cNvSpPr/>
          <p:nvPr/>
        </p:nvSpPr>
        <p:spPr>
          <a:xfrm>
            <a:off x="1411911" y="2308793"/>
            <a:ext cx="6506027" cy="373701"/>
          </a:xfrm>
          <a:prstGeom prst="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コンテンツ プレースホルダー 104"/>
          <p:cNvSpPr txBox="1">
            <a:spLocks/>
          </p:cNvSpPr>
          <p:nvPr/>
        </p:nvSpPr>
        <p:spPr bwMode="auto">
          <a:xfrm>
            <a:off x="429602" y="1583893"/>
            <a:ext cx="1614492" cy="3754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a:t>実行</a:t>
            </a:r>
          </a:p>
        </p:txBody>
      </p:sp>
      <p:cxnSp>
        <p:nvCxnSpPr>
          <p:cNvPr id="5" name="直線矢印コネクタ 4"/>
          <p:cNvCxnSpPr/>
          <p:nvPr/>
        </p:nvCxnSpPr>
        <p:spPr>
          <a:xfrm>
            <a:off x="2044094" y="2551350"/>
            <a:ext cx="1030281" cy="155594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3353931" y="2503423"/>
            <a:ext cx="349705" cy="139836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flipH="1">
            <a:off x="4355306" y="2573770"/>
            <a:ext cx="2766832" cy="155974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爆発 2 18"/>
          <p:cNvSpPr/>
          <p:nvPr/>
        </p:nvSpPr>
        <p:spPr>
          <a:xfrm>
            <a:off x="4355306" y="2102330"/>
            <a:ext cx="881516" cy="802187"/>
          </a:xfrm>
          <a:prstGeom prst="irregularSeal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52" name="角丸四角形吹き出し 51"/>
          <p:cNvSpPr/>
          <p:nvPr/>
        </p:nvSpPr>
        <p:spPr>
          <a:xfrm>
            <a:off x="4811911" y="4425056"/>
            <a:ext cx="3725378" cy="963918"/>
          </a:xfrm>
          <a:prstGeom prst="wedgeRoundRectCallout">
            <a:avLst>
              <a:gd name="adj1" fmla="val 22585"/>
              <a:gd name="adj2" fmla="val 41526"/>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デバッグに必要な情報が集まらない可能性がある</a:t>
            </a:r>
            <a:endParaRPr kumimoji="1" lang="ja-JP" altLang="en-US" sz="2400" b="1" dirty="0">
              <a:solidFill>
                <a:schemeClr val="tx1"/>
              </a:solidFill>
            </a:endParaRPr>
          </a:p>
        </p:txBody>
      </p:sp>
      <p:sp>
        <p:nvSpPr>
          <p:cNvPr id="106" name="フリーフォーム 105"/>
          <p:cNvSpPr/>
          <p:nvPr/>
        </p:nvSpPr>
        <p:spPr>
          <a:xfrm>
            <a:off x="986725" y="2426648"/>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フリーフォーム 106"/>
          <p:cNvSpPr/>
          <p:nvPr/>
        </p:nvSpPr>
        <p:spPr>
          <a:xfrm>
            <a:off x="672815" y="2020313"/>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p:cNvGrpSpPr/>
          <p:nvPr/>
        </p:nvGrpSpPr>
        <p:grpSpPr>
          <a:xfrm>
            <a:off x="1861482" y="2981672"/>
            <a:ext cx="524177" cy="592740"/>
            <a:chOff x="510310" y="3841195"/>
            <a:chExt cx="683623" cy="773042"/>
          </a:xfrm>
          <a:solidFill>
            <a:srgbClr val="FFC000"/>
          </a:solidFill>
        </p:grpSpPr>
        <p:sp>
          <p:nvSpPr>
            <p:cNvPr id="33" name="メモ 32"/>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34" name="直線コネクタ 33"/>
            <p:cNvCxnSpPr/>
            <p:nvPr/>
          </p:nvCxnSpPr>
          <p:spPr>
            <a:xfrm>
              <a:off x="613091" y="4001477"/>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613091" y="419450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613090" y="4387525"/>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グループ化 48"/>
          <p:cNvGrpSpPr/>
          <p:nvPr/>
        </p:nvGrpSpPr>
        <p:grpSpPr>
          <a:xfrm>
            <a:off x="2955911" y="2985975"/>
            <a:ext cx="524177" cy="592740"/>
            <a:chOff x="510310" y="3841195"/>
            <a:chExt cx="683623" cy="773042"/>
          </a:xfrm>
          <a:solidFill>
            <a:srgbClr val="FFC000"/>
          </a:solidFill>
        </p:grpSpPr>
        <p:sp>
          <p:nvSpPr>
            <p:cNvPr id="53" name="メモ 52"/>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54" name="直線コネクタ 53"/>
            <p:cNvCxnSpPr/>
            <p:nvPr/>
          </p:nvCxnSpPr>
          <p:spPr>
            <a:xfrm>
              <a:off x="613091" y="4001477"/>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613091" y="419450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613090" y="4387525"/>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7" name="グループ化 56"/>
          <p:cNvGrpSpPr/>
          <p:nvPr/>
        </p:nvGrpSpPr>
        <p:grpSpPr>
          <a:xfrm>
            <a:off x="6112553" y="2986776"/>
            <a:ext cx="524177" cy="592740"/>
            <a:chOff x="510310" y="3841195"/>
            <a:chExt cx="683623" cy="773042"/>
          </a:xfrm>
          <a:solidFill>
            <a:srgbClr val="FFC000"/>
          </a:solidFill>
        </p:grpSpPr>
        <p:sp>
          <p:nvSpPr>
            <p:cNvPr id="58" name="メモ 57"/>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59" name="直線コネクタ 58"/>
            <p:cNvCxnSpPr/>
            <p:nvPr/>
          </p:nvCxnSpPr>
          <p:spPr>
            <a:xfrm>
              <a:off x="613091" y="4001477"/>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13091" y="419450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613090" y="4387525"/>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楕円 6"/>
          <p:cNvSpPr/>
          <p:nvPr/>
        </p:nvSpPr>
        <p:spPr>
          <a:xfrm>
            <a:off x="3905274" y="1695296"/>
            <a:ext cx="2438400" cy="130191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コンテンツ プレースホルダー 104"/>
          <p:cNvSpPr txBox="1">
            <a:spLocks/>
          </p:cNvSpPr>
          <p:nvPr/>
        </p:nvSpPr>
        <p:spPr bwMode="auto">
          <a:xfrm>
            <a:off x="4311168" y="1755402"/>
            <a:ext cx="1614492" cy="3754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a:t>障害発生</a:t>
            </a:r>
            <a:endParaRPr lang="en-US" altLang="ja-JP" sz="2400" kern="0" dirty="0"/>
          </a:p>
        </p:txBody>
      </p:sp>
    </p:spTree>
    <p:extLst>
      <p:ext uri="{BB962C8B-B14F-4D97-AF65-F5344CB8AC3E}">
        <p14:creationId xmlns:p14="http://schemas.microsoft.com/office/powerpoint/2010/main" val="340869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fade">
                                      <p:cBhvr>
                                        <p:cTn id="10" dur="500"/>
                                        <p:tgtEl>
                                          <p:spTgt spid="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2"/>
                                        </p:tgtEl>
                                        <p:attrNameLst>
                                          <p:attrName>style.visibility</p:attrName>
                                        </p:attrNameLst>
                                      </p:cBhvr>
                                      <p:to>
                                        <p:strVal val="visible"/>
                                      </p:to>
                                    </p:set>
                                    <p:animEffect transition="in" filter="fade">
                                      <p:cBhvr>
                                        <p:cTn id="18"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52" grpId="0" animBg="1"/>
      <p:bldP spid="7" grpId="0" animBg="1"/>
      <p:bldP spid="5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Omniscient Debugging</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grpSp>
        <p:nvGrpSpPr>
          <p:cNvPr id="92" name="グループ化 91"/>
          <p:cNvGrpSpPr/>
          <p:nvPr/>
        </p:nvGrpSpPr>
        <p:grpSpPr>
          <a:xfrm>
            <a:off x="1411911" y="3450228"/>
            <a:ext cx="1258523" cy="1381377"/>
            <a:chOff x="297852" y="3630683"/>
            <a:chExt cx="896081" cy="983554"/>
          </a:xfrm>
          <a:solidFill>
            <a:srgbClr val="FFC000"/>
          </a:solidFill>
        </p:grpSpPr>
        <p:sp>
          <p:nvSpPr>
            <p:cNvPr id="93" name="メモ 92"/>
            <p:cNvSpPr/>
            <p:nvPr/>
          </p:nvSpPr>
          <p:spPr>
            <a:xfrm>
              <a:off x="297852" y="3630683"/>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94" name="メモ 93"/>
            <p:cNvSpPr/>
            <p:nvPr/>
          </p:nvSpPr>
          <p:spPr>
            <a:xfrm>
              <a:off x="404081" y="372844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sp>
          <p:nvSpPr>
            <p:cNvPr id="95" name="メモ 94"/>
            <p:cNvSpPr/>
            <p:nvPr/>
          </p:nvSpPr>
          <p:spPr>
            <a:xfrm>
              <a:off x="510310" y="3841195"/>
              <a:ext cx="683623" cy="773042"/>
            </a:xfrm>
            <a:prstGeom prst="foldedCorner">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b="1" dirty="0">
                <a:latin typeface="+mn-ea"/>
              </a:endParaRPr>
            </a:p>
          </p:txBody>
        </p:sp>
        <p:cxnSp>
          <p:nvCxnSpPr>
            <p:cNvPr id="96" name="直線コネクタ 95"/>
            <p:cNvCxnSpPr/>
            <p:nvPr/>
          </p:nvCxnSpPr>
          <p:spPr>
            <a:xfrm>
              <a:off x="616222" y="3967789"/>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a:off x="616222" y="4106674"/>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619059" y="4257756"/>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623872" y="4389751"/>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a:off x="620095" y="4512992"/>
              <a:ext cx="463832" cy="1"/>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コンテンツ プレースホルダー 2"/>
          <p:cNvSpPr txBox="1">
            <a:spLocks/>
          </p:cNvSpPr>
          <p:nvPr/>
        </p:nvSpPr>
        <p:spPr bwMode="auto">
          <a:xfrm>
            <a:off x="420337" y="4840746"/>
            <a:ext cx="3173764" cy="8852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FontTx/>
              <a:buNone/>
            </a:pPr>
            <a:r>
              <a:rPr lang="ja-JP" altLang="en-US" sz="2400" kern="0" dirty="0">
                <a:latin typeface="ＭＳ Ｐゴシック" panose="020B0600070205080204" pitchFamily="50" charset="-128"/>
                <a:ea typeface="ＭＳ Ｐゴシック" panose="020B0600070205080204" pitchFamily="50" charset="-128"/>
              </a:rPr>
              <a:t>実行トレース</a:t>
            </a:r>
            <a:br>
              <a:rPr lang="en-US" altLang="ja-JP" sz="2400" kern="0" dirty="0">
                <a:latin typeface="ＭＳ Ｐゴシック" panose="020B0600070205080204" pitchFamily="50" charset="-128"/>
                <a:ea typeface="ＭＳ Ｐゴシック" panose="020B0600070205080204" pitchFamily="50" charset="-128"/>
              </a:rPr>
            </a:br>
            <a:r>
              <a:rPr lang="ja-JP" altLang="en-US" sz="2400" kern="0" dirty="0">
                <a:latin typeface="ＭＳ Ｐゴシック" panose="020B0600070205080204" pitchFamily="50" charset="-128"/>
                <a:ea typeface="ＭＳ Ｐゴシック" panose="020B0600070205080204" pitchFamily="50" charset="-128"/>
              </a:rPr>
              <a:t>（</a:t>
            </a:r>
            <a:r>
              <a:rPr lang="ja-JP" altLang="en-US" sz="2400" kern="1200" dirty="0"/>
              <a:t>プログラムの命令列とその観測値</a:t>
            </a:r>
            <a:r>
              <a:rPr lang="ja-JP" altLang="en-US" sz="2400" kern="0" dirty="0">
                <a:latin typeface="ＭＳ Ｐゴシック" panose="020B0600070205080204" pitchFamily="50" charset="-128"/>
                <a:ea typeface="ＭＳ Ｐゴシック" panose="020B0600070205080204" pitchFamily="50" charset="-128"/>
              </a:rPr>
              <a:t>）</a:t>
            </a:r>
            <a:endParaRPr lang="en-US" altLang="ja-JP" sz="2400" kern="0" dirty="0">
              <a:latin typeface="ＭＳ Ｐゴシック" panose="020B0600070205080204" pitchFamily="50" charset="-128"/>
              <a:ea typeface="ＭＳ Ｐゴシック" panose="020B0600070205080204" pitchFamily="50" charset="-128"/>
            </a:endParaRPr>
          </a:p>
        </p:txBody>
      </p:sp>
      <p:sp>
        <p:nvSpPr>
          <p:cNvPr id="26" name="右矢印 25"/>
          <p:cNvSpPr/>
          <p:nvPr/>
        </p:nvSpPr>
        <p:spPr>
          <a:xfrm>
            <a:off x="1411911" y="2151635"/>
            <a:ext cx="6506027" cy="373701"/>
          </a:xfrm>
          <a:prstGeom prst="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コンテンツ プレースホルダー 104"/>
          <p:cNvSpPr txBox="1">
            <a:spLocks/>
          </p:cNvSpPr>
          <p:nvPr/>
        </p:nvSpPr>
        <p:spPr bwMode="auto">
          <a:xfrm>
            <a:off x="429602" y="1498171"/>
            <a:ext cx="1614492" cy="3754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a:t>実行</a:t>
            </a:r>
          </a:p>
        </p:txBody>
      </p:sp>
      <p:sp>
        <p:nvSpPr>
          <p:cNvPr id="106" name="フリーフォーム 105"/>
          <p:cNvSpPr/>
          <p:nvPr/>
        </p:nvSpPr>
        <p:spPr>
          <a:xfrm>
            <a:off x="986725" y="2269490"/>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フリーフォーム 106"/>
          <p:cNvSpPr/>
          <p:nvPr/>
        </p:nvSpPr>
        <p:spPr>
          <a:xfrm>
            <a:off x="672815" y="1863155"/>
            <a:ext cx="584548" cy="576959"/>
          </a:xfrm>
          <a:custGeom>
            <a:avLst/>
            <a:gdLst>
              <a:gd name="connsiteX0" fmla="*/ 293121 w 778974"/>
              <a:gd name="connsiteY0" fmla="*/ 466739 h 768861"/>
              <a:gd name="connsiteX1" fmla="*/ 389487 w 778974"/>
              <a:gd name="connsiteY1" fmla="*/ 506656 h 768861"/>
              <a:gd name="connsiteX2" fmla="*/ 525769 w 778974"/>
              <a:gd name="connsiteY2" fmla="*/ 370374 h 768861"/>
              <a:gd name="connsiteX3" fmla="*/ 389487 w 778974"/>
              <a:gd name="connsiteY3" fmla="*/ 234092 h 768861"/>
              <a:gd name="connsiteX4" fmla="*/ 253205 w 778974"/>
              <a:gd name="connsiteY4" fmla="*/ 370374 h 768861"/>
              <a:gd name="connsiteX5" fmla="*/ 293121 w 778974"/>
              <a:gd name="connsiteY5" fmla="*/ 466739 h 768861"/>
              <a:gd name="connsiteX6" fmla="*/ 146257 w 778974"/>
              <a:gd name="connsiteY6" fmla="*/ 691705 h 768861"/>
              <a:gd name="connsiteX7" fmla="*/ 69579 w 778974"/>
              <a:gd name="connsiteY7" fmla="*/ 615027 h 768861"/>
              <a:gd name="connsiteX8" fmla="*/ 142327 w 778974"/>
              <a:gd name="connsiteY8" fmla="*/ 493782 h 768861"/>
              <a:gd name="connsiteX9" fmla="*/ 137711 w 778974"/>
              <a:gd name="connsiteY9" fmla="*/ 485278 h 768861"/>
              <a:gd name="connsiteX10" fmla="*/ 128874 w 778974"/>
              <a:gd name="connsiteY10" fmla="*/ 456811 h 768861"/>
              <a:gd name="connsiteX11" fmla="*/ 0 w 778974"/>
              <a:gd name="connsiteY11" fmla="*/ 424593 h 768861"/>
              <a:gd name="connsiteX12" fmla="*/ 0 w 778974"/>
              <a:gd name="connsiteY12" fmla="*/ 316154 h 768861"/>
              <a:gd name="connsiteX13" fmla="*/ 134624 w 778974"/>
              <a:gd name="connsiteY13" fmla="*/ 282498 h 768861"/>
              <a:gd name="connsiteX14" fmla="*/ 137711 w 778974"/>
              <a:gd name="connsiteY14" fmla="*/ 272556 h 768861"/>
              <a:gd name="connsiteX15" fmla="*/ 143237 w 778974"/>
              <a:gd name="connsiteY15" fmla="*/ 262373 h 768861"/>
              <a:gd name="connsiteX16" fmla="*/ 70104 w 778974"/>
              <a:gd name="connsiteY16" fmla="*/ 140485 h 768861"/>
              <a:gd name="connsiteX17" fmla="*/ 146782 w 778974"/>
              <a:gd name="connsiteY17" fmla="*/ 63807 h 768861"/>
              <a:gd name="connsiteX18" fmla="*/ 266961 w 778974"/>
              <a:gd name="connsiteY18" fmla="*/ 135915 h 768861"/>
              <a:gd name="connsiteX19" fmla="*/ 283126 w 778974"/>
              <a:gd name="connsiteY19" fmla="*/ 127140 h 768861"/>
              <a:gd name="connsiteX20" fmla="*/ 305195 w 778974"/>
              <a:gd name="connsiteY20" fmla="*/ 120290 h 768861"/>
              <a:gd name="connsiteX21" fmla="*/ 335267 w 778974"/>
              <a:gd name="connsiteY21" fmla="*/ 0 h 768861"/>
              <a:gd name="connsiteX22" fmla="*/ 443706 w 778974"/>
              <a:gd name="connsiteY22" fmla="*/ 0 h 768861"/>
              <a:gd name="connsiteX23" fmla="*/ 473778 w 778974"/>
              <a:gd name="connsiteY23" fmla="*/ 120290 h 768861"/>
              <a:gd name="connsiteX24" fmla="*/ 495849 w 778974"/>
              <a:gd name="connsiteY24" fmla="*/ 127141 h 768861"/>
              <a:gd name="connsiteX25" fmla="*/ 505039 w 778974"/>
              <a:gd name="connsiteY25" fmla="*/ 132129 h 768861"/>
              <a:gd name="connsiteX26" fmla="*/ 626087 w 778974"/>
              <a:gd name="connsiteY26" fmla="*/ 59500 h 768861"/>
              <a:gd name="connsiteX27" fmla="*/ 702765 w 778974"/>
              <a:gd name="connsiteY27" fmla="*/ 136178 h 768861"/>
              <a:gd name="connsiteX28" fmla="*/ 631610 w 778974"/>
              <a:gd name="connsiteY28" fmla="*/ 254769 h 768861"/>
              <a:gd name="connsiteX29" fmla="*/ 641264 w 778974"/>
              <a:gd name="connsiteY29" fmla="*/ 272556 h 768861"/>
              <a:gd name="connsiteX30" fmla="*/ 647226 w 778974"/>
              <a:gd name="connsiteY30" fmla="*/ 291761 h 768861"/>
              <a:gd name="connsiteX31" fmla="*/ 778974 w 778974"/>
              <a:gd name="connsiteY31" fmla="*/ 324698 h 768861"/>
              <a:gd name="connsiteX32" fmla="*/ 778974 w 778974"/>
              <a:gd name="connsiteY32" fmla="*/ 433137 h 768861"/>
              <a:gd name="connsiteX33" fmla="*/ 647225 w 778974"/>
              <a:gd name="connsiteY33" fmla="*/ 466074 h 768861"/>
              <a:gd name="connsiteX34" fmla="*/ 641264 w 778974"/>
              <a:gd name="connsiteY34" fmla="*/ 485278 h 768861"/>
              <a:gd name="connsiteX35" fmla="*/ 631415 w 778974"/>
              <a:gd name="connsiteY35" fmla="*/ 503424 h 768861"/>
              <a:gd name="connsiteX36" fmla="*/ 698940 w 778974"/>
              <a:gd name="connsiteY36" fmla="*/ 615965 h 768861"/>
              <a:gd name="connsiteX37" fmla="*/ 622262 w 778974"/>
              <a:gd name="connsiteY37" fmla="*/ 692643 h 768861"/>
              <a:gd name="connsiteX38" fmla="*/ 508011 w 778974"/>
              <a:gd name="connsiteY38" fmla="*/ 624092 h 768861"/>
              <a:gd name="connsiteX39" fmla="*/ 495848 w 778974"/>
              <a:gd name="connsiteY39" fmla="*/ 630694 h 768861"/>
              <a:gd name="connsiteX40" fmla="*/ 476767 w 778974"/>
              <a:gd name="connsiteY40" fmla="*/ 636617 h 768861"/>
              <a:gd name="connsiteX41" fmla="*/ 443706 w 778974"/>
              <a:gd name="connsiteY41" fmla="*/ 768861 h 768861"/>
              <a:gd name="connsiteX42" fmla="*/ 335267 w 778974"/>
              <a:gd name="connsiteY42" fmla="*/ 768861 h 768861"/>
              <a:gd name="connsiteX43" fmla="*/ 302206 w 778974"/>
              <a:gd name="connsiteY43" fmla="*/ 636617 h 768861"/>
              <a:gd name="connsiteX44" fmla="*/ 283126 w 778974"/>
              <a:gd name="connsiteY44" fmla="*/ 630694 h 768861"/>
              <a:gd name="connsiteX45" fmla="*/ 264654 w 778974"/>
              <a:gd name="connsiteY45" fmla="*/ 620667 h 76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78974" h="768861">
                <a:moveTo>
                  <a:pt x="293121" y="466739"/>
                </a:moveTo>
                <a:cubicBezTo>
                  <a:pt x="317783" y="491402"/>
                  <a:pt x="351854" y="506656"/>
                  <a:pt x="389487" y="506656"/>
                </a:cubicBezTo>
                <a:cubicBezTo>
                  <a:pt x="464753" y="506656"/>
                  <a:pt x="525769" y="445640"/>
                  <a:pt x="525769" y="370374"/>
                </a:cubicBezTo>
                <a:cubicBezTo>
                  <a:pt x="525769" y="295108"/>
                  <a:pt x="464753" y="234092"/>
                  <a:pt x="389487" y="234092"/>
                </a:cubicBezTo>
                <a:cubicBezTo>
                  <a:pt x="314221" y="234092"/>
                  <a:pt x="253205" y="295108"/>
                  <a:pt x="253205" y="370374"/>
                </a:cubicBezTo>
                <a:cubicBezTo>
                  <a:pt x="253205" y="408007"/>
                  <a:pt x="268459" y="442077"/>
                  <a:pt x="293121" y="466739"/>
                </a:cubicBezTo>
                <a:close/>
                <a:moveTo>
                  <a:pt x="146257" y="691705"/>
                </a:moveTo>
                <a:lnTo>
                  <a:pt x="69579" y="615027"/>
                </a:lnTo>
                <a:lnTo>
                  <a:pt x="142327" y="493782"/>
                </a:lnTo>
                <a:lnTo>
                  <a:pt x="137711" y="485278"/>
                </a:lnTo>
                <a:lnTo>
                  <a:pt x="128874" y="456811"/>
                </a:lnTo>
                <a:lnTo>
                  <a:pt x="0" y="424593"/>
                </a:lnTo>
                <a:lnTo>
                  <a:pt x="0" y="316154"/>
                </a:lnTo>
                <a:lnTo>
                  <a:pt x="134624" y="282498"/>
                </a:lnTo>
                <a:lnTo>
                  <a:pt x="137711" y="272556"/>
                </a:lnTo>
                <a:lnTo>
                  <a:pt x="143237" y="262373"/>
                </a:lnTo>
                <a:lnTo>
                  <a:pt x="70104" y="140485"/>
                </a:lnTo>
                <a:lnTo>
                  <a:pt x="146782" y="63807"/>
                </a:lnTo>
                <a:lnTo>
                  <a:pt x="266961" y="135915"/>
                </a:lnTo>
                <a:lnTo>
                  <a:pt x="283126" y="127140"/>
                </a:lnTo>
                <a:lnTo>
                  <a:pt x="305195" y="120290"/>
                </a:lnTo>
                <a:lnTo>
                  <a:pt x="335267" y="0"/>
                </a:lnTo>
                <a:lnTo>
                  <a:pt x="443706" y="0"/>
                </a:lnTo>
                <a:lnTo>
                  <a:pt x="473778" y="120290"/>
                </a:lnTo>
                <a:lnTo>
                  <a:pt x="495849" y="127141"/>
                </a:lnTo>
                <a:lnTo>
                  <a:pt x="505039" y="132129"/>
                </a:lnTo>
                <a:lnTo>
                  <a:pt x="626087" y="59500"/>
                </a:lnTo>
                <a:lnTo>
                  <a:pt x="702765" y="136178"/>
                </a:lnTo>
                <a:lnTo>
                  <a:pt x="631610" y="254769"/>
                </a:lnTo>
                <a:lnTo>
                  <a:pt x="641264" y="272556"/>
                </a:lnTo>
                <a:lnTo>
                  <a:pt x="647226" y="291761"/>
                </a:lnTo>
                <a:lnTo>
                  <a:pt x="778974" y="324698"/>
                </a:lnTo>
                <a:lnTo>
                  <a:pt x="778974" y="433137"/>
                </a:lnTo>
                <a:lnTo>
                  <a:pt x="647225" y="466074"/>
                </a:lnTo>
                <a:lnTo>
                  <a:pt x="641264" y="485278"/>
                </a:lnTo>
                <a:lnTo>
                  <a:pt x="631415" y="503424"/>
                </a:lnTo>
                <a:lnTo>
                  <a:pt x="698940" y="615965"/>
                </a:lnTo>
                <a:lnTo>
                  <a:pt x="622262" y="692643"/>
                </a:lnTo>
                <a:lnTo>
                  <a:pt x="508011" y="624092"/>
                </a:lnTo>
                <a:lnTo>
                  <a:pt x="495848" y="630694"/>
                </a:lnTo>
                <a:lnTo>
                  <a:pt x="476767" y="636617"/>
                </a:lnTo>
                <a:lnTo>
                  <a:pt x="443706" y="768861"/>
                </a:lnTo>
                <a:lnTo>
                  <a:pt x="335267" y="768861"/>
                </a:lnTo>
                <a:lnTo>
                  <a:pt x="302206" y="636617"/>
                </a:lnTo>
                <a:lnTo>
                  <a:pt x="283126" y="630694"/>
                </a:lnTo>
                <a:lnTo>
                  <a:pt x="264654" y="62066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411911" y="2083795"/>
            <a:ext cx="6506027" cy="445059"/>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右矢印 42"/>
          <p:cNvSpPr/>
          <p:nvPr/>
        </p:nvSpPr>
        <p:spPr>
          <a:xfrm rot="5400000">
            <a:off x="1604327" y="2401492"/>
            <a:ext cx="820421" cy="1169500"/>
          </a:xfrm>
          <a:prstGeom prst="rightArrow">
            <a:avLst>
              <a:gd name="adj1" fmla="val 50000"/>
              <a:gd name="adj2" fmla="val 50743"/>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角丸四角形吹き出し 43"/>
          <p:cNvSpPr/>
          <p:nvPr/>
        </p:nvSpPr>
        <p:spPr>
          <a:xfrm>
            <a:off x="3769354" y="2599382"/>
            <a:ext cx="3492057" cy="563812"/>
          </a:xfrm>
          <a:prstGeom prst="wedgeRoundRectCallout">
            <a:avLst>
              <a:gd name="adj1" fmla="val -68113"/>
              <a:gd name="adj2" fmla="val -10535"/>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全ての観測値を記録する</a:t>
            </a:r>
            <a:endParaRPr kumimoji="1" lang="ja-JP" altLang="en-US" sz="2400" dirty="0">
              <a:solidFill>
                <a:schemeClr val="tx1"/>
              </a:solidFill>
            </a:endParaRPr>
          </a:p>
        </p:txBody>
      </p:sp>
      <p:sp>
        <p:nvSpPr>
          <p:cNvPr id="70" name="フローチャート: 代替処理 69"/>
          <p:cNvSpPr/>
          <p:nvPr/>
        </p:nvSpPr>
        <p:spPr>
          <a:xfrm>
            <a:off x="3789678" y="4332915"/>
            <a:ext cx="2252396" cy="603601"/>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a:solidFill>
                  <a:schemeClr val="tx1"/>
                </a:solidFill>
                <a:ea typeface="ＭＳ Ｐゴシック" panose="020B0600070205080204" pitchFamily="50" charset="-128"/>
              </a:rPr>
              <a:t>実行の再現</a:t>
            </a:r>
            <a:endParaRPr lang="en-US" altLang="ja-JP" sz="2400" kern="0" dirty="0">
              <a:solidFill>
                <a:schemeClr val="tx1"/>
              </a:solidFill>
              <a:ea typeface="ＭＳ Ｐゴシック" panose="020B0600070205080204" pitchFamily="50" charset="-128"/>
            </a:endParaRPr>
          </a:p>
        </p:txBody>
      </p:sp>
      <p:sp>
        <p:nvSpPr>
          <p:cNvPr id="73" name="フローチャート: 代替処理 72"/>
          <p:cNvSpPr/>
          <p:nvPr/>
        </p:nvSpPr>
        <p:spPr>
          <a:xfrm>
            <a:off x="3789677" y="3424514"/>
            <a:ext cx="3339785" cy="603601"/>
          </a:xfrm>
          <a:prstGeom prst="flowChartAlternate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kern="0" dirty="0">
                <a:solidFill>
                  <a:schemeClr val="tx1"/>
                </a:solidFill>
                <a:ea typeface="ＭＳ Ｐゴシック" panose="020B0600070205080204" pitchFamily="50" charset="-128"/>
              </a:rPr>
              <a:t>データフローの可視化</a:t>
            </a:r>
            <a:endParaRPr lang="en-US" altLang="ja-JP" sz="2400" kern="0" dirty="0">
              <a:solidFill>
                <a:schemeClr val="tx1"/>
              </a:solidFill>
              <a:ea typeface="ＭＳ Ｐゴシック" panose="020B0600070205080204" pitchFamily="50" charset="-128"/>
            </a:endParaRPr>
          </a:p>
        </p:txBody>
      </p:sp>
      <p:cxnSp>
        <p:nvCxnSpPr>
          <p:cNvPr id="28" name="直線矢印コネクタ 27">
            <a:extLst>
              <a:ext uri="{FF2B5EF4-FFF2-40B4-BE49-F238E27FC236}">
                <a16:creationId xmlns:a16="http://schemas.microsoft.com/office/drawing/2014/main" id="{CF275370-4D85-4CA0-BA56-3363BB9D0589}"/>
              </a:ext>
            </a:extLst>
          </p:cNvPr>
          <p:cNvCxnSpPr>
            <a:cxnSpLocks/>
            <a:stCxn id="95" idx="3"/>
            <a:endCxn id="73" idx="1"/>
          </p:cNvCxnSpPr>
          <p:nvPr/>
        </p:nvCxnSpPr>
        <p:spPr>
          <a:xfrm flipV="1">
            <a:off x="2670434" y="3726315"/>
            <a:ext cx="1119243" cy="56243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C8BF8D21-F2A4-4641-B74A-4363D90A9769}"/>
              </a:ext>
            </a:extLst>
          </p:cNvPr>
          <p:cNvCxnSpPr>
            <a:cxnSpLocks/>
            <a:stCxn id="95" idx="3"/>
            <a:endCxn id="70" idx="1"/>
          </p:cNvCxnSpPr>
          <p:nvPr/>
        </p:nvCxnSpPr>
        <p:spPr>
          <a:xfrm>
            <a:off x="2670434" y="4288746"/>
            <a:ext cx="1119244" cy="34597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吹き出し 29"/>
          <p:cNvSpPr/>
          <p:nvPr/>
        </p:nvSpPr>
        <p:spPr>
          <a:xfrm>
            <a:off x="4302442" y="5241317"/>
            <a:ext cx="4054158" cy="714984"/>
          </a:xfrm>
          <a:prstGeom prst="wedgeRoundRectCallout">
            <a:avLst>
              <a:gd name="adj1" fmla="val 22585"/>
              <a:gd name="adj2" fmla="val 41526"/>
              <a:gd name="adj3" fmla="val 16667"/>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tx1"/>
                </a:solidFill>
              </a:rPr>
              <a:t>複雑な解析が可能となる</a:t>
            </a:r>
            <a:endParaRPr kumimoji="1" lang="ja-JP" altLang="en-US" sz="2800" b="1" dirty="0">
              <a:solidFill>
                <a:schemeClr val="tx1"/>
              </a:solidFill>
            </a:endParaRPr>
          </a:p>
        </p:txBody>
      </p:sp>
    </p:spTree>
    <p:extLst>
      <p:ext uri="{BB962C8B-B14F-4D97-AF65-F5344CB8AC3E}">
        <p14:creationId xmlns:p14="http://schemas.microsoft.com/office/powerpoint/2010/main" val="368369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fade">
                                      <p:cBhvr>
                                        <p:cTn id="10" dur="500"/>
                                        <p:tgtEl>
                                          <p:spTgt spid="3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3"/>
                                        </p:tgtEl>
                                        <p:attrNameLst>
                                          <p:attrName>style.visibility</p:attrName>
                                        </p:attrNameLst>
                                      </p:cBhvr>
                                      <p:to>
                                        <p:strVal val="visible"/>
                                      </p:to>
                                    </p:set>
                                    <p:animEffect transition="in" filter="fade">
                                      <p:cBhvr>
                                        <p:cTn id="13" dur="500"/>
                                        <p:tgtEl>
                                          <p:spTgt spid="7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0"/>
                                        </p:tgtEl>
                                        <p:attrNameLst>
                                          <p:attrName>style.visibility</p:attrName>
                                        </p:attrNameLst>
                                      </p:cBhvr>
                                      <p:to>
                                        <p:strVal val="visible"/>
                                      </p:to>
                                    </p:set>
                                    <p:animEffect transition="in" filter="fade">
                                      <p:cBhvr>
                                        <p:cTn id="16" dur="500"/>
                                        <p:tgtEl>
                                          <p:spTgt spid="7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3" grpId="0" animBg="1"/>
      <p:bldP spid="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Omniscient Debugging</a:t>
            </a:r>
            <a:r>
              <a:rPr kumimoji="1" lang="ja-JP" altLang="en-US" dirty="0"/>
              <a:t>の問題点</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11"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499567" cy="4525963"/>
          </a:xfrm>
        </p:spPr>
        <p:txBody>
          <a:bodyPr/>
          <a:lstStyle/>
          <a:p>
            <a:r>
              <a:rPr lang="ja-JP" altLang="en-US" sz="2800" dirty="0"/>
              <a:t>観測値の記録に膨大なストレージ容量が必要となる</a:t>
            </a:r>
            <a:endParaRPr lang="en-US" altLang="ja-JP" sz="2800" dirty="0"/>
          </a:p>
          <a:p>
            <a:pPr lvl="1"/>
            <a:r>
              <a:rPr lang="en-US" altLang="ja-JP" sz="2400" dirty="0"/>
              <a:t>1</a:t>
            </a:r>
            <a:r>
              <a:rPr lang="ja-JP" altLang="en-US" sz="2400" dirty="0"/>
              <a:t>秒あたり</a:t>
            </a:r>
            <a:r>
              <a:rPr lang="en-US" altLang="ja-JP" sz="2400" dirty="0"/>
              <a:t>10MB</a:t>
            </a:r>
            <a:r>
              <a:rPr lang="ja-JP" altLang="en-US" sz="2400" dirty="0"/>
              <a:t>程度の記録量を示す</a:t>
            </a:r>
            <a:r>
              <a:rPr lang="en-US" altLang="ja-JP" sz="1800" dirty="0"/>
              <a:t>[5]</a:t>
            </a:r>
            <a:br>
              <a:rPr lang="en-US" altLang="ja-JP" sz="2400" dirty="0"/>
            </a:br>
            <a:endParaRPr lang="en-US" altLang="ja-JP" sz="2800" dirty="0"/>
          </a:p>
          <a:p>
            <a:r>
              <a:rPr lang="en-US" altLang="ja-JP" sz="2800" dirty="0"/>
              <a:t>Omniscient Debugging</a:t>
            </a:r>
            <a:r>
              <a:rPr lang="ja-JP" altLang="en-US" sz="2800" dirty="0"/>
              <a:t>のために必要な記録量を</a:t>
            </a:r>
            <a:br>
              <a:rPr lang="en-US" altLang="ja-JP" sz="2800" dirty="0"/>
            </a:br>
            <a:r>
              <a:rPr lang="ja-JP" altLang="en-US" sz="2800" dirty="0"/>
              <a:t>実行前に見積もることは困難である</a:t>
            </a:r>
            <a:endParaRPr lang="en-US" altLang="ja-JP" sz="2800" dirty="0"/>
          </a:p>
          <a:p>
            <a:pPr lvl="1"/>
            <a:r>
              <a:rPr lang="ja-JP" altLang="en-US" sz="2400" dirty="0"/>
              <a:t>ループ文によって同一の処理が繰り返し実行された場合もすべての値を記録するため，ソースコードの行数などから</a:t>
            </a:r>
            <a:br>
              <a:rPr lang="en-US" altLang="ja-JP" sz="2400" dirty="0"/>
            </a:br>
            <a:r>
              <a:rPr lang="ja-JP" altLang="en-US" sz="2400" dirty="0"/>
              <a:t>見積もりは出来ない</a:t>
            </a:r>
            <a:endParaRPr lang="en-US" altLang="ja-JP" sz="2400" dirty="0"/>
          </a:p>
        </p:txBody>
      </p:sp>
      <p:sp>
        <p:nvSpPr>
          <p:cNvPr id="13" name="テキスト ボックス 85"/>
          <p:cNvSpPr txBox="1"/>
          <p:nvPr/>
        </p:nvSpPr>
        <p:spPr>
          <a:xfrm>
            <a:off x="683254" y="6092757"/>
            <a:ext cx="7766379" cy="43193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[5] Guillaume </a:t>
            </a:r>
            <a:r>
              <a:rPr lang="en-US" altLang="ja-JP" sz="1050" dirty="0" err="1"/>
              <a:t>Pothier</a:t>
            </a:r>
            <a:r>
              <a:rPr lang="en-US" altLang="ja-JP" sz="1050" dirty="0"/>
              <a:t>, Eric </a:t>
            </a:r>
            <a:r>
              <a:rPr lang="en-US" altLang="ja-JP" sz="1050" dirty="0" err="1"/>
              <a:t>Tanter</a:t>
            </a:r>
            <a:r>
              <a:rPr lang="en-US" altLang="ja-JP" sz="1050" dirty="0"/>
              <a:t>, and Jose </a:t>
            </a:r>
            <a:r>
              <a:rPr lang="en-US" altLang="ja-JP" sz="1050" dirty="0" err="1"/>
              <a:t>Piquer</a:t>
            </a:r>
            <a:r>
              <a:rPr lang="en-US" altLang="ja-JP" sz="1050" dirty="0"/>
              <a:t>, “Scalable omniscient debugging,” In Proc. of the 22nd ACM SIGPLAN Conference on Object-Oriented Programming Systems and Applications , pp. 535–552, 2007.</a:t>
            </a:r>
          </a:p>
          <a:p>
            <a:r>
              <a:rPr lang="ja-JP" altLang="en-US" sz="1050" dirty="0"/>
              <a:t>　</a:t>
            </a:r>
            <a:endParaRPr kumimoji="1" lang="ja-JP" altLang="en-US" sz="1050" dirty="0"/>
          </a:p>
        </p:txBody>
      </p:sp>
    </p:spTree>
    <p:extLst>
      <p:ext uri="{BB962C8B-B14F-4D97-AF65-F5344CB8AC3E}">
        <p14:creationId xmlns:p14="http://schemas.microsoft.com/office/powerpoint/2010/main" val="3223328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提案手法：</a:t>
            </a:r>
            <a:br>
              <a:rPr lang="en-US" altLang="ja-JP" sz="4000" dirty="0"/>
            </a:br>
            <a:r>
              <a:rPr lang="en-US" altLang="ja-JP" sz="4000" dirty="0"/>
              <a:t>Near-Omniscient Debugging</a:t>
            </a:r>
          </a:p>
        </p:txBody>
      </p:sp>
      <p:sp>
        <p:nvSpPr>
          <p:cNvPr id="3" name="コンテンツ プレースホルダー 2"/>
          <p:cNvSpPr>
            <a:spLocks noGrp="1"/>
          </p:cNvSpPr>
          <p:nvPr>
            <p:ph idx="1"/>
          </p:nvPr>
        </p:nvSpPr>
        <p:spPr>
          <a:xfrm>
            <a:off x="457200" y="1600200"/>
            <a:ext cx="8385048" cy="4525963"/>
          </a:xfrm>
        </p:spPr>
        <p:txBody>
          <a:bodyPr/>
          <a:lstStyle/>
          <a:p>
            <a:r>
              <a:rPr lang="ja-JP" altLang="en-US" sz="2800" dirty="0"/>
              <a:t>限られた保存領域を使用する実行トレース記録手法</a:t>
            </a:r>
            <a:endParaRPr lang="en-US" altLang="ja-JP" sz="2800" dirty="0"/>
          </a:p>
          <a:p>
            <a:pPr lvl="1"/>
            <a:r>
              <a:rPr lang="ja-JP" altLang="en-US" sz="2400" dirty="0"/>
              <a:t>対象は </a:t>
            </a:r>
            <a:r>
              <a:rPr lang="en-US" altLang="ja-JP" sz="2400" dirty="0"/>
              <a:t>Java </a:t>
            </a:r>
            <a:r>
              <a:rPr lang="ja-JP" altLang="en-US" sz="2400" dirty="0"/>
              <a:t>プログラム</a:t>
            </a:r>
            <a:endParaRPr lang="en-US" altLang="ja-JP" sz="2400" dirty="0"/>
          </a:p>
          <a:p>
            <a:pPr lvl="1"/>
            <a:r>
              <a:rPr lang="ja-JP" altLang="en-US" sz="2400" dirty="0"/>
              <a:t>バイトコード命令毎に記録個数（バッファサイズ）の上限を決めて最新</a:t>
            </a:r>
            <a:r>
              <a:rPr lang="en-US" altLang="ja-JP" sz="2400" dirty="0"/>
              <a:t>k</a:t>
            </a:r>
            <a:r>
              <a:rPr lang="ja-JP" altLang="en-US" sz="2400" dirty="0"/>
              <a:t>件の観測値を記録</a:t>
            </a:r>
            <a:endParaRPr lang="en-US" altLang="ja-JP" sz="2400" dirty="0"/>
          </a:p>
          <a:p>
            <a:pPr marL="457200" lvl="1" indent="0">
              <a:buNone/>
            </a:pPr>
            <a:endParaRPr lang="en-US" altLang="ja-JP" sz="2800" dirty="0"/>
          </a:p>
          <a:p>
            <a:pPr marL="0" indent="0">
              <a:buNone/>
            </a:pPr>
            <a:r>
              <a:rPr lang="ja-JP" altLang="en-US" sz="2800" dirty="0"/>
              <a:t>特徴</a:t>
            </a:r>
            <a:endParaRPr lang="en-US" altLang="ja-JP" sz="2800" dirty="0"/>
          </a:p>
          <a:p>
            <a:r>
              <a:rPr lang="ja-JP" altLang="en-US" sz="2800" dirty="0"/>
              <a:t>全ての命令に関する情報の記録が可能</a:t>
            </a:r>
            <a:endParaRPr lang="en-US" altLang="ja-JP" sz="2400" dirty="0"/>
          </a:p>
          <a:p>
            <a:r>
              <a:rPr lang="ja-JP" altLang="en-US" sz="2800" dirty="0"/>
              <a:t>ループ文などで多数実行される命令の記録量の</a:t>
            </a:r>
            <a:br>
              <a:rPr lang="en-US" altLang="ja-JP" sz="2800" dirty="0"/>
            </a:br>
            <a:r>
              <a:rPr lang="ja-JP" altLang="en-US" sz="2800" dirty="0"/>
              <a:t>削減が可能</a:t>
            </a:r>
            <a:endParaRPr lang="en-US" altLang="ja-JP" sz="2800" dirty="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62584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提案手法の記録イメージ</a:t>
            </a:r>
            <a:endParaRPr lang="en-US" altLang="ja-JP" dirty="0"/>
          </a:p>
        </p:txBody>
      </p:sp>
      <p:sp>
        <p:nvSpPr>
          <p:cNvPr id="3" name="コンテンツ プレースホルダー 2"/>
          <p:cNvSpPr>
            <a:spLocks noGrp="1"/>
          </p:cNvSpPr>
          <p:nvPr>
            <p:ph idx="1"/>
          </p:nvPr>
        </p:nvSpPr>
        <p:spPr>
          <a:xfrm>
            <a:off x="446088" y="1526803"/>
            <a:ext cx="8229600" cy="1971002"/>
          </a:xfrm>
        </p:spPr>
        <p:txBody>
          <a:bodyPr/>
          <a:lstStyle/>
          <a:p>
            <a:pPr marL="0" indent="0">
              <a:buNone/>
            </a:pPr>
            <a:r>
              <a:rPr lang="ja-JP" altLang="en-US" sz="2800" dirty="0"/>
              <a:t>バイトコード命令毎に，記録数の上限 </a:t>
            </a:r>
            <a:r>
              <a:rPr lang="en-US" altLang="ja-JP" sz="2800" dirty="0"/>
              <a:t>k </a:t>
            </a:r>
            <a:r>
              <a:rPr lang="ja-JP" altLang="en-US" sz="2800" dirty="0"/>
              <a:t>を決めて</a:t>
            </a:r>
            <a:br>
              <a:rPr lang="en-US" altLang="ja-JP" sz="2800" dirty="0"/>
            </a:br>
            <a:r>
              <a:rPr lang="ja-JP" altLang="en-US" sz="2800" dirty="0"/>
              <a:t>最新の観測値を記録</a:t>
            </a:r>
            <a:endParaRPr lang="en-US" altLang="ja-JP" sz="2800" dirty="0"/>
          </a:p>
          <a:p>
            <a:pPr marL="0" indent="0">
              <a:buNone/>
            </a:pPr>
            <a:endParaRPr lang="en-US" altLang="ja-JP" sz="2000" dirty="0"/>
          </a:p>
          <a:p>
            <a:pPr marL="0" indent="0">
              <a:buNone/>
            </a:pPr>
            <a:r>
              <a:rPr lang="ja-JP" altLang="en-US" sz="2800" dirty="0"/>
              <a:t>例：</a:t>
            </a:r>
            <a:r>
              <a:rPr lang="en-US" altLang="ja-JP" sz="2800" dirty="0"/>
              <a:t>k=2</a:t>
            </a:r>
            <a:r>
              <a:rPr lang="ja-JP" altLang="en-US" sz="2800" dirty="0"/>
              <a:t>として行の記録を行った場合</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pSp>
        <p:nvGrpSpPr>
          <p:cNvPr id="6" name="グループ化 5"/>
          <p:cNvGrpSpPr/>
          <p:nvPr/>
        </p:nvGrpSpPr>
        <p:grpSpPr>
          <a:xfrm>
            <a:off x="98540" y="3442070"/>
            <a:ext cx="8935807" cy="3108543"/>
            <a:chOff x="76840" y="1981570"/>
            <a:chExt cx="8935807" cy="3108543"/>
          </a:xfrm>
        </p:grpSpPr>
        <p:cxnSp>
          <p:nvCxnSpPr>
            <p:cNvPr id="7" name="直線コネクタ 6">
              <a:extLst>
                <a:ext uri="{FF2B5EF4-FFF2-40B4-BE49-F238E27FC236}">
                  <a16:creationId xmlns:a16="http://schemas.microsoft.com/office/drawing/2014/main" id="{2774649B-DB96-47B0-8C61-A3A26065E9AA}"/>
                </a:ext>
              </a:extLst>
            </p:cNvPr>
            <p:cNvCxnSpPr>
              <a:cxnSpLocks/>
            </p:cNvCxnSpPr>
            <p:nvPr/>
          </p:nvCxnSpPr>
          <p:spPr>
            <a:xfrm flipV="1">
              <a:off x="491745" y="2915799"/>
              <a:ext cx="7927263" cy="115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8F65036D-6CED-405E-A8B0-8406BCED19CD}"/>
                </a:ext>
              </a:extLst>
            </p:cNvPr>
            <p:cNvCxnSpPr>
              <a:cxnSpLocks/>
            </p:cNvCxnSpPr>
            <p:nvPr/>
          </p:nvCxnSpPr>
          <p:spPr>
            <a:xfrm flipV="1">
              <a:off x="496821" y="3308537"/>
              <a:ext cx="7918111" cy="168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8257865" y="4155219"/>
              <a:ext cx="321820" cy="40647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10" name="テキスト ボックス 116"/>
            <p:cNvSpPr txBox="1"/>
            <p:nvPr/>
          </p:nvSpPr>
          <p:spPr>
            <a:xfrm>
              <a:off x="76840" y="1981570"/>
              <a:ext cx="4237248" cy="3108543"/>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void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methodA</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int</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p>
            <a:p>
              <a:r>
                <a:rPr lang="ja-JP" altLang="en-US" sz="2800" dirty="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while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methodC</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2800" dirty="0">
                  <a:latin typeface="Arial" panose="020B0604020202020204" pitchFamily="34" charset="0"/>
                  <a:cs typeface="Arial" panose="020B0604020202020204" pitchFamily="34" charset="0"/>
                </a:rPr>
                <a:t>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 }</a:t>
              </a:r>
              <a:endParaRPr kumimoji="1" lang="en-US" altLang="ja-JP" sz="2800" dirty="0">
                <a:latin typeface="ＭＳ Ｐゴシック" panose="020B0600070205080204" pitchFamily="50" charset="-128"/>
                <a:ea typeface="ＭＳ Ｐゴシック" panose="020B0600070205080204" pitchFamily="50" charset="-128"/>
              </a:endParaRPr>
            </a:p>
            <a:p>
              <a:endParaRPr kumimoji="1" lang="ja-JP" altLang="en-US" sz="2800" dirty="0">
                <a:latin typeface="ＭＳ Ｐゴシック" panose="020B0600070205080204" pitchFamily="50" charset="-128"/>
                <a:ea typeface="ＭＳ Ｐゴシック" panose="020B0600070205080204" pitchFamily="50" charset="-128"/>
              </a:endParaRPr>
            </a:p>
          </p:txBody>
        </p:sp>
        <p:cxnSp>
          <p:nvCxnSpPr>
            <p:cNvPr id="11" name="直線コネクタ 10"/>
            <p:cNvCxnSpPr/>
            <p:nvPr/>
          </p:nvCxnSpPr>
          <p:spPr>
            <a:xfrm>
              <a:off x="496825" y="4153980"/>
              <a:ext cx="7694543" cy="37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96825" y="4572828"/>
              <a:ext cx="769454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4177832" y="2061873"/>
              <a:ext cx="3663675"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8254250" y="2101662"/>
              <a:ext cx="335842" cy="40497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400" dirty="0">
                  <a:solidFill>
                    <a:schemeClr val="tx1"/>
                  </a:solidFill>
                  <a:latin typeface="Arial" panose="020B0604020202020204" pitchFamily="34" charset="0"/>
                  <a:cs typeface="Arial" panose="020B0604020202020204" pitchFamily="34" charset="0"/>
                </a:rPr>
                <a:t>1</a:t>
              </a: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5" name="正方形/長方形 14"/>
            <p:cNvSpPr/>
            <p:nvPr/>
          </p:nvSpPr>
          <p:spPr>
            <a:xfrm>
              <a:off x="4369097" y="2500011"/>
              <a:ext cx="186518"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2</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16" name="正方形/長方形 15"/>
            <p:cNvSpPr/>
            <p:nvPr/>
          </p:nvSpPr>
          <p:spPr>
            <a:xfrm>
              <a:off x="8247924" y="2499827"/>
              <a:ext cx="342168" cy="41597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400" dirty="0">
                  <a:solidFill>
                    <a:schemeClr val="tx1"/>
                  </a:solidFill>
                  <a:latin typeface="Arial" panose="020B0604020202020204" pitchFamily="34" charset="0"/>
                  <a:cs typeface="Arial" panose="020B0604020202020204" pitchFamily="34" charset="0"/>
                </a:rPr>
                <a:t>2</a:t>
              </a: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7" name="正方形/長方形 16"/>
            <p:cNvSpPr/>
            <p:nvPr/>
          </p:nvSpPr>
          <p:spPr>
            <a:xfrm>
              <a:off x="8584017" y="2903708"/>
              <a:ext cx="303635" cy="4098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8" name="正方形/長方形 17"/>
            <p:cNvSpPr/>
            <p:nvPr/>
          </p:nvSpPr>
          <p:spPr>
            <a:xfrm>
              <a:off x="8582669" y="3308537"/>
              <a:ext cx="304983" cy="44290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9" name="正方形/長方形 18"/>
            <p:cNvSpPr/>
            <p:nvPr/>
          </p:nvSpPr>
          <p:spPr>
            <a:xfrm>
              <a:off x="8240107" y="3750444"/>
              <a:ext cx="333293" cy="41375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20" name="正方形/長方形 19"/>
            <p:cNvSpPr/>
            <p:nvPr/>
          </p:nvSpPr>
          <p:spPr>
            <a:xfrm rot="5400000">
              <a:off x="7336231" y="3009277"/>
              <a:ext cx="2471166" cy="655939"/>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cxnSp>
          <p:nvCxnSpPr>
            <p:cNvPr id="21" name="直線コネクタ 20"/>
            <p:cNvCxnSpPr>
              <a:cxnSpLocks/>
              <a:endCxn id="19" idx="0"/>
            </p:cNvCxnSpPr>
            <p:nvPr/>
          </p:nvCxnSpPr>
          <p:spPr>
            <a:xfrm flipV="1">
              <a:off x="496821" y="3750444"/>
              <a:ext cx="7909933" cy="430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CB462339-5C98-4761-8F40-0FBE52AB23E4}"/>
                </a:ext>
              </a:extLst>
            </p:cNvPr>
            <p:cNvSpPr/>
            <p:nvPr/>
          </p:nvSpPr>
          <p:spPr>
            <a:xfrm>
              <a:off x="4171728" y="2086442"/>
              <a:ext cx="186518"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1</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3" name="正方形/長方形 22">
              <a:extLst>
                <a:ext uri="{FF2B5EF4-FFF2-40B4-BE49-F238E27FC236}">
                  <a16:creationId xmlns:a16="http://schemas.microsoft.com/office/drawing/2014/main" id="{F32A2379-288A-4DBE-8BCE-99CA311581FC}"/>
                </a:ext>
              </a:extLst>
            </p:cNvPr>
            <p:cNvSpPr/>
            <p:nvPr/>
          </p:nvSpPr>
          <p:spPr>
            <a:xfrm>
              <a:off x="4555616" y="2912925"/>
              <a:ext cx="173480" cy="40077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3</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4" name="正方形/長方形 23">
              <a:extLst>
                <a:ext uri="{FF2B5EF4-FFF2-40B4-BE49-F238E27FC236}">
                  <a16:creationId xmlns:a16="http://schemas.microsoft.com/office/drawing/2014/main" id="{DCCE983E-F159-4147-9CAD-4DDA5FB38AE3}"/>
                </a:ext>
              </a:extLst>
            </p:cNvPr>
            <p:cNvSpPr/>
            <p:nvPr/>
          </p:nvSpPr>
          <p:spPr>
            <a:xfrm>
              <a:off x="4728378" y="3311411"/>
              <a:ext cx="186518" cy="43860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4</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5" name="正方形/長方形 24">
              <a:extLst>
                <a:ext uri="{FF2B5EF4-FFF2-40B4-BE49-F238E27FC236}">
                  <a16:creationId xmlns:a16="http://schemas.microsoft.com/office/drawing/2014/main" id="{FBAA877F-BD82-4FED-89BA-CC51AFD7EEF3}"/>
                </a:ext>
              </a:extLst>
            </p:cNvPr>
            <p:cNvSpPr/>
            <p:nvPr/>
          </p:nvSpPr>
          <p:spPr>
            <a:xfrm>
              <a:off x="4911695" y="2914930"/>
              <a:ext cx="171750" cy="3949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5</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6" name="正方形/長方形 25">
              <a:extLst>
                <a:ext uri="{FF2B5EF4-FFF2-40B4-BE49-F238E27FC236}">
                  <a16:creationId xmlns:a16="http://schemas.microsoft.com/office/drawing/2014/main" id="{486235BA-27D7-40C5-B6C0-ED0A277B6771}"/>
                </a:ext>
              </a:extLst>
            </p:cNvPr>
            <p:cNvSpPr/>
            <p:nvPr/>
          </p:nvSpPr>
          <p:spPr>
            <a:xfrm>
              <a:off x="5085108" y="3311411"/>
              <a:ext cx="171750" cy="44433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6</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7" name="正方形/長方形 26">
              <a:extLst>
                <a:ext uri="{FF2B5EF4-FFF2-40B4-BE49-F238E27FC236}">
                  <a16:creationId xmlns:a16="http://schemas.microsoft.com/office/drawing/2014/main" id="{955937B8-9846-4ED3-AD3B-75C9B993E50D}"/>
                </a:ext>
              </a:extLst>
            </p:cNvPr>
            <p:cNvSpPr/>
            <p:nvPr/>
          </p:nvSpPr>
          <p:spPr>
            <a:xfrm>
              <a:off x="5259647" y="2914930"/>
              <a:ext cx="173480" cy="39360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7</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8" name="正方形/長方形 27">
              <a:extLst>
                <a:ext uri="{FF2B5EF4-FFF2-40B4-BE49-F238E27FC236}">
                  <a16:creationId xmlns:a16="http://schemas.microsoft.com/office/drawing/2014/main" id="{B9AEA6E5-27C8-4AB5-BE14-D22F7BE7B773}"/>
                </a:ext>
              </a:extLst>
            </p:cNvPr>
            <p:cNvSpPr/>
            <p:nvPr/>
          </p:nvSpPr>
          <p:spPr>
            <a:xfrm>
              <a:off x="5434790" y="3311410"/>
              <a:ext cx="171131" cy="444333"/>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8</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9" name="正方形/長方形 28">
              <a:extLst>
                <a:ext uri="{FF2B5EF4-FFF2-40B4-BE49-F238E27FC236}">
                  <a16:creationId xmlns:a16="http://schemas.microsoft.com/office/drawing/2014/main" id="{BB5815FF-969A-430B-94B9-B2D64A8FB8A7}"/>
                </a:ext>
              </a:extLst>
            </p:cNvPr>
            <p:cNvSpPr/>
            <p:nvPr/>
          </p:nvSpPr>
          <p:spPr>
            <a:xfrm>
              <a:off x="5605020" y="2914930"/>
              <a:ext cx="165193" cy="396048"/>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9</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30" name="正方形/長方形 29">
              <a:extLst>
                <a:ext uri="{FF2B5EF4-FFF2-40B4-BE49-F238E27FC236}">
                  <a16:creationId xmlns:a16="http://schemas.microsoft.com/office/drawing/2014/main" id="{7D77889C-B1FA-4C81-BE04-40C4C784EBA2}"/>
                </a:ext>
              </a:extLst>
            </p:cNvPr>
            <p:cNvSpPr/>
            <p:nvPr/>
          </p:nvSpPr>
          <p:spPr>
            <a:xfrm>
              <a:off x="5773379" y="3312791"/>
              <a:ext cx="221781" cy="44433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1" name="正方形/長方形 30">
              <a:extLst>
                <a:ext uri="{FF2B5EF4-FFF2-40B4-BE49-F238E27FC236}">
                  <a16:creationId xmlns:a16="http://schemas.microsoft.com/office/drawing/2014/main" id="{E0291239-44B3-48F4-B4E4-9DCCFA8E6889}"/>
                </a:ext>
              </a:extLst>
            </p:cNvPr>
            <p:cNvSpPr/>
            <p:nvPr/>
          </p:nvSpPr>
          <p:spPr>
            <a:xfrm>
              <a:off x="5995348" y="2918947"/>
              <a:ext cx="186518" cy="3949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3" name="正方形/長方形 32">
              <a:extLst>
                <a:ext uri="{FF2B5EF4-FFF2-40B4-BE49-F238E27FC236}">
                  <a16:creationId xmlns:a16="http://schemas.microsoft.com/office/drawing/2014/main" id="{8062AF13-5443-42BE-B918-23A6B8A05B0E}"/>
                </a:ext>
              </a:extLst>
            </p:cNvPr>
            <p:cNvSpPr/>
            <p:nvPr/>
          </p:nvSpPr>
          <p:spPr>
            <a:xfrm>
              <a:off x="6182637" y="3314530"/>
              <a:ext cx="221781" cy="43766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4" name="正方形/長方形 33">
              <a:extLst>
                <a:ext uri="{FF2B5EF4-FFF2-40B4-BE49-F238E27FC236}">
                  <a16:creationId xmlns:a16="http://schemas.microsoft.com/office/drawing/2014/main" id="{AACBD7E2-7D1A-490F-9109-2956AB0A48D0}"/>
                </a:ext>
              </a:extLst>
            </p:cNvPr>
            <p:cNvSpPr/>
            <p:nvPr/>
          </p:nvSpPr>
          <p:spPr>
            <a:xfrm>
              <a:off x="6405721" y="2915471"/>
              <a:ext cx="209042" cy="39320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5" name="正方形/長方形 34">
              <a:extLst>
                <a:ext uri="{FF2B5EF4-FFF2-40B4-BE49-F238E27FC236}">
                  <a16:creationId xmlns:a16="http://schemas.microsoft.com/office/drawing/2014/main" id="{34AD1789-9F05-462A-93CC-D4A34369628F}"/>
                </a:ext>
              </a:extLst>
            </p:cNvPr>
            <p:cNvSpPr/>
            <p:nvPr/>
          </p:nvSpPr>
          <p:spPr>
            <a:xfrm>
              <a:off x="6610980" y="3311410"/>
              <a:ext cx="221780" cy="43986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6" name="正方形/長方形 35">
              <a:extLst>
                <a:ext uri="{FF2B5EF4-FFF2-40B4-BE49-F238E27FC236}">
                  <a16:creationId xmlns:a16="http://schemas.microsoft.com/office/drawing/2014/main" id="{E93A41F7-6345-4F25-B112-7B70B786B691}"/>
                </a:ext>
              </a:extLst>
            </p:cNvPr>
            <p:cNvSpPr/>
            <p:nvPr/>
          </p:nvSpPr>
          <p:spPr>
            <a:xfrm>
              <a:off x="6831480" y="2917611"/>
              <a:ext cx="221779" cy="39687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7" name="正方形/長方形 36">
              <a:extLst>
                <a:ext uri="{FF2B5EF4-FFF2-40B4-BE49-F238E27FC236}">
                  <a16:creationId xmlns:a16="http://schemas.microsoft.com/office/drawing/2014/main" id="{EDCE16FA-19E0-4003-9ED3-9B103B5F8E96}"/>
                </a:ext>
              </a:extLst>
            </p:cNvPr>
            <p:cNvSpPr/>
            <p:nvPr/>
          </p:nvSpPr>
          <p:spPr>
            <a:xfrm>
              <a:off x="7049476" y="3314957"/>
              <a:ext cx="217981" cy="4394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8" name="正方形/長方形 37">
              <a:extLst>
                <a:ext uri="{FF2B5EF4-FFF2-40B4-BE49-F238E27FC236}">
                  <a16:creationId xmlns:a16="http://schemas.microsoft.com/office/drawing/2014/main" id="{D02D7D2A-FE85-411B-A717-73F9728F934D}"/>
                </a:ext>
              </a:extLst>
            </p:cNvPr>
            <p:cNvSpPr/>
            <p:nvPr/>
          </p:nvSpPr>
          <p:spPr>
            <a:xfrm>
              <a:off x="7263453" y="2914344"/>
              <a:ext cx="216868" cy="397589"/>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9" name="正方形/長方形 38">
              <a:extLst>
                <a:ext uri="{FF2B5EF4-FFF2-40B4-BE49-F238E27FC236}">
                  <a16:creationId xmlns:a16="http://schemas.microsoft.com/office/drawing/2014/main" id="{0A82043E-6954-4398-9AD5-2F9AB504EE4D}"/>
                </a:ext>
              </a:extLst>
            </p:cNvPr>
            <p:cNvSpPr/>
            <p:nvPr/>
          </p:nvSpPr>
          <p:spPr>
            <a:xfrm>
              <a:off x="7505059" y="3744735"/>
              <a:ext cx="217981"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40" name="正方形/長方形 39">
              <a:extLst>
                <a:ext uri="{FF2B5EF4-FFF2-40B4-BE49-F238E27FC236}">
                  <a16:creationId xmlns:a16="http://schemas.microsoft.com/office/drawing/2014/main" id="{D69150E4-CDD3-4058-88F6-80F6A4C9C96D}"/>
                </a:ext>
              </a:extLst>
            </p:cNvPr>
            <p:cNvSpPr/>
            <p:nvPr/>
          </p:nvSpPr>
          <p:spPr>
            <a:xfrm>
              <a:off x="7727480" y="4164194"/>
              <a:ext cx="233520"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41" name="テキスト ボックス 4">
              <a:extLst>
                <a:ext uri="{FF2B5EF4-FFF2-40B4-BE49-F238E27FC236}">
                  <a16:creationId xmlns:a16="http://schemas.microsoft.com/office/drawing/2014/main" id="{41EEBDE8-4832-4B6C-B0CB-EBA541D90735}"/>
                </a:ext>
              </a:extLst>
            </p:cNvPr>
            <p:cNvSpPr txBox="1"/>
            <p:nvPr/>
          </p:nvSpPr>
          <p:spPr>
            <a:xfrm>
              <a:off x="5659068" y="3341470"/>
              <a:ext cx="459873"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10</a:t>
              </a:r>
              <a:endParaRPr kumimoji="1" lang="ja-JP" altLang="en-US" dirty="0"/>
            </a:p>
          </p:txBody>
        </p:sp>
        <p:sp>
          <p:nvSpPr>
            <p:cNvPr id="42" name="テキスト ボックス 84">
              <a:extLst>
                <a:ext uri="{FF2B5EF4-FFF2-40B4-BE49-F238E27FC236}">
                  <a16:creationId xmlns:a16="http://schemas.microsoft.com/office/drawing/2014/main" id="{2C2363B3-751E-4ADB-876C-363B8195A698}"/>
                </a:ext>
              </a:extLst>
            </p:cNvPr>
            <p:cNvSpPr txBox="1"/>
            <p:nvPr/>
          </p:nvSpPr>
          <p:spPr>
            <a:xfrm>
              <a:off x="5875761" y="2927322"/>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11</a:t>
              </a:r>
              <a:endParaRPr kumimoji="1" lang="ja-JP" altLang="en-US" dirty="0"/>
            </a:p>
          </p:txBody>
        </p:sp>
        <p:sp>
          <p:nvSpPr>
            <p:cNvPr id="43" name="テキスト ボックス 85">
              <a:extLst>
                <a:ext uri="{FF2B5EF4-FFF2-40B4-BE49-F238E27FC236}">
                  <a16:creationId xmlns:a16="http://schemas.microsoft.com/office/drawing/2014/main" id="{EB7BF885-820C-423D-BE4D-A642A23F4D10}"/>
                </a:ext>
              </a:extLst>
            </p:cNvPr>
            <p:cNvSpPr txBox="1"/>
            <p:nvPr/>
          </p:nvSpPr>
          <p:spPr>
            <a:xfrm>
              <a:off x="6065032" y="3336236"/>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12</a:t>
              </a:r>
              <a:endParaRPr kumimoji="1" lang="ja-JP" altLang="en-US" dirty="0"/>
            </a:p>
          </p:txBody>
        </p:sp>
        <p:sp>
          <p:nvSpPr>
            <p:cNvPr id="44" name="テキスト ボックス 86">
              <a:extLst>
                <a:ext uri="{FF2B5EF4-FFF2-40B4-BE49-F238E27FC236}">
                  <a16:creationId xmlns:a16="http://schemas.microsoft.com/office/drawing/2014/main" id="{92CB66D3-B52C-4FF7-A725-3528F11F6F69}"/>
                </a:ext>
              </a:extLst>
            </p:cNvPr>
            <p:cNvSpPr txBox="1"/>
            <p:nvPr/>
          </p:nvSpPr>
          <p:spPr>
            <a:xfrm>
              <a:off x="6286803" y="2920774"/>
              <a:ext cx="452481"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13</a:t>
              </a:r>
              <a:endParaRPr kumimoji="1" lang="ja-JP" altLang="en-US" dirty="0"/>
            </a:p>
          </p:txBody>
        </p:sp>
        <p:sp>
          <p:nvSpPr>
            <p:cNvPr id="45" name="テキスト ボックス 87">
              <a:extLst>
                <a:ext uri="{FF2B5EF4-FFF2-40B4-BE49-F238E27FC236}">
                  <a16:creationId xmlns:a16="http://schemas.microsoft.com/office/drawing/2014/main" id="{3F999131-DF75-4372-87C8-FB9752010A9D}"/>
                </a:ext>
              </a:extLst>
            </p:cNvPr>
            <p:cNvSpPr txBox="1"/>
            <p:nvPr/>
          </p:nvSpPr>
          <p:spPr>
            <a:xfrm>
              <a:off x="6500860" y="333742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14</a:t>
              </a:r>
              <a:endParaRPr kumimoji="1" lang="ja-JP" altLang="en-US" dirty="0"/>
            </a:p>
          </p:txBody>
        </p:sp>
        <p:sp>
          <p:nvSpPr>
            <p:cNvPr id="46" name="テキスト ボックス 88">
              <a:extLst>
                <a:ext uri="{FF2B5EF4-FFF2-40B4-BE49-F238E27FC236}">
                  <a16:creationId xmlns:a16="http://schemas.microsoft.com/office/drawing/2014/main" id="{CA5B8B1D-E531-496A-8766-479E44394426}"/>
                </a:ext>
              </a:extLst>
            </p:cNvPr>
            <p:cNvSpPr txBox="1"/>
            <p:nvPr/>
          </p:nvSpPr>
          <p:spPr>
            <a:xfrm>
              <a:off x="6716915" y="2917611"/>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15</a:t>
              </a:r>
              <a:endParaRPr kumimoji="1" lang="ja-JP" altLang="en-US" dirty="0"/>
            </a:p>
          </p:txBody>
        </p:sp>
        <p:sp>
          <p:nvSpPr>
            <p:cNvPr id="47" name="テキスト ボックス 90">
              <a:extLst>
                <a:ext uri="{FF2B5EF4-FFF2-40B4-BE49-F238E27FC236}">
                  <a16:creationId xmlns:a16="http://schemas.microsoft.com/office/drawing/2014/main" id="{BD9FFCDD-4898-4FF7-8DFF-4384AE6650FA}"/>
                </a:ext>
              </a:extLst>
            </p:cNvPr>
            <p:cNvSpPr txBox="1"/>
            <p:nvPr/>
          </p:nvSpPr>
          <p:spPr>
            <a:xfrm>
              <a:off x="7145455" y="291274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17</a:t>
              </a:r>
              <a:endParaRPr kumimoji="1" lang="ja-JP" altLang="en-US" dirty="0"/>
            </a:p>
          </p:txBody>
        </p:sp>
        <p:sp>
          <p:nvSpPr>
            <p:cNvPr id="48" name="テキスト ボックス 91">
              <a:extLst>
                <a:ext uri="{FF2B5EF4-FFF2-40B4-BE49-F238E27FC236}">
                  <a16:creationId xmlns:a16="http://schemas.microsoft.com/office/drawing/2014/main" id="{04B841F8-C224-4F8E-B28F-ABB766B4779B}"/>
                </a:ext>
              </a:extLst>
            </p:cNvPr>
            <p:cNvSpPr txBox="1"/>
            <p:nvPr/>
          </p:nvSpPr>
          <p:spPr>
            <a:xfrm>
              <a:off x="7387182" y="375812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18</a:t>
              </a:r>
              <a:endParaRPr kumimoji="1" lang="ja-JP" altLang="en-US" dirty="0"/>
            </a:p>
          </p:txBody>
        </p:sp>
        <p:sp>
          <p:nvSpPr>
            <p:cNvPr id="49" name="テキスト ボックス 92">
              <a:extLst>
                <a:ext uri="{FF2B5EF4-FFF2-40B4-BE49-F238E27FC236}">
                  <a16:creationId xmlns:a16="http://schemas.microsoft.com/office/drawing/2014/main" id="{BE97B8CD-B7EB-4A90-A0CA-A79AA80F3BCC}"/>
                </a:ext>
              </a:extLst>
            </p:cNvPr>
            <p:cNvSpPr txBox="1"/>
            <p:nvPr/>
          </p:nvSpPr>
          <p:spPr>
            <a:xfrm>
              <a:off x="7619097" y="4173788"/>
              <a:ext cx="493459"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19</a:t>
              </a:r>
              <a:endParaRPr kumimoji="1" lang="ja-JP" altLang="en-US" dirty="0"/>
            </a:p>
          </p:txBody>
        </p:sp>
        <p:sp>
          <p:nvSpPr>
            <p:cNvPr id="50" name="テキスト ボックス 93">
              <a:extLst>
                <a:ext uri="{FF2B5EF4-FFF2-40B4-BE49-F238E27FC236}">
                  <a16:creationId xmlns:a16="http://schemas.microsoft.com/office/drawing/2014/main" id="{5DAFE56E-4638-483D-84B1-C7C1560E4726}"/>
                </a:ext>
              </a:extLst>
            </p:cNvPr>
            <p:cNvSpPr txBox="1"/>
            <p:nvPr/>
          </p:nvSpPr>
          <p:spPr>
            <a:xfrm>
              <a:off x="8496168" y="3347932"/>
              <a:ext cx="493335"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16</a:t>
              </a:r>
              <a:endParaRPr kumimoji="1" lang="ja-JP" altLang="en-US" sz="2000" dirty="0"/>
            </a:p>
          </p:txBody>
        </p:sp>
        <p:sp>
          <p:nvSpPr>
            <p:cNvPr id="51" name="テキスト ボックス 96">
              <a:extLst>
                <a:ext uri="{FF2B5EF4-FFF2-40B4-BE49-F238E27FC236}">
                  <a16:creationId xmlns:a16="http://schemas.microsoft.com/office/drawing/2014/main" id="{07B23309-2141-44A3-B2EC-7BC4E04962B9}"/>
                </a:ext>
              </a:extLst>
            </p:cNvPr>
            <p:cNvSpPr txBox="1"/>
            <p:nvPr/>
          </p:nvSpPr>
          <p:spPr>
            <a:xfrm>
              <a:off x="8500177" y="2928082"/>
              <a:ext cx="512470"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17</a:t>
              </a:r>
              <a:endParaRPr kumimoji="1" lang="ja-JP" altLang="en-US" sz="2000" dirty="0"/>
            </a:p>
          </p:txBody>
        </p:sp>
        <p:sp>
          <p:nvSpPr>
            <p:cNvPr id="52" name="テキスト ボックス 99">
              <a:extLst>
                <a:ext uri="{FF2B5EF4-FFF2-40B4-BE49-F238E27FC236}">
                  <a16:creationId xmlns:a16="http://schemas.microsoft.com/office/drawing/2014/main" id="{600F75CE-3E91-434C-8CEA-A988840B3D79}"/>
                </a:ext>
              </a:extLst>
            </p:cNvPr>
            <p:cNvSpPr txBox="1"/>
            <p:nvPr/>
          </p:nvSpPr>
          <p:spPr>
            <a:xfrm>
              <a:off x="8176367" y="3768003"/>
              <a:ext cx="493334"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18</a:t>
              </a:r>
              <a:endParaRPr kumimoji="1" lang="ja-JP" altLang="en-US" sz="2000" dirty="0"/>
            </a:p>
          </p:txBody>
        </p:sp>
        <p:sp>
          <p:nvSpPr>
            <p:cNvPr id="53" name="テキスト ボックス 100">
              <a:extLst>
                <a:ext uri="{FF2B5EF4-FFF2-40B4-BE49-F238E27FC236}">
                  <a16:creationId xmlns:a16="http://schemas.microsoft.com/office/drawing/2014/main" id="{A0792882-FD23-445A-A65D-29290BDFD19C}"/>
                </a:ext>
              </a:extLst>
            </p:cNvPr>
            <p:cNvSpPr txBox="1"/>
            <p:nvPr/>
          </p:nvSpPr>
          <p:spPr>
            <a:xfrm>
              <a:off x="8193593" y="4164881"/>
              <a:ext cx="493459"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19</a:t>
              </a:r>
              <a:endParaRPr kumimoji="1" lang="ja-JP" altLang="en-US" sz="2000" dirty="0"/>
            </a:p>
          </p:txBody>
        </p:sp>
        <p:sp>
          <p:nvSpPr>
            <p:cNvPr id="54" name="正方形/長方形 53">
              <a:extLst>
                <a:ext uri="{FF2B5EF4-FFF2-40B4-BE49-F238E27FC236}">
                  <a16:creationId xmlns:a16="http://schemas.microsoft.com/office/drawing/2014/main" id="{DAF34A26-8529-45D3-B3AB-6ECA2189F0B4}"/>
                </a:ext>
              </a:extLst>
            </p:cNvPr>
            <p:cNvSpPr/>
            <p:nvPr/>
          </p:nvSpPr>
          <p:spPr>
            <a:xfrm rot="5400000">
              <a:off x="4250474" y="2578139"/>
              <a:ext cx="415286" cy="2544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5" name="正方形/長方形 54">
              <a:extLst>
                <a:ext uri="{FF2B5EF4-FFF2-40B4-BE49-F238E27FC236}">
                  <a16:creationId xmlns:a16="http://schemas.microsoft.com/office/drawing/2014/main" id="{ED795F16-A3AA-4A98-A039-6C4F41367614}"/>
                </a:ext>
              </a:extLst>
            </p:cNvPr>
            <p:cNvSpPr/>
            <p:nvPr/>
          </p:nvSpPr>
          <p:spPr>
            <a:xfrm rot="5400000">
              <a:off x="4063464" y="2167724"/>
              <a:ext cx="415286" cy="2544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6" name="正方形/長方形 55">
              <a:extLst>
                <a:ext uri="{FF2B5EF4-FFF2-40B4-BE49-F238E27FC236}">
                  <a16:creationId xmlns:a16="http://schemas.microsoft.com/office/drawing/2014/main" id="{86C5F49C-5BFF-4E89-BB65-0B7A7B2D1FC5}"/>
                </a:ext>
              </a:extLst>
            </p:cNvPr>
            <p:cNvSpPr/>
            <p:nvPr/>
          </p:nvSpPr>
          <p:spPr>
            <a:xfrm>
              <a:off x="8281115" y="2905960"/>
              <a:ext cx="303635" cy="4098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7" name="正方形/長方形 56">
              <a:extLst>
                <a:ext uri="{FF2B5EF4-FFF2-40B4-BE49-F238E27FC236}">
                  <a16:creationId xmlns:a16="http://schemas.microsoft.com/office/drawing/2014/main" id="{BF31625E-4F00-49A7-BADD-041F93C4EACE}"/>
                </a:ext>
              </a:extLst>
            </p:cNvPr>
            <p:cNvSpPr/>
            <p:nvPr/>
          </p:nvSpPr>
          <p:spPr>
            <a:xfrm>
              <a:off x="8281114" y="3312703"/>
              <a:ext cx="304983" cy="43602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8" name="テキスト ボックス 131">
              <a:extLst>
                <a:ext uri="{FF2B5EF4-FFF2-40B4-BE49-F238E27FC236}">
                  <a16:creationId xmlns:a16="http://schemas.microsoft.com/office/drawing/2014/main" id="{51EC3820-F20A-4B8A-A0C9-1C2ADE50FC37}"/>
                </a:ext>
              </a:extLst>
            </p:cNvPr>
            <p:cNvSpPr txBox="1"/>
            <p:nvPr/>
          </p:nvSpPr>
          <p:spPr>
            <a:xfrm>
              <a:off x="8185107" y="3348429"/>
              <a:ext cx="474128"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14</a:t>
              </a:r>
              <a:endParaRPr kumimoji="1" lang="ja-JP" altLang="en-US" sz="2000" dirty="0"/>
            </a:p>
          </p:txBody>
        </p:sp>
        <p:sp>
          <p:nvSpPr>
            <p:cNvPr id="59" name="テキスト ボックス 132">
              <a:extLst>
                <a:ext uri="{FF2B5EF4-FFF2-40B4-BE49-F238E27FC236}">
                  <a16:creationId xmlns:a16="http://schemas.microsoft.com/office/drawing/2014/main" id="{D82D92FF-2CD2-4ABE-B1A6-7576C834CD1E}"/>
                </a:ext>
              </a:extLst>
            </p:cNvPr>
            <p:cNvSpPr txBox="1"/>
            <p:nvPr/>
          </p:nvSpPr>
          <p:spPr>
            <a:xfrm>
              <a:off x="8181816" y="2931750"/>
              <a:ext cx="488269"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15</a:t>
              </a:r>
              <a:endParaRPr kumimoji="1" lang="ja-JP" altLang="en-US" sz="2000" dirty="0"/>
            </a:p>
          </p:txBody>
        </p:sp>
        <p:sp>
          <p:nvSpPr>
            <p:cNvPr id="60" name="正方形/長方形 59">
              <a:extLst>
                <a:ext uri="{FF2B5EF4-FFF2-40B4-BE49-F238E27FC236}">
                  <a16:creationId xmlns:a16="http://schemas.microsoft.com/office/drawing/2014/main" id="{7626C5F0-E28E-4377-9F74-1EB6C6DB56DE}"/>
                </a:ext>
              </a:extLst>
            </p:cNvPr>
            <p:cNvSpPr/>
            <p:nvPr/>
          </p:nvSpPr>
          <p:spPr>
            <a:xfrm rot="5400000">
              <a:off x="6506224" y="338490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1" name="正方形/長方形 60">
              <a:extLst>
                <a:ext uri="{FF2B5EF4-FFF2-40B4-BE49-F238E27FC236}">
                  <a16:creationId xmlns:a16="http://schemas.microsoft.com/office/drawing/2014/main" id="{8D2F715C-F6E0-4BE0-8C8A-EE614537517D}"/>
                </a:ext>
              </a:extLst>
            </p:cNvPr>
            <p:cNvSpPr/>
            <p:nvPr/>
          </p:nvSpPr>
          <p:spPr>
            <a:xfrm rot="5400000">
              <a:off x="6731014" y="295437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2" name="テキスト ボックス 89">
              <a:extLst>
                <a:ext uri="{FF2B5EF4-FFF2-40B4-BE49-F238E27FC236}">
                  <a16:creationId xmlns:a16="http://schemas.microsoft.com/office/drawing/2014/main" id="{7AB92AC7-60AA-415A-8674-92E7EE7CB129}"/>
                </a:ext>
              </a:extLst>
            </p:cNvPr>
            <p:cNvSpPr txBox="1"/>
            <p:nvPr/>
          </p:nvSpPr>
          <p:spPr>
            <a:xfrm>
              <a:off x="6932969" y="3335259"/>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16</a:t>
              </a:r>
              <a:endParaRPr kumimoji="1" lang="ja-JP" altLang="en-US" dirty="0"/>
            </a:p>
          </p:txBody>
        </p:sp>
        <p:sp>
          <p:nvSpPr>
            <p:cNvPr id="63" name="正方形/長方形 62">
              <a:extLst>
                <a:ext uri="{FF2B5EF4-FFF2-40B4-BE49-F238E27FC236}">
                  <a16:creationId xmlns:a16="http://schemas.microsoft.com/office/drawing/2014/main" id="{425F6EEE-BC6F-4896-9294-FA1BEA2EEF8F}"/>
                </a:ext>
              </a:extLst>
            </p:cNvPr>
            <p:cNvSpPr/>
            <p:nvPr/>
          </p:nvSpPr>
          <p:spPr>
            <a:xfrm rot="5400000">
              <a:off x="6948184" y="338490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4" name="正方形/長方形 63">
              <a:extLst>
                <a:ext uri="{FF2B5EF4-FFF2-40B4-BE49-F238E27FC236}">
                  <a16:creationId xmlns:a16="http://schemas.microsoft.com/office/drawing/2014/main" id="{81ECB859-F59D-426C-99AA-B0CC01EED9E7}"/>
                </a:ext>
              </a:extLst>
            </p:cNvPr>
            <p:cNvSpPr/>
            <p:nvPr/>
          </p:nvSpPr>
          <p:spPr>
            <a:xfrm rot="5400000">
              <a:off x="7165875" y="2939838"/>
              <a:ext cx="415286" cy="297684"/>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5" name="正方形/長方形 64">
              <a:extLst>
                <a:ext uri="{FF2B5EF4-FFF2-40B4-BE49-F238E27FC236}">
                  <a16:creationId xmlns:a16="http://schemas.microsoft.com/office/drawing/2014/main" id="{45B88E23-A12D-4183-B0CA-2E908621ABBC}"/>
                </a:ext>
              </a:extLst>
            </p:cNvPr>
            <p:cNvSpPr/>
            <p:nvPr/>
          </p:nvSpPr>
          <p:spPr>
            <a:xfrm rot="5400000">
              <a:off x="7413752" y="3784590"/>
              <a:ext cx="403605" cy="3038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6" name="正方形/長方形 65">
              <a:extLst>
                <a:ext uri="{FF2B5EF4-FFF2-40B4-BE49-F238E27FC236}">
                  <a16:creationId xmlns:a16="http://schemas.microsoft.com/office/drawing/2014/main" id="{E341DA20-64FA-4C45-80A1-1E2F15F98EFF}"/>
                </a:ext>
              </a:extLst>
            </p:cNvPr>
            <p:cNvSpPr/>
            <p:nvPr/>
          </p:nvSpPr>
          <p:spPr>
            <a:xfrm rot="5400000">
              <a:off x="7652460" y="4218276"/>
              <a:ext cx="400076" cy="297761"/>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cxnSp>
          <p:nvCxnSpPr>
            <p:cNvPr id="67" name="直線コネクタ 66">
              <a:extLst>
                <a:ext uri="{FF2B5EF4-FFF2-40B4-BE49-F238E27FC236}">
                  <a16:creationId xmlns:a16="http://schemas.microsoft.com/office/drawing/2014/main" id="{AA34CC51-8B30-44A7-87C6-5EE11308F0FE}"/>
                </a:ext>
              </a:extLst>
            </p:cNvPr>
            <p:cNvCxnSpPr>
              <a:cxnSpLocks/>
            </p:cNvCxnSpPr>
            <p:nvPr/>
          </p:nvCxnSpPr>
          <p:spPr>
            <a:xfrm>
              <a:off x="491745" y="2497719"/>
              <a:ext cx="7927263" cy="210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 name="テキスト ボックス 122"/>
          <p:cNvSpPr txBox="1"/>
          <p:nvPr/>
        </p:nvSpPr>
        <p:spPr>
          <a:xfrm>
            <a:off x="6498296" y="3031495"/>
            <a:ext cx="1547541"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a:latin typeface="Arial" panose="020B0604020202020204" pitchFamily="34" charset="0"/>
                <a:ea typeface="ＭＳ Ｐゴシック" panose="020B0600070205080204" pitchFamily="50" charset="-128"/>
                <a:cs typeface="Arial" panose="020B0604020202020204" pitchFamily="34" charset="0"/>
              </a:rPr>
              <a:t>実行順序</a:t>
            </a: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69" name="テキスト ボックス 50"/>
          <p:cNvSpPr txBox="1"/>
          <p:nvPr/>
        </p:nvSpPr>
        <p:spPr>
          <a:xfrm>
            <a:off x="7844669" y="2819083"/>
            <a:ext cx="1495049" cy="646331"/>
          </a:xfrm>
          <a:prstGeom prst="rect">
            <a:avLst/>
          </a:prstGeom>
          <a:noFill/>
          <a:ln>
            <a:noFill/>
          </a:ln>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ja-JP" altLang="en-US" dirty="0">
                <a:solidFill>
                  <a:srgbClr val="C00000"/>
                </a:solidFill>
                <a:latin typeface="ＭＳ Ｐゴシック" panose="020B0600070205080204" pitchFamily="50" charset="-128"/>
                <a:ea typeface="ＭＳ Ｐゴシック" panose="020B0600070205080204" pitchFamily="50" charset="-128"/>
              </a:rPr>
              <a:t>提案手法による記録</a:t>
            </a:r>
          </a:p>
        </p:txBody>
      </p:sp>
    </p:spTree>
    <p:extLst>
      <p:ext uri="{BB962C8B-B14F-4D97-AF65-F5344CB8AC3E}">
        <p14:creationId xmlns:p14="http://schemas.microsoft.com/office/powerpoint/2010/main" val="2706745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記録量の見積もり</a:t>
            </a:r>
            <a:endParaRPr kumimoji="1" lang="ja-JP" altLang="en-US" dirty="0"/>
          </a:p>
        </p:txBody>
      </p:sp>
      <p:sp>
        <p:nvSpPr>
          <p:cNvPr id="4" name="スライド番号プレースホルダー 3"/>
          <p:cNvSpPr>
            <a:spLocks noGrp="1"/>
          </p:cNvSpPr>
          <p:nvPr>
            <p:ph type="sldNum" sz="quarter" idx="12"/>
          </p:nvPr>
        </p:nvSpPr>
        <p:spPr>
          <a:xfrm>
            <a:off x="7593542" y="6346822"/>
            <a:ext cx="1150938" cy="288925"/>
          </a:xfrm>
        </p:spPr>
        <p:txBody>
          <a:bodyPr/>
          <a:lstStyle/>
          <a:p>
            <a:fld id="{9F5033E9-932D-4E41-95C3-341F9A6DAE17}" type="slidenum">
              <a:rPr lang="en-US" altLang="ja-JP" smtClean="0"/>
              <a:pPr/>
              <a:t>15</a:t>
            </a:fld>
            <a:endParaRPr lang="en-US" altLang="ja-JP"/>
          </a:p>
        </p:txBody>
      </p:sp>
      <p:cxnSp>
        <p:nvCxnSpPr>
          <p:cNvPr id="6" name="直線コネクタ 5">
            <a:extLst>
              <a:ext uri="{FF2B5EF4-FFF2-40B4-BE49-F238E27FC236}">
                <a16:creationId xmlns:a16="http://schemas.microsoft.com/office/drawing/2014/main" id="{2774649B-DB96-47B0-8C61-A3A26065E9AA}"/>
              </a:ext>
            </a:extLst>
          </p:cNvPr>
          <p:cNvCxnSpPr>
            <a:cxnSpLocks/>
          </p:cNvCxnSpPr>
          <p:nvPr/>
        </p:nvCxnSpPr>
        <p:spPr>
          <a:xfrm flipV="1">
            <a:off x="491745" y="2915799"/>
            <a:ext cx="7927263" cy="115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8F65036D-6CED-405E-A8B0-8406BCED19CD}"/>
              </a:ext>
            </a:extLst>
          </p:cNvPr>
          <p:cNvCxnSpPr>
            <a:cxnSpLocks/>
          </p:cNvCxnSpPr>
          <p:nvPr/>
        </p:nvCxnSpPr>
        <p:spPr>
          <a:xfrm flipV="1">
            <a:off x="496821" y="3308537"/>
            <a:ext cx="7918111" cy="168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8257865" y="4155219"/>
            <a:ext cx="321820" cy="40647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10" name="テキスト ボックス 116"/>
          <p:cNvSpPr txBox="1"/>
          <p:nvPr/>
        </p:nvSpPr>
        <p:spPr>
          <a:xfrm>
            <a:off x="76840" y="1981570"/>
            <a:ext cx="4237248" cy="3108543"/>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void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methodA</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int</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p>
          <a:p>
            <a:r>
              <a:rPr lang="ja-JP" altLang="en-US" sz="2800" dirty="0">
                <a:latin typeface="Arial" panose="020B0604020202020204" pitchFamily="34" charset="0"/>
                <a:ea typeface="ＭＳ Ｐゴシック" panose="020B0600070205080204" pitchFamily="50" charset="-128"/>
                <a:cs typeface="Arial" panose="020B0604020202020204" pitchFamily="34" charset="0"/>
              </a:rPr>
              <a:t>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 =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methodB</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while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&gt; 0) </a:t>
            </a:r>
          </a:p>
          <a:p>
            <a:r>
              <a:rPr lang="en-US" altLang="ja-JP" sz="2800" dirty="0">
                <a:latin typeface="Arial" panose="020B0604020202020204" pitchFamily="34" charset="0"/>
                <a:ea typeface="ＭＳ Ｐゴシック" panose="020B0600070205080204" pitchFamily="50" charset="-128"/>
                <a:cs typeface="Arial" panose="020B0604020202020204" pitchFamily="34" charset="0"/>
              </a:rPr>
              <a:t>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 = </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methodC</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lang="en-US" altLang="ja-JP" sz="2800" dirty="0">
                <a:latin typeface="Arial" panose="020B0604020202020204" pitchFamily="34" charset="0"/>
                <a:cs typeface="Arial" panose="020B0604020202020204" pitchFamily="34" charset="0"/>
              </a:rPr>
              <a:t>   </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System.out.println</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kumimoji="1" lang="en-US" altLang="ja-JP" sz="2800" dirty="0" err="1">
                <a:latin typeface="Arial" panose="020B0604020202020204" pitchFamily="34" charset="0"/>
                <a:ea typeface="ＭＳ Ｐゴシック" panose="020B0600070205080204" pitchFamily="50" charset="-128"/>
                <a:cs typeface="Arial" panose="020B0604020202020204" pitchFamily="34" charset="0"/>
              </a:rPr>
              <a:t>var</a:t>
            </a:r>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a:t>
            </a:r>
            <a:r>
              <a:rPr lang="en-US" altLang="ja-JP" sz="2800" dirty="0">
                <a:latin typeface="Arial" panose="020B0604020202020204" pitchFamily="34" charset="0"/>
                <a:ea typeface="ＭＳ Ｐゴシック" panose="020B0600070205080204" pitchFamily="50" charset="-128"/>
                <a:cs typeface="Arial" panose="020B0604020202020204" pitchFamily="34" charset="0"/>
              </a:rPr>
              <a:t>;</a:t>
            </a:r>
          </a:p>
          <a:p>
            <a:r>
              <a:rPr kumimoji="1" lang="en-US" altLang="ja-JP" sz="2800" dirty="0">
                <a:latin typeface="Arial" panose="020B0604020202020204" pitchFamily="34" charset="0"/>
                <a:ea typeface="ＭＳ Ｐゴシック" panose="020B0600070205080204" pitchFamily="50" charset="-128"/>
                <a:cs typeface="Arial" panose="020B0604020202020204" pitchFamily="34" charset="0"/>
              </a:rPr>
              <a:t> }</a:t>
            </a:r>
            <a:endParaRPr kumimoji="1" lang="en-US" altLang="ja-JP" sz="2800" dirty="0">
              <a:latin typeface="ＭＳ Ｐゴシック" panose="020B0600070205080204" pitchFamily="50" charset="-128"/>
              <a:ea typeface="ＭＳ Ｐゴシック" panose="020B0600070205080204" pitchFamily="50" charset="-128"/>
            </a:endParaRPr>
          </a:p>
          <a:p>
            <a:endParaRPr kumimoji="1" lang="ja-JP" altLang="en-US" sz="2800" dirty="0">
              <a:latin typeface="ＭＳ Ｐゴシック" panose="020B0600070205080204" pitchFamily="50" charset="-128"/>
              <a:ea typeface="ＭＳ Ｐゴシック" panose="020B0600070205080204" pitchFamily="50" charset="-128"/>
            </a:endParaRPr>
          </a:p>
        </p:txBody>
      </p:sp>
      <p:cxnSp>
        <p:nvCxnSpPr>
          <p:cNvPr id="11" name="直線コネクタ 10"/>
          <p:cNvCxnSpPr/>
          <p:nvPr/>
        </p:nvCxnSpPr>
        <p:spPr>
          <a:xfrm>
            <a:off x="496825" y="4153980"/>
            <a:ext cx="7694543" cy="37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96825" y="4572828"/>
            <a:ext cx="769454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4177832" y="2061873"/>
            <a:ext cx="3663675"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22"/>
          <p:cNvSpPr txBox="1"/>
          <p:nvPr/>
        </p:nvSpPr>
        <p:spPr>
          <a:xfrm>
            <a:off x="6500860" y="1648576"/>
            <a:ext cx="1547541"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dirty="0">
                <a:latin typeface="Arial" panose="020B0604020202020204" pitchFamily="34" charset="0"/>
                <a:ea typeface="ＭＳ Ｐゴシック" panose="020B0600070205080204" pitchFamily="50" charset="-128"/>
                <a:cs typeface="Arial" panose="020B0604020202020204" pitchFamily="34" charset="0"/>
              </a:rPr>
              <a:t>実行順序</a:t>
            </a: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15" name="正方形/長方形 14"/>
          <p:cNvSpPr/>
          <p:nvPr/>
        </p:nvSpPr>
        <p:spPr>
          <a:xfrm>
            <a:off x="8254250" y="2101662"/>
            <a:ext cx="335842" cy="40497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400" dirty="0">
                <a:solidFill>
                  <a:schemeClr val="tx1"/>
                </a:solidFill>
                <a:latin typeface="Arial" panose="020B0604020202020204" pitchFamily="34" charset="0"/>
                <a:cs typeface="Arial" panose="020B0604020202020204" pitchFamily="34" charset="0"/>
              </a:rPr>
              <a:t>1</a:t>
            </a: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6" name="正方形/長方形 15"/>
          <p:cNvSpPr/>
          <p:nvPr/>
        </p:nvSpPr>
        <p:spPr>
          <a:xfrm>
            <a:off x="4369097" y="2500011"/>
            <a:ext cx="186518"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2</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17" name="正方形/長方形 16"/>
          <p:cNvSpPr/>
          <p:nvPr/>
        </p:nvSpPr>
        <p:spPr>
          <a:xfrm>
            <a:off x="8247924" y="2499827"/>
            <a:ext cx="342168" cy="41597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400" dirty="0">
                <a:solidFill>
                  <a:schemeClr val="tx1"/>
                </a:solidFill>
                <a:latin typeface="Arial" panose="020B0604020202020204" pitchFamily="34" charset="0"/>
                <a:cs typeface="Arial" panose="020B0604020202020204" pitchFamily="34" charset="0"/>
              </a:rPr>
              <a:t>2</a:t>
            </a: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8" name="正方形/長方形 17"/>
          <p:cNvSpPr/>
          <p:nvPr/>
        </p:nvSpPr>
        <p:spPr>
          <a:xfrm>
            <a:off x="8584017" y="2903708"/>
            <a:ext cx="303635" cy="4098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9" name="正方形/長方形 18"/>
          <p:cNvSpPr/>
          <p:nvPr/>
        </p:nvSpPr>
        <p:spPr>
          <a:xfrm>
            <a:off x="8582669" y="3308537"/>
            <a:ext cx="304983" cy="44290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20" name="正方形/長方形 19"/>
          <p:cNvSpPr/>
          <p:nvPr/>
        </p:nvSpPr>
        <p:spPr>
          <a:xfrm>
            <a:off x="8240107" y="3750444"/>
            <a:ext cx="333293" cy="413750"/>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21" name="正方形/長方形 20"/>
          <p:cNvSpPr/>
          <p:nvPr/>
        </p:nvSpPr>
        <p:spPr>
          <a:xfrm rot="5400000">
            <a:off x="7336231" y="3009277"/>
            <a:ext cx="2471166" cy="655939"/>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cxnSp>
        <p:nvCxnSpPr>
          <p:cNvPr id="22" name="直線コネクタ 21"/>
          <p:cNvCxnSpPr>
            <a:cxnSpLocks/>
            <a:endCxn id="20" idx="0"/>
          </p:cNvCxnSpPr>
          <p:nvPr/>
        </p:nvCxnSpPr>
        <p:spPr>
          <a:xfrm flipV="1">
            <a:off x="496821" y="3750444"/>
            <a:ext cx="7909933" cy="430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テキスト ボックス 50"/>
          <p:cNvSpPr txBox="1"/>
          <p:nvPr/>
        </p:nvSpPr>
        <p:spPr>
          <a:xfrm>
            <a:off x="7847233" y="1436164"/>
            <a:ext cx="1495049" cy="646331"/>
          </a:xfrm>
          <a:prstGeom prst="rect">
            <a:avLst/>
          </a:prstGeom>
          <a:noFill/>
          <a:ln>
            <a:noFill/>
          </a:ln>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ja-JP" altLang="en-US" dirty="0">
                <a:solidFill>
                  <a:srgbClr val="C00000"/>
                </a:solidFill>
                <a:latin typeface="ＭＳ Ｐゴシック" panose="020B0600070205080204" pitchFamily="50" charset="-128"/>
                <a:ea typeface="ＭＳ Ｐゴシック" panose="020B0600070205080204" pitchFamily="50" charset="-128"/>
              </a:rPr>
              <a:t>提案手法による記録</a:t>
            </a:r>
          </a:p>
        </p:txBody>
      </p:sp>
      <p:sp>
        <p:nvSpPr>
          <p:cNvPr id="24" name="正方形/長方形 23">
            <a:extLst>
              <a:ext uri="{FF2B5EF4-FFF2-40B4-BE49-F238E27FC236}">
                <a16:creationId xmlns:a16="http://schemas.microsoft.com/office/drawing/2014/main" id="{CB462339-5C98-4761-8F40-0FBE52AB23E4}"/>
              </a:ext>
            </a:extLst>
          </p:cNvPr>
          <p:cNvSpPr/>
          <p:nvPr/>
        </p:nvSpPr>
        <p:spPr>
          <a:xfrm>
            <a:off x="4171728" y="2086442"/>
            <a:ext cx="186518"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1</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5" name="正方形/長方形 24">
            <a:extLst>
              <a:ext uri="{FF2B5EF4-FFF2-40B4-BE49-F238E27FC236}">
                <a16:creationId xmlns:a16="http://schemas.microsoft.com/office/drawing/2014/main" id="{F32A2379-288A-4DBE-8BCE-99CA311581FC}"/>
              </a:ext>
            </a:extLst>
          </p:cNvPr>
          <p:cNvSpPr/>
          <p:nvPr/>
        </p:nvSpPr>
        <p:spPr>
          <a:xfrm>
            <a:off x="4555616" y="2912925"/>
            <a:ext cx="173480" cy="40077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3</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6" name="正方形/長方形 25">
            <a:extLst>
              <a:ext uri="{FF2B5EF4-FFF2-40B4-BE49-F238E27FC236}">
                <a16:creationId xmlns:a16="http://schemas.microsoft.com/office/drawing/2014/main" id="{DCCE983E-F159-4147-9CAD-4DDA5FB38AE3}"/>
              </a:ext>
            </a:extLst>
          </p:cNvPr>
          <p:cNvSpPr/>
          <p:nvPr/>
        </p:nvSpPr>
        <p:spPr>
          <a:xfrm>
            <a:off x="4728378" y="3311411"/>
            <a:ext cx="186518" cy="43860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4</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7" name="正方形/長方形 26">
            <a:extLst>
              <a:ext uri="{FF2B5EF4-FFF2-40B4-BE49-F238E27FC236}">
                <a16:creationId xmlns:a16="http://schemas.microsoft.com/office/drawing/2014/main" id="{FBAA877F-BD82-4FED-89BA-CC51AFD7EEF3}"/>
              </a:ext>
            </a:extLst>
          </p:cNvPr>
          <p:cNvSpPr/>
          <p:nvPr/>
        </p:nvSpPr>
        <p:spPr>
          <a:xfrm>
            <a:off x="4911695" y="2914930"/>
            <a:ext cx="171750" cy="3949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5</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8" name="正方形/長方形 27">
            <a:extLst>
              <a:ext uri="{FF2B5EF4-FFF2-40B4-BE49-F238E27FC236}">
                <a16:creationId xmlns:a16="http://schemas.microsoft.com/office/drawing/2014/main" id="{486235BA-27D7-40C5-B6C0-ED0A277B6771}"/>
              </a:ext>
            </a:extLst>
          </p:cNvPr>
          <p:cNvSpPr/>
          <p:nvPr/>
        </p:nvSpPr>
        <p:spPr>
          <a:xfrm>
            <a:off x="5085108" y="3311411"/>
            <a:ext cx="171750" cy="44433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6</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29" name="正方形/長方形 28">
            <a:extLst>
              <a:ext uri="{FF2B5EF4-FFF2-40B4-BE49-F238E27FC236}">
                <a16:creationId xmlns:a16="http://schemas.microsoft.com/office/drawing/2014/main" id="{955937B8-9846-4ED3-AD3B-75C9B993E50D}"/>
              </a:ext>
            </a:extLst>
          </p:cNvPr>
          <p:cNvSpPr/>
          <p:nvPr/>
        </p:nvSpPr>
        <p:spPr>
          <a:xfrm>
            <a:off x="5259647" y="2914930"/>
            <a:ext cx="173480" cy="39360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7</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30" name="正方形/長方形 29">
            <a:extLst>
              <a:ext uri="{FF2B5EF4-FFF2-40B4-BE49-F238E27FC236}">
                <a16:creationId xmlns:a16="http://schemas.microsoft.com/office/drawing/2014/main" id="{B9AEA6E5-27C8-4AB5-BE14-D22F7BE7B773}"/>
              </a:ext>
            </a:extLst>
          </p:cNvPr>
          <p:cNvSpPr/>
          <p:nvPr/>
        </p:nvSpPr>
        <p:spPr>
          <a:xfrm>
            <a:off x="5434790" y="3311410"/>
            <a:ext cx="171131" cy="444333"/>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en-US" altLang="ja-JP" sz="2000" dirty="0">
                <a:solidFill>
                  <a:schemeClr val="tx1"/>
                </a:solidFill>
                <a:latin typeface="Arial" panose="020B0604020202020204" pitchFamily="34" charset="0"/>
                <a:cs typeface="Arial" panose="020B0604020202020204" pitchFamily="34" charset="0"/>
              </a:rPr>
              <a:t>8</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31" name="正方形/長方形 30">
            <a:extLst>
              <a:ext uri="{FF2B5EF4-FFF2-40B4-BE49-F238E27FC236}">
                <a16:creationId xmlns:a16="http://schemas.microsoft.com/office/drawing/2014/main" id="{BB5815FF-969A-430B-94B9-B2D64A8FB8A7}"/>
              </a:ext>
            </a:extLst>
          </p:cNvPr>
          <p:cNvSpPr/>
          <p:nvPr/>
        </p:nvSpPr>
        <p:spPr>
          <a:xfrm>
            <a:off x="5605020" y="2914930"/>
            <a:ext cx="165193" cy="396048"/>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a:solidFill>
                  <a:schemeClr val="tx1"/>
                </a:solidFill>
                <a:latin typeface="Arial" panose="020B0604020202020204" pitchFamily="34" charset="0"/>
                <a:cs typeface="Arial" panose="020B0604020202020204" pitchFamily="34" charset="0"/>
              </a:rPr>
              <a:t>9</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32" name="正方形/長方形 31">
            <a:extLst>
              <a:ext uri="{FF2B5EF4-FFF2-40B4-BE49-F238E27FC236}">
                <a16:creationId xmlns:a16="http://schemas.microsoft.com/office/drawing/2014/main" id="{7D77889C-B1FA-4C81-BE04-40C4C784EBA2}"/>
              </a:ext>
            </a:extLst>
          </p:cNvPr>
          <p:cNvSpPr/>
          <p:nvPr/>
        </p:nvSpPr>
        <p:spPr>
          <a:xfrm>
            <a:off x="5773379" y="3312791"/>
            <a:ext cx="221781" cy="444332"/>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3" name="正方形/長方形 32">
            <a:extLst>
              <a:ext uri="{FF2B5EF4-FFF2-40B4-BE49-F238E27FC236}">
                <a16:creationId xmlns:a16="http://schemas.microsoft.com/office/drawing/2014/main" id="{E0291239-44B3-48F4-B4E4-9DCCFA8E6889}"/>
              </a:ext>
            </a:extLst>
          </p:cNvPr>
          <p:cNvSpPr/>
          <p:nvPr/>
        </p:nvSpPr>
        <p:spPr>
          <a:xfrm>
            <a:off x="5995348" y="2918947"/>
            <a:ext cx="186518" cy="39491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4" name="正方形/長方形 33">
            <a:extLst>
              <a:ext uri="{FF2B5EF4-FFF2-40B4-BE49-F238E27FC236}">
                <a16:creationId xmlns:a16="http://schemas.microsoft.com/office/drawing/2014/main" id="{8062AF13-5443-42BE-B918-23A6B8A05B0E}"/>
              </a:ext>
            </a:extLst>
          </p:cNvPr>
          <p:cNvSpPr/>
          <p:nvPr/>
        </p:nvSpPr>
        <p:spPr>
          <a:xfrm>
            <a:off x="6182637" y="3314530"/>
            <a:ext cx="221781" cy="43766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5" name="正方形/長方形 34">
            <a:extLst>
              <a:ext uri="{FF2B5EF4-FFF2-40B4-BE49-F238E27FC236}">
                <a16:creationId xmlns:a16="http://schemas.microsoft.com/office/drawing/2014/main" id="{AACBD7E2-7D1A-490F-9109-2956AB0A48D0}"/>
              </a:ext>
            </a:extLst>
          </p:cNvPr>
          <p:cNvSpPr/>
          <p:nvPr/>
        </p:nvSpPr>
        <p:spPr>
          <a:xfrm>
            <a:off x="6405721" y="2915471"/>
            <a:ext cx="209042" cy="39320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6" name="正方形/長方形 35">
            <a:extLst>
              <a:ext uri="{FF2B5EF4-FFF2-40B4-BE49-F238E27FC236}">
                <a16:creationId xmlns:a16="http://schemas.microsoft.com/office/drawing/2014/main" id="{34AD1789-9F05-462A-93CC-D4A34369628F}"/>
              </a:ext>
            </a:extLst>
          </p:cNvPr>
          <p:cNvSpPr/>
          <p:nvPr/>
        </p:nvSpPr>
        <p:spPr>
          <a:xfrm>
            <a:off x="6610980" y="3311410"/>
            <a:ext cx="221780" cy="439865"/>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7" name="正方形/長方形 36">
            <a:extLst>
              <a:ext uri="{FF2B5EF4-FFF2-40B4-BE49-F238E27FC236}">
                <a16:creationId xmlns:a16="http://schemas.microsoft.com/office/drawing/2014/main" id="{E93A41F7-6345-4F25-B112-7B70B786B691}"/>
              </a:ext>
            </a:extLst>
          </p:cNvPr>
          <p:cNvSpPr/>
          <p:nvPr/>
        </p:nvSpPr>
        <p:spPr>
          <a:xfrm>
            <a:off x="6831480" y="2917611"/>
            <a:ext cx="221779" cy="39687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8" name="正方形/長方形 37">
            <a:extLst>
              <a:ext uri="{FF2B5EF4-FFF2-40B4-BE49-F238E27FC236}">
                <a16:creationId xmlns:a16="http://schemas.microsoft.com/office/drawing/2014/main" id="{EDCE16FA-19E0-4003-9ED3-9B103B5F8E96}"/>
              </a:ext>
            </a:extLst>
          </p:cNvPr>
          <p:cNvSpPr/>
          <p:nvPr/>
        </p:nvSpPr>
        <p:spPr>
          <a:xfrm>
            <a:off x="7049476" y="3314957"/>
            <a:ext cx="217981" cy="4394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39" name="正方形/長方形 38">
            <a:extLst>
              <a:ext uri="{FF2B5EF4-FFF2-40B4-BE49-F238E27FC236}">
                <a16:creationId xmlns:a16="http://schemas.microsoft.com/office/drawing/2014/main" id="{D02D7D2A-FE85-411B-A717-73F9728F934D}"/>
              </a:ext>
            </a:extLst>
          </p:cNvPr>
          <p:cNvSpPr/>
          <p:nvPr/>
        </p:nvSpPr>
        <p:spPr>
          <a:xfrm>
            <a:off x="7263453" y="2914344"/>
            <a:ext cx="216868" cy="397589"/>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40" name="正方形/長方形 39">
            <a:extLst>
              <a:ext uri="{FF2B5EF4-FFF2-40B4-BE49-F238E27FC236}">
                <a16:creationId xmlns:a16="http://schemas.microsoft.com/office/drawing/2014/main" id="{0A82043E-6954-4398-9AD5-2F9AB504EE4D}"/>
              </a:ext>
            </a:extLst>
          </p:cNvPr>
          <p:cNvSpPr/>
          <p:nvPr/>
        </p:nvSpPr>
        <p:spPr>
          <a:xfrm>
            <a:off x="7505059" y="3744735"/>
            <a:ext cx="217981"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41" name="正方形/長方形 40">
            <a:extLst>
              <a:ext uri="{FF2B5EF4-FFF2-40B4-BE49-F238E27FC236}">
                <a16:creationId xmlns:a16="http://schemas.microsoft.com/office/drawing/2014/main" id="{D69150E4-CDD3-4058-88F6-80F6A4C9C96D}"/>
              </a:ext>
            </a:extLst>
          </p:cNvPr>
          <p:cNvSpPr/>
          <p:nvPr/>
        </p:nvSpPr>
        <p:spPr>
          <a:xfrm>
            <a:off x="7727480" y="4164194"/>
            <a:ext cx="233520" cy="412914"/>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42" name="テキスト ボックス 4">
            <a:extLst>
              <a:ext uri="{FF2B5EF4-FFF2-40B4-BE49-F238E27FC236}">
                <a16:creationId xmlns:a16="http://schemas.microsoft.com/office/drawing/2014/main" id="{41EEBDE8-4832-4B6C-B0CB-EBA541D90735}"/>
              </a:ext>
            </a:extLst>
          </p:cNvPr>
          <p:cNvSpPr txBox="1"/>
          <p:nvPr/>
        </p:nvSpPr>
        <p:spPr>
          <a:xfrm>
            <a:off x="5659068" y="3341470"/>
            <a:ext cx="459873"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10</a:t>
            </a:r>
            <a:endParaRPr kumimoji="1" lang="ja-JP" altLang="en-US" dirty="0"/>
          </a:p>
        </p:txBody>
      </p:sp>
      <p:sp>
        <p:nvSpPr>
          <p:cNvPr id="43" name="テキスト ボックス 84">
            <a:extLst>
              <a:ext uri="{FF2B5EF4-FFF2-40B4-BE49-F238E27FC236}">
                <a16:creationId xmlns:a16="http://schemas.microsoft.com/office/drawing/2014/main" id="{2C2363B3-751E-4ADB-876C-363B8195A698}"/>
              </a:ext>
            </a:extLst>
          </p:cNvPr>
          <p:cNvSpPr txBox="1"/>
          <p:nvPr/>
        </p:nvSpPr>
        <p:spPr>
          <a:xfrm>
            <a:off x="5875761" y="2927322"/>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11</a:t>
            </a:r>
            <a:endParaRPr kumimoji="1" lang="ja-JP" altLang="en-US" dirty="0"/>
          </a:p>
        </p:txBody>
      </p:sp>
      <p:sp>
        <p:nvSpPr>
          <p:cNvPr id="44" name="テキスト ボックス 85">
            <a:extLst>
              <a:ext uri="{FF2B5EF4-FFF2-40B4-BE49-F238E27FC236}">
                <a16:creationId xmlns:a16="http://schemas.microsoft.com/office/drawing/2014/main" id="{EB7BF885-820C-423D-BE4D-A642A23F4D10}"/>
              </a:ext>
            </a:extLst>
          </p:cNvPr>
          <p:cNvSpPr txBox="1"/>
          <p:nvPr/>
        </p:nvSpPr>
        <p:spPr>
          <a:xfrm>
            <a:off x="6065032" y="3336236"/>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12</a:t>
            </a:r>
            <a:endParaRPr kumimoji="1" lang="ja-JP" altLang="en-US" dirty="0"/>
          </a:p>
        </p:txBody>
      </p:sp>
      <p:sp>
        <p:nvSpPr>
          <p:cNvPr id="45" name="テキスト ボックス 86">
            <a:extLst>
              <a:ext uri="{FF2B5EF4-FFF2-40B4-BE49-F238E27FC236}">
                <a16:creationId xmlns:a16="http://schemas.microsoft.com/office/drawing/2014/main" id="{92CB66D3-B52C-4FF7-A725-3528F11F6F69}"/>
              </a:ext>
            </a:extLst>
          </p:cNvPr>
          <p:cNvSpPr txBox="1"/>
          <p:nvPr/>
        </p:nvSpPr>
        <p:spPr>
          <a:xfrm>
            <a:off x="6286803" y="2920774"/>
            <a:ext cx="452481"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13</a:t>
            </a:r>
            <a:endParaRPr kumimoji="1" lang="ja-JP" altLang="en-US" dirty="0"/>
          </a:p>
        </p:txBody>
      </p:sp>
      <p:sp>
        <p:nvSpPr>
          <p:cNvPr id="46" name="テキスト ボックス 87">
            <a:extLst>
              <a:ext uri="{FF2B5EF4-FFF2-40B4-BE49-F238E27FC236}">
                <a16:creationId xmlns:a16="http://schemas.microsoft.com/office/drawing/2014/main" id="{3F999131-DF75-4372-87C8-FB9752010A9D}"/>
              </a:ext>
            </a:extLst>
          </p:cNvPr>
          <p:cNvSpPr txBox="1"/>
          <p:nvPr/>
        </p:nvSpPr>
        <p:spPr>
          <a:xfrm>
            <a:off x="6500860" y="333742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14</a:t>
            </a:r>
            <a:endParaRPr kumimoji="1" lang="ja-JP" altLang="en-US" dirty="0"/>
          </a:p>
        </p:txBody>
      </p:sp>
      <p:sp>
        <p:nvSpPr>
          <p:cNvPr id="47" name="テキスト ボックス 88">
            <a:extLst>
              <a:ext uri="{FF2B5EF4-FFF2-40B4-BE49-F238E27FC236}">
                <a16:creationId xmlns:a16="http://schemas.microsoft.com/office/drawing/2014/main" id="{CA5B8B1D-E531-496A-8766-479E44394426}"/>
              </a:ext>
            </a:extLst>
          </p:cNvPr>
          <p:cNvSpPr txBox="1"/>
          <p:nvPr/>
        </p:nvSpPr>
        <p:spPr>
          <a:xfrm>
            <a:off x="6716915" y="2917611"/>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15</a:t>
            </a:r>
            <a:endParaRPr kumimoji="1" lang="ja-JP" altLang="en-US" dirty="0"/>
          </a:p>
        </p:txBody>
      </p:sp>
      <p:sp>
        <p:nvSpPr>
          <p:cNvPr id="48" name="テキスト ボックス 90">
            <a:extLst>
              <a:ext uri="{FF2B5EF4-FFF2-40B4-BE49-F238E27FC236}">
                <a16:creationId xmlns:a16="http://schemas.microsoft.com/office/drawing/2014/main" id="{BD9FFCDD-4898-4FF7-8DFF-4384AE6650FA}"/>
              </a:ext>
            </a:extLst>
          </p:cNvPr>
          <p:cNvSpPr txBox="1"/>
          <p:nvPr/>
        </p:nvSpPr>
        <p:spPr>
          <a:xfrm>
            <a:off x="7145455" y="291274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17</a:t>
            </a:r>
            <a:endParaRPr kumimoji="1" lang="ja-JP" altLang="en-US" dirty="0"/>
          </a:p>
        </p:txBody>
      </p:sp>
      <p:sp>
        <p:nvSpPr>
          <p:cNvPr id="49" name="テキスト ボックス 91">
            <a:extLst>
              <a:ext uri="{FF2B5EF4-FFF2-40B4-BE49-F238E27FC236}">
                <a16:creationId xmlns:a16="http://schemas.microsoft.com/office/drawing/2014/main" id="{04B841F8-C224-4F8E-B28F-ABB766B4779B}"/>
              </a:ext>
            </a:extLst>
          </p:cNvPr>
          <p:cNvSpPr txBox="1"/>
          <p:nvPr/>
        </p:nvSpPr>
        <p:spPr>
          <a:xfrm>
            <a:off x="7387182" y="3758123"/>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18</a:t>
            </a:r>
            <a:endParaRPr kumimoji="1" lang="ja-JP" altLang="en-US" dirty="0"/>
          </a:p>
        </p:txBody>
      </p:sp>
      <p:sp>
        <p:nvSpPr>
          <p:cNvPr id="50" name="テキスト ボックス 92">
            <a:extLst>
              <a:ext uri="{FF2B5EF4-FFF2-40B4-BE49-F238E27FC236}">
                <a16:creationId xmlns:a16="http://schemas.microsoft.com/office/drawing/2014/main" id="{BE97B8CD-B7EB-4A90-A0CA-A79AA80F3BCC}"/>
              </a:ext>
            </a:extLst>
          </p:cNvPr>
          <p:cNvSpPr txBox="1"/>
          <p:nvPr/>
        </p:nvSpPr>
        <p:spPr>
          <a:xfrm>
            <a:off x="7619097" y="4173788"/>
            <a:ext cx="493459"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19</a:t>
            </a:r>
            <a:endParaRPr kumimoji="1" lang="ja-JP" altLang="en-US" dirty="0"/>
          </a:p>
        </p:txBody>
      </p:sp>
      <p:sp>
        <p:nvSpPr>
          <p:cNvPr id="51" name="テキスト ボックス 93">
            <a:extLst>
              <a:ext uri="{FF2B5EF4-FFF2-40B4-BE49-F238E27FC236}">
                <a16:creationId xmlns:a16="http://schemas.microsoft.com/office/drawing/2014/main" id="{5DAFE56E-4638-483D-84B1-C7C1560E4726}"/>
              </a:ext>
            </a:extLst>
          </p:cNvPr>
          <p:cNvSpPr txBox="1"/>
          <p:nvPr/>
        </p:nvSpPr>
        <p:spPr>
          <a:xfrm>
            <a:off x="8496168" y="3347932"/>
            <a:ext cx="493335"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16</a:t>
            </a:r>
            <a:endParaRPr kumimoji="1" lang="ja-JP" altLang="en-US" sz="2000" dirty="0"/>
          </a:p>
        </p:txBody>
      </p:sp>
      <p:sp>
        <p:nvSpPr>
          <p:cNvPr id="52" name="テキスト ボックス 96">
            <a:extLst>
              <a:ext uri="{FF2B5EF4-FFF2-40B4-BE49-F238E27FC236}">
                <a16:creationId xmlns:a16="http://schemas.microsoft.com/office/drawing/2014/main" id="{07B23309-2141-44A3-B2EC-7BC4E04962B9}"/>
              </a:ext>
            </a:extLst>
          </p:cNvPr>
          <p:cNvSpPr txBox="1"/>
          <p:nvPr/>
        </p:nvSpPr>
        <p:spPr>
          <a:xfrm>
            <a:off x="8500177" y="2928082"/>
            <a:ext cx="512470"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17</a:t>
            </a:r>
            <a:endParaRPr kumimoji="1" lang="ja-JP" altLang="en-US" sz="2000" dirty="0"/>
          </a:p>
        </p:txBody>
      </p:sp>
      <p:sp>
        <p:nvSpPr>
          <p:cNvPr id="53" name="テキスト ボックス 99">
            <a:extLst>
              <a:ext uri="{FF2B5EF4-FFF2-40B4-BE49-F238E27FC236}">
                <a16:creationId xmlns:a16="http://schemas.microsoft.com/office/drawing/2014/main" id="{600F75CE-3E91-434C-8CEA-A988840B3D79}"/>
              </a:ext>
            </a:extLst>
          </p:cNvPr>
          <p:cNvSpPr txBox="1"/>
          <p:nvPr/>
        </p:nvSpPr>
        <p:spPr>
          <a:xfrm>
            <a:off x="8176367" y="3768003"/>
            <a:ext cx="493334"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18</a:t>
            </a:r>
            <a:endParaRPr kumimoji="1" lang="ja-JP" altLang="en-US" sz="2000" dirty="0"/>
          </a:p>
        </p:txBody>
      </p:sp>
      <p:sp>
        <p:nvSpPr>
          <p:cNvPr id="54" name="テキスト ボックス 100">
            <a:extLst>
              <a:ext uri="{FF2B5EF4-FFF2-40B4-BE49-F238E27FC236}">
                <a16:creationId xmlns:a16="http://schemas.microsoft.com/office/drawing/2014/main" id="{A0792882-FD23-445A-A65D-29290BDFD19C}"/>
              </a:ext>
            </a:extLst>
          </p:cNvPr>
          <p:cNvSpPr txBox="1"/>
          <p:nvPr/>
        </p:nvSpPr>
        <p:spPr>
          <a:xfrm>
            <a:off x="8193593" y="4164881"/>
            <a:ext cx="493459"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19</a:t>
            </a:r>
            <a:endParaRPr kumimoji="1" lang="ja-JP" altLang="en-US" sz="2000" dirty="0"/>
          </a:p>
        </p:txBody>
      </p:sp>
      <p:sp>
        <p:nvSpPr>
          <p:cNvPr id="55" name="正方形/長方形 54">
            <a:extLst>
              <a:ext uri="{FF2B5EF4-FFF2-40B4-BE49-F238E27FC236}">
                <a16:creationId xmlns:a16="http://schemas.microsoft.com/office/drawing/2014/main" id="{DAF34A26-8529-45D3-B3AB-6ECA2189F0B4}"/>
              </a:ext>
            </a:extLst>
          </p:cNvPr>
          <p:cNvSpPr/>
          <p:nvPr/>
        </p:nvSpPr>
        <p:spPr>
          <a:xfrm rot="5400000">
            <a:off x="4250474" y="2578139"/>
            <a:ext cx="415286" cy="2544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6" name="正方形/長方形 55">
            <a:extLst>
              <a:ext uri="{FF2B5EF4-FFF2-40B4-BE49-F238E27FC236}">
                <a16:creationId xmlns:a16="http://schemas.microsoft.com/office/drawing/2014/main" id="{ED795F16-A3AA-4A98-A039-6C4F41367614}"/>
              </a:ext>
            </a:extLst>
          </p:cNvPr>
          <p:cNvSpPr/>
          <p:nvPr/>
        </p:nvSpPr>
        <p:spPr>
          <a:xfrm rot="5400000">
            <a:off x="4063464" y="2167724"/>
            <a:ext cx="415286" cy="2544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7" name="正方形/長方形 56">
            <a:extLst>
              <a:ext uri="{FF2B5EF4-FFF2-40B4-BE49-F238E27FC236}">
                <a16:creationId xmlns:a16="http://schemas.microsoft.com/office/drawing/2014/main" id="{86C5F49C-5BFF-4E89-BB65-0B7A7B2D1FC5}"/>
              </a:ext>
            </a:extLst>
          </p:cNvPr>
          <p:cNvSpPr/>
          <p:nvPr/>
        </p:nvSpPr>
        <p:spPr>
          <a:xfrm>
            <a:off x="8281115" y="2905960"/>
            <a:ext cx="303635" cy="409827"/>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8" name="正方形/長方形 57">
            <a:extLst>
              <a:ext uri="{FF2B5EF4-FFF2-40B4-BE49-F238E27FC236}">
                <a16:creationId xmlns:a16="http://schemas.microsoft.com/office/drawing/2014/main" id="{BF31625E-4F00-49A7-BADD-041F93C4EACE}"/>
              </a:ext>
            </a:extLst>
          </p:cNvPr>
          <p:cNvSpPr/>
          <p:nvPr/>
        </p:nvSpPr>
        <p:spPr>
          <a:xfrm>
            <a:off x="8281114" y="3312703"/>
            <a:ext cx="304983" cy="436026"/>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59" name="テキスト ボックス 131">
            <a:extLst>
              <a:ext uri="{FF2B5EF4-FFF2-40B4-BE49-F238E27FC236}">
                <a16:creationId xmlns:a16="http://schemas.microsoft.com/office/drawing/2014/main" id="{51EC3820-F20A-4B8A-A0C9-1C2ADE50FC37}"/>
              </a:ext>
            </a:extLst>
          </p:cNvPr>
          <p:cNvSpPr txBox="1"/>
          <p:nvPr/>
        </p:nvSpPr>
        <p:spPr>
          <a:xfrm>
            <a:off x="8185107" y="3348429"/>
            <a:ext cx="474128"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14</a:t>
            </a:r>
            <a:endParaRPr kumimoji="1" lang="ja-JP" altLang="en-US" sz="2000" dirty="0"/>
          </a:p>
        </p:txBody>
      </p:sp>
      <p:sp>
        <p:nvSpPr>
          <p:cNvPr id="60" name="テキスト ボックス 132">
            <a:extLst>
              <a:ext uri="{FF2B5EF4-FFF2-40B4-BE49-F238E27FC236}">
                <a16:creationId xmlns:a16="http://schemas.microsoft.com/office/drawing/2014/main" id="{D82D92FF-2CD2-4ABE-B1A6-7576C834CD1E}"/>
              </a:ext>
            </a:extLst>
          </p:cNvPr>
          <p:cNvSpPr txBox="1"/>
          <p:nvPr/>
        </p:nvSpPr>
        <p:spPr>
          <a:xfrm>
            <a:off x="8181816" y="2931750"/>
            <a:ext cx="488269"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sz="2000" dirty="0"/>
              <a:t>15</a:t>
            </a:r>
            <a:endParaRPr kumimoji="1" lang="ja-JP" altLang="en-US" sz="2000" dirty="0"/>
          </a:p>
        </p:txBody>
      </p:sp>
      <p:sp>
        <p:nvSpPr>
          <p:cNvPr id="61" name="正方形/長方形 60">
            <a:extLst>
              <a:ext uri="{FF2B5EF4-FFF2-40B4-BE49-F238E27FC236}">
                <a16:creationId xmlns:a16="http://schemas.microsoft.com/office/drawing/2014/main" id="{7626C5F0-E28E-4377-9F74-1EB6C6DB56DE}"/>
              </a:ext>
            </a:extLst>
          </p:cNvPr>
          <p:cNvSpPr/>
          <p:nvPr/>
        </p:nvSpPr>
        <p:spPr>
          <a:xfrm rot="5400000">
            <a:off x="6506224" y="338490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2" name="正方形/長方形 61">
            <a:extLst>
              <a:ext uri="{FF2B5EF4-FFF2-40B4-BE49-F238E27FC236}">
                <a16:creationId xmlns:a16="http://schemas.microsoft.com/office/drawing/2014/main" id="{8D2F715C-F6E0-4BE0-8C8A-EE614537517D}"/>
              </a:ext>
            </a:extLst>
          </p:cNvPr>
          <p:cNvSpPr/>
          <p:nvPr/>
        </p:nvSpPr>
        <p:spPr>
          <a:xfrm rot="5400000">
            <a:off x="6731014" y="295437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3" name="テキスト ボックス 89">
            <a:extLst>
              <a:ext uri="{FF2B5EF4-FFF2-40B4-BE49-F238E27FC236}">
                <a16:creationId xmlns:a16="http://schemas.microsoft.com/office/drawing/2014/main" id="{7AB92AC7-60AA-415A-8674-92E7EE7CB129}"/>
              </a:ext>
            </a:extLst>
          </p:cNvPr>
          <p:cNvSpPr txBox="1"/>
          <p:nvPr/>
        </p:nvSpPr>
        <p:spPr>
          <a:xfrm>
            <a:off x="6932969" y="3335259"/>
            <a:ext cx="443542"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dirty="0"/>
              <a:t>16</a:t>
            </a:r>
            <a:endParaRPr kumimoji="1" lang="ja-JP" altLang="en-US" dirty="0"/>
          </a:p>
        </p:txBody>
      </p:sp>
      <p:sp>
        <p:nvSpPr>
          <p:cNvPr id="64" name="正方形/長方形 63">
            <a:extLst>
              <a:ext uri="{FF2B5EF4-FFF2-40B4-BE49-F238E27FC236}">
                <a16:creationId xmlns:a16="http://schemas.microsoft.com/office/drawing/2014/main" id="{425F6EEE-BC6F-4896-9294-FA1BEA2EEF8F}"/>
              </a:ext>
            </a:extLst>
          </p:cNvPr>
          <p:cNvSpPr/>
          <p:nvPr/>
        </p:nvSpPr>
        <p:spPr>
          <a:xfrm rot="5400000">
            <a:off x="6948184" y="3384901"/>
            <a:ext cx="430280" cy="29653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5" name="正方形/長方形 64">
            <a:extLst>
              <a:ext uri="{FF2B5EF4-FFF2-40B4-BE49-F238E27FC236}">
                <a16:creationId xmlns:a16="http://schemas.microsoft.com/office/drawing/2014/main" id="{81ECB859-F59D-426C-99AA-B0CC01EED9E7}"/>
              </a:ext>
            </a:extLst>
          </p:cNvPr>
          <p:cNvSpPr/>
          <p:nvPr/>
        </p:nvSpPr>
        <p:spPr>
          <a:xfrm rot="5400000">
            <a:off x="7165875" y="2939838"/>
            <a:ext cx="415286" cy="297684"/>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6" name="正方形/長方形 65">
            <a:extLst>
              <a:ext uri="{FF2B5EF4-FFF2-40B4-BE49-F238E27FC236}">
                <a16:creationId xmlns:a16="http://schemas.microsoft.com/office/drawing/2014/main" id="{45B88E23-A12D-4183-B0CA-2E908621ABBC}"/>
              </a:ext>
            </a:extLst>
          </p:cNvPr>
          <p:cNvSpPr/>
          <p:nvPr/>
        </p:nvSpPr>
        <p:spPr>
          <a:xfrm rot="5400000">
            <a:off x="7413752" y="3784590"/>
            <a:ext cx="403605" cy="303846"/>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67" name="正方形/長方形 66">
            <a:extLst>
              <a:ext uri="{FF2B5EF4-FFF2-40B4-BE49-F238E27FC236}">
                <a16:creationId xmlns:a16="http://schemas.microsoft.com/office/drawing/2014/main" id="{E341DA20-64FA-4C45-80A1-1E2F15F98EFF}"/>
              </a:ext>
            </a:extLst>
          </p:cNvPr>
          <p:cNvSpPr/>
          <p:nvPr/>
        </p:nvSpPr>
        <p:spPr>
          <a:xfrm rot="5400000">
            <a:off x="7652460" y="4218276"/>
            <a:ext cx="400076" cy="297761"/>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400" dirty="0">
              <a:solidFill>
                <a:schemeClr val="tx1"/>
              </a:solidFill>
              <a:latin typeface="Arial" panose="020B0604020202020204" pitchFamily="34" charset="0"/>
              <a:cs typeface="Arial" panose="020B0604020202020204" pitchFamily="34" charset="0"/>
            </a:endParaRPr>
          </a:p>
        </p:txBody>
      </p:sp>
      <p:cxnSp>
        <p:nvCxnSpPr>
          <p:cNvPr id="68" name="直線コネクタ 67">
            <a:extLst>
              <a:ext uri="{FF2B5EF4-FFF2-40B4-BE49-F238E27FC236}">
                <a16:creationId xmlns:a16="http://schemas.microsoft.com/office/drawing/2014/main" id="{AA34CC51-8B30-44A7-87C6-5EE11308F0FE}"/>
              </a:ext>
            </a:extLst>
          </p:cNvPr>
          <p:cNvCxnSpPr>
            <a:cxnSpLocks/>
          </p:cNvCxnSpPr>
          <p:nvPr/>
        </p:nvCxnSpPr>
        <p:spPr>
          <a:xfrm>
            <a:off x="491745" y="2497719"/>
            <a:ext cx="7927263" cy="210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テキスト ボックス 65">
            <a:extLst>
              <a:ext uri="{FF2B5EF4-FFF2-40B4-BE49-F238E27FC236}">
                <a16:creationId xmlns:a16="http://schemas.microsoft.com/office/drawing/2014/main" id="{820CEA84-3A87-4F68-B138-3455341BC756}"/>
              </a:ext>
            </a:extLst>
          </p:cNvPr>
          <p:cNvSpPr txBox="1"/>
          <p:nvPr/>
        </p:nvSpPr>
        <p:spPr>
          <a:xfrm>
            <a:off x="884642" y="5328090"/>
            <a:ext cx="7900271" cy="584775"/>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en-US" altLang="ja-JP" sz="3200" dirty="0">
                <a:latin typeface="Arial" panose="020B0604020202020204" pitchFamily="34" charset="0"/>
                <a:cs typeface="Arial" panose="020B0604020202020204" pitchFamily="34" charset="0"/>
              </a:rPr>
              <a:t>6</a:t>
            </a:r>
            <a:r>
              <a:rPr lang="ja-JP" altLang="en-US" sz="3200" dirty="0">
                <a:latin typeface="Arial" panose="020B0604020202020204" pitchFamily="34" charset="0"/>
                <a:cs typeface="Arial" panose="020B0604020202020204" pitchFamily="34" charset="0"/>
              </a:rPr>
              <a:t>行</a:t>
            </a:r>
            <a:r>
              <a:rPr lang="en-US" altLang="ja-JP" sz="3200" dirty="0">
                <a:latin typeface="Arial" panose="020B0604020202020204" pitchFamily="34" charset="0"/>
                <a:cs typeface="Arial" panose="020B0604020202020204" pitchFamily="34" charset="0"/>
              </a:rPr>
              <a:t>×</a:t>
            </a:r>
            <a:r>
              <a:rPr lang="ja-JP" altLang="en-US" sz="3200" dirty="0">
                <a:latin typeface="Arial" panose="020B0604020202020204" pitchFamily="34" charset="0"/>
                <a:cs typeface="Arial" panose="020B0604020202020204" pitchFamily="34" charset="0"/>
              </a:rPr>
              <a:t>バッファサイズ </a:t>
            </a:r>
            <a:r>
              <a:rPr lang="en-US" altLang="ja-JP" sz="3200" dirty="0">
                <a:latin typeface="Arial" panose="020B0604020202020204" pitchFamily="34" charset="0"/>
                <a:cs typeface="Arial" panose="020B0604020202020204" pitchFamily="34" charset="0"/>
              </a:rPr>
              <a:t>2 = 12</a:t>
            </a:r>
          </a:p>
        </p:txBody>
      </p:sp>
      <p:sp>
        <p:nvSpPr>
          <p:cNvPr id="70" name="テキスト ボックス 66">
            <a:extLst>
              <a:ext uri="{FF2B5EF4-FFF2-40B4-BE49-F238E27FC236}">
                <a16:creationId xmlns:a16="http://schemas.microsoft.com/office/drawing/2014/main" id="{FA388FF7-FB2F-4C9E-A7F1-A25DA9BC5F4C}"/>
              </a:ext>
            </a:extLst>
          </p:cNvPr>
          <p:cNvSpPr txBox="1"/>
          <p:nvPr/>
        </p:nvSpPr>
        <p:spPr>
          <a:xfrm>
            <a:off x="324457" y="4781097"/>
            <a:ext cx="7694542" cy="584775"/>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sz="3200" dirty="0">
                <a:latin typeface="Arial" panose="020B0604020202020204" pitchFamily="34" charset="0"/>
                <a:ea typeface="ＭＳ Ｐゴシック" panose="020B0600070205080204" pitchFamily="50" charset="-128"/>
                <a:cs typeface="Arial" panose="020B0604020202020204" pitchFamily="34" charset="0"/>
              </a:rPr>
              <a:t>最大記録量の見積もりが可能</a:t>
            </a:r>
            <a:endParaRPr lang="en-US" altLang="ja-JP" sz="3200" i="1" dirty="0">
              <a:latin typeface="Arial" panose="020B0604020202020204" pitchFamily="34" charset="0"/>
              <a:ea typeface="ＭＳ Ｐゴシック" panose="020B0600070205080204" pitchFamily="50" charset="-128"/>
              <a:cs typeface="Arial" panose="020B0604020202020204" pitchFamily="34" charset="0"/>
            </a:endParaRPr>
          </a:p>
        </p:txBody>
      </p:sp>
    </p:spTree>
    <p:extLst>
      <p:ext uri="{BB962C8B-B14F-4D97-AF65-F5344CB8AC3E}">
        <p14:creationId xmlns:p14="http://schemas.microsoft.com/office/powerpoint/2010/main" val="61548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endParaRPr lang="en-US" altLang="ja-JP" dirty="0"/>
          </a:p>
        </p:txBody>
      </p:sp>
      <p:sp>
        <p:nvSpPr>
          <p:cNvPr id="3" name="コンテンツ プレースホルダー 2"/>
          <p:cNvSpPr>
            <a:spLocks noGrp="1"/>
          </p:cNvSpPr>
          <p:nvPr>
            <p:ph idx="1"/>
          </p:nvPr>
        </p:nvSpPr>
        <p:spPr>
          <a:xfrm>
            <a:off x="457200" y="1600200"/>
            <a:ext cx="8534400" cy="4525963"/>
          </a:xfrm>
        </p:spPr>
        <p:txBody>
          <a:bodyPr/>
          <a:lstStyle/>
          <a:p>
            <a:r>
              <a:rPr lang="ja-JP" altLang="en-US" sz="2800" dirty="0"/>
              <a:t>評価</a:t>
            </a:r>
            <a:r>
              <a:rPr lang="en-US" altLang="ja-JP" sz="2800" dirty="0"/>
              <a:t>1</a:t>
            </a:r>
            <a:r>
              <a:rPr lang="ja-JP" altLang="en-US" sz="2800" dirty="0"/>
              <a:t>：実行トレースの質</a:t>
            </a:r>
            <a:endParaRPr lang="en-US" altLang="ja-JP" sz="2800" dirty="0"/>
          </a:p>
          <a:p>
            <a:pPr lvl="1"/>
            <a:r>
              <a:rPr lang="ja-JP" altLang="en-US" sz="2400" dirty="0"/>
              <a:t>観測値が完全に記録された命令の割合</a:t>
            </a:r>
            <a:endParaRPr lang="en-US" altLang="ja-JP" sz="2400" dirty="0"/>
          </a:p>
          <a:p>
            <a:pPr lvl="1"/>
            <a:r>
              <a:rPr lang="ja-JP" altLang="en-US" sz="2400" dirty="0"/>
              <a:t>データ依存関係</a:t>
            </a:r>
            <a:endParaRPr lang="en-US" altLang="ja-JP" sz="2400" dirty="0"/>
          </a:p>
          <a:p>
            <a:pPr marL="457200" lvl="1" indent="0">
              <a:buNone/>
            </a:pPr>
            <a:endParaRPr lang="en-US" altLang="ja-JP" sz="2400" dirty="0"/>
          </a:p>
          <a:p>
            <a:pPr marL="457200" lvl="1" indent="0">
              <a:buNone/>
            </a:pPr>
            <a:endParaRPr lang="en-US" altLang="ja-JP" sz="2400" dirty="0"/>
          </a:p>
          <a:p>
            <a:r>
              <a:rPr lang="ja-JP" altLang="en-US" sz="2800" dirty="0"/>
              <a:t>評価</a:t>
            </a:r>
            <a:r>
              <a:rPr lang="en-US" altLang="ja-JP" sz="2800" dirty="0"/>
              <a:t>2</a:t>
            </a:r>
            <a:r>
              <a:rPr lang="ja-JP" altLang="en-US" sz="2800" dirty="0"/>
              <a:t>：実際のバグに対する有用性</a:t>
            </a:r>
            <a:endParaRPr lang="en-US" altLang="ja-JP" sz="2800" dirty="0"/>
          </a:p>
          <a:p>
            <a:pPr lvl="1"/>
            <a:r>
              <a:rPr lang="ja-JP" altLang="en-US" sz="2400" dirty="0"/>
              <a:t>記録における実行時オーバーヘッド</a:t>
            </a:r>
            <a:endParaRPr lang="en-US" altLang="ja-JP" sz="2400" dirty="0"/>
          </a:p>
          <a:p>
            <a:pPr lvl="1"/>
            <a:r>
              <a:rPr lang="ja-JP" altLang="en-US" sz="2400" dirty="0"/>
              <a:t>バグに関係する命令の記録</a:t>
            </a:r>
            <a:endParaRPr lang="en-US" altLang="ja-JP" sz="2400" dirty="0"/>
          </a:p>
          <a:p>
            <a:pPr lvl="1"/>
            <a:endParaRPr lang="en-US" altLang="ja-JP" sz="2400" dirty="0"/>
          </a:p>
          <a:p>
            <a:pPr lvl="1"/>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3065985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r>
              <a:rPr lang="ja-JP" altLang="en-US" sz="4400" dirty="0"/>
              <a:t>実行トレースの質</a:t>
            </a:r>
            <a:endParaRPr lang="en-US" altLang="ja-JP" dirty="0"/>
          </a:p>
        </p:txBody>
      </p:sp>
      <p:sp>
        <p:nvSpPr>
          <p:cNvPr id="3" name="コンテンツ プレースホルダー 2"/>
          <p:cNvSpPr>
            <a:spLocks noGrp="1"/>
          </p:cNvSpPr>
          <p:nvPr>
            <p:ph idx="1"/>
          </p:nvPr>
        </p:nvSpPr>
        <p:spPr>
          <a:xfrm>
            <a:off x="457200" y="1600200"/>
            <a:ext cx="8534400" cy="4525963"/>
          </a:xfrm>
        </p:spPr>
        <p:txBody>
          <a:bodyPr/>
          <a:lstStyle/>
          <a:p>
            <a:r>
              <a:rPr lang="ja-JP" altLang="en-US" sz="2800" dirty="0"/>
              <a:t>項目</a:t>
            </a:r>
            <a:r>
              <a:rPr lang="en-US" altLang="ja-JP" sz="2800" dirty="0"/>
              <a:t>1</a:t>
            </a:r>
            <a:r>
              <a:rPr lang="ja-JP" altLang="en-US" sz="2800" dirty="0"/>
              <a:t>：提案手法を用いて削減した実行トレースの</a:t>
            </a:r>
            <a:br>
              <a:rPr lang="en-US" altLang="ja-JP" sz="2800" dirty="0"/>
            </a:br>
            <a:r>
              <a:rPr lang="ja-JP" altLang="en-US" sz="2800" dirty="0"/>
              <a:t>　　　　</a:t>
            </a:r>
            <a:r>
              <a:rPr lang="en-US" altLang="ja-JP" sz="2800" dirty="0"/>
              <a:t>  </a:t>
            </a:r>
            <a:r>
              <a:rPr lang="ja-JP" altLang="en-US" sz="2800" dirty="0"/>
              <a:t>量・内容に関する評価</a:t>
            </a:r>
            <a:endParaRPr lang="en-US" altLang="ja-JP" sz="2800" dirty="0"/>
          </a:p>
          <a:p>
            <a:r>
              <a:rPr lang="ja-JP" altLang="en-US" sz="2800" dirty="0"/>
              <a:t>項目</a:t>
            </a:r>
            <a:r>
              <a:rPr lang="en-US" altLang="ja-JP" sz="2800" dirty="0"/>
              <a:t>2</a:t>
            </a:r>
            <a:r>
              <a:rPr lang="ja-JP" altLang="en-US" sz="2800" dirty="0"/>
              <a:t>：提案手法を用いて得られた実行トレースに</a:t>
            </a:r>
            <a:br>
              <a:rPr lang="en-US" altLang="ja-JP" sz="2800" dirty="0"/>
            </a:br>
            <a:r>
              <a:rPr lang="ja-JP" altLang="en-US" sz="2800" dirty="0"/>
              <a:t>　　　　  おけるデータ依存関係の精度に関する評価</a:t>
            </a:r>
            <a:endParaRPr lang="en-US" altLang="ja-JP" sz="2800" dirty="0"/>
          </a:p>
          <a:p>
            <a:pPr marL="0" indent="0">
              <a:buNone/>
            </a:pPr>
            <a:endParaRPr lang="en-US" altLang="ja-JP" sz="2800" dirty="0"/>
          </a:p>
          <a:p>
            <a:pPr marL="0" indent="0">
              <a:buNone/>
            </a:pPr>
            <a:r>
              <a:rPr lang="ja-JP" altLang="en-US" sz="2800" dirty="0"/>
              <a:t>実験対象</a:t>
            </a:r>
            <a:endParaRPr lang="en-US" altLang="ja-JP" sz="2800" dirty="0"/>
          </a:p>
          <a:p>
            <a:pPr lvl="1"/>
            <a:r>
              <a:rPr lang="ja-JP" altLang="en-US" sz="2400" dirty="0"/>
              <a:t>対象は </a:t>
            </a:r>
            <a:r>
              <a:rPr lang="en-US" altLang="ja-JP" sz="2400" dirty="0"/>
              <a:t>DaCapo Benchmarks</a:t>
            </a:r>
            <a:r>
              <a:rPr lang="en-US" altLang="ja-JP" sz="1800" dirty="0"/>
              <a:t>[6]</a:t>
            </a:r>
            <a:r>
              <a:rPr lang="ja-JP" altLang="en-US" sz="2400" dirty="0"/>
              <a:t>内で動作が確認できた</a:t>
            </a:r>
            <a:r>
              <a:rPr lang="en-US" altLang="ja-JP" sz="2400" dirty="0"/>
              <a:t>6</a:t>
            </a:r>
            <a:r>
              <a:rPr lang="ja-JP" altLang="en-US" sz="2400" dirty="0"/>
              <a:t>つ</a:t>
            </a:r>
            <a:endParaRPr lang="en-US" altLang="ja-JP" sz="2400" dirty="0"/>
          </a:p>
          <a:p>
            <a:pPr lvl="1"/>
            <a:r>
              <a:rPr lang="ja-JP" altLang="en-US" sz="2400" dirty="0"/>
              <a:t>バッファサイズ </a:t>
            </a:r>
            <a:r>
              <a:rPr lang="en-US" altLang="ja-JP" sz="2400" dirty="0"/>
              <a:t>k=16,</a:t>
            </a:r>
            <a:r>
              <a:rPr lang="ja-JP" altLang="en-US" sz="2400" dirty="0"/>
              <a:t> </a:t>
            </a:r>
            <a:r>
              <a:rPr lang="en-US" altLang="ja-JP" sz="2400" dirty="0"/>
              <a:t>32, 64,128, 256</a:t>
            </a:r>
            <a:r>
              <a:rPr lang="ja-JP" altLang="en-US" sz="2400" dirty="0"/>
              <a:t>の</a:t>
            </a:r>
            <a:r>
              <a:rPr lang="en-US" altLang="ja-JP" sz="2400" dirty="0"/>
              <a:t>5</a:t>
            </a:r>
            <a:r>
              <a:rPr lang="ja-JP" altLang="en-US" sz="2400" dirty="0" err="1"/>
              <a:t>つで</a:t>
            </a:r>
            <a:r>
              <a:rPr lang="ja-JP" altLang="en-US" sz="2400" dirty="0"/>
              <a:t>実験</a:t>
            </a:r>
            <a:endParaRPr lang="en-US" altLang="ja-JP" sz="2400" dirty="0"/>
          </a:p>
          <a:p>
            <a:pPr lvl="1"/>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
        <p:nvSpPr>
          <p:cNvPr id="5" name="テキスト ボックス 85">
            <a:extLst>
              <a:ext uri="{FF2B5EF4-FFF2-40B4-BE49-F238E27FC236}">
                <a16:creationId xmlns:a16="http://schemas.microsoft.com/office/drawing/2014/main" id="{72C080BA-CB85-4FAB-893A-8D5743F7262C}"/>
              </a:ext>
            </a:extLst>
          </p:cNvPr>
          <p:cNvSpPr txBox="1"/>
          <p:nvPr/>
        </p:nvSpPr>
        <p:spPr>
          <a:xfrm>
            <a:off x="1060820" y="5925662"/>
            <a:ext cx="7011248" cy="58356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[6] Blackburn et al., “The DaCapo Benchmarks: Java Benchmarking Development and Analysis</a:t>
            </a:r>
            <a:r>
              <a:rPr lang="en-US" altLang="ja-JP" sz="1050" b="1" dirty="0"/>
              <a:t>,</a:t>
            </a:r>
            <a:r>
              <a:rPr lang="en-US" altLang="ja-JP" sz="1050" dirty="0"/>
              <a:t>”</a:t>
            </a:r>
            <a:r>
              <a:rPr lang="en-US" altLang="ja-JP" sz="1050" i="1" dirty="0"/>
              <a:t> In Proc. of the 21st annual ACM SIGPLAN conference on Object-Oriented Programing, Systems, Languages, and Applications</a:t>
            </a:r>
            <a:r>
              <a:rPr lang="en-US" altLang="ja-JP" sz="1050" dirty="0"/>
              <a:t>, pp.169–190, 2006.</a:t>
            </a:r>
          </a:p>
        </p:txBody>
      </p:sp>
    </p:spTree>
    <p:extLst>
      <p:ext uri="{BB962C8B-B14F-4D97-AF65-F5344CB8AC3E}">
        <p14:creationId xmlns:p14="http://schemas.microsoft.com/office/powerpoint/2010/main" val="1699017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項目</a:t>
            </a:r>
            <a:r>
              <a:rPr lang="en-US" altLang="ja-JP" sz="4000" dirty="0"/>
              <a:t>1</a:t>
            </a:r>
            <a:r>
              <a:rPr lang="ja-JP" altLang="en-US" sz="4000" dirty="0"/>
              <a:t>：削減した実行トレース量・内容</a:t>
            </a:r>
            <a:endParaRPr lang="en-US" altLang="ja-JP" sz="4000" dirty="0"/>
          </a:p>
        </p:txBody>
      </p:sp>
      <p:sp>
        <p:nvSpPr>
          <p:cNvPr id="3" name="コンテンツ プレースホルダー 2"/>
          <p:cNvSpPr>
            <a:spLocks noGrp="1"/>
          </p:cNvSpPr>
          <p:nvPr>
            <p:ph idx="1"/>
          </p:nvPr>
        </p:nvSpPr>
        <p:spPr/>
        <p:txBody>
          <a:bodyPr/>
          <a:lstStyle/>
          <a:p>
            <a:pPr marL="0" indent="0">
              <a:buNone/>
            </a:pPr>
            <a:r>
              <a:rPr lang="ja-JP" altLang="en-US" sz="2800" dirty="0"/>
              <a:t>提案手法において得られた実行トレースの量・内容を確認</a:t>
            </a:r>
            <a:endParaRPr lang="en-US" altLang="ja-JP" sz="2800" dirty="0"/>
          </a:p>
          <a:p>
            <a:pPr marL="0" indent="0">
              <a:buNone/>
            </a:pPr>
            <a:endParaRPr lang="en-US" altLang="ja-JP" sz="2800" dirty="0"/>
          </a:p>
          <a:p>
            <a:r>
              <a:rPr lang="ja-JP" altLang="en-US" sz="2800" dirty="0"/>
              <a:t>実行トレース記録量の削減率</a:t>
            </a:r>
            <a:endParaRPr lang="en-US" altLang="ja-JP" sz="2800" dirty="0"/>
          </a:p>
          <a:p>
            <a:r>
              <a:rPr lang="ja-JP" altLang="en-US" sz="2800" dirty="0"/>
              <a:t>観測値が完全に記録された命令の割合</a:t>
            </a:r>
            <a:endParaRPr lang="en-US" altLang="ja-JP" sz="2800" dirty="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301338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実行トレース記録量の削減率</a:t>
            </a:r>
            <a:endParaRPr lang="en-US" altLang="ja-JP" sz="4000" dirty="0"/>
          </a:p>
        </p:txBody>
      </p:sp>
      <p:sp>
        <p:nvSpPr>
          <p:cNvPr id="3" name="コンテンツ プレースホルダー 2"/>
          <p:cNvSpPr>
            <a:spLocks noGrp="1"/>
          </p:cNvSpPr>
          <p:nvPr>
            <p:ph idx="1"/>
          </p:nvPr>
        </p:nvSpPr>
        <p:spPr>
          <a:xfrm>
            <a:off x="457200" y="1600200"/>
            <a:ext cx="8106597" cy="4525963"/>
          </a:xfrm>
        </p:spPr>
        <p:txBody>
          <a:bodyPr/>
          <a:lstStyle/>
          <a:p>
            <a:endParaRPr lang="en-US" altLang="ja-JP" sz="2800" dirty="0"/>
          </a:p>
          <a:p>
            <a:endParaRPr lang="en-US" altLang="ja-JP" sz="2800" dirty="0"/>
          </a:p>
          <a:p>
            <a:pPr marL="0" indent="0">
              <a:buNone/>
            </a:pPr>
            <a:endParaRPr lang="en-US" altLang="ja-JP" sz="2800" dirty="0"/>
          </a:p>
          <a:p>
            <a:pPr marL="0" indent="0">
              <a:buNone/>
            </a:pPr>
            <a:endParaRPr lang="en-US" altLang="ja-JP" sz="2800" dirty="0"/>
          </a:p>
          <a:p>
            <a:pPr marL="0" indent="0">
              <a:buNone/>
            </a:pPr>
            <a:endParaRPr lang="en-US" altLang="ja-JP" sz="2800" dirty="0"/>
          </a:p>
          <a:p>
            <a:pPr marL="0" indent="0">
              <a:buNone/>
            </a:pPr>
            <a:endParaRPr lang="en-US" altLang="ja-JP" sz="2800" dirty="0"/>
          </a:p>
          <a:p>
            <a:pPr marL="0" indent="0">
              <a:buNone/>
            </a:pPr>
            <a:endParaRPr lang="en-US" altLang="ja-JP" sz="2800" dirty="0"/>
          </a:p>
          <a:p>
            <a:pPr marL="0" indent="0">
              <a:buNone/>
            </a:pPr>
            <a:r>
              <a:rPr lang="ja-JP" altLang="en-US" sz="2800" dirty="0"/>
              <a:t>　　実行トレースを</a:t>
            </a:r>
            <a:r>
              <a:rPr lang="en-US" altLang="ja-JP" sz="2800" dirty="0"/>
              <a:t>99%~99.9%</a:t>
            </a:r>
            <a:r>
              <a:rPr lang="ja-JP" altLang="en-US" sz="2800" dirty="0"/>
              <a:t>程度削減できた</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4247234552"/>
              </p:ext>
            </p:extLst>
          </p:nvPr>
        </p:nvGraphicFramePr>
        <p:xfrm>
          <a:off x="518139" y="2839760"/>
          <a:ext cx="8157549" cy="1237772"/>
        </p:xfrm>
        <a:graphic>
          <a:graphicData uri="http://schemas.openxmlformats.org/drawingml/2006/table">
            <a:tbl>
              <a:tblPr firstRow="1" bandRow="1">
                <a:tableStyleId>{5C22544A-7EE6-4342-B048-85BDC9FD1C3A}</a:tableStyleId>
              </a:tblPr>
              <a:tblGrid>
                <a:gridCol w="2252493">
                  <a:extLst>
                    <a:ext uri="{9D8B030D-6E8A-4147-A177-3AD203B41FA5}">
                      <a16:colId xmlns:a16="http://schemas.microsoft.com/office/drawing/2014/main" val="20000"/>
                    </a:ext>
                  </a:extLst>
                </a:gridCol>
                <a:gridCol w="1146801">
                  <a:extLst>
                    <a:ext uri="{9D8B030D-6E8A-4147-A177-3AD203B41FA5}">
                      <a16:colId xmlns:a16="http://schemas.microsoft.com/office/drawing/2014/main" val="20001"/>
                    </a:ext>
                  </a:extLst>
                </a:gridCol>
                <a:gridCol w="1124177">
                  <a:extLst>
                    <a:ext uri="{9D8B030D-6E8A-4147-A177-3AD203B41FA5}">
                      <a16:colId xmlns:a16="http://schemas.microsoft.com/office/drawing/2014/main" val="20002"/>
                    </a:ext>
                  </a:extLst>
                </a:gridCol>
                <a:gridCol w="1172354">
                  <a:extLst>
                    <a:ext uri="{9D8B030D-6E8A-4147-A177-3AD203B41FA5}">
                      <a16:colId xmlns:a16="http://schemas.microsoft.com/office/drawing/2014/main" val="20003"/>
                    </a:ext>
                  </a:extLst>
                </a:gridCol>
                <a:gridCol w="1231241">
                  <a:extLst>
                    <a:ext uri="{9D8B030D-6E8A-4147-A177-3AD203B41FA5}">
                      <a16:colId xmlns:a16="http://schemas.microsoft.com/office/drawing/2014/main" val="20004"/>
                    </a:ext>
                  </a:extLst>
                </a:gridCol>
                <a:gridCol w="1230483">
                  <a:extLst>
                    <a:ext uri="{9D8B030D-6E8A-4147-A177-3AD203B41FA5}">
                      <a16:colId xmlns:a16="http://schemas.microsoft.com/office/drawing/2014/main" val="20005"/>
                    </a:ext>
                  </a:extLst>
                </a:gridCol>
              </a:tblGrid>
              <a:tr h="618886">
                <a:tc>
                  <a:txBody>
                    <a:bodyPr/>
                    <a:lstStyle/>
                    <a:p>
                      <a:r>
                        <a:rPr kumimoji="1" lang="ja-JP" altLang="en-US" sz="2400" dirty="0">
                          <a:solidFill>
                            <a:schemeClr val="tx1"/>
                          </a:solidFill>
                        </a:rPr>
                        <a:t>バッファサイズ</a:t>
                      </a:r>
                      <a:r>
                        <a:rPr kumimoji="1" lang="en-US" altLang="ja-JP" sz="2400" dirty="0">
                          <a:solidFill>
                            <a:schemeClr val="tx1"/>
                          </a:solidFill>
                        </a:rPr>
                        <a:t>k</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16</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32</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64</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128</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256</a:t>
                      </a:r>
                      <a:endParaRPr kumimoji="1" lang="ja-JP" altLang="en-US" sz="2400" dirty="0">
                        <a:solidFill>
                          <a:schemeClr val="tx1"/>
                        </a:solidFill>
                      </a:endParaRPr>
                    </a:p>
                  </a:txBody>
                  <a:tcPr/>
                </a:tc>
                <a:extLst>
                  <a:ext uri="{0D108BD9-81ED-4DB2-BD59-A6C34878D82A}">
                    <a16:rowId xmlns:a16="http://schemas.microsoft.com/office/drawing/2014/main" val="10000"/>
                  </a:ext>
                </a:extLst>
              </a:tr>
              <a:tr h="618886">
                <a:tc>
                  <a:txBody>
                    <a:bodyPr/>
                    <a:lstStyle/>
                    <a:p>
                      <a:r>
                        <a:rPr kumimoji="1" lang="ja-JP" altLang="en-US" sz="2400" dirty="0">
                          <a:solidFill>
                            <a:schemeClr val="tx1"/>
                          </a:solidFill>
                        </a:rPr>
                        <a:t>削減率</a:t>
                      </a:r>
                    </a:p>
                  </a:txBody>
                  <a:tcPr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99.93%</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99.88%</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99.79%</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99.63%</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99.34%</a:t>
                      </a:r>
                    </a:p>
                  </a:txBody>
                  <a:tcPr marL="9525" marR="9525" marT="9525" marB="0" anchor="ctr"/>
                </a:tc>
                <a:extLst>
                  <a:ext uri="{0D108BD9-81ED-4DB2-BD59-A6C34878D82A}">
                    <a16:rowId xmlns:a16="http://schemas.microsoft.com/office/drawing/2014/main" val="10001"/>
                  </a:ext>
                </a:extLst>
              </a:tr>
            </a:tbl>
          </a:graphicData>
        </a:graphic>
      </p:graphicFrame>
      <p:sp>
        <p:nvSpPr>
          <p:cNvPr id="6" name="コンテンツ プレースホルダー 2"/>
          <p:cNvSpPr txBox="1">
            <a:spLocks/>
          </p:cNvSpPr>
          <p:nvPr/>
        </p:nvSpPr>
        <p:spPr bwMode="auto">
          <a:xfrm>
            <a:off x="457200" y="1687616"/>
            <a:ext cx="8552835" cy="10647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a:t>削減前手法に対する提案手法の削減率</a:t>
            </a:r>
            <a:endParaRPr lang="en-US" altLang="ja-JP" sz="2800" kern="0" dirty="0"/>
          </a:p>
        </p:txBody>
      </p:sp>
    </p:spTree>
    <p:extLst>
      <p:ext uri="{BB962C8B-B14F-4D97-AF65-F5344CB8AC3E}">
        <p14:creationId xmlns:p14="http://schemas.microsoft.com/office/powerpoint/2010/main" val="353339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ソフトウェア開発のコスト</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160519"/>
          </a:xfrm>
        </p:spPr>
        <p:txBody>
          <a:bodyPr/>
          <a:lstStyle/>
          <a:p>
            <a:r>
              <a:rPr lang="ja-JP" altLang="en-US" sz="2800" dirty="0"/>
              <a:t>ソフトウェア開発には大きなコストがかかる</a:t>
            </a:r>
            <a:endParaRPr lang="en-US" altLang="ja-JP" sz="2800" dirty="0"/>
          </a:p>
          <a:p>
            <a:pPr lvl="1"/>
            <a:r>
              <a:rPr lang="ja-JP" altLang="en-US" sz="2400" dirty="0"/>
              <a:t>ソフトウェア開発費用は</a:t>
            </a:r>
            <a:r>
              <a:rPr lang="en-US" altLang="ja-JP" sz="2400" dirty="0"/>
              <a:t>2013</a:t>
            </a:r>
            <a:r>
              <a:rPr lang="ja-JP" altLang="en-US" sz="2400" dirty="0"/>
              <a:t>年時点で約</a:t>
            </a:r>
            <a:r>
              <a:rPr lang="en-US" altLang="ja-JP" sz="2400" dirty="0"/>
              <a:t>1.25</a:t>
            </a:r>
            <a:r>
              <a:rPr lang="ja-JP" altLang="en-US" sz="2400"/>
              <a:t>兆ドル</a:t>
            </a:r>
            <a:r>
              <a:rPr lang="en-US" altLang="ja-JP" sz="1800"/>
              <a:t>[</a:t>
            </a:r>
            <a:r>
              <a:rPr lang="en-US" altLang="ja-JP" sz="1800" dirty="0"/>
              <a:t>1]</a:t>
            </a:r>
            <a:endParaRPr lang="en-US" altLang="ja-JP" sz="2400" dirty="0"/>
          </a:p>
          <a:p>
            <a:pPr lvl="1"/>
            <a:r>
              <a:rPr lang="ja-JP" altLang="en-US" sz="2400" dirty="0"/>
              <a:t>ソフトウェア開発者は</a:t>
            </a:r>
            <a:r>
              <a:rPr lang="en-US" altLang="ja-JP" sz="2400" dirty="0"/>
              <a:t>2019</a:t>
            </a:r>
            <a:r>
              <a:rPr lang="ja-JP" altLang="en-US" sz="2400" dirty="0"/>
              <a:t>年時点で約</a:t>
            </a:r>
            <a:r>
              <a:rPr lang="en-US" altLang="ja-JP" sz="2400" dirty="0"/>
              <a:t>2,690</a:t>
            </a:r>
            <a:r>
              <a:rPr lang="ja-JP" altLang="en-US" sz="2400" dirty="0"/>
              <a:t>万人</a:t>
            </a:r>
            <a:r>
              <a:rPr lang="en-US" altLang="ja-JP" sz="1800" dirty="0"/>
              <a:t>[2]</a:t>
            </a:r>
            <a:endParaRPr lang="en-US" altLang="ja-JP" sz="2400" dirty="0"/>
          </a:p>
          <a:p>
            <a:endParaRPr lang="en-US" altLang="ja-JP" sz="2800" dirty="0"/>
          </a:p>
          <a:p>
            <a:r>
              <a:rPr lang="ja-JP" altLang="en-US" sz="2800" dirty="0"/>
              <a:t>一般的なソフトウェア開発では，開発に必要な</a:t>
            </a:r>
            <a:br>
              <a:rPr lang="en-US" altLang="ja-JP" sz="2800" dirty="0"/>
            </a:br>
            <a:r>
              <a:rPr lang="ja-JP" altLang="en-US" sz="2800" dirty="0"/>
              <a:t>コストをあらかじめ予測する必要がある</a:t>
            </a:r>
            <a:endParaRPr lang="en-US" altLang="ja-JP" sz="2800" dirty="0"/>
          </a:p>
          <a:p>
            <a:pPr lvl="1"/>
            <a:r>
              <a:rPr lang="ja-JP" altLang="en-US" sz="2400" dirty="0"/>
              <a:t>開発コスト（人・費用）</a:t>
            </a:r>
            <a:endParaRPr lang="en-US" altLang="ja-JP" sz="2400" dirty="0"/>
          </a:p>
          <a:p>
            <a:pPr lvl="1"/>
            <a:r>
              <a:rPr lang="ja-JP" altLang="en-US" sz="2400" dirty="0"/>
              <a:t>ハードウェアコスト（ストレージ・メモリ）</a:t>
            </a:r>
            <a:endParaRPr lang="en-US" altLang="ja-JP" sz="2800" dirty="0"/>
          </a:p>
          <a:p>
            <a:pPr marL="0" indent="0">
              <a:buNone/>
            </a:pPr>
            <a:endParaRPr lang="en-US" altLang="ja-JP" sz="2800" dirty="0"/>
          </a:p>
        </p:txBody>
      </p:sp>
      <p:sp>
        <p:nvSpPr>
          <p:cNvPr id="10" name="テキスト ボックス 85">
            <a:extLst>
              <a:ext uri="{FF2B5EF4-FFF2-40B4-BE49-F238E27FC236}">
                <a16:creationId xmlns:a16="http://schemas.microsoft.com/office/drawing/2014/main" id="{BFB4B4BB-BC9B-4112-86FB-49CF87FAF5C5}"/>
              </a:ext>
            </a:extLst>
          </p:cNvPr>
          <p:cNvSpPr txBox="1"/>
          <p:nvPr/>
        </p:nvSpPr>
        <p:spPr>
          <a:xfrm>
            <a:off x="589280" y="5943281"/>
            <a:ext cx="7860353" cy="581412"/>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[1] Tom Britton et al., “Reversible Debugging Software,” Judge Business School, University of Cambridge, Technical Report, 2013.</a:t>
            </a:r>
          </a:p>
          <a:p>
            <a:r>
              <a:rPr kumimoji="1" lang="en-US" altLang="ja-JP" sz="1050" dirty="0"/>
              <a:t>[</a:t>
            </a:r>
            <a:r>
              <a:rPr lang="en-US" altLang="ja-JP" sz="1050" dirty="0"/>
              <a:t>2] Evans Data Corporation, ”Worldwide professional developer population of 24 million projected to grow amid shifting geographical concentrations,” Evans Data Corporation, 2019</a:t>
            </a:r>
            <a:endParaRPr kumimoji="1" lang="ja-JP" altLang="en-US" sz="1050" dirty="0"/>
          </a:p>
        </p:txBody>
      </p:sp>
    </p:spTree>
    <p:extLst>
      <p:ext uri="{BB962C8B-B14F-4D97-AF65-F5344CB8AC3E}">
        <p14:creationId xmlns:p14="http://schemas.microsoft.com/office/powerpoint/2010/main" val="1910171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74638"/>
            <a:ext cx="8291513" cy="1143000"/>
          </a:xfrm>
        </p:spPr>
        <p:txBody>
          <a:bodyPr/>
          <a:lstStyle/>
          <a:p>
            <a:r>
              <a:rPr lang="ja-JP" altLang="en-US" sz="3600" dirty="0"/>
              <a:t>観測値を全て記録できた命令の割合</a:t>
            </a:r>
            <a:endParaRPr lang="en-US" altLang="ja-JP" sz="3600" dirty="0"/>
          </a:p>
        </p:txBody>
      </p:sp>
      <p:sp>
        <p:nvSpPr>
          <p:cNvPr id="3" name="コンテンツ プレースホルダー 2"/>
          <p:cNvSpPr>
            <a:spLocks noGrp="1"/>
          </p:cNvSpPr>
          <p:nvPr>
            <p:ph idx="1"/>
          </p:nvPr>
        </p:nvSpPr>
        <p:spPr>
          <a:xfrm>
            <a:off x="457200" y="1600200"/>
            <a:ext cx="8382000" cy="4525963"/>
          </a:xfrm>
        </p:spPr>
        <p:txBody>
          <a:bodyPr/>
          <a:lstStyle/>
          <a:p>
            <a:endParaRPr lang="en-US" altLang="ja-JP" sz="2800" dirty="0"/>
          </a:p>
          <a:p>
            <a:endParaRPr lang="en-US" altLang="ja-JP" sz="2800" dirty="0"/>
          </a:p>
          <a:p>
            <a:endParaRPr lang="en-US" altLang="ja-JP" sz="2800" dirty="0"/>
          </a:p>
          <a:p>
            <a:endParaRPr lang="en-US" altLang="ja-JP" sz="2800" dirty="0"/>
          </a:p>
          <a:p>
            <a:r>
              <a:rPr lang="ja-JP" altLang="en-US" sz="2800" dirty="0"/>
              <a:t>命令の</a:t>
            </a:r>
            <a:r>
              <a:rPr lang="en-US" altLang="ja-JP" sz="2800" dirty="0"/>
              <a:t>60.6%~74.7%</a:t>
            </a:r>
            <a:r>
              <a:rPr lang="ja-JP" altLang="en-US" sz="2800" dirty="0"/>
              <a:t>において記録できた</a:t>
            </a:r>
            <a:endParaRPr lang="en-US" altLang="ja-JP" sz="2800" dirty="0"/>
          </a:p>
          <a:p>
            <a:pPr lvl="1"/>
            <a:r>
              <a:rPr lang="ja-JP" altLang="en-US" sz="2400" dirty="0"/>
              <a:t>実行トレースを削減できた割合（</a:t>
            </a:r>
            <a:r>
              <a:rPr lang="en-US" altLang="ja-JP" sz="2400" dirty="0"/>
              <a:t>99%~99.9%</a:t>
            </a:r>
            <a:r>
              <a:rPr lang="ja-JP" altLang="en-US" sz="2400" dirty="0"/>
              <a:t>）に対して</a:t>
            </a:r>
            <a:br>
              <a:rPr lang="en-US" altLang="ja-JP" sz="2400" dirty="0"/>
            </a:br>
            <a:r>
              <a:rPr lang="ja-JP" altLang="en-US" sz="2400" dirty="0"/>
              <a:t>命令毎に</a:t>
            </a:r>
            <a:r>
              <a:rPr lang="ja-JP" altLang="en-US" sz="2400"/>
              <a:t>全ての観測値を</a:t>
            </a:r>
            <a:r>
              <a:rPr lang="ja-JP" altLang="en-US" sz="2400" dirty="0"/>
              <a:t>記録できた割合は高い</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225852196"/>
              </p:ext>
            </p:extLst>
          </p:nvPr>
        </p:nvGraphicFramePr>
        <p:xfrm>
          <a:off x="457199" y="1751701"/>
          <a:ext cx="8244838" cy="1215616"/>
        </p:xfrm>
        <a:graphic>
          <a:graphicData uri="http://schemas.openxmlformats.org/drawingml/2006/table">
            <a:tbl>
              <a:tblPr firstRow="1" bandRow="1">
                <a:tableStyleId>{5C22544A-7EE6-4342-B048-85BDC9FD1C3A}</a:tableStyleId>
              </a:tblPr>
              <a:tblGrid>
                <a:gridCol w="2285998">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097156">
                  <a:extLst>
                    <a:ext uri="{9D8B030D-6E8A-4147-A177-3AD203B41FA5}">
                      <a16:colId xmlns:a16="http://schemas.microsoft.com/office/drawing/2014/main" val="20002"/>
                    </a:ext>
                  </a:extLst>
                </a:gridCol>
                <a:gridCol w="1184899">
                  <a:extLst>
                    <a:ext uri="{9D8B030D-6E8A-4147-A177-3AD203B41FA5}">
                      <a16:colId xmlns:a16="http://schemas.microsoft.com/office/drawing/2014/main" val="20003"/>
                    </a:ext>
                  </a:extLst>
                </a:gridCol>
                <a:gridCol w="1244415">
                  <a:extLst>
                    <a:ext uri="{9D8B030D-6E8A-4147-A177-3AD203B41FA5}">
                      <a16:colId xmlns:a16="http://schemas.microsoft.com/office/drawing/2014/main" val="20004"/>
                    </a:ext>
                  </a:extLst>
                </a:gridCol>
                <a:gridCol w="1243650">
                  <a:extLst>
                    <a:ext uri="{9D8B030D-6E8A-4147-A177-3AD203B41FA5}">
                      <a16:colId xmlns:a16="http://schemas.microsoft.com/office/drawing/2014/main" val="20005"/>
                    </a:ext>
                  </a:extLst>
                </a:gridCol>
              </a:tblGrid>
              <a:tr h="607808">
                <a:tc>
                  <a:txBody>
                    <a:bodyPr/>
                    <a:lstStyle/>
                    <a:p>
                      <a:r>
                        <a:rPr kumimoji="1" lang="ja-JP" altLang="en-US" sz="2400" dirty="0">
                          <a:solidFill>
                            <a:schemeClr val="tx1"/>
                          </a:solidFill>
                        </a:rPr>
                        <a:t>バッファサイズ</a:t>
                      </a:r>
                      <a:r>
                        <a:rPr kumimoji="1" lang="en-US" altLang="ja-JP" sz="2400" dirty="0">
                          <a:solidFill>
                            <a:schemeClr val="tx1"/>
                          </a:solidFill>
                        </a:rPr>
                        <a:t>k</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16</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32</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64</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128</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256</a:t>
                      </a:r>
                      <a:endParaRPr kumimoji="1" lang="ja-JP" altLang="en-US" sz="2400" dirty="0">
                        <a:solidFill>
                          <a:schemeClr val="tx1"/>
                        </a:solidFill>
                      </a:endParaRPr>
                    </a:p>
                  </a:txBody>
                  <a:tcPr anchor="ctr"/>
                </a:tc>
                <a:extLst>
                  <a:ext uri="{0D108BD9-81ED-4DB2-BD59-A6C34878D82A}">
                    <a16:rowId xmlns:a16="http://schemas.microsoft.com/office/drawing/2014/main" val="10000"/>
                  </a:ext>
                </a:extLst>
              </a:tr>
              <a:tr h="607808">
                <a:tc>
                  <a:txBody>
                    <a:bodyPr/>
                    <a:lstStyle/>
                    <a:p>
                      <a:r>
                        <a:rPr kumimoji="1" lang="ja-JP" altLang="en-US" sz="2400" dirty="0">
                          <a:solidFill>
                            <a:schemeClr val="tx1"/>
                          </a:solidFill>
                        </a:rPr>
                        <a:t>記録割合</a:t>
                      </a:r>
                    </a:p>
                  </a:txBody>
                  <a:tcPr anchor="ctr"/>
                </a:tc>
                <a:tc>
                  <a:txBody>
                    <a:bodyPr/>
                    <a:lstStyle/>
                    <a:p>
                      <a:pPr algn="r"/>
                      <a:r>
                        <a:rPr kumimoji="1" lang="en-US" altLang="ja-JP" sz="2400" dirty="0">
                          <a:solidFill>
                            <a:schemeClr val="tx1"/>
                          </a:solidFill>
                        </a:rPr>
                        <a:t>60.6%</a:t>
                      </a:r>
                      <a:endParaRPr kumimoji="1" lang="ja-JP" altLang="en-US" sz="2400" dirty="0">
                        <a:solidFill>
                          <a:schemeClr val="tx1"/>
                        </a:solidFill>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rPr>
                        <a:t>63.4%</a:t>
                      </a:r>
                      <a:endParaRPr kumimoji="1" lang="ja-JP" altLang="en-US" sz="2400" dirty="0">
                        <a:solidFill>
                          <a:schemeClr val="tx1"/>
                        </a:solidFill>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rPr>
                        <a:t>68.7%</a:t>
                      </a:r>
                      <a:endParaRPr kumimoji="1" lang="ja-JP" altLang="en-US" sz="2400" dirty="0">
                        <a:solidFill>
                          <a:schemeClr val="tx1"/>
                        </a:solidFill>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rPr>
                        <a:t>71.5%</a:t>
                      </a:r>
                      <a:endParaRPr kumimoji="1" lang="ja-JP" altLang="en-US" sz="2400" dirty="0">
                        <a:solidFill>
                          <a:schemeClr val="tx1"/>
                        </a:solidFill>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rPr>
                        <a:t>74.7%</a:t>
                      </a:r>
                      <a:endParaRPr kumimoji="1" lang="ja-JP" altLang="en-US" sz="2400" dirty="0">
                        <a:solidFill>
                          <a:schemeClr val="tx1"/>
                        </a:solidFill>
                      </a:endParaRP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30123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項目</a:t>
            </a:r>
            <a:r>
              <a:rPr lang="en-US" altLang="ja-JP" dirty="0"/>
              <a:t>2:</a:t>
            </a:r>
            <a:r>
              <a:rPr lang="ja-JP" altLang="en-US" dirty="0"/>
              <a:t>データ依存関係の精度</a:t>
            </a:r>
            <a:endParaRPr lang="en-US" altLang="ja-JP" dirty="0"/>
          </a:p>
        </p:txBody>
      </p:sp>
      <p:sp>
        <p:nvSpPr>
          <p:cNvPr id="3" name="コンテンツ プレースホルダー 2"/>
          <p:cNvSpPr>
            <a:spLocks noGrp="1"/>
          </p:cNvSpPr>
          <p:nvPr>
            <p:ph idx="1"/>
          </p:nvPr>
        </p:nvSpPr>
        <p:spPr>
          <a:xfrm>
            <a:off x="457199" y="1600200"/>
            <a:ext cx="8607288" cy="4525963"/>
          </a:xfrm>
        </p:spPr>
        <p:txBody>
          <a:bodyPr/>
          <a:lstStyle/>
          <a:p>
            <a:pPr marL="0" indent="0">
              <a:buNone/>
            </a:pPr>
            <a:r>
              <a:rPr lang="ja-JP" altLang="en-US" sz="2800" dirty="0"/>
              <a:t>提案手法における実行トレースを用いた</a:t>
            </a:r>
            <a:br>
              <a:rPr lang="en-US" altLang="ja-JP" sz="2800" dirty="0"/>
            </a:br>
            <a:r>
              <a:rPr lang="ja-JP" altLang="en-US" sz="2800" dirty="0"/>
              <a:t>データ依存関係の精度を算出</a:t>
            </a:r>
            <a:endParaRPr lang="en-US" altLang="ja-JP" sz="2800" dirty="0"/>
          </a:p>
          <a:p>
            <a:pPr lvl="1"/>
            <a:r>
              <a:rPr lang="ja-JP" altLang="en-US" dirty="0"/>
              <a:t>提案手法による削減を行わなかった場合の</a:t>
            </a:r>
            <a:br>
              <a:rPr lang="en-US" altLang="ja-JP" dirty="0"/>
            </a:br>
            <a:r>
              <a:rPr lang="ja-JP" altLang="en-US" dirty="0"/>
              <a:t>実行トレースのデータ依存関係を基にした</a:t>
            </a:r>
            <a:br>
              <a:rPr lang="en-US" altLang="ja-JP" dirty="0"/>
            </a:br>
            <a:r>
              <a:rPr lang="ja-JP" altLang="en-US" dirty="0"/>
              <a:t>適合率・再現率を調査</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1445239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データ依存関係の精度：結果</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
        <p:nvSpPr>
          <p:cNvPr id="10" name="コンテンツ プレースホルダー 2"/>
          <p:cNvSpPr txBox="1">
            <a:spLocks/>
          </p:cNvSpPr>
          <p:nvPr/>
        </p:nvSpPr>
        <p:spPr bwMode="auto">
          <a:xfrm>
            <a:off x="381952" y="4925511"/>
            <a:ext cx="8686800" cy="10272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dirty="0"/>
              <a:t>データ依存関係は適合率</a:t>
            </a:r>
            <a:r>
              <a:rPr lang="en-US" altLang="ja-JP" sz="2800" dirty="0"/>
              <a:t>0.9</a:t>
            </a:r>
            <a:r>
              <a:rPr lang="ja-JP" altLang="en-US" sz="2800" dirty="0" err="1"/>
              <a:t>，</a:t>
            </a:r>
            <a:r>
              <a:rPr lang="ja-JP" altLang="en-US" sz="2800" dirty="0"/>
              <a:t>再現率</a:t>
            </a:r>
            <a:r>
              <a:rPr lang="en-US" altLang="ja-JP" sz="2800" dirty="0"/>
              <a:t>0.8</a:t>
            </a:r>
            <a:r>
              <a:rPr lang="ja-JP" altLang="en-US" sz="2800" dirty="0"/>
              <a:t>程度の</a:t>
            </a:r>
            <a:br>
              <a:rPr lang="en-US" altLang="ja-JP" sz="2800" dirty="0"/>
            </a:br>
            <a:r>
              <a:rPr lang="ja-JP" altLang="en-US" sz="2800" kern="0" dirty="0"/>
              <a:t>高い精度を示した</a:t>
            </a:r>
            <a:endParaRPr lang="en-US" altLang="ja-JP" sz="2800" kern="0" dirty="0"/>
          </a:p>
        </p:txBody>
      </p:sp>
      <p:graphicFrame>
        <p:nvGraphicFramePr>
          <p:cNvPr id="11" name="表 10"/>
          <p:cNvGraphicFramePr>
            <a:graphicFrameLocks noGrp="1"/>
          </p:cNvGraphicFramePr>
          <p:nvPr>
            <p:extLst>
              <p:ext uri="{D42A27DB-BD31-4B8C-83A1-F6EECF244321}">
                <p14:modId xmlns:p14="http://schemas.microsoft.com/office/powerpoint/2010/main" val="1678156961"/>
              </p:ext>
            </p:extLst>
          </p:nvPr>
        </p:nvGraphicFramePr>
        <p:xfrm>
          <a:off x="381952" y="2031839"/>
          <a:ext cx="8366761" cy="2183544"/>
        </p:xfrm>
        <a:graphic>
          <a:graphicData uri="http://schemas.openxmlformats.org/drawingml/2006/table">
            <a:tbl>
              <a:tblPr firstRow="1" bandRow="1">
                <a:tableStyleId>{5C22544A-7EE6-4342-B048-85BDC9FD1C3A}</a:tableStyleId>
              </a:tblPr>
              <a:tblGrid>
                <a:gridCol w="2313639">
                  <a:extLst>
                    <a:ext uri="{9D8B030D-6E8A-4147-A177-3AD203B41FA5}">
                      <a16:colId xmlns:a16="http://schemas.microsoft.com/office/drawing/2014/main" val="20000"/>
                    </a:ext>
                  </a:extLst>
                </a:gridCol>
                <a:gridCol w="1172834">
                  <a:extLst>
                    <a:ext uri="{9D8B030D-6E8A-4147-A177-3AD203B41FA5}">
                      <a16:colId xmlns:a16="http://schemas.microsoft.com/office/drawing/2014/main" val="20001"/>
                    </a:ext>
                  </a:extLst>
                </a:gridCol>
                <a:gridCol w="1153007">
                  <a:extLst>
                    <a:ext uri="{9D8B030D-6E8A-4147-A177-3AD203B41FA5}">
                      <a16:colId xmlns:a16="http://schemas.microsoft.com/office/drawing/2014/main" val="20002"/>
                    </a:ext>
                  </a:extLst>
                </a:gridCol>
                <a:gridCol w="1202422">
                  <a:extLst>
                    <a:ext uri="{9D8B030D-6E8A-4147-A177-3AD203B41FA5}">
                      <a16:colId xmlns:a16="http://schemas.microsoft.com/office/drawing/2014/main" val="20003"/>
                    </a:ext>
                  </a:extLst>
                </a:gridCol>
                <a:gridCol w="1262818">
                  <a:extLst>
                    <a:ext uri="{9D8B030D-6E8A-4147-A177-3AD203B41FA5}">
                      <a16:colId xmlns:a16="http://schemas.microsoft.com/office/drawing/2014/main" val="20004"/>
                    </a:ext>
                  </a:extLst>
                </a:gridCol>
                <a:gridCol w="1262041">
                  <a:extLst>
                    <a:ext uri="{9D8B030D-6E8A-4147-A177-3AD203B41FA5}">
                      <a16:colId xmlns:a16="http://schemas.microsoft.com/office/drawing/2014/main" val="20005"/>
                    </a:ext>
                  </a:extLst>
                </a:gridCol>
              </a:tblGrid>
              <a:tr h="545886">
                <a:tc>
                  <a:txBody>
                    <a:bodyPr/>
                    <a:lstStyle/>
                    <a:p>
                      <a:r>
                        <a:rPr kumimoji="1" lang="ja-JP" altLang="en-US" sz="2400" dirty="0">
                          <a:solidFill>
                            <a:schemeClr val="tx1"/>
                          </a:solidFill>
                        </a:rPr>
                        <a:t>バッファサイズ</a:t>
                      </a:r>
                      <a:r>
                        <a:rPr kumimoji="1" lang="en-US" altLang="ja-JP" sz="2400" dirty="0">
                          <a:solidFill>
                            <a:schemeClr val="tx1"/>
                          </a:solidFill>
                        </a:rPr>
                        <a:t>k</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16</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32</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64</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128</a:t>
                      </a:r>
                      <a:endParaRPr kumimoji="1" lang="ja-JP" altLang="en-US" sz="2400" dirty="0">
                        <a:solidFill>
                          <a:schemeClr val="tx1"/>
                        </a:solidFill>
                      </a:endParaRPr>
                    </a:p>
                  </a:txBody>
                  <a:tcPr/>
                </a:tc>
                <a:tc>
                  <a:txBody>
                    <a:bodyPr/>
                    <a:lstStyle/>
                    <a:p>
                      <a:pPr algn="r"/>
                      <a:r>
                        <a:rPr kumimoji="1" lang="en-US" altLang="ja-JP" sz="2400" dirty="0">
                          <a:solidFill>
                            <a:schemeClr val="tx1"/>
                          </a:solidFill>
                        </a:rPr>
                        <a:t>256</a:t>
                      </a:r>
                      <a:endParaRPr kumimoji="1" lang="ja-JP" altLang="en-US" sz="2400" dirty="0">
                        <a:solidFill>
                          <a:schemeClr val="tx1"/>
                        </a:solidFill>
                      </a:endParaRPr>
                    </a:p>
                  </a:txBody>
                  <a:tcPr/>
                </a:tc>
                <a:extLst>
                  <a:ext uri="{0D108BD9-81ED-4DB2-BD59-A6C34878D82A}">
                    <a16:rowId xmlns:a16="http://schemas.microsoft.com/office/drawing/2014/main" val="10000"/>
                  </a:ext>
                </a:extLst>
              </a:tr>
              <a:tr h="545886">
                <a:tc>
                  <a:txBody>
                    <a:bodyPr/>
                    <a:lstStyle/>
                    <a:p>
                      <a:r>
                        <a:rPr kumimoji="1" lang="ja-JP" altLang="en-US" sz="2400" dirty="0">
                          <a:solidFill>
                            <a:schemeClr val="tx1"/>
                          </a:solidFill>
                        </a:rPr>
                        <a:t>適合率</a:t>
                      </a:r>
                      <a:endParaRPr kumimoji="1" lang="en-US" altLang="ja-JP" sz="2400" dirty="0">
                        <a:solidFill>
                          <a:schemeClr val="tx1"/>
                        </a:solidFill>
                      </a:endParaRPr>
                    </a:p>
                  </a:txBody>
                  <a:tcP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0.914</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0.903</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0.892</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0.881</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0.872</a:t>
                      </a:r>
                    </a:p>
                  </a:txBody>
                  <a:tcPr marL="6350" marR="6350" marT="6350" marB="0" anchor="ctr"/>
                </a:tc>
                <a:extLst>
                  <a:ext uri="{0D108BD9-81ED-4DB2-BD59-A6C34878D82A}">
                    <a16:rowId xmlns:a16="http://schemas.microsoft.com/office/drawing/2014/main" val="10001"/>
                  </a:ext>
                </a:extLst>
              </a:tr>
              <a:tr h="545886">
                <a:tc>
                  <a:txBody>
                    <a:bodyPr/>
                    <a:lstStyle/>
                    <a:p>
                      <a:r>
                        <a:rPr kumimoji="1" lang="ja-JP" altLang="en-US" sz="2400" dirty="0">
                          <a:solidFill>
                            <a:schemeClr val="tx1"/>
                          </a:solidFill>
                        </a:rPr>
                        <a:t>再現率</a:t>
                      </a:r>
                    </a:p>
                  </a:txBody>
                  <a:tcP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0.748</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0.782</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0.813</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0.843</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0.870</a:t>
                      </a:r>
                    </a:p>
                  </a:txBody>
                  <a:tcPr marL="6350" marR="6350" marT="6350" marB="0" anchor="ctr"/>
                </a:tc>
                <a:extLst>
                  <a:ext uri="{0D108BD9-81ED-4DB2-BD59-A6C34878D82A}">
                    <a16:rowId xmlns:a16="http://schemas.microsoft.com/office/drawing/2014/main" val="1568368212"/>
                  </a:ext>
                </a:extLst>
              </a:tr>
              <a:tr h="545886">
                <a:tc>
                  <a:txBody>
                    <a:bodyPr/>
                    <a:lstStyle/>
                    <a:p>
                      <a:r>
                        <a:rPr kumimoji="1" lang="en-US" altLang="ja-JP" sz="2400" dirty="0">
                          <a:solidFill>
                            <a:schemeClr val="tx1"/>
                          </a:solidFill>
                        </a:rPr>
                        <a:t>F</a:t>
                      </a:r>
                      <a:r>
                        <a:rPr kumimoji="1" lang="ja-JP" altLang="en-US" sz="2400" dirty="0">
                          <a:solidFill>
                            <a:schemeClr val="tx1"/>
                          </a:solidFill>
                        </a:rPr>
                        <a:t>値</a:t>
                      </a:r>
                    </a:p>
                  </a:txBody>
                  <a:tcP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0.823</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0.838</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0.851</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0.861</a:t>
                      </a:r>
                    </a:p>
                  </a:txBody>
                  <a:tcPr marL="6350" marR="6350" marT="6350" marB="0" anchor="ctr"/>
                </a:tc>
                <a:tc>
                  <a:txBody>
                    <a:bodyPr/>
                    <a:lstStyle/>
                    <a:p>
                      <a:pPr algn="r" fontAlgn="b"/>
                      <a:r>
                        <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rPr>
                        <a:t>0.871</a:t>
                      </a:r>
                    </a:p>
                  </a:txBody>
                  <a:tcPr marL="6350" marR="6350" marT="6350" marB="0" anchor="ctr"/>
                </a:tc>
                <a:extLst>
                  <a:ext uri="{0D108BD9-81ED-4DB2-BD59-A6C34878D82A}">
                    <a16:rowId xmlns:a16="http://schemas.microsoft.com/office/drawing/2014/main" val="3278387449"/>
                  </a:ext>
                </a:extLst>
              </a:tr>
            </a:tbl>
          </a:graphicData>
        </a:graphic>
      </p:graphicFrame>
    </p:spTree>
    <p:extLst>
      <p:ext uri="{BB962C8B-B14F-4D97-AF65-F5344CB8AC3E}">
        <p14:creationId xmlns:p14="http://schemas.microsoft.com/office/powerpoint/2010/main" val="2397518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r>
              <a:rPr lang="ja-JP" altLang="en-US" sz="4400" dirty="0"/>
              <a:t>実際のバグに対する有用性</a:t>
            </a:r>
            <a:endParaRPr lang="en-US" altLang="ja-JP" dirty="0"/>
          </a:p>
        </p:txBody>
      </p:sp>
      <p:sp>
        <p:nvSpPr>
          <p:cNvPr id="3" name="コンテンツ プレースホルダー 2"/>
          <p:cNvSpPr>
            <a:spLocks noGrp="1"/>
          </p:cNvSpPr>
          <p:nvPr>
            <p:ph idx="1"/>
          </p:nvPr>
        </p:nvSpPr>
        <p:spPr>
          <a:xfrm>
            <a:off x="457199" y="1600200"/>
            <a:ext cx="8803341" cy="4525963"/>
          </a:xfrm>
        </p:spPr>
        <p:txBody>
          <a:bodyPr/>
          <a:lstStyle/>
          <a:p>
            <a:r>
              <a:rPr lang="en-US" altLang="ja-JP" sz="2800" dirty="0"/>
              <a:t>RQ1: </a:t>
            </a:r>
            <a:r>
              <a:rPr lang="ja-JP" altLang="en-US" sz="2800" dirty="0"/>
              <a:t>提案手法による実行のオーバーヘッドはどうか？</a:t>
            </a:r>
            <a:endParaRPr lang="en-US" altLang="ja-JP" sz="2800" dirty="0"/>
          </a:p>
          <a:p>
            <a:pPr lvl="1"/>
            <a:endParaRPr lang="en-US" altLang="ja-JP" sz="2400" dirty="0"/>
          </a:p>
          <a:p>
            <a:endParaRPr lang="en-US" altLang="ja-JP" sz="2800" dirty="0"/>
          </a:p>
          <a:p>
            <a:r>
              <a:rPr lang="en-US" altLang="ja-JP" sz="2800" dirty="0"/>
              <a:t>RQ2</a:t>
            </a:r>
            <a:r>
              <a:rPr lang="ja-JP" altLang="en-US" sz="2800" dirty="0"/>
              <a:t>：提案手法はバグに関係する命令を完全に</a:t>
            </a:r>
            <a:br>
              <a:rPr lang="en-US" altLang="ja-JP" sz="2800" dirty="0"/>
            </a:br>
            <a:r>
              <a:rPr lang="ja-JP" altLang="en-US" sz="2800" dirty="0"/>
              <a:t>記録できたか？</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2156946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
        <p:nvSpPr>
          <p:cNvPr id="6" name="コンテンツ プレースホルダー 2">
            <a:extLst>
              <a:ext uri="{FF2B5EF4-FFF2-40B4-BE49-F238E27FC236}">
                <a16:creationId xmlns:a16="http://schemas.microsoft.com/office/drawing/2014/main" id="{94ABADB5-EAA4-45C7-8A33-A1BAF78A5158}"/>
              </a:ext>
            </a:extLst>
          </p:cNvPr>
          <p:cNvSpPr txBox="1">
            <a:spLocks/>
          </p:cNvSpPr>
          <p:nvPr/>
        </p:nvSpPr>
        <p:spPr bwMode="auto">
          <a:xfrm>
            <a:off x="457200" y="1600200"/>
            <a:ext cx="9090212"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dirty="0"/>
              <a:t>Defects4J</a:t>
            </a:r>
            <a:r>
              <a:rPr lang="en-US" altLang="ja-JP" sz="2000" dirty="0"/>
              <a:t>[7]</a:t>
            </a:r>
            <a:r>
              <a:rPr lang="ja-JP" altLang="en-US" sz="2800" dirty="0"/>
              <a:t>の</a:t>
            </a:r>
            <a:r>
              <a:rPr lang="en-US" altLang="ja-JP" sz="2800" dirty="0"/>
              <a:t>17</a:t>
            </a:r>
            <a:r>
              <a:rPr lang="ja-JP" altLang="en-US" sz="2800" dirty="0"/>
              <a:t>プロジェクト，バグ</a:t>
            </a:r>
            <a:r>
              <a:rPr lang="en-US" altLang="ja-JP" sz="2800" dirty="0"/>
              <a:t>831</a:t>
            </a:r>
            <a:r>
              <a:rPr lang="ja-JP" altLang="en-US" sz="2800" dirty="0"/>
              <a:t>件を対象とした</a:t>
            </a:r>
            <a:endParaRPr lang="en-US" altLang="ja-JP" sz="2800" dirty="0"/>
          </a:p>
          <a:p>
            <a:pPr lvl="1"/>
            <a:r>
              <a:rPr lang="ja-JP" altLang="en-US" sz="2400" dirty="0"/>
              <a:t>数値計算ライブラリの</a:t>
            </a:r>
            <a:r>
              <a:rPr lang="en-US" altLang="ja-JP" sz="2400" dirty="0"/>
              <a:t>commons-math, </a:t>
            </a:r>
            <a:r>
              <a:rPr lang="ja-JP" altLang="en-US" sz="2400" dirty="0"/>
              <a:t>グラフライブラリの</a:t>
            </a:r>
            <a:r>
              <a:rPr lang="en-US" altLang="ja-JP" sz="2400" dirty="0" err="1"/>
              <a:t>jfreechart</a:t>
            </a:r>
            <a:r>
              <a:rPr lang="ja-JP" altLang="en-US" sz="2400" dirty="0"/>
              <a:t>などが含まれている</a:t>
            </a:r>
            <a:endParaRPr lang="en-US" altLang="ja-JP" sz="2400" dirty="0"/>
          </a:p>
          <a:p>
            <a:endParaRPr lang="en-US" altLang="ja-JP" sz="2800" i="1" dirty="0"/>
          </a:p>
          <a:p>
            <a:r>
              <a:rPr lang="en-US" altLang="ja-JP" sz="2800" dirty="0"/>
              <a:t>Defects4J</a:t>
            </a:r>
            <a:r>
              <a:rPr lang="ja-JP" altLang="en-US" sz="2800" dirty="0"/>
              <a:t>ではバグ修正前後のソースコードに</a:t>
            </a:r>
            <a:br>
              <a:rPr lang="en-US" altLang="ja-JP" sz="2800" dirty="0"/>
            </a:br>
            <a:r>
              <a:rPr lang="ja-JP" altLang="en-US" sz="2800" dirty="0"/>
              <a:t>対してテストが実行できる</a:t>
            </a:r>
            <a:endParaRPr lang="en-US" altLang="ja-JP" sz="2800" dirty="0"/>
          </a:p>
          <a:p>
            <a:pPr lvl="1"/>
            <a:r>
              <a:rPr lang="ja-JP" altLang="en-US" sz="2400" dirty="0"/>
              <a:t>バグ</a:t>
            </a:r>
            <a:r>
              <a:rPr lang="en-US" altLang="ja-JP" sz="2400" dirty="0"/>
              <a:t>ID</a:t>
            </a:r>
            <a:r>
              <a:rPr lang="ja-JP" altLang="en-US" sz="2400" dirty="0"/>
              <a:t>ごとにバグ修正前後のソースコードに対して</a:t>
            </a:r>
            <a:br>
              <a:rPr lang="en-US" altLang="ja-JP" sz="2400" dirty="0"/>
            </a:br>
            <a:r>
              <a:rPr lang="ja-JP" altLang="en-US" sz="2400" b="1" u="sng" dirty="0"/>
              <a:t>バグの原因となったテストのみを実行し</a:t>
            </a:r>
            <a:r>
              <a:rPr lang="ja-JP" altLang="en-US" sz="2400" dirty="0"/>
              <a:t>，</a:t>
            </a:r>
            <a:br>
              <a:rPr lang="en-US" altLang="ja-JP" sz="2400" dirty="0"/>
            </a:br>
            <a:r>
              <a:rPr lang="ja-JP" altLang="en-US" sz="2400" dirty="0"/>
              <a:t>実行トレースを収集する</a:t>
            </a:r>
            <a:endParaRPr lang="en-US" altLang="ja-JP" sz="2400" dirty="0"/>
          </a:p>
          <a:p>
            <a:pPr lvl="1"/>
            <a:endParaRPr lang="en-US" altLang="ja-JP" sz="2400" b="1" dirty="0"/>
          </a:p>
        </p:txBody>
      </p:sp>
      <p:sp>
        <p:nvSpPr>
          <p:cNvPr id="5" name="テキスト ボックス 85">
            <a:extLst>
              <a:ext uri="{FF2B5EF4-FFF2-40B4-BE49-F238E27FC236}">
                <a16:creationId xmlns:a16="http://schemas.microsoft.com/office/drawing/2014/main" id="{72C080BA-CB85-4FAB-893A-8D5743F7262C}"/>
              </a:ext>
            </a:extLst>
          </p:cNvPr>
          <p:cNvSpPr txBox="1"/>
          <p:nvPr/>
        </p:nvSpPr>
        <p:spPr>
          <a:xfrm>
            <a:off x="1060820" y="5952565"/>
            <a:ext cx="7011248" cy="465380"/>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[7] Just et al., “Defects4J: A Database of Existing Faults to Enable Controlled Testing Studies for Java Programs</a:t>
            </a:r>
            <a:r>
              <a:rPr lang="en-US" altLang="ja-JP" sz="1050" b="1" dirty="0"/>
              <a:t>,</a:t>
            </a:r>
            <a:r>
              <a:rPr lang="en-US" altLang="ja-JP" sz="1050" dirty="0"/>
              <a:t>”</a:t>
            </a:r>
            <a:r>
              <a:rPr lang="en-US" altLang="ja-JP" sz="1050" i="1" dirty="0"/>
              <a:t> In Proc. of the 2014 International Symposium on Software Testing and Analysis</a:t>
            </a:r>
            <a:r>
              <a:rPr lang="en-US" altLang="ja-JP" sz="1050" dirty="0"/>
              <a:t>, pp.437–440, 2014.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バグに関係する命令の特定</a:t>
            </a:r>
            <a:endParaRPr kumimoji="1" lang="ja-JP" altLang="en-US" sz="4000" dirty="0"/>
          </a:p>
        </p:txBody>
      </p:sp>
      <p:sp>
        <p:nvSpPr>
          <p:cNvPr id="3" name="コンテンツ プレースホルダー 2"/>
          <p:cNvSpPr>
            <a:spLocks noGrp="1"/>
          </p:cNvSpPr>
          <p:nvPr>
            <p:ph idx="1"/>
          </p:nvPr>
        </p:nvSpPr>
        <p:spPr>
          <a:xfrm>
            <a:off x="169333" y="1600200"/>
            <a:ext cx="8794045" cy="2315391"/>
          </a:xfrm>
        </p:spPr>
        <p:txBody>
          <a:bodyPr/>
          <a:lstStyle/>
          <a:p>
            <a:pPr marL="0" indent="0">
              <a:buNone/>
            </a:pPr>
            <a:r>
              <a:rPr lang="ja-JP" altLang="en-US" sz="2400" dirty="0"/>
              <a:t>バグに関係する命令＝バグ修正前にのみ発生している観測値を</a:t>
            </a:r>
            <a:br>
              <a:rPr lang="en-US" altLang="ja-JP" sz="2400" dirty="0"/>
            </a:br>
            <a:r>
              <a:rPr lang="ja-JP" altLang="en-US" sz="2400" dirty="0"/>
              <a:t>　　　　　　　　　　　　　　 含む命令</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cxnSp>
        <p:nvCxnSpPr>
          <p:cNvPr id="6" name="直線矢印コネクタ 5"/>
          <p:cNvCxnSpPr/>
          <p:nvPr/>
        </p:nvCxnSpPr>
        <p:spPr>
          <a:xfrm>
            <a:off x="1650274" y="3480935"/>
            <a:ext cx="249065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1650274" y="4443232"/>
            <a:ext cx="249065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641208" y="3248524"/>
            <a:ext cx="984553" cy="431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命令</a:t>
            </a:r>
            <a:r>
              <a:rPr kumimoji="1" lang="en-US" altLang="ja-JP" dirty="0">
                <a:solidFill>
                  <a:schemeClr val="tx1"/>
                </a:solidFill>
              </a:rPr>
              <a:t>A</a:t>
            </a:r>
            <a:endParaRPr kumimoji="1" lang="ja-JP" altLang="en-US" dirty="0">
              <a:solidFill>
                <a:schemeClr val="tx1"/>
              </a:solidFill>
            </a:endParaRPr>
          </a:p>
        </p:txBody>
      </p:sp>
      <p:sp>
        <p:nvSpPr>
          <p:cNvPr id="10" name="正方形/長方形 9"/>
          <p:cNvSpPr/>
          <p:nvPr/>
        </p:nvSpPr>
        <p:spPr>
          <a:xfrm>
            <a:off x="641207" y="4222250"/>
            <a:ext cx="984553" cy="431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命令</a:t>
            </a:r>
            <a:r>
              <a:rPr kumimoji="1" lang="en-US" altLang="ja-JP" dirty="0">
                <a:solidFill>
                  <a:schemeClr val="tx1"/>
                </a:solidFill>
              </a:rPr>
              <a:t>A</a:t>
            </a:r>
            <a:endParaRPr kumimoji="1" lang="ja-JP" altLang="en-US" dirty="0">
              <a:solidFill>
                <a:schemeClr val="tx1"/>
              </a:solidFill>
            </a:endParaRPr>
          </a:p>
        </p:txBody>
      </p:sp>
      <p:sp>
        <p:nvSpPr>
          <p:cNvPr id="11" name="爆発 2 10"/>
          <p:cNvSpPr/>
          <p:nvPr/>
        </p:nvSpPr>
        <p:spPr>
          <a:xfrm>
            <a:off x="3069771" y="3274107"/>
            <a:ext cx="375665" cy="382086"/>
          </a:xfrm>
          <a:prstGeom prst="irregularSeal2">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4" name="正方形/長方形 13"/>
          <p:cNvSpPr/>
          <p:nvPr/>
        </p:nvSpPr>
        <p:spPr>
          <a:xfrm>
            <a:off x="2812870" y="3265396"/>
            <a:ext cx="1428204" cy="394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2812870" y="4222250"/>
            <a:ext cx="1428204" cy="394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p:nvPr/>
        </p:nvCxnSpPr>
        <p:spPr>
          <a:xfrm>
            <a:off x="5804262" y="3480935"/>
            <a:ext cx="273884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5804262" y="4443232"/>
            <a:ext cx="273884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4772297" y="3265397"/>
            <a:ext cx="984553" cy="431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命令</a:t>
            </a:r>
            <a:r>
              <a:rPr kumimoji="1" lang="en-US" altLang="ja-JP" dirty="0">
                <a:solidFill>
                  <a:schemeClr val="tx1"/>
                </a:solidFill>
              </a:rPr>
              <a:t>A</a:t>
            </a:r>
            <a:endParaRPr kumimoji="1" lang="ja-JP" altLang="en-US" dirty="0">
              <a:solidFill>
                <a:schemeClr val="tx1"/>
              </a:solidFill>
            </a:endParaRPr>
          </a:p>
        </p:txBody>
      </p:sp>
      <p:sp>
        <p:nvSpPr>
          <p:cNvPr id="25" name="正方形/長方形 24"/>
          <p:cNvSpPr/>
          <p:nvPr/>
        </p:nvSpPr>
        <p:spPr>
          <a:xfrm>
            <a:off x="4772297" y="4222250"/>
            <a:ext cx="984553" cy="431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命令</a:t>
            </a:r>
            <a:r>
              <a:rPr kumimoji="1" lang="en-US" altLang="ja-JP" dirty="0">
                <a:solidFill>
                  <a:schemeClr val="tx1"/>
                </a:solidFill>
              </a:rPr>
              <a:t>A</a:t>
            </a:r>
            <a:endParaRPr kumimoji="1" lang="ja-JP" altLang="en-US" dirty="0">
              <a:solidFill>
                <a:schemeClr val="tx1"/>
              </a:solidFill>
            </a:endParaRPr>
          </a:p>
        </p:txBody>
      </p:sp>
      <p:sp>
        <p:nvSpPr>
          <p:cNvPr id="26" name="爆発 2 25"/>
          <p:cNvSpPr/>
          <p:nvPr/>
        </p:nvSpPr>
        <p:spPr>
          <a:xfrm>
            <a:off x="6487400" y="3265396"/>
            <a:ext cx="375665" cy="382086"/>
          </a:xfrm>
          <a:prstGeom prst="irregularSeal2">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215052" y="3265396"/>
            <a:ext cx="1428204" cy="394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7215052" y="4222250"/>
            <a:ext cx="1428204" cy="394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222068" y="2875689"/>
            <a:ext cx="4162697" cy="19855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コンテンツ プレースホルダー 2"/>
          <p:cNvSpPr txBox="1">
            <a:spLocks/>
          </p:cNvSpPr>
          <p:nvPr/>
        </p:nvSpPr>
        <p:spPr bwMode="auto">
          <a:xfrm>
            <a:off x="265610" y="2385285"/>
            <a:ext cx="4143668" cy="5306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a:t>提案手法が記録に成功する例</a:t>
            </a:r>
            <a:endParaRPr lang="en-US" altLang="ja-JP" sz="2400" kern="0" dirty="0"/>
          </a:p>
        </p:txBody>
      </p:sp>
      <p:sp>
        <p:nvSpPr>
          <p:cNvPr id="34" name="正方形/長方形 33"/>
          <p:cNvSpPr/>
          <p:nvPr/>
        </p:nvSpPr>
        <p:spPr>
          <a:xfrm>
            <a:off x="4495397" y="2875689"/>
            <a:ext cx="4298163" cy="19855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ー 2"/>
          <p:cNvSpPr txBox="1">
            <a:spLocks/>
          </p:cNvSpPr>
          <p:nvPr/>
        </p:nvSpPr>
        <p:spPr bwMode="auto">
          <a:xfrm>
            <a:off x="4702627" y="2385285"/>
            <a:ext cx="4143668" cy="5306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a:t>提案手法が記録に失敗する例</a:t>
            </a:r>
            <a:endParaRPr lang="en-US" altLang="ja-JP" sz="2400" kern="0" dirty="0"/>
          </a:p>
        </p:txBody>
      </p:sp>
      <p:sp>
        <p:nvSpPr>
          <p:cNvPr id="30" name="コンテンツ プレースホルダー 2"/>
          <p:cNvSpPr txBox="1">
            <a:spLocks/>
          </p:cNvSpPr>
          <p:nvPr/>
        </p:nvSpPr>
        <p:spPr bwMode="auto">
          <a:xfrm>
            <a:off x="181829" y="2883579"/>
            <a:ext cx="918756" cy="3649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修正前</a:t>
            </a:r>
            <a:endParaRPr lang="en-US" altLang="ja-JP" sz="1800" kern="0" dirty="0"/>
          </a:p>
        </p:txBody>
      </p:sp>
      <p:sp>
        <p:nvSpPr>
          <p:cNvPr id="31" name="コンテンツ プレースホルダー 2"/>
          <p:cNvSpPr txBox="1">
            <a:spLocks/>
          </p:cNvSpPr>
          <p:nvPr/>
        </p:nvSpPr>
        <p:spPr bwMode="auto">
          <a:xfrm>
            <a:off x="4452820" y="2875004"/>
            <a:ext cx="918756" cy="3649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修正前</a:t>
            </a:r>
            <a:endParaRPr lang="en-US" altLang="ja-JP" sz="1800" kern="0" dirty="0"/>
          </a:p>
        </p:txBody>
      </p:sp>
      <p:sp>
        <p:nvSpPr>
          <p:cNvPr id="32" name="コンテンツ プレースホルダー 2"/>
          <p:cNvSpPr txBox="1">
            <a:spLocks/>
          </p:cNvSpPr>
          <p:nvPr/>
        </p:nvSpPr>
        <p:spPr bwMode="auto">
          <a:xfrm>
            <a:off x="4452820" y="3776888"/>
            <a:ext cx="918756" cy="3649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修正後</a:t>
            </a:r>
            <a:endParaRPr lang="en-US" altLang="ja-JP" sz="1800" kern="0" dirty="0"/>
          </a:p>
        </p:txBody>
      </p:sp>
      <p:sp>
        <p:nvSpPr>
          <p:cNvPr id="36" name="コンテンツ プレースホルダー 2"/>
          <p:cNvSpPr txBox="1">
            <a:spLocks/>
          </p:cNvSpPr>
          <p:nvPr/>
        </p:nvSpPr>
        <p:spPr bwMode="auto">
          <a:xfrm>
            <a:off x="169333" y="3829685"/>
            <a:ext cx="918756" cy="3649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修正後</a:t>
            </a:r>
            <a:endParaRPr lang="en-US" altLang="ja-JP" sz="1800" kern="0" dirty="0"/>
          </a:p>
        </p:txBody>
      </p:sp>
      <p:sp>
        <p:nvSpPr>
          <p:cNvPr id="37" name="コンテンツ プレースホルダー 2"/>
          <p:cNvSpPr txBox="1">
            <a:spLocks/>
          </p:cNvSpPr>
          <p:nvPr/>
        </p:nvSpPr>
        <p:spPr bwMode="auto">
          <a:xfrm>
            <a:off x="265610" y="5198970"/>
            <a:ext cx="8794045" cy="10189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400" kern="0" dirty="0"/>
              <a:t>Near-Omniscient Debugging</a:t>
            </a:r>
            <a:r>
              <a:rPr lang="ja-JP" altLang="en-US" sz="2400" kern="0" dirty="0"/>
              <a:t>が記録していない範囲に</a:t>
            </a:r>
            <a:br>
              <a:rPr lang="en-US" altLang="ja-JP" sz="2400" kern="0" dirty="0"/>
            </a:br>
            <a:r>
              <a:rPr lang="ja-JP" altLang="en-US" sz="2400" kern="0" dirty="0"/>
              <a:t>バグ修正前でのみ記録されている観測値があるかを検証する</a:t>
            </a:r>
            <a:endParaRPr lang="en-US" altLang="ja-JP" sz="2400" kern="0" dirty="0"/>
          </a:p>
        </p:txBody>
      </p:sp>
    </p:spTree>
    <p:extLst>
      <p:ext uri="{BB962C8B-B14F-4D97-AF65-F5344CB8AC3E}">
        <p14:creationId xmlns:p14="http://schemas.microsoft.com/office/powerpoint/2010/main" val="1431898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RQ1: </a:t>
            </a:r>
            <a:r>
              <a:rPr lang="ja-JP" altLang="en-US" sz="4000" dirty="0"/>
              <a:t>提案手法による実行の</a:t>
            </a:r>
            <a:br>
              <a:rPr lang="en-US" altLang="ja-JP" sz="4000" dirty="0"/>
            </a:br>
            <a:r>
              <a:rPr lang="ja-JP" altLang="en-US" sz="4000" dirty="0"/>
              <a:t>オーバーヘッドはどうか？</a:t>
            </a:r>
            <a:endParaRPr lang="en-US" altLang="ja-JP" sz="4000" dirty="0"/>
          </a:p>
        </p:txBody>
      </p:sp>
      <p:sp>
        <p:nvSpPr>
          <p:cNvPr id="3" name="コンテンツ プレースホルダー 2"/>
          <p:cNvSpPr>
            <a:spLocks noGrp="1"/>
          </p:cNvSpPr>
          <p:nvPr>
            <p:ph idx="1"/>
          </p:nvPr>
        </p:nvSpPr>
        <p:spPr>
          <a:xfrm>
            <a:off x="457199" y="1600200"/>
            <a:ext cx="8803341" cy="4525963"/>
          </a:xfrm>
        </p:spPr>
        <p:txBody>
          <a:bodyPr/>
          <a:lstStyle/>
          <a:p>
            <a:r>
              <a:rPr lang="ja-JP" altLang="en-US" sz="2800" dirty="0"/>
              <a:t>実行時間：</a:t>
            </a:r>
            <a:endParaRPr lang="en-US" altLang="ja-JP" sz="2800" dirty="0"/>
          </a:p>
          <a:p>
            <a:pPr lvl="1"/>
            <a:r>
              <a:rPr lang="en-US" altLang="ja-JP" sz="2400" dirty="0"/>
              <a:t>Omniscient Debugging</a:t>
            </a:r>
            <a:r>
              <a:rPr lang="ja-JP" altLang="en-US" sz="2400" dirty="0"/>
              <a:t>と比較して実行トレースの</a:t>
            </a:r>
            <a:br>
              <a:rPr lang="en-US" altLang="ja-JP" sz="2400" dirty="0"/>
            </a:br>
            <a:r>
              <a:rPr lang="ja-JP" altLang="en-US" sz="2400" dirty="0"/>
              <a:t>出力コストが減少した分実行時間はやや短くなった</a:t>
            </a:r>
            <a:endParaRPr lang="en-US" altLang="ja-JP" sz="2400" dirty="0"/>
          </a:p>
          <a:p>
            <a:pPr marL="457200" lvl="1" indent="0">
              <a:buNone/>
            </a:pPr>
            <a:endParaRPr lang="en-US" altLang="ja-JP" sz="2400" dirty="0"/>
          </a:p>
          <a:p>
            <a:r>
              <a:rPr lang="ja-JP" altLang="en-US" sz="2800" dirty="0"/>
              <a:t>記録量：</a:t>
            </a:r>
            <a:endParaRPr lang="en-US" altLang="ja-JP" sz="2800" dirty="0"/>
          </a:p>
          <a:p>
            <a:pPr lvl="1"/>
            <a:r>
              <a:rPr lang="en-US" altLang="ja-JP" sz="2400" dirty="0"/>
              <a:t>Omniscient Debugging</a:t>
            </a:r>
            <a:r>
              <a:rPr lang="ja-JP" altLang="en-US" sz="2400" dirty="0"/>
              <a:t>と比較して記録量の差は全体的に</a:t>
            </a:r>
            <a:br>
              <a:rPr lang="en-US" altLang="ja-JP" sz="2400" dirty="0"/>
            </a:br>
            <a:r>
              <a:rPr lang="ja-JP" altLang="en-US" sz="2400" dirty="0"/>
              <a:t>小さいが，</a:t>
            </a:r>
            <a:r>
              <a:rPr lang="en-US" altLang="ja-JP" sz="2400" dirty="0"/>
              <a:t>1,000</a:t>
            </a:r>
            <a:r>
              <a:rPr lang="ja-JP" altLang="en-US" sz="2400" dirty="0"/>
              <a:t>万回以上実行される命令を含むバグなどに</a:t>
            </a:r>
            <a:br>
              <a:rPr lang="en-US" altLang="ja-JP" sz="2400" dirty="0"/>
            </a:br>
            <a:r>
              <a:rPr lang="ja-JP" altLang="en-US" sz="2400" dirty="0"/>
              <a:t>おいては大幅に記録量を削減した</a:t>
            </a:r>
            <a:endParaRPr lang="en-US" altLang="ja-JP" sz="2400" dirty="0"/>
          </a:p>
          <a:p>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1343200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RQ2</a:t>
            </a:r>
            <a:r>
              <a:rPr lang="ja-JP" altLang="en-US" sz="4000" dirty="0"/>
              <a:t>：提案手法はバグに関係する</a:t>
            </a:r>
            <a:br>
              <a:rPr lang="en-US" altLang="ja-JP" sz="4000" dirty="0"/>
            </a:br>
            <a:r>
              <a:rPr lang="ja-JP" altLang="en-US" sz="4000" dirty="0"/>
              <a:t>命令を完全に記録できたか？</a:t>
            </a:r>
            <a:endParaRPr lang="en-US" altLang="ja-JP" sz="4000" dirty="0"/>
          </a:p>
        </p:txBody>
      </p:sp>
      <p:sp>
        <p:nvSpPr>
          <p:cNvPr id="3" name="コンテンツ プレースホルダー 2"/>
          <p:cNvSpPr>
            <a:spLocks noGrp="1"/>
          </p:cNvSpPr>
          <p:nvPr>
            <p:ph idx="1"/>
          </p:nvPr>
        </p:nvSpPr>
        <p:spPr>
          <a:xfrm>
            <a:off x="169332" y="3370301"/>
            <a:ext cx="8794045" cy="2778034"/>
          </a:xfrm>
        </p:spPr>
        <p:txBody>
          <a:bodyPr/>
          <a:lstStyle/>
          <a:p>
            <a:pPr marL="0" indent="0">
              <a:buNone/>
            </a:pPr>
            <a:r>
              <a:rPr lang="ja-JP" altLang="en-US" sz="2800" dirty="0"/>
              <a:t>一定以上のバッファサイズであれば，大部分のバグに</a:t>
            </a:r>
            <a:br>
              <a:rPr lang="en-US" altLang="ja-JP" sz="2800" dirty="0"/>
            </a:br>
            <a:r>
              <a:rPr lang="ja-JP" altLang="en-US" sz="2800" dirty="0"/>
              <a:t>対してバグに関係する命令の観測値を完全に</a:t>
            </a:r>
            <a:br>
              <a:rPr lang="en-US" altLang="ja-JP" sz="2800" dirty="0"/>
            </a:br>
            <a:r>
              <a:rPr lang="ja-JP" altLang="en-US" sz="2800" dirty="0"/>
              <a:t>記録することに成功した</a:t>
            </a:r>
            <a:endParaRPr lang="en-US" altLang="ja-JP" sz="2800" dirty="0"/>
          </a:p>
          <a:p>
            <a:pPr lvl="1"/>
            <a:r>
              <a:rPr lang="ja-JP" altLang="en-US" sz="2400" dirty="0"/>
              <a:t>実行毎に挙動が変わるバグに対しては，提案手法で</a:t>
            </a:r>
            <a:br>
              <a:rPr lang="en-US" altLang="ja-JP" sz="2400" dirty="0"/>
            </a:br>
            <a:r>
              <a:rPr lang="ja-JP" altLang="en-US" sz="2400" dirty="0"/>
              <a:t>記録に失敗している</a:t>
            </a:r>
            <a:endParaRPr lang="en-US" altLang="ja-JP" sz="2400" dirty="0"/>
          </a:p>
          <a:p>
            <a:pPr lvl="2"/>
            <a:r>
              <a:rPr lang="ja-JP" altLang="en-US" dirty="0"/>
              <a:t>分散処理を行うライブラリなど</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225113898"/>
              </p:ext>
            </p:extLst>
          </p:nvPr>
        </p:nvGraphicFramePr>
        <p:xfrm>
          <a:off x="1102822" y="1883833"/>
          <a:ext cx="6927066" cy="1237772"/>
        </p:xfrm>
        <a:graphic>
          <a:graphicData uri="http://schemas.openxmlformats.org/drawingml/2006/table">
            <a:tbl>
              <a:tblPr firstRow="1" bandRow="1">
                <a:tableStyleId>{5C22544A-7EE6-4342-B048-85BDC9FD1C3A}</a:tableStyleId>
              </a:tblPr>
              <a:tblGrid>
                <a:gridCol w="2252493">
                  <a:extLst>
                    <a:ext uri="{9D8B030D-6E8A-4147-A177-3AD203B41FA5}">
                      <a16:colId xmlns:a16="http://schemas.microsoft.com/office/drawing/2014/main" val="20000"/>
                    </a:ext>
                  </a:extLst>
                </a:gridCol>
                <a:gridCol w="1146801">
                  <a:extLst>
                    <a:ext uri="{9D8B030D-6E8A-4147-A177-3AD203B41FA5}">
                      <a16:colId xmlns:a16="http://schemas.microsoft.com/office/drawing/2014/main" val="20001"/>
                    </a:ext>
                  </a:extLst>
                </a:gridCol>
                <a:gridCol w="1124177">
                  <a:extLst>
                    <a:ext uri="{9D8B030D-6E8A-4147-A177-3AD203B41FA5}">
                      <a16:colId xmlns:a16="http://schemas.microsoft.com/office/drawing/2014/main" val="20002"/>
                    </a:ext>
                  </a:extLst>
                </a:gridCol>
                <a:gridCol w="1172354">
                  <a:extLst>
                    <a:ext uri="{9D8B030D-6E8A-4147-A177-3AD203B41FA5}">
                      <a16:colId xmlns:a16="http://schemas.microsoft.com/office/drawing/2014/main" val="20003"/>
                    </a:ext>
                  </a:extLst>
                </a:gridCol>
                <a:gridCol w="1231241">
                  <a:extLst>
                    <a:ext uri="{9D8B030D-6E8A-4147-A177-3AD203B41FA5}">
                      <a16:colId xmlns:a16="http://schemas.microsoft.com/office/drawing/2014/main" val="20004"/>
                    </a:ext>
                  </a:extLst>
                </a:gridCol>
              </a:tblGrid>
              <a:tr h="618886">
                <a:tc>
                  <a:txBody>
                    <a:bodyPr/>
                    <a:lstStyle/>
                    <a:p>
                      <a:r>
                        <a:rPr kumimoji="1" lang="ja-JP" altLang="en-US" sz="2400" dirty="0">
                          <a:solidFill>
                            <a:schemeClr val="tx1"/>
                          </a:solidFill>
                        </a:rPr>
                        <a:t>バッファサイズ</a:t>
                      </a:r>
                      <a:r>
                        <a:rPr kumimoji="1" lang="en-US" altLang="ja-JP" sz="2400" dirty="0">
                          <a:solidFill>
                            <a:schemeClr val="tx1"/>
                          </a:solidFill>
                        </a:rPr>
                        <a:t>k</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16</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64</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256</a:t>
                      </a:r>
                      <a:endParaRPr kumimoji="1" lang="ja-JP" altLang="en-US" sz="2400" dirty="0">
                        <a:solidFill>
                          <a:schemeClr val="tx1"/>
                        </a:solidFill>
                      </a:endParaRPr>
                    </a:p>
                  </a:txBody>
                  <a:tcPr anchor="ctr"/>
                </a:tc>
                <a:tc>
                  <a:txBody>
                    <a:bodyPr/>
                    <a:lstStyle/>
                    <a:p>
                      <a:pPr algn="r"/>
                      <a:r>
                        <a:rPr kumimoji="1" lang="en-US" altLang="ja-JP" sz="2400" dirty="0">
                          <a:solidFill>
                            <a:schemeClr val="tx1"/>
                          </a:solidFill>
                        </a:rPr>
                        <a:t>1024</a:t>
                      </a:r>
                      <a:endParaRPr kumimoji="1" lang="ja-JP" altLang="en-US" sz="2400" dirty="0">
                        <a:solidFill>
                          <a:schemeClr val="tx1"/>
                        </a:solidFill>
                      </a:endParaRPr>
                    </a:p>
                  </a:txBody>
                  <a:tcPr anchor="ctr"/>
                </a:tc>
                <a:extLst>
                  <a:ext uri="{0D108BD9-81ED-4DB2-BD59-A6C34878D82A}">
                    <a16:rowId xmlns:a16="http://schemas.microsoft.com/office/drawing/2014/main" val="10000"/>
                  </a:ext>
                </a:extLst>
              </a:tr>
              <a:tr h="618886">
                <a:tc>
                  <a:txBody>
                    <a:bodyPr/>
                    <a:lstStyle/>
                    <a:p>
                      <a:r>
                        <a:rPr kumimoji="1" lang="ja-JP" altLang="en-US" sz="2400" dirty="0">
                          <a:solidFill>
                            <a:schemeClr val="tx1"/>
                          </a:solidFill>
                        </a:rPr>
                        <a:t>記録成功率</a:t>
                      </a:r>
                    </a:p>
                  </a:txBody>
                  <a:tcPr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38.6%</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54.9%</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71.2%</a:t>
                      </a:r>
                    </a:p>
                  </a:txBody>
                  <a:tcPr marL="9525" marR="9525" marT="9525" marB="0" anchor="ctr"/>
                </a:tc>
                <a:tc>
                  <a:txBody>
                    <a:bodyPr/>
                    <a:lstStyle/>
                    <a:p>
                      <a:pPr algn="r" fontAlgn="b"/>
                      <a:r>
                        <a:rPr lang="en-US" altLang="ja-JP" sz="2400" b="0" i="0" u="none" strike="noStrike" dirty="0">
                          <a:solidFill>
                            <a:srgbClr val="000000"/>
                          </a:solidFill>
                          <a:effectLst/>
                          <a:latin typeface="+mn-lt"/>
                          <a:ea typeface="ＭＳ Ｐゴシック" panose="020B0600070205080204" pitchFamily="50" charset="-128"/>
                        </a:rPr>
                        <a:t>84.2%</a:t>
                      </a:r>
                    </a:p>
                  </a:txBody>
                  <a:tcPr marL="9525" marR="9525" marT="9525" marB="0" anchor="ctr"/>
                </a:tc>
                <a:extLst>
                  <a:ext uri="{0D108BD9-81ED-4DB2-BD59-A6C34878D82A}">
                    <a16:rowId xmlns:a16="http://schemas.microsoft.com/office/drawing/2014/main" val="10001"/>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完全に記録できなかった</a:t>
            </a:r>
            <a:br>
              <a:rPr lang="en-US" altLang="ja-JP" sz="3600" dirty="0"/>
            </a:br>
            <a:r>
              <a:rPr lang="ja-JP" altLang="en-US" sz="3600" dirty="0"/>
              <a:t>バグに関係する命令の割合</a:t>
            </a:r>
            <a:endParaRPr lang="en-US" altLang="ja-JP" sz="3600" dirty="0"/>
          </a:p>
        </p:txBody>
      </p:sp>
      <p:sp>
        <p:nvSpPr>
          <p:cNvPr id="3" name="コンテンツ プレースホルダー 2"/>
          <p:cNvSpPr>
            <a:spLocks noGrp="1"/>
          </p:cNvSpPr>
          <p:nvPr>
            <p:ph idx="1"/>
          </p:nvPr>
        </p:nvSpPr>
        <p:spPr>
          <a:xfrm>
            <a:off x="296031" y="5703814"/>
            <a:ext cx="8939409" cy="604911"/>
          </a:xfrm>
        </p:spPr>
        <p:txBody>
          <a:bodyPr/>
          <a:lstStyle/>
          <a:p>
            <a:pPr marL="0" indent="0" algn="ctr">
              <a:buNone/>
            </a:pPr>
            <a:r>
              <a:rPr lang="ja-JP" altLang="en-US" sz="2800" dirty="0"/>
              <a:t>バグに関係する命令の大部分は完全に記録できている</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pic>
        <p:nvPicPr>
          <p:cNvPr id="6" name="図 5" descr="グラフ, 箱ひげ図&#10;&#10;自動的に生成された説明">
            <a:extLst>
              <a:ext uri="{FF2B5EF4-FFF2-40B4-BE49-F238E27FC236}">
                <a16:creationId xmlns:a16="http://schemas.microsoft.com/office/drawing/2014/main" id="{8E55DC1F-9016-46C9-90F9-597400498A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1299" y="2013889"/>
            <a:ext cx="6066476" cy="3617315"/>
          </a:xfrm>
          <a:prstGeom prst="rect">
            <a:avLst/>
          </a:prstGeom>
        </p:spPr>
      </p:pic>
      <p:sp>
        <p:nvSpPr>
          <p:cNvPr id="7" name="タイトル 1">
            <a:extLst>
              <a:ext uri="{FF2B5EF4-FFF2-40B4-BE49-F238E27FC236}">
                <a16:creationId xmlns:a16="http://schemas.microsoft.com/office/drawing/2014/main" id="{35FE79BC-C097-4EC6-A327-A15B81E51877}"/>
              </a:ext>
            </a:extLst>
          </p:cNvPr>
          <p:cNvSpPr txBox="1">
            <a:spLocks/>
          </p:cNvSpPr>
          <p:nvPr/>
        </p:nvSpPr>
        <p:spPr bwMode="auto">
          <a:xfrm>
            <a:off x="191585" y="1591665"/>
            <a:ext cx="8408128" cy="4597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pPr algn="l"/>
            <a:r>
              <a:rPr lang="ja-JP" altLang="en-US" sz="2400" kern="0" dirty="0"/>
              <a:t>バグに関係する命令の完全な記録に失敗したバグを対象とした</a:t>
            </a:r>
            <a:endParaRPr lang="en-US" altLang="ja-JP" sz="2400" kern="0" dirty="0"/>
          </a:p>
        </p:txBody>
      </p:sp>
      <p:sp>
        <p:nvSpPr>
          <p:cNvPr id="8" name="角丸四角形吹き出し 4">
            <a:extLst>
              <a:ext uri="{FF2B5EF4-FFF2-40B4-BE49-F238E27FC236}">
                <a16:creationId xmlns:a16="http://schemas.microsoft.com/office/drawing/2014/main" id="{89A01D0B-37A3-4F2B-860F-CE4E86A2AFEE}"/>
              </a:ext>
            </a:extLst>
          </p:cNvPr>
          <p:cNvSpPr/>
          <p:nvPr/>
        </p:nvSpPr>
        <p:spPr>
          <a:xfrm>
            <a:off x="6539406" y="4232367"/>
            <a:ext cx="2481502" cy="1182522"/>
          </a:xfrm>
          <a:prstGeom prst="wedgeRoundRectCallout">
            <a:avLst>
              <a:gd name="adj1" fmla="val -106883"/>
              <a:gd name="adj2" fmla="val 3423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75%</a:t>
            </a:r>
            <a:r>
              <a:rPr kumimoji="1" lang="ja-JP" altLang="en-US" dirty="0">
                <a:solidFill>
                  <a:schemeClr val="tx1"/>
                </a:solidFill>
              </a:rPr>
              <a:t>のバグにおいて完全な記録に失敗している</a:t>
            </a:r>
            <a:r>
              <a:rPr lang="ja-JP" altLang="en-US" dirty="0">
                <a:solidFill>
                  <a:schemeClr val="tx1"/>
                </a:solidFill>
              </a:rPr>
              <a:t>バグに関係する</a:t>
            </a:r>
            <a:br>
              <a:rPr lang="en-US" altLang="ja-JP" dirty="0">
                <a:solidFill>
                  <a:schemeClr val="tx1"/>
                </a:solidFill>
              </a:rPr>
            </a:br>
            <a:r>
              <a:rPr kumimoji="1" lang="ja-JP" altLang="en-US" dirty="0">
                <a:solidFill>
                  <a:schemeClr val="tx1"/>
                </a:solidFill>
              </a:rPr>
              <a:t>命令は</a:t>
            </a:r>
            <a:r>
              <a:rPr kumimoji="1" lang="en-US" altLang="ja-JP" dirty="0">
                <a:solidFill>
                  <a:schemeClr val="tx1"/>
                </a:solidFill>
              </a:rPr>
              <a:t>10%</a:t>
            </a:r>
            <a:r>
              <a:rPr kumimoji="1" lang="ja-JP" altLang="en-US" dirty="0">
                <a:solidFill>
                  <a:schemeClr val="tx1"/>
                </a:solidFill>
              </a:rPr>
              <a:t>以下</a:t>
            </a:r>
          </a:p>
        </p:txBody>
      </p:sp>
    </p:spTree>
    <p:extLst>
      <p:ext uri="{BB962C8B-B14F-4D97-AF65-F5344CB8AC3E}">
        <p14:creationId xmlns:p14="http://schemas.microsoft.com/office/powerpoint/2010/main" val="648398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2</a:t>
            </a:r>
            <a:r>
              <a:rPr lang="ja-JP" altLang="en-US" dirty="0"/>
              <a:t>章のまとめ</a:t>
            </a:r>
            <a:endParaRPr lang="en-US" altLang="ja-JP" dirty="0"/>
          </a:p>
        </p:txBody>
      </p:sp>
      <p:sp>
        <p:nvSpPr>
          <p:cNvPr id="3" name="コンテンツ プレースホルダー 2"/>
          <p:cNvSpPr>
            <a:spLocks noGrp="1"/>
          </p:cNvSpPr>
          <p:nvPr>
            <p:ph idx="1"/>
          </p:nvPr>
        </p:nvSpPr>
        <p:spPr>
          <a:xfrm>
            <a:off x="457200" y="1600200"/>
            <a:ext cx="8534400" cy="4525963"/>
          </a:xfrm>
        </p:spPr>
        <p:txBody>
          <a:bodyPr/>
          <a:lstStyle/>
          <a:p>
            <a:r>
              <a:rPr lang="ja-JP" altLang="en-US" sz="2800" dirty="0"/>
              <a:t>限られた保存領域を使用する実行トレース記録手法</a:t>
            </a:r>
            <a:r>
              <a:rPr lang="en-US" altLang="ja-JP" sz="2800" dirty="0"/>
              <a:t>Near-Omniscient Debugging</a:t>
            </a:r>
            <a:r>
              <a:rPr lang="ja-JP" altLang="en-US" sz="2800" dirty="0"/>
              <a:t>を提案した</a:t>
            </a:r>
            <a:endParaRPr lang="en-US" altLang="ja-JP" sz="2800" dirty="0"/>
          </a:p>
          <a:p>
            <a:endParaRPr lang="en-US" altLang="ja-JP" sz="2800" dirty="0"/>
          </a:p>
          <a:p>
            <a:r>
              <a:rPr lang="ja-JP" altLang="en-US" sz="2800" dirty="0"/>
              <a:t>提案手法が大部分の命令の観測値を完全に記録し</a:t>
            </a:r>
            <a:br>
              <a:rPr lang="en-US" altLang="ja-JP" sz="2800" dirty="0"/>
            </a:br>
            <a:r>
              <a:rPr lang="ja-JP" altLang="en-US" sz="2800" dirty="0"/>
              <a:t>適合率が</a:t>
            </a:r>
            <a:r>
              <a:rPr lang="en-US" altLang="ja-JP" sz="2800" dirty="0"/>
              <a:t>0.9</a:t>
            </a:r>
            <a:r>
              <a:rPr lang="ja-JP" altLang="en-US" sz="2800" dirty="0" err="1"/>
              <a:t>，</a:t>
            </a:r>
            <a:r>
              <a:rPr lang="ja-JP" altLang="en-US" sz="2800" dirty="0"/>
              <a:t>再現率が</a:t>
            </a:r>
            <a:r>
              <a:rPr lang="en-US" altLang="ja-JP" sz="2800" dirty="0"/>
              <a:t>0.8</a:t>
            </a:r>
            <a:r>
              <a:rPr lang="ja-JP" altLang="en-US" sz="2800" dirty="0"/>
              <a:t>程度の高い精度の</a:t>
            </a:r>
            <a:br>
              <a:rPr lang="en-US" altLang="ja-JP" sz="2800" dirty="0"/>
            </a:br>
            <a:r>
              <a:rPr lang="ja-JP" altLang="en-US" sz="2800" dirty="0"/>
              <a:t>データ依存関係を維持することを確認した</a:t>
            </a:r>
            <a:endParaRPr lang="en-US" altLang="ja-JP" sz="2800" dirty="0"/>
          </a:p>
          <a:p>
            <a:endParaRPr lang="en-US" altLang="ja-JP" sz="2800" dirty="0"/>
          </a:p>
          <a:p>
            <a:r>
              <a:rPr lang="ja-JP" altLang="en-US" sz="2800" dirty="0"/>
              <a:t>バグに関係する命令の記録率を求め，実際のバグに対する提案手法の有用性を確認した</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a:p>
        </p:txBody>
      </p:sp>
    </p:spTree>
    <p:extLst>
      <p:ext uri="{BB962C8B-B14F-4D97-AF65-F5344CB8AC3E}">
        <p14:creationId xmlns:p14="http://schemas.microsoft.com/office/powerpoint/2010/main" val="346617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デバッグに必要なコスト</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12" name="コンテンツ プレースホルダー 11">
            <a:extLst>
              <a:ext uri="{FF2B5EF4-FFF2-40B4-BE49-F238E27FC236}">
                <a16:creationId xmlns:a16="http://schemas.microsoft.com/office/drawing/2014/main" id="{3434D4A0-770E-41B7-BEBC-710887DB67BF}"/>
              </a:ext>
            </a:extLst>
          </p:cNvPr>
          <p:cNvSpPr>
            <a:spLocks noGrp="1"/>
          </p:cNvSpPr>
          <p:nvPr>
            <p:ph idx="1"/>
          </p:nvPr>
        </p:nvSpPr>
        <p:spPr>
          <a:xfrm>
            <a:off x="457200" y="1600201"/>
            <a:ext cx="8426824" cy="4392636"/>
          </a:xfrm>
        </p:spPr>
        <p:txBody>
          <a:bodyPr/>
          <a:lstStyle/>
          <a:p>
            <a:r>
              <a:rPr lang="ja-JP" altLang="en-US" sz="2800" dirty="0"/>
              <a:t>デバッグとは</a:t>
            </a:r>
            <a:endParaRPr lang="en-US" altLang="ja-JP" sz="2800" dirty="0"/>
          </a:p>
          <a:p>
            <a:pPr lvl="1"/>
            <a:r>
              <a:rPr lang="ja-JP" altLang="en-US" sz="2400" dirty="0"/>
              <a:t>プログラム内の仕様に合わない部分を修正・拡張し，</a:t>
            </a:r>
            <a:br>
              <a:rPr lang="en-US" altLang="ja-JP" sz="2400" dirty="0"/>
            </a:br>
            <a:r>
              <a:rPr lang="ja-JP" altLang="en-US" sz="2400" dirty="0"/>
              <a:t>想定していた仕様を満たすプログラムを作成する作業</a:t>
            </a:r>
            <a:endParaRPr lang="en-US" altLang="ja-JP" sz="2400" dirty="0"/>
          </a:p>
          <a:p>
            <a:endParaRPr lang="en-US" altLang="ja-JP" sz="2800" dirty="0"/>
          </a:p>
          <a:p>
            <a:r>
              <a:rPr lang="ja-JP" altLang="en-US" sz="2800" dirty="0"/>
              <a:t>デバッグに必要なコスト</a:t>
            </a:r>
            <a:endParaRPr lang="en-US" altLang="ja-JP" sz="2800" dirty="0"/>
          </a:p>
          <a:p>
            <a:pPr lvl="1"/>
            <a:r>
              <a:rPr lang="ja-JP" altLang="en-US" sz="2400" dirty="0"/>
              <a:t>開発コスト：デバッグ作業は開発における費用のうち</a:t>
            </a:r>
            <a:br>
              <a:rPr lang="en-US" altLang="ja-JP" sz="2400" dirty="0"/>
            </a:br>
            <a:r>
              <a:rPr lang="ja-JP" altLang="en-US" sz="2400" dirty="0"/>
              <a:t>                  </a:t>
            </a:r>
            <a:r>
              <a:rPr lang="en-US" altLang="ja-JP" sz="2400" dirty="0"/>
              <a:t>50%</a:t>
            </a:r>
            <a:r>
              <a:rPr lang="ja-JP" altLang="en-US" sz="2400" dirty="0"/>
              <a:t>を占めている</a:t>
            </a:r>
            <a:r>
              <a:rPr lang="en-US" altLang="ja-JP" sz="1800" dirty="0"/>
              <a:t>[1]</a:t>
            </a:r>
            <a:endParaRPr lang="en-US" altLang="ja-JP" sz="2400" dirty="0"/>
          </a:p>
          <a:p>
            <a:pPr lvl="1"/>
            <a:r>
              <a:rPr lang="ja-JP" altLang="en-US" sz="2400" dirty="0"/>
              <a:t>ハードウェアコスト：マイクロソフトのサービスでは</a:t>
            </a:r>
            <a:br>
              <a:rPr lang="en-US" altLang="ja-JP" sz="2400" dirty="0"/>
            </a:br>
            <a:r>
              <a:rPr lang="ja-JP" altLang="en-US" sz="2400" dirty="0"/>
              <a:t>　　　　  </a:t>
            </a:r>
            <a:r>
              <a:rPr lang="en-US" altLang="ja-JP" sz="2400" dirty="0"/>
              <a:t>                  </a:t>
            </a:r>
            <a:r>
              <a:rPr lang="ja-JP" altLang="en-US" sz="2400" dirty="0"/>
              <a:t>一日に数十</a:t>
            </a:r>
            <a:r>
              <a:rPr lang="en-US" altLang="ja-JP" sz="2400" dirty="0"/>
              <a:t>TB</a:t>
            </a:r>
            <a:r>
              <a:rPr lang="ja-JP" altLang="en-US" sz="2400" dirty="0"/>
              <a:t>ものログが生成される</a:t>
            </a:r>
            <a:r>
              <a:rPr lang="en-US" altLang="ja-JP" sz="1800" dirty="0"/>
              <a:t>[3]</a:t>
            </a:r>
            <a:endParaRPr lang="ja-JP" altLang="en-US" sz="2400" dirty="0"/>
          </a:p>
        </p:txBody>
      </p:sp>
      <p:sp>
        <p:nvSpPr>
          <p:cNvPr id="5" name="テキスト ボックス 85">
            <a:extLst>
              <a:ext uri="{FF2B5EF4-FFF2-40B4-BE49-F238E27FC236}">
                <a16:creationId xmlns:a16="http://schemas.microsoft.com/office/drawing/2014/main" id="{BFB4B4BB-BC9B-4112-86FB-49CF87FAF5C5}"/>
              </a:ext>
            </a:extLst>
          </p:cNvPr>
          <p:cNvSpPr txBox="1"/>
          <p:nvPr/>
        </p:nvSpPr>
        <p:spPr>
          <a:xfrm>
            <a:off x="605311" y="5943600"/>
            <a:ext cx="7861306" cy="576012"/>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[1] Tom Britton et al., “Reversible Debugging Software,” Judge Business School, University of Cambridge, Technical Report, 2013.</a:t>
            </a:r>
          </a:p>
          <a:p>
            <a:r>
              <a:rPr kumimoji="1" lang="en-US" altLang="ja-JP" sz="1050" dirty="0"/>
              <a:t>[</a:t>
            </a:r>
            <a:r>
              <a:rPr lang="en-US" altLang="ja-JP" sz="1050" dirty="0"/>
              <a:t>3] He et </a:t>
            </a:r>
            <a:r>
              <a:rPr lang="en-US" altLang="ja-JP" sz="1050" dirty="0" err="1"/>
              <a:t>al.,"Identifying</a:t>
            </a:r>
            <a:r>
              <a:rPr lang="en-US" altLang="ja-JP" sz="1050" dirty="0"/>
              <a:t> impactful service system problems via log analysis," In Proc. of the 26th ACM Joint Meeting on European Software Engineering Conference and Symposium on the Foundations of Software Engineering, pages 60--70, 2018.</a:t>
            </a:r>
            <a:endParaRPr kumimoji="1" lang="ja-JP" altLang="en-US" sz="1050" dirty="0"/>
          </a:p>
        </p:txBody>
      </p:sp>
    </p:spTree>
    <p:extLst>
      <p:ext uri="{BB962C8B-B14F-4D97-AF65-F5344CB8AC3E}">
        <p14:creationId xmlns:p14="http://schemas.microsoft.com/office/powerpoint/2010/main" val="100150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6E6AF29-BC50-4EE6-B786-1A9316285619}"/>
              </a:ext>
            </a:extLst>
          </p:cNvPr>
          <p:cNvSpPr>
            <a:spLocks noGrp="1"/>
          </p:cNvSpPr>
          <p:nvPr>
            <p:ph type="title"/>
          </p:nvPr>
        </p:nvSpPr>
        <p:spPr>
          <a:xfrm>
            <a:off x="722313" y="4406900"/>
            <a:ext cx="8295078" cy="2373728"/>
          </a:xfrm>
        </p:spPr>
        <p:txBody>
          <a:bodyPr/>
          <a:lstStyle/>
          <a:p>
            <a:r>
              <a:rPr lang="en-US" altLang="ja-JP" sz="3600" dirty="0"/>
              <a:t>NOD4J: </a:t>
            </a:r>
            <a:r>
              <a:rPr lang="ja-JP" altLang="en-US" sz="3600" dirty="0"/>
              <a:t>限られた保存領域を使用する</a:t>
            </a:r>
            <a:br>
              <a:rPr lang="en-US" altLang="ja-JP" sz="3600" dirty="0"/>
            </a:br>
            <a:r>
              <a:rPr lang="en-US" altLang="ja-JP" sz="3600" cap="none" dirty="0"/>
              <a:t>Near-Omniscient Debugging</a:t>
            </a:r>
            <a:r>
              <a:rPr lang="en-US" altLang="ja-JP" sz="3600" dirty="0"/>
              <a:t> </a:t>
            </a:r>
            <a:r>
              <a:rPr lang="ja-JP" altLang="en-US" sz="3600" dirty="0"/>
              <a:t>ツール</a:t>
            </a:r>
            <a:endParaRPr kumimoji="1" lang="ja-JP" altLang="en-US" sz="3600" dirty="0"/>
          </a:p>
        </p:txBody>
      </p:sp>
      <p:sp>
        <p:nvSpPr>
          <p:cNvPr id="6" name="テキスト プレースホルダー 5">
            <a:extLst>
              <a:ext uri="{FF2B5EF4-FFF2-40B4-BE49-F238E27FC236}">
                <a16:creationId xmlns:a16="http://schemas.microsoft.com/office/drawing/2014/main" id="{C70FD061-1EDC-46CE-9CD5-13794B3C5F63}"/>
              </a:ext>
            </a:extLst>
          </p:cNvPr>
          <p:cNvSpPr>
            <a:spLocks noGrp="1"/>
          </p:cNvSpPr>
          <p:nvPr>
            <p:ph type="body" idx="1"/>
          </p:nvPr>
        </p:nvSpPr>
        <p:spPr/>
        <p:txBody>
          <a:bodyPr/>
          <a:lstStyle/>
          <a:p>
            <a:r>
              <a:rPr lang="en-US" altLang="ja-JP" sz="2400" b="1" dirty="0"/>
              <a:t>3</a:t>
            </a:r>
            <a:r>
              <a:rPr lang="ja-JP" altLang="en-US" sz="2400" b="1" dirty="0"/>
              <a:t>章</a:t>
            </a:r>
            <a:endParaRPr kumimoji="1" lang="ja-JP" altLang="en-US" sz="2400" b="1" dirty="0"/>
          </a:p>
        </p:txBody>
      </p:sp>
      <p:sp>
        <p:nvSpPr>
          <p:cNvPr id="4" name="スライド番号プレースホルダー 3">
            <a:extLst>
              <a:ext uri="{FF2B5EF4-FFF2-40B4-BE49-F238E27FC236}">
                <a16:creationId xmlns:a16="http://schemas.microsoft.com/office/drawing/2014/main" id="{AF2ABF65-16EA-4504-9B20-3C228716306D}"/>
              </a:ext>
            </a:extLst>
          </p:cNvPr>
          <p:cNvSpPr>
            <a:spLocks noGrp="1"/>
          </p:cNvSpPr>
          <p:nvPr>
            <p:ph type="sldNum" sz="quarter" idx="12"/>
          </p:nvPr>
        </p:nvSpPr>
        <p:spPr/>
        <p:txBody>
          <a:bodyPr/>
          <a:lstStyle/>
          <a:p>
            <a:fld id="{9F5033E9-932D-4E41-95C3-341F9A6DAE17}" type="slidenum">
              <a:rPr lang="en-US" altLang="ja-JP" smtClean="0"/>
              <a:pPr/>
              <a:t>30</a:t>
            </a:fld>
            <a:endParaRPr lang="en-US" altLang="ja-JP"/>
          </a:p>
        </p:txBody>
      </p:sp>
    </p:spTree>
    <p:extLst>
      <p:ext uri="{BB962C8B-B14F-4D97-AF65-F5344CB8AC3E}">
        <p14:creationId xmlns:p14="http://schemas.microsoft.com/office/powerpoint/2010/main" val="1647018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Near-Omniscient Debugging </a:t>
            </a:r>
            <a:r>
              <a:rPr lang="ja-JP" altLang="en-US" sz="4000" dirty="0"/>
              <a:t>ツール</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en-US" altLang="ja-JP" sz="2800" dirty="0"/>
              <a:t>2</a:t>
            </a:r>
            <a:r>
              <a:rPr lang="ja-JP" altLang="en-US" sz="2800" dirty="0"/>
              <a:t>章で実行トレースの記録手法を提案した</a:t>
            </a:r>
            <a:endParaRPr lang="en-US" altLang="ja-JP" sz="2800" dirty="0"/>
          </a:p>
          <a:p>
            <a:pPr lvl="1"/>
            <a:r>
              <a:rPr lang="ja-JP" altLang="en-US" sz="2400" dirty="0"/>
              <a:t>記録した実行トレースを用いたデバッグ手法が求められる</a:t>
            </a:r>
            <a:endParaRPr lang="en-US" altLang="ja-JP" sz="2400" dirty="0"/>
          </a:p>
          <a:p>
            <a:endParaRPr lang="en-US" altLang="ja-JP" sz="2800" dirty="0"/>
          </a:p>
          <a:p>
            <a:endParaRPr lang="en-US" altLang="ja-JP" sz="2800" dirty="0"/>
          </a:p>
          <a:p>
            <a:r>
              <a:rPr lang="ja-JP" altLang="en-US" sz="2800" dirty="0"/>
              <a:t>本研究では観測値を記録するという手法の</a:t>
            </a:r>
            <a:br>
              <a:rPr lang="en-US" altLang="ja-JP" sz="2800" dirty="0"/>
            </a:br>
            <a:r>
              <a:rPr lang="ja-JP" altLang="en-US" sz="2800" dirty="0"/>
              <a:t>特徴を活かしたデバッグツールを提案する</a:t>
            </a:r>
            <a:endParaRPr lang="en-US" altLang="ja-JP" sz="2800" dirty="0"/>
          </a:p>
          <a:p>
            <a:pPr lvl="1"/>
            <a:r>
              <a:rPr lang="ja-JP" altLang="en-US" sz="2400" dirty="0"/>
              <a:t>既存の手法はデータ依存関係のみの可視化や</a:t>
            </a:r>
            <a:br>
              <a:rPr lang="en-US" altLang="ja-JP" sz="2400" dirty="0"/>
            </a:br>
            <a:r>
              <a:rPr lang="ja-JP" altLang="en-US" sz="2400" dirty="0"/>
              <a:t>再実行を伴うものが多い</a:t>
            </a:r>
            <a:endParaRPr lang="en-US" altLang="ja-JP" sz="2400" dirty="0"/>
          </a:p>
        </p:txBody>
      </p:sp>
    </p:spTree>
    <p:extLst>
      <p:ext uri="{BB962C8B-B14F-4D97-AF65-F5344CB8AC3E}">
        <p14:creationId xmlns:p14="http://schemas.microsoft.com/office/powerpoint/2010/main" val="4100508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提案するツールの概要</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765178" cy="4525963"/>
          </a:xfrm>
        </p:spPr>
        <p:txBody>
          <a:bodyPr/>
          <a:lstStyle/>
          <a:p>
            <a:r>
              <a:rPr lang="ja-JP" altLang="en-US" sz="2800" dirty="0"/>
              <a:t>限られた保存領域を使用する</a:t>
            </a:r>
            <a:r>
              <a:rPr lang="en-US" altLang="ja-JP" sz="2800" dirty="0"/>
              <a:t>Near-</a:t>
            </a:r>
            <a:r>
              <a:rPr lang="en-US" altLang="ja-JP" sz="2800" dirty="0" err="1"/>
              <a:t>Omniscinet</a:t>
            </a:r>
            <a:r>
              <a:rPr lang="en-US" altLang="ja-JP" sz="2800" dirty="0"/>
              <a:t> Debugging</a:t>
            </a:r>
            <a:r>
              <a:rPr lang="ja-JP" altLang="en-US" sz="2800" dirty="0"/>
              <a:t>ツール：</a:t>
            </a:r>
            <a:r>
              <a:rPr lang="en-US" altLang="ja-JP" sz="2800" dirty="0"/>
              <a:t>NOD4J</a:t>
            </a:r>
          </a:p>
          <a:p>
            <a:pPr lvl="1"/>
            <a:r>
              <a:rPr lang="ja-JP" altLang="en-US" sz="2400" dirty="0">
                <a:solidFill>
                  <a:schemeClr val="bg1">
                    <a:lumMod val="50000"/>
                  </a:schemeClr>
                </a:solidFill>
              </a:rPr>
              <a:t>限られた保存領域を使用して実行トレースを記録する（</a:t>
            </a:r>
            <a:r>
              <a:rPr lang="en-US" altLang="ja-JP" sz="2400" dirty="0">
                <a:solidFill>
                  <a:schemeClr val="bg1">
                    <a:lumMod val="50000"/>
                  </a:schemeClr>
                </a:solidFill>
              </a:rPr>
              <a:t>2</a:t>
            </a:r>
            <a:r>
              <a:rPr lang="ja-JP" altLang="en-US" sz="2400" dirty="0">
                <a:solidFill>
                  <a:schemeClr val="bg1">
                    <a:lumMod val="50000"/>
                  </a:schemeClr>
                </a:solidFill>
              </a:rPr>
              <a:t>章）</a:t>
            </a:r>
            <a:endParaRPr lang="en-US" altLang="ja-JP" sz="2400" dirty="0">
              <a:solidFill>
                <a:schemeClr val="bg1">
                  <a:lumMod val="50000"/>
                </a:schemeClr>
              </a:solidFill>
            </a:endParaRPr>
          </a:p>
          <a:p>
            <a:pPr lvl="1"/>
            <a:r>
              <a:rPr lang="ja-JP" altLang="en-US" sz="2400" dirty="0"/>
              <a:t>記録手法で得られた命令の観測値をソースコードの</a:t>
            </a:r>
            <a:br>
              <a:rPr lang="en-US" altLang="ja-JP" sz="2400" dirty="0"/>
            </a:br>
            <a:r>
              <a:rPr lang="ja-JP" altLang="en-US" sz="2400" dirty="0"/>
              <a:t>変数に紐づけて可視化する</a:t>
            </a:r>
            <a:endParaRPr lang="en-US" altLang="ja-JP" sz="2400" dirty="0"/>
          </a:p>
          <a:p>
            <a:endParaRPr lang="en-US" altLang="ja-JP" sz="2800" dirty="0"/>
          </a:p>
          <a:p>
            <a:r>
              <a:rPr lang="ja-JP" altLang="en-US" sz="2800" dirty="0"/>
              <a:t>特徴</a:t>
            </a:r>
            <a:endParaRPr lang="en-US" altLang="ja-JP" sz="2800" dirty="0"/>
          </a:p>
          <a:p>
            <a:pPr lvl="1"/>
            <a:r>
              <a:rPr lang="ja-JP" altLang="en-US" sz="2400" dirty="0"/>
              <a:t>実行時の値や実行経路などの情報に着目しながら，</a:t>
            </a:r>
            <a:br>
              <a:rPr lang="en-US" altLang="ja-JP" sz="2400" dirty="0"/>
            </a:br>
            <a:r>
              <a:rPr lang="ja-JP" altLang="en-US" sz="2400" dirty="0"/>
              <a:t>デバッグ作業を行うことが可能である</a:t>
            </a:r>
            <a:endParaRPr lang="en-US" altLang="ja-JP" sz="2400" dirty="0"/>
          </a:p>
          <a:p>
            <a:endParaRPr lang="en-US" altLang="ja-JP" sz="2800" dirty="0"/>
          </a:p>
        </p:txBody>
      </p:sp>
    </p:spTree>
    <p:extLst>
      <p:ext uri="{BB962C8B-B14F-4D97-AF65-F5344CB8AC3E}">
        <p14:creationId xmlns:p14="http://schemas.microsoft.com/office/powerpoint/2010/main" val="40738521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提案するツールの詳細</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ja-JP" altLang="en-US" sz="2800" dirty="0"/>
              <a:t>可視化の対象</a:t>
            </a:r>
            <a:endParaRPr lang="en-US" altLang="ja-JP" sz="2800" dirty="0"/>
          </a:p>
          <a:p>
            <a:pPr lvl="1"/>
            <a:r>
              <a:rPr lang="ja-JP" altLang="en-US" sz="2400" dirty="0"/>
              <a:t>プリミティブ型の変数</a:t>
            </a:r>
            <a:endParaRPr lang="en-US" altLang="ja-JP" sz="2400" dirty="0"/>
          </a:p>
          <a:p>
            <a:pPr lvl="1"/>
            <a:r>
              <a:rPr lang="en-US" altLang="ja-JP" sz="2400" dirty="0"/>
              <a:t>String</a:t>
            </a:r>
            <a:r>
              <a:rPr lang="ja-JP" altLang="en-US" sz="2400" dirty="0"/>
              <a:t>型の変数</a:t>
            </a:r>
            <a:endParaRPr lang="en-US" altLang="ja-JP" sz="2400" dirty="0"/>
          </a:p>
          <a:p>
            <a:pPr lvl="1"/>
            <a:r>
              <a:rPr lang="ja-JP" altLang="en-US" sz="2400" dirty="0"/>
              <a:t>その他の参照型の変数（オブジェクト</a:t>
            </a:r>
            <a:r>
              <a:rPr lang="en-US" altLang="ja-JP" sz="2400" dirty="0"/>
              <a:t>ID</a:t>
            </a:r>
            <a:r>
              <a:rPr lang="ja-JP" altLang="en-US" sz="2400" dirty="0"/>
              <a:t>のみ）</a:t>
            </a:r>
            <a:endParaRPr lang="en-US" altLang="ja-JP" sz="2400" dirty="0"/>
          </a:p>
          <a:p>
            <a:pPr lvl="1"/>
            <a:endParaRPr lang="en-US" altLang="ja-JP" sz="2400" dirty="0"/>
          </a:p>
          <a:p>
            <a:r>
              <a:rPr lang="ja-JP" altLang="en-US" sz="2800" dirty="0"/>
              <a:t>実行のフィルタリング機能</a:t>
            </a:r>
            <a:endParaRPr lang="en-US" altLang="ja-JP" sz="2800" dirty="0"/>
          </a:p>
          <a:p>
            <a:pPr lvl="1"/>
            <a:r>
              <a:rPr lang="ja-JP" altLang="en-US" sz="2400" dirty="0"/>
              <a:t>特定の命令の実行開始から終了までに記録された</a:t>
            </a:r>
            <a:br>
              <a:rPr lang="en-US" altLang="ja-JP" sz="2400" dirty="0"/>
            </a:br>
            <a:r>
              <a:rPr lang="ja-JP" altLang="en-US" sz="2400" dirty="0"/>
              <a:t>値のみを可視化可能</a:t>
            </a:r>
            <a:endParaRPr lang="en-US" altLang="ja-JP" sz="2400" dirty="0"/>
          </a:p>
        </p:txBody>
      </p:sp>
    </p:spTree>
    <p:extLst>
      <p:ext uri="{BB962C8B-B14F-4D97-AF65-F5344CB8AC3E}">
        <p14:creationId xmlns:p14="http://schemas.microsoft.com/office/powerpoint/2010/main" val="274234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実行トレース可視化の概要</a:t>
            </a:r>
            <a:r>
              <a:rPr lang="en-US" altLang="ja-JP" dirty="0"/>
              <a:t>(1/3)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34</a:t>
            </a:fld>
            <a:endParaRPr lang="en-US" altLang="ja-JP"/>
          </a:p>
        </p:txBody>
      </p:sp>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70268" y="3439864"/>
            <a:ext cx="142472" cy="247828"/>
          </a:xfrm>
          <a:prstGeom prst="rect">
            <a:avLst/>
          </a:prstGeom>
        </p:spPr>
      </p:pic>
      <p:pic>
        <p:nvPicPr>
          <p:cNvPr id="5" name="図 4"/>
          <p:cNvPicPr>
            <a:picLocks noChangeAspect="1"/>
          </p:cNvPicPr>
          <p:nvPr/>
        </p:nvPicPr>
        <p:blipFill rotWithShape="1">
          <a:blip r:embed="rId4"/>
          <a:srcRect r="17346"/>
          <a:stretch/>
        </p:blipFill>
        <p:spPr>
          <a:xfrm>
            <a:off x="457200" y="2123878"/>
            <a:ext cx="4150346" cy="4093754"/>
          </a:xfrm>
          <a:prstGeom prst="rect">
            <a:avLst/>
          </a:prstGeom>
          <a:ln w="19050">
            <a:solidFill>
              <a:schemeClr val="accent4"/>
            </a:solidFill>
          </a:ln>
        </p:spPr>
      </p:pic>
      <p:sp>
        <p:nvSpPr>
          <p:cNvPr id="10" name="コンテンツ プレースホルダー 2"/>
          <p:cNvSpPr txBox="1">
            <a:spLocks/>
          </p:cNvSpPr>
          <p:nvPr/>
        </p:nvSpPr>
        <p:spPr bwMode="auto">
          <a:xfrm>
            <a:off x="310444" y="1600999"/>
            <a:ext cx="7354711" cy="5904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kern="0" dirty="0"/>
              <a:t>3</a:t>
            </a:r>
            <a:r>
              <a:rPr lang="ja-JP" altLang="en-US" sz="2800" kern="0" dirty="0" err="1"/>
              <a:t>つの</a:t>
            </a:r>
            <a:r>
              <a:rPr lang="ja-JP" altLang="en-US" sz="2800" kern="0" dirty="0"/>
              <a:t>数の最大値を返すプログラム（バグ有）</a:t>
            </a:r>
            <a:endParaRPr lang="en-US" altLang="ja-JP" sz="2800" kern="0" dirty="0"/>
          </a:p>
        </p:txBody>
      </p:sp>
      <p:sp>
        <p:nvSpPr>
          <p:cNvPr id="11" name="角丸四角形吹き出し 10"/>
          <p:cNvSpPr/>
          <p:nvPr/>
        </p:nvSpPr>
        <p:spPr>
          <a:xfrm>
            <a:off x="4747769" y="2123878"/>
            <a:ext cx="4396231" cy="955102"/>
          </a:xfrm>
          <a:prstGeom prst="wedgeRoundRectCallout">
            <a:avLst>
              <a:gd name="adj1" fmla="val -46790"/>
              <a:gd name="adj2" fmla="val -22717"/>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ja-JP" altLang="en-US" sz="2400" dirty="0">
                <a:solidFill>
                  <a:schemeClr val="tx1"/>
                </a:solidFill>
              </a:rPr>
              <a:t>紫のハイライトは実行トレースが</a:t>
            </a:r>
            <a:br>
              <a:rPr lang="en-US" altLang="ja-JP" sz="2400" dirty="0">
                <a:solidFill>
                  <a:schemeClr val="tx1"/>
                </a:solidFill>
              </a:rPr>
            </a:br>
            <a:r>
              <a:rPr lang="ja-JP" altLang="en-US" sz="2400" dirty="0">
                <a:solidFill>
                  <a:schemeClr val="tx1"/>
                </a:solidFill>
              </a:rPr>
              <a:t>埋め込まれていることを示す</a:t>
            </a:r>
            <a:endParaRPr lang="en-US" altLang="ja-JP" sz="2400" dirty="0">
              <a:solidFill>
                <a:schemeClr val="tx1"/>
              </a:solidFill>
            </a:endParaRPr>
          </a:p>
        </p:txBody>
      </p:sp>
      <p:sp>
        <p:nvSpPr>
          <p:cNvPr id="8" name="コンテンツ プレースホルダー 2">
            <a:extLst>
              <a:ext uri="{FF2B5EF4-FFF2-40B4-BE49-F238E27FC236}">
                <a16:creationId xmlns:a16="http://schemas.microsoft.com/office/drawing/2014/main" id="{37EB1DFB-E86F-477A-BFD4-09D77E14448D}"/>
              </a:ext>
            </a:extLst>
          </p:cNvPr>
          <p:cNvSpPr txBox="1">
            <a:spLocks/>
          </p:cNvSpPr>
          <p:nvPr/>
        </p:nvSpPr>
        <p:spPr bwMode="auto">
          <a:xfrm>
            <a:off x="4747770" y="3406012"/>
            <a:ext cx="4357042" cy="11485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a:t>変数のハイライトにより</a:t>
            </a:r>
            <a:br>
              <a:rPr lang="en-US" altLang="ja-JP" sz="2800" kern="0" dirty="0"/>
            </a:br>
            <a:r>
              <a:rPr lang="ja-JP" altLang="en-US" sz="2800" kern="0" dirty="0"/>
              <a:t>実行経路を可視化している</a:t>
            </a:r>
            <a:endParaRPr lang="en-US" altLang="ja-JP" sz="2800" kern="0" dirty="0"/>
          </a:p>
        </p:txBody>
      </p:sp>
    </p:spTree>
    <p:extLst>
      <p:ext uri="{BB962C8B-B14F-4D97-AF65-F5344CB8AC3E}">
        <p14:creationId xmlns:p14="http://schemas.microsoft.com/office/powerpoint/2010/main" val="3674745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3">
            <a:extLst>
              <a:ext uri="{28A0092B-C50C-407E-A947-70E740481C1C}">
                <a14:useLocalDpi xmlns:a14="http://schemas.microsoft.com/office/drawing/2010/main" val="0"/>
              </a:ext>
            </a:extLst>
          </a:blip>
          <a:srcRect t="5619"/>
          <a:stretch/>
        </p:blipFill>
        <p:spPr>
          <a:xfrm>
            <a:off x="457200" y="2111890"/>
            <a:ext cx="4435555" cy="4105395"/>
          </a:xfrm>
          <a:prstGeom prst="rect">
            <a:avLst/>
          </a:prstGeom>
          <a:ln w="19050">
            <a:solidFill>
              <a:schemeClr val="tx1"/>
            </a:solidFill>
          </a:ln>
        </p:spPr>
      </p:pic>
      <p:sp>
        <p:nvSpPr>
          <p:cNvPr id="2" name="タイトル 1"/>
          <p:cNvSpPr>
            <a:spLocks noGrp="1"/>
          </p:cNvSpPr>
          <p:nvPr>
            <p:ph type="title"/>
          </p:nvPr>
        </p:nvSpPr>
        <p:spPr/>
        <p:txBody>
          <a:bodyPr/>
          <a:lstStyle/>
          <a:p>
            <a:r>
              <a:rPr lang="ja-JP" altLang="en-US" dirty="0"/>
              <a:t>実行トレース可視化の概要</a:t>
            </a:r>
            <a:r>
              <a:rPr lang="en-US" altLang="ja-JP" dirty="0"/>
              <a:t>(2/3)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35</a:t>
            </a:fld>
            <a:endParaRPr lang="en-US" altLang="ja-JP"/>
          </a:p>
        </p:txBody>
      </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47002" y="2374776"/>
            <a:ext cx="255949" cy="445220"/>
          </a:xfrm>
          <a:prstGeom prst="rect">
            <a:avLst/>
          </a:prstGeom>
        </p:spPr>
      </p:pic>
      <p:sp>
        <p:nvSpPr>
          <p:cNvPr id="8" name="角丸四角形吹き出し 7"/>
          <p:cNvSpPr/>
          <p:nvPr/>
        </p:nvSpPr>
        <p:spPr>
          <a:xfrm>
            <a:off x="4358640" y="2111890"/>
            <a:ext cx="4611189" cy="1437492"/>
          </a:xfrm>
          <a:prstGeom prst="wedgeRoundRectCallout">
            <a:avLst>
              <a:gd name="adj1" fmla="val -76753"/>
              <a:gd name="adj2" fmla="val -16415"/>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ja-JP" altLang="en-US" sz="2400" dirty="0">
                <a:solidFill>
                  <a:schemeClr val="tx1"/>
                </a:solidFill>
              </a:rPr>
              <a:t>マウスカーソルをホバーすることで</a:t>
            </a:r>
            <a:r>
              <a:rPr lang="en-US" altLang="ja-JP" sz="2400" dirty="0">
                <a:solidFill>
                  <a:schemeClr val="tx1"/>
                </a:solidFill>
              </a:rPr>
              <a:t>10</a:t>
            </a:r>
            <a:r>
              <a:rPr lang="ja-JP" altLang="en-US" sz="2400" dirty="0">
                <a:solidFill>
                  <a:schemeClr val="tx1"/>
                </a:solidFill>
              </a:rPr>
              <a:t>行目の変数</a:t>
            </a:r>
            <a:r>
              <a:rPr lang="en-US" altLang="ja-JP" sz="2400" dirty="0">
                <a:solidFill>
                  <a:schemeClr val="tx1"/>
                </a:solidFill>
              </a:rPr>
              <a:t>“</a:t>
            </a:r>
            <a:r>
              <a:rPr lang="en-US" altLang="ja-JP" sz="2400" i="1" dirty="0">
                <a:solidFill>
                  <a:schemeClr val="tx1"/>
                </a:solidFill>
              </a:rPr>
              <a:t>num1</a:t>
            </a:r>
            <a:r>
              <a:rPr lang="en-US" altLang="ja-JP" sz="2400" dirty="0">
                <a:solidFill>
                  <a:schemeClr val="tx1"/>
                </a:solidFill>
              </a:rPr>
              <a:t>”</a:t>
            </a:r>
            <a:r>
              <a:rPr lang="ja-JP" altLang="en-US" sz="2400" dirty="0">
                <a:solidFill>
                  <a:schemeClr val="tx1"/>
                </a:solidFill>
              </a:rPr>
              <a:t>の値が</a:t>
            </a:r>
            <a:br>
              <a:rPr lang="en-US" altLang="ja-JP" sz="2400" dirty="0">
                <a:solidFill>
                  <a:schemeClr val="tx1"/>
                </a:solidFill>
              </a:rPr>
            </a:br>
            <a:r>
              <a:rPr lang="ja-JP" altLang="en-US" sz="2400" dirty="0">
                <a:solidFill>
                  <a:schemeClr val="tx1"/>
                </a:solidFill>
              </a:rPr>
              <a:t>上から時系列昇順に表示される</a:t>
            </a:r>
            <a:endParaRPr lang="en-US" altLang="ja-JP" sz="2400" dirty="0">
              <a:solidFill>
                <a:schemeClr val="tx1"/>
              </a:solidFill>
            </a:endParaRPr>
          </a:p>
        </p:txBody>
      </p:sp>
      <p:sp>
        <p:nvSpPr>
          <p:cNvPr id="12" name="コンテンツ プレースホルダー 2">
            <a:extLst>
              <a:ext uri="{FF2B5EF4-FFF2-40B4-BE49-F238E27FC236}">
                <a16:creationId xmlns:a16="http://schemas.microsoft.com/office/drawing/2014/main" id="{6E48B14A-442D-447A-AD16-52AA4E43475C}"/>
              </a:ext>
            </a:extLst>
          </p:cNvPr>
          <p:cNvSpPr txBox="1">
            <a:spLocks/>
          </p:cNvSpPr>
          <p:nvPr/>
        </p:nvSpPr>
        <p:spPr bwMode="auto">
          <a:xfrm>
            <a:off x="310444" y="1600999"/>
            <a:ext cx="7354711" cy="5904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kern="0" dirty="0"/>
              <a:t>3</a:t>
            </a:r>
            <a:r>
              <a:rPr lang="ja-JP" altLang="en-US" sz="2800" kern="0" dirty="0" err="1"/>
              <a:t>つの</a:t>
            </a:r>
            <a:r>
              <a:rPr lang="ja-JP" altLang="en-US" sz="2800" kern="0" dirty="0"/>
              <a:t>数の最大値を返すプログラム（バグ有）</a:t>
            </a:r>
            <a:endParaRPr lang="en-US" altLang="ja-JP" sz="2800" kern="0" dirty="0"/>
          </a:p>
        </p:txBody>
      </p:sp>
      <p:sp>
        <p:nvSpPr>
          <p:cNvPr id="10" name="コンテンツ プレースホルダー 2">
            <a:extLst>
              <a:ext uri="{FF2B5EF4-FFF2-40B4-BE49-F238E27FC236}">
                <a16:creationId xmlns:a16="http://schemas.microsoft.com/office/drawing/2014/main" id="{3E8C7E33-70EE-4229-8B71-275D1371EDC2}"/>
              </a:ext>
            </a:extLst>
          </p:cNvPr>
          <p:cNvSpPr txBox="1">
            <a:spLocks/>
          </p:cNvSpPr>
          <p:nvPr/>
        </p:nvSpPr>
        <p:spPr bwMode="auto">
          <a:xfrm>
            <a:off x="4949025" y="3928711"/>
            <a:ext cx="5051691" cy="8005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a:t>実行時の変数の値を</a:t>
            </a:r>
            <a:br>
              <a:rPr lang="en-US" altLang="ja-JP" sz="2800" kern="0" dirty="0"/>
            </a:br>
            <a:r>
              <a:rPr lang="ja-JP" altLang="en-US" sz="2800" kern="0" dirty="0"/>
              <a:t>可視化した</a:t>
            </a:r>
            <a:endParaRPr lang="en-US" altLang="ja-JP" sz="2800" kern="0" dirty="0"/>
          </a:p>
        </p:txBody>
      </p:sp>
    </p:spTree>
    <p:extLst>
      <p:ext uri="{BB962C8B-B14F-4D97-AF65-F5344CB8AC3E}">
        <p14:creationId xmlns:p14="http://schemas.microsoft.com/office/powerpoint/2010/main" val="30267738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実行トレース可視化の概要</a:t>
            </a:r>
            <a:r>
              <a:rPr lang="en-US" altLang="ja-JP" dirty="0"/>
              <a:t>(3/3)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36</a:t>
            </a:fld>
            <a:endParaRPr lang="en-US" altLang="ja-JP"/>
          </a:p>
        </p:txBody>
      </p:sp>
      <p:sp>
        <p:nvSpPr>
          <p:cNvPr id="10" name="コンテンツ プレースホルダー 2">
            <a:extLst>
              <a:ext uri="{FF2B5EF4-FFF2-40B4-BE49-F238E27FC236}">
                <a16:creationId xmlns:a16="http://schemas.microsoft.com/office/drawing/2014/main" id="{60771434-17DA-4883-971F-8CFA632B4AF1}"/>
              </a:ext>
            </a:extLst>
          </p:cNvPr>
          <p:cNvSpPr txBox="1">
            <a:spLocks/>
          </p:cNvSpPr>
          <p:nvPr/>
        </p:nvSpPr>
        <p:spPr bwMode="auto">
          <a:xfrm>
            <a:off x="310444" y="1600999"/>
            <a:ext cx="7354711" cy="5904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kern="0" dirty="0"/>
              <a:t>3</a:t>
            </a:r>
            <a:r>
              <a:rPr lang="ja-JP" altLang="en-US" sz="2800" kern="0" dirty="0" err="1"/>
              <a:t>つの</a:t>
            </a:r>
            <a:r>
              <a:rPr lang="ja-JP" altLang="en-US" sz="2800" kern="0" dirty="0"/>
              <a:t>数の最大値を返すプログラム（バグ有）</a:t>
            </a:r>
            <a:endParaRPr lang="en-US" altLang="ja-JP" sz="2800" kern="0" dirty="0"/>
          </a:p>
        </p:txBody>
      </p:sp>
      <p:pic>
        <p:nvPicPr>
          <p:cNvPr id="7" name="図 6">
            <a:extLst>
              <a:ext uri="{FF2B5EF4-FFF2-40B4-BE49-F238E27FC236}">
                <a16:creationId xmlns:a16="http://schemas.microsoft.com/office/drawing/2014/main" id="{468768EF-2FE8-46D9-A3A9-D0BFA085AFDE}"/>
              </a:ext>
            </a:extLst>
          </p:cNvPr>
          <p:cNvPicPr>
            <a:picLocks noChangeAspect="1"/>
          </p:cNvPicPr>
          <p:nvPr/>
        </p:nvPicPr>
        <p:blipFill>
          <a:blip r:embed="rId3"/>
          <a:stretch>
            <a:fillRect/>
          </a:stretch>
        </p:blipFill>
        <p:spPr>
          <a:xfrm>
            <a:off x="457200" y="2116630"/>
            <a:ext cx="4435555" cy="4330852"/>
          </a:xfrm>
          <a:prstGeom prst="rect">
            <a:avLst/>
          </a:prstGeom>
          <a:ln w="19050">
            <a:solidFill>
              <a:schemeClr val="tx1"/>
            </a:solidFill>
          </a:ln>
        </p:spPr>
      </p:pic>
      <p:sp>
        <p:nvSpPr>
          <p:cNvPr id="8" name="角丸四角形吹き出し 7"/>
          <p:cNvSpPr/>
          <p:nvPr/>
        </p:nvSpPr>
        <p:spPr>
          <a:xfrm>
            <a:off x="5039511" y="2191415"/>
            <a:ext cx="3888239" cy="1112362"/>
          </a:xfrm>
          <a:prstGeom prst="wedgeRoundRectCallout">
            <a:avLst>
              <a:gd name="adj1" fmla="val -49436"/>
              <a:gd name="adj2" fmla="val -18986"/>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ja-JP" altLang="en-US" sz="2400" dirty="0">
                <a:solidFill>
                  <a:schemeClr val="tx1"/>
                </a:solidFill>
              </a:rPr>
              <a:t>特定の区間の</a:t>
            </a:r>
            <a:br>
              <a:rPr lang="en-US" altLang="ja-JP" sz="2400" dirty="0">
                <a:solidFill>
                  <a:schemeClr val="tx1"/>
                </a:solidFill>
              </a:rPr>
            </a:br>
            <a:r>
              <a:rPr lang="ja-JP" altLang="en-US" sz="2400" dirty="0">
                <a:solidFill>
                  <a:schemeClr val="tx1"/>
                </a:solidFill>
              </a:rPr>
              <a:t>一回の実行に着目している</a:t>
            </a:r>
            <a:endParaRPr lang="en-US" altLang="ja-JP" sz="2400" dirty="0">
              <a:solidFill>
                <a:schemeClr val="tx1"/>
              </a:solidFill>
            </a:endParaRPr>
          </a:p>
        </p:txBody>
      </p:sp>
      <p:sp>
        <p:nvSpPr>
          <p:cNvPr id="9" name="コンテンツ プレースホルダー 2">
            <a:extLst>
              <a:ext uri="{FF2B5EF4-FFF2-40B4-BE49-F238E27FC236}">
                <a16:creationId xmlns:a16="http://schemas.microsoft.com/office/drawing/2014/main" id="{BF58EA6E-6614-46F1-A847-B6EB56C2F539}"/>
              </a:ext>
            </a:extLst>
          </p:cNvPr>
          <p:cNvSpPr txBox="1">
            <a:spLocks/>
          </p:cNvSpPr>
          <p:nvPr/>
        </p:nvSpPr>
        <p:spPr bwMode="auto">
          <a:xfrm>
            <a:off x="4949026" y="3928711"/>
            <a:ext cx="4525566" cy="14803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dirty="0">
                <a:solidFill>
                  <a:schemeClr val="tx1"/>
                </a:solidFill>
              </a:rPr>
              <a:t>実行をフィルタリングすることで</a:t>
            </a:r>
            <a:br>
              <a:rPr lang="en-US" altLang="ja-JP" sz="2400" dirty="0">
                <a:solidFill>
                  <a:schemeClr val="tx1"/>
                </a:solidFill>
              </a:rPr>
            </a:br>
            <a:r>
              <a:rPr lang="ja-JP" altLang="en-US" sz="2400" dirty="0">
                <a:solidFill>
                  <a:schemeClr val="tx1"/>
                </a:solidFill>
              </a:rPr>
              <a:t>バグを含む区間などの特定の</a:t>
            </a:r>
            <a:br>
              <a:rPr lang="en-US" altLang="ja-JP" sz="2400" dirty="0">
                <a:solidFill>
                  <a:schemeClr val="tx1"/>
                </a:solidFill>
              </a:rPr>
            </a:br>
            <a:r>
              <a:rPr lang="ja-JP" altLang="en-US" sz="2400" dirty="0">
                <a:solidFill>
                  <a:schemeClr val="tx1"/>
                </a:solidFill>
              </a:rPr>
              <a:t>区間の実行を表示可能</a:t>
            </a:r>
            <a:endParaRPr lang="en-US" altLang="ja-JP" sz="2400" dirty="0">
              <a:solidFill>
                <a:schemeClr val="tx1"/>
              </a:solidFill>
            </a:endParaRPr>
          </a:p>
        </p:txBody>
      </p:sp>
    </p:spTree>
    <p:extLst>
      <p:ext uri="{BB962C8B-B14F-4D97-AF65-F5344CB8AC3E}">
        <p14:creationId xmlns:p14="http://schemas.microsoft.com/office/powerpoint/2010/main" val="2234739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ツールの利用例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37</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625255" cy="4525963"/>
          </a:xfrm>
        </p:spPr>
        <p:txBody>
          <a:bodyPr/>
          <a:lstStyle/>
          <a:p>
            <a:pPr marL="0" indent="0">
              <a:buNone/>
            </a:pPr>
            <a:r>
              <a:rPr lang="en-US" altLang="ja-JP" sz="2800" dirty="0"/>
              <a:t>Defects4J</a:t>
            </a:r>
            <a:r>
              <a:rPr lang="en-US" altLang="ja-JP" sz="2000" dirty="0"/>
              <a:t>[7]</a:t>
            </a:r>
            <a:r>
              <a:rPr lang="ja-JP" altLang="en-US" sz="2800" dirty="0" err="1"/>
              <a:t>に収</a:t>
            </a:r>
            <a:r>
              <a:rPr lang="ja-JP" altLang="en-US" sz="2800" dirty="0"/>
              <a:t>録されているバグを対象に実験を実施</a:t>
            </a:r>
            <a:endParaRPr lang="en-US" altLang="ja-JP" sz="2800" dirty="0"/>
          </a:p>
          <a:p>
            <a:r>
              <a:rPr lang="ja-JP" altLang="en-US" sz="2800" dirty="0">
                <a:solidFill>
                  <a:schemeClr val="bg1">
                    <a:lumMod val="65000"/>
                  </a:schemeClr>
                </a:solidFill>
              </a:rPr>
              <a:t>ユースケース</a:t>
            </a:r>
            <a:r>
              <a:rPr lang="en-US" altLang="ja-JP" sz="2800" dirty="0">
                <a:solidFill>
                  <a:schemeClr val="bg1">
                    <a:lumMod val="65000"/>
                  </a:schemeClr>
                </a:solidFill>
              </a:rPr>
              <a:t>1</a:t>
            </a:r>
            <a:r>
              <a:rPr lang="ja-JP" altLang="en-US" sz="2800" dirty="0">
                <a:solidFill>
                  <a:schemeClr val="bg1">
                    <a:lumMod val="65000"/>
                  </a:schemeClr>
                </a:solidFill>
              </a:rPr>
              <a:t>：</a:t>
            </a:r>
            <a:endParaRPr lang="en-US" altLang="ja-JP" sz="2800" dirty="0">
              <a:solidFill>
                <a:schemeClr val="bg1">
                  <a:lumMod val="65000"/>
                </a:schemeClr>
              </a:solidFill>
            </a:endParaRPr>
          </a:p>
          <a:p>
            <a:pPr lvl="1"/>
            <a:r>
              <a:rPr lang="ja-JP" altLang="en-US" sz="2400" dirty="0">
                <a:solidFill>
                  <a:schemeClr val="bg1">
                    <a:lumMod val="65000"/>
                  </a:schemeClr>
                </a:solidFill>
              </a:rPr>
              <a:t>プロジェクト名 </a:t>
            </a:r>
            <a:r>
              <a:rPr lang="en-US" altLang="ja-JP" sz="2400" dirty="0">
                <a:solidFill>
                  <a:schemeClr val="bg1">
                    <a:lumMod val="65000"/>
                  </a:schemeClr>
                </a:solidFill>
              </a:rPr>
              <a:t>Lang </a:t>
            </a:r>
          </a:p>
          <a:p>
            <a:pPr lvl="1"/>
            <a:r>
              <a:rPr lang="ja-JP" altLang="en-US" sz="2400" dirty="0">
                <a:solidFill>
                  <a:schemeClr val="bg1">
                    <a:lumMod val="65000"/>
                  </a:schemeClr>
                </a:solidFill>
              </a:rPr>
              <a:t>バグ</a:t>
            </a:r>
            <a:r>
              <a:rPr lang="en-US" altLang="ja-JP" sz="2400" dirty="0">
                <a:solidFill>
                  <a:schemeClr val="bg1">
                    <a:lumMod val="65000"/>
                  </a:schemeClr>
                </a:solidFill>
              </a:rPr>
              <a:t>ID:2</a:t>
            </a:r>
          </a:p>
          <a:p>
            <a:r>
              <a:rPr lang="ja-JP" altLang="en-US" sz="2800" dirty="0"/>
              <a:t>ユースケース</a:t>
            </a:r>
            <a:r>
              <a:rPr lang="en-US" altLang="ja-JP" sz="2800" dirty="0"/>
              <a:t>2</a:t>
            </a:r>
          </a:p>
          <a:p>
            <a:pPr lvl="1"/>
            <a:r>
              <a:rPr lang="ja-JP" altLang="en-US" sz="2400" dirty="0"/>
              <a:t>プロジェクト：</a:t>
            </a:r>
            <a:r>
              <a:rPr lang="en-US" altLang="ja-JP" sz="2400" dirty="0"/>
              <a:t>Apache Math</a:t>
            </a:r>
          </a:p>
          <a:p>
            <a:pPr lvl="1"/>
            <a:r>
              <a:rPr lang="ja-JP" altLang="en-US" sz="2400" dirty="0"/>
              <a:t>バグ</a:t>
            </a:r>
            <a:r>
              <a:rPr lang="en-US" altLang="ja-JP" sz="2400" dirty="0"/>
              <a:t>ID</a:t>
            </a:r>
            <a:r>
              <a:rPr lang="ja-JP" altLang="en-US" sz="2400" dirty="0"/>
              <a:t>：</a:t>
            </a:r>
            <a:r>
              <a:rPr lang="en-US" altLang="ja-JP" sz="2400" dirty="0"/>
              <a:t>59</a:t>
            </a:r>
          </a:p>
        </p:txBody>
      </p:sp>
      <p:sp>
        <p:nvSpPr>
          <p:cNvPr id="5" name="テキスト ボックス 85">
            <a:extLst>
              <a:ext uri="{FF2B5EF4-FFF2-40B4-BE49-F238E27FC236}">
                <a16:creationId xmlns:a16="http://schemas.microsoft.com/office/drawing/2014/main" id="{CBBA9355-DB7E-4C54-817B-868231C597FE}"/>
              </a:ext>
            </a:extLst>
          </p:cNvPr>
          <p:cNvSpPr txBox="1"/>
          <p:nvPr/>
        </p:nvSpPr>
        <p:spPr>
          <a:xfrm>
            <a:off x="1060820" y="5952565"/>
            <a:ext cx="7011248" cy="465380"/>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[7] Just et al., “Defects4J: A Database of Existing Faults to Enable Controlled Testing Studies for Java Programs</a:t>
            </a:r>
            <a:r>
              <a:rPr lang="en-US" altLang="ja-JP" sz="1050" b="1" dirty="0"/>
              <a:t>,</a:t>
            </a:r>
            <a:r>
              <a:rPr lang="en-US" altLang="ja-JP" sz="1050" dirty="0"/>
              <a:t>”</a:t>
            </a:r>
            <a:r>
              <a:rPr lang="en-US" altLang="ja-JP" sz="1050" i="1" dirty="0"/>
              <a:t> In Proc. of the 2014 International Symposium on Software Testing and Analysis</a:t>
            </a:r>
            <a:r>
              <a:rPr lang="en-US" altLang="ja-JP" sz="1050" dirty="0"/>
              <a:t>, pp.437–440, 2014.</a:t>
            </a:r>
          </a:p>
        </p:txBody>
      </p:sp>
    </p:spTree>
    <p:extLst>
      <p:ext uri="{BB962C8B-B14F-4D97-AF65-F5344CB8AC3E}">
        <p14:creationId xmlns:p14="http://schemas.microsoft.com/office/powerpoint/2010/main" val="38016999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記録した実行トレース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38</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pPr marL="0" indent="0">
              <a:buNone/>
            </a:pPr>
            <a:r>
              <a:rPr lang="ja-JP" altLang="en-US" sz="2800" dirty="0"/>
              <a:t>バッファサイズ</a:t>
            </a:r>
            <a:r>
              <a:rPr lang="en-US" altLang="ja-JP" sz="2800" dirty="0"/>
              <a:t>k=64</a:t>
            </a:r>
            <a:r>
              <a:rPr lang="ja-JP" altLang="en-US" sz="2800" dirty="0"/>
              <a:t>で記録を実施した</a:t>
            </a:r>
            <a:endParaRPr lang="en-US" altLang="ja-JP" sz="2800" dirty="0"/>
          </a:p>
          <a:p>
            <a:r>
              <a:rPr lang="ja-JP" altLang="en-US" sz="2800" dirty="0"/>
              <a:t>実行トレースの削減：</a:t>
            </a:r>
            <a:r>
              <a:rPr lang="en-US" altLang="ja-JP" sz="2800" dirty="0"/>
              <a:t>12.4GB </a:t>
            </a:r>
            <a:r>
              <a:rPr lang="ja-JP" altLang="en-US" sz="2800" dirty="0"/>
              <a:t>→ </a:t>
            </a:r>
            <a:r>
              <a:rPr lang="en-US" altLang="ja-JP" sz="2800" dirty="0"/>
              <a:t>4.0MB</a:t>
            </a:r>
          </a:p>
          <a:p>
            <a:r>
              <a:rPr lang="ja-JP" altLang="en-US" sz="2800" dirty="0"/>
              <a:t>観測値を完全に記録した命令の割合：</a:t>
            </a:r>
            <a:r>
              <a:rPr lang="en-US" altLang="ja-JP" sz="2800" dirty="0"/>
              <a:t>52.2%</a:t>
            </a:r>
          </a:p>
          <a:p>
            <a:pPr marL="0" indent="0">
              <a:buNone/>
            </a:pPr>
            <a:br>
              <a:rPr lang="en-US" altLang="ja-JP" sz="2800" dirty="0"/>
            </a:br>
            <a:r>
              <a:rPr lang="ja-JP" altLang="en-US" sz="2800" dirty="0"/>
              <a:t>記録できなかった範囲</a:t>
            </a:r>
            <a:endParaRPr lang="en-US" altLang="ja-JP" sz="2800" dirty="0"/>
          </a:p>
          <a:p>
            <a:r>
              <a:rPr lang="ja-JP" altLang="en-US" sz="2800" dirty="0"/>
              <a:t>テスト実行に必要な前処理がテスト対象メソッドとは別に実行されている</a:t>
            </a:r>
            <a:endParaRPr lang="en-US" altLang="ja-JP" sz="2800" dirty="0"/>
          </a:p>
          <a:p>
            <a:r>
              <a:rPr lang="ja-JP" altLang="en-US" sz="2800" dirty="0"/>
              <a:t>前処理の部分の記録量を抑え，テスト対象メソッドの実行トレースは完全に記録することに成功した</a:t>
            </a:r>
            <a:endParaRPr lang="en-US" altLang="ja-JP" sz="2800" dirty="0"/>
          </a:p>
          <a:p>
            <a:endParaRPr lang="en-US" altLang="ja-JP" sz="2800" dirty="0"/>
          </a:p>
        </p:txBody>
      </p:sp>
    </p:spTree>
    <p:extLst>
      <p:ext uri="{BB962C8B-B14F-4D97-AF65-F5344CB8AC3E}">
        <p14:creationId xmlns:p14="http://schemas.microsoft.com/office/powerpoint/2010/main" val="30919361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バグの概要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39</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555171"/>
          </a:xfrm>
        </p:spPr>
        <p:txBody>
          <a:bodyPr/>
          <a:lstStyle/>
          <a:p>
            <a:pPr marL="0" indent="0">
              <a:buNone/>
            </a:pPr>
            <a:r>
              <a:rPr lang="en-US" altLang="ja-JP" sz="2400" dirty="0"/>
              <a:t>2</a:t>
            </a:r>
            <a:r>
              <a:rPr lang="ja-JP" altLang="en-US" sz="2400" dirty="0" err="1"/>
              <a:t>つの</a:t>
            </a:r>
            <a:r>
              <a:rPr lang="ja-JP" altLang="en-US" sz="2400" dirty="0"/>
              <a:t>値のうち最大値を返すメソッドで不適切な値を返している</a:t>
            </a:r>
          </a:p>
        </p:txBody>
      </p:sp>
      <p:sp>
        <p:nvSpPr>
          <p:cNvPr id="7" name="コンテンツ プレースホルダー 2">
            <a:extLst>
              <a:ext uri="{FF2B5EF4-FFF2-40B4-BE49-F238E27FC236}">
                <a16:creationId xmlns:a16="http://schemas.microsoft.com/office/drawing/2014/main" id="{3AE76888-4DDC-473B-8DCF-AFA07294BDE1}"/>
              </a:ext>
            </a:extLst>
          </p:cNvPr>
          <p:cNvSpPr txBox="1">
            <a:spLocks/>
          </p:cNvSpPr>
          <p:nvPr/>
        </p:nvSpPr>
        <p:spPr bwMode="auto">
          <a:xfrm>
            <a:off x="1124381" y="4881289"/>
            <a:ext cx="6884126" cy="15718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ctr">
              <a:buNone/>
            </a:pPr>
            <a:r>
              <a:rPr lang="ja-JP" altLang="en-US" sz="2800" kern="0" dirty="0"/>
              <a:t>不適切な値が最大値として返っていることとその経路がわかる</a:t>
            </a:r>
            <a:endParaRPr lang="en-US" altLang="ja-JP" sz="2800" kern="0" dirty="0"/>
          </a:p>
          <a:p>
            <a:pPr algn="ctr"/>
            <a:endParaRPr lang="en-US" altLang="ja-JP" sz="2800" kern="0" dirty="0"/>
          </a:p>
          <a:p>
            <a:pPr algn="ctr"/>
            <a:endParaRPr lang="en-US" altLang="ja-JP" sz="2800" kern="0" dirty="0"/>
          </a:p>
          <a:p>
            <a:pPr algn="ctr"/>
            <a:endParaRPr lang="en-US" altLang="ja-JP" sz="2800" kern="0" dirty="0"/>
          </a:p>
        </p:txBody>
      </p:sp>
      <p:pic>
        <p:nvPicPr>
          <p:cNvPr id="9" name="図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984" y="2966549"/>
            <a:ext cx="7894920" cy="1121078"/>
          </a:xfrm>
          <a:prstGeom prst="rect">
            <a:avLst/>
          </a:prstGeom>
          <a:ln>
            <a:solidFill>
              <a:schemeClr val="tx1"/>
            </a:solidFill>
          </a:ln>
        </p:spPr>
      </p:pic>
      <p:sp>
        <p:nvSpPr>
          <p:cNvPr id="15" name="コンテンツ プレースホルダー 2">
            <a:extLst>
              <a:ext uri="{FF2B5EF4-FFF2-40B4-BE49-F238E27FC236}">
                <a16:creationId xmlns:a16="http://schemas.microsoft.com/office/drawing/2014/main" id="{3AE76888-4DDC-473B-8DCF-AFA07294BDE1}"/>
              </a:ext>
            </a:extLst>
          </p:cNvPr>
          <p:cNvSpPr txBox="1">
            <a:spLocks/>
          </p:cNvSpPr>
          <p:nvPr/>
        </p:nvSpPr>
        <p:spPr bwMode="auto">
          <a:xfrm>
            <a:off x="370115" y="2467176"/>
            <a:ext cx="6065519" cy="4818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a:t>テスト対象メソッド 引数</a:t>
            </a:r>
            <a:r>
              <a:rPr lang="en-US" altLang="ja-JP" sz="2400" kern="0" dirty="0"/>
              <a:t>: a = </a:t>
            </a:r>
            <a:r>
              <a:rPr lang="en-US" altLang="ja-JP" sz="2400" dirty="0"/>
              <a:t>50.0f, b = -50.0f</a:t>
            </a:r>
            <a:endParaRPr lang="en-US" altLang="ja-JP" sz="2400" kern="0" dirty="0"/>
          </a:p>
        </p:txBody>
      </p:sp>
    </p:spTree>
    <p:extLst>
      <p:ext uri="{BB962C8B-B14F-4D97-AF65-F5344CB8AC3E}">
        <p14:creationId xmlns:p14="http://schemas.microsoft.com/office/powerpoint/2010/main" val="3571406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デバッグにおける課題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ja-JP" altLang="en-US" sz="2800" dirty="0"/>
              <a:t>十分な資源があればあらゆるデバッグ手法を</a:t>
            </a:r>
            <a:br>
              <a:rPr lang="en-US" altLang="ja-JP" sz="2800" dirty="0"/>
            </a:br>
            <a:r>
              <a:rPr lang="ja-JP" altLang="en-US" sz="2800" dirty="0"/>
              <a:t>利用可能であるが，デバッグにかけられる資源は</a:t>
            </a:r>
            <a:br>
              <a:rPr lang="en-US" altLang="ja-JP" sz="2800" dirty="0"/>
            </a:br>
            <a:r>
              <a:rPr lang="ja-JP" altLang="en-US" sz="2800" dirty="0"/>
              <a:t>定まっている</a:t>
            </a:r>
            <a:endParaRPr lang="en-US" altLang="ja-JP" sz="2800" dirty="0"/>
          </a:p>
          <a:p>
            <a:endParaRPr lang="en-US" altLang="ja-JP" sz="2800" dirty="0"/>
          </a:p>
          <a:p>
            <a:r>
              <a:rPr lang="ja-JP" altLang="en-US" sz="2800" dirty="0"/>
              <a:t>デバッグにかけられる資源が決まっている状態で，</a:t>
            </a:r>
            <a:br>
              <a:rPr lang="en-US" altLang="ja-JP" sz="2800" dirty="0"/>
            </a:br>
            <a:r>
              <a:rPr lang="ja-JP" altLang="en-US" sz="2800" dirty="0"/>
              <a:t>効率的なデバッグをする必要がある</a:t>
            </a:r>
            <a:endParaRPr lang="en-US" altLang="ja-JP" sz="2800" dirty="0"/>
          </a:p>
          <a:p>
            <a:endParaRPr lang="en-US" altLang="ja-JP" sz="2800" dirty="0"/>
          </a:p>
          <a:p>
            <a:pPr marL="0" indent="0">
              <a:buNone/>
            </a:pPr>
            <a:r>
              <a:rPr lang="ja-JP" altLang="en-US" sz="2800" dirty="0"/>
              <a:t>→本論文では既存のデバッグ手法の資源に関する</a:t>
            </a:r>
            <a:br>
              <a:rPr lang="en-US" altLang="ja-JP" sz="2800" dirty="0"/>
            </a:br>
            <a:r>
              <a:rPr lang="ja-JP" altLang="en-US" sz="2800" dirty="0"/>
              <a:t>   課題に対して，効率的なデバッグ手法を提案する</a:t>
            </a:r>
            <a:br>
              <a:rPr lang="en-US" altLang="ja-JP" sz="2800" dirty="0"/>
            </a:br>
            <a:r>
              <a:rPr lang="en-US" altLang="ja-JP" sz="2800" dirty="0"/>
              <a:t>   </a:t>
            </a:r>
            <a:r>
              <a:rPr lang="ja-JP" altLang="en-US" sz="2800" dirty="0"/>
              <a:t>ことで解決を行う</a:t>
            </a:r>
            <a:endParaRPr lang="en-US" altLang="ja-JP" sz="2800" dirty="0"/>
          </a:p>
          <a:p>
            <a:pPr marL="0" indent="0">
              <a:buNone/>
            </a:pPr>
            <a:endParaRPr lang="en-US" altLang="ja-JP" sz="2800" dirty="0"/>
          </a:p>
        </p:txBody>
      </p:sp>
    </p:spTree>
    <p:extLst>
      <p:ext uri="{BB962C8B-B14F-4D97-AF65-F5344CB8AC3E}">
        <p14:creationId xmlns:p14="http://schemas.microsoft.com/office/powerpoint/2010/main" val="3702565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3</a:t>
            </a:r>
            <a:r>
              <a:rPr lang="ja-JP" altLang="en-US" dirty="0"/>
              <a:t>章のまとめ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40</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en-US" altLang="ja-JP" sz="2800" dirty="0"/>
              <a:t>Near-Omniscient Debugging</a:t>
            </a:r>
            <a:r>
              <a:rPr lang="ja-JP" altLang="en-US" sz="2800" dirty="0"/>
              <a:t>のためのツールを</a:t>
            </a:r>
            <a:br>
              <a:rPr lang="en-US" altLang="ja-JP" sz="2800" dirty="0"/>
            </a:br>
            <a:r>
              <a:rPr lang="ja-JP" altLang="en-US" sz="2800" dirty="0"/>
              <a:t>作成した</a:t>
            </a:r>
            <a:endParaRPr lang="en-US" altLang="ja-JP" sz="2800" dirty="0"/>
          </a:p>
          <a:p>
            <a:endParaRPr lang="en-US" altLang="ja-JP" dirty="0"/>
          </a:p>
          <a:p>
            <a:r>
              <a:rPr lang="ja-JP" altLang="en-US" sz="2800" dirty="0"/>
              <a:t>提案した可視化手法ではソースコードに対して</a:t>
            </a:r>
            <a:br>
              <a:rPr lang="en-US" altLang="ja-JP" sz="2800" dirty="0"/>
            </a:br>
            <a:r>
              <a:rPr lang="ja-JP" altLang="en-US" sz="2800" dirty="0"/>
              <a:t>記録した値を埋め込むことでデバッグを支援した</a:t>
            </a:r>
            <a:endParaRPr lang="en-US" altLang="ja-JP" sz="2800" dirty="0"/>
          </a:p>
          <a:p>
            <a:endParaRPr lang="en-US" altLang="ja-JP" sz="2800" dirty="0"/>
          </a:p>
          <a:p>
            <a:r>
              <a:rPr lang="ja-JP" altLang="en-US" sz="2800" dirty="0"/>
              <a:t>提案した可視化手法を用いたデバッグの事例を</a:t>
            </a:r>
            <a:br>
              <a:rPr lang="en-US" altLang="ja-JP" sz="2800" dirty="0"/>
            </a:br>
            <a:r>
              <a:rPr lang="ja-JP" altLang="en-US" sz="2800" dirty="0"/>
              <a:t>紹介し，不完全な実行トレースでデバッグが</a:t>
            </a:r>
            <a:br>
              <a:rPr lang="en-US" altLang="ja-JP" sz="2800" dirty="0"/>
            </a:br>
            <a:r>
              <a:rPr lang="ja-JP" altLang="en-US" sz="2800" dirty="0"/>
              <a:t>可能であることを示した</a:t>
            </a:r>
            <a:endParaRPr lang="en-US" altLang="ja-JP" sz="2800" dirty="0"/>
          </a:p>
        </p:txBody>
      </p:sp>
    </p:spTree>
    <p:extLst>
      <p:ext uri="{BB962C8B-B14F-4D97-AF65-F5344CB8AC3E}">
        <p14:creationId xmlns:p14="http://schemas.microsoft.com/office/powerpoint/2010/main" val="26539621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6E6AF29-BC50-4EE6-B786-1A9316285619}"/>
              </a:ext>
            </a:extLst>
          </p:cNvPr>
          <p:cNvSpPr>
            <a:spLocks noGrp="1"/>
          </p:cNvSpPr>
          <p:nvPr>
            <p:ph type="title"/>
          </p:nvPr>
        </p:nvSpPr>
        <p:spPr>
          <a:xfrm>
            <a:off x="722313" y="4406900"/>
            <a:ext cx="8295078" cy="2373728"/>
          </a:xfrm>
        </p:spPr>
        <p:txBody>
          <a:bodyPr/>
          <a:lstStyle/>
          <a:p>
            <a:r>
              <a:rPr kumimoji="1" lang="ja-JP" altLang="en-US" sz="3600" dirty="0"/>
              <a:t>ライブラリ更新を目的とした</a:t>
            </a:r>
            <a:br>
              <a:rPr kumimoji="1" lang="en-US" altLang="ja-JP" sz="3600" dirty="0"/>
            </a:br>
            <a:r>
              <a:rPr kumimoji="1" lang="ja-JP" altLang="en-US" sz="3600" dirty="0"/>
              <a:t>実行時情報の類似性に基づく効果的な</a:t>
            </a:r>
            <a:br>
              <a:rPr kumimoji="1" lang="en-US" altLang="ja-JP" sz="3600" dirty="0"/>
            </a:br>
            <a:r>
              <a:rPr kumimoji="1" lang="ja-JP" altLang="en-US" sz="3600" dirty="0"/>
              <a:t>テストケースの選択手法</a:t>
            </a:r>
          </a:p>
        </p:txBody>
      </p:sp>
      <p:sp>
        <p:nvSpPr>
          <p:cNvPr id="6" name="テキスト プレースホルダー 5">
            <a:extLst>
              <a:ext uri="{FF2B5EF4-FFF2-40B4-BE49-F238E27FC236}">
                <a16:creationId xmlns:a16="http://schemas.microsoft.com/office/drawing/2014/main" id="{C70FD061-1EDC-46CE-9CD5-13794B3C5F63}"/>
              </a:ext>
            </a:extLst>
          </p:cNvPr>
          <p:cNvSpPr>
            <a:spLocks noGrp="1"/>
          </p:cNvSpPr>
          <p:nvPr>
            <p:ph type="body" idx="1"/>
          </p:nvPr>
        </p:nvSpPr>
        <p:spPr/>
        <p:txBody>
          <a:bodyPr/>
          <a:lstStyle/>
          <a:p>
            <a:r>
              <a:rPr lang="en-US" altLang="ja-JP" sz="2400" b="1" dirty="0"/>
              <a:t>4</a:t>
            </a:r>
            <a:r>
              <a:rPr lang="ja-JP" altLang="en-US" sz="2400" b="1" dirty="0"/>
              <a:t>章</a:t>
            </a:r>
            <a:endParaRPr kumimoji="1" lang="ja-JP" altLang="en-US" sz="2400" b="1" dirty="0"/>
          </a:p>
        </p:txBody>
      </p:sp>
      <p:sp>
        <p:nvSpPr>
          <p:cNvPr id="4" name="スライド番号プレースホルダー 3">
            <a:extLst>
              <a:ext uri="{FF2B5EF4-FFF2-40B4-BE49-F238E27FC236}">
                <a16:creationId xmlns:a16="http://schemas.microsoft.com/office/drawing/2014/main" id="{AF2ABF65-16EA-4504-9B20-3C228716306D}"/>
              </a:ext>
            </a:extLst>
          </p:cNvPr>
          <p:cNvSpPr>
            <a:spLocks noGrp="1"/>
          </p:cNvSpPr>
          <p:nvPr>
            <p:ph type="sldNum" sz="quarter" idx="12"/>
          </p:nvPr>
        </p:nvSpPr>
        <p:spPr/>
        <p:txBody>
          <a:bodyPr/>
          <a:lstStyle/>
          <a:p>
            <a:fld id="{9F5033E9-932D-4E41-95C3-341F9A6DAE17}" type="slidenum">
              <a:rPr lang="en-US" altLang="ja-JP" smtClean="0"/>
              <a:pPr/>
              <a:t>41</a:t>
            </a:fld>
            <a:endParaRPr lang="en-US" altLang="ja-JP"/>
          </a:p>
        </p:txBody>
      </p:sp>
    </p:spTree>
    <p:extLst>
      <p:ext uri="{BB962C8B-B14F-4D97-AF65-F5344CB8AC3E}">
        <p14:creationId xmlns:p14="http://schemas.microsoft.com/office/powerpoint/2010/main" val="8566431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空調シミュレーションシステム</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94032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ある企業で，空調機設計用の計算シミュレーション</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システムが開発・運用されている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lvl="1"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現在までに，</a:t>
            </a:r>
            <a:r>
              <a:rPr lang="en-US" altLang="ja-JP" sz="2800" spc="-1" dirty="0">
                <a:solidFill>
                  <a:srgbClr val="000000"/>
                </a:solidFill>
                <a:latin typeface="ＭＳ Ｐゴシック" panose="020B0600070205080204" pitchFamily="50" charset="-128"/>
                <a:ea typeface="ＭＳ Ｐゴシック" panose="020B0600070205080204" pitchFamily="50" charset="-128"/>
              </a:rPr>
              <a:t>5</a:t>
            </a:r>
            <a:r>
              <a:rPr lang="ja-JP" altLang="en-US" sz="2800" spc="-1" dirty="0">
                <a:solidFill>
                  <a:srgbClr val="000000"/>
                </a:solidFill>
                <a:latin typeface="ＭＳ Ｐゴシック" panose="020B0600070205080204" pitchFamily="50" charset="-128"/>
                <a:ea typeface="ＭＳ Ｐゴシック" panose="020B0600070205080204" pitchFamily="50" charset="-128"/>
              </a:rPr>
              <a:t>年間で数千万件以上のシミュレーションが行われ，テストケースとして記録される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42</a:t>
            </a:fld>
            <a:endParaRPr lang="en-US" sz="1400" b="0" strike="noStrike" spc="-1">
              <a:latin typeface="Arial"/>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0585" y="4175184"/>
            <a:ext cx="1238054" cy="1238054"/>
          </a:xfrm>
          <a:prstGeom prst="rect">
            <a:avLst/>
          </a:prstGeom>
        </p:spPr>
      </p:pic>
      <p:grpSp>
        <p:nvGrpSpPr>
          <p:cNvPr id="6" name="グループ化 5"/>
          <p:cNvGrpSpPr/>
          <p:nvPr/>
        </p:nvGrpSpPr>
        <p:grpSpPr>
          <a:xfrm>
            <a:off x="516084" y="4227922"/>
            <a:ext cx="718071" cy="1054008"/>
            <a:chOff x="1389635" y="3610466"/>
            <a:chExt cx="718071" cy="1054008"/>
          </a:xfrm>
        </p:grpSpPr>
        <p:sp>
          <p:nvSpPr>
            <p:cNvPr id="5" name="二等辺三角形 4"/>
            <p:cNvSpPr/>
            <p:nvPr/>
          </p:nvSpPr>
          <p:spPr>
            <a:xfrm>
              <a:off x="1389635" y="4045447"/>
              <a:ext cx="718071" cy="619027"/>
            </a:xfrm>
            <a:prstGeom prst="triangl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1428160" y="3610466"/>
              <a:ext cx="641022" cy="64102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コンテンツ プレースホルダー 2"/>
          <p:cNvSpPr/>
          <p:nvPr/>
        </p:nvSpPr>
        <p:spPr>
          <a:xfrm>
            <a:off x="405360" y="5281930"/>
            <a:ext cx="955241"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ユーザ</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7" name="右矢印 6"/>
          <p:cNvSpPr/>
          <p:nvPr/>
        </p:nvSpPr>
        <p:spPr>
          <a:xfrm>
            <a:off x="1676137" y="4271691"/>
            <a:ext cx="2219478"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10800000">
            <a:off x="1676135" y="4981621"/>
            <a:ext cx="2219479"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2"/>
          <p:cNvSpPr/>
          <p:nvPr/>
        </p:nvSpPr>
        <p:spPr>
          <a:xfrm>
            <a:off x="2165280" y="5209664"/>
            <a:ext cx="1241188"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計算結果</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5" name="コンテンツ プレースホルダー 2"/>
          <p:cNvSpPr/>
          <p:nvPr/>
        </p:nvSpPr>
        <p:spPr>
          <a:xfrm>
            <a:off x="3675665" y="5413238"/>
            <a:ext cx="2100345" cy="67647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シミュレーション</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dirty="0">
                <a:solidFill>
                  <a:srgbClr val="000000"/>
                </a:solidFill>
                <a:latin typeface="ＭＳ Ｐゴシック" panose="020B0600070205080204" pitchFamily="50" charset="-128"/>
                <a:ea typeface="ＭＳ Ｐゴシック" panose="020B0600070205080204" pitchFamily="50" charset="-128"/>
              </a:rPr>
              <a:t>システム</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6" name="コンテンツ プレースホルダー 2"/>
          <p:cNvSpPr/>
          <p:nvPr/>
        </p:nvSpPr>
        <p:spPr>
          <a:xfrm>
            <a:off x="1034196" y="3571197"/>
            <a:ext cx="3662313"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計算条件送信</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a:solidFill>
                  <a:srgbClr val="000000"/>
                </a:solidFill>
                <a:latin typeface="ＭＳ Ｐゴシック" panose="020B0600070205080204" pitchFamily="50" charset="-128"/>
                <a:ea typeface="ＭＳ Ｐゴシック" panose="020B0600070205080204" pitchFamily="50" charset="-128"/>
              </a:rPr>
              <a:t>（回路名</a:t>
            </a:r>
            <a:r>
              <a:rPr lang="ja-JP" altLang="en-US" sz="2000" spc="-1" dirty="0">
                <a:solidFill>
                  <a:srgbClr val="000000"/>
                </a:solidFill>
                <a:latin typeface="ＭＳ Ｐゴシック" panose="020B0600070205080204" pitchFamily="50" charset="-128"/>
                <a:ea typeface="ＭＳ Ｐゴシック" panose="020B0600070205080204" pitchFamily="50" charset="-128"/>
              </a:rPr>
              <a:t>，パラメータ）</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8389590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空調シミュレーションシステム</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199"/>
            <a:ext cx="8685720" cy="189850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ある企業で，空調機設計用の計算シミュレーション</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システムが開発・運用されている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lvl="1"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現在までに，</a:t>
            </a:r>
            <a:r>
              <a:rPr lang="en-US" altLang="ja-JP" sz="2800" spc="-1" dirty="0">
                <a:solidFill>
                  <a:srgbClr val="000000"/>
                </a:solidFill>
                <a:latin typeface="ＭＳ Ｐゴシック" panose="020B0600070205080204" pitchFamily="50" charset="-128"/>
                <a:ea typeface="ＭＳ Ｐゴシック" panose="020B0600070205080204" pitchFamily="50" charset="-128"/>
              </a:rPr>
              <a:t>5</a:t>
            </a:r>
            <a:r>
              <a:rPr lang="ja-JP" altLang="en-US" sz="2800" spc="-1" dirty="0">
                <a:solidFill>
                  <a:srgbClr val="000000"/>
                </a:solidFill>
                <a:latin typeface="ＭＳ Ｐゴシック" panose="020B0600070205080204" pitchFamily="50" charset="-128"/>
                <a:ea typeface="ＭＳ Ｐゴシック" panose="020B0600070205080204" pitchFamily="50" charset="-128"/>
              </a:rPr>
              <a:t>年間で数千万件以上のシミュレーションが行われ，テストケースとして記録される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43</a:t>
            </a:fld>
            <a:endParaRPr lang="en-US" sz="1400" b="0" strike="noStrike" spc="-1">
              <a:latin typeface="Arial"/>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0585" y="4175184"/>
            <a:ext cx="1238054" cy="1238054"/>
          </a:xfrm>
          <a:prstGeom prst="rect">
            <a:avLst/>
          </a:prstGeom>
        </p:spPr>
      </p:pic>
      <p:grpSp>
        <p:nvGrpSpPr>
          <p:cNvPr id="6" name="グループ化 5"/>
          <p:cNvGrpSpPr/>
          <p:nvPr/>
        </p:nvGrpSpPr>
        <p:grpSpPr>
          <a:xfrm>
            <a:off x="516084" y="4227922"/>
            <a:ext cx="718071" cy="1054008"/>
            <a:chOff x="1389635" y="3610466"/>
            <a:chExt cx="718071" cy="1054008"/>
          </a:xfrm>
        </p:grpSpPr>
        <p:sp>
          <p:nvSpPr>
            <p:cNvPr id="5" name="二等辺三角形 4"/>
            <p:cNvSpPr/>
            <p:nvPr/>
          </p:nvSpPr>
          <p:spPr>
            <a:xfrm>
              <a:off x="1389635" y="4045447"/>
              <a:ext cx="718071" cy="619027"/>
            </a:xfrm>
            <a:prstGeom prst="triangl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1428160" y="3610466"/>
              <a:ext cx="641022" cy="64102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コンテンツ プレースホルダー 2"/>
          <p:cNvSpPr/>
          <p:nvPr/>
        </p:nvSpPr>
        <p:spPr>
          <a:xfrm>
            <a:off x="405360" y="5281930"/>
            <a:ext cx="955241"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ユーザ</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7" name="右矢印 6"/>
          <p:cNvSpPr/>
          <p:nvPr/>
        </p:nvSpPr>
        <p:spPr>
          <a:xfrm>
            <a:off x="1676137" y="4271691"/>
            <a:ext cx="2219478"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10800000">
            <a:off x="1676135" y="4981621"/>
            <a:ext cx="2219479"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2"/>
          <p:cNvSpPr/>
          <p:nvPr/>
        </p:nvSpPr>
        <p:spPr>
          <a:xfrm>
            <a:off x="2165280" y="5209664"/>
            <a:ext cx="1241188"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計算結果</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5" name="コンテンツ プレースホルダー 2"/>
          <p:cNvSpPr/>
          <p:nvPr/>
        </p:nvSpPr>
        <p:spPr>
          <a:xfrm>
            <a:off x="3675665" y="5413238"/>
            <a:ext cx="2100345" cy="67647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シミュレーション</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dirty="0">
                <a:solidFill>
                  <a:srgbClr val="000000"/>
                </a:solidFill>
                <a:latin typeface="ＭＳ Ｐゴシック" panose="020B0600070205080204" pitchFamily="50" charset="-128"/>
                <a:ea typeface="ＭＳ Ｐゴシック" panose="020B0600070205080204" pitchFamily="50" charset="-128"/>
              </a:rPr>
              <a:t>システム</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6" name="コンテンツ プレースホルダー 2"/>
          <p:cNvSpPr/>
          <p:nvPr/>
        </p:nvSpPr>
        <p:spPr>
          <a:xfrm>
            <a:off x="1034196" y="3571197"/>
            <a:ext cx="3662313"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計算条件送信</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a:solidFill>
                  <a:srgbClr val="000000"/>
                </a:solidFill>
                <a:latin typeface="ＭＳ Ｐゴシック" panose="020B0600070205080204" pitchFamily="50" charset="-128"/>
                <a:ea typeface="ＭＳ Ｐゴシック" panose="020B0600070205080204" pitchFamily="50" charset="-128"/>
              </a:rPr>
              <a:t>（回路名</a:t>
            </a:r>
            <a:r>
              <a:rPr lang="ja-JP" altLang="en-US" sz="2000" spc="-1" dirty="0">
                <a:solidFill>
                  <a:srgbClr val="000000"/>
                </a:solidFill>
                <a:latin typeface="ＭＳ Ｐゴシック" panose="020B0600070205080204" pitchFamily="50" charset="-128"/>
                <a:ea typeface="ＭＳ Ｐゴシック" panose="020B0600070205080204" pitchFamily="50" charset="-128"/>
              </a:rPr>
              <a:t>，パラメータ）</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7" name="右矢印 16"/>
          <p:cNvSpPr/>
          <p:nvPr/>
        </p:nvSpPr>
        <p:spPr>
          <a:xfrm>
            <a:off x="5448926" y="4602762"/>
            <a:ext cx="1727490" cy="216816"/>
          </a:xfrm>
          <a:prstGeom prst="rightArrow">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柱 7"/>
          <p:cNvSpPr/>
          <p:nvPr/>
        </p:nvSpPr>
        <p:spPr>
          <a:xfrm>
            <a:off x="7298424" y="4175184"/>
            <a:ext cx="1168924" cy="1015852"/>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コンテンツ プレースホルダー 2"/>
          <p:cNvSpPr/>
          <p:nvPr/>
        </p:nvSpPr>
        <p:spPr>
          <a:xfrm>
            <a:off x="5298639" y="4025872"/>
            <a:ext cx="1999785" cy="42350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実行履歴を記録</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20" name="コンテンツ プレースホルダー 2"/>
          <p:cNvSpPr/>
          <p:nvPr/>
        </p:nvSpPr>
        <p:spPr>
          <a:xfrm>
            <a:off x="6922004" y="5184716"/>
            <a:ext cx="1939192" cy="43209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テストケース</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797981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3600" spc="-1" dirty="0">
                <a:solidFill>
                  <a:srgbClr val="000000"/>
                </a:solidFill>
                <a:latin typeface="ＭＳ Ｐゴシック" panose="020B0600070205080204" pitchFamily="50" charset="-128"/>
                <a:ea typeface="ＭＳ Ｐゴシック" panose="020B0600070205080204" pitchFamily="50" charset="-128"/>
              </a:rPr>
              <a:t>システムで生じた問題</a:t>
            </a:r>
            <a:endParaRPr lang="en-US" altLang="ja-JP" sz="36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44</a:t>
            </a:fld>
            <a:endParaRPr lang="en-US" sz="1400" b="0" strike="noStrike" spc="-1">
              <a:latin typeface="Arial"/>
            </a:endParaRPr>
          </a:p>
        </p:txBody>
      </p:sp>
      <p:sp>
        <p:nvSpPr>
          <p:cNvPr id="5" name="コンテンツ プレースホルダー 2">
            <a:extLst>
              <a:ext uri="{FF2B5EF4-FFF2-40B4-BE49-F238E27FC236}">
                <a16:creationId xmlns:a16="http://schemas.microsoft.com/office/drawing/2014/main" id="{9B1B643E-032F-4222-BB00-BED6C8DCE29D}"/>
              </a:ext>
            </a:extLst>
          </p:cNvPr>
          <p:cNvSpPr txBox="1">
            <a:spLocks/>
          </p:cNvSpPr>
          <p:nvPr/>
        </p:nvSpPr>
        <p:spPr>
          <a:xfrm>
            <a:off x="457199" y="1600200"/>
            <a:ext cx="8686801" cy="4525963"/>
          </a:xfrm>
          <a:prstGeom prst="rect">
            <a:avLst/>
          </a:prstGeom>
        </p:spPr>
        <p:txBody>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a:t>シミュレーションシステムのライブラリ移行時に</a:t>
            </a:r>
            <a:br>
              <a:rPr lang="ja-JP" altLang="en-US" sz="2800" kern="0" dirty="0"/>
            </a:br>
            <a:r>
              <a:rPr lang="ja-JP" altLang="en-US" sz="2800" kern="0" dirty="0"/>
              <a:t>障害が発生した</a:t>
            </a:r>
          </a:p>
          <a:p>
            <a:pPr lvl="1"/>
            <a:r>
              <a:rPr lang="ja-JP" altLang="en-US" sz="2400" kern="0" dirty="0"/>
              <a:t>原因は</a:t>
            </a:r>
            <a:r>
              <a:rPr lang="en-US" altLang="ja-JP" sz="2400" kern="0" dirty="0"/>
              <a:t>Oracle JDK 8</a:t>
            </a:r>
            <a:r>
              <a:rPr lang="ja-JP" altLang="en-US" sz="2400" kern="0" dirty="0"/>
              <a:t>と </a:t>
            </a:r>
            <a:r>
              <a:rPr lang="en-US" altLang="ja-JP" sz="2400" kern="0" dirty="0" err="1"/>
              <a:t>AdoptOpenJDK</a:t>
            </a:r>
            <a:r>
              <a:rPr lang="en-US" altLang="ja-JP" sz="2400" kern="0" dirty="0"/>
              <a:t> 11</a:t>
            </a:r>
            <a:r>
              <a:rPr lang="ja-JP" altLang="en-US" sz="2400" kern="0" dirty="0"/>
              <a:t>の</a:t>
            </a:r>
            <a:br>
              <a:rPr lang="en-US" altLang="ja-JP" sz="2400" kern="0" dirty="0"/>
            </a:br>
            <a:r>
              <a:rPr lang="ja-JP" altLang="en-US" sz="2400" kern="0" dirty="0"/>
              <a:t>非互換性によるものであった</a:t>
            </a:r>
            <a:endParaRPr lang="ja-JP" altLang="en-US" sz="2800" kern="0" dirty="0"/>
          </a:p>
          <a:p>
            <a:r>
              <a:rPr lang="ja-JP" altLang="en-US" sz="2800" kern="0" dirty="0"/>
              <a:t>開発者は大量のテストケースから回路名をもとに</a:t>
            </a:r>
            <a:br>
              <a:rPr lang="ja-JP" altLang="en-US" sz="2800" kern="0" dirty="0"/>
            </a:br>
            <a:r>
              <a:rPr lang="ja-JP" altLang="en-US" sz="2800" kern="0" dirty="0"/>
              <a:t>テストケースを選択したがカバレッジが不十分であった</a:t>
            </a:r>
            <a:endParaRPr lang="en-US" altLang="ja-JP" sz="2800" kern="0" dirty="0"/>
          </a:p>
          <a:p>
            <a:pPr marL="0" indent="0">
              <a:buNone/>
            </a:pPr>
            <a:endParaRPr lang="ja-JP" altLang="en-US" sz="2800" kern="0" dirty="0"/>
          </a:p>
          <a:p>
            <a:pPr marL="0" indent="0">
              <a:buNone/>
            </a:pPr>
            <a:r>
              <a:rPr lang="ja-JP" altLang="en-US" sz="2800" kern="0" dirty="0"/>
              <a:t>→ライブラリの更新時に実行すべきテストを大量の</a:t>
            </a:r>
            <a:br>
              <a:rPr lang="en-US" altLang="ja-JP" sz="2800" kern="0" dirty="0"/>
            </a:br>
            <a:r>
              <a:rPr lang="ja-JP" altLang="en-US" sz="2800" kern="0" dirty="0"/>
              <a:t>テストケースの中から適切に選択する必要がある</a:t>
            </a:r>
          </a:p>
        </p:txBody>
      </p:sp>
    </p:spTree>
    <p:extLst>
      <p:ext uri="{BB962C8B-B14F-4D97-AF65-F5344CB8AC3E}">
        <p14:creationId xmlns:p14="http://schemas.microsoft.com/office/powerpoint/2010/main" val="3951373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研究目的・方法</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テストケースの実行時情報を用いて，現実的に実行可能な数でカバレッジが高くなるようにテストケースを選択する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STEP1: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テストケースの実行時情報の収集</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915480" lvl="1" indent="-457200">
              <a:spcBef>
                <a:spcPts val="561"/>
              </a:spcBef>
              <a:buClr>
                <a:srgbClr val="000000"/>
              </a:buClr>
              <a:buFont typeface="Arial" panose="020B0604020202020204" pitchFamily="34" charset="0"/>
              <a:buChar char="•"/>
            </a:pPr>
            <a:r>
              <a:rPr lang="ja-JP" altLang="en-US" sz="2400" spc="-1" dirty="0">
                <a:solidFill>
                  <a:srgbClr val="000000"/>
                </a:solidFill>
                <a:latin typeface="ＭＳ Ｐゴシック" panose="020B0600070205080204" pitchFamily="50" charset="-128"/>
                <a:ea typeface="ＭＳ Ｐゴシック" panose="020B0600070205080204" pitchFamily="50" charset="-128"/>
              </a:rPr>
              <a:t>実行時情報の収集には</a:t>
            </a:r>
            <a:r>
              <a:rPr lang="en-US" altLang="ja-JP" sz="2400" spc="-1" dirty="0">
                <a:solidFill>
                  <a:srgbClr val="000000"/>
                </a:solidFill>
                <a:latin typeface="ＭＳ Ｐゴシック" panose="020B0600070205080204" pitchFamily="50" charset="-128"/>
                <a:ea typeface="ＭＳ Ｐゴシック" panose="020B0600070205080204" pitchFamily="50" charset="-128"/>
              </a:rPr>
              <a:t>3</a:t>
            </a:r>
            <a:r>
              <a:rPr lang="ja-JP" altLang="en-US" sz="2400" spc="-1" dirty="0">
                <a:solidFill>
                  <a:srgbClr val="000000"/>
                </a:solidFill>
                <a:latin typeface="ＭＳ Ｐゴシック" panose="020B0600070205080204" pitchFamily="50" charset="-128"/>
                <a:ea typeface="ＭＳ Ｐゴシック" panose="020B0600070205080204" pitchFamily="50" charset="-128"/>
              </a:rPr>
              <a:t>章のツールを使用</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915480" lvl="1"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STEP2: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類似した実行の分類によるテストケース選択</a:t>
            </a: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45</a:t>
            </a:fld>
            <a:endParaRPr lang="en-US" sz="1400" b="0" strike="noStrike" spc="-1" dirty="0">
              <a:latin typeface="Arial"/>
            </a:endParaRPr>
          </a:p>
        </p:txBody>
      </p:sp>
    </p:spTree>
    <p:extLst>
      <p:ext uri="{BB962C8B-B14F-4D97-AF65-F5344CB8AC3E}">
        <p14:creationId xmlns:p14="http://schemas.microsoft.com/office/powerpoint/2010/main" val="3571161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1080" algn="ctr">
              <a:spcBef>
                <a:spcPts val="561"/>
              </a:spcBef>
              <a:buClr>
                <a:srgbClr val="000000"/>
              </a:buClr>
            </a:pPr>
            <a:r>
              <a:rPr lang="en-US" altLang="ja-JP" sz="3200" spc="-1" dirty="0">
                <a:solidFill>
                  <a:srgbClr val="000000"/>
                </a:solidFill>
                <a:latin typeface="ＭＳ Ｐゴシック" panose="020B0600070205080204" pitchFamily="50" charset="-128"/>
                <a:ea typeface="ＭＳ Ｐゴシック" panose="020B0600070205080204" pitchFamily="50" charset="-128"/>
              </a:rPr>
              <a:t>STEP1: </a:t>
            </a:r>
            <a:r>
              <a:rPr lang="ja-JP" altLang="en-US" sz="3200" spc="-1" dirty="0">
                <a:solidFill>
                  <a:srgbClr val="000000"/>
                </a:solidFill>
                <a:latin typeface="ＭＳ Ｐゴシック" panose="020B0600070205080204" pitchFamily="50" charset="-128"/>
                <a:ea typeface="ＭＳ Ｐゴシック" panose="020B0600070205080204" pitchFamily="50" charset="-128"/>
              </a:rPr>
              <a:t>テストケースの実行時情報の収集</a:t>
            </a:r>
            <a:r>
              <a:rPr lang="en-US" altLang="ja-JP" sz="3200" spc="-1" dirty="0">
                <a:solidFill>
                  <a:srgbClr val="000000"/>
                </a:solidFill>
                <a:latin typeface="ＭＳ Ｐゴシック" panose="020B0600070205080204" pitchFamily="50" charset="-128"/>
                <a:ea typeface="ＭＳ Ｐゴシック" panose="020B0600070205080204" pitchFamily="50" charset="-128"/>
              </a:rPr>
              <a:t>(1/2)</a:t>
            </a:r>
          </a:p>
        </p:txBody>
      </p:sp>
      <p:sp>
        <p:nvSpPr>
          <p:cNvPr id="143" name="コンテンツ プレースホルダー 2"/>
          <p:cNvSpPr/>
          <p:nvPr/>
        </p:nvSpPr>
        <p:spPr>
          <a:xfrm>
            <a:off x="405360" y="1600200"/>
            <a:ext cx="8685720" cy="54083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それぞれのテストケースから実行時情報を収集する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759578"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46</a:t>
            </a:fld>
            <a:endParaRPr lang="en-US" sz="1400" b="0" strike="noStrike" spc="-1">
              <a:latin typeface="Arial"/>
            </a:endParaRPr>
          </a:p>
        </p:txBody>
      </p:sp>
      <p:sp>
        <p:nvSpPr>
          <p:cNvPr id="5" name="テキスト ボックス 4">
            <a:extLst>
              <a:ext uri="{FF2B5EF4-FFF2-40B4-BE49-F238E27FC236}">
                <a16:creationId xmlns:a16="http://schemas.microsoft.com/office/drawing/2014/main" id="{F59C8AD3-6C1F-454E-9B1C-C57F3CC48D2E}"/>
              </a:ext>
            </a:extLst>
          </p:cNvPr>
          <p:cNvSpPr txBox="1"/>
          <p:nvPr/>
        </p:nvSpPr>
        <p:spPr>
          <a:xfrm>
            <a:off x="243689" y="3152297"/>
            <a:ext cx="3314961" cy="2862322"/>
          </a:xfrm>
          <a:prstGeom prst="rect">
            <a:avLst/>
          </a:prstGeom>
          <a:noFill/>
          <a:ln>
            <a:solidFill>
              <a:schemeClr val="tx1"/>
            </a:solidFill>
          </a:ln>
        </p:spPr>
        <p:txBody>
          <a:bodyPr wrap="square" rtlCol="0">
            <a:spAutoFit/>
          </a:bodyPr>
          <a:lstStyle/>
          <a:p>
            <a:r>
              <a:rPr lang="en-US" altLang="ja-JP" sz="2000" dirty="0">
                <a:ea typeface="ＭＳ Ｐゴシック" panose="020B0600070205080204" pitchFamily="50" charset="-128"/>
                <a:cs typeface="Arial" panose="020B0604020202020204" pitchFamily="34" charset="0"/>
              </a:rPr>
              <a:t>1:  void </a:t>
            </a:r>
            <a:r>
              <a:rPr lang="en-US" altLang="ja-JP" sz="2000" dirty="0" err="1">
                <a:ea typeface="ＭＳ Ｐゴシック" panose="020B0600070205080204" pitchFamily="50" charset="-128"/>
                <a:cs typeface="Arial" panose="020B0604020202020204" pitchFamily="34" charset="0"/>
              </a:rPr>
              <a:t>methodA</a:t>
            </a:r>
            <a:r>
              <a:rPr lang="en-US" altLang="ja-JP" sz="2000" dirty="0">
                <a:ea typeface="ＭＳ Ｐゴシック" panose="020B0600070205080204" pitchFamily="50" charset="-128"/>
                <a:cs typeface="Arial" panose="020B0604020202020204" pitchFamily="34" charset="0"/>
              </a:rPr>
              <a:t> (</a:t>
            </a:r>
            <a:r>
              <a:rPr lang="en-US" altLang="ja-JP" sz="2000" dirty="0" err="1">
                <a:ea typeface="ＭＳ Ｐゴシック" panose="020B0600070205080204" pitchFamily="50" charset="-128"/>
                <a:cs typeface="Arial" panose="020B0604020202020204" pitchFamily="34" charset="0"/>
              </a:rPr>
              <a:t>int</a:t>
            </a:r>
            <a:r>
              <a:rPr lang="en-US" altLang="ja-JP" sz="2000" dirty="0">
                <a:ea typeface="ＭＳ Ｐゴシック" panose="020B0600070205080204" pitchFamily="50" charset="-128"/>
                <a:cs typeface="Arial" panose="020B0604020202020204" pitchFamily="34" charset="0"/>
              </a:rPr>
              <a:t>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a:t>
            </a:r>
          </a:p>
          <a:p>
            <a:r>
              <a:rPr lang="en-US" altLang="ja-JP" sz="2000" dirty="0">
                <a:ea typeface="ＭＳ Ｐゴシック" panose="020B0600070205080204" pitchFamily="50" charset="-128"/>
                <a:cs typeface="Arial" panose="020B0604020202020204" pitchFamily="34" charset="0"/>
              </a:rPr>
              <a:t>2:    if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&gt; 0) { </a:t>
            </a:r>
          </a:p>
          <a:p>
            <a:r>
              <a:rPr lang="en-US" altLang="ja-JP" sz="2000" dirty="0">
                <a:ea typeface="ＭＳ Ｐゴシック" panose="020B0600070205080204" pitchFamily="50" charset="-128"/>
                <a:cs typeface="Arial" panose="020B0604020202020204" pitchFamily="34" charset="0"/>
              </a:rPr>
              <a:t>3:      while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&gt; 0) </a:t>
            </a:r>
          </a:p>
          <a:p>
            <a:r>
              <a:rPr lang="en-US" altLang="ja-JP" sz="2000" dirty="0">
                <a:ea typeface="ＭＳ Ｐゴシック" panose="020B0600070205080204" pitchFamily="50" charset="-128"/>
                <a:cs typeface="Arial" panose="020B0604020202020204" pitchFamily="34" charset="0"/>
              </a:rPr>
              <a:t>4: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 </a:t>
            </a:r>
            <a:r>
              <a:rPr lang="en-US" altLang="ja-JP" sz="2000" dirty="0" err="1">
                <a:ea typeface="ＭＳ Ｐゴシック" panose="020B0600070205080204" pitchFamily="50" charset="-128"/>
                <a:cs typeface="Arial" panose="020B0604020202020204" pitchFamily="34" charset="0"/>
              </a:rPr>
              <a:t>methodB</a:t>
            </a:r>
            <a:r>
              <a:rPr lang="en-US" altLang="ja-JP" sz="2000" dirty="0">
                <a:ea typeface="ＭＳ Ｐゴシック" panose="020B0600070205080204" pitchFamily="50" charset="-128"/>
                <a:cs typeface="Arial" panose="020B0604020202020204" pitchFamily="34" charset="0"/>
              </a:rPr>
              <a:t>(</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a:t>
            </a:r>
          </a:p>
          <a:p>
            <a:r>
              <a:rPr lang="en-US" altLang="ja-JP" sz="2000" dirty="0">
                <a:cs typeface="Arial" panose="020B0604020202020204" pitchFamily="34" charset="0"/>
              </a:rPr>
              <a:t>5:    } else { </a:t>
            </a:r>
          </a:p>
          <a:p>
            <a:r>
              <a:rPr lang="en-US" altLang="ja-JP" sz="2000" dirty="0">
                <a:ea typeface="ＭＳ Ｐゴシック" panose="020B0600070205080204" pitchFamily="50" charset="-128"/>
                <a:cs typeface="Arial" panose="020B0604020202020204" pitchFamily="34" charset="0"/>
              </a:rPr>
              <a:t>6:      </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 0; </a:t>
            </a:r>
          </a:p>
          <a:p>
            <a:r>
              <a:rPr lang="en-US" altLang="ja-JP" sz="2000" dirty="0">
                <a:ea typeface="ＭＳ Ｐゴシック" panose="020B0600070205080204" pitchFamily="50" charset="-128"/>
                <a:cs typeface="Arial" panose="020B0604020202020204" pitchFamily="34" charset="0"/>
              </a:rPr>
              <a:t>7:    }</a:t>
            </a:r>
          </a:p>
          <a:p>
            <a:r>
              <a:rPr lang="en-US" altLang="ja-JP" sz="2000" dirty="0">
                <a:ea typeface="ＭＳ Ｐゴシック" panose="020B0600070205080204" pitchFamily="50" charset="-128"/>
                <a:cs typeface="Arial" panose="020B0604020202020204" pitchFamily="34" charset="0"/>
              </a:rPr>
              <a:t>8:    </a:t>
            </a:r>
            <a:r>
              <a:rPr lang="en-US" altLang="ja-JP" sz="2000" dirty="0" err="1">
                <a:ea typeface="ＭＳ Ｐゴシック" panose="020B0600070205080204" pitchFamily="50" charset="-128"/>
                <a:cs typeface="Arial" panose="020B0604020202020204" pitchFamily="34" charset="0"/>
              </a:rPr>
              <a:t>System.out.println</a:t>
            </a:r>
            <a:r>
              <a:rPr lang="en-US" altLang="ja-JP" sz="2000" dirty="0">
                <a:ea typeface="ＭＳ Ｐゴシック" panose="020B0600070205080204" pitchFamily="50" charset="-128"/>
                <a:cs typeface="Arial" panose="020B0604020202020204" pitchFamily="34" charset="0"/>
              </a:rPr>
              <a:t>(</a:t>
            </a:r>
            <a:r>
              <a:rPr lang="en-US" altLang="ja-JP" sz="2000" dirty="0" err="1">
                <a:ea typeface="ＭＳ Ｐゴシック" panose="020B0600070205080204" pitchFamily="50" charset="-128"/>
                <a:cs typeface="Arial" panose="020B0604020202020204" pitchFamily="34" charset="0"/>
              </a:rPr>
              <a:t>var</a:t>
            </a:r>
            <a:r>
              <a:rPr lang="en-US" altLang="ja-JP" sz="2000" dirty="0">
                <a:ea typeface="ＭＳ Ｐゴシック" panose="020B0600070205080204" pitchFamily="50" charset="-128"/>
                <a:cs typeface="Arial" panose="020B0604020202020204" pitchFamily="34" charset="0"/>
              </a:rPr>
              <a:t>); </a:t>
            </a:r>
          </a:p>
          <a:p>
            <a:r>
              <a:rPr lang="en-US" altLang="ja-JP" sz="2000" dirty="0">
                <a:ea typeface="ＭＳ Ｐゴシック" panose="020B0600070205080204" pitchFamily="50" charset="-128"/>
                <a:cs typeface="Arial" panose="020B0604020202020204" pitchFamily="34" charset="0"/>
              </a:rPr>
              <a:t>9:  }</a:t>
            </a:r>
            <a:endParaRPr lang="en-US" altLang="ja-JP" sz="2000" dirty="0">
              <a:ea typeface="ＭＳ Ｐゴシック" panose="020B0600070205080204" pitchFamily="50" charset="-128"/>
            </a:endParaRPr>
          </a:p>
        </p:txBody>
      </p:sp>
      <p:sp>
        <p:nvSpPr>
          <p:cNvPr id="6" name="テキスト ボックス 5">
            <a:extLst>
              <a:ext uri="{FF2B5EF4-FFF2-40B4-BE49-F238E27FC236}">
                <a16:creationId xmlns:a16="http://schemas.microsoft.com/office/drawing/2014/main" id="{8C1A0A92-0205-4235-9922-848063A3EC34}"/>
              </a:ext>
            </a:extLst>
          </p:cNvPr>
          <p:cNvSpPr txBox="1"/>
          <p:nvPr/>
        </p:nvSpPr>
        <p:spPr>
          <a:xfrm>
            <a:off x="298168" y="2448507"/>
            <a:ext cx="3314961" cy="461665"/>
          </a:xfrm>
          <a:prstGeom prst="rect">
            <a:avLst/>
          </a:prstGeom>
          <a:noFill/>
        </p:spPr>
        <p:txBody>
          <a:bodyPr wrap="square" rtlCol="0">
            <a:spAutoFit/>
          </a:bodyPr>
          <a:lstStyle/>
          <a:p>
            <a:r>
              <a:rPr lang="ja-JP" altLang="en-US" sz="2400" b="1" dirty="0">
                <a:latin typeface="ＭＳ Ｐゴシック" panose="020B0600070205080204" pitchFamily="50" charset="-128"/>
                <a:ea typeface="ＭＳ Ｐゴシック" panose="020B0600070205080204" pitchFamily="50" charset="-128"/>
              </a:rPr>
              <a:t>システムのソースコード</a:t>
            </a:r>
          </a:p>
        </p:txBody>
      </p:sp>
      <p:graphicFrame>
        <p:nvGraphicFramePr>
          <p:cNvPr id="7" name="表 6">
            <a:extLst>
              <a:ext uri="{FF2B5EF4-FFF2-40B4-BE49-F238E27FC236}">
                <a16:creationId xmlns:a16="http://schemas.microsoft.com/office/drawing/2014/main" id="{10BB139E-A1B2-49BA-BC72-4DC26289DA83}"/>
              </a:ext>
            </a:extLst>
          </p:cNvPr>
          <p:cNvGraphicFramePr>
            <a:graphicFrameLocks noGrp="1"/>
          </p:cNvGraphicFramePr>
          <p:nvPr/>
        </p:nvGraphicFramePr>
        <p:xfrm>
          <a:off x="4163492" y="2908560"/>
          <a:ext cx="4386829" cy="3688080"/>
        </p:xfrm>
        <a:graphic>
          <a:graphicData uri="http://schemas.openxmlformats.org/drawingml/2006/table">
            <a:tbl>
              <a:tblPr firstRow="1" bandRow="1">
                <a:tableStyleId>{5C22544A-7EE6-4342-B048-85BDC9FD1C3A}</a:tableStyleId>
              </a:tblPr>
              <a:tblGrid>
                <a:gridCol w="2210433">
                  <a:extLst>
                    <a:ext uri="{9D8B030D-6E8A-4147-A177-3AD203B41FA5}">
                      <a16:colId xmlns:a16="http://schemas.microsoft.com/office/drawing/2014/main" val="1639714014"/>
                    </a:ext>
                  </a:extLst>
                </a:gridCol>
                <a:gridCol w="1053289">
                  <a:extLst>
                    <a:ext uri="{9D8B030D-6E8A-4147-A177-3AD203B41FA5}">
                      <a16:colId xmlns:a16="http://schemas.microsoft.com/office/drawing/2014/main" val="3655166004"/>
                    </a:ext>
                  </a:extLst>
                </a:gridCol>
                <a:gridCol w="1123107">
                  <a:extLst>
                    <a:ext uri="{9D8B030D-6E8A-4147-A177-3AD203B41FA5}">
                      <a16:colId xmlns:a16="http://schemas.microsoft.com/office/drawing/2014/main" val="2064745493"/>
                    </a:ext>
                  </a:extLst>
                </a:gridCol>
              </a:tblGrid>
              <a:tr h="238335">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イベント名</a:t>
                      </a:r>
                    </a:p>
                  </a:txBody>
                  <a:tcPr anchor="ctr"/>
                </a:tc>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行番号</a:t>
                      </a:r>
                    </a:p>
                  </a:txBody>
                  <a:tcPr anchor="ctr"/>
                </a:tc>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実行回数</a:t>
                      </a:r>
                    </a:p>
                  </a:txBody>
                  <a:tcPr/>
                </a:tc>
                <a:extLst>
                  <a:ext uri="{0D108BD9-81ED-4DB2-BD59-A6C34878D82A}">
                    <a16:rowId xmlns:a16="http://schemas.microsoft.com/office/drawing/2014/main" val="807600968"/>
                  </a:ext>
                </a:extLst>
              </a:tr>
              <a:tr h="238335">
                <a:tc>
                  <a:txBody>
                    <a:bodyPr/>
                    <a:lstStyle/>
                    <a:p>
                      <a:pPr algn="r"/>
                      <a:r>
                        <a:rPr kumimoji="1" lang="en-US" altLang="ja-JP" sz="1600" b="0" dirty="0"/>
                        <a:t>Method Entry</a:t>
                      </a:r>
                    </a:p>
                  </a:txBody>
                  <a:tcPr/>
                </a:tc>
                <a:tc>
                  <a:txBody>
                    <a:bodyPr/>
                    <a:lstStyle/>
                    <a:p>
                      <a:pPr algn="ctr"/>
                      <a:r>
                        <a:rPr kumimoji="1" lang="en-US" altLang="ja-JP" sz="1600" b="0" dirty="0"/>
                        <a:t>Line</a:t>
                      </a:r>
                      <a:r>
                        <a:rPr kumimoji="1" lang="en-US" altLang="ja-JP" sz="1600" b="0" baseline="0" dirty="0"/>
                        <a:t> </a:t>
                      </a:r>
                      <a:r>
                        <a:rPr kumimoji="1" lang="en-US" altLang="ja-JP" sz="1600" b="0" dirty="0"/>
                        <a:t>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992529097"/>
                  </a:ext>
                </a:extLst>
              </a:tr>
              <a:tr h="238335">
                <a:tc>
                  <a:txBody>
                    <a:bodyPr/>
                    <a:lstStyle/>
                    <a:p>
                      <a:pPr algn="r"/>
                      <a:r>
                        <a:rPr kumimoji="1" lang="en-US" altLang="ja-JP" sz="1600" b="0" dirty="0"/>
                        <a:t>Method </a:t>
                      </a:r>
                      <a:r>
                        <a:rPr kumimoji="1" lang="en-US" altLang="ja-JP" sz="1600" b="0" dirty="0" err="1"/>
                        <a:t>Param</a:t>
                      </a:r>
                      <a:endParaRPr kumimoji="1" lang="en-US" altLang="ja-JP" sz="1600" b="0" dirty="0"/>
                    </a:p>
                  </a:txBody>
                  <a:tcPr/>
                </a:tc>
                <a:tc>
                  <a:txBody>
                    <a:bodyPr/>
                    <a:lstStyle/>
                    <a:p>
                      <a:pPr algn="ctr"/>
                      <a:r>
                        <a:rPr kumimoji="1" lang="en-US" altLang="ja-JP" sz="1600" b="0" dirty="0"/>
                        <a:t>Line</a:t>
                      </a:r>
                      <a:r>
                        <a:rPr kumimoji="1" lang="en-US" altLang="ja-JP" sz="1600" b="0" baseline="0" dirty="0"/>
                        <a:t> 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2</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3</a:t>
                      </a:r>
                      <a:endParaRPr lang="ja-JP" altLang="en-US" sz="1600" b="0" dirty="0"/>
                    </a:p>
                  </a:txBody>
                  <a:tcPr/>
                </a:tc>
                <a:tc>
                  <a:txBody>
                    <a:bodyPr/>
                    <a:lstStyle/>
                    <a:p>
                      <a:pPr algn="r"/>
                      <a:r>
                        <a:rPr lang="en-US" altLang="ja-JP" sz="1600" b="0" dirty="0"/>
                        <a:t>4</a:t>
                      </a:r>
                      <a:endParaRPr lang="ja-JP" altLang="en-US" sz="1600" b="0" dirty="0"/>
                    </a:p>
                  </a:txBody>
                  <a:tcPr/>
                </a:tc>
                <a:extLst>
                  <a:ext uri="{0D108BD9-81ED-4DB2-BD59-A6C34878D82A}">
                    <a16:rowId xmlns:a16="http://schemas.microsoft.com/office/drawing/2014/main" val="855288610"/>
                  </a:ext>
                </a:extLst>
              </a:tr>
              <a:tr h="238335">
                <a:tc>
                  <a:txBody>
                    <a:bodyPr/>
                    <a:lstStyle/>
                    <a:p>
                      <a:pPr algn="r"/>
                      <a:r>
                        <a:rPr kumimoji="1" lang="en-US" altLang="ja-JP" sz="1600" b="0" dirty="0"/>
                        <a:t>Local Variable Load</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924113649"/>
                  </a:ext>
                </a:extLst>
              </a:tr>
              <a:tr h="238335">
                <a:tc>
                  <a:txBody>
                    <a:bodyPr/>
                    <a:lstStyle/>
                    <a:p>
                      <a:pPr algn="r"/>
                      <a:r>
                        <a:rPr kumimoji="1" lang="en-US" altLang="ja-JP" sz="1600" b="0" dirty="0"/>
                        <a:t>Method Call</a:t>
                      </a:r>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1910265111"/>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4242693789"/>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6</a:t>
                      </a:r>
                      <a:endParaRPr lang="ja-JP" altLang="en-US" sz="1600" b="0" dirty="0"/>
                    </a:p>
                  </a:txBody>
                  <a:tcPr/>
                </a:tc>
                <a:tc>
                  <a:txBody>
                    <a:bodyPr/>
                    <a:lstStyle/>
                    <a:p>
                      <a:pPr algn="r"/>
                      <a:r>
                        <a:rPr lang="en-US" altLang="ja-JP" sz="1600" b="0" dirty="0"/>
                        <a:t>0</a:t>
                      </a:r>
                      <a:endParaRPr lang="ja-JP" altLang="en-US" sz="1600" b="0" dirty="0"/>
                    </a:p>
                  </a:txBody>
                  <a:tcPr/>
                </a:tc>
                <a:extLst>
                  <a:ext uri="{0D108BD9-81ED-4DB2-BD59-A6C34878D82A}">
                    <a16:rowId xmlns:a16="http://schemas.microsoft.com/office/drawing/2014/main" val="824093675"/>
                  </a:ext>
                </a:extLst>
              </a:tr>
              <a:tr h="238335">
                <a:tc>
                  <a:txBody>
                    <a:bodyPr/>
                    <a:lstStyle/>
                    <a:p>
                      <a:pPr algn="r"/>
                      <a:r>
                        <a:rPr kumimoji="1" lang="en-US" altLang="ja-JP" sz="1600" b="0" dirty="0"/>
                        <a:t>Local</a:t>
                      </a:r>
                      <a:r>
                        <a:rPr kumimoji="1" lang="en-US" altLang="ja-JP" sz="1600" b="0" baseline="0" dirty="0"/>
                        <a:t> Variable Load</a:t>
                      </a:r>
                      <a:endParaRPr kumimoji="1" lang="ja-JP" altLang="en-US" sz="1600" b="0" dirty="0"/>
                    </a:p>
                  </a:txBody>
                  <a:tcPr/>
                </a:tc>
                <a:tc>
                  <a:txBody>
                    <a:bodyPr/>
                    <a:lstStyle/>
                    <a:p>
                      <a:pPr algn="ctr"/>
                      <a:r>
                        <a:rPr lang="en-US" altLang="ja-JP" sz="1600" b="0" dirty="0"/>
                        <a:t>Line</a:t>
                      </a:r>
                      <a:r>
                        <a:rPr lang="en-US" altLang="ja-JP" sz="1600" b="0" baseline="0" dirty="0"/>
                        <a:t> 8</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449299984"/>
                  </a:ext>
                </a:extLst>
              </a:tr>
              <a:tr h="238335">
                <a:tc>
                  <a:txBody>
                    <a:bodyPr/>
                    <a:lstStyle/>
                    <a:p>
                      <a:pPr algn="r"/>
                      <a:r>
                        <a:rPr kumimoji="1" lang="en-US" altLang="ja-JP" sz="1600" b="0" dirty="0"/>
                        <a:t>Method Normal Exit</a:t>
                      </a:r>
                      <a:endParaRPr kumimoji="1" lang="ja-JP" altLang="en-US" sz="1600" b="0" dirty="0"/>
                    </a:p>
                  </a:txBody>
                  <a:tcPr/>
                </a:tc>
                <a:tc>
                  <a:txBody>
                    <a:bodyPr/>
                    <a:lstStyle/>
                    <a:p>
                      <a:pPr algn="ctr"/>
                      <a:r>
                        <a:rPr lang="en-US" altLang="ja-JP" sz="1600" b="0" dirty="0"/>
                        <a:t>Line 9</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095848307"/>
                  </a:ext>
                </a:extLst>
              </a:tr>
            </a:tbl>
          </a:graphicData>
        </a:graphic>
      </p:graphicFrame>
      <p:sp>
        <p:nvSpPr>
          <p:cNvPr id="8" name="テキスト ボックス 7">
            <a:extLst>
              <a:ext uri="{FF2B5EF4-FFF2-40B4-BE49-F238E27FC236}">
                <a16:creationId xmlns:a16="http://schemas.microsoft.com/office/drawing/2014/main" id="{930AFEB2-46CB-4BFD-9D44-1453AFFCF89D}"/>
              </a:ext>
            </a:extLst>
          </p:cNvPr>
          <p:cNvSpPr txBox="1"/>
          <p:nvPr/>
        </p:nvSpPr>
        <p:spPr>
          <a:xfrm>
            <a:off x="4953969" y="2420870"/>
            <a:ext cx="2643830" cy="461665"/>
          </a:xfrm>
          <a:prstGeom prst="rect">
            <a:avLst/>
          </a:prstGeom>
          <a:noFill/>
        </p:spPr>
        <p:txBody>
          <a:bodyPr wrap="square" rtlCol="0">
            <a:spAutoFit/>
          </a:bodyPr>
          <a:lstStyle/>
          <a:p>
            <a:r>
              <a:rPr lang="ja-JP" altLang="en-US" sz="2400" b="1" dirty="0">
                <a:latin typeface="ＭＳ Ｐゴシック" panose="020B0600070205080204" pitchFamily="50" charset="-128"/>
                <a:ea typeface="ＭＳ Ｐゴシック" panose="020B0600070205080204" pitchFamily="50" charset="-128"/>
              </a:rPr>
              <a:t>実行時情報の収集</a:t>
            </a:r>
          </a:p>
        </p:txBody>
      </p:sp>
      <p:sp>
        <p:nvSpPr>
          <p:cNvPr id="2" name="矢印: 右 1">
            <a:extLst>
              <a:ext uri="{FF2B5EF4-FFF2-40B4-BE49-F238E27FC236}">
                <a16:creationId xmlns:a16="http://schemas.microsoft.com/office/drawing/2014/main" id="{7AB6089B-5187-4FDB-998A-CDCBEDCA4F45}"/>
              </a:ext>
            </a:extLst>
          </p:cNvPr>
          <p:cNvSpPr/>
          <p:nvPr/>
        </p:nvSpPr>
        <p:spPr>
          <a:xfrm>
            <a:off x="3613129" y="4313041"/>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187488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1080" algn="ctr">
              <a:spcBef>
                <a:spcPts val="561"/>
              </a:spcBef>
              <a:buClr>
                <a:srgbClr val="000000"/>
              </a:buClr>
            </a:pPr>
            <a:r>
              <a:rPr lang="en-US" altLang="ja-JP" sz="3200" spc="-1" dirty="0">
                <a:solidFill>
                  <a:srgbClr val="000000"/>
                </a:solidFill>
                <a:latin typeface="ＭＳ Ｐゴシック" panose="020B0600070205080204" pitchFamily="50" charset="-128"/>
                <a:ea typeface="ＭＳ Ｐゴシック" panose="020B0600070205080204" pitchFamily="50" charset="-128"/>
              </a:rPr>
              <a:t>STEP1: </a:t>
            </a:r>
            <a:r>
              <a:rPr lang="ja-JP" altLang="en-US" sz="3200" spc="-1" dirty="0">
                <a:solidFill>
                  <a:srgbClr val="000000"/>
                </a:solidFill>
                <a:latin typeface="ＭＳ Ｐゴシック" panose="020B0600070205080204" pitchFamily="50" charset="-128"/>
                <a:ea typeface="ＭＳ Ｐゴシック" panose="020B0600070205080204" pitchFamily="50" charset="-128"/>
              </a:rPr>
              <a:t>テストケースの実行時情報の収集</a:t>
            </a:r>
            <a:r>
              <a:rPr lang="en-US" altLang="ja-JP" sz="3200" spc="-1" dirty="0">
                <a:solidFill>
                  <a:srgbClr val="000000"/>
                </a:solidFill>
                <a:latin typeface="ＭＳ Ｐゴシック" panose="020B0600070205080204" pitchFamily="50" charset="-128"/>
                <a:ea typeface="ＭＳ Ｐゴシック" panose="020B0600070205080204" pitchFamily="50" charset="-128"/>
              </a:rPr>
              <a:t>(2/2)</a:t>
            </a:r>
          </a:p>
        </p:txBody>
      </p:sp>
      <p:sp>
        <p:nvSpPr>
          <p:cNvPr id="143" name="コンテンツ プレースホルダー 2"/>
          <p:cNvSpPr/>
          <p:nvPr/>
        </p:nvSpPr>
        <p:spPr>
          <a:xfrm>
            <a:off x="405360" y="1600200"/>
            <a:ext cx="8685720" cy="52117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実行時情報を</a:t>
            </a:r>
            <a:r>
              <a:rPr lang="en-US" altLang="ja-JP" sz="2800" spc="-1" dirty="0">
                <a:solidFill>
                  <a:srgbClr val="000000"/>
                </a:solidFill>
                <a:latin typeface="ＭＳ Ｐゴシック" panose="020B0600070205080204" pitchFamily="50" charset="-128"/>
                <a:ea typeface="ＭＳ Ｐゴシック" panose="020B0600070205080204" pitchFamily="50" charset="-128"/>
              </a:rPr>
              <a:t>2</a:t>
            </a:r>
            <a:r>
              <a:rPr lang="ja-JP" altLang="en-US" sz="2800" spc="-1" dirty="0">
                <a:solidFill>
                  <a:srgbClr val="000000"/>
                </a:solidFill>
                <a:latin typeface="ＭＳ Ｐゴシック" panose="020B0600070205080204" pitchFamily="50" charset="-128"/>
                <a:ea typeface="ＭＳ Ｐゴシック" panose="020B0600070205080204" pitchFamily="50" charset="-128"/>
              </a:rPr>
              <a:t>種類のベクトルに変換する</a:t>
            </a: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47</a:t>
            </a:fld>
            <a:endParaRPr lang="en-US" sz="1400" b="0" strike="noStrike" spc="-1">
              <a:latin typeface="Arial"/>
            </a:endParaRPr>
          </a:p>
        </p:txBody>
      </p:sp>
      <p:graphicFrame>
        <p:nvGraphicFramePr>
          <p:cNvPr id="5" name="表 4">
            <a:extLst>
              <a:ext uri="{FF2B5EF4-FFF2-40B4-BE49-F238E27FC236}">
                <a16:creationId xmlns:a16="http://schemas.microsoft.com/office/drawing/2014/main" id="{424BCC5B-4BA7-4274-9165-0412F0FC886C}"/>
              </a:ext>
            </a:extLst>
          </p:cNvPr>
          <p:cNvGraphicFramePr>
            <a:graphicFrameLocks noGrp="1"/>
          </p:cNvGraphicFramePr>
          <p:nvPr/>
        </p:nvGraphicFramePr>
        <p:xfrm>
          <a:off x="185171" y="2620560"/>
          <a:ext cx="4386829" cy="3688080"/>
        </p:xfrm>
        <a:graphic>
          <a:graphicData uri="http://schemas.openxmlformats.org/drawingml/2006/table">
            <a:tbl>
              <a:tblPr firstRow="1" bandRow="1">
                <a:tableStyleId>{5C22544A-7EE6-4342-B048-85BDC9FD1C3A}</a:tableStyleId>
              </a:tblPr>
              <a:tblGrid>
                <a:gridCol w="2210433">
                  <a:extLst>
                    <a:ext uri="{9D8B030D-6E8A-4147-A177-3AD203B41FA5}">
                      <a16:colId xmlns:a16="http://schemas.microsoft.com/office/drawing/2014/main" val="1639714014"/>
                    </a:ext>
                  </a:extLst>
                </a:gridCol>
                <a:gridCol w="1053289">
                  <a:extLst>
                    <a:ext uri="{9D8B030D-6E8A-4147-A177-3AD203B41FA5}">
                      <a16:colId xmlns:a16="http://schemas.microsoft.com/office/drawing/2014/main" val="3655166004"/>
                    </a:ext>
                  </a:extLst>
                </a:gridCol>
                <a:gridCol w="1123107">
                  <a:extLst>
                    <a:ext uri="{9D8B030D-6E8A-4147-A177-3AD203B41FA5}">
                      <a16:colId xmlns:a16="http://schemas.microsoft.com/office/drawing/2014/main" val="2064745493"/>
                    </a:ext>
                  </a:extLst>
                </a:gridCol>
              </a:tblGrid>
              <a:tr h="238335">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イベント名</a:t>
                      </a:r>
                    </a:p>
                  </a:txBody>
                  <a:tcPr anchor="ctr"/>
                </a:tc>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行番号</a:t>
                      </a:r>
                    </a:p>
                  </a:txBody>
                  <a:tcPr anchor="ctr"/>
                </a:tc>
                <a:tc>
                  <a:txBody>
                    <a:bodyPr/>
                    <a:lstStyle/>
                    <a:p>
                      <a:pPr algn="ct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実行回数</a:t>
                      </a:r>
                    </a:p>
                  </a:txBody>
                  <a:tcPr/>
                </a:tc>
                <a:extLst>
                  <a:ext uri="{0D108BD9-81ED-4DB2-BD59-A6C34878D82A}">
                    <a16:rowId xmlns:a16="http://schemas.microsoft.com/office/drawing/2014/main" val="807600968"/>
                  </a:ext>
                </a:extLst>
              </a:tr>
              <a:tr h="238335">
                <a:tc>
                  <a:txBody>
                    <a:bodyPr/>
                    <a:lstStyle/>
                    <a:p>
                      <a:pPr algn="r"/>
                      <a:r>
                        <a:rPr kumimoji="1" lang="en-US" altLang="ja-JP" sz="1600" b="0" dirty="0"/>
                        <a:t>Method Entry</a:t>
                      </a:r>
                    </a:p>
                  </a:txBody>
                  <a:tcPr/>
                </a:tc>
                <a:tc>
                  <a:txBody>
                    <a:bodyPr/>
                    <a:lstStyle/>
                    <a:p>
                      <a:pPr algn="ctr"/>
                      <a:r>
                        <a:rPr kumimoji="1" lang="en-US" altLang="ja-JP" sz="1600" b="0" dirty="0"/>
                        <a:t>Line</a:t>
                      </a:r>
                      <a:r>
                        <a:rPr kumimoji="1" lang="en-US" altLang="ja-JP" sz="1600" b="0" baseline="0" dirty="0"/>
                        <a:t> </a:t>
                      </a:r>
                      <a:r>
                        <a:rPr kumimoji="1" lang="en-US" altLang="ja-JP" sz="1600" b="0" dirty="0"/>
                        <a:t>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992529097"/>
                  </a:ext>
                </a:extLst>
              </a:tr>
              <a:tr h="238335">
                <a:tc>
                  <a:txBody>
                    <a:bodyPr/>
                    <a:lstStyle/>
                    <a:p>
                      <a:pPr algn="r"/>
                      <a:r>
                        <a:rPr kumimoji="1" lang="en-US" altLang="ja-JP" sz="1600" b="0" dirty="0"/>
                        <a:t>Method </a:t>
                      </a:r>
                      <a:r>
                        <a:rPr kumimoji="1" lang="en-US" altLang="ja-JP" sz="1600" b="0" dirty="0" err="1"/>
                        <a:t>Param</a:t>
                      </a:r>
                      <a:endParaRPr kumimoji="1" lang="en-US" altLang="ja-JP" sz="1600" b="0" dirty="0"/>
                    </a:p>
                  </a:txBody>
                  <a:tcPr/>
                </a:tc>
                <a:tc>
                  <a:txBody>
                    <a:bodyPr/>
                    <a:lstStyle/>
                    <a:p>
                      <a:pPr algn="ctr"/>
                      <a:r>
                        <a:rPr kumimoji="1" lang="en-US" altLang="ja-JP" sz="1600" b="0" dirty="0"/>
                        <a:t>Line</a:t>
                      </a:r>
                      <a:r>
                        <a:rPr kumimoji="1" lang="en-US" altLang="ja-JP" sz="1600" b="0" baseline="0" dirty="0"/>
                        <a:t> 1</a:t>
                      </a:r>
                      <a:endParaRPr kumimoji="1" lang="ja-JP" altLang="en-US" sz="1600" b="0" dirty="0"/>
                    </a:p>
                  </a:txBody>
                  <a:tcPr/>
                </a:tc>
                <a:tc>
                  <a:txBody>
                    <a:bodyPr/>
                    <a:lstStyle/>
                    <a:p>
                      <a:pPr algn="r"/>
                      <a:r>
                        <a:rPr kumimoji="1" lang="en-US" altLang="ja-JP" sz="1600" b="0" dirty="0"/>
                        <a:t>1</a:t>
                      </a:r>
                      <a:endParaRPr kumimoji="1" lang="ja-JP" altLang="en-US" sz="1600" b="0" dirty="0"/>
                    </a:p>
                  </a:txBody>
                  <a:tcPr/>
                </a:tc>
                <a:extLst>
                  <a:ext uri="{0D108BD9-81ED-4DB2-BD59-A6C34878D82A}">
                    <a16:rowId xmlns:a16="http://schemas.microsoft.com/office/drawing/2014/main" val="1180609327"/>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2</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3198013130"/>
                  </a:ext>
                </a:extLst>
              </a:tr>
              <a:tr h="238335">
                <a:tc>
                  <a:txBody>
                    <a:bodyPr/>
                    <a:lstStyle/>
                    <a:p>
                      <a:pPr marL="0" marR="0" indent="0" algn="r" defTabSz="1373429" rtl="0" eaLnBrk="1" fontAlgn="auto" latinLnBrk="0" hangingPunct="1">
                        <a:lnSpc>
                          <a:spcPct val="100000"/>
                        </a:lnSpc>
                        <a:spcBef>
                          <a:spcPts val="0"/>
                        </a:spcBef>
                        <a:spcAft>
                          <a:spcPts val="0"/>
                        </a:spcAft>
                        <a:buClrTx/>
                        <a:buSzTx/>
                        <a:buFontTx/>
                        <a:buNone/>
                        <a:tabLst/>
                        <a:defRPr/>
                      </a:pPr>
                      <a:r>
                        <a:rPr kumimoji="1" lang="en-US" altLang="ja-JP" sz="1600" b="0" dirty="0"/>
                        <a:t>Local Variable Load</a:t>
                      </a:r>
                    </a:p>
                  </a:txBody>
                  <a:tcPr/>
                </a:tc>
                <a:tc>
                  <a:txBody>
                    <a:bodyPr/>
                    <a:lstStyle/>
                    <a:p>
                      <a:pPr algn="ctr"/>
                      <a:r>
                        <a:rPr lang="en-US" altLang="ja-JP" sz="1600" b="0" dirty="0"/>
                        <a:t>Line</a:t>
                      </a:r>
                      <a:r>
                        <a:rPr lang="en-US" altLang="ja-JP" sz="1600" b="0" baseline="0" dirty="0"/>
                        <a:t> 3</a:t>
                      </a:r>
                      <a:endParaRPr lang="ja-JP" altLang="en-US" sz="1600" b="0" dirty="0"/>
                    </a:p>
                  </a:txBody>
                  <a:tcPr/>
                </a:tc>
                <a:tc>
                  <a:txBody>
                    <a:bodyPr/>
                    <a:lstStyle/>
                    <a:p>
                      <a:pPr algn="r"/>
                      <a:r>
                        <a:rPr lang="en-US" altLang="ja-JP" sz="1600" b="0" dirty="0"/>
                        <a:t>4</a:t>
                      </a:r>
                      <a:endParaRPr lang="ja-JP" altLang="en-US" sz="1600" b="0" dirty="0"/>
                    </a:p>
                  </a:txBody>
                  <a:tcPr/>
                </a:tc>
                <a:extLst>
                  <a:ext uri="{0D108BD9-81ED-4DB2-BD59-A6C34878D82A}">
                    <a16:rowId xmlns:a16="http://schemas.microsoft.com/office/drawing/2014/main" val="855288610"/>
                  </a:ext>
                </a:extLst>
              </a:tr>
              <a:tr h="238335">
                <a:tc>
                  <a:txBody>
                    <a:bodyPr/>
                    <a:lstStyle/>
                    <a:p>
                      <a:pPr algn="r"/>
                      <a:r>
                        <a:rPr kumimoji="1" lang="en-US" altLang="ja-JP" sz="1600" b="0" dirty="0"/>
                        <a:t>Local Variable Load</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924113649"/>
                  </a:ext>
                </a:extLst>
              </a:tr>
              <a:tr h="238335">
                <a:tc>
                  <a:txBody>
                    <a:bodyPr/>
                    <a:lstStyle/>
                    <a:p>
                      <a:pPr algn="r"/>
                      <a:r>
                        <a:rPr kumimoji="1" lang="en-US" altLang="ja-JP" sz="1600" b="0" dirty="0"/>
                        <a:t>Method Call</a:t>
                      </a:r>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1910265111"/>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4</a:t>
                      </a:r>
                      <a:endParaRPr lang="ja-JP" altLang="en-US" sz="1600" b="0" dirty="0"/>
                    </a:p>
                  </a:txBody>
                  <a:tcPr/>
                </a:tc>
                <a:tc>
                  <a:txBody>
                    <a:bodyPr/>
                    <a:lstStyle/>
                    <a:p>
                      <a:pPr algn="r"/>
                      <a:r>
                        <a:rPr lang="en-US" altLang="ja-JP" sz="1600" b="0" dirty="0"/>
                        <a:t>3</a:t>
                      </a:r>
                      <a:endParaRPr lang="ja-JP" altLang="en-US" sz="1600" b="0" dirty="0"/>
                    </a:p>
                  </a:txBody>
                  <a:tcPr/>
                </a:tc>
                <a:extLst>
                  <a:ext uri="{0D108BD9-81ED-4DB2-BD59-A6C34878D82A}">
                    <a16:rowId xmlns:a16="http://schemas.microsoft.com/office/drawing/2014/main" val="4242693789"/>
                  </a:ext>
                </a:extLst>
              </a:tr>
              <a:tr h="238335">
                <a:tc>
                  <a:txBody>
                    <a:bodyPr/>
                    <a:lstStyle/>
                    <a:p>
                      <a:pPr algn="r"/>
                      <a:r>
                        <a:rPr kumimoji="1" lang="en-US" altLang="ja-JP" sz="1600" b="0" dirty="0"/>
                        <a:t>Local Variable Store</a:t>
                      </a:r>
                      <a:endParaRPr kumimoji="1" lang="ja-JP" altLang="en-US" sz="1600" b="0" dirty="0"/>
                    </a:p>
                  </a:txBody>
                  <a:tcPr/>
                </a:tc>
                <a:tc>
                  <a:txBody>
                    <a:bodyPr/>
                    <a:lstStyle/>
                    <a:p>
                      <a:pPr algn="ctr"/>
                      <a:r>
                        <a:rPr lang="en-US" altLang="ja-JP" sz="1600" b="0" dirty="0"/>
                        <a:t>Line 6</a:t>
                      </a:r>
                      <a:endParaRPr lang="ja-JP" altLang="en-US" sz="1600" b="0" dirty="0"/>
                    </a:p>
                  </a:txBody>
                  <a:tcPr/>
                </a:tc>
                <a:tc>
                  <a:txBody>
                    <a:bodyPr/>
                    <a:lstStyle/>
                    <a:p>
                      <a:pPr algn="r"/>
                      <a:r>
                        <a:rPr lang="en-US" altLang="ja-JP" sz="1600" b="0" dirty="0"/>
                        <a:t>0</a:t>
                      </a:r>
                      <a:endParaRPr lang="ja-JP" altLang="en-US" sz="1600" b="0" dirty="0"/>
                    </a:p>
                  </a:txBody>
                  <a:tcPr/>
                </a:tc>
                <a:extLst>
                  <a:ext uri="{0D108BD9-81ED-4DB2-BD59-A6C34878D82A}">
                    <a16:rowId xmlns:a16="http://schemas.microsoft.com/office/drawing/2014/main" val="824093675"/>
                  </a:ext>
                </a:extLst>
              </a:tr>
              <a:tr h="238335">
                <a:tc>
                  <a:txBody>
                    <a:bodyPr/>
                    <a:lstStyle/>
                    <a:p>
                      <a:pPr algn="r"/>
                      <a:r>
                        <a:rPr kumimoji="1" lang="en-US" altLang="ja-JP" sz="1600" b="0" dirty="0"/>
                        <a:t>Local</a:t>
                      </a:r>
                      <a:r>
                        <a:rPr kumimoji="1" lang="en-US" altLang="ja-JP" sz="1600" b="0" baseline="0" dirty="0"/>
                        <a:t> Variable Load</a:t>
                      </a:r>
                      <a:endParaRPr kumimoji="1" lang="ja-JP" altLang="en-US" sz="1600" b="0" dirty="0"/>
                    </a:p>
                  </a:txBody>
                  <a:tcPr/>
                </a:tc>
                <a:tc>
                  <a:txBody>
                    <a:bodyPr/>
                    <a:lstStyle/>
                    <a:p>
                      <a:pPr algn="ctr"/>
                      <a:r>
                        <a:rPr lang="en-US" altLang="ja-JP" sz="1600" b="0" dirty="0"/>
                        <a:t>Line</a:t>
                      </a:r>
                      <a:r>
                        <a:rPr lang="en-US" altLang="ja-JP" sz="1600" b="0" baseline="0" dirty="0"/>
                        <a:t> 8</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449299984"/>
                  </a:ext>
                </a:extLst>
              </a:tr>
              <a:tr h="238335">
                <a:tc>
                  <a:txBody>
                    <a:bodyPr/>
                    <a:lstStyle/>
                    <a:p>
                      <a:pPr algn="r"/>
                      <a:r>
                        <a:rPr kumimoji="1" lang="en-US" altLang="ja-JP" sz="1600" b="0" dirty="0"/>
                        <a:t>Method Normal Exit</a:t>
                      </a:r>
                      <a:endParaRPr kumimoji="1" lang="ja-JP" altLang="en-US" sz="1600" b="0" dirty="0"/>
                    </a:p>
                  </a:txBody>
                  <a:tcPr/>
                </a:tc>
                <a:tc>
                  <a:txBody>
                    <a:bodyPr/>
                    <a:lstStyle/>
                    <a:p>
                      <a:pPr algn="ctr"/>
                      <a:r>
                        <a:rPr lang="en-US" altLang="ja-JP" sz="1600" b="0" dirty="0"/>
                        <a:t>Line 9</a:t>
                      </a:r>
                      <a:endParaRPr lang="ja-JP" altLang="en-US" sz="1600" b="0" dirty="0"/>
                    </a:p>
                  </a:txBody>
                  <a:tcPr/>
                </a:tc>
                <a:tc>
                  <a:txBody>
                    <a:bodyPr/>
                    <a:lstStyle/>
                    <a:p>
                      <a:pPr algn="r"/>
                      <a:r>
                        <a:rPr lang="en-US" altLang="ja-JP" sz="1600" b="0" dirty="0"/>
                        <a:t>1</a:t>
                      </a:r>
                      <a:endParaRPr lang="ja-JP" altLang="en-US" sz="1600" b="0" dirty="0"/>
                    </a:p>
                  </a:txBody>
                  <a:tcPr/>
                </a:tc>
                <a:extLst>
                  <a:ext uri="{0D108BD9-81ED-4DB2-BD59-A6C34878D82A}">
                    <a16:rowId xmlns:a16="http://schemas.microsoft.com/office/drawing/2014/main" val="1095848307"/>
                  </a:ext>
                </a:extLst>
              </a:tr>
            </a:tbl>
          </a:graphicData>
        </a:graphic>
      </p:graphicFrame>
      <p:graphicFrame>
        <p:nvGraphicFramePr>
          <p:cNvPr id="6" name="表 5">
            <a:extLst>
              <a:ext uri="{FF2B5EF4-FFF2-40B4-BE49-F238E27FC236}">
                <a16:creationId xmlns:a16="http://schemas.microsoft.com/office/drawing/2014/main" id="{61737DA2-B2B4-415C-9929-326D0B19D95E}"/>
              </a:ext>
            </a:extLst>
          </p:cNvPr>
          <p:cNvGraphicFramePr>
            <a:graphicFrameLocks noGrp="1"/>
          </p:cNvGraphicFramePr>
          <p:nvPr/>
        </p:nvGraphicFramePr>
        <p:xfrm>
          <a:off x="5339858" y="2620560"/>
          <a:ext cx="3747088" cy="109728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gridCol w="2581545">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graphicFrame>
        <p:nvGraphicFramePr>
          <p:cNvPr id="7" name="表 6">
            <a:extLst>
              <a:ext uri="{FF2B5EF4-FFF2-40B4-BE49-F238E27FC236}">
                <a16:creationId xmlns:a16="http://schemas.microsoft.com/office/drawing/2014/main" id="{C9F7178A-2617-49C5-A7F7-ED54683051D3}"/>
              </a:ext>
            </a:extLst>
          </p:cNvPr>
          <p:cNvGraphicFramePr>
            <a:graphicFrameLocks noGrp="1"/>
          </p:cNvGraphicFramePr>
          <p:nvPr/>
        </p:nvGraphicFramePr>
        <p:xfrm>
          <a:off x="5339856" y="5013991"/>
          <a:ext cx="3699383" cy="1097280"/>
        </p:xfrm>
        <a:graphic>
          <a:graphicData uri="http://schemas.openxmlformats.org/drawingml/2006/table">
            <a:tbl>
              <a:tblPr firstRow="1" bandRow="1">
                <a:tableStyleId>{5C22544A-7EE6-4342-B048-85BDC9FD1C3A}</a:tableStyleId>
              </a:tblPr>
              <a:tblGrid>
                <a:gridCol w="1202835">
                  <a:extLst>
                    <a:ext uri="{9D8B030D-6E8A-4147-A177-3AD203B41FA5}">
                      <a16:colId xmlns:a16="http://schemas.microsoft.com/office/drawing/2014/main" val="1639714014"/>
                    </a:ext>
                  </a:extLst>
                </a:gridCol>
                <a:gridCol w="2496548">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indent="0" algn="ctr" defTabSz="1442283"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 </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回数情報無</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[1,1,1,1,1,1,1,0,1,1]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sp>
        <p:nvSpPr>
          <p:cNvPr id="8" name="矢印: 右 7">
            <a:extLst>
              <a:ext uri="{FF2B5EF4-FFF2-40B4-BE49-F238E27FC236}">
                <a16:creationId xmlns:a16="http://schemas.microsoft.com/office/drawing/2014/main" id="{17AC75A7-593E-41B8-8483-9A4D0EE9DFB5}"/>
              </a:ext>
            </a:extLst>
          </p:cNvPr>
          <p:cNvSpPr/>
          <p:nvPr/>
        </p:nvSpPr>
        <p:spPr>
          <a:xfrm>
            <a:off x="4680747" y="2887735"/>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右 8">
            <a:extLst>
              <a:ext uri="{FF2B5EF4-FFF2-40B4-BE49-F238E27FC236}">
                <a16:creationId xmlns:a16="http://schemas.microsoft.com/office/drawing/2014/main" id="{00AE6082-063C-41DC-8A56-210FCCF20827}"/>
              </a:ext>
            </a:extLst>
          </p:cNvPr>
          <p:cNvSpPr/>
          <p:nvPr/>
        </p:nvSpPr>
        <p:spPr>
          <a:xfrm rot="5400000">
            <a:off x="6851717" y="4221795"/>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コンテンツ プレースホルダー 2">
            <a:extLst>
              <a:ext uri="{FF2B5EF4-FFF2-40B4-BE49-F238E27FC236}">
                <a16:creationId xmlns:a16="http://schemas.microsoft.com/office/drawing/2014/main" id="{215999E0-9EC2-407F-BF8F-A4D2FE2771F5}"/>
              </a:ext>
            </a:extLst>
          </p:cNvPr>
          <p:cNvSpPr/>
          <p:nvPr/>
        </p:nvSpPr>
        <p:spPr>
          <a:xfrm>
            <a:off x="4789494" y="4194934"/>
            <a:ext cx="2190557" cy="54083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回数情報を削除</a:t>
            </a:r>
          </a:p>
        </p:txBody>
      </p:sp>
      <p:sp>
        <p:nvSpPr>
          <p:cNvPr id="2" name="正方形/長方形 1">
            <a:extLst>
              <a:ext uri="{FF2B5EF4-FFF2-40B4-BE49-F238E27FC236}">
                <a16:creationId xmlns:a16="http://schemas.microsoft.com/office/drawing/2014/main" id="{23A2F557-0140-4E23-8AD4-D3829E00401A}"/>
              </a:ext>
            </a:extLst>
          </p:cNvPr>
          <p:cNvSpPr/>
          <p:nvPr/>
        </p:nvSpPr>
        <p:spPr>
          <a:xfrm>
            <a:off x="3460200" y="2985668"/>
            <a:ext cx="1111799" cy="33229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381763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1" y="274680"/>
            <a:ext cx="914400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en-US" altLang="ja-JP" sz="3200" spc="-1" dirty="0">
                <a:solidFill>
                  <a:srgbClr val="000000"/>
                </a:solidFill>
                <a:latin typeface="ＭＳ Ｐゴシック" panose="020B0600070205080204" pitchFamily="50" charset="-128"/>
                <a:ea typeface="ＭＳ Ｐゴシック" panose="020B0600070205080204" pitchFamily="50" charset="-128"/>
              </a:rPr>
              <a:t>STEP2: </a:t>
            </a:r>
            <a:r>
              <a:rPr lang="ja-JP" altLang="en-US" sz="3200" spc="-1" dirty="0">
                <a:solidFill>
                  <a:srgbClr val="000000"/>
                </a:solidFill>
                <a:latin typeface="ＭＳ Ｐゴシック" panose="020B0600070205080204" pitchFamily="50" charset="-128"/>
                <a:ea typeface="ＭＳ Ｐゴシック" panose="020B0600070205080204" pitchFamily="50" charset="-128"/>
              </a:rPr>
              <a:t>類似した実行の分類によるテストケース選択</a:t>
            </a:r>
            <a:endParaRPr lang="en-US" altLang="ja-JP" sz="32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343980" indent="-342900">
              <a:spcBef>
                <a:spcPts val="561"/>
              </a:spcBef>
              <a:buClr>
                <a:srgbClr val="000000"/>
              </a:buClr>
              <a:buFont typeface="Arial" panose="020B0604020202020204" pitchFamily="34" charset="0"/>
              <a:buChar char="•"/>
            </a:pPr>
            <a:r>
              <a:rPr lang="en-US" altLang="ja-JP" sz="2400" spc="-1" dirty="0">
                <a:solidFill>
                  <a:srgbClr val="000000"/>
                </a:solidFill>
                <a:latin typeface="ＭＳ Ｐゴシック" panose="020B0600070205080204" pitchFamily="50" charset="-128"/>
                <a:ea typeface="ＭＳ Ｐゴシック" panose="020B0600070205080204" pitchFamily="50" charset="-128"/>
              </a:rPr>
              <a:t>K-means</a:t>
            </a:r>
            <a:r>
              <a:rPr lang="ja-JP" altLang="en-US" sz="2400" spc="-1" dirty="0">
                <a:solidFill>
                  <a:srgbClr val="000000"/>
                </a:solidFill>
                <a:latin typeface="ＭＳ Ｐゴシック" panose="020B0600070205080204" pitchFamily="50" charset="-128"/>
                <a:ea typeface="ＭＳ Ｐゴシック" panose="020B0600070205080204" pitchFamily="50" charset="-128"/>
              </a:rPr>
              <a:t>法を用いてそれぞれの手法毎にクラスタリングを実施</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343980" indent="-342900">
              <a:spcBef>
                <a:spcPts val="561"/>
              </a:spcBef>
              <a:buClr>
                <a:srgbClr val="000000"/>
              </a:buClr>
              <a:buFont typeface="Arial" panose="020B0604020202020204" pitchFamily="34" charset="0"/>
              <a:buChar char="•"/>
            </a:pPr>
            <a:r>
              <a:rPr lang="ja-JP" altLang="en-US" sz="2400" spc="-1" dirty="0">
                <a:solidFill>
                  <a:srgbClr val="000000"/>
                </a:solidFill>
                <a:latin typeface="ＭＳ Ｐゴシック" panose="020B0600070205080204" pitchFamily="50" charset="-128"/>
                <a:ea typeface="ＭＳ Ｐゴシック" panose="020B0600070205080204" pitchFamily="50" charset="-128"/>
              </a:rPr>
              <a:t>それぞれのクラスタの中で最も古いテスト</a:t>
            </a:r>
            <a:r>
              <a:rPr lang="en-US" altLang="ja-JP" sz="2400" spc="-1" dirty="0">
                <a:solidFill>
                  <a:srgbClr val="000000"/>
                </a:solidFill>
                <a:latin typeface="ＭＳ Ｐゴシック" panose="020B0600070205080204" pitchFamily="50" charset="-128"/>
                <a:ea typeface="ＭＳ Ｐゴシック" panose="020B0600070205080204" pitchFamily="50" charset="-128"/>
              </a:rPr>
              <a:t>ID</a:t>
            </a:r>
            <a:r>
              <a:rPr lang="ja-JP" altLang="en-US" sz="2400" spc="-1" dirty="0">
                <a:solidFill>
                  <a:srgbClr val="000000"/>
                </a:solidFill>
                <a:latin typeface="ＭＳ Ｐゴシック" panose="020B0600070205080204" pitchFamily="50" charset="-128"/>
                <a:ea typeface="ＭＳ Ｐゴシック" panose="020B0600070205080204" pitchFamily="50" charset="-128"/>
              </a:rPr>
              <a:t>を抽出</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48</a:t>
            </a:fld>
            <a:endParaRPr lang="en-US" sz="1400" b="0" strike="noStrike" spc="-1">
              <a:latin typeface="Arial"/>
            </a:endParaRPr>
          </a:p>
        </p:txBody>
      </p:sp>
      <p:graphicFrame>
        <p:nvGraphicFramePr>
          <p:cNvPr id="19" name="表 18">
            <a:extLst>
              <a:ext uri="{FF2B5EF4-FFF2-40B4-BE49-F238E27FC236}">
                <a16:creationId xmlns:a16="http://schemas.microsoft.com/office/drawing/2014/main" id="{929C475C-12C3-4701-90DA-74EB1B1AD6EC}"/>
              </a:ext>
            </a:extLst>
          </p:cNvPr>
          <p:cNvGraphicFramePr>
            <a:graphicFrameLocks noGrp="1"/>
          </p:cNvGraphicFramePr>
          <p:nvPr/>
        </p:nvGraphicFramePr>
        <p:xfrm>
          <a:off x="200699" y="3428569"/>
          <a:ext cx="3318005" cy="1463040"/>
        </p:xfrm>
        <a:graphic>
          <a:graphicData uri="http://schemas.openxmlformats.org/drawingml/2006/table">
            <a:tbl>
              <a:tblPr firstRow="1" bandRow="1">
                <a:tableStyleId>{5C22544A-7EE6-4342-B048-85BDC9FD1C3A}</a:tableStyleId>
              </a:tblPr>
              <a:tblGrid>
                <a:gridCol w="586379">
                  <a:extLst>
                    <a:ext uri="{9D8B030D-6E8A-4147-A177-3AD203B41FA5}">
                      <a16:colId xmlns:a16="http://schemas.microsoft.com/office/drawing/2014/main" val="1639714014"/>
                    </a:ext>
                  </a:extLst>
                </a:gridCol>
                <a:gridCol w="2731626">
                  <a:extLst>
                    <a:ext uri="{9D8B030D-6E8A-4147-A177-3AD203B41FA5}">
                      <a16:colId xmlns:a16="http://schemas.microsoft.com/office/drawing/2014/main" val="2064745493"/>
                    </a:ext>
                  </a:extLst>
                </a:gridCol>
              </a:tblGrid>
              <a:tr h="349125">
                <a:tc>
                  <a:txBody>
                    <a:bodyPr/>
                    <a:lstStyle/>
                    <a:p>
                      <a:pPr algn="ct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r h="365760">
                <a:tc>
                  <a:txBody>
                    <a:bodyPr/>
                    <a:lstStyle/>
                    <a:p>
                      <a:pPr algn="r"/>
                      <a:r>
                        <a:rPr kumimoji="1" lang="en-US" altLang="ja-JP" sz="1800" b="1" dirty="0">
                          <a:solidFill>
                            <a:schemeClr val="tx1"/>
                          </a:solidFill>
                        </a:rPr>
                        <a:t>100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rPr>
                        <a:t>[1,1,1,0,0,0,0,1,1,1]</a:t>
                      </a:r>
                      <a:endParaRPr kumimoji="1" lang="ja-JP" altLang="en-US" sz="1800" b="1" dirty="0">
                        <a:solidFill>
                          <a:schemeClr val="tx1"/>
                        </a:solidFill>
                      </a:endParaRPr>
                    </a:p>
                  </a:txBody>
                  <a:tcPr/>
                </a:tc>
                <a:extLst>
                  <a:ext uri="{0D108BD9-81ED-4DB2-BD59-A6C34878D82A}">
                    <a16:rowId xmlns:a16="http://schemas.microsoft.com/office/drawing/2014/main" val="2361557833"/>
                  </a:ext>
                </a:extLst>
              </a:tr>
            </a:tbl>
          </a:graphicData>
        </a:graphic>
      </p:graphicFrame>
      <p:sp>
        <p:nvSpPr>
          <p:cNvPr id="22" name="矢印: 右 21">
            <a:extLst>
              <a:ext uri="{FF2B5EF4-FFF2-40B4-BE49-F238E27FC236}">
                <a16:creationId xmlns:a16="http://schemas.microsoft.com/office/drawing/2014/main" id="{CB3A63DE-7FD1-4FAA-B05B-56F3B5E7FB3C}"/>
              </a:ext>
            </a:extLst>
          </p:cNvPr>
          <p:cNvSpPr/>
          <p:nvPr/>
        </p:nvSpPr>
        <p:spPr>
          <a:xfrm>
            <a:off x="4053844" y="3902540"/>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3" name="表 22">
            <a:extLst>
              <a:ext uri="{FF2B5EF4-FFF2-40B4-BE49-F238E27FC236}">
                <a16:creationId xmlns:a16="http://schemas.microsoft.com/office/drawing/2014/main" id="{42C71C02-7231-41C6-BE19-69A9ADBA40CC}"/>
              </a:ext>
            </a:extLst>
          </p:cNvPr>
          <p:cNvGraphicFramePr>
            <a:graphicFrameLocks noGrp="1"/>
          </p:cNvGraphicFramePr>
          <p:nvPr/>
        </p:nvGraphicFramePr>
        <p:xfrm>
          <a:off x="5139347" y="2563380"/>
          <a:ext cx="1165543" cy="146304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tblGrid>
              <a:tr h="252256">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52256">
                <a:tc>
                  <a:txBody>
                    <a:bodyPr/>
                    <a:lstStyle/>
                    <a:p>
                      <a:pPr algn="r"/>
                      <a:r>
                        <a:rPr kumimoji="1" lang="en-US" altLang="ja-JP" sz="1800" b="1" dirty="0">
                          <a:solidFill>
                            <a:schemeClr val="tx1"/>
                          </a:solidFill>
                        </a:rPr>
                        <a:t>1</a:t>
                      </a:r>
                    </a:p>
                  </a:txBody>
                  <a:tcPr/>
                </a:tc>
                <a:extLst>
                  <a:ext uri="{0D108BD9-81ED-4DB2-BD59-A6C34878D82A}">
                    <a16:rowId xmlns:a16="http://schemas.microsoft.com/office/drawing/2014/main" val="992529097"/>
                  </a:ext>
                </a:extLst>
              </a:tr>
              <a:tr h="252256">
                <a:tc>
                  <a:txBody>
                    <a:bodyPr/>
                    <a:lstStyle/>
                    <a:p>
                      <a:pPr algn="r"/>
                      <a:r>
                        <a:rPr kumimoji="1" lang="en-US" altLang="ja-JP" sz="1800" b="1" dirty="0">
                          <a:solidFill>
                            <a:schemeClr val="tx1"/>
                          </a:solidFill>
                        </a:rPr>
                        <a:t>…</a:t>
                      </a:r>
                    </a:p>
                  </a:txBody>
                  <a:tcPr/>
                </a:tc>
                <a:extLst>
                  <a:ext uri="{0D108BD9-81ED-4DB2-BD59-A6C34878D82A}">
                    <a16:rowId xmlns:a16="http://schemas.microsoft.com/office/drawing/2014/main" val="966362693"/>
                  </a:ext>
                </a:extLst>
              </a:tr>
              <a:tr h="252256">
                <a:tc>
                  <a:txBody>
                    <a:bodyPr/>
                    <a:lstStyle/>
                    <a:p>
                      <a:pPr algn="r"/>
                      <a:r>
                        <a:rPr kumimoji="1" lang="en-US" altLang="ja-JP" sz="1800" b="1" dirty="0">
                          <a:solidFill>
                            <a:schemeClr val="tx1"/>
                          </a:solidFill>
                        </a:rPr>
                        <a:t>92</a:t>
                      </a:r>
                    </a:p>
                  </a:txBody>
                  <a:tcPr/>
                </a:tc>
                <a:extLst>
                  <a:ext uri="{0D108BD9-81ED-4DB2-BD59-A6C34878D82A}">
                    <a16:rowId xmlns:a16="http://schemas.microsoft.com/office/drawing/2014/main" val="2361557833"/>
                  </a:ext>
                </a:extLst>
              </a:tr>
            </a:tbl>
          </a:graphicData>
        </a:graphic>
      </p:graphicFrame>
      <p:graphicFrame>
        <p:nvGraphicFramePr>
          <p:cNvPr id="24" name="表 23">
            <a:extLst>
              <a:ext uri="{FF2B5EF4-FFF2-40B4-BE49-F238E27FC236}">
                <a16:creationId xmlns:a16="http://schemas.microsoft.com/office/drawing/2014/main" id="{5E5C35B5-A834-4C96-BC87-6899F7E34F37}"/>
              </a:ext>
            </a:extLst>
          </p:cNvPr>
          <p:cNvGraphicFramePr>
            <a:graphicFrameLocks noGrp="1"/>
          </p:cNvGraphicFramePr>
          <p:nvPr/>
        </p:nvGraphicFramePr>
        <p:xfrm>
          <a:off x="5139348" y="4989600"/>
          <a:ext cx="1165543" cy="146304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tblGrid>
              <a:tr h="252256">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52256">
                <a:tc>
                  <a:txBody>
                    <a:bodyPr/>
                    <a:lstStyle/>
                    <a:p>
                      <a:pPr algn="r"/>
                      <a:r>
                        <a:rPr kumimoji="1" lang="en-US" altLang="ja-JP" sz="1800" b="1" dirty="0">
                          <a:solidFill>
                            <a:schemeClr val="tx1"/>
                          </a:solidFill>
                        </a:rPr>
                        <a:t>4</a:t>
                      </a:r>
                    </a:p>
                  </a:txBody>
                  <a:tcPr/>
                </a:tc>
                <a:extLst>
                  <a:ext uri="{0D108BD9-81ED-4DB2-BD59-A6C34878D82A}">
                    <a16:rowId xmlns:a16="http://schemas.microsoft.com/office/drawing/2014/main" val="992529097"/>
                  </a:ext>
                </a:extLst>
              </a:tr>
              <a:tr h="252256">
                <a:tc>
                  <a:txBody>
                    <a:bodyPr/>
                    <a:lstStyle/>
                    <a:p>
                      <a:pPr algn="r"/>
                      <a:r>
                        <a:rPr kumimoji="1" lang="en-US" altLang="ja-JP" sz="1800" b="1" dirty="0">
                          <a:solidFill>
                            <a:schemeClr val="tx1"/>
                          </a:solidFill>
                        </a:rPr>
                        <a:t>…</a:t>
                      </a:r>
                    </a:p>
                  </a:txBody>
                  <a:tcPr/>
                </a:tc>
                <a:extLst>
                  <a:ext uri="{0D108BD9-81ED-4DB2-BD59-A6C34878D82A}">
                    <a16:rowId xmlns:a16="http://schemas.microsoft.com/office/drawing/2014/main" val="966362693"/>
                  </a:ext>
                </a:extLst>
              </a:tr>
              <a:tr h="252256">
                <a:tc>
                  <a:txBody>
                    <a:bodyPr/>
                    <a:lstStyle/>
                    <a:p>
                      <a:pPr algn="r"/>
                      <a:r>
                        <a:rPr kumimoji="1" lang="en-US" altLang="ja-JP" sz="1800" b="1" dirty="0">
                          <a:solidFill>
                            <a:schemeClr val="tx1"/>
                          </a:solidFill>
                        </a:rPr>
                        <a:t>100</a:t>
                      </a:r>
                    </a:p>
                  </a:txBody>
                  <a:tcPr/>
                </a:tc>
                <a:extLst>
                  <a:ext uri="{0D108BD9-81ED-4DB2-BD59-A6C34878D82A}">
                    <a16:rowId xmlns:a16="http://schemas.microsoft.com/office/drawing/2014/main" val="2361557833"/>
                  </a:ext>
                </a:extLst>
              </a:tr>
            </a:tbl>
          </a:graphicData>
        </a:graphic>
      </p:graphicFrame>
      <p:sp>
        <p:nvSpPr>
          <p:cNvPr id="25" name="コンテンツ プレースホルダー 2">
            <a:extLst>
              <a:ext uri="{FF2B5EF4-FFF2-40B4-BE49-F238E27FC236}">
                <a16:creationId xmlns:a16="http://schemas.microsoft.com/office/drawing/2014/main" id="{F3C3B751-2A03-47C6-8B4F-7962D75E5876}"/>
              </a:ext>
            </a:extLst>
          </p:cNvPr>
          <p:cNvSpPr/>
          <p:nvPr/>
        </p:nvSpPr>
        <p:spPr>
          <a:xfrm>
            <a:off x="3465499" y="3035631"/>
            <a:ext cx="1773352"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クラスタリング</a:t>
            </a:r>
          </a:p>
        </p:txBody>
      </p:sp>
      <p:sp>
        <p:nvSpPr>
          <p:cNvPr id="28" name="コンテンツ プレースホルダー 2">
            <a:extLst>
              <a:ext uri="{FF2B5EF4-FFF2-40B4-BE49-F238E27FC236}">
                <a16:creationId xmlns:a16="http://schemas.microsoft.com/office/drawing/2014/main" id="{07C132AA-3B15-4B97-954B-97D9E3A5D381}"/>
              </a:ext>
            </a:extLst>
          </p:cNvPr>
          <p:cNvSpPr/>
          <p:nvPr/>
        </p:nvSpPr>
        <p:spPr>
          <a:xfrm rot="5400000">
            <a:off x="5451699" y="4411854"/>
            <a:ext cx="540836"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000" spc="-1" dirty="0">
                <a:solidFill>
                  <a:srgbClr val="000000"/>
                </a:solidFill>
                <a:latin typeface="ＭＳ Ｐゴシック" panose="020B0600070205080204" pitchFamily="50" charset="-128"/>
                <a:ea typeface="ＭＳ Ｐゴシック" panose="020B0600070205080204" pitchFamily="50" charset="-128"/>
              </a:rPr>
              <a:t>…</a:t>
            </a:r>
            <a:endParaRPr lang="ja-JP" altLang="en-US"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29" name="矢印: 右 28">
            <a:extLst>
              <a:ext uri="{FF2B5EF4-FFF2-40B4-BE49-F238E27FC236}">
                <a16:creationId xmlns:a16="http://schemas.microsoft.com/office/drawing/2014/main" id="{F972E7A5-8CE7-44A8-AC89-C2B47354CC02}"/>
              </a:ext>
            </a:extLst>
          </p:cNvPr>
          <p:cNvSpPr/>
          <p:nvPr/>
        </p:nvSpPr>
        <p:spPr>
          <a:xfrm>
            <a:off x="6564845" y="3915337"/>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0" name="表 29">
            <a:extLst>
              <a:ext uri="{FF2B5EF4-FFF2-40B4-BE49-F238E27FC236}">
                <a16:creationId xmlns:a16="http://schemas.microsoft.com/office/drawing/2014/main" id="{F992E7A4-8E90-435E-80FC-6852AF2FB384}"/>
              </a:ext>
            </a:extLst>
          </p:cNvPr>
          <p:cNvGraphicFramePr>
            <a:graphicFrameLocks noGrp="1"/>
          </p:cNvGraphicFramePr>
          <p:nvPr/>
        </p:nvGraphicFramePr>
        <p:xfrm>
          <a:off x="7610336" y="3454306"/>
          <a:ext cx="1165543" cy="146304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tblGrid>
              <a:tr h="252256">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52256">
                <a:tc>
                  <a:txBody>
                    <a:bodyPr/>
                    <a:lstStyle/>
                    <a:p>
                      <a:pPr algn="r"/>
                      <a:r>
                        <a:rPr kumimoji="1" lang="en-US" altLang="ja-JP" sz="1800" b="1" dirty="0">
                          <a:solidFill>
                            <a:schemeClr val="tx1"/>
                          </a:solidFill>
                        </a:rPr>
                        <a:t>1</a:t>
                      </a:r>
                    </a:p>
                  </a:txBody>
                  <a:tcPr/>
                </a:tc>
                <a:extLst>
                  <a:ext uri="{0D108BD9-81ED-4DB2-BD59-A6C34878D82A}">
                    <a16:rowId xmlns:a16="http://schemas.microsoft.com/office/drawing/2014/main" val="992529097"/>
                  </a:ext>
                </a:extLst>
              </a:tr>
              <a:tr h="252256">
                <a:tc>
                  <a:txBody>
                    <a:bodyPr/>
                    <a:lstStyle/>
                    <a:p>
                      <a:pPr algn="r"/>
                      <a:r>
                        <a:rPr kumimoji="1" lang="en-US" altLang="ja-JP" sz="1800" b="1" dirty="0">
                          <a:solidFill>
                            <a:schemeClr val="tx1"/>
                          </a:solidFill>
                        </a:rPr>
                        <a:t>4</a:t>
                      </a:r>
                    </a:p>
                  </a:txBody>
                  <a:tcPr/>
                </a:tc>
                <a:extLst>
                  <a:ext uri="{0D108BD9-81ED-4DB2-BD59-A6C34878D82A}">
                    <a16:rowId xmlns:a16="http://schemas.microsoft.com/office/drawing/2014/main" val="966362693"/>
                  </a:ext>
                </a:extLst>
              </a:tr>
              <a:tr h="252256">
                <a:tc>
                  <a:txBody>
                    <a:bodyPr/>
                    <a:lstStyle/>
                    <a:p>
                      <a:pPr algn="r"/>
                      <a:r>
                        <a:rPr kumimoji="1" lang="en-US" altLang="ja-JP" sz="1800" b="1" dirty="0">
                          <a:solidFill>
                            <a:schemeClr val="tx1"/>
                          </a:solidFill>
                        </a:rPr>
                        <a:t>…</a:t>
                      </a:r>
                    </a:p>
                  </a:txBody>
                  <a:tcPr/>
                </a:tc>
                <a:extLst>
                  <a:ext uri="{0D108BD9-81ED-4DB2-BD59-A6C34878D82A}">
                    <a16:rowId xmlns:a16="http://schemas.microsoft.com/office/drawing/2014/main" val="2361557833"/>
                  </a:ext>
                </a:extLst>
              </a:tr>
            </a:tbl>
          </a:graphicData>
        </a:graphic>
      </p:graphicFrame>
    </p:spTree>
    <p:extLst>
      <p:ext uri="{BB962C8B-B14F-4D97-AF65-F5344CB8AC3E}">
        <p14:creationId xmlns:p14="http://schemas.microsoft.com/office/powerpoint/2010/main" val="10375490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1080" algn="ctr">
              <a:spcBef>
                <a:spcPts val="561"/>
              </a:spcBef>
              <a:buClr>
                <a:srgbClr val="000000"/>
              </a:buClr>
            </a:pPr>
            <a:r>
              <a:rPr lang="ja-JP" altLang="en-US" sz="4000" spc="-1" dirty="0">
                <a:solidFill>
                  <a:srgbClr val="000000"/>
                </a:solidFill>
                <a:latin typeface="ＭＳ Ｐゴシック" panose="020B0600070205080204" pitchFamily="50" charset="-128"/>
                <a:ea typeface="ＭＳ Ｐゴシック" panose="020B0600070205080204" pitchFamily="50" charset="-128"/>
              </a:rPr>
              <a:t>ケーススタディ</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59" y="1600200"/>
            <a:ext cx="9262747"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RQ1: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提案手法は既存手法より高いカバレッジを示すか？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32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RQ2: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実行時間の分布の多様さはどうか？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RQ3: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提案手法はバグに関係するテストを分類できるか？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en-US" altLang="ja-JP" sz="2800" spc="-1" dirty="0">
                <a:solidFill>
                  <a:srgbClr val="000000"/>
                </a:solidFill>
                <a:latin typeface="ＭＳ Ｐゴシック" panose="020B0600070205080204" pitchFamily="50" charset="-128"/>
                <a:ea typeface="ＭＳ Ｐゴシック" panose="020B0600070205080204" pitchFamily="50" charset="-128"/>
              </a:rPr>
              <a:t>+ α</a:t>
            </a:r>
            <a:r>
              <a:rPr lang="ja-JP" altLang="en-US" sz="2800" spc="-1" dirty="0">
                <a:solidFill>
                  <a:srgbClr val="000000"/>
                </a:solidFill>
                <a:latin typeface="ＭＳ Ｐゴシック" panose="020B0600070205080204" pitchFamily="50" charset="-128"/>
                <a:ea typeface="ＭＳ Ｐゴシック" panose="020B0600070205080204" pitchFamily="50" charset="-128"/>
              </a:rPr>
              <a:t>： 実際のライブラリ更新への適用事例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49</a:t>
            </a:fld>
            <a:endParaRPr lang="en-US" sz="1400" b="0" strike="noStrike" spc="-1">
              <a:latin typeface="Arial"/>
            </a:endParaRPr>
          </a:p>
        </p:txBody>
      </p:sp>
    </p:spTree>
    <p:extLst>
      <p:ext uri="{BB962C8B-B14F-4D97-AF65-F5344CB8AC3E}">
        <p14:creationId xmlns:p14="http://schemas.microsoft.com/office/powerpoint/2010/main" val="3094856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1. Omniscient Debugging</a:t>
            </a:r>
            <a:r>
              <a:rPr lang="ja-JP" altLang="en-US" sz="3600" dirty="0"/>
              <a:t>における課題</a:t>
            </a:r>
            <a:endParaRPr kumimoji="1" lang="ja-JP" altLang="en-US" sz="36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pPr marL="0" indent="0">
              <a:buNone/>
            </a:pPr>
            <a:r>
              <a:rPr lang="en-US" altLang="ja-JP" sz="2800" dirty="0"/>
              <a:t>Omniscient Debugging</a:t>
            </a:r>
            <a:r>
              <a:rPr lang="ja-JP" altLang="en-US" sz="2800" dirty="0"/>
              <a:t>：</a:t>
            </a:r>
            <a:br>
              <a:rPr lang="en-US" altLang="ja-JP" sz="2800" dirty="0"/>
            </a:br>
            <a:r>
              <a:rPr lang="ja-JP" altLang="en-US" sz="2800" dirty="0"/>
              <a:t>　　プログラムの実行による値の変化全てを記録して，</a:t>
            </a:r>
            <a:br>
              <a:rPr lang="en-US" altLang="ja-JP" sz="2800" dirty="0"/>
            </a:br>
            <a:r>
              <a:rPr lang="ja-JP" altLang="en-US" sz="2800" dirty="0"/>
              <a:t>　　記録した情報を用いて複雑な解析を行う手法</a:t>
            </a:r>
            <a:endParaRPr lang="en-US" altLang="ja-JP" sz="2800" dirty="0"/>
          </a:p>
          <a:p>
            <a:pPr marL="0" indent="0">
              <a:buNone/>
            </a:pPr>
            <a:r>
              <a:rPr lang="ja-JP" altLang="en-US" sz="2800" dirty="0"/>
              <a:t>課題： </a:t>
            </a:r>
            <a:endParaRPr lang="en-US" altLang="ja-JP" sz="2800" dirty="0"/>
          </a:p>
          <a:p>
            <a:pPr marL="0" indent="0">
              <a:buNone/>
            </a:pPr>
            <a:r>
              <a:rPr lang="ja-JP" altLang="en-US" sz="2800" dirty="0"/>
              <a:t>　　値の変化の全てを記録するため，大規模な記録</a:t>
            </a:r>
            <a:br>
              <a:rPr lang="en-US" altLang="ja-JP" sz="2800" dirty="0"/>
            </a:br>
            <a:r>
              <a:rPr lang="ja-JP" altLang="en-US" sz="2800" dirty="0"/>
              <a:t>     容量が必要な上，その記録量の予測が難しい</a:t>
            </a:r>
            <a:endParaRPr lang="en-US" altLang="ja-JP" sz="2800" dirty="0"/>
          </a:p>
          <a:p>
            <a:pPr marL="0" indent="0">
              <a:buNone/>
            </a:pPr>
            <a:r>
              <a:rPr lang="ja-JP" altLang="en-US" sz="2800" dirty="0"/>
              <a:t>解決方法：</a:t>
            </a:r>
            <a:endParaRPr lang="en-US" altLang="ja-JP" sz="2800" dirty="0"/>
          </a:p>
          <a:p>
            <a:pPr marL="0" indent="0">
              <a:buNone/>
            </a:pPr>
            <a:r>
              <a:rPr lang="ja-JP" altLang="en-US" sz="2800" dirty="0"/>
              <a:t>　　限られたストレージ容量でも利用可能な</a:t>
            </a:r>
            <a:br>
              <a:rPr lang="en-US" altLang="ja-JP" sz="2800" dirty="0"/>
            </a:br>
            <a:r>
              <a:rPr lang="ja-JP" altLang="en-US" sz="2800" dirty="0"/>
              <a:t>　　</a:t>
            </a:r>
            <a:r>
              <a:rPr lang="en-US" altLang="ja-JP" sz="2800" dirty="0"/>
              <a:t>Near-Omniscient Debugging</a:t>
            </a:r>
            <a:r>
              <a:rPr lang="ja-JP" altLang="en-US" sz="2800" dirty="0"/>
              <a:t>を提案</a:t>
            </a:r>
            <a:endParaRPr lang="en-US" altLang="ja-JP" sz="2800" dirty="0"/>
          </a:p>
        </p:txBody>
      </p:sp>
    </p:spTree>
    <p:extLst>
      <p:ext uri="{BB962C8B-B14F-4D97-AF65-F5344CB8AC3E}">
        <p14:creationId xmlns:p14="http://schemas.microsoft.com/office/powerpoint/2010/main" val="39472597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実施した実験</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50</a:t>
            </a:fld>
            <a:endParaRPr lang="en-US" sz="1400" b="0" strike="noStrike" spc="-1">
              <a:latin typeface="Arial"/>
            </a:endParaRPr>
          </a:p>
        </p:txBody>
      </p:sp>
      <p:sp>
        <p:nvSpPr>
          <p:cNvPr id="5" name="コンテンツ プレースホルダー 2">
            <a:extLst>
              <a:ext uri="{FF2B5EF4-FFF2-40B4-BE49-F238E27FC236}">
                <a16:creationId xmlns:a16="http://schemas.microsoft.com/office/drawing/2014/main" id="{9B1B643E-032F-4222-BB00-BED6C8DCE29D}"/>
              </a:ext>
            </a:extLst>
          </p:cNvPr>
          <p:cNvSpPr txBox="1">
            <a:spLocks/>
          </p:cNvSpPr>
          <p:nvPr/>
        </p:nvSpPr>
        <p:spPr>
          <a:xfrm>
            <a:off x="457199" y="1600200"/>
            <a:ext cx="8686801" cy="4525963"/>
          </a:xfrm>
          <a:prstGeom prst="rect">
            <a:avLst/>
          </a:prstGeom>
        </p:spPr>
        <p:txBody>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a:t>システムにおいて</a:t>
            </a:r>
            <a:r>
              <a:rPr lang="en-US" altLang="ja-JP" sz="2800" kern="0" dirty="0"/>
              <a:t>2021</a:t>
            </a:r>
            <a:r>
              <a:rPr lang="ja-JP" altLang="en-US" sz="2800" kern="0" dirty="0"/>
              <a:t>年</a:t>
            </a:r>
            <a:r>
              <a:rPr lang="en-US" altLang="ja-JP" sz="2800" kern="0" dirty="0"/>
              <a:t>4</a:t>
            </a:r>
            <a:r>
              <a:rPr lang="ja-JP" altLang="en-US" sz="2800" kern="0" dirty="0"/>
              <a:t>月</a:t>
            </a:r>
            <a:r>
              <a:rPr lang="en-US" altLang="ja-JP" sz="2800" kern="0" dirty="0"/>
              <a:t>11</a:t>
            </a:r>
            <a:r>
              <a:rPr lang="ja-JP" altLang="en-US" sz="2800" kern="0" dirty="0"/>
              <a:t>日～</a:t>
            </a:r>
            <a:r>
              <a:rPr lang="en-US" altLang="ja-JP" sz="2800" kern="0" dirty="0"/>
              <a:t>20</a:t>
            </a:r>
            <a:r>
              <a:rPr lang="ja-JP" altLang="en-US" sz="2800" kern="0" dirty="0"/>
              <a:t>日に</a:t>
            </a:r>
            <a:br>
              <a:rPr lang="en-US" altLang="ja-JP" sz="2800" kern="0" dirty="0"/>
            </a:br>
            <a:r>
              <a:rPr lang="ja-JP" altLang="en-US" sz="2800" kern="0" dirty="0"/>
              <a:t>実行されたテストの実行トレースを収集・クラスタリング</a:t>
            </a:r>
          </a:p>
          <a:p>
            <a:pPr lvl="1"/>
            <a:r>
              <a:rPr lang="en-US" altLang="ja-JP" sz="2400" kern="0" dirty="0"/>
              <a:t>9612</a:t>
            </a:r>
            <a:r>
              <a:rPr lang="ja-JP" altLang="en-US" sz="2400" kern="0" dirty="0"/>
              <a:t>件</a:t>
            </a:r>
            <a:r>
              <a:rPr lang="en-US" altLang="ja-JP" sz="2400" kern="0" dirty="0"/>
              <a:t>(≒</a:t>
            </a:r>
            <a:r>
              <a:rPr lang="ja-JP" altLang="en-US" sz="2400" kern="0" dirty="0"/>
              <a:t>１日最大</a:t>
            </a:r>
            <a:r>
              <a:rPr lang="en-US" altLang="ja-JP" sz="2400" kern="0" dirty="0"/>
              <a:t>1000</a:t>
            </a:r>
            <a:r>
              <a:rPr lang="ja-JP" altLang="en-US" sz="2400" kern="0" dirty="0"/>
              <a:t>件</a:t>
            </a:r>
            <a:r>
              <a:rPr lang="en-US" altLang="ja-JP" sz="2400" kern="0" dirty="0"/>
              <a:t>×10</a:t>
            </a:r>
            <a:r>
              <a:rPr lang="ja-JP" altLang="en-US" sz="2400" kern="0" dirty="0"/>
              <a:t>日</a:t>
            </a:r>
            <a:r>
              <a:rPr lang="en-US" altLang="ja-JP" sz="2400" kern="0" dirty="0"/>
              <a:t>)</a:t>
            </a:r>
            <a:r>
              <a:rPr lang="ja-JP" altLang="en-US" sz="2400" kern="0" dirty="0"/>
              <a:t>に対してクラスタリングし，</a:t>
            </a:r>
            <a:r>
              <a:rPr lang="en-US" altLang="ja-JP" sz="2400" kern="0" dirty="0"/>
              <a:t>100</a:t>
            </a:r>
            <a:r>
              <a:rPr lang="ja-JP" altLang="en-US" sz="2400" kern="0" dirty="0"/>
              <a:t>件を抽出</a:t>
            </a:r>
          </a:p>
          <a:p>
            <a:endParaRPr lang="ja-JP" altLang="en-US" sz="2800" kern="0" dirty="0"/>
          </a:p>
          <a:p>
            <a:r>
              <a:rPr lang="ja-JP" altLang="en-US" sz="2800" kern="0" dirty="0"/>
              <a:t>比較対象（ベースライン）の手法</a:t>
            </a:r>
          </a:p>
          <a:p>
            <a:pPr lvl="1"/>
            <a:r>
              <a:rPr lang="ja-JP" altLang="en-US" sz="2400" kern="0" dirty="0"/>
              <a:t>１日あたり</a:t>
            </a:r>
            <a:r>
              <a:rPr lang="en-US" altLang="ja-JP" sz="2400" kern="0" dirty="0"/>
              <a:t>10</a:t>
            </a:r>
            <a:r>
              <a:rPr lang="ja-JP" altLang="en-US" sz="2400" kern="0" dirty="0"/>
              <a:t>件程度，合計</a:t>
            </a:r>
            <a:r>
              <a:rPr lang="en-US" altLang="ja-JP" sz="2400" kern="0" dirty="0"/>
              <a:t>100</a:t>
            </a:r>
            <a:r>
              <a:rPr lang="ja-JP" altLang="en-US" sz="2400" kern="0" dirty="0"/>
              <a:t>件を選択（＝ランダム）</a:t>
            </a:r>
          </a:p>
          <a:p>
            <a:pPr lvl="1"/>
            <a:r>
              <a:rPr lang="ja-JP" altLang="en-US" sz="2400" kern="0" dirty="0"/>
              <a:t>回路名毎にほぼ同数になるよう選択（≒現在のテスト方法）</a:t>
            </a:r>
          </a:p>
          <a:p>
            <a:pPr lvl="2"/>
            <a:r>
              <a:rPr lang="en-US" altLang="ja-JP" kern="0" dirty="0"/>
              <a:t>14</a:t>
            </a:r>
            <a:r>
              <a:rPr lang="ja-JP" altLang="en-US" kern="0" dirty="0"/>
              <a:t>回路から最大</a:t>
            </a:r>
            <a:r>
              <a:rPr lang="en-US" altLang="ja-JP" kern="0" dirty="0"/>
              <a:t>8</a:t>
            </a:r>
            <a:r>
              <a:rPr lang="ja-JP" altLang="en-US" kern="0" dirty="0"/>
              <a:t>件</a:t>
            </a:r>
          </a:p>
          <a:p>
            <a:endParaRPr lang="ja-JP" altLang="en-US" sz="2800" kern="0" dirty="0"/>
          </a:p>
          <a:p>
            <a:endParaRPr lang="ja-JP" altLang="en-US" sz="2800" kern="0" dirty="0"/>
          </a:p>
          <a:p>
            <a:endParaRPr lang="ja-JP" altLang="en-US" sz="2800" kern="0" dirty="0"/>
          </a:p>
          <a:p>
            <a:endParaRPr lang="ja-JP" altLang="en-US" sz="2800" kern="0" dirty="0"/>
          </a:p>
        </p:txBody>
      </p:sp>
    </p:spTree>
    <p:extLst>
      <p:ext uri="{BB962C8B-B14F-4D97-AF65-F5344CB8AC3E}">
        <p14:creationId xmlns:p14="http://schemas.microsoft.com/office/powerpoint/2010/main" val="35529657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en-US" altLang="ja-JP" sz="4000" spc="-1" dirty="0">
                <a:solidFill>
                  <a:srgbClr val="000000"/>
                </a:solidFill>
                <a:latin typeface="ＭＳ Ｐゴシック" panose="020B0600070205080204" pitchFamily="50" charset="-128"/>
                <a:ea typeface="ＭＳ Ｐゴシック" panose="020B0600070205080204" pitchFamily="50" charset="-128"/>
              </a:rPr>
              <a:t>RQ1:</a:t>
            </a:r>
            <a:r>
              <a:rPr lang="ja-JP" altLang="en-US" sz="4000" spc="-1" dirty="0">
                <a:solidFill>
                  <a:srgbClr val="000000"/>
                </a:solidFill>
                <a:latin typeface="ＭＳ Ｐゴシック" panose="020B0600070205080204" pitchFamily="50" charset="-128"/>
                <a:ea typeface="ＭＳ Ｐゴシック" panose="020B0600070205080204" pitchFamily="50" charset="-128"/>
              </a:rPr>
              <a:t>提案手法は既存手法より</a:t>
            </a:r>
            <a:br>
              <a:rPr lang="en-US" altLang="ja-JP" sz="4000" spc="-1" dirty="0">
                <a:solidFill>
                  <a:srgbClr val="000000"/>
                </a:solidFill>
                <a:latin typeface="ＭＳ Ｐゴシック" panose="020B0600070205080204" pitchFamily="50" charset="-128"/>
                <a:ea typeface="ＭＳ Ｐゴシック" panose="020B0600070205080204" pitchFamily="50" charset="-128"/>
              </a:rPr>
            </a:br>
            <a:r>
              <a:rPr lang="ja-JP" altLang="en-US" sz="4000" spc="-1" dirty="0">
                <a:solidFill>
                  <a:srgbClr val="000000"/>
                </a:solidFill>
                <a:latin typeface="ＭＳ Ｐゴシック" panose="020B0600070205080204" pitchFamily="50" charset="-128"/>
                <a:ea typeface="ＭＳ Ｐゴシック" panose="020B0600070205080204" pitchFamily="50" charset="-128"/>
              </a:rPr>
              <a:t>高いカバレッジを示すか？</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199"/>
            <a:ext cx="8685720" cy="439976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400" spc="-1" dirty="0">
                <a:solidFill>
                  <a:srgbClr val="000000"/>
                </a:solidFill>
                <a:latin typeface="ＭＳ Ｐゴシック" panose="020B0600070205080204" pitchFamily="50" charset="-128"/>
                <a:ea typeface="ＭＳ Ｐゴシック" panose="020B0600070205080204" pitchFamily="50" charset="-128"/>
              </a:rPr>
              <a:t>選択テスト実行時のカバレッジ</a:t>
            </a:r>
            <a:r>
              <a:rPr lang="en-US" altLang="ja-JP" sz="2400" spc="-1" dirty="0">
                <a:solidFill>
                  <a:srgbClr val="000000"/>
                </a:solidFill>
                <a:latin typeface="ＭＳ Ｐゴシック" panose="020B0600070205080204" pitchFamily="50" charset="-128"/>
                <a:ea typeface="ＭＳ Ｐゴシック" panose="020B0600070205080204" pitchFamily="50" charset="-128"/>
              </a:rPr>
              <a:t>/</a:t>
            </a:r>
            <a:r>
              <a:rPr lang="ja-JP" altLang="en-US" sz="2400" spc="-1" dirty="0">
                <a:solidFill>
                  <a:srgbClr val="000000"/>
                </a:solidFill>
                <a:latin typeface="ＭＳ Ｐゴシック" panose="020B0600070205080204" pitchFamily="50" charset="-128"/>
                <a:ea typeface="ＭＳ Ｐゴシック" panose="020B0600070205080204" pitchFamily="50" charset="-128"/>
              </a:rPr>
              <a:t>全テスト実行時のカバレッジを測定</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lgn="ctr">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lgn="ctr">
              <a:spcBef>
                <a:spcPts val="561"/>
              </a:spcBef>
              <a:buClr>
                <a:srgbClr val="000000"/>
              </a:buCl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提案手法は既存手法より高いカバレッジを示した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51</a:t>
            </a:fld>
            <a:endParaRPr lang="en-US" sz="1400" b="0" strike="noStrike" spc="-1">
              <a:latin typeface="Arial"/>
            </a:endParaRPr>
          </a:p>
        </p:txBody>
      </p:sp>
      <p:graphicFrame>
        <p:nvGraphicFramePr>
          <p:cNvPr id="2" name="表 1"/>
          <p:cNvGraphicFramePr>
            <a:graphicFrameLocks noGrp="1"/>
          </p:cNvGraphicFramePr>
          <p:nvPr>
            <p:extLst>
              <p:ext uri="{D42A27DB-BD31-4B8C-83A1-F6EECF244321}">
                <p14:modId xmlns:p14="http://schemas.microsoft.com/office/powerpoint/2010/main" val="1686445944"/>
              </p:ext>
            </p:extLst>
          </p:nvPr>
        </p:nvGraphicFramePr>
        <p:xfrm>
          <a:off x="1067826" y="2349686"/>
          <a:ext cx="7360788" cy="2447298"/>
        </p:xfrm>
        <a:graphic>
          <a:graphicData uri="http://schemas.openxmlformats.org/drawingml/2006/table">
            <a:tbl>
              <a:tblPr firstRow="1" bandRow="1">
                <a:tableStyleId>{5C22544A-7EE6-4342-B048-85BDC9FD1C3A}</a:tableStyleId>
              </a:tblPr>
              <a:tblGrid>
                <a:gridCol w="5008573">
                  <a:extLst>
                    <a:ext uri="{9D8B030D-6E8A-4147-A177-3AD203B41FA5}">
                      <a16:colId xmlns:a16="http://schemas.microsoft.com/office/drawing/2014/main" val="1325154564"/>
                    </a:ext>
                  </a:extLst>
                </a:gridCol>
                <a:gridCol w="804279">
                  <a:extLst>
                    <a:ext uri="{9D8B030D-6E8A-4147-A177-3AD203B41FA5}">
                      <a16:colId xmlns:a16="http://schemas.microsoft.com/office/drawing/2014/main" val="2732972899"/>
                    </a:ext>
                  </a:extLst>
                </a:gridCol>
                <a:gridCol w="1547936">
                  <a:extLst>
                    <a:ext uri="{9D8B030D-6E8A-4147-A177-3AD203B41FA5}">
                      <a16:colId xmlns:a16="http://schemas.microsoft.com/office/drawing/2014/main" val="3961447855"/>
                    </a:ext>
                  </a:extLst>
                </a:gridCol>
              </a:tblGrid>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手法</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件数</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カバレッジ</a:t>
                      </a:r>
                    </a:p>
                  </a:txBody>
                  <a:tcPr/>
                </a:tc>
                <a:extLst>
                  <a:ext uri="{0D108BD9-81ED-4DB2-BD59-A6C34878D82A}">
                    <a16:rowId xmlns:a16="http://schemas.microsoft.com/office/drawing/2014/main" val="3622328396"/>
                  </a:ext>
                </a:extLst>
              </a:tr>
              <a:tr h="407883">
                <a:tc>
                  <a:txBody>
                    <a:bodyPr/>
                    <a:lstStyle/>
                    <a:p>
                      <a:r>
                        <a:rPr kumimoji="1" lang="ja-JP" altLang="en-US" sz="2000" b="1" dirty="0">
                          <a:solidFill>
                            <a:schemeClr val="tx1"/>
                          </a:solidFill>
                          <a:latin typeface="ＭＳ Ｐゴシック" panose="020B0600070205080204" pitchFamily="50" charset="-128"/>
                          <a:ea typeface="ＭＳ Ｐゴシック" panose="020B0600070205080204" pitchFamily="50" charset="-128"/>
                        </a:rPr>
                        <a:t>提案手法（回数情報有）</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99.76%</a:t>
                      </a:r>
                    </a:p>
                  </a:txBody>
                  <a:tcPr/>
                </a:tc>
                <a:extLst>
                  <a:ext uri="{0D108BD9-81ED-4DB2-BD59-A6C34878D82A}">
                    <a16:rowId xmlns:a16="http://schemas.microsoft.com/office/drawing/2014/main" val="3334152217"/>
                  </a:ext>
                </a:extLst>
              </a:tr>
              <a:tr h="407883">
                <a:tc>
                  <a:txBody>
                    <a:bodyPr/>
                    <a:lstStyle/>
                    <a:p>
                      <a:r>
                        <a:rPr kumimoji="1" lang="ja-JP" altLang="en-US" sz="2000" b="1" dirty="0">
                          <a:solidFill>
                            <a:schemeClr val="tx1"/>
                          </a:solidFill>
                          <a:latin typeface="ＭＳ Ｐゴシック" panose="020B0600070205080204" pitchFamily="50" charset="-128"/>
                          <a:ea typeface="ＭＳ Ｐゴシック" panose="020B0600070205080204" pitchFamily="50" charset="-128"/>
                        </a:rPr>
                        <a:t>提案手法（回数情報無）</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99.88%</a:t>
                      </a:r>
                    </a:p>
                  </a:txBody>
                  <a:tcPr/>
                </a:tc>
                <a:extLst>
                  <a:ext uri="{0D108BD9-81ED-4DB2-BD59-A6C34878D82A}">
                    <a16:rowId xmlns:a16="http://schemas.microsoft.com/office/drawing/2014/main" val="1229047463"/>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時系列等間隔にランダム選択</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65.72%</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418269383"/>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回路名毎に同数を選択</a:t>
                      </a:r>
                      <a:r>
                        <a:rPr kumimoji="1" lang="en-US" altLang="ja-JP" sz="2000" dirty="0">
                          <a:solidFill>
                            <a:schemeClr val="tx1"/>
                          </a:solidFill>
                          <a:latin typeface="ＭＳ Ｐゴシック" panose="020B0600070205080204" pitchFamily="50" charset="-128"/>
                          <a:ea typeface="ＭＳ Ｐゴシック" panose="020B0600070205080204" pitchFamily="50" charset="-128"/>
                        </a:rPr>
                        <a:t>(14</a:t>
                      </a:r>
                      <a:r>
                        <a:rPr kumimoji="1" lang="ja-JP" altLang="en-US" sz="2000" dirty="0">
                          <a:solidFill>
                            <a:schemeClr val="tx1"/>
                          </a:solidFill>
                          <a:latin typeface="ＭＳ Ｐゴシック" panose="020B0600070205080204" pitchFamily="50" charset="-128"/>
                          <a:ea typeface="ＭＳ Ｐゴシック" panose="020B0600070205080204" pitchFamily="50" charset="-128"/>
                        </a:rPr>
                        <a:t>回路から最大</a:t>
                      </a:r>
                      <a:r>
                        <a:rPr kumimoji="1" lang="en-US" altLang="ja-JP" sz="2000" dirty="0">
                          <a:solidFill>
                            <a:schemeClr val="tx1"/>
                          </a:solidFill>
                          <a:latin typeface="ＭＳ Ｐゴシック" panose="020B0600070205080204" pitchFamily="50" charset="-128"/>
                          <a:ea typeface="ＭＳ Ｐゴシック" panose="020B0600070205080204" pitchFamily="50" charset="-128"/>
                        </a:rPr>
                        <a:t>8</a:t>
                      </a:r>
                      <a:r>
                        <a:rPr kumimoji="1" lang="ja-JP" altLang="en-US" sz="2000" dirty="0">
                          <a:solidFill>
                            <a:schemeClr val="tx1"/>
                          </a:solidFill>
                          <a:latin typeface="ＭＳ Ｐゴシック" panose="020B0600070205080204" pitchFamily="50" charset="-128"/>
                          <a:ea typeface="ＭＳ Ｐゴシック" panose="020B0600070205080204" pitchFamily="50" charset="-128"/>
                        </a:rPr>
                        <a:t>件</a:t>
                      </a:r>
                      <a:r>
                        <a:rPr kumimoji="1" lang="en-US" altLang="ja-JP" sz="2000"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97.73%</a:t>
                      </a:r>
                    </a:p>
                  </a:txBody>
                  <a:tcPr/>
                </a:tc>
                <a:extLst>
                  <a:ext uri="{0D108BD9-81ED-4DB2-BD59-A6C34878D82A}">
                    <a16:rowId xmlns:a16="http://schemas.microsoft.com/office/drawing/2014/main" val="1980026532"/>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全テスト実行</a:t>
                      </a: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9612</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100.00%</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1758772"/>
                  </a:ext>
                </a:extLst>
              </a:tr>
            </a:tbl>
          </a:graphicData>
        </a:graphic>
      </p:graphicFrame>
    </p:spTree>
    <p:extLst>
      <p:ext uri="{BB962C8B-B14F-4D97-AF65-F5344CB8AC3E}">
        <p14:creationId xmlns:p14="http://schemas.microsoft.com/office/powerpoint/2010/main" val="37006169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en-US" altLang="ja-JP" sz="3600" spc="-1" dirty="0">
                <a:solidFill>
                  <a:srgbClr val="000000"/>
                </a:solidFill>
                <a:latin typeface="ＭＳ Ｐゴシック" panose="020B0600070205080204" pitchFamily="50" charset="-128"/>
                <a:ea typeface="ＭＳ Ｐゴシック" panose="020B0600070205080204" pitchFamily="50" charset="-128"/>
              </a:rPr>
              <a:t>RQ2:</a:t>
            </a:r>
            <a:r>
              <a:rPr lang="ja-JP" altLang="en-US" sz="3600" spc="-1" dirty="0">
                <a:solidFill>
                  <a:srgbClr val="000000"/>
                </a:solidFill>
                <a:latin typeface="ＭＳ Ｐゴシック" panose="020B0600070205080204" pitchFamily="50" charset="-128"/>
                <a:ea typeface="ＭＳ Ｐゴシック" panose="020B0600070205080204" pitchFamily="50" charset="-128"/>
              </a:rPr>
              <a:t>実行時間の分布の多様さはどうか？</a:t>
            </a:r>
            <a:endParaRPr lang="en-US" altLang="ja-JP" sz="36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679379" y="5226469"/>
            <a:ext cx="8685720" cy="94846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kumimoji="1" lang="ja-JP" altLang="en-US" sz="2400" dirty="0">
                <a:solidFill>
                  <a:schemeClr val="tx1"/>
                </a:solidFill>
                <a:latin typeface="ＭＳ Ｐゴシック" panose="020B0600070205080204" pitchFamily="50" charset="-128"/>
                <a:ea typeface="ＭＳ Ｐゴシック" panose="020B0600070205080204" pitchFamily="50" charset="-128"/>
              </a:rPr>
              <a:t>既存手法や回数情報を考慮しない場合と比較して，</a:t>
            </a:r>
            <a:br>
              <a:rPr kumimoji="1" lang="en-US" altLang="ja-JP" sz="2400" dirty="0">
                <a:solidFill>
                  <a:schemeClr val="tx1"/>
                </a:solidFill>
                <a:latin typeface="ＭＳ Ｐゴシック" panose="020B0600070205080204" pitchFamily="50" charset="-128"/>
                <a:ea typeface="ＭＳ Ｐゴシック" panose="020B0600070205080204" pitchFamily="50" charset="-128"/>
              </a:rPr>
            </a:br>
            <a:r>
              <a:rPr kumimoji="1" lang="ja-JP" altLang="en-US" sz="2400" b="1" dirty="0">
                <a:solidFill>
                  <a:schemeClr val="tx1"/>
                </a:solidFill>
                <a:latin typeface="ＭＳ Ｐゴシック" panose="020B0600070205080204" pitchFamily="50" charset="-128"/>
                <a:ea typeface="ＭＳ Ｐゴシック" panose="020B0600070205080204" pitchFamily="50" charset="-128"/>
              </a:rPr>
              <a:t>回数情報を考慮した場合</a:t>
            </a:r>
            <a:r>
              <a:rPr kumimoji="1" lang="ja-JP" altLang="en-US" sz="2400" dirty="0">
                <a:solidFill>
                  <a:schemeClr val="tx1"/>
                </a:solidFill>
                <a:latin typeface="ＭＳ Ｐゴシック" panose="020B0600070205080204" pitchFamily="50" charset="-128"/>
                <a:ea typeface="ＭＳ Ｐゴシック" panose="020B0600070205080204" pitchFamily="50" charset="-128"/>
              </a:rPr>
              <a:t>は多様な実行時間を示している</a:t>
            </a:r>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52</a:t>
            </a:fld>
            <a:endParaRPr lang="en-US" sz="1400" b="0" strike="noStrike" spc="-1">
              <a:latin typeface="Arial"/>
            </a:endParaRPr>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435" y="2022335"/>
            <a:ext cx="8357922" cy="3136874"/>
          </a:xfrm>
          <a:prstGeom prst="rect">
            <a:avLst/>
          </a:prstGeom>
        </p:spPr>
      </p:pic>
      <p:sp>
        <p:nvSpPr>
          <p:cNvPr id="7" name="コンテンツ プレースホルダー 2"/>
          <p:cNvSpPr/>
          <p:nvPr/>
        </p:nvSpPr>
        <p:spPr>
          <a:xfrm>
            <a:off x="457200" y="1646102"/>
            <a:ext cx="1637211" cy="40476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kumimoji="1" lang="ja-JP" altLang="en-US" dirty="0">
                <a:solidFill>
                  <a:schemeClr val="tx1"/>
                </a:solidFill>
                <a:latin typeface="ＭＳ Ｐゴシック" panose="020B0600070205080204" pitchFamily="50" charset="-128"/>
                <a:ea typeface="ＭＳ Ｐゴシック" panose="020B0600070205080204" pitchFamily="50" charset="-128"/>
              </a:rPr>
              <a:t>実行時間</a:t>
            </a:r>
            <a:r>
              <a:rPr lang="ja-JP" altLang="en-US" dirty="0">
                <a:latin typeface="ＭＳ Ｐゴシック" panose="020B0600070205080204" pitchFamily="50" charset="-128"/>
                <a:ea typeface="ＭＳ Ｐゴシック" panose="020B0600070205080204" pitchFamily="50" charset="-128"/>
              </a:rPr>
              <a:t>（秒）</a:t>
            </a:r>
            <a:endParaRPr kumimoji="1" lang="en-US" altLang="ja-JP"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915296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25053" y="274680"/>
            <a:ext cx="9231683"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458280" lvl="1" algn="ctr">
              <a:spcBef>
                <a:spcPts val="561"/>
              </a:spcBef>
              <a:buClr>
                <a:srgbClr val="000000"/>
              </a:buClr>
            </a:pPr>
            <a:r>
              <a:rPr lang="en-US" altLang="ja-JP" sz="3600" spc="-1" dirty="0">
                <a:solidFill>
                  <a:srgbClr val="000000"/>
                </a:solidFill>
                <a:latin typeface="ＭＳ Ｐゴシック" panose="020B0600070205080204" pitchFamily="50" charset="-128"/>
                <a:ea typeface="ＭＳ Ｐゴシック" panose="020B0600070205080204" pitchFamily="50" charset="-128"/>
              </a:rPr>
              <a:t>RQ3:</a:t>
            </a:r>
            <a:r>
              <a:rPr lang="ja-JP" altLang="en-US" sz="3600" spc="-1" dirty="0">
                <a:solidFill>
                  <a:srgbClr val="000000"/>
                </a:solidFill>
                <a:latin typeface="ＭＳ Ｐゴシック" panose="020B0600070205080204" pitchFamily="50" charset="-128"/>
                <a:ea typeface="ＭＳ Ｐゴシック" panose="020B0600070205080204" pitchFamily="50" charset="-128"/>
              </a:rPr>
              <a:t>提案手法はバグに関係する</a:t>
            </a:r>
            <a:br>
              <a:rPr lang="en-US" altLang="ja-JP" sz="3600" spc="-1" dirty="0">
                <a:solidFill>
                  <a:srgbClr val="000000"/>
                </a:solidFill>
                <a:latin typeface="ＭＳ Ｐゴシック" panose="020B0600070205080204" pitchFamily="50" charset="-128"/>
                <a:ea typeface="ＭＳ Ｐゴシック" panose="020B0600070205080204" pitchFamily="50" charset="-128"/>
              </a:rPr>
            </a:br>
            <a:r>
              <a:rPr lang="ja-JP" altLang="en-US" sz="3600" spc="-1" dirty="0">
                <a:solidFill>
                  <a:srgbClr val="000000"/>
                </a:solidFill>
                <a:latin typeface="ＭＳ Ｐゴシック" panose="020B0600070205080204" pitchFamily="50" charset="-128"/>
                <a:ea typeface="ＭＳ Ｐゴシック" panose="020B0600070205080204" pitchFamily="50" charset="-128"/>
              </a:rPr>
              <a:t>テストを分類できるか？</a:t>
            </a:r>
            <a:endParaRPr lang="en-US" altLang="ja-JP" sz="36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今回クラスタリングを実施した</a:t>
            </a:r>
            <a:r>
              <a:rPr lang="en-US" altLang="ja-JP" sz="2800" spc="-1" dirty="0">
                <a:solidFill>
                  <a:srgbClr val="000000"/>
                </a:solidFill>
                <a:latin typeface="ＭＳ Ｐゴシック" panose="020B0600070205080204" pitchFamily="50" charset="-128"/>
                <a:ea typeface="ＭＳ Ｐゴシック" panose="020B0600070205080204" pitchFamily="50" charset="-128"/>
              </a:rPr>
              <a:t>9,612</a:t>
            </a:r>
            <a:r>
              <a:rPr lang="ja-JP" altLang="en-US" sz="2800" spc="-1" dirty="0">
                <a:solidFill>
                  <a:srgbClr val="000000"/>
                </a:solidFill>
                <a:latin typeface="ＭＳ Ｐゴシック" panose="020B0600070205080204" pitchFamily="50" charset="-128"/>
                <a:ea typeface="ＭＳ Ｐゴシック" panose="020B0600070205080204" pitchFamily="50" charset="-128"/>
              </a:rPr>
              <a:t>件にバグを</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引き起こすテストケースを</a:t>
            </a:r>
            <a:r>
              <a:rPr lang="en-US" altLang="ja-JP" sz="2800" spc="-1" dirty="0">
                <a:solidFill>
                  <a:srgbClr val="000000"/>
                </a:solidFill>
                <a:latin typeface="ＭＳ Ｐゴシック" panose="020B0600070205080204" pitchFamily="50" charset="-128"/>
                <a:ea typeface="ＭＳ Ｐゴシック" panose="020B0600070205080204" pitchFamily="50" charset="-128"/>
              </a:rPr>
              <a:t>1</a:t>
            </a:r>
            <a:r>
              <a:rPr lang="ja-JP" altLang="en-US" sz="2800" spc="-1" dirty="0">
                <a:solidFill>
                  <a:srgbClr val="000000"/>
                </a:solidFill>
                <a:latin typeface="ＭＳ Ｐゴシック" panose="020B0600070205080204" pitchFamily="50" charset="-128"/>
                <a:ea typeface="ＭＳ Ｐゴシック" panose="020B0600070205080204" pitchFamily="50" charset="-128"/>
              </a:rPr>
              <a:t>件追加する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提案手法（回数情報有）でクラスタリングを実施し，</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en-US" altLang="ja-JP" sz="2800" spc="-1" dirty="0">
                <a:solidFill>
                  <a:srgbClr val="000000"/>
                </a:solidFill>
                <a:latin typeface="ＭＳ Ｐゴシック" panose="020B0600070205080204" pitchFamily="50" charset="-128"/>
                <a:ea typeface="ＭＳ Ｐゴシック" panose="020B0600070205080204" pitchFamily="50" charset="-128"/>
              </a:rPr>
              <a:t>100</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のクラスタに分類した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バグに関係するテストケース一要素のみを含む</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クラスタが生成され，提案手法でバグに関係する</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テストケースの選択に成功した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53</a:t>
            </a:fld>
            <a:endParaRPr lang="en-US" sz="1400" b="0" strike="noStrike" spc="-1">
              <a:latin typeface="Arial"/>
            </a:endParaRPr>
          </a:p>
        </p:txBody>
      </p:sp>
    </p:spTree>
    <p:extLst>
      <p:ext uri="{BB962C8B-B14F-4D97-AF65-F5344CB8AC3E}">
        <p14:creationId xmlns:p14="http://schemas.microsoft.com/office/powerpoint/2010/main" val="39960032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ライブラリ更新事例への適用</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システムの</a:t>
            </a:r>
            <a:r>
              <a:rPr lang="en-US" altLang="ja-JP" sz="2800" spc="-1" dirty="0">
                <a:solidFill>
                  <a:srgbClr val="000000"/>
                </a:solidFill>
                <a:latin typeface="ＭＳ Ｐゴシック" panose="020B0600070205080204" pitchFamily="50" charset="-128"/>
                <a:ea typeface="ＭＳ Ｐゴシック" panose="020B0600070205080204" pitchFamily="50" charset="-128"/>
              </a:rPr>
              <a:t>JDK</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のバージョンを</a:t>
            </a:r>
            <a:r>
              <a:rPr lang="en-US" altLang="ja-JP" sz="2800" spc="-1" dirty="0">
                <a:solidFill>
                  <a:srgbClr val="000000"/>
                </a:solidFill>
                <a:latin typeface="ＭＳ Ｐゴシック" panose="020B0600070205080204" pitchFamily="50" charset="-128"/>
                <a:ea typeface="ＭＳ Ｐゴシック" panose="020B0600070205080204" pitchFamily="50" charset="-128"/>
              </a:rPr>
              <a:t>11</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から</a:t>
            </a:r>
            <a:r>
              <a:rPr lang="en-US" altLang="ja-JP" sz="2800" spc="-1" dirty="0">
                <a:solidFill>
                  <a:srgbClr val="000000"/>
                </a:solidFill>
                <a:latin typeface="ＭＳ Ｐゴシック" panose="020B0600070205080204" pitchFamily="50" charset="-128"/>
                <a:ea typeface="ＭＳ Ｐゴシック" panose="020B0600070205080204" pitchFamily="50" charset="-128"/>
              </a:rPr>
              <a:t>17</a:t>
            </a:r>
            <a:r>
              <a:rPr lang="ja-JP" altLang="en-US" sz="2800" spc="-1" dirty="0" err="1">
                <a:solidFill>
                  <a:srgbClr val="000000"/>
                </a:solidFill>
                <a:latin typeface="ＭＳ Ｐゴシック" panose="020B0600070205080204" pitchFamily="50" charset="-128"/>
                <a:ea typeface="ＭＳ Ｐゴシック" panose="020B0600070205080204" pitchFamily="50" charset="-128"/>
              </a:rPr>
              <a:t>へと</a:t>
            </a:r>
            <a:r>
              <a:rPr lang="ja-JP" altLang="en-US" sz="2800" spc="-1" dirty="0">
                <a:solidFill>
                  <a:srgbClr val="000000"/>
                </a:solidFill>
                <a:latin typeface="ＭＳ Ｐゴシック" panose="020B0600070205080204" pitchFamily="50" charset="-128"/>
                <a:ea typeface="ＭＳ Ｐゴシック" panose="020B0600070205080204" pitchFamily="50" charset="-128"/>
              </a:rPr>
              <a:t>更新し，</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提案手法（回数情報有）で選択したテストケースで</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テストを実施した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今回の更新におけるテストでは非互換性の問題は</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生じなかった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提案手法は開発者からみても高いカバレッジと</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多様な実行時間分布を示しており，既存の</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テスト手法よりも有用である</a:t>
            </a: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54</a:t>
            </a:fld>
            <a:endParaRPr lang="en-US" sz="1400" b="0" strike="noStrike" spc="-1">
              <a:latin typeface="Arial"/>
            </a:endParaRPr>
          </a:p>
        </p:txBody>
      </p:sp>
    </p:spTree>
    <p:extLst>
      <p:ext uri="{BB962C8B-B14F-4D97-AF65-F5344CB8AC3E}">
        <p14:creationId xmlns:p14="http://schemas.microsoft.com/office/powerpoint/2010/main" val="22684602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en-US" altLang="ja-JP" sz="4000" spc="-1" dirty="0">
                <a:solidFill>
                  <a:srgbClr val="000000"/>
                </a:solidFill>
                <a:latin typeface="ＭＳ Ｐゴシック" panose="020B0600070205080204" pitchFamily="50" charset="-128"/>
                <a:ea typeface="ＭＳ Ｐゴシック" panose="020B0600070205080204" pitchFamily="50" charset="-128"/>
              </a:rPr>
              <a:t>4</a:t>
            </a:r>
            <a:r>
              <a:rPr lang="ja-JP" altLang="en-US" sz="4000" spc="-1" dirty="0">
                <a:solidFill>
                  <a:srgbClr val="000000"/>
                </a:solidFill>
                <a:latin typeface="ＭＳ Ｐゴシック" panose="020B0600070205080204" pitchFamily="50" charset="-128"/>
                <a:ea typeface="ＭＳ Ｐゴシック" panose="020B0600070205080204" pitchFamily="50" charset="-128"/>
              </a:rPr>
              <a:t>章のまとめ</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企業のシステムに対して，大量のテストケースを</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対象としたテスト選択手法を提案した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提案手法は既存手法に比べて高いカバレッジと</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多様な実行時間の分布を示している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将来の課題として日々追加されていくテストケースの情報をうまく用いて回帰テストを更新する必要がある</a:t>
            </a: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55</a:t>
            </a:fld>
            <a:endParaRPr lang="en-US" sz="1400" b="0" strike="noStrike" spc="-1">
              <a:latin typeface="Arial"/>
            </a:endParaRPr>
          </a:p>
        </p:txBody>
      </p:sp>
    </p:spTree>
    <p:extLst>
      <p:ext uri="{BB962C8B-B14F-4D97-AF65-F5344CB8AC3E}">
        <p14:creationId xmlns:p14="http://schemas.microsoft.com/office/powerpoint/2010/main" val="3678439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論文全体のまとめ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56</a:t>
            </a:fld>
            <a:endParaRPr lang="en-US" altLang="ja-JP"/>
          </a:p>
        </p:txBody>
      </p:sp>
      <p:sp>
        <p:nvSpPr>
          <p:cNvPr id="10" name="コンテンツ プレースホルダー 2">
            <a:extLst>
              <a:ext uri="{FF2B5EF4-FFF2-40B4-BE49-F238E27FC236}">
                <a16:creationId xmlns:a16="http://schemas.microsoft.com/office/drawing/2014/main" id="{9D0C6FB2-0AFC-413B-AE68-71F3DC82CECE}"/>
              </a:ext>
            </a:extLst>
          </p:cNvPr>
          <p:cNvSpPr>
            <a:spLocks noGrp="1"/>
          </p:cNvSpPr>
          <p:nvPr>
            <p:ph idx="1"/>
          </p:nvPr>
        </p:nvSpPr>
        <p:spPr>
          <a:xfrm>
            <a:off x="457199" y="1600200"/>
            <a:ext cx="8291513" cy="4525963"/>
          </a:xfrm>
        </p:spPr>
        <p:txBody>
          <a:bodyPr/>
          <a:lstStyle/>
          <a:p>
            <a:r>
              <a:rPr lang="ja-JP" altLang="en-US" sz="2800" dirty="0"/>
              <a:t>限られた資源を用いた効率的なデバッグ手法の</a:t>
            </a:r>
            <a:br>
              <a:rPr lang="en-US" altLang="ja-JP" sz="2800" dirty="0"/>
            </a:br>
            <a:r>
              <a:rPr lang="ja-JP" altLang="en-US" sz="2800" dirty="0"/>
              <a:t>提案を行った</a:t>
            </a:r>
            <a:endParaRPr lang="en-US" altLang="ja-JP" sz="2800" dirty="0"/>
          </a:p>
          <a:p>
            <a:pPr marL="971550" lvl="1" indent="-514350">
              <a:buFont typeface="+mj-lt"/>
              <a:buAutoNum type="arabicPeriod"/>
            </a:pPr>
            <a:r>
              <a:rPr lang="ja-JP" altLang="en-US" sz="2400" dirty="0"/>
              <a:t>限られた保存領域を用いた</a:t>
            </a:r>
            <a:r>
              <a:rPr lang="en-US" altLang="ja-JP" sz="2400" dirty="0"/>
              <a:t>Near-Omniscient Debugging </a:t>
            </a:r>
            <a:r>
              <a:rPr lang="ja-JP" altLang="en-US" sz="2400" dirty="0"/>
              <a:t>を提案し，記録された実行トレースの</a:t>
            </a:r>
            <a:br>
              <a:rPr lang="en-US" altLang="ja-JP" sz="2400" dirty="0"/>
            </a:br>
            <a:r>
              <a:rPr lang="ja-JP" altLang="en-US" sz="2400" dirty="0"/>
              <a:t>有用性の検証を行った</a:t>
            </a:r>
            <a:endParaRPr lang="en-US" altLang="ja-JP" sz="2400" dirty="0"/>
          </a:p>
          <a:p>
            <a:pPr marL="971550" lvl="1" indent="-514350">
              <a:buFont typeface="+mj-lt"/>
              <a:buAutoNum type="arabicPeriod"/>
            </a:pPr>
            <a:r>
              <a:rPr lang="ja-JP" altLang="en-US" sz="2400" dirty="0"/>
              <a:t>大規模なテストケースからカバレッジが高い</a:t>
            </a:r>
            <a:br>
              <a:rPr lang="en-US" altLang="ja-JP" sz="2400" dirty="0"/>
            </a:br>
            <a:r>
              <a:rPr lang="ja-JP" altLang="en-US" sz="2400" dirty="0"/>
              <a:t>少数のテストケースを選択する手法を提案した</a:t>
            </a:r>
            <a:endParaRPr lang="en-US" altLang="ja-JP" sz="2400" dirty="0"/>
          </a:p>
          <a:p>
            <a:pPr marL="971550" lvl="1" indent="-514350">
              <a:buFont typeface="+mj-lt"/>
              <a:buAutoNum type="arabicPeriod"/>
            </a:pPr>
            <a:r>
              <a:rPr lang="ja-JP" altLang="en-US" sz="2400" dirty="0"/>
              <a:t>類似コード片検索において</a:t>
            </a:r>
            <a:r>
              <a:rPr lang="ja-JP" altLang="en-US" sz="2400" dirty="0">
                <a:solidFill>
                  <a:schemeClr val="tx1"/>
                </a:solidFill>
              </a:rPr>
              <a:t>再現率を高く維持しながら</a:t>
            </a:r>
            <a:br>
              <a:rPr lang="en-US" altLang="ja-JP" sz="2400" dirty="0">
                <a:solidFill>
                  <a:schemeClr val="tx1"/>
                </a:solidFill>
              </a:rPr>
            </a:br>
            <a:r>
              <a:rPr lang="ja-JP" altLang="en-US" sz="2400" dirty="0">
                <a:solidFill>
                  <a:schemeClr val="tx1"/>
                </a:solidFill>
              </a:rPr>
              <a:t>検索対象の数を削減するフィルタリング手法を提案した</a:t>
            </a:r>
            <a:endParaRPr lang="en-US" altLang="ja-JP" sz="2400" dirty="0"/>
          </a:p>
        </p:txBody>
      </p:sp>
    </p:spTree>
    <p:extLst>
      <p:ext uri="{BB962C8B-B14F-4D97-AF65-F5344CB8AC3E}">
        <p14:creationId xmlns:p14="http://schemas.microsoft.com/office/powerpoint/2010/main" val="13593321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57</a:t>
            </a:fld>
            <a:endParaRPr lang="en-US" altLang="ja-JP"/>
          </a:p>
        </p:txBody>
      </p:sp>
      <p:sp>
        <p:nvSpPr>
          <p:cNvPr id="10" name="コンテンツ プレースホルダー 2">
            <a:extLst>
              <a:ext uri="{FF2B5EF4-FFF2-40B4-BE49-F238E27FC236}">
                <a16:creationId xmlns:a16="http://schemas.microsoft.com/office/drawing/2014/main" id="{9D0C6FB2-0AFC-413B-AE68-71F3DC82CECE}"/>
              </a:ext>
            </a:extLst>
          </p:cNvPr>
          <p:cNvSpPr>
            <a:spLocks noGrp="1"/>
          </p:cNvSpPr>
          <p:nvPr>
            <p:ph idx="1"/>
          </p:nvPr>
        </p:nvSpPr>
        <p:spPr>
          <a:xfrm>
            <a:off x="457199" y="1600200"/>
            <a:ext cx="8291513" cy="4525963"/>
          </a:xfrm>
        </p:spPr>
        <p:txBody>
          <a:bodyPr/>
          <a:lstStyle/>
          <a:p>
            <a:pPr marL="800100" indent="-742950">
              <a:buFont typeface="+mj-lt"/>
              <a:buAutoNum type="arabicPeriod"/>
            </a:pPr>
            <a:r>
              <a:rPr lang="en-US" altLang="ja-JP" sz="2800" dirty="0"/>
              <a:t>Near-Omniscient Debugging </a:t>
            </a:r>
            <a:r>
              <a:rPr lang="ja-JP" altLang="en-US" sz="2800" dirty="0"/>
              <a:t>の記録対象に</a:t>
            </a:r>
            <a:br>
              <a:rPr lang="en-US" altLang="ja-JP" sz="2800" dirty="0"/>
            </a:br>
            <a:r>
              <a:rPr lang="ja-JP" altLang="en-US" sz="2800" dirty="0"/>
              <a:t>対して最適なバッファサイズ設定の支援や，</a:t>
            </a:r>
            <a:br>
              <a:rPr lang="en-US" altLang="ja-JP" sz="2800" dirty="0"/>
            </a:br>
            <a:r>
              <a:rPr lang="ja-JP" altLang="en-US" sz="2800" dirty="0"/>
              <a:t>不完全な実行トレースを用いた複雑な解析手法の考案</a:t>
            </a:r>
            <a:endParaRPr lang="en-US" altLang="ja-JP" sz="2800" dirty="0"/>
          </a:p>
          <a:p>
            <a:pPr marL="800100" indent="-742950">
              <a:buFont typeface="+mj-lt"/>
              <a:buAutoNum type="arabicPeriod"/>
            </a:pPr>
            <a:r>
              <a:rPr lang="ja-JP" altLang="en-US" sz="2800" dirty="0"/>
              <a:t>テストケースが追加された際に，選択された</a:t>
            </a:r>
            <a:br>
              <a:rPr lang="en-US" altLang="ja-JP" sz="2800" dirty="0"/>
            </a:br>
            <a:r>
              <a:rPr lang="ja-JP" altLang="en-US" sz="2800" dirty="0"/>
              <a:t>テストケースを効率よく更新する手法の考案</a:t>
            </a:r>
            <a:endParaRPr lang="en-US" altLang="ja-JP" sz="2800" dirty="0"/>
          </a:p>
          <a:p>
            <a:pPr marL="800100" indent="-742950">
              <a:buFont typeface="+mj-lt"/>
              <a:buAutoNum type="arabicPeriod"/>
            </a:pPr>
            <a:r>
              <a:rPr lang="ja-JP" altLang="en-US" sz="2800" dirty="0"/>
              <a:t>類似コード片検索の対象言語・プロジェクトの</a:t>
            </a:r>
            <a:br>
              <a:rPr lang="en-US" altLang="ja-JP" sz="2800" dirty="0"/>
            </a:br>
            <a:r>
              <a:rPr lang="ja-JP" altLang="en-US" sz="2800" dirty="0"/>
              <a:t>拡張や，開発者が許容する検索精度に応じた</a:t>
            </a:r>
            <a:br>
              <a:rPr lang="en-US" altLang="ja-JP" sz="2800" dirty="0"/>
            </a:br>
            <a:r>
              <a:rPr lang="ja-JP" altLang="en-US" sz="2800" dirty="0"/>
              <a:t>パラメータ決定手法の考案</a:t>
            </a:r>
            <a:endParaRPr lang="en-US" altLang="ja-JP" sz="2800" dirty="0"/>
          </a:p>
        </p:txBody>
      </p:sp>
    </p:spTree>
    <p:extLst>
      <p:ext uri="{BB962C8B-B14F-4D97-AF65-F5344CB8AC3E}">
        <p14:creationId xmlns:p14="http://schemas.microsoft.com/office/powerpoint/2010/main" val="10559439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命令ごとの実行回数</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58</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1"/>
            <a:ext cx="8291513" cy="643466"/>
          </a:xfrm>
        </p:spPr>
        <p:txBody>
          <a:bodyPr/>
          <a:lstStyle/>
          <a:p>
            <a:pPr marL="0" indent="0">
              <a:buNone/>
            </a:pPr>
            <a:r>
              <a:rPr lang="ja-JP" altLang="en-US" sz="2800" dirty="0"/>
              <a:t>プログラムの実行は多くの繰り返しを含む</a:t>
            </a:r>
            <a:endParaRPr lang="en-US" altLang="ja-JP" sz="2800" dirty="0"/>
          </a:p>
          <a:p>
            <a:pPr marL="0" indent="0">
              <a:buNone/>
            </a:pPr>
            <a:endParaRPr lang="en-US" altLang="ja-JP" sz="2800" dirty="0"/>
          </a:p>
          <a:p>
            <a:pPr marL="0" indent="0">
              <a:buNone/>
            </a:pPr>
            <a:r>
              <a:rPr lang="en-US" altLang="ja-JP" sz="2800" dirty="0"/>
              <a:t>DaCapo Benchmarks</a:t>
            </a:r>
            <a:r>
              <a:rPr lang="ja-JP" altLang="en-US" sz="2800" dirty="0"/>
              <a:t>の例</a:t>
            </a:r>
            <a:r>
              <a:rPr lang="en-US" altLang="ja-JP" sz="2000" dirty="0"/>
              <a:t>[6]</a:t>
            </a:r>
            <a:endParaRPr lang="en-US" altLang="ja-JP" sz="2800" dirty="0"/>
          </a:p>
          <a:p>
            <a:r>
              <a:rPr lang="ja-JP" altLang="en-US" sz="2400" dirty="0"/>
              <a:t>いくつかの命令は</a:t>
            </a:r>
            <a:r>
              <a:rPr lang="en-US" altLang="ja-JP" sz="2400" dirty="0"/>
              <a:t>1,000</a:t>
            </a:r>
            <a:r>
              <a:rPr lang="ja-JP" altLang="en-US" sz="2400" dirty="0"/>
              <a:t>万回以上実行される</a:t>
            </a:r>
            <a:endParaRPr lang="en-US" altLang="ja-JP" sz="2400" dirty="0"/>
          </a:p>
          <a:p>
            <a:r>
              <a:rPr lang="en-US" altLang="ja-JP" sz="2400" dirty="0"/>
              <a:t>66%</a:t>
            </a:r>
            <a:r>
              <a:rPr lang="ja-JP" altLang="en-US" sz="2400" dirty="0"/>
              <a:t>の命令は高々</a:t>
            </a:r>
            <a:r>
              <a:rPr lang="en-US" altLang="ja-JP" sz="2400" dirty="0"/>
              <a:t>64</a:t>
            </a:r>
            <a:r>
              <a:rPr lang="ja-JP" altLang="en-US" sz="2400" dirty="0"/>
              <a:t>回しか実行されない</a:t>
            </a:r>
            <a:endParaRPr lang="en-US" altLang="ja-JP" sz="2400" dirty="0"/>
          </a:p>
        </p:txBody>
      </p:sp>
      <p:sp>
        <p:nvSpPr>
          <p:cNvPr id="5" name="テキスト ボックス 85"/>
          <p:cNvSpPr txBox="1"/>
          <p:nvPr/>
        </p:nvSpPr>
        <p:spPr>
          <a:xfrm>
            <a:off x="684370" y="6131560"/>
            <a:ext cx="7766379" cy="43947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[6] Blackburn et al., “The DaCapo Benchmarks: Java Benchmarking Development and Analysis</a:t>
            </a:r>
            <a:r>
              <a:rPr lang="en-US" altLang="ja-JP" sz="1050" b="1" dirty="0"/>
              <a:t>,</a:t>
            </a:r>
            <a:r>
              <a:rPr lang="en-US" altLang="ja-JP" sz="1050" dirty="0"/>
              <a:t>”</a:t>
            </a:r>
            <a:r>
              <a:rPr lang="en-US" altLang="ja-JP" sz="1050" i="1" dirty="0"/>
              <a:t> In Proc. of the 21st annual ACM SIGPLAN conference on Object-Oriented Programing, Systems, Languages, and Applications</a:t>
            </a:r>
            <a:r>
              <a:rPr lang="en-US" altLang="ja-JP" sz="1050" dirty="0"/>
              <a:t>, pp.169–190, 2006.</a:t>
            </a:r>
          </a:p>
        </p:txBody>
      </p:sp>
      <p:sp>
        <p:nvSpPr>
          <p:cNvPr id="7" name="右矢印 6"/>
          <p:cNvSpPr/>
          <p:nvPr/>
        </p:nvSpPr>
        <p:spPr>
          <a:xfrm>
            <a:off x="595575" y="5039254"/>
            <a:ext cx="762002" cy="507999"/>
          </a:xfrm>
          <a:prstGeom prst="right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コンテンツ プレースホルダー 2">
            <a:extLst>
              <a:ext uri="{FF2B5EF4-FFF2-40B4-BE49-F238E27FC236}">
                <a16:creationId xmlns:a16="http://schemas.microsoft.com/office/drawing/2014/main" id="{3AE76888-4DDC-473B-8DCF-AFA07294BDE1}"/>
              </a:ext>
            </a:extLst>
          </p:cNvPr>
          <p:cNvSpPr txBox="1">
            <a:spLocks/>
          </p:cNvSpPr>
          <p:nvPr/>
        </p:nvSpPr>
        <p:spPr bwMode="auto">
          <a:xfrm>
            <a:off x="1357576" y="4783140"/>
            <a:ext cx="7318111" cy="10202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a:t>仮説：頻繁に繰り返される命令の</a:t>
            </a:r>
            <a:r>
              <a:rPr lang="ja-JP" altLang="en-US" sz="2800" dirty="0"/>
              <a:t>観測値</a:t>
            </a:r>
            <a:r>
              <a:rPr lang="ja-JP" altLang="en-US" sz="2800" kern="0" dirty="0"/>
              <a:t>の</a:t>
            </a:r>
            <a:br>
              <a:rPr lang="en-US" altLang="ja-JP" sz="2800" kern="0" dirty="0"/>
            </a:br>
            <a:r>
              <a:rPr lang="ja-JP" altLang="en-US" sz="2800" kern="0" dirty="0"/>
              <a:t>記録量を減らしても大部分の情報が残っている</a:t>
            </a:r>
            <a:endParaRPr lang="en-US" altLang="ja-JP" sz="2800" kern="0" dirty="0"/>
          </a:p>
        </p:txBody>
      </p:sp>
    </p:spTree>
    <p:extLst>
      <p:ext uri="{BB962C8B-B14F-4D97-AF65-F5344CB8AC3E}">
        <p14:creationId xmlns:p14="http://schemas.microsoft.com/office/powerpoint/2010/main" val="40843558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本論文で対象とする課題</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59</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466993" cy="4525963"/>
          </a:xfrm>
        </p:spPr>
        <p:txBody>
          <a:bodyPr/>
          <a:lstStyle/>
          <a:p>
            <a:pPr marL="514350" indent="-514350">
              <a:buFont typeface="+mj-lt"/>
              <a:buAutoNum type="arabicPeriod"/>
            </a:pPr>
            <a:r>
              <a:rPr lang="en-US" altLang="ja-JP" sz="2800" dirty="0"/>
              <a:t>Omniscient Debugging</a:t>
            </a:r>
            <a:r>
              <a:rPr lang="ja-JP" altLang="en-US" sz="2800" dirty="0"/>
              <a:t>における課題</a:t>
            </a:r>
            <a:endParaRPr lang="en-US" altLang="ja-JP" sz="2800" dirty="0"/>
          </a:p>
          <a:p>
            <a:pPr marL="514350" indent="-514350">
              <a:buFont typeface="+mj-lt"/>
              <a:buAutoNum type="arabicPeriod"/>
            </a:pPr>
            <a:r>
              <a:rPr lang="ja-JP" altLang="en-US" sz="2800" dirty="0"/>
              <a:t>テストケース選択における課題</a:t>
            </a:r>
            <a:endParaRPr lang="en-US" altLang="ja-JP" sz="2800" dirty="0"/>
          </a:p>
          <a:p>
            <a:pPr marL="514350" indent="-514350">
              <a:buFont typeface="+mj-lt"/>
              <a:buAutoNum type="arabicPeriod"/>
            </a:pPr>
            <a:r>
              <a:rPr lang="ja-JP" altLang="en-US" sz="2800" dirty="0"/>
              <a:t>類似コード片検索における課題</a:t>
            </a:r>
            <a:endParaRPr lang="en-US" altLang="ja-JP" sz="2800" dirty="0"/>
          </a:p>
          <a:p>
            <a:pPr marL="514350" indent="-514350">
              <a:buFont typeface="+mj-lt"/>
              <a:buAutoNum type="arabicPeriod"/>
            </a:pPr>
            <a:endParaRPr lang="en-US" altLang="ja-JP" sz="2800" dirty="0"/>
          </a:p>
          <a:p>
            <a:pPr marL="514350" indent="-514350">
              <a:buFont typeface="+mj-lt"/>
              <a:buAutoNum type="arabicPeriod"/>
            </a:pPr>
            <a:endParaRPr lang="en-US" altLang="ja-JP" sz="2800" dirty="0"/>
          </a:p>
          <a:p>
            <a:pPr marL="0" indent="0">
              <a:buNone/>
            </a:pPr>
            <a:r>
              <a:rPr lang="ja-JP" altLang="en-US" sz="2800" dirty="0"/>
              <a:t>以上</a:t>
            </a:r>
            <a:r>
              <a:rPr lang="en-US" altLang="ja-JP" sz="2800" dirty="0"/>
              <a:t>3</a:t>
            </a:r>
            <a:r>
              <a:rPr lang="ja-JP" altLang="en-US" sz="2800" dirty="0" err="1"/>
              <a:t>つの</a:t>
            </a:r>
            <a:r>
              <a:rPr lang="ja-JP" altLang="en-US" sz="2800" dirty="0"/>
              <a:t>手法におけるリソースに関する課題に対して，本論文では効率的なデバッグ手法を提案することで</a:t>
            </a:r>
            <a:br>
              <a:rPr lang="en-US" altLang="ja-JP" sz="2800" dirty="0"/>
            </a:br>
            <a:r>
              <a:rPr lang="ja-JP" altLang="en-US" sz="2800" dirty="0"/>
              <a:t>解決を行う</a:t>
            </a:r>
            <a:endParaRPr lang="en-US" altLang="ja-JP" sz="2800" dirty="0"/>
          </a:p>
        </p:txBody>
      </p:sp>
    </p:spTree>
    <p:extLst>
      <p:ext uri="{BB962C8B-B14F-4D97-AF65-F5344CB8AC3E}">
        <p14:creationId xmlns:p14="http://schemas.microsoft.com/office/powerpoint/2010/main" val="3829814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2. </a:t>
            </a:r>
            <a:r>
              <a:rPr lang="ja-JP" altLang="en-US" sz="4000" dirty="0"/>
              <a:t>テストケース選択における課題</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pPr marL="0" indent="0">
              <a:buNone/>
            </a:pPr>
            <a:r>
              <a:rPr lang="ja-JP" altLang="en-US" sz="2800" dirty="0"/>
              <a:t>テストケース選択：</a:t>
            </a:r>
            <a:endParaRPr lang="en-US" altLang="ja-JP" sz="2800" dirty="0"/>
          </a:p>
          <a:p>
            <a:pPr marL="0" indent="0">
              <a:buNone/>
            </a:pPr>
            <a:r>
              <a:rPr lang="ja-JP" altLang="en-US" sz="2800" dirty="0"/>
              <a:t>　　障害を分析するために実行されるテストケースの</a:t>
            </a:r>
            <a:br>
              <a:rPr lang="en-US" altLang="ja-JP" sz="2800" dirty="0"/>
            </a:br>
            <a:r>
              <a:rPr lang="ja-JP" altLang="en-US" sz="2800" dirty="0"/>
              <a:t>　　数を障害分析に影響が出ないように削減する手法</a:t>
            </a:r>
            <a:endParaRPr lang="en-US" altLang="ja-JP" sz="2800" dirty="0"/>
          </a:p>
          <a:p>
            <a:pPr marL="0" indent="0">
              <a:buNone/>
            </a:pPr>
            <a:r>
              <a:rPr lang="ja-JP" altLang="en-US" sz="2800" dirty="0"/>
              <a:t>課題： </a:t>
            </a:r>
            <a:endParaRPr lang="en-US" altLang="ja-JP" sz="2800" dirty="0"/>
          </a:p>
          <a:p>
            <a:pPr marL="0" indent="0">
              <a:buNone/>
            </a:pPr>
            <a:r>
              <a:rPr lang="ja-JP" altLang="en-US" sz="2800" dirty="0"/>
              <a:t>　　バッチ処理などで自動的に生成された</a:t>
            </a:r>
            <a:br>
              <a:rPr lang="en-US" altLang="ja-JP" sz="2800" dirty="0"/>
            </a:br>
            <a:r>
              <a:rPr lang="ja-JP" altLang="en-US" sz="2800" dirty="0"/>
              <a:t>　　大量の類似したテストケースから</a:t>
            </a:r>
            <a:br>
              <a:rPr lang="en-US" altLang="ja-JP" sz="2800" dirty="0"/>
            </a:br>
            <a:r>
              <a:rPr lang="ja-JP" altLang="en-US" sz="2800" dirty="0"/>
              <a:t>　　少数のテストケースを選択する手法がない</a:t>
            </a:r>
            <a:endParaRPr lang="en-US" altLang="ja-JP" sz="2800" dirty="0"/>
          </a:p>
          <a:p>
            <a:pPr marL="0" indent="0">
              <a:buNone/>
            </a:pPr>
            <a:r>
              <a:rPr lang="ja-JP" altLang="en-US" sz="2800" dirty="0"/>
              <a:t>解決方法：</a:t>
            </a:r>
            <a:endParaRPr lang="en-US" altLang="ja-JP" sz="2800" dirty="0"/>
          </a:p>
          <a:p>
            <a:pPr marL="0" indent="0">
              <a:buNone/>
            </a:pPr>
            <a:r>
              <a:rPr lang="ja-JP" altLang="en-US" sz="2800" dirty="0"/>
              <a:t>　　実行時情報を用いて類似したテストケースを</a:t>
            </a:r>
            <a:br>
              <a:rPr lang="en-US" altLang="ja-JP" sz="2800" dirty="0"/>
            </a:br>
            <a:r>
              <a:rPr lang="ja-JP" altLang="en-US" sz="2800" dirty="0"/>
              <a:t>　　効率よく分類するテストケース選択手法を提案</a:t>
            </a:r>
            <a:endParaRPr lang="en-US" altLang="ja-JP" sz="2800" dirty="0"/>
          </a:p>
        </p:txBody>
      </p:sp>
    </p:spTree>
    <p:extLst>
      <p:ext uri="{BB962C8B-B14F-4D97-AF65-F5344CB8AC3E}">
        <p14:creationId xmlns:p14="http://schemas.microsoft.com/office/powerpoint/2010/main" val="1548469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観測値の数が多い命令数上位</a:t>
            </a:r>
            <a:r>
              <a:rPr lang="en-US" altLang="ja-JP" sz="3600" dirty="0"/>
              <a:t>N%</a:t>
            </a:r>
            <a:r>
              <a:rPr lang="ja-JP" altLang="en-US" sz="3600" dirty="0"/>
              <a:t>が</a:t>
            </a:r>
            <a:br>
              <a:rPr lang="en-US" altLang="ja-JP" sz="3600" dirty="0"/>
            </a:br>
            <a:r>
              <a:rPr lang="ja-JP" altLang="en-US" sz="3600" dirty="0"/>
              <a:t>実行トレース量に占める割合の分布</a:t>
            </a:r>
            <a:endParaRPr kumimoji="1" lang="ja-JP" altLang="en-US" sz="3600" dirty="0"/>
          </a:p>
        </p:txBody>
      </p:sp>
      <p:sp>
        <p:nvSpPr>
          <p:cNvPr id="3" name="コンテンツ プレースホルダー 2"/>
          <p:cNvSpPr>
            <a:spLocks noGrp="1"/>
          </p:cNvSpPr>
          <p:nvPr>
            <p:ph idx="1"/>
          </p:nvPr>
        </p:nvSpPr>
        <p:spPr>
          <a:xfrm>
            <a:off x="1508119" y="5733406"/>
            <a:ext cx="8056382" cy="874576"/>
          </a:xfrm>
        </p:spPr>
        <p:txBody>
          <a:bodyPr/>
          <a:lstStyle/>
          <a:p>
            <a:pPr marL="0" indent="0">
              <a:buNone/>
            </a:pPr>
            <a:r>
              <a:rPr lang="ja-JP" altLang="en-US" sz="2400" dirty="0"/>
              <a:t>少数の命令が大部分の記録量を占めている</a:t>
            </a:r>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60</a:t>
            </a:fld>
            <a:endParaRPr lang="en-US" altLang="ja-JP"/>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8693" y="1941694"/>
            <a:ext cx="6329082" cy="3474356"/>
          </a:xfrm>
          <a:prstGeom prst="rect">
            <a:avLst/>
          </a:prstGeom>
        </p:spPr>
      </p:pic>
      <p:sp>
        <p:nvSpPr>
          <p:cNvPr id="37" name="コンテンツ プレースホルダー 2"/>
          <p:cNvSpPr txBox="1">
            <a:spLocks/>
          </p:cNvSpPr>
          <p:nvPr/>
        </p:nvSpPr>
        <p:spPr bwMode="auto">
          <a:xfrm>
            <a:off x="169421" y="1501158"/>
            <a:ext cx="1726863" cy="4224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実行トレース量</a:t>
            </a:r>
            <a:endParaRPr lang="en-US" altLang="ja-JP" sz="1800" kern="0" dirty="0"/>
          </a:p>
        </p:txBody>
      </p:sp>
    </p:spTree>
    <p:extLst>
      <p:ext uri="{BB962C8B-B14F-4D97-AF65-F5344CB8AC3E}">
        <p14:creationId xmlns:p14="http://schemas.microsoft.com/office/powerpoint/2010/main" val="20114062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RQ1: </a:t>
            </a:r>
            <a:r>
              <a:rPr lang="ja-JP" altLang="en-US" sz="3600" dirty="0"/>
              <a:t>提案手法による実行の</a:t>
            </a:r>
            <a:br>
              <a:rPr lang="en-US" altLang="ja-JP" sz="3600" dirty="0"/>
            </a:br>
            <a:r>
              <a:rPr lang="ja-JP" altLang="en-US" sz="3600" dirty="0"/>
              <a:t>オーバーヘッドはどうか？</a:t>
            </a:r>
            <a:endParaRPr lang="en-US" altLang="ja-JP" sz="3600" dirty="0"/>
          </a:p>
        </p:txBody>
      </p:sp>
      <p:sp>
        <p:nvSpPr>
          <p:cNvPr id="3" name="コンテンツ プレースホルダー 2"/>
          <p:cNvSpPr>
            <a:spLocks noGrp="1"/>
          </p:cNvSpPr>
          <p:nvPr>
            <p:ph idx="1"/>
          </p:nvPr>
        </p:nvSpPr>
        <p:spPr>
          <a:xfrm>
            <a:off x="457199" y="1600200"/>
            <a:ext cx="8803341" cy="4525963"/>
          </a:xfrm>
        </p:spPr>
        <p:txBody>
          <a:bodyPr/>
          <a:lstStyle/>
          <a:p>
            <a:pPr marL="0" indent="0">
              <a:buNone/>
            </a:pPr>
            <a:r>
              <a:rPr lang="ja-JP" altLang="en-US" sz="2800" dirty="0"/>
              <a:t>バグ修正前のバージョンに手法を適用した</a:t>
            </a:r>
            <a:endParaRPr lang="en-US" altLang="ja-JP" sz="2800" dirty="0"/>
          </a:p>
          <a:p>
            <a:r>
              <a:rPr lang="ja-JP" altLang="en-US" sz="2800" dirty="0"/>
              <a:t>実行時間の比較</a:t>
            </a:r>
            <a:endParaRPr lang="en-US" altLang="ja-JP" sz="2800" dirty="0"/>
          </a:p>
          <a:p>
            <a:pPr lvl="1"/>
            <a:r>
              <a:rPr lang="ja-JP" altLang="en-US" sz="2400" dirty="0"/>
              <a:t>通常実行</a:t>
            </a:r>
            <a:endParaRPr lang="en-US" altLang="ja-JP" sz="2400" dirty="0"/>
          </a:p>
          <a:p>
            <a:pPr lvl="1"/>
            <a:r>
              <a:rPr lang="en-US" altLang="ja-JP" sz="2400" dirty="0"/>
              <a:t>Near-Omniscient Debugging</a:t>
            </a:r>
            <a:r>
              <a:rPr lang="ja-JP" altLang="en-US" sz="2400" dirty="0"/>
              <a:t> </a:t>
            </a:r>
            <a:r>
              <a:rPr lang="en-US" altLang="ja-JP" sz="2400" dirty="0"/>
              <a:t>(</a:t>
            </a:r>
            <a:r>
              <a:rPr lang="ja-JP" altLang="en-US" sz="2400" dirty="0"/>
              <a:t>バッファサイズ</a:t>
            </a:r>
            <a:r>
              <a:rPr lang="en-US" altLang="ja-JP" sz="2400" dirty="0"/>
              <a:t>64</a:t>
            </a:r>
            <a:r>
              <a:rPr lang="ja-JP" altLang="en-US" sz="2400" dirty="0"/>
              <a:t>の場合</a:t>
            </a:r>
            <a:r>
              <a:rPr lang="en-US" altLang="ja-JP" sz="2400" dirty="0"/>
              <a:t>)</a:t>
            </a:r>
          </a:p>
          <a:p>
            <a:pPr lvl="1"/>
            <a:r>
              <a:rPr lang="en-US" altLang="ja-JP" sz="2400" dirty="0"/>
              <a:t>Omniscient Debugging </a:t>
            </a:r>
          </a:p>
          <a:p>
            <a:pPr marL="0" indent="0">
              <a:buNone/>
            </a:pPr>
            <a:endParaRPr lang="en-US" altLang="ja-JP" sz="2800" dirty="0"/>
          </a:p>
          <a:p>
            <a:r>
              <a:rPr lang="ja-JP" altLang="en-US" sz="2800" dirty="0"/>
              <a:t>記録量の比較</a:t>
            </a:r>
            <a:endParaRPr lang="en-US" altLang="ja-JP" sz="2800" dirty="0"/>
          </a:p>
          <a:p>
            <a:pPr lvl="1"/>
            <a:r>
              <a:rPr lang="en-US" altLang="ja-JP" sz="2400" dirty="0"/>
              <a:t>Near-Omniscient Debugging</a:t>
            </a:r>
          </a:p>
          <a:p>
            <a:pPr lvl="2"/>
            <a:r>
              <a:rPr lang="ja-JP" altLang="en-US" sz="2000" dirty="0"/>
              <a:t>バッファサイズ</a:t>
            </a:r>
            <a:r>
              <a:rPr lang="en-US" altLang="ja-JP" sz="2000" dirty="0"/>
              <a:t>:16, 32, 64, 128, 256, 512, 1024</a:t>
            </a:r>
          </a:p>
          <a:p>
            <a:pPr lvl="1"/>
            <a:r>
              <a:rPr lang="en-US" altLang="ja-JP" sz="2400" dirty="0"/>
              <a:t>Omniscient Debugging</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61</a:t>
            </a:fld>
            <a:endParaRPr lang="en-US" altLang="ja-JP"/>
          </a:p>
        </p:txBody>
      </p:sp>
    </p:spTree>
    <p:extLst>
      <p:ext uri="{BB962C8B-B14F-4D97-AF65-F5344CB8AC3E}">
        <p14:creationId xmlns:p14="http://schemas.microsoft.com/office/powerpoint/2010/main" val="6605846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RQ1:</a:t>
            </a:r>
            <a:r>
              <a:rPr lang="ja-JP" altLang="en-US" sz="3600" dirty="0"/>
              <a:t>提案手法による実行の</a:t>
            </a:r>
            <a:br>
              <a:rPr lang="en-US" altLang="ja-JP" sz="3600" dirty="0"/>
            </a:br>
            <a:r>
              <a:rPr lang="ja-JP" altLang="en-US" sz="3600" dirty="0"/>
              <a:t>オーバーヘッドはどうか？（実行時間）</a:t>
            </a:r>
            <a:endParaRPr kumimoji="1" lang="ja-JP" altLang="en-US" sz="3600" dirty="0"/>
          </a:p>
        </p:txBody>
      </p:sp>
      <p:sp>
        <p:nvSpPr>
          <p:cNvPr id="3" name="コンテンツ プレースホルダー 2"/>
          <p:cNvSpPr>
            <a:spLocks noGrp="1"/>
          </p:cNvSpPr>
          <p:nvPr>
            <p:ph idx="1"/>
          </p:nvPr>
        </p:nvSpPr>
        <p:spPr>
          <a:xfrm>
            <a:off x="692331" y="5434149"/>
            <a:ext cx="8056382" cy="874576"/>
          </a:xfrm>
        </p:spPr>
        <p:txBody>
          <a:bodyPr/>
          <a:lstStyle/>
          <a:p>
            <a:pPr marL="0" indent="0">
              <a:buNone/>
            </a:pPr>
            <a:r>
              <a:rPr lang="en-US" altLang="ja-JP" sz="2400" dirty="0"/>
              <a:t>Near-Omniscient Debugging </a:t>
            </a:r>
            <a:r>
              <a:rPr lang="ja-JP" altLang="en-US" sz="2400" dirty="0"/>
              <a:t>は </a:t>
            </a:r>
            <a:r>
              <a:rPr lang="en-US" altLang="ja-JP" sz="2400" dirty="0"/>
              <a:t>Omniscient Debugging</a:t>
            </a:r>
            <a:br>
              <a:rPr lang="en-US" altLang="ja-JP" sz="2400" dirty="0"/>
            </a:br>
            <a:r>
              <a:rPr lang="ja-JP" altLang="en-US" sz="2400" dirty="0"/>
              <a:t>と比較して実行にかかる時間が小さい</a:t>
            </a:r>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62</a:t>
            </a:fld>
            <a:endParaRPr lang="en-US" altLang="ja-JP"/>
          </a:p>
        </p:txBody>
      </p:sp>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l="4270" b="7708"/>
          <a:stretch/>
        </p:blipFill>
        <p:spPr>
          <a:xfrm>
            <a:off x="1689463" y="1488111"/>
            <a:ext cx="5741194" cy="3379979"/>
          </a:xfrm>
          <a:prstGeom prst="rect">
            <a:avLst/>
          </a:prstGeom>
        </p:spPr>
      </p:pic>
      <p:sp>
        <p:nvSpPr>
          <p:cNvPr id="37" name="コンテンツ プレースホルダー 2"/>
          <p:cNvSpPr txBox="1">
            <a:spLocks/>
          </p:cNvSpPr>
          <p:nvPr/>
        </p:nvSpPr>
        <p:spPr bwMode="auto">
          <a:xfrm>
            <a:off x="169421" y="1501158"/>
            <a:ext cx="1726863" cy="4224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実行時間（秒）</a:t>
            </a:r>
            <a:endParaRPr lang="en-US" altLang="ja-JP" sz="1800" kern="0" dirty="0"/>
          </a:p>
        </p:txBody>
      </p:sp>
      <p:sp>
        <p:nvSpPr>
          <p:cNvPr id="38" name="コンテンツ プレースホルダー 2"/>
          <p:cNvSpPr txBox="1">
            <a:spLocks/>
          </p:cNvSpPr>
          <p:nvPr/>
        </p:nvSpPr>
        <p:spPr bwMode="auto">
          <a:xfrm>
            <a:off x="3278383" y="4759979"/>
            <a:ext cx="1203649" cy="4323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600" kern="0" dirty="0"/>
              <a:t>通常実行</a:t>
            </a:r>
            <a:endParaRPr lang="en-US" altLang="ja-JP" sz="1400" kern="0" dirty="0"/>
          </a:p>
        </p:txBody>
      </p:sp>
      <p:sp>
        <p:nvSpPr>
          <p:cNvPr id="39" name="コンテンツ プレースホルダー 2"/>
          <p:cNvSpPr txBox="1">
            <a:spLocks/>
          </p:cNvSpPr>
          <p:nvPr/>
        </p:nvSpPr>
        <p:spPr bwMode="auto">
          <a:xfrm>
            <a:off x="4165213" y="4759979"/>
            <a:ext cx="1420800" cy="34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1600" kern="0" dirty="0"/>
              <a:t>Near-Omni</a:t>
            </a:r>
            <a:endParaRPr lang="en-US" altLang="ja-JP" sz="1400" kern="0" dirty="0"/>
          </a:p>
        </p:txBody>
      </p:sp>
      <p:sp>
        <p:nvSpPr>
          <p:cNvPr id="40" name="コンテンツ プレースホルダー 2"/>
          <p:cNvSpPr txBox="1">
            <a:spLocks/>
          </p:cNvSpPr>
          <p:nvPr/>
        </p:nvSpPr>
        <p:spPr bwMode="auto">
          <a:xfrm>
            <a:off x="5252380" y="4759980"/>
            <a:ext cx="799441" cy="3852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1600" kern="0" dirty="0"/>
              <a:t>Omni</a:t>
            </a:r>
            <a:endParaRPr lang="en-US" altLang="ja-JP" sz="1400" kern="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RQ1:</a:t>
            </a:r>
            <a:r>
              <a:rPr lang="ja-JP" altLang="en-US" sz="3600" dirty="0"/>
              <a:t>提案手法による実行の</a:t>
            </a:r>
            <a:br>
              <a:rPr lang="en-US" altLang="ja-JP" sz="3600" dirty="0"/>
            </a:br>
            <a:r>
              <a:rPr lang="ja-JP" altLang="en-US" sz="3600" dirty="0"/>
              <a:t>オーバーヘッドはどうか？ （記録量）</a:t>
            </a:r>
            <a:endParaRPr lang="en-US" altLang="ja-JP" sz="3600" dirty="0"/>
          </a:p>
        </p:txBody>
      </p:sp>
      <p:sp>
        <p:nvSpPr>
          <p:cNvPr id="3" name="コンテンツ プレースホルダー 2"/>
          <p:cNvSpPr>
            <a:spLocks noGrp="1"/>
          </p:cNvSpPr>
          <p:nvPr>
            <p:ph idx="1"/>
          </p:nvPr>
        </p:nvSpPr>
        <p:spPr>
          <a:xfrm>
            <a:off x="208522" y="5358852"/>
            <a:ext cx="8794045" cy="949873"/>
          </a:xfrm>
        </p:spPr>
        <p:txBody>
          <a:bodyPr/>
          <a:lstStyle/>
          <a:p>
            <a:r>
              <a:rPr lang="ja-JP" altLang="en-US" sz="2400" dirty="0"/>
              <a:t>命令実行回数が極端に多い実行の記録量を大幅に削減した</a:t>
            </a:r>
            <a:endParaRPr lang="en-US" altLang="ja-JP" sz="2400" dirty="0"/>
          </a:p>
          <a:p>
            <a:pPr lvl="1"/>
            <a:r>
              <a:rPr lang="en-US" altLang="ja-JP" sz="2000" dirty="0"/>
              <a:t>1,000</a:t>
            </a:r>
            <a:r>
              <a:rPr lang="ja-JP" altLang="en-US" sz="2000" dirty="0"/>
              <a:t>万回以上繰り返される命令などの記録量を抑えた</a:t>
            </a:r>
            <a:endParaRPr lang="en-US" altLang="ja-JP" sz="2000" dirty="0"/>
          </a:p>
          <a:p>
            <a:pPr lvl="1"/>
            <a:endParaRPr lang="en-US" altLang="ja-JP" sz="2000" dirty="0"/>
          </a:p>
          <a:p>
            <a:endParaRPr lang="en-US" altLang="ja-JP" sz="2400" dirty="0"/>
          </a:p>
          <a:p>
            <a:endParaRPr lang="en-US" altLang="ja-JP" sz="2400" dirty="0"/>
          </a:p>
          <a:p>
            <a:endParaRPr lang="en-US" altLang="ja-JP" sz="2400" dirty="0"/>
          </a:p>
          <a:p>
            <a:endParaRPr lang="en-US" altLang="ja-JP" sz="2400" dirty="0"/>
          </a:p>
          <a:p>
            <a:endParaRPr lang="en-US" altLang="ja-JP" sz="2400" dirty="0"/>
          </a:p>
          <a:p>
            <a:endParaRPr lang="en-US" altLang="ja-JP" sz="2400" dirty="0"/>
          </a:p>
          <a:p>
            <a:endParaRPr lang="en-US" altLang="ja-JP" sz="2400" dirty="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63</a:t>
            </a:fld>
            <a:endParaRPr lang="en-US" altLang="ja-JP"/>
          </a:p>
        </p:txBody>
      </p:sp>
      <p:sp>
        <p:nvSpPr>
          <p:cNvPr id="8" name="コンテンツ プレースホルダー 2"/>
          <p:cNvSpPr txBox="1">
            <a:spLocks/>
          </p:cNvSpPr>
          <p:nvPr/>
        </p:nvSpPr>
        <p:spPr bwMode="auto">
          <a:xfrm>
            <a:off x="3604531" y="4953746"/>
            <a:ext cx="3849673" cy="460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バッファサイズ</a:t>
            </a:r>
            <a:endParaRPr lang="en-US" altLang="ja-JP" sz="1800" kern="0" dirty="0"/>
          </a:p>
        </p:txBody>
      </p:sp>
      <p:sp>
        <p:nvSpPr>
          <p:cNvPr id="10" name="コンテンツ プレースホルダー 2"/>
          <p:cNvSpPr txBox="1">
            <a:spLocks/>
          </p:cNvSpPr>
          <p:nvPr/>
        </p:nvSpPr>
        <p:spPr bwMode="auto">
          <a:xfrm>
            <a:off x="372794" y="1458400"/>
            <a:ext cx="2413949" cy="406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kern="0" dirty="0"/>
              <a:t>実行トレースの記録量</a:t>
            </a:r>
            <a:endParaRPr lang="en-US" altLang="ja-JP" sz="1800" kern="0" dirty="0"/>
          </a:p>
        </p:txBody>
      </p:sp>
      <p:pic>
        <p:nvPicPr>
          <p:cNvPr id="9" name="図 8" descr="ダイアグラム, 箱ひげ図&#10;&#10;自動的に生成された説明">
            <a:extLst>
              <a:ext uri="{FF2B5EF4-FFF2-40B4-BE49-F238E27FC236}">
                <a16:creationId xmlns:a16="http://schemas.microsoft.com/office/drawing/2014/main" id="{6C3F70F0-BBE7-4421-AFED-22356E89E667}"/>
              </a:ext>
            </a:extLst>
          </p:cNvPr>
          <p:cNvPicPr>
            <a:picLocks noChangeAspect="1"/>
          </p:cNvPicPr>
          <p:nvPr/>
        </p:nvPicPr>
        <p:blipFill rotWithShape="1">
          <a:blip r:embed="rId3">
            <a:extLst>
              <a:ext uri="{28A0092B-C50C-407E-A947-70E740481C1C}">
                <a14:useLocalDpi xmlns:a14="http://schemas.microsoft.com/office/drawing/2010/main" val="0"/>
              </a:ext>
            </a:extLst>
          </a:blip>
          <a:srcRect l="5462" b="10507"/>
          <a:stretch/>
        </p:blipFill>
        <p:spPr>
          <a:xfrm>
            <a:off x="1075103" y="1792702"/>
            <a:ext cx="6819699" cy="3191085"/>
          </a:xfrm>
          <a:prstGeom prst="rect">
            <a:avLst/>
          </a:prstGeom>
        </p:spPr>
      </p:pic>
      <p:sp>
        <p:nvSpPr>
          <p:cNvPr id="6" name="正方形/長方形 5"/>
          <p:cNvSpPr/>
          <p:nvPr/>
        </p:nvSpPr>
        <p:spPr>
          <a:xfrm>
            <a:off x="1445363" y="1843702"/>
            <a:ext cx="5370433" cy="27349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コンテンツ プレースホルダー 2"/>
          <p:cNvSpPr txBox="1">
            <a:spLocks/>
          </p:cNvSpPr>
          <p:nvPr/>
        </p:nvSpPr>
        <p:spPr bwMode="auto">
          <a:xfrm>
            <a:off x="3294996" y="1437940"/>
            <a:ext cx="3520800" cy="405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000" kern="0" dirty="0">
                <a:solidFill>
                  <a:srgbClr val="FF0000"/>
                </a:solidFill>
              </a:rPr>
              <a:t>Near-Omniscient Debugging</a:t>
            </a:r>
          </a:p>
        </p:txBody>
      </p:sp>
      <p:sp>
        <p:nvSpPr>
          <p:cNvPr id="13" name="正方形/長方形 12"/>
          <p:cNvSpPr/>
          <p:nvPr/>
        </p:nvSpPr>
        <p:spPr>
          <a:xfrm>
            <a:off x="6815796" y="1839085"/>
            <a:ext cx="1034981" cy="8779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16015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記録対象となる命令</a:t>
            </a:r>
            <a:endParaRPr lang="en-US" altLang="ja-JP" dirty="0"/>
          </a:p>
        </p:txBody>
      </p:sp>
      <p:sp>
        <p:nvSpPr>
          <p:cNvPr id="3" name="コンテンツ プレースホルダー 2"/>
          <p:cNvSpPr>
            <a:spLocks noGrp="1"/>
          </p:cNvSpPr>
          <p:nvPr>
            <p:ph idx="1"/>
          </p:nvPr>
        </p:nvSpPr>
        <p:spPr>
          <a:xfrm>
            <a:off x="457200" y="1600200"/>
            <a:ext cx="8385048" cy="4525963"/>
          </a:xfrm>
        </p:spPr>
        <p:txBody>
          <a:bodyPr/>
          <a:lstStyle/>
          <a:p>
            <a:r>
              <a:rPr lang="ja-JP" altLang="en-US" sz="2800" dirty="0"/>
              <a:t>メソッド実行に関する命令（呼出し元，呼出し先）</a:t>
            </a:r>
            <a:endParaRPr lang="en-US" altLang="ja-JP" sz="2800" dirty="0"/>
          </a:p>
          <a:p>
            <a:pPr lvl="1"/>
            <a:r>
              <a:rPr lang="ja-JP" altLang="en-US" sz="2400" dirty="0"/>
              <a:t>引数に関する命令</a:t>
            </a:r>
            <a:endParaRPr lang="en-US" altLang="ja-JP" sz="2400" dirty="0"/>
          </a:p>
          <a:p>
            <a:pPr lvl="1"/>
            <a:r>
              <a:rPr lang="ja-JP" altLang="en-US" sz="2400" dirty="0"/>
              <a:t>メソッドの開始・終了に関する命令</a:t>
            </a:r>
            <a:endParaRPr lang="en-US" altLang="ja-JP" sz="2400" dirty="0"/>
          </a:p>
          <a:p>
            <a:pPr lvl="1"/>
            <a:r>
              <a:rPr lang="ja-JP" altLang="en-US" sz="2400" dirty="0"/>
              <a:t>返り値に関する命令</a:t>
            </a:r>
            <a:endParaRPr lang="en-US" altLang="ja-JP" sz="2400" dirty="0"/>
          </a:p>
          <a:p>
            <a:endParaRPr lang="en-US" altLang="ja-JP" sz="2800" dirty="0"/>
          </a:p>
          <a:p>
            <a:r>
              <a:rPr lang="ja-JP" altLang="en-US" sz="2800" dirty="0"/>
              <a:t>変数に関する命令</a:t>
            </a:r>
            <a:endParaRPr lang="en-US" altLang="ja-JP" sz="2800" dirty="0"/>
          </a:p>
          <a:p>
            <a:pPr lvl="1"/>
            <a:r>
              <a:rPr lang="ja-JP" altLang="en-US" sz="2400" dirty="0"/>
              <a:t>局所変数に関する命令</a:t>
            </a:r>
            <a:endParaRPr lang="en-US" altLang="ja-JP" sz="2400" dirty="0"/>
          </a:p>
          <a:p>
            <a:pPr lvl="1"/>
            <a:r>
              <a:rPr lang="ja-JP" altLang="en-US" sz="2400" dirty="0"/>
              <a:t>フィールド変数に関する命令</a:t>
            </a:r>
            <a:endParaRPr lang="en-US" altLang="ja-JP" sz="2400" dirty="0"/>
          </a:p>
          <a:p>
            <a:pPr lvl="1"/>
            <a:r>
              <a:rPr lang="ja-JP" altLang="en-US" sz="2400" dirty="0"/>
              <a:t>配列変数に関する命令</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64</a:t>
            </a:fld>
            <a:endParaRPr lang="en-US" altLang="ja-JP"/>
          </a:p>
        </p:txBody>
      </p:sp>
    </p:spTree>
    <p:extLst>
      <p:ext uri="{BB962C8B-B14F-4D97-AF65-F5344CB8AC3E}">
        <p14:creationId xmlns:p14="http://schemas.microsoft.com/office/powerpoint/2010/main" val="13047202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RQ2</a:t>
            </a:r>
            <a:r>
              <a:rPr lang="ja-JP" altLang="en-US" sz="4000" dirty="0"/>
              <a:t>：提案手法はバグに関係する</a:t>
            </a:r>
            <a:br>
              <a:rPr lang="en-US" altLang="ja-JP" sz="4000" dirty="0"/>
            </a:br>
            <a:r>
              <a:rPr lang="ja-JP" altLang="en-US" sz="4000" dirty="0"/>
              <a:t>命令を完全に記録できたか？</a:t>
            </a:r>
            <a:endParaRPr lang="en-US" altLang="ja-JP"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65</a:t>
            </a:fld>
            <a:endParaRPr lang="en-US" altLang="ja-JP"/>
          </a:p>
        </p:txBody>
      </p:sp>
      <p:sp>
        <p:nvSpPr>
          <p:cNvPr id="6" name="コンテンツ プレースホルダー 5"/>
          <p:cNvSpPr>
            <a:spLocks noGrp="1"/>
          </p:cNvSpPr>
          <p:nvPr>
            <p:ph idx="1"/>
          </p:nvPr>
        </p:nvSpPr>
        <p:spPr>
          <a:xfrm>
            <a:off x="47897" y="1475944"/>
            <a:ext cx="8229600" cy="1018586"/>
          </a:xfrm>
        </p:spPr>
        <p:txBody>
          <a:bodyPr/>
          <a:lstStyle/>
          <a:p>
            <a:pPr marL="0" indent="0">
              <a:buNone/>
            </a:pPr>
            <a:r>
              <a:rPr kumimoji="1" lang="ja-JP" altLang="en-US" sz="2400" dirty="0"/>
              <a:t>バグに関係する命令の詳細な記録数</a:t>
            </a:r>
          </a:p>
        </p:txBody>
      </p:sp>
      <p:graphicFrame>
        <p:nvGraphicFramePr>
          <p:cNvPr id="7" name="表 6"/>
          <p:cNvGraphicFramePr>
            <a:graphicFrameLocks noGrp="1"/>
          </p:cNvGraphicFramePr>
          <p:nvPr>
            <p:extLst>
              <p:ext uri="{D42A27DB-BD31-4B8C-83A1-F6EECF244321}">
                <p14:modId xmlns:p14="http://schemas.microsoft.com/office/powerpoint/2010/main" val="3291930607"/>
              </p:ext>
            </p:extLst>
          </p:nvPr>
        </p:nvGraphicFramePr>
        <p:xfrm>
          <a:off x="1092924" y="1991043"/>
          <a:ext cx="6736082" cy="1483360"/>
        </p:xfrm>
        <a:graphic>
          <a:graphicData uri="http://schemas.openxmlformats.org/drawingml/2006/table">
            <a:tbl>
              <a:tblPr firstRow="1" bandRow="1">
                <a:tableStyleId>{5C22544A-7EE6-4342-B048-85BDC9FD1C3A}</a:tableStyleId>
              </a:tblPr>
              <a:tblGrid>
                <a:gridCol w="2748214">
                  <a:extLst>
                    <a:ext uri="{9D8B030D-6E8A-4147-A177-3AD203B41FA5}">
                      <a16:colId xmlns:a16="http://schemas.microsoft.com/office/drawing/2014/main" val="2829930409"/>
                    </a:ext>
                  </a:extLst>
                </a:gridCol>
                <a:gridCol w="996967">
                  <a:extLst>
                    <a:ext uri="{9D8B030D-6E8A-4147-A177-3AD203B41FA5}">
                      <a16:colId xmlns:a16="http://schemas.microsoft.com/office/drawing/2014/main" val="2464250547"/>
                    </a:ext>
                  </a:extLst>
                </a:gridCol>
                <a:gridCol w="996967">
                  <a:extLst>
                    <a:ext uri="{9D8B030D-6E8A-4147-A177-3AD203B41FA5}">
                      <a16:colId xmlns:a16="http://schemas.microsoft.com/office/drawing/2014/main" val="3248303344"/>
                    </a:ext>
                  </a:extLst>
                </a:gridCol>
                <a:gridCol w="996967">
                  <a:extLst>
                    <a:ext uri="{9D8B030D-6E8A-4147-A177-3AD203B41FA5}">
                      <a16:colId xmlns:a16="http://schemas.microsoft.com/office/drawing/2014/main" val="2833750068"/>
                    </a:ext>
                  </a:extLst>
                </a:gridCol>
                <a:gridCol w="996967">
                  <a:extLst>
                    <a:ext uri="{9D8B030D-6E8A-4147-A177-3AD203B41FA5}">
                      <a16:colId xmlns:a16="http://schemas.microsoft.com/office/drawing/2014/main" val="134898480"/>
                    </a:ext>
                  </a:extLst>
                </a:gridCol>
              </a:tblGrid>
              <a:tr h="370840">
                <a:tc>
                  <a:txBody>
                    <a:bodyPr/>
                    <a:lstStyle/>
                    <a:p>
                      <a:pPr algn="l"/>
                      <a:r>
                        <a:rPr kumimoji="1" lang="ja-JP" altLang="en-US" dirty="0">
                          <a:solidFill>
                            <a:schemeClr val="tx1"/>
                          </a:solidFill>
                        </a:rPr>
                        <a:t>バッファサイズ</a:t>
                      </a:r>
                    </a:p>
                  </a:txBody>
                  <a:tcPr/>
                </a:tc>
                <a:tc>
                  <a:txBody>
                    <a:bodyPr/>
                    <a:lstStyle/>
                    <a:p>
                      <a:pPr algn="r"/>
                      <a:r>
                        <a:rPr kumimoji="1" lang="en-US" altLang="ja-JP" dirty="0">
                          <a:solidFill>
                            <a:schemeClr val="tx1"/>
                          </a:solidFill>
                        </a:rPr>
                        <a:t>16</a:t>
                      </a:r>
                      <a:endParaRPr kumimoji="1" lang="ja-JP" altLang="en-US" dirty="0">
                        <a:solidFill>
                          <a:schemeClr val="tx1"/>
                        </a:solidFill>
                      </a:endParaRPr>
                    </a:p>
                  </a:txBody>
                  <a:tcPr/>
                </a:tc>
                <a:tc>
                  <a:txBody>
                    <a:bodyPr/>
                    <a:lstStyle/>
                    <a:p>
                      <a:pPr algn="r"/>
                      <a:r>
                        <a:rPr kumimoji="1" lang="en-US" altLang="ja-JP" dirty="0">
                          <a:solidFill>
                            <a:schemeClr val="tx1"/>
                          </a:solidFill>
                        </a:rPr>
                        <a:t>64</a:t>
                      </a:r>
                      <a:endParaRPr kumimoji="1" lang="ja-JP" altLang="en-US" dirty="0">
                        <a:solidFill>
                          <a:schemeClr val="tx1"/>
                        </a:solidFill>
                      </a:endParaRPr>
                    </a:p>
                  </a:txBody>
                  <a:tcPr/>
                </a:tc>
                <a:tc>
                  <a:txBody>
                    <a:bodyPr/>
                    <a:lstStyle/>
                    <a:p>
                      <a:pPr algn="r"/>
                      <a:r>
                        <a:rPr kumimoji="1" lang="en-US" altLang="ja-JP" dirty="0">
                          <a:solidFill>
                            <a:schemeClr val="tx1"/>
                          </a:solidFill>
                        </a:rPr>
                        <a:t>256</a:t>
                      </a:r>
                      <a:endParaRPr kumimoji="1" lang="ja-JP" altLang="en-US" dirty="0">
                        <a:solidFill>
                          <a:schemeClr val="tx1"/>
                        </a:solidFill>
                      </a:endParaRPr>
                    </a:p>
                  </a:txBody>
                  <a:tcPr/>
                </a:tc>
                <a:tc>
                  <a:txBody>
                    <a:bodyPr/>
                    <a:lstStyle/>
                    <a:p>
                      <a:pPr algn="r"/>
                      <a:r>
                        <a:rPr kumimoji="1" lang="en-US" altLang="ja-JP" dirty="0">
                          <a:solidFill>
                            <a:schemeClr val="tx1"/>
                          </a:solidFill>
                        </a:rPr>
                        <a:t>1024</a:t>
                      </a:r>
                      <a:endParaRPr kumimoji="1" lang="ja-JP" altLang="en-US" dirty="0">
                        <a:solidFill>
                          <a:schemeClr val="tx1"/>
                        </a:solidFill>
                      </a:endParaRPr>
                    </a:p>
                  </a:txBody>
                  <a:tcPr/>
                </a:tc>
                <a:extLst>
                  <a:ext uri="{0D108BD9-81ED-4DB2-BD59-A6C34878D82A}">
                    <a16:rowId xmlns:a16="http://schemas.microsoft.com/office/drawing/2014/main" val="1288504475"/>
                  </a:ext>
                </a:extLst>
              </a:tr>
              <a:tr h="370840">
                <a:tc>
                  <a:txBody>
                    <a:bodyPr/>
                    <a:lstStyle/>
                    <a:p>
                      <a:r>
                        <a:rPr kumimoji="1" lang="en-US" altLang="ja-JP" dirty="0"/>
                        <a:t>1.</a:t>
                      </a:r>
                      <a:r>
                        <a:rPr kumimoji="1" lang="ja-JP" altLang="en-US" dirty="0"/>
                        <a:t>完全記録で削減なし</a:t>
                      </a:r>
                    </a:p>
                  </a:txBody>
                  <a:tcPr/>
                </a:tc>
                <a:tc>
                  <a:txBody>
                    <a:bodyPr/>
                    <a:lstStyle/>
                    <a:p>
                      <a:pPr algn="r"/>
                      <a:r>
                        <a:rPr kumimoji="1" lang="en-US" altLang="ja-JP" dirty="0"/>
                        <a:t>156</a:t>
                      </a:r>
                      <a:endParaRPr kumimoji="1" lang="ja-JP" altLang="en-US" dirty="0"/>
                    </a:p>
                  </a:txBody>
                  <a:tcPr/>
                </a:tc>
                <a:tc>
                  <a:txBody>
                    <a:bodyPr/>
                    <a:lstStyle/>
                    <a:p>
                      <a:pPr algn="r"/>
                      <a:r>
                        <a:rPr kumimoji="1" lang="en-US" altLang="ja-JP" dirty="0"/>
                        <a:t>242</a:t>
                      </a:r>
                      <a:endParaRPr kumimoji="1" lang="ja-JP" altLang="en-US" dirty="0"/>
                    </a:p>
                  </a:txBody>
                  <a:tcPr/>
                </a:tc>
                <a:tc>
                  <a:txBody>
                    <a:bodyPr/>
                    <a:lstStyle/>
                    <a:p>
                      <a:pPr algn="r"/>
                      <a:r>
                        <a:rPr kumimoji="1" lang="en-US" altLang="ja-JP" dirty="0"/>
                        <a:t>402</a:t>
                      </a:r>
                      <a:endParaRPr kumimoji="1" lang="ja-JP" altLang="en-US" dirty="0"/>
                    </a:p>
                  </a:txBody>
                  <a:tcPr/>
                </a:tc>
                <a:tc>
                  <a:txBody>
                    <a:bodyPr/>
                    <a:lstStyle/>
                    <a:p>
                      <a:pPr algn="r"/>
                      <a:r>
                        <a:rPr kumimoji="1" lang="en-US" altLang="ja-JP" dirty="0"/>
                        <a:t>528</a:t>
                      </a:r>
                      <a:endParaRPr kumimoji="1" lang="ja-JP" altLang="en-US" dirty="0"/>
                    </a:p>
                  </a:txBody>
                  <a:tcPr/>
                </a:tc>
                <a:extLst>
                  <a:ext uri="{0D108BD9-81ED-4DB2-BD59-A6C34878D82A}">
                    <a16:rowId xmlns:a16="http://schemas.microsoft.com/office/drawing/2014/main" val="364362213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2.</a:t>
                      </a:r>
                      <a:r>
                        <a:rPr kumimoji="1" lang="ja-JP" altLang="en-US" dirty="0"/>
                        <a:t>完全記録で削減あり</a:t>
                      </a:r>
                    </a:p>
                  </a:txBody>
                  <a:tcPr/>
                </a:tc>
                <a:tc>
                  <a:txBody>
                    <a:bodyPr/>
                    <a:lstStyle/>
                    <a:p>
                      <a:pPr algn="r"/>
                      <a:r>
                        <a:rPr kumimoji="1" lang="en-US" altLang="ja-JP" dirty="0"/>
                        <a:t>164</a:t>
                      </a:r>
                      <a:endParaRPr kumimoji="1" lang="ja-JP" altLang="en-US" dirty="0"/>
                    </a:p>
                  </a:txBody>
                  <a:tcPr/>
                </a:tc>
                <a:tc>
                  <a:txBody>
                    <a:bodyPr/>
                    <a:lstStyle/>
                    <a:p>
                      <a:pPr algn="r"/>
                      <a:r>
                        <a:rPr kumimoji="1" lang="en-US" altLang="ja-JP" dirty="0"/>
                        <a:t>214</a:t>
                      </a:r>
                      <a:endParaRPr kumimoji="1" lang="ja-JP" altLang="en-US" dirty="0"/>
                    </a:p>
                  </a:txBody>
                  <a:tcPr/>
                </a:tc>
                <a:tc>
                  <a:txBody>
                    <a:bodyPr/>
                    <a:lstStyle/>
                    <a:p>
                      <a:pPr algn="r"/>
                      <a:r>
                        <a:rPr kumimoji="1" lang="en-US" altLang="ja-JP" dirty="0"/>
                        <a:t>190</a:t>
                      </a:r>
                      <a:endParaRPr kumimoji="1" lang="ja-JP" altLang="en-US" dirty="0"/>
                    </a:p>
                  </a:txBody>
                  <a:tcPr/>
                </a:tc>
                <a:tc>
                  <a:txBody>
                    <a:bodyPr/>
                    <a:lstStyle/>
                    <a:p>
                      <a:pPr algn="r"/>
                      <a:r>
                        <a:rPr kumimoji="1" lang="en-US" altLang="ja-JP" dirty="0"/>
                        <a:t>172</a:t>
                      </a:r>
                      <a:endParaRPr kumimoji="1" lang="ja-JP" altLang="en-US" dirty="0"/>
                    </a:p>
                  </a:txBody>
                  <a:tcPr/>
                </a:tc>
                <a:extLst>
                  <a:ext uri="{0D108BD9-81ED-4DB2-BD59-A6C34878D82A}">
                    <a16:rowId xmlns:a16="http://schemas.microsoft.com/office/drawing/2014/main" val="371769356"/>
                  </a:ext>
                </a:extLst>
              </a:tr>
              <a:tr h="370840">
                <a:tc>
                  <a:txBody>
                    <a:bodyPr/>
                    <a:lstStyle/>
                    <a:p>
                      <a:r>
                        <a:rPr kumimoji="1" lang="en-US" altLang="ja-JP" dirty="0"/>
                        <a:t>3.</a:t>
                      </a:r>
                      <a:r>
                        <a:rPr kumimoji="1" lang="ja-JP" altLang="en-US" dirty="0"/>
                        <a:t>不完全記録で削減あり</a:t>
                      </a:r>
                    </a:p>
                  </a:txBody>
                  <a:tcPr/>
                </a:tc>
                <a:tc>
                  <a:txBody>
                    <a:bodyPr/>
                    <a:lstStyle/>
                    <a:p>
                      <a:pPr algn="r"/>
                      <a:r>
                        <a:rPr kumimoji="1" lang="en-US" altLang="ja-JP" dirty="0"/>
                        <a:t>511</a:t>
                      </a:r>
                      <a:endParaRPr kumimoji="1" lang="ja-JP" altLang="en-US" dirty="0"/>
                    </a:p>
                  </a:txBody>
                  <a:tcPr/>
                </a:tc>
                <a:tc>
                  <a:txBody>
                    <a:bodyPr/>
                    <a:lstStyle/>
                    <a:p>
                      <a:pPr algn="r"/>
                      <a:r>
                        <a:rPr kumimoji="1" lang="en-US" altLang="ja-JP" dirty="0"/>
                        <a:t>375</a:t>
                      </a:r>
                      <a:endParaRPr kumimoji="1" lang="ja-JP" altLang="en-US" dirty="0"/>
                    </a:p>
                  </a:txBody>
                  <a:tcPr/>
                </a:tc>
                <a:tc>
                  <a:txBody>
                    <a:bodyPr/>
                    <a:lstStyle/>
                    <a:p>
                      <a:pPr algn="r"/>
                      <a:r>
                        <a:rPr kumimoji="1" lang="en-US" altLang="ja-JP" dirty="0"/>
                        <a:t>239</a:t>
                      </a:r>
                      <a:endParaRPr kumimoji="1" lang="ja-JP" altLang="en-US" dirty="0"/>
                    </a:p>
                  </a:txBody>
                  <a:tcPr/>
                </a:tc>
                <a:tc>
                  <a:txBody>
                    <a:bodyPr/>
                    <a:lstStyle/>
                    <a:p>
                      <a:pPr algn="r"/>
                      <a:r>
                        <a:rPr kumimoji="1" lang="en-US" altLang="ja-JP" dirty="0"/>
                        <a:t>131</a:t>
                      </a:r>
                      <a:endParaRPr kumimoji="1" lang="ja-JP" altLang="en-US" dirty="0"/>
                    </a:p>
                  </a:txBody>
                  <a:tcPr/>
                </a:tc>
                <a:extLst>
                  <a:ext uri="{0D108BD9-81ED-4DB2-BD59-A6C34878D82A}">
                    <a16:rowId xmlns:a16="http://schemas.microsoft.com/office/drawing/2014/main" val="810720774"/>
                  </a:ext>
                </a:extLst>
              </a:tr>
            </a:tbl>
          </a:graphicData>
        </a:graphic>
      </p:graphicFrame>
      <p:sp>
        <p:nvSpPr>
          <p:cNvPr id="9" name="コンテンツ プレースホルダー 5"/>
          <p:cNvSpPr txBox="1">
            <a:spLocks/>
          </p:cNvSpPr>
          <p:nvPr/>
        </p:nvSpPr>
        <p:spPr bwMode="auto">
          <a:xfrm>
            <a:off x="259079" y="3643585"/>
            <a:ext cx="9080864" cy="249595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indent="-457200">
              <a:buFont typeface="+mj-lt"/>
              <a:buAutoNum type="arabicPeriod"/>
            </a:pPr>
            <a:r>
              <a:rPr lang="ja-JP" altLang="en-US" sz="2400" kern="0" dirty="0"/>
              <a:t>提案手法が</a:t>
            </a:r>
            <a:r>
              <a:rPr lang="en-US" altLang="ja-JP" sz="2400" kern="0" dirty="0"/>
              <a:t>Omniscient Debugging</a:t>
            </a:r>
            <a:r>
              <a:rPr lang="ja-JP" altLang="en-US" sz="2400" kern="0" dirty="0"/>
              <a:t>と同じ記録をしている事例</a:t>
            </a:r>
            <a:endParaRPr lang="en-US" altLang="ja-JP" sz="2400" kern="0" dirty="0"/>
          </a:p>
          <a:p>
            <a:pPr marL="457200" indent="-457200">
              <a:buFont typeface="+mj-lt"/>
              <a:buAutoNum type="arabicPeriod"/>
            </a:pPr>
            <a:r>
              <a:rPr lang="ja-JP" altLang="en-US" sz="2400" kern="0" dirty="0"/>
              <a:t>提案手法が有用に働いた事例</a:t>
            </a:r>
            <a:endParaRPr lang="en-US" altLang="ja-JP" sz="2400" kern="0" dirty="0"/>
          </a:p>
          <a:p>
            <a:pPr lvl="1"/>
            <a:r>
              <a:rPr lang="ja-JP" altLang="en-US" sz="2000" kern="0" dirty="0"/>
              <a:t>バグに関係しない観測値を記録しないことで記録量を削減</a:t>
            </a:r>
            <a:endParaRPr lang="en-US" altLang="ja-JP" sz="2000" kern="0" dirty="0"/>
          </a:p>
          <a:p>
            <a:pPr marL="457200" indent="-457200">
              <a:buFont typeface="+mj-lt"/>
              <a:buAutoNum type="arabicPeriod"/>
            </a:pPr>
            <a:r>
              <a:rPr lang="ja-JP" altLang="en-US" sz="2400" kern="0" dirty="0"/>
              <a:t>提案手法で情報の欠落が発生してしまった事例</a:t>
            </a:r>
            <a:endParaRPr lang="en-US" altLang="ja-JP" sz="2400" kern="0" dirty="0"/>
          </a:p>
          <a:p>
            <a:pPr lvl="1"/>
            <a:r>
              <a:rPr lang="ja-JP" altLang="en-US" sz="2000" dirty="0"/>
              <a:t>実行毎に挙動が変わるソフトウェアに対しては，提案手法でバグに</a:t>
            </a:r>
            <a:br>
              <a:rPr lang="en-US" altLang="ja-JP" sz="2000" dirty="0"/>
            </a:br>
            <a:r>
              <a:rPr lang="ja-JP" altLang="en-US" sz="2000" dirty="0"/>
              <a:t>関係する命令を記録できなかった（分散処理を行うライブラリなど）</a:t>
            </a:r>
            <a:endParaRPr lang="en-US" altLang="ja-JP" sz="2000" dirty="0"/>
          </a:p>
          <a:p>
            <a:pPr marL="857250" lvl="1" indent="-457200">
              <a:buFont typeface="+mj-lt"/>
              <a:buAutoNum type="arabicPeriod"/>
            </a:pPr>
            <a:endParaRPr lang="en-US" altLang="ja-JP" sz="2000" kern="0" dirty="0"/>
          </a:p>
          <a:p>
            <a:pPr marL="457200" indent="-457200">
              <a:buFont typeface="+mj-lt"/>
              <a:buAutoNum type="arabicPeriod"/>
            </a:pPr>
            <a:endParaRPr lang="en-US" altLang="ja-JP" sz="2400" kern="0" dirty="0"/>
          </a:p>
          <a:p>
            <a:pPr marL="457200" indent="-457200">
              <a:buFont typeface="+mj-lt"/>
              <a:buAutoNum type="arabicPeriod"/>
            </a:pPr>
            <a:endParaRPr lang="ja-JP" altLang="en-US" sz="2400" kern="0" dirty="0"/>
          </a:p>
        </p:txBody>
      </p:sp>
      <p:sp>
        <p:nvSpPr>
          <p:cNvPr id="8" name="コンテンツ プレースホルダー 5"/>
          <p:cNvSpPr txBox="1">
            <a:spLocks/>
          </p:cNvSpPr>
          <p:nvPr/>
        </p:nvSpPr>
        <p:spPr bwMode="auto">
          <a:xfrm>
            <a:off x="3747247" y="1475944"/>
            <a:ext cx="5592696" cy="10185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a:t>（）はバグに関係する命令を削除したもの</a:t>
            </a:r>
            <a:endParaRPr lang="ja-JP" altLang="en-US" sz="2400" kern="0" dirty="0"/>
          </a:p>
        </p:txBody>
      </p:sp>
    </p:spTree>
    <p:extLst>
      <p:ext uri="{BB962C8B-B14F-4D97-AF65-F5344CB8AC3E}">
        <p14:creationId xmlns:p14="http://schemas.microsoft.com/office/powerpoint/2010/main" val="40069897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テスト全体を実行した際のコスト</a:t>
            </a:r>
            <a:endParaRPr lang="en-US" altLang="ja-JP" sz="36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66</a:t>
            </a:fld>
            <a:endParaRPr lang="en-US" altLang="ja-JP"/>
          </a:p>
        </p:txBody>
      </p:sp>
      <p:sp>
        <p:nvSpPr>
          <p:cNvPr id="9" name="コンテンツ プレースホルダー 5"/>
          <p:cNvSpPr txBox="1">
            <a:spLocks/>
          </p:cNvSpPr>
          <p:nvPr/>
        </p:nvSpPr>
        <p:spPr bwMode="auto">
          <a:xfrm>
            <a:off x="1910079" y="5171044"/>
            <a:ext cx="6160771" cy="7229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400" kern="0"/>
              <a:t>Near-Omniscient </a:t>
            </a:r>
            <a:r>
              <a:rPr lang="en-US" altLang="ja-JP" sz="2400" kern="0" dirty="0"/>
              <a:t>Debugging</a:t>
            </a:r>
            <a:r>
              <a:rPr lang="ja-JP" altLang="en-US" sz="2400" kern="0" dirty="0"/>
              <a:t>はメソッドの数と</a:t>
            </a:r>
            <a:br>
              <a:rPr lang="en-US" altLang="ja-JP" sz="2400" kern="0" dirty="0"/>
            </a:br>
            <a:r>
              <a:rPr lang="ja-JP" altLang="en-US" sz="2400" kern="0" dirty="0"/>
              <a:t>記録量に強い相関（</a:t>
            </a:r>
            <a:r>
              <a:rPr lang="en-US" altLang="ja-JP" sz="2400" kern="0" dirty="0"/>
              <a:t>0.806</a:t>
            </a:r>
            <a:r>
              <a:rPr lang="ja-JP" altLang="en-US" sz="2400" kern="0" dirty="0"/>
              <a:t>）がある</a:t>
            </a:r>
          </a:p>
        </p:txBody>
      </p:sp>
      <p:pic>
        <p:nvPicPr>
          <p:cNvPr id="5" name="図 4"/>
          <p:cNvPicPr>
            <a:picLocks noChangeAspect="1"/>
          </p:cNvPicPr>
          <p:nvPr/>
        </p:nvPicPr>
        <p:blipFill>
          <a:blip r:embed="rId3"/>
          <a:stretch>
            <a:fillRect/>
          </a:stretch>
        </p:blipFill>
        <p:spPr>
          <a:xfrm rot="5400000">
            <a:off x="2716095" y="-788550"/>
            <a:ext cx="3584223" cy="8334964"/>
          </a:xfrm>
          <a:prstGeom prst="rect">
            <a:avLst/>
          </a:prstGeom>
        </p:spPr>
      </p:pic>
    </p:spTree>
    <p:extLst>
      <p:ext uri="{BB962C8B-B14F-4D97-AF65-F5344CB8AC3E}">
        <p14:creationId xmlns:p14="http://schemas.microsoft.com/office/powerpoint/2010/main" val="25708820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6E6AF29-BC50-4EE6-B786-1A9316285619}"/>
              </a:ext>
            </a:extLst>
          </p:cNvPr>
          <p:cNvSpPr>
            <a:spLocks noGrp="1"/>
          </p:cNvSpPr>
          <p:nvPr>
            <p:ph type="title"/>
          </p:nvPr>
        </p:nvSpPr>
        <p:spPr>
          <a:xfrm>
            <a:off x="722313" y="4406900"/>
            <a:ext cx="8295078" cy="1160182"/>
          </a:xfrm>
        </p:spPr>
        <p:txBody>
          <a:bodyPr/>
          <a:lstStyle/>
          <a:p>
            <a:r>
              <a:rPr lang="ja-JP" altLang="en-US" sz="3200" dirty="0"/>
              <a:t>類似ソースコード片検索結果に対する</a:t>
            </a:r>
            <a:br>
              <a:rPr lang="en-US" altLang="ja-JP" sz="3200" dirty="0"/>
            </a:br>
            <a:r>
              <a:rPr lang="ja-JP" altLang="en-US" sz="3200" dirty="0"/>
              <a:t>クラスタリング技術を用いたフィルタリング手法</a:t>
            </a:r>
            <a:endParaRPr kumimoji="1" lang="ja-JP" altLang="en-US" sz="3200" dirty="0"/>
          </a:p>
        </p:txBody>
      </p:sp>
      <p:sp>
        <p:nvSpPr>
          <p:cNvPr id="6" name="テキスト プレースホルダー 5">
            <a:extLst>
              <a:ext uri="{FF2B5EF4-FFF2-40B4-BE49-F238E27FC236}">
                <a16:creationId xmlns:a16="http://schemas.microsoft.com/office/drawing/2014/main" id="{C70FD061-1EDC-46CE-9CD5-13794B3C5F63}"/>
              </a:ext>
            </a:extLst>
          </p:cNvPr>
          <p:cNvSpPr>
            <a:spLocks noGrp="1"/>
          </p:cNvSpPr>
          <p:nvPr>
            <p:ph type="body" idx="1"/>
          </p:nvPr>
        </p:nvSpPr>
        <p:spPr/>
        <p:txBody>
          <a:bodyPr/>
          <a:lstStyle/>
          <a:p>
            <a:r>
              <a:rPr lang="en-US" altLang="ja-JP" sz="2400" b="1" dirty="0"/>
              <a:t>5</a:t>
            </a:r>
            <a:r>
              <a:rPr lang="ja-JP" altLang="en-US" sz="2400" b="1" dirty="0"/>
              <a:t>章</a:t>
            </a:r>
            <a:endParaRPr kumimoji="1" lang="ja-JP" altLang="en-US" sz="2400" b="1" dirty="0"/>
          </a:p>
        </p:txBody>
      </p:sp>
      <p:sp>
        <p:nvSpPr>
          <p:cNvPr id="4" name="スライド番号プレースホルダー 3">
            <a:extLst>
              <a:ext uri="{FF2B5EF4-FFF2-40B4-BE49-F238E27FC236}">
                <a16:creationId xmlns:a16="http://schemas.microsoft.com/office/drawing/2014/main" id="{AF2ABF65-16EA-4504-9B20-3C228716306D}"/>
              </a:ext>
            </a:extLst>
          </p:cNvPr>
          <p:cNvSpPr>
            <a:spLocks noGrp="1"/>
          </p:cNvSpPr>
          <p:nvPr>
            <p:ph type="sldNum" sz="quarter" idx="12"/>
          </p:nvPr>
        </p:nvSpPr>
        <p:spPr/>
        <p:txBody>
          <a:bodyPr/>
          <a:lstStyle/>
          <a:p>
            <a:fld id="{9F5033E9-932D-4E41-95C3-341F9A6DAE17}" type="slidenum">
              <a:rPr lang="en-US" altLang="ja-JP" smtClean="0"/>
              <a:pPr/>
              <a:t>67</a:t>
            </a:fld>
            <a:endParaRPr lang="en-US" altLang="ja-JP"/>
          </a:p>
        </p:txBody>
      </p:sp>
    </p:spTree>
    <p:extLst>
      <p:ext uri="{BB962C8B-B14F-4D97-AF65-F5344CB8AC3E}">
        <p14:creationId xmlns:p14="http://schemas.microsoft.com/office/powerpoint/2010/main" val="246807863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既存手法の検索イメージと課題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68</a:t>
            </a:fld>
            <a:endParaRPr lang="en-US" altLang="ja-JP"/>
          </a:p>
        </p:txBody>
      </p:sp>
      <p:sp>
        <p:nvSpPr>
          <p:cNvPr id="6" name="コンテンツ プレースホルダー 2"/>
          <p:cNvSpPr>
            <a:spLocks noGrp="1"/>
          </p:cNvSpPr>
          <p:nvPr/>
        </p:nvSpPr>
        <p:spPr bwMode="auto">
          <a:xfrm>
            <a:off x="4572000" y="2527343"/>
            <a:ext cx="4182077" cy="27698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ct val="20000"/>
              </a:spcBef>
              <a:spcAft>
                <a:spcPct val="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ct val="20000"/>
              </a:spcBef>
              <a:spcAft>
                <a:spcPct val="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ct val="20000"/>
              </a:spcBef>
              <a:spcAft>
                <a:spcPct val="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ct val="20000"/>
              </a:spcBef>
              <a:spcAft>
                <a:spcPct val="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dirty="0"/>
              <a:t>クエリに十分近い</a:t>
            </a:r>
            <a:r>
              <a:rPr lang="en-US" altLang="ja-JP" sz="2000" dirty="0"/>
              <a:t>(</a:t>
            </a:r>
            <a:r>
              <a:rPr lang="ja-JP" altLang="en-US" sz="2000" dirty="0"/>
              <a:t>距離</a:t>
            </a:r>
            <a:r>
              <a:rPr lang="en-US" altLang="ja-JP" sz="2000" b="1" i="1" dirty="0"/>
              <a:t>d</a:t>
            </a:r>
            <a:r>
              <a:rPr lang="ja-JP" altLang="en-US" sz="2000" dirty="0"/>
              <a:t>以内）コード片を調査する</a:t>
            </a:r>
            <a:endParaRPr lang="en-US" altLang="ja-JP" sz="2000" dirty="0"/>
          </a:p>
          <a:p>
            <a:r>
              <a:rPr lang="ja-JP" altLang="en-US" sz="2000" dirty="0"/>
              <a:t>ツールの特徴として見逃しを小さくすることがあり再現率が高いが，</a:t>
            </a:r>
            <a:r>
              <a:rPr lang="ja-JP" altLang="en-US" sz="2000" b="1" u="sng" dirty="0"/>
              <a:t>その分適合率が低い</a:t>
            </a:r>
            <a:endParaRPr lang="en-US" altLang="ja-JP" sz="2000" b="1" u="sng" dirty="0"/>
          </a:p>
          <a:p>
            <a:endParaRPr lang="en-US" altLang="ja-JP" sz="2000" b="1" u="sng" dirty="0"/>
          </a:p>
          <a:p>
            <a:pPr marL="0" indent="0">
              <a:buNone/>
            </a:pPr>
            <a:r>
              <a:rPr lang="ja-JP" altLang="en-US" sz="2000" b="1" dirty="0"/>
              <a:t>→再現率を維持したまま，適合率を上げるためのフィルタリングが必要</a:t>
            </a:r>
            <a:endParaRPr lang="en-US" altLang="ja-JP" sz="2000" b="1" dirty="0"/>
          </a:p>
          <a:p>
            <a:endParaRPr lang="en-US" altLang="ja-JP" sz="2000" dirty="0"/>
          </a:p>
        </p:txBody>
      </p:sp>
      <p:sp>
        <p:nvSpPr>
          <p:cNvPr id="39" name="楕円 38"/>
          <p:cNvSpPr/>
          <p:nvPr/>
        </p:nvSpPr>
        <p:spPr>
          <a:xfrm>
            <a:off x="533486" y="2978220"/>
            <a:ext cx="3067050" cy="3067050"/>
          </a:xfrm>
          <a:prstGeom prst="ellipse">
            <a:avLst/>
          </a:prstGeom>
          <a:solidFill>
            <a:schemeClr val="accent5"/>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p:cNvSpPr/>
          <p:nvPr/>
        </p:nvSpPr>
        <p:spPr>
          <a:xfrm>
            <a:off x="1941855" y="4398378"/>
            <a:ext cx="289112" cy="289112"/>
          </a:xfrm>
          <a:prstGeom prst="ellipse">
            <a:avLst/>
          </a:prstGeom>
          <a:solidFill>
            <a:srgbClr val="0070C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p:cNvSpPr/>
          <p:nvPr/>
        </p:nvSpPr>
        <p:spPr>
          <a:xfrm>
            <a:off x="1377212" y="410337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 name="直線矢印コネクタ 43"/>
          <p:cNvCxnSpPr>
            <a:cxnSpLocks/>
            <a:stCxn id="42" idx="6"/>
            <a:endCxn id="39" idx="6"/>
          </p:cNvCxnSpPr>
          <p:nvPr/>
        </p:nvCxnSpPr>
        <p:spPr>
          <a:xfrm flipV="1">
            <a:off x="2230967" y="4511745"/>
            <a:ext cx="1369569" cy="31189"/>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5" name="テキスト ボックス 5"/>
          <p:cNvSpPr txBox="1"/>
          <p:nvPr/>
        </p:nvSpPr>
        <p:spPr>
          <a:xfrm>
            <a:off x="2729002" y="4193993"/>
            <a:ext cx="325730" cy="369332"/>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b="1" i="1" dirty="0"/>
              <a:t>d</a:t>
            </a:r>
            <a:endParaRPr kumimoji="1" lang="ja-JP" altLang="en-US" b="1" i="1" dirty="0"/>
          </a:p>
        </p:txBody>
      </p:sp>
      <p:sp>
        <p:nvSpPr>
          <p:cNvPr id="46" name="楕円 45"/>
          <p:cNvSpPr/>
          <p:nvPr/>
        </p:nvSpPr>
        <p:spPr>
          <a:xfrm>
            <a:off x="852926" y="4841769"/>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楕円 46"/>
          <p:cNvSpPr/>
          <p:nvPr/>
        </p:nvSpPr>
        <p:spPr>
          <a:xfrm>
            <a:off x="3311424" y="3132802"/>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p:cNvSpPr/>
          <p:nvPr/>
        </p:nvSpPr>
        <p:spPr>
          <a:xfrm>
            <a:off x="2928529" y="353782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p:cNvSpPr/>
          <p:nvPr/>
        </p:nvSpPr>
        <p:spPr>
          <a:xfrm>
            <a:off x="3315965" y="553409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p:cNvSpPr/>
          <p:nvPr/>
        </p:nvSpPr>
        <p:spPr>
          <a:xfrm>
            <a:off x="2707996" y="5297195"/>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p:cNvSpPr/>
          <p:nvPr/>
        </p:nvSpPr>
        <p:spPr>
          <a:xfrm>
            <a:off x="3108531" y="5108584"/>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楕円 51"/>
          <p:cNvSpPr/>
          <p:nvPr/>
        </p:nvSpPr>
        <p:spPr>
          <a:xfrm>
            <a:off x="1858270" y="5089968"/>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コンテンツ プレースホルダー 4">
            <a:extLst>
              <a:ext uri="{FF2B5EF4-FFF2-40B4-BE49-F238E27FC236}">
                <a16:creationId xmlns:a16="http://schemas.microsoft.com/office/drawing/2014/main" id="{E27E694B-4E49-49E1-A20D-AA6B02CA8781}"/>
              </a:ext>
            </a:extLst>
          </p:cNvPr>
          <p:cNvSpPr>
            <a:spLocks noGrp="1"/>
          </p:cNvSpPr>
          <p:nvPr>
            <p:ph idx="1"/>
          </p:nvPr>
        </p:nvSpPr>
        <p:spPr>
          <a:xfrm>
            <a:off x="457200" y="1600200"/>
            <a:ext cx="8229600" cy="1073639"/>
          </a:xfrm>
        </p:spPr>
        <p:txBody>
          <a:bodyPr/>
          <a:lstStyle/>
          <a:p>
            <a:pPr marL="0" indent="0">
              <a:buNone/>
            </a:pPr>
            <a:r>
              <a:rPr lang="ja-JP" altLang="en-US" sz="2800" dirty="0"/>
              <a:t>目的：類似コード片検索でバグを含む可能性が高いコード片を検索する</a:t>
            </a:r>
          </a:p>
        </p:txBody>
      </p:sp>
    </p:spTree>
    <p:extLst>
      <p:ext uri="{BB962C8B-B14F-4D97-AF65-F5344CB8AC3E}">
        <p14:creationId xmlns:p14="http://schemas.microsoft.com/office/powerpoint/2010/main" val="33892159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9" name="楕円 48"/>
          <p:cNvSpPr/>
          <p:nvPr/>
        </p:nvSpPr>
        <p:spPr>
          <a:xfrm>
            <a:off x="533486" y="2978220"/>
            <a:ext cx="3067050" cy="3067050"/>
          </a:xfrm>
          <a:prstGeom prst="ellipse">
            <a:avLst/>
          </a:prstGeom>
          <a:solidFill>
            <a:schemeClr val="accent5"/>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提案手法によるフィルタリング</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69</a:t>
            </a:fld>
            <a:endParaRPr lang="en-US" altLang="ja-JP"/>
          </a:p>
        </p:txBody>
      </p:sp>
      <p:sp>
        <p:nvSpPr>
          <p:cNvPr id="35" name="楕円 34"/>
          <p:cNvSpPr/>
          <p:nvPr/>
        </p:nvSpPr>
        <p:spPr>
          <a:xfrm>
            <a:off x="2638535" y="4863861"/>
            <a:ext cx="1629583" cy="1629583"/>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楕円 35"/>
          <p:cNvSpPr/>
          <p:nvPr/>
        </p:nvSpPr>
        <p:spPr>
          <a:xfrm>
            <a:off x="2647430" y="2462566"/>
            <a:ext cx="1629583" cy="1629583"/>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p:cNvSpPr/>
          <p:nvPr/>
        </p:nvSpPr>
        <p:spPr>
          <a:xfrm>
            <a:off x="1941855" y="4398378"/>
            <a:ext cx="289112" cy="289112"/>
          </a:xfrm>
          <a:prstGeom prst="ellipse">
            <a:avLst/>
          </a:prstGeom>
          <a:solidFill>
            <a:srgbClr val="0070C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p:cNvSpPr/>
          <p:nvPr/>
        </p:nvSpPr>
        <p:spPr>
          <a:xfrm>
            <a:off x="1377212" y="410337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 name="直線矢印コネクタ 38"/>
          <p:cNvCxnSpPr>
            <a:stCxn id="37" idx="6"/>
            <a:endCxn id="49" idx="6"/>
          </p:cNvCxnSpPr>
          <p:nvPr/>
        </p:nvCxnSpPr>
        <p:spPr>
          <a:xfrm flipV="1">
            <a:off x="2230967" y="4511745"/>
            <a:ext cx="1369569" cy="31189"/>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テキスト ボックス 5"/>
          <p:cNvSpPr txBox="1"/>
          <p:nvPr/>
        </p:nvSpPr>
        <p:spPr>
          <a:xfrm>
            <a:off x="2729002" y="4193993"/>
            <a:ext cx="325730" cy="369332"/>
          </a:xfrm>
          <a:prstGeom prst="rect">
            <a:avLst/>
          </a:prstGeom>
          <a:noFill/>
        </p:spPr>
        <p:txBody>
          <a:bodyPr wrap="non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kumimoji="1" lang="en-US" altLang="ja-JP" b="1" i="1" dirty="0"/>
              <a:t>d</a:t>
            </a:r>
            <a:endParaRPr kumimoji="1" lang="ja-JP" altLang="en-US" b="1" i="1" dirty="0"/>
          </a:p>
        </p:txBody>
      </p:sp>
      <p:sp>
        <p:nvSpPr>
          <p:cNvPr id="41" name="楕円 40"/>
          <p:cNvSpPr/>
          <p:nvPr/>
        </p:nvSpPr>
        <p:spPr>
          <a:xfrm>
            <a:off x="852926" y="4841769"/>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p:cNvSpPr/>
          <p:nvPr/>
        </p:nvSpPr>
        <p:spPr>
          <a:xfrm>
            <a:off x="3311424" y="3132802"/>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p:cNvSpPr/>
          <p:nvPr/>
        </p:nvSpPr>
        <p:spPr>
          <a:xfrm>
            <a:off x="2928529" y="353782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p:cNvSpPr/>
          <p:nvPr/>
        </p:nvSpPr>
        <p:spPr>
          <a:xfrm>
            <a:off x="3315965" y="5534097"/>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p:cNvSpPr/>
          <p:nvPr/>
        </p:nvSpPr>
        <p:spPr>
          <a:xfrm>
            <a:off x="2707996" y="5297195"/>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p:cNvSpPr/>
          <p:nvPr/>
        </p:nvSpPr>
        <p:spPr>
          <a:xfrm>
            <a:off x="3108531" y="5108584"/>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楕円 46"/>
          <p:cNvSpPr/>
          <p:nvPr/>
        </p:nvSpPr>
        <p:spPr>
          <a:xfrm>
            <a:off x="1858270" y="5089968"/>
            <a:ext cx="289112" cy="289112"/>
          </a:xfrm>
          <a:prstGeom prst="ellipse">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B4C149A5-17B0-4BE5-A4B6-300A238AEC95}"/>
              </a:ext>
            </a:extLst>
          </p:cNvPr>
          <p:cNvSpPr>
            <a:spLocks noGrp="1"/>
          </p:cNvSpPr>
          <p:nvPr/>
        </p:nvSpPr>
        <p:spPr bwMode="auto">
          <a:xfrm>
            <a:off x="4572000" y="2527343"/>
            <a:ext cx="4182077" cy="27698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ct val="20000"/>
              </a:spcBef>
              <a:spcAft>
                <a:spcPct val="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ct val="20000"/>
              </a:spcBef>
              <a:spcAft>
                <a:spcPct val="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ct val="20000"/>
              </a:spcBef>
              <a:spcAft>
                <a:spcPct val="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ct val="20000"/>
              </a:spcBef>
              <a:spcAft>
                <a:spcPct val="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solidFill>
                  <a:srgbClr val="FF0000"/>
                </a:solidFill>
              </a:rPr>
              <a:t>仮説：バグを含まないコード片同士は類似している</a:t>
            </a:r>
            <a:endParaRPr lang="en-US" altLang="ja-JP" sz="2000" dirty="0">
              <a:solidFill>
                <a:srgbClr val="FF0000"/>
              </a:solidFill>
            </a:endParaRPr>
          </a:p>
          <a:p>
            <a:r>
              <a:rPr lang="ja-JP" altLang="en-US" sz="2000" dirty="0"/>
              <a:t>クエリに十分近い</a:t>
            </a:r>
            <a:r>
              <a:rPr lang="en-US" altLang="ja-JP" sz="2000" dirty="0"/>
              <a:t>(</a:t>
            </a:r>
            <a:r>
              <a:rPr lang="ja-JP" altLang="en-US" sz="2000" dirty="0"/>
              <a:t>距離</a:t>
            </a:r>
            <a:r>
              <a:rPr lang="en-US" altLang="ja-JP" sz="2000" b="1" i="1" dirty="0"/>
              <a:t>d</a:t>
            </a:r>
            <a:r>
              <a:rPr lang="ja-JP" altLang="en-US" sz="2000" dirty="0"/>
              <a:t>以内）コード片を調査する</a:t>
            </a:r>
            <a:endParaRPr lang="en-US" altLang="ja-JP" sz="2000" dirty="0">
              <a:solidFill>
                <a:srgbClr val="FF0000"/>
              </a:solidFill>
            </a:endParaRPr>
          </a:p>
          <a:p>
            <a:r>
              <a:rPr lang="ja-JP" altLang="en-US" sz="2000" dirty="0">
                <a:solidFill>
                  <a:srgbClr val="FF0000"/>
                </a:solidFill>
              </a:rPr>
              <a:t>クエリから遠いコード片に距離が近いコード片を除外する</a:t>
            </a:r>
            <a:endParaRPr lang="en-US" altLang="ja-JP" sz="2000" dirty="0">
              <a:solidFill>
                <a:srgbClr val="FF0000"/>
              </a:solidFill>
            </a:endParaRPr>
          </a:p>
          <a:p>
            <a:endParaRPr lang="en-US" altLang="ja-JP" sz="2000" b="1" u="sng" dirty="0">
              <a:solidFill>
                <a:srgbClr val="FF0000"/>
              </a:solidFill>
            </a:endParaRPr>
          </a:p>
          <a:p>
            <a:endParaRPr lang="en-US" altLang="ja-JP" sz="2000" dirty="0"/>
          </a:p>
        </p:txBody>
      </p:sp>
      <p:sp>
        <p:nvSpPr>
          <p:cNvPr id="23" name="コンテンツ プレースホルダー 4">
            <a:extLst>
              <a:ext uri="{FF2B5EF4-FFF2-40B4-BE49-F238E27FC236}">
                <a16:creationId xmlns:a16="http://schemas.microsoft.com/office/drawing/2014/main" id="{07D2E153-937E-4392-8694-0A10DADDBB0E}"/>
              </a:ext>
            </a:extLst>
          </p:cNvPr>
          <p:cNvSpPr txBox="1">
            <a:spLocks/>
          </p:cNvSpPr>
          <p:nvPr/>
        </p:nvSpPr>
        <p:spPr bwMode="auto">
          <a:xfrm>
            <a:off x="457200" y="1600200"/>
            <a:ext cx="8229600" cy="10736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800" kern="0"/>
              <a:t>目的：類似コード片検索でバグを含む可能性が高いコード片を検索する</a:t>
            </a:r>
            <a:endParaRPr lang="ja-JP" altLang="en-US" sz="2800" kern="0" dirty="0"/>
          </a:p>
        </p:txBody>
      </p:sp>
      <p:sp>
        <p:nvSpPr>
          <p:cNvPr id="24" name="角丸四角形吹き出し 10">
            <a:extLst>
              <a:ext uri="{FF2B5EF4-FFF2-40B4-BE49-F238E27FC236}">
                <a16:creationId xmlns:a16="http://schemas.microsoft.com/office/drawing/2014/main" id="{C3E7C113-1F1B-405C-9152-D6017A7965DA}"/>
              </a:ext>
            </a:extLst>
          </p:cNvPr>
          <p:cNvSpPr/>
          <p:nvPr/>
        </p:nvSpPr>
        <p:spPr>
          <a:xfrm>
            <a:off x="4337579" y="4963280"/>
            <a:ext cx="4679078" cy="1246053"/>
          </a:xfrm>
          <a:prstGeom prst="wedgeRoundRectCallout">
            <a:avLst>
              <a:gd name="adj1" fmla="val -46790"/>
              <a:gd name="adj2" fmla="val -2271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ja-JP" altLang="en-US" sz="2400" dirty="0">
                <a:solidFill>
                  <a:schemeClr val="tx1"/>
                </a:solidFill>
              </a:rPr>
              <a:t>実験において再現率を高く維持しながら検索対象の数を削減できた</a:t>
            </a:r>
            <a:endParaRPr lang="en-US" altLang="ja-JP" sz="2400" dirty="0">
              <a:solidFill>
                <a:schemeClr val="tx1"/>
              </a:solidFill>
            </a:endParaRPr>
          </a:p>
        </p:txBody>
      </p:sp>
    </p:spTree>
    <p:extLst>
      <p:ext uri="{BB962C8B-B14F-4D97-AF65-F5344CB8AC3E}">
        <p14:creationId xmlns:p14="http://schemas.microsoft.com/office/powerpoint/2010/main" val="3318475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3. </a:t>
            </a:r>
            <a:r>
              <a:rPr lang="ja-JP" altLang="en-US" sz="4000" dirty="0"/>
              <a:t>類似コード片検索における課題</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pPr marL="0" indent="0">
              <a:buNone/>
            </a:pPr>
            <a:r>
              <a:rPr lang="ja-JP" altLang="en-US" sz="2800" dirty="0"/>
              <a:t>類似コード片検索（</a:t>
            </a:r>
            <a:r>
              <a:rPr lang="en-US" altLang="ja-JP" sz="2800" dirty="0" err="1"/>
              <a:t>NCDSearch</a:t>
            </a:r>
            <a:r>
              <a:rPr lang="en-US" altLang="ja-JP" sz="2000" dirty="0"/>
              <a:t>[4]</a:t>
            </a:r>
            <a:r>
              <a:rPr lang="ja-JP" altLang="en-US" sz="2800" dirty="0"/>
              <a:t>）：</a:t>
            </a:r>
            <a:br>
              <a:rPr lang="en-US" altLang="ja-JP" sz="2800" dirty="0"/>
            </a:br>
            <a:r>
              <a:rPr lang="ja-JP" altLang="en-US" sz="2800" dirty="0"/>
              <a:t>　　バグを含むコード片が与えられた場合に</a:t>
            </a:r>
            <a:br>
              <a:rPr lang="en-US" altLang="ja-JP" sz="2800" dirty="0"/>
            </a:br>
            <a:r>
              <a:rPr lang="ja-JP" altLang="en-US" sz="2800" dirty="0"/>
              <a:t>　　それに類似するコード片を高速に検索する手法</a:t>
            </a:r>
            <a:endParaRPr lang="en-US" altLang="ja-JP" sz="2400" dirty="0"/>
          </a:p>
          <a:p>
            <a:pPr marL="0" indent="0">
              <a:buNone/>
            </a:pPr>
            <a:r>
              <a:rPr lang="ja-JP" altLang="en-US" sz="2800" dirty="0"/>
              <a:t>課題：</a:t>
            </a:r>
            <a:endParaRPr lang="en-US" altLang="ja-JP" sz="2800" dirty="0"/>
          </a:p>
          <a:p>
            <a:pPr marL="0" indent="0">
              <a:buNone/>
            </a:pPr>
            <a:r>
              <a:rPr lang="ja-JP" altLang="en-US" sz="2800" dirty="0"/>
              <a:t>　　再現率は高いが適合率が低く，検索対象の規模に</a:t>
            </a:r>
            <a:br>
              <a:rPr lang="en-US" altLang="ja-JP" sz="2800" dirty="0"/>
            </a:br>
            <a:r>
              <a:rPr lang="ja-JP" altLang="en-US" sz="2800" dirty="0"/>
              <a:t>　　よっては大きな検査コストがかかる</a:t>
            </a:r>
            <a:endParaRPr lang="en-US" altLang="ja-JP" sz="2800" dirty="0"/>
          </a:p>
          <a:p>
            <a:pPr marL="0" indent="0">
              <a:buNone/>
            </a:pPr>
            <a:r>
              <a:rPr lang="ja-JP" altLang="en-US" sz="2800" dirty="0"/>
              <a:t>解決方法：</a:t>
            </a:r>
            <a:endParaRPr lang="en-US" altLang="ja-JP" sz="2800" dirty="0"/>
          </a:p>
          <a:p>
            <a:pPr marL="0" indent="0">
              <a:buNone/>
            </a:pPr>
            <a:r>
              <a:rPr lang="ja-JP" altLang="en-US" sz="2800" dirty="0"/>
              <a:t>　　再現率を維持しつつ，開発者が検査すべき対象を</a:t>
            </a:r>
            <a:br>
              <a:rPr lang="en-US" altLang="ja-JP" sz="2800" dirty="0"/>
            </a:br>
            <a:r>
              <a:rPr lang="ja-JP" altLang="en-US" sz="2800" dirty="0"/>
              <a:t>　　削減するフィルタリング手法を提案</a:t>
            </a:r>
            <a:endParaRPr lang="en-US" altLang="ja-JP" sz="2800" dirty="0"/>
          </a:p>
          <a:p>
            <a:endParaRPr lang="en-US" altLang="ja-JP" sz="2800" dirty="0"/>
          </a:p>
        </p:txBody>
      </p:sp>
      <p:sp>
        <p:nvSpPr>
          <p:cNvPr id="5" name="テキスト ボックス 85">
            <a:extLst>
              <a:ext uri="{FF2B5EF4-FFF2-40B4-BE49-F238E27FC236}">
                <a16:creationId xmlns:a16="http://schemas.microsoft.com/office/drawing/2014/main" id="{C3335E74-AD74-46AF-96CD-0C00C569CFE6}"/>
              </a:ext>
            </a:extLst>
          </p:cNvPr>
          <p:cNvSpPr txBox="1"/>
          <p:nvPr/>
        </p:nvSpPr>
        <p:spPr>
          <a:xfrm>
            <a:off x="614103" y="6126162"/>
            <a:ext cx="7861306" cy="393449"/>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050" dirty="0"/>
              <a:t>[4] T. </a:t>
            </a:r>
            <a:r>
              <a:rPr lang="en-US" altLang="ja-JP" sz="1050" dirty="0" err="1"/>
              <a:t>Ishio</a:t>
            </a:r>
            <a:r>
              <a:rPr lang="en-US" altLang="ja-JP" sz="1050" dirty="0"/>
              <a:t>, et </a:t>
            </a:r>
            <a:r>
              <a:rPr lang="en-US" altLang="ja-JP" sz="1050" dirty="0" err="1"/>
              <a:t>al.,"Cloned</a:t>
            </a:r>
            <a:r>
              <a:rPr lang="en-US" altLang="ja-JP" sz="1050" dirty="0"/>
              <a:t> Buggy Code Detection in Practice Using Normalized Compression Distance," In Proc. of IEEE International Conference on Software Maintenance and Evolution, pp. 591-594, 2018.</a:t>
            </a:r>
            <a:endParaRPr kumimoji="1" lang="ja-JP" altLang="en-US" sz="1050" dirty="0"/>
          </a:p>
        </p:txBody>
      </p:sp>
    </p:spTree>
    <p:extLst>
      <p:ext uri="{BB962C8B-B14F-4D97-AF65-F5344CB8AC3E}">
        <p14:creationId xmlns:p14="http://schemas.microsoft.com/office/powerpoint/2010/main" val="20783415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デバッグに必要なコスト</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70</a:t>
            </a:fld>
            <a:endParaRPr lang="en-US" altLang="ja-JP"/>
          </a:p>
        </p:txBody>
      </p:sp>
      <p:sp>
        <p:nvSpPr>
          <p:cNvPr id="3" name="正方形/長方形 2">
            <a:extLst>
              <a:ext uri="{FF2B5EF4-FFF2-40B4-BE49-F238E27FC236}">
                <a16:creationId xmlns:a16="http://schemas.microsoft.com/office/drawing/2014/main" id="{3945B0EF-68E7-4428-8F6F-38E5EB424A4C}"/>
              </a:ext>
            </a:extLst>
          </p:cNvPr>
          <p:cNvSpPr/>
          <p:nvPr/>
        </p:nvSpPr>
        <p:spPr>
          <a:xfrm>
            <a:off x="4572001" y="2477672"/>
            <a:ext cx="1638886" cy="64711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コードの設計（</a:t>
            </a:r>
            <a:r>
              <a:rPr kumimoji="1" lang="en-US" altLang="ja-JP" sz="2000" b="1" dirty="0">
                <a:solidFill>
                  <a:schemeClr val="tx1"/>
                </a:solidFill>
              </a:rPr>
              <a:t>20</a:t>
            </a:r>
            <a:r>
              <a:rPr lang="en-US" altLang="ja-JP" sz="2000" b="1" dirty="0">
                <a:solidFill>
                  <a:schemeClr val="tx1"/>
                </a:solidFill>
              </a:rPr>
              <a:t>%</a:t>
            </a:r>
            <a:r>
              <a:rPr kumimoji="1" lang="ja-JP" altLang="en-US" sz="2000" b="1" dirty="0">
                <a:solidFill>
                  <a:schemeClr val="tx1"/>
                </a:solidFill>
              </a:rPr>
              <a:t>）</a:t>
            </a:r>
          </a:p>
        </p:txBody>
      </p:sp>
      <p:sp>
        <p:nvSpPr>
          <p:cNvPr id="6" name="正方形/長方形 5">
            <a:extLst>
              <a:ext uri="{FF2B5EF4-FFF2-40B4-BE49-F238E27FC236}">
                <a16:creationId xmlns:a16="http://schemas.microsoft.com/office/drawing/2014/main" id="{65F1C1DE-667A-44C0-95F3-E34CE27FA56F}"/>
              </a:ext>
            </a:extLst>
          </p:cNvPr>
          <p:cNvSpPr/>
          <p:nvPr/>
        </p:nvSpPr>
        <p:spPr>
          <a:xfrm>
            <a:off x="6210887" y="2477672"/>
            <a:ext cx="2046850" cy="64711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コーディング</a:t>
            </a:r>
            <a:br>
              <a:rPr kumimoji="1" lang="en-US" altLang="ja-JP" sz="2000" b="1" dirty="0">
                <a:solidFill>
                  <a:schemeClr val="tx1"/>
                </a:solidFill>
              </a:rPr>
            </a:br>
            <a:r>
              <a:rPr kumimoji="1" lang="ja-JP" altLang="en-US" sz="2000" b="1" dirty="0">
                <a:solidFill>
                  <a:schemeClr val="tx1"/>
                </a:solidFill>
              </a:rPr>
              <a:t>（</a:t>
            </a:r>
            <a:r>
              <a:rPr kumimoji="1" lang="en-US" altLang="ja-JP" sz="2000" b="1" dirty="0">
                <a:solidFill>
                  <a:schemeClr val="tx1"/>
                </a:solidFill>
              </a:rPr>
              <a:t>30%</a:t>
            </a:r>
            <a:r>
              <a:rPr kumimoji="1" lang="ja-JP" altLang="en-US" sz="2000" b="1" dirty="0">
                <a:solidFill>
                  <a:schemeClr val="tx1"/>
                </a:solidFill>
              </a:rPr>
              <a:t>）</a:t>
            </a:r>
            <a:endParaRPr kumimoji="1" lang="en-US" altLang="ja-JP" sz="2000" b="1" dirty="0">
              <a:solidFill>
                <a:schemeClr val="tx1"/>
              </a:solidFill>
            </a:endParaRPr>
          </a:p>
        </p:txBody>
      </p:sp>
      <p:sp>
        <p:nvSpPr>
          <p:cNvPr id="7" name="正方形/長方形 6">
            <a:extLst>
              <a:ext uri="{FF2B5EF4-FFF2-40B4-BE49-F238E27FC236}">
                <a16:creationId xmlns:a16="http://schemas.microsoft.com/office/drawing/2014/main" id="{E288CE67-D63B-4386-8A1F-31FABC31C1EB}"/>
              </a:ext>
            </a:extLst>
          </p:cNvPr>
          <p:cNvSpPr/>
          <p:nvPr/>
        </p:nvSpPr>
        <p:spPr>
          <a:xfrm>
            <a:off x="886265" y="2477672"/>
            <a:ext cx="1842868" cy="647114"/>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バグ修正</a:t>
            </a:r>
            <a:br>
              <a:rPr lang="en-US" altLang="ja-JP" b="1" dirty="0">
                <a:solidFill>
                  <a:schemeClr val="tx1"/>
                </a:solidFill>
              </a:rPr>
            </a:br>
            <a:r>
              <a:rPr lang="ja-JP" altLang="en-US" b="1" dirty="0">
                <a:solidFill>
                  <a:schemeClr val="tx1"/>
                </a:solidFill>
              </a:rPr>
              <a:t>（</a:t>
            </a:r>
            <a:r>
              <a:rPr lang="en-US" altLang="ja-JP" b="1" dirty="0">
                <a:solidFill>
                  <a:schemeClr val="tx1"/>
                </a:solidFill>
              </a:rPr>
              <a:t>25%</a:t>
            </a:r>
            <a:r>
              <a:rPr lang="ja-JP" altLang="en-US" b="1" dirty="0">
                <a:solidFill>
                  <a:schemeClr val="tx1"/>
                </a:solidFill>
              </a:rPr>
              <a:t>）</a:t>
            </a:r>
            <a:endParaRPr kumimoji="1" lang="ja-JP" altLang="en-US" b="1" dirty="0">
              <a:solidFill>
                <a:schemeClr val="tx1"/>
              </a:solidFill>
            </a:endParaRPr>
          </a:p>
        </p:txBody>
      </p:sp>
      <p:sp>
        <p:nvSpPr>
          <p:cNvPr id="9" name="正方形/長方形 8">
            <a:extLst>
              <a:ext uri="{FF2B5EF4-FFF2-40B4-BE49-F238E27FC236}">
                <a16:creationId xmlns:a16="http://schemas.microsoft.com/office/drawing/2014/main" id="{9EC15FDF-A60F-4809-8BFD-77EB87F2B6DD}"/>
              </a:ext>
            </a:extLst>
          </p:cNvPr>
          <p:cNvSpPr/>
          <p:nvPr/>
        </p:nvSpPr>
        <p:spPr>
          <a:xfrm>
            <a:off x="2729133" y="2477672"/>
            <a:ext cx="1842868" cy="647114"/>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コードの修正（</a:t>
            </a:r>
            <a:r>
              <a:rPr lang="en-US" altLang="ja-JP" sz="2000" b="1" dirty="0">
                <a:solidFill>
                  <a:schemeClr val="tx1"/>
                </a:solidFill>
              </a:rPr>
              <a:t>25%</a:t>
            </a:r>
            <a:r>
              <a:rPr lang="ja-JP" altLang="en-US" sz="2000" b="1" dirty="0">
                <a:solidFill>
                  <a:schemeClr val="tx1"/>
                </a:solidFill>
              </a:rPr>
              <a:t>）</a:t>
            </a:r>
            <a:endParaRPr kumimoji="1" lang="ja-JP" altLang="en-US" sz="2000" b="1" dirty="0">
              <a:solidFill>
                <a:schemeClr val="tx1"/>
              </a:solidFill>
            </a:endParaRPr>
          </a:p>
        </p:txBody>
      </p:sp>
      <p:sp>
        <p:nvSpPr>
          <p:cNvPr id="12" name="コンテンツ プレースホルダー 11">
            <a:extLst>
              <a:ext uri="{FF2B5EF4-FFF2-40B4-BE49-F238E27FC236}">
                <a16:creationId xmlns:a16="http://schemas.microsoft.com/office/drawing/2014/main" id="{3434D4A0-770E-41B7-BEBC-710887DB67BF}"/>
              </a:ext>
            </a:extLst>
          </p:cNvPr>
          <p:cNvSpPr>
            <a:spLocks noGrp="1"/>
          </p:cNvSpPr>
          <p:nvPr>
            <p:ph idx="1"/>
          </p:nvPr>
        </p:nvSpPr>
        <p:spPr>
          <a:xfrm>
            <a:off x="457200" y="1600201"/>
            <a:ext cx="8229600" cy="3492304"/>
          </a:xfrm>
        </p:spPr>
        <p:txBody>
          <a:bodyPr/>
          <a:lstStyle/>
          <a:p>
            <a:r>
              <a:rPr lang="ja-JP" altLang="en-US" sz="2800" dirty="0"/>
              <a:t>ソフトウェア開発におけるコストの構造</a:t>
            </a:r>
            <a:r>
              <a:rPr lang="en-US" altLang="ja-JP" sz="2800" dirty="0"/>
              <a:t>[]</a:t>
            </a:r>
          </a:p>
          <a:p>
            <a:endParaRPr lang="en-US" altLang="ja-JP" sz="2800" dirty="0"/>
          </a:p>
          <a:p>
            <a:endParaRPr lang="en-US" altLang="ja-JP" sz="2800" dirty="0"/>
          </a:p>
          <a:p>
            <a:r>
              <a:rPr lang="ja-JP" altLang="en-US" sz="2800" dirty="0"/>
              <a:t>開発におけるコストのうち</a:t>
            </a:r>
            <a:r>
              <a:rPr lang="en-US" altLang="ja-JP" sz="2800" dirty="0"/>
              <a:t>50%</a:t>
            </a:r>
            <a:r>
              <a:rPr lang="ja-JP" altLang="en-US" sz="2800" dirty="0"/>
              <a:t>をデバッグ作業が</a:t>
            </a:r>
            <a:br>
              <a:rPr lang="en-US" altLang="ja-JP" sz="2800" dirty="0"/>
            </a:br>
            <a:r>
              <a:rPr lang="ja-JP" altLang="en-US" sz="2800" dirty="0"/>
              <a:t>占めている</a:t>
            </a:r>
            <a:endParaRPr lang="en-US" altLang="ja-JP" sz="2800" dirty="0"/>
          </a:p>
          <a:p>
            <a:endParaRPr lang="en-US" altLang="ja-JP" sz="2800" dirty="0"/>
          </a:p>
          <a:p>
            <a:endParaRPr lang="ja-JP" altLang="en-US" sz="2800" dirty="0"/>
          </a:p>
        </p:txBody>
      </p:sp>
    </p:spTree>
    <p:extLst>
      <p:ext uri="{BB962C8B-B14F-4D97-AF65-F5344CB8AC3E}">
        <p14:creationId xmlns:p14="http://schemas.microsoft.com/office/powerpoint/2010/main" val="20739420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既存研究</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71</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en-US" altLang="ja-JP" dirty="0"/>
              <a:t>JIVE</a:t>
            </a:r>
            <a:r>
              <a:rPr lang="ja-JP" altLang="en-US" dirty="0"/>
              <a:t>：</a:t>
            </a:r>
            <a:endParaRPr lang="en-US" altLang="ja-JP" dirty="0"/>
          </a:p>
          <a:p>
            <a:endParaRPr lang="en-US" altLang="ja-JP" dirty="0"/>
          </a:p>
          <a:p>
            <a:r>
              <a:rPr lang="en-US" altLang="ja-JP" dirty="0" err="1"/>
              <a:t>QueryPoint</a:t>
            </a:r>
            <a:endParaRPr lang="en-US" altLang="ja-JP" dirty="0"/>
          </a:p>
        </p:txBody>
      </p:sp>
    </p:spTree>
    <p:extLst>
      <p:ext uri="{BB962C8B-B14F-4D97-AF65-F5344CB8AC3E}">
        <p14:creationId xmlns:p14="http://schemas.microsoft.com/office/powerpoint/2010/main" val="10014244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ツールの構成</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72</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ja-JP" altLang="en-US" dirty="0"/>
              <a:t>３つのコンポーネント</a:t>
            </a:r>
            <a:endParaRPr lang="en-US" altLang="ja-JP" dirty="0"/>
          </a:p>
          <a:p>
            <a:pPr lvl="1"/>
            <a:r>
              <a:rPr lang="ja-JP" altLang="en-US" dirty="0">
                <a:solidFill>
                  <a:schemeClr val="bg1">
                    <a:lumMod val="65000"/>
                  </a:schemeClr>
                </a:solidFill>
              </a:rPr>
              <a:t>レコーダコンポーネント（</a:t>
            </a:r>
            <a:r>
              <a:rPr lang="en-US" altLang="ja-JP" dirty="0">
                <a:solidFill>
                  <a:schemeClr val="bg1">
                    <a:lumMod val="65000"/>
                  </a:schemeClr>
                </a:solidFill>
              </a:rPr>
              <a:t>2</a:t>
            </a:r>
            <a:r>
              <a:rPr lang="ja-JP" altLang="en-US" dirty="0">
                <a:solidFill>
                  <a:schemeClr val="bg1">
                    <a:lumMod val="65000"/>
                  </a:schemeClr>
                </a:solidFill>
              </a:rPr>
              <a:t>章での内容）</a:t>
            </a:r>
            <a:endParaRPr lang="en-US" altLang="ja-JP" dirty="0">
              <a:solidFill>
                <a:schemeClr val="bg1">
                  <a:lumMod val="65000"/>
                </a:schemeClr>
              </a:solidFill>
            </a:endParaRPr>
          </a:p>
          <a:p>
            <a:pPr lvl="1"/>
            <a:r>
              <a:rPr lang="ja-JP" altLang="en-US" dirty="0"/>
              <a:t>ポストプロセッサコンポーネント</a:t>
            </a:r>
            <a:endParaRPr lang="en-US" altLang="ja-JP" dirty="0"/>
          </a:p>
          <a:p>
            <a:pPr lvl="1"/>
            <a:r>
              <a:rPr lang="ja-JP" altLang="en-US" dirty="0"/>
              <a:t>ビューアーコンポーネント</a:t>
            </a:r>
            <a:endParaRPr lang="en-US" altLang="ja-JP" dirty="0"/>
          </a:p>
          <a:p>
            <a:endParaRPr lang="en-US" altLang="ja-JP" dirty="0"/>
          </a:p>
        </p:txBody>
      </p:sp>
    </p:spTree>
    <p:extLst>
      <p:ext uri="{BB962C8B-B14F-4D97-AF65-F5344CB8AC3E}">
        <p14:creationId xmlns:p14="http://schemas.microsoft.com/office/powerpoint/2010/main" val="612006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ポストプロセッサコンポーネント</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73</a:t>
            </a:fld>
            <a:endParaRPr lang="en-US" altLang="ja-JP"/>
          </a:p>
        </p:txBody>
      </p:sp>
      <p:sp>
        <p:nvSpPr>
          <p:cNvPr id="8" name="コンテンツ プレースホルダー 2">
            <a:extLst>
              <a:ext uri="{FF2B5EF4-FFF2-40B4-BE49-F238E27FC236}">
                <a16:creationId xmlns:a16="http://schemas.microsoft.com/office/drawing/2014/main" id="{3AE76888-4DDC-473B-8DCF-AFA07294BDE1}"/>
              </a:ext>
            </a:extLst>
          </p:cNvPr>
          <p:cNvSpPr>
            <a:spLocks noGrp="1"/>
          </p:cNvSpPr>
          <p:nvPr>
            <p:ph idx="1"/>
          </p:nvPr>
        </p:nvSpPr>
        <p:spPr>
          <a:xfrm>
            <a:off x="457199" y="1600200"/>
            <a:ext cx="8291513" cy="4525963"/>
          </a:xfrm>
        </p:spPr>
        <p:txBody>
          <a:bodyPr/>
          <a:lstStyle/>
          <a:p>
            <a:r>
              <a:rPr lang="ja-JP" altLang="en-US" dirty="0"/>
              <a:t>記録した実行トレースをソースコードに埋め込むために変換</a:t>
            </a:r>
            <a:endParaRPr lang="en-US" altLang="ja-JP" dirty="0"/>
          </a:p>
          <a:p>
            <a:endParaRPr lang="en-US" altLang="ja-JP" dirty="0"/>
          </a:p>
          <a:p>
            <a:endParaRPr lang="en-US" altLang="ja-JP" dirty="0"/>
          </a:p>
        </p:txBody>
      </p:sp>
    </p:spTree>
    <p:extLst>
      <p:ext uri="{BB962C8B-B14F-4D97-AF65-F5344CB8AC3E}">
        <p14:creationId xmlns:p14="http://schemas.microsoft.com/office/powerpoint/2010/main" val="39407897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3200" spc="-1" dirty="0">
                <a:solidFill>
                  <a:srgbClr val="000000"/>
                </a:solidFill>
                <a:latin typeface="ＭＳ Ｐゴシック" panose="020B0600070205080204" pitchFamily="50" charset="-128"/>
                <a:ea typeface="ＭＳ Ｐゴシック" panose="020B0600070205080204" pitchFamily="50" charset="-128"/>
              </a:rPr>
              <a:t>空調シミュレーションシステム</a:t>
            </a:r>
            <a:endParaRPr lang="en-US" altLang="ja-JP" sz="32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199"/>
            <a:ext cx="8685720" cy="1733843"/>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計算シミュレーションシステムが開発・運用されている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lvl="1"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現在までに，</a:t>
            </a:r>
            <a:r>
              <a:rPr lang="en-US" altLang="ja-JP" sz="2800" spc="-1" dirty="0">
                <a:solidFill>
                  <a:srgbClr val="000000"/>
                </a:solidFill>
                <a:latin typeface="ＭＳ Ｐゴシック" panose="020B0600070205080204" pitchFamily="50" charset="-128"/>
                <a:ea typeface="ＭＳ Ｐゴシック" panose="020B0600070205080204" pitchFamily="50" charset="-128"/>
              </a:rPr>
              <a:t>5</a:t>
            </a:r>
            <a:r>
              <a:rPr lang="ja-JP" altLang="en-US" sz="2800" spc="-1" dirty="0">
                <a:solidFill>
                  <a:srgbClr val="000000"/>
                </a:solidFill>
                <a:latin typeface="ＭＳ Ｐゴシック" panose="020B0600070205080204" pitchFamily="50" charset="-128"/>
                <a:ea typeface="ＭＳ Ｐゴシック" panose="020B0600070205080204" pitchFamily="50" charset="-128"/>
              </a:rPr>
              <a:t>年間で数千万件以上のシミュレーションが行われ，テストケースとして記録される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74</a:t>
            </a:fld>
            <a:endParaRPr lang="en-US" sz="1400" b="0" strike="noStrike" spc="-1">
              <a:latin typeface="Arial"/>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0585" y="4175184"/>
            <a:ext cx="1238054" cy="1238054"/>
          </a:xfrm>
          <a:prstGeom prst="rect">
            <a:avLst/>
          </a:prstGeom>
        </p:spPr>
      </p:pic>
      <p:grpSp>
        <p:nvGrpSpPr>
          <p:cNvPr id="6" name="グループ化 5"/>
          <p:cNvGrpSpPr/>
          <p:nvPr/>
        </p:nvGrpSpPr>
        <p:grpSpPr>
          <a:xfrm>
            <a:off x="516084" y="4227922"/>
            <a:ext cx="718071" cy="1054008"/>
            <a:chOff x="1389635" y="3610466"/>
            <a:chExt cx="718071" cy="1054008"/>
          </a:xfrm>
        </p:grpSpPr>
        <p:sp>
          <p:nvSpPr>
            <p:cNvPr id="5" name="二等辺三角形 4"/>
            <p:cNvSpPr/>
            <p:nvPr/>
          </p:nvSpPr>
          <p:spPr>
            <a:xfrm>
              <a:off x="1389635" y="4045447"/>
              <a:ext cx="718071" cy="619027"/>
            </a:xfrm>
            <a:prstGeom prst="triangl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1428160" y="3610466"/>
              <a:ext cx="641022" cy="64102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コンテンツ プレースホルダー 2"/>
          <p:cNvSpPr/>
          <p:nvPr/>
        </p:nvSpPr>
        <p:spPr>
          <a:xfrm>
            <a:off x="405360" y="5281930"/>
            <a:ext cx="955241"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ユーザ</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7" name="右矢印 6"/>
          <p:cNvSpPr/>
          <p:nvPr/>
        </p:nvSpPr>
        <p:spPr>
          <a:xfrm>
            <a:off x="1676137" y="4271691"/>
            <a:ext cx="2219478"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10800000">
            <a:off x="1676135" y="4981621"/>
            <a:ext cx="2219479" cy="216816"/>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2"/>
          <p:cNvSpPr/>
          <p:nvPr/>
        </p:nvSpPr>
        <p:spPr>
          <a:xfrm>
            <a:off x="2165280" y="5209664"/>
            <a:ext cx="1241188" cy="40714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計算結果</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5" name="コンテンツ プレースホルダー 2"/>
          <p:cNvSpPr/>
          <p:nvPr/>
        </p:nvSpPr>
        <p:spPr>
          <a:xfrm>
            <a:off x="3675665" y="5413238"/>
            <a:ext cx="2100345" cy="676477"/>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シミュレーション</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dirty="0">
                <a:solidFill>
                  <a:srgbClr val="000000"/>
                </a:solidFill>
                <a:latin typeface="ＭＳ Ｐゴシック" panose="020B0600070205080204" pitchFamily="50" charset="-128"/>
                <a:ea typeface="ＭＳ Ｐゴシック" panose="020B0600070205080204" pitchFamily="50" charset="-128"/>
              </a:rPr>
              <a:t>システム</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6" name="コンテンツ プレースホルダー 2"/>
          <p:cNvSpPr/>
          <p:nvPr/>
        </p:nvSpPr>
        <p:spPr>
          <a:xfrm>
            <a:off x="1034196" y="3571197"/>
            <a:ext cx="3662313" cy="694881"/>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計算条件送信</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a:solidFill>
                  <a:srgbClr val="000000"/>
                </a:solidFill>
                <a:latin typeface="ＭＳ Ｐゴシック" panose="020B0600070205080204" pitchFamily="50" charset="-128"/>
                <a:ea typeface="ＭＳ Ｐゴシック" panose="020B0600070205080204" pitchFamily="50" charset="-128"/>
              </a:rPr>
              <a:t>（回路名</a:t>
            </a:r>
            <a:r>
              <a:rPr lang="ja-JP" altLang="en-US" sz="2000" spc="-1" dirty="0">
                <a:solidFill>
                  <a:srgbClr val="000000"/>
                </a:solidFill>
                <a:latin typeface="ＭＳ Ｐゴシック" panose="020B0600070205080204" pitchFamily="50" charset="-128"/>
                <a:ea typeface="ＭＳ Ｐゴシック" panose="020B0600070205080204" pitchFamily="50" charset="-128"/>
              </a:rPr>
              <a:t>，パラメータ）</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7" name="右矢印 16"/>
          <p:cNvSpPr/>
          <p:nvPr/>
        </p:nvSpPr>
        <p:spPr>
          <a:xfrm>
            <a:off x="5448926" y="4602762"/>
            <a:ext cx="1727490" cy="216816"/>
          </a:xfrm>
          <a:prstGeom prst="rightArrow">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柱 7"/>
          <p:cNvSpPr/>
          <p:nvPr/>
        </p:nvSpPr>
        <p:spPr>
          <a:xfrm>
            <a:off x="7298424" y="4175184"/>
            <a:ext cx="1168924" cy="1015852"/>
          </a:xfrm>
          <a:prstGeom prst="can">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コンテンツ プレースホルダー 2"/>
          <p:cNvSpPr/>
          <p:nvPr/>
        </p:nvSpPr>
        <p:spPr>
          <a:xfrm>
            <a:off x="5298639" y="4025872"/>
            <a:ext cx="1999785" cy="423504"/>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実行履歴を記録</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20" name="コンテンツ プレースホルダー 2"/>
          <p:cNvSpPr/>
          <p:nvPr/>
        </p:nvSpPr>
        <p:spPr>
          <a:xfrm>
            <a:off x="6922004" y="5184716"/>
            <a:ext cx="1939192" cy="43209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テストケース</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4302196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3600" spc="-1" dirty="0">
                <a:solidFill>
                  <a:srgbClr val="000000"/>
                </a:solidFill>
                <a:latin typeface="ＭＳ Ｐゴシック" panose="020B0600070205080204" pitchFamily="50" charset="-128"/>
                <a:ea typeface="ＭＳ Ｐゴシック" panose="020B0600070205080204" pitchFamily="50" charset="-128"/>
              </a:rPr>
              <a:t>システムで生じた問題</a:t>
            </a:r>
            <a:endParaRPr lang="en-US" altLang="ja-JP" sz="36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ea typeface="ＭＳ Ｐゴシック"/>
              </a:rPr>
              <a:t>シミュレーションシステムのライブラリ移行時に</a:t>
            </a:r>
            <a:br>
              <a:rPr lang="en-US" altLang="ja-JP" sz="2800" spc="-1" dirty="0">
                <a:solidFill>
                  <a:srgbClr val="000000"/>
                </a:solidFill>
                <a:ea typeface="ＭＳ Ｐゴシック"/>
              </a:rPr>
            </a:br>
            <a:r>
              <a:rPr lang="ja-JP" altLang="en-US" sz="2800" spc="-1" dirty="0">
                <a:solidFill>
                  <a:srgbClr val="000000"/>
                </a:solidFill>
                <a:ea typeface="ＭＳ Ｐゴシック"/>
              </a:rPr>
              <a:t>障害が発生した</a:t>
            </a:r>
            <a:endParaRPr lang="en-US" altLang="ja-JP" sz="2800" spc="-1" dirty="0">
              <a:solidFill>
                <a:srgbClr val="000000"/>
              </a:solidFill>
              <a:ea typeface="ＭＳ Ｐゴシック"/>
            </a:endParaRPr>
          </a:p>
          <a:p>
            <a:pPr marL="915480" lvl="1" indent="-457200">
              <a:spcBef>
                <a:spcPts val="561"/>
              </a:spcBef>
              <a:buClr>
                <a:srgbClr val="000000"/>
              </a:buClr>
              <a:buFont typeface="Arial" panose="020B0604020202020204" pitchFamily="34" charset="0"/>
              <a:buChar char="•"/>
            </a:pPr>
            <a:r>
              <a:rPr lang="ja-JP" altLang="en-US" sz="2400" spc="-1" dirty="0">
                <a:solidFill>
                  <a:srgbClr val="000000"/>
                </a:solidFill>
                <a:latin typeface="ＭＳ Ｐゴシック"/>
                <a:ea typeface="ＭＳ Ｐゴシック"/>
              </a:rPr>
              <a:t>原因は</a:t>
            </a:r>
            <a:r>
              <a:rPr lang="en-US" altLang="ja-JP" sz="2400" spc="-1" dirty="0">
                <a:solidFill>
                  <a:srgbClr val="000000"/>
                </a:solidFill>
                <a:latin typeface="ＭＳ Ｐゴシック"/>
                <a:ea typeface="ＭＳ Ｐゴシック"/>
              </a:rPr>
              <a:t>JDK8</a:t>
            </a:r>
            <a:r>
              <a:rPr lang="ja-JP" altLang="en-US" sz="2400" spc="-1" dirty="0">
                <a:solidFill>
                  <a:srgbClr val="000000"/>
                </a:solidFill>
                <a:latin typeface="ＭＳ Ｐゴシック"/>
                <a:ea typeface="ＭＳ Ｐゴシック"/>
              </a:rPr>
              <a:t>と</a:t>
            </a:r>
            <a:r>
              <a:rPr lang="en-US" altLang="ja-JP" sz="2400" spc="-1" dirty="0">
                <a:solidFill>
                  <a:srgbClr val="000000"/>
                </a:solidFill>
                <a:latin typeface="ＭＳ Ｐゴシック"/>
                <a:ea typeface="ＭＳ Ｐゴシック"/>
              </a:rPr>
              <a:t>11</a:t>
            </a:r>
            <a:r>
              <a:rPr lang="ja-JP" altLang="en-US" sz="2400" spc="-1" dirty="0">
                <a:solidFill>
                  <a:srgbClr val="000000"/>
                </a:solidFill>
                <a:latin typeface="ＭＳ Ｐゴシック"/>
                <a:ea typeface="ＭＳ Ｐゴシック"/>
              </a:rPr>
              <a:t>の非互換性によるものであった</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開発者が行ったテストではカバレッジが不十分で，</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障害を引き起こすテストが存在しなかった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→ライブラリの更新時に実行すべきテストを</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　</a:t>
            </a:r>
            <a:r>
              <a:rPr lang="en-US" altLang="ja-JP" sz="2800" spc="-1" dirty="0">
                <a:solidFill>
                  <a:srgbClr val="000000"/>
                </a:solidFill>
                <a:latin typeface="ＭＳ Ｐゴシック" panose="020B0600070205080204" pitchFamily="50" charset="-128"/>
                <a:ea typeface="ＭＳ Ｐゴシック" panose="020B0600070205080204" pitchFamily="50" charset="-128"/>
              </a:rPr>
              <a:t> </a:t>
            </a:r>
            <a:r>
              <a:rPr lang="ja-JP" altLang="en-US" sz="2800" spc="-1" dirty="0">
                <a:solidFill>
                  <a:srgbClr val="000000"/>
                </a:solidFill>
                <a:latin typeface="ＭＳ Ｐゴシック" panose="020B0600070205080204" pitchFamily="50" charset="-128"/>
                <a:ea typeface="ＭＳ Ｐゴシック" panose="020B0600070205080204" pitchFamily="50" charset="-128"/>
              </a:rPr>
              <a:t>大量のテストケースの中から選択する必要がある</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75</a:t>
            </a:fld>
            <a:endParaRPr lang="en-US" sz="1400" b="0" strike="noStrike" spc="-1">
              <a:latin typeface="Arial"/>
            </a:endParaRPr>
          </a:p>
        </p:txBody>
      </p:sp>
    </p:spTree>
    <p:extLst>
      <p:ext uri="{BB962C8B-B14F-4D97-AF65-F5344CB8AC3E}">
        <p14:creationId xmlns:p14="http://schemas.microsoft.com/office/powerpoint/2010/main" val="7604563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1080" algn="ctr">
              <a:spcBef>
                <a:spcPts val="561"/>
              </a:spcBef>
              <a:buClr>
                <a:srgbClr val="000000"/>
              </a:buClr>
            </a:pPr>
            <a:r>
              <a:rPr lang="ja-JP" altLang="en-US" sz="3200" spc="-1" dirty="0">
                <a:solidFill>
                  <a:srgbClr val="000000"/>
                </a:solidFill>
                <a:latin typeface="ＭＳ Ｐゴシック" panose="020B0600070205080204" pitchFamily="50" charset="-128"/>
                <a:ea typeface="ＭＳ Ｐゴシック" panose="020B0600070205080204" pitchFamily="50" charset="-128"/>
              </a:rPr>
              <a:t>提案手法</a:t>
            </a:r>
            <a:endParaRPr lang="en-US" altLang="ja-JP" sz="32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F59C8AD3-6C1F-454E-9B1C-C57F3CC48D2E}"/>
              </a:ext>
            </a:extLst>
          </p:cNvPr>
          <p:cNvSpPr txBox="1"/>
          <p:nvPr/>
        </p:nvSpPr>
        <p:spPr>
          <a:xfrm>
            <a:off x="457200" y="1956239"/>
            <a:ext cx="2379936" cy="2038682"/>
          </a:xfrm>
          <a:prstGeom prst="rect">
            <a:avLst/>
          </a:prstGeom>
          <a:noFill/>
          <a:ln>
            <a:solidFill>
              <a:schemeClr val="tx1"/>
            </a:solidFill>
          </a:ln>
        </p:spPr>
        <p:txBody>
          <a:bodyPr wrap="square" rtlCol="0">
            <a:spAutoFit/>
          </a:bodyPr>
          <a:lstStyle/>
          <a:p>
            <a:r>
              <a:rPr lang="en-US" altLang="ja-JP" sz="1400" dirty="0">
                <a:ea typeface="ＭＳ Ｐゴシック" panose="020B0600070205080204" pitchFamily="50" charset="-128"/>
                <a:cs typeface="Arial" panose="020B0604020202020204" pitchFamily="34" charset="0"/>
              </a:rPr>
              <a:t>1:  void </a:t>
            </a:r>
            <a:r>
              <a:rPr lang="en-US" altLang="ja-JP" sz="1400" dirty="0" err="1">
                <a:ea typeface="ＭＳ Ｐゴシック" panose="020B0600070205080204" pitchFamily="50" charset="-128"/>
                <a:cs typeface="Arial" panose="020B0604020202020204" pitchFamily="34" charset="0"/>
              </a:rPr>
              <a:t>methodA</a:t>
            </a:r>
            <a:r>
              <a:rPr lang="en-US" altLang="ja-JP" sz="1400" dirty="0">
                <a:ea typeface="ＭＳ Ｐゴシック" panose="020B0600070205080204" pitchFamily="50" charset="-128"/>
                <a:cs typeface="Arial" panose="020B0604020202020204" pitchFamily="34" charset="0"/>
              </a:rPr>
              <a:t> (</a:t>
            </a:r>
            <a:r>
              <a:rPr lang="en-US" altLang="ja-JP" sz="1400" dirty="0" err="1">
                <a:ea typeface="ＭＳ Ｐゴシック" panose="020B0600070205080204" pitchFamily="50" charset="-128"/>
                <a:cs typeface="Arial" panose="020B0604020202020204" pitchFamily="34" charset="0"/>
              </a:rPr>
              <a:t>int</a:t>
            </a:r>
            <a:r>
              <a:rPr lang="en-US" altLang="ja-JP" sz="1400" dirty="0">
                <a:ea typeface="ＭＳ Ｐゴシック" panose="020B0600070205080204" pitchFamily="50" charset="-128"/>
                <a:cs typeface="Arial" panose="020B0604020202020204" pitchFamily="34" charset="0"/>
              </a:rPr>
              <a:t>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a:t>
            </a:r>
          </a:p>
          <a:p>
            <a:r>
              <a:rPr lang="en-US" altLang="ja-JP" sz="1400" dirty="0">
                <a:ea typeface="ＭＳ Ｐゴシック" panose="020B0600070205080204" pitchFamily="50" charset="-128"/>
                <a:cs typeface="Arial" panose="020B0604020202020204" pitchFamily="34" charset="0"/>
              </a:rPr>
              <a:t>2:    if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&gt; 0) { </a:t>
            </a:r>
          </a:p>
          <a:p>
            <a:r>
              <a:rPr lang="en-US" altLang="ja-JP" sz="1400" dirty="0">
                <a:ea typeface="ＭＳ Ｐゴシック" panose="020B0600070205080204" pitchFamily="50" charset="-128"/>
                <a:cs typeface="Arial" panose="020B0604020202020204" pitchFamily="34" charset="0"/>
              </a:rPr>
              <a:t>3:      while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&gt; 0) </a:t>
            </a:r>
          </a:p>
          <a:p>
            <a:r>
              <a:rPr lang="en-US" altLang="ja-JP" sz="1400" dirty="0">
                <a:ea typeface="ＭＳ Ｐゴシック" panose="020B0600070205080204" pitchFamily="50" charset="-128"/>
                <a:cs typeface="Arial" panose="020B0604020202020204" pitchFamily="34" charset="0"/>
              </a:rPr>
              <a:t>4: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 </a:t>
            </a:r>
            <a:r>
              <a:rPr lang="en-US" altLang="ja-JP" sz="1400" dirty="0" err="1">
                <a:ea typeface="ＭＳ Ｐゴシック" panose="020B0600070205080204" pitchFamily="50" charset="-128"/>
                <a:cs typeface="Arial" panose="020B0604020202020204" pitchFamily="34" charset="0"/>
              </a:rPr>
              <a:t>methodB</a:t>
            </a:r>
            <a:r>
              <a:rPr lang="en-US" altLang="ja-JP" sz="1400" dirty="0">
                <a:ea typeface="ＭＳ Ｐゴシック" panose="020B0600070205080204" pitchFamily="50" charset="-128"/>
                <a:cs typeface="Arial" panose="020B0604020202020204" pitchFamily="34" charset="0"/>
              </a:rPr>
              <a:t>(</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a:t>
            </a:r>
          </a:p>
          <a:p>
            <a:r>
              <a:rPr lang="en-US" altLang="ja-JP" sz="1400" dirty="0">
                <a:cs typeface="Arial" panose="020B0604020202020204" pitchFamily="34" charset="0"/>
              </a:rPr>
              <a:t>5:    } else { </a:t>
            </a:r>
          </a:p>
          <a:p>
            <a:r>
              <a:rPr lang="en-US" altLang="ja-JP" sz="1400" dirty="0">
                <a:ea typeface="ＭＳ Ｐゴシック" panose="020B0600070205080204" pitchFamily="50" charset="-128"/>
                <a:cs typeface="Arial" panose="020B0604020202020204" pitchFamily="34" charset="0"/>
              </a:rPr>
              <a:t>6: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 0; </a:t>
            </a:r>
          </a:p>
          <a:p>
            <a:r>
              <a:rPr lang="en-US" altLang="ja-JP" sz="1400" dirty="0">
                <a:ea typeface="ＭＳ Ｐゴシック" panose="020B0600070205080204" pitchFamily="50" charset="-128"/>
                <a:cs typeface="Arial" panose="020B0604020202020204" pitchFamily="34" charset="0"/>
              </a:rPr>
              <a:t>7:    }</a:t>
            </a:r>
          </a:p>
          <a:p>
            <a:r>
              <a:rPr lang="en-US" altLang="ja-JP" sz="1400" dirty="0">
                <a:ea typeface="ＭＳ Ｐゴシック" panose="020B0600070205080204" pitchFamily="50" charset="-128"/>
                <a:cs typeface="Arial" panose="020B0604020202020204" pitchFamily="34" charset="0"/>
              </a:rPr>
              <a:t>8:    </a:t>
            </a:r>
            <a:r>
              <a:rPr lang="en-US" altLang="ja-JP" sz="1400" dirty="0" err="1">
                <a:ea typeface="ＭＳ Ｐゴシック" panose="020B0600070205080204" pitchFamily="50" charset="-128"/>
                <a:cs typeface="Arial" panose="020B0604020202020204" pitchFamily="34" charset="0"/>
              </a:rPr>
              <a:t>System.out.println</a:t>
            </a:r>
            <a:r>
              <a:rPr lang="en-US" altLang="ja-JP" sz="1400" dirty="0">
                <a:ea typeface="ＭＳ Ｐゴシック" panose="020B0600070205080204" pitchFamily="50" charset="-128"/>
                <a:cs typeface="Arial" panose="020B0604020202020204" pitchFamily="34" charset="0"/>
              </a:rPr>
              <a:t>(</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a:t>
            </a:r>
          </a:p>
          <a:p>
            <a:r>
              <a:rPr lang="en-US" altLang="ja-JP" sz="1400" dirty="0">
                <a:ea typeface="ＭＳ Ｐゴシック" panose="020B0600070205080204" pitchFamily="50" charset="-128"/>
                <a:cs typeface="Arial" panose="020B0604020202020204" pitchFamily="34" charset="0"/>
              </a:rPr>
              <a:t>9:  }</a:t>
            </a:r>
            <a:endParaRPr lang="en-US" altLang="ja-JP" sz="1400" dirty="0">
              <a:ea typeface="ＭＳ Ｐゴシック" panose="020B0600070205080204" pitchFamily="50" charset="-128"/>
            </a:endParaRPr>
          </a:p>
        </p:txBody>
      </p:sp>
      <p:graphicFrame>
        <p:nvGraphicFramePr>
          <p:cNvPr id="10" name="表 9">
            <a:extLst>
              <a:ext uri="{FF2B5EF4-FFF2-40B4-BE49-F238E27FC236}">
                <a16:creationId xmlns:a16="http://schemas.microsoft.com/office/drawing/2014/main" id="{8854E906-B9BB-4D64-92F0-3E8D6255007E}"/>
              </a:ext>
            </a:extLst>
          </p:cNvPr>
          <p:cNvGraphicFramePr>
            <a:graphicFrameLocks noGrp="1"/>
          </p:cNvGraphicFramePr>
          <p:nvPr>
            <p:extLst>
              <p:ext uri="{D42A27DB-BD31-4B8C-83A1-F6EECF244321}">
                <p14:modId xmlns:p14="http://schemas.microsoft.com/office/powerpoint/2010/main" val="3868670673"/>
              </p:ext>
            </p:extLst>
          </p:nvPr>
        </p:nvGraphicFramePr>
        <p:xfrm>
          <a:off x="5022165" y="2502752"/>
          <a:ext cx="3664635" cy="1097280"/>
        </p:xfrm>
        <a:graphic>
          <a:graphicData uri="http://schemas.openxmlformats.org/drawingml/2006/table">
            <a:tbl>
              <a:tblPr firstRow="1" bandRow="1">
                <a:tableStyleId>{5C22544A-7EE6-4342-B048-85BDC9FD1C3A}</a:tableStyleId>
              </a:tblPr>
              <a:tblGrid>
                <a:gridCol w="1139896">
                  <a:extLst>
                    <a:ext uri="{9D8B030D-6E8A-4147-A177-3AD203B41FA5}">
                      <a16:colId xmlns:a16="http://schemas.microsoft.com/office/drawing/2014/main" val="1639714014"/>
                    </a:ext>
                  </a:extLst>
                </a:gridCol>
                <a:gridCol w="2524739">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sp>
        <p:nvSpPr>
          <p:cNvPr id="11" name="矢印: 右 10">
            <a:extLst>
              <a:ext uri="{FF2B5EF4-FFF2-40B4-BE49-F238E27FC236}">
                <a16:creationId xmlns:a16="http://schemas.microsoft.com/office/drawing/2014/main" id="{7B907A1B-51F6-43A1-BE7F-367AEF7D2DB4}"/>
              </a:ext>
            </a:extLst>
          </p:cNvPr>
          <p:cNvSpPr/>
          <p:nvPr/>
        </p:nvSpPr>
        <p:spPr>
          <a:xfrm>
            <a:off x="3646345" y="2737770"/>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コンテンツ プレースホルダー 2">
            <a:extLst>
              <a:ext uri="{FF2B5EF4-FFF2-40B4-BE49-F238E27FC236}">
                <a16:creationId xmlns:a16="http://schemas.microsoft.com/office/drawing/2014/main" id="{465100A9-6874-4D7C-992C-77B4370E05DF}"/>
              </a:ext>
            </a:extLst>
          </p:cNvPr>
          <p:cNvSpPr/>
          <p:nvPr/>
        </p:nvSpPr>
        <p:spPr>
          <a:xfrm>
            <a:off x="2774758" y="1940332"/>
            <a:ext cx="2431564" cy="89003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命令毎に実行回数を</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dirty="0">
                <a:solidFill>
                  <a:srgbClr val="000000"/>
                </a:solidFill>
                <a:latin typeface="ＭＳ Ｐゴシック" panose="020B0600070205080204" pitchFamily="50" charset="-128"/>
                <a:ea typeface="ＭＳ Ｐゴシック" panose="020B0600070205080204" pitchFamily="50" charset="-128"/>
              </a:rPr>
              <a:t>収集しベクトル化</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18" name="表 17">
            <a:extLst>
              <a:ext uri="{FF2B5EF4-FFF2-40B4-BE49-F238E27FC236}">
                <a16:creationId xmlns:a16="http://schemas.microsoft.com/office/drawing/2014/main" id="{A8143D42-3543-4240-B9E8-9B79D5190005}"/>
              </a:ext>
            </a:extLst>
          </p:cNvPr>
          <p:cNvGraphicFramePr>
            <a:graphicFrameLocks noGrp="1"/>
          </p:cNvGraphicFramePr>
          <p:nvPr>
            <p:extLst>
              <p:ext uri="{D42A27DB-BD31-4B8C-83A1-F6EECF244321}">
                <p14:modId xmlns:p14="http://schemas.microsoft.com/office/powerpoint/2010/main" val="3889189219"/>
              </p:ext>
            </p:extLst>
          </p:nvPr>
        </p:nvGraphicFramePr>
        <p:xfrm>
          <a:off x="179598" y="4555178"/>
          <a:ext cx="3318005" cy="1463040"/>
        </p:xfrm>
        <a:graphic>
          <a:graphicData uri="http://schemas.openxmlformats.org/drawingml/2006/table">
            <a:tbl>
              <a:tblPr firstRow="1" bandRow="1">
                <a:tableStyleId>{5C22544A-7EE6-4342-B048-85BDC9FD1C3A}</a:tableStyleId>
              </a:tblPr>
              <a:tblGrid>
                <a:gridCol w="586379">
                  <a:extLst>
                    <a:ext uri="{9D8B030D-6E8A-4147-A177-3AD203B41FA5}">
                      <a16:colId xmlns:a16="http://schemas.microsoft.com/office/drawing/2014/main" val="1639714014"/>
                    </a:ext>
                  </a:extLst>
                </a:gridCol>
                <a:gridCol w="2731626">
                  <a:extLst>
                    <a:ext uri="{9D8B030D-6E8A-4147-A177-3AD203B41FA5}">
                      <a16:colId xmlns:a16="http://schemas.microsoft.com/office/drawing/2014/main" val="2064745493"/>
                    </a:ext>
                  </a:extLst>
                </a:gridCol>
              </a:tblGrid>
              <a:tr h="349125">
                <a:tc>
                  <a:txBody>
                    <a:bodyPr/>
                    <a:lstStyle/>
                    <a:p>
                      <a:pPr algn="ct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r h="365760">
                <a:tc>
                  <a:txBody>
                    <a:bodyPr/>
                    <a:lstStyle/>
                    <a:p>
                      <a:pPr algn="r"/>
                      <a:r>
                        <a:rPr kumimoji="1" lang="en-US" altLang="ja-JP" sz="1800" b="1" dirty="0">
                          <a:solidFill>
                            <a:schemeClr val="tx1"/>
                          </a:solidFill>
                        </a:rPr>
                        <a:t>100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rPr>
                        <a:t>[1,1,1,0,0,0,0,1,1,1]</a:t>
                      </a:r>
                      <a:endParaRPr kumimoji="1" lang="ja-JP" altLang="en-US" sz="1800" b="1" dirty="0">
                        <a:solidFill>
                          <a:schemeClr val="tx1"/>
                        </a:solidFill>
                      </a:endParaRPr>
                    </a:p>
                  </a:txBody>
                  <a:tcPr/>
                </a:tc>
                <a:extLst>
                  <a:ext uri="{0D108BD9-81ED-4DB2-BD59-A6C34878D82A}">
                    <a16:rowId xmlns:a16="http://schemas.microsoft.com/office/drawing/2014/main" val="2361557833"/>
                  </a:ext>
                </a:extLst>
              </a:tr>
            </a:tbl>
          </a:graphicData>
        </a:graphic>
      </p:graphicFrame>
      <p:sp>
        <p:nvSpPr>
          <p:cNvPr id="19" name="矢印: 右 18">
            <a:extLst>
              <a:ext uri="{FF2B5EF4-FFF2-40B4-BE49-F238E27FC236}">
                <a16:creationId xmlns:a16="http://schemas.microsoft.com/office/drawing/2014/main" id="{1B790078-FFD9-4BD4-80F9-A0FAF09DDAA1}"/>
              </a:ext>
            </a:extLst>
          </p:cNvPr>
          <p:cNvSpPr/>
          <p:nvPr/>
        </p:nvSpPr>
        <p:spPr>
          <a:xfrm>
            <a:off x="3757561" y="5006942"/>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コンテンツ プレースホルダー 2">
            <a:extLst>
              <a:ext uri="{FF2B5EF4-FFF2-40B4-BE49-F238E27FC236}">
                <a16:creationId xmlns:a16="http://schemas.microsoft.com/office/drawing/2014/main" id="{9CB7C712-EB37-4F3B-BA96-DF9EBC3CA9AE}"/>
              </a:ext>
            </a:extLst>
          </p:cNvPr>
          <p:cNvSpPr/>
          <p:nvPr/>
        </p:nvSpPr>
        <p:spPr>
          <a:xfrm>
            <a:off x="3421248" y="4306010"/>
            <a:ext cx="1773352"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クラスタリング</a:t>
            </a:r>
          </a:p>
        </p:txBody>
      </p:sp>
      <p:sp>
        <p:nvSpPr>
          <p:cNvPr id="24" name="矢印: 右 23">
            <a:extLst>
              <a:ext uri="{FF2B5EF4-FFF2-40B4-BE49-F238E27FC236}">
                <a16:creationId xmlns:a16="http://schemas.microsoft.com/office/drawing/2014/main" id="{A6887987-4E0B-4A90-B744-06FCD802DDE8}"/>
              </a:ext>
            </a:extLst>
          </p:cNvPr>
          <p:cNvSpPr/>
          <p:nvPr/>
        </p:nvSpPr>
        <p:spPr>
          <a:xfrm>
            <a:off x="6911451" y="4955201"/>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5" name="表 24">
            <a:extLst>
              <a:ext uri="{FF2B5EF4-FFF2-40B4-BE49-F238E27FC236}">
                <a16:creationId xmlns:a16="http://schemas.microsoft.com/office/drawing/2014/main" id="{38D8E031-5593-4130-85A0-9BDFDF7F2639}"/>
              </a:ext>
            </a:extLst>
          </p:cNvPr>
          <p:cNvGraphicFramePr>
            <a:graphicFrameLocks noGrp="1"/>
          </p:cNvGraphicFramePr>
          <p:nvPr>
            <p:extLst>
              <p:ext uri="{D42A27DB-BD31-4B8C-83A1-F6EECF244321}">
                <p14:modId xmlns:p14="http://schemas.microsoft.com/office/powerpoint/2010/main" val="3373875770"/>
              </p:ext>
            </p:extLst>
          </p:nvPr>
        </p:nvGraphicFramePr>
        <p:xfrm>
          <a:off x="7782205" y="4545839"/>
          <a:ext cx="1165543" cy="146304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tblGrid>
              <a:tr h="252256">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52256">
                <a:tc>
                  <a:txBody>
                    <a:bodyPr/>
                    <a:lstStyle/>
                    <a:p>
                      <a:pPr algn="r"/>
                      <a:r>
                        <a:rPr kumimoji="1" lang="en-US" altLang="ja-JP" sz="1800" b="1" dirty="0">
                          <a:solidFill>
                            <a:schemeClr val="tx1"/>
                          </a:solidFill>
                        </a:rPr>
                        <a:t>1</a:t>
                      </a:r>
                    </a:p>
                  </a:txBody>
                  <a:tcPr/>
                </a:tc>
                <a:extLst>
                  <a:ext uri="{0D108BD9-81ED-4DB2-BD59-A6C34878D82A}">
                    <a16:rowId xmlns:a16="http://schemas.microsoft.com/office/drawing/2014/main" val="992529097"/>
                  </a:ext>
                </a:extLst>
              </a:tr>
              <a:tr h="252256">
                <a:tc>
                  <a:txBody>
                    <a:bodyPr/>
                    <a:lstStyle/>
                    <a:p>
                      <a:pPr algn="r"/>
                      <a:r>
                        <a:rPr kumimoji="1" lang="en-US" altLang="ja-JP" sz="1800" b="1" dirty="0">
                          <a:solidFill>
                            <a:schemeClr val="tx1"/>
                          </a:solidFill>
                        </a:rPr>
                        <a:t>4</a:t>
                      </a:r>
                    </a:p>
                  </a:txBody>
                  <a:tcPr/>
                </a:tc>
                <a:extLst>
                  <a:ext uri="{0D108BD9-81ED-4DB2-BD59-A6C34878D82A}">
                    <a16:rowId xmlns:a16="http://schemas.microsoft.com/office/drawing/2014/main" val="966362693"/>
                  </a:ext>
                </a:extLst>
              </a:tr>
              <a:tr h="252256">
                <a:tc>
                  <a:txBody>
                    <a:bodyPr/>
                    <a:lstStyle/>
                    <a:p>
                      <a:pPr algn="r"/>
                      <a:r>
                        <a:rPr kumimoji="1" lang="en-US" altLang="ja-JP" sz="1800" b="1" dirty="0">
                          <a:solidFill>
                            <a:schemeClr val="tx1"/>
                          </a:solidFill>
                        </a:rPr>
                        <a:t>…</a:t>
                      </a:r>
                    </a:p>
                  </a:txBody>
                  <a:tcPr/>
                </a:tc>
                <a:extLst>
                  <a:ext uri="{0D108BD9-81ED-4DB2-BD59-A6C34878D82A}">
                    <a16:rowId xmlns:a16="http://schemas.microsoft.com/office/drawing/2014/main" val="2361557833"/>
                  </a:ext>
                </a:extLst>
              </a:tr>
            </a:tbl>
          </a:graphicData>
        </a:graphic>
      </p:graphicFrame>
      <p:sp>
        <p:nvSpPr>
          <p:cNvPr id="26" name="コンテンツ プレースホルダー 2">
            <a:extLst>
              <a:ext uri="{FF2B5EF4-FFF2-40B4-BE49-F238E27FC236}">
                <a16:creationId xmlns:a16="http://schemas.microsoft.com/office/drawing/2014/main" id="{59EA54E3-4B30-406E-8CEC-E4326E7AED6F}"/>
              </a:ext>
            </a:extLst>
          </p:cNvPr>
          <p:cNvSpPr/>
          <p:nvPr/>
        </p:nvSpPr>
        <p:spPr>
          <a:xfrm>
            <a:off x="6509190" y="4264347"/>
            <a:ext cx="1773352"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テスト選択</a:t>
            </a:r>
          </a:p>
        </p:txBody>
      </p:sp>
      <p:sp>
        <p:nvSpPr>
          <p:cNvPr id="3" name="四角形: 角を丸くする 2">
            <a:extLst>
              <a:ext uri="{FF2B5EF4-FFF2-40B4-BE49-F238E27FC236}">
                <a16:creationId xmlns:a16="http://schemas.microsoft.com/office/drawing/2014/main" id="{9F04FD32-0CBC-4996-BA75-2EDA96DE9BA2}"/>
              </a:ext>
            </a:extLst>
          </p:cNvPr>
          <p:cNvSpPr/>
          <p:nvPr/>
        </p:nvSpPr>
        <p:spPr>
          <a:xfrm>
            <a:off x="281354" y="1781594"/>
            <a:ext cx="8666394" cy="2270737"/>
          </a:xfrm>
          <a:prstGeom prst="roundRect">
            <a:avLst>
              <a:gd name="adj" fmla="val 117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コンテンツ プレースホルダー 2">
            <a:extLst>
              <a:ext uri="{FF2B5EF4-FFF2-40B4-BE49-F238E27FC236}">
                <a16:creationId xmlns:a16="http://schemas.microsoft.com/office/drawing/2014/main" id="{021B6123-1EC7-4CE2-97F0-BB411CCD4272}"/>
              </a:ext>
            </a:extLst>
          </p:cNvPr>
          <p:cNvSpPr/>
          <p:nvPr/>
        </p:nvSpPr>
        <p:spPr>
          <a:xfrm>
            <a:off x="476367" y="1536913"/>
            <a:ext cx="2775759" cy="324907"/>
          </a:xfrm>
          <a:prstGeom prst="rect">
            <a:avLst/>
          </a:prstGeom>
          <a:solidFill>
            <a:schemeClr val="bg1"/>
          </a:solid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b="1" spc="-1" dirty="0">
                <a:solidFill>
                  <a:srgbClr val="000000"/>
                </a:solidFill>
                <a:latin typeface="ＭＳ Ｐゴシック" panose="020B0600070205080204" pitchFamily="50" charset="-128"/>
                <a:ea typeface="ＭＳ Ｐゴシック" panose="020B0600070205080204" pitchFamily="50" charset="-128"/>
              </a:rPr>
              <a:t>STEPI: </a:t>
            </a:r>
            <a:r>
              <a:rPr lang="ja-JP" altLang="en-US" sz="2000" b="1" spc="-1" dirty="0">
                <a:solidFill>
                  <a:srgbClr val="000000"/>
                </a:solidFill>
                <a:latin typeface="ＭＳ Ｐゴシック" panose="020B0600070205080204" pitchFamily="50" charset="-128"/>
                <a:ea typeface="ＭＳ Ｐゴシック" panose="020B0600070205080204" pitchFamily="50" charset="-128"/>
              </a:rPr>
              <a:t>実行時情報収集</a:t>
            </a:r>
            <a:endParaRPr lang="en-US" altLang="ja-JP" sz="2000" b="1" spc="-1" dirty="0">
              <a:solidFill>
                <a:srgbClr val="000000"/>
              </a:solidFill>
              <a:latin typeface="ＭＳ Ｐゴシック" panose="020B0600070205080204" pitchFamily="50" charset="-128"/>
              <a:ea typeface="ＭＳ Ｐゴシック" panose="020B0600070205080204" pitchFamily="50" charset="-128"/>
            </a:endParaRPr>
          </a:p>
        </p:txBody>
      </p:sp>
      <p:sp>
        <p:nvSpPr>
          <p:cNvPr id="29" name="四角形: 角を丸くする 28">
            <a:extLst>
              <a:ext uri="{FF2B5EF4-FFF2-40B4-BE49-F238E27FC236}">
                <a16:creationId xmlns:a16="http://schemas.microsoft.com/office/drawing/2014/main" id="{62BA4815-EB69-44F3-BA78-D83C2CF5A48E}"/>
              </a:ext>
            </a:extLst>
          </p:cNvPr>
          <p:cNvSpPr/>
          <p:nvPr/>
        </p:nvSpPr>
        <p:spPr>
          <a:xfrm>
            <a:off x="128066" y="4226976"/>
            <a:ext cx="8911173" cy="2346468"/>
          </a:xfrm>
          <a:prstGeom prst="roundRect">
            <a:avLst>
              <a:gd name="adj" fmla="val 117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コンテンツ プレースホルダー 2">
            <a:extLst>
              <a:ext uri="{FF2B5EF4-FFF2-40B4-BE49-F238E27FC236}">
                <a16:creationId xmlns:a16="http://schemas.microsoft.com/office/drawing/2014/main" id="{4E4891F8-6CC0-456A-8C7A-6AD5AE1E514B}"/>
              </a:ext>
            </a:extLst>
          </p:cNvPr>
          <p:cNvSpPr/>
          <p:nvPr/>
        </p:nvSpPr>
        <p:spPr>
          <a:xfrm>
            <a:off x="397967" y="4081136"/>
            <a:ext cx="2854159" cy="259866"/>
          </a:xfrm>
          <a:prstGeom prst="rect">
            <a:avLst/>
          </a:prstGeom>
          <a:solidFill>
            <a:schemeClr val="bg1"/>
          </a:solid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b="1" spc="-1" dirty="0">
                <a:solidFill>
                  <a:srgbClr val="000000"/>
                </a:solidFill>
                <a:latin typeface="ＭＳ Ｐゴシック" panose="020B0600070205080204" pitchFamily="50" charset="-128"/>
                <a:ea typeface="ＭＳ Ｐゴシック" panose="020B0600070205080204" pitchFamily="50" charset="-128"/>
              </a:rPr>
              <a:t>STEPII: </a:t>
            </a:r>
            <a:r>
              <a:rPr lang="ja-JP" altLang="en-US" sz="2000" b="1" spc="-1" dirty="0">
                <a:solidFill>
                  <a:srgbClr val="000000"/>
                </a:solidFill>
                <a:latin typeface="ＭＳ Ｐゴシック" panose="020B0600070205080204" pitchFamily="50" charset="-128"/>
                <a:ea typeface="ＭＳ Ｐゴシック" panose="020B0600070205080204" pitchFamily="50" charset="-128"/>
              </a:rPr>
              <a:t>類似実行の分類</a:t>
            </a:r>
            <a:endParaRPr lang="en-US" altLang="ja-JP" sz="2000" b="1" spc="-1" dirty="0">
              <a:solidFill>
                <a:srgbClr val="000000"/>
              </a:solidFill>
              <a:latin typeface="ＭＳ Ｐゴシック" panose="020B0600070205080204" pitchFamily="50" charset="-128"/>
              <a:ea typeface="ＭＳ Ｐゴシック" panose="020B0600070205080204" pitchFamily="50" charset="-128"/>
            </a:endParaRPr>
          </a:p>
        </p:txBody>
      </p:sp>
      <p:sp>
        <p:nvSpPr>
          <p:cNvPr id="31" name="スライド番号プレースホルダー 3">
            <a:extLst>
              <a:ext uri="{FF2B5EF4-FFF2-40B4-BE49-F238E27FC236}">
                <a16:creationId xmlns:a16="http://schemas.microsoft.com/office/drawing/2014/main" id="{A8446E9B-F729-4E26-91E9-629CC320F2D3}"/>
              </a:ext>
            </a:extLst>
          </p:cNvPr>
          <p:cNvSpPr/>
          <p:nvPr/>
        </p:nvSpPr>
        <p:spPr>
          <a:xfrm>
            <a:off x="7866094" y="6533426"/>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76</a:t>
            </a:fld>
            <a:endParaRPr lang="en-US" sz="1400" b="0" strike="noStrike" spc="-1" dirty="0">
              <a:latin typeface="Arial"/>
            </a:endParaRPr>
          </a:p>
        </p:txBody>
      </p:sp>
      <p:graphicFrame>
        <p:nvGraphicFramePr>
          <p:cNvPr id="32" name="表 31">
            <a:extLst>
              <a:ext uri="{FF2B5EF4-FFF2-40B4-BE49-F238E27FC236}">
                <a16:creationId xmlns:a16="http://schemas.microsoft.com/office/drawing/2014/main" id="{0711291F-BF63-42CE-B081-E9966739772C}"/>
              </a:ext>
            </a:extLst>
          </p:cNvPr>
          <p:cNvGraphicFramePr>
            <a:graphicFrameLocks noGrp="1"/>
          </p:cNvGraphicFramePr>
          <p:nvPr>
            <p:extLst>
              <p:ext uri="{D42A27DB-BD31-4B8C-83A1-F6EECF244321}">
                <p14:modId xmlns:p14="http://schemas.microsoft.com/office/powerpoint/2010/main" val="4291719316"/>
              </p:ext>
            </p:extLst>
          </p:nvPr>
        </p:nvGraphicFramePr>
        <p:xfrm>
          <a:off x="4634051" y="4834321"/>
          <a:ext cx="792107" cy="1036320"/>
        </p:xfrm>
        <a:graphic>
          <a:graphicData uri="http://schemas.openxmlformats.org/drawingml/2006/table">
            <a:tbl>
              <a:tblPr firstRow="1" bandRow="1">
                <a:tableStyleId>{5C22544A-7EE6-4342-B048-85BDC9FD1C3A}</a:tableStyleId>
              </a:tblPr>
              <a:tblGrid>
                <a:gridCol w="792107">
                  <a:extLst>
                    <a:ext uri="{9D8B030D-6E8A-4147-A177-3AD203B41FA5}">
                      <a16:colId xmlns:a16="http://schemas.microsoft.com/office/drawing/2014/main" val="1639714014"/>
                    </a:ext>
                  </a:extLst>
                </a:gridCol>
              </a:tblGrid>
              <a:tr h="240168">
                <a:tc>
                  <a:txBody>
                    <a:bodyPr/>
                    <a:lstStyle/>
                    <a:p>
                      <a:pPr algn="ctr"/>
                      <a:r>
                        <a:rPr kumimoji="1" lang="ja-JP" altLang="en-US" sz="11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1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1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40168">
                <a:tc>
                  <a:txBody>
                    <a:bodyPr/>
                    <a:lstStyle/>
                    <a:p>
                      <a:pPr algn="r"/>
                      <a:r>
                        <a:rPr kumimoji="1" lang="en-US" altLang="ja-JP" sz="1100" b="1" dirty="0">
                          <a:solidFill>
                            <a:schemeClr val="tx1"/>
                          </a:solidFill>
                        </a:rPr>
                        <a:t>1</a:t>
                      </a:r>
                    </a:p>
                  </a:txBody>
                  <a:tcPr/>
                </a:tc>
                <a:extLst>
                  <a:ext uri="{0D108BD9-81ED-4DB2-BD59-A6C34878D82A}">
                    <a16:rowId xmlns:a16="http://schemas.microsoft.com/office/drawing/2014/main" val="992529097"/>
                  </a:ext>
                </a:extLst>
              </a:tr>
              <a:tr h="240168">
                <a:tc>
                  <a:txBody>
                    <a:bodyPr/>
                    <a:lstStyle/>
                    <a:p>
                      <a:pPr algn="r"/>
                      <a:r>
                        <a:rPr kumimoji="1" lang="en-US" altLang="ja-JP" sz="1100" b="1" dirty="0">
                          <a:solidFill>
                            <a:schemeClr val="tx1"/>
                          </a:solidFill>
                        </a:rPr>
                        <a:t>…</a:t>
                      </a:r>
                    </a:p>
                  </a:txBody>
                  <a:tcPr/>
                </a:tc>
                <a:extLst>
                  <a:ext uri="{0D108BD9-81ED-4DB2-BD59-A6C34878D82A}">
                    <a16:rowId xmlns:a16="http://schemas.microsoft.com/office/drawing/2014/main" val="966362693"/>
                  </a:ext>
                </a:extLst>
              </a:tr>
              <a:tr h="240168">
                <a:tc>
                  <a:txBody>
                    <a:bodyPr/>
                    <a:lstStyle/>
                    <a:p>
                      <a:pPr algn="r"/>
                      <a:r>
                        <a:rPr kumimoji="1" lang="en-US" altLang="ja-JP" sz="1100" b="1" dirty="0">
                          <a:solidFill>
                            <a:schemeClr val="tx1"/>
                          </a:solidFill>
                        </a:rPr>
                        <a:t>92</a:t>
                      </a:r>
                    </a:p>
                  </a:txBody>
                  <a:tcPr/>
                </a:tc>
                <a:extLst>
                  <a:ext uri="{0D108BD9-81ED-4DB2-BD59-A6C34878D82A}">
                    <a16:rowId xmlns:a16="http://schemas.microsoft.com/office/drawing/2014/main" val="2361557833"/>
                  </a:ext>
                </a:extLst>
              </a:tr>
            </a:tbl>
          </a:graphicData>
        </a:graphic>
      </p:graphicFrame>
      <p:graphicFrame>
        <p:nvGraphicFramePr>
          <p:cNvPr id="33" name="表 32">
            <a:extLst>
              <a:ext uri="{FF2B5EF4-FFF2-40B4-BE49-F238E27FC236}">
                <a16:creationId xmlns:a16="http://schemas.microsoft.com/office/drawing/2014/main" id="{C96367A0-DB59-4B48-A488-200F1A045AB9}"/>
              </a:ext>
            </a:extLst>
          </p:cNvPr>
          <p:cNvGraphicFramePr>
            <a:graphicFrameLocks noGrp="1"/>
          </p:cNvGraphicFramePr>
          <p:nvPr>
            <p:extLst>
              <p:ext uri="{D42A27DB-BD31-4B8C-83A1-F6EECF244321}">
                <p14:modId xmlns:p14="http://schemas.microsoft.com/office/powerpoint/2010/main" val="385081106"/>
              </p:ext>
            </p:extLst>
          </p:nvPr>
        </p:nvGraphicFramePr>
        <p:xfrm>
          <a:off x="5872893" y="4826777"/>
          <a:ext cx="772864" cy="1036320"/>
        </p:xfrm>
        <a:graphic>
          <a:graphicData uri="http://schemas.openxmlformats.org/drawingml/2006/table">
            <a:tbl>
              <a:tblPr firstRow="1" bandRow="1">
                <a:tableStyleId>{5C22544A-7EE6-4342-B048-85BDC9FD1C3A}</a:tableStyleId>
              </a:tblPr>
              <a:tblGrid>
                <a:gridCol w="772864">
                  <a:extLst>
                    <a:ext uri="{9D8B030D-6E8A-4147-A177-3AD203B41FA5}">
                      <a16:colId xmlns:a16="http://schemas.microsoft.com/office/drawing/2014/main" val="1639714014"/>
                    </a:ext>
                  </a:extLst>
                </a:gridCol>
              </a:tblGrid>
              <a:tr h="244205">
                <a:tc>
                  <a:txBody>
                    <a:bodyPr/>
                    <a:lstStyle/>
                    <a:p>
                      <a:pPr algn="ctr"/>
                      <a:r>
                        <a:rPr kumimoji="1" lang="ja-JP" altLang="en-US" sz="11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1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1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44205">
                <a:tc>
                  <a:txBody>
                    <a:bodyPr/>
                    <a:lstStyle/>
                    <a:p>
                      <a:pPr algn="r"/>
                      <a:r>
                        <a:rPr kumimoji="1" lang="en-US" altLang="ja-JP" sz="1100" b="1" dirty="0">
                          <a:solidFill>
                            <a:schemeClr val="tx1"/>
                          </a:solidFill>
                        </a:rPr>
                        <a:t>4</a:t>
                      </a:r>
                    </a:p>
                  </a:txBody>
                  <a:tcPr/>
                </a:tc>
                <a:extLst>
                  <a:ext uri="{0D108BD9-81ED-4DB2-BD59-A6C34878D82A}">
                    <a16:rowId xmlns:a16="http://schemas.microsoft.com/office/drawing/2014/main" val="992529097"/>
                  </a:ext>
                </a:extLst>
              </a:tr>
              <a:tr h="244205">
                <a:tc>
                  <a:txBody>
                    <a:bodyPr/>
                    <a:lstStyle/>
                    <a:p>
                      <a:pPr algn="r"/>
                      <a:r>
                        <a:rPr kumimoji="1" lang="en-US" altLang="ja-JP" sz="1100" b="1" dirty="0">
                          <a:solidFill>
                            <a:schemeClr val="tx1"/>
                          </a:solidFill>
                        </a:rPr>
                        <a:t>…</a:t>
                      </a:r>
                    </a:p>
                  </a:txBody>
                  <a:tcPr/>
                </a:tc>
                <a:extLst>
                  <a:ext uri="{0D108BD9-81ED-4DB2-BD59-A6C34878D82A}">
                    <a16:rowId xmlns:a16="http://schemas.microsoft.com/office/drawing/2014/main" val="966362693"/>
                  </a:ext>
                </a:extLst>
              </a:tr>
              <a:tr h="244205">
                <a:tc>
                  <a:txBody>
                    <a:bodyPr/>
                    <a:lstStyle/>
                    <a:p>
                      <a:pPr algn="r"/>
                      <a:r>
                        <a:rPr kumimoji="1" lang="en-US" altLang="ja-JP" sz="1100" b="1" dirty="0">
                          <a:solidFill>
                            <a:schemeClr val="tx1"/>
                          </a:solidFill>
                        </a:rPr>
                        <a:t>100</a:t>
                      </a:r>
                    </a:p>
                  </a:txBody>
                  <a:tcPr/>
                </a:tc>
                <a:extLst>
                  <a:ext uri="{0D108BD9-81ED-4DB2-BD59-A6C34878D82A}">
                    <a16:rowId xmlns:a16="http://schemas.microsoft.com/office/drawing/2014/main" val="2361557833"/>
                  </a:ext>
                </a:extLst>
              </a:tr>
            </a:tbl>
          </a:graphicData>
        </a:graphic>
      </p:graphicFrame>
      <p:sp>
        <p:nvSpPr>
          <p:cNvPr id="34" name="コンテンツ プレースホルダー 2">
            <a:extLst>
              <a:ext uri="{FF2B5EF4-FFF2-40B4-BE49-F238E27FC236}">
                <a16:creationId xmlns:a16="http://schemas.microsoft.com/office/drawing/2014/main" id="{F3B150D7-6D2B-4F46-8273-0C85CD238EE2}"/>
              </a:ext>
            </a:extLst>
          </p:cNvPr>
          <p:cNvSpPr/>
          <p:nvPr/>
        </p:nvSpPr>
        <p:spPr>
          <a:xfrm>
            <a:off x="6675741" y="5277359"/>
            <a:ext cx="540836"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1400" spc="-1" dirty="0">
                <a:solidFill>
                  <a:srgbClr val="000000"/>
                </a:solidFill>
                <a:latin typeface="ＭＳ Ｐゴシック" panose="020B0600070205080204" pitchFamily="50" charset="-128"/>
                <a:ea typeface="ＭＳ Ｐゴシック" panose="020B0600070205080204" pitchFamily="50" charset="-128"/>
              </a:rPr>
              <a:t>…</a:t>
            </a:r>
            <a:endParaRPr lang="ja-JP" altLang="en-US" sz="14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35" name="コンテンツ プレースホルダー 2">
            <a:extLst>
              <a:ext uri="{FF2B5EF4-FFF2-40B4-BE49-F238E27FC236}">
                <a16:creationId xmlns:a16="http://schemas.microsoft.com/office/drawing/2014/main" id="{7D8A2E9D-EF30-42FF-999C-AE7005370541}"/>
              </a:ext>
            </a:extLst>
          </p:cNvPr>
          <p:cNvSpPr/>
          <p:nvPr/>
        </p:nvSpPr>
        <p:spPr>
          <a:xfrm>
            <a:off x="5509349" y="5286698"/>
            <a:ext cx="540836"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1400" spc="-1" dirty="0">
                <a:solidFill>
                  <a:srgbClr val="000000"/>
                </a:solidFill>
                <a:latin typeface="ＭＳ Ｐゴシック" panose="020B0600070205080204" pitchFamily="50" charset="-128"/>
                <a:ea typeface="ＭＳ Ｐゴシック" panose="020B0600070205080204" pitchFamily="50" charset="-128"/>
              </a:rPr>
              <a:t>…</a:t>
            </a:r>
            <a:endParaRPr lang="ja-JP" altLang="en-US" sz="1400" spc="-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909892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kern="0" dirty="0"/>
              <a:t>提案手法</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77</a:t>
            </a:fld>
            <a:endParaRPr lang="en-US" altLang="ja-JP"/>
          </a:p>
        </p:txBody>
      </p:sp>
      <p:sp>
        <p:nvSpPr>
          <p:cNvPr id="5" name="四角形: 角を丸くする 4">
            <a:extLst>
              <a:ext uri="{FF2B5EF4-FFF2-40B4-BE49-F238E27FC236}">
                <a16:creationId xmlns:a16="http://schemas.microsoft.com/office/drawing/2014/main" id="{01E9388C-E0B2-4C8F-81AF-D237ED4DB31C}"/>
              </a:ext>
            </a:extLst>
          </p:cNvPr>
          <p:cNvSpPr/>
          <p:nvPr/>
        </p:nvSpPr>
        <p:spPr>
          <a:xfrm>
            <a:off x="128066" y="4226976"/>
            <a:ext cx="8911173" cy="2346468"/>
          </a:xfrm>
          <a:prstGeom prst="roundRect">
            <a:avLst>
              <a:gd name="adj" fmla="val 117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a:extLst>
              <a:ext uri="{FF2B5EF4-FFF2-40B4-BE49-F238E27FC236}">
                <a16:creationId xmlns:a16="http://schemas.microsoft.com/office/drawing/2014/main" id="{ED4B828D-3D43-4118-9CBF-7AB17C054CCD}"/>
              </a:ext>
            </a:extLst>
          </p:cNvPr>
          <p:cNvSpPr/>
          <p:nvPr/>
        </p:nvSpPr>
        <p:spPr>
          <a:xfrm>
            <a:off x="397967" y="4024864"/>
            <a:ext cx="2854159" cy="259866"/>
          </a:xfrm>
          <a:prstGeom prst="rect">
            <a:avLst/>
          </a:prstGeom>
          <a:solidFill>
            <a:schemeClr val="bg1"/>
          </a:solid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b="1" spc="-1" dirty="0">
                <a:solidFill>
                  <a:srgbClr val="000000"/>
                </a:solidFill>
                <a:latin typeface="ＭＳ Ｐゴシック" panose="020B0600070205080204" pitchFamily="50" charset="-128"/>
                <a:ea typeface="ＭＳ Ｐゴシック" panose="020B0600070205080204" pitchFamily="50" charset="-128"/>
              </a:rPr>
              <a:t>STEPII: </a:t>
            </a:r>
            <a:r>
              <a:rPr lang="ja-JP" altLang="en-US" sz="2000" b="1" spc="-1" dirty="0">
                <a:solidFill>
                  <a:srgbClr val="000000"/>
                </a:solidFill>
                <a:latin typeface="ＭＳ Ｐゴシック" panose="020B0600070205080204" pitchFamily="50" charset="-128"/>
                <a:ea typeface="ＭＳ Ｐゴシック" panose="020B0600070205080204" pitchFamily="50" charset="-128"/>
              </a:rPr>
              <a:t>類似実行の分類</a:t>
            </a:r>
            <a:endParaRPr lang="en-US" altLang="ja-JP" sz="2000" b="1" spc="-1" dirty="0">
              <a:solidFill>
                <a:srgbClr val="000000"/>
              </a:solidFill>
              <a:latin typeface="ＭＳ Ｐゴシック" panose="020B0600070205080204" pitchFamily="50" charset="-128"/>
              <a:ea typeface="ＭＳ Ｐゴシック" panose="020B0600070205080204" pitchFamily="50" charset="-128"/>
            </a:endParaRPr>
          </a:p>
        </p:txBody>
      </p:sp>
      <p:sp>
        <p:nvSpPr>
          <p:cNvPr id="8" name="テキスト ボックス 7">
            <a:extLst>
              <a:ext uri="{FF2B5EF4-FFF2-40B4-BE49-F238E27FC236}">
                <a16:creationId xmlns:a16="http://schemas.microsoft.com/office/drawing/2014/main" id="{EF0E3445-565E-43A6-B89E-F0B6B11CE781}"/>
              </a:ext>
            </a:extLst>
          </p:cNvPr>
          <p:cNvSpPr txBox="1"/>
          <p:nvPr/>
        </p:nvSpPr>
        <p:spPr>
          <a:xfrm>
            <a:off x="457200" y="1956239"/>
            <a:ext cx="2379936" cy="2038682"/>
          </a:xfrm>
          <a:prstGeom prst="rect">
            <a:avLst/>
          </a:prstGeom>
          <a:noFill/>
          <a:ln>
            <a:solidFill>
              <a:schemeClr val="tx1"/>
            </a:solidFill>
          </a:ln>
        </p:spPr>
        <p:txBody>
          <a:bodyPr wrap="square" rtlCol="0">
            <a:spAutoFit/>
          </a:bodyPr>
          <a:lstStyle/>
          <a:p>
            <a:r>
              <a:rPr lang="en-US" altLang="ja-JP" sz="1400" dirty="0">
                <a:ea typeface="ＭＳ Ｐゴシック" panose="020B0600070205080204" pitchFamily="50" charset="-128"/>
                <a:cs typeface="Arial" panose="020B0604020202020204" pitchFamily="34" charset="0"/>
              </a:rPr>
              <a:t>1:  void </a:t>
            </a:r>
            <a:r>
              <a:rPr lang="en-US" altLang="ja-JP" sz="1400" dirty="0" err="1">
                <a:ea typeface="ＭＳ Ｐゴシック" panose="020B0600070205080204" pitchFamily="50" charset="-128"/>
                <a:cs typeface="Arial" panose="020B0604020202020204" pitchFamily="34" charset="0"/>
              </a:rPr>
              <a:t>methodA</a:t>
            </a:r>
            <a:r>
              <a:rPr lang="en-US" altLang="ja-JP" sz="1400" dirty="0">
                <a:ea typeface="ＭＳ Ｐゴシック" panose="020B0600070205080204" pitchFamily="50" charset="-128"/>
                <a:cs typeface="Arial" panose="020B0604020202020204" pitchFamily="34" charset="0"/>
              </a:rPr>
              <a:t> (</a:t>
            </a:r>
            <a:r>
              <a:rPr lang="en-US" altLang="ja-JP" sz="1400" dirty="0" err="1">
                <a:ea typeface="ＭＳ Ｐゴシック" panose="020B0600070205080204" pitchFamily="50" charset="-128"/>
                <a:cs typeface="Arial" panose="020B0604020202020204" pitchFamily="34" charset="0"/>
              </a:rPr>
              <a:t>int</a:t>
            </a:r>
            <a:r>
              <a:rPr lang="en-US" altLang="ja-JP" sz="1400" dirty="0">
                <a:ea typeface="ＭＳ Ｐゴシック" panose="020B0600070205080204" pitchFamily="50" charset="-128"/>
                <a:cs typeface="Arial" panose="020B0604020202020204" pitchFamily="34" charset="0"/>
              </a:rPr>
              <a:t>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a:t>
            </a:r>
          </a:p>
          <a:p>
            <a:r>
              <a:rPr lang="en-US" altLang="ja-JP" sz="1400" dirty="0">
                <a:ea typeface="ＭＳ Ｐゴシック" panose="020B0600070205080204" pitchFamily="50" charset="-128"/>
                <a:cs typeface="Arial" panose="020B0604020202020204" pitchFamily="34" charset="0"/>
              </a:rPr>
              <a:t>2:    if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&gt; 0) { </a:t>
            </a:r>
          </a:p>
          <a:p>
            <a:r>
              <a:rPr lang="en-US" altLang="ja-JP" sz="1400" dirty="0">
                <a:ea typeface="ＭＳ Ｐゴシック" panose="020B0600070205080204" pitchFamily="50" charset="-128"/>
                <a:cs typeface="Arial" panose="020B0604020202020204" pitchFamily="34" charset="0"/>
              </a:rPr>
              <a:t>3:      while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&gt; 0) </a:t>
            </a:r>
          </a:p>
          <a:p>
            <a:r>
              <a:rPr lang="en-US" altLang="ja-JP" sz="1400" dirty="0">
                <a:ea typeface="ＭＳ Ｐゴシック" panose="020B0600070205080204" pitchFamily="50" charset="-128"/>
                <a:cs typeface="Arial" panose="020B0604020202020204" pitchFamily="34" charset="0"/>
              </a:rPr>
              <a:t>4: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 </a:t>
            </a:r>
            <a:r>
              <a:rPr lang="en-US" altLang="ja-JP" sz="1400" dirty="0" err="1">
                <a:ea typeface="ＭＳ Ｐゴシック" panose="020B0600070205080204" pitchFamily="50" charset="-128"/>
                <a:cs typeface="Arial" panose="020B0604020202020204" pitchFamily="34" charset="0"/>
              </a:rPr>
              <a:t>methodB</a:t>
            </a:r>
            <a:r>
              <a:rPr lang="en-US" altLang="ja-JP" sz="1400" dirty="0">
                <a:ea typeface="ＭＳ Ｐゴシック" panose="020B0600070205080204" pitchFamily="50" charset="-128"/>
                <a:cs typeface="Arial" panose="020B0604020202020204" pitchFamily="34" charset="0"/>
              </a:rPr>
              <a:t>(</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a:t>
            </a:r>
          </a:p>
          <a:p>
            <a:r>
              <a:rPr lang="en-US" altLang="ja-JP" sz="1400" dirty="0">
                <a:cs typeface="Arial" panose="020B0604020202020204" pitchFamily="34" charset="0"/>
              </a:rPr>
              <a:t>5:    } else { </a:t>
            </a:r>
          </a:p>
          <a:p>
            <a:r>
              <a:rPr lang="en-US" altLang="ja-JP" sz="1400" dirty="0">
                <a:ea typeface="ＭＳ Ｐゴシック" panose="020B0600070205080204" pitchFamily="50" charset="-128"/>
                <a:cs typeface="Arial" panose="020B0604020202020204" pitchFamily="34" charset="0"/>
              </a:rPr>
              <a:t>6:      </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 0; </a:t>
            </a:r>
          </a:p>
          <a:p>
            <a:r>
              <a:rPr lang="en-US" altLang="ja-JP" sz="1400" dirty="0">
                <a:ea typeface="ＭＳ Ｐゴシック" panose="020B0600070205080204" pitchFamily="50" charset="-128"/>
                <a:cs typeface="Arial" panose="020B0604020202020204" pitchFamily="34" charset="0"/>
              </a:rPr>
              <a:t>7:    }</a:t>
            </a:r>
          </a:p>
          <a:p>
            <a:r>
              <a:rPr lang="en-US" altLang="ja-JP" sz="1400" dirty="0">
                <a:ea typeface="ＭＳ Ｐゴシック" panose="020B0600070205080204" pitchFamily="50" charset="-128"/>
                <a:cs typeface="Arial" panose="020B0604020202020204" pitchFamily="34" charset="0"/>
              </a:rPr>
              <a:t>8:    </a:t>
            </a:r>
            <a:r>
              <a:rPr lang="en-US" altLang="ja-JP" sz="1400" dirty="0" err="1">
                <a:ea typeface="ＭＳ Ｐゴシック" panose="020B0600070205080204" pitchFamily="50" charset="-128"/>
                <a:cs typeface="Arial" panose="020B0604020202020204" pitchFamily="34" charset="0"/>
              </a:rPr>
              <a:t>System.out.println</a:t>
            </a:r>
            <a:r>
              <a:rPr lang="en-US" altLang="ja-JP" sz="1400" dirty="0">
                <a:ea typeface="ＭＳ Ｐゴシック" panose="020B0600070205080204" pitchFamily="50" charset="-128"/>
                <a:cs typeface="Arial" panose="020B0604020202020204" pitchFamily="34" charset="0"/>
              </a:rPr>
              <a:t>(</a:t>
            </a:r>
            <a:r>
              <a:rPr lang="en-US" altLang="ja-JP" sz="1400" dirty="0" err="1">
                <a:ea typeface="ＭＳ Ｐゴシック" panose="020B0600070205080204" pitchFamily="50" charset="-128"/>
                <a:cs typeface="Arial" panose="020B0604020202020204" pitchFamily="34" charset="0"/>
              </a:rPr>
              <a:t>var</a:t>
            </a:r>
            <a:r>
              <a:rPr lang="en-US" altLang="ja-JP" sz="1400" dirty="0">
                <a:ea typeface="ＭＳ Ｐゴシック" panose="020B0600070205080204" pitchFamily="50" charset="-128"/>
                <a:cs typeface="Arial" panose="020B0604020202020204" pitchFamily="34" charset="0"/>
              </a:rPr>
              <a:t>); </a:t>
            </a:r>
          </a:p>
          <a:p>
            <a:r>
              <a:rPr lang="en-US" altLang="ja-JP" sz="1400" dirty="0">
                <a:ea typeface="ＭＳ Ｐゴシック" panose="020B0600070205080204" pitchFamily="50" charset="-128"/>
                <a:cs typeface="Arial" panose="020B0604020202020204" pitchFamily="34" charset="0"/>
              </a:rPr>
              <a:t>9:  }</a:t>
            </a:r>
            <a:endParaRPr lang="en-US" altLang="ja-JP" sz="1400" dirty="0">
              <a:ea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D5CC3B69-4736-4DD9-8FC2-057C34073936}"/>
              </a:ext>
            </a:extLst>
          </p:cNvPr>
          <p:cNvGraphicFramePr>
            <a:graphicFrameLocks noGrp="1"/>
          </p:cNvGraphicFramePr>
          <p:nvPr/>
        </p:nvGraphicFramePr>
        <p:xfrm>
          <a:off x="5022165" y="2502752"/>
          <a:ext cx="3664635" cy="1097280"/>
        </p:xfrm>
        <a:graphic>
          <a:graphicData uri="http://schemas.openxmlformats.org/drawingml/2006/table">
            <a:tbl>
              <a:tblPr firstRow="1" bandRow="1">
                <a:tableStyleId>{5C22544A-7EE6-4342-B048-85BDC9FD1C3A}</a:tableStyleId>
              </a:tblPr>
              <a:tblGrid>
                <a:gridCol w="1139896">
                  <a:extLst>
                    <a:ext uri="{9D8B030D-6E8A-4147-A177-3AD203B41FA5}">
                      <a16:colId xmlns:a16="http://schemas.microsoft.com/office/drawing/2014/main" val="1639714014"/>
                    </a:ext>
                  </a:extLst>
                </a:gridCol>
                <a:gridCol w="2524739">
                  <a:extLst>
                    <a:ext uri="{9D8B030D-6E8A-4147-A177-3AD203B41FA5}">
                      <a16:colId xmlns:a16="http://schemas.microsoft.com/office/drawing/2014/main" val="2064745493"/>
                    </a:ext>
                  </a:extLst>
                </a:gridCol>
              </a:tblGrid>
              <a:tr h="349125">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bl>
          </a:graphicData>
        </a:graphic>
      </p:graphicFrame>
      <p:sp>
        <p:nvSpPr>
          <p:cNvPr id="10" name="矢印: 右 9">
            <a:extLst>
              <a:ext uri="{FF2B5EF4-FFF2-40B4-BE49-F238E27FC236}">
                <a16:creationId xmlns:a16="http://schemas.microsoft.com/office/drawing/2014/main" id="{5CD833C9-80C5-4CE0-96A9-C14B5464F623}"/>
              </a:ext>
            </a:extLst>
          </p:cNvPr>
          <p:cNvSpPr/>
          <p:nvPr/>
        </p:nvSpPr>
        <p:spPr>
          <a:xfrm>
            <a:off x="3646345" y="2737770"/>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コンテンツ プレースホルダー 2">
            <a:extLst>
              <a:ext uri="{FF2B5EF4-FFF2-40B4-BE49-F238E27FC236}">
                <a16:creationId xmlns:a16="http://schemas.microsoft.com/office/drawing/2014/main" id="{95B2DAE6-8FE3-4D32-B702-B5A13D4099F4}"/>
              </a:ext>
            </a:extLst>
          </p:cNvPr>
          <p:cNvSpPr/>
          <p:nvPr/>
        </p:nvSpPr>
        <p:spPr>
          <a:xfrm>
            <a:off x="2774758" y="1940332"/>
            <a:ext cx="2431564" cy="89003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命令毎に実行回数を</a:t>
            </a:r>
            <a:br>
              <a:rPr lang="en-US" altLang="ja-JP" sz="2000" spc="-1" dirty="0">
                <a:solidFill>
                  <a:srgbClr val="000000"/>
                </a:solidFill>
                <a:latin typeface="ＭＳ Ｐゴシック" panose="020B0600070205080204" pitchFamily="50" charset="-128"/>
                <a:ea typeface="ＭＳ Ｐゴシック" panose="020B0600070205080204" pitchFamily="50" charset="-128"/>
              </a:rPr>
            </a:br>
            <a:r>
              <a:rPr lang="ja-JP" altLang="en-US" sz="2000" spc="-1" dirty="0">
                <a:solidFill>
                  <a:srgbClr val="000000"/>
                </a:solidFill>
                <a:latin typeface="ＭＳ Ｐゴシック" panose="020B0600070205080204" pitchFamily="50" charset="-128"/>
                <a:ea typeface="ＭＳ Ｐゴシック" panose="020B0600070205080204" pitchFamily="50" charset="-128"/>
              </a:rPr>
              <a:t>収集しベクトル化</a:t>
            </a:r>
            <a:endParaRPr lang="en-US" altLang="ja-JP" sz="2000" spc="-1" dirty="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12" name="表 11">
            <a:extLst>
              <a:ext uri="{FF2B5EF4-FFF2-40B4-BE49-F238E27FC236}">
                <a16:creationId xmlns:a16="http://schemas.microsoft.com/office/drawing/2014/main" id="{B30393D9-7C3C-469F-A77A-86B2F144A0D3}"/>
              </a:ext>
            </a:extLst>
          </p:cNvPr>
          <p:cNvGraphicFramePr>
            <a:graphicFrameLocks noGrp="1"/>
          </p:cNvGraphicFramePr>
          <p:nvPr/>
        </p:nvGraphicFramePr>
        <p:xfrm>
          <a:off x="179598" y="4555178"/>
          <a:ext cx="3318005" cy="1463040"/>
        </p:xfrm>
        <a:graphic>
          <a:graphicData uri="http://schemas.openxmlformats.org/drawingml/2006/table">
            <a:tbl>
              <a:tblPr firstRow="1" bandRow="1">
                <a:tableStyleId>{5C22544A-7EE6-4342-B048-85BDC9FD1C3A}</a:tableStyleId>
              </a:tblPr>
              <a:tblGrid>
                <a:gridCol w="586379">
                  <a:extLst>
                    <a:ext uri="{9D8B030D-6E8A-4147-A177-3AD203B41FA5}">
                      <a16:colId xmlns:a16="http://schemas.microsoft.com/office/drawing/2014/main" val="1639714014"/>
                    </a:ext>
                  </a:extLst>
                </a:gridCol>
                <a:gridCol w="2731626">
                  <a:extLst>
                    <a:ext uri="{9D8B030D-6E8A-4147-A177-3AD203B41FA5}">
                      <a16:colId xmlns:a16="http://schemas.microsoft.com/office/drawing/2014/main" val="2064745493"/>
                    </a:ext>
                  </a:extLst>
                </a:gridCol>
              </a:tblGrid>
              <a:tr h="349125">
                <a:tc>
                  <a:txBody>
                    <a:bodyPr/>
                    <a:lstStyle/>
                    <a:p>
                      <a:pPr algn="ct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ベクトル</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回数情報有</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365760">
                <a:tc>
                  <a:txBody>
                    <a:bodyPr/>
                    <a:lstStyle/>
                    <a:p>
                      <a:pPr algn="r"/>
                      <a:r>
                        <a:rPr kumimoji="1" lang="en-US" altLang="ja-JP" sz="1800" b="1" dirty="0">
                          <a:solidFill>
                            <a:schemeClr val="tx1"/>
                          </a:solidFill>
                        </a:rPr>
                        <a:t>1</a:t>
                      </a:r>
                    </a:p>
                  </a:txBody>
                  <a:tcPr/>
                </a:tc>
                <a:tc>
                  <a:txBody>
                    <a:bodyPr/>
                    <a:lstStyle/>
                    <a:p>
                      <a:pPr algn="ctr"/>
                      <a:r>
                        <a:rPr kumimoji="1" lang="en-US" altLang="ja-JP" sz="1800" b="1" dirty="0">
                          <a:solidFill>
                            <a:schemeClr val="tx1"/>
                          </a:solidFill>
                        </a:rPr>
                        <a:t>[1,1,1,4,3,3,3,0,1,1]</a:t>
                      </a:r>
                      <a:endParaRPr kumimoji="1" lang="ja-JP" altLang="en-US" sz="1800" b="1" dirty="0">
                        <a:solidFill>
                          <a:schemeClr val="tx1"/>
                        </a:solidFill>
                      </a:endParaRPr>
                    </a:p>
                  </a:txBody>
                  <a:tcPr/>
                </a:tc>
                <a:extLst>
                  <a:ext uri="{0D108BD9-81ED-4DB2-BD59-A6C34878D82A}">
                    <a16:rowId xmlns:a16="http://schemas.microsoft.com/office/drawing/2014/main" val="992529097"/>
                  </a:ext>
                </a:extLst>
              </a:tr>
              <a:tr h="365760">
                <a:tc>
                  <a:txBody>
                    <a:bodyPr/>
                    <a:lstStyle/>
                    <a:p>
                      <a:pPr algn="r"/>
                      <a:r>
                        <a:rPr kumimoji="1" lang="en-US" altLang="ja-JP" sz="1800" b="1" dirty="0">
                          <a:solidFill>
                            <a:schemeClr val="tx1"/>
                          </a:solidFill>
                        </a:rPr>
                        <a:t>…</a:t>
                      </a:r>
                    </a:p>
                  </a:txBody>
                  <a:tcPr/>
                </a:tc>
                <a:tc>
                  <a:txBody>
                    <a:bodyPr/>
                    <a:lstStyle/>
                    <a:p>
                      <a:pPr algn="ctr"/>
                      <a:r>
                        <a:rPr kumimoji="1" lang="en-US" altLang="ja-JP" sz="1800" b="1" dirty="0">
                          <a:solidFill>
                            <a:schemeClr val="tx1"/>
                          </a:solidFill>
                        </a:rPr>
                        <a:t>…</a:t>
                      </a:r>
                      <a:endParaRPr kumimoji="1" lang="ja-JP" altLang="en-US" sz="1800" b="1" dirty="0">
                        <a:solidFill>
                          <a:schemeClr val="tx1"/>
                        </a:solidFill>
                      </a:endParaRPr>
                    </a:p>
                  </a:txBody>
                  <a:tcPr/>
                </a:tc>
                <a:extLst>
                  <a:ext uri="{0D108BD9-81ED-4DB2-BD59-A6C34878D82A}">
                    <a16:rowId xmlns:a16="http://schemas.microsoft.com/office/drawing/2014/main" val="966362693"/>
                  </a:ext>
                </a:extLst>
              </a:tr>
              <a:tr h="365760">
                <a:tc>
                  <a:txBody>
                    <a:bodyPr/>
                    <a:lstStyle/>
                    <a:p>
                      <a:pPr algn="r"/>
                      <a:r>
                        <a:rPr kumimoji="1" lang="en-US" altLang="ja-JP" sz="1800" b="1" dirty="0">
                          <a:solidFill>
                            <a:schemeClr val="tx1"/>
                          </a:solidFill>
                        </a:rPr>
                        <a:t>100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tx1"/>
                          </a:solidFill>
                        </a:rPr>
                        <a:t>[1,1,1,0,0,0,0,1,1,1]</a:t>
                      </a:r>
                      <a:endParaRPr kumimoji="1" lang="ja-JP" altLang="en-US" sz="1800" b="1" dirty="0">
                        <a:solidFill>
                          <a:schemeClr val="tx1"/>
                        </a:solidFill>
                      </a:endParaRPr>
                    </a:p>
                  </a:txBody>
                  <a:tcPr/>
                </a:tc>
                <a:extLst>
                  <a:ext uri="{0D108BD9-81ED-4DB2-BD59-A6C34878D82A}">
                    <a16:rowId xmlns:a16="http://schemas.microsoft.com/office/drawing/2014/main" val="2361557833"/>
                  </a:ext>
                </a:extLst>
              </a:tr>
            </a:tbl>
          </a:graphicData>
        </a:graphic>
      </p:graphicFrame>
      <p:sp>
        <p:nvSpPr>
          <p:cNvPr id="13" name="矢印: 右 12">
            <a:extLst>
              <a:ext uri="{FF2B5EF4-FFF2-40B4-BE49-F238E27FC236}">
                <a16:creationId xmlns:a16="http://schemas.microsoft.com/office/drawing/2014/main" id="{7C6E3F28-4A41-4020-AD95-44F9C537BF93}"/>
              </a:ext>
            </a:extLst>
          </p:cNvPr>
          <p:cNvSpPr/>
          <p:nvPr/>
        </p:nvSpPr>
        <p:spPr>
          <a:xfrm>
            <a:off x="3757561" y="5006942"/>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2">
            <a:extLst>
              <a:ext uri="{FF2B5EF4-FFF2-40B4-BE49-F238E27FC236}">
                <a16:creationId xmlns:a16="http://schemas.microsoft.com/office/drawing/2014/main" id="{5C7F8CA3-C97B-4811-A340-A886D868835C}"/>
              </a:ext>
            </a:extLst>
          </p:cNvPr>
          <p:cNvSpPr/>
          <p:nvPr/>
        </p:nvSpPr>
        <p:spPr>
          <a:xfrm>
            <a:off x="3421248" y="4306010"/>
            <a:ext cx="1773352"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クラスタリング</a:t>
            </a:r>
          </a:p>
        </p:txBody>
      </p:sp>
      <p:sp>
        <p:nvSpPr>
          <p:cNvPr id="15" name="矢印: 右 14">
            <a:extLst>
              <a:ext uri="{FF2B5EF4-FFF2-40B4-BE49-F238E27FC236}">
                <a16:creationId xmlns:a16="http://schemas.microsoft.com/office/drawing/2014/main" id="{A124F1ED-2406-46D6-BB9E-E61D3B7AEEAB}"/>
              </a:ext>
            </a:extLst>
          </p:cNvPr>
          <p:cNvSpPr/>
          <p:nvPr/>
        </p:nvSpPr>
        <p:spPr>
          <a:xfrm>
            <a:off x="6911451" y="4955201"/>
            <a:ext cx="550363" cy="54083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6" name="表 15">
            <a:extLst>
              <a:ext uri="{FF2B5EF4-FFF2-40B4-BE49-F238E27FC236}">
                <a16:creationId xmlns:a16="http://schemas.microsoft.com/office/drawing/2014/main" id="{7F41652E-21AE-4E3B-942E-9C6F99C2ECF3}"/>
              </a:ext>
            </a:extLst>
          </p:cNvPr>
          <p:cNvGraphicFramePr>
            <a:graphicFrameLocks noGrp="1"/>
          </p:cNvGraphicFramePr>
          <p:nvPr/>
        </p:nvGraphicFramePr>
        <p:xfrm>
          <a:off x="7782205" y="4545839"/>
          <a:ext cx="1165543" cy="1463040"/>
        </p:xfrm>
        <a:graphic>
          <a:graphicData uri="http://schemas.openxmlformats.org/drawingml/2006/table">
            <a:tbl>
              <a:tblPr firstRow="1" bandRow="1">
                <a:tableStyleId>{5C22544A-7EE6-4342-B048-85BDC9FD1C3A}</a:tableStyleId>
              </a:tblPr>
              <a:tblGrid>
                <a:gridCol w="1165543">
                  <a:extLst>
                    <a:ext uri="{9D8B030D-6E8A-4147-A177-3AD203B41FA5}">
                      <a16:colId xmlns:a16="http://schemas.microsoft.com/office/drawing/2014/main" val="1639714014"/>
                    </a:ext>
                  </a:extLst>
                </a:gridCol>
              </a:tblGrid>
              <a:tr h="252256">
                <a:tc>
                  <a:txBody>
                    <a:bodyPr/>
                    <a:lstStyle/>
                    <a:p>
                      <a:pPr algn="ct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52256">
                <a:tc>
                  <a:txBody>
                    <a:bodyPr/>
                    <a:lstStyle/>
                    <a:p>
                      <a:pPr algn="r"/>
                      <a:r>
                        <a:rPr kumimoji="1" lang="en-US" altLang="ja-JP" sz="1800" b="1" dirty="0">
                          <a:solidFill>
                            <a:schemeClr val="tx1"/>
                          </a:solidFill>
                        </a:rPr>
                        <a:t>1</a:t>
                      </a:r>
                    </a:p>
                  </a:txBody>
                  <a:tcPr/>
                </a:tc>
                <a:extLst>
                  <a:ext uri="{0D108BD9-81ED-4DB2-BD59-A6C34878D82A}">
                    <a16:rowId xmlns:a16="http://schemas.microsoft.com/office/drawing/2014/main" val="992529097"/>
                  </a:ext>
                </a:extLst>
              </a:tr>
              <a:tr h="252256">
                <a:tc>
                  <a:txBody>
                    <a:bodyPr/>
                    <a:lstStyle/>
                    <a:p>
                      <a:pPr algn="r"/>
                      <a:r>
                        <a:rPr kumimoji="1" lang="en-US" altLang="ja-JP" sz="1800" b="1" dirty="0">
                          <a:solidFill>
                            <a:schemeClr val="tx1"/>
                          </a:solidFill>
                        </a:rPr>
                        <a:t>4</a:t>
                      </a:r>
                    </a:p>
                  </a:txBody>
                  <a:tcPr/>
                </a:tc>
                <a:extLst>
                  <a:ext uri="{0D108BD9-81ED-4DB2-BD59-A6C34878D82A}">
                    <a16:rowId xmlns:a16="http://schemas.microsoft.com/office/drawing/2014/main" val="966362693"/>
                  </a:ext>
                </a:extLst>
              </a:tr>
              <a:tr h="252256">
                <a:tc>
                  <a:txBody>
                    <a:bodyPr/>
                    <a:lstStyle/>
                    <a:p>
                      <a:pPr algn="r"/>
                      <a:r>
                        <a:rPr kumimoji="1" lang="en-US" altLang="ja-JP" sz="1800" b="1" dirty="0">
                          <a:solidFill>
                            <a:schemeClr val="tx1"/>
                          </a:solidFill>
                        </a:rPr>
                        <a:t>…</a:t>
                      </a:r>
                    </a:p>
                  </a:txBody>
                  <a:tcPr/>
                </a:tc>
                <a:extLst>
                  <a:ext uri="{0D108BD9-81ED-4DB2-BD59-A6C34878D82A}">
                    <a16:rowId xmlns:a16="http://schemas.microsoft.com/office/drawing/2014/main" val="2361557833"/>
                  </a:ext>
                </a:extLst>
              </a:tr>
            </a:tbl>
          </a:graphicData>
        </a:graphic>
      </p:graphicFrame>
      <p:sp>
        <p:nvSpPr>
          <p:cNvPr id="17" name="コンテンツ プレースホルダー 2">
            <a:extLst>
              <a:ext uri="{FF2B5EF4-FFF2-40B4-BE49-F238E27FC236}">
                <a16:creationId xmlns:a16="http://schemas.microsoft.com/office/drawing/2014/main" id="{E9415864-A826-4721-B062-2A53860E3964}"/>
              </a:ext>
            </a:extLst>
          </p:cNvPr>
          <p:cNvSpPr/>
          <p:nvPr/>
        </p:nvSpPr>
        <p:spPr>
          <a:xfrm>
            <a:off x="6509190" y="4264347"/>
            <a:ext cx="1773352"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ja-JP" altLang="en-US" sz="2000" spc="-1" dirty="0">
                <a:solidFill>
                  <a:srgbClr val="000000"/>
                </a:solidFill>
                <a:latin typeface="ＭＳ Ｐゴシック" panose="020B0600070205080204" pitchFamily="50" charset="-128"/>
                <a:ea typeface="ＭＳ Ｐゴシック" panose="020B0600070205080204" pitchFamily="50" charset="-128"/>
              </a:rPr>
              <a:t>テスト選択</a:t>
            </a:r>
          </a:p>
        </p:txBody>
      </p:sp>
      <p:sp>
        <p:nvSpPr>
          <p:cNvPr id="18" name="四角形: 角を丸くする 17">
            <a:extLst>
              <a:ext uri="{FF2B5EF4-FFF2-40B4-BE49-F238E27FC236}">
                <a16:creationId xmlns:a16="http://schemas.microsoft.com/office/drawing/2014/main" id="{909CDF84-395F-4381-9E30-775EC5AEDD01}"/>
              </a:ext>
            </a:extLst>
          </p:cNvPr>
          <p:cNvSpPr/>
          <p:nvPr/>
        </p:nvSpPr>
        <p:spPr>
          <a:xfrm>
            <a:off x="281354" y="1781594"/>
            <a:ext cx="8666394" cy="2270737"/>
          </a:xfrm>
          <a:prstGeom prst="roundRect">
            <a:avLst>
              <a:gd name="adj" fmla="val 117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コンテンツ プレースホルダー 2">
            <a:extLst>
              <a:ext uri="{FF2B5EF4-FFF2-40B4-BE49-F238E27FC236}">
                <a16:creationId xmlns:a16="http://schemas.microsoft.com/office/drawing/2014/main" id="{44FB9D05-F829-4621-AB68-5F2452357763}"/>
              </a:ext>
            </a:extLst>
          </p:cNvPr>
          <p:cNvSpPr/>
          <p:nvPr/>
        </p:nvSpPr>
        <p:spPr>
          <a:xfrm>
            <a:off x="476367" y="1536913"/>
            <a:ext cx="2775759" cy="324907"/>
          </a:xfrm>
          <a:prstGeom prst="rect">
            <a:avLst/>
          </a:prstGeom>
          <a:solidFill>
            <a:schemeClr val="bg1"/>
          </a:solid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lgn="ctr">
              <a:spcBef>
                <a:spcPts val="561"/>
              </a:spcBef>
              <a:buClr>
                <a:srgbClr val="000000"/>
              </a:buClr>
            </a:pPr>
            <a:r>
              <a:rPr lang="en-US" altLang="ja-JP" sz="2000" b="1" spc="-1" dirty="0">
                <a:solidFill>
                  <a:srgbClr val="000000"/>
                </a:solidFill>
                <a:latin typeface="ＭＳ Ｐゴシック" panose="020B0600070205080204" pitchFamily="50" charset="-128"/>
                <a:ea typeface="ＭＳ Ｐゴシック" panose="020B0600070205080204" pitchFamily="50" charset="-128"/>
              </a:rPr>
              <a:t>STEPI: </a:t>
            </a:r>
            <a:r>
              <a:rPr lang="ja-JP" altLang="en-US" sz="2000" b="1" spc="-1" dirty="0">
                <a:solidFill>
                  <a:srgbClr val="000000"/>
                </a:solidFill>
                <a:latin typeface="ＭＳ Ｐゴシック" panose="020B0600070205080204" pitchFamily="50" charset="-128"/>
                <a:ea typeface="ＭＳ Ｐゴシック" panose="020B0600070205080204" pitchFamily="50" charset="-128"/>
              </a:rPr>
              <a:t>実行時情報収集</a:t>
            </a:r>
            <a:endParaRPr lang="en-US" altLang="ja-JP" sz="2000" b="1" spc="-1" dirty="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0" name="表 19">
            <a:extLst>
              <a:ext uri="{FF2B5EF4-FFF2-40B4-BE49-F238E27FC236}">
                <a16:creationId xmlns:a16="http://schemas.microsoft.com/office/drawing/2014/main" id="{DC854D3B-4521-48EF-B672-84051FD95E51}"/>
              </a:ext>
            </a:extLst>
          </p:cNvPr>
          <p:cNvGraphicFramePr>
            <a:graphicFrameLocks noGrp="1"/>
          </p:cNvGraphicFramePr>
          <p:nvPr>
            <p:extLst>
              <p:ext uri="{D42A27DB-BD31-4B8C-83A1-F6EECF244321}">
                <p14:modId xmlns:p14="http://schemas.microsoft.com/office/powerpoint/2010/main" val="2991527162"/>
              </p:ext>
            </p:extLst>
          </p:nvPr>
        </p:nvGraphicFramePr>
        <p:xfrm>
          <a:off x="4479303" y="4834321"/>
          <a:ext cx="792107" cy="1219200"/>
        </p:xfrm>
        <a:graphic>
          <a:graphicData uri="http://schemas.openxmlformats.org/drawingml/2006/table">
            <a:tbl>
              <a:tblPr firstRow="1" bandRow="1">
                <a:tableStyleId>{5C22544A-7EE6-4342-B048-85BDC9FD1C3A}</a:tableStyleId>
              </a:tblPr>
              <a:tblGrid>
                <a:gridCol w="792107">
                  <a:extLst>
                    <a:ext uri="{9D8B030D-6E8A-4147-A177-3AD203B41FA5}">
                      <a16:colId xmlns:a16="http://schemas.microsoft.com/office/drawing/2014/main" val="1639714014"/>
                    </a:ext>
                  </a:extLst>
                </a:gridCol>
              </a:tblGrid>
              <a:tr h="240168">
                <a:tc>
                  <a:txBody>
                    <a:bodyPr/>
                    <a:lstStyle/>
                    <a:p>
                      <a:pPr algn="ct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40168">
                <a:tc>
                  <a:txBody>
                    <a:bodyPr/>
                    <a:lstStyle/>
                    <a:p>
                      <a:pPr algn="r"/>
                      <a:r>
                        <a:rPr kumimoji="1" lang="en-US" altLang="ja-JP" sz="1400" b="1" dirty="0">
                          <a:solidFill>
                            <a:schemeClr val="tx1"/>
                          </a:solidFill>
                        </a:rPr>
                        <a:t>1</a:t>
                      </a:r>
                    </a:p>
                  </a:txBody>
                  <a:tcPr/>
                </a:tc>
                <a:extLst>
                  <a:ext uri="{0D108BD9-81ED-4DB2-BD59-A6C34878D82A}">
                    <a16:rowId xmlns:a16="http://schemas.microsoft.com/office/drawing/2014/main" val="992529097"/>
                  </a:ext>
                </a:extLst>
              </a:tr>
              <a:tr h="240168">
                <a:tc>
                  <a:txBody>
                    <a:bodyPr/>
                    <a:lstStyle/>
                    <a:p>
                      <a:pPr algn="r"/>
                      <a:r>
                        <a:rPr kumimoji="1" lang="en-US" altLang="ja-JP" sz="1400" b="1" dirty="0">
                          <a:solidFill>
                            <a:schemeClr val="tx1"/>
                          </a:solidFill>
                        </a:rPr>
                        <a:t>…</a:t>
                      </a:r>
                    </a:p>
                  </a:txBody>
                  <a:tcPr/>
                </a:tc>
                <a:extLst>
                  <a:ext uri="{0D108BD9-81ED-4DB2-BD59-A6C34878D82A}">
                    <a16:rowId xmlns:a16="http://schemas.microsoft.com/office/drawing/2014/main" val="966362693"/>
                  </a:ext>
                </a:extLst>
              </a:tr>
              <a:tr h="240168">
                <a:tc>
                  <a:txBody>
                    <a:bodyPr/>
                    <a:lstStyle/>
                    <a:p>
                      <a:pPr algn="r"/>
                      <a:r>
                        <a:rPr kumimoji="1" lang="en-US" altLang="ja-JP" sz="1400" b="1" dirty="0">
                          <a:solidFill>
                            <a:schemeClr val="tx1"/>
                          </a:solidFill>
                        </a:rPr>
                        <a:t>92</a:t>
                      </a:r>
                    </a:p>
                  </a:txBody>
                  <a:tcPr/>
                </a:tc>
                <a:extLst>
                  <a:ext uri="{0D108BD9-81ED-4DB2-BD59-A6C34878D82A}">
                    <a16:rowId xmlns:a16="http://schemas.microsoft.com/office/drawing/2014/main" val="2361557833"/>
                  </a:ext>
                </a:extLst>
              </a:tr>
            </a:tbl>
          </a:graphicData>
        </a:graphic>
      </p:graphicFrame>
      <p:graphicFrame>
        <p:nvGraphicFramePr>
          <p:cNvPr id="21" name="表 20">
            <a:extLst>
              <a:ext uri="{FF2B5EF4-FFF2-40B4-BE49-F238E27FC236}">
                <a16:creationId xmlns:a16="http://schemas.microsoft.com/office/drawing/2014/main" id="{1DC2B083-1EDA-4439-AE05-B36DF3086265}"/>
              </a:ext>
            </a:extLst>
          </p:cNvPr>
          <p:cNvGraphicFramePr>
            <a:graphicFrameLocks noGrp="1"/>
          </p:cNvGraphicFramePr>
          <p:nvPr>
            <p:extLst>
              <p:ext uri="{D42A27DB-BD31-4B8C-83A1-F6EECF244321}">
                <p14:modId xmlns:p14="http://schemas.microsoft.com/office/powerpoint/2010/main" val="2975075713"/>
              </p:ext>
            </p:extLst>
          </p:nvPr>
        </p:nvGraphicFramePr>
        <p:xfrm>
          <a:off x="5718145" y="4826777"/>
          <a:ext cx="802848" cy="1219200"/>
        </p:xfrm>
        <a:graphic>
          <a:graphicData uri="http://schemas.openxmlformats.org/drawingml/2006/table">
            <a:tbl>
              <a:tblPr firstRow="1" bandRow="1">
                <a:tableStyleId>{5C22544A-7EE6-4342-B048-85BDC9FD1C3A}</a:tableStyleId>
              </a:tblPr>
              <a:tblGrid>
                <a:gridCol w="802848">
                  <a:extLst>
                    <a:ext uri="{9D8B030D-6E8A-4147-A177-3AD203B41FA5}">
                      <a16:colId xmlns:a16="http://schemas.microsoft.com/office/drawing/2014/main" val="1639714014"/>
                    </a:ext>
                  </a:extLst>
                </a:gridCol>
              </a:tblGrid>
              <a:tr h="244205">
                <a:tc>
                  <a:txBody>
                    <a:bodyPr/>
                    <a:lstStyle/>
                    <a:p>
                      <a:pPr algn="ct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テスト</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ID</a:t>
                      </a: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07600968"/>
                  </a:ext>
                </a:extLst>
              </a:tr>
              <a:tr h="244205">
                <a:tc>
                  <a:txBody>
                    <a:bodyPr/>
                    <a:lstStyle/>
                    <a:p>
                      <a:pPr algn="r"/>
                      <a:r>
                        <a:rPr kumimoji="1" lang="en-US" altLang="ja-JP" sz="1400" b="1" dirty="0">
                          <a:solidFill>
                            <a:schemeClr val="tx1"/>
                          </a:solidFill>
                        </a:rPr>
                        <a:t>4</a:t>
                      </a:r>
                    </a:p>
                  </a:txBody>
                  <a:tcPr/>
                </a:tc>
                <a:extLst>
                  <a:ext uri="{0D108BD9-81ED-4DB2-BD59-A6C34878D82A}">
                    <a16:rowId xmlns:a16="http://schemas.microsoft.com/office/drawing/2014/main" val="992529097"/>
                  </a:ext>
                </a:extLst>
              </a:tr>
              <a:tr h="244205">
                <a:tc>
                  <a:txBody>
                    <a:bodyPr/>
                    <a:lstStyle/>
                    <a:p>
                      <a:pPr algn="r"/>
                      <a:r>
                        <a:rPr kumimoji="1" lang="en-US" altLang="ja-JP" sz="1400" b="1" dirty="0">
                          <a:solidFill>
                            <a:schemeClr val="tx1"/>
                          </a:solidFill>
                        </a:rPr>
                        <a:t>…</a:t>
                      </a:r>
                    </a:p>
                  </a:txBody>
                  <a:tcPr/>
                </a:tc>
                <a:extLst>
                  <a:ext uri="{0D108BD9-81ED-4DB2-BD59-A6C34878D82A}">
                    <a16:rowId xmlns:a16="http://schemas.microsoft.com/office/drawing/2014/main" val="966362693"/>
                  </a:ext>
                </a:extLst>
              </a:tr>
              <a:tr h="244205">
                <a:tc>
                  <a:txBody>
                    <a:bodyPr/>
                    <a:lstStyle/>
                    <a:p>
                      <a:pPr algn="r"/>
                      <a:r>
                        <a:rPr kumimoji="1" lang="en-US" altLang="ja-JP" sz="1400" b="1" dirty="0">
                          <a:solidFill>
                            <a:schemeClr val="tx1"/>
                          </a:solidFill>
                        </a:rPr>
                        <a:t>100</a:t>
                      </a:r>
                    </a:p>
                  </a:txBody>
                  <a:tcPr/>
                </a:tc>
                <a:extLst>
                  <a:ext uri="{0D108BD9-81ED-4DB2-BD59-A6C34878D82A}">
                    <a16:rowId xmlns:a16="http://schemas.microsoft.com/office/drawing/2014/main" val="2361557833"/>
                  </a:ext>
                </a:extLst>
              </a:tr>
            </a:tbl>
          </a:graphicData>
        </a:graphic>
      </p:graphicFrame>
      <p:sp>
        <p:nvSpPr>
          <p:cNvPr id="22" name="コンテンツ プレースホルダー 2">
            <a:extLst>
              <a:ext uri="{FF2B5EF4-FFF2-40B4-BE49-F238E27FC236}">
                <a16:creationId xmlns:a16="http://schemas.microsoft.com/office/drawing/2014/main" id="{65F3F890-2EDA-4C13-A555-033D3D47AB9D}"/>
              </a:ext>
            </a:extLst>
          </p:cNvPr>
          <p:cNvSpPr/>
          <p:nvPr/>
        </p:nvSpPr>
        <p:spPr>
          <a:xfrm>
            <a:off x="6544425" y="5349539"/>
            <a:ext cx="540836"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1400" spc="-1" dirty="0">
                <a:solidFill>
                  <a:srgbClr val="000000"/>
                </a:solidFill>
                <a:latin typeface="ＭＳ Ｐゴシック" panose="020B0600070205080204" pitchFamily="50" charset="-128"/>
                <a:ea typeface="ＭＳ Ｐゴシック" panose="020B0600070205080204" pitchFamily="50" charset="-128"/>
              </a:rPr>
              <a:t>…</a:t>
            </a:r>
            <a:endParaRPr lang="ja-JP" altLang="en-US" sz="14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23" name="コンテンツ プレースホルダー 2">
            <a:extLst>
              <a:ext uri="{FF2B5EF4-FFF2-40B4-BE49-F238E27FC236}">
                <a16:creationId xmlns:a16="http://schemas.microsoft.com/office/drawing/2014/main" id="{8E99118C-BA0E-4ACF-ADAF-DA1DA912DC40}"/>
              </a:ext>
            </a:extLst>
          </p:cNvPr>
          <p:cNvSpPr/>
          <p:nvPr/>
        </p:nvSpPr>
        <p:spPr>
          <a:xfrm>
            <a:off x="5298718" y="5338438"/>
            <a:ext cx="540836" cy="418675"/>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1080">
              <a:spcBef>
                <a:spcPts val="561"/>
              </a:spcBef>
              <a:buClr>
                <a:srgbClr val="000000"/>
              </a:buClr>
            </a:pPr>
            <a:r>
              <a:rPr lang="en-US" altLang="ja-JP" sz="1400" spc="-1" dirty="0">
                <a:solidFill>
                  <a:srgbClr val="000000"/>
                </a:solidFill>
                <a:latin typeface="ＭＳ Ｐゴシック" panose="020B0600070205080204" pitchFamily="50" charset="-128"/>
                <a:ea typeface="ＭＳ Ｐゴシック" panose="020B0600070205080204" pitchFamily="50" charset="-128"/>
              </a:rPr>
              <a:t>…</a:t>
            </a:r>
            <a:endParaRPr lang="ja-JP" altLang="en-US" sz="1400" spc="-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151290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78</a:t>
            </a:fld>
            <a:endParaRPr lang="en-US" altLang="ja-JP"/>
          </a:p>
        </p:txBody>
      </p:sp>
      <p:sp>
        <p:nvSpPr>
          <p:cNvPr id="8" name="コンテンツ プレースホルダー 2">
            <a:extLst>
              <a:ext uri="{FF2B5EF4-FFF2-40B4-BE49-F238E27FC236}">
                <a16:creationId xmlns:a16="http://schemas.microsoft.com/office/drawing/2014/main" id="{B3097CBA-E87F-4B74-8948-AB7681CFD915}"/>
              </a:ext>
            </a:extLst>
          </p:cNvPr>
          <p:cNvSpPr>
            <a:spLocks noGrp="1"/>
          </p:cNvSpPr>
          <p:nvPr>
            <p:ph idx="1"/>
          </p:nvPr>
        </p:nvSpPr>
        <p:spPr>
          <a:xfrm>
            <a:off x="457199" y="1600200"/>
            <a:ext cx="8291513" cy="4525963"/>
          </a:xfrm>
        </p:spPr>
        <p:txBody>
          <a:bodyPr/>
          <a:lstStyle/>
          <a:p>
            <a:pPr marL="0" indent="0">
              <a:spcBef>
                <a:spcPts val="561"/>
              </a:spcBef>
              <a:buClr>
                <a:srgbClr val="000000"/>
              </a:buClr>
              <a:buNone/>
            </a:pPr>
            <a:r>
              <a:rPr lang="ja-JP" altLang="en-US" sz="2400" spc="-1" dirty="0">
                <a:solidFill>
                  <a:srgbClr val="000000"/>
                </a:solidFill>
                <a:latin typeface="ＭＳ Ｐゴシック" panose="020B0600070205080204" pitchFamily="50" charset="-128"/>
                <a:ea typeface="ＭＳ Ｐゴシック" panose="020B0600070205080204" pitchFamily="50" charset="-128"/>
              </a:rPr>
              <a:t>全テスト実行時のカバレッジを分母としてカバレッジを測定</a:t>
            </a: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0" indent="0">
              <a:spcBef>
                <a:spcPts val="561"/>
              </a:spcBef>
              <a:buClr>
                <a:srgbClr val="000000"/>
              </a:buClr>
              <a:buNone/>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1080">
              <a:spcBef>
                <a:spcPts val="561"/>
              </a:spcBef>
              <a:buClr>
                <a:srgbClr val="000000"/>
              </a:buClr>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0" indent="0" algn="ctr">
              <a:spcBef>
                <a:spcPts val="561"/>
              </a:spcBef>
              <a:buClr>
                <a:srgbClr val="000000"/>
              </a:buClr>
              <a:buNone/>
            </a:pPr>
            <a:endParaRPr lang="en-US" altLang="ja-JP" sz="2400" spc="-1" dirty="0">
              <a:solidFill>
                <a:srgbClr val="000000"/>
              </a:solidFill>
              <a:latin typeface="ＭＳ Ｐゴシック" panose="020B0600070205080204" pitchFamily="50" charset="-128"/>
              <a:ea typeface="ＭＳ Ｐゴシック" panose="020B0600070205080204" pitchFamily="50" charset="-128"/>
            </a:endParaRPr>
          </a:p>
          <a:p>
            <a:pPr marL="0" indent="0" algn="ctr">
              <a:spcBef>
                <a:spcPts val="561"/>
              </a:spcBef>
              <a:buClr>
                <a:srgbClr val="000000"/>
              </a:buClr>
              <a:buNone/>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提案手法は既存手法より高いカバレッジを示した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6" name="表 5">
            <a:extLst>
              <a:ext uri="{FF2B5EF4-FFF2-40B4-BE49-F238E27FC236}">
                <a16:creationId xmlns:a16="http://schemas.microsoft.com/office/drawing/2014/main" id="{91151B87-6A15-48D5-87FD-4CACA39BC5C5}"/>
              </a:ext>
            </a:extLst>
          </p:cNvPr>
          <p:cNvGraphicFramePr>
            <a:graphicFrameLocks noGrp="1"/>
          </p:cNvGraphicFramePr>
          <p:nvPr>
            <p:extLst>
              <p:ext uri="{D42A27DB-BD31-4B8C-83A1-F6EECF244321}">
                <p14:modId xmlns:p14="http://schemas.microsoft.com/office/powerpoint/2010/main" val="1176741386"/>
              </p:ext>
            </p:extLst>
          </p:nvPr>
        </p:nvGraphicFramePr>
        <p:xfrm>
          <a:off x="766689" y="2349686"/>
          <a:ext cx="7661926" cy="2447298"/>
        </p:xfrm>
        <a:graphic>
          <a:graphicData uri="http://schemas.openxmlformats.org/drawingml/2006/table">
            <a:tbl>
              <a:tblPr firstRow="1" bandRow="1">
                <a:tableStyleId>{5C22544A-7EE6-4342-B048-85BDC9FD1C3A}</a:tableStyleId>
              </a:tblPr>
              <a:tblGrid>
                <a:gridCol w="5528603">
                  <a:extLst>
                    <a:ext uri="{9D8B030D-6E8A-4147-A177-3AD203B41FA5}">
                      <a16:colId xmlns:a16="http://schemas.microsoft.com/office/drawing/2014/main" val="1325154564"/>
                    </a:ext>
                  </a:extLst>
                </a:gridCol>
                <a:gridCol w="766690">
                  <a:extLst>
                    <a:ext uri="{9D8B030D-6E8A-4147-A177-3AD203B41FA5}">
                      <a16:colId xmlns:a16="http://schemas.microsoft.com/office/drawing/2014/main" val="2732972899"/>
                    </a:ext>
                  </a:extLst>
                </a:gridCol>
                <a:gridCol w="1366633">
                  <a:extLst>
                    <a:ext uri="{9D8B030D-6E8A-4147-A177-3AD203B41FA5}">
                      <a16:colId xmlns:a16="http://schemas.microsoft.com/office/drawing/2014/main" val="3961447855"/>
                    </a:ext>
                  </a:extLst>
                </a:gridCol>
              </a:tblGrid>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手法</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件数</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カバレッジ</a:t>
                      </a:r>
                    </a:p>
                  </a:txBody>
                  <a:tcPr/>
                </a:tc>
                <a:extLst>
                  <a:ext uri="{0D108BD9-81ED-4DB2-BD59-A6C34878D82A}">
                    <a16:rowId xmlns:a16="http://schemas.microsoft.com/office/drawing/2014/main" val="3622328396"/>
                  </a:ext>
                </a:extLst>
              </a:tr>
              <a:tr h="407883">
                <a:tc>
                  <a:txBody>
                    <a:bodyPr/>
                    <a:lstStyle/>
                    <a:p>
                      <a:r>
                        <a:rPr kumimoji="1" lang="ja-JP" altLang="en-US" sz="2000" b="1" dirty="0">
                          <a:solidFill>
                            <a:schemeClr val="tx1"/>
                          </a:solidFill>
                          <a:latin typeface="ＭＳ Ｐゴシック" panose="020B0600070205080204" pitchFamily="50" charset="-128"/>
                          <a:ea typeface="ＭＳ Ｐゴシック" panose="020B0600070205080204" pitchFamily="50" charset="-128"/>
                        </a:rPr>
                        <a:t>提案手法（実行回数を考慮する）</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99.76%</a:t>
                      </a:r>
                    </a:p>
                  </a:txBody>
                  <a:tcPr/>
                </a:tc>
                <a:extLst>
                  <a:ext uri="{0D108BD9-81ED-4DB2-BD59-A6C34878D82A}">
                    <a16:rowId xmlns:a16="http://schemas.microsoft.com/office/drawing/2014/main" val="3334152217"/>
                  </a:ext>
                </a:extLst>
              </a:tr>
              <a:tr h="407883">
                <a:tc>
                  <a:txBody>
                    <a:bodyPr/>
                    <a:lstStyle/>
                    <a:p>
                      <a:r>
                        <a:rPr kumimoji="1" lang="ja-JP" altLang="en-US" sz="2000" b="1" dirty="0">
                          <a:solidFill>
                            <a:schemeClr val="tx1"/>
                          </a:solidFill>
                          <a:latin typeface="ＭＳ Ｐゴシック" panose="020B0600070205080204" pitchFamily="50" charset="-128"/>
                          <a:ea typeface="ＭＳ Ｐゴシック" panose="020B0600070205080204" pitchFamily="50" charset="-128"/>
                        </a:rPr>
                        <a:t>提案手法（実行回数を考慮しない）</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99.88%</a:t>
                      </a:r>
                    </a:p>
                  </a:txBody>
                  <a:tcPr/>
                </a:tc>
                <a:extLst>
                  <a:ext uri="{0D108BD9-81ED-4DB2-BD59-A6C34878D82A}">
                    <a16:rowId xmlns:a16="http://schemas.microsoft.com/office/drawing/2014/main" val="1229047463"/>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ランダム選択</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65.72%</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418269383"/>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システム開発者によるテスト選択手法（既存手法）</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100</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spc="-1" dirty="0">
                          <a:solidFill>
                            <a:schemeClr val="tx1"/>
                          </a:solidFill>
                          <a:latin typeface="ＭＳ Ｐゴシック" panose="020B0600070205080204" pitchFamily="50" charset="-128"/>
                          <a:ea typeface="ＭＳ Ｐゴシック" panose="020B0600070205080204" pitchFamily="50" charset="-128"/>
                        </a:rPr>
                        <a:t>97.73%</a:t>
                      </a:r>
                    </a:p>
                  </a:txBody>
                  <a:tcPr/>
                </a:tc>
                <a:extLst>
                  <a:ext uri="{0D108BD9-81ED-4DB2-BD59-A6C34878D82A}">
                    <a16:rowId xmlns:a16="http://schemas.microsoft.com/office/drawing/2014/main" val="1980026532"/>
                  </a:ext>
                </a:extLst>
              </a:tr>
              <a:tr h="407883">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全テスト実行</a:t>
                      </a: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9612</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100.00%</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1758772"/>
                  </a:ext>
                </a:extLst>
              </a:tr>
            </a:tbl>
          </a:graphicData>
        </a:graphic>
      </p:graphicFrame>
    </p:spTree>
    <p:extLst>
      <p:ext uri="{BB962C8B-B14F-4D97-AF65-F5344CB8AC3E}">
        <p14:creationId xmlns:p14="http://schemas.microsoft.com/office/powerpoint/2010/main" val="18360991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2" name="タイトル 1"/>
          <p:cNvSpPr/>
          <p:nvPr/>
        </p:nvSpPr>
        <p:spPr>
          <a:xfrm>
            <a:off x="457200" y="274680"/>
            <a:ext cx="8582040" cy="11419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r>
              <a:rPr lang="ja-JP" altLang="en-US" sz="4000" spc="-1" dirty="0">
                <a:solidFill>
                  <a:srgbClr val="000000"/>
                </a:solidFill>
                <a:latin typeface="ＭＳ Ｐゴシック" panose="020B0600070205080204" pitchFamily="50" charset="-128"/>
                <a:ea typeface="ＭＳ Ｐゴシック" panose="020B0600070205080204" pitchFamily="50" charset="-128"/>
              </a:rPr>
              <a:t>ライブラリ更新事例への適用</a:t>
            </a:r>
            <a:endParaRPr lang="en-US" altLang="ja-JP" sz="4000" spc="-1" dirty="0">
              <a:solidFill>
                <a:srgbClr val="000000"/>
              </a:solidFill>
              <a:latin typeface="ＭＳ Ｐゴシック" panose="020B0600070205080204" pitchFamily="50" charset="-128"/>
              <a:ea typeface="ＭＳ Ｐゴシック" panose="020B0600070205080204" pitchFamily="50" charset="-128"/>
            </a:endParaRPr>
          </a:p>
        </p:txBody>
      </p:sp>
      <p:sp>
        <p:nvSpPr>
          <p:cNvPr id="143" name="コンテンツ プレースホルダー 2"/>
          <p:cNvSpPr/>
          <p:nvPr/>
        </p:nvSpPr>
        <p:spPr>
          <a:xfrm>
            <a:off x="405360" y="1600200"/>
            <a:ext cx="8685720" cy="45248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システムの</a:t>
            </a:r>
            <a:r>
              <a:rPr lang="en-US" altLang="ja-JP" sz="2800" spc="-1" dirty="0">
                <a:solidFill>
                  <a:srgbClr val="000000"/>
                </a:solidFill>
                <a:latin typeface="ＭＳ Ｐゴシック" panose="020B0600070205080204" pitchFamily="50" charset="-128"/>
                <a:ea typeface="ＭＳ Ｐゴシック" panose="020B0600070205080204" pitchFamily="50" charset="-128"/>
              </a:rPr>
              <a:t>JDK11</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から</a:t>
            </a:r>
            <a:r>
              <a:rPr lang="en-US" altLang="ja-JP" sz="2800" spc="-1" dirty="0">
                <a:solidFill>
                  <a:srgbClr val="000000"/>
                </a:solidFill>
                <a:latin typeface="ＭＳ Ｐゴシック" panose="020B0600070205080204" pitchFamily="50" charset="-128"/>
                <a:ea typeface="ＭＳ Ｐゴシック" panose="020B0600070205080204" pitchFamily="50" charset="-128"/>
              </a:rPr>
              <a:t>JDK17</a:t>
            </a:r>
            <a:r>
              <a:rPr lang="ja-JP" altLang="en-US" sz="2800" spc="-1" dirty="0">
                <a:solidFill>
                  <a:srgbClr val="000000"/>
                </a:solidFill>
                <a:latin typeface="ＭＳ Ｐゴシック" panose="020B0600070205080204" pitchFamily="50" charset="-128"/>
                <a:ea typeface="ＭＳ Ｐゴシック" panose="020B0600070205080204" pitchFamily="50" charset="-128"/>
              </a:rPr>
              <a:t>への更新に適用した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今回の更新におけるテストでは非互換性の問題は</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生じなかった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515430" indent="-51435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提案手法は開発者からみても高いカバレッジと</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多様な実行時間分布を示しており，既存のテスト手法よりも有用である</a:t>
            </a:r>
          </a:p>
        </p:txBody>
      </p:sp>
      <p:sp>
        <p:nvSpPr>
          <p:cNvPr id="144" name="スライド番号プレースホルダー 3"/>
          <p:cNvSpPr/>
          <p:nvPr/>
        </p:nvSpPr>
        <p:spPr>
          <a:xfrm>
            <a:off x="7597800" y="6308640"/>
            <a:ext cx="1149840" cy="28800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pPr>
            <a:fld id="{0F6FFD4E-221C-493C-9D97-38502A6CA76C}" type="slidenum">
              <a:rPr lang="en-US" sz="1400" b="0" strike="noStrike" spc="-1">
                <a:solidFill>
                  <a:srgbClr val="000000"/>
                </a:solidFill>
                <a:latin typeface="Arial"/>
                <a:ea typeface="ＭＳ Ｐゴシック"/>
              </a:rPr>
              <a:t>79</a:t>
            </a:fld>
            <a:endParaRPr lang="en-US" sz="1400" b="0" strike="noStrike" spc="-1">
              <a:latin typeface="Arial"/>
            </a:endParaRPr>
          </a:p>
        </p:txBody>
      </p:sp>
    </p:spTree>
    <p:extLst>
      <p:ext uri="{BB962C8B-B14F-4D97-AF65-F5344CB8AC3E}">
        <p14:creationId xmlns:p14="http://schemas.microsoft.com/office/powerpoint/2010/main" val="374807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2FA999-A682-3948-91B0-EA8513956BEF}"/>
              </a:ext>
            </a:extLst>
          </p:cNvPr>
          <p:cNvSpPr>
            <a:spLocks noGrp="1"/>
          </p:cNvSpPr>
          <p:nvPr>
            <p:ph type="title"/>
          </p:nvPr>
        </p:nvSpPr>
        <p:spPr/>
        <p:txBody>
          <a:bodyPr/>
          <a:lstStyle/>
          <a:p>
            <a:r>
              <a:rPr kumimoji="1" lang="ja-JP" altLang="en-US"/>
              <a:t>本論文の構成</a:t>
            </a:r>
          </a:p>
        </p:txBody>
      </p:sp>
      <p:sp>
        <p:nvSpPr>
          <p:cNvPr id="3" name="コンテンツ プレースホルダー 2">
            <a:extLst>
              <a:ext uri="{FF2B5EF4-FFF2-40B4-BE49-F238E27FC236}">
                <a16:creationId xmlns:a16="http://schemas.microsoft.com/office/drawing/2014/main" id="{40CCE05B-EC01-5147-9BDA-EB0D87982563}"/>
              </a:ext>
            </a:extLst>
          </p:cNvPr>
          <p:cNvSpPr>
            <a:spLocks noGrp="1"/>
          </p:cNvSpPr>
          <p:nvPr>
            <p:ph idx="1"/>
          </p:nvPr>
        </p:nvSpPr>
        <p:spPr>
          <a:xfrm>
            <a:off x="457199" y="1600200"/>
            <a:ext cx="8553157" cy="4765431"/>
          </a:xfrm>
        </p:spPr>
        <p:txBody>
          <a:bodyPr/>
          <a:lstStyle/>
          <a:p>
            <a:pPr marL="0" indent="0">
              <a:buNone/>
            </a:pPr>
            <a:r>
              <a:rPr kumimoji="1" lang="en-US" altLang="ja-JP" sz="2800" dirty="0"/>
              <a:t>1</a:t>
            </a:r>
            <a:r>
              <a:rPr kumimoji="1" lang="ja-JP" altLang="en-US" sz="2800" dirty="0"/>
              <a:t>章　はじめに</a:t>
            </a:r>
            <a:endParaRPr kumimoji="1" lang="en-US" altLang="ja-JP" sz="2800" dirty="0"/>
          </a:p>
          <a:p>
            <a:pPr marL="0" indent="0">
              <a:buNone/>
            </a:pPr>
            <a:r>
              <a:rPr lang="en-US" altLang="ja-JP" sz="2800" dirty="0"/>
              <a:t>2</a:t>
            </a:r>
            <a:r>
              <a:rPr lang="ja-JP" altLang="en-US" sz="2800" dirty="0"/>
              <a:t>章　限られた保存領域を使用する</a:t>
            </a:r>
            <a:br>
              <a:rPr lang="en-US" altLang="ja-JP" sz="2800" dirty="0"/>
            </a:br>
            <a:r>
              <a:rPr lang="en-US" altLang="ja-JP" sz="2800" dirty="0"/>
              <a:t>        Java</a:t>
            </a:r>
            <a:r>
              <a:rPr lang="ja-JP" altLang="en-US" sz="2800" dirty="0"/>
              <a:t>プログラムの実行トレース記録手法</a:t>
            </a:r>
            <a:endParaRPr lang="en-US" altLang="ja-JP" sz="2800" dirty="0"/>
          </a:p>
          <a:p>
            <a:pPr marL="0" indent="0">
              <a:buNone/>
            </a:pPr>
            <a:r>
              <a:rPr kumimoji="1" lang="en-US" altLang="ja-JP" sz="2800" dirty="0"/>
              <a:t>3</a:t>
            </a:r>
            <a:r>
              <a:rPr kumimoji="1" lang="ja-JP" altLang="en-US" sz="2800" dirty="0"/>
              <a:t>章　</a:t>
            </a:r>
            <a:r>
              <a:rPr lang="en-US" altLang="ja-JP" sz="2800" dirty="0"/>
              <a:t>NOD4J: </a:t>
            </a:r>
            <a:r>
              <a:rPr lang="ja-JP" altLang="en-US" sz="2800" dirty="0"/>
              <a:t>限られた保存領域を使用する</a:t>
            </a:r>
            <a:br>
              <a:rPr lang="en-US" altLang="ja-JP" sz="2800" dirty="0"/>
            </a:br>
            <a:r>
              <a:rPr lang="ja-JP" altLang="en-US" sz="2800" dirty="0"/>
              <a:t>        </a:t>
            </a:r>
            <a:r>
              <a:rPr lang="en-US" altLang="ja-JP" sz="2800" cap="none" dirty="0"/>
              <a:t>Near-Omniscient Debugging</a:t>
            </a:r>
            <a:r>
              <a:rPr lang="en-US" altLang="ja-JP" sz="2800" dirty="0"/>
              <a:t> </a:t>
            </a:r>
            <a:r>
              <a:rPr lang="ja-JP" altLang="en-US" sz="2800" dirty="0"/>
              <a:t>ツール</a:t>
            </a:r>
            <a:endParaRPr lang="en-US" altLang="ja-JP" sz="2800" dirty="0"/>
          </a:p>
          <a:p>
            <a:pPr marL="0" indent="0">
              <a:buNone/>
            </a:pPr>
            <a:r>
              <a:rPr lang="en-US" altLang="ja-JP" sz="2800" dirty="0"/>
              <a:t>4</a:t>
            </a:r>
            <a:r>
              <a:rPr lang="ja-JP" altLang="en-US" sz="2800" dirty="0"/>
              <a:t>章　ライブラリ更新を目的とした実行時情報の</a:t>
            </a:r>
            <a:br>
              <a:rPr lang="en-US" altLang="ja-JP" sz="2800" dirty="0"/>
            </a:br>
            <a:r>
              <a:rPr lang="en-US" altLang="ja-JP" sz="2800" dirty="0"/>
              <a:t>        </a:t>
            </a:r>
            <a:r>
              <a:rPr lang="ja-JP" altLang="en-US" sz="2800" dirty="0"/>
              <a:t>類似性に基づく効果的なテストケースの選択手法</a:t>
            </a:r>
            <a:endParaRPr lang="en-US" altLang="ja-JP" sz="2800" dirty="0"/>
          </a:p>
          <a:p>
            <a:pPr marL="0" indent="0">
              <a:buNone/>
            </a:pPr>
            <a:r>
              <a:rPr kumimoji="1" lang="en-US" altLang="ja-JP" sz="2800" dirty="0">
                <a:solidFill>
                  <a:schemeClr val="bg1">
                    <a:lumMod val="65000"/>
                  </a:schemeClr>
                </a:solidFill>
              </a:rPr>
              <a:t>5</a:t>
            </a:r>
            <a:r>
              <a:rPr kumimoji="1" lang="ja-JP" altLang="en-US" sz="2800" dirty="0">
                <a:solidFill>
                  <a:schemeClr val="bg1">
                    <a:lumMod val="65000"/>
                  </a:schemeClr>
                </a:solidFill>
              </a:rPr>
              <a:t>章　類似ソースコード片検索結果に対する</a:t>
            </a:r>
            <a:br>
              <a:rPr kumimoji="1" lang="en-US" altLang="ja-JP" sz="2800" dirty="0">
                <a:solidFill>
                  <a:schemeClr val="bg1">
                    <a:lumMod val="65000"/>
                  </a:schemeClr>
                </a:solidFill>
              </a:rPr>
            </a:br>
            <a:r>
              <a:rPr lang="ja-JP" altLang="en-US" sz="2800" dirty="0">
                <a:solidFill>
                  <a:schemeClr val="bg1">
                    <a:lumMod val="65000"/>
                  </a:schemeClr>
                </a:solidFill>
              </a:rPr>
              <a:t>        </a:t>
            </a:r>
            <a:r>
              <a:rPr kumimoji="1" lang="ja-JP" altLang="en-US" sz="2800" dirty="0">
                <a:solidFill>
                  <a:schemeClr val="bg1">
                    <a:lumMod val="65000"/>
                  </a:schemeClr>
                </a:solidFill>
              </a:rPr>
              <a:t>クラスタリング技術を用いたフィルタリング手法</a:t>
            </a:r>
            <a:endParaRPr kumimoji="1" lang="en-US" altLang="ja-JP" sz="2800" dirty="0">
              <a:solidFill>
                <a:schemeClr val="bg1">
                  <a:lumMod val="65000"/>
                </a:schemeClr>
              </a:solidFill>
            </a:endParaRPr>
          </a:p>
          <a:p>
            <a:pPr marL="0" indent="0">
              <a:buNone/>
            </a:pPr>
            <a:r>
              <a:rPr lang="en-US" altLang="ja-JP" sz="2800" dirty="0"/>
              <a:t>6</a:t>
            </a:r>
            <a:r>
              <a:rPr kumimoji="1" lang="ja-JP" altLang="en-US" sz="2800" dirty="0"/>
              <a:t>章　まとめと今後の課題</a:t>
            </a:r>
            <a:endParaRPr kumimoji="1" lang="en-US" altLang="ja-JP" sz="2800" dirty="0"/>
          </a:p>
          <a:p>
            <a:pPr marL="0" indent="0">
              <a:buNone/>
            </a:pPr>
            <a:endParaRPr kumimoji="1" lang="ja-JP" altLang="en-US" sz="2800" dirty="0"/>
          </a:p>
        </p:txBody>
      </p:sp>
      <p:sp>
        <p:nvSpPr>
          <p:cNvPr id="4" name="スライド番号プレースホルダー 3">
            <a:extLst>
              <a:ext uri="{FF2B5EF4-FFF2-40B4-BE49-F238E27FC236}">
                <a16:creationId xmlns:a16="http://schemas.microsoft.com/office/drawing/2014/main" id="{8AB0CC77-9E7E-F649-AC59-C6D8FFE112D7}"/>
              </a:ext>
            </a:extLst>
          </p:cNvPr>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角丸四角形吹き出し 51">
            <a:extLst>
              <a:ext uri="{FF2B5EF4-FFF2-40B4-BE49-F238E27FC236}">
                <a16:creationId xmlns:a16="http://schemas.microsoft.com/office/drawing/2014/main" id="{413D5290-3991-4718-97D4-9281210FD0CB}"/>
              </a:ext>
            </a:extLst>
          </p:cNvPr>
          <p:cNvSpPr/>
          <p:nvPr/>
        </p:nvSpPr>
        <p:spPr>
          <a:xfrm>
            <a:off x="8000592" y="2801091"/>
            <a:ext cx="1072356" cy="553734"/>
          </a:xfrm>
          <a:prstGeom prst="wedgeRoundRectCallout">
            <a:avLst>
              <a:gd name="adj1" fmla="val 22585"/>
              <a:gd name="adj2" fmla="val 41526"/>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課題</a:t>
            </a:r>
            <a:r>
              <a:rPr lang="en-US" altLang="ja-JP" sz="2400" b="1" dirty="0">
                <a:solidFill>
                  <a:schemeClr val="tx1"/>
                </a:solidFill>
              </a:rPr>
              <a:t>1</a:t>
            </a:r>
            <a:endParaRPr kumimoji="1" lang="ja-JP" altLang="en-US" sz="2400" b="1" dirty="0">
              <a:solidFill>
                <a:schemeClr val="tx1"/>
              </a:solidFill>
            </a:endParaRPr>
          </a:p>
        </p:txBody>
      </p:sp>
      <p:sp>
        <p:nvSpPr>
          <p:cNvPr id="6" name="角丸四角形吹き出し 51">
            <a:extLst>
              <a:ext uri="{FF2B5EF4-FFF2-40B4-BE49-F238E27FC236}">
                <a16:creationId xmlns:a16="http://schemas.microsoft.com/office/drawing/2014/main" id="{413D5290-3991-4718-97D4-9281210FD0CB}"/>
              </a:ext>
            </a:extLst>
          </p:cNvPr>
          <p:cNvSpPr/>
          <p:nvPr/>
        </p:nvSpPr>
        <p:spPr>
          <a:xfrm>
            <a:off x="8000592" y="3931180"/>
            <a:ext cx="1072356" cy="553734"/>
          </a:xfrm>
          <a:prstGeom prst="wedgeRoundRectCallout">
            <a:avLst>
              <a:gd name="adj1" fmla="val 22585"/>
              <a:gd name="adj2" fmla="val 41526"/>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課題</a:t>
            </a:r>
            <a:r>
              <a:rPr lang="en-US" altLang="ja-JP" sz="2400" b="1" dirty="0">
                <a:solidFill>
                  <a:schemeClr val="tx1"/>
                </a:solidFill>
              </a:rPr>
              <a:t>2</a:t>
            </a:r>
            <a:endParaRPr kumimoji="1" lang="ja-JP" altLang="en-US" sz="2400" b="1" dirty="0">
              <a:solidFill>
                <a:schemeClr val="tx1"/>
              </a:solidFill>
            </a:endParaRPr>
          </a:p>
        </p:txBody>
      </p:sp>
      <p:sp>
        <p:nvSpPr>
          <p:cNvPr id="7" name="角丸四角形吹き出し 51">
            <a:extLst>
              <a:ext uri="{FF2B5EF4-FFF2-40B4-BE49-F238E27FC236}">
                <a16:creationId xmlns:a16="http://schemas.microsoft.com/office/drawing/2014/main" id="{413D5290-3991-4718-97D4-9281210FD0CB}"/>
              </a:ext>
            </a:extLst>
          </p:cNvPr>
          <p:cNvSpPr/>
          <p:nvPr/>
        </p:nvSpPr>
        <p:spPr>
          <a:xfrm>
            <a:off x="8000592" y="4945729"/>
            <a:ext cx="1072356" cy="553734"/>
          </a:xfrm>
          <a:prstGeom prst="wedgeRoundRectCallout">
            <a:avLst>
              <a:gd name="adj1" fmla="val 22585"/>
              <a:gd name="adj2" fmla="val 41526"/>
              <a:gd name="adj3" fmla="val 1666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課題</a:t>
            </a:r>
            <a:r>
              <a:rPr lang="en-US" altLang="ja-JP" sz="2400" b="1" dirty="0">
                <a:solidFill>
                  <a:schemeClr val="tx1"/>
                </a:solidFill>
              </a:rPr>
              <a:t>3</a:t>
            </a:r>
            <a:endParaRPr kumimoji="1" lang="ja-JP" altLang="en-US" sz="2400" b="1" dirty="0">
              <a:solidFill>
                <a:schemeClr val="tx1"/>
              </a:solidFill>
            </a:endParaRPr>
          </a:p>
        </p:txBody>
      </p:sp>
      <p:sp>
        <p:nvSpPr>
          <p:cNvPr id="8" name="右中かっこ 7"/>
          <p:cNvSpPr/>
          <p:nvPr/>
        </p:nvSpPr>
        <p:spPr>
          <a:xfrm>
            <a:off x="7428411" y="2151018"/>
            <a:ext cx="419738" cy="1831898"/>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7164008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まとめ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80</a:t>
            </a:fld>
            <a:endParaRPr lang="en-US" altLang="ja-JP"/>
          </a:p>
        </p:txBody>
      </p:sp>
      <p:sp>
        <p:nvSpPr>
          <p:cNvPr id="8" name="コンテンツ プレースホルダー 2">
            <a:extLst>
              <a:ext uri="{FF2B5EF4-FFF2-40B4-BE49-F238E27FC236}">
                <a16:creationId xmlns:a16="http://schemas.microsoft.com/office/drawing/2014/main" id="{B3097CBA-E87F-4B74-8948-AB7681CFD915}"/>
              </a:ext>
            </a:extLst>
          </p:cNvPr>
          <p:cNvSpPr>
            <a:spLocks noGrp="1"/>
          </p:cNvSpPr>
          <p:nvPr>
            <p:ph idx="1"/>
          </p:nvPr>
        </p:nvSpPr>
        <p:spPr>
          <a:xfrm>
            <a:off x="457199" y="1600200"/>
            <a:ext cx="8291513" cy="4525963"/>
          </a:xfrm>
        </p:spPr>
        <p:txBody>
          <a:bodyPr/>
          <a:lstStyle/>
          <a:p>
            <a:pPr marL="458280" indent="-457200">
              <a:spcBef>
                <a:spcPts val="561"/>
              </a:spcBef>
              <a:buClr>
                <a:srgbClr val="000000"/>
              </a:buClr>
              <a:buFont typeface="Arial" panose="020B0604020202020204" pitchFamily="34" charset="0"/>
              <a:buChar char="•"/>
            </a:pPr>
            <a:r>
              <a:rPr lang="ja-JP" altLang="en-US" sz="2800" spc="-1" dirty="0">
                <a:solidFill>
                  <a:srgbClr val="000000"/>
                </a:solidFill>
              </a:rPr>
              <a:t>大量のテストケースからカバレッジが高くなるようなテストケースの選択手法を提案した</a:t>
            </a:r>
            <a:br>
              <a:rPr lang="en-US" altLang="ja-JP" sz="2800" spc="-1" dirty="0">
                <a:solidFill>
                  <a:srgbClr val="000000"/>
                </a:solidFill>
              </a:rPr>
            </a:b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提案手法は実行時情報をもとに類似したテストケースのクラスタリングを行い、テストケースを選択した</a:t>
            </a: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endParaRPr lang="en-US" altLang="ja-JP" sz="2800" spc="-1" dirty="0">
              <a:solidFill>
                <a:srgbClr val="000000"/>
              </a:solidFill>
              <a:latin typeface="ＭＳ Ｐゴシック" panose="020B0600070205080204" pitchFamily="50" charset="-128"/>
              <a:ea typeface="ＭＳ Ｐゴシック" panose="020B0600070205080204" pitchFamily="50" charset="-128"/>
            </a:endParaRPr>
          </a:p>
          <a:p>
            <a:pPr marL="458280" indent="-457200">
              <a:spcBef>
                <a:spcPts val="561"/>
              </a:spcBef>
              <a:buClr>
                <a:srgbClr val="000000"/>
              </a:buClr>
              <a:buFont typeface="Arial" panose="020B0604020202020204" pitchFamily="34" charset="0"/>
              <a:buChar char="•"/>
            </a:pPr>
            <a:r>
              <a:rPr lang="ja-JP" altLang="en-US" sz="2800" spc="-1" dirty="0">
                <a:solidFill>
                  <a:srgbClr val="000000"/>
                </a:solidFill>
                <a:latin typeface="ＭＳ Ｐゴシック" panose="020B0600070205080204" pitchFamily="50" charset="-128"/>
                <a:ea typeface="ＭＳ Ｐゴシック" panose="020B0600070205080204" pitchFamily="50" charset="-128"/>
              </a:rPr>
              <a:t>提案手法は既存手法よりも高いカバレッジを示し，</a:t>
            </a:r>
            <a:br>
              <a:rPr lang="en-US" altLang="ja-JP" sz="2800" spc="-1" dirty="0">
                <a:solidFill>
                  <a:srgbClr val="000000"/>
                </a:solidFill>
                <a:latin typeface="ＭＳ Ｐゴシック" panose="020B0600070205080204" pitchFamily="50" charset="-128"/>
                <a:ea typeface="ＭＳ Ｐゴシック" panose="020B0600070205080204" pitchFamily="50" charset="-128"/>
              </a:rPr>
            </a:br>
            <a:r>
              <a:rPr lang="ja-JP" altLang="en-US" sz="2800" spc="-1" dirty="0">
                <a:solidFill>
                  <a:srgbClr val="000000"/>
                </a:solidFill>
                <a:latin typeface="ＭＳ Ｐゴシック" panose="020B0600070205080204" pitchFamily="50" charset="-128"/>
                <a:ea typeface="ＭＳ Ｐゴシック" panose="020B0600070205080204" pitchFamily="50" charset="-128"/>
              </a:rPr>
              <a:t>開発者にとっても有用なテストケース選択ができた</a:t>
            </a:r>
          </a:p>
        </p:txBody>
      </p:sp>
    </p:spTree>
    <p:extLst>
      <p:ext uri="{BB962C8B-B14F-4D97-AF65-F5344CB8AC3E}">
        <p14:creationId xmlns:p14="http://schemas.microsoft.com/office/powerpoint/2010/main" val="13003825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81</a:t>
            </a:fld>
            <a:endParaRPr lang="en-US" altLang="ja-JP"/>
          </a:p>
        </p:txBody>
      </p:sp>
      <p:graphicFrame>
        <p:nvGraphicFramePr>
          <p:cNvPr id="5" name="表 4">
            <a:extLst>
              <a:ext uri="{FF2B5EF4-FFF2-40B4-BE49-F238E27FC236}">
                <a16:creationId xmlns:a16="http://schemas.microsoft.com/office/drawing/2014/main" id="{91151B87-6A15-48D5-87FD-4CACA39BC5C5}"/>
              </a:ext>
            </a:extLst>
          </p:cNvPr>
          <p:cNvGraphicFramePr>
            <a:graphicFrameLocks noGrp="1"/>
          </p:cNvGraphicFramePr>
          <p:nvPr/>
        </p:nvGraphicFramePr>
        <p:xfrm>
          <a:off x="1308893" y="1934461"/>
          <a:ext cx="5952069" cy="2273115"/>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325154564"/>
                    </a:ext>
                  </a:extLst>
                </a:gridCol>
                <a:gridCol w="1002618">
                  <a:extLst>
                    <a:ext uri="{9D8B030D-6E8A-4147-A177-3AD203B41FA5}">
                      <a16:colId xmlns:a16="http://schemas.microsoft.com/office/drawing/2014/main" val="1582012935"/>
                    </a:ext>
                  </a:extLst>
                </a:gridCol>
                <a:gridCol w="1002618">
                  <a:extLst>
                    <a:ext uri="{9D8B030D-6E8A-4147-A177-3AD203B41FA5}">
                      <a16:colId xmlns:a16="http://schemas.microsoft.com/office/drawing/2014/main" val="3588453619"/>
                    </a:ext>
                  </a:extLst>
                </a:gridCol>
                <a:gridCol w="1002618">
                  <a:extLst>
                    <a:ext uri="{9D8B030D-6E8A-4147-A177-3AD203B41FA5}">
                      <a16:colId xmlns:a16="http://schemas.microsoft.com/office/drawing/2014/main" val="2732972899"/>
                    </a:ext>
                  </a:extLst>
                </a:gridCol>
                <a:gridCol w="1344015">
                  <a:extLst>
                    <a:ext uri="{9D8B030D-6E8A-4147-A177-3AD203B41FA5}">
                      <a16:colId xmlns:a16="http://schemas.microsoft.com/office/drawing/2014/main" val="3961447855"/>
                    </a:ext>
                  </a:extLst>
                </a:gridCol>
              </a:tblGrid>
              <a:tr h="535158">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手法</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適合率</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再現率</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削減率</a:t>
                      </a:r>
                    </a:p>
                  </a:txBody>
                  <a:tcPr/>
                </a:tc>
                <a:tc>
                  <a:txBody>
                    <a:bodyPr/>
                    <a:lstStyle/>
                    <a:p>
                      <a:pPr algn="r"/>
                      <a:r>
                        <a:rPr kumimoji="1" lang="ja-JP" altLang="en-US" sz="2000" dirty="0">
                          <a:solidFill>
                            <a:schemeClr val="tx1"/>
                          </a:solidFill>
                          <a:latin typeface="ＭＳ Ｐゴシック" panose="020B0600070205080204" pitchFamily="50" charset="-128"/>
                          <a:ea typeface="ＭＳ Ｐゴシック" panose="020B0600070205080204" pitchFamily="50" charset="-128"/>
                        </a:rPr>
                        <a:t>調和平均</a:t>
                      </a:r>
                    </a:p>
                  </a:txBody>
                  <a:tcPr/>
                </a:tc>
                <a:extLst>
                  <a:ext uri="{0D108BD9-81ED-4DB2-BD59-A6C34878D82A}">
                    <a16:rowId xmlns:a16="http://schemas.microsoft.com/office/drawing/2014/main" val="3622328396"/>
                  </a:ext>
                </a:extLst>
              </a:tr>
              <a:tr h="535158">
                <a:tc>
                  <a:txBody>
                    <a:bodyPr/>
                    <a:lstStyle/>
                    <a:p>
                      <a:r>
                        <a:rPr kumimoji="1" lang="ja-JP" altLang="en-US" sz="2000" b="1" dirty="0">
                          <a:solidFill>
                            <a:schemeClr val="tx1"/>
                          </a:solidFill>
                          <a:latin typeface="ＭＳ Ｐゴシック" panose="020B0600070205080204" pitchFamily="50" charset="-128"/>
                          <a:ea typeface="ＭＳ Ｐゴシック" panose="020B0600070205080204" pitchFamily="50" charset="-128"/>
                        </a:rPr>
                        <a:t>提案手法</a:t>
                      </a:r>
                    </a:p>
                  </a:txBody>
                  <a:tcPr/>
                </a:tc>
                <a:tc>
                  <a:txBody>
                    <a:bodyPr/>
                    <a:lstStyle/>
                    <a:p>
                      <a:pPr algn="r"/>
                      <a:r>
                        <a:rPr kumimoji="1" lang="en-US" altLang="ja-JP" sz="2000" b="1" dirty="0">
                          <a:solidFill>
                            <a:schemeClr val="tx1"/>
                          </a:solidFill>
                          <a:latin typeface="ＭＳ Ｐゴシック" panose="020B0600070205080204" pitchFamily="50" charset="-128"/>
                          <a:ea typeface="ＭＳ Ｐゴシック" panose="020B0600070205080204" pitchFamily="50" charset="-128"/>
                        </a:rPr>
                        <a:t>0.083</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b="1" dirty="0">
                          <a:solidFill>
                            <a:schemeClr val="tx1"/>
                          </a:solidFill>
                          <a:latin typeface="ＭＳ Ｐゴシック" panose="020B0600070205080204" pitchFamily="50" charset="-128"/>
                          <a:ea typeface="ＭＳ Ｐゴシック" panose="020B0600070205080204" pitchFamily="50" charset="-128"/>
                        </a:rPr>
                        <a:t>0.886</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0.806</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rgbClr val="FF0000"/>
                          </a:solidFill>
                          <a:latin typeface="ＭＳ Ｐゴシック" panose="020B0600070205080204" pitchFamily="50" charset="-128"/>
                          <a:ea typeface="ＭＳ Ｐゴシック" panose="020B0600070205080204" pitchFamily="50" charset="-128"/>
                        </a:rPr>
                        <a:t>0.844</a:t>
                      </a:r>
                    </a:p>
                  </a:txBody>
                  <a:tcPr/>
                </a:tc>
                <a:extLst>
                  <a:ext uri="{0D108BD9-81ED-4DB2-BD59-A6C34878D82A}">
                    <a16:rowId xmlns:a16="http://schemas.microsoft.com/office/drawing/2014/main" val="3334152217"/>
                  </a:ext>
                </a:extLst>
              </a:tr>
              <a:tr h="535158">
                <a:tc>
                  <a:txBody>
                    <a:bodyPr/>
                    <a:lstStyle/>
                    <a:p>
                      <a:r>
                        <a:rPr kumimoji="1" lang="ja-JP" altLang="en-US" sz="2000" b="0" dirty="0">
                          <a:solidFill>
                            <a:schemeClr val="tx1"/>
                          </a:solidFill>
                          <a:latin typeface="ＭＳ Ｐゴシック" panose="020B0600070205080204" pitchFamily="50" charset="-128"/>
                          <a:ea typeface="ＭＳ Ｐゴシック" panose="020B0600070205080204" pitchFamily="50" charset="-128"/>
                        </a:rPr>
                        <a:t>ベースライン</a:t>
                      </a:r>
                    </a:p>
                  </a:txBody>
                  <a:tcPr/>
                </a:tc>
                <a:tc>
                  <a:txBody>
                    <a:bodyPr/>
                    <a:lstStyle/>
                    <a:p>
                      <a:pPr algn="r"/>
                      <a:r>
                        <a:rPr kumimoji="1" lang="en-US" altLang="ja-JP" sz="2000" b="1" dirty="0">
                          <a:solidFill>
                            <a:schemeClr val="tx1"/>
                          </a:solidFill>
                          <a:latin typeface="ＭＳ Ｐゴシック" panose="020B0600070205080204" pitchFamily="50" charset="-128"/>
                          <a:ea typeface="ＭＳ Ｐゴシック" panose="020B0600070205080204" pitchFamily="50" charset="-128"/>
                        </a:rPr>
                        <a:t>0.082</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b="1" dirty="0">
                          <a:solidFill>
                            <a:schemeClr val="tx1"/>
                          </a:solidFill>
                          <a:latin typeface="ＭＳ Ｐゴシック" panose="020B0600070205080204" pitchFamily="50" charset="-128"/>
                          <a:ea typeface="ＭＳ Ｐゴシック" panose="020B0600070205080204" pitchFamily="50" charset="-128"/>
                        </a:rPr>
                        <a:t>0.830</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0.816</a:t>
                      </a:r>
                    </a:p>
                  </a:txBody>
                  <a:tcPr/>
                </a:tc>
                <a:tc>
                  <a:txBody>
                    <a:bodyPr/>
                    <a:lstStyle/>
                    <a:p>
                      <a:pPr marL="0" marR="0" lvl="1" indent="0" algn="r" defTabSz="914400" rtl="0" eaLnBrk="1" fontAlgn="auto" latinLnBrk="0" hangingPunct="1">
                        <a:lnSpc>
                          <a:spcPct val="100000"/>
                        </a:lnSpc>
                        <a:spcBef>
                          <a:spcPts val="0"/>
                        </a:spcBef>
                        <a:spcAft>
                          <a:spcPts val="0"/>
                        </a:spcAft>
                        <a:buClrTx/>
                        <a:buSzTx/>
                        <a:buFontTx/>
                        <a:buNone/>
                        <a:tabLst/>
                        <a:defRPr/>
                      </a:pPr>
                      <a:r>
                        <a:rPr lang="en-US" altLang="ja-JP" sz="2000" b="1" spc="-1" dirty="0">
                          <a:solidFill>
                            <a:schemeClr val="tx1"/>
                          </a:solidFill>
                          <a:latin typeface="ＭＳ Ｐゴシック" panose="020B0600070205080204" pitchFamily="50" charset="-128"/>
                          <a:ea typeface="ＭＳ Ｐゴシック" panose="020B0600070205080204" pitchFamily="50" charset="-128"/>
                        </a:rPr>
                        <a:t>0.823</a:t>
                      </a:r>
                    </a:p>
                  </a:txBody>
                  <a:tcPr/>
                </a:tc>
                <a:extLst>
                  <a:ext uri="{0D108BD9-81ED-4DB2-BD59-A6C34878D82A}">
                    <a16:rowId xmlns:a16="http://schemas.microsoft.com/office/drawing/2014/main" val="1229047463"/>
                  </a:ext>
                </a:extLst>
              </a:tr>
              <a:tr h="667641">
                <a:tc>
                  <a:txBody>
                    <a:bodyPr/>
                    <a:lstStyle/>
                    <a:p>
                      <a:r>
                        <a:rPr kumimoji="1" lang="ja-JP" altLang="en-US" sz="2000" dirty="0">
                          <a:solidFill>
                            <a:schemeClr val="tx1"/>
                          </a:solidFill>
                          <a:latin typeface="ＭＳ Ｐゴシック" panose="020B0600070205080204" pitchFamily="50" charset="-128"/>
                          <a:ea typeface="ＭＳ Ｐゴシック" panose="020B0600070205080204" pitchFamily="50" charset="-128"/>
                        </a:rPr>
                        <a:t>削減前</a:t>
                      </a: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0.018</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1.000</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0.000</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algn="r"/>
                      <a:r>
                        <a:rPr kumimoji="1" lang="en-US" altLang="ja-JP" sz="2000" dirty="0">
                          <a:solidFill>
                            <a:schemeClr val="tx1"/>
                          </a:solidFill>
                          <a:latin typeface="ＭＳ Ｐゴシック" panose="020B0600070205080204" pitchFamily="50" charset="-128"/>
                          <a:ea typeface="ＭＳ Ｐゴシック" panose="020B0600070205080204" pitchFamily="50" charset="-128"/>
                        </a:rPr>
                        <a:t>0.000</a:t>
                      </a:r>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81758772"/>
                  </a:ext>
                </a:extLst>
              </a:tr>
            </a:tbl>
          </a:graphicData>
        </a:graphic>
      </p:graphicFrame>
    </p:spTree>
    <p:extLst>
      <p:ext uri="{BB962C8B-B14F-4D97-AF65-F5344CB8AC3E}">
        <p14:creationId xmlns:p14="http://schemas.microsoft.com/office/powerpoint/2010/main" val="31456208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類似コード片検索</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82</a:t>
            </a:fld>
            <a:endParaRPr lang="en-US" altLang="ja-JP"/>
          </a:p>
        </p:txBody>
      </p:sp>
      <p:sp>
        <p:nvSpPr>
          <p:cNvPr id="7" name="コンテンツ プレースホルダー 2">
            <a:extLst>
              <a:ext uri="{FF2B5EF4-FFF2-40B4-BE49-F238E27FC236}">
                <a16:creationId xmlns:a16="http://schemas.microsoft.com/office/drawing/2014/main" id="{8E14010D-86DF-4AF1-AE81-DC9547A63984}"/>
              </a:ext>
            </a:extLst>
          </p:cNvPr>
          <p:cNvSpPr>
            <a:spLocks noGrp="1"/>
          </p:cNvSpPr>
          <p:nvPr>
            <p:ph idx="1"/>
          </p:nvPr>
        </p:nvSpPr>
        <p:spPr>
          <a:xfrm>
            <a:off x="457199" y="1600200"/>
            <a:ext cx="8291513" cy="4525963"/>
          </a:xfrm>
        </p:spPr>
        <p:txBody>
          <a:bodyPr/>
          <a:lstStyle/>
          <a:p>
            <a:r>
              <a:rPr lang="ja-JP" altLang="en-US" sz="2800" dirty="0"/>
              <a:t>開発においてソースコードは頻繁に再利用されるが，</a:t>
            </a:r>
            <a:br>
              <a:rPr lang="en-US" altLang="ja-JP" sz="2800" dirty="0"/>
            </a:br>
            <a:r>
              <a:rPr lang="ja-JP" altLang="en-US" sz="2800" dirty="0"/>
              <a:t>再利用元がバグを含んでいた場合にバグまで</a:t>
            </a:r>
            <a:br>
              <a:rPr lang="en-US" altLang="ja-JP" sz="2800" dirty="0"/>
            </a:br>
            <a:r>
              <a:rPr lang="ja-JP" altLang="en-US" sz="2800" dirty="0"/>
              <a:t>コピーされてしまう</a:t>
            </a:r>
            <a:endParaRPr lang="en-US" altLang="ja-JP" sz="2800" dirty="0"/>
          </a:p>
          <a:p>
            <a:endParaRPr lang="en-US" altLang="ja-JP" sz="2800" dirty="0"/>
          </a:p>
          <a:p>
            <a:r>
              <a:rPr lang="ja-JP" altLang="en-US" sz="2800" dirty="0"/>
              <a:t>既存ツール</a:t>
            </a:r>
            <a:r>
              <a:rPr lang="en-US" altLang="ja-JP" sz="2800" dirty="0" err="1"/>
              <a:t>NCDSearch</a:t>
            </a:r>
            <a:r>
              <a:rPr lang="en-US" altLang="ja-JP" sz="2800" dirty="0"/>
              <a:t>[]</a:t>
            </a:r>
            <a:r>
              <a:rPr lang="ja-JP" altLang="en-US" sz="2800" dirty="0"/>
              <a:t>はバグを含むコード片を</a:t>
            </a:r>
            <a:br>
              <a:rPr lang="en-US" altLang="ja-JP" sz="2800" dirty="0"/>
            </a:br>
            <a:r>
              <a:rPr lang="ja-JP" altLang="en-US" sz="2800" dirty="0"/>
              <a:t>クエリとして与えて，類似バグを含むコード片を</a:t>
            </a:r>
            <a:br>
              <a:rPr lang="en-US" altLang="ja-JP" sz="2800" dirty="0"/>
            </a:br>
            <a:r>
              <a:rPr lang="ja-JP" altLang="en-US" sz="2800" dirty="0"/>
              <a:t>検索できる</a:t>
            </a:r>
            <a:endParaRPr lang="en-US" altLang="ja-JP" sz="2800" dirty="0"/>
          </a:p>
          <a:p>
            <a:pPr lvl="1"/>
            <a:r>
              <a:rPr lang="ja-JP" altLang="en-US" sz="2400" dirty="0"/>
              <a:t>高い再現率で検索が可能である</a:t>
            </a:r>
            <a:endParaRPr lang="en-US" altLang="ja-JP" sz="2400" dirty="0"/>
          </a:p>
          <a:p>
            <a:pPr lvl="1"/>
            <a:r>
              <a:rPr lang="ja-JP" altLang="en-US" sz="2400" dirty="0"/>
              <a:t>クエリ間の類似度として正規圧縮距離を使用することで</a:t>
            </a:r>
            <a:br>
              <a:rPr lang="en-US" altLang="ja-JP" sz="2400" dirty="0"/>
            </a:br>
            <a:r>
              <a:rPr lang="ja-JP" altLang="en-US" sz="2400" dirty="0"/>
              <a:t>高速な検索を可能としている</a:t>
            </a:r>
            <a:endParaRPr lang="ja-JP" altLang="en-US" sz="2400" b="1" i="1" dirty="0"/>
          </a:p>
          <a:p>
            <a:pPr lvl="1"/>
            <a:endParaRPr lang="en-US" altLang="ja-JP" sz="2400" dirty="0"/>
          </a:p>
          <a:p>
            <a:endParaRPr lang="en-US" altLang="ja-JP" sz="2800" dirty="0"/>
          </a:p>
        </p:txBody>
      </p:sp>
      <p:sp>
        <p:nvSpPr>
          <p:cNvPr id="6" name="テキスト ボックス 85">
            <a:extLst>
              <a:ext uri="{FF2B5EF4-FFF2-40B4-BE49-F238E27FC236}">
                <a16:creationId xmlns:a16="http://schemas.microsoft.com/office/drawing/2014/main" id="{1348B263-3999-45CD-8BF4-07EE1767172F}"/>
              </a:ext>
            </a:extLst>
          </p:cNvPr>
          <p:cNvSpPr txBox="1"/>
          <p:nvPr/>
        </p:nvSpPr>
        <p:spPr>
          <a:xfrm>
            <a:off x="956309" y="6126163"/>
            <a:ext cx="7011248" cy="579279"/>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100" dirty="0"/>
              <a:t>[2] Blackburn et al. “</a:t>
            </a:r>
            <a:r>
              <a:rPr lang="en-US" altLang="ja-JP" sz="1100" b="1" dirty="0"/>
              <a:t>The DaCapo Benchmarks: Java Benchmarking Development and Analysis</a:t>
            </a:r>
            <a:r>
              <a:rPr lang="en-US" altLang="ja-JP" sz="1100" dirty="0"/>
              <a:t>”, </a:t>
            </a:r>
            <a:r>
              <a:rPr lang="en-US" altLang="ja-JP" sz="1100" i="1" dirty="0"/>
              <a:t>: In </a:t>
            </a:r>
            <a:r>
              <a:rPr lang="en-US" altLang="ja-JP" sz="1100" i="1" dirty="0" err="1"/>
              <a:t>Proc</a:t>
            </a:r>
            <a:r>
              <a:rPr lang="en-US" altLang="ja-JP" sz="1100" i="1" dirty="0"/>
              <a:t> of the 21st annual ACM SIGPLAN conference on Object-Oriented Programing, Systems, Languages, and Applications</a:t>
            </a:r>
            <a:r>
              <a:rPr lang="en-US" altLang="ja-JP" sz="1100" dirty="0"/>
              <a:t>, 2006</a:t>
            </a:r>
          </a:p>
        </p:txBody>
      </p:sp>
    </p:spTree>
    <p:extLst>
      <p:ext uri="{BB962C8B-B14F-4D97-AF65-F5344CB8AC3E}">
        <p14:creationId xmlns:p14="http://schemas.microsoft.com/office/powerpoint/2010/main" val="13699692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83</a:t>
            </a:fld>
            <a:endParaRPr lang="en-US" altLang="ja-JP"/>
          </a:p>
        </p:txBody>
      </p:sp>
      <p:sp>
        <p:nvSpPr>
          <p:cNvPr id="10" name="コンテンツ プレースホルダー 2">
            <a:extLst>
              <a:ext uri="{FF2B5EF4-FFF2-40B4-BE49-F238E27FC236}">
                <a16:creationId xmlns:a16="http://schemas.microsoft.com/office/drawing/2014/main" id="{9D0C6FB2-0AFC-413B-AE68-71F3DC82CECE}"/>
              </a:ext>
            </a:extLst>
          </p:cNvPr>
          <p:cNvSpPr>
            <a:spLocks noGrp="1"/>
          </p:cNvSpPr>
          <p:nvPr>
            <p:ph idx="1"/>
          </p:nvPr>
        </p:nvSpPr>
        <p:spPr>
          <a:xfrm>
            <a:off x="127001" y="5504514"/>
            <a:ext cx="4306623" cy="719667"/>
          </a:xfrm>
        </p:spPr>
        <p:txBody>
          <a:bodyPr/>
          <a:lstStyle/>
          <a:p>
            <a:pPr marL="0" indent="0">
              <a:buNone/>
            </a:pPr>
            <a:r>
              <a:rPr lang="en-US" altLang="ja-JP" sz="2000" dirty="0"/>
              <a:t>X</a:t>
            </a:r>
            <a:r>
              <a:rPr lang="ja-JP" altLang="en-US" sz="2000" dirty="0"/>
              <a:t>軸：距離</a:t>
            </a:r>
            <a:r>
              <a:rPr lang="en-US" altLang="ja-JP" sz="2000" dirty="0"/>
              <a:t>d</a:t>
            </a:r>
            <a:br>
              <a:rPr lang="en-US" altLang="ja-JP" sz="2000" dirty="0"/>
            </a:br>
            <a:r>
              <a:rPr lang="en-US" altLang="ja-JP" sz="2000" dirty="0"/>
              <a:t>Y</a:t>
            </a:r>
            <a:r>
              <a:rPr lang="ja-JP" altLang="en-US" sz="2000" dirty="0"/>
              <a:t>軸：再現率と削減率の調和平均</a:t>
            </a:r>
            <a:endParaRPr lang="en-US" altLang="ja-JP" sz="2000" dirty="0"/>
          </a:p>
        </p:txBody>
      </p:sp>
      <p:pic>
        <p:nvPicPr>
          <p:cNvPr id="3" name="図 2"/>
          <p:cNvPicPr>
            <a:picLocks noChangeAspect="1"/>
          </p:cNvPicPr>
          <p:nvPr/>
        </p:nvPicPr>
        <p:blipFill rotWithShape="1">
          <a:blip r:embed="rId3">
            <a:extLst>
              <a:ext uri="{28A0092B-C50C-407E-A947-70E740481C1C}">
                <a14:useLocalDpi xmlns:a14="http://schemas.microsoft.com/office/drawing/2010/main" val="0"/>
              </a:ext>
            </a:extLst>
          </a:blip>
          <a:srcRect l="5154" b="9589"/>
          <a:stretch/>
        </p:blipFill>
        <p:spPr>
          <a:xfrm>
            <a:off x="207433" y="1619294"/>
            <a:ext cx="4422000" cy="3392972"/>
          </a:xfrm>
          <a:prstGeom prst="rect">
            <a:avLst/>
          </a:prstGeom>
          <a:ln>
            <a:solidFill>
              <a:schemeClr val="tx1"/>
            </a:solidFill>
          </a:ln>
        </p:spPr>
      </p:pic>
      <p:sp>
        <p:nvSpPr>
          <p:cNvPr id="8" name="楕円 7"/>
          <p:cNvSpPr/>
          <p:nvPr/>
        </p:nvSpPr>
        <p:spPr>
          <a:xfrm>
            <a:off x="398892" y="5213922"/>
            <a:ext cx="170714" cy="170714"/>
          </a:xfrm>
          <a:prstGeom prst="ellipse">
            <a:avLst/>
          </a:prstGeom>
          <a:solidFill>
            <a:srgbClr val="5B9BD5"/>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a:extLst>
              <a:ext uri="{FF2B5EF4-FFF2-40B4-BE49-F238E27FC236}">
                <a16:creationId xmlns:a16="http://schemas.microsoft.com/office/drawing/2014/main" id="{9D0C6FB2-0AFC-413B-AE68-71F3DC82CECE}"/>
              </a:ext>
            </a:extLst>
          </p:cNvPr>
          <p:cNvSpPr txBox="1">
            <a:spLocks/>
          </p:cNvSpPr>
          <p:nvPr/>
        </p:nvSpPr>
        <p:spPr bwMode="auto">
          <a:xfrm>
            <a:off x="520702" y="5094044"/>
            <a:ext cx="3517900" cy="410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a:t>ベースライン　　 提案手法</a:t>
            </a:r>
            <a:endParaRPr lang="en-US" altLang="ja-JP" sz="2000" kern="0" dirty="0"/>
          </a:p>
        </p:txBody>
      </p:sp>
      <p:sp>
        <p:nvSpPr>
          <p:cNvPr id="11" name="楕円 10"/>
          <p:cNvSpPr/>
          <p:nvPr/>
        </p:nvSpPr>
        <p:spPr>
          <a:xfrm>
            <a:off x="2108938" y="5213922"/>
            <a:ext cx="170714" cy="170714"/>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コンテンツ プレースホルダー 2">
            <a:extLst>
              <a:ext uri="{FF2B5EF4-FFF2-40B4-BE49-F238E27FC236}">
                <a16:creationId xmlns:a16="http://schemas.microsoft.com/office/drawing/2014/main" id="{9D0C6FB2-0AFC-413B-AE68-71F3DC82CECE}"/>
              </a:ext>
            </a:extLst>
          </p:cNvPr>
          <p:cNvSpPr txBox="1">
            <a:spLocks/>
          </p:cNvSpPr>
          <p:nvPr/>
        </p:nvSpPr>
        <p:spPr bwMode="auto">
          <a:xfrm>
            <a:off x="4601634" y="1745315"/>
            <a:ext cx="4512733" cy="25218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a:t>再現率：バグを含むコード片が</a:t>
            </a:r>
            <a:br>
              <a:rPr lang="en-US" altLang="ja-JP" sz="2000" kern="0" dirty="0"/>
            </a:br>
            <a:r>
              <a:rPr lang="en-US" altLang="ja-JP" sz="2000" kern="0" dirty="0"/>
              <a:t>            </a:t>
            </a:r>
            <a:r>
              <a:rPr lang="ja-JP" altLang="en-US" sz="2000" kern="0" dirty="0"/>
              <a:t>検索結果に含まれている割合</a:t>
            </a:r>
            <a:endParaRPr lang="en-US" altLang="ja-JP" sz="2000" kern="0" dirty="0"/>
          </a:p>
          <a:p>
            <a:pPr marL="0" indent="0">
              <a:buFontTx/>
              <a:buNone/>
            </a:pPr>
            <a:r>
              <a:rPr lang="ja-JP" altLang="en-US" sz="2000" kern="0" dirty="0"/>
              <a:t>削減率：距離閾値</a:t>
            </a:r>
            <a:r>
              <a:rPr lang="en-US" altLang="ja-JP" sz="2000" kern="0" dirty="0"/>
              <a:t>0.5</a:t>
            </a:r>
            <a:r>
              <a:rPr lang="ja-JP" altLang="en-US" sz="2000" kern="0" dirty="0"/>
              <a:t>で検索した場合と比較した検索結果の数の割合</a:t>
            </a:r>
            <a:endParaRPr lang="en-US" altLang="ja-JP" sz="2000" kern="0" dirty="0"/>
          </a:p>
          <a:p>
            <a:pPr marL="0" indent="0">
              <a:buFontTx/>
              <a:buNone/>
            </a:pPr>
            <a:r>
              <a:rPr lang="ja-JP" altLang="en-US" sz="2000" kern="0" dirty="0"/>
              <a:t>調和平均：再現率と削減率の調和平均</a:t>
            </a:r>
            <a:endParaRPr lang="en-US" altLang="ja-JP" sz="2000" kern="0" dirty="0"/>
          </a:p>
          <a:p>
            <a:pPr marL="0" indent="0">
              <a:buFontTx/>
              <a:buNone/>
            </a:pPr>
            <a:r>
              <a:rPr lang="ja-JP" altLang="en-US" sz="2000" kern="0" dirty="0">
                <a:solidFill>
                  <a:srgbClr val="FF0000"/>
                </a:solidFill>
              </a:rPr>
              <a:t>＝再現率を高く維持したまま検索結果の数を削減できたかを測る</a:t>
            </a:r>
            <a:endParaRPr lang="en-US" altLang="ja-JP" sz="2000" kern="0" dirty="0">
              <a:solidFill>
                <a:srgbClr val="FF0000"/>
              </a:solidFill>
            </a:endParaRPr>
          </a:p>
        </p:txBody>
      </p:sp>
      <p:sp>
        <p:nvSpPr>
          <p:cNvPr id="13" name="コンテンツ プレースホルダー 2">
            <a:extLst>
              <a:ext uri="{FF2B5EF4-FFF2-40B4-BE49-F238E27FC236}">
                <a16:creationId xmlns:a16="http://schemas.microsoft.com/office/drawing/2014/main" id="{9D0C6FB2-0AFC-413B-AE68-71F3DC82CECE}"/>
              </a:ext>
            </a:extLst>
          </p:cNvPr>
          <p:cNvSpPr txBox="1">
            <a:spLocks/>
          </p:cNvSpPr>
          <p:nvPr/>
        </p:nvSpPr>
        <p:spPr bwMode="auto">
          <a:xfrm>
            <a:off x="4683391" y="5192244"/>
            <a:ext cx="4512733" cy="9884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b="1" kern="0" dirty="0"/>
              <a:t>提案手法はベースラインより</a:t>
            </a:r>
            <a:br>
              <a:rPr lang="en-US" altLang="ja-JP" sz="2400" b="1" kern="0" dirty="0"/>
            </a:br>
            <a:r>
              <a:rPr lang="ja-JP" altLang="en-US" sz="2400" b="1" kern="0" dirty="0"/>
              <a:t>高い調和平均の値を示した</a:t>
            </a:r>
            <a:endParaRPr lang="en-US" altLang="ja-JP" sz="2400" b="1" kern="0" dirty="0">
              <a:solidFill>
                <a:srgbClr val="FF0000"/>
              </a:solidFill>
            </a:endParaRPr>
          </a:p>
        </p:txBody>
      </p:sp>
    </p:spTree>
    <p:extLst>
      <p:ext uri="{BB962C8B-B14F-4D97-AF65-F5344CB8AC3E}">
        <p14:creationId xmlns:p14="http://schemas.microsoft.com/office/powerpoint/2010/main" val="428999844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a:t>
            </a:r>
            <a:r>
              <a:rPr lang="ja-JP" altLang="en-US" dirty="0"/>
              <a:t>章のまとめ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84</a:t>
            </a:fld>
            <a:endParaRPr lang="en-US" altLang="ja-JP"/>
          </a:p>
        </p:txBody>
      </p:sp>
      <p:sp>
        <p:nvSpPr>
          <p:cNvPr id="10" name="コンテンツ プレースホルダー 2">
            <a:extLst>
              <a:ext uri="{FF2B5EF4-FFF2-40B4-BE49-F238E27FC236}">
                <a16:creationId xmlns:a16="http://schemas.microsoft.com/office/drawing/2014/main" id="{9D0C6FB2-0AFC-413B-AE68-71F3DC82CECE}"/>
              </a:ext>
            </a:extLst>
          </p:cNvPr>
          <p:cNvSpPr>
            <a:spLocks noGrp="1"/>
          </p:cNvSpPr>
          <p:nvPr>
            <p:ph idx="1"/>
          </p:nvPr>
        </p:nvSpPr>
        <p:spPr>
          <a:xfrm>
            <a:off x="457199" y="1600200"/>
            <a:ext cx="8291513" cy="4525963"/>
          </a:xfrm>
        </p:spPr>
        <p:txBody>
          <a:bodyPr/>
          <a:lstStyle/>
          <a:p>
            <a:r>
              <a:rPr lang="ja-JP" altLang="en-US" sz="2800" dirty="0"/>
              <a:t>類似バグを含む類似コード片の検索ツール</a:t>
            </a:r>
            <a:r>
              <a:rPr lang="en-US" altLang="ja-JP" sz="2800" dirty="0" err="1"/>
              <a:t>NCDSearch</a:t>
            </a:r>
            <a:r>
              <a:rPr lang="ja-JP" altLang="en-US" sz="2800" dirty="0"/>
              <a:t>は高い再現率を示すが，</a:t>
            </a:r>
            <a:br>
              <a:rPr lang="en-US" altLang="ja-JP" sz="2800" dirty="0"/>
            </a:br>
            <a:r>
              <a:rPr lang="ja-JP" altLang="en-US" sz="2800" dirty="0"/>
              <a:t>その分適合率が低い</a:t>
            </a:r>
            <a:endParaRPr lang="en-US" altLang="ja-JP" sz="2800" dirty="0"/>
          </a:p>
          <a:p>
            <a:endParaRPr lang="en-US" altLang="ja-JP" sz="2800" dirty="0"/>
          </a:p>
          <a:p>
            <a:r>
              <a:rPr lang="ja-JP" altLang="en-US" sz="2800" dirty="0"/>
              <a:t>類似バグを含んでいる可能性が小さいコード片に類似するコード片を検索から除外するフィルタリング手法を提案した</a:t>
            </a:r>
            <a:endParaRPr lang="en-US" altLang="ja-JP" sz="2800" dirty="0"/>
          </a:p>
          <a:p>
            <a:endParaRPr lang="en-US" altLang="ja-JP" sz="2800" dirty="0"/>
          </a:p>
          <a:p>
            <a:r>
              <a:rPr lang="ja-JP" altLang="en-US" sz="2800" dirty="0"/>
              <a:t>提案手法により既存手法よりも再現率を維持した</a:t>
            </a:r>
            <a:br>
              <a:rPr lang="en-US" altLang="ja-JP" sz="2800" dirty="0"/>
            </a:br>
            <a:r>
              <a:rPr lang="ja-JP" altLang="en-US" sz="2800" dirty="0"/>
              <a:t>まま検索結果の数を削減することに成功した</a:t>
            </a:r>
            <a:endParaRPr lang="en-US" altLang="ja-JP" sz="2800" dirty="0"/>
          </a:p>
          <a:p>
            <a:endParaRPr lang="en-US" altLang="ja-JP" sz="2800" dirty="0"/>
          </a:p>
        </p:txBody>
      </p:sp>
    </p:spTree>
    <p:extLst>
      <p:ext uri="{BB962C8B-B14F-4D97-AF65-F5344CB8AC3E}">
        <p14:creationId xmlns:p14="http://schemas.microsoft.com/office/powerpoint/2010/main" val="4006246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6E6AF29-BC50-4EE6-B786-1A9316285619}"/>
              </a:ext>
            </a:extLst>
          </p:cNvPr>
          <p:cNvSpPr>
            <a:spLocks noGrp="1"/>
          </p:cNvSpPr>
          <p:nvPr>
            <p:ph type="title"/>
          </p:nvPr>
        </p:nvSpPr>
        <p:spPr>
          <a:xfrm>
            <a:off x="722313" y="4406900"/>
            <a:ext cx="8026400" cy="2373728"/>
          </a:xfrm>
        </p:spPr>
        <p:txBody>
          <a:bodyPr/>
          <a:lstStyle/>
          <a:p>
            <a:r>
              <a:rPr lang="ja-JP" altLang="en-US" sz="3600" dirty="0"/>
              <a:t>限られた保存領域を使用する</a:t>
            </a:r>
            <a:br>
              <a:rPr lang="en-US" altLang="ja-JP" sz="3600" dirty="0"/>
            </a:br>
            <a:r>
              <a:rPr lang="en-US" altLang="ja-JP" sz="3600" dirty="0"/>
              <a:t>J</a:t>
            </a:r>
            <a:r>
              <a:rPr lang="en-US" altLang="ja-JP" sz="3600" cap="none" dirty="0"/>
              <a:t>ava</a:t>
            </a:r>
            <a:r>
              <a:rPr lang="ja-JP" altLang="en-US" sz="3600" dirty="0"/>
              <a:t>プログラムの実行トレース記録手法</a:t>
            </a:r>
            <a:endParaRPr kumimoji="1" lang="ja-JP" altLang="en-US" sz="3600" dirty="0"/>
          </a:p>
        </p:txBody>
      </p:sp>
      <p:sp>
        <p:nvSpPr>
          <p:cNvPr id="6" name="テキスト プレースホルダー 5">
            <a:extLst>
              <a:ext uri="{FF2B5EF4-FFF2-40B4-BE49-F238E27FC236}">
                <a16:creationId xmlns:a16="http://schemas.microsoft.com/office/drawing/2014/main" id="{C70FD061-1EDC-46CE-9CD5-13794B3C5F63}"/>
              </a:ext>
            </a:extLst>
          </p:cNvPr>
          <p:cNvSpPr>
            <a:spLocks noGrp="1"/>
          </p:cNvSpPr>
          <p:nvPr>
            <p:ph type="body" idx="1"/>
          </p:nvPr>
        </p:nvSpPr>
        <p:spPr/>
        <p:txBody>
          <a:bodyPr/>
          <a:lstStyle/>
          <a:p>
            <a:r>
              <a:rPr lang="en-US" altLang="ja-JP" sz="2400" b="1" dirty="0"/>
              <a:t>2</a:t>
            </a:r>
            <a:r>
              <a:rPr lang="ja-JP" altLang="en-US" sz="2400" b="1" dirty="0"/>
              <a:t>章</a:t>
            </a:r>
            <a:endParaRPr kumimoji="1" lang="ja-JP" altLang="en-US" sz="2400" b="1" dirty="0"/>
          </a:p>
        </p:txBody>
      </p:sp>
      <p:sp>
        <p:nvSpPr>
          <p:cNvPr id="4" name="スライド番号プレースホルダー 3">
            <a:extLst>
              <a:ext uri="{FF2B5EF4-FFF2-40B4-BE49-F238E27FC236}">
                <a16:creationId xmlns:a16="http://schemas.microsoft.com/office/drawing/2014/main" id="{AF2ABF65-16EA-4504-9B20-3C228716306D}"/>
              </a:ext>
            </a:extLst>
          </p:cNvPr>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3193042022"/>
      </p:ext>
    </p:extLst>
  </p:cSld>
  <p:clrMapOvr>
    <a:masterClrMapping/>
  </p:clrMapOvr>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60615</TotalTime>
  <Words>6207</Words>
  <Application>Microsoft Office PowerPoint</Application>
  <PresentationFormat>画面に合わせる (4:3)</PresentationFormat>
  <Paragraphs>1099</Paragraphs>
  <Slides>84</Slides>
  <Notes>81</Notes>
  <HiddenSlides>27</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84</vt:i4>
      </vt:variant>
    </vt:vector>
  </HeadingPairs>
  <TitlesOfParts>
    <vt:vector size="88" baseType="lpstr">
      <vt:lpstr>ＭＳ Ｐゴシック</vt:lpstr>
      <vt:lpstr>Arial</vt:lpstr>
      <vt:lpstr>Calibri</vt:lpstr>
      <vt:lpstr>Sel-CoolMetal-white</vt:lpstr>
      <vt:lpstr>Study on Cost-Effective Debugging Methods under Restricted Resources （限られた資源を用いた 効率的なデバッグ手法に関する研究）</vt:lpstr>
      <vt:lpstr>ソフトウェア開発のコスト</vt:lpstr>
      <vt:lpstr>デバッグに必要なコスト</vt:lpstr>
      <vt:lpstr>デバッグにおける課題</vt:lpstr>
      <vt:lpstr>1. Omniscient Debuggingにおける課題</vt:lpstr>
      <vt:lpstr>2. テストケース選択における課題</vt:lpstr>
      <vt:lpstr>3. 類似コード片検索における課題</vt:lpstr>
      <vt:lpstr>本論文の構成</vt:lpstr>
      <vt:lpstr>限られた保存領域を使用する Javaプログラムの実行トレース記録手法</vt:lpstr>
      <vt:lpstr>ロギング</vt:lpstr>
      <vt:lpstr>Omniscient Debugging</vt:lpstr>
      <vt:lpstr>Omniscient Debuggingの問題点</vt:lpstr>
      <vt:lpstr>提案手法： Near-Omniscient Debugging</vt:lpstr>
      <vt:lpstr>提案手法の記録イメージ</vt:lpstr>
      <vt:lpstr>記録量の見積もり</vt:lpstr>
      <vt:lpstr>評価</vt:lpstr>
      <vt:lpstr>評価：実行トレースの質</vt:lpstr>
      <vt:lpstr>項目1：削減した実行トレース量・内容</vt:lpstr>
      <vt:lpstr>実行トレース記録量の削減率</vt:lpstr>
      <vt:lpstr>観測値を全て記録できた命令の割合</vt:lpstr>
      <vt:lpstr>項目2:データ依存関係の精度</vt:lpstr>
      <vt:lpstr>データ依存関係の精度：結果</vt:lpstr>
      <vt:lpstr>評価：実際のバグに対する有用性</vt:lpstr>
      <vt:lpstr>評価実験</vt:lpstr>
      <vt:lpstr>バグに関係する命令の特定</vt:lpstr>
      <vt:lpstr>RQ1: 提案手法による実行の オーバーヘッドはどうか？</vt:lpstr>
      <vt:lpstr>RQ2：提案手法はバグに関係する 命令を完全に記録できたか？</vt:lpstr>
      <vt:lpstr>完全に記録できなかった バグに関係する命令の割合</vt:lpstr>
      <vt:lpstr>2章のまとめ</vt:lpstr>
      <vt:lpstr>NOD4J: 限られた保存領域を使用する Near-Omniscient Debugging ツール</vt:lpstr>
      <vt:lpstr>Near-Omniscient Debugging ツール</vt:lpstr>
      <vt:lpstr>提案するツールの概要</vt:lpstr>
      <vt:lpstr>提案するツールの詳細</vt:lpstr>
      <vt:lpstr>実行トレース可視化の概要(1/3)</vt:lpstr>
      <vt:lpstr>実行トレース可視化の概要(2/3)</vt:lpstr>
      <vt:lpstr>実行トレース可視化の概要(3/3)</vt:lpstr>
      <vt:lpstr>ツールの利用例</vt:lpstr>
      <vt:lpstr>記録した実行トレース</vt:lpstr>
      <vt:lpstr>バグの概要</vt:lpstr>
      <vt:lpstr>3章のまとめ</vt:lpstr>
      <vt:lpstr>ライブラリ更新を目的とした 実行時情報の類似性に基づく効果的な テストケースの選択手法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論文全体のまとめ</vt:lpstr>
      <vt:lpstr>今後の課題</vt:lpstr>
      <vt:lpstr>命令ごとの実行回数</vt:lpstr>
      <vt:lpstr>本論文で対象とする課題</vt:lpstr>
      <vt:lpstr>観測値の数が多い命令数上位N%が 実行トレース量に占める割合の分布</vt:lpstr>
      <vt:lpstr>RQ1: 提案手法による実行の オーバーヘッドはどうか？</vt:lpstr>
      <vt:lpstr>RQ1:提案手法による実行の オーバーヘッドはどうか？（実行時間）</vt:lpstr>
      <vt:lpstr>RQ1:提案手法による実行の オーバーヘッドはどうか？ （記録量）</vt:lpstr>
      <vt:lpstr>記録対象となる命令</vt:lpstr>
      <vt:lpstr>RQ2：提案手法はバグに関係する 命令を完全に記録できたか？</vt:lpstr>
      <vt:lpstr>テスト全体を実行した際のコスト</vt:lpstr>
      <vt:lpstr>類似ソースコード片検索結果に対する クラスタリング技術を用いたフィルタリング手法</vt:lpstr>
      <vt:lpstr>既存手法の検索イメージと課題</vt:lpstr>
      <vt:lpstr>提案手法によるフィルタリング</vt:lpstr>
      <vt:lpstr>デバッグに必要なコスト</vt:lpstr>
      <vt:lpstr>既存研究</vt:lpstr>
      <vt:lpstr>ツールの構成</vt:lpstr>
      <vt:lpstr>ポストプロセッサコンポーネント</vt:lpstr>
      <vt:lpstr>PowerPoint プレゼンテーション</vt:lpstr>
      <vt:lpstr>PowerPoint プレゼンテーション</vt:lpstr>
      <vt:lpstr>PowerPoint プレゼンテーション</vt:lpstr>
      <vt:lpstr>提案手法</vt:lpstr>
      <vt:lpstr>評価結果</vt:lpstr>
      <vt:lpstr>PowerPoint プレゼンテーション</vt:lpstr>
      <vt:lpstr>まとめ</vt:lpstr>
      <vt:lpstr>評価結果</vt:lpstr>
      <vt:lpstr>類似コード片検索</vt:lpstr>
      <vt:lpstr>評価結果</vt:lpstr>
      <vt:lpstr>5章のまとめ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k-simari</dc:creator>
  <cp:lastModifiedBy>Shimari Kazumasa</cp:lastModifiedBy>
  <cp:revision>1256</cp:revision>
  <cp:lastPrinted>2021-12-16T04:23:27Z</cp:lastPrinted>
  <dcterms:created xsi:type="dcterms:W3CDTF">2015-11-09T07:10:03Z</dcterms:created>
  <dcterms:modified xsi:type="dcterms:W3CDTF">2022-11-18T05:51:35Z</dcterms:modified>
</cp:coreProperties>
</file>