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55"/>
  </p:notesMasterIdLst>
  <p:sldIdLst>
    <p:sldId id="256" r:id="rId2"/>
    <p:sldId id="296" r:id="rId3"/>
    <p:sldId id="295" r:id="rId4"/>
    <p:sldId id="294" r:id="rId5"/>
    <p:sldId id="335" r:id="rId6"/>
    <p:sldId id="352" r:id="rId7"/>
    <p:sldId id="353" r:id="rId8"/>
    <p:sldId id="293" r:id="rId9"/>
    <p:sldId id="292" r:id="rId10"/>
    <p:sldId id="284" r:id="rId11"/>
    <p:sldId id="297" r:id="rId12"/>
    <p:sldId id="302" r:id="rId13"/>
    <p:sldId id="303" r:id="rId14"/>
    <p:sldId id="304" r:id="rId15"/>
    <p:sldId id="305" r:id="rId16"/>
    <p:sldId id="354" r:id="rId17"/>
    <p:sldId id="306" r:id="rId18"/>
    <p:sldId id="307" r:id="rId19"/>
    <p:sldId id="308" r:id="rId20"/>
    <p:sldId id="310" r:id="rId21"/>
    <p:sldId id="349" r:id="rId22"/>
    <p:sldId id="350" r:id="rId23"/>
    <p:sldId id="313" r:id="rId24"/>
    <p:sldId id="286" r:id="rId25"/>
    <p:sldId id="348" r:id="rId26"/>
    <p:sldId id="298" r:id="rId27"/>
    <p:sldId id="334" r:id="rId28"/>
    <p:sldId id="314" r:id="rId29"/>
    <p:sldId id="342" r:id="rId30"/>
    <p:sldId id="316" r:id="rId31"/>
    <p:sldId id="317" r:id="rId32"/>
    <p:sldId id="345" r:id="rId33"/>
    <p:sldId id="344" r:id="rId34"/>
    <p:sldId id="319" r:id="rId35"/>
    <p:sldId id="320" r:id="rId36"/>
    <p:sldId id="346" r:id="rId37"/>
    <p:sldId id="321" r:id="rId38"/>
    <p:sldId id="322" r:id="rId39"/>
    <p:sldId id="340" r:id="rId40"/>
    <p:sldId id="323" r:id="rId41"/>
    <p:sldId id="324" r:id="rId42"/>
    <p:sldId id="347" r:id="rId43"/>
    <p:sldId id="326" r:id="rId44"/>
    <p:sldId id="287" r:id="rId45"/>
    <p:sldId id="291" r:id="rId46"/>
    <p:sldId id="341" r:id="rId47"/>
    <p:sldId id="337" r:id="rId48"/>
    <p:sldId id="285" r:id="rId49"/>
    <p:sldId id="355" r:id="rId50"/>
    <p:sldId id="299" r:id="rId51"/>
    <p:sldId id="338" r:id="rId52"/>
    <p:sldId id="339" r:id="rId53"/>
    <p:sldId id="300" r:id="rId54"/>
  </p:sldIdLst>
  <p:sldSz cx="12192000" cy="6858000"/>
  <p:notesSz cx="6805613" cy="9939338"/>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521415D9-36F7-43E2-AB2F-B90AF26B5E84}">
      <p14:sectionLst xmlns:p14="http://schemas.microsoft.com/office/powerpoint/2010/main">
        <p14:section name="既定のセクション" id="{7FFC2C14-6B20-4ADC-A69C-AE127F734F4C}">
          <p14:sldIdLst>
            <p14:sldId id="256"/>
          </p14:sldIdLst>
        </p14:section>
        <p14:section name="はじめに" id="{0927A3B7-CF87-4FD6-A48A-302607EAEC47}">
          <p14:sldIdLst>
            <p14:sldId id="296"/>
            <p14:sldId id="295"/>
            <p14:sldId id="294"/>
            <p14:sldId id="335"/>
            <p14:sldId id="352"/>
            <p14:sldId id="353"/>
            <p14:sldId id="293"/>
            <p14:sldId id="292"/>
          </p14:sldIdLst>
        </p14:section>
        <p14:section name="2章" id="{33CC852D-A40C-4C8D-A055-429D78E09541}">
          <p14:sldIdLst>
            <p14:sldId id="284"/>
            <p14:sldId id="297"/>
            <p14:sldId id="302"/>
            <p14:sldId id="303"/>
            <p14:sldId id="304"/>
            <p14:sldId id="305"/>
            <p14:sldId id="354"/>
            <p14:sldId id="306"/>
            <p14:sldId id="307"/>
            <p14:sldId id="308"/>
            <p14:sldId id="310"/>
            <p14:sldId id="349"/>
            <p14:sldId id="350"/>
            <p14:sldId id="313"/>
          </p14:sldIdLst>
        </p14:section>
        <p14:section name="4章" id="{7E4FDABA-7B64-4125-AF2B-AE8BB46C4190}">
          <p14:sldIdLst>
            <p14:sldId id="286"/>
            <p14:sldId id="348"/>
            <p14:sldId id="298"/>
            <p14:sldId id="334"/>
            <p14:sldId id="314"/>
            <p14:sldId id="342"/>
            <p14:sldId id="316"/>
            <p14:sldId id="317"/>
            <p14:sldId id="345"/>
            <p14:sldId id="344"/>
            <p14:sldId id="319"/>
            <p14:sldId id="320"/>
            <p14:sldId id="346"/>
            <p14:sldId id="321"/>
            <p14:sldId id="322"/>
            <p14:sldId id="340"/>
            <p14:sldId id="323"/>
            <p14:sldId id="324"/>
            <p14:sldId id="347"/>
            <p14:sldId id="326"/>
          </p14:sldIdLst>
        </p14:section>
        <p14:section name="おわりに" id="{1B194641-BD7C-4367-BED9-5959522DFFF2}">
          <p14:sldIdLst>
            <p14:sldId id="287"/>
            <p14:sldId id="291"/>
            <p14:sldId id="341"/>
          </p14:sldIdLst>
        </p14:section>
        <p14:section name="work" id="{A0F80477-A548-47DE-9A21-39ED29860B5F}">
          <p14:sldIdLst>
            <p14:sldId id="337"/>
          </p14:sldIdLst>
        </p14:section>
        <p14:section name="3章" id="{1E3460EA-BBF3-45E0-83A1-4725ABB50847}">
          <p14:sldIdLst>
            <p14:sldId id="285"/>
            <p14:sldId id="355"/>
            <p14:sldId id="299"/>
            <p14:sldId id="338"/>
            <p14:sldId id="339"/>
            <p14:sldId id="30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BEC9"/>
    <a:srgbClr val="E7E7E7"/>
    <a:srgbClr val="002060"/>
    <a:srgbClr val="2626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6353" autoAdjust="0"/>
  </p:normalViewPr>
  <p:slideViewPr>
    <p:cSldViewPr snapToGrid="0" snapToObjects="1">
      <p:cViewPr varScale="1">
        <p:scale>
          <a:sx n="83" d="100"/>
          <a:sy n="83" d="100"/>
        </p:scale>
        <p:origin x="45" y="174"/>
      </p:cViewPr>
      <p:guideLst>
        <p:guide orient="horz" pos="2160"/>
        <p:guide pos="3840"/>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8A8D9A-4BA7-4765-93C5-D949218E9EDF}" type="doc">
      <dgm:prSet loTypeId="urn:microsoft.com/office/officeart/2005/8/layout/hChevron3" loCatId="process" qsTypeId="urn:microsoft.com/office/officeart/2005/8/quickstyle/simple1" qsCatId="simple" csTypeId="urn:microsoft.com/office/officeart/2005/8/colors/accent0_1" csCatId="mainScheme" phldr="1"/>
      <dgm:spPr/>
    </dgm:pt>
    <dgm:pt modelId="{34611EBC-03A7-4D45-B84B-28C4571C8F44}">
      <dgm:prSet phldrT="[テキスト]"/>
      <dgm:spPr/>
      <dgm:t>
        <a:bodyPr/>
        <a:lstStyle/>
        <a:p>
          <a:r>
            <a:rPr kumimoji="1" lang="en-US" altLang="ja-JP" dirty="0">
              <a:latin typeface="+mj-ea"/>
              <a:ea typeface="+mj-ea"/>
            </a:rPr>
            <a:t>Step 1.</a:t>
          </a:r>
          <a:br>
            <a:rPr kumimoji="1" lang="en-US" altLang="ja-JP" dirty="0">
              <a:latin typeface="+mj-ea"/>
              <a:ea typeface="+mj-ea"/>
            </a:rPr>
          </a:br>
          <a:r>
            <a:rPr kumimoji="1" lang="en-US" altLang="ja-JP" dirty="0">
              <a:latin typeface="+mj-ea"/>
              <a:ea typeface="+mj-ea"/>
            </a:rPr>
            <a:t>Reader </a:t>
          </a:r>
          <a:r>
            <a:rPr kumimoji="1" lang="ja-JP" altLang="en-US" dirty="0">
              <a:latin typeface="+mj-ea"/>
              <a:ea typeface="+mj-ea"/>
            </a:rPr>
            <a:t>部分の</a:t>
          </a:r>
          <a:br>
            <a:rPr kumimoji="1" lang="en-US" altLang="ja-JP" dirty="0">
              <a:latin typeface="+mj-ea"/>
              <a:ea typeface="+mj-ea"/>
            </a:rPr>
          </a:br>
          <a:r>
            <a:rPr kumimoji="1" lang="ja-JP" altLang="en-US" dirty="0">
              <a:latin typeface="+mj-ea"/>
              <a:ea typeface="+mj-ea"/>
            </a:rPr>
            <a:t>抽出</a:t>
          </a:r>
        </a:p>
      </dgm:t>
    </dgm:pt>
    <dgm:pt modelId="{08BD276C-ADC6-46DB-B415-F57940950892}" type="parTrans" cxnId="{31BE3840-F500-4CE8-8AD2-07BA2ABBE76D}">
      <dgm:prSet/>
      <dgm:spPr/>
      <dgm:t>
        <a:bodyPr/>
        <a:lstStyle/>
        <a:p>
          <a:endParaRPr kumimoji="1" lang="ja-JP" altLang="en-US"/>
        </a:p>
      </dgm:t>
    </dgm:pt>
    <dgm:pt modelId="{0FB5CF6D-C157-4D17-9296-D57B8A415A58}" type="sibTrans" cxnId="{31BE3840-F500-4CE8-8AD2-07BA2ABBE76D}">
      <dgm:prSet/>
      <dgm:spPr/>
      <dgm:t>
        <a:bodyPr/>
        <a:lstStyle/>
        <a:p>
          <a:endParaRPr kumimoji="1" lang="ja-JP" altLang="en-US"/>
        </a:p>
      </dgm:t>
    </dgm:pt>
    <dgm:pt modelId="{CD2BF9DE-0BD9-4FB6-AB17-BF036ACA43E6}">
      <dgm:prSet phldrT="[テキスト]"/>
      <dgm:spPr/>
      <dgm:t>
        <a:bodyPr/>
        <a:lstStyle/>
        <a:p>
          <a:r>
            <a:rPr kumimoji="1" lang="en-US" altLang="ja-JP" dirty="0">
              <a:latin typeface="+mj-ea"/>
              <a:ea typeface="+mj-ea"/>
            </a:rPr>
            <a:t>Step 2.</a:t>
          </a:r>
          <a:br>
            <a:rPr kumimoji="1" lang="en-US" altLang="ja-JP" dirty="0">
              <a:latin typeface="+mj-ea"/>
              <a:ea typeface="+mj-ea"/>
            </a:rPr>
          </a:br>
          <a:r>
            <a:rPr kumimoji="1" lang="en-US" altLang="ja-JP" dirty="0">
              <a:latin typeface="+mj-ea"/>
              <a:ea typeface="+mj-ea"/>
            </a:rPr>
            <a:t>Reader </a:t>
          </a:r>
          <a:r>
            <a:rPr kumimoji="1" lang="ja-JP" altLang="en-US" dirty="0">
              <a:latin typeface="+mj-ea"/>
              <a:ea typeface="+mj-ea"/>
            </a:rPr>
            <a:t>部分の</a:t>
          </a:r>
          <a:br>
            <a:rPr kumimoji="1" lang="en-US" altLang="ja-JP" dirty="0">
              <a:latin typeface="+mj-ea"/>
              <a:ea typeface="+mj-ea"/>
            </a:rPr>
          </a:br>
          <a:r>
            <a:rPr kumimoji="1" lang="en-US" altLang="ja-JP" dirty="0">
              <a:latin typeface="+mj-ea"/>
              <a:ea typeface="+mj-ea"/>
            </a:rPr>
            <a:t>SQL </a:t>
          </a:r>
          <a:r>
            <a:rPr kumimoji="1" lang="ja-JP" altLang="en-US" dirty="0">
              <a:latin typeface="+mj-ea"/>
              <a:ea typeface="+mj-ea"/>
            </a:rPr>
            <a:t>への変換</a:t>
          </a:r>
        </a:p>
      </dgm:t>
    </dgm:pt>
    <dgm:pt modelId="{BD31CA91-D6D4-4B61-851E-96236F91A069}" type="parTrans" cxnId="{AA5BBEA0-6148-4F83-ABAC-C725A9FE8028}">
      <dgm:prSet/>
      <dgm:spPr/>
      <dgm:t>
        <a:bodyPr/>
        <a:lstStyle/>
        <a:p>
          <a:endParaRPr kumimoji="1" lang="ja-JP" altLang="en-US"/>
        </a:p>
      </dgm:t>
    </dgm:pt>
    <dgm:pt modelId="{9D7588DB-B6C7-4866-8562-4E8A935D37A4}" type="sibTrans" cxnId="{AA5BBEA0-6148-4F83-ABAC-C725A9FE8028}">
      <dgm:prSet/>
      <dgm:spPr/>
      <dgm:t>
        <a:bodyPr/>
        <a:lstStyle/>
        <a:p>
          <a:endParaRPr kumimoji="1" lang="ja-JP" altLang="en-US"/>
        </a:p>
      </dgm:t>
    </dgm:pt>
    <dgm:pt modelId="{BC20C226-CD4E-4AB6-89ED-2A43F6F662FB}">
      <dgm:prSet phldrT="[テキスト]"/>
      <dgm:spPr/>
      <dgm:t>
        <a:bodyPr/>
        <a:lstStyle/>
        <a:p>
          <a:r>
            <a:rPr kumimoji="1" lang="en-US" altLang="ja-JP" dirty="0">
              <a:latin typeface="+mj-ea"/>
              <a:ea typeface="+mj-ea"/>
            </a:rPr>
            <a:t>Step 3. </a:t>
          </a:r>
          <a:br>
            <a:rPr kumimoji="1" lang="en-US" altLang="ja-JP" dirty="0">
              <a:latin typeface="+mj-ea"/>
              <a:ea typeface="+mj-ea"/>
            </a:rPr>
          </a:br>
          <a:r>
            <a:rPr kumimoji="1" lang="en-US" altLang="ja-JP" dirty="0">
              <a:latin typeface="+mj-ea"/>
              <a:ea typeface="+mj-ea"/>
            </a:rPr>
            <a:t>Processor </a:t>
          </a:r>
          <a:r>
            <a:rPr kumimoji="1" lang="ja-JP" altLang="en-US" dirty="0">
              <a:latin typeface="+mj-ea"/>
              <a:ea typeface="+mj-ea"/>
            </a:rPr>
            <a:t>部分の</a:t>
          </a:r>
          <a:br>
            <a:rPr kumimoji="1" lang="en-US" altLang="ja-JP" dirty="0">
              <a:latin typeface="+mj-ea"/>
              <a:ea typeface="+mj-ea"/>
            </a:rPr>
          </a:br>
          <a:r>
            <a:rPr kumimoji="1" lang="ja-JP" altLang="en-US" dirty="0">
              <a:latin typeface="+mj-ea"/>
              <a:ea typeface="+mj-ea"/>
            </a:rPr>
            <a:t>書き換え</a:t>
          </a:r>
        </a:p>
      </dgm:t>
    </dgm:pt>
    <dgm:pt modelId="{F2494D09-7D72-49B9-9D0D-6206223D47BE}" type="parTrans" cxnId="{F105B82F-9EC5-4D7D-8D46-546DC1FEC1B2}">
      <dgm:prSet/>
      <dgm:spPr/>
      <dgm:t>
        <a:bodyPr/>
        <a:lstStyle/>
        <a:p>
          <a:endParaRPr kumimoji="1" lang="ja-JP" altLang="en-US"/>
        </a:p>
      </dgm:t>
    </dgm:pt>
    <dgm:pt modelId="{12CEF328-361D-46F2-8800-53F7538A05F6}" type="sibTrans" cxnId="{F105B82F-9EC5-4D7D-8D46-546DC1FEC1B2}">
      <dgm:prSet/>
      <dgm:spPr/>
      <dgm:t>
        <a:bodyPr/>
        <a:lstStyle/>
        <a:p>
          <a:endParaRPr kumimoji="1" lang="ja-JP" altLang="en-US"/>
        </a:p>
      </dgm:t>
    </dgm:pt>
    <dgm:pt modelId="{1949369B-A73A-4A09-9822-59891C994E83}">
      <dgm:prSet phldrT="[テキスト]"/>
      <dgm:spPr/>
      <dgm:t>
        <a:bodyPr/>
        <a:lstStyle/>
        <a:p>
          <a:r>
            <a:rPr kumimoji="1" lang="en-US" altLang="ja-JP" dirty="0">
              <a:latin typeface="+mj-ea"/>
              <a:ea typeface="+mj-ea"/>
            </a:rPr>
            <a:t>Step 4.</a:t>
          </a:r>
          <a:br>
            <a:rPr kumimoji="1" lang="en-US" altLang="ja-JP" dirty="0">
              <a:latin typeface="+mj-ea"/>
              <a:ea typeface="+mj-ea"/>
            </a:rPr>
          </a:br>
          <a:r>
            <a:rPr kumimoji="1" lang="en-US" altLang="ja-JP" dirty="0">
              <a:latin typeface="+mj-ea"/>
              <a:ea typeface="+mj-ea"/>
            </a:rPr>
            <a:t>Writer </a:t>
          </a:r>
          <a:r>
            <a:rPr kumimoji="1" lang="ja-JP" altLang="en-US" dirty="0">
              <a:latin typeface="+mj-ea"/>
              <a:ea typeface="+mj-ea"/>
            </a:rPr>
            <a:t>部分の</a:t>
          </a:r>
          <a:br>
            <a:rPr kumimoji="1" lang="en-US" altLang="ja-JP" dirty="0">
              <a:latin typeface="+mj-ea"/>
              <a:ea typeface="+mj-ea"/>
            </a:rPr>
          </a:br>
          <a:r>
            <a:rPr kumimoji="1" lang="en-US" altLang="ja-JP" dirty="0">
              <a:latin typeface="+mj-ea"/>
              <a:ea typeface="+mj-ea"/>
            </a:rPr>
            <a:t>SQL </a:t>
          </a:r>
          <a:r>
            <a:rPr kumimoji="1" lang="ja-JP" altLang="en-US" dirty="0">
              <a:latin typeface="+mj-ea"/>
              <a:ea typeface="+mj-ea"/>
            </a:rPr>
            <a:t>への変換</a:t>
          </a:r>
        </a:p>
      </dgm:t>
    </dgm:pt>
    <dgm:pt modelId="{53227D3E-E545-42BC-A471-ACBBE1E7843E}" type="parTrans" cxnId="{E8C1E6A7-3327-4698-B18F-BB90E872033C}">
      <dgm:prSet/>
      <dgm:spPr/>
      <dgm:t>
        <a:bodyPr/>
        <a:lstStyle/>
        <a:p>
          <a:endParaRPr kumimoji="1" lang="ja-JP" altLang="en-US"/>
        </a:p>
      </dgm:t>
    </dgm:pt>
    <dgm:pt modelId="{A630B070-8934-4165-AA40-333EF8CDA5E1}" type="sibTrans" cxnId="{E8C1E6A7-3327-4698-B18F-BB90E872033C}">
      <dgm:prSet/>
      <dgm:spPr/>
      <dgm:t>
        <a:bodyPr/>
        <a:lstStyle/>
        <a:p>
          <a:endParaRPr kumimoji="1" lang="ja-JP" altLang="en-US"/>
        </a:p>
      </dgm:t>
    </dgm:pt>
    <dgm:pt modelId="{40E8188E-EEAA-4DB0-A172-BA6DE251E0E1}" type="pres">
      <dgm:prSet presAssocID="{5A8A8D9A-4BA7-4765-93C5-D949218E9EDF}" presName="Name0" presStyleCnt="0">
        <dgm:presLayoutVars>
          <dgm:dir/>
          <dgm:resizeHandles val="exact"/>
        </dgm:presLayoutVars>
      </dgm:prSet>
      <dgm:spPr/>
    </dgm:pt>
    <dgm:pt modelId="{6FFEF3E9-4533-4B32-AEBD-FB481F65F0D7}" type="pres">
      <dgm:prSet presAssocID="{34611EBC-03A7-4D45-B84B-28C4571C8F44}" presName="parTxOnly" presStyleLbl="node1" presStyleIdx="0" presStyleCnt="4">
        <dgm:presLayoutVars>
          <dgm:bulletEnabled val="1"/>
        </dgm:presLayoutVars>
      </dgm:prSet>
      <dgm:spPr/>
    </dgm:pt>
    <dgm:pt modelId="{CD2AB5F1-3AE5-4971-9DC4-8D50BEEE7C00}" type="pres">
      <dgm:prSet presAssocID="{0FB5CF6D-C157-4D17-9296-D57B8A415A58}" presName="parSpace" presStyleCnt="0"/>
      <dgm:spPr/>
    </dgm:pt>
    <dgm:pt modelId="{CDE9EF06-D9EA-4477-B26F-8758E77B4891}" type="pres">
      <dgm:prSet presAssocID="{CD2BF9DE-0BD9-4FB6-AB17-BF036ACA43E6}" presName="parTxOnly" presStyleLbl="node1" presStyleIdx="1" presStyleCnt="4">
        <dgm:presLayoutVars>
          <dgm:bulletEnabled val="1"/>
        </dgm:presLayoutVars>
      </dgm:prSet>
      <dgm:spPr/>
    </dgm:pt>
    <dgm:pt modelId="{50B07DE1-B053-49D4-A690-FD8240D17664}" type="pres">
      <dgm:prSet presAssocID="{9D7588DB-B6C7-4866-8562-4E8A935D37A4}" presName="parSpace" presStyleCnt="0"/>
      <dgm:spPr/>
    </dgm:pt>
    <dgm:pt modelId="{33CF495D-90B3-47C0-B88D-7EBEC19B84AC}" type="pres">
      <dgm:prSet presAssocID="{BC20C226-CD4E-4AB6-89ED-2A43F6F662FB}" presName="parTxOnly" presStyleLbl="node1" presStyleIdx="2" presStyleCnt="4">
        <dgm:presLayoutVars>
          <dgm:bulletEnabled val="1"/>
        </dgm:presLayoutVars>
      </dgm:prSet>
      <dgm:spPr/>
    </dgm:pt>
    <dgm:pt modelId="{E6E4B4E0-1467-4037-9135-E3418A98C26B}" type="pres">
      <dgm:prSet presAssocID="{12CEF328-361D-46F2-8800-53F7538A05F6}" presName="parSpace" presStyleCnt="0"/>
      <dgm:spPr/>
    </dgm:pt>
    <dgm:pt modelId="{4279D068-37EB-487C-B9B1-95A731260B42}" type="pres">
      <dgm:prSet presAssocID="{1949369B-A73A-4A09-9822-59891C994E83}" presName="parTxOnly" presStyleLbl="node1" presStyleIdx="3" presStyleCnt="4">
        <dgm:presLayoutVars>
          <dgm:bulletEnabled val="1"/>
        </dgm:presLayoutVars>
      </dgm:prSet>
      <dgm:spPr/>
    </dgm:pt>
  </dgm:ptLst>
  <dgm:cxnLst>
    <dgm:cxn modelId="{F105B82F-9EC5-4D7D-8D46-546DC1FEC1B2}" srcId="{5A8A8D9A-4BA7-4765-93C5-D949218E9EDF}" destId="{BC20C226-CD4E-4AB6-89ED-2A43F6F662FB}" srcOrd="2" destOrd="0" parTransId="{F2494D09-7D72-49B9-9D0D-6206223D47BE}" sibTransId="{12CEF328-361D-46F2-8800-53F7538A05F6}"/>
    <dgm:cxn modelId="{31BE3840-F500-4CE8-8AD2-07BA2ABBE76D}" srcId="{5A8A8D9A-4BA7-4765-93C5-D949218E9EDF}" destId="{34611EBC-03A7-4D45-B84B-28C4571C8F44}" srcOrd="0" destOrd="0" parTransId="{08BD276C-ADC6-46DB-B415-F57940950892}" sibTransId="{0FB5CF6D-C157-4D17-9296-D57B8A415A58}"/>
    <dgm:cxn modelId="{2CEA2365-8D78-46DE-BA9D-F6B740F3B155}" type="presOf" srcId="{BC20C226-CD4E-4AB6-89ED-2A43F6F662FB}" destId="{33CF495D-90B3-47C0-B88D-7EBEC19B84AC}" srcOrd="0" destOrd="0" presId="urn:microsoft.com/office/officeart/2005/8/layout/hChevron3"/>
    <dgm:cxn modelId="{9F979B73-D8FA-4238-9BC4-90067418CF85}" type="presOf" srcId="{5A8A8D9A-4BA7-4765-93C5-D949218E9EDF}" destId="{40E8188E-EEAA-4DB0-A172-BA6DE251E0E1}" srcOrd="0" destOrd="0" presId="urn:microsoft.com/office/officeart/2005/8/layout/hChevron3"/>
    <dgm:cxn modelId="{AA5BBEA0-6148-4F83-ABAC-C725A9FE8028}" srcId="{5A8A8D9A-4BA7-4765-93C5-D949218E9EDF}" destId="{CD2BF9DE-0BD9-4FB6-AB17-BF036ACA43E6}" srcOrd="1" destOrd="0" parTransId="{BD31CA91-D6D4-4B61-851E-96236F91A069}" sibTransId="{9D7588DB-B6C7-4866-8562-4E8A935D37A4}"/>
    <dgm:cxn modelId="{E8C1E6A7-3327-4698-B18F-BB90E872033C}" srcId="{5A8A8D9A-4BA7-4765-93C5-D949218E9EDF}" destId="{1949369B-A73A-4A09-9822-59891C994E83}" srcOrd="3" destOrd="0" parTransId="{53227D3E-E545-42BC-A471-ACBBE1E7843E}" sibTransId="{A630B070-8934-4165-AA40-333EF8CDA5E1}"/>
    <dgm:cxn modelId="{69FDD0B7-9145-4B3B-BFB7-BA2D79AA30EA}" type="presOf" srcId="{CD2BF9DE-0BD9-4FB6-AB17-BF036ACA43E6}" destId="{CDE9EF06-D9EA-4477-B26F-8758E77B4891}" srcOrd="0" destOrd="0" presId="urn:microsoft.com/office/officeart/2005/8/layout/hChevron3"/>
    <dgm:cxn modelId="{3F0FFFCC-2357-4EB1-B036-5FB1D227074F}" type="presOf" srcId="{34611EBC-03A7-4D45-B84B-28C4571C8F44}" destId="{6FFEF3E9-4533-4B32-AEBD-FB481F65F0D7}" srcOrd="0" destOrd="0" presId="urn:microsoft.com/office/officeart/2005/8/layout/hChevron3"/>
    <dgm:cxn modelId="{8C0C2FF9-46F5-44F1-B8BC-2DC5F8395A46}" type="presOf" srcId="{1949369B-A73A-4A09-9822-59891C994E83}" destId="{4279D068-37EB-487C-B9B1-95A731260B42}" srcOrd="0" destOrd="0" presId="urn:microsoft.com/office/officeart/2005/8/layout/hChevron3"/>
    <dgm:cxn modelId="{239F06DF-B45A-4822-8868-C89FB56E5ECD}" type="presParOf" srcId="{40E8188E-EEAA-4DB0-A172-BA6DE251E0E1}" destId="{6FFEF3E9-4533-4B32-AEBD-FB481F65F0D7}" srcOrd="0" destOrd="0" presId="urn:microsoft.com/office/officeart/2005/8/layout/hChevron3"/>
    <dgm:cxn modelId="{9FE9F853-EDA8-4B9B-A705-1DEBAFC3D990}" type="presParOf" srcId="{40E8188E-EEAA-4DB0-A172-BA6DE251E0E1}" destId="{CD2AB5F1-3AE5-4971-9DC4-8D50BEEE7C00}" srcOrd="1" destOrd="0" presId="urn:microsoft.com/office/officeart/2005/8/layout/hChevron3"/>
    <dgm:cxn modelId="{1E2FBAFB-916A-45F4-9DB2-89E3AFAAEBB8}" type="presParOf" srcId="{40E8188E-EEAA-4DB0-A172-BA6DE251E0E1}" destId="{CDE9EF06-D9EA-4477-B26F-8758E77B4891}" srcOrd="2" destOrd="0" presId="urn:microsoft.com/office/officeart/2005/8/layout/hChevron3"/>
    <dgm:cxn modelId="{41A43012-E039-411B-A1A3-CEE1937C9443}" type="presParOf" srcId="{40E8188E-EEAA-4DB0-A172-BA6DE251E0E1}" destId="{50B07DE1-B053-49D4-A690-FD8240D17664}" srcOrd="3" destOrd="0" presId="urn:microsoft.com/office/officeart/2005/8/layout/hChevron3"/>
    <dgm:cxn modelId="{AC8BB3DF-456A-4ADD-879D-F6E3333CFFD5}" type="presParOf" srcId="{40E8188E-EEAA-4DB0-A172-BA6DE251E0E1}" destId="{33CF495D-90B3-47C0-B88D-7EBEC19B84AC}" srcOrd="4" destOrd="0" presId="urn:microsoft.com/office/officeart/2005/8/layout/hChevron3"/>
    <dgm:cxn modelId="{22D9AA3B-1F87-4274-9F31-55A01089518C}" type="presParOf" srcId="{40E8188E-EEAA-4DB0-A172-BA6DE251E0E1}" destId="{E6E4B4E0-1467-4037-9135-E3418A98C26B}" srcOrd="5" destOrd="0" presId="urn:microsoft.com/office/officeart/2005/8/layout/hChevron3"/>
    <dgm:cxn modelId="{B18044EA-1CAC-409F-998F-CA4A512F7F6C}" type="presParOf" srcId="{40E8188E-EEAA-4DB0-A172-BA6DE251E0E1}" destId="{4279D068-37EB-487C-B9B1-95A731260B42}"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FEF3E9-4533-4B32-AEBD-FB481F65F0D7}">
      <dsp:nvSpPr>
        <dsp:cNvPr id="0" name=""/>
        <dsp:cNvSpPr/>
      </dsp:nvSpPr>
      <dsp:spPr>
        <a:xfrm>
          <a:off x="2976" y="423568"/>
          <a:ext cx="2986484" cy="1194593"/>
        </a:xfrm>
        <a:prstGeom prst="homePlat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0678" tIns="45339" rIns="22670" bIns="45339" numCol="1" spcCol="1270" anchor="ctr" anchorCtr="0">
          <a:noAutofit/>
        </a:bodyPr>
        <a:lstStyle/>
        <a:p>
          <a:pPr marL="0" lvl="0" indent="0" algn="ctr" defTabSz="755650">
            <a:lnSpc>
              <a:spcPct val="90000"/>
            </a:lnSpc>
            <a:spcBef>
              <a:spcPct val="0"/>
            </a:spcBef>
            <a:spcAft>
              <a:spcPct val="35000"/>
            </a:spcAft>
            <a:buNone/>
          </a:pPr>
          <a:r>
            <a:rPr kumimoji="1" lang="en-US" altLang="ja-JP" sz="1700" kern="1200" dirty="0">
              <a:latin typeface="+mj-ea"/>
              <a:ea typeface="+mj-ea"/>
            </a:rPr>
            <a:t>Step 1.</a:t>
          </a:r>
          <a:br>
            <a:rPr kumimoji="1" lang="en-US" altLang="ja-JP" sz="1700" kern="1200" dirty="0">
              <a:latin typeface="+mj-ea"/>
              <a:ea typeface="+mj-ea"/>
            </a:rPr>
          </a:br>
          <a:r>
            <a:rPr kumimoji="1" lang="en-US" altLang="ja-JP" sz="1700" kern="1200" dirty="0">
              <a:latin typeface="+mj-ea"/>
              <a:ea typeface="+mj-ea"/>
            </a:rPr>
            <a:t>Reader </a:t>
          </a:r>
          <a:r>
            <a:rPr kumimoji="1" lang="ja-JP" altLang="en-US" sz="1700" kern="1200" dirty="0">
              <a:latin typeface="+mj-ea"/>
              <a:ea typeface="+mj-ea"/>
            </a:rPr>
            <a:t>部分の</a:t>
          </a:r>
          <a:br>
            <a:rPr kumimoji="1" lang="en-US" altLang="ja-JP" sz="1700" kern="1200" dirty="0">
              <a:latin typeface="+mj-ea"/>
              <a:ea typeface="+mj-ea"/>
            </a:rPr>
          </a:br>
          <a:r>
            <a:rPr kumimoji="1" lang="ja-JP" altLang="en-US" sz="1700" kern="1200" dirty="0">
              <a:latin typeface="+mj-ea"/>
              <a:ea typeface="+mj-ea"/>
            </a:rPr>
            <a:t>抽出</a:t>
          </a:r>
        </a:p>
      </dsp:txBody>
      <dsp:txXfrm>
        <a:off x="2976" y="423568"/>
        <a:ext cx="2687836" cy="1194593"/>
      </dsp:txXfrm>
    </dsp:sp>
    <dsp:sp modelId="{CDE9EF06-D9EA-4477-B26F-8758E77B4891}">
      <dsp:nvSpPr>
        <dsp:cNvPr id="0" name=""/>
        <dsp:cNvSpPr/>
      </dsp:nvSpPr>
      <dsp:spPr>
        <a:xfrm>
          <a:off x="2392164" y="423568"/>
          <a:ext cx="2986484" cy="1194593"/>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kumimoji="1" lang="en-US" altLang="ja-JP" sz="1700" kern="1200" dirty="0">
              <a:latin typeface="+mj-ea"/>
              <a:ea typeface="+mj-ea"/>
            </a:rPr>
            <a:t>Step 2.</a:t>
          </a:r>
          <a:br>
            <a:rPr kumimoji="1" lang="en-US" altLang="ja-JP" sz="1700" kern="1200" dirty="0">
              <a:latin typeface="+mj-ea"/>
              <a:ea typeface="+mj-ea"/>
            </a:rPr>
          </a:br>
          <a:r>
            <a:rPr kumimoji="1" lang="en-US" altLang="ja-JP" sz="1700" kern="1200" dirty="0">
              <a:latin typeface="+mj-ea"/>
              <a:ea typeface="+mj-ea"/>
            </a:rPr>
            <a:t>Reader </a:t>
          </a:r>
          <a:r>
            <a:rPr kumimoji="1" lang="ja-JP" altLang="en-US" sz="1700" kern="1200" dirty="0">
              <a:latin typeface="+mj-ea"/>
              <a:ea typeface="+mj-ea"/>
            </a:rPr>
            <a:t>部分の</a:t>
          </a:r>
          <a:br>
            <a:rPr kumimoji="1" lang="en-US" altLang="ja-JP" sz="1700" kern="1200" dirty="0">
              <a:latin typeface="+mj-ea"/>
              <a:ea typeface="+mj-ea"/>
            </a:rPr>
          </a:br>
          <a:r>
            <a:rPr kumimoji="1" lang="en-US" altLang="ja-JP" sz="1700" kern="1200" dirty="0">
              <a:latin typeface="+mj-ea"/>
              <a:ea typeface="+mj-ea"/>
            </a:rPr>
            <a:t>SQL </a:t>
          </a:r>
          <a:r>
            <a:rPr kumimoji="1" lang="ja-JP" altLang="en-US" sz="1700" kern="1200" dirty="0">
              <a:latin typeface="+mj-ea"/>
              <a:ea typeface="+mj-ea"/>
            </a:rPr>
            <a:t>への変換</a:t>
          </a:r>
        </a:p>
      </dsp:txBody>
      <dsp:txXfrm>
        <a:off x="2989461" y="423568"/>
        <a:ext cx="1791891" cy="1194593"/>
      </dsp:txXfrm>
    </dsp:sp>
    <dsp:sp modelId="{33CF495D-90B3-47C0-B88D-7EBEC19B84AC}">
      <dsp:nvSpPr>
        <dsp:cNvPr id="0" name=""/>
        <dsp:cNvSpPr/>
      </dsp:nvSpPr>
      <dsp:spPr>
        <a:xfrm>
          <a:off x="4781351" y="423568"/>
          <a:ext cx="2986484" cy="1194593"/>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kumimoji="1" lang="en-US" altLang="ja-JP" sz="1700" kern="1200" dirty="0">
              <a:latin typeface="+mj-ea"/>
              <a:ea typeface="+mj-ea"/>
            </a:rPr>
            <a:t>Step 3. </a:t>
          </a:r>
          <a:br>
            <a:rPr kumimoji="1" lang="en-US" altLang="ja-JP" sz="1700" kern="1200" dirty="0">
              <a:latin typeface="+mj-ea"/>
              <a:ea typeface="+mj-ea"/>
            </a:rPr>
          </a:br>
          <a:r>
            <a:rPr kumimoji="1" lang="en-US" altLang="ja-JP" sz="1700" kern="1200" dirty="0">
              <a:latin typeface="+mj-ea"/>
              <a:ea typeface="+mj-ea"/>
            </a:rPr>
            <a:t>Processor </a:t>
          </a:r>
          <a:r>
            <a:rPr kumimoji="1" lang="ja-JP" altLang="en-US" sz="1700" kern="1200" dirty="0">
              <a:latin typeface="+mj-ea"/>
              <a:ea typeface="+mj-ea"/>
            </a:rPr>
            <a:t>部分の</a:t>
          </a:r>
          <a:br>
            <a:rPr kumimoji="1" lang="en-US" altLang="ja-JP" sz="1700" kern="1200" dirty="0">
              <a:latin typeface="+mj-ea"/>
              <a:ea typeface="+mj-ea"/>
            </a:rPr>
          </a:br>
          <a:r>
            <a:rPr kumimoji="1" lang="ja-JP" altLang="en-US" sz="1700" kern="1200" dirty="0">
              <a:latin typeface="+mj-ea"/>
              <a:ea typeface="+mj-ea"/>
            </a:rPr>
            <a:t>書き換え</a:t>
          </a:r>
        </a:p>
      </dsp:txBody>
      <dsp:txXfrm>
        <a:off x="5378648" y="423568"/>
        <a:ext cx="1791891" cy="1194593"/>
      </dsp:txXfrm>
    </dsp:sp>
    <dsp:sp modelId="{4279D068-37EB-487C-B9B1-95A731260B42}">
      <dsp:nvSpPr>
        <dsp:cNvPr id="0" name=""/>
        <dsp:cNvSpPr/>
      </dsp:nvSpPr>
      <dsp:spPr>
        <a:xfrm>
          <a:off x="7170539" y="423568"/>
          <a:ext cx="2986484" cy="1194593"/>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kumimoji="1" lang="en-US" altLang="ja-JP" sz="1700" kern="1200" dirty="0">
              <a:latin typeface="+mj-ea"/>
              <a:ea typeface="+mj-ea"/>
            </a:rPr>
            <a:t>Step 4.</a:t>
          </a:r>
          <a:br>
            <a:rPr kumimoji="1" lang="en-US" altLang="ja-JP" sz="1700" kern="1200" dirty="0">
              <a:latin typeface="+mj-ea"/>
              <a:ea typeface="+mj-ea"/>
            </a:rPr>
          </a:br>
          <a:r>
            <a:rPr kumimoji="1" lang="en-US" altLang="ja-JP" sz="1700" kern="1200" dirty="0">
              <a:latin typeface="+mj-ea"/>
              <a:ea typeface="+mj-ea"/>
            </a:rPr>
            <a:t>Writer </a:t>
          </a:r>
          <a:r>
            <a:rPr kumimoji="1" lang="ja-JP" altLang="en-US" sz="1700" kern="1200" dirty="0">
              <a:latin typeface="+mj-ea"/>
              <a:ea typeface="+mj-ea"/>
            </a:rPr>
            <a:t>部分の</a:t>
          </a:r>
          <a:br>
            <a:rPr kumimoji="1" lang="en-US" altLang="ja-JP" sz="1700" kern="1200" dirty="0">
              <a:latin typeface="+mj-ea"/>
              <a:ea typeface="+mj-ea"/>
            </a:rPr>
          </a:br>
          <a:r>
            <a:rPr kumimoji="1" lang="en-US" altLang="ja-JP" sz="1700" kern="1200" dirty="0">
              <a:latin typeface="+mj-ea"/>
              <a:ea typeface="+mj-ea"/>
            </a:rPr>
            <a:t>SQL </a:t>
          </a:r>
          <a:r>
            <a:rPr kumimoji="1" lang="ja-JP" altLang="en-US" sz="1700" kern="1200" dirty="0">
              <a:latin typeface="+mj-ea"/>
              <a:ea typeface="+mj-ea"/>
            </a:rPr>
            <a:t>への変換</a:t>
          </a:r>
        </a:p>
      </dsp:txBody>
      <dsp:txXfrm>
        <a:off x="7767836" y="423568"/>
        <a:ext cx="1791891" cy="1194593"/>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A5DE4819-C540-AE4F-AE6B-7E51005BF039}" type="datetimeFigureOut">
              <a:rPr kumimoji="1" lang="ja-JP" altLang="en-US" smtClean="0"/>
              <a:t>2021/12/16</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5DB9F2D4-EA7C-6243-9295-336C0805AD06}" type="slidenum">
              <a:rPr kumimoji="1" lang="ja-JP" altLang="en-US" smtClean="0"/>
              <a:t>‹#›</a:t>
            </a:fld>
            <a:endParaRPr kumimoji="1" lang="ja-JP" altLang="en-US"/>
          </a:p>
        </p:txBody>
      </p:sp>
    </p:spTree>
    <p:extLst>
      <p:ext uri="{BB962C8B-B14F-4D97-AF65-F5344CB8AC3E}">
        <p14:creationId xmlns:p14="http://schemas.microsoft.com/office/powerpoint/2010/main" val="36461427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本研究では，レガシーシステムを構成するソースコードファイルに使用されているプログラミング言語を判定する問題を取り扱う．一般的なソフトウェアシステムでは，ソースコードファイルの拡張子やディレクトリ構造からプログラミング言語を容易に判定することができるが，レガシーシステムではプログラミング言語の判定は容易ではない</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最も大きな理由として，レガシーシステムでは拡張子やディレクトリが存在しないことが挙げられる．メインフレームは拡張子という概念が生まれる前から存在しているため，ファイルに拡張子をつけるという文化がなく，実際に多くのメインフレームのソースコードファイルには拡張子が付与されていない</a:t>
            </a:r>
            <a:r>
              <a:rPr kumimoji="1" lang="en-US" altLang="ja-JP" sz="1200" b="0" i="0" kern="1200" dirty="0">
                <a:solidFill>
                  <a:schemeClr val="tx1"/>
                </a:solidFill>
                <a:effectLst/>
                <a:latin typeface="+mn-lt"/>
                <a:ea typeface="+mn-ea"/>
                <a:cs typeface="+mn-cs"/>
              </a:rPr>
              <a:t>[8]</a:t>
            </a:r>
            <a:r>
              <a:rPr kumimoji="1" lang="ja-JP" altLang="en-US" sz="1200" b="0" i="0" kern="1200" dirty="0" err="1">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また，ディレクトリという概念のないフラットなファイルシステムが使われており，プログラミング言語ごとにディレクトリを分けるようなファイル管理が行われておらず，システムを構成する複数の言語のソースコードファイルやプログラムが利用するデータファイルが１つの場所に混在する状態となっている．</a:t>
            </a:r>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11</a:t>
            </a:fld>
            <a:endParaRPr kumimoji="1" lang="ja-JP" altLang="en-US"/>
          </a:p>
        </p:txBody>
      </p:sp>
    </p:spTree>
    <p:extLst>
      <p:ext uri="{BB962C8B-B14F-4D97-AF65-F5344CB8AC3E}">
        <p14:creationId xmlns:p14="http://schemas.microsoft.com/office/powerpoint/2010/main" val="729623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本研究では，レガシーシステムを構成するソースコードファイルに使用されているプログラミング言語を判定する問題を取り扱う．一般的なソフトウェアシステムでは，ソースコードファイルの拡張子やディレクトリ構造からプログラミング言語を容易に判定することができるが，レガシーシステムではプログラミング言語の判定は容易ではない</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最も大きな理由として，レガシーシステムでは拡張子やディレクトリが存在しないことが挙げられる．メインフレームは拡張子という概念が生まれる前から存在しているため，ファイルに拡張子をつけるという文化がなく，実際に多くのメインフレームのソースコードファイルには拡張子が付与されていない</a:t>
            </a:r>
            <a:r>
              <a:rPr kumimoji="1" lang="en-US" altLang="ja-JP" sz="1200" b="0" i="0" kern="1200" dirty="0">
                <a:solidFill>
                  <a:schemeClr val="tx1"/>
                </a:solidFill>
                <a:effectLst/>
                <a:latin typeface="+mn-lt"/>
                <a:ea typeface="+mn-ea"/>
                <a:cs typeface="+mn-cs"/>
              </a:rPr>
              <a:t>[8]</a:t>
            </a:r>
            <a:r>
              <a:rPr kumimoji="1" lang="ja-JP" altLang="en-US" sz="1200" b="0" i="0" kern="1200" dirty="0" err="1">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また，ディレクトリという概念のないフラットなファイルシステムが使われており，プログラミング言語ごとにディレクトリを分けるようなファイル管理が行われておらず，システムを構成する複数の言語のソースコードファイルやプログラムが利用するデータファイルが１つの場所に混在する状態となっている．</a:t>
            </a:r>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25</a:t>
            </a:fld>
            <a:endParaRPr kumimoji="1" lang="ja-JP" altLang="en-US"/>
          </a:p>
        </p:txBody>
      </p:sp>
    </p:spTree>
    <p:extLst>
      <p:ext uri="{BB962C8B-B14F-4D97-AF65-F5344CB8AC3E}">
        <p14:creationId xmlns:p14="http://schemas.microsoft.com/office/powerpoint/2010/main" val="1423738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7565</a:t>
            </a:r>
            <a:endParaRPr kumimoji="1" lang="ja-JP" altLang="en-US" dirty="0"/>
          </a:p>
        </p:txBody>
      </p:sp>
      <p:sp>
        <p:nvSpPr>
          <p:cNvPr id="4" name="スライド番号プレースホルダー 3"/>
          <p:cNvSpPr>
            <a:spLocks noGrp="1"/>
          </p:cNvSpPr>
          <p:nvPr>
            <p:ph type="sldNum" sz="quarter" idx="5"/>
          </p:nvPr>
        </p:nvSpPr>
        <p:spPr/>
        <p:txBody>
          <a:bodyPr/>
          <a:lstStyle/>
          <a:p>
            <a:fld id="{5DB9F2D4-EA7C-6243-9295-336C0805AD06}" type="slidenum">
              <a:rPr kumimoji="1" lang="ja-JP" altLang="en-US" smtClean="0"/>
              <a:t>38</a:t>
            </a:fld>
            <a:endParaRPr kumimoji="1" lang="ja-JP" altLang="en-US"/>
          </a:p>
        </p:txBody>
      </p:sp>
    </p:spTree>
    <p:extLst>
      <p:ext uri="{BB962C8B-B14F-4D97-AF65-F5344CB8AC3E}">
        <p14:creationId xmlns:p14="http://schemas.microsoft.com/office/powerpoint/2010/main" val="1029773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プログラミング言語判定の単純な自動化，たとえば既知の複数の構文解析器を適用して成功したものを選ぶといった方式は，レガシーシステムに多様な言語が用いられることと，プロジェクト独自の言語が含まれている可能性から適用が困難である．長年の保守開発の中では，一時的な利用や性能上の問題解決という名目によって，たとえばスクリプト系の言語やアセンブラなど，そのプロジェクトで主に採用されている言語とは異なる言語も使われている場合が多い．これらの少数の言語は，保守開発者の入れ替わりによって存在すること自体さえも引き継がれること無く今に至ってしまい，現在の保守開発者にとって未知の言語となっていることがしばしばある．また，規模の大きなプロジェクトでは，そのプロジェクト独自の拡張をプリプロセッサやコンパイラに施すことがある．新しいキーワードを追加したり，文法を追加したりするといった独自の拡張がなされたプログラミング言語は，一見すると元々の</a:t>
            </a:r>
            <a:r>
              <a:rPr kumimoji="1" lang="en-US" altLang="ja-JP" sz="1200" b="0" i="0" kern="1200" dirty="0">
                <a:solidFill>
                  <a:schemeClr val="tx1"/>
                </a:solidFill>
                <a:effectLst/>
                <a:latin typeface="+mn-lt"/>
                <a:ea typeface="+mn-ea"/>
                <a:cs typeface="+mn-cs"/>
              </a:rPr>
              <a:t>COBOL</a:t>
            </a:r>
            <a:r>
              <a:rPr kumimoji="1" lang="ja-JP" altLang="en-US" sz="1200" b="0" i="0" kern="1200" dirty="0">
                <a:solidFill>
                  <a:schemeClr val="tx1"/>
                </a:solidFill>
                <a:effectLst/>
                <a:latin typeface="+mn-lt"/>
                <a:ea typeface="+mn-ea"/>
                <a:cs typeface="+mn-cs"/>
              </a:rPr>
              <a:t>だったり，</a:t>
            </a:r>
            <a:r>
              <a:rPr kumimoji="1" lang="en-US" altLang="ja-JP" sz="1200" b="0" i="0" kern="1200" dirty="0">
                <a:solidFill>
                  <a:schemeClr val="tx1"/>
                </a:solidFill>
                <a:effectLst/>
                <a:latin typeface="+mn-lt"/>
                <a:ea typeface="+mn-ea"/>
                <a:cs typeface="+mn-cs"/>
              </a:rPr>
              <a:t>PL/I</a:t>
            </a:r>
            <a:r>
              <a:rPr kumimoji="1" lang="ja-JP" altLang="en-US" sz="1200" b="0" i="0" kern="1200" dirty="0">
                <a:solidFill>
                  <a:schemeClr val="tx1"/>
                </a:solidFill>
                <a:effectLst/>
                <a:latin typeface="+mn-lt"/>
                <a:ea typeface="+mn-ea"/>
                <a:cs typeface="+mn-cs"/>
              </a:rPr>
              <a:t>に見えたりしても，通常の構文解析器ではまったく解析できないソースコードとなっていることがある．プログラミング言語の判定においては，ファイル種別の分類も必要である．ファイル種別とは，たとえば</a:t>
            </a:r>
            <a:r>
              <a:rPr kumimoji="1" lang="en-US" altLang="ja-JP" sz="1200" b="0" i="0" kern="1200" dirty="0">
                <a:solidFill>
                  <a:schemeClr val="tx1"/>
                </a:solidFill>
                <a:effectLst/>
                <a:latin typeface="+mn-lt"/>
                <a:ea typeface="+mn-ea"/>
                <a:cs typeface="+mn-cs"/>
              </a:rPr>
              <a:t>C</a:t>
            </a:r>
            <a:r>
              <a:rPr kumimoji="1" lang="ja-JP" altLang="en-US" sz="1200" b="0" i="0" kern="1200" dirty="0">
                <a:solidFill>
                  <a:schemeClr val="tx1"/>
                </a:solidFill>
                <a:effectLst/>
                <a:latin typeface="+mn-lt"/>
                <a:ea typeface="+mn-ea"/>
                <a:cs typeface="+mn-cs"/>
              </a:rPr>
              <a:t>言語におけるソースファイルとヘッダファイル，</a:t>
            </a:r>
            <a:r>
              <a:rPr kumimoji="1" lang="en-US" altLang="ja-JP" sz="1200" b="0" i="0" kern="1200" dirty="0">
                <a:solidFill>
                  <a:schemeClr val="tx1"/>
                </a:solidFill>
                <a:effectLst/>
                <a:latin typeface="+mn-lt"/>
                <a:ea typeface="+mn-ea"/>
                <a:cs typeface="+mn-cs"/>
              </a:rPr>
              <a:t>COBOL</a:t>
            </a:r>
            <a:r>
              <a:rPr kumimoji="1" lang="ja-JP" altLang="en-US" sz="1200" b="0" i="0" kern="1200" dirty="0">
                <a:solidFill>
                  <a:schemeClr val="tx1"/>
                </a:solidFill>
                <a:effectLst/>
                <a:latin typeface="+mn-lt"/>
                <a:ea typeface="+mn-ea"/>
                <a:cs typeface="+mn-cs"/>
              </a:rPr>
              <a:t>におけるメインファイルとコピーファイルというように，言語としては同一であるが言語処理系にとっての役割が異なるようなファイルの分類である</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本研究では，構文解析の起点となるファイルをメインファイル，構文解析の起点とならないファイル（ヘッダファイル，コピーファイル等）をインクルードファイルと呼んで区別する．インクルードファイルの多くは単独での構文解析が不可能であり，適切な解析を実行するには，これらのファイル種別まで含めたプログラミング言語の判定を行うことが必要である</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プログラミング言語に固有のキーワードなどに基づくパターンマッチは，ある程度の自動的な判定は可能であるが，このようなファイル種別の判定には不十分である．</a:t>
            </a:r>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12</a:t>
            </a:fld>
            <a:endParaRPr kumimoji="1" lang="ja-JP" altLang="en-US"/>
          </a:p>
        </p:txBody>
      </p:sp>
    </p:spTree>
    <p:extLst>
      <p:ext uri="{BB962C8B-B14F-4D97-AF65-F5344CB8AC3E}">
        <p14:creationId xmlns:p14="http://schemas.microsoft.com/office/powerpoint/2010/main" val="3502780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a:solidFill>
                  <a:schemeClr val="tx1"/>
                </a:solidFill>
                <a:effectLst/>
                <a:latin typeface="+mn-lt"/>
                <a:ea typeface="+mn-ea"/>
                <a:cs typeface="+mn-cs"/>
              </a:rPr>
              <a:t>プログラミング言語の判定問題は，レガシーシステムに固有の問題ではない．ドキュメントやメール等に含まれるソースコード断片に使われているプログラミング言語の識別や，プログラミング言語間で共通の拡張子が用いられている場合への対応といった観点から，プログラミング言語判定の研究が行われている</a:t>
            </a:r>
            <a:r>
              <a:rPr kumimoji="1" lang="en-US" altLang="ja-JP" sz="1200" b="0" i="0" kern="1200" dirty="0">
                <a:solidFill>
                  <a:schemeClr val="tx1"/>
                </a:solidFill>
                <a:effectLst/>
                <a:latin typeface="+mn-lt"/>
                <a:ea typeface="+mn-ea"/>
                <a:cs typeface="+mn-cs"/>
              </a:rPr>
              <a:t>[9]</a:t>
            </a:r>
            <a:r>
              <a:rPr kumimoji="1" lang="ja-JP" altLang="en-US" sz="1200" b="0" i="0" kern="1200" dirty="0" err="1">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具体的な判定手法としては，パターンマッチを利用した手法と，教師あり機械学習による判定手法が提案されている</a:t>
            </a:r>
            <a:r>
              <a:rPr kumimoji="1" lang="en-US" altLang="ja-JP" sz="1200" b="0" i="0" kern="1200" dirty="0">
                <a:solidFill>
                  <a:schemeClr val="tx1"/>
                </a:solidFill>
                <a:effectLst/>
                <a:latin typeface="+mn-lt"/>
                <a:ea typeface="+mn-ea"/>
                <a:cs typeface="+mn-cs"/>
              </a:rPr>
              <a:t>.Linguist [10]</a:t>
            </a:r>
            <a:r>
              <a:rPr kumimoji="1" lang="ja-JP" altLang="en-US" sz="1200" b="0" i="0" kern="1200" dirty="0">
                <a:solidFill>
                  <a:schemeClr val="tx1"/>
                </a:solidFill>
                <a:effectLst/>
                <a:latin typeface="+mn-lt"/>
                <a:ea typeface="+mn-ea"/>
                <a:cs typeface="+mn-cs"/>
              </a:rPr>
              <a:t>は，プログラミング言語ごとに構文の強調表示等を適切に行うことを目的とした，パターンマッチを用いたプログラミング言語の判定ツールである．プログラミング言語の中に含まれる特徴的なキーワードやパターンがあらかじめ列挙されており，それらのキーワードを含む，もしくは決められたパターンにマッチするファイルを，当該のプログラミング言語として判定する</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パターンマッチによる判定手法は，他の言語に比べて特徴が明確なプログラミング言語に関しては有効なものの，頻出する単語を共通して持つプログラミング言語を判定する場合，適切なキーワードを作成することが難しい．また，キーワードやパターンを定義していない未知のプログラミング言語に対しては，判定ができない，あるいは誤って既知のプログラミング言語として誤判定してしまうという問題もある</a:t>
            </a:r>
            <a:r>
              <a:rPr kumimoji="1" lang="en-US" altLang="ja-JP" sz="1200" b="0" i="0" kern="1200" dirty="0">
                <a:solidFill>
                  <a:schemeClr val="tx1"/>
                </a:solidFill>
                <a:effectLst/>
                <a:latin typeface="+mn-lt"/>
                <a:ea typeface="+mn-ea"/>
                <a:cs typeface="+mn-cs"/>
              </a:rPr>
              <a:t>.</a:t>
            </a:r>
            <a:r>
              <a:rPr kumimoji="1" lang="ja-JP" altLang="en-US" sz="1200" b="0" i="0" kern="1200" dirty="0">
                <a:solidFill>
                  <a:schemeClr val="tx1"/>
                </a:solidFill>
                <a:effectLst/>
                <a:latin typeface="+mn-lt"/>
                <a:ea typeface="+mn-ea"/>
                <a:cs typeface="+mn-cs"/>
              </a:rPr>
              <a:t>パターンに頼らないプログラミング言語の判定手法として，教師あり機械学習を用いた手法が提案されている．</a:t>
            </a:r>
            <a:r>
              <a:rPr kumimoji="1" lang="en-US" altLang="ja-JP" sz="1200" b="0" i="0" kern="1200" dirty="0">
                <a:solidFill>
                  <a:schemeClr val="tx1"/>
                </a:solidFill>
                <a:effectLst/>
                <a:latin typeface="+mn-lt"/>
                <a:ea typeface="+mn-ea"/>
                <a:cs typeface="+mn-cs"/>
              </a:rPr>
              <a:t>Klein</a:t>
            </a:r>
            <a:r>
              <a:rPr kumimoji="1" lang="ja-JP" altLang="en-US" sz="1200" b="0" i="0" kern="1200" dirty="0">
                <a:solidFill>
                  <a:schemeClr val="tx1"/>
                </a:solidFill>
                <a:effectLst/>
                <a:latin typeface="+mn-lt"/>
                <a:ea typeface="+mn-ea"/>
                <a:cs typeface="+mn-cs"/>
              </a:rPr>
              <a:t>ら</a:t>
            </a:r>
            <a:r>
              <a:rPr kumimoji="1" lang="en-US" altLang="ja-JP" sz="1200" b="0" i="0" kern="1200" dirty="0">
                <a:solidFill>
                  <a:schemeClr val="tx1"/>
                </a:solidFill>
                <a:effectLst/>
                <a:latin typeface="+mn-lt"/>
                <a:ea typeface="+mn-ea"/>
                <a:cs typeface="+mn-cs"/>
              </a:rPr>
              <a:t>[11]</a:t>
            </a:r>
            <a:r>
              <a:rPr kumimoji="1" lang="ja-JP" altLang="en-US" sz="1200" b="0" i="0" kern="1200" dirty="0">
                <a:solidFill>
                  <a:schemeClr val="tx1"/>
                </a:solidFill>
                <a:effectLst/>
                <a:latin typeface="+mn-lt"/>
                <a:ea typeface="+mn-ea"/>
                <a:cs typeface="+mn-cs"/>
              </a:rPr>
              <a:t>は，ソースファイルの各行に出現する単語や末尾に出現した文字，記号などの特徴を用いた機械学習を提案している．</a:t>
            </a:r>
            <a:r>
              <a:rPr kumimoji="1" lang="en-US" altLang="ja-JP" sz="1200" b="0" i="0" kern="1200" dirty="0">
                <a:solidFill>
                  <a:schemeClr val="tx1"/>
                </a:solidFill>
                <a:effectLst/>
                <a:latin typeface="+mn-lt"/>
                <a:ea typeface="+mn-ea"/>
                <a:cs typeface="+mn-cs"/>
              </a:rPr>
              <a:t>van Dam</a:t>
            </a:r>
            <a:r>
              <a:rPr kumimoji="1" lang="ja-JP" altLang="en-US" sz="1200" b="0" i="0" kern="1200" dirty="0">
                <a:solidFill>
                  <a:schemeClr val="tx1"/>
                </a:solidFill>
                <a:effectLst/>
                <a:latin typeface="+mn-lt"/>
                <a:ea typeface="+mn-ea"/>
                <a:cs typeface="+mn-cs"/>
              </a:rPr>
              <a:t>ら</a:t>
            </a:r>
            <a:r>
              <a:rPr kumimoji="1" lang="en-US" altLang="ja-JP" sz="1200" b="0" i="0" kern="1200" dirty="0">
                <a:solidFill>
                  <a:schemeClr val="tx1"/>
                </a:solidFill>
                <a:effectLst/>
                <a:latin typeface="+mn-lt"/>
                <a:ea typeface="+mn-ea"/>
                <a:cs typeface="+mn-cs"/>
              </a:rPr>
              <a:t>[9]</a:t>
            </a:r>
            <a:r>
              <a:rPr kumimoji="1" lang="ja-JP" altLang="en-US" sz="1200" b="0" i="0" kern="1200" dirty="0">
                <a:solidFill>
                  <a:schemeClr val="tx1"/>
                </a:solidFill>
                <a:effectLst/>
                <a:latin typeface="+mn-lt"/>
                <a:ea typeface="+mn-ea"/>
                <a:cs typeface="+mn-cs"/>
              </a:rPr>
              <a:t>は，ソースコードを単語の列に分解し，</a:t>
            </a:r>
            <a:r>
              <a:rPr kumimoji="1" lang="en-US" altLang="ja-JP" sz="1200" b="0" i="0" kern="1200" dirty="0">
                <a:solidFill>
                  <a:schemeClr val="tx1"/>
                </a:solidFill>
                <a:effectLst/>
                <a:latin typeface="+mn-lt"/>
                <a:ea typeface="+mn-ea"/>
                <a:cs typeface="+mn-cs"/>
              </a:rPr>
              <a:t>n-gram</a:t>
            </a:r>
            <a:r>
              <a:rPr kumimoji="1" lang="ja-JP" altLang="en-US" sz="1200" b="0" i="0" kern="1200" dirty="0">
                <a:solidFill>
                  <a:schemeClr val="tx1"/>
                </a:solidFill>
                <a:effectLst/>
                <a:latin typeface="+mn-lt"/>
                <a:ea typeface="+mn-ea"/>
                <a:cs typeface="+mn-cs"/>
              </a:rPr>
              <a:t>などの機械学習モデルを適用した結果を報告している．これらの手法を適用するには，あらかじめプログラミング言語が判定されているソースコードファイルを多数用意しておく必要があり，拡張子のある一般的なプログラミング言語ではその準備が容易であるが，レガシーシステムでは教師データを準備することが困難である．また，プロジェクトごとに拡張された独自のプログラミング言語等への対応が困難である</a:t>
            </a:r>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13</a:t>
            </a:fld>
            <a:endParaRPr kumimoji="1" lang="ja-JP" altLang="en-US"/>
          </a:p>
        </p:txBody>
      </p:sp>
    </p:spTree>
    <p:extLst>
      <p:ext uri="{BB962C8B-B14F-4D97-AF65-F5344CB8AC3E}">
        <p14:creationId xmlns:p14="http://schemas.microsoft.com/office/powerpoint/2010/main" val="3270182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kern="1200" dirty="0">
                <a:solidFill>
                  <a:schemeClr val="tx1"/>
                </a:solidFill>
                <a:effectLst/>
                <a:latin typeface="+mn-lt"/>
                <a:ea typeface="+mn-ea"/>
                <a:cs typeface="+mn-cs"/>
              </a:rPr>
              <a:t>1. </a:t>
            </a:r>
            <a:r>
              <a:rPr kumimoji="1" lang="ja-JP" altLang="en-US" sz="1200" b="0" i="0" kern="1200" dirty="0">
                <a:solidFill>
                  <a:schemeClr val="tx1"/>
                </a:solidFill>
                <a:effectLst/>
                <a:latin typeface="+mn-lt"/>
                <a:ea typeface="+mn-ea"/>
                <a:cs typeface="+mn-cs"/>
              </a:rPr>
              <a:t>パターンマッチによる事前分類</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2.</a:t>
            </a:r>
            <a:r>
              <a:rPr kumimoji="1" lang="ja-JP" altLang="en-US" sz="1200" b="0" i="0" kern="1200" dirty="0">
                <a:solidFill>
                  <a:schemeClr val="tx1"/>
                </a:solidFill>
                <a:effectLst/>
                <a:latin typeface="+mn-lt"/>
                <a:ea typeface="+mn-ea"/>
                <a:cs typeface="+mn-cs"/>
              </a:rPr>
              <a:t>クラスタリング</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3.</a:t>
            </a:r>
            <a:r>
              <a:rPr kumimoji="1" lang="ja-JP" altLang="en-US" sz="1200" b="0" i="0" kern="1200" dirty="0">
                <a:solidFill>
                  <a:schemeClr val="tx1"/>
                </a:solidFill>
                <a:effectLst/>
                <a:latin typeface="+mn-lt"/>
                <a:ea typeface="+mn-ea"/>
                <a:cs typeface="+mn-cs"/>
              </a:rPr>
              <a:t>人手によるラベリング</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4.</a:t>
            </a:r>
            <a:r>
              <a:rPr kumimoji="1" lang="ja-JP" altLang="en-US" sz="1200" b="0" i="0" kern="1200" dirty="0">
                <a:solidFill>
                  <a:schemeClr val="tx1"/>
                </a:solidFill>
                <a:effectLst/>
                <a:latin typeface="+mn-lt"/>
                <a:ea typeface="+mn-ea"/>
                <a:cs typeface="+mn-cs"/>
              </a:rPr>
              <a:t>意味解析情報による誤判定補正</a:t>
            </a:r>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14</a:t>
            </a:fld>
            <a:endParaRPr kumimoji="1" lang="ja-JP" altLang="en-US"/>
          </a:p>
        </p:txBody>
      </p:sp>
    </p:spTree>
    <p:extLst>
      <p:ext uri="{BB962C8B-B14F-4D97-AF65-F5344CB8AC3E}">
        <p14:creationId xmlns:p14="http://schemas.microsoft.com/office/powerpoint/2010/main" val="3945258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15</a:t>
            </a:fld>
            <a:endParaRPr kumimoji="1" lang="ja-JP" altLang="en-US"/>
          </a:p>
        </p:txBody>
      </p:sp>
    </p:spTree>
    <p:extLst>
      <p:ext uri="{BB962C8B-B14F-4D97-AF65-F5344CB8AC3E}">
        <p14:creationId xmlns:p14="http://schemas.microsoft.com/office/powerpoint/2010/main" val="473797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計算コストが小さい非階層型クラスタリング手法</a:t>
            </a:r>
            <a:br>
              <a:rPr lang="en-US" altLang="ja-JP" dirty="0"/>
            </a:br>
            <a:r>
              <a:rPr lang="ja-JP" altLang="en-US" dirty="0"/>
              <a:t>ファイル間の特徴量の距離だけを定義すればクラスタリングできる</a:t>
            </a:r>
            <a:endParaRPr kumimoji="1" lang="en-US" altLang="ja-JP"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16</a:t>
            </a:fld>
            <a:endParaRPr kumimoji="1" lang="ja-JP" altLang="en-US"/>
          </a:p>
        </p:txBody>
      </p:sp>
    </p:spTree>
    <p:extLst>
      <p:ext uri="{BB962C8B-B14F-4D97-AF65-F5344CB8AC3E}">
        <p14:creationId xmlns:p14="http://schemas.microsoft.com/office/powerpoint/2010/main" val="4047768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kern="1200" dirty="0">
                <a:solidFill>
                  <a:schemeClr val="tx1"/>
                </a:solidFill>
                <a:effectLst/>
                <a:latin typeface="+mn-lt"/>
                <a:ea typeface="+mn-ea"/>
                <a:cs typeface="+mn-cs"/>
              </a:rPr>
              <a:t>1. </a:t>
            </a:r>
            <a:r>
              <a:rPr kumimoji="1" lang="ja-JP" altLang="en-US" sz="1200" b="0" i="0" kern="1200" dirty="0">
                <a:solidFill>
                  <a:schemeClr val="tx1"/>
                </a:solidFill>
                <a:effectLst/>
                <a:latin typeface="+mn-lt"/>
                <a:ea typeface="+mn-ea"/>
                <a:cs typeface="+mn-cs"/>
              </a:rPr>
              <a:t>パターンマッチによる事前分類</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2.</a:t>
            </a:r>
            <a:r>
              <a:rPr kumimoji="1" lang="ja-JP" altLang="en-US" sz="1200" b="0" i="0" kern="1200" dirty="0">
                <a:solidFill>
                  <a:schemeClr val="tx1"/>
                </a:solidFill>
                <a:effectLst/>
                <a:latin typeface="+mn-lt"/>
                <a:ea typeface="+mn-ea"/>
                <a:cs typeface="+mn-cs"/>
              </a:rPr>
              <a:t>クラスタリング</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3.</a:t>
            </a:r>
            <a:r>
              <a:rPr kumimoji="1" lang="ja-JP" altLang="en-US" sz="1200" b="0" i="0" kern="1200" dirty="0">
                <a:solidFill>
                  <a:schemeClr val="tx1"/>
                </a:solidFill>
                <a:effectLst/>
                <a:latin typeface="+mn-lt"/>
                <a:ea typeface="+mn-ea"/>
                <a:cs typeface="+mn-cs"/>
              </a:rPr>
              <a:t>人手によるラベリング</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4.</a:t>
            </a:r>
            <a:r>
              <a:rPr kumimoji="1" lang="ja-JP" altLang="en-US" sz="1200" b="0" i="0" kern="1200" dirty="0">
                <a:solidFill>
                  <a:schemeClr val="tx1"/>
                </a:solidFill>
                <a:effectLst/>
                <a:latin typeface="+mn-lt"/>
                <a:ea typeface="+mn-ea"/>
                <a:cs typeface="+mn-cs"/>
              </a:rPr>
              <a:t>意味解析情報による誤判定補正</a:t>
            </a:r>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17</a:t>
            </a:fld>
            <a:endParaRPr kumimoji="1" lang="ja-JP" altLang="en-US"/>
          </a:p>
        </p:txBody>
      </p:sp>
    </p:spTree>
    <p:extLst>
      <p:ext uri="{BB962C8B-B14F-4D97-AF65-F5344CB8AC3E}">
        <p14:creationId xmlns:p14="http://schemas.microsoft.com/office/powerpoint/2010/main" val="4115606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代表ファイルとは</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18</a:t>
            </a:fld>
            <a:endParaRPr kumimoji="1" lang="ja-JP" altLang="en-US"/>
          </a:p>
        </p:txBody>
      </p:sp>
    </p:spTree>
    <p:extLst>
      <p:ext uri="{BB962C8B-B14F-4D97-AF65-F5344CB8AC3E}">
        <p14:creationId xmlns:p14="http://schemas.microsoft.com/office/powerpoint/2010/main" val="378195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kern="1200" dirty="0">
                <a:solidFill>
                  <a:schemeClr val="tx1"/>
                </a:solidFill>
                <a:effectLst/>
                <a:latin typeface="+mn-lt"/>
                <a:ea typeface="+mn-ea"/>
                <a:cs typeface="+mn-cs"/>
              </a:rPr>
              <a:t>1. </a:t>
            </a:r>
            <a:r>
              <a:rPr kumimoji="1" lang="ja-JP" altLang="en-US" sz="1200" b="0" i="0" kern="1200" dirty="0">
                <a:solidFill>
                  <a:schemeClr val="tx1"/>
                </a:solidFill>
                <a:effectLst/>
                <a:latin typeface="+mn-lt"/>
                <a:ea typeface="+mn-ea"/>
                <a:cs typeface="+mn-cs"/>
              </a:rPr>
              <a:t>パターンマッチによる事前分類</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2.</a:t>
            </a:r>
            <a:r>
              <a:rPr kumimoji="1" lang="ja-JP" altLang="en-US" sz="1200" b="0" i="0" kern="1200" dirty="0">
                <a:solidFill>
                  <a:schemeClr val="tx1"/>
                </a:solidFill>
                <a:effectLst/>
                <a:latin typeface="+mn-lt"/>
                <a:ea typeface="+mn-ea"/>
                <a:cs typeface="+mn-cs"/>
              </a:rPr>
              <a:t>クラスタリング</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3.</a:t>
            </a:r>
            <a:r>
              <a:rPr kumimoji="1" lang="ja-JP" altLang="en-US" sz="1200" b="0" i="0" kern="1200" dirty="0">
                <a:solidFill>
                  <a:schemeClr val="tx1"/>
                </a:solidFill>
                <a:effectLst/>
                <a:latin typeface="+mn-lt"/>
                <a:ea typeface="+mn-ea"/>
                <a:cs typeface="+mn-cs"/>
              </a:rPr>
              <a:t>人手によるラベリング</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4.</a:t>
            </a:r>
            <a:r>
              <a:rPr kumimoji="1" lang="ja-JP" altLang="en-US" sz="1200" b="0" i="0" kern="1200" dirty="0">
                <a:solidFill>
                  <a:schemeClr val="tx1"/>
                </a:solidFill>
                <a:effectLst/>
                <a:latin typeface="+mn-lt"/>
                <a:ea typeface="+mn-ea"/>
                <a:cs typeface="+mn-cs"/>
              </a:rPr>
              <a:t>意味解析情報による誤判定補正</a:t>
            </a:r>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5DB9F2D4-EA7C-6243-9295-336C0805AD06}" type="slidenum">
              <a:rPr kumimoji="1" lang="ja-JP" altLang="en-US" smtClean="0"/>
              <a:t>19</a:t>
            </a:fld>
            <a:endParaRPr kumimoji="1" lang="ja-JP" altLang="en-US"/>
          </a:p>
        </p:txBody>
      </p:sp>
    </p:spTree>
    <p:extLst>
      <p:ext uri="{BB962C8B-B14F-4D97-AF65-F5344CB8AC3E}">
        <p14:creationId xmlns:p14="http://schemas.microsoft.com/office/powerpoint/2010/main" val="31971119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solidFill>
                  <a:schemeClr val="tx1"/>
                </a:solidFill>
              </a:defRPr>
            </a:lvl1pPr>
          </a:lstStyle>
          <a:p>
            <a:r>
              <a:rPr lang="ja-JP" altLang="en-US" dirty="0"/>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latin typeface="+mj-ea"/>
                <a:ea typeface="+mj-ea"/>
              </a:defRPr>
            </a:lvl1pPr>
          </a:lstStyle>
          <a:p>
            <a:pPr>
              <a:defRPr/>
            </a:pPr>
            <a:r>
              <a:rPr lang="en-US" altLang="ja-JP"/>
              <a:t>Jul/05/2013</a:t>
            </a:r>
          </a:p>
        </p:txBody>
      </p:sp>
      <p:sp>
        <p:nvSpPr>
          <p:cNvPr id="3095" name="Rectangle 23"/>
          <p:cNvSpPr>
            <a:spLocks noGrp="1" noChangeArrowheads="1"/>
          </p:cNvSpPr>
          <p:nvPr>
            <p:ph type="ftr" sz="quarter" idx="3"/>
          </p:nvPr>
        </p:nvSpPr>
        <p:spPr>
          <a:xfrm>
            <a:off x="3600451" y="6245225"/>
            <a:ext cx="4991100" cy="279400"/>
          </a:xfrm>
          <a:prstGeom prst="rect">
            <a:avLst/>
          </a:prstGeom>
        </p:spPr>
        <p:txBody>
          <a:bodyPr/>
          <a:lstStyle>
            <a:lvl1pPr>
              <a:defRPr>
                <a:latin typeface="+mj-ea"/>
                <a:ea typeface="+mj-ea"/>
              </a:defRPr>
            </a:lvl1pPr>
          </a:lstStyle>
          <a:p>
            <a:pPr>
              <a:defRPr/>
            </a:pPr>
            <a:endParaRPr lang="en-US" altLang="ja-JP" dirty="0"/>
          </a:p>
        </p:txBody>
      </p:sp>
      <p:sp>
        <p:nvSpPr>
          <p:cNvPr id="3096" name="Rectangle 24"/>
          <p:cNvSpPr>
            <a:spLocks noGrp="1" noChangeArrowheads="1"/>
          </p:cNvSpPr>
          <p:nvPr>
            <p:ph type="sldNum" sz="quarter" idx="4"/>
          </p:nvPr>
        </p:nvSpPr>
        <p:spPr>
          <a:xfrm>
            <a:off x="8737600" y="6245225"/>
            <a:ext cx="2844800" cy="279400"/>
          </a:xfrm>
        </p:spPr>
        <p:txBody>
          <a:bodyPr/>
          <a:lstStyle>
            <a:lvl1pPr>
              <a:defRPr>
                <a:latin typeface="+mj-ea"/>
                <a:ea typeface="+mj-ea"/>
              </a:defRPr>
            </a:lvl1pPr>
          </a:lstStyle>
          <a:p>
            <a:pPr>
              <a:defRPr/>
            </a:pPr>
            <a:fld id="{6BFA9946-39CA-4201-95E6-ED803B65F350}" type="slidenum">
              <a:rPr lang="en-US" altLang="ja-JP" smtClean="0"/>
              <a:pPr>
                <a:defRPr/>
              </a:pPr>
              <a:t>‹#›</a:t>
            </a:fld>
            <a:endParaRPr lang="en-US" altLang="ja-JP"/>
          </a:p>
        </p:txBody>
      </p:sp>
      <p:pic>
        <p:nvPicPr>
          <p:cNvPr id="12" name="Picture 9" descr="sel-logo">
            <a:extLst>
              <a:ext uri="{FF2B5EF4-FFF2-40B4-BE49-F238E27FC236}">
                <a16:creationId xmlns:a16="http://schemas.microsoft.com/office/drawing/2014/main" id="{65753E10-3ED0-4C09-A2A6-CD5E498CC446}"/>
              </a:ext>
            </a:extLst>
          </p:cNvPr>
          <p:cNvPicPr>
            <a:picLocks noChangeAspect="1" noChangeArrowheads="1"/>
          </p:cNvPicPr>
          <p:nvPr/>
        </p:nvPicPr>
        <p:blipFill>
          <a:blip r:embed="rId4" cstate="print"/>
          <a:srcRect/>
          <a:stretch>
            <a:fillRect/>
          </a:stretch>
        </p:blipFill>
        <p:spPr bwMode="auto">
          <a:xfrm>
            <a:off x="9965168" y="260350"/>
            <a:ext cx="2051050" cy="703263"/>
          </a:xfrm>
          <a:prstGeom prst="rect">
            <a:avLst/>
          </a:prstGeom>
          <a:noFill/>
        </p:spPr>
      </p:pic>
    </p:spTree>
    <p:extLst>
      <p:ext uri="{BB962C8B-B14F-4D97-AF65-F5344CB8AC3E}">
        <p14:creationId xmlns:p14="http://schemas.microsoft.com/office/powerpoint/2010/main" val="908559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l">
              <a:defRPr/>
            </a:lvl1pPr>
          </a:lstStyle>
          <a:p>
            <a:r>
              <a:rPr lang="ja-JP" altLang="en-US"/>
              <a:t>マスター タイトルの書式設定</a:t>
            </a:r>
          </a:p>
        </p:txBody>
      </p:sp>
      <p:sp>
        <p:nvSpPr>
          <p:cNvPr id="3" name="コンテンツ プレースホルダ 2"/>
          <p:cNvSpPr>
            <a:spLocks noGrp="1"/>
          </p:cNvSpPr>
          <p:nvPr>
            <p:ph idx="1"/>
          </p:nvPr>
        </p:nvSpPr>
        <p:spPr>
          <a:xfrm>
            <a:off x="609600" y="1746192"/>
            <a:ext cx="10972800" cy="4379972"/>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dirty="0"/>
              <a:t>Jul/05/2013</a:t>
            </a:r>
          </a:p>
        </p:txBody>
      </p:sp>
      <p:sp>
        <p:nvSpPr>
          <p:cNvPr id="5" name="フッター プレースホルダ 4"/>
          <p:cNvSpPr>
            <a:spLocks noGrp="1"/>
          </p:cNvSpPr>
          <p:nvPr>
            <p:ph type="ftr" sz="quarter" idx="11"/>
          </p:nvPr>
        </p:nvSpPr>
        <p:spPr>
          <a:xfrm>
            <a:off x="2207685" y="6310314"/>
            <a:ext cx="7776633" cy="358775"/>
          </a:xfrm>
          <a:prstGeom prst="rect">
            <a:avLst/>
          </a:prstGeom>
        </p:spPr>
        <p:txBody>
          <a:bodyPr/>
          <a:lstStyle>
            <a:lvl1pPr>
              <a:defRPr/>
            </a:lvl1pPr>
          </a:lstStyle>
          <a:p>
            <a:pPr>
              <a:defRPr/>
            </a:pP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
        <p:nvSpPr>
          <p:cNvPr id="8" name="テキスト プレースホルダー 7"/>
          <p:cNvSpPr>
            <a:spLocks noGrp="1"/>
          </p:cNvSpPr>
          <p:nvPr>
            <p:ph type="body" sz="quarter" idx="13"/>
          </p:nvPr>
        </p:nvSpPr>
        <p:spPr>
          <a:xfrm>
            <a:off x="609600" y="809625"/>
            <a:ext cx="11010900" cy="836295"/>
          </a:xfrm>
        </p:spPr>
        <p:txBody>
          <a:bodyPr/>
          <a:lstStyle>
            <a:lvl1pPr marL="0" indent="0">
              <a:buNone/>
              <a:defRPr sz="2400">
                <a:solidFill>
                  <a:schemeClr val="tx1"/>
                </a:solidFill>
              </a:defRPr>
            </a:lvl1pPr>
          </a:lstStyle>
          <a:p>
            <a:pPr lvl="0"/>
            <a:endParaRPr kumimoji="1" lang="en-US" altLang="ja-JP" dirty="0"/>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dirty="0"/>
              <a:t>マスター テキストの書式設定</a:t>
            </a:r>
          </a:p>
        </p:txBody>
      </p:sp>
      <p:sp>
        <p:nvSpPr>
          <p:cNvPr id="4" name="日付プレースホルダ 3"/>
          <p:cNvSpPr>
            <a:spLocks noGrp="1"/>
          </p:cNvSpPr>
          <p:nvPr>
            <p:ph type="dt" sz="half" idx="10"/>
          </p:nvPr>
        </p:nvSpPr>
        <p:spPr/>
        <p:txBody>
          <a:bodyPr/>
          <a:lstStyle>
            <a:lvl1pPr>
              <a:defRPr/>
            </a:lvl1pPr>
          </a:lstStyle>
          <a:p>
            <a:pPr>
              <a:defRPr/>
            </a:pPr>
            <a:r>
              <a:rPr lang="en-US" altLang="ja-JP"/>
              <a:t>Jul/05/2013</a:t>
            </a:r>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5"/>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4347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6"/>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736172"/>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6655558" y="6596064"/>
            <a:ext cx="500939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j-ea"/>
                <a:ea typeface="+mj-ea"/>
              </a:defRPr>
            </a:lvl1pPr>
          </a:lstStyle>
          <a:p>
            <a:pPr>
              <a:defRPr/>
            </a:pPr>
            <a:r>
              <a:rPr lang="en-US" altLang="ja-JP" dirty="0"/>
              <a:t>Jul/05/2013</a:t>
            </a:r>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j-ea"/>
                <a:ea typeface="+mj-ea"/>
              </a:defRPr>
            </a:lvl1pPr>
          </a:lstStyle>
          <a:p>
            <a:pPr>
              <a:defRPr/>
            </a:pPr>
            <a:endParaRPr lang="en-US" altLang="ja-JP" dirty="0"/>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j-ea"/>
                <a:ea typeface="+mj-ea"/>
              </a:defRPr>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12" name="Picture 19" descr="sel-logo">
            <a:extLst>
              <a:ext uri="{FF2B5EF4-FFF2-40B4-BE49-F238E27FC236}">
                <a16:creationId xmlns:a16="http://schemas.microsoft.com/office/drawing/2014/main" id="{06825F58-ABD1-4F98-A45C-0B35E1D50255}"/>
              </a:ext>
            </a:extLst>
          </p:cNvPr>
          <p:cNvPicPr>
            <a:picLocks noChangeAspect="1" noChangeArrowheads="1"/>
          </p:cNvPicPr>
          <p:nvPr/>
        </p:nvPicPr>
        <p:blipFill>
          <a:blip r:embed="rId7" cstate="print"/>
          <a:srcRect/>
          <a:stretch>
            <a:fillRect/>
          </a:stretch>
        </p:blipFill>
        <p:spPr bwMode="auto">
          <a:xfrm>
            <a:off x="616142" y="6299200"/>
            <a:ext cx="1081087" cy="369888"/>
          </a:xfrm>
          <a:prstGeom prst="rect">
            <a:avLst/>
          </a:prstGeom>
          <a:noFill/>
        </p:spPr>
      </p:pic>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Lst>
  <p:hf hdr="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6.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F5EF8605-4DEC-DB4D-B85A-39A6F6C25504}"/>
              </a:ext>
            </a:extLst>
          </p:cNvPr>
          <p:cNvSpPr txBox="1"/>
          <p:nvPr/>
        </p:nvSpPr>
        <p:spPr>
          <a:xfrm>
            <a:off x="1629030" y="1875489"/>
            <a:ext cx="8917050" cy="1200329"/>
          </a:xfrm>
          <a:prstGeom prst="rect">
            <a:avLst/>
          </a:prstGeom>
          <a:noFill/>
        </p:spPr>
        <p:txBody>
          <a:bodyPr wrap="square" rtlCol="0">
            <a:spAutoFit/>
          </a:bodyPr>
          <a:lstStyle/>
          <a:p>
            <a:r>
              <a:rPr lang="ja-JP" altLang="en-US" sz="3600" dirty="0">
                <a:solidFill>
                  <a:srgbClr val="002060"/>
                </a:solidFill>
                <a:latin typeface="HGPSoeiKakugothicUB" panose="020B0900000000000000" pitchFamily="34" charset="-128"/>
                <a:ea typeface="HGPSoeiKakugothicUB" panose="020B0900000000000000" pitchFamily="34" charset="-128"/>
              </a:rPr>
              <a:t>レガシーシステムマイグレーション支援のための</a:t>
            </a:r>
            <a:br>
              <a:rPr lang="ja-JP" altLang="en-US" sz="3600" dirty="0">
                <a:solidFill>
                  <a:srgbClr val="002060"/>
                </a:solidFill>
                <a:latin typeface="HGPSoeiKakugothicUB" panose="020B0900000000000000" pitchFamily="34" charset="-128"/>
                <a:ea typeface="HGPSoeiKakugothicUB" panose="020B0900000000000000" pitchFamily="34" charset="-128"/>
              </a:rPr>
            </a:br>
            <a:r>
              <a:rPr lang="ja-JP" altLang="en-US" sz="3600" dirty="0">
                <a:solidFill>
                  <a:srgbClr val="002060"/>
                </a:solidFill>
                <a:latin typeface="HGPSoeiKakugothicUB" panose="020B0900000000000000" pitchFamily="34" charset="-128"/>
                <a:ea typeface="HGPSoeiKakugothicUB" panose="020B0900000000000000" pitchFamily="34" charset="-128"/>
              </a:rPr>
              <a:t>ソフトウェア分析・設計手法の研究</a:t>
            </a:r>
            <a:endParaRPr kumimoji="1" lang="ja-JP" altLang="en-US" sz="4800" dirty="0">
              <a:solidFill>
                <a:srgbClr val="002060"/>
              </a:solidFill>
              <a:latin typeface="Arial Rounded MT Bold" panose="020F0704030504030204" pitchFamily="34" charset="0"/>
              <a:ea typeface="HGPSoeiKakugothicUB" panose="020B0900000000000000" pitchFamily="34" charset="-128"/>
              <a:cs typeface="Arial" panose="020B0604020202020204" pitchFamily="34" charset="0"/>
            </a:endParaRPr>
          </a:p>
        </p:txBody>
      </p:sp>
      <p:sp>
        <p:nvSpPr>
          <p:cNvPr id="3" name="テキスト ボックス 2"/>
          <p:cNvSpPr txBox="1"/>
          <p:nvPr/>
        </p:nvSpPr>
        <p:spPr>
          <a:xfrm>
            <a:off x="2568500" y="4294909"/>
            <a:ext cx="7038109" cy="1384995"/>
          </a:xfrm>
          <a:prstGeom prst="rect">
            <a:avLst/>
          </a:prstGeom>
          <a:noFill/>
        </p:spPr>
        <p:txBody>
          <a:bodyPr wrap="square" rtlCol="0">
            <a:spAutoFit/>
          </a:bodyPr>
          <a:lstStyle/>
          <a:p>
            <a:pPr algn="ctr"/>
            <a:r>
              <a:rPr kumimoji="1" lang="ja-JP" altLang="en-US" sz="2800" dirty="0"/>
              <a:t>大阪大学大学院 情報科学研究科</a:t>
            </a:r>
            <a:endParaRPr kumimoji="1" lang="en-US" altLang="ja-JP" sz="2800" dirty="0"/>
          </a:p>
          <a:p>
            <a:pPr algn="ctr"/>
            <a:r>
              <a:rPr lang="ja-JP" altLang="en-US" sz="2800" dirty="0"/>
              <a:t>コンピュータサイエンス専攻 井上研究室</a:t>
            </a:r>
            <a:endParaRPr kumimoji="1" lang="en-US" altLang="ja-JP" sz="2800" dirty="0"/>
          </a:p>
          <a:p>
            <a:pPr algn="ctr"/>
            <a:r>
              <a:rPr kumimoji="1" lang="ja-JP" altLang="en-US" sz="2800" dirty="0"/>
              <a:t>岡田譲二</a:t>
            </a:r>
          </a:p>
        </p:txBody>
      </p:sp>
    </p:spTree>
    <p:extLst>
      <p:ext uri="{BB962C8B-B14F-4D97-AF65-F5344CB8AC3E}">
        <p14:creationId xmlns:p14="http://schemas.microsoft.com/office/powerpoint/2010/main" val="854878458"/>
      </p:ext>
    </p:extLst>
  </p:cSld>
  <p:clrMapOvr>
    <a:masterClrMapping/>
  </p:clrMapOvr>
  <mc:AlternateContent xmlns:mc="http://schemas.openxmlformats.org/markup-compatibility/2006" xmlns:p14="http://schemas.microsoft.com/office/powerpoint/2010/main">
    <mc:Choice Requires="p14">
      <p:transition spd="slow" p14:dur="2000" advTm="3184"/>
    </mc:Choice>
    <mc:Fallback xmlns="">
      <p:transition spd="slow" advTm="318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lang="ja-JP" altLang="en-US" b="0" dirty="0"/>
              <a:t>レガシーシステム分析のための</a:t>
            </a:r>
            <a:br>
              <a:rPr lang="en-US" altLang="ja-JP" b="0" dirty="0"/>
            </a:br>
            <a:r>
              <a:rPr lang="ja-JP" altLang="en-US" b="0" dirty="0"/>
              <a:t>プログラミング言語の判定支援手法</a:t>
            </a:r>
            <a:endParaRPr lang="ja-JP" altLang="en-US" dirty="0"/>
          </a:p>
        </p:txBody>
      </p:sp>
      <p:sp>
        <p:nvSpPr>
          <p:cNvPr id="9" name="テキスト プレースホルダー 8"/>
          <p:cNvSpPr>
            <a:spLocks noGrp="1"/>
          </p:cNvSpPr>
          <p:nvPr>
            <p:ph type="body" idx="1"/>
          </p:nvPr>
        </p:nvSpPr>
        <p:spPr/>
        <p:txBody>
          <a:bodyPr/>
          <a:lstStyle/>
          <a:p>
            <a:r>
              <a:rPr kumimoji="1" lang="en-US" altLang="ja-JP" dirty="0"/>
              <a:t>2</a:t>
            </a:r>
            <a:r>
              <a:rPr kumimoji="1" lang="ja-JP" altLang="en-US" dirty="0"/>
              <a:t>章</a:t>
            </a:r>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spTree>
    <p:extLst>
      <p:ext uri="{BB962C8B-B14F-4D97-AF65-F5344CB8AC3E}">
        <p14:creationId xmlns:p14="http://schemas.microsoft.com/office/powerpoint/2010/main" val="3457695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本章のゴール｜「レガシーシステムの分析」における課題と解決策</a:t>
            </a:r>
          </a:p>
        </p:txBody>
      </p:sp>
      <p:sp>
        <p:nvSpPr>
          <p:cNvPr id="3" name="コンテンツ プレースホルダー 2"/>
          <p:cNvSpPr>
            <a:spLocks noGrp="1"/>
          </p:cNvSpPr>
          <p:nvPr>
            <p:ph idx="1"/>
          </p:nvPr>
        </p:nvSpPr>
        <p:spPr/>
        <p:txBody>
          <a:bodyPr/>
          <a:lstStyle/>
          <a:p>
            <a:pPr marL="0" indent="0">
              <a:buNone/>
            </a:pPr>
            <a:r>
              <a:rPr kumimoji="1" lang="ja-JP" altLang="en-US" dirty="0">
                <a:latin typeface="+mj-ea"/>
                <a:ea typeface="+mj-ea"/>
              </a:rPr>
              <a:t>■ ステップ </a:t>
            </a:r>
            <a:r>
              <a:rPr kumimoji="1" lang="en-US" altLang="ja-JP" dirty="0">
                <a:latin typeface="+mj-ea"/>
                <a:ea typeface="+mj-ea"/>
              </a:rPr>
              <a:t>1. </a:t>
            </a:r>
            <a:r>
              <a:rPr kumimoji="1" lang="ja-JP" altLang="en-US" dirty="0">
                <a:latin typeface="+mj-ea"/>
                <a:ea typeface="+mj-ea"/>
              </a:rPr>
              <a:t>「レガシーシステムの分析」で直面した課題</a:t>
            </a:r>
            <a:endParaRPr kumimoji="1" lang="en-US" altLang="ja-JP" dirty="0">
              <a:latin typeface="+mj-ea"/>
              <a:ea typeface="+mj-ea"/>
            </a:endParaRPr>
          </a:p>
          <a:p>
            <a:r>
              <a:rPr lang="ja-JP" altLang="en-US" dirty="0">
                <a:latin typeface="+mj-ea"/>
                <a:ea typeface="+mj-ea"/>
              </a:rPr>
              <a:t>プログラミング言語が判定できないファイルが数十万ファイル存在する</a:t>
            </a:r>
            <a:endParaRPr lang="en-US" altLang="ja-JP" dirty="0">
              <a:latin typeface="+mj-ea"/>
              <a:ea typeface="+mj-ea"/>
            </a:endParaRPr>
          </a:p>
          <a:p>
            <a:pPr marL="0" indent="0">
              <a:buNone/>
            </a:pPr>
            <a:endParaRPr kumimoji="1" lang="en-US" altLang="ja-JP" dirty="0">
              <a:latin typeface="+mj-ea"/>
              <a:ea typeface="+mj-ea"/>
            </a:endParaRPr>
          </a:p>
          <a:p>
            <a:pPr marL="0" indent="0">
              <a:buNone/>
            </a:pPr>
            <a:r>
              <a:rPr lang="ja-JP" altLang="en-US" dirty="0">
                <a:latin typeface="+mj-ea"/>
                <a:ea typeface="+mj-ea"/>
              </a:rPr>
              <a:t>■</a:t>
            </a:r>
            <a:r>
              <a:rPr lang="ja-JP" altLang="en-US">
                <a:latin typeface="+mj-ea"/>
                <a:ea typeface="+mj-ea"/>
              </a:rPr>
              <a:t>解決策と貢献</a:t>
            </a:r>
            <a:endParaRPr lang="ja-JP" altLang="en-US" dirty="0">
              <a:latin typeface="+mj-ea"/>
              <a:ea typeface="+mj-ea"/>
            </a:endParaRPr>
          </a:p>
          <a:p>
            <a:r>
              <a:rPr kumimoji="1" lang="ja-JP" altLang="en-US" dirty="0">
                <a:latin typeface="+mj-ea"/>
                <a:ea typeface="+mj-ea"/>
              </a:rPr>
              <a:t>機械的にプログラミング言語の判定を行う手法を提案</a:t>
            </a:r>
            <a:endParaRPr kumimoji="1" lang="en-US" altLang="ja-JP" dirty="0">
              <a:latin typeface="+mj-ea"/>
              <a:ea typeface="+mj-ea"/>
            </a:endParaRPr>
          </a:p>
          <a:p>
            <a:pPr lvl="1"/>
            <a:r>
              <a:rPr kumimoji="1" lang="ja-JP" altLang="en-US" dirty="0">
                <a:latin typeface="+mj-ea"/>
                <a:ea typeface="+mj-ea"/>
              </a:rPr>
              <a:t>パターンマッチ，クラスタリング，意味解析を段階的に組み合わせて各手法の弱点を補うアプローチ</a:t>
            </a:r>
            <a:endParaRPr kumimoji="1" lang="en-US" altLang="ja-JP" dirty="0">
              <a:latin typeface="+mj-ea"/>
              <a:ea typeface="+mj-ea"/>
            </a:endParaRPr>
          </a:p>
          <a:p>
            <a:r>
              <a:rPr kumimoji="1" lang="ja-JP" altLang="en-US" dirty="0">
                <a:latin typeface="+mj-ea"/>
                <a:ea typeface="+mj-ea"/>
              </a:rPr>
              <a:t>実プロジェクトで正解例を作成し，他手法と比較評価</a:t>
            </a:r>
            <a:endParaRPr kumimoji="1" lang="en-US" altLang="ja-JP" dirty="0">
              <a:latin typeface="+mj-ea"/>
              <a:ea typeface="+mj-ea"/>
            </a:endParaRPr>
          </a:p>
          <a:p>
            <a:pPr lvl="1"/>
            <a:r>
              <a:rPr kumimoji="1" lang="en-US" altLang="ja-JP" dirty="0">
                <a:latin typeface="+mj-ea"/>
                <a:ea typeface="+mj-ea"/>
              </a:rPr>
              <a:t>20</a:t>
            </a:r>
            <a:r>
              <a:rPr kumimoji="1" lang="ja-JP" altLang="en-US" dirty="0">
                <a:latin typeface="+mj-ea"/>
                <a:ea typeface="+mj-ea"/>
              </a:rPr>
              <a:t>万ファイルを人手で判別して正解例を作成</a:t>
            </a:r>
            <a:endParaRPr kumimoji="1" lang="en-US" altLang="ja-JP" dirty="0">
              <a:latin typeface="+mj-ea"/>
              <a:ea typeface="+mj-ea"/>
            </a:endParaRPr>
          </a:p>
          <a:p>
            <a:pPr lvl="1"/>
            <a:r>
              <a:rPr lang="ja-JP" altLang="en-US" dirty="0">
                <a:latin typeface="+mj-ea"/>
                <a:ea typeface="+mj-ea"/>
              </a:rPr>
              <a:t>他手法と比べて提案手法は精度・再現率で大きく上回った</a:t>
            </a:r>
            <a:endParaRPr lang="en-US" altLang="ja-JP" dirty="0">
              <a:latin typeface="+mj-ea"/>
              <a:ea typeface="+mj-ea"/>
            </a:endParaRPr>
          </a:p>
          <a:p>
            <a:pPr lvl="1"/>
            <a:r>
              <a:rPr kumimoji="1" lang="ja-JP" altLang="en-US" dirty="0">
                <a:latin typeface="+mj-ea"/>
                <a:ea typeface="+mj-ea"/>
              </a:rPr>
              <a:t>人手では数人月かかる判別作業が数分の作業で実施できるようになった</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a:p>
        </p:txBody>
      </p:sp>
      <p:sp>
        <p:nvSpPr>
          <p:cNvPr id="7" name="テキスト プレースホルダー 6"/>
          <p:cNvSpPr>
            <a:spLocks noGrp="1"/>
          </p:cNvSpPr>
          <p:nvPr>
            <p:ph type="body" sz="quarter" idx="13"/>
          </p:nvPr>
        </p:nvSpPr>
        <p:spPr/>
        <p:txBody>
          <a:bodyPr/>
          <a:lstStyle/>
          <a:p>
            <a:r>
              <a:rPr lang="ja-JP" altLang="en-US" kern="1200" dirty="0"/>
              <a:t>レガシーシステムの分析では規模や結合度を調査するため，静的解析が多く用いられるが，</a:t>
            </a:r>
            <a:endParaRPr lang="en-US" altLang="ja-JP" kern="1200" dirty="0"/>
          </a:p>
          <a:p>
            <a:r>
              <a:rPr lang="ja-JP" altLang="en-US" kern="1200" dirty="0"/>
              <a:t>レガシーシステムではプログラミング言語の判定が難しい</a:t>
            </a:r>
            <a:endParaRPr kumimoji="1" lang="ja-JP" altLang="en-US" dirty="0"/>
          </a:p>
        </p:txBody>
      </p:sp>
    </p:spTree>
    <p:extLst>
      <p:ext uri="{BB962C8B-B14F-4D97-AF65-F5344CB8AC3E}">
        <p14:creationId xmlns:p14="http://schemas.microsoft.com/office/powerpoint/2010/main" val="1978671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プログラミング言語判定の難しさ</a:t>
            </a:r>
          </a:p>
        </p:txBody>
      </p:sp>
      <p:sp>
        <p:nvSpPr>
          <p:cNvPr id="3" name="コンテンツ プレースホルダー 2"/>
          <p:cNvSpPr>
            <a:spLocks noGrp="1"/>
          </p:cNvSpPr>
          <p:nvPr>
            <p:ph idx="1"/>
          </p:nvPr>
        </p:nvSpPr>
        <p:spPr/>
        <p:txBody>
          <a:bodyPr/>
          <a:lstStyle/>
          <a:p>
            <a:pPr marL="0" indent="0">
              <a:buNone/>
            </a:pPr>
            <a:r>
              <a:rPr lang="ja-JP" altLang="en-US" sz="2400" kern="1200" dirty="0"/>
              <a:t>■</a:t>
            </a:r>
            <a:r>
              <a:rPr lang="ja-JP" altLang="en-US" dirty="0"/>
              <a:t>プログラミング言語の判定が難しい理由</a:t>
            </a:r>
            <a:endParaRPr lang="en-US" altLang="ja-JP" sz="2400" kern="1200" dirty="0"/>
          </a:p>
          <a:p>
            <a:r>
              <a:rPr kumimoji="1" lang="ja-JP" altLang="en-US" sz="2400" dirty="0"/>
              <a:t>人手で判別するには対象のファイル数が多すぎる</a:t>
            </a:r>
            <a:endParaRPr kumimoji="1" lang="en-US" altLang="ja-JP" sz="2400" dirty="0"/>
          </a:p>
          <a:p>
            <a:pPr lvl="1"/>
            <a:r>
              <a:rPr lang="ja-JP" altLang="en-US" sz="2000" dirty="0"/>
              <a:t>数十万ファイルを人手で判別するには数人月以上が必要</a:t>
            </a:r>
            <a:endParaRPr kumimoji="1" lang="en-US" altLang="ja-JP" dirty="0"/>
          </a:p>
          <a:p>
            <a:r>
              <a:rPr kumimoji="1" lang="ja-JP" altLang="en-US" dirty="0"/>
              <a:t>レガシーシステムでは拡張子が存在しない</a:t>
            </a:r>
            <a:endParaRPr kumimoji="1" lang="en-US" altLang="ja-JP" dirty="0"/>
          </a:p>
          <a:p>
            <a:pPr lvl="1"/>
            <a:r>
              <a:rPr lang="ja-JP" altLang="en-US" sz="1800" kern="1200" dirty="0"/>
              <a:t>拡張子という概念が生まれる前から存在しているため，ファイルに拡張子をつけるという文化がない</a:t>
            </a:r>
            <a:endParaRPr lang="en-US" altLang="ja-JP" sz="1800" kern="1200" dirty="0"/>
          </a:p>
          <a:p>
            <a:r>
              <a:rPr lang="ja-JP" altLang="en-US" dirty="0"/>
              <a:t>レガシーシステムではディレクトリが存在しない</a:t>
            </a:r>
            <a:endParaRPr lang="en-US" altLang="ja-JP" dirty="0"/>
          </a:p>
          <a:p>
            <a:pPr lvl="1"/>
            <a:r>
              <a:rPr lang="ja-JP" altLang="en-US" sz="1800" kern="1200" dirty="0"/>
              <a:t>複数の言語のソースコードファイルやプログラムが利用するデータファイルが１つの場所に混在する</a:t>
            </a:r>
            <a:endParaRPr lang="en-US" altLang="ja-JP" sz="2400" kern="1200" dirty="0"/>
          </a:p>
          <a:p>
            <a:r>
              <a:rPr lang="ja-JP" altLang="en-US" sz="2400" kern="1200" dirty="0"/>
              <a:t>プロジェクト独自の言語や未知の言語が含まれている可能性がある</a:t>
            </a:r>
            <a:endParaRPr lang="en-US" altLang="ja-JP" sz="2400" kern="1200" dirty="0"/>
          </a:p>
          <a:p>
            <a:pPr lvl="1"/>
            <a:r>
              <a:rPr lang="ja-JP" altLang="en-US" sz="2000" kern="1200" dirty="0"/>
              <a:t>プリプロセッサやコンパイラにプロジェクト独自の拡張</a:t>
            </a:r>
            <a:endParaRPr lang="en-US" altLang="ja-JP" sz="2000" kern="1200" dirty="0"/>
          </a:p>
          <a:p>
            <a:r>
              <a:rPr lang="ja-JP" altLang="en-US" kern="1200" dirty="0"/>
              <a:t>静的</a:t>
            </a:r>
            <a:r>
              <a:rPr kumimoji="1" lang="ja-JP" altLang="en-US" sz="2400" kern="1200" dirty="0"/>
              <a:t>解析のためにはファイルの種別の分類も必要</a:t>
            </a:r>
            <a:endParaRPr lang="en-US" altLang="ja-JP" sz="2000" dirty="0"/>
          </a:p>
          <a:p>
            <a:pPr lvl="1"/>
            <a:r>
              <a:rPr lang="ja-JP" altLang="en-US" sz="2000" dirty="0"/>
              <a:t>例）</a:t>
            </a:r>
            <a:r>
              <a:rPr lang="en-US" altLang="ja-JP" sz="2000" dirty="0"/>
              <a:t>C</a:t>
            </a:r>
            <a:r>
              <a:rPr lang="ja-JP" altLang="en-US" sz="2000" dirty="0"/>
              <a:t>言語におけるソースファイルとヘッダファイル，</a:t>
            </a:r>
            <a:r>
              <a:rPr lang="en-US" altLang="ja-JP" sz="2000" dirty="0"/>
              <a:t>COBOL</a:t>
            </a:r>
            <a:r>
              <a:rPr lang="ja-JP" altLang="en-US" sz="2000" dirty="0"/>
              <a:t>におけるメインファイルとコピーファイル</a:t>
            </a:r>
            <a:endParaRPr lang="en-US" altLang="ja-JP" sz="2000"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sp>
        <p:nvSpPr>
          <p:cNvPr id="7" name="テキスト プレースホルダー 6"/>
          <p:cNvSpPr>
            <a:spLocks noGrp="1"/>
          </p:cNvSpPr>
          <p:nvPr>
            <p:ph type="body" sz="quarter" idx="13"/>
          </p:nvPr>
        </p:nvSpPr>
        <p:spPr/>
        <p:txBody>
          <a:bodyPr/>
          <a:lstStyle/>
          <a:p>
            <a:r>
              <a:rPr lang="ja-JP" altLang="en-US" kern="1200" dirty="0"/>
              <a:t>レガシーシステムの分析では規模や結合度を調査するため，静的解析が多く用いられるが，</a:t>
            </a:r>
            <a:endParaRPr lang="en-US" altLang="ja-JP" kern="1200" dirty="0"/>
          </a:p>
          <a:p>
            <a:r>
              <a:rPr lang="ja-JP" altLang="en-US" kern="1200" dirty="0"/>
              <a:t>レガシーシステムではプログラミング言語の判定が難しい</a:t>
            </a:r>
            <a:endParaRPr kumimoji="1" lang="ja-JP" altLang="en-US" dirty="0"/>
          </a:p>
        </p:txBody>
      </p:sp>
    </p:spTree>
    <p:extLst>
      <p:ext uri="{BB962C8B-B14F-4D97-AF65-F5344CB8AC3E}">
        <p14:creationId xmlns:p14="http://schemas.microsoft.com/office/powerpoint/2010/main" val="391747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既存手法</a:t>
            </a:r>
          </a:p>
        </p:txBody>
      </p:sp>
      <p:sp>
        <p:nvSpPr>
          <p:cNvPr id="3" name="コンテンツ プレースホルダー 2"/>
          <p:cNvSpPr>
            <a:spLocks noGrp="1"/>
          </p:cNvSpPr>
          <p:nvPr>
            <p:ph idx="1"/>
          </p:nvPr>
        </p:nvSpPr>
        <p:spPr/>
        <p:txBody>
          <a:bodyPr/>
          <a:lstStyle/>
          <a:p>
            <a:pPr marL="0" indent="0">
              <a:buNone/>
            </a:pPr>
            <a:r>
              <a:rPr kumimoji="1" lang="ja-JP" altLang="en-US" dirty="0">
                <a:latin typeface="+mj-ea"/>
                <a:ea typeface="+mj-ea"/>
              </a:rPr>
              <a:t>■ プログラミング言語を判定する既存手法</a:t>
            </a:r>
            <a:endParaRPr kumimoji="1" lang="en-US" altLang="ja-JP" dirty="0">
              <a:latin typeface="+mj-ea"/>
              <a:ea typeface="+mj-ea"/>
            </a:endParaRPr>
          </a:p>
          <a:p>
            <a:r>
              <a:rPr kumimoji="1" lang="en-US" altLang="ja-JP" dirty="0">
                <a:latin typeface="+mj-ea"/>
                <a:ea typeface="+mj-ea"/>
              </a:rPr>
              <a:t>Linguist</a:t>
            </a:r>
            <a:endParaRPr lang="en-US" altLang="ja-JP" dirty="0">
              <a:latin typeface="+mj-ea"/>
              <a:ea typeface="+mj-ea"/>
            </a:endParaRPr>
          </a:p>
          <a:p>
            <a:pPr lvl="1"/>
            <a:r>
              <a:rPr kumimoji="1" lang="ja-JP" altLang="en-US" dirty="0">
                <a:latin typeface="+mj-ea"/>
                <a:ea typeface="+mj-ea"/>
              </a:rPr>
              <a:t>特徴的なキーワードへのパターンマッチを用いたプログラミング言語判定ツール</a:t>
            </a:r>
            <a:endParaRPr kumimoji="1" lang="en-US" altLang="ja-JP" dirty="0">
              <a:latin typeface="+mj-ea"/>
              <a:ea typeface="+mj-ea"/>
            </a:endParaRPr>
          </a:p>
          <a:p>
            <a:pPr lvl="1"/>
            <a:r>
              <a:rPr kumimoji="1" lang="ja-JP" altLang="en-US" dirty="0">
                <a:latin typeface="+mj-ea"/>
                <a:ea typeface="+mj-ea"/>
              </a:rPr>
              <a:t>頻出する単語を共通して持つプログラミング言語の判定では，適切なキーワード作成が難しい</a:t>
            </a:r>
            <a:endParaRPr kumimoji="1" lang="en-US" altLang="ja-JP" dirty="0">
              <a:latin typeface="+mj-ea"/>
              <a:ea typeface="+mj-ea"/>
            </a:endParaRPr>
          </a:p>
          <a:p>
            <a:pPr lvl="1"/>
            <a:r>
              <a:rPr lang="ja-JP" altLang="en-US" dirty="0">
                <a:latin typeface="+mj-ea"/>
                <a:ea typeface="+mj-ea"/>
              </a:rPr>
              <a:t>未知のプログラミング言語は判定できない</a:t>
            </a:r>
            <a:endParaRPr lang="en-US" altLang="ja-JP" dirty="0">
              <a:latin typeface="+mj-ea"/>
              <a:ea typeface="+mj-ea"/>
            </a:endParaRPr>
          </a:p>
          <a:p>
            <a:endParaRPr kumimoji="1" lang="en-US" altLang="ja-JP" dirty="0">
              <a:latin typeface="+mj-ea"/>
              <a:ea typeface="+mj-ea"/>
            </a:endParaRPr>
          </a:p>
          <a:p>
            <a:r>
              <a:rPr kumimoji="1" lang="ja-JP" altLang="en-US" dirty="0">
                <a:latin typeface="+mj-ea"/>
                <a:ea typeface="+mj-ea"/>
              </a:rPr>
              <a:t>教師あり機械学習を用いた手法</a:t>
            </a:r>
            <a:endParaRPr kumimoji="1" lang="en-US" altLang="ja-JP" dirty="0">
              <a:latin typeface="+mj-ea"/>
              <a:ea typeface="+mj-ea"/>
            </a:endParaRPr>
          </a:p>
          <a:p>
            <a:pPr lvl="1"/>
            <a:r>
              <a:rPr lang="ja-JP" altLang="en-US" dirty="0">
                <a:latin typeface="+mj-ea"/>
                <a:ea typeface="+mj-ea"/>
              </a:rPr>
              <a:t>ソースファイルの各行に出現する単語などを特徴量として機械学習させる手法</a:t>
            </a:r>
            <a:endParaRPr lang="en-US" altLang="ja-JP" dirty="0">
              <a:latin typeface="+mj-ea"/>
              <a:ea typeface="+mj-ea"/>
            </a:endParaRPr>
          </a:p>
          <a:p>
            <a:pPr lvl="1"/>
            <a:r>
              <a:rPr kumimoji="1" lang="ja-JP" altLang="en-US" dirty="0">
                <a:latin typeface="+mj-ea"/>
                <a:ea typeface="+mj-ea"/>
              </a:rPr>
              <a:t>あらかじめ正解例を多数用意する必要がある</a:t>
            </a:r>
            <a:endParaRPr kumimoji="1" lang="en-US" altLang="ja-JP" dirty="0">
              <a:latin typeface="+mj-ea"/>
              <a:ea typeface="+mj-ea"/>
            </a:endParaRPr>
          </a:p>
          <a:p>
            <a:pPr lvl="1"/>
            <a:r>
              <a:rPr lang="ja-JP" altLang="en-US" dirty="0">
                <a:latin typeface="+mj-ea"/>
                <a:ea typeface="+mj-ea"/>
              </a:rPr>
              <a:t>プロジェクトごとに拡張された独自プログラミング言語への対応が困難</a:t>
            </a:r>
            <a:endParaRPr kumimoji="1" lang="en-US" altLang="ja-JP" dirty="0">
              <a:latin typeface="+mj-ea"/>
              <a:ea typeface="+mj-ea"/>
            </a:endParaRPr>
          </a:p>
          <a:p>
            <a:endParaRPr kumimoji="1" lang="ja-JP" altLang="en-US" dirty="0">
              <a:latin typeface="+mj-ea"/>
              <a:ea typeface="+mj-ea"/>
            </a:endParaRP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sp>
        <p:nvSpPr>
          <p:cNvPr id="7" name="テキスト プレースホルダー 6"/>
          <p:cNvSpPr>
            <a:spLocks noGrp="1"/>
          </p:cNvSpPr>
          <p:nvPr>
            <p:ph type="body" sz="quarter" idx="13"/>
          </p:nvPr>
        </p:nvSpPr>
        <p:spPr/>
        <p:txBody>
          <a:bodyPr/>
          <a:lstStyle/>
          <a:p>
            <a:r>
              <a:rPr lang="ja-JP" altLang="en-US" dirty="0"/>
              <a:t>一般的な</a:t>
            </a:r>
            <a:r>
              <a:rPr kumimoji="1" lang="ja-JP" altLang="en-US" dirty="0"/>
              <a:t>プログラミング言語判定ではパターンマッチや機械学習の手法が</a:t>
            </a:r>
            <a:r>
              <a:rPr lang="ja-JP" altLang="en-US" dirty="0"/>
              <a:t>提案されているが，</a:t>
            </a:r>
            <a:endParaRPr lang="en-US" altLang="ja-JP" dirty="0"/>
          </a:p>
          <a:p>
            <a:r>
              <a:rPr kumimoji="1" lang="ja-JP" altLang="en-US" dirty="0"/>
              <a:t>レガシーシステムへの適用は困難</a:t>
            </a:r>
          </a:p>
        </p:txBody>
      </p:sp>
    </p:spTree>
    <p:extLst>
      <p:ext uri="{BB962C8B-B14F-4D97-AF65-F5344CB8AC3E}">
        <p14:creationId xmlns:p14="http://schemas.microsoft.com/office/powerpoint/2010/main" val="140968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提案手法の概要</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パターンマッチ，クラスタリング，意味解析を</a:t>
            </a:r>
            <a:endParaRPr kumimoji="1" lang="en-US" altLang="ja-JP" dirty="0"/>
          </a:p>
          <a:p>
            <a:r>
              <a:rPr kumimoji="1" lang="ja-JP" altLang="en-US" dirty="0"/>
              <a:t>段階的に組み合わせることで</a:t>
            </a:r>
            <a:r>
              <a:rPr lang="ja-JP" altLang="en-US" dirty="0"/>
              <a:t>各手法の弱点を補うアプローチ</a:t>
            </a:r>
            <a:endParaRPr kumimoji="1" lang="ja-JP" altLang="en-US" dirty="0"/>
          </a:p>
        </p:txBody>
      </p:sp>
      <p:grpSp>
        <p:nvGrpSpPr>
          <p:cNvPr id="3" name="グループ化 2">
            <a:extLst>
              <a:ext uri="{FF2B5EF4-FFF2-40B4-BE49-F238E27FC236}">
                <a16:creationId xmlns:a16="http://schemas.microsoft.com/office/drawing/2014/main" id="{EB3D7200-F9A3-47B9-B161-CDCBBDD4D365}"/>
              </a:ext>
            </a:extLst>
          </p:cNvPr>
          <p:cNvGrpSpPr/>
          <p:nvPr/>
        </p:nvGrpSpPr>
        <p:grpSpPr>
          <a:xfrm>
            <a:off x="436936" y="3006712"/>
            <a:ext cx="11338428" cy="2082034"/>
            <a:chOff x="436936" y="3006712"/>
            <a:chExt cx="11338428" cy="2082034"/>
          </a:xfrm>
        </p:grpSpPr>
        <p:sp>
          <p:nvSpPr>
            <p:cNvPr id="8" name="フローチャート: 複数書類 7"/>
            <p:cNvSpPr/>
            <p:nvPr/>
          </p:nvSpPr>
          <p:spPr>
            <a:xfrm>
              <a:off x="3467891" y="4233431"/>
              <a:ext cx="659864" cy="49123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JCL</a:t>
              </a:r>
              <a:endParaRPr kumimoji="1" lang="ja-JP" altLang="en-US" sz="800" dirty="0"/>
            </a:p>
          </p:txBody>
        </p:sp>
        <p:sp>
          <p:nvSpPr>
            <p:cNvPr id="9" name="フローチャート: 複数書類 8"/>
            <p:cNvSpPr/>
            <p:nvPr/>
          </p:nvSpPr>
          <p:spPr>
            <a:xfrm>
              <a:off x="6177980" y="4592764"/>
              <a:ext cx="666000" cy="493200"/>
            </a:xfrm>
            <a:prstGeom prst="flowChartMultidocument">
              <a:avLst/>
            </a:prstGeom>
            <a:ln>
              <a:solidFill>
                <a:schemeClr val="tx1"/>
              </a:solidFill>
            </a:ln>
          </p:spPr>
          <p:style>
            <a:lnRef idx="2">
              <a:schemeClr val="accent6"/>
            </a:lnRef>
            <a:fillRef idx="1">
              <a:schemeClr val="lt1"/>
            </a:fillRef>
            <a:effectRef idx="0">
              <a:schemeClr val="accent6"/>
            </a:effectRef>
            <a:fontRef idx="minor">
              <a:schemeClr val="dk1"/>
            </a:fontRef>
          </p:style>
          <p:txBody>
            <a:bodyPr lIns="36000" rIns="36000" rtlCol="0" anchor="ctr"/>
            <a:lstStyle/>
            <a:p>
              <a:pPr algn="ctr"/>
              <a:r>
                <a:rPr lang="en-US" altLang="ja-JP" sz="800" dirty="0"/>
                <a:t>JCL</a:t>
              </a:r>
              <a:endParaRPr kumimoji="1" lang="ja-JP" altLang="en-US" sz="800" dirty="0"/>
            </a:p>
          </p:txBody>
        </p:sp>
        <p:sp>
          <p:nvSpPr>
            <p:cNvPr id="10" name="フローチャート: 複数書類 9"/>
            <p:cNvSpPr/>
            <p:nvPr/>
          </p:nvSpPr>
          <p:spPr>
            <a:xfrm>
              <a:off x="6177977" y="3016087"/>
              <a:ext cx="666000" cy="49320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lIns="36000" rIns="36000" rtlCol="0" anchor="ctr"/>
            <a:lstStyle/>
            <a:p>
              <a:pPr algn="ctr"/>
              <a:r>
                <a:rPr lang="en-US" altLang="ja-JP" sz="800" dirty="0"/>
                <a:t>Unknown</a:t>
              </a:r>
            </a:p>
            <a:p>
              <a:pPr algn="ctr"/>
              <a:r>
                <a:rPr lang="en-US" altLang="ja-JP" sz="800" dirty="0"/>
                <a:t>Group1</a:t>
              </a:r>
            </a:p>
          </p:txBody>
        </p:sp>
        <p:sp>
          <p:nvSpPr>
            <p:cNvPr id="11" name="フローチャート: 複数書類 10"/>
            <p:cNvSpPr/>
            <p:nvPr/>
          </p:nvSpPr>
          <p:spPr>
            <a:xfrm>
              <a:off x="6177976" y="3528534"/>
              <a:ext cx="666000" cy="49320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lIns="36000" rIns="36000" rtlCol="0" anchor="ctr"/>
            <a:lstStyle/>
            <a:p>
              <a:pPr algn="ctr"/>
              <a:r>
                <a:rPr lang="en-US" altLang="ja-JP" sz="800" dirty="0"/>
                <a:t>Unknown</a:t>
              </a:r>
            </a:p>
            <a:p>
              <a:pPr algn="ctr"/>
              <a:r>
                <a:rPr kumimoji="1" lang="en-US" altLang="ja-JP" sz="800" dirty="0"/>
                <a:t>Group2</a:t>
              </a:r>
              <a:endParaRPr kumimoji="1" lang="ja-JP" altLang="en-US" sz="800" dirty="0"/>
            </a:p>
          </p:txBody>
        </p:sp>
        <p:sp>
          <p:nvSpPr>
            <p:cNvPr id="12" name="フローチャート: 複数書類 11"/>
            <p:cNvSpPr/>
            <p:nvPr/>
          </p:nvSpPr>
          <p:spPr>
            <a:xfrm>
              <a:off x="6162262" y="4060247"/>
              <a:ext cx="666000" cy="49320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lIns="36000" rIns="36000" rtlCol="0" anchor="ctr"/>
            <a:lstStyle/>
            <a:p>
              <a:pPr algn="ctr"/>
              <a:r>
                <a:rPr lang="en-US" altLang="ja-JP" sz="800" dirty="0"/>
                <a:t>Unknown</a:t>
              </a:r>
            </a:p>
            <a:p>
              <a:pPr algn="ctr"/>
              <a:r>
                <a:rPr kumimoji="1" lang="en-US" altLang="ja-JP" sz="800" dirty="0"/>
                <a:t>Group3</a:t>
              </a:r>
              <a:endParaRPr kumimoji="1" lang="ja-JP" altLang="en-US" sz="800" dirty="0"/>
            </a:p>
          </p:txBody>
        </p:sp>
        <p:sp>
          <p:nvSpPr>
            <p:cNvPr id="13" name="フローチャート: 複数書類 12"/>
            <p:cNvSpPr/>
            <p:nvPr/>
          </p:nvSpPr>
          <p:spPr>
            <a:xfrm>
              <a:off x="11115500" y="4597516"/>
              <a:ext cx="659864" cy="491230"/>
            </a:xfrm>
            <a:prstGeom prst="flowChartMultidocumen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JCL</a:t>
              </a:r>
              <a:endParaRPr kumimoji="1" lang="ja-JP" altLang="en-US" sz="800" dirty="0"/>
            </a:p>
          </p:txBody>
        </p:sp>
        <p:sp>
          <p:nvSpPr>
            <p:cNvPr id="14" name="フローチャート: 複数書類 13"/>
            <p:cNvSpPr/>
            <p:nvPr/>
          </p:nvSpPr>
          <p:spPr>
            <a:xfrm>
              <a:off x="11115496" y="3533287"/>
              <a:ext cx="659864" cy="491230"/>
            </a:xfrm>
            <a:prstGeom prst="flowChartMultidocumen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Data</a:t>
              </a:r>
            </a:p>
            <a:p>
              <a:pPr algn="ctr"/>
              <a:r>
                <a:rPr kumimoji="1" lang="en-US" altLang="ja-JP" sz="800" dirty="0"/>
                <a:t>file</a:t>
              </a:r>
              <a:endParaRPr kumimoji="1" lang="ja-JP" altLang="en-US" sz="800" dirty="0"/>
            </a:p>
          </p:txBody>
        </p:sp>
        <p:sp>
          <p:nvSpPr>
            <p:cNvPr id="15" name="フローチャート: 複数書類 14"/>
            <p:cNvSpPr/>
            <p:nvPr/>
          </p:nvSpPr>
          <p:spPr>
            <a:xfrm>
              <a:off x="11099782" y="4064999"/>
              <a:ext cx="659864" cy="491230"/>
            </a:xfrm>
            <a:prstGeom prst="flowChartMultidocumen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COBOL</a:t>
              </a:r>
              <a:endParaRPr kumimoji="1" lang="ja-JP" altLang="en-US" sz="800" dirty="0"/>
            </a:p>
          </p:txBody>
        </p:sp>
        <p:sp>
          <p:nvSpPr>
            <p:cNvPr id="16" name="フローチャート: 書類 15"/>
            <p:cNvSpPr/>
            <p:nvPr/>
          </p:nvSpPr>
          <p:spPr>
            <a:xfrm>
              <a:off x="11061979" y="4190210"/>
              <a:ext cx="558803" cy="423188"/>
            </a:xfrm>
            <a:prstGeom prst="flowChartDocumen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ysClr val="windowText" lastClr="000000"/>
                  </a:solidFill>
                </a:rPr>
                <a:t>COBOL</a:t>
              </a:r>
            </a:p>
            <a:p>
              <a:pPr algn="ctr"/>
              <a:r>
                <a:rPr kumimoji="1" lang="en-US" altLang="ja-JP" sz="800" dirty="0">
                  <a:solidFill>
                    <a:sysClr val="windowText" lastClr="000000"/>
                  </a:solidFill>
                </a:rPr>
                <a:t>include</a:t>
              </a:r>
              <a:endParaRPr kumimoji="1" lang="ja-JP" altLang="en-US" sz="800" dirty="0">
                <a:solidFill>
                  <a:sysClr val="windowText" lastClr="000000"/>
                </a:solidFill>
              </a:endParaRPr>
            </a:p>
          </p:txBody>
        </p:sp>
        <p:sp>
          <p:nvSpPr>
            <p:cNvPr id="17" name="フローチャート: 書類 16"/>
            <p:cNvSpPr/>
            <p:nvPr/>
          </p:nvSpPr>
          <p:spPr>
            <a:xfrm>
              <a:off x="11189012" y="3016087"/>
              <a:ext cx="558803" cy="423188"/>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18" name="フローチャート: 書類 17"/>
            <p:cNvSpPr/>
            <p:nvPr/>
          </p:nvSpPr>
          <p:spPr>
            <a:xfrm>
              <a:off x="11154706" y="3060530"/>
              <a:ext cx="558803" cy="423188"/>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dirty="0">
                  <a:solidFill>
                    <a:sysClr val="windowText" lastClr="000000"/>
                  </a:solidFill>
                </a:rPr>
                <a:t>COBOL</a:t>
              </a:r>
            </a:p>
            <a:p>
              <a:pPr algn="ctr"/>
              <a:r>
                <a:rPr lang="en-US" altLang="ja-JP" sz="800" dirty="0">
                  <a:solidFill>
                    <a:sysClr val="windowText" lastClr="000000"/>
                  </a:solidFill>
                </a:rPr>
                <a:t>main</a:t>
              </a:r>
              <a:endParaRPr kumimoji="1" lang="ja-JP" altLang="en-US" sz="800" dirty="0">
                <a:solidFill>
                  <a:sysClr val="windowText" lastClr="000000"/>
                </a:solidFill>
              </a:endParaRPr>
            </a:p>
          </p:txBody>
        </p:sp>
        <p:grpSp>
          <p:nvGrpSpPr>
            <p:cNvPr id="19" name="図形グループ 46"/>
            <p:cNvGrpSpPr/>
            <p:nvPr/>
          </p:nvGrpSpPr>
          <p:grpSpPr>
            <a:xfrm>
              <a:off x="3258079" y="3006712"/>
              <a:ext cx="1148059" cy="848607"/>
              <a:chOff x="3056335" y="2205456"/>
              <a:chExt cx="1183932" cy="936764"/>
            </a:xfrm>
          </p:grpSpPr>
          <p:sp>
            <p:nvSpPr>
              <p:cNvPr id="20" name="フローチャート: 書類 19"/>
              <p:cNvSpPr/>
              <p:nvPr/>
            </p:nvSpPr>
            <p:spPr>
              <a:xfrm>
                <a:off x="3234415" y="2235810"/>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21" name="フローチャート: 書類 20"/>
              <p:cNvSpPr/>
              <p:nvPr/>
            </p:nvSpPr>
            <p:spPr>
              <a:xfrm rot="1085649">
                <a:off x="3489851" y="2218050"/>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22" name="フローチャート: 書類 21"/>
              <p:cNvSpPr/>
              <p:nvPr/>
            </p:nvSpPr>
            <p:spPr>
              <a:xfrm rot="18344410">
                <a:off x="3183296" y="2260013"/>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23" name="フローチャート: 書類 22"/>
              <p:cNvSpPr/>
              <p:nvPr/>
            </p:nvSpPr>
            <p:spPr>
              <a:xfrm>
                <a:off x="3056335" y="2408512"/>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24" name="フローチャート: 書類 23"/>
              <p:cNvSpPr/>
              <p:nvPr/>
            </p:nvSpPr>
            <p:spPr>
              <a:xfrm rot="1230642">
                <a:off x="3247960" y="2365310"/>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25" name="フローチャート: 書類 24"/>
              <p:cNvSpPr/>
              <p:nvPr/>
            </p:nvSpPr>
            <p:spPr>
              <a:xfrm rot="20883999">
                <a:off x="3375546" y="2498085"/>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26" name="フローチャート: 書類 25"/>
              <p:cNvSpPr/>
              <p:nvPr/>
            </p:nvSpPr>
            <p:spPr>
              <a:xfrm rot="882737">
                <a:off x="3546527" y="2419609"/>
                <a:ext cx="68780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a:solidFill>
                      <a:sysClr val="windowText" lastClr="000000"/>
                    </a:solidFill>
                  </a:rPr>
                  <a:t>Unknown</a:t>
                </a:r>
                <a:endParaRPr kumimoji="1" lang="ja-JP" altLang="en-US" sz="800" dirty="0">
                  <a:solidFill>
                    <a:sysClr val="windowText" lastClr="000000"/>
                  </a:solidFill>
                </a:endParaRPr>
              </a:p>
            </p:txBody>
          </p:sp>
          <p:sp>
            <p:nvSpPr>
              <p:cNvPr id="27" name="フローチャート: 書類 26"/>
              <p:cNvSpPr/>
              <p:nvPr/>
            </p:nvSpPr>
            <p:spPr>
              <a:xfrm rot="503937">
                <a:off x="3130702" y="2625259"/>
                <a:ext cx="755819"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a:solidFill>
                      <a:sysClr val="windowText" lastClr="000000"/>
                    </a:solidFill>
                  </a:rPr>
                  <a:t>Unknown</a:t>
                </a:r>
                <a:endParaRPr kumimoji="1" lang="ja-JP" altLang="en-US" sz="800" dirty="0">
                  <a:solidFill>
                    <a:sysClr val="windowText" lastClr="000000"/>
                  </a:solidFill>
                </a:endParaRPr>
              </a:p>
            </p:txBody>
          </p:sp>
          <p:sp>
            <p:nvSpPr>
              <p:cNvPr id="28" name="フローチャート: 書類 27"/>
              <p:cNvSpPr/>
              <p:nvPr/>
            </p:nvSpPr>
            <p:spPr>
              <a:xfrm>
                <a:off x="3558347" y="2675070"/>
                <a:ext cx="681920"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ysClr val="windowText" lastClr="000000"/>
                    </a:solidFill>
                  </a:rPr>
                  <a:t>Unknown</a:t>
                </a:r>
                <a:endParaRPr kumimoji="1" lang="ja-JP" altLang="en-US" sz="800" dirty="0">
                  <a:solidFill>
                    <a:sysClr val="windowText" lastClr="000000"/>
                  </a:solidFill>
                </a:endParaRPr>
              </a:p>
            </p:txBody>
          </p:sp>
        </p:grpSp>
        <p:grpSp>
          <p:nvGrpSpPr>
            <p:cNvPr id="29" name="図形グループ 47"/>
            <p:cNvGrpSpPr/>
            <p:nvPr/>
          </p:nvGrpSpPr>
          <p:grpSpPr>
            <a:xfrm>
              <a:off x="436936" y="3608629"/>
              <a:ext cx="1148059" cy="848607"/>
              <a:chOff x="3056335" y="2205456"/>
              <a:chExt cx="1183932" cy="936764"/>
            </a:xfrm>
          </p:grpSpPr>
          <p:sp>
            <p:nvSpPr>
              <p:cNvPr id="30" name="フローチャート: 書類 29"/>
              <p:cNvSpPr/>
              <p:nvPr/>
            </p:nvSpPr>
            <p:spPr>
              <a:xfrm>
                <a:off x="3234415" y="2235810"/>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31" name="フローチャート: 書類 30"/>
              <p:cNvSpPr/>
              <p:nvPr/>
            </p:nvSpPr>
            <p:spPr>
              <a:xfrm rot="1085649">
                <a:off x="3489851" y="2218050"/>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32" name="フローチャート: 書類 31"/>
              <p:cNvSpPr/>
              <p:nvPr/>
            </p:nvSpPr>
            <p:spPr>
              <a:xfrm rot="18344410">
                <a:off x="3183296" y="2260013"/>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33" name="フローチャート: 書類 32"/>
              <p:cNvSpPr/>
              <p:nvPr/>
            </p:nvSpPr>
            <p:spPr>
              <a:xfrm>
                <a:off x="3056335" y="2408512"/>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34" name="フローチャート: 書類 33"/>
              <p:cNvSpPr/>
              <p:nvPr/>
            </p:nvSpPr>
            <p:spPr>
              <a:xfrm rot="1230642">
                <a:off x="3247960" y="2365310"/>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35" name="フローチャート: 書類 34"/>
              <p:cNvSpPr/>
              <p:nvPr/>
            </p:nvSpPr>
            <p:spPr>
              <a:xfrm rot="20883999">
                <a:off x="3375546" y="2498085"/>
                <a:ext cx="57626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ysClr val="windowText" lastClr="000000"/>
                  </a:solidFill>
                </a:endParaRPr>
              </a:p>
            </p:txBody>
          </p:sp>
          <p:sp>
            <p:nvSpPr>
              <p:cNvPr id="36" name="フローチャート: 書類 35"/>
              <p:cNvSpPr/>
              <p:nvPr/>
            </p:nvSpPr>
            <p:spPr>
              <a:xfrm rot="882737">
                <a:off x="3546527" y="2419609"/>
                <a:ext cx="687804"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a:solidFill>
                      <a:sysClr val="windowText" lastClr="000000"/>
                    </a:solidFill>
                  </a:rPr>
                  <a:t>Unknown</a:t>
                </a:r>
                <a:endParaRPr kumimoji="1" lang="ja-JP" altLang="en-US" sz="800" dirty="0">
                  <a:solidFill>
                    <a:sysClr val="windowText" lastClr="000000"/>
                  </a:solidFill>
                </a:endParaRPr>
              </a:p>
            </p:txBody>
          </p:sp>
          <p:sp>
            <p:nvSpPr>
              <p:cNvPr id="37" name="フローチャート: 書類 36"/>
              <p:cNvSpPr/>
              <p:nvPr/>
            </p:nvSpPr>
            <p:spPr>
              <a:xfrm rot="503937">
                <a:off x="3130702" y="2625259"/>
                <a:ext cx="755819"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a:solidFill>
                      <a:sysClr val="windowText" lastClr="000000"/>
                    </a:solidFill>
                  </a:rPr>
                  <a:t>Unknown</a:t>
                </a:r>
                <a:endParaRPr kumimoji="1" lang="ja-JP" altLang="en-US" sz="800" dirty="0">
                  <a:solidFill>
                    <a:sysClr val="windowText" lastClr="000000"/>
                  </a:solidFill>
                </a:endParaRPr>
              </a:p>
            </p:txBody>
          </p:sp>
          <p:sp>
            <p:nvSpPr>
              <p:cNvPr id="38" name="フローチャート: 書類 37"/>
              <p:cNvSpPr/>
              <p:nvPr/>
            </p:nvSpPr>
            <p:spPr>
              <a:xfrm>
                <a:off x="3558347" y="2675070"/>
                <a:ext cx="681920" cy="467150"/>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ysClr val="windowText" lastClr="000000"/>
                    </a:solidFill>
                  </a:rPr>
                  <a:t>Unknown</a:t>
                </a:r>
                <a:endParaRPr kumimoji="1" lang="ja-JP" altLang="en-US" sz="800" dirty="0">
                  <a:solidFill>
                    <a:sysClr val="windowText" lastClr="000000"/>
                  </a:solidFill>
                </a:endParaRPr>
              </a:p>
            </p:txBody>
          </p:sp>
        </p:grpSp>
        <p:sp>
          <p:nvSpPr>
            <p:cNvPr id="39" name="フローチャート: 複数書類 38"/>
            <p:cNvSpPr/>
            <p:nvPr/>
          </p:nvSpPr>
          <p:spPr>
            <a:xfrm>
              <a:off x="8639543" y="4592764"/>
              <a:ext cx="659864" cy="491230"/>
            </a:xfrm>
            <a:prstGeom prst="flowChartMultidocumen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JCL</a:t>
              </a:r>
              <a:endParaRPr kumimoji="1" lang="ja-JP" altLang="en-US" sz="800" dirty="0"/>
            </a:p>
          </p:txBody>
        </p:sp>
        <p:sp>
          <p:nvSpPr>
            <p:cNvPr id="40" name="フローチャート: 複数書類 39"/>
            <p:cNvSpPr/>
            <p:nvPr/>
          </p:nvSpPr>
          <p:spPr>
            <a:xfrm>
              <a:off x="8639540" y="3016087"/>
              <a:ext cx="659864" cy="49123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COBOL</a:t>
              </a:r>
            </a:p>
            <a:p>
              <a:pPr algn="ctr"/>
              <a:r>
                <a:rPr kumimoji="1" lang="en-US" altLang="ja-JP" sz="800" dirty="0"/>
                <a:t>main</a:t>
              </a:r>
              <a:endParaRPr kumimoji="1" lang="ja-JP" altLang="en-US" sz="800" dirty="0"/>
            </a:p>
          </p:txBody>
        </p:sp>
        <p:sp>
          <p:nvSpPr>
            <p:cNvPr id="41" name="フローチャート: 複数書類 40"/>
            <p:cNvSpPr/>
            <p:nvPr/>
          </p:nvSpPr>
          <p:spPr>
            <a:xfrm>
              <a:off x="8639539" y="3528534"/>
              <a:ext cx="659864" cy="49123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Data</a:t>
              </a:r>
            </a:p>
            <a:p>
              <a:pPr algn="ctr"/>
              <a:r>
                <a:rPr lang="en-US" altLang="ja-JP" sz="800" dirty="0"/>
                <a:t>file</a:t>
              </a:r>
              <a:endParaRPr kumimoji="1" lang="ja-JP" altLang="en-US" sz="800" dirty="0"/>
            </a:p>
          </p:txBody>
        </p:sp>
        <p:sp>
          <p:nvSpPr>
            <p:cNvPr id="42" name="フローチャート: 複数書類 41"/>
            <p:cNvSpPr/>
            <p:nvPr/>
          </p:nvSpPr>
          <p:spPr>
            <a:xfrm>
              <a:off x="8623825" y="4060247"/>
              <a:ext cx="659864" cy="491230"/>
            </a:xfrm>
            <a:prstGeom prst="flowChartMultidocument">
              <a:avLst/>
            </a:prstGeom>
            <a:solidFill>
              <a:schemeClr val="bg1">
                <a:lumMod val="6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COBOL</a:t>
              </a:r>
            </a:p>
            <a:p>
              <a:pPr algn="ctr"/>
              <a:r>
                <a:rPr kumimoji="1" lang="en-US" altLang="ja-JP" sz="800" dirty="0"/>
                <a:t>include</a:t>
              </a:r>
              <a:endParaRPr kumimoji="1" lang="ja-JP" altLang="en-US" sz="800" dirty="0"/>
            </a:p>
          </p:txBody>
        </p:sp>
        <p:sp>
          <p:nvSpPr>
            <p:cNvPr id="43" name="ホームベース 42"/>
            <p:cNvSpPr/>
            <p:nvPr/>
          </p:nvSpPr>
          <p:spPr>
            <a:xfrm>
              <a:off x="1719346" y="3571663"/>
              <a:ext cx="1564784" cy="867097"/>
            </a:xfrm>
            <a:prstGeom prst="homePlate">
              <a:avLst>
                <a:gd name="adj" fmla="val 3681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800100">
                <a:lnSpc>
                  <a:spcPct val="90000"/>
                </a:lnSpc>
                <a:spcBef>
                  <a:spcPct val="0"/>
                </a:spcBef>
                <a:spcAft>
                  <a:spcPct val="35000"/>
                </a:spcAft>
              </a:pPr>
              <a:r>
                <a:rPr lang="en-US" altLang="ja-JP" sz="1000" dirty="0"/>
                <a:t>Step1.</a:t>
              </a:r>
              <a:endParaRPr lang="ja-JP" altLang="en-US" sz="1000" dirty="0"/>
            </a:p>
            <a:p>
              <a:pPr lvl="0" algn="ctr" defTabSz="800100">
                <a:lnSpc>
                  <a:spcPct val="90000"/>
                </a:lnSpc>
                <a:spcBef>
                  <a:spcPct val="0"/>
                </a:spcBef>
                <a:spcAft>
                  <a:spcPct val="35000"/>
                </a:spcAft>
              </a:pPr>
              <a:r>
                <a:rPr lang="ja-JP" altLang="en-US" sz="1000" dirty="0"/>
                <a:t>パターンマッチ</a:t>
              </a:r>
              <a:br>
                <a:rPr lang="en-US" altLang="ja-JP" sz="1000" dirty="0"/>
              </a:br>
              <a:r>
                <a:rPr lang="ja-JP" altLang="en-US" sz="1000" dirty="0"/>
                <a:t>による事前分類</a:t>
              </a:r>
              <a:endParaRPr kumimoji="1" lang="ja-JP" altLang="en-US" sz="1000" dirty="0"/>
            </a:p>
          </p:txBody>
        </p:sp>
        <p:sp>
          <p:nvSpPr>
            <p:cNvPr id="44" name="ホームベース 43"/>
            <p:cNvSpPr/>
            <p:nvPr/>
          </p:nvSpPr>
          <p:spPr>
            <a:xfrm>
              <a:off x="9418776" y="3571663"/>
              <a:ext cx="1564784" cy="867097"/>
            </a:xfrm>
            <a:prstGeom prst="homePlate">
              <a:avLst>
                <a:gd name="adj" fmla="val 3681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800100">
                <a:lnSpc>
                  <a:spcPct val="90000"/>
                </a:lnSpc>
                <a:spcBef>
                  <a:spcPct val="0"/>
                </a:spcBef>
                <a:spcAft>
                  <a:spcPct val="35000"/>
                </a:spcAft>
              </a:pPr>
              <a:r>
                <a:rPr lang="en-US" altLang="ja-JP" sz="1000" dirty="0"/>
                <a:t>Step4.</a:t>
              </a:r>
            </a:p>
            <a:p>
              <a:pPr lvl="0" algn="ctr" defTabSz="800100">
                <a:lnSpc>
                  <a:spcPct val="90000"/>
                </a:lnSpc>
                <a:spcBef>
                  <a:spcPct val="0"/>
                </a:spcBef>
                <a:spcAft>
                  <a:spcPct val="35000"/>
                </a:spcAft>
              </a:pPr>
              <a:r>
                <a:rPr lang="ja-JP" altLang="en-US" sz="1000" dirty="0"/>
                <a:t>意味解析情報に</a:t>
              </a:r>
              <a:br>
                <a:rPr lang="en-US" altLang="ja-JP" sz="1000" dirty="0"/>
              </a:br>
              <a:r>
                <a:rPr lang="ja-JP" altLang="en-US" sz="1000" dirty="0"/>
                <a:t>よる誤判定補正</a:t>
              </a:r>
            </a:p>
          </p:txBody>
        </p:sp>
        <p:sp>
          <p:nvSpPr>
            <p:cNvPr id="45" name="ホームベース 44"/>
            <p:cNvSpPr/>
            <p:nvPr/>
          </p:nvSpPr>
          <p:spPr>
            <a:xfrm>
              <a:off x="6966840" y="3571663"/>
              <a:ext cx="1564784" cy="867097"/>
            </a:xfrm>
            <a:prstGeom prst="homePlate">
              <a:avLst>
                <a:gd name="adj" fmla="val 3681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800100">
                <a:lnSpc>
                  <a:spcPct val="90000"/>
                </a:lnSpc>
                <a:spcBef>
                  <a:spcPct val="0"/>
                </a:spcBef>
                <a:spcAft>
                  <a:spcPct val="35000"/>
                </a:spcAft>
              </a:pPr>
              <a:r>
                <a:rPr lang="en-US" altLang="ja-JP" sz="1000" dirty="0"/>
                <a:t>Step3.</a:t>
              </a:r>
            </a:p>
            <a:p>
              <a:pPr lvl="0" algn="ctr" defTabSz="800100">
                <a:lnSpc>
                  <a:spcPct val="90000"/>
                </a:lnSpc>
                <a:spcBef>
                  <a:spcPct val="0"/>
                </a:spcBef>
                <a:spcAft>
                  <a:spcPct val="35000"/>
                </a:spcAft>
              </a:pPr>
              <a:r>
                <a:rPr lang="ja-JP" altLang="en-US" sz="1000" dirty="0"/>
                <a:t>人手による</a:t>
              </a:r>
              <a:endParaRPr lang="en-US" altLang="ja-JP" sz="1000" dirty="0"/>
            </a:p>
            <a:p>
              <a:pPr lvl="0" algn="ctr" defTabSz="800100">
                <a:lnSpc>
                  <a:spcPct val="90000"/>
                </a:lnSpc>
                <a:spcBef>
                  <a:spcPct val="0"/>
                </a:spcBef>
                <a:spcAft>
                  <a:spcPct val="35000"/>
                </a:spcAft>
              </a:pPr>
              <a:r>
                <a:rPr lang="ja-JP" altLang="en-US" sz="1000" dirty="0"/>
                <a:t>ラベリング</a:t>
              </a:r>
            </a:p>
          </p:txBody>
        </p:sp>
        <p:sp>
          <p:nvSpPr>
            <p:cNvPr id="46" name="ホームベース 45"/>
            <p:cNvSpPr/>
            <p:nvPr/>
          </p:nvSpPr>
          <p:spPr>
            <a:xfrm>
              <a:off x="4506810" y="3571663"/>
              <a:ext cx="1564784" cy="867097"/>
            </a:xfrm>
            <a:prstGeom prst="homePlate">
              <a:avLst>
                <a:gd name="adj" fmla="val 36818"/>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defTabSz="800100">
                <a:lnSpc>
                  <a:spcPct val="90000"/>
                </a:lnSpc>
                <a:spcBef>
                  <a:spcPct val="0"/>
                </a:spcBef>
                <a:spcAft>
                  <a:spcPct val="35000"/>
                </a:spcAft>
              </a:pPr>
              <a:r>
                <a:rPr lang="en-US" altLang="ja-JP" sz="1000" dirty="0"/>
                <a:t>Step2.</a:t>
              </a:r>
            </a:p>
            <a:p>
              <a:pPr lvl="0" algn="ctr" defTabSz="800100">
                <a:lnSpc>
                  <a:spcPct val="90000"/>
                </a:lnSpc>
                <a:spcBef>
                  <a:spcPct val="0"/>
                </a:spcBef>
                <a:spcAft>
                  <a:spcPct val="35000"/>
                </a:spcAft>
              </a:pPr>
              <a:r>
                <a:rPr lang="ja-JP" altLang="en-US" sz="1000" dirty="0"/>
                <a:t>クラスタリング</a:t>
              </a:r>
            </a:p>
          </p:txBody>
        </p:sp>
      </p:grpSp>
    </p:spTree>
    <p:extLst>
      <p:ext uri="{BB962C8B-B14F-4D97-AF65-F5344CB8AC3E}">
        <p14:creationId xmlns:p14="http://schemas.microsoft.com/office/powerpoint/2010/main" val="3456401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 </a:t>
            </a:r>
            <a:r>
              <a:rPr lang="en-US" altLang="ja-JP" kern="1200" dirty="0">
                <a:solidFill>
                  <a:schemeClr val="tx1"/>
                </a:solidFill>
                <a:latin typeface="+mj-ea"/>
              </a:rPr>
              <a:t>1: </a:t>
            </a:r>
            <a:r>
              <a:rPr lang="ja-JP" altLang="en-US" kern="1200" dirty="0">
                <a:solidFill>
                  <a:schemeClr val="tx1"/>
                </a:solidFill>
                <a:latin typeface="+mj-ea"/>
              </a:rPr>
              <a:t>パターンマッチによる事前分類</a:t>
            </a:r>
            <a:endParaRPr kumimoji="1" lang="ja-JP" altLang="en-US" dirty="0">
              <a:latin typeface="+mj-ea"/>
            </a:endParaRP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3095703251"/>
              </p:ext>
            </p:extLst>
          </p:nvPr>
        </p:nvGraphicFramePr>
        <p:xfrm>
          <a:off x="609600" y="3660428"/>
          <a:ext cx="9119998" cy="2499360"/>
        </p:xfrm>
        <a:graphic>
          <a:graphicData uri="http://schemas.openxmlformats.org/drawingml/2006/table">
            <a:tbl>
              <a:tblPr firstRow="1">
                <a:tableStyleId>{073A0DAA-6AF3-43AB-8588-CEC1D06C72B9}</a:tableStyleId>
              </a:tblPr>
              <a:tblGrid>
                <a:gridCol w="2048193">
                  <a:extLst>
                    <a:ext uri="{9D8B030D-6E8A-4147-A177-3AD203B41FA5}">
                      <a16:colId xmlns:a16="http://schemas.microsoft.com/office/drawing/2014/main" val="3784407792"/>
                    </a:ext>
                  </a:extLst>
                </a:gridCol>
                <a:gridCol w="7071805">
                  <a:extLst>
                    <a:ext uri="{9D8B030D-6E8A-4147-A177-3AD203B41FA5}">
                      <a16:colId xmlns:a16="http://schemas.microsoft.com/office/drawing/2014/main" val="2397194784"/>
                    </a:ext>
                  </a:extLst>
                </a:gridCol>
              </a:tblGrid>
              <a:tr h="188147">
                <a:tc>
                  <a:txBody>
                    <a:bodyPr/>
                    <a:lstStyle/>
                    <a:p>
                      <a:r>
                        <a:rPr kumimoji="1" lang="ja-JP" altLang="en-US" sz="1600" dirty="0"/>
                        <a:t>プログラミング言語</a:t>
                      </a:r>
                      <a:endParaRPr kumimoji="1" lang="ja-JP" altLang="en-US" sz="1600" dirty="0">
                        <a:latin typeface="+mn-ea"/>
                        <a:ea typeface="+mn-ea"/>
                      </a:endParaRPr>
                    </a:p>
                  </a:txBody>
                  <a:tcPr/>
                </a:tc>
                <a:tc>
                  <a:txBody>
                    <a:bodyPr/>
                    <a:lstStyle/>
                    <a:p>
                      <a:r>
                        <a:rPr kumimoji="1" lang="ja-JP" altLang="en-US" sz="1600" dirty="0"/>
                        <a:t>パターン</a:t>
                      </a:r>
                      <a:endParaRPr kumimoji="1" lang="ja-JP" altLang="en-US" sz="1600" dirty="0">
                        <a:latin typeface="+mn-ea"/>
                        <a:ea typeface="+mn-ea"/>
                      </a:endParaRPr>
                    </a:p>
                  </a:txBody>
                  <a:tcPr/>
                </a:tc>
                <a:extLst>
                  <a:ext uri="{0D108BD9-81ED-4DB2-BD59-A6C34878D82A}">
                    <a16:rowId xmlns:a16="http://schemas.microsoft.com/office/drawing/2014/main" val="636835104"/>
                  </a:ext>
                </a:extLst>
              </a:tr>
              <a:tr h="188147">
                <a:tc>
                  <a:txBody>
                    <a:bodyPr/>
                    <a:lstStyle/>
                    <a:p>
                      <a:r>
                        <a:rPr kumimoji="1" lang="ja-JP" altLang="en-US" sz="1600" dirty="0"/>
                        <a:t>アセンブラ</a:t>
                      </a:r>
                      <a:endParaRPr kumimoji="1" lang="ja-JP" altLang="en-US" sz="1600" dirty="0">
                        <a:latin typeface="+mn-ea"/>
                        <a:ea typeface="+mn-ea"/>
                      </a:endParaRPr>
                    </a:p>
                  </a:txBody>
                  <a:tcPr/>
                </a:tc>
                <a:tc>
                  <a:txBody>
                    <a:bodyPr/>
                    <a:lstStyle/>
                    <a:p>
                      <a:r>
                        <a:rPr kumimoji="1" lang="en-US" altLang="ja-JP" sz="1600" dirty="0"/>
                        <a:t>1〜3 </a:t>
                      </a:r>
                      <a:r>
                        <a:rPr kumimoji="1" lang="ja-JP" altLang="en-US" sz="1600" dirty="0"/>
                        <a:t>文字目がニーモニックキーワードである行数が全行数の </a:t>
                      </a:r>
                      <a:r>
                        <a:rPr kumimoji="1" lang="en-US" altLang="ja-JP" sz="1600" dirty="0"/>
                        <a:t>50% </a:t>
                      </a:r>
                      <a:r>
                        <a:rPr kumimoji="1" lang="ja-JP" altLang="en-US" sz="1600" dirty="0"/>
                        <a:t>を超える</a:t>
                      </a:r>
                      <a:endParaRPr kumimoji="1" lang="ja-JP" altLang="en-US" sz="1600" dirty="0">
                        <a:latin typeface="+mn-ea"/>
                        <a:ea typeface="+mn-ea"/>
                      </a:endParaRPr>
                    </a:p>
                  </a:txBody>
                  <a:tcPr/>
                </a:tc>
                <a:extLst>
                  <a:ext uri="{0D108BD9-81ED-4DB2-BD59-A6C34878D82A}">
                    <a16:rowId xmlns:a16="http://schemas.microsoft.com/office/drawing/2014/main" val="4294903575"/>
                  </a:ext>
                </a:extLst>
              </a:tr>
              <a:tr h="188147">
                <a:tc>
                  <a:txBody>
                    <a:bodyPr/>
                    <a:lstStyle/>
                    <a:p>
                      <a:r>
                        <a:rPr kumimoji="1" lang="en-US" altLang="ja-JP" sz="1600" dirty="0"/>
                        <a:t>ADL</a:t>
                      </a:r>
                      <a:endParaRPr kumimoji="1" lang="ja-JP" altLang="en-US" sz="1600" dirty="0">
                        <a:latin typeface="+mn-ea"/>
                        <a:ea typeface="+mn-ea"/>
                      </a:endParaRPr>
                    </a:p>
                  </a:txBody>
                  <a:tcPr/>
                </a:tc>
                <a:tc>
                  <a:txBody>
                    <a:bodyPr/>
                    <a:lstStyle/>
                    <a:p>
                      <a:r>
                        <a:rPr kumimoji="1" lang="ja-JP" altLang="en-US" sz="1600" dirty="0"/>
                        <a:t>ダブルクォート内部以外で </a:t>
                      </a:r>
                      <a:r>
                        <a:rPr kumimoji="1" lang="en-US" altLang="ja-JP" sz="1600" dirty="0"/>
                        <a:t>“</a:t>
                      </a:r>
                      <a:r>
                        <a:rPr kumimoji="1" lang="en-US" altLang="ja-JP" sz="1600" baseline="0" dirty="0"/>
                        <a:t> </a:t>
                      </a:r>
                      <a:r>
                        <a:rPr kumimoji="1" lang="en-US" altLang="ja-JP" sz="1600" dirty="0"/>
                        <a:t>NAME  IS"</a:t>
                      </a:r>
                      <a:r>
                        <a:rPr kumimoji="1" lang="ja-JP" altLang="en-US" sz="1600" dirty="0"/>
                        <a:t>という文字列をファイル中に </a:t>
                      </a:r>
                      <a:r>
                        <a:rPr kumimoji="1" lang="en-US" altLang="ja-JP" sz="1600" dirty="0"/>
                        <a:t>1 </a:t>
                      </a:r>
                      <a:r>
                        <a:rPr kumimoji="1" lang="ja-JP" altLang="en-US" sz="1600" dirty="0"/>
                        <a:t>つ以上含む</a:t>
                      </a:r>
                      <a:endParaRPr kumimoji="1" lang="ja-JP" altLang="en-US" sz="1600" dirty="0">
                        <a:latin typeface="+mn-ea"/>
                        <a:ea typeface="+mn-ea"/>
                      </a:endParaRPr>
                    </a:p>
                  </a:txBody>
                  <a:tcPr/>
                </a:tc>
                <a:extLst>
                  <a:ext uri="{0D108BD9-81ED-4DB2-BD59-A6C34878D82A}">
                    <a16:rowId xmlns:a16="http://schemas.microsoft.com/office/drawing/2014/main" val="1439819360"/>
                  </a:ext>
                </a:extLst>
              </a:tr>
              <a:tr h="188147">
                <a:tc>
                  <a:txBody>
                    <a:bodyPr/>
                    <a:lstStyle/>
                    <a:p>
                      <a:r>
                        <a:rPr kumimoji="1" lang="en-US" altLang="ja-JP" sz="1600" dirty="0"/>
                        <a:t>JCL </a:t>
                      </a:r>
                      <a:r>
                        <a:rPr kumimoji="1" lang="ja-JP" altLang="en-US" sz="1600" dirty="0"/>
                        <a:t>メインファイル</a:t>
                      </a:r>
                      <a:endParaRPr kumimoji="1" lang="ja-JP" altLang="en-US" sz="1600" dirty="0">
                        <a:latin typeface="+mn-ea"/>
                        <a:ea typeface="+mn-ea"/>
                      </a:endParaRPr>
                    </a:p>
                  </a:txBody>
                  <a:tcPr/>
                </a:tc>
                <a:tc>
                  <a:txBody>
                    <a:bodyPr/>
                    <a:lstStyle/>
                    <a:p>
                      <a:r>
                        <a:rPr kumimoji="1" lang="en-US" altLang="ja-JP" sz="1600" dirty="0"/>
                        <a:t>"\^{}//.+</a:t>
                      </a:r>
                      <a:r>
                        <a:rPr kumimoji="1" lang="en-US" altLang="ja-JP" sz="1600" baseline="0" dirty="0"/>
                        <a:t> </a:t>
                      </a:r>
                      <a:r>
                        <a:rPr kumimoji="1" lang="en-US" altLang="ja-JP" sz="1600" dirty="0"/>
                        <a:t>+JOB" </a:t>
                      </a:r>
                      <a:r>
                        <a:rPr kumimoji="1" lang="ja-JP" altLang="en-US" sz="1600" dirty="0"/>
                        <a:t>と </a:t>
                      </a:r>
                      <a:r>
                        <a:rPr kumimoji="1" lang="en-US" altLang="ja-JP" sz="1600" dirty="0"/>
                        <a:t>"\^{}//.+</a:t>
                      </a:r>
                      <a:r>
                        <a:rPr kumimoji="1" lang="en-US" altLang="ja-JP" sz="1600" baseline="0" dirty="0"/>
                        <a:t> </a:t>
                      </a:r>
                      <a:r>
                        <a:rPr kumimoji="1" lang="en-US" altLang="ja-JP" sz="1600" dirty="0"/>
                        <a:t>+EXEC" </a:t>
                      </a:r>
                      <a:r>
                        <a:rPr kumimoji="1" lang="ja-JP" altLang="en-US" sz="1600" dirty="0"/>
                        <a:t>という文字列をファイル中にそれぞれ </a:t>
                      </a:r>
                      <a:r>
                        <a:rPr kumimoji="1" lang="en-US" altLang="ja-JP" sz="1600" dirty="0"/>
                        <a:t>1 </a:t>
                      </a:r>
                      <a:r>
                        <a:rPr kumimoji="1" lang="ja-JP" altLang="en-US" sz="1600" dirty="0"/>
                        <a:t>つ以上含む</a:t>
                      </a:r>
                      <a:endParaRPr kumimoji="1" lang="ja-JP" altLang="en-US" sz="1600" dirty="0">
                        <a:latin typeface="+mn-ea"/>
                        <a:ea typeface="+mn-ea"/>
                      </a:endParaRPr>
                    </a:p>
                  </a:txBody>
                  <a:tcPr/>
                </a:tc>
                <a:extLst>
                  <a:ext uri="{0D108BD9-81ED-4DB2-BD59-A6C34878D82A}">
                    <a16:rowId xmlns:a16="http://schemas.microsoft.com/office/drawing/2014/main" val="2470369250"/>
                  </a:ext>
                </a:extLst>
              </a:tr>
              <a:tr h="461816">
                <a:tc>
                  <a:txBody>
                    <a:bodyPr/>
                    <a:lstStyle/>
                    <a:p>
                      <a:r>
                        <a:rPr kumimoji="1" lang="en-US" altLang="ja-JP" sz="1600" dirty="0"/>
                        <a:t>JCL </a:t>
                      </a:r>
                      <a:r>
                        <a:rPr kumimoji="1" lang="ja-JP" altLang="en-US" sz="1600" dirty="0"/>
                        <a:t>インクルードファイル</a:t>
                      </a:r>
                      <a:endParaRPr kumimoji="1" lang="ja-JP" altLang="en-US" sz="1600" dirty="0">
                        <a:latin typeface="+mn-ea"/>
                        <a:ea typeface="+mn-ea"/>
                      </a:endParaRPr>
                    </a:p>
                  </a:txBody>
                  <a:tcPr/>
                </a:tc>
                <a:tc>
                  <a:txBody>
                    <a:bodyPr/>
                    <a:lstStyle/>
                    <a:p>
                      <a:r>
                        <a:rPr kumimoji="1" lang="en-US" altLang="ja-JP" sz="1600" dirty="0"/>
                        <a:t>"\^{}//.+ +PROC" </a:t>
                      </a:r>
                      <a:r>
                        <a:rPr kumimoji="1" lang="ja-JP" altLang="en-US" sz="1600" dirty="0"/>
                        <a:t>という文字列をファイル中に </a:t>
                      </a:r>
                      <a:r>
                        <a:rPr kumimoji="1" lang="en-US" altLang="ja-JP" sz="1600" dirty="0"/>
                        <a:t>1 </a:t>
                      </a:r>
                      <a:r>
                        <a:rPr kumimoji="1" lang="ja-JP" altLang="en-US" sz="1600" dirty="0"/>
                        <a:t>つ以上含む，</a:t>
                      </a:r>
                      <a:endParaRPr kumimoji="1" lang="en-US" altLang="ja-JP" sz="1600" dirty="0"/>
                    </a:p>
                    <a:p>
                      <a:r>
                        <a:rPr kumimoji="1" lang="ja-JP" altLang="en-US" sz="1600" dirty="0"/>
                        <a:t>もしくは </a:t>
                      </a:r>
                      <a:r>
                        <a:rPr kumimoji="1" lang="en-US" altLang="ja-JP" sz="1600" dirty="0"/>
                        <a:t>"\^{}//.+ +JOB" </a:t>
                      </a:r>
                      <a:r>
                        <a:rPr kumimoji="1" lang="ja-JP" altLang="en-US" sz="1600" dirty="0"/>
                        <a:t>という文字列をファイル中に </a:t>
                      </a:r>
                      <a:r>
                        <a:rPr kumimoji="1" lang="en-US" altLang="ja-JP" sz="1600" dirty="0"/>
                        <a:t>1 </a:t>
                      </a:r>
                      <a:r>
                        <a:rPr kumimoji="1" lang="ja-JP" altLang="en-US" sz="1600" dirty="0"/>
                        <a:t>つ以上含むが</a:t>
                      </a:r>
                      <a:endParaRPr kumimoji="1" lang="en-US" altLang="ja-JP" sz="1600" dirty="0"/>
                    </a:p>
                    <a:p>
                      <a:r>
                        <a:rPr kumimoji="1" lang="en-US" altLang="ja-JP" sz="1600" dirty="0"/>
                        <a:t>"\^{}//.+ +EXEC" </a:t>
                      </a:r>
                      <a:r>
                        <a:rPr kumimoji="1" lang="ja-JP" altLang="en-US" sz="1600" dirty="0"/>
                        <a:t>という文字列は </a:t>
                      </a:r>
                      <a:r>
                        <a:rPr kumimoji="1" lang="en-US" altLang="ja-JP" sz="1600" dirty="0"/>
                        <a:t>1 </a:t>
                      </a:r>
                      <a:r>
                        <a:rPr kumimoji="1" lang="ja-JP" altLang="en-US" sz="1600" dirty="0" err="1"/>
                        <a:t>つも</a:t>
                      </a:r>
                      <a:r>
                        <a:rPr kumimoji="1" lang="ja-JP" altLang="en-US" sz="1600" dirty="0"/>
                        <a:t>含まない</a:t>
                      </a:r>
                      <a:endParaRPr kumimoji="1" lang="ja-JP" altLang="en-US" sz="1600" dirty="0">
                        <a:latin typeface="+mn-ea"/>
                        <a:ea typeface="+mn-ea"/>
                      </a:endParaRPr>
                    </a:p>
                  </a:txBody>
                  <a:tcPr/>
                </a:tc>
                <a:extLst>
                  <a:ext uri="{0D108BD9-81ED-4DB2-BD59-A6C34878D82A}">
                    <a16:rowId xmlns:a16="http://schemas.microsoft.com/office/drawing/2014/main" val="632610266"/>
                  </a:ext>
                </a:extLst>
              </a:tr>
              <a:tr h="188147">
                <a:tc>
                  <a:txBody>
                    <a:bodyPr/>
                    <a:lstStyle/>
                    <a:p>
                      <a:r>
                        <a:rPr kumimoji="1" lang="en-US" altLang="ja-JP" sz="1600" dirty="0" err="1"/>
                        <a:t>Telon</a:t>
                      </a:r>
                      <a:endParaRPr kumimoji="1" lang="ja-JP" altLang="en-US" sz="1600" dirty="0">
                        <a:latin typeface="+mn-ea"/>
                        <a:ea typeface="+mn-ea"/>
                      </a:endParaRPr>
                    </a:p>
                  </a:txBody>
                  <a:tcPr/>
                </a:tc>
                <a:tc>
                  <a:txBody>
                    <a:bodyPr/>
                    <a:lstStyle/>
                    <a:p>
                      <a:r>
                        <a:rPr kumimoji="1" lang="en-US" altLang="ja-JP" sz="1600" dirty="0"/>
                        <a:t>"TRANPORT MM/DD/YY HH:MM:SS" </a:t>
                      </a:r>
                      <a:r>
                        <a:rPr kumimoji="1" lang="ja-JP" altLang="en-US" sz="1600" dirty="0"/>
                        <a:t>という文字列をファイル中に </a:t>
                      </a:r>
                      <a:r>
                        <a:rPr kumimoji="1" lang="en-US" altLang="ja-JP" sz="1600" dirty="0"/>
                        <a:t>1 </a:t>
                      </a:r>
                      <a:r>
                        <a:rPr kumimoji="1" lang="ja-JP" altLang="en-US" sz="1600" dirty="0"/>
                        <a:t>つ以上含む</a:t>
                      </a:r>
                      <a:endParaRPr kumimoji="1" lang="ja-JP" altLang="en-US" sz="1600" dirty="0">
                        <a:latin typeface="+mn-ea"/>
                        <a:ea typeface="+mn-ea"/>
                      </a:endParaRPr>
                    </a:p>
                  </a:txBody>
                  <a:tcPr/>
                </a:tc>
                <a:extLst>
                  <a:ext uri="{0D108BD9-81ED-4DB2-BD59-A6C34878D82A}">
                    <a16:rowId xmlns:a16="http://schemas.microsoft.com/office/drawing/2014/main" val="4220597245"/>
                  </a:ext>
                </a:extLst>
              </a:tr>
            </a:tbl>
          </a:graphicData>
        </a:graphic>
      </p:graphicFrame>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a:p>
        </p:txBody>
      </p:sp>
      <p:sp>
        <p:nvSpPr>
          <p:cNvPr id="7" name="テキスト プレースホルダー 6"/>
          <p:cNvSpPr>
            <a:spLocks noGrp="1"/>
          </p:cNvSpPr>
          <p:nvPr>
            <p:ph type="body" sz="quarter" idx="13"/>
          </p:nvPr>
        </p:nvSpPr>
        <p:spPr/>
        <p:txBody>
          <a:bodyPr/>
          <a:lstStyle/>
          <a:p>
            <a:r>
              <a:rPr lang="ja-JP" altLang="en-US" dirty="0"/>
              <a:t>他のプログラミング言語に比べて特徴が明確で判定が容易なものを、</a:t>
            </a:r>
            <a:endParaRPr lang="en-US" altLang="ja-JP" dirty="0"/>
          </a:p>
          <a:p>
            <a:r>
              <a:rPr lang="ja-JP" altLang="en-US" dirty="0"/>
              <a:t>パターンマッチによる判定を用いて分類する</a:t>
            </a:r>
            <a:endParaRPr kumimoji="1" lang="ja-JP" altLang="en-US" dirty="0"/>
          </a:p>
        </p:txBody>
      </p:sp>
      <p:sp>
        <p:nvSpPr>
          <p:cNvPr id="9" name="テキスト ボックス 8"/>
          <p:cNvSpPr txBox="1"/>
          <p:nvPr/>
        </p:nvSpPr>
        <p:spPr>
          <a:xfrm>
            <a:off x="609599" y="3199813"/>
            <a:ext cx="4687019" cy="461665"/>
          </a:xfrm>
          <a:prstGeom prst="rect">
            <a:avLst/>
          </a:prstGeom>
          <a:noFill/>
        </p:spPr>
        <p:txBody>
          <a:bodyPr wrap="square" rtlCol="0">
            <a:spAutoFit/>
          </a:bodyPr>
          <a:lstStyle/>
          <a:p>
            <a:r>
              <a:rPr kumimoji="1" lang="ja-JP" altLang="en-US" dirty="0">
                <a:latin typeface="+mj-ea"/>
                <a:ea typeface="+mj-ea"/>
              </a:rPr>
              <a:t>■ プログラミング言語判定パターン</a:t>
            </a:r>
          </a:p>
        </p:txBody>
      </p:sp>
      <p:sp>
        <p:nvSpPr>
          <p:cNvPr id="10" name="テキスト ボックス 9"/>
          <p:cNvSpPr txBox="1"/>
          <p:nvPr/>
        </p:nvSpPr>
        <p:spPr>
          <a:xfrm>
            <a:off x="609599" y="1930219"/>
            <a:ext cx="10895463" cy="1200329"/>
          </a:xfrm>
          <a:prstGeom prst="rect">
            <a:avLst/>
          </a:prstGeom>
          <a:noFill/>
        </p:spPr>
        <p:txBody>
          <a:bodyPr wrap="square" rtlCol="0">
            <a:spAutoFit/>
          </a:bodyPr>
          <a:lstStyle/>
          <a:p>
            <a:r>
              <a:rPr kumimoji="1" lang="ja-JP" altLang="en-US" dirty="0">
                <a:latin typeface="+mj-ea"/>
                <a:ea typeface="+mj-ea"/>
              </a:rPr>
              <a:t>■ 「特徴が明確で判定様なプログラミング言語」の特徴</a:t>
            </a:r>
            <a:endParaRPr kumimoji="1" lang="en-US" altLang="ja-JP" dirty="0">
              <a:latin typeface="+mj-ea"/>
              <a:ea typeface="+mj-ea"/>
            </a:endParaRPr>
          </a:p>
          <a:p>
            <a:pPr marL="285750" indent="-285750">
              <a:buFont typeface="Arial" panose="020B0604020202020204" pitchFamily="34" charset="0"/>
              <a:buChar char="•"/>
            </a:pPr>
            <a:r>
              <a:rPr lang="ja-JP" altLang="en-US" dirty="0">
                <a:latin typeface="+mj-ea"/>
                <a:ea typeface="+mj-ea"/>
              </a:rPr>
              <a:t>当該プログラミング言語なら，必ず記述する予約語や記法が存在</a:t>
            </a:r>
            <a:endParaRPr lang="en-US" altLang="ja-JP" dirty="0">
              <a:latin typeface="+mj-ea"/>
              <a:ea typeface="+mj-ea"/>
            </a:endParaRPr>
          </a:p>
          <a:p>
            <a:pPr marL="285750" indent="-285750">
              <a:buFont typeface="Arial" panose="020B0604020202020204" pitchFamily="34" charset="0"/>
              <a:buChar char="•"/>
            </a:pPr>
            <a:r>
              <a:rPr lang="ja-JP" altLang="en-US" dirty="0">
                <a:latin typeface="+mj-ea"/>
                <a:ea typeface="+mj-ea"/>
              </a:rPr>
              <a:t>その予約語や記法は他のプログラミング言語では</a:t>
            </a:r>
            <a:r>
              <a:rPr lang="en-US" altLang="ja-JP" dirty="0">
                <a:latin typeface="+mj-ea"/>
                <a:ea typeface="+mj-ea"/>
              </a:rPr>
              <a:t>(</a:t>
            </a:r>
            <a:r>
              <a:rPr lang="ja-JP" altLang="en-US" dirty="0">
                <a:latin typeface="+mj-ea"/>
                <a:ea typeface="+mj-ea"/>
              </a:rPr>
              <a:t>滅多に</a:t>
            </a:r>
            <a:r>
              <a:rPr lang="en-US" altLang="ja-JP" dirty="0">
                <a:latin typeface="+mj-ea"/>
                <a:ea typeface="+mj-ea"/>
              </a:rPr>
              <a:t>)</a:t>
            </a:r>
            <a:r>
              <a:rPr lang="ja-JP" altLang="en-US" dirty="0">
                <a:latin typeface="+mj-ea"/>
                <a:ea typeface="+mj-ea"/>
              </a:rPr>
              <a:t>記述されない</a:t>
            </a:r>
            <a:endParaRPr kumimoji="1" lang="ja-JP" altLang="en-US" dirty="0">
              <a:latin typeface="+mj-ea"/>
              <a:ea typeface="+mj-ea"/>
            </a:endParaRPr>
          </a:p>
        </p:txBody>
      </p:sp>
    </p:spTree>
    <p:extLst>
      <p:ext uri="{BB962C8B-B14F-4D97-AF65-F5344CB8AC3E}">
        <p14:creationId xmlns:p14="http://schemas.microsoft.com/office/powerpoint/2010/main" val="3115567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a:t>
            </a:r>
            <a:r>
              <a:rPr kumimoji="1" lang="en-US" altLang="ja-JP" dirty="0">
                <a:latin typeface="+mj-ea"/>
              </a:rPr>
              <a:t>2: </a:t>
            </a:r>
            <a:r>
              <a:rPr kumimoji="1" lang="ja-JP" altLang="en-US" dirty="0">
                <a:latin typeface="+mj-ea"/>
              </a:rPr>
              <a:t>クラスタリング</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
        <p:nvSpPr>
          <p:cNvPr id="7" name="テキスト プレースホルダー 6"/>
          <p:cNvSpPr>
            <a:spLocks noGrp="1"/>
          </p:cNvSpPr>
          <p:nvPr>
            <p:ph type="body" sz="quarter" idx="13"/>
          </p:nvPr>
        </p:nvSpPr>
        <p:spPr/>
        <p:txBody>
          <a:bodyPr/>
          <a:lstStyle/>
          <a:p>
            <a:r>
              <a:rPr lang="ja-JP" altLang="en-US" dirty="0">
                <a:latin typeface="+mj-ea"/>
                <a:ea typeface="+mj-ea"/>
              </a:rPr>
              <a:t>プログラミング言語が持つ様々な特徴を用いたクラスタリング手法</a:t>
            </a:r>
            <a:r>
              <a:rPr lang="en-US" altLang="ja-JP" dirty="0">
                <a:latin typeface="+mj-ea"/>
                <a:ea typeface="+mj-ea"/>
              </a:rPr>
              <a:t>(K-means++</a:t>
            </a:r>
            <a:r>
              <a:rPr lang="ja-JP" altLang="en-US" dirty="0">
                <a:latin typeface="+mj-ea"/>
                <a:ea typeface="+mj-ea"/>
              </a:rPr>
              <a:t>法</a:t>
            </a:r>
            <a:r>
              <a:rPr lang="en-US" altLang="ja-JP" dirty="0">
                <a:latin typeface="+mj-ea"/>
                <a:ea typeface="+mj-ea"/>
              </a:rPr>
              <a:t>)</a:t>
            </a:r>
            <a:r>
              <a:rPr lang="ja-JP" altLang="en-US" dirty="0">
                <a:latin typeface="+mj-ea"/>
                <a:ea typeface="+mj-ea"/>
              </a:rPr>
              <a:t>で，</a:t>
            </a:r>
            <a:endParaRPr lang="en-US" altLang="ja-JP" dirty="0">
              <a:latin typeface="+mj-ea"/>
              <a:ea typeface="+mj-ea"/>
            </a:endParaRPr>
          </a:p>
          <a:p>
            <a:r>
              <a:rPr lang="ja-JP" altLang="en-US" dirty="0">
                <a:latin typeface="+mj-ea"/>
                <a:ea typeface="+mj-ea"/>
              </a:rPr>
              <a:t>ステップ </a:t>
            </a:r>
            <a:r>
              <a:rPr lang="en-US" altLang="ja-JP" dirty="0">
                <a:latin typeface="+mj-ea"/>
                <a:ea typeface="+mj-ea"/>
              </a:rPr>
              <a:t>1 </a:t>
            </a:r>
            <a:r>
              <a:rPr lang="ja-JP" altLang="en-US" dirty="0">
                <a:latin typeface="+mj-ea"/>
                <a:ea typeface="+mj-ea"/>
              </a:rPr>
              <a:t>のパターンマッチに該当しなかったファイルを </a:t>
            </a:r>
            <a:r>
              <a:rPr lang="en-US" altLang="ja-JP" dirty="0">
                <a:latin typeface="+mj-ea"/>
                <a:ea typeface="+mj-ea"/>
              </a:rPr>
              <a:t>k </a:t>
            </a:r>
            <a:r>
              <a:rPr lang="ja-JP" altLang="en-US" dirty="0">
                <a:latin typeface="+mj-ea"/>
                <a:ea typeface="+mj-ea"/>
              </a:rPr>
              <a:t>個のクラスタに分類する</a:t>
            </a:r>
            <a:endParaRPr kumimoji="1" lang="ja-JP" altLang="en-US" dirty="0">
              <a:latin typeface="+mj-ea"/>
              <a:ea typeface="+mj-ea"/>
            </a:endParaRPr>
          </a:p>
        </p:txBody>
      </p:sp>
      <p:sp>
        <p:nvSpPr>
          <p:cNvPr id="11" name="テキスト ボックス 10">
            <a:extLst>
              <a:ext uri="{FF2B5EF4-FFF2-40B4-BE49-F238E27FC236}">
                <a16:creationId xmlns:a16="http://schemas.microsoft.com/office/drawing/2014/main" id="{69CE6A8B-A663-4C2A-A97E-939DE626C22B}"/>
              </a:ext>
            </a:extLst>
          </p:cNvPr>
          <p:cNvSpPr txBox="1"/>
          <p:nvPr/>
        </p:nvSpPr>
        <p:spPr>
          <a:xfrm>
            <a:off x="766355" y="1840426"/>
            <a:ext cx="3135085" cy="461665"/>
          </a:xfrm>
          <a:prstGeom prst="rect">
            <a:avLst/>
          </a:prstGeom>
          <a:noFill/>
        </p:spPr>
        <p:txBody>
          <a:bodyPr wrap="square" rtlCol="0">
            <a:spAutoFit/>
          </a:bodyPr>
          <a:lstStyle/>
          <a:p>
            <a:r>
              <a:rPr lang="en-US" altLang="ja-JP" sz="1200" dirty="0">
                <a:latin typeface="+mj-ea"/>
                <a:ea typeface="+mj-ea"/>
              </a:rPr>
              <a:t>1. 1 </a:t>
            </a:r>
            <a:r>
              <a:rPr lang="ja-JP" altLang="en-US" sz="1200" dirty="0">
                <a:latin typeface="+mj-ea"/>
                <a:ea typeface="+mj-ea"/>
              </a:rPr>
              <a:t>つ目のクラスタ中心となるファイルを</a:t>
            </a:r>
            <a:endParaRPr lang="en-US" altLang="ja-JP" sz="1200" dirty="0">
              <a:latin typeface="+mj-ea"/>
              <a:ea typeface="+mj-ea"/>
            </a:endParaRPr>
          </a:p>
          <a:p>
            <a:r>
              <a:rPr lang="ja-JP" altLang="en-US" sz="1200" dirty="0">
                <a:latin typeface="+mj-ea"/>
                <a:ea typeface="+mj-ea"/>
              </a:rPr>
              <a:t>    解析対象ファイル集合からランダムに選択する</a:t>
            </a:r>
            <a:endParaRPr lang="en-US" altLang="ja-JP" sz="1200" dirty="0">
              <a:latin typeface="+mj-ea"/>
              <a:ea typeface="+mj-ea"/>
            </a:endParaRPr>
          </a:p>
        </p:txBody>
      </p:sp>
      <p:sp>
        <p:nvSpPr>
          <p:cNvPr id="12" name="テキスト ボックス 11">
            <a:extLst>
              <a:ext uri="{FF2B5EF4-FFF2-40B4-BE49-F238E27FC236}">
                <a16:creationId xmlns:a16="http://schemas.microsoft.com/office/drawing/2014/main" id="{90C47EE9-D49E-4C05-A841-C6B05D5951EF}"/>
              </a:ext>
            </a:extLst>
          </p:cNvPr>
          <p:cNvSpPr txBox="1"/>
          <p:nvPr/>
        </p:nvSpPr>
        <p:spPr>
          <a:xfrm>
            <a:off x="4463143" y="1835987"/>
            <a:ext cx="3034937" cy="461665"/>
          </a:xfrm>
          <a:prstGeom prst="rect">
            <a:avLst/>
          </a:prstGeom>
          <a:noFill/>
        </p:spPr>
        <p:txBody>
          <a:bodyPr wrap="square" rtlCol="0">
            <a:spAutoFit/>
          </a:bodyPr>
          <a:lstStyle/>
          <a:p>
            <a:r>
              <a:rPr lang="en-US" altLang="ja-JP" sz="1200" dirty="0">
                <a:latin typeface="+mj-ea"/>
                <a:ea typeface="+mj-ea"/>
              </a:rPr>
              <a:t>2. </a:t>
            </a:r>
            <a:r>
              <a:rPr lang="ja-JP" altLang="en-US" sz="1200" dirty="0">
                <a:latin typeface="+mj-ea"/>
                <a:ea typeface="+mj-ea"/>
              </a:rPr>
              <a:t>どの選択済みクラスタ中心からも離れている</a:t>
            </a:r>
            <a:endParaRPr lang="en-US" altLang="ja-JP" sz="1200" dirty="0">
              <a:latin typeface="+mj-ea"/>
              <a:ea typeface="+mj-ea"/>
            </a:endParaRPr>
          </a:p>
          <a:p>
            <a:r>
              <a:rPr lang="en-US" altLang="ja-JP" sz="1200" dirty="0">
                <a:latin typeface="+mj-ea"/>
                <a:ea typeface="+mj-ea"/>
              </a:rPr>
              <a:t>    </a:t>
            </a:r>
            <a:r>
              <a:rPr lang="ja-JP" altLang="en-US" sz="1200" dirty="0">
                <a:latin typeface="+mj-ea"/>
                <a:ea typeface="+mj-ea"/>
              </a:rPr>
              <a:t>ファイルを新しいクラスタ中心として選択する</a:t>
            </a:r>
            <a:endParaRPr lang="en-US" altLang="ja-JP" sz="1200" dirty="0">
              <a:latin typeface="+mj-ea"/>
              <a:ea typeface="+mj-ea"/>
            </a:endParaRPr>
          </a:p>
        </p:txBody>
      </p:sp>
      <p:sp>
        <p:nvSpPr>
          <p:cNvPr id="13" name="テキスト ボックス 12">
            <a:extLst>
              <a:ext uri="{FF2B5EF4-FFF2-40B4-BE49-F238E27FC236}">
                <a16:creationId xmlns:a16="http://schemas.microsoft.com/office/drawing/2014/main" id="{1E2878A4-7451-4767-BF8F-5FD110F6FAF7}"/>
              </a:ext>
            </a:extLst>
          </p:cNvPr>
          <p:cNvSpPr txBox="1"/>
          <p:nvPr/>
        </p:nvSpPr>
        <p:spPr>
          <a:xfrm>
            <a:off x="8059783" y="1814214"/>
            <a:ext cx="3095897" cy="276999"/>
          </a:xfrm>
          <a:prstGeom prst="rect">
            <a:avLst/>
          </a:prstGeom>
          <a:noFill/>
        </p:spPr>
        <p:txBody>
          <a:bodyPr wrap="square" rtlCol="0">
            <a:spAutoFit/>
          </a:bodyPr>
          <a:lstStyle/>
          <a:p>
            <a:r>
              <a:rPr lang="en-US" altLang="ja-JP" sz="1200" dirty="0">
                <a:latin typeface="+mj-ea"/>
                <a:ea typeface="+mj-ea"/>
              </a:rPr>
              <a:t>3. </a:t>
            </a:r>
            <a:r>
              <a:rPr lang="ja-JP" altLang="en-US" sz="1200" dirty="0">
                <a:latin typeface="+mj-ea"/>
                <a:ea typeface="+mj-ea"/>
              </a:rPr>
              <a:t>クラスタ中心を </a:t>
            </a:r>
            <a:r>
              <a:rPr lang="en-US" altLang="ja-JP" sz="1200" dirty="0">
                <a:latin typeface="+mj-ea"/>
                <a:ea typeface="+mj-ea"/>
              </a:rPr>
              <a:t>k </a:t>
            </a:r>
            <a:r>
              <a:rPr lang="ja-JP" altLang="en-US" sz="1200" dirty="0">
                <a:latin typeface="+mj-ea"/>
                <a:ea typeface="+mj-ea"/>
              </a:rPr>
              <a:t>個選ぶまで </a:t>
            </a:r>
            <a:r>
              <a:rPr lang="en-US" altLang="ja-JP" sz="1200" dirty="0">
                <a:latin typeface="+mj-ea"/>
                <a:ea typeface="+mj-ea"/>
              </a:rPr>
              <a:t>2. </a:t>
            </a:r>
            <a:r>
              <a:rPr lang="ja-JP" altLang="en-US" sz="1200" dirty="0">
                <a:latin typeface="+mj-ea"/>
                <a:ea typeface="+mj-ea"/>
              </a:rPr>
              <a:t>を繰り返す</a:t>
            </a:r>
            <a:endParaRPr lang="en-US" altLang="ja-JP" sz="1200" dirty="0">
              <a:latin typeface="+mj-ea"/>
              <a:ea typeface="+mj-ea"/>
            </a:endParaRPr>
          </a:p>
        </p:txBody>
      </p:sp>
      <p:sp>
        <p:nvSpPr>
          <p:cNvPr id="14" name="テキスト ボックス 13">
            <a:extLst>
              <a:ext uri="{FF2B5EF4-FFF2-40B4-BE49-F238E27FC236}">
                <a16:creationId xmlns:a16="http://schemas.microsoft.com/office/drawing/2014/main" id="{3EE45918-3E46-4220-B89F-E4BF0C2F7480}"/>
              </a:ext>
            </a:extLst>
          </p:cNvPr>
          <p:cNvSpPr txBox="1"/>
          <p:nvPr/>
        </p:nvSpPr>
        <p:spPr>
          <a:xfrm>
            <a:off x="766355" y="3958934"/>
            <a:ext cx="3135085" cy="461665"/>
          </a:xfrm>
          <a:prstGeom prst="rect">
            <a:avLst/>
          </a:prstGeom>
          <a:noFill/>
        </p:spPr>
        <p:txBody>
          <a:bodyPr wrap="square" rtlCol="0">
            <a:spAutoFit/>
          </a:bodyPr>
          <a:lstStyle/>
          <a:p>
            <a:r>
              <a:rPr lang="en-US" altLang="ja-JP" sz="1200" dirty="0">
                <a:latin typeface="+mj-ea"/>
                <a:ea typeface="+mj-ea"/>
              </a:rPr>
              <a:t>4. </a:t>
            </a:r>
            <a:r>
              <a:rPr lang="ja-JP" altLang="en-US" sz="1200" dirty="0">
                <a:latin typeface="+mj-ea"/>
                <a:ea typeface="+mj-ea"/>
              </a:rPr>
              <a:t>各ファイルを最も近いクラスタ中心が</a:t>
            </a:r>
            <a:endParaRPr lang="en-US" altLang="ja-JP" sz="1200" dirty="0">
              <a:latin typeface="+mj-ea"/>
              <a:ea typeface="+mj-ea"/>
            </a:endParaRPr>
          </a:p>
          <a:p>
            <a:r>
              <a:rPr lang="en-US" altLang="ja-JP" sz="1200" dirty="0">
                <a:latin typeface="+mj-ea"/>
                <a:ea typeface="+mj-ea"/>
              </a:rPr>
              <a:t>    </a:t>
            </a:r>
            <a:r>
              <a:rPr lang="ja-JP" altLang="en-US" sz="1200" dirty="0">
                <a:latin typeface="+mj-ea"/>
                <a:ea typeface="+mj-ea"/>
              </a:rPr>
              <a:t>所属するクラスタに割り当てる</a:t>
            </a:r>
            <a:endParaRPr lang="en-US" altLang="ja-JP" sz="1200" dirty="0">
              <a:latin typeface="+mj-ea"/>
              <a:ea typeface="+mj-ea"/>
            </a:endParaRPr>
          </a:p>
        </p:txBody>
      </p:sp>
      <p:sp>
        <p:nvSpPr>
          <p:cNvPr id="15" name="テキスト ボックス 14">
            <a:extLst>
              <a:ext uri="{FF2B5EF4-FFF2-40B4-BE49-F238E27FC236}">
                <a16:creationId xmlns:a16="http://schemas.microsoft.com/office/drawing/2014/main" id="{3EEF3277-4998-41A7-A838-CF0FD491FAFF}"/>
              </a:ext>
            </a:extLst>
          </p:cNvPr>
          <p:cNvSpPr txBox="1"/>
          <p:nvPr/>
        </p:nvSpPr>
        <p:spPr>
          <a:xfrm>
            <a:off x="4463143" y="3954887"/>
            <a:ext cx="3034937" cy="461665"/>
          </a:xfrm>
          <a:prstGeom prst="rect">
            <a:avLst/>
          </a:prstGeom>
          <a:noFill/>
        </p:spPr>
        <p:txBody>
          <a:bodyPr wrap="square" rtlCol="0">
            <a:spAutoFit/>
          </a:bodyPr>
          <a:lstStyle/>
          <a:p>
            <a:r>
              <a:rPr lang="en-US" altLang="ja-JP" sz="1200" dirty="0">
                <a:latin typeface="+mj-ea"/>
                <a:ea typeface="+mj-ea"/>
              </a:rPr>
              <a:t>5. </a:t>
            </a:r>
            <a:r>
              <a:rPr lang="ja-JP" altLang="en-US" sz="1200" dirty="0">
                <a:latin typeface="+mj-ea"/>
                <a:ea typeface="+mj-ea"/>
              </a:rPr>
              <a:t>クラスタに属するファイルの特徴ベクトルの</a:t>
            </a:r>
            <a:endParaRPr lang="en-US" altLang="ja-JP" sz="1200" dirty="0">
              <a:latin typeface="+mj-ea"/>
              <a:ea typeface="+mj-ea"/>
            </a:endParaRPr>
          </a:p>
          <a:p>
            <a:r>
              <a:rPr lang="en-US" altLang="ja-JP" sz="1200" dirty="0">
                <a:latin typeface="+mj-ea"/>
                <a:ea typeface="+mj-ea"/>
              </a:rPr>
              <a:t>    </a:t>
            </a:r>
            <a:r>
              <a:rPr lang="ja-JP" altLang="en-US" sz="1200" dirty="0">
                <a:latin typeface="+mj-ea"/>
                <a:ea typeface="+mj-ea"/>
              </a:rPr>
              <a:t>平均を新しいクラスタ中心とする</a:t>
            </a:r>
            <a:endParaRPr lang="en-US" altLang="ja-JP" sz="1200" dirty="0">
              <a:latin typeface="+mj-ea"/>
              <a:ea typeface="+mj-ea"/>
            </a:endParaRPr>
          </a:p>
        </p:txBody>
      </p:sp>
      <p:sp>
        <p:nvSpPr>
          <p:cNvPr id="16" name="テキスト ボックス 15">
            <a:extLst>
              <a:ext uri="{FF2B5EF4-FFF2-40B4-BE49-F238E27FC236}">
                <a16:creationId xmlns:a16="http://schemas.microsoft.com/office/drawing/2014/main" id="{6214CFC4-63D2-4E28-BD54-02E69BD8555C}"/>
              </a:ext>
            </a:extLst>
          </p:cNvPr>
          <p:cNvSpPr txBox="1"/>
          <p:nvPr/>
        </p:nvSpPr>
        <p:spPr>
          <a:xfrm>
            <a:off x="8059783" y="3954886"/>
            <a:ext cx="3034937" cy="461665"/>
          </a:xfrm>
          <a:prstGeom prst="rect">
            <a:avLst/>
          </a:prstGeom>
          <a:noFill/>
        </p:spPr>
        <p:txBody>
          <a:bodyPr wrap="square" rtlCol="0">
            <a:spAutoFit/>
          </a:bodyPr>
          <a:lstStyle/>
          <a:p>
            <a:r>
              <a:rPr lang="en-US" altLang="ja-JP" sz="1200" dirty="0">
                <a:latin typeface="+mj-ea"/>
                <a:ea typeface="+mj-ea"/>
              </a:rPr>
              <a:t>6. </a:t>
            </a:r>
            <a:r>
              <a:rPr lang="ja-JP" altLang="en-US" sz="1200" dirty="0">
                <a:latin typeface="+mj-ea"/>
                <a:ea typeface="+mj-ea"/>
              </a:rPr>
              <a:t>クラスタに変化がなくなるまで</a:t>
            </a:r>
            <a:r>
              <a:rPr lang="en-US" altLang="ja-JP" sz="1200" dirty="0">
                <a:latin typeface="+mj-ea"/>
                <a:ea typeface="+mj-ea"/>
              </a:rPr>
              <a:t> 4. </a:t>
            </a:r>
            <a:r>
              <a:rPr lang="ja-JP" altLang="en-US" sz="1200" dirty="0">
                <a:latin typeface="+mj-ea"/>
                <a:ea typeface="+mj-ea"/>
              </a:rPr>
              <a:t>と </a:t>
            </a:r>
            <a:r>
              <a:rPr lang="en-US" altLang="ja-JP" sz="1200" dirty="0">
                <a:latin typeface="+mj-ea"/>
                <a:ea typeface="+mj-ea"/>
              </a:rPr>
              <a:t>5. </a:t>
            </a:r>
            <a:r>
              <a:rPr lang="ja-JP" altLang="en-US" sz="1200" dirty="0">
                <a:latin typeface="+mj-ea"/>
                <a:ea typeface="+mj-ea"/>
              </a:rPr>
              <a:t>を</a:t>
            </a:r>
            <a:endParaRPr lang="en-US" altLang="ja-JP" sz="1200" dirty="0">
              <a:latin typeface="+mj-ea"/>
              <a:ea typeface="+mj-ea"/>
            </a:endParaRPr>
          </a:p>
          <a:p>
            <a:r>
              <a:rPr lang="en-US" altLang="ja-JP" sz="1200" dirty="0">
                <a:latin typeface="+mj-ea"/>
                <a:ea typeface="+mj-ea"/>
              </a:rPr>
              <a:t>    </a:t>
            </a:r>
            <a:r>
              <a:rPr lang="ja-JP" altLang="en-US" sz="1200" dirty="0">
                <a:latin typeface="+mj-ea"/>
                <a:ea typeface="+mj-ea"/>
              </a:rPr>
              <a:t>繰り返す</a:t>
            </a:r>
          </a:p>
        </p:txBody>
      </p:sp>
      <p:grpSp>
        <p:nvGrpSpPr>
          <p:cNvPr id="17" name="グループ化 16">
            <a:extLst>
              <a:ext uri="{FF2B5EF4-FFF2-40B4-BE49-F238E27FC236}">
                <a16:creationId xmlns:a16="http://schemas.microsoft.com/office/drawing/2014/main" id="{2E773BB8-1D0D-42F1-B5A0-55BB1A4E5DD1}"/>
              </a:ext>
            </a:extLst>
          </p:cNvPr>
          <p:cNvGrpSpPr/>
          <p:nvPr/>
        </p:nvGrpSpPr>
        <p:grpSpPr>
          <a:xfrm>
            <a:off x="1303847" y="2360615"/>
            <a:ext cx="1854926" cy="1398135"/>
            <a:chOff x="1258388" y="2603858"/>
            <a:chExt cx="1166944" cy="879574"/>
          </a:xfrm>
        </p:grpSpPr>
        <p:sp>
          <p:nvSpPr>
            <p:cNvPr id="18" name="楕円 17">
              <a:extLst>
                <a:ext uri="{FF2B5EF4-FFF2-40B4-BE49-F238E27FC236}">
                  <a16:creationId xmlns:a16="http://schemas.microsoft.com/office/drawing/2014/main" id="{EC477BAA-A855-4F6E-A52B-F403D6FCE671}"/>
                </a:ext>
              </a:extLst>
            </p:cNvPr>
            <p:cNvSpPr/>
            <p:nvPr/>
          </p:nvSpPr>
          <p:spPr>
            <a:xfrm>
              <a:off x="1471750" y="263869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a:extLst>
                <a:ext uri="{FF2B5EF4-FFF2-40B4-BE49-F238E27FC236}">
                  <a16:creationId xmlns:a16="http://schemas.microsoft.com/office/drawing/2014/main" id="{49FDB90A-032C-43F4-BC06-2E8D9274D993}"/>
                </a:ext>
              </a:extLst>
            </p:cNvPr>
            <p:cNvSpPr/>
            <p:nvPr/>
          </p:nvSpPr>
          <p:spPr>
            <a:xfrm>
              <a:off x="1624150" y="279109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a:extLst>
                <a:ext uri="{FF2B5EF4-FFF2-40B4-BE49-F238E27FC236}">
                  <a16:creationId xmlns:a16="http://schemas.microsoft.com/office/drawing/2014/main" id="{157EE6D9-A1E6-4272-A4C1-8E80B44472D9}"/>
                </a:ext>
              </a:extLst>
            </p:cNvPr>
            <p:cNvSpPr/>
            <p:nvPr/>
          </p:nvSpPr>
          <p:spPr>
            <a:xfrm>
              <a:off x="1576251" y="2969621"/>
              <a:ext cx="104503" cy="104503"/>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a:extLst>
                <a:ext uri="{FF2B5EF4-FFF2-40B4-BE49-F238E27FC236}">
                  <a16:creationId xmlns:a16="http://schemas.microsoft.com/office/drawing/2014/main" id="{25CACDEF-AD86-4B09-A545-40AE1B42687B}"/>
                </a:ext>
              </a:extLst>
            </p:cNvPr>
            <p:cNvSpPr/>
            <p:nvPr/>
          </p:nvSpPr>
          <p:spPr>
            <a:xfrm>
              <a:off x="1658981" y="3304905"/>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a:extLst>
                <a:ext uri="{FF2B5EF4-FFF2-40B4-BE49-F238E27FC236}">
                  <a16:creationId xmlns:a16="http://schemas.microsoft.com/office/drawing/2014/main" id="{052F4990-F541-4103-8302-7D85B04E6201}"/>
                </a:ext>
              </a:extLst>
            </p:cNvPr>
            <p:cNvSpPr/>
            <p:nvPr/>
          </p:nvSpPr>
          <p:spPr>
            <a:xfrm>
              <a:off x="1480455" y="3378929"/>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a:extLst>
                <a:ext uri="{FF2B5EF4-FFF2-40B4-BE49-F238E27FC236}">
                  <a16:creationId xmlns:a16="http://schemas.microsoft.com/office/drawing/2014/main" id="{3178EDD3-7012-4553-9208-2CB0CB305525}"/>
                </a:ext>
              </a:extLst>
            </p:cNvPr>
            <p:cNvSpPr/>
            <p:nvPr/>
          </p:nvSpPr>
          <p:spPr>
            <a:xfrm>
              <a:off x="2007329" y="3156859"/>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a:extLst>
                <a:ext uri="{FF2B5EF4-FFF2-40B4-BE49-F238E27FC236}">
                  <a16:creationId xmlns:a16="http://schemas.microsoft.com/office/drawing/2014/main" id="{27F6F5FB-8CDE-4F21-83B1-F75162DEAE8D}"/>
                </a:ext>
              </a:extLst>
            </p:cNvPr>
            <p:cNvSpPr/>
            <p:nvPr/>
          </p:nvSpPr>
          <p:spPr>
            <a:xfrm>
              <a:off x="1846215" y="2603858"/>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a:extLst>
                <a:ext uri="{FF2B5EF4-FFF2-40B4-BE49-F238E27FC236}">
                  <a16:creationId xmlns:a16="http://schemas.microsoft.com/office/drawing/2014/main" id="{99697850-8631-4B53-87A1-79948C34EAA7}"/>
                </a:ext>
              </a:extLst>
            </p:cNvPr>
            <p:cNvSpPr/>
            <p:nvPr/>
          </p:nvSpPr>
          <p:spPr>
            <a:xfrm>
              <a:off x="2155370" y="2677883"/>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a:extLst>
                <a:ext uri="{FF2B5EF4-FFF2-40B4-BE49-F238E27FC236}">
                  <a16:creationId xmlns:a16="http://schemas.microsoft.com/office/drawing/2014/main" id="{78096848-0ED4-4295-954B-B79A341C6901}"/>
                </a:ext>
              </a:extLst>
            </p:cNvPr>
            <p:cNvSpPr/>
            <p:nvPr/>
          </p:nvSpPr>
          <p:spPr>
            <a:xfrm>
              <a:off x="2037801" y="297833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a:extLst>
                <a:ext uri="{FF2B5EF4-FFF2-40B4-BE49-F238E27FC236}">
                  <a16:creationId xmlns:a16="http://schemas.microsoft.com/office/drawing/2014/main" id="{88A1DC8A-2715-457F-984E-AFD448F1DC0D}"/>
                </a:ext>
              </a:extLst>
            </p:cNvPr>
            <p:cNvSpPr/>
            <p:nvPr/>
          </p:nvSpPr>
          <p:spPr>
            <a:xfrm>
              <a:off x="2016029" y="27040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楕円 27">
              <a:extLst>
                <a:ext uri="{FF2B5EF4-FFF2-40B4-BE49-F238E27FC236}">
                  <a16:creationId xmlns:a16="http://schemas.microsoft.com/office/drawing/2014/main" id="{8EF4C58C-B49B-4D8B-AE30-46149926F6A3}"/>
                </a:ext>
              </a:extLst>
            </p:cNvPr>
            <p:cNvSpPr/>
            <p:nvPr/>
          </p:nvSpPr>
          <p:spPr>
            <a:xfrm>
              <a:off x="2168429" y="28564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楕円 28">
              <a:extLst>
                <a:ext uri="{FF2B5EF4-FFF2-40B4-BE49-F238E27FC236}">
                  <a16:creationId xmlns:a16="http://schemas.microsoft.com/office/drawing/2014/main" id="{1EEBF4D5-ADA3-4425-AD33-1B6CF4D1641E}"/>
                </a:ext>
              </a:extLst>
            </p:cNvPr>
            <p:cNvSpPr/>
            <p:nvPr/>
          </p:nvSpPr>
          <p:spPr>
            <a:xfrm>
              <a:off x="2320829" y="30088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楕円 29">
              <a:extLst>
                <a:ext uri="{FF2B5EF4-FFF2-40B4-BE49-F238E27FC236}">
                  <a16:creationId xmlns:a16="http://schemas.microsoft.com/office/drawing/2014/main" id="{19F886E0-CAFE-4A6D-984C-542409F5BFEA}"/>
                </a:ext>
              </a:extLst>
            </p:cNvPr>
            <p:cNvSpPr/>
            <p:nvPr/>
          </p:nvSpPr>
          <p:spPr>
            <a:xfrm>
              <a:off x="1258388" y="266046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楕円 30">
              <a:extLst>
                <a:ext uri="{FF2B5EF4-FFF2-40B4-BE49-F238E27FC236}">
                  <a16:creationId xmlns:a16="http://schemas.microsoft.com/office/drawing/2014/main" id="{F5B256DC-DDC4-4BCD-AADB-FA1B01D164DD}"/>
                </a:ext>
              </a:extLst>
            </p:cNvPr>
            <p:cNvSpPr/>
            <p:nvPr/>
          </p:nvSpPr>
          <p:spPr>
            <a:xfrm>
              <a:off x="1410788" y="281286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CF86791D-B9C2-4660-96AE-2C27B496B535}"/>
                </a:ext>
              </a:extLst>
            </p:cNvPr>
            <p:cNvSpPr/>
            <p:nvPr/>
          </p:nvSpPr>
          <p:spPr>
            <a:xfrm>
              <a:off x="1415142" y="2991391"/>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3" name="グループ化 32">
            <a:extLst>
              <a:ext uri="{FF2B5EF4-FFF2-40B4-BE49-F238E27FC236}">
                <a16:creationId xmlns:a16="http://schemas.microsoft.com/office/drawing/2014/main" id="{B373546B-9820-458E-B4CC-9BA5EC2A395E}"/>
              </a:ext>
            </a:extLst>
          </p:cNvPr>
          <p:cNvGrpSpPr/>
          <p:nvPr/>
        </p:nvGrpSpPr>
        <p:grpSpPr>
          <a:xfrm>
            <a:off x="5053148" y="2365432"/>
            <a:ext cx="1854926" cy="1398135"/>
            <a:chOff x="1258388" y="2603858"/>
            <a:chExt cx="1166944" cy="879574"/>
          </a:xfrm>
        </p:grpSpPr>
        <p:sp>
          <p:nvSpPr>
            <p:cNvPr id="34" name="楕円 33">
              <a:extLst>
                <a:ext uri="{FF2B5EF4-FFF2-40B4-BE49-F238E27FC236}">
                  <a16:creationId xmlns:a16="http://schemas.microsoft.com/office/drawing/2014/main" id="{BC833939-1006-4EC0-A6ED-F29ED5970415}"/>
                </a:ext>
              </a:extLst>
            </p:cNvPr>
            <p:cNvSpPr/>
            <p:nvPr/>
          </p:nvSpPr>
          <p:spPr>
            <a:xfrm>
              <a:off x="1471750" y="263869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B8E3A169-EFA1-4529-8C86-928D0FD9AC83}"/>
                </a:ext>
              </a:extLst>
            </p:cNvPr>
            <p:cNvSpPr/>
            <p:nvPr/>
          </p:nvSpPr>
          <p:spPr>
            <a:xfrm>
              <a:off x="1624150" y="279109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楕円 35">
              <a:extLst>
                <a:ext uri="{FF2B5EF4-FFF2-40B4-BE49-F238E27FC236}">
                  <a16:creationId xmlns:a16="http://schemas.microsoft.com/office/drawing/2014/main" id="{17767C09-5B36-4C7D-BB13-F6B450E27F8B}"/>
                </a:ext>
              </a:extLst>
            </p:cNvPr>
            <p:cNvSpPr/>
            <p:nvPr/>
          </p:nvSpPr>
          <p:spPr>
            <a:xfrm>
              <a:off x="1576251" y="2969621"/>
              <a:ext cx="104503" cy="104503"/>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楕円 36">
              <a:extLst>
                <a:ext uri="{FF2B5EF4-FFF2-40B4-BE49-F238E27FC236}">
                  <a16:creationId xmlns:a16="http://schemas.microsoft.com/office/drawing/2014/main" id="{E41DCDE4-F454-463B-818B-F058CEC61E81}"/>
                </a:ext>
              </a:extLst>
            </p:cNvPr>
            <p:cNvSpPr/>
            <p:nvPr/>
          </p:nvSpPr>
          <p:spPr>
            <a:xfrm>
              <a:off x="1658981" y="3304905"/>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a:extLst>
                <a:ext uri="{FF2B5EF4-FFF2-40B4-BE49-F238E27FC236}">
                  <a16:creationId xmlns:a16="http://schemas.microsoft.com/office/drawing/2014/main" id="{685C857A-CAD9-47D9-8989-FE0190A12646}"/>
                </a:ext>
              </a:extLst>
            </p:cNvPr>
            <p:cNvSpPr/>
            <p:nvPr/>
          </p:nvSpPr>
          <p:spPr>
            <a:xfrm>
              <a:off x="1480455" y="3378929"/>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a:extLst>
                <a:ext uri="{FF2B5EF4-FFF2-40B4-BE49-F238E27FC236}">
                  <a16:creationId xmlns:a16="http://schemas.microsoft.com/office/drawing/2014/main" id="{9A098101-2B6B-4BC8-884E-F6CB1ECCCA49}"/>
                </a:ext>
              </a:extLst>
            </p:cNvPr>
            <p:cNvSpPr/>
            <p:nvPr/>
          </p:nvSpPr>
          <p:spPr>
            <a:xfrm>
              <a:off x="2007329" y="3156859"/>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a:extLst>
                <a:ext uri="{FF2B5EF4-FFF2-40B4-BE49-F238E27FC236}">
                  <a16:creationId xmlns:a16="http://schemas.microsoft.com/office/drawing/2014/main" id="{8C673A83-DCCC-4AF0-8661-85FD5C72F58B}"/>
                </a:ext>
              </a:extLst>
            </p:cNvPr>
            <p:cNvSpPr/>
            <p:nvPr/>
          </p:nvSpPr>
          <p:spPr>
            <a:xfrm>
              <a:off x="1846215" y="2603858"/>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楕円 40">
              <a:extLst>
                <a:ext uri="{FF2B5EF4-FFF2-40B4-BE49-F238E27FC236}">
                  <a16:creationId xmlns:a16="http://schemas.microsoft.com/office/drawing/2014/main" id="{6EB7F78F-5B8B-464D-B685-E8A4987DE7A6}"/>
                </a:ext>
              </a:extLst>
            </p:cNvPr>
            <p:cNvSpPr/>
            <p:nvPr/>
          </p:nvSpPr>
          <p:spPr>
            <a:xfrm>
              <a:off x="2155370" y="2677883"/>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楕円 41">
              <a:extLst>
                <a:ext uri="{FF2B5EF4-FFF2-40B4-BE49-F238E27FC236}">
                  <a16:creationId xmlns:a16="http://schemas.microsoft.com/office/drawing/2014/main" id="{9AA47C45-71A3-45F0-BCB1-B686B7F93123}"/>
                </a:ext>
              </a:extLst>
            </p:cNvPr>
            <p:cNvSpPr/>
            <p:nvPr/>
          </p:nvSpPr>
          <p:spPr>
            <a:xfrm>
              <a:off x="2037801" y="297833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a:extLst>
                <a:ext uri="{FF2B5EF4-FFF2-40B4-BE49-F238E27FC236}">
                  <a16:creationId xmlns:a16="http://schemas.microsoft.com/office/drawing/2014/main" id="{10F4DB37-AE5D-4478-B2ED-1589ACE677D0}"/>
                </a:ext>
              </a:extLst>
            </p:cNvPr>
            <p:cNvSpPr/>
            <p:nvPr/>
          </p:nvSpPr>
          <p:spPr>
            <a:xfrm>
              <a:off x="2016029" y="27040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a:extLst>
                <a:ext uri="{FF2B5EF4-FFF2-40B4-BE49-F238E27FC236}">
                  <a16:creationId xmlns:a16="http://schemas.microsoft.com/office/drawing/2014/main" id="{BAD820DB-E059-4A5E-ADBF-55766951488D}"/>
                </a:ext>
              </a:extLst>
            </p:cNvPr>
            <p:cNvSpPr/>
            <p:nvPr/>
          </p:nvSpPr>
          <p:spPr>
            <a:xfrm>
              <a:off x="2168429" y="28564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a:extLst>
                <a:ext uri="{FF2B5EF4-FFF2-40B4-BE49-F238E27FC236}">
                  <a16:creationId xmlns:a16="http://schemas.microsoft.com/office/drawing/2014/main" id="{478FF059-3142-490A-9A8C-98A734272182}"/>
                </a:ext>
              </a:extLst>
            </p:cNvPr>
            <p:cNvSpPr/>
            <p:nvPr/>
          </p:nvSpPr>
          <p:spPr>
            <a:xfrm>
              <a:off x="2320829" y="3008810"/>
              <a:ext cx="104503" cy="10450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a:extLst>
                <a:ext uri="{FF2B5EF4-FFF2-40B4-BE49-F238E27FC236}">
                  <a16:creationId xmlns:a16="http://schemas.microsoft.com/office/drawing/2014/main" id="{08368E84-5826-496B-B5F3-5EEDFD0BC01D}"/>
                </a:ext>
              </a:extLst>
            </p:cNvPr>
            <p:cNvSpPr/>
            <p:nvPr/>
          </p:nvSpPr>
          <p:spPr>
            <a:xfrm>
              <a:off x="1258388" y="266046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楕円 46">
              <a:extLst>
                <a:ext uri="{FF2B5EF4-FFF2-40B4-BE49-F238E27FC236}">
                  <a16:creationId xmlns:a16="http://schemas.microsoft.com/office/drawing/2014/main" id="{AC486459-6326-4C18-9B6D-404CC3889F1A}"/>
                </a:ext>
              </a:extLst>
            </p:cNvPr>
            <p:cNvSpPr/>
            <p:nvPr/>
          </p:nvSpPr>
          <p:spPr>
            <a:xfrm>
              <a:off x="1410788" y="281286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a:extLst>
                <a:ext uri="{FF2B5EF4-FFF2-40B4-BE49-F238E27FC236}">
                  <a16:creationId xmlns:a16="http://schemas.microsoft.com/office/drawing/2014/main" id="{4993EFAB-05E2-4749-BBA6-374B9FCD0502}"/>
                </a:ext>
              </a:extLst>
            </p:cNvPr>
            <p:cNvSpPr/>
            <p:nvPr/>
          </p:nvSpPr>
          <p:spPr>
            <a:xfrm>
              <a:off x="1415142" y="2991391"/>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0" name="グループ化 49">
            <a:extLst>
              <a:ext uri="{FF2B5EF4-FFF2-40B4-BE49-F238E27FC236}">
                <a16:creationId xmlns:a16="http://schemas.microsoft.com/office/drawing/2014/main" id="{961767C3-6060-41A3-B144-1ACEAEEACDA6}"/>
              </a:ext>
            </a:extLst>
          </p:cNvPr>
          <p:cNvGrpSpPr/>
          <p:nvPr/>
        </p:nvGrpSpPr>
        <p:grpSpPr>
          <a:xfrm>
            <a:off x="8680268" y="2367839"/>
            <a:ext cx="1854926" cy="1398135"/>
            <a:chOff x="1258388" y="2603858"/>
            <a:chExt cx="1166944" cy="879574"/>
          </a:xfrm>
        </p:grpSpPr>
        <p:sp>
          <p:nvSpPr>
            <p:cNvPr id="51" name="楕円 50">
              <a:extLst>
                <a:ext uri="{FF2B5EF4-FFF2-40B4-BE49-F238E27FC236}">
                  <a16:creationId xmlns:a16="http://schemas.microsoft.com/office/drawing/2014/main" id="{571CD105-86E5-4024-902E-689F3EA151C1}"/>
                </a:ext>
              </a:extLst>
            </p:cNvPr>
            <p:cNvSpPr/>
            <p:nvPr/>
          </p:nvSpPr>
          <p:spPr>
            <a:xfrm>
              <a:off x="1471750" y="263869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楕円 51">
              <a:extLst>
                <a:ext uri="{FF2B5EF4-FFF2-40B4-BE49-F238E27FC236}">
                  <a16:creationId xmlns:a16="http://schemas.microsoft.com/office/drawing/2014/main" id="{66CC8A0B-0ABE-4657-852E-41E4845C2B03}"/>
                </a:ext>
              </a:extLst>
            </p:cNvPr>
            <p:cNvSpPr/>
            <p:nvPr/>
          </p:nvSpPr>
          <p:spPr>
            <a:xfrm>
              <a:off x="1624150" y="279109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楕円 52">
              <a:extLst>
                <a:ext uri="{FF2B5EF4-FFF2-40B4-BE49-F238E27FC236}">
                  <a16:creationId xmlns:a16="http://schemas.microsoft.com/office/drawing/2014/main" id="{85D6E54D-D6A5-428A-91FF-E7E7AA1A16A9}"/>
                </a:ext>
              </a:extLst>
            </p:cNvPr>
            <p:cNvSpPr/>
            <p:nvPr/>
          </p:nvSpPr>
          <p:spPr>
            <a:xfrm>
              <a:off x="1576251" y="2969621"/>
              <a:ext cx="104503" cy="104503"/>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楕円 53">
              <a:extLst>
                <a:ext uri="{FF2B5EF4-FFF2-40B4-BE49-F238E27FC236}">
                  <a16:creationId xmlns:a16="http://schemas.microsoft.com/office/drawing/2014/main" id="{80904383-7DA7-4BE6-9C5C-0840F8AD53DA}"/>
                </a:ext>
              </a:extLst>
            </p:cNvPr>
            <p:cNvSpPr/>
            <p:nvPr/>
          </p:nvSpPr>
          <p:spPr>
            <a:xfrm>
              <a:off x="1658981" y="3304905"/>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a:extLst>
                <a:ext uri="{FF2B5EF4-FFF2-40B4-BE49-F238E27FC236}">
                  <a16:creationId xmlns:a16="http://schemas.microsoft.com/office/drawing/2014/main" id="{B74E0051-E7BD-48AE-BD50-EA3F739B6315}"/>
                </a:ext>
              </a:extLst>
            </p:cNvPr>
            <p:cNvSpPr/>
            <p:nvPr/>
          </p:nvSpPr>
          <p:spPr>
            <a:xfrm>
              <a:off x="1480455" y="3378929"/>
              <a:ext cx="104503" cy="104503"/>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a:extLst>
                <a:ext uri="{FF2B5EF4-FFF2-40B4-BE49-F238E27FC236}">
                  <a16:creationId xmlns:a16="http://schemas.microsoft.com/office/drawing/2014/main" id="{D691CEE0-8356-45B4-B8A5-0750D98EF6F6}"/>
                </a:ext>
              </a:extLst>
            </p:cNvPr>
            <p:cNvSpPr/>
            <p:nvPr/>
          </p:nvSpPr>
          <p:spPr>
            <a:xfrm>
              <a:off x="2007329" y="3156859"/>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a:extLst>
                <a:ext uri="{FF2B5EF4-FFF2-40B4-BE49-F238E27FC236}">
                  <a16:creationId xmlns:a16="http://schemas.microsoft.com/office/drawing/2014/main" id="{D0201368-FB07-4192-8FCB-DB775E266E8B}"/>
                </a:ext>
              </a:extLst>
            </p:cNvPr>
            <p:cNvSpPr/>
            <p:nvPr/>
          </p:nvSpPr>
          <p:spPr>
            <a:xfrm>
              <a:off x="1846215" y="2603858"/>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楕円 57">
              <a:extLst>
                <a:ext uri="{FF2B5EF4-FFF2-40B4-BE49-F238E27FC236}">
                  <a16:creationId xmlns:a16="http://schemas.microsoft.com/office/drawing/2014/main" id="{352E404B-DC31-4593-A069-45E347062825}"/>
                </a:ext>
              </a:extLst>
            </p:cNvPr>
            <p:cNvSpPr/>
            <p:nvPr/>
          </p:nvSpPr>
          <p:spPr>
            <a:xfrm>
              <a:off x="2155370" y="2677883"/>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D1EA7264-9689-4A82-A8C1-1D978D594ED5}"/>
                </a:ext>
              </a:extLst>
            </p:cNvPr>
            <p:cNvSpPr/>
            <p:nvPr/>
          </p:nvSpPr>
          <p:spPr>
            <a:xfrm>
              <a:off x="2037801" y="297833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楕円 59">
              <a:extLst>
                <a:ext uri="{FF2B5EF4-FFF2-40B4-BE49-F238E27FC236}">
                  <a16:creationId xmlns:a16="http://schemas.microsoft.com/office/drawing/2014/main" id="{835B248D-99E1-436E-98A6-5C4DE073B603}"/>
                </a:ext>
              </a:extLst>
            </p:cNvPr>
            <p:cNvSpPr/>
            <p:nvPr/>
          </p:nvSpPr>
          <p:spPr>
            <a:xfrm>
              <a:off x="2016029" y="27040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楕円 60">
              <a:extLst>
                <a:ext uri="{FF2B5EF4-FFF2-40B4-BE49-F238E27FC236}">
                  <a16:creationId xmlns:a16="http://schemas.microsoft.com/office/drawing/2014/main" id="{0984F3FE-541E-4103-AF8A-A712B4062907}"/>
                </a:ext>
              </a:extLst>
            </p:cNvPr>
            <p:cNvSpPr/>
            <p:nvPr/>
          </p:nvSpPr>
          <p:spPr>
            <a:xfrm>
              <a:off x="2168429" y="2856410"/>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61">
              <a:extLst>
                <a:ext uri="{FF2B5EF4-FFF2-40B4-BE49-F238E27FC236}">
                  <a16:creationId xmlns:a16="http://schemas.microsoft.com/office/drawing/2014/main" id="{0C0ED7F6-49B7-45E6-8723-28F2A2DB0BFE}"/>
                </a:ext>
              </a:extLst>
            </p:cNvPr>
            <p:cNvSpPr/>
            <p:nvPr/>
          </p:nvSpPr>
          <p:spPr>
            <a:xfrm>
              <a:off x="2320829" y="3008810"/>
              <a:ext cx="104503" cy="10450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楕円 62">
              <a:extLst>
                <a:ext uri="{FF2B5EF4-FFF2-40B4-BE49-F238E27FC236}">
                  <a16:creationId xmlns:a16="http://schemas.microsoft.com/office/drawing/2014/main" id="{48CFFA14-C206-4052-9D3D-90A75DD97DCC}"/>
                </a:ext>
              </a:extLst>
            </p:cNvPr>
            <p:cNvSpPr/>
            <p:nvPr/>
          </p:nvSpPr>
          <p:spPr>
            <a:xfrm>
              <a:off x="1258388" y="266046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楕円 63">
              <a:extLst>
                <a:ext uri="{FF2B5EF4-FFF2-40B4-BE49-F238E27FC236}">
                  <a16:creationId xmlns:a16="http://schemas.microsoft.com/office/drawing/2014/main" id="{541DAC00-F00A-4A24-B2B1-D6AECA3AE4D1}"/>
                </a:ext>
              </a:extLst>
            </p:cNvPr>
            <p:cNvSpPr/>
            <p:nvPr/>
          </p:nvSpPr>
          <p:spPr>
            <a:xfrm>
              <a:off x="1410788" y="2812864"/>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楕円 64">
              <a:extLst>
                <a:ext uri="{FF2B5EF4-FFF2-40B4-BE49-F238E27FC236}">
                  <a16:creationId xmlns:a16="http://schemas.microsoft.com/office/drawing/2014/main" id="{ACD65C8A-82B1-4FDB-AE1D-2095F3D13930}"/>
                </a:ext>
              </a:extLst>
            </p:cNvPr>
            <p:cNvSpPr/>
            <p:nvPr/>
          </p:nvSpPr>
          <p:spPr>
            <a:xfrm>
              <a:off x="1415142" y="2991391"/>
              <a:ext cx="104503" cy="10450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6" name="楕円 65">
            <a:extLst>
              <a:ext uri="{FF2B5EF4-FFF2-40B4-BE49-F238E27FC236}">
                <a16:creationId xmlns:a16="http://schemas.microsoft.com/office/drawing/2014/main" id="{0498E7DA-1860-499A-AEA9-AEBDA55DCD6D}"/>
              </a:ext>
            </a:extLst>
          </p:cNvPr>
          <p:cNvSpPr/>
          <p:nvPr/>
        </p:nvSpPr>
        <p:spPr>
          <a:xfrm>
            <a:off x="1649921" y="4560644"/>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楕円 66">
            <a:extLst>
              <a:ext uri="{FF2B5EF4-FFF2-40B4-BE49-F238E27FC236}">
                <a16:creationId xmlns:a16="http://schemas.microsoft.com/office/drawing/2014/main" id="{630109E9-DD7C-411D-9723-23F13C99EC91}"/>
              </a:ext>
            </a:extLst>
          </p:cNvPr>
          <p:cNvSpPr/>
          <p:nvPr/>
        </p:nvSpPr>
        <p:spPr>
          <a:xfrm>
            <a:off x="1892170" y="4802893"/>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楕円 67">
            <a:extLst>
              <a:ext uri="{FF2B5EF4-FFF2-40B4-BE49-F238E27FC236}">
                <a16:creationId xmlns:a16="http://schemas.microsoft.com/office/drawing/2014/main" id="{EA4BDFBE-CF59-4A6A-8FBF-EB95656C3636}"/>
              </a:ext>
            </a:extLst>
          </p:cNvPr>
          <p:cNvSpPr/>
          <p:nvPr/>
        </p:nvSpPr>
        <p:spPr>
          <a:xfrm>
            <a:off x="1816032" y="5086672"/>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楕円 68">
            <a:extLst>
              <a:ext uri="{FF2B5EF4-FFF2-40B4-BE49-F238E27FC236}">
                <a16:creationId xmlns:a16="http://schemas.microsoft.com/office/drawing/2014/main" id="{0AB31672-5559-4046-90AB-2C0877B898C3}"/>
              </a:ext>
            </a:extLst>
          </p:cNvPr>
          <p:cNvSpPr/>
          <p:nvPr/>
        </p:nvSpPr>
        <p:spPr>
          <a:xfrm>
            <a:off x="1947536" y="5619626"/>
            <a:ext cx="166114" cy="166114"/>
          </a:xfrm>
          <a:prstGeom prst="ellipse">
            <a:avLst/>
          </a:prstGeom>
          <a:solidFill>
            <a:schemeClr val="accent1">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a:extLst>
              <a:ext uri="{FF2B5EF4-FFF2-40B4-BE49-F238E27FC236}">
                <a16:creationId xmlns:a16="http://schemas.microsoft.com/office/drawing/2014/main" id="{C46FF4C7-3BEA-4F7F-85DA-2051789C697C}"/>
              </a:ext>
            </a:extLst>
          </p:cNvPr>
          <p:cNvSpPr/>
          <p:nvPr/>
        </p:nvSpPr>
        <p:spPr>
          <a:xfrm>
            <a:off x="1663759" y="5737291"/>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楕円 70">
            <a:extLst>
              <a:ext uri="{FF2B5EF4-FFF2-40B4-BE49-F238E27FC236}">
                <a16:creationId xmlns:a16="http://schemas.microsoft.com/office/drawing/2014/main" id="{11395158-23DD-43CA-AAFC-8C64926A24E4}"/>
              </a:ext>
            </a:extLst>
          </p:cNvPr>
          <p:cNvSpPr/>
          <p:nvPr/>
        </p:nvSpPr>
        <p:spPr>
          <a:xfrm>
            <a:off x="2501256" y="5384298"/>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楕円 71">
            <a:extLst>
              <a:ext uri="{FF2B5EF4-FFF2-40B4-BE49-F238E27FC236}">
                <a16:creationId xmlns:a16="http://schemas.microsoft.com/office/drawing/2014/main" id="{66B026BB-4F99-47CE-9A45-7F5F63EDAD1E}"/>
              </a:ext>
            </a:extLst>
          </p:cNvPr>
          <p:cNvSpPr/>
          <p:nvPr/>
        </p:nvSpPr>
        <p:spPr>
          <a:xfrm>
            <a:off x="2245156" y="4505270"/>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楕円 72">
            <a:extLst>
              <a:ext uri="{FF2B5EF4-FFF2-40B4-BE49-F238E27FC236}">
                <a16:creationId xmlns:a16="http://schemas.microsoft.com/office/drawing/2014/main" id="{80E2E080-1F30-49CB-A21F-6A7FAC225B45}"/>
              </a:ext>
            </a:extLst>
          </p:cNvPr>
          <p:cNvSpPr/>
          <p:nvPr/>
        </p:nvSpPr>
        <p:spPr>
          <a:xfrm>
            <a:off x="2736576" y="462293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楕円 73">
            <a:extLst>
              <a:ext uri="{FF2B5EF4-FFF2-40B4-BE49-F238E27FC236}">
                <a16:creationId xmlns:a16="http://schemas.microsoft.com/office/drawing/2014/main" id="{8523BE7D-331B-4A7F-ADBC-FD1586A62AA4}"/>
              </a:ext>
            </a:extLst>
          </p:cNvPr>
          <p:cNvSpPr/>
          <p:nvPr/>
        </p:nvSpPr>
        <p:spPr>
          <a:xfrm>
            <a:off x="2549693" y="5100515"/>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楕円 74">
            <a:extLst>
              <a:ext uri="{FF2B5EF4-FFF2-40B4-BE49-F238E27FC236}">
                <a16:creationId xmlns:a16="http://schemas.microsoft.com/office/drawing/2014/main" id="{D7309FA8-1CB2-4E08-BA2C-2BA97231BA3C}"/>
              </a:ext>
            </a:extLst>
          </p:cNvPr>
          <p:cNvSpPr/>
          <p:nvPr/>
        </p:nvSpPr>
        <p:spPr>
          <a:xfrm>
            <a:off x="2515085" y="4664468"/>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楕円 75">
            <a:extLst>
              <a:ext uri="{FF2B5EF4-FFF2-40B4-BE49-F238E27FC236}">
                <a16:creationId xmlns:a16="http://schemas.microsoft.com/office/drawing/2014/main" id="{1D97808C-AA97-4E4E-8ECA-A22EDA118872}"/>
              </a:ext>
            </a:extLst>
          </p:cNvPr>
          <p:cNvSpPr/>
          <p:nvPr/>
        </p:nvSpPr>
        <p:spPr>
          <a:xfrm>
            <a:off x="2757334" y="4906716"/>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楕円 76">
            <a:extLst>
              <a:ext uri="{FF2B5EF4-FFF2-40B4-BE49-F238E27FC236}">
                <a16:creationId xmlns:a16="http://schemas.microsoft.com/office/drawing/2014/main" id="{9E1ADD9D-299C-46B4-848D-B2D0E665B232}"/>
              </a:ext>
            </a:extLst>
          </p:cNvPr>
          <p:cNvSpPr/>
          <p:nvPr/>
        </p:nvSpPr>
        <p:spPr>
          <a:xfrm>
            <a:off x="2999582" y="5148965"/>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楕円 77">
            <a:extLst>
              <a:ext uri="{FF2B5EF4-FFF2-40B4-BE49-F238E27FC236}">
                <a16:creationId xmlns:a16="http://schemas.microsoft.com/office/drawing/2014/main" id="{94775F6D-C3FC-4741-A88E-FC4616087A00}"/>
              </a:ext>
            </a:extLst>
          </p:cNvPr>
          <p:cNvSpPr/>
          <p:nvPr/>
        </p:nvSpPr>
        <p:spPr>
          <a:xfrm>
            <a:off x="1310770" y="4595249"/>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楕円 78">
            <a:extLst>
              <a:ext uri="{FF2B5EF4-FFF2-40B4-BE49-F238E27FC236}">
                <a16:creationId xmlns:a16="http://schemas.microsoft.com/office/drawing/2014/main" id="{B97C496F-E62C-4540-8A83-9283C1A53DC6}"/>
              </a:ext>
            </a:extLst>
          </p:cNvPr>
          <p:cNvSpPr/>
          <p:nvPr/>
        </p:nvSpPr>
        <p:spPr>
          <a:xfrm>
            <a:off x="1553019" y="4837497"/>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楕円 79">
            <a:extLst>
              <a:ext uri="{FF2B5EF4-FFF2-40B4-BE49-F238E27FC236}">
                <a16:creationId xmlns:a16="http://schemas.microsoft.com/office/drawing/2014/main" id="{5652545C-0FFC-4593-B958-EEB0E7A70726}"/>
              </a:ext>
            </a:extLst>
          </p:cNvPr>
          <p:cNvSpPr/>
          <p:nvPr/>
        </p:nvSpPr>
        <p:spPr>
          <a:xfrm>
            <a:off x="1559940" y="5121277"/>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1" name="グループ化 80">
            <a:extLst>
              <a:ext uri="{FF2B5EF4-FFF2-40B4-BE49-F238E27FC236}">
                <a16:creationId xmlns:a16="http://schemas.microsoft.com/office/drawing/2014/main" id="{81F9EE91-DA7C-4EC5-85D0-DFB0303D8FAC}"/>
              </a:ext>
            </a:extLst>
          </p:cNvPr>
          <p:cNvGrpSpPr/>
          <p:nvPr/>
        </p:nvGrpSpPr>
        <p:grpSpPr>
          <a:xfrm>
            <a:off x="5143128" y="4468099"/>
            <a:ext cx="1854926" cy="1398135"/>
            <a:chOff x="1258388" y="2603858"/>
            <a:chExt cx="1166944" cy="879574"/>
          </a:xfrm>
          <a:solidFill>
            <a:schemeClr val="tx1">
              <a:lumMod val="50000"/>
              <a:lumOff val="50000"/>
            </a:schemeClr>
          </a:solidFill>
        </p:grpSpPr>
        <p:sp>
          <p:nvSpPr>
            <p:cNvPr id="82" name="楕円 81">
              <a:extLst>
                <a:ext uri="{FF2B5EF4-FFF2-40B4-BE49-F238E27FC236}">
                  <a16:creationId xmlns:a16="http://schemas.microsoft.com/office/drawing/2014/main" id="{F9958643-49BD-48E5-8FDF-01DAAD994033}"/>
                </a:ext>
              </a:extLst>
            </p:cNvPr>
            <p:cNvSpPr/>
            <p:nvPr/>
          </p:nvSpPr>
          <p:spPr>
            <a:xfrm>
              <a:off x="1471750" y="2638694"/>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楕円 82">
              <a:extLst>
                <a:ext uri="{FF2B5EF4-FFF2-40B4-BE49-F238E27FC236}">
                  <a16:creationId xmlns:a16="http://schemas.microsoft.com/office/drawing/2014/main" id="{0F979FDB-77C3-47D3-BA5E-D2AA898ECCAB}"/>
                </a:ext>
              </a:extLst>
            </p:cNvPr>
            <p:cNvSpPr/>
            <p:nvPr/>
          </p:nvSpPr>
          <p:spPr>
            <a:xfrm>
              <a:off x="1624150" y="2791094"/>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楕円 83">
              <a:extLst>
                <a:ext uri="{FF2B5EF4-FFF2-40B4-BE49-F238E27FC236}">
                  <a16:creationId xmlns:a16="http://schemas.microsoft.com/office/drawing/2014/main" id="{6CC17D92-8C1A-4235-B2E0-4E4E30529D74}"/>
                </a:ext>
              </a:extLst>
            </p:cNvPr>
            <p:cNvSpPr/>
            <p:nvPr/>
          </p:nvSpPr>
          <p:spPr>
            <a:xfrm>
              <a:off x="1576251" y="2969621"/>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楕円 84">
              <a:extLst>
                <a:ext uri="{FF2B5EF4-FFF2-40B4-BE49-F238E27FC236}">
                  <a16:creationId xmlns:a16="http://schemas.microsoft.com/office/drawing/2014/main" id="{908777EB-4967-4985-80C3-F33457499930}"/>
                </a:ext>
              </a:extLst>
            </p:cNvPr>
            <p:cNvSpPr/>
            <p:nvPr/>
          </p:nvSpPr>
          <p:spPr>
            <a:xfrm>
              <a:off x="1658981" y="3304905"/>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楕円 85">
              <a:extLst>
                <a:ext uri="{FF2B5EF4-FFF2-40B4-BE49-F238E27FC236}">
                  <a16:creationId xmlns:a16="http://schemas.microsoft.com/office/drawing/2014/main" id="{DC693332-8530-45D2-95BE-A01CBD15C8C5}"/>
                </a:ext>
              </a:extLst>
            </p:cNvPr>
            <p:cNvSpPr/>
            <p:nvPr/>
          </p:nvSpPr>
          <p:spPr>
            <a:xfrm>
              <a:off x="1480455" y="3378929"/>
              <a:ext cx="104503" cy="104503"/>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楕円 86">
              <a:extLst>
                <a:ext uri="{FF2B5EF4-FFF2-40B4-BE49-F238E27FC236}">
                  <a16:creationId xmlns:a16="http://schemas.microsoft.com/office/drawing/2014/main" id="{306FE778-7355-4B62-9DDE-F1B007D3C2FE}"/>
                </a:ext>
              </a:extLst>
            </p:cNvPr>
            <p:cNvSpPr/>
            <p:nvPr/>
          </p:nvSpPr>
          <p:spPr>
            <a:xfrm>
              <a:off x="2007329" y="3156859"/>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楕円 87">
              <a:extLst>
                <a:ext uri="{FF2B5EF4-FFF2-40B4-BE49-F238E27FC236}">
                  <a16:creationId xmlns:a16="http://schemas.microsoft.com/office/drawing/2014/main" id="{FA84909A-CFDB-47C9-B10C-6C933F41A7E2}"/>
                </a:ext>
              </a:extLst>
            </p:cNvPr>
            <p:cNvSpPr/>
            <p:nvPr/>
          </p:nvSpPr>
          <p:spPr>
            <a:xfrm>
              <a:off x="1846215" y="2603858"/>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楕円 88">
              <a:extLst>
                <a:ext uri="{FF2B5EF4-FFF2-40B4-BE49-F238E27FC236}">
                  <a16:creationId xmlns:a16="http://schemas.microsoft.com/office/drawing/2014/main" id="{BF63447D-7CD4-48BC-914D-084D3F2F2A02}"/>
                </a:ext>
              </a:extLst>
            </p:cNvPr>
            <p:cNvSpPr/>
            <p:nvPr/>
          </p:nvSpPr>
          <p:spPr>
            <a:xfrm>
              <a:off x="2155370" y="2677883"/>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0" name="楕円 89">
              <a:extLst>
                <a:ext uri="{FF2B5EF4-FFF2-40B4-BE49-F238E27FC236}">
                  <a16:creationId xmlns:a16="http://schemas.microsoft.com/office/drawing/2014/main" id="{7287842D-9E66-471A-A6D4-A98785F32781}"/>
                </a:ext>
              </a:extLst>
            </p:cNvPr>
            <p:cNvSpPr/>
            <p:nvPr/>
          </p:nvSpPr>
          <p:spPr>
            <a:xfrm>
              <a:off x="2037801" y="2978330"/>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楕円 90">
              <a:extLst>
                <a:ext uri="{FF2B5EF4-FFF2-40B4-BE49-F238E27FC236}">
                  <a16:creationId xmlns:a16="http://schemas.microsoft.com/office/drawing/2014/main" id="{F95FB43A-65C3-420B-93F9-EE9BB514D761}"/>
                </a:ext>
              </a:extLst>
            </p:cNvPr>
            <p:cNvSpPr/>
            <p:nvPr/>
          </p:nvSpPr>
          <p:spPr>
            <a:xfrm>
              <a:off x="2016029" y="2704010"/>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楕円 91">
              <a:extLst>
                <a:ext uri="{FF2B5EF4-FFF2-40B4-BE49-F238E27FC236}">
                  <a16:creationId xmlns:a16="http://schemas.microsoft.com/office/drawing/2014/main" id="{0BCCF928-A08A-45A3-B558-F2DD25E9F62C}"/>
                </a:ext>
              </a:extLst>
            </p:cNvPr>
            <p:cNvSpPr/>
            <p:nvPr/>
          </p:nvSpPr>
          <p:spPr>
            <a:xfrm>
              <a:off x="2168429" y="2856410"/>
              <a:ext cx="104503" cy="10450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楕円 92">
              <a:extLst>
                <a:ext uri="{FF2B5EF4-FFF2-40B4-BE49-F238E27FC236}">
                  <a16:creationId xmlns:a16="http://schemas.microsoft.com/office/drawing/2014/main" id="{E4F87CA1-0818-49A5-9264-F2CD01C054B4}"/>
                </a:ext>
              </a:extLst>
            </p:cNvPr>
            <p:cNvSpPr/>
            <p:nvPr/>
          </p:nvSpPr>
          <p:spPr>
            <a:xfrm>
              <a:off x="2320829" y="3008810"/>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楕円 93">
              <a:extLst>
                <a:ext uri="{FF2B5EF4-FFF2-40B4-BE49-F238E27FC236}">
                  <a16:creationId xmlns:a16="http://schemas.microsoft.com/office/drawing/2014/main" id="{1095488F-A63F-4FB5-A969-E4371C9CA42E}"/>
                </a:ext>
              </a:extLst>
            </p:cNvPr>
            <p:cNvSpPr/>
            <p:nvPr/>
          </p:nvSpPr>
          <p:spPr>
            <a:xfrm>
              <a:off x="1258388" y="2660464"/>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楕円 94">
              <a:extLst>
                <a:ext uri="{FF2B5EF4-FFF2-40B4-BE49-F238E27FC236}">
                  <a16:creationId xmlns:a16="http://schemas.microsoft.com/office/drawing/2014/main" id="{84B49615-A8BD-409F-B2C3-23027ECE365A}"/>
                </a:ext>
              </a:extLst>
            </p:cNvPr>
            <p:cNvSpPr/>
            <p:nvPr/>
          </p:nvSpPr>
          <p:spPr>
            <a:xfrm>
              <a:off x="1410788" y="2812864"/>
              <a:ext cx="104503" cy="104503"/>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楕円 95">
              <a:extLst>
                <a:ext uri="{FF2B5EF4-FFF2-40B4-BE49-F238E27FC236}">
                  <a16:creationId xmlns:a16="http://schemas.microsoft.com/office/drawing/2014/main" id="{91D2031E-E355-4C75-9747-54B415E987E4}"/>
                </a:ext>
              </a:extLst>
            </p:cNvPr>
            <p:cNvSpPr/>
            <p:nvPr/>
          </p:nvSpPr>
          <p:spPr>
            <a:xfrm>
              <a:off x="1415142" y="2991391"/>
              <a:ext cx="104503" cy="1045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7" name="グループ化 96">
            <a:extLst>
              <a:ext uri="{FF2B5EF4-FFF2-40B4-BE49-F238E27FC236}">
                <a16:creationId xmlns:a16="http://schemas.microsoft.com/office/drawing/2014/main" id="{0172F17C-6E89-4133-B7E3-47BCCBDB7D68}"/>
              </a:ext>
            </a:extLst>
          </p:cNvPr>
          <p:cNvGrpSpPr/>
          <p:nvPr/>
        </p:nvGrpSpPr>
        <p:grpSpPr>
          <a:xfrm>
            <a:off x="8770248" y="4508602"/>
            <a:ext cx="1854926" cy="1398135"/>
            <a:chOff x="8770248" y="4508602"/>
            <a:chExt cx="1854926" cy="1398135"/>
          </a:xfrm>
        </p:grpSpPr>
        <p:sp>
          <p:nvSpPr>
            <p:cNvPr id="98" name="楕円 97">
              <a:extLst>
                <a:ext uri="{FF2B5EF4-FFF2-40B4-BE49-F238E27FC236}">
                  <a16:creationId xmlns:a16="http://schemas.microsoft.com/office/drawing/2014/main" id="{755BA1B8-A067-4BEF-B562-36032330E1F3}"/>
                </a:ext>
              </a:extLst>
            </p:cNvPr>
            <p:cNvSpPr/>
            <p:nvPr/>
          </p:nvSpPr>
          <p:spPr>
            <a:xfrm>
              <a:off x="9109399" y="4563976"/>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楕円 98">
              <a:extLst>
                <a:ext uri="{FF2B5EF4-FFF2-40B4-BE49-F238E27FC236}">
                  <a16:creationId xmlns:a16="http://schemas.microsoft.com/office/drawing/2014/main" id="{FE5A0D28-3380-4613-9B72-70EA2F9D1ED0}"/>
                </a:ext>
              </a:extLst>
            </p:cNvPr>
            <p:cNvSpPr/>
            <p:nvPr/>
          </p:nvSpPr>
          <p:spPr>
            <a:xfrm>
              <a:off x="9351648" y="4806225"/>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楕円 99">
              <a:extLst>
                <a:ext uri="{FF2B5EF4-FFF2-40B4-BE49-F238E27FC236}">
                  <a16:creationId xmlns:a16="http://schemas.microsoft.com/office/drawing/2014/main" id="{58F9A34E-6C7E-4913-B98A-F1E8B91DC847}"/>
                </a:ext>
              </a:extLst>
            </p:cNvPr>
            <p:cNvSpPr/>
            <p:nvPr/>
          </p:nvSpPr>
          <p:spPr>
            <a:xfrm>
              <a:off x="9275510" y="5090004"/>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楕円 100">
              <a:extLst>
                <a:ext uri="{FF2B5EF4-FFF2-40B4-BE49-F238E27FC236}">
                  <a16:creationId xmlns:a16="http://schemas.microsoft.com/office/drawing/2014/main" id="{08909BBB-0235-4F28-BF15-427657C4FC61}"/>
                </a:ext>
              </a:extLst>
            </p:cNvPr>
            <p:cNvSpPr/>
            <p:nvPr/>
          </p:nvSpPr>
          <p:spPr>
            <a:xfrm>
              <a:off x="9407014" y="5622958"/>
              <a:ext cx="166114" cy="1661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楕円 101">
              <a:extLst>
                <a:ext uri="{FF2B5EF4-FFF2-40B4-BE49-F238E27FC236}">
                  <a16:creationId xmlns:a16="http://schemas.microsoft.com/office/drawing/2014/main" id="{9D980C1E-1F5D-4C27-B4C0-EA66846FD7C5}"/>
                </a:ext>
              </a:extLst>
            </p:cNvPr>
            <p:cNvSpPr/>
            <p:nvPr/>
          </p:nvSpPr>
          <p:spPr>
            <a:xfrm>
              <a:off x="9123237" y="5740623"/>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楕円 102">
              <a:extLst>
                <a:ext uri="{FF2B5EF4-FFF2-40B4-BE49-F238E27FC236}">
                  <a16:creationId xmlns:a16="http://schemas.microsoft.com/office/drawing/2014/main" id="{F9B4876E-81A7-4F62-8ED2-479789C9630C}"/>
                </a:ext>
              </a:extLst>
            </p:cNvPr>
            <p:cNvSpPr/>
            <p:nvPr/>
          </p:nvSpPr>
          <p:spPr>
            <a:xfrm>
              <a:off x="9960734" y="538763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楕円 103">
              <a:extLst>
                <a:ext uri="{FF2B5EF4-FFF2-40B4-BE49-F238E27FC236}">
                  <a16:creationId xmlns:a16="http://schemas.microsoft.com/office/drawing/2014/main" id="{8178C204-D775-4C69-B00C-6C09656BC5C9}"/>
                </a:ext>
              </a:extLst>
            </p:cNvPr>
            <p:cNvSpPr/>
            <p:nvPr/>
          </p:nvSpPr>
          <p:spPr>
            <a:xfrm>
              <a:off x="9704634" y="4508602"/>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楕円 104">
              <a:extLst>
                <a:ext uri="{FF2B5EF4-FFF2-40B4-BE49-F238E27FC236}">
                  <a16:creationId xmlns:a16="http://schemas.microsoft.com/office/drawing/2014/main" id="{121ACEBB-B43E-4772-93CD-87ABAAC7AC43}"/>
                </a:ext>
              </a:extLst>
            </p:cNvPr>
            <p:cNvSpPr/>
            <p:nvPr/>
          </p:nvSpPr>
          <p:spPr>
            <a:xfrm>
              <a:off x="10196054" y="4626269"/>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6" name="楕円 105">
              <a:extLst>
                <a:ext uri="{FF2B5EF4-FFF2-40B4-BE49-F238E27FC236}">
                  <a16:creationId xmlns:a16="http://schemas.microsoft.com/office/drawing/2014/main" id="{BC1B7FBF-DD47-4B42-8642-8AC6D00384D9}"/>
                </a:ext>
              </a:extLst>
            </p:cNvPr>
            <p:cNvSpPr/>
            <p:nvPr/>
          </p:nvSpPr>
          <p:spPr>
            <a:xfrm>
              <a:off x="10009171" y="510384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楕円 106">
              <a:extLst>
                <a:ext uri="{FF2B5EF4-FFF2-40B4-BE49-F238E27FC236}">
                  <a16:creationId xmlns:a16="http://schemas.microsoft.com/office/drawing/2014/main" id="{69F6246F-149B-4284-8BB8-4E7C7A9E9526}"/>
                </a:ext>
              </a:extLst>
            </p:cNvPr>
            <p:cNvSpPr/>
            <p:nvPr/>
          </p:nvSpPr>
          <p:spPr>
            <a:xfrm>
              <a:off x="9974563" y="466780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楕円 107">
              <a:extLst>
                <a:ext uri="{FF2B5EF4-FFF2-40B4-BE49-F238E27FC236}">
                  <a16:creationId xmlns:a16="http://schemas.microsoft.com/office/drawing/2014/main" id="{67D6C2F8-86FC-4D6E-B9B9-9EB9FC383247}"/>
                </a:ext>
              </a:extLst>
            </p:cNvPr>
            <p:cNvSpPr/>
            <p:nvPr/>
          </p:nvSpPr>
          <p:spPr>
            <a:xfrm>
              <a:off x="10216812" y="4910048"/>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楕円 108">
              <a:extLst>
                <a:ext uri="{FF2B5EF4-FFF2-40B4-BE49-F238E27FC236}">
                  <a16:creationId xmlns:a16="http://schemas.microsoft.com/office/drawing/2014/main" id="{10EB173E-0DFE-4740-A2E5-2C2C7856F8A2}"/>
                </a:ext>
              </a:extLst>
            </p:cNvPr>
            <p:cNvSpPr/>
            <p:nvPr/>
          </p:nvSpPr>
          <p:spPr>
            <a:xfrm>
              <a:off x="10459060" y="515229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楕円 109">
              <a:extLst>
                <a:ext uri="{FF2B5EF4-FFF2-40B4-BE49-F238E27FC236}">
                  <a16:creationId xmlns:a16="http://schemas.microsoft.com/office/drawing/2014/main" id="{BBB33727-4B43-467F-8840-5E5D3C7BC124}"/>
                </a:ext>
              </a:extLst>
            </p:cNvPr>
            <p:cNvSpPr/>
            <p:nvPr/>
          </p:nvSpPr>
          <p:spPr>
            <a:xfrm>
              <a:off x="8770248" y="4598581"/>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楕円 110">
              <a:extLst>
                <a:ext uri="{FF2B5EF4-FFF2-40B4-BE49-F238E27FC236}">
                  <a16:creationId xmlns:a16="http://schemas.microsoft.com/office/drawing/2014/main" id="{E92A01D1-22DA-4B8F-8447-97CD0AEFBE19}"/>
                </a:ext>
              </a:extLst>
            </p:cNvPr>
            <p:cNvSpPr/>
            <p:nvPr/>
          </p:nvSpPr>
          <p:spPr>
            <a:xfrm>
              <a:off x="9012497" y="4840829"/>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楕円 111">
              <a:extLst>
                <a:ext uri="{FF2B5EF4-FFF2-40B4-BE49-F238E27FC236}">
                  <a16:creationId xmlns:a16="http://schemas.microsoft.com/office/drawing/2014/main" id="{209DC8E3-62D5-41C1-AF70-4346296EF19D}"/>
                </a:ext>
              </a:extLst>
            </p:cNvPr>
            <p:cNvSpPr/>
            <p:nvPr/>
          </p:nvSpPr>
          <p:spPr>
            <a:xfrm>
              <a:off x="9019418" y="5124609"/>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13" name="直線コネクタ 112">
            <a:extLst>
              <a:ext uri="{FF2B5EF4-FFF2-40B4-BE49-F238E27FC236}">
                <a16:creationId xmlns:a16="http://schemas.microsoft.com/office/drawing/2014/main" id="{01F15120-7C2F-4BC4-98E3-FD20F9A8F6E0}"/>
              </a:ext>
            </a:extLst>
          </p:cNvPr>
          <p:cNvCxnSpPr>
            <a:cxnSpLocks/>
          </p:cNvCxnSpPr>
          <p:nvPr/>
        </p:nvCxnSpPr>
        <p:spPr>
          <a:xfrm>
            <a:off x="339634" y="3849189"/>
            <a:ext cx="112279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24D266DA-22AC-4FF3-9A0D-83707A822C2A}"/>
              </a:ext>
            </a:extLst>
          </p:cNvPr>
          <p:cNvCxnSpPr>
            <a:cxnSpLocks/>
          </p:cNvCxnSpPr>
          <p:nvPr/>
        </p:nvCxnSpPr>
        <p:spPr>
          <a:xfrm>
            <a:off x="4145280" y="1814214"/>
            <a:ext cx="0" cy="4234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6BDDD170-AB30-411F-BCA7-C76A57CA10BA}"/>
              </a:ext>
            </a:extLst>
          </p:cNvPr>
          <p:cNvCxnSpPr>
            <a:cxnSpLocks/>
          </p:cNvCxnSpPr>
          <p:nvPr/>
        </p:nvCxnSpPr>
        <p:spPr>
          <a:xfrm>
            <a:off x="7737566" y="1835987"/>
            <a:ext cx="0" cy="423416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1649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a:t>
            </a:r>
            <a:r>
              <a:rPr kumimoji="1" lang="en-US" altLang="ja-JP" dirty="0">
                <a:latin typeface="+mj-ea"/>
              </a:rPr>
              <a:t>2: </a:t>
            </a:r>
            <a:r>
              <a:rPr kumimoji="1" lang="ja-JP" altLang="en-US" dirty="0">
                <a:latin typeface="+mj-ea"/>
              </a:rPr>
              <a:t>クラスタリング</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latin typeface="+mj-ea"/>
                <a:ea typeface="+mj-ea"/>
              </a:rPr>
              <a:t>クラスタリングの特徴量は，予備実験で人手でプログラミング言語の判別をした際に</a:t>
            </a:r>
            <a:endParaRPr kumimoji="1" lang="en-US" altLang="ja-JP" dirty="0">
              <a:latin typeface="+mj-ea"/>
              <a:ea typeface="+mj-ea"/>
            </a:endParaRPr>
          </a:p>
          <a:p>
            <a:r>
              <a:rPr lang="ja-JP" altLang="en-US" dirty="0">
                <a:latin typeface="+mj-ea"/>
                <a:ea typeface="+mj-ea"/>
              </a:rPr>
              <a:t>作業実施者が判別のポイントとして列挙した内容を基に作成した</a:t>
            </a:r>
            <a:endParaRPr kumimoji="1" lang="ja-JP" altLang="en-US" dirty="0">
              <a:latin typeface="+mj-ea"/>
              <a:ea typeface="+mj-ea"/>
            </a:endParaRP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1183041257"/>
              </p:ext>
            </p:extLst>
          </p:nvPr>
        </p:nvGraphicFramePr>
        <p:xfrm>
          <a:off x="609174" y="2542470"/>
          <a:ext cx="10055860" cy="3352800"/>
        </p:xfrm>
        <a:graphic>
          <a:graphicData uri="http://schemas.openxmlformats.org/drawingml/2006/table">
            <a:tbl>
              <a:tblPr firstRow="1">
                <a:tableStyleId>{073A0DAA-6AF3-43AB-8588-CEC1D06C72B9}</a:tableStyleId>
              </a:tblPr>
              <a:tblGrid>
                <a:gridCol w="3227705">
                  <a:extLst>
                    <a:ext uri="{9D8B030D-6E8A-4147-A177-3AD203B41FA5}">
                      <a16:colId xmlns:a16="http://schemas.microsoft.com/office/drawing/2014/main" val="3784407792"/>
                    </a:ext>
                  </a:extLst>
                </a:gridCol>
                <a:gridCol w="6828155">
                  <a:extLst>
                    <a:ext uri="{9D8B030D-6E8A-4147-A177-3AD203B41FA5}">
                      <a16:colId xmlns:a16="http://schemas.microsoft.com/office/drawing/2014/main" val="2397194784"/>
                    </a:ext>
                  </a:extLst>
                </a:gridCol>
              </a:tblGrid>
              <a:tr h="215140">
                <a:tc>
                  <a:txBody>
                    <a:bodyPr/>
                    <a:lstStyle/>
                    <a:p>
                      <a:r>
                        <a:rPr kumimoji="1" lang="ja-JP" altLang="en-US" sz="1600" dirty="0"/>
                        <a:t>特徴量</a:t>
                      </a:r>
                      <a:endParaRPr kumimoji="1" lang="ja-JP" altLang="en-US" sz="1600" dirty="0">
                        <a:latin typeface="+mn-ea"/>
                        <a:ea typeface="+mn-ea"/>
                      </a:endParaRPr>
                    </a:p>
                  </a:txBody>
                  <a:tcPr/>
                </a:tc>
                <a:tc>
                  <a:txBody>
                    <a:bodyPr/>
                    <a:lstStyle/>
                    <a:p>
                      <a:r>
                        <a:rPr kumimoji="1" lang="ja-JP" altLang="en-US" sz="1600" dirty="0">
                          <a:latin typeface="+mn-ea"/>
                          <a:ea typeface="+mn-ea"/>
                        </a:rPr>
                        <a:t>選定理由</a:t>
                      </a:r>
                    </a:p>
                  </a:txBody>
                  <a:tcPr/>
                </a:tc>
                <a:extLst>
                  <a:ext uri="{0D108BD9-81ED-4DB2-BD59-A6C34878D82A}">
                    <a16:rowId xmlns:a16="http://schemas.microsoft.com/office/drawing/2014/main" val="636835104"/>
                  </a:ext>
                </a:extLst>
              </a:tr>
              <a:tr h="215140">
                <a:tc>
                  <a:txBody>
                    <a:bodyPr/>
                    <a:lstStyle/>
                    <a:p>
                      <a:r>
                        <a:rPr kumimoji="1" lang="ja-JP" altLang="en-US" sz="1600" dirty="0"/>
                        <a:t>ファイルの行数</a:t>
                      </a:r>
                      <a:endParaRPr kumimoji="1" lang="ja-JP" altLang="en-US" sz="1600" dirty="0">
                        <a:latin typeface="+mn-ea"/>
                        <a:ea typeface="+mn-ea"/>
                      </a:endParaRPr>
                    </a:p>
                  </a:txBody>
                  <a:tcPr/>
                </a:tc>
                <a:tc>
                  <a:txBody>
                    <a:bodyPr/>
                    <a:lstStyle/>
                    <a:p>
                      <a:r>
                        <a:rPr kumimoji="1" lang="ja-JP" altLang="en-US" sz="1600" b="0" i="0" kern="1200" dirty="0">
                          <a:solidFill>
                            <a:schemeClr val="dk1"/>
                          </a:solidFill>
                          <a:effectLst/>
                          <a:latin typeface="+mn-lt"/>
                          <a:ea typeface="+mn-ea"/>
                          <a:cs typeface="+mn-cs"/>
                        </a:rPr>
                        <a:t>メインファイルは比較的長く，インクルードファイルは短いことが多い</a:t>
                      </a:r>
                      <a:endParaRPr kumimoji="1" lang="ja-JP" altLang="en-US" sz="1600" dirty="0">
                        <a:latin typeface="+mn-ea"/>
                        <a:ea typeface="+mn-ea"/>
                      </a:endParaRPr>
                    </a:p>
                  </a:txBody>
                  <a:tcPr/>
                </a:tc>
                <a:extLst>
                  <a:ext uri="{0D108BD9-81ED-4DB2-BD59-A6C34878D82A}">
                    <a16:rowId xmlns:a16="http://schemas.microsoft.com/office/drawing/2014/main" val="4294903575"/>
                  </a:ext>
                </a:extLst>
              </a:tr>
              <a:tr h="215140">
                <a:tc>
                  <a:txBody>
                    <a:bodyPr/>
                    <a:lstStyle/>
                    <a:p>
                      <a:r>
                        <a:rPr kumimoji="1" lang="en-US" altLang="ja-JP" sz="1600" dirty="0"/>
                        <a:t>1</a:t>
                      </a:r>
                      <a:r>
                        <a:rPr kumimoji="1" lang="ja-JP" altLang="en-US" sz="1600" dirty="0"/>
                        <a:t>行あたりの平均文字数</a:t>
                      </a:r>
                      <a:endParaRPr kumimoji="1" lang="ja-JP" altLang="en-US" sz="1600" dirty="0">
                        <a:latin typeface="+mn-ea"/>
                        <a:ea typeface="+mn-ea"/>
                      </a:endParaRPr>
                    </a:p>
                  </a:txBody>
                  <a:tcPr/>
                </a:tc>
                <a:tc>
                  <a:txBody>
                    <a:bodyPr/>
                    <a:lstStyle/>
                    <a:p>
                      <a:r>
                        <a:rPr kumimoji="1" lang="en-US" altLang="ja-JP" sz="1600" dirty="0">
                          <a:latin typeface="+mn-ea"/>
                          <a:ea typeface="+mn-ea"/>
                        </a:rPr>
                        <a:t>1</a:t>
                      </a:r>
                      <a:r>
                        <a:rPr kumimoji="1" lang="ja-JP" altLang="en-US" sz="1600" dirty="0">
                          <a:latin typeface="+mn-ea"/>
                          <a:ea typeface="+mn-ea"/>
                        </a:rPr>
                        <a:t>行当たりの文字数制限がある言語がある</a:t>
                      </a:r>
                    </a:p>
                  </a:txBody>
                  <a:tcPr/>
                </a:tc>
                <a:extLst>
                  <a:ext uri="{0D108BD9-81ED-4DB2-BD59-A6C34878D82A}">
                    <a16:rowId xmlns:a16="http://schemas.microsoft.com/office/drawing/2014/main" val="1439819360"/>
                  </a:ext>
                </a:extLst>
              </a:tr>
              <a:tr h="215140">
                <a:tc>
                  <a:txBody>
                    <a:bodyPr/>
                    <a:lstStyle/>
                    <a:p>
                      <a:r>
                        <a:rPr kumimoji="1" lang="ja-JP" altLang="en-US" sz="1600" dirty="0"/>
                        <a:t>英字の割合</a:t>
                      </a:r>
                      <a:endParaRPr kumimoji="1" lang="ja-JP" altLang="en-US" sz="1600" dirty="0">
                        <a:latin typeface="+mn-ea"/>
                        <a:ea typeface="+mn-ea"/>
                      </a:endParaRPr>
                    </a:p>
                  </a:txBody>
                  <a:tcPr/>
                </a:tc>
                <a:tc>
                  <a:txBody>
                    <a:bodyPr/>
                    <a:lstStyle/>
                    <a:p>
                      <a:r>
                        <a:rPr kumimoji="1" lang="ja-JP" altLang="en-US" sz="1600" dirty="0">
                          <a:latin typeface="+mn-ea"/>
                          <a:ea typeface="+mn-ea"/>
                        </a:rPr>
                        <a:t>コメント英字しか記述できない言語と</a:t>
                      </a:r>
                      <a:r>
                        <a:rPr kumimoji="1" lang="en-US" altLang="ja-JP" sz="1600" dirty="0">
                          <a:latin typeface="+mn-ea"/>
                          <a:ea typeface="+mn-ea"/>
                        </a:rPr>
                        <a:t>2byte</a:t>
                      </a:r>
                      <a:r>
                        <a:rPr kumimoji="1" lang="ja-JP" altLang="en-US" sz="1600" dirty="0">
                          <a:latin typeface="+mn-ea"/>
                          <a:ea typeface="+mn-ea"/>
                        </a:rPr>
                        <a:t>文字を記述できる言語がある</a:t>
                      </a:r>
                    </a:p>
                  </a:txBody>
                  <a:tcPr/>
                </a:tc>
                <a:extLst>
                  <a:ext uri="{0D108BD9-81ED-4DB2-BD59-A6C34878D82A}">
                    <a16:rowId xmlns:a16="http://schemas.microsoft.com/office/drawing/2014/main" val="2470369250"/>
                  </a:ext>
                </a:extLst>
              </a:tr>
              <a:tr h="215140">
                <a:tc>
                  <a:txBody>
                    <a:bodyPr/>
                    <a:lstStyle/>
                    <a:p>
                      <a:r>
                        <a:rPr kumimoji="1" lang="ja-JP" altLang="en-US" sz="1600" dirty="0"/>
                        <a:t>数字の割合</a:t>
                      </a:r>
                      <a:endParaRPr kumimoji="1" lang="ja-JP" altLang="en-US" sz="1600" dirty="0">
                        <a:latin typeface="+mn-ea"/>
                        <a:ea typeface="+mn-ea"/>
                      </a:endParaRPr>
                    </a:p>
                  </a:txBody>
                  <a:tcPr/>
                </a:tc>
                <a:tc>
                  <a:txBody>
                    <a:bodyPr/>
                    <a:lstStyle/>
                    <a:p>
                      <a:r>
                        <a:rPr kumimoji="1" lang="ja-JP" altLang="en-US" sz="1600" dirty="0">
                          <a:latin typeface="+mn-ea"/>
                          <a:ea typeface="+mn-ea"/>
                        </a:rPr>
                        <a:t>データファイルは数字の割合が高い傾向がある</a:t>
                      </a:r>
                    </a:p>
                  </a:txBody>
                  <a:tcPr/>
                </a:tc>
                <a:extLst>
                  <a:ext uri="{0D108BD9-81ED-4DB2-BD59-A6C34878D82A}">
                    <a16:rowId xmlns:a16="http://schemas.microsoft.com/office/drawing/2014/main" val="632610266"/>
                  </a:ext>
                </a:extLst>
              </a:tr>
              <a:tr h="215140">
                <a:tc>
                  <a:txBody>
                    <a:bodyPr/>
                    <a:lstStyle/>
                    <a:p>
                      <a:r>
                        <a:rPr kumimoji="1" lang="ja-JP" altLang="en-US" sz="1600" dirty="0"/>
                        <a:t>大文字の割合</a:t>
                      </a:r>
                      <a:endParaRPr kumimoji="1" lang="ja-JP" altLang="en-US" sz="1600" dirty="0">
                        <a:latin typeface="+mn-ea"/>
                        <a:ea typeface="+mn-ea"/>
                      </a:endParaRPr>
                    </a:p>
                  </a:txBody>
                  <a:tcPr/>
                </a:tc>
                <a:tc>
                  <a:txBody>
                    <a:bodyPr/>
                    <a:lstStyle/>
                    <a:p>
                      <a:r>
                        <a:rPr kumimoji="1" lang="en-US" altLang="ja-JP" sz="1600" dirty="0">
                          <a:latin typeface="+mn-ea"/>
                          <a:ea typeface="+mn-ea"/>
                        </a:rPr>
                        <a:t>COBOL</a:t>
                      </a:r>
                      <a:r>
                        <a:rPr kumimoji="1" lang="ja-JP" altLang="en-US" sz="1600" dirty="0">
                          <a:latin typeface="+mn-ea"/>
                          <a:ea typeface="+mn-ea"/>
                        </a:rPr>
                        <a:t>などの言語は全て大文字で記述する傾向がある</a:t>
                      </a:r>
                    </a:p>
                  </a:txBody>
                  <a:tcPr/>
                </a:tc>
                <a:extLst>
                  <a:ext uri="{0D108BD9-81ED-4DB2-BD59-A6C34878D82A}">
                    <a16:rowId xmlns:a16="http://schemas.microsoft.com/office/drawing/2014/main" val="4220597245"/>
                  </a:ext>
                </a:extLst>
              </a:tr>
              <a:tr h="215140">
                <a:tc>
                  <a:txBody>
                    <a:bodyPr/>
                    <a:lstStyle/>
                    <a:p>
                      <a:r>
                        <a:rPr kumimoji="1" lang="ja-JP" altLang="en-US" sz="1600" dirty="0"/>
                        <a:t>括弧の平均出現数</a:t>
                      </a:r>
                      <a:endParaRPr kumimoji="1" lang="ja-JP" altLang="en-US" sz="1600" dirty="0">
                        <a:latin typeface="+mn-ea"/>
                        <a:ea typeface="+mn-ea"/>
                      </a:endParaRPr>
                    </a:p>
                  </a:txBody>
                  <a:tcPr/>
                </a:tc>
                <a:tc>
                  <a:txBody>
                    <a:bodyPr/>
                    <a:lstStyle/>
                    <a:p>
                      <a:r>
                        <a:rPr kumimoji="1" lang="ja-JP" altLang="en-US" sz="1600" dirty="0">
                          <a:latin typeface="+mn-ea"/>
                          <a:ea typeface="+mn-ea"/>
                        </a:rPr>
                        <a:t>ブロックを括弧で囲む言語と，括弧ではない予約語で囲む言語がある</a:t>
                      </a:r>
                    </a:p>
                  </a:txBody>
                  <a:tcPr/>
                </a:tc>
                <a:extLst>
                  <a:ext uri="{0D108BD9-81ED-4DB2-BD59-A6C34878D82A}">
                    <a16:rowId xmlns:a16="http://schemas.microsoft.com/office/drawing/2014/main" val="1399344788"/>
                  </a:ext>
                </a:extLst>
              </a:tr>
              <a:tr h="215140">
                <a:tc>
                  <a:txBody>
                    <a:bodyPr/>
                    <a:lstStyle/>
                    <a:p>
                      <a:r>
                        <a:rPr kumimoji="1" lang="ja-JP" altLang="en-US" sz="1600" dirty="0"/>
                        <a:t>特殊文字平均出現数</a:t>
                      </a:r>
                      <a:endParaRPr kumimoji="1" lang="ja-JP" altLang="en-US" sz="1600" dirty="0">
                        <a:latin typeface="+mn-ea"/>
                        <a:ea typeface="+mn-ea"/>
                      </a:endParaRPr>
                    </a:p>
                  </a:txBody>
                  <a:tcPr/>
                </a:tc>
                <a:tc>
                  <a:txBody>
                    <a:bodyPr/>
                    <a:lstStyle/>
                    <a:p>
                      <a:r>
                        <a:rPr kumimoji="1" lang="ja-JP" altLang="en-US" sz="1600" dirty="0">
                          <a:latin typeface="+mn-ea"/>
                          <a:ea typeface="+mn-ea"/>
                        </a:rPr>
                        <a:t>文の区切り文字が言語によって異なる</a:t>
                      </a:r>
                    </a:p>
                  </a:txBody>
                  <a:tcPr/>
                </a:tc>
                <a:extLst>
                  <a:ext uri="{0D108BD9-81ED-4DB2-BD59-A6C34878D82A}">
                    <a16:rowId xmlns:a16="http://schemas.microsoft.com/office/drawing/2014/main" val="4931763"/>
                  </a:ext>
                </a:extLst>
              </a:tr>
              <a:tr h="215140">
                <a:tc>
                  <a:txBody>
                    <a:bodyPr/>
                    <a:lstStyle/>
                    <a:p>
                      <a:r>
                        <a:rPr kumimoji="1" lang="ja-JP" altLang="en-US" sz="1600" dirty="0"/>
                        <a:t>他のファイル名と同じ単語の出現数</a:t>
                      </a:r>
                      <a:endParaRPr kumimoji="1" lang="ja-JP" altLang="en-US" sz="1600" dirty="0">
                        <a:latin typeface="+mn-ea"/>
                        <a:ea typeface="+mn-ea"/>
                      </a:endParaRPr>
                    </a:p>
                  </a:txBody>
                  <a:tcPr/>
                </a:tc>
                <a:tc>
                  <a:txBody>
                    <a:bodyPr/>
                    <a:lstStyle/>
                    <a:p>
                      <a:r>
                        <a:rPr kumimoji="1" lang="ja-JP" altLang="en-US" sz="1600" dirty="0">
                          <a:latin typeface="+mn-ea"/>
                          <a:ea typeface="+mn-ea"/>
                        </a:rPr>
                        <a:t>他のファイルの呼び出しやインクルードなどを多数行う言語と全く行わない言語がある</a:t>
                      </a:r>
                    </a:p>
                  </a:txBody>
                  <a:tcPr/>
                </a:tc>
                <a:extLst>
                  <a:ext uri="{0D108BD9-81ED-4DB2-BD59-A6C34878D82A}">
                    <a16:rowId xmlns:a16="http://schemas.microsoft.com/office/drawing/2014/main" val="4289509957"/>
                  </a:ext>
                </a:extLst>
              </a:tr>
              <a:tr h="215140">
                <a:tc>
                  <a:txBody>
                    <a:bodyPr/>
                    <a:lstStyle/>
                    <a:p>
                      <a:r>
                        <a:rPr kumimoji="1" lang="ja-JP" altLang="en-US" sz="1600" dirty="0"/>
                        <a:t>出現位置毎の予約語の平均出現数</a:t>
                      </a:r>
                      <a:endParaRPr kumimoji="1" lang="ja-JP" altLang="en-US" sz="1600" dirty="0">
                        <a:latin typeface="+mn-ea"/>
                        <a:ea typeface="+mn-ea"/>
                      </a:endParaRPr>
                    </a:p>
                  </a:txBody>
                  <a:tcPr/>
                </a:tc>
                <a:tc>
                  <a:txBody>
                    <a:bodyPr/>
                    <a:lstStyle/>
                    <a:p>
                      <a:r>
                        <a:rPr kumimoji="1" lang="ja-JP" altLang="en-US" sz="1600" dirty="0">
                          <a:latin typeface="+mn-ea"/>
                          <a:ea typeface="+mn-ea"/>
                        </a:rPr>
                        <a:t>予約語は必ず行頭に記述する言語と，どこに記述しても良い言語がある</a:t>
                      </a:r>
                    </a:p>
                  </a:txBody>
                  <a:tcPr/>
                </a:tc>
                <a:extLst>
                  <a:ext uri="{0D108BD9-81ED-4DB2-BD59-A6C34878D82A}">
                    <a16:rowId xmlns:a16="http://schemas.microsoft.com/office/drawing/2014/main" val="816292495"/>
                  </a:ext>
                </a:extLst>
              </a:tr>
            </a:tbl>
          </a:graphicData>
        </a:graphic>
      </p:graphicFrame>
      <p:sp>
        <p:nvSpPr>
          <p:cNvPr id="49" name="テキスト ボックス 48">
            <a:extLst>
              <a:ext uri="{FF2B5EF4-FFF2-40B4-BE49-F238E27FC236}">
                <a16:creationId xmlns:a16="http://schemas.microsoft.com/office/drawing/2014/main" id="{91ABC53E-8C1C-4987-94F3-23E69CC6A222}"/>
              </a:ext>
            </a:extLst>
          </p:cNvPr>
          <p:cNvSpPr txBox="1"/>
          <p:nvPr/>
        </p:nvSpPr>
        <p:spPr>
          <a:xfrm>
            <a:off x="609600" y="2080805"/>
            <a:ext cx="4687019" cy="461665"/>
          </a:xfrm>
          <a:prstGeom prst="rect">
            <a:avLst/>
          </a:prstGeom>
          <a:noFill/>
        </p:spPr>
        <p:txBody>
          <a:bodyPr wrap="square" rtlCol="0">
            <a:spAutoFit/>
          </a:bodyPr>
          <a:lstStyle/>
          <a:p>
            <a:r>
              <a:rPr kumimoji="1" lang="ja-JP" altLang="en-US" dirty="0">
                <a:latin typeface="+mj-ea"/>
                <a:ea typeface="+mj-ea"/>
              </a:rPr>
              <a:t>■ </a:t>
            </a:r>
            <a:r>
              <a:rPr lang="ja-JP" altLang="en-US" dirty="0">
                <a:latin typeface="+mj-ea"/>
                <a:ea typeface="+mj-ea"/>
              </a:rPr>
              <a:t>特徴量とその選定理由</a:t>
            </a:r>
            <a:endParaRPr kumimoji="1" lang="ja-JP" altLang="en-US" dirty="0">
              <a:latin typeface="+mj-ea"/>
              <a:ea typeface="+mj-ea"/>
            </a:endParaRPr>
          </a:p>
        </p:txBody>
      </p:sp>
    </p:spTree>
    <p:extLst>
      <p:ext uri="{BB962C8B-B14F-4D97-AF65-F5344CB8AC3E}">
        <p14:creationId xmlns:p14="http://schemas.microsoft.com/office/powerpoint/2010/main" val="204357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a:t>
            </a:r>
            <a:r>
              <a:rPr lang="ja-JP" altLang="en-US" dirty="0">
                <a:latin typeface="+mj-ea"/>
              </a:rPr>
              <a:t>ステップ</a:t>
            </a:r>
            <a:r>
              <a:rPr lang="en-US" altLang="ja-JP" dirty="0">
                <a:latin typeface="+mj-ea"/>
              </a:rPr>
              <a:t>3: </a:t>
            </a:r>
            <a:r>
              <a:rPr kumimoji="1" lang="ja-JP" altLang="en-US" dirty="0">
                <a:latin typeface="+mj-ea"/>
              </a:rPr>
              <a:t>人手によるラベリング</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a:p>
        </p:txBody>
      </p:sp>
      <p:sp>
        <p:nvSpPr>
          <p:cNvPr id="7" name="テキスト プレースホルダー 6"/>
          <p:cNvSpPr>
            <a:spLocks noGrp="1"/>
          </p:cNvSpPr>
          <p:nvPr>
            <p:ph type="body" sz="quarter" idx="13"/>
          </p:nvPr>
        </p:nvSpPr>
        <p:spPr/>
        <p:txBody>
          <a:bodyPr/>
          <a:lstStyle/>
          <a:p>
            <a:r>
              <a:rPr lang="ja-JP" altLang="en-US" dirty="0"/>
              <a:t>ステップ </a:t>
            </a:r>
            <a:r>
              <a:rPr lang="en-US" altLang="ja-JP" dirty="0"/>
              <a:t>2 </a:t>
            </a:r>
            <a:r>
              <a:rPr lang="ja-JP" altLang="en-US" dirty="0"/>
              <a:t>で </a:t>
            </a:r>
            <a:r>
              <a:rPr lang="en-US" altLang="ja-JP" dirty="0"/>
              <a:t>k </a:t>
            </a:r>
            <a:r>
              <a:rPr lang="ja-JP" altLang="en-US" dirty="0"/>
              <a:t>個に分類された各クラスタの中心ファイルを人間に提示し，</a:t>
            </a:r>
            <a:br>
              <a:rPr lang="en-US" altLang="ja-JP" dirty="0"/>
            </a:br>
            <a:r>
              <a:rPr lang="ja-JP" altLang="en-US" dirty="0"/>
              <a:t>人間がどのプログラミング言語なのか判定してラベリングする</a:t>
            </a:r>
            <a:endParaRPr kumimoji="1" lang="ja-JP" altLang="en-US" dirty="0"/>
          </a:p>
        </p:txBody>
      </p:sp>
      <p:grpSp>
        <p:nvGrpSpPr>
          <p:cNvPr id="8" name="グループ化 7">
            <a:extLst>
              <a:ext uri="{FF2B5EF4-FFF2-40B4-BE49-F238E27FC236}">
                <a16:creationId xmlns:a16="http://schemas.microsoft.com/office/drawing/2014/main" id="{E34D39CC-1FFA-454A-BA29-F0617D0A0231}"/>
              </a:ext>
            </a:extLst>
          </p:cNvPr>
          <p:cNvGrpSpPr/>
          <p:nvPr/>
        </p:nvGrpSpPr>
        <p:grpSpPr>
          <a:xfrm>
            <a:off x="2922918" y="2307507"/>
            <a:ext cx="1854926" cy="1398135"/>
            <a:chOff x="8770248" y="4508602"/>
            <a:chExt cx="1854926" cy="1398135"/>
          </a:xfrm>
        </p:grpSpPr>
        <p:sp>
          <p:nvSpPr>
            <p:cNvPr id="9" name="楕円 8">
              <a:extLst>
                <a:ext uri="{FF2B5EF4-FFF2-40B4-BE49-F238E27FC236}">
                  <a16:creationId xmlns:a16="http://schemas.microsoft.com/office/drawing/2014/main" id="{84684751-71F6-423F-A119-0B5E964D20A7}"/>
                </a:ext>
              </a:extLst>
            </p:cNvPr>
            <p:cNvSpPr/>
            <p:nvPr/>
          </p:nvSpPr>
          <p:spPr>
            <a:xfrm>
              <a:off x="9109399" y="4563976"/>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1A5B4313-4702-4128-A6AA-F5DB9115798D}"/>
                </a:ext>
              </a:extLst>
            </p:cNvPr>
            <p:cNvSpPr/>
            <p:nvPr/>
          </p:nvSpPr>
          <p:spPr>
            <a:xfrm>
              <a:off x="9351648" y="4806225"/>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57E2C523-3445-4192-AB26-D611BA5C9A77}"/>
                </a:ext>
              </a:extLst>
            </p:cNvPr>
            <p:cNvSpPr/>
            <p:nvPr/>
          </p:nvSpPr>
          <p:spPr>
            <a:xfrm>
              <a:off x="9275510" y="5090004"/>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D1DA71B8-753E-46AF-A397-8B411EA4508C}"/>
                </a:ext>
              </a:extLst>
            </p:cNvPr>
            <p:cNvSpPr/>
            <p:nvPr/>
          </p:nvSpPr>
          <p:spPr>
            <a:xfrm>
              <a:off x="9407014" y="5622958"/>
              <a:ext cx="166114" cy="1661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a:extLst>
                <a:ext uri="{FF2B5EF4-FFF2-40B4-BE49-F238E27FC236}">
                  <a16:creationId xmlns:a16="http://schemas.microsoft.com/office/drawing/2014/main" id="{8F874CBC-4D9C-4A67-AEF1-1A1805651E72}"/>
                </a:ext>
              </a:extLst>
            </p:cNvPr>
            <p:cNvSpPr/>
            <p:nvPr/>
          </p:nvSpPr>
          <p:spPr>
            <a:xfrm>
              <a:off x="9123237" y="5740623"/>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a:extLst>
                <a:ext uri="{FF2B5EF4-FFF2-40B4-BE49-F238E27FC236}">
                  <a16:creationId xmlns:a16="http://schemas.microsoft.com/office/drawing/2014/main" id="{0DA2357D-2AC3-4F89-BAD3-AA42F4209756}"/>
                </a:ext>
              </a:extLst>
            </p:cNvPr>
            <p:cNvSpPr/>
            <p:nvPr/>
          </p:nvSpPr>
          <p:spPr>
            <a:xfrm>
              <a:off x="9960734" y="538763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98E01B41-A9B9-4C01-80D1-85372C99F45D}"/>
                </a:ext>
              </a:extLst>
            </p:cNvPr>
            <p:cNvSpPr/>
            <p:nvPr/>
          </p:nvSpPr>
          <p:spPr>
            <a:xfrm>
              <a:off x="9704634" y="4508602"/>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5264A337-58C1-4EBD-8643-E6A2EFD938DA}"/>
                </a:ext>
              </a:extLst>
            </p:cNvPr>
            <p:cNvSpPr/>
            <p:nvPr/>
          </p:nvSpPr>
          <p:spPr>
            <a:xfrm>
              <a:off x="10196054" y="4626269"/>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楕円 16">
              <a:extLst>
                <a:ext uri="{FF2B5EF4-FFF2-40B4-BE49-F238E27FC236}">
                  <a16:creationId xmlns:a16="http://schemas.microsoft.com/office/drawing/2014/main" id="{4FAFA01D-CA6B-4D61-AFAF-611D8DDCFB99}"/>
                </a:ext>
              </a:extLst>
            </p:cNvPr>
            <p:cNvSpPr/>
            <p:nvPr/>
          </p:nvSpPr>
          <p:spPr>
            <a:xfrm>
              <a:off x="10009171" y="510384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a:extLst>
                <a:ext uri="{FF2B5EF4-FFF2-40B4-BE49-F238E27FC236}">
                  <a16:creationId xmlns:a16="http://schemas.microsoft.com/office/drawing/2014/main" id="{E4C35B31-BB4F-41F7-8190-0CEC6311FA17}"/>
                </a:ext>
              </a:extLst>
            </p:cNvPr>
            <p:cNvSpPr/>
            <p:nvPr/>
          </p:nvSpPr>
          <p:spPr>
            <a:xfrm>
              <a:off x="9974563" y="466780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a:extLst>
                <a:ext uri="{FF2B5EF4-FFF2-40B4-BE49-F238E27FC236}">
                  <a16:creationId xmlns:a16="http://schemas.microsoft.com/office/drawing/2014/main" id="{C57B84C6-BB91-4275-80D4-A42A9361A4E6}"/>
                </a:ext>
              </a:extLst>
            </p:cNvPr>
            <p:cNvSpPr/>
            <p:nvPr/>
          </p:nvSpPr>
          <p:spPr>
            <a:xfrm>
              <a:off x="10216812" y="4910048"/>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a:extLst>
                <a:ext uri="{FF2B5EF4-FFF2-40B4-BE49-F238E27FC236}">
                  <a16:creationId xmlns:a16="http://schemas.microsoft.com/office/drawing/2014/main" id="{BAAE76AA-A249-4018-983C-34C255A0D270}"/>
                </a:ext>
              </a:extLst>
            </p:cNvPr>
            <p:cNvSpPr/>
            <p:nvPr/>
          </p:nvSpPr>
          <p:spPr>
            <a:xfrm>
              <a:off x="10459060" y="515229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楕円 20">
              <a:extLst>
                <a:ext uri="{FF2B5EF4-FFF2-40B4-BE49-F238E27FC236}">
                  <a16:creationId xmlns:a16="http://schemas.microsoft.com/office/drawing/2014/main" id="{879EF8C8-4D90-4CF7-A21A-2D95390E890F}"/>
                </a:ext>
              </a:extLst>
            </p:cNvPr>
            <p:cNvSpPr/>
            <p:nvPr/>
          </p:nvSpPr>
          <p:spPr>
            <a:xfrm>
              <a:off x="8770248" y="4598581"/>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楕円 21">
              <a:extLst>
                <a:ext uri="{FF2B5EF4-FFF2-40B4-BE49-F238E27FC236}">
                  <a16:creationId xmlns:a16="http://schemas.microsoft.com/office/drawing/2014/main" id="{BB5B3FDB-BD91-49F5-956C-DBA779F2F37C}"/>
                </a:ext>
              </a:extLst>
            </p:cNvPr>
            <p:cNvSpPr/>
            <p:nvPr/>
          </p:nvSpPr>
          <p:spPr>
            <a:xfrm>
              <a:off x="9012497" y="4840829"/>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a:extLst>
                <a:ext uri="{FF2B5EF4-FFF2-40B4-BE49-F238E27FC236}">
                  <a16:creationId xmlns:a16="http://schemas.microsoft.com/office/drawing/2014/main" id="{23B1ECF4-1F7F-4BDC-9C92-2E638C325EE8}"/>
                </a:ext>
              </a:extLst>
            </p:cNvPr>
            <p:cNvSpPr/>
            <p:nvPr/>
          </p:nvSpPr>
          <p:spPr>
            <a:xfrm>
              <a:off x="9019418" y="5124609"/>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4" name="テキスト ボックス 23">
            <a:extLst>
              <a:ext uri="{FF2B5EF4-FFF2-40B4-BE49-F238E27FC236}">
                <a16:creationId xmlns:a16="http://schemas.microsoft.com/office/drawing/2014/main" id="{1EAF9543-1310-4519-9B3E-6783D831ACE0}"/>
              </a:ext>
            </a:extLst>
          </p:cNvPr>
          <p:cNvSpPr txBox="1"/>
          <p:nvPr/>
        </p:nvSpPr>
        <p:spPr>
          <a:xfrm>
            <a:off x="2399212" y="1762208"/>
            <a:ext cx="3135085" cy="276999"/>
          </a:xfrm>
          <a:prstGeom prst="rect">
            <a:avLst/>
          </a:prstGeom>
          <a:noFill/>
        </p:spPr>
        <p:txBody>
          <a:bodyPr wrap="square" rtlCol="0">
            <a:spAutoFit/>
          </a:bodyPr>
          <a:lstStyle/>
          <a:p>
            <a:r>
              <a:rPr lang="en-US" altLang="ja-JP" sz="1200" dirty="0">
                <a:latin typeface="+mj-ea"/>
                <a:ea typeface="+mj-ea"/>
              </a:rPr>
              <a:t>1. K-means++</a:t>
            </a:r>
            <a:r>
              <a:rPr lang="ja-JP" altLang="en-US" sz="1200" dirty="0">
                <a:latin typeface="+mj-ea"/>
                <a:ea typeface="+mj-ea"/>
              </a:rPr>
              <a:t>法でクラスタリングする</a:t>
            </a:r>
            <a:endParaRPr lang="en-US" altLang="ja-JP" sz="1200" dirty="0">
              <a:latin typeface="+mj-ea"/>
              <a:ea typeface="+mj-ea"/>
            </a:endParaRPr>
          </a:p>
        </p:txBody>
      </p:sp>
      <p:sp>
        <p:nvSpPr>
          <p:cNvPr id="25" name="テキスト ボックス 24">
            <a:extLst>
              <a:ext uri="{FF2B5EF4-FFF2-40B4-BE49-F238E27FC236}">
                <a16:creationId xmlns:a16="http://schemas.microsoft.com/office/drawing/2014/main" id="{ADFF5CBD-8137-40F8-A037-DA1C3D1E4BCE}"/>
              </a:ext>
            </a:extLst>
          </p:cNvPr>
          <p:cNvSpPr txBox="1"/>
          <p:nvPr/>
        </p:nvSpPr>
        <p:spPr>
          <a:xfrm>
            <a:off x="6096000" y="1757769"/>
            <a:ext cx="3034937" cy="276999"/>
          </a:xfrm>
          <a:prstGeom prst="rect">
            <a:avLst/>
          </a:prstGeom>
          <a:noFill/>
        </p:spPr>
        <p:txBody>
          <a:bodyPr wrap="square" rtlCol="0">
            <a:spAutoFit/>
          </a:bodyPr>
          <a:lstStyle/>
          <a:p>
            <a:r>
              <a:rPr lang="en-US" altLang="ja-JP" sz="1200" dirty="0">
                <a:latin typeface="+mj-ea"/>
                <a:ea typeface="+mj-ea"/>
              </a:rPr>
              <a:t>2. </a:t>
            </a:r>
            <a:r>
              <a:rPr lang="ja-JP" altLang="en-US" sz="1200" dirty="0">
                <a:latin typeface="+mj-ea"/>
                <a:ea typeface="+mj-ea"/>
              </a:rPr>
              <a:t>各クラスタの中心ファイルを人間に提示</a:t>
            </a:r>
            <a:endParaRPr lang="en-US" altLang="ja-JP" sz="1200" dirty="0">
              <a:latin typeface="+mj-ea"/>
              <a:ea typeface="+mj-ea"/>
            </a:endParaRPr>
          </a:p>
        </p:txBody>
      </p:sp>
      <p:sp>
        <p:nvSpPr>
          <p:cNvPr id="26" name="テキスト ボックス 25">
            <a:extLst>
              <a:ext uri="{FF2B5EF4-FFF2-40B4-BE49-F238E27FC236}">
                <a16:creationId xmlns:a16="http://schemas.microsoft.com/office/drawing/2014/main" id="{30CF9CF9-01BF-4419-B5EB-63EB9DF4C0C2}"/>
              </a:ext>
            </a:extLst>
          </p:cNvPr>
          <p:cNvSpPr txBox="1"/>
          <p:nvPr/>
        </p:nvSpPr>
        <p:spPr>
          <a:xfrm>
            <a:off x="2400529" y="4037877"/>
            <a:ext cx="3095897" cy="276999"/>
          </a:xfrm>
          <a:prstGeom prst="rect">
            <a:avLst/>
          </a:prstGeom>
          <a:noFill/>
        </p:spPr>
        <p:txBody>
          <a:bodyPr wrap="square" rtlCol="0">
            <a:spAutoFit/>
          </a:bodyPr>
          <a:lstStyle/>
          <a:p>
            <a:r>
              <a:rPr lang="en-US" altLang="ja-JP" sz="1200" dirty="0">
                <a:latin typeface="+mj-ea"/>
                <a:ea typeface="+mj-ea"/>
              </a:rPr>
              <a:t>3. </a:t>
            </a:r>
            <a:r>
              <a:rPr lang="ja-JP" altLang="en-US" sz="1200" dirty="0">
                <a:latin typeface="+mj-ea"/>
                <a:ea typeface="+mj-ea"/>
              </a:rPr>
              <a:t>中心ファイルを見てプログラミング言語を判定</a:t>
            </a:r>
            <a:endParaRPr lang="en-US" altLang="ja-JP" sz="1200" dirty="0">
              <a:latin typeface="+mj-ea"/>
              <a:ea typeface="+mj-ea"/>
            </a:endParaRPr>
          </a:p>
        </p:txBody>
      </p:sp>
      <p:sp>
        <p:nvSpPr>
          <p:cNvPr id="27" name="テキスト ボックス 26">
            <a:extLst>
              <a:ext uri="{FF2B5EF4-FFF2-40B4-BE49-F238E27FC236}">
                <a16:creationId xmlns:a16="http://schemas.microsoft.com/office/drawing/2014/main" id="{82E86D5A-E3DE-4656-90EE-35C430BCE233}"/>
              </a:ext>
            </a:extLst>
          </p:cNvPr>
          <p:cNvSpPr txBox="1"/>
          <p:nvPr/>
        </p:nvSpPr>
        <p:spPr>
          <a:xfrm>
            <a:off x="6239617" y="4037944"/>
            <a:ext cx="3135085" cy="461665"/>
          </a:xfrm>
          <a:prstGeom prst="rect">
            <a:avLst/>
          </a:prstGeom>
          <a:noFill/>
        </p:spPr>
        <p:txBody>
          <a:bodyPr wrap="square" rtlCol="0">
            <a:spAutoFit/>
          </a:bodyPr>
          <a:lstStyle/>
          <a:p>
            <a:r>
              <a:rPr lang="en-US" altLang="ja-JP" sz="1200" dirty="0">
                <a:latin typeface="+mj-ea"/>
                <a:ea typeface="+mj-ea"/>
              </a:rPr>
              <a:t>4. </a:t>
            </a:r>
            <a:r>
              <a:rPr lang="ja-JP" altLang="en-US" sz="1200" dirty="0">
                <a:latin typeface="+mj-ea"/>
                <a:ea typeface="+mj-ea"/>
              </a:rPr>
              <a:t>クラスタリングの全ファイルを</a:t>
            </a:r>
            <a:endParaRPr lang="en-US" altLang="ja-JP" sz="1200" dirty="0">
              <a:latin typeface="+mj-ea"/>
              <a:ea typeface="+mj-ea"/>
            </a:endParaRPr>
          </a:p>
          <a:p>
            <a:r>
              <a:rPr lang="en-US" altLang="ja-JP" sz="1200" dirty="0">
                <a:latin typeface="+mj-ea"/>
                <a:ea typeface="+mj-ea"/>
              </a:rPr>
              <a:t>    </a:t>
            </a:r>
            <a:r>
              <a:rPr lang="ja-JP" altLang="en-US" sz="1200" dirty="0">
                <a:latin typeface="+mj-ea"/>
                <a:ea typeface="+mj-ea"/>
              </a:rPr>
              <a:t>中心ファイルのプログラミング言語と判定する</a:t>
            </a:r>
            <a:endParaRPr lang="en-US" altLang="ja-JP" sz="1200" dirty="0">
              <a:latin typeface="+mj-ea"/>
              <a:ea typeface="+mj-ea"/>
            </a:endParaRPr>
          </a:p>
        </p:txBody>
      </p:sp>
      <p:grpSp>
        <p:nvGrpSpPr>
          <p:cNvPr id="30" name="グループ化 29">
            <a:extLst>
              <a:ext uri="{FF2B5EF4-FFF2-40B4-BE49-F238E27FC236}">
                <a16:creationId xmlns:a16="http://schemas.microsoft.com/office/drawing/2014/main" id="{D5BB1B1B-40FE-4641-A4E1-BBD824299917}"/>
              </a:ext>
            </a:extLst>
          </p:cNvPr>
          <p:cNvGrpSpPr/>
          <p:nvPr/>
        </p:nvGrpSpPr>
        <p:grpSpPr>
          <a:xfrm>
            <a:off x="6793986" y="2267726"/>
            <a:ext cx="1854926" cy="1398135"/>
            <a:chOff x="8770248" y="4508602"/>
            <a:chExt cx="1854926" cy="1398135"/>
          </a:xfrm>
        </p:grpSpPr>
        <p:sp>
          <p:nvSpPr>
            <p:cNvPr id="31" name="楕円 30">
              <a:extLst>
                <a:ext uri="{FF2B5EF4-FFF2-40B4-BE49-F238E27FC236}">
                  <a16:creationId xmlns:a16="http://schemas.microsoft.com/office/drawing/2014/main" id="{3157B320-4343-43C0-A34A-7F8C2EA62989}"/>
                </a:ext>
              </a:extLst>
            </p:cNvPr>
            <p:cNvSpPr/>
            <p:nvPr/>
          </p:nvSpPr>
          <p:spPr>
            <a:xfrm>
              <a:off x="9109399" y="4563976"/>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6F15F95E-7C3C-461A-B3B2-BE18371E2018}"/>
                </a:ext>
              </a:extLst>
            </p:cNvPr>
            <p:cNvSpPr/>
            <p:nvPr/>
          </p:nvSpPr>
          <p:spPr>
            <a:xfrm>
              <a:off x="9351648" y="4806225"/>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楕円 32">
              <a:extLst>
                <a:ext uri="{FF2B5EF4-FFF2-40B4-BE49-F238E27FC236}">
                  <a16:creationId xmlns:a16="http://schemas.microsoft.com/office/drawing/2014/main" id="{C2B7FD41-FB86-4221-96D2-E3F294D3B7EE}"/>
                </a:ext>
              </a:extLst>
            </p:cNvPr>
            <p:cNvSpPr/>
            <p:nvPr/>
          </p:nvSpPr>
          <p:spPr>
            <a:xfrm>
              <a:off x="9275510" y="5090004"/>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a:extLst>
                <a:ext uri="{FF2B5EF4-FFF2-40B4-BE49-F238E27FC236}">
                  <a16:creationId xmlns:a16="http://schemas.microsoft.com/office/drawing/2014/main" id="{65BC4028-7FAB-4519-8628-D1A8FB761641}"/>
                </a:ext>
              </a:extLst>
            </p:cNvPr>
            <p:cNvSpPr/>
            <p:nvPr/>
          </p:nvSpPr>
          <p:spPr>
            <a:xfrm>
              <a:off x="9407014" y="5622958"/>
              <a:ext cx="166114" cy="1661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5A2D1574-4DE4-41AF-BED6-499299F97AB8}"/>
                </a:ext>
              </a:extLst>
            </p:cNvPr>
            <p:cNvSpPr/>
            <p:nvPr/>
          </p:nvSpPr>
          <p:spPr>
            <a:xfrm>
              <a:off x="9123237" y="5740623"/>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楕円 35">
              <a:extLst>
                <a:ext uri="{FF2B5EF4-FFF2-40B4-BE49-F238E27FC236}">
                  <a16:creationId xmlns:a16="http://schemas.microsoft.com/office/drawing/2014/main" id="{B100A9EC-431B-4097-BE77-15AEEAEC065A}"/>
                </a:ext>
              </a:extLst>
            </p:cNvPr>
            <p:cNvSpPr/>
            <p:nvPr/>
          </p:nvSpPr>
          <p:spPr>
            <a:xfrm>
              <a:off x="9960734" y="538763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楕円 36">
              <a:extLst>
                <a:ext uri="{FF2B5EF4-FFF2-40B4-BE49-F238E27FC236}">
                  <a16:creationId xmlns:a16="http://schemas.microsoft.com/office/drawing/2014/main" id="{A8E881C5-06D0-4045-B2DF-7A587BDD0960}"/>
                </a:ext>
              </a:extLst>
            </p:cNvPr>
            <p:cNvSpPr/>
            <p:nvPr/>
          </p:nvSpPr>
          <p:spPr>
            <a:xfrm>
              <a:off x="9704634" y="4508602"/>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a:extLst>
                <a:ext uri="{FF2B5EF4-FFF2-40B4-BE49-F238E27FC236}">
                  <a16:creationId xmlns:a16="http://schemas.microsoft.com/office/drawing/2014/main" id="{6BFAE017-4FBE-42B1-B3F0-89A3873551E0}"/>
                </a:ext>
              </a:extLst>
            </p:cNvPr>
            <p:cNvSpPr/>
            <p:nvPr/>
          </p:nvSpPr>
          <p:spPr>
            <a:xfrm>
              <a:off x="10196054" y="4626269"/>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楕円 38">
              <a:extLst>
                <a:ext uri="{FF2B5EF4-FFF2-40B4-BE49-F238E27FC236}">
                  <a16:creationId xmlns:a16="http://schemas.microsoft.com/office/drawing/2014/main" id="{C8603361-323E-4958-82EE-8DEDFE30E1E6}"/>
                </a:ext>
              </a:extLst>
            </p:cNvPr>
            <p:cNvSpPr/>
            <p:nvPr/>
          </p:nvSpPr>
          <p:spPr>
            <a:xfrm>
              <a:off x="10009171" y="510384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a:extLst>
                <a:ext uri="{FF2B5EF4-FFF2-40B4-BE49-F238E27FC236}">
                  <a16:creationId xmlns:a16="http://schemas.microsoft.com/office/drawing/2014/main" id="{7CABC6A9-82D3-4A62-BCD7-703716266E93}"/>
                </a:ext>
              </a:extLst>
            </p:cNvPr>
            <p:cNvSpPr/>
            <p:nvPr/>
          </p:nvSpPr>
          <p:spPr>
            <a:xfrm>
              <a:off x="9974563" y="466780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楕円 40">
              <a:extLst>
                <a:ext uri="{FF2B5EF4-FFF2-40B4-BE49-F238E27FC236}">
                  <a16:creationId xmlns:a16="http://schemas.microsoft.com/office/drawing/2014/main" id="{9B8C1BB3-8D8C-4FF6-ACAB-9A8119AE14D4}"/>
                </a:ext>
              </a:extLst>
            </p:cNvPr>
            <p:cNvSpPr/>
            <p:nvPr/>
          </p:nvSpPr>
          <p:spPr>
            <a:xfrm>
              <a:off x="10216812" y="4910048"/>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楕円 41">
              <a:extLst>
                <a:ext uri="{FF2B5EF4-FFF2-40B4-BE49-F238E27FC236}">
                  <a16:creationId xmlns:a16="http://schemas.microsoft.com/office/drawing/2014/main" id="{95BE8786-D263-486B-A3C9-070FA11FE4EA}"/>
                </a:ext>
              </a:extLst>
            </p:cNvPr>
            <p:cNvSpPr/>
            <p:nvPr/>
          </p:nvSpPr>
          <p:spPr>
            <a:xfrm>
              <a:off x="10459060" y="515229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a:extLst>
                <a:ext uri="{FF2B5EF4-FFF2-40B4-BE49-F238E27FC236}">
                  <a16:creationId xmlns:a16="http://schemas.microsoft.com/office/drawing/2014/main" id="{9AFD7E0E-DAE1-4C9A-B71D-40BD011E1884}"/>
                </a:ext>
              </a:extLst>
            </p:cNvPr>
            <p:cNvSpPr/>
            <p:nvPr/>
          </p:nvSpPr>
          <p:spPr>
            <a:xfrm>
              <a:off x="8770248" y="4598581"/>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a:extLst>
                <a:ext uri="{FF2B5EF4-FFF2-40B4-BE49-F238E27FC236}">
                  <a16:creationId xmlns:a16="http://schemas.microsoft.com/office/drawing/2014/main" id="{3D504AAE-E98C-4C9C-91C4-3ED2F3281DAA}"/>
                </a:ext>
              </a:extLst>
            </p:cNvPr>
            <p:cNvSpPr/>
            <p:nvPr/>
          </p:nvSpPr>
          <p:spPr>
            <a:xfrm>
              <a:off x="9012497" y="4840829"/>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a:extLst>
                <a:ext uri="{FF2B5EF4-FFF2-40B4-BE49-F238E27FC236}">
                  <a16:creationId xmlns:a16="http://schemas.microsoft.com/office/drawing/2014/main" id="{90980E54-19AC-4533-833E-0DDE8D9B12D4}"/>
                </a:ext>
              </a:extLst>
            </p:cNvPr>
            <p:cNvSpPr/>
            <p:nvPr/>
          </p:nvSpPr>
          <p:spPr>
            <a:xfrm>
              <a:off x="9019418" y="5124609"/>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6" name="グループ化 45">
            <a:extLst>
              <a:ext uri="{FF2B5EF4-FFF2-40B4-BE49-F238E27FC236}">
                <a16:creationId xmlns:a16="http://schemas.microsoft.com/office/drawing/2014/main" id="{358F7609-DE8E-41E0-AFA8-E9203B2F87FC}"/>
              </a:ext>
            </a:extLst>
          </p:cNvPr>
          <p:cNvGrpSpPr/>
          <p:nvPr/>
        </p:nvGrpSpPr>
        <p:grpSpPr>
          <a:xfrm>
            <a:off x="3206829" y="4514234"/>
            <a:ext cx="1854926" cy="1398135"/>
            <a:chOff x="8770248" y="4508602"/>
            <a:chExt cx="1854926" cy="1398135"/>
          </a:xfrm>
        </p:grpSpPr>
        <p:sp>
          <p:nvSpPr>
            <p:cNvPr id="47" name="楕円 46">
              <a:extLst>
                <a:ext uri="{FF2B5EF4-FFF2-40B4-BE49-F238E27FC236}">
                  <a16:creationId xmlns:a16="http://schemas.microsoft.com/office/drawing/2014/main" id="{451658A4-3852-46B0-BB14-B8621DCA9860}"/>
                </a:ext>
              </a:extLst>
            </p:cNvPr>
            <p:cNvSpPr/>
            <p:nvPr/>
          </p:nvSpPr>
          <p:spPr>
            <a:xfrm>
              <a:off x="9109399" y="4563976"/>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a:extLst>
                <a:ext uri="{FF2B5EF4-FFF2-40B4-BE49-F238E27FC236}">
                  <a16:creationId xmlns:a16="http://schemas.microsoft.com/office/drawing/2014/main" id="{E8FFB9C9-D815-4B5A-8D90-35C4B4116547}"/>
                </a:ext>
              </a:extLst>
            </p:cNvPr>
            <p:cNvSpPr/>
            <p:nvPr/>
          </p:nvSpPr>
          <p:spPr>
            <a:xfrm>
              <a:off x="9351648" y="4806225"/>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楕円 48">
              <a:extLst>
                <a:ext uri="{FF2B5EF4-FFF2-40B4-BE49-F238E27FC236}">
                  <a16:creationId xmlns:a16="http://schemas.microsoft.com/office/drawing/2014/main" id="{5E100841-795D-4CC9-8894-B606992E4218}"/>
                </a:ext>
              </a:extLst>
            </p:cNvPr>
            <p:cNvSpPr/>
            <p:nvPr/>
          </p:nvSpPr>
          <p:spPr>
            <a:xfrm>
              <a:off x="9275510" y="5090004"/>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a:extLst>
                <a:ext uri="{FF2B5EF4-FFF2-40B4-BE49-F238E27FC236}">
                  <a16:creationId xmlns:a16="http://schemas.microsoft.com/office/drawing/2014/main" id="{11080F2E-407B-43D8-96D6-8B7372F28696}"/>
                </a:ext>
              </a:extLst>
            </p:cNvPr>
            <p:cNvSpPr/>
            <p:nvPr/>
          </p:nvSpPr>
          <p:spPr>
            <a:xfrm>
              <a:off x="9407014" y="5622958"/>
              <a:ext cx="166114" cy="1661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楕円 50">
              <a:extLst>
                <a:ext uri="{FF2B5EF4-FFF2-40B4-BE49-F238E27FC236}">
                  <a16:creationId xmlns:a16="http://schemas.microsoft.com/office/drawing/2014/main" id="{291E72F5-8074-432E-9F26-6200A9AF941A}"/>
                </a:ext>
              </a:extLst>
            </p:cNvPr>
            <p:cNvSpPr/>
            <p:nvPr/>
          </p:nvSpPr>
          <p:spPr>
            <a:xfrm>
              <a:off x="9123237" y="5740623"/>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楕円 51">
              <a:extLst>
                <a:ext uri="{FF2B5EF4-FFF2-40B4-BE49-F238E27FC236}">
                  <a16:creationId xmlns:a16="http://schemas.microsoft.com/office/drawing/2014/main" id="{840FA3D5-B830-44D8-8DF1-97B878EFD630}"/>
                </a:ext>
              </a:extLst>
            </p:cNvPr>
            <p:cNvSpPr/>
            <p:nvPr/>
          </p:nvSpPr>
          <p:spPr>
            <a:xfrm>
              <a:off x="9960734" y="538763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楕円 52">
              <a:extLst>
                <a:ext uri="{FF2B5EF4-FFF2-40B4-BE49-F238E27FC236}">
                  <a16:creationId xmlns:a16="http://schemas.microsoft.com/office/drawing/2014/main" id="{54852F48-044D-4F54-99D1-535C4EA4D976}"/>
                </a:ext>
              </a:extLst>
            </p:cNvPr>
            <p:cNvSpPr/>
            <p:nvPr/>
          </p:nvSpPr>
          <p:spPr>
            <a:xfrm>
              <a:off x="9704634" y="4508602"/>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楕円 53">
              <a:extLst>
                <a:ext uri="{FF2B5EF4-FFF2-40B4-BE49-F238E27FC236}">
                  <a16:creationId xmlns:a16="http://schemas.microsoft.com/office/drawing/2014/main" id="{4184659D-FEE3-4B15-957E-1B66370D2B31}"/>
                </a:ext>
              </a:extLst>
            </p:cNvPr>
            <p:cNvSpPr/>
            <p:nvPr/>
          </p:nvSpPr>
          <p:spPr>
            <a:xfrm>
              <a:off x="10196054" y="4626269"/>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楕円 54">
              <a:extLst>
                <a:ext uri="{FF2B5EF4-FFF2-40B4-BE49-F238E27FC236}">
                  <a16:creationId xmlns:a16="http://schemas.microsoft.com/office/drawing/2014/main" id="{BF7AA9DB-BA75-4393-BEAF-9657392058BC}"/>
                </a:ext>
              </a:extLst>
            </p:cNvPr>
            <p:cNvSpPr/>
            <p:nvPr/>
          </p:nvSpPr>
          <p:spPr>
            <a:xfrm>
              <a:off x="10009171" y="510384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a:extLst>
                <a:ext uri="{FF2B5EF4-FFF2-40B4-BE49-F238E27FC236}">
                  <a16:creationId xmlns:a16="http://schemas.microsoft.com/office/drawing/2014/main" id="{3D3F7F74-F0E2-4B09-9455-621505C40F42}"/>
                </a:ext>
              </a:extLst>
            </p:cNvPr>
            <p:cNvSpPr/>
            <p:nvPr/>
          </p:nvSpPr>
          <p:spPr>
            <a:xfrm>
              <a:off x="9974563" y="4667800"/>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a:extLst>
                <a:ext uri="{FF2B5EF4-FFF2-40B4-BE49-F238E27FC236}">
                  <a16:creationId xmlns:a16="http://schemas.microsoft.com/office/drawing/2014/main" id="{98DB9E6D-792E-456E-B825-C4766339C33C}"/>
                </a:ext>
              </a:extLst>
            </p:cNvPr>
            <p:cNvSpPr/>
            <p:nvPr/>
          </p:nvSpPr>
          <p:spPr>
            <a:xfrm>
              <a:off x="10216812" y="4910048"/>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楕円 57">
              <a:extLst>
                <a:ext uri="{FF2B5EF4-FFF2-40B4-BE49-F238E27FC236}">
                  <a16:creationId xmlns:a16="http://schemas.microsoft.com/office/drawing/2014/main" id="{968A7D8F-5BD3-40F2-A3AF-D7E52EB204CD}"/>
                </a:ext>
              </a:extLst>
            </p:cNvPr>
            <p:cNvSpPr/>
            <p:nvPr/>
          </p:nvSpPr>
          <p:spPr>
            <a:xfrm>
              <a:off x="10459060" y="5152297"/>
              <a:ext cx="166114" cy="166114"/>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0EA091A5-6EEA-49D3-B95B-CB61674B3646}"/>
                </a:ext>
              </a:extLst>
            </p:cNvPr>
            <p:cNvSpPr/>
            <p:nvPr/>
          </p:nvSpPr>
          <p:spPr>
            <a:xfrm>
              <a:off x="8770248" y="4598581"/>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楕円 59">
              <a:extLst>
                <a:ext uri="{FF2B5EF4-FFF2-40B4-BE49-F238E27FC236}">
                  <a16:creationId xmlns:a16="http://schemas.microsoft.com/office/drawing/2014/main" id="{7E1EDA71-2DA1-4FFA-9C89-9B205E30149F}"/>
                </a:ext>
              </a:extLst>
            </p:cNvPr>
            <p:cNvSpPr/>
            <p:nvPr/>
          </p:nvSpPr>
          <p:spPr>
            <a:xfrm>
              <a:off x="9012497" y="4840829"/>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楕円 60">
              <a:extLst>
                <a:ext uri="{FF2B5EF4-FFF2-40B4-BE49-F238E27FC236}">
                  <a16:creationId xmlns:a16="http://schemas.microsoft.com/office/drawing/2014/main" id="{842C0C5D-A176-4796-8483-F1A8CC649A3F}"/>
                </a:ext>
              </a:extLst>
            </p:cNvPr>
            <p:cNvSpPr/>
            <p:nvPr/>
          </p:nvSpPr>
          <p:spPr>
            <a:xfrm>
              <a:off x="9019418" y="5124609"/>
              <a:ext cx="166114" cy="166114"/>
            </a:xfrm>
            <a:prstGeom prst="ellipse">
              <a:avLst/>
            </a:prstGeom>
            <a:solidFill>
              <a:srgbClr val="E0BE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3" name="吹き出し: 折線 (枠なし) 62">
            <a:extLst>
              <a:ext uri="{FF2B5EF4-FFF2-40B4-BE49-F238E27FC236}">
                <a16:creationId xmlns:a16="http://schemas.microsoft.com/office/drawing/2014/main" id="{1AD14E2A-96EC-481D-879C-1A17D8558514}"/>
              </a:ext>
            </a:extLst>
          </p:cNvPr>
          <p:cNvSpPr/>
          <p:nvPr/>
        </p:nvSpPr>
        <p:spPr>
          <a:xfrm>
            <a:off x="2600229" y="4934700"/>
            <a:ext cx="706635" cy="264758"/>
          </a:xfrm>
          <a:prstGeom prst="callout2">
            <a:avLst>
              <a:gd name="adj1" fmla="val 48353"/>
              <a:gd name="adj2" fmla="val 90259"/>
              <a:gd name="adj3" fmla="val 45064"/>
              <a:gd name="adj4" fmla="val 118897"/>
              <a:gd name="adj5" fmla="val 3955"/>
              <a:gd name="adj6" fmla="val 129566"/>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j-ea"/>
                <a:ea typeface="+mj-ea"/>
              </a:rPr>
              <a:t>COBOL</a:t>
            </a:r>
            <a:endParaRPr kumimoji="1" lang="ja-JP" altLang="en-US" sz="1200" dirty="0">
              <a:solidFill>
                <a:schemeClr val="tx1"/>
              </a:solidFill>
              <a:latin typeface="+mj-ea"/>
              <a:ea typeface="+mj-ea"/>
            </a:endParaRPr>
          </a:p>
        </p:txBody>
      </p:sp>
      <p:sp>
        <p:nvSpPr>
          <p:cNvPr id="64" name="吹き出し: 折線 (枠なし) 63">
            <a:extLst>
              <a:ext uri="{FF2B5EF4-FFF2-40B4-BE49-F238E27FC236}">
                <a16:creationId xmlns:a16="http://schemas.microsoft.com/office/drawing/2014/main" id="{CDAB671A-66B5-4112-8D72-A542330D365C}"/>
              </a:ext>
            </a:extLst>
          </p:cNvPr>
          <p:cNvSpPr/>
          <p:nvPr/>
        </p:nvSpPr>
        <p:spPr>
          <a:xfrm>
            <a:off x="2532583" y="5801628"/>
            <a:ext cx="841926" cy="264758"/>
          </a:xfrm>
          <a:prstGeom prst="callout2">
            <a:avLst>
              <a:gd name="adj1" fmla="val 48353"/>
              <a:gd name="adj2" fmla="val 90259"/>
              <a:gd name="adj3" fmla="val 45064"/>
              <a:gd name="adj4" fmla="val 118897"/>
              <a:gd name="adj5" fmla="val 3955"/>
              <a:gd name="adj6" fmla="val 129566"/>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j-ea"/>
                <a:ea typeface="+mj-ea"/>
              </a:rPr>
              <a:t>アセンブラ</a:t>
            </a:r>
            <a:endParaRPr kumimoji="1" lang="ja-JP" altLang="en-US" sz="1200" dirty="0">
              <a:solidFill>
                <a:schemeClr val="tx1"/>
              </a:solidFill>
              <a:latin typeface="+mj-ea"/>
              <a:ea typeface="+mj-ea"/>
            </a:endParaRPr>
          </a:p>
        </p:txBody>
      </p:sp>
      <p:sp>
        <p:nvSpPr>
          <p:cNvPr id="65" name="吹き出し: 折線 (枠なし) 64">
            <a:extLst>
              <a:ext uri="{FF2B5EF4-FFF2-40B4-BE49-F238E27FC236}">
                <a16:creationId xmlns:a16="http://schemas.microsoft.com/office/drawing/2014/main" id="{64654271-DC65-4264-A12B-6A5E274675FD}"/>
              </a:ext>
            </a:extLst>
          </p:cNvPr>
          <p:cNvSpPr/>
          <p:nvPr/>
        </p:nvSpPr>
        <p:spPr>
          <a:xfrm>
            <a:off x="5013869" y="4760790"/>
            <a:ext cx="841926" cy="264758"/>
          </a:xfrm>
          <a:prstGeom prst="callout2">
            <a:avLst>
              <a:gd name="adj1" fmla="val 48353"/>
              <a:gd name="adj2" fmla="val 8544"/>
              <a:gd name="adj3" fmla="val 48353"/>
              <a:gd name="adj4" fmla="val -14536"/>
              <a:gd name="adj5" fmla="val 82897"/>
              <a:gd name="adj6" fmla="val -3076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j-ea"/>
                <a:ea typeface="+mj-ea"/>
              </a:rPr>
              <a:t>PL/I</a:t>
            </a:r>
            <a:endParaRPr kumimoji="1" lang="ja-JP" altLang="en-US" sz="1200" dirty="0">
              <a:solidFill>
                <a:schemeClr val="tx1"/>
              </a:solidFill>
              <a:latin typeface="+mj-ea"/>
              <a:ea typeface="+mj-ea"/>
            </a:endParaRPr>
          </a:p>
        </p:txBody>
      </p:sp>
      <p:grpSp>
        <p:nvGrpSpPr>
          <p:cNvPr id="66" name="グループ化 65">
            <a:extLst>
              <a:ext uri="{FF2B5EF4-FFF2-40B4-BE49-F238E27FC236}">
                <a16:creationId xmlns:a16="http://schemas.microsoft.com/office/drawing/2014/main" id="{F912D020-8AB9-4B93-A540-E0F0CC457609}"/>
              </a:ext>
            </a:extLst>
          </p:cNvPr>
          <p:cNvGrpSpPr/>
          <p:nvPr/>
        </p:nvGrpSpPr>
        <p:grpSpPr>
          <a:xfrm>
            <a:off x="6770246" y="4655062"/>
            <a:ext cx="1854926" cy="1398135"/>
            <a:chOff x="8770248" y="4508602"/>
            <a:chExt cx="1854926" cy="1398135"/>
          </a:xfrm>
        </p:grpSpPr>
        <p:sp>
          <p:nvSpPr>
            <p:cNvPr id="67" name="楕円 66">
              <a:extLst>
                <a:ext uri="{FF2B5EF4-FFF2-40B4-BE49-F238E27FC236}">
                  <a16:creationId xmlns:a16="http://schemas.microsoft.com/office/drawing/2014/main" id="{6B665474-D34E-4340-BA75-E29E2B7AB8DD}"/>
                </a:ext>
              </a:extLst>
            </p:cNvPr>
            <p:cNvSpPr/>
            <p:nvPr/>
          </p:nvSpPr>
          <p:spPr>
            <a:xfrm>
              <a:off x="9109399" y="4563976"/>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楕円 67">
              <a:extLst>
                <a:ext uri="{FF2B5EF4-FFF2-40B4-BE49-F238E27FC236}">
                  <a16:creationId xmlns:a16="http://schemas.microsoft.com/office/drawing/2014/main" id="{38FDBC8A-A55D-411B-909A-B50CF956920D}"/>
                </a:ext>
              </a:extLst>
            </p:cNvPr>
            <p:cNvSpPr/>
            <p:nvPr/>
          </p:nvSpPr>
          <p:spPr>
            <a:xfrm>
              <a:off x="9351648" y="4806225"/>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楕円 68">
              <a:extLst>
                <a:ext uri="{FF2B5EF4-FFF2-40B4-BE49-F238E27FC236}">
                  <a16:creationId xmlns:a16="http://schemas.microsoft.com/office/drawing/2014/main" id="{20F6165D-7DAB-4DB1-94C8-4371E27D72B9}"/>
                </a:ext>
              </a:extLst>
            </p:cNvPr>
            <p:cNvSpPr/>
            <p:nvPr/>
          </p:nvSpPr>
          <p:spPr>
            <a:xfrm>
              <a:off x="9275510" y="5090004"/>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a:extLst>
                <a:ext uri="{FF2B5EF4-FFF2-40B4-BE49-F238E27FC236}">
                  <a16:creationId xmlns:a16="http://schemas.microsoft.com/office/drawing/2014/main" id="{F6FE879A-3905-493A-A47E-DF3EE3B13968}"/>
                </a:ext>
              </a:extLst>
            </p:cNvPr>
            <p:cNvSpPr/>
            <p:nvPr/>
          </p:nvSpPr>
          <p:spPr>
            <a:xfrm>
              <a:off x="9407014" y="5622958"/>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楕円 70">
              <a:extLst>
                <a:ext uri="{FF2B5EF4-FFF2-40B4-BE49-F238E27FC236}">
                  <a16:creationId xmlns:a16="http://schemas.microsoft.com/office/drawing/2014/main" id="{FFAAA63C-C87D-461C-93D4-0369233DAE38}"/>
                </a:ext>
              </a:extLst>
            </p:cNvPr>
            <p:cNvSpPr/>
            <p:nvPr/>
          </p:nvSpPr>
          <p:spPr>
            <a:xfrm>
              <a:off x="9123237" y="5740623"/>
              <a:ext cx="166114" cy="16611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楕円 71">
              <a:extLst>
                <a:ext uri="{FF2B5EF4-FFF2-40B4-BE49-F238E27FC236}">
                  <a16:creationId xmlns:a16="http://schemas.microsoft.com/office/drawing/2014/main" id="{BFDE9123-5E18-483A-BA37-DFECC7208825}"/>
                </a:ext>
              </a:extLst>
            </p:cNvPr>
            <p:cNvSpPr/>
            <p:nvPr/>
          </p:nvSpPr>
          <p:spPr>
            <a:xfrm>
              <a:off x="9960734" y="5387630"/>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楕円 72">
              <a:extLst>
                <a:ext uri="{FF2B5EF4-FFF2-40B4-BE49-F238E27FC236}">
                  <a16:creationId xmlns:a16="http://schemas.microsoft.com/office/drawing/2014/main" id="{D6E40194-E606-4CAB-86B9-8537B2FE701D}"/>
                </a:ext>
              </a:extLst>
            </p:cNvPr>
            <p:cNvSpPr/>
            <p:nvPr/>
          </p:nvSpPr>
          <p:spPr>
            <a:xfrm>
              <a:off x="9704634" y="4508602"/>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楕円 73">
              <a:extLst>
                <a:ext uri="{FF2B5EF4-FFF2-40B4-BE49-F238E27FC236}">
                  <a16:creationId xmlns:a16="http://schemas.microsoft.com/office/drawing/2014/main" id="{8D447D94-6387-41E8-8A77-76466E3D3265}"/>
                </a:ext>
              </a:extLst>
            </p:cNvPr>
            <p:cNvSpPr/>
            <p:nvPr/>
          </p:nvSpPr>
          <p:spPr>
            <a:xfrm>
              <a:off x="10196054" y="4626269"/>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楕円 74">
              <a:extLst>
                <a:ext uri="{FF2B5EF4-FFF2-40B4-BE49-F238E27FC236}">
                  <a16:creationId xmlns:a16="http://schemas.microsoft.com/office/drawing/2014/main" id="{6D60EBE3-5C9D-4228-8A61-88996ACCDB14}"/>
                </a:ext>
              </a:extLst>
            </p:cNvPr>
            <p:cNvSpPr/>
            <p:nvPr/>
          </p:nvSpPr>
          <p:spPr>
            <a:xfrm>
              <a:off x="10009171" y="5103847"/>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楕円 75">
              <a:extLst>
                <a:ext uri="{FF2B5EF4-FFF2-40B4-BE49-F238E27FC236}">
                  <a16:creationId xmlns:a16="http://schemas.microsoft.com/office/drawing/2014/main" id="{AD654A68-463A-40CA-B9BF-C93200EAA168}"/>
                </a:ext>
              </a:extLst>
            </p:cNvPr>
            <p:cNvSpPr/>
            <p:nvPr/>
          </p:nvSpPr>
          <p:spPr>
            <a:xfrm>
              <a:off x="9974563" y="4667800"/>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楕円 76">
              <a:extLst>
                <a:ext uri="{FF2B5EF4-FFF2-40B4-BE49-F238E27FC236}">
                  <a16:creationId xmlns:a16="http://schemas.microsoft.com/office/drawing/2014/main" id="{0546A37F-9668-4FC7-807D-A47BF150DC67}"/>
                </a:ext>
              </a:extLst>
            </p:cNvPr>
            <p:cNvSpPr/>
            <p:nvPr/>
          </p:nvSpPr>
          <p:spPr>
            <a:xfrm>
              <a:off x="10216812" y="4910048"/>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楕円 77">
              <a:extLst>
                <a:ext uri="{FF2B5EF4-FFF2-40B4-BE49-F238E27FC236}">
                  <a16:creationId xmlns:a16="http://schemas.microsoft.com/office/drawing/2014/main" id="{9C1F90A8-4348-4A5B-87E2-50A77C527D52}"/>
                </a:ext>
              </a:extLst>
            </p:cNvPr>
            <p:cNvSpPr/>
            <p:nvPr/>
          </p:nvSpPr>
          <p:spPr>
            <a:xfrm>
              <a:off x="10459060" y="5152297"/>
              <a:ext cx="166114" cy="166114"/>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楕円 78">
              <a:extLst>
                <a:ext uri="{FF2B5EF4-FFF2-40B4-BE49-F238E27FC236}">
                  <a16:creationId xmlns:a16="http://schemas.microsoft.com/office/drawing/2014/main" id="{C5A0BDE7-0C15-4605-9D28-09EFAA487FBC}"/>
                </a:ext>
              </a:extLst>
            </p:cNvPr>
            <p:cNvSpPr/>
            <p:nvPr/>
          </p:nvSpPr>
          <p:spPr>
            <a:xfrm>
              <a:off x="8770248" y="4598581"/>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楕円 79">
              <a:extLst>
                <a:ext uri="{FF2B5EF4-FFF2-40B4-BE49-F238E27FC236}">
                  <a16:creationId xmlns:a16="http://schemas.microsoft.com/office/drawing/2014/main" id="{2B848A5C-73CF-42BC-9032-B63256194601}"/>
                </a:ext>
              </a:extLst>
            </p:cNvPr>
            <p:cNvSpPr/>
            <p:nvPr/>
          </p:nvSpPr>
          <p:spPr>
            <a:xfrm>
              <a:off x="9012497" y="4840829"/>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楕円 80">
              <a:extLst>
                <a:ext uri="{FF2B5EF4-FFF2-40B4-BE49-F238E27FC236}">
                  <a16:creationId xmlns:a16="http://schemas.microsoft.com/office/drawing/2014/main" id="{24DF8C35-3ED2-4820-BA68-1B7E1F424C8B}"/>
                </a:ext>
              </a:extLst>
            </p:cNvPr>
            <p:cNvSpPr/>
            <p:nvPr/>
          </p:nvSpPr>
          <p:spPr>
            <a:xfrm>
              <a:off x="9019418" y="5124609"/>
              <a:ext cx="166114" cy="166114"/>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2" name="吹き出し: 折線 (枠なし) 81">
            <a:extLst>
              <a:ext uri="{FF2B5EF4-FFF2-40B4-BE49-F238E27FC236}">
                <a16:creationId xmlns:a16="http://schemas.microsoft.com/office/drawing/2014/main" id="{A922CE54-B427-4E6F-B72C-F8DF0139F2A9}"/>
              </a:ext>
            </a:extLst>
          </p:cNvPr>
          <p:cNvSpPr/>
          <p:nvPr/>
        </p:nvSpPr>
        <p:spPr>
          <a:xfrm>
            <a:off x="6163646" y="5075528"/>
            <a:ext cx="706635" cy="264758"/>
          </a:xfrm>
          <a:prstGeom prst="callout2">
            <a:avLst>
              <a:gd name="adj1" fmla="val 48353"/>
              <a:gd name="adj2" fmla="val 90259"/>
              <a:gd name="adj3" fmla="val 45064"/>
              <a:gd name="adj4" fmla="val 118897"/>
              <a:gd name="adj5" fmla="val 3955"/>
              <a:gd name="adj6" fmla="val 129566"/>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j-ea"/>
                <a:ea typeface="+mj-ea"/>
              </a:rPr>
              <a:t>COBOL</a:t>
            </a:r>
            <a:endParaRPr kumimoji="1" lang="ja-JP" altLang="en-US" sz="1200" dirty="0">
              <a:solidFill>
                <a:schemeClr val="tx1"/>
              </a:solidFill>
              <a:latin typeface="+mj-ea"/>
              <a:ea typeface="+mj-ea"/>
            </a:endParaRPr>
          </a:p>
        </p:txBody>
      </p:sp>
      <p:sp>
        <p:nvSpPr>
          <p:cNvPr id="83" name="吹き出し: 折線 (枠なし) 82">
            <a:extLst>
              <a:ext uri="{FF2B5EF4-FFF2-40B4-BE49-F238E27FC236}">
                <a16:creationId xmlns:a16="http://schemas.microsoft.com/office/drawing/2014/main" id="{EF5A68A5-A364-41F2-B2C9-064674D537F4}"/>
              </a:ext>
            </a:extLst>
          </p:cNvPr>
          <p:cNvSpPr/>
          <p:nvPr/>
        </p:nvSpPr>
        <p:spPr>
          <a:xfrm>
            <a:off x="6096000" y="5942456"/>
            <a:ext cx="841926" cy="264758"/>
          </a:xfrm>
          <a:prstGeom prst="callout2">
            <a:avLst>
              <a:gd name="adj1" fmla="val 48353"/>
              <a:gd name="adj2" fmla="val 90259"/>
              <a:gd name="adj3" fmla="val 45064"/>
              <a:gd name="adj4" fmla="val 118897"/>
              <a:gd name="adj5" fmla="val 3955"/>
              <a:gd name="adj6" fmla="val 129566"/>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j-ea"/>
                <a:ea typeface="+mj-ea"/>
              </a:rPr>
              <a:t>アセンブラ</a:t>
            </a:r>
            <a:endParaRPr kumimoji="1" lang="ja-JP" altLang="en-US" sz="1200" dirty="0">
              <a:solidFill>
                <a:schemeClr val="tx1"/>
              </a:solidFill>
              <a:latin typeface="+mj-ea"/>
              <a:ea typeface="+mj-ea"/>
            </a:endParaRPr>
          </a:p>
        </p:txBody>
      </p:sp>
      <p:sp>
        <p:nvSpPr>
          <p:cNvPr id="84" name="吹き出し: 折線 (枠なし) 83">
            <a:extLst>
              <a:ext uri="{FF2B5EF4-FFF2-40B4-BE49-F238E27FC236}">
                <a16:creationId xmlns:a16="http://schemas.microsoft.com/office/drawing/2014/main" id="{BD824672-ACF6-486F-9EA7-876D2B048466}"/>
              </a:ext>
            </a:extLst>
          </p:cNvPr>
          <p:cNvSpPr/>
          <p:nvPr/>
        </p:nvSpPr>
        <p:spPr>
          <a:xfrm>
            <a:off x="8577286" y="4901618"/>
            <a:ext cx="841926" cy="264758"/>
          </a:xfrm>
          <a:prstGeom prst="callout2">
            <a:avLst>
              <a:gd name="adj1" fmla="val 48353"/>
              <a:gd name="adj2" fmla="val 8544"/>
              <a:gd name="adj3" fmla="val 48353"/>
              <a:gd name="adj4" fmla="val -14536"/>
              <a:gd name="adj5" fmla="val 82897"/>
              <a:gd name="adj6" fmla="val -3076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j-ea"/>
                <a:ea typeface="+mj-ea"/>
              </a:rPr>
              <a:t>PL/I</a:t>
            </a:r>
            <a:endParaRPr kumimoji="1" lang="ja-JP" altLang="en-US" sz="1200" dirty="0">
              <a:solidFill>
                <a:schemeClr val="tx1"/>
              </a:solidFill>
              <a:latin typeface="+mj-ea"/>
              <a:ea typeface="+mj-ea"/>
            </a:endParaRPr>
          </a:p>
        </p:txBody>
      </p:sp>
      <p:cxnSp>
        <p:nvCxnSpPr>
          <p:cNvPr id="86" name="直線コネクタ 85">
            <a:extLst>
              <a:ext uri="{FF2B5EF4-FFF2-40B4-BE49-F238E27FC236}">
                <a16:creationId xmlns:a16="http://schemas.microsoft.com/office/drawing/2014/main" id="{E370988A-A820-4811-B2CF-FC574711E953}"/>
              </a:ext>
            </a:extLst>
          </p:cNvPr>
          <p:cNvCxnSpPr/>
          <p:nvPr/>
        </p:nvCxnSpPr>
        <p:spPr>
          <a:xfrm>
            <a:off x="1515291" y="3866606"/>
            <a:ext cx="87259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954862C7-38B8-4BA1-9713-254A9873F321}"/>
              </a:ext>
            </a:extLst>
          </p:cNvPr>
          <p:cNvCxnSpPr>
            <a:cxnSpLocks/>
          </p:cNvCxnSpPr>
          <p:nvPr/>
        </p:nvCxnSpPr>
        <p:spPr>
          <a:xfrm>
            <a:off x="5682343" y="1832225"/>
            <a:ext cx="0" cy="423416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8778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a:t>
            </a:r>
            <a:r>
              <a:rPr lang="ja-JP" altLang="en-US" dirty="0">
                <a:latin typeface="+mj-ea"/>
              </a:rPr>
              <a:t>ステップ</a:t>
            </a:r>
            <a:r>
              <a:rPr lang="en-US" altLang="ja-JP" dirty="0">
                <a:latin typeface="+mj-ea"/>
              </a:rPr>
              <a:t>4: </a:t>
            </a:r>
            <a:r>
              <a:rPr kumimoji="1" lang="ja-JP" altLang="en-US" dirty="0">
                <a:latin typeface="+mj-ea"/>
              </a:rPr>
              <a:t>意味解析情報による誤判定補正</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a:p>
        </p:txBody>
      </p:sp>
      <p:sp>
        <p:nvSpPr>
          <p:cNvPr id="7" name="テキスト プレースホルダー 6"/>
          <p:cNvSpPr>
            <a:spLocks noGrp="1"/>
          </p:cNvSpPr>
          <p:nvPr>
            <p:ph type="body" sz="quarter" idx="13"/>
          </p:nvPr>
        </p:nvSpPr>
        <p:spPr/>
        <p:txBody>
          <a:bodyPr/>
          <a:lstStyle/>
          <a:p>
            <a:r>
              <a:rPr lang="ja-JP" altLang="en-US" dirty="0"/>
              <a:t>ステップ</a:t>
            </a:r>
            <a:r>
              <a:rPr lang="en-US" altLang="ja-JP" dirty="0"/>
              <a:t>3</a:t>
            </a:r>
            <a:r>
              <a:rPr lang="ja-JP" altLang="en-US" dirty="0" err="1"/>
              <a:t>までで</a:t>
            </a:r>
            <a:r>
              <a:rPr lang="ja-JP" altLang="en-US" dirty="0"/>
              <a:t>既知のプログラミング言語と判定されたファイルに対して</a:t>
            </a:r>
            <a:endParaRPr lang="en-US" altLang="ja-JP" dirty="0"/>
          </a:p>
          <a:p>
            <a:r>
              <a:rPr lang="ja-JP" altLang="en-US" dirty="0"/>
              <a:t>構文解析および意味解析を実行し，その結果を用いて誤判定の補正を行う</a:t>
            </a:r>
            <a:endParaRPr kumimoji="1" lang="ja-JP" altLang="en-US" dirty="0"/>
          </a:p>
        </p:txBody>
      </p:sp>
      <p:graphicFrame>
        <p:nvGraphicFramePr>
          <p:cNvPr id="8" name="コンテンツ プレースホルダー 7"/>
          <p:cNvGraphicFramePr>
            <a:graphicFrameLocks/>
          </p:cNvGraphicFramePr>
          <p:nvPr>
            <p:extLst>
              <p:ext uri="{D42A27DB-BD31-4B8C-83A1-F6EECF244321}">
                <p14:modId xmlns:p14="http://schemas.microsoft.com/office/powerpoint/2010/main" val="2555662103"/>
              </p:ext>
            </p:extLst>
          </p:nvPr>
        </p:nvGraphicFramePr>
        <p:xfrm>
          <a:off x="609600" y="2477580"/>
          <a:ext cx="10465094" cy="2560320"/>
        </p:xfrm>
        <a:graphic>
          <a:graphicData uri="http://schemas.openxmlformats.org/drawingml/2006/table">
            <a:tbl>
              <a:tblPr firstRow="1">
                <a:tableStyleId>{073A0DAA-6AF3-43AB-8588-CEC1D06C72B9}</a:tableStyleId>
              </a:tblPr>
              <a:tblGrid>
                <a:gridCol w="2099564">
                  <a:extLst>
                    <a:ext uri="{9D8B030D-6E8A-4147-A177-3AD203B41FA5}">
                      <a16:colId xmlns:a16="http://schemas.microsoft.com/office/drawing/2014/main" val="3784407792"/>
                    </a:ext>
                  </a:extLst>
                </a:gridCol>
                <a:gridCol w="4621530">
                  <a:extLst>
                    <a:ext uri="{9D8B030D-6E8A-4147-A177-3AD203B41FA5}">
                      <a16:colId xmlns:a16="http://schemas.microsoft.com/office/drawing/2014/main" val="2397194784"/>
                    </a:ext>
                  </a:extLst>
                </a:gridCol>
                <a:gridCol w="3744000">
                  <a:extLst>
                    <a:ext uri="{9D8B030D-6E8A-4147-A177-3AD203B41FA5}">
                      <a16:colId xmlns:a16="http://schemas.microsoft.com/office/drawing/2014/main" val="970363960"/>
                    </a:ext>
                  </a:extLst>
                </a:gridCol>
              </a:tblGrid>
              <a:tr h="168499">
                <a:tc>
                  <a:txBody>
                    <a:bodyPr/>
                    <a:lstStyle/>
                    <a:p>
                      <a:r>
                        <a:rPr kumimoji="1" lang="ja-JP" altLang="en-US" sz="1600" dirty="0">
                          <a:latin typeface="+mn-lt"/>
                          <a:ea typeface="+mn-ea"/>
                        </a:rPr>
                        <a:t>ファイル間の関係</a:t>
                      </a:r>
                      <a:endParaRPr kumimoji="1" lang="ja-JP" altLang="en-US" sz="1600" dirty="0">
                        <a:latin typeface="+mn-ea"/>
                        <a:ea typeface="+mn-ea"/>
                      </a:endParaRPr>
                    </a:p>
                  </a:txBody>
                  <a:tcPr/>
                </a:tc>
                <a:tc>
                  <a:txBody>
                    <a:bodyPr/>
                    <a:lstStyle/>
                    <a:p>
                      <a:r>
                        <a:rPr kumimoji="1" lang="ja-JP" altLang="en-US" sz="1600" dirty="0">
                          <a:latin typeface="+mn-ea"/>
                          <a:ea typeface="+mn-ea"/>
                        </a:rPr>
                        <a:t>ファイルの種類に関する制約</a:t>
                      </a:r>
                    </a:p>
                  </a:txBody>
                  <a:tcPr/>
                </a:tc>
                <a:tc>
                  <a:txBody>
                    <a:bodyPr/>
                    <a:lstStyle/>
                    <a:p>
                      <a:r>
                        <a:rPr kumimoji="1" lang="ja-JP" altLang="en-US" sz="1600" dirty="0">
                          <a:latin typeface="+mn-ea"/>
                          <a:ea typeface="+mn-ea"/>
                        </a:rPr>
                        <a:t>誤判定の補正</a:t>
                      </a:r>
                    </a:p>
                  </a:txBody>
                  <a:tcPr/>
                </a:tc>
                <a:extLst>
                  <a:ext uri="{0D108BD9-81ED-4DB2-BD59-A6C34878D82A}">
                    <a16:rowId xmlns:a16="http://schemas.microsoft.com/office/drawing/2014/main" val="636835104"/>
                  </a:ext>
                </a:extLst>
              </a:tr>
              <a:tr h="168499">
                <a:tc>
                  <a:txBody>
                    <a:bodyPr/>
                    <a:lstStyle/>
                    <a:p>
                      <a:r>
                        <a:rPr kumimoji="1" lang="ja-JP" altLang="en-US" sz="1600" dirty="0">
                          <a:latin typeface="+mn-ea"/>
                          <a:ea typeface="+mn-ea"/>
                        </a:rPr>
                        <a:t>呼び出し関係</a:t>
                      </a:r>
                      <a:endParaRPr kumimoji="1" lang="en-US" altLang="ja-JP" sz="1600" dirty="0">
                        <a:latin typeface="+mn-ea"/>
                        <a:ea typeface="+mn-ea"/>
                      </a:endParaRPr>
                    </a:p>
                    <a:p>
                      <a:r>
                        <a:rPr kumimoji="1" lang="en-US" altLang="ja-JP" sz="1600" dirty="0">
                          <a:latin typeface="+mn-ea"/>
                          <a:ea typeface="+mn-ea"/>
                        </a:rPr>
                        <a:t>(A calls B)</a:t>
                      </a:r>
                      <a:endParaRPr kumimoji="1" lang="ja-JP" altLang="en-US" sz="1600" dirty="0">
                        <a:latin typeface="+mn-ea"/>
                        <a:ea typeface="+mn-ea"/>
                      </a:endParaRPr>
                    </a:p>
                  </a:txBody>
                  <a:tcPr/>
                </a:tc>
                <a:tc>
                  <a:txBody>
                    <a:bodyPr/>
                    <a:lstStyle/>
                    <a:p>
                      <a:r>
                        <a:rPr kumimoji="1" lang="en-US" altLang="ja-JP" sz="1600" dirty="0">
                          <a:latin typeface="+mn-ea"/>
                          <a:ea typeface="+mn-ea"/>
                        </a:rPr>
                        <a:t>B </a:t>
                      </a:r>
                      <a:r>
                        <a:rPr kumimoji="1" lang="ja-JP" altLang="en-US" sz="1600" dirty="0">
                          <a:latin typeface="+mn-ea"/>
                          <a:ea typeface="+mn-ea"/>
                        </a:rPr>
                        <a:t>は何らかのプログラミング言語のメインファイルである．</a:t>
                      </a:r>
                    </a:p>
                  </a:txBody>
                  <a:tcPr/>
                </a:tc>
                <a:tc>
                  <a:txBody>
                    <a:bodyPr/>
                    <a:lstStyle/>
                    <a:p>
                      <a:r>
                        <a:rPr kumimoji="1" lang="en-US" altLang="ja-JP" sz="1600" dirty="0">
                          <a:latin typeface="+mn-ea"/>
                          <a:ea typeface="+mn-ea"/>
                        </a:rPr>
                        <a:t>B</a:t>
                      </a:r>
                      <a:r>
                        <a:rPr kumimoji="1" lang="ja-JP" altLang="en-US" sz="1600" dirty="0">
                          <a:latin typeface="+mn-ea"/>
                          <a:ea typeface="+mn-ea"/>
                        </a:rPr>
                        <a:t>がインクルードファイルと判定されていたら，メインファイルと決定</a:t>
                      </a:r>
                      <a:endParaRPr kumimoji="1" lang="en-US" altLang="ja-JP" sz="1600" dirty="0">
                        <a:latin typeface="+mn-ea"/>
                        <a:ea typeface="+mn-ea"/>
                      </a:endParaRPr>
                    </a:p>
                    <a:p>
                      <a:r>
                        <a:rPr kumimoji="1" lang="en-US" altLang="ja-JP" sz="1600" dirty="0">
                          <a:latin typeface="+mn-ea"/>
                          <a:ea typeface="+mn-ea"/>
                        </a:rPr>
                        <a:t>B</a:t>
                      </a:r>
                      <a:r>
                        <a:rPr kumimoji="1" lang="ja-JP" altLang="en-US" sz="1600" dirty="0">
                          <a:latin typeface="+mn-ea"/>
                          <a:ea typeface="+mn-ea"/>
                        </a:rPr>
                        <a:t>がデータファイルと判定されていたら，人間に判定させる</a:t>
                      </a:r>
                    </a:p>
                  </a:txBody>
                  <a:tcPr/>
                </a:tc>
                <a:extLst>
                  <a:ext uri="{0D108BD9-81ED-4DB2-BD59-A6C34878D82A}">
                    <a16:rowId xmlns:a16="http://schemas.microsoft.com/office/drawing/2014/main" val="4294903575"/>
                  </a:ext>
                </a:extLst>
              </a:tr>
              <a:tr h="168499">
                <a:tc>
                  <a:txBody>
                    <a:bodyPr/>
                    <a:lstStyle/>
                    <a:p>
                      <a:r>
                        <a:rPr kumimoji="1" lang="ja-JP" altLang="en-US" sz="1600" dirty="0">
                          <a:latin typeface="+mn-ea"/>
                          <a:ea typeface="+mn-ea"/>
                        </a:rPr>
                        <a:t>インクルード関係</a:t>
                      </a:r>
                      <a:endParaRPr kumimoji="1" lang="en-US" altLang="ja-JP" sz="1600" dirty="0">
                        <a:latin typeface="+mn-ea"/>
                        <a:ea typeface="+mn-ea"/>
                      </a:endParaRPr>
                    </a:p>
                    <a:p>
                      <a:r>
                        <a:rPr kumimoji="1" lang="en-US" altLang="ja-JP" sz="1600" dirty="0">
                          <a:latin typeface="+mn-ea"/>
                          <a:ea typeface="+mn-ea"/>
                        </a:rPr>
                        <a:t>(A includes</a:t>
                      </a:r>
                      <a:r>
                        <a:rPr kumimoji="1" lang="en-US" altLang="ja-JP" sz="1600" baseline="0" dirty="0">
                          <a:latin typeface="+mn-ea"/>
                          <a:ea typeface="+mn-ea"/>
                        </a:rPr>
                        <a:t> B)</a:t>
                      </a:r>
                      <a:endParaRPr kumimoji="1" lang="ja-JP" altLang="en-US" sz="1600" dirty="0">
                        <a:latin typeface="+mn-ea"/>
                        <a:ea typeface="+mn-ea"/>
                      </a:endParaRPr>
                    </a:p>
                  </a:txBody>
                  <a:tcPr/>
                </a:tc>
                <a:tc>
                  <a:txBody>
                    <a:bodyPr/>
                    <a:lstStyle/>
                    <a:p>
                      <a:r>
                        <a:rPr kumimoji="1" lang="en-US" altLang="ja-JP" sz="1600" dirty="0">
                          <a:latin typeface="+mn-ea"/>
                          <a:ea typeface="+mn-ea"/>
                        </a:rPr>
                        <a:t>B </a:t>
                      </a:r>
                      <a:r>
                        <a:rPr kumimoji="1" lang="ja-JP" altLang="en-US" sz="1600" dirty="0">
                          <a:latin typeface="+mn-ea"/>
                          <a:ea typeface="+mn-ea"/>
                        </a:rPr>
                        <a:t>はインクルードファイルである．</a:t>
                      </a:r>
                      <a:endParaRPr kumimoji="1" lang="en-US" altLang="ja-JP" sz="1600" dirty="0">
                        <a:latin typeface="+mn-ea"/>
                        <a:ea typeface="+mn-ea"/>
                      </a:endParaRPr>
                    </a:p>
                    <a:p>
                      <a:r>
                        <a:rPr kumimoji="1" lang="en-US" altLang="ja-JP" sz="1600" dirty="0">
                          <a:latin typeface="+mn-ea"/>
                          <a:ea typeface="+mn-ea"/>
                        </a:rPr>
                        <a:t>B </a:t>
                      </a:r>
                      <a:r>
                        <a:rPr kumimoji="1" lang="ja-JP" altLang="en-US" sz="1600" dirty="0">
                          <a:latin typeface="+mn-ea"/>
                          <a:ea typeface="+mn-ea"/>
                        </a:rPr>
                        <a:t>の記述言語は </a:t>
                      </a:r>
                      <a:r>
                        <a:rPr kumimoji="1" lang="en-US" altLang="ja-JP" sz="1600" dirty="0">
                          <a:latin typeface="+mn-ea"/>
                          <a:ea typeface="+mn-ea"/>
                        </a:rPr>
                        <a:t>A </a:t>
                      </a:r>
                      <a:r>
                        <a:rPr kumimoji="1" lang="ja-JP" altLang="en-US" sz="1600" dirty="0">
                          <a:latin typeface="+mn-ea"/>
                          <a:ea typeface="+mn-ea"/>
                        </a:rPr>
                        <a:t>と同一である．</a:t>
                      </a:r>
                    </a:p>
                  </a:txBody>
                  <a:tcPr/>
                </a:tc>
                <a:tc>
                  <a:txBody>
                    <a:bodyPr/>
                    <a:lstStyle/>
                    <a:p>
                      <a:r>
                        <a:rPr kumimoji="1" lang="en-US" altLang="ja-JP" sz="1600" dirty="0">
                          <a:latin typeface="+mn-ea"/>
                          <a:ea typeface="+mn-ea"/>
                        </a:rPr>
                        <a:t>B</a:t>
                      </a:r>
                      <a:r>
                        <a:rPr kumimoji="1" lang="ja-JP" altLang="en-US" sz="1600" dirty="0">
                          <a:latin typeface="+mn-ea"/>
                          <a:ea typeface="+mn-ea"/>
                        </a:rPr>
                        <a:t>を</a:t>
                      </a:r>
                      <a:r>
                        <a:rPr kumimoji="1" lang="en-US" altLang="ja-JP" sz="1600" dirty="0">
                          <a:latin typeface="+mn-ea"/>
                          <a:ea typeface="+mn-ea"/>
                        </a:rPr>
                        <a:t>A</a:t>
                      </a:r>
                      <a:r>
                        <a:rPr kumimoji="1" lang="ja-JP" altLang="en-US" sz="1600" dirty="0">
                          <a:latin typeface="+mn-ea"/>
                          <a:ea typeface="+mn-ea"/>
                        </a:rPr>
                        <a:t>と同じ言語のインクルードファイルと決定</a:t>
                      </a:r>
                    </a:p>
                  </a:txBody>
                  <a:tcPr/>
                </a:tc>
                <a:extLst>
                  <a:ext uri="{0D108BD9-81ED-4DB2-BD59-A6C34878D82A}">
                    <a16:rowId xmlns:a16="http://schemas.microsoft.com/office/drawing/2014/main" val="1439819360"/>
                  </a:ext>
                </a:extLst>
              </a:tr>
              <a:tr h="168499">
                <a:tc>
                  <a:txBody>
                    <a:bodyPr/>
                    <a:lstStyle/>
                    <a:p>
                      <a:r>
                        <a:rPr kumimoji="1" lang="ja-JP" altLang="en-US" sz="1600" dirty="0">
                          <a:latin typeface="+mn-ea"/>
                          <a:ea typeface="+mn-ea"/>
                        </a:rPr>
                        <a:t>ファイル操作関係</a:t>
                      </a:r>
                      <a:endParaRPr kumimoji="1" lang="en-US" altLang="ja-JP" sz="1600" dirty="0">
                        <a:latin typeface="+mn-ea"/>
                        <a:ea typeface="+mn-ea"/>
                      </a:endParaRPr>
                    </a:p>
                    <a:p>
                      <a:r>
                        <a:rPr kumimoji="1" lang="en-US" altLang="ja-JP" sz="1600" dirty="0">
                          <a:latin typeface="+mn-ea"/>
                          <a:ea typeface="+mn-ea"/>
                        </a:rPr>
                        <a:t>(A reads/writes B)</a:t>
                      </a:r>
                      <a:endParaRPr kumimoji="1" lang="ja-JP" altLang="en-US" sz="1600" dirty="0">
                        <a:latin typeface="+mn-ea"/>
                        <a:ea typeface="+mn-ea"/>
                      </a:endParaRPr>
                    </a:p>
                  </a:txBody>
                  <a:tcPr/>
                </a:tc>
                <a:tc>
                  <a:txBody>
                    <a:bodyPr/>
                    <a:lstStyle/>
                    <a:p>
                      <a:r>
                        <a:rPr kumimoji="1" lang="en-US" altLang="ja-JP" sz="1600" dirty="0">
                          <a:latin typeface="+mn-ea"/>
                          <a:ea typeface="+mn-ea"/>
                        </a:rPr>
                        <a:t>B </a:t>
                      </a:r>
                      <a:r>
                        <a:rPr kumimoji="1" lang="ja-JP" altLang="en-US" sz="1600" dirty="0">
                          <a:latin typeface="+mn-ea"/>
                          <a:ea typeface="+mn-ea"/>
                        </a:rPr>
                        <a:t>はデータファイルである．</a:t>
                      </a:r>
                    </a:p>
                  </a:txBody>
                  <a:tcPr/>
                </a:tc>
                <a:tc>
                  <a:txBody>
                    <a:bodyPr/>
                    <a:lstStyle/>
                    <a:p>
                      <a:r>
                        <a:rPr kumimoji="1" lang="en-US" altLang="ja-JP" sz="1600" dirty="0">
                          <a:latin typeface="+mn-ea"/>
                          <a:ea typeface="+mn-ea"/>
                        </a:rPr>
                        <a:t>B</a:t>
                      </a:r>
                      <a:r>
                        <a:rPr kumimoji="1" lang="ja-JP" altLang="en-US" sz="1600" dirty="0">
                          <a:latin typeface="+mn-ea"/>
                          <a:ea typeface="+mn-ea"/>
                        </a:rPr>
                        <a:t>をデータファイルと決定</a:t>
                      </a:r>
                    </a:p>
                  </a:txBody>
                  <a:tcPr/>
                </a:tc>
                <a:extLst>
                  <a:ext uri="{0D108BD9-81ED-4DB2-BD59-A6C34878D82A}">
                    <a16:rowId xmlns:a16="http://schemas.microsoft.com/office/drawing/2014/main" val="2470369250"/>
                  </a:ext>
                </a:extLst>
              </a:tr>
            </a:tbl>
          </a:graphicData>
        </a:graphic>
      </p:graphicFrame>
      <p:sp>
        <p:nvSpPr>
          <p:cNvPr id="9" name="テキスト ボックス 8">
            <a:extLst>
              <a:ext uri="{FF2B5EF4-FFF2-40B4-BE49-F238E27FC236}">
                <a16:creationId xmlns:a16="http://schemas.microsoft.com/office/drawing/2014/main" id="{2B7CA4C9-BA0F-422B-9FAE-DD47FB8A47E9}"/>
              </a:ext>
            </a:extLst>
          </p:cNvPr>
          <p:cNvSpPr txBox="1"/>
          <p:nvPr/>
        </p:nvSpPr>
        <p:spPr>
          <a:xfrm>
            <a:off x="609600" y="2074656"/>
            <a:ext cx="4441371" cy="400110"/>
          </a:xfrm>
          <a:prstGeom prst="rect">
            <a:avLst/>
          </a:prstGeom>
          <a:noFill/>
        </p:spPr>
        <p:txBody>
          <a:bodyPr wrap="square" rtlCol="0">
            <a:spAutoFit/>
          </a:bodyPr>
          <a:lstStyle/>
          <a:p>
            <a:r>
              <a:rPr kumimoji="1" lang="ja-JP" altLang="en-US" sz="2000" dirty="0">
                <a:latin typeface="+mj-ea"/>
                <a:ea typeface="+mj-ea"/>
              </a:rPr>
              <a:t>■ ファイル間の関係情報</a:t>
            </a:r>
          </a:p>
        </p:txBody>
      </p:sp>
    </p:spTree>
    <p:extLst>
      <p:ext uri="{BB962C8B-B14F-4D97-AF65-F5344CB8AC3E}">
        <p14:creationId xmlns:p14="http://schemas.microsoft.com/office/powerpoint/2010/main" val="109824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略歴</a:t>
            </a:r>
          </a:p>
        </p:txBody>
      </p:sp>
      <p:sp>
        <p:nvSpPr>
          <p:cNvPr id="3" name="コンテンツ プレースホルダー 2"/>
          <p:cNvSpPr>
            <a:spLocks noGrp="1"/>
          </p:cNvSpPr>
          <p:nvPr>
            <p:ph idx="1"/>
          </p:nvPr>
        </p:nvSpPr>
        <p:spPr/>
        <p:txBody>
          <a:bodyPr/>
          <a:lstStyle/>
          <a:p>
            <a:pPr marL="0" indent="0">
              <a:buNone/>
            </a:pPr>
            <a:r>
              <a:rPr kumimoji="1" lang="ja-JP" altLang="en-US" dirty="0"/>
              <a:t>■学歴</a:t>
            </a:r>
            <a:endParaRPr kumimoji="1" lang="en-US" altLang="ja-JP" dirty="0"/>
          </a:p>
          <a:p>
            <a:r>
              <a:rPr lang="en-US" altLang="ja-JP" dirty="0"/>
              <a:t>2006 </a:t>
            </a:r>
            <a:r>
              <a:rPr lang="ja-JP" altLang="en-US" dirty="0"/>
              <a:t>名古屋大学 工学部 電気電子情報工学科 卒業</a:t>
            </a:r>
            <a:endParaRPr lang="en-US" altLang="ja-JP" dirty="0"/>
          </a:p>
          <a:p>
            <a:pPr lvl="1"/>
            <a:r>
              <a:rPr lang="ja-JP" altLang="en-US" dirty="0"/>
              <a:t>テーマ：代数的仕様の理解を容易にする手法</a:t>
            </a:r>
            <a:endParaRPr lang="en-US" altLang="ja-JP" dirty="0"/>
          </a:p>
          <a:p>
            <a:r>
              <a:rPr kumimoji="1" lang="en-US" altLang="ja-JP" dirty="0"/>
              <a:t>2008 </a:t>
            </a:r>
            <a:r>
              <a:rPr kumimoji="1" lang="ja-JP" altLang="en-US" dirty="0"/>
              <a:t>名古屋大学大学院 情報科学研究科 博士前期課程 修了</a:t>
            </a:r>
            <a:endParaRPr lang="en-US" altLang="ja-JP" dirty="0"/>
          </a:p>
          <a:p>
            <a:pPr lvl="1"/>
            <a:r>
              <a:rPr lang="ja-JP" altLang="en-US" dirty="0"/>
              <a:t>テーマ：非タスク指向チャットロボットの開発</a:t>
            </a:r>
            <a:endParaRPr lang="en-US" altLang="ja-JP" dirty="0"/>
          </a:p>
          <a:p>
            <a:endParaRPr lang="en-US" altLang="ja-JP" dirty="0"/>
          </a:p>
          <a:p>
            <a:pPr marL="0" indent="0">
              <a:buNone/>
            </a:pPr>
            <a:r>
              <a:rPr lang="ja-JP" altLang="en-US" dirty="0"/>
              <a:t>■職歴</a:t>
            </a:r>
            <a:endParaRPr lang="en-US" altLang="ja-JP" dirty="0"/>
          </a:p>
          <a:p>
            <a:r>
              <a:rPr kumimoji="1" lang="en-US" altLang="ja-JP" dirty="0"/>
              <a:t>2008</a:t>
            </a:r>
            <a:r>
              <a:rPr kumimoji="1" lang="ja-JP" altLang="en-US" dirty="0"/>
              <a:t>～現在 株式会社</a:t>
            </a:r>
            <a:r>
              <a:rPr kumimoji="1" lang="en-US" altLang="ja-JP" dirty="0"/>
              <a:t>NTT</a:t>
            </a:r>
            <a:r>
              <a:rPr kumimoji="1" lang="ja-JP" altLang="en-US" dirty="0"/>
              <a:t>データ</a:t>
            </a:r>
            <a:endParaRPr kumimoji="1" lang="en-US" altLang="ja-JP" dirty="0"/>
          </a:p>
          <a:p>
            <a:pPr lvl="1"/>
            <a:r>
              <a:rPr lang="ja-JP" altLang="en-US" dirty="0"/>
              <a:t>要求工学，プログラムの静的解析の研究開発に従事</a:t>
            </a:r>
            <a:endParaRPr lang="en-US" altLang="ja-JP" dirty="0"/>
          </a:p>
          <a:p>
            <a:pPr lvl="1"/>
            <a:r>
              <a:rPr kumimoji="1" lang="ja-JP" altLang="en-US" dirty="0"/>
              <a:t>現在，レガシーマイグレーション手法の研究・コンサルティングに従事</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氏名： 岡田 譲二（おかだ じょうじ）</a:t>
            </a:r>
          </a:p>
        </p:txBody>
      </p:sp>
    </p:spTree>
    <p:extLst>
      <p:ext uri="{BB962C8B-B14F-4D97-AF65-F5344CB8AC3E}">
        <p14:creationId xmlns:p14="http://schemas.microsoft.com/office/powerpoint/2010/main" val="2975154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評価実験の概要</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a:p>
        </p:txBody>
      </p:sp>
      <p:sp>
        <p:nvSpPr>
          <p:cNvPr id="7" name="テキスト プレースホルダー 6"/>
          <p:cNvSpPr>
            <a:spLocks noGrp="1"/>
          </p:cNvSpPr>
          <p:nvPr>
            <p:ph type="body" sz="quarter" idx="13"/>
          </p:nvPr>
        </p:nvSpPr>
        <p:spPr/>
        <p:txBody>
          <a:bodyPr/>
          <a:lstStyle/>
          <a:p>
            <a:r>
              <a:rPr lang="ja-JP" altLang="en-US" dirty="0"/>
              <a:t>実験方法：実際の２つのレガシーシステムのファイル集合を用いて他手法と比較実験</a:t>
            </a:r>
            <a:endParaRPr lang="en-US" altLang="ja-JP" dirty="0"/>
          </a:p>
          <a:p>
            <a:r>
              <a:rPr lang="ja-JP" altLang="en-US" dirty="0"/>
              <a:t>評価観点：提案手法の適合率・再現率，適用に必要な工数・解析時間</a:t>
            </a:r>
            <a:endParaRPr lang="en-US" altLang="ja-JP" dirty="0"/>
          </a:p>
        </p:txBody>
      </p:sp>
      <p:graphicFrame>
        <p:nvGraphicFramePr>
          <p:cNvPr id="8" name="コンテンツ プレースホルダー 7"/>
          <p:cNvGraphicFramePr>
            <a:graphicFrameLocks/>
          </p:cNvGraphicFramePr>
          <p:nvPr>
            <p:extLst>
              <p:ext uri="{D42A27DB-BD31-4B8C-83A1-F6EECF244321}">
                <p14:modId xmlns:p14="http://schemas.microsoft.com/office/powerpoint/2010/main" val="1164461770"/>
              </p:ext>
            </p:extLst>
          </p:nvPr>
        </p:nvGraphicFramePr>
        <p:xfrm>
          <a:off x="630277" y="2202192"/>
          <a:ext cx="6002405" cy="3291840"/>
        </p:xfrm>
        <a:graphic>
          <a:graphicData uri="http://schemas.openxmlformats.org/drawingml/2006/table">
            <a:tbl>
              <a:tblPr firstRow="1" firstCol="1">
                <a:tableStyleId>{073A0DAA-6AF3-43AB-8588-CEC1D06C72B9}</a:tableStyleId>
              </a:tblPr>
              <a:tblGrid>
                <a:gridCol w="1970405">
                  <a:extLst>
                    <a:ext uri="{9D8B030D-6E8A-4147-A177-3AD203B41FA5}">
                      <a16:colId xmlns:a16="http://schemas.microsoft.com/office/drawing/2014/main" val="3784407792"/>
                    </a:ext>
                  </a:extLst>
                </a:gridCol>
                <a:gridCol w="2016000">
                  <a:extLst>
                    <a:ext uri="{9D8B030D-6E8A-4147-A177-3AD203B41FA5}">
                      <a16:colId xmlns:a16="http://schemas.microsoft.com/office/drawing/2014/main" val="2397194784"/>
                    </a:ext>
                  </a:extLst>
                </a:gridCol>
                <a:gridCol w="2016000">
                  <a:extLst>
                    <a:ext uri="{9D8B030D-6E8A-4147-A177-3AD203B41FA5}">
                      <a16:colId xmlns:a16="http://schemas.microsoft.com/office/drawing/2014/main" val="285744037"/>
                    </a:ext>
                  </a:extLst>
                </a:gridCol>
              </a:tblGrid>
              <a:tr h="168499">
                <a:tc>
                  <a:txBody>
                    <a:bodyPr/>
                    <a:lstStyle/>
                    <a:p>
                      <a:r>
                        <a:rPr kumimoji="1" lang="ja-JP" altLang="en-US" sz="1600" dirty="0">
                          <a:latin typeface="+mn-ea"/>
                          <a:ea typeface="+mn-ea"/>
                        </a:rPr>
                        <a:t>システム名</a:t>
                      </a:r>
                    </a:p>
                  </a:txBody>
                  <a:tcPr/>
                </a:tc>
                <a:tc>
                  <a:txBody>
                    <a:bodyPr/>
                    <a:lstStyle/>
                    <a:p>
                      <a:r>
                        <a:rPr kumimoji="1" lang="ja-JP" altLang="en-US" sz="1600" dirty="0">
                          <a:latin typeface="+mn-ea"/>
                          <a:ea typeface="+mn-ea"/>
                        </a:rPr>
                        <a:t>システム</a:t>
                      </a:r>
                      <a:r>
                        <a:rPr kumimoji="1" lang="en-US" altLang="ja-JP" sz="1600" dirty="0">
                          <a:latin typeface="+mn-ea"/>
                          <a:ea typeface="+mn-ea"/>
                        </a:rPr>
                        <a:t>A</a:t>
                      </a:r>
                      <a:endParaRPr kumimoji="1" lang="ja-JP" altLang="en-US" sz="1600" dirty="0">
                        <a:latin typeface="+mn-ea"/>
                        <a:ea typeface="+mn-ea"/>
                      </a:endParaRPr>
                    </a:p>
                  </a:txBody>
                  <a:tcPr/>
                </a:tc>
                <a:tc>
                  <a:txBody>
                    <a:bodyPr/>
                    <a:lstStyle/>
                    <a:p>
                      <a:r>
                        <a:rPr kumimoji="1" lang="ja-JP" altLang="en-US" sz="1600" dirty="0">
                          <a:latin typeface="+mn-ea"/>
                          <a:ea typeface="+mn-ea"/>
                        </a:rPr>
                        <a:t>システム</a:t>
                      </a:r>
                      <a:r>
                        <a:rPr kumimoji="1" lang="en-US" altLang="ja-JP" sz="1600" dirty="0">
                          <a:latin typeface="+mn-ea"/>
                          <a:ea typeface="+mn-ea"/>
                        </a:rPr>
                        <a:t>B</a:t>
                      </a:r>
                      <a:endParaRPr kumimoji="1" lang="ja-JP" altLang="en-US" sz="1600" dirty="0">
                        <a:latin typeface="+mn-ea"/>
                        <a:ea typeface="+mn-ea"/>
                      </a:endParaRPr>
                    </a:p>
                  </a:txBody>
                  <a:tcPr/>
                </a:tc>
                <a:extLst>
                  <a:ext uri="{0D108BD9-81ED-4DB2-BD59-A6C34878D82A}">
                    <a16:rowId xmlns:a16="http://schemas.microsoft.com/office/drawing/2014/main" val="636835104"/>
                  </a:ext>
                </a:extLst>
              </a:tr>
              <a:tr h="168499">
                <a:tc>
                  <a:txBody>
                    <a:bodyPr/>
                    <a:lstStyle/>
                    <a:p>
                      <a:r>
                        <a:rPr kumimoji="1" lang="ja-JP" altLang="en-US" sz="1600" dirty="0">
                          <a:latin typeface="+mn-ea"/>
                          <a:ea typeface="+mn-ea"/>
                        </a:rPr>
                        <a:t>総ファイル数</a:t>
                      </a:r>
                    </a:p>
                  </a:txBody>
                  <a:tcPr/>
                </a:tc>
                <a:tc>
                  <a:txBody>
                    <a:bodyPr/>
                    <a:lstStyle/>
                    <a:p>
                      <a:pPr algn="r"/>
                      <a:r>
                        <a:rPr kumimoji="1" lang="en-US" altLang="ja-JP" sz="1600" dirty="0">
                          <a:latin typeface="+mn-ea"/>
                          <a:ea typeface="+mn-ea"/>
                        </a:rPr>
                        <a:t>18,399</a:t>
                      </a:r>
                      <a:endParaRPr kumimoji="1" lang="ja-JP" altLang="en-US" sz="1600" dirty="0">
                        <a:latin typeface="+mn-ea"/>
                        <a:ea typeface="+mn-ea"/>
                      </a:endParaRPr>
                    </a:p>
                  </a:txBody>
                  <a:tcPr/>
                </a:tc>
                <a:tc>
                  <a:txBody>
                    <a:bodyPr/>
                    <a:lstStyle/>
                    <a:p>
                      <a:pPr algn="r"/>
                      <a:r>
                        <a:rPr kumimoji="1" lang="en-US" altLang="ja-JP" sz="1600" dirty="0">
                          <a:latin typeface="+mn-ea"/>
                          <a:ea typeface="+mn-ea"/>
                        </a:rPr>
                        <a:t>174,735</a:t>
                      </a:r>
                      <a:endParaRPr kumimoji="1" lang="ja-JP" altLang="en-US" sz="1600" dirty="0">
                        <a:latin typeface="+mn-ea"/>
                        <a:ea typeface="+mn-ea"/>
                      </a:endParaRPr>
                    </a:p>
                  </a:txBody>
                  <a:tcPr/>
                </a:tc>
                <a:extLst>
                  <a:ext uri="{0D108BD9-81ED-4DB2-BD59-A6C34878D82A}">
                    <a16:rowId xmlns:a16="http://schemas.microsoft.com/office/drawing/2014/main" val="4294903575"/>
                  </a:ext>
                </a:extLst>
              </a:tr>
              <a:tr h="168499">
                <a:tc>
                  <a:txBody>
                    <a:bodyPr/>
                    <a:lstStyle/>
                    <a:p>
                      <a:r>
                        <a:rPr kumimoji="1" lang="ja-JP" altLang="en-US" sz="1600" dirty="0">
                          <a:latin typeface="+mn-ea"/>
                          <a:ea typeface="+mn-ea"/>
                        </a:rPr>
                        <a:t>判別する</a:t>
                      </a:r>
                      <a:endParaRPr kumimoji="1" lang="en-US" altLang="ja-JP" sz="1600" dirty="0">
                        <a:latin typeface="+mn-ea"/>
                        <a:ea typeface="+mn-ea"/>
                      </a:endParaRPr>
                    </a:p>
                    <a:p>
                      <a:r>
                        <a:rPr kumimoji="1" lang="ja-JP" altLang="en-US" sz="1600" dirty="0">
                          <a:latin typeface="+mn-ea"/>
                          <a:ea typeface="+mn-ea"/>
                        </a:rPr>
                        <a:t>クラスの一覧</a:t>
                      </a:r>
                    </a:p>
                  </a:txBody>
                  <a:tcPr/>
                </a:tc>
                <a:tc>
                  <a:txBody>
                    <a:bodyPr/>
                    <a:lstStyle/>
                    <a:p>
                      <a:r>
                        <a:rPr kumimoji="1" lang="ja-JP" altLang="en-US" sz="1600" dirty="0">
                          <a:latin typeface="+mn-ea"/>
                          <a:ea typeface="+mn-ea"/>
                        </a:rPr>
                        <a:t>アセンブラ</a:t>
                      </a:r>
                      <a:endParaRPr kumimoji="1" lang="en-US" altLang="ja-JP" sz="1600" dirty="0">
                        <a:latin typeface="+mn-ea"/>
                        <a:ea typeface="+mn-ea"/>
                      </a:endParaRPr>
                    </a:p>
                    <a:p>
                      <a:r>
                        <a:rPr kumimoji="1" lang="en-US" altLang="ja-JP" sz="1600" dirty="0">
                          <a:latin typeface="+mn-ea"/>
                          <a:ea typeface="+mn-ea"/>
                        </a:rPr>
                        <a:t>EASYPLUS</a:t>
                      </a:r>
                    </a:p>
                    <a:p>
                      <a:r>
                        <a:rPr kumimoji="1" lang="en-US" altLang="ja-JP" sz="1600" dirty="0">
                          <a:latin typeface="+mn-ea"/>
                          <a:ea typeface="+mn-ea"/>
                        </a:rPr>
                        <a:t>COBOL (Main/Inc)</a:t>
                      </a:r>
                    </a:p>
                    <a:p>
                      <a:r>
                        <a:rPr kumimoji="1" lang="en-US" altLang="ja-JP" sz="1600" dirty="0">
                          <a:latin typeface="+mn-ea"/>
                          <a:ea typeface="+mn-ea"/>
                        </a:rPr>
                        <a:t>CICS MAP</a:t>
                      </a:r>
                    </a:p>
                    <a:p>
                      <a:r>
                        <a:rPr kumimoji="1" lang="en-US" altLang="ja-JP" sz="1600" dirty="0">
                          <a:latin typeface="+mn-ea"/>
                          <a:ea typeface="+mn-ea"/>
                        </a:rPr>
                        <a:t>Format</a:t>
                      </a:r>
                    </a:p>
                    <a:p>
                      <a:r>
                        <a:rPr kumimoji="1" lang="en-US" altLang="ja-JP" sz="1600" dirty="0">
                          <a:latin typeface="+mn-ea"/>
                          <a:ea typeface="+mn-ea"/>
                        </a:rPr>
                        <a:t>FORTRAN</a:t>
                      </a:r>
                    </a:p>
                    <a:p>
                      <a:r>
                        <a:rPr kumimoji="1" lang="en-US" altLang="ja-JP" sz="1600" dirty="0">
                          <a:latin typeface="+mn-ea"/>
                          <a:ea typeface="+mn-ea"/>
                        </a:rPr>
                        <a:t>SQL</a:t>
                      </a:r>
                    </a:p>
                    <a:p>
                      <a:r>
                        <a:rPr kumimoji="1" lang="en-US" altLang="ja-JP" sz="1600" dirty="0">
                          <a:latin typeface="+mn-ea"/>
                          <a:ea typeface="+mn-ea"/>
                        </a:rPr>
                        <a:t>DATA</a:t>
                      </a:r>
                      <a:endParaRPr kumimoji="1" lang="ja-JP" altLang="en-US" sz="1600" dirty="0">
                        <a:latin typeface="+mn-ea"/>
                        <a:ea typeface="+mn-ea"/>
                      </a:endParaRPr>
                    </a:p>
                  </a:txBody>
                  <a:tcPr/>
                </a:tc>
                <a:tc>
                  <a:txBody>
                    <a:bodyPr/>
                    <a:lstStyle/>
                    <a:p>
                      <a:r>
                        <a:rPr kumimoji="1" lang="ja-JP" altLang="en-US" sz="1600" dirty="0">
                          <a:latin typeface="+mn-ea"/>
                          <a:ea typeface="+mn-ea"/>
                        </a:rPr>
                        <a:t>アセンブラ</a:t>
                      </a:r>
                      <a:endParaRPr kumimoji="1" lang="en-US" altLang="ja-JP" sz="1600" dirty="0">
                        <a:latin typeface="+mn-ea"/>
                        <a:ea typeface="+mn-ea"/>
                      </a:endParaRPr>
                    </a:p>
                    <a:p>
                      <a:r>
                        <a:rPr kumimoji="1" lang="en-US" altLang="ja-JP" sz="1600" dirty="0">
                          <a:latin typeface="+mn-ea"/>
                          <a:ea typeface="+mn-ea"/>
                        </a:rPr>
                        <a:t>EASYPLUS</a:t>
                      </a:r>
                    </a:p>
                    <a:p>
                      <a:r>
                        <a:rPr kumimoji="1" lang="en-US" altLang="ja-JP" sz="1600" dirty="0">
                          <a:latin typeface="+mn-ea"/>
                          <a:ea typeface="+mn-ea"/>
                        </a:rPr>
                        <a:t>COBOL (Main/Inc)</a:t>
                      </a:r>
                    </a:p>
                    <a:p>
                      <a:r>
                        <a:rPr kumimoji="1" lang="en-US" altLang="ja-JP" sz="1600" dirty="0">
                          <a:latin typeface="+mn-ea"/>
                          <a:ea typeface="+mn-ea"/>
                        </a:rPr>
                        <a:t>JCL</a:t>
                      </a:r>
                      <a:r>
                        <a:rPr kumimoji="1" lang="en-US" altLang="ja-JP" sz="1600" baseline="0" dirty="0">
                          <a:latin typeface="+mn-ea"/>
                          <a:ea typeface="+mn-ea"/>
                        </a:rPr>
                        <a:t> (Main/Inc)</a:t>
                      </a:r>
                    </a:p>
                    <a:p>
                      <a:r>
                        <a:rPr kumimoji="1" lang="en-US" altLang="ja-JP" sz="1600" baseline="0" dirty="0">
                          <a:latin typeface="+mn-ea"/>
                          <a:ea typeface="+mn-ea"/>
                        </a:rPr>
                        <a:t>PL/I (Main/Inc)</a:t>
                      </a:r>
                      <a:endParaRPr kumimoji="1" lang="en-US" altLang="ja-JP" sz="1600" dirty="0">
                        <a:latin typeface="+mn-ea"/>
                        <a:ea typeface="+mn-ea"/>
                      </a:endParaRPr>
                    </a:p>
                    <a:p>
                      <a:r>
                        <a:rPr kumimoji="1" lang="en-US" altLang="ja-JP" sz="1600" dirty="0">
                          <a:latin typeface="+mn-ea"/>
                          <a:ea typeface="+mn-ea"/>
                        </a:rPr>
                        <a:t>ADL</a:t>
                      </a:r>
                    </a:p>
                    <a:p>
                      <a:r>
                        <a:rPr kumimoji="1" lang="en-US" altLang="ja-JP" sz="1600" dirty="0">
                          <a:latin typeface="+mn-ea"/>
                          <a:ea typeface="+mn-ea"/>
                        </a:rPr>
                        <a:t>DATA</a:t>
                      </a:r>
                    </a:p>
                    <a:p>
                      <a:r>
                        <a:rPr kumimoji="1" lang="en-US" altLang="ja-JP" sz="1600" dirty="0" err="1">
                          <a:latin typeface="+mn-ea"/>
                          <a:ea typeface="+mn-ea"/>
                        </a:rPr>
                        <a:t>Telon</a:t>
                      </a:r>
                      <a:endParaRPr kumimoji="1" lang="ja-JP" altLang="en-US" sz="1600" dirty="0">
                        <a:latin typeface="+mn-ea"/>
                        <a:ea typeface="+mn-ea"/>
                      </a:endParaRPr>
                    </a:p>
                  </a:txBody>
                  <a:tcPr/>
                </a:tc>
                <a:extLst>
                  <a:ext uri="{0D108BD9-81ED-4DB2-BD59-A6C34878D82A}">
                    <a16:rowId xmlns:a16="http://schemas.microsoft.com/office/drawing/2014/main" val="1439819360"/>
                  </a:ext>
                </a:extLst>
              </a:tr>
              <a:tr h="168499">
                <a:tc>
                  <a:txBody>
                    <a:bodyPr/>
                    <a:lstStyle/>
                    <a:p>
                      <a:r>
                        <a:rPr kumimoji="1" lang="ja-JP" altLang="en-US" sz="1600" dirty="0">
                          <a:latin typeface="+mn-ea"/>
                          <a:ea typeface="+mn-ea"/>
                        </a:rPr>
                        <a:t>人手による判別工数</a:t>
                      </a:r>
                      <a:endParaRPr kumimoji="1" lang="en-US" altLang="ja-JP" sz="1600" dirty="0">
                        <a:latin typeface="+mn-ea"/>
                        <a:ea typeface="+mn-ea"/>
                      </a:endParaRPr>
                    </a:p>
                    <a:p>
                      <a:r>
                        <a:rPr kumimoji="1" lang="ja-JP" altLang="en-US" sz="1600" dirty="0">
                          <a:latin typeface="+mn-ea"/>
                          <a:ea typeface="+mn-ea"/>
                        </a:rPr>
                        <a:t>（人・時間）</a:t>
                      </a:r>
                    </a:p>
                  </a:txBody>
                  <a:tcPr/>
                </a:tc>
                <a:tc>
                  <a:txBody>
                    <a:bodyPr/>
                    <a:lstStyle/>
                    <a:p>
                      <a:pPr algn="r"/>
                      <a:r>
                        <a:rPr kumimoji="1" lang="en-US" altLang="ja-JP" sz="1600" dirty="0">
                          <a:latin typeface="+mn-ea"/>
                          <a:ea typeface="+mn-ea"/>
                        </a:rPr>
                        <a:t>56</a:t>
                      </a:r>
                      <a:endParaRPr kumimoji="1" lang="ja-JP" altLang="en-US" sz="1600" dirty="0">
                        <a:latin typeface="+mn-ea"/>
                        <a:ea typeface="+mn-ea"/>
                      </a:endParaRPr>
                    </a:p>
                  </a:txBody>
                  <a:tcPr anchor="ctr"/>
                </a:tc>
                <a:tc>
                  <a:txBody>
                    <a:bodyPr/>
                    <a:lstStyle/>
                    <a:p>
                      <a:pPr algn="r"/>
                      <a:r>
                        <a:rPr kumimoji="1" lang="en-US" altLang="ja-JP" sz="1600" dirty="0">
                          <a:latin typeface="+mn-ea"/>
                          <a:ea typeface="+mn-ea"/>
                        </a:rPr>
                        <a:t>485</a:t>
                      </a:r>
                      <a:endParaRPr kumimoji="1" lang="ja-JP" altLang="en-US" sz="1600" dirty="0">
                        <a:latin typeface="+mn-ea"/>
                        <a:ea typeface="+mn-ea"/>
                      </a:endParaRPr>
                    </a:p>
                  </a:txBody>
                  <a:tcPr anchor="ctr"/>
                </a:tc>
                <a:extLst>
                  <a:ext uri="{0D108BD9-81ED-4DB2-BD59-A6C34878D82A}">
                    <a16:rowId xmlns:a16="http://schemas.microsoft.com/office/drawing/2014/main" val="2086527897"/>
                  </a:ext>
                </a:extLst>
              </a:tr>
            </a:tbl>
          </a:graphicData>
        </a:graphic>
      </p:graphicFrame>
      <p:sp>
        <p:nvSpPr>
          <p:cNvPr id="10" name="正方形/長方形 9">
            <a:extLst>
              <a:ext uri="{FF2B5EF4-FFF2-40B4-BE49-F238E27FC236}">
                <a16:creationId xmlns:a16="http://schemas.microsoft.com/office/drawing/2014/main" id="{9BC96A46-9E99-4195-BC48-43D21ED93D98}"/>
              </a:ext>
            </a:extLst>
          </p:cNvPr>
          <p:cNvSpPr/>
          <p:nvPr/>
        </p:nvSpPr>
        <p:spPr>
          <a:xfrm>
            <a:off x="630277" y="4936978"/>
            <a:ext cx="6002405" cy="557054"/>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吹き出し: 折線 (強調線付き) 8">
            <a:extLst>
              <a:ext uri="{FF2B5EF4-FFF2-40B4-BE49-F238E27FC236}">
                <a16:creationId xmlns:a16="http://schemas.microsoft.com/office/drawing/2014/main" id="{EC541684-F1BE-4663-8340-9309386F1CC2}"/>
              </a:ext>
            </a:extLst>
          </p:cNvPr>
          <p:cNvSpPr/>
          <p:nvPr/>
        </p:nvSpPr>
        <p:spPr>
          <a:xfrm>
            <a:off x="2876133" y="5558911"/>
            <a:ext cx="2747526" cy="555887"/>
          </a:xfrm>
          <a:prstGeom prst="accentCallout2">
            <a:avLst>
              <a:gd name="adj1" fmla="val 18750"/>
              <a:gd name="adj2" fmla="val -2628"/>
              <a:gd name="adj3" fmla="val 18750"/>
              <a:gd name="adj4" fmla="val -16667"/>
              <a:gd name="adj5" fmla="val -20618"/>
              <a:gd name="adj6" fmla="val -31414"/>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予め全ファイルを人手で判定し，正解例を作成した工数</a:t>
            </a:r>
          </a:p>
        </p:txBody>
      </p:sp>
      <p:sp>
        <p:nvSpPr>
          <p:cNvPr id="11" name="テキスト ボックス 10">
            <a:extLst>
              <a:ext uri="{FF2B5EF4-FFF2-40B4-BE49-F238E27FC236}">
                <a16:creationId xmlns:a16="http://schemas.microsoft.com/office/drawing/2014/main" id="{9442776A-E7FF-4718-A2F2-0355907FF0D3}"/>
              </a:ext>
            </a:extLst>
          </p:cNvPr>
          <p:cNvSpPr txBox="1"/>
          <p:nvPr/>
        </p:nvSpPr>
        <p:spPr>
          <a:xfrm>
            <a:off x="627018" y="1804686"/>
            <a:ext cx="4441371" cy="400110"/>
          </a:xfrm>
          <a:prstGeom prst="rect">
            <a:avLst/>
          </a:prstGeom>
          <a:noFill/>
        </p:spPr>
        <p:txBody>
          <a:bodyPr wrap="square" rtlCol="0">
            <a:spAutoFit/>
          </a:bodyPr>
          <a:lstStyle/>
          <a:p>
            <a:r>
              <a:rPr kumimoji="1" lang="ja-JP" altLang="en-US" sz="2000" dirty="0">
                <a:latin typeface="+mj-ea"/>
                <a:ea typeface="+mj-ea"/>
              </a:rPr>
              <a:t>■ </a:t>
            </a:r>
            <a:r>
              <a:rPr lang="ja-JP" altLang="en-US" sz="2000" dirty="0">
                <a:latin typeface="+mj-ea"/>
                <a:ea typeface="+mj-ea"/>
              </a:rPr>
              <a:t>対象システム</a:t>
            </a:r>
            <a:endParaRPr kumimoji="1" lang="ja-JP" altLang="en-US" sz="2000" dirty="0">
              <a:latin typeface="+mj-ea"/>
              <a:ea typeface="+mj-ea"/>
            </a:endParaRPr>
          </a:p>
        </p:txBody>
      </p:sp>
      <p:sp>
        <p:nvSpPr>
          <p:cNvPr id="13" name="テキスト ボックス 12">
            <a:extLst>
              <a:ext uri="{FF2B5EF4-FFF2-40B4-BE49-F238E27FC236}">
                <a16:creationId xmlns:a16="http://schemas.microsoft.com/office/drawing/2014/main" id="{3FD32031-5CAB-4AA1-9F4C-EC5F5AC3D6A6}"/>
              </a:ext>
            </a:extLst>
          </p:cNvPr>
          <p:cNvSpPr txBox="1"/>
          <p:nvPr/>
        </p:nvSpPr>
        <p:spPr>
          <a:xfrm>
            <a:off x="6773870" y="1821918"/>
            <a:ext cx="4441371" cy="2985433"/>
          </a:xfrm>
          <a:prstGeom prst="rect">
            <a:avLst/>
          </a:prstGeom>
          <a:noFill/>
        </p:spPr>
        <p:txBody>
          <a:bodyPr wrap="square" rtlCol="0">
            <a:spAutoFit/>
          </a:bodyPr>
          <a:lstStyle/>
          <a:p>
            <a:r>
              <a:rPr kumimoji="1" lang="ja-JP" altLang="en-US" sz="2000" dirty="0">
                <a:latin typeface="+mj-ea"/>
                <a:ea typeface="+mj-ea"/>
              </a:rPr>
              <a:t>■ 比較</a:t>
            </a:r>
            <a:r>
              <a:rPr lang="ja-JP" altLang="en-US" sz="2000" dirty="0">
                <a:latin typeface="+mj-ea"/>
                <a:ea typeface="+mj-ea"/>
              </a:rPr>
              <a:t>対象の手法</a:t>
            </a:r>
            <a:endParaRPr lang="en-US" altLang="ja-JP" sz="2000" dirty="0">
              <a:latin typeface="+mj-ea"/>
              <a:ea typeface="+mj-ea"/>
            </a:endParaRPr>
          </a:p>
          <a:p>
            <a:pPr marL="342900" indent="-342900">
              <a:buFont typeface="Arial" panose="020B0604020202020204" pitchFamily="34" charset="0"/>
              <a:buChar char="•"/>
            </a:pPr>
            <a:r>
              <a:rPr kumimoji="1" lang="ja-JP" altLang="en-US" sz="2000" dirty="0">
                <a:latin typeface="+mj-ea"/>
                <a:ea typeface="+mj-ea"/>
              </a:rPr>
              <a:t>提案手法</a:t>
            </a:r>
            <a:endParaRPr kumimoji="1" lang="en-US" altLang="ja-JP" sz="2000" dirty="0">
              <a:latin typeface="+mj-ea"/>
              <a:ea typeface="+mj-ea"/>
            </a:endParaRPr>
          </a:p>
          <a:p>
            <a:pPr marL="800100" lvl="1" indent="-342900">
              <a:buFont typeface="Arial" panose="020B0604020202020204" pitchFamily="34" charset="0"/>
              <a:buChar char="•"/>
            </a:pPr>
            <a:r>
              <a:rPr kumimoji="1" lang="ja-JP" altLang="en-US" sz="1800" dirty="0">
                <a:latin typeface="+mj-ea"/>
                <a:ea typeface="+mj-ea"/>
              </a:rPr>
              <a:t>本研究の提案手法</a:t>
            </a:r>
            <a:endParaRPr kumimoji="1" lang="en-US" altLang="ja-JP" sz="1800" dirty="0">
              <a:latin typeface="+mj-ea"/>
              <a:ea typeface="+mj-ea"/>
            </a:endParaRPr>
          </a:p>
          <a:p>
            <a:pPr marL="800100" lvl="1" indent="-342900">
              <a:buFont typeface="Arial" panose="020B0604020202020204" pitchFamily="34" charset="0"/>
              <a:buChar char="•"/>
            </a:pPr>
            <a:r>
              <a:rPr lang="ja-JP" altLang="en-US" sz="1800" dirty="0">
                <a:latin typeface="+mj-ea"/>
                <a:ea typeface="+mj-ea"/>
              </a:rPr>
              <a:t>クラスタリング数は </a:t>
            </a:r>
            <a:r>
              <a:rPr lang="en-US" altLang="ja-JP" sz="1800" dirty="0">
                <a:latin typeface="+mj-ea"/>
                <a:ea typeface="+mj-ea"/>
              </a:rPr>
              <a:t>40</a:t>
            </a:r>
            <a:endParaRPr kumimoji="1" lang="en-US" altLang="ja-JP" sz="1800" dirty="0">
              <a:latin typeface="+mj-ea"/>
              <a:ea typeface="+mj-ea"/>
            </a:endParaRPr>
          </a:p>
          <a:p>
            <a:pPr marL="342900" indent="-342900">
              <a:buFont typeface="Arial" panose="020B0604020202020204" pitchFamily="34" charset="0"/>
              <a:buChar char="•"/>
            </a:pPr>
            <a:r>
              <a:rPr lang="en-US" altLang="ja-JP" sz="2000" dirty="0">
                <a:latin typeface="+mj-ea"/>
                <a:ea typeface="+mj-ea"/>
              </a:rPr>
              <a:t>Simon-Weber</a:t>
            </a:r>
          </a:p>
          <a:p>
            <a:pPr marL="800100" lvl="1" indent="-342900">
              <a:buFont typeface="Arial" panose="020B0604020202020204" pitchFamily="34" charset="0"/>
              <a:buChar char="•"/>
            </a:pPr>
            <a:r>
              <a:rPr lang="ja-JP" altLang="en-US" sz="1800" dirty="0">
                <a:latin typeface="+mj-ea"/>
                <a:ea typeface="+mj-ea"/>
              </a:rPr>
              <a:t>ベースラインとする既存手法</a:t>
            </a:r>
            <a:endParaRPr lang="en-US" altLang="ja-JP" sz="1800" dirty="0">
              <a:latin typeface="+mj-ea"/>
              <a:ea typeface="+mj-ea"/>
            </a:endParaRPr>
          </a:p>
          <a:p>
            <a:pPr marL="800100" lvl="1" indent="-342900">
              <a:buFont typeface="Arial" panose="020B0604020202020204" pitchFamily="34" charset="0"/>
              <a:buChar char="•"/>
            </a:pPr>
            <a:r>
              <a:rPr lang="ja-JP" altLang="en-US" sz="1800" dirty="0">
                <a:latin typeface="+mj-ea"/>
                <a:ea typeface="+mj-ea"/>
              </a:rPr>
              <a:t>機械学習によって言語判定を行う</a:t>
            </a:r>
            <a:endParaRPr lang="en-US" altLang="ja-JP" sz="1800" dirty="0">
              <a:latin typeface="+mj-ea"/>
              <a:ea typeface="+mj-ea"/>
            </a:endParaRPr>
          </a:p>
          <a:p>
            <a:pPr marL="800100" lvl="1" indent="-342900">
              <a:buFont typeface="Arial" panose="020B0604020202020204" pitchFamily="34" charset="0"/>
              <a:buChar char="•"/>
            </a:pPr>
            <a:r>
              <a:rPr lang="en-US" altLang="ja-JP" sz="1800" dirty="0">
                <a:latin typeface="+mj-ea"/>
                <a:ea typeface="+mj-ea"/>
              </a:rPr>
              <a:t>K</a:t>
            </a:r>
            <a:r>
              <a:rPr lang="ja-JP" altLang="en-US" sz="1800" dirty="0">
                <a:latin typeface="+mj-ea"/>
                <a:ea typeface="+mj-ea"/>
              </a:rPr>
              <a:t> </a:t>
            </a:r>
            <a:r>
              <a:rPr lang="en-US" altLang="ja-JP" sz="1800" dirty="0">
                <a:latin typeface="+mj-ea"/>
                <a:ea typeface="+mj-ea"/>
              </a:rPr>
              <a:t>=</a:t>
            </a:r>
            <a:r>
              <a:rPr lang="ja-JP" altLang="en-US" sz="1800" dirty="0">
                <a:latin typeface="+mj-ea"/>
                <a:ea typeface="+mj-ea"/>
              </a:rPr>
              <a:t> </a:t>
            </a:r>
            <a:r>
              <a:rPr lang="en-US" altLang="ja-JP" sz="1800" dirty="0">
                <a:latin typeface="+mj-ea"/>
                <a:ea typeface="+mj-ea"/>
              </a:rPr>
              <a:t>10</a:t>
            </a:r>
            <a:r>
              <a:rPr lang="ja-JP" altLang="en-US" sz="1800" dirty="0">
                <a:latin typeface="+mj-ea"/>
                <a:ea typeface="+mj-ea"/>
              </a:rPr>
              <a:t> で </a:t>
            </a:r>
            <a:r>
              <a:rPr lang="en-US" altLang="ja-JP" sz="1800" dirty="0">
                <a:latin typeface="+mj-ea"/>
                <a:ea typeface="+mj-ea"/>
              </a:rPr>
              <a:t>K-</a:t>
            </a:r>
            <a:r>
              <a:rPr lang="ja-JP" altLang="en-US" sz="1800" dirty="0">
                <a:latin typeface="+mj-ea"/>
                <a:ea typeface="+mj-ea"/>
              </a:rPr>
              <a:t>分割交差検証する</a:t>
            </a:r>
            <a:endParaRPr lang="en-US" altLang="ja-JP" sz="1800" dirty="0">
              <a:latin typeface="+mj-ea"/>
              <a:ea typeface="+mj-ea"/>
            </a:endParaRPr>
          </a:p>
          <a:p>
            <a:pPr marL="342900" indent="-342900">
              <a:buFont typeface="Arial" panose="020B0604020202020204" pitchFamily="34" charset="0"/>
              <a:buChar char="•"/>
            </a:pPr>
            <a:r>
              <a:rPr lang="en-US" altLang="ja-JP" sz="2000" dirty="0">
                <a:latin typeface="+mj-ea"/>
                <a:ea typeface="+mj-ea"/>
              </a:rPr>
              <a:t>Clustering</a:t>
            </a:r>
          </a:p>
          <a:p>
            <a:pPr marL="800100" lvl="1" indent="-342900">
              <a:buFont typeface="Arial" panose="020B0604020202020204" pitchFamily="34" charset="0"/>
              <a:buChar char="•"/>
            </a:pPr>
            <a:r>
              <a:rPr lang="ja-JP" altLang="en-US" sz="1800" dirty="0">
                <a:latin typeface="+mj-ea"/>
                <a:ea typeface="+mj-ea"/>
              </a:rPr>
              <a:t>提案手法のステップ</a:t>
            </a:r>
            <a:r>
              <a:rPr lang="en-US" altLang="ja-JP" sz="1800" dirty="0">
                <a:latin typeface="+mj-ea"/>
                <a:ea typeface="+mj-ea"/>
              </a:rPr>
              <a:t>2</a:t>
            </a:r>
            <a:r>
              <a:rPr lang="ja-JP" altLang="en-US" sz="1800" dirty="0">
                <a:latin typeface="+mj-ea"/>
                <a:ea typeface="+mj-ea"/>
              </a:rPr>
              <a:t>と</a:t>
            </a:r>
            <a:r>
              <a:rPr lang="en-US" altLang="ja-JP" sz="1800" dirty="0">
                <a:latin typeface="+mj-ea"/>
                <a:ea typeface="+mj-ea"/>
              </a:rPr>
              <a:t>3</a:t>
            </a:r>
            <a:r>
              <a:rPr lang="ja-JP" altLang="en-US" sz="1800" dirty="0">
                <a:latin typeface="+mj-ea"/>
                <a:ea typeface="+mj-ea"/>
              </a:rPr>
              <a:t>のみを実施</a:t>
            </a:r>
            <a:endParaRPr lang="en-US" altLang="ja-JP" sz="1800" dirty="0">
              <a:latin typeface="+mj-ea"/>
              <a:ea typeface="+mj-ea"/>
            </a:endParaRPr>
          </a:p>
        </p:txBody>
      </p:sp>
    </p:spTree>
    <p:extLst>
      <p:ext uri="{BB962C8B-B14F-4D97-AF65-F5344CB8AC3E}">
        <p14:creationId xmlns:p14="http://schemas.microsoft.com/office/powerpoint/2010/main" val="1062576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実験①</a:t>
            </a:r>
            <a:r>
              <a:rPr lang="ja-JP" altLang="en-US" dirty="0"/>
              <a:t> </a:t>
            </a:r>
            <a:r>
              <a:rPr kumimoji="1" lang="ja-JP" altLang="en-US" dirty="0"/>
              <a:t>正確性の評価｜実験結果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21</a:t>
            </a:fld>
            <a:endParaRPr lang="en-US" altLang="ja-JP"/>
          </a:p>
        </p:txBody>
      </p:sp>
      <p:sp>
        <p:nvSpPr>
          <p:cNvPr id="7" name="テキスト プレースホルダー 6"/>
          <p:cNvSpPr>
            <a:spLocks noGrp="1"/>
          </p:cNvSpPr>
          <p:nvPr>
            <p:ph type="body" sz="quarter" idx="13"/>
          </p:nvPr>
        </p:nvSpPr>
        <p:spPr/>
        <p:txBody>
          <a:bodyPr/>
          <a:lstStyle/>
          <a:p>
            <a:r>
              <a:rPr lang="ja-JP" altLang="en-US" dirty="0"/>
              <a:t>ほぼ全てのクラス</a:t>
            </a:r>
            <a:r>
              <a:rPr kumimoji="1" lang="ja-JP" altLang="en-US" dirty="0"/>
              <a:t>で </a:t>
            </a:r>
            <a:r>
              <a:rPr kumimoji="1" lang="en-US" altLang="ja-JP" dirty="0"/>
              <a:t>95% </a:t>
            </a:r>
            <a:r>
              <a:rPr kumimoji="1" lang="ja-JP" altLang="en-US" dirty="0"/>
              <a:t>以上の適合率・再現率となり，既存手法を大きく上回った</a:t>
            </a:r>
            <a:br>
              <a:rPr lang="en-US" altLang="ja-JP" dirty="0"/>
            </a:br>
            <a:r>
              <a:rPr lang="ja-JP" altLang="en-US" dirty="0"/>
              <a:t>単純なクラスタリングよりも適合率・再現率が向上しており，手法組み合わせの効果がある</a:t>
            </a:r>
            <a:endParaRPr kumimoji="1" lang="en-US" altLang="ja-JP" dirty="0"/>
          </a:p>
        </p:txBody>
      </p:sp>
      <p:graphicFrame>
        <p:nvGraphicFramePr>
          <p:cNvPr id="8" name="コンテンツ プレースホルダー 7"/>
          <p:cNvGraphicFramePr>
            <a:graphicFrameLocks/>
          </p:cNvGraphicFramePr>
          <p:nvPr>
            <p:extLst>
              <p:ext uri="{D42A27DB-BD31-4B8C-83A1-F6EECF244321}">
                <p14:modId xmlns:p14="http://schemas.microsoft.com/office/powerpoint/2010/main" val="3619229582"/>
              </p:ext>
            </p:extLst>
          </p:nvPr>
        </p:nvGraphicFramePr>
        <p:xfrm>
          <a:off x="647695" y="2367657"/>
          <a:ext cx="5493706" cy="3017520"/>
        </p:xfrm>
        <a:graphic>
          <a:graphicData uri="http://schemas.openxmlformats.org/drawingml/2006/table">
            <a:tbl>
              <a:tblPr firstRow="1" firstCol="1">
                <a:tableStyleId>{073A0DAA-6AF3-43AB-8588-CEC1D06C72B9}</a:tableStyleId>
              </a:tblPr>
              <a:tblGrid>
                <a:gridCol w="1090930">
                  <a:extLst>
                    <a:ext uri="{9D8B030D-6E8A-4147-A177-3AD203B41FA5}">
                      <a16:colId xmlns:a16="http://schemas.microsoft.com/office/drawing/2014/main" val="3784407792"/>
                    </a:ext>
                  </a:extLst>
                </a:gridCol>
                <a:gridCol w="628968">
                  <a:extLst>
                    <a:ext uri="{9D8B030D-6E8A-4147-A177-3AD203B41FA5}">
                      <a16:colId xmlns:a16="http://schemas.microsoft.com/office/drawing/2014/main" val="2351267207"/>
                    </a:ext>
                  </a:extLst>
                </a:gridCol>
                <a:gridCol w="628968">
                  <a:extLst>
                    <a:ext uri="{9D8B030D-6E8A-4147-A177-3AD203B41FA5}">
                      <a16:colId xmlns:a16="http://schemas.microsoft.com/office/drawing/2014/main" val="2397194784"/>
                    </a:ext>
                  </a:extLst>
                </a:gridCol>
                <a:gridCol w="628968">
                  <a:extLst>
                    <a:ext uri="{9D8B030D-6E8A-4147-A177-3AD203B41FA5}">
                      <a16:colId xmlns:a16="http://schemas.microsoft.com/office/drawing/2014/main" val="285744037"/>
                    </a:ext>
                  </a:extLst>
                </a:gridCol>
                <a:gridCol w="628968">
                  <a:extLst>
                    <a:ext uri="{9D8B030D-6E8A-4147-A177-3AD203B41FA5}">
                      <a16:colId xmlns:a16="http://schemas.microsoft.com/office/drawing/2014/main" val="1581536564"/>
                    </a:ext>
                  </a:extLst>
                </a:gridCol>
                <a:gridCol w="628968">
                  <a:extLst>
                    <a:ext uri="{9D8B030D-6E8A-4147-A177-3AD203B41FA5}">
                      <a16:colId xmlns:a16="http://schemas.microsoft.com/office/drawing/2014/main" val="1853272091"/>
                    </a:ext>
                  </a:extLst>
                </a:gridCol>
                <a:gridCol w="628968">
                  <a:extLst>
                    <a:ext uri="{9D8B030D-6E8A-4147-A177-3AD203B41FA5}">
                      <a16:colId xmlns:a16="http://schemas.microsoft.com/office/drawing/2014/main" val="3106339474"/>
                    </a:ext>
                  </a:extLst>
                </a:gridCol>
                <a:gridCol w="628968">
                  <a:extLst>
                    <a:ext uri="{9D8B030D-6E8A-4147-A177-3AD203B41FA5}">
                      <a16:colId xmlns:a16="http://schemas.microsoft.com/office/drawing/2014/main" val="997530286"/>
                    </a:ext>
                  </a:extLst>
                </a:gridCol>
              </a:tblGrid>
              <a:tr h="168499">
                <a:tc gridSpan="2">
                  <a:txBody>
                    <a:bodyPr/>
                    <a:lstStyle/>
                    <a:p>
                      <a:r>
                        <a:rPr kumimoji="1" lang="ja-JP" altLang="en-US" sz="1050" dirty="0">
                          <a:latin typeface="+mn-ea"/>
                          <a:ea typeface="+mn-ea"/>
                        </a:rPr>
                        <a:t>判別するクラス</a:t>
                      </a:r>
                    </a:p>
                  </a:txBody>
                  <a:tcPr/>
                </a:tc>
                <a:tc hMerge="1">
                  <a:txBody>
                    <a:bodyPr/>
                    <a:lstStyle/>
                    <a:p>
                      <a:endParaRPr kumimoji="1" lang="ja-JP" altLang="en-US" sz="1050" dirty="0">
                        <a:latin typeface="+mn-ea"/>
                        <a:ea typeface="+mn-ea"/>
                      </a:endParaRPr>
                    </a:p>
                  </a:txBody>
                  <a:tcPr/>
                </a:tc>
                <a:tc gridSpan="2">
                  <a:txBody>
                    <a:bodyPr/>
                    <a:lstStyle/>
                    <a:p>
                      <a:pPr algn="ctr"/>
                      <a:r>
                        <a:rPr kumimoji="1" lang="ja-JP" altLang="en-US" sz="1050" dirty="0">
                          <a:latin typeface="+mn-ea"/>
                          <a:ea typeface="+mn-ea"/>
                        </a:rPr>
                        <a:t>提案手法</a:t>
                      </a:r>
                    </a:p>
                  </a:txBody>
                  <a:tcPr/>
                </a:tc>
                <a:tc hMerge="1">
                  <a:txBody>
                    <a:bodyPr/>
                    <a:lstStyle/>
                    <a:p>
                      <a:endParaRPr kumimoji="1" lang="ja-JP" altLang="en-US" sz="1600" dirty="0">
                        <a:latin typeface="+mn-ea"/>
                        <a:ea typeface="+mn-ea"/>
                      </a:endParaRPr>
                    </a:p>
                  </a:txBody>
                  <a:tcPr/>
                </a:tc>
                <a:tc gridSpan="2">
                  <a:txBody>
                    <a:bodyPr/>
                    <a:lstStyle/>
                    <a:p>
                      <a:pPr algn="ctr"/>
                      <a:r>
                        <a:rPr kumimoji="1" lang="en-US" altLang="ja-JP" sz="1050" dirty="0">
                          <a:latin typeface="+mn-ea"/>
                          <a:ea typeface="+mn-ea"/>
                        </a:rPr>
                        <a:t>Simon-Weber</a:t>
                      </a:r>
                      <a:endParaRPr kumimoji="1" lang="ja-JP" altLang="en-US" sz="1050" dirty="0">
                        <a:latin typeface="+mn-ea"/>
                        <a:ea typeface="+mn-ea"/>
                      </a:endParaRPr>
                    </a:p>
                  </a:txBody>
                  <a:tcPr/>
                </a:tc>
                <a:tc hMerge="1">
                  <a:txBody>
                    <a:bodyPr/>
                    <a:lstStyle/>
                    <a:p>
                      <a:endParaRPr kumimoji="1" lang="ja-JP" altLang="en-US" sz="1600" dirty="0">
                        <a:latin typeface="+mn-ea"/>
                        <a:ea typeface="+mn-ea"/>
                      </a:endParaRPr>
                    </a:p>
                  </a:txBody>
                  <a:tcPr/>
                </a:tc>
                <a:tc gridSpan="2">
                  <a:txBody>
                    <a:bodyPr/>
                    <a:lstStyle/>
                    <a:p>
                      <a:pPr algn="ctr"/>
                      <a:r>
                        <a:rPr kumimoji="1" lang="en-US" altLang="ja-JP" sz="1050" dirty="0">
                          <a:latin typeface="+mn-ea"/>
                          <a:ea typeface="+mn-ea"/>
                        </a:rPr>
                        <a:t>Clustering</a:t>
                      </a:r>
                      <a:endParaRPr kumimoji="1" lang="ja-JP" altLang="en-US" sz="1050" dirty="0">
                        <a:latin typeface="+mn-ea"/>
                        <a:ea typeface="+mn-ea"/>
                      </a:endParaRPr>
                    </a:p>
                  </a:txBody>
                  <a:tcPr/>
                </a:tc>
                <a:tc hMerge="1">
                  <a:txBody>
                    <a:bodyPr/>
                    <a:lstStyle/>
                    <a:p>
                      <a:endParaRPr kumimoji="1" lang="ja-JP" altLang="en-US" sz="1600" dirty="0">
                        <a:latin typeface="+mn-ea"/>
                        <a:ea typeface="+mn-ea"/>
                      </a:endParaRPr>
                    </a:p>
                  </a:txBody>
                  <a:tcPr/>
                </a:tc>
                <a:extLst>
                  <a:ext uri="{0D108BD9-81ED-4DB2-BD59-A6C34878D82A}">
                    <a16:rowId xmlns:a16="http://schemas.microsoft.com/office/drawing/2014/main" val="636835104"/>
                  </a:ext>
                </a:extLst>
              </a:tr>
              <a:tr h="168499">
                <a:tc>
                  <a:txBody>
                    <a:bodyPr/>
                    <a:lstStyle/>
                    <a:p>
                      <a:r>
                        <a:rPr kumimoji="1" lang="ja-JP" altLang="en-US" sz="1050" dirty="0">
                          <a:latin typeface="+mn-ea"/>
                          <a:ea typeface="+mn-ea"/>
                        </a:rPr>
                        <a:t>クラス名</a:t>
                      </a:r>
                    </a:p>
                  </a:txBody>
                  <a:tcPr/>
                </a:tc>
                <a:tc>
                  <a:txBody>
                    <a:bodyPr/>
                    <a:lstStyle/>
                    <a:p>
                      <a:pPr algn="ctr"/>
                      <a:r>
                        <a:rPr kumimoji="1" lang="ja-JP" altLang="en-US" sz="1050" b="1" dirty="0">
                          <a:solidFill>
                            <a:schemeClr val="bg1"/>
                          </a:solidFill>
                          <a:latin typeface="+mn-ea"/>
                          <a:ea typeface="+mn-ea"/>
                        </a:rPr>
                        <a:t>正解数</a:t>
                      </a:r>
                    </a:p>
                  </a:txBody>
                  <a:tcPr>
                    <a:solidFill>
                      <a:schemeClr val="tx1"/>
                    </a:solidFill>
                  </a:tcPr>
                </a:tc>
                <a:tc>
                  <a:txBody>
                    <a:bodyPr/>
                    <a:lstStyle/>
                    <a:p>
                      <a:pPr algn="ctr"/>
                      <a:r>
                        <a:rPr kumimoji="1" lang="ja-JP" altLang="en-US" sz="1050" b="1" dirty="0">
                          <a:solidFill>
                            <a:schemeClr val="bg1"/>
                          </a:solidFill>
                          <a:latin typeface="+mn-ea"/>
                          <a:ea typeface="+mn-ea"/>
                        </a:rPr>
                        <a:t>適合率</a:t>
                      </a:r>
                    </a:p>
                  </a:txBody>
                  <a:tcPr>
                    <a:solidFill>
                      <a:schemeClr val="tx1"/>
                    </a:solidFill>
                  </a:tcPr>
                </a:tc>
                <a:tc>
                  <a:txBody>
                    <a:bodyPr/>
                    <a:lstStyle/>
                    <a:p>
                      <a:pPr algn="ctr"/>
                      <a:r>
                        <a:rPr kumimoji="1" lang="ja-JP" altLang="en-US" sz="1050" b="1" dirty="0">
                          <a:solidFill>
                            <a:schemeClr val="bg1"/>
                          </a:solidFill>
                          <a:latin typeface="+mn-ea"/>
                          <a:ea typeface="+mn-ea"/>
                        </a:rPr>
                        <a:t>再現率</a:t>
                      </a:r>
                    </a:p>
                  </a:txBody>
                  <a:tcPr>
                    <a:solidFill>
                      <a:schemeClr val="tx1"/>
                    </a:solidFill>
                  </a:tcPr>
                </a:tc>
                <a:tc>
                  <a:txBody>
                    <a:bodyPr/>
                    <a:lstStyle/>
                    <a:p>
                      <a:pPr algn="ctr"/>
                      <a:r>
                        <a:rPr kumimoji="1" lang="ja-JP" altLang="en-US" sz="1050" b="1" dirty="0">
                          <a:solidFill>
                            <a:schemeClr val="bg1"/>
                          </a:solidFill>
                          <a:latin typeface="+mn-ea"/>
                          <a:ea typeface="+mn-ea"/>
                        </a:rPr>
                        <a:t>適合率</a:t>
                      </a:r>
                    </a:p>
                  </a:txBody>
                  <a:tcPr>
                    <a:solidFill>
                      <a:schemeClr val="tx1"/>
                    </a:solidFill>
                  </a:tcPr>
                </a:tc>
                <a:tc>
                  <a:txBody>
                    <a:bodyPr/>
                    <a:lstStyle/>
                    <a:p>
                      <a:pPr algn="ctr"/>
                      <a:r>
                        <a:rPr kumimoji="1" lang="ja-JP" altLang="en-US" sz="1050" b="1" dirty="0">
                          <a:solidFill>
                            <a:schemeClr val="bg1"/>
                          </a:solidFill>
                          <a:latin typeface="+mn-ea"/>
                          <a:ea typeface="+mn-ea"/>
                        </a:rPr>
                        <a:t>再現率</a:t>
                      </a:r>
                    </a:p>
                  </a:txBody>
                  <a:tcPr>
                    <a:solidFill>
                      <a:schemeClr val="tx1"/>
                    </a:solidFill>
                  </a:tcPr>
                </a:tc>
                <a:tc>
                  <a:txBody>
                    <a:bodyPr/>
                    <a:lstStyle/>
                    <a:p>
                      <a:pPr algn="ctr"/>
                      <a:r>
                        <a:rPr kumimoji="1" lang="ja-JP" altLang="en-US" sz="1050" b="1" dirty="0">
                          <a:solidFill>
                            <a:schemeClr val="bg1"/>
                          </a:solidFill>
                          <a:latin typeface="+mn-ea"/>
                          <a:ea typeface="+mn-ea"/>
                        </a:rPr>
                        <a:t>適合率</a:t>
                      </a:r>
                    </a:p>
                  </a:txBody>
                  <a:tcPr>
                    <a:solidFill>
                      <a:schemeClr val="tx1"/>
                    </a:solidFill>
                  </a:tcPr>
                </a:tc>
                <a:tc>
                  <a:txBody>
                    <a:bodyPr/>
                    <a:lstStyle/>
                    <a:p>
                      <a:pPr algn="ctr"/>
                      <a:r>
                        <a:rPr kumimoji="1" lang="ja-JP" altLang="en-US" sz="1050" b="1" dirty="0">
                          <a:solidFill>
                            <a:schemeClr val="bg1"/>
                          </a:solidFill>
                          <a:latin typeface="+mn-ea"/>
                          <a:ea typeface="+mn-ea"/>
                        </a:rPr>
                        <a:t>再現率</a:t>
                      </a:r>
                    </a:p>
                  </a:txBody>
                  <a:tcPr>
                    <a:solidFill>
                      <a:schemeClr val="tx1"/>
                    </a:solidFill>
                  </a:tcPr>
                </a:tc>
                <a:extLst>
                  <a:ext uri="{0D108BD9-81ED-4DB2-BD59-A6C34878D82A}">
                    <a16:rowId xmlns:a16="http://schemas.microsoft.com/office/drawing/2014/main" val="4294903575"/>
                  </a:ext>
                </a:extLst>
              </a:tr>
              <a:tr h="168499">
                <a:tc>
                  <a:txBody>
                    <a:bodyPr/>
                    <a:lstStyle/>
                    <a:p>
                      <a:r>
                        <a:rPr kumimoji="1" lang="ja-JP" altLang="en-US" sz="1050" dirty="0">
                          <a:latin typeface="+mn-ea"/>
                          <a:ea typeface="+mn-ea"/>
                        </a:rPr>
                        <a:t>アセンブラ</a:t>
                      </a:r>
                    </a:p>
                  </a:txBody>
                  <a:tcPr/>
                </a:tc>
                <a:tc>
                  <a:txBody>
                    <a:bodyPr/>
                    <a:lstStyle/>
                    <a:p>
                      <a:pPr algn="r"/>
                      <a:r>
                        <a:rPr kumimoji="1" lang="en-US" altLang="ja-JP" sz="1050" b="0" dirty="0">
                          <a:solidFill>
                            <a:schemeClr val="bg1"/>
                          </a:solidFill>
                          <a:latin typeface="+mn-ea"/>
                          <a:ea typeface="+mn-ea"/>
                        </a:rPr>
                        <a:t>204</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0" dirty="0">
                          <a:latin typeface="+mn-ea"/>
                          <a:ea typeface="+mn-ea"/>
                        </a:rPr>
                        <a:t>96.52</a:t>
                      </a:r>
                      <a:endParaRPr kumimoji="1" lang="ja-JP" altLang="en-US" sz="1050" b="0" dirty="0">
                        <a:latin typeface="+mn-ea"/>
                        <a:ea typeface="+mn-ea"/>
                      </a:endParaRPr>
                    </a:p>
                  </a:txBody>
                  <a:tcPr/>
                </a:tc>
                <a:tc>
                  <a:txBody>
                    <a:bodyPr/>
                    <a:lstStyle/>
                    <a:p>
                      <a:pPr algn="r"/>
                      <a:r>
                        <a:rPr kumimoji="1" lang="en-US" altLang="ja-JP" sz="1050" b="1" dirty="0">
                          <a:solidFill>
                            <a:srgbClr val="C00000"/>
                          </a:solidFill>
                          <a:latin typeface="+mn-ea"/>
                          <a:ea typeface="+mn-ea"/>
                        </a:rPr>
                        <a:t>95.10</a:t>
                      </a:r>
                      <a:endParaRPr kumimoji="1" lang="ja-JP" altLang="en-US" sz="1050" b="1" dirty="0">
                        <a:solidFill>
                          <a:srgbClr val="C00000"/>
                        </a:solidFill>
                        <a:latin typeface="+mn-ea"/>
                        <a:ea typeface="+mn-ea"/>
                      </a:endParaRPr>
                    </a:p>
                  </a:txBody>
                  <a:tcPr/>
                </a:tc>
                <a:tc>
                  <a:txBody>
                    <a:bodyPr/>
                    <a:lstStyle/>
                    <a:p>
                      <a:pPr algn="r"/>
                      <a:r>
                        <a:rPr kumimoji="1" lang="en-US" altLang="ja-JP" sz="1050" b="0" dirty="0">
                          <a:latin typeface="+mn-ea"/>
                          <a:ea typeface="+mn-ea"/>
                        </a:rPr>
                        <a:t>69.66</a:t>
                      </a:r>
                      <a:endParaRPr kumimoji="1" lang="ja-JP" altLang="en-US" sz="1050" b="0" dirty="0">
                        <a:latin typeface="+mn-ea"/>
                        <a:ea typeface="+mn-ea"/>
                      </a:endParaRPr>
                    </a:p>
                  </a:txBody>
                  <a:tcPr/>
                </a:tc>
                <a:tc>
                  <a:txBody>
                    <a:bodyPr/>
                    <a:lstStyle/>
                    <a:p>
                      <a:pPr algn="r"/>
                      <a:r>
                        <a:rPr kumimoji="1" lang="en-US" altLang="ja-JP" sz="1050" b="0" dirty="0">
                          <a:latin typeface="+mn-ea"/>
                          <a:ea typeface="+mn-ea"/>
                        </a:rPr>
                        <a:t>79.90</a:t>
                      </a:r>
                      <a:endParaRPr kumimoji="1" lang="ja-JP" altLang="en-US" sz="1050" b="0" dirty="0">
                        <a:latin typeface="+mn-ea"/>
                        <a:ea typeface="+mn-ea"/>
                      </a:endParaRPr>
                    </a:p>
                  </a:txBody>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tc>
                <a:tc>
                  <a:txBody>
                    <a:bodyPr/>
                    <a:lstStyle/>
                    <a:p>
                      <a:pPr algn="r"/>
                      <a:r>
                        <a:rPr kumimoji="1" lang="en-US" altLang="ja-JP" sz="1050" b="0" dirty="0">
                          <a:latin typeface="+mn-ea"/>
                          <a:ea typeface="+mn-ea"/>
                        </a:rPr>
                        <a:t>45.59</a:t>
                      </a:r>
                      <a:endParaRPr kumimoji="1" lang="ja-JP" altLang="en-US" sz="1050" b="0" dirty="0">
                        <a:latin typeface="+mn-ea"/>
                        <a:ea typeface="+mn-ea"/>
                      </a:endParaRPr>
                    </a:p>
                  </a:txBody>
                  <a:tcPr/>
                </a:tc>
                <a:extLst>
                  <a:ext uri="{0D108BD9-81ED-4DB2-BD59-A6C34878D82A}">
                    <a16:rowId xmlns:a16="http://schemas.microsoft.com/office/drawing/2014/main" val="1439819360"/>
                  </a:ext>
                </a:extLst>
              </a:tr>
              <a:tr h="168499">
                <a:tc>
                  <a:txBody>
                    <a:bodyPr/>
                    <a:lstStyle/>
                    <a:p>
                      <a:r>
                        <a:rPr kumimoji="1" lang="en-US" altLang="ja-JP" sz="1050" dirty="0">
                          <a:latin typeface="+mn-ea"/>
                          <a:ea typeface="+mn-ea"/>
                        </a:rPr>
                        <a:t>EASYPLUS</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337</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98.81</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30.66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87.24</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14.46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10.68</a:t>
                      </a:r>
                      <a:endParaRPr kumimoji="1" lang="ja-JP" altLang="en-US" sz="1050" b="0" dirty="0">
                        <a:latin typeface="+mn-ea"/>
                        <a:ea typeface="+mn-ea"/>
                      </a:endParaRPr>
                    </a:p>
                  </a:txBody>
                  <a:tcPr anchor="ctr"/>
                </a:tc>
                <a:extLst>
                  <a:ext uri="{0D108BD9-81ED-4DB2-BD59-A6C34878D82A}">
                    <a16:rowId xmlns:a16="http://schemas.microsoft.com/office/drawing/2014/main" val="2086527897"/>
                  </a:ext>
                </a:extLst>
              </a:tr>
              <a:tr h="168499">
                <a:tc>
                  <a:txBody>
                    <a:bodyPr/>
                    <a:lstStyle/>
                    <a:p>
                      <a:r>
                        <a:rPr kumimoji="1" lang="en-US" altLang="ja-JP" sz="1050" dirty="0">
                          <a:latin typeface="+mn-ea"/>
                          <a:ea typeface="+mn-ea"/>
                        </a:rPr>
                        <a:t>COBOL Main</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8,858</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0" dirty="0">
                          <a:latin typeface="+mn-ea"/>
                          <a:ea typeface="+mn-ea"/>
                        </a:rPr>
                        <a:t>99.92</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92.31</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27.51</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99.95</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97.53</a:t>
                      </a:r>
                      <a:endParaRPr kumimoji="1" lang="ja-JP" altLang="en-US" sz="1050" b="0" dirty="0">
                        <a:latin typeface="+mn-ea"/>
                        <a:ea typeface="+mn-ea"/>
                      </a:endParaRPr>
                    </a:p>
                  </a:txBody>
                  <a:tcPr anchor="ctr"/>
                </a:tc>
                <a:extLst>
                  <a:ext uri="{0D108BD9-81ED-4DB2-BD59-A6C34878D82A}">
                    <a16:rowId xmlns:a16="http://schemas.microsoft.com/office/drawing/2014/main" val="4047320401"/>
                  </a:ext>
                </a:extLst>
              </a:tr>
              <a:tr h="168499">
                <a:tc>
                  <a:txBody>
                    <a:bodyPr/>
                    <a:lstStyle/>
                    <a:p>
                      <a:r>
                        <a:rPr kumimoji="1" lang="en-US" altLang="ja-JP" sz="1050" dirty="0">
                          <a:latin typeface="+mn-ea"/>
                          <a:ea typeface="+mn-ea"/>
                        </a:rPr>
                        <a:t>COBOL </a:t>
                      </a:r>
                      <a:r>
                        <a:rPr kumimoji="1" lang="en-US" altLang="ja-JP" sz="1050" dirty="0" err="1">
                          <a:latin typeface="+mn-ea"/>
                          <a:ea typeface="+mn-ea"/>
                        </a:rPr>
                        <a:t>Inc</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5,891</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44.26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74.20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98.15</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92.65</a:t>
                      </a:r>
                      <a:endParaRPr kumimoji="1" lang="ja-JP" altLang="en-US" sz="1050" b="0" dirty="0">
                        <a:latin typeface="+mn-ea"/>
                        <a:ea typeface="+mn-ea"/>
                      </a:endParaRPr>
                    </a:p>
                  </a:txBody>
                  <a:tcPr anchor="ctr"/>
                </a:tc>
                <a:extLst>
                  <a:ext uri="{0D108BD9-81ED-4DB2-BD59-A6C34878D82A}">
                    <a16:rowId xmlns:a16="http://schemas.microsoft.com/office/drawing/2014/main" val="3679491622"/>
                  </a:ext>
                </a:extLst>
              </a:tr>
              <a:tr h="168499">
                <a:tc>
                  <a:txBody>
                    <a:bodyPr/>
                    <a:lstStyle/>
                    <a:p>
                      <a:r>
                        <a:rPr kumimoji="1" lang="en-US" altLang="ja-JP" sz="1050" dirty="0">
                          <a:latin typeface="+mn-ea"/>
                          <a:ea typeface="+mn-ea"/>
                        </a:rPr>
                        <a:t>CICS MAP</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2,769</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99.53</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85.66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97.91</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99.70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96.86</a:t>
                      </a:r>
                      <a:endParaRPr kumimoji="1" lang="ja-JP" altLang="en-US" sz="1050" b="0" dirty="0">
                        <a:latin typeface="+mn-ea"/>
                        <a:ea typeface="+mn-ea"/>
                      </a:endParaRPr>
                    </a:p>
                  </a:txBody>
                  <a:tcPr anchor="ctr"/>
                </a:tc>
                <a:extLst>
                  <a:ext uri="{0D108BD9-81ED-4DB2-BD59-A6C34878D82A}">
                    <a16:rowId xmlns:a16="http://schemas.microsoft.com/office/drawing/2014/main" val="3842160208"/>
                  </a:ext>
                </a:extLst>
              </a:tr>
              <a:tr h="168499">
                <a:tc>
                  <a:txBody>
                    <a:bodyPr/>
                    <a:lstStyle/>
                    <a:p>
                      <a:r>
                        <a:rPr kumimoji="1" lang="en-US" altLang="ja-JP" sz="1050" dirty="0">
                          <a:latin typeface="+mn-ea"/>
                          <a:ea typeface="+mn-ea"/>
                        </a:rPr>
                        <a:t>Format</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198</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0" dirty="0">
                          <a:latin typeface="+mn-ea"/>
                          <a:ea typeface="+mn-ea"/>
                        </a:rPr>
                        <a:t>85.53</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98.48</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63.52</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74.75</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97.93</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95.45</a:t>
                      </a:r>
                      <a:endParaRPr kumimoji="1" lang="ja-JP" altLang="en-US" sz="1050" b="0" dirty="0">
                        <a:latin typeface="+mn-ea"/>
                        <a:ea typeface="+mn-ea"/>
                      </a:endParaRPr>
                    </a:p>
                  </a:txBody>
                  <a:tcPr anchor="ctr"/>
                </a:tc>
                <a:extLst>
                  <a:ext uri="{0D108BD9-81ED-4DB2-BD59-A6C34878D82A}">
                    <a16:rowId xmlns:a16="http://schemas.microsoft.com/office/drawing/2014/main" val="2534298706"/>
                  </a:ext>
                </a:extLst>
              </a:tr>
              <a:tr h="168499">
                <a:tc>
                  <a:txBody>
                    <a:bodyPr/>
                    <a:lstStyle/>
                    <a:p>
                      <a:r>
                        <a:rPr kumimoji="1" lang="en-US" altLang="ja-JP" sz="1050" dirty="0">
                          <a:latin typeface="+mn-ea"/>
                          <a:ea typeface="+mn-ea"/>
                        </a:rPr>
                        <a:t>FORTRAN</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18</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1.86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72.22</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77.78</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77.78</a:t>
                      </a:r>
                      <a:endParaRPr kumimoji="1" lang="ja-JP" altLang="en-US" sz="1050" b="0" dirty="0">
                        <a:latin typeface="+mn-ea"/>
                        <a:ea typeface="+mn-ea"/>
                      </a:endParaRPr>
                    </a:p>
                  </a:txBody>
                  <a:tcPr anchor="ctr"/>
                </a:tc>
                <a:extLst>
                  <a:ext uri="{0D108BD9-81ED-4DB2-BD59-A6C34878D82A}">
                    <a16:rowId xmlns:a16="http://schemas.microsoft.com/office/drawing/2014/main" val="1750415144"/>
                  </a:ext>
                </a:extLst>
              </a:tr>
              <a:tr h="168499">
                <a:tc>
                  <a:txBody>
                    <a:bodyPr/>
                    <a:lstStyle/>
                    <a:p>
                      <a:r>
                        <a:rPr kumimoji="1" lang="en-US" altLang="ja-JP" sz="1050" dirty="0">
                          <a:latin typeface="+mn-ea"/>
                          <a:ea typeface="+mn-ea"/>
                        </a:rPr>
                        <a:t>SQL</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23</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37.93</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95.65</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95.65</a:t>
                      </a:r>
                      <a:endParaRPr kumimoji="1" lang="ja-JP" altLang="en-US" sz="1050" b="0" dirty="0">
                        <a:latin typeface="+mn-ea"/>
                        <a:ea typeface="+mn-ea"/>
                      </a:endParaRPr>
                    </a:p>
                  </a:txBody>
                  <a:tcPr anchor="ctr"/>
                </a:tc>
                <a:extLst>
                  <a:ext uri="{0D108BD9-81ED-4DB2-BD59-A6C34878D82A}">
                    <a16:rowId xmlns:a16="http://schemas.microsoft.com/office/drawing/2014/main" val="4246662708"/>
                  </a:ext>
                </a:extLst>
              </a:tr>
              <a:tr h="168499">
                <a:tc>
                  <a:txBody>
                    <a:bodyPr/>
                    <a:lstStyle/>
                    <a:p>
                      <a:r>
                        <a:rPr kumimoji="1" lang="en-US" altLang="ja-JP" sz="1050" dirty="0">
                          <a:latin typeface="+mn-ea"/>
                          <a:ea typeface="+mn-ea"/>
                        </a:rPr>
                        <a:t>DATA</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101</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92.86</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solidFill>
                            <a:schemeClr val="tx1"/>
                          </a:solidFill>
                          <a:latin typeface="+mn-ea"/>
                          <a:ea typeface="+mn-ea"/>
                        </a:rPr>
                        <a:t>77.23</a:t>
                      </a:r>
                      <a:endParaRPr kumimoji="1" lang="ja-JP" altLang="en-US" sz="1050" b="0" dirty="0">
                        <a:solidFill>
                          <a:schemeClr val="tx1"/>
                        </a:solidFill>
                        <a:latin typeface="+mn-ea"/>
                        <a:ea typeface="+mn-ea"/>
                      </a:endParaRPr>
                    </a:p>
                  </a:txBody>
                  <a:tcPr anchor="ctr"/>
                </a:tc>
                <a:tc>
                  <a:txBody>
                    <a:bodyPr/>
                    <a:lstStyle/>
                    <a:p>
                      <a:pPr algn="r"/>
                      <a:r>
                        <a:rPr kumimoji="1" lang="en-US" altLang="ja-JP" sz="1050" b="0" dirty="0">
                          <a:latin typeface="+mn-ea"/>
                          <a:ea typeface="+mn-ea"/>
                        </a:rPr>
                        <a:t>15.12</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79.21</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10.75</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99.01</a:t>
                      </a:r>
                      <a:endParaRPr kumimoji="1" lang="ja-JP" altLang="en-US" sz="1050" b="1" dirty="0">
                        <a:solidFill>
                          <a:srgbClr val="C00000"/>
                        </a:solidFill>
                        <a:latin typeface="+mn-ea"/>
                        <a:ea typeface="+mn-ea"/>
                      </a:endParaRPr>
                    </a:p>
                  </a:txBody>
                  <a:tcPr anchor="ctr"/>
                </a:tc>
                <a:extLst>
                  <a:ext uri="{0D108BD9-81ED-4DB2-BD59-A6C34878D82A}">
                    <a16:rowId xmlns:a16="http://schemas.microsoft.com/office/drawing/2014/main" val="2604059447"/>
                  </a:ext>
                </a:extLst>
              </a:tr>
              <a:tr h="168499">
                <a:tc gridSpan="2">
                  <a:txBody>
                    <a:bodyPr/>
                    <a:lstStyle/>
                    <a:p>
                      <a:r>
                        <a:rPr kumimoji="1" lang="ja-JP" altLang="en-US" sz="1050" b="1" dirty="0">
                          <a:latin typeface="+mn-ea"/>
                          <a:ea typeface="+mn-ea"/>
                        </a:rPr>
                        <a:t>全体正解率</a:t>
                      </a:r>
                    </a:p>
                  </a:txBody>
                  <a:tcPr/>
                </a:tc>
                <a:tc hMerge="1">
                  <a:txBody>
                    <a:bodyPr/>
                    <a:lstStyle/>
                    <a:p>
                      <a:pPr algn="r"/>
                      <a:endParaRPr kumimoji="1" lang="ja-JP" altLang="en-US" sz="1050" dirty="0">
                        <a:solidFill>
                          <a:schemeClr val="bg1"/>
                        </a:solidFill>
                        <a:latin typeface="+mn-ea"/>
                        <a:ea typeface="+mn-ea"/>
                      </a:endParaRPr>
                    </a:p>
                  </a:txBody>
                  <a:tcPr>
                    <a:solidFill>
                      <a:schemeClr val="tx1"/>
                    </a:solidFill>
                  </a:tcPr>
                </a:tc>
                <a:tc gridSpan="2">
                  <a:txBody>
                    <a:bodyPr/>
                    <a:lstStyle/>
                    <a:p>
                      <a:pPr algn="r"/>
                      <a:r>
                        <a:rPr kumimoji="1" lang="en-US" altLang="ja-JP" sz="1050" b="1" dirty="0">
                          <a:solidFill>
                            <a:srgbClr val="C00000"/>
                          </a:solidFill>
                          <a:latin typeface="+mn-ea"/>
                          <a:ea typeface="+mn-ea"/>
                        </a:rPr>
                        <a:t>99.71</a:t>
                      </a:r>
                      <a:endParaRPr kumimoji="1" lang="ja-JP" altLang="en-US" sz="1050" b="1" dirty="0">
                        <a:solidFill>
                          <a:srgbClr val="C00000"/>
                        </a:solidFill>
                        <a:latin typeface="+mn-ea"/>
                        <a:ea typeface="+mn-ea"/>
                      </a:endParaRPr>
                    </a:p>
                  </a:txBody>
                  <a:tcPr anchor="ctr"/>
                </a:tc>
                <a:tc hMerge="1">
                  <a:txBody>
                    <a:bodyPr/>
                    <a:lstStyle/>
                    <a:p>
                      <a:pPr algn="r"/>
                      <a:endParaRPr kumimoji="1" lang="ja-JP" altLang="en-US" sz="1050" dirty="0">
                        <a:latin typeface="+mn-ea"/>
                        <a:ea typeface="+mn-ea"/>
                      </a:endParaRPr>
                    </a:p>
                  </a:txBody>
                  <a:tcPr anchor="ctr"/>
                </a:tc>
                <a:tc gridSpan="2">
                  <a:txBody>
                    <a:bodyPr/>
                    <a:lstStyle/>
                    <a:p>
                      <a:pPr algn="r"/>
                      <a:r>
                        <a:rPr kumimoji="1" lang="en-US" altLang="ja-JP" sz="1050" b="0" dirty="0">
                          <a:latin typeface="+mn-ea"/>
                          <a:ea typeface="+mn-ea"/>
                        </a:rPr>
                        <a:t>55.65</a:t>
                      </a:r>
                      <a:endParaRPr kumimoji="1" lang="ja-JP" altLang="en-US" sz="1050" b="0" dirty="0">
                        <a:latin typeface="+mn-ea"/>
                        <a:ea typeface="+mn-ea"/>
                      </a:endParaRPr>
                    </a:p>
                  </a:txBody>
                  <a:tcPr anchor="ctr"/>
                </a:tc>
                <a:tc hMerge="1">
                  <a:txBody>
                    <a:bodyPr/>
                    <a:lstStyle/>
                    <a:p>
                      <a:pPr algn="r"/>
                      <a:endParaRPr kumimoji="1" lang="ja-JP" altLang="en-US" sz="1050" dirty="0">
                        <a:latin typeface="+mn-ea"/>
                        <a:ea typeface="+mn-ea"/>
                      </a:endParaRPr>
                    </a:p>
                  </a:txBody>
                  <a:tcPr anchor="ctr"/>
                </a:tc>
                <a:tc gridSpan="2">
                  <a:txBody>
                    <a:bodyPr/>
                    <a:lstStyle/>
                    <a:p>
                      <a:pPr algn="r"/>
                      <a:r>
                        <a:rPr kumimoji="1" lang="en-US" altLang="ja-JP" sz="1050" b="0" dirty="0">
                          <a:latin typeface="+mn-ea"/>
                          <a:ea typeface="+mn-ea"/>
                        </a:rPr>
                        <a:t>93.66</a:t>
                      </a:r>
                      <a:endParaRPr kumimoji="1" lang="ja-JP" altLang="en-US" sz="1050" b="0" dirty="0">
                        <a:latin typeface="+mn-ea"/>
                        <a:ea typeface="+mn-ea"/>
                      </a:endParaRPr>
                    </a:p>
                  </a:txBody>
                  <a:tcPr anchor="ctr"/>
                </a:tc>
                <a:tc hMerge="1">
                  <a:txBody>
                    <a:bodyPr/>
                    <a:lstStyle/>
                    <a:p>
                      <a:pPr algn="r"/>
                      <a:endParaRPr kumimoji="1" lang="ja-JP" altLang="en-US" sz="1050" dirty="0">
                        <a:latin typeface="+mn-ea"/>
                        <a:ea typeface="+mn-ea"/>
                      </a:endParaRPr>
                    </a:p>
                  </a:txBody>
                  <a:tcPr anchor="ctr"/>
                </a:tc>
                <a:extLst>
                  <a:ext uri="{0D108BD9-81ED-4DB2-BD59-A6C34878D82A}">
                    <a16:rowId xmlns:a16="http://schemas.microsoft.com/office/drawing/2014/main" val="2929676997"/>
                  </a:ext>
                </a:extLst>
              </a:tr>
            </a:tbl>
          </a:graphicData>
        </a:graphic>
      </p:graphicFrame>
      <p:graphicFrame>
        <p:nvGraphicFramePr>
          <p:cNvPr id="9" name="コンテンツ プレースホルダー 7"/>
          <p:cNvGraphicFramePr>
            <a:graphicFrameLocks/>
          </p:cNvGraphicFramePr>
          <p:nvPr>
            <p:extLst>
              <p:ext uri="{D42A27DB-BD31-4B8C-83A1-F6EECF244321}">
                <p14:modId xmlns:p14="http://schemas.microsoft.com/office/powerpoint/2010/main" val="2201509286"/>
              </p:ext>
            </p:extLst>
          </p:nvPr>
        </p:nvGraphicFramePr>
        <p:xfrm>
          <a:off x="6293801" y="2367657"/>
          <a:ext cx="5590543" cy="3520440"/>
        </p:xfrm>
        <a:graphic>
          <a:graphicData uri="http://schemas.openxmlformats.org/drawingml/2006/table">
            <a:tbl>
              <a:tblPr firstRow="1" firstCol="1">
                <a:tableStyleId>{073A0DAA-6AF3-43AB-8588-CEC1D06C72B9}</a:tableStyleId>
              </a:tblPr>
              <a:tblGrid>
                <a:gridCol w="1090930">
                  <a:extLst>
                    <a:ext uri="{9D8B030D-6E8A-4147-A177-3AD203B41FA5}">
                      <a16:colId xmlns:a16="http://schemas.microsoft.com/office/drawing/2014/main" val="3784407792"/>
                    </a:ext>
                  </a:extLst>
                </a:gridCol>
                <a:gridCol w="725805">
                  <a:extLst>
                    <a:ext uri="{9D8B030D-6E8A-4147-A177-3AD203B41FA5}">
                      <a16:colId xmlns:a16="http://schemas.microsoft.com/office/drawing/2014/main" val="2351267207"/>
                    </a:ext>
                  </a:extLst>
                </a:gridCol>
                <a:gridCol w="628968">
                  <a:extLst>
                    <a:ext uri="{9D8B030D-6E8A-4147-A177-3AD203B41FA5}">
                      <a16:colId xmlns:a16="http://schemas.microsoft.com/office/drawing/2014/main" val="2397194784"/>
                    </a:ext>
                  </a:extLst>
                </a:gridCol>
                <a:gridCol w="628968">
                  <a:extLst>
                    <a:ext uri="{9D8B030D-6E8A-4147-A177-3AD203B41FA5}">
                      <a16:colId xmlns:a16="http://schemas.microsoft.com/office/drawing/2014/main" val="285744037"/>
                    </a:ext>
                  </a:extLst>
                </a:gridCol>
                <a:gridCol w="628968">
                  <a:extLst>
                    <a:ext uri="{9D8B030D-6E8A-4147-A177-3AD203B41FA5}">
                      <a16:colId xmlns:a16="http://schemas.microsoft.com/office/drawing/2014/main" val="1581536564"/>
                    </a:ext>
                  </a:extLst>
                </a:gridCol>
                <a:gridCol w="628968">
                  <a:extLst>
                    <a:ext uri="{9D8B030D-6E8A-4147-A177-3AD203B41FA5}">
                      <a16:colId xmlns:a16="http://schemas.microsoft.com/office/drawing/2014/main" val="1853272091"/>
                    </a:ext>
                  </a:extLst>
                </a:gridCol>
                <a:gridCol w="628968">
                  <a:extLst>
                    <a:ext uri="{9D8B030D-6E8A-4147-A177-3AD203B41FA5}">
                      <a16:colId xmlns:a16="http://schemas.microsoft.com/office/drawing/2014/main" val="3106339474"/>
                    </a:ext>
                  </a:extLst>
                </a:gridCol>
                <a:gridCol w="628968">
                  <a:extLst>
                    <a:ext uri="{9D8B030D-6E8A-4147-A177-3AD203B41FA5}">
                      <a16:colId xmlns:a16="http://schemas.microsoft.com/office/drawing/2014/main" val="997530286"/>
                    </a:ext>
                  </a:extLst>
                </a:gridCol>
              </a:tblGrid>
              <a:tr h="168499">
                <a:tc gridSpan="2">
                  <a:txBody>
                    <a:bodyPr/>
                    <a:lstStyle/>
                    <a:p>
                      <a:r>
                        <a:rPr kumimoji="1" lang="ja-JP" altLang="en-US" sz="1050" dirty="0">
                          <a:latin typeface="+mn-ea"/>
                          <a:ea typeface="+mn-ea"/>
                        </a:rPr>
                        <a:t>判別するクラス</a:t>
                      </a:r>
                    </a:p>
                  </a:txBody>
                  <a:tcPr/>
                </a:tc>
                <a:tc hMerge="1">
                  <a:txBody>
                    <a:bodyPr/>
                    <a:lstStyle/>
                    <a:p>
                      <a:endParaRPr kumimoji="1" lang="ja-JP" altLang="en-US" sz="1050" dirty="0">
                        <a:latin typeface="+mn-ea"/>
                        <a:ea typeface="+mn-ea"/>
                      </a:endParaRPr>
                    </a:p>
                  </a:txBody>
                  <a:tcPr/>
                </a:tc>
                <a:tc gridSpan="2">
                  <a:txBody>
                    <a:bodyPr/>
                    <a:lstStyle/>
                    <a:p>
                      <a:pPr algn="ctr"/>
                      <a:r>
                        <a:rPr kumimoji="1" lang="ja-JP" altLang="en-US" sz="1050" dirty="0">
                          <a:latin typeface="+mn-ea"/>
                          <a:ea typeface="+mn-ea"/>
                        </a:rPr>
                        <a:t>提案手法</a:t>
                      </a:r>
                    </a:p>
                  </a:txBody>
                  <a:tcPr/>
                </a:tc>
                <a:tc hMerge="1">
                  <a:txBody>
                    <a:bodyPr/>
                    <a:lstStyle/>
                    <a:p>
                      <a:endParaRPr kumimoji="1" lang="ja-JP" altLang="en-US" sz="1600" dirty="0">
                        <a:latin typeface="+mn-ea"/>
                        <a:ea typeface="+mn-ea"/>
                      </a:endParaRPr>
                    </a:p>
                  </a:txBody>
                  <a:tcPr/>
                </a:tc>
                <a:tc gridSpan="2">
                  <a:txBody>
                    <a:bodyPr/>
                    <a:lstStyle/>
                    <a:p>
                      <a:pPr algn="ctr"/>
                      <a:r>
                        <a:rPr kumimoji="1" lang="en-US" altLang="ja-JP" sz="1050" dirty="0">
                          <a:latin typeface="+mn-ea"/>
                          <a:ea typeface="+mn-ea"/>
                        </a:rPr>
                        <a:t>Simon-Weber</a:t>
                      </a:r>
                      <a:endParaRPr kumimoji="1" lang="ja-JP" altLang="en-US" sz="1050" dirty="0">
                        <a:latin typeface="+mn-ea"/>
                        <a:ea typeface="+mn-ea"/>
                      </a:endParaRPr>
                    </a:p>
                  </a:txBody>
                  <a:tcPr/>
                </a:tc>
                <a:tc hMerge="1">
                  <a:txBody>
                    <a:bodyPr/>
                    <a:lstStyle/>
                    <a:p>
                      <a:endParaRPr kumimoji="1" lang="ja-JP" altLang="en-US" sz="1600" dirty="0">
                        <a:latin typeface="+mn-ea"/>
                        <a:ea typeface="+mn-ea"/>
                      </a:endParaRPr>
                    </a:p>
                  </a:txBody>
                  <a:tcPr/>
                </a:tc>
                <a:tc gridSpan="2">
                  <a:txBody>
                    <a:bodyPr/>
                    <a:lstStyle/>
                    <a:p>
                      <a:pPr algn="ctr"/>
                      <a:r>
                        <a:rPr kumimoji="1" lang="en-US" altLang="ja-JP" sz="1050" dirty="0">
                          <a:latin typeface="+mn-ea"/>
                          <a:ea typeface="+mn-ea"/>
                        </a:rPr>
                        <a:t>Clustering</a:t>
                      </a:r>
                      <a:endParaRPr kumimoji="1" lang="ja-JP" altLang="en-US" sz="1050" dirty="0">
                        <a:latin typeface="+mn-ea"/>
                        <a:ea typeface="+mn-ea"/>
                      </a:endParaRPr>
                    </a:p>
                  </a:txBody>
                  <a:tcPr/>
                </a:tc>
                <a:tc hMerge="1">
                  <a:txBody>
                    <a:bodyPr/>
                    <a:lstStyle/>
                    <a:p>
                      <a:endParaRPr kumimoji="1" lang="ja-JP" altLang="en-US" sz="1600" dirty="0">
                        <a:latin typeface="+mn-ea"/>
                        <a:ea typeface="+mn-ea"/>
                      </a:endParaRPr>
                    </a:p>
                  </a:txBody>
                  <a:tcPr/>
                </a:tc>
                <a:extLst>
                  <a:ext uri="{0D108BD9-81ED-4DB2-BD59-A6C34878D82A}">
                    <a16:rowId xmlns:a16="http://schemas.microsoft.com/office/drawing/2014/main" val="636835104"/>
                  </a:ext>
                </a:extLst>
              </a:tr>
              <a:tr h="168499">
                <a:tc>
                  <a:txBody>
                    <a:bodyPr/>
                    <a:lstStyle/>
                    <a:p>
                      <a:r>
                        <a:rPr kumimoji="1" lang="ja-JP" altLang="en-US" sz="1050" dirty="0">
                          <a:latin typeface="+mn-ea"/>
                          <a:ea typeface="+mn-ea"/>
                        </a:rPr>
                        <a:t>クラス名</a:t>
                      </a:r>
                    </a:p>
                  </a:txBody>
                  <a:tcPr/>
                </a:tc>
                <a:tc>
                  <a:txBody>
                    <a:bodyPr/>
                    <a:lstStyle/>
                    <a:p>
                      <a:pPr algn="ctr"/>
                      <a:r>
                        <a:rPr kumimoji="1" lang="ja-JP" altLang="en-US" sz="1050" b="1" dirty="0">
                          <a:solidFill>
                            <a:schemeClr val="bg1"/>
                          </a:solidFill>
                          <a:latin typeface="+mn-ea"/>
                          <a:ea typeface="+mn-ea"/>
                        </a:rPr>
                        <a:t>正解数</a:t>
                      </a:r>
                    </a:p>
                  </a:txBody>
                  <a:tcPr>
                    <a:solidFill>
                      <a:schemeClr val="tx1"/>
                    </a:solidFill>
                  </a:tcPr>
                </a:tc>
                <a:tc>
                  <a:txBody>
                    <a:bodyPr/>
                    <a:lstStyle/>
                    <a:p>
                      <a:pPr algn="ctr"/>
                      <a:r>
                        <a:rPr kumimoji="1" lang="ja-JP" altLang="en-US" sz="1050" b="1" dirty="0">
                          <a:solidFill>
                            <a:schemeClr val="bg1"/>
                          </a:solidFill>
                          <a:latin typeface="+mn-ea"/>
                          <a:ea typeface="+mn-ea"/>
                        </a:rPr>
                        <a:t>適合率</a:t>
                      </a:r>
                    </a:p>
                  </a:txBody>
                  <a:tcPr>
                    <a:solidFill>
                      <a:schemeClr val="tx1"/>
                    </a:solidFill>
                  </a:tcPr>
                </a:tc>
                <a:tc>
                  <a:txBody>
                    <a:bodyPr/>
                    <a:lstStyle/>
                    <a:p>
                      <a:pPr algn="ctr"/>
                      <a:r>
                        <a:rPr kumimoji="1" lang="ja-JP" altLang="en-US" sz="1050" b="1" dirty="0">
                          <a:solidFill>
                            <a:schemeClr val="bg1"/>
                          </a:solidFill>
                          <a:latin typeface="+mn-ea"/>
                          <a:ea typeface="+mn-ea"/>
                        </a:rPr>
                        <a:t>再現率</a:t>
                      </a:r>
                    </a:p>
                  </a:txBody>
                  <a:tcPr>
                    <a:solidFill>
                      <a:schemeClr val="tx1"/>
                    </a:solidFill>
                  </a:tcPr>
                </a:tc>
                <a:tc>
                  <a:txBody>
                    <a:bodyPr/>
                    <a:lstStyle/>
                    <a:p>
                      <a:pPr algn="ctr"/>
                      <a:r>
                        <a:rPr kumimoji="1" lang="ja-JP" altLang="en-US" sz="1050" b="1" dirty="0">
                          <a:solidFill>
                            <a:schemeClr val="bg1"/>
                          </a:solidFill>
                          <a:latin typeface="+mn-ea"/>
                          <a:ea typeface="+mn-ea"/>
                        </a:rPr>
                        <a:t>適合率</a:t>
                      </a:r>
                    </a:p>
                  </a:txBody>
                  <a:tcPr>
                    <a:solidFill>
                      <a:schemeClr val="tx1"/>
                    </a:solidFill>
                  </a:tcPr>
                </a:tc>
                <a:tc>
                  <a:txBody>
                    <a:bodyPr/>
                    <a:lstStyle/>
                    <a:p>
                      <a:pPr algn="ctr"/>
                      <a:r>
                        <a:rPr kumimoji="1" lang="ja-JP" altLang="en-US" sz="1050" b="1" dirty="0">
                          <a:solidFill>
                            <a:schemeClr val="bg1"/>
                          </a:solidFill>
                          <a:latin typeface="+mn-ea"/>
                          <a:ea typeface="+mn-ea"/>
                        </a:rPr>
                        <a:t>再現率</a:t>
                      </a:r>
                    </a:p>
                  </a:txBody>
                  <a:tcPr>
                    <a:solidFill>
                      <a:schemeClr val="tx1"/>
                    </a:solidFill>
                  </a:tcPr>
                </a:tc>
                <a:tc>
                  <a:txBody>
                    <a:bodyPr/>
                    <a:lstStyle/>
                    <a:p>
                      <a:pPr algn="ctr"/>
                      <a:r>
                        <a:rPr kumimoji="1" lang="ja-JP" altLang="en-US" sz="1050" b="1" dirty="0">
                          <a:solidFill>
                            <a:schemeClr val="bg1"/>
                          </a:solidFill>
                          <a:latin typeface="+mn-ea"/>
                          <a:ea typeface="+mn-ea"/>
                        </a:rPr>
                        <a:t>適合率</a:t>
                      </a:r>
                    </a:p>
                  </a:txBody>
                  <a:tcPr>
                    <a:solidFill>
                      <a:schemeClr val="tx1"/>
                    </a:solidFill>
                  </a:tcPr>
                </a:tc>
                <a:tc>
                  <a:txBody>
                    <a:bodyPr/>
                    <a:lstStyle/>
                    <a:p>
                      <a:pPr algn="ctr"/>
                      <a:r>
                        <a:rPr kumimoji="1" lang="ja-JP" altLang="en-US" sz="1050" b="1" dirty="0">
                          <a:solidFill>
                            <a:schemeClr val="bg1"/>
                          </a:solidFill>
                          <a:latin typeface="+mn-ea"/>
                          <a:ea typeface="+mn-ea"/>
                        </a:rPr>
                        <a:t>再現率</a:t>
                      </a:r>
                    </a:p>
                  </a:txBody>
                  <a:tcPr>
                    <a:solidFill>
                      <a:schemeClr val="tx1"/>
                    </a:solidFill>
                  </a:tcPr>
                </a:tc>
                <a:extLst>
                  <a:ext uri="{0D108BD9-81ED-4DB2-BD59-A6C34878D82A}">
                    <a16:rowId xmlns:a16="http://schemas.microsoft.com/office/drawing/2014/main" val="4294903575"/>
                  </a:ext>
                </a:extLst>
              </a:tr>
              <a:tr h="168499">
                <a:tc>
                  <a:txBody>
                    <a:bodyPr/>
                    <a:lstStyle/>
                    <a:p>
                      <a:r>
                        <a:rPr kumimoji="1" lang="en-US" altLang="ja-JP" sz="1050" dirty="0">
                          <a:latin typeface="+mn-ea"/>
                          <a:ea typeface="+mn-ea"/>
                        </a:rPr>
                        <a:t>ADL</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3,704</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tc>
                <a:tc>
                  <a:txBody>
                    <a:bodyPr/>
                    <a:lstStyle/>
                    <a:p>
                      <a:pPr algn="r"/>
                      <a:r>
                        <a:rPr kumimoji="1" lang="en-US" altLang="ja-JP" sz="1050" b="0" dirty="0">
                          <a:latin typeface="+mn-ea"/>
                          <a:ea typeface="+mn-ea"/>
                        </a:rPr>
                        <a:t>98.43</a:t>
                      </a:r>
                      <a:endParaRPr kumimoji="1" lang="ja-JP" altLang="en-US" sz="1050" b="0" dirty="0">
                        <a:latin typeface="+mn-ea"/>
                        <a:ea typeface="+mn-ea"/>
                      </a:endParaRPr>
                    </a:p>
                  </a:txBody>
                  <a:tcPr/>
                </a:tc>
                <a:tc>
                  <a:txBody>
                    <a:bodyPr/>
                    <a:lstStyle/>
                    <a:p>
                      <a:pPr algn="r"/>
                      <a:r>
                        <a:rPr kumimoji="1" lang="en-US" altLang="ja-JP" sz="1050" b="0" dirty="0">
                          <a:latin typeface="+mn-ea"/>
                          <a:ea typeface="+mn-ea"/>
                        </a:rPr>
                        <a:t>96.44</a:t>
                      </a:r>
                      <a:endParaRPr kumimoji="1" lang="ja-JP" altLang="en-US" sz="1050" b="0" dirty="0">
                        <a:latin typeface="+mn-ea"/>
                        <a:ea typeface="+mn-ea"/>
                      </a:endParaRPr>
                    </a:p>
                  </a:txBody>
                  <a:tcPr/>
                </a:tc>
                <a:extLst>
                  <a:ext uri="{0D108BD9-81ED-4DB2-BD59-A6C34878D82A}">
                    <a16:rowId xmlns:a16="http://schemas.microsoft.com/office/drawing/2014/main" val="1439819360"/>
                  </a:ext>
                </a:extLst>
              </a:tr>
              <a:tr h="168499">
                <a:tc>
                  <a:txBody>
                    <a:bodyPr/>
                    <a:lstStyle/>
                    <a:p>
                      <a:r>
                        <a:rPr kumimoji="1" lang="ja-JP" altLang="en-US" sz="1050" dirty="0">
                          <a:latin typeface="+mn-ea"/>
                          <a:ea typeface="+mn-ea"/>
                        </a:rPr>
                        <a:t>アセンブラ</a:t>
                      </a:r>
                    </a:p>
                  </a:txBody>
                  <a:tcPr/>
                </a:tc>
                <a:tc>
                  <a:txBody>
                    <a:bodyPr/>
                    <a:lstStyle/>
                    <a:p>
                      <a:pPr algn="r"/>
                      <a:r>
                        <a:rPr kumimoji="1" lang="en-US" altLang="ja-JP" sz="1050" b="0" dirty="0">
                          <a:solidFill>
                            <a:schemeClr val="bg1"/>
                          </a:solidFill>
                          <a:latin typeface="+mn-ea"/>
                          <a:ea typeface="+mn-ea"/>
                        </a:rPr>
                        <a:t>277</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98.58</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4.04</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16.25</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nchor="ctr"/>
                </a:tc>
                <a:extLst>
                  <a:ext uri="{0D108BD9-81ED-4DB2-BD59-A6C34878D82A}">
                    <a16:rowId xmlns:a16="http://schemas.microsoft.com/office/drawing/2014/main" val="2086527897"/>
                  </a:ext>
                </a:extLst>
              </a:tr>
              <a:tr h="168499">
                <a:tc>
                  <a:txBody>
                    <a:bodyPr/>
                    <a:lstStyle/>
                    <a:p>
                      <a:r>
                        <a:rPr kumimoji="1" lang="en-US" altLang="ja-JP" sz="1050" dirty="0">
                          <a:latin typeface="+mn-ea"/>
                          <a:ea typeface="+mn-ea"/>
                        </a:rPr>
                        <a:t>EASYPLUS</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292</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99.65</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98.29</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2.57</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34.59</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nchor="ctr"/>
                </a:tc>
                <a:extLst>
                  <a:ext uri="{0D108BD9-81ED-4DB2-BD59-A6C34878D82A}">
                    <a16:rowId xmlns:a16="http://schemas.microsoft.com/office/drawing/2014/main" val="4047320401"/>
                  </a:ext>
                </a:extLst>
              </a:tr>
              <a:tr h="168499">
                <a:tc>
                  <a:txBody>
                    <a:bodyPr/>
                    <a:lstStyle/>
                    <a:p>
                      <a:r>
                        <a:rPr kumimoji="1" lang="en-US" altLang="ja-JP" sz="1050" dirty="0">
                          <a:latin typeface="+mn-ea"/>
                          <a:ea typeface="+mn-ea"/>
                        </a:rPr>
                        <a:t>COBOL Main</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20,960</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99.99</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60.54</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9.95</a:t>
                      </a:r>
                      <a:endParaRPr kumimoji="1" lang="ja-JP" altLang="en-US" sz="1050" b="0" dirty="0">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extLst>
                  <a:ext uri="{0D108BD9-81ED-4DB2-BD59-A6C34878D82A}">
                    <a16:rowId xmlns:a16="http://schemas.microsoft.com/office/drawing/2014/main" val="3679491622"/>
                  </a:ext>
                </a:extLst>
              </a:tr>
              <a:tr h="168499">
                <a:tc>
                  <a:txBody>
                    <a:bodyPr/>
                    <a:lstStyle/>
                    <a:p>
                      <a:r>
                        <a:rPr kumimoji="1" lang="en-US" altLang="ja-JP" sz="1050" dirty="0">
                          <a:latin typeface="+mn-ea"/>
                          <a:ea typeface="+mn-ea"/>
                        </a:rPr>
                        <a:t>COBOL </a:t>
                      </a:r>
                      <a:r>
                        <a:rPr kumimoji="1" lang="en-US" altLang="ja-JP" sz="1050" dirty="0" err="1">
                          <a:latin typeface="+mn-ea"/>
                          <a:ea typeface="+mn-ea"/>
                        </a:rPr>
                        <a:t>Inc</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19,435</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99.83</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37.90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57.93</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97.03</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97.39</a:t>
                      </a:r>
                      <a:endParaRPr kumimoji="1" lang="ja-JP" altLang="en-US" sz="1050" b="0" dirty="0">
                        <a:latin typeface="+mn-ea"/>
                        <a:ea typeface="+mn-ea"/>
                      </a:endParaRPr>
                    </a:p>
                  </a:txBody>
                  <a:tcPr anchor="ctr"/>
                </a:tc>
                <a:extLst>
                  <a:ext uri="{0D108BD9-81ED-4DB2-BD59-A6C34878D82A}">
                    <a16:rowId xmlns:a16="http://schemas.microsoft.com/office/drawing/2014/main" val="3842160208"/>
                  </a:ext>
                </a:extLst>
              </a:tr>
              <a:tr h="168499">
                <a:tc>
                  <a:txBody>
                    <a:bodyPr/>
                    <a:lstStyle/>
                    <a:p>
                      <a:r>
                        <a:rPr kumimoji="1" lang="en-US" altLang="ja-JP" sz="1050" dirty="0">
                          <a:latin typeface="+mn-ea"/>
                          <a:ea typeface="+mn-ea"/>
                        </a:rPr>
                        <a:t>JCL Main</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3,187</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99.34</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8.51</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50.89</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41.17</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54.47</a:t>
                      </a:r>
                      <a:endParaRPr kumimoji="1" lang="ja-JP" altLang="en-US" sz="1050" b="0" dirty="0">
                        <a:latin typeface="+mn-ea"/>
                        <a:ea typeface="+mn-ea"/>
                      </a:endParaRPr>
                    </a:p>
                  </a:txBody>
                  <a:tcPr anchor="ctr"/>
                </a:tc>
                <a:extLst>
                  <a:ext uri="{0D108BD9-81ED-4DB2-BD59-A6C34878D82A}">
                    <a16:rowId xmlns:a16="http://schemas.microsoft.com/office/drawing/2014/main" val="2534298706"/>
                  </a:ext>
                </a:extLst>
              </a:tr>
              <a:tr h="168499">
                <a:tc>
                  <a:txBody>
                    <a:bodyPr/>
                    <a:lstStyle/>
                    <a:p>
                      <a:r>
                        <a:rPr kumimoji="1" lang="en-US" altLang="ja-JP" sz="1050" dirty="0">
                          <a:latin typeface="+mn-ea"/>
                          <a:ea typeface="+mn-ea"/>
                        </a:rPr>
                        <a:t>JCL </a:t>
                      </a:r>
                      <a:r>
                        <a:rPr kumimoji="1" lang="en-US" altLang="ja-JP" sz="1050" dirty="0" err="1">
                          <a:latin typeface="+mn-ea"/>
                          <a:ea typeface="+mn-ea"/>
                        </a:rPr>
                        <a:t>Inc</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21,062</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99.75</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61.55</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67.51</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93.00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85.81</a:t>
                      </a:r>
                      <a:endParaRPr kumimoji="1" lang="ja-JP" altLang="en-US" sz="1050" b="0" dirty="0">
                        <a:latin typeface="+mn-ea"/>
                        <a:ea typeface="+mn-ea"/>
                      </a:endParaRPr>
                    </a:p>
                  </a:txBody>
                  <a:tcPr anchor="ctr"/>
                </a:tc>
                <a:extLst>
                  <a:ext uri="{0D108BD9-81ED-4DB2-BD59-A6C34878D82A}">
                    <a16:rowId xmlns:a16="http://schemas.microsoft.com/office/drawing/2014/main" val="1750415144"/>
                  </a:ext>
                </a:extLst>
              </a:tr>
              <a:tr h="168499">
                <a:tc>
                  <a:txBody>
                    <a:bodyPr/>
                    <a:lstStyle/>
                    <a:p>
                      <a:r>
                        <a:rPr kumimoji="1" lang="en-US" altLang="ja-JP" sz="1050" dirty="0">
                          <a:latin typeface="+mn-ea"/>
                          <a:ea typeface="+mn-ea"/>
                        </a:rPr>
                        <a:t>PL/I</a:t>
                      </a:r>
                      <a:r>
                        <a:rPr kumimoji="1" lang="en-US" altLang="ja-JP" sz="1050" baseline="0" dirty="0">
                          <a:latin typeface="+mn-ea"/>
                          <a:ea typeface="+mn-ea"/>
                        </a:rPr>
                        <a:t> Main</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22,312</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99.38</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98.24</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58.34</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63.83</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96.69</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93.96</a:t>
                      </a:r>
                      <a:endParaRPr kumimoji="1" lang="ja-JP" altLang="en-US" sz="1050" b="0" dirty="0">
                        <a:latin typeface="+mn-ea"/>
                        <a:ea typeface="+mn-ea"/>
                      </a:endParaRPr>
                    </a:p>
                  </a:txBody>
                  <a:tcPr anchor="ctr"/>
                </a:tc>
                <a:extLst>
                  <a:ext uri="{0D108BD9-81ED-4DB2-BD59-A6C34878D82A}">
                    <a16:rowId xmlns:a16="http://schemas.microsoft.com/office/drawing/2014/main" val="4246662708"/>
                  </a:ext>
                </a:extLst>
              </a:tr>
              <a:tr h="168499">
                <a:tc>
                  <a:txBody>
                    <a:bodyPr/>
                    <a:lstStyle/>
                    <a:p>
                      <a:r>
                        <a:rPr kumimoji="1" lang="en-US" altLang="ja-JP" sz="1050" dirty="0">
                          <a:latin typeface="+mn-ea"/>
                          <a:ea typeface="+mn-ea"/>
                        </a:rPr>
                        <a:t>PL/I</a:t>
                      </a:r>
                      <a:r>
                        <a:rPr kumimoji="1" lang="en-US" altLang="ja-JP" sz="1050" baseline="0" dirty="0">
                          <a:latin typeface="+mn-ea"/>
                          <a:ea typeface="+mn-ea"/>
                        </a:rPr>
                        <a:t> </a:t>
                      </a:r>
                      <a:r>
                        <a:rPr kumimoji="1" lang="en-US" altLang="ja-JP" sz="1050" baseline="0" dirty="0" err="1">
                          <a:latin typeface="+mn-ea"/>
                          <a:ea typeface="+mn-ea"/>
                        </a:rPr>
                        <a:t>Inc</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52,307</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99.76</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99.76</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74.01</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53.35</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97.18</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93.74</a:t>
                      </a:r>
                      <a:endParaRPr kumimoji="1" lang="ja-JP" altLang="en-US" sz="1050" b="0" dirty="0">
                        <a:latin typeface="+mn-ea"/>
                        <a:ea typeface="+mn-ea"/>
                      </a:endParaRPr>
                    </a:p>
                  </a:txBody>
                  <a:tcPr anchor="ctr"/>
                </a:tc>
                <a:extLst>
                  <a:ext uri="{0D108BD9-81ED-4DB2-BD59-A6C34878D82A}">
                    <a16:rowId xmlns:a16="http://schemas.microsoft.com/office/drawing/2014/main" val="2604059447"/>
                  </a:ext>
                </a:extLst>
              </a:tr>
              <a:tr h="168499">
                <a:tc>
                  <a:txBody>
                    <a:bodyPr/>
                    <a:lstStyle/>
                    <a:p>
                      <a:r>
                        <a:rPr kumimoji="1" lang="en-US" altLang="ja-JP" sz="1050" dirty="0" err="1">
                          <a:latin typeface="+mn-ea"/>
                          <a:ea typeface="+mn-ea"/>
                        </a:rPr>
                        <a:t>Telon</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463</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100.0</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11.77</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67.17</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0.00</a:t>
                      </a:r>
                      <a:endParaRPr kumimoji="1" lang="ja-JP" altLang="en-US" sz="1050" b="0" dirty="0">
                        <a:latin typeface="+mn-ea"/>
                        <a:ea typeface="+mn-ea"/>
                      </a:endParaRPr>
                    </a:p>
                  </a:txBody>
                  <a:tcPr anchor="ctr"/>
                </a:tc>
                <a:extLst>
                  <a:ext uri="{0D108BD9-81ED-4DB2-BD59-A6C34878D82A}">
                    <a16:rowId xmlns:a16="http://schemas.microsoft.com/office/drawing/2014/main" val="2736390537"/>
                  </a:ext>
                </a:extLst>
              </a:tr>
              <a:tr h="168499">
                <a:tc>
                  <a:txBody>
                    <a:bodyPr/>
                    <a:lstStyle/>
                    <a:p>
                      <a:r>
                        <a:rPr kumimoji="1" lang="en-US" altLang="ja-JP" sz="1050" dirty="0">
                          <a:latin typeface="+mn-ea"/>
                          <a:ea typeface="+mn-ea"/>
                        </a:rPr>
                        <a:t>DATA</a:t>
                      </a:r>
                      <a:endParaRPr kumimoji="1" lang="ja-JP" altLang="en-US" sz="1050" dirty="0">
                        <a:latin typeface="+mn-ea"/>
                        <a:ea typeface="+mn-ea"/>
                      </a:endParaRPr>
                    </a:p>
                  </a:txBody>
                  <a:tcPr/>
                </a:tc>
                <a:tc>
                  <a:txBody>
                    <a:bodyPr/>
                    <a:lstStyle/>
                    <a:p>
                      <a:pPr algn="r"/>
                      <a:r>
                        <a:rPr kumimoji="1" lang="en-US" altLang="ja-JP" sz="1050" b="0" dirty="0">
                          <a:solidFill>
                            <a:schemeClr val="bg1"/>
                          </a:solidFill>
                          <a:latin typeface="+mn-ea"/>
                          <a:ea typeface="+mn-ea"/>
                        </a:rPr>
                        <a:t>30,736</a:t>
                      </a:r>
                      <a:endParaRPr kumimoji="1" lang="ja-JP" altLang="en-US" sz="1050" b="0" dirty="0">
                        <a:solidFill>
                          <a:schemeClr val="bg1"/>
                        </a:solidFill>
                        <a:latin typeface="+mn-ea"/>
                        <a:ea typeface="+mn-ea"/>
                      </a:endParaRPr>
                    </a:p>
                  </a:txBody>
                  <a:tcPr>
                    <a:solidFill>
                      <a:schemeClr val="tx1"/>
                    </a:solidFill>
                  </a:tcPr>
                </a:tc>
                <a:tc>
                  <a:txBody>
                    <a:bodyPr/>
                    <a:lstStyle/>
                    <a:p>
                      <a:pPr algn="r"/>
                      <a:r>
                        <a:rPr kumimoji="1" lang="en-US" altLang="ja-JP" sz="1050" b="1" dirty="0">
                          <a:solidFill>
                            <a:srgbClr val="C00000"/>
                          </a:solidFill>
                          <a:latin typeface="+mn-ea"/>
                          <a:ea typeface="+mn-ea"/>
                        </a:rPr>
                        <a:t>99.87</a:t>
                      </a:r>
                      <a:endParaRPr kumimoji="1" lang="ja-JP" altLang="en-US" sz="1050" b="1" dirty="0">
                        <a:solidFill>
                          <a:srgbClr val="C00000"/>
                        </a:solidFill>
                        <a:latin typeface="+mn-ea"/>
                        <a:ea typeface="+mn-ea"/>
                      </a:endParaRPr>
                    </a:p>
                  </a:txBody>
                  <a:tcPr anchor="ctr"/>
                </a:tc>
                <a:tc>
                  <a:txBody>
                    <a:bodyPr/>
                    <a:lstStyle/>
                    <a:p>
                      <a:pPr algn="r"/>
                      <a:r>
                        <a:rPr kumimoji="1" lang="en-US" altLang="ja-JP" sz="1050" b="1" dirty="0">
                          <a:solidFill>
                            <a:srgbClr val="C00000"/>
                          </a:solidFill>
                          <a:latin typeface="+mn-ea"/>
                          <a:ea typeface="+mn-ea"/>
                        </a:rPr>
                        <a:t>98.78</a:t>
                      </a:r>
                      <a:endParaRPr kumimoji="1" lang="ja-JP" altLang="en-US" sz="1050" b="1" dirty="0">
                        <a:solidFill>
                          <a:srgbClr val="C00000"/>
                        </a:solidFill>
                        <a:latin typeface="+mn-ea"/>
                        <a:ea typeface="+mn-ea"/>
                      </a:endParaRPr>
                    </a:p>
                  </a:txBody>
                  <a:tcPr anchor="ctr"/>
                </a:tc>
                <a:tc>
                  <a:txBody>
                    <a:bodyPr/>
                    <a:lstStyle/>
                    <a:p>
                      <a:pPr algn="r"/>
                      <a:r>
                        <a:rPr kumimoji="1" lang="en-US" altLang="ja-JP" sz="1050" b="0" dirty="0">
                          <a:latin typeface="+mn-ea"/>
                          <a:ea typeface="+mn-ea"/>
                        </a:rPr>
                        <a:t>69.86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67.36</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86.59</a:t>
                      </a:r>
                      <a:endParaRPr kumimoji="1" lang="ja-JP" altLang="en-US" sz="1050" b="0" dirty="0">
                        <a:latin typeface="+mn-ea"/>
                        <a:ea typeface="+mn-ea"/>
                      </a:endParaRPr>
                    </a:p>
                  </a:txBody>
                  <a:tcPr anchor="ctr"/>
                </a:tc>
                <a:tc>
                  <a:txBody>
                    <a:bodyPr/>
                    <a:lstStyle/>
                    <a:p>
                      <a:pPr algn="r"/>
                      <a:r>
                        <a:rPr kumimoji="1" lang="en-US" altLang="ja-JP" sz="1050" b="0" dirty="0">
                          <a:latin typeface="+mn-ea"/>
                          <a:ea typeface="+mn-ea"/>
                        </a:rPr>
                        <a:t>98.18</a:t>
                      </a:r>
                      <a:endParaRPr kumimoji="1" lang="ja-JP" altLang="en-US" sz="1050" b="0" dirty="0">
                        <a:latin typeface="+mn-ea"/>
                        <a:ea typeface="+mn-ea"/>
                      </a:endParaRPr>
                    </a:p>
                  </a:txBody>
                  <a:tcPr anchor="ctr"/>
                </a:tc>
                <a:extLst>
                  <a:ext uri="{0D108BD9-81ED-4DB2-BD59-A6C34878D82A}">
                    <a16:rowId xmlns:a16="http://schemas.microsoft.com/office/drawing/2014/main" val="3846003005"/>
                  </a:ext>
                </a:extLst>
              </a:tr>
              <a:tr h="168499">
                <a:tc gridSpan="2">
                  <a:txBody>
                    <a:bodyPr/>
                    <a:lstStyle/>
                    <a:p>
                      <a:r>
                        <a:rPr kumimoji="1" lang="ja-JP" altLang="en-US" sz="1050" b="1" dirty="0">
                          <a:latin typeface="+mn-ea"/>
                          <a:ea typeface="+mn-ea"/>
                        </a:rPr>
                        <a:t>全体正解率</a:t>
                      </a:r>
                    </a:p>
                  </a:txBody>
                  <a:tcPr/>
                </a:tc>
                <a:tc hMerge="1">
                  <a:txBody>
                    <a:bodyPr/>
                    <a:lstStyle/>
                    <a:p>
                      <a:pPr algn="r"/>
                      <a:endParaRPr kumimoji="1" lang="ja-JP" altLang="en-US" sz="1050" dirty="0">
                        <a:solidFill>
                          <a:schemeClr val="bg1"/>
                        </a:solidFill>
                        <a:latin typeface="+mn-ea"/>
                        <a:ea typeface="+mn-ea"/>
                      </a:endParaRPr>
                    </a:p>
                  </a:txBody>
                  <a:tcPr>
                    <a:solidFill>
                      <a:schemeClr val="tx1"/>
                    </a:solidFill>
                  </a:tcPr>
                </a:tc>
                <a:tc gridSpan="2">
                  <a:txBody>
                    <a:bodyPr/>
                    <a:lstStyle/>
                    <a:p>
                      <a:pPr algn="r"/>
                      <a:r>
                        <a:rPr kumimoji="1" lang="en-US" altLang="ja-JP" sz="1050" b="1" dirty="0">
                          <a:solidFill>
                            <a:srgbClr val="C00000"/>
                          </a:solidFill>
                          <a:latin typeface="+mn-ea"/>
                          <a:ea typeface="+mn-ea"/>
                        </a:rPr>
                        <a:t>99.47</a:t>
                      </a:r>
                      <a:endParaRPr kumimoji="1" lang="ja-JP" altLang="en-US" sz="1050" b="1" dirty="0">
                        <a:solidFill>
                          <a:srgbClr val="C00000"/>
                        </a:solidFill>
                        <a:latin typeface="+mn-ea"/>
                        <a:ea typeface="+mn-ea"/>
                      </a:endParaRPr>
                    </a:p>
                  </a:txBody>
                  <a:tcPr anchor="ctr"/>
                </a:tc>
                <a:tc hMerge="1">
                  <a:txBody>
                    <a:bodyPr/>
                    <a:lstStyle/>
                    <a:p>
                      <a:pPr algn="r"/>
                      <a:endParaRPr kumimoji="1" lang="ja-JP" altLang="en-US" sz="1050" dirty="0">
                        <a:latin typeface="+mn-ea"/>
                        <a:ea typeface="+mn-ea"/>
                      </a:endParaRPr>
                    </a:p>
                  </a:txBody>
                  <a:tcPr anchor="ctr"/>
                </a:tc>
                <a:tc gridSpan="2">
                  <a:txBody>
                    <a:bodyPr/>
                    <a:lstStyle/>
                    <a:p>
                      <a:pPr algn="r"/>
                      <a:r>
                        <a:rPr kumimoji="1" lang="en-US" altLang="ja-JP" sz="1050" b="0" dirty="0">
                          <a:latin typeface="+mn-ea"/>
                          <a:ea typeface="+mn-ea"/>
                        </a:rPr>
                        <a:t>52.93</a:t>
                      </a:r>
                      <a:endParaRPr kumimoji="1" lang="ja-JP" altLang="en-US" sz="1050" b="0" dirty="0">
                        <a:latin typeface="+mn-ea"/>
                        <a:ea typeface="+mn-ea"/>
                      </a:endParaRPr>
                    </a:p>
                  </a:txBody>
                  <a:tcPr anchor="ctr"/>
                </a:tc>
                <a:tc hMerge="1">
                  <a:txBody>
                    <a:bodyPr/>
                    <a:lstStyle/>
                    <a:p>
                      <a:pPr algn="r"/>
                      <a:endParaRPr kumimoji="1" lang="ja-JP" altLang="en-US" sz="1050" dirty="0">
                        <a:latin typeface="+mn-ea"/>
                        <a:ea typeface="+mn-ea"/>
                      </a:endParaRPr>
                    </a:p>
                  </a:txBody>
                  <a:tcPr anchor="ctr"/>
                </a:tc>
                <a:tc gridSpan="2">
                  <a:txBody>
                    <a:bodyPr/>
                    <a:lstStyle/>
                    <a:p>
                      <a:pPr algn="r"/>
                      <a:r>
                        <a:rPr kumimoji="1" lang="en-US" altLang="ja-JP" sz="1050" b="0" dirty="0">
                          <a:latin typeface="+mn-ea"/>
                          <a:ea typeface="+mn-ea"/>
                        </a:rPr>
                        <a:t>93.54</a:t>
                      </a:r>
                      <a:endParaRPr kumimoji="1" lang="ja-JP" altLang="en-US" sz="1050" b="0" dirty="0">
                        <a:latin typeface="+mn-ea"/>
                        <a:ea typeface="+mn-ea"/>
                      </a:endParaRPr>
                    </a:p>
                  </a:txBody>
                  <a:tcPr anchor="ctr"/>
                </a:tc>
                <a:tc hMerge="1">
                  <a:txBody>
                    <a:bodyPr/>
                    <a:lstStyle/>
                    <a:p>
                      <a:pPr algn="r"/>
                      <a:endParaRPr kumimoji="1" lang="ja-JP" altLang="en-US" sz="1050" dirty="0">
                        <a:latin typeface="+mn-ea"/>
                        <a:ea typeface="+mn-ea"/>
                      </a:endParaRPr>
                    </a:p>
                  </a:txBody>
                  <a:tcPr anchor="ctr"/>
                </a:tc>
                <a:extLst>
                  <a:ext uri="{0D108BD9-81ED-4DB2-BD59-A6C34878D82A}">
                    <a16:rowId xmlns:a16="http://schemas.microsoft.com/office/drawing/2014/main" val="2929676997"/>
                  </a:ext>
                </a:extLst>
              </a:tr>
            </a:tbl>
          </a:graphicData>
        </a:graphic>
      </p:graphicFrame>
      <p:sp>
        <p:nvSpPr>
          <p:cNvPr id="11" name="テキスト ボックス 10">
            <a:extLst>
              <a:ext uri="{FF2B5EF4-FFF2-40B4-BE49-F238E27FC236}">
                <a16:creationId xmlns:a16="http://schemas.microsoft.com/office/drawing/2014/main" id="{9606E095-3C26-4BA4-9A71-3D8DAF38CAF8}"/>
              </a:ext>
            </a:extLst>
          </p:cNvPr>
          <p:cNvSpPr txBox="1"/>
          <p:nvPr/>
        </p:nvSpPr>
        <p:spPr>
          <a:xfrm>
            <a:off x="676360" y="1966969"/>
            <a:ext cx="3459411" cy="400110"/>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 システム </a:t>
            </a:r>
            <a:r>
              <a:rPr lang="en-US" altLang="ja-JP" sz="2000" dirty="0">
                <a:latin typeface="Meiryo UI" panose="020B0604030504040204" pitchFamily="50" charset="-128"/>
                <a:ea typeface="Meiryo UI" panose="020B0604030504040204" pitchFamily="50" charset="-128"/>
              </a:rPr>
              <a:t>A </a:t>
            </a:r>
            <a:r>
              <a:rPr lang="ja-JP" altLang="en-US" sz="2000" dirty="0">
                <a:latin typeface="Meiryo UI" panose="020B0604030504040204" pitchFamily="50" charset="-128"/>
                <a:ea typeface="Meiryo UI" panose="020B0604030504040204" pitchFamily="50" charset="-128"/>
              </a:rPr>
              <a:t>への適用結果</a:t>
            </a:r>
            <a:endParaRPr kumimoji="1" lang="ja-JP" altLang="en-US" sz="20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BC98BFD3-F5C6-4F31-87A0-7AFD8E4EDBB8}"/>
              </a:ext>
            </a:extLst>
          </p:cNvPr>
          <p:cNvSpPr txBox="1"/>
          <p:nvPr/>
        </p:nvSpPr>
        <p:spPr>
          <a:xfrm>
            <a:off x="6293801" y="1967561"/>
            <a:ext cx="3459411" cy="400110"/>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 システム </a:t>
            </a:r>
            <a:r>
              <a:rPr lang="en-US" altLang="ja-JP" sz="2000" dirty="0">
                <a:latin typeface="Meiryo UI" panose="020B0604030504040204" pitchFamily="50" charset="-128"/>
                <a:ea typeface="Meiryo UI" panose="020B0604030504040204" pitchFamily="50" charset="-128"/>
              </a:rPr>
              <a:t>B </a:t>
            </a:r>
            <a:r>
              <a:rPr lang="ja-JP" altLang="en-US" sz="2000" dirty="0">
                <a:latin typeface="Meiryo UI" panose="020B0604030504040204" pitchFamily="50" charset="-128"/>
                <a:ea typeface="Meiryo UI" panose="020B0604030504040204" pitchFamily="50" charset="-128"/>
              </a:rPr>
              <a:t>への適用結果</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25070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実験②</a:t>
            </a:r>
            <a:r>
              <a:rPr lang="ja-JP" altLang="en-US" dirty="0"/>
              <a:t> </a:t>
            </a:r>
            <a:r>
              <a:rPr kumimoji="1" lang="ja-JP" altLang="en-US" dirty="0"/>
              <a:t>工数と解析時間の評価｜実験結果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22</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一定の解析時間とクラスタリング数に比例した人手が必要だが十分に小さく実用的</a:t>
            </a:r>
            <a:endParaRPr kumimoji="1" lang="en-US" altLang="ja-JP" dirty="0"/>
          </a:p>
          <a:p>
            <a:r>
              <a:rPr kumimoji="1" lang="ja-JP" altLang="en-US" dirty="0"/>
              <a:t>人手による判別と比較すると圧倒的な工数削減を実現した</a:t>
            </a:r>
            <a:endParaRPr kumimoji="1" lang="en-US" altLang="ja-JP" dirty="0"/>
          </a:p>
        </p:txBody>
      </p:sp>
      <p:graphicFrame>
        <p:nvGraphicFramePr>
          <p:cNvPr id="8" name="コンテンツ プレースホルダー 7"/>
          <p:cNvGraphicFramePr>
            <a:graphicFrameLocks/>
          </p:cNvGraphicFramePr>
          <p:nvPr>
            <p:extLst>
              <p:ext uri="{D42A27DB-BD31-4B8C-83A1-F6EECF244321}">
                <p14:modId xmlns:p14="http://schemas.microsoft.com/office/powerpoint/2010/main" val="4003032713"/>
              </p:ext>
            </p:extLst>
          </p:nvPr>
        </p:nvGraphicFramePr>
        <p:xfrm>
          <a:off x="647695" y="2367657"/>
          <a:ext cx="4875280" cy="822960"/>
        </p:xfrm>
        <a:graphic>
          <a:graphicData uri="http://schemas.openxmlformats.org/drawingml/2006/table">
            <a:tbl>
              <a:tblPr firstRow="1" firstCol="1">
                <a:tableStyleId>{073A0DAA-6AF3-43AB-8588-CEC1D06C72B9}</a:tableStyleId>
              </a:tblPr>
              <a:tblGrid>
                <a:gridCol w="843280">
                  <a:extLst>
                    <a:ext uri="{9D8B030D-6E8A-4147-A177-3AD203B41FA5}">
                      <a16:colId xmlns:a16="http://schemas.microsoft.com/office/drawing/2014/main" val="3784407792"/>
                    </a:ext>
                  </a:extLst>
                </a:gridCol>
                <a:gridCol w="1008000">
                  <a:extLst>
                    <a:ext uri="{9D8B030D-6E8A-4147-A177-3AD203B41FA5}">
                      <a16:colId xmlns:a16="http://schemas.microsoft.com/office/drawing/2014/main" val="2397194784"/>
                    </a:ext>
                  </a:extLst>
                </a:gridCol>
                <a:gridCol w="1008000">
                  <a:extLst>
                    <a:ext uri="{9D8B030D-6E8A-4147-A177-3AD203B41FA5}">
                      <a16:colId xmlns:a16="http://schemas.microsoft.com/office/drawing/2014/main" val="285744037"/>
                    </a:ext>
                  </a:extLst>
                </a:gridCol>
                <a:gridCol w="1008000">
                  <a:extLst>
                    <a:ext uri="{9D8B030D-6E8A-4147-A177-3AD203B41FA5}">
                      <a16:colId xmlns:a16="http://schemas.microsoft.com/office/drawing/2014/main" val="3043191472"/>
                    </a:ext>
                  </a:extLst>
                </a:gridCol>
                <a:gridCol w="1008000">
                  <a:extLst>
                    <a:ext uri="{9D8B030D-6E8A-4147-A177-3AD203B41FA5}">
                      <a16:colId xmlns:a16="http://schemas.microsoft.com/office/drawing/2014/main" val="3600627888"/>
                    </a:ext>
                  </a:extLst>
                </a:gridCol>
              </a:tblGrid>
              <a:tr h="168499">
                <a:tc>
                  <a:txBody>
                    <a:bodyPr/>
                    <a:lstStyle/>
                    <a:p>
                      <a:r>
                        <a:rPr kumimoji="1" lang="ja-JP" altLang="en-US" sz="1200" dirty="0">
                          <a:latin typeface="+mn-ea"/>
                          <a:ea typeface="+mn-ea"/>
                        </a:rPr>
                        <a:t>手法</a:t>
                      </a:r>
                    </a:p>
                  </a:txBody>
                  <a:tcPr/>
                </a:tc>
                <a:tc>
                  <a:txBody>
                    <a:bodyPr/>
                    <a:lstStyle/>
                    <a:p>
                      <a:pPr algn="ctr"/>
                      <a:r>
                        <a:rPr kumimoji="1" lang="ja-JP" altLang="en-US" sz="1200" dirty="0">
                          <a:latin typeface="+mn-ea"/>
                          <a:ea typeface="+mn-ea"/>
                        </a:rPr>
                        <a:t>提案手法</a:t>
                      </a:r>
                    </a:p>
                  </a:txBody>
                  <a:tcPr/>
                </a:tc>
                <a:tc>
                  <a:txBody>
                    <a:bodyPr/>
                    <a:lstStyle/>
                    <a:p>
                      <a:pPr algn="ctr"/>
                      <a:r>
                        <a:rPr kumimoji="1" lang="en-US" altLang="ja-JP" sz="1200" dirty="0">
                          <a:latin typeface="+mn-ea"/>
                          <a:ea typeface="+mn-ea"/>
                        </a:rPr>
                        <a:t>S-Weber</a:t>
                      </a:r>
                      <a:endParaRPr kumimoji="1" lang="ja-JP" altLang="en-US" sz="1200" dirty="0">
                        <a:latin typeface="+mn-ea"/>
                        <a:ea typeface="+mn-ea"/>
                      </a:endParaRPr>
                    </a:p>
                  </a:txBody>
                  <a:tcPr/>
                </a:tc>
                <a:tc>
                  <a:txBody>
                    <a:bodyPr/>
                    <a:lstStyle/>
                    <a:p>
                      <a:pPr algn="ctr"/>
                      <a:r>
                        <a:rPr kumimoji="1" lang="en-US" altLang="ja-JP" sz="1200" dirty="0">
                          <a:latin typeface="+mn-ea"/>
                          <a:ea typeface="+mn-ea"/>
                        </a:rPr>
                        <a:t>Clustering</a:t>
                      </a:r>
                      <a:endParaRPr kumimoji="1" lang="ja-JP" altLang="en-US" sz="1200" dirty="0">
                        <a:latin typeface="+mn-ea"/>
                        <a:ea typeface="+mn-ea"/>
                      </a:endParaRPr>
                    </a:p>
                  </a:txBody>
                  <a:tcPr/>
                </a:tc>
                <a:tc>
                  <a:txBody>
                    <a:bodyPr/>
                    <a:lstStyle/>
                    <a:p>
                      <a:pPr algn="ctr"/>
                      <a:r>
                        <a:rPr kumimoji="1" lang="ja-JP" altLang="en-US" sz="1200" dirty="0">
                          <a:latin typeface="+mn-ea"/>
                          <a:ea typeface="+mn-ea"/>
                        </a:rPr>
                        <a:t>人手</a:t>
                      </a:r>
                    </a:p>
                  </a:txBody>
                  <a:tcPr/>
                </a:tc>
                <a:extLst>
                  <a:ext uri="{0D108BD9-81ED-4DB2-BD59-A6C34878D82A}">
                    <a16:rowId xmlns:a16="http://schemas.microsoft.com/office/drawing/2014/main" val="636835104"/>
                  </a:ext>
                </a:extLst>
              </a:tr>
              <a:tr h="168499">
                <a:tc>
                  <a:txBody>
                    <a:bodyPr/>
                    <a:lstStyle/>
                    <a:p>
                      <a:r>
                        <a:rPr kumimoji="1" lang="ja-JP" altLang="en-US" sz="1200" dirty="0">
                          <a:latin typeface="+mn-ea"/>
                          <a:ea typeface="+mn-ea"/>
                        </a:rPr>
                        <a:t>人手時間</a:t>
                      </a:r>
                    </a:p>
                  </a:txBody>
                  <a:tcPr/>
                </a:tc>
                <a:tc>
                  <a:txBody>
                    <a:bodyPr/>
                    <a:lstStyle/>
                    <a:p>
                      <a:pPr algn="r"/>
                      <a:r>
                        <a:rPr kumimoji="1" lang="en-US" altLang="ja-JP" sz="1200" b="1" dirty="0">
                          <a:solidFill>
                            <a:srgbClr val="C00000"/>
                          </a:solidFill>
                          <a:latin typeface="+mn-ea"/>
                          <a:ea typeface="+mn-ea"/>
                        </a:rPr>
                        <a:t>7m41s</a:t>
                      </a:r>
                      <a:endParaRPr kumimoji="1" lang="ja-JP" altLang="en-US" sz="1200" b="1" dirty="0">
                        <a:solidFill>
                          <a:srgbClr val="C00000"/>
                        </a:solidFill>
                        <a:latin typeface="+mn-ea"/>
                        <a:ea typeface="+mn-ea"/>
                      </a:endParaRPr>
                    </a:p>
                  </a:txBody>
                  <a:tcPr/>
                </a:tc>
                <a:tc>
                  <a:txBody>
                    <a:bodyPr/>
                    <a:lstStyle/>
                    <a:p>
                      <a:pPr algn="r"/>
                      <a:r>
                        <a:rPr kumimoji="1" lang="en-US" altLang="ja-JP" sz="1200" dirty="0">
                          <a:latin typeface="+mn-ea"/>
                          <a:ea typeface="+mn-ea"/>
                        </a:rPr>
                        <a:t>0m00s</a:t>
                      </a:r>
                      <a:endParaRPr kumimoji="1" lang="ja-JP" altLang="en-US" sz="1200" dirty="0">
                        <a:latin typeface="+mn-ea"/>
                        <a:ea typeface="+mn-ea"/>
                      </a:endParaRPr>
                    </a:p>
                  </a:txBody>
                  <a:tcPr/>
                </a:tc>
                <a:tc>
                  <a:txBody>
                    <a:bodyPr/>
                    <a:lstStyle/>
                    <a:p>
                      <a:pPr algn="r"/>
                      <a:r>
                        <a:rPr kumimoji="1" lang="en-US" altLang="ja-JP" sz="1200" dirty="0">
                          <a:latin typeface="+mn-ea"/>
                          <a:ea typeface="+mn-ea"/>
                        </a:rPr>
                        <a:t>7m37s</a:t>
                      </a:r>
                      <a:endParaRPr kumimoji="1" lang="ja-JP" altLang="en-US" sz="1200" dirty="0">
                        <a:latin typeface="+mn-ea"/>
                        <a:ea typeface="+mn-ea"/>
                      </a:endParaRPr>
                    </a:p>
                  </a:txBody>
                  <a:tcPr/>
                </a:tc>
                <a:tc>
                  <a:txBody>
                    <a:bodyPr/>
                    <a:lstStyle/>
                    <a:p>
                      <a:pPr algn="r"/>
                      <a:r>
                        <a:rPr kumimoji="1" lang="en-US" altLang="ja-JP" sz="1200" b="1" dirty="0">
                          <a:solidFill>
                            <a:srgbClr val="C00000"/>
                          </a:solidFill>
                          <a:latin typeface="+mn-ea"/>
                          <a:ea typeface="+mn-ea"/>
                        </a:rPr>
                        <a:t>6</a:t>
                      </a:r>
                      <a:r>
                        <a:rPr kumimoji="1" lang="ja-JP" altLang="en-US" sz="1200" b="1" dirty="0">
                          <a:solidFill>
                            <a:srgbClr val="C00000"/>
                          </a:solidFill>
                          <a:latin typeface="+mn-ea"/>
                          <a:ea typeface="+mn-ea"/>
                        </a:rPr>
                        <a:t>人日</a:t>
                      </a:r>
                    </a:p>
                  </a:txBody>
                  <a:tcPr/>
                </a:tc>
                <a:extLst>
                  <a:ext uri="{0D108BD9-81ED-4DB2-BD59-A6C34878D82A}">
                    <a16:rowId xmlns:a16="http://schemas.microsoft.com/office/drawing/2014/main" val="4294903575"/>
                  </a:ext>
                </a:extLst>
              </a:tr>
              <a:tr h="168499">
                <a:tc>
                  <a:txBody>
                    <a:bodyPr/>
                    <a:lstStyle/>
                    <a:p>
                      <a:r>
                        <a:rPr kumimoji="1" lang="ja-JP" altLang="en-US" sz="1200" dirty="0">
                          <a:latin typeface="+mn-ea"/>
                          <a:ea typeface="+mn-ea"/>
                        </a:rPr>
                        <a:t>解析時間</a:t>
                      </a:r>
                    </a:p>
                  </a:txBody>
                  <a:tcPr/>
                </a:tc>
                <a:tc>
                  <a:txBody>
                    <a:bodyPr/>
                    <a:lstStyle/>
                    <a:p>
                      <a:pPr algn="r"/>
                      <a:r>
                        <a:rPr kumimoji="1" lang="en-US" altLang="ja-JP" sz="1200" dirty="0">
                          <a:latin typeface="+mn-ea"/>
                          <a:ea typeface="+mn-ea"/>
                        </a:rPr>
                        <a:t>46m49s</a:t>
                      </a:r>
                      <a:endParaRPr kumimoji="1" lang="ja-JP" altLang="en-US" sz="1200" dirty="0">
                        <a:latin typeface="+mn-ea"/>
                        <a:ea typeface="+mn-ea"/>
                      </a:endParaRPr>
                    </a:p>
                  </a:txBody>
                  <a:tcPr/>
                </a:tc>
                <a:tc>
                  <a:txBody>
                    <a:bodyPr/>
                    <a:lstStyle/>
                    <a:p>
                      <a:pPr algn="r"/>
                      <a:r>
                        <a:rPr kumimoji="1" lang="en-US" altLang="ja-JP" sz="1200" dirty="0">
                          <a:latin typeface="+mn-ea"/>
                          <a:ea typeface="+mn-ea"/>
                        </a:rPr>
                        <a:t>11m42s</a:t>
                      </a:r>
                      <a:endParaRPr kumimoji="1" lang="ja-JP" altLang="en-US" sz="1200" dirty="0">
                        <a:latin typeface="+mn-ea"/>
                        <a:ea typeface="+mn-ea"/>
                      </a:endParaRPr>
                    </a:p>
                  </a:txBody>
                  <a:tcPr/>
                </a:tc>
                <a:tc>
                  <a:txBody>
                    <a:bodyPr/>
                    <a:lstStyle/>
                    <a:p>
                      <a:pPr algn="r"/>
                      <a:r>
                        <a:rPr kumimoji="1" lang="en-US" altLang="ja-JP" sz="1200" dirty="0">
                          <a:latin typeface="+mn-ea"/>
                          <a:ea typeface="+mn-ea"/>
                        </a:rPr>
                        <a:t>21m03s</a:t>
                      </a:r>
                      <a:endParaRPr kumimoji="1" lang="ja-JP" altLang="en-US" sz="1200" dirty="0">
                        <a:latin typeface="+mn-ea"/>
                        <a:ea typeface="+mn-ea"/>
                      </a:endParaRPr>
                    </a:p>
                  </a:txBody>
                  <a:tcPr/>
                </a:tc>
                <a:tc>
                  <a:txBody>
                    <a:bodyPr/>
                    <a:lstStyle/>
                    <a:p>
                      <a:pPr algn="r"/>
                      <a:r>
                        <a:rPr kumimoji="1" lang="en-US" altLang="ja-JP" sz="1200" dirty="0">
                          <a:latin typeface="+mn-ea"/>
                          <a:ea typeface="+mn-ea"/>
                        </a:rPr>
                        <a:t>-</a:t>
                      </a:r>
                      <a:endParaRPr kumimoji="1" lang="ja-JP" altLang="en-US" sz="1200" dirty="0">
                        <a:latin typeface="+mn-ea"/>
                        <a:ea typeface="+mn-ea"/>
                      </a:endParaRPr>
                    </a:p>
                  </a:txBody>
                  <a:tcPr/>
                </a:tc>
                <a:extLst>
                  <a:ext uri="{0D108BD9-81ED-4DB2-BD59-A6C34878D82A}">
                    <a16:rowId xmlns:a16="http://schemas.microsoft.com/office/drawing/2014/main" val="1439819360"/>
                  </a:ext>
                </a:extLst>
              </a:tr>
            </a:tbl>
          </a:graphicData>
        </a:graphic>
      </p:graphicFrame>
      <p:graphicFrame>
        <p:nvGraphicFramePr>
          <p:cNvPr id="9" name="コンテンツ プレースホルダー 7"/>
          <p:cNvGraphicFramePr>
            <a:graphicFrameLocks/>
          </p:cNvGraphicFramePr>
          <p:nvPr>
            <p:extLst>
              <p:ext uri="{D42A27DB-BD31-4B8C-83A1-F6EECF244321}">
                <p14:modId xmlns:p14="http://schemas.microsoft.com/office/powerpoint/2010/main" val="2222226795"/>
              </p:ext>
            </p:extLst>
          </p:nvPr>
        </p:nvGraphicFramePr>
        <p:xfrm>
          <a:off x="647695" y="4398215"/>
          <a:ext cx="4875280" cy="822960"/>
        </p:xfrm>
        <a:graphic>
          <a:graphicData uri="http://schemas.openxmlformats.org/drawingml/2006/table">
            <a:tbl>
              <a:tblPr firstRow="1" firstCol="1">
                <a:tableStyleId>{073A0DAA-6AF3-43AB-8588-CEC1D06C72B9}</a:tableStyleId>
              </a:tblPr>
              <a:tblGrid>
                <a:gridCol w="843280">
                  <a:extLst>
                    <a:ext uri="{9D8B030D-6E8A-4147-A177-3AD203B41FA5}">
                      <a16:colId xmlns:a16="http://schemas.microsoft.com/office/drawing/2014/main" val="3784407792"/>
                    </a:ext>
                  </a:extLst>
                </a:gridCol>
                <a:gridCol w="1008000">
                  <a:extLst>
                    <a:ext uri="{9D8B030D-6E8A-4147-A177-3AD203B41FA5}">
                      <a16:colId xmlns:a16="http://schemas.microsoft.com/office/drawing/2014/main" val="2397194784"/>
                    </a:ext>
                  </a:extLst>
                </a:gridCol>
                <a:gridCol w="1008000">
                  <a:extLst>
                    <a:ext uri="{9D8B030D-6E8A-4147-A177-3AD203B41FA5}">
                      <a16:colId xmlns:a16="http://schemas.microsoft.com/office/drawing/2014/main" val="285744037"/>
                    </a:ext>
                  </a:extLst>
                </a:gridCol>
                <a:gridCol w="1008000">
                  <a:extLst>
                    <a:ext uri="{9D8B030D-6E8A-4147-A177-3AD203B41FA5}">
                      <a16:colId xmlns:a16="http://schemas.microsoft.com/office/drawing/2014/main" val="3043191472"/>
                    </a:ext>
                  </a:extLst>
                </a:gridCol>
                <a:gridCol w="1008000">
                  <a:extLst>
                    <a:ext uri="{9D8B030D-6E8A-4147-A177-3AD203B41FA5}">
                      <a16:colId xmlns:a16="http://schemas.microsoft.com/office/drawing/2014/main" val="3600627888"/>
                    </a:ext>
                  </a:extLst>
                </a:gridCol>
              </a:tblGrid>
              <a:tr h="0">
                <a:tc>
                  <a:txBody>
                    <a:bodyPr/>
                    <a:lstStyle/>
                    <a:p>
                      <a:r>
                        <a:rPr kumimoji="1" lang="ja-JP" altLang="en-US" sz="1200" dirty="0">
                          <a:latin typeface="+mn-ea"/>
                          <a:ea typeface="+mn-ea"/>
                        </a:rPr>
                        <a:t>手法</a:t>
                      </a:r>
                    </a:p>
                  </a:txBody>
                  <a:tcPr/>
                </a:tc>
                <a:tc>
                  <a:txBody>
                    <a:bodyPr/>
                    <a:lstStyle/>
                    <a:p>
                      <a:pPr algn="ctr"/>
                      <a:r>
                        <a:rPr kumimoji="1" lang="ja-JP" altLang="en-US" sz="1200" dirty="0">
                          <a:latin typeface="+mn-ea"/>
                          <a:ea typeface="+mn-ea"/>
                        </a:rPr>
                        <a:t>提案手法</a:t>
                      </a:r>
                    </a:p>
                  </a:txBody>
                  <a:tcPr/>
                </a:tc>
                <a:tc>
                  <a:txBody>
                    <a:bodyPr/>
                    <a:lstStyle/>
                    <a:p>
                      <a:pPr algn="ctr"/>
                      <a:r>
                        <a:rPr kumimoji="1" lang="en-US" altLang="ja-JP" sz="1200" dirty="0">
                          <a:latin typeface="+mn-ea"/>
                          <a:ea typeface="+mn-ea"/>
                        </a:rPr>
                        <a:t>S-Weber</a:t>
                      </a:r>
                      <a:endParaRPr kumimoji="1" lang="ja-JP" altLang="en-US" sz="1200" dirty="0">
                        <a:latin typeface="+mn-ea"/>
                        <a:ea typeface="+mn-ea"/>
                      </a:endParaRPr>
                    </a:p>
                  </a:txBody>
                  <a:tcPr/>
                </a:tc>
                <a:tc>
                  <a:txBody>
                    <a:bodyPr/>
                    <a:lstStyle/>
                    <a:p>
                      <a:pPr algn="ctr"/>
                      <a:r>
                        <a:rPr kumimoji="1" lang="en-US" altLang="ja-JP" sz="1200" dirty="0">
                          <a:latin typeface="+mn-ea"/>
                          <a:ea typeface="+mn-ea"/>
                        </a:rPr>
                        <a:t>Clustering</a:t>
                      </a:r>
                      <a:endParaRPr kumimoji="1" lang="ja-JP" altLang="en-US" sz="1200" dirty="0">
                        <a:latin typeface="+mn-ea"/>
                        <a:ea typeface="+mn-ea"/>
                      </a:endParaRPr>
                    </a:p>
                  </a:txBody>
                  <a:tcPr/>
                </a:tc>
                <a:tc>
                  <a:txBody>
                    <a:bodyPr/>
                    <a:lstStyle/>
                    <a:p>
                      <a:pPr algn="ctr"/>
                      <a:r>
                        <a:rPr kumimoji="1" lang="ja-JP" altLang="en-US" sz="1200" dirty="0">
                          <a:latin typeface="+mn-ea"/>
                          <a:ea typeface="+mn-ea"/>
                        </a:rPr>
                        <a:t>人手</a:t>
                      </a:r>
                    </a:p>
                  </a:txBody>
                  <a:tcPr/>
                </a:tc>
                <a:extLst>
                  <a:ext uri="{0D108BD9-81ED-4DB2-BD59-A6C34878D82A}">
                    <a16:rowId xmlns:a16="http://schemas.microsoft.com/office/drawing/2014/main" val="636835104"/>
                  </a:ext>
                </a:extLst>
              </a:tr>
              <a:tr h="168499">
                <a:tc>
                  <a:txBody>
                    <a:bodyPr/>
                    <a:lstStyle/>
                    <a:p>
                      <a:r>
                        <a:rPr kumimoji="1" lang="ja-JP" altLang="en-US" sz="1200" dirty="0">
                          <a:latin typeface="+mn-ea"/>
                          <a:ea typeface="+mn-ea"/>
                        </a:rPr>
                        <a:t>人手時間</a:t>
                      </a:r>
                    </a:p>
                  </a:txBody>
                  <a:tcPr/>
                </a:tc>
                <a:tc>
                  <a:txBody>
                    <a:bodyPr/>
                    <a:lstStyle/>
                    <a:p>
                      <a:pPr algn="r"/>
                      <a:r>
                        <a:rPr kumimoji="1" lang="en-US" altLang="ja-JP" sz="1200" b="1" dirty="0">
                          <a:solidFill>
                            <a:srgbClr val="C00000"/>
                          </a:solidFill>
                          <a:latin typeface="+mn-ea"/>
                          <a:ea typeface="+mn-ea"/>
                        </a:rPr>
                        <a:t>7m00s</a:t>
                      </a:r>
                      <a:endParaRPr kumimoji="1" lang="ja-JP" altLang="en-US" sz="1200" b="1" dirty="0">
                        <a:solidFill>
                          <a:srgbClr val="C00000"/>
                        </a:solidFill>
                        <a:latin typeface="+mn-ea"/>
                        <a:ea typeface="+mn-ea"/>
                      </a:endParaRPr>
                    </a:p>
                  </a:txBody>
                  <a:tcPr/>
                </a:tc>
                <a:tc>
                  <a:txBody>
                    <a:bodyPr/>
                    <a:lstStyle/>
                    <a:p>
                      <a:pPr algn="r"/>
                      <a:r>
                        <a:rPr kumimoji="1" lang="en-US" altLang="ja-JP" sz="1200" dirty="0">
                          <a:latin typeface="+mn-ea"/>
                          <a:ea typeface="+mn-ea"/>
                        </a:rPr>
                        <a:t>0m00s</a:t>
                      </a:r>
                      <a:endParaRPr kumimoji="1" lang="ja-JP" altLang="en-US" sz="1200" dirty="0">
                        <a:latin typeface="+mn-ea"/>
                        <a:ea typeface="+mn-ea"/>
                      </a:endParaRPr>
                    </a:p>
                  </a:txBody>
                  <a:tcPr/>
                </a:tc>
                <a:tc>
                  <a:txBody>
                    <a:bodyPr/>
                    <a:lstStyle/>
                    <a:p>
                      <a:pPr algn="r"/>
                      <a:r>
                        <a:rPr kumimoji="1" lang="en-US" altLang="ja-JP" sz="1200" dirty="0">
                          <a:latin typeface="+mn-ea"/>
                          <a:ea typeface="+mn-ea"/>
                        </a:rPr>
                        <a:t>7m12s</a:t>
                      </a:r>
                      <a:endParaRPr kumimoji="1" lang="ja-JP" altLang="en-US" sz="1200" dirty="0">
                        <a:latin typeface="+mn-ea"/>
                        <a:ea typeface="+mn-ea"/>
                      </a:endParaRPr>
                    </a:p>
                  </a:txBody>
                  <a:tcPr/>
                </a:tc>
                <a:tc>
                  <a:txBody>
                    <a:bodyPr/>
                    <a:lstStyle/>
                    <a:p>
                      <a:pPr algn="r"/>
                      <a:r>
                        <a:rPr kumimoji="1" lang="en-US" altLang="ja-JP" sz="1200" b="1" dirty="0">
                          <a:solidFill>
                            <a:srgbClr val="C00000"/>
                          </a:solidFill>
                          <a:latin typeface="+mn-ea"/>
                          <a:ea typeface="+mn-ea"/>
                        </a:rPr>
                        <a:t>3</a:t>
                      </a:r>
                      <a:r>
                        <a:rPr kumimoji="1" lang="ja-JP" altLang="en-US" sz="1200" b="1" dirty="0">
                          <a:solidFill>
                            <a:srgbClr val="C00000"/>
                          </a:solidFill>
                          <a:latin typeface="+mn-ea"/>
                          <a:ea typeface="+mn-ea"/>
                        </a:rPr>
                        <a:t>人月</a:t>
                      </a:r>
                    </a:p>
                  </a:txBody>
                  <a:tcPr/>
                </a:tc>
                <a:extLst>
                  <a:ext uri="{0D108BD9-81ED-4DB2-BD59-A6C34878D82A}">
                    <a16:rowId xmlns:a16="http://schemas.microsoft.com/office/drawing/2014/main" val="4294903575"/>
                  </a:ext>
                </a:extLst>
              </a:tr>
              <a:tr h="168499">
                <a:tc>
                  <a:txBody>
                    <a:bodyPr/>
                    <a:lstStyle/>
                    <a:p>
                      <a:r>
                        <a:rPr kumimoji="1" lang="ja-JP" altLang="en-US" sz="1200" dirty="0">
                          <a:latin typeface="+mn-ea"/>
                          <a:ea typeface="+mn-ea"/>
                        </a:rPr>
                        <a:t>解析時間</a:t>
                      </a:r>
                    </a:p>
                  </a:txBody>
                  <a:tcPr/>
                </a:tc>
                <a:tc>
                  <a:txBody>
                    <a:bodyPr/>
                    <a:lstStyle/>
                    <a:p>
                      <a:pPr algn="r"/>
                      <a:r>
                        <a:rPr kumimoji="1" lang="en-US" altLang="ja-JP" sz="1200" dirty="0">
                          <a:latin typeface="+mn-ea"/>
                          <a:ea typeface="+mn-ea"/>
                        </a:rPr>
                        <a:t>7h10m40s</a:t>
                      </a:r>
                      <a:endParaRPr kumimoji="1" lang="ja-JP" altLang="en-US" sz="1200" dirty="0">
                        <a:latin typeface="+mn-ea"/>
                        <a:ea typeface="+mn-ea"/>
                      </a:endParaRPr>
                    </a:p>
                  </a:txBody>
                  <a:tcPr/>
                </a:tc>
                <a:tc>
                  <a:txBody>
                    <a:bodyPr/>
                    <a:lstStyle/>
                    <a:p>
                      <a:pPr algn="r"/>
                      <a:r>
                        <a:rPr kumimoji="1" lang="en-US" altLang="ja-JP" sz="1200" dirty="0">
                          <a:latin typeface="+mn-ea"/>
                          <a:ea typeface="+mn-ea"/>
                        </a:rPr>
                        <a:t>2h32m14s</a:t>
                      </a:r>
                      <a:endParaRPr kumimoji="1" lang="ja-JP" altLang="en-US" sz="1200" dirty="0">
                        <a:latin typeface="+mn-ea"/>
                        <a:ea typeface="+mn-ea"/>
                      </a:endParaRPr>
                    </a:p>
                  </a:txBody>
                  <a:tcPr/>
                </a:tc>
                <a:tc>
                  <a:txBody>
                    <a:bodyPr/>
                    <a:lstStyle/>
                    <a:p>
                      <a:pPr algn="r"/>
                      <a:r>
                        <a:rPr kumimoji="1" lang="en-US" altLang="ja-JP" sz="1200" dirty="0">
                          <a:latin typeface="+mn-ea"/>
                          <a:ea typeface="+mn-ea"/>
                        </a:rPr>
                        <a:t>3h16m48s</a:t>
                      </a:r>
                      <a:endParaRPr kumimoji="1" lang="ja-JP" altLang="en-US" sz="1200" dirty="0">
                        <a:latin typeface="+mn-ea"/>
                        <a:ea typeface="+mn-ea"/>
                      </a:endParaRPr>
                    </a:p>
                  </a:txBody>
                  <a:tcPr/>
                </a:tc>
                <a:tc>
                  <a:txBody>
                    <a:bodyPr/>
                    <a:lstStyle/>
                    <a:p>
                      <a:pPr algn="r"/>
                      <a:r>
                        <a:rPr kumimoji="1" lang="en-US" altLang="ja-JP" sz="1200" dirty="0">
                          <a:latin typeface="+mn-ea"/>
                          <a:ea typeface="+mn-ea"/>
                        </a:rPr>
                        <a:t>-</a:t>
                      </a:r>
                      <a:endParaRPr kumimoji="1" lang="ja-JP" altLang="en-US" sz="1200" dirty="0">
                        <a:latin typeface="+mn-ea"/>
                        <a:ea typeface="+mn-ea"/>
                      </a:endParaRPr>
                    </a:p>
                  </a:txBody>
                  <a:tcPr/>
                </a:tc>
                <a:extLst>
                  <a:ext uri="{0D108BD9-81ED-4DB2-BD59-A6C34878D82A}">
                    <a16:rowId xmlns:a16="http://schemas.microsoft.com/office/drawing/2014/main" val="1439819360"/>
                  </a:ext>
                </a:extLst>
              </a:tr>
            </a:tbl>
          </a:graphicData>
        </a:graphic>
      </p:graphicFrame>
      <p:sp>
        <p:nvSpPr>
          <p:cNvPr id="3" name="テキスト ボックス 2"/>
          <p:cNvSpPr txBox="1"/>
          <p:nvPr/>
        </p:nvSpPr>
        <p:spPr>
          <a:xfrm>
            <a:off x="647695" y="1969590"/>
            <a:ext cx="3047629" cy="400110"/>
          </a:xfrm>
          <a:prstGeom prst="rect">
            <a:avLst/>
          </a:prstGeom>
          <a:noFill/>
        </p:spPr>
        <p:txBody>
          <a:bodyPr wrap="none" rtlCol="0">
            <a:spAutoFit/>
          </a:bodyPr>
          <a:lstStyle/>
          <a:p>
            <a:r>
              <a:rPr kumimoji="1" lang="ja-JP" altLang="en-US" sz="2000" dirty="0">
                <a:latin typeface="+mj-ea"/>
                <a:ea typeface="+mj-ea"/>
              </a:rPr>
              <a:t>■システム </a:t>
            </a:r>
            <a:r>
              <a:rPr kumimoji="1" lang="en-US" altLang="ja-JP" sz="2000" dirty="0">
                <a:latin typeface="+mj-ea"/>
                <a:ea typeface="+mj-ea"/>
              </a:rPr>
              <a:t>A </a:t>
            </a:r>
            <a:r>
              <a:rPr kumimoji="1" lang="ja-JP" altLang="en-US" sz="2000" dirty="0">
                <a:latin typeface="+mj-ea"/>
                <a:ea typeface="+mj-ea"/>
              </a:rPr>
              <a:t>への適用結果</a:t>
            </a:r>
          </a:p>
        </p:txBody>
      </p:sp>
      <p:sp>
        <p:nvSpPr>
          <p:cNvPr id="10" name="テキスト ボックス 9"/>
          <p:cNvSpPr txBox="1"/>
          <p:nvPr/>
        </p:nvSpPr>
        <p:spPr>
          <a:xfrm>
            <a:off x="647695" y="4000148"/>
            <a:ext cx="3047629" cy="400110"/>
          </a:xfrm>
          <a:prstGeom prst="rect">
            <a:avLst/>
          </a:prstGeom>
          <a:noFill/>
        </p:spPr>
        <p:txBody>
          <a:bodyPr wrap="none" rtlCol="0">
            <a:spAutoFit/>
          </a:bodyPr>
          <a:lstStyle/>
          <a:p>
            <a:r>
              <a:rPr kumimoji="1" lang="ja-JP" altLang="en-US" sz="2000" dirty="0">
                <a:latin typeface="+mj-ea"/>
                <a:ea typeface="+mj-ea"/>
              </a:rPr>
              <a:t>■システム </a:t>
            </a:r>
            <a:r>
              <a:rPr kumimoji="1" lang="en-US" altLang="ja-JP" sz="2000" dirty="0">
                <a:latin typeface="+mj-ea"/>
                <a:ea typeface="+mj-ea"/>
              </a:rPr>
              <a:t>B </a:t>
            </a:r>
            <a:r>
              <a:rPr kumimoji="1" lang="ja-JP" altLang="en-US" sz="2000" dirty="0">
                <a:latin typeface="+mj-ea"/>
                <a:ea typeface="+mj-ea"/>
              </a:rPr>
              <a:t>への適用結果</a:t>
            </a:r>
          </a:p>
        </p:txBody>
      </p:sp>
      <p:sp>
        <p:nvSpPr>
          <p:cNvPr id="11" name="吹き出し: 折線 (強調線付き) 10">
            <a:extLst>
              <a:ext uri="{FF2B5EF4-FFF2-40B4-BE49-F238E27FC236}">
                <a16:creationId xmlns:a16="http://schemas.microsoft.com/office/drawing/2014/main" id="{4317C09C-2D13-4823-886B-1AC08E92F073}"/>
              </a:ext>
            </a:extLst>
          </p:cNvPr>
          <p:cNvSpPr/>
          <p:nvPr/>
        </p:nvSpPr>
        <p:spPr>
          <a:xfrm>
            <a:off x="2207685" y="3353792"/>
            <a:ext cx="2425835" cy="555887"/>
          </a:xfrm>
          <a:prstGeom prst="accentCallout2">
            <a:avLst>
              <a:gd name="adj1" fmla="val 20259"/>
              <a:gd name="adj2" fmla="val -2837"/>
              <a:gd name="adj3" fmla="val 18750"/>
              <a:gd name="adj4" fmla="val -16667"/>
              <a:gd name="adj5" fmla="val -110850"/>
              <a:gd name="adj6" fmla="val -21724"/>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rgbClr val="C00000"/>
                </a:solidFill>
              </a:rPr>
              <a:t>クラスタリング数</a:t>
            </a:r>
            <a:r>
              <a:rPr kumimoji="1" lang="ja-JP" altLang="en-US" sz="1600" dirty="0">
                <a:solidFill>
                  <a:schemeClr val="tx1"/>
                </a:solidFill>
              </a:rPr>
              <a:t>に比例した</a:t>
            </a:r>
            <a:endParaRPr kumimoji="1" lang="en-US" altLang="ja-JP" sz="1600" dirty="0">
              <a:solidFill>
                <a:schemeClr val="tx1"/>
              </a:solidFill>
            </a:endParaRPr>
          </a:p>
          <a:p>
            <a:r>
              <a:rPr kumimoji="1" lang="ja-JP" altLang="en-US" sz="1600" dirty="0">
                <a:solidFill>
                  <a:schemeClr val="tx1"/>
                </a:solidFill>
              </a:rPr>
              <a:t>人手時間が必要</a:t>
            </a:r>
            <a:endParaRPr kumimoji="1" lang="en-US" altLang="ja-JP" sz="1600" dirty="0">
              <a:solidFill>
                <a:schemeClr val="tx1"/>
              </a:solidFill>
            </a:endParaRPr>
          </a:p>
        </p:txBody>
      </p:sp>
      <p:sp>
        <p:nvSpPr>
          <p:cNvPr id="12" name="吹き出し: 折線 (強調線付き) 11">
            <a:extLst>
              <a:ext uri="{FF2B5EF4-FFF2-40B4-BE49-F238E27FC236}">
                <a16:creationId xmlns:a16="http://schemas.microsoft.com/office/drawing/2014/main" id="{619B22A5-CA04-4D5D-811F-807F4E50672B}"/>
              </a:ext>
            </a:extLst>
          </p:cNvPr>
          <p:cNvSpPr/>
          <p:nvPr/>
        </p:nvSpPr>
        <p:spPr>
          <a:xfrm>
            <a:off x="5122868" y="3356467"/>
            <a:ext cx="1946263" cy="555887"/>
          </a:xfrm>
          <a:prstGeom prst="accentCallout2">
            <a:avLst>
              <a:gd name="adj1" fmla="val 20259"/>
              <a:gd name="adj2" fmla="val -2837"/>
              <a:gd name="adj3" fmla="val 18750"/>
              <a:gd name="adj4" fmla="val -16667"/>
              <a:gd name="adj5" fmla="val -95758"/>
              <a:gd name="adj6" fmla="val -22326"/>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rgbClr val="C00000"/>
                </a:solidFill>
              </a:rPr>
              <a:t>ファイル</a:t>
            </a:r>
            <a:r>
              <a:rPr kumimoji="1" lang="ja-JP" altLang="en-US" sz="1600" b="1" dirty="0">
                <a:solidFill>
                  <a:srgbClr val="C00000"/>
                </a:solidFill>
              </a:rPr>
              <a:t>数</a:t>
            </a:r>
            <a:r>
              <a:rPr kumimoji="1" lang="ja-JP" altLang="en-US" sz="1600" dirty="0">
                <a:solidFill>
                  <a:schemeClr val="tx1"/>
                </a:solidFill>
              </a:rPr>
              <a:t>に比例した</a:t>
            </a:r>
            <a:endParaRPr kumimoji="1" lang="en-US" altLang="ja-JP" sz="1600" dirty="0">
              <a:solidFill>
                <a:schemeClr val="tx1"/>
              </a:solidFill>
            </a:endParaRPr>
          </a:p>
          <a:p>
            <a:r>
              <a:rPr kumimoji="1" lang="ja-JP" altLang="en-US" sz="1600" dirty="0">
                <a:solidFill>
                  <a:schemeClr val="tx1"/>
                </a:solidFill>
              </a:rPr>
              <a:t>人手時間が必要</a:t>
            </a:r>
            <a:endParaRPr kumimoji="1" lang="en-US" altLang="ja-JP" sz="1600" dirty="0">
              <a:solidFill>
                <a:schemeClr val="tx1"/>
              </a:solidFill>
            </a:endParaRPr>
          </a:p>
        </p:txBody>
      </p:sp>
      <p:cxnSp>
        <p:nvCxnSpPr>
          <p:cNvPr id="14" name="直線コネクタ 13">
            <a:extLst>
              <a:ext uri="{FF2B5EF4-FFF2-40B4-BE49-F238E27FC236}">
                <a16:creationId xmlns:a16="http://schemas.microsoft.com/office/drawing/2014/main" id="{409AB59D-50C6-44FB-A8E9-B7712DC1DD91}"/>
              </a:ext>
            </a:extLst>
          </p:cNvPr>
          <p:cNvCxnSpPr/>
          <p:nvPr/>
        </p:nvCxnSpPr>
        <p:spPr>
          <a:xfrm>
            <a:off x="1845578" y="3727796"/>
            <a:ext cx="27683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FC3C1F0A-9E21-4CCD-A458-5D614ED519E5}"/>
              </a:ext>
            </a:extLst>
          </p:cNvPr>
          <p:cNvCxnSpPr>
            <a:cxnSpLocks/>
          </p:cNvCxnSpPr>
          <p:nvPr/>
        </p:nvCxnSpPr>
        <p:spPr>
          <a:xfrm>
            <a:off x="4801300" y="3740791"/>
            <a:ext cx="27683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6DE00E53-A8F5-435D-AD3E-138F80D8651B}"/>
              </a:ext>
            </a:extLst>
          </p:cNvPr>
          <p:cNvSpPr txBox="1"/>
          <p:nvPr/>
        </p:nvSpPr>
        <p:spPr>
          <a:xfrm flipH="1">
            <a:off x="5834721" y="1953319"/>
            <a:ext cx="6178314" cy="1231106"/>
          </a:xfrm>
          <a:prstGeom prst="rect">
            <a:avLst/>
          </a:prstGeom>
          <a:noFill/>
        </p:spPr>
        <p:txBody>
          <a:bodyPr wrap="square" rtlCol="0">
            <a:spAutoFit/>
          </a:bodyPr>
          <a:lstStyle/>
          <a:p>
            <a:r>
              <a:rPr kumimoji="1" lang="ja-JP" altLang="en-US" sz="2000" dirty="0">
                <a:latin typeface="+mj-ea"/>
                <a:ea typeface="+mj-ea"/>
              </a:rPr>
              <a:t>■ 考察</a:t>
            </a:r>
            <a:endParaRPr kumimoji="1" lang="en-US" altLang="ja-JP" sz="1800" dirty="0">
              <a:latin typeface="+mj-ea"/>
              <a:ea typeface="+mj-ea"/>
            </a:endParaRPr>
          </a:p>
          <a:p>
            <a:r>
              <a:rPr kumimoji="1" lang="ja-JP" altLang="en-US" sz="1800" dirty="0">
                <a:latin typeface="+mj-ea"/>
                <a:ea typeface="+mj-ea"/>
              </a:rPr>
              <a:t>人手の判別にはどちらも「</a:t>
            </a:r>
            <a:r>
              <a:rPr kumimoji="1" lang="en-US" altLang="ja-JP" sz="1800" dirty="0">
                <a:latin typeface="+mj-ea"/>
                <a:ea typeface="+mj-ea"/>
              </a:rPr>
              <a:t>1 </a:t>
            </a:r>
            <a:r>
              <a:rPr kumimoji="1" lang="ja-JP" altLang="en-US" sz="1800" dirty="0">
                <a:latin typeface="+mj-ea"/>
                <a:ea typeface="+mj-ea"/>
              </a:rPr>
              <a:t>ファイルあたり </a:t>
            </a:r>
            <a:r>
              <a:rPr kumimoji="1" lang="en-US" altLang="ja-JP" sz="1800" dirty="0">
                <a:latin typeface="+mj-ea"/>
                <a:ea typeface="+mj-ea"/>
              </a:rPr>
              <a:t>10</a:t>
            </a:r>
            <a:r>
              <a:rPr lang="ja-JP" altLang="en-US" sz="1800" dirty="0">
                <a:latin typeface="+mj-ea"/>
                <a:ea typeface="+mj-ea"/>
              </a:rPr>
              <a:t> 秒」必要．</a:t>
            </a:r>
            <a:endParaRPr lang="en-US" altLang="ja-JP" sz="1800" dirty="0">
              <a:latin typeface="+mj-ea"/>
              <a:ea typeface="+mj-ea"/>
            </a:endParaRPr>
          </a:p>
          <a:p>
            <a:r>
              <a:rPr kumimoji="1" lang="ja-JP" altLang="en-US" sz="1800" dirty="0">
                <a:latin typeface="+mj-ea"/>
                <a:ea typeface="+mj-ea"/>
              </a:rPr>
              <a:t>人手による判別はファイル数（数万ファイル）を見る必要があるが，</a:t>
            </a:r>
            <a:endParaRPr kumimoji="1" lang="en-US" altLang="ja-JP" sz="1800" dirty="0">
              <a:latin typeface="+mj-ea"/>
              <a:ea typeface="+mj-ea"/>
            </a:endParaRPr>
          </a:p>
          <a:p>
            <a:r>
              <a:rPr lang="ja-JP" altLang="en-US" sz="1800" dirty="0">
                <a:latin typeface="+mj-ea"/>
                <a:ea typeface="+mj-ea"/>
              </a:rPr>
              <a:t>提案手法ではクラスタリング数（</a:t>
            </a:r>
            <a:r>
              <a:rPr lang="en-US" altLang="ja-JP" sz="1800" dirty="0">
                <a:latin typeface="+mj-ea"/>
                <a:ea typeface="+mj-ea"/>
              </a:rPr>
              <a:t>40</a:t>
            </a:r>
            <a:r>
              <a:rPr lang="ja-JP" altLang="en-US" sz="1800" dirty="0">
                <a:latin typeface="+mj-ea"/>
                <a:ea typeface="+mj-ea"/>
              </a:rPr>
              <a:t>ファイル）と少ない．</a:t>
            </a:r>
            <a:endParaRPr kumimoji="1" lang="ja-JP" altLang="en-US" sz="1800" dirty="0">
              <a:latin typeface="+mj-ea"/>
              <a:ea typeface="+mj-ea"/>
            </a:endParaRPr>
          </a:p>
        </p:txBody>
      </p:sp>
      <p:cxnSp>
        <p:nvCxnSpPr>
          <p:cNvPr id="32" name="直線コネクタ 31">
            <a:extLst>
              <a:ext uri="{FF2B5EF4-FFF2-40B4-BE49-F238E27FC236}">
                <a16:creationId xmlns:a16="http://schemas.microsoft.com/office/drawing/2014/main" id="{D7598525-B9E2-45D9-A888-0A89898D071F}"/>
              </a:ext>
            </a:extLst>
          </p:cNvPr>
          <p:cNvCxnSpPr/>
          <p:nvPr/>
        </p:nvCxnSpPr>
        <p:spPr>
          <a:xfrm flipH="1">
            <a:off x="1753299" y="3727796"/>
            <a:ext cx="75501" cy="10818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6D9E7064-EE1C-41AF-92C0-833839445E4C}"/>
              </a:ext>
            </a:extLst>
          </p:cNvPr>
          <p:cNvCxnSpPr/>
          <p:nvPr/>
        </p:nvCxnSpPr>
        <p:spPr>
          <a:xfrm flipH="1">
            <a:off x="4741181" y="3737583"/>
            <a:ext cx="75501" cy="10818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6981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本章のまとめ</a:t>
            </a:r>
          </a:p>
        </p:txBody>
      </p:sp>
      <p:sp>
        <p:nvSpPr>
          <p:cNvPr id="3" name="コンテンツ プレースホルダー 2"/>
          <p:cNvSpPr>
            <a:spLocks noGrp="1"/>
          </p:cNvSpPr>
          <p:nvPr>
            <p:ph idx="1"/>
          </p:nvPr>
        </p:nvSpPr>
        <p:spPr/>
        <p:txBody>
          <a:bodyPr/>
          <a:lstStyle/>
          <a:p>
            <a:pPr marL="0" indent="0">
              <a:buNone/>
            </a:pPr>
            <a:r>
              <a:rPr kumimoji="1" lang="ja-JP" altLang="en-US" dirty="0"/>
              <a:t>■貢献</a:t>
            </a:r>
            <a:endParaRPr kumimoji="1" lang="en-US" altLang="ja-JP" dirty="0"/>
          </a:p>
          <a:p>
            <a:r>
              <a:rPr kumimoji="1" lang="ja-JP" altLang="en-US" dirty="0">
                <a:latin typeface="+mj-ea"/>
                <a:ea typeface="+mj-ea"/>
              </a:rPr>
              <a:t>機械的にプログラミング言語の判定を行う手法を提案</a:t>
            </a:r>
            <a:endParaRPr kumimoji="1" lang="en-US" altLang="ja-JP" dirty="0">
              <a:latin typeface="+mj-ea"/>
              <a:ea typeface="+mj-ea"/>
            </a:endParaRPr>
          </a:p>
          <a:p>
            <a:pPr lvl="1"/>
            <a:r>
              <a:rPr kumimoji="1" lang="ja-JP" altLang="en-US" dirty="0">
                <a:latin typeface="+mj-ea"/>
                <a:ea typeface="+mj-ea"/>
              </a:rPr>
              <a:t>パターンマッチ，クラスタリング，意味解析を段階的に組み合わせて各手法の弱点を補うアプローチ</a:t>
            </a:r>
            <a:endParaRPr kumimoji="1" lang="en-US" altLang="ja-JP" dirty="0"/>
          </a:p>
          <a:p>
            <a:pPr marL="0" indent="0">
              <a:buNone/>
            </a:pPr>
            <a:r>
              <a:rPr lang="ja-JP" altLang="en-US" dirty="0"/>
              <a:t>■結果</a:t>
            </a:r>
            <a:endParaRPr lang="en-US" altLang="ja-JP" dirty="0"/>
          </a:p>
          <a:p>
            <a:r>
              <a:rPr kumimoji="1" lang="ja-JP" altLang="en-US" dirty="0">
                <a:latin typeface="+mj-ea"/>
                <a:ea typeface="+mj-ea"/>
              </a:rPr>
              <a:t>実プロジェクトで正解例を作成し，他手法と比較評価</a:t>
            </a:r>
            <a:endParaRPr kumimoji="1" lang="en-US" altLang="ja-JP" dirty="0">
              <a:latin typeface="+mj-ea"/>
              <a:ea typeface="+mj-ea"/>
            </a:endParaRPr>
          </a:p>
          <a:p>
            <a:pPr lvl="1"/>
            <a:r>
              <a:rPr lang="ja-JP" altLang="en-US" dirty="0">
                <a:latin typeface="+mj-ea"/>
                <a:ea typeface="+mj-ea"/>
              </a:rPr>
              <a:t>他手法と比べて提案手法は精度・再現率で大きく上回った</a:t>
            </a:r>
            <a:endParaRPr lang="en-US" altLang="ja-JP" dirty="0">
              <a:latin typeface="+mj-ea"/>
              <a:ea typeface="+mj-ea"/>
            </a:endParaRPr>
          </a:p>
          <a:p>
            <a:pPr lvl="1"/>
            <a:r>
              <a:rPr kumimoji="1" lang="ja-JP" altLang="en-US" dirty="0">
                <a:latin typeface="+mj-ea"/>
                <a:ea typeface="+mj-ea"/>
              </a:rPr>
              <a:t>人手では数人月かかる判別作業が数分の作業で実施できるようになった</a:t>
            </a:r>
            <a:endParaRPr lang="en-US" altLang="ja-JP" dirty="0"/>
          </a:p>
          <a:p>
            <a:pPr marL="0" indent="0">
              <a:buNone/>
            </a:pPr>
            <a:r>
              <a:rPr kumimoji="1" lang="ja-JP" altLang="en-US" dirty="0"/>
              <a:t>■今後の課題</a:t>
            </a:r>
          </a:p>
          <a:p>
            <a:r>
              <a:rPr lang="ja-JP" altLang="en-US" dirty="0"/>
              <a:t>再現率 </a:t>
            </a:r>
            <a:r>
              <a:rPr lang="en-US" altLang="ja-JP" dirty="0"/>
              <a:t>100% </a:t>
            </a:r>
            <a:r>
              <a:rPr lang="ja-JP" altLang="en-US" dirty="0"/>
              <a:t>を求められるような状況に対応するための提案手法の拡張</a:t>
            </a:r>
            <a:endParaRPr lang="en-US" altLang="ja-JP" dirty="0"/>
          </a:p>
          <a:p>
            <a:pPr lvl="1"/>
            <a:r>
              <a:rPr lang="ja-JP" altLang="en-US" dirty="0"/>
              <a:t>マイグレーションでは機能見落しが致命的になる可能性があり，再現率 </a:t>
            </a:r>
            <a:r>
              <a:rPr lang="en-US" altLang="ja-JP" dirty="0"/>
              <a:t>100% </a:t>
            </a:r>
            <a:r>
              <a:rPr lang="ja-JP" altLang="en-US" dirty="0"/>
              <a:t>を求められることがある</a:t>
            </a:r>
            <a:endParaRPr kumimoji="1" lang="ja-JP" altLang="en-US"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23</a:t>
            </a:fld>
            <a:endParaRPr lang="en-US" altLang="ja-JP"/>
          </a:p>
        </p:txBody>
      </p:sp>
      <p:sp>
        <p:nvSpPr>
          <p:cNvPr id="7" name="テキスト プレースホルダー 6"/>
          <p:cNvSpPr>
            <a:spLocks noGrp="1"/>
          </p:cNvSpPr>
          <p:nvPr>
            <p:ph type="body" sz="quarter" idx="13"/>
          </p:nvPr>
        </p:nvSpPr>
        <p:spPr/>
        <p:txBody>
          <a:bodyPr/>
          <a:lstStyle/>
          <a:p>
            <a:r>
              <a:rPr lang="ja-JP" altLang="en-US" sz="2400" dirty="0">
                <a:latin typeface="Meiryo UI" panose="020B0604030504040204" pitchFamily="50" charset="-128"/>
                <a:ea typeface="Meiryo UI" panose="020B0604030504040204" pitchFamily="50" charset="-128"/>
              </a:rPr>
              <a:t>レガシーシステム分析のためのプログラミング言語の判定支援手法を提案した</a:t>
            </a:r>
            <a:endParaRPr kumimoji="1" lang="ja-JP" altLang="en-US" dirty="0"/>
          </a:p>
        </p:txBody>
      </p:sp>
    </p:spTree>
    <p:extLst>
      <p:ext uri="{BB962C8B-B14F-4D97-AF65-F5344CB8AC3E}">
        <p14:creationId xmlns:p14="http://schemas.microsoft.com/office/powerpoint/2010/main" val="2976370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0" dirty="0"/>
              <a:t>レガシーシステム移行時の性能劣化を改善する</a:t>
            </a:r>
            <a:br>
              <a:rPr lang="en-US" altLang="ja-JP" b="0" dirty="0"/>
            </a:br>
            <a:r>
              <a:rPr lang="ja-JP" altLang="en-US" b="0" dirty="0"/>
              <a:t>リファクタリング支援手法</a:t>
            </a:r>
            <a:endParaRPr kumimoji="1" lang="ja-JP" altLang="en-US" b="0" dirty="0"/>
          </a:p>
        </p:txBody>
      </p:sp>
      <p:sp>
        <p:nvSpPr>
          <p:cNvPr id="3" name="テキスト プレースホルダー 2"/>
          <p:cNvSpPr>
            <a:spLocks noGrp="1"/>
          </p:cNvSpPr>
          <p:nvPr>
            <p:ph type="body" idx="1"/>
          </p:nvPr>
        </p:nvSpPr>
        <p:spPr/>
        <p:txBody>
          <a:bodyPr/>
          <a:lstStyle/>
          <a:p>
            <a:r>
              <a:rPr kumimoji="1" lang="en-US" altLang="ja-JP" dirty="0"/>
              <a:t>4</a:t>
            </a:r>
            <a:r>
              <a:rPr kumimoji="1" lang="ja-JP" altLang="en-US" dirty="0"/>
              <a:t>章</a:t>
            </a:r>
          </a:p>
        </p:txBody>
      </p:sp>
      <p:sp>
        <p:nvSpPr>
          <p:cNvPr id="5" name="スライド番号プレースホルダー 4"/>
          <p:cNvSpPr>
            <a:spLocks noGrp="1"/>
          </p:cNvSpPr>
          <p:nvPr>
            <p:ph type="sldNum" sz="quarter" idx="12"/>
          </p:nvPr>
        </p:nvSpPr>
        <p:spPr/>
        <p:txBody>
          <a:bodyPr/>
          <a:lstStyle/>
          <a:p>
            <a:pPr>
              <a:defRPr/>
            </a:pPr>
            <a:fld id="{E3913B5E-D961-41DE-BBB0-6E96BF638B47}" type="slidenum">
              <a:rPr lang="en-US" altLang="ja-JP" smtClean="0"/>
              <a:pPr>
                <a:defRPr/>
              </a:pPr>
              <a:t>24</a:t>
            </a:fld>
            <a:endParaRPr lang="en-US" altLang="ja-JP"/>
          </a:p>
        </p:txBody>
      </p:sp>
    </p:spTree>
    <p:extLst>
      <p:ext uri="{BB962C8B-B14F-4D97-AF65-F5344CB8AC3E}">
        <p14:creationId xmlns:p14="http://schemas.microsoft.com/office/powerpoint/2010/main" val="1458470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本章のゴール｜「</a:t>
            </a:r>
            <a:r>
              <a:rPr lang="ja-JP" altLang="en-US" dirty="0">
                <a:latin typeface="+mj-ea"/>
                <a:ea typeface="+mj-ea"/>
              </a:rPr>
              <a:t>新アプリケーションの設計</a:t>
            </a:r>
            <a:r>
              <a:rPr kumimoji="1" lang="ja-JP" altLang="en-US" dirty="0"/>
              <a:t>」における課題と解決策</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25</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直列処理のレガシーアプリケーションを単純</a:t>
            </a:r>
            <a:r>
              <a:rPr lang="ja-JP" altLang="en-US" dirty="0"/>
              <a:t>に</a:t>
            </a:r>
            <a:r>
              <a:rPr kumimoji="1" lang="ja-JP" altLang="en-US" dirty="0"/>
              <a:t>機械変換すると性能問題が発生する</a:t>
            </a:r>
            <a:endParaRPr kumimoji="1" lang="en-US" altLang="ja-JP" dirty="0"/>
          </a:p>
          <a:p>
            <a:r>
              <a:rPr lang="ja-JP" altLang="en-US" dirty="0"/>
              <a:t>並列実行できるバッチフレームワークへのリファクタリングを支援する手法を提案</a:t>
            </a:r>
            <a:endParaRPr kumimoji="1" lang="ja-JP" altLang="en-US" dirty="0"/>
          </a:p>
        </p:txBody>
      </p:sp>
      <p:cxnSp>
        <p:nvCxnSpPr>
          <p:cNvPr id="8" name="直線矢印コネクタ 7">
            <a:extLst>
              <a:ext uri="{FF2B5EF4-FFF2-40B4-BE49-F238E27FC236}">
                <a16:creationId xmlns:a16="http://schemas.microsoft.com/office/drawing/2014/main" id="{072EB22C-0FF3-49CB-96FD-16531322F728}"/>
              </a:ext>
            </a:extLst>
          </p:cNvPr>
          <p:cNvCxnSpPr>
            <a:stCxn id="11" idx="3"/>
            <a:endCxn id="12" idx="1"/>
          </p:cNvCxnSpPr>
          <p:nvPr/>
        </p:nvCxnSpPr>
        <p:spPr>
          <a:xfrm>
            <a:off x="2420780" y="3868992"/>
            <a:ext cx="2737150"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46CBFC69-9210-4100-9D16-3216BD9F5525}"/>
              </a:ext>
            </a:extLst>
          </p:cNvPr>
          <p:cNvCxnSpPr>
            <a:stCxn id="12" idx="3"/>
            <a:endCxn id="14" idx="1"/>
          </p:cNvCxnSpPr>
          <p:nvPr/>
        </p:nvCxnSpPr>
        <p:spPr>
          <a:xfrm>
            <a:off x="6525930" y="3868992"/>
            <a:ext cx="2737148"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定義済み処理 9">
            <a:extLst>
              <a:ext uri="{FF2B5EF4-FFF2-40B4-BE49-F238E27FC236}">
                <a16:creationId xmlns:a16="http://schemas.microsoft.com/office/drawing/2014/main" id="{C60E91DE-17BD-47B1-AF76-65B20C3E2E33}"/>
              </a:ext>
            </a:extLst>
          </p:cNvPr>
          <p:cNvSpPr/>
          <p:nvPr/>
        </p:nvSpPr>
        <p:spPr>
          <a:xfrm>
            <a:off x="2853355" y="3436992"/>
            <a:ext cx="1872000" cy="864000"/>
          </a:xfrm>
          <a:prstGeom prst="flowChartPredefined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Courier New" panose="02070309020205020404" pitchFamily="49" charset="0"/>
                <a:cs typeface="Courier New" panose="02070309020205020404" pitchFamily="49" charset="0"/>
              </a:rPr>
              <a:t>リライト</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lang="en-US" altLang="ja-JP" sz="1200" dirty="0">
                <a:solidFill>
                  <a:schemeClr val="tx1"/>
                </a:solidFill>
                <a:latin typeface="Courier New" panose="02070309020205020404" pitchFamily="49" charset="0"/>
                <a:cs typeface="Courier New" panose="02070309020205020404" pitchFamily="49" charset="0"/>
              </a:rPr>
              <a:t>(</a:t>
            </a:r>
            <a:r>
              <a:rPr kumimoji="1" lang="ja-JP" altLang="en-US" sz="1200" dirty="0">
                <a:solidFill>
                  <a:schemeClr val="tx1"/>
                </a:solidFill>
                <a:latin typeface="Courier New" panose="02070309020205020404" pitchFamily="49" charset="0"/>
                <a:cs typeface="Courier New" panose="02070309020205020404" pitchFamily="49" charset="0"/>
              </a:rPr>
              <a:t>機械変換</a:t>
            </a:r>
            <a:r>
              <a:rPr kumimoji="1" lang="en-US" altLang="ja-JP" sz="1200" dirty="0">
                <a:solidFill>
                  <a:schemeClr val="tx1"/>
                </a:solidFill>
                <a:latin typeface="Courier New" panose="02070309020205020404" pitchFamily="49" charset="0"/>
                <a:cs typeface="Courier New" panose="02070309020205020404" pitchFamily="49" charset="0"/>
              </a:rPr>
              <a:t>)</a:t>
            </a:r>
            <a:endParaRPr kumimoji="1" lang="ja-JP" altLang="en-US" sz="1200" dirty="0">
              <a:solidFill>
                <a:schemeClr val="tx1"/>
              </a:solidFill>
              <a:latin typeface="Courier New" panose="02070309020205020404" pitchFamily="49" charset="0"/>
              <a:cs typeface="Courier New" panose="02070309020205020404" pitchFamily="49" charset="0"/>
            </a:endParaRPr>
          </a:p>
        </p:txBody>
      </p:sp>
      <p:sp>
        <p:nvSpPr>
          <p:cNvPr id="11" name="メモ 11">
            <a:extLst>
              <a:ext uri="{FF2B5EF4-FFF2-40B4-BE49-F238E27FC236}">
                <a16:creationId xmlns:a16="http://schemas.microsoft.com/office/drawing/2014/main" id="{35A4C6E8-31FD-4FE3-AF95-84FF19574313}"/>
              </a:ext>
            </a:extLst>
          </p:cNvPr>
          <p:cNvSpPr/>
          <p:nvPr/>
        </p:nvSpPr>
        <p:spPr>
          <a:xfrm>
            <a:off x="1052780" y="3184992"/>
            <a:ext cx="1368000" cy="1368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Courier New" panose="02070309020205020404" pitchFamily="49" charset="0"/>
                <a:cs typeface="Courier New" panose="02070309020205020404" pitchFamily="49" charset="0"/>
              </a:rPr>
              <a:t>直列処理</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lang="ja-JP" altLang="en-US" sz="1200" dirty="0">
                <a:solidFill>
                  <a:schemeClr val="tx1"/>
                </a:solidFill>
                <a:latin typeface="Courier New" panose="02070309020205020404" pitchFamily="49" charset="0"/>
                <a:cs typeface="Courier New" panose="02070309020205020404" pitchFamily="49" charset="0"/>
              </a:rPr>
              <a:t>プログラム</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kumimoji="1" lang="en-US" altLang="ja-JP" sz="1200" dirty="0">
                <a:solidFill>
                  <a:schemeClr val="tx1"/>
                </a:solidFill>
                <a:latin typeface="Courier New" panose="02070309020205020404" pitchFamily="49" charset="0"/>
                <a:cs typeface="Courier New" panose="02070309020205020404" pitchFamily="49" charset="0"/>
              </a:rPr>
              <a:t>(COBOL)</a:t>
            </a:r>
            <a:endParaRPr kumimoji="1" lang="ja-JP" altLang="en-US" sz="1200" dirty="0">
              <a:solidFill>
                <a:schemeClr val="tx1"/>
              </a:solidFill>
              <a:latin typeface="Courier New" panose="02070309020205020404" pitchFamily="49" charset="0"/>
              <a:cs typeface="Courier New" panose="02070309020205020404" pitchFamily="49" charset="0"/>
            </a:endParaRPr>
          </a:p>
        </p:txBody>
      </p:sp>
      <p:sp>
        <p:nvSpPr>
          <p:cNvPr id="12" name="メモ 12">
            <a:extLst>
              <a:ext uri="{FF2B5EF4-FFF2-40B4-BE49-F238E27FC236}">
                <a16:creationId xmlns:a16="http://schemas.microsoft.com/office/drawing/2014/main" id="{185EB7AC-7883-414A-A97A-62EA34AD488F}"/>
              </a:ext>
            </a:extLst>
          </p:cNvPr>
          <p:cNvSpPr/>
          <p:nvPr/>
        </p:nvSpPr>
        <p:spPr>
          <a:xfrm>
            <a:off x="5157930" y="3184992"/>
            <a:ext cx="1368000" cy="1368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Courier New" panose="02070309020205020404" pitchFamily="49" charset="0"/>
                <a:cs typeface="Courier New" panose="02070309020205020404" pitchFamily="49" charset="0"/>
              </a:rPr>
              <a:t>直列処理</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lang="ja-JP" altLang="en-US" sz="1200" dirty="0">
                <a:solidFill>
                  <a:schemeClr val="tx1"/>
                </a:solidFill>
                <a:latin typeface="Courier New" panose="02070309020205020404" pitchFamily="49" charset="0"/>
                <a:cs typeface="Courier New" panose="02070309020205020404" pitchFamily="49" charset="0"/>
              </a:rPr>
              <a:t>プログラム</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kumimoji="1" lang="en-US" altLang="ja-JP" sz="1200" dirty="0">
                <a:solidFill>
                  <a:schemeClr val="tx1"/>
                </a:solidFill>
                <a:latin typeface="Courier New" panose="02070309020205020404" pitchFamily="49" charset="0"/>
                <a:cs typeface="Courier New" panose="02070309020205020404" pitchFamily="49" charset="0"/>
              </a:rPr>
              <a:t>(Java)</a:t>
            </a:r>
            <a:endParaRPr kumimoji="1" lang="ja-JP" altLang="en-US" sz="1200" dirty="0">
              <a:solidFill>
                <a:schemeClr val="tx1"/>
              </a:solidFill>
              <a:latin typeface="Courier New" panose="02070309020205020404" pitchFamily="49" charset="0"/>
              <a:cs typeface="Courier New" panose="02070309020205020404" pitchFamily="49" charset="0"/>
            </a:endParaRPr>
          </a:p>
        </p:txBody>
      </p:sp>
      <p:sp>
        <p:nvSpPr>
          <p:cNvPr id="13" name="フローチャート: 定義済み処理 12">
            <a:extLst>
              <a:ext uri="{FF2B5EF4-FFF2-40B4-BE49-F238E27FC236}">
                <a16:creationId xmlns:a16="http://schemas.microsoft.com/office/drawing/2014/main" id="{54E2F981-2497-4326-A156-7341FD9838FD}"/>
              </a:ext>
            </a:extLst>
          </p:cNvPr>
          <p:cNvSpPr/>
          <p:nvPr/>
        </p:nvSpPr>
        <p:spPr>
          <a:xfrm>
            <a:off x="6958505" y="3436992"/>
            <a:ext cx="1872000" cy="864000"/>
          </a:xfrm>
          <a:prstGeom prst="flowChartPredefined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Courier New" panose="02070309020205020404" pitchFamily="49" charset="0"/>
                <a:cs typeface="Courier New" panose="02070309020205020404" pitchFamily="49" charset="0"/>
              </a:rPr>
              <a:t>バッチフレームワークを用いた</a:t>
            </a:r>
            <a:endParaRPr lang="en-US" altLang="ja-JP" sz="1200" dirty="0">
              <a:solidFill>
                <a:schemeClr val="tx1"/>
              </a:solidFill>
              <a:latin typeface="Courier New" panose="02070309020205020404" pitchFamily="49" charset="0"/>
              <a:cs typeface="Courier New" panose="02070309020205020404" pitchFamily="49" charset="0"/>
            </a:endParaRPr>
          </a:p>
          <a:p>
            <a:pPr algn="ctr"/>
            <a:r>
              <a:rPr lang="ja-JP" altLang="en-US" sz="1200" dirty="0">
                <a:solidFill>
                  <a:schemeClr val="tx1"/>
                </a:solidFill>
                <a:latin typeface="Courier New" panose="02070309020205020404" pitchFamily="49" charset="0"/>
                <a:cs typeface="Courier New" panose="02070309020205020404" pitchFamily="49" charset="0"/>
              </a:rPr>
              <a:t>リファクタリング</a:t>
            </a:r>
            <a:endParaRPr kumimoji="1" lang="en-US" altLang="ja-JP" sz="1200" dirty="0">
              <a:solidFill>
                <a:schemeClr val="tx1"/>
              </a:solidFill>
              <a:latin typeface="Courier New" panose="02070309020205020404" pitchFamily="49" charset="0"/>
              <a:cs typeface="Courier New" panose="02070309020205020404" pitchFamily="49" charset="0"/>
            </a:endParaRPr>
          </a:p>
        </p:txBody>
      </p:sp>
      <p:sp>
        <p:nvSpPr>
          <p:cNvPr id="14" name="メモ 14">
            <a:extLst>
              <a:ext uri="{FF2B5EF4-FFF2-40B4-BE49-F238E27FC236}">
                <a16:creationId xmlns:a16="http://schemas.microsoft.com/office/drawing/2014/main" id="{17E9709D-479A-4E6F-8F2B-997F8FCF32CE}"/>
              </a:ext>
            </a:extLst>
          </p:cNvPr>
          <p:cNvSpPr/>
          <p:nvPr/>
        </p:nvSpPr>
        <p:spPr>
          <a:xfrm>
            <a:off x="9263078" y="3184992"/>
            <a:ext cx="1368000" cy="13680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Courier New" panose="02070309020205020404" pitchFamily="49" charset="0"/>
                <a:cs typeface="Courier New" panose="02070309020205020404" pitchFamily="49" charset="0"/>
              </a:rPr>
              <a:t>並列</a:t>
            </a:r>
            <a:r>
              <a:rPr kumimoji="1" lang="ja-JP" altLang="en-US" sz="1200" dirty="0">
                <a:solidFill>
                  <a:schemeClr val="tx1"/>
                </a:solidFill>
                <a:latin typeface="Courier New" panose="02070309020205020404" pitchFamily="49" charset="0"/>
                <a:cs typeface="Courier New" panose="02070309020205020404" pitchFamily="49" charset="0"/>
              </a:rPr>
              <a:t>処理</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lang="ja-JP" altLang="en-US" sz="1200" dirty="0">
                <a:solidFill>
                  <a:schemeClr val="tx1"/>
                </a:solidFill>
                <a:latin typeface="Courier New" panose="02070309020205020404" pitchFamily="49" charset="0"/>
                <a:cs typeface="Courier New" panose="02070309020205020404" pitchFamily="49" charset="0"/>
              </a:rPr>
              <a:t>プログラム</a:t>
            </a:r>
            <a:endParaRPr kumimoji="1" lang="en-US" altLang="ja-JP" sz="1200" dirty="0">
              <a:solidFill>
                <a:schemeClr val="tx1"/>
              </a:solidFill>
              <a:latin typeface="Courier New" panose="02070309020205020404" pitchFamily="49" charset="0"/>
              <a:cs typeface="Courier New" panose="02070309020205020404" pitchFamily="49" charset="0"/>
            </a:endParaRPr>
          </a:p>
          <a:p>
            <a:pPr algn="ctr"/>
            <a:r>
              <a:rPr kumimoji="1" lang="en-US" altLang="ja-JP" sz="1200" dirty="0">
                <a:solidFill>
                  <a:schemeClr val="tx1"/>
                </a:solidFill>
                <a:latin typeface="Courier New" panose="02070309020205020404" pitchFamily="49" charset="0"/>
                <a:cs typeface="Courier New" panose="02070309020205020404" pitchFamily="49" charset="0"/>
              </a:rPr>
              <a:t>(Java + SQL)</a:t>
            </a:r>
            <a:endParaRPr kumimoji="1" lang="ja-JP" altLang="en-US" sz="1200" dirty="0">
              <a:solidFill>
                <a:schemeClr val="tx1"/>
              </a:solidFill>
              <a:latin typeface="Courier New" panose="02070309020205020404" pitchFamily="49" charset="0"/>
              <a:cs typeface="Courier New" panose="02070309020205020404" pitchFamily="49" charset="0"/>
            </a:endParaRPr>
          </a:p>
        </p:txBody>
      </p:sp>
      <p:sp>
        <p:nvSpPr>
          <p:cNvPr id="15" name="吹き出し: 折線 (強調線付き) 14">
            <a:extLst>
              <a:ext uri="{FF2B5EF4-FFF2-40B4-BE49-F238E27FC236}">
                <a16:creationId xmlns:a16="http://schemas.microsoft.com/office/drawing/2014/main" id="{8460EFC7-3F74-42EE-B221-28B895BB4404}"/>
              </a:ext>
            </a:extLst>
          </p:cNvPr>
          <p:cNvSpPr/>
          <p:nvPr/>
        </p:nvSpPr>
        <p:spPr>
          <a:xfrm>
            <a:off x="8406234" y="4707048"/>
            <a:ext cx="1872000" cy="555887"/>
          </a:xfrm>
          <a:prstGeom prst="accentCallout2">
            <a:avLst>
              <a:gd name="adj1" fmla="val 18750"/>
              <a:gd name="adj2" fmla="val -8333"/>
              <a:gd name="adj3" fmla="val 18750"/>
              <a:gd name="adj4" fmla="val -16667"/>
              <a:gd name="adj5" fmla="val -88213"/>
              <a:gd name="adj6" fmla="val -56077"/>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リファクタリングを支援する手法を提案</a:t>
            </a:r>
          </a:p>
        </p:txBody>
      </p:sp>
      <p:sp>
        <p:nvSpPr>
          <p:cNvPr id="16" name="吹き出し: 折線 (強調線付き) 15">
            <a:extLst>
              <a:ext uri="{FF2B5EF4-FFF2-40B4-BE49-F238E27FC236}">
                <a16:creationId xmlns:a16="http://schemas.microsoft.com/office/drawing/2014/main" id="{14CFF71A-6BE2-442E-95BD-D5D4F0E30121}"/>
              </a:ext>
            </a:extLst>
          </p:cNvPr>
          <p:cNvSpPr/>
          <p:nvPr/>
        </p:nvSpPr>
        <p:spPr>
          <a:xfrm>
            <a:off x="1553825" y="2483976"/>
            <a:ext cx="2911471" cy="555887"/>
          </a:xfrm>
          <a:prstGeom prst="accentCallout2">
            <a:avLst>
              <a:gd name="adj1" fmla="val 21768"/>
              <a:gd name="adj2" fmla="val -2570"/>
              <a:gd name="adj3" fmla="val 18750"/>
              <a:gd name="adj4" fmla="val -16667"/>
              <a:gd name="adj5" fmla="val 165320"/>
              <a:gd name="adj6" fmla="val -10682"/>
            </a:avLst>
          </a:prstGeom>
          <a:solidFill>
            <a:srgbClr val="E0BE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メインフレームは高性能なため</a:t>
            </a:r>
            <a:endParaRPr lang="en-US" altLang="ja-JP" sz="1600" dirty="0">
              <a:solidFill>
                <a:schemeClr val="tx1"/>
              </a:solidFill>
            </a:endParaRPr>
          </a:p>
          <a:p>
            <a:r>
              <a:rPr kumimoji="1" lang="ja-JP" altLang="en-US" sz="1600" dirty="0">
                <a:solidFill>
                  <a:schemeClr val="tx1"/>
                </a:solidFill>
              </a:rPr>
              <a:t>直列実行で性能問題が起きない</a:t>
            </a:r>
          </a:p>
        </p:txBody>
      </p:sp>
      <p:sp>
        <p:nvSpPr>
          <p:cNvPr id="17" name="吹き出し: 折線 (強調線付き) 16">
            <a:extLst>
              <a:ext uri="{FF2B5EF4-FFF2-40B4-BE49-F238E27FC236}">
                <a16:creationId xmlns:a16="http://schemas.microsoft.com/office/drawing/2014/main" id="{9469C40D-1972-4C4C-964A-79C7635C9C85}"/>
              </a:ext>
            </a:extLst>
          </p:cNvPr>
          <p:cNvSpPr/>
          <p:nvPr/>
        </p:nvSpPr>
        <p:spPr>
          <a:xfrm>
            <a:off x="5360538" y="2483976"/>
            <a:ext cx="2911471" cy="555887"/>
          </a:xfrm>
          <a:prstGeom prst="accentCallout2">
            <a:avLst>
              <a:gd name="adj1" fmla="val 21768"/>
              <a:gd name="adj2" fmla="val -2570"/>
              <a:gd name="adj3" fmla="val 18750"/>
              <a:gd name="adj4" fmla="val -16667"/>
              <a:gd name="adj5" fmla="val 153246"/>
              <a:gd name="adj6" fmla="val -597"/>
            </a:avLst>
          </a:prstGeom>
          <a:solidFill>
            <a:srgbClr val="E0BE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処理性能が劣るオープン系サーバでは処理時間が長くなりすぎる</a:t>
            </a:r>
            <a:endParaRPr lang="en-US" altLang="ja-JP" sz="1600" dirty="0">
              <a:solidFill>
                <a:schemeClr val="tx1"/>
              </a:solidFill>
            </a:endParaRPr>
          </a:p>
        </p:txBody>
      </p:sp>
      <p:sp>
        <p:nvSpPr>
          <p:cNvPr id="18" name="吹き出し: 折線 (強調線付き) 17">
            <a:extLst>
              <a:ext uri="{FF2B5EF4-FFF2-40B4-BE49-F238E27FC236}">
                <a16:creationId xmlns:a16="http://schemas.microsoft.com/office/drawing/2014/main" id="{6BD85054-BA60-45BB-A98D-C878C71298E8}"/>
              </a:ext>
            </a:extLst>
          </p:cNvPr>
          <p:cNvSpPr/>
          <p:nvPr/>
        </p:nvSpPr>
        <p:spPr>
          <a:xfrm>
            <a:off x="9444649" y="2483976"/>
            <a:ext cx="1949348" cy="555887"/>
          </a:xfrm>
          <a:prstGeom prst="accentCallout2">
            <a:avLst>
              <a:gd name="adj1" fmla="val 21768"/>
              <a:gd name="adj2" fmla="val -2570"/>
              <a:gd name="adj3" fmla="val 18750"/>
              <a:gd name="adj4" fmla="val -16667"/>
              <a:gd name="adj5" fmla="val 153246"/>
              <a:gd name="adj6" fmla="val -597"/>
            </a:avLst>
          </a:prstGeom>
          <a:solidFill>
            <a:srgbClr val="E0BE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並列実行することで</a:t>
            </a:r>
            <a:endParaRPr lang="en-US" altLang="ja-JP" sz="1600" dirty="0">
              <a:solidFill>
                <a:schemeClr val="tx1"/>
              </a:solidFill>
            </a:endParaRPr>
          </a:p>
          <a:p>
            <a:r>
              <a:rPr lang="ja-JP" altLang="en-US" sz="1600" dirty="0">
                <a:solidFill>
                  <a:schemeClr val="tx1"/>
                </a:solidFill>
              </a:rPr>
              <a:t>性能問題を解決する</a:t>
            </a:r>
            <a:endParaRPr lang="en-US" altLang="ja-JP" sz="1600" dirty="0">
              <a:solidFill>
                <a:schemeClr val="tx1"/>
              </a:solidFill>
            </a:endParaRPr>
          </a:p>
        </p:txBody>
      </p:sp>
      <p:sp>
        <p:nvSpPr>
          <p:cNvPr id="19" name="コンテンツ プレースホルダー 2">
            <a:extLst>
              <a:ext uri="{FF2B5EF4-FFF2-40B4-BE49-F238E27FC236}">
                <a16:creationId xmlns:a16="http://schemas.microsoft.com/office/drawing/2014/main" id="{134FE3D8-3053-4479-AC7A-558200F2C127}"/>
              </a:ext>
            </a:extLst>
          </p:cNvPr>
          <p:cNvSpPr>
            <a:spLocks noGrp="1"/>
          </p:cNvSpPr>
          <p:nvPr>
            <p:ph idx="1"/>
          </p:nvPr>
        </p:nvSpPr>
        <p:spPr>
          <a:xfrm>
            <a:off x="609600" y="1746192"/>
            <a:ext cx="10972800" cy="643421"/>
          </a:xfrm>
        </p:spPr>
        <p:txBody>
          <a:bodyPr/>
          <a:lstStyle/>
          <a:p>
            <a:pPr marL="0" indent="0">
              <a:buNone/>
            </a:pPr>
            <a:r>
              <a:rPr kumimoji="1" lang="ja-JP" altLang="en-US" dirty="0">
                <a:latin typeface="+mj-ea"/>
                <a:ea typeface="+mj-ea"/>
              </a:rPr>
              <a:t>■ ステップ </a:t>
            </a:r>
            <a:r>
              <a:rPr lang="en-US" altLang="ja-JP" dirty="0">
                <a:latin typeface="+mj-ea"/>
                <a:ea typeface="+mj-ea"/>
              </a:rPr>
              <a:t>4</a:t>
            </a:r>
            <a:r>
              <a:rPr kumimoji="1" lang="en-US" altLang="ja-JP" dirty="0">
                <a:latin typeface="+mj-ea"/>
                <a:ea typeface="+mj-ea"/>
              </a:rPr>
              <a:t>. </a:t>
            </a:r>
            <a:r>
              <a:rPr kumimoji="1" lang="ja-JP" altLang="en-US" dirty="0">
                <a:latin typeface="+mj-ea"/>
                <a:ea typeface="+mj-ea"/>
              </a:rPr>
              <a:t>「新アプリケーションの設計」で直面した課題</a:t>
            </a:r>
            <a:endParaRPr kumimoji="1" lang="en-US" altLang="ja-JP" dirty="0">
              <a:latin typeface="+mj-ea"/>
              <a:ea typeface="+mj-ea"/>
            </a:endParaRPr>
          </a:p>
        </p:txBody>
      </p:sp>
      <p:sp>
        <p:nvSpPr>
          <p:cNvPr id="20" name="コンテンツ プレースホルダー 2">
            <a:extLst>
              <a:ext uri="{FF2B5EF4-FFF2-40B4-BE49-F238E27FC236}">
                <a16:creationId xmlns:a16="http://schemas.microsoft.com/office/drawing/2014/main" id="{48AFFF94-7F9D-444A-A2AC-0A038B617B16}"/>
              </a:ext>
            </a:extLst>
          </p:cNvPr>
          <p:cNvSpPr txBox="1">
            <a:spLocks/>
          </p:cNvSpPr>
          <p:nvPr/>
        </p:nvSpPr>
        <p:spPr bwMode="auto">
          <a:xfrm>
            <a:off x="692151" y="4936761"/>
            <a:ext cx="10972800" cy="1368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000">
                <a:solidFill>
                  <a:schemeClr val="tx1"/>
                </a:solidFill>
                <a:latin typeface="+mn-lt"/>
                <a:ea typeface="+mn-ea"/>
              </a:defRPr>
            </a:lvl2pPr>
            <a:lvl3pPr marL="1143000" indent="-228600" algn="l" rtl="0" eaLnBrk="1" fontAlgn="base" hangingPunct="1">
              <a:spcBef>
                <a:spcPct val="20000"/>
              </a:spcBef>
              <a:spcAft>
                <a:spcPct val="0"/>
              </a:spcAft>
              <a:buChar char="•"/>
              <a:defRPr kumimoji="1" sz="1800">
                <a:solidFill>
                  <a:schemeClr val="tx1"/>
                </a:solidFill>
                <a:latin typeface="+mn-lt"/>
                <a:ea typeface="+mn-ea"/>
              </a:defRPr>
            </a:lvl3pPr>
            <a:lvl4pPr marL="1600200" indent="-228600" algn="l" rtl="0" eaLnBrk="1" fontAlgn="base" hangingPunct="1">
              <a:spcBef>
                <a:spcPct val="20000"/>
              </a:spcBef>
              <a:spcAft>
                <a:spcPct val="0"/>
              </a:spcAft>
              <a:buChar char="–"/>
              <a:defRPr kumimoji="1" sz="1600">
                <a:solidFill>
                  <a:schemeClr val="tx1"/>
                </a:solidFill>
                <a:latin typeface="+mn-lt"/>
                <a:ea typeface="+mn-ea"/>
              </a:defRPr>
            </a:lvl4pPr>
            <a:lvl5pPr marL="2057400" indent="-228600" algn="l" rtl="0" eaLnBrk="1" fontAlgn="base" hangingPunct="1">
              <a:spcBef>
                <a:spcPct val="20000"/>
              </a:spcBef>
              <a:spcAft>
                <a:spcPct val="0"/>
              </a:spcAft>
              <a:buChar char="»"/>
              <a:defRPr kumimoji="1" sz="16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kern="0" dirty="0">
                <a:latin typeface="+mj-ea"/>
                <a:ea typeface="+mj-ea"/>
              </a:rPr>
              <a:t>■解決策</a:t>
            </a:r>
          </a:p>
          <a:p>
            <a:r>
              <a:rPr lang="ja-JP" altLang="en-US" dirty="0"/>
              <a:t>並列実行できるバッチフレームワークへのリファクタリングを支援する手法を提案</a:t>
            </a:r>
            <a:endParaRPr lang="en-US" altLang="ja-JP" kern="0" dirty="0">
              <a:latin typeface="+mj-ea"/>
              <a:ea typeface="+mj-ea"/>
            </a:endParaRPr>
          </a:p>
        </p:txBody>
      </p:sp>
    </p:spTree>
    <p:extLst>
      <p:ext uri="{BB962C8B-B14F-4D97-AF65-F5344CB8AC3E}">
        <p14:creationId xmlns:p14="http://schemas.microsoft.com/office/powerpoint/2010/main" val="3175818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レガシーシステムにおけるバッチ処理プログラム</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26</a:t>
            </a:fld>
            <a:endParaRPr lang="en-US" altLang="ja-JP"/>
          </a:p>
        </p:txBody>
      </p:sp>
      <p:sp>
        <p:nvSpPr>
          <p:cNvPr id="7" name="テキスト プレースホルダー 6"/>
          <p:cNvSpPr>
            <a:spLocks noGrp="1"/>
          </p:cNvSpPr>
          <p:nvPr>
            <p:ph type="body" sz="quarter" idx="13"/>
          </p:nvPr>
        </p:nvSpPr>
        <p:spPr/>
        <p:txBody>
          <a:bodyPr/>
          <a:lstStyle/>
          <a:p>
            <a:r>
              <a:rPr lang="ja-JP" altLang="en-US" dirty="0"/>
              <a:t>データベース</a:t>
            </a:r>
            <a:r>
              <a:rPr kumimoji="1" lang="ja-JP" altLang="en-US" dirty="0"/>
              <a:t>やファイルから取得したひとまとまりのデータを一括処理する処理方式</a:t>
            </a:r>
          </a:p>
        </p:txBody>
      </p:sp>
      <p:sp>
        <p:nvSpPr>
          <p:cNvPr id="24" name="テキスト ボックス 23"/>
          <p:cNvSpPr txBox="1"/>
          <p:nvPr/>
        </p:nvSpPr>
        <p:spPr>
          <a:xfrm>
            <a:off x="3969087" y="2990666"/>
            <a:ext cx="1210588"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処理結果</a:t>
            </a:r>
            <a:endParaRPr kumimoji="1" lang="ja-JP" altLang="en-US" sz="2000" dirty="0">
              <a:latin typeface="Meiryo UI" panose="020B0604030504040204" pitchFamily="50" charset="-128"/>
              <a:ea typeface="Meiryo UI" panose="020B0604030504040204"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943987226"/>
              </p:ext>
            </p:extLst>
          </p:nvPr>
        </p:nvGraphicFramePr>
        <p:xfrm>
          <a:off x="721806" y="3393554"/>
          <a:ext cx="2715578" cy="1524000"/>
        </p:xfrm>
        <a:graphic>
          <a:graphicData uri="http://schemas.openxmlformats.org/drawingml/2006/table">
            <a:tbl>
              <a:tblPr firstRow="1">
                <a:tableStyleId>{F5AB1C69-6EDB-4FF4-983F-18BD219EF322}</a:tableStyleId>
              </a:tblPr>
              <a:tblGrid>
                <a:gridCol w="827405">
                  <a:extLst>
                    <a:ext uri="{9D8B030D-6E8A-4147-A177-3AD203B41FA5}">
                      <a16:colId xmlns:a16="http://schemas.microsoft.com/office/drawing/2014/main" val="82421935"/>
                    </a:ext>
                  </a:extLst>
                </a:gridCol>
                <a:gridCol w="1290955">
                  <a:extLst>
                    <a:ext uri="{9D8B030D-6E8A-4147-A177-3AD203B41FA5}">
                      <a16:colId xmlns:a16="http://schemas.microsoft.com/office/drawing/2014/main" val="4009116199"/>
                    </a:ext>
                  </a:extLst>
                </a:gridCol>
                <a:gridCol w="597218">
                  <a:extLst>
                    <a:ext uri="{9D8B030D-6E8A-4147-A177-3AD203B41FA5}">
                      <a16:colId xmlns:a16="http://schemas.microsoft.com/office/drawing/2014/main" val="409670882"/>
                    </a:ext>
                  </a:extLst>
                </a:gridCol>
              </a:tblGrid>
              <a:tr h="0">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商品</a:t>
                      </a:r>
                      <a:r>
                        <a:rPr kumimoji="1" lang="en-US" altLang="ja-JP" sz="1400" dirty="0">
                          <a:solidFill>
                            <a:schemeClr val="tx1"/>
                          </a:solidFill>
                          <a:latin typeface="Meiryo UI" panose="020B0604030504040204" pitchFamily="50" charset="-128"/>
                          <a:ea typeface="Meiryo UI" panose="020B0604030504040204" pitchFamily="50" charset="-128"/>
                        </a:rPr>
                        <a:t>ID</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売上日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数量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extLst>
                  <a:ext uri="{0D108BD9-81ED-4DB2-BD59-A6C34878D82A}">
                    <a16:rowId xmlns:a16="http://schemas.microsoft.com/office/drawing/2014/main" val="1163399523"/>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10001</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200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656450"/>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50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7484325"/>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2021/01/05</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500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2392733"/>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10004</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2021/01/01</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300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17752576"/>
                  </a:ext>
                </a:extLst>
              </a:tr>
            </a:tbl>
          </a:graphicData>
        </a:graphic>
      </p:graphicFrame>
      <p:sp>
        <p:nvSpPr>
          <p:cNvPr id="26" name="テキスト ボックス 25"/>
          <p:cNvSpPr txBox="1"/>
          <p:nvPr/>
        </p:nvSpPr>
        <p:spPr>
          <a:xfrm>
            <a:off x="721806" y="2990666"/>
            <a:ext cx="2321469"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入力（売上データ）</a:t>
            </a:r>
            <a:endParaRPr kumimoji="1" lang="ja-JP" altLang="en-US" sz="2000" dirty="0">
              <a:latin typeface="Meiryo UI" panose="020B0604030504040204" pitchFamily="50" charset="-128"/>
              <a:ea typeface="Meiryo UI" panose="020B0604030504040204" pitchFamily="50" charset="-128"/>
            </a:endParaRPr>
          </a:p>
        </p:txBody>
      </p:sp>
      <p:sp>
        <p:nvSpPr>
          <p:cNvPr id="27" name="二等辺三角形 26"/>
          <p:cNvSpPr/>
          <p:nvPr/>
        </p:nvSpPr>
        <p:spPr>
          <a:xfrm rot="16200000" flipV="1">
            <a:off x="2934154" y="3970640"/>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graphicFrame>
        <p:nvGraphicFramePr>
          <p:cNvPr id="28" name="表 27"/>
          <p:cNvGraphicFramePr>
            <a:graphicFrameLocks noGrp="1"/>
          </p:cNvGraphicFramePr>
          <p:nvPr>
            <p:extLst>
              <p:ext uri="{D42A27DB-BD31-4B8C-83A1-F6EECF244321}">
                <p14:modId xmlns:p14="http://schemas.microsoft.com/office/powerpoint/2010/main" val="456759877"/>
              </p:ext>
            </p:extLst>
          </p:nvPr>
        </p:nvGraphicFramePr>
        <p:xfrm>
          <a:off x="3969087" y="3393554"/>
          <a:ext cx="3558223" cy="1219200"/>
        </p:xfrm>
        <a:graphic>
          <a:graphicData uri="http://schemas.openxmlformats.org/drawingml/2006/table">
            <a:tbl>
              <a:tblPr firstRow="1">
                <a:tableStyleId>{F5AB1C69-6EDB-4FF4-983F-18BD219EF322}</a:tableStyleId>
              </a:tblPr>
              <a:tblGrid>
                <a:gridCol w="827405">
                  <a:extLst>
                    <a:ext uri="{9D8B030D-6E8A-4147-A177-3AD203B41FA5}">
                      <a16:colId xmlns:a16="http://schemas.microsoft.com/office/drawing/2014/main" val="82421935"/>
                    </a:ext>
                  </a:extLst>
                </a:gridCol>
                <a:gridCol w="1290955">
                  <a:extLst>
                    <a:ext uri="{9D8B030D-6E8A-4147-A177-3AD203B41FA5}">
                      <a16:colId xmlns:a16="http://schemas.microsoft.com/office/drawing/2014/main" val="4009116199"/>
                    </a:ext>
                  </a:extLst>
                </a:gridCol>
                <a:gridCol w="597218">
                  <a:extLst>
                    <a:ext uri="{9D8B030D-6E8A-4147-A177-3AD203B41FA5}">
                      <a16:colId xmlns:a16="http://schemas.microsoft.com/office/drawing/2014/main" val="409670882"/>
                    </a:ext>
                  </a:extLst>
                </a:gridCol>
                <a:gridCol w="842645">
                  <a:extLst>
                    <a:ext uri="{9D8B030D-6E8A-4147-A177-3AD203B41FA5}">
                      <a16:colId xmlns:a16="http://schemas.microsoft.com/office/drawing/2014/main" val="3039524260"/>
                    </a:ext>
                  </a:extLst>
                </a:gridCol>
              </a:tblGrid>
              <a:tr h="0">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商品</a:t>
                      </a:r>
                      <a:r>
                        <a:rPr kumimoji="1" lang="en-US" altLang="ja-JP" sz="1400" dirty="0">
                          <a:solidFill>
                            <a:schemeClr val="tx1"/>
                          </a:solidFill>
                          <a:latin typeface="Meiryo UI" panose="020B0604030504040204" pitchFamily="50" charset="-128"/>
                          <a:ea typeface="Meiryo UI" panose="020B0604030504040204" pitchFamily="50" charset="-128"/>
                        </a:rPr>
                        <a:t>ID</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売上日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数量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大量</a:t>
                      </a:r>
                      <a:r>
                        <a:rPr kumimoji="1" lang="en-US" altLang="ja-JP" sz="1400" dirty="0" err="1">
                          <a:solidFill>
                            <a:schemeClr val="tx1"/>
                          </a:solidFill>
                          <a:latin typeface="Meiryo UI" panose="020B0604030504040204" pitchFamily="50" charset="-128"/>
                          <a:ea typeface="Meiryo UI" panose="020B0604030504040204" pitchFamily="50" charset="-128"/>
                        </a:rPr>
                        <a:t>flg</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5000"/>
                      </a:schemeClr>
                    </a:solidFill>
                  </a:tcPr>
                </a:tc>
                <a:extLst>
                  <a:ext uri="{0D108BD9-81ED-4DB2-BD59-A6C34878D82A}">
                    <a16:rowId xmlns:a16="http://schemas.microsoft.com/office/drawing/2014/main" val="1163399523"/>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10001</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200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False</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656450"/>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2021/01/05</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500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True</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2392733"/>
                  </a:ext>
                </a:extLst>
              </a:tr>
              <a:tr h="0">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10004</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2021/01/01</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400" dirty="0">
                          <a:solidFill>
                            <a:schemeClr val="tx1"/>
                          </a:solidFill>
                          <a:latin typeface="Meiryo UI" panose="020B0604030504040204" pitchFamily="50" charset="-128"/>
                          <a:ea typeface="Meiryo UI" panose="020B0604030504040204" pitchFamily="50" charset="-128"/>
                        </a:rPr>
                        <a:t>300</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False</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17752576"/>
                  </a:ext>
                </a:extLst>
              </a:tr>
            </a:tbl>
          </a:graphicData>
        </a:graphic>
      </p:graphicFrame>
      <p:sp>
        <p:nvSpPr>
          <p:cNvPr id="30" name="テキスト ボックス 29"/>
          <p:cNvSpPr txBox="1"/>
          <p:nvPr/>
        </p:nvSpPr>
        <p:spPr>
          <a:xfrm>
            <a:off x="705708" y="1553587"/>
            <a:ext cx="11265382" cy="1261884"/>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 バッチ処理の例</a:t>
            </a:r>
            <a:endParaRPr kumimoji="1" lang="en-US" altLang="ja-JP"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処理内容：</a:t>
            </a:r>
            <a:endParaRPr kumimoji="1" lang="en-US" altLang="ja-JP" sz="20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数量が </a:t>
            </a:r>
            <a:r>
              <a:rPr kumimoji="1" lang="en-US" altLang="ja-JP" sz="2000" dirty="0">
                <a:latin typeface="Meiryo UI" panose="020B0604030504040204" pitchFamily="50" charset="-128"/>
                <a:ea typeface="Meiryo UI" panose="020B0604030504040204" pitchFamily="50" charset="-128"/>
              </a:rPr>
              <a:t>100 </a:t>
            </a:r>
            <a:r>
              <a:rPr kumimoji="1" lang="ja-JP" altLang="en-US" sz="2000" dirty="0">
                <a:latin typeface="Meiryo UI" panose="020B0604030504040204" pitchFamily="50" charset="-128"/>
                <a:ea typeface="Meiryo UI" panose="020B0604030504040204" pitchFamily="50" charset="-128"/>
              </a:rPr>
              <a:t>以上の売上レコードを抽出し，</a:t>
            </a:r>
            <a:r>
              <a:rPr lang="ja-JP" altLang="en-US" sz="2000" dirty="0">
                <a:latin typeface="Meiryo UI" panose="020B0604030504040204" pitchFamily="50" charset="-128"/>
                <a:ea typeface="Meiryo UI" panose="020B0604030504040204" pitchFamily="50" charset="-128"/>
              </a:rPr>
              <a:t>数量が </a:t>
            </a:r>
            <a:r>
              <a:rPr lang="en-US" altLang="ja-JP" sz="2000" dirty="0">
                <a:latin typeface="Meiryo UI" panose="020B0604030504040204" pitchFamily="50" charset="-128"/>
                <a:ea typeface="Meiryo UI" panose="020B0604030504040204" pitchFamily="50" charset="-128"/>
              </a:rPr>
              <a:t>400 </a:t>
            </a:r>
            <a:r>
              <a:rPr lang="ja-JP" altLang="en-US" sz="2000" dirty="0">
                <a:latin typeface="Meiryo UI" panose="020B0604030504040204" pitchFamily="50" charset="-128"/>
                <a:ea typeface="Meiryo UI" panose="020B0604030504040204" pitchFamily="50" charset="-128"/>
              </a:rPr>
              <a:t>以上の場合「大量 </a:t>
            </a:r>
            <a:r>
              <a:rPr lang="en-US" altLang="ja-JP" sz="2000" dirty="0" err="1">
                <a:latin typeface="Meiryo UI" panose="020B0604030504040204" pitchFamily="50" charset="-128"/>
                <a:ea typeface="Meiryo UI" panose="020B0604030504040204" pitchFamily="50" charset="-128"/>
              </a:rPr>
              <a:t>flg</a:t>
            </a:r>
            <a:r>
              <a:rPr lang="ja-JP" altLang="en-US" sz="2000" dirty="0">
                <a:latin typeface="Meiryo UI" panose="020B0604030504040204" pitchFamily="50" charset="-128"/>
                <a:ea typeface="Meiryo UI" panose="020B0604030504040204" pitchFamily="50" charset="-128"/>
              </a:rPr>
              <a:t>」を </a:t>
            </a:r>
            <a:r>
              <a:rPr lang="en-US" altLang="ja-JP" sz="2000" dirty="0">
                <a:latin typeface="Meiryo UI" panose="020B0604030504040204" pitchFamily="50" charset="-128"/>
                <a:ea typeface="Meiryo UI" panose="020B0604030504040204" pitchFamily="50" charset="-128"/>
              </a:rPr>
              <a:t>True </a:t>
            </a:r>
            <a:r>
              <a:rPr lang="ja-JP" altLang="en-US" sz="2000" dirty="0">
                <a:latin typeface="Meiryo UI" panose="020B0604030504040204" pitchFamily="50" charset="-128"/>
                <a:ea typeface="Meiryo UI" panose="020B0604030504040204" pitchFamily="50" charset="-128"/>
              </a:rPr>
              <a:t>にする</a:t>
            </a:r>
            <a:endParaRPr kumimoji="1" lang="ja-JP" altLang="en-US" sz="2000" dirty="0">
              <a:latin typeface="Meiryo UI" panose="020B0604030504040204" pitchFamily="50" charset="-128"/>
              <a:ea typeface="Meiryo UI" panose="020B0604030504040204" pitchFamily="50" charset="-128"/>
            </a:endParaRPr>
          </a:p>
        </p:txBody>
      </p:sp>
      <p:sp>
        <p:nvSpPr>
          <p:cNvPr id="31" name="正方形/長方形 30"/>
          <p:cNvSpPr/>
          <p:nvPr/>
        </p:nvSpPr>
        <p:spPr>
          <a:xfrm>
            <a:off x="8032135" y="3387030"/>
            <a:ext cx="3186389" cy="26209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READ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PERFORM UNTIL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EOF</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 THEN</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MOVE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TO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 THEN</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MOVE True  TO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MOVE False TO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END-IF</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WRITE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END-IF</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READ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END-PERFORM.</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6" name="テキスト ボックス 15">
            <a:extLst>
              <a:ext uri="{FF2B5EF4-FFF2-40B4-BE49-F238E27FC236}">
                <a16:creationId xmlns:a16="http://schemas.microsoft.com/office/drawing/2014/main" id="{83E1C8C2-F2D4-47E3-9A9E-865C8CDA3C58}"/>
              </a:ext>
            </a:extLst>
          </p:cNvPr>
          <p:cNvSpPr txBox="1"/>
          <p:nvPr/>
        </p:nvSpPr>
        <p:spPr>
          <a:xfrm>
            <a:off x="7886221" y="2990666"/>
            <a:ext cx="2512226" cy="400110"/>
          </a:xfrm>
          <a:prstGeom prst="rect">
            <a:avLst/>
          </a:prstGeom>
          <a:noFill/>
        </p:spPr>
        <p:txBody>
          <a:bodyPr wrap="none" rtlCol="0">
            <a:spAutoFit/>
          </a:bodyPr>
          <a:lstStyle/>
          <a:p>
            <a:r>
              <a:rPr lang="en-US" altLang="ja-JP" sz="2000" dirty="0">
                <a:latin typeface="Meiryo UI" panose="020B0604030504040204" pitchFamily="50" charset="-128"/>
                <a:ea typeface="Meiryo UI" panose="020B0604030504040204" pitchFamily="50" charset="-128"/>
              </a:rPr>
              <a:t>COBOL </a:t>
            </a:r>
            <a:r>
              <a:rPr lang="ja-JP" altLang="en-US" sz="2000" dirty="0">
                <a:latin typeface="Meiryo UI" panose="020B0604030504040204" pitchFamily="50" charset="-128"/>
                <a:ea typeface="Meiryo UI" panose="020B0604030504040204" pitchFamily="50" charset="-128"/>
              </a:rPr>
              <a:t>による実装例</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22827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プログラミング言語の機械変換（リライト）</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27</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リライト： ルールを用いて別のプログラミング言語に機械的に変換する手法</a:t>
            </a:r>
            <a:endParaRPr kumimoji="1" lang="en-US" altLang="ja-JP" dirty="0"/>
          </a:p>
          <a:p>
            <a:r>
              <a:rPr lang="ja-JP" altLang="en-US" dirty="0"/>
              <a:t>問題点： オープン系サーバでは直列処理に時間がかかり性能問題を引き起こす</a:t>
            </a:r>
            <a:endParaRPr kumimoji="1" lang="ja-JP" altLang="en-US" dirty="0"/>
          </a:p>
        </p:txBody>
      </p:sp>
      <p:sp>
        <p:nvSpPr>
          <p:cNvPr id="8" name="テキスト ボックス 7"/>
          <p:cNvSpPr txBox="1"/>
          <p:nvPr/>
        </p:nvSpPr>
        <p:spPr>
          <a:xfrm>
            <a:off x="624416" y="1943471"/>
            <a:ext cx="2512226" cy="400110"/>
          </a:xfrm>
          <a:prstGeom prst="rect">
            <a:avLst/>
          </a:prstGeom>
          <a:noFill/>
        </p:spPr>
        <p:txBody>
          <a:bodyPr wrap="none" rtlCol="0">
            <a:spAutoFit/>
          </a:bodyPr>
          <a:lstStyle/>
          <a:p>
            <a:r>
              <a:rPr kumimoji="1" lang="en-US" altLang="ja-JP" sz="2000" dirty="0">
                <a:latin typeface="Meiryo UI" panose="020B0604030504040204" pitchFamily="50" charset="-128"/>
                <a:ea typeface="Meiryo UI" panose="020B0604030504040204" pitchFamily="50" charset="-128"/>
              </a:rPr>
              <a:t>COBOL </a:t>
            </a:r>
            <a:r>
              <a:rPr kumimoji="1" lang="ja-JP" altLang="en-US" sz="2000" dirty="0">
                <a:latin typeface="Meiryo UI" panose="020B0604030504040204" pitchFamily="50" charset="-128"/>
                <a:ea typeface="Meiryo UI" panose="020B0604030504040204" pitchFamily="50" charset="-128"/>
              </a:rPr>
              <a:t>による実装例</a:t>
            </a:r>
          </a:p>
        </p:txBody>
      </p:sp>
      <p:sp>
        <p:nvSpPr>
          <p:cNvPr id="11" name="正方形/長方形 10"/>
          <p:cNvSpPr/>
          <p:nvPr/>
        </p:nvSpPr>
        <p:spPr>
          <a:xfrm>
            <a:off x="624830" y="2340827"/>
            <a:ext cx="3186389" cy="26209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READ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PERFORM UNTIL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EOF</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 THEN</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MOVE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TO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 THEN</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MOVE True  TO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MOVE False TO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END-IF</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WRITE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END-IF</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READ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END-PERFORM.</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2" name="正方形/長方形 11"/>
          <p:cNvSpPr/>
          <p:nvPr/>
        </p:nvSpPr>
        <p:spPr>
          <a:xfrm>
            <a:off x="4301239" y="2340827"/>
            <a:ext cx="5303319" cy="390058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Statement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connection.createStatement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 item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toSale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3" name="テキスト ボックス 12">
            <a:extLst>
              <a:ext uri="{FF2B5EF4-FFF2-40B4-BE49-F238E27FC236}">
                <a16:creationId xmlns:a16="http://schemas.microsoft.com/office/drawing/2014/main" id="{27678793-CA37-47DE-A4EF-AA46D214BD64}"/>
              </a:ext>
            </a:extLst>
          </p:cNvPr>
          <p:cNvSpPr txBox="1"/>
          <p:nvPr/>
        </p:nvSpPr>
        <p:spPr>
          <a:xfrm>
            <a:off x="4301239" y="1923042"/>
            <a:ext cx="3257430" cy="400110"/>
          </a:xfrm>
          <a:prstGeom prst="rect">
            <a:avLst/>
          </a:prstGeom>
          <a:noFill/>
        </p:spPr>
        <p:txBody>
          <a:bodyPr wrap="none" rtlCol="0">
            <a:spAutoFit/>
          </a:bodyPr>
          <a:lstStyle/>
          <a:p>
            <a:r>
              <a:rPr lang="en-US" altLang="ja-JP" sz="2000" dirty="0">
                <a:latin typeface="Meiryo UI" panose="020B0604030504040204" pitchFamily="50" charset="-128"/>
                <a:ea typeface="Meiryo UI" panose="020B0604030504040204" pitchFamily="50" charset="-128"/>
              </a:rPr>
              <a:t>Java </a:t>
            </a:r>
            <a:r>
              <a:rPr lang="ja-JP" altLang="en-US" sz="2000" dirty="0">
                <a:latin typeface="Meiryo UI" panose="020B0604030504040204" pitchFamily="50" charset="-128"/>
                <a:ea typeface="Meiryo UI" panose="020B0604030504040204" pitchFamily="50" charset="-128"/>
              </a:rPr>
              <a:t>への機械変換後の結果</a:t>
            </a:r>
            <a:endParaRPr kumimoji="1" lang="ja-JP" altLang="en-US" sz="2000" dirty="0">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C96C8EF4-BB3B-4F88-9DCB-5EDE63DA3E21}"/>
              </a:ext>
            </a:extLst>
          </p:cNvPr>
          <p:cNvSpPr/>
          <p:nvPr/>
        </p:nvSpPr>
        <p:spPr>
          <a:xfrm rot="16200000" flipV="1">
            <a:off x="3303269" y="3373939"/>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
        <p:nvSpPr>
          <p:cNvPr id="3" name="正方形/長方形 2">
            <a:extLst>
              <a:ext uri="{FF2B5EF4-FFF2-40B4-BE49-F238E27FC236}">
                <a16:creationId xmlns:a16="http://schemas.microsoft.com/office/drawing/2014/main" id="{94793BFE-1F7F-4BEB-8E20-C4B7BECC1E9D}"/>
              </a:ext>
            </a:extLst>
          </p:cNvPr>
          <p:cNvSpPr/>
          <p:nvPr/>
        </p:nvSpPr>
        <p:spPr>
          <a:xfrm>
            <a:off x="4513277" y="3288484"/>
            <a:ext cx="4991450" cy="2759891"/>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吹き出し: 折線 (強調線付き) 14">
            <a:extLst>
              <a:ext uri="{FF2B5EF4-FFF2-40B4-BE49-F238E27FC236}">
                <a16:creationId xmlns:a16="http://schemas.microsoft.com/office/drawing/2014/main" id="{489EAB6B-DC7E-43E0-9E21-387E9FEFC520}"/>
              </a:ext>
            </a:extLst>
          </p:cNvPr>
          <p:cNvSpPr/>
          <p:nvPr/>
        </p:nvSpPr>
        <p:spPr>
          <a:xfrm>
            <a:off x="9984317" y="2994484"/>
            <a:ext cx="1680633" cy="816116"/>
          </a:xfrm>
          <a:prstGeom prst="accentCallout2">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レコード数だけ</a:t>
            </a:r>
            <a:endParaRPr kumimoji="1" lang="en-US" altLang="ja-JP" sz="1600" dirty="0">
              <a:solidFill>
                <a:schemeClr val="tx1"/>
              </a:solidFill>
            </a:endParaRPr>
          </a:p>
          <a:p>
            <a:r>
              <a:rPr lang="en-US" altLang="ja-JP" sz="1600" dirty="0">
                <a:solidFill>
                  <a:schemeClr val="tx1"/>
                </a:solidFill>
              </a:rPr>
              <a:t>1 </a:t>
            </a:r>
            <a:r>
              <a:rPr lang="ja-JP" altLang="en-US" sz="1600" dirty="0">
                <a:solidFill>
                  <a:schemeClr val="tx1"/>
                </a:solidFill>
              </a:rPr>
              <a:t>レコードずつ</a:t>
            </a:r>
            <a:endParaRPr lang="en-US" altLang="ja-JP" sz="1600" dirty="0">
              <a:solidFill>
                <a:schemeClr val="tx1"/>
              </a:solidFill>
            </a:endParaRPr>
          </a:p>
          <a:p>
            <a:r>
              <a:rPr kumimoji="1" lang="ja-JP" altLang="en-US" sz="1600" dirty="0">
                <a:solidFill>
                  <a:schemeClr val="tx1"/>
                </a:solidFill>
              </a:rPr>
              <a:t>直列処理する</a:t>
            </a:r>
          </a:p>
        </p:txBody>
      </p:sp>
    </p:spTree>
    <p:extLst>
      <p:ext uri="{BB962C8B-B14F-4D97-AF65-F5344CB8AC3E}">
        <p14:creationId xmlns:p14="http://schemas.microsoft.com/office/powerpoint/2010/main" val="2586936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バッチフレームワーク</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28</a:t>
            </a:fld>
            <a:endParaRPr lang="en-US" altLang="ja-JP"/>
          </a:p>
        </p:txBody>
      </p:sp>
      <p:sp>
        <p:nvSpPr>
          <p:cNvPr id="7" name="テキスト プレースホルダー 6"/>
          <p:cNvSpPr>
            <a:spLocks noGrp="1"/>
          </p:cNvSpPr>
          <p:nvPr>
            <p:ph type="body" sz="quarter" idx="13"/>
          </p:nvPr>
        </p:nvSpPr>
        <p:spPr/>
        <p:txBody>
          <a:bodyPr/>
          <a:lstStyle/>
          <a:p>
            <a:r>
              <a:rPr lang="ja-JP" altLang="en-US" dirty="0"/>
              <a:t>バッチ処理を </a:t>
            </a:r>
            <a:r>
              <a:rPr lang="en-US" altLang="ja-JP" dirty="0"/>
              <a:t>Reader/Processor/Writer </a:t>
            </a:r>
            <a:r>
              <a:rPr lang="ja-JP" altLang="en-US" dirty="0"/>
              <a:t>の </a:t>
            </a:r>
            <a:r>
              <a:rPr lang="en-US" altLang="ja-JP" dirty="0"/>
              <a:t>3 </a:t>
            </a:r>
            <a:r>
              <a:rPr lang="ja-JP" altLang="en-US" dirty="0"/>
              <a:t>つの処理に分割して個別に実装すると，</a:t>
            </a:r>
            <a:br>
              <a:rPr lang="en-US" altLang="ja-JP" dirty="0"/>
            </a:br>
            <a:r>
              <a:rPr lang="en-US" altLang="ja-JP" dirty="0"/>
              <a:t>Processor</a:t>
            </a:r>
            <a:r>
              <a:rPr lang="ja-JP" altLang="en-US" dirty="0"/>
              <a:t> 部分を</a:t>
            </a:r>
            <a:r>
              <a:rPr kumimoji="1" lang="ja-JP" altLang="en-US" dirty="0"/>
              <a:t>並列実行してくれる仕組み</a:t>
            </a:r>
            <a:endParaRPr kumimoji="1" lang="en-US" altLang="ja-JP" dirty="0"/>
          </a:p>
        </p:txBody>
      </p:sp>
      <p:sp>
        <p:nvSpPr>
          <p:cNvPr id="9" name="正方形/長方形 8"/>
          <p:cNvSpPr/>
          <p:nvPr/>
        </p:nvSpPr>
        <p:spPr>
          <a:xfrm>
            <a:off x="7035570" y="2658470"/>
            <a:ext cx="3987566" cy="2976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SELECT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WHERE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p:txBody>
      </p:sp>
      <p:sp>
        <p:nvSpPr>
          <p:cNvPr id="11" name="正方形/長方形 10"/>
          <p:cNvSpPr/>
          <p:nvPr/>
        </p:nvSpPr>
        <p:spPr>
          <a:xfrm>
            <a:off x="7035570" y="5410774"/>
            <a:ext cx="3993646" cy="832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12" name="テキスト ボックス 11"/>
          <p:cNvSpPr txBox="1"/>
          <p:nvPr/>
        </p:nvSpPr>
        <p:spPr>
          <a:xfrm>
            <a:off x="7035569" y="2320704"/>
            <a:ext cx="886076"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Reader</a:t>
            </a:r>
            <a:endParaRPr kumimoji="1" lang="ja-JP" altLang="en-US" sz="16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7035569" y="2974711"/>
            <a:ext cx="1148071"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Processor</a:t>
            </a:r>
            <a:endParaRPr kumimoji="1" lang="ja-JP" altLang="en-US" sz="16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035569" y="5075919"/>
            <a:ext cx="803938"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Writer</a:t>
            </a:r>
            <a:endParaRPr kumimoji="1" lang="ja-JP" altLang="en-US" sz="1600" dirty="0">
              <a:latin typeface="Meiryo UI" panose="020B0604030504040204" pitchFamily="50" charset="-128"/>
              <a:ea typeface="Meiryo UI" panose="020B0604030504040204" pitchFamily="50" charset="-128"/>
            </a:endParaRPr>
          </a:p>
        </p:txBody>
      </p:sp>
      <p:sp>
        <p:nvSpPr>
          <p:cNvPr id="15" name="正方形/長方形 14"/>
          <p:cNvSpPr/>
          <p:nvPr/>
        </p:nvSpPr>
        <p:spPr>
          <a:xfrm>
            <a:off x="7035570" y="3296211"/>
            <a:ext cx="3987566" cy="17621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public Sale2 process(Sale item)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return item2;</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20" name="テキスト ボックス 19">
            <a:extLst>
              <a:ext uri="{FF2B5EF4-FFF2-40B4-BE49-F238E27FC236}">
                <a16:creationId xmlns:a16="http://schemas.microsoft.com/office/drawing/2014/main" id="{2E121DAA-9757-45F5-9F93-99B4D404A8C1}"/>
              </a:ext>
            </a:extLst>
          </p:cNvPr>
          <p:cNvSpPr txBox="1"/>
          <p:nvPr/>
        </p:nvSpPr>
        <p:spPr>
          <a:xfrm>
            <a:off x="7035570" y="1914636"/>
            <a:ext cx="3826689" cy="400110"/>
          </a:xfrm>
          <a:prstGeom prst="rect">
            <a:avLst/>
          </a:prstGeom>
          <a:noFill/>
        </p:spPr>
        <p:txBody>
          <a:bodyPr wrap="none" rtlCol="0">
            <a:spAutoFit/>
          </a:bodyPr>
          <a:lstStyle/>
          <a:p>
            <a:r>
              <a:rPr kumimoji="1" lang="ja-JP" altLang="en-US" sz="2000" dirty="0">
                <a:latin typeface="Meiryo UI" panose="020B0604030504040204" pitchFamily="50" charset="-128"/>
                <a:ea typeface="Meiryo UI" panose="020B0604030504040204" pitchFamily="50" charset="-128"/>
              </a:rPr>
              <a:t>■ バッチフレームワークによる実装例</a:t>
            </a:r>
          </a:p>
        </p:txBody>
      </p:sp>
      <p:sp>
        <p:nvSpPr>
          <p:cNvPr id="3" name="正方形/長方形 2">
            <a:extLst>
              <a:ext uri="{FF2B5EF4-FFF2-40B4-BE49-F238E27FC236}">
                <a16:creationId xmlns:a16="http://schemas.microsoft.com/office/drawing/2014/main" id="{0A3153F8-F24B-430D-A9DA-5AB76DD5C9B7}"/>
              </a:ext>
            </a:extLst>
          </p:cNvPr>
          <p:cNvSpPr/>
          <p:nvPr/>
        </p:nvSpPr>
        <p:spPr>
          <a:xfrm>
            <a:off x="634617" y="2660606"/>
            <a:ext cx="654342" cy="3359053"/>
          </a:xfrm>
          <a:prstGeom prst="rect">
            <a:avLst/>
          </a:prstGeom>
          <a:solidFill>
            <a:schemeClr val="accent3">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a:solidFill>
                  <a:schemeClr val="tx1"/>
                </a:solidFill>
              </a:rPr>
              <a:t>バッチフレームワーク</a:t>
            </a:r>
          </a:p>
        </p:txBody>
      </p:sp>
      <p:sp>
        <p:nvSpPr>
          <p:cNvPr id="22" name="正方形/長方形 21">
            <a:extLst>
              <a:ext uri="{FF2B5EF4-FFF2-40B4-BE49-F238E27FC236}">
                <a16:creationId xmlns:a16="http://schemas.microsoft.com/office/drawing/2014/main" id="{ED99695F-443F-485A-947D-050D91A486A2}"/>
              </a:ext>
            </a:extLst>
          </p:cNvPr>
          <p:cNvSpPr/>
          <p:nvPr/>
        </p:nvSpPr>
        <p:spPr>
          <a:xfrm>
            <a:off x="2297018" y="2660606"/>
            <a:ext cx="1542177" cy="4347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Reader</a:t>
            </a:r>
            <a:endParaRPr kumimoji="1" lang="ja-JP" altLang="en-US" dirty="0">
              <a:solidFill>
                <a:schemeClr val="tx1"/>
              </a:solidFill>
            </a:endParaRPr>
          </a:p>
        </p:txBody>
      </p:sp>
      <p:sp>
        <p:nvSpPr>
          <p:cNvPr id="24" name="正方形/長方形 23">
            <a:extLst>
              <a:ext uri="{FF2B5EF4-FFF2-40B4-BE49-F238E27FC236}">
                <a16:creationId xmlns:a16="http://schemas.microsoft.com/office/drawing/2014/main" id="{BCA89029-10B4-4450-AA45-E90B403A3EC8}"/>
              </a:ext>
            </a:extLst>
          </p:cNvPr>
          <p:cNvSpPr/>
          <p:nvPr/>
        </p:nvSpPr>
        <p:spPr>
          <a:xfrm>
            <a:off x="2297018" y="5584943"/>
            <a:ext cx="1542177" cy="4347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Writer</a:t>
            </a:r>
            <a:endParaRPr kumimoji="1" lang="ja-JP" altLang="en-US" dirty="0">
              <a:solidFill>
                <a:schemeClr val="tx1"/>
              </a:solidFill>
            </a:endParaRPr>
          </a:p>
        </p:txBody>
      </p:sp>
      <p:grpSp>
        <p:nvGrpSpPr>
          <p:cNvPr id="8" name="グループ化 7">
            <a:extLst>
              <a:ext uri="{FF2B5EF4-FFF2-40B4-BE49-F238E27FC236}">
                <a16:creationId xmlns:a16="http://schemas.microsoft.com/office/drawing/2014/main" id="{3E7733CA-5E0C-483D-AB1C-5E4A6966AAB5}"/>
              </a:ext>
            </a:extLst>
          </p:cNvPr>
          <p:cNvGrpSpPr/>
          <p:nvPr/>
        </p:nvGrpSpPr>
        <p:grpSpPr>
          <a:xfrm>
            <a:off x="2297017" y="3593493"/>
            <a:ext cx="1542178" cy="1493279"/>
            <a:chOff x="2207684" y="3211642"/>
            <a:chExt cx="1542178" cy="1493279"/>
          </a:xfrm>
          <a:solidFill>
            <a:schemeClr val="accent1"/>
          </a:solidFill>
        </p:grpSpPr>
        <p:sp>
          <p:nvSpPr>
            <p:cNvPr id="23" name="正方形/長方形 22">
              <a:extLst>
                <a:ext uri="{FF2B5EF4-FFF2-40B4-BE49-F238E27FC236}">
                  <a16:creationId xmlns:a16="http://schemas.microsoft.com/office/drawing/2014/main" id="{4445C20B-A00F-4AE2-9028-D4E7AFDD8C6C}"/>
                </a:ext>
              </a:extLst>
            </p:cNvPr>
            <p:cNvSpPr/>
            <p:nvPr/>
          </p:nvSpPr>
          <p:spPr>
            <a:xfrm>
              <a:off x="2207685" y="3742558"/>
              <a:ext cx="1542177" cy="434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Processor</a:t>
              </a:r>
              <a:endParaRPr kumimoji="1" lang="ja-JP" altLang="en-US" dirty="0">
                <a:solidFill>
                  <a:schemeClr val="tx1"/>
                </a:solidFill>
              </a:endParaRPr>
            </a:p>
          </p:txBody>
        </p:sp>
        <p:sp>
          <p:nvSpPr>
            <p:cNvPr id="25" name="正方形/長方形 24">
              <a:extLst>
                <a:ext uri="{FF2B5EF4-FFF2-40B4-BE49-F238E27FC236}">
                  <a16:creationId xmlns:a16="http://schemas.microsoft.com/office/drawing/2014/main" id="{D0716F52-0DE4-45F5-845E-35B2E1DB58C3}"/>
                </a:ext>
              </a:extLst>
            </p:cNvPr>
            <p:cNvSpPr/>
            <p:nvPr/>
          </p:nvSpPr>
          <p:spPr>
            <a:xfrm>
              <a:off x="2207685" y="3211642"/>
              <a:ext cx="1542177" cy="434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Processor</a:t>
              </a:r>
              <a:endParaRPr kumimoji="1" lang="ja-JP" altLang="en-US" dirty="0">
                <a:solidFill>
                  <a:schemeClr val="tx1"/>
                </a:solidFill>
              </a:endParaRPr>
            </a:p>
          </p:txBody>
        </p:sp>
        <p:sp>
          <p:nvSpPr>
            <p:cNvPr id="26" name="正方形/長方形 25">
              <a:extLst>
                <a:ext uri="{FF2B5EF4-FFF2-40B4-BE49-F238E27FC236}">
                  <a16:creationId xmlns:a16="http://schemas.microsoft.com/office/drawing/2014/main" id="{F0257C2B-0AC8-4A3B-A090-A9ADB0922BD2}"/>
                </a:ext>
              </a:extLst>
            </p:cNvPr>
            <p:cNvSpPr/>
            <p:nvPr/>
          </p:nvSpPr>
          <p:spPr>
            <a:xfrm>
              <a:off x="2207684" y="4270205"/>
              <a:ext cx="1542177" cy="434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Processor</a:t>
              </a:r>
              <a:endParaRPr kumimoji="1" lang="ja-JP" altLang="en-US" dirty="0">
                <a:solidFill>
                  <a:schemeClr val="tx1"/>
                </a:solidFill>
              </a:endParaRPr>
            </a:p>
          </p:txBody>
        </p:sp>
      </p:grpSp>
      <p:cxnSp>
        <p:nvCxnSpPr>
          <p:cNvPr id="28" name="直線矢印コネクタ 27">
            <a:extLst>
              <a:ext uri="{FF2B5EF4-FFF2-40B4-BE49-F238E27FC236}">
                <a16:creationId xmlns:a16="http://schemas.microsoft.com/office/drawing/2014/main" id="{AF1D4827-9E5D-498D-A61E-53688C4E8A8D}"/>
              </a:ext>
            </a:extLst>
          </p:cNvPr>
          <p:cNvCxnSpPr>
            <a:cxnSpLocks/>
            <a:endCxn id="22" idx="1"/>
          </p:cNvCxnSpPr>
          <p:nvPr/>
        </p:nvCxnSpPr>
        <p:spPr>
          <a:xfrm>
            <a:off x="1288959" y="2877964"/>
            <a:ext cx="10080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1A4BDD27-2287-4018-BDB7-BCE183076136}"/>
              </a:ext>
            </a:extLst>
          </p:cNvPr>
          <p:cNvCxnSpPr>
            <a:cxnSpLocks/>
            <a:endCxn id="24" idx="1"/>
          </p:cNvCxnSpPr>
          <p:nvPr/>
        </p:nvCxnSpPr>
        <p:spPr>
          <a:xfrm>
            <a:off x="1288959" y="5802301"/>
            <a:ext cx="100805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EEEB7DFE-07CC-4E42-9F70-7BE212D23BEA}"/>
              </a:ext>
            </a:extLst>
          </p:cNvPr>
          <p:cNvCxnSpPr>
            <a:cxnSpLocks/>
            <a:stCxn id="3" idx="3"/>
            <a:endCxn id="25" idx="1"/>
          </p:cNvCxnSpPr>
          <p:nvPr/>
        </p:nvCxnSpPr>
        <p:spPr>
          <a:xfrm flipV="1">
            <a:off x="1288959" y="3810851"/>
            <a:ext cx="1008059" cy="5292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732EA624-C011-4F78-B417-70D93D6A2C65}"/>
              </a:ext>
            </a:extLst>
          </p:cNvPr>
          <p:cNvCxnSpPr>
            <a:cxnSpLocks/>
            <a:stCxn id="3" idx="3"/>
            <a:endCxn id="23" idx="1"/>
          </p:cNvCxnSpPr>
          <p:nvPr/>
        </p:nvCxnSpPr>
        <p:spPr>
          <a:xfrm>
            <a:off x="1288959" y="4340133"/>
            <a:ext cx="1008059" cy="163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10BCB04E-5D06-42B1-8F86-56F7C7C92D73}"/>
              </a:ext>
            </a:extLst>
          </p:cNvPr>
          <p:cNvCxnSpPr>
            <a:cxnSpLocks/>
            <a:stCxn id="3" idx="3"/>
            <a:endCxn id="26" idx="1"/>
          </p:cNvCxnSpPr>
          <p:nvPr/>
        </p:nvCxnSpPr>
        <p:spPr>
          <a:xfrm>
            <a:off x="1288959" y="4340133"/>
            <a:ext cx="1008058" cy="5292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右中かっこ 42">
            <a:extLst>
              <a:ext uri="{FF2B5EF4-FFF2-40B4-BE49-F238E27FC236}">
                <a16:creationId xmlns:a16="http://schemas.microsoft.com/office/drawing/2014/main" id="{23E0B684-5335-4903-AB07-49BF48793151}"/>
              </a:ext>
            </a:extLst>
          </p:cNvPr>
          <p:cNvSpPr/>
          <p:nvPr/>
        </p:nvSpPr>
        <p:spPr>
          <a:xfrm>
            <a:off x="3889528" y="3593493"/>
            <a:ext cx="246245" cy="1493279"/>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CEE21FD0-EC32-4582-B321-4A8C43F5CF5F}"/>
              </a:ext>
            </a:extLst>
          </p:cNvPr>
          <p:cNvSpPr txBox="1"/>
          <p:nvPr/>
        </p:nvSpPr>
        <p:spPr>
          <a:xfrm>
            <a:off x="4134905" y="3881698"/>
            <a:ext cx="1653696" cy="923330"/>
          </a:xfrm>
          <a:prstGeom prst="rect">
            <a:avLst/>
          </a:prstGeom>
          <a:noFill/>
        </p:spPr>
        <p:txBody>
          <a:bodyPr wrap="square" rtlCol="0">
            <a:spAutoFit/>
          </a:bodyPr>
          <a:lstStyle/>
          <a:p>
            <a:r>
              <a:rPr kumimoji="1" lang="en-US" altLang="ja-JP" sz="1800" dirty="0">
                <a:latin typeface="+mj-ea"/>
                <a:ea typeface="+mj-ea"/>
              </a:rPr>
              <a:t>1</a:t>
            </a:r>
            <a:r>
              <a:rPr kumimoji="1" lang="ja-JP" altLang="en-US" sz="1800" dirty="0">
                <a:latin typeface="+mj-ea"/>
                <a:ea typeface="+mj-ea"/>
              </a:rPr>
              <a:t>レコード分を</a:t>
            </a:r>
            <a:endParaRPr kumimoji="1" lang="en-US" altLang="ja-JP" sz="1800" dirty="0">
              <a:latin typeface="+mj-ea"/>
              <a:ea typeface="+mj-ea"/>
            </a:endParaRPr>
          </a:p>
          <a:p>
            <a:r>
              <a:rPr kumimoji="1" lang="ja-JP" altLang="en-US" sz="1800" dirty="0">
                <a:latin typeface="+mj-ea"/>
                <a:ea typeface="+mj-ea"/>
              </a:rPr>
              <a:t>加工する処理を</a:t>
            </a:r>
            <a:endParaRPr kumimoji="1" lang="en-US" altLang="ja-JP" sz="1800" dirty="0">
              <a:latin typeface="+mj-ea"/>
              <a:ea typeface="+mj-ea"/>
            </a:endParaRPr>
          </a:p>
          <a:p>
            <a:r>
              <a:rPr kumimoji="1" lang="ja-JP" altLang="en-US" sz="1800" dirty="0">
                <a:latin typeface="+mj-ea"/>
                <a:ea typeface="+mj-ea"/>
              </a:rPr>
              <a:t>並列実行する</a:t>
            </a:r>
          </a:p>
        </p:txBody>
      </p:sp>
      <p:sp>
        <p:nvSpPr>
          <p:cNvPr id="45" name="テキスト ボックス 44">
            <a:extLst>
              <a:ext uri="{FF2B5EF4-FFF2-40B4-BE49-F238E27FC236}">
                <a16:creationId xmlns:a16="http://schemas.microsoft.com/office/drawing/2014/main" id="{8C9764AC-F62C-445A-B14D-491FCF914847}"/>
              </a:ext>
            </a:extLst>
          </p:cNvPr>
          <p:cNvSpPr txBox="1"/>
          <p:nvPr/>
        </p:nvSpPr>
        <p:spPr>
          <a:xfrm>
            <a:off x="609600" y="1914636"/>
            <a:ext cx="4036682" cy="400110"/>
          </a:xfrm>
          <a:prstGeom prst="rect">
            <a:avLst/>
          </a:prstGeom>
          <a:noFill/>
        </p:spPr>
        <p:txBody>
          <a:bodyPr wrap="none" rtlCol="0">
            <a:spAutoFit/>
          </a:bodyPr>
          <a:lstStyle/>
          <a:p>
            <a:r>
              <a:rPr kumimoji="1" lang="ja-JP" altLang="en-US" sz="2000" dirty="0">
                <a:latin typeface="Meiryo UI" panose="020B0604030504040204" pitchFamily="50" charset="-128"/>
                <a:ea typeface="Meiryo UI" panose="020B0604030504040204" pitchFamily="50" charset="-128"/>
              </a:rPr>
              <a:t>■ バッチフレームワークのアーキテクチャ</a:t>
            </a:r>
            <a:endParaRPr lang="en-US" altLang="ja-JP" sz="2000" dirty="0">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4D021320-99A1-4598-9F13-39CAFE39BC6C}"/>
              </a:ext>
            </a:extLst>
          </p:cNvPr>
          <p:cNvSpPr txBox="1"/>
          <p:nvPr/>
        </p:nvSpPr>
        <p:spPr>
          <a:xfrm>
            <a:off x="4012649" y="2554798"/>
            <a:ext cx="1884811" cy="646331"/>
          </a:xfrm>
          <a:prstGeom prst="rect">
            <a:avLst/>
          </a:prstGeom>
          <a:noFill/>
        </p:spPr>
        <p:txBody>
          <a:bodyPr wrap="square" rtlCol="0">
            <a:spAutoFit/>
          </a:bodyPr>
          <a:lstStyle/>
          <a:p>
            <a:r>
              <a:rPr lang="ja-JP" altLang="en-US" sz="1800" dirty="0">
                <a:latin typeface="+mj-ea"/>
                <a:ea typeface="+mj-ea"/>
              </a:rPr>
              <a:t>加工対象の</a:t>
            </a:r>
            <a:endParaRPr lang="en-US" altLang="ja-JP" sz="1800" dirty="0">
              <a:latin typeface="+mj-ea"/>
              <a:ea typeface="+mj-ea"/>
            </a:endParaRPr>
          </a:p>
          <a:p>
            <a:r>
              <a:rPr lang="ja-JP" altLang="en-US" sz="1800" dirty="0">
                <a:latin typeface="+mj-ea"/>
                <a:ea typeface="+mj-ea"/>
              </a:rPr>
              <a:t>データを読み込む</a:t>
            </a:r>
            <a:endParaRPr kumimoji="1" lang="en-US" altLang="ja-JP" sz="1800" dirty="0">
              <a:latin typeface="+mj-ea"/>
              <a:ea typeface="+mj-ea"/>
            </a:endParaRPr>
          </a:p>
        </p:txBody>
      </p:sp>
      <p:sp>
        <p:nvSpPr>
          <p:cNvPr id="47" name="テキスト ボックス 46">
            <a:extLst>
              <a:ext uri="{FF2B5EF4-FFF2-40B4-BE49-F238E27FC236}">
                <a16:creationId xmlns:a16="http://schemas.microsoft.com/office/drawing/2014/main" id="{F3855C26-7E17-4E48-88D5-69C91117BC04}"/>
              </a:ext>
            </a:extLst>
          </p:cNvPr>
          <p:cNvSpPr txBox="1"/>
          <p:nvPr/>
        </p:nvSpPr>
        <p:spPr>
          <a:xfrm>
            <a:off x="4171872" y="5504058"/>
            <a:ext cx="1725589" cy="646331"/>
          </a:xfrm>
          <a:prstGeom prst="rect">
            <a:avLst/>
          </a:prstGeom>
          <a:noFill/>
        </p:spPr>
        <p:txBody>
          <a:bodyPr wrap="square" rtlCol="0">
            <a:spAutoFit/>
          </a:bodyPr>
          <a:lstStyle/>
          <a:p>
            <a:r>
              <a:rPr lang="ja-JP" altLang="en-US" sz="1800" dirty="0">
                <a:latin typeface="+mj-ea"/>
                <a:ea typeface="+mj-ea"/>
              </a:rPr>
              <a:t>加工後の</a:t>
            </a:r>
            <a:endParaRPr lang="en-US" altLang="ja-JP" sz="1800" dirty="0">
              <a:latin typeface="+mj-ea"/>
              <a:ea typeface="+mj-ea"/>
            </a:endParaRPr>
          </a:p>
          <a:p>
            <a:r>
              <a:rPr lang="ja-JP" altLang="en-US" sz="1800" dirty="0">
                <a:latin typeface="+mj-ea"/>
                <a:ea typeface="+mj-ea"/>
              </a:rPr>
              <a:t>データを書き出す</a:t>
            </a:r>
            <a:endParaRPr kumimoji="1" lang="en-US" altLang="ja-JP" sz="1800" dirty="0">
              <a:latin typeface="+mj-ea"/>
              <a:ea typeface="+mj-ea"/>
            </a:endParaRPr>
          </a:p>
        </p:txBody>
      </p:sp>
    </p:spTree>
    <p:extLst>
      <p:ext uri="{BB962C8B-B14F-4D97-AF65-F5344CB8AC3E}">
        <p14:creationId xmlns:p14="http://schemas.microsoft.com/office/powerpoint/2010/main" val="3561029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バッチフレームワークへの書き換えの課題</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29</a:t>
            </a:fld>
            <a:endParaRPr lang="en-US" altLang="ja-JP"/>
          </a:p>
        </p:txBody>
      </p:sp>
      <p:sp>
        <p:nvSpPr>
          <p:cNvPr id="7" name="テキスト プレースホルダー 6"/>
          <p:cNvSpPr>
            <a:spLocks noGrp="1"/>
          </p:cNvSpPr>
          <p:nvPr>
            <p:ph type="body" sz="quarter" idx="13"/>
          </p:nvPr>
        </p:nvSpPr>
        <p:spPr/>
        <p:txBody>
          <a:bodyPr/>
          <a:lstStyle/>
          <a:p>
            <a:r>
              <a:rPr lang="ja-JP" altLang="en-US" dirty="0"/>
              <a:t>性能問題解決のため，機械変換後のプログラムをバッチフレームワークに書き換えたいが，直列処理の実装からバッチフレームワークの実装に書き直すのは難しい</a:t>
            </a:r>
          </a:p>
        </p:txBody>
      </p:sp>
      <p:sp>
        <p:nvSpPr>
          <p:cNvPr id="9" name="正方形/長方形 8"/>
          <p:cNvSpPr/>
          <p:nvPr/>
        </p:nvSpPr>
        <p:spPr>
          <a:xfrm>
            <a:off x="7622800" y="2658470"/>
            <a:ext cx="3987566" cy="29767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SELECT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WHERE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p:txBody>
      </p:sp>
      <p:sp>
        <p:nvSpPr>
          <p:cNvPr id="11" name="正方形/長方形 10"/>
          <p:cNvSpPr/>
          <p:nvPr/>
        </p:nvSpPr>
        <p:spPr>
          <a:xfrm>
            <a:off x="7622800" y="5410774"/>
            <a:ext cx="3993646" cy="8329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12" name="テキスト ボックス 11"/>
          <p:cNvSpPr txBox="1"/>
          <p:nvPr/>
        </p:nvSpPr>
        <p:spPr>
          <a:xfrm>
            <a:off x="7622799" y="2320704"/>
            <a:ext cx="886076"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Reader</a:t>
            </a:r>
            <a:endParaRPr kumimoji="1" lang="ja-JP" altLang="en-US" sz="16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7622799" y="2974711"/>
            <a:ext cx="1148071"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Processor</a:t>
            </a:r>
            <a:endParaRPr kumimoji="1" lang="ja-JP" altLang="en-US" sz="16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622799" y="5075919"/>
            <a:ext cx="803938"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Writer</a:t>
            </a:r>
            <a:endParaRPr kumimoji="1" lang="ja-JP" altLang="en-US" sz="1600" dirty="0">
              <a:latin typeface="Meiryo UI" panose="020B0604030504040204" pitchFamily="50" charset="-128"/>
              <a:ea typeface="Meiryo UI" panose="020B0604030504040204" pitchFamily="50" charset="-128"/>
            </a:endParaRPr>
          </a:p>
        </p:txBody>
      </p:sp>
      <p:sp>
        <p:nvSpPr>
          <p:cNvPr id="15" name="正方形/長方形 14"/>
          <p:cNvSpPr/>
          <p:nvPr/>
        </p:nvSpPr>
        <p:spPr>
          <a:xfrm>
            <a:off x="7622800" y="3296211"/>
            <a:ext cx="3987566" cy="1762127"/>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public Sale2 process(Sale item)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return item2;</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18" name="正方形/長方形 17">
            <a:extLst>
              <a:ext uri="{FF2B5EF4-FFF2-40B4-BE49-F238E27FC236}">
                <a16:creationId xmlns:a16="http://schemas.microsoft.com/office/drawing/2014/main" id="{FBAF49A2-6E19-4773-911D-1A061354BDE0}"/>
              </a:ext>
            </a:extLst>
          </p:cNvPr>
          <p:cNvSpPr/>
          <p:nvPr/>
        </p:nvSpPr>
        <p:spPr>
          <a:xfrm>
            <a:off x="642331" y="2341126"/>
            <a:ext cx="5303319" cy="390058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Statement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connection.createStatement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 item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toSale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9" name="テキスト ボックス 18">
            <a:extLst>
              <a:ext uri="{FF2B5EF4-FFF2-40B4-BE49-F238E27FC236}">
                <a16:creationId xmlns:a16="http://schemas.microsoft.com/office/drawing/2014/main" id="{3BAFE611-4800-4F40-A124-93155F0A0514}"/>
              </a:ext>
            </a:extLst>
          </p:cNvPr>
          <p:cNvSpPr txBox="1"/>
          <p:nvPr/>
        </p:nvSpPr>
        <p:spPr>
          <a:xfrm>
            <a:off x="642331" y="1923341"/>
            <a:ext cx="3590855"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Java </a:t>
            </a:r>
            <a:r>
              <a:rPr lang="ja-JP" altLang="en-US" sz="2000" dirty="0">
                <a:latin typeface="Meiryo UI" panose="020B0604030504040204" pitchFamily="50" charset="-128"/>
                <a:ea typeface="Meiryo UI" panose="020B0604030504040204" pitchFamily="50" charset="-128"/>
              </a:rPr>
              <a:t>への機械変換後の結果</a:t>
            </a:r>
            <a:endParaRPr kumimoji="1" lang="ja-JP" altLang="en-US" sz="20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2E121DAA-9757-45F5-9F93-99B4D404A8C1}"/>
              </a:ext>
            </a:extLst>
          </p:cNvPr>
          <p:cNvSpPr txBox="1"/>
          <p:nvPr/>
        </p:nvSpPr>
        <p:spPr>
          <a:xfrm>
            <a:off x="7622800" y="1914636"/>
            <a:ext cx="3570208" cy="400110"/>
          </a:xfrm>
          <a:prstGeom prst="rect">
            <a:avLst/>
          </a:prstGeom>
          <a:noFill/>
        </p:spPr>
        <p:txBody>
          <a:bodyPr wrap="none" rtlCol="0">
            <a:spAutoFit/>
          </a:bodyPr>
          <a:lstStyle/>
          <a:p>
            <a:r>
              <a:rPr kumimoji="1" lang="ja-JP" altLang="en-US" sz="2000" dirty="0">
                <a:latin typeface="Meiryo UI" panose="020B0604030504040204" pitchFamily="50" charset="-128"/>
                <a:ea typeface="Meiryo UI" panose="020B0604030504040204" pitchFamily="50" charset="-128"/>
              </a:rPr>
              <a:t>■ バッチフレームワークによる実装</a:t>
            </a:r>
          </a:p>
        </p:txBody>
      </p:sp>
      <p:sp>
        <p:nvSpPr>
          <p:cNvPr id="17" name="正方形/長方形 16">
            <a:extLst>
              <a:ext uri="{FF2B5EF4-FFF2-40B4-BE49-F238E27FC236}">
                <a16:creationId xmlns:a16="http://schemas.microsoft.com/office/drawing/2014/main" id="{67EFBDAA-CA5B-422F-90A0-14268897837F}"/>
              </a:ext>
            </a:extLst>
          </p:cNvPr>
          <p:cNvSpPr/>
          <p:nvPr/>
        </p:nvSpPr>
        <p:spPr>
          <a:xfrm>
            <a:off x="798265" y="3783435"/>
            <a:ext cx="4991450" cy="921486"/>
          </a:xfrm>
          <a:prstGeom prst="rect">
            <a:avLst/>
          </a:prstGeom>
          <a:no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4C5C2EE6-35CD-414E-905F-A307DE43A187}"/>
              </a:ext>
            </a:extLst>
          </p:cNvPr>
          <p:cNvSpPr/>
          <p:nvPr/>
        </p:nvSpPr>
        <p:spPr>
          <a:xfrm>
            <a:off x="798265" y="3475092"/>
            <a:ext cx="4991450" cy="23131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857D6E59-B970-4426-9A09-E7364C7BC3EB}"/>
              </a:ext>
            </a:extLst>
          </p:cNvPr>
          <p:cNvSpPr/>
          <p:nvPr/>
        </p:nvSpPr>
        <p:spPr>
          <a:xfrm>
            <a:off x="707384" y="2545209"/>
            <a:ext cx="4991450" cy="23131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4BA6FD4E-B69A-4E6B-BC59-7A2BA0E919B0}"/>
              </a:ext>
            </a:extLst>
          </p:cNvPr>
          <p:cNvSpPr/>
          <p:nvPr/>
        </p:nvSpPr>
        <p:spPr>
          <a:xfrm>
            <a:off x="798265" y="4775174"/>
            <a:ext cx="4991450" cy="744781"/>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a:extLst>
              <a:ext uri="{FF2B5EF4-FFF2-40B4-BE49-F238E27FC236}">
                <a16:creationId xmlns:a16="http://schemas.microsoft.com/office/drawing/2014/main" id="{5883D111-4C12-4B4F-82F2-B8FB4384680B}"/>
              </a:ext>
            </a:extLst>
          </p:cNvPr>
          <p:cNvCxnSpPr>
            <a:stCxn id="23" idx="3"/>
            <a:endCxn id="9" idx="1"/>
          </p:cNvCxnSpPr>
          <p:nvPr/>
        </p:nvCxnSpPr>
        <p:spPr>
          <a:xfrm>
            <a:off x="5698834" y="2660864"/>
            <a:ext cx="1923966" cy="14644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21425B27-49C1-493E-AC9B-EF0331497D93}"/>
              </a:ext>
            </a:extLst>
          </p:cNvPr>
          <p:cNvCxnSpPr>
            <a:cxnSpLocks/>
            <a:stCxn id="22" idx="3"/>
            <a:endCxn id="9" idx="1"/>
          </p:cNvCxnSpPr>
          <p:nvPr/>
        </p:nvCxnSpPr>
        <p:spPr>
          <a:xfrm flipV="1">
            <a:off x="5789715" y="2807309"/>
            <a:ext cx="1833085" cy="78343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01C47021-0B35-4507-9F57-51626DF48506}"/>
              </a:ext>
            </a:extLst>
          </p:cNvPr>
          <p:cNvCxnSpPr>
            <a:cxnSpLocks/>
            <a:stCxn id="17" idx="3"/>
            <a:endCxn id="15" idx="1"/>
          </p:cNvCxnSpPr>
          <p:nvPr/>
        </p:nvCxnSpPr>
        <p:spPr>
          <a:xfrm flipV="1">
            <a:off x="5789715" y="4177275"/>
            <a:ext cx="1833085" cy="66903"/>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3DFFC14B-1983-4AB2-947F-D4636A87A511}"/>
              </a:ext>
            </a:extLst>
          </p:cNvPr>
          <p:cNvCxnSpPr>
            <a:cxnSpLocks/>
            <a:stCxn id="24" idx="3"/>
            <a:endCxn id="11" idx="1"/>
          </p:cNvCxnSpPr>
          <p:nvPr/>
        </p:nvCxnSpPr>
        <p:spPr>
          <a:xfrm>
            <a:off x="5789715" y="5147565"/>
            <a:ext cx="1833085" cy="67965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2" name="楕円 31">
            <a:extLst>
              <a:ext uri="{FF2B5EF4-FFF2-40B4-BE49-F238E27FC236}">
                <a16:creationId xmlns:a16="http://schemas.microsoft.com/office/drawing/2014/main" id="{31EF035A-6E17-45DA-9813-4E8447A10A03}"/>
              </a:ext>
            </a:extLst>
          </p:cNvPr>
          <p:cNvSpPr/>
          <p:nvPr/>
        </p:nvSpPr>
        <p:spPr>
          <a:xfrm>
            <a:off x="6283354" y="2013358"/>
            <a:ext cx="1009122" cy="4230316"/>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600" dirty="0">
                <a:solidFill>
                  <a:schemeClr val="tx1"/>
                </a:solidFill>
              </a:rPr>
              <a:t>対応関係を考えて</a:t>
            </a:r>
            <a:endParaRPr kumimoji="1" lang="en-US" altLang="ja-JP" sz="1600" dirty="0">
              <a:solidFill>
                <a:schemeClr val="tx1"/>
              </a:solidFill>
            </a:endParaRPr>
          </a:p>
          <a:p>
            <a:pPr algn="ctr"/>
            <a:r>
              <a:rPr kumimoji="1" lang="ja-JP" altLang="en-US" sz="1600" dirty="0">
                <a:solidFill>
                  <a:schemeClr val="tx1"/>
                </a:solidFill>
              </a:rPr>
              <a:t>書き直すのは難しい</a:t>
            </a:r>
          </a:p>
        </p:txBody>
      </p:sp>
    </p:spTree>
    <p:extLst>
      <p:ext uri="{BB962C8B-B14F-4D97-AF65-F5344CB8AC3E}">
        <p14:creationId xmlns:p14="http://schemas.microsoft.com/office/powerpoint/2010/main" val="3047258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論文一覧</a:t>
            </a:r>
            <a:endParaRPr kumimoji="1" lang="ja-JP" altLang="en-US" dirty="0"/>
          </a:p>
        </p:txBody>
      </p:sp>
      <p:sp>
        <p:nvSpPr>
          <p:cNvPr id="3" name="コンテンツ プレースホルダー 2"/>
          <p:cNvSpPr>
            <a:spLocks noGrp="1"/>
          </p:cNvSpPr>
          <p:nvPr>
            <p:ph idx="1"/>
          </p:nvPr>
        </p:nvSpPr>
        <p:spPr>
          <a:xfrm>
            <a:off x="391241" y="1209154"/>
            <a:ext cx="10840866" cy="4910659"/>
          </a:xfrm>
        </p:spPr>
        <p:txBody>
          <a:bodyPr/>
          <a:lstStyle/>
          <a:p>
            <a:pPr marL="0" indent="0">
              <a:buNone/>
            </a:pPr>
            <a:r>
              <a:rPr lang="ja-JP" altLang="en-US" sz="2000" dirty="0">
                <a:latin typeface="Meiryo UI" panose="020B0604030504040204" pitchFamily="50" charset="-128"/>
                <a:ea typeface="Meiryo UI" panose="020B0604030504040204" pitchFamily="50" charset="-128"/>
              </a:rPr>
              <a:t>■論文</a:t>
            </a:r>
            <a:endParaRPr lang="en-US" altLang="ja-JP" sz="2000" dirty="0">
              <a:latin typeface="Meiryo UI" panose="020B0604030504040204" pitchFamily="50" charset="-128"/>
              <a:ea typeface="Meiryo UI" panose="020B0604030504040204" pitchFamily="50" charset="-128"/>
            </a:endParaRPr>
          </a:p>
          <a:p>
            <a:pPr>
              <a:buFont typeface="Arial" panose="020B0604020202020204" pitchFamily="34" charset="0"/>
              <a:buChar char="•"/>
            </a:pPr>
            <a:r>
              <a:rPr lang="ja-JP" altLang="en-US" sz="2000" u="sng" dirty="0">
                <a:latin typeface="Meiryo UI" panose="020B0604030504040204" pitchFamily="50" charset="-128"/>
                <a:ea typeface="Meiryo UI" panose="020B0604030504040204" pitchFamily="50" charset="-128"/>
              </a:rPr>
              <a:t>岡田譲二</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石尾隆</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坂田祐司</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井上克郎</a:t>
            </a:r>
            <a:r>
              <a:rPr lang="en-US" altLang="ja-JP" sz="2000" dirty="0">
                <a:latin typeface="Meiryo UI" panose="020B0604030504040204" pitchFamily="50" charset="-128"/>
                <a:ea typeface="Meiryo UI" panose="020B0604030504040204" pitchFamily="50" charset="-128"/>
              </a:rPr>
              <a:t>. “AutoSort: </a:t>
            </a:r>
            <a:r>
              <a:rPr lang="ja-JP" altLang="en-US" sz="2000" dirty="0">
                <a:latin typeface="Meiryo UI" panose="020B0604030504040204" pitchFamily="50" charset="-128"/>
                <a:ea typeface="Meiryo UI" panose="020B0604030504040204" pitchFamily="50" charset="-128"/>
              </a:rPr>
              <a:t>レガシーシステム分析のためのプログラミング言語の判定支援手法”</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情報処理学会論文誌</a:t>
            </a:r>
            <a:r>
              <a:rPr lang="en-US" altLang="ja-JP" sz="2000" dirty="0">
                <a:latin typeface="Meiryo UI" panose="020B0604030504040204" pitchFamily="50" charset="-128"/>
                <a:ea typeface="Meiryo UI" panose="020B0604030504040204" pitchFamily="50" charset="-128"/>
              </a:rPr>
              <a:t>, Vol.59, No.6, pp.1405–1414, 2018 </a:t>
            </a:r>
            <a:r>
              <a:rPr lang="ja-JP" altLang="en-US" sz="2000" dirty="0">
                <a:latin typeface="Meiryo UI" panose="020B0604030504040204" pitchFamily="50" charset="-128"/>
                <a:ea typeface="Meiryo UI" panose="020B0604030504040204" pitchFamily="50" charset="-128"/>
              </a:rPr>
              <a:t>年 </a:t>
            </a:r>
            <a:r>
              <a:rPr lang="en-US" altLang="ja-JP" sz="2000" dirty="0">
                <a:latin typeface="Meiryo UI" panose="020B0604030504040204" pitchFamily="50" charset="-128"/>
                <a:ea typeface="Meiryo UI" panose="020B0604030504040204" pitchFamily="50" charset="-128"/>
              </a:rPr>
              <a:t>6 </a:t>
            </a:r>
            <a:r>
              <a:rPr lang="ja-JP" altLang="en-US" sz="2000" dirty="0">
                <a:latin typeface="Meiryo UI" panose="020B0604030504040204" pitchFamily="50" charset="-128"/>
                <a:ea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rPr>
              <a:t>. </a:t>
            </a:r>
          </a:p>
          <a:p>
            <a:pPr>
              <a:buFont typeface="Arial" panose="020B0604020202020204" pitchFamily="34" charset="0"/>
              <a:buChar char="•"/>
            </a:pPr>
            <a:r>
              <a:rPr lang="ja-JP" altLang="en-US" sz="2000" u="sng" dirty="0">
                <a:latin typeface="Meiryo UI" panose="020B0604030504040204" pitchFamily="50" charset="-128"/>
                <a:ea typeface="Meiryo UI" panose="020B0604030504040204" pitchFamily="50" charset="-128"/>
              </a:rPr>
              <a:t>岡田譲二</a:t>
            </a:r>
            <a:r>
              <a:rPr lang="en-US" altLang="ja-JP" sz="2000" dirty="0">
                <a:latin typeface="Meiryo UI" panose="020B0604030504040204" pitchFamily="50" charset="-128"/>
                <a:ea typeface="Meiryo UI" panose="020B0604030504040204" pitchFamily="50" charset="-128"/>
              </a:rPr>
              <a:t>, Abhay </a:t>
            </a:r>
            <a:r>
              <a:rPr lang="en-US" altLang="ja-JP" sz="2000" dirty="0" err="1">
                <a:latin typeface="Meiryo UI" panose="020B0604030504040204" pitchFamily="50" charset="-128"/>
                <a:ea typeface="Meiryo UI" panose="020B0604030504040204" pitchFamily="50" charset="-128"/>
              </a:rPr>
              <a:t>Parvate</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石尾隆</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坂田祐司</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井上克郎</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レガシーシステム移行時の性能劣化を改善するリファクタリング支援手法の提案”</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デジタルプラクティス</a:t>
            </a:r>
            <a:r>
              <a:rPr lang="en-US" altLang="ja-JP" sz="2000" dirty="0">
                <a:latin typeface="Meiryo UI" panose="020B0604030504040204" pitchFamily="50" charset="-128"/>
                <a:ea typeface="Meiryo UI" panose="020B0604030504040204" pitchFamily="50" charset="-128"/>
              </a:rPr>
              <a:t>, Vol.59, No.6, pp.1405–1414, 2022 </a:t>
            </a:r>
            <a:r>
              <a:rPr lang="ja-JP" altLang="en-US" sz="2000" dirty="0">
                <a:latin typeface="Meiryo UI" panose="020B0604030504040204" pitchFamily="50" charset="-128"/>
                <a:ea typeface="Meiryo UI" panose="020B0604030504040204" pitchFamily="50" charset="-128"/>
              </a:rPr>
              <a:t>年 </a:t>
            </a:r>
            <a:r>
              <a:rPr lang="en-US" altLang="ja-JP" sz="2000" dirty="0">
                <a:latin typeface="Meiryo UI" panose="020B0604030504040204" pitchFamily="50" charset="-128"/>
                <a:ea typeface="Meiryo UI" panose="020B0604030504040204" pitchFamily="50" charset="-128"/>
              </a:rPr>
              <a:t>1 </a:t>
            </a:r>
            <a:r>
              <a:rPr lang="ja-JP" altLang="en-US" sz="2000" dirty="0">
                <a:latin typeface="Meiryo UI" panose="020B0604030504040204" pitchFamily="50" charset="-128"/>
                <a:ea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rPr>
              <a:t>. </a:t>
            </a:r>
          </a:p>
          <a:p>
            <a:pPr marL="0" indent="0">
              <a:buNone/>
            </a:pPr>
            <a:r>
              <a:rPr lang="ja-JP" altLang="en-US" sz="2000" dirty="0">
                <a:latin typeface="Meiryo UI" panose="020B0604030504040204" pitchFamily="50" charset="-128"/>
                <a:ea typeface="Meiryo UI" panose="020B0604030504040204" pitchFamily="50" charset="-128"/>
              </a:rPr>
              <a:t>■国際会議</a:t>
            </a:r>
            <a:endParaRPr lang="en-US" altLang="ja-JP" sz="2000" dirty="0">
              <a:latin typeface="Meiryo UI" panose="020B0604030504040204" pitchFamily="50" charset="-128"/>
              <a:ea typeface="Meiryo UI" panose="020B0604030504040204" pitchFamily="50" charset="-128"/>
            </a:endParaRPr>
          </a:p>
          <a:p>
            <a:pPr>
              <a:buFont typeface="Arial" panose="020B0604020202020204" pitchFamily="34" charset="0"/>
              <a:buChar char="•"/>
            </a:pPr>
            <a:r>
              <a:rPr lang="en-US" altLang="ja-JP" sz="2000" u="sng" dirty="0">
                <a:latin typeface="Meiryo UI" panose="020B0604030504040204" pitchFamily="50" charset="-128"/>
                <a:ea typeface="Meiryo UI" panose="020B0604030504040204" pitchFamily="50" charset="-128"/>
              </a:rPr>
              <a:t>Joji Okada</a:t>
            </a:r>
            <a:r>
              <a:rPr lang="en-US" altLang="ja-JP" sz="2000" dirty="0">
                <a:latin typeface="Meiryo UI" panose="020B0604030504040204" pitchFamily="50" charset="-128"/>
                <a:ea typeface="Meiryo UI" panose="020B0604030504040204" pitchFamily="50" charset="-128"/>
              </a:rPr>
              <a:t>, Takashi Ishio, Yuji Sakata, </a:t>
            </a:r>
            <a:r>
              <a:rPr lang="en-US" altLang="ja-JP" sz="2000" dirty="0" err="1">
                <a:latin typeface="Meiryo UI" panose="020B0604030504040204" pitchFamily="50" charset="-128"/>
                <a:ea typeface="Meiryo UI" panose="020B0604030504040204" pitchFamily="50" charset="-128"/>
              </a:rPr>
              <a:t>Katsuro</a:t>
            </a:r>
            <a:r>
              <a:rPr lang="en-US" altLang="ja-JP" sz="2000" dirty="0">
                <a:latin typeface="Meiryo UI" panose="020B0604030504040204" pitchFamily="50" charset="-128"/>
                <a:ea typeface="Meiryo UI" panose="020B0604030504040204" pitchFamily="50" charset="-128"/>
              </a:rPr>
              <a:t> Inoue. “Towards Classification of Loop Idioms Automatically Extracted from Legacy Systems”, in Proceedings of the 13th International Workshop on Software Clones (IWSC 2019), pp.34–35-2, Hangzhou, China, February 2019.</a:t>
            </a:r>
          </a:p>
          <a:p>
            <a:pPr marL="0" indent="0">
              <a:buNone/>
            </a:pPr>
            <a:r>
              <a:rPr lang="ja-JP" altLang="en-US" sz="2000" dirty="0">
                <a:latin typeface="Meiryo UI" panose="020B0604030504040204" pitchFamily="50" charset="-128"/>
                <a:ea typeface="Meiryo UI" panose="020B0604030504040204" pitchFamily="50" charset="-128"/>
              </a:rPr>
              <a:t>■関連論文</a:t>
            </a:r>
            <a:endParaRPr lang="en-US" altLang="ja-JP" sz="2000" dirty="0">
              <a:latin typeface="Meiryo UI" panose="020B0604030504040204" pitchFamily="50" charset="-128"/>
              <a:ea typeface="Meiryo UI" panose="020B0604030504040204" pitchFamily="50" charset="-128"/>
            </a:endParaRPr>
          </a:p>
          <a:p>
            <a:pPr>
              <a:buFont typeface="Arial" panose="020B0604020202020204" pitchFamily="34" charset="0"/>
              <a:buChar char="•"/>
            </a:pPr>
            <a:r>
              <a:rPr lang="ja-JP" altLang="en-US" sz="2000" u="sng" dirty="0">
                <a:latin typeface="Meiryo UI" panose="020B0604030504040204" pitchFamily="50" charset="-128"/>
                <a:ea typeface="Meiryo UI" panose="020B0604030504040204" pitchFamily="50" charset="-128"/>
              </a:rPr>
              <a:t>岡田譲二</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坂田祐司</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変更要件に関係するプログラム特定のための処理名抽出”</a:t>
            </a: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情報処理学会研究報告</a:t>
            </a:r>
            <a:r>
              <a:rPr lang="en-US" altLang="ja-JP" sz="2000" dirty="0">
                <a:latin typeface="Meiryo UI" panose="020B0604030504040204" pitchFamily="50" charset="-128"/>
                <a:ea typeface="Meiryo UI" panose="020B0604030504040204" pitchFamily="50" charset="-128"/>
              </a:rPr>
              <a:t>, Vol.2012-SE-175, 2012 </a:t>
            </a:r>
            <a:r>
              <a:rPr lang="ja-JP" altLang="en-US" sz="2000" dirty="0">
                <a:latin typeface="Meiryo UI" panose="020B0604030504040204" pitchFamily="50" charset="-128"/>
                <a:ea typeface="Meiryo UI" panose="020B0604030504040204" pitchFamily="50" charset="-128"/>
              </a:rPr>
              <a:t>年 </a:t>
            </a:r>
            <a:r>
              <a:rPr lang="en-US" altLang="ja-JP" sz="2000" dirty="0">
                <a:latin typeface="Meiryo UI" panose="020B0604030504040204" pitchFamily="50" charset="-128"/>
                <a:ea typeface="Meiryo UI" panose="020B0604030504040204" pitchFamily="50" charset="-128"/>
              </a:rPr>
              <a:t>3 </a:t>
            </a:r>
            <a:r>
              <a:rPr lang="ja-JP" altLang="en-US" sz="2000" dirty="0">
                <a:latin typeface="Meiryo UI" panose="020B0604030504040204" pitchFamily="50" charset="-128"/>
                <a:ea typeface="Meiryo UI" panose="020B0604030504040204" pitchFamily="50" charset="-128"/>
              </a:rPr>
              <a:t>月</a:t>
            </a:r>
            <a:r>
              <a:rPr lang="en-US" altLang="ja-JP" sz="2000" dirty="0">
                <a:latin typeface="Meiryo UI" panose="020B0604030504040204" pitchFamily="50" charset="-128"/>
                <a:ea typeface="Meiryo UI" panose="020B0604030504040204" pitchFamily="50" charset="-128"/>
              </a:rPr>
              <a:t>.</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a:p>
        </p:txBody>
      </p:sp>
      <p:sp>
        <p:nvSpPr>
          <p:cNvPr id="7" name="テキスト ボックス 6"/>
          <p:cNvSpPr txBox="1"/>
          <p:nvPr/>
        </p:nvSpPr>
        <p:spPr>
          <a:xfrm>
            <a:off x="11159324" y="1624084"/>
            <a:ext cx="750627" cy="461665"/>
          </a:xfrm>
          <a:prstGeom prst="rect">
            <a:avLst/>
          </a:prstGeom>
          <a:noFill/>
        </p:spPr>
        <p:txBody>
          <a:bodyPr wrap="square" rtlCol="0">
            <a:spAutoFit/>
          </a:bodyPr>
          <a:lstStyle/>
          <a:p>
            <a:pPr algn="ctr"/>
            <a:r>
              <a:rPr kumimoji="1" lang="ja-JP" altLang="en-US" dirty="0">
                <a:solidFill>
                  <a:schemeClr val="accent2"/>
                </a:solidFill>
              </a:rPr>
              <a:t>２章</a:t>
            </a:r>
          </a:p>
        </p:txBody>
      </p:sp>
      <p:sp>
        <p:nvSpPr>
          <p:cNvPr id="8" name="テキスト ボックス 7"/>
          <p:cNvSpPr txBox="1"/>
          <p:nvPr/>
        </p:nvSpPr>
        <p:spPr>
          <a:xfrm>
            <a:off x="11159323" y="2582565"/>
            <a:ext cx="750627" cy="461665"/>
          </a:xfrm>
          <a:prstGeom prst="rect">
            <a:avLst/>
          </a:prstGeom>
          <a:noFill/>
        </p:spPr>
        <p:txBody>
          <a:bodyPr wrap="square" rtlCol="0">
            <a:spAutoFit/>
          </a:bodyPr>
          <a:lstStyle/>
          <a:p>
            <a:pPr algn="ctr"/>
            <a:r>
              <a:rPr lang="ja-JP" altLang="en-US" dirty="0">
                <a:solidFill>
                  <a:schemeClr val="accent2"/>
                </a:solidFill>
              </a:rPr>
              <a:t>４</a:t>
            </a:r>
            <a:r>
              <a:rPr kumimoji="1" lang="ja-JP" altLang="en-US" dirty="0">
                <a:solidFill>
                  <a:schemeClr val="accent2"/>
                </a:solidFill>
              </a:rPr>
              <a:t>章</a:t>
            </a:r>
          </a:p>
        </p:txBody>
      </p:sp>
      <p:sp>
        <p:nvSpPr>
          <p:cNvPr id="9" name="テキスト ボックス 8"/>
          <p:cNvSpPr txBox="1"/>
          <p:nvPr/>
        </p:nvSpPr>
        <p:spPr>
          <a:xfrm>
            <a:off x="11159322" y="3887338"/>
            <a:ext cx="750627" cy="461665"/>
          </a:xfrm>
          <a:prstGeom prst="rect">
            <a:avLst/>
          </a:prstGeom>
          <a:noFill/>
        </p:spPr>
        <p:txBody>
          <a:bodyPr wrap="square" rtlCol="0">
            <a:spAutoFit/>
          </a:bodyPr>
          <a:lstStyle/>
          <a:p>
            <a:pPr algn="ctr"/>
            <a:r>
              <a:rPr lang="ja-JP" altLang="en-US" dirty="0">
                <a:solidFill>
                  <a:schemeClr val="accent2"/>
                </a:solidFill>
              </a:rPr>
              <a:t>４</a:t>
            </a:r>
            <a:r>
              <a:rPr kumimoji="1" lang="ja-JP" altLang="en-US" dirty="0">
                <a:solidFill>
                  <a:schemeClr val="accent2"/>
                </a:solidFill>
              </a:rPr>
              <a:t>章</a:t>
            </a:r>
          </a:p>
        </p:txBody>
      </p:sp>
      <p:sp>
        <p:nvSpPr>
          <p:cNvPr id="10" name="テキスト ボックス 9"/>
          <p:cNvSpPr txBox="1"/>
          <p:nvPr/>
        </p:nvSpPr>
        <p:spPr>
          <a:xfrm>
            <a:off x="11159321" y="5233917"/>
            <a:ext cx="750627" cy="461665"/>
          </a:xfrm>
          <a:prstGeom prst="rect">
            <a:avLst/>
          </a:prstGeom>
          <a:noFill/>
        </p:spPr>
        <p:txBody>
          <a:bodyPr wrap="square" rtlCol="0">
            <a:spAutoFit/>
          </a:bodyPr>
          <a:lstStyle/>
          <a:p>
            <a:pPr algn="ctr"/>
            <a:r>
              <a:rPr lang="ja-JP" altLang="en-US" dirty="0">
                <a:solidFill>
                  <a:schemeClr val="accent2"/>
                </a:solidFill>
              </a:rPr>
              <a:t>３</a:t>
            </a:r>
            <a:r>
              <a:rPr kumimoji="1" lang="ja-JP" altLang="en-US" dirty="0">
                <a:solidFill>
                  <a:schemeClr val="accent2"/>
                </a:solidFill>
              </a:rPr>
              <a:t>章</a:t>
            </a:r>
          </a:p>
        </p:txBody>
      </p:sp>
    </p:spTree>
    <p:extLst>
      <p:ext uri="{BB962C8B-B14F-4D97-AF65-F5344CB8AC3E}">
        <p14:creationId xmlns:p14="http://schemas.microsoft.com/office/powerpoint/2010/main" val="3618851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提案手法の概要</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30</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latin typeface="+mj-ea"/>
                <a:ea typeface="+mj-ea"/>
              </a:rPr>
              <a:t>機械変換された直列処理の制御構造に着目し，</a:t>
            </a:r>
            <a:br>
              <a:rPr lang="en-US" altLang="ja-JP" dirty="0">
                <a:latin typeface="+mj-ea"/>
                <a:ea typeface="+mj-ea"/>
              </a:rPr>
            </a:br>
            <a:r>
              <a:rPr kumimoji="1" lang="ja-JP" altLang="en-US" dirty="0">
                <a:latin typeface="+mj-ea"/>
                <a:ea typeface="+mj-ea"/>
              </a:rPr>
              <a:t>バッチフレームワークの各要素（</a:t>
            </a:r>
            <a:r>
              <a:rPr kumimoji="1" lang="en-US" altLang="ja-JP" dirty="0">
                <a:latin typeface="+mj-ea"/>
                <a:ea typeface="+mj-ea"/>
              </a:rPr>
              <a:t>Reader/Processor/Writer</a:t>
            </a:r>
            <a:r>
              <a:rPr kumimoji="1" lang="ja-JP" altLang="en-US" dirty="0">
                <a:latin typeface="+mj-ea"/>
                <a:ea typeface="+mj-ea"/>
              </a:rPr>
              <a:t>）に変換する</a:t>
            </a:r>
          </a:p>
        </p:txBody>
      </p:sp>
      <p:graphicFrame>
        <p:nvGraphicFramePr>
          <p:cNvPr id="3" name="図表 2"/>
          <p:cNvGraphicFramePr/>
          <p:nvPr>
            <p:extLst>
              <p:ext uri="{D42A27DB-BD31-4B8C-83A1-F6EECF244321}">
                <p14:modId xmlns:p14="http://schemas.microsoft.com/office/powerpoint/2010/main" val="2966656763"/>
              </p:ext>
            </p:extLst>
          </p:nvPr>
        </p:nvGraphicFramePr>
        <p:xfrm>
          <a:off x="1008592" y="2912406"/>
          <a:ext cx="10160000" cy="2041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42784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a:t>
            </a:r>
            <a:r>
              <a:rPr kumimoji="1" lang="en-US" altLang="ja-JP" dirty="0">
                <a:latin typeface="+mj-ea"/>
              </a:rPr>
              <a:t>1: Reader </a:t>
            </a:r>
            <a:r>
              <a:rPr kumimoji="1" lang="ja-JP" altLang="en-US" dirty="0">
                <a:latin typeface="+mj-ea"/>
              </a:rPr>
              <a:t>部分の抽出</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31</a:t>
            </a:fld>
            <a:endParaRPr lang="en-US" altLang="ja-JP"/>
          </a:p>
        </p:txBody>
      </p:sp>
      <p:sp>
        <p:nvSpPr>
          <p:cNvPr id="7" name="テキスト プレースホルダー 6"/>
          <p:cNvSpPr>
            <a:spLocks noGrp="1"/>
          </p:cNvSpPr>
          <p:nvPr>
            <p:ph type="body" sz="quarter" idx="13"/>
          </p:nvPr>
        </p:nvSpPr>
        <p:spPr/>
        <p:txBody>
          <a:bodyPr/>
          <a:lstStyle/>
          <a:p>
            <a:r>
              <a:rPr lang="en-US" altLang="ja-JP" dirty="0">
                <a:latin typeface="+mj-ea"/>
                <a:ea typeface="+mj-ea"/>
              </a:rPr>
              <a:t>Reader </a:t>
            </a:r>
            <a:r>
              <a:rPr lang="ja-JP" altLang="en-US" dirty="0">
                <a:latin typeface="+mj-ea"/>
                <a:ea typeface="+mj-ea"/>
              </a:rPr>
              <a:t>部分</a:t>
            </a:r>
            <a:r>
              <a:rPr lang="en-US" altLang="ja-JP" dirty="0">
                <a:latin typeface="+mj-ea"/>
                <a:ea typeface="+mj-ea"/>
              </a:rPr>
              <a:t>:</a:t>
            </a:r>
            <a:r>
              <a:rPr lang="ja-JP" altLang="en-US" dirty="0">
                <a:latin typeface="+mj-ea"/>
                <a:ea typeface="+mj-ea"/>
              </a:rPr>
              <a:t> </a:t>
            </a:r>
            <a:r>
              <a:rPr lang="en-US" altLang="ja-JP" dirty="0">
                <a:latin typeface="+mj-ea"/>
                <a:ea typeface="+mj-ea"/>
              </a:rPr>
              <a:t>Processor </a:t>
            </a:r>
            <a:r>
              <a:rPr lang="ja-JP" altLang="en-US" dirty="0">
                <a:latin typeface="+mj-ea"/>
                <a:ea typeface="+mj-ea"/>
              </a:rPr>
              <a:t>や </a:t>
            </a:r>
            <a:r>
              <a:rPr lang="en-US" altLang="ja-JP" dirty="0">
                <a:latin typeface="+mj-ea"/>
                <a:ea typeface="+mj-ea"/>
              </a:rPr>
              <a:t>Writer </a:t>
            </a:r>
            <a:r>
              <a:rPr lang="ja-JP" altLang="en-US" dirty="0">
                <a:latin typeface="+mj-ea"/>
                <a:ea typeface="+mj-ea"/>
              </a:rPr>
              <a:t>が処理する対象レコードのみを抽出する処理</a:t>
            </a:r>
            <a:br>
              <a:rPr lang="en-US" altLang="ja-JP" dirty="0">
                <a:latin typeface="+mj-ea"/>
                <a:ea typeface="+mj-ea"/>
              </a:rPr>
            </a:br>
            <a:r>
              <a:rPr lang="ja-JP" altLang="en-US" dirty="0">
                <a:latin typeface="+mj-ea"/>
                <a:ea typeface="+mj-ea"/>
              </a:rPr>
              <a:t>抽出対象</a:t>
            </a:r>
            <a:r>
              <a:rPr lang="en-US" altLang="ja-JP" dirty="0">
                <a:latin typeface="+mj-ea"/>
                <a:ea typeface="+mj-ea"/>
              </a:rPr>
              <a:t>: </a:t>
            </a:r>
            <a:r>
              <a:rPr lang="ja-JP" altLang="en-US" dirty="0">
                <a:latin typeface="+mj-ea"/>
                <a:ea typeface="+mj-ea"/>
              </a:rPr>
              <a:t>ループ中の</a:t>
            </a:r>
            <a:r>
              <a:rPr lang="ja-JP" altLang="en-US" b="1" dirty="0">
                <a:latin typeface="+mj-ea"/>
                <a:ea typeface="+mj-ea"/>
              </a:rPr>
              <a:t>読み書き文</a:t>
            </a:r>
            <a:r>
              <a:rPr lang="ja-JP" altLang="en-US" dirty="0">
                <a:latin typeface="+mj-ea"/>
                <a:ea typeface="+mj-ea"/>
              </a:rPr>
              <a:t>，その文の</a:t>
            </a:r>
            <a:r>
              <a:rPr lang="ja-JP" altLang="en-US" b="1" dirty="0">
                <a:latin typeface="+mj-ea"/>
                <a:ea typeface="+mj-ea"/>
              </a:rPr>
              <a:t>実行有無を決定する制御構造</a:t>
            </a:r>
            <a:endParaRPr kumimoji="1" lang="ja-JP" altLang="en-US" dirty="0">
              <a:latin typeface="+mj-ea"/>
              <a:ea typeface="+mj-ea"/>
            </a:endParaRPr>
          </a:p>
        </p:txBody>
      </p:sp>
      <p:sp>
        <p:nvSpPr>
          <p:cNvPr id="9" name="正方形/長方形 8"/>
          <p:cNvSpPr/>
          <p:nvPr/>
        </p:nvSpPr>
        <p:spPr>
          <a:xfrm>
            <a:off x="609600" y="2229296"/>
            <a:ext cx="5303319" cy="391135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Statement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connection.createStatement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rs</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sql</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 item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toSale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if(item.</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E7E7E7"/>
                </a:highlight>
                <a:latin typeface="Courier New" panose="02070309020205020404" pitchFamily="49" charset="0"/>
                <a:ea typeface="Meiryo UI" panose="020B0604030504040204" pitchFamily="50" charset="-128"/>
                <a:cs typeface="Courier New" panose="02070309020205020404" pitchFamily="49" charset="0"/>
              </a:rPr>
              <a:t>if(item.</a:t>
            </a:r>
            <a:r>
              <a:rPr lang="ja-JP" altLang="en-US" sz="1200" b="1" dirty="0">
                <a:solidFill>
                  <a:schemeClr val="tx1"/>
                </a:solidFill>
                <a:highlight>
                  <a:srgbClr val="E7E7E7"/>
                </a:highlight>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b="1" dirty="0">
                <a:solidFill>
                  <a:schemeClr val="tx1"/>
                </a:solidFill>
                <a:highlight>
                  <a:srgbClr val="E7E7E7"/>
                </a:highlight>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sql</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0" name="正方形/長方形 9">
            <a:extLst>
              <a:ext uri="{FF2B5EF4-FFF2-40B4-BE49-F238E27FC236}">
                <a16:creationId xmlns:a16="http://schemas.microsoft.com/office/drawing/2014/main" id="{43B77665-B6D4-4308-B4AC-ED53B25EF834}"/>
              </a:ext>
            </a:extLst>
          </p:cNvPr>
          <p:cNvSpPr/>
          <p:nvPr/>
        </p:nvSpPr>
        <p:spPr>
          <a:xfrm>
            <a:off x="7277898" y="2229297"/>
            <a:ext cx="4246189" cy="17480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1" name="吹き出し: 折線 (強調線付き) 10">
            <a:extLst>
              <a:ext uri="{FF2B5EF4-FFF2-40B4-BE49-F238E27FC236}">
                <a16:creationId xmlns:a16="http://schemas.microsoft.com/office/drawing/2014/main" id="{ABE58B94-244C-40BF-B83B-21A3C0D20D3B}"/>
              </a:ext>
            </a:extLst>
          </p:cNvPr>
          <p:cNvSpPr/>
          <p:nvPr/>
        </p:nvSpPr>
        <p:spPr>
          <a:xfrm>
            <a:off x="3513920" y="2920771"/>
            <a:ext cx="2327905" cy="540000"/>
          </a:xfrm>
          <a:prstGeom prst="accentCallout2">
            <a:avLst>
              <a:gd name="adj1" fmla="val 18750"/>
              <a:gd name="adj2" fmla="val -8333"/>
              <a:gd name="adj3" fmla="val 18750"/>
              <a:gd name="adj4" fmla="val -16667"/>
              <a:gd name="adj5" fmla="val 99802"/>
              <a:gd name="adj6" fmla="val -33044"/>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この条件に合致する</a:t>
            </a:r>
            <a:endParaRPr kumimoji="1" lang="en-US" altLang="ja-JP" sz="1600" dirty="0">
              <a:solidFill>
                <a:schemeClr val="tx1"/>
              </a:solidFill>
            </a:endParaRPr>
          </a:p>
          <a:p>
            <a:r>
              <a:rPr kumimoji="1" lang="ja-JP" altLang="en-US" sz="1600" dirty="0">
                <a:solidFill>
                  <a:schemeClr val="tx1"/>
                </a:solidFill>
              </a:rPr>
              <a:t>レコードのみが出力される</a:t>
            </a:r>
          </a:p>
        </p:txBody>
      </p:sp>
      <p:sp>
        <p:nvSpPr>
          <p:cNvPr id="12" name="吹き出し: 折線 (強調線付き) 11">
            <a:extLst>
              <a:ext uri="{FF2B5EF4-FFF2-40B4-BE49-F238E27FC236}">
                <a16:creationId xmlns:a16="http://schemas.microsoft.com/office/drawing/2014/main" id="{9F54A12D-01EB-496D-9E40-F2A0ABDC9095}"/>
              </a:ext>
            </a:extLst>
          </p:cNvPr>
          <p:cNvSpPr/>
          <p:nvPr/>
        </p:nvSpPr>
        <p:spPr>
          <a:xfrm>
            <a:off x="3712382" y="3809535"/>
            <a:ext cx="2129443" cy="540000"/>
          </a:xfrm>
          <a:prstGeom prst="accentCallout2">
            <a:avLst>
              <a:gd name="adj1" fmla="val 40819"/>
              <a:gd name="adj2" fmla="val -7939"/>
              <a:gd name="adj3" fmla="val 40819"/>
              <a:gd name="adj4" fmla="val -16273"/>
              <a:gd name="adj5" fmla="val 7300"/>
              <a:gd name="adj6" fmla="val -35278"/>
            </a:avLst>
          </a:prstGeom>
          <a:solidFill>
            <a:schemeClr val="accent3">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レコードが出力されるかどうかとは無関係な条件</a:t>
            </a:r>
          </a:p>
        </p:txBody>
      </p:sp>
      <p:sp>
        <p:nvSpPr>
          <p:cNvPr id="13" name="二等辺三角形 12">
            <a:extLst>
              <a:ext uri="{FF2B5EF4-FFF2-40B4-BE49-F238E27FC236}">
                <a16:creationId xmlns:a16="http://schemas.microsoft.com/office/drawing/2014/main" id="{E3A99ED0-AD99-4551-9A47-405FB2EC5BC0}"/>
              </a:ext>
            </a:extLst>
          </p:cNvPr>
          <p:cNvSpPr/>
          <p:nvPr/>
        </p:nvSpPr>
        <p:spPr>
          <a:xfrm rot="16200000" flipV="1">
            <a:off x="5908426" y="3060145"/>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
        <p:nvSpPr>
          <p:cNvPr id="14" name="テキスト ボックス 13">
            <a:extLst>
              <a:ext uri="{FF2B5EF4-FFF2-40B4-BE49-F238E27FC236}">
                <a16:creationId xmlns:a16="http://schemas.microsoft.com/office/drawing/2014/main" id="{8F21BA98-7BB8-47D4-ACB1-3921E95322E1}"/>
              </a:ext>
            </a:extLst>
          </p:cNvPr>
          <p:cNvSpPr txBox="1"/>
          <p:nvPr/>
        </p:nvSpPr>
        <p:spPr>
          <a:xfrm>
            <a:off x="642331" y="1839451"/>
            <a:ext cx="3057055"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バッチ処理の </a:t>
            </a:r>
            <a:r>
              <a:rPr lang="en-US" altLang="ja-JP" sz="2000" dirty="0">
                <a:latin typeface="Meiryo UI" panose="020B0604030504040204" pitchFamily="50" charset="-128"/>
                <a:ea typeface="Meiryo UI" panose="020B0604030504040204" pitchFamily="50" charset="-128"/>
              </a:rPr>
              <a:t>Java </a:t>
            </a:r>
            <a:r>
              <a:rPr lang="ja-JP" altLang="en-US" sz="2000" dirty="0">
                <a:latin typeface="Meiryo UI" panose="020B0604030504040204" pitchFamily="50" charset="-128"/>
                <a:ea typeface="Meiryo UI" panose="020B0604030504040204" pitchFamily="50" charset="-128"/>
              </a:rPr>
              <a:t>実装</a:t>
            </a:r>
            <a:endParaRPr kumimoji="1" lang="ja-JP" altLang="en-US" sz="20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8D2829E3-D228-439F-9A21-B110FE495BC1}"/>
              </a:ext>
            </a:extLst>
          </p:cNvPr>
          <p:cNvSpPr txBox="1"/>
          <p:nvPr/>
        </p:nvSpPr>
        <p:spPr>
          <a:xfrm>
            <a:off x="7296199" y="1839451"/>
            <a:ext cx="3209468"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抽出された </a:t>
            </a:r>
            <a:r>
              <a:rPr lang="en-US" altLang="ja-JP" sz="2000" dirty="0">
                <a:latin typeface="Meiryo UI" panose="020B0604030504040204" pitchFamily="50" charset="-128"/>
                <a:ea typeface="Meiryo UI" panose="020B0604030504040204" pitchFamily="50" charset="-128"/>
              </a:rPr>
              <a:t>Reader </a:t>
            </a:r>
            <a:r>
              <a:rPr lang="ja-JP" altLang="en-US" sz="2000" dirty="0">
                <a:latin typeface="Meiryo UI" panose="020B0604030504040204" pitchFamily="50" charset="-128"/>
                <a:ea typeface="Meiryo UI" panose="020B0604030504040204" pitchFamily="50" charset="-128"/>
              </a:rPr>
              <a:t>部分</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1009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a:t>
            </a:r>
            <a:r>
              <a:rPr kumimoji="1" lang="en-US" altLang="ja-JP" dirty="0">
                <a:latin typeface="+mj-ea"/>
              </a:rPr>
              <a:t>2: Reader </a:t>
            </a:r>
            <a:r>
              <a:rPr kumimoji="1" lang="ja-JP" altLang="en-US" dirty="0">
                <a:latin typeface="+mj-ea"/>
              </a:rPr>
              <a:t>部分の </a:t>
            </a:r>
            <a:r>
              <a:rPr kumimoji="1" lang="en-US" altLang="ja-JP" dirty="0">
                <a:latin typeface="+mj-ea"/>
              </a:rPr>
              <a:t>SQL </a:t>
            </a:r>
            <a:r>
              <a:rPr kumimoji="1" lang="ja-JP" altLang="en-US" dirty="0">
                <a:latin typeface="+mj-ea"/>
              </a:rPr>
              <a:t>への変換</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32</a:t>
            </a:fld>
            <a:endParaRPr lang="en-US" altLang="ja-JP"/>
          </a:p>
        </p:txBody>
      </p:sp>
      <p:sp>
        <p:nvSpPr>
          <p:cNvPr id="7" name="テキスト プレースホルダー 6"/>
          <p:cNvSpPr>
            <a:spLocks noGrp="1"/>
          </p:cNvSpPr>
          <p:nvPr>
            <p:ph type="body" sz="quarter" idx="13"/>
          </p:nvPr>
        </p:nvSpPr>
        <p:spPr>
          <a:xfrm>
            <a:off x="609600" y="809625"/>
            <a:ext cx="11010900" cy="836295"/>
          </a:xfrm>
        </p:spPr>
        <p:txBody>
          <a:bodyPr/>
          <a:lstStyle/>
          <a:p>
            <a:r>
              <a:rPr kumimoji="1" lang="en-US" altLang="ja-JP" dirty="0">
                <a:latin typeface="+mj-ea"/>
                <a:ea typeface="+mj-ea"/>
              </a:rPr>
              <a:t>Reader </a:t>
            </a:r>
            <a:r>
              <a:rPr kumimoji="1" lang="ja-JP" altLang="en-US" dirty="0">
                <a:latin typeface="+mj-ea"/>
                <a:ea typeface="+mj-ea"/>
              </a:rPr>
              <a:t>に該当するロジックのパターン</a:t>
            </a:r>
            <a:r>
              <a:rPr kumimoji="1" lang="en-US" altLang="ja-JP" dirty="0">
                <a:latin typeface="+mj-ea"/>
                <a:ea typeface="+mj-ea"/>
              </a:rPr>
              <a:t>(Loop Idiom)</a:t>
            </a:r>
            <a:r>
              <a:rPr kumimoji="1" lang="ja-JP" altLang="en-US" dirty="0">
                <a:latin typeface="+mj-ea"/>
                <a:ea typeface="+mj-ea"/>
              </a:rPr>
              <a:t>ごとに </a:t>
            </a:r>
            <a:r>
              <a:rPr kumimoji="1" lang="en-US" altLang="ja-JP" dirty="0">
                <a:latin typeface="+mj-ea"/>
                <a:ea typeface="+mj-ea"/>
              </a:rPr>
              <a:t>SQL </a:t>
            </a:r>
            <a:r>
              <a:rPr kumimoji="1" lang="ja-JP" altLang="en-US" dirty="0">
                <a:latin typeface="+mj-ea"/>
                <a:ea typeface="+mj-ea"/>
              </a:rPr>
              <a:t>を予め用意しておく</a:t>
            </a:r>
          </a:p>
        </p:txBody>
      </p:sp>
      <p:sp>
        <p:nvSpPr>
          <p:cNvPr id="10" name="正方形/長方形 9"/>
          <p:cNvSpPr/>
          <p:nvPr/>
        </p:nvSpPr>
        <p:spPr>
          <a:xfrm>
            <a:off x="6388489" y="2422244"/>
            <a:ext cx="4788000" cy="2976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SELECT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WHERE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p:txBody>
      </p:sp>
      <p:sp>
        <p:nvSpPr>
          <p:cNvPr id="13" name="テキスト ボックス 12"/>
          <p:cNvSpPr txBox="1"/>
          <p:nvPr/>
        </p:nvSpPr>
        <p:spPr>
          <a:xfrm>
            <a:off x="6388487" y="2032398"/>
            <a:ext cx="1402885"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Reader</a:t>
            </a:r>
            <a:endParaRPr kumimoji="1" lang="ja-JP" altLang="en-US" sz="20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ABE4EE57-E967-4499-AC25-F794C897708A}"/>
              </a:ext>
            </a:extLst>
          </p:cNvPr>
          <p:cNvSpPr/>
          <p:nvPr/>
        </p:nvSpPr>
        <p:spPr>
          <a:xfrm>
            <a:off x="609600" y="1751124"/>
            <a:ext cx="4781351" cy="167841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6" name="テキスト ボックス 15">
            <a:extLst>
              <a:ext uri="{FF2B5EF4-FFF2-40B4-BE49-F238E27FC236}">
                <a16:creationId xmlns:a16="http://schemas.microsoft.com/office/drawing/2014/main" id="{8DABDEB7-2F2C-4086-9F46-747791607335}"/>
              </a:ext>
            </a:extLst>
          </p:cNvPr>
          <p:cNvSpPr txBox="1"/>
          <p:nvPr/>
        </p:nvSpPr>
        <p:spPr>
          <a:xfrm>
            <a:off x="609600" y="1361278"/>
            <a:ext cx="3209468"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抽出された </a:t>
            </a:r>
            <a:r>
              <a:rPr lang="en-US" altLang="ja-JP" sz="2000" dirty="0">
                <a:latin typeface="Meiryo UI" panose="020B0604030504040204" pitchFamily="50" charset="-128"/>
                <a:ea typeface="Meiryo UI" panose="020B0604030504040204" pitchFamily="50" charset="-128"/>
              </a:rPr>
              <a:t>Reader </a:t>
            </a:r>
            <a:r>
              <a:rPr lang="ja-JP" altLang="en-US" sz="2000" dirty="0">
                <a:latin typeface="Meiryo UI" panose="020B0604030504040204" pitchFamily="50" charset="-128"/>
                <a:ea typeface="Meiryo UI" panose="020B0604030504040204" pitchFamily="50" charset="-128"/>
              </a:rPr>
              <a:t>部分</a:t>
            </a:r>
            <a:endParaRPr kumimoji="1" lang="ja-JP" altLang="en-US" sz="2000" dirty="0">
              <a:latin typeface="Meiryo UI" panose="020B0604030504040204" pitchFamily="50" charset="-128"/>
              <a:ea typeface="Meiryo UI" panose="020B0604030504040204" pitchFamily="50" charset="-128"/>
            </a:endParaRPr>
          </a:p>
        </p:txBody>
      </p:sp>
      <p:sp>
        <p:nvSpPr>
          <p:cNvPr id="17" name="二等辺三角形 16">
            <a:extLst>
              <a:ext uri="{FF2B5EF4-FFF2-40B4-BE49-F238E27FC236}">
                <a16:creationId xmlns:a16="http://schemas.microsoft.com/office/drawing/2014/main" id="{2B190282-8471-4ADC-AF13-9468A886DE1C}"/>
              </a:ext>
            </a:extLst>
          </p:cNvPr>
          <p:cNvSpPr/>
          <p:nvPr/>
        </p:nvSpPr>
        <p:spPr>
          <a:xfrm rot="16200000" flipV="1">
            <a:off x="5085069" y="2420285"/>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
        <p:nvSpPr>
          <p:cNvPr id="19" name="正方形/長方形 18">
            <a:extLst>
              <a:ext uri="{FF2B5EF4-FFF2-40B4-BE49-F238E27FC236}">
                <a16:creationId xmlns:a16="http://schemas.microsoft.com/office/drawing/2014/main" id="{9B308D4B-D2ED-4118-865F-4510C80FBC4A}"/>
              </a:ext>
            </a:extLst>
          </p:cNvPr>
          <p:cNvSpPr/>
          <p:nvPr/>
        </p:nvSpPr>
        <p:spPr>
          <a:xfrm>
            <a:off x="609600" y="3986184"/>
            <a:ext cx="4781351" cy="16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i="1"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conditional_expression</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if(){</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20" name="正方形/長方形 19">
            <a:extLst>
              <a:ext uri="{FF2B5EF4-FFF2-40B4-BE49-F238E27FC236}">
                <a16:creationId xmlns:a16="http://schemas.microsoft.com/office/drawing/2014/main" id="{E4901F6D-D5D2-4FA8-8C7C-FEDF8A178ECA}"/>
              </a:ext>
            </a:extLst>
          </p:cNvPr>
          <p:cNvSpPr/>
          <p:nvPr/>
        </p:nvSpPr>
        <p:spPr>
          <a:xfrm>
            <a:off x="602951" y="5926338"/>
            <a:ext cx="4788000" cy="2976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SELECT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FROM </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WHERE </a:t>
            </a:r>
            <a:r>
              <a:rPr lang="en-US" altLang="ja-JP" sz="1200" i="1"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conditional_expression</a:t>
            </a:r>
            <a:endPar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cxnSp>
        <p:nvCxnSpPr>
          <p:cNvPr id="21" name="直線コネクタ 20">
            <a:extLst>
              <a:ext uri="{FF2B5EF4-FFF2-40B4-BE49-F238E27FC236}">
                <a16:creationId xmlns:a16="http://schemas.microsoft.com/office/drawing/2014/main" id="{13FBCC82-2D1E-4758-AC14-294DDE17197A}"/>
              </a:ext>
            </a:extLst>
          </p:cNvPr>
          <p:cNvCxnSpPr>
            <a:cxnSpLocks/>
            <a:stCxn id="19" idx="2"/>
            <a:endCxn id="20" idx="0"/>
          </p:cNvCxnSpPr>
          <p:nvPr/>
        </p:nvCxnSpPr>
        <p:spPr>
          <a:xfrm flipH="1">
            <a:off x="2996951" y="5678184"/>
            <a:ext cx="3325" cy="248154"/>
          </a:xfrm>
          <a:prstGeom prst="line">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2C16B203-0981-42DB-9C2B-A961622ED9E7}"/>
              </a:ext>
            </a:extLst>
          </p:cNvPr>
          <p:cNvSpPr txBox="1"/>
          <p:nvPr/>
        </p:nvSpPr>
        <p:spPr>
          <a:xfrm>
            <a:off x="602951" y="3586074"/>
            <a:ext cx="4382866"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Loop Idiom </a:t>
            </a:r>
            <a:r>
              <a:rPr lang="ja-JP" altLang="en-US" sz="2000" dirty="0">
                <a:latin typeface="Meiryo UI" panose="020B0604030504040204" pitchFamily="50" charset="-128"/>
                <a:ea typeface="Meiryo UI" panose="020B0604030504040204" pitchFamily="50" charset="-128"/>
              </a:rPr>
              <a:t>と対応する </a:t>
            </a:r>
            <a:r>
              <a:rPr lang="en-US" altLang="ja-JP" sz="2000" dirty="0">
                <a:latin typeface="Meiryo UI" panose="020B0604030504040204" pitchFamily="50" charset="-128"/>
                <a:ea typeface="Meiryo UI" panose="020B0604030504040204" pitchFamily="50" charset="-128"/>
              </a:rPr>
              <a:t>SQL </a:t>
            </a:r>
            <a:r>
              <a:rPr lang="ja-JP" altLang="en-US" sz="2000" dirty="0">
                <a:latin typeface="Meiryo UI" panose="020B0604030504040204" pitchFamily="50" charset="-128"/>
                <a:ea typeface="Meiryo UI" panose="020B0604030504040204" pitchFamily="50" charset="-128"/>
              </a:rPr>
              <a:t>の組</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66181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37D7E2-DC09-4C6C-95F9-B541089D8187}"/>
              </a:ext>
            </a:extLst>
          </p:cNvPr>
          <p:cNvSpPr>
            <a:spLocks noGrp="1"/>
          </p:cNvSpPr>
          <p:nvPr>
            <p:ph type="title"/>
          </p:nvPr>
        </p:nvSpPr>
        <p:spPr/>
        <p:txBody>
          <a:bodyPr/>
          <a:lstStyle/>
          <a:p>
            <a:r>
              <a:rPr kumimoji="1" lang="ja-JP" altLang="en-US" dirty="0">
                <a:latin typeface="+mj-ea"/>
              </a:rPr>
              <a:t>提案手法｜</a:t>
            </a:r>
            <a:r>
              <a:rPr kumimoji="1" lang="en-US" altLang="ja-JP" dirty="0">
                <a:latin typeface="+mj-ea"/>
              </a:rPr>
              <a:t>Loop Idiom</a:t>
            </a:r>
            <a:endParaRPr kumimoji="1" lang="ja-JP" altLang="en-US" dirty="0">
              <a:latin typeface="+mj-ea"/>
            </a:endParaRPr>
          </a:p>
        </p:txBody>
      </p:sp>
      <p:sp>
        <p:nvSpPr>
          <p:cNvPr id="5" name="フッター プレースホルダー 4">
            <a:extLst>
              <a:ext uri="{FF2B5EF4-FFF2-40B4-BE49-F238E27FC236}">
                <a16:creationId xmlns:a16="http://schemas.microsoft.com/office/drawing/2014/main" id="{11FAFE45-B431-4898-B396-389DD721F279}"/>
              </a:ext>
            </a:extLst>
          </p:cNvPr>
          <p:cNvSpPr>
            <a:spLocks noGrp="1"/>
          </p:cNvSpPr>
          <p:nvPr>
            <p:ph type="ftr" sz="quarter" idx="11"/>
          </p:nvPr>
        </p:nvSpPr>
        <p:spPr/>
        <p:txBody>
          <a:bodyPr/>
          <a:lstStyle/>
          <a:p>
            <a:pPr>
              <a:defRPr/>
            </a:pPr>
            <a:endParaRPr lang="en-US" altLang="ja-JP" dirty="0"/>
          </a:p>
        </p:txBody>
      </p:sp>
      <p:sp>
        <p:nvSpPr>
          <p:cNvPr id="6" name="スライド番号プレースホルダー 5">
            <a:extLst>
              <a:ext uri="{FF2B5EF4-FFF2-40B4-BE49-F238E27FC236}">
                <a16:creationId xmlns:a16="http://schemas.microsoft.com/office/drawing/2014/main" id="{50AAC22C-6B57-4852-A08B-D999BCA2122D}"/>
              </a:ext>
            </a:extLst>
          </p:cNvPr>
          <p:cNvSpPr>
            <a:spLocks noGrp="1"/>
          </p:cNvSpPr>
          <p:nvPr>
            <p:ph type="sldNum" sz="quarter" idx="12"/>
          </p:nvPr>
        </p:nvSpPr>
        <p:spPr/>
        <p:txBody>
          <a:bodyPr/>
          <a:lstStyle/>
          <a:p>
            <a:pPr>
              <a:defRPr/>
            </a:pPr>
            <a:fld id="{B12562F3-4A2F-4E07-B7D3-3E764FB0DEC6}" type="slidenum">
              <a:rPr lang="en-US" altLang="ja-JP" smtClean="0"/>
              <a:pPr>
                <a:defRPr/>
              </a:pPr>
              <a:t>33</a:t>
            </a:fld>
            <a:endParaRPr lang="en-US" altLang="ja-JP"/>
          </a:p>
        </p:txBody>
      </p:sp>
      <p:sp>
        <p:nvSpPr>
          <p:cNvPr id="7" name="テキスト プレースホルダー 6">
            <a:extLst>
              <a:ext uri="{FF2B5EF4-FFF2-40B4-BE49-F238E27FC236}">
                <a16:creationId xmlns:a16="http://schemas.microsoft.com/office/drawing/2014/main" id="{A8013D86-505D-41CB-AC7F-42B73A74BEFE}"/>
              </a:ext>
            </a:extLst>
          </p:cNvPr>
          <p:cNvSpPr>
            <a:spLocks noGrp="1"/>
          </p:cNvSpPr>
          <p:nvPr>
            <p:ph type="body" sz="quarter" idx="13"/>
          </p:nvPr>
        </p:nvSpPr>
        <p:spPr/>
        <p:txBody>
          <a:bodyPr/>
          <a:lstStyle/>
          <a:p>
            <a:r>
              <a:rPr kumimoji="1" lang="en-US" altLang="ja-JP" dirty="0">
                <a:latin typeface="+mj-ea"/>
                <a:ea typeface="+mj-ea"/>
              </a:rPr>
              <a:t>Loop Idiom: Reader </a:t>
            </a:r>
            <a:r>
              <a:rPr kumimoji="1" lang="ja-JP" altLang="en-US" dirty="0">
                <a:latin typeface="+mj-ea"/>
                <a:ea typeface="+mj-ea"/>
              </a:rPr>
              <a:t>部分</a:t>
            </a:r>
            <a:r>
              <a:rPr lang="ja-JP" altLang="en-US" dirty="0">
                <a:latin typeface="+mj-ea"/>
                <a:ea typeface="+mj-ea"/>
              </a:rPr>
              <a:t>に該当するロジックのパターン</a:t>
            </a:r>
            <a:endParaRPr lang="en-US" altLang="ja-JP" dirty="0">
              <a:latin typeface="+mj-ea"/>
              <a:ea typeface="+mj-ea"/>
            </a:endParaRPr>
          </a:p>
          <a:p>
            <a:r>
              <a:rPr kumimoji="1" lang="ja-JP" altLang="en-US" dirty="0">
                <a:latin typeface="+mj-ea"/>
                <a:ea typeface="+mj-ea"/>
              </a:rPr>
              <a:t>予備調査では</a:t>
            </a:r>
            <a:r>
              <a:rPr lang="ja-JP" altLang="en-US" dirty="0">
                <a:latin typeface="+mj-ea"/>
                <a:ea typeface="+mj-ea"/>
              </a:rPr>
              <a:t>，少数の </a:t>
            </a:r>
            <a:r>
              <a:rPr lang="en-US" altLang="ja-JP" dirty="0">
                <a:latin typeface="+mj-ea"/>
                <a:ea typeface="+mj-ea"/>
              </a:rPr>
              <a:t>Loop Idiom </a:t>
            </a:r>
            <a:r>
              <a:rPr lang="ja-JP" altLang="en-US" dirty="0">
                <a:latin typeface="+mj-ea"/>
                <a:ea typeface="+mj-ea"/>
              </a:rPr>
              <a:t>で多くの実システムのバッチ処理をカバーできた</a:t>
            </a:r>
            <a:endParaRPr kumimoji="1" lang="ja-JP" altLang="en-US" dirty="0">
              <a:latin typeface="+mj-ea"/>
              <a:ea typeface="+mj-ea"/>
            </a:endParaRPr>
          </a:p>
        </p:txBody>
      </p:sp>
      <p:graphicFrame>
        <p:nvGraphicFramePr>
          <p:cNvPr id="8" name="表 8">
            <a:extLst>
              <a:ext uri="{FF2B5EF4-FFF2-40B4-BE49-F238E27FC236}">
                <a16:creationId xmlns:a16="http://schemas.microsoft.com/office/drawing/2014/main" id="{0D1308AA-BA6C-477D-8C5F-E9D10927EDD7}"/>
              </a:ext>
            </a:extLst>
          </p:cNvPr>
          <p:cNvGraphicFramePr>
            <a:graphicFrameLocks noGrp="1"/>
          </p:cNvGraphicFramePr>
          <p:nvPr>
            <p:extLst>
              <p:ext uri="{D42A27DB-BD31-4B8C-83A1-F6EECF244321}">
                <p14:modId xmlns:p14="http://schemas.microsoft.com/office/powerpoint/2010/main" val="1966462292"/>
              </p:ext>
            </p:extLst>
          </p:nvPr>
        </p:nvGraphicFramePr>
        <p:xfrm>
          <a:off x="609600" y="2237858"/>
          <a:ext cx="6476629" cy="3413760"/>
        </p:xfrm>
        <a:graphic>
          <a:graphicData uri="http://schemas.openxmlformats.org/drawingml/2006/table">
            <a:tbl>
              <a:tblPr firstRow="1">
                <a:tableStyleId>{073A0DAA-6AF3-43AB-8588-CEC1D06C72B9}</a:tableStyleId>
              </a:tblPr>
              <a:tblGrid>
                <a:gridCol w="1472629">
                  <a:extLst>
                    <a:ext uri="{9D8B030D-6E8A-4147-A177-3AD203B41FA5}">
                      <a16:colId xmlns:a16="http://schemas.microsoft.com/office/drawing/2014/main" val="210036323"/>
                    </a:ext>
                  </a:extLst>
                </a:gridCol>
                <a:gridCol w="5004000">
                  <a:extLst>
                    <a:ext uri="{9D8B030D-6E8A-4147-A177-3AD203B41FA5}">
                      <a16:colId xmlns:a16="http://schemas.microsoft.com/office/drawing/2014/main" val="2853536764"/>
                    </a:ext>
                  </a:extLst>
                </a:gridCol>
              </a:tblGrid>
              <a:tr h="229451">
                <a:tc>
                  <a:txBody>
                    <a:bodyPr/>
                    <a:lstStyle/>
                    <a:p>
                      <a:r>
                        <a:rPr kumimoji="1" lang="en-US" altLang="ja-JP" sz="1600" dirty="0">
                          <a:latin typeface="+mj-ea"/>
                          <a:ea typeface="+mj-ea"/>
                        </a:rPr>
                        <a:t>Loop Idiom</a:t>
                      </a:r>
                      <a:endParaRPr kumimoji="1" lang="ja-JP" altLang="en-US" sz="1600" dirty="0">
                        <a:latin typeface="+mj-ea"/>
                        <a:ea typeface="+mj-ea"/>
                      </a:endParaRPr>
                    </a:p>
                  </a:txBody>
                  <a:tcPr/>
                </a:tc>
                <a:tc>
                  <a:txBody>
                    <a:bodyPr/>
                    <a:lstStyle/>
                    <a:p>
                      <a:r>
                        <a:rPr kumimoji="1" lang="ja-JP" altLang="en-US" sz="1600" dirty="0">
                          <a:latin typeface="+mj-ea"/>
                          <a:ea typeface="+mj-ea"/>
                        </a:rPr>
                        <a:t>意味</a:t>
                      </a:r>
                    </a:p>
                  </a:txBody>
                  <a:tcPr/>
                </a:tc>
                <a:extLst>
                  <a:ext uri="{0D108BD9-81ED-4DB2-BD59-A6C34878D82A}">
                    <a16:rowId xmlns:a16="http://schemas.microsoft.com/office/drawing/2014/main" val="2849585615"/>
                  </a:ext>
                </a:extLst>
              </a:tr>
              <a:tr h="229451">
                <a:tc>
                  <a:txBody>
                    <a:bodyPr/>
                    <a:lstStyle/>
                    <a:p>
                      <a:r>
                        <a:rPr kumimoji="1" lang="en-US" altLang="ja-JP" sz="1600" dirty="0">
                          <a:latin typeface="+mj-ea"/>
                          <a:ea typeface="+mj-ea"/>
                        </a:rPr>
                        <a:t>Edit</a:t>
                      </a:r>
                      <a:endParaRPr kumimoji="1" lang="ja-JP" altLang="en-US" sz="1600" dirty="0">
                        <a:latin typeface="+mj-ea"/>
                        <a:ea typeface="+mj-ea"/>
                      </a:endParaRPr>
                    </a:p>
                  </a:txBody>
                  <a:tcPr/>
                </a:tc>
                <a:tc>
                  <a:txBody>
                    <a:bodyPr/>
                    <a:lstStyle/>
                    <a:p>
                      <a:r>
                        <a:rPr kumimoji="1" lang="ja-JP" altLang="en-US" sz="1600" dirty="0">
                          <a:latin typeface="+mj-ea"/>
                          <a:ea typeface="+mj-ea"/>
                        </a:rPr>
                        <a:t>すべてのレコードを出力する</a:t>
                      </a:r>
                      <a:endParaRPr kumimoji="1" lang="en-US" altLang="ja-JP" sz="1600" dirty="0">
                        <a:latin typeface="+mj-ea"/>
                        <a:ea typeface="+mj-ea"/>
                      </a:endParaRPr>
                    </a:p>
                  </a:txBody>
                  <a:tcPr/>
                </a:tc>
                <a:extLst>
                  <a:ext uri="{0D108BD9-81ED-4DB2-BD59-A6C34878D82A}">
                    <a16:rowId xmlns:a16="http://schemas.microsoft.com/office/drawing/2014/main" val="2949146404"/>
                  </a:ext>
                </a:extLst>
              </a:tr>
              <a:tr h="229451">
                <a:tc>
                  <a:txBody>
                    <a:bodyPr/>
                    <a:lstStyle/>
                    <a:p>
                      <a:r>
                        <a:rPr kumimoji="1" lang="en-US" altLang="ja-JP" sz="1600" dirty="0">
                          <a:latin typeface="+mj-ea"/>
                          <a:ea typeface="+mj-ea"/>
                        </a:rPr>
                        <a:t>Filter</a:t>
                      </a:r>
                      <a:endParaRPr kumimoji="1" lang="ja-JP" altLang="en-US" sz="1600" dirty="0">
                        <a:latin typeface="+mj-ea"/>
                        <a:ea typeface="+mj-ea"/>
                      </a:endParaRPr>
                    </a:p>
                  </a:txBody>
                  <a:tcPr/>
                </a:tc>
                <a:tc>
                  <a:txBody>
                    <a:bodyPr/>
                    <a:lstStyle/>
                    <a:p>
                      <a:r>
                        <a:rPr kumimoji="1" lang="ja-JP" altLang="en-US" sz="1600" dirty="0">
                          <a:latin typeface="+mj-ea"/>
                          <a:ea typeface="+mj-ea"/>
                        </a:rPr>
                        <a:t>抽出条件にマッチしたレコードだけを出力する</a:t>
                      </a:r>
                      <a:endParaRPr kumimoji="1" lang="en-US" altLang="ja-JP" sz="1600" dirty="0">
                        <a:latin typeface="+mj-ea"/>
                        <a:ea typeface="+mj-ea"/>
                      </a:endParaRPr>
                    </a:p>
                  </a:txBody>
                  <a:tcPr/>
                </a:tc>
                <a:extLst>
                  <a:ext uri="{0D108BD9-81ED-4DB2-BD59-A6C34878D82A}">
                    <a16:rowId xmlns:a16="http://schemas.microsoft.com/office/drawing/2014/main" val="954785567"/>
                  </a:ext>
                </a:extLst>
              </a:tr>
              <a:tr h="396325">
                <a:tc>
                  <a:txBody>
                    <a:bodyPr/>
                    <a:lstStyle/>
                    <a:p>
                      <a:r>
                        <a:rPr kumimoji="1" lang="en-US" altLang="ja-JP" sz="1600" dirty="0">
                          <a:latin typeface="+mj-ea"/>
                          <a:ea typeface="+mj-ea"/>
                        </a:rPr>
                        <a:t>Grouping</a:t>
                      </a:r>
                      <a:endParaRPr kumimoji="1" lang="ja-JP" altLang="en-US" sz="1600" dirty="0">
                        <a:latin typeface="+mj-ea"/>
                        <a:ea typeface="+mj-ea"/>
                      </a:endParaRPr>
                    </a:p>
                  </a:txBody>
                  <a:tcPr/>
                </a:tc>
                <a:tc>
                  <a:txBody>
                    <a:bodyPr/>
                    <a:lstStyle/>
                    <a:p>
                      <a:r>
                        <a:rPr kumimoji="1" lang="ja-JP" altLang="en-US" sz="1600" dirty="0">
                          <a:latin typeface="+mj-ea"/>
                          <a:ea typeface="+mj-ea"/>
                        </a:rPr>
                        <a:t>レコードをグループごとに分離し，それぞれの値を計算する</a:t>
                      </a:r>
                      <a:endParaRPr kumimoji="1" lang="en-US" altLang="ja-JP" sz="1600" dirty="0">
                        <a:latin typeface="+mj-ea"/>
                        <a:ea typeface="+mj-ea"/>
                      </a:endParaRPr>
                    </a:p>
                    <a:p>
                      <a:r>
                        <a:rPr kumimoji="1" lang="ja-JP" altLang="en-US" sz="1600" dirty="0">
                          <a:latin typeface="+mj-ea"/>
                          <a:ea typeface="+mj-ea"/>
                        </a:rPr>
                        <a:t>例）</a:t>
                      </a:r>
                      <a:r>
                        <a:rPr kumimoji="1" lang="en-US" altLang="ja-JP" sz="1600" dirty="0">
                          <a:latin typeface="+mj-ea"/>
                          <a:ea typeface="+mj-ea"/>
                        </a:rPr>
                        <a:t>sum/count/min/max</a:t>
                      </a:r>
                      <a:endParaRPr kumimoji="1" lang="ja-JP" altLang="en-US" sz="1600" dirty="0">
                        <a:latin typeface="+mj-ea"/>
                        <a:ea typeface="+mj-ea"/>
                      </a:endParaRPr>
                    </a:p>
                  </a:txBody>
                  <a:tcPr/>
                </a:tc>
                <a:extLst>
                  <a:ext uri="{0D108BD9-81ED-4DB2-BD59-A6C34878D82A}">
                    <a16:rowId xmlns:a16="http://schemas.microsoft.com/office/drawing/2014/main" val="3039672745"/>
                  </a:ext>
                </a:extLst>
              </a:tr>
              <a:tr h="229451">
                <a:tc>
                  <a:txBody>
                    <a:bodyPr/>
                    <a:lstStyle/>
                    <a:p>
                      <a:r>
                        <a:rPr kumimoji="1" lang="en-US" altLang="ja-JP" sz="1600" dirty="0">
                          <a:latin typeface="+mj-ea"/>
                          <a:ea typeface="+mj-ea"/>
                        </a:rPr>
                        <a:t>Join</a:t>
                      </a:r>
                      <a:endParaRPr kumimoji="1" lang="ja-JP" altLang="en-US" sz="1600" dirty="0">
                        <a:latin typeface="+mj-ea"/>
                        <a:ea typeface="+mj-ea"/>
                      </a:endParaRPr>
                    </a:p>
                  </a:txBody>
                  <a:tcPr/>
                </a:tc>
                <a:tc>
                  <a:txBody>
                    <a:bodyPr/>
                    <a:lstStyle/>
                    <a:p>
                      <a:r>
                        <a:rPr kumimoji="1" lang="en-US" altLang="ja-JP" sz="1600" dirty="0">
                          <a:latin typeface="+mj-ea"/>
                          <a:ea typeface="+mj-ea"/>
                        </a:rPr>
                        <a:t>2</a:t>
                      </a:r>
                      <a:r>
                        <a:rPr kumimoji="1" lang="ja-JP" altLang="en-US" sz="1600" dirty="0">
                          <a:latin typeface="+mj-ea"/>
                          <a:ea typeface="+mj-ea"/>
                        </a:rPr>
                        <a:t>つの入力ファイルでキーが同じレコードを結合して出力する</a:t>
                      </a:r>
                      <a:endParaRPr kumimoji="1" lang="en-US" altLang="ja-JP" sz="1600" dirty="0">
                        <a:latin typeface="+mj-ea"/>
                        <a:ea typeface="+mj-ea"/>
                      </a:endParaRPr>
                    </a:p>
                  </a:txBody>
                  <a:tcPr/>
                </a:tc>
                <a:extLst>
                  <a:ext uri="{0D108BD9-81ED-4DB2-BD59-A6C34878D82A}">
                    <a16:rowId xmlns:a16="http://schemas.microsoft.com/office/drawing/2014/main" val="1526942948"/>
                  </a:ext>
                </a:extLst>
              </a:tr>
              <a:tr h="396325">
                <a:tc>
                  <a:txBody>
                    <a:bodyPr/>
                    <a:lstStyle/>
                    <a:p>
                      <a:r>
                        <a:rPr kumimoji="1" lang="en-US" altLang="ja-JP" sz="1600" dirty="0">
                          <a:latin typeface="+mj-ea"/>
                          <a:ea typeface="+mj-ea"/>
                        </a:rPr>
                        <a:t>Difference</a:t>
                      </a:r>
                      <a:endParaRPr kumimoji="1" lang="ja-JP" altLang="en-US" sz="1600" dirty="0">
                        <a:latin typeface="+mj-ea"/>
                        <a:ea typeface="+mj-ea"/>
                      </a:endParaRPr>
                    </a:p>
                  </a:txBody>
                  <a:tcPr/>
                </a:tc>
                <a:tc>
                  <a:txBody>
                    <a:bodyPr/>
                    <a:lstStyle/>
                    <a:p>
                      <a:r>
                        <a:rPr kumimoji="1" lang="ja-JP" altLang="en-US" sz="1600" dirty="0">
                          <a:latin typeface="+mj-ea"/>
                          <a:ea typeface="+mj-ea"/>
                        </a:rPr>
                        <a:t>片方のファイルから他方のファイルに属するレコードを取り除いたレコードだけを出力する</a:t>
                      </a:r>
                    </a:p>
                  </a:txBody>
                  <a:tcPr/>
                </a:tc>
                <a:extLst>
                  <a:ext uri="{0D108BD9-81ED-4DB2-BD59-A6C34878D82A}">
                    <a16:rowId xmlns:a16="http://schemas.microsoft.com/office/drawing/2014/main" val="202035903"/>
                  </a:ext>
                </a:extLst>
              </a:tr>
              <a:tr h="396325">
                <a:tc>
                  <a:txBody>
                    <a:bodyPr/>
                    <a:lstStyle/>
                    <a:p>
                      <a:r>
                        <a:rPr kumimoji="1" lang="en-US" altLang="ja-JP" sz="1600" dirty="0">
                          <a:latin typeface="+mj-ea"/>
                          <a:ea typeface="+mj-ea"/>
                        </a:rPr>
                        <a:t>Split</a:t>
                      </a:r>
                      <a:endParaRPr kumimoji="1" lang="ja-JP" altLang="en-US" sz="1600" dirty="0">
                        <a:latin typeface="+mj-ea"/>
                        <a:ea typeface="+mj-ea"/>
                      </a:endParaRPr>
                    </a:p>
                  </a:txBody>
                  <a:tcPr/>
                </a:tc>
                <a:tc>
                  <a:txBody>
                    <a:bodyPr/>
                    <a:lstStyle/>
                    <a:p>
                      <a:r>
                        <a:rPr kumimoji="1" lang="ja-JP" altLang="en-US" sz="1600" dirty="0">
                          <a:latin typeface="+mj-ea"/>
                          <a:ea typeface="+mj-ea"/>
                        </a:rPr>
                        <a:t>条件に従って入力ファイルのレコードを複数の出力ファイルに分割する</a:t>
                      </a:r>
                    </a:p>
                  </a:txBody>
                  <a:tcPr/>
                </a:tc>
                <a:extLst>
                  <a:ext uri="{0D108BD9-81ED-4DB2-BD59-A6C34878D82A}">
                    <a16:rowId xmlns:a16="http://schemas.microsoft.com/office/drawing/2014/main" val="3130581225"/>
                  </a:ext>
                </a:extLst>
              </a:tr>
              <a:tr h="229451">
                <a:tc>
                  <a:txBody>
                    <a:bodyPr/>
                    <a:lstStyle/>
                    <a:p>
                      <a:r>
                        <a:rPr kumimoji="1" lang="en-US" altLang="ja-JP" sz="1600" dirty="0">
                          <a:latin typeface="+mj-ea"/>
                          <a:ea typeface="+mj-ea"/>
                        </a:rPr>
                        <a:t>Union</a:t>
                      </a:r>
                      <a:endParaRPr kumimoji="1" lang="ja-JP" altLang="en-US" sz="1600" dirty="0">
                        <a:latin typeface="+mj-ea"/>
                        <a:ea typeface="+mj-ea"/>
                      </a:endParaRPr>
                    </a:p>
                  </a:txBody>
                  <a:tcPr/>
                </a:tc>
                <a:tc>
                  <a:txBody>
                    <a:bodyPr/>
                    <a:lstStyle/>
                    <a:p>
                      <a:r>
                        <a:rPr kumimoji="1" lang="en-US" altLang="ja-JP" sz="1600" dirty="0">
                          <a:latin typeface="+mj-ea"/>
                          <a:ea typeface="+mj-ea"/>
                        </a:rPr>
                        <a:t>2</a:t>
                      </a:r>
                      <a:r>
                        <a:rPr kumimoji="1" lang="ja-JP" altLang="en-US" sz="1600" dirty="0">
                          <a:latin typeface="+mj-ea"/>
                          <a:ea typeface="+mj-ea"/>
                        </a:rPr>
                        <a:t>つの入力ファイルのすべての行を</a:t>
                      </a:r>
                      <a:r>
                        <a:rPr kumimoji="1" lang="en-US" altLang="ja-JP" sz="1600" dirty="0">
                          <a:latin typeface="+mj-ea"/>
                          <a:ea typeface="+mj-ea"/>
                        </a:rPr>
                        <a:t>1</a:t>
                      </a:r>
                      <a:r>
                        <a:rPr kumimoji="1" lang="ja-JP" altLang="en-US" sz="1600" dirty="0">
                          <a:latin typeface="+mj-ea"/>
                          <a:ea typeface="+mj-ea"/>
                        </a:rPr>
                        <a:t>つのファイルとして出力する</a:t>
                      </a:r>
                    </a:p>
                  </a:txBody>
                  <a:tcPr/>
                </a:tc>
                <a:extLst>
                  <a:ext uri="{0D108BD9-81ED-4DB2-BD59-A6C34878D82A}">
                    <a16:rowId xmlns:a16="http://schemas.microsoft.com/office/drawing/2014/main" val="1055138379"/>
                  </a:ext>
                </a:extLst>
              </a:tr>
            </a:tbl>
          </a:graphicData>
        </a:graphic>
      </p:graphicFrame>
      <p:sp>
        <p:nvSpPr>
          <p:cNvPr id="12" name="正方形/長方形 11">
            <a:extLst>
              <a:ext uri="{FF2B5EF4-FFF2-40B4-BE49-F238E27FC236}">
                <a16:creationId xmlns:a16="http://schemas.microsoft.com/office/drawing/2014/main" id="{03D1C7E3-1B27-486A-9198-5B1C753BD483}"/>
              </a:ext>
            </a:extLst>
          </p:cNvPr>
          <p:cNvSpPr/>
          <p:nvPr/>
        </p:nvSpPr>
        <p:spPr>
          <a:xfrm>
            <a:off x="7277898" y="1699486"/>
            <a:ext cx="3770403" cy="169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if(</a:t>
            </a:r>
            <a:r>
              <a:rPr lang="en-US" altLang="ja-JP" sz="1200" i="1"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conditional_expression</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3" name="正方形/長方形 12">
            <a:extLst>
              <a:ext uri="{FF2B5EF4-FFF2-40B4-BE49-F238E27FC236}">
                <a16:creationId xmlns:a16="http://schemas.microsoft.com/office/drawing/2014/main" id="{6F53530A-D3D8-4BF7-931C-453537E5E808}"/>
              </a:ext>
            </a:extLst>
          </p:cNvPr>
          <p:cNvSpPr/>
          <p:nvPr/>
        </p:nvSpPr>
        <p:spPr>
          <a:xfrm>
            <a:off x="7277897" y="3446719"/>
            <a:ext cx="3770403" cy="28217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sql2 = “SELECT * FROM </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B-table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rs2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(sql2);</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rs2.next();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if(</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item.</a:t>
            </a:r>
            <a:r>
              <a:rPr lang="en-US" altLang="ja-JP" sz="1200" i="1"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key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key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 if(</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item.</a:t>
            </a:r>
            <a:r>
              <a:rPr lang="en-US" altLang="ja-JP" sz="1200" i="1"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key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&gt; item2.</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key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rs2.next();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cxnSp>
        <p:nvCxnSpPr>
          <p:cNvPr id="14" name="直線コネクタ 13">
            <a:extLst>
              <a:ext uri="{FF2B5EF4-FFF2-40B4-BE49-F238E27FC236}">
                <a16:creationId xmlns:a16="http://schemas.microsoft.com/office/drawing/2014/main" id="{16FC575F-D39E-4F3F-98E3-8AB05B725086}"/>
              </a:ext>
            </a:extLst>
          </p:cNvPr>
          <p:cNvCxnSpPr>
            <a:cxnSpLocks/>
          </p:cNvCxnSpPr>
          <p:nvPr/>
        </p:nvCxnSpPr>
        <p:spPr>
          <a:xfrm flipV="1">
            <a:off x="6778305" y="2579042"/>
            <a:ext cx="499593" cy="6074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D2FD952D-9B6F-49D7-A439-5F7EC13592DA}"/>
              </a:ext>
            </a:extLst>
          </p:cNvPr>
          <p:cNvCxnSpPr>
            <a:cxnSpLocks/>
            <a:endCxn id="13" idx="1"/>
          </p:cNvCxnSpPr>
          <p:nvPr/>
        </p:nvCxnSpPr>
        <p:spPr>
          <a:xfrm>
            <a:off x="6878972" y="4077050"/>
            <a:ext cx="398925" cy="7805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94395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a:t>
            </a:r>
            <a:r>
              <a:rPr kumimoji="1" lang="en-US" altLang="ja-JP" dirty="0">
                <a:latin typeface="+mj-ea"/>
              </a:rPr>
              <a:t>3: Processor </a:t>
            </a:r>
            <a:r>
              <a:rPr kumimoji="1" lang="ja-JP" altLang="en-US" dirty="0">
                <a:latin typeface="+mj-ea"/>
              </a:rPr>
              <a:t>の書き換え</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34</a:t>
            </a:fld>
            <a:endParaRPr lang="en-US" altLang="ja-JP"/>
          </a:p>
        </p:txBody>
      </p:sp>
      <p:sp>
        <p:nvSpPr>
          <p:cNvPr id="7" name="テキスト プレースホルダー 6"/>
          <p:cNvSpPr>
            <a:spLocks noGrp="1"/>
          </p:cNvSpPr>
          <p:nvPr>
            <p:ph type="body" sz="quarter" idx="13"/>
          </p:nvPr>
        </p:nvSpPr>
        <p:spPr/>
        <p:txBody>
          <a:bodyPr/>
          <a:lstStyle/>
          <a:p>
            <a:r>
              <a:rPr lang="en-US" altLang="ja-JP" dirty="0">
                <a:latin typeface="+mj-ea"/>
                <a:ea typeface="+mj-ea"/>
              </a:rPr>
              <a:t>Processor </a:t>
            </a:r>
            <a:r>
              <a:rPr lang="ja-JP" altLang="en-US" dirty="0">
                <a:latin typeface="+mj-ea"/>
                <a:ea typeface="+mj-ea"/>
              </a:rPr>
              <a:t>部分：</a:t>
            </a:r>
            <a:r>
              <a:rPr kumimoji="1" lang="en-US" altLang="ja-JP" sz="2400" dirty="0">
                <a:latin typeface="+mj-ea"/>
                <a:ea typeface="+mj-ea"/>
              </a:rPr>
              <a:t>1 </a:t>
            </a:r>
            <a:r>
              <a:rPr kumimoji="1" lang="ja-JP" altLang="en-US" sz="2400" dirty="0">
                <a:latin typeface="+mj-ea"/>
                <a:ea typeface="+mj-ea"/>
              </a:rPr>
              <a:t>レコード分を加工する処理</a:t>
            </a:r>
            <a:br>
              <a:rPr lang="en-US" altLang="ja-JP" sz="2400" dirty="0">
                <a:latin typeface="+mj-ea"/>
                <a:ea typeface="+mj-ea"/>
              </a:rPr>
            </a:br>
            <a:r>
              <a:rPr kumimoji="1" lang="ja-JP" altLang="en-US" dirty="0">
                <a:latin typeface="+mj-ea"/>
                <a:ea typeface="+mj-ea"/>
              </a:rPr>
              <a:t>抽出対象：</a:t>
            </a:r>
            <a:r>
              <a:rPr lang="ja-JP" altLang="en-US" dirty="0">
                <a:latin typeface="+mj-ea"/>
                <a:ea typeface="+mj-ea"/>
              </a:rPr>
              <a:t>ステップ </a:t>
            </a:r>
            <a:r>
              <a:rPr lang="en-US" altLang="ja-JP" dirty="0">
                <a:latin typeface="+mj-ea"/>
                <a:ea typeface="+mj-ea"/>
              </a:rPr>
              <a:t>1 </a:t>
            </a:r>
            <a:r>
              <a:rPr lang="ja-JP" altLang="en-US" dirty="0">
                <a:latin typeface="+mj-ea"/>
                <a:ea typeface="+mj-ea"/>
              </a:rPr>
              <a:t>で無視した</a:t>
            </a:r>
            <a:r>
              <a:rPr kumimoji="1" lang="ja-JP" altLang="en-US" dirty="0">
                <a:latin typeface="+mj-ea"/>
                <a:ea typeface="+mj-ea"/>
              </a:rPr>
              <a:t>ループ中の</a:t>
            </a:r>
            <a:r>
              <a:rPr lang="ja-JP" altLang="en-US" dirty="0">
                <a:latin typeface="+mj-ea"/>
                <a:ea typeface="+mj-ea"/>
              </a:rPr>
              <a:t>制御構造や代入文</a:t>
            </a:r>
            <a:endParaRPr kumimoji="1" lang="ja-JP" altLang="en-US" dirty="0">
              <a:latin typeface="+mj-ea"/>
              <a:ea typeface="+mj-ea"/>
            </a:endParaRPr>
          </a:p>
        </p:txBody>
      </p:sp>
      <p:sp>
        <p:nvSpPr>
          <p:cNvPr id="13" name="テキスト ボックス 12"/>
          <p:cNvSpPr txBox="1"/>
          <p:nvPr/>
        </p:nvSpPr>
        <p:spPr>
          <a:xfrm>
            <a:off x="6521408" y="1715280"/>
            <a:ext cx="1643399"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Processor</a:t>
            </a:r>
            <a:endParaRPr kumimoji="1" lang="ja-JP" altLang="en-US" sz="2000" dirty="0">
              <a:latin typeface="Meiryo UI" panose="020B0604030504040204" pitchFamily="50" charset="-128"/>
              <a:ea typeface="Meiryo UI" panose="020B0604030504040204" pitchFamily="50" charset="-128"/>
            </a:endParaRPr>
          </a:p>
        </p:txBody>
      </p:sp>
      <p:sp>
        <p:nvSpPr>
          <p:cNvPr id="15" name="正方形/長方形 14"/>
          <p:cNvSpPr/>
          <p:nvPr/>
        </p:nvSpPr>
        <p:spPr>
          <a:xfrm>
            <a:off x="6521408" y="2115390"/>
            <a:ext cx="5081700" cy="17621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public Sale2 process(Sale item) throws Exception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return item2;</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11" name="正方形/長方形 10">
            <a:extLst>
              <a:ext uri="{FF2B5EF4-FFF2-40B4-BE49-F238E27FC236}">
                <a16:creationId xmlns:a16="http://schemas.microsoft.com/office/drawing/2014/main" id="{45CCD351-1A2C-414C-9FF6-BC3B10537627}"/>
              </a:ext>
            </a:extLst>
          </p:cNvPr>
          <p:cNvSpPr/>
          <p:nvPr/>
        </p:nvSpPr>
        <p:spPr>
          <a:xfrm>
            <a:off x="609600" y="2137017"/>
            <a:ext cx="5303319" cy="398438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Statement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connection.createStatement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 item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toSale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E7E7E7"/>
                </a:highlight>
                <a:latin typeface="Courier New" panose="02070309020205020404" pitchFamily="49" charset="0"/>
                <a:ea typeface="Meiryo UI" panose="020B0604030504040204" pitchFamily="50" charset="-128"/>
                <a:cs typeface="Courier New" panose="02070309020205020404" pitchFamily="49" charset="0"/>
              </a:rPr>
              <a:t>if(item.</a:t>
            </a:r>
            <a:r>
              <a:rPr lang="ja-JP" altLang="en-US" sz="1200" b="1" dirty="0">
                <a:solidFill>
                  <a:schemeClr val="tx1"/>
                </a:solidFill>
                <a:highlight>
                  <a:srgbClr val="E7E7E7"/>
                </a:highlight>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b="1" dirty="0">
                <a:solidFill>
                  <a:schemeClr val="tx1"/>
                </a:solidFill>
                <a:highlight>
                  <a:srgbClr val="E7E7E7"/>
                </a:highlight>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Sale2 item2 = new Sale2(item);</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flg</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flg</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2" name="テキスト ボックス 11">
            <a:extLst>
              <a:ext uri="{FF2B5EF4-FFF2-40B4-BE49-F238E27FC236}">
                <a16:creationId xmlns:a16="http://schemas.microsoft.com/office/drawing/2014/main" id="{B3568A68-C8B1-4386-BED2-70A2F4D42D30}"/>
              </a:ext>
            </a:extLst>
          </p:cNvPr>
          <p:cNvSpPr txBox="1"/>
          <p:nvPr/>
        </p:nvSpPr>
        <p:spPr>
          <a:xfrm>
            <a:off x="609600" y="1724969"/>
            <a:ext cx="3081556" cy="400110"/>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 バッチ処理の </a:t>
            </a:r>
            <a:r>
              <a:rPr lang="en-US" altLang="ja-JP" sz="2000" dirty="0">
                <a:latin typeface="Meiryo UI" panose="020B0604030504040204" pitchFamily="50" charset="-128"/>
                <a:ea typeface="Meiryo UI" panose="020B0604030504040204" pitchFamily="50" charset="-128"/>
              </a:rPr>
              <a:t>Java </a:t>
            </a:r>
            <a:r>
              <a:rPr lang="ja-JP" altLang="en-US" sz="2000" dirty="0">
                <a:latin typeface="Meiryo UI" panose="020B0604030504040204" pitchFamily="50" charset="-128"/>
                <a:ea typeface="Meiryo UI" panose="020B0604030504040204" pitchFamily="50" charset="-128"/>
              </a:rPr>
              <a:t>実装</a:t>
            </a:r>
            <a:endParaRPr kumimoji="1" lang="ja-JP" altLang="en-US" sz="2000" dirty="0">
              <a:latin typeface="Meiryo UI" panose="020B0604030504040204" pitchFamily="50" charset="-128"/>
              <a:ea typeface="Meiryo UI" panose="020B0604030504040204" pitchFamily="50" charset="-128"/>
            </a:endParaRPr>
          </a:p>
        </p:txBody>
      </p:sp>
      <p:sp>
        <p:nvSpPr>
          <p:cNvPr id="14" name="吹き出し: 折線 (強調線付き) 13">
            <a:extLst>
              <a:ext uri="{FF2B5EF4-FFF2-40B4-BE49-F238E27FC236}">
                <a16:creationId xmlns:a16="http://schemas.microsoft.com/office/drawing/2014/main" id="{56AEBC01-B69C-44BE-B0F7-23A55927C409}"/>
              </a:ext>
            </a:extLst>
          </p:cNvPr>
          <p:cNvSpPr/>
          <p:nvPr/>
        </p:nvSpPr>
        <p:spPr>
          <a:xfrm>
            <a:off x="3513920" y="3809535"/>
            <a:ext cx="2327905" cy="540000"/>
          </a:xfrm>
          <a:prstGeom prst="accentCallout2">
            <a:avLst>
              <a:gd name="adj1" fmla="val 18750"/>
              <a:gd name="adj2" fmla="val -8333"/>
              <a:gd name="adj3" fmla="val 18750"/>
              <a:gd name="adj4" fmla="val -16667"/>
              <a:gd name="adj5" fmla="val -12051"/>
              <a:gd name="adj6" fmla="val -25116"/>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加工対象の </a:t>
            </a:r>
            <a:r>
              <a:rPr kumimoji="1" lang="en-US" altLang="ja-JP" sz="1600" dirty="0">
                <a:solidFill>
                  <a:schemeClr val="tx1"/>
                </a:solidFill>
              </a:rPr>
              <a:t>1 </a:t>
            </a:r>
            <a:r>
              <a:rPr kumimoji="1" lang="ja-JP" altLang="en-US" sz="1600" dirty="0">
                <a:solidFill>
                  <a:schemeClr val="tx1"/>
                </a:solidFill>
              </a:rPr>
              <a:t>レコードが</a:t>
            </a:r>
            <a:endParaRPr kumimoji="1" lang="en-US" altLang="ja-JP" sz="1600" dirty="0">
              <a:solidFill>
                <a:schemeClr val="tx1"/>
              </a:solidFill>
            </a:endParaRPr>
          </a:p>
          <a:p>
            <a:r>
              <a:rPr lang="ja-JP" altLang="en-US" sz="1600" dirty="0">
                <a:solidFill>
                  <a:schemeClr val="tx1"/>
                </a:solidFill>
              </a:rPr>
              <a:t>どう加工されるかという内容</a:t>
            </a:r>
            <a:endParaRPr kumimoji="1" lang="ja-JP" altLang="en-US" sz="1600" dirty="0">
              <a:solidFill>
                <a:schemeClr val="tx1"/>
              </a:solidFill>
            </a:endParaRPr>
          </a:p>
        </p:txBody>
      </p:sp>
      <p:sp>
        <p:nvSpPr>
          <p:cNvPr id="17" name="吹き出し: 折線 (強調線付き) 16">
            <a:extLst>
              <a:ext uri="{FF2B5EF4-FFF2-40B4-BE49-F238E27FC236}">
                <a16:creationId xmlns:a16="http://schemas.microsoft.com/office/drawing/2014/main" id="{DA7BCFB5-96B0-401C-BB86-2EB495CA3BD3}"/>
              </a:ext>
            </a:extLst>
          </p:cNvPr>
          <p:cNvSpPr/>
          <p:nvPr/>
        </p:nvSpPr>
        <p:spPr>
          <a:xfrm>
            <a:off x="3613150" y="2780801"/>
            <a:ext cx="2129443" cy="540000"/>
          </a:xfrm>
          <a:prstGeom prst="accentCallout2">
            <a:avLst>
              <a:gd name="adj1" fmla="val 40819"/>
              <a:gd name="adj2" fmla="val -7939"/>
              <a:gd name="adj3" fmla="val 40819"/>
              <a:gd name="adj4" fmla="val -16273"/>
              <a:gd name="adj5" fmla="val 103618"/>
              <a:gd name="adj6" fmla="val -41581"/>
            </a:avLst>
          </a:prstGeom>
          <a:solidFill>
            <a:schemeClr val="accent3">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レコードが出力されるかどうかを決める条件</a:t>
            </a:r>
          </a:p>
        </p:txBody>
      </p:sp>
      <p:sp>
        <p:nvSpPr>
          <p:cNvPr id="18" name="二等辺三角形 17">
            <a:extLst>
              <a:ext uri="{FF2B5EF4-FFF2-40B4-BE49-F238E27FC236}">
                <a16:creationId xmlns:a16="http://schemas.microsoft.com/office/drawing/2014/main" id="{03C30AE4-ECC2-404F-AEA0-3F0B666EDBDD}"/>
              </a:ext>
            </a:extLst>
          </p:cNvPr>
          <p:cNvSpPr/>
          <p:nvPr/>
        </p:nvSpPr>
        <p:spPr>
          <a:xfrm rot="16200000" flipV="1">
            <a:off x="5470548" y="2870710"/>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7299345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提案手法｜ステップ</a:t>
            </a:r>
            <a:r>
              <a:rPr kumimoji="1" lang="en-US" altLang="ja-JP" dirty="0">
                <a:latin typeface="+mj-ea"/>
              </a:rPr>
              <a:t>4: Writer </a:t>
            </a:r>
            <a:r>
              <a:rPr kumimoji="1" lang="ja-JP" altLang="en-US" dirty="0">
                <a:latin typeface="+mj-ea"/>
              </a:rPr>
              <a:t>部分の </a:t>
            </a:r>
            <a:r>
              <a:rPr kumimoji="1" lang="en-US" altLang="ja-JP" dirty="0">
                <a:latin typeface="+mj-ea"/>
              </a:rPr>
              <a:t>SQL </a:t>
            </a:r>
            <a:r>
              <a:rPr kumimoji="1" lang="ja-JP" altLang="en-US" dirty="0">
                <a:latin typeface="+mj-ea"/>
              </a:rPr>
              <a:t>への変換</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35</a:t>
            </a:fld>
            <a:endParaRPr lang="en-US" altLang="ja-JP"/>
          </a:p>
        </p:txBody>
      </p:sp>
      <p:sp>
        <p:nvSpPr>
          <p:cNvPr id="7" name="テキスト プレースホルダー 6"/>
          <p:cNvSpPr>
            <a:spLocks noGrp="1"/>
          </p:cNvSpPr>
          <p:nvPr>
            <p:ph type="body" sz="quarter" idx="13"/>
          </p:nvPr>
        </p:nvSpPr>
        <p:spPr/>
        <p:txBody>
          <a:bodyPr/>
          <a:lstStyle/>
          <a:p>
            <a:r>
              <a:rPr kumimoji="1" lang="en-US" altLang="ja-JP" dirty="0">
                <a:latin typeface="+mj-ea"/>
                <a:ea typeface="+mj-ea"/>
              </a:rPr>
              <a:t>Writer </a:t>
            </a:r>
            <a:r>
              <a:rPr kumimoji="1" lang="ja-JP" altLang="en-US" dirty="0">
                <a:latin typeface="+mj-ea"/>
                <a:ea typeface="+mj-ea"/>
              </a:rPr>
              <a:t>部分：加工後のデータを書き出す処理</a:t>
            </a:r>
            <a:br>
              <a:rPr lang="en-US" altLang="ja-JP" dirty="0">
                <a:latin typeface="+mj-ea"/>
                <a:ea typeface="+mj-ea"/>
              </a:rPr>
            </a:br>
            <a:r>
              <a:rPr lang="ja-JP" altLang="en-US" dirty="0">
                <a:latin typeface="+mj-ea"/>
                <a:ea typeface="+mj-ea"/>
              </a:rPr>
              <a:t>抽出対象：書き出し文の </a:t>
            </a:r>
            <a:r>
              <a:rPr lang="en-US" altLang="ja-JP" dirty="0">
                <a:latin typeface="+mj-ea"/>
                <a:ea typeface="+mj-ea"/>
              </a:rPr>
              <a:t>SQL</a:t>
            </a:r>
            <a:r>
              <a:rPr lang="ja-JP" altLang="en-US" dirty="0">
                <a:latin typeface="+mj-ea"/>
                <a:ea typeface="+mj-ea"/>
              </a:rPr>
              <a:t>（</a:t>
            </a:r>
            <a:r>
              <a:rPr lang="en-US" altLang="ja-JP" dirty="0">
                <a:latin typeface="+mj-ea"/>
                <a:ea typeface="+mj-ea"/>
              </a:rPr>
              <a:t>INSERT</a:t>
            </a:r>
            <a:r>
              <a:rPr lang="ja-JP" altLang="en-US" dirty="0">
                <a:latin typeface="+mj-ea"/>
                <a:ea typeface="+mj-ea"/>
              </a:rPr>
              <a:t>文）</a:t>
            </a:r>
            <a:endParaRPr kumimoji="1" lang="ja-JP" altLang="en-US" dirty="0">
              <a:latin typeface="+mj-ea"/>
              <a:ea typeface="+mj-ea"/>
            </a:endParaRPr>
          </a:p>
        </p:txBody>
      </p:sp>
      <p:grpSp>
        <p:nvGrpSpPr>
          <p:cNvPr id="3" name="グループ化 2">
            <a:extLst>
              <a:ext uri="{FF2B5EF4-FFF2-40B4-BE49-F238E27FC236}">
                <a16:creationId xmlns:a16="http://schemas.microsoft.com/office/drawing/2014/main" id="{C1ACAB4A-2432-4ED6-A616-DD217924FA2B}"/>
              </a:ext>
            </a:extLst>
          </p:cNvPr>
          <p:cNvGrpSpPr/>
          <p:nvPr/>
        </p:nvGrpSpPr>
        <p:grpSpPr>
          <a:xfrm>
            <a:off x="6463987" y="1724969"/>
            <a:ext cx="5156513" cy="1243256"/>
            <a:chOff x="6463987" y="1736217"/>
            <a:chExt cx="5156513" cy="1243256"/>
          </a:xfrm>
        </p:grpSpPr>
        <p:sp>
          <p:nvSpPr>
            <p:cNvPr id="10" name="正方形/長方形 9"/>
            <p:cNvSpPr/>
            <p:nvPr/>
          </p:nvSpPr>
          <p:spPr>
            <a:xfrm>
              <a:off x="6463987" y="2146573"/>
              <a:ext cx="5156513" cy="8329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INSERT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売上日</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13" name="テキスト ボックス 12"/>
            <p:cNvSpPr txBox="1"/>
            <p:nvPr/>
          </p:nvSpPr>
          <p:spPr>
            <a:xfrm>
              <a:off x="6465116" y="1736217"/>
              <a:ext cx="1212833"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Writer</a:t>
              </a:r>
              <a:endParaRPr kumimoji="1" lang="ja-JP" altLang="en-US" sz="2000" dirty="0">
                <a:latin typeface="Meiryo UI" panose="020B0604030504040204" pitchFamily="50" charset="-128"/>
                <a:ea typeface="Meiryo UI" panose="020B0604030504040204" pitchFamily="50" charset="-128"/>
              </a:endParaRPr>
            </a:p>
          </p:txBody>
        </p:sp>
      </p:grpSp>
      <p:sp>
        <p:nvSpPr>
          <p:cNvPr id="11" name="正方形/長方形 10">
            <a:extLst>
              <a:ext uri="{FF2B5EF4-FFF2-40B4-BE49-F238E27FC236}">
                <a16:creationId xmlns:a16="http://schemas.microsoft.com/office/drawing/2014/main" id="{2BE2C8C1-899C-4E8B-84D6-F9CE8B25403D}"/>
              </a:ext>
            </a:extLst>
          </p:cNvPr>
          <p:cNvSpPr/>
          <p:nvPr/>
        </p:nvSpPr>
        <p:spPr>
          <a:xfrm>
            <a:off x="609600" y="2137017"/>
            <a:ext cx="5303319" cy="398438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Statement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connection.createStatement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売上データ</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 item =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toSale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100){</a:t>
            </a:r>
          </a:p>
          <a:p>
            <a:pPr>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Sale2 item2 = new Sale2(item);</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if(item.</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数量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&gt;= 400){</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True;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}else{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item2.</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flg</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False;</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sql</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“INSERT </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抽出結果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SET </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ID = ” ++</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item2.</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商品</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ID</a:t>
            </a: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 </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売上日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 item2.</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売上日</a:t>
            </a:r>
            <a:endPar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 </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数量</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数量</a:t>
            </a:r>
            <a:endPar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endParaRPr>
          </a:p>
          <a:p>
            <a:pPr>
              <a:defRPr/>
            </a:pP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flg</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 = ” ++ item2.</a:t>
            </a:r>
            <a:r>
              <a:rPr lang="ja-JP" altLang="en-US"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大量</a:t>
            </a:r>
            <a:r>
              <a:rPr lang="en-US" altLang="ja-JP" sz="1200" b="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flg</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2" name="テキスト ボックス 11">
            <a:extLst>
              <a:ext uri="{FF2B5EF4-FFF2-40B4-BE49-F238E27FC236}">
                <a16:creationId xmlns:a16="http://schemas.microsoft.com/office/drawing/2014/main" id="{99EDE088-0E24-4B03-9B6B-125DA015C299}"/>
              </a:ext>
            </a:extLst>
          </p:cNvPr>
          <p:cNvSpPr txBox="1"/>
          <p:nvPr/>
        </p:nvSpPr>
        <p:spPr>
          <a:xfrm>
            <a:off x="609600" y="1724969"/>
            <a:ext cx="3057055"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バッチ処理の </a:t>
            </a:r>
            <a:r>
              <a:rPr lang="en-US" altLang="ja-JP" sz="2000" dirty="0">
                <a:latin typeface="Meiryo UI" panose="020B0604030504040204" pitchFamily="50" charset="-128"/>
                <a:ea typeface="Meiryo UI" panose="020B0604030504040204" pitchFamily="50" charset="-128"/>
              </a:rPr>
              <a:t>Java </a:t>
            </a:r>
            <a:r>
              <a:rPr lang="ja-JP" altLang="en-US" sz="2000" dirty="0">
                <a:latin typeface="Meiryo UI" panose="020B0604030504040204" pitchFamily="50" charset="-128"/>
                <a:ea typeface="Meiryo UI" panose="020B0604030504040204" pitchFamily="50" charset="-128"/>
              </a:rPr>
              <a:t>実装</a:t>
            </a:r>
            <a:endParaRPr kumimoji="1" lang="ja-JP" altLang="en-US" sz="2000" dirty="0">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9772E030-B7CA-49DC-B8FB-346F46C2C079}"/>
              </a:ext>
            </a:extLst>
          </p:cNvPr>
          <p:cNvSpPr/>
          <p:nvPr/>
        </p:nvSpPr>
        <p:spPr>
          <a:xfrm rot="16200000" flipV="1">
            <a:off x="5470548" y="2870710"/>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8651832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93C8F3-DC58-40C1-9486-E3F989618701}"/>
              </a:ext>
            </a:extLst>
          </p:cNvPr>
          <p:cNvSpPr>
            <a:spLocks noGrp="1"/>
          </p:cNvSpPr>
          <p:nvPr>
            <p:ph type="title"/>
          </p:nvPr>
        </p:nvSpPr>
        <p:spPr/>
        <p:txBody>
          <a:bodyPr/>
          <a:lstStyle/>
          <a:p>
            <a:r>
              <a:rPr kumimoji="1" lang="ja-JP" altLang="en-US" dirty="0">
                <a:latin typeface="+mj-ea"/>
              </a:rPr>
              <a:t>提案手法｜複数の </a:t>
            </a:r>
            <a:r>
              <a:rPr kumimoji="1" lang="en-US" altLang="ja-JP" dirty="0">
                <a:latin typeface="+mj-ea"/>
              </a:rPr>
              <a:t>Loop Idiom </a:t>
            </a:r>
            <a:r>
              <a:rPr kumimoji="1" lang="ja-JP" altLang="en-US" dirty="0">
                <a:latin typeface="+mj-ea"/>
              </a:rPr>
              <a:t>の組み合わせ</a:t>
            </a:r>
          </a:p>
        </p:txBody>
      </p:sp>
      <p:sp>
        <p:nvSpPr>
          <p:cNvPr id="5" name="フッター プレースホルダー 4">
            <a:extLst>
              <a:ext uri="{FF2B5EF4-FFF2-40B4-BE49-F238E27FC236}">
                <a16:creationId xmlns:a16="http://schemas.microsoft.com/office/drawing/2014/main" id="{079B3A6F-CF79-4B2C-B2AF-B2C956B01195}"/>
              </a:ext>
            </a:extLst>
          </p:cNvPr>
          <p:cNvSpPr>
            <a:spLocks noGrp="1"/>
          </p:cNvSpPr>
          <p:nvPr>
            <p:ph type="ftr" sz="quarter" idx="11"/>
          </p:nvPr>
        </p:nvSpPr>
        <p:spPr/>
        <p:txBody>
          <a:bodyPr/>
          <a:lstStyle/>
          <a:p>
            <a:pPr>
              <a:defRPr/>
            </a:pPr>
            <a:endParaRPr lang="en-US" altLang="ja-JP" dirty="0"/>
          </a:p>
        </p:txBody>
      </p:sp>
      <p:sp>
        <p:nvSpPr>
          <p:cNvPr id="6" name="スライド番号プレースホルダー 5">
            <a:extLst>
              <a:ext uri="{FF2B5EF4-FFF2-40B4-BE49-F238E27FC236}">
                <a16:creationId xmlns:a16="http://schemas.microsoft.com/office/drawing/2014/main" id="{4FFF25B3-DF7B-458A-85A2-F58C6B58D2CE}"/>
              </a:ext>
            </a:extLst>
          </p:cNvPr>
          <p:cNvSpPr>
            <a:spLocks noGrp="1"/>
          </p:cNvSpPr>
          <p:nvPr>
            <p:ph type="sldNum" sz="quarter" idx="12"/>
          </p:nvPr>
        </p:nvSpPr>
        <p:spPr/>
        <p:txBody>
          <a:bodyPr/>
          <a:lstStyle/>
          <a:p>
            <a:pPr>
              <a:defRPr/>
            </a:pPr>
            <a:fld id="{B12562F3-4A2F-4E07-B7D3-3E764FB0DEC6}" type="slidenum">
              <a:rPr lang="en-US" altLang="ja-JP" smtClean="0"/>
              <a:pPr>
                <a:defRPr/>
              </a:pPr>
              <a:t>36</a:t>
            </a:fld>
            <a:endParaRPr lang="en-US" altLang="ja-JP"/>
          </a:p>
        </p:txBody>
      </p:sp>
      <p:sp>
        <p:nvSpPr>
          <p:cNvPr id="7" name="テキスト プレースホルダー 6">
            <a:extLst>
              <a:ext uri="{FF2B5EF4-FFF2-40B4-BE49-F238E27FC236}">
                <a16:creationId xmlns:a16="http://schemas.microsoft.com/office/drawing/2014/main" id="{9B160586-3656-44FC-9881-6AFC2A52705D}"/>
              </a:ext>
            </a:extLst>
          </p:cNvPr>
          <p:cNvSpPr>
            <a:spLocks noGrp="1"/>
          </p:cNvSpPr>
          <p:nvPr>
            <p:ph type="body" sz="quarter" idx="13"/>
          </p:nvPr>
        </p:nvSpPr>
        <p:spPr/>
        <p:txBody>
          <a:bodyPr/>
          <a:lstStyle/>
          <a:p>
            <a:r>
              <a:rPr kumimoji="1" lang="en-US" altLang="ja-JP" dirty="0">
                <a:latin typeface="+mj-ea"/>
                <a:ea typeface="+mj-ea"/>
              </a:rPr>
              <a:t>1 </a:t>
            </a:r>
            <a:r>
              <a:rPr kumimoji="1" lang="ja-JP" altLang="en-US" dirty="0">
                <a:latin typeface="+mj-ea"/>
                <a:ea typeface="+mj-ea"/>
              </a:rPr>
              <a:t>つのバッチ処理プログラムに複数の </a:t>
            </a:r>
            <a:r>
              <a:rPr kumimoji="1" lang="en-US" altLang="ja-JP" dirty="0">
                <a:latin typeface="+mj-ea"/>
                <a:ea typeface="+mj-ea"/>
              </a:rPr>
              <a:t>Loop Idiom </a:t>
            </a:r>
            <a:r>
              <a:rPr kumimoji="1" lang="ja-JP" altLang="en-US" dirty="0">
                <a:latin typeface="+mj-ea"/>
                <a:ea typeface="+mj-ea"/>
              </a:rPr>
              <a:t>が含まれることも多い</a:t>
            </a:r>
            <a:br>
              <a:rPr kumimoji="1" lang="en-US" altLang="ja-JP" dirty="0">
                <a:latin typeface="+mj-ea"/>
                <a:ea typeface="+mj-ea"/>
              </a:rPr>
            </a:br>
            <a:r>
              <a:rPr kumimoji="1" lang="en-US" altLang="ja-JP" dirty="0">
                <a:latin typeface="+mj-ea"/>
                <a:ea typeface="+mj-ea"/>
              </a:rPr>
              <a:t>Loop Idiom </a:t>
            </a:r>
            <a:r>
              <a:rPr kumimoji="1" lang="ja-JP" altLang="en-US" dirty="0">
                <a:latin typeface="+mj-ea"/>
                <a:ea typeface="+mj-ea"/>
              </a:rPr>
              <a:t>の組み合わせとして表現し，各 </a:t>
            </a:r>
            <a:r>
              <a:rPr kumimoji="1" lang="en-US" altLang="ja-JP" dirty="0">
                <a:latin typeface="+mj-ea"/>
                <a:ea typeface="+mj-ea"/>
              </a:rPr>
              <a:t>SQL </a:t>
            </a:r>
            <a:r>
              <a:rPr kumimoji="1" lang="ja-JP" altLang="en-US" dirty="0">
                <a:latin typeface="+mj-ea"/>
                <a:ea typeface="+mj-ea"/>
              </a:rPr>
              <a:t>の要素をすべて含む </a:t>
            </a:r>
            <a:r>
              <a:rPr kumimoji="1" lang="en-US" altLang="ja-JP" dirty="0">
                <a:latin typeface="+mj-ea"/>
                <a:ea typeface="+mj-ea"/>
              </a:rPr>
              <a:t>SQL </a:t>
            </a:r>
            <a:r>
              <a:rPr kumimoji="1" lang="ja-JP" altLang="en-US" dirty="0">
                <a:latin typeface="+mj-ea"/>
                <a:ea typeface="+mj-ea"/>
              </a:rPr>
              <a:t>文に変換</a:t>
            </a:r>
          </a:p>
        </p:txBody>
      </p:sp>
      <p:sp>
        <p:nvSpPr>
          <p:cNvPr id="8" name="正方形/長方形 7">
            <a:extLst>
              <a:ext uri="{FF2B5EF4-FFF2-40B4-BE49-F238E27FC236}">
                <a16:creationId xmlns:a16="http://schemas.microsoft.com/office/drawing/2014/main" id="{9881B570-AA5E-4595-8764-D183F4531801}"/>
              </a:ext>
            </a:extLst>
          </p:cNvPr>
          <p:cNvSpPr/>
          <p:nvPr/>
        </p:nvSpPr>
        <p:spPr>
          <a:xfrm>
            <a:off x="622632" y="2123835"/>
            <a:ext cx="4246189" cy="119820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en-US" altLang="ja-JP" sz="8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if(</a:t>
            </a:r>
            <a:r>
              <a:rPr lang="en-US" altLang="ja-JP" sz="800" i="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conditional_expression</a:t>
            </a:r>
            <a:r>
              <a:rPr lang="en-US" altLang="ja-JP" sz="800"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9" name="正方形/長方形 8">
            <a:extLst>
              <a:ext uri="{FF2B5EF4-FFF2-40B4-BE49-F238E27FC236}">
                <a16:creationId xmlns:a16="http://schemas.microsoft.com/office/drawing/2014/main" id="{66F65460-D5CD-4B52-90F2-CB80B87CEB6C}"/>
              </a:ext>
            </a:extLst>
          </p:cNvPr>
          <p:cNvSpPr/>
          <p:nvPr/>
        </p:nvSpPr>
        <p:spPr>
          <a:xfrm>
            <a:off x="622631" y="4156295"/>
            <a:ext cx="4246189" cy="19651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en-US" altLang="ja-JP" sz="8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sql2 = “SELECT * FROM </a:t>
            </a:r>
            <a:r>
              <a:rPr lang="en-US" altLang="ja-JP" sz="8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B-table</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rs2 =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(sql2);</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rs2.next();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ja-JP" altLang="en-US"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if(</a:t>
            </a:r>
            <a:r>
              <a:rPr lang="en-US" altLang="ja-JP" sz="800"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item.</a:t>
            </a:r>
            <a:r>
              <a:rPr lang="en-US" altLang="ja-JP" sz="800" i="1"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 == item2.</a:t>
            </a:r>
            <a:r>
              <a:rPr lang="en-US" altLang="ja-JP" sz="800"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}else if(</a:t>
            </a:r>
            <a:r>
              <a:rPr lang="en-US" altLang="ja-JP" sz="800"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item.</a:t>
            </a:r>
            <a:r>
              <a:rPr lang="en-US" altLang="ja-JP" sz="800" i="1"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 &gt; item2.</a:t>
            </a:r>
            <a:r>
              <a:rPr lang="en-US" altLang="ja-JP" sz="800"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rs2.next();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}else{</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80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endParaRPr lang="en-US" altLang="ja-JP" sz="80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p:txBody>
      </p:sp>
      <p:sp>
        <p:nvSpPr>
          <p:cNvPr id="10" name="正方形/長方形 9">
            <a:extLst>
              <a:ext uri="{FF2B5EF4-FFF2-40B4-BE49-F238E27FC236}">
                <a16:creationId xmlns:a16="http://schemas.microsoft.com/office/drawing/2014/main" id="{2C7FD9E9-2B52-4E36-BA26-03580E932D42}"/>
              </a:ext>
            </a:extLst>
          </p:cNvPr>
          <p:cNvSpPr/>
          <p:nvPr/>
        </p:nvSpPr>
        <p:spPr>
          <a:xfrm>
            <a:off x="6903053" y="2148865"/>
            <a:ext cx="4246189" cy="27922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“SELECT * FROM </a:t>
            </a:r>
            <a:r>
              <a:rPr lang="en-US" altLang="ja-JP" sz="105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 </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String sql2 = “SELECT * FROM </a:t>
            </a:r>
            <a:r>
              <a:rPr lang="en-US" altLang="ja-JP" sz="105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B-table</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ResultSet</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rs2 = </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st.executeQuery</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(sql2);</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rs2.next();</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while(!</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rs.isLast</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ja-JP" altLang="en-US"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if(</a:t>
            </a:r>
            <a:r>
              <a:rPr lang="en-US" altLang="ja-JP" sz="1050"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item.</a:t>
            </a:r>
            <a:r>
              <a:rPr lang="en-US" altLang="ja-JP" sz="1050" i="1"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 == item2.</a:t>
            </a:r>
            <a:r>
              <a:rPr lang="en-US" altLang="ja-JP" sz="1050"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ja-JP" altLang="en-US"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if(</a:t>
            </a:r>
            <a:r>
              <a:rPr lang="en-US" altLang="ja-JP" sz="1050" i="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conditional_expression</a:t>
            </a:r>
            <a:r>
              <a:rPr lang="en-US" altLang="ja-JP" sz="1050"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a:t>
            </a:r>
            <a:endPar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endParaRPr>
          </a:p>
          <a:p>
            <a:pPr>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st.executeUpdate</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sql</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}else if(</a:t>
            </a:r>
            <a:r>
              <a:rPr lang="en-US" altLang="ja-JP" sz="1050"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item.</a:t>
            </a:r>
            <a:r>
              <a:rPr lang="en-US" altLang="ja-JP" sz="1050" i="1"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 &gt; item2.</a:t>
            </a:r>
            <a:r>
              <a:rPr lang="en-US" altLang="ja-JP" sz="1050"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key</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rs2.next();</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}else{</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050" dirty="0" err="1">
                <a:solidFill>
                  <a:schemeClr val="tx1"/>
                </a:solidFill>
                <a:latin typeface="Courier New" panose="02070309020205020404" pitchFamily="49" charset="0"/>
                <a:ea typeface="Meiryo UI" panose="020B0604030504040204" pitchFamily="50" charset="-128"/>
                <a:cs typeface="Courier New" panose="02070309020205020404" pitchFamily="49" charset="0"/>
              </a:rPr>
              <a:t>rs.next</a:t>
            </a: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a:p>
            <a:pPr lvl="0">
              <a:defRPr/>
            </a:pPr>
            <a:r>
              <a:rPr lang="en-US" altLang="ja-JP" sz="105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
            </a:r>
          </a:p>
        </p:txBody>
      </p:sp>
      <p:sp>
        <p:nvSpPr>
          <p:cNvPr id="11" name="テキスト ボックス 10">
            <a:extLst>
              <a:ext uri="{FF2B5EF4-FFF2-40B4-BE49-F238E27FC236}">
                <a16:creationId xmlns:a16="http://schemas.microsoft.com/office/drawing/2014/main" id="{07F129B7-F1CE-4C3B-8334-1B6B7DEE840C}"/>
              </a:ext>
            </a:extLst>
          </p:cNvPr>
          <p:cNvSpPr txBox="1"/>
          <p:nvPr/>
        </p:nvSpPr>
        <p:spPr>
          <a:xfrm>
            <a:off x="604008" y="1724969"/>
            <a:ext cx="3062648" cy="400110"/>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Filter </a:t>
            </a:r>
            <a:r>
              <a:rPr lang="ja-JP" altLang="en-US" sz="2000" dirty="0">
                <a:latin typeface="Meiryo UI" panose="020B0604030504040204" pitchFamily="50" charset="-128"/>
                <a:ea typeface="Meiryo UI" panose="020B0604030504040204" pitchFamily="50" charset="-128"/>
              </a:rPr>
              <a:t>の </a:t>
            </a:r>
            <a:r>
              <a:rPr lang="en-US" altLang="ja-JP" sz="2000" dirty="0">
                <a:latin typeface="Meiryo UI" panose="020B0604030504040204" pitchFamily="50" charset="-128"/>
                <a:ea typeface="Meiryo UI" panose="020B0604030504040204" pitchFamily="50" charset="-128"/>
              </a:rPr>
              <a:t>Loop Idiom</a:t>
            </a:r>
            <a:endParaRPr kumimoji="1" lang="ja-JP" altLang="en-US" sz="20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E72184E-3E04-4787-A1BA-CBD26DB696CA}"/>
              </a:ext>
            </a:extLst>
          </p:cNvPr>
          <p:cNvSpPr txBox="1"/>
          <p:nvPr/>
        </p:nvSpPr>
        <p:spPr>
          <a:xfrm>
            <a:off x="622631" y="3734614"/>
            <a:ext cx="3062648" cy="400110"/>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Join </a:t>
            </a:r>
            <a:r>
              <a:rPr lang="ja-JP" altLang="en-US" sz="2000" dirty="0">
                <a:latin typeface="Meiryo UI" panose="020B0604030504040204" pitchFamily="50" charset="-128"/>
                <a:ea typeface="Meiryo UI" panose="020B0604030504040204" pitchFamily="50" charset="-128"/>
              </a:rPr>
              <a:t>の </a:t>
            </a:r>
            <a:r>
              <a:rPr lang="en-US" altLang="ja-JP" sz="2000" dirty="0">
                <a:latin typeface="Meiryo UI" panose="020B0604030504040204" pitchFamily="50" charset="-128"/>
                <a:ea typeface="Meiryo UI" panose="020B0604030504040204" pitchFamily="50" charset="-128"/>
              </a:rPr>
              <a:t>Loop Idiom</a:t>
            </a:r>
            <a:endParaRPr kumimoji="1" lang="ja-JP" altLang="en-US" sz="20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EBE8CF0-066E-4682-A2A2-4300923F6ADD}"/>
              </a:ext>
            </a:extLst>
          </p:cNvPr>
          <p:cNvSpPr txBox="1"/>
          <p:nvPr/>
        </p:nvSpPr>
        <p:spPr>
          <a:xfrm>
            <a:off x="6903052" y="1751508"/>
            <a:ext cx="3985857" cy="400110"/>
          </a:xfrm>
          <a:prstGeom prst="rect">
            <a:avLst/>
          </a:prstGeom>
          <a:noFill/>
        </p:spPr>
        <p:txBody>
          <a:bodyPr wrap="square" rtlCol="0">
            <a:spAutoFit/>
          </a:bodyPr>
          <a:lstStyle/>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Filter </a:t>
            </a:r>
            <a:r>
              <a:rPr lang="ja-JP" altLang="en-US" sz="2000" dirty="0">
                <a:latin typeface="Meiryo UI" panose="020B0604030504040204" pitchFamily="50" charset="-128"/>
                <a:ea typeface="Meiryo UI" panose="020B0604030504040204" pitchFamily="50" charset="-128"/>
              </a:rPr>
              <a:t>と </a:t>
            </a:r>
            <a:r>
              <a:rPr lang="en-US" altLang="ja-JP" sz="2000" dirty="0">
                <a:latin typeface="Meiryo UI" panose="020B0604030504040204" pitchFamily="50" charset="-128"/>
                <a:ea typeface="Meiryo UI" panose="020B0604030504040204" pitchFamily="50" charset="-128"/>
              </a:rPr>
              <a:t>Join </a:t>
            </a:r>
            <a:r>
              <a:rPr lang="ja-JP" altLang="en-US" sz="2000" dirty="0">
                <a:latin typeface="Meiryo UI" panose="020B0604030504040204" pitchFamily="50" charset="-128"/>
                <a:ea typeface="Meiryo UI" panose="020B0604030504040204" pitchFamily="50" charset="-128"/>
              </a:rPr>
              <a:t>の組み合わせ</a:t>
            </a:r>
            <a:endParaRPr kumimoji="1" lang="ja-JP" altLang="en-US" sz="2000" dirty="0">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AE952AEC-676D-4CD6-A0FE-2BBE9A6AB1D7}"/>
              </a:ext>
            </a:extLst>
          </p:cNvPr>
          <p:cNvSpPr/>
          <p:nvPr/>
        </p:nvSpPr>
        <p:spPr>
          <a:xfrm rot="16200000" flipV="1">
            <a:off x="5197872" y="3617842"/>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
        <p:nvSpPr>
          <p:cNvPr id="15" name="二等辺三角形 14">
            <a:extLst>
              <a:ext uri="{FF2B5EF4-FFF2-40B4-BE49-F238E27FC236}">
                <a16:creationId xmlns:a16="http://schemas.microsoft.com/office/drawing/2014/main" id="{2BFF54D2-1E13-486E-B0FF-080DAFC819A8}"/>
              </a:ext>
            </a:extLst>
          </p:cNvPr>
          <p:cNvSpPr/>
          <p:nvPr/>
        </p:nvSpPr>
        <p:spPr>
          <a:xfrm flipV="1">
            <a:off x="8279015" y="5060359"/>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
        <p:nvSpPr>
          <p:cNvPr id="16" name="正方形/長方形 15">
            <a:extLst>
              <a:ext uri="{FF2B5EF4-FFF2-40B4-BE49-F238E27FC236}">
                <a16:creationId xmlns:a16="http://schemas.microsoft.com/office/drawing/2014/main" id="{96FE38B4-369B-4AB1-BDBB-FC8B252E81AD}"/>
              </a:ext>
            </a:extLst>
          </p:cNvPr>
          <p:cNvSpPr/>
          <p:nvPr/>
        </p:nvSpPr>
        <p:spPr>
          <a:xfrm>
            <a:off x="6903053" y="5519694"/>
            <a:ext cx="4246189" cy="6017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SELECT *</a:t>
            </a:r>
            <a:r>
              <a:rPr lang="ja-JP" altLang="en-US"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FROM </a:t>
            </a: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A-table</a:t>
            </a:r>
          </a:p>
          <a:p>
            <a:pPr lvl="0">
              <a:defRPr/>
            </a:pPr>
            <a:r>
              <a:rPr lang="en-US" altLang="ja-JP" sz="1200" i="1"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JOIN ON </a:t>
            </a:r>
            <a:r>
              <a:rPr lang="en-US" altLang="ja-JP" sz="1200" b="1"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A-</a:t>
            </a:r>
            <a:r>
              <a:rPr lang="en-US" altLang="ja-JP" sz="1200" b="1" i="1"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table.key</a:t>
            </a:r>
            <a:r>
              <a:rPr lang="en-US" altLang="ja-JP" sz="1200" b="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 == </a:t>
            </a:r>
            <a:r>
              <a:rPr lang="en-US" altLang="ja-JP" sz="1200" b="1"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B-</a:t>
            </a:r>
            <a:r>
              <a:rPr lang="en-US" altLang="ja-JP" sz="1200" b="1" i="1" dirty="0" err="1">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rPr>
              <a:t>table.key</a:t>
            </a:r>
            <a:endParaRPr lang="en-US" altLang="ja-JP" sz="1200" b="1" i="1" dirty="0">
              <a:solidFill>
                <a:schemeClr val="tx1"/>
              </a:solidFill>
              <a:highlight>
                <a:srgbClr val="FFFF00"/>
              </a:highlight>
              <a:latin typeface="Courier New" panose="02070309020205020404" pitchFamily="49" charset="0"/>
              <a:ea typeface="Meiryo UI" panose="020B0604030504040204" pitchFamily="50" charset="-128"/>
              <a:cs typeface="Courier New" panose="02070309020205020404" pitchFamily="49" charset="0"/>
            </a:endParaRPr>
          </a:p>
          <a:p>
            <a:pPr lvl="0">
              <a:defRPr/>
            </a:pP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r>
              <a:rPr lang="en-US" altLang="ja-JP" sz="1200" b="1" dirty="0">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WHERE </a:t>
            </a:r>
            <a:r>
              <a:rPr lang="en-US" altLang="ja-JP" sz="1200" b="1" i="1" dirty="0" err="1">
                <a:solidFill>
                  <a:schemeClr val="tx1"/>
                </a:solidFill>
                <a:highlight>
                  <a:srgbClr val="00FFFF"/>
                </a:highlight>
                <a:latin typeface="Courier New" panose="02070309020205020404" pitchFamily="49" charset="0"/>
                <a:ea typeface="Meiryo UI" panose="020B0604030504040204" pitchFamily="50" charset="-128"/>
                <a:cs typeface="Courier New" panose="02070309020205020404" pitchFamily="49" charset="0"/>
              </a:rPr>
              <a:t>condtional_expression</a:t>
            </a:r>
            <a:r>
              <a:rPr lang="en-US" altLang="ja-JP" sz="1200" dirty="0">
                <a:solidFill>
                  <a:schemeClr val="tx1"/>
                </a:solidFill>
                <a:latin typeface="Courier New" panose="02070309020205020404" pitchFamily="49" charset="0"/>
                <a:ea typeface="Meiryo UI" panose="020B0604030504040204" pitchFamily="50" charset="-128"/>
                <a:cs typeface="Courier New" panose="02070309020205020404" pitchFamily="49" charset="0"/>
              </a:rPr>
              <a:t> </a:t>
            </a:r>
          </a:p>
        </p:txBody>
      </p:sp>
    </p:spTree>
    <p:extLst>
      <p:ext uri="{BB962C8B-B14F-4D97-AF65-F5344CB8AC3E}">
        <p14:creationId xmlns:p14="http://schemas.microsoft.com/office/powerpoint/2010/main" val="376567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評価実験の概要</a:t>
            </a:r>
          </a:p>
        </p:txBody>
      </p:sp>
      <p:sp>
        <p:nvSpPr>
          <p:cNvPr id="3" name="コンテンツ プレースホルダー 2"/>
          <p:cNvSpPr>
            <a:spLocks noGrp="1"/>
          </p:cNvSpPr>
          <p:nvPr>
            <p:ph idx="1"/>
          </p:nvPr>
        </p:nvSpPr>
        <p:spPr>
          <a:xfrm>
            <a:off x="609600" y="1746192"/>
            <a:ext cx="10972800" cy="1494619"/>
          </a:xfrm>
        </p:spPr>
        <p:txBody>
          <a:bodyPr/>
          <a:lstStyle/>
          <a:p>
            <a:pPr marL="0" indent="0">
              <a:buNone/>
            </a:pPr>
            <a:r>
              <a:rPr kumimoji="1" lang="ja-JP" altLang="en-US" dirty="0">
                <a:latin typeface="+mj-ea"/>
                <a:ea typeface="+mj-ea"/>
              </a:rPr>
              <a:t>■ 評価観点</a:t>
            </a:r>
            <a:endParaRPr kumimoji="1" lang="en-US" altLang="ja-JP" dirty="0">
              <a:latin typeface="+mj-ea"/>
              <a:ea typeface="+mj-ea"/>
            </a:endParaRPr>
          </a:p>
          <a:p>
            <a:pPr marL="457200" indent="-457200">
              <a:buFont typeface="+mj-ea"/>
              <a:buAutoNum type="circleNumDbPlain"/>
            </a:pPr>
            <a:r>
              <a:rPr lang="en-US" altLang="ja-JP" dirty="0">
                <a:latin typeface="+mj-ea"/>
                <a:ea typeface="+mj-ea"/>
              </a:rPr>
              <a:t>Loop Idiom </a:t>
            </a:r>
            <a:r>
              <a:rPr lang="ja-JP" altLang="en-US" dirty="0">
                <a:latin typeface="+mj-ea"/>
                <a:ea typeface="+mj-ea"/>
              </a:rPr>
              <a:t>の種類：対象システムではどんな </a:t>
            </a:r>
            <a:r>
              <a:rPr lang="en-US" altLang="ja-JP" dirty="0">
                <a:latin typeface="+mj-ea"/>
                <a:ea typeface="+mj-ea"/>
              </a:rPr>
              <a:t>Loop Idiom </a:t>
            </a:r>
            <a:r>
              <a:rPr lang="ja-JP" altLang="en-US" dirty="0">
                <a:latin typeface="+mj-ea"/>
                <a:ea typeface="+mj-ea"/>
              </a:rPr>
              <a:t>が存在するか</a:t>
            </a:r>
            <a:endParaRPr lang="en-US" altLang="ja-JP" dirty="0">
              <a:latin typeface="+mj-ea"/>
              <a:ea typeface="+mj-ea"/>
            </a:endParaRPr>
          </a:p>
          <a:p>
            <a:pPr marL="457200" indent="-457200">
              <a:buFont typeface="+mj-ea"/>
              <a:buAutoNum type="circleNumDbPlain"/>
            </a:pPr>
            <a:r>
              <a:rPr lang="ja-JP" altLang="en-US" dirty="0">
                <a:latin typeface="+mj-ea"/>
                <a:ea typeface="+mj-ea"/>
              </a:rPr>
              <a:t>生産性：提案手法によってリファクタリング工数は削減されるか</a:t>
            </a:r>
            <a:endParaRPr lang="en-US" altLang="ja-JP" dirty="0">
              <a:latin typeface="+mj-ea"/>
              <a:ea typeface="+mj-ea"/>
            </a:endParaRPr>
          </a:p>
          <a:p>
            <a:pPr marL="457200" indent="-457200">
              <a:buFont typeface="+mj-ea"/>
              <a:buAutoNum type="circleNumDbPlain"/>
            </a:pPr>
            <a:r>
              <a:rPr kumimoji="1" lang="ja-JP" altLang="en-US" dirty="0">
                <a:latin typeface="+mj-ea"/>
                <a:ea typeface="+mj-ea"/>
              </a:rPr>
              <a:t>性能改善：リファクタリングによって性能は改善されるか</a:t>
            </a:r>
            <a:endParaRPr kumimoji="1" lang="en-US" altLang="ja-JP" dirty="0">
              <a:latin typeface="+mj-ea"/>
              <a:ea typeface="+mj-ea"/>
            </a:endParaRP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37</a:t>
            </a:fld>
            <a:endParaRPr lang="en-US" altLang="ja-JP"/>
          </a:p>
        </p:txBody>
      </p:sp>
      <p:sp>
        <p:nvSpPr>
          <p:cNvPr id="7" name="テキスト プレースホルダー 6"/>
          <p:cNvSpPr>
            <a:spLocks noGrp="1"/>
          </p:cNvSpPr>
          <p:nvPr>
            <p:ph type="body" sz="quarter" idx="13"/>
          </p:nvPr>
        </p:nvSpPr>
        <p:spPr/>
        <p:txBody>
          <a:bodyPr/>
          <a:lstStyle/>
          <a:p>
            <a:r>
              <a:rPr lang="ja-JP" altLang="en-US" dirty="0"/>
              <a:t>実際のマイグレーションプロジェクトのソースコードを用いて，</a:t>
            </a:r>
            <a:br>
              <a:rPr lang="en-US" altLang="ja-JP" dirty="0"/>
            </a:br>
            <a:r>
              <a:rPr lang="ja-JP" altLang="en-US" dirty="0"/>
              <a:t>提案手法によるリファクタリングの生産性向上，性能改善の度合いを比較実験した</a:t>
            </a:r>
            <a:endParaRPr kumimoji="1" lang="ja-JP" altLang="en-US" dirty="0"/>
          </a:p>
        </p:txBody>
      </p:sp>
      <p:sp>
        <p:nvSpPr>
          <p:cNvPr id="8" name="テキスト ボックス 7">
            <a:extLst>
              <a:ext uri="{FF2B5EF4-FFF2-40B4-BE49-F238E27FC236}">
                <a16:creationId xmlns:a16="http://schemas.microsoft.com/office/drawing/2014/main" id="{83EB543F-521E-4026-9684-E77DA7EB3A03}"/>
              </a:ext>
            </a:extLst>
          </p:cNvPr>
          <p:cNvSpPr txBox="1"/>
          <p:nvPr/>
        </p:nvSpPr>
        <p:spPr>
          <a:xfrm>
            <a:off x="609599" y="3718545"/>
            <a:ext cx="8341453" cy="1200329"/>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 対象システム</a:t>
            </a:r>
            <a:endParaRPr lang="en-US" altLang="ja-JP"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kumimoji="1" lang="en-US" altLang="ja-JP" dirty="0">
                <a:latin typeface="Meiryo UI" panose="020B0604030504040204" pitchFamily="50" charset="-128"/>
                <a:ea typeface="Meiryo UI" panose="020B0604030504040204" pitchFamily="50" charset="-128"/>
              </a:rPr>
              <a:t>COBOL </a:t>
            </a:r>
            <a:r>
              <a:rPr kumimoji="1" lang="ja-JP" altLang="en-US" dirty="0">
                <a:latin typeface="Meiryo UI" panose="020B0604030504040204" pitchFamily="50" charset="-128"/>
                <a:ea typeface="Meiryo UI" panose="020B0604030504040204" pitchFamily="50" charset="-128"/>
              </a:rPr>
              <a:t>で記述された実際のレガシーシステム</a:t>
            </a:r>
            <a:endParaRPr kumimoji="1" lang="en-US" altLang="ja-JP" dirty="0">
              <a:latin typeface="Meiryo UI" panose="020B0604030504040204" pitchFamily="50" charset="-128"/>
              <a:ea typeface="Meiryo UI" panose="020B0604030504040204" pitchFamily="50" charset="-128"/>
            </a:endParaRPr>
          </a:p>
          <a:p>
            <a:pPr marL="342900" indent="-342900">
              <a:buFont typeface="Arial" panose="020B0604020202020204" pitchFamily="34" charset="0"/>
              <a:buChar char="•"/>
            </a:pPr>
            <a:r>
              <a:rPr lang="ja-JP" altLang="en-US" dirty="0">
                <a:latin typeface="Meiryo UI" panose="020B0604030504040204" pitchFamily="50" charset="-128"/>
                <a:ea typeface="Meiryo UI" panose="020B0604030504040204" pitchFamily="50" charset="-128"/>
              </a:rPr>
              <a:t>実験前に機械変化ツールによって </a:t>
            </a:r>
            <a:r>
              <a:rPr lang="en-US" altLang="ja-JP" dirty="0">
                <a:latin typeface="Meiryo UI" panose="020B0604030504040204" pitchFamily="50" charset="-128"/>
                <a:ea typeface="Meiryo UI" panose="020B0604030504040204" pitchFamily="50" charset="-128"/>
              </a:rPr>
              <a:t>Java </a:t>
            </a:r>
            <a:r>
              <a:rPr lang="ja-JP" altLang="en-US" dirty="0">
                <a:latin typeface="Meiryo UI" panose="020B0604030504040204" pitchFamily="50" charset="-128"/>
                <a:ea typeface="Meiryo UI" panose="020B0604030504040204" pitchFamily="50" charset="-128"/>
              </a:rPr>
              <a:t>に変換済み</a:t>
            </a:r>
            <a:endParaRPr kumimoji="1" lang="ja-JP" altLang="en-US" dirty="0">
              <a:latin typeface="Meiryo UI" panose="020B0604030504040204" pitchFamily="50" charset="-128"/>
              <a:ea typeface="Meiryo UI" panose="020B0604030504040204" pitchFamily="50" charset="-128"/>
            </a:endParaRPr>
          </a:p>
        </p:txBody>
      </p:sp>
      <p:graphicFrame>
        <p:nvGraphicFramePr>
          <p:cNvPr id="9" name="コンテンツ プレースホルダー 7">
            <a:extLst>
              <a:ext uri="{FF2B5EF4-FFF2-40B4-BE49-F238E27FC236}">
                <a16:creationId xmlns:a16="http://schemas.microsoft.com/office/drawing/2014/main" id="{40177BA0-5A3C-4447-91A4-49E6D2040577}"/>
              </a:ext>
            </a:extLst>
          </p:cNvPr>
          <p:cNvGraphicFramePr>
            <a:graphicFrameLocks/>
          </p:cNvGraphicFramePr>
          <p:nvPr>
            <p:extLst>
              <p:ext uri="{D42A27DB-BD31-4B8C-83A1-F6EECF244321}">
                <p14:modId xmlns:p14="http://schemas.microsoft.com/office/powerpoint/2010/main" val="835783777"/>
              </p:ext>
            </p:extLst>
          </p:nvPr>
        </p:nvGraphicFramePr>
        <p:xfrm>
          <a:off x="703298" y="4974333"/>
          <a:ext cx="3834140" cy="1097280"/>
        </p:xfrm>
        <a:graphic>
          <a:graphicData uri="http://schemas.openxmlformats.org/drawingml/2006/table">
            <a:tbl>
              <a:tblPr firstRow="1" firstCol="1">
                <a:tableStyleId>{073A0DAA-6AF3-43AB-8588-CEC1D06C72B9}</a:tableStyleId>
              </a:tblPr>
              <a:tblGrid>
                <a:gridCol w="998855">
                  <a:extLst>
                    <a:ext uri="{9D8B030D-6E8A-4147-A177-3AD203B41FA5}">
                      <a16:colId xmlns:a16="http://schemas.microsoft.com/office/drawing/2014/main" val="3784407792"/>
                    </a:ext>
                  </a:extLst>
                </a:gridCol>
                <a:gridCol w="717868">
                  <a:extLst>
                    <a:ext uri="{9D8B030D-6E8A-4147-A177-3AD203B41FA5}">
                      <a16:colId xmlns:a16="http://schemas.microsoft.com/office/drawing/2014/main" val="2397194784"/>
                    </a:ext>
                  </a:extLst>
                </a:gridCol>
                <a:gridCol w="1181417">
                  <a:extLst>
                    <a:ext uri="{9D8B030D-6E8A-4147-A177-3AD203B41FA5}">
                      <a16:colId xmlns:a16="http://schemas.microsoft.com/office/drawing/2014/main" val="285744037"/>
                    </a:ext>
                  </a:extLst>
                </a:gridCol>
                <a:gridCol w="936000">
                  <a:extLst>
                    <a:ext uri="{9D8B030D-6E8A-4147-A177-3AD203B41FA5}">
                      <a16:colId xmlns:a16="http://schemas.microsoft.com/office/drawing/2014/main" val="3043191472"/>
                    </a:ext>
                  </a:extLst>
                </a:gridCol>
              </a:tblGrid>
              <a:tr h="168499">
                <a:tc>
                  <a:txBody>
                    <a:bodyPr/>
                    <a:lstStyle/>
                    <a:p>
                      <a:r>
                        <a:rPr kumimoji="1" lang="ja-JP" altLang="en-US" sz="1800" dirty="0">
                          <a:latin typeface="+mn-ea"/>
                          <a:ea typeface="+mn-ea"/>
                        </a:rPr>
                        <a:t>システム</a:t>
                      </a:r>
                    </a:p>
                  </a:txBody>
                  <a:tcPr/>
                </a:tc>
                <a:tc>
                  <a:txBody>
                    <a:bodyPr/>
                    <a:lstStyle/>
                    <a:p>
                      <a:pPr algn="ctr"/>
                      <a:r>
                        <a:rPr kumimoji="1" lang="ja-JP" altLang="en-US" sz="1800" dirty="0">
                          <a:latin typeface="+mn-ea"/>
                          <a:ea typeface="+mn-ea"/>
                        </a:rPr>
                        <a:t>業種</a:t>
                      </a:r>
                    </a:p>
                  </a:txBody>
                  <a:tcPr/>
                </a:tc>
                <a:tc>
                  <a:txBody>
                    <a:bodyPr/>
                    <a:lstStyle/>
                    <a:p>
                      <a:pPr algn="ctr"/>
                      <a:r>
                        <a:rPr kumimoji="1" lang="ja-JP" altLang="en-US" sz="1800" dirty="0">
                          <a:latin typeface="+mn-ea"/>
                          <a:ea typeface="+mn-ea"/>
                        </a:rPr>
                        <a:t>ファイル数</a:t>
                      </a:r>
                    </a:p>
                  </a:txBody>
                  <a:tcPr/>
                </a:tc>
                <a:tc>
                  <a:txBody>
                    <a:bodyPr/>
                    <a:lstStyle/>
                    <a:p>
                      <a:pPr algn="ctr"/>
                      <a:r>
                        <a:rPr kumimoji="1" lang="en-US" altLang="ja-JP" sz="1800" dirty="0">
                          <a:latin typeface="+mn-ea"/>
                          <a:ea typeface="+mn-ea"/>
                        </a:rPr>
                        <a:t>LOC</a:t>
                      </a:r>
                      <a:endParaRPr kumimoji="1" lang="ja-JP" altLang="en-US" sz="1800" dirty="0">
                        <a:latin typeface="+mn-ea"/>
                        <a:ea typeface="+mn-ea"/>
                      </a:endParaRPr>
                    </a:p>
                  </a:txBody>
                  <a:tcPr/>
                </a:tc>
                <a:extLst>
                  <a:ext uri="{0D108BD9-81ED-4DB2-BD59-A6C34878D82A}">
                    <a16:rowId xmlns:a16="http://schemas.microsoft.com/office/drawing/2014/main" val="636835104"/>
                  </a:ext>
                </a:extLst>
              </a:tr>
              <a:tr h="168499">
                <a:tc>
                  <a:txBody>
                    <a:bodyPr/>
                    <a:lstStyle/>
                    <a:p>
                      <a:pPr algn="ctr"/>
                      <a:r>
                        <a:rPr kumimoji="1" lang="en-US" altLang="ja-JP" sz="1800" dirty="0">
                          <a:latin typeface="+mn-ea"/>
                          <a:ea typeface="+mn-ea"/>
                        </a:rPr>
                        <a:t>A</a:t>
                      </a:r>
                      <a:endParaRPr kumimoji="1" lang="ja-JP" altLang="en-US" sz="1800" dirty="0">
                        <a:latin typeface="+mn-ea"/>
                        <a:ea typeface="+mn-ea"/>
                      </a:endParaRPr>
                    </a:p>
                  </a:txBody>
                  <a:tcPr/>
                </a:tc>
                <a:tc>
                  <a:txBody>
                    <a:bodyPr/>
                    <a:lstStyle/>
                    <a:p>
                      <a:pPr algn="l"/>
                      <a:r>
                        <a:rPr kumimoji="1" lang="ja-JP" altLang="en-US" sz="1800" dirty="0">
                          <a:latin typeface="+mn-ea"/>
                          <a:ea typeface="+mn-ea"/>
                        </a:rPr>
                        <a:t>金融</a:t>
                      </a:r>
                    </a:p>
                  </a:txBody>
                  <a:tcPr/>
                </a:tc>
                <a:tc>
                  <a:txBody>
                    <a:bodyPr/>
                    <a:lstStyle/>
                    <a:p>
                      <a:pPr algn="r"/>
                      <a:r>
                        <a:rPr kumimoji="1" lang="en-US" altLang="ja-JP" sz="1800" dirty="0">
                          <a:latin typeface="+mn-ea"/>
                          <a:ea typeface="+mn-ea"/>
                        </a:rPr>
                        <a:t>6,550</a:t>
                      </a:r>
                      <a:endParaRPr kumimoji="1" lang="ja-JP" altLang="en-US" sz="1800" dirty="0">
                        <a:latin typeface="+mn-ea"/>
                        <a:ea typeface="+mn-ea"/>
                      </a:endParaRPr>
                    </a:p>
                  </a:txBody>
                  <a:tcPr/>
                </a:tc>
                <a:tc>
                  <a:txBody>
                    <a:bodyPr/>
                    <a:lstStyle/>
                    <a:p>
                      <a:pPr algn="r"/>
                      <a:r>
                        <a:rPr kumimoji="1" lang="en-US" altLang="ja-JP" sz="1800" dirty="0">
                          <a:latin typeface="+mn-ea"/>
                          <a:ea typeface="+mn-ea"/>
                        </a:rPr>
                        <a:t>14.8M</a:t>
                      </a:r>
                      <a:endParaRPr kumimoji="1" lang="ja-JP" altLang="en-US" sz="1800" dirty="0">
                        <a:latin typeface="+mn-ea"/>
                        <a:ea typeface="+mn-ea"/>
                      </a:endParaRPr>
                    </a:p>
                  </a:txBody>
                  <a:tcPr/>
                </a:tc>
                <a:extLst>
                  <a:ext uri="{0D108BD9-81ED-4DB2-BD59-A6C34878D82A}">
                    <a16:rowId xmlns:a16="http://schemas.microsoft.com/office/drawing/2014/main" val="4294903575"/>
                  </a:ext>
                </a:extLst>
              </a:tr>
              <a:tr h="168499">
                <a:tc>
                  <a:txBody>
                    <a:bodyPr/>
                    <a:lstStyle/>
                    <a:p>
                      <a:pPr algn="ctr"/>
                      <a:r>
                        <a:rPr kumimoji="1" lang="en-US" altLang="ja-JP" sz="1800" dirty="0">
                          <a:latin typeface="+mn-ea"/>
                          <a:ea typeface="+mn-ea"/>
                        </a:rPr>
                        <a:t>B</a:t>
                      </a:r>
                      <a:endParaRPr kumimoji="1" lang="ja-JP" altLang="en-US" sz="1800" dirty="0">
                        <a:latin typeface="+mn-ea"/>
                        <a:ea typeface="+mn-ea"/>
                      </a:endParaRPr>
                    </a:p>
                  </a:txBody>
                  <a:tcPr/>
                </a:tc>
                <a:tc>
                  <a:txBody>
                    <a:bodyPr/>
                    <a:lstStyle/>
                    <a:p>
                      <a:pPr algn="l"/>
                      <a:r>
                        <a:rPr kumimoji="1" lang="ja-JP" altLang="en-US" sz="1800" dirty="0">
                          <a:latin typeface="+mn-ea"/>
                          <a:ea typeface="+mn-ea"/>
                        </a:rPr>
                        <a:t>保険</a:t>
                      </a:r>
                    </a:p>
                  </a:txBody>
                  <a:tcPr/>
                </a:tc>
                <a:tc>
                  <a:txBody>
                    <a:bodyPr/>
                    <a:lstStyle/>
                    <a:p>
                      <a:pPr algn="r"/>
                      <a:r>
                        <a:rPr kumimoji="1" lang="en-US" altLang="ja-JP" sz="1800" dirty="0">
                          <a:latin typeface="+mn-ea"/>
                          <a:ea typeface="+mn-ea"/>
                        </a:rPr>
                        <a:t>1,015</a:t>
                      </a:r>
                      <a:endParaRPr kumimoji="1" lang="ja-JP" altLang="en-US" sz="1800" dirty="0">
                        <a:latin typeface="+mn-ea"/>
                        <a:ea typeface="+mn-ea"/>
                      </a:endParaRPr>
                    </a:p>
                  </a:txBody>
                  <a:tcPr/>
                </a:tc>
                <a:tc>
                  <a:txBody>
                    <a:bodyPr/>
                    <a:lstStyle/>
                    <a:p>
                      <a:pPr algn="r"/>
                      <a:r>
                        <a:rPr kumimoji="1" lang="en-US" altLang="ja-JP" sz="1800" dirty="0">
                          <a:latin typeface="+mn-ea"/>
                          <a:ea typeface="+mn-ea"/>
                        </a:rPr>
                        <a:t>2.3M</a:t>
                      </a:r>
                      <a:endParaRPr kumimoji="1" lang="ja-JP" altLang="en-US" sz="1800" dirty="0">
                        <a:latin typeface="+mn-ea"/>
                        <a:ea typeface="+mn-ea"/>
                      </a:endParaRPr>
                    </a:p>
                  </a:txBody>
                  <a:tcPr/>
                </a:tc>
                <a:extLst>
                  <a:ext uri="{0D108BD9-81ED-4DB2-BD59-A6C34878D82A}">
                    <a16:rowId xmlns:a16="http://schemas.microsoft.com/office/drawing/2014/main" val="1439819360"/>
                  </a:ext>
                </a:extLst>
              </a:tr>
            </a:tbl>
          </a:graphicData>
        </a:graphic>
      </p:graphicFrame>
    </p:spTree>
    <p:extLst>
      <p:ext uri="{BB962C8B-B14F-4D97-AF65-F5344CB8AC3E}">
        <p14:creationId xmlns:p14="http://schemas.microsoft.com/office/powerpoint/2010/main" val="28472031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mj-ea"/>
              </a:rPr>
              <a:t>実験① </a:t>
            </a:r>
            <a:r>
              <a:rPr kumimoji="1" lang="en-US" altLang="ja-JP" dirty="0">
                <a:latin typeface="+mj-ea"/>
              </a:rPr>
              <a:t>Loop Idiom </a:t>
            </a:r>
            <a:r>
              <a:rPr kumimoji="1" lang="ja-JP" altLang="en-US" dirty="0">
                <a:latin typeface="+mj-ea"/>
              </a:rPr>
              <a:t>の種類｜調査結果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38</a:t>
            </a:fld>
            <a:endParaRPr lang="en-US" altLang="ja-JP"/>
          </a:p>
        </p:txBody>
      </p:sp>
      <p:sp>
        <p:nvSpPr>
          <p:cNvPr id="7" name="テキスト プレースホルダー 6"/>
          <p:cNvSpPr>
            <a:spLocks noGrp="1"/>
          </p:cNvSpPr>
          <p:nvPr>
            <p:ph type="body" sz="quarter" idx="13"/>
          </p:nvPr>
        </p:nvSpPr>
        <p:spPr/>
        <p:txBody>
          <a:bodyPr/>
          <a:lstStyle/>
          <a:p>
            <a:r>
              <a:rPr lang="ja-JP" altLang="en-US" dirty="0">
                <a:latin typeface="+mj-ea"/>
                <a:ea typeface="+mj-ea"/>
              </a:rPr>
              <a:t>全て</a:t>
            </a:r>
            <a:r>
              <a:rPr kumimoji="1" lang="ja-JP" altLang="en-US" dirty="0">
                <a:latin typeface="+mj-ea"/>
                <a:ea typeface="+mj-ea"/>
              </a:rPr>
              <a:t>のファイルは </a:t>
            </a:r>
            <a:r>
              <a:rPr kumimoji="1" lang="en-US" altLang="ja-JP" dirty="0">
                <a:latin typeface="+mj-ea"/>
                <a:ea typeface="+mj-ea"/>
              </a:rPr>
              <a:t>7 </a:t>
            </a:r>
            <a:r>
              <a:rPr kumimoji="1" lang="ja-JP" altLang="en-US" dirty="0">
                <a:latin typeface="+mj-ea"/>
                <a:ea typeface="+mj-ea"/>
              </a:rPr>
              <a:t>種類の </a:t>
            </a:r>
            <a:r>
              <a:rPr kumimoji="1" lang="en-US" altLang="ja-JP" dirty="0">
                <a:latin typeface="+mj-ea"/>
                <a:ea typeface="+mj-ea"/>
              </a:rPr>
              <a:t>Loop Idiom </a:t>
            </a:r>
            <a:r>
              <a:rPr kumimoji="1" lang="ja-JP" altLang="en-US" dirty="0">
                <a:latin typeface="+mj-ea"/>
                <a:ea typeface="+mj-ea"/>
              </a:rPr>
              <a:t>もしくはその組み合わせで表現できた</a:t>
            </a:r>
            <a:br>
              <a:rPr lang="en-US" altLang="ja-JP" dirty="0">
                <a:latin typeface="+mj-ea"/>
                <a:ea typeface="+mj-ea"/>
              </a:rPr>
            </a:br>
            <a:r>
              <a:rPr lang="ja-JP" altLang="en-US" dirty="0">
                <a:latin typeface="+mj-ea"/>
                <a:ea typeface="+mj-ea"/>
              </a:rPr>
              <a:t>単独の出現では </a:t>
            </a:r>
            <a:r>
              <a:rPr lang="en-US" altLang="ja-JP" dirty="0">
                <a:latin typeface="+mj-ea"/>
                <a:ea typeface="+mj-ea"/>
              </a:rPr>
              <a:t>Edit/Filter/Join/Split</a:t>
            </a:r>
            <a:r>
              <a:rPr lang="ja-JP" altLang="en-US" dirty="0">
                <a:latin typeface="+mj-ea"/>
                <a:ea typeface="+mj-ea"/>
              </a:rPr>
              <a:t> の出現数が多い</a:t>
            </a:r>
            <a:endParaRPr lang="en-US" altLang="ja-JP" dirty="0">
              <a:latin typeface="+mj-ea"/>
              <a:ea typeface="+mj-ea"/>
            </a:endParaRPr>
          </a:p>
        </p:txBody>
      </p:sp>
      <p:graphicFrame>
        <p:nvGraphicFramePr>
          <p:cNvPr id="8" name="コンテンツ プレースホルダー 7">
            <a:extLst>
              <a:ext uri="{FF2B5EF4-FFF2-40B4-BE49-F238E27FC236}">
                <a16:creationId xmlns:a16="http://schemas.microsoft.com/office/drawing/2014/main" id="{B1FE8521-B76A-46B6-ADDA-3E00F2101D14}"/>
              </a:ext>
            </a:extLst>
          </p:cNvPr>
          <p:cNvGraphicFramePr>
            <a:graphicFrameLocks/>
          </p:cNvGraphicFramePr>
          <p:nvPr>
            <p:extLst>
              <p:ext uri="{D42A27DB-BD31-4B8C-83A1-F6EECF244321}">
                <p14:modId xmlns:p14="http://schemas.microsoft.com/office/powerpoint/2010/main" val="3138010490"/>
              </p:ext>
            </p:extLst>
          </p:nvPr>
        </p:nvGraphicFramePr>
        <p:xfrm>
          <a:off x="1553706" y="2367657"/>
          <a:ext cx="8118364" cy="3291840"/>
        </p:xfrm>
        <a:graphic>
          <a:graphicData uri="http://schemas.openxmlformats.org/drawingml/2006/table">
            <a:tbl>
              <a:tblPr firstRow="1" firstCol="1">
                <a:tableStyleId>{073A0DAA-6AF3-43AB-8588-CEC1D06C72B9}</a:tableStyleId>
              </a:tblPr>
              <a:tblGrid>
                <a:gridCol w="1638364">
                  <a:extLst>
                    <a:ext uri="{9D8B030D-6E8A-4147-A177-3AD203B41FA5}">
                      <a16:colId xmlns:a16="http://schemas.microsoft.com/office/drawing/2014/main" val="3784407792"/>
                    </a:ext>
                  </a:extLst>
                </a:gridCol>
                <a:gridCol w="2160000">
                  <a:extLst>
                    <a:ext uri="{9D8B030D-6E8A-4147-A177-3AD203B41FA5}">
                      <a16:colId xmlns:a16="http://schemas.microsoft.com/office/drawing/2014/main" val="2397194784"/>
                    </a:ext>
                  </a:extLst>
                </a:gridCol>
                <a:gridCol w="2160000">
                  <a:extLst>
                    <a:ext uri="{9D8B030D-6E8A-4147-A177-3AD203B41FA5}">
                      <a16:colId xmlns:a16="http://schemas.microsoft.com/office/drawing/2014/main" val="285744037"/>
                    </a:ext>
                  </a:extLst>
                </a:gridCol>
                <a:gridCol w="2160000">
                  <a:extLst>
                    <a:ext uri="{9D8B030D-6E8A-4147-A177-3AD203B41FA5}">
                      <a16:colId xmlns:a16="http://schemas.microsoft.com/office/drawing/2014/main" val="3963546355"/>
                    </a:ext>
                  </a:extLst>
                </a:gridCol>
              </a:tblGrid>
              <a:tr h="168499">
                <a:tc>
                  <a:txBody>
                    <a:bodyPr/>
                    <a:lstStyle/>
                    <a:p>
                      <a:r>
                        <a:rPr kumimoji="1" lang="en-US" altLang="ja-JP" sz="1800" dirty="0">
                          <a:latin typeface="+mn-ea"/>
                          <a:ea typeface="+mn-ea"/>
                        </a:rPr>
                        <a:t>Loop Idiom</a:t>
                      </a:r>
                      <a:endParaRPr kumimoji="1" lang="ja-JP" altLang="en-US" sz="1800" dirty="0">
                        <a:latin typeface="+mn-ea"/>
                        <a:ea typeface="+mn-ea"/>
                      </a:endParaRPr>
                    </a:p>
                  </a:txBody>
                  <a:tcPr/>
                </a:tc>
                <a:tc>
                  <a:txBody>
                    <a:bodyPr/>
                    <a:lstStyle/>
                    <a:p>
                      <a:pPr algn="ctr"/>
                      <a:r>
                        <a:rPr kumimoji="1" lang="en-US" altLang="ja-JP" sz="1800" dirty="0">
                          <a:latin typeface="+mn-ea"/>
                          <a:ea typeface="+mn-ea"/>
                        </a:rPr>
                        <a:t>A </a:t>
                      </a:r>
                      <a:r>
                        <a:rPr kumimoji="1" lang="ja-JP" altLang="en-US" sz="1800" dirty="0">
                          <a:latin typeface="+mn-ea"/>
                          <a:ea typeface="+mn-ea"/>
                        </a:rPr>
                        <a:t>システム</a:t>
                      </a:r>
                    </a:p>
                  </a:txBody>
                  <a:tcPr/>
                </a:tc>
                <a:tc>
                  <a:txBody>
                    <a:bodyPr/>
                    <a:lstStyle/>
                    <a:p>
                      <a:pPr algn="ctr"/>
                      <a:r>
                        <a:rPr kumimoji="1" lang="en-US" altLang="ja-JP" sz="1800" dirty="0">
                          <a:latin typeface="+mn-ea"/>
                          <a:ea typeface="+mn-ea"/>
                        </a:rPr>
                        <a:t>B </a:t>
                      </a:r>
                      <a:r>
                        <a:rPr kumimoji="1" lang="ja-JP" altLang="en-US" sz="1800" dirty="0">
                          <a:latin typeface="+mn-ea"/>
                          <a:ea typeface="+mn-ea"/>
                        </a:rPr>
                        <a:t>システム</a:t>
                      </a:r>
                    </a:p>
                  </a:txBody>
                  <a:tcPr/>
                </a:tc>
                <a:tc>
                  <a:txBody>
                    <a:bodyPr/>
                    <a:lstStyle/>
                    <a:p>
                      <a:pPr algn="ctr"/>
                      <a:r>
                        <a:rPr kumimoji="1" lang="ja-JP" altLang="en-US" sz="1800" dirty="0">
                          <a:latin typeface="+mn-ea"/>
                          <a:ea typeface="+mn-ea"/>
                        </a:rPr>
                        <a:t>合計</a:t>
                      </a:r>
                    </a:p>
                  </a:txBody>
                  <a:tcPr/>
                </a:tc>
                <a:extLst>
                  <a:ext uri="{0D108BD9-81ED-4DB2-BD59-A6C34878D82A}">
                    <a16:rowId xmlns:a16="http://schemas.microsoft.com/office/drawing/2014/main" val="636835104"/>
                  </a:ext>
                </a:extLst>
              </a:tr>
              <a:tr h="168499">
                <a:tc>
                  <a:txBody>
                    <a:bodyPr/>
                    <a:lstStyle/>
                    <a:p>
                      <a:r>
                        <a:rPr kumimoji="1" lang="en-US" altLang="ja-JP" sz="1800" dirty="0">
                          <a:latin typeface="+mn-ea"/>
                          <a:ea typeface="+mn-ea"/>
                        </a:rPr>
                        <a:t>Edit</a:t>
                      </a:r>
                      <a:endParaRPr kumimoji="1" lang="ja-JP" altLang="en-US" sz="1800" dirty="0">
                        <a:latin typeface="+mn-ea"/>
                        <a:ea typeface="+mn-ea"/>
                      </a:endParaRPr>
                    </a:p>
                  </a:txBody>
                  <a:tcPr/>
                </a:tc>
                <a:tc>
                  <a:txBody>
                    <a:bodyPr/>
                    <a:lstStyle/>
                    <a:p>
                      <a:pPr algn="r"/>
                      <a:r>
                        <a:rPr kumimoji="1" lang="en-US" altLang="ja-JP" sz="1800" dirty="0">
                          <a:latin typeface="+mn-ea"/>
                          <a:ea typeface="+mn-ea"/>
                        </a:rPr>
                        <a:t>1,093 (16.7%)</a:t>
                      </a:r>
                      <a:endParaRPr kumimoji="1" lang="ja-JP" altLang="en-US" sz="1800" dirty="0">
                        <a:latin typeface="+mn-ea"/>
                        <a:ea typeface="+mn-ea"/>
                      </a:endParaRPr>
                    </a:p>
                  </a:txBody>
                  <a:tcPr/>
                </a:tc>
                <a:tc>
                  <a:txBody>
                    <a:bodyPr/>
                    <a:lstStyle/>
                    <a:p>
                      <a:pPr algn="r"/>
                      <a:r>
                        <a:rPr kumimoji="1" lang="en-US" altLang="ja-JP" sz="1800" dirty="0">
                          <a:latin typeface="+mn-ea"/>
                          <a:ea typeface="+mn-ea"/>
                        </a:rPr>
                        <a:t>123 (12.1%)</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1,216 (16.1%)</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4294903575"/>
                  </a:ext>
                </a:extLst>
              </a:tr>
              <a:tr h="168499">
                <a:tc>
                  <a:txBody>
                    <a:bodyPr/>
                    <a:lstStyle/>
                    <a:p>
                      <a:r>
                        <a:rPr kumimoji="1" lang="en-US" altLang="ja-JP" sz="1800" dirty="0">
                          <a:latin typeface="+mn-ea"/>
                          <a:ea typeface="+mn-ea"/>
                        </a:rPr>
                        <a:t>Filter</a:t>
                      </a:r>
                      <a:endParaRPr kumimoji="1" lang="ja-JP" altLang="en-US" sz="1800" dirty="0">
                        <a:latin typeface="+mn-ea"/>
                        <a:ea typeface="+mn-ea"/>
                      </a:endParaRPr>
                    </a:p>
                  </a:txBody>
                  <a:tcPr/>
                </a:tc>
                <a:tc>
                  <a:txBody>
                    <a:bodyPr/>
                    <a:lstStyle/>
                    <a:p>
                      <a:pPr algn="r"/>
                      <a:r>
                        <a:rPr kumimoji="1" lang="en-US" altLang="ja-JP" sz="1800" dirty="0">
                          <a:latin typeface="+mn-ea"/>
                          <a:ea typeface="+mn-ea"/>
                        </a:rPr>
                        <a:t>809 (12.4%)</a:t>
                      </a:r>
                      <a:endParaRPr kumimoji="1" lang="ja-JP" altLang="en-US" sz="1800" dirty="0">
                        <a:latin typeface="+mn-ea"/>
                        <a:ea typeface="+mn-ea"/>
                      </a:endParaRPr>
                    </a:p>
                  </a:txBody>
                  <a:tcPr/>
                </a:tc>
                <a:tc>
                  <a:txBody>
                    <a:bodyPr/>
                    <a:lstStyle/>
                    <a:p>
                      <a:pPr algn="r"/>
                      <a:r>
                        <a:rPr kumimoji="1" lang="en-US" altLang="ja-JP" sz="1800" dirty="0">
                          <a:latin typeface="+mn-ea"/>
                          <a:ea typeface="+mn-ea"/>
                        </a:rPr>
                        <a:t>144 (14.2%)</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953 (12.6%)</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1439819360"/>
                  </a:ext>
                </a:extLst>
              </a:tr>
              <a:tr h="168499">
                <a:tc>
                  <a:txBody>
                    <a:bodyPr/>
                    <a:lstStyle/>
                    <a:p>
                      <a:r>
                        <a:rPr kumimoji="1" lang="en-US" altLang="ja-JP" sz="1800" dirty="0">
                          <a:latin typeface="+mn-ea"/>
                          <a:ea typeface="+mn-ea"/>
                        </a:rPr>
                        <a:t>Grouping</a:t>
                      </a:r>
                      <a:endParaRPr kumimoji="1" lang="ja-JP" altLang="en-US" sz="1800" dirty="0">
                        <a:latin typeface="+mn-ea"/>
                        <a:ea typeface="+mn-ea"/>
                      </a:endParaRPr>
                    </a:p>
                  </a:txBody>
                  <a:tcPr/>
                </a:tc>
                <a:tc>
                  <a:txBody>
                    <a:bodyPr/>
                    <a:lstStyle/>
                    <a:p>
                      <a:pPr algn="r"/>
                      <a:r>
                        <a:rPr kumimoji="1" lang="en-US" altLang="ja-JP" sz="1800" dirty="0">
                          <a:latin typeface="+mn-ea"/>
                          <a:ea typeface="+mn-ea"/>
                        </a:rPr>
                        <a:t>226  (3.5%)</a:t>
                      </a:r>
                      <a:endParaRPr kumimoji="1" lang="ja-JP" altLang="en-US" sz="1800" dirty="0">
                        <a:latin typeface="+mn-ea"/>
                        <a:ea typeface="+mn-ea"/>
                      </a:endParaRPr>
                    </a:p>
                  </a:txBody>
                  <a:tcPr/>
                </a:tc>
                <a:tc>
                  <a:txBody>
                    <a:bodyPr/>
                    <a:lstStyle/>
                    <a:p>
                      <a:pPr algn="r"/>
                      <a:r>
                        <a:rPr kumimoji="1" lang="en-US" altLang="ja-JP" sz="1800" dirty="0">
                          <a:latin typeface="+mn-ea"/>
                          <a:ea typeface="+mn-ea"/>
                        </a:rPr>
                        <a:t>9  (0.9%)</a:t>
                      </a:r>
                      <a:endParaRPr kumimoji="1" lang="ja-JP" altLang="en-US" sz="1800" dirty="0">
                        <a:latin typeface="+mn-ea"/>
                        <a:ea typeface="+mn-ea"/>
                      </a:endParaRPr>
                    </a:p>
                  </a:txBody>
                  <a:tcPr/>
                </a:tc>
                <a:tc>
                  <a:txBody>
                    <a:bodyPr/>
                    <a:lstStyle/>
                    <a:p>
                      <a:pPr algn="r"/>
                      <a:r>
                        <a:rPr kumimoji="1" lang="en-US" altLang="ja-JP" sz="1800" dirty="0">
                          <a:latin typeface="+mn-ea"/>
                          <a:ea typeface="+mn-ea"/>
                        </a:rPr>
                        <a:t>235   (3.1%)</a:t>
                      </a:r>
                      <a:endParaRPr kumimoji="1" lang="ja-JP" altLang="en-US" sz="1800" dirty="0">
                        <a:latin typeface="+mn-ea"/>
                        <a:ea typeface="+mn-ea"/>
                      </a:endParaRPr>
                    </a:p>
                  </a:txBody>
                  <a:tcPr/>
                </a:tc>
                <a:extLst>
                  <a:ext uri="{0D108BD9-81ED-4DB2-BD59-A6C34878D82A}">
                    <a16:rowId xmlns:a16="http://schemas.microsoft.com/office/drawing/2014/main" val="1298082633"/>
                  </a:ext>
                </a:extLst>
              </a:tr>
              <a:tr h="168499">
                <a:tc>
                  <a:txBody>
                    <a:bodyPr/>
                    <a:lstStyle/>
                    <a:p>
                      <a:r>
                        <a:rPr kumimoji="1" lang="en-US" altLang="ja-JP" sz="1800" dirty="0">
                          <a:latin typeface="+mn-ea"/>
                          <a:ea typeface="+mn-ea"/>
                        </a:rPr>
                        <a:t>Join</a:t>
                      </a:r>
                      <a:endParaRPr kumimoji="1" lang="ja-JP" altLang="en-US" sz="1800" dirty="0">
                        <a:latin typeface="+mn-ea"/>
                        <a:ea typeface="+mn-ea"/>
                      </a:endParaRPr>
                    </a:p>
                  </a:txBody>
                  <a:tcPr/>
                </a:tc>
                <a:tc>
                  <a:txBody>
                    <a:bodyPr/>
                    <a:lstStyle/>
                    <a:p>
                      <a:pPr algn="r"/>
                      <a:r>
                        <a:rPr kumimoji="1" lang="en-US" altLang="ja-JP" sz="1800" dirty="0">
                          <a:latin typeface="+mn-ea"/>
                          <a:ea typeface="+mn-ea"/>
                        </a:rPr>
                        <a:t>473  (7.2%)</a:t>
                      </a:r>
                      <a:endParaRPr kumimoji="1" lang="ja-JP" altLang="en-US" sz="1800" dirty="0">
                        <a:latin typeface="+mn-ea"/>
                        <a:ea typeface="+mn-ea"/>
                      </a:endParaRPr>
                    </a:p>
                  </a:txBody>
                  <a:tcPr/>
                </a:tc>
                <a:tc>
                  <a:txBody>
                    <a:bodyPr/>
                    <a:lstStyle/>
                    <a:p>
                      <a:pPr algn="r"/>
                      <a:r>
                        <a:rPr kumimoji="1" lang="en-US" altLang="ja-JP" sz="1800" dirty="0">
                          <a:latin typeface="+mn-ea"/>
                          <a:ea typeface="+mn-ea"/>
                        </a:rPr>
                        <a:t>56  (5.5%)</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529  (7.0%)</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3774087218"/>
                  </a:ext>
                </a:extLst>
              </a:tr>
              <a:tr h="168499">
                <a:tc>
                  <a:txBody>
                    <a:bodyPr/>
                    <a:lstStyle/>
                    <a:p>
                      <a:r>
                        <a:rPr kumimoji="1" lang="en-US" altLang="ja-JP" sz="1800" dirty="0">
                          <a:latin typeface="+mn-ea"/>
                          <a:ea typeface="+mn-ea"/>
                        </a:rPr>
                        <a:t>Difference</a:t>
                      </a:r>
                      <a:endParaRPr kumimoji="1" lang="ja-JP" altLang="en-US" sz="1800" dirty="0">
                        <a:latin typeface="+mn-ea"/>
                        <a:ea typeface="+mn-ea"/>
                      </a:endParaRPr>
                    </a:p>
                  </a:txBody>
                  <a:tcPr/>
                </a:tc>
                <a:tc>
                  <a:txBody>
                    <a:bodyPr/>
                    <a:lstStyle/>
                    <a:p>
                      <a:pPr algn="r"/>
                      <a:r>
                        <a:rPr kumimoji="1" lang="en-US" altLang="ja-JP" sz="1800" dirty="0">
                          <a:latin typeface="+mn-ea"/>
                          <a:ea typeface="+mn-ea"/>
                        </a:rPr>
                        <a:t>49  (0.7%)</a:t>
                      </a:r>
                      <a:endParaRPr kumimoji="1" lang="ja-JP" altLang="en-US" sz="1800" dirty="0">
                        <a:latin typeface="+mn-ea"/>
                        <a:ea typeface="+mn-ea"/>
                      </a:endParaRPr>
                    </a:p>
                  </a:txBody>
                  <a:tcPr/>
                </a:tc>
                <a:tc>
                  <a:txBody>
                    <a:bodyPr/>
                    <a:lstStyle/>
                    <a:p>
                      <a:pPr algn="r"/>
                      <a:r>
                        <a:rPr kumimoji="1" lang="en-US" altLang="ja-JP" sz="1800" dirty="0">
                          <a:latin typeface="+mn-ea"/>
                          <a:ea typeface="+mn-ea"/>
                        </a:rPr>
                        <a:t>2  (0.2%)</a:t>
                      </a:r>
                      <a:endParaRPr kumimoji="1" lang="ja-JP" altLang="en-US" sz="1800" dirty="0">
                        <a:latin typeface="+mn-ea"/>
                        <a:ea typeface="+mn-ea"/>
                      </a:endParaRPr>
                    </a:p>
                  </a:txBody>
                  <a:tcPr/>
                </a:tc>
                <a:tc>
                  <a:txBody>
                    <a:bodyPr/>
                    <a:lstStyle/>
                    <a:p>
                      <a:pPr algn="r"/>
                      <a:r>
                        <a:rPr kumimoji="1" lang="en-US" altLang="ja-JP" sz="1800" dirty="0">
                          <a:latin typeface="+mn-ea"/>
                          <a:ea typeface="+mn-ea"/>
                        </a:rPr>
                        <a:t>51  (0.7%)</a:t>
                      </a:r>
                      <a:endParaRPr kumimoji="1" lang="ja-JP" altLang="en-US" sz="1800" dirty="0">
                        <a:latin typeface="+mn-ea"/>
                        <a:ea typeface="+mn-ea"/>
                      </a:endParaRPr>
                    </a:p>
                  </a:txBody>
                  <a:tcPr/>
                </a:tc>
                <a:extLst>
                  <a:ext uri="{0D108BD9-81ED-4DB2-BD59-A6C34878D82A}">
                    <a16:rowId xmlns:a16="http://schemas.microsoft.com/office/drawing/2014/main" val="3123912889"/>
                  </a:ext>
                </a:extLst>
              </a:tr>
              <a:tr h="168499">
                <a:tc>
                  <a:txBody>
                    <a:bodyPr/>
                    <a:lstStyle/>
                    <a:p>
                      <a:r>
                        <a:rPr kumimoji="1" lang="en-US" altLang="ja-JP" sz="1800" dirty="0">
                          <a:latin typeface="+mn-ea"/>
                          <a:ea typeface="+mn-ea"/>
                        </a:rPr>
                        <a:t>Split</a:t>
                      </a:r>
                      <a:endParaRPr kumimoji="1" lang="ja-JP" altLang="en-US" sz="1800" dirty="0">
                        <a:latin typeface="+mn-ea"/>
                        <a:ea typeface="+mn-ea"/>
                      </a:endParaRPr>
                    </a:p>
                  </a:txBody>
                  <a:tcPr/>
                </a:tc>
                <a:tc>
                  <a:txBody>
                    <a:bodyPr/>
                    <a:lstStyle/>
                    <a:p>
                      <a:pPr algn="r"/>
                      <a:r>
                        <a:rPr kumimoji="1" lang="en-US" altLang="ja-JP" sz="1800" dirty="0">
                          <a:latin typeface="+mn-ea"/>
                          <a:ea typeface="+mn-ea"/>
                        </a:rPr>
                        <a:t>369  (5.6%)</a:t>
                      </a:r>
                      <a:endParaRPr kumimoji="1" lang="ja-JP" altLang="en-US" sz="1800" dirty="0">
                        <a:latin typeface="+mn-ea"/>
                        <a:ea typeface="+mn-ea"/>
                      </a:endParaRPr>
                    </a:p>
                  </a:txBody>
                  <a:tcPr/>
                </a:tc>
                <a:tc>
                  <a:txBody>
                    <a:bodyPr/>
                    <a:lstStyle/>
                    <a:p>
                      <a:pPr algn="r"/>
                      <a:r>
                        <a:rPr kumimoji="1" lang="en-US" altLang="ja-JP" sz="1800" dirty="0">
                          <a:latin typeface="+mn-ea"/>
                          <a:ea typeface="+mn-ea"/>
                        </a:rPr>
                        <a:t>119 (11.7%)</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488  (6.5%)</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4026389487"/>
                  </a:ext>
                </a:extLst>
              </a:tr>
              <a:tr h="168499">
                <a:tc>
                  <a:txBody>
                    <a:bodyPr/>
                    <a:lstStyle/>
                    <a:p>
                      <a:r>
                        <a:rPr kumimoji="1" lang="en-US" altLang="ja-JP" sz="1800" dirty="0">
                          <a:latin typeface="+mn-ea"/>
                          <a:ea typeface="+mn-ea"/>
                        </a:rPr>
                        <a:t>Union</a:t>
                      </a:r>
                      <a:endParaRPr kumimoji="1" lang="ja-JP" altLang="en-US" sz="1800" dirty="0">
                        <a:latin typeface="+mn-ea"/>
                        <a:ea typeface="+mn-ea"/>
                      </a:endParaRPr>
                    </a:p>
                  </a:txBody>
                  <a:tcPr/>
                </a:tc>
                <a:tc>
                  <a:txBody>
                    <a:bodyPr/>
                    <a:lstStyle/>
                    <a:p>
                      <a:pPr algn="r"/>
                      <a:r>
                        <a:rPr kumimoji="1" lang="en-US" altLang="ja-JP" sz="1800" dirty="0">
                          <a:latin typeface="+mn-ea"/>
                          <a:ea typeface="+mn-ea"/>
                        </a:rPr>
                        <a:t>57  (0.9%)</a:t>
                      </a:r>
                      <a:endParaRPr kumimoji="1" lang="ja-JP" altLang="en-US" sz="1800" dirty="0">
                        <a:latin typeface="+mn-ea"/>
                        <a:ea typeface="+mn-ea"/>
                      </a:endParaRPr>
                    </a:p>
                  </a:txBody>
                  <a:tcPr/>
                </a:tc>
                <a:tc>
                  <a:txBody>
                    <a:bodyPr/>
                    <a:lstStyle/>
                    <a:p>
                      <a:pPr algn="r"/>
                      <a:r>
                        <a:rPr kumimoji="1" lang="en-US" altLang="ja-JP" sz="1800" dirty="0">
                          <a:latin typeface="+mn-ea"/>
                          <a:ea typeface="+mn-ea"/>
                        </a:rPr>
                        <a:t>0  (0.0%)</a:t>
                      </a:r>
                      <a:endParaRPr kumimoji="1" lang="ja-JP" altLang="en-US" sz="1800" dirty="0">
                        <a:latin typeface="+mn-ea"/>
                        <a:ea typeface="+mn-ea"/>
                      </a:endParaRPr>
                    </a:p>
                  </a:txBody>
                  <a:tcPr/>
                </a:tc>
                <a:tc>
                  <a:txBody>
                    <a:bodyPr/>
                    <a:lstStyle/>
                    <a:p>
                      <a:pPr algn="r"/>
                      <a:r>
                        <a:rPr kumimoji="1" lang="en-US" altLang="ja-JP" sz="1800" dirty="0">
                          <a:latin typeface="+mn-ea"/>
                          <a:ea typeface="+mn-ea"/>
                        </a:rPr>
                        <a:t>57  (0.8%)</a:t>
                      </a:r>
                      <a:endParaRPr kumimoji="1" lang="ja-JP" altLang="en-US" sz="1800" dirty="0">
                        <a:latin typeface="+mn-ea"/>
                        <a:ea typeface="+mn-ea"/>
                      </a:endParaRPr>
                    </a:p>
                  </a:txBody>
                  <a:tcPr/>
                </a:tc>
                <a:extLst>
                  <a:ext uri="{0D108BD9-81ED-4DB2-BD59-A6C34878D82A}">
                    <a16:rowId xmlns:a16="http://schemas.microsoft.com/office/drawing/2014/main" val="1618099223"/>
                  </a:ext>
                </a:extLst>
              </a:tr>
              <a:tr h="168499">
                <a:tc>
                  <a:txBody>
                    <a:bodyPr/>
                    <a:lstStyle/>
                    <a:p>
                      <a:r>
                        <a:rPr kumimoji="1" lang="ja-JP" altLang="en-US" sz="1800" dirty="0">
                          <a:latin typeface="+mn-ea"/>
                          <a:ea typeface="+mn-ea"/>
                        </a:rPr>
                        <a:t>組み合わせ</a:t>
                      </a:r>
                    </a:p>
                  </a:txBody>
                  <a:tcPr/>
                </a:tc>
                <a:tc>
                  <a:txBody>
                    <a:bodyPr/>
                    <a:lstStyle/>
                    <a:p>
                      <a:pPr algn="r"/>
                      <a:r>
                        <a:rPr kumimoji="1" lang="en-US" altLang="ja-JP" sz="1800" dirty="0">
                          <a:latin typeface="+mn-ea"/>
                          <a:ea typeface="+mn-ea"/>
                        </a:rPr>
                        <a:t>3,474 (53.0%)</a:t>
                      </a:r>
                      <a:endParaRPr kumimoji="1" lang="ja-JP" altLang="en-US" sz="1800" dirty="0">
                        <a:latin typeface="+mn-ea"/>
                        <a:ea typeface="+mn-ea"/>
                      </a:endParaRPr>
                    </a:p>
                  </a:txBody>
                  <a:tcPr/>
                </a:tc>
                <a:tc>
                  <a:txBody>
                    <a:bodyPr/>
                    <a:lstStyle/>
                    <a:p>
                      <a:pPr algn="r"/>
                      <a:r>
                        <a:rPr kumimoji="1" lang="en-US" altLang="ja-JP" sz="1800" dirty="0">
                          <a:latin typeface="+mn-ea"/>
                          <a:ea typeface="+mn-ea"/>
                        </a:rPr>
                        <a:t>562 (55.4%)</a:t>
                      </a:r>
                      <a:endParaRPr kumimoji="1" lang="ja-JP" altLang="en-US" sz="1800" dirty="0">
                        <a:latin typeface="+mn-ea"/>
                        <a:ea typeface="+mn-ea"/>
                      </a:endParaRPr>
                    </a:p>
                  </a:txBody>
                  <a:tcPr/>
                </a:tc>
                <a:tc>
                  <a:txBody>
                    <a:bodyPr/>
                    <a:lstStyle/>
                    <a:p>
                      <a:pPr algn="r"/>
                      <a:r>
                        <a:rPr kumimoji="1" lang="en-US" altLang="ja-JP" sz="1800" dirty="0">
                          <a:latin typeface="+mn-ea"/>
                          <a:ea typeface="+mn-ea"/>
                        </a:rPr>
                        <a:t> 4,036 (53.4%)</a:t>
                      </a:r>
                      <a:endParaRPr kumimoji="1" lang="ja-JP" altLang="en-US" sz="1800" dirty="0">
                        <a:latin typeface="+mn-ea"/>
                        <a:ea typeface="+mn-ea"/>
                      </a:endParaRPr>
                    </a:p>
                  </a:txBody>
                  <a:tcPr/>
                </a:tc>
                <a:extLst>
                  <a:ext uri="{0D108BD9-81ED-4DB2-BD59-A6C34878D82A}">
                    <a16:rowId xmlns:a16="http://schemas.microsoft.com/office/drawing/2014/main" val="2649504103"/>
                  </a:ext>
                </a:extLst>
              </a:tr>
            </a:tbl>
          </a:graphicData>
        </a:graphic>
      </p:graphicFrame>
    </p:spTree>
    <p:extLst>
      <p:ext uri="{BB962C8B-B14F-4D97-AF65-F5344CB8AC3E}">
        <p14:creationId xmlns:p14="http://schemas.microsoft.com/office/powerpoint/2010/main" val="14948043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実験② </a:t>
            </a:r>
            <a:r>
              <a:rPr kumimoji="1" lang="ja-JP" altLang="en-US" dirty="0"/>
              <a:t>リファクタリング工数の差｜実験方法</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39</a:t>
            </a:fld>
            <a:endParaRPr lang="en-US" altLang="ja-JP"/>
          </a:p>
        </p:txBody>
      </p:sp>
      <p:sp>
        <p:nvSpPr>
          <p:cNvPr id="7" name="テキスト プレースホルダー 6"/>
          <p:cNvSpPr>
            <a:spLocks noGrp="1"/>
          </p:cNvSpPr>
          <p:nvPr>
            <p:ph type="body" sz="quarter" idx="13"/>
          </p:nvPr>
        </p:nvSpPr>
        <p:spPr/>
        <p:txBody>
          <a:bodyPr/>
          <a:lstStyle/>
          <a:p>
            <a:r>
              <a:rPr kumimoji="1" lang="en-US" altLang="ja-JP" dirty="0">
                <a:latin typeface="+mj-ea"/>
                <a:ea typeface="+mj-ea"/>
              </a:rPr>
              <a:t>Loop Idiom </a:t>
            </a:r>
            <a:r>
              <a:rPr kumimoji="1" lang="ja-JP" altLang="en-US" dirty="0">
                <a:latin typeface="+mj-ea"/>
                <a:ea typeface="+mj-ea"/>
              </a:rPr>
              <a:t>ごとにプログラムを </a:t>
            </a:r>
            <a:r>
              <a:rPr kumimoji="1" lang="en-US" altLang="ja-JP" dirty="0">
                <a:latin typeface="+mj-ea"/>
                <a:ea typeface="+mj-ea"/>
              </a:rPr>
              <a:t>1 </a:t>
            </a:r>
            <a:r>
              <a:rPr kumimoji="1" lang="ja-JP" altLang="en-US" dirty="0">
                <a:latin typeface="+mj-ea"/>
                <a:ea typeface="+mj-ea"/>
              </a:rPr>
              <a:t>つずつランダムに選択し，提案手法の結果を見ながら</a:t>
            </a:r>
            <a:r>
              <a:rPr lang="ja-JP" altLang="en-US" dirty="0">
                <a:latin typeface="+mj-ea"/>
                <a:ea typeface="+mj-ea"/>
              </a:rPr>
              <a:t>人手でリファクタリングし，テストまで実施した工数を計測する</a:t>
            </a:r>
            <a:endParaRPr kumimoji="1" lang="en-US" altLang="ja-JP" dirty="0">
              <a:latin typeface="+mj-ea"/>
              <a:ea typeface="+mj-ea"/>
            </a:endParaRPr>
          </a:p>
        </p:txBody>
      </p:sp>
      <p:sp>
        <p:nvSpPr>
          <p:cNvPr id="11" name="テキスト ボックス 10">
            <a:extLst>
              <a:ext uri="{FF2B5EF4-FFF2-40B4-BE49-F238E27FC236}">
                <a16:creationId xmlns:a16="http://schemas.microsoft.com/office/drawing/2014/main" id="{C636EF68-5A0F-44A4-AC5A-89656B609CCE}"/>
              </a:ext>
            </a:extLst>
          </p:cNvPr>
          <p:cNvSpPr txBox="1"/>
          <p:nvPr/>
        </p:nvSpPr>
        <p:spPr>
          <a:xfrm>
            <a:off x="2656514" y="1724969"/>
            <a:ext cx="4564070"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リファクタリング実施者に提示する情報例</a:t>
            </a:r>
            <a:endParaRPr kumimoji="1" lang="ja-JP" altLang="en-US" sz="2000" dirty="0">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DA4F2D9A-D2DB-4CDE-9D87-C8A393570B02}"/>
              </a:ext>
            </a:extLst>
          </p:cNvPr>
          <p:cNvPicPr>
            <a:picLocks noChangeAspect="1"/>
          </p:cNvPicPr>
          <p:nvPr/>
        </p:nvPicPr>
        <p:blipFill>
          <a:blip r:embed="rId2"/>
          <a:stretch>
            <a:fillRect/>
          </a:stretch>
        </p:blipFill>
        <p:spPr>
          <a:xfrm>
            <a:off x="2733013" y="2125079"/>
            <a:ext cx="4456352" cy="4070096"/>
          </a:xfrm>
          <a:prstGeom prst="rect">
            <a:avLst/>
          </a:prstGeom>
        </p:spPr>
      </p:pic>
      <p:sp>
        <p:nvSpPr>
          <p:cNvPr id="15" name="正方形/長方形 14">
            <a:extLst>
              <a:ext uri="{FF2B5EF4-FFF2-40B4-BE49-F238E27FC236}">
                <a16:creationId xmlns:a16="http://schemas.microsoft.com/office/drawing/2014/main" id="{1D28B53D-2559-4EB9-B61D-CDDB55B6865C}"/>
              </a:ext>
            </a:extLst>
          </p:cNvPr>
          <p:cNvSpPr/>
          <p:nvPr/>
        </p:nvSpPr>
        <p:spPr>
          <a:xfrm>
            <a:off x="6603077" y="2103880"/>
            <a:ext cx="586288" cy="23131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9524203C-3F65-4347-B5E7-D6206D4EA77C}"/>
              </a:ext>
            </a:extLst>
          </p:cNvPr>
          <p:cNvSpPr/>
          <p:nvPr/>
        </p:nvSpPr>
        <p:spPr>
          <a:xfrm>
            <a:off x="6618687" y="2502619"/>
            <a:ext cx="586288" cy="10381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008C5A76-3BC9-4AF2-B836-C4282A290F9A}"/>
              </a:ext>
            </a:extLst>
          </p:cNvPr>
          <p:cNvSpPr/>
          <p:nvPr/>
        </p:nvSpPr>
        <p:spPr>
          <a:xfrm>
            <a:off x="6618687" y="3635311"/>
            <a:ext cx="586288" cy="10381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吹き出し: 折線 (強調線付き) 11">
            <a:extLst>
              <a:ext uri="{FF2B5EF4-FFF2-40B4-BE49-F238E27FC236}">
                <a16:creationId xmlns:a16="http://schemas.microsoft.com/office/drawing/2014/main" id="{6CDB4337-2550-4E37-B59A-03F792C38D9D}"/>
              </a:ext>
            </a:extLst>
          </p:cNvPr>
          <p:cNvSpPr/>
          <p:nvPr/>
        </p:nvSpPr>
        <p:spPr>
          <a:xfrm>
            <a:off x="7932512" y="2125079"/>
            <a:ext cx="2327905" cy="540000"/>
          </a:xfrm>
          <a:prstGeom prst="accentCallout2">
            <a:avLst>
              <a:gd name="adj1" fmla="val 18750"/>
              <a:gd name="adj2" fmla="val -8333"/>
              <a:gd name="adj3" fmla="val 18750"/>
              <a:gd name="adj4" fmla="val -16667"/>
              <a:gd name="adj5" fmla="val 23680"/>
              <a:gd name="adj6" fmla="val -35927"/>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mj-ea"/>
                <a:ea typeface="+mj-ea"/>
              </a:rPr>
              <a:t>Loop Idiom </a:t>
            </a:r>
            <a:r>
              <a:rPr kumimoji="1" lang="ja-JP" altLang="en-US" sz="1600" dirty="0">
                <a:solidFill>
                  <a:schemeClr val="tx1"/>
                </a:solidFill>
                <a:latin typeface="+mj-ea"/>
                <a:ea typeface="+mj-ea"/>
              </a:rPr>
              <a:t>のどれに</a:t>
            </a:r>
            <a:endParaRPr kumimoji="1" lang="en-US" altLang="ja-JP" sz="1600" dirty="0">
              <a:solidFill>
                <a:schemeClr val="tx1"/>
              </a:solidFill>
              <a:latin typeface="+mj-ea"/>
              <a:ea typeface="+mj-ea"/>
            </a:endParaRPr>
          </a:p>
          <a:p>
            <a:r>
              <a:rPr kumimoji="1" lang="ja-JP" altLang="en-US" sz="1600" dirty="0">
                <a:solidFill>
                  <a:schemeClr val="tx1"/>
                </a:solidFill>
                <a:latin typeface="+mj-ea"/>
                <a:ea typeface="+mj-ea"/>
              </a:rPr>
              <a:t>該当したか</a:t>
            </a:r>
          </a:p>
        </p:txBody>
      </p:sp>
      <p:sp>
        <p:nvSpPr>
          <p:cNvPr id="13" name="吹き出し: 折線 (強調線付き) 12">
            <a:extLst>
              <a:ext uri="{FF2B5EF4-FFF2-40B4-BE49-F238E27FC236}">
                <a16:creationId xmlns:a16="http://schemas.microsoft.com/office/drawing/2014/main" id="{0700319E-336C-4569-9DE5-2F3D993C8BCD}"/>
              </a:ext>
            </a:extLst>
          </p:cNvPr>
          <p:cNvSpPr/>
          <p:nvPr/>
        </p:nvSpPr>
        <p:spPr>
          <a:xfrm>
            <a:off x="7932512" y="4354588"/>
            <a:ext cx="2327905" cy="540000"/>
          </a:xfrm>
          <a:prstGeom prst="accentCallout2">
            <a:avLst>
              <a:gd name="adj1" fmla="val 18750"/>
              <a:gd name="adj2" fmla="val -8333"/>
              <a:gd name="adj3" fmla="val 18750"/>
              <a:gd name="adj4" fmla="val -16667"/>
              <a:gd name="adj5" fmla="val -27586"/>
              <a:gd name="adj6" fmla="val -34125"/>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mj-ea"/>
                <a:ea typeface="+mj-ea"/>
              </a:rPr>
              <a:t>Processor</a:t>
            </a:r>
            <a:r>
              <a:rPr lang="ja-JP" altLang="en-US" sz="1600" dirty="0">
                <a:solidFill>
                  <a:schemeClr val="tx1"/>
                </a:solidFill>
                <a:latin typeface="+mj-ea"/>
                <a:ea typeface="+mj-ea"/>
              </a:rPr>
              <a:t>部分に</a:t>
            </a:r>
            <a:endParaRPr lang="en-US" altLang="ja-JP" sz="1600" dirty="0">
              <a:solidFill>
                <a:schemeClr val="tx1"/>
              </a:solidFill>
              <a:latin typeface="+mj-ea"/>
              <a:ea typeface="+mj-ea"/>
            </a:endParaRPr>
          </a:p>
          <a:p>
            <a:r>
              <a:rPr kumimoji="1" lang="ja-JP" altLang="en-US" sz="1600" dirty="0">
                <a:solidFill>
                  <a:schemeClr val="tx1"/>
                </a:solidFill>
                <a:latin typeface="+mj-ea"/>
                <a:ea typeface="+mj-ea"/>
              </a:rPr>
              <a:t>対応する行</a:t>
            </a:r>
          </a:p>
        </p:txBody>
      </p:sp>
      <p:sp>
        <p:nvSpPr>
          <p:cNvPr id="14" name="吹き出し: 折線 (強調線付き) 13">
            <a:extLst>
              <a:ext uri="{FF2B5EF4-FFF2-40B4-BE49-F238E27FC236}">
                <a16:creationId xmlns:a16="http://schemas.microsoft.com/office/drawing/2014/main" id="{E303ACE2-20E2-4D40-935F-90E06A394AB2}"/>
              </a:ext>
            </a:extLst>
          </p:cNvPr>
          <p:cNvSpPr/>
          <p:nvPr/>
        </p:nvSpPr>
        <p:spPr>
          <a:xfrm>
            <a:off x="7932511" y="3065429"/>
            <a:ext cx="2327905" cy="540000"/>
          </a:xfrm>
          <a:prstGeom prst="accentCallout2">
            <a:avLst>
              <a:gd name="adj1" fmla="val 18750"/>
              <a:gd name="adj2" fmla="val -8333"/>
              <a:gd name="adj3" fmla="val 18750"/>
              <a:gd name="adj4" fmla="val -16667"/>
              <a:gd name="adj5" fmla="val 81160"/>
              <a:gd name="adj6" fmla="val -37008"/>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a:solidFill>
                  <a:schemeClr val="tx1"/>
                </a:solidFill>
                <a:latin typeface="+mj-ea"/>
                <a:ea typeface="+mj-ea"/>
              </a:rPr>
              <a:t>Reader/Writer</a:t>
            </a:r>
            <a:r>
              <a:rPr kumimoji="1" lang="ja-JP" altLang="en-US" sz="1600" dirty="0">
                <a:solidFill>
                  <a:schemeClr val="tx1"/>
                </a:solidFill>
                <a:latin typeface="+mj-ea"/>
                <a:ea typeface="+mj-ea"/>
              </a:rPr>
              <a:t>部分に</a:t>
            </a:r>
            <a:endParaRPr kumimoji="1" lang="en-US" altLang="ja-JP" sz="1600" dirty="0">
              <a:solidFill>
                <a:schemeClr val="tx1"/>
              </a:solidFill>
              <a:latin typeface="+mj-ea"/>
              <a:ea typeface="+mj-ea"/>
            </a:endParaRPr>
          </a:p>
          <a:p>
            <a:r>
              <a:rPr kumimoji="1" lang="ja-JP" altLang="en-US" sz="1600" dirty="0">
                <a:solidFill>
                  <a:schemeClr val="tx1"/>
                </a:solidFill>
                <a:latin typeface="+mj-ea"/>
                <a:ea typeface="+mj-ea"/>
              </a:rPr>
              <a:t>対応する行</a:t>
            </a:r>
          </a:p>
        </p:txBody>
      </p:sp>
    </p:spTree>
    <p:extLst>
      <p:ext uri="{BB962C8B-B14F-4D97-AF65-F5344CB8AC3E}">
        <p14:creationId xmlns:p14="http://schemas.microsoft.com/office/powerpoint/2010/main" val="3677898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レガシーシステム</a:t>
            </a:r>
            <a:endParaRPr kumimoji="1" lang="ja-JP" altLang="en-US" dirty="0"/>
          </a:p>
        </p:txBody>
      </p:sp>
      <p:pic>
        <p:nvPicPr>
          <p:cNvPr id="8" name="コンテンツ プレースホルダー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36084" y="2124938"/>
            <a:ext cx="4057699" cy="3923438"/>
          </a:xfrm>
        </p:spPr>
      </p:pic>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レガシーシステム： 保守が困難な巨大なメインフレーム上の基幹システム</a:t>
            </a:r>
            <a:endParaRPr lang="en-US" altLang="ja-JP" dirty="0"/>
          </a:p>
          <a:p>
            <a:r>
              <a:rPr lang="ja-JP" altLang="en-US" dirty="0"/>
              <a:t>課題： ビジネス変化に合わせた変更が必要だが，多くのコストが必要</a:t>
            </a:r>
            <a:endParaRPr kumimoji="1" lang="en-US" altLang="ja-JP" dirty="0"/>
          </a:p>
        </p:txBody>
      </p:sp>
      <p:pic>
        <p:nvPicPr>
          <p:cNvPr id="1026" name="Picture 2" descr="蜘蛛の巣の白黒イラスト"/>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a:off x="10335590" y="4536214"/>
            <a:ext cx="1284910" cy="338554"/>
          </a:xfrm>
          <a:prstGeom prst="rect">
            <a:avLst/>
          </a:prstGeom>
          <a:noFill/>
        </p:spPr>
        <p:txBody>
          <a:bodyPr wrap="square" rtlCol="0">
            <a:spAutoFit/>
          </a:bodyPr>
          <a:lstStyle/>
          <a:p>
            <a:r>
              <a:rPr kumimoji="1" lang="ja-JP" altLang="en-US" sz="1600" dirty="0">
                <a:latin typeface="+mj-ea"/>
                <a:ea typeface="+mj-ea"/>
              </a:rPr>
              <a:t>メインフレーム</a:t>
            </a:r>
          </a:p>
        </p:txBody>
      </p:sp>
      <p:sp>
        <p:nvSpPr>
          <p:cNvPr id="11" name="テキスト ボックス 10"/>
          <p:cNvSpPr txBox="1"/>
          <p:nvPr/>
        </p:nvSpPr>
        <p:spPr>
          <a:xfrm>
            <a:off x="10629847" y="2320605"/>
            <a:ext cx="900606" cy="338554"/>
          </a:xfrm>
          <a:prstGeom prst="rect">
            <a:avLst/>
          </a:prstGeom>
          <a:noFill/>
        </p:spPr>
        <p:txBody>
          <a:bodyPr wrap="square" rtlCol="0">
            <a:spAutoFit/>
          </a:bodyPr>
          <a:lstStyle/>
          <a:p>
            <a:r>
              <a:rPr kumimoji="1" lang="en-US" altLang="ja-JP" sz="1600" dirty="0">
                <a:latin typeface="+mj-ea"/>
                <a:ea typeface="+mj-ea"/>
              </a:rPr>
              <a:t>COBOL</a:t>
            </a:r>
            <a:endParaRPr kumimoji="1" lang="ja-JP" altLang="en-US" sz="1600" dirty="0">
              <a:latin typeface="+mj-ea"/>
              <a:ea typeface="+mj-ea"/>
            </a:endParaRPr>
          </a:p>
        </p:txBody>
      </p:sp>
      <p:sp>
        <p:nvSpPr>
          <p:cNvPr id="12" name="テキスト ボックス 11"/>
          <p:cNvSpPr txBox="1"/>
          <p:nvPr/>
        </p:nvSpPr>
        <p:spPr>
          <a:xfrm>
            <a:off x="8244771" y="5269096"/>
            <a:ext cx="1103194" cy="338554"/>
          </a:xfrm>
          <a:prstGeom prst="rect">
            <a:avLst/>
          </a:prstGeom>
          <a:noFill/>
        </p:spPr>
        <p:txBody>
          <a:bodyPr wrap="square" rtlCol="0">
            <a:spAutoFit/>
          </a:bodyPr>
          <a:lstStyle/>
          <a:p>
            <a:r>
              <a:rPr lang="ja-JP" altLang="en-US" sz="1600" dirty="0">
                <a:latin typeface="+mj-ea"/>
                <a:ea typeface="+mj-ea"/>
              </a:rPr>
              <a:t>アセンブラ</a:t>
            </a:r>
            <a:endParaRPr kumimoji="1" lang="ja-JP" altLang="en-US" sz="1600" dirty="0">
              <a:latin typeface="+mj-ea"/>
              <a:ea typeface="+mj-ea"/>
            </a:endParaRPr>
          </a:p>
        </p:txBody>
      </p:sp>
      <p:sp>
        <p:nvSpPr>
          <p:cNvPr id="13" name="テキスト ボックス 12"/>
          <p:cNvSpPr txBox="1"/>
          <p:nvPr/>
        </p:nvSpPr>
        <p:spPr>
          <a:xfrm>
            <a:off x="9135439" y="4220181"/>
            <a:ext cx="1526021" cy="338554"/>
          </a:xfrm>
          <a:prstGeom prst="rect">
            <a:avLst/>
          </a:prstGeom>
          <a:noFill/>
        </p:spPr>
        <p:txBody>
          <a:bodyPr wrap="square" rtlCol="0">
            <a:spAutoFit/>
          </a:bodyPr>
          <a:lstStyle/>
          <a:p>
            <a:r>
              <a:rPr lang="en-US" altLang="ja-JP" sz="1600" dirty="0">
                <a:latin typeface="+mj-ea"/>
                <a:ea typeface="+mj-ea"/>
              </a:rPr>
              <a:t>50</a:t>
            </a:r>
            <a:r>
              <a:rPr lang="ja-JP" altLang="en-US" sz="1600" dirty="0">
                <a:latin typeface="+mj-ea"/>
                <a:ea typeface="+mj-ea"/>
              </a:rPr>
              <a:t>年動いている</a:t>
            </a:r>
            <a:endParaRPr kumimoji="1" lang="ja-JP" altLang="en-US" sz="1600" dirty="0">
              <a:latin typeface="+mj-ea"/>
              <a:ea typeface="+mj-ea"/>
            </a:endParaRPr>
          </a:p>
        </p:txBody>
      </p:sp>
      <p:sp>
        <p:nvSpPr>
          <p:cNvPr id="14" name="テキスト ボックス 13"/>
          <p:cNvSpPr txBox="1"/>
          <p:nvPr/>
        </p:nvSpPr>
        <p:spPr>
          <a:xfrm>
            <a:off x="10346788" y="3420036"/>
            <a:ext cx="1269003" cy="338554"/>
          </a:xfrm>
          <a:prstGeom prst="rect">
            <a:avLst/>
          </a:prstGeom>
          <a:noFill/>
        </p:spPr>
        <p:txBody>
          <a:bodyPr wrap="square" rtlCol="0">
            <a:spAutoFit/>
          </a:bodyPr>
          <a:lstStyle/>
          <a:p>
            <a:r>
              <a:rPr lang="en-US" altLang="ja-JP" sz="1600" dirty="0">
                <a:latin typeface="+mj-ea"/>
                <a:ea typeface="+mj-ea"/>
              </a:rPr>
              <a:t>100Mstep</a:t>
            </a:r>
            <a:endParaRPr kumimoji="1" lang="ja-JP" altLang="en-US" sz="1600" dirty="0">
              <a:latin typeface="+mj-ea"/>
              <a:ea typeface="+mj-ea"/>
            </a:endParaRPr>
          </a:p>
        </p:txBody>
      </p:sp>
      <p:sp>
        <p:nvSpPr>
          <p:cNvPr id="15" name="テキスト ボックス 14"/>
          <p:cNvSpPr txBox="1"/>
          <p:nvPr/>
        </p:nvSpPr>
        <p:spPr>
          <a:xfrm>
            <a:off x="8517170" y="4874768"/>
            <a:ext cx="1661589" cy="338554"/>
          </a:xfrm>
          <a:prstGeom prst="rect">
            <a:avLst/>
          </a:prstGeom>
          <a:noFill/>
        </p:spPr>
        <p:txBody>
          <a:bodyPr wrap="square" rtlCol="0">
            <a:spAutoFit/>
          </a:bodyPr>
          <a:lstStyle/>
          <a:p>
            <a:r>
              <a:rPr lang="en-US" altLang="ja-JP" sz="1600" dirty="0">
                <a:latin typeface="+mj-ea"/>
                <a:ea typeface="+mj-ea"/>
              </a:rPr>
              <a:t>1</a:t>
            </a:r>
            <a:r>
              <a:rPr lang="ja-JP" altLang="en-US" sz="1600" dirty="0">
                <a:latin typeface="+mj-ea"/>
                <a:ea typeface="+mj-ea"/>
              </a:rPr>
              <a:t>万行のプログラム</a:t>
            </a:r>
            <a:endParaRPr kumimoji="1" lang="ja-JP" altLang="en-US" sz="1600" dirty="0">
              <a:latin typeface="+mj-ea"/>
              <a:ea typeface="+mj-ea"/>
            </a:endParaRPr>
          </a:p>
        </p:txBody>
      </p:sp>
      <p:sp>
        <p:nvSpPr>
          <p:cNvPr id="16" name="テキスト ボックス 15"/>
          <p:cNvSpPr txBox="1"/>
          <p:nvPr/>
        </p:nvSpPr>
        <p:spPr>
          <a:xfrm>
            <a:off x="701702" y="2141997"/>
            <a:ext cx="7672853" cy="3046988"/>
          </a:xfrm>
          <a:prstGeom prst="rect">
            <a:avLst/>
          </a:prstGeom>
          <a:noFill/>
        </p:spPr>
        <p:txBody>
          <a:bodyPr wrap="square" rtlCol="0">
            <a:spAutoFit/>
          </a:bodyPr>
          <a:lstStyle/>
          <a:p>
            <a:pPr marL="342900" indent="-342900">
              <a:buFont typeface="Arial" panose="020B0604020202020204" pitchFamily="34" charset="0"/>
              <a:buChar char="•"/>
            </a:pPr>
            <a:r>
              <a:rPr lang="ja-JP" altLang="en-US" dirty="0">
                <a:latin typeface="+mj-ea"/>
                <a:ea typeface="+mj-ea"/>
              </a:rPr>
              <a:t>ビジネス上は重要で今も多くのお金を稼いでいる</a:t>
            </a:r>
            <a:endParaRPr lang="en-US" altLang="ja-JP" dirty="0">
              <a:latin typeface="+mj-ea"/>
              <a:ea typeface="+mj-ea"/>
            </a:endParaRPr>
          </a:p>
          <a:p>
            <a:pPr lvl="1"/>
            <a:r>
              <a:rPr lang="ja-JP" altLang="en-US" dirty="0">
                <a:latin typeface="+mj-ea"/>
                <a:ea typeface="+mj-ea"/>
              </a:rPr>
              <a:t>→ ビジネス変化に合わせた変更が必要</a:t>
            </a:r>
            <a:endParaRPr lang="en-US" altLang="ja-JP" dirty="0">
              <a:latin typeface="+mj-ea"/>
              <a:ea typeface="+mj-ea"/>
            </a:endParaRPr>
          </a:p>
          <a:p>
            <a:pPr lvl="1"/>
            <a:endParaRPr lang="en-US" altLang="ja-JP" dirty="0">
              <a:latin typeface="+mj-ea"/>
              <a:ea typeface="+mj-ea"/>
            </a:endParaRPr>
          </a:p>
          <a:p>
            <a:pPr marL="285750" indent="-285750">
              <a:buFont typeface="Arial" panose="020B0604020202020204" pitchFamily="34" charset="0"/>
              <a:buChar char="•"/>
            </a:pPr>
            <a:r>
              <a:rPr lang="ja-JP" altLang="en-US" dirty="0">
                <a:latin typeface="+mj-ea"/>
                <a:ea typeface="+mj-ea"/>
              </a:rPr>
              <a:t>巨大で複雑で保守が困難</a:t>
            </a:r>
            <a:endParaRPr lang="en-US" altLang="ja-JP" dirty="0">
              <a:latin typeface="+mj-ea"/>
              <a:ea typeface="+mj-ea"/>
            </a:endParaRPr>
          </a:p>
          <a:p>
            <a:pPr lvl="1"/>
            <a:r>
              <a:rPr lang="ja-JP" altLang="en-US" dirty="0">
                <a:latin typeface="+mj-ea"/>
                <a:ea typeface="+mj-ea"/>
              </a:rPr>
              <a:t>→ 変更しようとしたときに多くのコストが必要</a:t>
            </a:r>
            <a:endParaRPr lang="en-US" altLang="ja-JP" dirty="0">
              <a:latin typeface="+mj-ea"/>
              <a:ea typeface="+mj-ea"/>
            </a:endParaRPr>
          </a:p>
          <a:p>
            <a:pPr lvl="1"/>
            <a:endParaRPr lang="en-US" altLang="ja-JP" dirty="0">
              <a:latin typeface="+mj-ea"/>
              <a:ea typeface="+mj-ea"/>
            </a:endParaRPr>
          </a:p>
          <a:p>
            <a:pPr marL="285750" indent="-285750">
              <a:buFont typeface="Arial" panose="020B0604020202020204" pitchFamily="34" charset="0"/>
              <a:buChar char="•"/>
            </a:pPr>
            <a:r>
              <a:rPr lang="ja-JP" altLang="en-US" dirty="0">
                <a:latin typeface="+mj-ea"/>
                <a:ea typeface="+mj-ea"/>
              </a:rPr>
              <a:t>古い言語・アーキテクチャ・</a:t>
            </a:r>
            <a:r>
              <a:rPr lang="en-US" altLang="ja-JP" dirty="0">
                <a:latin typeface="+mj-ea"/>
                <a:ea typeface="+mj-ea"/>
              </a:rPr>
              <a:t>HW</a:t>
            </a:r>
            <a:r>
              <a:rPr lang="ja-JP" altLang="en-US" dirty="0">
                <a:latin typeface="+mj-ea"/>
                <a:ea typeface="+mj-ea"/>
              </a:rPr>
              <a:t>で作られている</a:t>
            </a:r>
            <a:endParaRPr lang="en-US" altLang="ja-JP" dirty="0">
              <a:latin typeface="+mj-ea"/>
              <a:ea typeface="+mj-ea"/>
            </a:endParaRPr>
          </a:p>
          <a:p>
            <a:pPr lvl="1"/>
            <a:r>
              <a:rPr lang="ja-JP" altLang="en-US" dirty="0">
                <a:latin typeface="+mj-ea"/>
                <a:ea typeface="+mj-ea"/>
              </a:rPr>
              <a:t>→ 内容の理解が（最近の技術者には）難しい</a:t>
            </a:r>
          </a:p>
        </p:txBody>
      </p:sp>
    </p:spTree>
    <p:extLst>
      <p:ext uri="{BB962C8B-B14F-4D97-AF65-F5344CB8AC3E}">
        <p14:creationId xmlns:p14="http://schemas.microsoft.com/office/powerpoint/2010/main" val="41471550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実験② </a:t>
            </a:r>
            <a:r>
              <a:rPr kumimoji="1" lang="ja-JP" altLang="en-US" dirty="0"/>
              <a:t>リファクタリング工数の差｜実験結果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40</a:t>
            </a:fld>
            <a:endParaRPr lang="en-US" altLang="ja-JP"/>
          </a:p>
        </p:txBody>
      </p:sp>
      <p:sp>
        <p:nvSpPr>
          <p:cNvPr id="7" name="テキスト プレースホルダー 6"/>
          <p:cNvSpPr>
            <a:spLocks noGrp="1"/>
          </p:cNvSpPr>
          <p:nvPr>
            <p:ph type="body" sz="quarter" idx="13"/>
          </p:nvPr>
        </p:nvSpPr>
        <p:spPr/>
        <p:txBody>
          <a:bodyPr/>
          <a:lstStyle/>
          <a:p>
            <a:r>
              <a:rPr kumimoji="1" lang="en-US" altLang="ja-JP" dirty="0">
                <a:latin typeface="+mj-ea"/>
                <a:ea typeface="+mj-ea"/>
              </a:rPr>
              <a:t>Split/Union </a:t>
            </a:r>
            <a:r>
              <a:rPr kumimoji="1" lang="ja-JP" altLang="en-US" dirty="0">
                <a:latin typeface="+mj-ea"/>
                <a:ea typeface="+mj-ea"/>
              </a:rPr>
              <a:t>以外の </a:t>
            </a:r>
            <a:r>
              <a:rPr kumimoji="1" lang="en-US" altLang="ja-JP" dirty="0">
                <a:latin typeface="+mj-ea"/>
                <a:ea typeface="+mj-ea"/>
              </a:rPr>
              <a:t>Loop Idiom </a:t>
            </a:r>
            <a:r>
              <a:rPr kumimoji="1" lang="ja-JP" altLang="en-US" dirty="0">
                <a:latin typeface="+mj-ea"/>
                <a:ea typeface="+mj-ea"/>
              </a:rPr>
              <a:t>はリファクタリング工数が大きく減少した</a:t>
            </a:r>
            <a:endParaRPr lang="en-US" altLang="ja-JP" dirty="0">
              <a:latin typeface="+mj-ea"/>
              <a:ea typeface="+mj-ea"/>
            </a:endParaRPr>
          </a:p>
          <a:p>
            <a:r>
              <a:rPr lang="ja-JP" altLang="en-US" dirty="0">
                <a:latin typeface="+mj-ea"/>
                <a:ea typeface="+mj-ea"/>
              </a:rPr>
              <a:t>作業者から「提案手法による情報提示は工数削減に有効」というコメントを得た</a:t>
            </a:r>
            <a:endParaRPr kumimoji="1" lang="ja-JP" altLang="en-US" dirty="0">
              <a:latin typeface="+mj-ea"/>
              <a:ea typeface="+mj-ea"/>
            </a:endParaRPr>
          </a:p>
        </p:txBody>
      </p:sp>
      <p:graphicFrame>
        <p:nvGraphicFramePr>
          <p:cNvPr id="8" name="コンテンツ プレースホルダー 7">
            <a:extLst>
              <a:ext uri="{FF2B5EF4-FFF2-40B4-BE49-F238E27FC236}">
                <a16:creationId xmlns:a16="http://schemas.microsoft.com/office/drawing/2014/main" id="{B1B7277E-838D-4717-8184-0E3DC461FCC1}"/>
              </a:ext>
            </a:extLst>
          </p:cNvPr>
          <p:cNvGraphicFramePr>
            <a:graphicFrameLocks/>
          </p:cNvGraphicFramePr>
          <p:nvPr>
            <p:extLst>
              <p:ext uri="{D42A27DB-BD31-4B8C-83A1-F6EECF244321}">
                <p14:modId xmlns:p14="http://schemas.microsoft.com/office/powerpoint/2010/main" val="12019993"/>
              </p:ext>
            </p:extLst>
          </p:nvPr>
        </p:nvGraphicFramePr>
        <p:xfrm>
          <a:off x="647695" y="2367657"/>
          <a:ext cx="7423211" cy="2926080"/>
        </p:xfrm>
        <a:graphic>
          <a:graphicData uri="http://schemas.openxmlformats.org/drawingml/2006/table">
            <a:tbl>
              <a:tblPr firstRow="1" firstCol="1">
                <a:tableStyleId>{073A0DAA-6AF3-43AB-8588-CEC1D06C72B9}</a:tableStyleId>
              </a:tblPr>
              <a:tblGrid>
                <a:gridCol w="1638364">
                  <a:extLst>
                    <a:ext uri="{9D8B030D-6E8A-4147-A177-3AD203B41FA5}">
                      <a16:colId xmlns:a16="http://schemas.microsoft.com/office/drawing/2014/main" val="3784407792"/>
                    </a:ext>
                  </a:extLst>
                </a:gridCol>
                <a:gridCol w="1873567">
                  <a:extLst>
                    <a:ext uri="{9D8B030D-6E8A-4147-A177-3AD203B41FA5}">
                      <a16:colId xmlns:a16="http://schemas.microsoft.com/office/drawing/2014/main" val="2397194784"/>
                    </a:ext>
                  </a:extLst>
                </a:gridCol>
                <a:gridCol w="1859280">
                  <a:extLst>
                    <a:ext uri="{9D8B030D-6E8A-4147-A177-3AD203B41FA5}">
                      <a16:colId xmlns:a16="http://schemas.microsoft.com/office/drawing/2014/main" val="285744037"/>
                    </a:ext>
                  </a:extLst>
                </a:gridCol>
                <a:gridCol w="2052000">
                  <a:extLst>
                    <a:ext uri="{9D8B030D-6E8A-4147-A177-3AD203B41FA5}">
                      <a16:colId xmlns:a16="http://schemas.microsoft.com/office/drawing/2014/main" val="3171064058"/>
                    </a:ext>
                  </a:extLst>
                </a:gridCol>
              </a:tblGrid>
              <a:tr h="168499">
                <a:tc>
                  <a:txBody>
                    <a:bodyPr/>
                    <a:lstStyle/>
                    <a:p>
                      <a:r>
                        <a:rPr kumimoji="1" lang="en-US" altLang="ja-JP" sz="1800" dirty="0">
                          <a:latin typeface="+mn-ea"/>
                          <a:ea typeface="+mn-ea"/>
                        </a:rPr>
                        <a:t>Loop Idiom</a:t>
                      </a:r>
                      <a:endParaRPr kumimoji="1" lang="ja-JP" altLang="en-US" sz="1800" dirty="0">
                        <a:latin typeface="+mn-ea"/>
                        <a:ea typeface="+mn-ea"/>
                      </a:endParaRPr>
                    </a:p>
                  </a:txBody>
                  <a:tcPr/>
                </a:tc>
                <a:tc>
                  <a:txBody>
                    <a:bodyPr/>
                    <a:lstStyle/>
                    <a:p>
                      <a:pPr algn="ctr"/>
                      <a:r>
                        <a:rPr kumimoji="1" lang="ja-JP" altLang="en-US" sz="1800" dirty="0">
                          <a:latin typeface="+mn-ea"/>
                          <a:ea typeface="+mn-ea"/>
                        </a:rPr>
                        <a:t>手法無し </a:t>
                      </a:r>
                      <a:r>
                        <a:rPr kumimoji="1" lang="en-US" altLang="ja-JP" sz="1800" dirty="0">
                          <a:latin typeface="+mn-ea"/>
                          <a:ea typeface="+mn-ea"/>
                        </a:rPr>
                        <a:t>(</a:t>
                      </a:r>
                      <a:r>
                        <a:rPr kumimoji="1" lang="ja-JP" altLang="en-US" sz="1800" dirty="0">
                          <a:latin typeface="+mn-ea"/>
                          <a:ea typeface="+mn-ea"/>
                        </a:rPr>
                        <a:t>人日</a:t>
                      </a:r>
                      <a:r>
                        <a:rPr kumimoji="1" lang="en-US" altLang="ja-JP" sz="1800" dirty="0">
                          <a:latin typeface="+mn-ea"/>
                          <a:ea typeface="+mn-ea"/>
                        </a:rPr>
                        <a:t>)</a:t>
                      </a:r>
                      <a:endParaRPr kumimoji="1" lang="ja-JP" altLang="en-US" sz="1800" dirty="0">
                        <a:latin typeface="+mn-ea"/>
                        <a:ea typeface="+mn-ea"/>
                      </a:endParaRPr>
                    </a:p>
                  </a:txBody>
                  <a:tcPr/>
                </a:tc>
                <a:tc>
                  <a:txBody>
                    <a:bodyPr/>
                    <a:lstStyle/>
                    <a:p>
                      <a:pPr algn="ctr"/>
                      <a:r>
                        <a:rPr kumimoji="1" lang="ja-JP" altLang="en-US" sz="1800" dirty="0">
                          <a:latin typeface="+mn-ea"/>
                          <a:ea typeface="+mn-ea"/>
                        </a:rPr>
                        <a:t>手法有り </a:t>
                      </a:r>
                      <a:r>
                        <a:rPr kumimoji="1" lang="en-US" altLang="ja-JP" sz="1800" dirty="0">
                          <a:latin typeface="+mn-ea"/>
                          <a:ea typeface="+mn-ea"/>
                        </a:rPr>
                        <a:t>(</a:t>
                      </a:r>
                      <a:r>
                        <a:rPr kumimoji="1" lang="ja-JP" altLang="en-US" sz="1800" dirty="0">
                          <a:latin typeface="+mn-ea"/>
                          <a:ea typeface="+mn-ea"/>
                        </a:rPr>
                        <a:t>人日</a:t>
                      </a:r>
                      <a:r>
                        <a:rPr kumimoji="1" lang="en-US" altLang="ja-JP" sz="1800" dirty="0">
                          <a:latin typeface="+mn-ea"/>
                          <a:ea typeface="+mn-ea"/>
                        </a:rPr>
                        <a:t>)</a:t>
                      </a:r>
                      <a:endParaRPr kumimoji="1" lang="ja-JP" altLang="en-US" sz="1800" dirty="0">
                        <a:latin typeface="+mn-ea"/>
                        <a:ea typeface="+mn-ea"/>
                      </a:endParaRPr>
                    </a:p>
                  </a:txBody>
                  <a:tcPr/>
                </a:tc>
                <a:tc>
                  <a:txBody>
                    <a:bodyPr/>
                    <a:lstStyle/>
                    <a:p>
                      <a:pPr algn="ctr"/>
                      <a:r>
                        <a:rPr kumimoji="1" lang="ja-JP" altLang="en-US" sz="1800" dirty="0">
                          <a:latin typeface="+mn-ea"/>
                          <a:ea typeface="+mn-ea"/>
                        </a:rPr>
                        <a:t>手法有り</a:t>
                      </a:r>
                      <a:r>
                        <a:rPr kumimoji="1" lang="en-US" altLang="ja-JP" sz="1800" dirty="0">
                          <a:latin typeface="+mn-ea"/>
                          <a:ea typeface="+mn-ea"/>
                        </a:rPr>
                        <a:t>/</a:t>
                      </a:r>
                      <a:r>
                        <a:rPr kumimoji="1" lang="ja-JP" altLang="en-US" sz="1800" dirty="0">
                          <a:latin typeface="+mn-ea"/>
                          <a:ea typeface="+mn-ea"/>
                        </a:rPr>
                        <a:t>手法無し</a:t>
                      </a:r>
                    </a:p>
                  </a:txBody>
                  <a:tcPr/>
                </a:tc>
                <a:extLst>
                  <a:ext uri="{0D108BD9-81ED-4DB2-BD59-A6C34878D82A}">
                    <a16:rowId xmlns:a16="http://schemas.microsoft.com/office/drawing/2014/main" val="636835104"/>
                  </a:ext>
                </a:extLst>
              </a:tr>
              <a:tr h="168499">
                <a:tc>
                  <a:txBody>
                    <a:bodyPr/>
                    <a:lstStyle/>
                    <a:p>
                      <a:r>
                        <a:rPr kumimoji="1" lang="en-US" altLang="ja-JP" sz="1800" dirty="0">
                          <a:latin typeface="+mn-ea"/>
                          <a:ea typeface="+mn-ea"/>
                        </a:rPr>
                        <a:t>Edit</a:t>
                      </a:r>
                      <a:endParaRPr kumimoji="1" lang="ja-JP" altLang="en-US" sz="1800" dirty="0">
                        <a:latin typeface="+mn-ea"/>
                        <a:ea typeface="+mn-ea"/>
                      </a:endParaRPr>
                    </a:p>
                  </a:txBody>
                  <a:tcPr/>
                </a:tc>
                <a:tc>
                  <a:txBody>
                    <a:bodyPr/>
                    <a:lstStyle/>
                    <a:p>
                      <a:pPr algn="r"/>
                      <a:r>
                        <a:rPr kumimoji="1" lang="en-US" altLang="ja-JP" sz="1800" dirty="0">
                          <a:latin typeface="+mn-ea"/>
                          <a:ea typeface="+mn-ea"/>
                        </a:rPr>
                        <a:t>5</a:t>
                      </a:r>
                      <a:endParaRPr kumimoji="1" lang="ja-JP" altLang="en-US" sz="1800" dirty="0">
                        <a:latin typeface="+mn-ea"/>
                        <a:ea typeface="+mn-ea"/>
                      </a:endParaRPr>
                    </a:p>
                  </a:txBody>
                  <a:tcPr/>
                </a:tc>
                <a:tc>
                  <a:txBody>
                    <a:bodyPr/>
                    <a:lstStyle/>
                    <a:p>
                      <a:pPr algn="r"/>
                      <a:r>
                        <a:rPr kumimoji="1" lang="en-US" altLang="ja-JP" sz="1800" dirty="0">
                          <a:latin typeface="+mn-ea"/>
                          <a:ea typeface="+mn-ea"/>
                        </a:rPr>
                        <a:t>3</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60%</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4294903575"/>
                  </a:ext>
                </a:extLst>
              </a:tr>
              <a:tr h="168499">
                <a:tc>
                  <a:txBody>
                    <a:bodyPr/>
                    <a:lstStyle/>
                    <a:p>
                      <a:r>
                        <a:rPr kumimoji="1" lang="en-US" altLang="ja-JP" sz="1800" dirty="0">
                          <a:latin typeface="+mn-ea"/>
                          <a:ea typeface="+mn-ea"/>
                        </a:rPr>
                        <a:t>Filter</a:t>
                      </a:r>
                      <a:endParaRPr kumimoji="1" lang="ja-JP" altLang="en-US" sz="1800" dirty="0">
                        <a:latin typeface="+mn-ea"/>
                        <a:ea typeface="+mn-ea"/>
                      </a:endParaRPr>
                    </a:p>
                  </a:txBody>
                  <a:tcPr/>
                </a:tc>
                <a:tc>
                  <a:txBody>
                    <a:bodyPr/>
                    <a:lstStyle/>
                    <a:p>
                      <a:pPr algn="r"/>
                      <a:r>
                        <a:rPr kumimoji="1" lang="en-US" altLang="ja-JP" sz="1800" dirty="0">
                          <a:latin typeface="+mn-ea"/>
                          <a:ea typeface="+mn-ea"/>
                        </a:rPr>
                        <a:t>10</a:t>
                      </a:r>
                      <a:endParaRPr kumimoji="1" lang="ja-JP" altLang="en-US" sz="1800" dirty="0">
                        <a:latin typeface="+mn-ea"/>
                        <a:ea typeface="+mn-ea"/>
                      </a:endParaRPr>
                    </a:p>
                  </a:txBody>
                  <a:tcPr/>
                </a:tc>
                <a:tc>
                  <a:txBody>
                    <a:bodyPr/>
                    <a:lstStyle/>
                    <a:p>
                      <a:pPr algn="r"/>
                      <a:r>
                        <a:rPr kumimoji="1" lang="en-US" altLang="ja-JP" sz="1800" dirty="0">
                          <a:latin typeface="+mn-ea"/>
                          <a:ea typeface="+mn-ea"/>
                        </a:rPr>
                        <a:t>5</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50%</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1439819360"/>
                  </a:ext>
                </a:extLst>
              </a:tr>
              <a:tr h="168499">
                <a:tc>
                  <a:txBody>
                    <a:bodyPr/>
                    <a:lstStyle/>
                    <a:p>
                      <a:r>
                        <a:rPr kumimoji="1" lang="en-US" altLang="ja-JP" sz="1800" dirty="0">
                          <a:latin typeface="+mn-ea"/>
                          <a:ea typeface="+mn-ea"/>
                        </a:rPr>
                        <a:t>Grouping</a:t>
                      </a:r>
                      <a:endParaRPr kumimoji="1" lang="ja-JP" altLang="en-US" sz="1800" dirty="0">
                        <a:latin typeface="+mn-ea"/>
                        <a:ea typeface="+mn-ea"/>
                      </a:endParaRPr>
                    </a:p>
                  </a:txBody>
                  <a:tcPr/>
                </a:tc>
                <a:tc>
                  <a:txBody>
                    <a:bodyPr/>
                    <a:lstStyle/>
                    <a:p>
                      <a:pPr algn="r"/>
                      <a:r>
                        <a:rPr kumimoji="1" lang="en-US" altLang="ja-JP" sz="1800" dirty="0">
                          <a:latin typeface="+mn-ea"/>
                          <a:ea typeface="+mn-ea"/>
                        </a:rPr>
                        <a:t>15</a:t>
                      </a:r>
                      <a:endParaRPr kumimoji="1" lang="ja-JP" altLang="en-US" sz="1800" dirty="0">
                        <a:latin typeface="+mn-ea"/>
                        <a:ea typeface="+mn-ea"/>
                      </a:endParaRPr>
                    </a:p>
                  </a:txBody>
                  <a:tcPr/>
                </a:tc>
                <a:tc>
                  <a:txBody>
                    <a:bodyPr/>
                    <a:lstStyle/>
                    <a:p>
                      <a:pPr algn="r"/>
                      <a:r>
                        <a:rPr kumimoji="1" lang="en-US" altLang="ja-JP" sz="1800" dirty="0">
                          <a:latin typeface="+mn-ea"/>
                          <a:ea typeface="+mn-ea"/>
                        </a:rPr>
                        <a:t>5</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33%</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1298082633"/>
                  </a:ext>
                </a:extLst>
              </a:tr>
              <a:tr h="168499">
                <a:tc>
                  <a:txBody>
                    <a:bodyPr/>
                    <a:lstStyle/>
                    <a:p>
                      <a:r>
                        <a:rPr kumimoji="1" lang="en-US" altLang="ja-JP" sz="1800" dirty="0">
                          <a:latin typeface="+mn-ea"/>
                          <a:ea typeface="+mn-ea"/>
                        </a:rPr>
                        <a:t>Join</a:t>
                      </a:r>
                      <a:endParaRPr kumimoji="1" lang="ja-JP" altLang="en-US" sz="1800" dirty="0">
                        <a:latin typeface="+mn-ea"/>
                        <a:ea typeface="+mn-ea"/>
                      </a:endParaRPr>
                    </a:p>
                  </a:txBody>
                  <a:tcPr/>
                </a:tc>
                <a:tc>
                  <a:txBody>
                    <a:bodyPr/>
                    <a:lstStyle/>
                    <a:p>
                      <a:pPr algn="r"/>
                      <a:r>
                        <a:rPr kumimoji="1" lang="en-US" altLang="ja-JP" sz="1800" dirty="0">
                          <a:latin typeface="+mn-ea"/>
                          <a:ea typeface="+mn-ea"/>
                        </a:rPr>
                        <a:t>15</a:t>
                      </a:r>
                      <a:endParaRPr kumimoji="1" lang="ja-JP" altLang="en-US" sz="1800" dirty="0">
                        <a:latin typeface="+mn-ea"/>
                        <a:ea typeface="+mn-ea"/>
                      </a:endParaRPr>
                    </a:p>
                  </a:txBody>
                  <a:tcPr/>
                </a:tc>
                <a:tc>
                  <a:txBody>
                    <a:bodyPr/>
                    <a:lstStyle/>
                    <a:p>
                      <a:pPr algn="r"/>
                      <a:r>
                        <a:rPr kumimoji="1" lang="en-US" altLang="ja-JP" sz="1800" dirty="0">
                          <a:latin typeface="+mn-ea"/>
                          <a:ea typeface="+mn-ea"/>
                        </a:rPr>
                        <a:t>8</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53%</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3774087218"/>
                  </a:ext>
                </a:extLst>
              </a:tr>
              <a:tr h="168499">
                <a:tc>
                  <a:txBody>
                    <a:bodyPr/>
                    <a:lstStyle/>
                    <a:p>
                      <a:r>
                        <a:rPr kumimoji="1" lang="en-US" altLang="ja-JP" sz="1800" dirty="0">
                          <a:latin typeface="+mn-ea"/>
                          <a:ea typeface="+mn-ea"/>
                        </a:rPr>
                        <a:t>Difference</a:t>
                      </a:r>
                      <a:endParaRPr kumimoji="1" lang="ja-JP" altLang="en-US" sz="1800" dirty="0">
                        <a:latin typeface="+mn-ea"/>
                        <a:ea typeface="+mn-ea"/>
                      </a:endParaRPr>
                    </a:p>
                  </a:txBody>
                  <a:tcPr/>
                </a:tc>
                <a:tc>
                  <a:txBody>
                    <a:bodyPr/>
                    <a:lstStyle/>
                    <a:p>
                      <a:pPr algn="r"/>
                      <a:r>
                        <a:rPr kumimoji="1" lang="en-US" altLang="ja-JP" sz="1800" dirty="0">
                          <a:latin typeface="+mn-ea"/>
                          <a:ea typeface="+mn-ea"/>
                        </a:rPr>
                        <a:t>12</a:t>
                      </a:r>
                      <a:endParaRPr kumimoji="1" lang="ja-JP" altLang="en-US" sz="1800" dirty="0">
                        <a:latin typeface="+mn-ea"/>
                        <a:ea typeface="+mn-ea"/>
                      </a:endParaRPr>
                    </a:p>
                  </a:txBody>
                  <a:tcPr/>
                </a:tc>
                <a:tc>
                  <a:txBody>
                    <a:bodyPr/>
                    <a:lstStyle/>
                    <a:p>
                      <a:pPr algn="r"/>
                      <a:r>
                        <a:rPr kumimoji="1" lang="en-US" altLang="ja-JP" sz="1800" dirty="0">
                          <a:latin typeface="+mn-ea"/>
                          <a:ea typeface="+mn-ea"/>
                        </a:rPr>
                        <a:t>5</a:t>
                      </a:r>
                      <a:endParaRPr kumimoji="1" lang="ja-JP" altLang="en-US" sz="1800" dirty="0">
                        <a:latin typeface="+mn-ea"/>
                        <a:ea typeface="+mn-ea"/>
                      </a:endParaRPr>
                    </a:p>
                  </a:txBody>
                  <a:tcPr/>
                </a:tc>
                <a:tc>
                  <a:txBody>
                    <a:bodyPr/>
                    <a:lstStyle/>
                    <a:p>
                      <a:pPr algn="r"/>
                      <a:r>
                        <a:rPr kumimoji="1" lang="en-US" altLang="ja-JP" sz="1800" b="1" dirty="0">
                          <a:solidFill>
                            <a:srgbClr val="C00000"/>
                          </a:solidFill>
                          <a:latin typeface="+mn-ea"/>
                          <a:ea typeface="+mn-ea"/>
                        </a:rPr>
                        <a:t>42%</a:t>
                      </a:r>
                      <a:endParaRPr kumimoji="1" lang="ja-JP" altLang="en-US" sz="1800" b="1" dirty="0">
                        <a:solidFill>
                          <a:srgbClr val="C00000"/>
                        </a:solidFill>
                        <a:latin typeface="+mn-ea"/>
                        <a:ea typeface="+mn-ea"/>
                      </a:endParaRPr>
                    </a:p>
                  </a:txBody>
                  <a:tcPr/>
                </a:tc>
                <a:extLst>
                  <a:ext uri="{0D108BD9-81ED-4DB2-BD59-A6C34878D82A}">
                    <a16:rowId xmlns:a16="http://schemas.microsoft.com/office/drawing/2014/main" val="3123912889"/>
                  </a:ext>
                </a:extLst>
              </a:tr>
              <a:tr h="168499">
                <a:tc>
                  <a:txBody>
                    <a:bodyPr/>
                    <a:lstStyle/>
                    <a:p>
                      <a:r>
                        <a:rPr kumimoji="1" lang="en-US" altLang="ja-JP" sz="1800" dirty="0">
                          <a:latin typeface="+mn-ea"/>
                          <a:ea typeface="+mn-ea"/>
                        </a:rPr>
                        <a:t>Split</a:t>
                      </a:r>
                      <a:endParaRPr kumimoji="1" lang="ja-JP" altLang="en-US" sz="1800" dirty="0">
                        <a:latin typeface="+mn-ea"/>
                        <a:ea typeface="+mn-ea"/>
                      </a:endParaRPr>
                    </a:p>
                  </a:txBody>
                  <a:tcPr/>
                </a:tc>
                <a:tc>
                  <a:txBody>
                    <a:bodyPr/>
                    <a:lstStyle/>
                    <a:p>
                      <a:pPr algn="r"/>
                      <a:r>
                        <a:rPr kumimoji="1" lang="en-US" altLang="ja-JP" sz="1800" dirty="0">
                          <a:latin typeface="+mn-ea"/>
                          <a:ea typeface="+mn-ea"/>
                        </a:rPr>
                        <a:t>5</a:t>
                      </a:r>
                      <a:endParaRPr kumimoji="1" lang="ja-JP" altLang="en-US" sz="1800" dirty="0">
                        <a:latin typeface="+mn-ea"/>
                        <a:ea typeface="+mn-ea"/>
                      </a:endParaRPr>
                    </a:p>
                  </a:txBody>
                  <a:tcPr/>
                </a:tc>
                <a:tc>
                  <a:txBody>
                    <a:bodyPr/>
                    <a:lstStyle/>
                    <a:p>
                      <a:pPr algn="r"/>
                      <a:r>
                        <a:rPr kumimoji="1" lang="en-US" altLang="ja-JP" sz="1800" dirty="0">
                          <a:latin typeface="+mn-ea"/>
                          <a:ea typeface="+mn-ea"/>
                        </a:rPr>
                        <a:t>5</a:t>
                      </a:r>
                      <a:endParaRPr kumimoji="1" lang="ja-JP" altLang="en-US" sz="1800" dirty="0">
                        <a:latin typeface="+mn-ea"/>
                        <a:ea typeface="+mn-ea"/>
                      </a:endParaRPr>
                    </a:p>
                  </a:txBody>
                  <a:tcPr/>
                </a:tc>
                <a:tc>
                  <a:txBody>
                    <a:bodyPr/>
                    <a:lstStyle/>
                    <a:p>
                      <a:pPr algn="r"/>
                      <a:r>
                        <a:rPr kumimoji="1" lang="en-US" altLang="ja-JP" sz="1800" dirty="0">
                          <a:latin typeface="+mn-ea"/>
                          <a:ea typeface="+mn-ea"/>
                        </a:rPr>
                        <a:t>100%</a:t>
                      </a:r>
                      <a:endParaRPr kumimoji="1" lang="ja-JP" altLang="en-US" sz="1800" dirty="0">
                        <a:latin typeface="+mn-ea"/>
                        <a:ea typeface="+mn-ea"/>
                      </a:endParaRPr>
                    </a:p>
                  </a:txBody>
                  <a:tcPr/>
                </a:tc>
                <a:extLst>
                  <a:ext uri="{0D108BD9-81ED-4DB2-BD59-A6C34878D82A}">
                    <a16:rowId xmlns:a16="http://schemas.microsoft.com/office/drawing/2014/main" val="4026389487"/>
                  </a:ext>
                </a:extLst>
              </a:tr>
              <a:tr h="168499">
                <a:tc>
                  <a:txBody>
                    <a:bodyPr/>
                    <a:lstStyle/>
                    <a:p>
                      <a:r>
                        <a:rPr kumimoji="1" lang="en-US" altLang="ja-JP" sz="1800" dirty="0">
                          <a:latin typeface="+mn-ea"/>
                          <a:ea typeface="+mn-ea"/>
                        </a:rPr>
                        <a:t>Union</a:t>
                      </a:r>
                      <a:endParaRPr kumimoji="1" lang="ja-JP" altLang="en-US" sz="1800" dirty="0">
                        <a:latin typeface="+mn-ea"/>
                        <a:ea typeface="+mn-ea"/>
                      </a:endParaRPr>
                    </a:p>
                  </a:txBody>
                  <a:tcPr/>
                </a:tc>
                <a:tc>
                  <a:txBody>
                    <a:bodyPr/>
                    <a:lstStyle/>
                    <a:p>
                      <a:pPr algn="r"/>
                      <a:r>
                        <a:rPr kumimoji="1" lang="en-US" altLang="ja-JP" sz="1800" dirty="0">
                          <a:latin typeface="+mn-ea"/>
                          <a:ea typeface="+mn-ea"/>
                        </a:rPr>
                        <a:t>3</a:t>
                      </a:r>
                      <a:endParaRPr kumimoji="1" lang="ja-JP" altLang="en-US" sz="1800" dirty="0">
                        <a:latin typeface="+mn-ea"/>
                        <a:ea typeface="+mn-ea"/>
                      </a:endParaRPr>
                    </a:p>
                  </a:txBody>
                  <a:tcPr/>
                </a:tc>
                <a:tc>
                  <a:txBody>
                    <a:bodyPr/>
                    <a:lstStyle/>
                    <a:p>
                      <a:pPr algn="r"/>
                      <a:r>
                        <a:rPr kumimoji="1" lang="en-US" altLang="ja-JP" sz="1800" dirty="0">
                          <a:latin typeface="+mn-ea"/>
                          <a:ea typeface="+mn-ea"/>
                        </a:rPr>
                        <a:t>3</a:t>
                      </a:r>
                      <a:endParaRPr kumimoji="1" lang="ja-JP" altLang="en-US" sz="1800" dirty="0">
                        <a:latin typeface="+mn-ea"/>
                        <a:ea typeface="+mn-ea"/>
                      </a:endParaRPr>
                    </a:p>
                  </a:txBody>
                  <a:tcPr/>
                </a:tc>
                <a:tc>
                  <a:txBody>
                    <a:bodyPr/>
                    <a:lstStyle/>
                    <a:p>
                      <a:pPr algn="r"/>
                      <a:r>
                        <a:rPr kumimoji="1" lang="en-US" altLang="ja-JP" sz="1800" dirty="0">
                          <a:latin typeface="+mn-ea"/>
                          <a:ea typeface="+mn-ea"/>
                        </a:rPr>
                        <a:t>100%</a:t>
                      </a:r>
                      <a:endParaRPr kumimoji="1" lang="ja-JP" altLang="en-US" sz="1800" dirty="0">
                        <a:latin typeface="+mn-ea"/>
                        <a:ea typeface="+mn-ea"/>
                      </a:endParaRPr>
                    </a:p>
                  </a:txBody>
                  <a:tcPr/>
                </a:tc>
                <a:extLst>
                  <a:ext uri="{0D108BD9-81ED-4DB2-BD59-A6C34878D82A}">
                    <a16:rowId xmlns:a16="http://schemas.microsoft.com/office/drawing/2014/main" val="1618099223"/>
                  </a:ext>
                </a:extLst>
              </a:tr>
            </a:tbl>
          </a:graphicData>
        </a:graphic>
      </p:graphicFrame>
      <p:sp>
        <p:nvSpPr>
          <p:cNvPr id="9" name="テキスト ボックス 8">
            <a:extLst>
              <a:ext uri="{FF2B5EF4-FFF2-40B4-BE49-F238E27FC236}">
                <a16:creationId xmlns:a16="http://schemas.microsoft.com/office/drawing/2014/main" id="{84C9ADAE-3444-4216-B920-BDA246804A81}"/>
              </a:ext>
            </a:extLst>
          </p:cNvPr>
          <p:cNvSpPr txBox="1"/>
          <p:nvPr/>
        </p:nvSpPr>
        <p:spPr>
          <a:xfrm>
            <a:off x="647695" y="1962542"/>
            <a:ext cx="4493538"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提案手法によるリファクタリング工数の差</a:t>
            </a:r>
            <a:endParaRPr kumimoji="1" lang="ja-JP" altLang="en-US" sz="20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37743656-AF50-434F-87E7-17282F391327}"/>
              </a:ext>
            </a:extLst>
          </p:cNvPr>
          <p:cNvSpPr/>
          <p:nvPr/>
        </p:nvSpPr>
        <p:spPr>
          <a:xfrm>
            <a:off x="6032398" y="2713001"/>
            <a:ext cx="2038507" cy="715999"/>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吹き出し: 折線 (強調線付き) 9">
            <a:extLst>
              <a:ext uri="{FF2B5EF4-FFF2-40B4-BE49-F238E27FC236}">
                <a16:creationId xmlns:a16="http://schemas.microsoft.com/office/drawing/2014/main" id="{510024ED-041D-42E3-A551-A69D7A71BA1A}"/>
              </a:ext>
            </a:extLst>
          </p:cNvPr>
          <p:cNvSpPr/>
          <p:nvPr/>
        </p:nvSpPr>
        <p:spPr>
          <a:xfrm>
            <a:off x="8903147" y="2547720"/>
            <a:ext cx="2454439" cy="1273409"/>
          </a:xfrm>
          <a:prstGeom prst="accentCallout2">
            <a:avLst>
              <a:gd name="adj1" fmla="val 18750"/>
              <a:gd name="adj2" fmla="val -8333"/>
              <a:gd name="adj3" fmla="val 18750"/>
              <a:gd name="adj4" fmla="val -16667"/>
              <a:gd name="adj5" fmla="val 23680"/>
              <a:gd name="adj6" fmla="val -35927"/>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j-ea"/>
                <a:ea typeface="+mj-ea"/>
              </a:rPr>
              <a:t>条件分岐が多い場合</a:t>
            </a:r>
            <a:endParaRPr lang="en-US" altLang="ja-JP" sz="1600" dirty="0">
              <a:solidFill>
                <a:schemeClr val="tx1"/>
              </a:solidFill>
              <a:latin typeface="+mj-ea"/>
              <a:ea typeface="+mj-ea"/>
            </a:endParaRPr>
          </a:p>
          <a:p>
            <a:r>
              <a:rPr lang="en-US" altLang="ja-JP" sz="1600" dirty="0">
                <a:solidFill>
                  <a:schemeClr val="tx1"/>
                </a:solidFill>
                <a:latin typeface="+mj-ea"/>
                <a:ea typeface="+mj-ea"/>
              </a:rPr>
              <a:t>Reader/Processor </a:t>
            </a:r>
            <a:r>
              <a:rPr lang="ja-JP" altLang="en-US" sz="1600" dirty="0">
                <a:solidFill>
                  <a:schemeClr val="tx1"/>
                </a:solidFill>
                <a:latin typeface="+mj-ea"/>
                <a:ea typeface="+mj-ea"/>
              </a:rPr>
              <a:t>の</a:t>
            </a:r>
            <a:endParaRPr lang="en-US" altLang="ja-JP" sz="1600" dirty="0">
              <a:solidFill>
                <a:schemeClr val="tx1"/>
              </a:solidFill>
              <a:latin typeface="+mj-ea"/>
              <a:ea typeface="+mj-ea"/>
            </a:endParaRPr>
          </a:p>
          <a:p>
            <a:r>
              <a:rPr lang="ja-JP" altLang="en-US" sz="1600" dirty="0">
                <a:solidFill>
                  <a:schemeClr val="tx1"/>
                </a:solidFill>
                <a:latin typeface="+mj-ea"/>
                <a:ea typeface="+mj-ea"/>
              </a:rPr>
              <a:t>どちらなのかを判別することに工数がかかるが，</a:t>
            </a:r>
            <a:endParaRPr lang="en-US" altLang="ja-JP" sz="1600" dirty="0">
              <a:solidFill>
                <a:schemeClr val="tx1"/>
              </a:solidFill>
              <a:latin typeface="+mj-ea"/>
              <a:ea typeface="+mj-ea"/>
            </a:endParaRPr>
          </a:p>
          <a:p>
            <a:r>
              <a:rPr lang="ja-JP" altLang="en-US" sz="1600" dirty="0">
                <a:solidFill>
                  <a:schemeClr val="tx1"/>
                </a:solidFill>
                <a:latin typeface="+mj-ea"/>
                <a:ea typeface="+mj-ea"/>
              </a:rPr>
              <a:t>その判別が楽になった</a:t>
            </a:r>
            <a:endParaRPr lang="en-US" altLang="ja-JP" sz="1600" dirty="0">
              <a:solidFill>
                <a:schemeClr val="tx1"/>
              </a:solidFill>
              <a:latin typeface="+mj-ea"/>
              <a:ea typeface="+mj-ea"/>
            </a:endParaRPr>
          </a:p>
        </p:txBody>
      </p:sp>
      <p:sp>
        <p:nvSpPr>
          <p:cNvPr id="12" name="正方形/長方形 11">
            <a:extLst>
              <a:ext uri="{FF2B5EF4-FFF2-40B4-BE49-F238E27FC236}">
                <a16:creationId xmlns:a16="http://schemas.microsoft.com/office/drawing/2014/main" id="{8891E0FD-BFD3-4D73-8CEB-71B11E79066B}"/>
              </a:ext>
            </a:extLst>
          </p:cNvPr>
          <p:cNvSpPr/>
          <p:nvPr/>
        </p:nvSpPr>
        <p:spPr>
          <a:xfrm>
            <a:off x="6032397" y="3484288"/>
            <a:ext cx="2038507" cy="1042946"/>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吹き出し: 折線 (強調線付き) 12">
            <a:extLst>
              <a:ext uri="{FF2B5EF4-FFF2-40B4-BE49-F238E27FC236}">
                <a16:creationId xmlns:a16="http://schemas.microsoft.com/office/drawing/2014/main" id="{E59D3AB9-BF9B-4F4E-885E-2B9A865DC06B}"/>
              </a:ext>
            </a:extLst>
          </p:cNvPr>
          <p:cNvSpPr/>
          <p:nvPr/>
        </p:nvSpPr>
        <p:spPr>
          <a:xfrm>
            <a:off x="8903146" y="4027583"/>
            <a:ext cx="2581382" cy="836296"/>
          </a:xfrm>
          <a:prstGeom prst="accentCallout2">
            <a:avLst>
              <a:gd name="adj1" fmla="val 18750"/>
              <a:gd name="adj2" fmla="val -8333"/>
              <a:gd name="adj3" fmla="val 18750"/>
              <a:gd name="adj4" fmla="val -16667"/>
              <a:gd name="adj5" fmla="val 23680"/>
              <a:gd name="adj6" fmla="val -35927"/>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j-ea"/>
                <a:ea typeface="+mj-ea"/>
              </a:rPr>
              <a:t>構造が難しくどの</a:t>
            </a:r>
            <a:r>
              <a:rPr lang="en-US" altLang="ja-JP" sz="1600" dirty="0">
                <a:solidFill>
                  <a:schemeClr val="tx1"/>
                </a:solidFill>
                <a:latin typeface="+mj-ea"/>
                <a:ea typeface="+mj-ea"/>
              </a:rPr>
              <a:t>Reader</a:t>
            </a:r>
            <a:r>
              <a:rPr lang="ja-JP" altLang="en-US" sz="1600" dirty="0">
                <a:solidFill>
                  <a:schemeClr val="tx1"/>
                </a:solidFill>
                <a:latin typeface="+mj-ea"/>
                <a:ea typeface="+mj-ea"/>
              </a:rPr>
              <a:t>に</a:t>
            </a:r>
            <a:endParaRPr lang="en-US" altLang="ja-JP" sz="1600" dirty="0">
              <a:solidFill>
                <a:schemeClr val="tx1"/>
              </a:solidFill>
              <a:latin typeface="+mj-ea"/>
              <a:ea typeface="+mj-ea"/>
            </a:endParaRPr>
          </a:p>
          <a:p>
            <a:r>
              <a:rPr lang="ja-JP" altLang="en-US" sz="1600" dirty="0">
                <a:solidFill>
                  <a:schemeClr val="tx1"/>
                </a:solidFill>
                <a:latin typeface="+mj-ea"/>
                <a:ea typeface="+mj-ea"/>
              </a:rPr>
              <a:t>該当するのか見分けにくいが，</a:t>
            </a:r>
            <a:endParaRPr lang="en-US" altLang="ja-JP" sz="1600" dirty="0">
              <a:solidFill>
                <a:schemeClr val="tx1"/>
              </a:solidFill>
              <a:latin typeface="+mj-ea"/>
              <a:ea typeface="+mj-ea"/>
            </a:endParaRPr>
          </a:p>
          <a:p>
            <a:r>
              <a:rPr lang="ja-JP" altLang="en-US" sz="1600" dirty="0">
                <a:solidFill>
                  <a:schemeClr val="tx1"/>
                </a:solidFill>
                <a:latin typeface="+mj-ea"/>
                <a:ea typeface="+mj-ea"/>
              </a:rPr>
              <a:t>その判別が楽になった</a:t>
            </a:r>
            <a:endParaRPr lang="en-US" altLang="ja-JP" sz="1600" dirty="0">
              <a:solidFill>
                <a:schemeClr val="tx1"/>
              </a:solidFill>
              <a:latin typeface="+mj-ea"/>
              <a:ea typeface="+mj-ea"/>
            </a:endParaRPr>
          </a:p>
        </p:txBody>
      </p:sp>
      <p:sp>
        <p:nvSpPr>
          <p:cNvPr id="14" name="正方形/長方形 13">
            <a:extLst>
              <a:ext uri="{FF2B5EF4-FFF2-40B4-BE49-F238E27FC236}">
                <a16:creationId xmlns:a16="http://schemas.microsoft.com/office/drawing/2014/main" id="{AC670B98-9438-436B-AE36-95ABC9252394}"/>
              </a:ext>
            </a:extLst>
          </p:cNvPr>
          <p:cNvSpPr/>
          <p:nvPr/>
        </p:nvSpPr>
        <p:spPr>
          <a:xfrm>
            <a:off x="6032396" y="4582522"/>
            <a:ext cx="2038507" cy="666449"/>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吹き出し: 折線 (強調線付き) 14">
            <a:extLst>
              <a:ext uri="{FF2B5EF4-FFF2-40B4-BE49-F238E27FC236}">
                <a16:creationId xmlns:a16="http://schemas.microsoft.com/office/drawing/2014/main" id="{3115EBE2-40F6-40B0-A14E-8CA19569AE41}"/>
              </a:ext>
            </a:extLst>
          </p:cNvPr>
          <p:cNvSpPr/>
          <p:nvPr/>
        </p:nvSpPr>
        <p:spPr>
          <a:xfrm>
            <a:off x="8903147" y="5001585"/>
            <a:ext cx="2581382" cy="836296"/>
          </a:xfrm>
          <a:prstGeom prst="accentCallout2">
            <a:avLst>
              <a:gd name="adj1" fmla="val 18750"/>
              <a:gd name="adj2" fmla="val -8333"/>
              <a:gd name="adj3" fmla="val 18750"/>
              <a:gd name="adj4" fmla="val -16667"/>
              <a:gd name="adj5" fmla="val 4621"/>
              <a:gd name="adj6" fmla="val -35927"/>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j-ea"/>
                <a:ea typeface="+mj-ea"/>
              </a:rPr>
              <a:t>もともとのソースコードが</a:t>
            </a:r>
            <a:endParaRPr lang="en-US" altLang="ja-JP" sz="1600" dirty="0">
              <a:solidFill>
                <a:schemeClr val="tx1"/>
              </a:solidFill>
              <a:latin typeface="+mj-ea"/>
              <a:ea typeface="+mj-ea"/>
            </a:endParaRPr>
          </a:p>
          <a:p>
            <a:r>
              <a:rPr lang="ja-JP" altLang="en-US" sz="1600" dirty="0">
                <a:solidFill>
                  <a:schemeClr val="tx1"/>
                </a:solidFill>
                <a:latin typeface="+mj-ea"/>
                <a:ea typeface="+mj-ea"/>
              </a:rPr>
              <a:t>単純で提案手法がなくとも</a:t>
            </a:r>
            <a:endParaRPr lang="en-US" altLang="ja-JP" sz="1600" dirty="0">
              <a:solidFill>
                <a:schemeClr val="tx1"/>
              </a:solidFill>
              <a:latin typeface="+mj-ea"/>
              <a:ea typeface="+mj-ea"/>
            </a:endParaRPr>
          </a:p>
          <a:p>
            <a:r>
              <a:rPr lang="ja-JP" altLang="en-US" sz="1600" dirty="0">
                <a:solidFill>
                  <a:schemeClr val="tx1"/>
                </a:solidFill>
                <a:latin typeface="+mj-ea"/>
                <a:ea typeface="+mj-ea"/>
              </a:rPr>
              <a:t>分かりやすい</a:t>
            </a:r>
            <a:endParaRPr lang="en-US" altLang="ja-JP" sz="1600" dirty="0">
              <a:solidFill>
                <a:schemeClr val="tx1"/>
              </a:solidFill>
              <a:latin typeface="+mj-ea"/>
              <a:ea typeface="+mj-ea"/>
            </a:endParaRPr>
          </a:p>
        </p:txBody>
      </p:sp>
    </p:spTree>
    <p:extLst>
      <p:ext uri="{BB962C8B-B14F-4D97-AF65-F5344CB8AC3E}">
        <p14:creationId xmlns:p14="http://schemas.microsoft.com/office/powerpoint/2010/main" val="37128134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kumimoji="1" lang="ja-JP" altLang="en-US" dirty="0"/>
              <a:t>③ リファクタリングによる性能改善｜実験方法</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41</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latin typeface="+mj-ea"/>
                <a:ea typeface="+mj-ea"/>
              </a:rPr>
              <a:t>同一のデータを用いてリファクタリング前後のプログラムを実行し，その実行時間を計測する</a:t>
            </a:r>
            <a:endParaRPr kumimoji="1" lang="en-US" altLang="ja-JP" dirty="0">
              <a:latin typeface="+mj-ea"/>
              <a:ea typeface="+mj-ea"/>
            </a:endParaRPr>
          </a:p>
          <a:p>
            <a:r>
              <a:rPr lang="ja-JP" altLang="en-US" dirty="0">
                <a:latin typeface="+mj-ea"/>
                <a:ea typeface="+mj-ea"/>
              </a:rPr>
              <a:t>並列度を </a:t>
            </a:r>
            <a:r>
              <a:rPr lang="en-US" altLang="ja-JP" dirty="0">
                <a:latin typeface="+mj-ea"/>
                <a:ea typeface="+mj-ea"/>
              </a:rPr>
              <a:t>1 </a:t>
            </a:r>
            <a:r>
              <a:rPr lang="ja-JP" altLang="en-US" dirty="0">
                <a:latin typeface="+mj-ea"/>
                <a:ea typeface="+mj-ea"/>
              </a:rPr>
              <a:t>と </a:t>
            </a:r>
            <a:r>
              <a:rPr lang="en-US" altLang="ja-JP" dirty="0">
                <a:latin typeface="+mj-ea"/>
                <a:ea typeface="+mj-ea"/>
              </a:rPr>
              <a:t>8 </a:t>
            </a:r>
            <a:r>
              <a:rPr lang="ja-JP" altLang="en-US" dirty="0">
                <a:latin typeface="+mj-ea"/>
                <a:ea typeface="+mj-ea"/>
              </a:rPr>
              <a:t>に変えて実行することで並列度の違いによる実行時間も比較する</a:t>
            </a:r>
            <a:endParaRPr kumimoji="1" lang="en-US" altLang="ja-JP" dirty="0">
              <a:latin typeface="+mj-ea"/>
              <a:ea typeface="+mj-ea"/>
            </a:endParaRPr>
          </a:p>
        </p:txBody>
      </p:sp>
      <p:graphicFrame>
        <p:nvGraphicFramePr>
          <p:cNvPr id="8" name="コンテンツ プレースホルダー 7">
            <a:extLst>
              <a:ext uri="{FF2B5EF4-FFF2-40B4-BE49-F238E27FC236}">
                <a16:creationId xmlns:a16="http://schemas.microsoft.com/office/drawing/2014/main" id="{393D32BC-9DBD-428C-BC22-8BF5CE043279}"/>
              </a:ext>
            </a:extLst>
          </p:cNvPr>
          <p:cNvGraphicFramePr>
            <a:graphicFrameLocks/>
          </p:cNvGraphicFramePr>
          <p:nvPr>
            <p:extLst>
              <p:ext uri="{D42A27DB-BD31-4B8C-83A1-F6EECF244321}">
                <p14:modId xmlns:p14="http://schemas.microsoft.com/office/powerpoint/2010/main" val="4287002648"/>
              </p:ext>
            </p:extLst>
          </p:nvPr>
        </p:nvGraphicFramePr>
        <p:xfrm>
          <a:off x="6174359" y="2291664"/>
          <a:ext cx="5490592" cy="2194560"/>
        </p:xfrm>
        <a:graphic>
          <a:graphicData uri="http://schemas.openxmlformats.org/drawingml/2006/table">
            <a:tbl>
              <a:tblPr firstCol="1">
                <a:tableStyleId>{073A0DAA-6AF3-43AB-8588-CEC1D06C72B9}</a:tableStyleId>
              </a:tblPr>
              <a:tblGrid>
                <a:gridCol w="2092643">
                  <a:extLst>
                    <a:ext uri="{9D8B030D-6E8A-4147-A177-3AD203B41FA5}">
                      <a16:colId xmlns:a16="http://schemas.microsoft.com/office/drawing/2014/main" val="3784407792"/>
                    </a:ext>
                  </a:extLst>
                </a:gridCol>
                <a:gridCol w="3397949">
                  <a:extLst>
                    <a:ext uri="{9D8B030D-6E8A-4147-A177-3AD203B41FA5}">
                      <a16:colId xmlns:a16="http://schemas.microsoft.com/office/drawing/2014/main" val="2397194784"/>
                    </a:ext>
                  </a:extLst>
                </a:gridCol>
              </a:tblGrid>
              <a:tr h="168499">
                <a:tc>
                  <a:txBody>
                    <a:bodyPr/>
                    <a:lstStyle/>
                    <a:p>
                      <a:r>
                        <a:rPr kumimoji="1" lang="en-US" altLang="ja-JP" sz="1800" dirty="0">
                          <a:latin typeface="+mj-ea"/>
                          <a:ea typeface="+mj-ea"/>
                        </a:rPr>
                        <a:t>CPU</a:t>
                      </a:r>
                      <a:endParaRPr kumimoji="1" lang="ja-JP" altLang="en-US" sz="1800" dirty="0">
                        <a:latin typeface="+mj-ea"/>
                        <a:ea typeface="+mj-ea"/>
                      </a:endParaRPr>
                    </a:p>
                  </a:txBody>
                  <a:tcPr/>
                </a:tc>
                <a:tc>
                  <a:txBody>
                    <a:bodyPr/>
                    <a:lstStyle/>
                    <a:p>
                      <a:pPr algn="l"/>
                      <a:r>
                        <a:rPr kumimoji="1" lang="en-US" altLang="ja-JP" sz="1800" dirty="0">
                          <a:latin typeface="+mj-ea"/>
                          <a:ea typeface="+mj-ea"/>
                        </a:rPr>
                        <a:t>Intel Core i5 1.4GHz</a:t>
                      </a:r>
                      <a:endParaRPr kumimoji="1" lang="ja-JP" altLang="en-US" sz="1800" dirty="0">
                        <a:latin typeface="+mj-ea"/>
                        <a:ea typeface="+mj-ea"/>
                      </a:endParaRPr>
                    </a:p>
                  </a:txBody>
                  <a:tcPr/>
                </a:tc>
                <a:extLst>
                  <a:ext uri="{0D108BD9-81ED-4DB2-BD59-A6C34878D82A}">
                    <a16:rowId xmlns:a16="http://schemas.microsoft.com/office/drawing/2014/main" val="4294903575"/>
                  </a:ext>
                </a:extLst>
              </a:tr>
              <a:tr h="168499">
                <a:tc>
                  <a:txBody>
                    <a:bodyPr/>
                    <a:lstStyle/>
                    <a:p>
                      <a:r>
                        <a:rPr kumimoji="1" lang="ja-JP" altLang="en-US" sz="1800" dirty="0">
                          <a:latin typeface="+mj-ea"/>
                          <a:ea typeface="+mj-ea"/>
                        </a:rPr>
                        <a:t>仮想 </a:t>
                      </a:r>
                      <a:r>
                        <a:rPr kumimoji="1" lang="en-US" altLang="ja-JP" sz="1800" dirty="0">
                          <a:latin typeface="+mj-ea"/>
                          <a:ea typeface="+mj-ea"/>
                        </a:rPr>
                        <a:t>CPU </a:t>
                      </a:r>
                      <a:r>
                        <a:rPr kumimoji="1" lang="ja-JP" altLang="en-US" sz="1800" dirty="0">
                          <a:latin typeface="+mj-ea"/>
                          <a:ea typeface="+mj-ea"/>
                        </a:rPr>
                        <a:t>コア数</a:t>
                      </a:r>
                    </a:p>
                  </a:txBody>
                  <a:tcPr/>
                </a:tc>
                <a:tc>
                  <a:txBody>
                    <a:bodyPr/>
                    <a:lstStyle/>
                    <a:p>
                      <a:pPr algn="l"/>
                      <a:r>
                        <a:rPr kumimoji="1" lang="en-US" altLang="ja-JP" sz="1800" dirty="0">
                          <a:latin typeface="+mj-ea"/>
                          <a:ea typeface="+mj-ea"/>
                        </a:rPr>
                        <a:t>8</a:t>
                      </a:r>
                      <a:endParaRPr kumimoji="1" lang="ja-JP" altLang="en-US" sz="1800" dirty="0">
                        <a:latin typeface="+mj-ea"/>
                        <a:ea typeface="+mj-ea"/>
                      </a:endParaRPr>
                    </a:p>
                  </a:txBody>
                  <a:tcPr/>
                </a:tc>
                <a:extLst>
                  <a:ext uri="{0D108BD9-81ED-4DB2-BD59-A6C34878D82A}">
                    <a16:rowId xmlns:a16="http://schemas.microsoft.com/office/drawing/2014/main" val="1439819360"/>
                  </a:ext>
                </a:extLst>
              </a:tr>
              <a:tr h="168499">
                <a:tc>
                  <a:txBody>
                    <a:bodyPr/>
                    <a:lstStyle/>
                    <a:p>
                      <a:r>
                        <a:rPr kumimoji="1" lang="ja-JP" altLang="en-US" sz="1800" dirty="0">
                          <a:latin typeface="+mj-ea"/>
                          <a:ea typeface="+mj-ea"/>
                        </a:rPr>
                        <a:t>メモリ</a:t>
                      </a:r>
                    </a:p>
                  </a:txBody>
                  <a:tcPr/>
                </a:tc>
                <a:tc>
                  <a:txBody>
                    <a:bodyPr/>
                    <a:lstStyle/>
                    <a:p>
                      <a:pPr algn="l"/>
                      <a:r>
                        <a:rPr kumimoji="1" lang="en-US" altLang="ja-JP" sz="1800" dirty="0">
                          <a:latin typeface="+mj-ea"/>
                          <a:ea typeface="+mj-ea"/>
                        </a:rPr>
                        <a:t>16GB</a:t>
                      </a:r>
                      <a:endParaRPr kumimoji="1" lang="ja-JP" altLang="en-US" sz="1800" dirty="0">
                        <a:latin typeface="+mj-ea"/>
                        <a:ea typeface="+mj-ea"/>
                      </a:endParaRPr>
                    </a:p>
                  </a:txBody>
                  <a:tcPr/>
                </a:tc>
                <a:extLst>
                  <a:ext uri="{0D108BD9-81ED-4DB2-BD59-A6C34878D82A}">
                    <a16:rowId xmlns:a16="http://schemas.microsoft.com/office/drawing/2014/main" val="1298082633"/>
                  </a:ext>
                </a:extLst>
              </a:tr>
              <a:tr h="168499">
                <a:tc>
                  <a:txBody>
                    <a:bodyPr/>
                    <a:lstStyle/>
                    <a:p>
                      <a:r>
                        <a:rPr kumimoji="1" lang="en-US" altLang="ja-JP" sz="1800" dirty="0">
                          <a:latin typeface="+mj-ea"/>
                          <a:ea typeface="+mj-ea"/>
                        </a:rPr>
                        <a:t>OS</a:t>
                      </a:r>
                      <a:endParaRPr kumimoji="1" lang="ja-JP" altLang="en-US" sz="1800" dirty="0">
                        <a:latin typeface="+mj-ea"/>
                        <a:ea typeface="+mj-ea"/>
                      </a:endParaRPr>
                    </a:p>
                  </a:txBody>
                  <a:tcPr/>
                </a:tc>
                <a:tc>
                  <a:txBody>
                    <a:bodyPr/>
                    <a:lstStyle/>
                    <a:p>
                      <a:pPr algn="l"/>
                      <a:r>
                        <a:rPr kumimoji="1" lang="en-US" altLang="ja-JP" sz="1800" dirty="0">
                          <a:latin typeface="+mj-ea"/>
                          <a:ea typeface="+mj-ea"/>
                        </a:rPr>
                        <a:t>RedHat Enterprise Linux 7.5</a:t>
                      </a:r>
                      <a:endParaRPr kumimoji="1" lang="ja-JP" altLang="en-US" sz="1800" dirty="0">
                        <a:latin typeface="+mj-ea"/>
                        <a:ea typeface="+mj-ea"/>
                      </a:endParaRPr>
                    </a:p>
                  </a:txBody>
                  <a:tcPr/>
                </a:tc>
                <a:extLst>
                  <a:ext uri="{0D108BD9-81ED-4DB2-BD59-A6C34878D82A}">
                    <a16:rowId xmlns:a16="http://schemas.microsoft.com/office/drawing/2014/main" val="3774087218"/>
                  </a:ext>
                </a:extLst>
              </a:tr>
              <a:tr h="168499">
                <a:tc>
                  <a:txBody>
                    <a:bodyPr/>
                    <a:lstStyle/>
                    <a:p>
                      <a:r>
                        <a:rPr kumimoji="1" lang="ja-JP" altLang="en-US" sz="1800" dirty="0">
                          <a:latin typeface="+mj-ea"/>
                          <a:ea typeface="+mj-ea"/>
                        </a:rPr>
                        <a:t>バッチフレームワーク</a:t>
                      </a:r>
                    </a:p>
                  </a:txBody>
                  <a:tcPr/>
                </a:tc>
                <a:tc>
                  <a:txBody>
                    <a:bodyPr/>
                    <a:lstStyle/>
                    <a:p>
                      <a:pPr algn="l"/>
                      <a:r>
                        <a:rPr kumimoji="1" lang="en-US" altLang="ja-JP" sz="1800" dirty="0">
                          <a:latin typeface="+mj-ea"/>
                          <a:ea typeface="+mj-ea"/>
                        </a:rPr>
                        <a:t>Spring Batch 4.3.3</a:t>
                      </a:r>
                      <a:endParaRPr kumimoji="1" lang="ja-JP" altLang="en-US" sz="1800" dirty="0">
                        <a:latin typeface="+mj-ea"/>
                        <a:ea typeface="+mj-ea"/>
                      </a:endParaRPr>
                    </a:p>
                  </a:txBody>
                  <a:tcPr/>
                </a:tc>
                <a:extLst>
                  <a:ext uri="{0D108BD9-81ED-4DB2-BD59-A6C34878D82A}">
                    <a16:rowId xmlns:a16="http://schemas.microsoft.com/office/drawing/2014/main" val="3123912889"/>
                  </a:ext>
                </a:extLst>
              </a:tr>
              <a:tr h="168499">
                <a:tc>
                  <a:txBody>
                    <a:bodyPr/>
                    <a:lstStyle/>
                    <a:p>
                      <a:r>
                        <a:rPr kumimoji="1" lang="en-US" altLang="ja-JP" sz="1800" dirty="0">
                          <a:latin typeface="+mj-ea"/>
                          <a:ea typeface="+mj-ea"/>
                        </a:rPr>
                        <a:t>DBMS</a:t>
                      </a:r>
                      <a:endParaRPr kumimoji="1" lang="ja-JP" altLang="en-US" sz="1800" dirty="0">
                        <a:latin typeface="+mj-ea"/>
                        <a:ea typeface="+mj-ea"/>
                      </a:endParaRPr>
                    </a:p>
                  </a:txBody>
                  <a:tcPr/>
                </a:tc>
                <a:tc>
                  <a:txBody>
                    <a:bodyPr/>
                    <a:lstStyle/>
                    <a:p>
                      <a:pPr algn="l"/>
                      <a:r>
                        <a:rPr kumimoji="1" lang="en-US" altLang="ja-JP" sz="1800" dirty="0">
                          <a:latin typeface="+mj-ea"/>
                          <a:ea typeface="+mj-ea"/>
                        </a:rPr>
                        <a:t>MySQL 8.0.24</a:t>
                      </a:r>
                      <a:endParaRPr kumimoji="1" lang="ja-JP" altLang="en-US" sz="1800" dirty="0">
                        <a:latin typeface="+mj-ea"/>
                        <a:ea typeface="+mj-ea"/>
                      </a:endParaRPr>
                    </a:p>
                  </a:txBody>
                  <a:tcPr/>
                </a:tc>
                <a:extLst>
                  <a:ext uri="{0D108BD9-81ED-4DB2-BD59-A6C34878D82A}">
                    <a16:rowId xmlns:a16="http://schemas.microsoft.com/office/drawing/2014/main" val="4026389487"/>
                  </a:ext>
                </a:extLst>
              </a:tr>
            </a:tbl>
          </a:graphicData>
        </a:graphic>
      </p:graphicFrame>
      <p:sp>
        <p:nvSpPr>
          <p:cNvPr id="9" name="テキスト ボックス 8">
            <a:extLst>
              <a:ext uri="{FF2B5EF4-FFF2-40B4-BE49-F238E27FC236}">
                <a16:creationId xmlns:a16="http://schemas.microsoft.com/office/drawing/2014/main" id="{362AE45E-65F2-4AAF-A79F-3CDB32288737}"/>
              </a:ext>
            </a:extLst>
          </p:cNvPr>
          <p:cNvSpPr txBox="1"/>
          <p:nvPr/>
        </p:nvSpPr>
        <p:spPr>
          <a:xfrm>
            <a:off x="6174359" y="1886549"/>
            <a:ext cx="3220753"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実験に用いたマシンスペック</a:t>
            </a:r>
            <a:endParaRPr kumimoji="1" lang="ja-JP" altLang="en-US" sz="2000" dirty="0">
              <a:latin typeface="Meiryo UI" panose="020B0604030504040204" pitchFamily="50" charset="-128"/>
              <a:ea typeface="Meiryo UI" panose="020B0604030504040204" pitchFamily="50" charset="-128"/>
            </a:endParaRPr>
          </a:p>
        </p:txBody>
      </p:sp>
      <p:graphicFrame>
        <p:nvGraphicFramePr>
          <p:cNvPr id="10" name="コンテンツ プレースホルダー 7">
            <a:extLst>
              <a:ext uri="{FF2B5EF4-FFF2-40B4-BE49-F238E27FC236}">
                <a16:creationId xmlns:a16="http://schemas.microsoft.com/office/drawing/2014/main" id="{D13B7190-5C58-4E2C-9A08-3008AFD6CEA9}"/>
              </a:ext>
            </a:extLst>
          </p:cNvPr>
          <p:cNvGraphicFramePr>
            <a:graphicFrameLocks/>
          </p:cNvGraphicFramePr>
          <p:nvPr>
            <p:extLst>
              <p:ext uri="{D42A27DB-BD31-4B8C-83A1-F6EECF244321}">
                <p14:modId xmlns:p14="http://schemas.microsoft.com/office/powerpoint/2010/main" val="85394362"/>
              </p:ext>
            </p:extLst>
          </p:nvPr>
        </p:nvGraphicFramePr>
        <p:xfrm>
          <a:off x="527049" y="2291664"/>
          <a:ext cx="5490592" cy="2926080"/>
        </p:xfrm>
        <a:graphic>
          <a:graphicData uri="http://schemas.openxmlformats.org/drawingml/2006/table">
            <a:tbl>
              <a:tblPr firstRow="1" firstCol="1">
                <a:tableStyleId>{073A0DAA-6AF3-43AB-8588-CEC1D06C72B9}</a:tableStyleId>
              </a:tblPr>
              <a:tblGrid>
                <a:gridCol w="2092643">
                  <a:extLst>
                    <a:ext uri="{9D8B030D-6E8A-4147-A177-3AD203B41FA5}">
                      <a16:colId xmlns:a16="http://schemas.microsoft.com/office/drawing/2014/main" val="3784407792"/>
                    </a:ext>
                  </a:extLst>
                </a:gridCol>
                <a:gridCol w="3397949">
                  <a:extLst>
                    <a:ext uri="{9D8B030D-6E8A-4147-A177-3AD203B41FA5}">
                      <a16:colId xmlns:a16="http://schemas.microsoft.com/office/drawing/2014/main" val="2397194784"/>
                    </a:ext>
                  </a:extLst>
                </a:gridCol>
              </a:tblGrid>
              <a:tr h="168499">
                <a:tc>
                  <a:txBody>
                    <a:bodyPr/>
                    <a:lstStyle/>
                    <a:p>
                      <a:r>
                        <a:rPr kumimoji="1" lang="en-US" altLang="ja-JP" sz="1800" dirty="0">
                          <a:latin typeface="+mj-ea"/>
                          <a:ea typeface="+mj-ea"/>
                        </a:rPr>
                        <a:t>Loop Idiom</a:t>
                      </a:r>
                      <a:endParaRPr kumimoji="1" lang="ja-JP" altLang="en-US" sz="1800" dirty="0">
                        <a:latin typeface="+mj-ea"/>
                        <a:ea typeface="+mj-ea"/>
                      </a:endParaRPr>
                    </a:p>
                  </a:txBody>
                  <a:tcPr/>
                </a:tc>
                <a:tc>
                  <a:txBody>
                    <a:bodyPr/>
                    <a:lstStyle/>
                    <a:p>
                      <a:pPr algn="l"/>
                      <a:r>
                        <a:rPr kumimoji="1" lang="ja-JP" altLang="en-US" sz="1800" dirty="0">
                          <a:latin typeface="+mj-ea"/>
                          <a:ea typeface="+mj-ea"/>
                        </a:rPr>
                        <a:t>データ量</a:t>
                      </a:r>
                    </a:p>
                  </a:txBody>
                  <a:tcPr/>
                </a:tc>
                <a:extLst>
                  <a:ext uri="{0D108BD9-81ED-4DB2-BD59-A6C34878D82A}">
                    <a16:rowId xmlns:a16="http://schemas.microsoft.com/office/drawing/2014/main" val="4294903575"/>
                  </a:ext>
                </a:extLst>
              </a:tr>
              <a:tr h="168499">
                <a:tc>
                  <a:txBody>
                    <a:bodyPr/>
                    <a:lstStyle/>
                    <a:p>
                      <a:r>
                        <a:rPr kumimoji="1" lang="en-US" altLang="ja-JP" sz="1800" dirty="0">
                          <a:latin typeface="+mj-ea"/>
                          <a:ea typeface="+mj-ea"/>
                        </a:rPr>
                        <a:t>Edit</a:t>
                      </a:r>
                      <a:endParaRPr kumimoji="1" lang="ja-JP" altLang="en-US" sz="1800" dirty="0">
                        <a:latin typeface="+mj-ea"/>
                        <a:ea typeface="+mj-ea"/>
                      </a:endParaRPr>
                    </a:p>
                  </a:txBody>
                  <a:tcPr/>
                </a:tc>
                <a:tc>
                  <a:txBody>
                    <a:bodyPr/>
                    <a:lstStyle/>
                    <a:p>
                      <a:pPr algn="l"/>
                      <a:r>
                        <a:rPr kumimoji="1" lang="en-US" altLang="ja-JP" sz="1800" dirty="0">
                          <a:latin typeface="+mj-ea"/>
                          <a:ea typeface="+mj-ea"/>
                        </a:rPr>
                        <a:t>124</a:t>
                      </a:r>
                      <a:r>
                        <a:rPr kumimoji="1" lang="ja-JP" altLang="en-US" sz="1800" dirty="0">
                          <a:latin typeface="+mj-ea"/>
                          <a:ea typeface="+mj-ea"/>
                        </a:rPr>
                        <a:t>万レコード</a:t>
                      </a:r>
                    </a:p>
                  </a:txBody>
                  <a:tcPr/>
                </a:tc>
                <a:extLst>
                  <a:ext uri="{0D108BD9-81ED-4DB2-BD59-A6C34878D82A}">
                    <a16:rowId xmlns:a16="http://schemas.microsoft.com/office/drawing/2014/main" val="1439819360"/>
                  </a:ext>
                </a:extLst>
              </a:tr>
              <a:tr h="168499">
                <a:tc>
                  <a:txBody>
                    <a:bodyPr/>
                    <a:lstStyle/>
                    <a:p>
                      <a:r>
                        <a:rPr kumimoji="1" lang="en-US" altLang="ja-JP" sz="1800" dirty="0">
                          <a:latin typeface="+mj-ea"/>
                          <a:ea typeface="+mj-ea"/>
                        </a:rPr>
                        <a:t>Filter</a:t>
                      </a:r>
                      <a:endParaRPr kumimoji="1" lang="ja-JP" altLang="en-US" sz="1800" dirty="0">
                        <a:latin typeface="+mj-ea"/>
                        <a:ea typeface="+mj-ea"/>
                      </a:endParaRPr>
                    </a:p>
                  </a:txBody>
                  <a:tcPr/>
                </a:tc>
                <a:tc>
                  <a:txBody>
                    <a:bodyPr/>
                    <a:lstStyle/>
                    <a:p>
                      <a:pPr algn="l"/>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a:t>
                      </a:r>
                      <a:endParaRPr kumimoji="1" lang="ja-JP" altLang="en-US" sz="1800" dirty="0">
                        <a:latin typeface="+mj-ea"/>
                        <a:ea typeface="+mj-ea"/>
                      </a:endParaRPr>
                    </a:p>
                  </a:txBody>
                  <a:tcPr/>
                </a:tc>
                <a:extLst>
                  <a:ext uri="{0D108BD9-81ED-4DB2-BD59-A6C34878D82A}">
                    <a16:rowId xmlns:a16="http://schemas.microsoft.com/office/drawing/2014/main" val="1298082633"/>
                  </a:ext>
                </a:extLst>
              </a:tr>
              <a:tr h="168499">
                <a:tc>
                  <a:txBody>
                    <a:bodyPr/>
                    <a:lstStyle/>
                    <a:p>
                      <a:r>
                        <a:rPr kumimoji="1" lang="en-US" altLang="ja-JP" sz="1800" dirty="0">
                          <a:latin typeface="+mj-ea"/>
                          <a:ea typeface="+mj-ea"/>
                        </a:rPr>
                        <a:t>Grouping</a:t>
                      </a:r>
                      <a:endParaRPr kumimoji="1" lang="ja-JP" altLang="en-US" sz="1800" dirty="0">
                        <a:latin typeface="+mj-ea"/>
                        <a:ea typeface="+mj-ea"/>
                      </a:endParaRPr>
                    </a:p>
                  </a:txBody>
                  <a:tcPr/>
                </a:tc>
                <a:tc>
                  <a:txBody>
                    <a:bodyPr/>
                    <a:lstStyle/>
                    <a:p>
                      <a:pPr algn="l"/>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a:t>
                      </a:r>
                      <a:endParaRPr kumimoji="1" lang="ja-JP" altLang="en-US" sz="1800" dirty="0">
                        <a:latin typeface="+mj-ea"/>
                        <a:ea typeface="+mj-ea"/>
                      </a:endParaRPr>
                    </a:p>
                  </a:txBody>
                  <a:tcPr/>
                </a:tc>
                <a:extLst>
                  <a:ext uri="{0D108BD9-81ED-4DB2-BD59-A6C34878D82A}">
                    <a16:rowId xmlns:a16="http://schemas.microsoft.com/office/drawing/2014/main" val="3774087218"/>
                  </a:ext>
                </a:extLst>
              </a:tr>
              <a:tr h="168499">
                <a:tc>
                  <a:txBody>
                    <a:bodyPr/>
                    <a:lstStyle/>
                    <a:p>
                      <a:r>
                        <a:rPr kumimoji="1" lang="en-US" altLang="ja-JP" sz="1800" dirty="0">
                          <a:latin typeface="+mj-ea"/>
                          <a:ea typeface="+mj-ea"/>
                        </a:rPr>
                        <a:t>Join</a:t>
                      </a:r>
                      <a:endParaRPr kumimoji="1" lang="ja-JP" altLang="en-US" sz="1800" dirty="0">
                        <a:latin typeface="+mj-ea"/>
                        <a:ea typeface="+mj-ea"/>
                      </a:endParaRPr>
                    </a:p>
                  </a:txBody>
                  <a:tcPr/>
                </a:tc>
                <a:tc>
                  <a:txBody>
                    <a:bodyPr/>
                    <a:lstStyle/>
                    <a:p>
                      <a:pPr algn="l"/>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 と </a:t>
                      </a:r>
                      <a:r>
                        <a:rPr kumimoji="1" lang="en-US" altLang="ja-JP" sz="1800" kern="1200" dirty="0">
                          <a:solidFill>
                            <a:schemeClr val="dk1"/>
                          </a:solidFill>
                          <a:latin typeface="+mj-ea"/>
                          <a:ea typeface="+mn-ea"/>
                          <a:cs typeface="+mn-cs"/>
                        </a:rPr>
                        <a:t>400</a:t>
                      </a:r>
                      <a:r>
                        <a:rPr kumimoji="1" lang="ja-JP" altLang="en-US" sz="1800" kern="1200" dirty="0">
                          <a:solidFill>
                            <a:schemeClr val="dk1"/>
                          </a:solidFill>
                          <a:latin typeface="+mj-ea"/>
                          <a:ea typeface="+mn-ea"/>
                          <a:cs typeface="+mn-cs"/>
                        </a:rPr>
                        <a:t>レコード</a:t>
                      </a:r>
                      <a:endParaRPr kumimoji="1" lang="ja-JP" altLang="en-US" sz="1800" dirty="0">
                        <a:latin typeface="+mj-ea"/>
                        <a:ea typeface="+mj-ea"/>
                      </a:endParaRPr>
                    </a:p>
                  </a:txBody>
                  <a:tcPr/>
                </a:tc>
                <a:extLst>
                  <a:ext uri="{0D108BD9-81ED-4DB2-BD59-A6C34878D82A}">
                    <a16:rowId xmlns:a16="http://schemas.microsoft.com/office/drawing/2014/main" val="3123912889"/>
                  </a:ext>
                </a:extLst>
              </a:tr>
              <a:tr h="168499">
                <a:tc>
                  <a:txBody>
                    <a:bodyPr/>
                    <a:lstStyle/>
                    <a:p>
                      <a:r>
                        <a:rPr kumimoji="1" lang="en-US" altLang="ja-JP" sz="1800" dirty="0">
                          <a:latin typeface="+mj-ea"/>
                          <a:ea typeface="+mj-ea"/>
                        </a:rPr>
                        <a:t>Difference</a:t>
                      </a:r>
                      <a:endParaRPr kumimoji="1" lang="ja-JP" altLang="en-US" sz="1800" dirty="0">
                        <a:latin typeface="+mj-ea"/>
                        <a:ea typeface="+mj-ea"/>
                      </a:endParaRPr>
                    </a:p>
                  </a:txBody>
                  <a:tcPr/>
                </a:tc>
                <a:tc>
                  <a:txBody>
                    <a:bodyPr/>
                    <a:lstStyle/>
                    <a:p>
                      <a:pPr algn="l"/>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 と </a:t>
                      </a:r>
                      <a:r>
                        <a:rPr kumimoji="1" lang="en-US" altLang="ja-JP" sz="1800" kern="1200" dirty="0">
                          <a:solidFill>
                            <a:schemeClr val="dk1"/>
                          </a:solidFill>
                          <a:latin typeface="+mj-ea"/>
                          <a:ea typeface="+mn-ea"/>
                          <a:cs typeface="+mn-cs"/>
                        </a:rPr>
                        <a:t>123</a:t>
                      </a:r>
                      <a:r>
                        <a:rPr kumimoji="1" lang="ja-JP" altLang="en-US" sz="1800" kern="1200" dirty="0">
                          <a:solidFill>
                            <a:schemeClr val="dk1"/>
                          </a:solidFill>
                          <a:latin typeface="+mj-ea"/>
                          <a:ea typeface="+mn-ea"/>
                          <a:cs typeface="+mn-cs"/>
                        </a:rPr>
                        <a:t>万レコード</a:t>
                      </a:r>
                      <a:endParaRPr kumimoji="1" lang="ja-JP" altLang="en-US" sz="1800" dirty="0">
                        <a:latin typeface="+mj-ea"/>
                        <a:ea typeface="+mj-ea"/>
                      </a:endParaRPr>
                    </a:p>
                  </a:txBody>
                  <a:tcPr/>
                </a:tc>
                <a:extLst>
                  <a:ext uri="{0D108BD9-81ED-4DB2-BD59-A6C34878D82A}">
                    <a16:rowId xmlns:a16="http://schemas.microsoft.com/office/drawing/2014/main" val="4026389487"/>
                  </a:ext>
                </a:extLst>
              </a:tr>
              <a:tr h="168499">
                <a:tc>
                  <a:txBody>
                    <a:bodyPr/>
                    <a:lstStyle/>
                    <a:p>
                      <a:r>
                        <a:rPr kumimoji="1" lang="en-US" altLang="ja-JP" sz="1800" dirty="0">
                          <a:latin typeface="+mj-ea"/>
                          <a:ea typeface="+mj-ea"/>
                        </a:rPr>
                        <a:t>Split</a:t>
                      </a:r>
                      <a:endParaRPr kumimoji="1" lang="ja-JP" altLang="en-US" sz="1800" dirty="0">
                        <a:latin typeface="+mj-ea"/>
                        <a:ea typeface="+mj-ea"/>
                      </a:endParaRPr>
                    </a:p>
                  </a:txBody>
                  <a:tcPr/>
                </a:tc>
                <a:tc>
                  <a:txBody>
                    <a:bodyPr/>
                    <a:lstStyle/>
                    <a:p>
                      <a:pPr algn="l"/>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a:t>
                      </a:r>
                      <a:endParaRPr kumimoji="1" lang="ja-JP" altLang="en-US" sz="1800" dirty="0">
                        <a:latin typeface="+mj-ea"/>
                        <a:ea typeface="+mj-ea"/>
                      </a:endParaRPr>
                    </a:p>
                  </a:txBody>
                  <a:tcPr/>
                </a:tc>
                <a:extLst>
                  <a:ext uri="{0D108BD9-81ED-4DB2-BD59-A6C34878D82A}">
                    <a16:rowId xmlns:a16="http://schemas.microsoft.com/office/drawing/2014/main" val="608719816"/>
                  </a:ext>
                </a:extLst>
              </a:tr>
              <a:tr h="168499">
                <a:tc>
                  <a:txBody>
                    <a:bodyPr/>
                    <a:lstStyle/>
                    <a:p>
                      <a:r>
                        <a:rPr kumimoji="1" lang="en-US" altLang="ja-JP" sz="1800" dirty="0">
                          <a:latin typeface="+mj-ea"/>
                          <a:ea typeface="+mj-ea"/>
                        </a:rPr>
                        <a:t>Union</a:t>
                      </a:r>
                      <a:endParaRPr kumimoji="1" lang="ja-JP" altLang="en-US" sz="1800" dirty="0">
                        <a:latin typeface="+mj-ea"/>
                        <a:ea typeface="+mj-ea"/>
                      </a:endParaRPr>
                    </a:p>
                  </a:txBody>
                  <a:tcPr/>
                </a:tc>
                <a:tc>
                  <a:txBody>
                    <a:bodyPr/>
                    <a:lstStyle/>
                    <a:p>
                      <a:pPr algn="l"/>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 と </a:t>
                      </a:r>
                      <a:r>
                        <a:rPr kumimoji="1" lang="en-US" altLang="ja-JP" sz="1800" kern="1200" dirty="0">
                          <a:solidFill>
                            <a:schemeClr val="dk1"/>
                          </a:solidFill>
                          <a:latin typeface="+mj-ea"/>
                          <a:ea typeface="+mn-ea"/>
                          <a:cs typeface="+mn-cs"/>
                        </a:rPr>
                        <a:t>124</a:t>
                      </a:r>
                      <a:r>
                        <a:rPr kumimoji="1" lang="ja-JP" altLang="en-US" sz="1800" kern="1200" dirty="0">
                          <a:solidFill>
                            <a:schemeClr val="dk1"/>
                          </a:solidFill>
                          <a:latin typeface="+mj-ea"/>
                          <a:ea typeface="+mn-ea"/>
                          <a:cs typeface="+mn-cs"/>
                        </a:rPr>
                        <a:t>万レコード</a:t>
                      </a:r>
                      <a:endParaRPr kumimoji="1" lang="ja-JP" altLang="en-US" sz="1800" dirty="0">
                        <a:latin typeface="+mj-ea"/>
                        <a:ea typeface="+mj-ea"/>
                      </a:endParaRPr>
                    </a:p>
                  </a:txBody>
                  <a:tcPr/>
                </a:tc>
                <a:extLst>
                  <a:ext uri="{0D108BD9-81ED-4DB2-BD59-A6C34878D82A}">
                    <a16:rowId xmlns:a16="http://schemas.microsoft.com/office/drawing/2014/main" val="1562404338"/>
                  </a:ext>
                </a:extLst>
              </a:tr>
            </a:tbl>
          </a:graphicData>
        </a:graphic>
      </p:graphicFrame>
      <p:sp>
        <p:nvSpPr>
          <p:cNvPr id="11" name="テキスト ボックス 10">
            <a:extLst>
              <a:ext uri="{FF2B5EF4-FFF2-40B4-BE49-F238E27FC236}">
                <a16:creationId xmlns:a16="http://schemas.microsoft.com/office/drawing/2014/main" id="{67DF499C-E5C2-4455-864C-F7D87FD0F89C}"/>
              </a:ext>
            </a:extLst>
          </p:cNvPr>
          <p:cNvSpPr txBox="1"/>
          <p:nvPr/>
        </p:nvSpPr>
        <p:spPr>
          <a:xfrm>
            <a:off x="527049" y="1886549"/>
            <a:ext cx="2587568"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実験に用いたデータ</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881234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実験</a:t>
            </a:r>
            <a:r>
              <a:rPr kumimoji="1" lang="ja-JP" altLang="en-US" dirty="0"/>
              <a:t>③ リファクタリングによる性能改善｜実験結果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42</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リファクタリングによって性能が改善し，並列度を上げると更に性能が改善する</a:t>
            </a:r>
            <a:br>
              <a:rPr kumimoji="1" lang="en-US" altLang="ja-JP" dirty="0"/>
            </a:br>
            <a:r>
              <a:rPr kumimoji="1" lang="ja-JP" altLang="en-US" dirty="0"/>
              <a:t>並列実行の効果だけでなくバッチフレームワークの利用による性能改善があることも分かった</a:t>
            </a:r>
            <a:endParaRPr kumimoji="1" lang="en-US" altLang="ja-JP" dirty="0"/>
          </a:p>
        </p:txBody>
      </p:sp>
      <p:graphicFrame>
        <p:nvGraphicFramePr>
          <p:cNvPr id="8" name="コンテンツ プレースホルダー 7">
            <a:extLst>
              <a:ext uri="{FF2B5EF4-FFF2-40B4-BE49-F238E27FC236}">
                <a16:creationId xmlns:a16="http://schemas.microsoft.com/office/drawing/2014/main" id="{393D32BC-9DBD-428C-BC22-8BF5CE043279}"/>
              </a:ext>
            </a:extLst>
          </p:cNvPr>
          <p:cNvGraphicFramePr>
            <a:graphicFrameLocks/>
          </p:cNvGraphicFramePr>
          <p:nvPr/>
        </p:nvGraphicFramePr>
        <p:xfrm>
          <a:off x="647695" y="2367657"/>
          <a:ext cx="7423210" cy="2926080"/>
        </p:xfrm>
        <a:graphic>
          <a:graphicData uri="http://schemas.openxmlformats.org/drawingml/2006/table">
            <a:tbl>
              <a:tblPr firstRow="1" firstCol="1">
                <a:tableStyleId>{073A0DAA-6AF3-43AB-8588-CEC1D06C72B9}</a:tableStyleId>
              </a:tblPr>
              <a:tblGrid>
                <a:gridCol w="1638364">
                  <a:extLst>
                    <a:ext uri="{9D8B030D-6E8A-4147-A177-3AD203B41FA5}">
                      <a16:colId xmlns:a16="http://schemas.microsoft.com/office/drawing/2014/main" val="3784407792"/>
                    </a:ext>
                  </a:extLst>
                </a:gridCol>
                <a:gridCol w="1928282">
                  <a:extLst>
                    <a:ext uri="{9D8B030D-6E8A-4147-A177-3AD203B41FA5}">
                      <a16:colId xmlns:a16="http://schemas.microsoft.com/office/drawing/2014/main" val="2397194784"/>
                    </a:ext>
                  </a:extLst>
                </a:gridCol>
                <a:gridCol w="1928282">
                  <a:extLst>
                    <a:ext uri="{9D8B030D-6E8A-4147-A177-3AD203B41FA5}">
                      <a16:colId xmlns:a16="http://schemas.microsoft.com/office/drawing/2014/main" val="285744037"/>
                    </a:ext>
                  </a:extLst>
                </a:gridCol>
                <a:gridCol w="1928282">
                  <a:extLst>
                    <a:ext uri="{9D8B030D-6E8A-4147-A177-3AD203B41FA5}">
                      <a16:colId xmlns:a16="http://schemas.microsoft.com/office/drawing/2014/main" val="3171064058"/>
                    </a:ext>
                  </a:extLst>
                </a:gridCol>
              </a:tblGrid>
              <a:tr h="168499">
                <a:tc>
                  <a:txBody>
                    <a:bodyPr/>
                    <a:lstStyle/>
                    <a:p>
                      <a:r>
                        <a:rPr kumimoji="1" lang="en-US" altLang="ja-JP" sz="1800" dirty="0">
                          <a:latin typeface="+mn-ea"/>
                          <a:ea typeface="+mn-ea"/>
                        </a:rPr>
                        <a:t>Loop Idiom</a:t>
                      </a:r>
                      <a:endParaRPr kumimoji="1" lang="ja-JP" altLang="en-US" sz="1800" dirty="0">
                        <a:latin typeface="+mn-ea"/>
                        <a:ea typeface="+mn-ea"/>
                      </a:endParaRPr>
                    </a:p>
                  </a:txBody>
                  <a:tcPr/>
                </a:tc>
                <a:tc>
                  <a:txBody>
                    <a:bodyPr/>
                    <a:lstStyle/>
                    <a:p>
                      <a:pPr algn="ctr"/>
                      <a:r>
                        <a:rPr kumimoji="1" lang="ja-JP" altLang="en-US" sz="1800" dirty="0">
                          <a:latin typeface="+mn-ea"/>
                          <a:ea typeface="+mn-ea"/>
                        </a:rPr>
                        <a:t>実施前 </a:t>
                      </a:r>
                      <a:r>
                        <a:rPr kumimoji="1" lang="en-US" altLang="ja-JP" sz="1800" dirty="0">
                          <a:latin typeface="+mn-ea"/>
                          <a:ea typeface="+mn-ea"/>
                        </a:rPr>
                        <a:t>(s)</a:t>
                      </a:r>
                      <a:endParaRPr kumimoji="1" lang="ja-JP" altLang="en-US" sz="1800" dirty="0">
                        <a:latin typeface="+mn-ea"/>
                        <a:ea typeface="+mn-ea"/>
                      </a:endParaRPr>
                    </a:p>
                  </a:txBody>
                  <a:tcPr/>
                </a:tc>
                <a:tc>
                  <a:txBody>
                    <a:bodyPr/>
                    <a:lstStyle/>
                    <a:p>
                      <a:pPr algn="ctr"/>
                      <a:r>
                        <a:rPr kumimoji="1" lang="en-US" altLang="ja-JP" sz="1800" dirty="0">
                          <a:latin typeface="+mn-ea"/>
                          <a:ea typeface="+mn-ea"/>
                        </a:rPr>
                        <a:t>1 </a:t>
                      </a:r>
                      <a:r>
                        <a:rPr kumimoji="1" lang="ja-JP" altLang="en-US" sz="1800" dirty="0">
                          <a:latin typeface="+mn-ea"/>
                          <a:ea typeface="+mn-ea"/>
                        </a:rPr>
                        <a:t>並列 </a:t>
                      </a:r>
                      <a:r>
                        <a:rPr kumimoji="1" lang="en-US" altLang="ja-JP" sz="1800" dirty="0">
                          <a:latin typeface="+mn-ea"/>
                          <a:ea typeface="+mn-ea"/>
                        </a:rPr>
                        <a:t>(s)</a:t>
                      </a:r>
                      <a:endParaRPr kumimoji="1" lang="ja-JP" altLang="en-US" sz="1800" dirty="0">
                        <a:latin typeface="+mn-ea"/>
                        <a:ea typeface="+mn-ea"/>
                      </a:endParaRPr>
                    </a:p>
                  </a:txBody>
                  <a:tcPr/>
                </a:tc>
                <a:tc>
                  <a:txBody>
                    <a:bodyPr/>
                    <a:lstStyle/>
                    <a:p>
                      <a:pPr algn="ctr"/>
                      <a:r>
                        <a:rPr kumimoji="1" lang="en-US" altLang="ja-JP" sz="1800" dirty="0">
                          <a:latin typeface="+mn-ea"/>
                          <a:ea typeface="+mn-ea"/>
                        </a:rPr>
                        <a:t>8 </a:t>
                      </a:r>
                      <a:r>
                        <a:rPr kumimoji="1" lang="ja-JP" altLang="en-US" sz="1800" dirty="0">
                          <a:latin typeface="+mn-ea"/>
                          <a:ea typeface="+mn-ea"/>
                        </a:rPr>
                        <a:t>並列 </a:t>
                      </a:r>
                      <a:r>
                        <a:rPr kumimoji="1" lang="en-US" altLang="ja-JP" sz="1800" dirty="0">
                          <a:latin typeface="+mn-ea"/>
                          <a:ea typeface="+mn-ea"/>
                        </a:rPr>
                        <a:t>(s)</a:t>
                      </a:r>
                      <a:endParaRPr kumimoji="1" lang="ja-JP" altLang="en-US" sz="1800" dirty="0">
                        <a:latin typeface="+mn-ea"/>
                        <a:ea typeface="+mn-ea"/>
                      </a:endParaRPr>
                    </a:p>
                  </a:txBody>
                  <a:tcPr/>
                </a:tc>
                <a:extLst>
                  <a:ext uri="{0D108BD9-81ED-4DB2-BD59-A6C34878D82A}">
                    <a16:rowId xmlns:a16="http://schemas.microsoft.com/office/drawing/2014/main" val="636835104"/>
                  </a:ext>
                </a:extLst>
              </a:tr>
              <a:tr h="168499">
                <a:tc>
                  <a:txBody>
                    <a:bodyPr/>
                    <a:lstStyle/>
                    <a:p>
                      <a:r>
                        <a:rPr kumimoji="1" lang="en-US" altLang="ja-JP" sz="1800" dirty="0">
                          <a:latin typeface="+mn-ea"/>
                          <a:ea typeface="+mn-ea"/>
                        </a:rPr>
                        <a:t>Edit</a:t>
                      </a:r>
                      <a:endParaRPr kumimoji="1" lang="ja-JP" altLang="en-US" sz="1800" dirty="0">
                        <a:latin typeface="+mn-ea"/>
                        <a:ea typeface="+mn-ea"/>
                      </a:endParaRPr>
                    </a:p>
                  </a:txBody>
                  <a:tcPr/>
                </a:tc>
                <a:tc>
                  <a:txBody>
                    <a:bodyPr/>
                    <a:lstStyle/>
                    <a:p>
                      <a:pPr algn="r"/>
                      <a:r>
                        <a:rPr kumimoji="1" lang="en-US" altLang="ja-JP" sz="1800" dirty="0">
                          <a:latin typeface="+mn-ea"/>
                          <a:ea typeface="+mn-ea"/>
                        </a:rPr>
                        <a:t>51.9</a:t>
                      </a:r>
                      <a:endParaRPr kumimoji="1" lang="ja-JP" altLang="en-US" sz="1800" dirty="0">
                        <a:latin typeface="+mn-ea"/>
                        <a:ea typeface="+mn-ea"/>
                      </a:endParaRPr>
                    </a:p>
                  </a:txBody>
                  <a:tcPr/>
                </a:tc>
                <a:tc>
                  <a:txBody>
                    <a:bodyPr/>
                    <a:lstStyle/>
                    <a:p>
                      <a:pPr algn="r"/>
                      <a:r>
                        <a:rPr kumimoji="1" lang="en-US" altLang="ja-JP" sz="1800" dirty="0">
                          <a:latin typeface="+mn-ea"/>
                          <a:ea typeface="+mn-ea"/>
                        </a:rPr>
                        <a:t>42.6  (1.2</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10.8  (4.8</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4294903575"/>
                  </a:ext>
                </a:extLst>
              </a:tr>
              <a:tr h="168499">
                <a:tc>
                  <a:txBody>
                    <a:bodyPr/>
                    <a:lstStyle/>
                    <a:p>
                      <a:r>
                        <a:rPr kumimoji="1" lang="en-US" altLang="ja-JP" sz="1800" dirty="0">
                          <a:latin typeface="+mn-ea"/>
                          <a:ea typeface="+mn-ea"/>
                        </a:rPr>
                        <a:t>Filter</a:t>
                      </a:r>
                      <a:endParaRPr kumimoji="1" lang="ja-JP" altLang="en-US" sz="1800" dirty="0">
                        <a:latin typeface="+mn-ea"/>
                        <a:ea typeface="+mn-ea"/>
                      </a:endParaRPr>
                    </a:p>
                  </a:txBody>
                  <a:tcPr/>
                </a:tc>
                <a:tc>
                  <a:txBody>
                    <a:bodyPr/>
                    <a:lstStyle/>
                    <a:p>
                      <a:pPr algn="r"/>
                      <a:r>
                        <a:rPr kumimoji="1" lang="en-US" altLang="ja-JP" sz="1800" dirty="0">
                          <a:latin typeface="+mn-ea"/>
                          <a:ea typeface="+mn-ea"/>
                        </a:rPr>
                        <a:t>57.6</a:t>
                      </a:r>
                      <a:endParaRPr kumimoji="1" lang="ja-JP" altLang="en-US" sz="1800" dirty="0">
                        <a:latin typeface="+mn-ea"/>
                        <a:ea typeface="+mn-ea"/>
                      </a:endParaRPr>
                    </a:p>
                  </a:txBody>
                  <a:tcPr/>
                </a:tc>
                <a:tc>
                  <a:txBody>
                    <a:bodyPr/>
                    <a:lstStyle/>
                    <a:p>
                      <a:pPr algn="r"/>
                      <a:r>
                        <a:rPr kumimoji="1" lang="en-US" altLang="ja-JP" sz="1800" dirty="0">
                          <a:latin typeface="+mn-ea"/>
                          <a:ea typeface="+mn-ea"/>
                        </a:rPr>
                        <a:t>41.2  (1.4</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8.9  (6.5</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1439819360"/>
                  </a:ext>
                </a:extLst>
              </a:tr>
              <a:tr h="168499">
                <a:tc>
                  <a:txBody>
                    <a:bodyPr/>
                    <a:lstStyle/>
                    <a:p>
                      <a:r>
                        <a:rPr kumimoji="1" lang="en-US" altLang="ja-JP" sz="1800" dirty="0">
                          <a:latin typeface="+mn-ea"/>
                          <a:ea typeface="+mn-ea"/>
                        </a:rPr>
                        <a:t>Grouping</a:t>
                      </a:r>
                      <a:endParaRPr kumimoji="1" lang="ja-JP" altLang="en-US" sz="1800" dirty="0">
                        <a:latin typeface="+mn-ea"/>
                        <a:ea typeface="+mn-ea"/>
                      </a:endParaRPr>
                    </a:p>
                  </a:txBody>
                  <a:tcPr/>
                </a:tc>
                <a:tc>
                  <a:txBody>
                    <a:bodyPr/>
                    <a:lstStyle/>
                    <a:p>
                      <a:pPr algn="r"/>
                      <a:r>
                        <a:rPr kumimoji="1" lang="en-US" altLang="ja-JP" sz="1800" dirty="0">
                          <a:latin typeface="+mn-ea"/>
                          <a:ea typeface="+mn-ea"/>
                        </a:rPr>
                        <a:t>46.3</a:t>
                      </a:r>
                      <a:endParaRPr kumimoji="1" lang="ja-JP" altLang="en-US" sz="1800" dirty="0">
                        <a:latin typeface="+mn-ea"/>
                        <a:ea typeface="+mn-ea"/>
                      </a:endParaRPr>
                    </a:p>
                  </a:txBody>
                  <a:tcPr/>
                </a:tc>
                <a:tc>
                  <a:txBody>
                    <a:bodyPr/>
                    <a:lstStyle/>
                    <a:p>
                      <a:pPr algn="r"/>
                      <a:r>
                        <a:rPr kumimoji="1" lang="en-US" altLang="ja-JP" sz="1800" dirty="0">
                          <a:latin typeface="+mn-ea"/>
                          <a:ea typeface="+mn-ea"/>
                        </a:rPr>
                        <a:t>2.9 (16.0</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0.7 (66.1</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1298082633"/>
                  </a:ext>
                </a:extLst>
              </a:tr>
              <a:tr h="168499">
                <a:tc>
                  <a:txBody>
                    <a:bodyPr/>
                    <a:lstStyle/>
                    <a:p>
                      <a:r>
                        <a:rPr kumimoji="1" lang="en-US" altLang="ja-JP" sz="1800" dirty="0">
                          <a:latin typeface="+mn-ea"/>
                          <a:ea typeface="+mn-ea"/>
                        </a:rPr>
                        <a:t>Join</a:t>
                      </a:r>
                      <a:endParaRPr kumimoji="1" lang="ja-JP" altLang="en-US" sz="1800" dirty="0">
                        <a:latin typeface="+mn-ea"/>
                        <a:ea typeface="+mn-ea"/>
                      </a:endParaRPr>
                    </a:p>
                  </a:txBody>
                  <a:tcPr/>
                </a:tc>
                <a:tc>
                  <a:txBody>
                    <a:bodyPr/>
                    <a:lstStyle/>
                    <a:p>
                      <a:pPr algn="r"/>
                      <a:r>
                        <a:rPr kumimoji="1" lang="en-US" altLang="ja-JP" sz="1800" dirty="0">
                          <a:latin typeface="+mn-ea"/>
                          <a:ea typeface="+mn-ea"/>
                        </a:rPr>
                        <a:t>54.1</a:t>
                      </a:r>
                      <a:endParaRPr kumimoji="1" lang="ja-JP" altLang="en-US" sz="1800" dirty="0">
                        <a:latin typeface="+mn-ea"/>
                        <a:ea typeface="+mn-ea"/>
                      </a:endParaRPr>
                    </a:p>
                  </a:txBody>
                  <a:tcPr/>
                </a:tc>
                <a:tc>
                  <a:txBody>
                    <a:bodyPr/>
                    <a:lstStyle/>
                    <a:p>
                      <a:pPr algn="r"/>
                      <a:r>
                        <a:rPr kumimoji="1" lang="en-US" altLang="ja-JP" sz="1800" dirty="0">
                          <a:latin typeface="+mn-ea"/>
                          <a:ea typeface="+mn-ea"/>
                        </a:rPr>
                        <a:t>40.4  (1.3</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27.3  (2.0</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3774087218"/>
                  </a:ext>
                </a:extLst>
              </a:tr>
              <a:tr h="168499">
                <a:tc>
                  <a:txBody>
                    <a:bodyPr/>
                    <a:lstStyle/>
                    <a:p>
                      <a:r>
                        <a:rPr kumimoji="1" lang="en-US" altLang="ja-JP" sz="1800" dirty="0">
                          <a:latin typeface="+mn-ea"/>
                          <a:ea typeface="+mn-ea"/>
                        </a:rPr>
                        <a:t>Difference</a:t>
                      </a:r>
                      <a:endParaRPr kumimoji="1" lang="ja-JP" altLang="en-US" sz="1800" dirty="0">
                        <a:latin typeface="+mn-ea"/>
                        <a:ea typeface="+mn-ea"/>
                      </a:endParaRPr>
                    </a:p>
                  </a:txBody>
                  <a:tcPr/>
                </a:tc>
                <a:tc>
                  <a:txBody>
                    <a:bodyPr/>
                    <a:lstStyle/>
                    <a:p>
                      <a:pPr algn="r"/>
                      <a:r>
                        <a:rPr kumimoji="1" lang="en-US" altLang="ja-JP" sz="1800" dirty="0">
                          <a:latin typeface="+mn-ea"/>
                          <a:ea typeface="+mn-ea"/>
                        </a:rPr>
                        <a:t>97.7</a:t>
                      </a:r>
                      <a:endParaRPr kumimoji="1" lang="ja-JP" altLang="en-US" sz="1800" dirty="0">
                        <a:latin typeface="+mn-ea"/>
                        <a:ea typeface="+mn-ea"/>
                      </a:endParaRPr>
                    </a:p>
                  </a:txBody>
                  <a:tcPr/>
                </a:tc>
                <a:tc>
                  <a:txBody>
                    <a:bodyPr/>
                    <a:lstStyle/>
                    <a:p>
                      <a:pPr algn="r"/>
                      <a:r>
                        <a:rPr kumimoji="1" lang="en-US" altLang="ja-JP" sz="1800" dirty="0">
                          <a:latin typeface="+mn-ea"/>
                          <a:ea typeface="+mn-ea"/>
                        </a:rPr>
                        <a:t>4.6 (21.2</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1.9 (51.4</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3123912889"/>
                  </a:ext>
                </a:extLst>
              </a:tr>
              <a:tr h="168499">
                <a:tc>
                  <a:txBody>
                    <a:bodyPr/>
                    <a:lstStyle/>
                    <a:p>
                      <a:r>
                        <a:rPr kumimoji="1" lang="en-US" altLang="ja-JP" sz="1800" dirty="0">
                          <a:latin typeface="+mn-ea"/>
                          <a:ea typeface="+mn-ea"/>
                        </a:rPr>
                        <a:t>Split</a:t>
                      </a:r>
                      <a:endParaRPr kumimoji="1" lang="ja-JP" altLang="en-US" sz="1800" dirty="0">
                        <a:latin typeface="+mn-ea"/>
                        <a:ea typeface="+mn-ea"/>
                      </a:endParaRPr>
                    </a:p>
                  </a:txBody>
                  <a:tcPr/>
                </a:tc>
                <a:tc>
                  <a:txBody>
                    <a:bodyPr/>
                    <a:lstStyle/>
                    <a:p>
                      <a:pPr algn="r"/>
                      <a:r>
                        <a:rPr kumimoji="1" lang="en-US" altLang="ja-JP" sz="1800" dirty="0">
                          <a:latin typeface="+mn-ea"/>
                          <a:ea typeface="+mn-ea"/>
                        </a:rPr>
                        <a:t>59.6</a:t>
                      </a:r>
                      <a:endParaRPr kumimoji="1" lang="ja-JP" altLang="en-US" sz="1800" dirty="0">
                        <a:latin typeface="+mn-ea"/>
                        <a:ea typeface="+mn-ea"/>
                      </a:endParaRPr>
                    </a:p>
                  </a:txBody>
                  <a:tcPr/>
                </a:tc>
                <a:tc>
                  <a:txBody>
                    <a:bodyPr/>
                    <a:lstStyle/>
                    <a:p>
                      <a:pPr algn="r"/>
                      <a:r>
                        <a:rPr kumimoji="1" lang="en-US" altLang="ja-JP" sz="1800" dirty="0">
                          <a:latin typeface="+mn-ea"/>
                          <a:ea typeface="+mn-ea"/>
                        </a:rPr>
                        <a:t>45.8  (1.3</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10.1  (5.9</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4026389487"/>
                  </a:ext>
                </a:extLst>
              </a:tr>
              <a:tr h="168499">
                <a:tc>
                  <a:txBody>
                    <a:bodyPr/>
                    <a:lstStyle/>
                    <a:p>
                      <a:r>
                        <a:rPr kumimoji="1" lang="en-US" altLang="ja-JP" sz="1800" dirty="0">
                          <a:latin typeface="+mn-ea"/>
                          <a:ea typeface="+mn-ea"/>
                        </a:rPr>
                        <a:t>Union</a:t>
                      </a:r>
                      <a:endParaRPr kumimoji="1" lang="ja-JP" altLang="en-US" sz="1800" dirty="0">
                        <a:latin typeface="+mn-ea"/>
                        <a:ea typeface="+mn-ea"/>
                      </a:endParaRPr>
                    </a:p>
                  </a:txBody>
                  <a:tcPr/>
                </a:tc>
                <a:tc>
                  <a:txBody>
                    <a:bodyPr/>
                    <a:lstStyle/>
                    <a:p>
                      <a:pPr algn="r"/>
                      <a:r>
                        <a:rPr kumimoji="1" lang="en-US" altLang="ja-JP" sz="1800" dirty="0">
                          <a:latin typeface="+mn-ea"/>
                          <a:ea typeface="+mn-ea"/>
                        </a:rPr>
                        <a:t>102.1</a:t>
                      </a:r>
                      <a:endParaRPr kumimoji="1" lang="ja-JP" altLang="en-US" sz="1800" dirty="0">
                        <a:latin typeface="+mn-ea"/>
                        <a:ea typeface="+mn-ea"/>
                      </a:endParaRPr>
                    </a:p>
                  </a:txBody>
                  <a:tcPr/>
                </a:tc>
                <a:tc>
                  <a:txBody>
                    <a:bodyPr/>
                    <a:lstStyle/>
                    <a:p>
                      <a:pPr algn="r"/>
                      <a:r>
                        <a:rPr kumimoji="1" lang="en-US" altLang="ja-JP" sz="1800" dirty="0">
                          <a:latin typeface="+mn-ea"/>
                          <a:ea typeface="+mn-ea"/>
                        </a:rPr>
                        <a:t>86.7  (1.2</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tc>
                  <a:txBody>
                    <a:bodyPr/>
                    <a:lstStyle/>
                    <a:p>
                      <a:pPr algn="r"/>
                      <a:r>
                        <a:rPr kumimoji="1" lang="en-US" altLang="ja-JP" sz="1800" dirty="0">
                          <a:latin typeface="+mn-ea"/>
                          <a:ea typeface="+mn-ea"/>
                        </a:rPr>
                        <a:t>14.6  (7.0</a:t>
                      </a:r>
                      <a:r>
                        <a:rPr kumimoji="1" lang="ja-JP" altLang="en-US" sz="1800" dirty="0">
                          <a:latin typeface="+mn-ea"/>
                          <a:ea typeface="+mn-ea"/>
                        </a:rPr>
                        <a:t>倍</a:t>
                      </a:r>
                      <a:r>
                        <a:rPr kumimoji="1" lang="en-US" altLang="ja-JP" sz="1800" dirty="0">
                          <a:latin typeface="+mn-ea"/>
                          <a:ea typeface="+mn-ea"/>
                        </a:rPr>
                        <a:t>)</a:t>
                      </a:r>
                      <a:endParaRPr kumimoji="1" lang="ja-JP" altLang="en-US" sz="1800" dirty="0">
                        <a:latin typeface="+mn-ea"/>
                        <a:ea typeface="+mn-ea"/>
                      </a:endParaRPr>
                    </a:p>
                  </a:txBody>
                  <a:tcPr/>
                </a:tc>
                <a:extLst>
                  <a:ext uri="{0D108BD9-81ED-4DB2-BD59-A6C34878D82A}">
                    <a16:rowId xmlns:a16="http://schemas.microsoft.com/office/drawing/2014/main" val="1618099223"/>
                  </a:ext>
                </a:extLst>
              </a:tr>
            </a:tbl>
          </a:graphicData>
        </a:graphic>
      </p:graphicFrame>
      <p:sp>
        <p:nvSpPr>
          <p:cNvPr id="9" name="テキスト ボックス 8">
            <a:extLst>
              <a:ext uri="{FF2B5EF4-FFF2-40B4-BE49-F238E27FC236}">
                <a16:creationId xmlns:a16="http://schemas.microsoft.com/office/drawing/2014/main" id="{362AE45E-65F2-4AAF-A79F-3CDB32288737}"/>
              </a:ext>
            </a:extLst>
          </p:cNvPr>
          <p:cNvSpPr txBox="1"/>
          <p:nvPr/>
        </p:nvSpPr>
        <p:spPr>
          <a:xfrm>
            <a:off x="647695" y="1962542"/>
            <a:ext cx="3514104" cy="400110"/>
          </a:xfrm>
          <a:prstGeom prst="rect">
            <a:avLst/>
          </a:prstGeom>
          <a:noFill/>
        </p:spPr>
        <p:txBody>
          <a:bodyPr wrap="none" rtlCol="0">
            <a:spAutoFit/>
          </a:bodyPr>
          <a:lstStyle/>
          <a:p>
            <a:r>
              <a:rPr lang="ja-JP" altLang="en-US" sz="2000" dirty="0">
                <a:latin typeface="Meiryo UI" panose="020B0604030504040204" pitchFamily="50" charset="-128"/>
                <a:ea typeface="Meiryo UI" panose="020B0604030504040204" pitchFamily="50" charset="-128"/>
              </a:rPr>
              <a:t>■ リファクタリングによる性能改善</a:t>
            </a:r>
            <a:endParaRPr kumimoji="1" lang="ja-JP" altLang="en-US" sz="20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7B6B3457-64EB-42EE-A3E9-EFFC9A1A9216}"/>
              </a:ext>
            </a:extLst>
          </p:cNvPr>
          <p:cNvSpPr/>
          <p:nvPr/>
        </p:nvSpPr>
        <p:spPr>
          <a:xfrm>
            <a:off x="2281806" y="2713001"/>
            <a:ext cx="5789099" cy="715999"/>
          </a:xfrm>
          <a:prstGeom prst="rect">
            <a:avLst/>
          </a:prstGeom>
          <a:no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吹き出し: 折線 (強調線付き) 10">
            <a:extLst>
              <a:ext uri="{FF2B5EF4-FFF2-40B4-BE49-F238E27FC236}">
                <a16:creationId xmlns:a16="http://schemas.microsoft.com/office/drawing/2014/main" id="{8A9294BD-4A5C-4FA4-B039-8D6C66037917}"/>
              </a:ext>
            </a:extLst>
          </p:cNvPr>
          <p:cNvSpPr/>
          <p:nvPr/>
        </p:nvSpPr>
        <p:spPr>
          <a:xfrm>
            <a:off x="8809788" y="2101305"/>
            <a:ext cx="2641158" cy="836296"/>
          </a:xfrm>
          <a:prstGeom prst="accentCallout2">
            <a:avLst>
              <a:gd name="adj1" fmla="val 18750"/>
              <a:gd name="adj2" fmla="val -8333"/>
              <a:gd name="adj3" fmla="val 18750"/>
              <a:gd name="adj4" fmla="val -16667"/>
              <a:gd name="adj5" fmla="val 101923"/>
              <a:gd name="adj6" fmla="val -31480"/>
            </a:avLst>
          </a:prstGeom>
          <a:solidFill>
            <a:schemeClr val="accent1">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latin typeface="+mj-ea"/>
                <a:ea typeface="+mj-ea"/>
              </a:rPr>
              <a:t>CPU</a:t>
            </a:r>
            <a:r>
              <a:rPr lang="ja-JP" altLang="en-US" sz="1600" dirty="0">
                <a:solidFill>
                  <a:schemeClr val="tx1"/>
                </a:solidFill>
                <a:latin typeface="+mj-ea"/>
                <a:ea typeface="+mj-ea"/>
              </a:rPr>
              <a:t> がボトルネックになる処理</a:t>
            </a:r>
            <a:endParaRPr lang="en-US" altLang="ja-JP" sz="1600" dirty="0">
              <a:solidFill>
                <a:schemeClr val="tx1"/>
              </a:solidFill>
              <a:latin typeface="+mj-ea"/>
              <a:ea typeface="+mj-ea"/>
            </a:endParaRPr>
          </a:p>
          <a:p>
            <a:r>
              <a:rPr lang="en-US" altLang="ja-JP" sz="1600" dirty="0">
                <a:solidFill>
                  <a:schemeClr val="tx1"/>
                </a:solidFill>
                <a:latin typeface="+mj-ea"/>
                <a:ea typeface="+mj-ea"/>
              </a:rPr>
              <a:t>Processor </a:t>
            </a:r>
            <a:r>
              <a:rPr lang="ja-JP" altLang="en-US" sz="1600" dirty="0">
                <a:solidFill>
                  <a:schemeClr val="tx1"/>
                </a:solidFill>
                <a:latin typeface="+mj-ea"/>
                <a:ea typeface="+mj-ea"/>
              </a:rPr>
              <a:t>の並列実行が</a:t>
            </a:r>
            <a:endParaRPr lang="en-US" altLang="ja-JP" sz="1600" dirty="0">
              <a:solidFill>
                <a:schemeClr val="tx1"/>
              </a:solidFill>
              <a:latin typeface="+mj-ea"/>
              <a:ea typeface="+mj-ea"/>
            </a:endParaRPr>
          </a:p>
          <a:p>
            <a:r>
              <a:rPr lang="ja-JP" altLang="en-US" sz="1600" dirty="0">
                <a:solidFill>
                  <a:schemeClr val="tx1"/>
                </a:solidFill>
                <a:latin typeface="+mj-ea"/>
                <a:ea typeface="+mj-ea"/>
              </a:rPr>
              <a:t>効果的に働く</a:t>
            </a:r>
            <a:endParaRPr lang="en-US" altLang="ja-JP" sz="1600" dirty="0">
              <a:solidFill>
                <a:schemeClr val="tx1"/>
              </a:solidFill>
              <a:latin typeface="+mj-ea"/>
              <a:ea typeface="+mj-ea"/>
            </a:endParaRPr>
          </a:p>
        </p:txBody>
      </p:sp>
      <p:sp>
        <p:nvSpPr>
          <p:cNvPr id="12" name="正方形/長方形 11">
            <a:extLst>
              <a:ext uri="{FF2B5EF4-FFF2-40B4-BE49-F238E27FC236}">
                <a16:creationId xmlns:a16="http://schemas.microsoft.com/office/drawing/2014/main" id="{B9F8D62B-7101-41D0-ADAC-370A2FD88C3D}"/>
              </a:ext>
            </a:extLst>
          </p:cNvPr>
          <p:cNvSpPr/>
          <p:nvPr/>
        </p:nvSpPr>
        <p:spPr>
          <a:xfrm>
            <a:off x="2281806" y="4590882"/>
            <a:ext cx="5789099" cy="715999"/>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吹き出し: 折線 (強調線付き) 12">
            <a:extLst>
              <a:ext uri="{FF2B5EF4-FFF2-40B4-BE49-F238E27FC236}">
                <a16:creationId xmlns:a16="http://schemas.microsoft.com/office/drawing/2014/main" id="{D07E6FD2-712C-49DE-B059-4198790AC952}"/>
              </a:ext>
            </a:extLst>
          </p:cNvPr>
          <p:cNvSpPr/>
          <p:nvPr/>
        </p:nvSpPr>
        <p:spPr>
          <a:xfrm>
            <a:off x="8926426" y="4837404"/>
            <a:ext cx="2641158" cy="1027242"/>
          </a:xfrm>
          <a:prstGeom prst="accentCallout2">
            <a:avLst>
              <a:gd name="adj1" fmla="val 18750"/>
              <a:gd name="adj2" fmla="val -8333"/>
              <a:gd name="adj3" fmla="val 18750"/>
              <a:gd name="adj4" fmla="val -16667"/>
              <a:gd name="adj5" fmla="val 23680"/>
              <a:gd name="adj6" fmla="val -3592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latin typeface="+mj-ea"/>
                <a:ea typeface="+mj-ea"/>
              </a:rPr>
              <a:t>I/O</a:t>
            </a:r>
            <a:r>
              <a:rPr lang="ja-JP" altLang="en-US" sz="1600" dirty="0">
                <a:solidFill>
                  <a:schemeClr val="tx1"/>
                </a:solidFill>
                <a:latin typeface="+mj-ea"/>
                <a:ea typeface="+mj-ea"/>
              </a:rPr>
              <a:t>がボトルネックになる処理</a:t>
            </a:r>
            <a:endParaRPr lang="en-US" altLang="ja-JP" sz="1600" dirty="0">
              <a:solidFill>
                <a:schemeClr val="tx1"/>
              </a:solidFill>
              <a:latin typeface="+mj-ea"/>
              <a:ea typeface="+mj-ea"/>
            </a:endParaRPr>
          </a:p>
          <a:p>
            <a:r>
              <a:rPr lang="ja-JP" altLang="en-US" sz="1600" dirty="0">
                <a:solidFill>
                  <a:schemeClr val="tx1"/>
                </a:solidFill>
                <a:latin typeface="+mj-ea"/>
                <a:ea typeface="+mj-ea"/>
              </a:rPr>
              <a:t>バッチフレームワークによる</a:t>
            </a:r>
            <a:endParaRPr lang="en-US" altLang="ja-JP" sz="1600" dirty="0">
              <a:solidFill>
                <a:schemeClr val="tx1"/>
              </a:solidFill>
              <a:latin typeface="+mj-ea"/>
              <a:ea typeface="+mj-ea"/>
            </a:endParaRPr>
          </a:p>
          <a:p>
            <a:r>
              <a:rPr lang="ja-JP" altLang="en-US" sz="1600" dirty="0">
                <a:solidFill>
                  <a:schemeClr val="tx1"/>
                </a:solidFill>
                <a:latin typeface="+mj-ea"/>
                <a:ea typeface="+mj-ea"/>
              </a:rPr>
              <a:t>複数件まとめて入出力する</a:t>
            </a:r>
            <a:endParaRPr lang="en-US" altLang="ja-JP" sz="1600" dirty="0">
              <a:solidFill>
                <a:schemeClr val="tx1"/>
              </a:solidFill>
              <a:latin typeface="+mj-ea"/>
              <a:ea typeface="+mj-ea"/>
            </a:endParaRPr>
          </a:p>
          <a:p>
            <a:r>
              <a:rPr lang="ja-JP" altLang="en-US" sz="1600" dirty="0">
                <a:solidFill>
                  <a:schemeClr val="tx1"/>
                </a:solidFill>
                <a:latin typeface="+mj-ea"/>
                <a:ea typeface="+mj-ea"/>
              </a:rPr>
              <a:t>方式が効果的に働いた</a:t>
            </a:r>
            <a:endParaRPr lang="en-US" altLang="ja-JP" sz="1600" dirty="0">
              <a:solidFill>
                <a:schemeClr val="tx1"/>
              </a:solidFill>
              <a:latin typeface="+mj-ea"/>
              <a:ea typeface="+mj-ea"/>
            </a:endParaRPr>
          </a:p>
        </p:txBody>
      </p:sp>
      <p:sp>
        <p:nvSpPr>
          <p:cNvPr id="14" name="正方形/長方形 13">
            <a:extLst>
              <a:ext uri="{FF2B5EF4-FFF2-40B4-BE49-F238E27FC236}">
                <a16:creationId xmlns:a16="http://schemas.microsoft.com/office/drawing/2014/main" id="{CCF56A44-3FAE-4A3E-8F24-A08BE1E742AA}"/>
              </a:ext>
            </a:extLst>
          </p:cNvPr>
          <p:cNvSpPr/>
          <p:nvPr/>
        </p:nvSpPr>
        <p:spPr>
          <a:xfrm>
            <a:off x="2281805" y="3492397"/>
            <a:ext cx="5789099" cy="38227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CC6E12F-7FCD-4AF3-BC97-D4E3B23A9B44}"/>
              </a:ext>
            </a:extLst>
          </p:cNvPr>
          <p:cNvSpPr/>
          <p:nvPr/>
        </p:nvSpPr>
        <p:spPr>
          <a:xfrm>
            <a:off x="2281804" y="4137590"/>
            <a:ext cx="5789099" cy="38227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吹き出し: 折線 (強調線付き) 15">
            <a:extLst>
              <a:ext uri="{FF2B5EF4-FFF2-40B4-BE49-F238E27FC236}">
                <a16:creationId xmlns:a16="http://schemas.microsoft.com/office/drawing/2014/main" id="{D5FF248E-C750-4C06-BE4D-D1B411D942C7}"/>
              </a:ext>
            </a:extLst>
          </p:cNvPr>
          <p:cNvSpPr/>
          <p:nvPr/>
        </p:nvSpPr>
        <p:spPr>
          <a:xfrm>
            <a:off x="8926426" y="3278551"/>
            <a:ext cx="2641158" cy="1248683"/>
          </a:xfrm>
          <a:prstGeom prst="accentCallout2">
            <a:avLst>
              <a:gd name="adj1" fmla="val 18750"/>
              <a:gd name="adj2" fmla="val -8333"/>
              <a:gd name="adj3" fmla="val 18750"/>
              <a:gd name="adj4" fmla="val -16667"/>
              <a:gd name="adj5" fmla="val 35101"/>
              <a:gd name="adj6" fmla="val -35609"/>
            </a:avLst>
          </a:prstGeom>
          <a:solidFill>
            <a:srgbClr val="E0BE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j-ea"/>
                <a:ea typeface="+mj-ea"/>
              </a:rPr>
              <a:t>計算量が変更される処理</a:t>
            </a:r>
            <a:endParaRPr lang="en-US" altLang="ja-JP" sz="1600" dirty="0">
              <a:solidFill>
                <a:schemeClr val="tx1"/>
              </a:solidFill>
              <a:latin typeface="+mj-ea"/>
              <a:ea typeface="+mj-ea"/>
            </a:endParaRPr>
          </a:p>
          <a:p>
            <a:r>
              <a:rPr lang="en-US" altLang="ja-JP" sz="1600" dirty="0">
                <a:solidFill>
                  <a:schemeClr val="tx1"/>
                </a:solidFill>
                <a:latin typeface="+mj-ea"/>
                <a:ea typeface="+mj-ea"/>
              </a:rPr>
              <a:t>DBMS </a:t>
            </a:r>
            <a:r>
              <a:rPr lang="ja-JP" altLang="en-US" sz="1600" dirty="0">
                <a:solidFill>
                  <a:schemeClr val="tx1"/>
                </a:solidFill>
                <a:latin typeface="+mj-ea"/>
                <a:ea typeface="+mj-ea"/>
              </a:rPr>
              <a:t>を利用することで</a:t>
            </a:r>
            <a:endParaRPr lang="en-US" altLang="ja-JP" sz="1600" dirty="0">
              <a:solidFill>
                <a:schemeClr val="tx1"/>
              </a:solidFill>
              <a:latin typeface="+mj-ea"/>
              <a:ea typeface="+mj-ea"/>
            </a:endParaRPr>
          </a:p>
          <a:p>
            <a:r>
              <a:rPr lang="ja-JP" altLang="en-US" sz="1600" dirty="0">
                <a:solidFill>
                  <a:schemeClr val="tx1"/>
                </a:solidFill>
                <a:latin typeface="+mj-ea"/>
                <a:ea typeface="+mj-ea"/>
              </a:rPr>
              <a:t>インデックスが有効になり</a:t>
            </a:r>
            <a:endParaRPr lang="en-US" altLang="ja-JP" sz="1600" dirty="0">
              <a:solidFill>
                <a:schemeClr val="tx1"/>
              </a:solidFill>
              <a:latin typeface="+mj-ea"/>
              <a:ea typeface="+mj-ea"/>
            </a:endParaRPr>
          </a:p>
          <a:p>
            <a:r>
              <a:rPr lang="ja-JP" altLang="en-US" sz="1600" dirty="0">
                <a:solidFill>
                  <a:schemeClr val="tx1"/>
                </a:solidFill>
                <a:latin typeface="+mj-ea"/>
                <a:ea typeface="+mj-ea"/>
              </a:rPr>
              <a:t>計算量が </a:t>
            </a:r>
            <a:r>
              <a:rPr lang="en-US" altLang="ja-JP" sz="1600" dirty="0">
                <a:solidFill>
                  <a:schemeClr val="tx1"/>
                </a:solidFill>
                <a:latin typeface="+mj-ea"/>
                <a:ea typeface="+mj-ea"/>
              </a:rPr>
              <a:t>O(n) </a:t>
            </a:r>
            <a:r>
              <a:rPr lang="ja-JP" altLang="en-US" sz="1600" dirty="0">
                <a:solidFill>
                  <a:schemeClr val="tx1"/>
                </a:solidFill>
                <a:latin typeface="+mj-ea"/>
                <a:ea typeface="+mj-ea"/>
              </a:rPr>
              <a:t>から</a:t>
            </a:r>
            <a:endParaRPr lang="en-US" altLang="ja-JP" sz="1600" dirty="0">
              <a:solidFill>
                <a:schemeClr val="tx1"/>
              </a:solidFill>
              <a:latin typeface="+mj-ea"/>
              <a:ea typeface="+mj-ea"/>
            </a:endParaRPr>
          </a:p>
          <a:p>
            <a:r>
              <a:rPr lang="en-US" altLang="ja-JP" sz="1600" dirty="0">
                <a:solidFill>
                  <a:schemeClr val="tx1"/>
                </a:solidFill>
                <a:latin typeface="+mj-ea"/>
                <a:ea typeface="+mj-ea"/>
              </a:rPr>
              <a:t>O(log n)</a:t>
            </a:r>
            <a:r>
              <a:rPr lang="ja-JP" altLang="en-US" sz="1600" dirty="0">
                <a:solidFill>
                  <a:schemeClr val="tx1"/>
                </a:solidFill>
                <a:latin typeface="+mj-ea"/>
                <a:ea typeface="+mj-ea"/>
              </a:rPr>
              <a:t>になった</a:t>
            </a:r>
            <a:endParaRPr lang="en-US" altLang="ja-JP" sz="1600" dirty="0">
              <a:solidFill>
                <a:schemeClr val="tx1"/>
              </a:solidFill>
              <a:latin typeface="+mj-ea"/>
              <a:ea typeface="+mj-ea"/>
            </a:endParaRPr>
          </a:p>
        </p:txBody>
      </p:sp>
      <p:cxnSp>
        <p:nvCxnSpPr>
          <p:cNvPr id="17" name="直線コネクタ 16">
            <a:extLst>
              <a:ext uri="{FF2B5EF4-FFF2-40B4-BE49-F238E27FC236}">
                <a16:creationId xmlns:a16="http://schemas.microsoft.com/office/drawing/2014/main" id="{C518D3C9-FE1C-4C0D-AB69-27843149C13D}"/>
              </a:ext>
            </a:extLst>
          </p:cNvPr>
          <p:cNvCxnSpPr>
            <a:cxnSpLocks/>
          </p:cNvCxnSpPr>
          <p:nvPr/>
        </p:nvCxnSpPr>
        <p:spPr>
          <a:xfrm flipV="1">
            <a:off x="7993920" y="4160418"/>
            <a:ext cx="713852" cy="2415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90928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本章のまとめ</a:t>
            </a:r>
          </a:p>
        </p:txBody>
      </p:sp>
      <p:sp>
        <p:nvSpPr>
          <p:cNvPr id="3" name="コンテンツ プレースホルダー 2"/>
          <p:cNvSpPr>
            <a:spLocks noGrp="1"/>
          </p:cNvSpPr>
          <p:nvPr>
            <p:ph idx="1"/>
          </p:nvPr>
        </p:nvSpPr>
        <p:spPr/>
        <p:txBody>
          <a:bodyPr/>
          <a:lstStyle/>
          <a:p>
            <a:pPr marL="0" indent="0">
              <a:buNone/>
            </a:pPr>
            <a:r>
              <a:rPr kumimoji="1" lang="ja-JP" altLang="en-US" dirty="0">
                <a:latin typeface="+mj-ea"/>
                <a:ea typeface="+mj-ea"/>
              </a:rPr>
              <a:t>■貢献</a:t>
            </a:r>
            <a:endParaRPr kumimoji="1" lang="en-US" altLang="ja-JP" dirty="0">
              <a:latin typeface="+mj-ea"/>
              <a:ea typeface="+mj-ea"/>
            </a:endParaRPr>
          </a:p>
          <a:p>
            <a:r>
              <a:rPr lang="ja-JP" altLang="en-US" dirty="0">
                <a:latin typeface="+mj-ea"/>
                <a:ea typeface="+mj-ea"/>
              </a:rPr>
              <a:t>並列実行できるバッチフレームワークへのリファクタリングを支援する手法を提案</a:t>
            </a:r>
            <a:endParaRPr lang="en-US" altLang="ja-JP" kern="0" dirty="0">
              <a:latin typeface="+mj-ea"/>
              <a:ea typeface="+mj-ea"/>
            </a:endParaRPr>
          </a:p>
          <a:p>
            <a:pPr lvl="1"/>
            <a:r>
              <a:rPr kumimoji="1" lang="ja-JP" altLang="en-US" dirty="0">
                <a:latin typeface="+mj-ea"/>
                <a:ea typeface="+mj-ea"/>
              </a:rPr>
              <a:t>直列処理の典型的な構造（</a:t>
            </a:r>
            <a:r>
              <a:rPr kumimoji="1" lang="en-US" altLang="ja-JP" dirty="0">
                <a:latin typeface="+mj-ea"/>
                <a:ea typeface="+mj-ea"/>
              </a:rPr>
              <a:t>Loop Idiom</a:t>
            </a:r>
            <a:r>
              <a:rPr kumimoji="1" lang="ja-JP" altLang="en-US" dirty="0">
                <a:latin typeface="+mj-ea"/>
                <a:ea typeface="+mj-ea"/>
              </a:rPr>
              <a:t>）と並列実行可能な構造の対応関係を定義</a:t>
            </a:r>
            <a:endParaRPr kumimoji="1" lang="en-US" altLang="ja-JP" dirty="0">
              <a:latin typeface="+mj-ea"/>
              <a:ea typeface="+mj-ea"/>
            </a:endParaRPr>
          </a:p>
          <a:p>
            <a:pPr marL="0" indent="0">
              <a:buNone/>
            </a:pPr>
            <a:r>
              <a:rPr lang="ja-JP" altLang="en-US" dirty="0">
                <a:latin typeface="+mj-ea"/>
                <a:ea typeface="+mj-ea"/>
              </a:rPr>
              <a:t>■結果</a:t>
            </a:r>
            <a:endParaRPr lang="en-US" altLang="ja-JP" dirty="0">
              <a:latin typeface="+mj-ea"/>
              <a:ea typeface="+mj-ea"/>
            </a:endParaRPr>
          </a:p>
          <a:p>
            <a:r>
              <a:rPr lang="ja-JP" altLang="en-US" dirty="0">
                <a:latin typeface="+mj-ea"/>
                <a:ea typeface="+mj-ea"/>
              </a:rPr>
              <a:t>リファクタリングの生産性向上とリファクタリングによる実行時性能改善を確認</a:t>
            </a:r>
            <a:endParaRPr lang="en-US" altLang="ja-JP" dirty="0">
              <a:latin typeface="+mj-ea"/>
              <a:ea typeface="+mj-ea"/>
            </a:endParaRPr>
          </a:p>
          <a:p>
            <a:pPr lvl="1"/>
            <a:r>
              <a:rPr lang="ja-JP" altLang="en-US" dirty="0">
                <a:latin typeface="+mj-ea"/>
                <a:ea typeface="+mj-ea"/>
              </a:rPr>
              <a:t>提案手法による支援によって工数が最大 </a:t>
            </a:r>
            <a:r>
              <a:rPr lang="en-US" altLang="ja-JP" dirty="0">
                <a:latin typeface="+mj-ea"/>
                <a:ea typeface="+mj-ea"/>
              </a:rPr>
              <a:t>1/3 </a:t>
            </a:r>
            <a:r>
              <a:rPr lang="ja-JP" altLang="en-US" dirty="0">
                <a:latin typeface="+mj-ea"/>
                <a:ea typeface="+mj-ea"/>
              </a:rPr>
              <a:t>まで削減</a:t>
            </a:r>
            <a:endParaRPr lang="en-US" altLang="ja-JP" dirty="0">
              <a:latin typeface="+mj-ea"/>
              <a:ea typeface="+mj-ea"/>
            </a:endParaRPr>
          </a:p>
          <a:p>
            <a:pPr lvl="1"/>
            <a:r>
              <a:rPr lang="ja-JP" altLang="en-US" dirty="0">
                <a:latin typeface="+mj-ea"/>
                <a:ea typeface="+mj-ea"/>
              </a:rPr>
              <a:t>リファクタリングによって実行時性能が最大 </a:t>
            </a:r>
            <a:r>
              <a:rPr lang="en-US" altLang="ja-JP" dirty="0">
                <a:latin typeface="+mj-ea"/>
                <a:ea typeface="+mj-ea"/>
              </a:rPr>
              <a:t>66 </a:t>
            </a:r>
            <a:r>
              <a:rPr lang="ja-JP" altLang="en-US" dirty="0">
                <a:latin typeface="+mj-ea"/>
                <a:ea typeface="+mj-ea"/>
              </a:rPr>
              <a:t>倍まで向上</a:t>
            </a:r>
            <a:endParaRPr lang="en-US" altLang="ja-JP" dirty="0">
              <a:latin typeface="+mj-ea"/>
              <a:ea typeface="+mj-ea"/>
            </a:endParaRPr>
          </a:p>
          <a:p>
            <a:pPr marL="0" indent="0">
              <a:buNone/>
            </a:pPr>
            <a:r>
              <a:rPr kumimoji="1" lang="ja-JP" altLang="en-US" dirty="0">
                <a:latin typeface="+mj-ea"/>
                <a:ea typeface="+mj-ea"/>
              </a:rPr>
              <a:t>■今後の課題</a:t>
            </a:r>
            <a:endParaRPr kumimoji="1" lang="en-US" altLang="ja-JP" dirty="0">
              <a:latin typeface="+mj-ea"/>
              <a:ea typeface="+mj-ea"/>
            </a:endParaRPr>
          </a:p>
          <a:p>
            <a:r>
              <a:rPr kumimoji="1" lang="ja-JP" altLang="en-US" dirty="0">
                <a:latin typeface="+mj-ea"/>
                <a:ea typeface="+mj-ea"/>
              </a:rPr>
              <a:t>リファクタリングの自動化</a:t>
            </a:r>
            <a:endParaRPr kumimoji="1" lang="en-US" altLang="ja-JP" dirty="0">
              <a:latin typeface="+mj-ea"/>
              <a:ea typeface="+mj-ea"/>
            </a:endParaRPr>
          </a:p>
          <a:p>
            <a:pPr lvl="1"/>
            <a:r>
              <a:rPr kumimoji="1" lang="ja-JP" altLang="en-US" dirty="0">
                <a:latin typeface="+mj-ea"/>
                <a:ea typeface="+mj-ea"/>
              </a:rPr>
              <a:t>本手法によるリファクタリング作業およびテストの自動化を目指したい</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43</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latin typeface="+mj-ea"/>
                <a:ea typeface="+mj-ea"/>
              </a:rPr>
              <a:t>新アプリケーションの設計のために，</a:t>
            </a:r>
            <a:r>
              <a:rPr lang="ja-JP" altLang="en-US" sz="2400" dirty="0">
                <a:latin typeface="Meiryo UI" panose="020B0604030504040204" pitchFamily="50" charset="-128"/>
                <a:ea typeface="Meiryo UI" panose="020B0604030504040204" pitchFamily="50" charset="-128"/>
              </a:rPr>
              <a:t>レガシーシステム移行時の性能劣化を改善する</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リファクタリング支援手法を提案した</a:t>
            </a:r>
            <a:endParaRPr kumimoji="1" lang="ja-JP" altLang="en-US" dirty="0"/>
          </a:p>
        </p:txBody>
      </p:sp>
    </p:spTree>
    <p:extLst>
      <p:ext uri="{BB962C8B-B14F-4D97-AF65-F5344CB8AC3E}">
        <p14:creationId xmlns:p14="http://schemas.microsoft.com/office/powerpoint/2010/main" val="32791442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0" dirty="0"/>
              <a:t>おわりに</a:t>
            </a:r>
          </a:p>
        </p:txBody>
      </p:sp>
      <p:sp>
        <p:nvSpPr>
          <p:cNvPr id="3" name="テキスト プレースホルダー 2"/>
          <p:cNvSpPr>
            <a:spLocks noGrp="1"/>
          </p:cNvSpPr>
          <p:nvPr>
            <p:ph type="body" idx="1"/>
          </p:nvPr>
        </p:nvSpPr>
        <p:spPr/>
        <p:txBody>
          <a:bodyPr/>
          <a:lstStyle/>
          <a:p>
            <a:r>
              <a:rPr kumimoji="1" lang="en-US" altLang="ja-JP" dirty="0"/>
              <a:t>5</a:t>
            </a:r>
            <a:r>
              <a:rPr kumimoji="1" lang="ja-JP" altLang="en-US" dirty="0"/>
              <a:t>章</a:t>
            </a:r>
          </a:p>
        </p:txBody>
      </p:sp>
      <p:sp>
        <p:nvSpPr>
          <p:cNvPr id="5" name="スライド番号プレースホルダー 4"/>
          <p:cNvSpPr>
            <a:spLocks noGrp="1"/>
          </p:cNvSpPr>
          <p:nvPr>
            <p:ph type="sldNum" sz="quarter" idx="12"/>
          </p:nvPr>
        </p:nvSpPr>
        <p:spPr/>
        <p:txBody>
          <a:bodyPr/>
          <a:lstStyle/>
          <a:p>
            <a:pPr>
              <a:defRPr/>
            </a:pPr>
            <a:fld id="{E3913B5E-D961-41DE-BBB0-6E96BF638B47}" type="slidenum">
              <a:rPr lang="en-US" altLang="ja-JP" smtClean="0"/>
              <a:pPr>
                <a:defRPr/>
              </a:pPr>
              <a:t>44</a:t>
            </a:fld>
            <a:endParaRPr lang="en-US" altLang="ja-JP"/>
          </a:p>
        </p:txBody>
      </p:sp>
    </p:spTree>
    <p:extLst>
      <p:ext uri="{BB962C8B-B14F-4D97-AF65-F5344CB8AC3E}">
        <p14:creationId xmlns:p14="http://schemas.microsoft.com/office/powerpoint/2010/main" val="34686203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a:t>まとめ</a:t>
            </a:r>
          </a:p>
        </p:txBody>
      </p:sp>
      <p:sp>
        <p:nvSpPr>
          <p:cNvPr id="5" name="スライド番号プレースホルダー 4"/>
          <p:cNvSpPr>
            <a:spLocks noGrp="1"/>
          </p:cNvSpPr>
          <p:nvPr>
            <p:ph type="sldNum" sz="quarter" idx="12"/>
          </p:nvPr>
        </p:nvSpPr>
        <p:spPr/>
        <p:txBody>
          <a:bodyPr/>
          <a:lstStyle/>
          <a:p>
            <a:pPr>
              <a:defRPr/>
            </a:pPr>
            <a:fld id="{E3913B5E-D961-41DE-BBB0-6E96BF638B47}" type="slidenum">
              <a:rPr lang="en-US" altLang="ja-JP" smtClean="0"/>
              <a:pPr>
                <a:defRPr/>
              </a:pPr>
              <a:t>45</a:t>
            </a:fld>
            <a:endParaRPr lang="en-US" altLang="ja-JP"/>
          </a:p>
        </p:txBody>
      </p:sp>
      <p:sp>
        <p:nvSpPr>
          <p:cNvPr id="8" name="テキスト プレースホルダー 7"/>
          <p:cNvSpPr>
            <a:spLocks noGrp="1"/>
          </p:cNvSpPr>
          <p:nvPr>
            <p:ph type="body" sz="quarter" idx="13"/>
          </p:nvPr>
        </p:nvSpPr>
        <p:spPr/>
        <p:txBody>
          <a:bodyPr/>
          <a:lstStyle/>
          <a:p>
            <a:r>
              <a:rPr kumimoji="1" lang="ja-JP" altLang="en-US" dirty="0"/>
              <a:t>レガシーシステムのマイグレーションにおける</a:t>
            </a:r>
            <a:r>
              <a:rPr kumimoji="1" lang="en-US" altLang="ja-JP" dirty="0"/>
              <a:t>3</a:t>
            </a:r>
            <a:r>
              <a:rPr kumimoji="1" lang="ja-JP" altLang="en-US" dirty="0" err="1"/>
              <a:t>つの</a:t>
            </a:r>
            <a:r>
              <a:rPr kumimoji="1" lang="ja-JP" altLang="en-US" dirty="0"/>
              <a:t>ステップにおける課題と解決策を提案した．</a:t>
            </a:r>
          </a:p>
        </p:txBody>
      </p:sp>
      <p:sp>
        <p:nvSpPr>
          <p:cNvPr id="9" name="コンテンツ プレースホルダー 2"/>
          <p:cNvSpPr>
            <a:spLocks noGrp="1"/>
          </p:cNvSpPr>
          <p:nvPr>
            <p:ph idx="1"/>
          </p:nvPr>
        </p:nvSpPr>
        <p:spPr>
          <a:xfrm>
            <a:off x="609600" y="1366838"/>
            <a:ext cx="11010900" cy="4728416"/>
          </a:xfrm>
        </p:spPr>
        <p:txBody>
          <a:bodyPr/>
          <a:lstStyle/>
          <a:p>
            <a:r>
              <a:rPr lang="en-US" altLang="ja-JP" dirty="0">
                <a:latin typeface="+mj-ea"/>
                <a:ea typeface="+mj-ea"/>
              </a:rPr>
              <a:t>Step </a:t>
            </a:r>
            <a:r>
              <a:rPr kumimoji="1" lang="en-US" altLang="ja-JP" dirty="0">
                <a:latin typeface="+mj-ea"/>
                <a:ea typeface="+mj-ea"/>
              </a:rPr>
              <a:t>1. </a:t>
            </a:r>
            <a:r>
              <a:rPr kumimoji="1" lang="ja-JP" altLang="en-US" dirty="0">
                <a:latin typeface="+mj-ea"/>
                <a:ea typeface="+mj-ea"/>
              </a:rPr>
              <a:t>レガシーシステムの分析</a:t>
            </a:r>
            <a:endParaRPr kumimoji="1" lang="en-US" altLang="ja-JP" dirty="0">
              <a:latin typeface="+mj-ea"/>
              <a:ea typeface="+mj-ea"/>
            </a:endParaRPr>
          </a:p>
          <a:p>
            <a:pPr lvl="1"/>
            <a:r>
              <a:rPr lang="en-US" altLang="ja-JP" dirty="0">
                <a:latin typeface="+mj-ea"/>
                <a:ea typeface="+mj-ea"/>
              </a:rPr>
              <a:t>2</a:t>
            </a:r>
            <a:r>
              <a:rPr lang="ja-JP" altLang="en-US" dirty="0">
                <a:latin typeface="+mj-ea"/>
                <a:ea typeface="+mj-ea"/>
              </a:rPr>
              <a:t>章：</a:t>
            </a:r>
            <a:r>
              <a:rPr lang="ja-JP" altLang="en-US" dirty="0"/>
              <a:t>レガシーシステム分析のためのプログラミング言語の判定支援手法</a:t>
            </a:r>
            <a:endParaRPr lang="en-US" altLang="ja-JP" dirty="0">
              <a:latin typeface="+mj-ea"/>
              <a:ea typeface="+mj-ea"/>
            </a:endParaRPr>
          </a:p>
          <a:p>
            <a:pPr lvl="1"/>
            <a:r>
              <a:rPr lang="ja-JP" altLang="en-US" dirty="0">
                <a:latin typeface="+mj-ea"/>
                <a:ea typeface="+mj-ea"/>
              </a:rPr>
              <a:t>課題：分析の前提となるプログラミング言語の判定が難しい</a:t>
            </a:r>
            <a:endParaRPr lang="en-US" altLang="ja-JP" dirty="0">
              <a:latin typeface="+mj-ea"/>
              <a:ea typeface="+mj-ea"/>
            </a:endParaRPr>
          </a:p>
          <a:p>
            <a:pPr lvl="1"/>
            <a:r>
              <a:rPr kumimoji="1" lang="ja-JP" altLang="en-US" dirty="0">
                <a:latin typeface="+mj-ea"/>
                <a:ea typeface="+mj-ea"/>
              </a:rPr>
              <a:t>解決策：パターンマッチとクラスタリングを組み合わせた手法</a:t>
            </a:r>
            <a:endParaRPr kumimoji="1" lang="en-US" altLang="ja-JP" dirty="0">
              <a:latin typeface="+mj-ea"/>
              <a:ea typeface="+mj-ea"/>
            </a:endParaRPr>
          </a:p>
          <a:p>
            <a:r>
              <a:rPr lang="en-US" altLang="ja-JP" dirty="0">
                <a:latin typeface="+mj-ea"/>
                <a:ea typeface="+mj-ea"/>
              </a:rPr>
              <a:t>Step 2. </a:t>
            </a:r>
            <a:r>
              <a:rPr lang="ja-JP" altLang="en-US" dirty="0">
                <a:latin typeface="+mj-ea"/>
                <a:ea typeface="+mj-ea"/>
              </a:rPr>
              <a:t>レガシーシステムの構造の分解</a:t>
            </a:r>
            <a:r>
              <a:rPr kumimoji="1" lang="ja-JP" altLang="en-US" dirty="0">
                <a:latin typeface="+mj-ea"/>
                <a:ea typeface="+mj-ea"/>
              </a:rPr>
              <a:t>　（本発表では割愛）</a:t>
            </a:r>
            <a:endParaRPr lang="en-US" altLang="ja-JP" dirty="0">
              <a:latin typeface="+mj-ea"/>
              <a:ea typeface="+mj-ea"/>
            </a:endParaRPr>
          </a:p>
          <a:p>
            <a:pPr lvl="1"/>
            <a:r>
              <a:rPr lang="en-US" altLang="ja-JP" dirty="0">
                <a:latin typeface="+mj-ea"/>
                <a:ea typeface="+mj-ea"/>
              </a:rPr>
              <a:t>3</a:t>
            </a:r>
            <a:r>
              <a:rPr lang="ja-JP" altLang="en-US" dirty="0">
                <a:latin typeface="+mj-ea"/>
                <a:ea typeface="+mj-ea"/>
              </a:rPr>
              <a:t>章：変更要件に関係するプログラム特定のための処理名抽出手法</a:t>
            </a:r>
            <a:endParaRPr lang="en-US" altLang="ja-JP" dirty="0">
              <a:latin typeface="+mj-ea"/>
              <a:ea typeface="+mj-ea"/>
            </a:endParaRPr>
          </a:p>
          <a:p>
            <a:pPr lvl="1"/>
            <a:r>
              <a:rPr lang="ja-JP" altLang="en-US" dirty="0">
                <a:latin typeface="+mj-ea"/>
                <a:ea typeface="+mj-ea"/>
              </a:rPr>
              <a:t>課題：バッチ処理においてはアプリケーションの分解単位を見つけるのが難しい</a:t>
            </a:r>
            <a:endParaRPr lang="en-US" altLang="ja-JP" dirty="0">
              <a:latin typeface="+mj-ea"/>
              <a:ea typeface="+mj-ea"/>
            </a:endParaRPr>
          </a:p>
          <a:p>
            <a:pPr lvl="1"/>
            <a:r>
              <a:rPr lang="ja-JP" altLang="en-US" dirty="0">
                <a:latin typeface="+mj-ea"/>
                <a:ea typeface="+mj-ea"/>
              </a:rPr>
              <a:t>解決策：関係代数をベースとした処理の分解単位と，その分解単位で機能を分割する手法</a:t>
            </a:r>
            <a:endParaRPr lang="en-US" altLang="ja-JP" dirty="0">
              <a:latin typeface="+mj-ea"/>
              <a:ea typeface="+mj-ea"/>
            </a:endParaRPr>
          </a:p>
          <a:p>
            <a:r>
              <a:rPr lang="en-US" altLang="ja-JP" dirty="0">
                <a:latin typeface="+mj-ea"/>
                <a:ea typeface="+mj-ea"/>
              </a:rPr>
              <a:t>Step 4. </a:t>
            </a:r>
            <a:r>
              <a:rPr lang="ja-JP" altLang="en-US" dirty="0">
                <a:latin typeface="+mj-ea"/>
                <a:ea typeface="+mj-ea"/>
              </a:rPr>
              <a:t>新アプリケーションの設計</a:t>
            </a:r>
            <a:endParaRPr lang="en-US" altLang="ja-JP" dirty="0">
              <a:latin typeface="+mj-ea"/>
              <a:ea typeface="+mj-ea"/>
            </a:endParaRPr>
          </a:p>
          <a:p>
            <a:pPr lvl="1"/>
            <a:r>
              <a:rPr lang="en-US" altLang="ja-JP" dirty="0">
                <a:latin typeface="+mj-ea"/>
                <a:ea typeface="+mj-ea"/>
              </a:rPr>
              <a:t>4</a:t>
            </a:r>
            <a:r>
              <a:rPr lang="ja-JP" altLang="en-US" dirty="0">
                <a:latin typeface="+mj-ea"/>
                <a:ea typeface="+mj-ea"/>
              </a:rPr>
              <a:t>章：レガシーシステム移行時の性能劣化を改善するリファクタリング支援手法</a:t>
            </a:r>
            <a:endParaRPr lang="en-US" altLang="ja-JP" dirty="0">
              <a:latin typeface="+mj-ea"/>
              <a:ea typeface="+mj-ea"/>
            </a:endParaRPr>
          </a:p>
          <a:p>
            <a:pPr lvl="1"/>
            <a:r>
              <a:rPr lang="ja-JP" altLang="en-US" dirty="0">
                <a:latin typeface="+mj-ea"/>
                <a:ea typeface="+mj-ea"/>
              </a:rPr>
              <a:t>課題：マイグレーション後は既存システムよりも性能劣化することがある</a:t>
            </a:r>
            <a:endParaRPr lang="en-US" altLang="ja-JP" dirty="0">
              <a:latin typeface="+mj-ea"/>
              <a:ea typeface="+mj-ea"/>
            </a:endParaRPr>
          </a:p>
          <a:p>
            <a:pPr lvl="1"/>
            <a:r>
              <a:rPr lang="ja-JP" altLang="en-US" dirty="0">
                <a:latin typeface="+mj-ea"/>
                <a:ea typeface="+mj-ea"/>
              </a:rPr>
              <a:t>解決策：</a:t>
            </a:r>
            <a:r>
              <a:rPr lang="en-US" altLang="ja-JP" dirty="0">
                <a:latin typeface="+mj-ea"/>
                <a:ea typeface="+mj-ea"/>
              </a:rPr>
              <a:t>Loop Idiom</a:t>
            </a:r>
            <a:r>
              <a:rPr lang="ja-JP" altLang="en-US" dirty="0">
                <a:latin typeface="+mj-ea"/>
                <a:ea typeface="+mj-ea"/>
              </a:rPr>
              <a:t>を並列実行可能な形へ書き換える作業を支援する手法</a:t>
            </a:r>
            <a:endParaRPr lang="en-US" altLang="ja-JP" dirty="0">
              <a:latin typeface="+mj-ea"/>
              <a:ea typeface="+mj-ea"/>
            </a:endParaRPr>
          </a:p>
        </p:txBody>
      </p:sp>
    </p:spTree>
    <p:extLst>
      <p:ext uri="{BB962C8B-B14F-4D97-AF65-F5344CB8AC3E}">
        <p14:creationId xmlns:p14="http://schemas.microsoft.com/office/powerpoint/2010/main" val="18443169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今後の研究方針</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46</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レガシーシステムのマイグレーションにおける他のステップの課題を解決していきたい．</a:t>
            </a:r>
          </a:p>
        </p:txBody>
      </p:sp>
      <p:graphicFrame>
        <p:nvGraphicFramePr>
          <p:cNvPr id="10" name="表 13">
            <a:extLst>
              <a:ext uri="{FF2B5EF4-FFF2-40B4-BE49-F238E27FC236}">
                <a16:creationId xmlns:a16="http://schemas.microsoft.com/office/drawing/2014/main" id="{88260FE9-E472-49F0-9E4E-D2944EBBB663}"/>
              </a:ext>
            </a:extLst>
          </p:cNvPr>
          <p:cNvGraphicFramePr>
            <a:graphicFrameLocks noGrp="1"/>
          </p:cNvGraphicFramePr>
          <p:nvPr>
            <p:ph idx="1"/>
            <p:extLst>
              <p:ext uri="{D42A27DB-BD31-4B8C-83A1-F6EECF244321}">
                <p14:modId xmlns:p14="http://schemas.microsoft.com/office/powerpoint/2010/main" val="2750733308"/>
              </p:ext>
            </p:extLst>
          </p:nvPr>
        </p:nvGraphicFramePr>
        <p:xfrm>
          <a:off x="609600" y="1754823"/>
          <a:ext cx="11191241" cy="4445000"/>
        </p:xfrm>
        <a:graphic>
          <a:graphicData uri="http://schemas.openxmlformats.org/drawingml/2006/table">
            <a:tbl>
              <a:tblPr firstRow="1">
                <a:tableStyleId>{073A0DAA-6AF3-43AB-8588-CEC1D06C72B9}</a:tableStyleId>
              </a:tblPr>
              <a:tblGrid>
                <a:gridCol w="543243">
                  <a:extLst>
                    <a:ext uri="{9D8B030D-6E8A-4147-A177-3AD203B41FA5}">
                      <a16:colId xmlns:a16="http://schemas.microsoft.com/office/drawing/2014/main" val="551411952"/>
                    </a:ext>
                  </a:extLst>
                </a:gridCol>
                <a:gridCol w="3845243">
                  <a:extLst>
                    <a:ext uri="{9D8B030D-6E8A-4147-A177-3AD203B41FA5}">
                      <a16:colId xmlns:a16="http://schemas.microsoft.com/office/drawing/2014/main" val="422185763"/>
                    </a:ext>
                  </a:extLst>
                </a:gridCol>
                <a:gridCol w="6802755">
                  <a:extLst>
                    <a:ext uri="{9D8B030D-6E8A-4147-A177-3AD203B41FA5}">
                      <a16:colId xmlns:a16="http://schemas.microsoft.com/office/drawing/2014/main" val="1603392519"/>
                    </a:ext>
                  </a:extLst>
                </a:gridCol>
              </a:tblGrid>
              <a:tr h="0">
                <a:tc>
                  <a:txBody>
                    <a:bodyPr/>
                    <a:lstStyle/>
                    <a:p>
                      <a:r>
                        <a:rPr kumimoji="1" lang="en-US" altLang="ja-JP" sz="1800" dirty="0">
                          <a:latin typeface="+mj-ea"/>
                          <a:ea typeface="+mj-ea"/>
                        </a:rPr>
                        <a:t>#</a:t>
                      </a:r>
                      <a:endParaRPr kumimoji="1" lang="ja-JP" altLang="en-US" sz="1800" dirty="0">
                        <a:latin typeface="+mj-ea"/>
                        <a:ea typeface="+mj-ea"/>
                      </a:endParaRPr>
                    </a:p>
                  </a:txBody>
                  <a:tcPr/>
                </a:tc>
                <a:tc>
                  <a:txBody>
                    <a:bodyPr/>
                    <a:lstStyle/>
                    <a:p>
                      <a:r>
                        <a:rPr kumimoji="1" lang="ja-JP" altLang="en-US" sz="1800" dirty="0">
                          <a:latin typeface="+mj-ea"/>
                          <a:ea typeface="+mj-ea"/>
                        </a:rPr>
                        <a:t>ステップ</a:t>
                      </a:r>
                    </a:p>
                  </a:txBody>
                  <a:tcPr/>
                </a:tc>
                <a:tc>
                  <a:txBody>
                    <a:bodyPr/>
                    <a:lstStyle/>
                    <a:p>
                      <a:r>
                        <a:rPr kumimoji="1" lang="ja-JP" altLang="en-US" sz="1800" dirty="0">
                          <a:latin typeface="+mj-ea"/>
                          <a:ea typeface="+mj-ea"/>
                        </a:rPr>
                        <a:t>実施概要</a:t>
                      </a:r>
                    </a:p>
                  </a:txBody>
                  <a:tcPr/>
                </a:tc>
                <a:extLst>
                  <a:ext uri="{0D108BD9-81ED-4DB2-BD59-A6C34878D82A}">
                    <a16:rowId xmlns:a16="http://schemas.microsoft.com/office/drawing/2014/main" val="1616011567"/>
                  </a:ext>
                </a:extLst>
              </a:tr>
              <a:tr h="370840">
                <a:tc>
                  <a:txBody>
                    <a:bodyPr/>
                    <a:lstStyle/>
                    <a:p>
                      <a:pPr algn="r"/>
                      <a:r>
                        <a:rPr kumimoji="1" lang="en-US" altLang="ja-JP" sz="1800" dirty="0">
                          <a:solidFill>
                            <a:schemeClr val="tx1">
                              <a:lumMod val="50000"/>
                              <a:lumOff val="50000"/>
                            </a:schemeClr>
                          </a:solidFill>
                          <a:latin typeface="+mj-ea"/>
                          <a:ea typeface="+mj-ea"/>
                        </a:rPr>
                        <a:t>1</a:t>
                      </a:r>
                      <a:endParaRPr kumimoji="1" lang="ja-JP" altLang="en-US" sz="1800" dirty="0">
                        <a:solidFill>
                          <a:schemeClr val="tx1">
                            <a:lumMod val="50000"/>
                            <a:lumOff val="50000"/>
                          </a:schemeClr>
                        </a:solidFill>
                        <a:latin typeface="+mj-ea"/>
                        <a:ea typeface="+mj-ea"/>
                      </a:endParaRPr>
                    </a:p>
                  </a:txBody>
                  <a:tcPr/>
                </a:tc>
                <a:tc>
                  <a:txBody>
                    <a:bodyPr/>
                    <a:lstStyle/>
                    <a:p>
                      <a:pPr marL="0" indent="0">
                        <a:buFont typeface="+mj-lt"/>
                        <a:buNone/>
                      </a:pPr>
                      <a:r>
                        <a:rPr kumimoji="1" lang="ja-JP" altLang="en-US" sz="1800" kern="1200" dirty="0">
                          <a:solidFill>
                            <a:schemeClr val="tx1">
                              <a:lumMod val="50000"/>
                              <a:lumOff val="50000"/>
                            </a:schemeClr>
                          </a:solidFill>
                          <a:latin typeface="+mj-ea"/>
                          <a:ea typeface="+mj-ea"/>
                          <a:cs typeface="+mn-cs"/>
                        </a:rPr>
                        <a:t>レガシーシステムの分析</a:t>
                      </a:r>
                      <a:endParaRPr kumimoji="1" lang="en-US" altLang="ja-JP" sz="1800" kern="1200" dirty="0">
                        <a:solidFill>
                          <a:schemeClr val="tx1">
                            <a:lumMod val="50000"/>
                            <a:lumOff val="50000"/>
                          </a:schemeClr>
                        </a:solidFill>
                        <a:latin typeface="+mj-ea"/>
                        <a:ea typeface="+mj-ea"/>
                        <a:cs typeface="+mn-cs"/>
                      </a:endParaRPr>
                    </a:p>
                  </a:txBody>
                  <a:tcPr/>
                </a:tc>
                <a:tc>
                  <a:txBody>
                    <a:bodyPr/>
                    <a:lstStyle/>
                    <a:p>
                      <a:r>
                        <a:rPr kumimoji="1" lang="ja-JP" altLang="en-US" sz="1800" dirty="0">
                          <a:solidFill>
                            <a:schemeClr val="tx1">
                              <a:lumMod val="50000"/>
                              <a:lumOff val="50000"/>
                            </a:schemeClr>
                          </a:solidFill>
                          <a:latin typeface="+mj-ea"/>
                          <a:ea typeface="+mj-ea"/>
                        </a:rPr>
                        <a:t>システム全体の規模や結合度合いなどを調査・分析する</a:t>
                      </a:r>
                    </a:p>
                  </a:txBody>
                  <a:tcPr/>
                </a:tc>
                <a:extLst>
                  <a:ext uri="{0D108BD9-81ED-4DB2-BD59-A6C34878D82A}">
                    <a16:rowId xmlns:a16="http://schemas.microsoft.com/office/drawing/2014/main" val="2222146934"/>
                  </a:ext>
                </a:extLst>
              </a:tr>
              <a:tr h="370840">
                <a:tc>
                  <a:txBody>
                    <a:bodyPr/>
                    <a:lstStyle/>
                    <a:p>
                      <a:pPr algn="r"/>
                      <a:r>
                        <a:rPr kumimoji="1" lang="en-US" altLang="ja-JP" sz="1800" dirty="0">
                          <a:solidFill>
                            <a:schemeClr val="tx1">
                              <a:lumMod val="50000"/>
                              <a:lumOff val="50000"/>
                            </a:schemeClr>
                          </a:solidFill>
                          <a:latin typeface="+mj-ea"/>
                          <a:ea typeface="+mj-ea"/>
                        </a:rPr>
                        <a:t>2</a:t>
                      </a:r>
                      <a:endParaRPr kumimoji="1" lang="ja-JP" altLang="en-US" sz="1800" dirty="0">
                        <a:solidFill>
                          <a:schemeClr val="tx1">
                            <a:lumMod val="50000"/>
                            <a:lumOff val="50000"/>
                          </a:schemeClr>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tx1">
                              <a:lumMod val="50000"/>
                              <a:lumOff val="50000"/>
                            </a:schemeClr>
                          </a:solidFill>
                          <a:latin typeface="+mj-ea"/>
                          <a:ea typeface="+mj-ea"/>
                          <a:cs typeface="+mn-cs"/>
                        </a:rPr>
                        <a:t>レガシーシステムの構造の分解</a:t>
                      </a:r>
                      <a:endParaRPr kumimoji="1" lang="en-US" altLang="ja-JP" sz="1800" kern="1200" dirty="0">
                        <a:solidFill>
                          <a:schemeClr val="tx1">
                            <a:lumMod val="50000"/>
                            <a:lumOff val="50000"/>
                          </a:schemeClr>
                        </a:solidFill>
                        <a:latin typeface="+mj-ea"/>
                        <a:ea typeface="+mj-ea"/>
                        <a:cs typeface="+mn-cs"/>
                      </a:endParaRPr>
                    </a:p>
                  </a:txBody>
                  <a:tcPr/>
                </a:tc>
                <a:tc>
                  <a:txBody>
                    <a:bodyPr/>
                    <a:lstStyle/>
                    <a:p>
                      <a:r>
                        <a:rPr kumimoji="1" lang="ja-JP" altLang="en-US" sz="1800" dirty="0">
                          <a:solidFill>
                            <a:schemeClr val="tx1">
                              <a:lumMod val="50000"/>
                              <a:lumOff val="50000"/>
                            </a:schemeClr>
                          </a:solidFill>
                          <a:latin typeface="+mj-ea"/>
                          <a:ea typeface="+mj-ea"/>
                        </a:rPr>
                        <a:t>構造を分解し，マイグレーション対象となる一部のシステムを決める</a:t>
                      </a:r>
                    </a:p>
                  </a:txBody>
                  <a:tcPr/>
                </a:tc>
                <a:extLst>
                  <a:ext uri="{0D108BD9-81ED-4DB2-BD59-A6C34878D82A}">
                    <a16:rowId xmlns:a16="http://schemas.microsoft.com/office/drawing/2014/main" val="2772749708"/>
                  </a:ext>
                </a:extLst>
              </a:tr>
              <a:tr h="370840">
                <a:tc>
                  <a:txBody>
                    <a:bodyPr/>
                    <a:lstStyle/>
                    <a:p>
                      <a:pPr algn="r"/>
                      <a:r>
                        <a:rPr kumimoji="1" lang="en-US" altLang="ja-JP" sz="1800" dirty="0">
                          <a:solidFill>
                            <a:schemeClr val="tx1">
                              <a:lumMod val="50000"/>
                              <a:lumOff val="50000"/>
                            </a:schemeClr>
                          </a:solidFill>
                          <a:latin typeface="+mj-ea"/>
                          <a:ea typeface="+mj-ea"/>
                        </a:rPr>
                        <a:t>3</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kern="1200" dirty="0">
                          <a:solidFill>
                            <a:schemeClr val="tx1">
                              <a:lumMod val="50000"/>
                              <a:lumOff val="50000"/>
                            </a:schemeClr>
                          </a:solidFill>
                          <a:latin typeface="+mj-ea"/>
                          <a:ea typeface="+mj-ea"/>
                          <a:cs typeface="+mn-cs"/>
                        </a:rPr>
                        <a:t>新インタフェースの設計</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dirty="0">
                          <a:solidFill>
                            <a:schemeClr val="tx1">
                              <a:lumMod val="50000"/>
                              <a:lumOff val="50000"/>
                            </a:schemeClr>
                          </a:solidFill>
                          <a:latin typeface="+mj-ea"/>
                          <a:ea typeface="+mj-ea"/>
                        </a:rPr>
                        <a:t>レガシーアプリケーションと新アプリケーション間のインタフェースを設計する</a:t>
                      </a:r>
                    </a:p>
                  </a:txBody>
                  <a:tcPr/>
                </a:tc>
                <a:extLst>
                  <a:ext uri="{0D108BD9-81ED-4DB2-BD59-A6C34878D82A}">
                    <a16:rowId xmlns:a16="http://schemas.microsoft.com/office/drawing/2014/main" val="3631378710"/>
                  </a:ext>
                </a:extLst>
              </a:tr>
              <a:tr h="370840">
                <a:tc>
                  <a:txBody>
                    <a:bodyPr/>
                    <a:lstStyle/>
                    <a:p>
                      <a:pPr algn="r"/>
                      <a:r>
                        <a:rPr kumimoji="1" lang="en-US" altLang="ja-JP" sz="1800" dirty="0">
                          <a:solidFill>
                            <a:schemeClr val="tx1">
                              <a:lumMod val="50000"/>
                              <a:lumOff val="50000"/>
                            </a:schemeClr>
                          </a:solidFill>
                          <a:latin typeface="+mj-ea"/>
                          <a:ea typeface="+mj-ea"/>
                        </a:rPr>
                        <a:t>4</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kern="1200" dirty="0">
                          <a:solidFill>
                            <a:schemeClr val="tx1">
                              <a:lumMod val="50000"/>
                              <a:lumOff val="50000"/>
                            </a:schemeClr>
                          </a:solidFill>
                          <a:latin typeface="+mj-ea"/>
                          <a:ea typeface="+mj-ea"/>
                          <a:cs typeface="+mn-cs"/>
                        </a:rPr>
                        <a:t>新アプリケーションの設計</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dirty="0">
                          <a:solidFill>
                            <a:schemeClr val="tx1">
                              <a:lumMod val="50000"/>
                              <a:lumOff val="50000"/>
                            </a:schemeClr>
                          </a:solidFill>
                          <a:latin typeface="+mj-ea"/>
                          <a:ea typeface="+mj-ea"/>
                        </a:rPr>
                        <a:t>新アプリケーションを最新技術の設計思想に基づいて設計する</a:t>
                      </a:r>
                    </a:p>
                  </a:txBody>
                  <a:tcPr/>
                </a:tc>
                <a:extLst>
                  <a:ext uri="{0D108BD9-81ED-4DB2-BD59-A6C34878D82A}">
                    <a16:rowId xmlns:a16="http://schemas.microsoft.com/office/drawing/2014/main" val="3444179301"/>
                  </a:ext>
                </a:extLst>
              </a:tr>
              <a:tr h="370840">
                <a:tc>
                  <a:txBody>
                    <a:bodyPr/>
                    <a:lstStyle/>
                    <a:p>
                      <a:pPr algn="r"/>
                      <a:r>
                        <a:rPr kumimoji="1" lang="en-US" altLang="ja-JP" sz="1800" dirty="0">
                          <a:solidFill>
                            <a:schemeClr val="tx1">
                              <a:lumMod val="50000"/>
                              <a:lumOff val="50000"/>
                            </a:schemeClr>
                          </a:solidFill>
                          <a:latin typeface="+mj-ea"/>
                          <a:ea typeface="+mj-ea"/>
                        </a:rPr>
                        <a:t>5</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kern="1200" dirty="0">
                          <a:solidFill>
                            <a:schemeClr val="tx1">
                              <a:lumMod val="50000"/>
                              <a:lumOff val="50000"/>
                            </a:schemeClr>
                          </a:solidFill>
                          <a:latin typeface="+mj-ea"/>
                          <a:ea typeface="+mj-ea"/>
                          <a:cs typeface="+mn-cs"/>
                        </a:rPr>
                        <a:t>新データベースの設計</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dirty="0">
                          <a:solidFill>
                            <a:schemeClr val="tx1">
                              <a:lumMod val="50000"/>
                              <a:lumOff val="50000"/>
                            </a:schemeClr>
                          </a:solidFill>
                          <a:latin typeface="+mj-ea"/>
                          <a:ea typeface="+mj-ea"/>
                        </a:rPr>
                        <a:t>新データベースを</a:t>
                      </a:r>
                      <a:r>
                        <a:rPr kumimoji="1" lang="ja-JP" altLang="en-US" sz="1800" kern="1200" dirty="0">
                          <a:solidFill>
                            <a:schemeClr val="tx1">
                              <a:lumMod val="50000"/>
                              <a:lumOff val="50000"/>
                            </a:schemeClr>
                          </a:solidFill>
                          <a:latin typeface="+mj-ea"/>
                          <a:ea typeface="+mn-ea"/>
                          <a:cs typeface="+mn-cs"/>
                        </a:rPr>
                        <a:t>最新技術の設計思想に基づいて</a:t>
                      </a:r>
                      <a:r>
                        <a:rPr kumimoji="1" lang="ja-JP" altLang="en-US" sz="1800" dirty="0">
                          <a:solidFill>
                            <a:schemeClr val="tx1">
                              <a:lumMod val="50000"/>
                              <a:lumOff val="50000"/>
                            </a:schemeClr>
                          </a:solidFill>
                          <a:latin typeface="+mj-ea"/>
                          <a:ea typeface="+mj-ea"/>
                        </a:rPr>
                        <a:t>設計する</a:t>
                      </a:r>
                    </a:p>
                  </a:txBody>
                  <a:tcPr/>
                </a:tc>
                <a:extLst>
                  <a:ext uri="{0D108BD9-81ED-4DB2-BD59-A6C34878D82A}">
                    <a16:rowId xmlns:a16="http://schemas.microsoft.com/office/drawing/2014/main" val="2857390793"/>
                  </a:ext>
                </a:extLst>
              </a:tr>
              <a:tr h="370840">
                <a:tc>
                  <a:txBody>
                    <a:bodyPr/>
                    <a:lstStyle/>
                    <a:p>
                      <a:pPr algn="r"/>
                      <a:r>
                        <a:rPr kumimoji="1" lang="en-US" altLang="ja-JP" sz="1800" dirty="0">
                          <a:solidFill>
                            <a:schemeClr val="tx1">
                              <a:lumMod val="50000"/>
                              <a:lumOff val="50000"/>
                            </a:schemeClr>
                          </a:solidFill>
                          <a:latin typeface="+mj-ea"/>
                          <a:ea typeface="+mj-ea"/>
                        </a:rPr>
                        <a:t>6</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kern="1200" dirty="0">
                          <a:solidFill>
                            <a:schemeClr val="tx1">
                              <a:lumMod val="50000"/>
                              <a:lumOff val="50000"/>
                            </a:schemeClr>
                          </a:solidFill>
                          <a:latin typeface="+mj-ea"/>
                          <a:ea typeface="+mj-ea"/>
                          <a:cs typeface="+mn-cs"/>
                        </a:rPr>
                        <a:t>新環境の構築</a:t>
                      </a:r>
                      <a:endParaRPr kumimoji="1" lang="ja-JP" altLang="en-US" sz="1800" dirty="0">
                        <a:solidFill>
                          <a:schemeClr val="tx1">
                            <a:lumMod val="50000"/>
                            <a:lumOff val="50000"/>
                          </a:schemeClr>
                        </a:solidFill>
                        <a:latin typeface="+mj-ea"/>
                        <a:ea typeface="+mj-ea"/>
                      </a:endParaRPr>
                    </a:p>
                  </a:txBody>
                  <a:tcPr/>
                </a:tc>
                <a:tc>
                  <a:txBody>
                    <a:bodyPr/>
                    <a:lstStyle/>
                    <a:p>
                      <a:r>
                        <a:rPr kumimoji="1" lang="en-US" altLang="ja-JP" sz="1800" dirty="0">
                          <a:solidFill>
                            <a:schemeClr val="tx1">
                              <a:lumMod val="50000"/>
                              <a:lumOff val="50000"/>
                            </a:schemeClr>
                          </a:solidFill>
                          <a:latin typeface="+mj-ea"/>
                          <a:ea typeface="+mj-ea"/>
                        </a:rPr>
                        <a:t>HW</a:t>
                      </a:r>
                      <a:r>
                        <a:rPr kumimoji="1" lang="ja-JP" altLang="en-US" sz="1800" dirty="0">
                          <a:solidFill>
                            <a:schemeClr val="tx1">
                              <a:lumMod val="50000"/>
                              <a:lumOff val="50000"/>
                            </a:schemeClr>
                          </a:solidFill>
                          <a:latin typeface="+mj-ea"/>
                          <a:ea typeface="+mj-ea"/>
                        </a:rPr>
                        <a:t>や</a:t>
                      </a:r>
                      <a:r>
                        <a:rPr kumimoji="1" lang="en-US" altLang="ja-JP" sz="1800" dirty="0">
                          <a:solidFill>
                            <a:schemeClr val="tx1">
                              <a:lumMod val="50000"/>
                              <a:lumOff val="50000"/>
                            </a:schemeClr>
                          </a:solidFill>
                          <a:latin typeface="+mj-ea"/>
                          <a:ea typeface="+mj-ea"/>
                        </a:rPr>
                        <a:t>MW</a:t>
                      </a:r>
                      <a:r>
                        <a:rPr kumimoji="1" lang="ja-JP" altLang="en-US" sz="1800" dirty="0">
                          <a:solidFill>
                            <a:schemeClr val="tx1">
                              <a:lumMod val="50000"/>
                              <a:lumOff val="50000"/>
                            </a:schemeClr>
                          </a:solidFill>
                          <a:latin typeface="+mj-ea"/>
                          <a:ea typeface="+mj-ea"/>
                        </a:rPr>
                        <a:t>などを</a:t>
                      </a:r>
                      <a:r>
                        <a:rPr kumimoji="1" lang="ja-JP" altLang="en-US" sz="1800" kern="1200" dirty="0">
                          <a:solidFill>
                            <a:schemeClr val="tx1">
                              <a:lumMod val="50000"/>
                              <a:lumOff val="50000"/>
                            </a:schemeClr>
                          </a:solidFill>
                          <a:latin typeface="+mj-ea"/>
                          <a:ea typeface="+mn-ea"/>
                          <a:cs typeface="+mn-cs"/>
                        </a:rPr>
                        <a:t>最新技術を用いて構築する</a:t>
                      </a:r>
                      <a:endParaRPr kumimoji="1" lang="ja-JP" altLang="en-US" sz="1800" dirty="0">
                        <a:solidFill>
                          <a:schemeClr val="tx1">
                            <a:lumMod val="50000"/>
                            <a:lumOff val="50000"/>
                          </a:schemeClr>
                        </a:solidFill>
                        <a:latin typeface="+mj-ea"/>
                        <a:ea typeface="+mj-ea"/>
                      </a:endParaRPr>
                    </a:p>
                  </a:txBody>
                  <a:tcPr/>
                </a:tc>
                <a:extLst>
                  <a:ext uri="{0D108BD9-81ED-4DB2-BD59-A6C34878D82A}">
                    <a16:rowId xmlns:a16="http://schemas.microsoft.com/office/drawing/2014/main" val="2758562218"/>
                  </a:ext>
                </a:extLst>
              </a:tr>
              <a:tr h="370840">
                <a:tc>
                  <a:txBody>
                    <a:bodyPr/>
                    <a:lstStyle/>
                    <a:p>
                      <a:pPr algn="r"/>
                      <a:r>
                        <a:rPr kumimoji="1" lang="en-US" altLang="ja-JP" sz="1800" b="1" dirty="0">
                          <a:solidFill>
                            <a:schemeClr val="tx1"/>
                          </a:solidFill>
                          <a:latin typeface="+mj-ea"/>
                          <a:ea typeface="+mj-ea"/>
                        </a:rPr>
                        <a:t>7</a:t>
                      </a:r>
                      <a:endParaRPr kumimoji="1" lang="ja-JP" altLang="en-US" sz="1800" b="1" dirty="0">
                        <a:solidFill>
                          <a:schemeClr val="tx1"/>
                        </a:solidFill>
                        <a:latin typeface="+mj-ea"/>
                        <a:ea typeface="+mj-ea"/>
                      </a:endParaRPr>
                    </a:p>
                  </a:txBody>
                  <a:tcPr/>
                </a:tc>
                <a:tc>
                  <a:txBody>
                    <a:bodyPr/>
                    <a:lstStyle/>
                    <a:p>
                      <a:pPr marL="0" indent="0">
                        <a:buFont typeface="+mj-lt"/>
                        <a:buNone/>
                      </a:pPr>
                      <a:r>
                        <a:rPr kumimoji="1" lang="ja-JP" altLang="en-US" sz="1800" b="1" kern="0" dirty="0">
                          <a:solidFill>
                            <a:schemeClr val="tx1"/>
                          </a:solidFill>
                          <a:latin typeface="+mj-ea"/>
                          <a:ea typeface="+mj-ea"/>
                          <a:cs typeface="+mn-cs"/>
                        </a:rPr>
                        <a:t>必要なゲートウェイの構築</a:t>
                      </a:r>
                      <a:endParaRPr kumimoji="1" lang="en-US" altLang="ja-JP" sz="1800" b="1" kern="0" dirty="0">
                        <a:solidFill>
                          <a:schemeClr val="tx1"/>
                        </a:solidFill>
                        <a:latin typeface="+mj-ea"/>
                        <a:ea typeface="+mj-ea"/>
                        <a:cs typeface="+mn-cs"/>
                      </a:endParaRPr>
                    </a:p>
                  </a:txBody>
                  <a:tcPr/>
                </a:tc>
                <a:tc>
                  <a:txBody>
                    <a:bodyPr/>
                    <a:lstStyle/>
                    <a:p>
                      <a:r>
                        <a:rPr kumimoji="1" lang="ja-JP" altLang="en-US" sz="1800" b="1" dirty="0">
                          <a:solidFill>
                            <a:schemeClr val="tx1"/>
                          </a:solidFill>
                          <a:latin typeface="+mj-ea"/>
                          <a:ea typeface="+mj-ea"/>
                        </a:rPr>
                        <a:t>レガシーと新アプリケーション・データベースを繋ぐゲートウェイを構築する</a:t>
                      </a:r>
                    </a:p>
                  </a:txBody>
                  <a:tcPr/>
                </a:tc>
                <a:extLst>
                  <a:ext uri="{0D108BD9-81ED-4DB2-BD59-A6C34878D82A}">
                    <a16:rowId xmlns:a16="http://schemas.microsoft.com/office/drawing/2014/main" val="516442236"/>
                  </a:ext>
                </a:extLst>
              </a:tr>
              <a:tr h="370840">
                <a:tc>
                  <a:txBody>
                    <a:bodyPr/>
                    <a:lstStyle/>
                    <a:p>
                      <a:pPr algn="r"/>
                      <a:r>
                        <a:rPr kumimoji="1" lang="en-US" altLang="ja-JP" sz="1800" dirty="0">
                          <a:solidFill>
                            <a:schemeClr val="tx1">
                              <a:lumMod val="50000"/>
                              <a:lumOff val="50000"/>
                            </a:schemeClr>
                          </a:solidFill>
                          <a:latin typeface="+mj-ea"/>
                          <a:ea typeface="+mj-ea"/>
                        </a:rPr>
                        <a:t>8</a:t>
                      </a:r>
                      <a:endParaRPr kumimoji="1" lang="ja-JP" altLang="en-US" sz="1800" dirty="0">
                        <a:solidFill>
                          <a:schemeClr val="tx1">
                            <a:lumMod val="50000"/>
                            <a:lumOff val="50000"/>
                          </a:schemeClr>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0" dirty="0">
                          <a:solidFill>
                            <a:schemeClr val="tx1">
                              <a:lumMod val="50000"/>
                              <a:lumOff val="50000"/>
                            </a:schemeClr>
                          </a:solidFill>
                          <a:latin typeface="+mj-ea"/>
                          <a:ea typeface="+mj-ea"/>
                          <a:cs typeface="+mn-cs"/>
                        </a:rPr>
                        <a:t>レガシーデータベースのマイグレーション</a:t>
                      </a:r>
                      <a:endParaRPr kumimoji="1" lang="en-US" altLang="ja-JP" sz="1800" kern="0" dirty="0">
                        <a:solidFill>
                          <a:schemeClr val="tx1">
                            <a:lumMod val="50000"/>
                            <a:lumOff val="50000"/>
                          </a:schemeClr>
                        </a:solidFill>
                        <a:latin typeface="+mj-ea"/>
                        <a:ea typeface="+mj-ea"/>
                        <a:cs typeface="+mn-cs"/>
                      </a:endParaRPr>
                    </a:p>
                  </a:txBody>
                  <a:tcPr/>
                </a:tc>
                <a:tc>
                  <a:txBody>
                    <a:bodyPr/>
                    <a:lstStyle/>
                    <a:p>
                      <a:r>
                        <a:rPr kumimoji="1" lang="ja-JP" altLang="en-US" sz="1800" dirty="0">
                          <a:solidFill>
                            <a:schemeClr val="tx1">
                              <a:lumMod val="50000"/>
                              <a:lumOff val="50000"/>
                            </a:schemeClr>
                          </a:solidFill>
                          <a:latin typeface="+mj-ea"/>
                          <a:ea typeface="+mj-ea"/>
                        </a:rPr>
                        <a:t>レガシーデータベースのデータを新データベースに変換・移行する</a:t>
                      </a:r>
                    </a:p>
                  </a:txBody>
                  <a:tcPr/>
                </a:tc>
                <a:extLst>
                  <a:ext uri="{0D108BD9-81ED-4DB2-BD59-A6C34878D82A}">
                    <a16:rowId xmlns:a16="http://schemas.microsoft.com/office/drawing/2014/main" val="2542752071"/>
                  </a:ext>
                </a:extLst>
              </a:tr>
              <a:tr h="370840">
                <a:tc>
                  <a:txBody>
                    <a:bodyPr/>
                    <a:lstStyle/>
                    <a:p>
                      <a:pPr algn="r"/>
                      <a:r>
                        <a:rPr kumimoji="1" lang="en-US" altLang="ja-JP" sz="1800" dirty="0">
                          <a:solidFill>
                            <a:schemeClr val="tx1">
                              <a:lumMod val="50000"/>
                              <a:lumOff val="50000"/>
                            </a:schemeClr>
                          </a:solidFill>
                          <a:latin typeface="+mj-ea"/>
                          <a:ea typeface="+mj-ea"/>
                        </a:rPr>
                        <a:t>9</a:t>
                      </a:r>
                      <a:endParaRPr kumimoji="1" lang="ja-JP" altLang="en-US" sz="1800" dirty="0">
                        <a:solidFill>
                          <a:schemeClr val="tx1">
                            <a:lumMod val="50000"/>
                            <a:lumOff val="50000"/>
                          </a:schemeClr>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kern="0" dirty="0">
                          <a:solidFill>
                            <a:schemeClr val="tx1">
                              <a:lumMod val="50000"/>
                              <a:lumOff val="50000"/>
                            </a:schemeClr>
                          </a:solidFill>
                          <a:latin typeface="+mj-ea"/>
                          <a:ea typeface="+mj-ea"/>
                        </a:rPr>
                        <a:t>レガシーアプリケーションのマイグレーション</a:t>
                      </a:r>
                      <a:endParaRPr lang="en-US" altLang="ja-JP" sz="1800" kern="0" dirty="0">
                        <a:solidFill>
                          <a:schemeClr val="tx1">
                            <a:lumMod val="50000"/>
                            <a:lumOff val="50000"/>
                          </a:schemeClr>
                        </a:solidFill>
                        <a:latin typeface="+mj-ea"/>
                        <a:ea typeface="+mj-ea"/>
                      </a:endParaRPr>
                    </a:p>
                  </a:txBody>
                  <a:tcPr/>
                </a:tc>
                <a:tc>
                  <a:txBody>
                    <a:bodyPr/>
                    <a:lstStyle/>
                    <a:p>
                      <a:r>
                        <a:rPr kumimoji="1" lang="ja-JP" altLang="en-US" sz="1800" dirty="0">
                          <a:solidFill>
                            <a:schemeClr val="tx1">
                              <a:lumMod val="50000"/>
                              <a:lumOff val="50000"/>
                            </a:schemeClr>
                          </a:solidFill>
                          <a:latin typeface="+mj-ea"/>
                          <a:ea typeface="+mj-ea"/>
                        </a:rPr>
                        <a:t>レガシーアプリケーションのソースコードを変換・移行する</a:t>
                      </a:r>
                    </a:p>
                  </a:txBody>
                  <a:tcPr/>
                </a:tc>
                <a:extLst>
                  <a:ext uri="{0D108BD9-81ED-4DB2-BD59-A6C34878D82A}">
                    <a16:rowId xmlns:a16="http://schemas.microsoft.com/office/drawing/2014/main" val="2573688693"/>
                  </a:ext>
                </a:extLst>
              </a:tr>
              <a:tr h="370840">
                <a:tc>
                  <a:txBody>
                    <a:bodyPr/>
                    <a:lstStyle/>
                    <a:p>
                      <a:pPr algn="r"/>
                      <a:r>
                        <a:rPr kumimoji="1" lang="en-US" altLang="ja-JP" sz="1800" dirty="0">
                          <a:solidFill>
                            <a:schemeClr val="tx1">
                              <a:lumMod val="50000"/>
                              <a:lumOff val="50000"/>
                            </a:schemeClr>
                          </a:solidFill>
                          <a:latin typeface="+mj-ea"/>
                          <a:ea typeface="+mj-ea"/>
                        </a:rPr>
                        <a:t>10</a:t>
                      </a:r>
                      <a:endParaRPr kumimoji="1" lang="ja-JP" altLang="en-US" sz="1800" dirty="0">
                        <a:solidFill>
                          <a:schemeClr val="tx1">
                            <a:lumMod val="50000"/>
                            <a:lumOff val="50000"/>
                          </a:schemeClr>
                        </a:solidFill>
                        <a:latin typeface="+mj-ea"/>
                        <a:ea typeface="+mj-ea"/>
                      </a:endParaRPr>
                    </a:p>
                  </a:txBody>
                  <a:tcPr/>
                </a:tc>
                <a:tc>
                  <a:txBody>
                    <a:bodyPr/>
                    <a:lstStyle/>
                    <a:p>
                      <a:r>
                        <a:rPr lang="ja-JP" altLang="en-US" sz="1800" kern="0" dirty="0">
                          <a:solidFill>
                            <a:schemeClr val="tx1">
                              <a:lumMod val="50000"/>
                              <a:lumOff val="50000"/>
                            </a:schemeClr>
                          </a:solidFill>
                          <a:latin typeface="+mj-ea"/>
                          <a:ea typeface="+mj-ea"/>
                        </a:rPr>
                        <a:t>レガシーインタフェースのマイグレーション</a:t>
                      </a:r>
                      <a:endParaRPr kumimoji="1" lang="ja-JP" altLang="en-US" sz="1800" dirty="0">
                        <a:solidFill>
                          <a:schemeClr val="tx1">
                            <a:lumMod val="50000"/>
                            <a:lumOff val="50000"/>
                          </a:schemeClr>
                        </a:solidFill>
                        <a:latin typeface="+mj-ea"/>
                        <a:ea typeface="+mj-ea"/>
                      </a:endParaRPr>
                    </a:p>
                  </a:txBody>
                  <a:tcPr/>
                </a:tc>
                <a:tc>
                  <a:txBody>
                    <a:bodyPr/>
                    <a:lstStyle/>
                    <a:p>
                      <a:r>
                        <a:rPr kumimoji="1" lang="ja-JP" altLang="en-US" sz="1800" dirty="0">
                          <a:solidFill>
                            <a:schemeClr val="tx1">
                              <a:lumMod val="50000"/>
                              <a:lumOff val="50000"/>
                            </a:schemeClr>
                          </a:solidFill>
                          <a:latin typeface="+mj-ea"/>
                          <a:ea typeface="+mj-ea"/>
                        </a:rPr>
                        <a:t>レガシーインタフェースを変換・移行する</a:t>
                      </a:r>
                    </a:p>
                  </a:txBody>
                  <a:tcPr/>
                </a:tc>
                <a:extLst>
                  <a:ext uri="{0D108BD9-81ED-4DB2-BD59-A6C34878D82A}">
                    <a16:rowId xmlns:a16="http://schemas.microsoft.com/office/drawing/2014/main" val="4110417899"/>
                  </a:ext>
                </a:extLst>
              </a:tr>
              <a:tr h="370840">
                <a:tc>
                  <a:txBody>
                    <a:bodyPr/>
                    <a:lstStyle/>
                    <a:p>
                      <a:pPr algn="r"/>
                      <a:r>
                        <a:rPr kumimoji="1" lang="en-US" altLang="ja-JP" sz="1800" b="1" dirty="0">
                          <a:solidFill>
                            <a:schemeClr val="tx1"/>
                          </a:solidFill>
                          <a:latin typeface="+mj-ea"/>
                          <a:ea typeface="+mj-ea"/>
                        </a:rPr>
                        <a:t>11</a:t>
                      </a:r>
                      <a:endParaRPr kumimoji="1" lang="ja-JP" altLang="en-US" sz="1800" b="1" dirty="0">
                        <a:solidFill>
                          <a:schemeClr val="tx1"/>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kern="0" dirty="0">
                          <a:solidFill>
                            <a:schemeClr val="tx1"/>
                          </a:solidFill>
                          <a:latin typeface="+mj-ea"/>
                          <a:ea typeface="+mj-ea"/>
                          <a:cs typeface="+mn-cs"/>
                        </a:rPr>
                        <a:t>新システムへの切り替え</a:t>
                      </a:r>
                    </a:p>
                  </a:txBody>
                  <a:tcPr/>
                </a:tc>
                <a:tc>
                  <a:txBody>
                    <a:bodyPr/>
                    <a:lstStyle/>
                    <a:p>
                      <a:r>
                        <a:rPr kumimoji="1" lang="ja-JP" altLang="en-US" sz="1800" b="1" dirty="0">
                          <a:solidFill>
                            <a:schemeClr val="tx1"/>
                          </a:solidFill>
                          <a:latin typeface="+mj-ea"/>
                          <a:ea typeface="+mj-ea"/>
                        </a:rPr>
                        <a:t>新システムを稼働させ，レガシーシステムを停止する</a:t>
                      </a:r>
                    </a:p>
                  </a:txBody>
                  <a:tcPr/>
                </a:tc>
                <a:extLst>
                  <a:ext uri="{0D108BD9-81ED-4DB2-BD59-A6C34878D82A}">
                    <a16:rowId xmlns:a16="http://schemas.microsoft.com/office/drawing/2014/main" val="1749460680"/>
                  </a:ext>
                </a:extLst>
              </a:tr>
            </a:tbl>
          </a:graphicData>
        </a:graphic>
      </p:graphicFrame>
      <p:sp>
        <p:nvSpPr>
          <p:cNvPr id="11" name="吹き出し: 折線 10">
            <a:extLst>
              <a:ext uri="{FF2B5EF4-FFF2-40B4-BE49-F238E27FC236}">
                <a16:creationId xmlns:a16="http://schemas.microsoft.com/office/drawing/2014/main" id="{21F2A07E-16D8-41B0-9B98-93AE84FCC9E7}"/>
              </a:ext>
            </a:extLst>
          </p:cNvPr>
          <p:cNvSpPr/>
          <p:nvPr/>
        </p:nvSpPr>
        <p:spPr>
          <a:xfrm>
            <a:off x="3808500" y="3257323"/>
            <a:ext cx="7812000" cy="720000"/>
          </a:xfrm>
          <a:prstGeom prst="borderCallout2">
            <a:avLst>
              <a:gd name="adj1" fmla="val 47505"/>
              <a:gd name="adj2" fmla="val -1487"/>
              <a:gd name="adj3" fmla="val 48303"/>
              <a:gd name="adj4" fmla="val -8937"/>
              <a:gd name="adj5" fmla="val 153236"/>
              <a:gd name="adj6" fmla="val -14056"/>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kumimoji="1" lang="ja-JP" altLang="en-US" sz="1800" dirty="0">
                <a:solidFill>
                  <a:schemeClr val="tx1"/>
                </a:solidFill>
              </a:rPr>
              <a:t>レガシーデータベースと新データベース間のトランザクション整合性をとることが難しい</a:t>
            </a:r>
            <a:endParaRPr kumimoji="1" lang="en-US" altLang="ja-JP" sz="1800" dirty="0">
              <a:solidFill>
                <a:schemeClr val="tx1"/>
              </a:solidFill>
            </a:endParaRPr>
          </a:p>
          <a:p>
            <a:pPr marL="342900" indent="-342900">
              <a:buFont typeface="Arial" panose="020B0604020202020204" pitchFamily="34" charset="0"/>
              <a:buChar char="•"/>
            </a:pPr>
            <a:r>
              <a:rPr kumimoji="1" lang="ja-JP" altLang="en-US" sz="1800" dirty="0">
                <a:solidFill>
                  <a:schemeClr val="tx1"/>
                </a:solidFill>
              </a:rPr>
              <a:t>レガシーデータベースと新データベースの対応関係をとることに工数が多くかかる</a:t>
            </a:r>
          </a:p>
        </p:txBody>
      </p:sp>
      <p:sp>
        <p:nvSpPr>
          <p:cNvPr id="12" name="吹き出し: 折線 11">
            <a:extLst>
              <a:ext uri="{FF2B5EF4-FFF2-40B4-BE49-F238E27FC236}">
                <a16:creationId xmlns:a16="http://schemas.microsoft.com/office/drawing/2014/main" id="{CA85EEA8-62F8-443B-898C-6C080BDA2A94}"/>
              </a:ext>
            </a:extLst>
          </p:cNvPr>
          <p:cNvSpPr/>
          <p:nvPr/>
        </p:nvSpPr>
        <p:spPr>
          <a:xfrm>
            <a:off x="3477821" y="4759823"/>
            <a:ext cx="6712851" cy="720000"/>
          </a:xfrm>
          <a:prstGeom prst="borderCallout2">
            <a:avLst>
              <a:gd name="adj1" fmla="val 47505"/>
              <a:gd name="adj2" fmla="val -1487"/>
              <a:gd name="adj3" fmla="val 48303"/>
              <a:gd name="adj4" fmla="val -8937"/>
              <a:gd name="adj5" fmla="val 153236"/>
              <a:gd name="adj6" fmla="val -14056"/>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kumimoji="1" lang="ja-JP" altLang="en-US" sz="1800" dirty="0">
                <a:solidFill>
                  <a:schemeClr val="tx1"/>
                </a:solidFill>
              </a:rPr>
              <a:t>徐々に切り替えていく新システムの粒度を設定することが難しい</a:t>
            </a:r>
            <a:endParaRPr kumimoji="1" lang="en-US" altLang="ja-JP" sz="1800" dirty="0">
              <a:solidFill>
                <a:schemeClr val="tx1"/>
              </a:solidFill>
            </a:endParaRPr>
          </a:p>
          <a:p>
            <a:pPr marL="342900" indent="-342900">
              <a:buFont typeface="Arial" panose="020B0604020202020204" pitchFamily="34" charset="0"/>
              <a:buChar char="•"/>
            </a:pPr>
            <a:r>
              <a:rPr kumimoji="1" lang="ja-JP" altLang="en-US" sz="1800" dirty="0">
                <a:solidFill>
                  <a:schemeClr val="tx1"/>
                </a:solidFill>
              </a:rPr>
              <a:t>切り替えていく新システムの優先順位を設定することが難しい</a:t>
            </a:r>
          </a:p>
        </p:txBody>
      </p:sp>
    </p:spTree>
    <p:extLst>
      <p:ext uri="{BB962C8B-B14F-4D97-AF65-F5344CB8AC3E}">
        <p14:creationId xmlns:p14="http://schemas.microsoft.com/office/powerpoint/2010/main" val="34840558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kumimoji="1" lang="en-US" altLang="ja-JP" dirty="0"/>
              <a:t>Appendix</a:t>
            </a:r>
            <a:endParaRPr kumimoji="1" lang="ja-JP" altLang="en-US" dirty="0"/>
          </a:p>
        </p:txBody>
      </p:sp>
      <p:sp>
        <p:nvSpPr>
          <p:cNvPr id="9" name="テキスト プレースホルダー 8"/>
          <p:cNvSpPr>
            <a:spLocks noGrp="1"/>
          </p:cNvSpPr>
          <p:nvPr>
            <p:ph type="body" idx="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47</a:t>
            </a:fld>
            <a:endParaRPr lang="en-US" altLang="ja-JP"/>
          </a:p>
        </p:txBody>
      </p:sp>
    </p:spTree>
    <p:extLst>
      <p:ext uri="{BB962C8B-B14F-4D97-AF65-F5344CB8AC3E}">
        <p14:creationId xmlns:p14="http://schemas.microsoft.com/office/powerpoint/2010/main" val="24255350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0" dirty="0"/>
              <a:t>変更要件に関係するプログラム特定のための</a:t>
            </a:r>
            <a:br>
              <a:rPr lang="en-US" altLang="ja-JP" b="0" dirty="0"/>
            </a:br>
            <a:r>
              <a:rPr lang="ja-JP" altLang="en-US" b="0" dirty="0"/>
              <a:t>処理名抽出手法</a:t>
            </a:r>
            <a:endParaRPr kumimoji="1" lang="ja-JP" altLang="en-US" b="0" dirty="0"/>
          </a:p>
        </p:txBody>
      </p:sp>
      <p:sp>
        <p:nvSpPr>
          <p:cNvPr id="3" name="テキスト プレースホルダー 2"/>
          <p:cNvSpPr>
            <a:spLocks noGrp="1"/>
          </p:cNvSpPr>
          <p:nvPr>
            <p:ph type="body" idx="1"/>
          </p:nvPr>
        </p:nvSpPr>
        <p:spPr/>
        <p:txBody>
          <a:bodyPr/>
          <a:lstStyle/>
          <a:p>
            <a:r>
              <a:rPr kumimoji="1" lang="en-US" altLang="ja-JP" dirty="0"/>
              <a:t>3</a:t>
            </a:r>
            <a:r>
              <a:rPr kumimoji="1" lang="ja-JP" altLang="en-US" dirty="0"/>
              <a:t>章</a:t>
            </a:r>
          </a:p>
        </p:txBody>
      </p:sp>
      <p:sp>
        <p:nvSpPr>
          <p:cNvPr id="5" name="スライド番号プレースホルダー 4"/>
          <p:cNvSpPr>
            <a:spLocks noGrp="1"/>
          </p:cNvSpPr>
          <p:nvPr>
            <p:ph type="sldNum" sz="quarter" idx="12"/>
          </p:nvPr>
        </p:nvSpPr>
        <p:spPr/>
        <p:txBody>
          <a:bodyPr/>
          <a:lstStyle/>
          <a:p>
            <a:pPr>
              <a:defRPr/>
            </a:pPr>
            <a:fld id="{E3913B5E-D961-41DE-BBB0-6E96BF638B47}" type="slidenum">
              <a:rPr lang="en-US" altLang="ja-JP" smtClean="0"/>
              <a:pPr>
                <a:defRPr/>
              </a:pPr>
              <a:t>48</a:t>
            </a:fld>
            <a:endParaRPr lang="en-US" altLang="ja-JP"/>
          </a:p>
        </p:txBody>
      </p:sp>
    </p:spTree>
    <p:extLst>
      <p:ext uri="{BB962C8B-B14F-4D97-AF65-F5344CB8AC3E}">
        <p14:creationId xmlns:p14="http://schemas.microsoft.com/office/powerpoint/2010/main" val="25635582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7109E2-D517-4A67-B049-5AF7572ABBC4}"/>
              </a:ext>
            </a:extLst>
          </p:cNvPr>
          <p:cNvSpPr>
            <a:spLocks noGrp="1"/>
          </p:cNvSpPr>
          <p:nvPr>
            <p:ph type="title"/>
          </p:nvPr>
        </p:nvSpPr>
        <p:spPr/>
        <p:txBody>
          <a:bodyPr/>
          <a:lstStyle/>
          <a:p>
            <a:r>
              <a:rPr kumimoji="1" lang="ja-JP" altLang="en-US" dirty="0"/>
              <a:t>背景と課題</a:t>
            </a:r>
          </a:p>
        </p:txBody>
      </p:sp>
      <p:sp>
        <p:nvSpPr>
          <p:cNvPr id="5" name="フッター プレースホルダー 4">
            <a:extLst>
              <a:ext uri="{FF2B5EF4-FFF2-40B4-BE49-F238E27FC236}">
                <a16:creationId xmlns:a16="http://schemas.microsoft.com/office/drawing/2014/main" id="{05FC72DD-2ED3-4306-AFA7-EC2CCDF14186}"/>
              </a:ext>
            </a:extLst>
          </p:cNvPr>
          <p:cNvSpPr>
            <a:spLocks noGrp="1"/>
          </p:cNvSpPr>
          <p:nvPr>
            <p:ph type="ftr" sz="quarter" idx="11"/>
          </p:nvPr>
        </p:nvSpPr>
        <p:spPr/>
        <p:txBody>
          <a:bodyPr/>
          <a:lstStyle/>
          <a:p>
            <a:pPr>
              <a:defRPr/>
            </a:pPr>
            <a:endParaRPr lang="en-US" altLang="ja-JP" dirty="0"/>
          </a:p>
        </p:txBody>
      </p:sp>
      <p:sp>
        <p:nvSpPr>
          <p:cNvPr id="6" name="スライド番号プレースホルダー 5">
            <a:extLst>
              <a:ext uri="{FF2B5EF4-FFF2-40B4-BE49-F238E27FC236}">
                <a16:creationId xmlns:a16="http://schemas.microsoft.com/office/drawing/2014/main" id="{B29DAC80-C6FF-43A1-A173-5D1EA5FC22E3}"/>
              </a:ext>
            </a:extLst>
          </p:cNvPr>
          <p:cNvSpPr>
            <a:spLocks noGrp="1"/>
          </p:cNvSpPr>
          <p:nvPr>
            <p:ph type="sldNum" sz="quarter" idx="12"/>
          </p:nvPr>
        </p:nvSpPr>
        <p:spPr/>
        <p:txBody>
          <a:bodyPr/>
          <a:lstStyle/>
          <a:p>
            <a:pPr>
              <a:defRPr/>
            </a:pPr>
            <a:fld id="{B12562F3-4A2F-4E07-B7D3-3E764FB0DEC6}" type="slidenum">
              <a:rPr lang="en-US" altLang="ja-JP" smtClean="0"/>
              <a:pPr>
                <a:defRPr/>
              </a:pPr>
              <a:t>49</a:t>
            </a:fld>
            <a:endParaRPr lang="en-US" altLang="ja-JP"/>
          </a:p>
        </p:txBody>
      </p:sp>
      <p:sp>
        <p:nvSpPr>
          <p:cNvPr id="7" name="テキスト プレースホルダー 6">
            <a:extLst>
              <a:ext uri="{FF2B5EF4-FFF2-40B4-BE49-F238E27FC236}">
                <a16:creationId xmlns:a16="http://schemas.microsoft.com/office/drawing/2014/main" id="{9D2F9AFA-CD3D-4141-BAD8-7C23F3A0EE3D}"/>
              </a:ext>
            </a:extLst>
          </p:cNvPr>
          <p:cNvSpPr>
            <a:spLocks noGrp="1"/>
          </p:cNvSpPr>
          <p:nvPr>
            <p:ph type="body" sz="quarter" idx="13"/>
          </p:nvPr>
        </p:nvSpPr>
        <p:spPr/>
        <p:txBody>
          <a:bodyPr/>
          <a:lstStyle/>
          <a:p>
            <a:r>
              <a:rPr kumimoji="1" lang="ja-JP" altLang="en-US" dirty="0"/>
              <a:t>バッチ処理は機能の粒度の考え方が開発者に依存しており，バラバラの大きさになっている</a:t>
            </a:r>
            <a:endParaRPr kumimoji="1" lang="en-US" altLang="ja-JP" dirty="0"/>
          </a:p>
          <a:p>
            <a:r>
              <a:rPr kumimoji="1" lang="ja-JP" altLang="en-US" dirty="0"/>
              <a:t>一部だけの移行や変更を行おうとした際に該当機能を特定することが難しい</a:t>
            </a:r>
          </a:p>
        </p:txBody>
      </p:sp>
      <p:sp>
        <p:nvSpPr>
          <p:cNvPr id="8" name="テキスト ボックス 7">
            <a:extLst>
              <a:ext uri="{FF2B5EF4-FFF2-40B4-BE49-F238E27FC236}">
                <a16:creationId xmlns:a16="http://schemas.microsoft.com/office/drawing/2014/main" id="{556C922C-67CB-4852-B395-5C519B6D32F3}"/>
              </a:ext>
            </a:extLst>
          </p:cNvPr>
          <p:cNvSpPr txBox="1"/>
          <p:nvPr/>
        </p:nvSpPr>
        <p:spPr>
          <a:xfrm>
            <a:off x="1098430" y="1880558"/>
            <a:ext cx="4462732" cy="461665"/>
          </a:xfrm>
          <a:prstGeom prst="rect">
            <a:avLst/>
          </a:prstGeom>
          <a:noFill/>
        </p:spPr>
        <p:txBody>
          <a:bodyPr wrap="square" rtlCol="0">
            <a:spAutoFit/>
          </a:bodyPr>
          <a:lstStyle/>
          <a:p>
            <a:r>
              <a:rPr kumimoji="1" lang="ja-JP" altLang="en-US" dirty="0"/>
              <a:t>■開発者</a:t>
            </a:r>
            <a:r>
              <a:rPr kumimoji="1" lang="en-US" altLang="ja-JP" dirty="0"/>
              <a:t>A</a:t>
            </a:r>
            <a:r>
              <a:rPr kumimoji="1" lang="ja-JP" altLang="en-US" dirty="0"/>
              <a:t>によるバッチ処理</a:t>
            </a:r>
          </a:p>
        </p:txBody>
      </p:sp>
      <p:sp>
        <p:nvSpPr>
          <p:cNvPr id="9" name="テキスト ボックス 8">
            <a:extLst>
              <a:ext uri="{FF2B5EF4-FFF2-40B4-BE49-F238E27FC236}">
                <a16:creationId xmlns:a16="http://schemas.microsoft.com/office/drawing/2014/main" id="{624896BE-61D9-47C2-AE36-EBB02110B621}"/>
              </a:ext>
            </a:extLst>
          </p:cNvPr>
          <p:cNvSpPr txBox="1"/>
          <p:nvPr/>
        </p:nvSpPr>
        <p:spPr>
          <a:xfrm>
            <a:off x="6777487" y="1876688"/>
            <a:ext cx="4462732" cy="461665"/>
          </a:xfrm>
          <a:prstGeom prst="rect">
            <a:avLst/>
          </a:prstGeom>
          <a:noFill/>
        </p:spPr>
        <p:txBody>
          <a:bodyPr wrap="square" rtlCol="0">
            <a:spAutoFit/>
          </a:bodyPr>
          <a:lstStyle/>
          <a:p>
            <a:r>
              <a:rPr kumimoji="1" lang="ja-JP" altLang="en-US" dirty="0"/>
              <a:t>■開発者</a:t>
            </a:r>
            <a:r>
              <a:rPr kumimoji="1" lang="en-US" altLang="ja-JP" dirty="0"/>
              <a:t>B</a:t>
            </a:r>
            <a:r>
              <a:rPr kumimoji="1" lang="ja-JP" altLang="en-US" dirty="0"/>
              <a:t>によるバッチ処理</a:t>
            </a:r>
          </a:p>
        </p:txBody>
      </p:sp>
      <p:sp>
        <p:nvSpPr>
          <p:cNvPr id="11" name="四角形: 角を丸くする 10">
            <a:extLst>
              <a:ext uri="{FF2B5EF4-FFF2-40B4-BE49-F238E27FC236}">
                <a16:creationId xmlns:a16="http://schemas.microsoft.com/office/drawing/2014/main" id="{0025291A-866B-40A4-A7B2-5C94C48EFCBF}"/>
              </a:ext>
            </a:extLst>
          </p:cNvPr>
          <p:cNvSpPr/>
          <p:nvPr/>
        </p:nvSpPr>
        <p:spPr>
          <a:xfrm>
            <a:off x="2207685" y="4038597"/>
            <a:ext cx="1836000" cy="432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漢字氏名フ・申込書マッチング処理</a:t>
            </a:r>
          </a:p>
        </p:txBody>
      </p:sp>
      <p:sp>
        <p:nvSpPr>
          <p:cNvPr id="12" name="四角形: 角を丸くする 11">
            <a:extLst>
              <a:ext uri="{FF2B5EF4-FFF2-40B4-BE49-F238E27FC236}">
                <a16:creationId xmlns:a16="http://schemas.microsoft.com/office/drawing/2014/main" id="{FBF1C543-47E3-4C59-9403-EE605E277022}"/>
              </a:ext>
            </a:extLst>
          </p:cNvPr>
          <p:cNvSpPr/>
          <p:nvPr/>
        </p:nvSpPr>
        <p:spPr>
          <a:xfrm>
            <a:off x="6959698" y="3082623"/>
            <a:ext cx="1836000" cy="432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endParaRPr lang="en-US" altLang="ja-JP" sz="1400" dirty="0">
              <a:solidFill>
                <a:schemeClr val="tx1"/>
              </a:solidFill>
            </a:endParaRPr>
          </a:p>
          <a:p>
            <a:pPr algn="ctr"/>
            <a:r>
              <a:rPr lang="ja-JP" altLang="en-US" sz="1400" dirty="0">
                <a:solidFill>
                  <a:schemeClr val="tx1"/>
                </a:solidFill>
              </a:rPr>
              <a:t>抽出</a:t>
            </a:r>
            <a:r>
              <a:rPr kumimoji="1" lang="ja-JP" altLang="en-US" sz="1400" dirty="0">
                <a:solidFill>
                  <a:schemeClr val="tx1"/>
                </a:solidFill>
              </a:rPr>
              <a:t>処理</a:t>
            </a:r>
          </a:p>
        </p:txBody>
      </p:sp>
      <p:sp>
        <p:nvSpPr>
          <p:cNvPr id="13" name="四角形: 角を丸くする 12">
            <a:extLst>
              <a:ext uri="{FF2B5EF4-FFF2-40B4-BE49-F238E27FC236}">
                <a16:creationId xmlns:a16="http://schemas.microsoft.com/office/drawing/2014/main" id="{7ED7D378-0A6D-4BE7-B111-DD6A13C288C1}"/>
              </a:ext>
            </a:extLst>
          </p:cNvPr>
          <p:cNvSpPr/>
          <p:nvPr/>
        </p:nvSpPr>
        <p:spPr>
          <a:xfrm>
            <a:off x="7877698" y="4166825"/>
            <a:ext cx="1836000" cy="432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endParaRPr lang="en-US" altLang="ja-JP" sz="1400" dirty="0">
              <a:solidFill>
                <a:schemeClr val="tx1"/>
              </a:solidFill>
            </a:endParaRPr>
          </a:p>
          <a:p>
            <a:pPr algn="ctr"/>
            <a:r>
              <a:rPr kumimoji="1" lang="ja-JP" altLang="en-US" sz="1400" dirty="0">
                <a:solidFill>
                  <a:schemeClr val="tx1"/>
                </a:solidFill>
              </a:rPr>
              <a:t>結合処理</a:t>
            </a:r>
          </a:p>
        </p:txBody>
      </p:sp>
      <p:sp>
        <p:nvSpPr>
          <p:cNvPr id="14" name="四角形: 角を丸くする 13">
            <a:extLst>
              <a:ext uri="{FF2B5EF4-FFF2-40B4-BE49-F238E27FC236}">
                <a16:creationId xmlns:a16="http://schemas.microsoft.com/office/drawing/2014/main" id="{C9E259C7-9970-4344-8DF9-58C29D269E6E}"/>
              </a:ext>
            </a:extLst>
          </p:cNvPr>
          <p:cNvSpPr/>
          <p:nvPr/>
        </p:nvSpPr>
        <p:spPr>
          <a:xfrm>
            <a:off x="8909724" y="5251027"/>
            <a:ext cx="1836000" cy="432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申込書ファイル・漢字氏名ファイル</a:t>
            </a:r>
            <a:r>
              <a:rPr kumimoji="1" lang="ja-JP" altLang="en-US" sz="1400" dirty="0">
                <a:solidFill>
                  <a:schemeClr val="tx1"/>
                </a:solidFill>
              </a:rPr>
              <a:t>結合処理</a:t>
            </a:r>
          </a:p>
        </p:txBody>
      </p:sp>
      <p:sp>
        <p:nvSpPr>
          <p:cNvPr id="15" name="正方形/長方形 14">
            <a:extLst>
              <a:ext uri="{FF2B5EF4-FFF2-40B4-BE49-F238E27FC236}">
                <a16:creationId xmlns:a16="http://schemas.microsoft.com/office/drawing/2014/main" id="{813000CC-C2B0-4318-B35B-B5BF37E9F6A4}"/>
              </a:ext>
            </a:extLst>
          </p:cNvPr>
          <p:cNvSpPr/>
          <p:nvPr/>
        </p:nvSpPr>
        <p:spPr>
          <a:xfrm>
            <a:off x="225633" y="3081631"/>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A</a:t>
            </a:r>
          </a:p>
        </p:txBody>
      </p:sp>
      <p:sp>
        <p:nvSpPr>
          <p:cNvPr id="17" name="正方形/長方形 16">
            <a:extLst>
              <a:ext uri="{FF2B5EF4-FFF2-40B4-BE49-F238E27FC236}">
                <a16:creationId xmlns:a16="http://schemas.microsoft.com/office/drawing/2014/main" id="{5122A9B1-66C7-4804-89EB-21A59CEC94E5}"/>
              </a:ext>
            </a:extLst>
          </p:cNvPr>
          <p:cNvSpPr/>
          <p:nvPr/>
        </p:nvSpPr>
        <p:spPr>
          <a:xfrm>
            <a:off x="4157710" y="3068463"/>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漢字氏名ファイル</a:t>
            </a:r>
            <a:endParaRPr lang="en-US" altLang="ja-JP" sz="1400" dirty="0">
              <a:solidFill>
                <a:schemeClr val="tx1"/>
              </a:solidFill>
            </a:endParaRPr>
          </a:p>
        </p:txBody>
      </p:sp>
      <p:sp>
        <p:nvSpPr>
          <p:cNvPr id="18" name="正方形/長方形 17">
            <a:extLst>
              <a:ext uri="{FF2B5EF4-FFF2-40B4-BE49-F238E27FC236}">
                <a16:creationId xmlns:a16="http://schemas.microsoft.com/office/drawing/2014/main" id="{43F215CE-CF8A-483F-9C15-634B46369B10}"/>
              </a:ext>
            </a:extLst>
          </p:cNvPr>
          <p:cNvSpPr/>
          <p:nvPr/>
        </p:nvSpPr>
        <p:spPr>
          <a:xfrm>
            <a:off x="2207685" y="5270552"/>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C</a:t>
            </a:r>
          </a:p>
        </p:txBody>
      </p:sp>
      <p:sp>
        <p:nvSpPr>
          <p:cNvPr id="19" name="正方形/長方形 18">
            <a:extLst>
              <a:ext uri="{FF2B5EF4-FFF2-40B4-BE49-F238E27FC236}">
                <a16:creationId xmlns:a16="http://schemas.microsoft.com/office/drawing/2014/main" id="{4E7ED4D8-4868-4894-A1B1-72A302EE056D}"/>
              </a:ext>
            </a:extLst>
          </p:cNvPr>
          <p:cNvSpPr/>
          <p:nvPr/>
        </p:nvSpPr>
        <p:spPr>
          <a:xfrm>
            <a:off x="2207685" y="3074344"/>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B</a:t>
            </a:r>
          </a:p>
        </p:txBody>
      </p:sp>
      <p:sp>
        <p:nvSpPr>
          <p:cNvPr id="20" name="正方形/長方形 19">
            <a:extLst>
              <a:ext uri="{FF2B5EF4-FFF2-40B4-BE49-F238E27FC236}">
                <a16:creationId xmlns:a16="http://schemas.microsoft.com/office/drawing/2014/main" id="{522DD004-1C7F-4D01-B4DF-1FD0C504CD5A}"/>
              </a:ext>
            </a:extLst>
          </p:cNvPr>
          <p:cNvSpPr/>
          <p:nvPr/>
        </p:nvSpPr>
        <p:spPr>
          <a:xfrm>
            <a:off x="6959698" y="2540522"/>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A</a:t>
            </a:r>
          </a:p>
        </p:txBody>
      </p:sp>
      <p:sp>
        <p:nvSpPr>
          <p:cNvPr id="22" name="正方形/長方形 21">
            <a:extLst>
              <a:ext uri="{FF2B5EF4-FFF2-40B4-BE49-F238E27FC236}">
                <a16:creationId xmlns:a16="http://schemas.microsoft.com/office/drawing/2014/main" id="{0B4DF3EE-31AF-4D44-9F20-08376BFAFAFC}"/>
              </a:ext>
            </a:extLst>
          </p:cNvPr>
          <p:cNvSpPr/>
          <p:nvPr/>
        </p:nvSpPr>
        <p:spPr>
          <a:xfrm>
            <a:off x="8909724" y="5793129"/>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C</a:t>
            </a:r>
          </a:p>
        </p:txBody>
      </p:sp>
      <p:grpSp>
        <p:nvGrpSpPr>
          <p:cNvPr id="26" name="グループ化 25">
            <a:extLst>
              <a:ext uri="{FF2B5EF4-FFF2-40B4-BE49-F238E27FC236}">
                <a16:creationId xmlns:a16="http://schemas.microsoft.com/office/drawing/2014/main" id="{66D882C7-B67C-40CB-BACF-0A05678E3F99}"/>
              </a:ext>
            </a:extLst>
          </p:cNvPr>
          <p:cNvGrpSpPr/>
          <p:nvPr/>
        </p:nvGrpSpPr>
        <p:grpSpPr>
          <a:xfrm>
            <a:off x="6959698" y="3624724"/>
            <a:ext cx="3786026" cy="432000"/>
            <a:chOff x="6344341" y="3616017"/>
            <a:chExt cx="3786026" cy="432000"/>
          </a:xfrm>
        </p:grpSpPr>
        <p:sp>
          <p:nvSpPr>
            <p:cNvPr id="23" name="正方形/長方形 22">
              <a:extLst>
                <a:ext uri="{FF2B5EF4-FFF2-40B4-BE49-F238E27FC236}">
                  <a16:creationId xmlns:a16="http://schemas.microsoft.com/office/drawing/2014/main" id="{5E2E0358-0165-4226-A757-A103011AD302}"/>
                </a:ext>
              </a:extLst>
            </p:cNvPr>
            <p:cNvSpPr/>
            <p:nvPr/>
          </p:nvSpPr>
          <p:spPr>
            <a:xfrm>
              <a:off x="8294367" y="3616017"/>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B</a:t>
              </a:r>
            </a:p>
          </p:txBody>
        </p:sp>
        <p:sp>
          <p:nvSpPr>
            <p:cNvPr id="24" name="正方形/長方形 23">
              <a:extLst>
                <a:ext uri="{FF2B5EF4-FFF2-40B4-BE49-F238E27FC236}">
                  <a16:creationId xmlns:a16="http://schemas.microsoft.com/office/drawing/2014/main" id="{155D275A-ABBD-471F-9914-B77FF3DEA0E1}"/>
                </a:ext>
              </a:extLst>
            </p:cNvPr>
            <p:cNvSpPr/>
            <p:nvPr/>
          </p:nvSpPr>
          <p:spPr>
            <a:xfrm>
              <a:off x="6344341" y="3616017"/>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A’</a:t>
              </a:r>
            </a:p>
          </p:txBody>
        </p:sp>
      </p:grpSp>
      <p:grpSp>
        <p:nvGrpSpPr>
          <p:cNvPr id="27" name="グループ化 26">
            <a:extLst>
              <a:ext uri="{FF2B5EF4-FFF2-40B4-BE49-F238E27FC236}">
                <a16:creationId xmlns:a16="http://schemas.microsoft.com/office/drawing/2014/main" id="{5C377D11-094B-4DFD-A311-47849E7D6D63}"/>
              </a:ext>
            </a:extLst>
          </p:cNvPr>
          <p:cNvGrpSpPr/>
          <p:nvPr/>
        </p:nvGrpSpPr>
        <p:grpSpPr>
          <a:xfrm>
            <a:off x="7939611" y="4708926"/>
            <a:ext cx="3853052" cy="432000"/>
            <a:chOff x="7324254" y="4697850"/>
            <a:chExt cx="3853052" cy="432000"/>
          </a:xfrm>
        </p:grpSpPr>
        <p:sp>
          <p:nvSpPr>
            <p:cNvPr id="21" name="正方形/長方形 20">
              <a:extLst>
                <a:ext uri="{FF2B5EF4-FFF2-40B4-BE49-F238E27FC236}">
                  <a16:creationId xmlns:a16="http://schemas.microsoft.com/office/drawing/2014/main" id="{EE30B1A8-9EA5-4045-8BE2-B0EC80F61490}"/>
                </a:ext>
              </a:extLst>
            </p:cNvPr>
            <p:cNvSpPr/>
            <p:nvPr/>
          </p:nvSpPr>
          <p:spPr>
            <a:xfrm>
              <a:off x="9341306" y="4697850"/>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漢字氏名ファイル</a:t>
              </a:r>
              <a:endParaRPr lang="en-US" altLang="ja-JP" sz="1400" dirty="0">
                <a:solidFill>
                  <a:schemeClr val="tx1"/>
                </a:solidFill>
              </a:endParaRPr>
            </a:p>
          </p:txBody>
        </p:sp>
        <p:sp>
          <p:nvSpPr>
            <p:cNvPr id="25" name="正方形/長方形 24">
              <a:extLst>
                <a:ext uri="{FF2B5EF4-FFF2-40B4-BE49-F238E27FC236}">
                  <a16:creationId xmlns:a16="http://schemas.microsoft.com/office/drawing/2014/main" id="{73B3E396-4CB2-490D-8B38-18E329E6EBBA}"/>
                </a:ext>
              </a:extLst>
            </p:cNvPr>
            <p:cNvSpPr/>
            <p:nvPr/>
          </p:nvSpPr>
          <p:spPr>
            <a:xfrm>
              <a:off x="7324254" y="4697850"/>
              <a:ext cx="1836000" cy="43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申込書ファイル</a:t>
              </a:r>
              <a:r>
                <a:rPr lang="en-US" altLang="ja-JP" sz="1400" dirty="0">
                  <a:solidFill>
                    <a:schemeClr val="tx1"/>
                  </a:solidFill>
                </a:rPr>
                <a:t>B’</a:t>
              </a:r>
            </a:p>
          </p:txBody>
        </p:sp>
      </p:grpSp>
      <p:cxnSp>
        <p:nvCxnSpPr>
          <p:cNvPr id="29" name="コネクタ: カギ線 28">
            <a:extLst>
              <a:ext uri="{FF2B5EF4-FFF2-40B4-BE49-F238E27FC236}">
                <a16:creationId xmlns:a16="http://schemas.microsoft.com/office/drawing/2014/main" id="{80174BA9-2CE4-449E-98AE-CD957315BBBD}"/>
              </a:ext>
            </a:extLst>
          </p:cNvPr>
          <p:cNvCxnSpPr>
            <a:stCxn id="20" idx="2"/>
            <a:endCxn id="12" idx="0"/>
          </p:cNvCxnSpPr>
          <p:nvPr/>
        </p:nvCxnSpPr>
        <p:spPr>
          <a:xfrm rot="5400000">
            <a:off x="7822648" y="3027572"/>
            <a:ext cx="110101" cy="12700"/>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30" name="コネクタ: カギ線 29">
            <a:extLst>
              <a:ext uri="{FF2B5EF4-FFF2-40B4-BE49-F238E27FC236}">
                <a16:creationId xmlns:a16="http://schemas.microsoft.com/office/drawing/2014/main" id="{0412B57E-1225-4D5F-9DE9-A19EF61897E3}"/>
              </a:ext>
            </a:extLst>
          </p:cNvPr>
          <p:cNvCxnSpPr>
            <a:cxnSpLocks/>
            <a:stCxn id="12" idx="2"/>
            <a:endCxn id="24" idx="0"/>
          </p:cNvCxnSpPr>
          <p:nvPr/>
        </p:nvCxnSpPr>
        <p:spPr>
          <a:xfrm rot="5400000">
            <a:off x="7822648" y="3569673"/>
            <a:ext cx="110101" cy="12700"/>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33" name="コネクタ: カギ線 32">
            <a:extLst>
              <a:ext uri="{FF2B5EF4-FFF2-40B4-BE49-F238E27FC236}">
                <a16:creationId xmlns:a16="http://schemas.microsoft.com/office/drawing/2014/main" id="{E439487C-8EA3-4987-9D6F-ADAEC0D57314}"/>
              </a:ext>
            </a:extLst>
          </p:cNvPr>
          <p:cNvCxnSpPr>
            <a:cxnSpLocks/>
            <a:stCxn id="23" idx="2"/>
            <a:endCxn id="13" idx="0"/>
          </p:cNvCxnSpPr>
          <p:nvPr/>
        </p:nvCxnSpPr>
        <p:spPr>
          <a:xfrm rot="5400000">
            <a:off x="9256661" y="3595761"/>
            <a:ext cx="110101" cy="103202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37" name="コネクタ: カギ線 36">
            <a:extLst>
              <a:ext uri="{FF2B5EF4-FFF2-40B4-BE49-F238E27FC236}">
                <a16:creationId xmlns:a16="http://schemas.microsoft.com/office/drawing/2014/main" id="{C8F5E0B4-D583-447A-A1A7-1629C5E18528}"/>
              </a:ext>
            </a:extLst>
          </p:cNvPr>
          <p:cNvCxnSpPr>
            <a:cxnSpLocks/>
            <a:stCxn id="24" idx="2"/>
            <a:endCxn id="13" idx="0"/>
          </p:cNvCxnSpPr>
          <p:nvPr/>
        </p:nvCxnSpPr>
        <p:spPr>
          <a:xfrm rot="16200000" flipH="1">
            <a:off x="8281648" y="3652774"/>
            <a:ext cx="110101" cy="91800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40" name="コネクタ: カギ線 39">
            <a:extLst>
              <a:ext uri="{FF2B5EF4-FFF2-40B4-BE49-F238E27FC236}">
                <a16:creationId xmlns:a16="http://schemas.microsoft.com/office/drawing/2014/main" id="{A9E0852D-A574-4A60-8B42-061C52246F02}"/>
              </a:ext>
            </a:extLst>
          </p:cNvPr>
          <p:cNvCxnSpPr>
            <a:cxnSpLocks/>
            <a:stCxn id="13" idx="2"/>
            <a:endCxn id="25" idx="0"/>
          </p:cNvCxnSpPr>
          <p:nvPr/>
        </p:nvCxnSpPr>
        <p:spPr>
          <a:xfrm rot="16200000" flipH="1">
            <a:off x="8771604" y="4622918"/>
            <a:ext cx="110101" cy="619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43" name="コネクタ: カギ線 42">
            <a:extLst>
              <a:ext uri="{FF2B5EF4-FFF2-40B4-BE49-F238E27FC236}">
                <a16:creationId xmlns:a16="http://schemas.microsoft.com/office/drawing/2014/main" id="{436A66D5-BB9B-46B6-A998-E871D4BEFC8E}"/>
              </a:ext>
            </a:extLst>
          </p:cNvPr>
          <p:cNvCxnSpPr>
            <a:cxnSpLocks/>
            <a:stCxn id="25" idx="2"/>
            <a:endCxn id="14" idx="0"/>
          </p:cNvCxnSpPr>
          <p:nvPr/>
        </p:nvCxnSpPr>
        <p:spPr>
          <a:xfrm rot="16200000" flipH="1">
            <a:off x="9287617" y="4710919"/>
            <a:ext cx="110101" cy="97011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46" name="コネクタ: カギ線 45">
            <a:extLst>
              <a:ext uri="{FF2B5EF4-FFF2-40B4-BE49-F238E27FC236}">
                <a16:creationId xmlns:a16="http://schemas.microsoft.com/office/drawing/2014/main" id="{4E674EDC-17ED-4539-97C3-6A6A42D3C0E1}"/>
              </a:ext>
            </a:extLst>
          </p:cNvPr>
          <p:cNvCxnSpPr>
            <a:cxnSpLocks/>
            <a:stCxn id="21" idx="2"/>
            <a:endCxn id="14" idx="0"/>
          </p:cNvCxnSpPr>
          <p:nvPr/>
        </p:nvCxnSpPr>
        <p:spPr>
          <a:xfrm rot="5400000">
            <a:off x="10296144" y="4672507"/>
            <a:ext cx="110101" cy="1046939"/>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49" name="コネクタ: カギ線 48">
            <a:extLst>
              <a:ext uri="{FF2B5EF4-FFF2-40B4-BE49-F238E27FC236}">
                <a16:creationId xmlns:a16="http://schemas.microsoft.com/office/drawing/2014/main" id="{9E864A58-8063-41D6-9005-070F9FF02D28}"/>
              </a:ext>
            </a:extLst>
          </p:cNvPr>
          <p:cNvCxnSpPr>
            <a:cxnSpLocks/>
            <a:endCxn id="22" idx="0"/>
          </p:cNvCxnSpPr>
          <p:nvPr/>
        </p:nvCxnSpPr>
        <p:spPr>
          <a:xfrm rot="16200000" flipH="1">
            <a:off x="9642535" y="5607940"/>
            <a:ext cx="256352" cy="11402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52" name="コネクタ: カギ線 51">
            <a:extLst>
              <a:ext uri="{FF2B5EF4-FFF2-40B4-BE49-F238E27FC236}">
                <a16:creationId xmlns:a16="http://schemas.microsoft.com/office/drawing/2014/main" id="{A9D713FC-5ADF-475C-8EEB-69388FF60021}"/>
              </a:ext>
            </a:extLst>
          </p:cNvPr>
          <p:cNvCxnSpPr>
            <a:cxnSpLocks/>
            <a:stCxn id="15" idx="2"/>
            <a:endCxn id="11" idx="0"/>
          </p:cNvCxnSpPr>
          <p:nvPr/>
        </p:nvCxnSpPr>
        <p:spPr>
          <a:xfrm rot="16200000" flipH="1">
            <a:off x="1872176" y="2785088"/>
            <a:ext cx="524966" cy="1982052"/>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55" name="コネクタ: カギ線 54">
            <a:extLst>
              <a:ext uri="{FF2B5EF4-FFF2-40B4-BE49-F238E27FC236}">
                <a16:creationId xmlns:a16="http://schemas.microsoft.com/office/drawing/2014/main" id="{C0956D8E-1A17-48D0-A469-40E57A23F3DA}"/>
              </a:ext>
            </a:extLst>
          </p:cNvPr>
          <p:cNvCxnSpPr>
            <a:cxnSpLocks/>
            <a:stCxn id="19" idx="2"/>
            <a:endCxn id="11" idx="0"/>
          </p:cNvCxnSpPr>
          <p:nvPr/>
        </p:nvCxnSpPr>
        <p:spPr>
          <a:xfrm rot="5400000">
            <a:off x="2859559" y="3772470"/>
            <a:ext cx="532253" cy="1270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58" name="コネクタ: カギ線 57">
            <a:extLst>
              <a:ext uri="{FF2B5EF4-FFF2-40B4-BE49-F238E27FC236}">
                <a16:creationId xmlns:a16="http://schemas.microsoft.com/office/drawing/2014/main" id="{16C9FA3B-D437-4DC7-9204-35A9FE411F21}"/>
              </a:ext>
            </a:extLst>
          </p:cNvPr>
          <p:cNvCxnSpPr>
            <a:cxnSpLocks/>
            <a:stCxn id="17" idx="2"/>
            <a:endCxn id="11" idx="0"/>
          </p:cNvCxnSpPr>
          <p:nvPr/>
        </p:nvCxnSpPr>
        <p:spPr>
          <a:xfrm rot="5400000">
            <a:off x="3831631" y="2794518"/>
            <a:ext cx="538134" cy="1950025"/>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61" name="コネクタ: カギ線 60">
            <a:extLst>
              <a:ext uri="{FF2B5EF4-FFF2-40B4-BE49-F238E27FC236}">
                <a16:creationId xmlns:a16="http://schemas.microsoft.com/office/drawing/2014/main" id="{2CA67D13-4274-432E-88BC-E4DA0FD2B4B8}"/>
              </a:ext>
            </a:extLst>
          </p:cNvPr>
          <p:cNvCxnSpPr>
            <a:cxnSpLocks/>
            <a:stCxn id="11" idx="2"/>
            <a:endCxn id="18" idx="0"/>
          </p:cNvCxnSpPr>
          <p:nvPr/>
        </p:nvCxnSpPr>
        <p:spPr>
          <a:xfrm rot="5400000">
            <a:off x="2725708" y="4870574"/>
            <a:ext cx="799955" cy="1270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66087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llustimage.com/photo/dl/11473.png?20191226"/>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944744" y="3912386"/>
            <a:ext cx="2156436" cy="2156436"/>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p:txBody>
          <a:bodyPr/>
          <a:lstStyle/>
          <a:p>
            <a:r>
              <a:rPr kumimoji="1" lang="ja-JP" altLang="en-US" dirty="0"/>
              <a:t>レガシーシステムの現代化（モダナイゼーション）</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現代化： コンポーネントやプラットフォームを新しくすることでシステムを進化させるプロセス</a:t>
            </a:r>
            <a:endParaRPr kumimoji="1" lang="en-US" altLang="ja-JP" dirty="0"/>
          </a:p>
          <a:p>
            <a:r>
              <a:rPr lang="ja-JP" altLang="en-US" dirty="0"/>
              <a:t>現代化のアプローチ： ラッピング </a:t>
            </a:r>
            <a:r>
              <a:rPr lang="en-US" altLang="ja-JP" dirty="0"/>
              <a:t>/ </a:t>
            </a:r>
            <a:r>
              <a:rPr lang="ja-JP" altLang="en-US" dirty="0"/>
              <a:t>マイグレーション </a:t>
            </a:r>
            <a:r>
              <a:rPr lang="en-US" altLang="ja-JP" dirty="0"/>
              <a:t>/ </a:t>
            </a:r>
            <a:r>
              <a:rPr lang="ja-JP" altLang="en-US" dirty="0"/>
              <a:t>再構築</a:t>
            </a:r>
            <a:endParaRPr kumimoji="1" lang="ja-JP" altLang="en-US" dirty="0"/>
          </a:p>
        </p:txBody>
      </p:sp>
      <p:grpSp>
        <p:nvGrpSpPr>
          <p:cNvPr id="10" name="グループ化 9"/>
          <p:cNvGrpSpPr/>
          <p:nvPr/>
        </p:nvGrpSpPr>
        <p:grpSpPr>
          <a:xfrm>
            <a:off x="609600" y="4497289"/>
            <a:ext cx="1020393" cy="986630"/>
            <a:chOff x="7536084" y="2124938"/>
            <a:chExt cx="4057699" cy="3923438"/>
          </a:xfrm>
        </p:grpSpPr>
        <p:pic>
          <p:nvPicPr>
            <p:cNvPr id="8" name="コンテンツ プレースホルダー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9" name="Picture 2" descr="蜘蛛の巣の白黒イラスト"/>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sp>
        <p:nvSpPr>
          <p:cNvPr id="11" name="テキスト ボックス 10"/>
          <p:cNvSpPr txBox="1"/>
          <p:nvPr/>
        </p:nvSpPr>
        <p:spPr>
          <a:xfrm>
            <a:off x="450448" y="2111828"/>
            <a:ext cx="3563710" cy="1908215"/>
          </a:xfrm>
          <a:prstGeom prst="rect">
            <a:avLst/>
          </a:prstGeom>
          <a:noFill/>
        </p:spPr>
        <p:txBody>
          <a:bodyPr wrap="square" rtlCol="0">
            <a:spAutoFit/>
          </a:bodyPr>
          <a:lstStyle/>
          <a:p>
            <a:r>
              <a:rPr lang="ja-JP" altLang="en-US" dirty="0">
                <a:latin typeface="+mj-ea"/>
                <a:ea typeface="+mj-ea"/>
              </a:rPr>
              <a:t>■ラッピング</a:t>
            </a:r>
            <a:endParaRPr lang="en-US" altLang="ja-JP" dirty="0">
              <a:latin typeface="+mj-ea"/>
              <a:ea typeface="+mj-ea"/>
            </a:endParaRPr>
          </a:p>
          <a:p>
            <a:r>
              <a:rPr kumimoji="1" lang="ja-JP" altLang="en-US" sz="2000" dirty="0">
                <a:latin typeface="+mj-ea"/>
                <a:ea typeface="+mj-ea"/>
              </a:rPr>
              <a:t>新しいインタフェースで囲んで，</a:t>
            </a:r>
            <a:endParaRPr kumimoji="1" lang="en-US" altLang="ja-JP" sz="2000" dirty="0">
              <a:latin typeface="+mj-ea"/>
              <a:ea typeface="+mj-ea"/>
            </a:endParaRPr>
          </a:p>
          <a:p>
            <a:r>
              <a:rPr kumimoji="1" lang="ja-JP" altLang="en-US" sz="2000" dirty="0">
                <a:latin typeface="+mj-ea"/>
                <a:ea typeface="+mj-ea"/>
              </a:rPr>
              <a:t>操作性や外観を向上する．</a:t>
            </a:r>
            <a:endParaRPr kumimoji="1" lang="en-US" altLang="ja-JP" sz="2000" dirty="0">
              <a:latin typeface="+mj-ea"/>
              <a:ea typeface="+mj-ea"/>
            </a:endParaRPr>
          </a:p>
          <a:p>
            <a:r>
              <a:rPr lang="ja-JP" altLang="en-US" sz="1000" dirty="0">
                <a:latin typeface="+mj-ea"/>
                <a:ea typeface="+mj-ea"/>
              </a:rPr>
              <a:t>　</a:t>
            </a:r>
            <a:endParaRPr kumimoji="1" lang="en-US" altLang="ja-JP" sz="2000" dirty="0">
              <a:latin typeface="+mj-ea"/>
              <a:ea typeface="+mj-ea"/>
            </a:endParaRPr>
          </a:p>
          <a:p>
            <a:r>
              <a:rPr lang="ja-JP" altLang="en-US" sz="2000" dirty="0">
                <a:latin typeface="+mj-ea"/>
                <a:ea typeface="+mj-ea"/>
              </a:rPr>
              <a:t>コストは小さくて済むが，</a:t>
            </a:r>
            <a:endParaRPr lang="en-US" altLang="ja-JP" sz="2000" dirty="0">
              <a:latin typeface="+mj-ea"/>
              <a:ea typeface="+mj-ea"/>
            </a:endParaRPr>
          </a:p>
          <a:p>
            <a:r>
              <a:rPr kumimoji="1" lang="ja-JP" altLang="en-US" sz="2000" dirty="0">
                <a:latin typeface="+mj-ea"/>
                <a:ea typeface="+mj-ea"/>
              </a:rPr>
              <a:t>効果も限定的．</a:t>
            </a:r>
          </a:p>
        </p:txBody>
      </p:sp>
      <p:grpSp>
        <p:nvGrpSpPr>
          <p:cNvPr id="13" name="グループ化 12"/>
          <p:cNvGrpSpPr/>
          <p:nvPr/>
        </p:nvGrpSpPr>
        <p:grpSpPr>
          <a:xfrm>
            <a:off x="2512765" y="4549439"/>
            <a:ext cx="1020393" cy="986630"/>
            <a:chOff x="7536084" y="2124938"/>
            <a:chExt cx="4057699" cy="3923438"/>
          </a:xfrm>
        </p:grpSpPr>
        <p:pic>
          <p:nvPicPr>
            <p:cNvPr id="14" name="コンテンツ プレースホルダー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5" name="Picture 2" descr="蜘蛛の巣の白黒イラスト"/>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右矢印 11"/>
          <p:cNvSpPr/>
          <p:nvPr/>
        </p:nvSpPr>
        <p:spPr>
          <a:xfrm>
            <a:off x="1669127" y="4724659"/>
            <a:ext cx="686582" cy="484632"/>
          </a:xfrm>
          <a:prstGeom prst="rightArrow">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4402316" y="2107207"/>
            <a:ext cx="3563710" cy="1538883"/>
          </a:xfrm>
          <a:prstGeom prst="rect">
            <a:avLst/>
          </a:prstGeom>
          <a:noFill/>
        </p:spPr>
        <p:txBody>
          <a:bodyPr wrap="square" rtlCol="0">
            <a:spAutoFit/>
          </a:bodyPr>
          <a:lstStyle/>
          <a:p>
            <a:r>
              <a:rPr lang="ja-JP" altLang="en-US" dirty="0">
                <a:latin typeface="+mj-ea"/>
                <a:ea typeface="+mj-ea"/>
              </a:rPr>
              <a:t>■マイグレーション</a:t>
            </a:r>
            <a:endParaRPr lang="en-US" altLang="ja-JP" dirty="0">
              <a:latin typeface="+mj-ea"/>
              <a:ea typeface="+mj-ea"/>
            </a:endParaRPr>
          </a:p>
          <a:p>
            <a:r>
              <a:rPr kumimoji="1" lang="ja-JP" altLang="en-US" sz="2000" dirty="0">
                <a:latin typeface="+mj-ea"/>
                <a:ea typeface="+mj-ea"/>
              </a:rPr>
              <a:t>異なる言語に機械的に変換して，</a:t>
            </a:r>
            <a:endParaRPr kumimoji="1" lang="en-US" altLang="ja-JP" sz="2000" dirty="0">
              <a:latin typeface="+mj-ea"/>
              <a:ea typeface="+mj-ea"/>
            </a:endParaRPr>
          </a:p>
          <a:p>
            <a:r>
              <a:rPr lang="ja-JP" altLang="en-US" sz="2000" dirty="0">
                <a:latin typeface="+mj-ea"/>
                <a:ea typeface="+mj-ea"/>
              </a:rPr>
              <a:t>最新技術にする．</a:t>
            </a:r>
            <a:endParaRPr lang="en-US" altLang="ja-JP" sz="2000" dirty="0">
              <a:latin typeface="+mj-ea"/>
              <a:ea typeface="+mj-ea"/>
            </a:endParaRPr>
          </a:p>
          <a:p>
            <a:r>
              <a:rPr lang="ja-JP" altLang="en-US" sz="1000" dirty="0">
                <a:latin typeface="+mj-ea"/>
                <a:ea typeface="+mj-ea"/>
              </a:rPr>
              <a:t>　</a:t>
            </a:r>
            <a:endParaRPr lang="en-US" altLang="ja-JP" sz="2000" dirty="0">
              <a:latin typeface="+mj-ea"/>
              <a:ea typeface="+mj-ea"/>
            </a:endParaRPr>
          </a:p>
          <a:p>
            <a:r>
              <a:rPr kumimoji="1" lang="ja-JP" altLang="en-US" sz="2000" dirty="0">
                <a:latin typeface="+mj-ea"/>
                <a:ea typeface="+mj-ea"/>
              </a:rPr>
              <a:t>コストと効果のバランスが良い．</a:t>
            </a:r>
          </a:p>
        </p:txBody>
      </p:sp>
      <p:sp>
        <p:nvSpPr>
          <p:cNvPr id="18" name="テキスト ボックス 17"/>
          <p:cNvSpPr txBox="1"/>
          <p:nvPr/>
        </p:nvSpPr>
        <p:spPr>
          <a:xfrm>
            <a:off x="8348512" y="2107207"/>
            <a:ext cx="3563710" cy="1908215"/>
          </a:xfrm>
          <a:prstGeom prst="rect">
            <a:avLst/>
          </a:prstGeom>
          <a:noFill/>
        </p:spPr>
        <p:txBody>
          <a:bodyPr wrap="square" rtlCol="0">
            <a:spAutoFit/>
          </a:bodyPr>
          <a:lstStyle/>
          <a:p>
            <a:r>
              <a:rPr lang="ja-JP" altLang="en-US" dirty="0">
                <a:latin typeface="+mj-ea"/>
                <a:ea typeface="+mj-ea"/>
              </a:rPr>
              <a:t>■再構築</a:t>
            </a:r>
          </a:p>
          <a:p>
            <a:r>
              <a:rPr lang="ja-JP" altLang="en-US" sz="2000" dirty="0">
                <a:latin typeface="+mj-ea"/>
                <a:ea typeface="+mj-ea"/>
              </a:rPr>
              <a:t>仕様や要件を調査して，</a:t>
            </a:r>
            <a:endParaRPr lang="en-US" altLang="ja-JP" sz="2000" dirty="0">
              <a:latin typeface="+mj-ea"/>
              <a:ea typeface="+mj-ea"/>
            </a:endParaRPr>
          </a:p>
          <a:p>
            <a:r>
              <a:rPr lang="ja-JP" altLang="en-US" sz="2000" dirty="0">
                <a:latin typeface="+mj-ea"/>
                <a:ea typeface="+mj-ea"/>
              </a:rPr>
              <a:t>最新</a:t>
            </a:r>
            <a:r>
              <a:rPr kumimoji="1" lang="ja-JP" altLang="en-US" sz="2000" dirty="0">
                <a:latin typeface="+mj-ea"/>
                <a:ea typeface="+mj-ea"/>
              </a:rPr>
              <a:t>技術でシステムを新しく作る．</a:t>
            </a:r>
            <a:endParaRPr kumimoji="1" lang="en-US" altLang="ja-JP" sz="2000" dirty="0">
              <a:latin typeface="+mj-ea"/>
              <a:ea typeface="+mj-ea"/>
            </a:endParaRPr>
          </a:p>
          <a:p>
            <a:r>
              <a:rPr lang="ja-JP" altLang="en-US" sz="1000" dirty="0">
                <a:latin typeface="+mj-ea"/>
                <a:ea typeface="+mj-ea"/>
              </a:rPr>
              <a:t>　</a:t>
            </a:r>
            <a:endParaRPr lang="en-US" altLang="ja-JP" sz="2000" dirty="0">
              <a:latin typeface="+mj-ea"/>
              <a:ea typeface="+mj-ea"/>
            </a:endParaRPr>
          </a:p>
          <a:p>
            <a:r>
              <a:rPr kumimoji="1" lang="ja-JP" altLang="en-US" sz="2000" dirty="0">
                <a:latin typeface="+mj-ea"/>
                <a:ea typeface="+mj-ea"/>
              </a:rPr>
              <a:t>効果は大きいが，実施期間や</a:t>
            </a:r>
            <a:br>
              <a:rPr kumimoji="1" lang="en-US" altLang="ja-JP" sz="2000" dirty="0">
                <a:latin typeface="+mj-ea"/>
                <a:ea typeface="+mj-ea"/>
              </a:rPr>
            </a:br>
            <a:r>
              <a:rPr kumimoji="1" lang="ja-JP" altLang="en-US" sz="2000" dirty="0">
                <a:latin typeface="+mj-ea"/>
                <a:ea typeface="+mj-ea"/>
              </a:rPr>
              <a:t>コストが大きく採用されにくい．</a:t>
            </a:r>
          </a:p>
        </p:txBody>
      </p:sp>
      <p:grpSp>
        <p:nvGrpSpPr>
          <p:cNvPr id="20" name="グループ化 19"/>
          <p:cNvGrpSpPr/>
          <p:nvPr/>
        </p:nvGrpSpPr>
        <p:grpSpPr>
          <a:xfrm>
            <a:off x="4376797" y="4588513"/>
            <a:ext cx="1020393" cy="986630"/>
            <a:chOff x="7536084" y="2124938"/>
            <a:chExt cx="4057699" cy="3923438"/>
          </a:xfrm>
        </p:grpSpPr>
        <p:pic>
          <p:nvPicPr>
            <p:cNvPr id="21" name="コンテンツ プレースホルダー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2" name="Picture 2" descr="蜘蛛の巣の白黒イラスト"/>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sp>
        <p:nvSpPr>
          <p:cNvPr id="26" name="右矢印 25"/>
          <p:cNvSpPr/>
          <p:nvPr/>
        </p:nvSpPr>
        <p:spPr>
          <a:xfrm>
            <a:off x="5436324" y="4815883"/>
            <a:ext cx="686582" cy="484632"/>
          </a:xfrm>
          <a:prstGeom prst="rightArrow">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8" name="グループ化 27"/>
          <p:cNvGrpSpPr/>
          <p:nvPr/>
        </p:nvGrpSpPr>
        <p:grpSpPr>
          <a:xfrm>
            <a:off x="8407777" y="4585273"/>
            <a:ext cx="1020393" cy="986630"/>
            <a:chOff x="7536084" y="2124938"/>
            <a:chExt cx="4057699" cy="3923438"/>
          </a:xfrm>
        </p:grpSpPr>
        <p:pic>
          <p:nvPicPr>
            <p:cNvPr id="29" name="コンテンツ プレースホルダー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30" name="Picture 2" descr="蜘蛛の巣の白黒イラスト"/>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sp>
        <p:nvSpPr>
          <p:cNvPr id="34" name="右矢印 33"/>
          <p:cNvSpPr/>
          <p:nvPr/>
        </p:nvSpPr>
        <p:spPr>
          <a:xfrm>
            <a:off x="9467304" y="4812643"/>
            <a:ext cx="686582" cy="484632"/>
          </a:xfrm>
          <a:prstGeom prst="rightArrow">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3EA09B63-54D8-45A8-8B19-EFC060AE42F7}"/>
              </a:ext>
            </a:extLst>
          </p:cNvPr>
          <p:cNvGrpSpPr/>
          <p:nvPr/>
        </p:nvGrpSpPr>
        <p:grpSpPr>
          <a:xfrm>
            <a:off x="6279962" y="4640663"/>
            <a:ext cx="1020393" cy="986630"/>
            <a:chOff x="6279962" y="4640663"/>
            <a:chExt cx="1020393" cy="986630"/>
          </a:xfrm>
        </p:grpSpPr>
        <p:pic>
          <p:nvPicPr>
            <p:cNvPr id="24" name="コンテンツ プレースホルダー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bwMode="auto">
            <a:xfrm>
              <a:off x="6279962" y="4640663"/>
              <a:ext cx="1020393" cy="986630"/>
            </a:xfrm>
            <a:prstGeom prst="rect">
              <a:avLst/>
            </a:prstGeom>
            <a:noFill/>
            <a:ln w="9525">
              <a:noFill/>
              <a:miter lim="800000"/>
              <a:headEnd/>
              <a:tailEnd/>
            </a:ln>
            <a:effectLst/>
          </p:spPr>
        </p:pic>
        <p:sp>
          <p:nvSpPr>
            <p:cNvPr id="16" name="星 4 15"/>
            <p:cNvSpPr/>
            <p:nvPr/>
          </p:nvSpPr>
          <p:spPr>
            <a:xfrm>
              <a:off x="6446826" y="4735688"/>
              <a:ext cx="342900" cy="342900"/>
            </a:xfrm>
            <a:prstGeom prst="star4">
              <a:avLst/>
            </a:prstGeom>
            <a:solidFill>
              <a:schemeClr val="bg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星 4 35"/>
            <p:cNvSpPr/>
            <p:nvPr/>
          </p:nvSpPr>
          <p:spPr>
            <a:xfrm>
              <a:off x="6689717" y="4983342"/>
              <a:ext cx="190500" cy="190500"/>
            </a:xfrm>
            <a:prstGeom prst="star4">
              <a:avLst/>
            </a:prstGeom>
            <a:solidFill>
              <a:schemeClr val="bg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35" name="図 34"/>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303080" y="4682584"/>
            <a:ext cx="1203383" cy="853486"/>
          </a:xfrm>
          <a:prstGeom prst="rect">
            <a:avLst/>
          </a:prstGeom>
        </p:spPr>
      </p:pic>
      <p:sp>
        <p:nvSpPr>
          <p:cNvPr id="37" name="正方形/長方形 36"/>
          <p:cNvSpPr/>
          <p:nvPr/>
        </p:nvSpPr>
        <p:spPr>
          <a:xfrm>
            <a:off x="4101180" y="1976438"/>
            <a:ext cx="3971258" cy="426720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435854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解決策のアプローチ</a:t>
            </a:r>
            <a:endParaRPr kumimoji="1" lang="ja-JP" altLang="en-US" dirty="0"/>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230327852"/>
              </p:ext>
            </p:extLst>
          </p:nvPr>
        </p:nvGraphicFramePr>
        <p:xfrm>
          <a:off x="609600" y="1746250"/>
          <a:ext cx="6550293" cy="4388800"/>
        </p:xfrm>
        <a:graphic>
          <a:graphicData uri="http://schemas.openxmlformats.org/drawingml/2006/table">
            <a:tbl>
              <a:tblPr firstRow="1">
                <a:tableStyleId>{073A0DAA-6AF3-43AB-8588-CEC1D06C72B9}</a:tableStyleId>
              </a:tblPr>
              <a:tblGrid>
                <a:gridCol w="1063893">
                  <a:extLst>
                    <a:ext uri="{9D8B030D-6E8A-4147-A177-3AD203B41FA5}">
                      <a16:colId xmlns:a16="http://schemas.microsoft.com/office/drawing/2014/main" val="686886300"/>
                    </a:ext>
                  </a:extLst>
                </a:gridCol>
                <a:gridCol w="5486400">
                  <a:extLst>
                    <a:ext uri="{9D8B030D-6E8A-4147-A177-3AD203B41FA5}">
                      <a16:colId xmlns:a16="http://schemas.microsoft.com/office/drawing/2014/main" val="1213220244"/>
                    </a:ext>
                  </a:extLst>
                </a:gridCol>
              </a:tblGrid>
              <a:tr h="177274">
                <a:tc>
                  <a:txBody>
                    <a:bodyPr/>
                    <a:lstStyle/>
                    <a:p>
                      <a:pPr algn="ctr"/>
                      <a:r>
                        <a:rPr kumimoji="1" lang="ja-JP" altLang="en-US" sz="1600" dirty="0">
                          <a:solidFill>
                            <a:schemeClr val="bg1"/>
                          </a:solidFill>
                          <a:latin typeface="+mj-ea"/>
                          <a:ea typeface="+mj-ea"/>
                          <a:cs typeface="メイリオ" pitchFamily="50" charset="-128"/>
                        </a:rPr>
                        <a:t>処理機能</a:t>
                      </a:r>
                    </a:p>
                  </a:txBody>
                  <a:tcPr marL="91415" marR="91415" marT="45700" marB="45700"/>
                </a:tc>
                <a:tc>
                  <a:txBody>
                    <a:bodyPr/>
                    <a:lstStyle/>
                    <a:p>
                      <a:pPr algn="ctr"/>
                      <a:r>
                        <a:rPr kumimoji="1" lang="ja-JP" altLang="en-US" sz="1600" dirty="0">
                          <a:solidFill>
                            <a:schemeClr val="bg1"/>
                          </a:solidFill>
                          <a:latin typeface="+mj-ea"/>
                          <a:ea typeface="+mj-ea"/>
                          <a:cs typeface="メイリオ" pitchFamily="50" charset="-128"/>
                        </a:rPr>
                        <a:t>概要</a:t>
                      </a:r>
                    </a:p>
                  </a:txBody>
                  <a:tcPr marL="91415" marR="91415" marT="45700" marB="45700"/>
                </a:tc>
                <a:extLst>
                  <a:ext uri="{0D108BD9-81ED-4DB2-BD59-A6C34878D82A}">
                    <a16:rowId xmlns:a16="http://schemas.microsoft.com/office/drawing/2014/main" val="3751505028"/>
                  </a:ext>
                </a:extLst>
              </a:tr>
              <a:tr h="177274">
                <a:tc>
                  <a:txBody>
                    <a:bodyPr/>
                    <a:lstStyle/>
                    <a:p>
                      <a:r>
                        <a:rPr kumimoji="1" lang="ja-JP" altLang="en-US" sz="1600" dirty="0">
                          <a:latin typeface="+mj-ea"/>
                          <a:ea typeface="+mj-ea"/>
                          <a:cs typeface="メイリオ" pitchFamily="50" charset="-128"/>
                        </a:rPr>
                        <a:t>抽出</a:t>
                      </a:r>
                    </a:p>
                  </a:txBody>
                  <a:tcPr marL="91415" marR="91415" marT="45700" marB="45700"/>
                </a:tc>
                <a:tc>
                  <a:txBody>
                    <a:bodyPr/>
                    <a:lstStyle/>
                    <a:p>
                      <a:r>
                        <a:rPr kumimoji="1" lang="ja-JP" altLang="en-US" sz="1600" dirty="0">
                          <a:latin typeface="+mj-ea"/>
                          <a:ea typeface="+mj-ea"/>
                          <a:cs typeface="メイリオ" pitchFamily="50" charset="-128"/>
                        </a:rPr>
                        <a:t>入力ファイルの一部のレコードだけを出力ファイルとして出力する</a:t>
                      </a:r>
                    </a:p>
                  </a:txBody>
                  <a:tcPr marL="91415" marR="91415" marT="45700" marB="45700"/>
                </a:tc>
                <a:extLst>
                  <a:ext uri="{0D108BD9-81ED-4DB2-BD59-A6C34878D82A}">
                    <a16:rowId xmlns:a16="http://schemas.microsoft.com/office/drawing/2014/main" val="2403660919"/>
                  </a:ext>
                </a:extLst>
              </a:tr>
              <a:tr h="306216">
                <a:tc>
                  <a:txBody>
                    <a:bodyPr/>
                    <a:lstStyle/>
                    <a:p>
                      <a:r>
                        <a:rPr kumimoji="1" lang="ja-JP" altLang="en-US" sz="1600" dirty="0">
                          <a:latin typeface="+mj-ea"/>
                          <a:ea typeface="+mj-ea"/>
                          <a:cs typeface="メイリオ" pitchFamily="50" charset="-128"/>
                        </a:rPr>
                        <a:t>振分</a:t>
                      </a:r>
                    </a:p>
                  </a:txBody>
                  <a:tcPr marL="91415" marR="91415" marT="45700" marB="45700"/>
                </a:tc>
                <a:tc>
                  <a:txBody>
                    <a:bodyPr/>
                    <a:lstStyle/>
                    <a:p>
                      <a:r>
                        <a:rPr kumimoji="1" lang="ja-JP" altLang="en-US" sz="1600" dirty="0">
                          <a:latin typeface="+mj-ea"/>
                          <a:ea typeface="+mj-ea"/>
                          <a:cs typeface="メイリオ" pitchFamily="50" charset="-128"/>
                        </a:rPr>
                        <a:t>入力ファイルのレコードを条件に従って、</a:t>
                      </a:r>
                      <a:endParaRPr kumimoji="1" lang="en-US" altLang="ja-JP" sz="1600" dirty="0">
                        <a:latin typeface="+mj-ea"/>
                        <a:ea typeface="+mj-ea"/>
                        <a:cs typeface="メイリオ" pitchFamily="50" charset="-128"/>
                      </a:endParaRPr>
                    </a:p>
                    <a:p>
                      <a:r>
                        <a:rPr kumimoji="1" lang="ja-JP" altLang="en-US" sz="1600" dirty="0">
                          <a:latin typeface="+mj-ea"/>
                          <a:ea typeface="+mj-ea"/>
                          <a:cs typeface="メイリオ" pitchFamily="50" charset="-128"/>
                        </a:rPr>
                        <a:t>複数の出力ファイルに振り分けて出力する</a:t>
                      </a:r>
                    </a:p>
                  </a:txBody>
                  <a:tcPr marL="91415" marR="91415" marT="45700" marB="45700"/>
                </a:tc>
                <a:extLst>
                  <a:ext uri="{0D108BD9-81ED-4DB2-BD59-A6C34878D82A}">
                    <a16:rowId xmlns:a16="http://schemas.microsoft.com/office/drawing/2014/main" val="1405362970"/>
                  </a:ext>
                </a:extLst>
              </a:tr>
              <a:tr h="564099">
                <a:tc>
                  <a:txBody>
                    <a:bodyPr/>
                    <a:lstStyle/>
                    <a:p>
                      <a:r>
                        <a:rPr kumimoji="1" lang="ja-JP" altLang="en-US" sz="1600" dirty="0">
                          <a:latin typeface="+mj-ea"/>
                          <a:ea typeface="+mj-ea"/>
                          <a:cs typeface="メイリオ" pitchFamily="50" charset="-128"/>
                        </a:rPr>
                        <a:t>マッチング</a:t>
                      </a:r>
                    </a:p>
                  </a:txBody>
                  <a:tcPr marL="91415" marR="91415" marT="45700" marB="45700"/>
                </a:tc>
                <a:tc>
                  <a:txBody>
                    <a:bodyPr/>
                    <a:lstStyle/>
                    <a:p>
                      <a:r>
                        <a:rPr kumimoji="1" lang="en-US" altLang="ja-JP" sz="1600" dirty="0">
                          <a:latin typeface="+mj-ea"/>
                          <a:ea typeface="+mj-ea"/>
                          <a:cs typeface="メイリオ" pitchFamily="50" charset="-128"/>
                        </a:rPr>
                        <a:t>2</a:t>
                      </a:r>
                      <a:r>
                        <a:rPr kumimoji="1" lang="ja-JP" altLang="en-US" sz="1600" dirty="0" err="1">
                          <a:latin typeface="+mj-ea"/>
                          <a:ea typeface="+mj-ea"/>
                          <a:cs typeface="メイリオ" pitchFamily="50" charset="-128"/>
                        </a:rPr>
                        <a:t>つの</a:t>
                      </a:r>
                      <a:r>
                        <a:rPr kumimoji="1" lang="ja-JP" altLang="en-US" sz="1600" dirty="0">
                          <a:latin typeface="+mj-ea"/>
                          <a:ea typeface="+mj-ea"/>
                          <a:cs typeface="メイリオ" pitchFamily="50" charset="-128"/>
                        </a:rPr>
                        <a:t>入力ファイルを特定の項目同士で比較し、</a:t>
                      </a:r>
                      <a:endParaRPr kumimoji="1" lang="en-US" altLang="ja-JP" sz="1600" dirty="0">
                        <a:latin typeface="+mj-ea"/>
                        <a:ea typeface="+mj-ea"/>
                        <a:cs typeface="メイリオ" pitchFamily="50" charset="-128"/>
                      </a:endParaRPr>
                    </a:p>
                    <a:p>
                      <a:r>
                        <a:rPr kumimoji="1" lang="ja-JP" altLang="en-US" sz="1600" dirty="0">
                          <a:latin typeface="+mj-ea"/>
                          <a:ea typeface="+mj-ea"/>
                          <a:cs typeface="メイリオ" pitchFamily="50" charset="-128"/>
                        </a:rPr>
                        <a:t>以下の</a:t>
                      </a:r>
                      <a:r>
                        <a:rPr kumimoji="1" lang="en-US" altLang="ja-JP" sz="1600" dirty="0">
                          <a:latin typeface="+mj-ea"/>
                          <a:ea typeface="+mj-ea"/>
                          <a:cs typeface="メイリオ" pitchFamily="50" charset="-128"/>
                        </a:rPr>
                        <a:t>2</a:t>
                      </a:r>
                      <a:r>
                        <a:rPr kumimoji="1" lang="ja-JP" altLang="en-US" sz="1600" dirty="0">
                          <a:latin typeface="+mj-ea"/>
                          <a:ea typeface="+mj-ea"/>
                          <a:cs typeface="メイリオ" pitchFamily="50" charset="-128"/>
                        </a:rPr>
                        <a:t>種類に振り分けて出力する</a:t>
                      </a:r>
                      <a:endParaRPr kumimoji="1" lang="en-US" altLang="ja-JP" sz="1600" dirty="0">
                        <a:latin typeface="+mj-ea"/>
                        <a:ea typeface="+mj-ea"/>
                        <a:cs typeface="メイリオ" pitchFamily="50" charset="-128"/>
                      </a:endParaRPr>
                    </a:p>
                    <a:p>
                      <a:r>
                        <a:rPr kumimoji="1" lang="en-US" altLang="ja-JP" sz="1600" dirty="0">
                          <a:latin typeface="+mj-ea"/>
                          <a:ea typeface="+mj-ea"/>
                          <a:cs typeface="メイリオ" pitchFamily="50" charset="-128"/>
                        </a:rPr>
                        <a:t>(1)</a:t>
                      </a:r>
                      <a:r>
                        <a:rPr kumimoji="1" lang="ja-JP" altLang="en-US" sz="1600" dirty="0">
                          <a:latin typeface="+mj-ea"/>
                          <a:ea typeface="+mj-ea"/>
                          <a:cs typeface="メイリオ" pitchFamily="50" charset="-128"/>
                        </a:rPr>
                        <a:t>項目の値が等しいレコードが両方の入力ファイルに存在する</a:t>
                      </a:r>
                      <a:endParaRPr kumimoji="1" lang="en-US" altLang="ja-JP" sz="1600" dirty="0">
                        <a:latin typeface="+mj-ea"/>
                        <a:ea typeface="+mj-ea"/>
                        <a:cs typeface="メイリオ" pitchFamily="50" charset="-128"/>
                      </a:endParaRPr>
                    </a:p>
                    <a:p>
                      <a:r>
                        <a:rPr kumimoji="1" lang="en-US" altLang="ja-JP" sz="1600" dirty="0">
                          <a:latin typeface="+mj-ea"/>
                          <a:ea typeface="+mj-ea"/>
                          <a:cs typeface="メイリオ" pitchFamily="50" charset="-128"/>
                        </a:rPr>
                        <a:t>(2)</a:t>
                      </a:r>
                      <a:r>
                        <a:rPr kumimoji="1" lang="ja-JP" altLang="en-US" sz="1600" dirty="0">
                          <a:latin typeface="+mj-ea"/>
                          <a:ea typeface="+mj-ea"/>
                          <a:cs typeface="メイリオ" pitchFamily="50" charset="-128"/>
                        </a:rPr>
                        <a:t>項目の値が等しいレコードが片方にしか存在しない</a:t>
                      </a:r>
                    </a:p>
                  </a:txBody>
                  <a:tcPr marL="91415" marR="91415" marT="45700" marB="45700"/>
                </a:tc>
                <a:extLst>
                  <a:ext uri="{0D108BD9-81ED-4DB2-BD59-A6C34878D82A}">
                    <a16:rowId xmlns:a16="http://schemas.microsoft.com/office/drawing/2014/main" val="3806056777"/>
                  </a:ext>
                </a:extLst>
              </a:tr>
              <a:tr h="306216">
                <a:tc>
                  <a:txBody>
                    <a:bodyPr/>
                    <a:lstStyle/>
                    <a:p>
                      <a:r>
                        <a:rPr kumimoji="1" lang="ja-JP" altLang="en-US" sz="1600" dirty="0">
                          <a:latin typeface="+mj-ea"/>
                          <a:ea typeface="+mj-ea"/>
                          <a:cs typeface="メイリオ" pitchFamily="50" charset="-128"/>
                        </a:rPr>
                        <a:t>和</a:t>
                      </a:r>
                    </a:p>
                  </a:txBody>
                  <a:tcPr marL="91415" marR="91415" marT="45700" marB="45700"/>
                </a:tc>
                <a:tc>
                  <a:txBody>
                    <a:bodyPr/>
                    <a:lstStyle/>
                    <a:p>
                      <a:r>
                        <a:rPr kumimoji="1" lang="ja-JP" altLang="en-US" sz="1600" dirty="0">
                          <a:latin typeface="+mj-ea"/>
                          <a:ea typeface="+mj-ea"/>
                          <a:cs typeface="メイリオ" pitchFamily="50" charset="-128"/>
                        </a:rPr>
                        <a:t>複数の同じファイルフォーマットの入力ファイルのレコードを、</a:t>
                      </a:r>
                      <a:endParaRPr kumimoji="1" lang="en-US" altLang="ja-JP" sz="1600" dirty="0">
                        <a:latin typeface="+mj-ea"/>
                        <a:ea typeface="+mj-ea"/>
                        <a:cs typeface="メイリオ" pitchFamily="50" charset="-128"/>
                      </a:endParaRPr>
                    </a:p>
                    <a:p>
                      <a:r>
                        <a:rPr kumimoji="1" lang="ja-JP" altLang="en-US" sz="1600" dirty="0">
                          <a:latin typeface="+mj-ea"/>
                          <a:ea typeface="+mj-ea"/>
                          <a:cs typeface="メイリオ" pitchFamily="50" charset="-128"/>
                        </a:rPr>
                        <a:t>順に出力ファイルとして出力する</a:t>
                      </a:r>
                    </a:p>
                  </a:txBody>
                  <a:tcPr marL="91415" marR="91415" marT="45700" marB="45700"/>
                </a:tc>
                <a:extLst>
                  <a:ext uri="{0D108BD9-81ED-4DB2-BD59-A6C34878D82A}">
                    <a16:rowId xmlns:a16="http://schemas.microsoft.com/office/drawing/2014/main" val="2183014268"/>
                  </a:ext>
                </a:extLst>
              </a:tr>
              <a:tr h="306216">
                <a:tc>
                  <a:txBody>
                    <a:bodyPr/>
                    <a:lstStyle/>
                    <a:p>
                      <a:r>
                        <a:rPr kumimoji="1" lang="ja-JP" altLang="en-US" sz="1600" dirty="0">
                          <a:latin typeface="+mj-ea"/>
                          <a:ea typeface="+mj-ea"/>
                          <a:cs typeface="メイリオ" pitchFamily="50" charset="-128"/>
                        </a:rPr>
                        <a:t>作成</a:t>
                      </a:r>
                    </a:p>
                  </a:txBody>
                  <a:tcPr marL="91415" marR="91415" marT="45700" marB="45700"/>
                </a:tc>
                <a:tc>
                  <a:txBody>
                    <a:bodyPr/>
                    <a:lstStyle/>
                    <a:p>
                      <a:r>
                        <a:rPr kumimoji="1" lang="en-US" altLang="ja-JP" sz="1600" dirty="0">
                          <a:latin typeface="+mj-ea"/>
                          <a:ea typeface="+mj-ea"/>
                          <a:cs typeface="メイリオ" pitchFamily="50" charset="-128"/>
                        </a:rPr>
                        <a:t>1</a:t>
                      </a:r>
                      <a:r>
                        <a:rPr kumimoji="1" lang="ja-JP" altLang="en-US" sz="1600" dirty="0">
                          <a:latin typeface="+mj-ea"/>
                          <a:ea typeface="+mj-ea"/>
                          <a:cs typeface="メイリオ" pitchFamily="50" charset="-128"/>
                        </a:rPr>
                        <a:t>個以上の入力ファイルの値を利用して、</a:t>
                      </a:r>
                      <a:endParaRPr kumimoji="1" lang="en-US" altLang="ja-JP" sz="1600" dirty="0">
                        <a:latin typeface="+mj-ea"/>
                        <a:ea typeface="+mj-ea"/>
                        <a:cs typeface="メイリオ" pitchFamily="50" charset="-128"/>
                      </a:endParaRPr>
                    </a:p>
                    <a:p>
                      <a:r>
                        <a:rPr kumimoji="1" lang="ja-JP" altLang="en-US" sz="1600" dirty="0">
                          <a:latin typeface="+mj-ea"/>
                          <a:ea typeface="+mj-ea"/>
                          <a:cs typeface="メイリオ" pitchFamily="50" charset="-128"/>
                        </a:rPr>
                        <a:t>入力とは異なるファイルフォーマットの出力ファイルを出力する</a:t>
                      </a:r>
                    </a:p>
                  </a:txBody>
                  <a:tcPr marL="91415" marR="91415" marT="45700" marB="45700"/>
                </a:tc>
                <a:extLst>
                  <a:ext uri="{0D108BD9-81ED-4DB2-BD59-A6C34878D82A}">
                    <a16:rowId xmlns:a16="http://schemas.microsoft.com/office/drawing/2014/main" val="1580318995"/>
                  </a:ext>
                </a:extLst>
              </a:tr>
              <a:tr h="177274">
                <a:tc>
                  <a:txBody>
                    <a:bodyPr/>
                    <a:lstStyle/>
                    <a:p>
                      <a:r>
                        <a:rPr kumimoji="1" lang="ja-JP" altLang="en-US" sz="1600" dirty="0">
                          <a:latin typeface="+mj-ea"/>
                          <a:ea typeface="+mj-ea"/>
                          <a:cs typeface="メイリオ" pitchFamily="50" charset="-128"/>
                        </a:rPr>
                        <a:t>編集</a:t>
                      </a:r>
                    </a:p>
                  </a:txBody>
                  <a:tcPr marL="91415" marR="91415" marT="45700" marB="45700"/>
                </a:tc>
                <a:tc>
                  <a:txBody>
                    <a:bodyPr/>
                    <a:lstStyle/>
                    <a:p>
                      <a:r>
                        <a:rPr kumimoji="1" lang="ja-JP" altLang="en-US" sz="1600" dirty="0">
                          <a:latin typeface="+mj-ea"/>
                          <a:ea typeface="+mj-ea"/>
                          <a:cs typeface="メイリオ" pitchFamily="50" charset="-128"/>
                        </a:rPr>
                        <a:t>入力ファイルの一部のレコードの値を変更して出力する</a:t>
                      </a:r>
                    </a:p>
                  </a:txBody>
                  <a:tcPr marL="91415" marR="91415" marT="45700" marB="45700"/>
                </a:tc>
                <a:extLst>
                  <a:ext uri="{0D108BD9-81ED-4DB2-BD59-A6C34878D82A}">
                    <a16:rowId xmlns:a16="http://schemas.microsoft.com/office/drawing/2014/main" val="617168220"/>
                  </a:ext>
                </a:extLst>
              </a:tr>
              <a:tr h="306216">
                <a:tc>
                  <a:txBody>
                    <a:bodyPr/>
                    <a:lstStyle/>
                    <a:p>
                      <a:r>
                        <a:rPr kumimoji="1" lang="ja-JP" altLang="en-US" sz="1600" dirty="0">
                          <a:latin typeface="+mj-ea"/>
                          <a:ea typeface="+mj-ea"/>
                          <a:cs typeface="メイリオ" pitchFamily="50" charset="-128"/>
                        </a:rPr>
                        <a:t>集計</a:t>
                      </a:r>
                    </a:p>
                  </a:txBody>
                  <a:tcPr marL="91415" marR="91415" marT="45700" marB="457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j-ea"/>
                          <a:ea typeface="+mj-ea"/>
                          <a:cs typeface="メイリオ" pitchFamily="50" charset="-128"/>
                        </a:rPr>
                        <a:t>入力ファイルを集計し、集計キーと集計値</a:t>
                      </a:r>
                      <a:endParaRPr kumimoji="1" lang="en-US" altLang="ja-JP" sz="1600" dirty="0">
                        <a:latin typeface="+mj-ea"/>
                        <a:ea typeface="+mj-ea"/>
                        <a:cs typeface="メイリオ"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j-ea"/>
                          <a:ea typeface="+mj-ea"/>
                          <a:cs typeface="メイリオ" pitchFamily="50" charset="-128"/>
                        </a:rPr>
                        <a:t>（合計、平均、最大、最小）からなる出力ファイルを出力する</a:t>
                      </a:r>
                    </a:p>
                  </a:txBody>
                  <a:tcPr marL="91415" marR="91415" marT="45700" marB="45700"/>
                </a:tc>
                <a:extLst>
                  <a:ext uri="{0D108BD9-81ED-4DB2-BD59-A6C34878D82A}">
                    <a16:rowId xmlns:a16="http://schemas.microsoft.com/office/drawing/2014/main" val="177946648"/>
                  </a:ext>
                </a:extLst>
              </a:tr>
            </a:tbl>
          </a:graphicData>
        </a:graphic>
      </p:graphicFrame>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50</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バッチ処理における機能の粒度（処理機能）を関係代数をベースに定義</a:t>
            </a:r>
            <a:br>
              <a:rPr kumimoji="1" lang="en-US" altLang="ja-JP" dirty="0"/>
            </a:br>
            <a:r>
              <a:rPr kumimoji="1" lang="ja-JP" altLang="en-US" dirty="0"/>
              <a:t>統一的な粒度でバッチ処理を記述する</a:t>
            </a:r>
          </a:p>
        </p:txBody>
      </p:sp>
      <p:graphicFrame>
        <p:nvGraphicFramePr>
          <p:cNvPr id="9" name="コンテンツ プレースホルダー 7"/>
          <p:cNvGraphicFramePr>
            <a:graphicFrameLocks/>
          </p:cNvGraphicFramePr>
          <p:nvPr>
            <p:extLst>
              <p:ext uri="{D42A27DB-BD31-4B8C-83A1-F6EECF244321}">
                <p14:modId xmlns:p14="http://schemas.microsoft.com/office/powerpoint/2010/main" val="809055701"/>
              </p:ext>
            </p:extLst>
          </p:nvPr>
        </p:nvGraphicFramePr>
        <p:xfrm>
          <a:off x="7308340" y="1746250"/>
          <a:ext cx="4356611" cy="4022808"/>
        </p:xfrm>
        <a:graphic>
          <a:graphicData uri="http://schemas.openxmlformats.org/drawingml/2006/table">
            <a:tbl>
              <a:tblPr firstRow="1">
                <a:tableStyleId>{073A0DAA-6AF3-43AB-8588-CEC1D06C72B9}</a:tableStyleId>
              </a:tblPr>
              <a:tblGrid>
                <a:gridCol w="1268668">
                  <a:extLst>
                    <a:ext uri="{9D8B030D-6E8A-4147-A177-3AD203B41FA5}">
                      <a16:colId xmlns:a16="http://schemas.microsoft.com/office/drawing/2014/main" val="686886300"/>
                    </a:ext>
                  </a:extLst>
                </a:gridCol>
                <a:gridCol w="3087943">
                  <a:extLst>
                    <a:ext uri="{9D8B030D-6E8A-4147-A177-3AD203B41FA5}">
                      <a16:colId xmlns:a16="http://schemas.microsoft.com/office/drawing/2014/main" val="1213220244"/>
                    </a:ext>
                  </a:extLst>
                </a:gridCol>
              </a:tblGrid>
              <a:tr h="205900">
                <a:tc>
                  <a:txBody>
                    <a:bodyPr/>
                    <a:lstStyle/>
                    <a:p>
                      <a:pPr algn="ctr"/>
                      <a:r>
                        <a:rPr kumimoji="1" lang="ja-JP" altLang="en-US" sz="1600" dirty="0">
                          <a:solidFill>
                            <a:schemeClr val="bg1"/>
                          </a:solidFill>
                          <a:latin typeface="+mj-ea"/>
                          <a:ea typeface="+mj-ea"/>
                          <a:cs typeface="メイリオ" pitchFamily="50" charset="-128"/>
                        </a:rPr>
                        <a:t>関係代数</a:t>
                      </a:r>
                    </a:p>
                  </a:txBody>
                  <a:tcPr marL="91409" marR="91409" marT="45697" marB="45697"/>
                </a:tc>
                <a:tc>
                  <a:txBody>
                    <a:bodyPr/>
                    <a:lstStyle/>
                    <a:p>
                      <a:pPr algn="ctr"/>
                      <a:r>
                        <a:rPr kumimoji="1" lang="ja-JP" altLang="en-US" sz="1600" dirty="0">
                          <a:solidFill>
                            <a:schemeClr val="bg1"/>
                          </a:solidFill>
                          <a:latin typeface="+mj-ea"/>
                          <a:ea typeface="+mj-ea"/>
                          <a:cs typeface="メイリオ" pitchFamily="50" charset="-128"/>
                        </a:rPr>
                        <a:t>対応する処理機能</a:t>
                      </a:r>
                    </a:p>
                  </a:txBody>
                  <a:tcPr marL="91409" marR="91409" marT="45697" marB="45697"/>
                </a:tc>
                <a:extLst>
                  <a:ext uri="{0D108BD9-81ED-4DB2-BD59-A6C34878D82A}">
                    <a16:rowId xmlns:a16="http://schemas.microsoft.com/office/drawing/2014/main" val="3751505028"/>
                  </a:ext>
                </a:extLst>
              </a:tr>
              <a:tr h="205900">
                <a:tc>
                  <a:txBody>
                    <a:bodyPr/>
                    <a:lstStyle/>
                    <a:p>
                      <a:r>
                        <a:rPr kumimoji="1" lang="ja-JP" altLang="en-US" sz="1600" dirty="0">
                          <a:latin typeface="+mj-ea"/>
                          <a:ea typeface="+mj-ea"/>
                          <a:cs typeface="メイリオ" pitchFamily="50" charset="-128"/>
                        </a:rPr>
                        <a:t>和</a:t>
                      </a:r>
                    </a:p>
                  </a:txBody>
                  <a:tcPr marL="91409" marR="91409" marT="45697" marB="45697"/>
                </a:tc>
                <a:tc>
                  <a:txBody>
                    <a:bodyPr/>
                    <a:lstStyle/>
                    <a:p>
                      <a:r>
                        <a:rPr kumimoji="1" lang="ja-JP" altLang="en-US" sz="1600" dirty="0">
                          <a:latin typeface="+mj-ea"/>
                          <a:ea typeface="+mj-ea"/>
                          <a:cs typeface="メイリオ" pitchFamily="50" charset="-128"/>
                        </a:rPr>
                        <a:t>和</a:t>
                      </a:r>
                    </a:p>
                  </a:txBody>
                  <a:tcPr marL="91409" marR="91409" marT="45697" marB="45697"/>
                </a:tc>
                <a:extLst>
                  <a:ext uri="{0D108BD9-81ED-4DB2-BD59-A6C34878D82A}">
                    <a16:rowId xmlns:a16="http://schemas.microsoft.com/office/drawing/2014/main" val="1053762455"/>
                  </a:ext>
                </a:extLst>
              </a:tr>
              <a:tr h="205900">
                <a:tc>
                  <a:txBody>
                    <a:bodyPr/>
                    <a:lstStyle/>
                    <a:p>
                      <a:r>
                        <a:rPr kumimoji="1" lang="ja-JP" altLang="en-US" sz="1600" dirty="0">
                          <a:latin typeface="+mj-ea"/>
                          <a:ea typeface="+mj-ea"/>
                          <a:cs typeface="メイリオ" pitchFamily="50" charset="-128"/>
                        </a:rPr>
                        <a:t>差</a:t>
                      </a:r>
                    </a:p>
                  </a:txBody>
                  <a:tcPr marL="91409" marR="91409" marT="45697" marB="45697"/>
                </a:tc>
                <a:tc rowSpan="2">
                  <a:txBody>
                    <a:bodyPr/>
                    <a:lstStyle/>
                    <a:p>
                      <a:r>
                        <a:rPr kumimoji="1" lang="ja-JP" altLang="en-US" sz="1600" dirty="0">
                          <a:latin typeface="+mj-ea"/>
                          <a:ea typeface="+mj-ea"/>
                          <a:cs typeface="メイリオ" pitchFamily="50" charset="-128"/>
                        </a:rPr>
                        <a:t>マッチング</a:t>
                      </a:r>
                    </a:p>
                  </a:txBody>
                  <a:tcPr marL="91409" marR="91409" marT="45697" marB="45697"/>
                </a:tc>
                <a:extLst>
                  <a:ext uri="{0D108BD9-81ED-4DB2-BD59-A6C34878D82A}">
                    <a16:rowId xmlns:a16="http://schemas.microsoft.com/office/drawing/2014/main" val="2726805802"/>
                  </a:ext>
                </a:extLst>
              </a:tr>
              <a:tr h="205900">
                <a:tc>
                  <a:txBody>
                    <a:bodyPr/>
                    <a:lstStyle/>
                    <a:p>
                      <a:r>
                        <a:rPr kumimoji="1" lang="ja-JP" altLang="en-US" sz="1600" dirty="0">
                          <a:latin typeface="+mj-ea"/>
                          <a:ea typeface="+mj-ea"/>
                          <a:cs typeface="メイリオ" pitchFamily="50" charset="-128"/>
                        </a:rPr>
                        <a:t>交わり</a:t>
                      </a:r>
                    </a:p>
                  </a:txBody>
                  <a:tcPr marL="91409" marR="91409" marT="45697" marB="45697"/>
                </a:tc>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tc>
                <a:extLst>
                  <a:ext uri="{0D108BD9-81ED-4DB2-BD59-A6C34878D82A}">
                    <a16:rowId xmlns:a16="http://schemas.microsoft.com/office/drawing/2014/main" val="3064030969"/>
                  </a:ext>
                </a:extLst>
              </a:tr>
              <a:tr h="205900">
                <a:tc>
                  <a:txBody>
                    <a:bodyPr/>
                    <a:lstStyle/>
                    <a:p>
                      <a:r>
                        <a:rPr kumimoji="1" lang="ja-JP" altLang="en-US" sz="1600" dirty="0">
                          <a:latin typeface="+mj-ea"/>
                          <a:ea typeface="+mj-ea"/>
                          <a:cs typeface="メイリオ" pitchFamily="50" charset="-128"/>
                        </a:rPr>
                        <a:t>商</a:t>
                      </a:r>
                    </a:p>
                  </a:txBody>
                  <a:tcPr marL="91409" marR="91409" marT="45697" marB="45697"/>
                </a:tc>
                <a:tc>
                  <a:txBody>
                    <a:bodyPr/>
                    <a:lstStyle/>
                    <a:p>
                      <a:r>
                        <a:rPr kumimoji="1" lang="ja-JP" altLang="en-US" sz="1600" dirty="0">
                          <a:latin typeface="+mj-ea"/>
                          <a:ea typeface="+mj-ea"/>
                          <a:cs typeface="メイリオ" pitchFamily="50" charset="-128"/>
                        </a:rPr>
                        <a:t>（「マッチング」と「作成」の組合せ）</a:t>
                      </a:r>
                    </a:p>
                  </a:txBody>
                  <a:tcPr marL="91409" marR="91409" marT="45697" marB="45697"/>
                </a:tc>
                <a:extLst>
                  <a:ext uri="{0D108BD9-81ED-4DB2-BD59-A6C34878D82A}">
                    <a16:rowId xmlns:a16="http://schemas.microsoft.com/office/drawing/2014/main" val="226133155"/>
                  </a:ext>
                </a:extLst>
              </a:tr>
              <a:tr h="205900">
                <a:tc>
                  <a:txBody>
                    <a:bodyPr/>
                    <a:lstStyle/>
                    <a:p>
                      <a:r>
                        <a:rPr kumimoji="1" lang="ja-JP" altLang="en-US" sz="1600" dirty="0">
                          <a:latin typeface="+mj-ea"/>
                          <a:ea typeface="+mj-ea"/>
                          <a:cs typeface="メイリオ" pitchFamily="50" charset="-128"/>
                        </a:rPr>
                        <a:t>制限</a:t>
                      </a:r>
                    </a:p>
                  </a:txBody>
                  <a:tcPr marL="91409" marR="91409" marT="45697" marB="45697"/>
                </a:tc>
                <a:tc>
                  <a:txBody>
                    <a:bodyPr/>
                    <a:lstStyle/>
                    <a:p>
                      <a:r>
                        <a:rPr kumimoji="1" lang="ja-JP" altLang="en-US" sz="1600" dirty="0">
                          <a:latin typeface="+mj-ea"/>
                          <a:ea typeface="+mj-ea"/>
                          <a:cs typeface="メイリオ" pitchFamily="50" charset="-128"/>
                        </a:rPr>
                        <a:t>抽出 </a:t>
                      </a:r>
                      <a:r>
                        <a:rPr kumimoji="1" lang="en-US" altLang="ja-JP" sz="1600" dirty="0">
                          <a:latin typeface="+mj-ea"/>
                          <a:ea typeface="+mj-ea"/>
                          <a:cs typeface="メイリオ" pitchFamily="50" charset="-128"/>
                        </a:rPr>
                        <a:t>/ </a:t>
                      </a:r>
                      <a:r>
                        <a:rPr kumimoji="1" lang="ja-JP" altLang="en-US" sz="1600" dirty="0">
                          <a:latin typeface="+mj-ea"/>
                          <a:ea typeface="+mj-ea"/>
                          <a:cs typeface="メイリオ" pitchFamily="50" charset="-128"/>
                        </a:rPr>
                        <a:t>振分</a:t>
                      </a:r>
                    </a:p>
                  </a:txBody>
                  <a:tcPr marL="91409" marR="91409" marT="45697" marB="45697"/>
                </a:tc>
                <a:extLst>
                  <a:ext uri="{0D108BD9-81ED-4DB2-BD59-A6C34878D82A}">
                    <a16:rowId xmlns:a16="http://schemas.microsoft.com/office/drawing/2014/main" val="2403660919"/>
                  </a:ext>
                </a:extLst>
              </a:tr>
              <a:tr h="205900">
                <a:tc>
                  <a:txBody>
                    <a:bodyPr/>
                    <a:lstStyle/>
                    <a:p>
                      <a:r>
                        <a:rPr kumimoji="1" lang="ja-JP" altLang="en-US" sz="1600" dirty="0">
                          <a:latin typeface="+mj-ea"/>
                          <a:ea typeface="+mj-ea"/>
                          <a:cs typeface="メイリオ" pitchFamily="50" charset="-128"/>
                        </a:rPr>
                        <a:t>射影</a:t>
                      </a:r>
                    </a:p>
                  </a:txBody>
                  <a:tcPr marL="91409" marR="91409" marT="45697" marB="45697"/>
                </a:tc>
                <a:tc rowSpan="5">
                  <a:txBody>
                    <a:bodyPr/>
                    <a:lstStyle/>
                    <a:p>
                      <a:r>
                        <a:rPr kumimoji="1" lang="ja-JP" altLang="en-US" sz="1600" dirty="0">
                          <a:latin typeface="+mj-ea"/>
                          <a:ea typeface="+mj-ea"/>
                          <a:cs typeface="メイリオ" pitchFamily="50" charset="-128"/>
                        </a:rPr>
                        <a:t>作成 </a:t>
                      </a:r>
                      <a:r>
                        <a:rPr kumimoji="1" lang="en-US" altLang="ja-JP" sz="1600" dirty="0">
                          <a:latin typeface="+mj-ea"/>
                          <a:ea typeface="+mj-ea"/>
                          <a:cs typeface="メイリオ" pitchFamily="50" charset="-128"/>
                        </a:rPr>
                        <a:t>/</a:t>
                      </a:r>
                      <a:r>
                        <a:rPr kumimoji="1" lang="ja-JP" altLang="en-US" sz="1600" baseline="0" dirty="0">
                          <a:latin typeface="+mj-ea"/>
                          <a:ea typeface="+mj-ea"/>
                          <a:cs typeface="メイリオ" pitchFamily="50" charset="-128"/>
                        </a:rPr>
                        <a:t> 編集</a:t>
                      </a:r>
                      <a:endParaRPr kumimoji="1" lang="ja-JP" altLang="en-US" sz="1600" dirty="0">
                        <a:latin typeface="+mj-ea"/>
                        <a:ea typeface="+mj-ea"/>
                        <a:cs typeface="メイリオ" pitchFamily="50" charset="-128"/>
                      </a:endParaRPr>
                    </a:p>
                  </a:txBody>
                  <a:tcPr marL="91409" marR="91409" marT="45697" marB="45697"/>
                </a:tc>
                <a:extLst>
                  <a:ext uri="{0D108BD9-81ED-4DB2-BD59-A6C34878D82A}">
                    <a16:rowId xmlns:a16="http://schemas.microsoft.com/office/drawing/2014/main" val="1405362970"/>
                  </a:ext>
                </a:extLst>
              </a:tr>
              <a:tr h="244568">
                <a:tc>
                  <a:txBody>
                    <a:bodyPr/>
                    <a:lstStyle/>
                    <a:p>
                      <a:r>
                        <a:rPr kumimoji="1" lang="ja-JP" altLang="en-US" sz="1600" dirty="0">
                          <a:latin typeface="+mj-ea"/>
                          <a:ea typeface="+mj-ea"/>
                          <a:cs typeface="メイリオ" pitchFamily="50" charset="-128"/>
                        </a:rPr>
                        <a:t>直積</a:t>
                      </a:r>
                    </a:p>
                  </a:txBody>
                  <a:tcPr marL="91409" marR="91409" marT="45697" marB="45697"/>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tc>
                <a:extLst>
                  <a:ext uri="{0D108BD9-81ED-4DB2-BD59-A6C34878D82A}">
                    <a16:rowId xmlns:a16="http://schemas.microsoft.com/office/drawing/2014/main" val="3806056777"/>
                  </a:ext>
                </a:extLst>
              </a:tr>
              <a:tr h="205900">
                <a:tc>
                  <a:txBody>
                    <a:bodyPr/>
                    <a:lstStyle/>
                    <a:p>
                      <a:r>
                        <a:rPr kumimoji="1" lang="ja-JP" altLang="en-US" sz="1600" dirty="0">
                          <a:latin typeface="+mj-ea"/>
                          <a:ea typeface="+mj-ea"/>
                          <a:cs typeface="メイリオ" pitchFamily="50" charset="-128"/>
                        </a:rPr>
                        <a:t>結合</a:t>
                      </a:r>
                    </a:p>
                  </a:txBody>
                  <a:tcPr marL="91409" marR="91409" marT="45697" marB="45697"/>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tc>
                <a:extLst>
                  <a:ext uri="{0D108BD9-81ED-4DB2-BD59-A6C34878D82A}">
                    <a16:rowId xmlns:a16="http://schemas.microsoft.com/office/drawing/2014/main" val="2183014268"/>
                  </a:ext>
                </a:extLst>
              </a:tr>
              <a:tr h="251061">
                <a:tc>
                  <a:txBody>
                    <a:bodyPr/>
                    <a:lstStyle/>
                    <a:p>
                      <a:r>
                        <a:rPr kumimoji="1" lang="ja-JP" altLang="en-US" sz="1600" dirty="0">
                          <a:latin typeface="+mj-ea"/>
                          <a:ea typeface="+mj-ea"/>
                          <a:cs typeface="メイリオ" pitchFamily="50" charset="-128"/>
                        </a:rPr>
                        <a:t>属性名変更</a:t>
                      </a:r>
                    </a:p>
                  </a:txBody>
                  <a:tcPr marL="91409" marR="91409" marT="45697" marB="45697"/>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tc>
                <a:extLst>
                  <a:ext uri="{0D108BD9-81ED-4DB2-BD59-A6C34878D82A}">
                    <a16:rowId xmlns:a16="http://schemas.microsoft.com/office/drawing/2014/main" val="1580318995"/>
                  </a:ext>
                </a:extLst>
              </a:tr>
              <a:tr h="205900">
                <a:tc>
                  <a:txBody>
                    <a:bodyPr/>
                    <a:lstStyle/>
                    <a:p>
                      <a:r>
                        <a:rPr kumimoji="1" lang="ja-JP" altLang="en-US" sz="1600" dirty="0">
                          <a:latin typeface="+mj-ea"/>
                          <a:ea typeface="+mj-ea"/>
                          <a:cs typeface="メイリオ" pitchFamily="50" charset="-128"/>
                        </a:rPr>
                        <a:t>拡張</a:t>
                      </a:r>
                    </a:p>
                  </a:txBody>
                  <a:tcPr marL="91409" marR="91409" marT="45697" marB="45697"/>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tc>
                <a:extLst>
                  <a:ext uri="{0D108BD9-81ED-4DB2-BD59-A6C34878D82A}">
                    <a16:rowId xmlns:a16="http://schemas.microsoft.com/office/drawing/2014/main" val="617168220"/>
                  </a:ext>
                </a:extLst>
              </a:tr>
              <a:tr h="205900">
                <a:tc>
                  <a:txBody>
                    <a:bodyPr/>
                    <a:lstStyle/>
                    <a:p>
                      <a:r>
                        <a:rPr kumimoji="1" lang="ja-JP" altLang="en-US" sz="1600" dirty="0">
                          <a:latin typeface="+mj-ea"/>
                          <a:ea typeface="+mj-ea"/>
                          <a:cs typeface="メイリオ" pitchFamily="50" charset="-128"/>
                        </a:rPr>
                        <a:t>要約</a:t>
                      </a:r>
                    </a:p>
                  </a:txBody>
                  <a:tcPr marL="91409" marR="91409" marT="45697" marB="4569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j-ea"/>
                          <a:ea typeface="+mj-ea"/>
                          <a:cs typeface="メイリオ" pitchFamily="50" charset="-128"/>
                        </a:rPr>
                        <a:t>集計</a:t>
                      </a:r>
                    </a:p>
                  </a:txBody>
                  <a:tcPr marL="91409" marR="91409" marT="45697" marB="45697"/>
                </a:tc>
                <a:extLst>
                  <a:ext uri="{0D108BD9-81ED-4DB2-BD59-A6C34878D82A}">
                    <a16:rowId xmlns:a16="http://schemas.microsoft.com/office/drawing/2014/main" val="177946648"/>
                  </a:ext>
                </a:extLst>
              </a:tr>
            </a:tbl>
          </a:graphicData>
        </a:graphic>
      </p:graphicFrame>
    </p:spTree>
    <p:extLst>
      <p:ext uri="{BB962C8B-B14F-4D97-AF65-F5344CB8AC3E}">
        <p14:creationId xmlns:p14="http://schemas.microsoft.com/office/powerpoint/2010/main" val="19767239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手法の概要</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51</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処理機能を抽出するルールを抽象構文木上でのルールマッチングとして実装</a:t>
            </a:r>
            <a:endParaRPr kumimoji="1" lang="en-US" altLang="ja-JP" dirty="0"/>
          </a:p>
          <a:p>
            <a:r>
              <a:rPr lang="ja-JP" altLang="en-US" dirty="0"/>
              <a:t>抽出した「処理機能名」とファイル名から新しい機能の名前を生成</a:t>
            </a:r>
            <a:endParaRPr kumimoji="1" lang="ja-JP" altLang="en-US" dirty="0"/>
          </a:p>
        </p:txBody>
      </p:sp>
      <p:cxnSp>
        <p:nvCxnSpPr>
          <p:cNvPr id="8" name="カギ線コネクタ 122"/>
          <p:cNvCxnSpPr>
            <a:cxnSpLocks noChangeShapeType="1"/>
            <a:stCxn id="9" idx="3"/>
            <a:endCxn id="10" idx="1"/>
          </p:cNvCxnSpPr>
          <p:nvPr/>
        </p:nvCxnSpPr>
        <p:spPr bwMode="auto">
          <a:xfrm>
            <a:off x="5292725" y="2491461"/>
            <a:ext cx="1223962" cy="12700"/>
          </a:xfrm>
          <a:prstGeom prst="bentConnector3">
            <a:avLst>
              <a:gd name="adj1" fmla="val 50000"/>
            </a:avLst>
          </a:prstGeom>
          <a:noFill/>
          <a:ln w="38100" algn="ctr">
            <a:solidFill>
              <a:schemeClr val="accent2"/>
            </a:solidFill>
            <a:round/>
            <a:headEnd/>
            <a:tailEnd type="arrow" w="med" len="med"/>
          </a:ln>
          <a:extLst>
            <a:ext uri="{909E8E84-426E-40DD-AFC4-6F175D3DCCD1}">
              <a14:hiddenFill xmlns:a14="http://schemas.microsoft.com/office/drawing/2010/main">
                <a:noFill/>
              </a14:hiddenFill>
            </a:ext>
          </a:extLst>
        </p:spPr>
      </p:cxnSp>
      <p:sp>
        <p:nvSpPr>
          <p:cNvPr id="9" name="角丸四角形 7"/>
          <p:cNvSpPr>
            <a:spLocks noChangeArrowheads="1"/>
          </p:cNvSpPr>
          <p:nvPr/>
        </p:nvSpPr>
        <p:spPr bwMode="auto">
          <a:xfrm>
            <a:off x="2700337" y="2032673"/>
            <a:ext cx="2592388" cy="919163"/>
          </a:xfrm>
          <a:prstGeom prst="roundRect">
            <a:avLst>
              <a:gd name="adj" fmla="val 16667"/>
            </a:avLst>
          </a:prstGeom>
          <a:noFill/>
          <a:ln w="19050" algn="ctr">
            <a:solidFill>
              <a:srgbClr val="0F1C50"/>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nchor="ct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手順①</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ソースコードを</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構文解析</a:t>
            </a:r>
            <a:endParaRPr lang="en-US" altLang="ja-JP" sz="1800">
              <a:latin typeface="メイリオ" panose="020B0604030504040204" pitchFamily="50" charset="-128"/>
              <a:ea typeface="メイリオ" panose="020B0604030504040204" pitchFamily="50" charset="-128"/>
            </a:endParaRPr>
          </a:p>
        </p:txBody>
      </p:sp>
      <p:sp>
        <p:nvSpPr>
          <p:cNvPr id="10" name="角丸四角形 8"/>
          <p:cNvSpPr>
            <a:spLocks noChangeArrowheads="1"/>
          </p:cNvSpPr>
          <p:nvPr/>
        </p:nvSpPr>
        <p:spPr bwMode="auto">
          <a:xfrm>
            <a:off x="6516687" y="2032673"/>
            <a:ext cx="2592388" cy="919163"/>
          </a:xfrm>
          <a:prstGeom prst="roundRect">
            <a:avLst>
              <a:gd name="adj" fmla="val 16667"/>
            </a:avLst>
          </a:prstGeom>
          <a:noFill/>
          <a:ln w="19050" algn="ctr">
            <a:solidFill>
              <a:srgbClr val="0F1C50"/>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nchor="ct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手順②</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単純な要素の</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抽象構文木に変換</a:t>
            </a:r>
            <a:endParaRPr lang="en-US" altLang="ja-JP" sz="1800">
              <a:latin typeface="メイリオ" panose="020B0604030504040204" pitchFamily="50" charset="-128"/>
              <a:ea typeface="メイリオ" panose="020B0604030504040204" pitchFamily="50" charset="-128"/>
            </a:endParaRPr>
          </a:p>
        </p:txBody>
      </p:sp>
      <p:sp>
        <p:nvSpPr>
          <p:cNvPr id="11" name="角丸四角形 9"/>
          <p:cNvSpPr>
            <a:spLocks noChangeArrowheads="1"/>
          </p:cNvSpPr>
          <p:nvPr/>
        </p:nvSpPr>
        <p:spPr bwMode="auto">
          <a:xfrm>
            <a:off x="2700337" y="4650461"/>
            <a:ext cx="2592388" cy="919162"/>
          </a:xfrm>
          <a:prstGeom prst="roundRect">
            <a:avLst>
              <a:gd name="adj" fmla="val 16667"/>
            </a:avLst>
          </a:prstGeom>
          <a:noFill/>
          <a:ln w="19050" algn="ctr">
            <a:solidFill>
              <a:srgbClr val="0F1C50"/>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nchor="ct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手順③</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ルールマッチングで</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処理機能を抽出</a:t>
            </a:r>
            <a:endParaRPr lang="en-US" altLang="ja-JP" sz="1800">
              <a:latin typeface="メイリオ" panose="020B0604030504040204" pitchFamily="50" charset="-128"/>
              <a:ea typeface="メイリオ" panose="020B0604030504040204" pitchFamily="50" charset="-128"/>
            </a:endParaRPr>
          </a:p>
        </p:txBody>
      </p:sp>
      <p:cxnSp>
        <p:nvCxnSpPr>
          <p:cNvPr id="12" name="カギ線コネクタ 127"/>
          <p:cNvCxnSpPr>
            <a:cxnSpLocks noChangeShapeType="1"/>
            <a:stCxn id="15" idx="6"/>
            <a:endCxn id="9" idx="1"/>
          </p:cNvCxnSpPr>
          <p:nvPr/>
        </p:nvCxnSpPr>
        <p:spPr bwMode="auto">
          <a:xfrm flipV="1">
            <a:off x="1570037" y="2492255"/>
            <a:ext cx="1130300" cy="10772"/>
          </a:xfrm>
          <a:prstGeom prst="bentConnector3">
            <a:avLst>
              <a:gd name="adj1" fmla="val 50000"/>
            </a:avLst>
          </a:prstGeom>
          <a:noFill/>
          <a:ln w="38100" algn="ctr">
            <a:solidFill>
              <a:schemeClr val="accent2"/>
            </a:solidFill>
            <a:round/>
            <a:headEnd/>
            <a:tailEnd type="arrow" w="med" len="med"/>
          </a:ln>
          <a:extLst>
            <a:ext uri="{909E8E84-426E-40DD-AFC4-6F175D3DCCD1}">
              <a14:hiddenFill xmlns:a14="http://schemas.microsoft.com/office/drawing/2010/main">
                <a:noFill/>
              </a14:hiddenFill>
            </a:ext>
          </a:extLst>
        </p:spPr>
      </p:cxnSp>
      <p:cxnSp>
        <p:nvCxnSpPr>
          <p:cNvPr id="13" name="カギ線コネクタ 128"/>
          <p:cNvCxnSpPr>
            <a:cxnSpLocks noChangeShapeType="1"/>
            <a:stCxn id="10" idx="3"/>
            <a:endCxn id="11" idx="1"/>
          </p:cNvCxnSpPr>
          <p:nvPr/>
        </p:nvCxnSpPr>
        <p:spPr bwMode="auto">
          <a:xfrm flipH="1">
            <a:off x="2700337" y="2491461"/>
            <a:ext cx="6408738" cy="2619375"/>
          </a:xfrm>
          <a:prstGeom prst="bentConnector5">
            <a:avLst>
              <a:gd name="adj1" fmla="val -14420"/>
              <a:gd name="adj2" fmla="val 50000"/>
              <a:gd name="adj3" fmla="val 103567"/>
            </a:avLst>
          </a:prstGeom>
          <a:noFill/>
          <a:ln w="38100" algn="ctr">
            <a:solidFill>
              <a:schemeClr val="accent2"/>
            </a:solidFill>
            <a:round/>
            <a:headEnd/>
            <a:tailEnd type="arrow" w="med" len="med"/>
          </a:ln>
          <a:extLst>
            <a:ext uri="{909E8E84-426E-40DD-AFC4-6F175D3DCCD1}">
              <a14:hiddenFill xmlns:a14="http://schemas.microsoft.com/office/drawing/2010/main">
                <a:noFill/>
              </a14:hiddenFill>
            </a:ext>
          </a:extLst>
        </p:spPr>
      </p:cxnSp>
      <p:cxnSp>
        <p:nvCxnSpPr>
          <p:cNvPr id="14" name="カギ線コネクタ 129"/>
          <p:cNvCxnSpPr>
            <a:cxnSpLocks noChangeShapeType="1"/>
            <a:stCxn id="11" idx="3"/>
            <a:endCxn id="43" idx="1"/>
          </p:cNvCxnSpPr>
          <p:nvPr/>
        </p:nvCxnSpPr>
        <p:spPr bwMode="auto">
          <a:xfrm>
            <a:off x="5292725" y="5110836"/>
            <a:ext cx="1223962" cy="12700"/>
          </a:xfrm>
          <a:prstGeom prst="bentConnector3">
            <a:avLst>
              <a:gd name="adj1" fmla="val 50000"/>
            </a:avLst>
          </a:prstGeom>
          <a:noFill/>
          <a:ln w="38100" algn="ctr">
            <a:solidFill>
              <a:schemeClr val="accent2"/>
            </a:solidFill>
            <a:round/>
            <a:headEnd/>
            <a:tailEnd type="arrow" w="med" len="med"/>
          </a:ln>
          <a:extLst>
            <a:ext uri="{909E8E84-426E-40DD-AFC4-6F175D3DCCD1}">
              <a14:hiddenFill xmlns:a14="http://schemas.microsoft.com/office/drawing/2010/main">
                <a:noFill/>
              </a14:hiddenFill>
            </a:ext>
          </a:extLst>
        </p:spPr>
      </p:cxnSp>
      <p:sp>
        <p:nvSpPr>
          <p:cNvPr id="15" name="円/楕円 130"/>
          <p:cNvSpPr>
            <a:spLocks noChangeArrowheads="1"/>
          </p:cNvSpPr>
          <p:nvPr/>
        </p:nvSpPr>
        <p:spPr bwMode="auto">
          <a:xfrm>
            <a:off x="1281112" y="2358564"/>
            <a:ext cx="288925" cy="288925"/>
          </a:xfrm>
          <a:prstGeom prst="ellipse">
            <a:avLst/>
          </a:prstGeom>
          <a:solidFill>
            <a:srgbClr val="000000"/>
          </a:solidFill>
          <a:ln w="19050" algn="ctr">
            <a:solidFill>
              <a:schemeClr val="tx1"/>
            </a:solidFill>
            <a:round/>
            <a:headEnd type="oval" w="med" len="med"/>
            <a:tailEnd type="oval" w="med" len="med"/>
          </a:ln>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grpSp>
        <p:nvGrpSpPr>
          <p:cNvPr id="16" name="グループ化 131"/>
          <p:cNvGrpSpPr>
            <a:grpSpLocks/>
          </p:cNvGrpSpPr>
          <p:nvPr/>
        </p:nvGrpSpPr>
        <p:grpSpPr bwMode="auto">
          <a:xfrm>
            <a:off x="10406062" y="4983836"/>
            <a:ext cx="287338" cy="288925"/>
            <a:chOff x="7913712" y="5325529"/>
            <a:chExt cx="288032" cy="288032"/>
          </a:xfrm>
        </p:grpSpPr>
        <p:sp>
          <p:nvSpPr>
            <p:cNvPr id="17" name="円/楕円 174"/>
            <p:cNvSpPr>
              <a:spLocks noChangeArrowheads="1"/>
            </p:cNvSpPr>
            <p:nvPr/>
          </p:nvSpPr>
          <p:spPr bwMode="auto">
            <a:xfrm>
              <a:off x="7913712" y="5325529"/>
              <a:ext cx="288032" cy="288032"/>
            </a:xfrm>
            <a:prstGeom prst="ellipse">
              <a:avLst/>
            </a:prstGeom>
            <a:solidFill>
              <a:srgbClr val="FFFFFF"/>
            </a:solidFill>
            <a:ln w="19050" algn="ctr">
              <a:solidFill>
                <a:schemeClr val="tx1"/>
              </a:solidFill>
              <a:round/>
              <a:headEnd type="oval" w="med" len="med"/>
              <a:tailEnd type="oval" w="med" len="med"/>
            </a:ln>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sp>
          <p:nvSpPr>
            <p:cNvPr id="18" name="円/楕円 175"/>
            <p:cNvSpPr>
              <a:spLocks noChangeArrowheads="1"/>
            </p:cNvSpPr>
            <p:nvPr/>
          </p:nvSpPr>
          <p:spPr bwMode="auto">
            <a:xfrm>
              <a:off x="7949716" y="5361533"/>
              <a:ext cx="216024" cy="216024"/>
            </a:xfrm>
            <a:prstGeom prst="ellipse">
              <a:avLst/>
            </a:prstGeom>
            <a:solidFill>
              <a:srgbClr val="000000"/>
            </a:solidFill>
            <a:ln w="19050" algn="ctr">
              <a:solidFill>
                <a:schemeClr val="tx1"/>
              </a:solidFill>
              <a:round/>
              <a:headEnd type="oval" w="med" len="med"/>
              <a:tailEnd type="oval" w="med" len="med"/>
            </a:ln>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grpSp>
      <p:grpSp>
        <p:nvGrpSpPr>
          <p:cNvPr id="19" name="グループ化 132"/>
          <p:cNvGrpSpPr>
            <a:grpSpLocks/>
          </p:cNvGrpSpPr>
          <p:nvPr/>
        </p:nvGrpSpPr>
        <p:grpSpPr bwMode="auto">
          <a:xfrm>
            <a:off x="1116012" y="2207298"/>
            <a:ext cx="1878013" cy="1238250"/>
            <a:chOff x="4070547" y="3941419"/>
            <a:chExt cx="1877607" cy="1238090"/>
          </a:xfrm>
        </p:grpSpPr>
        <p:sp>
          <p:nvSpPr>
            <p:cNvPr id="20" name="テキスト ボックス 25"/>
            <p:cNvSpPr txBox="1">
              <a:spLocks noChangeArrowheads="1"/>
            </p:cNvSpPr>
            <p:nvPr/>
          </p:nvSpPr>
          <p:spPr bwMode="auto">
            <a:xfrm>
              <a:off x="4070547" y="4533183"/>
              <a:ext cx="1877607" cy="646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ソース</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コード</a:t>
              </a:r>
              <a:endParaRPr lang="en-US" altLang="ja-JP" sz="1800">
                <a:latin typeface="メイリオ" panose="020B0604030504040204" pitchFamily="50" charset="-128"/>
                <a:ea typeface="メイリオ" panose="020B0604030504040204" pitchFamily="50" charset="-128"/>
              </a:endParaRPr>
            </a:p>
          </p:txBody>
        </p:sp>
        <p:sp>
          <p:nvSpPr>
            <p:cNvPr id="21" name="メモ 20"/>
            <p:cNvSpPr/>
            <p:nvPr/>
          </p:nvSpPr>
          <p:spPr bwMode="auto">
            <a:xfrm>
              <a:off x="4756199" y="3941419"/>
              <a:ext cx="503129" cy="595236"/>
            </a:xfrm>
            <a:prstGeom prst="foldedCorner">
              <a:avLst/>
            </a:prstGeom>
            <a:solidFill>
              <a:schemeClr val="accent3"/>
            </a:solidFill>
            <a:ln w="19050" cap="flat" cmpd="sng" algn="ctr">
              <a:solidFill>
                <a:schemeClr val="tx1"/>
              </a:solidFill>
              <a:prstDash val="solid"/>
              <a:round/>
              <a:headEnd type="none" w="med" len="med"/>
              <a:tailEnd type="none" w="med" len="med"/>
            </a:ln>
            <a:effectLst/>
          </p:spPr>
          <p:txBody>
            <a:bodyPr lIns="93600" tIns="46800" rIns="93600" bIns="46800"/>
            <a:lstStyle/>
            <a:p>
              <a:pPr>
                <a:defRPr/>
              </a:pPr>
              <a:r>
                <a:rPr lang="en-US" altLang="ja-JP" sz="800" dirty="0">
                  <a:latin typeface="メイリオ" pitchFamily="50" charset="-128"/>
                  <a:ea typeface="メイリオ" pitchFamily="50" charset="-128"/>
                  <a:cs typeface="メイリオ" pitchFamily="50" charset="-128"/>
                </a:rPr>
                <a:t>………</a:t>
              </a:r>
            </a:p>
            <a:p>
              <a:pPr>
                <a:defRPr/>
              </a:pPr>
              <a:r>
                <a:rPr lang="en-US" altLang="ja-JP" sz="800" dirty="0">
                  <a:latin typeface="メイリオ" pitchFamily="50" charset="-128"/>
                  <a:ea typeface="メイリオ" pitchFamily="50" charset="-128"/>
                  <a:cs typeface="メイリオ" pitchFamily="50" charset="-128"/>
                </a:rPr>
                <a:t>………</a:t>
              </a:r>
            </a:p>
            <a:p>
              <a:pPr>
                <a:defRPr/>
              </a:pPr>
              <a:r>
                <a:rPr lang="en-US" altLang="ja-JP" sz="800" dirty="0">
                  <a:latin typeface="メイリオ" pitchFamily="50" charset="-128"/>
                  <a:ea typeface="メイリオ" pitchFamily="50" charset="-128"/>
                  <a:cs typeface="メイリオ" pitchFamily="50" charset="-128"/>
                </a:rPr>
                <a:t>………</a:t>
              </a:r>
            </a:p>
            <a:p>
              <a:pPr>
                <a:defRPr/>
              </a:pPr>
              <a:r>
                <a:rPr lang="en-US" altLang="ja-JP" sz="800" dirty="0">
                  <a:latin typeface="メイリオ" pitchFamily="50" charset="-128"/>
                  <a:ea typeface="メイリオ" pitchFamily="50" charset="-128"/>
                  <a:cs typeface="メイリオ" pitchFamily="50" charset="-128"/>
                </a:rPr>
                <a:t>………</a:t>
              </a:r>
              <a:endParaRPr lang="ja-JP" altLang="en-US" sz="800" dirty="0">
                <a:latin typeface="メイリオ" pitchFamily="50" charset="-128"/>
                <a:ea typeface="メイリオ" pitchFamily="50" charset="-128"/>
                <a:cs typeface="メイリオ" pitchFamily="50" charset="-128"/>
              </a:endParaRPr>
            </a:p>
          </p:txBody>
        </p:sp>
      </p:grpSp>
      <p:grpSp>
        <p:nvGrpSpPr>
          <p:cNvPr id="22" name="グループ化 133"/>
          <p:cNvGrpSpPr>
            <a:grpSpLocks/>
          </p:cNvGrpSpPr>
          <p:nvPr/>
        </p:nvGrpSpPr>
        <p:grpSpPr bwMode="auto">
          <a:xfrm>
            <a:off x="5076825" y="2251748"/>
            <a:ext cx="1584325" cy="960438"/>
            <a:chOff x="3095940" y="2744088"/>
            <a:chExt cx="1584185" cy="960286"/>
          </a:xfrm>
        </p:grpSpPr>
        <p:grpSp>
          <p:nvGrpSpPr>
            <p:cNvPr id="23" name="グループ化 163"/>
            <p:cNvGrpSpPr>
              <a:grpSpLocks/>
            </p:cNvGrpSpPr>
            <p:nvPr/>
          </p:nvGrpSpPr>
          <p:grpSpPr bwMode="auto">
            <a:xfrm>
              <a:off x="3095940" y="2744088"/>
              <a:ext cx="1584185" cy="960286"/>
              <a:chOff x="4209174" y="3942225"/>
              <a:chExt cx="1584185" cy="960286"/>
            </a:xfrm>
          </p:grpSpPr>
          <p:sp>
            <p:nvSpPr>
              <p:cNvPr id="30" name="テキスト ボックス 25"/>
              <p:cNvSpPr txBox="1">
                <a:spLocks noChangeArrowheads="1"/>
              </p:cNvSpPr>
              <p:nvPr/>
            </p:nvSpPr>
            <p:spPr bwMode="auto">
              <a:xfrm>
                <a:off x="4209174" y="4533182"/>
                <a:ext cx="1584185" cy="369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抽象構文木</a:t>
                </a:r>
                <a:endParaRPr lang="en-US" altLang="ja-JP" sz="1800">
                  <a:latin typeface="メイリオ" panose="020B0604030504040204" pitchFamily="50" charset="-128"/>
                  <a:ea typeface="メイリオ" panose="020B0604030504040204" pitchFamily="50" charset="-128"/>
                </a:endParaRPr>
              </a:p>
            </p:txBody>
          </p:sp>
          <p:sp>
            <p:nvSpPr>
              <p:cNvPr id="31" name="メモ 30"/>
              <p:cNvSpPr/>
              <p:nvPr/>
            </p:nvSpPr>
            <p:spPr bwMode="auto">
              <a:xfrm>
                <a:off x="4756813" y="3942225"/>
                <a:ext cx="503194" cy="593631"/>
              </a:xfrm>
              <a:prstGeom prst="foldedCorner">
                <a:avLst/>
              </a:prstGeom>
              <a:solidFill>
                <a:schemeClr val="accent3"/>
              </a:solidFill>
              <a:ln w="19050" cap="flat" cmpd="sng" algn="ctr">
                <a:solidFill>
                  <a:schemeClr val="tx1"/>
                </a:solidFill>
                <a:prstDash val="solid"/>
                <a:round/>
                <a:headEnd type="none" w="med" len="med"/>
                <a:tailEnd type="none" w="med" len="med"/>
              </a:ln>
              <a:effectLst/>
            </p:spPr>
            <p:txBody>
              <a:bodyPr lIns="93600" tIns="46800" rIns="93600" bIns="46800"/>
              <a:lstStyle/>
              <a:p>
                <a:pPr>
                  <a:defRPr/>
                </a:pPr>
                <a:endParaRPr lang="ja-JP" altLang="en-US" sz="800" dirty="0">
                  <a:latin typeface="メイリオ" pitchFamily="50" charset="-128"/>
                  <a:ea typeface="メイリオ" pitchFamily="50" charset="-128"/>
                  <a:cs typeface="メイリオ" pitchFamily="50" charset="-128"/>
                </a:endParaRPr>
              </a:p>
            </p:txBody>
          </p:sp>
        </p:grpSp>
        <p:grpSp>
          <p:nvGrpSpPr>
            <p:cNvPr id="24" name="グループ化 164"/>
            <p:cNvGrpSpPr>
              <a:grpSpLocks/>
            </p:cNvGrpSpPr>
            <p:nvPr/>
          </p:nvGrpSpPr>
          <p:grpSpPr bwMode="auto">
            <a:xfrm>
              <a:off x="3656856" y="2802744"/>
              <a:ext cx="414046" cy="396044"/>
              <a:chOff x="3656856" y="2802744"/>
              <a:chExt cx="432048" cy="410232"/>
            </a:xfrm>
          </p:grpSpPr>
          <p:sp>
            <p:nvSpPr>
              <p:cNvPr id="25" name="円/楕円 165"/>
              <p:cNvSpPr>
                <a:spLocks noChangeArrowheads="1"/>
              </p:cNvSpPr>
              <p:nvPr/>
            </p:nvSpPr>
            <p:spPr bwMode="auto">
              <a:xfrm>
                <a:off x="3787053" y="2802744"/>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sp>
            <p:nvSpPr>
              <p:cNvPr id="26" name="円/楕円 166"/>
              <p:cNvSpPr>
                <a:spLocks noChangeArrowheads="1"/>
              </p:cNvSpPr>
              <p:nvPr/>
            </p:nvSpPr>
            <p:spPr bwMode="auto">
              <a:xfrm>
                <a:off x="3656856" y="2924944"/>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sp>
            <p:nvSpPr>
              <p:cNvPr id="27" name="円/楕円 167"/>
              <p:cNvSpPr>
                <a:spLocks noChangeArrowheads="1"/>
              </p:cNvSpPr>
              <p:nvPr/>
            </p:nvSpPr>
            <p:spPr bwMode="auto">
              <a:xfrm>
                <a:off x="3872880" y="2924944"/>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sp>
            <p:nvSpPr>
              <p:cNvPr id="28" name="円/楕円 168"/>
              <p:cNvSpPr>
                <a:spLocks noChangeArrowheads="1"/>
              </p:cNvSpPr>
              <p:nvPr/>
            </p:nvSpPr>
            <p:spPr bwMode="auto">
              <a:xfrm>
                <a:off x="3872880" y="3158970"/>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cxnSp>
            <p:nvCxnSpPr>
              <p:cNvPr id="29" name="カギ線コネクタ 64"/>
              <p:cNvCxnSpPr>
                <a:cxnSpLocks noChangeShapeType="1"/>
                <a:stCxn id="25" idx="4"/>
                <a:endCxn id="27" idx="0"/>
              </p:cNvCxnSpPr>
              <p:nvPr/>
            </p:nvCxnSpPr>
            <p:spPr bwMode="auto">
              <a:xfrm>
                <a:off x="3895065" y="2856750"/>
                <a:ext cx="85827" cy="68194"/>
              </a:xfrm>
              <a:prstGeom prst="straightConnector1">
                <a:avLst/>
              </a:prstGeom>
              <a:noFill/>
              <a:ln w="3175" algn="ctr">
                <a:solidFill>
                  <a:srgbClr val="0F1C50"/>
                </a:solidFill>
                <a:round/>
                <a:headEnd/>
                <a:tailEnd/>
              </a:ln>
              <a:extLst>
                <a:ext uri="{909E8E84-426E-40DD-AFC4-6F175D3DCCD1}">
                  <a14:hiddenFill xmlns:a14="http://schemas.microsoft.com/office/drawing/2010/main">
                    <a:noFill/>
                  </a14:hiddenFill>
                </a:ext>
              </a:extLst>
            </p:spPr>
          </p:cxnSp>
        </p:grpSp>
      </p:grpSp>
      <p:cxnSp>
        <p:nvCxnSpPr>
          <p:cNvPr id="32" name="カギ線コネクタ 64"/>
          <p:cNvCxnSpPr>
            <a:cxnSpLocks noChangeShapeType="1"/>
            <a:stCxn id="25" idx="4"/>
            <a:endCxn id="26" idx="0"/>
          </p:cNvCxnSpPr>
          <p:nvPr/>
        </p:nvCxnSpPr>
        <p:spPr bwMode="auto">
          <a:xfrm flipH="1">
            <a:off x="5741987" y="2362873"/>
            <a:ext cx="123825" cy="65088"/>
          </a:xfrm>
          <a:prstGeom prst="straightConnector1">
            <a:avLst/>
          </a:prstGeom>
          <a:noFill/>
          <a:ln w="3175" algn="ctr">
            <a:solidFill>
              <a:srgbClr val="0F1C50"/>
            </a:solidFill>
            <a:round/>
            <a:headEnd/>
            <a:tailEnd/>
          </a:ln>
          <a:extLst>
            <a:ext uri="{909E8E84-426E-40DD-AFC4-6F175D3DCCD1}">
              <a14:hiddenFill xmlns:a14="http://schemas.microsoft.com/office/drawing/2010/main">
                <a:noFill/>
              </a14:hiddenFill>
            </a:ext>
          </a:extLst>
        </p:spPr>
      </p:cxnSp>
      <p:cxnSp>
        <p:nvCxnSpPr>
          <p:cNvPr id="33" name="カギ線コネクタ 64"/>
          <p:cNvCxnSpPr>
            <a:cxnSpLocks noChangeShapeType="1"/>
            <a:stCxn id="27" idx="4"/>
            <a:endCxn id="28" idx="0"/>
          </p:cNvCxnSpPr>
          <p:nvPr/>
        </p:nvCxnSpPr>
        <p:spPr bwMode="auto">
          <a:xfrm>
            <a:off x="5948362" y="2480348"/>
            <a:ext cx="0" cy="173038"/>
          </a:xfrm>
          <a:prstGeom prst="straightConnector1">
            <a:avLst/>
          </a:prstGeom>
          <a:noFill/>
          <a:ln w="3175" algn="ctr">
            <a:solidFill>
              <a:srgbClr val="0F1C50"/>
            </a:solidFill>
            <a:round/>
            <a:headEnd/>
            <a:tailEnd/>
          </a:ln>
          <a:extLst>
            <a:ext uri="{909E8E84-426E-40DD-AFC4-6F175D3DCCD1}">
              <a14:hiddenFill xmlns:a14="http://schemas.microsoft.com/office/drawing/2010/main">
                <a:noFill/>
              </a14:hiddenFill>
            </a:ext>
          </a:extLst>
        </p:spPr>
      </p:cxnSp>
      <p:grpSp>
        <p:nvGrpSpPr>
          <p:cNvPr id="34" name="グループ化 136"/>
          <p:cNvGrpSpPr>
            <a:grpSpLocks/>
          </p:cNvGrpSpPr>
          <p:nvPr/>
        </p:nvGrpSpPr>
        <p:grpSpPr bwMode="auto">
          <a:xfrm>
            <a:off x="9180512" y="2213648"/>
            <a:ext cx="1714500" cy="1257300"/>
            <a:chOff x="3086565" y="2743065"/>
            <a:chExt cx="1713444" cy="1257104"/>
          </a:xfrm>
        </p:grpSpPr>
        <p:grpSp>
          <p:nvGrpSpPr>
            <p:cNvPr id="35" name="グループ化 154"/>
            <p:cNvGrpSpPr>
              <a:grpSpLocks/>
            </p:cNvGrpSpPr>
            <p:nvPr/>
          </p:nvGrpSpPr>
          <p:grpSpPr bwMode="auto">
            <a:xfrm>
              <a:off x="3086565" y="2743065"/>
              <a:ext cx="1713444" cy="1257104"/>
              <a:chOff x="4199799" y="3941202"/>
              <a:chExt cx="1713444" cy="1257104"/>
            </a:xfrm>
          </p:grpSpPr>
          <p:sp>
            <p:nvSpPr>
              <p:cNvPr id="41" name="テキスト ボックス 25"/>
              <p:cNvSpPr txBox="1">
                <a:spLocks noChangeArrowheads="1"/>
              </p:cNvSpPr>
              <p:nvPr/>
            </p:nvSpPr>
            <p:spPr bwMode="auto">
              <a:xfrm>
                <a:off x="4199799" y="4551981"/>
                <a:ext cx="1713444" cy="64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単純な要素の</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抽象構文木</a:t>
                </a:r>
                <a:endParaRPr lang="en-US" altLang="ja-JP" sz="1800">
                  <a:latin typeface="メイリオ" panose="020B0604030504040204" pitchFamily="50" charset="-128"/>
                  <a:ea typeface="メイリオ" panose="020B0604030504040204" pitchFamily="50" charset="-128"/>
                </a:endParaRPr>
              </a:p>
            </p:txBody>
          </p:sp>
          <p:sp>
            <p:nvSpPr>
              <p:cNvPr id="42" name="メモ 41"/>
              <p:cNvSpPr/>
              <p:nvPr/>
            </p:nvSpPr>
            <p:spPr bwMode="auto">
              <a:xfrm>
                <a:off x="4756669" y="3941202"/>
                <a:ext cx="502927" cy="595220"/>
              </a:xfrm>
              <a:prstGeom prst="foldedCorner">
                <a:avLst/>
              </a:prstGeom>
              <a:solidFill>
                <a:schemeClr val="accent3"/>
              </a:solidFill>
              <a:ln w="19050" cap="flat" cmpd="sng" algn="ctr">
                <a:solidFill>
                  <a:schemeClr val="tx1"/>
                </a:solidFill>
                <a:prstDash val="solid"/>
                <a:round/>
                <a:headEnd type="none" w="med" len="med"/>
                <a:tailEnd type="none" w="med" len="med"/>
              </a:ln>
              <a:effectLst/>
            </p:spPr>
            <p:txBody>
              <a:bodyPr lIns="93600" tIns="46800" rIns="93600" bIns="46800"/>
              <a:lstStyle/>
              <a:p>
                <a:pPr>
                  <a:defRPr/>
                </a:pPr>
                <a:endParaRPr lang="ja-JP" altLang="en-US" sz="800" dirty="0">
                  <a:latin typeface="メイリオ" pitchFamily="50" charset="-128"/>
                  <a:ea typeface="メイリオ" pitchFamily="50" charset="-128"/>
                  <a:cs typeface="メイリオ" pitchFamily="50" charset="-128"/>
                </a:endParaRPr>
              </a:p>
            </p:txBody>
          </p:sp>
        </p:grpSp>
        <p:grpSp>
          <p:nvGrpSpPr>
            <p:cNvPr id="36" name="グループ化 155"/>
            <p:cNvGrpSpPr>
              <a:grpSpLocks/>
            </p:cNvGrpSpPr>
            <p:nvPr/>
          </p:nvGrpSpPr>
          <p:grpSpPr bwMode="auto">
            <a:xfrm>
              <a:off x="3781630" y="2802744"/>
              <a:ext cx="289274" cy="396044"/>
              <a:chOff x="3787053" y="2802744"/>
              <a:chExt cx="301851" cy="410232"/>
            </a:xfrm>
          </p:grpSpPr>
          <p:sp>
            <p:nvSpPr>
              <p:cNvPr id="37" name="円/楕円 156"/>
              <p:cNvSpPr>
                <a:spLocks noChangeArrowheads="1"/>
              </p:cNvSpPr>
              <p:nvPr/>
            </p:nvSpPr>
            <p:spPr bwMode="auto">
              <a:xfrm>
                <a:off x="3787053" y="2802744"/>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sp>
            <p:nvSpPr>
              <p:cNvPr id="38" name="円/楕円 158"/>
              <p:cNvSpPr>
                <a:spLocks noChangeArrowheads="1"/>
              </p:cNvSpPr>
              <p:nvPr/>
            </p:nvSpPr>
            <p:spPr bwMode="auto">
              <a:xfrm>
                <a:off x="3872880" y="2924944"/>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sp>
            <p:nvSpPr>
              <p:cNvPr id="39" name="円/楕円 159"/>
              <p:cNvSpPr>
                <a:spLocks noChangeArrowheads="1"/>
              </p:cNvSpPr>
              <p:nvPr/>
            </p:nvSpPr>
            <p:spPr bwMode="auto">
              <a:xfrm>
                <a:off x="3872880" y="3158970"/>
                <a:ext cx="216024" cy="54006"/>
              </a:xfrm>
              <a:prstGeom prst="ellipse">
                <a:avLst/>
              </a:prstGeom>
              <a:noFill/>
              <a:ln w="3175" algn="ctr">
                <a:solidFill>
                  <a:schemeClr val="tx1"/>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endParaRPr lang="ja-JP" altLang="en-US">
                  <a:latin typeface="メイリオ" panose="020B0604030504040204" pitchFamily="50" charset="-128"/>
                  <a:ea typeface="メイリオ" panose="020B0604030504040204" pitchFamily="50" charset="-128"/>
                </a:endParaRPr>
              </a:p>
            </p:txBody>
          </p:sp>
          <p:cxnSp>
            <p:nvCxnSpPr>
              <p:cNvPr id="40" name="カギ線コネクタ 64"/>
              <p:cNvCxnSpPr>
                <a:cxnSpLocks noChangeShapeType="1"/>
                <a:stCxn id="37" idx="4"/>
                <a:endCxn id="38" idx="0"/>
              </p:cNvCxnSpPr>
              <p:nvPr/>
            </p:nvCxnSpPr>
            <p:spPr bwMode="auto">
              <a:xfrm>
                <a:off x="3895065" y="2856750"/>
                <a:ext cx="85827" cy="68194"/>
              </a:xfrm>
              <a:prstGeom prst="straightConnector1">
                <a:avLst/>
              </a:prstGeom>
              <a:noFill/>
              <a:ln w="3175" algn="ctr">
                <a:solidFill>
                  <a:srgbClr val="0F1C50"/>
                </a:solidFill>
                <a:round/>
                <a:headEnd/>
                <a:tailEnd/>
              </a:ln>
              <a:extLst>
                <a:ext uri="{909E8E84-426E-40DD-AFC4-6F175D3DCCD1}">
                  <a14:hiddenFill xmlns:a14="http://schemas.microsoft.com/office/drawing/2010/main">
                    <a:noFill/>
                  </a14:hiddenFill>
                </a:ext>
              </a:extLst>
            </p:spPr>
          </p:cxnSp>
        </p:grpSp>
      </p:grpSp>
      <p:sp>
        <p:nvSpPr>
          <p:cNvPr id="43" name="角丸四角形 42"/>
          <p:cNvSpPr>
            <a:spLocks noChangeArrowheads="1"/>
          </p:cNvSpPr>
          <p:nvPr/>
        </p:nvSpPr>
        <p:spPr bwMode="auto">
          <a:xfrm>
            <a:off x="6516687" y="4650461"/>
            <a:ext cx="2592388" cy="919162"/>
          </a:xfrm>
          <a:prstGeom prst="roundRect">
            <a:avLst>
              <a:gd name="adj" fmla="val 16667"/>
            </a:avLst>
          </a:prstGeom>
          <a:noFill/>
          <a:ln w="19050" algn="ctr">
            <a:solidFill>
              <a:srgbClr val="0F1C50"/>
            </a:solidFill>
            <a:round/>
            <a:headEnd type="oval" w="med" len="med"/>
            <a:tailEnd type="oval" w="med" len="med"/>
          </a:ln>
          <a:extLst>
            <a:ext uri="{909E8E84-426E-40DD-AFC4-6F175D3DCCD1}">
              <a14:hiddenFill xmlns:a14="http://schemas.microsoft.com/office/drawing/2010/main">
                <a:solidFill>
                  <a:srgbClr val="FFFFFF"/>
                </a:solidFill>
              </a14:hiddenFill>
            </a:ext>
          </a:extLst>
        </p:spPr>
        <p:txBody>
          <a:bodyPr lIns="93600" tIns="46800" rIns="93600" bIns="46800" anchor="ct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手順④</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ファイル名と合わせて</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機能名として出力</a:t>
            </a:r>
            <a:endParaRPr lang="en-US" altLang="ja-JP" sz="1800">
              <a:latin typeface="メイリオ" panose="020B0604030504040204" pitchFamily="50" charset="-128"/>
              <a:ea typeface="メイリオ" panose="020B0604030504040204" pitchFamily="50" charset="-128"/>
            </a:endParaRPr>
          </a:p>
        </p:txBody>
      </p:sp>
      <p:cxnSp>
        <p:nvCxnSpPr>
          <p:cNvPr id="44" name="カギ線コネクタ 138"/>
          <p:cNvCxnSpPr>
            <a:cxnSpLocks noChangeShapeType="1"/>
            <a:stCxn id="43" idx="3"/>
            <a:endCxn id="17" idx="2"/>
          </p:cNvCxnSpPr>
          <p:nvPr/>
        </p:nvCxnSpPr>
        <p:spPr bwMode="auto">
          <a:xfrm>
            <a:off x="9109075" y="5110836"/>
            <a:ext cx="1296987" cy="17462"/>
          </a:xfrm>
          <a:prstGeom prst="bentConnector3">
            <a:avLst>
              <a:gd name="adj1" fmla="val 50000"/>
            </a:avLst>
          </a:prstGeom>
          <a:noFill/>
          <a:ln w="38100" algn="ctr">
            <a:solidFill>
              <a:schemeClr val="accent2"/>
            </a:solidFill>
            <a:round/>
            <a:headEnd/>
            <a:tailEnd type="arrow" w="med" len="med"/>
          </a:ln>
          <a:extLst>
            <a:ext uri="{909E8E84-426E-40DD-AFC4-6F175D3DCCD1}">
              <a14:hiddenFill xmlns:a14="http://schemas.microsoft.com/office/drawing/2010/main">
                <a:noFill/>
              </a14:hiddenFill>
            </a:ext>
          </a:extLst>
        </p:spPr>
      </p:cxnSp>
      <p:grpSp>
        <p:nvGrpSpPr>
          <p:cNvPr id="45" name="グループ化 139"/>
          <p:cNvGrpSpPr>
            <a:grpSpLocks/>
          </p:cNvGrpSpPr>
          <p:nvPr/>
        </p:nvGrpSpPr>
        <p:grpSpPr bwMode="auto">
          <a:xfrm>
            <a:off x="9051925" y="4756823"/>
            <a:ext cx="1354137" cy="1092200"/>
            <a:chOff x="-98797" y="2060848"/>
            <a:chExt cx="1353381" cy="1091144"/>
          </a:xfrm>
        </p:grpSpPr>
        <p:sp>
          <p:nvSpPr>
            <p:cNvPr id="46" name="テキスト ボックス 24"/>
            <p:cNvSpPr txBox="1">
              <a:spLocks noChangeArrowheads="1"/>
            </p:cNvSpPr>
            <p:nvPr/>
          </p:nvSpPr>
          <p:spPr bwMode="auto">
            <a:xfrm>
              <a:off x="-98797" y="2782663"/>
              <a:ext cx="1353381" cy="369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機能名一覧</a:t>
              </a:r>
              <a:endParaRPr lang="en-US" altLang="ja-JP" sz="1800">
                <a:latin typeface="メイリオ" panose="020B0604030504040204" pitchFamily="50" charset="-128"/>
                <a:ea typeface="メイリオ" panose="020B0604030504040204" pitchFamily="50" charset="-128"/>
              </a:endParaRPr>
            </a:p>
          </p:txBody>
        </p:sp>
        <p:pic>
          <p:nvPicPr>
            <p:cNvPr id="47" name="Picture 79" descr="MC90043260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691" y="2060848"/>
              <a:ext cx="715168" cy="7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8" name="グループ化 140"/>
          <p:cNvGrpSpPr>
            <a:grpSpLocks/>
          </p:cNvGrpSpPr>
          <p:nvPr/>
        </p:nvGrpSpPr>
        <p:grpSpPr bwMode="auto">
          <a:xfrm>
            <a:off x="5286375" y="4696498"/>
            <a:ext cx="1230312" cy="1368425"/>
            <a:chOff x="-20681" y="2060848"/>
            <a:chExt cx="1230251" cy="1368139"/>
          </a:xfrm>
        </p:grpSpPr>
        <p:sp>
          <p:nvSpPr>
            <p:cNvPr id="49" name="テキスト ボックス 24"/>
            <p:cNvSpPr txBox="1">
              <a:spLocks noChangeArrowheads="1"/>
            </p:cNvSpPr>
            <p:nvPr/>
          </p:nvSpPr>
          <p:spPr bwMode="auto">
            <a:xfrm>
              <a:off x="-20681" y="2782662"/>
              <a:ext cx="1230251" cy="64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1pPr>
              <a:lvl2pPr marL="742950" indent="-28575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2pPr>
              <a:lvl3pPr marL="11430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3pPr>
              <a:lvl4pPr marL="16002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4pPr>
              <a:lvl5pPr marL="2057400" indent="-228600" eaLnBrk="0" hangingPunct="0">
                <a:defRPr kumimoji="1" sz="1600">
                  <a:solidFill>
                    <a:schemeClr val="tx1"/>
                  </a:solidFill>
                  <a:latin typeface="HGP創英角ｺﾞｼｯｸUB" panose="020B0900000000000000" pitchFamily="50" charset="-128"/>
                  <a:ea typeface="ＭＳ Ｐゴシック" panose="020B0600070205080204" pitchFamily="50" charset="-128"/>
                </a:defRPr>
              </a:lvl5pPr>
              <a:lvl6pPr marL="25146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6pPr>
              <a:lvl7pPr marL="29718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7pPr>
              <a:lvl8pPr marL="34290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8pPr>
              <a:lvl9pPr marL="3886200" indent="-228600" eaLnBrk="0" fontAlgn="base" hangingPunct="0">
                <a:spcBef>
                  <a:spcPct val="0"/>
                </a:spcBef>
                <a:spcAft>
                  <a:spcPct val="0"/>
                </a:spcAft>
                <a:defRPr kumimoji="1" sz="1600">
                  <a:solidFill>
                    <a:schemeClr val="tx1"/>
                  </a:solidFill>
                  <a:latin typeface="HGP創英角ｺﾞｼｯｸUB" panose="020B0900000000000000" pitchFamily="50" charset="-128"/>
                  <a:ea typeface="ＭＳ Ｐゴシック" panose="020B0600070205080204" pitchFamily="50" charset="-128"/>
                </a:defRPr>
              </a:lvl9pPr>
            </a:lstStyle>
            <a:p>
              <a:pPr algn="ctr" eaLnBrk="1" hangingPunct="1"/>
              <a:r>
                <a:rPr lang="ja-JP" altLang="en-US" sz="1800">
                  <a:latin typeface="メイリオ" panose="020B0604030504040204" pitchFamily="50" charset="-128"/>
                  <a:ea typeface="メイリオ" panose="020B0604030504040204" pitchFamily="50" charset="-128"/>
                </a:rPr>
                <a:t>処理機能</a:t>
              </a:r>
              <a:endParaRPr lang="en-US" altLang="ja-JP" sz="1800">
                <a:latin typeface="メイリオ" panose="020B0604030504040204" pitchFamily="50" charset="-128"/>
                <a:ea typeface="メイリオ" panose="020B0604030504040204" pitchFamily="50" charset="-128"/>
              </a:endParaRPr>
            </a:p>
            <a:p>
              <a:pPr algn="ctr" eaLnBrk="1" hangingPunct="1"/>
              <a:r>
                <a:rPr lang="ja-JP" altLang="en-US" sz="1800">
                  <a:latin typeface="メイリオ" panose="020B0604030504040204" pitchFamily="50" charset="-128"/>
                  <a:ea typeface="メイリオ" panose="020B0604030504040204" pitchFamily="50" charset="-128"/>
                </a:rPr>
                <a:t>一覧</a:t>
              </a:r>
              <a:endParaRPr lang="en-US" altLang="ja-JP" sz="1800">
                <a:latin typeface="メイリオ" panose="020B0604030504040204" pitchFamily="50" charset="-128"/>
                <a:ea typeface="メイリオ" panose="020B0604030504040204" pitchFamily="50" charset="-128"/>
              </a:endParaRPr>
            </a:p>
          </p:txBody>
        </p:sp>
        <p:pic>
          <p:nvPicPr>
            <p:cNvPr id="50" name="Picture 79" descr="MC90043260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691" y="2060848"/>
              <a:ext cx="715168" cy="7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5179991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適用結果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52</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本手法の適用により，３つだった機能が７つに細分化された</a:t>
            </a:r>
          </a:p>
        </p:txBody>
      </p:sp>
      <p:pic>
        <p:nvPicPr>
          <p:cNvPr id="8" name="Picture 2" descr="\\rdfs.rd.nttdata.co.jp\h23rd_fs\03_CASE\02_リエンジニアリング\31.打合せ\01.外部打合せ\20120315_SIGSE研究報告会\図\MTNBB600.TXT_graph_origi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8424" y="2338353"/>
            <a:ext cx="3793177" cy="3602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rdfs.rd.nttdata.co.jp\h23rd_fs\03_CASE\02_リエンジニアリング\31.打合せ\01.外部打合せ\20120315_SIGSE研究報告会\図\MTNBB600.TXT_graph.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0401" y="2477090"/>
            <a:ext cx="3468331" cy="3571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テキスト ボックス 2">
            <a:extLst>
              <a:ext uri="{FF2B5EF4-FFF2-40B4-BE49-F238E27FC236}">
                <a16:creationId xmlns:a16="http://schemas.microsoft.com/office/drawing/2014/main" id="{CDF12763-BD20-471B-B1A9-70AA3387BF3D}"/>
              </a:ext>
            </a:extLst>
          </p:cNvPr>
          <p:cNvSpPr txBox="1"/>
          <p:nvPr/>
        </p:nvSpPr>
        <p:spPr>
          <a:xfrm>
            <a:off x="1098430" y="1880558"/>
            <a:ext cx="4462732" cy="461665"/>
          </a:xfrm>
          <a:prstGeom prst="rect">
            <a:avLst/>
          </a:prstGeom>
          <a:noFill/>
        </p:spPr>
        <p:txBody>
          <a:bodyPr wrap="square" rtlCol="0">
            <a:spAutoFit/>
          </a:bodyPr>
          <a:lstStyle/>
          <a:p>
            <a:r>
              <a:rPr kumimoji="1" lang="ja-JP" altLang="en-US" dirty="0"/>
              <a:t>■適用前のジョブフロー図</a:t>
            </a:r>
          </a:p>
        </p:txBody>
      </p:sp>
      <p:sp>
        <p:nvSpPr>
          <p:cNvPr id="10" name="テキスト ボックス 9">
            <a:extLst>
              <a:ext uri="{FF2B5EF4-FFF2-40B4-BE49-F238E27FC236}">
                <a16:creationId xmlns:a16="http://schemas.microsoft.com/office/drawing/2014/main" id="{9807A4CA-4272-4906-871D-FDEE153C3985}"/>
              </a:ext>
            </a:extLst>
          </p:cNvPr>
          <p:cNvSpPr txBox="1"/>
          <p:nvPr/>
        </p:nvSpPr>
        <p:spPr>
          <a:xfrm>
            <a:off x="6777487" y="1876688"/>
            <a:ext cx="4462732" cy="461665"/>
          </a:xfrm>
          <a:prstGeom prst="rect">
            <a:avLst/>
          </a:prstGeom>
          <a:noFill/>
        </p:spPr>
        <p:txBody>
          <a:bodyPr wrap="square" rtlCol="0">
            <a:spAutoFit/>
          </a:bodyPr>
          <a:lstStyle/>
          <a:p>
            <a:r>
              <a:rPr kumimoji="1" lang="ja-JP" altLang="en-US" dirty="0"/>
              <a:t>■適用後のジョブフロー図</a:t>
            </a:r>
          </a:p>
        </p:txBody>
      </p:sp>
      <p:sp>
        <p:nvSpPr>
          <p:cNvPr id="11" name="二等辺三角形 10">
            <a:extLst>
              <a:ext uri="{FF2B5EF4-FFF2-40B4-BE49-F238E27FC236}">
                <a16:creationId xmlns:a16="http://schemas.microsoft.com/office/drawing/2014/main" id="{9489528F-2923-4F75-8870-467478F51A29}"/>
              </a:ext>
            </a:extLst>
          </p:cNvPr>
          <p:cNvSpPr/>
          <p:nvPr/>
        </p:nvSpPr>
        <p:spPr>
          <a:xfrm rot="16200000" flipV="1">
            <a:off x="5300502" y="3911631"/>
            <a:ext cx="1494264" cy="340092"/>
          </a:xfrm>
          <a:prstGeom prst="triangl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808427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適用結果</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53</a:t>
            </a:fld>
            <a:endParaRPr lang="en-US" altLang="ja-JP"/>
          </a:p>
        </p:txBody>
      </p:sp>
      <p:sp>
        <p:nvSpPr>
          <p:cNvPr id="7" name="テキスト プレースホルダー 6"/>
          <p:cNvSpPr>
            <a:spLocks noGrp="1"/>
          </p:cNvSpPr>
          <p:nvPr>
            <p:ph type="body" sz="quarter" idx="13"/>
          </p:nvPr>
        </p:nvSpPr>
        <p:spPr/>
        <p:txBody>
          <a:bodyPr/>
          <a:lstStyle/>
          <a:p>
            <a:r>
              <a:rPr lang="ja-JP" altLang="en-US" dirty="0"/>
              <a:t>本手法の結果は，保守開発担当者から好意的なコメントを得た</a:t>
            </a:r>
            <a:endParaRPr kumimoji="1" lang="ja-JP" altLang="en-US" dirty="0"/>
          </a:p>
        </p:txBody>
      </p:sp>
      <p:graphicFrame>
        <p:nvGraphicFramePr>
          <p:cNvPr id="10" name="表 9"/>
          <p:cNvGraphicFramePr>
            <a:graphicFrameLocks noGrp="1"/>
          </p:cNvGraphicFramePr>
          <p:nvPr>
            <p:extLst>
              <p:ext uri="{D42A27DB-BD31-4B8C-83A1-F6EECF244321}">
                <p14:modId xmlns:p14="http://schemas.microsoft.com/office/powerpoint/2010/main" val="3588999337"/>
              </p:ext>
            </p:extLst>
          </p:nvPr>
        </p:nvGraphicFramePr>
        <p:xfrm>
          <a:off x="609600" y="3557865"/>
          <a:ext cx="6914901" cy="2560064"/>
        </p:xfrm>
        <a:graphic>
          <a:graphicData uri="http://schemas.openxmlformats.org/drawingml/2006/table">
            <a:tbl>
              <a:tblPr firstRow="1">
                <a:tableStyleId>{073A0DAA-6AF3-43AB-8588-CEC1D06C72B9}</a:tableStyleId>
              </a:tblPr>
              <a:tblGrid>
                <a:gridCol w="725755">
                  <a:extLst>
                    <a:ext uri="{9D8B030D-6E8A-4147-A177-3AD203B41FA5}">
                      <a16:colId xmlns:a16="http://schemas.microsoft.com/office/drawing/2014/main" val="20000"/>
                    </a:ext>
                  </a:extLst>
                </a:gridCol>
                <a:gridCol w="1824305">
                  <a:extLst>
                    <a:ext uri="{9D8B030D-6E8A-4147-A177-3AD203B41FA5}">
                      <a16:colId xmlns:a16="http://schemas.microsoft.com/office/drawing/2014/main" val="20001"/>
                    </a:ext>
                  </a:extLst>
                </a:gridCol>
                <a:gridCol w="1824305">
                  <a:extLst>
                    <a:ext uri="{9D8B030D-6E8A-4147-A177-3AD203B41FA5}">
                      <a16:colId xmlns:a16="http://schemas.microsoft.com/office/drawing/2014/main" val="20002"/>
                    </a:ext>
                  </a:extLst>
                </a:gridCol>
                <a:gridCol w="1270268">
                  <a:extLst>
                    <a:ext uri="{9D8B030D-6E8A-4147-A177-3AD203B41FA5}">
                      <a16:colId xmlns:a16="http://schemas.microsoft.com/office/drawing/2014/main" val="4045732005"/>
                    </a:ext>
                  </a:extLst>
                </a:gridCol>
                <a:gridCol w="1270268">
                  <a:extLst>
                    <a:ext uri="{9D8B030D-6E8A-4147-A177-3AD203B41FA5}">
                      <a16:colId xmlns:a16="http://schemas.microsoft.com/office/drawing/2014/main" val="1202544305"/>
                    </a:ext>
                  </a:extLst>
                </a:gridCol>
              </a:tblGrid>
              <a:tr h="197162">
                <a:tc>
                  <a:txBody>
                    <a:bodyPr/>
                    <a:lstStyle/>
                    <a:p>
                      <a:pPr algn="ctr"/>
                      <a:r>
                        <a:rPr kumimoji="1" lang="en-US" altLang="ja-JP" sz="1200" dirty="0">
                          <a:latin typeface="+mj-ea"/>
                          <a:ea typeface="+mj-ea"/>
                        </a:rPr>
                        <a:t>ID</a:t>
                      </a:r>
                      <a:endParaRPr kumimoji="1" lang="ja-JP" altLang="en-US" sz="1200" dirty="0">
                        <a:solidFill>
                          <a:schemeClr val="tx1"/>
                        </a:solidFill>
                        <a:latin typeface="+mj-ea"/>
                        <a:ea typeface="+mj-ea"/>
                        <a:cs typeface="メイリオ" pitchFamily="50" charset="-128"/>
                      </a:endParaRPr>
                    </a:p>
                  </a:txBody>
                  <a:tcPr marL="91415" marR="91415" marT="45704" marB="45704"/>
                </a:tc>
                <a:tc>
                  <a:txBody>
                    <a:bodyPr/>
                    <a:lstStyle/>
                    <a:p>
                      <a:pPr algn="ctr"/>
                      <a:r>
                        <a:rPr kumimoji="1" lang="ja-JP" altLang="en-US" sz="1200" dirty="0">
                          <a:latin typeface="+mj-ea"/>
                          <a:ea typeface="+mj-ea"/>
                        </a:rPr>
                        <a:t>既存の機能名</a:t>
                      </a:r>
                      <a:endParaRPr kumimoji="1" lang="ja-JP" altLang="en-US" sz="1200" dirty="0">
                        <a:solidFill>
                          <a:schemeClr val="tx1"/>
                        </a:solidFill>
                        <a:latin typeface="+mj-ea"/>
                        <a:ea typeface="+mj-ea"/>
                        <a:cs typeface="メイリオ" pitchFamily="50" charset="-128"/>
                      </a:endParaRPr>
                    </a:p>
                  </a:txBody>
                  <a:tcPr marL="91415" marR="91415" marT="45704" marB="45704"/>
                </a:tc>
                <a:tc>
                  <a:txBody>
                    <a:bodyPr/>
                    <a:lstStyle/>
                    <a:p>
                      <a:pPr algn="ctr"/>
                      <a:r>
                        <a:rPr kumimoji="1" lang="ja-JP" altLang="en-US" sz="1200" dirty="0">
                          <a:solidFill>
                            <a:schemeClr val="bg1"/>
                          </a:solidFill>
                          <a:latin typeface="+mj-ea"/>
                          <a:ea typeface="+mj-ea"/>
                        </a:rPr>
                        <a:t>本手法による機能名</a:t>
                      </a:r>
                      <a:endParaRPr kumimoji="1" lang="ja-JP" altLang="en-US" sz="1200" dirty="0">
                        <a:solidFill>
                          <a:schemeClr val="bg1"/>
                        </a:solidFill>
                        <a:latin typeface="+mj-ea"/>
                        <a:ea typeface="+mj-ea"/>
                        <a:cs typeface="メイリオ" pitchFamily="50" charset="-128"/>
                      </a:endParaRPr>
                    </a:p>
                  </a:txBody>
                  <a:tcPr marL="91415" marR="91415" marT="45704" marB="45704"/>
                </a:tc>
                <a:tc>
                  <a:txBody>
                    <a:bodyPr/>
                    <a:lstStyle/>
                    <a:p>
                      <a:pPr algn="ctr"/>
                      <a:r>
                        <a:rPr kumimoji="1" lang="ja-JP" altLang="en-US" sz="1200" dirty="0">
                          <a:solidFill>
                            <a:schemeClr val="bg1"/>
                          </a:solidFill>
                          <a:latin typeface="+mj-ea"/>
                          <a:ea typeface="+mj-ea"/>
                          <a:cs typeface="メイリオ" pitchFamily="50" charset="-128"/>
                        </a:rPr>
                        <a:t>入力</a:t>
                      </a:r>
                    </a:p>
                  </a:txBody>
                  <a:tcPr marL="91415" marR="91415" marT="45704" marB="45704"/>
                </a:tc>
                <a:tc>
                  <a:txBody>
                    <a:bodyPr/>
                    <a:lstStyle/>
                    <a:p>
                      <a:pPr algn="ctr"/>
                      <a:r>
                        <a:rPr kumimoji="1" lang="ja-JP" altLang="en-US" sz="1200" dirty="0">
                          <a:solidFill>
                            <a:schemeClr val="bg1"/>
                          </a:solidFill>
                          <a:latin typeface="+mj-ea"/>
                          <a:ea typeface="+mj-ea"/>
                          <a:cs typeface="メイリオ" pitchFamily="50" charset="-128"/>
                        </a:rPr>
                        <a:t>出力</a:t>
                      </a:r>
                    </a:p>
                  </a:txBody>
                  <a:tcPr marL="91415" marR="91415" marT="45704" marB="45704"/>
                </a:tc>
                <a:extLst>
                  <a:ext uri="{0D108BD9-81ED-4DB2-BD59-A6C34878D82A}">
                    <a16:rowId xmlns:a16="http://schemas.microsoft.com/office/drawing/2014/main" val="10000"/>
                  </a:ext>
                </a:extLst>
              </a:tr>
              <a:tr h="197162">
                <a:tc>
                  <a:txBody>
                    <a:bodyPr/>
                    <a:lstStyle/>
                    <a:p>
                      <a:r>
                        <a:rPr kumimoji="1" lang="en-US" altLang="ja-JP" sz="1200" dirty="0">
                          <a:latin typeface="+mj-ea"/>
                          <a:ea typeface="+mj-ea"/>
                        </a:rPr>
                        <a:t>PGM-1</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dirty="0">
                          <a:latin typeface="+mj-ea"/>
                          <a:ea typeface="+mj-ea"/>
                        </a:rPr>
                        <a:t>申込書ファイル振分</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dirty="0">
                          <a:latin typeface="+mj-ea"/>
                          <a:ea typeface="+mj-ea"/>
                        </a:rPr>
                        <a:t>申込書ファイル振分</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dirty="0">
                          <a:latin typeface="+mj-ea"/>
                          <a:ea typeface="+mj-ea"/>
                          <a:cs typeface="メイリオ" pitchFamily="50" charset="-128"/>
                        </a:rPr>
                        <a:t>申込書ファイル</a:t>
                      </a:r>
                    </a:p>
                  </a:txBody>
                  <a:tcPr marL="91415" marR="91415" marT="45704" marB="45704"/>
                </a:tc>
                <a:tc>
                  <a:txBody>
                    <a:bodyPr/>
                    <a:lstStyle/>
                    <a:p>
                      <a:r>
                        <a:rPr kumimoji="1" lang="ja-JP" altLang="en-US" sz="1200" dirty="0">
                          <a:latin typeface="+mj-ea"/>
                          <a:ea typeface="+mj-ea"/>
                          <a:cs typeface="メイリオ" pitchFamily="50" charset="-128"/>
                        </a:rPr>
                        <a:t>申込書ファイル</a:t>
                      </a:r>
                    </a:p>
                  </a:txBody>
                  <a:tcPr marL="91415" marR="91415" marT="45704" marB="45704"/>
                </a:tc>
                <a:extLst>
                  <a:ext uri="{0D108BD9-81ED-4DB2-BD59-A6C34878D82A}">
                    <a16:rowId xmlns:a16="http://schemas.microsoft.com/office/drawing/2014/main" val="10001"/>
                  </a:ext>
                </a:extLst>
              </a:tr>
              <a:tr h="197162">
                <a:tc rowSpan="4">
                  <a:txBody>
                    <a:bodyPr/>
                    <a:lstStyle/>
                    <a:p>
                      <a:r>
                        <a:rPr kumimoji="1" lang="en-US" altLang="ja-JP" sz="1200" dirty="0">
                          <a:latin typeface="+mj-ea"/>
                          <a:ea typeface="+mj-ea"/>
                        </a:rPr>
                        <a:t>PGM-2</a:t>
                      </a:r>
                      <a:endParaRPr kumimoji="1" lang="ja-JP" altLang="en-US" sz="1200" dirty="0">
                        <a:latin typeface="+mj-ea"/>
                        <a:ea typeface="+mj-ea"/>
                        <a:cs typeface="メイリオ" pitchFamily="50" charset="-128"/>
                      </a:endParaRPr>
                    </a:p>
                  </a:txBody>
                  <a:tcPr marL="91415" marR="91415" marT="45704" marB="45704"/>
                </a:tc>
                <a:tc rowSpan="4">
                  <a:txBody>
                    <a:bodyPr/>
                    <a:lstStyle/>
                    <a:p>
                      <a:r>
                        <a:rPr kumimoji="1" lang="ja-JP" altLang="en-US" sz="1200" dirty="0">
                          <a:latin typeface="+mj-ea"/>
                          <a:ea typeface="+mj-ea"/>
                        </a:rPr>
                        <a:t>漢字氏名ファイルマッチング</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dirty="0">
                          <a:latin typeface="+mj-ea"/>
                          <a:ea typeface="+mj-ea"/>
                        </a:rPr>
                        <a:t>申込書ファイル抽出</a:t>
                      </a:r>
                      <a:endParaRPr kumimoji="1" lang="ja-JP" altLang="en-US" sz="1200" dirty="0">
                        <a:latin typeface="+mj-ea"/>
                        <a:ea typeface="+mj-ea"/>
                        <a:cs typeface="メイリオ" pitchFamily="50" charset="-128"/>
                      </a:endParaRPr>
                    </a:p>
                  </a:txBody>
                  <a:tcPr marL="91415" marR="91415" marT="45704" marB="4570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p>
                  </a:txBody>
                  <a:tcPr marL="91415" marR="91415" marT="45704" marB="4570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p>
                  </a:txBody>
                  <a:tcPr marL="91415" marR="91415" marT="45704" marB="45704"/>
                </a:tc>
                <a:extLst>
                  <a:ext uri="{0D108BD9-81ED-4DB2-BD59-A6C34878D82A}">
                    <a16:rowId xmlns:a16="http://schemas.microsoft.com/office/drawing/2014/main" val="10002"/>
                  </a:ext>
                </a:extLst>
              </a:tr>
              <a:tr h="197162">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mj-ea"/>
                          <a:ea typeface="+mj-ea"/>
                        </a:rPr>
                        <a:t>申込書ファイル和</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kern="1200" dirty="0">
                          <a:solidFill>
                            <a:schemeClr val="dk1"/>
                          </a:solidFill>
                          <a:latin typeface="+mj-ea"/>
                          <a:ea typeface="+mn-ea"/>
                          <a:cs typeface="メイリオ" pitchFamily="50" charset="-128"/>
                        </a:rPr>
                        <a:t>申込書ファイル</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kern="1200" dirty="0">
                          <a:solidFill>
                            <a:schemeClr val="dk1"/>
                          </a:solidFill>
                          <a:latin typeface="+mj-ea"/>
                          <a:ea typeface="+mn-ea"/>
                          <a:cs typeface="メイリオ" pitchFamily="50" charset="-128"/>
                        </a:rPr>
                        <a:t>申込書ファイル</a:t>
                      </a:r>
                      <a:endParaRPr kumimoji="1" lang="ja-JP" altLang="en-US" sz="1200" dirty="0">
                        <a:latin typeface="+mj-ea"/>
                        <a:ea typeface="+mj-ea"/>
                        <a:cs typeface="メイリオ" pitchFamily="50" charset="-128"/>
                      </a:endParaRPr>
                    </a:p>
                  </a:txBody>
                  <a:tcPr marL="91415" marR="91415" marT="45704" marB="45704"/>
                </a:tc>
                <a:extLst>
                  <a:ext uri="{0D108BD9-81ED-4DB2-BD59-A6C34878D82A}">
                    <a16:rowId xmlns:a16="http://schemas.microsoft.com/office/drawing/2014/main" val="10003"/>
                  </a:ext>
                </a:extLst>
              </a:tr>
              <a:tr h="348844">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a:latin typeface="+mj-ea"/>
                          <a:ea typeface="+mj-ea"/>
                        </a:rPr>
                        <a:t>申込書ファイル・</a:t>
                      </a:r>
                      <a:endParaRPr kumimoji="1" lang="en-US" altLang="ja-JP" sz="1200" dirty="0">
                        <a:latin typeface="+mj-ea"/>
                        <a:ea typeface="+mj-ea"/>
                      </a:endParaRPr>
                    </a:p>
                    <a:p>
                      <a:r>
                        <a:rPr kumimoji="1" lang="ja-JP" altLang="en-US" sz="1200" dirty="0">
                          <a:latin typeface="+mj-ea"/>
                          <a:ea typeface="+mj-ea"/>
                        </a:rPr>
                        <a:t>漢字氏名ファイルマッチング</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kern="1200" dirty="0">
                          <a:solidFill>
                            <a:schemeClr val="dk1"/>
                          </a:solidFill>
                          <a:latin typeface="+mj-ea"/>
                          <a:ea typeface="+mn-ea"/>
                          <a:cs typeface="メイリオ" pitchFamily="50" charset="-128"/>
                        </a:rPr>
                        <a:t>申込書ファイル</a:t>
                      </a:r>
                      <a:endParaRPr kumimoji="1" lang="en-US" altLang="ja-JP" sz="1200" kern="1200" dirty="0">
                        <a:solidFill>
                          <a:schemeClr val="dk1"/>
                        </a:solidFill>
                        <a:latin typeface="+mj-ea"/>
                        <a:ea typeface="+mn-ea"/>
                        <a:cs typeface="メイリオ" pitchFamily="50" charset="-128"/>
                      </a:endParaRPr>
                    </a:p>
                    <a:p>
                      <a:r>
                        <a:rPr kumimoji="1" lang="ja-JP" altLang="en-US" sz="1200" kern="1200" dirty="0">
                          <a:solidFill>
                            <a:schemeClr val="dk1"/>
                          </a:solidFill>
                          <a:latin typeface="+mj-ea"/>
                          <a:ea typeface="+mn-ea"/>
                          <a:cs typeface="メイリオ" pitchFamily="50" charset="-128"/>
                        </a:rPr>
                        <a:t>漢字氏名ファイル</a:t>
                      </a:r>
                      <a:endParaRPr kumimoji="1" lang="ja-JP" altLang="en-US" sz="1200" dirty="0">
                        <a:latin typeface="+mj-ea"/>
                        <a:ea typeface="+mj-ea"/>
                        <a:cs typeface="メイリオ" pitchFamily="50" charset="-128"/>
                      </a:endParaRPr>
                    </a:p>
                  </a:txBody>
                  <a:tcPr marL="91415" marR="91415" marT="45704" marB="45704"/>
                </a:tc>
                <a:tc>
                  <a:txBody>
                    <a:bodyPr/>
                    <a:lstStyle/>
                    <a:p>
                      <a:r>
                        <a:rPr kumimoji="1" lang="ja-JP" altLang="en-US" sz="1200" kern="1200" dirty="0">
                          <a:solidFill>
                            <a:schemeClr val="dk1"/>
                          </a:solidFill>
                          <a:latin typeface="+mj-ea"/>
                          <a:ea typeface="+mn-ea"/>
                          <a:cs typeface="メイリオ" pitchFamily="50" charset="-128"/>
                        </a:rPr>
                        <a:t>申込書ファイル</a:t>
                      </a:r>
                      <a:endParaRPr kumimoji="1" lang="en-US" altLang="ja-JP" sz="1200" kern="1200" dirty="0">
                        <a:solidFill>
                          <a:schemeClr val="dk1"/>
                        </a:solidFill>
                        <a:latin typeface="+mj-ea"/>
                        <a:ea typeface="+mn-ea"/>
                        <a:cs typeface="メイリオ" pitchFamily="50" charset="-128"/>
                      </a:endParaRPr>
                    </a:p>
                    <a:p>
                      <a:r>
                        <a:rPr kumimoji="1" lang="ja-JP" altLang="en-US" sz="1200" kern="1200" dirty="0">
                          <a:solidFill>
                            <a:schemeClr val="dk1"/>
                          </a:solidFill>
                          <a:latin typeface="+mj-ea"/>
                          <a:ea typeface="+mn-ea"/>
                          <a:cs typeface="メイリオ" pitchFamily="50" charset="-128"/>
                        </a:rPr>
                        <a:t>漢字氏名ファイル</a:t>
                      </a:r>
                      <a:endParaRPr kumimoji="1" lang="en-US" altLang="ja-JP" sz="1200" kern="1200" dirty="0">
                        <a:solidFill>
                          <a:schemeClr val="dk1"/>
                        </a:solidFill>
                        <a:latin typeface="+mj-ea"/>
                        <a:ea typeface="+mn-ea"/>
                        <a:cs typeface="メイリオ" pitchFamily="50" charset="-128"/>
                      </a:endParaRPr>
                    </a:p>
                  </a:txBody>
                  <a:tcPr marL="91415" marR="91415" marT="45704" marB="45704"/>
                </a:tc>
                <a:extLst>
                  <a:ext uri="{0D108BD9-81ED-4DB2-BD59-A6C34878D82A}">
                    <a16:rowId xmlns:a16="http://schemas.microsoft.com/office/drawing/2014/main" val="10004"/>
                  </a:ext>
                </a:extLst>
              </a:tr>
              <a:tr h="197162">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j-ea"/>
                          <a:ea typeface="+mj-ea"/>
                        </a:rPr>
                        <a:t>エラーファイル作成</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j-ea"/>
                          <a:ea typeface="+mj-ea"/>
                          <a:cs typeface="メイリオ" pitchFamily="50" charset="-128"/>
                        </a:rPr>
                        <a:t>エラーファイル</a:t>
                      </a:r>
                    </a:p>
                  </a:txBody>
                  <a:tcPr marL="91415" marR="91415" marT="45704" marB="45704"/>
                </a:tc>
                <a:extLst>
                  <a:ext uri="{0D108BD9-81ED-4DB2-BD59-A6C34878D82A}">
                    <a16:rowId xmlns:a16="http://schemas.microsoft.com/office/drawing/2014/main" val="10005"/>
                  </a:ext>
                </a:extLst>
              </a:tr>
              <a:tr h="197162">
                <a:tc rowSpan="2">
                  <a:txBody>
                    <a:bodyPr/>
                    <a:lstStyle/>
                    <a:p>
                      <a:r>
                        <a:rPr kumimoji="1" lang="en-US" altLang="ja-JP" sz="1200" dirty="0">
                          <a:latin typeface="+mj-ea"/>
                          <a:ea typeface="+mj-ea"/>
                        </a:rPr>
                        <a:t>PGM-3</a:t>
                      </a:r>
                      <a:endParaRPr kumimoji="1" lang="ja-JP" altLang="en-US" sz="1200" dirty="0">
                        <a:latin typeface="+mj-ea"/>
                        <a:ea typeface="+mj-ea"/>
                        <a:cs typeface="メイリオ" pitchFamily="50" charset="-128"/>
                      </a:endParaRPr>
                    </a:p>
                  </a:txBody>
                  <a:tcPr marL="91415" marR="91415" marT="45704" marB="45704"/>
                </a:tc>
                <a:tc rowSpan="2">
                  <a:txBody>
                    <a:bodyPr/>
                    <a:lstStyle/>
                    <a:p>
                      <a:r>
                        <a:rPr kumimoji="1" lang="ja-JP" altLang="en-US" sz="1200" dirty="0">
                          <a:latin typeface="+mj-ea"/>
                          <a:ea typeface="+mj-ea"/>
                        </a:rPr>
                        <a:t>申込書ファイル作成</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j-ea"/>
                          <a:ea typeface="+mj-ea"/>
                        </a:rPr>
                        <a:t>申込書ファイル編集</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endParaRPr kumimoji="1" lang="en-US" altLang="ja-JP" sz="1200" kern="1200" dirty="0">
                        <a:solidFill>
                          <a:schemeClr val="dk1"/>
                        </a:solidFill>
                        <a:latin typeface="+mj-ea"/>
                        <a:ea typeface="+mn-ea"/>
                        <a:cs typeface="メイリオ"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漢字氏名ファイル</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endParaRPr kumimoji="1" lang="ja-JP" altLang="en-US" sz="1200" dirty="0">
                        <a:latin typeface="+mj-ea"/>
                        <a:ea typeface="+mj-ea"/>
                        <a:cs typeface="メイリオ" pitchFamily="50" charset="-128"/>
                      </a:endParaRPr>
                    </a:p>
                  </a:txBody>
                  <a:tcPr marL="91415" marR="91415" marT="45704" marB="45704"/>
                </a:tc>
                <a:extLst>
                  <a:ext uri="{0D108BD9-81ED-4DB2-BD59-A6C34878D82A}">
                    <a16:rowId xmlns:a16="http://schemas.microsoft.com/office/drawing/2014/main" val="10006"/>
                  </a:ext>
                </a:extLst>
              </a:tr>
              <a:tr h="197162">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endParaRPr kumimoji="1" lang="ja-JP" altLang="en-US" sz="1800" dirty="0">
                        <a:latin typeface="メイリオ" pitchFamily="50" charset="-128"/>
                        <a:ea typeface="メイリオ" pitchFamily="50" charset="-128"/>
                        <a:cs typeface="メイリオ" pitchFamily="50" charset="-128"/>
                      </a:endParaRPr>
                    </a:p>
                  </a:txBody>
                  <a:tcPr marL="91415" marR="91415" marT="45694" marB="4569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j-ea"/>
                          <a:ea typeface="+mj-ea"/>
                        </a:rPr>
                        <a:t>申込書ファイル和</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endParaRPr kumimoji="1" lang="ja-JP" altLang="en-US" sz="1200" dirty="0">
                        <a:latin typeface="+mj-ea"/>
                        <a:ea typeface="+mj-ea"/>
                        <a:cs typeface="メイリオ" pitchFamily="50" charset="-128"/>
                      </a:endParaRPr>
                    </a:p>
                  </a:txBody>
                  <a:tcPr marL="91415" marR="91415" marT="45704" marB="4570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mj-ea"/>
                          <a:ea typeface="+mn-ea"/>
                          <a:cs typeface="メイリオ" pitchFamily="50" charset="-128"/>
                        </a:rPr>
                        <a:t>申込書ファイル</a:t>
                      </a:r>
                      <a:endParaRPr kumimoji="1" lang="ja-JP" altLang="en-US" sz="1200" dirty="0">
                        <a:latin typeface="+mj-ea"/>
                        <a:ea typeface="+mj-ea"/>
                        <a:cs typeface="メイリオ" pitchFamily="50" charset="-128"/>
                      </a:endParaRPr>
                    </a:p>
                  </a:txBody>
                  <a:tcPr marL="91415" marR="91415" marT="45704" marB="45704"/>
                </a:tc>
                <a:extLst>
                  <a:ext uri="{0D108BD9-81ED-4DB2-BD59-A6C34878D82A}">
                    <a16:rowId xmlns:a16="http://schemas.microsoft.com/office/drawing/2014/main" val="10007"/>
                  </a:ext>
                </a:extLst>
              </a:tr>
            </a:tbl>
          </a:graphicData>
        </a:graphic>
      </p:graphicFrame>
      <p:sp>
        <p:nvSpPr>
          <p:cNvPr id="11" name="正方形/長方形 10"/>
          <p:cNvSpPr/>
          <p:nvPr/>
        </p:nvSpPr>
        <p:spPr>
          <a:xfrm>
            <a:off x="609599" y="1645920"/>
            <a:ext cx="11010899" cy="1815882"/>
          </a:xfrm>
          <a:prstGeom prst="rect">
            <a:avLst/>
          </a:prstGeom>
        </p:spPr>
        <p:txBody>
          <a:bodyPr wrap="square">
            <a:spAutoFit/>
          </a:bodyPr>
          <a:lstStyle/>
          <a:p>
            <a:pPr eaLnBrk="1" hangingPunct="1"/>
            <a:r>
              <a:rPr lang="ja-JP" altLang="en-US" dirty="0">
                <a:latin typeface="+mj-ea"/>
                <a:ea typeface="+mj-ea"/>
              </a:rPr>
              <a:t>■保守開発担当者からのコメント</a:t>
            </a:r>
            <a:endParaRPr lang="en-US" altLang="ja-JP" dirty="0">
              <a:latin typeface="+mj-ea"/>
              <a:ea typeface="+mj-ea"/>
            </a:endParaRPr>
          </a:p>
          <a:p>
            <a:pPr marL="342900" indent="-342900" eaLnBrk="1" hangingPunct="1">
              <a:buFont typeface="Arial" panose="020B0604020202020204" pitchFamily="34" charset="0"/>
              <a:buChar char="•"/>
            </a:pPr>
            <a:r>
              <a:rPr lang="ja-JP" altLang="en-US" dirty="0">
                <a:latin typeface="+mj-ea"/>
                <a:ea typeface="+mj-ea"/>
              </a:rPr>
              <a:t>バッチ処理の各プログラムの意味が明確となり，プログラム特定のための調査対象を少なくすることができる</a:t>
            </a:r>
            <a:endParaRPr lang="en-US" altLang="ja-JP" dirty="0">
              <a:latin typeface="+mj-ea"/>
              <a:ea typeface="+mj-ea"/>
            </a:endParaRPr>
          </a:p>
          <a:p>
            <a:pPr marL="800100" lvl="1" indent="-342900">
              <a:buFont typeface="Arial" panose="020B0604020202020204" pitchFamily="34" charset="0"/>
              <a:buChar char="•"/>
            </a:pPr>
            <a:r>
              <a:rPr lang="ja-JP" altLang="en-US" sz="1800" dirty="0">
                <a:latin typeface="+mj-ea"/>
                <a:ea typeface="+mj-ea"/>
              </a:rPr>
              <a:t>例）</a:t>
            </a:r>
            <a:r>
              <a:rPr lang="ja-JP" altLang="en-US" sz="1800" dirty="0">
                <a:latin typeface="メイリオ" panose="020B0604030504040204" pitchFamily="50" charset="-128"/>
                <a:ea typeface="メイリオ" panose="020B0604030504040204" pitchFamily="50" charset="-128"/>
              </a:rPr>
              <a:t>漢字氏名ファイルの内容を申込書ファイルに転記している箇所を調べたい</a:t>
            </a:r>
            <a:br>
              <a:rPr lang="en-US" altLang="ja-JP" sz="1800" dirty="0">
                <a:latin typeface="メイリオ" panose="020B0604030504040204" pitchFamily="50" charset="-128"/>
                <a:ea typeface="メイリオ" panose="020B0604030504040204" pitchFamily="50" charset="-128"/>
              </a:rPr>
            </a:br>
            <a:r>
              <a:rPr lang="ja-JP" altLang="en-US" sz="1800" dirty="0">
                <a:latin typeface="+mj-ea"/>
                <a:ea typeface="+mj-ea"/>
              </a:rPr>
              <a:t>→</a:t>
            </a:r>
            <a:r>
              <a:rPr lang="en-US" altLang="ja-JP" sz="1800" dirty="0">
                <a:latin typeface="+mj-ea"/>
                <a:ea typeface="+mj-ea"/>
              </a:rPr>
              <a:t>PGM-3</a:t>
            </a:r>
            <a:r>
              <a:rPr lang="ja-JP" altLang="en-US" sz="1800" dirty="0" err="1">
                <a:latin typeface="+mj-ea"/>
                <a:ea typeface="+mj-ea"/>
              </a:rPr>
              <a:t>だけを</a:t>
            </a:r>
            <a:r>
              <a:rPr lang="ja-JP" altLang="en-US" sz="1800" dirty="0">
                <a:latin typeface="+mj-ea"/>
                <a:ea typeface="+mj-ea"/>
              </a:rPr>
              <a:t>調査すれば良い</a:t>
            </a:r>
            <a:endParaRPr lang="en-US" altLang="ja-JP" sz="1800" dirty="0">
              <a:latin typeface="+mj-ea"/>
              <a:ea typeface="+mj-ea"/>
            </a:endParaRPr>
          </a:p>
        </p:txBody>
      </p:sp>
    </p:spTree>
    <p:extLst>
      <p:ext uri="{BB962C8B-B14F-4D97-AF65-F5344CB8AC3E}">
        <p14:creationId xmlns:p14="http://schemas.microsoft.com/office/powerpoint/2010/main" val="1018059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8BE2D5-986F-43A9-A818-314C97607B9C}"/>
              </a:ext>
            </a:extLst>
          </p:cNvPr>
          <p:cNvSpPr>
            <a:spLocks noGrp="1"/>
          </p:cNvSpPr>
          <p:nvPr>
            <p:ph type="title"/>
          </p:nvPr>
        </p:nvSpPr>
        <p:spPr/>
        <p:txBody>
          <a:bodyPr/>
          <a:lstStyle/>
          <a:p>
            <a:r>
              <a:rPr kumimoji="1" lang="ja-JP" altLang="en-US" dirty="0"/>
              <a:t>マイグレーションにおける課題</a:t>
            </a:r>
          </a:p>
        </p:txBody>
      </p:sp>
      <p:sp>
        <p:nvSpPr>
          <p:cNvPr id="4" name="日付プレースホルダー 3">
            <a:extLst>
              <a:ext uri="{FF2B5EF4-FFF2-40B4-BE49-F238E27FC236}">
                <a16:creationId xmlns:a16="http://schemas.microsoft.com/office/drawing/2014/main" id="{33C8C3A4-4726-4B44-8804-08D98A9B528D}"/>
              </a:ext>
            </a:extLst>
          </p:cNvPr>
          <p:cNvSpPr>
            <a:spLocks noGrp="1"/>
          </p:cNvSpPr>
          <p:nvPr>
            <p:ph type="dt" sz="half" idx="10"/>
          </p:nvPr>
        </p:nvSpPr>
        <p:spPr/>
        <p:txBody>
          <a:bodyPr/>
          <a:lstStyle/>
          <a:p>
            <a:pPr>
              <a:defRPr/>
            </a:pPr>
            <a:r>
              <a:rPr lang="en-US" altLang="ja-JP"/>
              <a:t>Jul/05/2013</a:t>
            </a:r>
            <a:endParaRPr lang="en-US" altLang="ja-JP" dirty="0"/>
          </a:p>
        </p:txBody>
      </p:sp>
      <p:sp>
        <p:nvSpPr>
          <p:cNvPr id="5" name="フッター プレースホルダー 4">
            <a:extLst>
              <a:ext uri="{FF2B5EF4-FFF2-40B4-BE49-F238E27FC236}">
                <a16:creationId xmlns:a16="http://schemas.microsoft.com/office/drawing/2014/main" id="{CCA868FA-032C-4CA0-8D28-52951A33B18F}"/>
              </a:ext>
            </a:extLst>
          </p:cNvPr>
          <p:cNvSpPr>
            <a:spLocks noGrp="1"/>
          </p:cNvSpPr>
          <p:nvPr>
            <p:ph type="ftr" sz="quarter" idx="11"/>
          </p:nvPr>
        </p:nvSpPr>
        <p:spPr/>
        <p:txBody>
          <a:bodyPr/>
          <a:lstStyle/>
          <a:p>
            <a:pPr>
              <a:defRPr/>
            </a:pPr>
            <a:endParaRPr lang="en-US" altLang="ja-JP" dirty="0"/>
          </a:p>
        </p:txBody>
      </p:sp>
      <p:sp>
        <p:nvSpPr>
          <p:cNvPr id="6" name="スライド番号プレースホルダー 5">
            <a:extLst>
              <a:ext uri="{FF2B5EF4-FFF2-40B4-BE49-F238E27FC236}">
                <a16:creationId xmlns:a16="http://schemas.microsoft.com/office/drawing/2014/main" id="{0A13A630-E64D-4B67-9EC6-94E744A9D141}"/>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grpSp>
        <p:nvGrpSpPr>
          <p:cNvPr id="86" name="グループ化 85">
            <a:extLst>
              <a:ext uri="{FF2B5EF4-FFF2-40B4-BE49-F238E27FC236}">
                <a16:creationId xmlns:a16="http://schemas.microsoft.com/office/drawing/2014/main" id="{08EB8796-B0F6-4551-97C0-7A80493F21D8}"/>
              </a:ext>
            </a:extLst>
          </p:cNvPr>
          <p:cNvGrpSpPr/>
          <p:nvPr/>
        </p:nvGrpSpPr>
        <p:grpSpPr>
          <a:xfrm>
            <a:off x="424433" y="3759695"/>
            <a:ext cx="2243427" cy="2096598"/>
            <a:chOff x="2023773" y="3619645"/>
            <a:chExt cx="3048627" cy="2849099"/>
          </a:xfrm>
        </p:grpSpPr>
        <p:grpSp>
          <p:nvGrpSpPr>
            <p:cNvPr id="8" name="グループ化 7">
              <a:extLst>
                <a:ext uri="{FF2B5EF4-FFF2-40B4-BE49-F238E27FC236}">
                  <a16:creationId xmlns:a16="http://schemas.microsoft.com/office/drawing/2014/main" id="{5632E560-D278-4607-B49E-E0E4C8F99305}"/>
                </a:ext>
              </a:extLst>
            </p:cNvPr>
            <p:cNvGrpSpPr/>
            <p:nvPr/>
          </p:nvGrpSpPr>
          <p:grpSpPr>
            <a:xfrm>
              <a:off x="4052007" y="4572694"/>
              <a:ext cx="1020393" cy="986630"/>
              <a:chOff x="7536084" y="2124938"/>
              <a:chExt cx="4057699" cy="3923438"/>
            </a:xfrm>
          </p:grpSpPr>
          <p:pic>
            <p:nvPicPr>
              <p:cNvPr id="9" name="コンテンツ プレースホルダー 7">
                <a:extLst>
                  <a:ext uri="{FF2B5EF4-FFF2-40B4-BE49-F238E27FC236}">
                    <a16:creationId xmlns:a16="http://schemas.microsoft.com/office/drawing/2014/main" id="{A65071B3-5415-4EC9-B85C-6DCCB7066DA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0" name="Picture 2" descr="蜘蛛の巣の白黒イラスト">
                <a:extLst>
                  <a:ext uri="{FF2B5EF4-FFF2-40B4-BE49-F238E27FC236}">
                    <a16:creationId xmlns:a16="http://schemas.microsoft.com/office/drawing/2014/main" id="{AB6DFFF4-E19D-41D8-BE4C-F8E285056437}"/>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 name="グループ化 15">
              <a:extLst>
                <a:ext uri="{FF2B5EF4-FFF2-40B4-BE49-F238E27FC236}">
                  <a16:creationId xmlns:a16="http://schemas.microsoft.com/office/drawing/2014/main" id="{1BA41A9F-E539-4DFE-BD91-4203673E0E6A}"/>
                </a:ext>
              </a:extLst>
            </p:cNvPr>
            <p:cNvGrpSpPr/>
            <p:nvPr/>
          </p:nvGrpSpPr>
          <p:grpSpPr>
            <a:xfrm>
              <a:off x="3731185" y="5451770"/>
              <a:ext cx="1020393" cy="986630"/>
              <a:chOff x="7536084" y="2124938"/>
              <a:chExt cx="4057699" cy="3923438"/>
            </a:xfrm>
          </p:grpSpPr>
          <p:pic>
            <p:nvPicPr>
              <p:cNvPr id="17" name="コンテンツ プレースホルダー 7">
                <a:extLst>
                  <a:ext uri="{FF2B5EF4-FFF2-40B4-BE49-F238E27FC236}">
                    <a16:creationId xmlns:a16="http://schemas.microsoft.com/office/drawing/2014/main" id="{49B0793B-8586-4D91-B7F8-00D46E5CC24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8" name="Picture 2" descr="蜘蛛の巣の白黒イラスト">
                <a:extLst>
                  <a:ext uri="{FF2B5EF4-FFF2-40B4-BE49-F238E27FC236}">
                    <a16:creationId xmlns:a16="http://schemas.microsoft.com/office/drawing/2014/main" id="{7B10B468-06B9-45CA-85EE-AB5545C4072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 name="グループ化 24">
              <a:extLst>
                <a:ext uri="{FF2B5EF4-FFF2-40B4-BE49-F238E27FC236}">
                  <a16:creationId xmlns:a16="http://schemas.microsoft.com/office/drawing/2014/main" id="{7B2A30BD-BCB7-4611-9AC0-1BB317E4B1FE}"/>
                </a:ext>
              </a:extLst>
            </p:cNvPr>
            <p:cNvGrpSpPr/>
            <p:nvPr/>
          </p:nvGrpSpPr>
          <p:grpSpPr>
            <a:xfrm>
              <a:off x="3024970" y="4517864"/>
              <a:ext cx="1020393" cy="986630"/>
              <a:chOff x="7536084" y="2124938"/>
              <a:chExt cx="4057699" cy="3923438"/>
            </a:xfrm>
          </p:grpSpPr>
          <p:pic>
            <p:nvPicPr>
              <p:cNvPr id="26" name="コンテンツ プレースホルダー 7">
                <a:extLst>
                  <a:ext uri="{FF2B5EF4-FFF2-40B4-BE49-F238E27FC236}">
                    <a16:creationId xmlns:a16="http://schemas.microsoft.com/office/drawing/2014/main" id="{947CAFC4-EAE2-4EB4-AF7E-DD80E1FA15C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7" name="Picture 2" descr="蜘蛛の巣の白黒イラスト">
                <a:extLst>
                  <a:ext uri="{FF2B5EF4-FFF2-40B4-BE49-F238E27FC236}">
                    <a16:creationId xmlns:a16="http://schemas.microsoft.com/office/drawing/2014/main" id="{51743DEA-940E-4411-BD7D-68F6BE83B3D7}"/>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8" name="グループ化 27">
              <a:extLst>
                <a:ext uri="{FF2B5EF4-FFF2-40B4-BE49-F238E27FC236}">
                  <a16:creationId xmlns:a16="http://schemas.microsoft.com/office/drawing/2014/main" id="{58A10E4E-8BFC-46EB-B19A-CE2E6A4D3D43}"/>
                </a:ext>
              </a:extLst>
            </p:cNvPr>
            <p:cNvGrpSpPr/>
            <p:nvPr/>
          </p:nvGrpSpPr>
          <p:grpSpPr>
            <a:xfrm>
              <a:off x="2686440" y="3619645"/>
              <a:ext cx="1020393" cy="986630"/>
              <a:chOff x="7536084" y="2124938"/>
              <a:chExt cx="4057699" cy="3923438"/>
            </a:xfrm>
          </p:grpSpPr>
          <p:pic>
            <p:nvPicPr>
              <p:cNvPr id="29" name="コンテンツ プレースホルダー 7">
                <a:extLst>
                  <a:ext uri="{FF2B5EF4-FFF2-40B4-BE49-F238E27FC236}">
                    <a16:creationId xmlns:a16="http://schemas.microsoft.com/office/drawing/2014/main" id="{4FEC5623-30AE-4643-B7FB-63AA581F110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30" name="Picture 2" descr="蜘蛛の巣の白黒イラスト">
                <a:extLst>
                  <a:ext uri="{FF2B5EF4-FFF2-40B4-BE49-F238E27FC236}">
                    <a16:creationId xmlns:a16="http://schemas.microsoft.com/office/drawing/2014/main" id="{EAB852AE-4615-4469-A852-6A7A56570FCF}"/>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7" name="グループ化 36">
              <a:extLst>
                <a:ext uri="{FF2B5EF4-FFF2-40B4-BE49-F238E27FC236}">
                  <a16:creationId xmlns:a16="http://schemas.microsoft.com/office/drawing/2014/main" id="{175D540B-251D-44DC-90F6-F95E02CF3180}"/>
                </a:ext>
              </a:extLst>
            </p:cNvPr>
            <p:cNvGrpSpPr/>
            <p:nvPr/>
          </p:nvGrpSpPr>
          <p:grpSpPr>
            <a:xfrm>
              <a:off x="2675595" y="5482114"/>
              <a:ext cx="1020393" cy="986630"/>
              <a:chOff x="7536084" y="2124938"/>
              <a:chExt cx="4057699" cy="3923438"/>
            </a:xfrm>
          </p:grpSpPr>
          <p:pic>
            <p:nvPicPr>
              <p:cNvPr id="38" name="コンテンツ プレースホルダー 7">
                <a:extLst>
                  <a:ext uri="{FF2B5EF4-FFF2-40B4-BE49-F238E27FC236}">
                    <a16:creationId xmlns:a16="http://schemas.microsoft.com/office/drawing/2014/main" id="{98E7BD46-3D1E-4BD0-822E-EFBD572DBB3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39" name="Picture 2" descr="蜘蛛の巣の白黒イラスト">
                <a:extLst>
                  <a:ext uri="{FF2B5EF4-FFF2-40B4-BE49-F238E27FC236}">
                    <a16:creationId xmlns:a16="http://schemas.microsoft.com/office/drawing/2014/main" id="{951708AC-5047-43A6-B414-1656F440265F}"/>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6" name="グループ化 45">
              <a:extLst>
                <a:ext uri="{FF2B5EF4-FFF2-40B4-BE49-F238E27FC236}">
                  <a16:creationId xmlns:a16="http://schemas.microsoft.com/office/drawing/2014/main" id="{636AAE8A-5E16-45D8-8858-D015AA5DF1CA}"/>
                </a:ext>
              </a:extLst>
            </p:cNvPr>
            <p:cNvGrpSpPr/>
            <p:nvPr/>
          </p:nvGrpSpPr>
          <p:grpSpPr>
            <a:xfrm>
              <a:off x="3694995" y="3623915"/>
              <a:ext cx="1020393" cy="986630"/>
              <a:chOff x="7536084" y="2124938"/>
              <a:chExt cx="4057699" cy="3923438"/>
            </a:xfrm>
          </p:grpSpPr>
          <p:pic>
            <p:nvPicPr>
              <p:cNvPr id="47" name="コンテンツ プレースホルダー 7">
                <a:extLst>
                  <a:ext uri="{FF2B5EF4-FFF2-40B4-BE49-F238E27FC236}">
                    <a16:creationId xmlns:a16="http://schemas.microsoft.com/office/drawing/2014/main" id="{DE609E21-6C6A-431B-81C1-6D385DFF3AC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48" name="Picture 2" descr="蜘蛛の巣の白黒イラスト">
                <a:extLst>
                  <a:ext uri="{FF2B5EF4-FFF2-40B4-BE49-F238E27FC236}">
                    <a16:creationId xmlns:a16="http://schemas.microsoft.com/office/drawing/2014/main" id="{A7E59C7B-E73D-4164-91EF-B12B3FAE351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9" name="グループ化 48">
              <a:extLst>
                <a:ext uri="{FF2B5EF4-FFF2-40B4-BE49-F238E27FC236}">
                  <a16:creationId xmlns:a16="http://schemas.microsoft.com/office/drawing/2014/main" id="{9B1BB0A1-B687-48D2-BAF9-657F22DBC989}"/>
                </a:ext>
              </a:extLst>
            </p:cNvPr>
            <p:cNvGrpSpPr/>
            <p:nvPr/>
          </p:nvGrpSpPr>
          <p:grpSpPr>
            <a:xfrm>
              <a:off x="2023773" y="4537644"/>
              <a:ext cx="1020393" cy="986630"/>
              <a:chOff x="7536084" y="2124938"/>
              <a:chExt cx="4057699" cy="3923438"/>
            </a:xfrm>
          </p:grpSpPr>
          <p:pic>
            <p:nvPicPr>
              <p:cNvPr id="50" name="コンテンツ プレースホルダー 7">
                <a:extLst>
                  <a:ext uri="{FF2B5EF4-FFF2-40B4-BE49-F238E27FC236}">
                    <a16:creationId xmlns:a16="http://schemas.microsoft.com/office/drawing/2014/main" id="{9C00F9B1-58F1-40AF-8FE7-AA0CD40FB3E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51" name="Picture 2" descr="蜘蛛の巣の白黒イラスト">
                <a:extLst>
                  <a:ext uri="{FF2B5EF4-FFF2-40B4-BE49-F238E27FC236}">
                    <a16:creationId xmlns:a16="http://schemas.microsoft.com/office/drawing/2014/main" id="{22A2D6DD-1983-462B-970C-BEBE1FCC3D49}"/>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88" name="グループ化 87">
            <a:extLst>
              <a:ext uri="{FF2B5EF4-FFF2-40B4-BE49-F238E27FC236}">
                <a16:creationId xmlns:a16="http://schemas.microsoft.com/office/drawing/2014/main" id="{97FCD7C4-85D7-43DF-BBF2-843A9165CE2C}"/>
              </a:ext>
            </a:extLst>
          </p:cNvPr>
          <p:cNvGrpSpPr/>
          <p:nvPr/>
        </p:nvGrpSpPr>
        <p:grpSpPr>
          <a:xfrm>
            <a:off x="5119656" y="-353715"/>
            <a:ext cx="8243574" cy="7970807"/>
            <a:chOff x="7536084" y="2124938"/>
            <a:chExt cx="4057699" cy="3923438"/>
          </a:xfrm>
        </p:grpSpPr>
        <p:pic>
          <p:nvPicPr>
            <p:cNvPr id="89" name="コンテンツ プレースホルダー 7">
              <a:extLst>
                <a:ext uri="{FF2B5EF4-FFF2-40B4-BE49-F238E27FC236}">
                  <a16:creationId xmlns:a16="http://schemas.microsoft.com/office/drawing/2014/main" id="{D36DFF9D-24D0-47E5-A579-01BDB148A5C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90" name="Picture 2" descr="蜘蛛の巣の白黒イラスト">
              <a:extLst>
                <a:ext uri="{FF2B5EF4-FFF2-40B4-BE49-F238E27FC236}">
                  <a16:creationId xmlns:a16="http://schemas.microsoft.com/office/drawing/2014/main" id="{BDCEFB50-F498-4CFF-8309-25B829809F17}"/>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6" name="グループ化 95">
            <a:extLst>
              <a:ext uri="{FF2B5EF4-FFF2-40B4-BE49-F238E27FC236}">
                <a16:creationId xmlns:a16="http://schemas.microsoft.com/office/drawing/2014/main" id="{427B83A7-594D-46AF-8FDB-684544036978}"/>
              </a:ext>
            </a:extLst>
          </p:cNvPr>
          <p:cNvGrpSpPr/>
          <p:nvPr/>
        </p:nvGrpSpPr>
        <p:grpSpPr>
          <a:xfrm>
            <a:off x="821333" y="3915237"/>
            <a:ext cx="2243427" cy="2096598"/>
            <a:chOff x="2023773" y="3619645"/>
            <a:chExt cx="3048627" cy="2849099"/>
          </a:xfrm>
        </p:grpSpPr>
        <p:grpSp>
          <p:nvGrpSpPr>
            <p:cNvPr id="97" name="グループ化 96">
              <a:extLst>
                <a:ext uri="{FF2B5EF4-FFF2-40B4-BE49-F238E27FC236}">
                  <a16:creationId xmlns:a16="http://schemas.microsoft.com/office/drawing/2014/main" id="{8F8D8342-5966-4AE7-8D44-52137121E6E0}"/>
                </a:ext>
              </a:extLst>
            </p:cNvPr>
            <p:cNvGrpSpPr/>
            <p:nvPr/>
          </p:nvGrpSpPr>
          <p:grpSpPr>
            <a:xfrm>
              <a:off x="4052007" y="4572694"/>
              <a:ext cx="1020393" cy="986630"/>
              <a:chOff x="7536084" y="2124938"/>
              <a:chExt cx="4057699" cy="3923438"/>
            </a:xfrm>
          </p:grpSpPr>
          <p:pic>
            <p:nvPicPr>
              <p:cNvPr id="116" name="コンテンツ プレースホルダー 7">
                <a:extLst>
                  <a:ext uri="{FF2B5EF4-FFF2-40B4-BE49-F238E27FC236}">
                    <a16:creationId xmlns:a16="http://schemas.microsoft.com/office/drawing/2014/main" id="{E7A61790-8BF6-4F8E-BE11-ECF390B3A6A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17" name="Picture 2" descr="蜘蛛の巣の白黒イラスト">
                <a:extLst>
                  <a:ext uri="{FF2B5EF4-FFF2-40B4-BE49-F238E27FC236}">
                    <a16:creationId xmlns:a16="http://schemas.microsoft.com/office/drawing/2014/main" id="{4F7336DE-AB7A-44E7-A16D-0F08C8DA6401}"/>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8" name="グループ化 97">
              <a:extLst>
                <a:ext uri="{FF2B5EF4-FFF2-40B4-BE49-F238E27FC236}">
                  <a16:creationId xmlns:a16="http://schemas.microsoft.com/office/drawing/2014/main" id="{A056DFFA-E12F-40F1-8657-40ED50195F2E}"/>
                </a:ext>
              </a:extLst>
            </p:cNvPr>
            <p:cNvGrpSpPr/>
            <p:nvPr/>
          </p:nvGrpSpPr>
          <p:grpSpPr>
            <a:xfrm>
              <a:off x="3731185" y="5451770"/>
              <a:ext cx="1020393" cy="986630"/>
              <a:chOff x="7536084" y="2124938"/>
              <a:chExt cx="4057699" cy="3923438"/>
            </a:xfrm>
          </p:grpSpPr>
          <p:pic>
            <p:nvPicPr>
              <p:cNvPr id="114" name="コンテンツ プレースホルダー 7">
                <a:extLst>
                  <a:ext uri="{FF2B5EF4-FFF2-40B4-BE49-F238E27FC236}">
                    <a16:creationId xmlns:a16="http://schemas.microsoft.com/office/drawing/2014/main" id="{FAB4ED4F-A2DB-4152-80DD-95C5720D4A2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15" name="Picture 2" descr="蜘蛛の巣の白黒イラスト">
                <a:extLst>
                  <a:ext uri="{FF2B5EF4-FFF2-40B4-BE49-F238E27FC236}">
                    <a16:creationId xmlns:a16="http://schemas.microsoft.com/office/drawing/2014/main" id="{4F2F439B-3EE5-4583-8747-5A65823DF7A2}"/>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9" name="グループ化 98">
              <a:extLst>
                <a:ext uri="{FF2B5EF4-FFF2-40B4-BE49-F238E27FC236}">
                  <a16:creationId xmlns:a16="http://schemas.microsoft.com/office/drawing/2014/main" id="{A4225F97-D2F6-4225-A043-CF56BD9F5E8E}"/>
                </a:ext>
              </a:extLst>
            </p:cNvPr>
            <p:cNvGrpSpPr/>
            <p:nvPr/>
          </p:nvGrpSpPr>
          <p:grpSpPr>
            <a:xfrm>
              <a:off x="3024970" y="4517864"/>
              <a:ext cx="1020393" cy="986630"/>
              <a:chOff x="7536084" y="2124938"/>
              <a:chExt cx="4057699" cy="3923438"/>
            </a:xfrm>
          </p:grpSpPr>
          <p:pic>
            <p:nvPicPr>
              <p:cNvPr id="112" name="コンテンツ プレースホルダー 7">
                <a:extLst>
                  <a:ext uri="{FF2B5EF4-FFF2-40B4-BE49-F238E27FC236}">
                    <a16:creationId xmlns:a16="http://schemas.microsoft.com/office/drawing/2014/main" id="{60A534F8-99A2-461A-A6EA-1FAF6003208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13" name="Picture 2" descr="蜘蛛の巣の白黒イラスト">
                <a:extLst>
                  <a:ext uri="{FF2B5EF4-FFF2-40B4-BE49-F238E27FC236}">
                    <a16:creationId xmlns:a16="http://schemas.microsoft.com/office/drawing/2014/main" id="{6505D6D2-6B1D-41B2-929E-09209996BC13}"/>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0" name="グループ化 99">
              <a:extLst>
                <a:ext uri="{FF2B5EF4-FFF2-40B4-BE49-F238E27FC236}">
                  <a16:creationId xmlns:a16="http://schemas.microsoft.com/office/drawing/2014/main" id="{C11B05D6-3DF8-4A11-850C-147BB2064495}"/>
                </a:ext>
              </a:extLst>
            </p:cNvPr>
            <p:cNvGrpSpPr/>
            <p:nvPr/>
          </p:nvGrpSpPr>
          <p:grpSpPr>
            <a:xfrm>
              <a:off x="2686440" y="3619645"/>
              <a:ext cx="1020393" cy="986630"/>
              <a:chOff x="7536084" y="2124938"/>
              <a:chExt cx="4057699" cy="3923438"/>
            </a:xfrm>
          </p:grpSpPr>
          <p:pic>
            <p:nvPicPr>
              <p:cNvPr id="110" name="コンテンツ プレースホルダー 7">
                <a:extLst>
                  <a:ext uri="{FF2B5EF4-FFF2-40B4-BE49-F238E27FC236}">
                    <a16:creationId xmlns:a16="http://schemas.microsoft.com/office/drawing/2014/main" id="{CA41726F-5FFC-4AC0-BAA4-671B2EB5CB9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11" name="Picture 2" descr="蜘蛛の巣の白黒イラスト">
                <a:extLst>
                  <a:ext uri="{FF2B5EF4-FFF2-40B4-BE49-F238E27FC236}">
                    <a16:creationId xmlns:a16="http://schemas.microsoft.com/office/drawing/2014/main" id="{78D6E304-3696-4647-9D36-FA2B0C3C2B35}"/>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1" name="グループ化 100">
              <a:extLst>
                <a:ext uri="{FF2B5EF4-FFF2-40B4-BE49-F238E27FC236}">
                  <a16:creationId xmlns:a16="http://schemas.microsoft.com/office/drawing/2014/main" id="{ADB6E4CB-75B3-4B29-A44D-8E0B565A3372}"/>
                </a:ext>
              </a:extLst>
            </p:cNvPr>
            <p:cNvGrpSpPr/>
            <p:nvPr/>
          </p:nvGrpSpPr>
          <p:grpSpPr>
            <a:xfrm>
              <a:off x="2675595" y="5482114"/>
              <a:ext cx="1020393" cy="986630"/>
              <a:chOff x="7536084" y="2124938"/>
              <a:chExt cx="4057699" cy="3923438"/>
            </a:xfrm>
          </p:grpSpPr>
          <p:pic>
            <p:nvPicPr>
              <p:cNvPr id="108" name="コンテンツ プレースホルダー 7">
                <a:extLst>
                  <a:ext uri="{FF2B5EF4-FFF2-40B4-BE49-F238E27FC236}">
                    <a16:creationId xmlns:a16="http://schemas.microsoft.com/office/drawing/2014/main" id="{A90C4148-5A12-4296-99B8-30D7A8DFA4C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09" name="Picture 2" descr="蜘蛛の巣の白黒イラスト">
                <a:extLst>
                  <a:ext uri="{FF2B5EF4-FFF2-40B4-BE49-F238E27FC236}">
                    <a16:creationId xmlns:a16="http://schemas.microsoft.com/office/drawing/2014/main" id="{7FCC6A61-3C5D-4E16-8B70-08A1BECFADA2}"/>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2" name="グループ化 101">
              <a:extLst>
                <a:ext uri="{FF2B5EF4-FFF2-40B4-BE49-F238E27FC236}">
                  <a16:creationId xmlns:a16="http://schemas.microsoft.com/office/drawing/2014/main" id="{E4043147-1AA7-4684-9986-0199573BC4FC}"/>
                </a:ext>
              </a:extLst>
            </p:cNvPr>
            <p:cNvGrpSpPr/>
            <p:nvPr/>
          </p:nvGrpSpPr>
          <p:grpSpPr>
            <a:xfrm>
              <a:off x="3694995" y="3623915"/>
              <a:ext cx="1020393" cy="986630"/>
              <a:chOff x="7536084" y="2124938"/>
              <a:chExt cx="4057699" cy="3923438"/>
            </a:xfrm>
          </p:grpSpPr>
          <p:pic>
            <p:nvPicPr>
              <p:cNvPr id="106" name="コンテンツ プレースホルダー 7">
                <a:extLst>
                  <a:ext uri="{FF2B5EF4-FFF2-40B4-BE49-F238E27FC236}">
                    <a16:creationId xmlns:a16="http://schemas.microsoft.com/office/drawing/2014/main" id="{228E1CD2-8F4C-475A-BA6F-A1D27493508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07" name="Picture 2" descr="蜘蛛の巣の白黒イラスト">
                <a:extLst>
                  <a:ext uri="{FF2B5EF4-FFF2-40B4-BE49-F238E27FC236}">
                    <a16:creationId xmlns:a16="http://schemas.microsoft.com/office/drawing/2014/main" id="{788D9B2E-5750-4FE6-B3A3-A6E96937A317}"/>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3" name="グループ化 102">
              <a:extLst>
                <a:ext uri="{FF2B5EF4-FFF2-40B4-BE49-F238E27FC236}">
                  <a16:creationId xmlns:a16="http://schemas.microsoft.com/office/drawing/2014/main" id="{79112DF8-81FC-4A63-AD4A-F71179D5CE28}"/>
                </a:ext>
              </a:extLst>
            </p:cNvPr>
            <p:cNvGrpSpPr/>
            <p:nvPr/>
          </p:nvGrpSpPr>
          <p:grpSpPr>
            <a:xfrm>
              <a:off x="2023773" y="4537644"/>
              <a:ext cx="1020393" cy="986630"/>
              <a:chOff x="7536084" y="2124938"/>
              <a:chExt cx="4057699" cy="3923438"/>
            </a:xfrm>
          </p:grpSpPr>
          <p:pic>
            <p:nvPicPr>
              <p:cNvPr id="104" name="コンテンツ プレースホルダー 7">
                <a:extLst>
                  <a:ext uri="{FF2B5EF4-FFF2-40B4-BE49-F238E27FC236}">
                    <a16:creationId xmlns:a16="http://schemas.microsoft.com/office/drawing/2014/main" id="{A5F25C16-3B9B-4617-BC83-1270620C3C8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05" name="Picture 2" descr="蜘蛛の巣の白黒イラスト">
                <a:extLst>
                  <a:ext uri="{FF2B5EF4-FFF2-40B4-BE49-F238E27FC236}">
                    <a16:creationId xmlns:a16="http://schemas.microsoft.com/office/drawing/2014/main" id="{8D096636-5AC5-4A65-8BE3-471706EC373C}"/>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18" name="グループ化 117">
            <a:extLst>
              <a:ext uri="{FF2B5EF4-FFF2-40B4-BE49-F238E27FC236}">
                <a16:creationId xmlns:a16="http://schemas.microsoft.com/office/drawing/2014/main" id="{4EDF2698-AB0D-4E82-80E5-3A8EC4040D6B}"/>
              </a:ext>
            </a:extLst>
          </p:cNvPr>
          <p:cNvGrpSpPr/>
          <p:nvPr/>
        </p:nvGrpSpPr>
        <p:grpSpPr>
          <a:xfrm>
            <a:off x="1141480" y="4098420"/>
            <a:ext cx="2243427" cy="2096598"/>
            <a:chOff x="2023773" y="3619645"/>
            <a:chExt cx="3048627" cy="2849099"/>
          </a:xfrm>
        </p:grpSpPr>
        <p:grpSp>
          <p:nvGrpSpPr>
            <p:cNvPr id="119" name="グループ化 118">
              <a:extLst>
                <a:ext uri="{FF2B5EF4-FFF2-40B4-BE49-F238E27FC236}">
                  <a16:creationId xmlns:a16="http://schemas.microsoft.com/office/drawing/2014/main" id="{5198298A-89CC-47B3-B06D-920511F35B03}"/>
                </a:ext>
              </a:extLst>
            </p:cNvPr>
            <p:cNvGrpSpPr/>
            <p:nvPr/>
          </p:nvGrpSpPr>
          <p:grpSpPr>
            <a:xfrm>
              <a:off x="4052007" y="4572694"/>
              <a:ext cx="1020393" cy="986630"/>
              <a:chOff x="7536084" y="2124938"/>
              <a:chExt cx="4057699" cy="3923438"/>
            </a:xfrm>
          </p:grpSpPr>
          <p:pic>
            <p:nvPicPr>
              <p:cNvPr id="138" name="コンテンツ プレースホルダー 7">
                <a:extLst>
                  <a:ext uri="{FF2B5EF4-FFF2-40B4-BE49-F238E27FC236}">
                    <a16:creationId xmlns:a16="http://schemas.microsoft.com/office/drawing/2014/main" id="{0C3FD30A-C5A6-4BDD-8705-2326C02CE76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39" name="Picture 2" descr="蜘蛛の巣の白黒イラスト">
                <a:extLst>
                  <a:ext uri="{FF2B5EF4-FFF2-40B4-BE49-F238E27FC236}">
                    <a16:creationId xmlns:a16="http://schemas.microsoft.com/office/drawing/2014/main" id="{23BB4810-A842-4800-8DD6-C2887B2436B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0" name="グループ化 119">
              <a:extLst>
                <a:ext uri="{FF2B5EF4-FFF2-40B4-BE49-F238E27FC236}">
                  <a16:creationId xmlns:a16="http://schemas.microsoft.com/office/drawing/2014/main" id="{DD681E39-AF46-45DC-8878-2C02436265D4}"/>
                </a:ext>
              </a:extLst>
            </p:cNvPr>
            <p:cNvGrpSpPr/>
            <p:nvPr/>
          </p:nvGrpSpPr>
          <p:grpSpPr>
            <a:xfrm>
              <a:off x="3731185" y="5451770"/>
              <a:ext cx="1020393" cy="986630"/>
              <a:chOff x="7536084" y="2124938"/>
              <a:chExt cx="4057699" cy="3923438"/>
            </a:xfrm>
          </p:grpSpPr>
          <p:pic>
            <p:nvPicPr>
              <p:cNvPr id="136" name="コンテンツ プレースホルダー 7">
                <a:extLst>
                  <a:ext uri="{FF2B5EF4-FFF2-40B4-BE49-F238E27FC236}">
                    <a16:creationId xmlns:a16="http://schemas.microsoft.com/office/drawing/2014/main" id="{4AEF4B4E-B695-4DC5-9F3B-97DE846D532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37" name="Picture 2" descr="蜘蛛の巣の白黒イラスト">
                <a:extLst>
                  <a:ext uri="{FF2B5EF4-FFF2-40B4-BE49-F238E27FC236}">
                    <a16:creationId xmlns:a16="http://schemas.microsoft.com/office/drawing/2014/main" id="{76E99615-261A-454C-87AF-B1BA9A6499AF}"/>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1" name="グループ化 120">
              <a:extLst>
                <a:ext uri="{FF2B5EF4-FFF2-40B4-BE49-F238E27FC236}">
                  <a16:creationId xmlns:a16="http://schemas.microsoft.com/office/drawing/2014/main" id="{C31C5877-C912-4480-866A-052CD1863226}"/>
                </a:ext>
              </a:extLst>
            </p:cNvPr>
            <p:cNvGrpSpPr/>
            <p:nvPr/>
          </p:nvGrpSpPr>
          <p:grpSpPr>
            <a:xfrm>
              <a:off x="3024970" y="4517864"/>
              <a:ext cx="1020393" cy="986630"/>
              <a:chOff x="7536084" y="2124938"/>
              <a:chExt cx="4057699" cy="3923438"/>
            </a:xfrm>
          </p:grpSpPr>
          <p:pic>
            <p:nvPicPr>
              <p:cNvPr id="134" name="コンテンツ プレースホルダー 7">
                <a:extLst>
                  <a:ext uri="{FF2B5EF4-FFF2-40B4-BE49-F238E27FC236}">
                    <a16:creationId xmlns:a16="http://schemas.microsoft.com/office/drawing/2014/main" id="{A3114687-5DA2-4CB7-BA80-C26953367C4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35" name="Picture 2" descr="蜘蛛の巣の白黒イラスト">
                <a:extLst>
                  <a:ext uri="{FF2B5EF4-FFF2-40B4-BE49-F238E27FC236}">
                    <a16:creationId xmlns:a16="http://schemas.microsoft.com/office/drawing/2014/main" id="{AA0C472A-02F2-4C88-B8B6-998FDDB1F54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2" name="グループ化 121">
              <a:extLst>
                <a:ext uri="{FF2B5EF4-FFF2-40B4-BE49-F238E27FC236}">
                  <a16:creationId xmlns:a16="http://schemas.microsoft.com/office/drawing/2014/main" id="{BD900370-67D8-4B5F-9DFB-F0011446B4C8}"/>
                </a:ext>
              </a:extLst>
            </p:cNvPr>
            <p:cNvGrpSpPr/>
            <p:nvPr/>
          </p:nvGrpSpPr>
          <p:grpSpPr>
            <a:xfrm>
              <a:off x="2686440" y="3619645"/>
              <a:ext cx="1020393" cy="986630"/>
              <a:chOff x="7536084" y="2124938"/>
              <a:chExt cx="4057699" cy="3923438"/>
            </a:xfrm>
          </p:grpSpPr>
          <p:pic>
            <p:nvPicPr>
              <p:cNvPr id="132" name="コンテンツ プレースホルダー 7">
                <a:extLst>
                  <a:ext uri="{FF2B5EF4-FFF2-40B4-BE49-F238E27FC236}">
                    <a16:creationId xmlns:a16="http://schemas.microsoft.com/office/drawing/2014/main" id="{8DA13703-C189-4CFD-B034-F3E1374F6B2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33" name="Picture 2" descr="蜘蛛の巣の白黒イラスト">
                <a:extLst>
                  <a:ext uri="{FF2B5EF4-FFF2-40B4-BE49-F238E27FC236}">
                    <a16:creationId xmlns:a16="http://schemas.microsoft.com/office/drawing/2014/main" id="{01F591F4-7A91-4B0B-9FCF-6BB18F718FD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3" name="グループ化 122">
              <a:extLst>
                <a:ext uri="{FF2B5EF4-FFF2-40B4-BE49-F238E27FC236}">
                  <a16:creationId xmlns:a16="http://schemas.microsoft.com/office/drawing/2014/main" id="{251FFE2D-8519-44CA-8D4D-8D446A51D6C1}"/>
                </a:ext>
              </a:extLst>
            </p:cNvPr>
            <p:cNvGrpSpPr/>
            <p:nvPr/>
          </p:nvGrpSpPr>
          <p:grpSpPr>
            <a:xfrm>
              <a:off x="2675595" y="5482114"/>
              <a:ext cx="1020393" cy="986630"/>
              <a:chOff x="7536084" y="2124938"/>
              <a:chExt cx="4057699" cy="3923438"/>
            </a:xfrm>
          </p:grpSpPr>
          <p:pic>
            <p:nvPicPr>
              <p:cNvPr id="130" name="コンテンツ プレースホルダー 7">
                <a:extLst>
                  <a:ext uri="{FF2B5EF4-FFF2-40B4-BE49-F238E27FC236}">
                    <a16:creationId xmlns:a16="http://schemas.microsoft.com/office/drawing/2014/main" id="{FBB187D5-E2E2-4366-A396-E9A026D4B4E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31" name="Picture 2" descr="蜘蛛の巣の白黒イラスト">
                <a:extLst>
                  <a:ext uri="{FF2B5EF4-FFF2-40B4-BE49-F238E27FC236}">
                    <a16:creationId xmlns:a16="http://schemas.microsoft.com/office/drawing/2014/main" id="{BC93FC3A-CB92-423B-9DE5-1B9B2C490AD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4" name="グループ化 123">
              <a:extLst>
                <a:ext uri="{FF2B5EF4-FFF2-40B4-BE49-F238E27FC236}">
                  <a16:creationId xmlns:a16="http://schemas.microsoft.com/office/drawing/2014/main" id="{DA5A9455-3388-415E-A7E0-90858F8AE7C5}"/>
                </a:ext>
              </a:extLst>
            </p:cNvPr>
            <p:cNvGrpSpPr/>
            <p:nvPr/>
          </p:nvGrpSpPr>
          <p:grpSpPr>
            <a:xfrm>
              <a:off x="3694995" y="3623915"/>
              <a:ext cx="1020393" cy="986630"/>
              <a:chOff x="7536084" y="2124938"/>
              <a:chExt cx="4057699" cy="3923438"/>
            </a:xfrm>
          </p:grpSpPr>
          <p:pic>
            <p:nvPicPr>
              <p:cNvPr id="128" name="コンテンツ プレースホルダー 7">
                <a:extLst>
                  <a:ext uri="{FF2B5EF4-FFF2-40B4-BE49-F238E27FC236}">
                    <a16:creationId xmlns:a16="http://schemas.microsoft.com/office/drawing/2014/main" id="{78183C4E-4879-47AB-8E9B-24071528502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29" name="Picture 2" descr="蜘蛛の巣の白黒イラスト">
                <a:extLst>
                  <a:ext uri="{FF2B5EF4-FFF2-40B4-BE49-F238E27FC236}">
                    <a16:creationId xmlns:a16="http://schemas.microsoft.com/office/drawing/2014/main" id="{02C7612F-A960-4404-9D50-1F05A193DBB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5" name="グループ化 124">
              <a:extLst>
                <a:ext uri="{FF2B5EF4-FFF2-40B4-BE49-F238E27FC236}">
                  <a16:creationId xmlns:a16="http://schemas.microsoft.com/office/drawing/2014/main" id="{158669B5-C8B4-4ED8-965F-B643B4F610DE}"/>
                </a:ext>
              </a:extLst>
            </p:cNvPr>
            <p:cNvGrpSpPr/>
            <p:nvPr/>
          </p:nvGrpSpPr>
          <p:grpSpPr>
            <a:xfrm>
              <a:off x="2023773" y="4537644"/>
              <a:ext cx="1020393" cy="986630"/>
              <a:chOff x="7536084" y="2124938"/>
              <a:chExt cx="4057699" cy="3923438"/>
            </a:xfrm>
          </p:grpSpPr>
          <p:pic>
            <p:nvPicPr>
              <p:cNvPr id="126" name="コンテンツ プレースホルダー 7">
                <a:extLst>
                  <a:ext uri="{FF2B5EF4-FFF2-40B4-BE49-F238E27FC236}">
                    <a16:creationId xmlns:a16="http://schemas.microsoft.com/office/drawing/2014/main" id="{D92B58FC-11CF-4788-8456-EB8F130FC46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27" name="Picture 2" descr="蜘蛛の巣の白黒イラスト">
                <a:extLst>
                  <a:ext uri="{FF2B5EF4-FFF2-40B4-BE49-F238E27FC236}">
                    <a16:creationId xmlns:a16="http://schemas.microsoft.com/office/drawing/2014/main" id="{000C99DB-8367-4986-A4CE-28F944F22E7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40" name="グループ化 139">
            <a:extLst>
              <a:ext uri="{FF2B5EF4-FFF2-40B4-BE49-F238E27FC236}">
                <a16:creationId xmlns:a16="http://schemas.microsoft.com/office/drawing/2014/main" id="{730B6580-B814-440B-B61D-42B7EDD7109C}"/>
              </a:ext>
            </a:extLst>
          </p:cNvPr>
          <p:cNvGrpSpPr/>
          <p:nvPr/>
        </p:nvGrpSpPr>
        <p:grpSpPr>
          <a:xfrm>
            <a:off x="766084" y="3128168"/>
            <a:ext cx="2243427" cy="2096598"/>
            <a:chOff x="2023773" y="3619645"/>
            <a:chExt cx="3048627" cy="2849099"/>
          </a:xfrm>
        </p:grpSpPr>
        <p:grpSp>
          <p:nvGrpSpPr>
            <p:cNvPr id="141" name="グループ化 140">
              <a:extLst>
                <a:ext uri="{FF2B5EF4-FFF2-40B4-BE49-F238E27FC236}">
                  <a16:creationId xmlns:a16="http://schemas.microsoft.com/office/drawing/2014/main" id="{C17020EE-ADDC-44F5-A45A-73061402C5C4}"/>
                </a:ext>
              </a:extLst>
            </p:cNvPr>
            <p:cNvGrpSpPr/>
            <p:nvPr/>
          </p:nvGrpSpPr>
          <p:grpSpPr>
            <a:xfrm>
              <a:off x="4052007" y="4572694"/>
              <a:ext cx="1020393" cy="986630"/>
              <a:chOff x="7536084" y="2124938"/>
              <a:chExt cx="4057699" cy="3923438"/>
            </a:xfrm>
          </p:grpSpPr>
          <p:pic>
            <p:nvPicPr>
              <p:cNvPr id="160" name="コンテンツ プレースホルダー 7">
                <a:extLst>
                  <a:ext uri="{FF2B5EF4-FFF2-40B4-BE49-F238E27FC236}">
                    <a16:creationId xmlns:a16="http://schemas.microsoft.com/office/drawing/2014/main" id="{7AFD5391-13B4-4A74-AC88-0E61CB28BAD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61" name="Picture 2" descr="蜘蛛の巣の白黒イラスト">
                <a:extLst>
                  <a:ext uri="{FF2B5EF4-FFF2-40B4-BE49-F238E27FC236}">
                    <a16:creationId xmlns:a16="http://schemas.microsoft.com/office/drawing/2014/main" id="{52203943-98D6-4B53-A4B0-D1E0B7A8836A}"/>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2" name="グループ化 141">
              <a:extLst>
                <a:ext uri="{FF2B5EF4-FFF2-40B4-BE49-F238E27FC236}">
                  <a16:creationId xmlns:a16="http://schemas.microsoft.com/office/drawing/2014/main" id="{7AA97541-0221-4E1E-9FC0-A9D5C2F87EA1}"/>
                </a:ext>
              </a:extLst>
            </p:cNvPr>
            <p:cNvGrpSpPr/>
            <p:nvPr/>
          </p:nvGrpSpPr>
          <p:grpSpPr>
            <a:xfrm>
              <a:off x="3731185" y="5451770"/>
              <a:ext cx="1020393" cy="986630"/>
              <a:chOff x="7536084" y="2124938"/>
              <a:chExt cx="4057699" cy="3923438"/>
            </a:xfrm>
          </p:grpSpPr>
          <p:pic>
            <p:nvPicPr>
              <p:cNvPr id="158" name="コンテンツ プレースホルダー 7">
                <a:extLst>
                  <a:ext uri="{FF2B5EF4-FFF2-40B4-BE49-F238E27FC236}">
                    <a16:creationId xmlns:a16="http://schemas.microsoft.com/office/drawing/2014/main" id="{F0E3CE80-6146-44AB-AC01-EAC9C752448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59" name="Picture 2" descr="蜘蛛の巣の白黒イラスト">
                <a:extLst>
                  <a:ext uri="{FF2B5EF4-FFF2-40B4-BE49-F238E27FC236}">
                    <a16:creationId xmlns:a16="http://schemas.microsoft.com/office/drawing/2014/main" id="{9B942D07-74CB-4AA7-9D3F-5EC093860B6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3" name="グループ化 142">
              <a:extLst>
                <a:ext uri="{FF2B5EF4-FFF2-40B4-BE49-F238E27FC236}">
                  <a16:creationId xmlns:a16="http://schemas.microsoft.com/office/drawing/2014/main" id="{8FBCBD8D-9FA7-4A36-B8CC-C118606FB779}"/>
                </a:ext>
              </a:extLst>
            </p:cNvPr>
            <p:cNvGrpSpPr/>
            <p:nvPr/>
          </p:nvGrpSpPr>
          <p:grpSpPr>
            <a:xfrm>
              <a:off x="3024970" y="4517864"/>
              <a:ext cx="1020393" cy="986630"/>
              <a:chOff x="7536084" y="2124938"/>
              <a:chExt cx="4057699" cy="3923438"/>
            </a:xfrm>
          </p:grpSpPr>
          <p:pic>
            <p:nvPicPr>
              <p:cNvPr id="156" name="コンテンツ プレースホルダー 7">
                <a:extLst>
                  <a:ext uri="{FF2B5EF4-FFF2-40B4-BE49-F238E27FC236}">
                    <a16:creationId xmlns:a16="http://schemas.microsoft.com/office/drawing/2014/main" id="{55A35D95-AF4D-47B1-A20F-B9A45875FF2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57" name="Picture 2" descr="蜘蛛の巣の白黒イラスト">
                <a:extLst>
                  <a:ext uri="{FF2B5EF4-FFF2-40B4-BE49-F238E27FC236}">
                    <a16:creationId xmlns:a16="http://schemas.microsoft.com/office/drawing/2014/main" id="{7801E8CA-FB7B-4F6A-9853-4FDE4DAC6D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4" name="グループ化 143">
              <a:extLst>
                <a:ext uri="{FF2B5EF4-FFF2-40B4-BE49-F238E27FC236}">
                  <a16:creationId xmlns:a16="http://schemas.microsoft.com/office/drawing/2014/main" id="{2041252B-8026-445D-98FD-146ADD3C027C}"/>
                </a:ext>
              </a:extLst>
            </p:cNvPr>
            <p:cNvGrpSpPr/>
            <p:nvPr/>
          </p:nvGrpSpPr>
          <p:grpSpPr>
            <a:xfrm>
              <a:off x="2686440" y="3619645"/>
              <a:ext cx="1020393" cy="986630"/>
              <a:chOff x="7536084" y="2124938"/>
              <a:chExt cx="4057699" cy="3923438"/>
            </a:xfrm>
          </p:grpSpPr>
          <p:pic>
            <p:nvPicPr>
              <p:cNvPr id="154" name="コンテンツ プレースホルダー 7">
                <a:extLst>
                  <a:ext uri="{FF2B5EF4-FFF2-40B4-BE49-F238E27FC236}">
                    <a16:creationId xmlns:a16="http://schemas.microsoft.com/office/drawing/2014/main" id="{7EBFB43C-9111-4008-A7D1-587B056A16C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55" name="Picture 2" descr="蜘蛛の巣の白黒イラスト">
                <a:extLst>
                  <a:ext uri="{FF2B5EF4-FFF2-40B4-BE49-F238E27FC236}">
                    <a16:creationId xmlns:a16="http://schemas.microsoft.com/office/drawing/2014/main" id="{EDCC7084-8B9B-4BB6-A735-4531B4B5EBE3}"/>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5" name="グループ化 144">
              <a:extLst>
                <a:ext uri="{FF2B5EF4-FFF2-40B4-BE49-F238E27FC236}">
                  <a16:creationId xmlns:a16="http://schemas.microsoft.com/office/drawing/2014/main" id="{1B4CC529-5C92-4CBE-A72E-628EF03091F0}"/>
                </a:ext>
              </a:extLst>
            </p:cNvPr>
            <p:cNvGrpSpPr/>
            <p:nvPr/>
          </p:nvGrpSpPr>
          <p:grpSpPr>
            <a:xfrm>
              <a:off x="2675595" y="5482114"/>
              <a:ext cx="1020393" cy="986630"/>
              <a:chOff x="7536084" y="2124938"/>
              <a:chExt cx="4057699" cy="3923438"/>
            </a:xfrm>
          </p:grpSpPr>
          <p:pic>
            <p:nvPicPr>
              <p:cNvPr id="152" name="コンテンツ プレースホルダー 7">
                <a:extLst>
                  <a:ext uri="{FF2B5EF4-FFF2-40B4-BE49-F238E27FC236}">
                    <a16:creationId xmlns:a16="http://schemas.microsoft.com/office/drawing/2014/main" id="{72C61A18-0C1F-46BA-BF28-16BB0F3A56B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53" name="Picture 2" descr="蜘蛛の巣の白黒イラスト">
                <a:extLst>
                  <a:ext uri="{FF2B5EF4-FFF2-40B4-BE49-F238E27FC236}">
                    <a16:creationId xmlns:a16="http://schemas.microsoft.com/office/drawing/2014/main" id="{59534021-5608-4807-9042-5655953C46E3}"/>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6" name="グループ化 145">
              <a:extLst>
                <a:ext uri="{FF2B5EF4-FFF2-40B4-BE49-F238E27FC236}">
                  <a16:creationId xmlns:a16="http://schemas.microsoft.com/office/drawing/2014/main" id="{7572B74A-2CC8-4A0C-9F53-D7567A3B6E48}"/>
                </a:ext>
              </a:extLst>
            </p:cNvPr>
            <p:cNvGrpSpPr/>
            <p:nvPr/>
          </p:nvGrpSpPr>
          <p:grpSpPr>
            <a:xfrm>
              <a:off x="3694995" y="3623915"/>
              <a:ext cx="1020393" cy="986630"/>
              <a:chOff x="7536084" y="2124938"/>
              <a:chExt cx="4057699" cy="3923438"/>
            </a:xfrm>
          </p:grpSpPr>
          <p:pic>
            <p:nvPicPr>
              <p:cNvPr id="150" name="コンテンツ プレースホルダー 7">
                <a:extLst>
                  <a:ext uri="{FF2B5EF4-FFF2-40B4-BE49-F238E27FC236}">
                    <a16:creationId xmlns:a16="http://schemas.microsoft.com/office/drawing/2014/main" id="{CB1077C7-1915-45EE-B6D8-D29688E1874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51" name="Picture 2" descr="蜘蛛の巣の白黒イラスト">
                <a:extLst>
                  <a:ext uri="{FF2B5EF4-FFF2-40B4-BE49-F238E27FC236}">
                    <a16:creationId xmlns:a16="http://schemas.microsoft.com/office/drawing/2014/main" id="{1111B0D3-3114-489D-A851-E50E6894068C}"/>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7" name="グループ化 146">
              <a:extLst>
                <a:ext uri="{FF2B5EF4-FFF2-40B4-BE49-F238E27FC236}">
                  <a16:creationId xmlns:a16="http://schemas.microsoft.com/office/drawing/2014/main" id="{44116862-4842-4D5C-8599-169D8BAC2B72}"/>
                </a:ext>
              </a:extLst>
            </p:cNvPr>
            <p:cNvGrpSpPr/>
            <p:nvPr/>
          </p:nvGrpSpPr>
          <p:grpSpPr>
            <a:xfrm>
              <a:off x="2023773" y="4537644"/>
              <a:ext cx="1020393" cy="986630"/>
              <a:chOff x="7536084" y="2124938"/>
              <a:chExt cx="4057699" cy="3923438"/>
            </a:xfrm>
          </p:grpSpPr>
          <p:pic>
            <p:nvPicPr>
              <p:cNvPr id="148" name="コンテンツ プレースホルダー 7">
                <a:extLst>
                  <a:ext uri="{FF2B5EF4-FFF2-40B4-BE49-F238E27FC236}">
                    <a16:creationId xmlns:a16="http://schemas.microsoft.com/office/drawing/2014/main" id="{2373AAE5-E877-4F2B-951B-DD817780FC6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49" name="Picture 2" descr="蜘蛛の巣の白黒イラスト">
                <a:extLst>
                  <a:ext uri="{FF2B5EF4-FFF2-40B4-BE49-F238E27FC236}">
                    <a16:creationId xmlns:a16="http://schemas.microsoft.com/office/drawing/2014/main" id="{6B336AA5-2D90-4FA6-9108-780BC1B34AE2}"/>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62" name="グループ化 161">
            <a:extLst>
              <a:ext uri="{FF2B5EF4-FFF2-40B4-BE49-F238E27FC236}">
                <a16:creationId xmlns:a16="http://schemas.microsoft.com/office/drawing/2014/main" id="{8820D9B7-98D1-43AB-8B6B-CD769E90B006}"/>
              </a:ext>
            </a:extLst>
          </p:cNvPr>
          <p:cNvGrpSpPr/>
          <p:nvPr/>
        </p:nvGrpSpPr>
        <p:grpSpPr>
          <a:xfrm>
            <a:off x="1729772" y="3345346"/>
            <a:ext cx="2243427" cy="2096598"/>
            <a:chOff x="2023773" y="3619645"/>
            <a:chExt cx="3048627" cy="2849099"/>
          </a:xfrm>
        </p:grpSpPr>
        <p:grpSp>
          <p:nvGrpSpPr>
            <p:cNvPr id="163" name="グループ化 162">
              <a:extLst>
                <a:ext uri="{FF2B5EF4-FFF2-40B4-BE49-F238E27FC236}">
                  <a16:creationId xmlns:a16="http://schemas.microsoft.com/office/drawing/2014/main" id="{F8BBC3B2-7859-48B8-A6F0-C43F3C772AD3}"/>
                </a:ext>
              </a:extLst>
            </p:cNvPr>
            <p:cNvGrpSpPr/>
            <p:nvPr/>
          </p:nvGrpSpPr>
          <p:grpSpPr>
            <a:xfrm>
              <a:off x="4052007" y="4572694"/>
              <a:ext cx="1020393" cy="986630"/>
              <a:chOff x="7536084" y="2124938"/>
              <a:chExt cx="4057699" cy="3923438"/>
            </a:xfrm>
          </p:grpSpPr>
          <p:pic>
            <p:nvPicPr>
              <p:cNvPr id="182" name="コンテンツ プレースホルダー 7">
                <a:extLst>
                  <a:ext uri="{FF2B5EF4-FFF2-40B4-BE49-F238E27FC236}">
                    <a16:creationId xmlns:a16="http://schemas.microsoft.com/office/drawing/2014/main" id="{EF5BAAD0-1AB1-41B6-93B4-7BC187CDDE7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83" name="Picture 2" descr="蜘蛛の巣の白黒イラスト">
                <a:extLst>
                  <a:ext uri="{FF2B5EF4-FFF2-40B4-BE49-F238E27FC236}">
                    <a16:creationId xmlns:a16="http://schemas.microsoft.com/office/drawing/2014/main" id="{45B7B7F1-0A00-48CE-B55F-F946A1A67E1F}"/>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4" name="グループ化 163">
              <a:extLst>
                <a:ext uri="{FF2B5EF4-FFF2-40B4-BE49-F238E27FC236}">
                  <a16:creationId xmlns:a16="http://schemas.microsoft.com/office/drawing/2014/main" id="{FD6DB97F-F5AE-49C9-9519-551662C57F4C}"/>
                </a:ext>
              </a:extLst>
            </p:cNvPr>
            <p:cNvGrpSpPr/>
            <p:nvPr/>
          </p:nvGrpSpPr>
          <p:grpSpPr>
            <a:xfrm>
              <a:off x="3731185" y="5451770"/>
              <a:ext cx="1020393" cy="986630"/>
              <a:chOff x="7536084" y="2124938"/>
              <a:chExt cx="4057699" cy="3923438"/>
            </a:xfrm>
          </p:grpSpPr>
          <p:pic>
            <p:nvPicPr>
              <p:cNvPr id="180" name="コンテンツ プレースホルダー 7">
                <a:extLst>
                  <a:ext uri="{FF2B5EF4-FFF2-40B4-BE49-F238E27FC236}">
                    <a16:creationId xmlns:a16="http://schemas.microsoft.com/office/drawing/2014/main" id="{EE29489C-CD99-44D6-AF8F-CEE8D2D4FE4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81" name="Picture 2" descr="蜘蛛の巣の白黒イラスト">
                <a:extLst>
                  <a:ext uri="{FF2B5EF4-FFF2-40B4-BE49-F238E27FC236}">
                    <a16:creationId xmlns:a16="http://schemas.microsoft.com/office/drawing/2014/main" id="{A8F962C8-0E93-4E96-AF94-5FB9D2BE695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5" name="グループ化 164">
              <a:extLst>
                <a:ext uri="{FF2B5EF4-FFF2-40B4-BE49-F238E27FC236}">
                  <a16:creationId xmlns:a16="http://schemas.microsoft.com/office/drawing/2014/main" id="{6ABE8EB1-CDEA-434D-897E-7C46517F05AB}"/>
                </a:ext>
              </a:extLst>
            </p:cNvPr>
            <p:cNvGrpSpPr/>
            <p:nvPr/>
          </p:nvGrpSpPr>
          <p:grpSpPr>
            <a:xfrm>
              <a:off x="3024970" y="4517864"/>
              <a:ext cx="1020393" cy="986630"/>
              <a:chOff x="7536084" y="2124938"/>
              <a:chExt cx="4057699" cy="3923438"/>
            </a:xfrm>
          </p:grpSpPr>
          <p:pic>
            <p:nvPicPr>
              <p:cNvPr id="178" name="コンテンツ プレースホルダー 7">
                <a:extLst>
                  <a:ext uri="{FF2B5EF4-FFF2-40B4-BE49-F238E27FC236}">
                    <a16:creationId xmlns:a16="http://schemas.microsoft.com/office/drawing/2014/main" id="{69317E3C-7E0A-44AD-BBCF-8F46316C5F4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79" name="Picture 2" descr="蜘蛛の巣の白黒イラスト">
                <a:extLst>
                  <a:ext uri="{FF2B5EF4-FFF2-40B4-BE49-F238E27FC236}">
                    <a16:creationId xmlns:a16="http://schemas.microsoft.com/office/drawing/2014/main" id="{9F5E3EB4-A7FD-4146-B78C-B4C6DBBF868C}"/>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6" name="グループ化 165">
              <a:extLst>
                <a:ext uri="{FF2B5EF4-FFF2-40B4-BE49-F238E27FC236}">
                  <a16:creationId xmlns:a16="http://schemas.microsoft.com/office/drawing/2014/main" id="{0AB3B4D5-DE5E-4A8A-8D33-6FD503615BC5}"/>
                </a:ext>
              </a:extLst>
            </p:cNvPr>
            <p:cNvGrpSpPr/>
            <p:nvPr/>
          </p:nvGrpSpPr>
          <p:grpSpPr>
            <a:xfrm>
              <a:off x="2686440" y="3619645"/>
              <a:ext cx="1020393" cy="986630"/>
              <a:chOff x="7536084" y="2124938"/>
              <a:chExt cx="4057699" cy="3923438"/>
            </a:xfrm>
          </p:grpSpPr>
          <p:pic>
            <p:nvPicPr>
              <p:cNvPr id="176" name="コンテンツ プレースホルダー 7">
                <a:extLst>
                  <a:ext uri="{FF2B5EF4-FFF2-40B4-BE49-F238E27FC236}">
                    <a16:creationId xmlns:a16="http://schemas.microsoft.com/office/drawing/2014/main" id="{9D2C6248-8DCF-440B-8FB4-5AEFA70CE52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77" name="Picture 2" descr="蜘蛛の巣の白黒イラスト">
                <a:extLst>
                  <a:ext uri="{FF2B5EF4-FFF2-40B4-BE49-F238E27FC236}">
                    <a16:creationId xmlns:a16="http://schemas.microsoft.com/office/drawing/2014/main" id="{B2DA5D13-22BA-47A1-966E-A233914A84D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7" name="グループ化 166">
              <a:extLst>
                <a:ext uri="{FF2B5EF4-FFF2-40B4-BE49-F238E27FC236}">
                  <a16:creationId xmlns:a16="http://schemas.microsoft.com/office/drawing/2014/main" id="{7F7A0E83-C859-4198-B5B2-C868193A7351}"/>
                </a:ext>
              </a:extLst>
            </p:cNvPr>
            <p:cNvGrpSpPr/>
            <p:nvPr/>
          </p:nvGrpSpPr>
          <p:grpSpPr>
            <a:xfrm>
              <a:off x="2675595" y="5482114"/>
              <a:ext cx="1020393" cy="986630"/>
              <a:chOff x="7536084" y="2124938"/>
              <a:chExt cx="4057699" cy="3923438"/>
            </a:xfrm>
          </p:grpSpPr>
          <p:pic>
            <p:nvPicPr>
              <p:cNvPr id="174" name="コンテンツ プレースホルダー 7">
                <a:extLst>
                  <a:ext uri="{FF2B5EF4-FFF2-40B4-BE49-F238E27FC236}">
                    <a16:creationId xmlns:a16="http://schemas.microsoft.com/office/drawing/2014/main" id="{36D5FB51-EF6E-4B20-A0BB-E649B5B6FAE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75" name="Picture 2" descr="蜘蛛の巣の白黒イラスト">
                <a:extLst>
                  <a:ext uri="{FF2B5EF4-FFF2-40B4-BE49-F238E27FC236}">
                    <a16:creationId xmlns:a16="http://schemas.microsoft.com/office/drawing/2014/main" id="{A9DBBF3A-641C-408A-846A-DA333F37F59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8" name="グループ化 167">
              <a:extLst>
                <a:ext uri="{FF2B5EF4-FFF2-40B4-BE49-F238E27FC236}">
                  <a16:creationId xmlns:a16="http://schemas.microsoft.com/office/drawing/2014/main" id="{67BE86E7-317D-45D3-927D-832B98C74BA1}"/>
                </a:ext>
              </a:extLst>
            </p:cNvPr>
            <p:cNvGrpSpPr/>
            <p:nvPr/>
          </p:nvGrpSpPr>
          <p:grpSpPr>
            <a:xfrm>
              <a:off x="3694995" y="3623915"/>
              <a:ext cx="1020393" cy="986630"/>
              <a:chOff x="7536084" y="2124938"/>
              <a:chExt cx="4057699" cy="3923438"/>
            </a:xfrm>
          </p:grpSpPr>
          <p:pic>
            <p:nvPicPr>
              <p:cNvPr id="172" name="コンテンツ プレースホルダー 7">
                <a:extLst>
                  <a:ext uri="{FF2B5EF4-FFF2-40B4-BE49-F238E27FC236}">
                    <a16:creationId xmlns:a16="http://schemas.microsoft.com/office/drawing/2014/main" id="{77516799-3048-4FEE-A509-957732E9395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73" name="Picture 2" descr="蜘蛛の巣の白黒イラスト">
                <a:extLst>
                  <a:ext uri="{FF2B5EF4-FFF2-40B4-BE49-F238E27FC236}">
                    <a16:creationId xmlns:a16="http://schemas.microsoft.com/office/drawing/2014/main" id="{18ADD72B-1303-4BB3-ADAF-98E76E792601}"/>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69" name="グループ化 168">
              <a:extLst>
                <a:ext uri="{FF2B5EF4-FFF2-40B4-BE49-F238E27FC236}">
                  <a16:creationId xmlns:a16="http://schemas.microsoft.com/office/drawing/2014/main" id="{7008F367-DB37-47FD-A3EB-FB1F0BB6D036}"/>
                </a:ext>
              </a:extLst>
            </p:cNvPr>
            <p:cNvGrpSpPr/>
            <p:nvPr/>
          </p:nvGrpSpPr>
          <p:grpSpPr>
            <a:xfrm>
              <a:off x="2023773" y="4537644"/>
              <a:ext cx="1020393" cy="986630"/>
              <a:chOff x="7536084" y="2124938"/>
              <a:chExt cx="4057699" cy="3923438"/>
            </a:xfrm>
          </p:grpSpPr>
          <p:pic>
            <p:nvPicPr>
              <p:cNvPr id="170" name="コンテンツ プレースホルダー 7">
                <a:extLst>
                  <a:ext uri="{FF2B5EF4-FFF2-40B4-BE49-F238E27FC236}">
                    <a16:creationId xmlns:a16="http://schemas.microsoft.com/office/drawing/2014/main" id="{3C13C012-2AD3-49C4-9C7E-A0BA73AA65B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71" name="Picture 2" descr="蜘蛛の巣の白黒イラスト">
                <a:extLst>
                  <a:ext uri="{FF2B5EF4-FFF2-40B4-BE49-F238E27FC236}">
                    <a16:creationId xmlns:a16="http://schemas.microsoft.com/office/drawing/2014/main" id="{3ADBF4DC-C5B2-4442-919E-754CB000F61F}"/>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184" name="グループ化 183">
            <a:extLst>
              <a:ext uri="{FF2B5EF4-FFF2-40B4-BE49-F238E27FC236}">
                <a16:creationId xmlns:a16="http://schemas.microsoft.com/office/drawing/2014/main" id="{87FFF509-F664-437C-93A0-5E7D865BD393}"/>
              </a:ext>
            </a:extLst>
          </p:cNvPr>
          <p:cNvGrpSpPr/>
          <p:nvPr/>
        </p:nvGrpSpPr>
        <p:grpSpPr>
          <a:xfrm>
            <a:off x="2193298" y="4129737"/>
            <a:ext cx="2243427" cy="2096598"/>
            <a:chOff x="2023773" y="3619645"/>
            <a:chExt cx="3048627" cy="2849099"/>
          </a:xfrm>
        </p:grpSpPr>
        <p:grpSp>
          <p:nvGrpSpPr>
            <p:cNvPr id="185" name="グループ化 184">
              <a:extLst>
                <a:ext uri="{FF2B5EF4-FFF2-40B4-BE49-F238E27FC236}">
                  <a16:creationId xmlns:a16="http://schemas.microsoft.com/office/drawing/2014/main" id="{211D91B3-68C3-435D-81DB-1EB209910710}"/>
                </a:ext>
              </a:extLst>
            </p:cNvPr>
            <p:cNvGrpSpPr/>
            <p:nvPr/>
          </p:nvGrpSpPr>
          <p:grpSpPr>
            <a:xfrm>
              <a:off x="4052007" y="4572694"/>
              <a:ext cx="1020393" cy="986630"/>
              <a:chOff x="7536084" y="2124938"/>
              <a:chExt cx="4057699" cy="3923438"/>
            </a:xfrm>
          </p:grpSpPr>
          <p:pic>
            <p:nvPicPr>
              <p:cNvPr id="204" name="コンテンツ プレースホルダー 7">
                <a:extLst>
                  <a:ext uri="{FF2B5EF4-FFF2-40B4-BE49-F238E27FC236}">
                    <a16:creationId xmlns:a16="http://schemas.microsoft.com/office/drawing/2014/main" id="{7B7496AE-025F-4A5A-88D6-E516E5F424D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05" name="Picture 2" descr="蜘蛛の巣の白黒イラスト">
                <a:extLst>
                  <a:ext uri="{FF2B5EF4-FFF2-40B4-BE49-F238E27FC236}">
                    <a16:creationId xmlns:a16="http://schemas.microsoft.com/office/drawing/2014/main" id="{53FAC170-F948-4FCD-A355-541B5C229C3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6" name="グループ化 185">
              <a:extLst>
                <a:ext uri="{FF2B5EF4-FFF2-40B4-BE49-F238E27FC236}">
                  <a16:creationId xmlns:a16="http://schemas.microsoft.com/office/drawing/2014/main" id="{D588A430-25E3-4585-B960-C03D8D455888}"/>
                </a:ext>
              </a:extLst>
            </p:cNvPr>
            <p:cNvGrpSpPr/>
            <p:nvPr/>
          </p:nvGrpSpPr>
          <p:grpSpPr>
            <a:xfrm>
              <a:off x="3731185" y="5451770"/>
              <a:ext cx="1020393" cy="986630"/>
              <a:chOff x="7536084" y="2124938"/>
              <a:chExt cx="4057699" cy="3923438"/>
            </a:xfrm>
          </p:grpSpPr>
          <p:pic>
            <p:nvPicPr>
              <p:cNvPr id="202" name="コンテンツ プレースホルダー 7">
                <a:extLst>
                  <a:ext uri="{FF2B5EF4-FFF2-40B4-BE49-F238E27FC236}">
                    <a16:creationId xmlns:a16="http://schemas.microsoft.com/office/drawing/2014/main" id="{D0837DE5-A7F2-4B88-933A-203A95423A2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03" name="Picture 2" descr="蜘蛛の巣の白黒イラスト">
                <a:extLst>
                  <a:ext uri="{FF2B5EF4-FFF2-40B4-BE49-F238E27FC236}">
                    <a16:creationId xmlns:a16="http://schemas.microsoft.com/office/drawing/2014/main" id="{2BFD1619-D0FC-44C8-97B1-3FF09BCB15A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7" name="グループ化 186">
              <a:extLst>
                <a:ext uri="{FF2B5EF4-FFF2-40B4-BE49-F238E27FC236}">
                  <a16:creationId xmlns:a16="http://schemas.microsoft.com/office/drawing/2014/main" id="{C8AED02F-9FD4-4BEE-9111-C1CEF0C523B2}"/>
                </a:ext>
              </a:extLst>
            </p:cNvPr>
            <p:cNvGrpSpPr/>
            <p:nvPr/>
          </p:nvGrpSpPr>
          <p:grpSpPr>
            <a:xfrm>
              <a:off x="3024970" y="4517864"/>
              <a:ext cx="1020393" cy="986630"/>
              <a:chOff x="7536084" y="2124938"/>
              <a:chExt cx="4057699" cy="3923438"/>
            </a:xfrm>
          </p:grpSpPr>
          <p:pic>
            <p:nvPicPr>
              <p:cNvPr id="200" name="コンテンツ プレースホルダー 7">
                <a:extLst>
                  <a:ext uri="{FF2B5EF4-FFF2-40B4-BE49-F238E27FC236}">
                    <a16:creationId xmlns:a16="http://schemas.microsoft.com/office/drawing/2014/main" id="{8763ACFC-4131-400E-92EC-1AB6A0375D1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01" name="Picture 2" descr="蜘蛛の巣の白黒イラスト">
                <a:extLst>
                  <a:ext uri="{FF2B5EF4-FFF2-40B4-BE49-F238E27FC236}">
                    <a16:creationId xmlns:a16="http://schemas.microsoft.com/office/drawing/2014/main" id="{48CF2742-3100-4A43-BD04-D253DD53703C}"/>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8" name="グループ化 187">
              <a:extLst>
                <a:ext uri="{FF2B5EF4-FFF2-40B4-BE49-F238E27FC236}">
                  <a16:creationId xmlns:a16="http://schemas.microsoft.com/office/drawing/2014/main" id="{9D770204-D4F1-4312-9A37-927F98A43047}"/>
                </a:ext>
              </a:extLst>
            </p:cNvPr>
            <p:cNvGrpSpPr/>
            <p:nvPr/>
          </p:nvGrpSpPr>
          <p:grpSpPr>
            <a:xfrm>
              <a:off x="2686440" y="3619645"/>
              <a:ext cx="1020393" cy="986630"/>
              <a:chOff x="7536084" y="2124938"/>
              <a:chExt cx="4057699" cy="3923438"/>
            </a:xfrm>
          </p:grpSpPr>
          <p:pic>
            <p:nvPicPr>
              <p:cNvPr id="198" name="コンテンツ プレースホルダー 7">
                <a:extLst>
                  <a:ext uri="{FF2B5EF4-FFF2-40B4-BE49-F238E27FC236}">
                    <a16:creationId xmlns:a16="http://schemas.microsoft.com/office/drawing/2014/main" id="{3F65163E-7321-48A9-A247-E56C4D4A468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99" name="Picture 2" descr="蜘蛛の巣の白黒イラスト">
                <a:extLst>
                  <a:ext uri="{FF2B5EF4-FFF2-40B4-BE49-F238E27FC236}">
                    <a16:creationId xmlns:a16="http://schemas.microsoft.com/office/drawing/2014/main" id="{2A12E2CC-3B3F-42A0-AD28-3A021798CC2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89" name="グループ化 188">
              <a:extLst>
                <a:ext uri="{FF2B5EF4-FFF2-40B4-BE49-F238E27FC236}">
                  <a16:creationId xmlns:a16="http://schemas.microsoft.com/office/drawing/2014/main" id="{99B4B223-79AD-47E2-8B5A-7F0454C2068C}"/>
                </a:ext>
              </a:extLst>
            </p:cNvPr>
            <p:cNvGrpSpPr/>
            <p:nvPr/>
          </p:nvGrpSpPr>
          <p:grpSpPr>
            <a:xfrm>
              <a:off x="2675595" y="5482114"/>
              <a:ext cx="1020393" cy="986630"/>
              <a:chOff x="7536084" y="2124938"/>
              <a:chExt cx="4057699" cy="3923438"/>
            </a:xfrm>
          </p:grpSpPr>
          <p:pic>
            <p:nvPicPr>
              <p:cNvPr id="196" name="コンテンツ プレースホルダー 7">
                <a:extLst>
                  <a:ext uri="{FF2B5EF4-FFF2-40B4-BE49-F238E27FC236}">
                    <a16:creationId xmlns:a16="http://schemas.microsoft.com/office/drawing/2014/main" id="{84A23591-33DF-4E6F-AF52-1C99B92FE73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97" name="Picture 2" descr="蜘蛛の巣の白黒イラスト">
                <a:extLst>
                  <a:ext uri="{FF2B5EF4-FFF2-40B4-BE49-F238E27FC236}">
                    <a16:creationId xmlns:a16="http://schemas.microsoft.com/office/drawing/2014/main" id="{8672EF4B-DC24-49F3-95D5-DA14EF64465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0" name="グループ化 189">
              <a:extLst>
                <a:ext uri="{FF2B5EF4-FFF2-40B4-BE49-F238E27FC236}">
                  <a16:creationId xmlns:a16="http://schemas.microsoft.com/office/drawing/2014/main" id="{8DF453F7-FBDC-420E-9C09-3E85FDDB38E6}"/>
                </a:ext>
              </a:extLst>
            </p:cNvPr>
            <p:cNvGrpSpPr/>
            <p:nvPr/>
          </p:nvGrpSpPr>
          <p:grpSpPr>
            <a:xfrm>
              <a:off x="3694995" y="3623915"/>
              <a:ext cx="1020393" cy="986630"/>
              <a:chOff x="7536084" y="2124938"/>
              <a:chExt cx="4057699" cy="3923438"/>
            </a:xfrm>
          </p:grpSpPr>
          <p:pic>
            <p:nvPicPr>
              <p:cNvPr id="194" name="コンテンツ プレースホルダー 7">
                <a:extLst>
                  <a:ext uri="{FF2B5EF4-FFF2-40B4-BE49-F238E27FC236}">
                    <a16:creationId xmlns:a16="http://schemas.microsoft.com/office/drawing/2014/main" id="{CF4B1A15-2BB6-49ED-B29C-C7B836B15E9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95" name="Picture 2" descr="蜘蛛の巣の白黒イラスト">
                <a:extLst>
                  <a:ext uri="{FF2B5EF4-FFF2-40B4-BE49-F238E27FC236}">
                    <a16:creationId xmlns:a16="http://schemas.microsoft.com/office/drawing/2014/main" id="{4A8524E2-246A-44EA-AC57-2DDDC7F239F1}"/>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1" name="グループ化 190">
              <a:extLst>
                <a:ext uri="{FF2B5EF4-FFF2-40B4-BE49-F238E27FC236}">
                  <a16:creationId xmlns:a16="http://schemas.microsoft.com/office/drawing/2014/main" id="{271D3F41-4D19-4143-9881-D26C9C74E5B0}"/>
                </a:ext>
              </a:extLst>
            </p:cNvPr>
            <p:cNvGrpSpPr/>
            <p:nvPr/>
          </p:nvGrpSpPr>
          <p:grpSpPr>
            <a:xfrm>
              <a:off x="2023773" y="4537644"/>
              <a:ext cx="1020393" cy="986630"/>
              <a:chOff x="7536084" y="2124938"/>
              <a:chExt cx="4057699" cy="3923438"/>
            </a:xfrm>
          </p:grpSpPr>
          <p:pic>
            <p:nvPicPr>
              <p:cNvPr id="192" name="コンテンツ プレースホルダー 7">
                <a:extLst>
                  <a:ext uri="{FF2B5EF4-FFF2-40B4-BE49-F238E27FC236}">
                    <a16:creationId xmlns:a16="http://schemas.microsoft.com/office/drawing/2014/main" id="{9BE32BB0-CF34-4DA4-9C42-DF6C9A07269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193" name="Picture 2" descr="蜘蛛の巣の白黒イラスト">
                <a:extLst>
                  <a:ext uri="{FF2B5EF4-FFF2-40B4-BE49-F238E27FC236}">
                    <a16:creationId xmlns:a16="http://schemas.microsoft.com/office/drawing/2014/main" id="{ACF348A2-0973-4870-A3B0-C6FA39FDA9D5}"/>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206" name="グループ化 205">
            <a:extLst>
              <a:ext uri="{FF2B5EF4-FFF2-40B4-BE49-F238E27FC236}">
                <a16:creationId xmlns:a16="http://schemas.microsoft.com/office/drawing/2014/main" id="{65F668F2-9365-4FE7-94E0-BC59B63D64F3}"/>
              </a:ext>
            </a:extLst>
          </p:cNvPr>
          <p:cNvGrpSpPr/>
          <p:nvPr/>
        </p:nvGrpSpPr>
        <p:grpSpPr>
          <a:xfrm>
            <a:off x="2440941" y="3429195"/>
            <a:ext cx="2243427" cy="2096598"/>
            <a:chOff x="2023773" y="3619645"/>
            <a:chExt cx="3048627" cy="2849099"/>
          </a:xfrm>
        </p:grpSpPr>
        <p:grpSp>
          <p:nvGrpSpPr>
            <p:cNvPr id="207" name="グループ化 206">
              <a:extLst>
                <a:ext uri="{FF2B5EF4-FFF2-40B4-BE49-F238E27FC236}">
                  <a16:creationId xmlns:a16="http://schemas.microsoft.com/office/drawing/2014/main" id="{5FC6D141-F554-4729-A384-D3F0E4A5BDC2}"/>
                </a:ext>
              </a:extLst>
            </p:cNvPr>
            <p:cNvGrpSpPr/>
            <p:nvPr/>
          </p:nvGrpSpPr>
          <p:grpSpPr>
            <a:xfrm>
              <a:off x="4052007" y="4572694"/>
              <a:ext cx="1020393" cy="986630"/>
              <a:chOff x="7536084" y="2124938"/>
              <a:chExt cx="4057699" cy="3923438"/>
            </a:xfrm>
          </p:grpSpPr>
          <p:pic>
            <p:nvPicPr>
              <p:cNvPr id="226" name="コンテンツ プレースホルダー 7">
                <a:extLst>
                  <a:ext uri="{FF2B5EF4-FFF2-40B4-BE49-F238E27FC236}">
                    <a16:creationId xmlns:a16="http://schemas.microsoft.com/office/drawing/2014/main" id="{D5D58D86-155D-407A-9D39-F9BA38B74A7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27" name="Picture 2" descr="蜘蛛の巣の白黒イラスト">
                <a:extLst>
                  <a:ext uri="{FF2B5EF4-FFF2-40B4-BE49-F238E27FC236}">
                    <a16:creationId xmlns:a16="http://schemas.microsoft.com/office/drawing/2014/main" id="{DCE78B22-19B5-4185-8170-FAEFE422C225}"/>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8" name="グループ化 207">
              <a:extLst>
                <a:ext uri="{FF2B5EF4-FFF2-40B4-BE49-F238E27FC236}">
                  <a16:creationId xmlns:a16="http://schemas.microsoft.com/office/drawing/2014/main" id="{DB006603-D170-4D0E-8DB2-25A48B41CF7C}"/>
                </a:ext>
              </a:extLst>
            </p:cNvPr>
            <p:cNvGrpSpPr/>
            <p:nvPr/>
          </p:nvGrpSpPr>
          <p:grpSpPr>
            <a:xfrm>
              <a:off x="3731185" y="5451770"/>
              <a:ext cx="1020393" cy="986630"/>
              <a:chOff x="7536084" y="2124938"/>
              <a:chExt cx="4057699" cy="3923438"/>
            </a:xfrm>
          </p:grpSpPr>
          <p:pic>
            <p:nvPicPr>
              <p:cNvPr id="224" name="コンテンツ プレースホルダー 7">
                <a:extLst>
                  <a:ext uri="{FF2B5EF4-FFF2-40B4-BE49-F238E27FC236}">
                    <a16:creationId xmlns:a16="http://schemas.microsoft.com/office/drawing/2014/main" id="{8DFF01E2-FB19-48B8-ADD0-46C9E60AB51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25" name="Picture 2" descr="蜘蛛の巣の白黒イラスト">
                <a:extLst>
                  <a:ext uri="{FF2B5EF4-FFF2-40B4-BE49-F238E27FC236}">
                    <a16:creationId xmlns:a16="http://schemas.microsoft.com/office/drawing/2014/main" id="{DBC12FEA-6BA9-4205-8937-6FCE3F2E1B0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9" name="グループ化 208">
              <a:extLst>
                <a:ext uri="{FF2B5EF4-FFF2-40B4-BE49-F238E27FC236}">
                  <a16:creationId xmlns:a16="http://schemas.microsoft.com/office/drawing/2014/main" id="{24B4CFF3-5D7C-4157-BFED-2D96EA8E3154}"/>
                </a:ext>
              </a:extLst>
            </p:cNvPr>
            <p:cNvGrpSpPr/>
            <p:nvPr/>
          </p:nvGrpSpPr>
          <p:grpSpPr>
            <a:xfrm>
              <a:off x="3024970" y="4517864"/>
              <a:ext cx="1020393" cy="986630"/>
              <a:chOff x="7536084" y="2124938"/>
              <a:chExt cx="4057699" cy="3923438"/>
            </a:xfrm>
          </p:grpSpPr>
          <p:pic>
            <p:nvPicPr>
              <p:cNvPr id="222" name="コンテンツ プレースホルダー 7">
                <a:extLst>
                  <a:ext uri="{FF2B5EF4-FFF2-40B4-BE49-F238E27FC236}">
                    <a16:creationId xmlns:a16="http://schemas.microsoft.com/office/drawing/2014/main" id="{3A6550C8-110D-4FB7-B4C6-ADFF804E010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23" name="Picture 2" descr="蜘蛛の巣の白黒イラスト">
                <a:extLst>
                  <a:ext uri="{FF2B5EF4-FFF2-40B4-BE49-F238E27FC236}">
                    <a16:creationId xmlns:a16="http://schemas.microsoft.com/office/drawing/2014/main" id="{A9727F35-0481-443E-8C70-28730F95C57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0" name="グループ化 209">
              <a:extLst>
                <a:ext uri="{FF2B5EF4-FFF2-40B4-BE49-F238E27FC236}">
                  <a16:creationId xmlns:a16="http://schemas.microsoft.com/office/drawing/2014/main" id="{3FE5553C-B709-4A15-A3BA-2E601884C0DF}"/>
                </a:ext>
              </a:extLst>
            </p:cNvPr>
            <p:cNvGrpSpPr/>
            <p:nvPr/>
          </p:nvGrpSpPr>
          <p:grpSpPr>
            <a:xfrm>
              <a:off x="2686440" y="3619645"/>
              <a:ext cx="1020393" cy="986630"/>
              <a:chOff x="7536084" y="2124938"/>
              <a:chExt cx="4057699" cy="3923438"/>
            </a:xfrm>
          </p:grpSpPr>
          <p:pic>
            <p:nvPicPr>
              <p:cNvPr id="220" name="コンテンツ プレースホルダー 7">
                <a:extLst>
                  <a:ext uri="{FF2B5EF4-FFF2-40B4-BE49-F238E27FC236}">
                    <a16:creationId xmlns:a16="http://schemas.microsoft.com/office/drawing/2014/main" id="{D949DCA1-4FA2-4310-A9E6-ADE743CD08D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21" name="Picture 2" descr="蜘蛛の巣の白黒イラスト">
                <a:extLst>
                  <a:ext uri="{FF2B5EF4-FFF2-40B4-BE49-F238E27FC236}">
                    <a16:creationId xmlns:a16="http://schemas.microsoft.com/office/drawing/2014/main" id="{5CC0A9DE-F336-4C20-A8AF-F232DD4DDDD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1" name="グループ化 210">
              <a:extLst>
                <a:ext uri="{FF2B5EF4-FFF2-40B4-BE49-F238E27FC236}">
                  <a16:creationId xmlns:a16="http://schemas.microsoft.com/office/drawing/2014/main" id="{E94F5A0E-FC60-4CAE-9666-9449396280BB}"/>
                </a:ext>
              </a:extLst>
            </p:cNvPr>
            <p:cNvGrpSpPr/>
            <p:nvPr/>
          </p:nvGrpSpPr>
          <p:grpSpPr>
            <a:xfrm>
              <a:off x="2675595" y="5482114"/>
              <a:ext cx="1020393" cy="986630"/>
              <a:chOff x="7536084" y="2124938"/>
              <a:chExt cx="4057699" cy="3923438"/>
            </a:xfrm>
          </p:grpSpPr>
          <p:pic>
            <p:nvPicPr>
              <p:cNvPr id="218" name="コンテンツ プレースホルダー 7">
                <a:extLst>
                  <a:ext uri="{FF2B5EF4-FFF2-40B4-BE49-F238E27FC236}">
                    <a16:creationId xmlns:a16="http://schemas.microsoft.com/office/drawing/2014/main" id="{2B841B31-BD9B-4650-A3DF-B9C792EB9D8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19" name="Picture 2" descr="蜘蛛の巣の白黒イラスト">
                <a:extLst>
                  <a:ext uri="{FF2B5EF4-FFF2-40B4-BE49-F238E27FC236}">
                    <a16:creationId xmlns:a16="http://schemas.microsoft.com/office/drawing/2014/main" id="{6BCF2E79-5323-4AE6-9CEF-96EB7C97721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2" name="グループ化 211">
              <a:extLst>
                <a:ext uri="{FF2B5EF4-FFF2-40B4-BE49-F238E27FC236}">
                  <a16:creationId xmlns:a16="http://schemas.microsoft.com/office/drawing/2014/main" id="{CC7FDB43-FF57-4A84-95BE-4B1BB9C03479}"/>
                </a:ext>
              </a:extLst>
            </p:cNvPr>
            <p:cNvGrpSpPr/>
            <p:nvPr/>
          </p:nvGrpSpPr>
          <p:grpSpPr>
            <a:xfrm>
              <a:off x="3694995" y="3623915"/>
              <a:ext cx="1020393" cy="986630"/>
              <a:chOff x="7536084" y="2124938"/>
              <a:chExt cx="4057699" cy="3923438"/>
            </a:xfrm>
          </p:grpSpPr>
          <p:pic>
            <p:nvPicPr>
              <p:cNvPr id="216" name="コンテンツ プレースホルダー 7">
                <a:extLst>
                  <a:ext uri="{FF2B5EF4-FFF2-40B4-BE49-F238E27FC236}">
                    <a16:creationId xmlns:a16="http://schemas.microsoft.com/office/drawing/2014/main" id="{E6985F2A-4449-485D-8DEE-20A1557162F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17" name="Picture 2" descr="蜘蛛の巣の白黒イラスト">
                <a:extLst>
                  <a:ext uri="{FF2B5EF4-FFF2-40B4-BE49-F238E27FC236}">
                    <a16:creationId xmlns:a16="http://schemas.microsoft.com/office/drawing/2014/main" id="{BC71A06D-8407-43E3-84EC-84B97028E509}"/>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3" name="グループ化 212">
              <a:extLst>
                <a:ext uri="{FF2B5EF4-FFF2-40B4-BE49-F238E27FC236}">
                  <a16:creationId xmlns:a16="http://schemas.microsoft.com/office/drawing/2014/main" id="{677DAC32-B9C4-430D-9620-9FEAA9B0051E}"/>
                </a:ext>
              </a:extLst>
            </p:cNvPr>
            <p:cNvGrpSpPr/>
            <p:nvPr/>
          </p:nvGrpSpPr>
          <p:grpSpPr>
            <a:xfrm>
              <a:off x="2023773" y="4537644"/>
              <a:ext cx="1020393" cy="986630"/>
              <a:chOff x="7536084" y="2124938"/>
              <a:chExt cx="4057699" cy="3923438"/>
            </a:xfrm>
          </p:grpSpPr>
          <p:pic>
            <p:nvPicPr>
              <p:cNvPr id="214" name="コンテンツ プレースホルダー 7">
                <a:extLst>
                  <a:ext uri="{FF2B5EF4-FFF2-40B4-BE49-F238E27FC236}">
                    <a16:creationId xmlns:a16="http://schemas.microsoft.com/office/drawing/2014/main" id="{61800A86-11F5-40C3-AC9E-85E6D35AD86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15" name="Picture 2" descr="蜘蛛の巣の白黒イラスト">
                <a:extLst>
                  <a:ext uri="{FF2B5EF4-FFF2-40B4-BE49-F238E27FC236}">
                    <a16:creationId xmlns:a16="http://schemas.microsoft.com/office/drawing/2014/main" id="{ACE706F3-61D0-487A-A655-A468FA303177}"/>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228" name="テキスト ボックス 227">
            <a:extLst>
              <a:ext uri="{FF2B5EF4-FFF2-40B4-BE49-F238E27FC236}">
                <a16:creationId xmlns:a16="http://schemas.microsoft.com/office/drawing/2014/main" id="{C2828F15-AC5C-41D1-97B6-9B0F5557DB1C}"/>
              </a:ext>
            </a:extLst>
          </p:cNvPr>
          <p:cNvSpPr txBox="1"/>
          <p:nvPr/>
        </p:nvSpPr>
        <p:spPr>
          <a:xfrm>
            <a:off x="450447" y="1887539"/>
            <a:ext cx="4643005" cy="707886"/>
          </a:xfrm>
          <a:prstGeom prst="rect">
            <a:avLst/>
          </a:prstGeom>
          <a:noFill/>
        </p:spPr>
        <p:txBody>
          <a:bodyPr wrap="square" rtlCol="0">
            <a:spAutoFit/>
          </a:bodyPr>
          <a:lstStyle/>
          <a:p>
            <a:r>
              <a:rPr kumimoji="1" lang="ja-JP" altLang="en-US" sz="2000" dirty="0">
                <a:latin typeface="+mj-ea"/>
                <a:ea typeface="+mj-ea"/>
              </a:rPr>
              <a:t>■システムの数が多すぎる</a:t>
            </a:r>
            <a:endParaRPr kumimoji="1" lang="en-US" altLang="ja-JP" sz="2000" dirty="0">
              <a:latin typeface="+mj-ea"/>
              <a:ea typeface="+mj-ea"/>
            </a:endParaRPr>
          </a:p>
          <a:p>
            <a:r>
              <a:rPr lang="ja-JP" altLang="en-US" sz="2000" dirty="0">
                <a:latin typeface="+mj-ea"/>
                <a:ea typeface="+mj-ea"/>
              </a:rPr>
              <a:t>一企業に数百のシステムが存在している</a:t>
            </a:r>
            <a:endParaRPr kumimoji="1" lang="ja-JP" altLang="en-US" sz="2000" dirty="0">
              <a:latin typeface="+mj-ea"/>
              <a:ea typeface="+mj-ea"/>
            </a:endParaRPr>
          </a:p>
        </p:txBody>
      </p:sp>
      <p:sp>
        <p:nvSpPr>
          <p:cNvPr id="230" name="テキスト ボックス 229">
            <a:extLst>
              <a:ext uri="{FF2B5EF4-FFF2-40B4-BE49-F238E27FC236}">
                <a16:creationId xmlns:a16="http://schemas.microsoft.com/office/drawing/2014/main" id="{D2B315AE-2A98-4FAF-B5C2-A3939C8D5D7E}"/>
              </a:ext>
            </a:extLst>
          </p:cNvPr>
          <p:cNvSpPr txBox="1"/>
          <p:nvPr/>
        </p:nvSpPr>
        <p:spPr>
          <a:xfrm>
            <a:off x="5885084" y="1880290"/>
            <a:ext cx="5599550" cy="707886"/>
          </a:xfrm>
          <a:prstGeom prst="rect">
            <a:avLst/>
          </a:prstGeom>
          <a:solidFill>
            <a:schemeClr val="bg1"/>
          </a:solidFill>
        </p:spPr>
        <p:txBody>
          <a:bodyPr wrap="square" rtlCol="0">
            <a:spAutoFit/>
          </a:bodyPr>
          <a:lstStyle/>
          <a:p>
            <a:r>
              <a:rPr kumimoji="1" lang="ja-JP" altLang="en-US" sz="2000" dirty="0">
                <a:latin typeface="+mj-ea"/>
                <a:ea typeface="+mj-ea"/>
              </a:rPr>
              <a:t>■システムが大きすぎる</a:t>
            </a:r>
            <a:endParaRPr kumimoji="1" lang="en-US" altLang="ja-JP" sz="2000" dirty="0">
              <a:latin typeface="+mj-ea"/>
              <a:ea typeface="+mj-ea"/>
            </a:endParaRPr>
          </a:p>
          <a:p>
            <a:r>
              <a:rPr lang="ja-JP" altLang="en-US" sz="2000" dirty="0">
                <a:latin typeface="+mj-ea"/>
                <a:ea typeface="+mj-ea"/>
              </a:rPr>
              <a:t>数十万のプログラムファイル，数億行のプログラム</a:t>
            </a:r>
            <a:endParaRPr kumimoji="1" lang="en-US" altLang="ja-JP" sz="2000" dirty="0">
              <a:latin typeface="+mj-ea"/>
              <a:ea typeface="+mj-ea"/>
            </a:endParaRPr>
          </a:p>
        </p:txBody>
      </p:sp>
      <p:grpSp>
        <p:nvGrpSpPr>
          <p:cNvPr id="231" name="グループ化 230">
            <a:extLst>
              <a:ext uri="{FF2B5EF4-FFF2-40B4-BE49-F238E27FC236}">
                <a16:creationId xmlns:a16="http://schemas.microsoft.com/office/drawing/2014/main" id="{36253646-B8D6-4D05-AE97-3DA30A82FCC6}"/>
              </a:ext>
            </a:extLst>
          </p:cNvPr>
          <p:cNvGrpSpPr/>
          <p:nvPr/>
        </p:nvGrpSpPr>
        <p:grpSpPr>
          <a:xfrm>
            <a:off x="358137" y="2773292"/>
            <a:ext cx="2243427" cy="2096598"/>
            <a:chOff x="2023773" y="3619645"/>
            <a:chExt cx="3048627" cy="2849099"/>
          </a:xfrm>
        </p:grpSpPr>
        <p:grpSp>
          <p:nvGrpSpPr>
            <p:cNvPr id="232" name="グループ化 231">
              <a:extLst>
                <a:ext uri="{FF2B5EF4-FFF2-40B4-BE49-F238E27FC236}">
                  <a16:creationId xmlns:a16="http://schemas.microsoft.com/office/drawing/2014/main" id="{FA9D23EE-81BE-49E6-8DAC-94C50A8727C0}"/>
                </a:ext>
              </a:extLst>
            </p:cNvPr>
            <p:cNvGrpSpPr/>
            <p:nvPr/>
          </p:nvGrpSpPr>
          <p:grpSpPr>
            <a:xfrm>
              <a:off x="4052007" y="4572694"/>
              <a:ext cx="1020393" cy="986630"/>
              <a:chOff x="7536084" y="2124938"/>
              <a:chExt cx="4057699" cy="3923438"/>
            </a:xfrm>
          </p:grpSpPr>
          <p:pic>
            <p:nvPicPr>
              <p:cNvPr id="251" name="コンテンツ プレースホルダー 7">
                <a:extLst>
                  <a:ext uri="{FF2B5EF4-FFF2-40B4-BE49-F238E27FC236}">
                    <a16:creationId xmlns:a16="http://schemas.microsoft.com/office/drawing/2014/main" id="{D5BD7C45-3215-43EF-AFD1-E19CC7E73A9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52" name="Picture 2" descr="蜘蛛の巣の白黒イラスト">
                <a:extLst>
                  <a:ext uri="{FF2B5EF4-FFF2-40B4-BE49-F238E27FC236}">
                    <a16:creationId xmlns:a16="http://schemas.microsoft.com/office/drawing/2014/main" id="{8AA30648-1436-4E61-BB03-E49F7D4BFBF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3" name="グループ化 232">
              <a:extLst>
                <a:ext uri="{FF2B5EF4-FFF2-40B4-BE49-F238E27FC236}">
                  <a16:creationId xmlns:a16="http://schemas.microsoft.com/office/drawing/2014/main" id="{9D7C3672-4D10-44A8-95FE-C3FF3DA202AA}"/>
                </a:ext>
              </a:extLst>
            </p:cNvPr>
            <p:cNvGrpSpPr/>
            <p:nvPr/>
          </p:nvGrpSpPr>
          <p:grpSpPr>
            <a:xfrm>
              <a:off x="3731185" y="5451770"/>
              <a:ext cx="1020393" cy="986630"/>
              <a:chOff x="7536084" y="2124938"/>
              <a:chExt cx="4057699" cy="3923438"/>
            </a:xfrm>
          </p:grpSpPr>
          <p:pic>
            <p:nvPicPr>
              <p:cNvPr id="249" name="コンテンツ プレースホルダー 7">
                <a:extLst>
                  <a:ext uri="{FF2B5EF4-FFF2-40B4-BE49-F238E27FC236}">
                    <a16:creationId xmlns:a16="http://schemas.microsoft.com/office/drawing/2014/main" id="{E8FFA1DF-3F1E-42D7-A57F-91EF798C520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50" name="Picture 2" descr="蜘蛛の巣の白黒イラスト">
                <a:extLst>
                  <a:ext uri="{FF2B5EF4-FFF2-40B4-BE49-F238E27FC236}">
                    <a16:creationId xmlns:a16="http://schemas.microsoft.com/office/drawing/2014/main" id="{F0A892F8-D10B-4F80-AA5C-40C77EA4BBC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4" name="グループ化 233">
              <a:extLst>
                <a:ext uri="{FF2B5EF4-FFF2-40B4-BE49-F238E27FC236}">
                  <a16:creationId xmlns:a16="http://schemas.microsoft.com/office/drawing/2014/main" id="{7EE21F4F-3D95-4FBD-80F3-9547A4F188F4}"/>
                </a:ext>
              </a:extLst>
            </p:cNvPr>
            <p:cNvGrpSpPr/>
            <p:nvPr/>
          </p:nvGrpSpPr>
          <p:grpSpPr>
            <a:xfrm>
              <a:off x="3024970" y="4517864"/>
              <a:ext cx="1020393" cy="986630"/>
              <a:chOff x="7536084" y="2124938"/>
              <a:chExt cx="4057699" cy="3923438"/>
            </a:xfrm>
          </p:grpSpPr>
          <p:pic>
            <p:nvPicPr>
              <p:cNvPr id="247" name="コンテンツ プレースホルダー 7">
                <a:extLst>
                  <a:ext uri="{FF2B5EF4-FFF2-40B4-BE49-F238E27FC236}">
                    <a16:creationId xmlns:a16="http://schemas.microsoft.com/office/drawing/2014/main" id="{80A42335-E655-4D0B-AB65-70AF58C32CB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48" name="Picture 2" descr="蜘蛛の巣の白黒イラスト">
                <a:extLst>
                  <a:ext uri="{FF2B5EF4-FFF2-40B4-BE49-F238E27FC236}">
                    <a16:creationId xmlns:a16="http://schemas.microsoft.com/office/drawing/2014/main" id="{5A1D273F-C2CB-43C2-B296-87656C2EB33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5" name="グループ化 234">
              <a:extLst>
                <a:ext uri="{FF2B5EF4-FFF2-40B4-BE49-F238E27FC236}">
                  <a16:creationId xmlns:a16="http://schemas.microsoft.com/office/drawing/2014/main" id="{98610A44-3F2C-414F-83C9-4302C06B329D}"/>
                </a:ext>
              </a:extLst>
            </p:cNvPr>
            <p:cNvGrpSpPr/>
            <p:nvPr/>
          </p:nvGrpSpPr>
          <p:grpSpPr>
            <a:xfrm>
              <a:off x="2686440" y="3619645"/>
              <a:ext cx="1020393" cy="986630"/>
              <a:chOff x="7536084" y="2124938"/>
              <a:chExt cx="4057699" cy="3923438"/>
            </a:xfrm>
          </p:grpSpPr>
          <p:pic>
            <p:nvPicPr>
              <p:cNvPr id="245" name="コンテンツ プレースホルダー 7">
                <a:extLst>
                  <a:ext uri="{FF2B5EF4-FFF2-40B4-BE49-F238E27FC236}">
                    <a16:creationId xmlns:a16="http://schemas.microsoft.com/office/drawing/2014/main" id="{B3C0FB3F-F141-4C41-9B70-307315E6326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46" name="Picture 2" descr="蜘蛛の巣の白黒イラスト">
                <a:extLst>
                  <a:ext uri="{FF2B5EF4-FFF2-40B4-BE49-F238E27FC236}">
                    <a16:creationId xmlns:a16="http://schemas.microsoft.com/office/drawing/2014/main" id="{574D70C5-1124-4EE2-9031-0859D79270C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6" name="グループ化 235">
              <a:extLst>
                <a:ext uri="{FF2B5EF4-FFF2-40B4-BE49-F238E27FC236}">
                  <a16:creationId xmlns:a16="http://schemas.microsoft.com/office/drawing/2014/main" id="{C9C0EBB6-EBCB-46A8-8FC8-D629B5ED159C}"/>
                </a:ext>
              </a:extLst>
            </p:cNvPr>
            <p:cNvGrpSpPr/>
            <p:nvPr/>
          </p:nvGrpSpPr>
          <p:grpSpPr>
            <a:xfrm>
              <a:off x="2675595" y="5482114"/>
              <a:ext cx="1020393" cy="986630"/>
              <a:chOff x="7536084" y="2124938"/>
              <a:chExt cx="4057699" cy="3923438"/>
            </a:xfrm>
          </p:grpSpPr>
          <p:pic>
            <p:nvPicPr>
              <p:cNvPr id="243" name="コンテンツ プレースホルダー 7">
                <a:extLst>
                  <a:ext uri="{FF2B5EF4-FFF2-40B4-BE49-F238E27FC236}">
                    <a16:creationId xmlns:a16="http://schemas.microsoft.com/office/drawing/2014/main" id="{4B26D336-AD0C-420F-9DC6-F806018EBB1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44" name="Picture 2" descr="蜘蛛の巣の白黒イラスト">
                <a:extLst>
                  <a:ext uri="{FF2B5EF4-FFF2-40B4-BE49-F238E27FC236}">
                    <a16:creationId xmlns:a16="http://schemas.microsoft.com/office/drawing/2014/main" id="{8E1951B2-2CDB-4BFE-8E71-6828A8255E3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7" name="グループ化 236">
              <a:extLst>
                <a:ext uri="{FF2B5EF4-FFF2-40B4-BE49-F238E27FC236}">
                  <a16:creationId xmlns:a16="http://schemas.microsoft.com/office/drawing/2014/main" id="{C02AD431-F34C-4B4E-93D9-C8DB0AB850E4}"/>
                </a:ext>
              </a:extLst>
            </p:cNvPr>
            <p:cNvGrpSpPr/>
            <p:nvPr/>
          </p:nvGrpSpPr>
          <p:grpSpPr>
            <a:xfrm>
              <a:off x="3694995" y="3623915"/>
              <a:ext cx="1020393" cy="986630"/>
              <a:chOff x="7536084" y="2124938"/>
              <a:chExt cx="4057699" cy="3923438"/>
            </a:xfrm>
          </p:grpSpPr>
          <p:pic>
            <p:nvPicPr>
              <p:cNvPr id="241" name="コンテンツ プレースホルダー 7">
                <a:extLst>
                  <a:ext uri="{FF2B5EF4-FFF2-40B4-BE49-F238E27FC236}">
                    <a16:creationId xmlns:a16="http://schemas.microsoft.com/office/drawing/2014/main" id="{E3B22C4B-3880-44DB-AF32-E4884BCC867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42" name="Picture 2" descr="蜘蛛の巣の白黒イラスト">
                <a:extLst>
                  <a:ext uri="{FF2B5EF4-FFF2-40B4-BE49-F238E27FC236}">
                    <a16:creationId xmlns:a16="http://schemas.microsoft.com/office/drawing/2014/main" id="{41AA28ED-81A1-4057-9DA3-FD83F7D95D1A}"/>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8" name="グループ化 237">
              <a:extLst>
                <a:ext uri="{FF2B5EF4-FFF2-40B4-BE49-F238E27FC236}">
                  <a16:creationId xmlns:a16="http://schemas.microsoft.com/office/drawing/2014/main" id="{9BD18638-E76F-45CD-B239-38C148820F37}"/>
                </a:ext>
              </a:extLst>
            </p:cNvPr>
            <p:cNvGrpSpPr/>
            <p:nvPr/>
          </p:nvGrpSpPr>
          <p:grpSpPr>
            <a:xfrm>
              <a:off x="2023773" y="4537644"/>
              <a:ext cx="1020393" cy="986630"/>
              <a:chOff x="7536084" y="2124938"/>
              <a:chExt cx="4057699" cy="3923438"/>
            </a:xfrm>
          </p:grpSpPr>
          <p:pic>
            <p:nvPicPr>
              <p:cNvPr id="239" name="コンテンツ プレースホルダー 7">
                <a:extLst>
                  <a:ext uri="{FF2B5EF4-FFF2-40B4-BE49-F238E27FC236}">
                    <a16:creationId xmlns:a16="http://schemas.microsoft.com/office/drawing/2014/main" id="{1D7AFB8F-7E1C-44E6-8059-756B9B0FB62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40" name="Picture 2" descr="蜘蛛の巣の白黒イラスト">
                <a:extLst>
                  <a:ext uri="{FF2B5EF4-FFF2-40B4-BE49-F238E27FC236}">
                    <a16:creationId xmlns:a16="http://schemas.microsoft.com/office/drawing/2014/main" id="{985E18FD-C415-49AD-ABCD-33EDF4540DC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253" name="グループ化 252">
            <a:extLst>
              <a:ext uri="{FF2B5EF4-FFF2-40B4-BE49-F238E27FC236}">
                <a16:creationId xmlns:a16="http://schemas.microsoft.com/office/drawing/2014/main" id="{64EE96C3-AD15-43F8-AE35-EB09FA93E821}"/>
              </a:ext>
            </a:extLst>
          </p:cNvPr>
          <p:cNvGrpSpPr/>
          <p:nvPr/>
        </p:nvGrpSpPr>
        <p:grpSpPr>
          <a:xfrm>
            <a:off x="2239954" y="2697880"/>
            <a:ext cx="2243427" cy="2096598"/>
            <a:chOff x="2023773" y="3619645"/>
            <a:chExt cx="3048627" cy="2849099"/>
          </a:xfrm>
        </p:grpSpPr>
        <p:grpSp>
          <p:nvGrpSpPr>
            <p:cNvPr id="254" name="グループ化 253">
              <a:extLst>
                <a:ext uri="{FF2B5EF4-FFF2-40B4-BE49-F238E27FC236}">
                  <a16:creationId xmlns:a16="http://schemas.microsoft.com/office/drawing/2014/main" id="{306BB3DB-2D6C-4A92-91CB-5ADCE6BE8C35}"/>
                </a:ext>
              </a:extLst>
            </p:cNvPr>
            <p:cNvGrpSpPr/>
            <p:nvPr/>
          </p:nvGrpSpPr>
          <p:grpSpPr>
            <a:xfrm>
              <a:off x="4052007" y="4572694"/>
              <a:ext cx="1020393" cy="986630"/>
              <a:chOff x="7536084" y="2124938"/>
              <a:chExt cx="4057699" cy="3923438"/>
            </a:xfrm>
          </p:grpSpPr>
          <p:pic>
            <p:nvPicPr>
              <p:cNvPr id="273" name="コンテンツ プレースホルダー 7">
                <a:extLst>
                  <a:ext uri="{FF2B5EF4-FFF2-40B4-BE49-F238E27FC236}">
                    <a16:creationId xmlns:a16="http://schemas.microsoft.com/office/drawing/2014/main" id="{25078F08-BAC2-470C-83B8-985DEB2EAC1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74" name="Picture 2" descr="蜘蛛の巣の白黒イラスト">
                <a:extLst>
                  <a:ext uri="{FF2B5EF4-FFF2-40B4-BE49-F238E27FC236}">
                    <a16:creationId xmlns:a16="http://schemas.microsoft.com/office/drawing/2014/main" id="{8BFEBB7E-B1A8-475F-8203-94FAE94C331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5" name="グループ化 254">
              <a:extLst>
                <a:ext uri="{FF2B5EF4-FFF2-40B4-BE49-F238E27FC236}">
                  <a16:creationId xmlns:a16="http://schemas.microsoft.com/office/drawing/2014/main" id="{8948D116-523D-4734-BFFC-7BE9B0D33F40}"/>
                </a:ext>
              </a:extLst>
            </p:cNvPr>
            <p:cNvGrpSpPr/>
            <p:nvPr/>
          </p:nvGrpSpPr>
          <p:grpSpPr>
            <a:xfrm>
              <a:off x="3731185" y="5451770"/>
              <a:ext cx="1020393" cy="986630"/>
              <a:chOff x="7536084" y="2124938"/>
              <a:chExt cx="4057699" cy="3923438"/>
            </a:xfrm>
          </p:grpSpPr>
          <p:pic>
            <p:nvPicPr>
              <p:cNvPr id="271" name="コンテンツ プレースホルダー 7">
                <a:extLst>
                  <a:ext uri="{FF2B5EF4-FFF2-40B4-BE49-F238E27FC236}">
                    <a16:creationId xmlns:a16="http://schemas.microsoft.com/office/drawing/2014/main" id="{6A06094D-BCC6-4B37-89F7-6EFD14926D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72" name="Picture 2" descr="蜘蛛の巣の白黒イラスト">
                <a:extLst>
                  <a:ext uri="{FF2B5EF4-FFF2-40B4-BE49-F238E27FC236}">
                    <a16:creationId xmlns:a16="http://schemas.microsoft.com/office/drawing/2014/main" id="{C67F8B93-A700-4941-AC11-D79D3ACD7D8D}"/>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6" name="グループ化 255">
              <a:extLst>
                <a:ext uri="{FF2B5EF4-FFF2-40B4-BE49-F238E27FC236}">
                  <a16:creationId xmlns:a16="http://schemas.microsoft.com/office/drawing/2014/main" id="{616BD29B-4E5A-4247-87B9-1B719C7BB55F}"/>
                </a:ext>
              </a:extLst>
            </p:cNvPr>
            <p:cNvGrpSpPr/>
            <p:nvPr/>
          </p:nvGrpSpPr>
          <p:grpSpPr>
            <a:xfrm>
              <a:off x="3024970" y="4517864"/>
              <a:ext cx="1020393" cy="986630"/>
              <a:chOff x="7536084" y="2124938"/>
              <a:chExt cx="4057699" cy="3923438"/>
            </a:xfrm>
          </p:grpSpPr>
          <p:pic>
            <p:nvPicPr>
              <p:cNvPr id="269" name="コンテンツ プレースホルダー 7">
                <a:extLst>
                  <a:ext uri="{FF2B5EF4-FFF2-40B4-BE49-F238E27FC236}">
                    <a16:creationId xmlns:a16="http://schemas.microsoft.com/office/drawing/2014/main" id="{51BDD5B5-D7E2-4A1E-BEBC-1888A70B9AF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70" name="Picture 2" descr="蜘蛛の巣の白黒イラスト">
                <a:extLst>
                  <a:ext uri="{FF2B5EF4-FFF2-40B4-BE49-F238E27FC236}">
                    <a16:creationId xmlns:a16="http://schemas.microsoft.com/office/drawing/2014/main" id="{D863154A-F03E-4E7C-832E-21A61B37C6A1}"/>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7" name="グループ化 256">
              <a:extLst>
                <a:ext uri="{FF2B5EF4-FFF2-40B4-BE49-F238E27FC236}">
                  <a16:creationId xmlns:a16="http://schemas.microsoft.com/office/drawing/2014/main" id="{6DCF4D72-BBA0-439C-82E3-FFFC7A1CF0EC}"/>
                </a:ext>
              </a:extLst>
            </p:cNvPr>
            <p:cNvGrpSpPr/>
            <p:nvPr/>
          </p:nvGrpSpPr>
          <p:grpSpPr>
            <a:xfrm>
              <a:off x="2686440" y="3619645"/>
              <a:ext cx="1020393" cy="986630"/>
              <a:chOff x="7536084" y="2124938"/>
              <a:chExt cx="4057699" cy="3923438"/>
            </a:xfrm>
          </p:grpSpPr>
          <p:pic>
            <p:nvPicPr>
              <p:cNvPr id="267" name="コンテンツ プレースホルダー 7">
                <a:extLst>
                  <a:ext uri="{FF2B5EF4-FFF2-40B4-BE49-F238E27FC236}">
                    <a16:creationId xmlns:a16="http://schemas.microsoft.com/office/drawing/2014/main" id="{F2DA06C9-BF3C-4AD8-B71A-527C8C9F4FC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68" name="Picture 2" descr="蜘蛛の巣の白黒イラスト">
                <a:extLst>
                  <a:ext uri="{FF2B5EF4-FFF2-40B4-BE49-F238E27FC236}">
                    <a16:creationId xmlns:a16="http://schemas.microsoft.com/office/drawing/2014/main" id="{5F3BC3B4-E210-476F-BA12-21102328356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8" name="グループ化 257">
              <a:extLst>
                <a:ext uri="{FF2B5EF4-FFF2-40B4-BE49-F238E27FC236}">
                  <a16:creationId xmlns:a16="http://schemas.microsoft.com/office/drawing/2014/main" id="{761C27CE-4900-4A82-A0A9-640068847F00}"/>
                </a:ext>
              </a:extLst>
            </p:cNvPr>
            <p:cNvGrpSpPr/>
            <p:nvPr/>
          </p:nvGrpSpPr>
          <p:grpSpPr>
            <a:xfrm>
              <a:off x="2675595" y="5482114"/>
              <a:ext cx="1020393" cy="986630"/>
              <a:chOff x="7536084" y="2124938"/>
              <a:chExt cx="4057699" cy="3923438"/>
            </a:xfrm>
          </p:grpSpPr>
          <p:pic>
            <p:nvPicPr>
              <p:cNvPr id="265" name="コンテンツ プレースホルダー 7">
                <a:extLst>
                  <a:ext uri="{FF2B5EF4-FFF2-40B4-BE49-F238E27FC236}">
                    <a16:creationId xmlns:a16="http://schemas.microsoft.com/office/drawing/2014/main" id="{AA2937A5-2392-4100-9034-0B6F8873D75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66" name="Picture 2" descr="蜘蛛の巣の白黒イラスト">
                <a:extLst>
                  <a:ext uri="{FF2B5EF4-FFF2-40B4-BE49-F238E27FC236}">
                    <a16:creationId xmlns:a16="http://schemas.microsoft.com/office/drawing/2014/main" id="{22CE4EE8-CCBA-4C67-B84D-36375E90B7D2}"/>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59" name="グループ化 258">
              <a:extLst>
                <a:ext uri="{FF2B5EF4-FFF2-40B4-BE49-F238E27FC236}">
                  <a16:creationId xmlns:a16="http://schemas.microsoft.com/office/drawing/2014/main" id="{8776195A-EB29-48B9-BE74-0FB745752ADC}"/>
                </a:ext>
              </a:extLst>
            </p:cNvPr>
            <p:cNvGrpSpPr/>
            <p:nvPr/>
          </p:nvGrpSpPr>
          <p:grpSpPr>
            <a:xfrm>
              <a:off x="3694995" y="3623915"/>
              <a:ext cx="1020393" cy="986630"/>
              <a:chOff x="7536084" y="2124938"/>
              <a:chExt cx="4057699" cy="3923438"/>
            </a:xfrm>
          </p:grpSpPr>
          <p:pic>
            <p:nvPicPr>
              <p:cNvPr id="263" name="コンテンツ プレースホルダー 7">
                <a:extLst>
                  <a:ext uri="{FF2B5EF4-FFF2-40B4-BE49-F238E27FC236}">
                    <a16:creationId xmlns:a16="http://schemas.microsoft.com/office/drawing/2014/main" id="{A9B75407-0726-4667-A557-BDF7918D673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64" name="Picture 2" descr="蜘蛛の巣の白黒イラスト">
                <a:extLst>
                  <a:ext uri="{FF2B5EF4-FFF2-40B4-BE49-F238E27FC236}">
                    <a16:creationId xmlns:a16="http://schemas.microsoft.com/office/drawing/2014/main" id="{E9A98114-C38D-4481-8733-FD321A158D84}"/>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60" name="グループ化 259">
              <a:extLst>
                <a:ext uri="{FF2B5EF4-FFF2-40B4-BE49-F238E27FC236}">
                  <a16:creationId xmlns:a16="http://schemas.microsoft.com/office/drawing/2014/main" id="{A11265B5-918F-4A91-B86D-A545B6B1D09E}"/>
                </a:ext>
              </a:extLst>
            </p:cNvPr>
            <p:cNvGrpSpPr/>
            <p:nvPr/>
          </p:nvGrpSpPr>
          <p:grpSpPr>
            <a:xfrm>
              <a:off x="2023773" y="4537644"/>
              <a:ext cx="1020393" cy="986630"/>
              <a:chOff x="7536084" y="2124938"/>
              <a:chExt cx="4057699" cy="3923438"/>
            </a:xfrm>
          </p:grpSpPr>
          <p:pic>
            <p:nvPicPr>
              <p:cNvPr id="261" name="コンテンツ プレースホルダー 7">
                <a:extLst>
                  <a:ext uri="{FF2B5EF4-FFF2-40B4-BE49-F238E27FC236}">
                    <a16:creationId xmlns:a16="http://schemas.microsoft.com/office/drawing/2014/main" id="{F29C01E7-8237-43ED-A62C-C48564FD6B8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bwMode="auto">
              <a:xfrm>
                <a:off x="7536084" y="2124938"/>
                <a:ext cx="4057699" cy="3923438"/>
              </a:xfrm>
              <a:prstGeom prst="rect">
                <a:avLst/>
              </a:prstGeom>
              <a:noFill/>
              <a:ln w="9525">
                <a:noFill/>
                <a:miter lim="800000"/>
                <a:headEnd/>
                <a:tailEnd/>
              </a:ln>
              <a:effectLst/>
            </p:spPr>
          </p:pic>
          <p:pic>
            <p:nvPicPr>
              <p:cNvPr id="262" name="Picture 2" descr="蜘蛛の巣の白黒イラスト">
                <a:extLst>
                  <a:ext uri="{FF2B5EF4-FFF2-40B4-BE49-F238E27FC236}">
                    <a16:creationId xmlns:a16="http://schemas.microsoft.com/office/drawing/2014/main" id="{D14D0785-91E6-4ADF-BF72-097AFD7D78C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123099" y="2245605"/>
                <a:ext cx="1947170" cy="1947171"/>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7" name="テキスト プレースホルダー 6">
            <a:extLst>
              <a:ext uri="{FF2B5EF4-FFF2-40B4-BE49-F238E27FC236}">
                <a16:creationId xmlns:a16="http://schemas.microsoft.com/office/drawing/2014/main" id="{87AA6402-AB53-47E5-9701-0C64BD297B57}"/>
              </a:ext>
            </a:extLst>
          </p:cNvPr>
          <p:cNvSpPr>
            <a:spLocks noGrp="1"/>
          </p:cNvSpPr>
          <p:nvPr>
            <p:ph type="body" sz="quarter" idx="13"/>
          </p:nvPr>
        </p:nvSpPr>
        <p:spPr>
          <a:solidFill>
            <a:schemeClr val="bg1"/>
          </a:solidFill>
        </p:spPr>
        <p:txBody>
          <a:bodyPr/>
          <a:lstStyle/>
          <a:p>
            <a:r>
              <a:rPr kumimoji="1" lang="ja-JP" altLang="en-US" dirty="0"/>
              <a:t>数と規模の問題：</a:t>
            </a:r>
            <a:br>
              <a:rPr kumimoji="1" lang="en-US" altLang="ja-JP" dirty="0"/>
            </a:br>
            <a:r>
              <a:rPr kumimoji="1" lang="ja-JP" altLang="en-US" dirty="0"/>
              <a:t>　一度に全てのシステムをマイグレーションすると，多くの工数や期間が必要となり失敗する</a:t>
            </a:r>
          </a:p>
        </p:txBody>
      </p:sp>
    </p:spTree>
    <p:extLst>
      <p:ext uri="{BB962C8B-B14F-4D97-AF65-F5344CB8AC3E}">
        <p14:creationId xmlns:p14="http://schemas.microsoft.com/office/powerpoint/2010/main" val="634450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マイグレーションの実施ステップ</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数と規模の問題に対応するため「段階的に徐々にマイグレーションする」戦略が取られる</a:t>
            </a:r>
            <a:endParaRPr kumimoji="1" lang="en-US" altLang="ja-JP" dirty="0"/>
          </a:p>
          <a:p>
            <a:r>
              <a:rPr kumimoji="1" lang="en-US" altLang="ja-JP" dirty="0"/>
              <a:t>Chicken Little </a:t>
            </a:r>
            <a:r>
              <a:rPr kumimoji="1" lang="ja-JP" altLang="en-US" dirty="0"/>
              <a:t>戦略： 短期間のステップを繰り返して徐々にマイグレーションしていく戦略</a:t>
            </a:r>
            <a:endParaRPr kumimoji="1" lang="en-US" altLang="ja-JP" dirty="0"/>
          </a:p>
        </p:txBody>
      </p:sp>
      <p:graphicFrame>
        <p:nvGraphicFramePr>
          <p:cNvPr id="13" name="表 13">
            <a:extLst>
              <a:ext uri="{FF2B5EF4-FFF2-40B4-BE49-F238E27FC236}">
                <a16:creationId xmlns:a16="http://schemas.microsoft.com/office/drawing/2014/main" id="{62892296-7AC3-4180-8F16-064BCDA7F043}"/>
              </a:ext>
            </a:extLst>
          </p:cNvPr>
          <p:cNvGraphicFramePr>
            <a:graphicFrameLocks noGrp="1"/>
          </p:cNvGraphicFramePr>
          <p:nvPr>
            <p:ph idx="1"/>
            <p:extLst>
              <p:ext uri="{D42A27DB-BD31-4B8C-83A1-F6EECF244321}">
                <p14:modId xmlns:p14="http://schemas.microsoft.com/office/powerpoint/2010/main" val="1854696183"/>
              </p:ext>
            </p:extLst>
          </p:nvPr>
        </p:nvGraphicFramePr>
        <p:xfrm>
          <a:off x="609600" y="1754823"/>
          <a:ext cx="10898038" cy="4445000"/>
        </p:xfrm>
        <a:graphic>
          <a:graphicData uri="http://schemas.openxmlformats.org/drawingml/2006/table">
            <a:tbl>
              <a:tblPr firstRow="1">
                <a:tableStyleId>{073A0DAA-6AF3-43AB-8588-CEC1D06C72B9}</a:tableStyleId>
              </a:tblPr>
              <a:tblGrid>
                <a:gridCol w="543243">
                  <a:extLst>
                    <a:ext uri="{9D8B030D-6E8A-4147-A177-3AD203B41FA5}">
                      <a16:colId xmlns:a16="http://schemas.microsoft.com/office/drawing/2014/main" val="551411952"/>
                    </a:ext>
                  </a:extLst>
                </a:gridCol>
                <a:gridCol w="3845243">
                  <a:extLst>
                    <a:ext uri="{9D8B030D-6E8A-4147-A177-3AD203B41FA5}">
                      <a16:colId xmlns:a16="http://schemas.microsoft.com/office/drawing/2014/main" val="422185763"/>
                    </a:ext>
                  </a:extLst>
                </a:gridCol>
                <a:gridCol w="6509552">
                  <a:extLst>
                    <a:ext uri="{9D8B030D-6E8A-4147-A177-3AD203B41FA5}">
                      <a16:colId xmlns:a16="http://schemas.microsoft.com/office/drawing/2014/main" val="1603392519"/>
                    </a:ext>
                  </a:extLst>
                </a:gridCol>
              </a:tblGrid>
              <a:tr h="0">
                <a:tc>
                  <a:txBody>
                    <a:bodyPr/>
                    <a:lstStyle/>
                    <a:p>
                      <a:r>
                        <a:rPr kumimoji="1" lang="en-US" altLang="ja-JP" sz="1800" dirty="0">
                          <a:latin typeface="+mj-ea"/>
                          <a:ea typeface="+mj-ea"/>
                        </a:rPr>
                        <a:t>#</a:t>
                      </a:r>
                      <a:endParaRPr kumimoji="1" lang="ja-JP" altLang="en-US" sz="1800" dirty="0">
                        <a:latin typeface="+mj-ea"/>
                        <a:ea typeface="+mj-ea"/>
                      </a:endParaRPr>
                    </a:p>
                  </a:txBody>
                  <a:tcPr/>
                </a:tc>
                <a:tc>
                  <a:txBody>
                    <a:bodyPr/>
                    <a:lstStyle/>
                    <a:p>
                      <a:r>
                        <a:rPr kumimoji="1" lang="ja-JP" altLang="en-US" sz="1800" dirty="0">
                          <a:latin typeface="+mj-ea"/>
                          <a:ea typeface="+mj-ea"/>
                        </a:rPr>
                        <a:t>ステップ</a:t>
                      </a:r>
                    </a:p>
                  </a:txBody>
                  <a:tcPr/>
                </a:tc>
                <a:tc>
                  <a:txBody>
                    <a:bodyPr/>
                    <a:lstStyle/>
                    <a:p>
                      <a:r>
                        <a:rPr kumimoji="1" lang="ja-JP" altLang="en-US" sz="1800" dirty="0">
                          <a:latin typeface="+mj-ea"/>
                          <a:ea typeface="+mj-ea"/>
                        </a:rPr>
                        <a:t>実施概要</a:t>
                      </a:r>
                    </a:p>
                  </a:txBody>
                  <a:tcPr/>
                </a:tc>
                <a:extLst>
                  <a:ext uri="{0D108BD9-81ED-4DB2-BD59-A6C34878D82A}">
                    <a16:rowId xmlns:a16="http://schemas.microsoft.com/office/drawing/2014/main" val="1616011567"/>
                  </a:ext>
                </a:extLst>
              </a:tr>
              <a:tr h="370840">
                <a:tc>
                  <a:txBody>
                    <a:bodyPr/>
                    <a:lstStyle/>
                    <a:p>
                      <a:pPr algn="r"/>
                      <a:r>
                        <a:rPr kumimoji="1" lang="en-US" altLang="ja-JP" sz="1800" dirty="0">
                          <a:latin typeface="+mj-ea"/>
                          <a:ea typeface="+mj-ea"/>
                        </a:rPr>
                        <a:t>1</a:t>
                      </a:r>
                      <a:endParaRPr kumimoji="1" lang="ja-JP" altLang="en-US" sz="1800" dirty="0">
                        <a:latin typeface="+mj-ea"/>
                        <a:ea typeface="+mj-ea"/>
                      </a:endParaRPr>
                    </a:p>
                  </a:txBody>
                  <a:tcPr/>
                </a:tc>
                <a:tc>
                  <a:txBody>
                    <a:bodyPr/>
                    <a:lstStyle/>
                    <a:p>
                      <a:pPr marL="0" indent="0">
                        <a:buFont typeface="+mj-lt"/>
                        <a:buNone/>
                      </a:pPr>
                      <a:r>
                        <a:rPr kumimoji="1" lang="ja-JP" altLang="en-US" sz="1800" kern="1200" dirty="0">
                          <a:solidFill>
                            <a:schemeClr val="dk1"/>
                          </a:solidFill>
                          <a:latin typeface="+mj-ea"/>
                          <a:ea typeface="+mj-ea"/>
                          <a:cs typeface="+mn-cs"/>
                        </a:rPr>
                        <a:t>レガシーシステムの分析</a:t>
                      </a:r>
                      <a:endParaRPr kumimoji="1" lang="en-US" altLang="ja-JP" sz="1800" kern="1200" dirty="0">
                        <a:solidFill>
                          <a:schemeClr val="dk1"/>
                        </a:solidFill>
                        <a:latin typeface="+mj-ea"/>
                        <a:ea typeface="+mj-ea"/>
                        <a:cs typeface="+mn-cs"/>
                      </a:endParaRPr>
                    </a:p>
                  </a:txBody>
                  <a:tcPr/>
                </a:tc>
                <a:tc>
                  <a:txBody>
                    <a:bodyPr/>
                    <a:lstStyle/>
                    <a:p>
                      <a:r>
                        <a:rPr kumimoji="1" lang="ja-JP" altLang="en-US" sz="1800" dirty="0">
                          <a:latin typeface="+mj-ea"/>
                          <a:ea typeface="+mj-ea"/>
                        </a:rPr>
                        <a:t>システム全体の規模や結合度合いなどを調査・分析する</a:t>
                      </a:r>
                    </a:p>
                  </a:txBody>
                  <a:tcPr/>
                </a:tc>
                <a:extLst>
                  <a:ext uri="{0D108BD9-81ED-4DB2-BD59-A6C34878D82A}">
                    <a16:rowId xmlns:a16="http://schemas.microsoft.com/office/drawing/2014/main" val="2222146934"/>
                  </a:ext>
                </a:extLst>
              </a:tr>
              <a:tr h="370840">
                <a:tc>
                  <a:txBody>
                    <a:bodyPr/>
                    <a:lstStyle/>
                    <a:p>
                      <a:pPr algn="r"/>
                      <a:r>
                        <a:rPr kumimoji="1" lang="en-US" altLang="ja-JP" sz="1800" dirty="0">
                          <a:latin typeface="+mj-ea"/>
                          <a:ea typeface="+mj-ea"/>
                        </a:rPr>
                        <a:t>2</a:t>
                      </a:r>
                      <a:endParaRPr kumimoji="1" lang="ja-JP" altLang="en-US" sz="1800" dirty="0">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dk1"/>
                          </a:solidFill>
                          <a:latin typeface="+mj-ea"/>
                          <a:ea typeface="+mj-ea"/>
                          <a:cs typeface="+mn-cs"/>
                        </a:rPr>
                        <a:t>レガシーシステムの構造の分解</a:t>
                      </a:r>
                      <a:endParaRPr kumimoji="1" lang="en-US" altLang="ja-JP" sz="1800" kern="1200" dirty="0">
                        <a:solidFill>
                          <a:schemeClr val="dk1"/>
                        </a:solidFill>
                        <a:latin typeface="+mj-ea"/>
                        <a:ea typeface="+mj-ea"/>
                        <a:cs typeface="+mn-cs"/>
                      </a:endParaRPr>
                    </a:p>
                  </a:txBody>
                  <a:tcPr/>
                </a:tc>
                <a:tc>
                  <a:txBody>
                    <a:bodyPr/>
                    <a:lstStyle/>
                    <a:p>
                      <a:r>
                        <a:rPr kumimoji="1" lang="ja-JP" altLang="en-US" sz="1800" dirty="0">
                          <a:latin typeface="+mj-ea"/>
                          <a:ea typeface="+mj-ea"/>
                        </a:rPr>
                        <a:t>構造を分解し，マイグレーション対象となる一部のシステムを決める</a:t>
                      </a:r>
                    </a:p>
                  </a:txBody>
                  <a:tcPr/>
                </a:tc>
                <a:extLst>
                  <a:ext uri="{0D108BD9-81ED-4DB2-BD59-A6C34878D82A}">
                    <a16:rowId xmlns:a16="http://schemas.microsoft.com/office/drawing/2014/main" val="2772749708"/>
                  </a:ext>
                </a:extLst>
              </a:tr>
              <a:tr h="370840">
                <a:tc>
                  <a:txBody>
                    <a:bodyPr/>
                    <a:lstStyle/>
                    <a:p>
                      <a:pPr algn="r"/>
                      <a:r>
                        <a:rPr kumimoji="1" lang="en-US" altLang="ja-JP" sz="1800" dirty="0">
                          <a:latin typeface="+mj-ea"/>
                          <a:ea typeface="+mj-ea"/>
                        </a:rPr>
                        <a:t>3</a:t>
                      </a:r>
                      <a:endParaRPr kumimoji="1" lang="ja-JP" altLang="en-US" sz="1800" dirty="0">
                        <a:latin typeface="+mj-ea"/>
                        <a:ea typeface="+mj-ea"/>
                      </a:endParaRPr>
                    </a:p>
                  </a:txBody>
                  <a:tcPr/>
                </a:tc>
                <a:tc>
                  <a:txBody>
                    <a:bodyPr/>
                    <a:lstStyle/>
                    <a:p>
                      <a:r>
                        <a:rPr kumimoji="1" lang="ja-JP" altLang="en-US" sz="1800" kern="1200" dirty="0">
                          <a:solidFill>
                            <a:schemeClr val="dk1"/>
                          </a:solidFill>
                          <a:latin typeface="+mj-ea"/>
                          <a:ea typeface="+mj-ea"/>
                          <a:cs typeface="+mn-cs"/>
                        </a:rPr>
                        <a:t>新インタフェースの設計</a:t>
                      </a:r>
                      <a:endParaRPr kumimoji="1" lang="ja-JP" altLang="en-US" sz="1800" dirty="0">
                        <a:latin typeface="+mj-ea"/>
                        <a:ea typeface="+mj-ea"/>
                      </a:endParaRPr>
                    </a:p>
                  </a:txBody>
                  <a:tcPr/>
                </a:tc>
                <a:tc>
                  <a:txBody>
                    <a:bodyPr/>
                    <a:lstStyle/>
                    <a:p>
                      <a:r>
                        <a:rPr kumimoji="1" lang="ja-JP" altLang="en-US" sz="1800" dirty="0">
                          <a:latin typeface="+mj-ea"/>
                          <a:ea typeface="+mj-ea"/>
                        </a:rPr>
                        <a:t>レガシーアプリケーションと新アプリケーション間のインタフェースを設計する</a:t>
                      </a:r>
                    </a:p>
                  </a:txBody>
                  <a:tcPr/>
                </a:tc>
                <a:extLst>
                  <a:ext uri="{0D108BD9-81ED-4DB2-BD59-A6C34878D82A}">
                    <a16:rowId xmlns:a16="http://schemas.microsoft.com/office/drawing/2014/main" val="3631378710"/>
                  </a:ext>
                </a:extLst>
              </a:tr>
              <a:tr h="370840">
                <a:tc>
                  <a:txBody>
                    <a:bodyPr/>
                    <a:lstStyle/>
                    <a:p>
                      <a:pPr algn="r"/>
                      <a:r>
                        <a:rPr kumimoji="1" lang="en-US" altLang="ja-JP" sz="1800" dirty="0">
                          <a:latin typeface="+mj-ea"/>
                          <a:ea typeface="+mj-ea"/>
                        </a:rPr>
                        <a:t>4</a:t>
                      </a:r>
                      <a:endParaRPr kumimoji="1" lang="ja-JP" altLang="en-US" sz="1800" dirty="0">
                        <a:latin typeface="+mj-ea"/>
                        <a:ea typeface="+mj-ea"/>
                      </a:endParaRPr>
                    </a:p>
                  </a:txBody>
                  <a:tcPr/>
                </a:tc>
                <a:tc>
                  <a:txBody>
                    <a:bodyPr/>
                    <a:lstStyle/>
                    <a:p>
                      <a:r>
                        <a:rPr kumimoji="1" lang="ja-JP" altLang="en-US" sz="1800" kern="1200" dirty="0">
                          <a:solidFill>
                            <a:schemeClr val="dk1"/>
                          </a:solidFill>
                          <a:latin typeface="+mj-ea"/>
                          <a:ea typeface="+mj-ea"/>
                          <a:cs typeface="+mn-cs"/>
                        </a:rPr>
                        <a:t>新アプリケーションの設計</a:t>
                      </a:r>
                      <a:endParaRPr kumimoji="1" lang="ja-JP" altLang="en-US" sz="1800" dirty="0">
                        <a:latin typeface="+mj-ea"/>
                        <a:ea typeface="+mj-ea"/>
                      </a:endParaRPr>
                    </a:p>
                  </a:txBody>
                  <a:tcPr/>
                </a:tc>
                <a:tc>
                  <a:txBody>
                    <a:bodyPr/>
                    <a:lstStyle/>
                    <a:p>
                      <a:r>
                        <a:rPr kumimoji="1" lang="ja-JP" altLang="en-US" sz="1800" dirty="0">
                          <a:latin typeface="+mj-ea"/>
                          <a:ea typeface="+mj-ea"/>
                        </a:rPr>
                        <a:t>新アプリケーションを最新技術の設計思想に基づいて設計する</a:t>
                      </a:r>
                    </a:p>
                  </a:txBody>
                  <a:tcPr/>
                </a:tc>
                <a:extLst>
                  <a:ext uri="{0D108BD9-81ED-4DB2-BD59-A6C34878D82A}">
                    <a16:rowId xmlns:a16="http://schemas.microsoft.com/office/drawing/2014/main" val="3444179301"/>
                  </a:ext>
                </a:extLst>
              </a:tr>
              <a:tr h="370840">
                <a:tc>
                  <a:txBody>
                    <a:bodyPr/>
                    <a:lstStyle/>
                    <a:p>
                      <a:pPr algn="r"/>
                      <a:r>
                        <a:rPr kumimoji="1" lang="en-US" altLang="ja-JP" sz="1800" dirty="0">
                          <a:latin typeface="+mj-ea"/>
                          <a:ea typeface="+mj-ea"/>
                        </a:rPr>
                        <a:t>5</a:t>
                      </a:r>
                      <a:endParaRPr kumimoji="1" lang="ja-JP" altLang="en-US" sz="1800" dirty="0">
                        <a:latin typeface="+mj-ea"/>
                        <a:ea typeface="+mj-ea"/>
                      </a:endParaRPr>
                    </a:p>
                  </a:txBody>
                  <a:tcPr/>
                </a:tc>
                <a:tc>
                  <a:txBody>
                    <a:bodyPr/>
                    <a:lstStyle/>
                    <a:p>
                      <a:r>
                        <a:rPr kumimoji="1" lang="ja-JP" altLang="en-US" sz="1800" kern="1200" dirty="0">
                          <a:solidFill>
                            <a:schemeClr val="dk1"/>
                          </a:solidFill>
                          <a:latin typeface="+mj-ea"/>
                          <a:ea typeface="+mj-ea"/>
                          <a:cs typeface="+mn-cs"/>
                        </a:rPr>
                        <a:t>新データベースの設計</a:t>
                      </a:r>
                      <a:endParaRPr kumimoji="1" lang="ja-JP" altLang="en-US" sz="1800" dirty="0">
                        <a:latin typeface="+mj-ea"/>
                        <a:ea typeface="+mj-ea"/>
                      </a:endParaRPr>
                    </a:p>
                  </a:txBody>
                  <a:tcPr/>
                </a:tc>
                <a:tc>
                  <a:txBody>
                    <a:bodyPr/>
                    <a:lstStyle/>
                    <a:p>
                      <a:r>
                        <a:rPr kumimoji="1" lang="ja-JP" altLang="en-US" sz="1800" dirty="0">
                          <a:latin typeface="+mj-ea"/>
                          <a:ea typeface="+mj-ea"/>
                        </a:rPr>
                        <a:t>新データベースを</a:t>
                      </a:r>
                      <a:r>
                        <a:rPr kumimoji="1" lang="ja-JP" altLang="en-US" sz="1800" kern="1200" dirty="0">
                          <a:solidFill>
                            <a:schemeClr val="dk1"/>
                          </a:solidFill>
                          <a:latin typeface="+mj-ea"/>
                          <a:ea typeface="+mn-ea"/>
                          <a:cs typeface="+mn-cs"/>
                        </a:rPr>
                        <a:t>最新技術の設計思想に基づいて</a:t>
                      </a:r>
                      <a:r>
                        <a:rPr kumimoji="1" lang="ja-JP" altLang="en-US" sz="1800" dirty="0">
                          <a:latin typeface="+mj-ea"/>
                          <a:ea typeface="+mj-ea"/>
                        </a:rPr>
                        <a:t>設計する</a:t>
                      </a:r>
                    </a:p>
                  </a:txBody>
                  <a:tcPr/>
                </a:tc>
                <a:extLst>
                  <a:ext uri="{0D108BD9-81ED-4DB2-BD59-A6C34878D82A}">
                    <a16:rowId xmlns:a16="http://schemas.microsoft.com/office/drawing/2014/main" val="2857390793"/>
                  </a:ext>
                </a:extLst>
              </a:tr>
              <a:tr h="370840">
                <a:tc>
                  <a:txBody>
                    <a:bodyPr/>
                    <a:lstStyle/>
                    <a:p>
                      <a:pPr algn="r"/>
                      <a:r>
                        <a:rPr kumimoji="1" lang="en-US" altLang="ja-JP" sz="1800" dirty="0">
                          <a:latin typeface="+mj-ea"/>
                          <a:ea typeface="+mj-ea"/>
                        </a:rPr>
                        <a:t>6</a:t>
                      </a:r>
                      <a:endParaRPr kumimoji="1" lang="ja-JP" altLang="en-US" sz="1800" dirty="0">
                        <a:latin typeface="+mj-ea"/>
                        <a:ea typeface="+mj-ea"/>
                      </a:endParaRPr>
                    </a:p>
                  </a:txBody>
                  <a:tcPr/>
                </a:tc>
                <a:tc>
                  <a:txBody>
                    <a:bodyPr/>
                    <a:lstStyle/>
                    <a:p>
                      <a:r>
                        <a:rPr kumimoji="1" lang="ja-JP" altLang="en-US" sz="1800" kern="1200" dirty="0">
                          <a:solidFill>
                            <a:schemeClr val="dk1"/>
                          </a:solidFill>
                          <a:latin typeface="+mj-ea"/>
                          <a:ea typeface="+mj-ea"/>
                          <a:cs typeface="+mn-cs"/>
                        </a:rPr>
                        <a:t>新環境の構築</a:t>
                      </a:r>
                      <a:endParaRPr kumimoji="1" lang="ja-JP" altLang="en-US" sz="1800" dirty="0">
                        <a:latin typeface="+mj-ea"/>
                        <a:ea typeface="+mj-ea"/>
                      </a:endParaRPr>
                    </a:p>
                  </a:txBody>
                  <a:tcPr/>
                </a:tc>
                <a:tc>
                  <a:txBody>
                    <a:bodyPr/>
                    <a:lstStyle/>
                    <a:p>
                      <a:r>
                        <a:rPr kumimoji="1" lang="en-US" altLang="ja-JP" sz="1800" dirty="0">
                          <a:latin typeface="+mj-ea"/>
                          <a:ea typeface="+mj-ea"/>
                        </a:rPr>
                        <a:t>HW</a:t>
                      </a:r>
                      <a:r>
                        <a:rPr kumimoji="1" lang="ja-JP" altLang="en-US" sz="1800" dirty="0">
                          <a:latin typeface="+mj-ea"/>
                          <a:ea typeface="+mj-ea"/>
                        </a:rPr>
                        <a:t>や</a:t>
                      </a:r>
                      <a:r>
                        <a:rPr kumimoji="1" lang="en-US" altLang="ja-JP" sz="1800" dirty="0">
                          <a:latin typeface="+mj-ea"/>
                          <a:ea typeface="+mj-ea"/>
                        </a:rPr>
                        <a:t>MW</a:t>
                      </a:r>
                      <a:r>
                        <a:rPr kumimoji="1" lang="ja-JP" altLang="en-US" sz="1800" dirty="0">
                          <a:latin typeface="+mj-ea"/>
                          <a:ea typeface="+mj-ea"/>
                        </a:rPr>
                        <a:t>などを</a:t>
                      </a:r>
                      <a:r>
                        <a:rPr kumimoji="1" lang="ja-JP" altLang="en-US" sz="1800" kern="1200" dirty="0">
                          <a:solidFill>
                            <a:schemeClr val="dk1"/>
                          </a:solidFill>
                          <a:latin typeface="+mj-ea"/>
                          <a:ea typeface="+mn-ea"/>
                          <a:cs typeface="+mn-cs"/>
                        </a:rPr>
                        <a:t>最新技術を用いて構築する</a:t>
                      </a:r>
                      <a:endParaRPr kumimoji="1" lang="ja-JP" altLang="en-US" sz="1800" dirty="0">
                        <a:latin typeface="+mj-ea"/>
                        <a:ea typeface="+mj-ea"/>
                      </a:endParaRPr>
                    </a:p>
                  </a:txBody>
                  <a:tcPr/>
                </a:tc>
                <a:extLst>
                  <a:ext uri="{0D108BD9-81ED-4DB2-BD59-A6C34878D82A}">
                    <a16:rowId xmlns:a16="http://schemas.microsoft.com/office/drawing/2014/main" val="2758562218"/>
                  </a:ext>
                </a:extLst>
              </a:tr>
              <a:tr h="370840">
                <a:tc>
                  <a:txBody>
                    <a:bodyPr/>
                    <a:lstStyle/>
                    <a:p>
                      <a:pPr algn="r"/>
                      <a:r>
                        <a:rPr kumimoji="1" lang="en-US" altLang="ja-JP" sz="1800" dirty="0">
                          <a:latin typeface="+mj-ea"/>
                          <a:ea typeface="+mj-ea"/>
                        </a:rPr>
                        <a:t>7</a:t>
                      </a:r>
                      <a:endParaRPr kumimoji="1" lang="ja-JP" altLang="en-US" sz="1800" dirty="0">
                        <a:latin typeface="+mj-ea"/>
                        <a:ea typeface="+mj-ea"/>
                      </a:endParaRPr>
                    </a:p>
                  </a:txBody>
                  <a:tcPr/>
                </a:tc>
                <a:tc>
                  <a:txBody>
                    <a:bodyPr/>
                    <a:lstStyle/>
                    <a:p>
                      <a:pPr marL="0" indent="0">
                        <a:buFont typeface="+mj-lt"/>
                        <a:buNone/>
                      </a:pPr>
                      <a:r>
                        <a:rPr kumimoji="1" lang="ja-JP" altLang="en-US" sz="1800" kern="0" dirty="0">
                          <a:solidFill>
                            <a:schemeClr val="dk1"/>
                          </a:solidFill>
                          <a:latin typeface="+mj-ea"/>
                          <a:ea typeface="+mj-ea"/>
                          <a:cs typeface="+mn-cs"/>
                        </a:rPr>
                        <a:t>必要なゲートウェイの構築</a:t>
                      </a:r>
                      <a:endParaRPr kumimoji="1" lang="en-US" altLang="ja-JP" sz="1800" kern="0" dirty="0">
                        <a:solidFill>
                          <a:schemeClr val="dk1"/>
                        </a:solidFill>
                        <a:latin typeface="+mj-ea"/>
                        <a:ea typeface="+mj-ea"/>
                        <a:cs typeface="+mn-cs"/>
                      </a:endParaRPr>
                    </a:p>
                  </a:txBody>
                  <a:tcPr/>
                </a:tc>
                <a:tc>
                  <a:txBody>
                    <a:bodyPr/>
                    <a:lstStyle/>
                    <a:p>
                      <a:r>
                        <a:rPr kumimoji="1" lang="ja-JP" altLang="en-US" sz="1800" dirty="0">
                          <a:latin typeface="+mj-ea"/>
                          <a:ea typeface="+mj-ea"/>
                        </a:rPr>
                        <a:t>レガシーと新アプリケーション・データベースを繋ぐゲートウェイを構築する</a:t>
                      </a:r>
                    </a:p>
                  </a:txBody>
                  <a:tcPr/>
                </a:tc>
                <a:extLst>
                  <a:ext uri="{0D108BD9-81ED-4DB2-BD59-A6C34878D82A}">
                    <a16:rowId xmlns:a16="http://schemas.microsoft.com/office/drawing/2014/main" val="516442236"/>
                  </a:ext>
                </a:extLst>
              </a:tr>
              <a:tr h="370840">
                <a:tc>
                  <a:txBody>
                    <a:bodyPr/>
                    <a:lstStyle/>
                    <a:p>
                      <a:pPr algn="r"/>
                      <a:r>
                        <a:rPr kumimoji="1" lang="en-US" altLang="ja-JP" sz="1800" dirty="0">
                          <a:latin typeface="+mj-ea"/>
                          <a:ea typeface="+mj-ea"/>
                        </a:rPr>
                        <a:t>8</a:t>
                      </a:r>
                      <a:endParaRPr kumimoji="1" lang="ja-JP" altLang="en-US" sz="1800" dirty="0">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0" dirty="0">
                          <a:solidFill>
                            <a:schemeClr val="dk1"/>
                          </a:solidFill>
                          <a:latin typeface="+mj-ea"/>
                          <a:ea typeface="+mj-ea"/>
                          <a:cs typeface="+mn-cs"/>
                        </a:rPr>
                        <a:t>レガシーデータベースのマイグレーション</a:t>
                      </a:r>
                      <a:endParaRPr kumimoji="1" lang="en-US" altLang="ja-JP" sz="1800" kern="0" dirty="0">
                        <a:solidFill>
                          <a:schemeClr val="dk1"/>
                        </a:solidFill>
                        <a:latin typeface="+mj-ea"/>
                        <a:ea typeface="+mj-ea"/>
                        <a:cs typeface="+mn-cs"/>
                      </a:endParaRPr>
                    </a:p>
                  </a:txBody>
                  <a:tcPr/>
                </a:tc>
                <a:tc>
                  <a:txBody>
                    <a:bodyPr/>
                    <a:lstStyle/>
                    <a:p>
                      <a:r>
                        <a:rPr kumimoji="1" lang="ja-JP" altLang="en-US" sz="1800" dirty="0">
                          <a:latin typeface="+mj-ea"/>
                          <a:ea typeface="+mj-ea"/>
                        </a:rPr>
                        <a:t>レガシーデータベースのデータを新データベースに変換・移行する</a:t>
                      </a:r>
                    </a:p>
                  </a:txBody>
                  <a:tcPr/>
                </a:tc>
                <a:extLst>
                  <a:ext uri="{0D108BD9-81ED-4DB2-BD59-A6C34878D82A}">
                    <a16:rowId xmlns:a16="http://schemas.microsoft.com/office/drawing/2014/main" val="2542752071"/>
                  </a:ext>
                </a:extLst>
              </a:tr>
              <a:tr h="370840">
                <a:tc>
                  <a:txBody>
                    <a:bodyPr/>
                    <a:lstStyle/>
                    <a:p>
                      <a:pPr algn="r"/>
                      <a:r>
                        <a:rPr kumimoji="1" lang="en-US" altLang="ja-JP" sz="1800" dirty="0">
                          <a:latin typeface="+mj-ea"/>
                          <a:ea typeface="+mj-ea"/>
                        </a:rPr>
                        <a:t>9</a:t>
                      </a:r>
                      <a:endParaRPr kumimoji="1" lang="ja-JP" altLang="en-US" sz="1800" dirty="0">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kern="0" dirty="0">
                          <a:latin typeface="+mj-ea"/>
                          <a:ea typeface="+mj-ea"/>
                        </a:rPr>
                        <a:t>レガシーアプリケーションのマイグレーション</a:t>
                      </a:r>
                      <a:endParaRPr lang="en-US" altLang="ja-JP" sz="1800" kern="0" dirty="0">
                        <a:latin typeface="+mj-ea"/>
                        <a:ea typeface="+mj-ea"/>
                      </a:endParaRPr>
                    </a:p>
                  </a:txBody>
                  <a:tcPr/>
                </a:tc>
                <a:tc>
                  <a:txBody>
                    <a:bodyPr/>
                    <a:lstStyle/>
                    <a:p>
                      <a:r>
                        <a:rPr kumimoji="1" lang="ja-JP" altLang="en-US" sz="1800" dirty="0">
                          <a:latin typeface="+mj-ea"/>
                          <a:ea typeface="+mj-ea"/>
                        </a:rPr>
                        <a:t>レガシーアプリケーションのソースコードを変換・移行する</a:t>
                      </a:r>
                    </a:p>
                  </a:txBody>
                  <a:tcPr/>
                </a:tc>
                <a:extLst>
                  <a:ext uri="{0D108BD9-81ED-4DB2-BD59-A6C34878D82A}">
                    <a16:rowId xmlns:a16="http://schemas.microsoft.com/office/drawing/2014/main" val="2573688693"/>
                  </a:ext>
                </a:extLst>
              </a:tr>
              <a:tr h="370840">
                <a:tc>
                  <a:txBody>
                    <a:bodyPr/>
                    <a:lstStyle/>
                    <a:p>
                      <a:pPr algn="r"/>
                      <a:r>
                        <a:rPr kumimoji="1" lang="en-US" altLang="ja-JP" sz="1800" dirty="0">
                          <a:latin typeface="+mj-ea"/>
                          <a:ea typeface="+mj-ea"/>
                        </a:rPr>
                        <a:t>10</a:t>
                      </a:r>
                      <a:endParaRPr kumimoji="1" lang="ja-JP" altLang="en-US" sz="1800" dirty="0">
                        <a:latin typeface="+mj-ea"/>
                        <a:ea typeface="+mj-ea"/>
                      </a:endParaRPr>
                    </a:p>
                  </a:txBody>
                  <a:tcPr/>
                </a:tc>
                <a:tc>
                  <a:txBody>
                    <a:bodyPr/>
                    <a:lstStyle/>
                    <a:p>
                      <a:r>
                        <a:rPr lang="ja-JP" altLang="en-US" sz="1800" kern="0" dirty="0">
                          <a:latin typeface="+mj-ea"/>
                          <a:ea typeface="+mj-ea"/>
                        </a:rPr>
                        <a:t>レガシーインタフェースのマイグレーション</a:t>
                      </a:r>
                      <a:endParaRPr kumimoji="1" lang="ja-JP" altLang="en-US" sz="1800" dirty="0">
                        <a:latin typeface="+mj-ea"/>
                        <a:ea typeface="+mj-ea"/>
                      </a:endParaRPr>
                    </a:p>
                  </a:txBody>
                  <a:tcPr/>
                </a:tc>
                <a:tc>
                  <a:txBody>
                    <a:bodyPr/>
                    <a:lstStyle/>
                    <a:p>
                      <a:r>
                        <a:rPr kumimoji="1" lang="ja-JP" altLang="en-US" sz="1800" dirty="0">
                          <a:latin typeface="+mj-ea"/>
                          <a:ea typeface="+mj-ea"/>
                        </a:rPr>
                        <a:t>レガシーインタフェースを変換・移行する</a:t>
                      </a:r>
                    </a:p>
                  </a:txBody>
                  <a:tcPr/>
                </a:tc>
                <a:extLst>
                  <a:ext uri="{0D108BD9-81ED-4DB2-BD59-A6C34878D82A}">
                    <a16:rowId xmlns:a16="http://schemas.microsoft.com/office/drawing/2014/main" val="4110417899"/>
                  </a:ext>
                </a:extLst>
              </a:tr>
              <a:tr h="370840">
                <a:tc>
                  <a:txBody>
                    <a:bodyPr/>
                    <a:lstStyle/>
                    <a:p>
                      <a:pPr algn="r"/>
                      <a:r>
                        <a:rPr kumimoji="1" lang="en-US" altLang="ja-JP" sz="1800" dirty="0">
                          <a:latin typeface="+mj-ea"/>
                          <a:ea typeface="+mj-ea"/>
                        </a:rPr>
                        <a:t>11</a:t>
                      </a:r>
                      <a:endParaRPr kumimoji="1" lang="ja-JP" altLang="en-US" sz="1800" dirty="0">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0" dirty="0">
                          <a:solidFill>
                            <a:schemeClr val="dk1"/>
                          </a:solidFill>
                          <a:latin typeface="+mj-ea"/>
                          <a:ea typeface="+mj-ea"/>
                          <a:cs typeface="+mn-cs"/>
                        </a:rPr>
                        <a:t>新システムへの切り替え</a:t>
                      </a:r>
                    </a:p>
                  </a:txBody>
                  <a:tcPr/>
                </a:tc>
                <a:tc>
                  <a:txBody>
                    <a:bodyPr/>
                    <a:lstStyle/>
                    <a:p>
                      <a:r>
                        <a:rPr kumimoji="1" lang="ja-JP" altLang="en-US" sz="1800" dirty="0">
                          <a:latin typeface="+mj-ea"/>
                          <a:ea typeface="+mj-ea"/>
                        </a:rPr>
                        <a:t>新システムを稼働させ，レガシーシステムを停止する</a:t>
                      </a:r>
                    </a:p>
                  </a:txBody>
                  <a:tcPr/>
                </a:tc>
                <a:extLst>
                  <a:ext uri="{0D108BD9-81ED-4DB2-BD59-A6C34878D82A}">
                    <a16:rowId xmlns:a16="http://schemas.microsoft.com/office/drawing/2014/main" val="1749460680"/>
                  </a:ext>
                </a:extLst>
              </a:tr>
            </a:tbl>
          </a:graphicData>
        </a:graphic>
      </p:graphicFrame>
    </p:spTree>
    <p:extLst>
      <p:ext uri="{BB962C8B-B14F-4D97-AF65-F5344CB8AC3E}">
        <p14:creationId xmlns:p14="http://schemas.microsoft.com/office/powerpoint/2010/main" val="479528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本研究の目的</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
        <p:nvSpPr>
          <p:cNvPr id="7" name="テキスト プレースホルダー 6"/>
          <p:cNvSpPr>
            <a:spLocks noGrp="1"/>
          </p:cNvSpPr>
          <p:nvPr>
            <p:ph type="body" sz="quarter" idx="13"/>
          </p:nvPr>
        </p:nvSpPr>
        <p:spPr/>
        <p:txBody>
          <a:bodyPr/>
          <a:lstStyle/>
          <a:p>
            <a:r>
              <a:rPr kumimoji="1" lang="ja-JP" altLang="en-US" dirty="0"/>
              <a:t>著者が所属する企業において実施したマイグレーションプロジェクトにおいて</a:t>
            </a:r>
            <a:br>
              <a:rPr kumimoji="1" lang="en-US" altLang="ja-JP" dirty="0"/>
            </a:br>
            <a:r>
              <a:rPr kumimoji="1" lang="ja-JP" altLang="en-US" dirty="0"/>
              <a:t>実際に直面</a:t>
            </a:r>
            <a:r>
              <a:rPr lang="ja-JP" altLang="en-US" dirty="0"/>
              <a:t>した課題を解決する</a:t>
            </a:r>
            <a:endParaRPr kumimoji="1" lang="ja-JP" altLang="en-US" dirty="0"/>
          </a:p>
        </p:txBody>
      </p:sp>
      <p:graphicFrame>
        <p:nvGraphicFramePr>
          <p:cNvPr id="14" name="コンテンツ プレースホルダー 13">
            <a:extLst>
              <a:ext uri="{FF2B5EF4-FFF2-40B4-BE49-F238E27FC236}">
                <a16:creationId xmlns:a16="http://schemas.microsoft.com/office/drawing/2014/main" id="{D47A4AB0-0710-4021-B16B-66D604A6EF13}"/>
              </a:ext>
            </a:extLst>
          </p:cNvPr>
          <p:cNvGraphicFramePr>
            <a:graphicFrameLocks noGrp="1"/>
          </p:cNvGraphicFramePr>
          <p:nvPr>
            <p:ph idx="1"/>
            <p:extLst>
              <p:ext uri="{D42A27DB-BD31-4B8C-83A1-F6EECF244321}">
                <p14:modId xmlns:p14="http://schemas.microsoft.com/office/powerpoint/2010/main" val="533458153"/>
              </p:ext>
            </p:extLst>
          </p:nvPr>
        </p:nvGraphicFramePr>
        <p:xfrm>
          <a:off x="609600" y="1754823"/>
          <a:ext cx="10898038" cy="4445000"/>
        </p:xfrm>
        <a:graphic>
          <a:graphicData uri="http://schemas.openxmlformats.org/drawingml/2006/table">
            <a:tbl>
              <a:tblPr firstRow="1">
                <a:tableStyleId>{073A0DAA-6AF3-43AB-8588-CEC1D06C72B9}</a:tableStyleId>
              </a:tblPr>
              <a:tblGrid>
                <a:gridCol w="543243">
                  <a:extLst>
                    <a:ext uri="{9D8B030D-6E8A-4147-A177-3AD203B41FA5}">
                      <a16:colId xmlns:a16="http://schemas.microsoft.com/office/drawing/2014/main" val="551411952"/>
                    </a:ext>
                  </a:extLst>
                </a:gridCol>
                <a:gridCol w="3845243">
                  <a:extLst>
                    <a:ext uri="{9D8B030D-6E8A-4147-A177-3AD203B41FA5}">
                      <a16:colId xmlns:a16="http://schemas.microsoft.com/office/drawing/2014/main" val="422185763"/>
                    </a:ext>
                  </a:extLst>
                </a:gridCol>
                <a:gridCol w="6509552">
                  <a:extLst>
                    <a:ext uri="{9D8B030D-6E8A-4147-A177-3AD203B41FA5}">
                      <a16:colId xmlns:a16="http://schemas.microsoft.com/office/drawing/2014/main" val="1603392519"/>
                    </a:ext>
                  </a:extLst>
                </a:gridCol>
              </a:tblGrid>
              <a:tr h="0">
                <a:tc>
                  <a:txBody>
                    <a:bodyPr/>
                    <a:lstStyle/>
                    <a:p>
                      <a:r>
                        <a:rPr kumimoji="1" lang="en-US" altLang="ja-JP" sz="1800" dirty="0">
                          <a:latin typeface="+mj-ea"/>
                          <a:ea typeface="+mj-ea"/>
                        </a:rPr>
                        <a:t>#</a:t>
                      </a:r>
                      <a:endParaRPr kumimoji="1" lang="ja-JP" altLang="en-US" sz="1800" dirty="0">
                        <a:latin typeface="+mj-ea"/>
                        <a:ea typeface="+mj-ea"/>
                      </a:endParaRPr>
                    </a:p>
                  </a:txBody>
                  <a:tcPr/>
                </a:tc>
                <a:tc>
                  <a:txBody>
                    <a:bodyPr/>
                    <a:lstStyle/>
                    <a:p>
                      <a:r>
                        <a:rPr kumimoji="1" lang="ja-JP" altLang="en-US" sz="1800" dirty="0">
                          <a:latin typeface="+mj-ea"/>
                          <a:ea typeface="+mj-ea"/>
                        </a:rPr>
                        <a:t>ステップ</a:t>
                      </a:r>
                    </a:p>
                  </a:txBody>
                  <a:tcPr/>
                </a:tc>
                <a:tc>
                  <a:txBody>
                    <a:bodyPr/>
                    <a:lstStyle/>
                    <a:p>
                      <a:r>
                        <a:rPr kumimoji="1" lang="ja-JP" altLang="en-US" sz="1800" dirty="0">
                          <a:latin typeface="+mj-ea"/>
                          <a:ea typeface="+mj-ea"/>
                        </a:rPr>
                        <a:t>実施概要</a:t>
                      </a:r>
                    </a:p>
                  </a:txBody>
                  <a:tcPr/>
                </a:tc>
                <a:extLst>
                  <a:ext uri="{0D108BD9-81ED-4DB2-BD59-A6C34878D82A}">
                    <a16:rowId xmlns:a16="http://schemas.microsoft.com/office/drawing/2014/main" val="1616011567"/>
                  </a:ext>
                </a:extLst>
              </a:tr>
              <a:tr h="370840">
                <a:tc>
                  <a:txBody>
                    <a:bodyPr/>
                    <a:lstStyle/>
                    <a:p>
                      <a:pPr algn="r"/>
                      <a:r>
                        <a:rPr kumimoji="1" lang="en-US" altLang="ja-JP" sz="1800" b="1" dirty="0">
                          <a:solidFill>
                            <a:schemeClr val="tx1"/>
                          </a:solidFill>
                          <a:latin typeface="+mj-ea"/>
                          <a:ea typeface="+mj-ea"/>
                        </a:rPr>
                        <a:t>1</a:t>
                      </a:r>
                      <a:endParaRPr kumimoji="1" lang="ja-JP" altLang="en-US" sz="1800" b="1" dirty="0">
                        <a:solidFill>
                          <a:schemeClr val="tx1"/>
                        </a:solidFill>
                        <a:latin typeface="+mj-ea"/>
                        <a:ea typeface="+mj-ea"/>
                      </a:endParaRPr>
                    </a:p>
                  </a:txBody>
                  <a:tcPr/>
                </a:tc>
                <a:tc>
                  <a:txBody>
                    <a:bodyPr/>
                    <a:lstStyle/>
                    <a:p>
                      <a:pPr marL="0" indent="0">
                        <a:buFont typeface="+mj-lt"/>
                        <a:buNone/>
                      </a:pPr>
                      <a:r>
                        <a:rPr kumimoji="1" lang="ja-JP" altLang="en-US" sz="1800" b="1" kern="1200" dirty="0">
                          <a:solidFill>
                            <a:schemeClr val="tx1"/>
                          </a:solidFill>
                          <a:latin typeface="+mj-ea"/>
                          <a:ea typeface="+mj-ea"/>
                          <a:cs typeface="+mn-cs"/>
                        </a:rPr>
                        <a:t>レガシーシステムの分析</a:t>
                      </a:r>
                      <a:endParaRPr kumimoji="1" lang="en-US" altLang="ja-JP" sz="1800" b="1" kern="1200" dirty="0">
                        <a:solidFill>
                          <a:schemeClr val="tx1"/>
                        </a:solidFill>
                        <a:latin typeface="+mj-ea"/>
                        <a:ea typeface="+mj-ea"/>
                        <a:cs typeface="+mn-cs"/>
                      </a:endParaRPr>
                    </a:p>
                  </a:txBody>
                  <a:tcPr/>
                </a:tc>
                <a:tc>
                  <a:txBody>
                    <a:bodyPr/>
                    <a:lstStyle/>
                    <a:p>
                      <a:r>
                        <a:rPr kumimoji="1" lang="ja-JP" altLang="en-US" sz="1800" b="1" dirty="0">
                          <a:solidFill>
                            <a:schemeClr val="tx1"/>
                          </a:solidFill>
                          <a:latin typeface="+mj-ea"/>
                          <a:ea typeface="+mj-ea"/>
                        </a:rPr>
                        <a:t>システム全体の規模や結合度合いなどを調査・分析する</a:t>
                      </a:r>
                    </a:p>
                  </a:txBody>
                  <a:tcPr/>
                </a:tc>
                <a:extLst>
                  <a:ext uri="{0D108BD9-81ED-4DB2-BD59-A6C34878D82A}">
                    <a16:rowId xmlns:a16="http://schemas.microsoft.com/office/drawing/2014/main" val="2222146934"/>
                  </a:ext>
                </a:extLst>
              </a:tr>
              <a:tr h="370840">
                <a:tc>
                  <a:txBody>
                    <a:bodyPr/>
                    <a:lstStyle/>
                    <a:p>
                      <a:pPr algn="r"/>
                      <a:r>
                        <a:rPr kumimoji="1" lang="en-US" altLang="ja-JP" sz="1800" b="1" dirty="0">
                          <a:solidFill>
                            <a:schemeClr val="tx1"/>
                          </a:solidFill>
                          <a:latin typeface="+mj-ea"/>
                          <a:ea typeface="+mj-ea"/>
                        </a:rPr>
                        <a:t>2</a:t>
                      </a:r>
                      <a:endParaRPr kumimoji="1" lang="ja-JP" altLang="en-US" sz="1800" b="1" dirty="0">
                        <a:solidFill>
                          <a:schemeClr val="tx1"/>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kern="1200" dirty="0">
                          <a:solidFill>
                            <a:schemeClr val="tx1"/>
                          </a:solidFill>
                          <a:latin typeface="+mj-ea"/>
                          <a:ea typeface="+mj-ea"/>
                          <a:cs typeface="+mn-cs"/>
                        </a:rPr>
                        <a:t>レガシーシステムの構造の分解</a:t>
                      </a:r>
                      <a:endParaRPr kumimoji="1" lang="en-US" altLang="ja-JP" sz="1800" b="1" kern="1200" dirty="0">
                        <a:solidFill>
                          <a:schemeClr val="tx1"/>
                        </a:solidFill>
                        <a:latin typeface="+mj-ea"/>
                        <a:ea typeface="+mj-ea"/>
                        <a:cs typeface="+mn-cs"/>
                      </a:endParaRPr>
                    </a:p>
                  </a:txBody>
                  <a:tcPr/>
                </a:tc>
                <a:tc>
                  <a:txBody>
                    <a:bodyPr/>
                    <a:lstStyle/>
                    <a:p>
                      <a:r>
                        <a:rPr kumimoji="1" lang="ja-JP" altLang="en-US" sz="1800" b="1" dirty="0">
                          <a:solidFill>
                            <a:schemeClr val="tx1"/>
                          </a:solidFill>
                          <a:latin typeface="+mj-ea"/>
                          <a:ea typeface="+mj-ea"/>
                        </a:rPr>
                        <a:t>構造を分解し，マイグレーション対象となる一部のシステムを決める</a:t>
                      </a:r>
                    </a:p>
                  </a:txBody>
                  <a:tcPr/>
                </a:tc>
                <a:extLst>
                  <a:ext uri="{0D108BD9-81ED-4DB2-BD59-A6C34878D82A}">
                    <a16:rowId xmlns:a16="http://schemas.microsoft.com/office/drawing/2014/main" val="2772749708"/>
                  </a:ext>
                </a:extLst>
              </a:tr>
              <a:tr h="370840">
                <a:tc>
                  <a:txBody>
                    <a:bodyPr/>
                    <a:lstStyle/>
                    <a:p>
                      <a:pPr algn="r"/>
                      <a:r>
                        <a:rPr kumimoji="1" lang="en-US" altLang="ja-JP" sz="1800" dirty="0">
                          <a:solidFill>
                            <a:schemeClr val="bg2">
                              <a:lumMod val="60000"/>
                              <a:lumOff val="40000"/>
                            </a:schemeClr>
                          </a:solidFill>
                          <a:latin typeface="+mj-ea"/>
                          <a:ea typeface="+mj-ea"/>
                        </a:rPr>
                        <a:t>3</a:t>
                      </a:r>
                      <a:endParaRPr kumimoji="1" lang="ja-JP" altLang="en-US" sz="1800" dirty="0">
                        <a:solidFill>
                          <a:schemeClr val="bg2">
                            <a:lumMod val="60000"/>
                            <a:lumOff val="40000"/>
                          </a:schemeClr>
                        </a:solidFill>
                        <a:latin typeface="+mj-ea"/>
                        <a:ea typeface="+mj-ea"/>
                      </a:endParaRPr>
                    </a:p>
                  </a:txBody>
                  <a:tcPr/>
                </a:tc>
                <a:tc>
                  <a:txBody>
                    <a:bodyPr/>
                    <a:lstStyle/>
                    <a:p>
                      <a:r>
                        <a:rPr kumimoji="1" lang="ja-JP" altLang="en-US" sz="1800" kern="1200" dirty="0">
                          <a:solidFill>
                            <a:schemeClr val="bg2">
                              <a:lumMod val="60000"/>
                              <a:lumOff val="40000"/>
                            </a:schemeClr>
                          </a:solidFill>
                          <a:latin typeface="+mj-ea"/>
                          <a:ea typeface="+mj-ea"/>
                          <a:cs typeface="+mn-cs"/>
                        </a:rPr>
                        <a:t>新インタフェースの設計</a:t>
                      </a:r>
                      <a:endParaRPr kumimoji="1" lang="ja-JP" altLang="en-US" sz="1800" dirty="0">
                        <a:solidFill>
                          <a:schemeClr val="bg2">
                            <a:lumMod val="60000"/>
                            <a:lumOff val="40000"/>
                          </a:schemeClr>
                        </a:solidFill>
                        <a:latin typeface="+mj-ea"/>
                        <a:ea typeface="+mj-ea"/>
                      </a:endParaRPr>
                    </a:p>
                  </a:txBody>
                  <a:tcPr/>
                </a:tc>
                <a:tc>
                  <a:txBody>
                    <a:bodyPr/>
                    <a:lstStyle/>
                    <a:p>
                      <a:r>
                        <a:rPr kumimoji="1" lang="ja-JP" altLang="en-US" sz="1800" dirty="0">
                          <a:solidFill>
                            <a:schemeClr val="bg2">
                              <a:lumMod val="60000"/>
                              <a:lumOff val="40000"/>
                            </a:schemeClr>
                          </a:solidFill>
                          <a:latin typeface="+mj-ea"/>
                          <a:ea typeface="+mj-ea"/>
                        </a:rPr>
                        <a:t>レガシーアプリケーションと新アプリケーション間のインタフェースを設計する</a:t>
                      </a:r>
                    </a:p>
                  </a:txBody>
                  <a:tcPr/>
                </a:tc>
                <a:extLst>
                  <a:ext uri="{0D108BD9-81ED-4DB2-BD59-A6C34878D82A}">
                    <a16:rowId xmlns:a16="http://schemas.microsoft.com/office/drawing/2014/main" val="3631378710"/>
                  </a:ext>
                </a:extLst>
              </a:tr>
              <a:tr h="370840">
                <a:tc>
                  <a:txBody>
                    <a:bodyPr/>
                    <a:lstStyle/>
                    <a:p>
                      <a:pPr algn="r"/>
                      <a:r>
                        <a:rPr kumimoji="1" lang="en-US" altLang="ja-JP" sz="1800" b="1" dirty="0">
                          <a:solidFill>
                            <a:schemeClr val="tx1"/>
                          </a:solidFill>
                          <a:latin typeface="+mj-ea"/>
                          <a:ea typeface="+mj-ea"/>
                        </a:rPr>
                        <a:t>4</a:t>
                      </a:r>
                      <a:endParaRPr kumimoji="1" lang="ja-JP" altLang="en-US" sz="1800" b="1" dirty="0">
                        <a:solidFill>
                          <a:schemeClr val="tx1"/>
                        </a:solidFill>
                        <a:latin typeface="+mj-ea"/>
                        <a:ea typeface="+mj-ea"/>
                      </a:endParaRPr>
                    </a:p>
                  </a:txBody>
                  <a:tcPr/>
                </a:tc>
                <a:tc>
                  <a:txBody>
                    <a:bodyPr/>
                    <a:lstStyle/>
                    <a:p>
                      <a:r>
                        <a:rPr kumimoji="1" lang="ja-JP" altLang="en-US" sz="1800" b="1" kern="1200" dirty="0">
                          <a:solidFill>
                            <a:schemeClr val="tx1"/>
                          </a:solidFill>
                          <a:latin typeface="+mj-ea"/>
                          <a:ea typeface="+mj-ea"/>
                          <a:cs typeface="+mn-cs"/>
                        </a:rPr>
                        <a:t>新アプリケーションの設計</a:t>
                      </a:r>
                      <a:endParaRPr kumimoji="1" lang="ja-JP" altLang="en-US" sz="1800" b="1" dirty="0">
                        <a:solidFill>
                          <a:schemeClr val="tx1"/>
                        </a:solidFill>
                        <a:latin typeface="+mj-ea"/>
                        <a:ea typeface="+mj-ea"/>
                      </a:endParaRPr>
                    </a:p>
                  </a:txBody>
                  <a:tcPr/>
                </a:tc>
                <a:tc>
                  <a:txBody>
                    <a:bodyPr/>
                    <a:lstStyle/>
                    <a:p>
                      <a:r>
                        <a:rPr kumimoji="1" lang="ja-JP" altLang="en-US" sz="1800" b="1" dirty="0">
                          <a:solidFill>
                            <a:schemeClr val="tx1"/>
                          </a:solidFill>
                          <a:latin typeface="+mj-ea"/>
                          <a:ea typeface="+mj-ea"/>
                        </a:rPr>
                        <a:t>新アプリケーションを最新技術の設計思想に基づいて設計する</a:t>
                      </a:r>
                    </a:p>
                  </a:txBody>
                  <a:tcPr/>
                </a:tc>
                <a:extLst>
                  <a:ext uri="{0D108BD9-81ED-4DB2-BD59-A6C34878D82A}">
                    <a16:rowId xmlns:a16="http://schemas.microsoft.com/office/drawing/2014/main" val="3444179301"/>
                  </a:ext>
                </a:extLst>
              </a:tr>
              <a:tr h="370840">
                <a:tc>
                  <a:txBody>
                    <a:bodyPr/>
                    <a:lstStyle/>
                    <a:p>
                      <a:pPr algn="r"/>
                      <a:r>
                        <a:rPr kumimoji="1" lang="en-US" altLang="ja-JP" sz="1800" dirty="0">
                          <a:solidFill>
                            <a:schemeClr val="bg2">
                              <a:lumMod val="60000"/>
                              <a:lumOff val="40000"/>
                            </a:schemeClr>
                          </a:solidFill>
                          <a:latin typeface="+mj-ea"/>
                          <a:ea typeface="+mj-ea"/>
                        </a:rPr>
                        <a:t>5</a:t>
                      </a:r>
                      <a:endParaRPr kumimoji="1" lang="ja-JP" altLang="en-US" sz="1800" dirty="0">
                        <a:solidFill>
                          <a:schemeClr val="bg2">
                            <a:lumMod val="60000"/>
                            <a:lumOff val="40000"/>
                          </a:schemeClr>
                        </a:solidFill>
                        <a:latin typeface="+mj-ea"/>
                        <a:ea typeface="+mj-ea"/>
                      </a:endParaRPr>
                    </a:p>
                  </a:txBody>
                  <a:tcPr/>
                </a:tc>
                <a:tc>
                  <a:txBody>
                    <a:bodyPr/>
                    <a:lstStyle/>
                    <a:p>
                      <a:r>
                        <a:rPr kumimoji="1" lang="ja-JP" altLang="en-US" sz="1800" kern="1200" dirty="0">
                          <a:solidFill>
                            <a:schemeClr val="bg2">
                              <a:lumMod val="60000"/>
                              <a:lumOff val="40000"/>
                            </a:schemeClr>
                          </a:solidFill>
                          <a:latin typeface="+mj-ea"/>
                          <a:ea typeface="+mj-ea"/>
                          <a:cs typeface="+mn-cs"/>
                        </a:rPr>
                        <a:t>新データベースの設計</a:t>
                      </a:r>
                      <a:endParaRPr kumimoji="1" lang="ja-JP" altLang="en-US" sz="1800" dirty="0">
                        <a:solidFill>
                          <a:schemeClr val="bg2">
                            <a:lumMod val="60000"/>
                            <a:lumOff val="40000"/>
                          </a:schemeClr>
                        </a:solidFill>
                        <a:latin typeface="+mj-ea"/>
                        <a:ea typeface="+mj-ea"/>
                      </a:endParaRPr>
                    </a:p>
                  </a:txBody>
                  <a:tcPr/>
                </a:tc>
                <a:tc>
                  <a:txBody>
                    <a:bodyPr/>
                    <a:lstStyle/>
                    <a:p>
                      <a:r>
                        <a:rPr kumimoji="1" lang="ja-JP" altLang="en-US" sz="1800" dirty="0">
                          <a:solidFill>
                            <a:schemeClr val="bg2">
                              <a:lumMod val="60000"/>
                              <a:lumOff val="40000"/>
                            </a:schemeClr>
                          </a:solidFill>
                          <a:latin typeface="+mj-ea"/>
                          <a:ea typeface="+mj-ea"/>
                        </a:rPr>
                        <a:t>新データベースを</a:t>
                      </a:r>
                      <a:r>
                        <a:rPr kumimoji="1" lang="ja-JP" altLang="en-US" sz="1800" kern="1200" dirty="0">
                          <a:solidFill>
                            <a:schemeClr val="bg2">
                              <a:lumMod val="60000"/>
                              <a:lumOff val="40000"/>
                            </a:schemeClr>
                          </a:solidFill>
                          <a:latin typeface="+mj-ea"/>
                          <a:ea typeface="+mn-ea"/>
                          <a:cs typeface="+mn-cs"/>
                        </a:rPr>
                        <a:t>最新技術の設計思想に基づいて</a:t>
                      </a:r>
                      <a:r>
                        <a:rPr kumimoji="1" lang="ja-JP" altLang="en-US" sz="1800" dirty="0">
                          <a:solidFill>
                            <a:schemeClr val="bg2">
                              <a:lumMod val="60000"/>
                              <a:lumOff val="40000"/>
                            </a:schemeClr>
                          </a:solidFill>
                          <a:latin typeface="+mj-ea"/>
                          <a:ea typeface="+mj-ea"/>
                        </a:rPr>
                        <a:t>設計する</a:t>
                      </a:r>
                    </a:p>
                  </a:txBody>
                  <a:tcPr/>
                </a:tc>
                <a:extLst>
                  <a:ext uri="{0D108BD9-81ED-4DB2-BD59-A6C34878D82A}">
                    <a16:rowId xmlns:a16="http://schemas.microsoft.com/office/drawing/2014/main" val="2857390793"/>
                  </a:ext>
                </a:extLst>
              </a:tr>
              <a:tr h="370840">
                <a:tc>
                  <a:txBody>
                    <a:bodyPr/>
                    <a:lstStyle/>
                    <a:p>
                      <a:pPr algn="r"/>
                      <a:r>
                        <a:rPr kumimoji="1" lang="en-US" altLang="ja-JP" sz="1800" dirty="0">
                          <a:solidFill>
                            <a:schemeClr val="bg2">
                              <a:lumMod val="60000"/>
                              <a:lumOff val="40000"/>
                            </a:schemeClr>
                          </a:solidFill>
                          <a:latin typeface="+mj-ea"/>
                          <a:ea typeface="+mj-ea"/>
                        </a:rPr>
                        <a:t>6</a:t>
                      </a:r>
                      <a:endParaRPr kumimoji="1" lang="ja-JP" altLang="en-US" sz="1800" dirty="0">
                        <a:solidFill>
                          <a:schemeClr val="bg2">
                            <a:lumMod val="60000"/>
                            <a:lumOff val="40000"/>
                          </a:schemeClr>
                        </a:solidFill>
                        <a:latin typeface="+mj-ea"/>
                        <a:ea typeface="+mj-ea"/>
                      </a:endParaRPr>
                    </a:p>
                  </a:txBody>
                  <a:tcPr/>
                </a:tc>
                <a:tc>
                  <a:txBody>
                    <a:bodyPr/>
                    <a:lstStyle/>
                    <a:p>
                      <a:r>
                        <a:rPr kumimoji="1" lang="ja-JP" altLang="en-US" sz="1800" kern="1200" dirty="0">
                          <a:solidFill>
                            <a:schemeClr val="bg2">
                              <a:lumMod val="60000"/>
                              <a:lumOff val="40000"/>
                            </a:schemeClr>
                          </a:solidFill>
                          <a:latin typeface="+mj-ea"/>
                          <a:ea typeface="+mj-ea"/>
                          <a:cs typeface="+mn-cs"/>
                        </a:rPr>
                        <a:t>新環境の構築</a:t>
                      </a:r>
                      <a:endParaRPr kumimoji="1" lang="ja-JP" altLang="en-US" sz="1800" dirty="0">
                        <a:solidFill>
                          <a:schemeClr val="bg2">
                            <a:lumMod val="60000"/>
                            <a:lumOff val="40000"/>
                          </a:schemeClr>
                        </a:solidFill>
                        <a:latin typeface="+mj-ea"/>
                        <a:ea typeface="+mj-ea"/>
                      </a:endParaRPr>
                    </a:p>
                  </a:txBody>
                  <a:tcPr/>
                </a:tc>
                <a:tc>
                  <a:txBody>
                    <a:bodyPr/>
                    <a:lstStyle/>
                    <a:p>
                      <a:r>
                        <a:rPr kumimoji="1" lang="en-US" altLang="ja-JP" sz="1800" dirty="0">
                          <a:solidFill>
                            <a:schemeClr val="bg2">
                              <a:lumMod val="60000"/>
                              <a:lumOff val="40000"/>
                            </a:schemeClr>
                          </a:solidFill>
                          <a:latin typeface="+mj-ea"/>
                          <a:ea typeface="+mj-ea"/>
                        </a:rPr>
                        <a:t>HW</a:t>
                      </a:r>
                      <a:r>
                        <a:rPr kumimoji="1" lang="ja-JP" altLang="en-US" sz="1800" dirty="0">
                          <a:solidFill>
                            <a:schemeClr val="bg2">
                              <a:lumMod val="60000"/>
                              <a:lumOff val="40000"/>
                            </a:schemeClr>
                          </a:solidFill>
                          <a:latin typeface="+mj-ea"/>
                          <a:ea typeface="+mj-ea"/>
                        </a:rPr>
                        <a:t>や</a:t>
                      </a:r>
                      <a:r>
                        <a:rPr kumimoji="1" lang="en-US" altLang="ja-JP" sz="1800" dirty="0">
                          <a:solidFill>
                            <a:schemeClr val="bg2">
                              <a:lumMod val="60000"/>
                              <a:lumOff val="40000"/>
                            </a:schemeClr>
                          </a:solidFill>
                          <a:latin typeface="+mj-ea"/>
                          <a:ea typeface="+mj-ea"/>
                        </a:rPr>
                        <a:t>MW</a:t>
                      </a:r>
                      <a:r>
                        <a:rPr kumimoji="1" lang="ja-JP" altLang="en-US" sz="1800" dirty="0">
                          <a:solidFill>
                            <a:schemeClr val="bg2">
                              <a:lumMod val="60000"/>
                              <a:lumOff val="40000"/>
                            </a:schemeClr>
                          </a:solidFill>
                          <a:latin typeface="+mj-ea"/>
                          <a:ea typeface="+mj-ea"/>
                        </a:rPr>
                        <a:t>などを</a:t>
                      </a:r>
                      <a:r>
                        <a:rPr kumimoji="1" lang="ja-JP" altLang="en-US" sz="1800" kern="1200" dirty="0">
                          <a:solidFill>
                            <a:schemeClr val="bg2">
                              <a:lumMod val="60000"/>
                              <a:lumOff val="40000"/>
                            </a:schemeClr>
                          </a:solidFill>
                          <a:latin typeface="+mj-ea"/>
                          <a:ea typeface="+mn-ea"/>
                          <a:cs typeface="+mn-cs"/>
                        </a:rPr>
                        <a:t>最新技術を用いて構築する</a:t>
                      </a:r>
                      <a:endParaRPr kumimoji="1" lang="ja-JP" altLang="en-US" sz="1800" dirty="0">
                        <a:solidFill>
                          <a:schemeClr val="bg2">
                            <a:lumMod val="60000"/>
                            <a:lumOff val="40000"/>
                          </a:schemeClr>
                        </a:solidFill>
                        <a:latin typeface="+mj-ea"/>
                        <a:ea typeface="+mj-ea"/>
                      </a:endParaRPr>
                    </a:p>
                  </a:txBody>
                  <a:tcPr/>
                </a:tc>
                <a:extLst>
                  <a:ext uri="{0D108BD9-81ED-4DB2-BD59-A6C34878D82A}">
                    <a16:rowId xmlns:a16="http://schemas.microsoft.com/office/drawing/2014/main" val="2758562218"/>
                  </a:ext>
                </a:extLst>
              </a:tr>
              <a:tr h="370840">
                <a:tc>
                  <a:txBody>
                    <a:bodyPr/>
                    <a:lstStyle/>
                    <a:p>
                      <a:pPr algn="r"/>
                      <a:r>
                        <a:rPr kumimoji="1" lang="en-US" altLang="ja-JP" sz="1800" dirty="0">
                          <a:solidFill>
                            <a:schemeClr val="bg2">
                              <a:lumMod val="60000"/>
                              <a:lumOff val="40000"/>
                            </a:schemeClr>
                          </a:solidFill>
                          <a:latin typeface="+mj-ea"/>
                          <a:ea typeface="+mj-ea"/>
                        </a:rPr>
                        <a:t>7</a:t>
                      </a:r>
                      <a:endParaRPr kumimoji="1" lang="ja-JP" altLang="en-US" sz="1800" dirty="0">
                        <a:solidFill>
                          <a:schemeClr val="bg2">
                            <a:lumMod val="60000"/>
                            <a:lumOff val="40000"/>
                          </a:schemeClr>
                        </a:solidFill>
                        <a:latin typeface="+mj-ea"/>
                        <a:ea typeface="+mj-ea"/>
                      </a:endParaRPr>
                    </a:p>
                  </a:txBody>
                  <a:tcPr/>
                </a:tc>
                <a:tc>
                  <a:txBody>
                    <a:bodyPr/>
                    <a:lstStyle/>
                    <a:p>
                      <a:pPr marL="0" indent="0">
                        <a:buFont typeface="+mj-lt"/>
                        <a:buNone/>
                      </a:pPr>
                      <a:r>
                        <a:rPr kumimoji="1" lang="ja-JP" altLang="en-US" sz="1800" kern="0" dirty="0">
                          <a:solidFill>
                            <a:schemeClr val="bg2">
                              <a:lumMod val="60000"/>
                              <a:lumOff val="40000"/>
                            </a:schemeClr>
                          </a:solidFill>
                          <a:latin typeface="+mj-ea"/>
                          <a:ea typeface="+mj-ea"/>
                          <a:cs typeface="+mn-cs"/>
                        </a:rPr>
                        <a:t>必要なゲートウェイの構築</a:t>
                      </a:r>
                      <a:endParaRPr kumimoji="1" lang="en-US" altLang="ja-JP" sz="1800" kern="0" dirty="0">
                        <a:solidFill>
                          <a:schemeClr val="bg2">
                            <a:lumMod val="60000"/>
                            <a:lumOff val="40000"/>
                          </a:schemeClr>
                        </a:solidFill>
                        <a:latin typeface="+mj-ea"/>
                        <a:ea typeface="+mj-ea"/>
                        <a:cs typeface="+mn-cs"/>
                      </a:endParaRPr>
                    </a:p>
                  </a:txBody>
                  <a:tcPr/>
                </a:tc>
                <a:tc>
                  <a:txBody>
                    <a:bodyPr/>
                    <a:lstStyle/>
                    <a:p>
                      <a:r>
                        <a:rPr kumimoji="1" lang="ja-JP" altLang="en-US" sz="1800" dirty="0">
                          <a:solidFill>
                            <a:schemeClr val="bg2">
                              <a:lumMod val="60000"/>
                              <a:lumOff val="40000"/>
                            </a:schemeClr>
                          </a:solidFill>
                          <a:latin typeface="+mj-ea"/>
                          <a:ea typeface="+mj-ea"/>
                        </a:rPr>
                        <a:t>レガシーと新アプリケーション・データベースを繋ぐゲートウェイを構築する</a:t>
                      </a:r>
                    </a:p>
                  </a:txBody>
                  <a:tcPr/>
                </a:tc>
                <a:extLst>
                  <a:ext uri="{0D108BD9-81ED-4DB2-BD59-A6C34878D82A}">
                    <a16:rowId xmlns:a16="http://schemas.microsoft.com/office/drawing/2014/main" val="516442236"/>
                  </a:ext>
                </a:extLst>
              </a:tr>
              <a:tr h="370840">
                <a:tc>
                  <a:txBody>
                    <a:bodyPr/>
                    <a:lstStyle/>
                    <a:p>
                      <a:pPr algn="r"/>
                      <a:r>
                        <a:rPr kumimoji="1" lang="en-US" altLang="ja-JP" sz="1800" dirty="0">
                          <a:solidFill>
                            <a:schemeClr val="bg2">
                              <a:lumMod val="60000"/>
                              <a:lumOff val="40000"/>
                            </a:schemeClr>
                          </a:solidFill>
                          <a:latin typeface="+mj-ea"/>
                          <a:ea typeface="+mj-ea"/>
                        </a:rPr>
                        <a:t>8</a:t>
                      </a:r>
                      <a:endParaRPr kumimoji="1" lang="ja-JP" altLang="en-US" sz="1800" dirty="0">
                        <a:solidFill>
                          <a:schemeClr val="bg2">
                            <a:lumMod val="60000"/>
                            <a:lumOff val="40000"/>
                          </a:schemeClr>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0" dirty="0">
                          <a:solidFill>
                            <a:schemeClr val="bg2">
                              <a:lumMod val="60000"/>
                              <a:lumOff val="40000"/>
                            </a:schemeClr>
                          </a:solidFill>
                          <a:latin typeface="+mj-ea"/>
                          <a:ea typeface="+mj-ea"/>
                          <a:cs typeface="+mn-cs"/>
                        </a:rPr>
                        <a:t>レガシーデータベースのマイグレーション</a:t>
                      </a:r>
                      <a:endParaRPr kumimoji="1" lang="en-US" altLang="ja-JP" sz="1800" kern="0" dirty="0">
                        <a:solidFill>
                          <a:schemeClr val="bg2">
                            <a:lumMod val="60000"/>
                            <a:lumOff val="40000"/>
                          </a:schemeClr>
                        </a:solidFill>
                        <a:latin typeface="+mj-ea"/>
                        <a:ea typeface="+mj-ea"/>
                        <a:cs typeface="+mn-cs"/>
                      </a:endParaRPr>
                    </a:p>
                  </a:txBody>
                  <a:tcPr/>
                </a:tc>
                <a:tc>
                  <a:txBody>
                    <a:bodyPr/>
                    <a:lstStyle/>
                    <a:p>
                      <a:r>
                        <a:rPr kumimoji="1" lang="ja-JP" altLang="en-US" sz="1800" dirty="0">
                          <a:solidFill>
                            <a:schemeClr val="bg2">
                              <a:lumMod val="60000"/>
                              <a:lumOff val="40000"/>
                            </a:schemeClr>
                          </a:solidFill>
                          <a:latin typeface="+mj-ea"/>
                          <a:ea typeface="+mj-ea"/>
                        </a:rPr>
                        <a:t>レガシーデータベースのデータを新データベースに変換・移行する</a:t>
                      </a:r>
                    </a:p>
                  </a:txBody>
                  <a:tcPr/>
                </a:tc>
                <a:extLst>
                  <a:ext uri="{0D108BD9-81ED-4DB2-BD59-A6C34878D82A}">
                    <a16:rowId xmlns:a16="http://schemas.microsoft.com/office/drawing/2014/main" val="2542752071"/>
                  </a:ext>
                </a:extLst>
              </a:tr>
              <a:tr h="370840">
                <a:tc>
                  <a:txBody>
                    <a:bodyPr/>
                    <a:lstStyle/>
                    <a:p>
                      <a:pPr algn="r"/>
                      <a:r>
                        <a:rPr kumimoji="1" lang="en-US" altLang="ja-JP" sz="1800" dirty="0">
                          <a:solidFill>
                            <a:schemeClr val="bg2">
                              <a:lumMod val="60000"/>
                              <a:lumOff val="40000"/>
                            </a:schemeClr>
                          </a:solidFill>
                          <a:latin typeface="+mj-ea"/>
                          <a:ea typeface="+mj-ea"/>
                        </a:rPr>
                        <a:t>9</a:t>
                      </a:r>
                      <a:endParaRPr kumimoji="1" lang="ja-JP" altLang="en-US" sz="1800" dirty="0">
                        <a:solidFill>
                          <a:schemeClr val="bg2">
                            <a:lumMod val="60000"/>
                            <a:lumOff val="40000"/>
                          </a:schemeClr>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kern="0" dirty="0">
                          <a:solidFill>
                            <a:schemeClr val="bg2">
                              <a:lumMod val="60000"/>
                              <a:lumOff val="40000"/>
                            </a:schemeClr>
                          </a:solidFill>
                          <a:latin typeface="+mj-ea"/>
                          <a:ea typeface="+mj-ea"/>
                        </a:rPr>
                        <a:t>レガシーアプリケーションのマイグレーション</a:t>
                      </a:r>
                      <a:endParaRPr lang="en-US" altLang="ja-JP" sz="1800" kern="0" dirty="0">
                        <a:solidFill>
                          <a:schemeClr val="bg2">
                            <a:lumMod val="60000"/>
                            <a:lumOff val="40000"/>
                          </a:schemeClr>
                        </a:solidFill>
                        <a:latin typeface="+mj-ea"/>
                        <a:ea typeface="+mj-ea"/>
                      </a:endParaRPr>
                    </a:p>
                  </a:txBody>
                  <a:tcPr/>
                </a:tc>
                <a:tc>
                  <a:txBody>
                    <a:bodyPr/>
                    <a:lstStyle/>
                    <a:p>
                      <a:r>
                        <a:rPr kumimoji="1" lang="ja-JP" altLang="en-US" sz="1800" dirty="0">
                          <a:solidFill>
                            <a:schemeClr val="bg2">
                              <a:lumMod val="60000"/>
                              <a:lumOff val="40000"/>
                            </a:schemeClr>
                          </a:solidFill>
                          <a:latin typeface="+mj-ea"/>
                          <a:ea typeface="+mj-ea"/>
                        </a:rPr>
                        <a:t>レガシーアプリケーションのソースコードを変換・移行する</a:t>
                      </a:r>
                    </a:p>
                  </a:txBody>
                  <a:tcPr/>
                </a:tc>
                <a:extLst>
                  <a:ext uri="{0D108BD9-81ED-4DB2-BD59-A6C34878D82A}">
                    <a16:rowId xmlns:a16="http://schemas.microsoft.com/office/drawing/2014/main" val="2573688693"/>
                  </a:ext>
                </a:extLst>
              </a:tr>
              <a:tr h="370840">
                <a:tc>
                  <a:txBody>
                    <a:bodyPr/>
                    <a:lstStyle/>
                    <a:p>
                      <a:pPr algn="r"/>
                      <a:r>
                        <a:rPr kumimoji="1" lang="en-US" altLang="ja-JP" sz="1800" dirty="0">
                          <a:solidFill>
                            <a:schemeClr val="bg2">
                              <a:lumMod val="60000"/>
                              <a:lumOff val="40000"/>
                            </a:schemeClr>
                          </a:solidFill>
                          <a:latin typeface="+mj-ea"/>
                          <a:ea typeface="+mj-ea"/>
                        </a:rPr>
                        <a:t>10</a:t>
                      </a:r>
                      <a:endParaRPr kumimoji="1" lang="ja-JP" altLang="en-US" sz="1800" dirty="0">
                        <a:solidFill>
                          <a:schemeClr val="bg2">
                            <a:lumMod val="60000"/>
                            <a:lumOff val="40000"/>
                          </a:schemeClr>
                        </a:solidFill>
                        <a:latin typeface="+mj-ea"/>
                        <a:ea typeface="+mj-ea"/>
                      </a:endParaRPr>
                    </a:p>
                  </a:txBody>
                  <a:tcPr/>
                </a:tc>
                <a:tc>
                  <a:txBody>
                    <a:bodyPr/>
                    <a:lstStyle/>
                    <a:p>
                      <a:r>
                        <a:rPr lang="ja-JP" altLang="en-US" sz="1800" kern="0" dirty="0">
                          <a:solidFill>
                            <a:schemeClr val="bg2">
                              <a:lumMod val="60000"/>
                              <a:lumOff val="40000"/>
                            </a:schemeClr>
                          </a:solidFill>
                          <a:latin typeface="+mj-ea"/>
                          <a:ea typeface="+mj-ea"/>
                        </a:rPr>
                        <a:t>レガシーインタフェースのマイグレーション</a:t>
                      </a:r>
                      <a:endParaRPr kumimoji="1" lang="ja-JP" altLang="en-US" sz="1800" dirty="0">
                        <a:solidFill>
                          <a:schemeClr val="bg2">
                            <a:lumMod val="60000"/>
                            <a:lumOff val="40000"/>
                          </a:schemeClr>
                        </a:solidFill>
                        <a:latin typeface="+mj-ea"/>
                        <a:ea typeface="+mj-ea"/>
                      </a:endParaRPr>
                    </a:p>
                  </a:txBody>
                  <a:tcPr/>
                </a:tc>
                <a:tc>
                  <a:txBody>
                    <a:bodyPr/>
                    <a:lstStyle/>
                    <a:p>
                      <a:r>
                        <a:rPr kumimoji="1" lang="ja-JP" altLang="en-US" sz="1800" dirty="0">
                          <a:solidFill>
                            <a:schemeClr val="bg2">
                              <a:lumMod val="60000"/>
                              <a:lumOff val="40000"/>
                            </a:schemeClr>
                          </a:solidFill>
                          <a:latin typeface="+mj-ea"/>
                          <a:ea typeface="+mj-ea"/>
                        </a:rPr>
                        <a:t>レガシーインタフェースを変換・移行する</a:t>
                      </a:r>
                    </a:p>
                  </a:txBody>
                  <a:tcPr/>
                </a:tc>
                <a:extLst>
                  <a:ext uri="{0D108BD9-81ED-4DB2-BD59-A6C34878D82A}">
                    <a16:rowId xmlns:a16="http://schemas.microsoft.com/office/drawing/2014/main" val="4110417899"/>
                  </a:ext>
                </a:extLst>
              </a:tr>
              <a:tr h="370840">
                <a:tc>
                  <a:txBody>
                    <a:bodyPr/>
                    <a:lstStyle/>
                    <a:p>
                      <a:pPr algn="r"/>
                      <a:r>
                        <a:rPr kumimoji="1" lang="en-US" altLang="ja-JP" sz="1800" dirty="0">
                          <a:solidFill>
                            <a:schemeClr val="bg2">
                              <a:lumMod val="60000"/>
                              <a:lumOff val="40000"/>
                            </a:schemeClr>
                          </a:solidFill>
                          <a:latin typeface="+mj-ea"/>
                          <a:ea typeface="+mj-ea"/>
                        </a:rPr>
                        <a:t>11</a:t>
                      </a:r>
                      <a:endParaRPr kumimoji="1" lang="ja-JP" altLang="en-US" sz="1800" dirty="0">
                        <a:solidFill>
                          <a:schemeClr val="bg2">
                            <a:lumMod val="60000"/>
                            <a:lumOff val="40000"/>
                          </a:schemeClr>
                        </a:solidFill>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kern="0" dirty="0">
                          <a:solidFill>
                            <a:schemeClr val="bg2">
                              <a:lumMod val="60000"/>
                              <a:lumOff val="40000"/>
                            </a:schemeClr>
                          </a:solidFill>
                          <a:latin typeface="+mj-ea"/>
                          <a:ea typeface="+mj-ea"/>
                          <a:cs typeface="+mn-cs"/>
                        </a:rPr>
                        <a:t>新システムへの切り替え</a:t>
                      </a:r>
                    </a:p>
                  </a:txBody>
                  <a:tcPr/>
                </a:tc>
                <a:tc>
                  <a:txBody>
                    <a:bodyPr/>
                    <a:lstStyle/>
                    <a:p>
                      <a:r>
                        <a:rPr kumimoji="1" lang="ja-JP" altLang="en-US" sz="1800" dirty="0">
                          <a:solidFill>
                            <a:schemeClr val="bg2">
                              <a:lumMod val="60000"/>
                              <a:lumOff val="40000"/>
                            </a:schemeClr>
                          </a:solidFill>
                          <a:latin typeface="+mj-ea"/>
                          <a:ea typeface="+mj-ea"/>
                        </a:rPr>
                        <a:t>新システムを稼働させ，レガシーシステムを停止する</a:t>
                      </a:r>
                    </a:p>
                  </a:txBody>
                  <a:tcPr/>
                </a:tc>
                <a:extLst>
                  <a:ext uri="{0D108BD9-81ED-4DB2-BD59-A6C34878D82A}">
                    <a16:rowId xmlns:a16="http://schemas.microsoft.com/office/drawing/2014/main" val="1749460680"/>
                  </a:ext>
                </a:extLst>
              </a:tr>
            </a:tbl>
          </a:graphicData>
        </a:graphic>
      </p:graphicFrame>
      <p:sp>
        <p:nvSpPr>
          <p:cNvPr id="15" name="テキスト ボックス 14">
            <a:extLst>
              <a:ext uri="{FF2B5EF4-FFF2-40B4-BE49-F238E27FC236}">
                <a16:creationId xmlns:a16="http://schemas.microsoft.com/office/drawing/2014/main" id="{A574F5EA-4011-4FAB-B215-F62762171F6A}"/>
              </a:ext>
            </a:extLst>
          </p:cNvPr>
          <p:cNvSpPr txBox="1"/>
          <p:nvPr/>
        </p:nvSpPr>
        <p:spPr>
          <a:xfrm>
            <a:off x="4295954" y="2058838"/>
            <a:ext cx="960408" cy="461665"/>
          </a:xfrm>
          <a:prstGeom prst="rect">
            <a:avLst/>
          </a:prstGeom>
          <a:noFill/>
        </p:spPr>
        <p:txBody>
          <a:bodyPr wrap="square" rtlCol="0">
            <a:spAutoFit/>
          </a:bodyPr>
          <a:lstStyle/>
          <a:p>
            <a:r>
              <a:rPr kumimoji="1" lang="en-US" altLang="ja-JP" b="1" dirty="0">
                <a:solidFill>
                  <a:schemeClr val="accent2"/>
                </a:solidFill>
                <a:latin typeface="+mj-ea"/>
                <a:ea typeface="+mj-ea"/>
              </a:rPr>
              <a:t>2</a:t>
            </a:r>
            <a:r>
              <a:rPr kumimoji="1" lang="ja-JP" altLang="en-US" b="1" dirty="0">
                <a:solidFill>
                  <a:schemeClr val="accent2"/>
                </a:solidFill>
                <a:latin typeface="+mj-ea"/>
                <a:ea typeface="+mj-ea"/>
              </a:rPr>
              <a:t>章</a:t>
            </a:r>
          </a:p>
        </p:txBody>
      </p:sp>
      <p:sp>
        <p:nvSpPr>
          <p:cNvPr id="16" name="テキスト ボックス 15">
            <a:extLst>
              <a:ext uri="{FF2B5EF4-FFF2-40B4-BE49-F238E27FC236}">
                <a16:creationId xmlns:a16="http://schemas.microsoft.com/office/drawing/2014/main" id="{253C336D-3F23-46F7-9D28-EAE7D29E0322}"/>
              </a:ext>
            </a:extLst>
          </p:cNvPr>
          <p:cNvSpPr txBox="1"/>
          <p:nvPr/>
        </p:nvSpPr>
        <p:spPr>
          <a:xfrm>
            <a:off x="4295954" y="2477879"/>
            <a:ext cx="960408" cy="461665"/>
          </a:xfrm>
          <a:prstGeom prst="rect">
            <a:avLst/>
          </a:prstGeom>
          <a:noFill/>
        </p:spPr>
        <p:txBody>
          <a:bodyPr wrap="square" rtlCol="0">
            <a:spAutoFit/>
          </a:bodyPr>
          <a:lstStyle/>
          <a:p>
            <a:r>
              <a:rPr kumimoji="1" lang="en-US" altLang="ja-JP" b="1" dirty="0">
                <a:solidFill>
                  <a:schemeClr val="accent2"/>
                </a:solidFill>
                <a:latin typeface="+mj-ea"/>
                <a:ea typeface="+mj-ea"/>
              </a:rPr>
              <a:t>3</a:t>
            </a:r>
            <a:r>
              <a:rPr kumimoji="1" lang="ja-JP" altLang="en-US" b="1" dirty="0">
                <a:solidFill>
                  <a:schemeClr val="accent2"/>
                </a:solidFill>
                <a:latin typeface="+mj-ea"/>
                <a:ea typeface="+mj-ea"/>
              </a:rPr>
              <a:t>章</a:t>
            </a:r>
          </a:p>
        </p:txBody>
      </p:sp>
      <p:sp>
        <p:nvSpPr>
          <p:cNvPr id="17" name="テキスト ボックス 16">
            <a:extLst>
              <a:ext uri="{FF2B5EF4-FFF2-40B4-BE49-F238E27FC236}">
                <a16:creationId xmlns:a16="http://schemas.microsoft.com/office/drawing/2014/main" id="{F4113933-2959-4B4A-9516-A17D6796E1F2}"/>
              </a:ext>
            </a:extLst>
          </p:cNvPr>
          <p:cNvSpPr txBox="1"/>
          <p:nvPr/>
        </p:nvSpPr>
        <p:spPr>
          <a:xfrm>
            <a:off x="4295954" y="3198167"/>
            <a:ext cx="960408" cy="461665"/>
          </a:xfrm>
          <a:prstGeom prst="rect">
            <a:avLst/>
          </a:prstGeom>
          <a:noFill/>
        </p:spPr>
        <p:txBody>
          <a:bodyPr wrap="square" rtlCol="0">
            <a:spAutoFit/>
          </a:bodyPr>
          <a:lstStyle/>
          <a:p>
            <a:r>
              <a:rPr lang="en-US" altLang="ja-JP" b="1" dirty="0">
                <a:solidFill>
                  <a:schemeClr val="accent2"/>
                </a:solidFill>
                <a:latin typeface="+mj-ea"/>
                <a:ea typeface="+mj-ea"/>
              </a:rPr>
              <a:t>4</a:t>
            </a:r>
            <a:r>
              <a:rPr kumimoji="1" lang="ja-JP" altLang="en-US" b="1" dirty="0">
                <a:solidFill>
                  <a:schemeClr val="accent2"/>
                </a:solidFill>
                <a:latin typeface="+mj-ea"/>
                <a:ea typeface="+mj-ea"/>
              </a:rPr>
              <a:t>章</a:t>
            </a:r>
          </a:p>
        </p:txBody>
      </p:sp>
    </p:spTree>
    <p:extLst>
      <p:ext uri="{BB962C8B-B14F-4D97-AF65-F5344CB8AC3E}">
        <p14:creationId xmlns:p14="http://schemas.microsoft.com/office/powerpoint/2010/main" val="2386464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学位論文の構成</a:t>
            </a:r>
          </a:p>
        </p:txBody>
      </p:sp>
      <p:sp>
        <p:nvSpPr>
          <p:cNvPr id="3" name="コンテンツ プレースホルダー 2"/>
          <p:cNvSpPr>
            <a:spLocks noGrp="1"/>
          </p:cNvSpPr>
          <p:nvPr>
            <p:ph idx="1"/>
          </p:nvPr>
        </p:nvSpPr>
        <p:spPr/>
        <p:txBody>
          <a:bodyPr/>
          <a:lstStyle/>
          <a:p>
            <a:r>
              <a:rPr lang="en-US" altLang="ja-JP" sz="2400" dirty="0">
                <a:latin typeface="Meiryo UI" panose="020B0604030504040204" pitchFamily="50" charset="-128"/>
                <a:ea typeface="Meiryo UI" panose="020B0604030504040204" pitchFamily="50" charset="-128"/>
              </a:rPr>
              <a:t>1</a:t>
            </a:r>
            <a:r>
              <a:rPr lang="ja-JP" altLang="en-US" sz="2400" dirty="0">
                <a:latin typeface="Meiryo UI" panose="020B0604030504040204" pitchFamily="50" charset="-128"/>
                <a:ea typeface="Meiryo UI" panose="020B0604030504040204" pitchFamily="50" charset="-128"/>
              </a:rPr>
              <a:t>章 はじめに</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2</a:t>
            </a:r>
            <a:r>
              <a:rPr lang="ja-JP" altLang="en-US" sz="2400" dirty="0">
                <a:latin typeface="Meiryo UI" panose="020B0604030504040204" pitchFamily="50" charset="-128"/>
                <a:ea typeface="Meiryo UI" panose="020B0604030504040204" pitchFamily="50" charset="-128"/>
              </a:rPr>
              <a:t>章 レガシーシステム分析のためのプログラミング言語の判定支援手法</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3</a:t>
            </a:r>
            <a:r>
              <a:rPr lang="ja-JP" altLang="en-US" sz="2400" dirty="0">
                <a:latin typeface="Meiryo UI" panose="020B0604030504040204" pitchFamily="50" charset="-128"/>
                <a:ea typeface="Meiryo UI" panose="020B0604030504040204" pitchFamily="50" charset="-128"/>
              </a:rPr>
              <a:t>章 変更要件に関係するプログラム特定のための処理名抽出手法 （今回は割愛）</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4</a:t>
            </a:r>
            <a:r>
              <a:rPr lang="ja-JP" altLang="en-US" sz="2400" dirty="0">
                <a:latin typeface="Meiryo UI" panose="020B0604030504040204" pitchFamily="50" charset="-128"/>
                <a:ea typeface="Meiryo UI" panose="020B0604030504040204" pitchFamily="50" charset="-128"/>
              </a:rPr>
              <a:t>章 レガシーシステム移行時の性能劣化を改善するリファクタリング支援手法</a:t>
            </a:r>
            <a:endParaRPr lang="en-US" altLang="ja-JP" sz="2400" dirty="0">
              <a:latin typeface="Meiryo UI" panose="020B0604030504040204" pitchFamily="50" charset="-128"/>
              <a:ea typeface="Meiryo UI" panose="020B0604030504040204" pitchFamily="50" charset="-128"/>
            </a:endParaRPr>
          </a:p>
          <a:p>
            <a:r>
              <a:rPr lang="en-US" altLang="ja-JP" sz="2400" dirty="0">
                <a:latin typeface="Meiryo UI" panose="020B0604030504040204" pitchFamily="50" charset="-128"/>
                <a:ea typeface="Meiryo UI" panose="020B0604030504040204" pitchFamily="50" charset="-128"/>
              </a:rPr>
              <a:t>5</a:t>
            </a:r>
            <a:r>
              <a:rPr lang="ja-JP" altLang="en-US" sz="2400" dirty="0">
                <a:latin typeface="Meiryo UI" panose="020B0604030504040204" pitchFamily="50" charset="-128"/>
                <a:ea typeface="Meiryo UI" panose="020B0604030504040204" pitchFamily="50" charset="-128"/>
              </a:rPr>
              <a:t>章 おわりに</a:t>
            </a:r>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sp>
        <p:nvSpPr>
          <p:cNvPr id="7" name="テキスト プレースホルダー 6"/>
          <p:cNvSpPr>
            <a:spLocks noGrp="1"/>
          </p:cNvSpPr>
          <p:nvPr>
            <p:ph type="body" sz="quarter" idx="13"/>
          </p:nvPr>
        </p:nvSpPr>
        <p:spPr/>
        <p:txBody>
          <a:bodyPr/>
          <a:lstStyle/>
          <a:p>
            <a:r>
              <a:rPr lang="ja-JP" altLang="en-US" dirty="0">
                <a:latin typeface="Meiryo UI" panose="020B0604030504040204" pitchFamily="50" charset="-128"/>
                <a:ea typeface="Meiryo UI" panose="020B0604030504040204" pitchFamily="50" charset="-128"/>
              </a:rPr>
              <a:t>レガシーシステムマイグレーション支援のためのソフトウェア分析・設計手法の研究</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56766168"/>
      </p:ext>
    </p:extLst>
  </p:cSld>
  <p:clrMapOvr>
    <a:masterClrMapping/>
  </p:clrMapOvr>
</p:sld>
</file>

<file path=ppt/theme/theme1.xml><?xml version="1.0" encoding="utf-8"?>
<a:theme xmlns:a="http://schemas.openxmlformats.org/drawingml/2006/main" name="Sel-CoolMetal-white-BIZUDP-16-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ltemista Default">
      <a:majorFont>
        <a:latin typeface="Calibri Light"/>
        <a:ea typeface="Meiryo UI"/>
        <a:cs typeface=""/>
      </a:majorFont>
      <a:minorFont>
        <a:latin typeface="Calibr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BIZUDP-16-9" id="{C7040833-87B6-4AD3-8D4E-D91E477F0FD4}" vid="{90F8C1AF-8F18-413C-9A20-B4CA9154DFE7}"/>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Sel-CoolMetal-white-BIZUDP-16-9</Template>
  <TotalTime>2818</TotalTime>
  <Words>9309</Words>
  <Application>Microsoft Office PowerPoint</Application>
  <PresentationFormat>ワイド画面</PresentationFormat>
  <Paragraphs>1541</Paragraphs>
  <Slides>53</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53</vt:i4>
      </vt:variant>
    </vt:vector>
  </HeadingPairs>
  <TitlesOfParts>
    <vt:vector size="64" baseType="lpstr">
      <vt:lpstr>HGPSoeiKakugothicUB</vt:lpstr>
      <vt:lpstr>Meiryo UI</vt:lpstr>
      <vt:lpstr>メイリオ</vt:lpstr>
      <vt:lpstr>游ゴシック</vt:lpstr>
      <vt:lpstr>Arial</vt:lpstr>
      <vt:lpstr>Arial Rounded MT Bold</vt:lpstr>
      <vt:lpstr>Calibri</vt:lpstr>
      <vt:lpstr>Calibri Light</vt:lpstr>
      <vt:lpstr>Courier New</vt:lpstr>
      <vt:lpstr>Tahoma</vt:lpstr>
      <vt:lpstr>Sel-CoolMetal-white-BIZUDP-16-9</vt:lpstr>
      <vt:lpstr>PowerPoint プレゼンテーション</vt:lpstr>
      <vt:lpstr>略歴</vt:lpstr>
      <vt:lpstr>論文一覧</vt:lpstr>
      <vt:lpstr>レガシーシステム</vt:lpstr>
      <vt:lpstr>レガシーシステムの現代化（モダナイゼーション）</vt:lpstr>
      <vt:lpstr>マイグレーションにおける課題</vt:lpstr>
      <vt:lpstr>マイグレーションの実施ステップ</vt:lpstr>
      <vt:lpstr>本研究の目的</vt:lpstr>
      <vt:lpstr>学位論文の構成</vt:lpstr>
      <vt:lpstr>レガシーシステム分析のための プログラミング言語の判定支援手法</vt:lpstr>
      <vt:lpstr>本章のゴール｜「レガシーシステムの分析」における課題と解決策</vt:lpstr>
      <vt:lpstr>プログラミング言語判定の難しさ</vt:lpstr>
      <vt:lpstr>既存手法</vt:lpstr>
      <vt:lpstr>提案手法の概要</vt:lpstr>
      <vt:lpstr>提案手法｜ステップ 1: パターンマッチによる事前分類</vt:lpstr>
      <vt:lpstr>提案手法｜ステップ2: クラスタリング</vt:lpstr>
      <vt:lpstr>提案手法｜ステップ2: クラスタリング</vt:lpstr>
      <vt:lpstr>提案手法｜ステップ3: 人手によるラベリング</vt:lpstr>
      <vt:lpstr>提案手法｜ステップ4: 意味解析情報による誤判定補正</vt:lpstr>
      <vt:lpstr>評価実験の概要</vt:lpstr>
      <vt:lpstr>実験① 正確性の評価｜実験結果</vt:lpstr>
      <vt:lpstr>実験② 工数と解析時間の評価｜実験結果</vt:lpstr>
      <vt:lpstr>本章のまとめ</vt:lpstr>
      <vt:lpstr>レガシーシステム移行時の性能劣化を改善する リファクタリング支援手法</vt:lpstr>
      <vt:lpstr>本章のゴール｜「新アプリケーションの設計」における課題と解決策</vt:lpstr>
      <vt:lpstr>レガシーシステムにおけるバッチ処理プログラム</vt:lpstr>
      <vt:lpstr>プログラミング言語の機械変換（リライト）</vt:lpstr>
      <vt:lpstr>バッチフレームワーク</vt:lpstr>
      <vt:lpstr>バッチフレームワークへの書き換えの課題</vt:lpstr>
      <vt:lpstr>提案手法の概要</vt:lpstr>
      <vt:lpstr>提案手法｜ステップ1: Reader 部分の抽出</vt:lpstr>
      <vt:lpstr>提案手法｜ステップ2: Reader 部分の SQL への変換</vt:lpstr>
      <vt:lpstr>提案手法｜Loop Idiom</vt:lpstr>
      <vt:lpstr>提案手法｜ステップ3: Processor の書き換え</vt:lpstr>
      <vt:lpstr>提案手法｜ステップ4: Writer 部分の SQL への変換</vt:lpstr>
      <vt:lpstr>提案手法｜複数の Loop Idiom の組み合わせ</vt:lpstr>
      <vt:lpstr>評価実験の概要</vt:lpstr>
      <vt:lpstr>実験① Loop Idiom の種類｜調査結果</vt:lpstr>
      <vt:lpstr>実験② リファクタリング工数の差｜実験方法</vt:lpstr>
      <vt:lpstr>実験② リファクタリング工数の差｜実験結果</vt:lpstr>
      <vt:lpstr>実験③ リファクタリングによる性能改善｜実験方法</vt:lpstr>
      <vt:lpstr>実験③ リファクタリングによる性能改善｜実験結果</vt:lpstr>
      <vt:lpstr>本章のまとめ</vt:lpstr>
      <vt:lpstr>おわりに</vt:lpstr>
      <vt:lpstr>まとめ</vt:lpstr>
      <vt:lpstr>今後の研究方針</vt:lpstr>
      <vt:lpstr>Appendix</vt:lpstr>
      <vt:lpstr>変更要件に関係するプログラム特定のための 処理名抽出手法</vt:lpstr>
      <vt:lpstr>背景と課題</vt:lpstr>
      <vt:lpstr>解決策のアプローチ</vt:lpstr>
      <vt:lpstr>手法の概要</vt:lpstr>
      <vt:lpstr>適用結果</vt:lpstr>
      <vt:lpstr>適用結果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克郎 井上</dc:creator>
  <cp:lastModifiedBy>SEH 岡田 譲二/Okada, Joji (NTT DATA)</cp:lastModifiedBy>
  <cp:revision>187</cp:revision>
  <cp:lastPrinted>2021-03-22T02:00:59Z</cp:lastPrinted>
  <dcterms:created xsi:type="dcterms:W3CDTF">2020-04-23T07:40:01Z</dcterms:created>
  <dcterms:modified xsi:type="dcterms:W3CDTF">2021-12-16T04:49:26Z</dcterms:modified>
</cp:coreProperties>
</file>