
<file path=[Content_Types].xml><?xml version="1.0" encoding="utf-8"?>
<Types xmlns="http://schemas.openxmlformats.org/package/2006/content-types">
  <Default Extension="png" ContentType="image/png"/>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1"/>
  </p:notesMasterIdLst>
  <p:handoutMasterIdLst>
    <p:handoutMasterId r:id="rId32"/>
  </p:handoutMasterIdLst>
  <p:sldIdLst>
    <p:sldId id="300" r:id="rId2"/>
    <p:sldId id="327" r:id="rId3"/>
    <p:sldId id="328" r:id="rId4"/>
    <p:sldId id="341" r:id="rId5"/>
    <p:sldId id="331" r:id="rId6"/>
    <p:sldId id="332" r:id="rId7"/>
    <p:sldId id="340" r:id="rId8"/>
    <p:sldId id="344" r:id="rId9"/>
    <p:sldId id="322" r:id="rId10"/>
    <p:sldId id="334" r:id="rId11"/>
    <p:sldId id="330" r:id="rId12"/>
    <p:sldId id="323" r:id="rId13"/>
    <p:sldId id="324" r:id="rId14"/>
    <p:sldId id="336" r:id="rId15"/>
    <p:sldId id="342" r:id="rId16"/>
    <p:sldId id="348" r:id="rId17"/>
    <p:sldId id="353" r:id="rId18"/>
    <p:sldId id="357" r:id="rId19"/>
    <p:sldId id="358" r:id="rId20"/>
    <p:sldId id="345" r:id="rId21"/>
    <p:sldId id="350" r:id="rId22"/>
    <p:sldId id="346" r:id="rId23"/>
    <p:sldId id="351" r:id="rId24"/>
    <p:sldId id="355" r:id="rId25"/>
    <p:sldId id="356" r:id="rId26"/>
    <p:sldId id="359" r:id="rId27"/>
    <p:sldId id="352" r:id="rId28"/>
    <p:sldId id="347" r:id="rId29"/>
    <p:sldId id="343" r:id="rId30"/>
  </p:sldIdLst>
  <p:sldSz cx="9144000" cy="6858000" type="screen4x3"/>
  <p:notesSz cx="6805613"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CC"/>
    <a:srgbClr val="CCFF99"/>
    <a:srgbClr val="66FF66"/>
    <a:srgbClr val="FFFFE1"/>
    <a:srgbClr val="FFFFF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74" autoAdjust="0"/>
    <p:restoredTop sz="33971" autoAdjust="0"/>
  </p:normalViewPr>
  <p:slideViewPr>
    <p:cSldViewPr>
      <p:cViewPr varScale="1">
        <p:scale>
          <a:sx n="25" d="100"/>
          <a:sy n="25" d="100"/>
        </p:scale>
        <p:origin x="-1776" y="-96"/>
      </p:cViewPr>
      <p:guideLst>
        <p:guide orient="horz" pos="2160"/>
        <p:guide pos="2880"/>
      </p:guideLst>
    </p:cSldViewPr>
  </p:slideViewPr>
  <p:outlineViewPr>
    <p:cViewPr>
      <p:scale>
        <a:sx n="33" d="100"/>
        <a:sy n="33" d="100"/>
      </p:scale>
      <p:origin x="0" y="4326"/>
    </p:cViewPr>
  </p:outlineViewPr>
  <p:notesTextViewPr>
    <p:cViewPr>
      <p:scale>
        <a:sx n="100" d="100"/>
        <a:sy n="100" d="100"/>
      </p:scale>
      <p:origin x="0" y="0"/>
    </p:cViewPr>
  </p:notesTextViewPr>
  <p:sorterViewPr>
    <p:cViewPr varScale="1">
      <p:scale>
        <a:sx n="1" d="1"/>
        <a:sy n="1" d="1"/>
      </p:scale>
      <p:origin x="0" y="696"/>
    </p:cViewPr>
  </p:sorterViewPr>
  <p:notesViewPr>
    <p:cSldViewPr>
      <p:cViewPr varScale="1">
        <p:scale>
          <a:sx n="93" d="100"/>
          <a:sy n="93" d="100"/>
        </p:scale>
        <p:origin x="-1542" y="-102"/>
      </p:cViewPr>
      <p:guideLst>
        <p:guide orient="horz" pos="3130"/>
        <p:guide pos="2143"/>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1" y="0"/>
            <a:ext cx="2949575" cy="496888"/>
          </a:xfrm>
          <a:prstGeom prst="rect">
            <a:avLst/>
          </a:prstGeom>
        </p:spPr>
        <p:txBody>
          <a:bodyPr vert="horz" lIns="91440" tIns="45720" rIns="91440" bIns="45720" rtlCol="0"/>
          <a:lstStyle>
            <a:lvl1pPr algn="l">
              <a:defRPr sz="1200"/>
            </a:lvl1pPr>
          </a:lstStyle>
          <a:p>
            <a:endParaRPr kumimoji="1" lang="ja-JP" altLang="en-US" dirty="0"/>
          </a:p>
        </p:txBody>
      </p:sp>
      <p:sp>
        <p:nvSpPr>
          <p:cNvPr id="3" name="日付プレースホルダ 2"/>
          <p:cNvSpPr>
            <a:spLocks noGrp="1"/>
          </p:cNvSpPr>
          <p:nvPr>
            <p:ph type="dt" sz="quarter" idx="1"/>
          </p:nvPr>
        </p:nvSpPr>
        <p:spPr>
          <a:xfrm>
            <a:off x="3854451" y="0"/>
            <a:ext cx="2949575" cy="496888"/>
          </a:xfrm>
          <a:prstGeom prst="rect">
            <a:avLst/>
          </a:prstGeom>
        </p:spPr>
        <p:txBody>
          <a:bodyPr vert="horz" lIns="91440" tIns="45720" rIns="91440" bIns="45720" rtlCol="0"/>
          <a:lstStyle>
            <a:lvl1pPr algn="r">
              <a:defRPr sz="1200"/>
            </a:lvl1pPr>
          </a:lstStyle>
          <a:p>
            <a:fld id="{F3D5DFAB-75DE-4161-9C83-780475FB7CFB}" type="datetimeFigureOut">
              <a:rPr kumimoji="1" lang="ja-JP" altLang="en-US" smtClean="0"/>
              <a:pPr/>
              <a:t>2011/2/13</a:t>
            </a:fld>
            <a:endParaRPr kumimoji="1" lang="ja-JP" altLang="en-US" dirty="0"/>
          </a:p>
        </p:txBody>
      </p:sp>
      <p:sp>
        <p:nvSpPr>
          <p:cNvPr id="4" name="フッター プレースホルダ 3"/>
          <p:cNvSpPr>
            <a:spLocks noGrp="1"/>
          </p:cNvSpPr>
          <p:nvPr>
            <p:ph type="ftr" sz="quarter" idx="2"/>
          </p:nvPr>
        </p:nvSpPr>
        <p:spPr>
          <a:xfrm>
            <a:off x="1" y="9440865"/>
            <a:ext cx="2949575" cy="496887"/>
          </a:xfrm>
          <a:prstGeom prst="rect">
            <a:avLst/>
          </a:prstGeom>
        </p:spPr>
        <p:txBody>
          <a:bodyPr vert="horz" lIns="91440" tIns="45720" rIns="91440" bIns="45720" rtlCol="0" anchor="b"/>
          <a:lstStyle>
            <a:lvl1pPr algn="l">
              <a:defRPr sz="1200"/>
            </a:lvl1pPr>
          </a:lstStyle>
          <a:p>
            <a:endParaRPr kumimoji="1" lang="ja-JP" altLang="en-US" dirty="0"/>
          </a:p>
        </p:txBody>
      </p:sp>
      <p:sp>
        <p:nvSpPr>
          <p:cNvPr id="5" name="スライド番号プレースホルダ 4"/>
          <p:cNvSpPr>
            <a:spLocks noGrp="1"/>
          </p:cNvSpPr>
          <p:nvPr>
            <p:ph type="sldNum" sz="quarter" idx="3"/>
          </p:nvPr>
        </p:nvSpPr>
        <p:spPr>
          <a:xfrm>
            <a:off x="3854451" y="9440865"/>
            <a:ext cx="2949575" cy="496887"/>
          </a:xfrm>
          <a:prstGeom prst="rect">
            <a:avLst/>
          </a:prstGeom>
        </p:spPr>
        <p:txBody>
          <a:bodyPr vert="horz" lIns="91440" tIns="45720" rIns="91440" bIns="45720" rtlCol="0" anchor="b"/>
          <a:lstStyle>
            <a:lvl1pPr algn="r">
              <a:defRPr sz="1200"/>
            </a:lvl1pPr>
          </a:lstStyle>
          <a:p>
            <a:fld id="{3D10E7D1-34A6-4D3F-BCC0-C3F30896F664}" type="slidenum">
              <a:rPr kumimoji="1" lang="ja-JP" altLang="en-US" smtClean="0"/>
              <a:pPr/>
              <a:t>‹#›</a:t>
            </a:fld>
            <a:endParaRPr kumimoji="1" lang="ja-JP" altLang="en-US" dirty="0"/>
          </a:p>
        </p:txBody>
      </p:sp>
    </p:spTree>
    <p:extLst>
      <p:ext uri="{BB962C8B-B14F-4D97-AF65-F5344CB8AC3E}">
        <p14:creationId xmlns:p14="http://schemas.microsoft.com/office/powerpoint/2010/main" val="253754819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1" y="2"/>
            <a:ext cx="2949099" cy="496967"/>
          </a:xfrm>
          <a:prstGeom prst="rect">
            <a:avLst/>
          </a:prstGeom>
        </p:spPr>
        <p:txBody>
          <a:bodyPr vert="horz" lIns="91440" tIns="45720" rIns="91440" bIns="45720" rtlCol="0"/>
          <a:lstStyle>
            <a:lvl1pPr algn="l">
              <a:defRPr sz="1200"/>
            </a:lvl1pPr>
          </a:lstStyle>
          <a:p>
            <a:endParaRPr kumimoji="1" lang="ja-JP" altLang="en-US" dirty="0"/>
          </a:p>
        </p:txBody>
      </p:sp>
      <p:sp>
        <p:nvSpPr>
          <p:cNvPr id="3" name="日付プレースホルダ 2"/>
          <p:cNvSpPr>
            <a:spLocks noGrp="1"/>
          </p:cNvSpPr>
          <p:nvPr>
            <p:ph type="dt" idx="1"/>
          </p:nvPr>
        </p:nvSpPr>
        <p:spPr>
          <a:xfrm>
            <a:off x="3854940" y="2"/>
            <a:ext cx="2949099" cy="496967"/>
          </a:xfrm>
          <a:prstGeom prst="rect">
            <a:avLst/>
          </a:prstGeom>
        </p:spPr>
        <p:txBody>
          <a:bodyPr vert="horz" lIns="91440" tIns="45720" rIns="91440" bIns="45720" rtlCol="0"/>
          <a:lstStyle>
            <a:lvl1pPr algn="r">
              <a:defRPr sz="1200"/>
            </a:lvl1pPr>
          </a:lstStyle>
          <a:p>
            <a:fld id="{219BD15E-560B-4951-A4EA-53797CFF29E8}" type="datetimeFigureOut">
              <a:rPr kumimoji="1" lang="ja-JP" altLang="en-US" smtClean="0"/>
              <a:pPr/>
              <a:t>2011/2/13</a:t>
            </a:fld>
            <a:endParaRPr kumimoji="1" lang="ja-JP" altLang="en-US" dirty="0"/>
          </a:p>
        </p:txBody>
      </p:sp>
      <p:sp>
        <p:nvSpPr>
          <p:cNvPr id="4" name="スライド イメージ プレースホルダ 3"/>
          <p:cNvSpPr>
            <a:spLocks noGrp="1" noRot="1" noChangeAspect="1"/>
          </p:cNvSpPr>
          <p:nvPr>
            <p:ph type="sldImg" idx="2"/>
          </p:nvPr>
        </p:nvSpPr>
        <p:spPr>
          <a:xfrm>
            <a:off x="920750" y="746125"/>
            <a:ext cx="4965700" cy="3725863"/>
          </a:xfrm>
          <a:prstGeom prst="rect">
            <a:avLst/>
          </a:prstGeom>
          <a:noFill/>
          <a:ln w="12700">
            <a:solidFill>
              <a:prstClr val="black"/>
            </a:solidFill>
          </a:ln>
        </p:spPr>
        <p:txBody>
          <a:bodyPr vert="horz" lIns="91440" tIns="45720" rIns="91440" bIns="45720" rtlCol="0" anchor="ctr"/>
          <a:lstStyle/>
          <a:p>
            <a:endParaRPr lang="ja-JP" altLang="en-US" dirty="0"/>
          </a:p>
        </p:txBody>
      </p:sp>
      <p:sp>
        <p:nvSpPr>
          <p:cNvPr id="5" name="ノート プレースホルダ 4"/>
          <p:cNvSpPr>
            <a:spLocks noGrp="1"/>
          </p:cNvSpPr>
          <p:nvPr>
            <p:ph type="body" sz="quarter" idx="3"/>
          </p:nvPr>
        </p:nvSpPr>
        <p:spPr>
          <a:xfrm>
            <a:off x="680562" y="4721186"/>
            <a:ext cx="5444490" cy="4472702"/>
          </a:xfrm>
          <a:prstGeom prst="rect">
            <a:avLst/>
          </a:prstGeom>
        </p:spPr>
        <p:txBody>
          <a:bodyPr vert="horz" lIns="91440" tIns="45720" rIns="91440" bIns="45720" rtlCol="0">
            <a:normAutofit/>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 5"/>
          <p:cNvSpPr>
            <a:spLocks noGrp="1"/>
          </p:cNvSpPr>
          <p:nvPr>
            <p:ph type="ftr" sz="quarter" idx="4"/>
          </p:nvPr>
        </p:nvSpPr>
        <p:spPr>
          <a:xfrm>
            <a:off x="1" y="9440648"/>
            <a:ext cx="2949099" cy="496967"/>
          </a:xfrm>
          <a:prstGeom prst="rect">
            <a:avLst/>
          </a:prstGeom>
        </p:spPr>
        <p:txBody>
          <a:bodyPr vert="horz" lIns="91440" tIns="45720" rIns="91440" bIns="45720" rtlCol="0" anchor="b"/>
          <a:lstStyle>
            <a:lvl1pPr algn="l">
              <a:defRPr sz="1200"/>
            </a:lvl1pPr>
          </a:lstStyle>
          <a:p>
            <a:endParaRPr kumimoji="1" lang="ja-JP" altLang="en-US" dirty="0"/>
          </a:p>
        </p:txBody>
      </p:sp>
      <p:sp>
        <p:nvSpPr>
          <p:cNvPr id="7" name="スライド番号プレースホルダ 6"/>
          <p:cNvSpPr>
            <a:spLocks noGrp="1"/>
          </p:cNvSpPr>
          <p:nvPr>
            <p:ph type="sldNum" sz="quarter" idx="5"/>
          </p:nvPr>
        </p:nvSpPr>
        <p:spPr>
          <a:xfrm>
            <a:off x="3854940" y="9440648"/>
            <a:ext cx="2949099" cy="496967"/>
          </a:xfrm>
          <a:prstGeom prst="rect">
            <a:avLst/>
          </a:prstGeom>
        </p:spPr>
        <p:txBody>
          <a:bodyPr vert="horz" lIns="91440" tIns="45720" rIns="91440" bIns="45720" rtlCol="0" anchor="b"/>
          <a:lstStyle>
            <a:lvl1pPr algn="r">
              <a:defRPr sz="1200"/>
            </a:lvl1pPr>
          </a:lstStyle>
          <a:p>
            <a:fld id="{FA30D401-B3D4-4F37-8809-E6DE74EA9AD8}" type="slidenum">
              <a:rPr kumimoji="1" lang="ja-JP" altLang="en-US" smtClean="0"/>
              <a:pPr/>
              <a:t>‹#›</a:t>
            </a:fld>
            <a:endParaRPr kumimoji="1" lang="ja-JP" altLang="en-US" dirty="0"/>
          </a:p>
        </p:txBody>
      </p:sp>
    </p:spTree>
    <p:extLst>
      <p:ext uri="{BB962C8B-B14F-4D97-AF65-F5344CB8AC3E}">
        <p14:creationId xmlns:p14="http://schemas.microsoft.com/office/powerpoint/2010/main" val="2782968766"/>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識別子とその対応するコメントを利用したプログラム理解用名詞辞書自動生成手法といったタイトルで</a:t>
            </a:r>
            <a:endParaRPr kumimoji="1" lang="en-US" altLang="ja-JP" dirty="0" smtClean="0"/>
          </a:p>
          <a:p>
            <a:r>
              <a:rPr kumimoji="1" lang="ja-JP" altLang="en-US" dirty="0" smtClean="0"/>
              <a:t>井上研究室の藤木が発表します．</a:t>
            </a:r>
            <a:endParaRPr kumimoji="1" lang="ja-JP" altLang="en-US" dirty="0"/>
          </a:p>
        </p:txBody>
      </p:sp>
      <p:sp>
        <p:nvSpPr>
          <p:cNvPr id="4" name="スライド番号プレースホルダー 3"/>
          <p:cNvSpPr>
            <a:spLocks noGrp="1"/>
          </p:cNvSpPr>
          <p:nvPr>
            <p:ph type="sldNum" sz="quarter" idx="10"/>
          </p:nvPr>
        </p:nvSpPr>
        <p:spPr/>
        <p:txBody>
          <a:bodyPr/>
          <a:lstStyle/>
          <a:p>
            <a:fld id="{FA30D401-B3D4-4F37-8809-E6DE74EA9AD8}" type="slidenum">
              <a:rPr kumimoji="1" lang="ja-JP" altLang="en-US" smtClean="0"/>
              <a:pPr/>
              <a:t>1</a:t>
            </a:fld>
            <a:endParaRPr kumimoji="1" lang="ja-JP" altLang="en-US" dirty="0"/>
          </a:p>
        </p:txBody>
      </p:sp>
    </p:spTree>
    <p:extLst>
      <p:ext uri="{BB962C8B-B14F-4D97-AF65-F5344CB8AC3E}">
        <p14:creationId xmlns:p14="http://schemas.microsoft.com/office/powerpoint/2010/main" val="335361403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実際の問題の例を説明する．</a:t>
            </a:r>
            <a:endParaRPr kumimoji="1" lang="ja-JP" altLang="en-US" dirty="0"/>
          </a:p>
        </p:txBody>
      </p:sp>
      <p:sp>
        <p:nvSpPr>
          <p:cNvPr id="4" name="スライド番号プレースホルダー 3"/>
          <p:cNvSpPr>
            <a:spLocks noGrp="1"/>
          </p:cNvSpPr>
          <p:nvPr>
            <p:ph type="sldNum" sz="quarter" idx="10"/>
          </p:nvPr>
        </p:nvSpPr>
        <p:spPr/>
        <p:txBody>
          <a:bodyPr/>
          <a:lstStyle/>
          <a:p>
            <a:fld id="{FA30D401-B3D4-4F37-8809-E6DE74EA9AD8}" type="slidenum">
              <a:rPr kumimoji="1" lang="ja-JP" altLang="en-US" smtClean="0"/>
              <a:pPr/>
              <a:t>10</a:t>
            </a:fld>
            <a:endParaRPr kumimoji="1" lang="ja-JP" altLang="en-US" dirty="0"/>
          </a:p>
        </p:txBody>
      </p:sp>
    </p:spTree>
    <p:extLst>
      <p:ext uri="{BB962C8B-B14F-4D97-AF65-F5344CB8AC3E}">
        <p14:creationId xmlns:p14="http://schemas.microsoft.com/office/powerpoint/2010/main" val="255490858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評価実験に用いた辞書について説明します．</a:t>
            </a:r>
            <a:endParaRPr kumimoji="1" lang="en-US" altLang="ja-JP" dirty="0" smtClean="0"/>
          </a:p>
          <a:p>
            <a:endParaRPr kumimoji="1" lang="en-US" altLang="ja-JP" dirty="0" smtClean="0"/>
          </a:p>
          <a:p>
            <a:r>
              <a:rPr kumimoji="1" lang="ja-JP" altLang="en-US" dirty="0" smtClean="0"/>
              <a:t>実験では</a:t>
            </a:r>
            <a:r>
              <a:rPr kumimoji="1" lang="en-US" altLang="ja-JP" dirty="0" smtClean="0"/>
              <a:t>Java</a:t>
            </a:r>
            <a:r>
              <a:rPr kumimoji="1" lang="ja-JP" altLang="en-US" dirty="0" smtClean="0"/>
              <a:t>一般における名詞の説明を収録した辞書を作成しました．</a:t>
            </a:r>
            <a:endParaRPr kumimoji="1" lang="en-US" altLang="ja-JP" dirty="0" smtClean="0"/>
          </a:p>
          <a:p>
            <a:endParaRPr kumimoji="1" lang="en-US" altLang="ja-JP" dirty="0" smtClean="0"/>
          </a:p>
          <a:p>
            <a:r>
              <a:rPr kumimoji="1" lang="ja-JP" altLang="en-US" dirty="0" smtClean="0"/>
              <a:t>そのような辞書を生成するために入力として様々なドメインのオープンソースソフトウェアを利用しました</a:t>
            </a:r>
            <a:endParaRPr kumimoji="1" lang="en-US" altLang="ja-JP" dirty="0" smtClean="0"/>
          </a:p>
          <a:p>
            <a:endParaRPr kumimoji="1" lang="en-US" altLang="ja-JP" dirty="0" smtClean="0"/>
          </a:p>
          <a:p>
            <a:endParaRPr kumimoji="1" lang="en-US" altLang="ja-JP" dirty="0" smtClean="0"/>
          </a:p>
          <a:p>
            <a:r>
              <a:rPr kumimoji="1" lang="ja-JP" altLang="en-US" dirty="0" smtClean="0"/>
              <a:t>その結果名詞</a:t>
            </a:r>
            <a:r>
              <a:rPr kumimoji="1" lang="en-US" altLang="ja-JP" dirty="0" smtClean="0"/>
              <a:t>1575</a:t>
            </a:r>
            <a:r>
              <a:rPr kumimoji="1" lang="ja-JP" altLang="en-US" dirty="0" smtClean="0"/>
              <a:t>単語を収録した辞書を生成しました．</a:t>
            </a:r>
            <a:endParaRPr kumimoji="1" lang="en-US" altLang="ja-JP" dirty="0" smtClean="0"/>
          </a:p>
          <a:p>
            <a:endParaRPr kumimoji="1" lang="en-US" altLang="ja-JP" dirty="0" smtClean="0"/>
          </a:p>
          <a:p>
            <a:endParaRPr kumimoji="1" lang="en-US" altLang="ja-JP" dirty="0" smtClean="0"/>
          </a:p>
          <a:p>
            <a:endParaRPr kumimoji="1" lang="en-US" altLang="ja-JP" dirty="0" smtClean="0"/>
          </a:p>
          <a:p>
            <a:endParaRPr kumimoji="1" lang="en-US" altLang="ja-JP" dirty="0" smtClean="0"/>
          </a:p>
          <a:p>
            <a:r>
              <a:rPr kumimoji="1" lang="ja-JP" altLang="en-US" dirty="0" smtClean="0"/>
              <a:t>オープンソースソフトウェアを利用した，</a:t>
            </a:r>
            <a:endParaRPr kumimoji="1" lang="en-US" altLang="ja-JP" dirty="0" smtClean="0"/>
          </a:p>
          <a:p>
            <a:r>
              <a:rPr kumimoji="1" lang="ja-JP" altLang="en-US" dirty="0" smtClean="0"/>
              <a:t>品質のよいコメントを得るために以下の範囲で収集を行った．</a:t>
            </a:r>
            <a:endParaRPr kumimoji="1" lang="en-US" altLang="ja-JP" dirty="0" smtClean="0"/>
          </a:p>
          <a:p>
            <a:endParaRPr kumimoji="1" lang="en-US" altLang="ja-JP" dirty="0" smtClean="0"/>
          </a:p>
          <a:p>
            <a:r>
              <a:rPr kumimoji="1" lang="ja-JP" altLang="en-US" dirty="0" smtClean="0"/>
              <a:t>最近にコミットが行われており現在も保守されているだろうプロジェクト</a:t>
            </a:r>
            <a:endParaRPr kumimoji="1" lang="ja-JP" altLang="en-US" dirty="0"/>
          </a:p>
        </p:txBody>
      </p:sp>
      <p:sp>
        <p:nvSpPr>
          <p:cNvPr id="4" name="スライド番号プレースホルダー 3"/>
          <p:cNvSpPr>
            <a:spLocks noGrp="1"/>
          </p:cNvSpPr>
          <p:nvPr>
            <p:ph type="sldNum" sz="quarter" idx="10"/>
          </p:nvPr>
        </p:nvSpPr>
        <p:spPr/>
        <p:txBody>
          <a:bodyPr/>
          <a:lstStyle/>
          <a:p>
            <a:fld id="{FA30D401-B3D4-4F37-8809-E6DE74EA9AD8}" type="slidenum">
              <a:rPr kumimoji="1" lang="ja-JP" altLang="en-US" smtClean="0"/>
              <a:pPr/>
              <a:t>11</a:t>
            </a:fld>
            <a:endParaRPr kumimoji="1" lang="ja-JP" altLang="en-US" dirty="0"/>
          </a:p>
        </p:txBody>
      </p:sp>
    </p:spTree>
    <p:extLst>
      <p:ext uri="{BB962C8B-B14F-4D97-AF65-F5344CB8AC3E}">
        <p14:creationId xmlns:p14="http://schemas.microsoft.com/office/powerpoint/2010/main" val="429440779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実験の結果を集計した結果，説明文の有りの方が正答率が高くなった</a:t>
            </a:r>
            <a:endParaRPr kumimoji="1" lang="en-US" altLang="ja-JP" dirty="0" smtClean="0"/>
          </a:p>
          <a:p>
            <a:endParaRPr kumimoji="1" lang="en-US" altLang="ja-JP" dirty="0" smtClean="0"/>
          </a:p>
          <a:p>
            <a:r>
              <a:rPr kumimoji="1" lang="ja-JP" altLang="en-US" dirty="0" smtClean="0"/>
              <a:t>正答率に対して説明文の有無で有意な差があるかを調べた，</a:t>
            </a:r>
            <a:endParaRPr kumimoji="1" lang="en-US" altLang="ja-JP" dirty="0" smtClean="0"/>
          </a:p>
          <a:p>
            <a:r>
              <a:rPr kumimoji="1" lang="en-US" altLang="ja-JP" dirty="0" smtClean="0"/>
              <a:t>T</a:t>
            </a:r>
            <a:r>
              <a:rPr kumimoji="1" lang="ja-JP" altLang="en-US" dirty="0" smtClean="0"/>
              <a:t>検定を行った結果有意差が示された．</a:t>
            </a:r>
            <a:endParaRPr kumimoji="1" lang="en-US" altLang="ja-JP" dirty="0" smtClean="0"/>
          </a:p>
          <a:p>
            <a:endParaRPr kumimoji="1" lang="en-US" altLang="ja-JP" dirty="0" smtClean="0"/>
          </a:p>
          <a:p>
            <a:r>
              <a:rPr kumimoji="1" lang="ja-JP" altLang="en-US" dirty="0" smtClean="0"/>
              <a:t>よって生成した辞書がプログラム理解にとって有用であるといえる．</a:t>
            </a:r>
            <a:endParaRPr kumimoji="1" lang="en-US" altLang="ja-JP" dirty="0" smtClean="0"/>
          </a:p>
          <a:p>
            <a:endParaRPr kumimoji="1" lang="en-US" altLang="ja-JP" dirty="0" smtClean="0"/>
          </a:p>
          <a:p>
            <a:endParaRPr kumimoji="1" lang="ja-JP" altLang="en-US" dirty="0"/>
          </a:p>
        </p:txBody>
      </p:sp>
      <p:sp>
        <p:nvSpPr>
          <p:cNvPr id="4" name="スライド番号プレースホルダー 3"/>
          <p:cNvSpPr>
            <a:spLocks noGrp="1"/>
          </p:cNvSpPr>
          <p:nvPr>
            <p:ph type="sldNum" sz="quarter" idx="10"/>
          </p:nvPr>
        </p:nvSpPr>
        <p:spPr/>
        <p:txBody>
          <a:bodyPr/>
          <a:lstStyle/>
          <a:p>
            <a:fld id="{FA30D401-B3D4-4F37-8809-E6DE74EA9AD8}" type="slidenum">
              <a:rPr kumimoji="1" lang="ja-JP" altLang="en-US" smtClean="0"/>
              <a:pPr/>
              <a:t>12</a:t>
            </a:fld>
            <a:endParaRPr kumimoji="1" lang="ja-JP" altLang="en-US" dirty="0"/>
          </a:p>
        </p:txBody>
      </p:sp>
    </p:spTree>
    <p:extLst>
      <p:ext uri="{BB962C8B-B14F-4D97-AF65-F5344CB8AC3E}">
        <p14:creationId xmlns:p14="http://schemas.microsoft.com/office/powerpoint/2010/main" val="343009366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FA30D401-B3D4-4F37-8809-E6DE74EA9AD8}" type="slidenum">
              <a:rPr kumimoji="1" lang="ja-JP" altLang="en-US" smtClean="0"/>
              <a:pPr/>
              <a:t>13</a:t>
            </a:fld>
            <a:endParaRPr kumimoji="1" lang="ja-JP" altLang="en-US" dirty="0"/>
          </a:p>
        </p:txBody>
      </p:sp>
    </p:spTree>
    <p:extLst>
      <p:ext uri="{BB962C8B-B14F-4D97-AF65-F5344CB8AC3E}">
        <p14:creationId xmlns:p14="http://schemas.microsoft.com/office/powerpoint/2010/main" val="218658122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FA30D401-B3D4-4F37-8809-E6DE74EA9AD8}" type="slidenum">
              <a:rPr kumimoji="1" lang="ja-JP" altLang="en-US" smtClean="0"/>
              <a:pPr/>
              <a:t>15</a:t>
            </a:fld>
            <a:endParaRPr kumimoji="1" lang="ja-JP" altLang="en-US" dirty="0"/>
          </a:p>
        </p:txBody>
      </p:sp>
    </p:spTree>
    <p:extLst>
      <p:ext uri="{BB962C8B-B14F-4D97-AF65-F5344CB8AC3E}">
        <p14:creationId xmlns:p14="http://schemas.microsoft.com/office/powerpoint/2010/main" val="428907762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FA30D401-B3D4-4F37-8809-E6DE74EA9AD8}" type="slidenum">
              <a:rPr kumimoji="1" lang="ja-JP" altLang="en-US" smtClean="0"/>
              <a:pPr/>
              <a:t>18</a:t>
            </a:fld>
            <a:endParaRPr kumimoji="1" lang="ja-JP" altLang="en-US" dirty="0"/>
          </a:p>
        </p:txBody>
      </p:sp>
    </p:spTree>
    <p:extLst>
      <p:ext uri="{BB962C8B-B14F-4D97-AF65-F5344CB8AC3E}">
        <p14:creationId xmlns:p14="http://schemas.microsoft.com/office/powerpoint/2010/main" val="291286974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それでは，研究の背景について説明します．</a:t>
            </a:r>
            <a:endParaRPr kumimoji="1" lang="en-US" altLang="ja-JP" dirty="0" smtClean="0"/>
          </a:p>
          <a:p>
            <a:endParaRPr kumimoji="1" lang="en-US" altLang="ja-JP" dirty="0" smtClean="0"/>
          </a:p>
          <a:p>
            <a:r>
              <a:rPr kumimoji="1" lang="ja-JP" altLang="en-US" dirty="0" smtClean="0"/>
              <a:t>ソフトウェアの開発保守ではプログラム理解を行う機会が多いです．</a:t>
            </a:r>
            <a:endParaRPr kumimoji="1" lang="en-US" altLang="ja-JP" dirty="0" smtClean="0"/>
          </a:p>
          <a:p>
            <a:endParaRPr kumimoji="1" lang="en-US" altLang="ja-JP" dirty="0" smtClean="0"/>
          </a:p>
          <a:p>
            <a:r>
              <a:rPr kumimoji="1" lang="ja-JP" altLang="en-US" dirty="0" smtClean="0"/>
              <a:t>そして，プログラム理解のためにソースコードを読むことは有用な方法の一つであります．</a:t>
            </a:r>
            <a:endParaRPr kumimoji="1" lang="en-US" altLang="ja-JP" dirty="0" smtClean="0"/>
          </a:p>
          <a:p>
            <a:endParaRPr kumimoji="1" lang="en-US" altLang="ja-JP" dirty="0" smtClean="0"/>
          </a:p>
          <a:p>
            <a:r>
              <a:rPr kumimoji="1" lang="ja-JP" altLang="en-US" dirty="0" smtClean="0"/>
              <a:t>また，ソースコードを読む際，識別子は重要な手がかかりとなります．</a:t>
            </a:r>
            <a:endParaRPr kumimoji="1" lang="en-US" altLang="ja-JP" dirty="0" smtClean="0"/>
          </a:p>
          <a:p>
            <a:r>
              <a:rPr kumimoji="1" lang="ja-JP" altLang="en-US" dirty="0" smtClean="0"/>
              <a:t>識別子から関数や変数の役割や振舞いを類推する</a:t>
            </a:r>
            <a:r>
              <a:rPr kumimoji="1" lang="ja-JP" altLang="en-US" dirty="0" smtClean="0"/>
              <a:t>ことが可能</a:t>
            </a:r>
            <a:r>
              <a:rPr kumimoji="1" lang="ja-JP" altLang="en-US" dirty="0" err="1" smtClean="0"/>
              <a:t>だら</a:t>
            </a:r>
            <a:r>
              <a:rPr kumimoji="1" lang="ja-JP" altLang="en-US" dirty="0" smtClean="0"/>
              <a:t>からです，</a:t>
            </a:r>
            <a:r>
              <a:rPr kumimoji="1" lang="en-US" altLang="ja-JP" dirty="0" smtClean="0"/>
              <a:t>#</a:t>
            </a:r>
            <a:r>
              <a:rPr kumimoji="1" lang="ja-JP" altLang="en-US" dirty="0" smtClean="0"/>
              <a:t>ソースコード</a:t>
            </a:r>
            <a:r>
              <a:rPr kumimoji="1" lang="ja-JP" altLang="en-US" dirty="0" smtClean="0"/>
              <a:t>を読むことの助けとなります．</a:t>
            </a:r>
            <a:endParaRPr kumimoji="1" lang="en-US" altLang="ja-JP" dirty="0" smtClean="0"/>
          </a:p>
          <a:p>
            <a:endParaRPr kumimoji="1" lang="en-US" altLang="ja-JP" dirty="0" smtClean="0"/>
          </a:p>
          <a:p>
            <a:r>
              <a:rPr kumimoji="1" lang="ja-JP" altLang="en-US" dirty="0" smtClean="0"/>
              <a:t>しかし，類推が行えない場合には，プログラム理解に要する時間が増加するという問題がある．</a:t>
            </a:r>
            <a:endParaRPr kumimoji="1" lang="en-US" altLang="ja-JP" dirty="0" smtClean="0"/>
          </a:p>
          <a:p>
            <a:r>
              <a:rPr kumimoji="1" lang="ja-JP" altLang="en-US" dirty="0" smtClean="0"/>
              <a:t>その原因は作業者の知識が不足しており，識別子中に出現する単語の意味を知らないからです．</a:t>
            </a:r>
            <a:endParaRPr kumimoji="1" lang="en-US" altLang="ja-JP" dirty="0" smtClean="0"/>
          </a:p>
          <a:p>
            <a:endParaRPr kumimoji="1" lang="en-US" altLang="ja-JP" dirty="0" smtClean="0"/>
          </a:p>
          <a:p>
            <a:endParaRPr kumimoji="1" lang="en-US" altLang="ja-JP" dirty="0" smtClean="0"/>
          </a:p>
          <a:p>
            <a:endParaRPr kumimoji="1" lang="en-US" altLang="ja-JP" dirty="0" smtClean="0"/>
          </a:p>
          <a:p>
            <a:endParaRPr kumimoji="1" lang="en-US" altLang="ja-JP" dirty="0" smtClean="0"/>
          </a:p>
          <a:p>
            <a:endParaRPr kumimoji="1" lang="en-US" altLang="ja-JP" dirty="0" smtClean="0"/>
          </a:p>
          <a:p>
            <a:endParaRPr kumimoji="1" lang="en-US" altLang="ja-JP" dirty="0" smtClean="0"/>
          </a:p>
          <a:p>
            <a:r>
              <a:rPr kumimoji="1" lang="ja-JP" altLang="en-US" dirty="0" smtClean="0"/>
              <a:t>まず，研究の背景と問題について述べます．</a:t>
            </a:r>
            <a:endParaRPr kumimoji="1" lang="en-US" altLang="ja-JP" dirty="0" smtClean="0"/>
          </a:p>
          <a:p>
            <a:endParaRPr kumimoji="1" lang="en-US" altLang="ja-JP" dirty="0" smtClean="0"/>
          </a:p>
          <a:p>
            <a:r>
              <a:rPr kumimoji="1" lang="ja-JP" altLang="en-US" dirty="0" smtClean="0"/>
              <a:t>作業者はプログラム理解を行うためにソースコードの読解を行う機会は多いです．</a:t>
            </a:r>
            <a:endParaRPr kumimoji="1" lang="en-US" altLang="ja-JP" dirty="0" smtClean="0"/>
          </a:p>
          <a:p>
            <a:endParaRPr kumimoji="1" lang="en-US" altLang="ja-JP" dirty="0" smtClean="0"/>
          </a:p>
          <a:p>
            <a:r>
              <a:rPr kumimoji="1" lang="ja-JP" altLang="en-US" dirty="0" smtClean="0"/>
              <a:t>ソースコードの読解を行う際，作業者はソースコード中の様々な情報を活用することで理解を進めるが，</a:t>
            </a:r>
            <a:endParaRPr kumimoji="1" lang="en-US" altLang="ja-JP" dirty="0" smtClean="0"/>
          </a:p>
          <a:p>
            <a:r>
              <a:rPr kumimoji="1" lang="ja-JP" altLang="en-US" dirty="0" smtClean="0"/>
              <a:t>その中でも識別子は重要な手がかりであることが知られています．</a:t>
            </a:r>
            <a:endParaRPr kumimoji="1" lang="en-US" altLang="ja-JP" dirty="0" smtClean="0"/>
          </a:p>
          <a:p>
            <a:r>
              <a:rPr kumimoji="1" lang="ja-JP" altLang="en-US" dirty="0" smtClean="0"/>
              <a:t>作業者は識別子名からその関数や変数の役割や振舞いを類推しながら，読解を進めます．</a:t>
            </a:r>
            <a:endParaRPr kumimoji="1" lang="en-US" altLang="ja-JP" dirty="0" smtClean="0"/>
          </a:p>
          <a:p>
            <a:r>
              <a:rPr kumimoji="1" lang="ja-JP" altLang="en-US" dirty="0" smtClean="0"/>
              <a:t>類推を行うことにより，処理内容に対しある程度の予測をもって読解を行うことや，その箇所が知りたい情報に関連しそうかどうかを判断することが可能になり，読解を行いやすくなります．</a:t>
            </a:r>
            <a:endParaRPr kumimoji="1" lang="en-US" altLang="ja-JP" dirty="0" smtClean="0"/>
          </a:p>
          <a:p>
            <a:endParaRPr kumimoji="1" lang="en-US" altLang="ja-JP" dirty="0" smtClean="0"/>
          </a:p>
          <a:p>
            <a:endParaRPr kumimoji="1" lang="en-US" altLang="ja-JP" dirty="0" smtClean="0"/>
          </a:p>
          <a:p>
            <a:r>
              <a:rPr kumimoji="1" lang="ja-JP" altLang="en-US" dirty="0" smtClean="0"/>
              <a:t>しかし，作業者が識別子からの類推が行えない場合には，理解に要する時間が増加するといった問題があります．</a:t>
            </a:r>
            <a:endParaRPr kumimoji="1" lang="en-US" altLang="ja-JP" dirty="0" smtClean="0"/>
          </a:p>
          <a:p>
            <a:r>
              <a:rPr kumimoji="1" lang="ja-JP" altLang="en-US" dirty="0" smtClean="0"/>
              <a:t>類推を行えない原因として，作業者の知識や経験が不足していることが考えられます．</a:t>
            </a:r>
            <a:endParaRPr kumimoji="1" lang="en-US" altLang="ja-JP" dirty="0" smtClean="0"/>
          </a:p>
          <a:p>
            <a:r>
              <a:rPr kumimoji="1" lang="ja-JP" altLang="en-US" dirty="0" smtClean="0"/>
              <a:t>知識と経験を得るためには，多くのソフトウェアに携わり学習する必要があります．</a:t>
            </a:r>
            <a:endParaRPr kumimoji="1" lang="en-US" altLang="ja-JP" dirty="0" smtClean="0"/>
          </a:p>
          <a:p>
            <a:r>
              <a:rPr kumimoji="1" lang="ja-JP" altLang="en-US" dirty="0" smtClean="0"/>
              <a:t>そのため，学習には大きな労力が必要となります．</a:t>
            </a:r>
            <a:endParaRPr kumimoji="1" lang="ja-JP" altLang="en-US" dirty="0"/>
          </a:p>
        </p:txBody>
      </p:sp>
      <p:sp>
        <p:nvSpPr>
          <p:cNvPr id="4" name="スライド番号プレースホルダー 3"/>
          <p:cNvSpPr>
            <a:spLocks noGrp="1"/>
          </p:cNvSpPr>
          <p:nvPr>
            <p:ph type="sldNum" sz="quarter" idx="10"/>
          </p:nvPr>
        </p:nvSpPr>
        <p:spPr/>
        <p:txBody>
          <a:bodyPr/>
          <a:lstStyle/>
          <a:p>
            <a:fld id="{FA30D401-B3D4-4F37-8809-E6DE74EA9AD8}" type="slidenum">
              <a:rPr kumimoji="1" lang="ja-JP" altLang="en-US" smtClean="0"/>
              <a:pPr/>
              <a:t>2</a:t>
            </a:fld>
            <a:endParaRPr kumimoji="1" lang="ja-JP" altLang="en-US" dirty="0"/>
          </a:p>
        </p:txBody>
      </p:sp>
    </p:spTree>
    <p:extLst>
      <p:ext uri="{BB962C8B-B14F-4D97-AF65-F5344CB8AC3E}">
        <p14:creationId xmlns:p14="http://schemas.microsoft.com/office/powerpoint/2010/main" val="227294377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本研究ではその問題に対し，</a:t>
            </a:r>
            <a:endParaRPr kumimoji="1" lang="en-US" altLang="ja-JP" dirty="0" smtClean="0"/>
          </a:p>
          <a:p>
            <a:r>
              <a:rPr kumimoji="1" lang="ja-JP" altLang="en-US" dirty="0" smtClean="0"/>
              <a:t>識別子中に出現する名詞の説明を集めた辞書を生成し，その辞書を提供することで，作業者の知識を補います．</a:t>
            </a:r>
            <a:endParaRPr kumimoji="1" lang="en-US" altLang="ja-JP" dirty="0" smtClean="0"/>
          </a:p>
          <a:p>
            <a:endParaRPr kumimoji="1" lang="en-US" altLang="ja-JP" dirty="0" smtClean="0"/>
          </a:p>
          <a:p>
            <a:endParaRPr kumimoji="1" lang="en-US" altLang="ja-JP" dirty="0" smtClean="0"/>
          </a:p>
          <a:p>
            <a:r>
              <a:rPr kumimoji="1" lang="ja-JP" altLang="en-US" dirty="0" smtClean="0"/>
              <a:t>アプローチとして</a:t>
            </a:r>
            <a:endParaRPr kumimoji="1" lang="en-US" altLang="ja-JP" dirty="0" smtClean="0"/>
          </a:p>
          <a:p>
            <a:r>
              <a:rPr kumimoji="1" lang="ja-JP" altLang="en-US" dirty="0" smtClean="0"/>
              <a:t>辞書の自動的な生成を行います．</a:t>
            </a:r>
            <a:endParaRPr kumimoji="1" lang="en-US" altLang="ja-JP" dirty="0" smtClean="0"/>
          </a:p>
          <a:p>
            <a:r>
              <a:rPr kumimoji="1" lang="ja-JP" altLang="en-US" dirty="0" smtClean="0"/>
              <a:t>手作業で辞書を作るのは大きな手間がかかるからです．</a:t>
            </a:r>
            <a:endParaRPr kumimoji="1" lang="en-US" altLang="ja-JP" dirty="0" smtClean="0"/>
          </a:p>
          <a:p>
            <a:r>
              <a:rPr kumimoji="1" lang="ja-JP" altLang="en-US" dirty="0" smtClean="0"/>
              <a:t>そして，ソースコード中の識別子とコメントをもとに生成を行います．</a:t>
            </a:r>
            <a:endParaRPr kumimoji="1" lang="en-US" altLang="ja-JP" dirty="0" smtClean="0"/>
          </a:p>
          <a:p>
            <a:endParaRPr kumimoji="1" lang="en-US" altLang="ja-JP" dirty="0" smtClean="0"/>
          </a:p>
          <a:p>
            <a:endParaRPr kumimoji="1" lang="en-US" altLang="ja-JP" dirty="0" smtClean="0"/>
          </a:p>
          <a:p>
            <a:endParaRPr kumimoji="1" lang="en-US" altLang="ja-JP" dirty="0" smtClean="0"/>
          </a:p>
          <a:p>
            <a:endParaRPr kumimoji="1" lang="en-US" altLang="ja-JP" dirty="0" smtClean="0"/>
          </a:p>
          <a:p>
            <a:endParaRPr kumimoji="1" lang="en-US" altLang="ja-JP" dirty="0" smtClean="0"/>
          </a:p>
          <a:p>
            <a:endParaRPr kumimoji="1" lang="en-US" altLang="ja-JP" dirty="0" smtClean="0"/>
          </a:p>
          <a:p>
            <a:endParaRPr kumimoji="1" lang="en-US" altLang="ja-JP" dirty="0" smtClean="0"/>
          </a:p>
          <a:p>
            <a:endParaRPr kumimoji="1" lang="en-US" altLang="ja-JP" dirty="0" smtClean="0"/>
          </a:p>
          <a:p>
            <a:endParaRPr kumimoji="1" lang="en-US" altLang="ja-JP" dirty="0" smtClean="0"/>
          </a:p>
          <a:p>
            <a:r>
              <a:rPr kumimoji="1" lang="ja-JP" altLang="en-US" dirty="0" smtClean="0"/>
              <a:t>識別子に対するコメント中ではその識別子の役割や振舞いを説明している．</a:t>
            </a:r>
            <a:endParaRPr kumimoji="1" lang="en-US" altLang="ja-JP" dirty="0" smtClean="0"/>
          </a:p>
          <a:p>
            <a:r>
              <a:rPr kumimoji="1" lang="ja-JP" altLang="en-US" dirty="0" smtClean="0"/>
              <a:t>さらに，説明には識別子中の単語の説明に相当する記述が含まれていると考えられる</a:t>
            </a:r>
            <a:endParaRPr kumimoji="1" lang="en-US" altLang="ja-JP" dirty="0" smtClean="0"/>
          </a:p>
          <a:p>
            <a:endParaRPr kumimoji="1" lang="en-US" altLang="ja-JP" dirty="0" smtClean="0"/>
          </a:p>
          <a:p>
            <a:endParaRPr kumimoji="1" lang="en-US" altLang="ja-JP" dirty="0" smtClean="0"/>
          </a:p>
          <a:p>
            <a:endParaRPr kumimoji="1" lang="en-US" altLang="ja-JP" dirty="0" smtClean="0"/>
          </a:p>
          <a:p>
            <a:endParaRPr kumimoji="1" lang="en-US" altLang="ja-JP" dirty="0" smtClean="0"/>
          </a:p>
          <a:p>
            <a:endParaRPr kumimoji="1" lang="en-US" altLang="ja-JP" dirty="0" smtClean="0"/>
          </a:p>
          <a:p>
            <a:endParaRPr kumimoji="1" lang="en-US" altLang="ja-JP" dirty="0" smtClean="0"/>
          </a:p>
          <a:p>
            <a:endParaRPr kumimoji="1" lang="en-US" altLang="ja-JP" dirty="0" smtClean="0"/>
          </a:p>
          <a:p>
            <a:endParaRPr kumimoji="1" lang="en-US" altLang="ja-JP" dirty="0" smtClean="0"/>
          </a:p>
          <a:p>
            <a:r>
              <a:rPr kumimoji="1" lang="ja-JP" altLang="en-US" dirty="0" smtClean="0"/>
              <a:t>そこで，本研究ではそのような問題に対して，</a:t>
            </a:r>
            <a:endParaRPr kumimoji="1" lang="en-US" altLang="ja-JP" dirty="0" smtClean="0"/>
          </a:p>
          <a:p>
            <a:r>
              <a:rPr kumimoji="1" lang="ja-JP" altLang="en-US" dirty="0" smtClean="0"/>
              <a:t>識別子中の名詞単語の説明を集めた辞書を生成し，</a:t>
            </a:r>
            <a:endParaRPr kumimoji="1" lang="en-US" altLang="ja-JP" dirty="0" smtClean="0"/>
          </a:p>
          <a:p>
            <a:r>
              <a:rPr kumimoji="1" lang="ja-JP" altLang="en-US" dirty="0" smtClean="0"/>
              <a:t>その辞書を作業者に提供することで類推を助けることでプログラム理解の支援を目指します．</a:t>
            </a:r>
            <a:endParaRPr kumimoji="1" lang="en-US" altLang="ja-JP" dirty="0" smtClean="0"/>
          </a:p>
          <a:p>
            <a:endParaRPr kumimoji="1" lang="en-US" altLang="ja-JP" dirty="0" smtClean="0"/>
          </a:p>
          <a:p>
            <a:r>
              <a:rPr kumimoji="1" lang="ja-JP" altLang="en-US" dirty="0" smtClean="0"/>
              <a:t>アプローチとして，ソースコード中の識別子に対応するコメントでは識別子への説明が記述されているが，</a:t>
            </a:r>
            <a:endParaRPr kumimoji="1" lang="en-US" altLang="ja-JP" dirty="0" smtClean="0"/>
          </a:p>
          <a:p>
            <a:r>
              <a:rPr kumimoji="1" lang="ja-JP" altLang="en-US" dirty="0" smtClean="0"/>
              <a:t>このコメント中から識別子名に含まれる名詞への説明のみを抽出することで名詞への説明文を生成します．</a:t>
            </a:r>
            <a:endParaRPr kumimoji="1" lang="en-US" altLang="ja-JP" dirty="0" smtClean="0"/>
          </a:p>
          <a:p>
            <a:r>
              <a:rPr kumimoji="1" lang="ja-JP" altLang="en-US" dirty="0" smtClean="0"/>
              <a:t>ある名詞について頻出する記述は，その名詞への説明が行われているのではないかと考えられます．</a:t>
            </a:r>
            <a:endParaRPr kumimoji="1" lang="en-US" altLang="ja-JP" dirty="0" smtClean="0"/>
          </a:p>
          <a:p>
            <a:endParaRPr kumimoji="1" lang="en-US" altLang="ja-JP" dirty="0" smtClean="0"/>
          </a:p>
          <a:p>
            <a:r>
              <a:rPr kumimoji="1" lang="ja-JP" altLang="en-US" dirty="0" smtClean="0"/>
              <a:t>そこで，本手法では</a:t>
            </a:r>
            <a:r>
              <a:rPr kumimoji="1" lang="en-US" altLang="ja-JP" dirty="0" smtClean="0"/>
              <a:t>Java</a:t>
            </a:r>
            <a:r>
              <a:rPr kumimoji="1" lang="ja-JP" altLang="en-US" dirty="0" smtClean="0"/>
              <a:t>ソースコード集合を解析することにより，識別子と対応するコメントの組を抽出し，</a:t>
            </a:r>
            <a:endParaRPr kumimoji="1" lang="en-US" altLang="ja-JP" dirty="0" smtClean="0"/>
          </a:p>
          <a:p>
            <a:r>
              <a:rPr kumimoji="1" lang="ja-JP" altLang="en-US" dirty="0" smtClean="0"/>
              <a:t>それらの組を解析することにより，名詞と名詞への説明文を生成することで辞書の生成を行います．</a:t>
            </a:r>
            <a:endParaRPr kumimoji="1" lang="en-US" altLang="ja-JP" dirty="0" smtClean="0"/>
          </a:p>
          <a:p>
            <a:endParaRPr kumimoji="1" lang="en-US" altLang="ja-JP" dirty="0" smtClean="0"/>
          </a:p>
          <a:p>
            <a:r>
              <a:rPr kumimoji="1" lang="ja-JP" altLang="en-US" dirty="0" smtClean="0"/>
              <a:t>それでは，提案手法について詳しく説明していきます．</a:t>
            </a:r>
            <a:endParaRPr kumimoji="1" lang="en-US" altLang="ja-JP" dirty="0" smtClean="0"/>
          </a:p>
        </p:txBody>
      </p:sp>
      <p:sp>
        <p:nvSpPr>
          <p:cNvPr id="4" name="スライド番号プレースホルダー 3"/>
          <p:cNvSpPr>
            <a:spLocks noGrp="1"/>
          </p:cNvSpPr>
          <p:nvPr>
            <p:ph type="sldNum" sz="quarter" idx="10"/>
          </p:nvPr>
        </p:nvSpPr>
        <p:spPr/>
        <p:txBody>
          <a:bodyPr/>
          <a:lstStyle/>
          <a:p>
            <a:fld id="{FA30D401-B3D4-4F37-8809-E6DE74EA9AD8}" type="slidenum">
              <a:rPr kumimoji="1" lang="ja-JP" altLang="en-US" smtClean="0"/>
              <a:pPr/>
              <a:t>3</a:t>
            </a:fld>
            <a:endParaRPr kumimoji="1" lang="ja-JP" altLang="en-US" dirty="0"/>
          </a:p>
        </p:txBody>
      </p:sp>
    </p:spTree>
    <p:extLst>
      <p:ext uri="{BB962C8B-B14F-4D97-AF65-F5344CB8AC3E}">
        <p14:creationId xmlns:p14="http://schemas.microsoft.com/office/powerpoint/2010/main" val="267753707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それでは，提案手法の説明を行います．</a:t>
            </a:r>
            <a:endParaRPr kumimoji="1" lang="en-US" altLang="ja-JP" dirty="0" smtClean="0"/>
          </a:p>
          <a:p>
            <a:r>
              <a:rPr kumimoji="1" lang="ja-JP" altLang="en-US" dirty="0" smtClean="0"/>
              <a:t>本手法では，特定の名詞を含む識別子へのコメントを集めた際に，そのコメント集合のなかに頻出するフレーズを名詞への説明に利用します</a:t>
            </a:r>
            <a:endParaRPr kumimoji="1" lang="en-US" altLang="ja-JP" dirty="0" smtClean="0"/>
          </a:p>
          <a:p>
            <a:endParaRPr kumimoji="1" lang="en-US" altLang="ja-JP" dirty="0" smtClean="0"/>
          </a:p>
          <a:p>
            <a:r>
              <a:rPr kumimoji="1" lang="ja-JP" altLang="en-US" dirty="0" smtClean="0"/>
              <a:t>手法の概要について説明します．</a:t>
            </a:r>
            <a:endParaRPr kumimoji="1" lang="en-US" altLang="ja-JP" dirty="0" smtClean="0"/>
          </a:p>
          <a:p>
            <a:r>
              <a:rPr kumimoji="1" lang="ja-JP" altLang="en-US" dirty="0" smtClean="0"/>
              <a:t>まず入力は</a:t>
            </a:r>
            <a:r>
              <a:rPr kumimoji="1" lang="en-US" altLang="ja-JP" dirty="0" smtClean="0"/>
              <a:t>Java</a:t>
            </a:r>
            <a:r>
              <a:rPr kumimoji="1" lang="ja-JP" altLang="en-US" dirty="0" smtClean="0"/>
              <a:t>のソースコード集合です．</a:t>
            </a:r>
            <a:endParaRPr kumimoji="1" lang="en-US" altLang="ja-JP" dirty="0" smtClean="0"/>
          </a:p>
          <a:p>
            <a:r>
              <a:rPr kumimoji="1" lang="ja-JP" altLang="en-US" dirty="0" smtClean="0"/>
              <a:t>そして，出力は入力ソースコードのドメインに対応した辞書になります．</a:t>
            </a:r>
            <a:endParaRPr kumimoji="1" lang="en-US" altLang="ja-JP" dirty="0" smtClean="0"/>
          </a:p>
          <a:p>
            <a:endParaRPr kumimoji="1" lang="en-US" altLang="ja-JP" dirty="0" smtClean="0"/>
          </a:p>
          <a:p>
            <a:r>
              <a:rPr kumimoji="1" lang="ja-JP" altLang="en-US" dirty="0" smtClean="0"/>
              <a:t>処理の流れは</a:t>
            </a:r>
            <a:endParaRPr kumimoji="1" lang="en-US" altLang="ja-JP" dirty="0" smtClean="0"/>
          </a:p>
          <a:p>
            <a:r>
              <a:rPr kumimoji="1" lang="ja-JP" altLang="en-US" dirty="0" smtClean="0"/>
              <a:t>始めに</a:t>
            </a:r>
            <a:r>
              <a:rPr kumimoji="1" lang="en-US" altLang="ja-JP" dirty="0" smtClean="0"/>
              <a:t>Java</a:t>
            </a:r>
            <a:r>
              <a:rPr kumimoji="1" lang="ja-JP" altLang="en-US" dirty="0" smtClean="0"/>
              <a:t>ソースコード集合から名詞とそれに対するコメントを収集します</a:t>
            </a:r>
            <a:endParaRPr kumimoji="1" lang="en-US" altLang="ja-JP" dirty="0" smtClean="0"/>
          </a:p>
          <a:p>
            <a:r>
              <a:rPr kumimoji="1" lang="ja-JP" altLang="en-US" dirty="0" smtClean="0"/>
              <a:t>次に，そのコメント集合から頻出フレーズを抽出します．</a:t>
            </a:r>
            <a:endParaRPr kumimoji="1" lang="en-US" altLang="ja-JP" dirty="0" smtClean="0"/>
          </a:p>
          <a:p>
            <a:r>
              <a:rPr kumimoji="1" lang="ja-JP" altLang="en-US" dirty="0" smtClean="0"/>
              <a:t>そして，その頻出フレーズをもとに説明文の作成を行います</a:t>
            </a:r>
            <a:endParaRPr kumimoji="1" lang="en-US" altLang="ja-JP" dirty="0" smtClean="0"/>
          </a:p>
          <a:p>
            <a:r>
              <a:rPr kumimoji="1" lang="ja-JP" altLang="en-US" dirty="0" smtClean="0"/>
              <a:t>最後に，名詞と作成した説明文の一部を辞書に収録します．</a:t>
            </a:r>
            <a:endParaRPr kumimoji="1" lang="en-US" altLang="ja-JP" dirty="0" smtClean="0"/>
          </a:p>
          <a:p>
            <a:endParaRPr kumimoji="1" lang="en-US" altLang="ja-JP" dirty="0" smtClean="0"/>
          </a:p>
          <a:p>
            <a:r>
              <a:rPr kumimoji="1" lang="ja-JP" altLang="en-US" dirty="0" smtClean="0"/>
              <a:t>以降，各処理について詳しく説明します．</a:t>
            </a:r>
            <a:endParaRPr kumimoji="1" lang="en-US" altLang="ja-JP" dirty="0" smtClean="0"/>
          </a:p>
          <a:p>
            <a:endParaRPr kumimoji="1" lang="en-US" altLang="ja-JP" dirty="0" smtClean="0"/>
          </a:p>
          <a:p>
            <a:endParaRPr kumimoji="1" lang="en-US" altLang="ja-JP" dirty="0" smtClean="0"/>
          </a:p>
          <a:p>
            <a:endParaRPr kumimoji="1" lang="en-US" altLang="ja-JP" dirty="0" smtClean="0"/>
          </a:p>
          <a:p>
            <a:endParaRPr kumimoji="1" lang="en-US" altLang="ja-JP" dirty="0" smtClean="0"/>
          </a:p>
          <a:p>
            <a:endParaRPr kumimoji="1" lang="en-US" altLang="ja-JP" dirty="0" smtClean="0"/>
          </a:p>
          <a:p>
            <a:r>
              <a:rPr kumimoji="1" lang="ja-JP" altLang="en-US" dirty="0" smtClean="0"/>
              <a:t>そこで，コメント中の説明を利用することで名詞への説明文を作成し辞書を生成する手法を提案する</a:t>
            </a:r>
            <a:endParaRPr kumimoji="1" lang="en-US" altLang="ja-JP" dirty="0" smtClean="0"/>
          </a:p>
          <a:p>
            <a:endParaRPr kumimoji="1" lang="en-US" altLang="ja-JP" dirty="0" smtClean="0"/>
          </a:p>
          <a:p>
            <a:r>
              <a:rPr kumimoji="1" lang="ja-JP" altLang="en-US" dirty="0" smtClean="0"/>
              <a:t>提案手法の流れは～</a:t>
            </a:r>
            <a:endParaRPr kumimoji="1" lang="ja-JP" altLang="en-US" dirty="0"/>
          </a:p>
        </p:txBody>
      </p:sp>
      <p:sp>
        <p:nvSpPr>
          <p:cNvPr id="4" name="スライド番号プレースホルダー 3"/>
          <p:cNvSpPr>
            <a:spLocks noGrp="1"/>
          </p:cNvSpPr>
          <p:nvPr>
            <p:ph type="sldNum" sz="quarter" idx="10"/>
          </p:nvPr>
        </p:nvSpPr>
        <p:spPr/>
        <p:txBody>
          <a:bodyPr/>
          <a:lstStyle/>
          <a:p>
            <a:fld id="{FA30D401-B3D4-4F37-8809-E6DE74EA9AD8}" type="slidenum">
              <a:rPr kumimoji="1" lang="ja-JP" altLang="en-US" smtClean="0"/>
              <a:pPr/>
              <a:t>4</a:t>
            </a:fld>
            <a:endParaRPr kumimoji="1" lang="ja-JP" altLang="en-US" dirty="0"/>
          </a:p>
        </p:txBody>
      </p:sp>
    </p:spTree>
    <p:extLst>
      <p:ext uri="{BB962C8B-B14F-4D97-AF65-F5344CB8AC3E}">
        <p14:creationId xmlns:p14="http://schemas.microsoft.com/office/powerpoint/2010/main" val="237470723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ます，名詞とコメントの収集を行います．</a:t>
            </a:r>
            <a:endParaRPr kumimoji="1" lang="en-US" altLang="ja-JP" dirty="0" smtClean="0"/>
          </a:p>
          <a:p>
            <a:endParaRPr kumimoji="1" lang="en-US" altLang="ja-JP" dirty="0" smtClean="0"/>
          </a:p>
          <a:p>
            <a:r>
              <a:rPr kumimoji="1" lang="ja-JP" altLang="en-US" dirty="0" smtClean="0"/>
              <a:t>そのために，３つの処理を行います．</a:t>
            </a:r>
            <a:endParaRPr kumimoji="1" lang="en-US" altLang="ja-JP" dirty="0" smtClean="0"/>
          </a:p>
          <a:p>
            <a:r>
              <a:rPr kumimoji="1" lang="ja-JP" altLang="en-US" dirty="0" smtClean="0"/>
              <a:t>まず，ソースコード中から識別子とその識別子に対応するコメントの組を取得します．</a:t>
            </a:r>
            <a:endParaRPr kumimoji="1" lang="en-US" altLang="ja-JP" dirty="0" smtClean="0"/>
          </a:p>
          <a:p>
            <a:r>
              <a:rPr kumimoji="1" lang="ja-JP" altLang="en-US" dirty="0" smtClean="0"/>
              <a:t>次に，識別子から名詞を抽出します．</a:t>
            </a:r>
            <a:endParaRPr kumimoji="1" lang="en-US" altLang="ja-JP" dirty="0" smtClean="0"/>
          </a:p>
          <a:p>
            <a:r>
              <a:rPr kumimoji="1" lang="ja-JP" altLang="en-US" dirty="0" smtClean="0"/>
              <a:t>得られた識別子を単語に分割し，その中で名詞である単語を抽出します．</a:t>
            </a:r>
            <a:endParaRPr kumimoji="1" lang="en-US" altLang="ja-JP" dirty="0" smtClean="0"/>
          </a:p>
          <a:p>
            <a:r>
              <a:rPr kumimoji="1" lang="ja-JP" altLang="en-US" dirty="0" smtClean="0"/>
              <a:t>最後にその抽出した名詞とコメントを対応付けます．</a:t>
            </a:r>
            <a:endParaRPr kumimoji="1" lang="en-US" altLang="ja-JP" dirty="0" smtClean="0"/>
          </a:p>
          <a:p>
            <a:endParaRPr kumimoji="1" lang="en-US" altLang="ja-JP" dirty="0" smtClean="0"/>
          </a:p>
          <a:p>
            <a:r>
              <a:rPr kumimoji="1" lang="ja-JP" altLang="en-US" dirty="0" smtClean="0"/>
              <a:t>これら処理の結果，名詞とそれに対応するコメント集合を得ます．</a:t>
            </a:r>
            <a:endParaRPr kumimoji="1" lang="en-US" altLang="ja-JP" dirty="0" smtClean="0"/>
          </a:p>
          <a:p>
            <a:endParaRPr kumimoji="1" lang="en-US" altLang="ja-JP" dirty="0" smtClean="0"/>
          </a:p>
          <a:p>
            <a:endParaRPr kumimoji="1" lang="en-US" altLang="ja-JP" dirty="0" smtClean="0"/>
          </a:p>
          <a:p>
            <a:endParaRPr kumimoji="1" lang="en-US" altLang="ja-JP" dirty="0" smtClean="0"/>
          </a:p>
          <a:p>
            <a:endParaRPr kumimoji="1" lang="en-US" altLang="ja-JP" dirty="0" smtClean="0"/>
          </a:p>
          <a:p>
            <a:endParaRPr kumimoji="1" lang="en-US" altLang="ja-JP" dirty="0" smtClean="0"/>
          </a:p>
          <a:p>
            <a:endParaRPr kumimoji="1" lang="en-US" altLang="ja-JP" dirty="0" smtClean="0"/>
          </a:p>
          <a:p>
            <a:endParaRPr kumimoji="1" lang="en-US" altLang="ja-JP" dirty="0" smtClean="0"/>
          </a:p>
          <a:p>
            <a:endParaRPr kumimoji="1" lang="en-US" altLang="ja-JP" dirty="0" smtClean="0"/>
          </a:p>
          <a:p>
            <a:endParaRPr kumimoji="1" lang="en-US" altLang="ja-JP" dirty="0" smtClean="0"/>
          </a:p>
          <a:p>
            <a:r>
              <a:rPr kumimoji="1" lang="ja-JP" altLang="en-US" dirty="0" smtClean="0"/>
              <a:t>入力となるすべてのソースコードに対して同様の処理を施すことにより，</a:t>
            </a:r>
            <a:endParaRPr kumimoji="1" lang="en-US" altLang="ja-JP" dirty="0" smtClean="0"/>
          </a:p>
          <a:p>
            <a:r>
              <a:rPr kumimoji="1" lang="ja-JP" altLang="en-US" dirty="0" smtClean="0"/>
              <a:t>名詞とそれに対応付けられた複数のコメントが得られます．</a:t>
            </a:r>
            <a:endParaRPr kumimoji="1" lang="ja-JP" altLang="en-US" dirty="0"/>
          </a:p>
        </p:txBody>
      </p:sp>
      <p:sp>
        <p:nvSpPr>
          <p:cNvPr id="4" name="スライド番号プレースホルダー 3"/>
          <p:cNvSpPr>
            <a:spLocks noGrp="1"/>
          </p:cNvSpPr>
          <p:nvPr>
            <p:ph type="sldNum" sz="quarter" idx="10"/>
          </p:nvPr>
        </p:nvSpPr>
        <p:spPr/>
        <p:txBody>
          <a:bodyPr/>
          <a:lstStyle/>
          <a:p>
            <a:fld id="{FA30D401-B3D4-4F37-8809-E6DE74EA9AD8}" type="slidenum">
              <a:rPr kumimoji="1" lang="ja-JP" altLang="en-US" smtClean="0"/>
              <a:pPr/>
              <a:t>5</a:t>
            </a:fld>
            <a:endParaRPr kumimoji="1" lang="ja-JP" altLang="en-US" dirty="0"/>
          </a:p>
        </p:txBody>
      </p:sp>
    </p:spTree>
    <p:extLst>
      <p:ext uri="{BB962C8B-B14F-4D97-AF65-F5344CB8AC3E}">
        <p14:creationId xmlns:p14="http://schemas.microsoft.com/office/powerpoint/2010/main" val="208371861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次に，ある名詞に対応付けられたコメントの集合中で頻出するフレーズを抽出します．</a:t>
            </a:r>
            <a:endParaRPr kumimoji="1" lang="en-US" altLang="ja-JP" dirty="0" smtClean="0"/>
          </a:p>
          <a:p>
            <a:endParaRPr kumimoji="1" lang="en-US" altLang="ja-JP" dirty="0" smtClean="0"/>
          </a:p>
          <a:p>
            <a:r>
              <a:rPr kumimoji="1" lang="ja-JP" altLang="en-US" dirty="0" smtClean="0"/>
              <a:t>まず，コメント中の文全てに対しを構文解析し構文木を得ます．</a:t>
            </a:r>
            <a:endParaRPr kumimoji="1" lang="en-US" altLang="ja-JP" dirty="0" smtClean="0"/>
          </a:p>
          <a:p>
            <a:r>
              <a:rPr kumimoji="1" lang="ja-JP" altLang="en-US" dirty="0" smtClean="0"/>
              <a:t>構文解析には，構文解析器</a:t>
            </a:r>
            <a:r>
              <a:rPr kumimoji="1" lang="en-US" altLang="ja-JP" dirty="0" err="1" smtClean="0"/>
              <a:t>Enju</a:t>
            </a:r>
            <a:r>
              <a:rPr kumimoji="1" lang="ja-JP" altLang="en-US" dirty="0" smtClean="0"/>
              <a:t>を利用します．</a:t>
            </a:r>
            <a:endParaRPr kumimoji="1" lang="en-US" altLang="ja-JP" dirty="0" smtClean="0"/>
          </a:p>
          <a:p>
            <a:r>
              <a:rPr kumimoji="1" lang="ja-JP" altLang="en-US" dirty="0" smtClean="0"/>
              <a:t>構文木は単語を頂点とするグラフで表現されます．</a:t>
            </a:r>
            <a:endParaRPr kumimoji="1" lang="en-US" altLang="ja-JP" dirty="0" smtClean="0"/>
          </a:p>
          <a:p>
            <a:endParaRPr kumimoji="1" lang="en-US" altLang="ja-JP" dirty="0" smtClean="0"/>
          </a:p>
          <a:p>
            <a:r>
              <a:rPr kumimoji="1" lang="ja-JP" altLang="en-US" dirty="0" smtClean="0"/>
              <a:t>そして，グラフ群に対して頻出グラフマイニング手法を適用します．</a:t>
            </a:r>
            <a:endParaRPr kumimoji="1" lang="en-US" altLang="ja-JP" dirty="0" smtClean="0"/>
          </a:p>
          <a:p>
            <a:r>
              <a:rPr kumimoji="1" lang="ja-JP" altLang="en-US" dirty="0" smtClean="0"/>
              <a:t>この手法はグラフ群のなかで複数出現する部分グラフを抽出します</a:t>
            </a:r>
            <a:endParaRPr kumimoji="1" lang="en-US" altLang="ja-JP" dirty="0" smtClean="0"/>
          </a:p>
          <a:p>
            <a:endParaRPr kumimoji="1" lang="en-US" altLang="ja-JP" dirty="0" smtClean="0"/>
          </a:p>
          <a:p>
            <a:r>
              <a:rPr kumimoji="1" lang="ja-JP" altLang="en-US" dirty="0" smtClean="0"/>
              <a:t>では例を用いて説明します．</a:t>
            </a:r>
            <a:endParaRPr kumimoji="1" lang="en-US" altLang="ja-JP" dirty="0" smtClean="0"/>
          </a:p>
          <a:p>
            <a:r>
              <a:rPr kumimoji="1" lang="ja-JP" altLang="en-US" dirty="0" smtClean="0"/>
              <a:t>このコメント中の文を構文解析することで以下の構文木を得ます．</a:t>
            </a:r>
            <a:endParaRPr kumimoji="1" lang="en-US" altLang="ja-JP" dirty="0" smtClean="0"/>
          </a:p>
          <a:p>
            <a:r>
              <a:rPr kumimoji="1" lang="ja-JP" altLang="en-US" dirty="0" smtClean="0"/>
              <a:t>また，他の文からも構文木が得られます．</a:t>
            </a:r>
            <a:endParaRPr kumimoji="1" lang="en-US" altLang="ja-JP" dirty="0" smtClean="0"/>
          </a:p>
          <a:p>
            <a:r>
              <a:rPr kumimoji="1" lang="ja-JP" altLang="en-US" dirty="0" smtClean="0"/>
              <a:t>ここで，この赤で囲まれた部分木がどちらの木にも共通して出現しており，</a:t>
            </a:r>
            <a:endParaRPr kumimoji="1" lang="en-US" altLang="ja-JP" dirty="0" smtClean="0"/>
          </a:p>
          <a:p>
            <a:r>
              <a:rPr kumimoji="1" lang="ja-JP" altLang="en-US" dirty="0" smtClean="0"/>
              <a:t>この部分木の頂点を頻出フレーズとして抽出します</a:t>
            </a:r>
            <a:endParaRPr kumimoji="1" lang="en-US" altLang="ja-JP" dirty="0" smtClean="0"/>
          </a:p>
          <a:p>
            <a:endParaRPr kumimoji="1" lang="en-US" altLang="ja-JP" dirty="0" smtClean="0"/>
          </a:p>
          <a:p>
            <a:endParaRPr kumimoji="1" lang="en-US" altLang="ja-JP" dirty="0" smtClean="0"/>
          </a:p>
          <a:p>
            <a:r>
              <a:rPr kumimoji="1" lang="ja-JP" altLang="en-US" dirty="0" smtClean="0"/>
              <a:t>この文を構文解析することで</a:t>
            </a:r>
            <a:endParaRPr kumimoji="1" lang="en-US" altLang="ja-JP" dirty="0" smtClean="0"/>
          </a:p>
          <a:p>
            <a:r>
              <a:rPr kumimoji="1" lang="ja-JP" altLang="en-US" dirty="0" smtClean="0"/>
              <a:t>以下のグラフを得ます．</a:t>
            </a:r>
            <a:endParaRPr kumimoji="1" lang="en-US" altLang="ja-JP" dirty="0" smtClean="0"/>
          </a:p>
          <a:p>
            <a:endParaRPr kumimoji="1" lang="en-US" altLang="ja-JP" dirty="0" smtClean="0"/>
          </a:p>
          <a:p>
            <a:r>
              <a:rPr kumimoji="1" lang="ja-JP" altLang="en-US" dirty="0" smtClean="0"/>
              <a:t>そして，この２つのグラフに共通して出現する部分グラフを取得し，</a:t>
            </a:r>
            <a:endParaRPr kumimoji="1" lang="en-US" altLang="ja-JP" dirty="0" smtClean="0"/>
          </a:p>
          <a:p>
            <a:r>
              <a:rPr kumimoji="1" lang="ja-JP" altLang="en-US" dirty="0" smtClean="0"/>
              <a:t>その頂点を頻出フレーズとして抽出します．</a:t>
            </a:r>
            <a:endParaRPr kumimoji="1" lang="en-US" altLang="ja-JP" dirty="0" smtClean="0"/>
          </a:p>
          <a:p>
            <a:endParaRPr kumimoji="1" lang="en-US" altLang="ja-JP" dirty="0" smtClean="0"/>
          </a:p>
          <a:p>
            <a:endParaRPr kumimoji="1" lang="en-US" altLang="ja-JP" dirty="0" smtClean="0"/>
          </a:p>
          <a:p>
            <a:endParaRPr kumimoji="1" lang="en-US" altLang="ja-JP" dirty="0" smtClean="0"/>
          </a:p>
          <a:p>
            <a:r>
              <a:rPr kumimoji="1" lang="ja-JP" altLang="en-US" dirty="0" smtClean="0"/>
              <a:t>これによってコメントの集合からグラフ群が作成されます．</a:t>
            </a:r>
            <a:endParaRPr kumimoji="1" lang="en-US" altLang="ja-JP" dirty="0" smtClean="0"/>
          </a:p>
          <a:p>
            <a:r>
              <a:rPr kumimoji="1" lang="ja-JP" altLang="en-US" dirty="0" smtClean="0"/>
              <a:t>それから，グラフ群に対して頻出するグラフマイニング手法を用いることで，</a:t>
            </a:r>
            <a:endParaRPr kumimoji="1" lang="en-US" altLang="ja-JP" dirty="0" smtClean="0"/>
          </a:p>
          <a:p>
            <a:r>
              <a:rPr kumimoji="1" lang="ja-JP" altLang="en-US" dirty="0" smtClean="0"/>
              <a:t>グラフ群の中で頻出する部分グラフを抽出します．</a:t>
            </a:r>
            <a:endParaRPr kumimoji="1" lang="en-US" altLang="ja-JP" dirty="0" smtClean="0"/>
          </a:p>
          <a:p>
            <a:endParaRPr kumimoji="1" lang="en-US" altLang="ja-JP" dirty="0" smtClean="0"/>
          </a:p>
          <a:p>
            <a:endParaRPr kumimoji="1" lang="en-US" altLang="ja-JP" dirty="0" smtClean="0"/>
          </a:p>
          <a:p>
            <a:endParaRPr kumimoji="1" lang="en-US" altLang="ja-JP" dirty="0" smtClean="0"/>
          </a:p>
          <a:p>
            <a:endParaRPr kumimoji="1" lang="en-US" altLang="ja-JP" dirty="0" smtClean="0"/>
          </a:p>
          <a:p>
            <a:endParaRPr kumimoji="1" lang="en-US" altLang="ja-JP" dirty="0" smtClean="0"/>
          </a:p>
          <a:p>
            <a:endParaRPr kumimoji="1" lang="en-US" altLang="ja-JP" dirty="0" smtClean="0"/>
          </a:p>
          <a:p>
            <a:endParaRPr kumimoji="1" lang="en-US" altLang="ja-JP" dirty="0" smtClean="0"/>
          </a:p>
          <a:p>
            <a:endParaRPr kumimoji="1" lang="en-US" altLang="ja-JP" dirty="0" smtClean="0"/>
          </a:p>
          <a:p>
            <a:endParaRPr kumimoji="1" lang="en-US" altLang="ja-JP" dirty="0" smtClean="0"/>
          </a:p>
          <a:p>
            <a:endParaRPr kumimoji="1" lang="en-US" altLang="ja-JP" dirty="0" smtClean="0"/>
          </a:p>
          <a:p>
            <a:endParaRPr kumimoji="1" lang="en-US" altLang="ja-JP" dirty="0" smtClean="0"/>
          </a:p>
          <a:p>
            <a:endParaRPr kumimoji="1" lang="en-US" altLang="ja-JP" dirty="0" smtClean="0"/>
          </a:p>
          <a:p>
            <a:endParaRPr kumimoji="1" lang="en-US" altLang="ja-JP" dirty="0" smtClean="0"/>
          </a:p>
          <a:p>
            <a:endParaRPr kumimoji="1" lang="en-US" altLang="ja-JP" dirty="0" smtClean="0"/>
          </a:p>
          <a:p>
            <a:endParaRPr kumimoji="1" lang="en-US" altLang="ja-JP" dirty="0" smtClean="0"/>
          </a:p>
          <a:p>
            <a:r>
              <a:rPr kumimoji="1" lang="ja-JP" altLang="en-US" dirty="0" smtClean="0"/>
              <a:t>ここでコメント集合中で頻出する記述はグラフ群に頻出する構造であると仮定しています．</a:t>
            </a:r>
            <a:endParaRPr kumimoji="1" lang="ja-JP" altLang="en-US" dirty="0"/>
          </a:p>
        </p:txBody>
      </p:sp>
      <p:sp>
        <p:nvSpPr>
          <p:cNvPr id="4" name="スライド番号プレースホルダー 3"/>
          <p:cNvSpPr>
            <a:spLocks noGrp="1"/>
          </p:cNvSpPr>
          <p:nvPr>
            <p:ph type="sldNum" sz="quarter" idx="10"/>
          </p:nvPr>
        </p:nvSpPr>
        <p:spPr/>
        <p:txBody>
          <a:bodyPr/>
          <a:lstStyle/>
          <a:p>
            <a:fld id="{FA30D401-B3D4-4F37-8809-E6DE74EA9AD8}" type="slidenum">
              <a:rPr kumimoji="1" lang="ja-JP" altLang="en-US" smtClean="0"/>
              <a:pPr/>
              <a:t>6</a:t>
            </a:fld>
            <a:endParaRPr kumimoji="1" lang="ja-JP" altLang="en-US" dirty="0"/>
          </a:p>
        </p:txBody>
      </p:sp>
    </p:spTree>
    <p:extLst>
      <p:ext uri="{BB962C8B-B14F-4D97-AF65-F5344CB8AC3E}">
        <p14:creationId xmlns:p14="http://schemas.microsoft.com/office/powerpoint/2010/main" val="212286426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次いで，頻出フレーズを利用し説明文の作成を行います．</a:t>
            </a:r>
            <a:endParaRPr kumimoji="1" lang="en-US" altLang="ja-JP" dirty="0" smtClean="0"/>
          </a:p>
          <a:p>
            <a:endParaRPr kumimoji="1" lang="en-US" altLang="ja-JP" dirty="0" smtClean="0"/>
          </a:p>
          <a:p>
            <a:r>
              <a:rPr kumimoji="1" lang="ja-JP" altLang="en-US" dirty="0" smtClean="0"/>
              <a:t>頻出フレーズには語順や活用などの情報はないので</a:t>
            </a:r>
            <a:endParaRPr kumimoji="1" lang="en-US" altLang="ja-JP" dirty="0" smtClean="0"/>
          </a:p>
          <a:p>
            <a:r>
              <a:rPr kumimoji="1" lang="ja-JP" altLang="en-US" dirty="0" smtClean="0"/>
              <a:t>その頻出フレーズを含むコメント集合中の文を利用することで文を作成します．</a:t>
            </a:r>
            <a:endParaRPr kumimoji="1" lang="en-US" altLang="ja-JP" dirty="0" smtClean="0"/>
          </a:p>
          <a:p>
            <a:r>
              <a:rPr kumimoji="1" lang="ja-JP" altLang="en-US" dirty="0" smtClean="0"/>
              <a:t>利用する文は頻出フレーズを含む文の中で代表的なものを選択します．</a:t>
            </a:r>
            <a:endParaRPr kumimoji="1" lang="en-US" altLang="ja-JP" dirty="0" smtClean="0"/>
          </a:p>
          <a:p>
            <a:endParaRPr kumimoji="1" lang="en-US" altLang="ja-JP" dirty="0" smtClean="0"/>
          </a:p>
          <a:p>
            <a:r>
              <a:rPr kumimoji="1" lang="ja-JP" altLang="en-US" dirty="0" smtClean="0"/>
              <a:t>作成した文は英語として意味が通らないことが多いので</a:t>
            </a:r>
            <a:endParaRPr kumimoji="1" lang="en-US" altLang="ja-JP" dirty="0" smtClean="0"/>
          </a:p>
          <a:p>
            <a:r>
              <a:rPr kumimoji="1" lang="ja-JP" altLang="en-US" dirty="0" smtClean="0"/>
              <a:t>単語の補完を行います．</a:t>
            </a:r>
            <a:endParaRPr kumimoji="1" lang="en-US" altLang="ja-JP" dirty="0" smtClean="0"/>
          </a:p>
          <a:p>
            <a:r>
              <a:rPr kumimoji="1" lang="ja-JP" altLang="en-US" dirty="0" smtClean="0"/>
              <a:t>補完は，文の構造的に欠けている要素を補完します．</a:t>
            </a:r>
            <a:endParaRPr kumimoji="1" lang="en-US" altLang="ja-JP" dirty="0" smtClean="0"/>
          </a:p>
          <a:p>
            <a:endParaRPr kumimoji="1" lang="en-US" altLang="ja-JP" dirty="0" smtClean="0"/>
          </a:p>
          <a:p>
            <a:r>
              <a:rPr kumimoji="1" lang="ja-JP" altLang="en-US" dirty="0" smtClean="0"/>
              <a:t>この頻出フレーズに対し，この頻出フレーズを含む文が選択されたとき，</a:t>
            </a:r>
            <a:endParaRPr kumimoji="1" lang="en-US" altLang="ja-JP" dirty="0" smtClean="0"/>
          </a:p>
          <a:p>
            <a:r>
              <a:rPr kumimoji="1" lang="ja-JP" altLang="en-US" dirty="0" smtClean="0"/>
              <a:t>右のような文を作成します，</a:t>
            </a:r>
            <a:endParaRPr kumimoji="1" lang="en-US" altLang="ja-JP" dirty="0" smtClean="0"/>
          </a:p>
          <a:p>
            <a:r>
              <a:rPr kumimoji="1" lang="ja-JP" altLang="en-US" dirty="0" smtClean="0"/>
              <a:t>そして，次に述語や</a:t>
            </a:r>
            <a:r>
              <a:rPr kumimoji="1" lang="en-US" altLang="ja-JP" dirty="0" smtClean="0"/>
              <a:t>and</a:t>
            </a:r>
            <a:r>
              <a:rPr kumimoji="1" lang="ja-JP" altLang="en-US" dirty="0" smtClean="0"/>
              <a:t>の並列の要素が欠けているので，それらの単語を補完します</a:t>
            </a:r>
            <a:endParaRPr kumimoji="1" lang="en-US" altLang="ja-JP" dirty="0" smtClean="0"/>
          </a:p>
          <a:p>
            <a:endParaRPr kumimoji="1" lang="en-US" altLang="ja-JP" dirty="0" smtClean="0"/>
          </a:p>
        </p:txBody>
      </p:sp>
      <p:sp>
        <p:nvSpPr>
          <p:cNvPr id="4" name="スライド番号プレースホルダー 3"/>
          <p:cNvSpPr>
            <a:spLocks noGrp="1"/>
          </p:cNvSpPr>
          <p:nvPr>
            <p:ph type="sldNum" sz="quarter" idx="10"/>
          </p:nvPr>
        </p:nvSpPr>
        <p:spPr/>
        <p:txBody>
          <a:bodyPr/>
          <a:lstStyle/>
          <a:p>
            <a:fld id="{FA30D401-B3D4-4F37-8809-E6DE74EA9AD8}" type="slidenum">
              <a:rPr kumimoji="1" lang="ja-JP" altLang="en-US" smtClean="0"/>
              <a:pPr/>
              <a:t>7</a:t>
            </a:fld>
            <a:endParaRPr kumimoji="1" lang="ja-JP" altLang="en-US" dirty="0"/>
          </a:p>
        </p:txBody>
      </p:sp>
    </p:spTree>
    <p:extLst>
      <p:ext uri="{BB962C8B-B14F-4D97-AF65-F5344CB8AC3E}">
        <p14:creationId xmlns:p14="http://schemas.microsoft.com/office/powerpoint/2010/main" val="327124365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生成した説明文に</a:t>
            </a:r>
            <a:r>
              <a:rPr kumimoji="1" lang="ja-JP" altLang="en-US" dirty="0" smtClean="0"/>
              <a:t>は名詞への説明文として不適切な文</a:t>
            </a:r>
            <a:r>
              <a:rPr kumimoji="1" lang="ja-JP" altLang="en-US" dirty="0" smtClean="0"/>
              <a:t>も含まれるため，そのような文をフィルタリングすることで取り除きます．</a:t>
            </a:r>
            <a:endParaRPr kumimoji="1" lang="ja-JP" altLang="en-US" dirty="0"/>
          </a:p>
        </p:txBody>
      </p:sp>
      <p:sp>
        <p:nvSpPr>
          <p:cNvPr id="4" name="スライド番号プレースホルダー 3"/>
          <p:cNvSpPr>
            <a:spLocks noGrp="1"/>
          </p:cNvSpPr>
          <p:nvPr>
            <p:ph type="sldNum" sz="quarter" idx="10"/>
          </p:nvPr>
        </p:nvSpPr>
        <p:spPr/>
        <p:txBody>
          <a:bodyPr/>
          <a:lstStyle/>
          <a:p>
            <a:fld id="{FA30D401-B3D4-4F37-8809-E6DE74EA9AD8}" type="slidenum">
              <a:rPr kumimoji="1" lang="ja-JP" altLang="en-US" smtClean="0"/>
              <a:pPr/>
              <a:t>8</a:t>
            </a:fld>
            <a:endParaRPr kumimoji="1" lang="ja-JP" altLang="en-US" dirty="0"/>
          </a:p>
        </p:txBody>
      </p:sp>
    </p:spTree>
    <p:extLst>
      <p:ext uri="{BB962C8B-B14F-4D97-AF65-F5344CB8AC3E}">
        <p14:creationId xmlns:p14="http://schemas.microsoft.com/office/powerpoint/2010/main" val="271816654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提案手法の評価実験として生成した辞書がプログラム理解に有用であるかを評価しました</a:t>
            </a:r>
            <a:endParaRPr kumimoji="1" lang="en-US" altLang="ja-JP" dirty="0" smtClean="0"/>
          </a:p>
          <a:p>
            <a:r>
              <a:rPr kumimoji="1" lang="ja-JP" altLang="en-US" dirty="0" smtClean="0"/>
              <a:t>プログラム理解における</a:t>
            </a:r>
            <a:r>
              <a:rPr kumimoji="1" lang="ja-JP" altLang="en-US" dirty="0" smtClean="0"/>
              <a:t>，識別子から処理を類推する作業</a:t>
            </a:r>
            <a:r>
              <a:rPr kumimoji="1" lang="ja-JP" altLang="en-US" dirty="0" smtClean="0"/>
              <a:t>を模したクイズを被験者に出題しました．</a:t>
            </a:r>
            <a:endParaRPr kumimoji="1" lang="en-US" altLang="ja-JP" dirty="0" smtClean="0"/>
          </a:p>
          <a:p>
            <a:r>
              <a:rPr kumimoji="1" lang="ja-JP" altLang="en-US" dirty="0" smtClean="0"/>
              <a:t>そして，半分の問題において辞書を用いて解答してもらい，辞書の有無による正答率の差を調査しました．</a:t>
            </a:r>
            <a:endParaRPr kumimoji="1" lang="en-US" altLang="ja-JP" dirty="0" smtClean="0"/>
          </a:p>
          <a:p>
            <a:endParaRPr kumimoji="1" lang="en-US" altLang="ja-JP" dirty="0" smtClean="0"/>
          </a:p>
          <a:p>
            <a:r>
              <a:rPr kumimoji="1" lang="ja-JP" altLang="en-US" dirty="0" smtClean="0"/>
              <a:t>実験の内容は，</a:t>
            </a:r>
            <a:endParaRPr kumimoji="1" lang="en-US" altLang="ja-JP" dirty="0" smtClean="0"/>
          </a:p>
          <a:p>
            <a:r>
              <a:rPr kumimoji="1" lang="ja-JP" altLang="en-US" dirty="0" smtClean="0"/>
              <a:t>まず被験者にクラス名</a:t>
            </a:r>
            <a:r>
              <a:rPr kumimoji="1" lang="en-US" altLang="ja-JP" dirty="0" smtClean="0"/>
              <a:t>I</a:t>
            </a:r>
            <a:r>
              <a:rPr kumimoji="1" lang="ja-JP" altLang="en-US" dirty="0" err="1" smtClean="0"/>
              <a:t>を提</a:t>
            </a:r>
            <a:r>
              <a:rPr kumimoji="1" lang="ja-JP" altLang="en-US" dirty="0" smtClean="0"/>
              <a:t>示します</a:t>
            </a:r>
            <a:r>
              <a:rPr kumimoji="1" lang="ja-JP" altLang="en-US" dirty="0" smtClean="0"/>
              <a:t>．</a:t>
            </a:r>
            <a:endParaRPr kumimoji="1" lang="en-US" altLang="ja-JP" dirty="0" smtClean="0"/>
          </a:p>
          <a:p>
            <a:r>
              <a:rPr kumimoji="1" lang="ja-JP" altLang="en-US" dirty="0" smtClean="0"/>
              <a:t>次に，一部の被験者には，</a:t>
            </a:r>
            <a:r>
              <a:rPr kumimoji="1" lang="en-US" altLang="ja-JP" dirty="0" smtClean="0"/>
              <a:t>I</a:t>
            </a:r>
            <a:r>
              <a:rPr kumimoji="1" lang="ja-JP" altLang="en-US" dirty="0" smtClean="0"/>
              <a:t>に含まれる名詞への説明文を提示します．</a:t>
            </a:r>
            <a:endParaRPr kumimoji="1" lang="en-US" altLang="ja-JP" dirty="0" smtClean="0"/>
          </a:p>
          <a:p>
            <a:r>
              <a:rPr kumimoji="1" lang="ja-JP" altLang="en-US" dirty="0" smtClean="0"/>
              <a:t>ここで被験者には</a:t>
            </a:r>
            <a:r>
              <a:rPr kumimoji="1" lang="en-US" altLang="ja-JP" dirty="0" smtClean="0"/>
              <a:t>I</a:t>
            </a:r>
            <a:r>
              <a:rPr kumimoji="1" lang="ja-JP" altLang="en-US" dirty="0" smtClean="0"/>
              <a:t>の処理の内容について予想してもらいます．</a:t>
            </a:r>
            <a:endParaRPr kumimoji="1" lang="en-US" altLang="ja-JP" dirty="0" smtClean="0"/>
          </a:p>
          <a:p>
            <a:endParaRPr kumimoji="1" lang="en-US" altLang="ja-JP" dirty="0" smtClean="0"/>
          </a:p>
          <a:p>
            <a:r>
              <a:rPr kumimoji="1" lang="ja-JP" altLang="en-US" dirty="0" smtClean="0"/>
              <a:t>それから４つのコードを見せ，被験者はその中からクラス</a:t>
            </a:r>
            <a:r>
              <a:rPr kumimoji="1" lang="en-US" altLang="ja-JP" dirty="0" smtClean="0"/>
              <a:t>I</a:t>
            </a:r>
            <a:r>
              <a:rPr kumimoji="1" lang="ja-JP" altLang="en-US" dirty="0" smtClean="0"/>
              <a:t>が定義されたコードを回答します．</a:t>
            </a:r>
            <a:endParaRPr kumimoji="1" lang="en-US" altLang="ja-JP" dirty="0" smtClean="0"/>
          </a:p>
          <a:p>
            <a:endParaRPr kumimoji="1" lang="en-US" altLang="ja-JP" dirty="0" smtClean="0"/>
          </a:p>
          <a:p>
            <a:endParaRPr kumimoji="1" lang="en-US" altLang="ja-JP" dirty="0" smtClean="0"/>
          </a:p>
        </p:txBody>
      </p:sp>
      <p:sp>
        <p:nvSpPr>
          <p:cNvPr id="4" name="スライド番号プレースホルダー 3"/>
          <p:cNvSpPr>
            <a:spLocks noGrp="1"/>
          </p:cNvSpPr>
          <p:nvPr>
            <p:ph type="sldNum" sz="quarter" idx="10"/>
          </p:nvPr>
        </p:nvSpPr>
        <p:spPr/>
        <p:txBody>
          <a:bodyPr/>
          <a:lstStyle/>
          <a:p>
            <a:fld id="{FA30D401-B3D4-4F37-8809-E6DE74EA9AD8}" type="slidenum">
              <a:rPr kumimoji="1" lang="ja-JP" altLang="en-US" smtClean="0"/>
              <a:pPr/>
              <a:t>9</a:t>
            </a:fld>
            <a:endParaRPr kumimoji="1" lang="ja-JP" altLang="en-US" dirty="0"/>
          </a:p>
        </p:txBody>
      </p:sp>
    </p:spTree>
    <p:extLst>
      <p:ext uri="{BB962C8B-B14F-4D97-AF65-F5344CB8AC3E}">
        <p14:creationId xmlns:p14="http://schemas.microsoft.com/office/powerpoint/2010/main" val="3188993178"/>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sp>
        <p:nvSpPr>
          <p:cNvPr id="3082" name="Rectangle 10" descr="横線"/>
          <p:cNvSpPr>
            <a:spLocks noChangeArrowheads="1"/>
          </p:cNvSpPr>
          <p:nvPr/>
        </p:nvSpPr>
        <p:spPr bwMode="auto">
          <a:xfrm>
            <a:off x="6699250" y="908050"/>
            <a:ext cx="2192338" cy="5473700"/>
          </a:xfrm>
          <a:prstGeom prst="rect">
            <a:avLst/>
          </a:prstGeom>
          <a:pattFill prst="ltHorz">
            <a:fgClr>
              <a:srgbClr val="C0C0C0"/>
            </a:fgClr>
            <a:bgClr>
              <a:srgbClr val="FFFFFF"/>
            </a:bgClr>
          </a:pattFill>
          <a:ln w="9525">
            <a:noFill/>
            <a:miter lim="800000"/>
            <a:headEnd/>
            <a:tailEnd/>
          </a:ln>
          <a:effectLst/>
        </p:spPr>
        <p:txBody>
          <a:bodyPr wrap="none" anchor="ctr"/>
          <a:lstStyle/>
          <a:p>
            <a:endParaRPr lang="ja-JP" altLang="en-US" dirty="0"/>
          </a:p>
        </p:txBody>
      </p:sp>
      <p:sp>
        <p:nvSpPr>
          <p:cNvPr id="3074" name="Rectangle 2"/>
          <p:cNvSpPr>
            <a:spLocks noGrp="1" noChangeArrowheads="1"/>
          </p:cNvSpPr>
          <p:nvPr>
            <p:ph type="ctrTitle"/>
          </p:nvPr>
        </p:nvSpPr>
        <p:spPr>
          <a:xfrm>
            <a:off x="784225" y="2133600"/>
            <a:ext cx="5781675" cy="1008063"/>
          </a:xfrm>
        </p:spPr>
        <p:txBody>
          <a:bodyPr/>
          <a:lstStyle>
            <a:lvl1pPr>
              <a:defRPr sz="4400" b="1"/>
            </a:lvl1pPr>
          </a:lstStyle>
          <a:p>
            <a:r>
              <a:rPr lang="ja-JP" altLang="en-US" smtClean="0"/>
              <a:t>マスタ タイトルの書式設定</a:t>
            </a:r>
            <a:endParaRPr lang="ja-JP" altLang="en-US"/>
          </a:p>
        </p:txBody>
      </p:sp>
      <p:sp>
        <p:nvSpPr>
          <p:cNvPr id="3075" name="Rectangle 3"/>
          <p:cNvSpPr>
            <a:spLocks noGrp="1" noChangeArrowheads="1"/>
          </p:cNvSpPr>
          <p:nvPr>
            <p:ph type="subTitle" idx="1"/>
          </p:nvPr>
        </p:nvSpPr>
        <p:spPr>
          <a:xfrm>
            <a:off x="784225" y="3357563"/>
            <a:ext cx="5781675" cy="792162"/>
          </a:xfrm>
        </p:spPr>
        <p:txBody>
          <a:bodyPr/>
          <a:lstStyle>
            <a:lvl1pPr marL="0" indent="0">
              <a:buFontTx/>
              <a:buNone/>
              <a:defRPr/>
            </a:lvl1pPr>
          </a:lstStyle>
          <a:p>
            <a:r>
              <a:rPr lang="ja-JP" altLang="en-US" smtClean="0"/>
              <a:t>マスタ サブタイトルの書式設定</a:t>
            </a:r>
            <a:endParaRPr lang="ja-JP" altLang="en-US"/>
          </a:p>
        </p:txBody>
      </p:sp>
      <p:sp>
        <p:nvSpPr>
          <p:cNvPr id="3085" name="Rectangle 13"/>
          <p:cNvSpPr>
            <a:spLocks noChangeArrowheads="1"/>
          </p:cNvSpPr>
          <p:nvPr/>
        </p:nvSpPr>
        <p:spPr bwMode="auto">
          <a:xfrm>
            <a:off x="317500" y="404813"/>
            <a:ext cx="6381750" cy="503237"/>
          </a:xfrm>
          <a:prstGeom prst="rect">
            <a:avLst/>
          </a:prstGeom>
          <a:gradFill rotWithShape="1">
            <a:gsLst>
              <a:gs pos="0">
                <a:srgbClr val="333399"/>
              </a:gs>
              <a:gs pos="100000">
                <a:srgbClr val="333399">
                  <a:gamma/>
                  <a:tint val="73725"/>
                  <a:invGamma/>
                </a:srgbClr>
              </a:gs>
            </a:gsLst>
            <a:lin ang="0" scaled="1"/>
          </a:gradFill>
          <a:ln w="9525">
            <a:noFill/>
            <a:miter lim="800000"/>
            <a:headEnd/>
            <a:tailEnd/>
          </a:ln>
          <a:effectLst/>
        </p:spPr>
        <p:txBody>
          <a:bodyPr wrap="none" anchor="ctr"/>
          <a:lstStyle/>
          <a:p>
            <a:endParaRPr lang="ja-JP" altLang="en-US" dirty="0"/>
          </a:p>
        </p:txBody>
      </p:sp>
      <p:sp>
        <p:nvSpPr>
          <p:cNvPr id="3086" name="Rectangle 14"/>
          <p:cNvSpPr>
            <a:spLocks noChangeArrowheads="1"/>
          </p:cNvSpPr>
          <p:nvPr/>
        </p:nvSpPr>
        <p:spPr bwMode="auto">
          <a:xfrm>
            <a:off x="6699250" y="404813"/>
            <a:ext cx="2193925" cy="503237"/>
          </a:xfrm>
          <a:prstGeom prst="rect">
            <a:avLst/>
          </a:prstGeom>
          <a:gradFill rotWithShape="1">
            <a:gsLst>
              <a:gs pos="0">
                <a:srgbClr val="000066"/>
              </a:gs>
              <a:gs pos="100000">
                <a:srgbClr val="000066">
                  <a:gamma/>
                  <a:shade val="46275"/>
                  <a:invGamma/>
                </a:srgbClr>
              </a:gs>
            </a:gsLst>
            <a:lin ang="0" scaled="1"/>
          </a:gradFill>
          <a:ln w="9525">
            <a:noFill/>
            <a:miter lim="800000"/>
            <a:headEnd/>
            <a:tailEnd/>
          </a:ln>
          <a:effectLst/>
        </p:spPr>
        <p:txBody>
          <a:bodyPr wrap="none" anchor="ctr"/>
          <a:lstStyle/>
          <a:p>
            <a:endParaRPr lang="ja-JP" altLang="en-US" dirty="0"/>
          </a:p>
        </p:txBody>
      </p:sp>
      <p:sp>
        <p:nvSpPr>
          <p:cNvPr id="3087" name="Rectangle 15"/>
          <p:cNvSpPr>
            <a:spLocks noChangeArrowheads="1"/>
          </p:cNvSpPr>
          <p:nvPr/>
        </p:nvSpPr>
        <p:spPr bwMode="auto">
          <a:xfrm>
            <a:off x="317500" y="901700"/>
            <a:ext cx="8574088" cy="144463"/>
          </a:xfrm>
          <a:prstGeom prst="rect">
            <a:avLst/>
          </a:prstGeom>
          <a:gradFill rotWithShape="1">
            <a:gsLst>
              <a:gs pos="0">
                <a:schemeClr val="bg2">
                  <a:alpha val="39999"/>
                </a:schemeClr>
              </a:gs>
              <a:gs pos="100000">
                <a:schemeClr val="bg1">
                  <a:alpha val="39999"/>
                </a:schemeClr>
              </a:gs>
            </a:gsLst>
            <a:lin ang="5400000" scaled="1"/>
          </a:gradFill>
          <a:ln w="9525">
            <a:noFill/>
            <a:miter lim="800000"/>
            <a:headEnd/>
            <a:tailEnd/>
          </a:ln>
          <a:effectLst/>
        </p:spPr>
        <p:txBody>
          <a:bodyPr wrap="none" anchor="ctr"/>
          <a:lstStyle/>
          <a:p>
            <a:endParaRPr lang="ja-JP" altLang="en-US" dirty="0"/>
          </a:p>
        </p:txBody>
      </p:sp>
      <p:sp>
        <p:nvSpPr>
          <p:cNvPr id="3089" name="Line 17"/>
          <p:cNvSpPr>
            <a:spLocks noChangeShapeType="1"/>
          </p:cNvSpPr>
          <p:nvPr/>
        </p:nvSpPr>
        <p:spPr bwMode="auto">
          <a:xfrm>
            <a:off x="450850" y="3213100"/>
            <a:ext cx="6116638" cy="0"/>
          </a:xfrm>
          <a:prstGeom prst="line">
            <a:avLst/>
          </a:prstGeom>
          <a:noFill/>
          <a:ln w="9525">
            <a:solidFill>
              <a:srgbClr val="C0C0C0"/>
            </a:solidFill>
            <a:round/>
            <a:headEnd/>
            <a:tailEnd/>
          </a:ln>
          <a:effectLst/>
        </p:spPr>
        <p:txBody>
          <a:bodyPr/>
          <a:lstStyle/>
          <a:p>
            <a:endParaRPr lang="ja-JP" altLang="en-US" dirty="0"/>
          </a:p>
        </p:txBody>
      </p:sp>
      <p:pic>
        <p:nvPicPr>
          <p:cNvPr id="3092" name="Picture 20" descr="sel-logo"/>
          <p:cNvPicPr>
            <a:picLocks noChangeAspect="1" noChangeArrowheads="1"/>
          </p:cNvPicPr>
          <p:nvPr/>
        </p:nvPicPr>
        <p:blipFill>
          <a:blip r:embed="rId2" cstate="print"/>
          <a:srcRect/>
          <a:stretch>
            <a:fillRect/>
          </a:stretch>
        </p:blipFill>
        <p:spPr bwMode="auto">
          <a:xfrm>
            <a:off x="827088" y="5824538"/>
            <a:ext cx="1624012" cy="557212"/>
          </a:xfrm>
          <a:prstGeom prst="rect">
            <a:avLst/>
          </a:prstGeom>
          <a:noFill/>
        </p:spPr>
      </p:pic>
      <p:sp>
        <p:nvSpPr>
          <p:cNvPr id="3093" name="Rectangle 21"/>
          <p:cNvSpPr>
            <a:spLocks noChangeArrowheads="1"/>
          </p:cNvSpPr>
          <p:nvPr/>
        </p:nvSpPr>
        <p:spPr bwMode="auto">
          <a:xfrm>
            <a:off x="2484438" y="5805488"/>
            <a:ext cx="4392612" cy="574675"/>
          </a:xfrm>
          <a:prstGeom prst="rect">
            <a:avLst/>
          </a:prstGeom>
          <a:noFill/>
          <a:ln w="9525">
            <a:noFill/>
            <a:miter lim="800000"/>
            <a:headEnd/>
            <a:tailEnd/>
          </a:ln>
          <a:effectLst/>
        </p:spPr>
        <p:txBody>
          <a:bodyPr wrap="none" anchor="ctr"/>
          <a:lstStyle/>
          <a:p>
            <a:r>
              <a:rPr lang="en-US" altLang="ja-JP" sz="1200" b="1" i="1" dirty="0">
                <a:solidFill>
                  <a:srgbClr val="3366CC"/>
                </a:solidFill>
              </a:rPr>
              <a:t>Department of Computer Science, </a:t>
            </a:r>
          </a:p>
          <a:p>
            <a:r>
              <a:rPr lang="en-US" altLang="ja-JP" sz="1200" b="1" i="1" dirty="0">
                <a:solidFill>
                  <a:srgbClr val="3366CC"/>
                </a:solidFill>
              </a:rPr>
              <a:t>Graduate School of Information Science &amp; Technology,</a:t>
            </a:r>
          </a:p>
          <a:p>
            <a:r>
              <a:rPr lang="en-US" altLang="ja-JP" sz="1200" b="1" i="1" dirty="0">
                <a:solidFill>
                  <a:srgbClr val="3366CC"/>
                </a:solidFill>
              </a:rPr>
              <a:t>Osaka University</a:t>
            </a:r>
          </a:p>
        </p:txBody>
      </p:sp>
      <p:sp>
        <p:nvSpPr>
          <p:cNvPr id="3098" name="Rectangle 26"/>
          <p:cNvSpPr>
            <a:spLocks noChangeArrowheads="1"/>
          </p:cNvSpPr>
          <p:nvPr/>
        </p:nvSpPr>
        <p:spPr bwMode="auto">
          <a:xfrm>
            <a:off x="439738" y="3201988"/>
            <a:ext cx="4614862" cy="125412"/>
          </a:xfrm>
          <a:prstGeom prst="rect">
            <a:avLst/>
          </a:prstGeom>
          <a:gradFill rotWithShape="1">
            <a:gsLst>
              <a:gs pos="0">
                <a:srgbClr val="333399"/>
              </a:gs>
              <a:gs pos="100000">
                <a:srgbClr val="333399">
                  <a:gamma/>
                  <a:tint val="73725"/>
                  <a:invGamma/>
                </a:srgbClr>
              </a:gs>
            </a:gsLst>
            <a:lin ang="0" scaled="1"/>
          </a:gradFill>
          <a:ln w="9525">
            <a:noFill/>
            <a:miter lim="800000"/>
            <a:headEnd/>
            <a:tailEnd/>
          </a:ln>
          <a:effectLst/>
        </p:spPr>
        <p:txBody>
          <a:bodyPr wrap="none" anchor="ctr"/>
          <a:lstStyle/>
          <a:p>
            <a:endParaRPr lang="ja-JP" altLang="en-US" dirty="0"/>
          </a:p>
        </p:txBody>
      </p:sp>
      <p:sp>
        <p:nvSpPr>
          <p:cNvPr id="3099" name="Rectangle 27"/>
          <p:cNvSpPr>
            <a:spLocks noChangeArrowheads="1"/>
          </p:cNvSpPr>
          <p:nvPr/>
        </p:nvSpPr>
        <p:spPr bwMode="auto">
          <a:xfrm>
            <a:off x="5054600" y="3201988"/>
            <a:ext cx="1511300" cy="125412"/>
          </a:xfrm>
          <a:prstGeom prst="rect">
            <a:avLst/>
          </a:prstGeom>
          <a:gradFill rotWithShape="1">
            <a:gsLst>
              <a:gs pos="0">
                <a:srgbClr val="000066"/>
              </a:gs>
              <a:gs pos="100000">
                <a:srgbClr val="000066">
                  <a:gamma/>
                  <a:shade val="46275"/>
                  <a:invGamma/>
                </a:srgbClr>
              </a:gs>
            </a:gsLst>
            <a:lin ang="0" scaled="1"/>
          </a:gradFill>
          <a:ln w="9525">
            <a:noFill/>
            <a:miter lim="800000"/>
            <a:headEnd/>
            <a:tailEnd/>
          </a:ln>
          <a:effectLst/>
        </p:spPr>
        <p:txBody>
          <a:bodyPr wrap="none" anchor="ctr"/>
          <a:lstStyle/>
          <a:p>
            <a:endParaRPr lang="ja-JP" altLang="en-US" dirty="0"/>
          </a:p>
        </p:txBody>
      </p:sp>
      <p:sp>
        <p:nvSpPr>
          <p:cNvPr id="16" name="Rectangle 41"/>
          <p:cNvSpPr>
            <a:spLocks noGrp="1" noChangeArrowheads="1"/>
          </p:cNvSpPr>
          <p:nvPr>
            <p:ph type="ftr" sz="quarter" idx="3"/>
          </p:nvPr>
        </p:nvSpPr>
        <p:spPr bwMode="auto">
          <a:xfrm>
            <a:off x="2071670" y="6570662"/>
            <a:ext cx="5616575" cy="28733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a:lvl1pPr>
          </a:lstStyle>
          <a:p>
            <a:r>
              <a:rPr kumimoji="1" lang="ja-JP" altLang="en-US" smtClean="0"/>
              <a:t>修士論文発表会</a:t>
            </a:r>
            <a:endParaRPr kumimoji="1" lang="ja-JP" altLang="en-US" dirty="0"/>
          </a:p>
        </p:txBody>
      </p:sp>
      <p:sp>
        <p:nvSpPr>
          <p:cNvPr id="17" name="Rectangle 42"/>
          <p:cNvSpPr>
            <a:spLocks noGrp="1" noChangeArrowheads="1"/>
          </p:cNvSpPr>
          <p:nvPr>
            <p:ph type="dt" sz="half" idx="2"/>
          </p:nvPr>
        </p:nvSpPr>
        <p:spPr bwMode="auto">
          <a:xfrm>
            <a:off x="7000892" y="6570662"/>
            <a:ext cx="1414462" cy="28733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a:lvl1pPr>
          </a:lstStyle>
          <a:p>
            <a:fld id="{E3CC65B8-7DDA-4711-9F52-9289FAEE2A59}" type="datetime1">
              <a:rPr kumimoji="1" lang="ja-JP" altLang="en-US" smtClean="0"/>
              <a:t>2011/2/13</a:t>
            </a:fld>
            <a:endParaRPr kumimoji="1" lang="ja-JP" altLang="en-US" dirty="0"/>
          </a:p>
        </p:txBody>
      </p:sp>
      <p:sp>
        <p:nvSpPr>
          <p:cNvPr id="18" name="Rectangle 43"/>
          <p:cNvSpPr>
            <a:spLocks noGrp="1" noChangeArrowheads="1"/>
          </p:cNvSpPr>
          <p:nvPr>
            <p:ph type="sldNum" sz="quarter" idx="4"/>
          </p:nvPr>
        </p:nvSpPr>
        <p:spPr bwMode="auto">
          <a:xfrm>
            <a:off x="8459788" y="6584950"/>
            <a:ext cx="550862" cy="2730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a:lvl1pPr>
          </a:lstStyle>
          <a:p>
            <a:fld id="{0DFAFFE7-B5EB-4D84-9784-5885F39C28C0}" type="slidenum">
              <a:rPr kumimoji="1" lang="ja-JP" altLang="en-US" smtClean="0"/>
              <a:pPr/>
              <a:t>‹#›</a:t>
            </a:fld>
            <a:endParaRPr kumimoji="1" lang="ja-JP" alt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フッター プレースホルダ 3"/>
          <p:cNvSpPr>
            <a:spLocks noGrp="1"/>
          </p:cNvSpPr>
          <p:nvPr>
            <p:ph type="ftr" sz="quarter" idx="10"/>
          </p:nvPr>
        </p:nvSpPr>
        <p:spPr/>
        <p:txBody>
          <a:bodyPr/>
          <a:lstStyle>
            <a:lvl1pPr>
              <a:defRPr/>
            </a:lvl1pPr>
          </a:lstStyle>
          <a:p>
            <a:r>
              <a:rPr kumimoji="1" lang="ja-JP" altLang="en-US" smtClean="0"/>
              <a:t>修士論文発表会</a:t>
            </a:r>
            <a:endParaRPr kumimoji="1" lang="ja-JP" altLang="en-US" dirty="0"/>
          </a:p>
        </p:txBody>
      </p:sp>
      <p:sp>
        <p:nvSpPr>
          <p:cNvPr id="5" name="日付プレースホルダ 4"/>
          <p:cNvSpPr>
            <a:spLocks noGrp="1"/>
          </p:cNvSpPr>
          <p:nvPr>
            <p:ph type="dt" sz="half" idx="11"/>
          </p:nvPr>
        </p:nvSpPr>
        <p:spPr/>
        <p:txBody>
          <a:bodyPr/>
          <a:lstStyle>
            <a:lvl1pPr>
              <a:defRPr/>
            </a:lvl1pPr>
          </a:lstStyle>
          <a:p>
            <a:fld id="{D837D1E2-5161-43B2-90D5-2F896D7122FE}" type="datetime1">
              <a:rPr kumimoji="1" lang="ja-JP" altLang="en-US" smtClean="0"/>
              <a:t>2011/2/13</a:t>
            </a:fld>
            <a:endParaRPr kumimoji="1" lang="ja-JP" altLang="en-US" dirty="0"/>
          </a:p>
        </p:txBody>
      </p:sp>
      <p:sp>
        <p:nvSpPr>
          <p:cNvPr id="6" name="スライド番号プレースホルダ 5"/>
          <p:cNvSpPr>
            <a:spLocks noGrp="1"/>
          </p:cNvSpPr>
          <p:nvPr>
            <p:ph type="sldNum" sz="quarter" idx="12"/>
          </p:nvPr>
        </p:nvSpPr>
        <p:spPr/>
        <p:txBody>
          <a:bodyPr/>
          <a:lstStyle>
            <a:lvl1pPr>
              <a:defRPr/>
            </a:lvl1pPr>
          </a:lstStyle>
          <a:p>
            <a:fld id="{0DFAFFE7-B5EB-4D84-9784-5885F39C28C0}" type="slidenum">
              <a:rPr kumimoji="1" lang="ja-JP" altLang="en-US" smtClean="0"/>
              <a:pPr/>
              <a:t>‹#›</a:t>
            </a:fld>
            <a:endParaRPr kumimoji="1" lang="ja-JP" alt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748463" y="115888"/>
            <a:ext cx="2143125" cy="6121400"/>
          </a:xfrm>
        </p:spPr>
        <p:txBody>
          <a:bodyPr vert="eaVert"/>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a:xfrm>
            <a:off x="317500" y="115888"/>
            <a:ext cx="6278563" cy="6121400"/>
          </a:xfrm>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フッター プレースホルダ 3"/>
          <p:cNvSpPr>
            <a:spLocks noGrp="1"/>
          </p:cNvSpPr>
          <p:nvPr>
            <p:ph type="ftr" sz="quarter" idx="10"/>
          </p:nvPr>
        </p:nvSpPr>
        <p:spPr/>
        <p:txBody>
          <a:bodyPr/>
          <a:lstStyle>
            <a:lvl1pPr>
              <a:defRPr/>
            </a:lvl1pPr>
          </a:lstStyle>
          <a:p>
            <a:r>
              <a:rPr kumimoji="1" lang="ja-JP" altLang="en-US" smtClean="0"/>
              <a:t>修士論文発表会</a:t>
            </a:r>
            <a:endParaRPr kumimoji="1" lang="ja-JP" altLang="en-US" dirty="0"/>
          </a:p>
        </p:txBody>
      </p:sp>
      <p:sp>
        <p:nvSpPr>
          <p:cNvPr id="5" name="日付プレースホルダ 4"/>
          <p:cNvSpPr>
            <a:spLocks noGrp="1"/>
          </p:cNvSpPr>
          <p:nvPr>
            <p:ph type="dt" sz="half" idx="11"/>
          </p:nvPr>
        </p:nvSpPr>
        <p:spPr/>
        <p:txBody>
          <a:bodyPr/>
          <a:lstStyle>
            <a:lvl1pPr>
              <a:defRPr/>
            </a:lvl1pPr>
          </a:lstStyle>
          <a:p>
            <a:fld id="{CE008E0C-68B0-40ED-ACAD-581A1C1E201E}" type="datetime1">
              <a:rPr kumimoji="1" lang="ja-JP" altLang="en-US" smtClean="0"/>
              <a:t>2011/2/13</a:t>
            </a:fld>
            <a:endParaRPr kumimoji="1" lang="ja-JP" altLang="en-US" dirty="0"/>
          </a:p>
        </p:txBody>
      </p:sp>
      <p:sp>
        <p:nvSpPr>
          <p:cNvPr id="6" name="スライド番号プレースホルダ 5"/>
          <p:cNvSpPr>
            <a:spLocks noGrp="1"/>
          </p:cNvSpPr>
          <p:nvPr>
            <p:ph type="sldNum" sz="quarter" idx="12"/>
          </p:nvPr>
        </p:nvSpPr>
        <p:spPr/>
        <p:txBody>
          <a:bodyPr/>
          <a:lstStyle>
            <a:lvl1pPr>
              <a:defRPr/>
            </a:lvl1pPr>
          </a:lstStyle>
          <a:p>
            <a:fld id="{0DFAFFE7-B5EB-4D84-9784-5885F39C28C0}" type="slidenum">
              <a:rPr kumimoji="1" lang="ja-JP" altLang="en-US" smtClean="0"/>
              <a:pPr/>
              <a:t>‹#›</a:t>
            </a:fld>
            <a:endParaRPr kumimoji="1" lang="ja-JP" alt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p:txBody>
          <a:bodyPr/>
          <a:lstStyle>
            <a:lvl1pPr>
              <a:buClr>
                <a:schemeClr val="accent2"/>
              </a:buClr>
              <a:buFont typeface="Wingdings" pitchFamily="2" charset="2"/>
              <a:buChar char="n"/>
              <a:defRPr/>
            </a:lvl1pPr>
            <a:lvl2pPr>
              <a:buClr>
                <a:schemeClr val="accent1"/>
              </a:buClr>
              <a:buFont typeface="Wingdings" pitchFamily="2" charset="2"/>
              <a:buChar char="p"/>
              <a:defRPr/>
            </a:lvl2pPr>
            <a:lvl3pPr>
              <a:buClr>
                <a:schemeClr val="accent1"/>
              </a:buClr>
              <a:buFont typeface="Arial" pitchFamily="34" charset="0"/>
              <a:buChar char="•"/>
              <a:defRPr/>
            </a:lvl3pPr>
            <a:lvl4pPr>
              <a:buClr>
                <a:schemeClr val="accent1"/>
              </a:buClr>
              <a:buFont typeface="Arial" pitchFamily="34" charset="0"/>
              <a:buChar char="•"/>
              <a:defRPr/>
            </a:lvl4pPr>
            <a:lvl5pPr>
              <a:buClr>
                <a:schemeClr val="accent1"/>
              </a:buClr>
              <a:buFont typeface="Arial" pitchFamily="34" charset="0"/>
              <a:buChar char="•"/>
              <a:defRPr/>
            </a:lvl5pPr>
          </a:lstStyle>
          <a:p>
            <a:pPr lvl="0"/>
            <a:r>
              <a:rPr lang="ja-JP" altLang="en-US" dirty="0" smtClean="0"/>
              <a:t>マスタ テキストの書式設定</a:t>
            </a:r>
          </a:p>
          <a:p>
            <a:pPr lvl="1"/>
            <a:r>
              <a:rPr lang="ja-JP" altLang="en-US" dirty="0" smtClean="0"/>
              <a:t>第 </a:t>
            </a:r>
            <a:r>
              <a:rPr lang="en-US" altLang="ja-JP" dirty="0" smtClean="0"/>
              <a:t>2 </a:t>
            </a:r>
            <a:r>
              <a:rPr lang="ja-JP" altLang="en-US" dirty="0" smtClean="0"/>
              <a:t>レベル</a:t>
            </a:r>
          </a:p>
          <a:p>
            <a:pPr lvl="2"/>
            <a:r>
              <a:rPr lang="ja-JP" altLang="en-US" dirty="0" smtClean="0"/>
              <a:t>第 </a:t>
            </a:r>
            <a:r>
              <a:rPr lang="en-US" altLang="ja-JP" dirty="0" smtClean="0"/>
              <a:t>3 </a:t>
            </a:r>
            <a:r>
              <a:rPr lang="ja-JP" altLang="en-US" dirty="0" smtClean="0"/>
              <a:t>レベル</a:t>
            </a:r>
          </a:p>
          <a:p>
            <a:pPr lvl="3"/>
            <a:r>
              <a:rPr lang="ja-JP" altLang="en-US" dirty="0" smtClean="0"/>
              <a:t>第 </a:t>
            </a:r>
            <a:r>
              <a:rPr lang="en-US" altLang="ja-JP" dirty="0" smtClean="0"/>
              <a:t>4 </a:t>
            </a:r>
            <a:r>
              <a:rPr lang="ja-JP" altLang="en-US" dirty="0" smtClean="0"/>
              <a:t>レベル</a:t>
            </a:r>
          </a:p>
          <a:p>
            <a:pPr lvl="4"/>
            <a:r>
              <a:rPr lang="ja-JP" altLang="en-US" dirty="0" smtClean="0"/>
              <a:t>第 </a:t>
            </a:r>
            <a:r>
              <a:rPr lang="en-US" altLang="ja-JP" dirty="0" smtClean="0"/>
              <a:t>5 </a:t>
            </a:r>
            <a:r>
              <a:rPr lang="ja-JP" altLang="en-US" dirty="0" smtClean="0"/>
              <a:t>レベル</a:t>
            </a:r>
            <a:endParaRPr lang="ja-JP" altLang="en-US" dirty="0"/>
          </a:p>
        </p:txBody>
      </p:sp>
      <p:sp>
        <p:nvSpPr>
          <p:cNvPr id="4" name="フッター プレースホルダ 3"/>
          <p:cNvSpPr>
            <a:spLocks noGrp="1"/>
          </p:cNvSpPr>
          <p:nvPr>
            <p:ph type="ftr" sz="quarter" idx="10"/>
          </p:nvPr>
        </p:nvSpPr>
        <p:spPr/>
        <p:txBody>
          <a:bodyPr/>
          <a:lstStyle>
            <a:lvl1pPr>
              <a:defRPr/>
            </a:lvl1pPr>
          </a:lstStyle>
          <a:p>
            <a:r>
              <a:rPr kumimoji="1" lang="ja-JP" altLang="en-US" smtClean="0"/>
              <a:t>修士論文発表会</a:t>
            </a:r>
            <a:endParaRPr kumimoji="1" lang="ja-JP" altLang="en-US" dirty="0"/>
          </a:p>
        </p:txBody>
      </p:sp>
      <p:sp>
        <p:nvSpPr>
          <p:cNvPr id="5" name="日付プレースホルダ 4"/>
          <p:cNvSpPr>
            <a:spLocks noGrp="1"/>
          </p:cNvSpPr>
          <p:nvPr>
            <p:ph type="dt" sz="half" idx="11"/>
          </p:nvPr>
        </p:nvSpPr>
        <p:spPr/>
        <p:txBody>
          <a:bodyPr/>
          <a:lstStyle>
            <a:lvl1pPr>
              <a:defRPr/>
            </a:lvl1pPr>
          </a:lstStyle>
          <a:p>
            <a:fld id="{CED1C7C9-D30E-4530-B374-A1A5176B3D4D}" type="datetime1">
              <a:rPr kumimoji="1" lang="ja-JP" altLang="en-US" smtClean="0"/>
              <a:t>2011/2/13</a:t>
            </a:fld>
            <a:endParaRPr kumimoji="1" lang="ja-JP" altLang="en-US" dirty="0"/>
          </a:p>
        </p:txBody>
      </p:sp>
      <p:sp>
        <p:nvSpPr>
          <p:cNvPr id="6" name="スライド番号プレースホルダ 5"/>
          <p:cNvSpPr>
            <a:spLocks noGrp="1"/>
          </p:cNvSpPr>
          <p:nvPr>
            <p:ph type="sldNum" sz="quarter" idx="12"/>
          </p:nvPr>
        </p:nvSpPr>
        <p:spPr/>
        <p:txBody>
          <a:bodyPr/>
          <a:lstStyle>
            <a:lvl1pPr>
              <a:defRPr/>
            </a:lvl1pPr>
          </a:lstStyle>
          <a:p>
            <a:fld id="{0DFAFFE7-B5EB-4D84-9784-5885F39C28C0}" type="slidenum">
              <a:rPr kumimoji="1" lang="ja-JP" altLang="en-US" smtClean="0"/>
              <a:pPr/>
              <a:t>‹#›</a:t>
            </a:fld>
            <a:endParaRPr kumimoji="1" lang="ja-JP" alt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smtClean="0"/>
              <a:t>マスタ テキストの書式設定</a:t>
            </a:r>
          </a:p>
        </p:txBody>
      </p:sp>
      <p:sp>
        <p:nvSpPr>
          <p:cNvPr id="4" name="フッター プレースホルダ 3"/>
          <p:cNvSpPr>
            <a:spLocks noGrp="1"/>
          </p:cNvSpPr>
          <p:nvPr>
            <p:ph type="ftr" sz="quarter" idx="10"/>
          </p:nvPr>
        </p:nvSpPr>
        <p:spPr/>
        <p:txBody>
          <a:bodyPr/>
          <a:lstStyle>
            <a:lvl1pPr>
              <a:defRPr/>
            </a:lvl1pPr>
          </a:lstStyle>
          <a:p>
            <a:r>
              <a:rPr kumimoji="1" lang="ja-JP" altLang="en-US" smtClean="0"/>
              <a:t>修士論文発表会</a:t>
            </a:r>
            <a:endParaRPr kumimoji="1" lang="ja-JP" altLang="en-US" dirty="0"/>
          </a:p>
        </p:txBody>
      </p:sp>
      <p:sp>
        <p:nvSpPr>
          <p:cNvPr id="5" name="日付プレースホルダ 4"/>
          <p:cNvSpPr>
            <a:spLocks noGrp="1"/>
          </p:cNvSpPr>
          <p:nvPr>
            <p:ph type="dt" sz="half" idx="11"/>
          </p:nvPr>
        </p:nvSpPr>
        <p:spPr/>
        <p:txBody>
          <a:bodyPr/>
          <a:lstStyle>
            <a:lvl1pPr>
              <a:defRPr/>
            </a:lvl1pPr>
          </a:lstStyle>
          <a:p>
            <a:fld id="{0A456A95-9F1F-4BCF-863C-39E200240E19}" type="datetime1">
              <a:rPr kumimoji="1" lang="ja-JP" altLang="en-US" smtClean="0"/>
              <a:t>2011/2/13</a:t>
            </a:fld>
            <a:endParaRPr kumimoji="1" lang="ja-JP" altLang="en-US" dirty="0"/>
          </a:p>
        </p:txBody>
      </p:sp>
      <p:sp>
        <p:nvSpPr>
          <p:cNvPr id="6" name="スライド番号プレースホルダ 5"/>
          <p:cNvSpPr>
            <a:spLocks noGrp="1"/>
          </p:cNvSpPr>
          <p:nvPr>
            <p:ph type="sldNum" sz="quarter" idx="12"/>
          </p:nvPr>
        </p:nvSpPr>
        <p:spPr/>
        <p:txBody>
          <a:bodyPr/>
          <a:lstStyle>
            <a:lvl1pPr>
              <a:defRPr/>
            </a:lvl1pPr>
          </a:lstStyle>
          <a:p>
            <a:fld id="{0DFAFFE7-B5EB-4D84-9784-5885F39C28C0}" type="slidenum">
              <a:rPr kumimoji="1" lang="ja-JP" altLang="en-US" smtClean="0"/>
              <a:pPr/>
              <a:t>‹#›</a:t>
            </a:fld>
            <a:endParaRPr kumimoji="1" lang="ja-JP" alt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sz="half" idx="1"/>
          </p:nvPr>
        </p:nvSpPr>
        <p:spPr>
          <a:xfrm>
            <a:off x="457200" y="1412875"/>
            <a:ext cx="4038600" cy="48244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4648200" y="1412875"/>
            <a:ext cx="4038600" cy="48244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フッター プレースホルダ 4"/>
          <p:cNvSpPr>
            <a:spLocks noGrp="1"/>
          </p:cNvSpPr>
          <p:nvPr>
            <p:ph type="ftr" sz="quarter" idx="10"/>
          </p:nvPr>
        </p:nvSpPr>
        <p:spPr/>
        <p:txBody>
          <a:bodyPr/>
          <a:lstStyle>
            <a:lvl1pPr>
              <a:defRPr/>
            </a:lvl1pPr>
          </a:lstStyle>
          <a:p>
            <a:r>
              <a:rPr kumimoji="1" lang="ja-JP" altLang="en-US" smtClean="0"/>
              <a:t>修士論文発表会</a:t>
            </a:r>
            <a:endParaRPr kumimoji="1" lang="ja-JP" altLang="en-US" dirty="0"/>
          </a:p>
        </p:txBody>
      </p:sp>
      <p:sp>
        <p:nvSpPr>
          <p:cNvPr id="6" name="日付プレースホルダ 5"/>
          <p:cNvSpPr>
            <a:spLocks noGrp="1"/>
          </p:cNvSpPr>
          <p:nvPr>
            <p:ph type="dt" sz="half" idx="11"/>
          </p:nvPr>
        </p:nvSpPr>
        <p:spPr/>
        <p:txBody>
          <a:bodyPr/>
          <a:lstStyle>
            <a:lvl1pPr>
              <a:defRPr/>
            </a:lvl1pPr>
          </a:lstStyle>
          <a:p>
            <a:fld id="{7FF844D1-59A6-497E-8B3C-26F2BBFD46F2}" type="datetime1">
              <a:rPr kumimoji="1" lang="ja-JP" altLang="en-US" smtClean="0"/>
              <a:t>2011/2/13</a:t>
            </a:fld>
            <a:endParaRPr kumimoji="1" lang="ja-JP" altLang="en-US" dirty="0"/>
          </a:p>
        </p:txBody>
      </p:sp>
      <p:sp>
        <p:nvSpPr>
          <p:cNvPr id="7" name="スライド番号プレースホルダ 6"/>
          <p:cNvSpPr>
            <a:spLocks noGrp="1"/>
          </p:cNvSpPr>
          <p:nvPr>
            <p:ph type="sldNum" sz="quarter" idx="12"/>
          </p:nvPr>
        </p:nvSpPr>
        <p:spPr/>
        <p:txBody>
          <a:bodyPr/>
          <a:lstStyle>
            <a:lvl1pPr>
              <a:defRPr/>
            </a:lvl1pPr>
          </a:lstStyle>
          <a:p>
            <a:fld id="{0DFAFFE7-B5EB-4D84-9784-5885F39C28C0}" type="slidenum">
              <a:rPr kumimoji="1" lang="ja-JP" altLang="en-US" smtClean="0"/>
              <a:pPr/>
              <a:t>‹#›</a:t>
            </a:fld>
            <a:endParaRPr kumimoji="1" lang="ja-JP" alt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143000"/>
          </a:xfrm>
        </p:spPr>
        <p:txBody>
          <a:bodyPr/>
          <a:lstStyle>
            <a:lvl1pPr>
              <a:defRPr/>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7" name="フッター プレースホルダ 6"/>
          <p:cNvSpPr>
            <a:spLocks noGrp="1"/>
          </p:cNvSpPr>
          <p:nvPr>
            <p:ph type="ftr" sz="quarter" idx="10"/>
          </p:nvPr>
        </p:nvSpPr>
        <p:spPr/>
        <p:txBody>
          <a:bodyPr/>
          <a:lstStyle>
            <a:lvl1pPr>
              <a:defRPr/>
            </a:lvl1pPr>
          </a:lstStyle>
          <a:p>
            <a:r>
              <a:rPr kumimoji="1" lang="ja-JP" altLang="en-US" smtClean="0"/>
              <a:t>修士論文発表会</a:t>
            </a:r>
            <a:endParaRPr kumimoji="1" lang="ja-JP" altLang="en-US" dirty="0"/>
          </a:p>
        </p:txBody>
      </p:sp>
      <p:sp>
        <p:nvSpPr>
          <p:cNvPr id="8" name="日付プレースホルダ 7"/>
          <p:cNvSpPr>
            <a:spLocks noGrp="1"/>
          </p:cNvSpPr>
          <p:nvPr>
            <p:ph type="dt" sz="half" idx="11"/>
          </p:nvPr>
        </p:nvSpPr>
        <p:spPr/>
        <p:txBody>
          <a:bodyPr/>
          <a:lstStyle>
            <a:lvl1pPr>
              <a:defRPr/>
            </a:lvl1pPr>
          </a:lstStyle>
          <a:p>
            <a:fld id="{0E37B49C-8783-44AB-8A54-8B9F23FC6D8B}" type="datetime1">
              <a:rPr kumimoji="1" lang="ja-JP" altLang="en-US" smtClean="0"/>
              <a:t>2011/2/13</a:t>
            </a:fld>
            <a:endParaRPr kumimoji="1" lang="ja-JP" altLang="en-US" dirty="0"/>
          </a:p>
        </p:txBody>
      </p:sp>
      <p:sp>
        <p:nvSpPr>
          <p:cNvPr id="9" name="スライド番号プレースホルダ 8"/>
          <p:cNvSpPr>
            <a:spLocks noGrp="1"/>
          </p:cNvSpPr>
          <p:nvPr>
            <p:ph type="sldNum" sz="quarter" idx="12"/>
          </p:nvPr>
        </p:nvSpPr>
        <p:spPr/>
        <p:txBody>
          <a:bodyPr/>
          <a:lstStyle>
            <a:lvl1pPr>
              <a:defRPr/>
            </a:lvl1pPr>
          </a:lstStyle>
          <a:p>
            <a:fld id="{0DFAFFE7-B5EB-4D84-9784-5885F39C28C0}" type="slidenum">
              <a:rPr kumimoji="1" lang="ja-JP" altLang="en-US" smtClean="0"/>
              <a:pPr/>
              <a:t>‹#›</a:t>
            </a:fld>
            <a:endParaRPr kumimoji="1" lang="ja-JP" alt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フッター プレースホルダ 2"/>
          <p:cNvSpPr>
            <a:spLocks noGrp="1"/>
          </p:cNvSpPr>
          <p:nvPr>
            <p:ph type="ftr" sz="quarter" idx="10"/>
          </p:nvPr>
        </p:nvSpPr>
        <p:spPr/>
        <p:txBody>
          <a:bodyPr/>
          <a:lstStyle>
            <a:lvl1pPr>
              <a:defRPr/>
            </a:lvl1pPr>
          </a:lstStyle>
          <a:p>
            <a:r>
              <a:rPr kumimoji="1" lang="ja-JP" altLang="en-US" smtClean="0"/>
              <a:t>修士論文発表会</a:t>
            </a:r>
            <a:endParaRPr kumimoji="1" lang="ja-JP" altLang="en-US" dirty="0"/>
          </a:p>
        </p:txBody>
      </p:sp>
      <p:sp>
        <p:nvSpPr>
          <p:cNvPr id="4" name="日付プレースホルダ 3"/>
          <p:cNvSpPr>
            <a:spLocks noGrp="1"/>
          </p:cNvSpPr>
          <p:nvPr>
            <p:ph type="dt" sz="half" idx="11"/>
          </p:nvPr>
        </p:nvSpPr>
        <p:spPr/>
        <p:txBody>
          <a:bodyPr/>
          <a:lstStyle>
            <a:lvl1pPr>
              <a:defRPr/>
            </a:lvl1pPr>
          </a:lstStyle>
          <a:p>
            <a:fld id="{3C68B3C4-7757-4605-8031-BCFF0E08D61D}" type="datetime1">
              <a:rPr kumimoji="1" lang="ja-JP" altLang="en-US" smtClean="0"/>
              <a:t>2011/2/13</a:t>
            </a:fld>
            <a:endParaRPr kumimoji="1" lang="ja-JP" altLang="en-US" dirty="0"/>
          </a:p>
        </p:txBody>
      </p:sp>
      <p:sp>
        <p:nvSpPr>
          <p:cNvPr id="5" name="スライド番号プレースホルダ 4"/>
          <p:cNvSpPr>
            <a:spLocks noGrp="1"/>
          </p:cNvSpPr>
          <p:nvPr>
            <p:ph type="sldNum" sz="quarter" idx="12"/>
          </p:nvPr>
        </p:nvSpPr>
        <p:spPr/>
        <p:txBody>
          <a:bodyPr/>
          <a:lstStyle>
            <a:lvl1pPr>
              <a:defRPr/>
            </a:lvl1pPr>
          </a:lstStyle>
          <a:p>
            <a:fld id="{0DFAFFE7-B5EB-4D84-9784-5885F39C28C0}" type="slidenum">
              <a:rPr kumimoji="1" lang="ja-JP" altLang="en-US" smtClean="0"/>
              <a:pPr/>
              <a:t>‹#›</a:t>
            </a:fld>
            <a:endParaRPr kumimoji="1" lang="ja-JP" alt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フッター プレースホルダ 1"/>
          <p:cNvSpPr>
            <a:spLocks noGrp="1"/>
          </p:cNvSpPr>
          <p:nvPr>
            <p:ph type="ftr" sz="quarter" idx="10"/>
          </p:nvPr>
        </p:nvSpPr>
        <p:spPr/>
        <p:txBody>
          <a:bodyPr/>
          <a:lstStyle>
            <a:lvl1pPr>
              <a:defRPr/>
            </a:lvl1pPr>
          </a:lstStyle>
          <a:p>
            <a:r>
              <a:rPr kumimoji="1" lang="ja-JP" altLang="en-US" smtClean="0"/>
              <a:t>修士論文発表会</a:t>
            </a:r>
            <a:endParaRPr kumimoji="1" lang="ja-JP" altLang="en-US" dirty="0"/>
          </a:p>
        </p:txBody>
      </p:sp>
      <p:sp>
        <p:nvSpPr>
          <p:cNvPr id="3" name="日付プレースホルダ 2"/>
          <p:cNvSpPr>
            <a:spLocks noGrp="1"/>
          </p:cNvSpPr>
          <p:nvPr>
            <p:ph type="dt" sz="half" idx="11"/>
          </p:nvPr>
        </p:nvSpPr>
        <p:spPr/>
        <p:txBody>
          <a:bodyPr/>
          <a:lstStyle>
            <a:lvl1pPr>
              <a:defRPr/>
            </a:lvl1pPr>
          </a:lstStyle>
          <a:p>
            <a:fld id="{030CC32F-57C5-4841-A040-FF31F06A0BCB}" type="datetime1">
              <a:rPr kumimoji="1" lang="ja-JP" altLang="en-US" smtClean="0"/>
              <a:t>2011/2/13</a:t>
            </a:fld>
            <a:endParaRPr kumimoji="1" lang="ja-JP" altLang="en-US" dirty="0"/>
          </a:p>
        </p:txBody>
      </p:sp>
      <p:sp>
        <p:nvSpPr>
          <p:cNvPr id="4" name="スライド番号プレースホルダ 3"/>
          <p:cNvSpPr>
            <a:spLocks noGrp="1"/>
          </p:cNvSpPr>
          <p:nvPr>
            <p:ph type="sldNum" sz="quarter" idx="12"/>
          </p:nvPr>
        </p:nvSpPr>
        <p:spPr/>
        <p:txBody>
          <a:bodyPr/>
          <a:lstStyle>
            <a:lvl1pPr>
              <a:defRPr/>
            </a:lvl1pPr>
          </a:lstStyle>
          <a:p>
            <a:fld id="{0DFAFFE7-B5EB-4D84-9784-5885F39C28C0}" type="slidenum">
              <a:rPr kumimoji="1" lang="ja-JP" altLang="en-US" smtClean="0"/>
              <a:pPr/>
              <a:t>‹#›</a:t>
            </a:fld>
            <a:endParaRPr kumimoji="1" lang="ja-JP" alt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
        <p:nvSpPr>
          <p:cNvPr id="5" name="フッター プレースホルダ 4"/>
          <p:cNvSpPr>
            <a:spLocks noGrp="1"/>
          </p:cNvSpPr>
          <p:nvPr>
            <p:ph type="ftr" sz="quarter" idx="10"/>
          </p:nvPr>
        </p:nvSpPr>
        <p:spPr/>
        <p:txBody>
          <a:bodyPr/>
          <a:lstStyle>
            <a:lvl1pPr>
              <a:defRPr/>
            </a:lvl1pPr>
          </a:lstStyle>
          <a:p>
            <a:r>
              <a:rPr kumimoji="1" lang="ja-JP" altLang="en-US" smtClean="0"/>
              <a:t>修士論文発表会</a:t>
            </a:r>
            <a:endParaRPr kumimoji="1" lang="ja-JP" altLang="en-US" dirty="0"/>
          </a:p>
        </p:txBody>
      </p:sp>
      <p:sp>
        <p:nvSpPr>
          <p:cNvPr id="6" name="日付プレースホルダ 5"/>
          <p:cNvSpPr>
            <a:spLocks noGrp="1"/>
          </p:cNvSpPr>
          <p:nvPr>
            <p:ph type="dt" sz="half" idx="11"/>
          </p:nvPr>
        </p:nvSpPr>
        <p:spPr/>
        <p:txBody>
          <a:bodyPr/>
          <a:lstStyle>
            <a:lvl1pPr>
              <a:defRPr/>
            </a:lvl1pPr>
          </a:lstStyle>
          <a:p>
            <a:fld id="{CC3AC1B5-5F1D-4AC2-8F8C-551DC48EF1B6}" type="datetime1">
              <a:rPr kumimoji="1" lang="ja-JP" altLang="en-US" smtClean="0"/>
              <a:t>2011/2/13</a:t>
            </a:fld>
            <a:endParaRPr kumimoji="1" lang="ja-JP" altLang="en-US" dirty="0"/>
          </a:p>
        </p:txBody>
      </p:sp>
      <p:sp>
        <p:nvSpPr>
          <p:cNvPr id="7" name="スライド番号プレースホルダ 6"/>
          <p:cNvSpPr>
            <a:spLocks noGrp="1"/>
          </p:cNvSpPr>
          <p:nvPr>
            <p:ph type="sldNum" sz="quarter" idx="12"/>
          </p:nvPr>
        </p:nvSpPr>
        <p:spPr/>
        <p:txBody>
          <a:bodyPr/>
          <a:lstStyle>
            <a:lvl1pPr>
              <a:defRPr/>
            </a:lvl1pPr>
          </a:lstStyle>
          <a:p>
            <a:fld id="{0DFAFFE7-B5EB-4D84-9784-5885F39C28C0}" type="slidenum">
              <a:rPr kumimoji="1" lang="ja-JP" altLang="en-US" smtClean="0"/>
              <a:pPr/>
              <a:t>‹#›</a:t>
            </a:fld>
            <a:endParaRPr kumimoji="1" lang="ja-JP" alt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lang="ja-JP" altLang="en-US" smtClean="0"/>
              <a:t>マスタ タイトルの書式設定</a:t>
            </a:r>
            <a:endParaRPr lang="ja-JP" altLang="en-US"/>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dirty="0" smtClean="0"/>
              <a:t>アイコンをクリックして図を追加</a:t>
            </a:r>
            <a:endParaRPr lang="ja-JP" altLang="en-US" dirty="0"/>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
        <p:nvSpPr>
          <p:cNvPr id="5" name="フッター プレースホルダ 4"/>
          <p:cNvSpPr>
            <a:spLocks noGrp="1"/>
          </p:cNvSpPr>
          <p:nvPr>
            <p:ph type="ftr" sz="quarter" idx="10"/>
          </p:nvPr>
        </p:nvSpPr>
        <p:spPr/>
        <p:txBody>
          <a:bodyPr/>
          <a:lstStyle>
            <a:lvl1pPr>
              <a:defRPr/>
            </a:lvl1pPr>
          </a:lstStyle>
          <a:p>
            <a:r>
              <a:rPr kumimoji="1" lang="ja-JP" altLang="en-US" smtClean="0"/>
              <a:t>修士論文発表会</a:t>
            </a:r>
            <a:endParaRPr kumimoji="1" lang="ja-JP" altLang="en-US" dirty="0"/>
          </a:p>
        </p:txBody>
      </p:sp>
      <p:sp>
        <p:nvSpPr>
          <p:cNvPr id="6" name="日付プレースホルダ 5"/>
          <p:cNvSpPr>
            <a:spLocks noGrp="1"/>
          </p:cNvSpPr>
          <p:nvPr>
            <p:ph type="dt" sz="half" idx="11"/>
          </p:nvPr>
        </p:nvSpPr>
        <p:spPr/>
        <p:txBody>
          <a:bodyPr/>
          <a:lstStyle>
            <a:lvl1pPr>
              <a:defRPr/>
            </a:lvl1pPr>
          </a:lstStyle>
          <a:p>
            <a:fld id="{71213C6A-0CAA-4056-A517-4FDB3EB4A91D}" type="datetime1">
              <a:rPr kumimoji="1" lang="ja-JP" altLang="en-US" smtClean="0"/>
              <a:t>2011/2/13</a:t>
            </a:fld>
            <a:endParaRPr kumimoji="1" lang="ja-JP" altLang="en-US" dirty="0"/>
          </a:p>
        </p:txBody>
      </p:sp>
      <p:sp>
        <p:nvSpPr>
          <p:cNvPr id="7" name="スライド番号プレースホルダ 6"/>
          <p:cNvSpPr>
            <a:spLocks noGrp="1"/>
          </p:cNvSpPr>
          <p:nvPr>
            <p:ph type="sldNum" sz="quarter" idx="12"/>
          </p:nvPr>
        </p:nvSpPr>
        <p:spPr/>
        <p:txBody>
          <a:bodyPr/>
          <a:lstStyle>
            <a:lvl1pPr>
              <a:defRPr/>
            </a:lvl1pPr>
          </a:lstStyle>
          <a:p>
            <a:fld id="{0DFAFFE7-B5EB-4D84-9784-5885F39C28C0}" type="slidenum">
              <a:rPr kumimoji="1" lang="ja-JP" altLang="en-US" smtClean="0"/>
              <a:pPr/>
              <a:t>‹#›</a:t>
            </a:fld>
            <a:endParaRPr kumimoji="1" lang="ja-JP" alt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57" name="Rectangle 33"/>
          <p:cNvSpPr>
            <a:spLocks noChangeArrowheads="1"/>
          </p:cNvSpPr>
          <p:nvPr/>
        </p:nvSpPr>
        <p:spPr bwMode="auto">
          <a:xfrm>
            <a:off x="317500" y="1052513"/>
            <a:ext cx="6381750" cy="144462"/>
          </a:xfrm>
          <a:prstGeom prst="rect">
            <a:avLst/>
          </a:prstGeom>
          <a:solidFill>
            <a:srgbClr val="333399"/>
          </a:solidFill>
          <a:ln w="9525">
            <a:noFill/>
            <a:miter lim="800000"/>
            <a:headEnd/>
            <a:tailEnd/>
          </a:ln>
          <a:effectLst/>
        </p:spPr>
        <p:txBody>
          <a:bodyPr wrap="none" anchor="ctr"/>
          <a:lstStyle/>
          <a:p>
            <a:endParaRPr lang="ja-JP" altLang="en-US" dirty="0"/>
          </a:p>
        </p:txBody>
      </p:sp>
      <p:sp>
        <p:nvSpPr>
          <p:cNvPr id="1059" name="Rectangle 35" descr="横線"/>
          <p:cNvSpPr>
            <a:spLocks noChangeArrowheads="1"/>
          </p:cNvSpPr>
          <p:nvPr/>
        </p:nvSpPr>
        <p:spPr bwMode="auto">
          <a:xfrm>
            <a:off x="6699250" y="1138238"/>
            <a:ext cx="2192338" cy="274637"/>
          </a:xfrm>
          <a:prstGeom prst="rect">
            <a:avLst/>
          </a:prstGeom>
          <a:pattFill prst="ltHorz">
            <a:fgClr>
              <a:srgbClr val="C0C0C0"/>
            </a:fgClr>
            <a:bgClr>
              <a:srgbClr val="FFFFFF"/>
            </a:bgClr>
          </a:pattFill>
          <a:ln w="9525">
            <a:noFill/>
            <a:miter lim="800000"/>
            <a:headEnd/>
            <a:tailEnd/>
          </a:ln>
          <a:effectLst/>
        </p:spPr>
        <p:txBody>
          <a:bodyPr wrap="none" anchor="ctr"/>
          <a:lstStyle/>
          <a:p>
            <a:endParaRPr lang="ja-JP" altLang="en-US" dirty="0"/>
          </a:p>
        </p:txBody>
      </p:sp>
      <p:sp>
        <p:nvSpPr>
          <p:cNvPr id="1058" name="Rectangle 34"/>
          <p:cNvSpPr>
            <a:spLocks noChangeArrowheads="1"/>
          </p:cNvSpPr>
          <p:nvPr/>
        </p:nvSpPr>
        <p:spPr bwMode="auto">
          <a:xfrm>
            <a:off x="6699250" y="1052513"/>
            <a:ext cx="2193925" cy="144462"/>
          </a:xfrm>
          <a:prstGeom prst="rect">
            <a:avLst/>
          </a:prstGeom>
          <a:solidFill>
            <a:srgbClr val="000066"/>
          </a:solidFill>
          <a:ln w="9525">
            <a:noFill/>
            <a:miter lim="800000"/>
            <a:headEnd/>
            <a:tailEnd/>
          </a:ln>
          <a:effectLst/>
        </p:spPr>
        <p:txBody>
          <a:bodyPr wrap="none" anchor="ctr"/>
          <a:lstStyle/>
          <a:p>
            <a:endParaRPr lang="ja-JP" altLang="en-US" dirty="0"/>
          </a:p>
        </p:txBody>
      </p:sp>
      <p:sp>
        <p:nvSpPr>
          <p:cNvPr id="1026" name="Rectangle 2"/>
          <p:cNvSpPr>
            <a:spLocks noGrp="1" noChangeArrowheads="1"/>
          </p:cNvSpPr>
          <p:nvPr>
            <p:ph type="title"/>
          </p:nvPr>
        </p:nvSpPr>
        <p:spPr bwMode="auto">
          <a:xfrm>
            <a:off x="317500" y="115888"/>
            <a:ext cx="8574088" cy="86518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ja-JP" altLang="en-US" dirty="0" smtClean="0"/>
              <a:t>マスタ タイトルの書式設定</a:t>
            </a:r>
          </a:p>
        </p:txBody>
      </p:sp>
      <p:sp>
        <p:nvSpPr>
          <p:cNvPr id="1027" name="Rectangle 3"/>
          <p:cNvSpPr>
            <a:spLocks noGrp="1" noChangeArrowheads="1"/>
          </p:cNvSpPr>
          <p:nvPr>
            <p:ph type="body" idx="1"/>
          </p:nvPr>
        </p:nvSpPr>
        <p:spPr bwMode="auto">
          <a:xfrm>
            <a:off x="457200" y="1412875"/>
            <a:ext cx="8229600" cy="482441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ja-JP" altLang="en-US" dirty="0" smtClean="0"/>
              <a:t>マスタ テキストの書式設定</a:t>
            </a:r>
          </a:p>
          <a:p>
            <a:pPr lvl="1"/>
            <a:r>
              <a:rPr lang="ja-JP" altLang="en-US" dirty="0" smtClean="0"/>
              <a:t>第 </a:t>
            </a:r>
            <a:r>
              <a:rPr lang="en-US" altLang="ja-JP" dirty="0" smtClean="0"/>
              <a:t>2 </a:t>
            </a:r>
            <a:r>
              <a:rPr lang="ja-JP" altLang="en-US" dirty="0" smtClean="0"/>
              <a:t>レベル</a:t>
            </a:r>
          </a:p>
          <a:p>
            <a:pPr lvl="2"/>
            <a:r>
              <a:rPr lang="ja-JP" altLang="en-US" dirty="0" smtClean="0"/>
              <a:t>第 </a:t>
            </a:r>
            <a:r>
              <a:rPr lang="en-US" altLang="ja-JP" dirty="0" smtClean="0"/>
              <a:t>3 </a:t>
            </a:r>
            <a:r>
              <a:rPr lang="ja-JP" altLang="en-US" dirty="0" smtClean="0"/>
              <a:t>レベル</a:t>
            </a:r>
          </a:p>
          <a:p>
            <a:pPr lvl="3"/>
            <a:r>
              <a:rPr lang="ja-JP" altLang="en-US" dirty="0" smtClean="0"/>
              <a:t>第 </a:t>
            </a:r>
            <a:r>
              <a:rPr lang="en-US" altLang="ja-JP" dirty="0" smtClean="0"/>
              <a:t>4 </a:t>
            </a:r>
            <a:r>
              <a:rPr lang="ja-JP" altLang="en-US" dirty="0" smtClean="0"/>
              <a:t>レベル</a:t>
            </a:r>
          </a:p>
          <a:p>
            <a:pPr lvl="4"/>
            <a:r>
              <a:rPr lang="ja-JP" altLang="en-US" dirty="0" smtClean="0"/>
              <a:t>第 </a:t>
            </a:r>
            <a:r>
              <a:rPr lang="en-US" altLang="ja-JP" dirty="0" smtClean="0"/>
              <a:t>5 </a:t>
            </a:r>
            <a:r>
              <a:rPr lang="ja-JP" altLang="en-US" dirty="0" smtClean="0"/>
              <a:t>レベル</a:t>
            </a:r>
          </a:p>
        </p:txBody>
      </p:sp>
      <p:pic>
        <p:nvPicPr>
          <p:cNvPr id="1062" name="Picture 38" descr="sel-logo"/>
          <p:cNvPicPr>
            <a:picLocks noChangeAspect="1" noChangeArrowheads="1"/>
          </p:cNvPicPr>
          <p:nvPr/>
        </p:nvPicPr>
        <p:blipFill>
          <a:blip r:embed="rId13" cstate="print"/>
          <a:srcRect/>
          <a:stretch>
            <a:fillRect/>
          </a:stretch>
        </p:blipFill>
        <p:spPr bwMode="auto">
          <a:xfrm>
            <a:off x="7429520" y="285728"/>
            <a:ext cx="1408113" cy="484188"/>
          </a:xfrm>
          <a:prstGeom prst="rect">
            <a:avLst/>
          </a:prstGeom>
          <a:noFill/>
        </p:spPr>
      </p:pic>
      <p:sp>
        <p:nvSpPr>
          <p:cNvPr id="1065" name="Rectangle 41"/>
          <p:cNvSpPr>
            <a:spLocks noGrp="1" noChangeArrowheads="1"/>
          </p:cNvSpPr>
          <p:nvPr>
            <p:ph type="ftr" sz="quarter" idx="3"/>
          </p:nvPr>
        </p:nvSpPr>
        <p:spPr bwMode="auto">
          <a:xfrm>
            <a:off x="2071670" y="6570662"/>
            <a:ext cx="5616575" cy="28733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a:lvl1pPr>
          </a:lstStyle>
          <a:p>
            <a:r>
              <a:rPr kumimoji="1" lang="ja-JP" altLang="en-US" smtClean="0"/>
              <a:t>修士論文発表会</a:t>
            </a:r>
            <a:endParaRPr kumimoji="1" lang="ja-JP" altLang="en-US" dirty="0"/>
          </a:p>
        </p:txBody>
      </p:sp>
      <p:sp>
        <p:nvSpPr>
          <p:cNvPr id="1066" name="Rectangle 42"/>
          <p:cNvSpPr>
            <a:spLocks noGrp="1" noChangeArrowheads="1"/>
          </p:cNvSpPr>
          <p:nvPr>
            <p:ph type="dt" sz="half" idx="2"/>
          </p:nvPr>
        </p:nvSpPr>
        <p:spPr bwMode="auto">
          <a:xfrm>
            <a:off x="7000892" y="6570662"/>
            <a:ext cx="1414462" cy="28733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a:lvl1pPr>
          </a:lstStyle>
          <a:p>
            <a:fld id="{4B5B9AFB-4F0A-4FBE-9FB3-E8DB70FC4610}" type="datetime1">
              <a:rPr kumimoji="1" lang="ja-JP" altLang="en-US" smtClean="0"/>
              <a:t>2011/2/13</a:t>
            </a:fld>
            <a:endParaRPr kumimoji="1" lang="ja-JP" altLang="en-US" dirty="0"/>
          </a:p>
        </p:txBody>
      </p:sp>
      <p:sp>
        <p:nvSpPr>
          <p:cNvPr id="1067" name="Rectangle 43"/>
          <p:cNvSpPr>
            <a:spLocks noGrp="1" noChangeArrowheads="1"/>
          </p:cNvSpPr>
          <p:nvPr>
            <p:ph type="sldNum" sz="quarter" idx="4"/>
          </p:nvPr>
        </p:nvSpPr>
        <p:spPr bwMode="auto">
          <a:xfrm>
            <a:off x="8459788" y="6584950"/>
            <a:ext cx="550862" cy="2730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a:lvl1pPr>
          </a:lstStyle>
          <a:p>
            <a:fld id="{0DFAFFE7-B5EB-4D84-9784-5885F39C28C0}" type="slidenum">
              <a:rPr kumimoji="1" lang="ja-JP" altLang="en-US" smtClean="0"/>
              <a:pPr/>
              <a:t>‹#›</a:t>
            </a:fld>
            <a:endParaRPr kumimoji="1" lang="ja-JP" altLang="en-US"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p:txStyles>
    <p:titleStyle>
      <a:lvl1pPr algn="l" rtl="0" eaLnBrk="1" fontAlgn="base" hangingPunct="1">
        <a:spcBef>
          <a:spcPct val="0"/>
        </a:spcBef>
        <a:spcAft>
          <a:spcPct val="0"/>
        </a:spcAft>
        <a:defRPr kumimoji="1" sz="4000">
          <a:solidFill>
            <a:schemeClr val="tx2"/>
          </a:solidFill>
          <a:latin typeface="+mj-lt"/>
          <a:ea typeface="+mj-ea"/>
          <a:cs typeface="+mj-cs"/>
        </a:defRPr>
      </a:lvl1pPr>
      <a:lvl2pPr algn="l" rtl="0" eaLnBrk="1" fontAlgn="base" hangingPunct="1">
        <a:spcBef>
          <a:spcPct val="0"/>
        </a:spcBef>
        <a:spcAft>
          <a:spcPct val="0"/>
        </a:spcAft>
        <a:defRPr kumimoji="1" sz="4000">
          <a:solidFill>
            <a:schemeClr val="tx2"/>
          </a:solidFill>
          <a:latin typeface="Arial" charset="0"/>
          <a:ea typeface="ＭＳ Ｐゴシック" pitchFamily="50" charset="-128"/>
        </a:defRPr>
      </a:lvl2pPr>
      <a:lvl3pPr algn="l" rtl="0" eaLnBrk="1" fontAlgn="base" hangingPunct="1">
        <a:spcBef>
          <a:spcPct val="0"/>
        </a:spcBef>
        <a:spcAft>
          <a:spcPct val="0"/>
        </a:spcAft>
        <a:defRPr kumimoji="1" sz="4000">
          <a:solidFill>
            <a:schemeClr val="tx2"/>
          </a:solidFill>
          <a:latin typeface="Arial" charset="0"/>
          <a:ea typeface="ＭＳ Ｐゴシック" pitchFamily="50" charset="-128"/>
        </a:defRPr>
      </a:lvl3pPr>
      <a:lvl4pPr algn="l" rtl="0" eaLnBrk="1" fontAlgn="base" hangingPunct="1">
        <a:spcBef>
          <a:spcPct val="0"/>
        </a:spcBef>
        <a:spcAft>
          <a:spcPct val="0"/>
        </a:spcAft>
        <a:defRPr kumimoji="1" sz="4000">
          <a:solidFill>
            <a:schemeClr val="tx2"/>
          </a:solidFill>
          <a:latin typeface="Arial" charset="0"/>
          <a:ea typeface="ＭＳ Ｐゴシック" pitchFamily="50" charset="-128"/>
        </a:defRPr>
      </a:lvl4pPr>
      <a:lvl5pPr algn="l" rtl="0" eaLnBrk="1" fontAlgn="base" hangingPunct="1">
        <a:spcBef>
          <a:spcPct val="0"/>
        </a:spcBef>
        <a:spcAft>
          <a:spcPct val="0"/>
        </a:spcAft>
        <a:defRPr kumimoji="1" sz="4000">
          <a:solidFill>
            <a:schemeClr val="tx2"/>
          </a:solidFill>
          <a:latin typeface="Arial" charset="0"/>
          <a:ea typeface="ＭＳ Ｐゴシック" pitchFamily="50" charset="-128"/>
        </a:defRPr>
      </a:lvl5pPr>
      <a:lvl6pPr marL="457200" algn="l" rtl="0" eaLnBrk="1" fontAlgn="base" hangingPunct="1">
        <a:spcBef>
          <a:spcPct val="0"/>
        </a:spcBef>
        <a:spcAft>
          <a:spcPct val="0"/>
        </a:spcAft>
        <a:defRPr kumimoji="1" sz="4000">
          <a:solidFill>
            <a:schemeClr val="tx2"/>
          </a:solidFill>
          <a:latin typeface="Arial" charset="0"/>
          <a:ea typeface="ＭＳ Ｐゴシック" pitchFamily="50" charset="-128"/>
        </a:defRPr>
      </a:lvl6pPr>
      <a:lvl7pPr marL="914400" algn="l" rtl="0" eaLnBrk="1" fontAlgn="base" hangingPunct="1">
        <a:spcBef>
          <a:spcPct val="0"/>
        </a:spcBef>
        <a:spcAft>
          <a:spcPct val="0"/>
        </a:spcAft>
        <a:defRPr kumimoji="1" sz="4000">
          <a:solidFill>
            <a:schemeClr val="tx2"/>
          </a:solidFill>
          <a:latin typeface="Arial" charset="0"/>
          <a:ea typeface="ＭＳ Ｐゴシック" pitchFamily="50" charset="-128"/>
        </a:defRPr>
      </a:lvl7pPr>
      <a:lvl8pPr marL="1371600" algn="l" rtl="0" eaLnBrk="1" fontAlgn="base" hangingPunct="1">
        <a:spcBef>
          <a:spcPct val="0"/>
        </a:spcBef>
        <a:spcAft>
          <a:spcPct val="0"/>
        </a:spcAft>
        <a:defRPr kumimoji="1" sz="4000">
          <a:solidFill>
            <a:schemeClr val="tx2"/>
          </a:solidFill>
          <a:latin typeface="Arial" charset="0"/>
          <a:ea typeface="ＭＳ Ｐゴシック" pitchFamily="50" charset="-128"/>
        </a:defRPr>
      </a:lvl8pPr>
      <a:lvl9pPr marL="1828800" algn="l" rtl="0" eaLnBrk="1" fontAlgn="base" hangingPunct="1">
        <a:spcBef>
          <a:spcPct val="0"/>
        </a:spcBef>
        <a:spcAft>
          <a:spcPct val="0"/>
        </a:spcAft>
        <a:defRPr kumimoji="1" sz="4000">
          <a:solidFill>
            <a:schemeClr val="tx2"/>
          </a:solidFill>
          <a:latin typeface="Arial" charset="0"/>
          <a:ea typeface="ＭＳ Ｐゴシック" pitchFamily="50" charset="-128"/>
        </a:defRPr>
      </a:lvl9pPr>
    </p:titleStyle>
    <p:bodyStyle>
      <a:lvl1pPr marL="342900" indent="-342900" algn="l" rtl="0" eaLnBrk="1" fontAlgn="base" hangingPunct="1">
        <a:spcBef>
          <a:spcPct val="20000"/>
        </a:spcBef>
        <a:spcAft>
          <a:spcPct val="0"/>
        </a:spcAft>
        <a:buChar char="•"/>
        <a:defRPr kumimoji="1"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kumimoji="1" sz="2800">
          <a:solidFill>
            <a:schemeClr val="tx1"/>
          </a:solidFill>
          <a:latin typeface="+mn-lt"/>
          <a:ea typeface="+mn-ea"/>
        </a:defRPr>
      </a:lvl2pPr>
      <a:lvl3pPr marL="1143000" indent="-228600" algn="l" rtl="0" eaLnBrk="1" fontAlgn="base" hangingPunct="1">
        <a:spcBef>
          <a:spcPct val="20000"/>
        </a:spcBef>
        <a:spcAft>
          <a:spcPct val="0"/>
        </a:spcAft>
        <a:buChar char="•"/>
        <a:defRPr kumimoji="1" sz="2400">
          <a:solidFill>
            <a:schemeClr val="tx1"/>
          </a:solidFill>
          <a:latin typeface="+mn-lt"/>
          <a:ea typeface="+mn-ea"/>
        </a:defRPr>
      </a:lvl3pPr>
      <a:lvl4pPr marL="1600200" indent="-228600" algn="l" rtl="0" eaLnBrk="1" fontAlgn="base" hangingPunct="1">
        <a:spcBef>
          <a:spcPct val="20000"/>
        </a:spcBef>
        <a:spcAft>
          <a:spcPct val="0"/>
        </a:spcAft>
        <a:buChar char="–"/>
        <a:defRPr kumimoji="1" sz="2000">
          <a:solidFill>
            <a:schemeClr val="tx1"/>
          </a:solidFill>
          <a:latin typeface="+mn-lt"/>
          <a:ea typeface="+mn-ea"/>
        </a:defRPr>
      </a:lvl4pPr>
      <a:lvl5pPr marL="2057400" indent="-228600" algn="l" rtl="0" eaLnBrk="1" fontAlgn="base" hangingPunct="1">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image" Target="../media/image5.w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タイトル 6"/>
          <p:cNvSpPr>
            <a:spLocks noGrp="1"/>
          </p:cNvSpPr>
          <p:nvPr>
            <p:ph type="ctrTitle"/>
          </p:nvPr>
        </p:nvSpPr>
        <p:spPr>
          <a:xfrm>
            <a:off x="179512" y="1556792"/>
            <a:ext cx="6876255" cy="1584871"/>
          </a:xfrm>
        </p:spPr>
        <p:txBody>
          <a:bodyPr>
            <a:normAutofit fontScale="90000"/>
          </a:bodyPr>
          <a:lstStyle/>
          <a:p>
            <a:r>
              <a:rPr kumimoji="1" lang="ja-JP" altLang="en-US" sz="3200" b="0" dirty="0" smtClean="0"/>
              <a:t>識別子</a:t>
            </a:r>
            <a:r>
              <a:rPr lang="ja-JP" altLang="en-US" sz="3200" b="0" dirty="0" smtClean="0"/>
              <a:t>とその対応するコメントを利用した</a:t>
            </a:r>
            <a:r>
              <a:rPr lang="en-US" altLang="ja-JP" sz="3200" b="0" dirty="0" smtClean="0"/>
              <a:t/>
            </a:r>
            <a:br>
              <a:rPr lang="en-US" altLang="ja-JP" sz="3200" b="0" dirty="0" smtClean="0"/>
            </a:br>
            <a:r>
              <a:rPr lang="ja-JP" altLang="en-US" sz="3200" b="0" dirty="0" smtClean="0"/>
              <a:t>プログラム理解用名詞辞書自動生成手法</a:t>
            </a:r>
            <a:endParaRPr kumimoji="1" lang="ja-JP" altLang="en-US" sz="3200" dirty="0"/>
          </a:p>
        </p:txBody>
      </p:sp>
      <p:sp>
        <p:nvSpPr>
          <p:cNvPr id="8" name="サブタイトル 7"/>
          <p:cNvSpPr>
            <a:spLocks noGrp="1"/>
          </p:cNvSpPr>
          <p:nvPr>
            <p:ph type="subTitle" idx="1"/>
          </p:nvPr>
        </p:nvSpPr>
        <p:spPr>
          <a:xfrm>
            <a:off x="784225" y="3357562"/>
            <a:ext cx="5781675" cy="1785949"/>
          </a:xfrm>
        </p:spPr>
        <p:txBody>
          <a:bodyPr/>
          <a:lstStyle/>
          <a:p>
            <a:r>
              <a:rPr lang="ja-JP" altLang="en-US" dirty="0" smtClean="0"/>
              <a:t>井上研究室</a:t>
            </a:r>
            <a:endParaRPr lang="en-US" altLang="ja-JP" dirty="0" smtClean="0"/>
          </a:p>
          <a:p>
            <a:r>
              <a:rPr lang="ja-JP" altLang="en-US" dirty="0" smtClean="0"/>
              <a:t>藤木　哲也</a:t>
            </a:r>
          </a:p>
          <a:p>
            <a:endParaRPr kumimoji="1" lang="ja-JP" altLang="en-US" dirty="0"/>
          </a:p>
        </p:txBody>
      </p:sp>
      <p:sp>
        <p:nvSpPr>
          <p:cNvPr id="4" name="フッター プレースホルダ 3"/>
          <p:cNvSpPr>
            <a:spLocks noGrp="1"/>
          </p:cNvSpPr>
          <p:nvPr>
            <p:ph type="ftr" sz="quarter" idx="3"/>
          </p:nvPr>
        </p:nvSpPr>
        <p:spPr/>
        <p:txBody>
          <a:bodyPr/>
          <a:lstStyle/>
          <a:p>
            <a:r>
              <a:rPr kumimoji="1" lang="ja-JP" altLang="en-US" dirty="0" smtClean="0"/>
              <a:t>修士論文発表会</a:t>
            </a:r>
            <a:endParaRPr kumimoji="1" lang="ja-JP" altLang="en-US" dirty="0"/>
          </a:p>
        </p:txBody>
      </p:sp>
      <p:sp>
        <p:nvSpPr>
          <p:cNvPr id="5" name="日付プレースホルダ 4"/>
          <p:cNvSpPr>
            <a:spLocks noGrp="1"/>
          </p:cNvSpPr>
          <p:nvPr>
            <p:ph type="dt" sz="half" idx="2"/>
          </p:nvPr>
        </p:nvSpPr>
        <p:spPr/>
        <p:txBody>
          <a:bodyPr/>
          <a:lstStyle/>
          <a:p>
            <a:fld id="{701748ED-5804-4E40-B68F-2D47C31BB2C5}" type="datetime1">
              <a:rPr kumimoji="1" lang="ja-JP" altLang="en-US" smtClean="0"/>
              <a:t>2011/2/13</a:t>
            </a:fld>
            <a:endParaRPr kumimoji="1" lang="ja-JP" altLang="en-US" dirty="0"/>
          </a:p>
        </p:txBody>
      </p:sp>
      <p:sp>
        <p:nvSpPr>
          <p:cNvPr id="6" name="スライド番号プレースホルダ 5"/>
          <p:cNvSpPr>
            <a:spLocks noGrp="1"/>
          </p:cNvSpPr>
          <p:nvPr>
            <p:ph type="sldNum" sz="quarter" idx="4"/>
          </p:nvPr>
        </p:nvSpPr>
        <p:spPr/>
        <p:txBody>
          <a:bodyPr/>
          <a:lstStyle/>
          <a:p>
            <a:fld id="{0DFAFFE7-B5EB-4D84-9784-5885F39C28C0}" type="slidenum">
              <a:rPr kumimoji="1" lang="ja-JP" altLang="en-US" smtClean="0"/>
              <a:pPr/>
              <a:t>1</a:t>
            </a:fld>
            <a:endParaRPr kumimoji="1" lang="ja-JP" alt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評価実験：問題の例</a:t>
            </a:r>
            <a:endParaRPr kumimoji="1" lang="ja-JP" altLang="en-US" dirty="0"/>
          </a:p>
        </p:txBody>
      </p:sp>
      <p:sp>
        <p:nvSpPr>
          <p:cNvPr id="4" name="フッター プレースホルダー 3"/>
          <p:cNvSpPr>
            <a:spLocks noGrp="1"/>
          </p:cNvSpPr>
          <p:nvPr>
            <p:ph type="ftr" sz="quarter" idx="10"/>
          </p:nvPr>
        </p:nvSpPr>
        <p:spPr/>
        <p:txBody>
          <a:bodyPr/>
          <a:lstStyle/>
          <a:p>
            <a:r>
              <a:rPr kumimoji="1" lang="ja-JP" altLang="en-US" dirty="0" smtClean="0"/>
              <a:t>修士論文発表会</a:t>
            </a:r>
            <a:endParaRPr kumimoji="1" lang="ja-JP" altLang="en-US" dirty="0"/>
          </a:p>
        </p:txBody>
      </p:sp>
      <p:sp>
        <p:nvSpPr>
          <p:cNvPr id="5" name="日付プレースホルダー 4"/>
          <p:cNvSpPr>
            <a:spLocks noGrp="1"/>
          </p:cNvSpPr>
          <p:nvPr>
            <p:ph type="dt" sz="half" idx="11"/>
          </p:nvPr>
        </p:nvSpPr>
        <p:spPr/>
        <p:txBody>
          <a:bodyPr/>
          <a:lstStyle/>
          <a:p>
            <a:fld id="{1CC0CE57-AB40-47DC-9347-D706DA13A461}" type="datetime1">
              <a:rPr kumimoji="1" lang="ja-JP" altLang="en-US" smtClean="0"/>
              <a:t>2011/2/13</a:t>
            </a:fld>
            <a:endParaRPr kumimoji="1" lang="ja-JP" altLang="en-US" dirty="0"/>
          </a:p>
        </p:txBody>
      </p:sp>
      <p:sp>
        <p:nvSpPr>
          <p:cNvPr id="6" name="スライド番号プレースホルダー 5"/>
          <p:cNvSpPr>
            <a:spLocks noGrp="1"/>
          </p:cNvSpPr>
          <p:nvPr>
            <p:ph type="sldNum" sz="quarter" idx="12"/>
          </p:nvPr>
        </p:nvSpPr>
        <p:spPr/>
        <p:txBody>
          <a:bodyPr/>
          <a:lstStyle/>
          <a:p>
            <a:fld id="{0DFAFFE7-B5EB-4D84-9784-5885F39C28C0}" type="slidenum">
              <a:rPr kumimoji="1" lang="ja-JP" altLang="en-US" smtClean="0"/>
              <a:pPr/>
              <a:t>10</a:t>
            </a:fld>
            <a:endParaRPr kumimoji="1" lang="ja-JP" altLang="en-US" dirty="0"/>
          </a:p>
        </p:txBody>
      </p:sp>
      <p:grpSp>
        <p:nvGrpSpPr>
          <p:cNvPr id="3" name="グループ化 2"/>
          <p:cNvGrpSpPr/>
          <p:nvPr/>
        </p:nvGrpSpPr>
        <p:grpSpPr>
          <a:xfrm>
            <a:off x="179512" y="3452505"/>
            <a:ext cx="8856988" cy="3072839"/>
            <a:chOff x="179512" y="2664195"/>
            <a:chExt cx="8856988" cy="3072839"/>
          </a:xfrm>
        </p:grpSpPr>
        <p:grpSp>
          <p:nvGrpSpPr>
            <p:cNvPr id="25" name="グループ化 24"/>
            <p:cNvGrpSpPr/>
            <p:nvPr/>
          </p:nvGrpSpPr>
          <p:grpSpPr>
            <a:xfrm>
              <a:off x="2483768" y="2664195"/>
              <a:ext cx="2040448" cy="3069061"/>
              <a:chOff x="947376" y="3384275"/>
              <a:chExt cx="1824423" cy="3069061"/>
            </a:xfrm>
          </p:grpSpPr>
          <p:grpSp>
            <p:nvGrpSpPr>
              <p:cNvPr id="16" name="グループ化 15"/>
              <p:cNvGrpSpPr/>
              <p:nvPr/>
            </p:nvGrpSpPr>
            <p:grpSpPr>
              <a:xfrm>
                <a:off x="947376" y="3861048"/>
                <a:ext cx="1824423" cy="2592288"/>
                <a:chOff x="947376" y="3861048"/>
                <a:chExt cx="1824423" cy="2592288"/>
              </a:xfrm>
            </p:grpSpPr>
            <p:sp>
              <p:nvSpPr>
                <p:cNvPr id="7" name="正方形/長方形 6"/>
                <p:cNvSpPr/>
                <p:nvPr/>
              </p:nvSpPr>
              <p:spPr>
                <a:xfrm>
                  <a:off x="971599" y="3861048"/>
                  <a:ext cx="1728194" cy="2592288"/>
                </a:xfrm>
                <a:prstGeom prst="rect">
                  <a:avLst/>
                </a:prstGeom>
                <a:solidFill>
                  <a:schemeClr val="bg1"/>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en-US" altLang="ja-JP" dirty="0" smtClean="0">
                    <a:solidFill>
                      <a:schemeClr val="tx1"/>
                    </a:solidFill>
                  </a:endParaRPr>
                </a:p>
                <a:p>
                  <a:pPr algn="ctr"/>
                  <a:endParaRPr kumimoji="1" lang="ja-JP" altLang="en-US" dirty="0">
                    <a:solidFill>
                      <a:schemeClr val="tx1"/>
                    </a:solidFill>
                  </a:endParaRPr>
                </a:p>
              </p:txBody>
            </p:sp>
            <p:sp>
              <p:nvSpPr>
                <p:cNvPr id="11" name="テキスト ボックス 10"/>
                <p:cNvSpPr txBox="1"/>
                <p:nvPr/>
              </p:nvSpPr>
              <p:spPr>
                <a:xfrm>
                  <a:off x="947376" y="3866767"/>
                  <a:ext cx="1824423" cy="2246769"/>
                </a:xfrm>
                <a:prstGeom prst="rect">
                  <a:avLst/>
                </a:prstGeom>
                <a:noFill/>
              </p:spPr>
              <p:txBody>
                <a:bodyPr wrap="square" rtlCol="0">
                  <a:spAutoFit/>
                </a:bodyPr>
                <a:lstStyle/>
                <a:p>
                  <a:r>
                    <a:rPr lang="en-US" altLang="ja-JP" sz="1400" dirty="0" smtClean="0"/>
                    <a:t>public class</a:t>
                  </a:r>
                  <a:r>
                    <a:rPr lang="ja-JP" altLang="en-US" sz="1400" dirty="0"/>
                    <a:t> ●●●</a:t>
                  </a:r>
                  <a:r>
                    <a:rPr lang="en-US" altLang="ja-JP" sz="1400" dirty="0" smtClean="0"/>
                    <a:t> {</a:t>
                  </a:r>
                </a:p>
                <a:p>
                  <a:r>
                    <a:rPr lang="en-US" altLang="ja-JP" sz="1400" dirty="0"/>
                    <a:t> </a:t>
                  </a:r>
                  <a:r>
                    <a:rPr lang="en-US" altLang="ja-JP" sz="1400" dirty="0" smtClean="0"/>
                    <a:t> </a:t>
                  </a:r>
                  <a:r>
                    <a:rPr lang="ja-JP" altLang="en-US" sz="1400" dirty="0" smtClean="0"/>
                    <a:t>・・・</a:t>
                  </a:r>
                  <a:endParaRPr lang="en-US" altLang="ja-JP" sz="1400" dirty="0" smtClean="0"/>
                </a:p>
                <a:p>
                  <a:endParaRPr lang="en-US" altLang="ja-JP" sz="1400" dirty="0" smtClean="0"/>
                </a:p>
                <a:p>
                  <a:r>
                    <a:rPr lang="en-US" altLang="ja-JP" sz="1400" dirty="0" smtClean="0"/>
                    <a:t>// </a:t>
                  </a:r>
                  <a:r>
                    <a:rPr lang="en-US" altLang="ja-JP" sz="1400" dirty="0"/>
                    <a:t>number of packets </a:t>
                  </a:r>
                </a:p>
                <a:p>
                  <a:r>
                    <a:rPr lang="en-US" altLang="ja-JP" sz="1400" dirty="0" smtClean="0"/>
                    <a:t>public </a:t>
                  </a:r>
                  <a:r>
                    <a:rPr lang="en-US" altLang="ja-JP" sz="1400" dirty="0"/>
                    <a:t>long </a:t>
                  </a:r>
                  <a:r>
                    <a:rPr lang="en-US" altLang="ja-JP" sz="1400" dirty="0" err="1"/>
                    <a:t>getCapt</a:t>
                  </a:r>
                  <a:r>
                    <a:rPr lang="en-US" altLang="ja-JP" sz="1400" dirty="0"/>
                    <a:t>() </a:t>
                  </a:r>
                  <a:r>
                    <a:rPr lang="en-US" altLang="ja-JP" sz="1400" dirty="0" smtClean="0"/>
                    <a:t> {</a:t>
                  </a:r>
                  <a:endParaRPr lang="en-US" altLang="ja-JP" sz="1400" dirty="0"/>
                </a:p>
                <a:p>
                  <a:r>
                    <a:rPr lang="en-US" altLang="ja-JP" sz="1400" dirty="0" smtClean="0"/>
                    <a:t>  return </a:t>
                  </a:r>
                  <a:r>
                    <a:rPr lang="en-US" altLang="ja-JP" sz="1400" dirty="0" err="1"/>
                    <a:t>super.capt</a:t>
                  </a:r>
                  <a:r>
                    <a:rPr lang="en-US" altLang="ja-JP" sz="1400" dirty="0"/>
                    <a:t>;</a:t>
                  </a:r>
                </a:p>
                <a:p>
                  <a:r>
                    <a:rPr lang="en-US" altLang="ja-JP" sz="1400" dirty="0" smtClean="0"/>
                    <a:t> }</a:t>
                  </a:r>
                </a:p>
                <a:p>
                  <a:endParaRPr lang="en-US" altLang="ja-JP" sz="1400" dirty="0"/>
                </a:p>
                <a:p>
                  <a:r>
                    <a:rPr lang="ja-JP" altLang="en-US" sz="1400" dirty="0" smtClean="0"/>
                    <a:t>  ・・・</a:t>
                  </a:r>
                  <a:endParaRPr lang="en-US" altLang="ja-JP" sz="1400" dirty="0"/>
                </a:p>
                <a:p>
                  <a:r>
                    <a:rPr kumimoji="1" lang="en-US" altLang="ja-JP" sz="1400" dirty="0" smtClean="0"/>
                    <a:t>}</a:t>
                  </a:r>
                  <a:endParaRPr kumimoji="1" lang="ja-JP" altLang="en-US" sz="1400" dirty="0"/>
                </a:p>
              </p:txBody>
            </p:sp>
          </p:grpSp>
          <p:sp>
            <p:nvSpPr>
              <p:cNvPr id="20" name="テキスト ボックス 19"/>
              <p:cNvSpPr txBox="1"/>
              <p:nvPr/>
            </p:nvSpPr>
            <p:spPr>
              <a:xfrm>
                <a:off x="1259632" y="3384275"/>
                <a:ext cx="1152128" cy="369332"/>
              </a:xfrm>
              <a:prstGeom prst="rect">
                <a:avLst/>
              </a:prstGeom>
              <a:noFill/>
            </p:spPr>
            <p:txBody>
              <a:bodyPr wrap="square" rtlCol="0">
                <a:spAutoFit/>
              </a:bodyPr>
              <a:lstStyle/>
              <a:p>
                <a:r>
                  <a:rPr lang="ja-JP" altLang="en-US" dirty="0" smtClean="0"/>
                  <a:t>コード</a:t>
                </a:r>
                <a:r>
                  <a:rPr lang="en-US" altLang="ja-JP" dirty="0" smtClean="0"/>
                  <a:t>B</a:t>
                </a:r>
                <a:endParaRPr kumimoji="1" lang="ja-JP" altLang="en-US" dirty="0"/>
              </a:p>
            </p:txBody>
          </p:sp>
        </p:grpSp>
        <p:grpSp>
          <p:nvGrpSpPr>
            <p:cNvPr id="28" name="グループ化 27"/>
            <p:cNvGrpSpPr/>
            <p:nvPr/>
          </p:nvGrpSpPr>
          <p:grpSpPr>
            <a:xfrm>
              <a:off x="6948266" y="2667973"/>
              <a:ext cx="2088234" cy="3069061"/>
              <a:chOff x="7211361" y="3384275"/>
              <a:chExt cx="1752417" cy="3069061"/>
            </a:xfrm>
          </p:grpSpPr>
          <p:grpSp>
            <p:nvGrpSpPr>
              <p:cNvPr id="19" name="グループ化 18"/>
              <p:cNvGrpSpPr/>
              <p:nvPr/>
            </p:nvGrpSpPr>
            <p:grpSpPr>
              <a:xfrm>
                <a:off x="7211361" y="3861048"/>
                <a:ext cx="1752417" cy="2592288"/>
                <a:chOff x="7211361" y="3861048"/>
                <a:chExt cx="1752417" cy="2592288"/>
              </a:xfrm>
            </p:grpSpPr>
            <p:sp>
              <p:nvSpPr>
                <p:cNvPr id="10" name="正方形/長方形 9"/>
                <p:cNvSpPr/>
                <p:nvPr/>
              </p:nvSpPr>
              <p:spPr>
                <a:xfrm>
                  <a:off x="7236296" y="3861048"/>
                  <a:ext cx="1727482" cy="2592288"/>
                </a:xfrm>
                <a:prstGeom prst="rect">
                  <a:avLst/>
                </a:prstGeom>
                <a:solidFill>
                  <a:schemeClr val="bg1"/>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4" name="テキスト ボックス 13"/>
                <p:cNvSpPr txBox="1"/>
                <p:nvPr/>
              </p:nvSpPr>
              <p:spPr>
                <a:xfrm>
                  <a:off x="7211361" y="3861048"/>
                  <a:ext cx="1752416" cy="2246769"/>
                </a:xfrm>
                <a:prstGeom prst="rect">
                  <a:avLst/>
                </a:prstGeom>
                <a:noFill/>
              </p:spPr>
              <p:txBody>
                <a:bodyPr wrap="square" rtlCol="0">
                  <a:spAutoFit/>
                </a:bodyPr>
                <a:lstStyle/>
                <a:p>
                  <a:r>
                    <a:rPr lang="en-US" altLang="ja-JP" sz="1400" dirty="0" smtClean="0"/>
                    <a:t>public final class</a:t>
                  </a:r>
                  <a:r>
                    <a:rPr lang="ja-JP" altLang="en-US" sz="1400" dirty="0" smtClean="0"/>
                    <a:t>●●●</a:t>
                  </a:r>
                  <a:r>
                    <a:rPr lang="en-US" altLang="ja-JP" sz="1400" dirty="0" smtClean="0"/>
                    <a:t>{</a:t>
                  </a:r>
                </a:p>
                <a:p>
                  <a:r>
                    <a:rPr kumimoji="1" lang="en-US" altLang="ja-JP" sz="1400" dirty="0"/>
                    <a:t> </a:t>
                  </a:r>
                  <a:r>
                    <a:rPr kumimoji="1" lang="en-US" altLang="ja-JP" sz="1400" dirty="0" smtClean="0"/>
                    <a:t> </a:t>
                  </a:r>
                  <a:r>
                    <a:rPr lang="ja-JP" altLang="en-US" sz="1400" dirty="0"/>
                    <a:t>・・・</a:t>
                  </a:r>
                  <a:endParaRPr lang="en-US" altLang="ja-JP" sz="1400" dirty="0"/>
                </a:p>
                <a:p>
                  <a:r>
                    <a:rPr kumimoji="1" lang="en-US" altLang="ja-JP" sz="1400" dirty="0" smtClean="0"/>
                    <a:t>  </a:t>
                  </a:r>
                </a:p>
                <a:p>
                  <a:r>
                    <a:rPr lang="en-US" altLang="ja-JP" sz="1400" dirty="0"/>
                    <a:t>private static </a:t>
                  </a:r>
                  <a:r>
                    <a:rPr lang="ja-JP" altLang="en-US" sz="1400" dirty="0"/>
                    <a:t> </a:t>
                  </a:r>
                  <a:r>
                    <a:rPr lang="ja-JP" altLang="en-US" sz="1400" dirty="0" smtClean="0"/>
                    <a:t>　</a:t>
                  </a:r>
                  <a:r>
                    <a:rPr lang="en-US" altLang="ja-JP" sz="1400" dirty="0" smtClean="0"/>
                    <a:t>Filename</a:t>
                  </a:r>
                  <a:r>
                    <a:rPr lang="ja-JP" altLang="en-US" sz="1400" dirty="0" smtClean="0"/>
                    <a:t>●●●</a:t>
                  </a:r>
                  <a:r>
                    <a:rPr lang="en-US" altLang="ja-JP" sz="1400" dirty="0" smtClean="0"/>
                    <a:t> </a:t>
                  </a:r>
                  <a:r>
                    <a:rPr lang="en-US" altLang="ja-JP" sz="1400" dirty="0" err="1"/>
                    <a:t>cclog</a:t>
                  </a:r>
                  <a:r>
                    <a:rPr lang="en-US" altLang="ja-JP" sz="1400" dirty="0"/>
                    <a:t> = new </a:t>
                  </a:r>
                  <a:r>
                    <a:rPr lang="en-US" altLang="ja-JP" sz="1400" dirty="0" err="1" smtClean="0"/>
                    <a:t>CCLog</a:t>
                  </a:r>
                  <a:r>
                    <a:rPr lang="ja-JP" altLang="en-US" sz="1400" dirty="0" smtClean="0"/>
                    <a:t>●●●</a:t>
                  </a:r>
                  <a:r>
                    <a:rPr lang="en-US" altLang="ja-JP" sz="1400" dirty="0" smtClean="0"/>
                    <a:t>;…</a:t>
                  </a:r>
                  <a:endParaRPr lang="en-US" altLang="ja-JP" sz="1400" dirty="0"/>
                </a:p>
                <a:p>
                  <a:endParaRPr kumimoji="1" lang="en-US" altLang="ja-JP" sz="1400" dirty="0" smtClean="0"/>
                </a:p>
                <a:p>
                  <a:endParaRPr lang="en-US" altLang="ja-JP" sz="1400" dirty="0"/>
                </a:p>
                <a:p>
                  <a:r>
                    <a:rPr lang="en-US" altLang="ja-JP" sz="1400" dirty="0"/>
                    <a:t> </a:t>
                  </a:r>
                  <a:r>
                    <a:rPr lang="en-US" altLang="ja-JP" sz="1400" dirty="0" smtClean="0"/>
                    <a:t> </a:t>
                  </a:r>
                  <a:r>
                    <a:rPr lang="ja-JP" altLang="en-US" sz="1400" dirty="0" smtClean="0"/>
                    <a:t>・・・</a:t>
                  </a:r>
                  <a:endParaRPr lang="en-US" altLang="ja-JP" sz="1400" dirty="0" smtClean="0"/>
                </a:p>
                <a:p>
                  <a:r>
                    <a:rPr kumimoji="1" lang="en-US" altLang="ja-JP" sz="1400" dirty="0"/>
                    <a:t>}</a:t>
                  </a:r>
                  <a:endParaRPr kumimoji="1" lang="ja-JP" altLang="en-US" sz="1400" dirty="0"/>
                </a:p>
              </p:txBody>
            </p:sp>
          </p:grpSp>
          <p:sp>
            <p:nvSpPr>
              <p:cNvPr id="21" name="テキスト ボックス 20"/>
              <p:cNvSpPr txBox="1"/>
              <p:nvPr/>
            </p:nvSpPr>
            <p:spPr>
              <a:xfrm>
                <a:off x="7523973" y="3384275"/>
                <a:ext cx="1152128" cy="369332"/>
              </a:xfrm>
              <a:prstGeom prst="rect">
                <a:avLst/>
              </a:prstGeom>
              <a:noFill/>
            </p:spPr>
            <p:txBody>
              <a:bodyPr wrap="square" rtlCol="0">
                <a:spAutoFit/>
              </a:bodyPr>
              <a:lstStyle/>
              <a:p>
                <a:r>
                  <a:rPr lang="ja-JP" altLang="en-US" dirty="0" smtClean="0"/>
                  <a:t>コード</a:t>
                </a:r>
                <a:r>
                  <a:rPr lang="en-US" altLang="ja-JP" dirty="0" smtClean="0"/>
                  <a:t>D</a:t>
                </a:r>
                <a:endParaRPr kumimoji="1" lang="ja-JP" altLang="en-US" dirty="0"/>
              </a:p>
            </p:txBody>
          </p:sp>
        </p:grpSp>
        <p:grpSp>
          <p:nvGrpSpPr>
            <p:cNvPr id="27" name="グループ化 26"/>
            <p:cNvGrpSpPr/>
            <p:nvPr/>
          </p:nvGrpSpPr>
          <p:grpSpPr>
            <a:xfrm>
              <a:off x="4788024" y="2664195"/>
              <a:ext cx="2013357" cy="3069061"/>
              <a:chOff x="5120356" y="3384275"/>
              <a:chExt cx="1872208" cy="3069061"/>
            </a:xfrm>
          </p:grpSpPr>
          <p:grpSp>
            <p:nvGrpSpPr>
              <p:cNvPr id="18" name="グループ化 17"/>
              <p:cNvGrpSpPr/>
              <p:nvPr/>
            </p:nvGrpSpPr>
            <p:grpSpPr>
              <a:xfrm>
                <a:off x="5120356" y="3861048"/>
                <a:ext cx="1872208" cy="2592288"/>
                <a:chOff x="5120355" y="3861048"/>
                <a:chExt cx="1872208" cy="2592288"/>
              </a:xfrm>
            </p:grpSpPr>
            <p:sp>
              <p:nvSpPr>
                <p:cNvPr id="9" name="正方形/長方形 8"/>
                <p:cNvSpPr/>
                <p:nvPr/>
              </p:nvSpPr>
              <p:spPr>
                <a:xfrm>
                  <a:off x="5148064" y="3861048"/>
                  <a:ext cx="1752416" cy="2592288"/>
                </a:xfrm>
                <a:prstGeom prst="rect">
                  <a:avLst/>
                </a:prstGeom>
                <a:solidFill>
                  <a:schemeClr val="bg1"/>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 name="テキスト ボックス 12"/>
                <p:cNvSpPr txBox="1"/>
                <p:nvPr/>
              </p:nvSpPr>
              <p:spPr>
                <a:xfrm>
                  <a:off x="5120355" y="3861048"/>
                  <a:ext cx="1872208" cy="2462213"/>
                </a:xfrm>
                <a:prstGeom prst="rect">
                  <a:avLst/>
                </a:prstGeom>
                <a:noFill/>
              </p:spPr>
              <p:txBody>
                <a:bodyPr wrap="square" rtlCol="0">
                  <a:spAutoFit/>
                </a:bodyPr>
                <a:lstStyle/>
                <a:p>
                  <a:r>
                    <a:rPr lang="en-US" altLang="ja-JP" sz="1400" dirty="0" smtClean="0"/>
                    <a:t>public class</a:t>
                  </a:r>
                  <a:r>
                    <a:rPr lang="ja-JP" altLang="en-US" sz="1400" dirty="0"/>
                    <a:t> ●●</a:t>
                  </a:r>
                  <a:r>
                    <a:rPr lang="ja-JP" altLang="en-US" sz="1400" dirty="0" smtClean="0"/>
                    <a:t>●</a:t>
                  </a:r>
                  <a:r>
                    <a:rPr lang="en-US" altLang="ja-JP" sz="1400" dirty="0" smtClean="0"/>
                    <a:t> {</a:t>
                  </a:r>
                  <a:endParaRPr lang="en-US" altLang="ja-JP" sz="1400" dirty="0"/>
                </a:p>
                <a:p>
                  <a:r>
                    <a:rPr lang="en-US" altLang="ja-JP" sz="1400" dirty="0" smtClean="0"/>
                    <a:t>  </a:t>
                  </a:r>
                  <a:r>
                    <a:rPr lang="ja-JP" altLang="en-US" sz="1400" dirty="0" smtClean="0"/>
                    <a:t>・・・</a:t>
                  </a:r>
                  <a:endParaRPr lang="en-US" altLang="ja-JP" sz="1400" dirty="0" smtClean="0"/>
                </a:p>
                <a:p>
                  <a:endParaRPr lang="en-US" altLang="ja-JP" sz="1400" dirty="0"/>
                </a:p>
                <a:p>
                  <a:r>
                    <a:rPr lang="en-US" altLang="ja-JP" sz="1400" dirty="0"/>
                    <a:t> </a:t>
                  </a:r>
                  <a:r>
                    <a:rPr lang="en-US" altLang="ja-JP" sz="1400" dirty="0" smtClean="0"/>
                    <a:t>//Gets </a:t>
                  </a:r>
                  <a:r>
                    <a:rPr lang="en-US" altLang="ja-JP" sz="1400" dirty="0"/>
                    <a:t>the name of </a:t>
                  </a:r>
                  <a:endParaRPr lang="en-US" altLang="ja-JP" sz="1400" dirty="0" smtClean="0"/>
                </a:p>
                <a:p>
                  <a:r>
                    <a:rPr lang="en-US" altLang="ja-JP" sz="1400" dirty="0" smtClean="0"/>
                    <a:t>the </a:t>
                  </a:r>
                  <a:r>
                    <a:rPr lang="en-US" altLang="ja-JP" sz="1400" dirty="0"/>
                    <a:t>ball deliverer.</a:t>
                  </a:r>
                </a:p>
                <a:p>
                  <a:r>
                    <a:rPr lang="en-US" altLang="ja-JP" sz="1400" dirty="0" smtClean="0"/>
                    <a:t>public </a:t>
                  </a:r>
                  <a:r>
                    <a:rPr lang="en-US" altLang="ja-JP" sz="1400" dirty="0"/>
                    <a:t>String </a:t>
                  </a:r>
                  <a:r>
                    <a:rPr lang="en-US" altLang="ja-JP" sz="1400" dirty="0" err="1"/>
                    <a:t>getDeliverer</a:t>
                  </a:r>
                  <a:r>
                    <a:rPr lang="en-US" altLang="ja-JP" sz="1400" dirty="0"/>
                    <a:t>() { </a:t>
                  </a:r>
                  <a:endParaRPr lang="en-US" altLang="ja-JP" sz="1400" dirty="0" smtClean="0"/>
                </a:p>
                <a:p>
                  <a:r>
                    <a:rPr lang="en-US" altLang="ja-JP" sz="1400" dirty="0" smtClean="0"/>
                    <a:t>return </a:t>
                  </a:r>
                  <a:r>
                    <a:rPr lang="en-US" altLang="ja-JP" sz="1400" dirty="0"/>
                    <a:t>deliverer; </a:t>
                  </a:r>
                  <a:endParaRPr lang="en-US" altLang="ja-JP" sz="1400" dirty="0" smtClean="0"/>
                </a:p>
                <a:p>
                  <a:r>
                    <a:rPr lang="en-US" altLang="ja-JP" sz="1400" dirty="0"/>
                    <a:t> </a:t>
                  </a:r>
                  <a:r>
                    <a:rPr lang="en-US" altLang="ja-JP" sz="1400" dirty="0" smtClean="0"/>
                    <a:t>  }</a:t>
                  </a:r>
                </a:p>
                <a:p>
                  <a:r>
                    <a:rPr lang="en-US" altLang="ja-JP" sz="1400" dirty="0" smtClean="0"/>
                    <a:t> </a:t>
                  </a:r>
                  <a:r>
                    <a:rPr lang="ja-JP" altLang="en-US" sz="1400" dirty="0" smtClean="0"/>
                    <a:t>・・・</a:t>
                  </a:r>
                  <a:endParaRPr lang="en-US" altLang="ja-JP" sz="1400" dirty="0"/>
                </a:p>
                <a:p>
                  <a:r>
                    <a:rPr kumimoji="1" lang="en-US" altLang="ja-JP" sz="1400" dirty="0" smtClean="0"/>
                    <a:t>}</a:t>
                  </a:r>
                  <a:endParaRPr kumimoji="1" lang="ja-JP" altLang="en-US" sz="1400" dirty="0"/>
                </a:p>
              </p:txBody>
            </p:sp>
          </p:grpSp>
          <p:sp>
            <p:nvSpPr>
              <p:cNvPr id="22" name="テキスト ボックス 21"/>
              <p:cNvSpPr txBox="1"/>
              <p:nvPr/>
            </p:nvSpPr>
            <p:spPr>
              <a:xfrm>
                <a:off x="5448208" y="3384275"/>
                <a:ext cx="1152128" cy="369332"/>
              </a:xfrm>
              <a:prstGeom prst="rect">
                <a:avLst/>
              </a:prstGeom>
              <a:noFill/>
            </p:spPr>
            <p:txBody>
              <a:bodyPr wrap="square" rtlCol="0">
                <a:spAutoFit/>
              </a:bodyPr>
              <a:lstStyle/>
              <a:p>
                <a:r>
                  <a:rPr lang="ja-JP" altLang="en-US" dirty="0" smtClean="0"/>
                  <a:t>コード</a:t>
                </a:r>
                <a:r>
                  <a:rPr lang="en-US" altLang="ja-JP" dirty="0" smtClean="0"/>
                  <a:t>C</a:t>
                </a:r>
                <a:endParaRPr kumimoji="1" lang="ja-JP" altLang="en-US" dirty="0"/>
              </a:p>
            </p:txBody>
          </p:sp>
        </p:grpSp>
        <p:grpSp>
          <p:nvGrpSpPr>
            <p:cNvPr id="26" name="グループ化 25"/>
            <p:cNvGrpSpPr/>
            <p:nvPr/>
          </p:nvGrpSpPr>
          <p:grpSpPr>
            <a:xfrm>
              <a:off x="179512" y="2667973"/>
              <a:ext cx="2055595" cy="3069061"/>
              <a:chOff x="2987823" y="3384275"/>
              <a:chExt cx="1872208" cy="3069061"/>
            </a:xfrm>
          </p:grpSpPr>
          <p:grpSp>
            <p:nvGrpSpPr>
              <p:cNvPr id="17" name="グループ化 16"/>
              <p:cNvGrpSpPr/>
              <p:nvPr/>
            </p:nvGrpSpPr>
            <p:grpSpPr>
              <a:xfrm>
                <a:off x="2987823" y="3861048"/>
                <a:ext cx="1872208" cy="2592288"/>
                <a:chOff x="3085659" y="3861048"/>
                <a:chExt cx="1872208" cy="2592288"/>
              </a:xfrm>
            </p:grpSpPr>
            <p:sp>
              <p:nvSpPr>
                <p:cNvPr id="8" name="正方形/長方形 7"/>
                <p:cNvSpPr/>
                <p:nvPr/>
              </p:nvSpPr>
              <p:spPr>
                <a:xfrm>
                  <a:off x="3131840" y="3861048"/>
                  <a:ext cx="1752416" cy="2592288"/>
                </a:xfrm>
                <a:prstGeom prst="rect">
                  <a:avLst/>
                </a:prstGeom>
                <a:solidFill>
                  <a:schemeClr val="bg1"/>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 name="テキスト ボックス 11"/>
                <p:cNvSpPr txBox="1"/>
                <p:nvPr/>
              </p:nvSpPr>
              <p:spPr>
                <a:xfrm>
                  <a:off x="3085659" y="3861048"/>
                  <a:ext cx="1872208" cy="2462213"/>
                </a:xfrm>
                <a:prstGeom prst="rect">
                  <a:avLst/>
                </a:prstGeom>
                <a:noFill/>
              </p:spPr>
              <p:txBody>
                <a:bodyPr wrap="square" rtlCol="0">
                  <a:spAutoFit/>
                </a:bodyPr>
                <a:lstStyle/>
                <a:p>
                  <a:r>
                    <a:rPr lang="en-US" altLang="ja-JP" sz="1400" dirty="0" smtClean="0"/>
                    <a:t>public class</a:t>
                  </a:r>
                  <a:r>
                    <a:rPr lang="ja-JP" altLang="en-US" sz="1400" dirty="0"/>
                    <a:t> ●●●</a:t>
                  </a:r>
                  <a:r>
                    <a:rPr lang="ja-JP" altLang="en-US" sz="1400" dirty="0" smtClean="0"/>
                    <a:t> </a:t>
                  </a:r>
                  <a:r>
                    <a:rPr lang="en-US" altLang="ja-JP" sz="1400" dirty="0" smtClean="0"/>
                    <a:t>{</a:t>
                  </a:r>
                </a:p>
                <a:p>
                  <a:r>
                    <a:rPr lang="ja-JP" altLang="en-US" sz="1400" dirty="0" smtClean="0"/>
                    <a:t>　・・・</a:t>
                  </a:r>
                  <a:r>
                    <a:rPr lang="en-US" altLang="ja-JP" sz="1400" dirty="0" smtClean="0"/>
                    <a:t> </a:t>
                  </a:r>
                </a:p>
                <a:p>
                  <a:endParaRPr lang="en-US" altLang="ja-JP" sz="1400" dirty="0" smtClean="0"/>
                </a:p>
                <a:p>
                  <a:r>
                    <a:rPr lang="en-US" altLang="ja-JP" sz="1400" dirty="0"/>
                    <a:t> </a:t>
                  </a:r>
                  <a:r>
                    <a:rPr lang="en-US" altLang="ja-JP" sz="1400" dirty="0" smtClean="0"/>
                    <a:t>//Returns </a:t>
                  </a:r>
                  <a:r>
                    <a:rPr lang="en-US" altLang="ja-JP" sz="1400" dirty="0"/>
                    <a:t>the current Security Identifier</a:t>
                  </a:r>
                </a:p>
                <a:p>
                  <a:r>
                    <a:rPr lang="en-US" altLang="ja-JP" sz="1400" dirty="0" smtClean="0"/>
                    <a:t>public </a:t>
                  </a:r>
                  <a:r>
                    <a:rPr lang="en-US" altLang="ja-JP" sz="1400" dirty="0"/>
                    <a:t>String </a:t>
                  </a:r>
                  <a:r>
                    <a:rPr lang="en-US" altLang="ja-JP" sz="1400" dirty="0" err="1"/>
                    <a:t>getSID</a:t>
                  </a:r>
                  <a:r>
                    <a:rPr lang="en-US" altLang="ja-JP" sz="1400" dirty="0" smtClean="0"/>
                    <a:t>() </a:t>
                  </a:r>
                  <a:r>
                    <a:rPr lang="en-US" altLang="ja-JP" sz="1400" dirty="0"/>
                    <a:t>{</a:t>
                  </a:r>
                </a:p>
                <a:p>
                  <a:r>
                    <a:rPr lang="en-US" altLang="ja-JP" sz="1400" dirty="0"/>
                    <a:t>        return </a:t>
                  </a:r>
                  <a:r>
                    <a:rPr lang="en-US" altLang="ja-JP" sz="1400" dirty="0" err="1"/>
                    <a:t>m_sid</a:t>
                  </a:r>
                  <a:r>
                    <a:rPr lang="en-US" altLang="ja-JP" sz="1400" dirty="0"/>
                    <a:t>;</a:t>
                  </a:r>
                </a:p>
                <a:p>
                  <a:r>
                    <a:rPr lang="en-US" altLang="ja-JP" sz="1400" dirty="0"/>
                    <a:t>    </a:t>
                  </a:r>
                  <a:r>
                    <a:rPr lang="en-US" altLang="ja-JP" sz="1400" dirty="0" smtClean="0"/>
                    <a:t>}</a:t>
                  </a:r>
                </a:p>
                <a:p>
                  <a:endParaRPr lang="en-US" altLang="ja-JP" sz="1400" dirty="0" smtClean="0"/>
                </a:p>
                <a:p>
                  <a:r>
                    <a:rPr lang="en-US" altLang="ja-JP" sz="1400" dirty="0"/>
                    <a:t> </a:t>
                  </a:r>
                  <a:r>
                    <a:rPr lang="en-US" altLang="ja-JP" sz="1400" dirty="0" smtClean="0"/>
                    <a:t> </a:t>
                  </a:r>
                  <a:r>
                    <a:rPr lang="ja-JP" altLang="en-US" sz="1400" dirty="0" smtClean="0"/>
                    <a:t>・・・</a:t>
                  </a:r>
                  <a:endParaRPr lang="en-US" altLang="ja-JP" sz="1400" dirty="0"/>
                </a:p>
                <a:p>
                  <a:r>
                    <a:rPr lang="en-US" altLang="ja-JP" sz="1400" dirty="0" smtClean="0"/>
                    <a:t>}</a:t>
                  </a:r>
                  <a:endParaRPr kumimoji="1" lang="ja-JP" altLang="en-US" sz="1400" dirty="0"/>
                </a:p>
              </p:txBody>
            </p:sp>
          </p:grpSp>
          <p:sp>
            <p:nvSpPr>
              <p:cNvPr id="23" name="テキスト ボックス 22"/>
              <p:cNvSpPr txBox="1"/>
              <p:nvPr/>
            </p:nvSpPr>
            <p:spPr>
              <a:xfrm>
                <a:off x="3334148" y="3384275"/>
                <a:ext cx="1152128" cy="369332"/>
              </a:xfrm>
              <a:prstGeom prst="rect">
                <a:avLst/>
              </a:prstGeom>
              <a:noFill/>
            </p:spPr>
            <p:txBody>
              <a:bodyPr wrap="square" rtlCol="0">
                <a:spAutoFit/>
              </a:bodyPr>
              <a:lstStyle/>
              <a:p>
                <a:r>
                  <a:rPr lang="ja-JP" altLang="en-US" dirty="0" smtClean="0"/>
                  <a:t>コード</a:t>
                </a:r>
                <a:r>
                  <a:rPr lang="en-US" altLang="ja-JP" dirty="0" smtClean="0"/>
                  <a:t>A</a:t>
                </a:r>
                <a:endParaRPr kumimoji="1" lang="ja-JP" altLang="en-US" dirty="0"/>
              </a:p>
            </p:txBody>
          </p:sp>
        </p:grpSp>
      </p:grpSp>
      <p:sp>
        <p:nvSpPr>
          <p:cNvPr id="33" name="正方形/長方形 32"/>
          <p:cNvSpPr/>
          <p:nvPr/>
        </p:nvSpPr>
        <p:spPr>
          <a:xfrm>
            <a:off x="2235107" y="3383959"/>
            <a:ext cx="2500515" cy="3285401"/>
          </a:xfrm>
          <a:prstGeom prst="rect">
            <a:avLst/>
          </a:prstGeom>
          <a:noFill/>
          <a:ln w="38100">
            <a:solidFill>
              <a:srgbClr val="FF0000"/>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rgbClr val="FF0000"/>
              </a:solidFill>
            </a:endParaRPr>
          </a:p>
        </p:txBody>
      </p:sp>
      <p:sp>
        <p:nvSpPr>
          <p:cNvPr id="24" name="テキスト ボックス 23"/>
          <p:cNvSpPr txBox="1"/>
          <p:nvPr/>
        </p:nvSpPr>
        <p:spPr>
          <a:xfrm>
            <a:off x="2339752" y="1391290"/>
            <a:ext cx="3701654" cy="523220"/>
          </a:xfrm>
          <a:prstGeom prst="rect">
            <a:avLst/>
          </a:prstGeom>
          <a:solidFill>
            <a:schemeClr val="bg1"/>
          </a:solidFill>
          <a:ln w="25400">
            <a:solidFill>
              <a:schemeClr val="tx1"/>
            </a:solidFill>
          </a:ln>
        </p:spPr>
        <p:txBody>
          <a:bodyPr wrap="none" rtlCol="0">
            <a:spAutoFit/>
          </a:bodyPr>
          <a:lstStyle/>
          <a:p>
            <a:r>
              <a:rPr lang="ja-JP" altLang="en-US" sz="2800" dirty="0" smtClean="0"/>
              <a:t>クラス名：</a:t>
            </a:r>
            <a:r>
              <a:rPr lang="en-US" altLang="ja-JP" sz="2800" dirty="0" err="1" smtClean="0"/>
              <a:t>WinPcapStat</a:t>
            </a:r>
            <a:endParaRPr lang="en-US" altLang="ja-JP" sz="2800" dirty="0"/>
          </a:p>
        </p:txBody>
      </p:sp>
      <p:sp>
        <p:nvSpPr>
          <p:cNvPr id="29" name="テキスト ボックス 28"/>
          <p:cNvSpPr txBox="1"/>
          <p:nvPr/>
        </p:nvSpPr>
        <p:spPr>
          <a:xfrm>
            <a:off x="884369" y="2114853"/>
            <a:ext cx="6639959" cy="954107"/>
          </a:xfrm>
          <a:prstGeom prst="rect">
            <a:avLst/>
          </a:prstGeom>
          <a:noFill/>
          <a:ln w="25400" cmpd="sng">
            <a:solidFill>
              <a:schemeClr val="tx1"/>
            </a:solidFill>
            <a:prstDash val="dash"/>
          </a:ln>
        </p:spPr>
        <p:txBody>
          <a:bodyPr wrap="none" rtlCol="0">
            <a:spAutoFit/>
          </a:bodyPr>
          <a:lstStyle/>
          <a:p>
            <a:r>
              <a:rPr lang="en-US" altLang="ja-JP" sz="2800" dirty="0" err="1"/>
              <a:t>pcap</a:t>
            </a:r>
            <a:r>
              <a:rPr lang="ja-JP" altLang="en-US" sz="2800" dirty="0"/>
              <a:t>の説明：</a:t>
            </a:r>
            <a:r>
              <a:rPr lang="en-US" altLang="ja-JP" sz="2800" dirty="0"/>
              <a:t>capturing packets from any </a:t>
            </a:r>
            <a:endParaRPr lang="en-US" altLang="ja-JP" sz="2800" dirty="0" smtClean="0"/>
          </a:p>
          <a:p>
            <a:r>
              <a:rPr lang="en-US" altLang="ja-JP" sz="2800" dirty="0" smtClean="0"/>
              <a:t>of </a:t>
            </a:r>
            <a:r>
              <a:rPr lang="en-US" altLang="ja-JP" sz="2800" dirty="0"/>
              <a:t>the open </a:t>
            </a:r>
            <a:r>
              <a:rPr lang="en-US" altLang="ja-JP" sz="2800" dirty="0" err="1"/>
              <a:t>pcap</a:t>
            </a:r>
            <a:r>
              <a:rPr lang="en-US" altLang="ja-JP" sz="2800" dirty="0"/>
              <a:t> </a:t>
            </a:r>
            <a:r>
              <a:rPr lang="en-US" altLang="ja-JP" sz="2800" dirty="0" smtClean="0"/>
              <a:t>sessions</a:t>
            </a:r>
            <a:endParaRPr kumimoji="1" lang="ja-JP" altLang="en-US" sz="2800" dirty="0"/>
          </a:p>
        </p:txBody>
      </p:sp>
      <p:sp>
        <p:nvSpPr>
          <p:cNvPr id="30" name="テキスト ボックス 29"/>
          <p:cNvSpPr txBox="1"/>
          <p:nvPr/>
        </p:nvSpPr>
        <p:spPr>
          <a:xfrm>
            <a:off x="1906461" y="1206624"/>
            <a:ext cx="495649" cy="369332"/>
          </a:xfrm>
          <a:prstGeom prst="rect">
            <a:avLst/>
          </a:prstGeom>
          <a:noFill/>
        </p:spPr>
        <p:txBody>
          <a:bodyPr wrap="none" rtlCol="0">
            <a:spAutoFit/>
          </a:bodyPr>
          <a:lstStyle/>
          <a:p>
            <a:r>
              <a:rPr kumimoji="1" lang="ja-JP" altLang="en-US" dirty="0" smtClean="0"/>
              <a:t>１．</a:t>
            </a:r>
            <a:endParaRPr kumimoji="1" lang="ja-JP" altLang="en-US" dirty="0"/>
          </a:p>
        </p:txBody>
      </p:sp>
      <p:sp>
        <p:nvSpPr>
          <p:cNvPr id="32" name="テキスト ボックス 31"/>
          <p:cNvSpPr txBox="1"/>
          <p:nvPr/>
        </p:nvSpPr>
        <p:spPr>
          <a:xfrm>
            <a:off x="663590" y="1729844"/>
            <a:ext cx="495649" cy="369332"/>
          </a:xfrm>
          <a:prstGeom prst="rect">
            <a:avLst/>
          </a:prstGeom>
          <a:noFill/>
        </p:spPr>
        <p:txBody>
          <a:bodyPr wrap="none" rtlCol="0">
            <a:spAutoFit/>
          </a:bodyPr>
          <a:lstStyle/>
          <a:p>
            <a:r>
              <a:rPr lang="ja-JP" altLang="en-US" dirty="0"/>
              <a:t>２</a:t>
            </a:r>
            <a:r>
              <a:rPr kumimoji="1" lang="ja-JP" altLang="en-US" dirty="0" smtClean="0"/>
              <a:t>．</a:t>
            </a:r>
            <a:endParaRPr kumimoji="1" lang="ja-JP" altLang="en-US" dirty="0"/>
          </a:p>
        </p:txBody>
      </p:sp>
      <p:sp>
        <p:nvSpPr>
          <p:cNvPr id="34" name="テキスト ボックス 33"/>
          <p:cNvSpPr txBox="1"/>
          <p:nvPr/>
        </p:nvSpPr>
        <p:spPr>
          <a:xfrm>
            <a:off x="27490" y="3199293"/>
            <a:ext cx="495649" cy="369332"/>
          </a:xfrm>
          <a:prstGeom prst="rect">
            <a:avLst/>
          </a:prstGeom>
          <a:noFill/>
        </p:spPr>
        <p:txBody>
          <a:bodyPr wrap="none" rtlCol="0">
            <a:spAutoFit/>
          </a:bodyPr>
          <a:lstStyle/>
          <a:p>
            <a:r>
              <a:rPr lang="ja-JP" altLang="en-US" dirty="0"/>
              <a:t>３</a:t>
            </a:r>
            <a:r>
              <a:rPr kumimoji="1" lang="ja-JP" altLang="en-US" dirty="0" smtClean="0"/>
              <a:t>．</a:t>
            </a:r>
            <a:endParaRPr kumimoji="1" lang="ja-JP" altLang="en-US" dirty="0"/>
          </a:p>
        </p:txBody>
      </p:sp>
    </p:spTree>
    <p:extLst>
      <p:ext uri="{BB962C8B-B14F-4D97-AF65-F5344CB8AC3E}">
        <p14:creationId xmlns:p14="http://schemas.microsoft.com/office/powerpoint/2010/main" val="36431370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par>
                          <p:cTn id="7" fill="hold">
                            <p:stCondLst>
                              <p:cond delay="0"/>
                            </p:stCondLst>
                            <p:childTnLst>
                              <p:par>
                                <p:cTn id="8" presetID="1" presetClass="entr" presetSubtype="0" fill="hold" grpId="0" nodeType="afterEffect">
                                  <p:stCondLst>
                                    <p:cond delay="0"/>
                                  </p:stCondLst>
                                  <p:childTnLst>
                                    <p:set>
                                      <p:cBhvr>
                                        <p:cTn id="9" dur="1" fill="hold">
                                          <p:stCondLst>
                                            <p:cond delay="0"/>
                                          </p:stCondLst>
                                        </p:cTn>
                                        <p:tgtEl>
                                          <p:spTgt spid="34"/>
                                        </p:tgtEl>
                                        <p:attrNameLst>
                                          <p:attrName>style.visibility</p:attrName>
                                        </p:attrNameLst>
                                      </p:cBhvr>
                                      <p:to>
                                        <p:strVal val="visible"/>
                                      </p:to>
                                    </p:set>
                                  </p:childTnLst>
                                </p:cTn>
                              </p:par>
                            </p:childTnLst>
                          </p:cTn>
                        </p:par>
                      </p:childTnLst>
                    </p:cTn>
                  </p:par>
                  <p:par>
                    <p:cTn id="10" fill="hold">
                      <p:stCondLst>
                        <p:cond delay="indefinite"/>
                      </p:stCondLst>
                      <p:childTnLst>
                        <p:par>
                          <p:cTn id="11" fill="hold">
                            <p:stCondLst>
                              <p:cond delay="0"/>
                            </p:stCondLst>
                            <p:childTnLst>
                              <p:par>
                                <p:cTn id="12" presetID="1" presetClass="entr" presetSubtype="0" fill="hold" grpId="0" nodeType="clickEffect">
                                  <p:stCondLst>
                                    <p:cond delay="0"/>
                                  </p:stCondLst>
                                  <p:childTnLst>
                                    <p:set>
                                      <p:cBhvr>
                                        <p:cTn id="13" dur="1" fill="hold">
                                          <p:stCondLst>
                                            <p:cond delay="0"/>
                                          </p:stCondLst>
                                        </p:cTn>
                                        <p:tgtEl>
                                          <p:spTgt spid="3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 grpId="0" animBg="1"/>
      <p:bldP spid="34"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評価実験の</a:t>
            </a:r>
            <a:r>
              <a:rPr lang="ja-JP" altLang="en-US" dirty="0"/>
              <a:t>準備</a:t>
            </a:r>
            <a:r>
              <a:rPr kumimoji="1" lang="ja-JP" altLang="en-US" dirty="0" smtClean="0"/>
              <a:t>：辞書の生成</a:t>
            </a:r>
            <a:endParaRPr kumimoji="1" lang="ja-JP" altLang="en-US" dirty="0"/>
          </a:p>
        </p:txBody>
      </p:sp>
      <p:sp>
        <p:nvSpPr>
          <p:cNvPr id="3" name="コンテンツ プレースホルダー 2"/>
          <p:cNvSpPr>
            <a:spLocks noGrp="1"/>
          </p:cNvSpPr>
          <p:nvPr>
            <p:ph idx="1"/>
          </p:nvPr>
        </p:nvSpPr>
        <p:spPr/>
        <p:txBody>
          <a:bodyPr>
            <a:normAutofit lnSpcReduction="10000"/>
          </a:bodyPr>
          <a:lstStyle/>
          <a:p>
            <a:pPr marL="0" indent="0">
              <a:buNone/>
            </a:pPr>
            <a:r>
              <a:rPr kumimoji="1" lang="en-US" altLang="ja-JP" dirty="0" smtClean="0"/>
              <a:t>Java</a:t>
            </a:r>
            <a:r>
              <a:rPr kumimoji="1" lang="ja-JP" altLang="en-US" dirty="0" smtClean="0"/>
              <a:t>一般に用いられる名詞の辞書を生成</a:t>
            </a:r>
            <a:endParaRPr kumimoji="1" lang="en-US" altLang="ja-JP" dirty="0" smtClean="0"/>
          </a:p>
          <a:p>
            <a:r>
              <a:rPr kumimoji="1" lang="ja-JP" altLang="en-US" dirty="0" smtClean="0"/>
              <a:t>入力：オープンソースソフトウェア（</a:t>
            </a:r>
            <a:r>
              <a:rPr kumimoji="1" lang="en-US" altLang="ja-JP" dirty="0" smtClean="0"/>
              <a:t>OSS</a:t>
            </a:r>
            <a:r>
              <a:rPr kumimoji="1" lang="ja-JP" altLang="en-US" dirty="0" smtClean="0"/>
              <a:t>）</a:t>
            </a:r>
            <a:endParaRPr kumimoji="1" lang="en-US" altLang="ja-JP" dirty="0" smtClean="0"/>
          </a:p>
          <a:p>
            <a:pPr lvl="1"/>
            <a:r>
              <a:rPr lang="ja-JP" altLang="en-US" dirty="0" smtClean="0"/>
              <a:t>入手元</a:t>
            </a:r>
            <a:endParaRPr lang="en-US" altLang="ja-JP" dirty="0"/>
          </a:p>
          <a:p>
            <a:pPr lvl="2"/>
            <a:r>
              <a:rPr lang="en-US" altLang="ja-JP" dirty="0" err="1" smtClean="0"/>
              <a:t>s</a:t>
            </a:r>
            <a:r>
              <a:rPr kumimoji="1" lang="en-US" altLang="ja-JP" dirty="0" err="1" smtClean="0"/>
              <a:t>ourceforge</a:t>
            </a:r>
            <a:r>
              <a:rPr kumimoji="1" lang="en-US" altLang="ja-JP" dirty="0" smtClean="0"/>
              <a:t>[3]</a:t>
            </a:r>
            <a:r>
              <a:rPr lang="ja-JP" altLang="en-US" dirty="0" err="1" smtClean="0"/>
              <a:t>にて</a:t>
            </a:r>
            <a:r>
              <a:rPr lang="en-US" altLang="ja-JP" dirty="0" smtClean="0"/>
              <a:t>2010.1.1.</a:t>
            </a:r>
            <a:r>
              <a:rPr lang="ja-JP" altLang="en-US" dirty="0" smtClean="0"/>
              <a:t>～</a:t>
            </a:r>
            <a:r>
              <a:rPr lang="en-US" altLang="ja-JP" dirty="0" smtClean="0"/>
              <a:t>2010.10.6</a:t>
            </a:r>
            <a:r>
              <a:rPr lang="ja-JP" altLang="en-US" dirty="0" smtClean="0"/>
              <a:t>の期間にコミットが行われたプロジェクト</a:t>
            </a:r>
            <a:endParaRPr lang="en-US" altLang="ja-JP" dirty="0" smtClean="0"/>
          </a:p>
          <a:p>
            <a:pPr lvl="2"/>
            <a:r>
              <a:rPr kumimoji="1" lang="en-US" altLang="ja-JP" dirty="0" smtClean="0"/>
              <a:t>Apache Commons[4]</a:t>
            </a:r>
            <a:r>
              <a:rPr kumimoji="1" lang="ja-JP" altLang="en-US" dirty="0" smtClean="0"/>
              <a:t>のコンポーネント全て</a:t>
            </a:r>
            <a:endParaRPr kumimoji="1" lang="en-US" altLang="ja-JP" dirty="0" smtClean="0"/>
          </a:p>
          <a:p>
            <a:pPr lvl="1"/>
            <a:r>
              <a:rPr lang="ja-JP" altLang="en-US" dirty="0" smtClean="0"/>
              <a:t>ソフトウェアプロダクト数：</a:t>
            </a:r>
            <a:r>
              <a:rPr lang="en-US" altLang="ja-JP" dirty="0" smtClean="0"/>
              <a:t>1646</a:t>
            </a:r>
          </a:p>
          <a:p>
            <a:pPr lvl="1"/>
            <a:r>
              <a:rPr lang="ja-JP" altLang="en-US" dirty="0" smtClean="0"/>
              <a:t>ファイル数：</a:t>
            </a:r>
            <a:r>
              <a:rPr lang="en-US" altLang="ja-JP" dirty="0" smtClean="0"/>
              <a:t>438369</a:t>
            </a:r>
          </a:p>
          <a:p>
            <a:pPr lvl="1"/>
            <a:endParaRPr kumimoji="1" lang="en-US" altLang="ja-JP" dirty="0"/>
          </a:p>
          <a:p>
            <a:r>
              <a:rPr lang="ja-JP" altLang="en-US" dirty="0" smtClean="0"/>
              <a:t>生成された項目数：</a:t>
            </a:r>
            <a:r>
              <a:rPr lang="en-US" altLang="ja-JP" dirty="0" smtClean="0"/>
              <a:t>1575</a:t>
            </a:r>
            <a:r>
              <a:rPr lang="ja-JP" altLang="en-US" dirty="0" smtClean="0"/>
              <a:t>単語</a:t>
            </a:r>
            <a:endParaRPr kumimoji="1" lang="ja-JP" altLang="en-US" dirty="0"/>
          </a:p>
        </p:txBody>
      </p:sp>
      <p:sp>
        <p:nvSpPr>
          <p:cNvPr id="4" name="フッター プレースホルダー 3"/>
          <p:cNvSpPr>
            <a:spLocks noGrp="1"/>
          </p:cNvSpPr>
          <p:nvPr>
            <p:ph type="ftr" sz="quarter" idx="10"/>
          </p:nvPr>
        </p:nvSpPr>
        <p:spPr/>
        <p:txBody>
          <a:bodyPr/>
          <a:lstStyle/>
          <a:p>
            <a:r>
              <a:rPr kumimoji="1" lang="ja-JP" altLang="en-US" smtClean="0"/>
              <a:t>修士論文発表会</a:t>
            </a:r>
            <a:endParaRPr kumimoji="1" lang="ja-JP" altLang="en-US" dirty="0"/>
          </a:p>
        </p:txBody>
      </p:sp>
      <p:sp>
        <p:nvSpPr>
          <p:cNvPr id="5" name="日付プレースホルダー 4"/>
          <p:cNvSpPr>
            <a:spLocks noGrp="1"/>
          </p:cNvSpPr>
          <p:nvPr>
            <p:ph type="dt" sz="half" idx="11"/>
          </p:nvPr>
        </p:nvSpPr>
        <p:spPr/>
        <p:txBody>
          <a:bodyPr/>
          <a:lstStyle/>
          <a:p>
            <a:fld id="{7D514044-D954-4E73-AFC9-C8F46E5B6DBC}" type="datetime1">
              <a:rPr kumimoji="1" lang="ja-JP" altLang="en-US" smtClean="0"/>
              <a:t>2011/2/13</a:t>
            </a:fld>
            <a:endParaRPr kumimoji="1" lang="ja-JP" altLang="en-US" dirty="0"/>
          </a:p>
        </p:txBody>
      </p:sp>
      <p:sp>
        <p:nvSpPr>
          <p:cNvPr id="6" name="スライド番号プレースホルダー 5"/>
          <p:cNvSpPr>
            <a:spLocks noGrp="1"/>
          </p:cNvSpPr>
          <p:nvPr>
            <p:ph type="sldNum" sz="quarter" idx="12"/>
          </p:nvPr>
        </p:nvSpPr>
        <p:spPr/>
        <p:txBody>
          <a:bodyPr/>
          <a:lstStyle/>
          <a:p>
            <a:fld id="{0DFAFFE7-B5EB-4D84-9784-5885F39C28C0}" type="slidenum">
              <a:rPr kumimoji="1" lang="ja-JP" altLang="en-US" smtClean="0"/>
              <a:pPr/>
              <a:t>11</a:t>
            </a:fld>
            <a:endParaRPr kumimoji="1" lang="ja-JP" altLang="en-US" dirty="0"/>
          </a:p>
        </p:txBody>
      </p:sp>
      <p:sp>
        <p:nvSpPr>
          <p:cNvPr id="7" name="正方形/長方形 6"/>
          <p:cNvSpPr/>
          <p:nvPr/>
        </p:nvSpPr>
        <p:spPr>
          <a:xfrm>
            <a:off x="683568" y="6309320"/>
            <a:ext cx="3018775" cy="584775"/>
          </a:xfrm>
          <a:prstGeom prst="rect">
            <a:avLst/>
          </a:prstGeom>
        </p:spPr>
        <p:txBody>
          <a:bodyPr wrap="none">
            <a:spAutoFit/>
          </a:bodyPr>
          <a:lstStyle/>
          <a:p>
            <a:r>
              <a:rPr lang="en-US" altLang="ja-JP" sz="1600" dirty="0" smtClean="0"/>
              <a:t>[3]http</a:t>
            </a:r>
            <a:r>
              <a:rPr lang="en-US" altLang="ja-JP" sz="1600" dirty="0"/>
              <a:t>://sourceforge.net</a:t>
            </a:r>
            <a:r>
              <a:rPr lang="en-US" altLang="ja-JP" sz="1600" dirty="0" smtClean="0"/>
              <a:t>/</a:t>
            </a:r>
          </a:p>
          <a:p>
            <a:r>
              <a:rPr lang="en-US" altLang="ja-JP" sz="1600" dirty="0" smtClean="0"/>
              <a:t>[</a:t>
            </a:r>
            <a:r>
              <a:rPr lang="en-US" altLang="ja-JP" sz="1600" dirty="0"/>
              <a:t>4] http://commons.apache.org/</a:t>
            </a:r>
            <a:endParaRPr lang="ja-JP" altLang="en-US" sz="1600" dirty="0"/>
          </a:p>
        </p:txBody>
      </p:sp>
    </p:spTree>
    <p:extLst>
      <p:ext uri="{BB962C8B-B14F-4D97-AF65-F5344CB8AC3E}">
        <p14:creationId xmlns:p14="http://schemas.microsoft.com/office/powerpoint/2010/main" val="77114757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結果と考察</a:t>
            </a:r>
            <a:endParaRPr kumimoji="1" lang="ja-JP" altLang="en-US" dirty="0"/>
          </a:p>
        </p:txBody>
      </p:sp>
      <p:sp>
        <p:nvSpPr>
          <p:cNvPr id="3" name="コンテンツ プレースホルダー 2"/>
          <p:cNvSpPr>
            <a:spLocks noGrp="1"/>
          </p:cNvSpPr>
          <p:nvPr>
            <p:ph idx="1"/>
          </p:nvPr>
        </p:nvSpPr>
        <p:spPr>
          <a:xfrm>
            <a:off x="457200" y="1412875"/>
            <a:ext cx="8229600" cy="5040461"/>
          </a:xfrm>
        </p:spPr>
        <p:txBody>
          <a:bodyPr/>
          <a:lstStyle/>
          <a:p>
            <a:r>
              <a:rPr lang="ja-JP" altLang="en-US" dirty="0" smtClean="0"/>
              <a:t>被験者：学生１４名</a:t>
            </a:r>
            <a:endParaRPr lang="en-US" altLang="ja-JP" dirty="0" smtClean="0"/>
          </a:p>
          <a:p>
            <a:pPr lvl="1"/>
            <a:r>
              <a:rPr lang="en-US" altLang="ja-JP" dirty="0" smtClean="0"/>
              <a:t>1</a:t>
            </a:r>
            <a:r>
              <a:rPr lang="ja-JP" altLang="en-US" dirty="0" smtClean="0"/>
              <a:t>人当たり２０問</a:t>
            </a:r>
            <a:endParaRPr lang="en-US" altLang="ja-JP" dirty="0"/>
          </a:p>
          <a:p>
            <a:endParaRPr lang="en-US" altLang="ja-JP" dirty="0" smtClean="0"/>
          </a:p>
          <a:p>
            <a:endParaRPr lang="en-US" altLang="ja-JP" dirty="0" smtClean="0"/>
          </a:p>
          <a:p>
            <a:endParaRPr lang="en-US" altLang="ja-JP" dirty="0" smtClean="0"/>
          </a:p>
          <a:p>
            <a:r>
              <a:rPr lang="ja-JP" altLang="en-US" dirty="0" smtClean="0"/>
              <a:t>説</a:t>
            </a:r>
            <a:r>
              <a:rPr lang="ja-JP" altLang="en-US" dirty="0"/>
              <a:t>明文</a:t>
            </a:r>
            <a:r>
              <a:rPr lang="ja-JP" altLang="en-US" dirty="0" smtClean="0"/>
              <a:t>の有無で正答率に有意な差</a:t>
            </a:r>
            <a:endParaRPr lang="en-US" altLang="ja-JP" dirty="0" smtClean="0"/>
          </a:p>
          <a:p>
            <a:pPr lvl="1"/>
            <a:r>
              <a:rPr lang="en-US" altLang="ja-JP" dirty="0" smtClean="0"/>
              <a:t>t</a:t>
            </a:r>
            <a:r>
              <a:rPr kumimoji="1" lang="ja-JP" altLang="en-US" dirty="0" smtClean="0"/>
              <a:t>検定　</a:t>
            </a:r>
            <a:r>
              <a:rPr lang="ja-JP" altLang="en-US" dirty="0" smtClean="0"/>
              <a:t>（</a:t>
            </a:r>
            <a:r>
              <a:rPr lang="en-US" altLang="ja-JP" dirty="0" smtClean="0"/>
              <a:t>p</a:t>
            </a:r>
            <a:r>
              <a:rPr lang="ja-JP" altLang="en-US" dirty="0" smtClean="0"/>
              <a:t>値 </a:t>
            </a:r>
            <a:r>
              <a:rPr lang="en-US" altLang="ja-JP" dirty="0" smtClean="0"/>
              <a:t>= </a:t>
            </a:r>
            <a:r>
              <a:rPr lang="en-US" altLang="ja-JP" dirty="0" smtClean="0"/>
              <a:t>0.000678)</a:t>
            </a:r>
          </a:p>
          <a:p>
            <a:pPr marL="0" indent="0">
              <a:buNone/>
            </a:pPr>
            <a:endParaRPr lang="en-US" altLang="ja-JP" dirty="0" smtClean="0"/>
          </a:p>
          <a:p>
            <a:pPr marL="0" indent="0" algn="ctr">
              <a:buNone/>
            </a:pPr>
            <a:r>
              <a:rPr lang="ja-JP" altLang="en-US" dirty="0" smtClean="0">
                <a:solidFill>
                  <a:srgbClr val="FF0000"/>
                </a:solidFill>
              </a:rPr>
              <a:t>識別子からの類推</a:t>
            </a:r>
            <a:r>
              <a:rPr lang="ja-JP" altLang="en-US" dirty="0" smtClean="0">
                <a:solidFill>
                  <a:srgbClr val="FF0000"/>
                </a:solidFill>
              </a:rPr>
              <a:t>に有用</a:t>
            </a:r>
            <a:endParaRPr lang="en-US" altLang="ja-JP" dirty="0" smtClean="0">
              <a:solidFill>
                <a:srgbClr val="FF0000"/>
              </a:solidFill>
            </a:endParaRPr>
          </a:p>
          <a:p>
            <a:endParaRPr lang="en-US" altLang="ja-JP" dirty="0" smtClean="0">
              <a:solidFill>
                <a:srgbClr val="FF0000"/>
              </a:solidFill>
            </a:endParaRPr>
          </a:p>
          <a:p>
            <a:pPr marL="0" indent="0">
              <a:buNone/>
            </a:pPr>
            <a:endParaRPr kumimoji="1" lang="en-US" altLang="ja-JP" dirty="0" smtClean="0">
              <a:solidFill>
                <a:srgbClr val="FF0000"/>
              </a:solidFill>
            </a:endParaRPr>
          </a:p>
          <a:p>
            <a:endParaRPr kumimoji="1" lang="ja-JP" altLang="en-US" dirty="0"/>
          </a:p>
        </p:txBody>
      </p:sp>
      <p:sp>
        <p:nvSpPr>
          <p:cNvPr id="4" name="フッター プレースホルダー 3"/>
          <p:cNvSpPr>
            <a:spLocks noGrp="1"/>
          </p:cNvSpPr>
          <p:nvPr>
            <p:ph type="ftr" sz="quarter" idx="10"/>
          </p:nvPr>
        </p:nvSpPr>
        <p:spPr/>
        <p:txBody>
          <a:bodyPr/>
          <a:lstStyle/>
          <a:p>
            <a:r>
              <a:rPr kumimoji="1" lang="ja-JP" altLang="en-US" smtClean="0"/>
              <a:t>修士論文発表会</a:t>
            </a:r>
            <a:endParaRPr kumimoji="1" lang="ja-JP" altLang="en-US" dirty="0"/>
          </a:p>
        </p:txBody>
      </p:sp>
      <p:sp>
        <p:nvSpPr>
          <p:cNvPr id="5" name="日付プレースホルダー 4"/>
          <p:cNvSpPr>
            <a:spLocks noGrp="1"/>
          </p:cNvSpPr>
          <p:nvPr>
            <p:ph type="dt" sz="half" idx="11"/>
          </p:nvPr>
        </p:nvSpPr>
        <p:spPr/>
        <p:txBody>
          <a:bodyPr/>
          <a:lstStyle/>
          <a:p>
            <a:fld id="{823EE45E-34C1-4223-B16F-93CFA2184A77}" type="datetime1">
              <a:rPr kumimoji="1" lang="ja-JP" altLang="en-US" smtClean="0"/>
              <a:t>2011/2/13</a:t>
            </a:fld>
            <a:endParaRPr kumimoji="1" lang="ja-JP" altLang="en-US" dirty="0"/>
          </a:p>
        </p:txBody>
      </p:sp>
      <p:sp>
        <p:nvSpPr>
          <p:cNvPr id="6" name="スライド番号プレースホルダー 5"/>
          <p:cNvSpPr>
            <a:spLocks noGrp="1"/>
          </p:cNvSpPr>
          <p:nvPr>
            <p:ph type="sldNum" sz="quarter" idx="12"/>
          </p:nvPr>
        </p:nvSpPr>
        <p:spPr/>
        <p:txBody>
          <a:bodyPr/>
          <a:lstStyle/>
          <a:p>
            <a:fld id="{0DFAFFE7-B5EB-4D84-9784-5885F39C28C0}" type="slidenum">
              <a:rPr kumimoji="1" lang="ja-JP" altLang="en-US" smtClean="0"/>
              <a:pPr/>
              <a:t>12</a:t>
            </a:fld>
            <a:endParaRPr kumimoji="1" lang="ja-JP" altLang="en-US" dirty="0"/>
          </a:p>
        </p:txBody>
      </p:sp>
      <p:graphicFrame>
        <p:nvGraphicFramePr>
          <p:cNvPr id="7" name="表 6"/>
          <p:cNvGraphicFramePr>
            <a:graphicFrameLocks noGrp="1"/>
          </p:cNvGraphicFramePr>
          <p:nvPr>
            <p:extLst>
              <p:ext uri="{D42A27DB-BD31-4B8C-83A1-F6EECF244321}">
                <p14:modId xmlns:p14="http://schemas.microsoft.com/office/powerpoint/2010/main" val="2802575053"/>
              </p:ext>
            </p:extLst>
          </p:nvPr>
        </p:nvGraphicFramePr>
        <p:xfrm>
          <a:off x="1428328" y="2680712"/>
          <a:ext cx="6096000" cy="1036320"/>
        </p:xfrm>
        <a:graphic>
          <a:graphicData uri="http://schemas.openxmlformats.org/drawingml/2006/table">
            <a:tbl>
              <a:tblPr firstRow="1" bandRow="1">
                <a:tableStyleId>{21E4AEA4-8DFA-4A89-87EB-49C32662AFE0}</a:tableStyleId>
              </a:tblPr>
              <a:tblGrid>
                <a:gridCol w="1703512"/>
                <a:gridCol w="2232248"/>
                <a:gridCol w="2160240"/>
              </a:tblGrid>
              <a:tr h="0">
                <a:tc>
                  <a:txBody>
                    <a:bodyPr/>
                    <a:lstStyle/>
                    <a:p>
                      <a:endParaRPr kumimoji="1" lang="ja-JP" altLang="en-US" sz="2800" dirty="0"/>
                    </a:p>
                  </a:txBody>
                  <a:tcPr/>
                </a:tc>
                <a:tc>
                  <a:txBody>
                    <a:bodyPr/>
                    <a:lstStyle/>
                    <a:p>
                      <a:pPr algn="ctr"/>
                      <a:r>
                        <a:rPr kumimoji="1" lang="ja-JP" altLang="en-US" sz="2800" dirty="0" smtClean="0"/>
                        <a:t>説明文有り</a:t>
                      </a:r>
                      <a:endParaRPr kumimoji="1" lang="ja-JP" altLang="en-US" sz="2800" dirty="0"/>
                    </a:p>
                  </a:txBody>
                  <a:tcPr/>
                </a:tc>
                <a:tc>
                  <a:txBody>
                    <a:bodyPr/>
                    <a:lstStyle/>
                    <a:p>
                      <a:pPr algn="ctr"/>
                      <a:r>
                        <a:rPr kumimoji="1" lang="ja-JP" altLang="en-US" sz="2800" dirty="0" smtClean="0"/>
                        <a:t>説明文無し</a:t>
                      </a:r>
                      <a:endParaRPr kumimoji="1" lang="ja-JP" altLang="en-US" sz="2800" dirty="0"/>
                    </a:p>
                  </a:txBody>
                  <a:tcPr/>
                </a:tc>
              </a:tr>
              <a:tr h="370840">
                <a:tc>
                  <a:txBody>
                    <a:bodyPr/>
                    <a:lstStyle/>
                    <a:p>
                      <a:pPr algn="ctr"/>
                      <a:r>
                        <a:rPr kumimoji="1" lang="ja-JP" altLang="en-US" sz="2800" dirty="0" smtClean="0"/>
                        <a:t>正答率</a:t>
                      </a:r>
                      <a:endParaRPr kumimoji="1" lang="ja-JP" altLang="en-US" sz="2800" dirty="0"/>
                    </a:p>
                  </a:txBody>
                  <a:tcPr/>
                </a:tc>
                <a:tc>
                  <a:txBody>
                    <a:bodyPr/>
                    <a:lstStyle/>
                    <a:p>
                      <a:pPr algn="ctr"/>
                      <a:r>
                        <a:rPr kumimoji="1" lang="ja-JP" altLang="en-US" sz="2800" dirty="0" smtClean="0"/>
                        <a:t>約６９％</a:t>
                      </a:r>
                      <a:endParaRPr kumimoji="1" lang="ja-JP" altLang="en-US" sz="2800" dirty="0"/>
                    </a:p>
                  </a:txBody>
                  <a:tcPr/>
                </a:tc>
                <a:tc>
                  <a:txBody>
                    <a:bodyPr/>
                    <a:lstStyle/>
                    <a:p>
                      <a:pPr algn="ctr"/>
                      <a:r>
                        <a:rPr kumimoji="1" lang="ja-JP" altLang="en-US" sz="2800" dirty="0" smtClean="0"/>
                        <a:t>約６２％</a:t>
                      </a:r>
                      <a:endParaRPr kumimoji="1" lang="ja-JP" altLang="en-US" sz="2800" dirty="0"/>
                    </a:p>
                  </a:txBody>
                  <a:tcPr/>
                </a:tc>
              </a:tr>
            </a:tbl>
          </a:graphicData>
        </a:graphic>
      </p:graphicFrame>
      <p:sp>
        <p:nvSpPr>
          <p:cNvPr id="9" name="テキスト ボックス 8"/>
          <p:cNvSpPr txBox="1"/>
          <p:nvPr/>
        </p:nvSpPr>
        <p:spPr>
          <a:xfrm>
            <a:off x="5076056" y="3142709"/>
            <a:ext cx="648072" cy="646331"/>
          </a:xfrm>
          <a:prstGeom prst="rect">
            <a:avLst/>
          </a:prstGeom>
          <a:noFill/>
        </p:spPr>
        <p:txBody>
          <a:bodyPr wrap="square" rtlCol="0">
            <a:spAutoFit/>
          </a:bodyPr>
          <a:lstStyle/>
          <a:p>
            <a:r>
              <a:rPr kumimoji="1" lang="ja-JP" altLang="en-US" sz="3600" dirty="0" smtClean="0">
                <a:solidFill>
                  <a:srgbClr val="FF0000"/>
                </a:solidFill>
              </a:rPr>
              <a:t>＞</a:t>
            </a:r>
            <a:endParaRPr kumimoji="1" lang="ja-JP" altLang="en-US" sz="3600" dirty="0">
              <a:solidFill>
                <a:srgbClr val="FF0000"/>
              </a:solidFill>
            </a:endParaRPr>
          </a:p>
        </p:txBody>
      </p:sp>
      <p:sp>
        <p:nvSpPr>
          <p:cNvPr id="8" name="正方形/長方形 7"/>
          <p:cNvSpPr/>
          <p:nvPr/>
        </p:nvSpPr>
        <p:spPr>
          <a:xfrm>
            <a:off x="4139952" y="3687415"/>
            <a:ext cx="4578497" cy="461665"/>
          </a:xfrm>
          <a:prstGeom prst="rect">
            <a:avLst/>
          </a:prstGeom>
        </p:spPr>
        <p:txBody>
          <a:bodyPr wrap="none">
            <a:spAutoFit/>
          </a:bodyPr>
          <a:lstStyle/>
          <a:p>
            <a:pPr algn="r"/>
            <a:r>
              <a:rPr lang="ja-JP" altLang="en-US" sz="2400" dirty="0"/>
              <a:t>（全被験者の合計正解数</a:t>
            </a:r>
            <a:r>
              <a:rPr lang="en-US" altLang="ja-JP" sz="2400" dirty="0"/>
              <a:t>/</a:t>
            </a:r>
            <a:r>
              <a:rPr lang="ja-JP" altLang="en-US" sz="2400" dirty="0"/>
              <a:t>出題数）</a:t>
            </a:r>
            <a:endParaRPr lang="en-US" altLang="ja-JP" sz="2400" dirty="0"/>
          </a:p>
        </p:txBody>
      </p:sp>
    </p:spTree>
    <p:extLst>
      <p:ext uri="{BB962C8B-B14F-4D97-AF65-F5344CB8AC3E}">
        <p14:creationId xmlns:p14="http://schemas.microsoft.com/office/powerpoint/2010/main" val="143718014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まとめと今後の課題</a:t>
            </a:r>
            <a:endParaRPr kumimoji="1" lang="ja-JP" altLang="en-US" dirty="0"/>
          </a:p>
        </p:txBody>
      </p:sp>
      <p:sp>
        <p:nvSpPr>
          <p:cNvPr id="3" name="コンテンツ プレースホルダー 2"/>
          <p:cNvSpPr>
            <a:spLocks noGrp="1"/>
          </p:cNvSpPr>
          <p:nvPr>
            <p:ph idx="1"/>
          </p:nvPr>
        </p:nvSpPr>
        <p:spPr>
          <a:xfrm>
            <a:off x="457200" y="1412875"/>
            <a:ext cx="9011344" cy="4824413"/>
          </a:xfrm>
        </p:spPr>
        <p:txBody>
          <a:bodyPr>
            <a:normAutofit fontScale="92500" lnSpcReduction="10000"/>
          </a:bodyPr>
          <a:lstStyle/>
          <a:p>
            <a:r>
              <a:rPr lang="ja-JP" altLang="en-US" dirty="0" smtClean="0"/>
              <a:t>識別子中の</a:t>
            </a:r>
            <a:r>
              <a:rPr lang="ja-JP" altLang="en-US" dirty="0"/>
              <a:t>名詞</a:t>
            </a:r>
            <a:r>
              <a:rPr lang="ja-JP" altLang="en-US" dirty="0" smtClean="0"/>
              <a:t>を説明する辞書の生成手法を提案</a:t>
            </a:r>
            <a:endParaRPr kumimoji="1" lang="en-US" altLang="ja-JP" dirty="0" smtClean="0"/>
          </a:p>
          <a:p>
            <a:pPr lvl="1"/>
            <a:r>
              <a:rPr lang="ja-JP" altLang="en-US" dirty="0" smtClean="0"/>
              <a:t>識別子とコメントを解析</a:t>
            </a:r>
            <a:endParaRPr lang="en-US" altLang="ja-JP" dirty="0" smtClean="0"/>
          </a:p>
          <a:p>
            <a:pPr lvl="1"/>
            <a:r>
              <a:rPr lang="ja-JP" altLang="en-US" dirty="0" smtClean="0"/>
              <a:t>自動的に生成</a:t>
            </a:r>
            <a:endParaRPr lang="en-US" altLang="ja-JP" dirty="0" smtClean="0"/>
          </a:p>
          <a:p>
            <a:r>
              <a:rPr kumimoji="1" lang="ja-JP" altLang="en-US" dirty="0" smtClean="0"/>
              <a:t>評価実験を実施</a:t>
            </a:r>
            <a:endParaRPr kumimoji="1" lang="en-US" altLang="ja-JP" dirty="0" smtClean="0"/>
          </a:p>
          <a:p>
            <a:pPr lvl="1"/>
            <a:r>
              <a:rPr lang="en-US" altLang="ja-JP" dirty="0" smtClean="0"/>
              <a:t>OSS</a:t>
            </a:r>
            <a:r>
              <a:rPr lang="ja-JP" altLang="en-US" dirty="0" smtClean="0"/>
              <a:t>から辞書を生成</a:t>
            </a:r>
            <a:endParaRPr lang="en-US" altLang="ja-JP" dirty="0" smtClean="0"/>
          </a:p>
          <a:p>
            <a:pPr lvl="1"/>
            <a:r>
              <a:rPr lang="ja-JP" altLang="en-US" dirty="0" smtClean="0"/>
              <a:t>プログラム理解の支援に有用であることを示した</a:t>
            </a:r>
            <a:endParaRPr lang="en-US" altLang="ja-JP" dirty="0" smtClean="0"/>
          </a:p>
          <a:p>
            <a:pPr lvl="1"/>
            <a:endParaRPr kumimoji="1" lang="en-US" altLang="ja-JP" dirty="0"/>
          </a:p>
          <a:p>
            <a:r>
              <a:rPr lang="ja-JP" altLang="en-US" dirty="0" smtClean="0"/>
              <a:t>今後の課題</a:t>
            </a:r>
            <a:endParaRPr lang="en-US" altLang="ja-JP" dirty="0" smtClean="0"/>
          </a:p>
          <a:p>
            <a:pPr lvl="1"/>
            <a:r>
              <a:rPr lang="ja-JP" altLang="en-US" dirty="0" smtClean="0"/>
              <a:t>生成する説明文の順位付け</a:t>
            </a:r>
            <a:endParaRPr lang="en-US" altLang="ja-JP" dirty="0" smtClean="0"/>
          </a:p>
          <a:p>
            <a:pPr lvl="1"/>
            <a:r>
              <a:rPr lang="ja-JP" altLang="en-US" dirty="0"/>
              <a:t>効果的</a:t>
            </a:r>
            <a:r>
              <a:rPr lang="ja-JP" altLang="en-US" dirty="0" smtClean="0"/>
              <a:t>な辞書の提供方法</a:t>
            </a:r>
            <a:endParaRPr lang="en-US" altLang="ja-JP" dirty="0" smtClean="0"/>
          </a:p>
          <a:p>
            <a:pPr lvl="1"/>
            <a:endParaRPr kumimoji="1" lang="ja-JP" altLang="en-US" dirty="0"/>
          </a:p>
        </p:txBody>
      </p:sp>
      <p:sp>
        <p:nvSpPr>
          <p:cNvPr id="4" name="フッター プレースホルダー 3"/>
          <p:cNvSpPr>
            <a:spLocks noGrp="1"/>
          </p:cNvSpPr>
          <p:nvPr>
            <p:ph type="ftr" sz="quarter" idx="10"/>
          </p:nvPr>
        </p:nvSpPr>
        <p:spPr/>
        <p:txBody>
          <a:bodyPr/>
          <a:lstStyle/>
          <a:p>
            <a:r>
              <a:rPr kumimoji="1" lang="ja-JP" altLang="en-US" smtClean="0"/>
              <a:t>修士論文発表会</a:t>
            </a:r>
            <a:endParaRPr kumimoji="1" lang="ja-JP" altLang="en-US" dirty="0"/>
          </a:p>
        </p:txBody>
      </p:sp>
      <p:sp>
        <p:nvSpPr>
          <p:cNvPr id="5" name="日付プレースホルダー 4"/>
          <p:cNvSpPr>
            <a:spLocks noGrp="1"/>
          </p:cNvSpPr>
          <p:nvPr>
            <p:ph type="dt" sz="half" idx="11"/>
          </p:nvPr>
        </p:nvSpPr>
        <p:spPr/>
        <p:txBody>
          <a:bodyPr/>
          <a:lstStyle/>
          <a:p>
            <a:fld id="{8BE2B2AA-9BC0-4036-B84C-A1303077C207}" type="datetime1">
              <a:rPr kumimoji="1" lang="ja-JP" altLang="en-US" smtClean="0"/>
              <a:t>2011/2/13</a:t>
            </a:fld>
            <a:endParaRPr kumimoji="1" lang="ja-JP" altLang="en-US" dirty="0"/>
          </a:p>
        </p:txBody>
      </p:sp>
      <p:sp>
        <p:nvSpPr>
          <p:cNvPr id="6" name="スライド番号プレースホルダー 5"/>
          <p:cNvSpPr>
            <a:spLocks noGrp="1"/>
          </p:cNvSpPr>
          <p:nvPr>
            <p:ph type="sldNum" sz="quarter" idx="12"/>
          </p:nvPr>
        </p:nvSpPr>
        <p:spPr/>
        <p:txBody>
          <a:bodyPr/>
          <a:lstStyle/>
          <a:p>
            <a:fld id="{0DFAFFE7-B5EB-4D84-9784-5885F39C28C0}" type="slidenum">
              <a:rPr kumimoji="1" lang="ja-JP" altLang="en-US" smtClean="0"/>
              <a:pPr/>
              <a:t>13</a:t>
            </a:fld>
            <a:endParaRPr kumimoji="1" lang="ja-JP" altLang="en-US" dirty="0"/>
          </a:p>
        </p:txBody>
      </p:sp>
    </p:spTree>
    <p:extLst>
      <p:ext uri="{BB962C8B-B14F-4D97-AF65-F5344CB8AC3E}">
        <p14:creationId xmlns:p14="http://schemas.microsoft.com/office/powerpoint/2010/main" val="46601996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タイトル 6"/>
          <p:cNvSpPr>
            <a:spLocks noGrp="1"/>
          </p:cNvSpPr>
          <p:nvPr>
            <p:ph type="title"/>
          </p:nvPr>
        </p:nvSpPr>
        <p:spPr/>
        <p:txBody>
          <a:bodyPr/>
          <a:lstStyle/>
          <a:p>
            <a:r>
              <a:rPr lang="ja-JP" altLang="en-US" dirty="0" smtClean="0"/>
              <a:t>ご清聴ありがとうございました</a:t>
            </a:r>
            <a:endParaRPr kumimoji="1" lang="ja-JP" altLang="en-US" dirty="0"/>
          </a:p>
        </p:txBody>
      </p:sp>
      <p:sp>
        <p:nvSpPr>
          <p:cNvPr id="8" name="テキスト プレースホルダー 7"/>
          <p:cNvSpPr>
            <a:spLocks noGrp="1"/>
          </p:cNvSpPr>
          <p:nvPr>
            <p:ph type="body" idx="1"/>
          </p:nvPr>
        </p:nvSpPr>
        <p:spPr/>
        <p:txBody>
          <a:bodyPr/>
          <a:lstStyle/>
          <a:p>
            <a:endParaRPr kumimoji="1" lang="ja-JP" altLang="en-US" dirty="0"/>
          </a:p>
        </p:txBody>
      </p:sp>
      <p:sp>
        <p:nvSpPr>
          <p:cNvPr id="4" name="フッター プレースホルダー 3"/>
          <p:cNvSpPr>
            <a:spLocks noGrp="1"/>
          </p:cNvSpPr>
          <p:nvPr>
            <p:ph type="ftr" sz="quarter" idx="10"/>
          </p:nvPr>
        </p:nvSpPr>
        <p:spPr/>
        <p:txBody>
          <a:bodyPr/>
          <a:lstStyle/>
          <a:p>
            <a:r>
              <a:rPr kumimoji="1" lang="ja-JP" altLang="en-US" smtClean="0"/>
              <a:t>修士論文発表会</a:t>
            </a:r>
            <a:endParaRPr kumimoji="1" lang="ja-JP" altLang="en-US" dirty="0"/>
          </a:p>
        </p:txBody>
      </p:sp>
      <p:sp>
        <p:nvSpPr>
          <p:cNvPr id="5" name="日付プレースホルダー 4"/>
          <p:cNvSpPr>
            <a:spLocks noGrp="1"/>
          </p:cNvSpPr>
          <p:nvPr>
            <p:ph type="dt" sz="half" idx="11"/>
          </p:nvPr>
        </p:nvSpPr>
        <p:spPr/>
        <p:txBody>
          <a:bodyPr/>
          <a:lstStyle/>
          <a:p>
            <a:fld id="{B8B46426-85E1-4C23-9378-971394A8E5BE}" type="datetime1">
              <a:rPr kumimoji="1" lang="ja-JP" altLang="en-US" smtClean="0"/>
              <a:t>2011/2/13</a:t>
            </a:fld>
            <a:endParaRPr kumimoji="1" lang="ja-JP" altLang="en-US" dirty="0"/>
          </a:p>
        </p:txBody>
      </p:sp>
      <p:sp>
        <p:nvSpPr>
          <p:cNvPr id="6" name="スライド番号プレースホルダー 5"/>
          <p:cNvSpPr>
            <a:spLocks noGrp="1"/>
          </p:cNvSpPr>
          <p:nvPr>
            <p:ph type="sldNum" sz="quarter" idx="12"/>
          </p:nvPr>
        </p:nvSpPr>
        <p:spPr/>
        <p:txBody>
          <a:bodyPr/>
          <a:lstStyle/>
          <a:p>
            <a:fld id="{0DFAFFE7-B5EB-4D84-9784-5885F39C28C0}" type="slidenum">
              <a:rPr kumimoji="1" lang="ja-JP" altLang="en-US" smtClean="0"/>
              <a:pPr/>
              <a:t>14</a:t>
            </a:fld>
            <a:endParaRPr kumimoji="1" lang="ja-JP" altLang="en-US" dirty="0"/>
          </a:p>
        </p:txBody>
      </p:sp>
    </p:spTree>
    <p:extLst>
      <p:ext uri="{BB962C8B-B14F-4D97-AF65-F5344CB8AC3E}">
        <p14:creationId xmlns:p14="http://schemas.microsoft.com/office/powerpoint/2010/main" val="323805570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以下</a:t>
            </a:r>
            <a:r>
              <a:rPr kumimoji="1" lang="ja-JP" altLang="en-US" dirty="0" smtClean="0"/>
              <a:t>，</a:t>
            </a:r>
            <a:r>
              <a:rPr lang="ja-JP" altLang="en-US" dirty="0"/>
              <a:t>質疑</a:t>
            </a:r>
            <a:r>
              <a:rPr lang="ja-JP" altLang="en-US" dirty="0" smtClean="0"/>
              <a:t>応答用</a:t>
            </a:r>
            <a:endParaRPr kumimoji="1" lang="ja-JP" altLang="en-US" dirty="0"/>
          </a:p>
        </p:txBody>
      </p:sp>
      <p:sp>
        <p:nvSpPr>
          <p:cNvPr id="3" name="コンテンツ プレースホルダー 2"/>
          <p:cNvSpPr>
            <a:spLocks noGrp="1"/>
          </p:cNvSpPr>
          <p:nvPr>
            <p:ph idx="1"/>
          </p:nvPr>
        </p:nvSpPr>
        <p:spPr/>
        <p:txBody>
          <a:bodyPr/>
          <a:lstStyle/>
          <a:p>
            <a:endParaRPr kumimoji="1" lang="ja-JP" altLang="en-US"/>
          </a:p>
        </p:txBody>
      </p:sp>
      <p:sp>
        <p:nvSpPr>
          <p:cNvPr id="4" name="フッター プレースホルダー 3"/>
          <p:cNvSpPr>
            <a:spLocks noGrp="1"/>
          </p:cNvSpPr>
          <p:nvPr>
            <p:ph type="ftr" sz="quarter" idx="10"/>
          </p:nvPr>
        </p:nvSpPr>
        <p:spPr/>
        <p:txBody>
          <a:bodyPr/>
          <a:lstStyle/>
          <a:p>
            <a:r>
              <a:rPr kumimoji="1" lang="ja-JP" altLang="en-US" smtClean="0"/>
              <a:t>修士論文発表会</a:t>
            </a:r>
            <a:endParaRPr kumimoji="1" lang="ja-JP" altLang="en-US" dirty="0"/>
          </a:p>
        </p:txBody>
      </p:sp>
      <p:sp>
        <p:nvSpPr>
          <p:cNvPr id="5" name="日付プレースホルダー 4"/>
          <p:cNvSpPr>
            <a:spLocks noGrp="1"/>
          </p:cNvSpPr>
          <p:nvPr>
            <p:ph type="dt" sz="half" idx="11"/>
          </p:nvPr>
        </p:nvSpPr>
        <p:spPr/>
        <p:txBody>
          <a:bodyPr/>
          <a:lstStyle/>
          <a:p>
            <a:fld id="{CED1C7C9-D30E-4530-B374-A1A5176B3D4D}" type="datetime1">
              <a:rPr kumimoji="1" lang="ja-JP" altLang="en-US" smtClean="0"/>
              <a:t>2011/2/13</a:t>
            </a:fld>
            <a:endParaRPr kumimoji="1" lang="ja-JP" altLang="en-US" dirty="0"/>
          </a:p>
        </p:txBody>
      </p:sp>
      <p:sp>
        <p:nvSpPr>
          <p:cNvPr id="6" name="スライド番号プレースホルダー 5"/>
          <p:cNvSpPr>
            <a:spLocks noGrp="1"/>
          </p:cNvSpPr>
          <p:nvPr>
            <p:ph type="sldNum" sz="quarter" idx="12"/>
          </p:nvPr>
        </p:nvSpPr>
        <p:spPr/>
        <p:txBody>
          <a:bodyPr/>
          <a:lstStyle/>
          <a:p>
            <a:fld id="{0DFAFFE7-B5EB-4D84-9784-5885F39C28C0}" type="slidenum">
              <a:rPr kumimoji="1" lang="ja-JP" altLang="en-US" smtClean="0"/>
              <a:pPr/>
              <a:t>15</a:t>
            </a:fld>
            <a:endParaRPr kumimoji="1" lang="ja-JP" altLang="en-US" dirty="0"/>
          </a:p>
        </p:txBody>
      </p:sp>
    </p:spTree>
    <p:extLst>
      <p:ext uri="{BB962C8B-B14F-4D97-AF65-F5344CB8AC3E}">
        <p14:creationId xmlns:p14="http://schemas.microsoft.com/office/powerpoint/2010/main" val="119072178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名詞の抽出</a:t>
            </a:r>
            <a:endParaRPr kumimoji="1" lang="ja-JP" altLang="en-US" dirty="0"/>
          </a:p>
        </p:txBody>
      </p:sp>
      <p:sp>
        <p:nvSpPr>
          <p:cNvPr id="3" name="コンテンツ プレースホルダー 2"/>
          <p:cNvSpPr>
            <a:spLocks noGrp="1"/>
          </p:cNvSpPr>
          <p:nvPr>
            <p:ph idx="1"/>
          </p:nvPr>
        </p:nvSpPr>
        <p:spPr>
          <a:xfrm>
            <a:off x="457200" y="1412875"/>
            <a:ext cx="8579296" cy="4824413"/>
          </a:xfrm>
        </p:spPr>
        <p:txBody>
          <a:bodyPr/>
          <a:lstStyle/>
          <a:p>
            <a:pPr marL="0" indent="0">
              <a:buNone/>
            </a:pPr>
            <a:r>
              <a:rPr lang="ja-JP" altLang="en-US" dirty="0" smtClean="0"/>
              <a:t>識別子から単語へ切り分け</a:t>
            </a:r>
            <a:endParaRPr lang="en-US" altLang="ja-JP" dirty="0" smtClean="0"/>
          </a:p>
          <a:p>
            <a:pPr lvl="1"/>
            <a:r>
              <a:rPr kumimoji="1" lang="ja-JP" altLang="en-US" dirty="0" smtClean="0"/>
              <a:t>キャメルケース</a:t>
            </a:r>
            <a:r>
              <a:rPr lang="ja-JP" altLang="en-US" dirty="0" smtClean="0"/>
              <a:t>（</a:t>
            </a:r>
            <a:r>
              <a:rPr kumimoji="1" lang="ja-JP" altLang="en-US" dirty="0" smtClean="0"/>
              <a:t>例．</a:t>
            </a:r>
            <a:r>
              <a:rPr kumimoji="1" lang="en-US" altLang="ja-JP" dirty="0" smtClean="0"/>
              <a:t>CamelCase</a:t>
            </a:r>
            <a:r>
              <a:rPr kumimoji="1" lang="ja-JP" altLang="en-US" dirty="0" smtClean="0"/>
              <a:t>→</a:t>
            </a:r>
            <a:r>
              <a:rPr kumimoji="1" lang="en-US" altLang="ja-JP" dirty="0" smtClean="0"/>
              <a:t>{</a:t>
            </a:r>
            <a:r>
              <a:rPr lang="en-US" altLang="ja-JP" dirty="0" smtClean="0"/>
              <a:t>camel, case}</a:t>
            </a:r>
            <a:r>
              <a:rPr kumimoji="1" lang="ja-JP" altLang="en-US" dirty="0" smtClean="0"/>
              <a:t>）</a:t>
            </a:r>
            <a:endParaRPr kumimoji="1" lang="en-US" altLang="ja-JP" dirty="0" smtClean="0"/>
          </a:p>
          <a:p>
            <a:pPr lvl="1"/>
            <a:r>
              <a:rPr lang="ja-JP" altLang="en-US" dirty="0" smtClean="0"/>
              <a:t>スネークケース（例．</a:t>
            </a:r>
            <a:r>
              <a:rPr lang="en-US" altLang="ja-JP" dirty="0" err="1" smtClean="0"/>
              <a:t>snake_case</a:t>
            </a:r>
            <a:r>
              <a:rPr lang="ja-JP" altLang="en-US" dirty="0" smtClean="0"/>
              <a:t>→</a:t>
            </a:r>
            <a:r>
              <a:rPr lang="en-US" altLang="ja-JP" dirty="0" smtClean="0"/>
              <a:t>{snake, case}</a:t>
            </a:r>
            <a:r>
              <a:rPr lang="ja-JP" altLang="en-US" dirty="0" smtClean="0"/>
              <a:t>）</a:t>
            </a:r>
            <a:endParaRPr lang="en-US" altLang="ja-JP" dirty="0" smtClean="0"/>
          </a:p>
          <a:p>
            <a:pPr lvl="1"/>
            <a:endParaRPr kumimoji="1" lang="en-US" altLang="ja-JP" dirty="0" smtClean="0"/>
          </a:p>
          <a:p>
            <a:pPr marL="0" indent="0">
              <a:buNone/>
            </a:pPr>
            <a:r>
              <a:rPr lang="ja-JP" altLang="en-US" dirty="0" smtClean="0"/>
              <a:t>名詞の判定</a:t>
            </a:r>
            <a:endParaRPr lang="en-US" altLang="ja-JP" dirty="0" smtClean="0"/>
          </a:p>
          <a:p>
            <a:pPr lvl="1"/>
            <a:r>
              <a:rPr lang="en-US" altLang="ja-JP" dirty="0" smtClean="0"/>
              <a:t>Stanford Log-linear Part-Of-Speech Tagger[6]</a:t>
            </a:r>
          </a:p>
          <a:p>
            <a:pPr lvl="2"/>
            <a:r>
              <a:rPr kumimoji="1" lang="ja-JP" altLang="en-US" dirty="0" smtClean="0"/>
              <a:t>品詞解析器</a:t>
            </a:r>
            <a:endParaRPr kumimoji="1" lang="en-US" altLang="ja-JP" dirty="0" smtClean="0"/>
          </a:p>
          <a:p>
            <a:pPr lvl="1"/>
            <a:r>
              <a:rPr lang="ja-JP" altLang="en-US" dirty="0" smtClean="0"/>
              <a:t>判定できないものは名詞とする</a:t>
            </a:r>
            <a:endParaRPr kumimoji="1" lang="ja-JP" altLang="en-US" dirty="0"/>
          </a:p>
        </p:txBody>
      </p:sp>
      <p:sp>
        <p:nvSpPr>
          <p:cNvPr id="4" name="フッター プレースホルダー 3"/>
          <p:cNvSpPr>
            <a:spLocks noGrp="1"/>
          </p:cNvSpPr>
          <p:nvPr>
            <p:ph type="ftr" sz="quarter" idx="10"/>
          </p:nvPr>
        </p:nvSpPr>
        <p:spPr/>
        <p:txBody>
          <a:bodyPr/>
          <a:lstStyle/>
          <a:p>
            <a:r>
              <a:rPr kumimoji="1" lang="ja-JP" altLang="en-US" smtClean="0"/>
              <a:t>修士論文発表会</a:t>
            </a:r>
            <a:endParaRPr kumimoji="1" lang="ja-JP" altLang="en-US" dirty="0"/>
          </a:p>
        </p:txBody>
      </p:sp>
      <p:sp>
        <p:nvSpPr>
          <p:cNvPr id="5" name="日付プレースホルダー 4"/>
          <p:cNvSpPr>
            <a:spLocks noGrp="1"/>
          </p:cNvSpPr>
          <p:nvPr>
            <p:ph type="dt" sz="half" idx="11"/>
          </p:nvPr>
        </p:nvSpPr>
        <p:spPr/>
        <p:txBody>
          <a:bodyPr/>
          <a:lstStyle/>
          <a:p>
            <a:fld id="{CED1C7C9-D30E-4530-B374-A1A5176B3D4D}" type="datetime1">
              <a:rPr kumimoji="1" lang="ja-JP" altLang="en-US" smtClean="0"/>
              <a:t>2011/2/13</a:t>
            </a:fld>
            <a:endParaRPr kumimoji="1" lang="ja-JP" altLang="en-US" dirty="0"/>
          </a:p>
        </p:txBody>
      </p:sp>
      <p:sp>
        <p:nvSpPr>
          <p:cNvPr id="6" name="スライド番号プレースホルダー 5"/>
          <p:cNvSpPr>
            <a:spLocks noGrp="1"/>
          </p:cNvSpPr>
          <p:nvPr>
            <p:ph type="sldNum" sz="quarter" idx="12"/>
          </p:nvPr>
        </p:nvSpPr>
        <p:spPr/>
        <p:txBody>
          <a:bodyPr/>
          <a:lstStyle/>
          <a:p>
            <a:fld id="{0DFAFFE7-B5EB-4D84-9784-5885F39C28C0}" type="slidenum">
              <a:rPr kumimoji="1" lang="ja-JP" altLang="en-US" smtClean="0"/>
              <a:pPr/>
              <a:t>16</a:t>
            </a:fld>
            <a:endParaRPr kumimoji="1" lang="ja-JP" altLang="en-US" dirty="0"/>
          </a:p>
        </p:txBody>
      </p:sp>
      <p:sp>
        <p:nvSpPr>
          <p:cNvPr id="7" name="正方形/長方形 6"/>
          <p:cNvSpPr/>
          <p:nvPr/>
        </p:nvSpPr>
        <p:spPr>
          <a:xfrm>
            <a:off x="755576" y="6237312"/>
            <a:ext cx="5310336" cy="369332"/>
          </a:xfrm>
          <a:prstGeom prst="rect">
            <a:avLst/>
          </a:prstGeom>
        </p:spPr>
        <p:txBody>
          <a:bodyPr wrap="square">
            <a:spAutoFit/>
          </a:bodyPr>
          <a:lstStyle/>
          <a:p>
            <a:r>
              <a:rPr lang="en-US" altLang="ja-JP" dirty="0" smtClean="0"/>
              <a:t>[6]http</a:t>
            </a:r>
            <a:r>
              <a:rPr lang="en-US" altLang="ja-JP" dirty="0"/>
              <a:t>://nlp.stanford.edu/software/tagger.shtml</a:t>
            </a:r>
            <a:endParaRPr lang="ja-JP" altLang="en-US" dirty="0"/>
          </a:p>
        </p:txBody>
      </p:sp>
    </p:spTree>
    <p:extLst>
      <p:ext uri="{BB962C8B-B14F-4D97-AF65-F5344CB8AC3E}">
        <p14:creationId xmlns:p14="http://schemas.microsoft.com/office/powerpoint/2010/main" val="66913618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構文木</a:t>
            </a:r>
            <a:endParaRPr kumimoji="1" lang="ja-JP" altLang="en-US" dirty="0"/>
          </a:p>
        </p:txBody>
      </p:sp>
      <p:sp>
        <p:nvSpPr>
          <p:cNvPr id="3" name="コンテンツ プレースホルダー 2"/>
          <p:cNvSpPr>
            <a:spLocks noGrp="1"/>
          </p:cNvSpPr>
          <p:nvPr>
            <p:ph idx="1"/>
          </p:nvPr>
        </p:nvSpPr>
        <p:spPr>
          <a:xfrm>
            <a:off x="457200" y="1412875"/>
            <a:ext cx="8435280" cy="4824413"/>
          </a:xfrm>
        </p:spPr>
        <p:txBody>
          <a:bodyPr/>
          <a:lstStyle/>
          <a:p>
            <a:r>
              <a:rPr kumimoji="1" lang="ja-JP" altLang="en-US" dirty="0" smtClean="0"/>
              <a:t>述語</a:t>
            </a:r>
            <a:r>
              <a:rPr kumimoji="1" lang="ja-JP" altLang="en-US" dirty="0" smtClean="0"/>
              <a:t>項構造</a:t>
            </a:r>
            <a:endParaRPr kumimoji="1" lang="en-US" altLang="ja-JP" dirty="0" smtClean="0"/>
          </a:p>
          <a:p>
            <a:pPr lvl="1"/>
            <a:r>
              <a:rPr lang="ja-JP" altLang="en-US" dirty="0" smtClean="0"/>
              <a:t>文の構造を</a:t>
            </a:r>
            <a:r>
              <a:rPr lang="en-US" altLang="ja-JP" dirty="0" smtClean="0"/>
              <a:t>V</a:t>
            </a:r>
            <a:r>
              <a:rPr lang="ja-JP" altLang="en-US" dirty="0" smtClean="0"/>
              <a:t>（</a:t>
            </a:r>
            <a:r>
              <a:rPr lang="en-US" altLang="ja-JP" dirty="0" smtClean="0"/>
              <a:t>S,O</a:t>
            </a:r>
            <a:r>
              <a:rPr lang="ja-JP" altLang="en-US" dirty="0" smtClean="0"/>
              <a:t>）という関係で表現</a:t>
            </a:r>
            <a:endParaRPr lang="en-US" altLang="ja-JP" dirty="0" smtClean="0"/>
          </a:p>
          <a:p>
            <a:pPr lvl="1"/>
            <a:r>
              <a:rPr lang="ja-JP" altLang="en-US" dirty="0"/>
              <a:t>意味上</a:t>
            </a:r>
            <a:r>
              <a:rPr lang="ja-JP" altLang="en-US" dirty="0" smtClean="0"/>
              <a:t>の述語（意味上の主語，意味上の目的語</a:t>
            </a:r>
            <a:r>
              <a:rPr lang="ja-JP" altLang="en-US" dirty="0" smtClean="0"/>
              <a:t>）</a:t>
            </a:r>
            <a:endParaRPr lang="en-US" altLang="ja-JP" dirty="0" smtClean="0"/>
          </a:p>
          <a:p>
            <a:endParaRPr lang="en-US" altLang="ja-JP" dirty="0" smtClean="0"/>
          </a:p>
          <a:p>
            <a:r>
              <a:rPr lang="ja-JP" altLang="en-US" dirty="0"/>
              <a:t>辺</a:t>
            </a:r>
            <a:r>
              <a:rPr lang="ja-JP" altLang="en-US" dirty="0" smtClean="0"/>
              <a:t>の引き方</a:t>
            </a:r>
            <a:endParaRPr lang="en-US" altLang="ja-JP" dirty="0" smtClean="0"/>
          </a:p>
          <a:p>
            <a:pPr lvl="1"/>
            <a:r>
              <a:rPr lang="en-US" altLang="ja-JP" dirty="0" smtClean="0"/>
              <a:t>V-S,V-O</a:t>
            </a:r>
            <a:r>
              <a:rPr lang="ja-JP" altLang="en-US" dirty="0" smtClean="0"/>
              <a:t>の間に辺を引く</a:t>
            </a:r>
            <a:endParaRPr lang="en-US" altLang="ja-JP" dirty="0" smtClean="0"/>
          </a:p>
        </p:txBody>
      </p:sp>
      <p:sp>
        <p:nvSpPr>
          <p:cNvPr id="4" name="フッター プレースホルダー 3"/>
          <p:cNvSpPr>
            <a:spLocks noGrp="1"/>
          </p:cNvSpPr>
          <p:nvPr>
            <p:ph type="ftr" sz="quarter" idx="10"/>
          </p:nvPr>
        </p:nvSpPr>
        <p:spPr/>
        <p:txBody>
          <a:bodyPr/>
          <a:lstStyle/>
          <a:p>
            <a:r>
              <a:rPr kumimoji="1" lang="ja-JP" altLang="en-US" smtClean="0"/>
              <a:t>修士論文発表会</a:t>
            </a:r>
            <a:endParaRPr kumimoji="1" lang="ja-JP" altLang="en-US" dirty="0"/>
          </a:p>
        </p:txBody>
      </p:sp>
      <p:sp>
        <p:nvSpPr>
          <p:cNvPr id="5" name="日付プレースホルダー 4"/>
          <p:cNvSpPr>
            <a:spLocks noGrp="1"/>
          </p:cNvSpPr>
          <p:nvPr>
            <p:ph type="dt" sz="half" idx="11"/>
          </p:nvPr>
        </p:nvSpPr>
        <p:spPr/>
        <p:txBody>
          <a:bodyPr/>
          <a:lstStyle/>
          <a:p>
            <a:fld id="{CED1C7C9-D30E-4530-B374-A1A5176B3D4D}" type="datetime1">
              <a:rPr kumimoji="1" lang="ja-JP" altLang="en-US" smtClean="0"/>
              <a:t>2011/2/13</a:t>
            </a:fld>
            <a:endParaRPr kumimoji="1" lang="ja-JP" altLang="en-US" dirty="0"/>
          </a:p>
        </p:txBody>
      </p:sp>
      <p:sp>
        <p:nvSpPr>
          <p:cNvPr id="6" name="スライド番号プレースホルダー 5"/>
          <p:cNvSpPr>
            <a:spLocks noGrp="1"/>
          </p:cNvSpPr>
          <p:nvPr>
            <p:ph type="sldNum" sz="quarter" idx="12"/>
          </p:nvPr>
        </p:nvSpPr>
        <p:spPr/>
        <p:txBody>
          <a:bodyPr/>
          <a:lstStyle/>
          <a:p>
            <a:fld id="{0DFAFFE7-B5EB-4D84-9784-5885F39C28C0}" type="slidenum">
              <a:rPr kumimoji="1" lang="ja-JP" altLang="en-US" smtClean="0"/>
              <a:pPr/>
              <a:t>17</a:t>
            </a:fld>
            <a:endParaRPr kumimoji="1" lang="ja-JP" altLang="en-US" dirty="0"/>
          </a:p>
        </p:txBody>
      </p:sp>
    </p:spTree>
    <p:extLst>
      <p:ext uri="{BB962C8B-B14F-4D97-AF65-F5344CB8AC3E}">
        <p14:creationId xmlns:p14="http://schemas.microsoft.com/office/powerpoint/2010/main" val="4211188594"/>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補完ルール</a:t>
            </a:r>
            <a:endParaRPr kumimoji="1" lang="ja-JP" altLang="en-US" dirty="0"/>
          </a:p>
        </p:txBody>
      </p:sp>
      <p:sp>
        <p:nvSpPr>
          <p:cNvPr id="3" name="コンテンツ プレースホルダー 2"/>
          <p:cNvSpPr>
            <a:spLocks noGrp="1"/>
          </p:cNvSpPr>
          <p:nvPr>
            <p:ph idx="1"/>
          </p:nvPr>
        </p:nvSpPr>
        <p:spPr/>
        <p:txBody>
          <a:bodyPr/>
          <a:lstStyle/>
          <a:p>
            <a:r>
              <a:rPr lang="ja-JP" altLang="en-US" dirty="0"/>
              <a:t>文の</a:t>
            </a:r>
            <a:r>
              <a:rPr lang="ja-JP" altLang="en-US" dirty="0" smtClean="0"/>
              <a:t>生成に利用した構文情報を利用</a:t>
            </a:r>
            <a:endParaRPr lang="en-US" altLang="ja-JP" dirty="0" smtClean="0"/>
          </a:p>
          <a:p>
            <a:endParaRPr kumimoji="1" lang="en-US" altLang="ja-JP" dirty="0"/>
          </a:p>
          <a:p>
            <a:r>
              <a:rPr lang="ja-JP" altLang="en-US" dirty="0" smtClean="0"/>
              <a:t>各単語について以下のルールを適用</a:t>
            </a:r>
            <a:endParaRPr lang="en-US" altLang="ja-JP" dirty="0" smtClean="0"/>
          </a:p>
          <a:p>
            <a:pPr lvl="1"/>
            <a:r>
              <a:rPr kumimoji="1" lang="ja-JP" altLang="en-US" dirty="0" smtClean="0"/>
              <a:t>その単語が</a:t>
            </a:r>
            <a:r>
              <a:rPr kumimoji="1" lang="en-US" altLang="ja-JP" dirty="0" smtClean="0"/>
              <a:t>V</a:t>
            </a:r>
            <a:r>
              <a:rPr lang="ja-JP" altLang="en-US" dirty="0" smtClean="0"/>
              <a:t>→</a:t>
            </a:r>
            <a:r>
              <a:rPr lang="en-US" altLang="ja-JP" dirty="0" smtClean="0"/>
              <a:t>S,O</a:t>
            </a:r>
            <a:r>
              <a:rPr lang="ja-JP" altLang="en-US" dirty="0" smtClean="0"/>
              <a:t>が欠けているなら補完</a:t>
            </a:r>
            <a:endParaRPr lang="en-US" altLang="ja-JP" dirty="0" smtClean="0"/>
          </a:p>
          <a:p>
            <a:pPr lvl="1"/>
            <a:r>
              <a:rPr kumimoji="1" lang="ja-JP" altLang="en-US" dirty="0"/>
              <a:t>その</a:t>
            </a:r>
            <a:r>
              <a:rPr kumimoji="1" lang="ja-JP" altLang="en-US" dirty="0" smtClean="0"/>
              <a:t>単語が</a:t>
            </a:r>
            <a:r>
              <a:rPr kumimoji="1" lang="en-US" altLang="ja-JP" dirty="0" smtClean="0"/>
              <a:t>S</a:t>
            </a:r>
            <a:r>
              <a:rPr kumimoji="1" lang="ja-JP" altLang="en-US" dirty="0" smtClean="0"/>
              <a:t>→</a:t>
            </a:r>
            <a:r>
              <a:rPr kumimoji="1" lang="en-US" altLang="ja-JP" dirty="0" smtClean="0"/>
              <a:t>V</a:t>
            </a:r>
            <a:r>
              <a:rPr kumimoji="1" lang="ja-JP" altLang="en-US" dirty="0" smtClean="0"/>
              <a:t>が欠けているなら補完</a:t>
            </a:r>
            <a:endParaRPr kumimoji="1" lang="en-US" altLang="ja-JP" dirty="0" smtClean="0"/>
          </a:p>
          <a:p>
            <a:pPr lvl="1"/>
            <a:r>
              <a:rPr lang="ja-JP" altLang="en-US" dirty="0"/>
              <a:t>その</a:t>
            </a:r>
            <a:r>
              <a:rPr lang="ja-JP" altLang="en-US" dirty="0" smtClean="0"/>
              <a:t>単語が</a:t>
            </a:r>
            <a:r>
              <a:rPr lang="en-US" altLang="ja-JP" dirty="0" smtClean="0"/>
              <a:t>O</a:t>
            </a:r>
            <a:r>
              <a:rPr lang="ja-JP" altLang="en-US" dirty="0" smtClean="0"/>
              <a:t>→</a:t>
            </a:r>
            <a:r>
              <a:rPr lang="en-US" altLang="ja-JP" dirty="0" smtClean="0"/>
              <a:t>V</a:t>
            </a:r>
            <a:r>
              <a:rPr lang="ja-JP" altLang="en-US" dirty="0" smtClean="0"/>
              <a:t>が欠けているなら補完</a:t>
            </a:r>
            <a:endParaRPr kumimoji="1" lang="ja-JP" altLang="en-US" dirty="0"/>
          </a:p>
        </p:txBody>
      </p:sp>
      <p:sp>
        <p:nvSpPr>
          <p:cNvPr id="4" name="フッター プレースホルダー 3"/>
          <p:cNvSpPr>
            <a:spLocks noGrp="1"/>
          </p:cNvSpPr>
          <p:nvPr>
            <p:ph type="ftr" sz="quarter" idx="10"/>
          </p:nvPr>
        </p:nvSpPr>
        <p:spPr/>
        <p:txBody>
          <a:bodyPr/>
          <a:lstStyle/>
          <a:p>
            <a:r>
              <a:rPr kumimoji="1" lang="ja-JP" altLang="en-US" smtClean="0"/>
              <a:t>修士論文発表会</a:t>
            </a:r>
            <a:endParaRPr kumimoji="1" lang="ja-JP" altLang="en-US" dirty="0"/>
          </a:p>
        </p:txBody>
      </p:sp>
      <p:sp>
        <p:nvSpPr>
          <p:cNvPr id="5" name="日付プレースホルダー 4"/>
          <p:cNvSpPr>
            <a:spLocks noGrp="1"/>
          </p:cNvSpPr>
          <p:nvPr>
            <p:ph type="dt" sz="half" idx="11"/>
          </p:nvPr>
        </p:nvSpPr>
        <p:spPr/>
        <p:txBody>
          <a:bodyPr/>
          <a:lstStyle/>
          <a:p>
            <a:fld id="{CED1C7C9-D30E-4530-B374-A1A5176B3D4D}" type="datetime1">
              <a:rPr kumimoji="1" lang="ja-JP" altLang="en-US" smtClean="0"/>
              <a:t>2011/2/14</a:t>
            </a:fld>
            <a:endParaRPr kumimoji="1" lang="ja-JP" altLang="en-US" dirty="0"/>
          </a:p>
        </p:txBody>
      </p:sp>
      <p:sp>
        <p:nvSpPr>
          <p:cNvPr id="6" name="スライド番号プレースホルダー 5"/>
          <p:cNvSpPr>
            <a:spLocks noGrp="1"/>
          </p:cNvSpPr>
          <p:nvPr>
            <p:ph type="sldNum" sz="quarter" idx="12"/>
          </p:nvPr>
        </p:nvSpPr>
        <p:spPr/>
        <p:txBody>
          <a:bodyPr/>
          <a:lstStyle/>
          <a:p>
            <a:fld id="{0DFAFFE7-B5EB-4D84-9784-5885F39C28C0}" type="slidenum">
              <a:rPr kumimoji="1" lang="ja-JP" altLang="en-US" smtClean="0"/>
              <a:pPr/>
              <a:t>18</a:t>
            </a:fld>
            <a:endParaRPr kumimoji="1" lang="ja-JP" altLang="en-US" dirty="0"/>
          </a:p>
        </p:txBody>
      </p:sp>
    </p:spTree>
    <p:extLst>
      <p:ext uri="{BB962C8B-B14F-4D97-AF65-F5344CB8AC3E}">
        <p14:creationId xmlns:p14="http://schemas.microsoft.com/office/powerpoint/2010/main" val="259526694"/>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補完の例</a:t>
            </a:r>
            <a:endParaRPr kumimoji="1" lang="ja-JP" altLang="en-US" dirty="0"/>
          </a:p>
        </p:txBody>
      </p:sp>
      <p:sp>
        <p:nvSpPr>
          <p:cNvPr id="4" name="フッター プレースホルダー 3"/>
          <p:cNvSpPr>
            <a:spLocks noGrp="1"/>
          </p:cNvSpPr>
          <p:nvPr>
            <p:ph type="ftr" sz="quarter" idx="10"/>
          </p:nvPr>
        </p:nvSpPr>
        <p:spPr/>
        <p:txBody>
          <a:bodyPr/>
          <a:lstStyle/>
          <a:p>
            <a:r>
              <a:rPr kumimoji="1" lang="ja-JP" altLang="en-US" smtClean="0"/>
              <a:t>修士論文発表会</a:t>
            </a:r>
            <a:endParaRPr kumimoji="1" lang="ja-JP" altLang="en-US" dirty="0"/>
          </a:p>
        </p:txBody>
      </p:sp>
      <p:sp>
        <p:nvSpPr>
          <p:cNvPr id="5" name="日付プレースホルダー 4"/>
          <p:cNvSpPr>
            <a:spLocks noGrp="1"/>
          </p:cNvSpPr>
          <p:nvPr>
            <p:ph type="dt" sz="half" idx="11"/>
          </p:nvPr>
        </p:nvSpPr>
        <p:spPr/>
        <p:txBody>
          <a:bodyPr/>
          <a:lstStyle/>
          <a:p>
            <a:fld id="{CED1C7C9-D30E-4530-B374-A1A5176B3D4D}" type="datetime1">
              <a:rPr kumimoji="1" lang="ja-JP" altLang="en-US" smtClean="0"/>
              <a:t>2011/2/14</a:t>
            </a:fld>
            <a:endParaRPr kumimoji="1" lang="ja-JP" altLang="en-US" dirty="0"/>
          </a:p>
        </p:txBody>
      </p:sp>
      <p:sp>
        <p:nvSpPr>
          <p:cNvPr id="6" name="スライド番号プレースホルダー 5"/>
          <p:cNvSpPr>
            <a:spLocks noGrp="1"/>
          </p:cNvSpPr>
          <p:nvPr>
            <p:ph type="sldNum" sz="quarter" idx="12"/>
          </p:nvPr>
        </p:nvSpPr>
        <p:spPr/>
        <p:txBody>
          <a:bodyPr/>
          <a:lstStyle/>
          <a:p>
            <a:fld id="{0DFAFFE7-B5EB-4D84-9784-5885F39C28C0}" type="slidenum">
              <a:rPr kumimoji="1" lang="ja-JP" altLang="en-US" smtClean="0"/>
              <a:pPr/>
              <a:t>19</a:t>
            </a:fld>
            <a:endParaRPr kumimoji="1" lang="ja-JP" altLang="en-US" dirty="0"/>
          </a:p>
        </p:txBody>
      </p:sp>
      <p:grpSp>
        <p:nvGrpSpPr>
          <p:cNvPr id="52" name="グループ化 51"/>
          <p:cNvGrpSpPr/>
          <p:nvPr/>
        </p:nvGrpSpPr>
        <p:grpSpPr>
          <a:xfrm>
            <a:off x="5508104" y="4977893"/>
            <a:ext cx="2700808" cy="1366709"/>
            <a:chOff x="-2700808" y="2206808"/>
            <a:chExt cx="2700808" cy="1366709"/>
          </a:xfrm>
        </p:grpSpPr>
        <p:sp>
          <p:nvSpPr>
            <p:cNvPr id="53" name="円/楕円 52"/>
            <p:cNvSpPr/>
            <p:nvPr/>
          </p:nvSpPr>
          <p:spPr>
            <a:xfrm>
              <a:off x="-2700808" y="2996952"/>
              <a:ext cx="1152128" cy="576064"/>
            </a:xfrm>
            <a:prstGeom prst="ellipse">
              <a:avLst/>
            </a:prstGeom>
            <a:ln/>
          </p:spPr>
          <p:style>
            <a:lnRef idx="0">
              <a:schemeClr val="accent3"/>
            </a:lnRef>
            <a:fillRef idx="3">
              <a:schemeClr val="accent3"/>
            </a:fillRef>
            <a:effectRef idx="3">
              <a:schemeClr val="accent3"/>
            </a:effectRef>
            <a:fontRef idx="minor">
              <a:schemeClr val="lt1"/>
            </a:fontRef>
          </p:style>
          <p:txBody>
            <a:bodyPr rtlCol="0" anchor="ctr"/>
            <a:lstStyle/>
            <a:p>
              <a:pPr algn="ctr"/>
              <a:r>
                <a:rPr kumimoji="1" lang="en-US" altLang="ja-JP" sz="3200" b="1" dirty="0" smtClean="0">
                  <a:solidFill>
                    <a:schemeClr val="tx1"/>
                  </a:solidFill>
                </a:rPr>
                <a:t>S</a:t>
              </a:r>
              <a:endParaRPr kumimoji="1" lang="ja-JP" altLang="en-US" sz="3200" b="1" dirty="0">
                <a:solidFill>
                  <a:schemeClr val="tx1"/>
                </a:solidFill>
              </a:endParaRPr>
            </a:p>
          </p:txBody>
        </p:sp>
        <p:sp>
          <p:nvSpPr>
            <p:cNvPr id="54" name="円/楕円 53"/>
            <p:cNvSpPr/>
            <p:nvPr/>
          </p:nvSpPr>
          <p:spPr>
            <a:xfrm>
              <a:off x="-1152128" y="2997453"/>
              <a:ext cx="1152128" cy="576064"/>
            </a:xfrm>
            <a:prstGeom prst="ellipse">
              <a:avLst/>
            </a:prstGeom>
            <a:ln/>
          </p:spPr>
          <p:style>
            <a:lnRef idx="1">
              <a:schemeClr val="accent5"/>
            </a:lnRef>
            <a:fillRef idx="3">
              <a:schemeClr val="accent5"/>
            </a:fillRef>
            <a:effectRef idx="2">
              <a:schemeClr val="accent5"/>
            </a:effectRef>
            <a:fontRef idx="minor">
              <a:schemeClr val="lt1"/>
            </a:fontRef>
          </p:style>
          <p:txBody>
            <a:bodyPr rtlCol="0" anchor="ctr"/>
            <a:lstStyle/>
            <a:p>
              <a:pPr algn="ctr"/>
              <a:r>
                <a:rPr kumimoji="1" lang="en-US" altLang="ja-JP" sz="3200" b="1" dirty="0" smtClean="0">
                  <a:solidFill>
                    <a:schemeClr val="tx1"/>
                  </a:solidFill>
                </a:rPr>
                <a:t>O</a:t>
              </a:r>
              <a:endParaRPr kumimoji="1" lang="ja-JP" altLang="en-US" sz="3200" b="1" dirty="0">
                <a:solidFill>
                  <a:schemeClr val="tx1"/>
                </a:solidFill>
              </a:endParaRPr>
            </a:p>
          </p:txBody>
        </p:sp>
        <p:sp>
          <p:nvSpPr>
            <p:cNvPr id="55" name="円/楕円 54"/>
            <p:cNvSpPr/>
            <p:nvPr/>
          </p:nvSpPr>
          <p:spPr>
            <a:xfrm>
              <a:off x="-1908720" y="2206808"/>
              <a:ext cx="1152128" cy="576064"/>
            </a:xfrm>
            <a:prstGeom prst="ellipse">
              <a:avLst/>
            </a:prstGeom>
            <a:ln/>
          </p:spPr>
          <p:style>
            <a:lnRef idx="1">
              <a:schemeClr val="accent5"/>
            </a:lnRef>
            <a:fillRef idx="3">
              <a:schemeClr val="accent5"/>
            </a:fillRef>
            <a:effectRef idx="2">
              <a:schemeClr val="accent5"/>
            </a:effectRef>
            <a:fontRef idx="minor">
              <a:schemeClr val="lt1"/>
            </a:fontRef>
          </p:style>
          <p:txBody>
            <a:bodyPr rtlCol="0" anchor="ctr"/>
            <a:lstStyle/>
            <a:p>
              <a:pPr algn="ctr"/>
              <a:r>
                <a:rPr kumimoji="1" lang="en-US" altLang="ja-JP" sz="3200" b="1" dirty="0" smtClean="0">
                  <a:solidFill>
                    <a:schemeClr val="tx1"/>
                  </a:solidFill>
                </a:rPr>
                <a:t>V</a:t>
              </a:r>
              <a:endParaRPr kumimoji="1" lang="ja-JP" altLang="en-US" sz="3200" b="1" dirty="0">
                <a:solidFill>
                  <a:schemeClr val="tx1"/>
                </a:solidFill>
              </a:endParaRPr>
            </a:p>
          </p:txBody>
        </p:sp>
        <p:cxnSp>
          <p:nvCxnSpPr>
            <p:cNvPr id="56" name="直線コネクタ 55"/>
            <p:cNvCxnSpPr>
              <a:stCxn id="53" idx="0"/>
              <a:endCxn id="55" idx="3"/>
            </p:cNvCxnSpPr>
            <p:nvPr/>
          </p:nvCxnSpPr>
          <p:spPr>
            <a:xfrm flipV="1">
              <a:off x="-2124744" y="2698509"/>
              <a:ext cx="384749" cy="298443"/>
            </a:xfrm>
            <a:prstGeom prst="line">
              <a:avLst/>
            </a:prstGeom>
            <a:ln w="222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7" name="直線コネクタ 56"/>
            <p:cNvCxnSpPr>
              <a:stCxn id="55" idx="5"/>
              <a:endCxn id="54" idx="0"/>
            </p:cNvCxnSpPr>
            <p:nvPr/>
          </p:nvCxnSpPr>
          <p:spPr>
            <a:xfrm>
              <a:off x="-925317" y="2698509"/>
              <a:ext cx="349253" cy="298944"/>
            </a:xfrm>
            <a:prstGeom prst="line">
              <a:avLst/>
            </a:prstGeom>
            <a:ln w="22225">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58" name="グループ化 57"/>
          <p:cNvGrpSpPr/>
          <p:nvPr/>
        </p:nvGrpSpPr>
        <p:grpSpPr>
          <a:xfrm>
            <a:off x="5525852" y="3346861"/>
            <a:ext cx="2700808" cy="1366709"/>
            <a:chOff x="-2700808" y="2206808"/>
            <a:chExt cx="2700808" cy="1366709"/>
          </a:xfrm>
        </p:grpSpPr>
        <p:sp>
          <p:nvSpPr>
            <p:cNvPr id="59" name="円/楕円 58"/>
            <p:cNvSpPr/>
            <p:nvPr/>
          </p:nvSpPr>
          <p:spPr>
            <a:xfrm>
              <a:off x="-2700808" y="2996952"/>
              <a:ext cx="1152128" cy="576064"/>
            </a:xfrm>
            <a:prstGeom prst="ellipse">
              <a:avLst/>
            </a:prstGeom>
            <a:ln/>
          </p:spPr>
          <p:style>
            <a:lnRef idx="1">
              <a:schemeClr val="accent5"/>
            </a:lnRef>
            <a:fillRef idx="3">
              <a:schemeClr val="accent5"/>
            </a:fillRef>
            <a:effectRef idx="2">
              <a:schemeClr val="accent5"/>
            </a:effectRef>
            <a:fontRef idx="minor">
              <a:schemeClr val="lt1"/>
            </a:fontRef>
          </p:style>
          <p:txBody>
            <a:bodyPr rtlCol="0" anchor="ctr"/>
            <a:lstStyle/>
            <a:p>
              <a:pPr algn="ctr"/>
              <a:r>
                <a:rPr kumimoji="1" lang="en-US" altLang="ja-JP" sz="3200" b="1" dirty="0" smtClean="0">
                  <a:solidFill>
                    <a:schemeClr val="tx1"/>
                  </a:solidFill>
                </a:rPr>
                <a:t>S</a:t>
              </a:r>
              <a:endParaRPr kumimoji="1" lang="ja-JP" altLang="en-US" sz="3200" b="1" dirty="0">
                <a:solidFill>
                  <a:schemeClr val="tx1"/>
                </a:solidFill>
              </a:endParaRPr>
            </a:p>
          </p:txBody>
        </p:sp>
        <p:sp>
          <p:nvSpPr>
            <p:cNvPr id="60" name="円/楕円 59"/>
            <p:cNvSpPr/>
            <p:nvPr/>
          </p:nvSpPr>
          <p:spPr>
            <a:xfrm>
              <a:off x="-1152128" y="2997453"/>
              <a:ext cx="1152128" cy="576064"/>
            </a:xfrm>
            <a:prstGeom prst="ellipse">
              <a:avLst/>
            </a:prstGeom>
            <a:ln/>
          </p:spPr>
          <p:style>
            <a:lnRef idx="0">
              <a:schemeClr val="accent3"/>
            </a:lnRef>
            <a:fillRef idx="3">
              <a:schemeClr val="accent3"/>
            </a:fillRef>
            <a:effectRef idx="3">
              <a:schemeClr val="accent3"/>
            </a:effectRef>
            <a:fontRef idx="minor">
              <a:schemeClr val="lt1"/>
            </a:fontRef>
          </p:style>
          <p:txBody>
            <a:bodyPr rtlCol="0" anchor="ctr"/>
            <a:lstStyle/>
            <a:p>
              <a:pPr algn="ctr"/>
              <a:r>
                <a:rPr kumimoji="1" lang="en-US" altLang="ja-JP" sz="3200" b="1" dirty="0" smtClean="0">
                  <a:solidFill>
                    <a:schemeClr val="tx1"/>
                  </a:solidFill>
                </a:rPr>
                <a:t>O</a:t>
              </a:r>
              <a:endParaRPr kumimoji="1" lang="ja-JP" altLang="en-US" sz="3200" b="1" dirty="0">
                <a:solidFill>
                  <a:schemeClr val="tx1"/>
                </a:solidFill>
              </a:endParaRPr>
            </a:p>
          </p:txBody>
        </p:sp>
        <p:sp>
          <p:nvSpPr>
            <p:cNvPr id="61" name="円/楕円 60"/>
            <p:cNvSpPr/>
            <p:nvPr/>
          </p:nvSpPr>
          <p:spPr>
            <a:xfrm>
              <a:off x="-1908720" y="2206808"/>
              <a:ext cx="1152128" cy="576064"/>
            </a:xfrm>
            <a:prstGeom prst="ellipse">
              <a:avLst/>
            </a:prstGeom>
            <a:ln/>
          </p:spPr>
          <p:style>
            <a:lnRef idx="1">
              <a:schemeClr val="accent5"/>
            </a:lnRef>
            <a:fillRef idx="3">
              <a:schemeClr val="accent5"/>
            </a:fillRef>
            <a:effectRef idx="2">
              <a:schemeClr val="accent5"/>
            </a:effectRef>
            <a:fontRef idx="minor">
              <a:schemeClr val="lt1"/>
            </a:fontRef>
          </p:style>
          <p:txBody>
            <a:bodyPr rtlCol="0" anchor="ctr"/>
            <a:lstStyle/>
            <a:p>
              <a:pPr algn="ctr"/>
              <a:r>
                <a:rPr kumimoji="1" lang="en-US" altLang="ja-JP" sz="3200" b="1" dirty="0" smtClean="0">
                  <a:solidFill>
                    <a:schemeClr val="tx1"/>
                  </a:solidFill>
                </a:rPr>
                <a:t>V</a:t>
              </a:r>
              <a:endParaRPr kumimoji="1" lang="ja-JP" altLang="en-US" sz="3200" b="1" dirty="0">
                <a:solidFill>
                  <a:schemeClr val="tx1"/>
                </a:solidFill>
              </a:endParaRPr>
            </a:p>
          </p:txBody>
        </p:sp>
        <p:cxnSp>
          <p:nvCxnSpPr>
            <p:cNvPr id="62" name="直線コネクタ 61"/>
            <p:cNvCxnSpPr>
              <a:stCxn id="59" idx="0"/>
              <a:endCxn id="61" idx="3"/>
            </p:cNvCxnSpPr>
            <p:nvPr/>
          </p:nvCxnSpPr>
          <p:spPr>
            <a:xfrm flipV="1">
              <a:off x="-2124744" y="2698509"/>
              <a:ext cx="384749" cy="298443"/>
            </a:xfrm>
            <a:prstGeom prst="line">
              <a:avLst/>
            </a:prstGeom>
            <a:ln w="222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3" name="直線コネクタ 62"/>
            <p:cNvCxnSpPr>
              <a:stCxn id="61" idx="5"/>
              <a:endCxn id="60" idx="0"/>
            </p:cNvCxnSpPr>
            <p:nvPr/>
          </p:nvCxnSpPr>
          <p:spPr>
            <a:xfrm>
              <a:off x="-925317" y="2698509"/>
              <a:ext cx="349253" cy="298944"/>
            </a:xfrm>
            <a:prstGeom prst="line">
              <a:avLst/>
            </a:prstGeom>
            <a:ln w="22225">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64" name="グループ化 63"/>
          <p:cNvGrpSpPr/>
          <p:nvPr/>
        </p:nvGrpSpPr>
        <p:grpSpPr>
          <a:xfrm>
            <a:off x="5508104" y="1572171"/>
            <a:ext cx="2700808" cy="1366709"/>
            <a:chOff x="-2700808" y="2206808"/>
            <a:chExt cx="2700808" cy="1366709"/>
          </a:xfrm>
        </p:grpSpPr>
        <p:sp>
          <p:nvSpPr>
            <p:cNvPr id="65" name="円/楕円 64"/>
            <p:cNvSpPr/>
            <p:nvPr/>
          </p:nvSpPr>
          <p:spPr>
            <a:xfrm>
              <a:off x="-2700808" y="2996952"/>
              <a:ext cx="1152128" cy="576064"/>
            </a:xfrm>
            <a:prstGeom prst="ellipse">
              <a:avLst/>
            </a:prstGeom>
            <a:ln/>
          </p:spPr>
          <p:style>
            <a:lnRef idx="1">
              <a:schemeClr val="accent5"/>
            </a:lnRef>
            <a:fillRef idx="3">
              <a:schemeClr val="accent5"/>
            </a:fillRef>
            <a:effectRef idx="2">
              <a:schemeClr val="accent5"/>
            </a:effectRef>
            <a:fontRef idx="minor">
              <a:schemeClr val="lt1"/>
            </a:fontRef>
          </p:style>
          <p:txBody>
            <a:bodyPr rtlCol="0" anchor="ctr"/>
            <a:lstStyle/>
            <a:p>
              <a:pPr algn="ctr"/>
              <a:r>
                <a:rPr kumimoji="1" lang="en-US" altLang="ja-JP" sz="3200" b="1" dirty="0" smtClean="0">
                  <a:solidFill>
                    <a:schemeClr val="tx1"/>
                  </a:solidFill>
                </a:rPr>
                <a:t>S</a:t>
              </a:r>
              <a:endParaRPr kumimoji="1" lang="ja-JP" altLang="en-US" sz="3200" b="1" dirty="0">
                <a:solidFill>
                  <a:schemeClr val="tx1"/>
                </a:solidFill>
              </a:endParaRPr>
            </a:p>
          </p:txBody>
        </p:sp>
        <p:sp>
          <p:nvSpPr>
            <p:cNvPr id="66" name="円/楕円 65"/>
            <p:cNvSpPr/>
            <p:nvPr/>
          </p:nvSpPr>
          <p:spPr>
            <a:xfrm>
              <a:off x="-1152128" y="2997453"/>
              <a:ext cx="1152128" cy="576064"/>
            </a:xfrm>
            <a:prstGeom prst="ellipse">
              <a:avLst/>
            </a:prstGeom>
            <a:ln/>
          </p:spPr>
          <p:style>
            <a:lnRef idx="1">
              <a:schemeClr val="accent5"/>
            </a:lnRef>
            <a:fillRef idx="3">
              <a:schemeClr val="accent5"/>
            </a:fillRef>
            <a:effectRef idx="2">
              <a:schemeClr val="accent5"/>
            </a:effectRef>
            <a:fontRef idx="minor">
              <a:schemeClr val="lt1"/>
            </a:fontRef>
          </p:style>
          <p:txBody>
            <a:bodyPr rtlCol="0" anchor="ctr"/>
            <a:lstStyle/>
            <a:p>
              <a:pPr algn="ctr"/>
              <a:r>
                <a:rPr kumimoji="1" lang="en-US" altLang="ja-JP" sz="3200" b="1" dirty="0" smtClean="0">
                  <a:solidFill>
                    <a:schemeClr val="tx1"/>
                  </a:solidFill>
                </a:rPr>
                <a:t>O</a:t>
              </a:r>
              <a:endParaRPr kumimoji="1" lang="ja-JP" altLang="en-US" sz="3200" b="1" dirty="0">
                <a:solidFill>
                  <a:schemeClr val="tx1"/>
                </a:solidFill>
              </a:endParaRPr>
            </a:p>
          </p:txBody>
        </p:sp>
        <p:sp>
          <p:nvSpPr>
            <p:cNvPr id="67" name="円/楕円 66"/>
            <p:cNvSpPr/>
            <p:nvPr/>
          </p:nvSpPr>
          <p:spPr>
            <a:xfrm>
              <a:off x="-1908720" y="2206808"/>
              <a:ext cx="1152128" cy="576064"/>
            </a:xfrm>
            <a:prstGeom prst="ellipse">
              <a:avLst/>
            </a:prstGeom>
            <a:ln/>
          </p:spPr>
          <p:style>
            <a:lnRef idx="1">
              <a:schemeClr val="accent5"/>
            </a:lnRef>
            <a:fillRef idx="3">
              <a:schemeClr val="accent5"/>
            </a:fillRef>
            <a:effectRef idx="2">
              <a:schemeClr val="accent5"/>
            </a:effectRef>
            <a:fontRef idx="minor">
              <a:schemeClr val="lt1"/>
            </a:fontRef>
          </p:style>
          <p:txBody>
            <a:bodyPr rtlCol="0" anchor="ctr"/>
            <a:lstStyle/>
            <a:p>
              <a:pPr algn="ctr"/>
              <a:r>
                <a:rPr kumimoji="1" lang="en-US" altLang="ja-JP" sz="3200" b="1" dirty="0" smtClean="0">
                  <a:solidFill>
                    <a:schemeClr val="tx1"/>
                  </a:solidFill>
                </a:rPr>
                <a:t>V</a:t>
              </a:r>
              <a:endParaRPr kumimoji="1" lang="ja-JP" altLang="en-US" sz="3200" b="1" dirty="0">
                <a:solidFill>
                  <a:schemeClr val="tx1"/>
                </a:solidFill>
              </a:endParaRPr>
            </a:p>
          </p:txBody>
        </p:sp>
        <p:cxnSp>
          <p:nvCxnSpPr>
            <p:cNvPr id="68" name="直線コネクタ 67"/>
            <p:cNvCxnSpPr>
              <a:stCxn id="65" idx="0"/>
              <a:endCxn id="67" idx="3"/>
            </p:cNvCxnSpPr>
            <p:nvPr/>
          </p:nvCxnSpPr>
          <p:spPr>
            <a:xfrm flipV="1">
              <a:off x="-2124744" y="2698509"/>
              <a:ext cx="384749" cy="298443"/>
            </a:xfrm>
            <a:prstGeom prst="line">
              <a:avLst/>
            </a:prstGeom>
            <a:ln w="222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9" name="直線コネクタ 68"/>
            <p:cNvCxnSpPr>
              <a:stCxn id="67" idx="5"/>
              <a:endCxn id="66" idx="0"/>
            </p:cNvCxnSpPr>
            <p:nvPr/>
          </p:nvCxnSpPr>
          <p:spPr>
            <a:xfrm>
              <a:off x="-925317" y="2698509"/>
              <a:ext cx="349253" cy="298944"/>
            </a:xfrm>
            <a:prstGeom prst="line">
              <a:avLst/>
            </a:prstGeom>
            <a:ln w="22225">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70" name="グループ化 69"/>
          <p:cNvGrpSpPr/>
          <p:nvPr/>
        </p:nvGrpSpPr>
        <p:grpSpPr>
          <a:xfrm>
            <a:off x="762799" y="5085184"/>
            <a:ext cx="2700808" cy="1366709"/>
            <a:chOff x="-2700808" y="2206808"/>
            <a:chExt cx="2700808" cy="1366709"/>
          </a:xfrm>
        </p:grpSpPr>
        <p:sp>
          <p:nvSpPr>
            <p:cNvPr id="71" name="円/楕円 70"/>
            <p:cNvSpPr/>
            <p:nvPr/>
          </p:nvSpPr>
          <p:spPr>
            <a:xfrm>
              <a:off x="-2700808" y="2996952"/>
              <a:ext cx="1152128" cy="576064"/>
            </a:xfrm>
            <a:prstGeom prst="ellipse">
              <a:avLst/>
            </a:prstGeom>
            <a:ln/>
          </p:spPr>
          <p:style>
            <a:lnRef idx="0">
              <a:schemeClr val="accent3"/>
            </a:lnRef>
            <a:fillRef idx="3">
              <a:schemeClr val="accent3"/>
            </a:fillRef>
            <a:effectRef idx="3">
              <a:schemeClr val="accent3"/>
            </a:effectRef>
            <a:fontRef idx="minor">
              <a:schemeClr val="lt1"/>
            </a:fontRef>
          </p:style>
          <p:txBody>
            <a:bodyPr rtlCol="0" anchor="ctr"/>
            <a:lstStyle/>
            <a:p>
              <a:pPr algn="ctr"/>
              <a:r>
                <a:rPr kumimoji="1" lang="en-US" altLang="ja-JP" sz="3200" b="1" dirty="0" smtClean="0">
                  <a:solidFill>
                    <a:schemeClr val="tx1"/>
                  </a:solidFill>
                </a:rPr>
                <a:t>S</a:t>
              </a:r>
              <a:endParaRPr kumimoji="1" lang="ja-JP" altLang="en-US" sz="3200" b="1" dirty="0">
                <a:solidFill>
                  <a:schemeClr val="tx1"/>
                </a:solidFill>
              </a:endParaRPr>
            </a:p>
          </p:txBody>
        </p:sp>
        <p:sp>
          <p:nvSpPr>
            <p:cNvPr id="72" name="円/楕円 71"/>
            <p:cNvSpPr/>
            <p:nvPr/>
          </p:nvSpPr>
          <p:spPr>
            <a:xfrm>
              <a:off x="-1152128" y="2997453"/>
              <a:ext cx="1152128" cy="576064"/>
            </a:xfrm>
            <a:prstGeom prst="ellipse">
              <a:avLst/>
            </a:prstGeom>
            <a:ln/>
          </p:spPr>
          <p:style>
            <a:lnRef idx="1">
              <a:schemeClr val="accent5"/>
            </a:lnRef>
            <a:fillRef idx="3">
              <a:schemeClr val="accent5"/>
            </a:fillRef>
            <a:effectRef idx="2">
              <a:schemeClr val="accent5"/>
            </a:effectRef>
            <a:fontRef idx="minor">
              <a:schemeClr val="lt1"/>
            </a:fontRef>
          </p:style>
          <p:txBody>
            <a:bodyPr rtlCol="0" anchor="ctr"/>
            <a:lstStyle/>
            <a:p>
              <a:pPr algn="ctr"/>
              <a:r>
                <a:rPr kumimoji="1" lang="en-US" altLang="ja-JP" sz="3200" b="1" dirty="0" smtClean="0">
                  <a:solidFill>
                    <a:schemeClr val="tx1"/>
                  </a:solidFill>
                </a:rPr>
                <a:t>O</a:t>
              </a:r>
              <a:endParaRPr kumimoji="1" lang="ja-JP" altLang="en-US" sz="3200" b="1" dirty="0">
                <a:solidFill>
                  <a:schemeClr val="tx1"/>
                </a:solidFill>
              </a:endParaRPr>
            </a:p>
          </p:txBody>
        </p:sp>
        <p:sp>
          <p:nvSpPr>
            <p:cNvPr id="73" name="円/楕円 72"/>
            <p:cNvSpPr/>
            <p:nvPr/>
          </p:nvSpPr>
          <p:spPr>
            <a:xfrm>
              <a:off x="-1908720" y="2206808"/>
              <a:ext cx="1152128" cy="576064"/>
            </a:xfrm>
            <a:prstGeom prst="ellipse">
              <a:avLst/>
            </a:prstGeom>
            <a:ln/>
          </p:spPr>
          <p:style>
            <a:lnRef idx="0">
              <a:schemeClr val="accent3"/>
            </a:lnRef>
            <a:fillRef idx="3">
              <a:schemeClr val="accent3"/>
            </a:fillRef>
            <a:effectRef idx="3">
              <a:schemeClr val="accent3"/>
            </a:effectRef>
            <a:fontRef idx="minor">
              <a:schemeClr val="lt1"/>
            </a:fontRef>
          </p:style>
          <p:txBody>
            <a:bodyPr rtlCol="0" anchor="ctr"/>
            <a:lstStyle/>
            <a:p>
              <a:pPr algn="ctr"/>
              <a:r>
                <a:rPr kumimoji="1" lang="en-US" altLang="ja-JP" sz="3200" b="1" dirty="0" smtClean="0">
                  <a:solidFill>
                    <a:schemeClr val="tx1"/>
                  </a:solidFill>
                </a:rPr>
                <a:t>V</a:t>
              </a:r>
              <a:endParaRPr kumimoji="1" lang="ja-JP" altLang="en-US" sz="3200" b="1" dirty="0">
                <a:solidFill>
                  <a:schemeClr val="tx1"/>
                </a:solidFill>
              </a:endParaRPr>
            </a:p>
          </p:txBody>
        </p:sp>
        <p:cxnSp>
          <p:nvCxnSpPr>
            <p:cNvPr id="74" name="直線コネクタ 73"/>
            <p:cNvCxnSpPr>
              <a:stCxn id="71" idx="0"/>
              <a:endCxn id="73" idx="3"/>
            </p:cNvCxnSpPr>
            <p:nvPr/>
          </p:nvCxnSpPr>
          <p:spPr>
            <a:xfrm flipV="1">
              <a:off x="-2124744" y="2698509"/>
              <a:ext cx="384749" cy="298443"/>
            </a:xfrm>
            <a:prstGeom prst="line">
              <a:avLst/>
            </a:prstGeom>
            <a:ln w="222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5" name="直線コネクタ 74"/>
            <p:cNvCxnSpPr>
              <a:stCxn id="73" idx="5"/>
              <a:endCxn id="72" idx="0"/>
            </p:cNvCxnSpPr>
            <p:nvPr/>
          </p:nvCxnSpPr>
          <p:spPr>
            <a:xfrm>
              <a:off x="-925317" y="2698509"/>
              <a:ext cx="349253" cy="298944"/>
            </a:xfrm>
            <a:prstGeom prst="line">
              <a:avLst/>
            </a:prstGeom>
            <a:ln w="22225">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76" name="グループ化 75"/>
          <p:cNvGrpSpPr/>
          <p:nvPr/>
        </p:nvGrpSpPr>
        <p:grpSpPr>
          <a:xfrm>
            <a:off x="729201" y="3363629"/>
            <a:ext cx="2700808" cy="1366709"/>
            <a:chOff x="-2700808" y="2206808"/>
            <a:chExt cx="2700808" cy="1366709"/>
          </a:xfrm>
        </p:grpSpPr>
        <p:sp>
          <p:nvSpPr>
            <p:cNvPr id="77" name="円/楕円 76"/>
            <p:cNvSpPr/>
            <p:nvPr/>
          </p:nvSpPr>
          <p:spPr>
            <a:xfrm>
              <a:off x="-2700808" y="2996952"/>
              <a:ext cx="1152128" cy="576064"/>
            </a:xfrm>
            <a:prstGeom prst="ellipse">
              <a:avLst/>
            </a:prstGeom>
            <a:ln/>
          </p:spPr>
          <p:style>
            <a:lnRef idx="1">
              <a:schemeClr val="accent5"/>
            </a:lnRef>
            <a:fillRef idx="3">
              <a:schemeClr val="accent5"/>
            </a:fillRef>
            <a:effectRef idx="2">
              <a:schemeClr val="accent5"/>
            </a:effectRef>
            <a:fontRef idx="minor">
              <a:schemeClr val="lt1"/>
            </a:fontRef>
          </p:style>
          <p:txBody>
            <a:bodyPr rtlCol="0" anchor="ctr"/>
            <a:lstStyle/>
            <a:p>
              <a:pPr algn="ctr"/>
              <a:r>
                <a:rPr kumimoji="1" lang="en-US" altLang="ja-JP" sz="3200" b="1" dirty="0" smtClean="0">
                  <a:solidFill>
                    <a:schemeClr val="tx1"/>
                  </a:solidFill>
                </a:rPr>
                <a:t>S</a:t>
              </a:r>
              <a:endParaRPr kumimoji="1" lang="ja-JP" altLang="en-US" sz="3200" b="1" dirty="0">
                <a:solidFill>
                  <a:schemeClr val="tx1"/>
                </a:solidFill>
              </a:endParaRPr>
            </a:p>
          </p:txBody>
        </p:sp>
        <p:sp>
          <p:nvSpPr>
            <p:cNvPr id="78" name="円/楕円 77"/>
            <p:cNvSpPr/>
            <p:nvPr/>
          </p:nvSpPr>
          <p:spPr>
            <a:xfrm>
              <a:off x="-1152128" y="2997453"/>
              <a:ext cx="1152128" cy="576064"/>
            </a:xfrm>
            <a:prstGeom prst="ellipse">
              <a:avLst/>
            </a:prstGeom>
            <a:ln/>
          </p:spPr>
          <p:style>
            <a:lnRef idx="0">
              <a:schemeClr val="accent3"/>
            </a:lnRef>
            <a:fillRef idx="3">
              <a:schemeClr val="accent3"/>
            </a:fillRef>
            <a:effectRef idx="3">
              <a:schemeClr val="accent3"/>
            </a:effectRef>
            <a:fontRef idx="minor">
              <a:schemeClr val="lt1"/>
            </a:fontRef>
          </p:style>
          <p:txBody>
            <a:bodyPr rtlCol="0" anchor="ctr"/>
            <a:lstStyle/>
            <a:p>
              <a:pPr algn="ctr"/>
              <a:r>
                <a:rPr kumimoji="1" lang="en-US" altLang="ja-JP" sz="3200" b="1" dirty="0" smtClean="0">
                  <a:solidFill>
                    <a:schemeClr val="tx1"/>
                  </a:solidFill>
                </a:rPr>
                <a:t>O</a:t>
              </a:r>
              <a:endParaRPr kumimoji="1" lang="ja-JP" altLang="en-US" sz="3200" b="1" dirty="0">
                <a:solidFill>
                  <a:schemeClr val="tx1"/>
                </a:solidFill>
              </a:endParaRPr>
            </a:p>
          </p:txBody>
        </p:sp>
        <p:sp>
          <p:nvSpPr>
            <p:cNvPr id="79" name="円/楕円 78"/>
            <p:cNvSpPr/>
            <p:nvPr/>
          </p:nvSpPr>
          <p:spPr>
            <a:xfrm>
              <a:off x="-1908720" y="2206808"/>
              <a:ext cx="1152128" cy="576064"/>
            </a:xfrm>
            <a:prstGeom prst="ellipse">
              <a:avLst/>
            </a:prstGeom>
            <a:ln/>
          </p:spPr>
          <p:style>
            <a:lnRef idx="0">
              <a:schemeClr val="accent3"/>
            </a:lnRef>
            <a:fillRef idx="3">
              <a:schemeClr val="accent3"/>
            </a:fillRef>
            <a:effectRef idx="3">
              <a:schemeClr val="accent3"/>
            </a:effectRef>
            <a:fontRef idx="minor">
              <a:schemeClr val="lt1"/>
            </a:fontRef>
          </p:style>
          <p:txBody>
            <a:bodyPr rtlCol="0" anchor="ctr"/>
            <a:lstStyle/>
            <a:p>
              <a:pPr algn="ctr"/>
              <a:r>
                <a:rPr kumimoji="1" lang="en-US" altLang="ja-JP" sz="3200" b="1" dirty="0" smtClean="0">
                  <a:solidFill>
                    <a:schemeClr val="tx1"/>
                  </a:solidFill>
                </a:rPr>
                <a:t>V</a:t>
              </a:r>
              <a:endParaRPr kumimoji="1" lang="ja-JP" altLang="en-US" sz="3200" b="1" dirty="0">
                <a:solidFill>
                  <a:schemeClr val="tx1"/>
                </a:solidFill>
              </a:endParaRPr>
            </a:p>
          </p:txBody>
        </p:sp>
        <p:cxnSp>
          <p:nvCxnSpPr>
            <p:cNvPr id="80" name="直線コネクタ 79"/>
            <p:cNvCxnSpPr>
              <a:stCxn id="77" idx="0"/>
              <a:endCxn id="79" idx="3"/>
            </p:cNvCxnSpPr>
            <p:nvPr/>
          </p:nvCxnSpPr>
          <p:spPr>
            <a:xfrm flipV="1">
              <a:off x="-2124744" y="2698509"/>
              <a:ext cx="384749" cy="298443"/>
            </a:xfrm>
            <a:prstGeom prst="line">
              <a:avLst/>
            </a:prstGeom>
            <a:ln w="222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1" name="直線コネクタ 80"/>
            <p:cNvCxnSpPr>
              <a:stCxn id="79" idx="5"/>
              <a:endCxn id="78" idx="0"/>
            </p:cNvCxnSpPr>
            <p:nvPr/>
          </p:nvCxnSpPr>
          <p:spPr>
            <a:xfrm>
              <a:off x="-925317" y="2698509"/>
              <a:ext cx="349253" cy="298944"/>
            </a:xfrm>
            <a:prstGeom prst="line">
              <a:avLst/>
            </a:prstGeom>
            <a:ln w="22225">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82" name="グループ化 81"/>
          <p:cNvGrpSpPr/>
          <p:nvPr/>
        </p:nvGrpSpPr>
        <p:grpSpPr>
          <a:xfrm>
            <a:off x="711453" y="1568563"/>
            <a:ext cx="2700808" cy="1366709"/>
            <a:chOff x="-2700808" y="2206808"/>
            <a:chExt cx="2700808" cy="1366709"/>
          </a:xfrm>
        </p:grpSpPr>
        <p:sp>
          <p:nvSpPr>
            <p:cNvPr id="83" name="円/楕円 82"/>
            <p:cNvSpPr/>
            <p:nvPr/>
          </p:nvSpPr>
          <p:spPr>
            <a:xfrm>
              <a:off x="-2700808" y="2996952"/>
              <a:ext cx="1152128" cy="576064"/>
            </a:xfrm>
            <a:prstGeom prst="ellipse">
              <a:avLst/>
            </a:prstGeom>
            <a:ln/>
          </p:spPr>
          <p:style>
            <a:lnRef idx="0">
              <a:schemeClr val="accent3"/>
            </a:lnRef>
            <a:fillRef idx="3">
              <a:schemeClr val="accent3"/>
            </a:fillRef>
            <a:effectRef idx="3">
              <a:schemeClr val="accent3"/>
            </a:effectRef>
            <a:fontRef idx="minor">
              <a:schemeClr val="lt1"/>
            </a:fontRef>
          </p:style>
          <p:txBody>
            <a:bodyPr rtlCol="0" anchor="ctr"/>
            <a:lstStyle/>
            <a:p>
              <a:pPr algn="ctr"/>
              <a:r>
                <a:rPr kumimoji="1" lang="en-US" altLang="ja-JP" sz="3200" b="1" dirty="0" smtClean="0">
                  <a:solidFill>
                    <a:schemeClr val="tx1"/>
                  </a:solidFill>
                </a:rPr>
                <a:t>S</a:t>
              </a:r>
              <a:endParaRPr kumimoji="1" lang="ja-JP" altLang="en-US" sz="3200" b="1" dirty="0">
                <a:solidFill>
                  <a:schemeClr val="tx1"/>
                </a:solidFill>
              </a:endParaRPr>
            </a:p>
          </p:txBody>
        </p:sp>
        <p:sp>
          <p:nvSpPr>
            <p:cNvPr id="84" name="円/楕円 83"/>
            <p:cNvSpPr/>
            <p:nvPr/>
          </p:nvSpPr>
          <p:spPr>
            <a:xfrm>
              <a:off x="-1152128" y="2997453"/>
              <a:ext cx="1152128" cy="576064"/>
            </a:xfrm>
            <a:prstGeom prst="ellipse">
              <a:avLst/>
            </a:prstGeom>
            <a:ln/>
          </p:spPr>
          <p:style>
            <a:lnRef idx="0">
              <a:schemeClr val="accent3"/>
            </a:lnRef>
            <a:fillRef idx="3">
              <a:schemeClr val="accent3"/>
            </a:fillRef>
            <a:effectRef idx="3">
              <a:schemeClr val="accent3"/>
            </a:effectRef>
            <a:fontRef idx="minor">
              <a:schemeClr val="lt1"/>
            </a:fontRef>
          </p:style>
          <p:txBody>
            <a:bodyPr rtlCol="0" anchor="ctr"/>
            <a:lstStyle/>
            <a:p>
              <a:pPr algn="ctr"/>
              <a:r>
                <a:rPr kumimoji="1" lang="en-US" altLang="ja-JP" sz="3200" b="1" dirty="0" smtClean="0">
                  <a:solidFill>
                    <a:schemeClr val="tx1"/>
                  </a:solidFill>
                </a:rPr>
                <a:t>O</a:t>
              </a:r>
              <a:endParaRPr kumimoji="1" lang="ja-JP" altLang="en-US" sz="3200" b="1" dirty="0">
                <a:solidFill>
                  <a:schemeClr val="tx1"/>
                </a:solidFill>
              </a:endParaRPr>
            </a:p>
          </p:txBody>
        </p:sp>
        <p:sp>
          <p:nvSpPr>
            <p:cNvPr id="85" name="円/楕円 84"/>
            <p:cNvSpPr/>
            <p:nvPr/>
          </p:nvSpPr>
          <p:spPr>
            <a:xfrm>
              <a:off x="-1908720" y="2206808"/>
              <a:ext cx="1152128" cy="576064"/>
            </a:xfrm>
            <a:prstGeom prst="ellipse">
              <a:avLst/>
            </a:prstGeom>
            <a:ln/>
          </p:spPr>
          <p:style>
            <a:lnRef idx="1">
              <a:schemeClr val="accent5"/>
            </a:lnRef>
            <a:fillRef idx="3">
              <a:schemeClr val="accent5"/>
            </a:fillRef>
            <a:effectRef idx="2">
              <a:schemeClr val="accent5"/>
            </a:effectRef>
            <a:fontRef idx="minor">
              <a:schemeClr val="lt1"/>
            </a:fontRef>
          </p:style>
          <p:txBody>
            <a:bodyPr rtlCol="0" anchor="ctr"/>
            <a:lstStyle/>
            <a:p>
              <a:pPr algn="ctr"/>
              <a:r>
                <a:rPr kumimoji="1" lang="en-US" altLang="ja-JP" sz="3200" b="1" dirty="0" smtClean="0">
                  <a:solidFill>
                    <a:schemeClr val="tx1"/>
                  </a:solidFill>
                </a:rPr>
                <a:t>V</a:t>
              </a:r>
              <a:endParaRPr kumimoji="1" lang="ja-JP" altLang="en-US" sz="3200" b="1" dirty="0">
                <a:solidFill>
                  <a:schemeClr val="tx1"/>
                </a:solidFill>
              </a:endParaRPr>
            </a:p>
          </p:txBody>
        </p:sp>
        <p:cxnSp>
          <p:nvCxnSpPr>
            <p:cNvPr id="86" name="直線コネクタ 85"/>
            <p:cNvCxnSpPr>
              <a:stCxn id="83" idx="0"/>
              <a:endCxn id="85" idx="3"/>
            </p:cNvCxnSpPr>
            <p:nvPr/>
          </p:nvCxnSpPr>
          <p:spPr>
            <a:xfrm flipV="1">
              <a:off x="-2124744" y="2698509"/>
              <a:ext cx="384749" cy="298443"/>
            </a:xfrm>
            <a:prstGeom prst="line">
              <a:avLst/>
            </a:prstGeom>
            <a:ln w="222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7" name="直線コネクタ 86"/>
            <p:cNvCxnSpPr>
              <a:stCxn id="85" idx="5"/>
              <a:endCxn id="84" idx="0"/>
            </p:cNvCxnSpPr>
            <p:nvPr/>
          </p:nvCxnSpPr>
          <p:spPr>
            <a:xfrm>
              <a:off x="-925317" y="2698509"/>
              <a:ext cx="349253" cy="298944"/>
            </a:xfrm>
            <a:prstGeom prst="line">
              <a:avLst/>
            </a:prstGeom>
            <a:ln w="22225">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88" name="右矢印 87"/>
          <p:cNvSpPr/>
          <p:nvPr/>
        </p:nvSpPr>
        <p:spPr>
          <a:xfrm>
            <a:off x="4139952" y="1816217"/>
            <a:ext cx="864096" cy="786536"/>
          </a:xfrm>
          <a:prstGeom prst="rightArrow">
            <a:avLst/>
          </a:prstGeom>
          <a:solidFill>
            <a:schemeClr val="tx1">
              <a:lumMod val="50000"/>
              <a:lumOff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bg1"/>
              </a:solidFill>
            </a:endParaRPr>
          </a:p>
        </p:txBody>
      </p:sp>
      <p:sp>
        <p:nvSpPr>
          <p:cNvPr id="89" name="右矢印 88"/>
          <p:cNvSpPr/>
          <p:nvPr/>
        </p:nvSpPr>
        <p:spPr>
          <a:xfrm>
            <a:off x="4139952" y="3594515"/>
            <a:ext cx="864096" cy="786536"/>
          </a:xfrm>
          <a:prstGeom prst="rightArrow">
            <a:avLst/>
          </a:prstGeom>
          <a:solidFill>
            <a:schemeClr val="tx1">
              <a:lumMod val="50000"/>
              <a:lumOff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bg1"/>
              </a:solidFill>
            </a:endParaRPr>
          </a:p>
        </p:txBody>
      </p:sp>
      <p:sp>
        <p:nvSpPr>
          <p:cNvPr id="90" name="右矢印 89"/>
          <p:cNvSpPr/>
          <p:nvPr/>
        </p:nvSpPr>
        <p:spPr>
          <a:xfrm>
            <a:off x="4139952" y="5333089"/>
            <a:ext cx="864096" cy="786536"/>
          </a:xfrm>
          <a:prstGeom prst="rightArrow">
            <a:avLst/>
          </a:prstGeom>
          <a:solidFill>
            <a:schemeClr val="tx1">
              <a:lumMod val="50000"/>
              <a:lumOff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bg1"/>
              </a:solidFill>
            </a:endParaRPr>
          </a:p>
        </p:txBody>
      </p:sp>
    </p:spTree>
    <p:extLst>
      <p:ext uri="{BB962C8B-B14F-4D97-AF65-F5344CB8AC3E}">
        <p14:creationId xmlns:p14="http://schemas.microsoft.com/office/powerpoint/2010/main" val="362657229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研究背景</a:t>
            </a:r>
            <a:endParaRPr kumimoji="1" lang="ja-JP" altLang="en-US" dirty="0"/>
          </a:p>
        </p:txBody>
      </p:sp>
      <p:sp>
        <p:nvSpPr>
          <p:cNvPr id="3" name="コンテンツ プレースホルダー 2"/>
          <p:cNvSpPr>
            <a:spLocks noGrp="1"/>
          </p:cNvSpPr>
          <p:nvPr>
            <p:ph idx="1"/>
          </p:nvPr>
        </p:nvSpPr>
        <p:spPr>
          <a:xfrm>
            <a:off x="457200" y="1412875"/>
            <a:ext cx="8229600" cy="5184477"/>
          </a:xfrm>
        </p:spPr>
        <p:txBody>
          <a:bodyPr>
            <a:normAutofit/>
          </a:bodyPr>
          <a:lstStyle/>
          <a:p>
            <a:r>
              <a:rPr lang="ja-JP" altLang="en-US" dirty="0" smtClean="0"/>
              <a:t>ソフトウェア開発保守ではプログラム理解を行う機会が多い</a:t>
            </a:r>
            <a:endParaRPr lang="en-US" altLang="ja-JP" dirty="0" smtClean="0"/>
          </a:p>
          <a:p>
            <a:r>
              <a:rPr lang="ja-JP" altLang="en-US" dirty="0" smtClean="0"/>
              <a:t>プログラム理解のためにソースコードを読むことは有用な方法の１つ</a:t>
            </a:r>
            <a:endParaRPr kumimoji="1" lang="en-US" altLang="ja-JP" dirty="0" smtClean="0"/>
          </a:p>
          <a:p>
            <a:r>
              <a:rPr lang="ja-JP" altLang="en-US" dirty="0" smtClean="0"/>
              <a:t>識別子は重要な手がかり</a:t>
            </a:r>
            <a:endParaRPr lang="en-US" altLang="ja-JP" dirty="0" smtClean="0"/>
          </a:p>
          <a:p>
            <a:pPr lvl="1"/>
            <a:r>
              <a:rPr kumimoji="1" lang="ja-JP" altLang="en-US" dirty="0" smtClean="0"/>
              <a:t>識別子から役割や振舞いを類推</a:t>
            </a:r>
            <a:r>
              <a:rPr kumimoji="1" lang="en-US" altLang="ja-JP" dirty="0" smtClean="0"/>
              <a:t>[1]</a:t>
            </a:r>
          </a:p>
          <a:p>
            <a:endParaRPr kumimoji="1" lang="en-US" altLang="ja-JP" dirty="0" smtClean="0"/>
          </a:p>
          <a:p>
            <a:pPr marL="0" indent="0">
              <a:buNone/>
            </a:pPr>
            <a:r>
              <a:rPr lang="ja-JP" altLang="en-US" dirty="0" smtClean="0"/>
              <a:t>類推が行えない</a:t>
            </a:r>
            <a:r>
              <a:rPr lang="ja-JP" altLang="en-US" dirty="0" smtClean="0"/>
              <a:t>と</a:t>
            </a:r>
            <a:r>
              <a:rPr lang="ja-JP" altLang="en-US" dirty="0"/>
              <a:t>理解</a:t>
            </a:r>
            <a:r>
              <a:rPr lang="ja-JP" altLang="en-US" dirty="0" smtClean="0"/>
              <a:t>に</a:t>
            </a:r>
            <a:r>
              <a:rPr lang="ja-JP" altLang="en-US" dirty="0" smtClean="0"/>
              <a:t>要する時間が増加</a:t>
            </a:r>
            <a:endParaRPr lang="en-US" altLang="ja-JP" dirty="0" smtClean="0"/>
          </a:p>
          <a:p>
            <a:pPr lvl="1"/>
            <a:r>
              <a:rPr lang="ja-JP" altLang="en-US" dirty="0" smtClean="0"/>
              <a:t>識別子中に出現する単語の意味を知らない</a:t>
            </a:r>
            <a:endParaRPr lang="en-US" altLang="ja-JP" dirty="0" smtClean="0"/>
          </a:p>
        </p:txBody>
      </p:sp>
      <p:sp>
        <p:nvSpPr>
          <p:cNvPr id="4" name="フッター プレースホルダー 3"/>
          <p:cNvSpPr>
            <a:spLocks noGrp="1"/>
          </p:cNvSpPr>
          <p:nvPr>
            <p:ph type="ftr" sz="quarter" idx="10"/>
          </p:nvPr>
        </p:nvSpPr>
        <p:spPr/>
        <p:txBody>
          <a:bodyPr/>
          <a:lstStyle/>
          <a:p>
            <a:r>
              <a:rPr kumimoji="1" lang="ja-JP" altLang="en-US" dirty="0" smtClean="0"/>
              <a:t>修士論文発表会</a:t>
            </a:r>
            <a:endParaRPr kumimoji="1" lang="ja-JP" altLang="en-US" dirty="0"/>
          </a:p>
        </p:txBody>
      </p:sp>
      <p:sp>
        <p:nvSpPr>
          <p:cNvPr id="5" name="日付プレースホルダー 4"/>
          <p:cNvSpPr>
            <a:spLocks noGrp="1"/>
          </p:cNvSpPr>
          <p:nvPr>
            <p:ph type="dt" sz="half" idx="11"/>
          </p:nvPr>
        </p:nvSpPr>
        <p:spPr/>
        <p:txBody>
          <a:bodyPr/>
          <a:lstStyle/>
          <a:p>
            <a:fld id="{1A782FD2-C519-4876-8991-1AD468E13514}" type="datetime1">
              <a:rPr kumimoji="1" lang="ja-JP" altLang="en-US" smtClean="0"/>
              <a:t>2011/2/13</a:t>
            </a:fld>
            <a:endParaRPr kumimoji="1" lang="ja-JP" altLang="en-US" dirty="0"/>
          </a:p>
        </p:txBody>
      </p:sp>
      <p:sp>
        <p:nvSpPr>
          <p:cNvPr id="6" name="スライド番号プレースホルダー 5"/>
          <p:cNvSpPr>
            <a:spLocks noGrp="1"/>
          </p:cNvSpPr>
          <p:nvPr>
            <p:ph type="sldNum" sz="quarter" idx="12"/>
          </p:nvPr>
        </p:nvSpPr>
        <p:spPr/>
        <p:txBody>
          <a:bodyPr/>
          <a:lstStyle/>
          <a:p>
            <a:fld id="{0DFAFFE7-B5EB-4D84-9784-5885F39C28C0}" type="slidenum">
              <a:rPr kumimoji="1" lang="ja-JP" altLang="en-US" smtClean="0"/>
              <a:pPr/>
              <a:t>2</a:t>
            </a:fld>
            <a:endParaRPr kumimoji="1" lang="ja-JP" altLang="en-US" dirty="0"/>
          </a:p>
        </p:txBody>
      </p:sp>
      <p:sp>
        <p:nvSpPr>
          <p:cNvPr id="7" name="正方形/長方形 6"/>
          <p:cNvSpPr/>
          <p:nvPr/>
        </p:nvSpPr>
        <p:spPr>
          <a:xfrm>
            <a:off x="377420" y="6381328"/>
            <a:ext cx="8496944" cy="253916"/>
          </a:xfrm>
          <a:prstGeom prst="rect">
            <a:avLst/>
          </a:prstGeom>
        </p:spPr>
        <p:txBody>
          <a:bodyPr wrap="square">
            <a:spAutoFit/>
          </a:bodyPr>
          <a:lstStyle/>
          <a:p>
            <a:r>
              <a:rPr lang="it-IT" altLang="ja-JP" sz="1050" dirty="0" smtClean="0"/>
              <a:t>[1] </a:t>
            </a:r>
            <a:r>
              <a:rPr lang="it-IT" altLang="ja-JP" sz="1050" dirty="0"/>
              <a:t>Pennington N. Comprehension strategies in programming.</a:t>
            </a:r>
            <a:r>
              <a:rPr lang="en-US" altLang="ja-JP" sz="1050" dirty="0"/>
              <a:t>In </a:t>
            </a:r>
            <a:r>
              <a:rPr lang="en-US" altLang="ja-JP" sz="1050" i="1" dirty="0"/>
              <a:t>Eds. Empirical Studies of Programmers: 2nd</a:t>
            </a:r>
            <a:r>
              <a:rPr lang="ja-JP" altLang="en-US" sz="1050" i="1" dirty="0"/>
              <a:t>　</a:t>
            </a:r>
            <a:r>
              <a:rPr lang="en-US" altLang="ja-JP" sz="1050" i="1" dirty="0" err="1"/>
              <a:t>Workshop</a:t>
            </a:r>
            <a:r>
              <a:rPr lang="en-US" altLang="ja-JP" sz="1050" dirty="0" err="1"/>
              <a:t>,pp</a:t>
            </a:r>
            <a:r>
              <a:rPr lang="en-US" altLang="ja-JP" sz="1050" dirty="0"/>
              <a:t>. 100-113, 1987</a:t>
            </a:r>
            <a:endParaRPr lang="ja-JP" altLang="en-US" sz="1050" dirty="0"/>
          </a:p>
        </p:txBody>
      </p:sp>
    </p:spTree>
    <p:extLst>
      <p:ext uri="{BB962C8B-B14F-4D97-AF65-F5344CB8AC3E}">
        <p14:creationId xmlns:p14="http://schemas.microsoft.com/office/powerpoint/2010/main" val="1187491209"/>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代表的なグラフの選び方</a:t>
            </a:r>
            <a:endParaRPr kumimoji="1" lang="ja-JP" altLang="en-US" dirty="0"/>
          </a:p>
        </p:txBody>
      </p:sp>
      <mc:AlternateContent xmlns:mc="http://schemas.openxmlformats.org/markup-compatibility/2006" xmlns:a14="http://schemas.microsoft.com/office/drawing/2010/main">
        <mc:Choice Requires="a14">
          <p:sp>
            <p:nvSpPr>
              <p:cNvPr id="3" name="コンテンツ プレースホルダー 2"/>
              <p:cNvSpPr>
                <a:spLocks noGrp="1"/>
              </p:cNvSpPr>
              <p:nvPr>
                <p:ph idx="1"/>
              </p:nvPr>
            </p:nvSpPr>
            <p:spPr>
              <a:xfrm>
                <a:off x="457200" y="1412875"/>
                <a:ext cx="8229600" cy="3384277"/>
              </a:xfrm>
            </p:spPr>
            <p:txBody>
              <a:bodyPr/>
              <a:lstStyle/>
              <a:p>
                <a:pPr marL="0" indent="0">
                  <a:buNone/>
                </a:pPr>
                <a:r>
                  <a:rPr kumimoji="1" lang="ja-JP" altLang="en-US" dirty="0" smtClean="0"/>
                  <a:t>ベクトル空間モデル</a:t>
                </a:r>
                <a:endParaRPr lang="en-US" altLang="ja-JP" dirty="0"/>
              </a:p>
              <a:p>
                <a:pPr marL="514350" indent="-514350">
                  <a:buFont typeface="+mj-lt"/>
                  <a:buAutoNum type="arabicPeriod"/>
                </a:pPr>
                <a:r>
                  <a:rPr kumimoji="1" lang="ja-JP" altLang="en-US" dirty="0" smtClean="0"/>
                  <a:t>各グラフを文書ベクトル</a:t>
                </a:r>
                <a14:m>
                  <m:oMath xmlns:m="http://schemas.openxmlformats.org/officeDocument/2006/math">
                    <m:r>
                      <a:rPr kumimoji="1" lang="en-US" altLang="ja-JP" i="1" dirty="0" smtClean="0">
                        <a:latin typeface="Cambria Math"/>
                      </a:rPr>
                      <m:t>𝑣</m:t>
                    </m:r>
                  </m:oMath>
                </a14:m>
                <a:r>
                  <a:rPr kumimoji="1" lang="ja-JP" altLang="en-US" dirty="0" smtClean="0"/>
                  <a:t>へ変換</a:t>
                </a:r>
                <a:endParaRPr kumimoji="1" lang="en-US" altLang="ja-JP" dirty="0" smtClean="0"/>
              </a:p>
              <a:p>
                <a:pPr lvl="1"/>
                <a:r>
                  <a:rPr lang="ja-JP" altLang="en-US" dirty="0" smtClean="0"/>
                  <a:t>単語を基底，その単語の出現数を係数</a:t>
                </a:r>
                <a:endParaRPr lang="en-US" altLang="ja-JP" dirty="0" smtClean="0"/>
              </a:p>
              <a:p>
                <a:pPr marL="514350" indent="-514350">
                  <a:buFont typeface="+mj-lt"/>
                  <a:buAutoNum type="arabicPeriod"/>
                </a:pPr>
                <a:r>
                  <a:rPr lang="ja-JP" altLang="en-US" dirty="0" smtClean="0"/>
                  <a:t>文書ベクトルの平均</a:t>
                </a:r>
                <a14:m>
                  <m:oMath xmlns:m="http://schemas.openxmlformats.org/officeDocument/2006/math">
                    <m:bar>
                      <m:barPr>
                        <m:pos m:val="top"/>
                        <m:ctrlPr>
                          <a:rPr lang="en-US" altLang="ja-JP" i="1" dirty="0" smtClean="0">
                            <a:latin typeface="Cambria Math"/>
                          </a:rPr>
                        </m:ctrlPr>
                      </m:barPr>
                      <m:e>
                        <m:r>
                          <a:rPr lang="ja-JP" altLang="en-US" b="0" i="1" dirty="0" smtClean="0">
                            <a:latin typeface="Cambria Math"/>
                          </a:rPr>
                          <m:t>𝑣</m:t>
                        </m:r>
                      </m:e>
                    </m:bar>
                  </m:oMath>
                </a14:m>
                <a:r>
                  <a:rPr kumimoji="1" lang="ja-JP" altLang="en-US" dirty="0" smtClean="0"/>
                  <a:t>を計算</a:t>
                </a:r>
                <a:endParaRPr kumimoji="1" lang="en-US" altLang="ja-JP" dirty="0" smtClean="0"/>
              </a:p>
              <a:p>
                <a:pPr marL="514350" indent="-514350">
                  <a:buFont typeface="+mj-lt"/>
                  <a:buAutoNum type="arabicPeriod"/>
                </a:pPr>
                <a14:m>
                  <m:oMath xmlns:m="http://schemas.openxmlformats.org/officeDocument/2006/math">
                    <m:bar>
                      <m:barPr>
                        <m:pos m:val="top"/>
                        <m:ctrlPr>
                          <a:rPr lang="en-US" altLang="ja-JP" i="1" dirty="0">
                            <a:latin typeface="Cambria Math"/>
                          </a:rPr>
                        </m:ctrlPr>
                      </m:barPr>
                      <m:e>
                        <m:r>
                          <a:rPr lang="ja-JP" altLang="en-US" i="1" dirty="0">
                            <a:latin typeface="Cambria Math"/>
                          </a:rPr>
                          <m:t>𝑣</m:t>
                        </m:r>
                      </m:e>
                    </m:bar>
                  </m:oMath>
                </a14:m>
                <a:r>
                  <a:rPr kumimoji="1" lang="ja-JP" altLang="en-US" dirty="0" smtClean="0"/>
                  <a:t>との類似度が最も高い</a:t>
                </a:r>
                <a14:m>
                  <m:oMath xmlns:m="http://schemas.openxmlformats.org/officeDocument/2006/math">
                    <m:r>
                      <a:rPr lang="en-US" altLang="ja-JP" i="1" dirty="0">
                        <a:latin typeface="Cambria Math"/>
                      </a:rPr>
                      <m:t>𝑣</m:t>
                    </m:r>
                  </m:oMath>
                </a14:m>
                <a:r>
                  <a:rPr kumimoji="1" lang="ja-JP" altLang="en-US" dirty="0" smtClean="0"/>
                  <a:t>を代表的なグラフとして選択</a:t>
                </a:r>
                <a:endParaRPr kumimoji="1" lang="ja-JP" altLang="en-US" dirty="0"/>
              </a:p>
            </p:txBody>
          </p:sp>
        </mc:Choice>
        <mc:Fallback xmlns="">
          <p:sp>
            <p:nvSpPr>
              <p:cNvPr id="3" name="コンテンツ プレースホルダー 2"/>
              <p:cNvSpPr>
                <a:spLocks noGrp="1" noRot="1" noChangeAspect="1" noMove="1" noResize="1" noEditPoints="1" noAdjustHandles="1" noChangeArrowheads="1" noChangeShapeType="1" noTextEdit="1"/>
              </p:cNvSpPr>
              <p:nvPr>
                <p:ph idx="1"/>
              </p:nvPr>
            </p:nvSpPr>
            <p:spPr>
              <a:xfrm>
                <a:off x="457200" y="1412875"/>
                <a:ext cx="8229600" cy="3384277"/>
              </a:xfrm>
              <a:blipFill rotWithShape="1">
                <a:blip r:embed="rId2"/>
                <a:stretch>
                  <a:fillRect l="-1852" t="-2883" b="-3964"/>
                </a:stretch>
              </a:blipFill>
            </p:spPr>
            <p:txBody>
              <a:bodyPr/>
              <a:lstStyle/>
              <a:p>
                <a:r>
                  <a:rPr lang="ja-JP" altLang="en-US">
                    <a:noFill/>
                  </a:rPr>
                  <a:t> </a:t>
                </a:r>
              </a:p>
            </p:txBody>
          </p:sp>
        </mc:Fallback>
      </mc:AlternateContent>
      <p:sp>
        <p:nvSpPr>
          <p:cNvPr id="4" name="フッター プレースホルダー 3"/>
          <p:cNvSpPr>
            <a:spLocks noGrp="1"/>
          </p:cNvSpPr>
          <p:nvPr>
            <p:ph type="ftr" sz="quarter" idx="10"/>
          </p:nvPr>
        </p:nvSpPr>
        <p:spPr/>
        <p:txBody>
          <a:bodyPr/>
          <a:lstStyle/>
          <a:p>
            <a:r>
              <a:rPr kumimoji="1" lang="ja-JP" altLang="en-US" smtClean="0"/>
              <a:t>修士論文発表会</a:t>
            </a:r>
            <a:endParaRPr kumimoji="1" lang="ja-JP" altLang="en-US" dirty="0"/>
          </a:p>
        </p:txBody>
      </p:sp>
      <p:sp>
        <p:nvSpPr>
          <p:cNvPr id="5" name="日付プレースホルダー 4"/>
          <p:cNvSpPr>
            <a:spLocks noGrp="1"/>
          </p:cNvSpPr>
          <p:nvPr>
            <p:ph type="dt" sz="half" idx="11"/>
          </p:nvPr>
        </p:nvSpPr>
        <p:spPr/>
        <p:txBody>
          <a:bodyPr/>
          <a:lstStyle/>
          <a:p>
            <a:fld id="{CED1C7C9-D30E-4530-B374-A1A5176B3D4D}" type="datetime1">
              <a:rPr kumimoji="1" lang="ja-JP" altLang="en-US" smtClean="0"/>
              <a:t>2011/2/13</a:t>
            </a:fld>
            <a:endParaRPr kumimoji="1" lang="ja-JP" altLang="en-US" dirty="0"/>
          </a:p>
        </p:txBody>
      </p:sp>
      <p:sp>
        <p:nvSpPr>
          <p:cNvPr id="6" name="スライド番号プレースホルダー 5"/>
          <p:cNvSpPr>
            <a:spLocks noGrp="1"/>
          </p:cNvSpPr>
          <p:nvPr>
            <p:ph type="sldNum" sz="quarter" idx="12"/>
          </p:nvPr>
        </p:nvSpPr>
        <p:spPr/>
        <p:txBody>
          <a:bodyPr/>
          <a:lstStyle/>
          <a:p>
            <a:fld id="{0DFAFFE7-B5EB-4D84-9784-5885F39C28C0}" type="slidenum">
              <a:rPr kumimoji="1" lang="ja-JP" altLang="en-US" smtClean="0"/>
              <a:pPr/>
              <a:t>20</a:t>
            </a:fld>
            <a:endParaRPr kumimoji="1" lang="ja-JP" altLang="en-US" dirty="0"/>
          </a:p>
        </p:txBody>
      </p:sp>
      <mc:AlternateContent xmlns:mc="http://schemas.openxmlformats.org/markup-compatibility/2006" xmlns:a14="http://schemas.microsoft.com/office/drawing/2010/main">
        <mc:Choice Requires="a14">
          <p:sp>
            <p:nvSpPr>
              <p:cNvPr id="7" name="テキスト ボックス 6"/>
              <p:cNvSpPr txBox="1"/>
              <p:nvPr/>
            </p:nvSpPr>
            <p:spPr>
              <a:xfrm>
                <a:off x="971600" y="5114560"/>
                <a:ext cx="5184576" cy="1010661"/>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ja-JP" altLang="en-US" sz="2800">
                          <a:latin typeface="Cambria Math"/>
                        </a:rPr>
                        <m:t>類似度</m:t>
                      </m:r>
                      <m:r>
                        <a:rPr kumimoji="1" lang="en-US" altLang="ja-JP" sz="2800" i="1" smtClean="0">
                          <a:latin typeface="Cambria Math"/>
                          <a:ea typeface="Cambria Math"/>
                        </a:rPr>
                        <m:t>=</m:t>
                      </m:r>
                      <m:func>
                        <m:funcPr>
                          <m:ctrlPr>
                            <a:rPr kumimoji="1" lang="en-US" altLang="ja-JP" sz="2800" i="1" smtClean="0">
                              <a:latin typeface="Cambria Math"/>
                              <a:ea typeface="Cambria Math"/>
                            </a:rPr>
                          </m:ctrlPr>
                        </m:funcPr>
                        <m:fName>
                          <m:r>
                            <m:rPr>
                              <m:sty m:val="p"/>
                            </m:rPr>
                            <a:rPr kumimoji="1" lang="en-US" altLang="ja-JP" sz="2800" i="0" smtClean="0">
                              <a:latin typeface="Cambria Math"/>
                              <a:ea typeface="Cambria Math"/>
                            </a:rPr>
                            <m:t>csc</m:t>
                          </m:r>
                        </m:fName>
                        <m:e>
                          <m:r>
                            <a:rPr kumimoji="1" lang="ja-JP" altLang="en-US" sz="2800" i="1" smtClean="0">
                              <a:latin typeface="Cambria Math"/>
                              <a:ea typeface="Cambria Math"/>
                            </a:rPr>
                            <m:t>𝜃</m:t>
                          </m:r>
                          <m:r>
                            <a:rPr kumimoji="1" lang="en-US" altLang="ja-JP" sz="2800" i="1" smtClean="0">
                              <a:latin typeface="Cambria Math"/>
                              <a:ea typeface="Cambria Math"/>
                            </a:rPr>
                            <m:t>=</m:t>
                          </m:r>
                          <m:f>
                            <m:fPr>
                              <m:ctrlPr>
                                <a:rPr kumimoji="1" lang="en-US" altLang="ja-JP" sz="2800" i="1" smtClean="0">
                                  <a:latin typeface="Cambria Math"/>
                                  <a:ea typeface="Cambria Math"/>
                                </a:rPr>
                              </m:ctrlPr>
                            </m:fPr>
                            <m:num>
                              <m:r>
                                <a:rPr kumimoji="1" lang="en-US" altLang="ja-JP" sz="2800" b="0" i="1" smtClean="0">
                                  <a:latin typeface="Cambria Math"/>
                                  <a:ea typeface="Cambria Math"/>
                                </a:rPr>
                                <m:t>𝑣</m:t>
                              </m:r>
                              <m:r>
                                <a:rPr kumimoji="1" lang="en-US" altLang="ja-JP" sz="2800" b="0" i="1" smtClean="0">
                                  <a:latin typeface="Cambria Math"/>
                                  <a:ea typeface="Cambria Math"/>
                                </a:rPr>
                                <m:t>∙</m:t>
                              </m:r>
                              <m:bar>
                                <m:barPr>
                                  <m:pos m:val="top"/>
                                  <m:ctrlPr>
                                    <a:rPr kumimoji="1" lang="en-US" altLang="ja-JP" sz="2800" b="0" i="1" smtClean="0">
                                      <a:latin typeface="Cambria Math"/>
                                      <a:ea typeface="Cambria Math"/>
                                    </a:rPr>
                                  </m:ctrlPr>
                                </m:barPr>
                                <m:e>
                                  <m:r>
                                    <a:rPr kumimoji="1" lang="en-US" altLang="ja-JP" sz="2800" b="0" i="1" smtClean="0">
                                      <a:latin typeface="Cambria Math"/>
                                      <a:ea typeface="Cambria Math"/>
                                    </a:rPr>
                                    <m:t>𝑣</m:t>
                                  </m:r>
                                </m:e>
                              </m:bar>
                            </m:num>
                            <m:den>
                              <m:d>
                                <m:dPr>
                                  <m:begChr m:val="|"/>
                                  <m:endChr m:val="|"/>
                                  <m:ctrlPr>
                                    <a:rPr kumimoji="1" lang="en-US" altLang="ja-JP" sz="2800" b="0" i="1" smtClean="0">
                                      <a:latin typeface="Cambria Math"/>
                                      <a:ea typeface="Cambria Math"/>
                                    </a:rPr>
                                  </m:ctrlPr>
                                </m:dPr>
                                <m:e>
                                  <m:r>
                                    <a:rPr kumimoji="1" lang="en-US" altLang="ja-JP" sz="2800" b="0" i="1" smtClean="0">
                                      <a:latin typeface="Cambria Math"/>
                                      <a:ea typeface="Cambria Math"/>
                                    </a:rPr>
                                    <m:t>𝑣</m:t>
                                  </m:r>
                                </m:e>
                              </m:d>
                              <m:r>
                                <a:rPr kumimoji="1" lang="en-US" altLang="ja-JP" sz="2800" b="0" i="1" smtClean="0">
                                  <a:latin typeface="Cambria Math"/>
                                  <a:ea typeface="Cambria Math"/>
                                </a:rPr>
                                <m:t>|</m:t>
                              </m:r>
                              <m:bar>
                                <m:barPr>
                                  <m:pos m:val="top"/>
                                  <m:ctrlPr>
                                    <a:rPr kumimoji="1" lang="en-US" altLang="ja-JP" sz="2800" b="0" i="1" smtClean="0">
                                      <a:latin typeface="Cambria Math"/>
                                      <a:ea typeface="Cambria Math"/>
                                    </a:rPr>
                                  </m:ctrlPr>
                                </m:barPr>
                                <m:e>
                                  <m:r>
                                    <a:rPr kumimoji="1" lang="en-US" altLang="ja-JP" sz="2800" b="0" i="1" smtClean="0">
                                      <a:latin typeface="Cambria Math"/>
                                      <a:ea typeface="Cambria Math"/>
                                    </a:rPr>
                                    <m:t>𝑣</m:t>
                                  </m:r>
                                </m:e>
                              </m:bar>
                              <m:r>
                                <a:rPr kumimoji="1" lang="en-US" altLang="ja-JP" sz="2800" b="0" i="1" smtClean="0">
                                  <a:latin typeface="Cambria Math"/>
                                  <a:ea typeface="Cambria Math"/>
                                </a:rPr>
                                <m:t>|</m:t>
                              </m:r>
                            </m:den>
                          </m:f>
                        </m:e>
                      </m:func>
                    </m:oMath>
                  </m:oMathPara>
                </a14:m>
                <a:endParaRPr kumimoji="1" lang="ja-JP" altLang="en-US" sz="2800" dirty="0"/>
              </a:p>
            </p:txBody>
          </p:sp>
        </mc:Choice>
        <mc:Fallback xmlns="">
          <p:sp>
            <p:nvSpPr>
              <p:cNvPr id="7" name="テキスト ボックス 6"/>
              <p:cNvSpPr txBox="1">
                <a:spLocks noRot="1" noChangeAspect="1" noMove="1" noResize="1" noEditPoints="1" noAdjustHandles="1" noChangeArrowheads="1" noChangeShapeType="1" noTextEdit="1"/>
              </p:cNvSpPr>
              <p:nvPr/>
            </p:nvSpPr>
            <p:spPr>
              <a:xfrm>
                <a:off x="971600" y="5114560"/>
                <a:ext cx="5184576" cy="1010661"/>
              </a:xfrm>
              <a:prstGeom prst="rect">
                <a:avLst/>
              </a:prstGeom>
              <a:blipFill rotWithShape="1">
                <a:blip r:embed="rId3"/>
                <a:stretch>
                  <a:fillRect/>
                </a:stretch>
              </a:blipFill>
            </p:spPr>
            <p:txBody>
              <a:bodyPr/>
              <a:lstStyle/>
              <a:p>
                <a:r>
                  <a:rPr lang="ja-JP" altLang="en-US">
                    <a:noFill/>
                  </a:rPr>
                  <a:t> </a:t>
                </a:r>
              </a:p>
            </p:txBody>
          </p:sp>
        </mc:Fallback>
      </mc:AlternateContent>
    </p:spTree>
    <p:extLst>
      <p:ext uri="{BB962C8B-B14F-4D97-AF65-F5344CB8AC3E}">
        <p14:creationId xmlns:p14="http://schemas.microsoft.com/office/powerpoint/2010/main" val="405707859"/>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単語の同一視</a:t>
            </a:r>
            <a:endParaRPr kumimoji="1" lang="ja-JP" altLang="en-US" dirty="0"/>
          </a:p>
        </p:txBody>
      </p:sp>
      <p:sp>
        <p:nvSpPr>
          <p:cNvPr id="3" name="コンテンツ プレースホルダー 2"/>
          <p:cNvSpPr>
            <a:spLocks noGrp="1"/>
          </p:cNvSpPr>
          <p:nvPr>
            <p:ph idx="1"/>
          </p:nvPr>
        </p:nvSpPr>
        <p:spPr>
          <a:xfrm>
            <a:off x="457200" y="1412875"/>
            <a:ext cx="8507288" cy="4824413"/>
          </a:xfrm>
        </p:spPr>
        <p:txBody>
          <a:bodyPr>
            <a:normAutofit/>
          </a:bodyPr>
          <a:lstStyle/>
          <a:p>
            <a:pPr marL="0" indent="0">
              <a:buNone/>
            </a:pPr>
            <a:r>
              <a:rPr lang="ja-JP" altLang="en-US" dirty="0" smtClean="0"/>
              <a:t>同義語，類義語を同一視</a:t>
            </a:r>
            <a:endParaRPr lang="en-US" altLang="ja-JP" dirty="0" smtClean="0"/>
          </a:p>
          <a:p>
            <a:pPr marL="0" indent="0">
              <a:buNone/>
            </a:pPr>
            <a:endParaRPr kumimoji="1" lang="en-US" altLang="ja-JP" dirty="0" smtClean="0"/>
          </a:p>
          <a:p>
            <a:r>
              <a:rPr kumimoji="1" lang="ja-JP" altLang="en-US" dirty="0" smtClean="0"/>
              <a:t>英語概念辞書</a:t>
            </a:r>
            <a:r>
              <a:rPr kumimoji="1" lang="en-US" altLang="ja-JP" dirty="0" err="1" smtClean="0"/>
              <a:t>WordNet</a:t>
            </a:r>
            <a:r>
              <a:rPr kumimoji="1" lang="en-US" altLang="ja-JP" dirty="0" smtClean="0"/>
              <a:t>[5]</a:t>
            </a:r>
            <a:r>
              <a:rPr kumimoji="1" lang="ja-JP" altLang="en-US" dirty="0" smtClean="0"/>
              <a:t>を利用</a:t>
            </a:r>
            <a:endParaRPr kumimoji="1" lang="en-US" altLang="ja-JP" dirty="0" smtClean="0"/>
          </a:p>
          <a:p>
            <a:pPr lvl="1"/>
            <a:r>
              <a:rPr kumimoji="1" lang="en-US" altLang="ja-JP" dirty="0" err="1" smtClean="0"/>
              <a:t>synoym</a:t>
            </a:r>
            <a:r>
              <a:rPr kumimoji="1" lang="ja-JP" altLang="en-US" dirty="0" smtClean="0"/>
              <a:t>（同位概念）のグループ</a:t>
            </a:r>
            <a:r>
              <a:rPr lang="ja-JP" altLang="en-US" dirty="0" smtClean="0"/>
              <a:t>を収録</a:t>
            </a:r>
            <a:endParaRPr lang="en-US" altLang="ja-JP" dirty="0"/>
          </a:p>
          <a:p>
            <a:r>
              <a:rPr kumimoji="1" lang="ja-JP" altLang="en-US" dirty="0" smtClean="0"/>
              <a:t>二つの単語が同じグループに属す</a:t>
            </a:r>
            <a:endParaRPr kumimoji="1" lang="en-US" altLang="ja-JP" dirty="0" smtClean="0"/>
          </a:p>
          <a:p>
            <a:pPr marL="0" indent="0">
              <a:buNone/>
            </a:pPr>
            <a:r>
              <a:rPr lang="ja-JP" altLang="en-US" dirty="0" smtClean="0"/>
              <a:t>→同一の単語として扱う</a:t>
            </a:r>
            <a:endParaRPr lang="en-US" altLang="ja-JP" dirty="0" smtClean="0"/>
          </a:p>
          <a:p>
            <a:pPr marL="0" indent="0">
              <a:buNone/>
            </a:pPr>
            <a:endParaRPr kumimoji="1" lang="en-US" altLang="ja-JP" dirty="0"/>
          </a:p>
          <a:p>
            <a:pPr marL="0" indent="0">
              <a:buNone/>
            </a:pPr>
            <a:r>
              <a:rPr lang="ja-JP" altLang="en-US" sz="2800" dirty="0" smtClean="0"/>
              <a:t>例．</a:t>
            </a:r>
            <a:r>
              <a:rPr lang="en-US" altLang="ja-JP" sz="2800" dirty="0" smtClean="0"/>
              <a:t>{rise, lift, arise, move up, go up, come up, </a:t>
            </a:r>
            <a:r>
              <a:rPr lang="en-US" altLang="ja-JP" sz="2800" dirty="0" err="1" smtClean="0"/>
              <a:t>uprise</a:t>
            </a:r>
            <a:r>
              <a:rPr lang="en-US" altLang="ja-JP" sz="2800" dirty="0" smtClean="0"/>
              <a:t>}</a:t>
            </a:r>
            <a:endParaRPr kumimoji="1" lang="en-US" altLang="ja-JP" sz="2800" dirty="0"/>
          </a:p>
        </p:txBody>
      </p:sp>
      <p:sp>
        <p:nvSpPr>
          <p:cNvPr id="4" name="フッター プレースホルダー 3"/>
          <p:cNvSpPr>
            <a:spLocks noGrp="1"/>
          </p:cNvSpPr>
          <p:nvPr>
            <p:ph type="ftr" sz="quarter" idx="10"/>
          </p:nvPr>
        </p:nvSpPr>
        <p:spPr/>
        <p:txBody>
          <a:bodyPr/>
          <a:lstStyle/>
          <a:p>
            <a:r>
              <a:rPr kumimoji="1" lang="ja-JP" altLang="en-US" smtClean="0"/>
              <a:t>修士論文発表会</a:t>
            </a:r>
            <a:endParaRPr kumimoji="1" lang="ja-JP" altLang="en-US" dirty="0"/>
          </a:p>
        </p:txBody>
      </p:sp>
      <p:sp>
        <p:nvSpPr>
          <p:cNvPr id="5" name="日付プレースホルダー 4"/>
          <p:cNvSpPr>
            <a:spLocks noGrp="1"/>
          </p:cNvSpPr>
          <p:nvPr>
            <p:ph type="dt" sz="half" idx="11"/>
          </p:nvPr>
        </p:nvSpPr>
        <p:spPr/>
        <p:txBody>
          <a:bodyPr/>
          <a:lstStyle/>
          <a:p>
            <a:fld id="{CED1C7C9-D30E-4530-B374-A1A5176B3D4D}" type="datetime1">
              <a:rPr kumimoji="1" lang="ja-JP" altLang="en-US" smtClean="0"/>
              <a:t>2011/2/13</a:t>
            </a:fld>
            <a:endParaRPr kumimoji="1" lang="ja-JP" altLang="en-US" dirty="0"/>
          </a:p>
        </p:txBody>
      </p:sp>
      <p:sp>
        <p:nvSpPr>
          <p:cNvPr id="6" name="スライド番号プレースホルダー 5"/>
          <p:cNvSpPr>
            <a:spLocks noGrp="1"/>
          </p:cNvSpPr>
          <p:nvPr>
            <p:ph type="sldNum" sz="quarter" idx="12"/>
          </p:nvPr>
        </p:nvSpPr>
        <p:spPr/>
        <p:txBody>
          <a:bodyPr/>
          <a:lstStyle/>
          <a:p>
            <a:fld id="{0DFAFFE7-B5EB-4D84-9784-5885F39C28C0}" type="slidenum">
              <a:rPr kumimoji="1" lang="ja-JP" altLang="en-US" smtClean="0"/>
              <a:pPr/>
              <a:t>21</a:t>
            </a:fld>
            <a:endParaRPr kumimoji="1" lang="ja-JP" altLang="en-US" dirty="0"/>
          </a:p>
        </p:txBody>
      </p:sp>
      <p:sp>
        <p:nvSpPr>
          <p:cNvPr id="7" name="正方形/長方形 6"/>
          <p:cNvSpPr/>
          <p:nvPr/>
        </p:nvSpPr>
        <p:spPr>
          <a:xfrm>
            <a:off x="971600" y="6300028"/>
            <a:ext cx="3365024" cy="369332"/>
          </a:xfrm>
          <a:prstGeom prst="rect">
            <a:avLst/>
          </a:prstGeom>
        </p:spPr>
        <p:txBody>
          <a:bodyPr wrap="none">
            <a:spAutoFit/>
          </a:bodyPr>
          <a:lstStyle/>
          <a:p>
            <a:r>
              <a:rPr lang="en-US" altLang="ja-JP" dirty="0" smtClean="0"/>
              <a:t>[5]http</a:t>
            </a:r>
            <a:r>
              <a:rPr lang="en-US" altLang="ja-JP" dirty="0"/>
              <a:t>://wordnet.princeton.edu/</a:t>
            </a:r>
            <a:endParaRPr lang="ja-JP" altLang="en-US" dirty="0"/>
          </a:p>
        </p:txBody>
      </p:sp>
    </p:spTree>
    <p:extLst>
      <p:ext uri="{BB962C8B-B14F-4D97-AF65-F5344CB8AC3E}">
        <p14:creationId xmlns:p14="http://schemas.microsoft.com/office/powerpoint/2010/main" val="2756242866"/>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入力ソフトウェア</a:t>
            </a:r>
            <a:endParaRPr kumimoji="1" lang="ja-JP" altLang="en-US" dirty="0"/>
          </a:p>
        </p:txBody>
      </p:sp>
      <p:sp>
        <p:nvSpPr>
          <p:cNvPr id="3" name="コンテンツ プレースホルダー 2"/>
          <p:cNvSpPr>
            <a:spLocks noGrp="1"/>
          </p:cNvSpPr>
          <p:nvPr>
            <p:ph idx="1"/>
          </p:nvPr>
        </p:nvSpPr>
        <p:spPr/>
        <p:txBody>
          <a:bodyPr/>
          <a:lstStyle/>
          <a:p>
            <a:r>
              <a:rPr lang="en-US" altLang="ja-JP" dirty="0" smtClean="0"/>
              <a:t>LOC:66M</a:t>
            </a:r>
            <a:r>
              <a:rPr lang="ja-JP" altLang="en-US" dirty="0" smtClean="0"/>
              <a:t>（</a:t>
            </a:r>
            <a:r>
              <a:rPr kumimoji="1" lang="en-US" altLang="ja-JP" dirty="0" smtClean="0"/>
              <a:t>66195558,</a:t>
            </a:r>
            <a:r>
              <a:rPr kumimoji="1" lang="ja-JP" altLang="en-US" dirty="0" smtClean="0"/>
              <a:t>空白</a:t>
            </a:r>
            <a:r>
              <a:rPr kumimoji="1" lang="ja-JP" altLang="en-US" dirty="0" smtClean="0"/>
              <a:t>行は</a:t>
            </a:r>
            <a:r>
              <a:rPr kumimoji="1" lang="ja-JP" altLang="en-US" dirty="0" smtClean="0"/>
              <a:t>除く</a:t>
            </a:r>
            <a:r>
              <a:rPr lang="ja-JP" altLang="en-US" dirty="0"/>
              <a:t>）</a:t>
            </a:r>
            <a:endParaRPr kumimoji="1" lang="en-US" altLang="ja-JP" dirty="0" smtClean="0"/>
          </a:p>
          <a:p>
            <a:r>
              <a:rPr lang="ja-JP" altLang="en-US" dirty="0" smtClean="0"/>
              <a:t>ステップ数</a:t>
            </a:r>
            <a:r>
              <a:rPr lang="en-US" altLang="ja-JP" dirty="0" smtClean="0"/>
              <a:t>:47M</a:t>
            </a:r>
            <a:r>
              <a:rPr lang="ja-JP" altLang="en-US" dirty="0" smtClean="0"/>
              <a:t>（</a:t>
            </a:r>
            <a:r>
              <a:rPr lang="en-US" altLang="ja-JP" dirty="0" smtClean="0"/>
              <a:t>47981685</a:t>
            </a:r>
            <a:r>
              <a:rPr lang="ja-JP" altLang="en-US" dirty="0" smtClean="0"/>
              <a:t>）</a:t>
            </a:r>
            <a:endParaRPr lang="en-US" altLang="ja-JP" dirty="0" smtClean="0"/>
          </a:p>
          <a:p>
            <a:r>
              <a:rPr kumimoji="1" lang="ja-JP" altLang="en-US" dirty="0" smtClean="0"/>
              <a:t>コメント行数</a:t>
            </a:r>
            <a:r>
              <a:rPr lang="en-US" altLang="ja-JP" dirty="0" smtClean="0">
                <a:sym typeface="Wingdings" pitchFamily="2" charset="2"/>
              </a:rPr>
              <a:t>:18M</a:t>
            </a:r>
            <a:r>
              <a:rPr lang="ja-JP" altLang="en-US" dirty="0" smtClean="0">
                <a:sym typeface="Wingdings" pitchFamily="2" charset="2"/>
              </a:rPr>
              <a:t>（</a:t>
            </a:r>
            <a:r>
              <a:rPr kumimoji="1" lang="en-US" altLang="ja-JP" dirty="0" smtClean="0"/>
              <a:t>18213873</a:t>
            </a:r>
            <a:r>
              <a:rPr lang="ja-JP" altLang="en-US" dirty="0"/>
              <a:t>）</a:t>
            </a:r>
            <a:endParaRPr kumimoji="1" lang="ja-JP" altLang="en-US" dirty="0"/>
          </a:p>
        </p:txBody>
      </p:sp>
      <p:sp>
        <p:nvSpPr>
          <p:cNvPr id="4" name="フッター プレースホルダー 3"/>
          <p:cNvSpPr>
            <a:spLocks noGrp="1"/>
          </p:cNvSpPr>
          <p:nvPr>
            <p:ph type="ftr" sz="quarter" idx="10"/>
          </p:nvPr>
        </p:nvSpPr>
        <p:spPr/>
        <p:txBody>
          <a:bodyPr/>
          <a:lstStyle/>
          <a:p>
            <a:r>
              <a:rPr kumimoji="1" lang="ja-JP" altLang="en-US" smtClean="0"/>
              <a:t>修士論文発表会</a:t>
            </a:r>
            <a:endParaRPr kumimoji="1" lang="ja-JP" altLang="en-US" dirty="0"/>
          </a:p>
        </p:txBody>
      </p:sp>
      <p:sp>
        <p:nvSpPr>
          <p:cNvPr id="5" name="日付プレースホルダー 4"/>
          <p:cNvSpPr>
            <a:spLocks noGrp="1"/>
          </p:cNvSpPr>
          <p:nvPr>
            <p:ph type="dt" sz="half" idx="11"/>
          </p:nvPr>
        </p:nvSpPr>
        <p:spPr/>
        <p:txBody>
          <a:bodyPr/>
          <a:lstStyle/>
          <a:p>
            <a:fld id="{CED1C7C9-D30E-4530-B374-A1A5176B3D4D}" type="datetime1">
              <a:rPr kumimoji="1" lang="ja-JP" altLang="en-US" smtClean="0"/>
              <a:t>2011/2/13</a:t>
            </a:fld>
            <a:endParaRPr kumimoji="1" lang="ja-JP" altLang="en-US" dirty="0"/>
          </a:p>
        </p:txBody>
      </p:sp>
      <p:sp>
        <p:nvSpPr>
          <p:cNvPr id="6" name="スライド番号プレースホルダー 5"/>
          <p:cNvSpPr>
            <a:spLocks noGrp="1"/>
          </p:cNvSpPr>
          <p:nvPr>
            <p:ph type="sldNum" sz="quarter" idx="12"/>
          </p:nvPr>
        </p:nvSpPr>
        <p:spPr/>
        <p:txBody>
          <a:bodyPr/>
          <a:lstStyle/>
          <a:p>
            <a:fld id="{0DFAFFE7-B5EB-4D84-9784-5885F39C28C0}" type="slidenum">
              <a:rPr kumimoji="1" lang="ja-JP" altLang="en-US" smtClean="0"/>
              <a:pPr/>
              <a:t>22</a:t>
            </a:fld>
            <a:endParaRPr kumimoji="1" lang="ja-JP" altLang="en-US" dirty="0"/>
          </a:p>
        </p:txBody>
      </p:sp>
    </p:spTree>
    <p:extLst>
      <p:ext uri="{BB962C8B-B14F-4D97-AF65-F5344CB8AC3E}">
        <p14:creationId xmlns:p14="http://schemas.microsoft.com/office/powerpoint/2010/main" val="208225260"/>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フィルタリングの</a:t>
            </a:r>
            <a:r>
              <a:rPr kumimoji="1" lang="ja-JP" altLang="en-US" dirty="0" smtClean="0"/>
              <a:t>調整（</a:t>
            </a:r>
            <a:r>
              <a:rPr kumimoji="1" lang="en-US" altLang="ja-JP" dirty="0" smtClean="0"/>
              <a:t>1/2)</a:t>
            </a:r>
            <a:endParaRPr kumimoji="1" lang="ja-JP" altLang="en-US" dirty="0"/>
          </a:p>
        </p:txBody>
      </p:sp>
      <p:sp>
        <p:nvSpPr>
          <p:cNvPr id="3" name="コンテンツ プレースホルダー 2"/>
          <p:cNvSpPr>
            <a:spLocks noGrp="1"/>
          </p:cNvSpPr>
          <p:nvPr>
            <p:ph idx="1"/>
          </p:nvPr>
        </p:nvSpPr>
        <p:spPr>
          <a:xfrm>
            <a:off x="457200" y="1412875"/>
            <a:ext cx="8229600" cy="5040461"/>
          </a:xfrm>
        </p:spPr>
        <p:txBody>
          <a:bodyPr/>
          <a:lstStyle/>
          <a:p>
            <a:pPr marL="0" indent="0">
              <a:buNone/>
            </a:pPr>
            <a:r>
              <a:rPr kumimoji="1" lang="ja-JP" altLang="en-US" dirty="0" smtClean="0"/>
              <a:t>生成した文を被験者</a:t>
            </a:r>
            <a:r>
              <a:rPr kumimoji="1" lang="ja-JP" altLang="en-US" dirty="0" smtClean="0"/>
              <a:t>が説明文として適切な文か判断し，</a:t>
            </a:r>
            <a:endParaRPr kumimoji="1" lang="en-US" altLang="ja-JP" dirty="0" smtClean="0"/>
          </a:p>
          <a:p>
            <a:pPr marL="0" indent="0">
              <a:buNone/>
            </a:pPr>
            <a:r>
              <a:rPr kumimoji="1" lang="ja-JP" altLang="en-US" dirty="0" smtClean="0"/>
              <a:t>そのような</a:t>
            </a:r>
            <a:r>
              <a:rPr kumimoji="1" lang="ja-JP" altLang="en-US" dirty="0" smtClean="0"/>
              <a:t>文を残すようにフィルタリングを</a:t>
            </a:r>
            <a:r>
              <a:rPr kumimoji="1" lang="ja-JP" altLang="en-US" dirty="0" smtClean="0"/>
              <a:t>設定</a:t>
            </a:r>
            <a:endParaRPr kumimoji="1" lang="en-US" altLang="ja-JP" dirty="0" smtClean="0"/>
          </a:p>
          <a:p>
            <a:pPr marL="0" indent="0">
              <a:buNone/>
            </a:pPr>
            <a:endParaRPr lang="en-US" altLang="ja-JP" dirty="0" smtClean="0"/>
          </a:p>
          <a:p>
            <a:r>
              <a:rPr lang="ja-JP" altLang="en-US" dirty="0" smtClean="0"/>
              <a:t>フィルタリングせずに生成した文からランダムにピックアップ</a:t>
            </a:r>
            <a:endParaRPr lang="en-US" altLang="ja-JP" dirty="0"/>
          </a:p>
          <a:p>
            <a:r>
              <a:rPr lang="ja-JP" altLang="en-US" dirty="0" smtClean="0"/>
              <a:t>問題数：１５０問</a:t>
            </a:r>
            <a:endParaRPr lang="en-US" altLang="ja-JP" dirty="0" smtClean="0"/>
          </a:p>
          <a:p>
            <a:pPr lvl="1"/>
            <a:r>
              <a:rPr lang="ja-JP" altLang="en-US" dirty="0" smtClean="0"/>
              <a:t>被験者</a:t>
            </a:r>
            <a:r>
              <a:rPr lang="en-US" altLang="ja-JP" dirty="0" smtClean="0"/>
              <a:t>5</a:t>
            </a:r>
            <a:r>
              <a:rPr lang="ja-JP" altLang="en-US" dirty="0" smtClean="0"/>
              <a:t>名</a:t>
            </a:r>
            <a:endParaRPr lang="en-US" altLang="ja-JP" dirty="0" smtClean="0"/>
          </a:p>
          <a:p>
            <a:pPr lvl="1"/>
            <a:r>
              <a:rPr lang="en-US" altLang="ja-JP" dirty="0" smtClean="0"/>
              <a:t>1</a:t>
            </a:r>
            <a:r>
              <a:rPr lang="ja-JP" altLang="en-US" dirty="0" smtClean="0"/>
              <a:t>問あたり</a:t>
            </a:r>
            <a:r>
              <a:rPr lang="en-US" altLang="ja-JP" dirty="0" smtClean="0"/>
              <a:t>2</a:t>
            </a:r>
            <a:r>
              <a:rPr lang="ja-JP" altLang="en-US" dirty="0" smtClean="0"/>
              <a:t>人の被験者が解答</a:t>
            </a:r>
            <a:endParaRPr lang="en-US" altLang="ja-JP" dirty="0" smtClean="0"/>
          </a:p>
        </p:txBody>
      </p:sp>
      <p:sp>
        <p:nvSpPr>
          <p:cNvPr id="4" name="フッター プレースホルダー 3"/>
          <p:cNvSpPr>
            <a:spLocks noGrp="1"/>
          </p:cNvSpPr>
          <p:nvPr>
            <p:ph type="ftr" sz="quarter" idx="10"/>
          </p:nvPr>
        </p:nvSpPr>
        <p:spPr/>
        <p:txBody>
          <a:bodyPr/>
          <a:lstStyle/>
          <a:p>
            <a:r>
              <a:rPr kumimoji="1" lang="ja-JP" altLang="en-US" dirty="0" smtClean="0"/>
              <a:t>修士論文発表会</a:t>
            </a:r>
            <a:endParaRPr kumimoji="1" lang="ja-JP" altLang="en-US" dirty="0"/>
          </a:p>
        </p:txBody>
      </p:sp>
      <p:sp>
        <p:nvSpPr>
          <p:cNvPr id="5" name="日付プレースホルダー 4"/>
          <p:cNvSpPr>
            <a:spLocks noGrp="1"/>
          </p:cNvSpPr>
          <p:nvPr>
            <p:ph type="dt" sz="half" idx="11"/>
          </p:nvPr>
        </p:nvSpPr>
        <p:spPr/>
        <p:txBody>
          <a:bodyPr/>
          <a:lstStyle/>
          <a:p>
            <a:fld id="{CED1C7C9-D30E-4530-B374-A1A5176B3D4D}" type="datetime1">
              <a:rPr kumimoji="1" lang="ja-JP" altLang="en-US" smtClean="0"/>
              <a:t>2011/2/13</a:t>
            </a:fld>
            <a:endParaRPr kumimoji="1" lang="ja-JP" altLang="en-US" dirty="0"/>
          </a:p>
        </p:txBody>
      </p:sp>
      <p:sp>
        <p:nvSpPr>
          <p:cNvPr id="6" name="スライド番号プレースホルダー 5"/>
          <p:cNvSpPr>
            <a:spLocks noGrp="1"/>
          </p:cNvSpPr>
          <p:nvPr>
            <p:ph type="sldNum" sz="quarter" idx="12"/>
          </p:nvPr>
        </p:nvSpPr>
        <p:spPr/>
        <p:txBody>
          <a:bodyPr/>
          <a:lstStyle/>
          <a:p>
            <a:fld id="{0DFAFFE7-B5EB-4D84-9784-5885F39C28C0}" type="slidenum">
              <a:rPr kumimoji="1" lang="ja-JP" altLang="en-US" smtClean="0"/>
              <a:pPr/>
              <a:t>23</a:t>
            </a:fld>
            <a:endParaRPr kumimoji="1" lang="ja-JP" altLang="en-US" dirty="0"/>
          </a:p>
        </p:txBody>
      </p:sp>
    </p:spTree>
    <p:extLst>
      <p:ext uri="{BB962C8B-B14F-4D97-AF65-F5344CB8AC3E}">
        <p14:creationId xmlns:p14="http://schemas.microsoft.com/office/powerpoint/2010/main" val="1504708184"/>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フィルタリング</a:t>
            </a:r>
            <a:r>
              <a:rPr lang="ja-JP" altLang="en-US" dirty="0" smtClean="0"/>
              <a:t>の調整</a:t>
            </a:r>
            <a:r>
              <a:rPr lang="en-US" altLang="ja-JP" dirty="0" smtClean="0"/>
              <a:t>(2/2)</a:t>
            </a:r>
            <a:endParaRPr kumimoji="1" lang="ja-JP" altLang="en-US" dirty="0"/>
          </a:p>
        </p:txBody>
      </p:sp>
      <mc:AlternateContent xmlns:mc="http://schemas.openxmlformats.org/markup-compatibility/2006">
        <mc:Choice xmlns:a14="http://schemas.microsoft.com/office/drawing/2010/main" Requires="a14">
          <p:sp>
            <p:nvSpPr>
              <p:cNvPr id="3" name="コンテンツ プレースホルダー 2"/>
              <p:cNvSpPr>
                <a:spLocks noGrp="1"/>
              </p:cNvSpPr>
              <p:nvPr>
                <p:ph idx="1"/>
              </p:nvPr>
            </p:nvSpPr>
            <p:spPr/>
            <p:txBody>
              <a:bodyPr/>
              <a:lstStyle/>
              <a:p>
                <a:pPr marL="0" indent="0">
                  <a:buNone/>
                </a:pPr>
                <a:r>
                  <a:rPr kumimoji="1" lang="en-US" altLang="ja-JP" dirty="0" smtClean="0"/>
                  <a:t>F</a:t>
                </a:r>
                <a:r>
                  <a:rPr kumimoji="1" lang="ja-JP" altLang="en-US" dirty="0" smtClean="0"/>
                  <a:t>値が最大となるフィルタリングを採用</a:t>
                </a:r>
                <a:endParaRPr lang="en-US" altLang="ja-JP" dirty="0"/>
              </a:p>
              <a:p>
                <a:pPr marL="0" indent="0">
                  <a:buNone/>
                </a:pPr>
                <a14:m>
                  <m:oMathPara xmlns:m="http://schemas.openxmlformats.org/officeDocument/2006/math">
                    <m:oMathParaPr>
                      <m:jc m:val="centerGroup"/>
                    </m:oMathParaPr>
                    <m:oMath xmlns:m="http://schemas.openxmlformats.org/officeDocument/2006/math">
                      <m:r>
                        <m:rPr>
                          <m:sty m:val="p"/>
                        </m:rPr>
                        <a:rPr kumimoji="1" lang="en-US" altLang="ja-JP" dirty="0" smtClean="0">
                          <a:latin typeface="Cambria Math"/>
                        </a:rPr>
                        <m:t>F</m:t>
                      </m:r>
                      <m:r>
                        <a:rPr kumimoji="1" lang="ja-JP" altLang="en-US" b="0" i="1" dirty="0" smtClean="0">
                          <a:latin typeface="Cambria Math"/>
                        </a:rPr>
                        <m:t>値</m:t>
                      </m:r>
                      <m:r>
                        <a:rPr kumimoji="1" lang="en-US" altLang="ja-JP" b="0" i="1" dirty="0" smtClean="0">
                          <a:latin typeface="Cambria Math"/>
                        </a:rPr>
                        <m:t>=</m:t>
                      </m:r>
                      <m:f>
                        <m:fPr>
                          <m:ctrlPr>
                            <a:rPr kumimoji="1" lang="en-US" altLang="ja-JP" b="0" i="1" dirty="0" smtClean="0">
                              <a:latin typeface="Cambria Math"/>
                            </a:rPr>
                          </m:ctrlPr>
                        </m:fPr>
                        <m:num>
                          <m:r>
                            <a:rPr kumimoji="1" lang="en-US" altLang="ja-JP" b="0" i="1" dirty="0" smtClean="0">
                              <a:latin typeface="Cambria Math"/>
                            </a:rPr>
                            <m:t>2×</m:t>
                          </m:r>
                          <m:r>
                            <a:rPr lang="ja-JP" altLang="en-US" i="1" dirty="0">
                              <a:latin typeface="Cambria Math"/>
                            </a:rPr>
                            <m:t>適合率</m:t>
                          </m:r>
                          <m:r>
                            <a:rPr lang="en-US" altLang="ja-JP" b="0" i="1" dirty="0" smtClean="0">
                              <a:latin typeface="Cambria Math"/>
                            </a:rPr>
                            <m:t>×</m:t>
                          </m:r>
                          <m:r>
                            <a:rPr lang="ja-JP" altLang="en-US" i="1" dirty="0">
                              <a:latin typeface="Cambria Math"/>
                            </a:rPr>
                            <m:t>再現率</m:t>
                          </m:r>
                        </m:num>
                        <m:den>
                          <m:r>
                            <a:rPr lang="ja-JP" altLang="en-US" i="1" dirty="0">
                              <a:latin typeface="Cambria Math"/>
                            </a:rPr>
                            <m:t>適合率</m:t>
                          </m:r>
                          <m:r>
                            <a:rPr lang="en-US" altLang="ja-JP" b="0" i="1" dirty="0" smtClean="0">
                              <a:latin typeface="Cambria Math"/>
                            </a:rPr>
                            <m:t>×</m:t>
                          </m:r>
                          <m:r>
                            <a:rPr lang="ja-JP" altLang="en-US" i="1" dirty="0">
                              <a:latin typeface="Cambria Math"/>
                            </a:rPr>
                            <m:t>再現率</m:t>
                          </m:r>
                        </m:den>
                      </m:f>
                    </m:oMath>
                  </m:oMathPara>
                </a14:m>
                <a:endParaRPr kumimoji="1" lang="en-US" altLang="ja-JP" dirty="0" smtClean="0"/>
              </a:p>
              <a:p>
                <a:pPr marL="0" indent="0">
                  <a:buNone/>
                </a:pPr>
                <a:endParaRPr lang="en-US" altLang="ja-JP" dirty="0"/>
              </a:p>
              <a:p>
                <a:r>
                  <a:rPr kumimoji="1" lang="en-US" altLang="ja-JP" dirty="0" smtClean="0"/>
                  <a:t>F</a:t>
                </a:r>
                <a:r>
                  <a:rPr kumimoji="1" lang="ja-JP" altLang="en-US" dirty="0" smtClean="0"/>
                  <a:t>値の最大値は</a:t>
                </a:r>
                <a:r>
                  <a:rPr kumimoji="1" lang="en-US" altLang="ja-JP" dirty="0" smtClean="0"/>
                  <a:t>0.5</a:t>
                </a:r>
              </a:p>
              <a:p>
                <a:pPr lvl="1"/>
                <a:r>
                  <a:rPr kumimoji="1" lang="ja-JP" altLang="en-US" dirty="0" smtClean="0"/>
                  <a:t>適合率</a:t>
                </a:r>
                <a:r>
                  <a:rPr kumimoji="1" lang="en-US" altLang="ja-JP" dirty="0" smtClean="0"/>
                  <a:t>0.5,</a:t>
                </a:r>
                <a:r>
                  <a:rPr kumimoji="1" lang="ja-JP" altLang="en-US" dirty="0" smtClean="0"/>
                  <a:t>再現率</a:t>
                </a:r>
                <a:r>
                  <a:rPr kumimoji="1" lang="en-US" altLang="ja-JP" dirty="0" smtClean="0"/>
                  <a:t>0.5</a:t>
                </a:r>
                <a:endParaRPr kumimoji="1" lang="ja-JP" altLang="en-US" dirty="0"/>
              </a:p>
            </p:txBody>
          </p:sp>
        </mc:Choice>
        <mc:Fallback>
          <p:sp>
            <p:nvSpPr>
              <p:cNvPr id="3" name="コンテンツ プレースホルダー 2"/>
              <p:cNvSpPr>
                <a:spLocks noGrp="1" noRot="1" noChangeAspect="1" noMove="1" noResize="1" noEditPoints="1" noAdjustHandles="1" noChangeArrowheads="1" noChangeShapeType="1" noTextEdit="1"/>
              </p:cNvSpPr>
              <p:nvPr>
                <p:ph idx="1"/>
              </p:nvPr>
            </p:nvSpPr>
            <p:spPr>
              <a:blipFill rotWithShape="1">
                <a:blip r:embed="rId2"/>
                <a:stretch>
                  <a:fillRect l="-1852" t="-2023"/>
                </a:stretch>
              </a:blipFill>
            </p:spPr>
            <p:txBody>
              <a:bodyPr/>
              <a:lstStyle/>
              <a:p>
                <a:r>
                  <a:rPr lang="ja-JP" altLang="en-US">
                    <a:noFill/>
                  </a:rPr>
                  <a:t> </a:t>
                </a:r>
              </a:p>
            </p:txBody>
          </p:sp>
        </mc:Fallback>
      </mc:AlternateContent>
      <p:sp>
        <p:nvSpPr>
          <p:cNvPr id="4" name="フッター プレースホルダー 3"/>
          <p:cNvSpPr>
            <a:spLocks noGrp="1"/>
          </p:cNvSpPr>
          <p:nvPr>
            <p:ph type="ftr" sz="quarter" idx="10"/>
          </p:nvPr>
        </p:nvSpPr>
        <p:spPr/>
        <p:txBody>
          <a:bodyPr/>
          <a:lstStyle/>
          <a:p>
            <a:r>
              <a:rPr kumimoji="1" lang="ja-JP" altLang="en-US" smtClean="0"/>
              <a:t>修士論文発表会</a:t>
            </a:r>
            <a:endParaRPr kumimoji="1" lang="ja-JP" altLang="en-US" dirty="0"/>
          </a:p>
        </p:txBody>
      </p:sp>
      <p:sp>
        <p:nvSpPr>
          <p:cNvPr id="5" name="日付プレースホルダー 4"/>
          <p:cNvSpPr>
            <a:spLocks noGrp="1"/>
          </p:cNvSpPr>
          <p:nvPr>
            <p:ph type="dt" sz="half" idx="11"/>
          </p:nvPr>
        </p:nvSpPr>
        <p:spPr/>
        <p:txBody>
          <a:bodyPr/>
          <a:lstStyle/>
          <a:p>
            <a:fld id="{CED1C7C9-D30E-4530-B374-A1A5176B3D4D}" type="datetime1">
              <a:rPr kumimoji="1" lang="ja-JP" altLang="en-US" smtClean="0"/>
              <a:t>2011/2/14</a:t>
            </a:fld>
            <a:endParaRPr kumimoji="1" lang="ja-JP" altLang="en-US" dirty="0"/>
          </a:p>
        </p:txBody>
      </p:sp>
      <p:sp>
        <p:nvSpPr>
          <p:cNvPr id="6" name="スライド番号プレースホルダー 5"/>
          <p:cNvSpPr>
            <a:spLocks noGrp="1"/>
          </p:cNvSpPr>
          <p:nvPr>
            <p:ph type="sldNum" sz="quarter" idx="12"/>
          </p:nvPr>
        </p:nvSpPr>
        <p:spPr/>
        <p:txBody>
          <a:bodyPr/>
          <a:lstStyle/>
          <a:p>
            <a:fld id="{0DFAFFE7-B5EB-4D84-9784-5885F39C28C0}" type="slidenum">
              <a:rPr kumimoji="1" lang="ja-JP" altLang="en-US" smtClean="0"/>
              <a:pPr/>
              <a:t>24</a:t>
            </a:fld>
            <a:endParaRPr kumimoji="1" lang="ja-JP" altLang="en-US" dirty="0"/>
          </a:p>
        </p:txBody>
      </p:sp>
    </p:spTree>
    <p:extLst>
      <p:ext uri="{BB962C8B-B14F-4D97-AF65-F5344CB8AC3E}">
        <p14:creationId xmlns:p14="http://schemas.microsoft.com/office/powerpoint/2010/main" val="2527571275"/>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フィルタリング基準</a:t>
            </a:r>
            <a:endParaRPr kumimoji="1" lang="ja-JP" altLang="en-US" dirty="0"/>
          </a:p>
        </p:txBody>
      </p:sp>
      <p:sp>
        <p:nvSpPr>
          <p:cNvPr id="3" name="コンテンツ プレースホルダー 2"/>
          <p:cNvSpPr>
            <a:spLocks noGrp="1"/>
          </p:cNvSpPr>
          <p:nvPr>
            <p:ph idx="1"/>
          </p:nvPr>
        </p:nvSpPr>
        <p:spPr>
          <a:xfrm>
            <a:off x="457200" y="1412875"/>
            <a:ext cx="4114800" cy="4824413"/>
          </a:xfrm>
        </p:spPr>
        <p:txBody>
          <a:bodyPr/>
          <a:lstStyle/>
          <a:p>
            <a:r>
              <a:rPr lang="en-US" altLang="ja-JP" dirty="0"/>
              <a:t>7</a:t>
            </a:r>
            <a:r>
              <a:rPr lang="ja-JP" altLang="en-US" i="1" dirty="0"/>
              <a:t>≤ </a:t>
            </a:r>
            <a:r>
              <a:rPr lang="ja-JP" altLang="en-US" dirty="0"/>
              <a:t>語数</a:t>
            </a:r>
            <a:r>
              <a:rPr lang="en-US" altLang="ja-JP" i="1" dirty="0"/>
              <a:t>&lt;</a:t>
            </a:r>
            <a:r>
              <a:rPr lang="en-US" altLang="ja-JP" dirty="0" smtClean="0"/>
              <a:t>17</a:t>
            </a:r>
          </a:p>
          <a:p>
            <a:r>
              <a:rPr lang="en-US" altLang="ja-JP" dirty="0" smtClean="0"/>
              <a:t>2</a:t>
            </a:r>
            <a:r>
              <a:rPr lang="ja-JP" altLang="en-US" i="1" dirty="0"/>
              <a:t>≤ </a:t>
            </a:r>
            <a:r>
              <a:rPr lang="ja-JP" altLang="en-US" dirty="0"/>
              <a:t>支持度</a:t>
            </a:r>
            <a:r>
              <a:rPr lang="en-US" altLang="ja-JP" i="1" dirty="0"/>
              <a:t>&lt;</a:t>
            </a:r>
            <a:r>
              <a:rPr lang="en-US" altLang="ja-JP" dirty="0" smtClean="0"/>
              <a:t>9</a:t>
            </a:r>
          </a:p>
          <a:p>
            <a:r>
              <a:rPr lang="en-US" altLang="ja-JP" dirty="0" smtClean="0"/>
              <a:t> </a:t>
            </a:r>
            <a:r>
              <a:rPr lang="ja-JP" altLang="en-US" dirty="0"/>
              <a:t>プロジェクト数</a:t>
            </a:r>
            <a:r>
              <a:rPr lang="en-US" altLang="ja-JP" dirty="0"/>
              <a:t>=</a:t>
            </a:r>
            <a:r>
              <a:rPr lang="en-US" altLang="ja-JP" dirty="0" smtClean="0"/>
              <a:t>2</a:t>
            </a:r>
          </a:p>
          <a:p>
            <a:r>
              <a:rPr lang="ja-JP" altLang="en-US" dirty="0" smtClean="0"/>
              <a:t>グラフ</a:t>
            </a:r>
            <a:r>
              <a:rPr lang="ja-JP" altLang="en-US" dirty="0"/>
              <a:t>の特徴度</a:t>
            </a:r>
            <a:r>
              <a:rPr lang="ja-JP" altLang="en-US" dirty="0" smtClean="0"/>
              <a:t>が上位</a:t>
            </a:r>
            <a:r>
              <a:rPr lang="en-US" altLang="ja-JP" dirty="0"/>
              <a:t>40%</a:t>
            </a:r>
            <a:r>
              <a:rPr lang="ja-JP" altLang="en-US" dirty="0"/>
              <a:t>を超え</a:t>
            </a:r>
            <a:r>
              <a:rPr lang="en-US" altLang="ja-JP" dirty="0"/>
              <a:t>10%</a:t>
            </a:r>
            <a:r>
              <a:rPr lang="ja-JP" altLang="en-US" dirty="0" smtClean="0"/>
              <a:t>以下</a:t>
            </a:r>
            <a:endParaRPr lang="en-US" altLang="ja-JP" dirty="0"/>
          </a:p>
          <a:p>
            <a:r>
              <a:rPr lang="en-US" altLang="ja-JP" dirty="0" smtClean="0"/>
              <a:t> </a:t>
            </a:r>
            <a:r>
              <a:rPr lang="ja-JP" altLang="en-US" dirty="0"/>
              <a:t>説明文の特徴度が上位</a:t>
            </a:r>
            <a:r>
              <a:rPr lang="en-US" altLang="ja-JP" dirty="0"/>
              <a:t>90%</a:t>
            </a:r>
            <a:r>
              <a:rPr lang="ja-JP" altLang="en-US" dirty="0"/>
              <a:t>を超え</a:t>
            </a:r>
            <a:r>
              <a:rPr lang="en-US" altLang="ja-JP" dirty="0"/>
              <a:t>50%</a:t>
            </a:r>
            <a:r>
              <a:rPr lang="ja-JP" altLang="en-US" dirty="0" smtClean="0"/>
              <a:t>以下</a:t>
            </a:r>
            <a:endParaRPr kumimoji="1" lang="ja-JP" altLang="en-US" dirty="0"/>
          </a:p>
        </p:txBody>
      </p:sp>
      <p:sp>
        <p:nvSpPr>
          <p:cNvPr id="4" name="フッター プレースホルダー 3"/>
          <p:cNvSpPr>
            <a:spLocks noGrp="1"/>
          </p:cNvSpPr>
          <p:nvPr>
            <p:ph type="ftr" sz="quarter" idx="10"/>
          </p:nvPr>
        </p:nvSpPr>
        <p:spPr/>
        <p:txBody>
          <a:bodyPr/>
          <a:lstStyle/>
          <a:p>
            <a:r>
              <a:rPr kumimoji="1" lang="ja-JP" altLang="en-US" smtClean="0"/>
              <a:t>修士論文発表会</a:t>
            </a:r>
            <a:endParaRPr kumimoji="1" lang="ja-JP" altLang="en-US" dirty="0"/>
          </a:p>
        </p:txBody>
      </p:sp>
      <p:sp>
        <p:nvSpPr>
          <p:cNvPr id="5" name="日付プレースホルダー 4"/>
          <p:cNvSpPr>
            <a:spLocks noGrp="1"/>
          </p:cNvSpPr>
          <p:nvPr>
            <p:ph type="dt" sz="half" idx="11"/>
          </p:nvPr>
        </p:nvSpPr>
        <p:spPr/>
        <p:txBody>
          <a:bodyPr/>
          <a:lstStyle/>
          <a:p>
            <a:fld id="{CED1C7C9-D30E-4530-B374-A1A5176B3D4D}" type="datetime1">
              <a:rPr kumimoji="1" lang="ja-JP" altLang="en-US" smtClean="0"/>
              <a:t>2011/2/14</a:t>
            </a:fld>
            <a:endParaRPr kumimoji="1" lang="ja-JP" altLang="en-US" dirty="0"/>
          </a:p>
        </p:txBody>
      </p:sp>
      <p:sp>
        <p:nvSpPr>
          <p:cNvPr id="6" name="スライド番号プレースホルダー 5"/>
          <p:cNvSpPr>
            <a:spLocks noGrp="1"/>
          </p:cNvSpPr>
          <p:nvPr>
            <p:ph type="sldNum" sz="quarter" idx="12"/>
          </p:nvPr>
        </p:nvSpPr>
        <p:spPr/>
        <p:txBody>
          <a:bodyPr/>
          <a:lstStyle/>
          <a:p>
            <a:fld id="{0DFAFFE7-B5EB-4D84-9784-5885F39C28C0}" type="slidenum">
              <a:rPr kumimoji="1" lang="ja-JP" altLang="en-US" smtClean="0"/>
              <a:pPr/>
              <a:t>25</a:t>
            </a:fld>
            <a:endParaRPr kumimoji="1" lang="ja-JP" altLang="en-US" dirty="0"/>
          </a:p>
        </p:txBody>
      </p:sp>
      <p:sp>
        <p:nvSpPr>
          <p:cNvPr id="8" name="コンテンツ プレースホルダー 2"/>
          <p:cNvSpPr txBox="1">
            <a:spLocks/>
          </p:cNvSpPr>
          <p:nvPr/>
        </p:nvSpPr>
        <p:spPr bwMode="auto">
          <a:xfrm>
            <a:off x="4705672" y="1412776"/>
            <a:ext cx="4618856" cy="482441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lr>
                <a:schemeClr val="accent2"/>
              </a:buClr>
              <a:buFont typeface="Wingdings" pitchFamily="2" charset="2"/>
              <a:buChar char="n"/>
              <a:defRPr kumimoji="1" sz="3200">
                <a:solidFill>
                  <a:schemeClr val="tx1"/>
                </a:solidFill>
                <a:latin typeface="+mn-lt"/>
                <a:ea typeface="+mn-ea"/>
                <a:cs typeface="+mn-cs"/>
              </a:defRPr>
            </a:lvl1pPr>
            <a:lvl2pPr marL="742950" indent="-285750" algn="l" rtl="0" eaLnBrk="1" fontAlgn="base" hangingPunct="1">
              <a:spcBef>
                <a:spcPct val="20000"/>
              </a:spcBef>
              <a:spcAft>
                <a:spcPct val="0"/>
              </a:spcAft>
              <a:buClr>
                <a:schemeClr val="accent1"/>
              </a:buClr>
              <a:buFont typeface="Wingdings" pitchFamily="2" charset="2"/>
              <a:buChar char="p"/>
              <a:defRPr kumimoji="1" sz="2800">
                <a:solidFill>
                  <a:schemeClr val="tx1"/>
                </a:solidFill>
                <a:latin typeface="+mn-lt"/>
                <a:ea typeface="+mn-ea"/>
              </a:defRPr>
            </a:lvl2pPr>
            <a:lvl3pPr marL="1143000" indent="-228600" algn="l" rtl="0" eaLnBrk="1" fontAlgn="base" hangingPunct="1">
              <a:spcBef>
                <a:spcPct val="20000"/>
              </a:spcBef>
              <a:spcAft>
                <a:spcPct val="0"/>
              </a:spcAft>
              <a:buClr>
                <a:schemeClr val="accent1"/>
              </a:buClr>
              <a:buFont typeface="Arial" pitchFamily="34" charset="0"/>
              <a:buChar char="•"/>
              <a:defRPr kumimoji="1" sz="2400">
                <a:solidFill>
                  <a:schemeClr val="tx1"/>
                </a:solidFill>
                <a:latin typeface="+mn-lt"/>
                <a:ea typeface="+mn-ea"/>
              </a:defRPr>
            </a:lvl3pPr>
            <a:lvl4pPr marL="1600200" indent="-228600" algn="l" rtl="0" eaLnBrk="1" fontAlgn="base" hangingPunct="1">
              <a:spcBef>
                <a:spcPct val="20000"/>
              </a:spcBef>
              <a:spcAft>
                <a:spcPct val="0"/>
              </a:spcAft>
              <a:buClr>
                <a:schemeClr val="accent1"/>
              </a:buClr>
              <a:buFont typeface="Arial" pitchFamily="34" charset="0"/>
              <a:buChar char="•"/>
              <a:defRPr kumimoji="1" sz="2000">
                <a:solidFill>
                  <a:schemeClr val="tx1"/>
                </a:solidFill>
                <a:latin typeface="+mn-lt"/>
                <a:ea typeface="+mn-ea"/>
              </a:defRPr>
            </a:lvl4pPr>
            <a:lvl5pPr marL="2057400" indent="-228600" algn="l" rtl="0" eaLnBrk="1" fontAlgn="base" hangingPunct="1">
              <a:spcBef>
                <a:spcPct val="20000"/>
              </a:spcBef>
              <a:spcAft>
                <a:spcPct val="0"/>
              </a:spcAft>
              <a:buClr>
                <a:schemeClr val="accent1"/>
              </a:buClr>
              <a:buFont typeface="Arial" pitchFamily="34" charset="0"/>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a:lstStyle>
          <a:p>
            <a:r>
              <a:rPr lang="en-US" altLang="ja-JP" dirty="0" smtClean="0"/>
              <a:t> </a:t>
            </a:r>
            <a:r>
              <a:rPr lang="ja-JP" altLang="en-US" dirty="0" smtClean="0"/>
              <a:t>識別子の数</a:t>
            </a:r>
            <a:r>
              <a:rPr lang="en-US" altLang="ja-JP" i="1" dirty="0" smtClean="0"/>
              <a:t>&lt;</a:t>
            </a:r>
            <a:r>
              <a:rPr lang="en-US" altLang="ja-JP" dirty="0" smtClean="0"/>
              <a:t>3</a:t>
            </a:r>
          </a:p>
          <a:p>
            <a:r>
              <a:rPr lang="en-US" altLang="ja-JP" dirty="0" smtClean="0"/>
              <a:t>”implements” </a:t>
            </a:r>
            <a:r>
              <a:rPr lang="ja-JP" altLang="en-US" dirty="0" smtClean="0"/>
              <a:t>という単語を含まない</a:t>
            </a:r>
            <a:endParaRPr lang="en-US" altLang="ja-JP" dirty="0"/>
          </a:p>
          <a:p>
            <a:r>
              <a:rPr lang="en-US" altLang="ja-JP" dirty="0" smtClean="0"/>
              <a:t>”test” </a:t>
            </a:r>
            <a:r>
              <a:rPr lang="ja-JP" altLang="en-US" dirty="0" smtClean="0"/>
              <a:t>という単語を含まない</a:t>
            </a:r>
            <a:endParaRPr lang="ja-JP" altLang="en-US" dirty="0"/>
          </a:p>
        </p:txBody>
      </p:sp>
    </p:spTree>
    <p:extLst>
      <p:ext uri="{BB962C8B-B14F-4D97-AF65-F5344CB8AC3E}">
        <p14:creationId xmlns:p14="http://schemas.microsoft.com/office/powerpoint/2010/main" val="918513523"/>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フィルタリング一覧</a:t>
            </a:r>
            <a:endParaRPr kumimoji="1" lang="ja-JP" altLang="en-US" dirty="0"/>
          </a:p>
        </p:txBody>
      </p:sp>
      <p:sp>
        <p:nvSpPr>
          <p:cNvPr id="3" name="コンテンツ プレースホルダー 2"/>
          <p:cNvSpPr>
            <a:spLocks noGrp="1"/>
          </p:cNvSpPr>
          <p:nvPr>
            <p:ph idx="1"/>
          </p:nvPr>
        </p:nvSpPr>
        <p:spPr>
          <a:xfrm>
            <a:off x="457200" y="1412875"/>
            <a:ext cx="4320480" cy="4824413"/>
          </a:xfrm>
        </p:spPr>
        <p:txBody>
          <a:bodyPr>
            <a:noAutofit/>
          </a:bodyPr>
          <a:lstStyle/>
          <a:p>
            <a:r>
              <a:rPr lang="ja-JP" altLang="en-US" sz="1700" dirty="0" smtClean="0"/>
              <a:t>支持度</a:t>
            </a:r>
            <a:r>
              <a:rPr lang="ja-JP" altLang="en-US" sz="1700" dirty="0"/>
              <a:t>：</a:t>
            </a:r>
            <a:r>
              <a:rPr lang="ja-JP" altLang="en-US" sz="1700" dirty="0" smtClean="0"/>
              <a:t>頻出</a:t>
            </a:r>
            <a:r>
              <a:rPr lang="ja-JP" altLang="en-US" sz="1700" dirty="0"/>
              <a:t>部分グラフの</a:t>
            </a:r>
            <a:r>
              <a:rPr lang="ja-JP" altLang="en-US" sz="1700" dirty="0" smtClean="0"/>
              <a:t>支持度</a:t>
            </a:r>
            <a:endParaRPr lang="ja-JP" altLang="en-US" sz="1700" dirty="0"/>
          </a:p>
          <a:p>
            <a:r>
              <a:rPr lang="ja-JP" altLang="en-US" sz="1700" dirty="0" smtClean="0"/>
              <a:t>サイズ</a:t>
            </a:r>
            <a:r>
              <a:rPr lang="ja-JP" altLang="en-US" sz="1700" dirty="0"/>
              <a:t>：</a:t>
            </a:r>
            <a:r>
              <a:rPr lang="ja-JP" altLang="en-US" sz="1700" dirty="0" smtClean="0"/>
              <a:t>頻出</a:t>
            </a:r>
            <a:r>
              <a:rPr lang="ja-JP" altLang="en-US" sz="1700" dirty="0"/>
              <a:t>部分グラフのサイズ</a:t>
            </a:r>
            <a:r>
              <a:rPr lang="en-US" altLang="ja-JP" sz="1700" dirty="0"/>
              <a:t>(</a:t>
            </a:r>
            <a:r>
              <a:rPr lang="ja-JP" altLang="en-US" sz="1700" dirty="0"/>
              <a:t>頂点数</a:t>
            </a:r>
            <a:r>
              <a:rPr lang="en-US" altLang="ja-JP" sz="1700" dirty="0" smtClean="0"/>
              <a:t>)</a:t>
            </a:r>
            <a:endParaRPr lang="ja-JP" altLang="en-US" sz="1700" dirty="0"/>
          </a:p>
          <a:p>
            <a:r>
              <a:rPr lang="ja-JP" altLang="en-US" sz="1700" dirty="0" smtClean="0"/>
              <a:t>プロジェクト数</a:t>
            </a:r>
            <a:r>
              <a:rPr lang="ja-JP" altLang="en-US" sz="1700" dirty="0"/>
              <a:t>：</a:t>
            </a:r>
            <a:r>
              <a:rPr lang="ja-JP" altLang="en-US" sz="1700" dirty="0" smtClean="0"/>
              <a:t>頻出</a:t>
            </a:r>
            <a:r>
              <a:rPr lang="ja-JP" altLang="en-US" sz="1700" dirty="0"/>
              <a:t>部分グラフを含むグラフの名詞に関する文がいくつの</a:t>
            </a:r>
            <a:r>
              <a:rPr lang="ja-JP" altLang="en-US" sz="1700" dirty="0" smtClean="0"/>
              <a:t>プロジェクトで</a:t>
            </a:r>
            <a:r>
              <a:rPr lang="ja-JP" altLang="en-US" sz="1700" dirty="0"/>
              <a:t>記述されていたかの</a:t>
            </a:r>
            <a:r>
              <a:rPr lang="ja-JP" altLang="en-US" sz="1700" dirty="0" smtClean="0"/>
              <a:t>合計</a:t>
            </a:r>
            <a:endParaRPr lang="en-US" altLang="ja-JP" sz="1700" dirty="0"/>
          </a:p>
          <a:p>
            <a:r>
              <a:rPr lang="ja-JP" altLang="en-US" sz="1700" dirty="0" smtClean="0"/>
              <a:t>語数：文</a:t>
            </a:r>
            <a:r>
              <a:rPr lang="ja-JP" altLang="en-US" sz="1700" dirty="0"/>
              <a:t>を構成する単語の数</a:t>
            </a:r>
          </a:p>
          <a:p>
            <a:r>
              <a:rPr lang="ja-JP" altLang="en-US" sz="1700" dirty="0" smtClean="0"/>
              <a:t>平均</a:t>
            </a:r>
            <a:r>
              <a:rPr lang="ja-JP" altLang="en-US" sz="1700" dirty="0"/>
              <a:t>単語</a:t>
            </a:r>
            <a:r>
              <a:rPr lang="ja-JP" altLang="en-US" sz="1700" dirty="0" smtClean="0"/>
              <a:t>長：文内</a:t>
            </a:r>
            <a:r>
              <a:rPr lang="ja-JP" altLang="en-US" sz="1700" dirty="0"/>
              <a:t>の単語の平均構成文字数</a:t>
            </a:r>
          </a:p>
          <a:p>
            <a:r>
              <a:rPr lang="ja-JP" altLang="en-US" sz="1700" dirty="0" smtClean="0"/>
              <a:t>最大</a:t>
            </a:r>
            <a:r>
              <a:rPr lang="ja-JP" altLang="en-US" sz="1700" dirty="0"/>
              <a:t>単語</a:t>
            </a:r>
            <a:r>
              <a:rPr lang="ja-JP" altLang="en-US" sz="1700" dirty="0" smtClean="0"/>
              <a:t>長：文内</a:t>
            </a:r>
            <a:r>
              <a:rPr lang="ja-JP" altLang="en-US" sz="1700" dirty="0"/>
              <a:t>の単語の最大の文字数</a:t>
            </a:r>
          </a:p>
          <a:p>
            <a:r>
              <a:rPr lang="ja-JP" altLang="en-US" sz="1700" dirty="0" smtClean="0"/>
              <a:t>特徴度：単語</a:t>
            </a:r>
            <a:r>
              <a:rPr lang="ja-JP" altLang="en-US" sz="1700" dirty="0"/>
              <a:t>の</a:t>
            </a:r>
            <a:r>
              <a:rPr lang="en-US" altLang="ja-JP" sz="1700" dirty="0" err="1"/>
              <a:t>tf</a:t>
            </a:r>
            <a:r>
              <a:rPr lang="en-US" altLang="ja-JP" sz="1700" dirty="0"/>
              <a:t>(</a:t>
            </a:r>
            <a:r>
              <a:rPr lang="ja-JP" altLang="en-US" sz="1700" dirty="0"/>
              <a:t>出現頻度</a:t>
            </a:r>
            <a:r>
              <a:rPr lang="en-US" altLang="ja-JP" sz="1700" dirty="0"/>
              <a:t>) </a:t>
            </a:r>
            <a:r>
              <a:rPr lang="ja-JP" altLang="en-US" sz="1700" dirty="0"/>
              <a:t>と</a:t>
            </a:r>
            <a:r>
              <a:rPr lang="en-US" altLang="ja-JP" sz="1700" dirty="0" err="1"/>
              <a:t>idf</a:t>
            </a:r>
            <a:r>
              <a:rPr lang="en-US" altLang="ja-JP" sz="1700" dirty="0"/>
              <a:t>(</a:t>
            </a:r>
            <a:r>
              <a:rPr lang="ja-JP" altLang="en-US" sz="1700" dirty="0"/>
              <a:t>逆出現頻度</a:t>
            </a:r>
            <a:r>
              <a:rPr lang="en-US" altLang="ja-JP" sz="1700" dirty="0"/>
              <a:t>) </a:t>
            </a:r>
            <a:r>
              <a:rPr lang="ja-JP" altLang="en-US" sz="1700" dirty="0"/>
              <a:t>を利用して計算される値</a:t>
            </a:r>
          </a:p>
          <a:p>
            <a:r>
              <a:rPr lang="ja-JP" altLang="en-US" sz="1700" dirty="0" smtClean="0"/>
              <a:t>特定</a:t>
            </a:r>
            <a:r>
              <a:rPr lang="ja-JP" altLang="en-US" sz="1700" dirty="0"/>
              <a:t>単語を</a:t>
            </a:r>
            <a:r>
              <a:rPr lang="ja-JP" altLang="en-US" sz="1700" dirty="0" smtClean="0"/>
              <a:t>含む：ある</a:t>
            </a:r>
            <a:r>
              <a:rPr lang="ja-JP" altLang="en-US" sz="1700" dirty="0"/>
              <a:t>特定の単語含むか</a:t>
            </a:r>
          </a:p>
          <a:p>
            <a:r>
              <a:rPr lang="ja-JP" altLang="en-US" sz="1700" dirty="0" smtClean="0"/>
              <a:t>数字</a:t>
            </a:r>
            <a:r>
              <a:rPr lang="ja-JP" altLang="en-US" sz="1700" dirty="0"/>
              <a:t>を</a:t>
            </a:r>
            <a:r>
              <a:rPr lang="ja-JP" altLang="en-US" sz="1700" dirty="0" smtClean="0"/>
              <a:t>含む：文中</a:t>
            </a:r>
            <a:r>
              <a:rPr lang="ja-JP" altLang="en-US" sz="1700" dirty="0"/>
              <a:t>に数字を含むか</a:t>
            </a:r>
          </a:p>
          <a:p>
            <a:r>
              <a:rPr lang="ja-JP" altLang="en-US" sz="1700" dirty="0" smtClean="0"/>
              <a:t>区切り</a:t>
            </a:r>
            <a:r>
              <a:rPr lang="ja-JP" altLang="en-US" sz="1700" dirty="0"/>
              <a:t>文字の</a:t>
            </a:r>
            <a:r>
              <a:rPr lang="ja-JP" altLang="en-US" sz="1700" dirty="0" smtClean="0"/>
              <a:t>個数：文中</a:t>
            </a:r>
            <a:r>
              <a:rPr lang="ja-JP" altLang="en-US" sz="1700" dirty="0"/>
              <a:t>にカンマ，ピリオド，コロン，セミコロンなどをいくつ含む</a:t>
            </a:r>
            <a:r>
              <a:rPr lang="ja-JP" altLang="en-US" sz="1700" dirty="0" smtClean="0"/>
              <a:t>か</a:t>
            </a:r>
            <a:endParaRPr lang="ja-JP" altLang="en-US" sz="1700" dirty="0"/>
          </a:p>
        </p:txBody>
      </p:sp>
      <p:sp>
        <p:nvSpPr>
          <p:cNvPr id="4" name="フッター プレースホルダー 3"/>
          <p:cNvSpPr>
            <a:spLocks noGrp="1"/>
          </p:cNvSpPr>
          <p:nvPr>
            <p:ph type="ftr" sz="quarter" idx="10"/>
          </p:nvPr>
        </p:nvSpPr>
        <p:spPr/>
        <p:txBody>
          <a:bodyPr/>
          <a:lstStyle/>
          <a:p>
            <a:r>
              <a:rPr kumimoji="1" lang="ja-JP" altLang="en-US" dirty="0" smtClean="0"/>
              <a:t>修士論文発表会</a:t>
            </a:r>
            <a:endParaRPr kumimoji="1" lang="ja-JP" altLang="en-US" dirty="0"/>
          </a:p>
        </p:txBody>
      </p:sp>
      <p:sp>
        <p:nvSpPr>
          <p:cNvPr id="5" name="日付プレースホルダー 4"/>
          <p:cNvSpPr>
            <a:spLocks noGrp="1"/>
          </p:cNvSpPr>
          <p:nvPr>
            <p:ph type="dt" sz="half" idx="11"/>
          </p:nvPr>
        </p:nvSpPr>
        <p:spPr/>
        <p:txBody>
          <a:bodyPr/>
          <a:lstStyle/>
          <a:p>
            <a:fld id="{CED1C7C9-D30E-4530-B374-A1A5176B3D4D}" type="datetime1">
              <a:rPr kumimoji="1" lang="ja-JP" altLang="en-US" smtClean="0"/>
              <a:t>2011/2/14</a:t>
            </a:fld>
            <a:endParaRPr kumimoji="1" lang="ja-JP" altLang="en-US" dirty="0"/>
          </a:p>
        </p:txBody>
      </p:sp>
      <p:sp>
        <p:nvSpPr>
          <p:cNvPr id="6" name="スライド番号プレースホルダー 5"/>
          <p:cNvSpPr>
            <a:spLocks noGrp="1"/>
          </p:cNvSpPr>
          <p:nvPr>
            <p:ph type="sldNum" sz="quarter" idx="12"/>
          </p:nvPr>
        </p:nvSpPr>
        <p:spPr/>
        <p:txBody>
          <a:bodyPr/>
          <a:lstStyle/>
          <a:p>
            <a:fld id="{0DFAFFE7-B5EB-4D84-9784-5885F39C28C0}" type="slidenum">
              <a:rPr kumimoji="1" lang="ja-JP" altLang="en-US" smtClean="0"/>
              <a:pPr/>
              <a:t>26</a:t>
            </a:fld>
            <a:endParaRPr kumimoji="1" lang="ja-JP" altLang="en-US" dirty="0"/>
          </a:p>
        </p:txBody>
      </p:sp>
      <p:sp>
        <p:nvSpPr>
          <p:cNvPr id="7" name="コンテンツ プレースホルダー 2"/>
          <p:cNvSpPr txBox="1">
            <a:spLocks/>
          </p:cNvSpPr>
          <p:nvPr/>
        </p:nvSpPr>
        <p:spPr bwMode="auto">
          <a:xfrm>
            <a:off x="4777680" y="1412776"/>
            <a:ext cx="4114800" cy="482441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lr>
                <a:schemeClr val="accent2"/>
              </a:buClr>
              <a:buFont typeface="Wingdings" pitchFamily="2" charset="2"/>
              <a:buChar char="n"/>
              <a:defRPr kumimoji="1" sz="3200">
                <a:solidFill>
                  <a:schemeClr val="tx1"/>
                </a:solidFill>
                <a:latin typeface="+mn-lt"/>
                <a:ea typeface="+mn-ea"/>
                <a:cs typeface="+mn-cs"/>
              </a:defRPr>
            </a:lvl1pPr>
            <a:lvl2pPr marL="742950" indent="-285750" algn="l" rtl="0" eaLnBrk="1" fontAlgn="base" hangingPunct="1">
              <a:spcBef>
                <a:spcPct val="20000"/>
              </a:spcBef>
              <a:spcAft>
                <a:spcPct val="0"/>
              </a:spcAft>
              <a:buClr>
                <a:schemeClr val="accent1"/>
              </a:buClr>
              <a:buFont typeface="Wingdings" pitchFamily="2" charset="2"/>
              <a:buChar char="p"/>
              <a:defRPr kumimoji="1" sz="2800">
                <a:solidFill>
                  <a:schemeClr val="tx1"/>
                </a:solidFill>
                <a:latin typeface="+mn-lt"/>
                <a:ea typeface="+mn-ea"/>
              </a:defRPr>
            </a:lvl2pPr>
            <a:lvl3pPr marL="1143000" indent="-228600" algn="l" rtl="0" eaLnBrk="1" fontAlgn="base" hangingPunct="1">
              <a:spcBef>
                <a:spcPct val="20000"/>
              </a:spcBef>
              <a:spcAft>
                <a:spcPct val="0"/>
              </a:spcAft>
              <a:buClr>
                <a:schemeClr val="accent1"/>
              </a:buClr>
              <a:buFont typeface="Arial" pitchFamily="34" charset="0"/>
              <a:buChar char="•"/>
              <a:defRPr kumimoji="1" sz="2400">
                <a:solidFill>
                  <a:schemeClr val="tx1"/>
                </a:solidFill>
                <a:latin typeface="+mn-lt"/>
                <a:ea typeface="+mn-ea"/>
              </a:defRPr>
            </a:lvl3pPr>
            <a:lvl4pPr marL="1600200" indent="-228600" algn="l" rtl="0" eaLnBrk="1" fontAlgn="base" hangingPunct="1">
              <a:spcBef>
                <a:spcPct val="20000"/>
              </a:spcBef>
              <a:spcAft>
                <a:spcPct val="0"/>
              </a:spcAft>
              <a:buClr>
                <a:schemeClr val="accent1"/>
              </a:buClr>
              <a:buFont typeface="Arial" pitchFamily="34" charset="0"/>
              <a:buChar char="•"/>
              <a:defRPr kumimoji="1" sz="2000">
                <a:solidFill>
                  <a:schemeClr val="tx1"/>
                </a:solidFill>
                <a:latin typeface="+mn-lt"/>
                <a:ea typeface="+mn-ea"/>
              </a:defRPr>
            </a:lvl4pPr>
            <a:lvl5pPr marL="2057400" indent="-228600" algn="l" rtl="0" eaLnBrk="1" fontAlgn="base" hangingPunct="1">
              <a:spcBef>
                <a:spcPct val="20000"/>
              </a:spcBef>
              <a:spcAft>
                <a:spcPct val="0"/>
              </a:spcAft>
              <a:buClr>
                <a:schemeClr val="accent1"/>
              </a:buClr>
              <a:buFont typeface="Arial" pitchFamily="34" charset="0"/>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a:lstStyle>
          <a:p>
            <a:r>
              <a:rPr lang="ja-JP" altLang="en-US" sz="1700" dirty="0" smtClean="0"/>
              <a:t>特定単語の数：ある特定の単語の語数</a:t>
            </a:r>
          </a:p>
          <a:p>
            <a:r>
              <a:rPr lang="ja-JP" altLang="en-US" sz="1700" dirty="0" smtClean="0"/>
              <a:t>識別子の数：文中に出現する識別子の数</a:t>
            </a:r>
          </a:p>
          <a:p>
            <a:r>
              <a:rPr lang="ja-JP" altLang="en-US" sz="1700" dirty="0" smtClean="0"/>
              <a:t>主語を含む：文に元の文の主語が含まれているか</a:t>
            </a:r>
          </a:p>
          <a:p>
            <a:r>
              <a:rPr lang="ja-JP" altLang="en-US" sz="1700" dirty="0" smtClean="0"/>
              <a:t>述語を含む：文に元の文の述語が含まれているか</a:t>
            </a:r>
          </a:p>
          <a:p>
            <a:r>
              <a:rPr lang="ja-JP" altLang="en-US" sz="1700" dirty="0" smtClean="0"/>
              <a:t>目的の単語を含む：説明文を生成する対象の名詞が含まれているか</a:t>
            </a:r>
          </a:p>
          <a:p>
            <a:r>
              <a:rPr lang="ja-JP" altLang="en-US" sz="1700" dirty="0" smtClean="0"/>
              <a:t>主語が目的の単語説：明文を生成する対象の名詞が主語になっているか</a:t>
            </a:r>
          </a:p>
          <a:p>
            <a:r>
              <a:rPr lang="ja-JP" altLang="en-US" sz="1700" dirty="0" smtClean="0"/>
              <a:t>・括弧：括弧等が閉じられているか</a:t>
            </a:r>
          </a:p>
          <a:p>
            <a:r>
              <a:rPr lang="ja-JP" altLang="en-US" sz="1700" dirty="0" smtClean="0"/>
              <a:t>・仏語：フランス語によく用いられる’</a:t>
            </a:r>
            <a:r>
              <a:rPr lang="en-US" altLang="ja-JP" sz="1700" dirty="0" smtClean="0"/>
              <a:t>de” </a:t>
            </a:r>
            <a:r>
              <a:rPr lang="ja-JP" altLang="en-US" sz="1700" dirty="0" smtClean="0"/>
              <a:t>や”</a:t>
            </a:r>
            <a:r>
              <a:rPr lang="en-US" altLang="ja-JP" sz="1700" dirty="0" err="1" smtClean="0"/>
              <a:t>cest</a:t>
            </a:r>
            <a:r>
              <a:rPr lang="en-US" altLang="ja-JP" sz="1700" dirty="0" smtClean="0"/>
              <a:t>” </a:t>
            </a:r>
            <a:r>
              <a:rPr lang="ja-JP" altLang="en-US" sz="1700" dirty="0" smtClean="0"/>
              <a:t>などを含むか</a:t>
            </a:r>
            <a:endParaRPr lang="ja-JP" altLang="en-US" sz="1700" dirty="0"/>
          </a:p>
        </p:txBody>
      </p:sp>
    </p:spTree>
    <p:extLst>
      <p:ext uri="{BB962C8B-B14F-4D97-AF65-F5344CB8AC3E}">
        <p14:creationId xmlns:p14="http://schemas.microsoft.com/office/powerpoint/2010/main" val="3914863614"/>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評価実験の問題の作り方</a:t>
            </a:r>
            <a:endParaRPr kumimoji="1" lang="ja-JP" altLang="en-US" dirty="0"/>
          </a:p>
        </p:txBody>
      </p:sp>
      <p:sp>
        <p:nvSpPr>
          <p:cNvPr id="3" name="コンテンツ プレースホルダー 2"/>
          <p:cNvSpPr>
            <a:spLocks noGrp="1"/>
          </p:cNvSpPr>
          <p:nvPr>
            <p:ph idx="1"/>
          </p:nvPr>
        </p:nvSpPr>
        <p:spPr/>
        <p:txBody>
          <a:bodyPr/>
          <a:lstStyle/>
          <a:p>
            <a:pPr marL="514350" indent="-514350">
              <a:buFont typeface="+mj-lt"/>
              <a:buAutoNum type="arabicPeriod"/>
            </a:pPr>
            <a:r>
              <a:rPr kumimoji="1" lang="ja-JP" altLang="en-US" dirty="0" smtClean="0"/>
              <a:t>生成した説明文の量が多い名詞上位</a:t>
            </a:r>
            <a:r>
              <a:rPr kumimoji="1" lang="en-US" altLang="ja-JP" dirty="0" smtClean="0"/>
              <a:t>500</a:t>
            </a:r>
            <a:r>
              <a:rPr lang="ja-JP" altLang="en-US" dirty="0" smtClean="0"/>
              <a:t>個からランダムに単語を選ぶ</a:t>
            </a:r>
            <a:endParaRPr lang="en-US" altLang="ja-JP" dirty="0" smtClean="0"/>
          </a:p>
          <a:p>
            <a:pPr marL="514350" indent="-514350">
              <a:buFont typeface="+mj-lt"/>
              <a:buAutoNum type="arabicPeriod"/>
            </a:pPr>
            <a:r>
              <a:rPr kumimoji="1" lang="ja-JP" altLang="en-US" dirty="0" smtClean="0"/>
              <a:t>その単語を含むようなファイル名のソースコード</a:t>
            </a:r>
            <a:r>
              <a:rPr kumimoji="1" lang="en-US" altLang="ja-JP" dirty="0" smtClean="0"/>
              <a:t>A</a:t>
            </a:r>
            <a:r>
              <a:rPr kumimoji="1" lang="ja-JP" altLang="en-US" dirty="0" smtClean="0"/>
              <a:t>をランダムで選ぶ</a:t>
            </a:r>
            <a:endParaRPr kumimoji="1" lang="en-US" altLang="ja-JP" dirty="0" smtClean="0"/>
          </a:p>
          <a:p>
            <a:pPr marL="914400" lvl="1" indent="-514350"/>
            <a:r>
              <a:rPr lang="ja-JP" altLang="en-US" dirty="0"/>
              <a:t>辞書</a:t>
            </a:r>
            <a:r>
              <a:rPr lang="ja-JP" altLang="en-US" dirty="0" smtClean="0"/>
              <a:t>の生成に用いたソースコード集合から</a:t>
            </a:r>
            <a:endParaRPr lang="en-US" altLang="ja-JP" dirty="0" smtClean="0"/>
          </a:p>
          <a:p>
            <a:pPr marL="514350" indent="-514350">
              <a:buFont typeface="+mj-lt"/>
              <a:buAutoNum type="arabicPeriod"/>
            </a:pPr>
            <a:r>
              <a:rPr kumimoji="1" lang="en-US" altLang="ja-JP" dirty="0" smtClean="0"/>
              <a:t>A</a:t>
            </a:r>
            <a:r>
              <a:rPr lang="ja-JP" altLang="en-US" dirty="0" smtClean="0"/>
              <a:t>のファイル名に含まれる単語を含むようなソースコード</a:t>
            </a:r>
            <a:r>
              <a:rPr lang="en-US" altLang="ja-JP" dirty="0" smtClean="0"/>
              <a:t>B</a:t>
            </a:r>
            <a:r>
              <a:rPr lang="ja-JP" altLang="en-US" dirty="0" err="1" smtClean="0"/>
              <a:t>，</a:t>
            </a:r>
            <a:r>
              <a:rPr lang="en-US" altLang="ja-JP" dirty="0" smtClean="0"/>
              <a:t>C</a:t>
            </a:r>
            <a:r>
              <a:rPr lang="ja-JP" altLang="en-US" dirty="0" smtClean="0"/>
              <a:t>をランダムに選ぶ</a:t>
            </a:r>
            <a:endParaRPr lang="en-US" altLang="ja-JP" dirty="0" smtClean="0"/>
          </a:p>
          <a:p>
            <a:pPr marL="514350" indent="-514350">
              <a:buFont typeface="+mj-lt"/>
              <a:buAutoNum type="arabicPeriod"/>
            </a:pPr>
            <a:r>
              <a:rPr kumimoji="1" lang="en-US" altLang="ja-JP" dirty="0" smtClean="0"/>
              <a:t>A</a:t>
            </a:r>
            <a:r>
              <a:rPr kumimoji="1" lang="ja-JP" altLang="en-US" dirty="0" smtClean="0"/>
              <a:t>のファイル名に含まれる単語を含まないようなソース</a:t>
            </a:r>
            <a:r>
              <a:rPr lang="ja-JP" altLang="en-US" dirty="0" smtClean="0"/>
              <a:t>コード</a:t>
            </a:r>
            <a:r>
              <a:rPr lang="en-US" altLang="ja-JP" dirty="0" smtClean="0"/>
              <a:t>D</a:t>
            </a:r>
            <a:r>
              <a:rPr lang="ja-JP" altLang="en-US" dirty="0" smtClean="0"/>
              <a:t>をランダムに選ぶ</a:t>
            </a:r>
            <a:endParaRPr kumimoji="1" lang="ja-JP" altLang="en-US" dirty="0"/>
          </a:p>
        </p:txBody>
      </p:sp>
      <p:sp>
        <p:nvSpPr>
          <p:cNvPr id="4" name="フッター プレースホルダー 3"/>
          <p:cNvSpPr>
            <a:spLocks noGrp="1"/>
          </p:cNvSpPr>
          <p:nvPr>
            <p:ph type="ftr" sz="quarter" idx="10"/>
          </p:nvPr>
        </p:nvSpPr>
        <p:spPr/>
        <p:txBody>
          <a:bodyPr/>
          <a:lstStyle/>
          <a:p>
            <a:r>
              <a:rPr kumimoji="1" lang="ja-JP" altLang="en-US" smtClean="0"/>
              <a:t>修士論文発表会</a:t>
            </a:r>
            <a:endParaRPr kumimoji="1" lang="ja-JP" altLang="en-US" dirty="0"/>
          </a:p>
        </p:txBody>
      </p:sp>
      <p:sp>
        <p:nvSpPr>
          <p:cNvPr id="5" name="日付プレースホルダー 4"/>
          <p:cNvSpPr>
            <a:spLocks noGrp="1"/>
          </p:cNvSpPr>
          <p:nvPr>
            <p:ph type="dt" sz="half" idx="11"/>
          </p:nvPr>
        </p:nvSpPr>
        <p:spPr/>
        <p:txBody>
          <a:bodyPr/>
          <a:lstStyle/>
          <a:p>
            <a:fld id="{CED1C7C9-D30E-4530-B374-A1A5176B3D4D}" type="datetime1">
              <a:rPr kumimoji="1" lang="ja-JP" altLang="en-US" smtClean="0"/>
              <a:t>2011/2/13</a:t>
            </a:fld>
            <a:endParaRPr kumimoji="1" lang="ja-JP" altLang="en-US" dirty="0"/>
          </a:p>
        </p:txBody>
      </p:sp>
      <p:sp>
        <p:nvSpPr>
          <p:cNvPr id="6" name="スライド番号プレースホルダー 5"/>
          <p:cNvSpPr>
            <a:spLocks noGrp="1"/>
          </p:cNvSpPr>
          <p:nvPr>
            <p:ph type="sldNum" sz="quarter" idx="12"/>
          </p:nvPr>
        </p:nvSpPr>
        <p:spPr/>
        <p:txBody>
          <a:bodyPr/>
          <a:lstStyle/>
          <a:p>
            <a:fld id="{0DFAFFE7-B5EB-4D84-9784-5885F39C28C0}" type="slidenum">
              <a:rPr kumimoji="1" lang="ja-JP" altLang="en-US" smtClean="0"/>
              <a:pPr/>
              <a:t>27</a:t>
            </a:fld>
            <a:endParaRPr kumimoji="1" lang="ja-JP" altLang="en-US" dirty="0"/>
          </a:p>
        </p:txBody>
      </p:sp>
    </p:spTree>
    <p:extLst>
      <p:ext uri="{BB962C8B-B14F-4D97-AF65-F5344CB8AC3E}">
        <p14:creationId xmlns:p14="http://schemas.microsoft.com/office/powerpoint/2010/main" val="324204936"/>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名詞の理由</a:t>
            </a:r>
            <a:endParaRPr kumimoji="1" lang="ja-JP" altLang="en-US" dirty="0"/>
          </a:p>
        </p:txBody>
      </p:sp>
      <p:sp>
        <p:nvSpPr>
          <p:cNvPr id="3" name="コンテンツ プレースホルダー 2"/>
          <p:cNvSpPr>
            <a:spLocks noGrp="1"/>
          </p:cNvSpPr>
          <p:nvPr>
            <p:ph idx="1"/>
          </p:nvPr>
        </p:nvSpPr>
        <p:spPr/>
        <p:txBody>
          <a:bodyPr/>
          <a:lstStyle/>
          <a:p>
            <a:r>
              <a:rPr lang="ja-JP" altLang="en-US" dirty="0" smtClean="0"/>
              <a:t>識別子に用いられる名詞の種類が膨大</a:t>
            </a:r>
            <a:endParaRPr lang="en-US" altLang="ja-JP" dirty="0"/>
          </a:p>
          <a:p>
            <a:r>
              <a:rPr kumimoji="1" lang="ja-JP" altLang="en-US" dirty="0" smtClean="0"/>
              <a:t>識別子の多くには名詞が含まれる</a:t>
            </a:r>
            <a:endParaRPr kumimoji="1" lang="en-US" altLang="ja-JP" dirty="0" smtClean="0"/>
          </a:p>
          <a:p>
            <a:endParaRPr lang="en-US" altLang="ja-JP" dirty="0" smtClean="0"/>
          </a:p>
          <a:p>
            <a:r>
              <a:rPr lang="ja-JP" altLang="en-US" dirty="0" smtClean="0"/>
              <a:t>名詞</a:t>
            </a:r>
            <a:r>
              <a:rPr lang="ja-JP" altLang="en-US" dirty="0" smtClean="0"/>
              <a:t>へのコメントが</a:t>
            </a:r>
            <a:r>
              <a:rPr lang="ja-JP" altLang="en-US" dirty="0" smtClean="0"/>
              <a:t>豊富</a:t>
            </a:r>
            <a:endParaRPr lang="en-US" altLang="ja-JP" dirty="0"/>
          </a:p>
          <a:p>
            <a:pPr lvl="1"/>
            <a:r>
              <a:rPr kumimoji="1" lang="ja-JP" altLang="en-US" dirty="0" smtClean="0"/>
              <a:t>クラス名には名詞か名詞句が多い</a:t>
            </a:r>
            <a:endParaRPr kumimoji="1" lang="en-US" altLang="ja-JP" dirty="0" smtClean="0"/>
          </a:p>
          <a:p>
            <a:pPr lvl="1"/>
            <a:r>
              <a:rPr lang="ja-JP" altLang="en-US" dirty="0" smtClean="0"/>
              <a:t>クラスへのコメントは豊富</a:t>
            </a:r>
            <a:endParaRPr kumimoji="1" lang="ja-JP" altLang="en-US" dirty="0"/>
          </a:p>
        </p:txBody>
      </p:sp>
      <p:sp>
        <p:nvSpPr>
          <p:cNvPr id="4" name="フッター プレースホルダー 3"/>
          <p:cNvSpPr>
            <a:spLocks noGrp="1"/>
          </p:cNvSpPr>
          <p:nvPr>
            <p:ph type="ftr" sz="quarter" idx="10"/>
          </p:nvPr>
        </p:nvSpPr>
        <p:spPr/>
        <p:txBody>
          <a:bodyPr/>
          <a:lstStyle/>
          <a:p>
            <a:r>
              <a:rPr kumimoji="1" lang="ja-JP" altLang="en-US" smtClean="0"/>
              <a:t>修士論文発表会</a:t>
            </a:r>
            <a:endParaRPr kumimoji="1" lang="ja-JP" altLang="en-US" dirty="0"/>
          </a:p>
        </p:txBody>
      </p:sp>
      <p:sp>
        <p:nvSpPr>
          <p:cNvPr id="5" name="日付プレースホルダー 4"/>
          <p:cNvSpPr>
            <a:spLocks noGrp="1"/>
          </p:cNvSpPr>
          <p:nvPr>
            <p:ph type="dt" sz="half" idx="11"/>
          </p:nvPr>
        </p:nvSpPr>
        <p:spPr/>
        <p:txBody>
          <a:bodyPr/>
          <a:lstStyle/>
          <a:p>
            <a:fld id="{CED1C7C9-D30E-4530-B374-A1A5176B3D4D}" type="datetime1">
              <a:rPr kumimoji="1" lang="ja-JP" altLang="en-US" smtClean="0"/>
              <a:t>2011/2/13</a:t>
            </a:fld>
            <a:endParaRPr kumimoji="1" lang="ja-JP" altLang="en-US" dirty="0"/>
          </a:p>
        </p:txBody>
      </p:sp>
      <p:sp>
        <p:nvSpPr>
          <p:cNvPr id="6" name="スライド番号プレースホルダー 5"/>
          <p:cNvSpPr>
            <a:spLocks noGrp="1"/>
          </p:cNvSpPr>
          <p:nvPr>
            <p:ph type="sldNum" sz="quarter" idx="12"/>
          </p:nvPr>
        </p:nvSpPr>
        <p:spPr/>
        <p:txBody>
          <a:bodyPr/>
          <a:lstStyle/>
          <a:p>
            <a:fld id="{0DFAFFE7-B5EB-4D84-9784-5885F39C28C0}" type="slidenum">
              <a:rPr kumimoji="1" lang="ja-JP" altLang="en-US" smtClean="0"/>
              <a:pPr/>
              <a:t>28</a:t>
            </a:fld>
            <a:endParaRPr kumimoji="1" lang="ja-JP" altLang="en-US" dirty="0"/>
          </a:p>
        </p:txBody>
      </p:sp>
    </p:spTree>
    <p:extLst>
      <p:ext uri="{BB962C8B-B14F-4D97-AF65-F5344CB8AC3E}">
        <p14:creationId xmlns:p14="http://schemas.microsoft.com/office/powerpoint/2010/main" val="472454681"/>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頻出グラフマイニング</a:t>
            </a:r>
            <a:endParaRPr kumimoji="1" lang="ja-JP" altLang="en-US" dirty="0"/>
          </a:p>
        </p:txBody>
      </p:sp>
      <p:sp>
        <p:nvSpPr>
          <p:cNvPr id="4" name="フッター プレースホルダー 3"/>
          <p:cNvSpPr>
            <a:spLocks noGrp="1"/>
          </p:cNvSpPr>
          <p:nvPr>
            <p:ph type="ftr" sz="quarter" idx="10"/>
          </p:nvPr>
        </p:nvSpPr>
        <p:spPr/>
        <p:txBody>
          <a:bodyPr/>
          <a:lstStyle/>
          <a:p>
            <a:r>
              <a:rPr kumimoji="1" lang="ja-JP" altLang="en-US" smtClean="0"/>
              <a:t>修士論文発表会</a:t>
            </a:r>
            <a:endParaRPr kumimoji="1" lang="ja-JP" altLang="en-US" dirty="0"/>
          </a:p>
        </p:txBody>
      </p:sp>
      <p:sp>
        <p:nvSpPr>
          <p:cNvPr id="5" name="日付プレースホルダー 4"/>
          <p:cNvSpPr>
            <a:spLocks noGrp="1"/>
          </p:cNvSpPr>
          <p:nvPr>
            <p:ph type="dt" sz="half" idx="11"/>
          </p:nvPr>
        </p:nvSpPr>
        <p:spPr/>
        <p:txBody>
          <a:bodyPr/>
          <a:lstStyle/>
          <a:p>
            <a:fld id="{CED1C7C9-D30E-4530-B374-A1A5176B3D4D}" type="datetime1">
              <a:rPr kumimoji="1" lang="ja-JP" altLang="en-US" smtClean="0"/>
              <a:t>2011/2/13</a:t>
            </a:fld>
            <a:endParaRPr kumimoji="1" lang="ja-JP" altLang="en-US" dirty="0"/>
          </a:p>
        </p:txBody>
      </p:sp>
      <p:sp>
        <p:nvSpPr>
          <p:cNvPr id="6" name="スライド番号プレースホルダー 5"/>
          <p:cNvSpPr>
            <a:spLocks noGrp="1"/>
          </p:cNvSpPr>
          <p:nvPr>
            <p:ph type="sldNum" sz="quarter" idx="12"/>
          </p:nvPr>
        </p:nvSpPr>
        <p:spPr/>
        <p:txBody>
          <a:bodyPr/>
          <a:lstStyle/>
          <a:p>
            <a:fld id="{0DFAFFE7-B5EB-4D84-9784-5885F39C28C0}" type="slidenum">
              <a:rPr kumimoji="1" lang="ja-JP" altLang="en-US" smtClean="0"/>
              <a:pPr/>
              <a:t>29</a:t>
            </a:fld>
            <a:endParaRPr kumimoji="1" lang="ja-JP" altLang="en-US" dirty="0"/>
          </a:p>
        </p:txBody>
      </p:sp>
      <p:grpSp>
        <p:nvGrpSpPr>
          <p:cNvPr id="69" name="グループ化 68"/>
          <p:cNvGrpSpPr/>
          <p:nvPr/>
        </p:nvGrpSpPr>
        <p:grpSpPr>
          <a:xfrm>
            <a:off x="3942444" y="4997647"/>
            <a:ext cx="1435771" cy="1822474"/>
            <a:chOff x="787996" y="714435"/>
            <a:chExt cx="1828800" cy="2276475"/>
          </a:xfrm>
        </p:grpSpPr>
        <p:sp>
          <p:nvSpPr>
            <p:cNvPr id="70" name="フリーフォーム 69"/>
            <p:cNvSpPr/>
            <p:nvPr/>
          </p:nvSpPr>
          <p:spPr>
            <a:xfrm>
              <a:off x="787996" y="714435"/>
              <a:ext cx="1828800" cy="2276475"/>
            </a:xfrm>
            <a:custGeom>
              <a:avLst/>
              <a:gdLst>
                <a:gd name="connsiteX0" fmla="*/ 962025 w 1914525"/>
                <a:gd name="connsiteY0" fmla="*/ 0 h 2571750"/>
                <a:gd name="connsiteX1" fmla="*/ 19050 w 1914525"/>
                <a:gd name="connsiteY1" fmla="*/ 1295400 h 2571750"/>
                <a:gd name="connsiteX2" fmla="*/ 0 w 1914525"/>
                <a:gd name="connsiteY2" fmla="*/ 1447800 h 2571750"/>
                <a:gd name="connsiteX3" fmla="*/ 981075 w 1914525"/>
                <a:gd name="connsiteY3" fmla="*/ 2571750 h 2571750"/>
                <a:gd name="connsiteX4" fmla="*/ 1885950 w 1914525"/>
                <a:gd name="connsiteY4" fmla="*/ 1524000 h 2571750"/>
                <a:gd name="connsiteX5" fmla="*/ 1914525 w 1914525"/>
                <a:gd name="connsiteY5" fmla="*/ 1314450 h 2571750"/>
                <a:gd name="connsiteX6" fmla="*/ 962025 w 1914525"/>
                <a:gd name="connsiteY6" fmla="*/ 0 h 2571750"/>
                <a:gd name="connsiteX0" fmla="*/ 962025 w 1914525"/>
                <a:gd name="connsiteY0" fmla="*/ 0 h 2571750"/>
                <a:gd name="connsiteX1" fmla="*/ 19050 w 1914525"/>
                <a:gd name="connsiteY1" fmla="*/ 1295400 h 2571750"/>
                <a:gd name="connsiteX2" fmla="*/ 0 w 1914525"/>
                <a:gd name="connsiteY2" fmla="*/ 1447800 h 2571750"/>
                <a:gd name="connsiteX3" fmla="*/ 847725 w 1914525"/>
                <a:gd name="connsiteY3" fmla="*/ 2409825 h 2571750"/>
                <a:gd name="connsiteX4" fmla="*/ 981075 w 1914525"/>
                <a:gd name="connsiteY4" fmla="*/ 2571750 h 2571750"/>
                <a:gd name="connsiteX5" fmla="*/ 1885950 w 1914525"/>
                <a:gd name="connsiteY5" fmla="*/ 1524000 h 2571750"/>
                <a:gd name="connsiteX6" fmla="*/ 1914525 w 1914525"/>
                <a:gd name="connsiteY6" fmla="*/ 1314450 h 2571750"/>
                <a:gd name="connsiteX7" fmla="*/ 962025 w 1914525"/>
                <a:gd name="connsiteY7" fmla="*/ 0 h 2571750"/>
                <a:gd name="connsiteX0" fmla="*/ 962025 w 1914525"/>
                <a:gd name="connsiteY0" fmla="*/ 0 h 2571750"/>
                <a:gd name="connsiteX1" fmla="*/ 828675 w 1914525"/>
                <a:gd name="connsiteY1" fmla="*/ 152400 h 2571750"/>
                <a:gd name="connsiteX2" fmla="*/ 19050 w 1914525"/>
                <a:gd name="connsiteY2" fmla="*/ 1295400 h 2571750"/>
                <a:gd name="connsiteX3" fmla="*/ 0 w 1914525"/>
                <a:gd name="connsiteY3" fmla="*/ 1447800 h 2571750"/>
                <a:gd name="connsiteX4" fmla="*/ 847725 w 1914525"/>
                <a:gd name="connsiteY4" fmla="*/ 2409825 h 2571750"/>
                <a:gd name="connsiteX5" fmla="*/ 981075 w 1914525"/>
                <a:gd name="connsiteY5" fmla="*/ 2571750 h 2571750"/>
                <a:gd name="connsiteX6" fmla="*/ 1885950 w 1914525"/>
                <a:gd name="connsiteY6" fmla="*/ 1524000 h 2571750"/>
                <a:gd name="connsiteX7" fmla="*/ 1914525 w 1914525"/>
                <a:gd name="connsiteY7" fmla="*/ 1314450 h 2571750"/>
                <a:gd name="connsiteX8" fmla="*/ 962025 w 1914525"/>
                <a:gd name="connsiteY8" fmla="*/ 0 h 2571750"/>
                <a:gd name="connsiteX0" fmla="*/ 1123950 w 1914525"/>
                <a:gd name="connsiteY0" fmla="*/ 0 h 2428875"/>
                <a:gd name="connsiteX1" fmla="*/ 828675 w 1914525"/>
                <a:gd name="connsiteY1" fmla="*/ 9525 h 2428875"/>
                <a:gd name="connsiteX2" fmla="*/ 19050 w 1914525"/>
                <a:gd name="connsiteY2" fmla="*/ 1152525 h 2428875"/>
                <a:gd name="connsiteX3" fmla="*/ 0 w 1914525"/>
                <a:gd name="connsiteY3" fmla="*/ 1304925 h 2428875"/>
                <a:gd name="connsiteX4" fmla="*/ 847725 w 1914525"/>
                <a:gd name="connsiteY4" fmla="*/ 2266950 h 2428875"/>
                <a:gd name="connsiteX5" fmla="*/ 981075 w 1914525"/>
                <a:gd name="connsiteY5" fmla="*/ 2428875 h 2428875"/>
                <a:gd name="connsiteX6" fmla="*/ 1885950 w 1914525"/>
                <a:gd name="connsiteY6" fmla="*/ 1381125 h 2428875"/>
                <a:gd name="connsiteX7" fmla="*/ 1914525 w 1914525"/>
                <a:gd name="connsiteY7" fmla="*/ 1171575 h 2428875"/>
                <a:gd name="connsiteX8" fmla="*/ 1123950 w 1914525"/>
                <a:gd name="connsiteY8" fmla="*/ 0 h 2428875"/>
                <a:gd name="connsiteX0" fmla="*/ 1123950 w 1885950"/>
                <a:gd name="connsiteY0" fmla="*/ 0 h 2428875"/>
                <a:gd name="connsiteX1" fmla="*/ 828675 w 1885950"/>
                <a:gd name="connsiteY1" fmla="*/ 9525 h 2428875"/>
                <a:gd name="connsiteX2" fmla="*/ 19050 w 1885950"/>
                <a:gd name="connsiteY2" fmla="*/ 1152525 h 2428875"/>
                <a:gd name="connsiteX3" fmla="*/ 0 w 1885950"/>
                <a:gd name="connsiteY3" fmla="*/ 1304925 h 2428875"/>
                <a:gd name="connsiteX4" fmla="*/ 847725 w 1885950"/>
                <a:gd name="connsiteY4" fmla="*/ 2266950 h 2428875"/>
                <a:gd name="connsiteX5" fmla="*/ 981075 w 1885950"/>
                <a:gd name="connsiteY5" fmla="*/ 2428875 h 2428875"/>
                <a:gd name="connsiteX6" fmla="*/ 1885950 w 1885950"/>
                <a:gd name="connsiteY6" fmla="*/ 1381125 h 2428875"/>
                <a:gd name="connsiteX7" fmla="*/ 1838325 w 1885950"/>
                <a:gd name="connsiteY7" fmla="*/ 1009650 h 2428875"/>
                <a:gd name="connsiteX8" fmla="*/ 1123950 w 1885950"/>
                <a:gd name="connsiteY8" fmla="*/ 0 h 2428875"/>
                <a:gd name="connsiteX0" fmla="*/ 1123950 w 1895475"/>
                <a:gd name="connsiteY0" fmla="*/ 0 h 2428875"/>
                <a:gd name="connsiteX1" fmla="*/ 828675 w 1895475"/>
                <a:gd name="connsiteY1" fmla="*/ 9525 h 2428875"/>
                <a:gd name="connsiteX2" fmla="*/ 19050 w 1895475"/>
                <a:gd name="connsiteY2" fmla="*/ 1152525 h 2428875"/>
                <a:gd name="connsiteX3" fmla="*/ 0 w 1895475"/>
                <a:gd name="connsiteY3" fmla="*/ 1304925 h 2428875"/>
                <a:gd name="connsiteX4" fmla="*/ 847725 w 1895475"/>
                <a:gd name="connsiteY4" fmla="*/ 2266950 h 2428875"/>
                <a:gd name="connsiteX5" fmla="*/ 981075 w 1895475"/>
                <a:gd name="connsiteY5" fmla="*/ 2428875 h 2428875"/>
                <a:gd name="connsiteX6" fmla="*/ 1885950 w 1895475"/>
                <a:gd name="connsiteY6" fmla="*/ 1381125 h 2428875"/>
                <a:gd name="connsiteX7" fmla="*/ 1895475 w 1895475"/>
                <a:gd name="connsiteY7" fmla="*/ 1019175 h 2428875"/>
                <a:gd name="connsiteX8" fmla="*/ 1123950 w 1895475"/>
                <a:gd name="connsiteY8" fmla="*/ 0 h 2428875"/>
                <a:gd name="connsiteX0" fmla="*/ 1123950 w 1895475"/>
                <a:gd name="connsiteY0" fmla="*/ 0 h 2276475"/>
                <a:gd name="connsiteX1" fmla="*/ 828675 w 1895475"/>
                <a:gd name="connsiteY1" fmla="*/ 9525 h 2276475"/>
                <a:gd name="connsiteX2" fmla="*/ 19050 w 1895475"/>
                <a:gd name="connsiteY2" fmla="*/ 1152525 h 2276475"/>
                <a:gd name="connsiteX3" fmla="*/ 0 w 1895475"/>
                <a:gd name="connsiteY3" fmla="*/ 1304925 h 2276475"/>
                <a:gd name="connsiteX4" fmla="*/ 847725 w 1895475"/>
                <a:gd name="connsiteY4" fmla="*/ 2266950 h 2276475"/>
                <a:gd name="connsiteX5" fmla="*/ 1152525 w 1895475"/>
                <a:gd name="connsiteY5" fmla="*/ 2276475 h 2276475"/>
                <a:gd name="connsiteX6" fmla="*/ 1885950 w 1895475"/>
                <a:gd name="connsiteY6" fmla="*/ 1381125 h 2276475"/>
                <a:gd name="connsiteX7" fmla="*/ 1895475 w 1895475"/>
                <a:gd name="connsiteY7" fmla="*/ 1019175 h 2276475"/>
                <a:gd name="connsiteX8" fmla="*/ 1123950 w 1895475"/>
                <a:gd name="connsiteY8" fmla="*/ 0 h 2276475"/>
                <a:gd name="connsiteX0" fmla="*/ 1123950 w 1895475"/>
                <a:gd name="connsiteY0" fmla="*/ 0 h 2276475"/>
                <a:gd name="connsiteX1" fmla="*/ 828675 w 1895475"/>
                <a:gd name="connsiteY1" fmla="*/ 9525 h 2276475"/>
                <a:gd name="connsiteX2" fmla="*/ 19050 w 1895475"/>
                <a:gd name="connsiteY2" fmla="*/ 1152525 h 2276475"/>
                <a:gd name="connsiteX3" fmla="*/ 0 w 1895475"/>
                <a:gd name="connsiteY3" fmla="*/ 1352550 h 2276475"/>
                <a:gd name="connsiteX4" fmla="*/ 847725 w 1895475"/>
                <a:gd name="connsiteY4" fmla="*/ 2266950 h 2276475"/>
                <a:gd name="connsiteX5" fmla="*/ 1152525 w 1895475"/>
                <a:gd name="connsiteY5" fmla="*/ 2276475 h 2276475"/>
                <a:gd name="connsiteX6" fmla="*/ 1885950 w 1895475"/>
                <a:gd name="connsiteY6" fmla="*/ 1381125 h 2276475"/>
                <a:gd name="connsiteX7" fmla="*/ 1895475 w 1895475"/>
                <a:gd name="connsiteY7" fmla="*/ 1019175 h 2276475"/>
                <a:gd name="connsiteX8" fmla="*/ 1123950 w 1895475"/>
                <a:gd name="connsiteY8" fmla="*/ 0 h 2276475"/>
                <a:gd name="connsiteX0" fmla="*/ 1123950 w 1895475"/>
                <a:gd name="connsiteY0" fmla="*/ 0 h 2276475"/>
                <a:gd name="connsiteX1" fmla="*/ 828675 w 1895475"/>
                <a:gd name="connsiteY1" fmla="*/ 9525 h 2276475"/>
                <a:gd name="connsiteX2" fmla="*/ 0 w 1895475"/>
                <a:gd name="connsiteY2" fmla="*/ 990600 h 2276475"/>
                <a:gd name="connsiteX3" fmla="*/ 0 w 1895475"/>
                <a:gd name="connsiteY3" fmla="*/ 1352550 h 2276475"/>
                <a:gd name="connsiteX4" fmla="*/ 847725 w 1895475"/>
                <a:gd name="connsiteY4" fmla="*/ 2266950 h 2276475"/>
                <a:gd name="connsiteX5" fmla="*/ 1152525 w 1895475"/>
                <a:gd name="connsiteY5" fmla="*/ 2276475 h 2276475"/>
                <a:gd name="connsiteX6" fmla="*/ 1885950 w 1895475"/>
                <a:gd name="connsiteY6" fmla="*/ 1381125 h 2276475"/>
                <a:gd name="connsiteX7" fmla="*/ 1895475 w 1895475"/>
                <a:gd name="connsiteY7" fmla="*/ 1019175 h 2276475"/>
                <a:gd name="connsiteX8" fmla="*/ 1123950 w 1895475"/>
                <a:gd name="connsiteY8" fmla="*/ 0 h 2276475"/>
                <a:gd name="connsiteX0" fmla="*/ 1123950 w 1895475"/>
                <a:gd name="connsiteY0" fmla="*/ 0 h 2276475"/>
                <a:gd name="connsiteX1" fmla="*/ 828675 w 1895475"/>
                <a:gd name="connsiteY1" fmla="*/ 9525 h 2276475"/>
                <a:gd name="connsiteX2" fmla="*/ 0 w 1895475"/>
                <a:gd name="connsiteY2" fmla="*/ 990600 h 2276475"/>
                <a:gd name="connsiteX3" fmla="*/ 66675 w 1895475"/>
                <a:gd name="connsiteY3" fmla="*/ 1352550 h 2276475"/>
                <a:gd name="connsiteX4" fmla="*/ 847725 w 1895475"/>
                <a:gd name="connsiteY4" fmla="*/ 2266950 h 2276475"/>
                <a:gd name="connsiteX5" fmla="*/ 1152525 w 1895475"/>
                <a:gd name="connsiteY5" fmla="*/ 2276475 h 2276475"/>
                <a:gd name="connsiteX6" fmla="*/ 1885950 w 1895475"/>
                <a:gd name="connsiteY6" fmla="*/ 1381125 h 2276475"/>
                <a:gd name="connsiteX7" fmla="*/ 1895475 w 1895475"/>
                <a:gd name="connsiteY7" fmla="*/ 1019175 h 2276475"/>
                <a:gd name="connsiteX8" fmla="*/ 1123950 w 1895475"/>
                <a:gd name="connsiteY8" fmla="*/ 0 h 2276475"/>
                <a:gd name="connsiteX0" fmla="*/ 1057275 w 1828800"/>
                <a:gd name="connsiteY0" fmla="*/ 0 h 2276475"/>
                <a:gd name="connsiteX1" fmla="*/ 762000 w 1828800"/>
                <a:gd name="connsiteY1" fmla="*/ 9525 h 2276475"/>
                <a:gd name="connsiteX2" fmla="*/ 0 w 1828800"/>
                <a:gd name="connsiteY2" fmla="*/ 990600 h 2276475"/>
                <a:gd name="connsiteX3" fmla="*/ 0 w 1828800"/>
                <a:gd name="connsiteY3" fmla="*/ 1352550 h 2276475"/>
                <a:gd name="connsiteX4" fmla="*/ 781050 w 1828800"/>
                <a:gd name="connsiteY4" fmla="*/ 2266950 h 2276475"/>
                <a:gd name="connsiteX5" fmla="*/ 1085850 w 1828800"/>
                <a:gd name="connsiteY5" fmla="*/ 2276475 h 2276475"/>
                <a:gd name="connsiteX6" fmla="*/ 1819275 w 1828800"/>
                <a:gd name="connsiteY6" fmla="*/ 1381125 h 2276475"/>
                <a:gd name="connsiteX7" fmla="*/ 1828800 w 1828800"/>
                <a:gd name="connsiteY7" fmla="*/ 1019175 h 2276475"/>
                <a:gd name="connsiteX8" fmla="*/ 1057275 w 1828800"/>
                <a:gd name="connsiteY8" fmla="*/ 0 h 2276475"/>
                <a:gd name="connsiteX0" fmla="*/ 1057275 w 1828800"/>
                <a:gd name="connsiteY0" fmla="*/ 0 h 2276475"/>
                <a:gd name="connsiteX1" fmla="*/ 762000 w 1828800"/>
                <a:gd name="connsiteY1" fmla="*/ 9525 h 2276475"/>
                <a:gd name="connsiteX2" fmla="*/ 0 w 1828800"/>
                <a:gd name="connsiteY2" fmla="*/ 990600 h 2276475"/>
                <a:gd name="connsiteX3" fmla="*/ 0 w 1828800"/>
                <a:gd name="connsiteY3" fmla="*/ 1352550 h 2276475"/>
                <a:gd name="connsiteX4" fmla="*/ 781050 w 1828800"/>
                <a:gd name="connsiteY4" fmla="*/ 2266950 h 2276475"/>
                <a:gd name="connsiteX5" fmla="*/ 1085850 w 1828800"/>
                <a:gd name="connsiteY5" fmla="*/ 2276475 h 2276475"/>
                <a:gd name="connsiteX6" fmla="*/ 1819275 w 1828800"/>
                <a:gd name="connsiteY6" fmla="*/ 1381125 h 2276475"/>
                <a:gd name="connsiteX7" fmla="*/ 1828800 w 1828800"/>
                <a:gd name="connsiteY7" fmla="*/ 990600 h 2276475"/>
                <a:gd name="connsiteX8" fmla="*/ 1057275 w 1828800"/>
                <a:gd name="connsiteY8" fmla="*/ 0 h 22764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828800" h="2276475">
                  <a:moveTo>
                    <a:pt x="1057275" y="0"/>
                  </a:moveTo>
                  <a:lnTo>
                    <a:pt x="762000" y="9525"/>
                  </a:lnTo>
                  <a:lnTo>
                    <a:pt x="0" y="990600"/>
                  </a:lnTo>
                  <a:lnTo>
                    <a:pt x="0" y="1352550"/>
                  </a:lnTo>
                  <a:lnTo>
                    <a:pt x="781050" y="2266950"/>
                  </a:lnTo>
                  <a:lnTo>
                    <a:pt x="1085850" y="2276475"/>
                  </a:lnTo>
                  <a:lnTo>
                    <a:pt x="1819275" y="1381125"/>
                  </a:lnTo>
                  <a:lnTo>
                    <a:pt x="1828800" y="990600"/>
                  </a:lnTo>
                  <a:lnTo>
                    <a:pt x="1057275" y="0"/>
                  </a:lnTo>
                  <a:close/>
                </a:path>
              </a:pathLst>
            </a:custGeom>
            <a:solidFill>
              <a:schemeClr val="bg1">
                <a:lumMod val="9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71" name="グループ化 70"/>
            <p:cNvGrpSpPr/>
            <p:nvPr/>
          </p:nvGrpSpPr>
          <p:grpSpPr>
            <a:xfrm>
              <a:off x="899592" y="850688"/>
              <a:ext cx="1584176" cy="2021482"/>
              <a:chOff x="2699792" y="1335510"/>
              <a:chExt cx="1584176" cy="2021482"/>
            </a:xfrm>
          </p:grpSpPr>
          <p:cxnSp>
            <p:nvCxnSpPr>
              <p:cNvPr id="72" name="直線コネクタ 71"/>
              <p:cNvCxnSpPr>
                <a:stCxn id="74" idx="3"/>
              </p:cNvCxnSpPr>
              <p:nvPr/>
            </p:nvCxnSpPr>
            <p:spPr>
              <a:xfrm flipH="1">
                <a:off x="3491880" y="2552549"/>
                <a:ext cx="300387" cy="493641"/>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73" name="円/楕円 72"/>
              <p:cNvSpPr/>
              <p:nvPr/>
            </p:nvSpPr>
            <p:spPr>
              <a:xfrm>
                <a:off x="3214564" y="2780928"/>
                <a:ext cx="576064" cy="57606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smtClean="0">
                    <a:solidFill>
                      <a:schemeClr val="tx1"/>
                    </a:solidFill>
                  </a:rPr>
                  <a:t>E</a:t>
                </a:r>
                <a:endParaRPr kumimoji="1" lang="ja-JP" altLang="en-US" dirty="0">
                  <a:solidFill>
                    <a:schemeClr val="tx1"/>
                  </a:solidFill>
                </a:endParaRPr>
              </a:p>
            </p:txBody>
          </p:sp>
          <p:sp>
            <p:nvSpPr>
              <p:cNvPr id="74" name="円/楕円 73"/>
              <p:cNvSpPr/>
              <p:nvPr/>
            </p:nvSpPr>
            <p:spPr>
              <a:xfrm>
                <a:off x="3707904" y="2060848"/>
                <a:ext cx="576064" cy="57606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smtClean="0">
                    <a:solidFill>
                      <a:schemeClr val="tx1"/>
                    </a:solidFill>
                  </a:rPr>
                  <a:t>C</a:t>
                </a:r>
                <a:endParaRPr kumimoji="1" lang="ja-JP" altLang="en-US" dirty="0">
                  <a:solidFill>
                    <a:schemeClr val="tx1"/>
                  </a:solidFill>
                </a:endParaRPr>
              </a:p>
            </p:txBody>
          </p:sp>
          <p:sp>
            <p:nvSpPr>
              <p:cNvPr id="75" name="円/楕円 74"/>
              <p:cNvSpPr/>
              <p:nvPr/>
            </p:nvSpPr>
            <p:spPr>
              <a:xfrm>
                <a:off x="2699792" y="2060848"/>
                <a:ext cx="576064" cy="57606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smtClean="0">
                    <a:solidFill>
                      <a:schemeClr val="tx1"/>
                    </a:solidFill>
                  </a:rPr>
                  <a:t>B</a:t>
                </a:r>
                <a:endParaRPr kumimoji="1" lang="ja-JP" altLang="en-US" dirty="0">
                  <a:solidFill>
                    <a:schemeClr val="tx1"/>
                  </a:solidFill>
                </a:endParaRPr>
              </a:p>
            </p:txBody>
          </p:sp>
          <p:sp>
            <p:nvSpPr>
              <p:cNvPr id="76" name="円/楕円 75"/>
              <p:cNvSpPr/>
              <p:nvPr/>
            </p:nvSpPr>
            <p:spPr>
              <a:xfrm>
                <a:off x="3203848" y="1335510"/>
                <a:ext cx="576064" cy="57606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smtClean="0">
                    <a:solidFill>
                      <a:schemeClr val="tx1"/>
                    </a:solidFill>
                  </a:rPr>
                  <a:t>A</a:t>
                </a:r>
                <a:endParaRPr kumimoji="1" lang="ja-JP" altLang="en-US" dirty="0">
                  <a:solidFill>
                    <a:schemeClr val="tx1"/>
                  </a:solidFill>
                </a:endParaRPr>
              </a:p>
            </p:txBody>
          </p:sp>
          <p:cxnSp>
            <p:nvCxnSpPr>
              <p:cNvPr id="77" name="直線コネクタ 76"/>
              <p:cNvCxnSpPr>
                <a:stCxn id="76" idx="3"/>
              </p:cNvCxnSpPr>
              <p:nvPr/>
            </p:nvCxnSpPr>
            <p:spPr>
              <a:xfrm flipH="1">
                <a:off x="3131840" y="1827211"/>
                <a:ext cx="156371" cy="233637"/>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8" name="直線コネクタ 77"/>
              <p:cNvCxnSpPr>
                <a:stCxn id="76" idx="5"/>
              </p:cNvCxnSpPr>
              <p:nvPr/>
            </p:nvCxnSpPr>
            <p:spPr>
              <a:xfrm>
                <a:off x="3695549" y="1827211"/>
                <a:ext cx="156371" cy="233637"/>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grpSp>
      </p:grpSp>
      <p:sp>
        <p:nvSpPr>
          <p:cNvPr id="79" name="テキスト ボックス 78"/>
          <p:cNvSpPr txBox="1"/>
          <p:nvPr/>
        </p:nvSpPr>
        <p:spPr>
          <a:xfrm>
            <a:off x="2473478" y="5229200"/>
            <a:ext cx="1810490" cy="369332"/>
          </a:xfrm>
          <a:prstGeom prst="rect">
            <a:avLst/>
          </a:prstGeom>
          <a:noFill/>
        </p:spPr>
        <p:txBody>
          <a:bodyPr wrap="square" rtlCol="0">
            <a:spAutoFit/>
          </a:bodyPr>
          <a:lstStyle/>
          <a:p>
            <a:r>
              <a:rPr kumimoji="1" lang="ja-JP" altLang="en-US" dirty="0" smtClean="0"/>
              <a:t>頻出部分グラフ</a:t>
            </a:r>
            <a:endParaRPr kumimoji="1" lang="ja-JP" altLang="en-US" dirty="0"/>
          </a:p>
        </p:txBody>
      </p:sp>
      <p:sp>
        <p:nvSpPr>
          <p:cNvPr id="80" name="下矢印 79"/>
          <p:cNvSpPr/>
          <p:nvPr/>
        </p:nvSpPr>
        <p:spPr>
          <a:xfrm>
            <a:off x="4279714" y="4525834"/>
            <a:ext cx="644012" cy="343326"/>
          </a:xfrm>
          <a:prstGeom prst="downArrow">
            <a:avLst/>
          </a:prstGeom>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81" name="グループ化 80"/>
          <p:cNvGrpSpPr/>
          <p:nvPr/>
        </p:nvGrpSpPr>
        <p:grpSpPr>
          <a:xfrm>
            <a:off x="1201550" y="1176584"/>
            <a:ext cx="6603535" cy="3293337"/>
            <a:chOff x="323528" y="-252700"/>
            <a:chExt cx="8411194" cy="4113748"/>
          </a:xfrm>
        </p:grpSpPr>
        <p:sp>
          <p:nvSpPr>
            <p:cNvPr id="82" name="角丸四角形 81"/>
            <p:cNvSpPr/>
            <p:nvPr/>
          </p:nvSpPr>
          <p:spPr>
            <a:xfrm>
              <a:off x="323528" y="116632"/>
              <a:ext cx="8411194" cy="3744416"/>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grpSp>
          <p:nvGrpSpPr>
            <p:cNvPr id="83" name="グループ化 82"/>
            <p:cNvGrpSpPr/>
            <p:nvPr/>
          </p:nvGrpSpPr>
          <p:grpSpPr>
            <a:xfrm>
              <a:off x="409278" y="107340"/>
              <a:ext cx="8029953" cy="3681700"/>
              <a:chOff x="409278" y="107340"/>
              <a:chExt cx="8029953" cy="3681700"/>
            </a:xfrm>
          </p:grpSpPr>
          <p:grpSp>
            <p:nvGrpSpPr>
              <p:cNvPr id="85" name="グループ化 84"/>
              <p:cNvGrpSpPr/>
              <p:nvPr/>
            </p:nvGrpSpPr>
            <p:grpSpPr>
              <a:xfrm>
                <a:off x="409278" y="714435"/>
                <a:ext cx="2578546" cy="2276475"/>
                <a:chOff x="409278" y="714435"/>
                <a:chExt cx="2578546" cy="2276475"/>
              </a:xfrm>
            </p:grpSpPr>
            <p:sp>
              <p:nvSpPr>
                <p:cNvPr id="118" name="フリーフォーム 117"/>
                <p:cNvSpPr/>
                <p:nvPr/>
              </p:nvSpPr>
              <p:spPr>
                <a:xfrm>
                  <a:off x="787996" y="714435"/>
                  <a:ext cx="1828800" cy="2276475"/>
                </a:xfrm>
                <a:custGeom>
                  <a:avLst/>
                  <a:gdLst>
                    <a:gd name="connsiteX0" fmla="*/ 962025 w 1914525"/>
                    <a:gd name="connsiteY0" fmla="*/ 0 h 2571750"/>
                    <a:gd name="connsiteX1" fmla="*/ 19050 w 1914525"/>
                    <a:gd name="connsiteY1" fmla="*/ 1295400 h 2571750"/>
                    <a:gd name="connsiteX2" fmla="*/ 0 w 1914525"/>
                    <a:gd name="connsiteY2" fmla="*/ 1447800 h 2571750"/>
                    <a:gd name="connsiteX3" fmla="*/ 981075 w 1914525"/>
                    <a:gd name="connsiteY3" fmla="*/ 2571750 h 2571750"/>
                    <a:gd name="connsiteX4" fmla="*/ 1885950 w 1914525"/>
                    <a:gd name="connsiteY4" fmla="*/ 1524000 h 2571750"/>
                    <a:gd name="connsiteX5" fmla="*/ 1914525 w 1914525"/>
                    <a:gd name="connsiteY5" fmla="*/ 1314450 h 2571750"/>
                    <a:gd name="connsiteX6" fmla="*/ 962025 w 1914525"/>
                    <a:gd name="connsiteY6" fmla="*/ 0 h 2571750"/>
                    <a:gd name="connsiteX0" fmla="*/ 962025 w 1914525"/>
                    <a:gd name="connsiteY0" fmla="*/ 0 h 2571750"/>
                    <a:gd name="connsiteX1" fmla="*/ 19050 w 1914525"/>
                    <a:gd name="connsiteY1" fmla="*/ 1295400 h 2571750"/>
                    <a:gd name="connsiteX2" fmla="*/ 0 w 1914525"/>
                    <a:gd name="connsiteY2" fmla="*/ 1447800 h 2571750"/>
                    <a:gd name="connsiteX3" fmla="*/ 847725 w 1914525"/>
                    <a:gd name="connsiteY3" fmla="*/ 2409825 h 2571750"/>
                    <a:gd name="connsiteX4" fmla="*/ 981075 w 1914525"/>
                    <a:gd name="connsiteY4" fmla="*/ 2571750 h 2571750"/>
                    <a:gd name="connsiteX5" fmla="*/ 1885950 w 1914525"/>
                    <a:gd name="connsiteY5" fmla="*/ 1524000 h 2571750"/>
                    <a:gd name="connsiteX6" fmla="*/ 1914525 w 1914525"/>
                    <a:gd name="connsiteY6" fmla="*/ 1314450 h 2571750"/>
                    <a:gd name="connsiteX7" fmla="*/ 962025 w 1914525"/>
                    <a:gd name="connsiteY7" fmla="*/ 0 h 2571750"/>
                    <a:gd name="connsiteX0" fmla="*/ 962025 w 1914525"/>
                    <a:gd name="connsiteY0" fmla="*/ 0 h 2571750"/>
                    <a:gd name="connsiteX1" fmla="*/ 828675 w 1914525"/>
                    <a:gd name="connsiteY1" fmla="*/ 152400 h 2571750"/>
                    <a:gd name="connsiteX2" fmla="*/ 19050 w 1914525"/>
                    <a:gd name="connsiteY2" fmla="*/ 1295400 h 2571750"/>
                    <a:gd name="connsiteX3" fmla="*/ 0 w 1914525"/>
                    <a:gd name="connsiteY3" fmla="*/ 1447800 h 2571750"/>
                    <a:gd name="connsiteX4" fmla="*/ 847725 w 1914525"/>
                    <a:gd name="connsiteY4" fmla="*/ 2409825 h 2571750"/>
                    <a:gd name="connsiteX5" fmla="*/ 981075 w 1914525"/>
                    <a:gd name="connsiteY5" fmla="*/ 2571750 h 2571750"/>
                    <a:gd name="connsiteX6" fmla="*/ 1885950 w 1914525"/>
                    <a:gd name="connsiteY6" fmla="*/ 1524000 h 2571750"/>
                    <a:gd name="connsiteX7" fmla="*/ 1914525 w 1914525"/>
                    <a:gd name="connsiteY7" fmla="*/ 1314450 h 2571750"/>
                    <a:gd name="connsiteX8" fmla="*/ 962025 w 1914525"/>
                    <a:gd name="connsiteY8" fmla="*/ 0 h 2571750"/>
                    <a:gd name="connsiteX0" fmla="*/ 1123950 w 1914525"/>
                    <a:gd name="connsiteY0" fmla="*/ 0 h 2428875"/>
                    <a:gd name="connsiteX1" fmla="*/ 828675 w 1914525"/>
                    <a:gd name="connsiteY1" fmla="*/ 9525 h 2428875"/>
                    <a:gd name="connsiteX2" fmla="*/ 19050 w 1914525"/>
                    <a:gd name="connsiteY2" fmla="*/ 1152525 h 2428875"/>
                    <a:gd name="connsiteX3" fmla="*/ 0 w 1914525"/>
                    <a:gd name="connsiteY3" fmla="*/ 1304925 h 2428875"/>
                    <a:gd name="connsiteX4" fmla="*/ 847725 w 1914525"/>
                    <a:gd name="connsiteY4" fmla="*/ 2266950 h 2428875"/>
                    <a:gd name="connsiteX5" fmla="*/ 981075 w 1914525"/>
                    <a:gd name="connsiteY5" fmla="*/ 2428875 h 2428875"/>
                    <a:gd name="connsiteX6" fmla="*/ 1885950 w 1914525"/>
                    <a:gd name="connsiteY6" fmla="*/ 1381125 h 2428875"/>
                    <a:gd name="connsiteX7" fmla="*/ 1914525 w 1914525"/>
                    <a:gd name="connsiteY7" fmla="*/ 1171575 h 2428875"/>
                    <a:gd name="connsiteX8" fmla="*/ 1123950 w 1914525"/>
                    <a:gd name="connsiteY8" fmla="*/ 0 h 2428875"/>
                    <a:gd name="connsiteX0" fmla="*/ 1123950 w 1885950"/>
                    <a:gd name="connsiteY0" fmla="*/ 0 h 2428875"/>
                    <a:gd name="connsiteX1" fmla="*/ 828675 w 1885950"/>
                    <a:gd name="connsiteY1" fmla="*/ 9525 h 2428875"/>
                    <a:gd name="connsiteX2" fmla="*/ 19050 w 1885950"/>
                    <a:gd name="connsiteY2" fmla="*/ 1152525 h 2428875"/>
                    <a:gd name="connsiteX3" fmla="*/ 0 w 1885950"/>
                    <a:gd name="connsiteY3" fmla="*/ 1304925 h 2428875"/>
                    <a:gd name="connsiteX4" fmla="*/ 847725 w 1885950"/>
                    <a:gd name="connsiteY4" fmla="*/ 2266950 h 2428875"/>
                    <a:gd name="connsiteX5" fmla="*/ 981075 w 1885950"/>
                    <a:gd name="connsiteY5" fmla="*/ 2428875 h 2428875"/>
                    <a:gd name="connsiteX6" fmla="*/ 1885950 w 1885950"/>
                    <a:gd name="connsiteY6" fmla="*/ 1381125 h 2428875"/>
                    <a:gd name="connsiteX7" fmla="*/ 1838325 w 1885950"/>
                    <a:gd name="connsiteY7" fmla="*/ 1009650 h 2428875"/>
                    <a:gd name="connsiteX8" fmla="*/ 1123950 w 1885950"/>
                    <a:gd name="connsiteY8" fmla="*/ 0 h 2428875"/>
                    <a:gd name="connsiteX0" fmla="*/ 1123950 w 1895475"/>
                    <a:gd name="connsiteY0" fmla="*/ 0 h 2428875"/>
                    <a:gd name="connsiteX1" fmla="*/ 828675 w 1895475"/>
                    <a:gd name="connsiteY1" fmla="*/ 9525 h 2428875"/>
                    <a:gd name="connsiteX2" fmla="*/ 19050 w 1895475"/>
                    <a:gd name="connsiteY2" fmla="*/ 1152525 h 2428875"/>
                    <a:gd name="connsiteX3" fmla="*/ 0 w 1895475"/>
                    <a:gd name="connsiteY3" fmla="*/ 1304925 h 2428875"/>
                    <a:gd name="connsiteX4" fmla="*/ 847725 w 1895475"/>
                    <a:gd name="connsiteY4" fmla="*/ 2266950 h 2428875"/>
                    <a:gd name="connsiteX5" fmla="*/ 981075 w 1895475"/>
                    <a:gd name="connsiteY5" fmla="*/ 2428875 h 2428875"/>
                    <a:gd name="connsiteX6" fmla="*/ 1885950 w 1895475"/>
                    <a:gd name="connsiteY6" fmla="*/ 1381125 h 2428875"/>
                    <a:gd name="connsiteX7" fmla="*/ 1895475 w 1895475"/>
                    <a:gd name="connsiteY7" fmla="*/ 1019175 h 2428875"/>
                    <a:gd name="connsiteX8" fmla="*/ 1123950 w 1895475"/>
                    <a:gd name="connsiteY8" fmla="*/ 0 h 2428875"/>
                    <a:gd name="connsiteX0" fmla="*/ 1123950 w 1895475"/>
                    <a:gd name="connsiteY0" fmla="*/ 0 h 2276475"/>
                    <a:gd name="connsiteX1" fmla="*/ 828675 w 1895475"/>
                    <a:gd name="connsiteY1" fmla="*/ 9525 h 2276475"/>
                    <a:gd name="connsiteX2" fmla="*/ 19050 w 1895475"/>
                    <a:gd name="connsiteY2" fmla="*/ 1152525 h 2276475"/>
                    <a:gd name="connsiteX3" fmla="*/ 0 w 1895475"/>
                    <a:gd name="connsiteY3" fmla="*/ 1304925 h 2276475"/>
                    <a:gd name="connsiteX4" fmla="*/ 847725 w 1895475"/>
                    <a:gd name="connsiteY4" fmla="*/ 2266950 h 2276475"/>
                    <a:gd name="connsiteX5" fmla="*/ 1152525 w 1895475"/>
                    <a:gd name="connsiteY5" fmla="*/ 2276475 h 2276475"/>
                    <a:gd name="connsiteX6" fmla="*/ 1885950 w 1895475"/>
                    <a:gd name="connsiteY6" fmla="*/ 1381125 h 2276475"/>
                    <a:gd name="connsiteX7" fmla="*/ 1895475 w 1895475"/>
                    <a:gd name="connsiteY7" fmla="*/ 1019175 h 2276475"/>
                    <a:gd name="connsiteX8" fmla="*/ 1123950 w 1895475"/>
                    <a:gd name="connsiteY8" fmla="*/ 0 h 2276475"/>
                    <a:gd name="connsiteX0" fmla="*/ 1123950 w 1895475"/>
                    <a:gd name="connsiteY0" fmla="*/ 0 h 2276475"/>
                    <a:gd name="connsiteX1" fmla="*/ 828675 w 1895475"/>
                    <a:gd name="connsiteY1" fmla="*/ 9525 h 2276475"/>
                    <a:gd name="connsiteX2" fmla="*/ 19050 w 1895475"/>
                    <a:gd name="connsiteY2" fmla="*/ 1152525 h 2276475"/>
                    <a:gd name="connsiteX3" fmla="*/ 0 w 1895475"/>
                    <a:gd name="connsiteY3" fmla="*/ 1352550 h 2276475"/>
                    <a:gd name="connsiteX4" fmla="*/ 847725 w 1895475"/>
                    <a:gd name="connsiteY4" fmla="*/ 2266950 h 2276475"/>
                    <a:gd name="connsiteX5" fmla="*/ 1152525 w 1895475"/>
                    <a:gd name="connsiteY5" fmla="*/ 2276475 h 2276475"/>
                    <a:gd name="connsiteX6" fmla="*/ 1885950 w 1895475"/>
                    <a:gd name="connsiteY6" fmla="*/ 1381125 h 2276475"/>
                    <a:gd name="connsiteX7" fmla="*/ 1895475 w 1895475"/>
                    <a:gd name="connsiteY7" fmla="*/ 1019175 h 2276475"/>
                    <a:gd name="connsiteX8" fmla="*/ 1123950 w 1895475"/>
                    <a:gd name="connsiteY8" fmla="*/ 0 h 2276475"/>
                    <a:gd name="connsiteX0" fmla="*/ 1123950 w 1895475"/>
                    <a:gd name="connsiteY0" fmla="*/ 0 h 2276475"/>
                    <a:gd name="connsiteX1" fmla="*/ 828675 w 1895475"/>
                    <a:gd name="connsiteY1" fmla="*/ 9525 h 2276475"/>
                    <a:gd name="connsiteX2" fmla="*/ 0 w 1895475"/>
                    <a:gd name="connsiteY2" fmla="*/ 990600 h 2276475"/>
                    <a:gd name="connsiteX3" fmla="*/ 0 w 1895475"/>
                    <a:gd name="connsiteY3" fmla="*/ 1352550 h 2276475"/>
                    <a:gd name="connsiteX4" fmla="*/ 847725 w 1895475"/>
                    <a:gd name="connsiteY4" fmla="*/ 2266950 h 2276475"/>
                    <a:gd name="connsiteX5" fmla="*/ 1152525 w 1895475"/>
                    <a:gd name="connsiteY5" fmla="*/ 2276475 h 2276475"/>
                    <a:gd name="connsiteX6" fmla="*/ 1885950 w 1895475"/>
                    <a:gd name="connsiteY6" fmla="*/ 1381125 h 2276475"/>
                    <a:gd name="connsiteX7" fmla="*/ 1895475 w 1895475"/>
                    <a:gd name="connsiteY7" fmla="*/ 1019175 h 2276475"/>
                    <a:gd name="connsiteX8" fmla="*/ 1123950 w 1895475"/>
                    <a:gd name="connsiteY8" fmla="*/ 0 h 2276475"/>
                    <a:gd name="connsiteX0" fmla="*/ 1123950 w 1895475"/>
                    <a:gd name="connsiteY0" fmla="*/ 0 h 2276475"/>
                    <a:gd name="connsiteX1" fmla="*/ 828675 w 1895475"/>
                    <a:gd name="connsiteY1" fmla="*/ 9525 h 2276475"/>
                    <a:gd name="connsiteX2" fmla="*/ 0 w 1895475"/>
                    <a:gd name="connsiteY2" fmla="*/ 990600 h 2276475"/>
                    <a:gd name="connsiteX3" fmla="*/ 66675 w 1895475"/>
                    <a:gd name="connsiteY3" fmla="*/ 1352550 h 2276475"/>
                    <a:gd name="connsiteX4" fmla="*/ 847725 w 1895475"/>
                    <a:gd name="connsiteY4" fmla="*/ 2266950 h 2276475"/>
                    <a:gd name="connsiteX5" fmla="*/ 1152525 w 1895475"/>
                    <a:gd name="connsiteY5" fmla="*/ 2276475 h 2276475"/>
                    <a:gd name="connsiteX6" fmla="*/ 1885950 w 1895475"/>
                    <a:gd name="connsiteY6" fmla="*/ 1381125 h 2276475"/>
                    <a:gd name="connsiteX7" fmla="*/ 1895475 w 1895475"/>
                    <a:gd name="connsiteY7" fmla="*/ 1019175 h 2276475"/>
                    <a:gd name="connsiteX8" fmla="*/ 1123950 w 1895475"/>
                    <a:gd name="connsiteY8" fmla="*/ 0 h 2276475"/>
                    <a:gd name="connsiteX0" fmla="*/ 1057275 w 1828800"/>
                    <a:gd name="connsiteY0" fmla="*/ 0 h 2276475"/>
                    <a:gd name="connsiteX1" fmla="*/ 762000 w 1828800"/>
                    <a:gd name="connsiteY1" fmla="*/ 9525 h 2276475"/>
                    <a:gd name="connsiteX2" fmla="*/ 0 w 1828800"/>
                    <a:gd name="connsiteY2" fmla="*/ 990600 h 2276475"/>
                    <a:gd name="connsiteX3" fmla="*/ 0 w 1828800"/>
                    <a:gd name="connsiteY3" fmla="*/ 1352550 h 2276475"/>
                    <a:gd name="connsiteX4" fmla="*/ 781050 w 1828800"/>
                    <a:gd name="connsiteY4" fmla="*/ 2266950 h 2276475"/>
                    <a:gd name="connsiteX5" fmla="*/ 1085850 w 1828800"/>
                    <a:gd name="connsiteY5" fmla="*/ 2276475 h 2276475"/>
                    <a:gd name="connsiteX6" fmla="*/ 1819275 w 1828800"/>
                    <a:gd name="connsiteY6" fmla="*/ 1381125 h 2276475"/>
                    <a:gd name="connsiteX7" fmla="*/ 1828800 w 1828800"/>
                    <a:gd name="connsiteY7" fmla="*/ 1019175 h 2276475"/>
                    <a:gd name="connsiteX8" fmla="*/ 1057275 w 1828800"/>
                    <a:gd name="connsiteY8" fmla="*/ 0 h 2276475"/>
                    <a:gd name="connsiteX0" fmla="*/ 1057275 w 1828800"/>
                    <a:gd name="connsiteY0" fmla="*/ 0 h 2276475"/>
                    <a:gd name="connsiteX1" fmla="*/ 762000 w 1828800"/>
                    <a:gd name="connsiteY1" fmla="*/ 9525 h 2276475"/>
                    <a:gd name="connsiteX2" fmla="*/ 0 w 1828800"/>
                    <a:gd name="connsiteY2" fmla="*/ 990600 h 2276475"/>
                    <a:gd name="connsiteX3" fmla="*/ 0 w 1828800"/>
                    <a:gd name="connsiteY3" fmla="*/ 1352550 h 2276475"/>
                    <a:gd name="connsiteX4" fmla="*/ 781050 w 1828800"/>
                    <a:gd name="connsiteY4" fmla="*/ 2266950 h 2276475"/>
                    <a:gd name="connsiteX5" fmla="*/ 1085850 w 1828800"/>
                    <a:gd name="connsiteY5" fmla="*/ 2276475 h 2276475"/>
                    <a:gd name="connsiteX6" fmla="*/ 1819275 w 1828800"/>
                    <a:gd name="connsiteY6" fmla="*/ 1381125 h 2276475"/>
                    <a:gd name="connsiteX7" fmla="*/ 1828800 w 1828800"/>
                    <a:gd name="connsiteY7" fmla="*/ 990600 h 2276475"/>
                    <a:gd name="connsiteX8" fmla="*/ 1057275 w 1828800"/>
                    <a:gd name="connsiteY8" fmla="*/ 0 h 22764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828800" h="2276475">
                      <a:moveTo>
                        <a:pt x="1057275" y="0"/>
                      </a:moveTo>
                      <a:lnTo>
                        <a:pt x="762000" y="9525"/>
                      </a:lnTo>
                      <a:lnTo>
                        <a:pt x="0" y="990600"/>
                      </a:lnTo>
                      <a:lnTo>
                        <a:pt x="0" y="1352550"/>
                      </a:lnTo>
                      <a:lnTo>
                        <a:pt x="781050" y="2266950"/>
                      </a:lnTo>
                      <a:lnTo>
                        <a:pt x="1085850" y="2276475"/>
                      </a:lnTo>
                      <a:lnTo>
                        <a:pt x="1819275" y="1381125"/>
                      </a:lnTo>
                      <a:lnTo>
                        <a:pt x="1828800" y="990600"/>
                      </a:lnTo>
                      <a:lnTo>
                        <a:pt x="1057275" y="0"/>
                      </a:lnTo>
                      <a:close/>
                    </a:path>
                  </a:pathLst>
                </a:custGeom>
                <a:solidFill>
                  <a:schemeClr val="bg1">
                    <a:lumMod val="9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119" name="グループ化 118"/>
                <p:cNvGrpSpPr/>
                <p:nvPr/>
              </p:nvGrpSpPr>
              <p:grpSpPr>
                <a:xfrm>
                  <a:off x="409278" y="850688"/>
                  <a:ext cx="2578546" cy="2021482"/>
                  <a:chOff x="2209478" y="1335510"/>
                  <a:chExt cx="2578546" cy="2021482"/>
                </a:xfrm>
              </p:grpSpPr>
              <p:cxnSp>
                <p:nvCxnSpPr>
                  <p:cNvPr id="120" name="直線コネクタ 119"/>
                  <p:cNvCxnSpPr>
                    <a:stCxn id="126" idx="5"/>
                  </p:cNvCxnSpPr>
                  <p:nvPr/>
                </p:nvCxnSpPr>
                <p:spPr>
                  <a:xfrm>
                    <a:off x="4199605" y="2552549"/>
                    <a:ext cx="300387" cy="51254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1" name="直線コネクタ 120"/>
                  <p:cNvCxnSpPr>
                    <a:stCxn id="126" idx="3"/>
                  </p:cNvCxnSpPr>
                  <p:nvPr/>
                </p:nvCxnSpPr>
                <p:spPr>
                  <a:xfrm flipH="1">
                    <a:off x="3491880" y="2552549"/>
                    <a:ext cx="300387" cy="493641"/>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2" name="直線コネクタ 121"/>
                  <p:cNvCxnSpPr>
                    <a:stCxn id="127" idx="3"/>
                  </p:cNvCxnSpPr>
                  <p:nvPr/>
                </p:nvCxnSpPr>
                <p:spPr>
                  <a:xfrm flipH="1">
                    <a:off x="2562200" y="2552549"/>
                    <a:ext cx="221955" cy="351623"/>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123" name="円/楕円 122"/>
                  <p:cNvSpPr/>
                  <p:nvPr/>
                </p:nvSpPr>
                <p:spPr>
                  <a:xfrm>
                    <a:off x="4211960" y="2769543"/>
                    <a:ext cx="576064" cy="57606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smtClean="0">
                        <a:solidFill>
                          <a:schemeClr val="tx1"/>
                        </a:solidFill>
                      </a:rPr>
                      <a:t>F</a:t>
                    </a:r>
                    <a:endParaRPr kumimoji="1" lang="ja-JP" altLang="en-US" dirty="0">
                      <a:solidFill>
                        <a:schemeClr val="tx1"/>
                      </a:solidFill>
                    </a:endParaRPr>
                  </a:p>
                </p:txBody>
              </p:sp>
              <p:sp>
                <p:nvSpPr>
                  <p:cNvPr id="124" name="円/楕円 123"/>
                  <p:cNvSpPr/>
                  <p:nvPr/>
                </p:nvSpPr>
                <p:spPr>
                  <a:xfrm>
                    <a:off x="3214564" y="2780928"/>
                    <a:ext cx="576064" cy="57606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smtClean="0">
                        <a:solidFill>
                          <a:schemeClr val="tx1"/>
                        </a:solidFill>
                      </a:rPr>
                      <a:t>E</a:t>
                    </a:r>
                    <a:endParaRPr kumimoji="1" lang="ja-JP" altLang="en-US" dirty="0">
                      <a:solidFill>
                        <a:schemeClr val="tx1"/>
                      </a:solidFill>
                    </a:endParaRPr>
                  </a:p>
                </p:txBody>
              </p:sp>
              <p:sp>
                <p:nvSpPr>
                  <p:cNvPr id="125" name="円/楕円 124"/>
                  <p:cNvSpPr/>
                  <p:nvPr/>
                </p:nvSpPr>
                <p:spPr>
                  <a:xfrm>
                    <a:off x="2209478" y="2769543"/>
                    <a:ext cx="576064" cy="57606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smtClean="0">
                        <a:solidFill>
                          <a:schemeClr val="tx1"/>
                        </a:solidFill>
                      </a:rPr>
                      <a:t>D</a:t>
                    </a:r>
                    <a:endParaRPr kumimoji="1" lang="ja-JP" altLang="en-US" dirty="0">
                      <a:solidFill>
                        <a:schemeClr val="tx1"/>
                      </a:solidFill>
                    </a:endParaRPr>
                  </a:p>
                </p:txBody>
              </p:sp>
              <p:sp>
                <p:nvSpPr>
                  <p:cNvPr id="126" name="円/楕円 125"/>
                  <p:cNvSpPr/>
                  <p:nvPr/>
                </p:nvSpPr>
                <p:spPr>
                  <a:xfrm>
                    <a:off x="3707904" y="2060848"/>
                    <a:ext cx="576064" cy="57606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smtClean="0">
                        <a:solidFill>
                          <a:schemeClr val="tx1"/>
                        </a:solidFill>
                      </a:rPr>
                      <a:t>C</a:t>
                    </a:r>
                    <a:endParaRPr kumimoji="1" lang="ja-JP" altLang="en-US" dirty="0">
                      <a:solidFill>
                        <a:schemeClr val="tx1"/>
                      </a:solidFill>
                    </a:endParaRPr>
                  </a:p>
                </p:txBody>
              </p:sp>
              <p:sp>
                <p:nvSpPr>
                  <p:cNvPr id="127" name="円/楕円 126"/>
                  <p:cNvSpPr/>
                  <p:nvPr/>
                </p:nvSpPr>
                <p:spPr>
                  <a:xfrm>
                    <a:off x="2699792" y="2060848"/>
                    <a:ext cx="576064" cy="57606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smtClean="0">
                        <a:solidFill>
                          <a:schemeClr val="tx1"/>
                        </a:solidFill>
                      </a:rPr>
                      <a:t>B</a:t>
                    </a:r>
                    <a:endParaRPr kumimoji="1" lang="ja-JP" altLang="en-US" dirty="0">
                      <a:solidFill>
                        <a:schemeClr val="tx1"/>
                      </a:solidFill>
                    </a:endParaRPr>
                  </a:p>
                </p:txBody>
              </p:sp>
              <p:sp>
                <p:nvSpPr>
                  <p:cNvPr id="128" name="円/楕円 127"/>
                  <p:cNvSpPr/>
                  <p:nvPr/>
                </p:nvSpPr>
                <p:spPr>
                  <a:xfrm>
                    <a:off x="3203848" y="1335510"/>
                    <a:ext cx="576064" cy="57606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smtClean="0">
                        <a:solidFill>
                          <a:schemeClr val="tx1"/>
                        </a:solidFill>
                      </a:rPr>
                      <a:t>A</a:t>
                    </a:r>
                    <a:endParaRPr kumimoji="1" lang="ja-JP" altLang="en-US" dirty="0">
                      <a:solidFill>
                        <a:schemeClr val="tx1"/>
                      </a:solidFill>
                    </a:endParaRPr>
                  </a:p>
                </p:txBody>
              </p:sp>
              <p:cxnSp>
                <p:nvCxnSpPr>
                  <p:cNvPr id="129" name="直線コネクタ 128"/>
                  <p:cNvCxnSpPr>
                    <a:stCxn id="128" idx="3"/>
                  </p:cNvCxnSpPr>
                  <p:nvPr/>
                </p:nvCxnSpPr>
                <p:spPr>
                  <a:xfrm flipH="1">
                    <a:off x="3131840" y="1827211"/>
                    <a:ext cx="156371" cy="233637"/>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0" name="直線コネクタ 129"/>
                  <p:cNvCxnSpPr>
                    <a:stCxn id="128" idx="5"/>
                  </p:cNvCxnSpPr>
                  <p:nvPr/>
                </p:nvCxnSpPr>
                <p:spPr>
                  <a:xfrm>
                    <a:off x="3695549" y="1827211"/>
                    <a:ext cx="156371" cy="233637"/>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grpSp>
          </p:grpSp>
          <p:grpSp>
            <p:nvGrpSpPr>
              <p:cNvPr id="86" name="グループ化 85"/>
              <p:cNvGrpSpPr/>
              <p:nvPr/>
            </p:nvGrpSpPr>
            <p:grpSpPr>
              <a:xfrm>
                <a:off x="6228184" y="736393"/>
                <a:ext cx="2211047" cy="3052647"/>
                <a:chOff x="6713451" y="736393"/>
                <a:chExt cx="2211047" cy="3052647"/>
              </a:xfrm>
            </p:grpSpPr>
            <p:sp>
              <p:nvSpPr>
                <p:cNvPr id="106" name="フリーフォーム 105"/>
                <p:cNvSpPr/>
                <p:nvPr/>
              </p:nvSpPr>
              <p:spPr>
                <a:xfrm>
                  <a:off x="6713451" y="736393"/>
                  <a:ext cx="1828800" cy="2276475"/>
                </a:xfrm>
                <a:custGeom>
                  <a:avLst/>
                  <a:gdLst>
                    <a:gd name="connsiteX0" fmla="*/ 962025 w 1914525"/>
                    <a:gd name="connsiteY0" fmla="*/ 0 h 2571750"/>
                    <a:gd name="connsiteX1" fmla="*/ 19050 w 1914525"/>
                    <a:gd name="connsiteY1" fmla="*/ 1295400 h 2571750"/>
                    <a:gd name="connsiteX2" fmla="*/ 0 w 1914525"/>
                    <a:gd name="connsiteY2" fmla="*/ 1447800 h 2571750"/>
                    <a:gd name="connsiteX3" fmla="*/ 981075 w 1914525"/>
                    <a:gd name="connsiteY3" fmla="*/ 2571750 h 2571750"/>
                    <a:gd name="connsiteX4" fmla="*/ 1885950 w 1914525"/>
                    <a:gd name="connsiteY4" fmla="*/ 1524000 h 2571750"/>
                    <a:gd name="connsiteX5" fmla="*/ 1914525 w 1914525"/>
                    <a:gd name="connsiteY5" fmla="*/ 1314450 h 2571750"/>
                    <a:gd name="connsiteX6" fmla="*/ 962025 w 1914525"/>
                    <a:gd name="connsiteY6" fmla="*/ 0 h 2571750"/>
                    <a:gd name="connsiteX0" fmla="*/ 962025 w 1914525"/>
                    <a:gd name="connsiteY0" fmla="*/ 0 h 2571750"/>
                    <a:gd name="connsiteX1" fmla="*/ 19050 w 1914525"/>
                    <a:gd name="connsiteY1" fmla="*/ 1295400 h 2571750"/>
                    <a:gd name="connsiteX2" fmla="*/ 0 w 1914525"/>
                    <a:gd name="connsiteY2" fmla="*/ 1447800 h 2571750"/>
                    <a:gd name="connsiteX3" fmla="*/ 847725 w 1914525"/>
                    <a:gd name="connsiteY3" fmla="*/ 2409825 h 2571750"/>
                    <a:gd name="connsiteX4" fmla="*/ 981075 w 1914525"/>
                    <a:gd name="connsiteY4" fmla="*/ 2571750 h 2571750"/>
                    <a:gd name="connsiteX5" fmla="*/ 1885950 w 1914525"/>
                    <a:gd name="connsiteY5" fmla="*/ 1524000 h 2571750"/>
                    <a:gd name="connsiteX6" fmla="*/ 1914525 w 1914525"/>
                    <a:gd name="connsiteY6" fmla="*/ 1314450 h 2571750"/>
                    <a:gd name="connsiteX7" fmla="*/ 962025 w 1914525"/>
                    <a:gd name="connsiteY7" fmla="*/ 0 h 2571750"/>
                    <a:gd name="connsiteX0" fmla="*/ 962025 w 1914525"/>
                    <a:gd name="connsiteY0" fmla="*/ 0 h 2571750"/>
                    <a:gd name="connsiteX1" fmla="*/ 828675 w 1914525"/>
                    <a:gd name="connsiteY1" fmla="*/ 152400 h 2571750"/>
                    <a:gd name="connsiteX2" fmla="*/ 19050 w 1914525"/>
                    <a:gd name="connsiteY2" fmla="*/ 1295400 h 2571750"/>
                    <a:gd name="connsiteX3" fmla="*/ 0 w 1914525"/>
                    <a:gd name="connsiteY3" fmla="*/ 1447800 h 2571750"/>
                    <a:gd name="connsiteX4" fmla="*/ 847725 w 1914525"/>
                    <a:gd name="connsiteY4" fmla="*/ 2409825 h 2571750"/>
                    <a:gd name="connsiteX5" fmla="*/ 981075 w 1914525"/>
                    <a:gd name="connsiteY5" fmla="*/ 2571750 h 2571750"/>
                    <a:gd name="connsiteX6" fmla="*/ 1885950 w 1914525"/>
                    <a:gd name="connsiteY6" fmla="*/ 1524000 h 2571750"/>
                    <a:gd name="connsiteX7" fmla="*/ 1914525 w 1914525"/>
                    <a:gd name="connsiteY7" fmla="*/ 1314450 h 2571750"/>
                    <a:gd name="connsiteX8" fmla="*/ 962025 w 1914525"/>
                    <a:gd name="connsiteY8" fmla="*/ 0 h 2571750"/>
                    <a:gd name="connsiteX0" fmla="*/ 1123950 w 1914525"/>
                    <a:gd name="connsiteY0" fmla="*/ 0 h 2428875"/>
                    <a:gd name="connsiteX1" fmla="*/ 828675 w 1914525"/>
                    <a:gd name="connsiteY1" fmla="*/ 9525 h 2428875"/>
                    <a:gd name="connsiteX2" fmla="*/ 19050 w 1914525"/>
                    <a:gd name="connsiteY2" fmla="*/ 1152525 h 2428875"/>
                    <a:gd name="connsiteX3" fmla="*/ 0 w 1914525"/>
                    <a:gd name="connsiteY3" fmla="*/ 1304925 h 2428875"/>
                    <a:gd name="connsiteX4" fmla="*/ 847725 w 1914525"/>
                    <a:gd name="connsiteY4" fmla="*/ 2266950 h 2428875"/>
                    <a:gd name="connsiteX5" fmla="*/ 981075 w 1914525"/>
                    <a:gd name="connsiteY5" fmla="*/ 2428875 h 2428875"/>
                    <a:gd name="connsiteX6" fmla="*/ 1885950 w 1914525"/>
                    <a:gd name="connsiteY6" fmla="*/ 1381125 h 2428875"/>
                    <a:gd name="connsiteX7" fmla="*/ 1914525 w 1914525"/>
                    <a:gd name="connsiteY7" fmla="*/ 1171575 h 2428875"/>
                    <a:gd name="connsiteX8" fmla="*/ 1123950 w 1914525"/>
                    <a:gd name="connsiteY8" fmla="*/ 0 h 2428875"/>
                    <a:gd name="connsiteX0" fmla="*/ 1123950 w 1885950"/>
                    <a:gd name="connsiteY0" fmla="*/ 0 h 2428875"/>
                    <a:gd name="connsiteX1" fmla="*/ 828675 w 1885950"/>
                    <a:gd name="connsiteY1" fmla="*/ 9525 h 2428875"/>
                    <a:gd name="connsiteX2" fmla="*/ 19050 w 1885950"/>
                    <a:gd name="connsiteY2" fmla="*/ 1152525 h 2428875"/>
                    <a:gd name="connsiteX3" fmla="*/ 0 w 1885950"/>
                    <a:gd name="connsiteY3" fmla="*/ 1304925 h 2428875"/>
                    <a:gd name="connsiteX4" fmla="*/ 847725 w 1885950"/>
                    <a:gd name="connsiteY4" fmla="*/ 2266950 h 2428875"/>
                    <a:gd name="connsiteX5" fmla="*/ 981075 w 1885950"/>
                    <a:gd name="connsiteY5" fmla="*/ 2428875 h 2428875"/>
                    <a:gd name="connsiteX6" fmla="*/ 1885950 w 1885950"/>
                    <a:gd name="connsiteY6" fmla="*/ 1381125 h 2428875"/>
                    <a:gd name="connsiteX7" fmla="*/ 1838325 w 1885950"/>
                    <a:gd name="connsiteY7" fmla="*/ 1009650 h 2428875"/>
                    <a:gd name="connsiteX8" fmla="*/ 1123950 w 1885950"/>
                    <a:gd name="connsiteY8" fmla="*/ 0 h 2428875"/>
                    <a:gd name="connsiteX0" fmla="*/ 1123950 w 1895475"/>
                    <a:gd name="connsiteY0" fmla="*/ 0 h 2428875"/>
                    <a:gd name="connsiteX1" fmla="*/ 828675 w 1895475"/>
                    <a:gd name="connsiteY1" fmla="*/ 9525 h 2428875"/>
                    <a:gd name="connsiteX2" fmla="*/ 19050 w 1895475"/>
                    <a:gd name="connsiteY2" fmla="*/ 1152525 h 2428875"/>
                    <a:gd name="connsiteX3" fmla="*/ 0 w 1895475"/>
                    <a:gd name="connsiteY3" fmla="*/ 1304925 h 2428875"/>
                    <a:gd name="connsiteX4" fmla="*/ 847725 w 1895475"/>
                    <a:gd name="connsiteY4" fmla="*/ 2266950 h 2428875"/>
                    <a:gd name="connsiteX5" fmla="*/ 981075 w 1895475"/>
                    <a:gd name="connsiteY5" fmla="*/ 2428875 h 2428875"/>
                    <a:gd name="connsiteX6" fmla="*/ 1885950 w 1895475"/>
                    <a:gd name="connsiteY6" fmla="*/ 1381125 h 2428875"/>
                    <a:gd name="connsiteX7" fmla="*/ 1895475 w 1895475"/>
                    <a:gd name="connsiteY7" fmla="*/ 1019175 h 2428875"/>
                    <a:gd name="connsiteX8" fmla="*/ 1123950 w 1895475"/>
                    <a:gd name="connsiteY8" fmla="*/ 0 h 2428875"/>
                    <a:gd name="connsiteX0" fmla="*/ 1123950 w 1895475"/>
                    <a:gd name="connsiteY0" fmla="*/ 0 h 2276475"/>
                    <a:gd name="connsiteX1" fmla="*/ 828675 w 1895475"/>
                    <a:gd name="connsiteY1" fmla="*/ 9525 h 2276475"/>
                    <a:gd name="connsiteX2" fmla="*/ 19050 w 1895475"/>
                    <a:gd name="connsiteY2" fmla="*/ 1152525 h 2276475"/>
                    <a:gd name="connsiteX3" fmla="*/ 0 w 1895475"/>
                    <a:gd name="connsiteY3" fmla="*/ 1304925 h 2276475"/>
                    <a:gd name="connsiteX4" fmla="*/ 847725 w 1895475"/>
                    <a:gd name="connsiteY4" fmla="*/ 2266950 h 2276475"/>
                    <a:gd name="connsiteX5" fmla="*/ 1152525 w 1895475"/>
                    <a:gd name="connsiteY5" fmla="*/ 2276475 h 2276475"/>
                    <a:gd name="connsiteX6" fmla="*/ 1885950 w 1895475"/>
                    <a:gd name="connsiteY6" fmla="*/ 1381125 h 2276475"/>
                    <a:gd name="connsiteX7" fmla="*/ 1895475 w 1895475"/>
                    <a:gd name="connsiteY7" fmla="*/ 1019175 h 2276475"/>
                    <a:gd name="connsiteX8" fmla="*/ 1123950 w 1895475"/>
                    <a:gd name="connsiteY8" fmla="*/ 0 h 2276475"/>
                    <a:gd name="connsiteX0" fmla="*/ 1123950 w 1895475"/>
                    <a:gd name="connsiteY0" fmla="*/ 0 h 2276475"/>
                    <a:gd name="connsiteX1" fmla="*/ 828675 w 1895475"/>
                    <a:gd name="connsiteY1" fmla="*/ 9525 h 2276475"/>
                    <a:gd name="connsiteX2" fmla="*/ 19050 w 1895475"/>
                    <a:gd name="connsiteY2" fmla="*/ 1152525 h 2276475"/>
                    <a:gd name="connsiteX3" fmla="*/ 0 w 1895475"/>
                    <a:gd name="connsiteY3" fmla="*/ 1352550 h 2276475"/>
                    <a:gd name="connsiteX4" fmla="*/ 847725 w 1895475"/>
                    <a:gd name="connsiteY4" fmla="*/ 2266950 h 2276475"/>
                    <a:gd name="connsiteX5" fmla="*/ 1152525 w 1895475"/>
                    <a:gd name="connsiteY5" fmla="*/ 2276475 h 2276475"/>
                    <a:gd name="connsiteX6" fmla="*/ 1885950 w 1895475"/>
                    <a:gd name="connsiteY6" fmla="*/ 1381125 h 2276475"/>
                    <a:gd name="connsiteX7" fmla="*/ 1895475 w 1895475"/>
                    <a:gd name="connsiteY7" fmla="*/ 1019175 h 2276475"/>
                    <a:gd name="connsiteX8" fmla="*/ 1123950 w 1895475"/>
                    <a:gd name="connsiteY8" fmla="*/ 0 h 2276475"/>
                    <a:gd name="connsiteX0" fmla="*/ 1123950 w 1895475"/>
                    <a:gd name="connsiteY0" fmla="*/ 0 h 2276475"/>
                    <a:gd name="connsiteX1" fmla="*/ 828675 w 1895475"/>
                    <a:gd name="connsiteY1" fmla="*/ 9525 h 2276475"/>
                    <a:gd name="connsiteX2" fmla="*/ 0 w 1895475"/>
                    <a:gd name="connsiteY2" fmla="*/ 990600 h 2276475"/>
                    <a:gd name="connsiteX3" fmla="*/ 0 w 1895475"/>
                    <a:gd name="connsiteY3" fmla="*/ 1352550 h 2276475"/>
                    <a:gd name="connsiteX4" fmla="*/ 847725 w 1895475"/>
                    <a:gd name="connsiteY4" fmla="*/ 2266950 h 2276475"/>
                    <a:gd name="connsiteX5" fmla="*/ 1152525 w 1895475"/>
                    <a:gd name="connsiteY5" fmla="*/ 2276475 h 2276475"/>
                    <a:gd name="connsiteX6" fmla="*/ 1885950 w 1895475"/>
                    <a:gd name="connsiteY6" fmla="*/ 1381125 h 2276475"/>
                    <a:gd name="connsiteX7" fmla="*/ 1895475 w 1895475"/>
                    <a:gd name="connsiteY7" fmla="*/ 1019175 h 2276475"/>
                    <a:gd name="connsiteX8" fmla="*/ 1123950 w 1895475"/>
                    <a:gd name="connsiteY8" fmla="*/ 0 h 2276475"/>
                    <a:gd name="connsiteX0" fmla="*/ 1123950 w 1895475"/>
                    <a:gd name="connsiteY0" fmla="*/ 0 h 2276475"/>
                    <a:gd name="connsiteX1" fmla="*/ 828675 w 1895475"/>
                    <a:gd name="connsiteY1" fmla="*/ 9525 h 2276475"/>
                    <a:gd name="connsiteX2" fmla="*/ 0 w 1895475"/>
                    <a:gd name="connsiteY2" fmla="*/ 990600 h 2276475"/>
                    <a:gd name="connsiteX3" fmla="*/ 66675 w 1895475"/>
                    <a:gd name="connsiteY3" fmla="*/ 1352550 h 2276475"/>
                    <a:gd name="connsiteX4" fmla="*/ 847725 w 1895475"/>
                    <a:gd name="connsiteY4" fmla="*/ 2266950 h 2276475"/>
                    <a:gd name="connsiteX5" fmla="*/ 1152525 w 1895475"/>
                    <a:gd name="connsiteY5" fmla="*/ 2276475 h 2276475"/>
                    <a:gd name="connsiteX6" fmla="*/ 1885950 w 1895475"/>
                    <a:gd name="connsiteY6" fmla="*/ 1381125 h 2276475"/>
                    <a:gd name="connsiteX7" fmla="*/ 1895475 w 1895475"/>
                    <a:gd name="connsiteY7" fmla="*/ 1019175 h 2276475"/>
                    <a:gd name="connsiteX8" fmla="*/ 1123950 w 1895475"/>
                    <a:gd name="connsiteY8" fmla="*/ 0 h 2276475"/>
                    <a:gd name="connsiteX0" fmla="*/ 1057275 w 1828800"/>
                    <a:gd name="connsiteY0" fmla="*/ 0 h 2276475"/>
                    <a:gd name="connsiteX1" fmla="*/ 762000 w 1828800"/>
                    <a:gd name="connsiteY1" fmla="*/ 9525 h 2276475"/>
                    <a:gd name="connsiteX2" fmla="*/ 0 w 1828800"/>
                    <a:gd name="connsiteY2" fmla="*/ 990600 h 2276475"/>
                    <a:gd name="connsiteX3" fmla="*/ 0 w 1828800"/>
                    <a:gd name="connsiteY3" fmla="*/ 1352550 h 2276475"/>
                    <a:gd name="connsiteX4" fmla="*/ 781050 w 1828800"/>
                    <a:gd name="connsiteY4" fmla="*/ 2266950 h 2276475"/>
                    <a:gd name="connsiteX5" fmla="*/ 1085850 w 1828800"/>
                    <a:gd name="connsiteY5" fmla="*/ 2276475 h 2276475"/>
                    <a:gd name="connsiteX6" fmla="*/ 1819275 w 1828800"/>
                    <a:gd name="connsiteY6" fmla="*/ 1381125 h 2276475"/>
                    <a:gd name="connsiteX7" fmla="*/ 1828800 w 1828800"/>
                    <a:gd name="connsiteY7" fmla="*/ 1019175 h 2276475"/>
                    <a:gd name="connsiteX8" fmla="*/ 1057275 w 1828800"/>
                    <a:gd name="connsiteY8" fmla="*/ 0 h 2276475"/>
                    <a:gd name="connsiteX0" fmla="*/ 1057275 w 1828800"/>
                    <a:gd name="connsiteY0" fmla="*/ 0 h 2276475"/>
                    <a:gd name="connsiteX1" fmla="*/ 762000 w 1828800"/>
                    <a:gd name="connsiteY1" fmla="*/ 9525 h 2276475"/>
                    <a:gd name="connsiteX2" fmla="*/ 0 w 1828800"/>
                    <a:gd name="connsiteY2" fmla="*/ 990600 h 2276475"/>
                    <a:gd name="connsiteX3" fmla="*/ 0 w 1828800"/>
                    <a:gd name="connsiteY3" fmla="*/ 1352550 h 2276475"/>
                    <a:gd name="connsiteX4" fmla="*/ 781050 w 1828800"/>
                    <a:gd name="connsiteY4" fmla="*/ 2266950 h 2276475"/>
                    <a:gd name="connsiteX5" fmla="*/ 1085850 w 1828800"/>
                    <a:gd name="connsiteY5" fmla="*/ 2276475 h 2276475"/>
                    <a:gd name="connsiteX6" fmla="*/ 1819275 w 1828800"/>
                    <a:gd name="connsiteY6" fmla="*/ 1381125 h 2276475"/>
                    <a:gd name="connsiteX7" fmla="*/ 1828800 w 1828800"/>
                    <a:gd name="connsiteY7" fmla="*/ 990600 h 2276475"/>
                    <a:gd name="connsiteX8" fmla="*/ 1057275 w 1828800"/>
                    <a:gd name="connsiteY8" fmla="*/ 0 h 22764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828800" h="2276475">
                      <a:moveTo>
                        <a:pt x="1057275" y="0"/>
                      </a:moveTo>
                      <a:lnTo>
                        <a:pt x="762000" y="9525"/>
                      </a:lnTo>
                      <a:lnTo>
                        <a:pt x="0" y="990600"/>
                      </a:lnTo>
                      <a:lnTo>
                        <a:pt x="0" y="1352550"/>
                      </a:lnTo>
                      <a:lnTo>
                        <a:pt x="781050" y="2266950"/>
                      </a:lnTo>
                      <a:lnTo>
                        <a:pt x="1085850" y="2276475"/>
                      </a:lnTo>
                      <a:lnTo>
                        <a:pt x="1819275" y="1381125"/>
                      </a:lnTo>
                      <a:lnTo>
                        <a:pt x="1828800" y="990600"/>
                      </a:lnTo>
                      <a:lnTo>
                        <a:pt x="1057275" y="0"/>
                      </a:lnTo>
                      <a:close/>
                    </a:path>
                  </a:pathLst>
                </a:custGeom>
                <a:solidFill>
                  <a:schemeClr val="bg1">
                    <a:lumMod val="9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07" name="直線コネクタ 106"/>
                <p:cNvCxnSpPr>
                  <a:stCxn id="112" idx="5"/>
                </p:cNvCxnSpPr>
                <p:nvPr/>
              </p:nvCxnSpPr>
              <p:spPr>
                <a:xfrm>
                  <a:off x="8336079" y="2056342"/>
                  <a:ext cx="300387" cy="516411"/>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8" name="直線コネクタ 107"/>
                <p:cNvCxnSpPr>
                  <a:stCxn id="112" idx="3"/>
                </p:cNvCxnSpPr>
                <p:nvPr/>
              </p:nvCxnSpPr>
              <p:spPr>
                <a:xfrm flipH="1">
                  <a:off x="7640709" y="2056342"/>
                  <a:ext cx="288032" cy="505026"/>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109" name="円/楕円 108"/>
                <p:cNvSpPr/>
                <p:nvPr/>
              </p:nvSpPr>
              <p:spPr>
                <a:xfrm>
                  <a:off x="7352677" y="3212976"/>
                  <a:ext cx="576064" cy="57606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smtClean="0">
                      <a:solidFill>
                        <a:schemeClr val="tx1"/>
                      </a:solidFill>
                    </a:rPr>
                    <a:t>I</a:t>
                  </a:r>
                  <a:endParaRPr kumimoji="1" lang="ja-JP" altLang="en-US" dirty="0">
                    <a:solidFill>
                      <a:schemeClr val="tx1"/>
                    </a:solidFill>
                  </a:endParaRPr>
                </a:p>
              </p:txBody>
            </p:sp>
            <p:sp>
              <p:nvSpPr>
                <p:cNvPr id="110" name="円/楕円 109"/>
                <p:cNvSpPr/>
                <p:nvPr/>
              </p:nvSpPr>
              <p:spPr>
                <a:xfrm>
                  <a:off x="8348434" y="2273336"/>
                  <a:ext cx="576064" cy="57606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smtClean="0">
                      <a:solidFill>
                        <a:schemeClr val="tx1"/>
                      </a:solidFill>
                    </a:rPr>
                    <a:t>F</a:t>
                  </a:r>
                  <a:endParaRPr kumimoji="1" lang="ja-JP" altLang="en-US" dirty="0">
                    <a:solidFill>
                      <a:schemeClr val="tx1"/>
                    </a:solidFill>
                  </a:endParaRPr>
                </a:p>
              </p:txBody>
            </p:sp>
            <p:sp>
              <p:nvSpPr>
                <p:cNvPr id="111" name="円/楕円 110"/>
                <p:cNvSpPr/>
                <p:nvPr/>
              </p:nvSpPr>
              <p:spPr>
                <a:xfrm>
                  <a:off x="7351038" y="2284721"/>
                  <a:ext cx="576064" cy="57606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smtClean="0">
                      <a:solidFill>
                        <a:schemeClr val="tx1"/>
                      </a:solidFill>
                    </a:rPr>
                    <a:t>E</a:t>
                  </a:r>
                  <a:endParaRPr kumimoji="1" lang="ja-JP" altLang="en-US" dirty="0">
                    <a:solidFill>
                      <a:schemeClr val="tx1"/>
                    </a:solidFill>
                  </a:endParaRPr>
                </a:p>
              </p:txBody>
            </p:sp>
            <p:sp>
              <p:nvSpPr>
                <p:cNvPr id="112" name="円/楕円 111"/>
                <p:cNvSpPr/>
                <p:nvPr/>
              </p:nvSpPr>
              <p:spPr>
                <a:xfrm>
                  <a:off x="7844378" y="1564641"/>
                  <a:ext cx="576064" cy="57606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smtClean="0">
                      <a:solidFill>
                        <a:schemeClr val="tx1"/>
                      </a:solidFill>
                    </a:rPr>
                    <a:t>C</a:t>
                  </a:r>
                  <a:endParaRPr kumimoji="1" lang="ja-JP" altLang="en-US" dirty="0">
                    <a:solidFill>
                      <a:schemeClr val="tx1"/>
                    </a:solidFill>
                  </a:endParaRPr>
                </a:p>
              </p:txBody>
            </p:sp>
            <p:sp>
              <p:nvSpPr>
                <p:cNvPr id="113" name="円/楕円 112"/>
                <p:cNvSpPr/>
                <p:nvPr/>
              </p:nvSpPr>
              <p:spPr>
                <a:xfrm>
                  <a:off x="6836266" y="1564641"/>
                  <a:ext cx="576064" cy="57606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smtClean="0">
                      <a:solidFill>
                        <a:schemeClr val="tx1"/>
                      </a:solidFill>
                    </a:rPr>
                    <a:t>B</a:t>
                  </a:r>
                  <a:endParaRPr kumimoji="1" lang="ja-JP" altLang="en-US" dirty="0">
                    <a:solidFill>
                      <a:schemeClr val="tx1"/>
                    </a:solidFill>
                  </a:endParaRPr>
                </a:p>
              </p:txBody>
            </p:sp>
            <p:sp>
              <p:nvSpPr>
                <p:cNvPr id="114" name="円/楕円 113"/>
                <p:cNvSpPr/>
                <p:nvPr/>
              </p:nvSpPr>
              <p:spPr>
                <a:xfrm>
                  <a:off x="7340322" y="839303"/>
                  <a:ext cx="576064" cy="57606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smtClean="0">
                      <a:solidFill>
                        <a:schemeClr val="tx1"/>
                      </a:solidFill>
                    </a:rPr>
                    <a:t>A</a:t>
                  </a:r>
                  <a:endParaRPr kumimoji="1" lang="ja-JP" altLang="en-US" dirty="0">
                    <a:solidFill>
                      <a:schemeClr val="tx1"/>
                    </a:solidFill>
                  </a:endParaRPr>
                </a:p>
              </p:txBody>
            </p:sp>
            <p:cxnSp>
              <p:nvCxnSpPr>
                <p:cNvPr id="115" name="直線コネクタ 114"/>
                <p:cNvCxnSpPr>
                  <a:stCxn id="114" idx="3"/>
                </p:cNvCxnSpPr>
                <p:nvPr/>
              </p:nvCxnSpPr>
              <p:spPr>
                <a:xfrm flipH="1">
                  <a:off x="7268314" y="1331004"/>
                  <a:ext cx="156371" cy="233637"/>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6" name="直線コネクタ 115"/>
                <p:cNvCxnSpPr>
                  <a:stCxn id="114" idx="5"/>
                </p:cNvCxnSpPr>
                <p:nvPr/>
              </p:nvCxnSpPr>
              <p:spPr>
                <a:xfrm>
                  <a:off x="7832023" y="1331004"/>
                  <a:ext cx="156371" cy="233637"/>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7" name="直線コネクタ 116"/>
                <p:cNvCxnSpPr>
                  <a:stCxn id="109" idx="0"/>
                  <a:endCxn id="111" idx="4"/>
                </p:cNvCxnSpPr>
                <p:nvPr/>
              </p:nvCxnSpPr>
              <p:spPr>
                <a:xfrm flipH="1" flipV="1">
                  <a:off x="7639070" y="2860785"/>
                  <a:ext cx="1639" cy="352191"/>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87" name="グループ化 86"/>
              <p:cNvGrpSpPr/>
              <p:nvPr/>
            </p:nvGrpSpPr>
            <p:grpSpPr>
              <a:xfrm>
                <a:off x="3347864" y="725820"/>
                <a:ext cx="2578546" cy="3063220"/>
                <a:chOff x="3378741" y="725820"/>
                <a:chExt cx="2578546" cy="3063220"/>
              </a:xfrm>
            </p:grpSpPr>
            <p:sp>
              <p:nvSpPr>
                <p:cNvPr id="92" name="フリーフォーム 91"/>
                <p:cNvSpPr/>
                <p:nvPr/>
              </p:nvSpPr>
              <p:spPr>
                <a:xfrm>
                  <a:off x="3751337" y="725820"/>
                  <a:ext cx="1828800" cy="2276475"/>
                </a:xfrm>
                <a:custGeom>
                  <a:avLst/>
                  <a:gdLst>
                    <a:gd name="connsiteX0" fmla="*/ 962025 w 1914525"/>
                    <a:gd name="connsiteY0" fmla="*/ 0 h 2571750"/>
                    <a:gd name="connsiteX1" fmla="*/ 19050 w 1914525"/>
                    <a:gd name="connsiteY1" fmla="*/ 1295400 h 2571750"/>
                    <a:gd name="connsiteX2" fmla="*/ 0 w 1914525"/>
                    <a:gd name="connsiteY2" fmla="*/ 1447800 h 2571750"/>
                    <a:gd name="connsiteX3" fmla="*/ 981075 w 1914525"/>
                    <a:gd name="connsiteY3" fmla="*/ 2571750 h 2571750"/>
                    <a:gd name="connsiteX4" fmla="*/ 1885950 w 1914525"/>
                    <a:gd name="connsiteY4" fmla="*/ 1524000 h 2571750"/>
                    <a:gd name="connsiteX5" fmla="*/ 1914525 w 1914525"/>
                    <a:gd name="connsiteY5" fmla="*/ 1314450 h 2571750"/>
                    <a:gd name="connsiteX6" fmla="*/ 962025 w 1914525"/>
                    <a:gd name="connsiteY6" fmla="*/ 0 h 2571750"/>
                    <a:gd name="connsiteX0" fmla="*/ 962025 w 1914525"/>
                    <a:gd name="connsiteY0" fmla="*/ 0 h 2571750"/>
                    <a:gd name="connsiteX1" fmla="*/ 19050 w 1914525"/>
                    <a:gd name="connsiteY1" fmla="*/ 1295400 h 2571750"/>
                    <a:gd name="connsiteX2" fmla="*/ 0 w 1914525"/>
                    <a:gd name="connsiteY2" fmla="*/ 1447800 h 2571750"/>
                    <a:gd name="connsiteX3" fmla="*/ 847725 w 1914525"/>
                    <a:gd name="connsiteY3" fmla="*/ 2409825 h 2571750"/>
                    <a:gd name="connsiteX4" fmla="*/ 981075 w 1914525"/>
                    <a:gd name="connsiteY4" fmla="*/ 2571750 h 2571750"/>
                    <a:gd name="connsiteX5" fmla="*/ 1885950 w 1914525"/>
                    <a:gd name="connsiteY5" fmla="*/ 1524000 h 2571750"/>
                    <a:gd name="connsiteX6" fmla="*/ 1914525 w 1914525"/>
                    <a:gd name="connsiteY6" fmla="*/ 1314450 h 2571750"/>
                    <a:gd name="connsiteX7" fmla="*/ 962025 w 1914525"/>
                    <a:gd name="connsiteY7" fmla="*/ 0 h 2571750"/>
                    <a:gd name="connsiteX0" fmla="*/ 962025 w 1914525"/>
                    <a:gd name="connsiteY0" fmla="*/ 0 h 2571750"/>
                    <a:gd name="connsiteX1" fmla="*/ 828675 w 1914525"/>
                    <a:gd name="connsiteY1" fmla="*/ 152400 h 2571750"/>
                    <a:gd name="connsiteX2" fmla="*/ 19050 w 1914525"/>
                    <a:gd name="connsiteY2" fmla="*/ 1295400 h 2571750"/>
                    <a:gd name="connsiteX3" fmla="*/ 0 w 1914525"/>
                    <a:gd name="connsiteY3" fmla="*/ 1447800 h 2571750"/>
                    <a:gd name="connsiteX4" fmla="*/ 847725 w 1914525"/>
                    <a:gd name="connsiteY4" fmla="*/ 2409825 h 2571750"/>
                    <a:gd name="connsiteX5" fmla="*/ 981075 w 1914525"/>
                    <a:gd name="connsiteY5" fmla="*/ 2571750 h 2571750"/>
                    <a:gd name="connsiteX6" fmla="*/ 1885950 w 1914525"/>
                    <a:gd name="connsiteY6" fmla="*/ 1524000 h 2571750"/>
                    <a:gd name="connsiteX7" fmla="*/ 1914525 w 1914525"/>
                    <a:gd name="connsiteY7" fmla="*/ 1314450 h 2571750"/>
                    <a:gd name="connsiteX8" fmla="*/ 962025 w 1914525"/>
                    <a:gd name="connsiteY8" fmla="*/ 0 h 2571750"/>
                    <a:gd name="connsiteX0" fmla="*/ 1123950 w 1914525"/>
                    <a:gd name="connsiteY0" fmla="*/ 0 h 2428875"/>
                    <a:gd name="connsiteX1" fmla="*/ 828675 w 1914525"/>
                    <a:gd name="connsiteY1" fmla="*/ 9525 h 2428875"/>
                    <a:gd name="connsiteX2" fmla="*/ 19050 w 1914525"/>
                    <a:gd name="connsiteY2" fmla="*/ 1152525 h 2428875"/>
                    <a:gd name="connsiteX3" fmla="*/ 0 w 1914525"/>
                    <a:gd name="connsiteY3" fmla="*/ 1304925 h 2428875"/>
                    <a:gd name="connsiteX4" fmla="*/ 847725 w 1914525"/>
                    <a:gd name="connsiteY4" fmla="*/ 2266950 h 2428875"/>
                    <a:gd name="connsiteX5" fmla="*/ 981075 w 1914525"/>
                    <a:gd name="connsiteY5" fmla="*/ 2428875 h 2428875"/>
                    <a:gd name="connsiteX6" fmla="*/ 1885950 w 1914525"/>
                    <a:gd name="connsiteY6" fmla="*/ 1381125 h 2428875"/>
                    <a:gd name="connsiteX7" fmla="*/ 1914525 w 1914525"/>
                    <a:gd name="connsiteY7" fmla="*/ 1171575 h 2428875"/>
                    <a:gd name="connsiteX8" fmla="*/ 1123950 w 1914525"/>
                    <a:gd name="connsiteY8" fmla="*/ 0 h 2428875"/>
                    <a:gd name="connsiteX0" fmla="*/ 1123950 w 1885950"/>
                    <a:gd name="connsiteY0" fmla="*/ 0 h 2428875"/>
                    <a:gd name="connsiteX1" fmla="*/ 828675 w 1885950"/>
                    <a:gd name="connsiteY1" fmla="*/ 9525 h 2428875"/>
                    <a:gd name="connsiteX2" fmla="*/ 19050 w 1885950"/>
                    <a:gd name="connsiteY2" fmla="*/ 1152525 h 2428875"/>
                    <a:gd name="connsiteX3" fmla="*/ 0 w 1885950"/>
                    <a:gd name="connsiteY3" fmla="*/ 1304925 h 2428875"/>
                    <a:gd name="connsiteX4" fmla="*/ 847725 w 1885950"/>
                    <a:gd name="connsiteY4" fmla="*/ 2266950 h 2428875"/>
                    <a:gd name="connsiteX5" fmla="*/ 981075 w 1885950"/>
                    <a:gd name="connsiteY5" fmla="*/ 2428875 h 2428875"/>
                    <a:gd name="connsiteX6" fmla="*/ 1885950 w 1885950"/>
                    <a:gd name="connsiteY6" fmla="*/ 1381125 h 2428875"/>
                    <a:gd name="connsiteX7" fmla="*/ 1838325 w 1885950"/>
                    <a:gd name="connsiteY7" fmla="*/ 1009650 h 2428875"/>
                    <a:gd name="connsiteX8" fmla="*/ 1123950 w 1885950"/>
                    <a:gd name="connsiteY8" fmla="*/ 0 h 2428875"/>
                    <a:gd name="connsiteX0" fmla="*/ 1123950 w 1895475"/>
                    <a:gd name="connsiteY0" fmla="*/ 0 h 2428875"/>
                    <a:gd name="connsiteX1" fmla="*/ 828675 w 1895475"/>
                    <a:gd name="connsiteY1" fmla="*/ 9525 h 2428875"/>
                    <a:gd name="connsiteX2" fmla="*/ 19050 w 1895475"/>
                    <a:gd name="connsiteY2" fmla="*/ 1152525 h 2428875"/>
                    <a:gd name="connsiteX3" fmla="*/ 0 w 1895475"/>
                    <a:gd name="connsiteY3" fmla="*/ 1304925 h 2428875"/>
                    <a:gd name="connsiteX4" fmla="*/ 847725 w 1895475"/>
                    <a:gd name="connsiteY4" fmla="*/ 2266950 h 2428875"/>
                    <a:gd name="connsiteX5" fmla="*/ 981075 w 1895475"/>
                    <a:gd name="connsiteY5" fmla="*/ 2428875 h 2428875"/>
                    <a:gd name="connsiteX6" fmla="*/ 1885950 w 1895475"/>
                    <a:gd name="connsiteY6" fmla="*/ 1381125 h 2428875"/>
                    <a:gd name="connsiteX7" fmla="*/ 1895475 w 1895475"/>
                    <a:gd name="connsiteY7" fmla="*/ 1019175 h 2428875"/>
                    <a:gd name="connsiteX8" fmla="*/ 1123950 w 1895475"/>
                    <a:gd name="connsiteY8" fmla="*/ 0 h 2428875"/>
                    <a:gd name="connsiteX0" fmla="*/ 1123950 w 1895475"/>
                    <a:gd name="connsiteY0" fmla="*/ 0 h 2276475"/>
                    <a:gd name="connsiteX1" fmla="*/ 828675 w 1895475"/>
                    <a:gd name="connsiteY1" fmla="*/ 9525 h 2276475"/>
                    <a:gd name="connsiteX2" fmla="*/ 19050 w 1895475"/>
                    <a:gd name="connsiteY2" fmla="*/ 1152525 h 2276475"/>
                    <a:gd name="connsiteX3" fmla="*/ 0 w 1895475"/>
                    <a:gd name="connsiteY3" fmla="*/ 1304925 h 2276475"/>
                    <a:gd name="connsiteX4" fmla="*/ 847725 w 1895475"/>
                    <a:gd name="connsiteY4" fmla="*/ 2266950 h 2276475"/>
                    <a:gd name="connsiteX5" fmla="*/ 1152525 w 1895475"/>
                    <a:gd name="connsiteY5" fmla="*/ 2276475 h 2276475"/>
                    <a:gd name="connsiteX6" fmla="*/ 1885950 w 1895475"/>
                    <a:gd name="connsiteY6" fmla="*/ 1381125 h 2276475"/>
                    <a:gd name="connsiteX7" fmla="*/ 1895475 w 1895475"/>
                    <a:gd name="connsiteY7" fmla="*/ 1019175 h 2276475"/>
                    <a:gd name="connsiteX8" fmla="*/ 1123950 w 1895475"/>
                    <a:gd name="connsiteY8" fmla="*/ 0 h 2276475"/>
                    <a:gd name="connsiteX0" fmla="*/ 1123950 w 1895475"/>
                    <a:gd name="connsiteY0" fmla="*/ 0 h 2276475"/>
                    <a:gd name="connsiteX1" fmla="*/ 828675 w 1895475"/>
                    <a:gd name="connsiteY1" fmla="*/ 9525 h 2276475"/>
                    <a:gd name="connsiteX2" fmla="*/ 19050 w 1895475"/>
                    <a:gd name="connsiteY2" fmla="*/ 1152525 h 2276475"/>
                    <a:gd name="connsiteX3" fmla="*/ 0 w 1895475"/>
                    <a:gd name="connsiteY3" fmla="*/ 1352550 h 2276475"/>
                    <a:gd name="connsiteX4" fmla="*/ 847725 w 1895475"/>
                    <a:gd name="connsiteY4" fmla="*/ 2266950 h 2276475"/>
                    <a:gd name="connsiteX5" fmla="*/ 1152525 w 1895475"/>
                    <a:gd name="connsiteY5" fmla="*/ 2276475 h 2276475"/>
                    <a:gd name="connsiteX6" fmla="*/ 1885950 w 1895475"/>
                    <a:gd name="connsiteY6" fmla="*/ 1381125 h 2276475"/>
                    <a:gd name="connsiteX7" fmla="*/ 1895475 w 1895475"/>
                    <a:gd name="connsiteY7" fmla="*/ 1019175 h 2276475"/>
                    <a:gd name="connsiteX8" fmla="*/ 1123950 w 1895475"/>
                    <a:gd name="connsiteY8" fmla="*/ 0 h 2276475"/>
                    <a:gd name="connsiteX0" fmla="*/ 1123950 w 1895475"/>
                    <a:gd name="connsiteY0" fmla="*/ 0 h 2276475"/>
                    <a:gd name="connsiteX1" fmla="*/ 828675 w 1895475"/>
                    <a:gd name="connsiteY1" fmla="*/ 9525 h 2276475"/>
                    <a:gd name="connsiteX2" fmla="*/ 0 w 1895475"/>
                    <a:gd name="connsiteY2" fmla="*/ 990600 h 2276475"/>
                    <a:gd name="connsiteX3" fmla="*/ 0 w 1895475"/>
                    <a:gd name="connsiteY3" fmla="*/ 1352550 h 2276475"/>
                    <a:gd name="connsiteX4" fmla="*/ 847725 w 1895475"/>
                    <a:gd name="connsiteY4" fmla="*/ 2266950 h 2276475"/>
                    <a:gd name="connsiteX5" fmla="*/ 1152525 w 1895475"/>
                    <a:gd name="connsiteY5" fmla="*/ 2276475 h 2276475"/>
                    <a:gd name="connsiteX6" fmla="*/ 1885950 w 1895475"/>
                    <a:gd name="connsiteY6" fmla="*/ 1381125 h 2276475"/>
                    <a:gd name="connsiteX7" fmla="*/ 1895475 w 1895475"/>
                    <a:gd name="connsiteY7" fmla="*/ 1019175 h 2276475"/>
                    <a:gd name="connsiteX8" fmla="*/ 1123950 w 1895475"/>
                    <a:gd name="connsiteY8" fmla="*/ 0 h 2276475"/>
                    <a:gd name="connsiteX0" fmla="*/ 1123950 w 1895475"/>
                    <a:gd name="connsiteY0" fmla="*/ 0 h 2276475"/>
                    <a:gd name="connsiteX1" fmla="*/ 828675 w 1895475"/>
                    <a:gd name="connsiteY1" fmla="*/ 9525 h 2276475"/>
                    <a:gd name="connsiteX2" fmla="*/ 0 w 1895475"/>
                    <a:gd name="connsiteY2" fmla="*/ 990600 h 2276475"/>
                    <a:gd name="connsiteX3" fmla="*/ 66675 w 1895475"/>
                    <a:gd name="connsiteY3" fmla="*/ 1352550 h 2276475"/>
                    <a:gd name="connsiteX4" fmla="*/ 847725 w 1895475"/>
                    <a:gd name="connsiteY4" fmla="*/ 2266950 h 2276475"/>
                    <a:gd name="connsiteX5" fmla="*/ 1152525 w 1895475"/>
                    <a:gd name="connsiteY5" fmla="*/ 2276475 h 2276475"/>
                    <a:gd name="connsiteX6" fmla="*/ 1885950 w 1895475"/>
                    <a:gd name="connsiteY6" fmla="*/ 1381125 h 2276475"/>
                    <a:gd name="connsiteX7" fmla="*/ 1895475 w 1895475"/>
                    <a:gd name="connsiteY7" fmla="*/ 1019175 h 2276475"/>
                    <a:gd name="connsiteX8" fmla="*/ 1123950 w 1895475"/>
                    <a:gd name="connsiteY8" fmla="*/ 0 h 2276475"/>
                    <a:gd name="connsiteX0" fmla="*/ 1057275 w 1828800"/>
                    <a:gd name="connsiteY0" fmla="*/ 0 h 2276475"/>
                    <a:gd name="connsiteX1" fmla="*/ 762000 w 1828800"/>
                    <a:gd name="connsiteY1" fmla="*/ 9525 h 2276475"/>
                    <a:gd name="connsiteX2" fmla="*/ 0 w 1828800"/>
                    <a:gd name="connsiteY2" fmla="*/ 990600 h 2276475"/>
                    <a:gd name="connsiteX3" fmla="*/ 0 w 1828800"/>
                    <a:gd name="connsiteY3" fmla="*/ 1352550 h 2276475"/>
                    <a:gd name="connsiteX4" fmla="*/ 781050 w 1828800"/>
                    <a:gd name="connsiteY4" fmla="*/ 2266950 h 2276475"/>
                    <a:gd name="connsiteX5" fmla="*/ 1085850 w 1828800"/>
                    <a:gd name="connsiteY5" fmla="*/ 2276475 h 2276475"/>
                    <a:gd name="connsiteX6" fmla="*/ 1819275 w 1828800"/>
                    <a:gd name="connsiteY6" fmla="*/ 1381125 h 2276475"/>
                    <a:gd name="connsiteX7" fmla="*/ 1828800 w 1828800"/>
                    <a:gd name="connsiteY7" fmla="*/ 1019175 h 2276475"/>
                    <a:gd name="connsiteX8" fmla="*/ 1057275 w 1828800"/>
                    <a:gd name="connsiteY8" fmla="*/ 0 h 2276475"/>
                    <a:gd name="connsiteX0" fmla="*/ 1057275 w 1828800"/>
                    <a:gd name="connsiteY0" fmla="*/ 0 h 2276475"/>
                    <a:gd name="connsiteX1" fmla="*/ 762000 w 1828800"/>
                    <a:gd name="connsiteY1" fmla="*/ 9525 h 2276475"/>
                    <a:gd name="connsiteX2" fmla="*/ 0 w 1828800"/>
                    <a:gd name="connsiteY2" fmla="*/ 990600 h 2276475"/>
                    <a:gd name="connsiteX3" fmla="*/ 0 w 1828800"/>
                    <a:gd name="connsiteY3" fmla="*/ 1352550 h 2276475"/>
                    <a:gd name="connsiteX4" fmla="*/ 781050 w 1828800"/>
                    <a:gd name="connsiteY4" fmla="*/ 2266950 h 2276475"/>
                    <a:gd name="connsiteX5" fmla="*/ 1085850 w 1828800"/>
                    <a:gd name="connsiteY5" fmla="*/ 2276475 h 2276475"/>
                    <a:gd name="connsiteX6" fmla="*/ 1819275 w 1828800"/>
                    <a:gd name="connsiteY6" fmla="*/ 1381125 h 2276475"/>
                    <a:gd name="connsiteX7" fmla="*/ 1828800 w 1828800"/>
                    <a:gd name="connsiteY7" fmla="*/ 990600 h 2276475"/>
                    <a:gd name="connsiteX8" fmla="*/ 1057275 w 1828800"/>
                    <a:gd name="connsiteY8" fmla="*/ 0 h 22764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828800" h="2276475">
                      <a:moveTo>
                        <a:pt x="1057275" y="0"/>
                      </a:moveTo>
                      <a:lnTo>
                        <a:pt x="762000" y="9525"/>
                      </a:lnTo>
                      <a:lnTo>
                        <a:pt x="0" y="990600"/>
                      </a:lnTo>
                      <a:lnTo>
                        <a:pt x="0" y="1352550"/>
                      </a:lnTo>
                      <a:lnTo>
                        <a:pt x="781050" y="2266950"/>
                      </a:lnTo>
                      <a:lnTo>
                        <a:pt x="1085850" y="2276475"/>
                      </a:lnTo>
                      <a:lnTo>
                        <a:pt x="1819275" y="1381125"/>
                      </a:lnTo>
                      <a:lnTo>
                        <a:pt x="1828800" y="990600"/>
                      </a:lnTo>
                      <a:lnTo>
                        <a:pt x="1057275" y="0"/>
                      </a:lnTo>
                      <a:close/>
                    </a:path>
                  </a:pathLst>
                </a:custGeom>
                <a:solidFill>
                  <a:schemeClr val="bg1">
                    <a:lumMod val="9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93" name="直線コネクタ 92"/>
                <p:cNvCxnSpPr>
                  <a:stCxn id="99" idx="5"/>
                </p:cNvCxnSpPr>
                <p:nvPr/>
              </p:nvCxnSpPr>
              <p:spPr>
                <a:xfrm>
                  <a:off x="5368868" y="2075241"/>
                  <a:ext cx="288032" cy="516411"/>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4" name="直線コネクタ 93"/>
                <p:cNvCxnSpPr>
                  <a:stCxn id="99" idx="3"/>
                </p:cNvCxnSpPr>
                <p:nvPr/>
              </p:nvCxnSpPr>
              <p:spPr>
                <a:xfrm flipH="1">
                  <a:off x="4671859" y="2075241"/>
                  <a:ext cx="289671" cy="486127"/>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5" name="直線コネクタ 94"/>
                <p:cNvCxnSpPr>
                  <a:stCxn id="100" idx="3"/>
                </p:cNvCxnSpPr>
                <p:nvPr/>
              </p:nvCxnSpPr>
              <p:spPr>
                <a:xfrm flipH="1">
                  <a:off x="3725039" y="2075241"/>
                  <a:ext cx="228379" cy="372395"/>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96" name="円/楕円 95"/>
                <p:cNvSpPr/>
                <p:nvPr/>
              </p:nvSpPr>
              <p:spPr>
                <a:xfrm>
                  <a:off x="5381223" y="2292235"/>
                  <a:ext cx="576064" cy="57606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dirty="0">
                      <a:solidFill>
                        <a:schemeClr val="tx1"/>
                      </a:solidFill>
                    </a:rPr>
                    <a:t>G</a:t>
                  </a:r>
                  <a:endParaRPr kumimoji="1" lang="ja-JP" altLang="en-US" dirty="0">
                    <a:solidFill>
                      <a:schemeClr val="tx1"/>
                    </a:solidFill>
                  </a:endParaRPr>
                </a:p>
              </p:txBody>
            </p:sp>
            <p:sp>
              <p:nvSpPr>
                <p:cNvPr id="97" name="円/楕円 96"/>
                <p:cNvSpPr/>
                <p:nvPr/>
              </p:nvSpPr>
              <p:spPr>
                <a:xfrm>
                  <a:off x="4383827" y="2303620"/>
                  <a:ext cx="576064" cy="57606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smtClean="0">
                      <a:solidFill>
                        <a:schemeClr val="tx1"/>
                      </a:solidFill>
                    </a:rPr>
                    <a:t>E</a:t>
                  </a:r>
                  <a:endParaRPr kumimoji="1" lang="ja-JP" altLang="en-US" dirty="0">
                    <a:solidFill>
                      <a:schemeClr val="tx1"/>
                    </a:solidFill>
                  </a:endParaRPr>
                </a:p>
              </p:txBody>
            </p:sp>
            <p:sp>
              <p:nvSpPr>
                <p:cNvPr id="98" name="円/楕円 97"/>
                <p:cNvSpPr/>
                <p:nvPr/>
              </p:nvSpPr>
              <p:spPr>
                <a:xfrm>
                  <a:off x="3378741" y="2292235"/>
                  <a:ext cx="576064" cy="57606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smtClean="0">
                      <a:solidFill>
                        <a:schemeClr val="tx1"/>
                      </a:solidFill>
                    </a:rPr>
                    <a:t>D</a:t>
                  </a:r>
                  <a:endParaRPr kumimoji="1" lang="ja-JP" altLang="en-US" dirty="0">
                    <a:solidFill>
                      <a:schemeClr val="tx1"/>
                    </a:solidFill>
                  </a:endParaRPr>
                </a:p>
              </p:txBody>
            </p:sp>
            <p:sp>
              <p:nvSpPr>
                <p:cNvPr id="99" name="円/楕円 98"/>
                <p:cNvSpPr/>
                <p:nvPr/>
              </p:nvSpPr>
              <p:spPr>
                <a:xfrm>
                  <a:off x="4877167" y="1583540"/>
                  <a:ext cx="576064" cy="57606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smtClean="0">
                      <a:solidFill>
                        <a:schemeClr val="tx1"/>
                      </a:solidFill>
                    </a:rPr>
                    <a:t>C</a:t>
                  </a:r>
                  <a:endParaRPr kumimoji="1" lang="ja-JP" altLang="en-US" dirty="0">
                    <a:solidFill>
                      <a:schemeClr val="tx1"/>
                    </a:solidFill>
                  </a:endParaRPr>
                </a:p>
              </p:txBody>
            </p:sp>
            <p:sp>
              <p:nvSpPr>
                <p:cNvPr id="100" name="円/楕円 99"/>
                <p:cNvSpPr/>
                <p:nvPr/>
              </p:nvSpPr>
              <p:spPr>
                <a:xfrm>
                  <a:off x="3869055" y="1583540"/>
                  <a:ext cx="576064" cy="57606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smtClean="0">
                      <a:solidFill>
                        <a:schemeClr val="tx1"/>
                      </a:solidFill>
                    </a:rPr>
                    <a:t>B</a:t>
                  </a:r>
                  <a:endParaRPr kumimoji="1" lang="ja-JP" altLang="en-US" dirty="0">
                    <a:solidFill>
                      <a:schemeClr val="tx1"/>
                    </a:solidFill>
                  </a:endParaRPr>
                </a:p>
              </p:txBody>
            </p:sp>
            <p:sp>
              <p:nvSpPr>
                <p:cNvPr id="101" name="円/楕円 100"/>
                <p:cNvSpPr/>
                <p:nvPr/>
              </p:nvSpPr>
              <p:spPr>
                <a:xfrm>
                  <a:off x="4373111" y="858202"/>
                  <a:ext cx="576064" cy="57606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smtClean="0">
                      <a:solidFill>
                        <a:schemeClr val="tx1"/>
                      </a:solidFill>
                    </a:rPr>
                    <a:t>A</a:t>
                  </a:r>
                  <a:endParaRPr kumimoji="1" lang="ja-JP" altLang="en-US" dirty="0">
                    <a:solidFill>
                      <a:schemeClr val="tx1"/>
                    </a:solidFill>
                  </a:endParaRPr>
                </a:p>
              </p:txBody>
            </p:sp>
            <p:cxnSp>
              <p:nvCxnSpPr>
                <p:cNvPr id="102" name="直線コネクタ 101"/>
                <p:cNvCxnSpPr>
                  <a:stCxn id="101" idx="3"/>
                </p:cNvCxnSpPr>
                <p:nvPr/>
              </p:nvCxnSpPr>
              <p:spPr>
                <a:xfrm flipH="1">
                  <a:off x="4301103" y="1349903"/>
                  <a:ext cx="156371" cy="233637"/>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3" name="直線コネクタ 102"/>
                <p:cNvCxnSpPr>
                  <a:stCxn id="101" idx="5"/>
                </p:cNvCxnSpPr>
                <p:nvPr/>
              </p:nvCxnSpPr>
              <p:spPr>
                <a:xfrm>
                  <a:off x="4864812" y="1349903"/>
                  <a:ext cx="156371" cy="233637"/>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104" name="円/楕円 103"/>
                <p:cNvSpPr/>
                <p:nvPr/>
              </p:nvSpPr>
              <p:spPr>
                <a:xfrm>
                  <a:off x="5368868" y="3212976"/>
                  <a:ext cx="576064" cy="57606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dirty="0">
                      <a:solidFill>
                        <a:schemeClr val="tx1"/>
                      </a:solidFill>
                    </a:rPr>
                    <a:t>H</a:t>
                  </a:r>
                  <a:endParaRPr kumimoji="1" lang="ja-JP" altLang="en-US" dirty="0">
                    <a:solidFill>
                      <a:schemeClr val="tx1"/>
                    </a:solidFill>
                  </a:endParaRPr>
                </a:p>
              </p:txBody>
            </p:sp>
            <p:cxnSp>
              <p:nvCxnSpPr>
                <p:cNvPr id="105" name="直線コネクタ 104"/>
                <p:cNvCxnSpPr>
                  <a:stCxn id="96" idx="4"/>
                  <a:endCxn id="104" idx="0"/>
                </p:cNvCxnSpPr>
                <p:nvPr/>
              </p:nvCxnSpPr>
              <p:spPr>
                <a:xfrm flipH="1">
                  <a:off x="5656900" y="2868299"/>
                  <a:ext cx="12355" cy="344677"/>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88" name="テキスト ボックス 87"/>
              <p:cNvSpPr txBox="1"/>
              <p:nvPr/>
            </p:nvSpPr>
            <p:spPr>
              <a:xfrm>
                <a:off x="2483580" y="107340"/>
                <a:ext cx="4464684" cy="369332"/>
              </a:xfrm>
              <a:prstGeom prst="rect">
                <a:avLst/>
              </a:prstGeom>
              <a:noFill/>
            </p:spPr>
            <p:txBody>
              <a:bodyPr wrap="none" rtlCol="0">
                <a:spAutoFit/>
              </a:bodyPr>
              <a:lstStyle/>
              <a:p>
                <a:r>
                  <a:rPr lang="ja-JP" altLang="en-US" dirty="0"/>
                  <a:t>複数</a:t>
                </a:r>
                <a:r>
                  <a:rPr lang="ja-JP" altLang="en-US" dirty="0" smtClean="0"/>
                  <a:t>のグラフに共通して出現する部分グラフ</a:t>
                </a:r>
                <a:endParaRPr kumimoji="1" lang="ja-JP" altLang="en-US" dirty="0"/>
              </a:p>
            </p:txBody>
          </p:sp>
          <p:cxnSp>
            <p:nvCxnSpPr>
              <p:cNvPr id="89" name="直線矢印コネクタ 88"/>
              <p:cNvCxnSpPr/>
              <p:nvPr/>
            </p:nvCxnSpPr>
            <p:spPr>
              <a:xfrm flipH="1">
                <a:off x="2267744" y="476672"/>
                <a:ext cx="2085206" cy="719432"/>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90" name="直線矢印コネクタ 89"/>
              <p:cNvCxnSpPr/>
              <p:nvPr/>
            </p:nvCxnSpPr>
            <p:spPr>
              <a:xfrm flipH="1">
                <a:off x="4608909" y="476672"/>
                <a:ext cx="4192" cy="249148"/>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91" name="直線矢印コネクタ 90"/>
              <p:cNvCxnSpPr/>
              <p:nvPr/>
            </p:nvCxnSpPr>
            <p:spPr>
              <a:xfrm>
                <a:off x="4930653" y="476672"/>
                <a:ext cx="1585563" cy="719432"/>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grpSp>
        <p:sp>
          <p:nvSpPr>
            <p:cNvPr id="84" name="テキスト ボックス 83"/>
            <p:cNvSpPr txBox="1"/>
            <p:nvPr/>
          </p:nvSpPr>
          <p:spPr>
            <a:xfrm>
              <a:off x="758285" y="-252700"/>
              <a:ext cx="1005403" cy="369332"/>
            </a:xfrm>
            <a:prstGeom prst="rect">
              <a:avLst/>
            </a:prstGeom>
            <a:noFill/>
          </p:spPr>
          <p:txBody>
            <a:bodyPr wrap="none" rtlCol="0">
              <a:spAutoFit/>
            </a:bodyPr>
            <a:lstStyle/>
            <a:p>
              <a:r>
                <a:rPr kumimoji="1" lang="ja-JP" altLang="en-US" dirty="0" smtClean="0"/>
                <a:t>グラフ群</a:t>
              </a:r>
              <a:endParaRPr kumimoji="1" lang="ja-JP" altLang="en-US" dirty="0"/>
            </a:p>
          </p:txBody>
        </p:sp>
      </p:grpSp>
    </p:spTree>
    <p:extLst>
      <p:ext uri="{BB962C8B-B14F-4D97-AF65-F5344CB8AC3E}">
        <p14:creationId xmlns:p14="http://schemas.microsoft.com/office/powerpoint/2010/main" val="363283504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解決策</a:t>
            </a:r>
            <a:endParaRPr kumimoji="1" lang="ja-JP" altLang="en-US" dirty="0"/>
          </a:p>
        </p:txBody>
      </p:sp>
      <p:sp>
        <p:nvSpPr>
          <p:cNvPr id="3" name="コンテンツ プレースホルダー 2"/>
          <p:cNvSpPr>
            <a:spLocks noGrp="1"/>
          </p:cNvSpPr>
          <p:nvPr>
            <p:ph idx="1"/>
          </p:nvPr>
        </p:nvSpPr>
        <p:spPr>
          <a:xfrm>
            <a:off x="457200" y="1412875"/>
            <a:ext cx="8435280" cy="4896445"/>
          </a:xfrm>
        </p:spPr>
        <p:txBody>
          <a:bodyPr/>
          <a:lstStyle/>
          <a:p>
            <a:pPr marL="0" indent="0">
              <a:buNone/>
            </a:pPr>
            <a:r>
              <a:rPr lang="ja-JP" altLang="en-US" dirty="0" smtClean="0"/>
              <a:t>識別子中に出現する</a:t>
            </a:r>
            <a:r>
              <a:rPr lang="ja-JP" altLang="en-US" dirty="0"/>
              <a:t>名詞</a:t>
            </a:r>
            <a:r>
              <a:rPr lang="ja-JP" altLang="en-US" dirty="0" smtClean="0"/>
              <a:t>の説明を集めた辞書</a:t>
            </a:r>
            <a:r>
              <a:rPr lang="ja-JP" altLang="en-US" dirty="0" smtClean="0"/>
              <a:t>を</a:t>
            </a:r>
            <a:r>
              <a:rPr lang="ja-JP" altLang="en-US" dirty="0"/>
              <a:t>生成</a:t>
            </a:r>
            <a:r>
              <a:rPr lang="ja-JP" altLang="en-US" dirty="0" smtClean="0"/>
              <a:t>し</a:t>
            </a:r>
            <a:r>
              <a:rPr lang="ja-JP" altLang="en-US" dirty="0" smtClean="0"/>
              <a:t>，作業者に提供し知識の不足を補う</a:t>
            </a:r>
            <a:endParaRPr lang="en-US" altLang="ja-JP" dirty="0" smtClean="0"/>
          </a:p>
          <a:p>
            <a:endParaRPr lang="en-US" altLang="ja-JP" dirty="0" smtClean="0"/>
          </a:p>
          <a:p>
            <a:pPr marL="0" indent="0">
              <a:buNone/>
            </a:pPr>
            <a:r>
              <a:rPr lang="ja-JP" altLang="en-US" b="1" dirty="0" smtClean="0"/>
              <a:t>アプローチ</a:t>
            </a:r>
            <a:endParaRPr lang="en-US" altLang="ja-JP" b="1" dirty="0" smtClean="0"/>
          </a:p>
          <a:p>
            <a:pPr lvl="1"/>
            <a:r>
              <a:rPr lang="ja-JP" altLang="en-US" dirty="0" smtClean="0"/>
              <a:t>辞書を自動的に生成</a:t>
            </a:r>
            <a:endParaRPr lang="en-US" altLang="ja-JP" dirty="0"/>
          </a:p>
          <a:p>
            <a:pPr lvl="2"/>
            <a:r>
              <a:rPr lang="ja-JP" altLang="en-US" dirty="0" smtClean="0"/>
              <a:t>手作業では大きな手間</a:t>
            </a:r>
            <a:endParaRPr lang="en-US" altLang="ja-JP" dirty="0" smtClean="0"/>
          </a:p>
          <a:p>
            <a:pPr lvl="1"/>
            <a:r>
              <a:rPr lang="ja-JP" altLang="en-US" dirty="0" smtClean="0"/>
              <a:t>ソースコード中の識別子とコメントを元に生成</a:t>
            </a:r>
            <a:endParaRPr lang="en-US" altLang="ja-JP" dirty="0" smtClean="0"/>
          </a:p>
          <a:p>
            <a:pPr lvl="2"/>
            <a:endParaRPr lang="en-US" altLang="ja-JP" dirty="0"/>
          </a:p>
        </p:txBody>
      </p:sp>
      <p:sp>
        <p:nvSpPr>
          <p:cNvPr id="4" name="フッター プレースホルダー 3"/>
          <p:cNvSpPr>
            <a:spLocks noGrp="1"/>
          </p:cNvSpPr>
          <p:nvPr>
            <p:ph type="ftr" sz="quarter" idx="10"/>
          </p:nvPr>
        </p:nvSpPr>
        <p:spPr/>
        <p:txBody>
          <a:bodyPr/>
          <a:lstStyle/>
          <a:p>
            <a:r>
              <a:rPr kumimoji="1" lang="ja-JP" altLang="en-US" dirty="0" smtClean="0"/>
              <a:t>修士論文発表会</a:t>
            </a:r>
            <a:endParaRPr kumimoji="1" lang="ja-JP" altLang="en-US" dirty="0"/>
          </a:p>
        </p:txBody>
      </p:sp>
      <p:sp>
        <p:nvSpPr>
          <p:cNvPr id="5" name="日付プレースホルダー 4"/>
          <p:cNvSpPr>
            <a:spLocks noGrp="1"/>
          </p:cNvSpPr>
          <p:nvPr>
            <p:ph type="dt" sz="half" idx="11"/>
          </p:nvPr>
        </p:nvSpPr>
        <p:spPr/>
        <p:txBody>
          <a:bodyPr/>
          <a:lstStyle/>
          <a:p>
            <a:fld id="{399ED31C-3C5E-4CCA-BDD6-ECE32179F086}" type="datetime1">
              <a:rPr kumimoji="1" lang="ja-JP" altLang="en-US" smtClean="0"/>
              <a:t>2011/2/13</a:t>
            </a:fld>
            <a:endParaRPr kumimoji="1" lang="ja-JP" altLang="en-US" dirty="0"/>
          </a:p>
        </p:txBody>
      </p:sp>
      <p:sp>
        <p:nvSpPr>
          <p:cNvPr id="6" name="スライド番号プレースホルダー 5"/>
          <p:cNvSpPr>
            <a:spLocks noGrp="1"/>
          </p:cNvSpPr>
          <p:nvPr>
            <p:ph type="sldNum" sz="quarter" idx="12"/>
          </p:nvPr>
        </p:nvSpPr>
        <p:spPr/>
        <p:txBody>
          <a:bodyPr/>
          <a:lstStyle/>
          <a:p>
            <a:fld id="{0DFAFFE7-B5EB-4D84-9784-5885F39C28C0}" type="slidenum">
              <a:rPr kumimoji="1" lang="ja-JP" altLang="en-US" smtClean="0"/>
              <a:pPr/>
              <a:t>3</a:t>
            </a:fld>
            <a:endParaRPr kumimoji="1" lang="ja-JP" altLang="en-US" dirty="0"/>
          </a:p>
        </p:txBody>
      </p:sp>
    </p:spTree>
    <p:extLst>
      <p:ext uri="{BB962C8B-B14F-4D97-AF65-F5344CB8AC3E}">
        <p14:creationId xmlns:p14="http://schemas.microsoft.com/office/powerpoint/2010/main" val="42300816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提案手法</a:t>
            </a:r>
            <a:endParaRPr kumimoji="1" lang="ja-JP" altLang="en-US" dirty="0"/>
          </a:p>
        </p:txBody>
      </p:sp>
      <p:sp>
        <p:nvSpPr>
          <p:cNvPr id="3" name="コンテンツ プレースホルダー 2"/>
          <p:cNvSpPr>
            <a:spLocks noGrp="1"/>
          </p:cNvSpPr>
          <p:nvPr>
            <p:ph idx="1"/>
          </p:nvPr>
        </p:nvSpPr>
        <p:spPr>
          <a:xfrm>
            <a:off x="457200" y="1412875"/>
            <a:ext cx="8579296" cy="1574857"/>
          </a:xfrm>
        </p:spPr>
        <p:txBody>
          <a:bodyPr/>
          <a:lstStyle/>
          <a:p>
            <a:pPr marL="0" indent="0">
              <a:buNone/>
            </a:pPr>
            <a:r>
              <a:rPr kumimoji="1" lang="ja-JP" altLang="en-US" dirty="0" smtClean="0"/>
              <a:t>特定の名詞を含む識別子へのコメントを集めた際，そこで頻出するフレーズを名詞への説明に利用</a:t>
            </a:r>
            <a:endParaRPr kumimoji="1" lang="ja-JP" altLang="en-US" dirty="0"/>
          </a:p>
        </p:txBody>
      </p:sp>
      <p:sp>
        <p:nvSpPr>
          <p:cNvPr id="4" name="フッター プレースホルダー 3"/>
          <p:cNvSpPr>
            <a:spLocks noGrp="1"/>
          </p:cNvSpPr>
          <p:nvPr>
            <p:ph type="ftr" sz="quarter" idx="10"/>
          </p:nvPr>
        </p:nvSpPr>
        <p:spPr>
          <a:xfrm>
            <a:off x="2160651" y="6570662"/>
            <a:ext cx="5616575" cy="287338"/>
          </a:xfrm>
        </p:spPr>
        <p:txBody>
          <a:bodyPr/>
          <a:lstStyle/>
          <a:p>
            <a:r>
              <a:rPr kumimoji="1" lang="ja-JP" altLang="en-US" dirty="0" smtClean="0"/>
              <a:t>修士論文発表会</a:t>
            </a:r>
            <a:endParaRPr kumimoji="1" lang="ja-JP" altLang="en-US" dirty="0"/>
          </a:p>
        </p:txBody>
      </p:sp>
      <p:sp>
        <p:nvSpPr>
          <p:cNvPr id="5" name="日付プレースホルダー 4"/>
          <p:cNvSpPr>
            <a:spLocks noGrp="1"/>
          </p:cNvSpPr>
          <p:nvPr>
            <p:ph type="dt" sz="half" idx="11"/>
          </p:nvPr>
        </p:nvSpPr>
        <p:spPr/>
        <p:txBody>
          <a:bodyPr/>
          <a:lstStyle/>
          <a:p>
            <a:fld id="{CED1C7C9-D30E-4530-B374-A1A5176B3D4D}" type="datetime1">
              <a:rPr kumimoji="1" lang="ja-JP" altLang="en-US" smtClean="0"/>
              <a:t>2011/2/13</a:t>
            </a:fld>
            <a:endParaRPr kumimoji="1" lang="ja-JP" altLang="en-US" dirty="0"/>
          </a:p>
        </p:txBody>
      </p:sp>
      <p:sp>
        <p:nvSpPr>
          <p:cNvPr id="6" name="スライド番号プレースホルダー 5"/>
          <p:cNvSpPr>
            <a:spLocks noGrp="1"/>
          </p:cNvSpPr>
          <p:nvPr>
            <p:ph type="sldNum" sz="quarter" idx="12"/>
          </p:nvPr>
        </p:nvSpPr>
        <p:spPr/>
        <p:txBody>
          <a:bodyPr/>
          <a:lstStyle/>
          <a:p>
            <a:fld id="{0DFAFFE7-B5EB-4D84-9784-5885F39C28C0}" type="slidenum">
              <a:rPr kumimoji="1" lang="ja-JP" altLang="en-US" smtClean="0"/>
              <a:pPr/>
              <a:t>4</a:t>
            </a:fld>
            <a:endParaRPr kumimoji="1" lang="ja-JP" altLang="en-US" dirty="0"/>
          </a:p>
        </p:txBody>
      </p:sp>
      <p:grpSp>
        <p:nvGrpSpPr>
          <p:cNvPr id="9" name="グループ化 8"/>
          <p:cNvGrpSpPr/>
          <p:nvPr/>
        </p:nvGrpSpPr>
        <p:grpSpPr>
          <a:xfrm>
            <a:off x="115136" y="2987732"/>
            <a:ext cx="1830950" cy="1797352"/>
            <a:chOff x="276341" y="764704"/>
            <a:chExt cx="1830950" cy="1797352"/>
          </a:xfrm>
        </p:grpSpPr>
        <p:sp>
          <p:nvSpPr>
            <p:cNvPr id="45" name="テキスト ボックス 44"/>
            <p:cNvSpPr txBox="1"/>
            <p:nvPr/>
          </p:nvSpPr>
          <p:spPr>
            <a:xfrm>
              <a:off x="276341" y="1915725"/>
              <a:ext cx="1830950" cy="646331"/>
            </a:xfrm>
            <a:prstGeom prst="rect">
              <a:avLst/>
            </a:prstGeom>
            <a:noFill/>
          </p:spPr>
          <p:txBody>
            <a:bodyPr wrap="none" rtlCol="0">
              <a:spAutoFit/>
            </a:bodyPr>
            <a:lstStyle/>
            <a:p>
              <a:pPr algn="ctr"/>
              <a:r>
                <a:rPr lang="en-US" altLang="ja-JP" dirty="0" smtClean="0"/>
                <a:t>Java</a:t>
              </a:r>
            </a:p>
            <a:p>
              <a:pPr algn="ctr"/>
              <a:r>
                <a:rPr kumimoji="1" lang="ja-JP" altLang="en-US" dirty="0" smtClean="0"/>
                <a:t>ソース</a:t>
              </a:r>
              <a:r>
                <a:rPr lang="ja-JP" altLang="en-US" dirty="0" smtClean="0"/>
                <a:t>コード集合</a:t>
              </a:r>
              <a:endParaRPr kumimoji="1" lang="ja-JP" altLang="en-US" dirty="0"/>
            </a:p>
          </p:txBody>
        </p:sp>
        <p:grpSp>
          <p:nvGrpSpPr>
            <p:cNvPr id="46" name="グループ化 45"/>
            <p:cNvGrpSpPr/>
            <p:nvPr/>
          </p:nvGrpSpPr>
          <p:grpSpPr>
            <a:xfrm>
              <a:off x="755576" y="764704"/>
              <a:ext cx="872480" cy="1132892"/>
              <a:chOff x="755576" y="764703"/>
              <a:chExt cx="1744960" cy="1960985"/>
            </a:xfrm>
          </p:grpSpPr>
          <p:grpSp>
            <p:nvGrpSpPr>
              <p:cNvPr id="47" name="グループ化 46"/>
              <p:cNvGrpSpPr/>
              <p:nvPr/>
            </p:nvGrpSpPr>
            <p:grpSpPr>
              <a:xfrm>
                <a:off x="755576" y="764703"/>
                <a:ext cx="1440160" cy="1656185"/>
                <a:chOff x="755576" y="764703"/>
                <a:chExt cx="1440160" cy="1656185"/>
              </a:xfrm>
            </p:grpSpPr>
            <p:sp>
              <p:nvSpPr>
                <p:cNvPr id="60" name="フローチャート : 書類 59"/>
                <p:cNvSpPr/>
                <p:nvPr/>
              </p:nvSpPr>
              <p:spPr>
                <a:xfrm>
                  <a:off x="755576" y="764703"/>
                  <a:ext cx="1440160" cy="1656185"/>
                </a:xfrm>
                <a:prstGeom prst="flowChartDocumen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cxnSp>
              <p:nvCxnSpPr>
                <p:cNvPr id="61" name="直線コネクタ 60"/>
                <p:cNvCxnSpPr/>
                <p:nvPr/>
              </p:nvCxnSpPr>
              <p:spPr>
                <a:xfrm>
                  <a:off x="935596" y="1052736"/>
                  <a:ext cx="1080120"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2" name="直線コネクタ 61"/>
                <p:cNvCxnSpPr/>
                <p:nvPr/>
              </p:nvCxnSpPr>
              <p:spPr>
                <a:xfrm>
                  <a:off x="935596" y="1268760"/>
                  <a:ext cx="1080120"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3" name="直線コネクタ 62"/>
                <p:cNvCxnSpPr/>
                <p:nvPr/>
              </p:nvCxnSpPr>
              <p:spPr>
                <a:xfrm>
                  <a:off x="935596" y="1484784"/>
                  <a:ext cx="1080120"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4" name="直線コネクタ 63"/>
                <p:cNvCxnSpPr/>
                <p:nvPr/>
              </p:nvCxnSpPr>
              <p:spPr>
                <a:xfrm>
                  <a:off x="935596" y="1700808"/>
                  <a:ext cx="1080120"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48" name="グループ化 47"/>
              <p:cNvGrpSpPr/>
              <p:nvPr/>
            </p:nvGrpSpPr>
            <p:grpSpPr>
              <a:xfrm>
                <a:off x="907976" y="917103"/>
                <a:ext cx="1440160" cy="1656185"/>
                <a:chOff x="755576" y="764703"/>
                <a:chExt cx="1440160" cy="1656185"/>
              </a:xfrm>
            </p:grpSpPr>
            <p:sp>
              <p:nvSpPr>
                <p:cNvPr id="55" name="フローチャート : 書類 54"/>
                <p:cNvSpPr/>
                <p:nvPr/>
              </p:nvSpPr>
              <p:spPr>
                <a:xfrm>
                  <a:off x="755576" y="764703"/>
                  <a:ext cx="1440160" cy="1656185"/>
                </a:xfrm>
                <a:prstGeom prst="flowChartDocumen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cxnSp>
              <p:nvCxnSpPr>
                <p:cNvPr id="56" name="直線コネクタ 55"/>
                <p:cNvCxnSpPr/>
                <p:nvPr/>
              </p:nvCxnSpPr>
              <p:spPr>
                <a:xfrm>
                  <a:off x="935596" y="1052736"/>
                  <a:ext cx="1080120"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7" name="直線コネクタ 56"/>
                <p:cNvCxnSpPr/>
                <p:nvPr/>
              </p:nvCxnSpPr>
              <p:spPr>
                <a:xfrm>
                  <a:off x="935596" y="1268760"/>
                  <a:ext cx="1080120"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8" name="直線コネクタ 57"/>
                <p:cNvCxnSpPr/>
                <p:nvPr/>
              </p:nvCxnSpPr>
              <p:spPr>
                <a:xfrm>
                  <a:off x="935596" y="1484784"/>
                  <a:ext cx="1080120"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9" name="直線コネクタ 58"/>
                <p:cNvCxnSpPr/>
                <p:nvPr/>
              </p:nvCxnSpPr>
              <p:spPr>
                <a:xfrm>
                  <a:off x="935596" y="1700808"/>
                  <a:ext cx="1080120"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49" name="グループ化 48"/>
              <p:cNvGrpSpPr/>
              <p:nvPr/>
            </p:nvGrpSpPr>
            <p:grpSpPr>
              <a:xfrm>
                <a:off x="1060376" y="1069503"/>
                <a:ext cx="1440160" cy="1656185"/>
                <a:chOff x="755576" y="764703"/>
                <a:chExt cx="1440160" cy="1656185"/>
              </a:xfrm>
            </p:grpSpPr>
            <p:sp>
              <p:nvSpPr>
                <p:cNvPr id="50" name="フローチャート : 書類 49"/>
                <p:cNvSpPr/>
                <p:nvPr/>
              </p:nvSpPr>
              <p:spPr>
                <a:xfrm>
                  <a:off x="755576" y="764703"/>
                  <a:ext cx="1440160" cy="1656185"/>
                </a:xfrm>
                <a:prstGeom prst="flowChartDocumen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cxnSp>
              <p:nvCxnSpPr>
                <p:cNvPr id="51" name="直線コネクタ 50"/>
                <p:cNvCxnSpPr/>
                <p:nvPr/>
              </p:nvCxnSpPr>
              <p:spPr>
                <a:xfrm>
                  <a:off x="935596" y="1052736"/>
                  <a:ext cx="1080120"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2" name="直線コネクタ 51"/>
                <p:cNvCxnSpPr/>
                <p:nvPr/>
              </p:nvCxnSpPr>
              <p:spPr>
                <a:xfrm>
                  <a:off x="935596" y="1268760"/>
                  <a:ext cx="1080120"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3" name="直線コネクタ 52"/>
                <p:cNvCxnSpPr/>
                <p:nvPr/>
              </p:nvCxnSpPr>
              <p:spPr>
                <a:xfrm>
                  <a:off x="935596" y="1484784"/>
                  <a:ext cx="1080120"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4" name="直線コネクタ 53"/>
                <p:cNvCxnSpPr/>
                <p:nvPr/>
              </p:nvCxnSpPr>
              <p:spPr>
                <a:xfrm>
                  <a:off x="935596" y="1700808"/>
                  <a:ext cx="1080120"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grpSp>
        </p:grpSp>
      </p:grpSp>
      <p:sp>
        <p:nvSpPr>
          <p:cNvPr id="10" name="テキスト ボックス 9"/>
          <p:cNvSpPr txBox="1"/>
          <p:nvPr/>
        </p:nvSpPr>
        <p:spPr>
          <a:xfrm>
            <a:off x="1763688" y="3842536"/>
            <a:ext cx="646331" cy="369332"/>
          </a:xfrm>
          <a:prstGeom prst="rect">
            <a:avLst/>
          </a:prstGeom>
          <a:noFill/>
        </p:spPr>
        <p:txBody>
          <a:bodyPr wrap="none" rtlCol="0">
            <a:spAutoFit/>
          </a:bodyPr>
          <a:lstStyle/>
          <a:p>
            <a:r>
              <a:rPr lang="ja-JP" altLang="en-US" dirty="0"/>
              <a:t>収集</a:t>
            </a:r>
            <a:endParaRPr lang="en-US" altLang="ja-JP" dirty="0" smtClean="0"/>
          </a:p>
        </p:txBody>
      </p:sp>
      <p:grpSp>
        <p:nvGrpSpPr>
          <p:cNvPr id="11" name="グループ化 10"/>
          <p:cNvGrpSpPr/>
          <p:nvPr/>
        </p:nvGrpSpPr>
        <p:grpSpPr>
          <a:xfrm>
            <a:off x="2625962" y="2987732"/>
            <a:ext cx="1730014" cy="1462987"/>
            <a:chOff x="6732240" y="894275"/>
            <a:chExt cx="1730014" cy="1462987"/>
          </a:xfrm>
        </p:grpSpPr>
        <p:sp>
          <p:nvSpPr>
            <p:cNvPr id="39" name="テキスト ボックス 38"/>
            <p:cNvSpPr txBox="1"/>
            <p:nvPr/>
          </p:nvSpPr>
          <p:spPr>
            <a:xfrm>
              <a:off x="6732240" y="894275"/>
              <a:ext cx="646331" cy="369332"/>
            </a:xfrm>
            <a:prstGeom prst="rect">
              <a:avLst/>
            </a:prstGeom>
            <a:solidFill>
              <a:schemeClr val="bg1"/>
            </a:solidFill>
            <a:ln w="19050">
              <a:solidFill>
                <a:schemeClr val="tx1"/>
              </a:solidFill>
            </a:ln>
          </p:spPr>
          <p:txBody>
            <a:bodyPr wrap="none" rtlCol="0">
              <a:spAutoFit/>
            </a:bodyPr>
            <a:lstStyle/>
            <a:p>
              <a:r>
                <a:rPr kumimoji="1" lang="ja-JP" altLang="en-US" dirty="0" smtClean="0"/>
                <a:t>名詞</a:t>
              </a:r>
              <a:endParaRPr kumimoji="1" lang="ja-JP" altLang="en-US" dirty="0"/>
            </a:p>
          </p:txBody>
        </p:sp>
        <p:sp>
          <p:nvSpPr>
            <p:cNvPr id="40" name="正方形/長方形 39"/>
            <p:cNvSpPr/>
            <p:nvPr/>
          </p:nvSpPr>
          <p:spPr>
            <a:xfrm>
              <a:off x="6732240" y="1274325"/>
              <a:ext cx="1730014" cy="1082937"/>
            </a:xfrm>
            <a:prstGeom prst="rect">
              <a:avLst/>
            </a:prstGeom>
            <a:solidFill>
              <a:schemeClr val="accent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grpSp>
          <p:nvGrpSpPr>
            <p:cNvPr id="41" name="グループ化 40"/>
            <p:cNvGrpSpPr/>
            <p:nvPr/>
          </p:nvGrpSpPr>
          <p:grpSpPr>
            <a:xfrm>
              <a:off x="6988742" y="1416625"/>
              <a:ext cx="1265823" cy="798336"/>
              <a:chOff x="6826687" y="2938885"/>
              <a:chExt cx="1265823" cy="798336"/>
            </a:xfrm>
          </p:grpSpPr>
          <p:sp>
            <p:nvSpPr>
              <p:cNvPr id="42" name="角丸四角形 41"/>
              <p:cNvSpPr/>
              <p:nvPr/>
            </p:nvSpPr>
            <p:spPr>
              <a:xfrm>
                <a:off x="6826687" y="2938885"/>
                <a:ext cx="1103768" cy="585743"/>
              </a:xfrm>
              <a:prstGeom prst="roundRect">
                <a:avLst>
                  <a:gd name="adj" fmla="val 8798"/>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chemeClr val="tx1"/>
                  </a:solidFill>
                </a:endParaRPr>
              </a:p>
            </p:txBody>
          </p:sp>
          <p:sp>
            <p:nvSpPr>
              <p:cNvPr id="43" name="角丸四角形 42"/>
              <p:cNvSpPr/>
              <p:nvPr/>
            </p:nvSpPr>
            <p:spPr>
              <a:xfrm>
                <a:off x="6907786" y="3049502"/>
                <a:ext cx="1103768" cy="585743"/>
              </a:xfrm>
              <a:prstGeom prst="roundRect">
                <a:avLst>
                  <a:gd name="adj" fmla="val 8798"/>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chemeClr val="tx1"/>
                  </a:solidFill>
                </a:endParaRPr>
              </a:p>
            </p:txBody>
          </p:sp>
          <p:sp>
            <p:nvSpPr>
              <p:cNvPr id="44" name="角丸四角形 43"/>
              <p:cNvSpPr/>
              <p:nvPr/>
            </p:nvSpPr>
            <p:spPr>
              <a:xfrm>
                <a:off x="6988742" y="3151478"/>
                <a:ext cx="1103768" cy="585743"/>
              </a:xfrm>
              <a:prstGeom prst="roundRect">
                <a:avLst>
                  <a:gd name="adj" fmla="val 8798"/>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dirty="0">
                    <a:solidFill>
                      <a:schemeClr val="tx1"/>
                    </a:solidFill>
                  </a:rPr>
                  <a:t>コメント</a:t>
                </a:r>
                <a:endParaRPr kumimoji="1" lang="ja-JP" altLang="en-US" dirty="0">
                  <a:solidFill>
                    <a:schemeClr val="tx1"/>
                  </a:solidFill>
                </a:endParaRPr>
              </a:p>
            </p:txBody>
          </p:sp>
        </p:grpSp>
      </p:grpSp>
      <p:sp>
        <p:nvSpPr>
          <p:cNvPr id="13" name="右矢印 12"/>
          <p:cNvSpPr/>
          <p:nvPr/>
        </p:nvSpPr>
        <p:spPr>
          <a:xfrm>
            <a:off x="1888119" y="3510570"/>
            <a:ext cx="523642" cy="341258"/>
          </a:xfrm>
          <a:prstGeom prst="rightArrow">
            <a:avLst/>
          </a:prstGeom>
          <a:solidFill>
            <a:schemeClr val="accent1">
              <a:lumMod val="7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4" name="テキスト ボックス 13"/>
          <p:cNvSpPr txBox="1"/>
          <p:nvPr/>
        </p:nvSpPr>
        <p:spPr>
          <a:xfrm>
            <a:off x="3853661" y="4611797"/>
            <a:ext cx="646331" cy="369332"/>
          </a:xfrm>
          <a:prstGeom prst="rect">
            <a:avLst/>
          </a:prstGeom>
          <a:noFill/>
        </p:spPr>
        <p:txBody>
          <a:bodyPr wrap="none" rtlCol="0">
            <a:spAutoFit/>
          </a:bodyPr>
          <a:lstStyle/>
          <a:p>
            <a:r>
              <a:rPr kumimoji="1" lang="ja-JP" altLang="en-US" dirty="0" smtClean="0"/>
              <a:t>抽出</a:t>
            </a:r>
            <a:endParaRPr kumimoji="1" lang="ja-JP" altLang="en-US" dirty="0"/>
          </a:p>
        </p:txBody>
      </p:sp>
      <p:sp>
        <p:nvSpPr>
          <p:cNvPr id="15" name="テキスト ボックス 14"/>
          <p:cNvSpPr txBox="1"/>
          <p:nvPr/>
        </p:nvSpPr>
        <p:spPr>
          <a:xfrm>
            <a:off x="4404921" y="6022465"/>
            <a:ext cx="646331" cy="369332"/>
          </a:xfrm>
          <a:prstGeom prst="rect">
            <a:avLst/>
          </a:prstGeom>
          <a:noFill/>
        </p:spPr>
        <p:txBody>
          <a:bodyPr wrap="none" rtlCol="0">
            <a:spAutoFit/>
          </a:bodyPr>
          <a:lstStyle/>
          <a:p>
            <a:r>
              <a:rPr lang="ja-JP" altLang="en-US" dirty="0"/>
              <a:t>作成</a:t>
            </a:r>
            <a:endParaRPr kumimoji="1" lang="ja-JP" altLang="en-US" dirty="0"/>
          </a:p>
        </p:txBody>
      </p:sp>
      <p:grpSp>
        <p:nvGrpSpPr>
          <p:cNvPr id="16" name="グループ化 15"/>
          <p:cNvGrpSpPr/>
          <p:nvPr/>
        </p:nvGrpSpPr>
        <p:grpSpPr>
          <a:xfrm>
            <a:off x="7777226" y="4999528"/>
            <a:ext cx="1363216" cy="1669832"/>
            <a:chOff x="557395" y="4216732"/>
            <a:chExt cx="1363216" cy="1669832"/>
          </a:xfrm>
        </p:grpSpPr>
        <p:pic>
          <p:nvPicPr>
            <p:cNvPr id="37" name="Picture 2" descr="C:\Documents and Settings\Administrator\デスクトップ\Diction.png"/>
            <p:cNvPicPr>
              <a:picLocks noChangeAspect="1" noChangeArrowheads="1"/>
            </p:cNvPicPr>
            <p:nvPr/>
          </p:nvPicPr>
          <p:blipFill>
            <a:blip r:embed="rId3" cstate="print"/>
            <a:srcRect/>
            <a:stretch>
              <a:fillRect/>
            </a:stretch>
          </p:blipFill>
          <p:spPr bwMode="auto">
            <a:xfrm>
              <a:off x="557395" y="4216732"/>
              <a:ext cx="1363216" cy="1363216"/>
            </a:xfrm>
            <a:prstGeom prst="rect">
              <a:avLst/>
            </a:prstGeom>
            <a:noFill/>
          </p:spPr>
        </p:pic>
        <p:sp>
          <p:nvSpPr>
            <p:cNvPr id="38" name="テキスト ボックス 37"/>
            <p:cNvSpPr txBox="1"/>
            <p:nvPr/>
          </p:nvSpPr>
          <p:spPr>
            <a:xfrm>
              <a:off x="923720" y="5517232"/>
              <a:ext cx="646331" cy="369332"/>
            </a:xfrm>
            <a:prstGeom prst="rect">
              <a:avLst/>
            </a:prstGeom>
            <a:noFill/>
          </p:spPr>
          <p:txBody>
            <a:bodyPr wrap="none" rtlCol="0">
              <a:spAutoFit/>
            </a:bodyPr>
            <a:lstStyle/>
            <a:p>
              <a:r>
                <a:rPr kumimoji="1" lang="ja-JP" altLang="en-US" dirty="0" smtClean="0"/>
                <a:t>辞書</a:t>
              </a:r>
              <a:endParaRPr kumimoji="1" lang="ja-JP" altLang="en-US" dirty="0"/>
            </a:p>
          </p:txBody>
        </p:sp>
      </p:grpSp>
      <p:sp>
        <p:nvSpPr>
          <p:cNvPr id="31" name="テキスト ボックス 30"/>
          <p:cNvSpPr txBox="1"/>
          <p:nvPr/>
        </p:nvSpPr>
        <p:spPr>
          <a:xfrm>
            <a:off x="2627784" y="4931948"/>
            <a:ext cx="646331" cy="369332"/>
          </a:xfrm>
          <a:prstGeom prst="rect">
            <a:avLst/>
          </a:prstGeom>
          <a:solidFill>
            <a:schemeClr val="bg1"/>
          </a:solidFill>
          <a:ln w="19050">
            <a:solidFill>
              <a:schemeClr val="tx1"/>
            </a:solidFill>
          </a:ln>
        </p:spPr>
        <p:txBody>
          <a:bodyPr wrap="none" rtlCol="0">
            <a:spAutoFit/>
          </a:bodyPr>
          <a:lstStyle/>
          <a:p>
            <a:r>
              <a:rPr kumimoji="1" lang="ja-JP" altLang="en-US" dirty="0" smtClean="0"/>
              <a:t>名詞</a:t>
            </a:r>
            <a:endParaRPr kumimoji="1" lang="ja-JP" altLang="en-US" dirty="0"/>
          </a:p>
        </p:txBody>
      </p:sp>
      <p:sp>
        <p:nvSpPr>
          <p:cNvPr id="32" name="正方形/長方形 31"/>
          <p:cNvSpPr/>
          <p:nvPr/>
        </p:nvSpPr>
        <p:spPr>
          <a:xfrm>
            <a:off x="2627784" y="5311998"/>
            <a:ext cx="1730014" cy="1082937"/>
          </a:xfrm>
          <a:prstGeom prst="rect">
            <a:avLst/>
          </a:prstGeom>
          <a:solidFill>
            <a:schemeClr val="accent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grpSp>
        <p:nvGrpSpPr>
          <p:cNvPr id="18" name="グループ化 17"/>
          <p:cNvGrpSpPr/>
          <p:nvPr/>
        </p:nvGrpSpPr>
        <p:grpSpPr>
          <a:xfrm>
            <a:off x="5146242" y="4981129"/>
            <a:ext cx="1730014" cy="1462987"/>
            <a:chOff x="6732240" y="894275"/>
            <a:chExt cx="1730014" cy="1462987"/>
          </a:xfrm>
        </p:grpSpPr>
        <p:sp>
          <p:nvSpPr>
            <p:cNvPr id="25" name="テキスト ボックス 24"/>
            <p:cNvSpPr txBox="1"/>
            <p:nvPr/>
          </p:nvSpPr>
          <p:spPr>
            <a:xfrm>
              <a:off x="6732240" y="894275"/>
              <a:ext cx="646331" cy="369332"/>
            </a:xfrm>
            <a:prstGeom prst="rect">
              <a:avLst/>
            </a:prstGeom>
            <a:solidFill>
              <a:schemeClr val="bg1"/>
            </a:solidFill>
            <a:ln w="19050">
              <a:solidFill>
                <a:schemeClr val="tx1"/>
              </a:solidFill>
            </a:ln>
          </p:spPr>
          <p:txBody>
            <a:bodyPr wrap="none" rtlCol="0">
              <a:spAutoFit/>
            </a:bodyPr>
            <a:lstStyle/>
            <a:p>
              <a:r>
                <a:rPr kumimoji="1" lang="ja-JP" altLang="en-US" dirty="0" smtClean="0"/>
                <a:t>名詞</a:t>
              </a:r>
              <a:endParaRPr kumimoji="1" lang="ja-JP" altLang="en-US" dirty="0"/>
            </a:p>
          </p:txBody>
        </p:sp>
        <p:sp>
          <p:nvSpPr>
            <p:cNvPr id="26" name="正方形/長方形 25"/>
            <p:cNvSpPr/>
            <p:nvPr/>
          </p:nvSpPr>
          <p:spPr>
            <a:xfrm>
              <a:off x="6732240" y="1274325"/>
              <a:ext cx="1730014" cy="1082937"/>
            </a:xfrm>
            <a:prstGeom prst="rect">
              <a:avLst/>
            </a:prstGeom>
            <a:solidFill>
              <a:schemeClr val="accent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grpSp>
          <p:nvGrpSpPr>
            <p:cNvPr id="27" name="グループ化 26"/>
            <p:cNvGrpSpPr/>
            <p:nvPr/>
          </p:nvGrpSpPr>
          <p:grpSpPr>
            <a:xfrm>
              <a:off x="6988742" y="1416625"/>
              <a:ext cx="1265823" cy="798336"/>
              <a:chOff x="6826687" y="2938885"/>
              <a:chExt cx="1265823" cy="798336"/>
            </a:xfrm>
          </p:grpSpPr>
          <p:sp>
            <p:nvSpPr>
              <p:cNvPr id="28" name="角丸四角形 27"/>
              <p:cNvSpPr/>
              <p:nvPr/>
            </p:nvSpPr>
            <p:spPr>
              <a:xfrm>
                <a:off x="6826687" y="2938885"/>
                <a:ext cx="1103768" cy="585743"/>
              </a:xfrm>
              <a:prstGeom prst="roundRect">
                <a:avLst>
                  <a:gd name="adj" fmla="val 8798"/>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chemeClr val="tx1"/>
                  </a:solidFill>
                </a:endParaRPr>
              </a:p>
            </p:txBody>
          </p:sp>
          <p:sp>
            <p:nvSpPr>
              <p:cNvPr id="29" name="角丸四角形 28"/>
              <p:cNvSpPr/>
              <p:nvPr/>
            </p:nvSpPr>
            <p:spPr>
              <a:xfrm>
                <a:off x="6907786" y="3049502"/>
                <a:ext cx="1103768" cy="585743"/>
              </a:xfrm>
              <a:prstGeom prst="roundRect">
                <a:avLst>
                  <a:gd name="adj" fmla="val 8798"/>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chemeClr val="tx1"/>
                  </a:solidFill>
                </a:endParaRPr>
              </a:p>
            </p:txBody>
          </p:sp>
          <p:sp>
            <p:nvSpPr>
              <p:cNvPr id="30" name="角丸四角形 29"/>
              <p:cNvSpPr/>
              <p:nvPr/>
            </p:nvSpPr>
            <p:spPr>
              <a:xfrm>
                <a:off x="6988742" y="3151478"/>
                <a:ext cx="1103768" cy="585743"/>
              </a:xfrm>
              <a:prstGeom prst="roundRect">
                <a:avLst>
                  <a:gd name="adj" fmla="val 8798"/>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chemeClr val="tx1"/>
                    </a:solidFill>
                  </a:rPr>
                  <a:t>説明文</a:t>
                </a:r>
                <a:endParaRPr kumimoji="1" lang="ja-JP" altLang="en-US" dirty="0">
                  <a:solidFill>
                    <a:schemeClr val="tx1"/>
                  </a:solidFill>
                </a:endParaRPr>
              </a:p>
            </p:txBody>
          </p:sp>
        </p:grpSp>
      </p:grpSp>
      <p:sp>
        <p:nvSpPr>
          <p:cNvPr id="72" name="右矢印 71"/>
          <p:cNvSpPr/>
          <p:nvPr/>
        </p:nvSpPr>
        <p:spPr>
          <a:xfrm>
            <a:off x="7192240" y="5682837"/>
            <a:ext cx="523642" cy="341258"/>
          </a:xfrm>
          <a:prstGeom prst="rightArrow">
            <a:avLst/>
          </a:prstGeom>
          <a:solidFill>
            <a:schemeClr val="accent1">
              <a:lumMod val="7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3" name="右矢印 72"/>
          <p:cNvSpPr/>
          <p:nvPr/>
        </p:nvSpPr>
        <p:spPr>
          <a:xfrm>
            <a:off x="4283968" y="5687157"/>
            <a:ext cx="1008112" cy="341258"/>
          </a:xfrm>
          <a:prstGeom prst="rightArrow">
            <a:avLst/>
          </a:prstGeom>
          <a:solidFill>
            <a:schemeClr val="accent1">
              <a:lumMod val="7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4" name="テキスト ボックス 73"/>
          <p:cNvSpPr txBox="1"/>
          <p:nvPr/>
        </p:nvSpPr>
        <p:spPr>
          <a:xfrm>
            <a:off x="7020272" y="6002776"/>
            <a:ext cx="646331" cy="369332"/>
          </a:xfrm>
          <a:prstGeom prst="rect">
            <a:avLst/>
          </a:prstGeom>
          <a:noFill/>
        </p:spPr>
        <p:txBody>
          <a:bodyPr wrap="none" rtlCol="0">
            <a:spAutoFit/>
          </a:bodyPr>
          <a:lstStyle/>
          <a:p>
            <a:r>
              <a:rPr lang="ja-JP" altLang="en-US" dirty="0"/>
              <a:t>収録</a:t>
            </a:r>
            <a:endParaRPr kumimoji="1" lang="ja-JP" altLang="en-US" dirty="0"/>
          </a:p>
        </p:txBody>
      </p:sp>
      <p:grpSp>
        <p:nvGrpSpPr>
          <p:cNvPr id="21" name="グループ化 20"/>
          <p:cNvGrpSpPr/>
          <p:nvPr/>
        </p:nvGrpSpPr>
        <p:grpSpPr>
          <a:xfrm>
            <a:off x="2799229" y="5455975"/>
            <a:ext cx="1510562" cy="893344"/>
            <a:chOff x="5844073" y="3198123"/>
            <a:chExt cx="1510562" cy="893344"/>
          </a:xfrm>
        </p:grpSpPr>
        <p:sp>
          <p:nvSpPr>
            <p:cNvPr id="12" name="フローチャート : 準備 11"/>
            <p:cNvSpPr/>
            <p:nvPr/>
          </p:nvSpPr>
          <p:spPr>
            <a:xfrm>
              <a:off x="5844073" y="3198123"/>
              <a:ext cx="1342475" cy="716891"/>
            </a:xfrm>
            <a:custGeom>
              <a:avLst/>
              <a:gdLst>
                <a:gd name="connsiteX0" fmla="*/ 0 w 10000"/>
                <a:gd name="connsiteY0" fmla="*/ 5000 h 10000"/>
                <a:gd name="connsiteX1" fmla="*/ 2000 w 10000"/>
                <a:gd name="connsiteY1" fmla="*/ 0 h 10000"/>
                <a:gd name="connsiteX2" fmla="*/ 8000 w 10000"/>
                <a:gd name="connsiteY2" fmla="*/ 0 h 10000"/>
                <a:gd name="connsiteX3" fmla="*/ 10000 w 10000"/>
                <a:gd name="connsiteY3" fmla="*/ 5000 h 10000"/>
                <a:gd name="connsiteX4" fmla="*/ 8000 w 10000"/>
                <a:gd name="connsiteY4" fmla="*/ 10000 h 10000"/>
                <a:gd name="connsiteX5" fmla="*/ 2000 w 10000"/>
                <a:gd name="connsiteY5" fmla="*/ 10000 h 10000"/>
                <a:gd name="connsiteX6" fmla="*/ 0 w 10000"/>
                <a:gd name="connsiteY6" fmla="*/ 5000 h 10000"/>
                <a:gd name="connsiteX0" fmla="*/ 0 w 9161"/>
                <a:gd name="connsiteY0" fmla="*/ 5000 h 10000"/>
                <a:gd name="connsiteX1" fmla="*/ 1161 w 9161"/>
                <a:gd name="connsiteY1" fmla="*/ 0 h 10000"/>
                <a:gd name="connsiteX2" fmla="*/ 7161 w 9161"/>
                <a:gd name="connsiteY2" fmla="*/ 0 h 10000"/>
                <a:gd name="connsiteX3" fmla="*/ 9161 w 9161"/>
                <a:gd name="connsiteY3" fmla="*/ 5000 h 10000"/>
                <a:gd name="connsiteX4" fmla="*/ 7161 w 9161"/>
                <a:gd name="connsiteY4" fmla="*/ 10000 h 10000"/>
                <a:gd name="connsiteX5" fmla="*/ 1161 w 9161"/>
                <a:gd name="connsiteY5" fmla="*/ 10000 h 10000"/>
                <a:gd name="connsiteX6" fmla="*/ 0 w 9161"/>
                <a:gd name="connsiteY6" fmla="*/ 5000 h 10000"/>
                <a:gd name="connsiteX0" fmla="*/ 0 w 8970"/>
                <a:gd name="connsiteY0" fmla="*/ 5000 h 10000"/>
                <a:gd name="connsiteX1" fmla="*/ 1267 w 8970"/>
                <a:gd name="connsiteY1" fmla="*/ 0 h 10000"/>
                <a:gd name="connsiteX2" fmla="*/ 7817 w 8970"/>
                <a:gd name="connsiteY2" fmla="*/ 0 h 10000"/>
                <a:gd name="connsiteX3" fmla="*/ 8970 w 8970"/>
                <a:gd name="connsiteY3" fmla="*/ 5245 h 10000"/>
                <a:gd name="connsiteX4" fmla="*/ 7817 w 8970"/>
                <a:gd name="connsiteY4" fmla="*/ 10000 h 10000"/>
                <a:gd name="connsiteX5" fmla="*/ 1267 w 8970"/>
                <a:gd name="connsiteY5" fmla="*/ 10000 h 10000"/>
                <a:gd name="connsiteX6" fmla="*/ 0 w 8970"/>
                <a:gd name="connsiteY6" fmla="*/ 5000 h 10000"/>
                <a:gd name="connsiteX0" fmla="*/ 0 w 9745"/>
                <a:gd name="connsiteY0" fmla="*/ 5000 h 10000"/>
                <a:gd name="connsiteX1" fmla="*/ 1157 w 9745"/>
                <a:gd name="connsiteY1" fmla="*/ 0 h 10000"/>
                <a:gd name="connsiteX2" fmla="*/ 8460 w 9745"/>
                <a:gd name="connsiteY2" fmla="*/ 0 h 10000"/>
                <a:gd name="connsiteX3" fmla="*/ 9745 w 9745"/>
                <a:gd name="connsiteY3" fmla="*/ 5245 h 10000"/>
                <a:gd name="connsiteX4" fmla="*/ 8460 w 9745"/>
                <a:gd name="connsiteY4" fmla="*/ 10000 h 10000"/>
                <a:gd name="connsiteX5" fmla="*/ 1157 w 9745"/>
                <a:gd name="connsiteY5" fmla="*/ 10000 h 10000"/>
                <a:gd name="connsiteX6" fmla="*/ 0 w 9745"/>
                <a:gd name="connsiteY6" fmla="*/ 5000 h 10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745" h="10000">
                  <a:moveTo>
                    <a:pt x="0" y="5000"/>
                  </a:moveTo>
                  <a:lnTo>
                    <a:pt x="1157" y="0"/>
                  </a:lnTo>
                  <a:lnTo>
                    <a:pt x="8460" y="0"/>
                  </a:lnTo>
                  <a:lnTo>
                    <a:pt x="9745" y="5245"/>
                  </a:lnTo>
                  <a:lnTo>
                    <a:pt x="8460" y="10000"/>
                  </a:lnTo>
                  <a:lnTo>
                    <a:pt x="1157" y="10000"/>
                  </a:lnTo>
                  <a:lnTo>
                    <a:pt x="0" y="5000"/>
                  </a:lnTo>
                  <a:close/>
                </a:path>
              </a:pathLst>
            </a:cu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chemeClr val="tx1"/>
                  </a:solidFill>
                </a:rPr>
                <a:t>頻出</a:t>
              </a:r>
              <a:endParaRPr kumimoji="1" lang="en-US" altLang="ja-JP" dirty="0" smtClean="0">
                <a:solidFill>
                  <a:schemeClr val="tx1"/>
                </a:solidFill>
              </a:endParaRPr>
            </a:p>
            <a:p>
              <a:pPr algn="ctr"/>
              <a:r>
                <a:rPr lang="ja-JP" altLang="en-US" dirty="0">
                  <a:solidFill>
                    <a:schemeClr val="tx1"/>
                  </a:solidFill>
                </a:rPr>
                <a:t>フレーズ</a:t>
              </a:r>
              <a:endParaRPr kumimoji="1" lang="ja-JP" altLang="en-US" dirty="0">
                <a:solidFill>
                  <a:schemeClr val="tx1"/>
                </a:solidFill>
              </a:endParaRPr>
            </a:p>
          </p:txBody>
        </p:sp>
        <p:sp>
          <p:nvSpPr>
            <p:cNvPr id="65" name="フローチャート : 準備 11"/>
            <p:cNvSpPr/>
            <p:nvPr/>
          </p:nvSpPr>
          <p:spPr>
            <a:xfrm>
              <a:off x="5922568" y="3276192"/>
              <a:ext cx="1342475" cy="716891"/>
            </a:xfrm>
            <a:custGeom>
              <a:avLst/>
              <a:gdLst>
                <a:gd name="connsiteX0" fmla="*/ 0 w 10000"/>
                <a:gd name="connsiteY0" fmla="*/ 5000 h 10000"/>
                <a:gd name="connsiteX1" fmla="*/ 2000 w 10000"/>
                <a:gd name="connsiteY1" fmla="*/ 0 h 10000"/>
                <a:gd name="connsiteX2" fmla="*/ 8000 w 10000"/>
                <a:gd name="connsiteY2" fmla="*/ 0 h 10000"/>
                <a:gd name="connsiteX3" fmla="*/ 10000 w 10000"/>
                <a:gd name="connsiteY3" fmla="*/ 5000 h 10000"/>
                <a:gd name="connsiteX4" fmla="*/ 8000 w 10000"/>
                <a:gd name="connsiteY4" fmla="*/ 10000 h 10000"/>
                <a:gd name="connsiteX5" fmla="*/ 2000 w 10000"/>
                <a:gd name="connsiteY5" fmla="*/ 10000 h 10000"/>
                <a:gd name="connsiteX6" fmla="*/ 0 w 10000"/>
                <a:gd name="connsiteY6" fmla="*/ 5000 h 10000"/>
                <a:gd name="connsiteX0" fmla="*/ 0 w 9161"/>
                <a:gd name="connsiteY0" fmla="*/ 5000 h 10000"/>
                <a:gd name="connsiteX1" fmla="*/ 1161 w 9161"/>
                <a:gd name="connsiteY1" fmla="*/ 0 h 10000"/>
                <a:gd name="connsiteX2" fmla="*/ 7161 w 9161"/>
                <a:gd name="connsiteY2" fmla="*/ 0 h 10000"/>
                <a:gd name="connsiteX3" fmla="*/ 9161 w 9161"/>
                <a:gd name="connsiteY3" fmla="*/ 5000 h 10000"/>
                <a:gd name="connsiteX4" fmla="*/ 7161 w 9161"/>
                <a:gd name="connsiteY4" fmla="*/ 10000 h 10000"/>
                <a:gd name="connsiteX5" fmla="*/ 1161 w 9161"/>
                <a:gd name="connsiteY5" fmla="*/ 10000 h 10000"/>
                <a:gd name="connsiteX6" fmla="*/ 0 w 9161"/>
                <a:gd name="connsiteY6" fmla="*/ 5000 h 10000"/>
                <a:gd name="connsiteX0" fmla="*/ 0 w 8970"/>
                <a:gd name="connsiteY0" fmla="*/ 5000 h 10000"/>
                <a:gd name="connsiteX1" fmla="*/ 1267 w 8970"/>
                <a:gd name="connsiteY1" fmla="*/ 0 h 10000"/>
                <a:gd name="connsiteX2" fmla="*/ 7817 w 8970"/>
                <a:gd name="connsiteY2" fmla="*/ 0 h 10000"/>
                <a:gd name="connsiteX3" fmla="*/ 8970 w 8970"/>
                <a:gd name="connsiteY3" fmla="*/ 5245 h 10000"/>
                <a:gd name="connsiteX4" fmla="*/ 7817 w 8970"/>
                <a:gd name="connsiteY4" fmla="*/ 10000 h 10000"/>
                <a:gd name="connsiteX5" fmla="*/ 1267 w 8970"/>
                <a:gd name="connsiteY5" fmla="*/ 10000 h 10000"/>
                <a:gd name="connsiteX6" fmla="*/ 0 w 8970"/>
                <a:gd name="connsiteY6" fmla="*/ 5000 h 10000"/>
                <a:gd name="connsiteX0" fmla="*/ 0 w 9745"/>
                <a:gd name="connsiteY0" fmla="*/ 5000 h 10000"/>
                <a:gd name="connsiteX1" fmla="*/ 1157 w 9745"/>
                <a:gd name="connsiteY1" fmla="*/ 0 h 10000"/>
                <a:gd name="connsiteX2" fmla="*/ 8460 w 9745"/>
                <a:gd name="connsiteY2" fmla="*/ 0 h 10000"/>
                <a:gd name="connsiteX3" fmla="*/ 9745 w 9745"/>
                <a:gd name="connsiteY3" fmla="*/ 5245 h 10000"/>
                <a:gd name="connsiteX4" fmla="*/ 8460 w 9745"/>
                <a:gd name="connsiteY4" fmla="*/ 10000 h 10000"/>
                <a:gd name="connsiteX5" fmla="*/ 1157 w 9745"/>
                <a:gd name="connsiteY5" fmla="*/ 10000 h 10000"/>
                <a:gd name="connsiteX6" fmla="*/ 0 w 9745"/>
                <a:gd name="connsiteY6" fmla="*/ 5000 h 10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745" h="10000">
                  <a:moveTo>
                    <a:pt x="0" y="5000"/>
                  </a:moveTo>
                  <a:lnTo>
                    <a:pt x="1157" y="0"/>
                  </a:lnTo>
                  <a:lnTo>
                    <a:pt x="8460" y="0"/>
                  </a:lnTo>
                  <a:lnTo>
                    <a:pt x="9745" y="5245"/>
                  </a:lnTo>
                  <a:lnTo>
                    <a:pt x="8460" y="10000"/>
                  </a:lnTo>
                  <a:lnTo>
                    <a:pt x="1157" y="10000"/>
                  </a:lnTo>
                  <a:lnTo>
                    <a:pt x="0" y="5000"/>
                  </a:lnTo>
                  <a:close/>
                </a:path>
              </a:pathLst>
            </a:cu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chemeClr val="tx1"/>
                  </a:solidFill>
                </a:rPr>
                <a:t>頻出</a:t>
              </a:r>
              <a:endParaRPr kumimoji="1" lang="en-US" altLang="ja-JP" dirty="0" smtClean="0">
                <a:solidFill>
                  <a:schemeClr val="tx1"/>
                </a:solidFill>
              </a:endParaRPr>
            </a:p>
            <a:p>
              <a:pPr algn="ctr"/>
              <a:r>
                <a:rPr lang="ja-JP" altLang="en-US" dirty="0">
                  <a:solidFill>
                    <a:schemeClr val="tx1"/>
                  </a:solidFill>
                </a:rPr>
                <a:t>フレーズ</a:t>
              </a:r>
              <a:endParaRPr kumimoji="1" lang="ja-JP" altLang="en-US" dirty="0">
                <a:solidFill>
                  <a:schemeClr val="tx1"/>
                </a:solidFill>
              </a:endParaRPr>
            </a:p>
          </p:txBody>
        </p:sp>
        <p:sp>
          <p:nvSpPr>
            <p:cNvPr id="66" name="フローチャート : 準備 11"/>
            <p:cNvSpPr/>
            <p:nvPr/>
          </p:nvSpPr>
          <p:spPr>
            <a:xfrm>
              <a:off x="6012160" y="3374576"/>
              <a:ext cx="1342475" cy="716891"/>
            </a:xfrm>
            <a:custGeom>
              <a:avLst/>
              <a:gdLst>
                <a:gd name="connsiteX0" fmla="*/ 0 w 10000"/>
                <a:gd name="connsiteY0" fmla="*/ 5000 h 10000"/>
                <a:gd name="connsiteX1" fmla="*/ 2000 w 10000"/>
                <a:gd name="connsiteY1" fmla="*/ 0 h 10000"/>
                <a:gd name="connsiteX2" fmla="*/ 8000 w 10000"/>
                <a:gd name="connsiteY2" fmla="*/ 0 h 10000"/>
                <a:gd name="connsiteX3" fmla="*/ 10000 w 10000"/>
                <a:gd name="connsiteY3" fmla="*/ 5000 h 10000"/>
                <a:gd name="connsiteX4" fmla="*/ 8000 w 10000"/>
                <a:gd name="connsiteY4" fmla="*/ 10000 h 10000"/>
                <a:gd name="connsiteX5" fmla="*/ 2000 w 10000"/>
                <a:gd name="connsiteY5" fmla="*/ 10000 h 10000"/>
                <a:gd name="connsiteX6" fmla="*/ 0 w 10000"/>
                <a:gd name="connsiteY6" fmla="*/ 5000 h 10000"/>
                <a:gd name="connsiteX0" fmla="*/ 0 w 9161"/>
                <a:gd name="connsiteY0" fmla="*/ 5000 h 10000"/>
                <a:gd name="connsiteX1" fmla="*/ 1161 w 9161"/>
                <a:gd name="connsiteY1" fmla="*/ 0 h 10000"/>
                <a:gd name="connsiteX2" fmla="*/ 7161 w 9161"/>
                <a:gd name="connsiteY2" fmla="*/ 0 h 10000"/>
                <a:gd name="connsiteX3" fmla="*/ 9161 w 9161"/>
                <a:gd name="connsiteY3" fmla="*/ 5000 h 10000"/>
                <a:gd name="connsiteX4" fmla="*/ 7161 w 9161"/>
                <a:gd name="connsiteY4" fmla="*/ 10000 h 10000"/>
                <a:gd name="connsiteX5" fmla="*/ 1161 w 9161"/>
                <a:gd name="connsiteY5" fmla="*/ 10000 h 10000"/>
                <a:gd name="connsiteX6" fmla="*/ 0 w 9161"/>
                <a:gd name="connsiteY6" fmla="*/ 5000 h 10000"/>
                <a:gd name="connsiteX0" fmla="*/ 0 w 8970"/>
                <a:gd name="connsiteY0" fmla="*/ 5000 h 10000"/>
                <a:gd name="connsiteX1" fmla="*/ 1267 w 8970"/>
                <a:gd name="connsiteY1" fmla="*/ 0 h 10000"/>
                <a:gd name="connsiteX2" fmla="*/ 7817 w 8970"/>
                <a:gd name="connsiteY2" fmla="*/ 0 h 10000"/>
                <a:gd name="connsiteX3" fmla="*/ 8970 w 8970"/>
                <a:gd name="connsiteY3" fmla="*/ 5245 h 10000"/>
                <a:gd name="connsiteX4" fmla="*/ 7817 w 8970"/>
                <a:gd name="connsiteY4" fmla="*/ 10000 h 10000"/>
                <a:gd name="connsiteX5" fmla="*/ 1267 w 8970"/>
                <a:gd name="connsiteY5" fmla="*/ 10000 h 10000"/>
                <a:gd name="connsiteX6" fmla="*/ 0 w 8970"/>
                <a:gd name="connsiteY6" fmla="*/ 5000 h 10000"/>
                <a:gd name="connsiteX0" fmla="*/ 0 w 9745"/>
                <a:gd name="connsiteY0" fmla="*/ 5000 h 10000"/>
                <a:gd name="connsiteX1" fmla="*/ 1157 w 9745"/>
                <a:gd name="connsiteY1" fmla="*/ 0 h 10000"/>
                <a:gd name="connsiteX2" fmla="*/ 8460 w 9745"/>
                <a:gd name="connsiteY2" fmla="*/ 0 h 10000"/>
                <a:gd name="connsiteX3" fmla="*/ 9745 w 9745"/>
                <a:gd name="connsiteY3" fmla="*/ 5245 h 10000"/>
                <a:gd name="connsiteX4" fmla="*/ 8460 w 9745"/>
                <a:gd name="connsiteY4" fmla="*/ 10000 h 10000"/>
                <a:gd name="connsiteX5" fmla="*/ 1157 w 9745"/>
                <a:gd name="connsiteY5" fmla="*/ 10000 h 10000"/>
                <a:gd name="connsiteX6" fmla="*/ 0 w 9745"/>
                <a:gd name="connsiteY6" fmla="*/ 5000 h 10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745" h="10000">
                  <a:moveTo>
                    <a:pt x="0" y="5000"/>
                  </a:moveTo>
                  <a:lnTo>
                    <a:pt x="1157" y="0"/>
                  </a:lnTo>
                  <a:lnTo>
                    <a:pt x="8460" y="0"/>
                  </a:lnTo>
                  <a:lnTo>
                    <a:pt x="9745" y="5245"/>
                  </a:lnTo>
                  <a:lnTo>
                    <a:pt x="8460" y="10000"/>
                  </a:lnTo>
                  <a:lnTo>
                    <a:pt x="1157" y="10000"/>
                  </a:lnTo>
                  <a:lnTo>
                    <a:pt x="0" y="5000"/>
                  </a:lnTo>
                  <a:close/>
                </a:path>
              </a:pathLst>
            </a:cu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chemeClr val="tx1"/>
                  </a:solidFill>
                </a:rPr>
                <a:t>頻出</a:t>
              </a:r>
              <a:endParaRPr kumimoji="1" lang="en-US" altLang="ja-JP" dirty="0" smtClean="0">
                <a:solidFill>
                  <a:schemeClr val="tx1"/>
                </a:solidFill>
              </a:endParaRPr>
            </a:p>
            <a:p>
              <a:pPr algn="ctr"/>
              <a:r>
                <a:rPr lang="ja-JP" altLang="en-US" dirty="0">
                  <a:solidFill>
                    <a:schemeClr val="tx1"/>
                  </a:solidFill>
                </a:rPr>
                <a:t>フレーズ</a:t>
              </a:r>
              <a:endParaRPr kumimoji="1" lang="ja-JP" altLang="en-US" dirty="0">
                <a:solidFill>
                  <a:schemeClr val="tx1"/>
                </a:solidFill>
              </a:endParaRPr>
            </a:p>
          </p:txBody>
        </p:sp>
      </p:grpSp>
      <p:sp>
        <p:nvSpPr>
          <p:cNvPr id="19" name="右矢印 18"/>
          <p:cNvSpPr/>
          <p:nvPr/>
        </p:nvSpPr>
        <p:spPr>
          <a:xfrm rot="5400000">
            <a:off x="3118618" y="4699888"/>
            <a:ext cx="981330" cy="341258"/>
          </a:xfrm>
          <a:prstGeom prst="rightArrow">
            <a:avLst/>
          </a:prstGeom>
          <a:solidFill>
            <a:schemeClr val="accent1">
              <a:lumMod val="7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404500772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名詞とコメントの収集</a:t>
            </a:r>
            <a:endParaRPr kumimoji="1" lang="ja-JP" altLang="en-US" dirty="0"/>
          </a:p>
        </p:txBody>
      </p:sp>
      <p:sp>
        <p:nvSpPr>
          <p:cNvPr id="3" name="コンテンツ プレースホルダー 2"/>
          <p:cNvSpPr>
            <a:spLocks noGrp="1"/>
          </p:cNvSpPr>
          <p:nvPr>
            <p:ph idx="1"/>
          </p:nvPr>
        </p:nvSpPr>
        <p:spPr>
          <a:xfrm>
            <a:off x="457200" y="1412875"/>
            <a:ext cx="8229600" cy="1872109"/>
          </a:xfrm>
        </p:spPr>
        <p:txBody>
          <a:bodyPr/>
          <a:lstStyle/>
          <a:p>
            <a:pPr marL="514350" indent="-514350">
              <a:buFont typeface="+mj-lt"/>
              <a:buAutoNum type="arabicPeriod"/>
            </a:pPr>
            <a:r>
              <a:rPr kumimoji="1" lang="ja-JP" altLang="en-US" dirty="0" smtClean="0"/>
              <a:t>識別子とコメントの組を取得</a:t>
            </a:r>
            <a:endParaRPr kumimoji="1" lang="en-US" altLang="ja-JP" dirty="0" smtClean="0"/>
          </a:p>
          <a:p>
            <a:pPr marL="514350" indent="-514350">
              <a:buFont typeface="+mj-lt"/>
              <a:buAutoNum type="arabicPeriod"/>
            </a:pPr>
            <a:r>
              <a:rPr lang="ja-JP" altLang="en-US" dirty="0" smtClean="0"/>
              <a:t>識別子から</a:t>
            </a:r>
            <a:r>
              <a:rPr kumimoji="1" lang="ja-JP" altLang="en-US" dirty="0" smtClean="0"/>
              <a:t>名詞の抽出</a:t>
            </a:r>
            <a:endParaRPr kumimoji="1" lang="en-US" altLang="ja-JP" dirty="0" smtClean="0"/>
          </a:p>
          <a:p>
            <a:pPr marL="514350" indent="-514350">
              <a:buFont typeface="+mj-lt"/>
              <a:buAutoNum type="arabicPeriod"/>
            </a:pPr>
            <a:r>
              <a:rPr lang="ja-JP" altLang="en-US" dirty="0" smtClean="0"/>
              <a:t>名詞とコメントの対応付け</a:t>
            </a:r>
            <a:endParaRPr lang="en-US" altLang="ja-JP" dirty="0" smtClean="0"/>
          </a:p>
          <a:p>
            <a:pPr marL="0" indent="0">
              <a:buNone/>
            </a:pPr>
            <a:endParaRPr kumimoji="1" lang="ja-JP" altLang="en-US" dirty="0"/>
          </a:p>
        </p:txBody>
      </p:sp>
      <p:sp>
        <p:nvSpPr>
          <p:cNvPr id="4" name="フッター プレースホルダー 3"/>
          <p:cNvSpPr>
            <a:spLocks noGrp="1"/>
          </p:cNvSpPr>
          <p:nvPr>
            <p:ph type="ftr" sz="quarter" idx="10"/>
          </p:nvPr>
        </p:nvSpPr>
        <p:spPr/>
        <p:txBody>
          <a:bodyPr/>
          <a:lstStyle/>
          <a:p>
            <a:r>
              <a:rPr kumimoji="1" lang="ja-JP" altLang="en-US" dirty="0" smtClean="0"/>
              <a:t>修士論文発表会</a:t>
            </a:r>
            <a:endParaRPr kumimoji="1" lang="ja-JP" altLang="en-US" dirty="0"/>
          </a:p>
        </p:txBody>
      </p:sp>
      <p:sp>
        <p:nvSpPr>
          <p:cNvPr id="5" name="日付プレースホルダー 4"/>
          <p:cNvSpPr>
            <a:spLocks noGrp="1"/>
          </p:cNvSpPr>
          <p:nvPr>
            <p:ph type="dt" sz="half" idx="11"/>
          </p:nvPr>
        </p:nvSpPr>
        <p:spPr/>
        <p:txBody>
          <a:bodyPr/>
          <a:lstStyle/>
          <a:p>
            <a:fld id="{17B0EDBF-1957-41B3-AB9A-ADCC483978E5}" type="datetime1">
              <a:rPr kumimoji="1" lang="ja-JP" altLang="en-US" smtClean="0"/>
              <a:t>2011/2/13</a:t>
            </a:fld>
            <a:endParaRPr kumimoji="1" lang="ja-JP" altLang="en-US" dirty="0"/>
          </a:p>
        </p:txBody>
      </p:sp>
      <p:sp>
        <p:nvSpPr>
          <p:cNvPr id="6" name="スライド番号プレースホルダー 5"/>
          <p:cNvSpPr>
            <a:spLocks noGrp="1"/>
          </p:cNvSpPr>
          <p:nvPr>
            <p:ph type="sldNum" sz="quarter" idx="12"/>
          </p:nvPr>
        </p:nvSpPr>
        <p:spPr/>
        <p:txBody>
          <a:bodyPr/>
          <a:lstStyle/>
          <a:p>
            <a:fld id="{0DFAFFE7-B5EB-4D84-9784-5885F39C28C0}" type="slidenum">
              <a:rPr kumimoji="1" lang="ja-JP" altLang="en-US" smtClean="0"/>
              <a:pPr/>
              <a:t>5</a:t>
            </a:fld>
            <a:endParaRPr kumimoji="1" lang="ja-JP" altLang="en-US" dirty="0"/>
          </a:p>
        </p:txBody>
      </p:sp>
      <p:sp>
        <p:nvSpPr>
          <p:cNvPr id="40" name="テキスト ボックス 39"/>
          <p:cNvSpPr txBox="1"/>
          <p:nvPr/>
        </p:nvSpPr>
        <p:spPr>
          <a:xfrm>
            <a:off x="6017362" y="4718599"/>
            <a:ext cx="1252373" cy="369332"/>
          </a:xfrm>
          <a:prstGeom prst="rect">
            <a:avLst/>
          </a:prstGeom>
          <a:solidFill>
            <a:schemeClr val="bg1"/>
          </a:solidFill>
          <a:ln w="19050">
            <a:solidFill>
              <a:schemeClr val="tx1"/>
            </a:solidFill>
          </a:ln>
        </p:spPr>
        <p:txBody>
          <a:bodyPr wrap="square" rtlCol="0">
            <a:spAutoFit/>
          </a:bodyPr>
          <a:lstStyle/>
          <a:p>
            <a:r>
              <a:rPr kumimoji="1" lang="en-US" altLang="ja-JP" dirty="0" smtClean="0"/>
              <a:t>laboratory</a:t>
            </a:r>
            <a:endParaRPr kumimoji="1" lang="ja-JP" altLang="en-US" dirty="0"/>
          </a:p>
        </p:txBody>
      </p:sp>
      <p:sp>
        <p:nvSpPr>
          <p:cNvPr id="41" name="正方形/長方形 40"/>
          <p:cNvSpPr/>
          <p:nvPr/>
        </p:nvSpPr>
        <p:spPr>
          <a:xfrm>
            <a:off x="6019835" y="5015923"/>
            <a:ext cx="1936541" cy="1149381"/>
          </a:xfrm>
          <a:prstGeom prst="rect">
            <a:avLst/>
          </a:prstGeom>
          <a:solidFill>
            <a:schemeClr val="accent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50" name="角丸四角形 49"/>
          <p:cNvSpPr/>
          <p:nvPr/>
        </p:nvSpPr>
        <p:spPr>
          <a:xfrm>
            <a:off x="6180600" y="5221866"/>
            <a:ext cx="1366762" cy="582213"/>
          </a:xfrm>
          <a:prstGeom prst="roundRect">
            <a:avLst>
              <a:gd name="adj" fmla="val 8798"/>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chemeClr val="tx1"/>
              </a:solidFill>
            </a:endParaRPr>
          </a:p>
        </p:txBody>
      </p:sp>
      <p:sp>
        <p:nvSpPr>
          <p:cNvPr id="51" name="角丸四角形 50"/>
          <p:cNvSpPr/>
          <p:nvPr/>
        </p:nvSpPr>
        <p:spPr>
          <a:xfrm>
            <a:off x="6281022" y="5331816"/>
            <a:ext cx="1366762" cy="582213"/>
          </a:xfrm>
          <a:prstGeom prst="roundRect">
            <a:avLst>
              <a:gd name="adj" fmla="val 8798"/>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chemeClr val="tx1"/>
              </a:solidFill>
            </a:endParaRPr>
          </a:p>
        </p:txBody>
      </p:sp>
      <p:sp>
        <p:nvSpPr>
          <p:cNvPr id="52" name="角丸四角形 51"/>
          <p:cNvSpPr/>
          <p:nvPr/>
        </p:nvSpPr>
        <p:spPr>
          <a:xfrm>
            <a:off x="6381266" y="5433178"/>
            <a:ext cx="1366762" cy="582213"/>
          </a:xfrm>
          <a:prstGeom prst="roundRect">
            <a:avLst>
              <a:gd name="adj" fmla="val 8798"/>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JP" sz="1400" dirty="0" err="1" smtClean="0">
                <a:solidFill>
                  <a:schemeClr val="tx1"/>
                </a:solidFill>
              </a:rPr>
              <a:t>SELabolatory</a:t>
            </a:r>
            <a:r>
              <a:rPr lang="en-US" altLang="ja-JP" sz="1400" dirty="0" smtClean="0">
                <a:solidFill>
                  <a:schemeClr val="tx1"/>
                </a:solidFill>
              </a:rPr>
              <a:t> improve </a:t>
            </a:r>
            <a:r>
              <a:rPr lang="ja-JP" altLang="en-US" sz="1400" dirty="0" smtClean="0">
                <a:solidFill>
                  <a:schemeClr val="tx1"/>
                </a:solidFill>
              </a:rPr>
              <a:t>・・・</a:t>
            </a:r>
            <a:r>
              <a:rPr lang="en-US" altLang="ja-JP" sz="1400" dirty="0" smtClean="0">
                <a:solidFill>
                  <a:schemeClr val="tx1"/>
                </a:solidFill>
              </a:rPr>
              <a:t>.</a:t>
            </a:r>
            <a:endParaRPr kumimoji="1" lang="ja-JP" altLang="en-US" sz="1400" dirty="0">
              <a:solidFill>
                <a:schemeClr val="tx1"/>
              </a:solidFill>
            </a:endParaRPr>
          </a:p>
        </p:txBody>
      </p:sp>
      <p:sp>
        <p:nvSpPr>
          <p:cNvPr id="53" name="角丸四角形 52"/>
          <p:cNvSpPr/>
          <p:nvPr/>
        </p:nvSpPr>
        <p:spPr>
          <a:xfrm>
            <a:off x="179513" y="3140967"/>
            <a:ext cx="4464496" cy="2240423"/>
          </a:xfrm>
          <a:prstGeom prst="roundRect">
            <a:avLst/>
          </a:prstGeom>
          <a:solidFill>
            <a:srgbClr val="FFFFCC"/>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JP" sz="1400" dirty="0" smtClean="0">
                <a:solidFill>
                  <a:schemeClr val="tx1"/>
                </a:solidFill>
              </a:rPr>
              <a:t>/** </a:t>
            </a:r>
          </a:p>
          <a:p>
            <a:r>
              <a:rPr lang="en-US" altLang="ja-JP" sz="1400" dirty="0">
                <a:solidFill>
                  <a:schemeClr val="tx1"/>
                </a:solidFill>
              </a:rPr>
              <a:t> </a:t>
            </a:r>
            <a:r>
              <a:rPr lang="en-US" altLang="ja-JP" sz="1400" dirty="0" smtClean="0">
                <a:solidFill>
                  <a:schemeClr val="tx1"/>
                </a:solidFill>
              </a:rPr>
              <a:t>* </a:t>
            </a:r>
            <a:r>
              <a:rPr lang="en-US" altLang="ja-JP" sz="1400" dirty="0" err="1">
                <a:solidFill>
                  <a:schemeClr val="tx1"/>
                </a:solidFill>
              </a:rPr>
              <a:t>SELabolatory</a:t>
            </a:r>
            <a:r>
              <a:rPr lang="en-US" altLang="ja-JP" sz="1400" dirty="0">
                <a:solidFill>
                  <a:schemeClr val="tx1"/>
                </a:solidFill>
              </a:rPr>
              <a:t> improve software’s </a:t>
            </a:r>
            <a:r>
              <a:rPr lang="en-US" altLang="ja-JP" sz="1400" dirty="0" smtClean="0">
                <a:solidFill>
                  <a:schemeClr val="tx1"/>
                </a:solidFill>
              </a:rPr>
              <a:t>reliability</a:t>
            </a:r>
          </a:p>
          <a:p>
            <a:r>
              <a:rPr lang="en-US" altLang="ja-JP" sz="1400" dirty="0" smtClean="0">
                <a:solidFill>
                  <a:schemeClr val="tx1"/>
                </a:solidFill>
              </a:rPr>
              <a:t> * and </a:t>
            </a:r>
            <a:r>
              <a:rPr lang="en-US" altLang="ja-JP" sz="1400" dirty="0">
                <a:solidFill>
                  <a:schemeClr val="tx1"/>
                </a:solidFill>
              </a:rPr>
              <a:t>maintainability </a:t>
            </a:r>
            <a:r>
              <a:rPr lang="en-US" altLang="ja-JP" sz="1400" dirty="0" smtClean="0">
                <a:solidFill>
                  <a:schemeClr val="tx1"/>
                </a:solidFill>
              </a:rPr>
              <a:t>by </a:t>
            </a:r>
            <a:r>
              <a:rPr lang="en-US" altLang="ja-JP" sz="1400" dirty="0" err="1" smtClean="0">
                <a:solidFill>
                  <a:schemeClr val="tx1"/>
                </a:solidFill>
              </a:rPr>
              <a:t>AnalyzeCodeStaticMethod</a:t>
            </a:r>
            <a:r>
              <a:rPr lang="en-US" altLang="ja-JP" sz="1400" dirty="0" smtClean="0">
                <a:solidFill>
                  <a:schemeClr val="tx1"/>
                </a:solidFill>
              </a:rPr>
              <a:t> </a:t>
            </a:r>
            <a:r>
              <a:rPr lang="en-US" altLang="ja-JP" sz="1400" dirty="0">
                <a:solidFill>
                  <a:schemeClr val="tx1"/>
                </a:solidFill>
              </a:rPr>
              <a:t>, </a:t>
            </a:r>
            <a:endParaRPr lang="en-US" altLang="ja-JP" sz="1400" dirty="0" smtClean="0">
              <a:solidFill>
                <a:schemeClr val="tx1"/>
              </a:solidFill>
            </a:endParaRPr>
          </a:p>
          <a:p>
            <a:r>
              <a:rPr lang="en-US" altLang="ja-JP" sz="1400" dirty="0">
                <a:solidFill>
                  <a:schemeClr val="tx1"/>
                </a:solidFill>
              </a:rPr>
              <a:t> </a:t>
            </a:r>
            <a:r>
              <a:rPr lang="en-US" altLang="ja-JP" sz="1400" dirty="0" smtClean="0">
                <a:solidFill>
                  <a:schemeClr val="tx1"/>
                </a:solidFill>
              </a:rPr>
              <a:t>* </a:t>
            </a:r>
            <a:r>
              <a:rPr lang="en-US" altLang="ja-JP" sz="1400" dirty="0" err="1" smtClean="0">
                <a:solidFill>
                  <a:schemeClr val="tx1"/>
                </a:solidFill>
              </a:rPr>
              <a:t>AnalzeCodeDynamicMethod</a:t>
            </a:r>
            <a:r>
              <a:rPr lang="en-US" altLang="ja-JP" sz="1400" dirty="0" smtClean="0">
                <a:solidFill>
                  <a:schemeClr val="tx1"/>
                </a:solidFill>
              </a:rPr>
              <a:t> </a:t>
            </a:r>
            <a:r>
              <a:rPr lang="en-US" altLang="ja-JP" sz="1400" dirty="0">
                <a:solidFill>
                  <a:schemeClr val="tx1"/>
                </a:solidFill>
              </a:rPr>
              <a:t>and </a:t>
            </a:r>
            <a:r>
              <a:rPr lang="en-US" altLang="ja-JP" sz="1400" dirty="0" err="1">
                <a:solidFill>
                  <a:schemeClr val="tx1"/>
                </a:solidFill>
              </a:rPr>
              <a:t>refactorMethod</a:t>
            </a:r>
            <a:r>
              <a:rPr lang="en-US" altLang="ja-JP" sz="1400" dirty="0">
                <a:solidFill>
                  <a:schemeClr val="tx1"/>
                </a:solidFill>
              </a:rPr>
              <a:t> </a:t>
            </a:r>
            <a:r>
              <a:rPr lang="en-US" altLang="ja-JP" sz="1400" dirty="0" smtClean="0">
                <a:solidFill>
                  <a:schemeClr val="tx1"/>
                </a:solidFill>
              </a:rPr>
              <a:t>. </a:t>
            </a:r>
            <a:endParaRPr lang="ja-JP" altLang="en-US" sz="1400" dirty="0">
              <a:solidFill>
                <a:schemeClr val="tx1"/>
              </a:solidFill>
            </a:endParaRPr>
          </a:p>
          <a:p>
            <a:r>
              <a:rPr lang="en-US" altLang="ja-JP" sz="1400" dirty="0" smtClean="0">
                <a:solidFill>
                  <a:schemeClr val="tx1"/>
                </a:solidFill>
              </a:rPr>
              <a:t> */</a:t>
            </a:r>
            <a:endParaRPr lang="en-US" altLang="ja-JP" sz="1400" dirty="0">
              <a:solidFill>
                <a:schemeClr val="tx1"/>
              </a:solidFill>
            </a:endParaRPr>
          </a:p>
          <a:p>
            <a:r>
              <a:rPr lang="en-US" altLang="ja-JP" sz="1400" dirty="0" smtClean="0">
                <a:solidFill>
                  <a:schemeClr val="tx1"/>
                </a:solidFill>
              </a:rPr>
              <a:t>public class  </a:t>
            </a:r>
            <a:r>
              <a:rPr lang="en-US" altLang="ja-JP" sz="1400" dirty="0" err="1" smtClean="0">
                <a:solidFill>
                  <a:schemeClr val="tx1"/>
                </a:solidFill>
              </a:rPr>
              <a:t>SELabolatory</a:t>
            </a:r>
            <a:r>
              <a:rPr lang="en-US" altLang="ja-JP" sz="1400" dirty="0" smtClean="0">
                <a:solidFill>
                  <a:schemeClr val="tx1"/>
                </a:solidFill>
              </a:rPr>
              <a:t> {</a:t>
            </a:r>
          </a:p>
          <a:p>
            <a:r>
              <a:rPr kumimoji="1" lang="en-US" altLang="ja-JP" sz="1400" dirty="0" smtClean="0">
                <a:solidFill>
                  <a:schemeClr val="tx1"/>
                </a:solidFill>
              </a:rPr>
              <a:t> </a:t>
            </a:r>
            <a:r>
              <a:rPr lang="ja-JP" altLang="en-US" sz="1400" dirty="0">
                <a:solidFill>
                  <a:schemeClr val="tx1"/>
                </a:solidFill>
              </a:rPr>
              <a:t> </a:t>
            </a:r>
            <a:r>
              <a:rPr lang="en-US" altLang="ja-JP" sz="1400" dirty="0" smtClean="0">
                <a:solidFill>
                  <a:schemeClr val="tx1"/>
                </a:solidFill>
              </a:rPr>
              <a:t>String </a:t>
            </a:r>
            <a:r>
              <a:rPr lang="en-US" altLang="ja-JP" sz="1400" dirty="0" err="1" smtClean="0">
                <a:solidFill>
                  <a:schemeClr val="tx1"/>
                </a:solidFill>
              </a:rPr>
              <a:t>prof,ap,asp,std</a:t>
            </a:r>
            <a:r>
              <a:rPr lang="en-US" altLang="ja-JP" sz="1400" dirty="0" smtClean="0">
                <a:solidFill>
                  <a:schemeClr val="tx1"/>
                </a:solidFill>
              </a:rPr>
              <a:t>;</a:t>
            </a:r>
          </a:p>
          <a:p>
            <a:r>
              <a:rPr kumimoji="1" lang="en-US" altLang="ja-JP" sz="1400" dirty="0">
                <a:solidFill>
                  <a:schemeClr val="tx1"/>
                </a:solidFill>
              </a:rPr>
              <a:t> </a:t>
            </a:r>
            <a:r>
              <a:rPr kumimoji="1" lang="en-US" altLang="ja-JP" sz="1400" dirty="0" smtClean="0">
                <a:solidFill>
                  <a:schemeClr val="tx1"/>
                </a:solidFill>
              </a:rPr>
              <a:t> </a:t>
            </a:r>
            <a:r>
              <a:rPr kumimoji="1" lang="ja-JP" altLang="en-US" sz="1400" dirty="0" smtClean="0">
                <a:solidFill>
                  <a:schemeClr val="tx1"/>
                </a:solidFill>
              </a:rPr>
              <a:t>・・・</a:t>
            </a:r>
            <a:endParaRPr kumimoji="1" lang="en-US" altLang="ja-JP" sz="1400" dirty="0" smtClean="0">
              <a:solidFill>
                <a:schemeClr val="tx1"/>
              </a:solidFill>
            </a:endParaRPr>
          </a:p>
          <a:p>
            <a:r>
              <a:rPr lang="en-US" altLang="ja-JP" sz="1400" dirty="0">
                <a:solidFill>
                  <a:schemeClr val="tx1"/>
                </a:solidFill>
              </a:rPr>
              <a:t>}</a:t>
            </a:r>
            <a:endParaRPr kumimoji="1" lang="ja-JP" altLang="en-US" sz="1400" dirty="0">
              <a:solidFill>
                <a:schemeClr val="tx1"/>
              </a:solidFill>
            </a:endParaRPr>
          </a:p>
        </p:txBody>
      </p:sp>
      <p:sp>
        <p:nvSpPr>
          <p:cNvPr id="54" name="正方形/長方形 53"/>
          <p:cNvSpPr/>
          <p:nvPr/>
        </p:nvSpPr>
        <p:spPr>
          <a:xfrm>
            <a:off x="531877" y="3421816"/>
            <a:ext cx="4040123" cy="746792"/>
          </a:xfrm>
          <a:prstGeom prst="rect">
            <a:avLst/>
          </a:prstGeom>
          <a:noFill/>
          <a:ln>
            <a:solidFill>
              <a:srgbClr val="FF0000"/>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55" name="正方形/長方形 54"/>
          <p:cNvSpPr/>
          <p:nvPr/>
        </p:nvSpPr>
        <p:spPr>
          <a:xfrm>
            <a:off x="1377845" y="4348628"/>
            <a:ext cx="1174093" cy="264652"/>
          </a:xfrm>
          <a:prstGeom prst="rect">
            <a:avLst/>
          </a:prstGeom>
          <a:noFill/>
          <a:ln>
            <a:solidFill>
              <a:srgbClr val="FF0000"/>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56" name="テキスト ボックス 55"/>
          <p:cNvSpPr txBox="1"/>
          <p:nvPr/>
        </p:nvSpPr>
        <p:spPr>
          <a:xfrm>
            <a:off x="5765655" y="6205954"/>
            <a:ext cx="2444900" cy="369332"/>
          </a:xfrm>
          <a:prstGeom prst="rect">
            <a:avLst/>
          </a:prstGeom>
          <a:noFill/>
        </p:spPr>
        <p:txBody>
          <a:bodyPr wrap="none" rtlCol="0">
            <a:spAutoFit/>
          </a:bodyPr>
          <a:lstStyle/>
          <a:p>
            <a:r>
              <a:rPr lang="ja-JP" altLang="en-US" dirty="0" smtClean="0"/>
              <a:t>名詞とコメント</a:t>
            </a:r>
            <a:r>
              <a:rPr lang="ja-JP" altLang="en-US" dirty="0"/>
              <a:t>集合</a:t>
            </a:r>
            <a:r>
              <a:rPr lang="ja-JP" altLang="en-US" dirty="0" smtClean="0"/>
              <a:t>の組</a:t>
            </a:r>
            <a:endParaRPr kumimoji="1" lang="ja-JP" altLang="en-US" dirty="0"/>
          </a:p>
        </p:txBody>
      </p:sp>
      <p:sp>
        <p:nvSpPr>
          <p:cNvPr id="57" name="テキスト ボックス 56"/>
          <p:cNvSpPr txBox="1"/>
          <p:nvPr/>
        </p:nvSpPr>
        <p:spPr>
          <a:xfrm>
            <a:off x="6017326" y="3062415"/>
            <a:ext cx="1252373" cy="369332"/>
          </a:xfrm>
          <a:prstGeom prst="rect">
            <a:avLst/>
          </a:prstGeom>
          <a:solidFill>
            <a:schemeClr val="bg1"/>
          </a:solidFill>
          <a:ln w="19050">
            <a:solidFill>
              <a:schemeClr val="tx1"/>
            </a:solidFill>
          </a:ln>
        </p:spPr>
        <p:txBody>
          <a:bodyPr wrap="square" rtlCol="0">
            <a:spAutoFit/>
          </a:bodyPr>
          <a:lstStyle/>
          <a:p>
            <a:r>
              <a:rPr kumimoji="1" lang="en-US" altLang="ja-JP" dirty="0" smtClean="0"/>
              <a:t>se</a:t>
            </a:r>
            <a:endParaRPr kumimoji="1" lang="ja-JP" altLang="en-US" dirty="0"/>
          </a:p>
        </p:txBody>
      </p:sp>
      <p:sp>
        <p:nvSpPr>
          <p:cNvPr id="58" name="正方形/長方形 57"/>
          <p:cNvSpPr/>
          <p:nvPr/>
        </p:nvSpPr>
        <p:spPr>
          <a:xfrm>
            <a:off x="6019835" y="3359739"/>
            <a:ext cx="1936541" cy="1149381"/>
          </a:xfrm>
          <a:prstGeom prst="rect">
            <a:avLst/>
          </a:prstGeom>
          <a:solidFill>
            <a:schemeClr val="accent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dirty="0"/>
          </a:p>
        </p:txBody>
      </p:sp>
      <p:sp>
        <p:nvSpPr>
          <p:cNvPr id="63" name="角丸四角形 62"/>
          <p:cNvSpPr/>
          <p:nvPr/>
        </p:nvSpPr>
        <p:spPr>
          <a:xfrm>
            <a:off x="6180600" y="3565682"/>
            <a:ext cx="1366762" cy="582213"/>
          </a:xfrm>
          <a:prstGeom prst="roundRect">
            <a:avLst>
              <a:gd name="adj" fmla="val 8798"/>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chemeClr val="tx1"/>
              </a:solidFill>
            </a:endParaRPr>
          </a:p>
        </p:txBody>
      </p:sp>
      <p:sp>
        <p:nvSpPr>
          <p:cNvPr id="66" name="角丸四角形 65"/>
          <p:cNvSpPr/>
          <p:nvPr/>
        </p:nvSpPr>
        <p:spPr>
          <a:xfrm>
            <a:off x="6281022" y="3675632"/>
            <a:ext cx="1366762" cy="582213"/>
          </a:xfrm>
          <a:prstGeom prst="roundRect">
            <a:avLst>
              <a:gd name="adj" fmla="val 8798"/>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chemeClr val="tx1"/>
              </a:solidFill>
            </a:endParaRPr>
          </a:p>
        </p:txBody>
      </p:sp>
      <p:sp>
        <p:nvSpPr>
          <p:cNvPr id="67" name="角丸四角形 66"/>
          <p:cNvSpPr/>
          <p:nvPr/>
        </p:nvSpPr>
        <p:spPr>
          <a:xfrm>
            <a:off x="6381266" y="3776994"/>
            <a:ext cx="1366762" cy="582213"/>
          </a:xfrm>
          <a:prstGeom prst="roundRect">
            <a:avLst>
              <a:gd name="adj" fmla="val 8798"/>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JP" sz="1400" dirty="0" err="1" smtClean="0">
                <a:solidFill>
                  <a:schemeClr val="tx1"/>
                </a:solidFill>
              </a:rPr>
              <a:t>SELabolatory</a:t>
            </a:r>
            <a:r>
              <a:rPr lang="en-US" altLang="ja-JP" sz="1400" dirty="0" smtClean="0">
                <a:solidFill>
                  <a:schemeClr val="tx1"/>
                </a:solidFill>
              </a:rPr>
              <a:t> improve </a:t>
            </a:r>
            <a:r>
              <a:rPr lang="ja-JP" altLang="en-US" sz="1400" dirty="0" smtClean="0">
                <a:solidFill>
                  <a:schemeClr val="tx1"/>
                </a:solidFill>
              </a:rPr>
              <a:t>・・・</a:t>
            </a:r>
            <a:r>
              <a:rPr lang="en-US" altLang="ja-JP" sz="1400" dirty="0" smtClean="0">
                <a:solidFill>
                  <a:schemeClr val="tx1"/>
                </a:solidFill>
              </a:rPr>
              <a:t>.</a:t>
            </a:r>
            <a:endParaRPr kumimoji="1" lang="ja-JP" altLang="en-US" sz="1400" dirty="0">
              <a:solidFill>
                <a:schemeClr val="tx1"/>
              </a:solidFill>
            </a:endParaRPr>
          </a:p>
        </p:txBody>
      </p:sp>
      <p:sp>
        <p:nvSpPr>
          <p:cNvPr id="73" name="右矢印 72"/>
          <p:cNvSpPr/>
          <p:nvPr/>
        </p:nvSpPr>
        <p:spPr>
          <a:xfrm rot="369836">
            <a:off x="2751977" y="4579322"/>
            <a:ext cx="3263393" cy="342630"/>
          </a:xfrm>
          <a:prstGeom prst="rightArrow">
            <a:avLst/>
          </a:prstGeom>
          <a:solidFill>
            <a:schemeClr val="bg2"/>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74" name="右矢印 73"/>
          <p:cNvSpPr/>
          <p:nvPr/>
        </p:nvSpPr>
        <p:spPr>
          <a:xfrm rot="20436847">
            <a:off x="2636081" y="3650261"/>
            <a:ext cx="3421369" cy="342630"/>
          </a:xfrm>
          <a:prstGeom prst="rightArrow">
            <a:avLst/>
          </a:prstGeom>
          <a:solidFill>
            <a:schemeClr val="bg2"/>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75" name="角丸四角形 74"/>
          <p:cNvSpPr/>
          <p:nvPr/>
        </p:nvSpPr>
        <p:spPr>
          <a:xfrm>
            <a:off x="179513" y="5622922"/>
            <a:ext cx="4464496" cy="786109"/>
          </a:xfrm>
          <a:prstGeom prst="roundRect">
            <a:avLst/>
          </a:prstGeom>
          <a:solidFill>
            <a:srgbClr val="FFFFCC"/>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kumimoji="1" lang="ja-JP" altLang="en-US" sz="1400" dirty="0">
              <a:solidFill>
                <a:schemeClr val="tx1"/>
              </a:solidFill>
            </a:endParaRPr>
          </a:p>
        </p:txBody>
      </p:sp>
      <p:sp>
        <p:nvSpPr>
          <p:cNvPr id="76" name="正方形/長方形 75"/>
          <p:cNvSpPr/>
          <p:nvPr/>
        </p:nvSpPr>
        <p:spPr>
          <a:xfrm>
            <a:off x="503957" y="5733256"/>
            <a:ext cx="4040123" cy="317415"/>
          </a:xfrm>
          <a:prstGeom prst="rect">
            <a:avLst/>
          </a:prstGeom>
          <a:noFill/>
          <a:ln>
            <a:solidFill>
              <a:srgbClr val="FF0000"/>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77" name="右矢印 76"/>
          <p:cNvSpPr/>
          <p:nvPr/>
        </p:nvSpPr>
        <p:spPr>
          <a:xfrm>
            <a:off x="4650961" y="3795423"/>
            <a:ext cx="1730305" cy="342630"/>
          </a:xfrm>
          <a:prstGeom prst="rightArrow">
            <a:avLst/>
          </a:prstGeom>
          <a:solidFill>
            <a:schemeClr val="bg2"/>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78" name="右矢印 77"/>
          <p:cNvSpPr/>
          <p:nvPr/>
        </p:nvSpPr>
        <p:spPr>
          <a:xfrm rot="2161571">
            <a:off x="4395758" y="4659891"/>
            <a:ext cx="2218950" cy="342630"/>
          </a:xfrm>
          <a:prstGeom prst="rightArrow">
            <a:avLst/>
          </a:prstGeom>
          <a:solidFill>
            <a:schemeClr val="bg2"/>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79" name="右矢印 78"/>
          <p:cNvSpPr/>
          <p:nvPr/>
        </p:nvSpPr>
        <p:spPr>
          <a:xfrm rot="20915944">
            <a:off x="4572829" y="5640426"/>
            <a:ext cx="1622746" cy="342630"/>
          </a:xfrm>
          <a:prstGeom prst="rightArrow">
            <a:avLst/>
          </a:prstGeom>
          <a:solidFill>
            <a:schemeClr val="bg2"/>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Tree>
    <p:extLst>
      <p:ext uri="{BB962C8B-B14F-4D97-AF65-F5344CB8AC3E}">
        <p14:creationId xmlns:p14="http://schemas.microsoft.com/office/powerpoint/2010/main" val="22477534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4"/>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55"/>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73"/>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74"/>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58"/>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57"/>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40"/>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41"/>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78"/>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77"/>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67"/>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52"/>
                                        </p:tgtEl>
                                        <p:attrNameLst>
                                          <p:attrName>style.visibility</p:attrName>
                                        </p:attrNameLst>
                                      </p:cBhvr>
                                      <p:to>
                                        <p:strVal val="visible"/>
                                      </p:to>
                                    </p:set>
                                  </p:childTnLst>
                                </p:cTn>
                              </p:par>
                              <p:par>
                                <p:cTn id="33" presetID="1" presetClass="exit" presetSubtype="0" fill="hold" grpId="1" nodeType="withEffect">
                                  <p:stCondLst>
                                    <p:cond delay="0"/>
                                  </p:stCondLst>
                                  <p:childTnLst>
                                    <p:set>
                                      <p:cBhvr>
                                        <p:cTn id="34" dur="1" fill="hold">
                                          <p:stCondLst>
                                            <p:cond delay="0"/>
                                          </p:stCondLst>
                                        </p:cTn>
                                        <p:tgtEl>
                                          <p:spTgt spid="73"/>
                                        </p:tgtEl>
                                        <p:attrNameLst>
                                          <p:attrName>style.visibility</p:attrName>
                                        </p:attrNameLst>
                                      </p:cBhvr>
                                      <p:to>
                                        <p:strVal val="hidden"/>
                                      </p:to>
                                    </p:set>
                                  </p:childTnLst>
                                </p:cTn>
                              </p:par>
                              <p:par>
                                <p:cTn id="35" presetID="1" presetClass="exit" presetSubtype="0" fill="hold" grpId="1" nodeType="withEffect">
                                  <p:stCondLst>
                                    <p:cond delay="0"/>
                                  </p:stCondLst>
                                  <p:childTnLst>
                                    <p:set>
                                      <p:cBhvr>
                                        <p:cTn id="36" dur="1" fill="hold">
                                          <p:stCondLst>
                                            <p:cond delay="0"/>
                                          </p:stCondLst>
                                        </p:cTn>
                                        <p:tgtEl>
                                          <p:spTgt spid="74"/>
                                        </p:tgtEl>
                                        <p:attrNameLst>
                                          <p:attrName>style.visibility</p:attrName>
                                        </p:attrNameLst>
                                      </p:cBhvr>
                                      <p:to>
                                        <p:strVal val="hidden"/>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grpId="0" nodeType="clickEffect">
                                  <p:stCondLst>
                                    <p:cond delay="0"/>
                                  </p:stCondLst>
                                  <p:childTnLst>
                                    <p:set>
                                      <p:cBhvr>
                                        <p:cTn id="40" dur="1" fill="hold">
                                          <p:stCondLst>
                                            <p:cond delay="0"/>
                                          </p:stCondLst>
                                        </p:cTn>
                                        <p:tgtEl>
                                          <p:spTgt spid="79"/>
                                        </p:tgtEl>
                                        <p:attrNameLst>
                                          <p:attrName>style.visibility</p:attrName>
                                        </p:attrNameLst>
                                      </p:cBhvr>
                                      <p:to>
                                        <p:strVal val="visible"/>
                                      </p:to>
                                    </p:set>
                                  </p:childTnLst>
                                </p:cTn>
                              </p:par>
                              <p:par>
                                <p:cTn id="41" presetID="1" presetClass="exit" presetSubtype="0" fill="hold" grpId="1" nodeType="withEffect">
                                  <p:stCondLst>
                                    <p:cond delay="0"/>
                                  </p:stCondLst>
                                  <p:childTnLst>
                                    <p:set>
                                      <p:cBhvr>
                                        <p:cTn id="42" dur="1" fill="hold">
                                          <p:stCondLst>
                                            <p:cond delay="0"/>
                                          </p:stCondLst>
                                        </p:cTn>
                                        <p:tgtEl>
                                          <p:spTgt spid="78"/>
                                        </p:tgtEl>
                                        <p:attrNameLst>
                                          <p:attrName>style.visibility</p:attrName>
                                        </p:attrNameLst>
                                      </p:cBhvr>
                                      <p:to>
                                        <p:strVal val="hidden"/>
                                      </p:to>
                                    </p:set>
                                  </p:childTnLst>
                                </p:cTn>
                              </p:par>
                              <p:par>
                                <p:cTn id="43" presetID="1" presetClass="exit" presetSubtype="0" fill="hold" grpId="1" nodeType="withEffect">
                                  <p:stCondLst>
                                    <p:cond delay="0"/>
                                  </p:stCondLst>
                                  <p:childTnLst>
                                    <p:set>
                                      <p:cBhvr>
                                        <p:cTn id="44" dur="1" fill="hold">
                                          <p:stCondLst>
                                            <p:cond delay="0"/>
                                          </p:stCondLst>
                                        </p:cTn>
                                        <p:tgtEl>
                                          <p:spTgt spid="77"/>
                                        </p:tgtEl>
                                        <p:attrNameLst>
                                          <p:attrName>style.visibility</p:attrName>
                                        </p:attrNameLst>
                                      </p:cBhvr>
                                      <p:to>
                                        <p:strVal val="hidden"/>
                                      </p:to>
                                    </p:set>
                                  </p:childTnLst>
                                </p:cTn>
                              </p:par>
                              <p:par>
                                <p:cTn id="45" presetID="1" presetClass="entr" presetSubtype="0" fill="hold" grpId="0" nodeType="withEffect">
                                  <p:stCondLst>
                                    <p:cond delay="0"/>
                                  </p:stCondLst>
                                  <p:childTnLst>
                                    <p:set>
                                      <p:cBhvr>
                                        <p:cTn id="46" dur="1" fill="hold">
                                          <p:stCondLst>
                                            <p:cond delay="0"/>
                                          </p:stCondLst>
                                        </p:cTn>
                                        <p:tgtEl>
                                          <p:spTgt spid="66"/>
                                        </p:tgtEl>
                                        <p:attrNameLst>
                                          <p:attrName>style.visibility</p:attrName>
                                        </p:attrNameLst>
                                      </p:cBhvr>
                                      <p:to>
                                        <p:strVal val="visible"/>
                                      </p:to>
                                    </p:set>
                                  </p:childTnLst>
                                </p:cTn>
                              </p:par>
                              <p:par>
                                <p:cTn id="47" presetID="1" presetClass="entr" presetSubtype="0" fill="hold" grpId="0" nodeType="withEffect">
                                  <p:stCondLst>
                                    <p:cond delay="0"/>
                                  </p:stCondLst>
                                  <p:childTnLst>
                                    <p:set>
                                      <p:cBhvr>
                                        <p:cTn id="48" dur="1" fill="hold">
                                          <p:stCondLst>
                                            <p:cond delay="0"/>
                                          </p:stCondLst>
                                        </p:cTn>
                                        <p:tgtEl>
                                          <p:spTgt spid="63"/>
                                        </p:tgtEl>
                                        <p:attrNameLst>
                                          <p:attrName>style.visibility</p:attrName>
                                        </p:attrNameLst>
                                      </p:cBhvr>
                                      <p:to>
                                        <p:strVal val="visible"/>
                                      </p:to>
                                    </p:set>
                                  </p:childTnLst>
                                </p:cTn>
                              </p:par>
                              <p:par>
                                <p:cTn id="49" presetID="1" presetClass="entr" presetSubtype="0" fill="hold" grpId="0" nodeType="withEffect">
                                  <p:stCondLst>
                                    <p:cond delay="0"/>
                                  </p:stCondLst>
                                  <p:childTnLst>
                                    <p:set>
                                      <p:cBhvr>
                                        <p:cTn id="50" dur="1" fill="hold">
                                          <p:stCondLst>
                                            <p:cond delay="0"/>
                                          </p:stCondLst>
                                        </p:cTn>
                                        <p:tgtEl>
                                          <p:spTgt spid="50"/>
                                        </p:tgtEl>
                                        <p:attrNameLst>
                                          <p:attrName>style.visibility</p:attrName>
                                        </p:attrNameLst>
                                      </p:cBhvr>
                                      <p:to>
                                        <p:strVal val="visible"/>
                                      </p:to>
                                    </p:set>
                                  </p:childTnLst>
                                </p:cTn>
                              </p:par>
                              <p:par>
                                <p:cTn id="51" presetID="1" presetClass="entr" presetSubtype="0" fill="hold" grpId="0" nodeType="withEffect">
                                  <p:stCondLst>
                                    <p:cond delay="0"/>
                                  </p:stCondLst>
                                  <p:childTnLst>
                                    <p:set>
                                      <p:cBhvr>
                                        <p:cTn id="52" dur="1" fill="hold">
                                          <p:stCondLst>
                                            <p:cond delay="0"/>
                                          </p:stCondLst>
                                        </p:cTn>
                                        <p:tgtEl>
                                          <p:spTgt spid="51"/>
                                        </p:tgtEl>
                                        <p:attrNameLst>
                                          <p:attrName>style.visibility</p:attrName>
                                        </p:attrNameLst>
                                      </p:cBhvr>
                                      <p:to>
                                        <p:strVal val="visible"/>
                                      </p:to>
                                    </p:set>
                                  </p:childTnLst>
                                </p:cTn>
                              </p:par>
                              <p:par>
                                <p:cTn id="53" presetID="1" presetClass="entr" presetSubtype="0" fill="hold" grpId="0" nodeType="withEffect">
                                  <p:stCondLst>
                                    <p:cond delay="0"/>
                                  </p:stCondLst>
                                  <p:childTnLst>
                                    <p:set>
                                      <p:cBhvr>
                                        <p:cTn id="54" dur="1" fill="hold">
                                          <p:stCondLst>
                                            <p:cond delay="0"/>
                                          </p:stCondLst>
                                        </p:cTn>
                                        <p:tgtEl>
                                          <p:spTgt spid="75"/>
                                        </p:tgtEl>
                                        <p:attrNameLst>
                                          <p:attrName>style.visibility</p:attrName>
                                        </p:attrNameLst>
                                      </p:cBhvr>
                                      <p:to>
                                        <p:strVal val="visible"/>
                                      </p:to>
                                    </p:set>
                                  </p:childTnLst>
                                </p:cTn>
                              </p:par>
                              <p:par>
                                <p:cTn id="55" presetID="1" presetClass="entr" presetSubtype="0" fill="hold" grpId="0" nodeType="withEffect">
                                  <p:stCondLst>
                                    <p:cond delay="0"/>
                                  </p:stCondLst>
                                  <p:childTnLst>
                                    <p:set>
                                      <p:cBhvr>
                                        <p:cTn id="56" dur="1" fill="hold">
                                          <p:stCondLst>
                                            <p:cond delay="0"/>
                                          </p:stCondLst>
                                        </p:cTn>
                                        <p:tgtEl>
                                          <p:spTgt spid="76"/>
                                        </p:tgtEl>
                                        <p:attrNameLst>
                                          <p:attrName>style.visibility</p:attrName>
                                        </p:attrNameLst>
                                      </p:cBhvr>
                                      <p:to>
                                        <p:strVal val="visible"/>
                                      </p:to>
                                    </p:set>
                                  </p:childTnLst>
                                </p:cTn>
                              </p:par>
                              <p:par>
                                <p:cTn id="57" presetID="1" presetClass="entr" presetSubtype="0" fill="hold" grpId="0" nodeType="withEffect">
                                  <p:stCondLst>
                                    <p:cond delay="0"/>
                                  </p:stCondLst>
                                  <p:childTnLst>
                                    <p:set>
                                      <p:cBhvr>
                                        <p:cTn id="58" dur="1" fill="hold">
                                          <p:stCondLst>
                                            <p:cond delay="0"/>
                                          </p:stCondLst>
                                        </p:cTn>
                                        <p:tgtEl>
                                          <p:spTgt spid="5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 grpId="0" animBg="1"/>
      <p:bldP spid="41" grpId="0" animBg="1"/>
      <p:bldP spid="50" grpId="0" animBg="1"/>
      <p:bldP spid="51" grpId="0" animBg="1"/>
      <p:bldP spid="52" grpId="0" animBg="1"/>
      <p:bldP spid="54" grpId="0" animBg="1"/>
      <p:bldP spid="55" grpId="0" animBg="1"/>
      <p:bldP spid="56" grpId="0"/>
      <p:bldP spid="57" grpId="0" animBg="1"/>
      <p:bldP spid="58" grpId="0" animBg="1"/>
      <p:bldP spid="63" grpId="0" animBg="1"/>
      <p:bldP spid="66" grpId="0" animBg="1"/>
      <p:bldP spid="67" grpId="0" animBg="1"/>
      <p:bldP spid="73" grpId="0" animBg="1"/>
      <p:bldP spid="73" grpId="1" animBg="1"/>
      <p:bldP spid="74" grpId="0" animBg="1"/>
      <p:bldP spid="74" grpId="1" animBg="1"/>
      <p:bldP spid="75" grpId="0" animBg="1"/>
      <p:bldP spid="76" grpId="0" animBg="1"/>
      <p:bldP spid="77" grpId="0" animBg="1"/>
      <p:bldP spid="77" grpId="1" animBg="1"/>
      <p:bldP spid="78" grpId="0" animBg="1"/>
      <p:bldP spid="78" grpId="1" animBg="1"/>
      <p:bldP spid="79"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角丸四角形 8"/>
          <p:cNvSpPr/>
          <p:nvPr/>
        </p:nvSpPr>
        <p:spPr>
          <a:xfrm>
            <a:off x="611560" y="3717032"/>
            <a:ext cx="6552728" cy="435099"/>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JP" sz="1600" dirty="0" err="1">
                <a:solidFill>
                  <a:schemeClr val="tx1"/>
                </a:solidFill>
              </a:rPr>
              <a:t>SELabolatory</a:t>
            </a:r>
            <a:r>
              <a:rPr lang="en-US" altLang="ja-JP" sz="1600" dirty="0">
                <a:solidFill>
                  <a:schemeClr val="tx1"/>
                </a:solidFill>
              </a:rPr>
              <a:t> improve software’s </a:t>
            </a:r>
            <a:r>
              <a:rPr lang="en-US" altLang="ja-JP" sz="1600" dirty="0" smtClean="0">
                <a:solidFill>
                  <a:schemeClr val="tx1"/>
                </a:solidFill>
              </a:rPr>
              <a:t>reliability </a:t>
            </a:r>
            <a:r>
              <a:rPr lang="en-US" altLang="ja-JP" sz="1600" dirty="0">
                <a:solidFill>
                  <a:schemeClr val="tx1"/>
                </a:solidFill>
              </a:rPr>
              <a:t>and maintainability </a:t>
            </a:r>
            <a:r>
              <a:rPr lang="en-US" altLang="ja-JP" sz="1600" dirty="0" smtClean="0">
                <a:solidFill>
                  <a:schemeClr val="tx1"/>
                </a:solidFill>
              </a:rPr>
              <a:t>by</a:t>
            </a:r>
            <a:r>
              <a:rPr lang="ja-JP" altLang="en-US" sz="1600" dirty="0" smtClean="0">
                <a:solidFill>
                  <a:schemeClr val="tx1"/>
                </a:solidFill>
              </a:rPr>
              <a:t>　・・・</a:t>
            </a:r>
            <a:r>
              <a:rPr lang="en-US" altLang="ja-JP" sz="1600" dirty="0" smtClean="0">
                <a:solidFill>
                  <a:schemeClr val="tx1"/>
                </a:solidFill>
              </a:rPr>
              <a:t>.</a:t>
            </a:r>
            <a:endParaRPr lang="ja-JP" altLang="en-US" sz="1600" dirty="0">
              <a:solidFill>
                <a:schemeClr val="tx1"/>
              </a:solidFill>
            </a:endParaRPr>
          </a:p>
        </p:txBody>
      </p:sp>
      <p:sp>
        <p:nvSpPr>
          <p:cNvPr id="10" name="下矢印 9"/>
          <p:cNvSpPr/>
          <p:nvPr/>
        </p:nvSpPr>
        <p:spPr>
          <a:xfrm>
            <a:off x="1197957" y="4221088"/>
            <a:ext cx="576064" cy="314007"/>
          </a:xfrm>
          <a:prstGeom prst="downArrow">
            <a:avLst/>
          </a:prstGeom>
          <a:solidFill>
            <a:schemeClr val="tx1">
              <a:lumMod val="50000"/>
              <a:lumOff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bg1"/>
              </a:solidFill>
            </a:endParaRPr>
          </a:p>
        </p:txBody>
      </p:sp>
      <p:sp>
        <p:nvSpPr>
          <p:cNvPr id="2" name="タイトル 1"/>
          <p:cNvSpPr>
            <a:spLocks noGrp="1"/>
          </p:cNvSpPr>
          <p:nvPr>
            <p:ph type="title"/>
          </p:nvPr>
        </p:nvSpPr>
        <p:spPr/>
        <p:txBody>
          <a:bodyPr/>
          <a:lstStyle/>
          <a:p>
            <a:r>
              <a:rPr lang="ja-JP" altLang="en-US" dirty="0" smtClean="0"/>
              <a:t>頻出フレーズの抽出</a:t>
            </a:r>
            <a:endParaRPr kumimoji="1" lang="ja-JP" altLang="en-US" dirty="0"/>
          </a:p>
        </p:txBody>
      </p:sp>
      <p:sp>
        <p:nvSpPr>
          <p:cNvPr id="3" name="コンテンツ プレースホルダー 2"/>
          <p:cNvSpPr>
            <a:spLocks noGrp="1"/>
          </p:cNvSpPr>
          <p:nvPr>
            <p:ph idx="1"/>
          </p:nvPr>
        </p:nvSpPr>
        <p:spPr>
          <a:xfrm>
            <a:off x="457200" y="1412876"/>
            <a:ext cx="8686800" cy="2448172"/>
          </a:xfrm>
        </p:spPr>
        <p:txBody>
          <a:bodyPr>
            <a:normAutofit fontScale="92500" lnSpcReduction="10000"/>
          </a:bodyPr>
          <a:lstStyle/>
          <a:p>
            <a:pPr marL="514350" indent="-514350">
              <a:buFont typeface="+mj-lt"/>
              <a:buAutoNum type="arabicPeriod"/>
            </a:pPr>
            <a:r>
              <a:rPr lang="ja-JP" altLang="en-US" dirty="0" smtClean="0"/>
              <a:t>コメント中の文の構文木を取得</a:t>
            </a:r>
            <a:endParaRPr lang="en-US" altLang="ja-JP" dirty="0" smtClean="0"/>
          </a:p>
          <a:p>
            <a:pPr lvl="1"/>
            <a:r>
              <a:rPr lang="ja-JP" altLang="en-US" dirty="0" smtClean="0"/>
              <a:t>構文解析器</a:t>
            </a:r>
            <a:r>
              <a:rPr lang="en-US" altLang="ja-JP" dirty="0" err="1" smtClean="0"/>
              <a:t>Enju</a:t>
            </a:r>
            <a:r>
              <a:rPr lang="en-US" altLang="ja-JP" dirty="0" smtClean="0"/>
              <a:t>[2]</a:t>
            </a:r>
            <a:r>
              <a:rPr lang="ja-JP" altLang="en-US" dirty="0" smtClean="0"/>
              <a:t>の利用</a:t>
            </a:r>
            <a:endParaRPr lang="en-US" altLang="ja-JP" dirty="0" smtClean="0"/>
          </a:p>
          <a:p>
            <a:pPr lvl="1"/>
            <a:r>
              <a:rPr lang="ja-JP" altLang="en-US" dirty="0"/>
              <a:t>単</a:t>
            </a:r>
            <a:r>
              <a:rPr kumimoji="1" lang="ja-JP" altLang="en-US" dirty="0" smtClean="0"/>
              <a:t>語を頂点とするグラフ</a:t>
            </a:r>
            <a:endParaRPr lang="en-US" altLang="ja-JP" dirty="0" smtClean="0"/>
          </a:p>
          <a:p>
            <a:pPr marL="514350" indent="-514350">
              <a:buFont typeface="+mj-lt"/>
              <a:buAutoNum type="arabicPeriod"/>
            </a:pPr>
            <a:r>
              <a:rPr lang="ja-JP" altLang="en-US" dirty="0" smtClean="0"/>
              <a:t>グラフ群に対し頻出グラフマイニング</a:t>
            </a:r>
            <a:r>
              <a:rPr lang="en-US" altLang="ja-JP" dirty="0" smtClean="0"/>
              <a:t>[3]</a:t>
            </a:r>
          </a:p>
          <a:p>
            <a:pPr lvl="1"/>
            <a:r>
              <a:rPr lang="ja-JP" altLang="en-US" dirty="0" smtClean="0"/>
              <a:t>グラフ群の中で複数出現する部分グラフを</a:t>
            </a:r>
            <a:r>
              <a:rPr lang="ja-JP" altLang="en-US" dirty="0"/>
              <a:t>取得</a:t>
            </a:r>
            <a:endParaRPr lang="en-US" altLang="ja-JP" dirty="0" smtClean="0"/>
          </a:p>
          <a:p>
            <a:pPr lvl="1"/>
            <a:endParaRPr lang="en-US" altLang="ja-JP" dirty="0" smtClean="0"/>
          </a:p>
        </p:txBody>
      </p:sp>
      <p:sp>
        <p:nvSpPr>
          <p:cNvPr id="4" name="フッター プレースホルダー 3"/>
          <p:cNvSpPr>
            <a:spLocks noGrp="1"/>
          </p:cNvSpPr>
          <p:nvPr>
            <p:ph type="ftr" sz="quarter" idx="10"/>
          </p:nvPr>
        </p:nvSpPr>
        <p:spPr/>
        <p:txBody>
          <a:bodyPr/>
          <a:lstStyle/>
          <a:p>
            <a:r>
              <a:rPr kumimoji="1" lang="ja-JP" altLang="en-US" smtClean="0"/>
              <a:t>修士論文発表会</a:t>
            </a:r>
            <a:endParaRPr kumimoji="1" lang="ja-JP" altLang="en-US" dirty="0"/>
          </a:p>
        </p:txBody>
      </p:sp>
      <p:sp>
        <p:nvSpPr>
          <p:cNvPr id="5" name="日付プレースホルダー 4"/>
          <p:cNvSpPr>
            <a:spLocks noGrp="1"/>
          </p:cNvSpPr>
          <p:nvPr>
            <p:ph type="dt" sz="half" idx="11"/>
          </p:nvPr>
        </p:nvSpPr>
        <p:spPr/>
        <p:txBody>
          <a:bodyPr/>
          <a:lstStyle/>
          <a:p>
            <a:fld id="{6AF01847-B19B-4D53-BE23-B8B40DD4232D}" type="datetime1">
              <a:rPr kumimoji="1" lang="ja-JP" altLang="en-US" smtClean="0"/>
              <a:t>2011/2/14</a:t>
            </a:fld>
            <a:endParaRPr kumimoji="1" lang="ja-JP" altLang="en-US" dirty="0"/>
          </a:p>
        </p:txBody>
      </p:sp>
      <p:sp>
        <p:nvSpPr>
          <p:cNvPr id="6" name="スライド番号プレースホルダー 5"/>
          <p:cNvSpPr>
            <a:spLocks noGrp="1"/>
          </p:cNvSpPr>
          <p:nvPr>
            <p:ph type="sldNum" sz="quarter" idx="12"/>
          </p:nvPr>
        </p:nvSpPr>
        <p:spPr/>
        <p:txBody>
          <a:bodyPr/>
          <a:lstStyle/>
          <a:p>
            <a:fld id="{0DFAFFE7-B5EB-4D84-9784-5885F39C28C0}" type="slidenum">
              <a:rPr kumimoji="1" lang="ja-JP" altLang="en-US" smtClean="0"/>
              <a:pPr/>
              <a:t>6</a:t>
            </a:fld>
            <a:endParaRPr kumimoji="1" lang="ja-JP" altLang="en-US" dirty="0"/>
          </a:p>
        </p:txBody>
      </p:sp>
      <p:sp>
        <p:nvSpPr>
          <p:cNvPr id="7" name="テキスト ボックス 6"/>
          <p:cNvSpPr txBox="1"/>
          <p:nvPr/>
        </p:nvSpPr>
        <p:spPr>
          <a:xfrm>
            <a:off x="627447" y="6165304"/>
            <a:ext cx="7400937" cy="461665"/>
          </a:xfrm>
          <a:prstGeom prst="rect">
            <a:avLst/>
          </a:prstGeom>
          <a:noFill/>
        </p:spPr>
        <p:txBody>
          <a:bodyPr wrap="none" rtlCol="0">
            <a:spAutoFit/>
          </a:bodyPr>
          <a:lstStyle/>
          <a:p>
            <a:r>
              <a:rPr lang="en-US" altLang="ja-JP" sz="1200" dirty="0" smtClean="0"/>
              <a:t>[</a:t>
            </a:r>
            <a:r>
              <a:rPr lang="en-US" altLang="ja-JP" sz="1200" dirty="0"/>
              <a:t>2] http://www-tsujii.is.s.u-tokyo.ac.jp/enju/</a:t>
            </a:r>
          </a:p>
          <a:p>
            <a:r>
              <a:rPr lang="en-US" altLang="ja-JP" sz="1200" dirty="0" smtClean="0"/>
              <a:t>[3]</a:t>
            </a:r>
            <a:r>
              <a:rPr lang="ja-JP" altLang="en-US" sz="1200" dirty="0" smtClean="0"/>
              <a:t>多頻度グラフマイニング手法の一般化</a:t>
            </a:r>
            <a:r>
              <a:rPr lang="en-US" altLang="ja-JP" sz="1200" dirty="0" smtClean="0"/>
              <a:t>, </a:t>
            </a:r>
            <a:r>
              <a:rPr lang="ja-JP" altLang="en-US" sz="1200" dirty="0" smtClean="0"/>
              <a:t>猪 口，鷲尾</a:t>
            </a:r>
            <a:r>
              <a:rPr lang="en-US" altLang="ja-JP" sz="1200" dirty="0" smtClean="0"/>
              <a:t>, </a:t>
            </a:r>
            <a:r>
              <a:rPr lang="ja-JP" altLang="en-US" sz="1200" dirty="0" smtClean="0"/>
              <a:t>元田</a:t>
            </a:r>
            <a:r>
              <a:rPr lang="en-US" altLang="ja-JP" sz="1200" dirty="0" smtClean="0"/>
              <a:t>, </a:t>
            </a:r>
            <a:r>
              <a:rPr lang="ja-JP" altLang="en-US" sz="1200" dirty="0" smtClean="0"/>
              <a:t>人工知能学会論文誌</a:t>
            </a:r>
            <a:r>
              <a:rPr lang="en-US" altLang="ja-JP" sz="1200" dirty="0" smtClean="0"/>
              <a:t>, Vol. 19, No. 5, pp.368-378</a:t>
            </a:r>
            <a:endParaRPr kumimoji="1" lang="ja-JP" altLang="en-US" sz="1200" dirty="0"/>
          </a:p>
        </p:txBody>
      </p:sp>
      <p:grpSp>
        <p:nvGrpSpPr>
          <p:cNvPr id="66" name="グループ化 65"/>
          <p:cNvGrpSpPr/>
          <p:nvPr/>
        </p:nvGrpSpPr>
        <p:grpSpPr>
          <a:xfrm>
            <a:off x="5796136" y="4941168"/>
            <a:ext cx="3395032" cy="721912"/>
            <a:chOff x="467544" y="3900446"/>
            <a:chExt cx="2845345" cy="721912"/>
          </a:xfrm>
        </p:grpSpPr>
        <p:sp>
          <p:nvSpPr>
            <p:cNvPr id="67" name="テキスト ボックス 66"/>
            <p:cNvSpPr txBox="1"/>
            <p:nvPr/>
          </p:nvSpPr>
          <p:spPr>
            <a:xfrm>
              <a:off x="1077906" y="3900446"/>
              <a:ext cx="1622560" cy="400110"/>
            </a:xfrm>
            <a:prstGeom prst="rect">
              <a:avLst/>
            </a:prstGeom>
            <a:noFill/>
          </p:spPr>
          <p:txBody>
            <a:bodyPr wrap="none" rtlCol="0">
              <a:spAutoFit/>
            </a:bodyPr>
            <a:lstStyle/>
            <a:p>
              <a:r>
                <a:rPr lang="ja-JP" altLang="en-US" sz="2000" b="1" dirty="0" smtClean="0">
                  <a:solidFill>
                    <a:srgbClr val="FF0000"/>
                  </a:solidFill>
                </a:rPr>
                <a:t>頻出フレーズ</a:t>
              </a:r>
              <a:endParaRPr kumimoji="1" lang="ja-JP" altLang="en-US" sz="2000" b="1" dirty="0">
                <a:solidFill>
                  <a:srgbClr val="FF0000"/>
                </a:solidFill>
              </a:endParaRPr>
            </a:p>
          </p:txBody>
        </p:sp>
        <p:sp>
          <p:nvSpPr>
            <p:cNvPr id="71" name="テキスト ボックス 70"/>
            <p:cNvSpPr txBox="1"/>
            <p:nvPr/>
          </p:nvSpPr>
          <p:spPr>
            <a:xfrm>
              <a:off x="467544" y="4253026"/>
              <a:ext cx="2845345" cy="369332"/>
            </a:xfrm>
            <a:prstGeom prst="rect">
              <a:avLst/>
            </a:prstGeom>
            <a:noFill/>
          </p:spPr>
          <p:txBody>
            <a:bodyPr wrap="none" rtlCol="0">
              <a:spAutoFit/>
            </a:bodyPr>
            <a:lstStyle/>
            <a:p>
              <a:r>
                <a:rPr lang="en-US" altLang="ja-JP" dirty="0" smtClean="0"/>
                <a:t>{</a:t>
              </a:r>
              <a:r>
                <a:rPr lang="en-US" altLang="ja-JP" dirty="0" err="1" smtClean="0"/>
                <a:t>maitainability</a:t>
              </a:r>
              <a:r>
                <a:rPr lang="en-US" altLang="ja-JP" dirty="0" smtClean="0"/>
                <a:t>, and, software’s}</a:t>
              </a:r>
              <a:endParaRPr kumimoji="1" lang="ja-JP" altLang="en-US" dirty="0"/>
            </a:p>
          </p:txBody>
        </p:sp>
      </p:grpSp>
      <p:grpSp>
        <p:nvGrpSpPr>
          <p:cNvPr id="99" name="グループ化 98"/>
          <p:cNvGrpSpPr/>
          <p:nvPr/>
        </p:nvGrpSpPr>
        <p:grpSpPr>
          <a:xfrm>
            <a:off x="138176" y="4627112"/>
            <a:ext cx="2921656" cy="1365096"/>
            <a:chOff x="1691680" y="2564904"/>
            <a:chExt cx="2921656" cy="1365096"/>
          </a:xfrm>
        </p:grpSpPr>
        <p:grpSp>
          <p:nvGrpSpPr>
            <p:cNvPr id="101" name="グループ化 100"/>
            <p:cNvGrpSpPr/>
            <p:nvPr/>
          </p:nvGrpSpPr>
          <p:grpSpPr>
            <a:xfrm>
              <a:off x="2445647" y="2564904"/>
              <a:ext cx="1104278" cy="341105"/>
              <a:chOff x="4434812" y="3956412"/>
              <a:chExt cx="1298775" cy="508431"/>
            </a:xfrm>
          </p:grpSpPr>
          <p:sp>
            <p:nvSpPr>
              <p:cNvPr id="122" name="円/楕円 121"/>
              <p:cNvSpPr/>
              <p:nvPr/>
            </p:nvSpPr>
            <p:spPr>
              <a:xfrm>
                <a:off x="4716016" y="3960787"/>
                <a:ext cx="792088" cy="504056"/>
              </a:xfrm>
              <a:prstGeom prst="ellipse">
                <a:avLst/>
              </a:prstGeom>
            </p:spPr>
            <p:style>
              <a:lnRef idx="1">
                <a:schemeClr val="accent5"/>
              </a:lnRef>
              <a:fillRef idx="3">
                <a:schemeClr val="accent5"/>
              </a:fillRef>
              <a:effectRef idx="2">
                <a:schemeClr val="accent5"/>
              </a:effectRef>
              <a:fontRef idx="minor">
                <a:schemeClr val="lt1"/>
              </a:fontRef>
            </p:style>
            <p:txBody>
              <a:bodyPr rtlCol="0" anchor="ctr"/>
              <a:lstStyle/>
              <a:p>
                <a:pPr algn="ctr"/>
                <a:endParaRPr kumimoji="1" lang="ja-JP" altLang="en-US" dirty="0"/>
              </a:p>
            </p:txBody>
          </p:sp>
          <p:sp>
            <p:nvSpPr>
              <p:cNvPr id="123" name="テキスト ボックス 122"/>
              <p:cNvSpPr txBox="1"/>
              <p:nvPr/>
            </p:nvSpPr>
            <p:spPr>
              <a:xfrm>
                <a:off x="4434812" y="3956412"/>
                <a:ext cx="1298775" cy="504628"/>
              </a:xfrm>
              <a:prstGeom prst="rect">
                <a:avLst/>
              </a:prstGeom>
              <a:noFill/>
            </p:spPr>
            <p:txBody>
              <a:bodyPr wrap="none" rtlCol="0">
                <a:spAutoFit/>
              </a:bodyPr>
              <a:lstStyle/>
              <a:p>
                <a:r>
                  <a:rPr kumimoji="1" lang="en-US" altLang="ja-JP" sz="1600" dirty="0" smtClean="0"/>
                  <a:t>software’s</a:t>
                </a:r>
                <a:endParaRPr kumimoji="1" lang="ja-JP" altLang="en-US" sz="1600" dirty="0"/>
              </a:p>
            </p:txBody>
          </p:sp>
        </p:grpSp>
        <p:sp>
          <p:nvSpPr>
            <p:cNvPr id="102" name="円/楕円 101"/>
            <p:cNvSpPr/>
            <p:nvPr/>
          </p:nvSpPr>
          <p:spPr>
            <a:xfrm>
              <a:off x="1691680" y="3582351"/>
              <a:ext cx="673469" cy="338170"/>
            </a:xfrm>
            <a:prstGeom prst="ellipse">
              <a:avLst/>
            </a:prstGeom>
            <a:gradFill>
              <a:gsLst>
                <a:gs pos="0">
                  <a:schemeClr val="accent5"/>
                </a:gs>
                <a:gs pos="80000">
                  <a:schemeClr val="accent3">
                    <a:lumMod val="85000"/>
                  </a:schemeClr>
                </a:gs>
                <a:gs pos="100000">
                  <a:schemeClr val="accent3"/>
                </a:gs>
              </a:gsLst>
            </a:gradFill>
          </p:spPr>
          <p:style>
            <a:lnRef idx="1">
              <a:schemeClr val="accent5"/>
            </a:lnRef>
            <a:fillRef idx="3">
              <a:schemeClr val="accent5"/>
            </a:fillRef>
            <a:effectRef idx="2">
              <a:schemeClr val="accent5"/>
            </a:effectRef>
            <a:fontRef idx="minor">
              <a:schemeClr val="lt1"/>
            </a:fontRef>
          </p:style>
          <p:txBody>
            <a:bodyPr rtlCol="0" anchor="ctr"/>
            <a:lstStyle/>
            <a:p>
              <a:pPr algn="ctr"/>
              <a:endParaRPr kumimoji="1" lang="ja-JP" altLang="en-US" dirty="0"/>
            </a:p>
          </p:txBody>
        </p:sp>
        <p:grpSp>
          <p:nvGrpSpPr>
            <p:cNvPr id="103" name="グループ化 102"/>
            <p:cNvGrpSpPr/>
            <p:nvPr/>
          </p:nvGrpSpPr>
          <p:grpSpPr>
            <a:xfrm>
              <a:off x="1907704" y="3050939"/>
              <a:ext cx="914033" cy="349280"/>
              <a:chOff x="3827846" y="5085184"/>
              <a:chExt cx="1075022" cy="520616"/>
            </a:xfrm>
          </p:grpSpPr>
          <p:sp>
            <p:nvSpPr>
              <p:cNvPr id="120" name="円/楕円 119"/>
              <p:cNvSpPr/>
              <p:nvPr/>
            </p:nvSpPr>
            <p:spPr>
              <a:xfrm>
                <a:off x="3993136" y="5085184"/>
                <a:ext cx="792088" cy="504056"/>
              </a:xfrm>
              <a:prstGeom prst="ellipse">
                <a:avLst/>
              </a:prstGeom>
            </p:spPr>
            <p:style>
              <a:lnRef idx="1">
                <a:schemeClr val="accent5"/>
              </a:lnRef>
              <a:fillRef idx="3">
                <a:schemeClr val="accent5"/>
              </a:fillRef>
              <a:effectRef idx="2">
                <a:schemeClr val="accent5"/>
              </a:effectRef>
              <a:fontRef idx="minor">
                <a:schemeClr val="lt1"/>
              </a:fontRef>
            </p:style>
            <p:txBody>
              <a:bodyPr rtlCol="0" anchor="ctr"/>
              <a:lstStyle/>
              <a:p>
                <a:pPr algn="ctr"/>
                <a:endParaRPr kumimoji="1" lang="ja-JP" altLang="en-US" dirty="0"/>
              </a:p>
            </p:txBody>
          </p:sp>
          <p:sp>
            <p:nvSpPr>
              <p:cNvPr id="121" name="テキスト ボックス 120"/>
              <p:cNvSpPr txBox="1"/>
              <p:nvPr/>
            </p:nvSpPr>
            <p:spPr>
              <a:xfrm>
                <a:off x="3827846" y="5101172"/>
                <a:ext cx="1075022" cy="504628"/>
              </a:xfrm>
              <a:prstGeom prst="rect">
                <a:avLst/>
              </a:prstGeom>
              <a:noFill/>
            </p:spPr>
            <p:txBody>
              <a:bodyPr wrap="none" rtlCol="0">
                <a:spAutoFit/>
              </a:bodyPr>
              <a:lstStyle/>
              <a:p>
                <a:r>
                  <a:rPr lang="en-US" altLang="ja-JP" sz="1600" dirty="0" smtClean="0"/>
                  <a:t>improve</a:t>
                </a:r>
                <a:endParaRPr kumimoji="1" lang="ja-JP" altLang="en-US" sz="1600" dirty="0"/>
              </a:p>
            </p:txBody>
          </p:sp>
        </p:grpSp>
        <p:grpSp>
          <p:nvGrpSpPr>
            <p:cNvPr id="104" name="グループ化 103"/>
            <p:cNvGrpSpPr/>
            <p:nvPr/>
          </p:nvGrpSpPr>
          <p:grpSpPr>
            <a:xfrm>
              <a:off x="2890419" y="3035972"/>
              <a:ext cx="673469" cy="353137"/>
              <a:chOff x="5724128" y="4918859"/>
              <a:chExt cx="792088" cy="526365"/>
            </a:xfrm>
          </p:grpSpPr>
          <p:sp>
            <p:nvSpPr>
              <p:cNvPr id="118" name="円/楕円 117"/>
              <p:cNvSpPr/>
              <p:nvPr/>
            </p:nvSpPr>
            <p:spPr>
              <a:xfrm>
                <a:off x="5724128" y="4941168"/>
                <a:ext cx="792088" cy="504056"/>
              </a:xfrm>
              <a:prstGeom prst="ellipse">
                <a:avLst/>
              </a:prstGeom>
            </p:spPr>
            <p:style>
              <a:lnRef idx="1">
                <a:schemeClr val="accent5"/>
              </a:lnRef>
              <a:fillRef idx="3">
                <a:schemeClr val="accent5"/>
              </a:fillRef>
              <a:effectRef idx="2">
                <a:schemeClr val="accent5"/>
              </a:effectRef>
              <a:fontRef idx="minor">
                <a:schemeClr val="lt1"/>
              </a:fontRef>
            </p:style>
            <p:txBody>
              <a:bodyPr rtlCol="0" anchor="ctr"/>
              <a:lstStyle/>
              <a:p>
                <a:pPr algn="ctr"/>
                <a:endParaRPr kumimoji="1" lang="ja-JP" altLang="en-US" dirty="0"/>
              </a:p>
            </p:txBody>
          </p:sp>
          <p:sp>
            <p:nvSpPr>
              <p:cNvPr id="119" name="テキスト ボックス 118"/>
              <p:cNvSpPr txBox="1"/>
              <p:nvPr/>
            </p:nvSpPr>
            <p:spPr>
              <a:xfrm>
                <a:off x="5828545" y="4918859"/>
                <a:ext cx="618770" cy="504628"/>
              </a:xfrm>
              <a:prstGeom prst="rect">
                <a:avLst/>
              </a:prstGeom>
              <a:noFill/>
            </p:spPr>
            <p:txBody>
              <a:bodyPr wrap="none" rtlCol="0">
                <a:spAutoFit/>
              </a:bodyPr>
              <a:lstStyle/>
              <a:p>
                <a:r>
                  <a:rPr lang="en-US" altLang="ja-JP" sz="1600" dirty="0" smtClean="0"/>
                  <a:t>and</a:t>
                </a:r>
              </a:p>
            </p:txBody>
          </p:sp>
        </p:grpSp>
        <p:cxnSp>
          <p:nvCxnSpPr>
            <p:cNvPr id="105" name="直線コネクタ 104"/>
            <p:cNvCxnSpPr>
              <a:stCxn id="122" idx="3"/>
              <a:endCxn id="120" idx="0"/>
            </p:cNvCxnSpPr>
            <p:nvPr/>
          </p:nvCxnSpPr>
          <p:spPr>
            <a:xfrm flipH="1">
              <a:off x="2384976" y="2856485"/>
              <a:ext cx="398391" cy="194454"/>
            </a:xfrm>
            <a:prstGeom prst="line">
              <a:avLst/>
            </a:prstGeom>
            <a:ln w="222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6" name="直線コネクタ 105"/>
            <p:cNvCxnSpPr>
              <a:stCxn id="122" idx="4"/>
              <a:endCxn id="118" idx="0"/>
            </p:cNvCxnSpPr>
            <p:nvPr/>
          </p:nvCxnSpPr>
          <p:spPr>
            <a:xfrm>
              <a:off x="3021475" y="2906009"/>
              <a:ext cx="205679" cy="144930"/>
            </a:xfrm>
            <a:prstGeom prst="line">
              <a:avLst/>
            </a:prstGeom>
            <a:ln w="222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7" name="直線コネクタ 106"/>
            <p:cNvCxnSpPr>
              <a:stCxn id="120" idx="3"/>
              <a:endCxn id="102" idx="0"/>
            </p:cNvCxnSpPr>
            <p:nvPr/>
          </p:nvCxnSpPr>
          <p:spPr>
            <a:xfrm flipH="1">
              <a:off x="2028415" y="3339585"/>
              <a:ext cx="118453" cy="242766"/>
            </a:xfrm>
            <a:prstGeom prst="line">
              <a:avLst/>
            </a:prstGeom>
            <a:ln w="22225">
              <a:solidFill>
                <a:schemeClr val="bg1">
                  <a:lumMod val="50000"/>
                </a:schemeClr>
              </a:solidFill>
              <a:prstDash val="sysDash"/>
            </a:ln>
          </p:spPr>
          <p:style>
            <a:lnRef idx="1">
              <a:schemeClr val="accent1"/>
            </a:lnRef>
            <a:fillRef idx="0">
              <a:schemeClr val="accent1"/>
            </a:fillRef>
            <a:effectRef idx="0">
              <a:schemeClr val="accent1"/>
            </a:effectRef>
            <a:fontRef idx="minor">
              <a:schemeClr val="tx1"/>
            </a:fontRef>
          </p:style>
        </p:cxnSp>
        <p:grpSp>
          <p:nvGrpSpPr>
            <p:cNvPr id="108" name="グループ化 107"/>
            <p:cNvGrpSpPr/>
            <p:nvPr/>
          </p:nvGrpSpPr>
          <p:grpSpPr>
            <a:xfrm>
              <a:off x="3131840" y="3579414"/>
              <a:ext cx="1481496" cy="341105"/>
              <a:chOff x="5247139" y="4936793"/>
              <a:chExt cx="1742433" cy="508431"/>
            </a:xfrm>
          </p:grpSpPr>
          <p:sp>
            <p:nvSpPr>
              <p:cNvPr id="116" name="円/楕円 115"/>
              <p:cNvSpPr/>
              <p:nvPr/>
            </p:nvSpPr>
            <p:spPr>
              <a:xfrm>
                <a:off x="5585902" y="4941168"/>
                <a:ext cx="792088" cy="504056"/>
              </a:xfrm>
              <a:prstGeom prst="ellipse">
                <a:avLst/>
              </a:prstGeom>
            </p:spPr>
            <p:style>
              <a:lnRef idx="1">
                <a:schemeClr val="accent5"/>
              </a:lnRef>
              <a:fillRef idx="3">
                <a:schemeClr val="accent5"/>
              </a:fillRef>
              <a:effectRef idx="2">
                <a:schemeClr val="accent5"/>
              </a:effectRef>
              <a:fontRef idx="minor">
                <a:schemeClr val="lt1"/>
              </a:fontRef>
            </p:style>
            <p:txBody>
              <a:bodyPr rtlCol="0" anchor="ctr"/>
              <a:lstStyle/>
              <a:p>
                <a:pPr algn="ctr"/>
                <a:endParaRPr kumimoji="1" lang="ja-JP" altLang="en-US" dirty="0"/>
              </a:p>
            </p:txBody>
          </p:sp>
          <p:sp>
            <p:nvSpPr>
              <p:cNvPr id="117" name="テキスト ボックス 116"/>
              <p:cNvSpPr txBox="1"/>
              <p:nvPr/>
            </p:nvSpPr>
            <p:spPr>
              <a:xfrm>
                <a:off x="5247139" y="4936793"/>
                <a:ext cx="1742433" cy="504629"/>
              </a:xfrm>
              <a:prstGeom prst="rect">
                <a:avLst/>
              </a:prstGeom>
              <a:noFill/>
            </p:spPr>
            <p:txBody>
              <a:bodyPr wrap="none" rtlCol="0">
                <a:spAutoFit/>
              </a:bodyPr>
              <a:lstStyle/>
              <a:p>
                <a:r>
                  <a:rPr lang="en-US" altLang="ja-JP" sz="1600" dirty="0" smtClean="0"/>
                  <a:t>maintainability</a:t>
                </a:r>
              </a:p>
            </p:txBody>
          </p:sp>
        </p:grpSp>
        <p:grpSp>
          <p:nvGrpSpPr>
            <p:cNvPr id="109" name="グループ化 108"/>
            <p:cNvGrpSpPr/>
            <p:nvPr/>
          </p:nvGrpSpPr>
          <p:grpSpPr>
            <a:xfrm>
              <a:off x="2267744" y="3582349"/>
              <a:ext cx="979755" cy="347651"/>
              <a:chOff x="5468813" y="4941168"/>
              <a:chExt cx="1152320" cy="518187"/>
            </a:xfrm>
          </p:grpSpPr>
          <p:sp>
            <p:nvSpPr>
              <p:cNvPr id="114" name="円/楕円 113"/>
              <p:cNvSpPr/>
              <p:nvPr/>
            </p:nvSpPr>
            <p:spPr>
              <a:xfrm>
                <a:off x="5724128" y="4941168"/>
                <a:ext cx="792088" cy="504056"/>
              </a:xfrm>
              <a:prstGeom prst="ellipse">
                <a:avLst/>
              </a:prstGeom>
            </p:spPr>
            <p:style>
              <a:lnRef idx="1">
                <a:schemeClr val="accent5"/>
              </a:lnRef>
              <a:fillRef idx="3">
                <a:schemeClr val="accent5"/>
              </a:fillRef>
              <a:effectRef idx="2">
                <a:schemeClr val="accent5"/>
              </a:effectRef>
              <a:fontRef idx="minor">
                <a:schemeClr val="lt1"/>
              </a:fontRef>
            </p:style>
            <p:txBody>
              <a:bodyPr rtlCol="0" anchor="ctr"/>
              <a:lstStyle/>
              <a:p>
                <a:pPr algn="ctr"/>
                <a:endParaRPr kumimoji="1" lang="ja-JP" altLang="en-US" dirty="0"/>
              </a:p>
            </p:txBody>
          </p:sp>
          <p:sp>
            <p:nvSpPr>
              <p:cNvPr id="115" name="テキスト ボックス 114"/>
              <p:cNvSpPr txBox="1"/>
              <p:nvPr/>
            </p:nvSpPr>
            <p:spPr>
              <a:xfrm>
                <a:off x="5468813" y="4954727"/>
                <a:ext cx="1152320" cy="504628"/>
              </a:xfrm>
              <a:prstGeom prst="rect">
                <a:avLst/>
              </a:prstGeom>
              <a:noFill/>
            </p:spPr>
            <p:txBody>
              <a:bodyPr wrap="none" rtlCol="0">
                <a:spAutoFit/>
              </a:bodyPr>
              <a:lstStyle/>
              <a:p>
                <a:r>
                  <a:rPr lang="en-US" altLang="ja-JP" sz="1600" dirty="0" smtClean="0"/>
                  <a:t>reliability</a:t>
                </a:r>
              </a:p>
            </p:txBody>
          </p:sp>
        </p:grpSp>
        <p:cxnSp>
          <p:nvCxnSpPr>
            <p:cNvPr id="110" name="直線コネクタ 109"/>
            <p:cNvCxnSpPr>
              <a:stCxn id="118" idx="3"/>
              <a:endCxn id="114" idx="0"/>
            </p:cNvCxnSpPr>
            <p:nvPr/>
          </p:nvCxnSpPr>
          <p:spPr>
            <a:xfrm flipH="1">
              <a:off x="2821559" y="3339585"/>
              <a:ext cx="167487" cy="242764"/>
            </a:xfrm>
            <a:prstGeom prst="line">
              <a:avLst/>
            </a:prstGeom>
            <a:ln w="222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1" name="直線コネクタ 110"/>
            <p:cNvCxnSpPr>
              <a:stCxn id="118" idx="5"/>
              <a:endCxn id="116" idx="0"/>
            </p:cNvCxnSpPr>
            <p:nvPr/>
          </p:nvCxnSpPr>
          <p:spPr>
            <a:xfrm>
              <a:off x="3465261" y="3339585"/>
              <a:ext cx="291346" cy="242764"/>
            </a:xfrm>
            <a:prstGeom prst="line">
              <a:avLst/>
            </a:prstGeom>
            <a:ln w="22225">
              <a:solidFill>
                <a:schemeClr val="tx1"/>
              </a:solidFill>
            </a:ln>
          </p:spPr>
          <p:style>
            <a:lnRef idx="1">
              <a:schemeClr val="accent1"/>
            </a:lnRef>
            <a:fillRef idx="0">
              <a:schemeClr val="accent1"/>
            </a:fillRef>
            <a:effectRef idx="0">
              <a:schemeClr val="accent1"/>
            </a:effectRef>
            <a:fontRef idx="minor">
              <a:schemeClr val="tx1"/>
            </a:fontRef>
          </p:style>
        </p:cxnSp>
        <p:sp>
          <p:nvSpPr>
            <p:cNvPr id="112" name="円/楕円 111"/>
            <p:cNvSpPr/>
            <p:nvPr/>
          </p:nvSpPr>
          <p:spPr>
            <a:xfrm>
              <a:off x="3707904" y="3061665"/>
              <a:ext cx="673469" cy="338170"/>
            </a:xfrm>
            <a:prstGeom prst="ellipse">
              <a:avLst/>
            </a:prstGeom>
            <a:gradFill>
              <a:gsLst>
                <a:gs pos="0">
                  <a:schemeClr val="accent5"/>
                </a:gs>
                <a:gs pos="80000">
                  <a:schemeClr val="accent3">
                    <a:lumMod val="85000"/>
                  </a:schemeClr>
                </a:gs>
                <a:gs pos="100000">
                  <a:schemeClr val="accent3"/>
                </a:gs>
              </a:gsLst>
            </a:gradFill>
          </p:spPr>
          <p:style>
            <a:lnRef idx="1">
              <a:schemeClr val="accent5"/>
            </a:lnRef>
            <a:fillRef idx="3">
              <a:schemeClr val="accent5"/>
            </a:fillRef>
            <a:effectRef idx="2">
              <a:schemeClr val="accent5"/>
            </a:effectRef>
            <a:fontRef idx="minor">
              <a:schemeClr val="lt1"/>
            </a:fontRef>
          </p:style>
          <p:txBody>
            <a:bodyPr rtlCol="0" anchor="ctr"/>
            <a:lstStyle/>
            <a:p>
              <a:pPr algn="ctr"/>
              <a:endParaRPr kumimoji="1" lang="ja-JP" altLang="en-US" dirty="0"/>
            </a:p>
          </p:txBody>
        </p:sp>
        <p:cxnSp>
          <p:nvCxnSpPr>
            <p:cNvPr id="113" name="直線コネクタ 112"/>
            <p:cNvCxnSpPr>
              <a:stCxn id="122" idx="5"/>
              <a:endCxn id="112" idx="0"/>
            </p:cNvCxnSpPr>
            <p:nvPr/>
          </p:nvCxnSpPr>
          <p:spPr>
            <a:xfrm>
              <a:off x="3259583" y="2856485"/>
              <a:ext cx="785056" cy="205180"/>
            </a:xfrm>
            <a:prstGeom prst="line">
              <a:avLst/>
            </a:prstGeom>
            <a:ln w="22225">
              <a:solidFill>
                <a:schemeClr val="bg1">
                  <a:lumMod val="50000"/>
                </a:schemeClr>
              </a:solidFill>
              <a:prstDash val="sysDash"/>
            </a:ln>
          </p:spPr>
          <p:style>
            <a:lnRef idx="1">
              <a:schemeClr val="accent1"/>
            </a:lnRef>
            <a:fillRef idx="0">
              <a:schemeClr val="accent1"/>
            </a:fillRef>
            <a:effectRef idx="0">
              <a:schemeClr val="accent1"/>
            </a:effectRef>
            <a:fontRef idx="minor">
              <a:schemeClr val="tx1"/>
            </a:fontRef>
          </p:style>
        </p:cxnSp>
      </p:grpSp>
      <p:sp>
        <p:nvSpPr>
          <p:cNvPr id="100" name="円/楕円 99"/>
          <p:cNvSpPr/>
          <p:nvPr/>
        </p:nvSpPr>
        <p:spPr>
          <a:xfrm rot="3125377">
            <a:off x="714527" y="4838939"/>
            <a:ext cx="2182138" cy="90264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76" name="グループ化 75"/>
          <p:cNvGrpSpPr/>
          <p:nvPr/>
        </p:nvGrpSpPr>
        <p:grpSpPr>
          <a:xfrm>
            <a:off x="3018496" y="4577002"/>
            <a:ext cx="2921656" cy="1365096"/>
            <a:chOff x="1691680" y="2564904"/>
            <a:chExt cx="2921656" cy="1365096"/>
          </a:xfrm>
        </p:grpSpPr>
        <p:grpSp>
          <p:nvGrpSpPr>
            <p:cNvPr id="78" name="グループ化 77"/>
            <p:cNvGrpSpPr/>
            <p:nvPr/>
          </p:nvGrpSpPr>
          <p:grpSpPr>
            <a:xfrm>
              <a:off x="2445647" y="2564904"/>
              <a:ext cx="1104278" cy="341105"/>
              <a:chOff x="4434812" y="3956412"/>
              <a:chExt cx="1298775" cy="508431"/>
            </a:xfrm>
          </p:grpSpPr>
          <p:sp>
            <p:nvSpPr>
              <p:cNvPr id="97" name="円/楕円 96"/>
              <p:cNvSpPr/>
              <p:nvPr/>
            </p:nvSpPr>
            <p:spPr>
              <a:xfrm>
                <a:off x="4716016" y="3960787"/>
                <a:ext cx="792088" cy="504056"/>
              </a:xfrm>
              <a:prstGeom prst="ellipse">
                <a:avLst/>
              </a:prstGeom>
            </p:spPr>
            <p:style>
              <a:lnRef idx="1">
                <a:schemeClr val="accent5"/>
              </a:lnRef>
              <a:fillRef idx="3">
                <a:schemeClr val="accent5"/>
              </a:fillRef>
              <a:effectRef idx="2">
                <a:schemeClr val="accent5"/>
              </a:effectRef>
              <a:fontRef idx="minor">
                <a:schemeClr val="lt1"/>
              </a:fontRef>
            </p:style>
            <p:txBody>
              <a:bodyPr rtlCol="0" anchor="ctr"/>
              <a:lstStyle/>
              <a:p>
                <a:pPr algn="ctr"/>
                <a:endParaRPr kumimoji="1" lang="ja-JP" altLang="en-US" dirty="0"/>
              </a:p>
            </p:txBody>
          </p:sp>
          <p:sp>
            <p:nvSpPr>
              <p:cNvPr id="98" name="テキスト ボックス 97"/>
              <p:cNvSpPr txBox="1"/>
              <p:nvPr/>
            </p:nvSpPr>
            <p:spPr>
              <a:xfrm>
                <a:off x="4434812" y="3956412"/>
                <a:ext cx="1298775" cy="504628"/>
              </a:xfrm>
              <a:prstGeom prst="rect">
                <a:avLst/>
              </a:prstGeom>
              <a:noFill/>
            </p:spPr>
            <p:txBody>
              <a:bodyPr wrap="none" rtlCol="0">
                <a:spAutoFit/>
              </a:bodyPr>
              <a:lstStyle/>
              <a:p>
                <a:r>
                  <a:rPr kumimoji="1" lang="en-US" altLang="ja-JP" sz="1600" dirty="0" smtClean="0"/>
                  <a:t>software’s</a:t>
                </a:r>
                <a:endParaRPr kumimoji="1" lang="ja-JP" altLang="en-US" sz="1600" dirty="0"/>
              </a:p>
            </p:txBody>
          </p:sp>
        </p:grpSp>
        <p:sp>
          <p:nvSpPr>
            <p:cNvPr id="79" name="円/楕円 78"/>
            <p:cNvSpPr/>
            <p:nvPr/>
          </p:nvSpPr>
          <p:spPr>
            <a:xfrm>
              <a:off x="1691680" y="3582351"/>
              <a:ext cx="673469" cy="338170"/>
            </a:xfrm>
            <a:prstGeom prst="ellipse">
              <a:avLst/>
            </a:prstGeom>
            <a:gradFill>
              <a:gsLst>
                <a:gs pos="0">
                  <a:schemeClr val="accent5"/>
                </a:gs>
                <a:gs pos="80000">
                  <a:schemeClr val="accent3">
                    <a:lumMod val="85000"/>
                  </a:schemeClr>
                </a:gs>
                <a:gs pos="100000">
                  <a:schemeClr val="accent3"/>
                </a:gs>
              </a:gsLst>
            </a:gradFill>
          </p:spPr>
          <p:style>
            <a:lnRef idx="1">
              <a:schemeClr val="accent5"/>
            </a:lnRef>
            <a:fillRef idx="3">
              <a:schemeClr val="accent5"/>
            </a:fillRef>
            <a:effectRef idx="2">
              <a:schemeClr val="accent5"/>
            </a:effectRef>
            <a:fontRef idx="minor">
              <a:schemeClr val="lt1"/>
            </a:fontRef>
          </p:style>
          <p:txBody>
            <a:bodyPr rtlCol="0" anchor="ctr"/>
            <a:lstStyle/>
            <a:p>
              <a:pPr algn="ctr"/>
              <a:endParaRPr kumimoji="1" lang="ja-JP" altLang="en-US" dirty="0"/>
            </a:p>
          </p:txBody>
        </p:sp>
        <p:grpSp>
          <p:nvGrpSpPr>
            <p:cNvPr id="80" name="グループ化 79"/>
            <p:cNvGrpSpPr/>
            <p:nvPr/>
          </p:nvGrpSpPr>
          <p:grpSpPr>
            <a:xfrm>
              <a:off x="2015765" y="3050939"/>
              <a:ext cx="742511" cy="349280"/>
              <a:chOff x="3954947" y="5085184"/>
              <a:chExt cx="873291" cy="520616"/>
            </a:xfrm>
          </p:grpSpPr>
          <p:sp>
            <p:nvSpPr>
              <p:cNvPr id="95" name="円/楕円 94"/>
              <p:cNvSpPr/>
              <p:nvPr/>
            </p:nvSpPr>
            <p:spPr>
              <a:xfrm>
                <a:off x="3993136" y="5085184"/>
                <a:ext cx="792088" cy="504056"/>
              </a:xfrm>
              <a:prstGeom prst="ellipse">
                <a:avLst/>
              </a:prstGeom>
            </p:spPr>
            <p:style>
              <a:lnRef idx="1">
                <a:schemeClr val="accent5"/>
              </a:lnRef>
              <a:fillRef idx="3">
                <a:schemeClr val="accent5"/>
              </a:fillRef>
              <a:effectRef idx="2">
                <a:schemeClr val="accent5"/>
              </a:effectRef>
              <a:fontRef idx="minor">
                <a:schemeClr val="lt1"/>
              </a:fontRef>
            </p:style>
            <p:txBody>
              <a:bodyPr rtlCol="0" anchor="ctr"/>
              <a:lstStyle/>
              <a:p>
                <a:pPr algn="ctr"/>
                <a:endParaRPr kumimoji="1" lang="ja-JP" altLang="en-US" dirty="0"/>
              </a:p>
            </p:txBody>
          </p:sp>
          <p:sp>
            <p:nvSpPr>
              <p:cNvPr id="96" name="テキスト ボックス 95"/>
              <p:cNvSpPr txBox="1"/>
              <p:nvPr/>
            </p:nvSpPr>
            <p:spPr>
              <a:xfrm>
                <a:off x="3954947" y="5101172"/>
                <a:ext cx="873291" cy="504628"/>
              </a:xfrm>
              <a:prstGeom prst="rect">
                <a:avLst/>
              </a:prstGeom>
              <a:noFill/>
            </p:spPr>
            <p:txBody>
              <a:bodyPr wrap="none" rtlCol="0">
                <a:spAutoFit/>
              </a:bodyPr>
              <a:lstStyle/>
              <a:p>
                <a:r>
                  <a:rPr lang="en-US" altLang="ja-JP" sz="1600" dirty="0" smtClean="0"/>
                  <a:t>enrich</a:t>
                </a:r>
                <a:endParaRPr kumimoji="1" lang="ja-JP" altLang="en-US" sz="1600" dirty="0"/>
              </a:p>
            </p:txBody>
          </p:sp>
        </p:grpSp>
        <p:grpSp>
          <p:nvGrpSpPr>
            <p:cNvPr id="81" name="グループ化 80"/>
            <p:cNvGrpSpPr/>
            <p:nvPr/>
          </p:nvGrpSpPr>
          <p:grpSpPr>
            <a:xfrm>
              <a:off x="2890419" y="3035972"/>
              <a:ext cx="673469" cy="353137"/>
              <a:chOff x="5724128" y="4918859"/>
              <a:chExt cx="792088" cy="526365"/>
            </a:xfrm>
          </p:grpSpPr>
          <p:sp>
            <p:nvSpPr>
              <p:cNvPr id="93" name="円/楕円 92"/>
              <p:cNvSpPr/>
              <p:nvPr/>
            </p:nvSpPr>
            <p:spPr>
              <a:xfrm>
                <a:off x="5724128" y="4941168"/>
                <a:ext cx="792088" cy="504056"/>
              </a:xfrm>
              <a:prstGeom prst="ellipse">
                <a:avLst/>
              </a:prstGeom>
            </p:spPr>
            <p:style>
              <a:lnRef idx="1">
                <a:schemeClr val="accent5"/>
              </a:lnRef>
              <a:fillRef idx="3">
                <a:schemeClr val="accent5"/>
              </a:fillRef>
              <a:effectRef idx="2">
                <a:schemeClr val="accent5"/>
              </a:effectRef>
              <a:fontRef idx="minor">
                <a:schemeClr val="lt1"/>
              </a:fontRef>
            </p:style>
            <p:txBody>
              <a:bodyPr rtlCol="0" anchor="ctr"/>
              <a:lstStyle/>
              <a:p>
                <a:pPr algn="ctr"/>
                <a:endParaRPr kumimoji="1" lang="ja-JP" altLang="en-US" dirty="0"/>
              </a:p>
            </p:txBody>
          </p:sp>
          <p:sp>
            <p:nvSpPr>
              <p:cNvPr id="94" name="テキスト ボックス 93"/>
              <p:cNvSpPr txBox="1"/>
              <p:nvPr/>
            </p:nvSpPr>
            <p:spPr>
              <a:xfrm>
                <a:off x="5828545" y="4918859"/>
                <a:ext cx="618770" cy="504628"/>
              </a:xfrm>
              <a:prstGeom prst="rect">
                <a:avLst/>
              </a:prstGeom>
              <a:noFill/>
            </p:spPr>
            <p:txBody>
              <a:bodyPr wrap="none" rtlCol="0">
                <a:spAutoFit/>
              </a:bodyPr>
              <a:lstStyle/>
              <a:p>
                <a:r>
                  <a:rPr lang="en-US" altLang="ja-JP" sz="1600" dirty="0" smtClean="0"/>
                  <a:t>and</a:t>
                </a:r>
              </a:p>
            </p:txBody>
          </p:sp>
        </p:grpSp>
        <p:cxnSp>
          <p:nvCxnSpPr>
            <p:cNvPr id="82" name="直線コネクタ 81"/>
            <p:cNvCxnSpPr>
              <a:stCxn id="97" idx="3"/>
              <a:endCxn id="95" idx="0"/>
            </p:cNvCxnSpPr>
            <p:nvPr/>
          </p:nvCxnSpPr>
          <p:spPr>
            <a:xfrm flipH="1">
              <a:off x="2384976" y="2856485"/>
              <a:ext cx="398391" cy="194454"/>
            </a:xfrm>
            <a:prstGeom prst="line">
              <a:avLst/>
            </a:prstGeom>
            <a:ln w="222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3" name="直線コネクタ 82"/>
            <p:cNvCxnSpPr>
              <a:stCxn id="97" idx="4"/>
              <a:endCxn id="93" idx="0"/>
            </p:cNvCxnSpPr>
            <p:nvPr/>
          </p:nvCxnSpPr>
          <p:spPr>
            <a:xfrm>
              <a:off x="3021475" y="2906009"/>
              <a:ext cx="205679" cy="144930"/>
            </a:xfrm>
            <a:prstGeom prst="line">
              <a:avLst/>
            </a:prstGeom>
            <a:ln w="222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4" name="直線コネクタ 83"/>
            <p:cNvCxnSpPr>
              <a:stCxn id="95" idx="3"/>
              <a:endCxn id="79" idx="0"/>
            </p:cNvCxnSpPr>
            <p:nvPr/>
          </p:nvCxnSpPr>
          <p:spPr>
            <a:xfrm flipH="1">
              <a:off x="2028415" y="3339585"/>
              <a:ext cx="118453" cy="242766"/>
            </a:xfrm>
            <a:prstGeom prst="line">
              <a:avLst/>
            </a:prstGeom>
            <a:ln w="22225">
              <a:solidFill>
                <a:schemeClr val="bg1">
                  <a:lumMod val="50000"/>
                </a:schemeClr>
              </a:solidFill>
              <a:prstDash val="sysDash"/>
            </a:ln>
          </p:spPr>
          <p:style>
            <a:lnRef idx="1">
              <a:schemeClr val="accent1"/>
            </a:lnRef>
            <a:fillRef idx="0">
              <a:schemeClr val="accent1"/>
            </a:fillRef>
            <a:effectRef idx="0">
              <a:schemeClr val="accent1"/>
            </a:effectRef>
            <a:fontRef idx="minor">
              <a:schemeClr val="tx1"/>
            </a:fontRef>
          </p:style>
        </p:cxnSp>
        <p:grpSp>
          <p:nvGrpSpPr>
            <p:cNvPr id="85" name="グループ化 84"/>
            <p:cNvGrpSpPr/>
            <p:nvPr/>
          </p:nvGrpSpPr>
          <p:grpSpPr>
            <a:xfrm>
              <a:off x="3131840" y="3579414"/>
              <a:ext cx="1481496" cy="341105"/>
              <a:chOff x="5247139" y="4936793"/>
              <a:chExt cx="1742433" cy="508431"/>
            </a:xfrm>
          </p:grpSpPr>
          <p:sp>
            <p:nvSpPr>
              <p:cNvPr id="91" name="円/楕円 90"/>
              <p:cNvSpPr/>
              <p:nvPr/>
            </p:nvSpPr>
            <p:spPr>
              <a:xfrm>
                <a:off x="5585902" y="4941168"/>
                <a:ext cx="792088" cy="504056"/>
              </a:xfrm>
              <a:prstGeom prst="ellipse">
                <a:avLst/>
              </a:prstGeom>
            </p:spPr>
            <p:style>
              <a:lnRef idx="1">
                <a:schemeClr val="accent5"/>
              </a:lnRef>
              <a:fillRef idx="3">
                <a:schemeClr val="accent5"/>
              </a:fillRef>
              <a:effectRef idx="2">
                <a:schemeClr val="accent5"/>
              </a:effectRef>
              <a:fontRef idx="minor">
                <a:schemeClr val="lt1"/>
              </a:fontRef>
            </p:style>
            <p:txBody>
              <a:bodyPr rtlCol="0" anchor="ctr"/>
              <a:lstStyle/>
              <a:p>
                <a:pPr algn="ctr"/>
                <a:endParaRPr kumimoji="1" lang="ja-JP" altLang="en-US" dirty="0"/>
              </a:p>
            </p:txBody>
          </p:sp>
          <p:sp>
            <p:nvSpPr>
              <p:cNvPr id="92" name="テキスト ボックス 91"/>
              <p:cNvSpPr txBox="1"/>
              <p:nvPr/>
            </p:nvSpPr>
            <p:spPr>
              <a:xfrm>
                <a:off x="5247139" y="4936793"/>
                <a:ext cx="1742433" cy="504629"/>
              </a:xfrm>
              <a:prstGeom prst="rect">
                <a:avLst/>
              </a:prstGeom>
              <a:noFill/>
            </p:spPr>
            <p:txBody>
              <a:bodyPr wrap="none" rtlCol="0">
                <a:spAutoFit/>
              </a:bodyPr>
              <a:lstStyle/>
              <a:p>
                <a:r>
                  <a:rPr lang="en-US" altLang="ja-JP" sz="1600" dirty="0" smtClean="0"/>
                  <a:t>maintainability</a:t>
                </a:r>
              </a:p>
            </p:txBody>
          </p:sp>
        </p:grpSp>
        <p:grpSp>
          <p:nvGrpSpPr>
            <p:cNvPr id="86" name="グループ化 85"/>
            <p:cNvGrpSpPr/>
            <p:nvPr/>
          </p:nvGrpSpPr>
          <p:grpSpPr>
            <a:xfrm>
              <a:off x="2484829" y="3582349"/>
              <a:ext cx="673470" cy="347651"/>
              <a:chOff x="5724128" y="4941168"/>
              <a:chExt cx="792088" cy="518187"/>
            </a:xfrm>
          </p:grpSpPr>
          <p:sp>
            <p:nvSpPr>
              <p:cNvPr id="89" name="円/楕円 88"/>
              <p:cNvSpPr/>
              <p:nvPr/>
            </p:nvSpPr>
            <p:spPr>
              <a:xfrm>
                <a:off x="5724128" y="4941168"/>
                <a:ext cx="792088" cy="504056"/>
              </a:xfrm>
              <a:prstGeom prst="ellipse">
                <a:avLst/>
              </a:prstGeom>
            </p:spPr>
            <p:style>
              <a:lnRef idx="1">
                <a:schemeClr val="accent5"/>
              </a:lnRef>
              <a:fillRef idx="3">
                <a:schemeClr val="accent5"/>
              </a:fillRef>
              <a:effectRef idx="2">
                <a:schemeClr val="accent5"/>
              </a:effectRef>
              <a:fontRef idx="minor">
                <a:schemeClr val="lt1"/>
              </a:fontRef>
            </p:style>
            <p:txBody>
              <a:bodyPr rtlCol="0" anchor="ctr"/>
              <a:lstStyle/>
              <a:p>
                <a:pPr algn="ctr"/>
                <a:endParaRPr kumimoji="1" lang="ja-JP" altLang="en-US" dirty="0"/>
              </a:p>
            </p:txBody>
          </p:sp>
          <p:sp>
            <p:nvSpPr>
              <p:cNvPr id="90" name="テキスト ボックス 89"/>
              <p:cNvSpPr txBox="1"/>
              <p:nvPr/>
            </p:nvSpPr>
            <p:spPr>
              <a:xfrm>
                <a:off x="5786297" y="4954727"/>
                <a:ext cx="660246" cy="504628"/>
              </a:xfrm>
              <a:prstGeom prst="rect">
                <a:avLst/>
              </a:prstGeom>
              <a:noFill/>
            </p:spPr>
            <p:txBody>
              <a:bodyPr wrap="none" rtlCol="0">
                <a:spAutoFit/>
              </a:bodyPr>
              <a:lstStyle/>
              <a:p>
                <a:r>
                  <a:rPr lang="en-US" altLang="ja-JP" sz="1600" dirty="0" smtClean="0"/>
                  <a:t>cost</a:t>
                </a:r>
              </a:p>
            </p:txBody>
          </p:sp>
        </p:grpSp>
        <p:cxnSp>
          <p:nvCxnSpPr>
            <p:cNvPr id="87" name="直線コネクタ 86"/>
            <p:cNvCxnSpPr>
              <a:stCxn id="93" idx="3"/>
              <a:endCxn id="89" idx="0"/>
            </p:cNvCxnSpPr>
            <p:nvPr/>
          </p:nvCxnSpPr>
          <p:spPr>
            <a:xfrm flipH="1">
              <a:off x="2821559" y="3339585"/>
              <a:ext cx="167487" cy="242764"/>
            </a:xfrm>
            <a:prstGeom prst="line">
              <a:avLst/>
            </a:prstGeom>
            <a:ln w="222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8" name="直線コネクタ 87"/>
            <p:cNvCxnSpPr>
              <a:stCxn id="93" idx="5"/>
              <a:endCxn id="91" idx="0"/>
            </p:cNvCxnSpPr>
            <p:nvPr/>
          </p:nvCxnSpPr>
          <p:spPr>
            <a:xfrm>
              <a:off x="3465261" y="3339585"/>
              <a:ext cx="291346" cy="242764"/>
            </a:xfrm>
            <a:prstGeom prst="line">
              <a:avLst/>
            </a:prstGeom>
            <a:ln w="22225">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77" name="円/楕円 76"/>
          <p:cNvSpPr/>
          <p:nvPr/>
        </p:nvSpPr>
        <p:spPr>
          <a:xfrm rot="3125377">
            <a:off x="3594847" y="4788829"/>
            <a:ext cx="2182138" cy="90264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36" name="曲線コネクタ 35"/>
          <p:cNvCxnSpPr>
            <a:stCxn id="100" idx="0"/>
            <a:endCxn id="71" idx="1"/>
          </p:cNvCxnSpPr>
          <p:nvPr/>
        </p:nvCxnSpPr>
        <p:spPr>
          <a:xfrm>
            <a:off x="2161675" y="5012955"/>
            <a:ext cx="3634461" cy="465459"/>
          </a:xfrm>
          <a:prstGeom prst="straightConnector1">
            <a:avLst/>
          </a:prstGeom>
          <a:ln w="44450">
            <a:solidFill>
              <a:schemeClr val="bg1">
                <a:lumMod val="50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126" name="曲線コネクタ 125"/>
          <p:cNvCxnSpPr>
            <a:stCxn id="77" idx="0"/>
            <a:endCxn id="71" idx="1"/>
          </p:cNvCxnSpPr>
          <p:nvPr/>
        </p:nvCxnSpPr>
        <p:spPr>
          <a:xfrm>
            <a:off x="5041995" y="4962845"/>
            <a:ext cx="754141" cy="515569"/>
          </a:xfrm>
          <a:prstGeom prst="straightConnector1">
            <a:avLst/>
          </a:prstGeom>
          <a:ln w="44450">
            <a:solidFill>
              <a:schemeClr val="bg1">
                <a:lumMod val="50000"/>
              </a:schemeClr>
            </a:solidFill>
            <a:tailEnd type="arrow"/>
          </a:ln>
        </p:spPr>
        <p:style>
          <a:lnRef idx="1">
            <a:schemeClr val="accent1"/>
          </a:lnRef>
          <a:fillRef idx="0">
            <a:schemeClr val="accent1"/>
          </a:fillRef>
          <a:effectRef idx="0">
            <a:schemeClr val="accent1"/>
          </a:effectRef>
          <a:fontRef idx="minor">
            <a:schemeClr val="tx1"/>
          </a:fontRef>
        </p:style>
      </p:cxnSp>
      <p:grpSp>
        <p:nvGrpSpPr>
          <p:cNvPr id="13" name="グループ化 12"/>
          <p:cNvGrpSpPr/>
          <p:nvPr/>
        </p:nvGrpSpPr>
        <p:grpSpPr>
          <a:xfrm>
            <a:off x="3473684" y="3859523"/>
            <a:ext cx="1728192" cy="675572"/>
            <a:chOff x="3473684" y="3859523"/>
            <a:chExt cx="1728192" cy="675572"/>
          </a:xfrm>
        </p:grpSpPr>
        <p:sp>
          <p:nvSpPr>
            <p:cNvPr id="11" name="角丸四角形 10"/>
            <p:cNvSpPr/>
            <p:nvPr/>
          </p:nvSpPr>
          <p:spPr>
            <a:xfrm>
              <a:off x="3473684" y="3859523"/>
              <a:ext cx="1728192" cy="361565"/>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chemeClr val="tx1"/>
                  </a:solidFill>
                </a:rPr>
                <a:t>・・・</a:t>
              </a:r>
              <a:endParaRPr kumimoji="1" lang="ja-JP" altLang="en-US" dirty="0">
                <a:solidFill>
                  <a:schemeClr val="tx1"/>
                </a:solidFill>
              </a:endParaRPr>
            </a:p>
          </p:txBody>
        </p:sp>
        <p:sp>
          <p:nvSpPr>
            <p:cNvPr id="69" name="下矢印 68"/>
            <p:cNvSpPr/>
            <p:nvPr/>
          </p:nvSpPr>
          <p:spPr>
            <a:xfrm>
              <a:off x="4067944" y="4221088"/>
              <a:ext cx="576064" cy="314007"/>
            </a:xfrm>
            <a:prstGeom prst="downArrow">
              <a:avLst/>
            </a:prstGeom>
            <a:solidFill>
              <a:schemeClr val="tx1">
                <a:lumMod val="50000"/>
                <a:lumOff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bg1"/>
                </a:solidFill>
              </a:endParaRPr>
            </a:p>
          </p:txBody>
        </p:sp>
      </p:grpSp>
    </p:spTree>
    <p:extLst>
      <p:ext uri="{BB962C8B-B14F-4D97-AF65-F5344CB8AC3E}">
        <p14:creationId xmlns:p14="http://schemas.microsoft.com/office/powerpoint/2010/main" val="5845797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9"/>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0"/>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76"/>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00"/>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77"/>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66"/>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36"/>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12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100" grpId="0" animBg="1"/>
      <p:bldP spid="77"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説</a:t>
            </a:r>
            <a:r>
              <a:rPr lang="ja-JP" altLang="en-US" dirty="0"/>
              <a:t>明文</a:t>
            </a:r>
            <a:r>
              <a:rPr lang="ja-JP" altLang="en-US" dirty="0" smtClean="0"/>
              <a:t>の</a:t>
            </a:r>
            <a:r>
              <a:rPr lang="ja-JP" altLang="en-US" dirty="0"/>
              <a:t>作成</a:t>
            </a:r>
            <a:endParaRPr kumimoji="1" lang="ja-JP" altLang="en-US" dirty="0"/>
          </a:p>
        </p:txBody>
      </p:sp>
      <p:sp>
        <p:nvSpPr>
          <p:cNvPr id="3" name="コンテンツ プレースホルダー 2"/>
          <p:cNvSpPr>
            <a:spLocks noGrp="1"/>
          </p:cNvSpPr>
          <p:nvPr>
            <p:ph idx="1"/>
          </p:nvPr>
        </p:nvSpPr>
        <p:spPr>
          <a:xfrm>
            <a:off x="457200" y="1412875"/>
            <a:ext cx="8686800" cy="2376165"/>
          </a:xfrm>
        </p:spPr>
        <p:txBody>
          <a:bodyPr>
            <a:normAutofit fontScale="85000" lnSpcReduction="10000"/>
          </a:bodyPr>
          <a:lstStyle/>
          <a:p>
            <a:r>
              <a:rPr lang="ja-JP" altLang="en-US" dirty="0" smtClean="0"/>
              <a:t>頻出フレーズ</a:t>
            </a:r>
            <a:r>
              <a:rPr kumimoji="1" lang="ja-JP" altLang="en-US" dirty="0" smtClean="0"/>
              <a:t>から文を</a:t>
            </a:r>
            <a:r>
              <a:rPr lang="ja-JP" altLang="en-US" dirty="0"/>
              <a:t>作成</a:t>
            </a:r>
            <a:endParaRPr kumimoji="1" lang="en-US" altLang="ja-JP" dirty="0" smtClean="0"/>
          </a:p>
          <a:p>
            <a:pPr lvl="1"/>
            <a:r>
              <a:rPr lang="ja-JP" altLang="en-US" dirty="0" smtClean="0"/>
              <a:t>頻出フレーズを含むコメント集合中の文の語順や活用を利用</a:t>
            </a:r>
            <a:endParaRPr lang="en-US" altLang="ja-JP" dirty="0" smtClean="0"/>
          </a:p>
          <a:p>
            <a:pPr lvl="1"/>
            <a:r>
              <a:rPr lang="ja-JP" altLang="en-US" dirty="0"/>
              <a:t>代表的</a:t>
            </a:r>
            <a:r>
              <a:rPr lang="ja-JP" altLang="en-US" dirty="0" smtClean="0"/>
              <a:t>な文を選択</a:t>
            </a:r>
            <a:endParaRPr lang="en-US" altLang="ja-JP" dirty="0" smtClean="0"/>
          </a:p>
          <a:p>
            <a:r>
              <a:rPr lang="ja-JP" altLang="en-US" dirty="0"/>
              <a:t>単語の補完</a:t>
            </a:r>
            <a:endParaRPr lang="en-US" altLang="ja-JP" dirty="0"/>
          </a:p>
          <a:p>
            <a:pPr lvl="1"/>
            <a:r>
              <a:rPr lang="ja-JP" altLang="en-US" dirty="0"/>
              <a:t>文の構造的</a:t>
            </a:r>
            <a:r>
              <a:rPr lang="ja-JP" altLang="en-US" dirty="0" smtClean="0"/>
              <a:t>に欠けて</a:t>
            </a:r>
            <a:r>
              <a:rPr lang="ja-JP" altLang="en-US" dirty="0"/>
              <a:t>いる要素を</a:t>
            </a:r>
            <a:r>
              <a:rPr lang="ja-JP" altLang="en-US" dirty="0" smtClean="0"/>
              <a:t>補完</a:t>
            </a:r>
            <a:endParaRPr lang="en-US" altLang="ja-JP" dirty="0" smtClean="0"/>
          </a:p>
          <a:p>
            <a:pPr lvl="1"/>
            <a:endParaRPr lang="en-US" altLang="ja-JP" dirty="0"/>
          </a:p>
          <a:p>
            <a:endParaRPr lang="en-US" altLang="ja-JP" dirty="0" smtClean="0"/>
          </a:p>
        </p:txBody>
      </p:sp>
      <p:sp>
        <p:nvSpPr>
          <p:cNvPr id="4" name="フッター プレースホルダー 3"/>
          <p:cNvSpPr>
            <a:spLocks noGrp="1"/>
          </p:cNvSpPr>
          <p:nvPr>
            <p:ph type="ftr" sz="quarter" idx="10"/>
          </p:nvPr>
        </p:nvSpPr>
        <p:spPr/>
        <p:txBody>
          <a:bodyPr/>
          <a:lstStyle/>
          <a:p>
            <a:r>
              <a:rPr kumimoji="1" lang="ja-JP" altLang="en-US" dirty="0" smtClean="0"/>
              <a:t>修士論文発表会</a:t>
            </a:r>
            <a:endParaRPr kumimoji="1" lang="ja-JP" altLang="en-US" dirty="0"/>
          </a:p>
        </p:txBody>
      </p:sp>
      <p:sp>
        <p:nvSpPr>
          <p:cNvPr id="5" name="日付プレースホルダー 4"/>
          <p:cNvSpPr>
            <a:spLocks noGrp="1"/>
          </p:cNvSpPr>
          <p:nvPr>
            <p:ph type="dt" sz="half" idx="11"/>
          </p:nvPr>
        </p:nvSpPr>
        <p:spPr/>
        <p:txBody>
          <a:bodyPr/>
          <a:lstStyle/>
          <a:p>
            <a:fld id="{CED1C7C9-D30E-4530-B374-A1A5176B3D4D}" type="datetime1">
              <a:rPr kumimoji="1" lang="ja-JP" altLang="en-US" smtClean="0"/>
              <a:t>2011/2/13</a:t>
            </a:fld>
            <a:endParaRPr kumimoji="1" lang="ja-JP" altLang="en-US" dirty="0"/>
          </a:p>
        </p:txBody>
      </p:sp>
      <p:sp>
        <p:nvSpPr>
          <p:cNvPr id="6" name="スライド番号プレースホルダー 5"/>
          <p:cNvSpPr>
            <a:spLocks noGrp="1"/>
          </p:cNvSpPr>
          <p:nvPr>
            <p:ph type="sldNum" sz="quarter" idx="12"/>
          </p:nvPr>
        </p:nvSpPr>
        <p:spPr/>
        <p:txBody>
          <a:bodyPr/>
          <a:lstStyle/>
          <a:p>
            <a:fld id="{0DFAFFE7-B5EB-4D84-9784-5885F39C28C0}" type="slidenum">
              <a:rPr kumimoji="1" lang="ja-JP" altLang="en-US" smtClean="0"/>
              <a:pPr/>
              <a:t>7</a:t>
            </a:fld>
            <a:endParaRPr kumimoji="1" lang="ja-JP" altLang="en-US" dirty="0"/>
          </a:p>
        </p:txBody>
      </p:sp>
      <p:sp>
        <p:nvSpPr>
          <p:cNvPr id="41" name="右矢印 40"/>
          <p:cNvSpPr/>
          <p:nvPr/>
        </p:nvSpPr>
        <p:spPr>
          <a:xfrm rot="16200000">
            <a:off x="2093148" y="4774840"/>
            <a:ext cx="576064" cy="47667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8" name="正方形/長方形 37"/>
          <p:cNvSpPr/>
          <p:nvPr/>
        </p:nvSpPr>
        <p:spPr>
          <a:xfrm>
            <a:off x="35496" y="5766355"/>
            <a:ext cx="4740200" cy="830997"/>
          </a:xfrm>
          <a:prstGeom prst="rect">
            <a:avLst/>
          </a:prstGeom>
        </p:spPr>
        <p:txBody>
          <a:bodyPr wrap="square">
            <a:spAutoFit/>
          </a:bodyPr>
          <a:lstStyle/>
          <a:p>
            <a:r>
              <a:rPr lang="en-US" altLang="ja-JP" sz="1600" dirty="0" err="1"/>
              <a:t>SELabolatory</a:t>
            </a:r>
            <a:r>
              <a:rPr lang="en-US" altLang="ja-JP" sz="1600" dirty="0"/>
              <a:t> improve software’s reliability and maintainability by </a:t>
            </a:r>
            <a:r>
              <a:rPr lang="en-US" altLang="ja-JP" sz="1600" dirty="0" err="1"/>
              <a:t>AnalyzeCodeStaticMethod</a:t>
            </a:r>
            <a:r>
              <a:rPr lang="en-US" altLang="ja-JP" sz="1600" dirty="0"/>
              <a:t> ,  </a:t>
            </a:r>
            <a:r>
              <a:rPr lang="en-US" altLang="ja-JP" sz="1600" dirty="0" err="1"/>
              <a:t>AnalzeCodeDynamicMethod</a:t>
            </a:r>
            <a:r>
              <a:rPr lang="en-US" altLang="ja-JP" sz="1600" dirty="0"/>
              <a:t> and </a:t>
            </a:r>
            <a:r>
              <a:rPr lang="en-US" altLang="ja-JP" sz="1600" dirty="0" err="1"/>
              <a:t>refactorMethod</a:t>
            </a:r>
            <a:r>
              <a:rPr lang="en-US" altLang="ja-JP" sz="1600" dirty="0"/>
              <a:t> </a:t>
            </a:r>
            <a:r>
              <a:rPr lang="en-US" altLang="ja-JP" sz="1600" dirty="0" smtClean="0"/>
              <a:t>.</a:t>
            </a:r>
            <a:endParaRPr lang="ja-JP" altLang="en-US" sz="1600" dirty="0"/>
          </a:p>
        </p:txBody>
      </p:sp>
      <p:sp>
        <p:nvSpPr>
          <p:cNvPr id="40" name="下矢印 39"/>
          <p:cNvSpPr/>
          <p:nvPr/>
        </p:nvSpPr>
        <p:spPr>
          <a:xfrm rot="16200000">
            <a:off x="4407315" y="4318066"/>
            <a:ext cx="432048" cy="270030"/>
          </a:xfrm>
          <a:prstGeom prst="downArrow">
            <a:avLst/>
          </a:prstGeom>
          <a:solidFill>
            <a:schemeClr val="bg1">
              <a:lumMod val="65000"/>
            </a:schemeClr>
          </a:solid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 name="テキスト ボックス 8"/>
          <p:cNvSpPr txBox="1"/>
          <p:nvPr/>
        </p:nvSpPr>
        <p:spPr>
          <a:xfrm>
            <a:off x="4069341" y="3746353"/>
            <a:ext cx="1107996" cy="369332"/>
          </a:xfrm>
          <a:prstGeom prst="rect">
            <a:avLst/>
          </a:prstGeom>
          <a:noFill/>
        </p:spPr>
        <p:txBody>
          <a:bodyPr wrap="none" rtlCol="0">
            <a:spAutoFit/>
          </a:bodyPr>
          <a:lstStyle/>
          <a:p>
            <a:r>
              <a:rPr kumimoji="1" lang="ja-JP" altLang="en-US" dirty="0" smtClean="0"/>
              <a:t>文の</a:t>
            </a:r>
            <a:r>
              <a:rPr lang="ja-JP" altLang="en-US" dirty="0"/>
              <a:t>作成</a:t>
            </a:r>
            <a:endParaRPr kumimoji="1" lang="ja-JP" altLang="en-US" dirty="0"/>
          </a:p>
        </p:txBody>
      </p:sp>
      <p:sp>
        <p:nvSpPr>
          <p:cNvPr id="46" name="下矢印 45"/>
          <p:cNvSpPr/>
          <p:nvPr/>
        </p:nvSpPr>
        <p:spPr>
          <a:xfrm rot="16200000">
            <a:off x="4407315" y="5238201"/>
            <a:ext cx="432048" cy="270030"/>
          </a:xfrm>
          <a:prstGeom prst="downArrow">
            <a:avLst/>
          </a:prstGeom>
          <a:solidFill>
            <a:schemeClr val="bg1">
              <a:lumMod val="65000"/>
            </a:schemeClr>
          </a:solid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8" name="テキスト ボックス 47"/>
          <p:cNvSpPr txBox="1"/>
          <p:nvPr/>
        </p:nvSpPr>
        <p:spPr>
          <a:xfrm>
            <a:off x="3953925" y="4762886"/>
            <a:ext cx="1338828" cy="369332"/>
          </a:xfrm>
          <a:prstGeom prst="rect">
            <a:avLst/>
          </a:prstGeom>
          <a:noFill/>
        </p:spPr>
        <p:txBody>
          <a:bodyPr wrap="none" rtlCol="0">
            <a:spAutoFit/>
          </a:bodyPr>
          <a:lstStyle/>
          <a:p>
            <a:r>
              <a:rPr lang="ja-JP" altLang="en-US" dirty="0" smtClean="0"/>
              <a:t>単語の補完</a:t>
            </a:r>
            <a:endParaRPr kumimoji="1" lang="ja-JP" altLang="en-US" dirty="0"/>
          </a:p>
        </p:txBody>
      </p:sp>
      <p:grpSp>
        <p:nvGrpSpPr>
          <p:cNvPr id="10" name="グループ化 9"/>
          <p:cNvGrpSpPr/>
          <p:nvPr/>
        </p:nvGrpSpPr>
        <p:grpSpPr>
          <a:xfrm>
            <a:off x="179512" y="3931019"/>
            <a:ext cx="3910238" cy="722117"/>
            <a:chOff x="467544" y="3931019"/>
            <a:chExt cx="3910238" cy="722117"/>
          </a:xfrm>
        </p:grpSpPr>
        <p:sp>
          <p:nvSpPr>
            <p:cNvPr id="31" name="テキスト ボックス 30"/>
            <p:cNvSpPr txBox="1"/>
            <p:nvPr/>
          </p:nvSpPr>
          <p:spPr>
            <a:xfrm>
              <a:off x="1725304" y="3931019"/>
              <a:ext cx="1622560" cy="400110"/>
            </a:xfrm>
            <a:prstGeom prst="rect">
              <a:avLst/>
            </a:prstGeom>
            <a:noFill/>
          </p:spPr>
          <p:txBody>
            <a:bodyPr wrap="none" rtlCol="0">
              <a:spAutoFit/>
            </a:bodyPr>
            <a:lstStyle/>
            <a:p>
              <a:r>
                <a:rPr lang="ja-JP" altLang="en-US" sz="2000" b="1" dirty="0" smtClean="0">
                  <a:solidFill>
                    <a:srgbClr val="FF0000"/>
                  </a:solidFill>
                </a:rPr>
                <a:t>頻出フレーズ</a:t>
              </a:r>
              <a:endParaRPr kumimoji="1" lang="ja-JP" altLang="en-US" sz="2000" b="1" dirty="0">
                <a:solidFill>
                  <a:srgbClr val="FF0000"/>
                </a:solidFill>
              </a:endParaRPr>
            </a:p>
          </p:txBody>
        </p:sp>
        <p:sp>
          <p:nvSpPr>
            <p:cNvPr id="7" name="テキスト ボックス 6"/>
            <p:cNvSpPr txBox="1"/>
            <p:nvPr/>
          </p:nvSpPr>
          <p:spPr>
            <a:xfrm>
              <a:off x="467544" y="4253026"/>
              <a:ext cx="3910238" cy="400110"/>
            </a:xfrm>
            <a:prstGeom prst="rect">
              <a:avLst/>
            </a:prstGeom>
            <a:noFill/>
          </p:spPr>
          <p:txBody>
            <a:bodyPr wrap="none" rtlCol="0">
              <a:spAutoFit/>
            </a:bodyPr>
            <a:lstStyle/>
            <a:p>
              <a:r>
                <a:rPr lang="en-US" altLang="ja-JP" sz="2000" dirty="0"/>
                <a:t>{</a:t>
              </a:r>
              <a:r>
                <a:rPr lang="en-US" altLang="ja-JP" sz="2000" dirty="0" err="1"/>
                <a:t>maitainability</a:t>
              </a:r>
              <a:r>
                <a:rPr lang="en-US" altLang="ja-JP" sz="2000" dirty="0"/>
                <a:t> , and </a:t>
              </a:r>
              <a:r>
                <a:rPr lang="en-US" altLang="ja-JP" sz="2000" dirty="0" smtClean="0"/>
                <a:t>, </a:t>
              </a:r>
              <a:r>
                <a:rPr lang="en-US" altLang="ja-JP" sz="2000" dirty="0"/>
                <a:t>software’s</a:t>
              </a:r>
              <a:r>
                <a:rPr lang="en-US" altLang="ja-JP" sz="2000" dirty="0" smtClean="0"/>
                <a:t>}</a:t>
              </a:r>
              <a:endParaRPr lang="ja-JP" altLang="en-US" sz="2000" dirty="0"/>
            </a:p>
          </p:txBody>
        </p:sp>
      </p:grpSp>
      <p:sp>
        <p:nvSpPr>
          <p:cNvPr id="36" name="テキスト ボックス 35"/>
          <p:cNvSpPr txBox="1"/>
          <p:nvPr/>
        </p:nvSpPr>
        <p:spPr>
          <a:xfrm>
            <a:off x="5205441" y="4263207"/>
            <a:ext cx="3402085" cy="400110"/>
          </a:xfrm>
          <a:prstGeom prst="rect">
            <a:avLst/>
          </a:prstGeom>
          <a:noFill/>
        </p:spPr>
        <p:txBody>
          <a:bodyPr wrap="none" rtlCol="0">
            <a:spAutoFit/>
          </a:bodyPr>
          <a:lstStyle/>
          <a:p>
            <a:r>
              <a:rPr kumimoji="1" lang="en-US" altLang="ja-JP" sz="2000" dirty="0" smtClean="0"/>
              <a:t>software’s and </a:t>
            </a:r>
            <a:r>
              <a:rPr kumimoji="1" lang="en-US" altLang="ja-JP" sz="2000" dirty="0" err="1" smtClean="0"/>
              <a:t>mainanability</a:t>
            </a:r>
            <a:endParaRPr kumimoji="1" lang="ja-JP" altLang="en-US" sz="2000" dirty="0"/>
          </a:p>
        </p:txBody>
      </p:sp>
      <p:sp>
        <p:nvSpPr>
          <p:cNvPr id="37" name="テキスト ボックス 36"/>
          <p:cNvSpPr txBox="1"/>
          <p:nvPr/>
        </p:nvSpPr>
        <p:spPr>
          <a:xfrm>
            <a:off x="5205441" y="5176354"/>
            <a:ext cx="3471015" cy="707886"/>
          </a:xfrm>
          <a:prstGeom prst="rect">
            <a:avLst/>
          </a:prstGeom>
          <a:noFill/>
        </p:spPr>
        <p:txBody>
          <a:bodyPr wrap="none" rtlCol="0">
            <a:spAutoFit/>
          </a:bodyPr>
          <a:lstStyle/>
          <a:p>
            <a:r>
              <a:rPr kumimoji="1" lang="en-US" altLang="ja-JP" sz="2000" dirty="0" smtClean="0"/>
              <a:t>Improve software’s reliability </a:t>
            </a:r>
          </a:p>
          <a:p>
            <a:r>
              <a:rPr kumimoji="1" lang="en-US" altLang="ja-JP" sz="2000" dirty="0" smtClean="0"/>
              <a:t> and </a:t>
            </a:r>
            <a:r>
              <a:rPr kumimoji="1" lang="en-US" altLang="ja-JP" sz="2000" dirty="0" err="1" smtClean="0"/>
              <a:t>maitainablity</a:t>
            </a:r>
            <a:endParaRPr kumimoji="1" lang="en-US" altLang="ja-JP" sz="2000" dirty="0" smtClean="0"/>
          </a:p>
        </p:txBody>
      </p:sp>
      <p:sp>
        <p:nvSpPr>
          <p:cNvPr id="42" name="テキスト ボックス 41"/>
          <p:cNvSpPr txBox="1"/>
          <p:nvPr/>
        </p:nvSpPr>
        <p:spPr>
          <a:xfrm>
            <a:off x="1123716" y="5373216"/>
            <a:ext cx="2600392" cy="400110"/>
          </a:xfrm>
          <a:prstGeom prst="rect">
            <a:avLst/>
          </a:prstGeom>
          <a:noFill/>
        </p:spPr>
        <p:txBody>
          <a:bodyPr wrap="none" rtlCol="0">
            <a:spAutoFit/>
          </a:bodyPr>
          <a:lstStyle/>
          <a:p>
            <a:r>
              <a:rPr lang="ja-JP" altLang="en-US" sz="2000" dirty="0" smtClean="0"/>
              <a:t>頻出フレーズを含む文</a:t>
            </a:r>
            <a:endParaRPr kumimoji="1" lang="ja-JP" altLang="en-US" sz="2000" dirty="0"/>
          </a:p>
        </p:txBody>
      </p:sp>
    </p:spTree>
    <p:extLst>
      <p:ext uri="{BB962C8B-B14F-4D97-AF65-F5344CB8AC3E}">
        <p14:creationId xmlns:p14="http://schemas.microsoft.com/office/powerpoint/2010/main" val="17233493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辞書への</a:t>
            </a:r>
            <a:r>
              <a:rPr lang="ja-JP" altLang="en-US" dirty="0" smtClean="0"/>
              <a:t>収録</a:t>
            </a:r>
            <a:endParaRPr kumimoji="1" lang="ja-JP" altLang="en-US" dirty="0"/>
          </a:p>
        </p:txBody>
      </p:sp>
      <p:sp>
        <p:nvSpPr>
          <p:cNvPr id="3" name="コンテンツ プレースホルダー 2"/>
          <p:cNvSpPr>
            <a:spLocks noGrp="1"/>
          </p:cNvSpPr>
          <p:nvPr>
            <p:ph idx="1"/>
          </p:nvPr>
        </p:nvSpPr>
        <p:spPr/>
        <p:txBody>
          <a:bodyPr/>
          <a:lstStyle/>
          <a:p>
            <a:r>
              <a:rPr lang="ja-JP" altLang="en-US" dirty="0" smtClean="0"/>
              <a:t>生成した説明文に対してフィルタリング</a:t>
            </a:r>
            <a:endParaRPr lang="en-US" altLang="ja-JP" dirty="0"/>
          </a:p>
          <a:p>
            <a:pPr lvl="1"/>
            <a:r>
              <a:rPr lang="ja-JP" altLang="en-US" dirty="0" smtClean="0"/>
              <a:t>フィルタリング基準の一部</a:t>
            </a:r>
            <a:endParaRPr lang="en-US" altLang="ja-JP" dirty="0"/>
          </a:p>
          <a:p>
            <a:pPr lvl="2"/>
            <a:r>
              <a:rPr lang="ja-JP" altLang="en-US" dirty="0"/>
              <a:t>説明文の語数</a:t>
            </a:r>
            <a:endParaRPr lang="en-US" altLang="ja-JP" dirty="0"/>
          </a:p>
          <a:p>
            <a:pPr lvl="2"/>
            <a:r>
              <a:rPr lang="ja-JP" altLang="en-US" dirty="0"/>
              <a:t>主語述語を含むか</a:t>
            </a:r>
            <a:endParaRPr lang="en-US" altLang="ja-JP" dirty="0"/>
          </a:p>
          <a:p>
            <a:pPr lvl="2"/>
            <a:r>
              <a:rPr lang="ja-JP" altLang="en-US" dirty="0"/>
              <a:t>説明対象の名詞を含む</a:t>
            </a:r>
            <a:r>
              <a:rPr lang="ja-JP" altLang="en-US" dirty="0" smtClean="0"/>
              <a:t>か</a:t>
            </a:r>
            <a:endParaRPr lang="en-US" altLang="ja-JP" dirty="0" smtClean="0"/>
          </a:p>
          <a:p>
            <a:pPr lvl="1"/>
            <a:r>
              <a:rPr lang="ja-JP" altLang="en-US" dirty="0" smtClean="0"/>
              <a:t>被験者を用いて基準の調整</a:t>
            </a:r>
            <a:endParaRPr lang="en-US" altLang="ja-JP" dirty="0" smtClean="0"/>
          </a:p>
          <a:p>
            <a:pPr lvl="1"/>
            <a:endParaRPr lang="en-US" altLang="ja-JP" dirty="0"/>
          </a:p>
          <a:p>
            <a:r>
              <a:rPr lang="ja-JP" altLang="en-US" dirty="0" smtClean="0"/>
              <a:t>フィルタリングの結果を辞書に収録</a:t>
            </a:r>
            <a:endParaRPr kumimoji="1" lang="ja-JP" altLang="en-US" dirty="0"/>
          </a:p>
        </p:txBody>
      </p:sp>
      <p:sp>
        <p:nvSpPr>
          <p:cNvPr id="4" name="フッター プレースホルダー 3"/>
          <p:cNvSpPr>
            <a:spLocks noGrp="1"/>
          </p:cNvSpPr>
          <p:nvPr>
            <p:ph type="ftr" sz="quarter" idx="10"/>
          </p:nvPr>
        </p:nvSpPr>
        <p:spPr/>
        <p:txBody>
          <a:bodyPr/>
          <a:lstStyle/>
          <a:p>
            <a:r>
              <a:rPr kumimoji="1" lang="ja-JP" altLang="en-US" smtClean="0"/>
              <a:t>修士論文発表会</a:t>
            </a:r>
            <a:endParaRPr kumimoji="1" lang="ja-JP" altLang="en-US" dirty="0"/>
          </a:p>
        </p:txBody>
      </p:sp>
      <p:sp>
        <p:nvSpPr>
          <p:cNvPr id="5" name="日付プレースホルダー 4"/>
          <p:cNvSpPr>
            <a:spLocks noGrp="1"/>
          </p:cNvSpPr>
          <p:nvPr>
            <p:ph type="dt" sz="half" idx="11"/>
          </p:nvPr>
        </p:nvSpPr>
        <p:spPr/>
        <p:txBody>
          <a:bodyPr/>
          <a:lstStyle/>
          <a:p>
            <a:fld id="{CED1C7C9-D30E-4530-B374-A1A5176B3D4D}" type="datetime1">
              <a:rPr kumimoji="1" lang="ja-JP" altLang="en-US" smtClean="0"/>
              <a:t>2011/2/13</a:t>
            </a:fld>
            <a:endParaRPr kumimoji="1" lang="ja-JP" altLang="en-US" dirty="0"/>
          </a:p>
        </p:txBody>
      </p:sp>
      <p:sp>
        <p:nvSpPr>
          <p:cNvPr id="6" name="スライド番号プレースホルダー 5"/>
          <p:cNvSpPr>
            <a:spLocks noGrp="1"/>
          </p:cNvSpPr>
          <p:nvPr>
            <p:ph type="sldNum" sz="quarter" idx="12"/>
          </p:nvPr>
        </p:nvSpPr>
        <p:spPr/>
        <p:txBody>
          <a:bodyPr/>
          <a:lstStyle/>
          <a:p>
            <a:fld id="{0DFAFFE7-B5EB-4D84-9784-5885F39C28C0}" type="slidenum">
              <a:rPr kumimoji="1" lang="ja-JP" altLang="en-US" smtClean="0"/>
              <a:pPr/>
              <a:t>8</a:t>
            </a:fld>
            <a:endParaRPr kumimoji="1" lang="ja-JP" altLang="en-US" dirty="0"/>
          </a:p>
        </p:txBody>
      </p:sp>
    </p:spTree>
    <p:extLst>
      <p:ext uri="{BB962C8B-B14F-4D97-AF65-F5344CB8AC3E}">
        <p14:creationId xmlns:p14="http://schemas.microsoft.com/office/powerpoint/2010/main" val="427662200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評価実験</a:t>
            </a:r>
            <a:endParaRPr kumimoji="1" lang="ja-JP" altLang="en-US" dirty="0"/>
          </a:p>
        </p:txBody>
      </p:sp>
      <p:sp>
        <p:nvSpPr>
          <p:cNvPr id="3" name="コンテンツ プレースホルダー 2"/>
          <p:cNvSpPr>
            <a:spLocks noGrp="1"/>
          </p:cNvSpPr>
          <p:nvPr>
            <p:ph idx="1"/>
          </p:nvPr>
        </p:nvSpPr>
        <p:spPr>
          <a:xfrm>
            <a:off x="457200" y="1412876"/>
            <a:ext cx="8579296" cy="1728092"/>
          </a:xfrm>
        </p:spPr>
        <p:txBody>
          <a:bodyPr>
            <a:normAutofit/>
          </a:bodyPr>
          <a:lstStyle/>
          <a:p>
            <a:r>
              <a:rPr lang="ja-JP" altLang="en-US" dirty="0" smtClean="0"/>
              <a:t>プログラム理解で辞書が有用かを評価</a:t>
            </a:r>
            <a:endParaRPr kumimoji="1" lang="en-US" altLang="ja-JP" dirty="0" smtClean="0"/>
          </a:p>
          <a:p>
            <a:pPr lvl="1"/>
            <a:r>
              <a:rPr lang="ja-JP" altLang="en-US" dirty="0" smtClean="0"/>
              <a:t>識別子から類推する作業</a:t>
            </a:r>
            <a:r>
              <a:rPr kumimoji="1" lang="ja-JP" altLang="en-US" dirty="0" smtClean="0"/>
              <a:t>を</a:t>
            </a:r>
            <a:r>
              <a:rPr kumimoji="1" lang="ja-JP" altLang="en-US" dirty="0" smtClean="0"/>
              <a:t>模したクイズを</a:t>
            </a:r>
            <a:r>
              <a:rPr kumimoji="1" lang="ja-JP" altLang="en-US" dirty="0" smtClean="0"/>
              <a:t>出題</a:t>
            </a:r>
            <a:endParaRPr kumimoji="1" lang="en-US" altLang="ja-JP" dirty="0" smtClean="0"/>
          </a:p>
          <a:p>
            <a:pPr lvl="1"/>
            <a:r>
              <a:rPr lang="en-US" altLang="ja-JP" dirty="0" smtClean="0"/>
              <a:t>Java</a:t>
            </a:r>
            <a:r>
              <a:rPr lang="ja-JP" altLang="en-US" dirty="0" smtClean="0"/>
              <a:t>における一般的な名詞の辞書を生成</a:t>
            </a:r>
            <a:endParaRPr kumimoji="1" lang="en-US" altLang="ja-JP" dirty="0" smtClean="0"/>
          </a:p>
          <a:p>
            <a:pPr lvl="1"/>
            <a:endParaRPr kumimoji="1" lang="en-US" altLang="ja-JP" dirty="0" smtClean="0"/>
          </a:p>
          <a:p>
            <a:endParaRPr lang="en-US" altLang="ja-JP" dirty="0" smtClean="0"/>
          </a:p>
          <a:p>
            <a:endParaRPr kumimoji="1" lang="en-US" altLang="ja-JP" dirty="0" smtClean="0"/>
          </a:p>
        </p:txBody>
      </p:sp>
      <p:sp>
        <p:nvSpPr>
          <p:cNvPr id="4" name="フッター プレースホルダー 3"/>
          <p:cNvSpPr>
            <a:spLocks noGrp="1"/>
          </p:cNvSpPr>
          <p:nvPr>
            <p:ph type="ftr" sz="quarter" idx="10"/>
          </p:nvPr>
        </p:nvSpPr>
        <p:spPr/>
        <p:txBody>
          <a:bodyPr/>
          <a:lstStyle/>
          <a:p>
            <a:r>
              <a:rPr kumimoji="1" lang="ja-JP" altLang="en-US" dirty="0" smtClean="0"/>
              <a:t>修士論文発表会</a:t>
            </a:r>
            <a:endParaRPr kumimoji="1" lang="ja-JP" altLang="en-US" dirty="0"/>
          </a:p>
        </p:txBody>
      </p:sp>
      <p:sp>
        <p:nvSpPr>
          <p:cNvPr id="5" name="日付プレースホルダー 4"/>
          <p:cNvSpPr>
            <a:spLocks noGrp="1"/>
          </p:cNvSpPr>
          <p:nvPr>
            <p:ph type="dt" sz="half" idx="11"/>
          </p:nvPr>
        </p:nvSpPr>
        <p:spPr/>
        <p:txBody>
          <a:bodyPr/>
          <a:lstStyle/>
          <a:p>
            <a:fld id="{EB70AD9B-8350-40F2-AE85-B86A3AB06E72}" type="datetime1">
              <a:rPr kumimoji="1" lang="ja-JP" altLang="en-US" smtClean="0"/>
              <a:t>2011/2/14</a:t>
            </a:fld>
            <a:endParaRPr kumimoji="1" lang="ja-JP" altLang="en-US" dirty="0"/>
          </a:p>
        </p:txBody>
      </p:sp>
      <p:sp>
        <p:nvSpPr>
          <p:cNvPr id="6" name="スライド番号プレースホルダー 5"/>
          <p:cNvSpPr>
            <a:spLocks noGrp="1"/>
          </p:cNvSpPr>
          <p:nvPr>
            <p:ph type="sldNum" sz="quarter" idx="12"/>
          </p:nvPr>
        </p:nvSpPr>
        <p:spPr/>
        <p:txBody>
          <a:bodyPr/>
          <a:lstStyle/>
          <a:p>
            <a:fld id="{0DFAFFE7-B5EB-4D84-9784-5885F39C28C0}" type="slidenum">
              <a:rPr kumimoji="1" lang="ja-JP" altLang="en-US" smtClean="0"/>
              <a:pPr/>
              <a:t>9</a:t>
            </a:fld>
            <a:endParaRPr kumimoji="1" lang="ja-JP" altLang="en-US" dirty="0"/>
          </a:p>
        </p:txBody>
      </p:sp>
      <p:grpSp>
        <p:nvGrpSpPr>
          <p:cNvPr id="39" name="グループ化 38"/>
          <p:cNvGrpSpPr/>
          <p:nvPr/>
        </p:nvGrpSpPr>
        <p:grpSpPr>
          <a:xfrm>
            <a:off x="124004" y="2924944"/>
            <a:ext cx="8912492" cy="2723963"/>
            <a:chOff x="124004" y="3882681"/>
            <a:chExt cx="8912492" cy="2723963"/>
          </a:xfrm>
        </p:grpSpPr>
        <p:pic>
          <p:nvPicPr>
            <p:cNvPr id="1029" name="Picture 5" descr="C:\Users\tetuya-f\AppData\Local\Microsoft\Windows\Temporary Internet Files\Content.IE5\VSGJVELN\MC900078711[1].wmf"/>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080073" y="4509120"/>
              <a:ext cx="736515" cy="1786408"/>
            </a:xfrm>
            <a:prstGeom prst="rect">
              <a:avLst/>
            </a:prstGeom>
            <a:noFill/>
            <a:extLst>
              <a:ext uri="{909E8E84-426E-40DD-AFC4-6F175D3DCCD1}">
                <a14:hiddenFill xmlns:a14="http://schemas.microsoft.com/office/drawing/2010/main">
                  <a:solidFill>
                    <a:srgbClr val="FFFFFF"/>
                  </a:solidFill>
                </a14:hiddenFill>
              </a:ext>
            </a:extLst>
          </p:spPr>
        </p:pic>
        <p:pic>
          <p:nvPicPr>
            <p:cNvPr id="1031" name="Picture 7" descr="C:\Users\tetuya-f\AppData\Local\Microsoft\Windows\Temporary Internet Files\Content.IE5\XGNSRH7P\MC900078625[1].wmf"/>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588224" y="4331060"/>
              <a:ext cx="664556" cy="2018101"/>
            </a:xfrm>
            <a:prstGeom prst="rect">
              <a:avLst/>
            </a:prstGeom>
            <a:noFill/>
            <a:extLst>
              <a:ext uri="{909E8E84-426E-40DD-AFC4-6F175D3DCCD1}">
                <a14:hiddenFill xmlns:a14="http://schemas.microsoft.com/office/drawing/2010/main">
                  <a:solidFill>
                    <a:srgbClr val="FFFFFF"/>
                  </a:solidFill>
                </a14:hiddenFill>
              </a:ext>
            </a:extLst>
          </p:spPr>
        </p:pic>
        <p:sp>
          <p:nvSpPr>
            <p:cNvPr id="7" name="テキスト ボックス 6"/>
            <p:cNvSpPr txBox="1"/>
            <p:nvPr/>
          </p:nvSpPr>
          <p:spPr>
            <a:xfrm>
              <a:off x="124004" y="4659995"/>
              <a:ext cx="1351652" cy="461665"/>
            </a:xfrm>
            <a:prstGeom prst="rect">
              <a:avLst/>
            </a:prstGeom>
            <a:noFill/>
            <a:ln w="19050">
              <a:solidFill>
                <a:schemeClr val="tx1"/>
              </a:solidFill>
            </a:ln>
          </p:spPr>
          <p:txBody>
            <a:bodyPr wrap="none" rtlCol="0">
              <a:spAutoFit/>
            </a:bodyPr>
            <a:lstStyle/>
            <a:p>
              <a:r>
                <a:rPr lang="ja-JP" altLang="en-US" sz="2400" dirty="0" smtClean="0"/>
                <a:t>クラス名</a:t>
              </a:r>
              <a:r>
                <a:rPr lang="en-US" altLang="ja-JP" sz="2400" dirty="0" smtClean="0"/>
                <a:t>I</a:t>
              </a:r>
              <a:endParaRPr kumimoji="1" lang="ja-JP" altLang="en-US" sz="2400" dirty="0"/>
            </a:p>
          </p:txBody>
        </p:sp>
        <p:sp>
          <p:nvSpPr>
            <p:cNvPr id="8" name="テキスト ボックス 7"/>
            <p:cNvSpPr txBox="1"/>
            <p:nvPr/>
          </p:nvSpPr>
          <p:spPr>
            <a:xfrm>
              <a:off x="539552" y="5805264"/>
              <a:ext cx="1107996" cy="461665"/>
            </a:xfrm>
            <a:prstGeom prst="rect">
              <a:avLst/>
            </a:prstGeom>
            <a:noFill/>
            <a:ln w="19050">
              <a:solidFill>
                <a:schemeClr val="tx1"/>
              </a:solidFill>
              <a:prstDash val="dash"/>
            </a:ln>
          </p:spPr>
          <p:txBody>
            <a:bodyPr wrap="none" rtlCol="0">
              <a:spAutoFit/>
            </a:bodyPr>
            <a:lstStyle/>
            <a:p>
              <a:r>
                <a:rPr lang="ja-JP" altLang="en-US" sz="2400" dirty="0"/>
                <a:t>説明文</a:t>
              </a:r>
              <a:endParaRPr kumimoji="1" lang="ja-JP" altLang="en-US" sz="2400" dirty="0"/>
            </a:p>
          </p:txBody>
        </p:sp>
        <p:cxnSp>
          <p:nvCxnSpPr>
            <p:cNvPr id="10" name="直線矢印コネクタ 9"/>
            <p:cNvCxnSpPr>
              <a:stCxn id="7" idx="3"/>
            </p:cNvCxnSpPr>
            <p:nvPr/>
          </p:nvCxnSpPr>
          <p:spPr>
            <a:xfrm>
              <a:off x="1475656" y="4890828"/>
              <a:ext cx="620917" cy="230832"/>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2" name="直線矢印コネクタ 11"/>
            <p:cNvCxnSpPr>
              <a:stCxn id="8" idx="3"/>
            </p:cNvCxnSpPr>
            <p:nvPr/>
          </p:nvCxnSpPr>
          <p:spPr>
            <a:xfrm flipV="1">
              <a:off x="1647548" y="5733256"/>
              <a:ext cx="432525" cy="302841"/>
            </a:xfrm>
            <a:prstGeom prst="straightConnector1">
              <a:avLst/>
            </a:prstGeom>
            <a:ln w="38100">
              <a:solidFill>
                <a:schemeClr val="tx1"/>
              </a:solidFill>
              <a:prstDash val="sysDot"/>
              <a:tailEnd type="arrow"/>
            </a:ln>
          </p:spPr>
          <p:style>
            <a:lnRef idx="1">
              <a:schemeClr val="accent1"/>
            </a:lnRef>
            <a:fillRef idx="0">
              <a:schemeClr val="accent1"/>
            </a:fillRef>
            <a:effectRef idx="0">
              <a:schemeClr val="accent1"/>
            </a:effectRef>
            <a:fontRef idx="minor">
              <a:schemeClr val="tx1"/>
            </a:fontRef>
          </p:style>
        </p:cxnSp>
        <p:sp>
          <p:nvSpPr>
            <p:cNvPr id="13" name="テキスト ボックス 12"/>
            <p:cNvSpPr txBox="1"/>
            <p:nvPr/>
          </p:nvSpPr>
          <p:spPr>
            <a:xfrm>
              <a:off x="1979712" y="6237312"/>
              <a:ext cx="877163" cy="369332"/>
            </a:xfrm>
            <a:prstGeom prst="rect">
              <a:avLst/>
            </a:prstGeom>
            <a:noFill/>
          </p:spPr>
          <p:txBody>
            <a:bodyPr wrap="none" rtlCol="0">
              <a:spAutoFit/>
            </a:bodyPr>
            <a:lstStyle/>
            <a:p>
              <a:r>
                <a:rPr kumimoji="1" lang="ja-JP" altLang="en-US" dirty="0" smtClean="0"/>
                <a:t>被験者</a:t>
              </a:r>
              <a:endParaRPr kumimoji="1" lang="ja-JP" altLang="en-US" dirty="0"/>
            </a:p>
          </p:txBody>
        </p:sp>
        <p:grpSp>
          <p:nvGrpSpPr>
            <p:cNvPr id="18" name="グループ化 17"/>
            <p:cNvGrpSpPr/>
            <p:nvPr/>
          </p:nvGrpSpPr>
          <p:grpSpPr>
            <a:xfrm>
              <a:off x="2699792" y="3882681"/>
              <a:ext cx="2016224" cy="1123563"/>
              <a:chOff x="4067944" y="4149080"/>
              <a:chExt cx="2016224" cy="1123563"/>
            </a:xfrm>
          </p:grpSpPr>
          <p:sp>
            <p:nvSpPr>
              <p:cNvPr id="16" name="雲形吹き出し 15"/>
              <p:cNvSpPr/>
              <p:nvPr/>
            </p:nvSpPr>
            <p:spPr>
              <a:xfrm>
                <a:off x="4067944" y="4149080"/>
                <a:ext cx="2016224" cy="1123563"/>
              </a:xfrm>
              <a:prstGeom prst="cloudCallout">
                <a:avLst>
                  <a:gd name="adj1" fmla="val -46493"/>
                  <a:gd name="adj2" fmla="val 62500"/>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dirty="0">
                  <a:solidFill>
                    <a:schemeClr val="tx1"/>
                  </a:solidFill>
                </a:endParaRPr>
              </a:p>
            </p:txBody>
          </p:sp>
          <p:sp>
            <p:nvSpPr>
              <p:cNvPr id="17" name="テキスト ボックス 16"/>
              <p:cNvSpPr txBox="1"/>
              <p:nvPr/>
            </p:nvSpPr>
            <p:spPr>
              <a:xfrm>
                <a:off x="4184434" y="4366845"/>
                <a:ext cx="1851790" cy="646331"/>
              </a:xfrm>
              <a:prstGeom prst="rect">
                <a:avLst/>
              </a:prstGeom>
              <a:noFill/>
            </p:spPr>
            <p:txBody>
              <a:bodyPr wrap="none" rtlCol="0">
                <a:spAutoFit/>
              </a:bodyPr>
              <a:lstStyle/>
              <a:p>
                <a:pPr algn="ctr"/>
                <a:r>
                  <a:rPr lang="en-US" altLang="ja-JP" dirty="0" smtClean="0"/>
                  <a:t>I</a:t>
                </a:r>
                <a:r>
                  <a:rPr lang="ja-JP" altLang="en-US" dirty="0" smtClean="0"/>
                  <a:t>の処理</a:t>
                </a:r>
                <a:r>
                  <a:rPr lang="ja-JP" altLang="en-US" dirty="0"/>
                  <a:t>の内容</a:t>
                </a:r>
                <a:r>
                  <a:rPr lang="ja-JP" altLang="en-US" dirty="0" smtClean="0"/>
                  <a:t>に</a:t>
                </a:r>
                <a:endParaRPr lang="en-US" altLang="ja-JP" dirty="0" smtClean="0"/>
              </a:p>
              <a:p>
                <a:pPr algn="ctr"/>
                <a:r>
                  <a:rPr lang="ja-JP" altLang="en-US" dirty="0" smtClean="0"/>
                  <a:t>ついて予想</a:t>
                </a:r>
                <a:endParaRPr kumimoji="1" lang="ja-JP" altLang="en-US" dirty="0"/>
              </a:p>
            </p:txBody>
          </p:sp>
        </p:grpSp>
        <p:sp>
          <p:nvSpPr>
            <p:cNvPr id="19" name="右矢印 18"/>
            <p:cNvSpPr/>
            <p:nvPr/>
          </p:nvSpPr>
          <p:spPr>
            <a:xfrm>
              <a:off x="3822751" y="5110590"/>
              <a:ext cx="778418" cy="58346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0" name="正方形/長方形 19"/>
            <p:cNvSpPr/>
            <p:nvPr/>
          </p:nvSpPr>
          <p:spPr>
            <a:xfrm>
              <a:off x="4788024" y="4293096"/>
              <a:ext cx="1181297" cy="576064"/>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smtClean="0">
                  <a:solidFill>
                    <a:schemeClr val="tx1"/>
                  </a:solidFill>
                </a:rPr>
                <a:t>コード</a:t>
              </a:r>
              <a:r>
                <a:rPr kumimoji="1" lang="en-US" altLang="ja-JP" b="1" dirty="0" smtClean="0">
                  <a:solidFill>
                    <a:schemeClr val="tx1"/>
                  </a:solidFill>
                </a:rPr>
                <a:t>A</a:t>
              </a:r>
              <a:endParaRPr kumimoji="1" lang="ja-JP" altLang="en-US" b="1" dirty="0">
                <a:solidFill>
                  <a:schemeClr val="tx1"/>
                </a:solidFill>
              </a:endParaRPr>
            </a:p>
          </p:txBody>
        </p:sp>
        <p:sp>
          <p:nvSpPr>
            <p:cNvPr id="27" name="正方形/長方形 26"/>
            <p:cNvSpPr/>
            <p:nvPr/>
          </p:nvSpPr>
          <p:spPr>
            <a:xfrm>
              <a:off x="4831075" y="4737544"/>
              <a:ext cx="1181297" cy="576064"/>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smtClean="0">
                  <a:solidFill>
                    <a:schemeClr val="tx1"/>
                  </a:solidFill>
                </a:rPr>
                <a:t>コード</a:t>
              </a:r>
              <a:r>
                <a:rPr kumimoji="1" lang="en-US" altLang="ja-JP" b="1" dirty="0" smtClean="0">
                  <a:solidFill>
                    <a:schemeClr val="tx1"/>
                  </a:solidFill>
                </a:rPr>
                <a:t>B</a:t>
              </a:r>
              <a:endParaRPr kumimoji="1" lang="ja-JP" altLang="en-US" b="1" dirty="0">
                <a:solidFill>
                  <a:schemeClr val="tx1"/>
                </a:solidFill>
              </a:endParaRPr>
            </a:p>
          </p:txBody>
        </p:sp>
        <p:sp>
          <p:nvSpPr>
            <p:cNvPr id="28" name="正方形/長方形 27"/>
            <p:cNvSpPr/>
            <p:nvPr/>
          </p:nvSpPr>
          <p:spPr>
            <a:xfrm>
              <a:off x="4866775" y="5163212"/>
              <a:ext cx="1181297" cy="576064"/>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smtClean="0">
                  <a:solidFill>
                    <a:schemeClr val="tx1"/>
                  </a:solidFill>
                </a:rPr>
                <a:t>コード</a:t>
              </a:r>
              <a:r>
                <a:rPr kumimoji="1" lang="en-US" altLang="ja-JP" b="1" dirty="0" smtClean="0">
                  <a:solidFill>
                    <a:schemeClr val="tx1"/>
                  </a:solidFill>
                </a:rPr>
                <a:t>C</a:t>
              </a:r>
              <a:endParaRPr kumimoji="1" lang="ja-JP" altLang="en-US" b="1" dirty="0">
                <a:solidFill>
                  <a:schemeClr val="tx1"/>
                </a:solidFill>
              </a:endParaRPr>
            </a:p>
          </p:txBody>
        </p:sp>
        <p:sp>
          <p:nvSpPr>
            <p:cNvPr id="29" name="正方形/長方形 28"/>
            <p:cNvSpPr/>
            <p:nvPr/>
          </p:nvSpPr>
          <p:spPr>
            <a:xfrm>
              <a:off x="4903801" y="5575920"/>
              <a:ext cx="1181297" cy="576064"/>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smtClean="0">
                  <a:solidFill>
                    <a:schemeClr val="tx1"/>
                  </a:solidFill>
                </a:rPr>
                <a:t>コード</a:t>
              </a:r>
              <a:r>
                <a:rPr kumimoji="1" lang="en-US" altLang="ja-JP" b="1" dirty="0" smtClean="0">
                  <a:solidFill>
                    <a:schemeClr val="tx1"/>
                  </a:solidFill>
                </a:rPr>
                <a:t>D</a:t>
              </a:r>
              <a:endParaRPr kumimoji="1" lang="ja-JP" altLang="en-US" b="1" dirty="0">
                <a:solidFill>
                  <a:schemeClr val="tx1"/>
                </a:solidFill>
              </a:endParaRPr>
            </a:p>
          </p:txBody>
        </p:sp>
        <p:cxnSp>
          <p:nvCxnSpPr>
            <p:cNvPr id="30" name="直線矢印コネクタ 29"/>
            <p:cNvCxnSpPr>
              <a:stCxn id="27" idx="3"/>
            </p:cNvCxnSpPr>
            <p:nvPr/>
          </p:nvCxnSpPr>
          <p:spPr>
            <a:xfrm>
              <a:off x="6012372" y="5025576"/>
              <a:ext cx="503844" cy="170052"/>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1" name="直線矢印コネクタ 30"/>
            <p:cNvCxnSpPr>
              <a:stCxn id="28" idx="3"/>
            </p:cNvCxnSpPr>
            <p:nvPr/>
          </p:nvCxnSpPr>
          <p:spPr>
            <a:xfrm>
              <a:off x="6048072" y="5451244"/>
              <a:ext cx="468144" cy="12200"/>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2" name="直線矢印コネクタ 31"/>
            <p:cNvCxnSpPr>
              <a:stCxn id="29" idx="3"/>
            </p:cNvCxnSpPr>
            <p:nvPr/>
          </p:nvCxnSpPr>
          <p:spPr>
            <a:xfrm flipV="1">
              <a:off x="6085098" y="5739276"/>
              <a:ext cx="431118" cy="124676"/>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3" name="直線矢印コネクタ 32"/>
            <p:cNvCxnSpPr>
              <a:stCxn id="20" idx="3"/>
            </p:cNvCxnSpPr>
            <p:nvPr/>
          </p:nvCxnSpPr>
          <p:spPr>
            <a:xfrm>
              <a:off x="5969321" y="4581128"/>
              <a:ext cx="618903" cy="425116"/>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38" name="角丸四角形吹き出し 37"/>
            <p:cNvSpPr/>
            <p:nvPr/>
          </p:nvSpPr>
          <p:spPr>
            <a:xfrm>
              <a:off x="7164288" y="3990692"/>
              <a:ext cx="1872208" cy="865837"/>
            </a:xfrm>
            <a:prstGeom prst="wedgeRoundRectCallout">
              <a:avLst>
                <a:gd name="adj1" fmla="val -53201"/>
                <a:gd name="adj2" fmla="val 88902"/>
                <a:gd name="adj3" fmla="val 16667"/>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dirty="0" smtClean="0">
                  <a:solidFill>
                    <a:schemeClr val="tx1"/>
                  </a:solidFill>
                </a:rPr>
                <a:t>クラス</a:t>
              </a:r>
              <a:r>
                <a:rPr lang="en-US" altLang="ja-JP" dirty="0" smtClean="0">
                  <a:solidFill>
                    <a:schemeClr val="tx1"/>
                  </a:solidFill>
                </a:rPr>
                <a:t>I</a:t>
              </a:r>
              <a:r>
                <a:rPr lang="ja-JP" altLang="en-US" dirty="0" smtClean="0">
                  <a:solidFill>
                    <a:schemeClr val="tx1"/>
                  </a:solidFill>
                </a:rPr>
                <a:t>が</a:t>
              </a:r>
              <a:endParaRPr lang="en-US" altLang="ja-JP" dirty="0" smtClean="0">
                <a:solidFill>
                  <a:schemeClr val="tx1"/>
                </a:solidFill>
              </a:endParaRPr>
            </a:p>
            <a:p>
              <a:pPr algn="ctr"/>
              <a:r>
                <a:rPr lang="ja-JP" altLang="en-US" dirty="0" smtClean="0">
                  <a:solidFill>
                    <a:schemeClr val="tx1"/>
                  </a:solidFill>
                </a:rPr>
                <a:t>定義されたコード</a:t>
              </a:r>
              <a:r>
                <a:rPr lang="ja-JP" altLang="en-US" dirty="0">
                  <a:solidFill>
                    <a:schemeClr val="tx1"/>
                  </a:solidFill>
                </a:rPr>
                <a:t>を回答</a:t>
              </a:r>
            </a:p>
          </p:txBody>
        </p:sp>
      </p:grpSp>
      <p:sp>
        <p:nvSpPr>
          <p:cNvPr id="47" name="コンテンツ プレースホルダー 2"/>
          <p:cNvSpPr txBox="1">
            <a:spLocks/>
          </p:cNvSpPr>
          <p:nvPr/>
        </p:nvSpPr>
        <p:spPr bwMode="auto">
          <a:xfrm>
            <a:off x="323528" y="5562824"/>
            <a:ext cx="8579296" cy="1466576"/>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normAutofit fontScale="92500"/>
          </a:bodyPr>
          <a:lstStyle>
            <a:lvl1pPr marL="342900" indent="-342900" algn="l" rtl="0" eaLnBrk="1" fontAlgn="base" hangingPunct="1">
              <a:spcBef>
                <a:spcPct val="20000"/>
              </a:spcBef>
              <a:spcAft>
                <a:spcPct val="0"/>
              </a:spcAft>
              <a:buClr>
                <a:schemeClr val="accent2"/>
              </a:buClr>
              <a:buFont typeface="Wingdings" pitchFamily="2" charset="2"/>
              <a:buChar char="n"/>
              <a:defRPr kumimoji="1" sz="3200">
                <a:solidFill>
                  <a:schemeClr val="tx1"/>
                </a:solidFill>
                <a:latin typeface="+mn-lt"/>
                <a:ea typeface="+mn-ea"/>
                <a:cs typeface="+mn-cs"/>
              </a:defRPr>
            </a:lvl1pPr>
            <a:lvl2pPr marL="742950" indent="-285750" algn="l" rtl="0" eaLnBrk="1" fontAlgn="base" hangingPunct="1">
              <a:spcBef>
                <a:spcPct val="20000"/>
              </a:spcBef>
              <a:spcAft>
                <a:spcPct val="0"/>
              </a:spcAft>
              <a:buClr>
                <a:schemeClr val="accent1"/>
              </a:buClr>
              <a:buFont typeface="Wingdings" pitchFamily="2" charset="2"/>
              <a:buChar char="p"/>
              <a:defRPr kumimoji="1" sz="2800">
                <a:solidFill>
                  <a:schemeClr val="tx1"/>
                </a:solidFill>
                <a:latin typeface="+mn-lt"/>
                <a:ea typeface="+mn-ea"/>
              </a:defRPr>
            </a:lvl2pPr>
            <a:lvl3pPr marL="1143000" indent="-228600" algn="l" rtl="0" eaLnBrk="1" fontAlgn="base" hangingPunct="1">
              <a:spcBef>
                <a:spcPct val="20000"/>
              </a:spcBef>
              <a:spcAft>
                <a:spcPct val="0"/>
              </a:spcAft>
              <a:buClr>
                <a:schemeClr val="accent1"/>
              </a:buClr>
              <a:buFont typeface="Arial" pitchFamily="34" charset="0"/>
              <a:buChar char="•"/>
              <a:defRPr kumimoji="1" sz="2400">
                <a:solidFill>
                  <a:schemeClr val="tx1"/>
                </a:solidFill>
                <a:latin typeface="+mn-lt"/>
                <a:ea typeface="+mn-ea"/>
              </a:defRPr>
            </a:lvl3pPr>
            <a:lvl4pPr marL="1600200" indent="-228600" algn="l" rtl="0" eaLnBrk="1" fontAlgn="base" hangingPunct="1">
              <a:spcBef>
                <a:spcPct val="20000"/>
              </a:spcBef>
              <a:spcAft>
                <a:spcPct val="0"/>
              </a:spcAft>
              <a:buClr>
                <a:schemeClr val="accent1"/>
              </a:buClr>
              <a:buFont typeface="Arial" pitchFamily="34" charset="0"/>
              <a:buChar char="•"/>
              <a:defRPr kumimoji="1" sz="2000">
                <a:solidFill>
                  <a:schemeClr val="tx1"/>
                </a:solidFill>
                <a:latin typeface="+mn-lt"/>
                <a:ea typeface="+mn-ea"/>
              </a:defRPr>
            </a:lvl4pPr>
            <a:lvl5pPr marL="2057400" indent="-228600" algn="l" rtl="0" eaLnBrk="1" fontAlgn="base" hangingPunct="1">
              <a:spcBef>
                <a:spcPct val="20000"/>
              </a:spcBef>
              <a:spcAft>
                <a:spcPct val="0"/>
              </a:spcAft>
              <a:buClr>
                <a:schemeClr val="accent1"/>
              </a:buClr>
              <a:buFont typeface="Arial" pitchFamily="34" charset="0"/>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a:lstStyle>
          <a:p>
            <a:pPr marL="285750" indent="-285750"/>
            <a:r>
              <a:rPr lang="ja-JP" altLang="en-US" dirty="0"/>
              <a:t>辞書の有無による正答率の差を</a:t>
            </a:r>
            <a:r>
              <a:rPr lang="ja-JP" altLang="en-US" dirty="0" smtClean="0"/>
              <a:t>調査</a:t>
            </a:r>
            <a:endParaRPr lang="en-US" altLang="ja-JP" dirty="0" smtClean="0"/>
          </a:p>
          <a:p>
            <a:pPr marL="285750" indent="-285750"/>
            <a:r>
              <a:rPr lang="ja-JP" altLang="en-US" dirty="0" smtClean="0"/>
              <a:t>提示</a:t>
            </a:r>
            <a:r>
              <a:rPr lang="ja-JP" altLang="en-US" dirty="0" smtClean="0"/>
              <a:t>するコードは辞書</a:t>
            </a:r>
            <a:r>
              <a:rPr lang="ja-JP" altLang="en-US" dirty="0"/>
              <a:t>の生成に</a:t>
            </a:r>
            <a:r>
              <a:rPr lang="ja-JP" altLang="en-US" dirty="0" smtClean="0"/>
              <a:t>用いた</a:t>
            </a:r>
            <a:r>
              <a:rPr lang="ja-JP" altLang="en-US" dirty="0"/>
              <a:t>もの</a:t>
            </a:r>
            <a:r>
              <a:rPr lang="ja-JP" altLang="en-US" dirty="0" smtClean="0"/>
              <a:t>を</a:t>
            </a:r>
            <a:r>
              <a:rPr lang="ja-JP" altLang="en-US" dirty="0"/>
              <a:t>利用</a:t>
            </a:r>
            <a:endParaRPr lang="en-US" altLang="ja-JP" dirty="0"/>
          </a:p>
          <a:p>
            <a:endParaRPr lang="ja-JP" altLang="en-US" dirty="0"/>
          </a:p>
        </p:txBody>
      </p:sp>
      <p:sp>
        <p:nvSpPr>
          <p:cNvPr id="9" name="テキスト ボックス 8"/>
          <p:cNvSpPr txBox="1"/>
          <p:nvPr/>
        </p:nvSpPr>
        <p:spPr>
          <a:xfrm>
            <a:off x="4788024" y="2996952"/>
            <a:ext cx="495649" cy="369332"/>
          </a:xfrm>
          <a:prstGeom prst="rect">
            <a:avLst/>
          </a:prstGeom>
          <a:noFill/>
        </p:spPr>
        <p:txBody>
          <a:bodyPr wrap="none" rtlCol="0">
            <a:spAutoFit/>
          </a:bodyPr>
          <a:lstStyle/>
          <a:p>
            <a:r>
              <a:rPr lang="ja-JP" altLang="en-US" dirty="0" smtClean="0"/>
              <a:t>３．</a:t>
            </a:r>
            <a:endParaRPr kumimoji="1" lang="ja-JP" altLang="en-US" dirty="0"/>
          </a:p>
        </p:txBody>
      </p:sp>
      <p:sp>
        <p:nvSpPr>
          <p:cNvPr id="34" name="テキスト ボックス 33"/>
          <p:cNvSpPr txBox="1"/>
          <p:nvPr/>
        </p:nvSpPr>
        <p:spPr>
          <a:xfrm>
            <a:off x="118433" y="3356992"/>
            <a:ext cx="495649" cy="369332"/>
          </a:xfrm>
          <a:prstGeom prst="rect">
            <a:avLst/>
          </a:prstGeom>
          <a:noFill/>
        </p:spPr>
        <p:txBody>
          <a:bodyPr wrap="none" rtlCol="0">
            <a:spAutoFit/>
          </a:bodyPr>
          <a:lstStyle/>
          <a:p>
            <a:r>
              <a:rPr kumimoji="1" lang="ja-JP" altLang="en-US" dirty="0" smtClean="0"/>
              <a:t>１．</a:t>
            </a:r>
            <a:endParaRPr kumimoji="1" lang="ja-JP" altLang="en-US" dirty="0"/>
          </a:p>
        </p:txBody>
      </p:sp>
      <p:sp>
        <p:nvSpPr>
          <p:cNvPr id="36" name="テキスト ボックス 35"/>
          <p:cNvSpPr txBox="1"/>
          <p:nvPr/>
        </p:nvSpPr>
        <p:spPr>
          <a:xfrm>
            <a:off x="323528" y="4509120"/>
            <a:ext cx="495649" cy="369332"/>
          </a:xfrm>
          <a:prstGeom prst="rect">
            <a:avLst/>
          </a:prstGeom>
          <a:noFill/>
        </p:spPr>
        <p:txBody>
          <a:bodyPr wrap="none" rtlCol="0">
            <a:spAutoFit/>
          </a:bodyPr>
          <a:lstStyle/>
          <a:p>
            <a:r>
              <a:rPr kumimoji="1" lang="ja-JP" altLang="en-US" dirty="0" smtClean="0"/>
              <a:t>２．</a:t>
            </a:r>
            <a:endParaRPr kumimoji="1" lang="ja-JP" altLang="en-US" dirty="0"/>
          </a:p>
        </p:txBody>
      </p:sp>
    </p:spTree>
    <p:extLst>
      <p:ext uri="{BB962C8B-B14F-4D97-AF65-F5344CB8AC3E}">
        <p14:creationId xmlns:p14="http://schemas.microsoft.com/office/powerpoint/2010/main" val="2536821493"/>
      </p:ext>
    </p:extLst>
  </p:cSld>
  <p:clrMapOvr>
    <a:masterClrMapping/>
  </p:clrMapOvr>
  <p:timing>
    <p:tnLst>
      <p:par>
        <p:cTn id="1" dur="indefinite" restart="never" nodeType="tmRoot"/>
      </p:par>
    </p:tnLst>
  </p:timing>
</p:sld>
</file>

<file path=ppt/theme/theme1.xml><?xml version="1.0" encoding="utf-8"?>
<a:theme xmlns:a="http://schemas.openxmlformats.org/drawingml/2006/main" name="Sel-BlueMonday-white">
  <a:themeElements>
    <a:clrScheme name="sel-new2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sel-new2">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tx1">
            <a:lumMod val="50000"/>
            <a:lumOff val="50000"/>
          </a:schemeClr>
        </a:solidFill>
        <a:ln>
          <a:solidFill>
            <a:schemeClr val="bg1"/>
          </a:solidFill>
        </a:ln>
      </a:spPr>
      <a:bodyPr rtlCol="0" anchor="ctr"/>
      <a:lstStyle>
        <a:defPPr algn="ctr">
          <a:defRPr kumimoji="1">
            <a:solidFill>
              <a:schemeClr val="bg1"/>
            </a:solidFill>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raClrScheme>
      <a:clrScheme name="sel-new2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sel-new2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sel-new2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sel-new2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sel-new2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sel-new2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sel-new2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sel-new2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sel-new2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sel-new2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sel-new2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sel-new2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Sel-BlueMonday-white</Template>
  <TotalTime>36960</TotalTime>
  <Words>3675</Words>
  <Application>Microsoft Office PowerPoint</Application>
  <PresentationFormat>画面に合わせる (4:3)</PresentationFormat>
  <Paragraphs>668</Paragraphs>
  <Slides>29</Slides>
  <Notes>15</Notes>
  <HiddenSlides>0</HiddenSlides>
  <MMClips>0</MMClips>
  <ScaleCrop>false</ScaleCrop>
  <HeadingPairs>
    <vt:vector size="4" baseType="variant">
      <vt:variant>
        <vt:lpstr>テーマ</vt:lpstr>
      </vt:variant>
      <vt:variant>
        <vt:i4>1</vt:i4>
      </vt:variant>
      <vt:variant>
        <vt:lpstr>スライド タイトル</vt:lpstr>
      </vt:variant>
      <vt:variant>
        <vt:i4>29</vt:i4>
      </vt:variant>
    </vt:vector>
  </HeadingPairs>
  <TitlesOfParts>
    <vt:vector size="30" baseType="lpstr">
      <vt:lpstr>Sel-BlueMonday-white</vt:lpstr>
      <vt:lpstr>識別子とその対応するコメントを利用した プログラム理解用名詞辞書自動生成手法</vt:lpstr>
      <vt:lpstr>研究背景</vt:lpstr>
      <vt:lpstr>解決策</vt:lpstr>
      <vt:lpstr>提案手法</vt:lpstr>
      <vt:lpstr>名詞とコメントの収集</vt:lpstr>
      <vt:lpstr>頻出フレーズの抽出</vt:lpstr>
      <vt:lpstr>説明文の作成</vt:lpstr>
      <vt:lpstr>辞書への収録</vt:lpstr>
      <vt:lpstr>評価実験</vt:lpstr>
      <vt:lpstr>評価実験：問題の例</vt:lpstr>
      <vt:lpstr>評価実験の準備：辞書の生成</vt:lpstr>
      <vt:lpstr>結果と考察</vt:lpstr>
      <vt:lpstr>まとめと今後の課題</vt:lpstr>
      <vt:lpstr>ご清聴ありがとうございました</vt:lpstr>
      <vt:lpstr>以下，質疑応答用</vt:lpstr>
      <vt:lpstr>名詞の抽出</vt:lpstr>
      <vt:lpstr>構文木</vt:lpstr>
      <vt:lpstr>補完ルール</vt:lpstr>
      <vt:lpstr>補完の例</vt:lpstr>
      <vt:lpstr>代表的なグラフの選び方</vt:lpstr>
      <vt:lpstr>単語の同一視</vt:lpstr>
      <vt:lpstr>入力ソフトウェア</vt:lpstr>
      <vt:lpstr>フィルタリングの調整（1/2)</vt:lpstr>
      <vt:lpstr>フィルタリングの調整(2/2)</vt:lpstr>
      <vt:lpstr>フィルタリング基準</vt:lpstr>
      <vt:lpstr>フィルタリング一覧</vt:lpstr>
      <vt:lpstr>評価実験の問題の作り方</vt:lpstr>
      <vt:lpstr>名詞の理由</vt:lpstr>
      <vt:lpstr>頻出グラフマイニング</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識別子の読解と命名の支援を 目的とした名詞辞書の生成</dc:title>
  <dc:creator>tetuya-f</dc:creator>
  <cp:lastModifiedBy>Tetsuya Fujiki</cp:lastModifiedBy>
  <cp:revision>334</cp:revision>
  <cp:lastPrinted>2011-02-12T00:42:06Z</cp:lastPrinted>
  <dcterms:created xsi:type="dcterms:W3CDTF">2009-11-13T04:46:48Z</dcterms:created>
  <dcterms:modified xsi:type="dcterms:W3CDTF">2011-02-14T07:31:16Z</dcterms:modified>
</cp:coreProperties>
</file>