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8" r:id="rId3"/>
    <p:sldId id="307" r:id="rId4"/>
    <p:sldId id="275" r:id="rId5"/>
    <p:sldId id="259" r:id="rId6"/>
    <p:sldId id="291" r:id="rId7"/>
    <p:sldId id="267" r:id="rId8"/>
    <p:sldId id="301" r:id="rId9"/>
    <p:sldId id="270" r:id="rId10"/>
    <p:sldId id="313" r:id="rId11"/>
    <p:sldId id="312" r:id="rId12"/>
    <p:sldId id="317" r:id="rId13"/>
    <p:sldId id="269" r:id="rId14"/>
    <p:sldId id="311" r:id="rId15"/>
    <p:sldId id="316" r:id="rId16"/>
    <p:sldId id="319" r:id="rId17"/>
    <p:sldId id="290" r:id="rId18"/>
    <p:sldId id="318" r:id="rId19"/>
  </p:sldIdLst>
  <p:sldSz cx="9144000" cy="6858000" type="screen4x3"/>
  <p:notesSz cx="6805613" cy="9939338"/>
  <p:defaultTextStyle>
    <a:defPPr>
      <a:defRPr lang="ja-JP"/>
    </a:defPPr>
    <a:lvl1pPr marL="0" algn="l" defTabSz="914089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1pPr>
    <a:lvl2pPr marL="457042" algn="l" defTabSz="914089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2pPr>
    <a:lvl3pPr marL="914089" algn="l" defTabSz="914089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3pPr>
    <a:lvl4pPr marL="1371135" algn="l" defTabSz="914089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4pPr>
    <a:lvl5pPr marL="1828175" algn="l" defTabSz="914089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5pPr>
    <a:lvl6pPr marL="2285218" algn="l" defTabSz="914089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6pPr>
    <a:lvl7pPr marL="2742262" algn="l" defTabSz="914089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7pPr>
    <a:lvl8pPr marL="3199308" algn="l" defTabSz="914089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8pPr>
    <a:lvl9pPr marL="3656351" algn="l" defTabSz="914089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66" autoAdjust="0"/>
    <p:restoredTop sz="88514" autoAdjust="0"/>
  </p:normalViewPr>
  <p:slideViewPr>
    <p:cSldViewPr>
      <p:cViewPr varScale="1">
        <p:scale>
          <a:sx n="68" d="100"/>
          <a:sy n="68" d="100"/>
        </p:scale>
        <p:origin x="-378" y="-108"/>
      </p:cViewPr>
      <p:guideLst>
        <p:guide orient="horz" pos="4201"/>
        <p:guide pos="5602"/>
        <p:guide pos="1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1974" y="-90"/>
      </p:cViewPr>
      <p:guideLst>
        <p:guide orient="horz" pos="3131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6B3355-8E8B-4CEF-BA92-02B1060CC05B}" type="datetimeFigureOut">
              <a:rPr kumimoji="1" lang="ja-JP" altLang="en-US" smtClean="0"/>
              <a:pPr/>
              <a:t>2011/2/13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D3510F-5C40-4F40-9154-7E3802B31AB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F8694-83DA-4D27-9D65-42B3AAF7F3A4}" type="datetimeFigureOut">
              <a:rPr kumimoji="1" lang="ja-JP" altLang="en-US" smtClean="0"/>
              <a:pPr/>
              <a:t>2011/2/13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EB488F-D27E-4077-BF72-7D3D7D954D6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089" rtl="0" eaLnBrk="1" latinLnBrk="0" hangingPunct="1">
      <a:defRPr kumimoji="1" sz="1500" kern="1200">
        <a:solidFill>
          <a:schemeClr val="tx1"/>
        </a:solidFill>
        <a:latin typeface="+mn-lt"/>
        <a:ea typeface="+mn-ea"/>
        <a:cs typeface="+mn-cs"/>
      </a:defRPr>
    </a:lvl1pPr>
    <a:lvl2pPr marL="457042" algn="l" defTabSz="914089" rtl="0" eaLnBrk="1" latinLnBrk="0" hangingPunct="1">
      <a:defRPr kumimoji="1" sz="1500" kern="1200">
        <a:solidFill>
          <a:schemeClr val="tx1"/>
        </a:solidFill>
        <a:latin typeface="+mn-lt"/>
        <a:ea typeface="+mn-ea"/>
        <a:cs typeface="+mn-cs"/>
      </a:defRPr>
    </a:lvl2pPr>
    <a:lvl3pPr marL="914089" algn="l" defTabSz="914089" rtl="0" eaLnBrk="1" latinLnBrk="0" hangingPunct="1">
      <a:defRPr kumimoji="1" sz="1500" kern="1200">
        <a:solidFill>
          <a:schemeClr val="tx1"/>
        </a:solidFill>
        <a:latin typeface="+mn-lt"/>
        <a:ea typeface="+mn-ea"/>
        <a:cs typeface="+mn-cs"/>
      </a:defRPr>
    </a:lvl3pPr>
    <a:lvl4pPr marL="1371135" algn="l" defTabSz="914089" rtl="0" eaLnBrk="1" latinLnBrk="0" hangingPunct="1">
      <a:defRPr kumimoji="1" sz="1500" kern="1200">
        <a:solidFill>
          <a:schemeClr val="tx1"/>
        </a:solidFill>
        <a:latin typeface="+mn-lt"/>
        <a:ea typeface="+mn-ea"/>
        <a:cs typeface="+mn-cs"/>
      </a:defRPr>
    </a:lvl4pPr>
    <a:lvl5pPr marL="1828175" algn="l" defTabSz="914089" rtl="0" eaLnBrk="1" latinLnBrk="0" hangingPunct="1">
      <a:defRPr kumimoji="1" sz="1500" kern="1200">
        <a:solidFill>
          <a:schemeClr val="tx1"/>
        </a:solidFill>
        <a:latin typeface="+mn-lt"/>
        <a:ea typeface="+mn-ea"/>
        <a:cs typeface="+mn-cs"/>
      </a:defRPr>
    </a:lvl5pPr>
    <a:lvl6pPr marL="2285218" algn="l" defTabSz="914089" rtl="0" eaLnBrk="1" latinLnBrk="0" hangingPunct="1">
      <a:defRPr kumimoji="1" sz="1500" kern="1200">
        <a:solidFill>
          <a:schemeClr val="tx1"/>
        </a:solidFill>
        <a:latin typeface="+mn-lt"/>
        <a:ea typeface="+mn-ea"/>
        <a:cs typeface="+mn-cs"/>
      </a:defRPr>
    </a:lvl6pPr>
    <a:lvl7pPr marL="2742262" algn="l" defTabSz="914089" rtl="0" eaLnBrk="1" latinLnBrk="0" hangingPunct="1">
      <a:defRPr kumimoji="1" sz="1500" kern="1200">
        <a:solidFill>
          <a:schemeClr val="tx1"/>
        </a:solidFill>
        <a:latin typeface="+mn-lt"/>
        <a:ea typeface="+mn-ea"/>
        <a:cs typeface="+mn-cs"/>
      </a:defRPr>
    </a:lvl7pPr>
    <a:lvl8pPr marL="3199308" algn="l" defTabSz="914089" rtl="0" eaLnBrk="1" latinLnBrk="0" hangingPunct="1">
      <a:defRPr kumimoji="1" sz="1500" kern="1200">
        <a:solidFill>
          <a:schemeClr val="tx1"/>
        </a:solidFill>
        <a:latin typeface="+mn-lt"/>
        <a:ea typeface="+mn-ea"/>
        <a:cs typeface="+mn-cs"/>
      </a:defRPr>
    </a:lvl8pPr>
    <a:lvl9pPr marL="3656351" algn="l" defTabSz="914089" rtl="0" eaLnBrk="1" latinLnBrk="0" hangingPunct="1">
      <a:defRPr kumimoji="1" sz="1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EB488F-D27E-4077-BF72-7D3D7D954D63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表現に一貫性がない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EB488F-D27E-4077-BF72-7D3D7D954D63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合計</a:t>
            </a:r>
            <a:r>
              <a:rPr kumimoji="1" lang="en-US" altLang="ja-JP" dirty="0" smtClean="0"/>
              <a:t>6:5</a:t>
            </a:r>
          </a:p>
          <a:p>
            <a:r>
              <a:rPr kumimoji="1" lang="ja-JP" altLang="en-US" dirty="0" smtClean="0"/>
              <a:t>誤検出を抑えながら検出できたか？</a:t>
            </a:r>
            <a:endParaRPr kumimoji="1" lang="en-US" altLang="ja-JP" dirty="0" smtClean="0"/>
          </a:p>
          <a:p>
            <a:r>
              <a:rPr kumimoji="1" lang="ja-JP" altLang="en-US" dirty="0" smtClean="0"/>
              <a:t>向こうでとれてたのがとれてません＞＜</a:t>
            </a:r>
            <a:endParaRPr kumimoji="1" lang="en-US" altLang="ja-JP" dirty="0" smtClean="0"/>
          </a:p>
          <a:p>
            <a:r>
              <a:rPr kumimoji="1" lang="ja-JP" altLang="en-US" dirty="0" smtClean="0"/>
              <a:t>でも既存手法でとれなかったのがとれていますね＾ｑ＾</a:t>
            </a:r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EB488F-D27E-4077-BF72-7D3D7D954D63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EB488F-D27E-4077-BF72-7D3D7D954D63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EB488F-D27E-4077-BF72-7D3D7D954D63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ソート２隠す</a:t>
            </a:r>
            <a:endParaRPr kumimoji="1" lang="en-US" altLang="ja-JP" dirty="0" smtClean="0"/>
          </a:p>
          <a:p>
            <a:r>
              <a:rPr kumimoji="1" lang="ja-JP" altLang="en-US" dirty="0" smtClean="0"/>
              <a:t>買った負けたでハイライト</a:t>
            </a:r>
            <a:endParaRPr kumimoji="1" lang="en-US" altLang="ja-JP" dirty="0" smtClean="0"/>
          </a:p>
          <a:p>
            <a:r>
              <a:rPr kumimoji="1" lang="ja-JP" altLang="en-US" dirty="0" smtClean="0"/>
              <a:t>欠陥だけに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EB488F-D27E-4077-BF72-7D3D7D954D63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err="1" smtClean="0"/>
              <a:t>GrouMiner</a:t>
            </a:r>
            <a:r>
              <a:rPr kumimoji="1" lang="ja-JP" altLang="en-US" dirty="0" smtClean="0"/>
              <a:t>をいれないといけ</a:t>
            </a:r>
            <a:endParaRPr kumimoji="1" lang="en-US" altLang="ja-JP" dirty="0" smtClean="0"/>
          </a:p>
          <a:p>
            <a:r>
              <a:rPr kumimoji="1" lang="ja-JP" altLang="en-US" dirty="0" smtClean="0"/>
              <a:t>抽象的なモデルをつかってるよ</a:t>
            </a:r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EB488F-D27E-4077-BF72-7D3D7D954D63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EB488F-D27E-4077-BF72-7D3D7D954D63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イディオム</a:t>
            </a:r>
            <a:r>
              <a:rPr kumimoji="1" lang="ja-JP" altLang="en-US" dirty="0" err="1" smtClean="0"/>
              <a:t>ｊ</a:t>
            </a:r>
            <a:r>
              <a:rPr kumimoji="1" lang="ja-JP" altLang="en-US" dirty="0" smtClean="0"/>
              <a:t>はややこしいから使わない！！」</a:t>
            </a:r>
            <a:endParaRPr kumimoji="1" lang="en-US" altLang="ja-JP" dirty="0" smtClean="0"/>
          </a:p>
          <a:p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EB488F-D27E-4077-BF72-7D3D7D954D63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モデル作る</a:t>
            </a:r>
            <a:endParaRPr kumimoji="1" lang="en-US" altLang="ja-JP" dirty="0" smtClean="0"/>
          </a:p>
          <a:p>
            <a:pPr>
              <a:buFontTx/>
              <a:buChar char="-"/>
            </a:pPr>
            <a:r>
              <a:rPr kumimoji="1" lang="ja-JP" altLang="en-US" dirty="0" smtClean="0"/>
              <a:t>目標に沿った最適化</a:t>
            </a:r>
            <a:endParaRPr kumimoji="1" lang="en-US" altLang="ja-JP" dirty="0" smtClean="0"/>
          </a:p>
          <a:p>
            <a:pPr>
              <a:buFontTx/>
              <a:buNone/>
            </a:pPr>
            <a:endParaRPr kumimoji="1" lang="en-US" altLang="ja-JP" dirty="0" smtClean="0"/>
          </a:p>
          <a:p>
            <a:pPr>
              <a:buFontTx/>
              <a:buNone/>
            </a:pPr>
            <a:r>
              <a:rPr kumimoji="1" lang="ja-JP" altLang="en-US" dirty="0" smtClean="0"/>
              <a:t>パターン抽出する</a:t>
            </a:r>
            <a:endParaRPr kumimoji="1" lang="en-US" altLang="ja-JP" dirty="0" smtClean="0"/>
          </a:p>
          <a:p>
            <a:pPr>
              <a:buFontTx/>
              <a:buChar char="-"/>
            </a:pPr>
            <a:r>
              <a:rPr kumimoji="1" lang="ja-JP" altLang="en-US" dirty="0" smtClean="0"/>
              <a:t>頻出する部分構造．例えばグラフなら</a:t>
            </a:r>
            <a:r>
              <a:rPr kumimoji="1" lang="en-US" altLang="ja-JP" dirty="0" smtClean="0"/>
              <a:t>…</a:t>
            </a:r>
          </a:p>
          <a:p>
            <a:pPr>
              <a:buFontTx/>
              <a:buChar char="-"/>
            </a:pPr>
            <a:endParaRPr kumimoji="1" lang="en-US" altLang="ja-JP" dirty="0" smtClean="0"/>
          </a:p>
          <a:p>
            <a:pPr>
              <a:buFontTx/>
              <a:buNone/>
            </a:pPr>
            <a:r>
              <a:rPr kumimoji="1" lang="ja-JP" altLang="en-US" dirty="0" smtClean="0"/>
              <a:t>違反検出する</a:t>
            </a:r>
            <a:endParaRPr kumimoji="1" lang="en-US" altLang="ja-JP" dirty="0" smtClean="0"/>
          </a:p>
          <a:p>
            <a:pPr>
              <a:buFontTx/>
              <a:buChar char="-"/>
            </a:pPr>
            <a:r>
              <a:rPr kumimoji="1" lang="ja-JP" altLang="en-US" dirty="0" smtClean="0"/>
              <a:t>確信度を使う．確信度の話を読み上げる．</a:t>
            </a:r>
            <a:endParaRPr kumimoji="1" lang="en-US" altLang="ja-JP" dirty="0" smtClean="0"/>
          </a:p>
          <a:p>
            <a:pPr>
              <a:buFontTx/>
              <a:buChar char="-"/>
            </a:pPr>
            <a:endParaRPr kumimoji="1" lang="en-US" altLang="ja-JP" dirty="0" smtClean="0"/>
          </a:p>
          <a:p>
            <a:pPr>
              <a:buFontTx/>
              <a:buNone/>
            </a:pPr>
            <a:r>
              <a:rPr kumimoji="1" lang="ja-JP" altLang="en-US" dirty="0" smtClean="0"/>
              <a:t>問題点</a:t>
            </a:r>
            <a:endParaRPr kumimoji="1" lang="en-US" altLang="ja-JP" dirty="0" smtClean="0"/>
          </a:p>
          <a:p>
            <a:pPr>
              <a:buFontTx/>
              <a:buChar char="-"/>
            </a:pPr>
            <a:r>
              <a:rPr kumimoji="1" lang="ja-JP" altLang="en-US" dirty="0" smtClean="0"/>
              <a:t>抽出が重いからモデルを簡略化→とれないパターン→欠陥が</a:t>
            </a:r>
            <a:endParaRPr kumimoji="1" lang="en-US" altLang="ja-JP" dirty="0" smtClean="0"/>
          </a:p>
          <a:p>
            <a:pPr>
              <a:buFontTx/>
              <a:buChar char="-"/>
            </a:pP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誤検出が多いから確信度を高く設定→少数出現する違反はとれない</a:t>
            </a:r>
            <a:endParaRPr kumimoji="1" lang="en-US" altLang="ja-JP" dirty="0" smtClean="0"/>
          </a:p>
          <a:p>
            <a:pPr>
              <a:buFontTx/>
              <a:buNone/>
            </a:pPr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EB488F-D27E-4077-BF72-7D3D7D954D63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EB488F-D27E-4077-BF72-7D3D7D954D63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EB488F-D27E-4077-BF72-7D3D7D954D63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2</a:t>
            </a:r>
            <a:r>
              <a:rPr kumimoji="1" lang="ja-JP" altLang="en-US" dirty="0" smtClean="0"/>
              <a:t>段目</a:t>
            </a:r>
            <a:r>
              <a:rPr kumimoji="1" lang="en-US" altLang="ja-JP" dirty="0" smtClean="0"/>
              <a:t>3</a:t>
            </a:r>
            <a:r>
              <a:rPr kumimoji="1" lang="ja-JP" altLang="en-US" dirty="0" smtClean="0"/>
              <a:t>段目キャプション入れる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EB488F-D27E-4077-BF72-7D3D7D954D63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P1</a:t>
            </a:r>
            <a:r>
              <a:rPr kumimoji="1" lang="ja-JP" altLang="en-US" dirty="0" smtClean="0"/>
              <a:t>が変種なんやから，</a:t>
            </a:r>
            <a:r>
              <a:rPr kumimoji="1" lang="en-US" altLang="ja-JP" dirty="0" smtClean="0"/>
              <a:t>1.0</a:t>
            </a:r>
            <a:r>
              <a:rPr kumimoji="1" lang="ja-JP" altLang="en-US" dirty="0" smtClean="0"/>
              <a:t>ちゅうことは変種の定義によりや</a:t>
            </a:r>
            <a:r>
              <a:rPr kumimoji="1" lang="ja-JP" altLang="en-US" dirty="0" err="1" smtClean="0"/>
              <a:t>な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EB488F-D27E-4077-BF72-7D3D7D954D63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どれを説明してるかキャプション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EB488F-D27E-4077-BF72-7D3D7D954D63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表現に一貫性がない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EB488F-D27E-4077-BF72-7D3D7D954D63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9" y="2130451"/>
            <a:ext cx="7772403" cy="1470023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7" y="3886207"/>
            <a:ext cx="640079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0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2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3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5B7ED-3D8C-43C5-9682-902E6784E50A}" type="datetime1">
              <a:rPr kumimoji="1" lang="ja-JP" altLang="en-US" smtClean="0"/>
              <a:pPr/>
              <a:t>2011/2/13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43241" y="6492890"/>
            <a:ext cx="2895600" cy="365123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010404" y="6492890"/>
            <a:ext cx="2133600" cy="365123"/>
          </a:xfrm>
        </p:spPr>
        <p:txBody>
          <a:bodyPr/>
          <a:lstStyle/>
          <a:p>
            <a:fld id="{6E6775FB-B7FD-4ED7-8028-29A5E2AFB0D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pic>
        <p:nvPicPr>
          <p:cNvPr id="7" name="図 6" descr="sel-logo.png"/>
          <p:cNvPicPr>
            <a:picLocks noChangeAspect="1"/>
          </p:cNvPicPr>
          <p:nvPr userDrawn="1"/>
        </p:nvPicPr>
        <p:blipFill>
          <a:blip r:embed="rId2" cstate="print">
            <a:lum bright="33000" contrast="24000"/>
          </a:blip>
          <a:stretch>
            <a:fillRect/>
          </a:stretch>
        </p:blipFill>
        <p:spPr>
          <a:xfrm>
            <a:off x="7358114" y="71414"/>
            <a:ext cx="1714480" cy="5888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92" y="4800621"/>
            <a:ext cx="5486400" cy="566737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92" y="61278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042" indent="0">
              <a:buNone/>
              <a:defRPr sz="2800"/>
            </a:lvl2pPr>
            <a:lvl3pPr marL="914089" indent="0">
              <a:buNone/>
              <a:defRPr sz="2300"/>
            </a:lvl3pPr>
            <a:lvl4pPr marL="1371135" indent="0">
              <a:buNone/>
              <a:defRPr sz="1900"/>
            </a:lvl4pPr>
            <a:lvl5pPr marL="1828175" indent="0">
              <a:buNone/>
              <a:defRPr sz="1900"/>
            </a:lvl5pPr>
            <a:lvl6pPr marL="2285218" indent="0">
              <a:buNone/>
              <a:defRPr sz="1900"/>
            </a:lvl6pPr>
            <a:lvl7pPr marL="2742262" indent="0">
              <a:buNone/>
              <a:defRPr sz="1900"/>
            </a:lvl7pPr>
            <a:lvl8pPr marL="3199308" indent="0">
              <a:buNone/>
              <a:defRPr sz="1900"/>
            </a:lvl8pPr>
            <a:lvl9pPr marL="3656351" indent="0">
              <a:buNone/>
              <a:defRPr sz="19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92" y="5367358"/>
            <a:ext cx="5486400" cy="804863"/>
          </a:xfrm>
        </p:spPr>
        <p:txBody>
          <a:bodyPr/>
          <a:lstStyle>
            <a:lvl1pPr marL="0" indent="0">
              <a:buNone/>
              <a:defRPr sz="1500"/>
            </a:lvl1pPr>
            <a:lvl2pPr marL="457042" indent="0">
              <a:buNone/>
              <a:defRPr sz="1500"/>
            </a:lvl2pPr>
            <a:lvl3pPr marL="914089" indent="0">
              <a:buNone/>
              <a:defRPr sz="800"/>
            </a:lvl3pPr>
            <a:lvl4pPr marL="1371135" indent="0">
              <a:buNone/>
              <a:defRPr sz="800"/>
            </a:lvl4pPr>
            <a:lvl5pPr marL="1828175" indent="0">
              <a:buNone/>
              <a:defRPr sz="800"/>
            </a:lvl5pPr>
            <a:lvl6pPr marL="2285218" indent="0">
              <a:buNone/>
              <a:defRPr sz="800"/>
            </a:lvl6pPr>
            <a:lvl7pPr marL="2742262" indent="0">
              <a:buNone/>
              <a:defRPr sz="800"/>
            </a:lvl7pPr>
            <a:lvl8pPr marL="3199308" indent="0">
              <a:buNone/>
              <a:defRPr sz="800"/>
            </a:lvl8pPr>
            <a:lvl9pPr marL="3656351" indent="0">
              <a:buNone/>
              <a:defRPr sz="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8DE7E-F400-4FCE-B96F-BB99336E8C8F}" type="datetime1">
              <a:rPr kumimoji="1" lang="ja-JP" altLang="en-US" smtClean="0"/>
              <a:pPr/>
              <a:t>2011/2/13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75FB-B7FD-4ED7-8028-29A5E2AFB0D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B3FE8-3BC3-4251-BF41-5B102C16ABC9}" type="datetime1">
              <a:rPr kumimoji="1" lang="ja-JP" altLang="en-US" smtClean="0"/>
              <a:pPr/>
              <a:t>2011/2/13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75FB-B7FD-4ED7-8028-29A5E2AFB0D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5" y="274657"/>
            <a:ext cx="2057403" cy="5851523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7" y="274657"/>
            <a:ext cx="6019800" cy="585152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76D34-245E-4F43-86A4-712546BDE945}" type="datetime1">
              <a:rPr kumimoji="1" lang="ja-JP" altLang="en-US" smtClean="0"/>
              <a:pPr/>
              <a:t>2011/2/13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75FB-B7FD-4ED7-8028-29A5E2AFB0D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5" y="30"/>
            <a:ext cx="9144000" cy="714353"/>
          </a:xfrm>
          <a:prstGeom prst="rect">
            <a:avLst/>
          </a:prstGeom>
          <a:gradFill flip="none" rotWithShape="1">
            <a:gsLst>
              <a:gs pos="6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75000"/>
                  <a:lumOff val="2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>
              <a:gradFill>
                <a:gsLst>
                  <a:gs pos="0">
                    <a:schemeClr val="bg1"/>
                  </a:gs>
                  <a:gs pos="50000">
                    <a:schemeClr val="bg1"/>
                  </a:gs>
                  <a:gs pos="100000">
                    <a:schemeClr val="bg1">
                      <a:lumMod val="95000"/>
                    </a:schemeClr>
                  </a:gs>
                </a:gsLst>
                <a:lin ang="5400000" scaled="0"/>
              </a:gra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9" y="71426"/>
            <a:ext cx="8229600" cy="642916"/>
          </a:xfrm>
        </p:spPr>
        <p:txBody>
          <a:bodyPr>
            <a:norm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42851" y="785810"/>
            <a:ext cx="8644000" cy="5572163"/>
          </a:xfrm>
        </p:spPr>
        <p:txBody>
          <a:bodyPr/>
          <a:lstStyle>
            <a:lvl1pPr>
              <a:buFontTx/>
              <a:buBlip>
                <a:blip r:embed="rId2"/>
              </a:buBlip>
              <a:defRPr sz="2800">
                <a:latin typeface="ヒラギノ角ゴ ProN W3" pitchFamily="34" charset="-128"/>
                <a:ea typeface="ヒラギノ角ゴ ProN W3" pitchFamily="34" charset="-128"/>
              </a:defRPr>
            </a:lvl1pPr>
            <a:lvl2pPr>
              <a:buFontTx/>
              <a:buBlip>
                <a:blip r:embed="rId3"/>
              </a:buBlip>
              <a:defRPr sz="2400">
                <a:latin typeface="ヒラギノ角ゴ ProN W3" pitchFamily="34" charset="-128"/>
                <a:ea typeface="ヒラギノ角ゴ ProN W3" pitchFamily="34" charset="-128"/>
              </a:defRPr>
            </a:lvl2pPr>
            <a:lvl3pPr>
              <a:buFontTx/>
              <a:buBlip>
                <a:blip r:embed="rId4"/>
              </a:buBlip>
              <a:defRPr sz="2000">
                <a:latin typeface="ヒラギノ角ゴ ProN W3" pitchFamily="34" charset="-128"/>
                <a:ea typeface="ヒラギノ角ゴ ProN W3" pitchFamily="34" charset="-128"/>
              </a:defRPr>
            </a:lvl3pPr>
            <a:lvl4pPr>
              <a:buFont typeface="MS Mincho" pitchFamily="17" charset="-128"/>
              <a:buChar char="☺"/>
              <a:defRPr sz="1700">
                <a:latin typeface="ヒラギノ角ゴ ProN W3" pitchFamily="34" charset="-128"/>
                <a:ea typeface="ヒラギノ角ゴ ProN W3" pitchFamily="34" charset="-128"/>
              </a:defRPr>
            </a:lvl4pPr>
            <a:lvl5pPr>
              <a:buFont typeface="MS Mincho" pitchFamily="17" charset="-128"/>
              <a:buChar char="☺"/>
              <a:defRPr sz="1700">
                <a:latin typeface="ヒラギノ角ゴ ProN W3" pitchFamily="34" charset="-128"/>
                <a:ea typeface="ヒラギノ角ゴ ProN W3" pitchFamily="34" charset="-128"/>
              </a:defRPr>
            </a:lvl5pPr>
          </a:lstStyle>
          <a:p>
            <a:pPr lvl="0"/>
            <a:r>
              <a:rPr kumimoji="1" lang="ja-JP" altLang="en-US" dirty="0" smtClean="0"/>
              <a:t>マスタ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26DC0-B988-4079-9C75-7F7C24DE079E}" type="datetime1">
              <a:rPr kumimoji="1" lang="ja-JP" altLang="en-US" smtClean="0"/>
              <a:pPr/>
              <a:t>2011/2/13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071807" y="6492890"/>
            <a:ext cx="2895600" cy="365123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010404" y="6492890"/>
            <a:ext cx="2133600" cy="365123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6E6775FB-B7FD-4ED7-8028-29A5E2AFB0D3}" type="slidenum">
              <a:rPr lang="ja-JP" altLang="en-US" smtClean="0"/>
              <a:pPr/>
              <a:t>&lt;#&gt;</a:t>
            </a:fld>
            <a:endParaRPr lang="ja-JP" altLang="en-US" dirty="0"/>
          </a:p>
        </p:txBody>
      </p:sp>
      <p:pic>
        <p:nvPicPr>
          <p:cNvPr id="9" name="図 8" descr="sel-logo.png"/>
          <p:cNvPicPr>
            <a:picLocks noChangeAspect="1"/>
          </p:cNvPicPr>
          <p:nvPr userDrawn="1"/>
        </p:nvPicPr>
        <p:blipFill>
          <a:blip r:embed="rId5" cstate="print">
            <a:lum bright="33000" contrast="24000"/>
          </a:blip>
          <a:stretch>
            <a:fillRect/>
          </a:stretch>
        </p:blipFill>
        <p:spPr>
          <a:xfrm>
            <a:off x="7358114" y="71414"/>
            <a:ext cx="1714480" cy="5888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5" y="30"/>
            <a:ext cx="9144000" cy="714353"/>
          </a:xfrm>
          <a:prstGeom prst="rect">
            <a:avLst/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tx1">
                  <a:lumMod val="65000"/>
                  <a:lumOff val="35000"/>
                </a:schemeClr>
              </a:gs>
              <a:gs pos="51000">
                <a:schemeClr val="tx1">
                  <a:lumMod val="95000"/>
                  <a:lumOff val="5000"/>
                </a:schemeClr>
              </a:gs>
              <a:gs pos="100000">
                <a:schemeClr val="tx1">
                  <a:lumMod val="75000"/>
                  <a:lumOff val="25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9" y="285739"/>
            <a:ext cx="8229600" cy="428603"/>
          </a:xfrm>
        </p:spPr>
        <p:txBody>
          <a:bodyPr>
            <a:noAutofit/>
          </a:bodyPr>
          <a:lstStyle>
            <a:lvl1pPr algn="l">
              <a:defRPr sz="2800">
                <a:solidFill>
                  <a:schemeClr val="bg1"/>
                </a:solidFill>
              </a:defRPr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42859" y="785809"/>
            <a:ext cx="9001156" cy="5715037"/>
          </a:xfrm>
        </p:spPr>
        <p:txBody>
          <a:bodyPr/>
          <a:lstStyle>
            <a:lvl1pPr>
              <a:buFontTx/>
              <a:buBlip>
                <a:blip r:embed="rId2"/>
              </a:buBlip>
              <a:defRPr sz="2800">
                <a:latin typeface="ヒラギノ角ゴ ProN W3" pitchFamily="34" charset="-128"/>
                <a:ea typeface="ヒラギノ角ゴ ProN W3" pitchFamily="34" charset="-128"/>
              </a:defRPr>
            </a:lvl1pPr>
            <a:lvl2pPr>
              <a:buFontTx/>
              <a:buBlip>
                <a:blip r:embed="rId3"/>
              </a:buBlip>
              <a:defRPr sz="2300">
                <a:latin typeface="ヒラギノ角ゴ ProN W3" pitchFamily="34" charset="-128"/>
                <a:ea typeface="ヒラギノ角ゴ ProN W3" pitchFamily="34" charset="-128"/>
              </a:defRPr>
            </a:lvl2pPr>
            <a:lvl3pPr>
              <a:buFontTx/>
              <a:buBlip>
                <a:blip r:embed="rId4"/>
              </a:buBlip>
              <a:defRPr sz="1900">
                <a:latin typeface="ヒラギノ角ゴ ProN W3" pitchFamily="34" charset="-128"/>
                <a:ea typeface="ヒラギノ角ゴ ProN W3" pitchFamily="34" charset="-128"/>
              </a:defRPr>
            </a:lvl3pPr>
            <a:lvl4pPr>
              <a:buFont typeface="MS Mincho" pitchFamily="17" charset="-128"/>
              <a:buChar char="☺"/>
              <a:defRPr sz="1700">
                <a:latin typeface="ヒラギノ角ゴ ProN W3" pitchFamily="34" charset="-128"/>
                <a:ea typeface="ヒラギノ角ゴ ProN W3" pitchFamily="34" charset="-128"/>
              </a:defRPr>
            </a:lvl4pPr>
            <a:lvl5pPr>
              <a:buFont typeface="MS Mincho" pitchFamily="17" charset="-128"/>
              <a:buChar char="☺"/>
              <a:defRPr sz="1700">
                <a:latin typeface="ヒラギノ角ゴ ProN W3" pitchFamily="34" charset="-128"/>
                <a:ea typeface="ヒラギノ角ゴ ProN W3" pitchFamily="34" charset="-128"/>
              </a:defRPr>
            </a:lvl5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71078-281E-414B-B156-93F973E5E377}" type="datetime1">
              <a:rPr kumimoji="1" lang="ja-JP" altLang="en-US" smtClean="0"/>
              <a:pPr/>
              <a:t>2011/2/13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071807" y="6492890"/>
            <a:ext cx="2895600" cy="365123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010404" y="6492890"/>
            <a:ext cx="2133600" cy="365123"/>
          </a:xfrm>
        </p:spPr>
        <p:txBody>
          <a:bodyPr/>
          <a:lstStyle/>
          <a:p>
            <a:fld id="{6E6775FB-B7FD-4ED7-8028-29A5E2AFB0D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10" name="テキスト プレースホルダ 9"/>
          <p:cNvSpPr>
            <a:spLocks noGrp="1"/>
          </p:cNvSpPr>
          <p:nvPr>
            <p:ph type="body" sz="quarter" idx="13"/>
          </p:nvPr>
        </p:nvSpPr>
        <p:spPr>
          <a:xfrm>
            <a:off x="428601" y="8"/>
            <a:ext cx="3929060" cy="357167"/>
          </a:xfrm>
        </p:spPr>
        <p:txBody>
          <a:bodyPr>
            <a:noAutofit/>
          </a:bodyPr>
          <a:lstStyle>
            <a:lvl1pPr>
              <a:buFont typeface="Arial" pitchFamily="34" charset="0"/>
              <a:buNone/>
              <a:defRPr sz="1700">
                <a:solidFill>
                  <a:schemeClr val="bg1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角丸四角形 6"/>
          <p:cNvSpPr/>
          <p:nvPr/>
        </p:nvSpPr>
        <p:spPr>
          <a:xfrm>
            <a:off x="714359" y="2571757"/>
            <a:ext cx="7786743" cy="1285883"/>
          </a:xfrm>
          <a:prstGeom prst="roundRect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14355" y="2857507"/>
            <a:ext cx="7772403" cy="857257"/>
          </a:xfrm>
        </p:spPr>
        <p:txBody>
          <a:bodyPr anchor="t"/>
          <a:lstStyle>
            <a:lvl1pPr algn="ctr">
              <a:defRPr sz="4000" b="1" cap="all">
                <a:solidFill>
                  <a:schemeClr val="bg1">
                    <a:lumMod val="95000"/>
                  </a:schemeClr>
                </a:solidFill>
                <a:latin typeface="メイリオ" pitchFamily="50" charset="-128"/>
                <a:ea typeface="メイリオ" pitchFamily="50" charset="-128"/>
              </a:defRPr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71481" y="4143398"/>
            <a:ext cx="7772403" cy="1500187"/>
          </a:xfrm>
        </p:spPr>
        <p:txBody>
          <a:bodyPr anchor="b"/>
          <a:lstStyle>
            <a:lvl1pPr marL="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1pPr>
            <a:lvl2pPr marL="45704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1408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7113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817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8521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4226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9930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5635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F8A3E-9778-467F-8675-1D3206A234DF}" type="datetime1">
              <a:rPr kumimoji="1" lang="ja-JP" altLang="en-US" smtClean="0"/>
              <a:pPr/>
              <a:t>2011/2/13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75FB-B7FD-4ED7-8028-29A5E2AFB0D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5" y="1600208"/>
            <a:ext cx="4038603" cy="4525967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3" y="1600208"/>
            <a:ext cx="4038603" cy="4525967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2528E-EE5B-47DE-A25F-7D3F4118481D}" type="datetime1">
              <a:rPr kumimoji="1" lang="ja-JP" altLang="en-US" smtClean="0"/>
              <a:pPr/>
              <a:t>2011/2/13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75FB-B7FD-4ED7-8028-29A5E2AFB0D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7" y="1535118"/>
            <a:ext cx="4040191" cy="639767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042" indent="0">
              <a:buNone/>
              <a:defRPr sz="1900" b="1"/>
            </a:lvl2pPr>
            <a:lvl3pPr marL="914089" indent="0">
              <a:buNone/>
              <a:defRPr sz="1700" b="1"/>
            </a:lvl3pPr>
            <a:lvl4pPr marL="1371135" indent="0">
              <a:buNone/>
              <a:defRPr sz="1700" b="1"/>
            </a:lvl4pPr>
            <a:lvl5pPr marL="1828175" indent="0">
              <a:buNone/>
              <a:defRPr sz="1700" b="1"/>
            </a:lvl5pPr>
            <a:lvl6pPr marL="2285218" indent="0">
              <a:buNone/>
              <a:defRPr sz="1700" b="1"/>
            </a:lvl6pPr>
            <a:lvl7pPr marL="2742262" indent="0">
              <a:buNone/>
              <a:defRPr sz="1700" b="1"/>
            </a:lvl7pPr>
            <a:lvl8pPr marL="3199308" indent="0">
              <a:buNone/>
              <a:defRPr sz="1700" b="1"/>
            </a:lvl8pPr>
            <a:lvl9pPr marL="3656351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7" y="2174888"/>
            <a:ext cx="4040191" cy="3951287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40" y="1535118"/>
            <a:ext cx="4041776" cy="639767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042" indent="0">
              <a:buNone/>
              <a:defRPr sz="1900" b="1"/>
            </a:lvl2pPr>
            <a:lvl3pPr marL="914089" indent="0">
              <a:buNone/>
              <a:defRPr sz="1700" b="1"/>
            </a:lvl3pPr>
            <a:lvl4pPr marL="1371135" indent="0">
              <a:buNone/>
              <a:defRPr sz="1700" b="1"/>
            </a:lvl4pPr>
            <a:lvl5pPr marL="1828175" indent="0">
              <a:buNone/>
              <a:defRPr sz="1700" b="1"/>
            </a:lvl5pPr>
            <a:lvl6pPr marL="2285218" indent="0">
              <a:buNone/>
              <a:defRPr sz="1700" b="1"/>
            </a:lvl6pPr>
            <a:lvl7pPr marL="2742262" indent="0">
              <a:buNone/>
              <a:defRPr sz="1700" b="1"/>
            </a:lvl7pPr>
            <a:lvl8pPr marL="3199308" indent="0">
              <a:buNone/>
              <a:defRPr sz="1700" b="1"/>
            </a:lvl8pPr>
            <a:lvl9pPr marL="3656351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40" y="2174888"/>
            <a:ext cx="4041776" cy="3951287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31C38-8361-46E3-8965-72530E9BC33C}" type="datetime1">
              <a:rPr kumimoji="1" lang="ja-JP" altLang="en-US" smtClean="0"/>
              <a:pPr/>
              <a:t>2011/2/13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75FB-B7FD-4ED7-8028-29A5E2AFB0D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ADF43-7966-497A-A312-00452B0B274F}" type="datetime1">
              <a:rPr kumimoji="1" lang="ja-JP" altLang="en-US" smtClean="0"/>
              <a:pPr/>
              <a:t>2011/2/13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75FB-B7FD-4ED7-8028-29A5E2AFB0D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B885D-D02B-4001-AD7F-E3DBE5A3B9F3}" type="datetime1">
              <a:rPr kumimoji="1" lang="ja-JP" altLang="en-US" smtClean="0"/>
              <a:pPr/>
              <a:t>2011/2/13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75FB-B7FD-4ED7-8028-29A5E2AFB0D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13" y="273054"/>
            <a:ext cx="3008316" cy="1162051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9" y="273069"/>
            <a:ext cx="511175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13" y="1435115"/>
            <a:ext cx="3008316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57042" indent="0">
              <a:buNone/>
              <a:defRPr sz="1500"/>
            </a:lvl2pPr>
            <a:lvl3pPr marL="914089" indent="0">
              <a:buNone/>
              <a:defRPr sz="800"/>
            </a:lvl3pPr>
            <a:lvl4pPr marL="1371135" indent="0">
              <a:buNone/>
              <a:defRPr sz="800"/>
            </a:lvl4pPr>
            <a:lvl5pPr marL="1828175" indent="0">
              <a:buNone/>
              <a:defRPr sz="800"/>
            </a:lvl5pPr>
            <a:lvl6pPr marL="2285218" indent="0">
              <a:buNone/>
              <a:defRPr sz="800"/>
            </a:lvl6pPr>
            <a:lvl7pPr marL="2742262" indent="0">
              <a:buNone/>
              <a:defRPr sz="800"/>
            </a:lvl7pPr>
            <a:lvl8pPr marL="3199308" indent="0">
              <a:buNone/>
              <a:defRPr sz="800"/>
            </a:lvl8pPr>
            <a:lvl9pPr marL="3656351" indent="0">
              <a:buNone/>
              <a:defRPr sz="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17048-1E33-43C5-85A4-23FE0D4AB47C}" type="datetime1">
              <a:rPr kumimoji="1" lang="ja-JP" altLang="en-US" smtClean="0"/>
              <a:pPr/>
              <a:t>2011/2/13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75FB-B7FD-4ED7-8028-29A5E2AFB0D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4" y="274639"/>
            <a:ext cx="8229600" cy="868351"/>
          </a:xfrm>
          <a:prstGeom prst="rect">
            <a:avLst/>
          </a:prstGeom>
        </p:spPr>
        <p:txBody>
          <a:bodyPr vert="horz" lIns="91409" tIns="45703" rIns="91409" bIns="45703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4" y="1357312"/>
            <a:ext cx="8229600" cy="4768867"/>
          </a:xfrm>
          <a:prstGeom prst="rect">
            <a:avLst/>
          </a:prstGeom>
        </p:spPr>
        <p:txBody>
          <a:bodyPr vert="horz" lIns="91409" tIns="45703" rIns="91409" bIns="45703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4" y="6356370"/>
            <a:ext cx="2133600" cy="365123"/>
          </a:xfrm>
          <a:prstGeom prst="rect">
            <a:avLst/>
          </a:prstGeom>
        </p:spPr>
        <p:txBody>
          <a:bodyPr vert="horz" lIns="91409" tIns="45703" rIns="91409" bIns="45703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FF910-E852-4526-96A0-9B102D7D706A}" type="datetime1">
              <a:rPr kumimoji="1" lang="ja-JP" altLang="en-US" smtClean="0"/>
              <a:pPr/>
              <a:t>2011/2/13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4" y="6356370"/>
            <a:ext cx="2895600" cy="365123"/>
          </a:xfrm>
          <a:prstGeom prst="rect">
            <a:avLst/>
          </a:prstGeom>
        </p:spPr>
        <p:txBody>
          <a:bodyPr vert="horz" lIns="91409" tIns="45703" rIns="91409" bIns="45703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4" y="6356370"/>
            <a:ext cx="2133600" cy="365123"/>
          </a:xfrm>
          <a:prstGeom prst="rect">
            <a:avLst/>
          </a:prstGeom>
        </p:spPr>
        <p:txBody>
          <a:bodyPr vert="horz" lIns="91409" tIns="45703" rIns="91409" bIns="45703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6775FB-B7FD-4ED7-8028-29A5E2AFB0D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089" rtl="0" eaLnBrk="1" latinLnBrk="0" hangingPunct="1">
        <a:spcBef>
          <a:spcPct val="0"/>
        </a:spcBef>
        <a:buNone/>
        <a:defRPr kumimoji="1" sz="3800" kern="1200">
          <a:solidFill>
            <a:schemeClr val="tx1"/>
          </a:solidFill>
          <a:latin typeface="ヒラギノ角ゴ ProN W6" pitchFamily="34" charset="-128"/>
          <a:ea typeface="ヒラギノ角ゴ ProN W6" pitchFamily="34" charset="-128"/>
          <a:cs typeface="+mj-cs"/>
        </a:defRPr>
      </a:lvl1pPr>
    </p:titleStyle>
    <p:bodyStyle>
      <a:lvl1pPr marL="342782" indent="-342782" algn="l" defTabSz="914089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ヒラギノ角ゴ ProN W3" pitchFamily="34" charset="-128"/>
          <a:ea typeface="ヒラギノ角ゴ ProN W3" pitchFamily="34" charset="-128"/>
          <a:cs typeface="+mn-cs"/>
        </a:defRPr>
      </a:lvl1pPr>
      <a:lvl2pPr marL="742698" indent="-285656" algn="l" defTabSz="914089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ヒラギノ角ゴ ProN W3" pitchFamily="34" charset="-128"/>
          <a:ea typeface="ヒラギノ角ゴ ProN W3" pitchFamily="34" charset="-128"/>
          <a:cs typeface="+mn-cs"/>
        </a:defRPr>
      </a:lvl2pPr>
      <a:lvl3pPr marL="1142610" indent="-228519" algn="l" defTabSz="914089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ヒラギノ角ゴ ProN W3" pitchFamily="34" charset="-128"/>
          <a:ea typeface="ヒラギノ角ゴ ProN W3" pitchFamily="34" charset="-128"/>
          <a:cs typeface="+mn-cs"/>
        </a:defRPr>
      </a:lvl3pPr>
      <a:lvl4pPr marL="1599654" indent="-228519" algn="l" defTabSz="914089" rtl="0" eaLnBrk="1" latinLnBrk="0" hangingPunct="1">
        <a:spcBef>
          <a:spcPct val="20000"/>
        </a:spcBef>
        <a:buFont typeface="Arial" pitchFamily="34" charset="0"/>
        <a:buChar char="–"/>
        <a:defRPr kumimoji="1" sz="1900" kern="1200">
          <a:solidFill>
            <a:schemeClr val="tx1"/>
          </a:solidFill>
          <a:latin typeface="ヒラギノ角ゴ ProN W3" pitchFamily="34" charset="-128"/>
          <a:ea typeface="ヒラギノ角ゴ ProN W3" pitchFamily="34" charset="-128"/>
          <a:cs typeface="+mn-cs"/>
        </a:defRPr>
      </a:lvl4pPr>
      <a:lvl5pPr marL="2056696" indent="-228519" algn="l" defTabSz="914089" rtl="0" eaLnBrk="1" latinLnBrk="0" hangingPunct="1">
        <a:spcBef>
          <a:spcPct val="20000"/>
        </a:spcBef>
        <a:buFont typeface="Arial" pitchFamily="34" charset="0"/>
        <a:buChar char="»"/>
        <a:defRPr kumimoji="1" sz="1900" kern="1200">
          <a:solidFill>
            <a:schemeClr val="tx1"/>
          </a:solidFill>
          <a:latin typeface="ヒラギノ角ゴ ProN W3" pitchFamily="34" charset="-128"/>
          <a:ea typeface="ヒラギノ角ゴ ProN W3" pitchFamily="34" charset="-128"/>
          <a:cs typeface="+mn-cs"/>
        </a:defRPr>
      </a:lvl5pPr>
      <a:lvl6pPr marL="2513741" indent="-228519" algn="l" defTabSz="914089" rtl="0" eaLnBrk="1" latinLnBrk="0" hangingPunct="1">
        <a:spcBef>
          <a:spcPct val="20000"/>
        </a:spcBef>
        <a:buFont typeface="Arial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783" indent="-228519" algn="l" defTabSz="914089" rtl="0" eaLnBrk="1" latinLnBrk="0" hangingPunct="1">
        <a:spcBef>
          <a:spcPct val="20000"/>
        </a:spcBef>
        <a:buFont typeface="Arial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832" indent="-228519" algn="l" defTabSz="914089" rtl="0" eaLnBrk="1" latinLnBrk="0" hangingPunct="1">
        <a:spcBef>
          <a:spcPct val="20000"/>
        </a:spcBef>
        <a:buFont typeface="Arial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874" indent="-228519" algn="l" defTabSz="914089" rtl="0" eaLnBrk="1" latinLnBrk="0" hangingPunct="1">
        <a:spcBef>
          <a:spcPct val="20000"/>
        </a:spcBef>
        <a:buFont typeface="Arial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089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42" algn="l" defTabSz="914089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14089" algn="l" defTabSz="914089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35" algn="l" defTabSz="914089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175" algn="l" defTabSz="914089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218" algn="l" defTabSz="914089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262" algn="l" defTabSz="914089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308" algn="l" defTabSz="914089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351" algn="l" defTabSz="914089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67545" y="2130451"/>
            <a:ext cx="8136904" cy="147002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プログラム依存グラフを用いた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ソースコードのパターン違反検出法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67544" y="3886207"/>
            <a:ext cx="8136904" cy="1752600"/>
          </a:xfrm>
        </p:spPr>
        <p:txBody>
          <a:bodyPr/>
          <a:lstStyle/>
          <a:p>
            <a:r>
              <a:rPr lang="ja-JP" altLang="en-US" dirty="0" smtClean="0"/>
              <a:t>井上研究室   山田 吾郎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75FB-B7FD-4ED7-8028-29A5E2AFB0D3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評価実験：閾値決定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75FB-B7FD-4ED7-8028-29A5E2AFB0D3}" type="slidenum">
              <a:rPr kumimoji="1" lang="ja-JP" altLang="en-US" smtClean="0"/>
              <a:pPr/>
              <a:t>10</a:t>
            </a:fld>
            <a:endParaRPr kumimoji="1" lang="ja-JP" altLang="en-US" dirty="0"/>
          </a:p>
        </p:txBody>
      </p:sp>
      <p:sp>
        <p:nvSpPr>
          <p:cNvPr id="6" name="フローチャート : 磁気ディスク 5"/>
          <p:cNvSpPr/>
          <p:nvPr/>
        </p:nvSpPr>
        <p:spPr>
          <a:xfrm>
            <a:off x="539552" y="1278788"/>
            <a:ext cx="1152128" cy="1080120"/>
          </a:xfrm>
          <a:prstGeom prst="flowChartMagneticDisk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8" name="メモ 27"/>
          <p:cNvSpPr/>
          <p:nvPr/>
        </p:nvSpPr>
        <p:spPr>
          <a:xfrm>
            <a:off x="2339752" y="1194597"/>
            <a:ext cx="792088" cy="1020295"/>
          </a:xfrm>
          <a:prstGeom prst="foldedCorner">
            <a:avLst/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pPr algn="ctr"/>
            <a:endParaRPr lang="ja-JP" altLang="en-US" dirty="0" err="1" smtClean="0"/>
          </a:p>
        </p:txBody>
      </p:sp>
      <p:sp>
        <p:nvSpPr>
          <p:cNvPr id="29" name="メモ 28"/>
          <p:cNvSpPr/>
          <p:nvPr/>
        </p:nvSpPr>
        <p:spPr>
          <a:xfrm>
            <a:off x="2411760" y="1278788"/>
            <a:ext cx="792088" cy="1020295"/>
          </a:xfrm>
          <a:prstGeom prst="foldedCorner">
            <a:avLst/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pPr algn="ctr"/>
            <a:endParaRPr lang="ja-JP" altLang="en-US" dirty="0" err="1" smtClean="0"/>
          </a:p>
        </p:txBody>
      </p:sp>
      <p:grpSp>
        <p:nvGrpSpPr>
          <p:cNvPr id="27" name="グループ化 26"/>
          <p:cNvGrpSpPr/>
          <p:nvPr/>
        </p:nvGrpSpPr>
        <p:grpSpPr>
          <a:xfrm>
            <a:off x="2483768" y="1350796"/>
            <a:ext cx="792088" cy="1020295"/>
            <a:chOff x="6012160" y="1417729"/>
            <a:chExt cx="1135360" cy="1435207"/>
          </a:xfrm>
        </p:grpSpPr>
        <p:sp>
          <p:nvSpPr>
            <p:cNvPr id="11" name="メモ 10"/>
            <p:cNvSpPr/>
            <p:nvPr/>
          </p:nvSpPr>
          <p:spPr>
            <a:xfrm>
              <a:off x="6012160" y="1417729"/>
              <a:ext cx="1135360" cy="1435207"/>
            </a:xfrm>
            <a:prstGeom prst="foldedCorner">
              <a:avLst/>
            </a:prstGeom>
            <a:gradFill>
              <a:gsLst>
                <a:gs pos="0">
                  <a:schemeClr val="bg1"/>
                </a:gs>
                <a:gs pos="50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101600" dist="38100" dir="5400000" rotWithShape="0">
                <a:srgbClr val="000000">
                  <a:alpha val="50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sp>
          <p:nvSpPr>
            <p:cNvPr id="12" name="円/楕円 11"/>
            <p:cNvSpPr/>
            <p:nvPr/>
          </p:nvSpPr>
          <p:spPr>
            <a:xfrm>
              <a:off x="6484345" y="1538306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sp>
          <p:nvSpPr>
            <p:cNvPr id="13" name="円/楕円 12"/>
            <p:cNvSpPr/>
            <p:nvPr/>
          </p:nvSpPr>
          <p:spPr>
            <a:xfrm>
              <a:off x="6665211" y="1839749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sp>
          <p:nvSpPr>
            <p:cNvPr id="14" name="円/楕円 13"/>
            <p:cNvSpPr/>
            <p:nvPr/>
          </p:nvSpPr>
          <p:spPr>
            <a:xfrm>
              <a:off x="6846077" y="2141192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sp>
          <p:nvSpPr>
            <p:cNvPr id="15" name="円/楕円 14"/>
            <p:cNvSpPr/>
            <p:nvPr/>
          </p:nvSpPr>
          <p:spPr>
            <a:xfrm>
              <a:off x="6484345" y="2141192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sp>
          <p:nvSpPr>
            <p:cNvPr id="16" name="円/楕円 15"/>
            <p:cNvSpPr/>
            <p:nvPr/>
          </p:nvSpPr>
          <p:spPr>
            <a:xfrm>
              <a:off x="6122614" y="2141192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sp>
          <p:nvSpPr>
            <p:cNvPr id="17" name="円/楕円 16"/>
            <p:cNvSpPr/>
            <p:nvPr/>
          </p:nvSpPr>
          <p:spPr>
            <a:xfrm>
              <a:off x="6303480" y="1839749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sp>
          <p:nvSpPr>
            <p:cNvPr id="18" name="円/楕円 17"/>
            <p:cNvSpPr/>
            <p:nvPr/>
          </p:nvSpPr>
          <p:spPr>
            <a:xfrm>
              <a:off x="6665211" y="2442635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cxnSp>
          <p:nvCxnSpPr>
            <p:cNvPr id="19" name="直線矢印コネクタ 18"/>
            <p:cNvCxnSpPr>
              <a:stCxn id="12" idx="4"/>
              <a:endCxn id="17" idx="7"/>
            </p:cNvCxnSpPr>
            <p:nvPr/>
          </p:nvCxnSpPr>
          <p:spPr>
            <a:xfrm rot="5400000">
              <a:off x="6442786" y="1734245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直線矢印コネクタ 19"/>
            <p:cNvCxnSpPr>
              <a:stCxn id="12" idx="4"/>
              <a:endCxn id="13" idx="1"/>
            </p:cNvCxnSpPr>
            <p:nvPr/>
          </p:nvCxnSpPr>
          <p:spPr>
            <a:xfrm rot="16200000" flipH="1">
              <a:off x="6559706" y="1734244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直線矢印コネクタ 20"/>
            <p:cNvCxnSpPr>
              <a:stCxn id="17" idx="4"/>
              <a:endCxn id="16" idx="7"/>
            </p:cNvCxnSpPr>
            <p:nvPr/>
          </p:nvCxnSpPr>
          <p:spPr>
            <a:xfrm rot="5400000">
              <a:off x="6261920" y="2035688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直線矢印コネクタ 21"/>
            <p:cNvCxnSpPr>
              <a:stCxn id="16" idx="0"/>
              <a:endCxn id="17" idx="3"/>
            </p:cNvCxnSpPr>
            <p:nvPr/>
          </p:nvCxnSpPr>
          <p:spPr>
            <a:xfrm rot="5400000" flipH="1" flipV="1">
              <a:off x="6197974" y="2009200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線矢印コネクタ 22"/>
            <p:cNvCxnSpPr>
              <a:stCxn id="12" idx="4"/>
              <a:endCxn id="15" idx="0"/>
            </p:cNvCxnSpPr>
            <p:nvPr/>
          </p:nvCxnSpPr>
          <p:spPr>
            <a:xfrm rot="5400000">
              <a:off x="6363768" y="1930182"/>
              <a:ext cx="422020" cy="134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直線矢印コネクタ 23"/>
            <p:cNvCxnSpPr>
              <a:stCxn id="13" idx="4"/>
              <a:endCxn id="14" idx="1"/>
            </p:cNvCxnSpPr>
            <p:nvPr/>
          </p:nvCxnSpPr>
          <p:spPr>
            <a:xfrm rot="16200000" flipH="1">
              <a:off x="6740572" y="2035687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直線矢印コネクタ 24"/>
            <p:cNvCxnSpPr>
              <a:stCxn id="15" idx="4"/>
              <a:endCxn id="18" idx="1"/>
            </p:cNvCxnSpPr>
            <p:nvPr/>
          </p:nvCxnSpPr>
          <p:spPr>
            <a:xfrm rot="16200000" flipH="1">
              <a:off x="6559706" y="2337130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</p:cxnSp>
        <p:cxnSp>
          <p:nvCxnSpPr>
            <p:cNvPr id="26" name="直線矢印コネクタ 25"/>
            <p:cNvCxnSpPr>
              <a:stCxn id="18" idx="0"/>
              <a:endCxn id="14" idx="3"/>
            </p:cNvCxnSpPr>
            <p:nvPr/>
          </p:nvCxnSpPr>
          <p:spPr>
            <a:xfrm rot="5400000" flipH="1" flipV="1">
              <a:off x="6740572" y="2310643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</p:cxnSp>
      </p:grpSp>
      <p:sp>
        <p:nvSpPr>
          <p:cNvPr id="68" name="ホームベース 67"/>
          <p:cNvSpPr/>
          <p:nvPr/>
        </p:nvSpPr>
        <p:spPr>
          <a:xfrm>
            <a:off x="1835696" y="1134772"/>
            <a:ext cx="482309" cy="1358124"/>
          </a:xfrm>
          <a:prstGeom prst="homePlate">
            <a:avLst>
              <a:gd name="adj" fmla="val 35126"/>
            </a:avLst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eaVert" lIns="91409" tIns="45703" rIns="91409" bIns="45703" rtlCol="0" anchor="ctr"/>
          <a:lstStyle/>
          <a:p>
            <a:pPr algn="ctr"/>
            <a:r>
              <a:rPr kumimoji="1" lang="ja-JP" altLang="en-US" sz="2000" dirty="0" smtClean="0">
                <a:solidFill>
                  <a:schemeClr val="tx1"/>
                </a:solidFill>
                <a:latin typeface="+mn-ea"/>
              </a:rPr>
              <a:t>違反検出</a:t>
            </a:r>
          </a:p>
        </p:txBody>
      </p:sp>
      <p:sp>
        <p:nvSpPr>
          <p:cNvPr id="91" name="フローチャート : 磁気ディスク 90"/>
          <p:cNvSpPr/>
          <p:nvPr/>
        </p:nvSpPr>
        <p:spPr>
          <a:xfrm>
            <a:off x="539552" y="2934972"/>
            <a:ext cx="1152128" cy="1080120"/>
          </a:xfrm>
          <a:prstGeom prst="flowChartMagneticDisk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92" name="メモ 91"/>
          <p:cNvSpPr/>
          <p:nvPr/>
        </p:nvSpPr>
        <p:spPr>
          <a:xfrm>
            <a:off x="2339752" y="2850781"/>
            <a:ext cx="792088" cy="1020295"/>
          </a:xfrm>
          <a:prstGeom prst="foldedCorner">
            <a:avLst/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pPr algn="ctr"/>
            <a:endParaRPr lang="ja-JP" altLang="en-US" dirty="0" err="1" smtClean="0"/>
          </a:p>
        </p:txBody>
      </p:sp>
      <p:sp>
        <p:nvSpPr>
          <p:cNvPr id="93" name="メモ 92"/>
          <p:cNvSpPr/>
          <p:nvPr/>
        </p:nvSpPr>
        <p:spPr>
          <a:xfrm>
            <a:off x="2411760" y="2934972"/>
            <a:ext cx="792088" cy="1020295"/>
          </a:xfrm>
          <a:prstGeom prst="foldedCorner">
            <a:avLst/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pPr algn="ctr"/>
            <a:endParaRPr lang="ja-JP" altLang="en-US" dirty="0" err="1" smtClean="0"/>
          </a:p>
        </p:txBody>
      </p:sp>
      <p:grpSp>
        <p:nvGrpSpPr>
          <p:cNvPr id="94" name="グループ化 93"/>
          <p:cNvGrpSpPr/>
          <p:nvPr/>
        </p:nvGrpSpPr>
        <p:grpSpPr>
          <a:xfrm>
            <a:off x="2483768" y="3006980"/>
            <a:ext cx="792088" cy="1020295"/>
            <a:chOff x="6012160" y="1417729"/>
            <a:chExt cx="1135360" cy="1435207"/>
          </a:xfrm>
        </p:grpSpPr>
        <p:sp>
          <p:nvSpPr>
            <p:cNvPr id="95" name="メモ 94"/>
            <p:cNvSpPr/>
            <p:nvPr/>
          </p:nvSpPr>
          <p:spPr>
            <a:xfrm>
              <a:off x="6012160" y="1417729"/>
              <a:ext cx="1135360" cy="1435207"/>
            </a:xfrm>
            <a:prstGeom prst="foldedCorner">
              <a:avLst/>
            </a:prstGeom>
            <a:gradFill>
              <a:gsLst>
                <a:gs pos="0">
                  <a:schemeClr val="bg1"/>
                </a:gs>
                <a:gs pos="50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101600" dist="38100" dir="5400000" rotWithShape="0">
                <a:srgbClr val="000000">
                  <a:alpha val="50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sp>
          <p:nvSpPr>
            <p:cNvPr id="96" name="円/楕円 95"/>
            <p:cNvSpPr/>
            <p:nvPr/>
          </p:nvSpPr>
          <p:spPr>
            <a:xfrm>
              <a:off x="6484345" y="1538306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sp>
          <p:nvSpPr>
            <p:cNvPr id="97" name="円/楕円 96"/>
            <p:cNvSpPr/>
            <p:nvPr/>
          </p:nvSpPr>
          <p:spPr>
            <a:xfrm>
              <a:off x="6665211" y="1839749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sp>
          <p:nvSpPr>
            <p:cNvPr id="98" name="円/楕円 97"/>
            <p:cNvSpPr/>
            <p:nvPr/>
          </p:nvSpPr>
          <p:spPr>
            <a:xfrm>
              <a:off x="6846077" y="2141192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sp>
          <p:nvSpPr>
            <p:cNvPr id="99" name="円/楕円 98"/>
            <p:cNvSpPr/>
            <p:nvPr/>
          </p:nvSpPr>
          <p:spPr>
            <a:xfrm>
              <a:off x="6484345" y="2141192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sp>
          <p:nvSpPr>
            <p:cNvPr id="100" name="円/楕円 99"/>
            <p:cNvSpPr/>
            <p:nvPr/>
          </p:nvSpPr>
          <p:spPr>
            <a:xfrm>
              <a:off x="6122614" y="2141192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sp>
          <p:nvSpPr>
            <p:cNvPr id="101" name="円/楕円 100"/>
            <p:cNvSpPr/>
            <p:nvPr/>
          </p:nvSpPr>
          <p:spPr>
            <a:xfrm>
              <a:off x="6303480" y="1839749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sp>
          <p:nvSpPr>
            <p:cNvPr id="102" name="円/楕円 101"/>
            <p:cNvSpPr/>
            <p:nvPr/>
          </p:nvSpPr>
          <p:spPr>
            <a:xfrm>
              <a:off x="6665211" y="2442635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cxnSp>
          <p:nvCxnSpPr>
            <p:cNvPr id="103" name="直線矢印コネクタ 102"/>
            <p:cNvCxnSpPr>
              <a:stCxn id="96" idx="4"/>
              <a:endCxn id="101" idx="7"/>
            </p:cNvCxnSpPr>
            <p:nvPr/>
          </p:nvCxnSpPr>
          <p:spPr>
            <a:xfrm rot="5400000">
              <a:off x="6442786" y="1734245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直線矢印コネクタ 103"/>
            <p:cNvCxnSpPr>
              <a:stCxn id="96" idx="4"/>
              <a:endCxn id="97" idx="1"/>
            </p:cNvCxnSpPr>
            <p:nvPr/>
          </p:nvCxnSpPr>
          <p:spPr>
            <a:xfrm rot="16200000" flipH="1">
              <a:off x="6559706" y="1734244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5" name="直線矢印コネクタ 104"/>
            <p:cNvCxnSpPr>
              <a:stCxn id="101" idx="4"/>
              <a:endCxn id="100" idx="7"/>
            </p:cNvCxnSpPr>
            <p:nvPr/>
          </p:nvCxnSpPr>
          <p:spPr>
            <a:xfrm rot="5400000">
              <a:off x="6261920" y="2035688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6" name="直線矢印コネクタ 105"/>
            <p:cNvCxnSpPr>
              <a:stCxn id="100" idx="0"/>
              <a:endCxn id="101" idx="3"/>
            </p:cNvCxnSpPr>
            <p:nvPr/>
          </p:nvCxnSpPr>
          <p:spPr>
            <a:xfrm rot="5400000" flipH="1" flipV="1">
              <a:off x="6197974" y="2009200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7" name="直線矢印コネクタ 106"/>
            <p:cNvCxnSpPr>
              <a:stCxn id="96" idx="4"/>
              <a:endCxn id="99" idx="0"/>
            </p:cNvCxnSpPr>
            <p:nvPr/>
          </p:nvCxnSpPr>
          <p:spPr>
            <a:xfrm rot="5400000">
              <a:off x="6363768" y="1930182"/>
              <a:ext cx="422020" cy="134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8" name="直線矢印コネクタ 107"/>
            <p:cNvCxnSpPr>
              <a:stCxn id="97" idx="4"/>
              <a:endCxn id="98" idx="1"/>
            </p:cNvCxnSpPr>
            <p:nvPr/>
          </p:nvCxnSpPr>
          <p:spPr>
            <a:xfrm rot="16200000" flipH="1">
              <a:off x="6740572" y="2035687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9" name="直線矢印コネクタ 108"/>
            <p:cNvCxnSpPr>
              <a:stCxn id="99" idx="4"/>
              <a:endCxn id="102" idx="1"/>
            </p:cNvCxnSpPr>
            <p:nvPr/>
          </p:nvCxnSpPr>
          <p:spPr>
            <a:xfrm rot="16200000" flipH="1">
              <a:off x="6559706" y="2337130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</p:cxnSp>
        <p:cxnSp>
          <p:nvCxnSpPr>
            <p:cNvPr id="110" name="直線矢印コネクタ 109"/>
            <p:cNvCxnSpPr>
              <a:stCxn id="102" idx="0"/>
              <a:endCxn id="98" idx="3"/>
            </p:cNvCxnSpPr>
            <p:nvPr/>
          </p:nvCxnSpPr>
          <p:spPr>
            <a:xfrm rot="5400000" flipH="1" flipV="1">
              <a:off x="6740572" y="2310643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</p:cxnSp>
      </p:grpSp>
      <p:sp>
        <p:nvSpPr>
          <p:cNvPr id="111" name="ホームベース 110"/>
          <p:cNvSpPr/>
          <p:nvPr/>
        </p:nvSpPr>
        <p:spPr>
          <a:xfrm>
            <a:off x="1835696" y="2790956"/>
            <a:ext cx="482309" cy="1358124"/>
          </a:xfrm>
          <a:prstGeom prst="homePlate">
            <a:avLst>
              <a:gd name="adj" fmla="val 35126"/>
            </a:avLst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eaVert" lIns="91409" tIns="45703" rIns="91409" bIns="45703" rtlCol="0" anchor="ctr"/>
          <a:lstStyle/>
          <a:p>
            <a:pPr algn="ctr"/>
            <a:r>
              <a:rPr kumimoji="1" lang="ja-JP" altLang="en-US" sz="2000" dirty="0" smtClean="0">
                <a:solidFill>
                  <a:schemeClr val="tx1"/>
                </a:solidFill>
                <a:latin typeface="+mn-ea"/>
              </a:rPr>
              <a:t>違反検出</a:t>
            </a:r>
          </a:p>
        </p:txBody>
      </p:sp>
      <p:sp>
        <p:nvSpPr>
          <p:cNvPr id="154" name="テキスト ボックス 153"/>
          <p:cNvSpPr txBox="1"/>
          <p:nvPr/>
        </p:nvSpPr>
        <p:spPr>
          <a:xfrm>
            <a:off x="250825" y="842809"/>
            <a:ext cx="158487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プロジェクト</a:t>
            </a:r>
            <a:endParaRPr kumimoji="1" lang="ja-JP" altLang="en-US" dirty="0"/>
          </a:p>
        </p:txBody>
      </p:sp>
      <p:grpSp>
        <p:nvGrpSpPr>
          <p:cNvPr id="158" name="グループ化 157"/>
          <p:cNvGrpSpPr/>
          <p:nvPr/>
        </p:nvGrpSpPr>
        <p:grpSpPr>
          <a:xfrm>
            <a:off x="755576" y="3078989"/>
            <a:ext cx="713910" cy="864095"/>
            <a:chOff x="4644008" y="3823139"/>
            <a:chExt cx="966805" cy="1198193"/>
          </a:xfrm>
        </p:grpSpPr>
        <p:sp>
          <p:nvSpPr>
            <p:cNvPr id="159" name="メモ 158"/>
            <p:cNvSpPr/>
            <p:nvPr/>
          </p:nvSpPr>
          <p:spPr>
            <a:xfrm>
              <a:off x="4769869" y="3823139"/>
              <a:ext cx="840944" cy="1088276"/>
            </a:xfrm>
            <a:prstGeom prst="foldedCorner">
              <a:avLst>
                <a:gd name="adj" fmla="val 11926"/>
              </a:avLst>
            </a:prstGeom>
            <a:gradFill>
              <a:gsLst>
                <a:gs pos="0">
                  <a:schemeClr val="bg1"/>
                </a:gs>
                <a:gs pos="50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101600" dist="38100" dir="5400000" rotWithShape="0">
                <a:srgbClr val="000000">
                  <a:alpha val="50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91409" tIns="45703" rIns="91409" bIns="45703" rtlCol="0" anchor="ctr"/>
            <a:lstStyle/>
            <a:p>
              <a:r>
                <a:rPr lang="en-US" altLang="ja-JP" sz="1050" dirty="0" smtClean="0">
                  <a:latin typeface="Consolas" pitchFamily="49" charset="0"/>
                </a:rPr>
                <a:t>------</a:t>
              </a:r>
            </a:p>
            <a:p>
              <a:r>
                <a:rPr lang="en-US" altLang="ja-JP" sz="1050" dirty="0" smtClean="0">
                  <a:latin typeface="Consolas" pitchFamily="49" charset="0"/>
                </a:rPr>
                <a:t>---</a:t>
              </a:r>
            </a:p>
            <a:p>
              <a:r>
                <a:rPr lang="en-US" altLang="ja-JP" sz="1050" dirty="0" smtClean="0">
                  <a:latin typeface="Consolas" pitchFamily="49" charset="0"/>
                </a:rPr>
                <a:t>---</a:t>
              </a:r>
            </a:p>
            <a:p>
              <a:r>
                <a:rPr kumimoji="1" lang="en-US" altLang="ja-JP" sz="1050" dirty="0" smtClean="0">
                  <a:latin typeface="Consolas" pitchFamily="49" charset="0"/>
                </a:rPr>
                <a:t>---------</a:t>
              </a:r>
            </a:p>
          </p:txBody>
        </p:sp>
        <p:sp>
          <p:nvSpPr>
            <p:cNvPr id="160" name="メモ 159"/>
            <p:cNvSpPr/>
            <p:nvPr/>
          </p:nvSpPr>
          <p:spPr>
            <a:xfrm>
              <a:off x="4644008" y="3933056"/>
              <a:ext cx="840944" cy="1088276"/>
            </a:xfrm>
            <a:prstGeom prst="foldedCorner">
              <a:avLst>
                <a:gd name="adj" fmla="val 11926"/>
              </a:avLst>
            </a:prstGeom>
            <a:gradFill>
              <a:gsLst>
                <a:gs pos="0">
                  <a:schemeClr val="bg1"/>
                </a:gs>
                <a:gs pos="50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101600" dist="38100" dir="5400000" rotWithShape="0">
                <a:srgbClr val="000000">
                  <a:alpha val="50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91409" tIns="45703" rIns="91409" bIns="45703" rtlCol="0" anchor="ctr"/>
            <a:lstStyle/>
            <a:p>
              <a:r>
                <a:rPr lang="en-US" altLang="ja-JP" sz="1050" dirty="0" smtClean="0">
                  <a:latin typeface="Consolas" pitchFamily="49" charset="0"/>
                </a:rPr>
                <a:t>------</a:t>
              </a:r>
            </a:p>
            <a:p>
              <a:r>
                <a:rPr lang="en-US" altLang="ja-JP" sz="1050" dirty="0" smtClean="0">
                  <a:latin typeface="Consolas" pitchFamily="49" charset="0"/>
                </a:rPr>
                <a:t>---</a:t>
              </a:r>
            </a:p>
            <a:p>
              <a:r>
                <a:rPr lang="en-US" altLang="ja-JP" sz="1050" dirty="0" smtClean="0">
                  <a:latin typeface="Consolas" pitchFamily="49" charset="0"/>
                </a:rPr>
                <a:t>---</a:t>
              </a:r>
            </a:p>
            <a:p>
              <a:r>
                <a:rPr kumimoji="1" lang="en-US" altLang="ja-JP" sz="1050" dirty="0" smtClean="0">
                  <a:latin typeface="Consolas" pitchFamily="49" charset="0"/>
                </a:rPr>
                <a:t>---------</a:t>
              </a:r>
            </a:p>
          </p:txBody>
        </p:sp>
      </p:grpSp>
      <p:grpSp>
        <p:nvGrpSpPr>
          <p:cNvPr id="161" name="グループ化 160"/>
          <p:cNvGrpSpPr/>
          <p:nvPr/>
        </p:nvGrpSpPr>
        <p:grpSpPr>
          <a:xfrm>
            <a:off x="755576" y="1422805"/>
            <a:ext cx="713910" cy="864095"/>
            <a:chOff x="4644008" y="3823139"/>
            <a:chExt cx="966805" cy="1198193"/>
          </a:xfrm>
        </p:grpSpPr>
        <p:sp>
          <p:nvSpPr>
            <p:cNvPr id="162" name="メモ 161"/>
            <p:cNvSpPr/>
            <p:nvPr/>
          </p:nvSpPr>
          <p:spPr>
            <a:xfrm>
              <a:off x="4769869" y="3823139"/>
              <a:ext cx="840944" cy="1088276"/>
            </a:xfrm>
            <a:prstGeom prst="foldedCorner">
              <a:avLst>
                <a:gd name="adj" fmla="val 11926"/>
              </a:avLst>
            </a:prstGeom>
            <a:gradFill>
              <a:gsLst>
                <a:gs pos="0">
                  <a:schemeClr val="bg1"/>
                </a:gs>
                <a:gs pos="50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101600" dist="38100" dir="5400000" rotWithShape="0">
                <a:srgbClr val="000000">
                  <a:alpha val="50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91409" tIns="45703" rIns="91409" bIns="45703" rtlCol="0" anchor="ctr"/>
            <a:lstStyle/>
            <a:p>
              <a:r>
                <a:rPr lang="en-US" altLang="ja-JP" sz="1050" dirty="0" smtClean="0">
                  <a:latin typeface="Consolas" pitchFamily="49" charset="0"/>
                </a:rPr>
                <a:t>------</a:t>
              </a:r>
            </a:p>
            <a:p>
              <a:r>
                <a:rPr lang="en-US" altLang="ja-JP" sz="1050" dirty="0" smtClean="0">
                  <a:latin typeface="Consolas" pitchFamily="49" charset="0"/>
                </a:rPr>
                <a:t>---</a:t>
              </a:r>
            </a:p>
            <a:p>
              <a:r>
                <a:rPr lang="en-US" altLang="ja-JP" sz="1050" dirty="0" smtClean="0">
                  <a:latin typeface="Consolas" pitchFamily="49" charset="0"/>
                </a:rPr>
                <a:t>---</a:t>
              </a:r>
            </a:p>
            <a:p>
              <a:r>
                <a:rPr kumimoji="1" lang="en-US" altLang="ja-JP" sz="1050" dirty="0" smtClean="0">
                  <a:latin typeface="Consolas" pitchFamily="49" charset="0"/>
                </a:rPr>
                <a:t>---------</a:t>
              </a:r>
            </a:p>
          </p:txBody>
        </p:sp>
        <p:sp>
          <p:nvSpPr>
            <p:cNvPr id="163" name="メモ 162"/>
            <p:cNvSpPr/>
            <p:nvPr/>
          </p:nvSpPr>
          <p:spPr>
            <a:xfrm>
              <a:off x="4644008" y="3933056"/>
              <a:ext cx="840944" cy="1088276"/>
            </a:xfrm>
            <a:prstGeom prst="foldedCorner">
              <a:avLst>
                <a:gd name="adj" fmla="val 11926"/>
              </a:avLst>
            </a:prstGeom>
            <a:gradFill>
              <a:gsLst>
                <a:gs pos="0">
                  <a:schemeClr val="bg1"/>
                </a:gs>
                <a:gs pos="50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101600" dist="38100" dir="5400000" rotWithShape="0">
                <a:srgbClr val="000000">
                  <a:alpha val="50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91409" tIns="45703" rIns="91409" bIns="45703" rtlCol="0" anchor="ctr"/>
            <a:lstStyle/>
            <a:p>
              <a:r>
                <a:rPr lang="en-US" altLang="ja-JP" sz="1050" dirty="0" smtClean="0">
                  <a:latin typeface="Consolas" pitchFamily="49" charset="0"/>
                </a:rPr>
                <a:t>------</a:t>
              </a:r>
            </a:p>
            <a:p>
              <a:r>
                <a:rPr lang="en-US" altLang="ja-JP" sz="1050" dirty="0" smtClean="0">
                  <a:latin typeface="Consolas" pitchFamily="49" charset="0"/>
                </a:rPr>
                <a:t>---</a:t>
              </a:r>
            </a:p>
            <a:p>
              <a:r>
                <a:rPr lang="en-US" altLang="ja-JP" sz="1050" dirty="0" smtClean="0">
                  <a:latin typeface="Consolas" pitchFamily="49" charset="0"/>
                </a:rPr>
                <a:t>---</a:t>
              </a:r>
            </a:p>
            <a:p>
              <a:r>
                <a:rPr kumimoji="1" lang="en-US" altLang="ja-JP" sz="1050" dirty="0" smtClean="0">
                  <a:latin typeface="Consolas" pitchFamily="49" charset="0"/>
                </a:rPr>
                <a:t>---------</a:t>
              </a:r>
            </a:p>
          </p:txBody>
        </p:sp>
      </p:grpSp>
      <p:sp>
        <p:nvSpPr>
          <p:cNvPr id="164" name="ホームベース 163"/>
          <p:cNvSpPr/>
          <p:nvPr/>
        </p:nvSpPr>
        <p:spPr>
          <a:xfrm>
            <a:off x="3491880" y="1134772"/>
            <a:ext cx="482309" cy="1358124"/>
          </a:xfrm>
          <a:prstGeom prst="homePlate">
            <a:avLst>
              <a:gd name="adj" fmla="val 35126"/>
            </a:avLst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eaVert" lIns="91409" tIns="45703" rIns="91409" bIns="45703" rtlCol="0" anchor="ctr"/>
          <a:lstStyle/>
          <a:p>
            <a:pPr algn="ctr"/>
            <a:endParaRPr kumimoji="1" lang="ja-JP" altLang="en-US" sz="2000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65" name="ホームベース 164"/>
          <p:cNvSpPr/>
          <p:nvPr/>
        </p:nvSpPr>
        <p:spPr>
          <a:xfrm>
            <a:off x="3491880" y="2790956"/>
            <a:ext cx="482309" cy="1358124"/>
          </a:xfrm>
          <a:prstGeom prst="homePlate">
            <a:avLst>
              <a:gd name="adj" fmla="val 35126"/>
            </a:avLst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eaVert" lIns="91409" tIns="45703" rIns="91409" bIns="45703" rtlCol="0" anchor="ctr"/>
          <a:lstStyle/>
          <a:p>
            <a:pPr algn="ctr"/>
            <a:endParaRPr kumimoji="1" lang="ja-JP" altLang="en-US" sz="2000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18" name="メモ 217"/>
          <p:cNvSpPr/>
          <p:nvPr/>
        </p:nvSpPr>
        <p:spPr>
          <a:xfrm>
            <a:off x="4067944" y="2922789"/>
            <a:ext cx="792088" cy="1020295"/>
          </a:xfrm>
          <a:prstGeom prst="foldedCorner">
            <a:avLst/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pPr algn="ctr"/>
            <a:endParaRPr lang="ja-JP" altLang="en-US" dirty="0" err="1" smtClean="0"/>
          </a:p>
        </p:txBody>
      </p:sp>
      <p:grpSp>
        <p:nvGrpSpPr>
          <p:cNvPr id="167" name="グループ化 166"/>
          <p:cNvGrpSpPr/>
          <p:nvPr/>
        </p:nvGrpSpPr>
        <p:grpSpPr>
          <a:xfrm>
            <a:off x="4139952" y="2994797"/>
            <a:ext cx="792088" cy="1020295"/>
            <a:chOff x="6012160" y="1417729"/>
            <a:chExt cx="1135360" cy="1435207"/>
          </a:xfrm>
        </p:grpSpPr>
        <p:sp>
          <p:nvSpPr>
            <p:cNvPr id="168" name="メモ 167"/>
            <p:cNvSpPr/>
            <p:nvPr/>
          </p:nvSpPr>
          <p:spPr>
            <a:xfrm>
              <a:off x="6012160" y="1417729"/>
              <a:ext cx="1135360" cy="1435207"/>
            </a:xfrm>
            <a:prstGeom prst="foldedCorner">
              <a:avLst/>
            </a:prstGeom>
            <a:gradFill>
              <a:gsLst>
                <a:gs pos="0">
                  <a:schemeClr val="bg1"/>
                </a:gs>
                <a:gs pos="50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101600" dist="38100" dir="5400000" rotWithShape="0">
                <a:srgbClr val="000000">
                  <a:alpha val="50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sp>
          <p:nvSpPr>
            <p:cNvPr id="169" name="円/楕円 168"/>
            <p:cNvSpPr/>
            <p:nvPr/>
          </p:nvSpPr>
          <p:spPr>
            <a:xfrm>
              <a:off x="6484345" y="1538306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sp>
          <p:nvSpPr>
            <p:cNvPr id="170" name="円/楕円 169"/>
            <p:cNvSpPr/>
            <p:nvPr/>
          </p:nvSpPr>
          <p:spPr>
            <a:xfrm>
              <a:off x="6665211" y="1839749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sp>
          <p:nvSpPr>
            <p:cNvPr id="171" name="円/楕円 170"/>
            <p:cNvSpPr/>
            <p:nvPr/>
          </p:nvSpPr>
          <p:spPr>
            <a:xfrm>
              <a:off x="6846077" y="2141192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sp>
          <p:nvSpPr>
            <p:cNvPr id="172" name="円/楕円 171"/>
            <p:cNvSpPr/>
            <p:nvPr/>
          </p:nvSpPr>
          <p:spPr>
            <a:xfrm>
              <a:off x="6484345" y="2141192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sp>
          <p:nvSpPr>
            <p:cNvPr id="173" name="円/楕円 172"/>
            <p:cNvSpPr/>
            <p:nvPr/>
          </p:nvSpPr>
          <p:spPr>
            <a:xfrm>
              <a:off x="6122614" y="2141192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sp>
          <p:nvSpPr>
            <p:cNvPr id="174" name="円/楕円 173"/>
            <p:cNvSpPr/>
            <p:nvPr/>
          </p:nvSpPr>
          <p:spPr>
            <a:xfrm>
              <a:off x="6303480" y="1839749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sp>
          <p:nvSpPr>
            <p:cNvPr id="175" name="円/楕円 174"/>
            <p:cNvSpPr/>
            <p:nvPr/>
          </p:nvSpPr>
          <p:spPr>
            <a:xfrm>
              <a:off x="6665211" y="2442635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cxnSp>
          <p:nvCxnSpPr>
            <p:cNvPr id="176" name="直線矢印コネクタ 175"/>
            <p:cNvCxnSpPr>
              <a:stCxn id="169" idx="4"/>
              <a:endCxn id="174" idx="7"/>
            </p:cNvCxnSpPr>
            <p:nvPr/>
          </p:nvCxnSpPr>
          <p:spPr>
            <a:xfrm rot="5400000">
              <a:off x="6442786" y="1734245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7" name="直線矢印コネクタ 176"/>
            <p:cNvCxnSpPr>
              <a:stCxn id="169" idx="4"/>
              <a:endCxn id="170" idx="1"/>
            </p:cNvCxnSpPr>
            <p:nvPr/>
          </p:nvCxnSpPr>
          <p:spPr>
            <a:xfrm rot="16200000" flipH="1">
              <a:off x="6559706" y="1734244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8" name="直線矢印コネクタ 177"/>
            <p:cNvCxnSpPr>
              <a:stCxn id="174" idx="4"/>
              <a:endCxn id="173" idx="7"/>
            </p:cNvCxnSpPr>
            <p:nvPr/>
          </p:nvCxnSpPr>
          <p:spPr>
            <a:xfrm rot="5400000">
              <a:off x="6261920" y="2035688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9" name="直線矢印コネクタ 178"/>
            <p:cNvCxnSpPr>
              <a:stCxn id="173" idx="0"/>
              <a:endCxn id="174" idx="3"/>
            </p:cNvCxnSpPr>
            <p:nvPr/>
          </p:nvCxnSpPr>
          <p:spPr>
            <a:xfrm rot="5400000" flipH="1" flipV="1">
              <a:off x="6197974" y="2009200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0" name="直線矢印コネクタ 179"/>
            <p:cNvCxnSpPr>
              <a:stCxn id="169" idx="4"/>
              <a:endCxn id="172" idx="0"/>
            </p:cNvCxnSpPr>
            <p:nvPr/>
          </p:nvCxnSpPr>
          <p:spPr>
            <a:xfrm rot="5400000">
              <a:off x="6363768" y="1930182"/>
              <a:ext cx="422020" cy="134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1" name="直線矢印コネクタ 180"/>
            <p:cNvCxnSpPr>
              <a:stCxn id="170" idx="4"/>
              <a:endCxn id="171" idx="1"/>
            </p:cNvCxnSpPr>
            <p:nvPr/>
          </p:nvCxnSpPr>
          <p:spPr>
            <a:xfrm rot="16200000" flipH="1">
              <a:off x="6740572" y="2035687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2" name="直線矢印コネクタ 181"/>
            <p:cNvCxnSpPr>
              <a:stCxn id="172" idx="4"/>
              <a:endCxn id="175" idx="1"/>
            </p:cNvCxnSpPr>
            <p:nvPr/>
          </p:nvCxnSpPr>
          <p:spPr>
            <a:xfrm rot="16200000" flipH="1">
              <a:off x="6559706" y="2337130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</p:cxnSp>
        <p:cxnSp>
          <p:nvCxnSpPr>
            <p:cNvPr id="183" name="直線矢印コネクタ 182"/>
            <p:cNvCxnSpPr>
              <a:stCxn id="175" idx="0"/>
              <a:endCxn id="171" idx="3"/>
            </p:cNvCxnSpPr>
            <p:nvPr/>
          </p:nvCxnSpPr>
          <p:spPr>
            <a:xfrm rot="5400000" flipH="1" flipV="1">
              <a:off x="6740572" y="2310643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</p:cxnSp>
      </p:grpSp>
      <p:sp>
        <p:nvSpPr>
          <p:cNvPr id="219" name="メモ 218"/>
          <p:cNvSpPr/>
          <p:nvPr/>
        </p:nvSpPr>
        <p:spPr>
          <a:xfrm>
            <a:off x="4067944" y="1266605"/>
            <a:ext cx="792088" cy="1020295"/>
          </a:xfrm>
          <a:prstGeom prst="foldedCorner">
            <a:avLst/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pPr algn="ctr"/>
            <a:endParaRPr lang="ja-JP" altLang="en-US" dirty="0" err="1" smtClean="0"/>
          </a:p>
        </p:txBody>
      </p:sp>
      <p:grpSp>
        <p:nvGrpSpPr>
          <p:cNvPr id="184" name="グループ化 183"/>
          <p:cNvGrpSpPr/>
          <p:nvPr/>
        </p:nvGrpSpPr>
        <p:grpSpPr>
          <a:xfrm>
            <a:off x="4139952" y="1350796"/>
            <a:ext cx="792088" cy="1020295"/>
            <a:chOff x="6012160" y="1417729"/>
            <a:chExt cx="1135360" cy="1435207"/>
          </a:xfrm>
        </p:grpSpPr>
        <p:sp>
          <p:nvSpPr>
            <p:cNvPr id="185" name="メモ 184"/>
            <p:cNvSpPr/>
            <p:nvPr/>
          </p:nvSpPr>
          <p:spPr>
            <a:xfrm>
              <a:off x="6012160" y="1417729"/>
              <a:ext cx="1135360" cy="1435207"/>
            </a:xfrm>
            <a:prstGeom prst="foldedCorner">
              <a:avLst/>
            </a:prstGeom>
            <a:gradFill>
              <a:gsLst>
                <a:gs pos="0">
                  <a:schemeClr val="bg1"/>
                </a:gs>
                <a:gs pos="50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101600" dist="38100" dir="5400000" rotWithShape="0">
                <a:srgbClr val="000000">
                  <a:alpha val="50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sp>
          <p:nvSpPr>
            <p:cNvPr id="186" name="円/楕円 185"/>
            <p:cNvSpPr/>
            <p:nvPr/>
          </p:nvSpPr>
          <p:spPr>
            <a:xfrm>
              <a:off x="6484345" y="1538306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sp>
          <p:nvSpPr>
            <p:cNvPr id="187" name="円/楕円 186"/>
            <p:cNvSpPr/>
            <p:nvPr/>
          </p:nvSpPr>
          <p:spPr>
            <a:xfrm>
              <a:off x="6665211" y="1839749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sp>
          <p:nvSpPr>
            <p:cNvPr id="188" name="円/楕円 187"/>
            <p:cNvSpPr/>
            <p:nvPr/>
          </p:nvSpPr>
          <p:spPr>
            <a:xfrm>
              <a:off x="6846077" y="2141192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sp>
          <p:nvSpPr>
            <p:cNvPr id="189" name="円/楕円 188"/>
            <p:cNvSpPr/>
            <p:nvPr/>
          </p:nvSpPr>
          <p:spPr>
            <a:xfrm>
              <a:off x="6484345" y="2141192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sp>
          <p:nvSpPr>
            <p:cNvPr id="190" name="円/楕円 189"/>
            <p:cNvSpPr/>
            <p:nvPr/>
          </p:nvSpPr>
          <p:spPr>
            <a:xfrm>
              <a:off x="6122614" y="2141192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sp>
          <p:nvSpPr>
            <p:cNvPr id="191" name="円/楕円 190"/>
            <p:cNvSpPr/>
            <p:nvPr/>
          </p:nvSpPr>
          <p:spPr>
            <a:xfrm>
              <a:off x="6303480" y="1839749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sp>
          <p:nvSpPr>
            <p:cNvPr id="192" name="円/楕円 191"/>
            <p:cNvSpPr/>
            <p:nvPr/>
          </p:nvSpPr>
          <p:spPr>
            <a:xfrm>
              <a:off x="6665211" y="2442635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cxnSp>
          <p:nvCxnSpPr>
            <p:cNvPr id="193" name="直線矢印コネクタ 192"/>
            <p:cNvCxnSpPr>
              <a:stCxn id="186" idx="4"/>
              <a:endCxn id="191" idx="7"/>
            </p:cNvCxnSpPr>
            <p:nvPr/>
          </p:nvCxnSpPr>
          <p:spPr>
            <a:xfrm rot="5400000">
              <a:off x="6442786" y="1734245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4" name="直線矢印コネクタ 193"/>
            <p:cNvCxnSpPr>
              <a:stCxn id="186" idx="4"/>
              <a:endCxn id="187" idx="1"/>
            </p:cNvCxnSpPr>
            <p:nvPr/>
          </p:nvCxnSpPr>
          <p:spPr>
            <a:xfrm rot="16200000" flipH="1">
              <a:off x="6559706" y="1734244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5" name="直線矢印コネクタ 194"/>
            <p:cNvCxnSpPr>
              <a:stCxn id="191" idx="4"/>
              <a:endCxn id="190" idx="7"/>
            </p:cNvCxnSpPr>
            <p:nvPr/>
          </p:nvCxnSpPr>
          <p:spPr>
            <a:xfrm rot="5400000">
              <a:off x="6261920" y="2035688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6" name="直線矢印コネクタ 195"/>
            <p:cNvCxnSpPr>
              <a:stCxn id="190" idx="0"/>
              <a:endCxn id="191" idx="3"/>
            </p:cNvCxnSpPr>
            <p:nvPr/>
          </p:nvCxnSpPr>
          <p:spPr>
            <a:xfrm rot="5400000" flipH="1" flipV="1">
              <a:off x="6197974" y="2009200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7" name="直線矢印コネクタ 196"/>
            <p:cNvCxnSpPr>
              <a:stCxn id="186" idx="4"/>
              <a:endCxn id="189" idx="0"/>
            </p:cNvCxnSpPr>
            <p:nvPr/>
          </p:nvCxnSpPr>
          <p:spPr>
            <a:xfrm rot="5400000">
              <a:off x="6363768" y="1930182"/>
              <a:ext cx="422020" cy="134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8" name="直線矢印コネクタ 197"/>
            <p:cNvCxnSpPr>
              <a:stCxn id="187" idx="4"/>
              <a:endCxn id="188" idx="1"/>
            </p:cNvCxnSpPr>
            <p:nvPr/>
          </p:nvCxnSpPr>
          <p:spPr>
            <a:xfrm rot="16200000" flipH="1">
              <a:off x="6740572" y="2035687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9" name="直線矢印コネクタ 198"/>
            <p:cNvCxnSpPr>
              <a:stCxn id="189" idx="4"/>
              <a:endCxn id="192" idx="1"/>
            </p:cNvCxnSpPr>
            <p:nvPr/>
          </p:nvCxnSpPr>
          <p:spPr>
            <a:xfrm rot="16200000" flipH="1">
              <a:off x="6559706" y="2337130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</p:cxnSp>
        <p:cxnSp>
          <p:nvCxnSpPr>
            <p:cNvPr id="200" name="直線矢印コネクタ 199"/>
            <p:cNvCxnSpPr>
              <a:stCxn id="192" idx="0"/>
              <a:endCxn id="188" idx="3"/>
            </p:cNvCxnSpPr>
            <p:nvPr/>
          </p:nvCxnSpPr>
          <p:spPr>
            <a:xfrm rot="5400000" flipH="1" flipV="1">
              <a:off x="6740572" y="2310643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</p:cxnSp>
      </p:grpSp>
      <p:sp>
        <p:nvSpPr>
          <p:cNvPr id="221" name="ホームベース 220"/>
          <p:cNvSpPr/>
          <p:nvPr/>
        </p:nvSpPr>
        <p:spPr>
          <a:xfrm>
            <a:off x="5169811" y="1124744"/>
            <a:ext cx="482309" cy="3024336"/>
          </a:xfrm>
          <a:prstGeom prst="homePlate">
            <a:avLst>
              <a:gd name="adj" fmla="val 35126"/>
            </a:avLst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eaVert" lIns="91409" tIns="45703" rIns="91409" bIns="45703" rtlCol="0" anchor="ctr"/>
          <a:lstStyle/>
          <a:p>
            <a:pPr algn="ctr"/>
            <a:endParaRPr kumimoji="1" lang="ja-JP" altLang="en-US" sz="2000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56" name="テキスト ボックス 255"/>
          <p:cNvSpPr txBox="1"/>
          <p:nvPr/>
        </p:nvSpPr>
        <p:spPr>
          <a:xfrm>
            <a:off x="2051720" y="836712"/>
            <a:ext cx="158487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違反候補</a:t>
            </a:r>
            <a:endParaRPr kumimoji="1" lang="ja-JP" altLang="en-US" dirty="0"/>
          </a:p>
        </p:txBody>
      </p:sp>
      <p:sp>
        <p:nvSpPr>
          <p:cNvPr id="257" name="テキスト ボックス 256"/>
          <p:cNvSpPr txBox="1"/>
          <p:nvPr/>
        </p:nvSpPr>
        <p:spPr>
          <a:xfrm>
            <a:off x="3707904" y="836712"/>
            <a:ext cx="158487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上位</a:t>
            </a:r>
            <a:r>
              <a:rPr kumimoji="1" lang="en-US" altLang="ja-JP" dirty="0" smtClean="0"/>
              <a:t>50%</a:t>
            </a:r>
            <a:endParaRPr kumimoji="1" lang="ja-JP" altLang="en-US" dirty="0"/>
          </a:p>
        </p:txBody>
      </p:sp>
      <p:sp>
        <p:nvSpPr>
          <p:cNvPr id="258" name="テキスト ボックス 257"/>
          <p:cNvSpPr txBox="1"/>
          <p:nvPr/>
        </p:nvSpPr>
        <p:spPr>
          <a:xfrm>
            <a:off x="5652120" y="1628800"/>
            <a:ext cx="1152129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 smtClean="0"/>
              <a:t>欠陥</a:t>
            </a:r>
            <a:endParaRPr kumimoji="1" lang="ja-JP" altLang="en-US" dirty="0"/>
          </a:p>
        </p:txBody>
      </p:sp>
      <p:sp>
        <p:nvSpPr>
          <p:cNvPr id="260" name="メモ 259"/>
          <p:cNvSpPr/>
          <p:nvPr/>
        </p:nvSpPr>
        <p:spPr>
          <a:xfrm>
            <a:off x="5796136" y="2132856"/>
            <a:ext cx="792088" cy="1020295"/>
          </a:xfrm>
          <a:prstGeom prst="foldedCorner">
            <a:avLst/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pPr algn="ctr"/>
            <a:endParaRPr lang="ja-JP" altLang="en-US" dirty="0" err="1" smtClean="0"/>
          </a:p>
        </p:txBody>
      </p:sp>
      <p:grpSp>
        <p:nvGrpSpPr>
          <p:cNvPr id="261" name="グループ化 260"/>
          <p:cNvGrpSpPr/>
          <p:nvPr/>
        </p:nvGrpSpPr>
        <p:grpSpPr>
          <a:xfrm>
            <a:off x="5868144" y="2217047"/>
            <a:ext cx="792088" cy="1020295"/>
            <a:chOff x="6012160" y="1417729"/>
            <a:chExt cx="1135360" cy="1435207"/>
          </a:xfrm>
        </p:grpSpPr>
        <p:sp>
          <p:nvSpPr>
            <p:cNvPr id="262" name="メモ 261"/>
            <p:cNvSpPr/>
            <p:nvPr/>
          </p:nvSpPr>
          <p:spPr>
            <a:xfrm>
              <a:off x="6012160" y="1417729"/>
              <a:ext cx="1135360" cy="1435207"/>
            </a:xfrm>
            <a:prstGeom prst="foldedCorner">
              <a:avLst/>
            </a:prstGeom>
            <a:gradFill>
              <a:gsLst>
                <a:gs pos="0">
                  <a:schemeClr val="bg1"/>
                </a:gs>
                <a:gs pos="50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101600" dist="38100" dir="5400000" rotWithShape="0">
                <a:srgbClr val="000000">
                  <a:alpha val="50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sp>
          <p:nvSpPr>
            <p:cNvPr id="263" name="円/楕円 262"/>
            <p:cNvSpPr/>
            <p:nvPr/>
          </p:nvSpPr>
          <p:spPr>
            <a:xfrm>
              <a:off x="6484345" y="1538306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sp>
          <p:nvSpPr>
            <p:cNvPr id="264" name="円/楕円 263"/>
            <p:cNvSpPr/>
            <p:nvPr/>
          </p:nvSpPr>
          <p:spPr>
            <a:xfrm>
              <a:off x="6665211" y="1839749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sp>
          <p:nvSpPr>
            <p:cNvPr id="265" name="円/楕円 264"/>
            <p:cNvSpPr/>
            <p:nvPr/>
          </p:nvSpPr>
          <p:spPr>
            <a:xfrm>
              <a:off x="6846077" y="2141192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sp>
          <p:nvSpPr>
            <p:cNvPr id="266" name="円/楕円 265"/>
            <p:cNvSpPr/>
            <p:nvPr/>
          </p:nvSpPr>
          <p:spPr>
            <a:xfrm>
              <a:off x="6484345" y="2141192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sp>
          <p:nvSpPr>
            <p:cNvPr id="267" name="円/楕円 266"/>
            <p:cNvSpPr/>
            <p:nvPr/>
          </p:nvSpPr>
          <p:spPr>
            <a:xfrm>
              <a:off x="6122614" y="2141192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sp>
          <p:nvSpPr>
            <p:cNvPr id="268" name="円/楕円 267"/>
            <p:cNvSpPr/>
            <p:nvPr/>
          </p:nvSpPr>
          <p:spPr>
            <a:xfrm>
              <a:off x="6303480" y="1839749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sp>
          <p:nvSpPr>
            <p:cNvPr id="269" name="円/楕円 268"/>
            <p:cNvSpPr/>
            <p:nvPr/>
          </p:nvSpPr>
          <p:spPr>
            <a:xfrm>
              <a:off x="6665211" y="2442635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cxnSp>
          <p:nvCxnSpPr>
            <p:cNvPr id="270" name="直線矢印コネクタ 269"/>
            <p:cNvCxnSpPr>
              <a:stCxn id="263" idx="4"/>
              <a:endCxn id="268" idx="7"/>
            </p:cNvCxnSpPr>
            <p:nvPr/>
          </p:nvCxnSpPr>
          <p:spPr>
            <a:xfrm rot="5400000">
              <a:off x="6442786" y="1734245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1" name="直線矢印コネクタ 270"/>
            <p:cNvCxnSpPr>
              <a:stCxn id="263" idx="4"/>
              <a:endCxn id="264" idx="1"/>
            </p:cNvCxnSpPr>
            <p:nvPr/>
          </p:nvCxnSpPr>
          <p:spPr>
            <a:xfrm rot="16200000" flipH="1">
              <a:off x="6559706" y="1734244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2" name="直線矢印コネクタ 271"/>
            <p:cNvCxnSpPr>
              <a:stCxn id="268" idx="4"/>
              <a:endCxn id="267" idx="7"/>
            </p:cNvCxnSpPr>
            <p:nvPr/>
          </p:nvCxnSpPr>
          <p:spPr>
            <a:xfrm rot="5400000">
              <a:off x="6261920" y="2035688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3" name="直線矢印コネクタ 272"/>
            <p:cNvCxnSpPr>
              <a:stCxn id="267" idx="0"/>
              <a:endCxn id="268" idx="3"/>
            </p:cNvCxnSpPr>
            <p:nvPr/>
          </p:nvCxnSpPr>
          <p:spPr>
            <a:xfrm rot="5400000" flipH="1" flipV="1">
              <a:off x="6197974" y="2009200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4" name="直線矢印コネクタ 273"/>
            <p:cNvCxnSpPr>
              <a:stCxn id="263" idx="4"/>
              <a:endCxn id="266" idx="0"/>
            </p:cNvCxnSpPr>
            <p:nvPr/>
          </p:nvCxnSpPr>
          <p:spPr>
            <a:xfrm rot="5400000">
              <a:off x="6363768" y="1930182"/>
              <a:ext cx="422020" cy="134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5" name="直線矢印コネクタ 274"/>
            <p:cNvCxnSpPr>
              <a:stCxn id="264" idx="4"/>
              <a:endCxn id="265" idx="1"/>
            </p:cNvCxnSpPr>
            <p:nvPr/>
          </p:nvCxnSpPr>
          <p:spPr>
            <a:xfrm rot="16200000" flipH="1">
              <a:off x="6740572" y="2035687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6" name="直線矢印コネクタ 275"/>
            <p:cNvCxnSpPr>
              <a:stCxn id="266" idx="4"/>
              <a:endCxn id="269" idx="1"/>
            </p:cNvCxnSpPr>
            <p:nvPr/>
          </p:nvCxnSpPr>
          <p:spPr>
            <a:xfrm rot="16200000" flipH="1">
              <a:off x="6559706" y="2337130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</p:cxnSp>
        <p:cxnSp>
          <p:nvCxnSpPr>
            <p:cNvPr id="277" name="直線矢印コネクタ 276"/>
            <p:cNvCxnSpPr>
              <a:stCxn id="269" idx="0"/>
              <a:endCxn id="265" idx="3"/>
            </p:cNvCxnSpPr>
            <p:nvPr/>
          </p:nvCxnSpPr>
          <p:spPr>
            <a:xfrm rot="5400000" flipH="1" flipV="1">
              <a:off x="6740572" y="2310643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</p:cxnSp>
      </p:grpSp>
      <p:sp>
        <p:nvSpPr>
          <p:cNvPr id="279" name="ホームベース 278"/>
          <p:cNvSpPr/>
          <p:nvPr/>
        </p:nvSpPr>
        <p:spPr>
          <a:xfrm>
            <a:off x="6876256" y="2132856"/>
            <a:ext cx="482309" cy="1152128"/>
          </a:xfrm>
          <a:prstGeom prst="homePlate">
            <a:avLst>
              <a:gd name="adj" fmla="val 35126"/>
            </a:avLst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eaVert" lIns="91409" tIns="45703" rIns="91409" bIns="45703" rtlCol="0" anchor="ctr"/>
          <a:lstStyle/>
          <a:p>
            <a:pPr algn="ctr"/>
            <a:endParaRPr kumimoji="1" lang="ja-JP" altLang="en-US" sz="2000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80" name="正方形/長方形 279"/>
          <p:cNvSpPr/>
          <p:nvPr/>
        </p:nvSpPr>
        <p:spPr>
          <a:xfrm>
            <a:off x="7452320" y="2492896"/>
            <a:ext cx="936104" cy="648072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  <a:latin typeface="Consolas" pitchFamily="49" charset="0"/>
              </a:rPr>
              <a:t>閾値</a:t>
            </a:r>
          </a:p>
        </p:txBody>
      </p:sp>
      <p:sp>
        <p:nvSpPr>
          <p:cNvPr id="281" name="角丸四角形吹き出し 280"/>
          <p:cNvSpPr/>
          <p:nvPr/>
        </p:nvSpPr>
        <p:spPr>
          <a:xfrm>
            <a:off x="250825" y="5085184"/>
            <a:ext cx="3672408" cy="792088"/>
          </a:xfrm>
          <a:prstGeom prst="wedgeRoundRectCallout">
            <a:avLst>
              <a:gd name="adj1" fmla="val 38631"/>
              <a:gd name="adj2" fmla="val -149913"/>
              <a:gd name="adj3" fmla="val 16667"/>
            </a:avLst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r>
              <a:rPr lang="ja-JP" altLang="en-US" sz="2000" dirty="0" smtClean="0">
                <a:solidFill>
                  <a:schemeClr val="bg1"/>
                </a:solidFill>
                <a:latin typeface="+mj-ea"/>
                <a:ea typeface="+mj-ea"/>
              </a:rPr>
              <a:t>全てのメトリクスで上位</a:t>
            </a:r>
            <a:r>
              <a:rPr lang="en-US" altLang="ja-JP" sz="2000" dirty="0" smtClean="0">
                <a:solidFill>
                  <a:schemeClr val="bg1"/>
                </a:solidFill>
                <a:latin typeface="+mj-ea"/>
                <a:ea typeface="+mj-ea"/>
              </a:rPr>
              <a:t>50%</a:t>
            </a:r>
            <a:r>
              <a:rPr lang="ja-JP" altLang="en-US" sz="2000" dirty="0" smtClean="0">
                <a:solidFill>
                  <a:schemeClr val="bg1"/>
                </a:solidFill>
                <a:latin typeface="+mj-ea"/>
                <a:ea typeface="+mj-ea"/>
              </a:rPr>
              <a:t>に存在する候補に絞り込み</a:t>
            </a:r>
            <a:endParaRPr kumimoji="1" lang="ja-JP" altLang="en-US" sz="2000" dirty="0" smtClean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282" name="角丸四角形吹き出し 281"/>
          <p:cNvSpPr/>
          <p:nvPr/>
        </p:nvSpPr>
        <p:spPr>
          <a:xfrm>
            <a:off x="5868144" y="3861048"/>
            <a:ext cx="3025031" cy="792088"/>
          </a:xfrm>
          <a:prstGeom prst="wedgeRoundRectCallout">
            <a:avLst>
              <a:gd name="adj1" fmla="val -14877"/>
              <a:gd name="adj2" fmla="val -112971"/>
              <a:gd name="adj3" fmla="val 16667"/>
            </a:avLst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r>
              <a:rPr lang="ja-JP" altLang="en-US" sz="2000" dirty="0" smtClean="0">
                <a:solidFill>
                  <a:schemeClr val="bg1"/>
                </a:solidFill>
                <a:latin typeface="+mj-ea"/>
                <a:ea typeface="+mj-ea"/>
              </a:rPr>
              <a:t>それぞれのメトリクスの中で最悪値を閾値に</a:t>
            </a:r>
            <a:endParaRPr kumimoji="1" lang="ja-JP" altLang="en-US" sz="2000" dirty="0" smtClean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283" name="角丸四角形吹き出し 282"/>
          <p:cNvSpPr/>
          <p:nvPr/>
        </p:nvSpPr>
        <p:spPr>
          <a:xfrm>
            <a:off x="4283968" y="5085184"/>
            <a:ext cx="3096344" cy="792088"/>
          </a:xfrm>
          <a:prstGeom prst="wedgeRoundRectCallout">
            <a:avLst>
              <a:gd name="adj1" fmla="val -16201"/>
              <a:gd name="adj2" fmla="val -144717"/>
              <a:gd name="adj3" fmla="val 16667"/>
            </a:avLst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r>
              <a:rPr lang="ja-JP" altLang="en-US" sz="2000" dirty="0" smtClean="0">
                <a:solidFill>
                  <a:schemeClr val="bg1"/>
                </a:solidFill>
                <a:latin typeface="+mj-ea"/>
                <a:ea typeface="+mj-ea"/>
              </a:rPr>
              <a:t>絞りこまれた</a:t>
            </a:r>
            <a:r>
              <a:rPr kumimoji="1" lang="ja-JP" altLang="en-US" sz="2000" dirty="0" smtClean="0">
                <a:solidFill>
                  <a:schemeClr val="bg1"/>
                </a:solidFill>
                <a:latin typeface="+mj-ea"/>
                <a:ea typeface="+mj-ea"/>
              </a:rPr>
              <a:t>全候補から欠陥を調査，列挙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評価実験：結果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75FB-B7FD-4ED7-8028-29A5E2AFB0D3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251520" y="764703"/>
          <a:ext cx="8642350" cy="52436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  <a:gridCol w="1069474"/>
                <a:gridCol w="836096"/>
                <a:gridCol w="836096"/>
                <a:gridCol w="1532844"/>
                <a:gridCol w="1630146"/>
                <a:gridCol w="1297534"/>
              </a:tblGrid>
              <a:tr h="385455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800" b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プロジェクト名</a:t>
                      </a:r>
                      <a:endParaRPr kumimoji="1" lang="ja-JP" altLang="en-US" sz="1800" b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ja-JP" sz="1800" b="0" dirty="0" err="1" smtClean="0">
                          <a:solidFill>
                            <a:schemeClr val="bg1"/>
                          </a:solidFill>
                          <a:latin typeface="+mj-lt"/>
                        </a:rPr>
                        <a:t>GrouMiner</a:t>
                      </a:r>
                      <a:endParaRPr lang="en-US" altLang="ja-JP" sz="1800" b="0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  <a:p>
                      <a:pPr algn="ctr"/>
                      <a:r>
                        <a:rPr lang="ja-JP" altLang="en-US" sz="1800" b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確信度</a:t>
                      </a:r>
                      <a:r>
                        <a:rPr lang="en-US" altLang="ja-JP" sz="1800" b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0.9</a:t>
                      </a:r>
                      <a:endParaRPr lang="ja-JP" altLang="en-US" sz="1800" b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ja-JP" altLang="en-US" sz="2000" dirty="0" smtClean="0"/>
                        <a:t>本手法</a:t>
                      </a:r>
                      <a:endParaRPr lang="ja-JP" altLang="en-US" sz="2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ja-JP" altLang="en-US" sz="1800" b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欠陥数</a:t>
                      </a:r>
                      <a:r>
                        <a:rPr lang="en-US" altLang="ja-JP" sz="1800" b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(</a:t>
                      </a:r>
                      <a:r>
                        <a:rPr lang="ja-JP" altLang="en-US" sz="1800" b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上位</a:t>
                      </a:r>
                      <a:r>
                        <a:rPr lang="en-US" altLang="ja-JP" sz="1800" b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15</a:t>
                      </a:r>
                      <a:r>
                        <a:rPr lang="ja-JP" altLang="en-US" sz="1800" b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件</a:t>
                      </a:r>
                      <a:r>
                        <a:rPr lang="en-US" altLang="ja-JP" sz="1800" b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)</a:t>
                      </a:r>
                      <a:endParaRPr lang="ja-JP" altLang="en-US" sz="1800" b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ja-JP" altLang="en-US" sz="1800" b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88951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800" b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確信度</a:t>
                      </a:r>
                      <a:endParaRPr lang="en-US" altLang="ja-JP" sz="1800" b="0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  <a:p>
                      <a:pPr algn="ctr"/>
                      <a:r>
                        <a:rPr lang="en-US" altLang="ja-JP" sz="1800" b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0.9</a:t>
                      </a:r>
                      <a:endParaRPr lang="ja-JP" altLang="en-US" sz="1800" b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800" b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確信度</a:t>
                      </a:r>
                      <a:endParaRPr lang="en-US" altLang="ja-JP" sz="1800" b="0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  <a:p>
                      <a:pPr algn="ctr"/>
                      <a:r>
                        <a:rPr lang="en-US" altLang="ja-JP" sz="1800" b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0.6</a:t>
                      </a:r>
                      <a:endParaRPr lang="ja-JP" altLang="en-US" sz="1800" b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800" b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確信度</a:t>
                      </a:r>
                      <a:r>
                        <a:rPr lang="en-US" altLang="ja-JP" sz="1800" b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0.6</a:t>
                      </a:r>
                      <a:r>
                        <a:rPr lang="en-US" altLang="ja-JP" sz="1800" b="0" baseline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 &amp;</a:t>
                      </a:r>
                      <a:r>
                        <a:rPr lang="ja-JP" altLang="en-US" sz="1600" b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フィルタリング</a:t>
                      </a:r>
                      <a:endParaRPr lang="ja-JP" altLang="en-US" sz="1800" b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800" b="0" dirty="0" err="1" smtClean="0">
                          <a:solidFill>
                            <a:schemeClr val="bg1"/>
                          </a:solidFill>
                          <a:latin typeface="+mj-lt"/>
                        </a:rPr>
                        <a:t>GrouMiner</a:t>
                      </a:r>
                      <a:endParaRPr lang="ja-JP" altLang="en-US" sz="1800" b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800" b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本手法</a:t>
                      </a:r>
                      <a:endParaRPr lang="ja-JP" altLang="en-US" sz="1800" b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622658">
                <a:tc>
                  <a:txBody>
                    <a:bodyPr/>
                    <a:lstStyle/>
                    <a:p>
                      <a:r>
                        <a:rPr kumimoji="1" lang="en-US" altLang="ja-JP" sz="1800" dirty="0" smtClean="0">
                          <a:latin typeface="+mj-lt"/>
                        </a:rPr>
                        <a:t>Apache Ant</a:t>
                      </a:r>
                      <a:endParaRPr kumimoji="1" lang="ja-JP" altLang="en-US" sz="1800" dirty="0">
                        <a:latin typeface="+mj-lt"/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145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  <a:latin typeface="Consolas" pitchFamily="49" charset="0"/>
                        <a:ea typeface="+mn-ea"/>
                        <a:cs typeface="Consolas" pitchFamily="49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2000" dirty="0" smtClean="0">
                          <a:solidFill>
                            <a:schemeClr val="tx1"/>
                          </a:solidFill>
                          <a:latin typeface="Consolas" pitchFamily="49" charset="0"/>
                          <a:cs typeface="Consolas" pitchFamily="49" charset="0"/>
                        </a:rPr>
                        <a:t>34</a:t>
                      </a:r>
                      <a:endParaRPr lang="ja-JP" altLang="en-US" sz="2000" dirty="0">
                        <a:solidFill>
                          <a:schemeClr val="tx1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onsolas" pitchFamily="49" charset="0"/>
                          <a:cs typeface="Consolas" pitchFamily="49" charset="0"/>
                        </a:rPr>
                        <a:t>960</a:t>
                      </a: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  <a:latin typeface="Consolas" pitchFamily="49" charset="0"/>
                          <a:ea typeface="+mj-ea"/>
                          <a:cs typeface="Consolas" pitchFamily="49" charset="0"/>
                        </a:rPr>
                        <a:t>24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  <a:latin typeface="Consolas" pitchFamily="49" charset="0"/>
                        <a:ea typeface="+mj-ea"/>
                        <a:cs typeface="Consolas" pitchFamily="49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1</a:t>
                      </a: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b="1" dirty="0" smtClean="0">
                          <a:solidFill>
                            <a:schemeClr val="accent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2</a:t>
                      </a:r>
                      <a:endParaRPr kumimoji="1" lang="ja-JP" altLang="en-US" sz="2000" b="1" dirty="0">
                        <a:solidFill>
                          <a:schemeClr val="accent1"/>
                        </a:solidFill>
                        <a:latin typeface="Consolas" pitchFamily="49" charset="0"/>
                        <a:ea typeface="+mn-ea"/>
                        <a:cs typeface="Consolas" pitchFamily="49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622658">
                <a:tc>
                  <a:txBody>
                    <a:bodyPr/>
                    <a:lstStyle/>
                    <a:p>
                      <a:r>
                        <a:rPr kumimoji="1" lang="en-US" altLang="ja-JP" sz="1800" dirty="0" smtClean="0">
                          <a:latin typeface="+mj-lt"/>
                        </a:rPr>
                        <a:t>Apache log4J</a:t>
                      </a: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32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  <a:latin typeface="Consolas" pitchFamily="49" charset="0"/>
                        <a:ea typeface="+mn-ea"/>
                        <a:cs typeface="Consolas" pitchFamily="49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2000" dirty="0" smtClean="0">
                          <a:solidFill>
                            <a:schemeClr val="tx1"/>
                          </a:solidFill>
                          <a:latin typeface="Consolas" pitchFamily="49" charset="0"/>
                          <a:cs typeface="Consolas" pitchFamily="49" charset="0"/>
                        </a:rPr>
                        <a:t>8</a:t>
                      </a:r>
                      <a:endParaRPr lang="ja-JP" altLang="en-US" sz="2000" dirty="0">
                        <a:solidFill>
                          <a:schemeClr val="tx1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onsolas" pitchFamily="49" charset="0"/>
                          <a:cs typeface="Consolas" pitchFamily="49" charset="0"/>
                        </a:rPr>
                        <a:t>143</a:t>
                      </a:r>
                      <a:endParaRPr lang="ja-JP" alt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11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  <a:latin typeface="Consolas" pitchFamily="49" charset="0"/>
                        <a:ea typeface="+mn-ea"/>
                        <a:cs typeface="Consolas" pitchFamily="49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0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  <a:latin typeface="Consolas" pitchFamily="49" charset="0"/>
                        <a:ea typeface="+mn-ea"/>
                        <a:cs typeface="Consolas" pitchFamily="49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0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  <a:latin typeface="Consolas" pitchFamily="49" charset="0"/>
                        <a:ea typeface="+mn-ea"/>
                        <a:cs typeface="Consolas" pitchFamily="49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85455">
                <a:tc>
                  <a:txBody>
                    <a:bodyPr/>
                    <a:lstStyle/>
                    <a:p>
                      <a:r>
                        <a:rPr kumimoji="1" lang="en-US" altLang="ja-JP" sz="1800" dirty="0" err="1" smtClean="0">
                          <a:latin typeface="+mj-lt"/>
                        </a:rPr>
                        <a:t>AspectJ</a:t>
                      </a:r>
                      <a:endParaRPr kumimoji="1" lang="ja-JP" altLang="en-US" sz="1800" dirty="0">
                        <a:latin typeface="+mj-lt"/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244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  <a:latin typeface="Consolas" pitchFamily="49" charset="0"/>
                        <a:ea typeface="+mn-ea"/>
                        <a:cs typeface="Consolas" pitchFamily="49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2000" dirty="0" smtClean="0">
                          <a:solidFill>
                            <a:schemeClr val="tx1"/>
                          </a:solidFill>
                          <a:latin typeface="Consolas" pitchFamily="49" charset="0"/>
                          <a:cs typeface="Consolas" pitchFamily="49" charset="0"/>
                        </a:rPr>
                        <a:t>26</a:t>
                      </a:r>
                      <a:endParaRPr lang="ja-JP" altLang="en-US" sz="2000" dirty="0">
                        <a:solidFill>
                          <a:schemeClr val="tx1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onsolas" pitchFamily="49" charset="0"/>
                          <a:cs typeface="Consolas" pitchFamily="49" charset="0"/>
                        </a:rPr>
                        <a:t>368</a:t>
                      </a:r>
                      <a:endParaRPr lang="ja-JP" alt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14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  <a:latin typeface="Consolas" pitchFamily="49" charset="0"/>
                        <a:ea typeface="+mn-ea"/>
                        <a:cs typeface="Consolas" pitchFamily="49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b="1" dirty="0" smtClean="0">
                          <a:solidFill>
                            <a:schemeClr val="accent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1</a:t>
                      </a:r>
                      <a:endParaRPr kumimoji="1" lang="ja-JP" altLang="en-US" sz="2000" b="1" dirty="0">
                        <a:solidFill>
                          <a:schemeClr val="accent1"/>
                        </a:solidFill>
                        <a:latin typeface="Consolas" pitchFamily="49" charset="0"/>
                        <a:ea typeface="+mn-ea"/>
                        <a:cs typeface="Consolas" pitchFamily="49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0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  <a:latin typeface="Consolas" pitchFamily="49" charset="0"/>
                        <a:ea typeface="+mn-ea"/>
                        <a:cs typeface="Consolas" pitchFamily="49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  <a:tr h="622658">
                <a:tc>
                  <a:txBody>
                    <a:bodyPr/>
                    <a:lstStyle/>
                    <a:p>
                      <a:r>
                        <a:rPr kumimoji="1" lang="en-US" altLang="ja-JP" sz="1800" dirty="0" smtClean="0">
                          <a:latin typeface="+mj-lt"/>
                        </a:rPr>
                        <a:t>Apache Axis</a:t>
                      </a:r>
                      <a:endParaRPr kumimoji="1" lang="ja-JP" altLang="en-US" sz="1800" dirty="0">
                        <a:latin typeface="+mj-lt"/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145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  <a:latin typeface="Consolas" pitchFamily="49" charset="0"/>
                        <a:ea typeface="+mn-ea"/>
                        <a:cs typeface="Consolas" pitchFamily="49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2000" dirty="0" smtClean="0">
                          <a:solidFill>
                            <a:schemeClr val="tx1"/>
                          </a:solidFill>
                          <a:latin typeface="Consolas" pitchFamily="49" charset="0"/>
                          <a:cs typeface="Consolas" pitchFamily="49" charset="0"/>
                        </a:rPr>
                        <a:t>32</a:t>
                      </a:r>
                      <a:endParaRPr lang="ja-JP" altLang="en-US" sz="2000" dirty="0">
                        <a:solidFill>
                          <a:schemeClr val="tx1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onsolas" pitchFamily="49" charset="0"/>
                          <a:cs typeface="Consolas" pitchFamily="49" charset="0"/>
                        </a:rPr>
                        <a:t>689</a:t>
                      </a:r>
                      <a:endParaRPr lang="ja-JP" alt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  <a:latin typeface="Consolas" pitchFamily="49" charset="0"/>
                          <a:ea typeface="+mj-ea"/>
                          <a:cs typeface="Consolas" pitchFamily="49" charset="0"/>
                        </a:rPr>
                        <a:t>27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  <a:latin typeface="Consolas" pitchFamily="49" charset="0"/>
                        <a:ea typeface="+mj-ea"/>
                        <a:cs typeface="Consolas" pitchFamily="49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0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  <a:latin typeface="Consolas" pitchFamily="49" charset="0"/>
                        <a:ea typeface="+mn-ea"/>
                        <a:cs typeface="Consolas" pitchFamily="49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b="1" dirty="0" smtClean="0">
                          <a:solidFill>
                            <a:schemeClr val="accent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1</a:t>
                      </a:r>
                      <a:endParaRPr kumimoji="1" lang="ja-JP" altLang="en-US" sz="2000" b="1" dirty="0">
                        <a:solidFill>
                          <a:schemeClr val="accent1"/>
                        </a:solidFill>
                        <a:latin typeface="Consolas" pitchFamily="49" charset="0"/>
                        <a:ea typeface="+mn-ea"/>
                        <a:cs typeface="Consolas" pitchFamily="49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85455">
                <a:tc>
                  <a:txBody>
                    <a:bodyPr/>
                    <a:lstStyle/>
                    <a:p>
                      <a:r>
                        <a:rPr kumimoji="1" lang="en-US" altLang="ja-JP" sz="1800" dirty="0" smtClean="0">
                          <a:latin typeface="+mj-lt"/>
                        </a:rPr>
                        <a:t>Columba</a:t>
                      </a:r>
                      <a:endParaRPr kumimoji="1" lang="ja-JP" altLang="en-US" sz="1800" dirty="0">
                        <a:latin typeface="+mj-lt"/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40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  <a:latin typeface="Consolas" pitchFamily="49" charset="0"/>
                        <a:ea typeface="+mn-ea"/>
                        <a:cs typeface="Consolas" pitchFamily="49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2000" dirty="0" smtClean="0">
                          <a:solidFill>
                            <a:schemeClr val="tx1"/>
                          </a:solidFill>
                          <a:latin typeface="Consolas" pitchFamily="49" charset="0"/>
                          <a:cs typeface="Consolas" pitchFamily="49" charset="0"/>
                        </a:rPr>
                        <a:t>144</a:t>
                      </a:r>
                      <a:endParaRPr lang="ja-JP" altLang="en-US" sz="2000" dirty="0">
                        <a:solidFill>
                          <a:schemeClr val="tx1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onsolas" pitchFamily="49" charset="0"/>
                          <a:cs typeface="Consolas" pitchFamily="49" charset="0"/>
                        </a:rPr>
                        <a:t>1343</a:t>
                      </a:r>
                      <a:endParaRPr lang="ja-JP" alt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50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  <a:latin typeface="Consolas" pitchFamily="49" charset="0"/>
                        <a:ea typeface="+mn-ea"/>
                        <a:cs typeface="Consolas" pitchFamily="49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b="1" dirty="0" smtClean="0">
                          <a:solidFill>
                            <a:schemeClr val="accent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1</a:t>
                      </a:r>
                      <a:endParaRPr kumimoji="1" lang="ja-JP" altLang="en-US" sz="2000" b="1" dirty="0">
                        <a:solidFill>
                          <a:schemeClr val="accent1"/>
                        </a:solidFill>
                        <a:latin typeface="Consolas" pitchFamily="49" charset="0"/>
                        <a:ea typeface="+mn-ea"/>
                        <a:cs typeface="Consolas" pitchFamily="49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0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  <a:latin typeface="Consolas" pitchFamily="49" charset="0"/>
                        <a:ea typeface="+mn-ea"/>
                        <a:cs typeface="Consolas" pitchFamily="49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  <a:tr h="385455">
                <a:tc>
                  <a:txBody>
                    <a:bodyPr/>
                    <a:lstStyle/>
                    <a:p>
                      <a:r>
                        <a:rPr kumimoji="1" lang="en-US" altLang="ja-JP" sz="1800" dirty="0" err="1" smtClean="0">
                          <a:latin typeface="+mj-lt"/>
                        </a:rPr>
                        <a:t>jEdit</a:t>
                      </a:r>
                      <a:endParaRPr kumimoji="1" lang="ja-JP" altLang="en-US" sz="1800" dirty="0">
                        <a:latin typeface="+mj-lt"/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47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  <a:latin typeface="Consolas" pitchFamily="49" charset="0"/>
                        <a:ea typeface="+mn-ea"/>
                        <a:cs typeface="Consolas" pitchFamily="49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2000" dirty="0" smtClean="0">
                          <a:solidFill>
                            <a:schemeClr val="tx1"/>
                          </a:solidFill>
                          <a:latin typeface="Consolas" pitchFamily="49" charset="0"/>
                          <a:cs typeface="Consolas" pitchFamily="49" charset="0"/>
                        </a:rPr>
                        <a:t>36</a:t>
                      </a:r>
                      <a:endParaRPr lang="ja-JP" altLang="en-US" sz="2000" dirty="0">
                        <a:solidFill>
                          <a:schemeClr val="tx1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onsolas" pitchFamily="49" charset="0"/>
                          <a:cs typeface="Consolas" pitchFamily="49" charset="0"/>
                        </a:rPr>
                        <a:t>632</a:t>
                      </a:r>
                      <a:endParaRPr lang="ja-JP" alt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11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  <a:latin typeface="Consolas" pitchFamily="49" charset="0"/>
                        <a:ea typeface="+mn-ea"/>
                        <a:cs typeface="Consolas" pitchFamily="49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1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  <a:latin typeface="Consolas" pitchFamily="49" charset="0"/>
                        <a:ea typeface="+mn-ea"/>
                        <a:cs typeface="Consolas" pitchFamily="49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1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  <a:latin typeface="Consolas" pitchFamily="49" charset="0"/>
                        <a:ea typeface="+mn-ea"/>
                        <a:cs typeface="Consolas" pitchFamily="49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85455">
                <a:tc>
                  <a:txBody>
                    <a:bodyPr/>
                    <a:lstStyle/>
                    <a:p>
                      <a:r>
                        <a:rPr kumimoji="1" lang="en-US" altLang="ja-JP" sz="1800" dirty="0" smtClean="0">
                          <a:latin typeface="+mj-lt"/>
                        </a:rPr>
                        <a:t>Jigsaw</a:t>
                      </a:r>
                      <a:endParaRPr kumimoji="1" lang="ja-JP" altLang="en-US" sz="1800" dirty="0">
                        <a:latin typeface="+mj-lt"/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115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  <a:latin typeface="Consolas" pitchFamily="49" charset="0"/>
                        <a:ea typeface="+mn-ea"/>
                        <a:cs typeface="Consolas" pitchFamily="49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2000" dirty="0" smtClean="0">
                          <a:solidFill>
                            <a:schemeClr val="tx1"/>
                          </a:solidFill>
                          <a:latin typeface="Consolas" pitchFamily="49" charset="0"/>
                          <a:cs typeface="Consolas" pitchFamily="49" charset="0"/>
                        </a:rPr>
                        <a:t>41</a:t>
                      </a:r>
                      <a:endParaRPr lang="ja-JP" altLang="en-US" sz="2000" dirty="0">
                        <a:solidFill>
                          <a:schemeClr val="tx1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onsolas" pitchFamily="49" charset="0"/>
                          <a:cs typeface="Consolas" pitchFamily="49" charset="0"/>
                        </a:rPr>
                        <a:t>723</a:t>
                      </a:r>
                      <a:endParaRPr lang="ja-JP" alt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  <a:latin typeface="Consolas" pitchFamily="49" charset="0"/>
                          <a:ea typeface="+mj-ea"/>
                          <a:cs typeface="Consolas" pitchFamily="49" charset="0"/>
                        </a:rPr>
                        <a:t>26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  <a:latin typeface="Consolas" pitchFamily="49" charset="0"/>
                        <a:ea typeface="+mj-ea"/>
                        <a:cs typeface="Consolas" pitchFamily="49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1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  <a:latin typeface="Consolas" pitchFamily="49" charset="0"/>
                        <a:ea typeface="+mn-ea"/>
                        <a:cs typeface="Consolas" pitchFamily="49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b="1" dirty="0" smtClean="0">
                          <a:solidFill>
                            <a:schemeClr val="accent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2</a:t>
                      </a:r>
                      <a:endParaRPr kumimoji="1" lang="ja-JP" altLang="en-US" sz="2000" b="1" dirty="0">
                        <a:solidFill>
                          <a:schemeClr val="accent1"/>
                        </a:solidFill>
                        <a:latin typeface="Consolas" pitchFamily="49" charset="0"/>
                        <a:ea typeface="+mn-ea"/>
                        <a:cs typeface="Consolas" pitchFamily="49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  <a:tr h="427805">
                <a:tc>
                  <a:txBody>
                    <a:bodyPr/>
                    <a:lstStyle/>
                    <a:p>
                      <a:r>
                        <a:rPr kumimoji="1" lang="en-US" altLang="ja-JP" sz="1800" dirty="0" smtClean="0">
                          <a:latin typeface="+mj-lt"/>
                        </a:rPr>
                        <a:t>Struts</a:t>
                      </a:r>
                      <a:endParaRPr kumimoji="1" lang="ja-JP" altLang="en-US" sz="1800" dirty="0">
                        <a:latin typeface="+mj-lt"/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33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  <a:latin typeface="Consolas" pitchFamily="49" charset="0"/>
                        <a:ea typeface="+mn-ea"/>
                        <a:cs typeface="Consolas" pitchFamily="49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2000" dirty="0" smtClean="0">
                          <a:solidFill>
                            <a:schemeClr val="tx1"/>
                          </a:solidFill>
                          <a:latin typeface="Consolas" pitchFamily="49" charset="0"/>
                          <a:cs typeface="Consolas" pitchFamily="49" charset="0"/>
                        </a:rPr>
                        <a:t>5</a:t>
                      </a:r>
                      <a:endParaRPr lang="ja-JP" altLang="en-US" sz="2000" dirty="0">
                        <a:solidFill>
                          <a:schemeClr val="tx1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onsolas" pitchFamily="49" charset="0"/>
                          <a:cs typeface="Consolas" pitchFamily="49" charset="0"/>
                        </a:rPr>
                        <a:t>137</a:t>
                      </a:r>
                      <a:endParaRPr lang="ja-JP" alt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3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  <a:latin typeface="Consolas" pitchFamily="49" charset="0"/>
                        <a:ea typeface="+mn-ea"/>
                        <a:cs typeface="Consolas" pitchFamily="49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0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  <a:latin typeface="Consolas" pitchFamily="49" charset="0"/>
                        <a:ea typeface="+mn-ea"/>
                        <a:cs typeface="Consolas" pitchFamily="49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0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  <a:latin typeface="Consolas" pitchFamily="49" charset="0"/>
                        <a:ea typeface="+mn-ea"/>
                        <a:cs typeface="Consolas" pitchFamily="49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検出例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Apache Axis</a:t>
            </a:r>
            <a:r>
              <a:rPr kumimoji="1" lang="ja-JP" altLang="en-US" dirty="0" smtClean="0"/>
              <a:t>からの欠陥</a:t>
            </a:r>
            <a:r>
              <a:rPr kumimoji="1" lang="en-US" altLang="ja-JP" dirty="0" smtClean="0"/>
              <a:t>: </a:t>
            </a:r>
            <a:r>
              <a:rPr lang="ja-JP" altLang="en-US" dirty="0" smtClean="0"/>
              <a:t>確信度</a:t>
            </a:r>
            <a:r>
              <a:rPr lang="en-US" altLang="ja-JP" dirty="0" smtClean="0"/>
              <a:t>0.67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75FB-B7FD-4ED7-8028-29A5E2AFB0D3}" type="slidenum">
              <a:rPr lang="ja-JP" altLang="en-US" smtClean="0"/>
              <a:pPr/>
              <a:t>12</a:t>
            </a:fld>
            <a:endParaRPr lang="ja-JP" altLang="en-US" dirty="0"/>
          </a:p>
        </p:txBody>
      </p:sp>
      <p:sp>
        <p:nvSpPr>
          <p:cNvPr id="9" name="メモ 8"/>
          <p:cNvSpPr/>
          <p:nvPr/>
        </p:nvSpPr>
        <p:spPr>
          <a:xfrm>
            <a:off x="323528" y="4077072"/>
            <a:ext cx="6625431" cy="2520280"/>
          </a:xfrm>
          <a:prstGeom prst="foldedCorner">
            <a:avLst/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40246" y="4509120"/>
            <a:ext cx="633600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public Socket create(...) throws Exception {</a:t>
            </a:r>
          </a:p>
          <a:p>
            <a:r>
              <a:rPr lang="en-US" altLang="ja-JP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        Socket </a:t>
            </a:r>
            <a:r>
              <a:rPr lang="en-US" altLang="ja-JP" sz="18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sslSocket</a:t>
            </a:r>
            <a:r>
              <a:rPr lang="en-US" altLang="ja-JP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 = null;</a:t>
            </a:r>
          </a:p>
          <a:p>
            <a:r>
              <a:rPr lang="en-US" altLang="ja-JP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en-US" altLang="ja-JP" sz="1800" dirty="0" smtClean="0">
                <a:latin typeface="Consolas" pitchFamily="49" charset="0"/>
                <a:cs typeface="Consolas" pitchFamily="49" charset="0"/>
              </a:rPr>
              <a:t>if (</a:t>
            </a:r>
            <a:r>
              <a:rPr lang="en-US" altLang="ja-JP" sz="1800" dirty="0" err="1" smtClean="0">
                <a:latin typeface="Consolas" pitchFamily="49" charset="0"/>
                <a:cs typeface="Consolas" pitchFamily="49" charset="0"/>
              </a:rPr>
              <a:t>sslFactory</a:t>
            </a:r>
            <a:r>
              <a:rPr lang="en-US" altLang="ja-JP" sz="1800" dirty="0" smtClean="0">
                <a:latin typeface="Consolas" pitchFamily="49" charset="0"/>
                <a:cs typeface="Consolas" pitchFamily="49" charset="0"/>
              </a:rPr>
              <a:t> == null){</a:t>
            </a:r>
          </a:p>
          <a:p>
            <a:r>
              <a:rPr lang="en-US" altLang="ja-JP" sz="1800" dirty="0" smtClean="0">
                <a:latin typeface="Consolas" pitchFamily="49" charset="0"/>
                <a:cs typeface="Consolas" pitchFamily="49" charset="0"/>
              </a:rPr>
              <a:t>            </a:t>
            </a:r>
            <a:r>
              <a:rPr lang="en-US" altLang="ja-JP" sz="1800" dirty="0" err="1" smtClean="0">
                <a:latin typeface="Consolas" pitchFamily="49" charset="0"/>
                <a:cs typeface="Consolas" pitchFamily="49" charset="0"/>
              </a:rPr>
              <a:t>initFactory</a:t>
            </a:r>
            <a:r>
              <a:rPr lang="en-US" altLang="ja-JP" sz="1800" dirty="0" smtClean="0">
                <a:latin typeface="Consolas" pitchFamily="49" charset="0"/>
                <a:cs typeface="Consolas" pitchFamily="49" charset="0"/>
              </a:rPr>
              <a:t>();</a:t>
            </a:r>
          </a:p>
          <a:p>
            <a:r>
              <a:rPr lang="en-US" altLang="ja-JP" sz="1800" dirty="0" smtClean="0">
                <a:latin typeface="Consolas" pitchFamily="49" charset="0"/>
                <a:cs typeface="Consolas" pitchFamily="49" charset="0"/>
              </a:rPr>
              <a:t>        }</a:t>
            </a:r>
          </a:p>
          <a:p>
            <a:r>
              <a:rPr lang="en-US" altLang="ja-JP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        if (port == -1) { port = 443;}</a:t>
            </a:r>
          </a:p>
          <a:p>
            <a:r>
              <a:rPr lang="en-US" altLang="ja-JP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        :</a:t>
            </a:r>
          </a:p>
        </p:txBody>
      </p:sp>
      <p:grpSp>
        <p:nvGrpSpPr>
          <p:cNvPr id="19" name="グループ化 18"/>
          <p:cNvGrpSpPr/>
          <p:nvPr/>
        </p:nvGrpSpPr>
        <p:grpSpPr>
          <a:xfrm>
            <a:off x="323528" y="1340768"/>
            <a:ext cx="6625431" cy="2088232"/>
            <a:chOff x="323528" y="2276872"/>
            <a:chExt cx="6625431" cy="2016224"/>
          </a:xfrm>
        </p:grpSpPr>
        <p:sp>
          <p:nvSpPr>
            <p:cNvPr id="6" name="メモ 5"/>
            <p:cNvSpPr/>
            <p:nvPr/>
          </p:nvSpPr>
          <p:spPr>
            <a:xfrm>
              <a:off x="323528" y="2276872"/>
              <a:ext cx="6625431" cy="2016224"/>
            </a:xfrm>
            <a:prstGeom prst="foldedCorner">
              <a:avLst/>
            </a:prstGeom>
            <a:gradFill>
              <a:gsLst>
                <a:gs pos="0">
                  <a:schemeClr val="bg1"/>
                </a:gs>
                <a:gs pos="50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101600" dist="38100" dir="5400000" rotWithShape="0">
                <a:srgbClr val="000000">
                  <a:alpha val="50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540247" y="2727660"/>
              <a:ext cx="5756704" cy="14263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8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nsolas" pitchFamily="49" charset="0"/>
                  <a:cs typeface="Consolas" pitchFamily="49" charset="0"/>
                </a:rPr>
                <a:t>public Socket create(...) throws Exception {</a:t>
              </a:r>
            </a:p>
            <a:p>
              <a:r>
                <a:rPr lang="en-US" altLang="ja-JP" sz="18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nsolas" pitchFamily="49" charset="0"/>
                  <a:cs typeface="Consolas" pitchFamily="49" charset="0"/>
                </a:rPr>
                <a:t>        if (port == -1) { port = 443;}</a:t>
              </a:r>
            </a:p>
            <a:p>
              <a:r>
                <a:rPr lang="en-US" altLang="ja-JP" sz="18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nsolas" pitchFamily="49" charset="0"/>
                  <a:cs typeface="Consolas" pitchFamily="49" charset="0"/>
                </a:rPr>
                <a:t>        :</a:t>
              </a:r>
            </a:p>
            <a:p>
              <a:r>
                <a:rPr lang="en-US" altLang="ja-JP" sz="18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nsolas" pitchFamily="49" charset="0"/>
                  <a:cs typeface="Consolas" pitchFamily="49" charset="0"/>
                </a:rPr>
                <a:t>        Socket </a:t>
              </a:r>
              <a:r>
                <a:rPr lang="en-US" altLang="ja-JP" sz="180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nsolas" pitchFamily="49" charset="0"/>
                  <a:cs typeface="Consolas" pitchFamily="49" charset="0"/>
                </a:rPr>
                <a:t>sslSocket</a:t>
              </a:r>
              <a:r>
                <a:rPr lang="en-US" altLang="ja-JP" sz="18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nsolas" pitchFamily="49" charset="0"/>
                  <a:cs typeface="Consolas" pitchFamily="49" charset="0"/>
                </a:rPr>
                <a:t> = null;</a:t>
              </a:r>
            </a:p>
            <a:p>
              <a:r>
                <a:rPr lang="en-US" altLang="ja-JP" sz="18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nsolas" pitchFamily="49" charset="0"/>
                  <a:cs typeface="Consolas" pitchFamily="49" charset="0"/>
                </a:rPr>
                <a:t>        :</a:t>
              </a:r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323528" y="2276872"/>
              <a:ext cx="6624736" cy="432048"/>
            </a:xfrm>
            <a:prstGeom prst="rect">
              <a:avLst/>
            </a:prstGeom>
            <a:ln>
              <a:noFill/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91409" tIns="45703" rIns="91409" bIns="45703" rtlCol="0" anchor="ctr"/>
            <a:lstStyle/>
            <a:p>
              <a:pPr algn="ctr"/>
              <a:r>
                <a:rPr lang="en-US" altLang="ja-JP" b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org.apache.axis.components.net.JSSESocketFactory</a:t>
              </a:r>
              <a:endParaRPr lang="en-US" altLang="ja-JP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12" name="正方形/長方形 11"/>
          <p:cNvSpPr/>
          <p:nvPr/>
        </p:nvSpPr>
        <p:spPr>
          <a:xfrm>
            <a:off x="323528" y="4077072"/>
            <a:ext cx="6624736" cy="432048"/>
          </a:xfrm>
          <a:prstGeom prst="rect">
            <a:avLst/>
          </a:prstGeom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pPr algn="ctr"/>
            <a:r>
              <a:rPr lang="en-US" altLang="ja-JP" b="1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org.apache.axis.components.net.SunJSSESocketFactory</a:t>
            </a:r>
            <a:r>
              <a:rPr lang="ja-JP" altLang="en-US" dirty="0" smtClean="0">
                <a:solidFill>
                  <a:schemeClr val="tx1"/>
                </a:solidFill>
                <a:latin typeface="+mj-ea"/>
                <a:ea typeface="+mj-ea"/>
                <a:cs typeface="Calibri" pitchFamily="34" charset="0"/>
              </a:rPr>
              <a:t>等</a:t>
            </a:r>
            <a:r>
              <a:rPr lang="en-US" altLang="ja-JP" dirty="0" smtClean="0">
                <a:solidFill>
                  <a:schemeClr val="tx1"/>
                </a:solidFill>
                <a:latin typeface="+mj-ea"/>
                <a:ea typeface="+mj-ea"/>
                <a:cs typeface="Calibri" pitchFamily="34" charset="0"/>
              </a:rPr>
              <a:t>2</a:t>
            </a:r>
            <a:r>
              <a:rPr lang="ja-JP" altLang="en-US" dirty="0" smtClean="0">
                <a:solidFill>
                  <a:schemeClr val="tx1"/>
                </a:solidFill>
                <a:latin typeface="+mj-ea"/>
                <a:ea typeface="+mj-ea"/>
                <a:cs typeface="Calibri" pitchFamily="34" charset="0"/>
              </a:rPr>
              <a:t>箇所</a:t>
            </a:r>
            <a:endParaRPr lang="en-US" altLang="ja-JP" dirty="0" smtClean="0">
              <a:solidFill>
                <a:schemeClr val="tx1"/>
              </a:solidFill>
              <a:latin typeface="+mj-ea"/>
              <a:ea typeface="+mj-ea"/>
              <a:cs typeface="Calibri" pitchFamily="34" charset="0"/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1475656" y="5100285"/>
            <a:ext cx="4896544" cy="864096"/>
          </a:xfrm>
          <a:prstGeom prst="roundRect">
            <a:avLst/>
          </a:prstGeom>
          <a:noFill/>
          <a:ln w="38100">
            <a:solidFill>
              <a:schemeClr val="accent1"/>
            </a:solidFill>
            <a:prstDash val="sysDot"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8" name="四角形吹き出し 27"/>
          <p:cNvSpPr/>
          <p:nvPr/>
        </p:nvSpPr>
        <p:spPr>
          <a:xfrm>
            <a:off x="7236296" y="3573016"/>
            <a:ext cx="1296144" cy="720080"/>
          </a:xfrm>
          <a:prstGeom prst="wedgeRectCallout">
            <a:avLst>
              <a:gd name="adj1" fmla="val -5366"/>
              <a:gd name="adj2" fmla="val 41290"/>
            </a:avLst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bg1"/>
                </a:solidFill>
                <a:latin typeface="+mj-ea"/>
                <a:ea typeface="+mj-ea"/>
              </a:rPr>
              <a:t>欠落</a:t>
            </a:r>
          </a:p>
        </p:txBody>
      </p:sp>
      <p:cxnSp>
        <p:nvCxnSpPr>
          <p:cNvPr id="15" name="曲線コネクタ 14"/>
          <p:cNvCxnSpPr>
            <a:stCxn id="13" idx="3"/>
            <a:endCxn id="6" idx="3"/>
          </p:cNvCxnSpPr>
          <p:nvPr/>
        </p:nvCxnSpPr>
        <p:spPr>
          <a:xfrm flipV="1">
            <a:off x="6372200" y="2384884"/>
            <a:ext cx="576759" cy="3147449"/>
          </a:xfrm>
          <a:prstGeom prst="curvedConnector3">
            <a:avLst>
              <a:gd name="adj1" fmla="val 339641"/>
            </a:avLst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まとめと今後の予定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42851" y="785810"/>
            <a:ext cx="8644000" cy="5811542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まとめ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PDG</a:t>
            </a:r>
            <a:r>
              <a:rPr lang="ja-JP" altLang="en-US" dirty="0" smtClean="0"/>
              <a:t>をもとにパターン違反を検出する手法を提案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ツールを実装し，</a:t>
            </a:r>
            <a:r>
              <a:rPr lang="en-US" altLang="ja-JP" dirty="0" err="1" smtClean="0"/>
              <a:t>GrouMiner</a:t>
            </a:r>
            <a:r>
              <a:rPr lang="ja-JP" altLang="en-US" dirty="0" smtClean="0"/>
              <a:t>と比較実験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誤検出の増加を抑えながらパターン違反を検出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r>
              <a:rPr lang="ja-JP" altLang="en-US" dirty="0" smtClean="0"/>
              <a:t>今後の課題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手法の高速化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フィルタリングの有効性を他の手法で確認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75FB-B7FD-4ED7-8028-29A5E2AFB0D3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 smtClean="0"/>
              <a:t>ご清聴ありがとうございました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75FB-B7FD-4ED7-8028-29A5E2AFB0D3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pPr lvl="1"/>
            <a:r>
              <a:rPr lang="ja-JP" alt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itchFamily="49" charset="0"/>
              </a:rPr>
              <a:t>本手法　 　</a:t>
            </a:r>
            <a:r>
              <a:rPr lang="en-US" altLang="ja-JP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itchFamily="49" charset="0"/>
              </a:rPr>
              <a:t>: Core2Duo 1.86GHz 8GB RAM</a:t>
            </a:r>
          </a:p>
          <a:p>
            <a:pPr lvl="1"/>
            <a:r>
              <a:rPr lang="en-US" altLang="ja-JP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itchFamily="49" charset="0"/>
              </a:rPr>
              <a:t>GrouMiner</a:t>
            </a:r>
            <a:r>
              <a:rPr lang="en-US" altLang="ja-JP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itchFamily="49" charset="0"/>
              </a:rPr>
              <a:t> : Core2Duo 2GHz 3GB RAM</a:t>
            </a:r>
            <a:endParaRPr kumimoji="1" lang="ja-JP" altLang="en-US" sz="1800" dirty="0" smtClean="0">
              <a:solidFill>
                <a:schemeClr val="tx1">
                  <a:lumMod val="75000"/>
                  <a:lumOff val="25000"/>
                </a:schemeClr>
              </a:solidFill>
              <a:latin typeface="Consolas" pitchFamily="49" charset="0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評価実験：結果</a:t>
            </a:r>
            <a:r>
              <a:rPr lang="en-US" altLang="ja-JP" dirty="0" smtClean="0"/>
              <a:t>(</a:t>
            </a:r>
            <a:r>
              <a:rPr lang="ja-JP" altLang="en-US" dirty="0" smtClean="0"/>
              <a:t>時間，欠陥数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42851" y="785811"/>
            <a:ext cx="8644000" cy="554958"/>
          </a:xfrm>
        </p:spPr>
        <p:txBody>
          <a:bodyPr/>
          <a:lstStyle/>
          <a:p>
            <a:r>
              <a:rPr kumimoji="1" lang="ja-JP" altLang="en-US" dirty="0" smtClean="0"/>
              <a:t>本手法，</a:t>
            </a:r>
            <a:r>
              <a:rPr kumimoji="1" lang="en-US" altLang="ja-JP" dirty="0" err="1" smtClean="0"/>
              <a:t>GrouMiner</a:t>
            </a:r>
            <a:r>
              <a:rPr kumimoji="1" lang="ja-JP" altLang="en-US" dirty="0" smtClean="0"/>
              <a:t>ともに上位</a:t>
            </a:r>
            <a:r>
              <a:rPr kumimoji="1" lang="en-US" altLang="ja-JP" dirty="0" smtClean="0"/>
              <a:t>15</a:t>
            </a:r>
            <a:r>
              <a:rPr kumimoji="1" lang="ja-JP" altLang="en-US" dirty="0" smtClean="0"/>
              <a:t>件を評価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75FB-B7FD-4ED7-8028-29A5E2AFB0D3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250825" y="1340769"/>
          <a:ext cx="8425633" cy="45784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905"/>
                <a:gridCol w="1512168"/>
                <a:gridCol w="1584176"/>
                <a:gridCol w="1800200"/>
                <a:gridCol w="1656184"/>
              </a:tblGrid>
              <a:tr h="367495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800" b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プロジェクト名</a:t>
                      </a:r>
                      <a:endParaRPr kumimoji="1" lang="ja-JP" altLang="en-US" sz="1800" b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ja-JP" altLang="en-US" sz="1800" b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実行時間</a:t>
                      </a:r>
                      <a:endParaRPr lang="ja-JP" altLang="en-US" sz="1800" b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ja-JP" altLang="en-US" sz="1800" b="0" dirty="0">
                        <a:latin typeface="+mj-lt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ja-JP" altLang="en-US" sz="1800" b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欠陥</a:t>
                      </a:r>
                      <a:endParaRPr lang="ja-JP" altLang="en-US" sz="1800" b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ja-JP" altLang="en-US" sz="1800" b="0" dirty="0">
                        <a:latin typeface="+mj-lt"/>
                      </a:endParaRPr>
                    </a:p>
                  </a:txBody>
                  <a:tcP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49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800" b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本手法</a:t>
                      </a:r>
                      <a:endParaRPr lang="ja-JP" altLang="en-US" sz="1800" b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800" b="0" dirty="0" err="1" smtClean="0">
                          <a:solidFill>
                            <a:schemeClr val="bg1"/>
                          </a:solidFill>
                          <a:latin typeface="+mj-lt"/>
                        </a:rPr>
                        <a:t>GrouMiner</a:t>
                      </a:r>
                      <a:endParaRPr lang="ja-JP" altLang="en-US" sz="1800" b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800" b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本手法</a:t>
                      </a:r>
                      <a:endParaRPr lang="ja-JP" altLang="en-US" sz="1800" b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800" b="0" dirty="0" err="1" smtClean="0">
                          <a:solidFill>
                            <a:schemeClr val="bg1"/>
                          </a:solidFill>
                          <a:latin typeface="+mj-lt"/>
                        </a:rPr>
                        <a:t>GrouMiner</a:t>
                      </a:r>
                      <a:endParaRPr lang="ja-JP" altLang="en-US" sz="1800" b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434300">
                <a:tc>
                  <a:txBody>
                    <a:bodyPr/>
                    <a:lstStyle/>
                    <a:p>
                      <a:r>
                        <a:rPr kumimoji="1" lang="en-US" altLang="ja-JP" sz="1800" dirty="0" smtClean="0">
                          <a:latin typeface="+mj-lt"/>
                        </a:rPr>
                        <a:t>Apache Ant</a:t>
                      </a:r>
                      <a:endParaRPr kumimoji="1" lang="ja-JP" altLang="en-US" sz="1800" dirty="0">
                        <a:latin typeface="+mj-lt"/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200" b="1" dirty="0" smtClean="0">
                          <a:solidFill>
                            <a:schemeClr val="accent1"/>
                          </a:solidFill>
                          <a:latin typeface="Consolas" pitchFamily="49" charset="0"/>
                          <a:ea typeface="+mj-ea"/>
                          <a:cs typeface="Consolas" pitchFamily="49" charset="0"/>
                        </a:rPr>
                        <a:t>0:02:35</a:t>
                      </a:r>
                      <a:endParaRPr kumimoji="1" lang="ja-JP" altLang="en-US" sz="2200" b="1" dirty="0">
                        <a:solidFill>
                          <a:schemeClr val="accent1"/>
                        </a:solidFill>
                        <a:latin typeface="Consolas" pitchFamily="49" charset="0"/>
                        <a:ea typeface="+mj-ea"/>
                        <a:cs typeface="Consolas" pitchFamily="49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b="0" dirty="0" smtClean="0">
                          <a:solidFill>
                            <a:schemeClr val="tx1"/>
                          </a:solidFill>
                          <a:latin typeface="Consolas" pitchFamily="49" charset="0"/>
                          <a:ea typeface="+mj-ea"/>
                          <a:cs typeface="Consolas" pitchFamily="49" charset="0"/>
                        </a:rPr>
                        <a:t> </a:t>
                      </a:r>
                      <a:r>
                        <a:rPr kumimoji="1" lang="en-US" altLang="ja-JP" sz="2200" b="0" dirty="0" smtClean="0">
                          <a:solidFill>
                            <a:schemeClr val="tx1"/>
                          </a:solidFill>
                          <a:latin typeface="Consolas" pitchFamily="49" charset="0"/>
                          <a:ea typeface="+mj-ea"/>
                          <a:cs typeface="Consolas" pitchFamily="49" charset="0"/>
                        </a:rPr>
                        <a:t>0:22:14</a:t>
                      </a:r>
                      <a:endParaRPr kumimoji="1" lang="ja-JP" altLang="en-US" sz="2200" b="0" dirty="0">
                        <a:solidFill>
                          <a:schemeClr val="tx1"/>
                        </a:solidFill>
                        <a:latin typeface="Consolas" pitchFamily="49" charset="0"/>
                        <a:ea typeface="+mj-ea"/>
                        <a:cs typeface="Consolas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solidFill>
                            <a:schemeClr val="accent1"/>
                          </a:solidFill>
                          <a:latin typeface="+mj-ea"/>
                          <a:ea typeface="+mj-ea"/>
                        </a:rPr>
                        <a:t>2</a:t>
                      </a:r>
                      <a:endParaRPr kumimoji="1" lang="ja-JP" altLang="en-US" sz="1800" dirty="0">
                        <a:solidFill>
                          <a:schemeClr val="accent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latin typeface="+mn-ea"/>
                          <a:ea typeface="+mn-ea"/>
                        </a:rPr>
                        <a:t>1</a:t>
                      </a:r>
                      <a:endParaRPr kumimoji="1" lang="ja-JP" altLang="en-US" sz="1800" dirty="0">
                        <a:latin typeface="+mn-ea"/>
                        <a:ea typeface="+mn-ea"/>
                      </a:endParaRPr>
                    </a:p>
                  </a:txBody>
                  <a:tcP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414572">
                <a:tc>
                  <a:txBody>
                    <a:bodyPr/>
                    <a:lstStyle/>
                    <a:p>
                      <a:r>
                        <a:rPr kumimoji="1" lang="en-US" altLang="ja-JP" sz="1800" dirty="0" smtClean="0">
                          <a:latin typeface="+mj-lt"/>
                        </a:rPr>
                        <a:t>Apache log4J</a:t>
                      </a: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b="0" dirty="0" smtClean="0">
                          <a:solidFill>
                            <a:schemeClr val="tx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 </a:t>
                      </a:r>
                      <a:r>
                        <a:rPr kumimoji="1" lang="en-US" altLang="ja-JP" sz="2200" b="0" dirty="0" smtClean="0">
                          <a:solidFill>
                            <a:schemeClr val="tx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0:00:37</a:t>
                      </a:r>
                      <a:endParaRPr kumimoji="1" lang="ja-JP" altLang="en-US" sz="2200" b="0" dirty="0">
                        <a:solidFill>
                          <a:schemeClr val="tx1"/>
                        </a:solidFill>
                        <a:latin typeface="Consolas" pitchFamily="49" charset="0"/>
                        <a:ea typeface="+mn-ea"/>
                        <a:cs typeface="Consolas" pitchFamily="49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200" b="0" dirty="0" smtClean="0">
                          <a:solidFill>
                            <a:schemeClr val="tx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0:00:39</a:t>
                      </a:r>
                      <a:endParaRPr kumimoji="1" lang="ja-JP" altLang="en-US" sz="2200" b="0" dirty="0">
                        <a:solidFill>
                          <a:schemeClr val="tx1"/>
                        </a:solidFill>
                        <a:latin typeface="Consolas" pitchFamily="49" charset="0"/>
                        <a:ea typeface="+mn-ea"/>
                        <a:cs typeface="Consolas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latin typeface="+mn-ea"/>
                          <a:ea typeface="+mn-ea"/>
                        </a:rPr>
                        <a:t>0</a:t>
                      </a:r>
                      <a:endParaRPr kumimoji="1" lang="ja-JP" altLang="en-US" sz="1800" dirty="0">
                        <a:latin typeface="+mn-ea"/>
                        <a:ea typeface="+mn-ea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latin typeface="+mn-ea"/>
                          <a:ea typeface="+mn-ea"/>
                        </a:rPr>
                        <a:t>0</a:t>
                      </a:r>
                      <a:endParaRPr kumimoji="1" lang="ja-JP" altLang="en-US" sz="1800" dirty="0"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22126">
                <a:tc>
                  <a:txBody>
                    <a:bodyPr/>
                    <a:lstStyle/>
                    <a:p>
                      <a:r>
                        <a:rPr kumimoji="1" lang="en-US" altLang="ja-JP" sz="1800" dirty="0" err="1" smtClean="0">
                          <a:latin typeface="+mj-lt"/>
                        </a:rPr>
                        <a:t>AspectJ</a:t>
                      </a:r>
                      <a:endParaRPr kumimoji="1" lang="ja-JP" altLang="en-US" sz="1800" dirty="0">
                        <a:latin typeface="+mj-lt"/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b="1" dirty="0" smtClean="0">
                          <a:solidFill>
                            <a:schemeClr val="accent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 </a:t>
                      </a:r>
                      <a:r>
                        <a:rPr kumimoji="1" lang="en-US" altLang="ja-JP" sz="2200" b="1" dirty="0" smtClean="0">
                          <a:solidFill>
                            <a:schemeClr val="accent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0:01:14</a:t>
                      </a:r>
                      <a:endParaRPr kumimoji="1" lang="ja-JP" altLang="en-US" sz="2200" b="1" dirty="0">
                        <a:solidFill>
                          <a:schemeClr val="accent1"/>
                        </a:solidFill>
                        <a:latin typeface="Consolas" pitchFamily="49" charset="0"/>
                        <a:ea typeface="+mn-ea"/>
                        <a:cs typeface="Consolas" pitchFamily="49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b="0" dirty="0" smtClean="0">
                          <a:solidFill>
                            <a:schemeClr val="tx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 </a:t>
                      </a:r>
                      <a:r>
                        <a:rPr kumimoji="1" lang="en-US" altLang="ja-JP" sz="2200" b="0" dirty="0" smtClean="0">
                          <a:solidFill>
                            <a:schemeClr val="tx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1:09:24</a:t>
                      </a:r>
                      <a:endParaRPr kumimoji="1" lang="ja-JP" altLang="en-US" sz="2200" b="0" dirty="0">
                        <a:solidFill>
                          <a:schemeClr val="tx1"/>
                        </a:solidFill>
                        <a:latin typeface="Consolas" pitchFamily="49" charset="0"/>
                        <a:ea typeface="+mn-ea"/>
                        <a:cs typeface="Consolas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latin typeface="+mn-ea"/>
                          <a:ea typeface="+mn-ea"/>
                        </a:rPr>
                        <a:t>0</a:t>
                      </a:r>
                      <a:endParaRPr kumimoji="1" lang="ja-JP" altLang="en-US" sz="1800" dirty="0">
                        <a:latin typeface="+mn-ea"/>
                        <a:ea typeface="+mn-ea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solidFill>
                            <a:schemeClr val="accent1"/>
                          </a:solidFill>
                          <a:latin typeface="+mj-lt"/>
                          <a:ea typeface="+mn-ea"/>
                        </a:rPr>
                        <a:t>1</a:t>
                      </a:r>
                      <a:endParaRPr kumimoji="1" lang="ja-JP" altLang="en-US" sz="1800" dirty="0">
                        <a:solidFill>
                          <a:schemeClr val="accent1"/>
                        </a:solidFill>
                        <a:latin typeface="+mj-lt"/>
                        <a:ea typeface="+mn-ea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19884">
                <a:tc>
                  <a:txBody>
                    <a:bodyPr/>
                    <a:lstStyle/>
                    <a:p>
                      <a:r>
                        <a:rPr kumimoji="1" lang="en-US" altLang="ja-JP" sz="1800" dirty="0" smtClean="0">
                          <a:latin typeface="+mj-lt"/>
                        </a:rPr>
                        <a:t>Apache Axis</a:t>
                      </a:r>
                      <a:endParaRPr kumimoji="1" lang="ja-JP" altLang="en-US" sz="1800" dirty="0">
                        <a:latin typeface="+mj-lt"/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200" b="1" dirty="0" smtClean="0">
                          <a:solidFill>
                            <a:schemeClr val="accent1"/>
                          </a:solidFill>
                          <a:latin typeface="Consolas" pitchFamily="49" charset="0"/>
                          <a:ea typeface="+mj-ea"/>
                          <a:cs typeface="Consolas" pitchFamily="49" charset="0"/>
                        </a:rPr>
                        <a:t>0:01:59</a:t>
                      </a:r>
                      <a:endParaRPr kumimoji="1" lang="ja-JP" altLang="en-US" sz="2200" b="1" dirty="0">
                        <a:solidFill>
                          <a:schemeClr val="accent1"/>
                        </a:solidFill>
                        <a:latin typeface="Consolas" pitchFamily="49" charset="0"/>
                        <a:ea typeface="+mj-ea"/>
                        <a:cs typeface="Consolas" pitchFamily="49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b="0" dirty="0" smtClean="0">
                          <a:solidFill>
                            <a:schemeClr val="tx1"/>
                          </a:solidFill>
                          <a:latin typeface="Consolas" pitchFamily="49" charset="0"/>
                          <a:ea typeface="+mj-ea"/>
                          <a:cs typeface="Consolas" pitchFamily="49" charset="0"/>
                        </a:rPr>
                        <a:t> </a:t>
                      </a:r>
                      <a:r>
                        <a:rPr kumimoji="1" lang="en-US" altLang="ja-JP" sz="2200" b="0" dirty="0" smtClean="0">
                          <a:solidFill>
                            <a:schemeClr val="tx1"/>
                          </a:solidFill>
                          <a:latin typeface="Consolas" pitchFamily="49" charset="0"/>
                          <a:ea typeface="+mj-ea"/>
                          <a:cs typeface="Consolas" pitchFamily="49" charset="0"/>
                        </a:rPr>
                        <a:t>0:12:23</a:t>
                      </a:r>
                      <a:endParaRPr kumimoji="1" lang="ja-JP" altLang="en-US" sz="2200" b="0" dirty="0">
                        <a:solidFill>
                          <a:schemeClr val="tx1"/>
                        </a:solidFill>
                        <a:latin typeface="Consolas" pitchFamily="49" charset="0"/>
                        <a:ea typeface="+mj-ea"/>
                        <a:cs typeface="Consolas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solidFill>
                            <a:schemeClr val="accent1"/>
                          </a:solidFill>
                          <a:latin typeface="+mj-ea"/>
                          <a:ea typeface="+mj-ea"/>
                        </a:rPr>
                        <a:t>1</a:t>
                      </a:r>
                      <a:endParaRPr kumimoji="1" lang="ja-JP" altLang="en-US" sz="1800" dirty="0">
                        <a:solidFill>
                          <a:schemeClr val="accent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latin typeface="+mn-ea"/>
                          <a:ea typeface="+mn-ea"/>
                        </a:rPr>
                        <a:t>0</a:t>
                      </a:r>
                      <a:endParaRPr kumimoji="1" lang="ja-JP" altLang="en-US" sz="1800" dirty="0"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22126">
                <a:tc>
                  <a:txBody>
                    <a:bodyPr/>
                    <a:lstStyle/>
                    <a:p>
                      <a:r>
                        <a:rPr kumimoji="1" lang="en-US" altLang="ja-JP" sz="1800" dirty="0" smtClean="0">
                          <a:latin typeface="+mj-lt"/>
                        </a:rPr>
                        <a:t>Columba</a:t>
                      </a:r>
                      <a:endParaRPr kumimoji="1" lang="ja-JP" altLang="en-US" sz="1800" dirty="0">
                        <a:latin typeface="+mj-lt"/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200" b="0" i="0" dirty="0" smtClean="0">
                          <a:solidFill>
                            <a:schemeClr val="tx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0:03:09</a:t>
                      </a:r>
                      <a:endParaRPr kumimoji="1" lang="ja-JP" altLang="en-US" sz="2200" b="0" i="0" dirty="0">
                        <a:solidFill>
                          <a:schemeClr val="tx1"/>
                        </a:solidFill>
                        <a:latin typeface="Consolas" pitchFamily="49" charset="0"/>
                        <a:ea typeface="+mn-ea"/>
                        <a:cs typeface="Consolas" pitchFamily="49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b="1" dirty="0" smtClean="0">
                          <a:solidFill>
                            <a:schemeClr val="accent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 </a:t>
                      </a:r>
                      <a:r>
                        <a:rPr kumimoji="1" lang="en-US" altLang="ja-JP" sz="2200" b="1" dirty="0" smtClean="0">
                          <a:solidFill>
                            <a:schemeClr val="accent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0:00:33</a:t>
                      </a:r>
                      <a:endParaRPr kumimoji="1" lang="ja-JP" altLang="en-US" sz="2200" b="1" dirty="0">
                        <a:solidFill>
                          <a:schemeClr val="accent1"/>
                        </a:solidFill>
                        <a:latin typeface="Consolas" pitchFamily="49" charset="0"/>
                        <a:ea typeface="+mn-ea"/>
                        <a:cs typeface="Consolas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latin typeface="+mn-ea"/>
                          <a:ea typeface="+mn-ea"/>
                        </a:rPr>
                        <a:t>0</a:t>
                      </a:r>
                      <a:endParaRPr kumimoji="1" lang="ja-JP" altLang="en-US" sz="1800" dirty="0">
                        <a:latin typeface="+mn-ea"/>
                        <a:ea typeface="+mn-ea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solidFill>
                            <a:schemeClr val="accent1"/>
                          </a:solidFill>
                          <a:latin typeface="+mj-lt"/>
                          <a:ea typeface="+mn-ea"/>
                        </a:rPr>
                        <a:t>1</a:t>
                      </a:r>
                      <a:endParaRPr kumimoji="1" lang="ja-JP" altLang="en-US" sz="1800" dirty="0">
                        <a:solidFill>
                          <a:schemeClr val="accent1"/>
                        </a:solidFill>
                        <a:latin typeface="+mj-lt"/>
                        <a:ea typeface="+mn-ea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22126">
                <a:tc>
                  <a:txBody>
                    <a:bodyPr/>
                    <a:lstStyle/>
                    <a:p>
                      <a:r>
                        <a:rPr kumimoji="1" lang="en-US" altLang="ja-JP" sz="1800" dirty="0" err="1" smtClean="0">
                          <a:latin typeface="+mj-lt"/>
                        </a:rPr>
                        <a:t>jEdit</a:t>
                      </a:r>
                      <a:endParaRPr kumimoji="1" lang="ja-JP" altLang="en-US" sz="1800" dirty="0">
                        <a:latin typeface="+mj-lt"/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b="1" dirty="0" smtClean="0">
                          <a:solidFill>
                            <a:schemeClr val="accent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 </a:t>
                      </a:r>
                      <a:r>
                        <a:rPr kumimoji="1" lang="en-US" altLang="ja-JP" sz="2200" b="0" dirty="0" smtClean="0">
                          <a:solidFill>
                            <a:schemeClr val="tx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0:01:17</a:t>
                      </a:r>
                      <a:endParaRPr kumimoji="1" lang="ja-JP" altLang="en-US" sz="2200" b="0" dirty="0">
                        <a:solidFill>
                          <a:schemeClr val="tx1"/>
                        </a:solidFill>
                        <a:latin typeface="Consolas" pitchFamily="49" charset="0"/>
                        <a:ea typeface="+mn-ea"/>
                        <a:cs typeface="Consolas" pitchFamily="49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200" b="0" dirty="0" smtClean="0"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0:01:18</a:t>
                      </a:r>
                      <a:endParaRPr kumimoji="1" lang="ja-JP" altLang="en-US" sz="2200" b="0" dirty="0">
                        <a:latin typeface="Consolas" pitchFamily="49" charset="0"/>
                        <a:ea typeface="+mn-ea"/>
                        <a:cs typeface="Consolas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latin typeface="+mn-ea"/>
                          <a:ea typeface="+mn-ea"/>
                        </a:rPr>
                        <a:t>1</a:t>
                      </a:r>
                      <a:endParaRPr kumimoji="1" lang="ja-JP" altLang="en-US" sz="1800" dirty="0">
                        <a:latin typeface="+mn-ea"/>
                        <a:ea typeface="+mn-ea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latin typeface="+mn-ea"/>
                          <a:ea typeface="+mn-ea"/>
                        </a:rPr>
                        <a:t>1</a:t>
                      </a:r>
                      <a:endParaRPr kumimoji="1" lang="ja-JP" altLang="en-US" sz="1800" dirty="0"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22126">
                <a:tc>
                  <a:txBody>
                    <a:bodyPr/>
                    <a:lstStyle/>
                    <a:p>
                      <a:r>
                        <a:rPr kumimoji="1" lang="en-US" altLang="ja-JP" sz="1800" dirty="0" smtClean="0">
                          <a:latin typeface="+mj-lt"/>
                        </a:rPr>
                        <a:t>Jigsaw</a:t>
                      </a:r>
                      <a:endParaRPr kumimoji="1" lang="ja-JP" altLang="en-US" sz="1800" dirty="0">
                        <a:latin typeface="+mj-lt"/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200" b="1" dirty="0" smtClean="0">
                          <a:solidFill>
                            <a:schemeClr val="accent1"/>
                          </a:solidFill>
                          <a:latin typeface="Consolas" pitchFamily="49" charset="0"/>
                          <a:ea typeface="+mj-ea"/>
                          <a:cs typeface="Consolas" pitchFamily="49" charset="0"/>
                        </a:rPr>
                        <a:t>0:01:40</a:t>
                      </a:r>
                      <a:endParaRPr kumimoji="1" lang="ja-JP" altLang="en-US" sz="2200" b="1" dirty="0">
                        <a:solidFill>
                          <a:schemeClr val="accent1"/>
                        </a:solidFill>
                        <a:latin typeface="Consolas" pitchFamily="49" charset="0"/>
                        <a:ea typeface="+mj-ea"/>
                        <a:cs typeface="Consolas" pitchFamily="49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200" b="0" dirty="0" smtClean="0">
                          <a:solidFill>
                            <a:schemeClr val="tx1"/>
                          </a:solidFill>
                          <a:latin typeface="Consolas" pitchFamily="49" charset="0"/>
                          <a:ea typeface="+mj-ea"/>
                          <a:cs typeface="Consolas" pitchFamily="49" charset="0"/>
                        </a:rPr>
                        <a:t>0:26:34</a:t>
                      </a:r>
                      <a:endParaRPr kumimoji="1" lang="ja-JP" altLang="en-US" sz="2200" b="0" dirty="0">
                        <a:solidFill>
                          <a:schemeClr val="tx1"/>
                        </a:solidFill>
                        <a:latin typeface="Consolas" pitchFamily="49" charset="0"/>
                        <a:ea typeface="+mj-ea"/>
                        <a:cs typeface="Consolas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solidFill>
                            <a:schemeClr val="accent1"/>
                          </a:solidFill>
                          <a:latin typeface="+mj-ea"/>
                          <a:ea typeface="+mj-ea"/>
                        </a:rPr>
                        <a:t>2</a:t>
                      </a:r>
                      <a:endParaRPr kumimoji="1" lang="ja-JP" altLang="en-US" sz="1800" dirty="0">
                        <a:solidFill>
                          <a:schemeClr val="accent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latin typeface="+mn-ea"/>
                          <a:ea typeface="+mn-ea"/>
                        </a:rPr>
                        <a:t>1</a:t>
                      </a:r>
                      <a:endParaRPr kumimoji="1" lang="ja-JP" altLang="en-US" sz="1800" dirty="0"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22126">
                <a:tc>
                  <a:txBody>
                    <a:bodyPr/>
                    <a:lstStyle/>
                    <a:p>
                      <a:r>
                        <a:rPr kumimoji="1" lang="en-US" altLang="ja-JP" sz="1800" dirty="0" smtClean="0">
                          <a:latin typeface="+mj-lt"/>
                        </a:rPr>
                        <a:t>Struts</a:t>
                      </a:r>
                      <a:endParaRPr kumimoji="1" lang="ja-JP" altLang="en-US" sz="1800" dirty="0">
                        <a:latin typeface="+mj-lt"/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200" b="1" dirty="0" smtClean="0">
                          <a:solidFill>
                            <a:schemeClr val="accent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0:00:47</a:t>
                      </a:r>
                      <a:endParaRPr kumimoji="1" lang="ja-JP" altLang="en-US" sz="2200" b="1" dirty="0">
                        <a:solidFill>
                          <a:schemeClr val="accent1"/>
                        </a:solidFill>
                        <a:latin typeface="Consolas" pitchFamily="49" charset="0"/>
                        <a:ea typeface="+mn-ea"/>
                        <a:cs typeface="Consolas" pitchFamily="49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200" b="0" dirty="0" smtClean="0"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0:01:19</a:t>
                      </a:r>
                      <a:endParaRPr kumimoji="1" lang="ja-JP" altLang="en-US" sz="2200" b="0" dirty="0">
                        <a:latin typeface="Consolas" pitchFamily="49" charset="0"/>
                        <a:ea typeface="+mn-ea"/>
                        <a:cs typeface="Consolas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latin typeface="+mn-ea"/>
                          <a:ea typeface="+mn-ea"/>
                        </a:rPr>
                        <a:t>0</a:t>
                      </a:r>
                      <a:endParaRPr kumimoji="1" lang="ja-JP" altLang="en-US" sz="1800" dirty="0">
                        <a:latin typeface="+mn-ea"/>
                        <a:ea typeface="+mn-ea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latin typeface="+mn-ea"/>
                          <a:ea typeface="+mn-ea"/>
                        </a:rPr>
                        <a:t>0</a:t>
                      </a:r>
                      <a:endParaRPr kumimoji="1" lang="ja-JP" altLang="en-US" sz="1800" dirty="0">
                        <a:latin typeface="+mn-ea"/>
                        <a:ea typeface="+mn-ea"/>
                      </a:endParaRPr>
                    </a:p>
                  </a:txBody>
                  <a:tcPr>
                    <a:lnB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22126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latin typeface="+mj-lt"/>
                        </a:rPr>
                        <a:t>合計</a:t>
                      </a:r>
                      <a:endParaRPr kumimoji="1" lang="ja-JP" altLang="en-US" sz="1800" dirty="0">
                        <a:latin typeface="+mj-lt"/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800" dirty="0">
                        <a:latin typeface="+mj-lt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800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solidFill>
                            <a:schemeClr val="accent1"/>
                          </a:solidFill>
                          <a:latin typeface="+mj-lt"/>
                        </a:rPr>
                        <a:t>6</a:t>
                      </a:r>
                      <a:endParaRPr kumimoji="1" lang="ja-JP" altLang="en-US" sz="1800" dirty="0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latin typeface="+mj-lt"/>
                        </a:rPr>
                        <a:t>5</a:t>
                      </a:r>
                      <a:endParaRPr kumimoji="1" lang="ja-JP" altLang="en-US" sz="1800" dirty="0">
                        <a:latin typeface="+mj-lt"/>
                      </a:endParaRPr>
                    </a:p>
                  </a:txBody>
                  <a:tcPr>
                    <a:lnT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評価実験結果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本手法，</a:t>
            </a:r>
            <a:r>
              <a:rPr kumimoji="1" lang="en-US" altLang="ja-JP" dirty="0" err="1" smtClean="0"/>
              <a:t>GrouMiner</a:t>
            </a:r>
            <a:r>
              <a:rPr kumimoji="1" lang="ja-JP" altLang="en-US" dirty="0" smtClean="0"/>
              <a:t>ともに上位</a:t>
            </a:r>
            <a:r>
              <a:rPr kumimoji="1" lang="en-US" altLang="ja-JP" dirty="0" smtClean="0"/>
              <a:t>15</a:t>
            </a:r>
            <a:r>
              <a:rPr kumimoji="1" lang="ja-JP" altLang="en-US" dirty="0" smtClean="0"/>
              <a:t>件を評価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75FB-B7FD-4ED7-8028-29A5E2AFB0D3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250823" y="1397001"/>
          <a:ext cx="8642351" cy="4814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0412"/>
                <a:gridCol w="1140645"/>
                <a:gridCol w="1039742"/>
                <a:gridCol w="1049816"/>
                <a:gridCol w="1150802"/>
                <a:gridCol w="1191095"/>
                <a:gridCol w="969839"/>
              </a:tblGrid>
              <a:tr h="393709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 smtClean="0">
                          <a:latin typeface="+mj-lt"/>
                        </a:rPr>
                        <a:t>プロジェクト名</a:t>
                      </a:r>
                      <a:endParaRPr kumimoji="1" lang="ja-JP" altLang="en-US" sz="2000" b="0" dirty="0">
                        <a:latin typeface="+mj-lt"/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ja-JP" altLang="en-US" sz="2000" b="0" dirty="0" smtClean="0">
                          <a:latin typeface="+mj-lt"/>
                        </a:rPr>
                        <a:t>本手法ソート</a:t>
                      </a:r>
                      <a:r>
                        <a:rPr lang="en-US" altLang="ja-JP" sz="2000" b="0" dirty="0" smtClean="0">
                          <a:latin typeface="+mj-lt"/>
                        </a:rPr>
                        <a:t>1</a:t>
                      </a:r>
                      <a:endParaRPr lang="ja-JP" altLang="en-US" sz="2000" b="0" dirty="0">
                        <a:latin typeface="+mj-lt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 smtClean="0">
                          <a:latin typeface="+mj-lt"/>
                        </a:rPr>
                        <a:t>本手法ソート</a:t>
                      </a:r>
                      <a:r>
                        <a:rPr kumimoji="1" lang="en-US" altLang="ja-JP" sz="2000" b="0" dirty="0" smtClean="0">
                          <a:latin typeface="+mj-lt"/>
                        </a:rPr>
                        <a:t>2</a:t>
                      </a:r>
                      <a:endParaRPr kumimoji="1" lang="ja-JP" altLang="en-US" sz="2000" b="0" dirty="0">
                        <a:latin typeface="+mj-lt"/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ja-JP" sz="2000" b="0" dirty="0" err="1" smtClean="0">
                          <a:latin typeface="+mj-lt"/>
                        </a:rPr>
                        <a:t>GrouMiner</a:t>
                      </a:r>
                      <a:endParaRPr lang="ja-JP" altLang="en-US" sz="2000" b="0" dirty="0">
                        <a:latin typeface="+mj-lt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696562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欠陥</a:t>
                      </a:r>
                      <a:endParaRPr kumimoji="1" lang="ja-JP" altLang="en-US" sz="2000" b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不吉な匂い</a:t>
                      </a:r>
                      <a:endParaRPr kumimoji="1" lang="ja-JP" altLang="en-US" sz="2000" b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欠陥</a:t>
                      </a:r>
                      <a:endParaRPr kumimoji="1" lang="ja-JP" altLang="en-US" sz="2000" b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不吉な匂い</a:t>
                      </a:r>
                      <a:endParaRPr kumimoji="1" lang="ja-JP" altLang="en-US" sz="2000" b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欠陥</a:t>
                      </a:r>
                      <a:endParaRPr kumimoji="1" lang="ja-JP" altLang="en-US" sz="2000" b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不吉な匂い</a:t>
                      </a:r>
                      <a:endParaRPr kumimoji="1" lang="ja-JP" altLang="en-US" sz="2000" b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64646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latin typeface="+mj-lt"/>
                        </a:rPr>
                        <a:t>Apache Ant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2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1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2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1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1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0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64646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latin typeface="+mj-lt"/>
                        </a:rPr>
                        <a:t>Apache log4J</a:t>
                      </a: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0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0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0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0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0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1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/>
                </a:tc>
              </a:tr>
              <a:tr h="464646">
                <a:tc>
                  <a:txBody>
                    <a:bodyPr/>
                    <a:lstStyle/>
                    <a:p>
                      <a:r>
                        <a:rPr kumimoji="1" lang="en-US" altLang="ja-JP" sz="2000" dirty="0" err="1" smtClean="0">
                          <a:latin typeface="+mj-lt"/>
                        </a:rPr>
                        <a:t>AspectJ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0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1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0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1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1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2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/>
                </a:tc>
              </a:tr>
              <a:tr h="464646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latin typeface="+mj-lt"/>
                        </a:rPr>
                        <a:t>Apache Axis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1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3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1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1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0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2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/>
                </a:tc>
              </a:tr>
              <a:tr h="464646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latin typeface="+mj-lt"/>
                        </a:rPr>
                        <a:t>Columba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0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1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0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0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1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0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/>
                </a:tc>
              </a:tr>
              <a:tr h="464646">
                <a:tc>
                  <a:txBody>
                    <a:bodyPr/>
                    <a:lstStyle/>
                    <a:p>
                      <a:r>
                        <a:rPr kumimoji="1" lang="en-US" altLang="ja-JP" sz="2000" dirty="0" err="1" smtClean="0">
                          <a:latin typeface="+mj-lt"/>
                        </a:rPr>
                        <a:t>jEdit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1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0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1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0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1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0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/>
                </a:tc>
              </a:tr>
              <a:tr h="464646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latin typeface="+mj-lt"/>
                        </a:rPr>
                        <a:t>Jigsaw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2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1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1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1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1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1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/>
                </a:tc>
              </a:tr>
              <a:tr h="464646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latin typeface="+mj-lt"/>
                        </a:rPr>
                        <a:t>Struts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0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0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0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0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0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+mj-lt"/>
                        </a:rPr>
                        <a:t>0</a:t>
                      </a:r>
                      <a:endParaRPr kumimoji="1" lang="ja-JP" altLang="en-US" sz="2000" dirty="0">
                        <a:latin typeface="+mj-lt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既存研究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利用者が用意したパターン</a:t>
            </a:r>
            <a:r>
              <a:rPr kumimoji="1" lang="ja-JP" altLang="en-US" dirty="0" smtClean="0"/>
              <a:t>と違反を用いる手法</a:t>
            </a:r>
            <a:endParaRPr kumimoji="1" lang="en-US" altLang="ja-JP" dirty="0" smtClean="0"/>
          </a:p>
          <a:p>
            <a:pPr lvl="2"/>
            <a:r>
              <a:rPr lang="en-US" altLang="ja-JP" dirty="0" err="1" smtClean="0"/>
              <a:t>FindBugs</a:t>
            </a:r>
            <a:endParaRPr lang="en-US" altLang="ja-JP" dirty="0" smtClean="0"/>
          </a:p>
          <a:p>
            <a:pPr lvl="2"/>
            <a:r>
              <a:rPr kumimoji="1" lang="en-US" altLang="ja-JP" dirty="0" smtClean="0"/>
              <a:t>PMD</a:t>
            </a:r>
            <a:endParaRPr lang="en-US" altLang="ja-JP" dirty="0" smtClean="0">
              <a:sym typeface="Wingdings" pitchFamily="2" charset="2"/>
            </a:endParaRPr>
          </a:p>
          <a:p>
            <a:r>
              <a:rPr lang="ja-JP" altLang="en-US" dirty="0" smtClean="0"/>
              <a:t>自動抽出したパターンから違反を検出する手法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自動違反検出とよぶ</a:t>
            </a:r>
            <a:endParaRPr lang="en-US" altLang="ja-JP" dirty="0" smtClean="0"/>
          </a:p>
          <a:p>
            <a:pPr lvl="2"/>
            <a:r>
              <a:rPr kumimoji="1" lang="en-US" altLang="ja-JP" dirty="0" smtClean="0"/>
              <a:t>PR-Miner</a:t>
            </a:r>
          </a:p>
          <a:p>
            <a:pPr lvl="2"/>
            <a:r>
              <a:rPr lang="en-US" altLang="ja-JP" dirty="0" err="1" smtClean="0"/>
              <a:t>GrouMiner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r>
              <a:rPr lang="ja-JP" altLang="en-US" dirty="0" smtClean="0"/>
              <a:t>自動違反検出は以下の利点をもつ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違反検出に人の助けを必要としない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開発者が認識していないパターンの違反を発見できる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ドメイン固有，プロジェクト固有の違反を発見できる</a:t>
            </a:r>
            <a:endParaRPr lang="en-US" altLang="ja-JP" dirty="0" smtClean="0"/>
          </a:p>
          <a:p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75FB-B7FD-4ED7-8028-29A5E2AFB0D3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検出</a:t>
            </a:r>
            <a:r>
              <a:rPr kumimoji="1" lang="ja-JP" altLang="en-US" dirty="0" smtClean="0"/>
              <a:t>例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実験</a:t>
            </a:r>
            <a:r>
              <a:rPr lang="ja-JP" altLang="en-US" dirty="0" smtClean="0"/>
              <a:t>と同じ閾値で</a:t>
            </a:r>
            <a:r>
              <a:rPr kumimoji="1" lang="en-US" altLang="ja-JP" dirty="0" smtClean="0"/>
              <a:t>MASU</a:t>
            </a:r>
            <a:r>
              <a:rPr kumimoji="1" lang="ja-JP" altLang="en-US" dirty="0" smtClean="0"/>
              <a:t>を対象に実験</a:t>
            </a:r>
            <a:endParaRPr lang="en-US" altLang="ja-JP" dirty="0" smtClean="0"/>
          </a:p>
          <a:p>
            <a:pPr lvl="1"/>
            <a:r>
              <a:rPr kumimoji="1" lang="en-US" altLang="ja-JP" sz="2000" dirty="0" smtClean="0"/>
              <a:t>100574</a:t>
            </a:r>
            <a:r>
              <a:rPr kumimoji="1" lang="ja-JP" altLang="en-US" sz="2000" dirty="0" smtClean="0"/>
              <a:t>行</a:t>
            </a:r>
            <a:r>
              <a:rPr lang="en-US" altLang="ja-JP" sz="2000" dirty="0" smtClean="0"/>
              <a:t>,</a:t>
            </a:r>
            <a:r>
              <a:rPr lang="ja-JP" altLang="en-US" sz="2000" dirty="0" smtClean="0"/>
              <a:t> </a:t>
            </a:r>
            <a:r>
              <a:rPr lang="en-US" altLang="ja-JP" sz="2000" dirty="0" smtClean="0"/>
              <a:t>4345</a:t>
            </a:r>
            <a:r>
              <a:rPr lang="ja-JP" altLang="en-US" sz="2000" dirty="0" smtClean="0"/>
              <a:t>メソッド</a:t>
            </a:r>
            <a:endParaRPr kumimoji="1" lang="en-US" altLang="ja-JP" sz="2000" dirty="0" smtClean="0"/>
          </a:p>
          <a:p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75FB-B7FD-4ED7-8028-29A5E2AFB0D3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  <p:sp>
        <p:nvSpPr>
          <p:cNvPr id="5" name="メモ 4"/>
          <p:cNvSpPr/>
          <p:nvPr/>
        </p:nvSpPr>
        <p:spPr>
          <a:xfrm>
            <a:off x="395536" y="2132856"/>
            <a:ext cx="8424936" cy="1656184"/>
          </a:xfrm>
          <a:prstGeom prst="foldedCorner">
            <a:avLst>
              <a:gd name="adj" fmla="val 10359"/>
            </a:avLst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r>
              <a:rPr lang="en-US" altLang="ja-JP" sz="1400" b="1" dirty="0" smtClean="0">
                <a:latin typeface="Consolas" pitchFamily="49" charset="0"/>
                <a:cs typeface="Consolas" pitchFamily="49" charset="0"/>
              </a:rPr>
              <a:t>if (</a:t>
            </a:r>
            <a:r>
              <a:rPr lang="en-US" altLang="ja-JP" sz="1400" b="1" dirty="0" err="1" smtClean="0">
                <a:latin typeface="Consolas" pitchFamily="49" charset="0"/>
                <a:cs typeface="Consolas" pitchFamily="49" charset="0"/>
              </a:rPr>
              <a:t>this.alreadyResolved</a:t>
            </a:r>
            <a:r>
              <a:rPr lang="en-US" altLang="ja-JP" sz="1400" b="1" dirty="0" smtClean="0">
                <a:latin typeface="Consolas" pitchFamily="49" charset="0"/>
                <a:cs typeface="Consolas" pitchFamily="49" charset="0"/>
              </a:rPr>
              <a:t>()) {</a:t>
            </a:r>
          </a:p>
          <a:p>
            <a:r>
              <a:rPr lang="en-US" altLang="ja-JP" sz="1400" b="1" dirty="0" smtClean="0">
                <a:latin typeface="Consolas" pitchFamily="49" charset="0"/>
                <a:cs typeface="Consolas" pitchFamily="49" charset="0"/>
              </a:rPr>
              <a:t>  return </a:t>
            </a:r>
            <a:r>
              <a:rPr lang="en-US" altLang="ja-JP" sz="1400" b="1" dirty="0" err="1" smtClean="0">
                <a:latin typeface="Consolas" pitchFamily="49" charset="0"/>
                <a:cs typeface="Consolas" pitchFamily="49" charset="0"/>
              </a:rPr>
              <a:t>this.getResolved</a:t>
            </a:r>
            <a:r>
              <a:rPr lang="en-US" altLang="ja-JP" sz="1400" b="1" dirty="0" smtClean="0">
                <a:latin typeface="Consolas" pitchFamily="49" charset="0"/>
                <a:cs typeface="Consolas" pitchFamily="49" charset="0"/>
              </a:rPr>
              <a:t>();</a:t>
            </a:r>
          </a:p>
          <a:p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}</a:t>
            </a:r>
            <a:endParaRPr lang="ja-JP" altLang="en-US" sz="14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/*</a:t>
            </a:r>
            <a:r>
              <a:rPr lang="ja-JP" altLang="en-US" sz="1400" dirty="0" smtClean="0">
                <a:latin typeface="Consolas" pitchFamily="49" charset="0"/>
                <a:cs typeface="Consolas" pitchFamily="49" charset="0"/>
              </a:rPr>
              <a:t> 省略 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*/</a:t>
            </a:r>
            <a:endParaRPr lang="ja-JP" altLang="en-US" sz="14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altLang="ja-JP" sz="1400" b="1" dirty="0" smtClean="0">
                <a:latin typeface="Consolas" pitchFamily="49" charset="0"/>
                <a:cs typeface="Consolas" pitchFamily="49" charset="0"/>
              </a:rPr>
              <a:t>final </a:t>
            </a:r>
            <a:r>
              <a:rPr lang="en-US" altLang="ja-JP" sz="1400" b="1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altLang="ja-JP" sz="14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400" b="1" dirty="0" err="1" smtClean="0">
                <a:latin typeface="Consolas" pitchFamily="49" charset="0"/>
                <a:cs typeface="Consolas" pitchFamily="49" charset="0"/>
              </a:rPr>
              <a:t>fromLine</a:t>
            </a:r>
            <a:r>
              <a:rPr lang="en-US" altLang="ja-JP" sz="1400" b="1" dirty="0" smtClean="0">
                <a:latin typeface="Consolas" pitchFamily="49" charset="0"/>
                <a:cs typeface="Consolas" pitchFamily="49" charset="0"/>
              </a:rPr>
              <a:t> = </a:t>
            </a:r>
            <a:r>
              <a:rPr lang="en-US" altLang="ja-JP" sz="1400" b="1" dirty="0" err="1" smtClean="0">
                <a:latin typeface="Consolas" pitchFamily="49" charset="0"/>
                <a:cs typeface="Consolas" pitchFamily="49" charset="0"/>
              </a:rPr>
              <a:t>getFromLine</a:t>
            </a:r>
            <a:r>
              <a:rPr lang="en-US" altLang="ja-JP" sz="1400" b="1" dirty="0" smtClean="0">
                <a:latin typeface="Consolas" pitchFamily="49" charset="0"/>
                <a:cs typeface="Consolas" pitchFamily="49" charset="0"/>
              </a:rPr>
              <a:t>();</a:t>
            </a:r>
          </a:p>
          <a:p>
            <a:r>
              <a:rPr lang="en-US" altLang="ja-JP" sz="1400" b="1" dirty="0" smtClean="0">
                <a:latin typeface="Consolas" pitchFamily="49" charset="0"/>
                <a:cs typeface="Consolas" pitchFamily="49" charset="0"/>
              </a:rPr>
              <a:t>final </a:t>
            </a:r>
            <a:r>
              <a:rPr lang="en-US" altLang="ja-JP" sz="1400" b="1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altLang="ja-JP" sz="14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400" b="1" dirty="0" err="1" smtClean="0">
                <a:latin typeface="Consolas" pitchFamily="49" charset="0"/>
                <a:cs typeface="Consolas" pitchFamily="49" charset="0"/>
              </a:rPr>
              <a:t>fromColumn</a:t>
            </a:r>
            <a:r>
              <a:rPr lang="en-US" altLang="ja-JP" sz="1400" b="1" dirty="0" smtClean="0">
                <a:latin typeface="Consolas" pitchFamily="49" charset="0"/>
                <a:cs typeface="Consolas" pitchFamily="49" charset="0"/>
              </a:rPr>
              <a:t> = </a:t>
            </a:r>
            <a:r>
              <a:rPr lang="en-US" altLang="ja-JP" sz="1400" b="1" dirty="0" err="1" smtClean="0">
                <a:latin typeface="Consolas" pitchFamily="49" charset="0"/>
                <a:cs typeface="Consolas" pitchFamily="49" charset="0"/>
              </a:rPr>
              <a:t>getFromColumn</a:t>
            </a:r>
            <a:r>
              <a:rPr lang="en-US" altLang="ja-JP" sz="1400" b="1" dirty="0" smtClean="0">
                <a:latin typeface="Consolas" pitchFamily="49" charset="0"/>
                <a:cs typeface="Consolas" pitchFamily="49" charset="0"/>
              </a:rPr>
              <a:t>();</a:t>
            </a:r>
          </a:p>
        </p:txBody>
      </p:sp>
      <p:sp>
        <p:nvSpPr>
          <p:cNvPr id="7" name="メモ 6"/>
          <p:cNvSpPr/>
          <p:nvPr/>
        </p:nvSpPr>
        <p:spPr>
          <a:xfrm>
            <a:off x="395536" y="3933056"/>
            <a:ext cx="8424936" cy="2664296"/>
          </a:xfrm>
          <a:prstGeom prst="foldedCorner">
            <a:avLst>
              <a:gd name="adj" fmla="val 6991"/>
            </a:avLst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r>
              <a:rPr lang="en-US" altLang="ja-JP" sz="1400" b="1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400" b="1" dirty="0" err="1" smtClean="0">
                <a:latin typeface="Consolas" pitchFamily="49" charset="0"/>
                <a:cs typeface="Consolas" pitchFamily="49" charset="0"/>
              </a:rPr>
              <a:t>MetricsToolSecurityManager.getInstance</a:t>
            </a:r>
            <a:r>
              <a:rPr lang="en-US" altLang="ja-JP" sz="1400" b="1" dirty="0" smtClean="0">
                <a:latin typeface="Consolas" pitchFamily="49" charset="0"/>
                <a:cs typeface="Consolas" pitchFamily="49" charset="0"/>
              </a:rPr>
              <a:t>().</a:t>
            </a:r>
            <a:r>
              <a:rPr lang="en-US" altLang="ja-JP" sz="1400" b="1" dirty="0" err="1" smtClean="0">
                <a:latin typeface="Consolas" pitchFamily="49" charset="0"/>
                <a:cs typeface="Consolas" pitchFamily="49" charset="0"/>
              </a:rPr>
              <a:t>checkAccess</a:t>
            </a:r>
            <a:r>
              <a:rPr lang="en-US" altLang="ja-JP" sz="1400" b="1" dirty="0" smtClean="0">
                <a:latin typeface="Consolas" pitchFamily="49" charset="0"/>
                <a:cs typeface="Consolas" pitchFamily="49" charset="0"/>
              </a:rPr>
              <a:t>();</a:t>
            </a:r>
          </a:p>
          <a:p>
            <a:r>
              <a:rPr lang="en-US" altLang="ja-JP" sz="1400" b="1" dirty="0" smtClean="0">
                <a:latin typeface="Consolas" pitchFamily="49" charset="0"/>
                <a:cs typeface="Consolas" pitchFamily="49" charset="0"/>
              </a:rPr>
              <a:t>  if ((null == </a:t>
            </a:r>
            <a:r>
              <a:rPr lang="en-US" altLang="ja-JP" sz="1400" b="1" dirty="0" err="1" smtClean="0">
                <a:latin typeface="Consolas" pitchFamily="49" charset="0"/>
                <a:cs typeface="Consolas" pitchFamily="49" charset="0"/>
              </a:rPr>
              <a:t>usingClass</a:t>
            </a:r>
            <a:r>
              <a:rPr lang="en-US" altLang="ja-JP" sz="1400" b="1" dirty="0" smtClean="0">
                <a:latin typeface="Consolas" pitchFamily="49" charset="0"/>
                <a:cs typeface="Consolas" pitchFamily="49" charset="0"/>
              </a:rPr>
              <a:t>) || (null == </a:t>
            </a:r>
            <a:r>
              <a:rPr lang="en-US" altLang="ja-JP" sz="1400" b="1" dirty="0" err="1" smtClean="0">
                <a:latin typeface="Consolas" pitchFamily="49" charset="0"/>
                <a:cs typeface="Consolas" pitchFamily="49" charset="0"/>
              </a:rPr>
              <a:t>usingMethod</a:t>
            </a:r>
            <a:r>
              <a:rPr lang="en-US" altLang="ja-JP" sz="1400" b="1" dirty="0" smtClean="0">
                <a:latin typeface="Consolas" pitchFamily="49" charset="0"/>
                <a:cs typeface="Consolas" pitchFamily="49" charset="0"/>
              </a:rPr>
              <a:t>) || (null == </a:t>
            </a:r>
            <a:r>
              <a:rPr lang="en-US" altLang="ja-JP" sz="1400" b="1" dirty="0" err="1" smtClean="0">
                <a:latin typeface="Consolas" pitchFamily="49" charset="0"/>
                <a:cs typeface="Consolas" pitchFamily="49" charset="0"/>
              </a:rPr>
              <a:t>classInfoManager</a:t>
            </a:r>
            <a:r>
              <a:rPr lang="en-US" altLang="ja-JP" sz="1400" b="1" dirty="0" smtClean="0">
                <a:latin typeface="Consolas" pitchFamily="49" charset="0"/>
                <a:cs typeface="Consolas" pitchFamily="49" charset="0"/>
              </a:rPr>
              <a:t>)</a:t>
            </a:r>
          </a:p>
          <a:p>
            <a:r>
              <a:rPr lang="en-US" altLang="ja-JP" sz="1400" b="1" dirty="0" smtClean="0">
                <a:latin typeface="Consolas" pitchFamily="49" charset="0"/>
                <a:cs typeface="Consolas" pitchFamily="49" charset="0"/>
              </a:rPr>
              <a:t>                || (null == </a:t>
            </a:r>
            <a:r>
              <a:rPr lang="en-US" altLang="ja-JP" sz="1400" b="1" dirty="0" err="1" smtClean="0">
                <a:latin typeface="Consolas" pitchFamily="49" charset="0"/>
                <a:cs typeface="Consolas" pitchFamily="49" charset="0"/>
              </a:rPr>
              <a:t>methodInfoManager</a:t>
            </a:r>
            <a:r>
              <a:rPr lang="en-US" altLang="ja-JP" sz="1400" b="1" dirty="0" smtClean="0">
                <a:latin typeface="Consolas" pitchFamily="49" charset="0"/>
                <a:cs typeface="Consolas" pitchFamily="49" charset="0"/>
              </a:rPr>
              <a:t>)) {</a:t>
            </a:r>
          </a:p>
          <a:p>
            <a:r>
              <a:rPr lang="en-US" altLang="ja-JP" sz="1400" b="1" dirty="0" smtClean="0">
                <a:latin typeface="Consolas" pitchFamily="49" charset="0"/>
                <a:cs typeface="Consolas" pitchFamily="49" charset="0"/>
              </a:rPr>
              <a:t>    throw new </a:t>
            </a:r>
            <a:r>
              <a:rPr lang="en-US" altLang="ja-JP" sz="1400" b="1" dirty="0" err="1" smtClean="0">
                <a:latin typeface="Consolas" pitchFamily="49" charset="0"/>
                <a:cs typeface="Consolas" pitchFamily="49" charset="0"/>
              </a:rPr>
              <a:t>NullPointerException</a:t>
            </a:r>
            <a:r>
              <a:rPr lang="en-US" altLang="ja-JP" sz="1400" b="1" dirty="0" smtClean="0">
                <a:latin typeface="Consolas" pitchFamily="49" charset="0"/>
                <a:cs typeface="Consolas" pitchFamily="49" charset="0"/>
              </a:rPr>
              <a:t>();  </a:t>
            </a:r>
          </a:p>
          <a:p>
            <a:r>
              <a:rPr lang="en-US" altLang="ja-JP" sz="1400" b="1" dirty="0" smtClean="0">
                <a:latin typeface="Consolas" pitchFamily="49" charset="0"/>
                <a:cs typeface="Consolas" pitchFamily="49" charset="0"/>
              </a:rPr>
              <a:t>  }</a:t>
            </a:r>
          </a:p>
          <a:p>
            <a:r>
              <a:rPr lang="en-US" altLang="ja-JP" sz="1400" b="1" dirty="0" smtClean="0">
                <a:latin typeface="Consolas" pitchFamily="49" charset="0"/>
                <a:cs typeface="Consolas" pitchFamily="49" charset="0"/>
              </a:rPr>
              <a:t>  if (</a:t>
            </a:r>
            <a:r>
              <a:rPr lang="en-US" altLang="ja-JP" sz="1400" b="1" dirty="0" err="1" smtClean="0">
                <a:latin typeface="Consolas" pitchFamily="49" charset="0"/>
                <a:cs typeface="Consolas" pitchFamily="49" charset="0"/>
              </a:rPr>
              <a:t>this.alreadyResolved</a:t>
            </a:r>
            <a:r>
              <a:rPr lang="en-US" altLang="ja-JP" sz="1400" b="1" dirty="0" smtClean="0">
                <a:latin typeface="Consolas" pitchFamily="49" charset="0"/>
                <a:cs typeface="Consolas" pitchFamily="49" charset="0"/>
              </a:rPr>
              <a:t>()) {</a:t>
            </a:r>
          </a:p>
          <a:p>
            <a:r>
              <a:rPr lang="en-US" altLang="ja-JP" sz="1400" b="1" dirty="0" smtClean="0">
                <a:latin typeface="Consolas" pitchFamily="49" charset="0"/>
                <a:cs typeface="Consolas" pitchFamily="49" charset="0"/>
              </a:rPr>
              <a:t>    return </a:t>
            </a:r>
            <a:r>
              <a:rPr lang="en-US" altLang="ja-JP" sz="1400" b="1" dirty="0" err="1" smtClean="0">
                <a:latin typeface="Consolas" pitchFamily="49" charset="0"/>
                <a:cs typeface="Consolas" pitchFamily="49" charset="0"/>
              </a:rPr>
              <a:t>this.getResolved</a:t>
            </a:r>
            <a:r>
              <a:rPr lang="en-US" altLang="ja-JP" sz="1400" b="1" dirty="0" smtClean="0">
                <a:latin typeface="Consolas" pitchFamily="49" charset="0"/>
                <a:cs typeface="Consolas" pitchFamily="49" charset="0"/>
              </a:rPr>
              <a:t>();</a:t>
            </a:r>
          </a:p>
          <a:p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  }</a:t>
            </a:r>
          </a:p>
          <a:p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  /*</a:t>
            </a:r>
            <a:r>
              <a:rPr lang="ja-JP" altLang="en-US" sz="1400" dirty="0" smtClean="0">
                <a:latin typeface="Consolas" pitchFamily="49" charset="0"/>
                <a:cs typeface="Consolas" pitchFamily="49" charset="0"/>
              </a:rPr>
              <a:t> 省略 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*/</a:t>
            </a:r>
          </a:p>
          <a:p>
            <a:r>
              <a:rPr lang="en-US" altLang="ja-JP" sz="1400" b="1" dirty="0" smtClean="0">
                <a:latin typeface="Consolas" pitchFamily="49" charset="0"/>
                <a:cs typeface="Consolas" pitchFamily="49" charset="0"/>
              </a:rPr>
              <a:t>  final </a:t>
            </a:r>
            <a:r>
              <a:rPr lang="en-US" altLang="ja-JP" sz="1400" b="1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altLang="ja-JP" sz="14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400" b="1" dirty="0" err="1" smtClean="0">
                <a:latin typeface="Consolas" pitchFamily="49" charset="0"/>
                <a:cs typeface="Consolas" pitchFamily="49" charset="0"/>
              </a:rPr>
              <a:t>fromLine</a:t>
            </a:r>
            <a:r>
              <a:rPr lang="en-US" altLang="ja-JP" sz="1400" b="1" dirty="0" smtClean="0">
                <a:latin typeface="Consolas" pitchFamily="49" charset="0"/>
                <a:cs typeface="Consolas" pitchFamily="49" charset="0"/>
              </a:rPr>
              <a:t> = </a:t>
            </a:r>
            <a:r>
              <a:rPr lang="en-US" altLang="ja-JP" sz="1400" b="1" dirty="0" err="1" smtClean="0">
                <a:latin typeface="Consolas" pitchFamily="49" charset="0"/>
                <a:cs typeface="Consolas" pitchFamily="49" charset="0"/>
              </a:rPr>
              <a:t>getFromLine</a:t>
            </a:r>
            <a:r>
              <a:rPr lang="en-US" altLang="ja-JP" sz="1400" b="1" dirty="0" smtClean="0">
                <a:latin typeface="Consolas" pitchFamily="49" charset="0"/>
                <a:cs typeface="Consolas" pitchFamily="49" charset="0"/>
              </a:rPr>
              <a:t>();</a:t>
            </a:r>
          </a:p>
          <a:p>
            <a:r>
              <a:rPr lang="en-US" altLang="ja-JP" sz="1400" b="1" dirty="0" smtClean="0">
                <a:latin typeface="Consolas" pitchFamily="49" charset="0"/>
                <a:cs typeface="Consolas" pitchFamily="49" charset="0"/>
              </a:rPr>
              <a:t>  final </a:t>
            </a:r>
            <a:r>
              <a:rPr lang="en-US" altLang="ja-JP" sz="1400" b="1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altLang="ja-JP" sz="14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400" b="1" dirty="0" err="1" smtClean="0">
                <a:latin typeface="Consolas" pitchFamily="49" charset="0"/>
                <a:cs typeface="Consolas" pitchFamily="49" charset="0"/>
              </a:rPr>
              <a:t>fromColumn</a:t>
            </a:r>
            <a:r>
              <a:rPr lang="en-US" altLang="ja-JP" sz="1400" b="1" dirty="0" smtClean="0">
                <a:latin typeface="Consolas" pitchFamily="49" charset="0"/>
                <a:cs typeface="Consolas" pitchFamily="49" charset="0"/>
              </a:rPr>
              <a:t> = </a:t>
            </a:r>
            <a:r>
              <a:rPr lang="en-US" altLang="ja-JP" sz="1400" b="1" dirty="0" err="1" smtClean="0">
                <a:latin typeface="Consolas" pitchFamily="49" charset="0"/>
                <a:cs typeface="Consolas" pitchFamily="49" charset="0"/>
              </a:rPr>
              <a:t>getFromColumn</a:t>
            </a:r>
            <a:r>
              <a:rPr lang="en-US" altLang="ja-JP" sz="1400" b="1" dirty="0" smtClean="0">
                <a:latin typeface="Consolas" pitchFamily="49" charset="0"/>
                <a:cs typeface="Consolas" pitchFamily="49" charset="0"/>
              </a:rPr>
              <a:t>();</a:t>
            </a:r>
          </a:p>
        </p:txBody>
      </p:sp>
      <p:sp>
        <p:nvSpPr>
          <p:cNvPr id="14" name="1 つの角を切り取った四角形 13"/>
          <p:cNvSpPr/>
          <p:nvPr/>
        </p:nvSpPr>
        <p:spPr>
          <a:xfrm flipV="1">
            <a:off x="4572000" y="2276872"/>
            <a:ext cx="4104456" cy="1368152"/>
          </a:xfrm>
          <a:prstGeom prst="snip1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15" name="1 つの角を切り取った四角形 14"/>
          <p:cNvSpPr/>
          <p:nvPr/>
        </p:nvSpPr>
        <p:spPr>
          <a:xfrm flipV="1">
            <a:off x="4572000" y="5085184"/>
            <a:ext cx="4104456" cy="1368152"/>
          </a:xfrm>
          <a:prstGeom prst="snip1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572000" y="2276872"/>
            <a:ext cx="419057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 smtClean="0">
                <a:latin typeface="+mj-lt"/>
              </a:rPr>
              <a:t>Class: </a:t>
            </a:r>
          </a:p>
          <a:p>
            <a:r>
              <a:rPr lang="en-US" altLang="ja-JP" sz="1600" dirty="0" smtClean="0">
                <a:latin typeface="+mj-lt"/>
              </a:rPr>
              <a:t>  </a:t>
            </a:r>
            <a:r>
              <a:rPr lang="en-US" altLang="ja-JP" sz="1600" dirty="0" err="1" smtClean="0">
                <a:latin typeface="+mj-lt"/>
              </a:rPr>
              <a:t>UnresolvedBinominalOperationInfo</a:t>
            </a:r>
            <a:endParaRPr lang="en-US" altLang="ja-JP" sz="1600" dirty="0" smtClean="0">
              <a:latin typeface="+mj-lt"/>
            </a:endParaRPr>
          </a:p>
          <a:p>
            <a:endParaRPr kumimoji="1" lang="en-US" altLang="ja-JP" sz="1600" dirty="0" smtClean="0">
              <a:latin typeface="+mj-lt"/>
            </a:endParaRPr>
          </a:p>
          <a:p>
            <a:r>
              <a:rPr kumimoji="1" lang="en-US" altLang="ja-JP" sz="1600" dirty="0" smtClean="0">
                <a:latin typeface="+mj-lt"/>
              </a:rPr>
              <a:t>Method:</a:t>
            </a:r>
          </a:p>
          <a:p>
            <a:r>
              <a:rPr lang="en-US" altLang="ja-JP" sz="1600" dirty="0" smtClean="0">
                <a:latin typeface="+mj-lt"/>
              </a:rPr>
              <a:t>  resolve()</a:t>
            </a:r>
            <a:endParaRPr kumimoji="1" lang="ja-JP" altLang="en-US" sz="1600" dirty="0">
              <a:latin typeface="+mj-lt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572000" y="5129897"/>
            <a:ext cx="4104456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 smtClean="0">
                <a:latin typeface="+mj-lt"/>
              </a:rPr>
              <a:t>Class: </a:t>
            </a:r>
          </a:p>
          <a:p>
            <a:r>
              <a:rPr lang="en-US" altLang="ja-JP" sz="1600" dirty="0" smtClean="0">
                <a:latin typeface="+mj-lt"/>
              </a:rPr>
              <a:t>  </a:t>
            </a:r>
            <a:r>
              <a:rPr lang="en-US" altLang="ja-JP" sz="1600" dirty="0" err="1" smtClean="0">
                <a:latin typeface="+mj-lt"/>
              </a:rPr>
              <a:t>UnresolvedCatchBlockInfo</a:t>
            </a:r>
            <a:r>
              <a:rPr lang="en-US" altLang="ja-JP" sz="1600" dirty="0" smtClean="0">
                <a:latin typeface="+mj-lt"/>
              </a:rPr>
              <a:t> </a:t>
            </a:r>
            <a:r>
              <a:rPr lang="ja-JP" altLang="en-US" sz="1400" dirty="0" smtClean="0">
                <a:latin typeface="+mj-lt"/>
              </a:rPr>
              <a:t>他</a:t>
            </a:r>
            <a:r>
              <a:rPr lang="en-US" altLang="ja-JP" sz="1400" dirty="0" smtClean="0">
                <a:latin typeface="+mj-lt"/>
              </a:rPr>
              <a:t>13</a:t>
            </a:r>
            <a:r>
              <a:rPr lang="ja-JP" altLang="en-US" sz="1400" dirty="0" smtClean="0">
                <a:latin typeface="+mj-lt"/>
              </a:rPr>
              <a:t>箇所</a:t>
            </a:r>
            <a:endParaRPr lang="en-US" altLang="ja-JP" sz="1400" dirty="0" smtClean="0">
              <a:latin typeface="+mj-lt"/>
            </a:endParaRPr>
          </a:p>
          <a:p>
            <a:endParaRPr kumimoji="1" lang="en-US" altLang="ja-JP" sz="1400" dirty="0" smtClean="0">
              <a:latin typeface="+mj-lt"/>
            </a:endParaRPr>
          </a:p>
          <a:p>
            <a:r>
              <a:rPr kumimoji="1" lang="en-US" altLang="ja-JP" sz="1600" dirty="0" smtClean="0">
                <a:latin typeface="+mj-lt"/>
              </a:rPr>
              <a:t>Method:</a:t>
            </a:r>
          </a:p>
          <a:p>
            <a:r>
              <a:rPr lang="en-US" altLang="ja-JP" sz="1600" dirty="0" smtClean="0">
                <a:latin typeface="+mj-lt"/>
              </a:rPr>
              <a:t>  resolve()</a:t>
            </a:r>
            <a:endParaRPr kumimoji="1" lang="ja-JP" altLang="en-US" sz="1600" dirty="0">
              <a:latin typeface="+mj-lt"/>
            </a:endParaRPr>
          </a:p>
        </p:txBody>
      </p:sp>
      <p:sp>
        <p:nvSpPr>
          <p:cNvPr id="12" name="上矢印 11"/>
          <p:cNvSpPr/>
          <p:nvPr/>
        </p:nvSpPr>
        <p:spPr>
          <a:xfrm>
            <a:off x="6372200" y="3357562"/>
            <a:ext cx="1296144" cy="647501"/>
          </a:xfrm>
          <a:prstGeom prst="upArrow">
            <a:avLst>
              <a:gd name="adj1" fmla="val 100000"/>
              <a:gd name="adj2" fmla="val 32363"/>
            </a:avLst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bg1"/>
                </a:solidFill>
                <a:latin typeface="+mj-ea"/>
                <a:ea typeface="+mj-ea"/>
              </a:rPr>
              <a:t>欠落</a:t>
            </a:r>
          </a:p>
        </p:txBody>
      </p:sp>
      <p:sp>
        <p:nvSpPr>
          <p:cNvPr id="18" name="角丸四角形 17"/>
          <p:cNvSpPr/>
          <p:nvPr/>
        </p:nvSpPr>
        <p:spPr>
          <a:xfrm>
            <a:off x="539552" y="4005064"/>
            <a:ext cx="8136904" cy="1080120"/>
          </a:xfrm>
          <a:prstGeom prst="roundRect">
            <a:avLst/>
          </a:prstGeom>
          <a:solidFill>
            <a:schemeClr val="accent2">
              <a:alpha val="15000"/>
            </a:schemeClr>
          </a:solidFill>
          <a:ln w="28575">
            <a:solidFill>
              <a:schemeClr val="accent2"/>
            </a:solidFill>
            <a:prstDash val="sysDash"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正方形/長方形 15"/>
          <p:cNvSpPr/>
          <p:nvPr/>
        </p:nvSpPr>
        <p:spPr>
          <a:xfrm>
            <a:off x="0" y="5661248"/>
            <a:ext cx="9144000" cy="119675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背景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42850" y="785810"/>
            <a:ext cx="9001150" cy="5572163"/>
          </a:xfrm>
        </p:spPr>
        <p:txBody>
          <a:bodyPr/>
          <a:lstStyle/>
          <a:p>
            <a:r>
              <a:rPr lang="ja-JP" altLang="en-US" dirty="0" smtClean="0"/>
              <a:t>パターン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複数ヶ所に出現</a:t>
            </a:r>
            <a:r>
              <a:rPr lang="ja-JP" altLang="en-US" dirty="0" smtClean="0"/>
              <a:t>する</a:t>
            </a:r>
            <a:r>
              <a:rPr kumimoji="1" lang="ja-JP" altLang="en-US" dirty="0" smtClean="0"/>
              <a:t>特定の処理を実現するための実装</a:t>
            </a:r>
            <a:r>
              <a:rPr kumimoji="1" lang="en-US" altLang="ja-JP" dirty="0" smtClean="0"/>
              <a:t>[1]</a:t>
            </a:r>
            <a:endParaRPr lang="en-US" altLang="ja-JP" dirty="0" smtClean="0"/>
          </a:p>
          <a:p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2"/>
            <a:endParaRPr lang="en-US" altLang="ja-JP" dirty="0" smtClean="0"/>
          </a:p>
          <a:p>
            <a:r>
              <a:rPr lang="ja-JP" altLang="en-US" dirty="0" smtClean="0"/>
              <a:t>パターンの実装に誤り</a:t>
            </a:r>
            <a:r>
              <a:rPr lang="en-US" altLang="ja-JP" dirty="0" smtClean="0"/>
              <a:t>(</a:t>
            </a:r>
            <a:r>
              <a:rPr lang="ja-JP" altLang="en-US" dirty="0" smtClean="0">
                <a:latin typeface="+mj-ea"/>
                <a:ea typeface="+mj-ea"/>
              </a:rPr>
              <a:t>パターン違反</a:t>
            </a:r>
            <a:r>
              <a:rPr lang="en-US" altLang="ja-JP" dirty="0" smtClean="0"/>
              <a:t>)</a:t>
            </a:r>
            <a:r>
              <a:rPr lang="ja-JP" altLang="en-US" dirty="0" smtClean="0"/>
              <a:t>が生じ得る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一部が欠落</a:t>
            </a:r>
            <a:r>
              <a:rPr lang="en-US" altLang="ja-JP" dirty="0" smtClean="0"/>
              <a:t>[2]</a:t>
            </a:r>
          </a:p>
          <a:p>
            <a:pPr lvl="1"/>
            <a:r>
              <a:rPr lang="ja-JP" altLang="en-US" dirty="0" smtClean="0"/>
              <a:t>順序の誤り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識別子名の変更漏れ</a:t>
            </a:r>
            <a:endParaRPr lang="en-US" altLang="ja-JP" dirty="0" smtClean="0"/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75FB-B7FD-4ED7-8028-29A5E2AFB0D3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  <p:sp>
        <p:nvSpPr>
          <p:cNvPr id="5" name="メモ 4"/>
          <p:cNvSpPr/>
          <p:nvPr/>
        </p:nvSpPr>
        <p:spPr>
          <a:xfrm>
            <a:off x="1928794" y="1714489"/>
            <a:ext cx="1285884" cy="1357321"/>
          </a:xfrm>
          <a:prstGeom prst="foldedCorner">
            <a:avLst>
              <a:gd name="adj" fmla="val 11926"/>
            </a:avLst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r>
              <a:rPr kumimoji="1" lang="en-US" altLang="ja-JP" dirty="0" smtClean="0">
                <a:latin typeface="Consolas" pitchFamily="49" charset="0"/>
              </a:rPr>
              <a:t>open(a);</a:t>
            </a:r>
          </a:p>
          <a:p>
            <a:r>
              <a:rPr lang="en-US" altLang="ja-JP" dirty="0" smtClean="0">
                <a:latin typeface="Consolas" pitchFamily="49" charset="0"/>
              </a:rPr>
              <a:t>  :</a:t>
            </a:r>
          </a:p>
          <a:p>
            <a:r>
              <a:rPr lang="en-US" altLang="ja-JP" dirty="0" smtClean="0">
                <a:latin typeface="Consolas" pitchFamily="49" charset="0"/>
              </a:rPr>
              <a:t>read(a);</a:t>
            </a:r>
          </a:p>
          <a:p>
            <a:r>
              <a:rPr kumimoji="1" lang="en-US" altLang="ja-JP" dirty="0" smtClean="0">
                <a:latin typeface="Consolas" pitchFamily="49" charset="0"/>
              </a:rPr>
              <a:t>  :</a:t>
            </a:r>
          </a:p>
          <a:p>
            <a:r>
              <a:rPr lang="en-US" altLang="ja-JP" dirty="0" smtClean="0">
                <a:latin typeface="Consolas" pitchFamily="49" charset="0"/>
              </a:rPr>
              <a:t>close(a);</a:t>
            </a:r>
            <a:endParaRPr kumimoji="1" lang="en-US" altLang="ja-JP" dirty="0" smtClean="0">
              <a:latin typeface="Consolas" pitchFamily="49" charset="0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250825" y="5661248"/>
            <a:ext cx="8642350" cy="1368152"/>
          </a:xfrm>
          <a:prstGeom prst="roundRect">
            <a:avLst>
              <a:gd name="adj" fmla="val 8166"/>
            </a:avLst>
          </a:prstGeom>
          <a:noFill/>
          <a:ln w="19050">
            <a:noFill/>
          </a:ln>
          <a:effectLst>
            <a:innerShdw blurRad="88900" dist="25400" dir="16200000">
              <a:prstClr val="black">
                <a:alpha val="50000"/>
              </a:prstClr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r>
              <a:rPr kumimoji="1" lang="en-US" altLang="ja-JP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[1]</a:t>
            </a:r>
            <a:r>
              <a:rPr kumimoji="1" lang="ja-JP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石尾 隆</a:t>
            </a:r>
            <a:r>
              <a:rPr lang="ja-JP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ら</a:t>
            </a:r>
            <a:r>
              <a:rPr lang="en-US" altLang="ja-JP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r>
              <a:rPr lang="ja-JP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シーケンシャルパターンマイニングを用いたコーディングパターン抽出</a:t>
            </a:r>
            <a:r>
              <a:rPr lang="en-US" altLang="ja-JP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r>
              <a:rPr lang="ja-JP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情報処理学会論文誌</a:t>
            </a:r>
            <a:r>
              <a:rPr lang="en-US" altLang="ja-JP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</a:t>
            </a:r>
            <a:r>
              <a:rPr lang="ja-JP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ja-JP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2009</a:t>
            </a:r>
          </a:p>
          <a:p>
            <a:r>
              <a:rPr lang="en-US" altLang="ja-JP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[2]A. </a:t>
            </a:r>
            <a:r>
              <a:rPr lang="en-US" altLang="ja-JP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Wasylkowski</a:t>
            </a:r>
            <a:r>
              <a:rPr lang="en-US" altLang="ja-JP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et al., Detecting object usage anomalies. In Proc. of ESEC/FSE 2007, 2007</a:t>
            </a:r>
          </a:p>
          <a:p>
            <a:endParaRPr lang="en-US" altLang="ja-JP" sz="16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547664" y="5013176"/>
            <a:ext cx="5472607" cy="584775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+mj-ea"/>
                <a:ea typeface="+mj-ea"/>
              </a:rPr>
              <a:t>  パターン違反を検出したい</a:t>
            </a:r>
            <a:endParaRPr kumimoji="1" lang="ja-JP" altLang="en-US" sz="3200" dirty="0">
              <a:latin typeface="+mj-ea"/>
              <a:ea typeface="+mj-ea"/>
            </a:endParaRPr>
          </a:p>
        </p:txBody>
      </p:sp>
      <p:sp>
        <p:nvSpPr>
          <p:cNvPr id="13" name="メモ 12"/>
          <p:cNvSpPr/>
          <p:nvPr/>
        </p:nvSpPr>
        <p:spPr>
          <a:xfrm>
            <a:off x="3428992" y="1714489"/>
            <a:ext cx="1285884" cy="1357321"/>
          </a:xfrm>
          <a:prstGeom prst="foldedCorner">
            <a:avLst>
              <a:gd name="adj" fmla="val 11926"/>
            </a:avLst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r>
              <a:rPr kumimoji="1" lang="en-US" altLang="ja-JP" dirty="0" smtClean="0">
                <a:latin typeface="Consolas" pitchFamily="49" charset="0"/>
              </a:rPr>
              <a:t>open(b);</a:t>
            </a:r>
          </a:p>
          <a:p>
            <a:r>
              <a:rPr lang="en-US" altLang="ja-JP" dirty="0" smtClean="0">
                <a:latin typeface="Consolas" pitchFamily="49" charset="0"/>
              </a:rPr>
              <a:t>  :</a:t>
            </a:r>
          </a:p>
          <a:p>
            <a:r>
              <a:rPr lang="en-US" altLang="ja-JP" dirty="0" smtClean="0">
                <a:latin typeface="Consolas" pitchFamily="49" charset="0"/>
              </a:rPr>
              <a:t>read(b);</a:t>
            </a:r>
          </a:p>
          <a:p>
            <a:r>
              <a:rPr kumimoji="1" lang="en-US" altLang="ja-JP" dirty="0" smtClean="0">
                <a:latin typeface="Consolas" pitchFamily="49" charset="0"/>
              </a:rPr>
              <a:t>  :</a:t>
            </a:r>
          </a:p>
          <a:p>
            <a:r>
              <a:rPr lang="en-US" altLang="ja-JP" dirty="0" smtClean="0">
                <a:latin typeface="Consolas" pitchFamily="49" charset="0"/>
              </a:rPr>
              <a:t>close(b);</a:t>
            </a:r>
            <a:endParaRPr kumimoji="1" lang="en-US" altLang="ja-JP" dirty="0" smtClean="0">
              <a:latin typeface="Consolas" pitchFamily="49" charset="0"/>
            </a:endParaRPr>
          </a:p>
        </p:txBody>
      </p:sp>
      <p:sp>
        <p:nvSpPr>
          <p:cNvPr id="14" name="メモ 13"/>
          <p:cNvSpPr/>
          <p:nvPr/>
        </p:nvSpPr>
        <p:spPr>
          <a:xfrm>
            <a:off x="4929188" y="1714488"/>
            <a:ext cx="1285886" cy="1357321"/>
          </a:xfrm>
          <a:prstGeom prst="foldedCorner">
            <a:avLst>
              <a:gd name="adj" fmla="val 11926"/>
            </a:avLst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r>
              <a:rPr kumimoji="1" lang="en-US" altLang="ja-JP" dirty="0" smtClean="0">
                <a:latin typeface="Consolas" pitchFamily="49" charset="0"/>
              </a:rPr>
              <a:t>open(c);</a:t>
            </a:r>
          </a:p>
          <a:p>
            <a:r>
              <a:rPr lang="en-US" altLang="ja-JP" dirty="0" smtClean="0">
                <a:latin typeface="Consolas" pitchFamily="49" charset="0"/>
              </a:rPr>
              <a:t>  :</a:t>
            </a:r>
          </a:p>
          <a:p>
            <a:r>
              <a:rPr lang="en-US" altLang="ja-JP" dirty="0" smtClean="0">
                <a:latin typeface="Consolas" pitchFamily="49" charset="0"/>
              </a:rPr>
              <a:t>read(c);</a:t>
            </a:r>
          </a:p>
          <a:p>
            <a:r>
              <a:rPr kumimoji="1" lang="en-US" altLang="ja-JP" dirty="0" smtClean="0">
                <a:latin typeface="Consolas" pitchFamily="49" charset="0"/>
              </a:rPr>
              <a:t>  :</a:t>
            </a:r>
          </a:p>
          <a:p>
            <a:r>
              <a:rPr lang="en-US" altLang="ja-JP" smtClean="0">
                <a:latin typeface="Consolas" pitchFamily="49" charset="0"/>
              </a:rPr>
              <a:t>close(c);</a:t>
            </a:r>
            <a:endParaRPr kumimoji="1" lang="en-US" altLang="ja-JP" dirty="0" smtClean="0">
              <a:latin typeface="Consolas" pitchFamily="49" charset="0"/>
            </a:endParaRPr>
          </a:p>
        </p:txBody>
      </p:sp>
      <p:sp>
        <p:nvSpPr>
          <p:cNvPr id="15" name="メモ 14"/>
          <p:cNvSpPr/>
          <p:nvPr/>
        </p:nvSpPr>
        <p:spPr>
          <a:xfrm>
            <a:off x="6382458" y="1700808"/>
            <a:ext cx="1285886" cy="1357321"/>
          </a:xfrm>
          <a:prstGeom prst="foldedCorner">
            <a:avLst>
              <a:gd name="adj" fmla="val 11926"/>
            </a:avLst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r>
              <a:rPr kumimoji="1" lang="en-US" altLang="ja-JP" dirty="0" smtClean="0">
                <a:latin typeface="Consolas" pitchFamily="49" charset="0"/>
              </a:rPr>
              <a:t>open(d);</a:t>
            </a:r>
          </a:p>
          <a:p>
            <a:r>
              <a:rPr lang="en-US" altLang="ja-JP" dirty="0" smtClean="0">
                <a:latin typeface="Consolas" pitchFamily="49" charset="0"/>
              </a:rPr>
              <a:t>  :</a:t>
            </a:r>
          </a:p>
          <a:p>
            <a:r>
              <a:rPr lang="en-US" altLang="ja-JP" dirty="0" smtClean="0">
                <a:latin typeface="Consolas" pitchFamily="49" charset="0"/>
              </a:rPr>
              <a:t>read(d);</a:t>
            </a:r>
          </a:p>
          <a:p>
            <a:r>
              <a:rPr kumimoji="1" lang="en-US" altLang="ja-JP" dirty="0" smtClean="0">
                <a:latin typeface="Consolas" pitchFamily="49" charset="0"/>
              </a:rPr>
              <a:t>  </a:t>
            </a:r>
            <a:r>
              <a:rPr lang="en-US" altLang="ja-JP" dirty="0" smtClean="0">
                <a:latin typeface="Consolas" pitchFamily="49" charset="0"/>
              </a:rPr>
              <a:t>:</a:t>
            </a:r>
          </a:p>
          <a:p>
            <a:r>
              <a:rPr kumimoji="1" lang="en-US" altLang="ja-JP" dirty="0" smtClean="0">
                <a:latin typeface="Consolas" pitchFamily="49" charset="0"/>
              </a:rPr>
              <a:t>  :</a:t>
            </a:r>
          </a:p>
        </p:txBody>
      </p:sp>
      <p:sp>
        <p:nvSpPr>
          <p:cNvPr id="17" name="曲折矢印 16"/>
          <p:cNvSpPr/>
          <p:nvPr/>
        </p:nvSpPr>
        <p:spPr>
          <a:xfrm flipV="1">
            <a:off x="276045" y="3381553"/>
            <a:ext cx="1559650" cy="2063669"/>
          </a:xfrm>
          <a:prstGeom prst="bentArrow">
            <a:avLst>
              <a:gd name="adj1" fmla="val 9924"/>
              <a:gd name="adj2" fmla="val 9053"/>
              <a:gd name="adj3" fmla="val 13743"/>
              <a:gd name="adj4" fmla="val 25788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正方形/長方形 61"/>
          <p:cNvSpPr/>
          <p:nvPr/>
        </p:nvSpPr>
        <p:spPr>
          <a:xfrm>
            <a:off x="0" y="4941168"/>
            <a:ext cx="9144000" cy="19442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既存手法と問題点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75FB-B7FD-4ED7-8028-29A5E2AFB0D3}" type="slidenum">
              <a:rPr kumimoji="1" lang="ja-JP" altLang="en-US" smtClean="0"/>
              <a:pPr/>
              <a:t>3</a:t>
            </a:fld>
            <a:endParaRPr kumimoji="1" lang="ja-JP" altLang="en-US" dirty="0"/>
          </a:p>
        </p:txBody>
      </p:sp>
      <p:sp>
        <p:nvSpPr>
          <p:cNvPr id="5" name="メモ 4"/>
          <p:cNvSpPr/>
          <p:nvPr/>
        </p:nvSpPr>
        <p:spPr>
          <a:xfrm>
            <a:off x="565377" y="1371571"/>
            <a:ext cx="1024908" cy="1326347"/>
          </a:xfrm>
          <a:prstGeom prst="foldedCorner">
            <a:avLst>
              <a:gd name="adj" fmla="val 11926"/>
            </a:avLst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r>
              <a:rPr lang="en-US" altLang="ja-JP" sz="1400" dirty="0" smtClean="0">
                <a:latin typeface="Consolas" pitchFamily="49" charset="0"/>
              </a:rPr>
              <a:t>------</a:t>
            </a:r>
          </a:p>
          <a:p>
            <a:r>
              <a:rPr lang="en-US" altLang="ja-JP" sz="1400" dirty="0" smtClean="0">
                <a:latin typeface="Consolas" pitchFamily="49" charset="0"/>
              </a:rPr>
              <a:t>-</a:t>
            </a:r>
          </a:p>
          <a:p>
            <a:r>
              <a:rPr lang="en-US" altLang="ja-JP" sz="1400" dirty="0" smtClean="0">
                <a:latin typeface="Consolas" pitchFamily="49" charset="0"/>
              </a:rPr>
              <a:t>--</a:t>
            </a:r>
          </a:p>
          <a:p>
            <a:r>
              <a:rPr lang="en-US" altLang="ja-JP" sz="1400" dirty="0" smtClean="0">
                <a:latin typeface="Consolas" pitchFamily="49" charset="0"/>
              </a:rPr>
              <a:t>------</a:t>
            </a:r>
          </a:p>
          <a:p>
            <a:r>
              <a:rPr lang="en-US" altLang="ja-JP" sz="1400" dirty="0" smtClean="0">
                <a:latin typeface="Consolas" pitchFamily="49" charset="0"/>
              </a:rPr>
              <a:t>---</a:t>
            </a:r>
          </a:p>
          <a:p>
            <a:r>
              <a:rPr lang="en-US" altLang="ja-JP" sz="1400" dirty="0" smtClean="0">
                <a:latin typeface="Consolas" pitchFamily="49" charset="0"/>
              </a:rPr>
              <a:t>---</a:t>
            </a:r>
          </a:p>
          <a:p>
            <a:r>
              <a:rPr kumimoji="1" lang="en-US" altLang="ja-JP" sz="1400" dirty="0" smtClean="0">
                <a:latin typeface="Consolas" pitchFamily="49" charset="0"/>
              </a:rPr>
              <a:t>---------</a:t>
            </a:r>
          </a:p>
        </p:txBody>
      </p:sp>
      <p:sp>
        <p:nvSpPr>
          <p:cNvPr id="6" name="メモ 5"/>
          <p:cNvSpPr/>
          <p:nvPr/>
        </p:nvSpPr>
        <p:spPr>
          <a:xfrm>
            <a:off x="452838" y="1500185"/>
            <a:ext cx="1024908" cy="1326347"/>
          </a:xfrm>
          <a:prstGeom prst="foldedCorner">
            <a:avLst>
              <a:gd name="adj" fmla="val 11926"/>
            </a:avLst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r>
              <a:rPr lang="en-US" altLang="ja-JP" sz="1400" dirty="0" smtClean="0">
                <a:latin typeface="Consolas" pitchFamily="49" charset="0"/>
              </a:rPr>
              <a:t>--</a:t>
            </a:r>
          </a:p>
          <a:p>
            <a:r>
              <a:rPr lang="en-US" altLang="ja-JP" sz="1400" dirty="0" smtClean="0">
                <a:latin typeface="Consolas" pitchFamily="49" charset="0"/>
              </a:rPr>
              <a:t>-</a:t>
            </a:r>
          </a:p>
          <a:p>
            <a:r>
              <a:rPr lang="en-US" altLang="ja-JP" sz="1400" dirty="0" smtClean="0">
                <a:latin typeface="Consolas" pitchFamily="49" charset="0"/>
              </a:rPr>
              <a:t>--</a:t>
            </a:r>
          </a:p>
          <a:p>
            <a:r>
              <a:rPr lang="en-US" altLang="ja-JP" sz="1400" dirty="0" smtClean="0">
                <a:latin typeface="Consolas" pitchFamily="49" charset="0"/>
              </a:rPr>
              <a:t>------</a:t>
            </a:r>
          </a:p>
          <a:p>
            <a:r>
              <a:rPr lang="en-US" altLang="ja-JP" sz="1400" dirty="0" smtClean="0">
                <a:latin typeface="Consolas" pitchFamily="49" charset="0"/>
              </a:rPr>
              <a:t>---</a:t>
            </a:r>
          </a:p>
          <a:p>
            <a:r>
              <a:rPr lang="en-US" altLang="ja-JP" sz="1400" dirty="0" smtClean="0">
                <a:latin typeface="Consolas" pitchFamily="49" charset="0"/>
              </a:rPr>
              <a:t>---</a:t>
            </a:r>
          </a:p>
          <a:p>
            <a:r>
              <a:rPr kumimoji="1" lang="en-US" altLang="ja-JP" sz="1400" dirty="0" smtClean="0">
                <a:latin typeface="Consolas" pitchFamily="49" charset="0"/>
              </a:rPr>
              <a:t>---------</a:t>
            </a:r>
          </a:p>
        </p:txBody>
      </p:sp>
      <p:sp>
        <p:nvSpPr>
          <p:cNvPr id="7" name="メモ 6"/>
          <p:cNvSpPr/>
          <p:nvPr/>
        </p:nvSpPr>
        <p:spPr>
          <a:xfrm>
            <a:off x="324223" y="1628800"/>
            <a:ext cx="1024908" cy="1326347"/>
          </a:xfrm>
          <a:prstGeom prst="foldedCorner">
            <a:avLst>
              <a:gd name="adj" fmla="val 11926"/>
            </a:avLst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r>
              <a:rPr lang="en-US" altLang="ja-JP" sz="1400" dirty="0" smtClean="0">
                <a:latin typeface="Consolas" pitchFamily="49" charset="0"/>
              </a:rPr>
              <a:t>---</a:t>
            </a:r>
          </a:p>
          <a:p>
            <a:r>
              <a:rPr lang="en-US" altLang="ja-JP" sz="1400" dirty="0" smtClean="0">
                <a:latin typeface="Consolas" pitchFamily="49" charset="0"/>
              </a:rPr>
              <a:t>-</a:t>
            </a:r>
          </a:p>
          <a:p>
            <a:r>
              <a:rPr lang="en-US" altLang="ja-JP" sz="1400" dirty="0" smtClean="0">
                <a:latin typeface="Consolas" pitchFamily="49" charset="0"/>
              </a:rPr>
              <a:t>--</a:t>
            </a:r>
          </a:p>
          <a:p>
            <a:r>
              <a:rPr lang="en-US" altLang="ja-JP" sz="1400" dirty="0" smtClean="0">
                <a:latin typeface="Consolas" pitchFamily="49" charset="0"/>
              </a:rPr>
              <a:t>------</a:t>
            </a:r>
          </a:p>
          <a:p>
            <a:r>
              <a:rPr lang="en-US" altLang="ja-JP" sz="1400" dirty="0" smtClean="0">
                <a:latin typeface="Consolas" pitchFamily="49" charset="0"/>
              </a:rPr>
              <a:t>---</a:t>
            </a:r>
          </a:p>
          <a:p>
            <a:r>
              <a:rPr lang="en-US" altLang="ja-JP" sz="1400" dirty="0" smtClean="0">
                <a:latin typeface="Consolas" pitchFamily="49" charset="0"/>
              </a:rPr>
              <a:t>---</a:t>
            </a:r>
          </a:p>
          <a:p>
            <a:r>
              <a:rPr kumimoji="1" lang="en-US" altLang="ja-JP" sz="1400" dirty="0" smtClean="0">
                <a:latin typeface="Consolas" pitchFamily="49" charset="0"/>
              </a:rPr>
              <a:t>---------</a:t>
            </a:r>
          </a:p>
        </p:txBody>
      </p:sp>
      <p:sp>
        <p:nvSpPr>
          <p:cNvPr id="8" name="ホームベース 7"/>
          <p:cNvSpPr/>
          <p:nvPr/>
        </p:nvSpPr>
        <p:spPr>
          <a:xfrm>
            <a:off x="1619672" y="1134772"/>
            <a:ext cx="482309" cy="1934188"/>
          </a:xfrm>
          <a:prstGeom prst="homePlate">
            <a:avLst>
              <a:gd name="adj" fmla="val 35126"/>
            </a:avLst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eaVert" lIns="91409" tIns="45703" rIns="91409" bIns="45703" rtlCol="0" anchor="ctr"/>
          <a:lstStyle/>
          <a:p>
            <a:pPr algn="ctr"/>
            <a:r>
              <a:rPr kumimoji="1" lang="ja-JP" altLang="en-US" sz="2000" dirty="0" smtClean="0">
                <a:solidFill>
                  <a:schemeClr val="bg1"/>
                </a:solidFill>
                <a:latin typeface="+mj-ea"/>
                <a:ea typeface="+mj-ea"/>
              </a:rPr>
              <a:t>モデル構築</a:t>
            </a:r>
          </a:p>
        </p:txBody>
      </p:sp>
      <p:sp>
        <p:nvSpPr>
          <p:cNvPr id="32" name="メモ 31"/>
          <p:cNvSpPr/>
          <p:nvPr/>
        </p:nvSpPr>
        <p:spPr>
          <a:xfrm>
            <a:off x="2219465" y="1324000"/>
            <a:ext cx="1024908" cy="1326347"/>
          </a:xfrm>
          <a:prstGeom prst="foldedCorner">
            <a:avLst>
              <a:gd name="adj" fmla="val 11926"/>
            </a:avLst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endParaRPr kumimoji="1" lang="en-US" altLang="ja-JP" sz="1400" dirty="0" smtClean="0">
              <a:latin typeface="Consolas" pitchFamily="49" charset="0"/>
            </a:endParaRPr>
          </a:p>
        </p:txBody>
      </p:sp>
      <p:grpSp>
        <p:nvGrpSpPr>
          <p:cNvPr id="10" name="グループ化 30"/>
          <p:cNvGrpSpPr/>
          <p:nvPr/>
        </p:nvGrpSpPr>
        <p:grpSpPr>
          <a:xfrm>
            <a:off x="2291473" y="1396008"/>
            <a:ext cx="864095" cy="1110979"/>
            <a:chOff x="5724128" y="3933056"/>
            <a:chExt cx="1008112" cy="1296144"/>
          </a:xfrm>
        </p:grpSpPr>
        <p:sp>
          <p:nvSpPr>
            <p:cNvPr id="26" name="正方形/長方形 25"/>
            <p:cNvSpPr/>
            <p:nvPr/>
          </p:nvSpPr>
          <p:spPr>
            <a:xfrm>
              <a:off x="5868144" y="3933056"/>
              <a:ext cx="360040" cy="36004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5724128" y="4365104"/>
              <a:ext cx="360040" cy="36004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6300192" y="4653136"/>
              <a:ext cx="360040" cy="36004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5796136" y="4869160"/>
              <a:ext cx="360040" cy="36004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6372200" y="4149080"/>
              <a:ext cx="360040" cy="36004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</p:grpSp>
      <p:sp>
        <p:nvSpPr>
          <p:cNvPr id="33" name="メモ 32"/>
          <p:cNvSpPr/>
          <p:nvPr/>
        </p:nvSpPr>
        <p:spPr>
          <a:xfrm>
            <a:off x="2371865" y="1476400"/>
            <a:ext cx="1024908" cy="1326347"/>
          </a:xfrm>
          <a:prstGeom prst="foldedCorner">
            <a:avLst>
              <a:gd name="adj" fmla="val 11926"/>
            </a:avLst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endParaRPr kumimoji="1" lang="en-US" altLang="ja-JP" sz="1400" dirty="0" smtClean="0">
              <a:latin typeface="Consolas" pitchFamily="49" charset="0"/>
            </a:endParaRPr>
          </a:p>
        </p:txBody>
      </p:sp>
      <p:grpSp>
        <p:nvGrpSpPr>
          <p:cNvPr id="11" name="グループ化 33"/>
          <p:cNvGrpSpPr/>
          <p:nvPr/>
        </p:nvGrpSpPr>
        <p:grpSpPr>
          <a:xfrm>
            <a:off x="2431686" y="1548408"/>
            <a:ext cx="876284" cy="1110979"/>
            <a:chOff x="5709908" y="3933056"/>
            <a:chExt cx="1022332" cy="1296144"/>
          </a:xfrm>
        </p:grpSpPr>
        <p:sp>
          <p:nvSpPr>
            <p:cNvPr id="35" name="正方形/長方形 34"/>
            <p:cNvSpPr/>
            <p:nvPr/>
          </p:nvSpPr>
          <p:spPr>
            <a:xfrm>
              <a:off x="5709908" y="3933056"/>
              <a:ext cx="360040" cy="36004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36" name="正方形/長方形 35"/>
            <p:cNvSpPr/>
            <p:nvPr/>
          </p:nvSpPr>
          <p:spPr>
            <a:xfrm>
              <a:off x="5793915" y="4365104"/>
              <a:ext cx="360039" cy="36004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37" name="正方形/長方形 36"/>
            <p:cNvSpPr/>
            <p:nvPr/>
          </p:nvSpPr>
          <p:spPr>
            <a:xfrm>
              <a:off x="6300192" y="4653136"/>
              <a:ext cx="360040" cy="36004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38" name="正方形/長方形 37"/>
            <p:cNvSpPr/>
            <p:nvPr/>
          </p:nvSpPr>
          <p:spPr>
            <a:xfrm>
              <a:off x="5796136" y="4869160"/>
              <a:ext cx="360040" cy="36004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6372200" y="4149080"/>
              <a:ext cx="360040" cy="36004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</p:grpSp>
      <p:sp>
        <p:nvSpPr>
          <p:cNvPr id="40" name="メモ 39"/>
          <p:cNvSpPr/>
          <p:nvPr/>
        </p:nvSpPr>
        <p:spPr>
          <a:xfrm>
            <a:off x="2524265" y="1628800"/>
            <a:ext cx="1024908" cy="1326347"/>
          </a:xfrm>
          <a:prstGeom prst="foldedCorner">
            <a:avLst>
              <a:gd name="adj" fmla="val 11926"/>
            </a:avLst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endParaRPr kumimoji="1" lang="en-US" altLang="ja-JP" sz="1400" dirty="0" smtClean="0">
              <a:latin typeface="Consolas" pitchFamily="49" charset="0"/>
            </a:endParaRPr>
          </a:p>
        </p:txBody>
      </p:sp>
      <p:grpSp>
        <p:nvGrpSpPr>
          <p:cNvPr id="12" name="グループ化 40"/>
          <p:cNvGrpSpPr/>
          <p:nvPr/>
        </p:nvGrpSpPr>
        <p:grpSpPr>
          <a:xfrm>
            <a:off x="2657995" y="1700808"/>
            <a:ext cx="802374" cy="1110979"/>
            <a:chOff x="5796136" y="3933056"/>
            <a:chExt cx="936104" cy="1296144"/>
          </a:xfrm>
        </p:grpSpPr>
        <p:sp>
          <p:nvSpPr>
            <p:cNvPr id="42" name="正方形/長方形 41"/>
            <p:cNvSpPr/>
            <p:nvPr/>
          </p:nvSpPr>
          <p:spPr>
            <a:xfrm>
              <a:off x="5868144" y="3933056"/>
              <a:ext cx="360040" cy="36004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43" name="正方形/長方形 42"/>
            <p:cNvSpPr/>
            <p:nvPr/>
          </p:nvSpPr>
          <p:spPr>
            <a:xfrm>
              <a:off x="5808136" y="4413111"/>
              <a:ext cx="360040" cy="36004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44" name="正方形/長方形 43"/>
            <p:cNvSpPr/>
            <p:nvPr/>
          </p:nvSpPr>
          <p:spPr>
            <a:xfrm>
              <a:off x="6372200" y="4749149"/>
              <a:ext cx="360040" cy="36004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45" name="正方形/長方形 44"/>
            <p:cNvSpPr/>
            <p:nvPr/>
          </p:nvSpPr>
          <p:spPr>
            <a:xfrm>
              <a:off x="5796136" y="4869160"/>
              <a:ext cx="360040" cy="36004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46" name="正方形/長方形 45"/>
            <p:cNvSpPr/>
            <p:nvPr/>
          </p:nvSpPr>
          <p:spPr>
            <a:xfrm>
              <a:off x="6372200" y="4149080"/>
              <a:ext cx="360040" cy="36004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</p:grpSp>
      <p:grpSp>
        <p:nvGrpSpPr>
          <p:cNvPr id="13" name="グループ化 61"/>
          <p:cNvGrpSpPr/>
          <p:nvPr/>
        </p:nvGrpSpPr>
        <p:grpSpPr>
          <a:xfrm>
            <a:off x="4051176" y="1540024"/>
            <a:ext cx="1008112" cy="792088"/>
            <a:chOff x="2627784" y="4293096"/>
            <a:chExt cx="1008112" cy="792088"/>
          </a:xfrm>
        </p:grpSpPr>
        <p:sp>
          <p:nvSpPr>
            <p:cNvPr id="49" name="角丸四角形 48"/>
            <p:cNvSpPr/>
            <p:nvPr/>
          </p:nvSpPr>
          <p:spPr>
            <a:xfrm>
              <a:off x="2627784" y="4293096"/>
              <a:ext cx="1008112" cy="792088"/>
            </a:xfrm>
            <a:prstGeom prst="roundRect">
              <a:avLst>
                <a:gd name="adj" fmla="val 9948"/>
              </a:avLst>
            </a:prstGeom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59" name="正方形/長方形 58"/>
            <p:cNvSpPr/>
            <p:nvPr/>
          </p:nvSpPr>
          <p:spPr>
            <a:xfrm>
              <a:off x="2771800" y="4581128"/>
              <a:ext cx="216024" cy="216024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60" name="正方形/長方形 59"/>
            <p:cNvSpPr/>
            <p:nvPr/>
          </p:nvSpPr>
          <p:spPr>
            <a:xfrm>
              <a:off x="3275856" y="4797152"/>
              <a:ext cx="216024" cy="216024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61" name="正方形/長方形 60"/>
            <p:cNvSpPr/>
            <p:nvPr/>
          </p:nvSpPr>
          <p:spPr>
            <a:xfrm>
              <a:off x="3059832" y="4437112"/>
              <a:ext cx="216024" cy="216024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</p:grpSp>
      <p:grpSp>
        <p:nvGrpSpPr>
          <p:cNvPr id="14" name="グループ化 62"/>
          <p:cNvGrpSpPr/>
          <p:nvPr/>
        </p:nvGrpSpPr>
        <p:grpSpPr>
          <a:xfrm>
            <a:off x="4203576" y="1692424"/>
            <a:ext cx="1008112" cy="792088"/>
            <a:chOff x="2627784" y="4293096"/>
            <a:chExt cx="1008112" cy="792088"/>
          </a:xfrm>
        </p:grpSpPr>
        <p:sp>
          <p:nvSpPr>
            <p:cNvPr id="64" name="角丸四角形 63"/>
            <p:cNvSpPr/>
            <p:nvPr/>
          </p:nvSpPr>
          <p:spPr>
            <a:xfrm>
              <a:off x="2627784" y="4293096"/>
              <a:ext cx="1008112" cy="792088"/>
            </a:xfrm>
            <a:prstGeom prst="roundRect">
              <a:avLst>
                <a:gd name="adj" fmla="val 9948"/>
              </a:avLst>
            </a:prstGeom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65" name="正方形/長方形 64"/>
            <p:cNvSpPr/>
            <p:nvPr/>
          </p:nvSpPr>
          <p:spPr>
            <a:xfrm>
              <a:off x="2771800" y="4581128"/>
              <a:ext cx="216024" cy="216024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66" name="正方形/長方形 65"/>
            <p:cNvSpPr/>
            <p:nvPr/>
          </p:nvSpPr>
          <p:spPr>
            <a:xfrm>
              <a:off x="3275856" y="4797152"/>
              <a:ext cx="216024" cy="216024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67" name="正方形/長方形 66"/>
            <p:cNvSpPr/>
            <p:nvPr/>
          </p:nvSpPr>
          <p:spPr>
            <a:xfrm>
              <a:off x="3059832" y="4437112"/>
              <a:ext cx="216024" cy="216024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</p:grpSp>
      <p:grpSp>
        <p:nvGrpSpPr>
          <p:cNvPr id="16" name="グループ化 67"/>
          <p:cNvGrpSpPr/>
          <p:nvPr/>
        </p:nvGrpSpPr>
        <p:grpSpPr>
          <a:xfrm>
            <a:off x="4355976" y="1844824"/>
            <a:ext cx="1008112" cy="792088"/>
            <a:chOff x="2627784" y="4293096"/>
            <a:chExt cx="1008112" cy="792088"/>
          </a:xfrm>
        </p:grpSpPr>
        <p:sp>
          <p:nvSpPr>
            <p:cNvPr id="69" name="角丸四角形 68"/>
            <p:cNvSpPr/>
            <p:nvPr/>
          </p:nvSpPr>
          <p:spPr>
            <a:xfrm>
              <a:off x="2627784" y="4293096"/>
              <a:ext cx="1008112" cy="792088"/>
            </a:xfrm>
            <a:prstGeom prst="roundRect">
              <a:avLst>
                <a:gd name="adj" fmla="val 9948"/>
              </a:avLst>
            </a:prstGeom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70" name="正方形/長方形 69"/>
            <p:cNvSpPr/>
            <p:nvPr/>
          </p:nvSpPr>
          <p:spPr>
            <a:xfrm>
              <a:off x="2771800" y="4581128"/>
              <a:ext cx="216024" cy="216024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71" name="正方形/長方形 70"/>
            <p:cNvSpPr/>
            <p:nvPr/>
          </p:nvSpPr>
          <p:spPr>
            <a:xfrm>
              <a:off x="3275856" y="4797152"/>
              <a:ext cx="216024" cy="216024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72" name="正方形/長方形 71"/>
            <p:cNvSpPr/>
            <p:nvPr/>
          </p:nvSpPr>
          <p:spPr>
            <a:xfrm>
              <a:off x="3059832" y="4437112"/>
              <a:ext cx="216024" cy="216024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</p:grpSp>
      <p:sp>
        <p:nvSpPr>
          <p:cNvPr id="15" name="ホームベース 14"/>
          <p:cNvSpPr/>
          <p:nvPr/>
        </p:nvSpPr>
        <p:spPr>
          <a:xfrm>
            <a:off x="3635896" y="1124744"/>
            <a:ext cx="482309" cy="1934188"/>
          </a:xfrm>
          <a:prstGeom prst="homePlate">
            <a:avLst>
              <a:gd name="adj" fmla="val 35126"/>
            </a:avLst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eaVert" lIns="91409" tIns="45703" rIns="91409" bIns="45703" rtlCol="0" anchor="ctr"/>
          <a:lstStyle/>
          <a:p>
            <a:pPr algn="ctr"/>
            <a:r>
              <a:rPr kumimoji="1" lang="ja-JP" altLang="en-US" sz="2000" dirty="0" smtClean="0">
                <a:solidFill>
                  <a:schemeClr val="bg1"/>
                </a:solidFill>
                <a:latin typeface="+mj-ea"/>
                <a:ea typeface="+mj-ea"/>
              </a:rPr>
              <a:t>パターン</a:t>
            </a:r>
            <a:r>
              <a:rPr kumimoji="1" lang="ja-JP" altLang="en-US" sz="2000" b="1" dirty="0" smtClean="0">
                <a:solidFill>
                  <a:schemeClr val="bg1"/>
                </a:solidFill>
                <a:latin typeface="+mj-ea"/>
                <a:ea typeface="+mj-ea"/>
              </a:rPr>
              <a:t>抽出</a:t>
            </a:r>
          </a:p>
        </p:txBody>
      </p:sp>
      <p:sp>
        <p:nvSpPr>
          <p:cNvPr id="75" name="ホームベース 74"/>
          <p:cNvSpPr/>
          <p:nvPr/>
        </p:nvSpPr>
        <p:spPr>
          <a:xfrm>
            <a:off x="5436096" y="1124744"/>
            <a:ext cx="482309" cy="1934188"/>
          </a:xfrm>
          <a:prstGeom prst="homePlate">
            <a:avLst>
              <a:gd name="adj" fmla="val 35126"/>
            </a:avLst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eaVert" lIns="91409" tIns="45703" rIns="91409" bIns="45703" rtlCol="0" anchor="ctr"/>
          <a:lstStyle/>
          <a:p>
            <a:pPr algn="ctr"/>
            <a:r>
              <a:rPr kumimoji="1" lang="ja-JP" altLang="en-US" sz="2000" dirty="0" smtClean="0">
                <a:solidFill>
                  <a:schemeClr val="bg1"/>
                </a:solidFill>
                <a:latin typeface="+mj-ea"/>
                <a:ea typeface="+mj-ea"/>
              </a:rPr>
              <a:t>違反検出</a:t>
            </a:r>
          </a:p>
        </p:txBody>
      </p:sp>
      <p:grpSp>
        <p:nvGrpSpPr>
          <p:cNvPr id="93" name="グループ化 92"/>
          <p:cNvGrpSpPr/>
          <p:nvPr/>
        </p:nvGrpSpPr>
        <p:grpSpPr>
          <a:xfrm>
            <a:off x="6084168" y="1340768"/>
            <a:ext cx="1024908" cy="1326347"/>
            <a:chOff x="6084168" y="1454581"/>
            <a:chExt cx="1024908" cy="1326347"/>
          </a:xfrm>
        </p:grpSpPr>
        <p:sp>
          <p:nvSpPr>
            <p:cNvPr id="83" name="メモ 82"/>
            <p:cNvSpPr/>
            <p:nvPr/>
          </p:nvSpPr>
          <p:spPr>
            <a:xfrm>
              <a:off x="6084168" y="1454581"/>
              <a:ext cx="1024908" cy="1326347"/>
            </a:xfrm>
            <a:prstGeom prst="foldedCorner">
              <a:avLst>
                <a:gd name="adj" fmla="val 11926"/>
              </a:avLst>
            </a:prstGeom>
            <a:gradFill>
              <a:gsLst>
                <a:gs pos="0">
                  <a:schemeClr val="bg1"/>
                </a:gs>
                <a:gs pos="50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101600" dist="38100" dir="5400000" rotWithShape="0">
                <a:srgbClr val="000000">
                  <a:alpha val="50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91409" tIns="45703" rIns="91409" bIns="45703" rtlCol="0" anchor="ctr"/>
            <a:lstStyle/>
            <a:p>
              <a:endParaRPr kumimoji="1" lang="en-US" altLang="ja-JP" sz="1400" dirty="0" smtClean="0">
                <a:latin typeface="Consolas" pitchFamily="49" charset="0"/>
              </a:endParaRPr>
            </a:p>
          </p:txBody>
        </p:sp>
        <p:grpSp>
          <p:nvGrpSpPr>
            <p:cNvPr id="17" name="グループ化 83"/>
            <p:cNvGrpSpPr/>
            <p:nvPr/>
          </p:nvGrpSpPr>
          <p:grpSpPr>
            <a:xfrm>
              <a:off x="6217898" y="1597941"/>
              <a:ext cx="802374" cy="1110979"/>
              <a:chOff x="5796136" y="3933056"/>
              <a:chExt cx="936104" cy="1296144"/>
            </a:xfrm>
          </p:grpSpPr>
          <p:sp>
            <p:nvSpPr>
              <p:cNvPr id="85" name="正方形/長方形 84"/>
              <p:cNvSpPr/>
              <p:nvPr/>
            </p:nvSpPr>
            <p:spPr>
              <a:xfrm>
                <a:off x="5868144" y="3933056"/>
                <a:ext cx="360040" cy="360040"/>
              </a:xfrm>
              <a:prstGeom prst="rect">
                <a:avLst/>
              </a:prstGeom>
              <a:ln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86" name="正方形/長方形 85"/>
              <p:cNvSpPr/>
              <p:nvPr/>
            </p:nvSpPr>
            <p:spPr>
              <a:xfrm>
                <a:off x="5808136" y="4413111"/>
                <a:ext cx="360040" cy="360040"/>
              </a:xfrm>
              <a:prstGeom prst="rect">
                <a:avLst/>
              </a:prstGeom>
              <a:ln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87" name="正方形/長方形 86"/>
              <p:cNvSpPr/>
              <p:nvPr/>
            </p:nvSpPr>
            <p:spPr>
              <a:xfrm>
                <a:off x="6372200" y="4749149"/>
                <a:ext cx="360040" cy="360040"/>
              </a:xfrm>
              <a:prstGeom prst="rect">
                <a:avLst/>
              </a:pr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88" name="正方形/長方形 87"/>
              <p:cNvSpPr/>
              <p:nvPr/>
            </p:nvSpPr>
            <p:spPr>
              <a:xfrm>
                <a:off x="5796136" y="4869160"/>
                <a:ext cx="360040" cy="360040"/>
              </a:xfrm>
              <a:prstGeom prst="rect">
                <a:avLst/>
              </a:pr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89" name="正方形/長方形 88"/>
              <p:cNvSpPr/>
              <p:nvPr/>
            </p:nvSpPr>
            <p:spPr>
              <a:xfrm>
                <a:off x="6372200" y="4149080"/>
                <a:ext cx="360040" cy="360040"/>
              </a:xfrm>
              <a:prstGeom prst="rect">
                <a:avLst/>
              </a:prstGeom>
              <a:ln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</p:grpSp>
      </p:grpSp>
      <p:sp>
        <p:nvSpPr>
          <p:cNvPr id="76" name="四角形吹き出し 75"/>
          <p:cNvSpPr/>
          <p:nvPr/>
        </p:nvSpPr>
        <p:spPr>
          <a:xfrm>
            <a:off x="395536" y="3861048"/>
            <a:ext cx="3888432" cy="720080"/>
          </a:xfrm>
          <a:prstGeom prst="wedgeRectCallout">
            <a:avLst>
              <a:gd name="adj1" fmla="val 19788"/>
              <a:gd name="adj2" fmla="val -132952"/>
            </a:avLst>
          </a:prstGeom>
          <a:solidFill>
            <a:schemeClr val="accent2">
              <a:lumMod val="20000"/>
              <a:lumOff val="80000"/>
            </a:schemeClr>
          </a:solidFill>
          <a:ln w="57150"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pPr algn="ctr"/>
            <a:r>
              <a:rPr kumimoji="1" lang="ja-JP" altLang="en-US" sz="2000" dirty="0" smtClean="0">
                <a:solidFill>
                  <a:schemeClr val="tx1"/>
                </a:solidFill>
                <a:latin typeface="+mj-ea"/>
                <a:ea typeface="+mj-ea"/>
              </a:rPr>
              <a:t>モデルの簡略化</a:t>
            </a:r>
            <a:endParaRPr kumimoji="1" lang="en-US" altLang="ja-JP" sz="20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algn="ctr"/>
            <a:r>
              <a:rPr lang="ja-JP" altLang="en-US" sz="2000" dirty="0" smtClean="0">
                <a:solidFill>
                  <a:schemeClr val="accent2"/>
                </a:solidFill>
                <a:latin typeface="+mj-ea"/>
                <a:ea typeface="+mj-ea"/>
              </a:rPr>
              <a:t>抽出可能なパターンが減少</a:t>
            </a:r>
            <a:endParaRPr kumimoji="1" lang="ja-JP" altLang="en-US" sz="2000" dirty="0" smtClean="0">
              <a:solidFill>
                <a:schemeClr val="accent2"/>
              </a:solidFill>
              <a:latin typeface="+mj-ea"/>
              <a:ea typeface="+mj-ea"/>
            </a:endParaRPr>
          </a:p>
        </p:txBody>
      </p:sp>
      <p:sp>
        <p:nvSpPr>
          <p:cNvPr id="77" name="四角形吹き出し 76"/>
          <p:cNvSpPr/>
          <p:nvPr/>
        </p:nvSpPr>
        <p:spPr>
          <a:xfrm>
            <a:off x="4644008" y="3861048"/>
            <a:ext cx="3312368" cy="720080"/>
          </a:xfrm>
          <a:prstGeom prst="wedgeRectCallout">
            <a:avLst>
              <a:gd name="adj1" fmla="val -21098"/>
              <a:gd name="adj2" fmla="val -125983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pPr algn="ctr"/>
            <a:r>
              <a:rPr kumimoji="1" lang="ja-JP" altLang="en-US" sz="2000" dirty="0" smtClean="0">
                <a:solidFill>
                  <a:schemeClr val="tx1"/>
                </a:solidFill>
                <a:latin typeface="+mj-ea"/>
                <a:ea typeface="+mj-ea"/>
              </a:rPr>
              <a:t>高い確信度を用いた検出</a:t>
            </a:r>
            <a:endParaRPr kumimoji="1" lang="en-US" altLang="ja-JP" sz="20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algn="ctr"/>
            <a:r>
              <a:rPr lang="ja-JP" altLang="en-US" sz="2000" dirty="0" smtClean="0">
                <a:solidFill>
                  <a:schemeClr val="accent2"/>
                </a:solidFill>
                <a:latin typeface="+mj-ea"/>
                <a:ea typeface="+mj-ea"/>
              </a:rPr>
              <a:t>検出漏れが増加</a:t>
            </a:r>
            <a:endParaRPr kumimoji="1" lang="ja-JP" altLang="en-US" sz="2000" dirty="0" smtClean="0">
              <a:solidFill>
                <a:schemeClr val="accent2"/>
              </a:solidFill>
              <a:latin typeface="+mj-ea"/>
              <a:ea typeface="+mj-ea"/>
            </a:endParaRP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178817" y="842809"/>
            <a:ext cx="158487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ソースコード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2019514" y="842809"/>
            <a:ext cx="158487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モデル</a:t>
            </a:r>
            <a:endParaRPr kumimoji="1" lang="ja-JP" altLang="en-US" dirty="0"/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3923928" y="836712"/>
            <a:ext cx="158487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 smtClean="0"/>
              <a:t>パターン</a:t>
            </a:r>
            <a:endParaRPr lang="en-US" altLang="ja-JP" dirty="0" smtClean="0"/>
          </a:p>
          <a:p>
            <a:pPr algn="ctr"/>
            <a:r>
              <a:rPr kumimoji="1" lang="en-US" altLang="ja-JP" sz="1600" dirty="0" smtClean="0"/>
              <a:t>(</a:t>
            </a:r>
            <a:r>
              <a:rPr kumimoji="1" lang="ja-JP" altLang="en-US" sz="1600" dirty="0" smtClean="0"/>
              <a:t>頻出部分構造</a:t>
            </a:r>
            <a:r>
              <a:rPr kumimoji="1" lang="en-US" altLang="ja-JP" sz="1600" dirty="0" smtClean="0"/>
              <a:t>)</a:t>
            </a:r>
            <a:endParaRPr kumimoji="1" lang="ja-JP" altLang="en-US" sz="1600" dirty="0"/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5868144" y="836712"/>
            <a:ext cx="158487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 smtClean="0"/>
              <a:t>パターン違反</a:t>
            </a:r>
            <a:endParaRPr kumimoji="1" lang="ja-JP" altLang="en-US" dirty="0"/>
          </a:p>
        </p:txBody>
      </p:sp>
      <p:sp>
        <p:nvSpPr>
          <p:cNvPr id="82" name="四角形吹き出し 81"/>
          <p:cNvSpPr/>
          <p:nvPr/>
        </p:nvSpPr>
        <p:spPr>
          <a:xfrm>
            <a:off x="6084168" y="3068960"/>
            <a:ext cx="1152128" cy="432048"/>
          </a:xfrm>
          <a:prstGeom prst="wedgeRectCallout">
            <a:avLst>
              <a:gd name="adj1" fmla="val 53685"/>
              <a:gd name="adj2" fmla="val -97081"/>
            </a:avLst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r>
              <a:rPr kumimoji="1" lang="ja-JP" altLang="en-US" sz="2000" dirty="0" smtClean="0">
                <a:solidFill>
                  <a:schemeClr val="bg1"/>
                </a:solidFill>
                <a:latin typeface="+mj-ea"/>
                <a:ea typeface="+mj-ea"/>
              </a:rPr>
              <a:t>確信度</a:t>
            </a:r>
          </a:p>
        </p:txBody>
      </p:sp>
      <p:sp>
        <p:nvSpPr>
          <p:cNvPr id="68" name="コンテンツ プレースホルダ 2"/>
          <p:cNvSpPr>
            <a:spLocks noGrp="1"/>
          </p:cNvSpPr>
          <p:nvPr>
            <p:ph idx="1"/>
          </p:nvPr>
        </p:nvSpPr>
        <p:spPr>
          <a:xfrm>
            <a:off x="142850" y="5013176"/>
            <a:ext cx="9001150" cy="144016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確信度</a:t>
            </a:r>
            <a:r>
              <a:rPr lang="en-US" altLang="ja-JP" dirty="0" smtClean="0"/>
              <a:t>: </a:t>
            </a:r>
            <a:r>
              <a:rPr lang="ja-JP" altLang="en-US" dirty="0" smtClean="0"/>
              <a:t>“パターン違反らしさ”を表す値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パターンの正しい実装と違反との</a:t>
            </a:r>
            <a:r>
              <a:rPr lang="ja-JP" altLang="en-US" dirty="0" smtClean="0"/>
              <a:t>出現比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高ければ高いほど違反らしい</a:t>
            </a:r>
            <a:endParaRPr lang="en-US" altLang="ja-JP" dirty="0" smtClean="0"/>
          </a:p>
        </p:txBody>
      </p:sp>
      <p:sp>
        <p:nvSpPr>
          <p:cNvPr id="74" name="ホームベース 73"/>
          <p:cNvSpPr/>
          <p:nvPr/>
        </p:nvSpPr>
        <p:spPr>
          <a:xfrm>
            <a:off x="7308304" y="1124744"/>
            <a:ext cx="482309" cy="1934188"/>
          </a:xfrm>
          <a:prstGeom prst="homePlate">
            <a:avLst>
              <a:gd name="adj" fmla="val 35126"/>
            </a:avLst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eaVert" lIns="91409" tIns="45703" rIns="91409" bIns="45703" rtlCol="0" anchor="ctr"/>
          <a:lstStyle/>
          <a:p>
            <a:pPr algn="ctr"/>
            <a:r>
              <a:rPr kumimoji="1" lang="ja-JP" altLang="en-US" sz="2000" dirty="0" smtClean="0">
                <a:solidFill>
                  <a:schemeClr val="bg1"/>
                </a:solidFill>
                <a:latin typeface="+mj-ea"/>
                <a:ea typeface="+mj-ea"/>
              </a:rPr>
              <a:t>ソート</a:t>
            </a:r>
          </a:p>
        </p:txBody>
      </p:sp>
      <p:pic>
        <p:nvPicPr>
          <p:cNvPr id="90" name="Picture 2" descr="C:\Program Files\Microsoft Office\MEDIA\CAGCAT10\j0292020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812360" y="1484784"/>
            <a:ext cx="1080815" cy="1162510"/>
          </a:xfrm>
          <a:prstGeom prst="rect">
            <a:avLst/>
          </a:prstGeom>
          <a:noFill/>
        </p:spPr>
      </p:pic>
      <p:sp>
        <p:nvSpPr>
          <p:cNvPr id="91" name="四角形吹き出し 90"/>
          <p:cNvSpPr/>
          <p:nvPr/>
        </p:nvSpPr>
        <p:spPr>
          <a:xfrm>
            <a:off x="6084168" y="3068960"/>
            <a:ext cx="1152128" cy="432048"/>
          </a:xfrm>
          <a:prstGeom prst="wedgeRectCallout">
            <a:avLst>
              <a:gd name="adj1" fmla="val -60524"/>
              <a:gd name="adj2" fmla="val -100006"/>
            </a:avLst>
          </a:prstGeom>
          <a:ln/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r>
              <a:rPr kumimoji="1" lang="ja-JP" altLang="en-US" sz="2000" dirty="0" smtClean="0">
                <a:solidFill>
                  <a:schemeClr val="bg1"/>
                </a:solidFill>
                <a:latin typeface="+mj-ea"/>
                <a:ea typeface="+mj-ea"/>
              </a:rPr>
              <a:t>確信度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1" lang="ja-JP" altLang="en-US" dirty="0" smtClean="0"/>
              <a:t>提案手法：概要</a:t>
            </a:r>
            <a:endParaRPr kumimoji="1" lang="ja-JP" altLang="en-US" sz="4000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75FB-B7FD-4ED7-8028-29A5E2AFB0D3}" type="slidenum">
              <a:rPr kumimoji="1" lang="ja-JP" altLang="en-US" smtClean="0"/>
              <a:pPr/>
              <a:t>4</a:t>
            </a:fld>
            <a:endParaRPr kumimoji="1" lang="ja-JP" altLang="en-US" dirty="0"/>
          </a:p>
        </p:txBody>
      </p:sp>
      <p:grpSp>
        <p:nvGrpSpPr>
          <p:cNvPr id="175" name="グループ化 174"/>
          <p:cNvGrpSpPr/>
          <p:nvPr/>
        </p:nvGrpSpPr>
        <p:grpSpPr>
          <a:xfrm>
            <a:off x="2195736" y="1412776"/>
            <a:ext cx="1616072" cy="1535605"/>
            <a:chOff x="2411760" y="1245323"/>
            <a:chExt cx="1616072" cy="1535605"/>
          </a:xfrm>
        </p:grpSpPr>
        <p:sp>
          <p:nvSpPr>
            <p:cNvPr id="10" name="メモ 9"/>
            <p:cNvSpPr/>
            <p:nvPr/>
          </p:nvSpPr>
          <p:spPr>
            <a:xfrm>
              <a:off x="2915815" y="1245323"/>
              <a:ext cx="1112017" cy="1391590"/>
            </a:xfrm>
            <a:prstGeom prst="foldedCorner">
              <a:avLst/>
            </a:prstGeom>
            <a:gradFill>
              <a:gsLst>
                <a:gs pos="0">
                  <a:schemeClr val="bg1"/>
                </a:gs>
                <a:gs pos="50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101600" dist="38100" dir="5400000" rotWithShape="0">
                <a:srgbClr val="000000">
                  <a:alpha val="50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11" name="メモ 10"/>
            <p:cNvSpPr/>
            <p:nvPr/>
          </p:nvSpPr>
          <p:spPr>
            <a:xfrm>
              <a:off x="2627784" y="1305611"/>
              <a:ext cx="1158894" cy="1403309"/>
            </a:xfrm>
            <a:prstGeom prst="foldedCorner">
              <a:avLst/>
            </a:prstGeom>
            <a:gradFill>
              <a:gsLst>
                <a:gs pos="0">
                  <a:schemeClr val="bg1"/>
                </a:gs>
                <a:gs pos="50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101600" dist="38100" dir="5400000" rotWithShape="0">
                <a:srgbClr val="000000">
                  <a:alpha val="50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12" name="円/楕円 11"/>
            <p:cNvSpPr/>
            <p:nvPr/>
          </p:nvSpPr>
          <p:spPr>
            <a:xfrm>
              <a:off x="2761772" y="1727631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2" name="円/楕円 21"/>
            <p:cNvSpPr/>
            <p:nvPr/>
          </p:nvSpPr>
          <p:spPr>
            <a:xfrm>
              <a:off x="3304370" y="1426188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3" name="円/楕円 22"/>
            <p:cNvSpPr/>
            <p:nvPr/>
          </p:nvSpPr>
          <p:spPr>
            <a:xfrm>
              <a:off x="3364658" y="1727631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4" name="円/楕円 23"/>
            <p:cNvSpPr/>
            <p:nvPr/>
          </p:nvSpPr>
          <p:spPr>
            <a:xfrm>
              <a:off x="2942638" y="1426188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5" name="円/楕円 24"/>
            <p:cNvSpPr/>
            <p:nvPr/>
          </p:nvSpPr>
          <p:spPr>
            <a:xfrm>
              <a:off x="3545524" y="2029074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6" name="円/楕円 25"/>
            <p:cNvSpPr/>
            <p:nvPr/>
          </p:nvSpPr>
          <p:spPr>
            <a:xfrm>
              <a:off x="3304370" y="2029074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7" name="円/楕円 26"/>
            <p:cNvSpPr/>
            <p:nvPr/>
          </p:nvSpPr>
          <p:spPr>
            <a:xfrm>
              <a:off x="2942638" y="2029074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8" name="円/楕円 27"/>
            <p:cNvSpPr/>
            <p:nvPr/>
          </p:nvSpPr>
          <p:spPr>
            <a:xfrm>
              <a:off x="3123504" y="1727631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cxnSp>
          <p:nvCxnSpPr>
            <p:cNvPr id="38" name="直線矢印コネクタ 37"/>
            <p:cNvCxnSpPr>
              <a:stCxn id="27" idx="6"/>
              <a:endCxn id="26" idx="2"/>
            </p:cNvCxnSpPr>
            <p:nvPr/>
          </p:nvCxnSpPr>
          <p:spPr>
            <a:xfrm>
              <a:off x="3123504" y="2119507"/>
              <a:ext cx="180866" cy="134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直線矢印コネクタ 38"/>
            <p:cNvCxnSpPr>
              <a:stCxn id="28" idx="4"/>
              <a:endCxn id="26" idx="1"/>
            </p:cNvCxnSpPr>
            <p:nvPr/>
          </p:nvCxnSpPr>
          <p:spPr>
            <a:xfrm rot="16200000" flipH="1">
              <a:off x="3198864" y="1923569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直線矢印コネクタ 39"/>
            <p:cNvCxnSpPr>
              <a:stCxn id="26" idx="0"/>
            </p:cNvCxnSpPr>
            <p:nvPr/>
          </p:nvCxnSpPr>
          <p:spPr>
            <a:xfrm rot="5400000" flipH="1" flipV="1">
              <a:off x="3379730" y="1897082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直線矢印コネクタ 40"/>
            <p:cNvCxnSpPr>
              <a:stCxn id="22" idx="4"/>
            </p:cNvCxnSpPr>
            <p:nvPr/>
          </p:nvCxnSpPr>
          <p:spPr>
            <a:xfrm rot="16200000" flipH="1">
              <a:off x="3379730" y="1622126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直線矢印コネクタ 41"/>
            <p:cNvCxnSpPr>
              <a:stCxn id="24" idx="3"/>
              <a:endCxn id="12" idx="0"/>
            </p:cNvCxnSpPr>
            <p:nvPr/>
          </p:nvCxnSpPr>
          <p:spPr>
            <a:xfrm rot="5400000">
              <a:off x="2837134" y="1595639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直線矢印コネクタ 42"/>
            <p:cNvCxnSpPr>
              <a:stCxn id="28" idx="2"/>
              <a:endCxn id="12" idx="6"/>
            </p:cNvCxnSpPr>
            <p:nvPr/>
          </p:nvCxnSpPr>
          <p:spPr>
            <a:xfrm rot="10800000">
              <a:off x="2942638" y="1818064"/>
              <a:ext cx="180866" cy="134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直線矢印コネクタ 43"/>
            <p:cNvCxnSpPr>
              <a:stCxn id="12" idx="5"/>
              <a:endCxn id="28" idx="3"/>
            </p:cNvCxnSpPr>
            <p:nvPr/>
          </p:nvCxnSpPr>
          <p:spPr>
            <a:xfrm rot="16200000" flipH="1">
              <a:off x="3033071" y="1765089"/>
              <a:ext cx="1340" cy="23384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直線矢印コネクタ 44"/>
            <p:cNvCxnSpPr>
              <a:stCxn id="23" idx="4"/>
              <a:endCxn id="25" idx="1"/>
            </p:cNvCxnSpPr>
            <p:nvPr/>
          </p:nvCxnSpPr>
          <p:spPr>
            <a:xfrm rot="16200000" flipH="1">
              <a:off x="3440019" y="1923569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メモ 12"/>
            <p:cNvSpPr/>
            <p:nvPr/>
          </p:nvSpPr>
          <p:spPr>
            <a:xfrm>
              <a:off x="2411760" y="1365899"/>
              <a:ext cx="1133764" cy="1415029"/>
            </a:xfrm>
            <a:prstGeom prst="foldedCorner">
              <a:avLst/>
            </a:prstGeom>
            <a:gradFill>
              <a:gsLst>
                <a:gs pos="0">
                  <a:schemeClr val="bg1"/>
                </a:gs>
                <a:gs pos="50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101600" dist="38100" dir="5400000" rotWithShape="0">
                <a:srgbClr val="000000">
                  <a:alpha val="50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14" name="円/楕円 13"/>
            <p:cNvSpPr/>
            <p:nvPr/>
          </p:nvSpPr>
          <p:spPr>
            <a:xfrm>
              <a:off x="2882350" y="1486477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15" name="円/楕円 14"/>
            <p:cNvSpPr/>
            <p:nvPr/>
          </p:nvSpPr>
          <p:spPr>
            <a:xfrm>
              <a:off x="3063215" y="1787920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16" name="円/楕円 15"/>
            <p:cNvSpPr/>
            <p:nvPr/>
          </p:nvSpPr>
          <p:spPr>
            <a:xfrm>
              <a:off x="2701484" y="2390806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17" name="円/楕円 16"/>
            <p:cNvSpPr/>
            <p:nvPr/>
          </p:nvSpPr>
          <p:spPr>
            <a:xfrm>
              <a:off x="3244081" y="2089363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18" name="円/楕円 17"/>
            <p:cNvSpPr/>
            <p:nvPr/>
          </p:nvSpPr>
          <p:spPr>
            <a:xfrm>
              <a:off x="2882350" y="2089363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19" name="円/楕円 18"/>
            <p:cNvSpPr/>
            <p:nvPr/>
          </p:nvSpPr>
          <p:spPr>
            <a:xfrm>
              <a:off x="2520618" y="2089363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0" name="円/楕円 19"/>
            <p:cNvSpPr/>
            <p:nvPr/>
          </p:nvSpPr>
          <p:spPr>
            <a:xfrm>
              <a:off x="2701484" y="1787920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1" name="円/楕円 20"/>
            <p:cNvSpPr/>
            <p:nvPr/>
          </p:nvSpPr>
          <p:spPr>
            <a:xfrm>
              <a:off x="3063215" y="2390806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cxnSp>
          <p:nvCxnSpPr>
            <p:cNvPr id="29" name="直線矢印コネクタ 28"/>
            <p:cNvCxnSpPr>
              <a:stCxn id="14" idx="4"/>
              <a:endCxn id="20" idx="7"/>
            </p:cNvCxnSpPr>
            <p:nvPr/>
          </p:nvCxnSpPr>
          <p:spPr>
            <a:xfrm rot="5400000">
              <a:off x="2840790" y="1682415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直線矢印コネクタ 29"/>
            <p:cNvCxnSpPr>
              <a:stCxn id="14" idx="4"/>
              <a:endCxn id="15" idx="1"/>
            </p:cNvCxnSpPr>
            <p:nvPr/>
          </p:nvCxnSpPr>
          <p:spPr>
            <a:xfrm rot="16200000" flipH="1">
              <a:off x="2957710" y="1682414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直線矢印コネクタ 30"/>
            <p:cNvCxnSpPr>
              <a:stCxn id="20" idx="4"/>
              <a:endCxn id="19" idx="7"/>
            </p:cNvCxnSpPr>
            <p:nvPr/>
          </p:nvCxnSpPr>
          <p:spPr>
            <a:xfrm rot="5400000">
              <a:off x="2659925" y="1983858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直線矢印コネクタ 31"/>
            <p:cNvCxnSpPr>
              <a:stCxn id="19" idx="0"/>
              <a:endCxn id="20" idx="3"/>
            </p:cNvCxnSpPr>
            <p:nvPr/>
          </p:nvCxnSpPr>
          <p:spPr>
            <a:xfrm rot="5400000" flipH="1" flipV="1">
              <a:off x="2595978" y="1957370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直線矢印コネクタ 32"/>
            <p:cNvCxnSpPr>
              <a:stCxn id="14" idx="4"/>
              <a:endCxn id="18" idx="0"/>
            </p:cNvCxnSpPr>
            <p:nvPr/>
          </p:nvCxnSpPr>
          <p:spPr>
            <a:xfrm rot="5400000">
              <a:off x="2761772" y="1878353"/>
              <a:ext cx="422020" cy="134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直線矢印コネクタ 33"/>
            <p:cNvCxnSpPr>
              <a:stCxn id="15" idx="4"/>
              <a:endCxn id="17" idx="1"/>
            </p:cNvCxnSpPr>
            <p:nvPr/>
          </p:nvCxnSpPr>
          <p:spPr>
            <a:xfrm rot="16200000" flipH="1">
              <a:off x="3138576" y="1983857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直線矢印コネクタ 34"/>
            <p:cNvCxnSpPr>
              <a:stCxn id="18" idx="4"/>
              <a:endCxn id="21" idx="1"/>
            </p:cNvCxnSpPr>
            <p:nvPr/>
          </p:nvCxnSpPr>
          <p:spPr>
            <a:xfrm rot="16200000" flipH="1">
              <a:off x="2957710" y="2285300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直線矢印コネクタ 35"/>
            <p:cNvCxnSpPr>
              <a:stCxn id="16" idx="6"/>
              <a:endCxn id="21" idx="2"/>
            </p:cNvCxnSpPr>
            <p:nvPr/>
          </p:nvCxnSpPr>
          <p:spPr>
            <a:xfrm>
              <a:off x="2882350" y="2481239"/>
              <a:ext cx="180866" cy="134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直線矢印コネクタ 36"/>
            <p:cNvCxnSpPr>
              <a:stCxn id="21" idx="0"/>
              <a:endCxn id="17" idx="3"/>
            </p:cNvCxnSpPr>
            <p:nvPr/>
          </p:nvCxnSpPr>
          <p:spPr>
            <a:xfrm rot="5400000" flipH="1" flipV="1">
              <a:off x="3138576" y="2258813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5" name="グループ化 104"/>
          <p:cNvGrpSpPr/>
          <p:nvPr/>
        </p:nvGrpSpPr>
        <p:grpSpPr>
          <a:xfrm>
            <a:off x="6012160" y="1225144"/>
            <a:ext cx="1368152" cy="1627792"/>
            <a:chOff x="6100936" y="1052736"/>
            <a:chExt cx="1368152" cy="1627792"/>
          </a:xfrm>
        </p:grpSpPr>
        <p:sp>
          <p:nvSpPr>
            <p:cNvPr id="104" name="メモ 103"/>
            <p:cNvSpPr/>
            <p:nvPr/>
          </p:nvSpPr>
          <p:spPr>
            <a:xfrm>
              <a:off x="6316960" y="1052736"/>
              <a:ext cx="1152128" cy="1411768"/>
            </a:xfrm>
            <a:prstGeom prst="foldedCorner">
              <a:avLst/>
            </a:prstGeom>
            <a:gradFill>
              <a:gsLst>
                <a:gs pos="0">
                  <a:schemeClr val="bg1"/>
                </a:gs>
                <a:gs pos="50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101600" dist="38100" dir="5400000" rotWithShape="0">
                <a:srgbClr val="000000">
                  <a:alpha val="50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sp>
          <p:nvSpPr>
            <p:cNvPr id="103" name="メモ 102"/>
            <p:cNvSpPr/>
            <p:nvPr/>
          </p:nvSpPr>
          <p:spPr>
            <a:xfrm>
              <a:off x="6244952" y="1124745"/>
              <a:ext cx="1143744" cy="1483776"/>
            </a:xfrm>
            <a:prstGeom prst="foldedCorner">
              <a:avLst/>
            </a:prstGeom>
            <a:gradFill>
              <a:gsLst>
                <a:gs pos="0">
                  <a:schemeClr val="bg1"/>
                </a:gs>
                <a:gs pos="50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101600" dist="38100" dir="5400000" rotWithShape="0">
                <a:srgbClr val="000000">
                  <a:alpha val="50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sp>
          <p:nvSpPr>
            <p:cNvPr id="114" name="メモ 113"/>
            <p:cNvSpPr/>
            <p:nvPr/>
          </p:nvSpPr>
          <p:spPr>
            <a:xfrm>
              <a:off x="6100936" y="1245321"/>
              <a:ext cx="1135360" cy="1435207"/>
            </a:xfrm>
            <a:prstGeom prst="foldedCorner">
              <a:avLst/>
            </a:prstGeom>
            <a:gradFill>
              <a:gsLst>
                <a:gs pos="0">
                  <a:schemeClr val="bg1"/>
                </a:gs>
                <a:gs pos="50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101600" dist="38100" dir="5400000" rotWithShape="0">
                <a:srgbClr val="000000">
                  <a:alpha val="50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sp>
          <p:nvSpPr>
            <p:cNvPr id="115" name="円/楕円 114"/>
            <p:cNvSpPr/>
            <p:nvPr/>
          </p:nvSpPr>
          <p:spPr>
            <a:xfrm>
              <a:off x="6573121" y="1365898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sp>
          <p:nvSpPr>
            <p:cNvPr id="116" name="円/楕円 115"/>
            <p:cNvSpPr/>
            <p:nvPr/>
          </p:nvSpPr>
          <p:spPr>
            <a:xfrm>
              <a:off x="6753987" y="1667341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sp>
          <p:nvSpPr>
            <p:cNvPr id="118" name="円/楕円 117"/>
            <p:cNvSpPr/>
            <p:nvPr/>
          </p:nvSpPr>
          <p:spPr>
            <a:xfrm>
              <a:off x="6934853" y="1968784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sp>
          <p:nvSpPr>
            <p:cNvPr id="119" name="円/楕円 118"/>
            <p:cNvSpPr/>
            <p:nvPr/>
          </p:nvSpPr>
          <p:spPr>
            <a:xfrm>
              <a:off x="6573121" y="1968784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sp>
          <p:nvSpPr>
            <p:cNvPr id="120" name="円/楕円 119"/>
            <p:cNvSpPr/>
            <p:nvPr/>
          </p:nvSpPr>
          <p:spPr>
            <a:xfrm>
              <a:off x="6211390" y="1968784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sp>
          <p:nvSpPr>
            <p:cNvPr id="121" name="円/楕円 120"/>
            <p:cNvSpPr/>
            <p:nvPr/>
          </p:nvSpPr>
          <p:spPr>
            <a:xfrm>
              <a:off x="6392256" y="1667341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sp>
          <p:nvSpPr>
            <p:cNvPr id="122" name="円/楕円 121"/>
            <p:cNvSpPr/>
            <p:nvPr/>
          </p:nvSpPr>
          <p:spPr>
            <a:xfrm>
              <a:off x="6753987" y="2270227"/>
              <a:ext cx="180866" cy="180866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  <p:cxnSp>
          <p:nvCxnSpPr>
            <p:cNvPr id="123" name="直線矢印コネクタ 122"/>
            <p:cNvCxnSpPr>
              <a:stCxn id="115" idx="4"/>
              <a:endCxn id="121" idx="7"/>
            </p:cNvCxnSpPr>
            <p:nvPr/>
          </p:nvCxnSpPr>
          <p:spPr>
            <a:xfrm rot="5400000">
              <a:off x="6531562" y="1561837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4" name="直線矢印コネクタ 123"/>
            <p:cNvCxnSpPr>
              <a:stCxn id="115" idx="4"/>
              <a:endCxn id="116" idx="1"/>
            </p:cNvCxnSpPr>
            <p:nvPr/>
          </p:nvCxnSpPr>
          <p:spPr>
            <a:xfrm rot="16200000" flipH="1">
              <a:off x="6648482" y="1561836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5" name="直線矢印コネクタ 124"/>
            <p:cNvCxnSpPr>
              <a:stCxn id="121" idx="4"/>
              <a:endCxn id="120" idx="7"/>
            </p:cNvCxnSpPr>
            <p:nvPr/>
          </p:nvCxnSpPr>
          <p:spPr>
            <a:xfrm rot="5400000">
              <a:off x="6350696" y="1863280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6" name="直線矢印コネクタ 125"/>
            <p:cNvCxnSpPr>
              <a:stCxn id="120" idx="0"/>
              <a:endCxn id="121" idx="3"/>
            </p:cNvCxnSpPr>
            <p:nvPr/>
          </p:nvCxnSpPr>
          <p:spPr>
            <a:xfrm rot="5400000" flipH="1" flipV="1">
              <a:off x="6286750" y="1836792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7" name="直線矢印コネクタ 126"/>
            <p:cNvCxnSpPr>
              <a:stCxn id="115" idx="4"/>
              <a:endCxn id="119" idx="0"/>
            </p:cNvCxnSpPr>
            <p:nvPr/>
          </p:nvCxnSpPr>
          <p:spPr>
            <a:xfrm rot="5400000">
              <a:off x="6452544" y="1757774"/>
              <a:ext cx="422020" cy="134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8" name="直線矢印コネクタ 127"/>
            <p:cNvCxnSpPr>
              <a:stCxn id="116" idx="4"/>
              <a:endCxn id="118" idx="1"/>
            </p:cNvCxnSpPr>
            <p:nvPr/>
          </p:nvCxnSpPr>
          <p:spPr>
            <a:xfrm rot="16200000" flipH="1">
              <a:off x="6829348" y="1863279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9" name="直線矢印コネクタ 128"/>
            <p:cNvCxnSpPr>
              <a:stCxn id="119" idx="4"/>
              <a:endCxn id="122" idx="1"/>
            </p:cNvCxnSpPr>
            <p:nvPr/>
          </p:nvCxnSpPr>
          <p:spPr>
            <a:xfrm rot="16200000" flipH="1">
              <a:off x="6648482" y="2164722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</p:cxnSp>
        <p:cxnSp>
          <p:nvCxnSpPr>
            <p:cNvPr id="131" name="直線矢印コネクタ 130"/>
            <p:cNvCxnSpPr>
              <a:stCxn id="122" idx="0"/>
              <a:endCxn id="118" idx="3"/>
            </p:cNvCxnSpPr>
            <p:nvPr/>
          </p:nvCxnSpPr>
          <p:spPr>
            <a:xfrm rot="5400000" flipH="1" flipV="1">
              <a:off x="6829348" y="2138235"/>
              <a:ext cx="147065" cy="1169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</p:cxnSp>
      </p:grpSp>
      <p:grpSp>
        <p:nvGrpSpPr>
          <p:cNvPr id="176" name="グループ化 175"/>
          <p:cNvGrpSpPr/>
          <p:nvPr/>
        </p:nvGrpSpPr>
        <p:grpSpPr>
          <a:xfrm>
            <a:off x="4067944" y="1540024"/>
            <a:ext cx="1312912" cy="1096888"/>
            <a:chOff x="4339208" y="1540024"/>
            <a:chExt cx="1312912" cy="1096888"/>
          </a:xfrm>
        </p:grpSpPr>
        <p:grpSp>
          <p:nvGrpSpPr>
            <p:cNvPr id="143" name="グループ化 142"/>
            <p:cNvGrpSpPr/>
            <p:nvPr/>
          </p:nvGrpSpPr>
          <p:grpSpPr>
            <a:xfrm>
              <a:off x="4339208" y="1540024"/>
              <a:ext cx="1008112" cy="792088"/>
              <a:chOff x="4211960" y="1124744"/>
              <a:chExt cx="1008112" cy="792088"/>
            </a:xfrm>
          </p:grpSpPr>
          <p:sp>
            <p:nvSpPr>
              <p:cNvPr id="141" name="角丸四角形 140"/>
              <p:cNvSpPr/>
              <p:nvPr/>
            </p:nvSpPr>
            <p:spPr>
              <a:xfrm>
                <a:off x="4211960" y="1124744"/>
                <a:ext cx="1008112" cy="792088"/>
              </a:xfrm>
              <a:prstGeom prst="roundRect">
                <a:avLst>
                  <a:gd name="adj" fmla="val 9948"/>
                </a:avLst>
              </a:prstGeom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grpSp>
            <p:nvGrpSpPr>
              <p:cNvPr id="142" name="グループ化 141"/>
              <p:cNvGrpSpPr/>
              <p:nvPr/>
            </p:nvGrpSpPr>
            <p:grpSpPr>
              <a:xfrm>
                <a:off x="4355976" y="1268760"/>
                <a:ext cx="723463" cy="482309"/>
                <a:chOff x="4400864" y="249192"/>
                <a:chExt cx="723463" cy="482309"/>
              </a:xfrm>
            </p:grpSpPr>
            <p:sp>
              <p:nvSpPr>
                <p:cNvPr id="91" name="円/楕円 90"/>
                <p:cNvSpPr/>
                <p:nvPr/>
              </p:nvSpPr>
              <p:spPr>
                <a:xfrm>
                  <a:off x="4400864" y="550635"/>
                  <a:ext cx="180866" cy="180866"/>
                </a:xfrm>
                <a:prstGeom prst="ellipse">
                  <a:avLst/>
                </a:prstGeom>
                <a:ln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lIns="91409" tIns="45703" rIns="91409" bIns="45703" rtlCol="0" anchor="ctr"/>
                <a:lstStyle/>
                <a:p>
                  <a:pPr algn="ctr"/>
                  <a:endParaRPr lang="ja-JP" altLang="en-US" dirty="0" err="1" smtClean="0"/>
                </a:p>
              </p:txBody>
            </p:sp>
            <p:sp>
              <p:nvSpPr>
                <p:cNvPr id="92" name="円/楕円 91"/>
                <p:cNvSpPr/>
                <p:nvPr/>
              </p:nvSpPr>
              <p:spPr>
                <a:xfrm>
                  <a:off x="4943461" y="249192"/>
                  <a:ext cx="180866" cy="180866"/>
                </a:xfrm>
                <a:prstGeom prst="ellipse">
                  <a:avLst/>
                </a:prstGeom>
                <a:ln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lIns="91409" tIns="45703" rIns="91409" bIns="45703" rtlCol="0" anchor="ctr"/>
                <a:lstStyle/>
                <a:p>
                  <a:pPr algn="ctr"/>
                  <a:endParaRPr lang="ja-JP" altLang="en-US" dirty="0" err="1" smtClean="0"/>
                </a:p>
              </p:txBody>
            </p:sp>
            <p:sp>
              <p:nvSpPr>
                <p:cNvPr id="93" name="円/楕円 92"/>
                <p:cNvSpPr/>
                <p:nvPr/>
              </p:nvSpPr>
              <p:spPr>
                <a:xfrm>
                  <a:off x="4581730" y="249192"/>
                  <a:ext cx="180866" cy="180866"/>
                </a:xfrm>
                <a:prstGeom prst="ellipse">
                  <a:avLst/>
                </a:prstGeom>
                <a:ln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lIns="91409" tIns="45703" rIns="91409" bIns="45703" rtlCol="0" anchor="ctr"/>
                <a:lstStyle/>
                <a:p>
                  <a:pPr algn="ctr"/>
                  <a:endParaRPr lang="ja-JP" altLang="en-US" dirty="0" err="1" smtClean="0"/>
                </a:p>
              </p:txBody>
            </p:sp>
            <p:sp>
              <p:nvSpPr>
                <p:cNvPr id="94" name="円/楕円 93"/>
                <p:cNvSpPr/>
                <p:nvPr/>
              </p:nvSpPr>
              <p:spPr>
                <a:xfrm>
                  <a:off x="4762595" y="550635"/>
                  <a:ext cx="180866" cy="180866"/>
                </a:xfrm>
                <a:prstGeom prst="ellipse">
                  <a:avLst/>
                </a:prstGeom>
                <a:ln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lIns="91409" tIns="45703" rIns="91409" bIns="45703" rtlCol="0" anchor="ctr"/>
                <a:lstStyle/>
                <a:p>
                  <a:pPr algn="ctr"/>
                  <a:endParaRPr lang="ja-JP" altLang="en-US" dirty="0" err="1" smtClean="0"/>
                </a:p>
              </p:txBody>
            </p:sp>
            <p:cxnSp>
              <p:nvCxnSpPr>
                <p:cNvPr id="95" name="直線矢印コネクタ 94"/>
                <p:cNvCxnSpPr>
                  <a:stCxn id="93" idx="4"/>
                  <a:endCxn id="94" idx="1"/>
                </p:cNvCxnSpPr>
                <p:nvPr/>
              </p:nvCxnSpPr>
              <p:spPr>
                <a:xfrm rot="16200000" flipH="1">
                  <a:off x="4657090" y="445130"/>
                  <a:ext cx="147065" cy="11692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直線矢印コネクタ 95"/>
                <p:cNvCxnSpPr>
                  <a:stCxn id="91" idx="6"/>
                  <a:endCxn id="94" idx="2"/>
                </p:cNvCxnSpPr>
                <p:nvPr/>
              </p:nvCxnSpPr>
              <p:spPr>
                <a:xfrm>
                  <a:off x="4581730" y="641068"/>
                  <a:ext cx="180866" cy="134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直線矢印コネクタ 96"/>
                <p:cNvCxnSpPr>
                  <a:stCxn id="94" idx="0"/>
                  <a:endCxn id="92" idx="3"/>
                </p:cNvCxnSpPr>
                <p:nvPr/>
              </p:nvCxnSpPr>
              <p:spPr>
                <a:xfrm rot="5400000" flipH="1" flipV="1">
                  <a:off x="4837956" y="418643"/>
                  <a:ext cx="147065" cy="11692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44" name="グループ化 143"/>
            <p:cNvGrpSpPr/>
            <p:nvPr/>
          </p:nvGrpSpPr>
          <p:grpSpPr>
            <a:xfrm>
              <a:off x="4491608" y="1692424"/>
              <a:ext cx="1008112" cy="792088"/>
              <a:chOff x="4211960" y="1124744"/>
              <a:chExt cx="1008112" cy="792088"/>
            </a:xfrm>
          </p:grpSpPr>
          <p:sp>
            <p:nvSpPr>
              <p:cNvPr id="145" name="角丸四角形 144"/>
              <p:cNvSpPr/>
              <p:nvPr/>
            </p:nvSpPr>
            <p:spPr>
              <a:xfrm>
                <a:off x="4211960" y="1124744"/>
                <a:ext cx="1008112" cy="792088"/>
              </a:xfrm>
              <a:prstGeom prst="roundRect">
                <a:avLst>
                  <a:gd name="adj" fmla="val 9948"/>
                </a:avLst>
              </a:prstGeom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grpSp>
            <p:nvGrpSpPr>
              <p:cNvPr id="146" name="グループ化 141"/>
              <p:cNvGrpSpPr/>
              <p:nvPr/>
            </p:nvGrpSpPr>
            <p:grpSpPr>
              <a:xfrm>
                <a:off x="4355976" y="1268760"/>
                <a:ext cx="723463" cy="482309"/>
                <a:chOff x="4400864" y="249192"/>
                <a:chExt cx="723463" cy="482309"/>
              </a:xfrm>
            </p:grpSpPr>
            <p:sp>
              <p:nvSpPr>
                <p:cNvPr id="147" name="円/楕円 146"/>
                <p:cNvSpPr/>
                <p:nvPr/>
              </p:nvSpPr>
              <p:spPr>
                <a:xfrm>
                  <a:off x="4400864" y="550635"/>
                  <a:ext cx="180866" cy="180866"/>
                </a:xfrm>
                <a:prstGeom prst="ellipse">
                  <a:avLst/>
                </a:prstGeom>
                <a:ln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lIns="91409" tIns="45703" rIns="91409" bIns="45703" rtlCol="0" anchor="ctr"/>
                <a:lstStyle/>
                <a:p>
                  <a:pPr algn="ctr"/>
                  <a:endParaRPr lang="ja-JP" altLang="en-US" dirty="0" err="1" smtClean="0"/>
                </a:p>
              </p:txBody>
            </p:sp>
            <p:sp>
              <p:nvSpPr>
                <p:cNvPr id="148" name="円/楕円 147"/>
                <p:cNvSpPr/>
                <p:nvPr/>
              </p:nvSpPr>
              <p:spPr>
                <a:xfrm>
                  <a:off x="4943461" y="249192"/>
                  <a:ext cx="180866" cy="180866"/>
                </a:xfrm>
                <a:prstGeom prst="ellipse">
                  <a:avLst/>
                </a:prstGeom>
                <a:ln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lIns="91409" tIns="45703" rIns="91409" bIns="45703" rtlCol="0" anchor="ctr"/>
                <a:lstStyle/>
                <a:p>
                  <a:pPr algn="ctr"/>
                  <a:endParaRPr lang="ja-JP" altLang="en-US" dirty="0" err="1" smtClean="0"/>
                </a:p>
              </p:txBody>
            </p:sp>
            <p:sp>
              <p:nvSpPr>
                <p:cNvPr id="149" name="円/楕円 148"/>
                <p:cNvSpPr/>
                <p:nvPr/>
              </p:nvSpPr>
              <p:spPr>
                <a:xfrm>
                  <a:off x="4581730" y="249192"/>
                  <a:ext cx="180866" cy="180866"/>
                </a:xfrm>
                <a:prstGeom prst="ellipse">
                  <a:avLst/>
                </a:prstGeom>
                <a:ln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lIns="91409" tIns="45703" rIns="91409" bIns="45703" rtlCol="0" anchor="ctr"/>
                <a:lstStyle/>
                <a:p>
                  <a:pPr algn="ctr"/>
                  <a:endParaRPr lang="ja-JP" altLang="en-US" dirty="0" err="1" smtClean="0"/>
                </a:p>
              </p:txBody>
            </p:sp>
            <p:sp>
              <p:nvSpPr>
                <p:cNvPr id="150" name="円/楕円 149"/>
                <p:cNvSpPr/>
                <p:nvPr/>
              </p:nvSpPr>
              <p:spPr>
                <a:xfrm>
                  <a:off x="4762595" y="550635"/>
                  <a:ext cx="180866" cy="180866"/>
                </a:xfrm>
                <a:prstGeom prst="ellipse">
                  <a:avLst/>
                </a:prstGeom>
                <a:ln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lIns="91409" tIns="45703" rIns="91409" bIns="45703" rtlCol="0" anchor="ctr"/>
                <a:lstStyle/>
                <a:p>
                  <a:pPr algn="ctr"/>
                  <a:endParaRPr lang="ja-JP" altLang="en-US" dirty="0" err="1" smtClean="0"/>
                </a:p>
              </p:txBody>
            </p:sp>
            <p:cxnSp>
              <p:nvCxnSpPr>
                <p:cNvPr id="151" name="直線矢印コネクタ 150"/>
                <p:cNvCxnSpPr>
                  <a:stCxn id="149" idx="4"/>
                  <a:endCxn id="150" idx="1"/>
                </p:cNvCxnSpPr>
                <p:nvPr/>
              </p:nvCxnSpPr>
              <p:spPr>
                <a:xfrm rot="16200000" flipH="1">
                  <a:off x="4657090" y="445130"/>
                  <a:ext cx="147065" cy="11692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52" name="直線矢印コネクタ 151"/>
                <p:cNvCxnSpPr>
                  <a:stCxn id="147" idx="6"/>
                  <a:endCxn id="150" idx="2"/>
                </p:cNvCxnSpPr>
                <p:nvPr/>
              </p:nvCxnSpPr>
              <p:spPr>
                <a:xfrm>
                  <a:off x="4581730" y="641068"/>
                  <a:ext cx="180866" cy="134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53" name="直線矢印コネクタ 152"/>
                <p:cNvCxnSpPr>
                  <a:stCxn id="150" idx="0"/>
                  <a:endCxn id="148" idx="3"/>
                </p:cNvCxnSpPr>
                <p:nvPr/>
              </p:nvCxnSpPr>
              <p:spPr>
                <a:xfrm rot="5400000" flipH="1" flipV="1">
                  <a:off x="4837956" y="418643"/>
                  <a:ext cx="147065" cy="11692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54" name="グループ化 153"/>
            <p:cNvGrpSpPr/>
            <p:nvPr/>
          </p:nvGrpSpPr>
          <p:grpSpPr>
            <a:xfrm>
              <a:off x="4644008" y="1844824"/>
              <a:ext cx="1008112" cy="792088"/>
              <a:chOff x="4211960" y="1124744"/>
              <a:chExt cx="1008112" cy="792088"/>
            </a:xfrm>
          </p:grpSpPr>
          <p:sp>
            <p:nvSpPr>
              <p:cNvPr id="155" name="角丸四角形 154"/>
              <p:cNvSpPr/>
              <p:nvPr/>
            </p:nvSpPr>
            <p:spPr>
              <a:xfrm>
                <a:off x="4211960" y="1124744"/>
                <a:ext cx="1008112" cy="792088"/>
              </a:xfrm>
              <a:prstGeom prst="roundRect">
                <a:avLst>
                  <a:gd name="adj" fmla="val 9948"/>
                </a:avLst>
              </a:prstGeom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grpSp>
            <p:nvGrpSpPr>
              <p:cNvPr id="156" name="グループ化 141"/>
              <p:cNvGrpSpPr/>
              <p:nvPr/>
            </p:nvGrpSpPr>
            <p:grpSpPr>
              <a:xfrm>
                <a:off x="4355976" y="1268760"/>
                <a:ext cx="723463" cy="482309"/>
                <a:chOff x="4400864" y="249192"/>
                <a:chExt cx="723463" cy="482309"/>
              </a:xfrm>
            </p:grpSpPr>
            <p:sp>
              <p:nvSpPr>
                <p:cNvPr id="157" name="円/楕円 156"/>
                <p:cNvSpPr/>
                <p:nvPr/>
              </p:nvSpPr>
              <p:spPr>
                <a:xfrm>
                  <a:off x="4400864" y="550635"/>
                  <a:ext cx="180866" cy="180866"/>
                </a:xfrm>
                <a:prstGeom prst="ellipse">
                  <a:avLst/>
                </a:prstGeom>
                <a:ln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lIns="91409" tIns="45703" rIns="91409" bIns="45703" rtlCol="0" anchor="ctr"/>
                <a:lstStyle/>
                <a:p>
                  <a:pPr algn="ctr"/>
                  <a:endParaRPr lang="ja-JP" altLang="en-US" dirty="0" err="1" smtClean="0"/>
                </a:p>
              </p:txBody>
            </p:sp>
            <p:sp>
              <p:nvSpPr>
                <p:cNvPr id="158" name="円/楕円 157"/>
                <p:cNvSpPr/>
                <p:nvPr/>
              </p:nvSpPr>
              <p:spPr>
                <a:xfrm>
                  <a:off x="4943461" y="249192"/>
                  <a:ext cx="180866" cy="180866"/>
                </a:xfrm>
                <a:prstGeom prst="ellipse">
                  <a:avLst/>
                </a:prstGeom>
                <a:ln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lIns="91409" tIns="45703" rIns="91409" bIns="45703" rtlCol="0" anchor="ctr"/>
                <a:lstStyle/>
                <a:p>
                  <a:pPr algn="ctr"/>
                  <a:endParaRPr lang="ja-JP" altLang="en-US" dirty="0" err="1" smtClean="0"/>
                </a:p>
              </p:txBody>
            </p:sp>
            <p:sp>
              <p:nvSpPr>
                <p:cNvPr id="159" name="円/楕円 158"/>
                <p:cNvSpPr/>
                <p:nvPr/>
              </p:nvSpPr>
              <p:spPr>
                <a:xfrm>
                  <a:off x="4581730" y="249192"/>
                  <a:ext cx="180866" cy="180866"/>
                </a:xfrm>
                <a:prstGeom prst="ellipse">
                  <a:avLst/>
                </a:prstGeom>
                <a:ln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lIns="91409" tIns="45703" rIns="91409" bIns="45703" rtlCol="0" anchor="ctr"/>
                <a:lstStyle/>
                <a:p>
                  <a:pPr algn="ctr"/>
                  <a:endParaRPr lang="ja-JP" altLang="en-US" dirty="0" err="1" smtClean="0"/>
                </a:p>
              </p:txBody>
            </p:sp>
            <p:sp>
              <p:nvSpPr>
                <p:cNvPr id="160" name="円/楕円 159"/>
                <p:cNvSpPr/>
                <p:nvPr/>
              </p:nvSpPr>
              <p:spPr>
                <a:xfrm>
                  <a:off x="4762595" y="550635"/>
                  <a:ext cx="180866" cy="180866"/>
                </a:xfrm>
                <a:prstGeom prst="ellipse">
                  <a:avLst/>
                </a:prstGeom>
                <a:ln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lIns="91409" tIns="45703" rIns="91409" bIns="45703" rtlCol="0" anchor="ctr"/>
                <a:lstStyle/>
                <a:p>
                  <a:pPr algn="ctr"/>
                  <a:endParaRPr lang="ja-JP" altLang="en-US" dirty="0" err="1" smtClean="0"/>
                </a:p>
              </p:txBody>
            </p:sp>
            <p:cxnSp>
              <p:nvCxnSpPr>
                <p:cNvPr id="161" name="直線矢印コネクタ 160"/>
                <p:cNvCxnSpPr>
                  <a:stCxn id="159" idx="4"/>
                  <a:endCxn id="160" idx="1"/>
                </p:cNvCxnSpPr>
                <p:nvPr/>
              </p:nvCxnSpPr>
              <p:spPr>
                <a:xfrm rot="16200000" flipH="1">
                  <a:off x="4657090" y="445130"/>
                  <a:ext cx="147065" cy="11692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直線矢印コネクタ 161"/>
                <p:cNvCxnSpPr>
                  <a:stCxn id="157" idx="6"/>
                  <a:endCxn id="160" idx="2"/>
                </p:cNvCxnSpPr>
                <p:nvPr/>
              </p:nvCxnSpPr>
              <p:spPr>
                <a:xfrm>
                  <a:off x="4581730" y="641068"/>
                  <a:ext cx="180866" cy="134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63" name="直線矢印コネクタ 162"/>
                <p:cNvCxnSpPr>
                  <a:stCxn id="160" idx="0"/>
                  <a:endCxn id="158" idx="3"/>
                </p:cNvCxnSpPr>
                <p:nvPr/>
              </p:nvCxnSpPr>
              <p:spPr>
                <a:xfrm rot="5400000" flipH="1" flipV="1">
                  <a:off x="4837956" y="418643"/>
                  <a:ext cx="147065" cy="11692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189" name="メモ 188"/>
          <p:cNvSpPr/>
          <p:nvPr/>
        </p:nvSpPr>
        <p:spPr>
          <a:xfrm>
            <a:off x="565377" y="1371571"/>
            <a:ext cx="1024908" cy="1326347"/>
          </a:xfrm>
          <a:prstGeom prst="foldedCorner">
            <a:avLst>
              <a:gd name="adj" fmla="val 11926"/>
            </a:avLst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r>
              <a:rPr lang="en-US" altLang="ja-JP" sz="1400" dirty="0" smtClean="0">
                <a:latin typeface="Consolas" pitchFamily="49" charset="0"/>
              </a:rPr>
              <a:t>------</a:t>
            </a:r>
          </a:p>
          <a:p>
            <a:r>
              <a:rPr lang="en-US" altLang="ja-JP" sz="1400" dirty="0" smtClean="0">
                <a:latin typeface="Consolas" pitchFamily="49" charset="0"/>
              </a:rPr>
              <a:t>-</a:t>
            </a:r>
          </a:p>
          <a:p>
            <a:r>
              <a:rPr lang="en-US" altLang="ja-JP" sz="1400" dirty="0" smtClean="0">
                <a:latin typeface="Consolas" pitchFamily="49" charset="0"/>
              </a:rPr>
              <a:t>--</a:t>
            </a:r>
          </a:p>
          <a:p>
            <a:r>
              <a:rPr lang="en-US" altLang="ja-JP" sz="1400" dirty="0" smtClean="0">
                <a:latin typeface="Consolas" pitchFamily="49" charset="0"/>
              </a:rPr>
              <a:t>------</a:t>
            </a:r>
          </a:p>
          <a:p>
            <a:r>
              <a:rPr lang="en-US" altLang="ja-JP" sz="1400" dirty="0" smtClean="0">
                <a:latin typeface="Consolas" pitchFamily="49" charset="0"/>
              </a:rPr>
              <a:t>---</a:t>
            </a:r>
          </a:p>
          <a:p>
            <a:r>
              <a:rPr lang="en-US" altLang="ja-JP" sz="1400" dirty="0" smtClean="0">
                <a:latin typeface="Consolas" pitchFamily="49" charset="0"/>
              </a:rPr>
              <a:t>---</a:t>
            </a:r>
          </a:p>
          <a:p>
            <a:r>
              <a:rPr kumimoji="1" lang="en-US" altLang="ja-JP" sz="1400" dirty="0" smtClean="0">
                <a:latin typeface="Consolas" pitchFamily="49" charset="0"/>
              </a:rPr>
              <a:t>---------</a:t>
            </a:r>
          </a:p>
        </p:txBody>
      </p:sp>
      <p:sp>
        <p:nvSpPr>
          <p:cNvPr id="190" name="メモ 189"/>
          <p:cNvSpPr/>
          <p:nvPr/>
        </p:nvSpPr>
        <p:spPr>
          <a:xfrm>
            <a:off x="452838" y="1500185"/>
            <a:ext cx="1024908" cy="1326347"/>
          </a:xfrm>
          <a:prstGeom prst="foldedCorner">
            <a:avLst>
              <a:gd name="adj" fmla="val 11926"/>
            </a:avLst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r>
              <a:rPr lang="en-US" altLang="ja-JP" sz="1400" dirty="0" smtClean="0">
                <a:latin typeface="Consolas" pitchFamily="49" charset="0"/>
              </a:rPr>
              <a:t>--</a:t>
            </a:r>
          </a:p>
          <a:p>
            <a:r>
              <a:rPr lang="en-US" altLang="ja-JP" sz="1400" dirty="0" smtClean="0">
                <a:latin typeface="Consolas" pitchFamily="49" charset="0"/>
              </a:rPr>
              <a:t>-</a:t>
            </a:r>
          </a:p>
          <a:p>
            <a:r>
              <a:rPr lang="en-US" altLang="ja-JP" sz="1400" dirty="0" smtClean="0">
                <a:latin typeface="Consolas" pitchFamily="49" charset="0"/>
              </a:rPr>
              <a:t>--</a:t>
            </a:r>
          </a:p>
          <a:p>
            <a:r>
              <a:rPr lang="en-US" altLang="ja-JP" sz="1400" dirty="0" smtClean="0">
                <a:latin typeface="Consolas" pitchFamily="49" charset="0"/>
              </a:rPr>
              <a:t>------</a:t>
            </a:r>
          </a:p>
          <a:p>
            <a:r>
              <a:rPr lang="en-US" altLang="ja-JP" sz="1400" dirty="0" smtClean="0">
                <a:latin typeface="Consolas" pitchFamily="49" charset="0"/>
              </a:rPr>
              <a:t>---</a:t>
            </a:r>
          </a:p>
          <a:p>
            <a:r>
              <a:rPr lang="en-US" altLang="ja-JP" sz="1400" dirty="0" smtClean="0">
                <a:latin typeface="Consolas" pitchFamily="49" charset="0"/>
              </a:rPr>
              <a:t>---</a:t>
            </a:r>
          </a:p>
          <a:p>
            <a:r>
              <a:rPr kumimoji="1" lang="en-US" altLang="ja-JP" sz="1400" dirty="0" smtClean="0">
                <a:latin typeface="Consolas" pitchFamily="49" charset="0"/>
              </a:rPr>
              <a:t>---------</a:t>
            </a:r>
          </a:p>
        </p:txBody>
      </p:sp>
      <p:sp>
        <p:nvSpPr>
          <p:cNvPr id="191" name="メモ 190"/>
          <p:cNvSpPr/>
          <p:nvPr/>
        </p:nvSpPr>
        <p:spPr>
          <a:xfrm>
            <a:off x="324223" y="1628800"/>
            <a:ext cx="1024908" cy="1326347"/>
          </a:xfrm>
          <a:prstGeom prst="foldedCorner">
            <a:avLst>
              <a:gd name="adj" fmla="val 11926"/>
            </a:avLst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r>
              <a:rPr lang="en-US" altLang="ja-JP" sz="1400" dirty="0" smtClean="0">
                <a:latin typeface="Consolas" pitchFamily="49" charset="0"/>
              </a:rPr>
              <a:t>---</a:t>
            </a:r>
          </a:p>
          <a:p>
            <a:r>
              <a:rPr lang="en-US" altLang="ja-JP" sz="1400" dirty="0" smtClean="0">
                <a:latin typeface="Consolas" pitchFamily="49" charset="0"/>
              </a:rPr>
              <a:t>-</a:t>
            </a:r>
          </a:p>
          <a:p>
            <a:r>
              <a:rPr lang="en-US" altLang="ja-JP" sz="1400" dirty="0" smtClean="0">
                <a:latin typeface="Consolas" pitchFamily="49" charset="0"/>
              </a:rPr>
              <a:t>--</a:t>
            </a:r>
          </a:p>
          <a:p>
            <a:r>
              <a:rPr lang="en-US" altLang="ja-JP" sz="1400" dirty="0" smtClean="0">
                <a:latin typeface="Consolas" pitchFamily="49" charset="0"/>
              </a:rPr>
              <a:t>------</a:t>
            </a:r>
          </a:p>
          <a:p>
            <a:r>
              <a:rPr lang="en-US" altLang="ja-JP" sz="1400" dirty="0" smtClean="0">
                <a:latin typeface="Consolas" pitchFamily="49" charset="0"/>
              </a:rPr>
              <a:t>---</a:t>
            </a:r>
          </a:p>
          <a:p>
            <a:r>
              <a:rPr lang="en-US" altLang="ja-JP" sz="1400" dirty="0" smtClean="0">
                <a:latin typeface="Consolas" pitchFamily="49" charset="0"/>
              </a:rPr>
              <a:t>---</a:t>
            </a:r>
          </a:p>
          <a:p>
            <a:r>
              <a:rPr kumimoji="1" lang="en-US" altLang="ja-JP" sz="1400" dirty="0" smtClean="0">
                <a:latin typeface="Consolas" pitchFamily="49" charset="0"/>
              </a:rPr>
              <a:t>---------</a:t>
            </a:r>
          </a:p>
        </p:txBody>
      </p:sp>
      <p:sp>
        <p:nvSpPr>
          <p:cNvPr id="192" name="ホームベース 191"/>
          <p:cNvSpPr/>
          <p:nvPr/>
        </p:nvSpPr>
        <p:spPr>
          <a:xfrm>
            <a:off x="1619672" y="1134772"/>
            <a:ext cx="482309" cy="1934188"/>
          </a:xfrm>
          <a:prstGeom prst="homePlate">
            <a:avLst>
              <a:gd name="adj" fmla="val 35126"/>
            </a:avLst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eaVert" lIns="91409" tIns="45703" rIns="91409" bIns="45703" rtlCol="0" anchor="ctr"/>
          <a:lstStyle/>
          <a:p>
            <a:pPr algn="ctr"/>
            <a:r>
              <a:rPr kumimoji="1" lang="en-US" altLang="ja-JP" sz="2000" dirty="0" smtClean="0">
                <a:solidFill>
                  <a:schemeClr val="bg1"/>
                </a:solidFill>
                <a:latin typeface="+mj-ea"/>
                <a:ea typeface="+mj-ea"/>
              </a:rPr>
              <a:t>PDG</a:t>
            </a:r>
            <a:r>
              <a:rPr kumimoji="1" lang="ja-JP" altLang="en-US" sz="2000" dirty="0" smtClean="0">
                <a:solidFill>
                  <a:schemeClr val="bg1"/>
                </a:solidFill>
                <a:latin typeface="+mj-ea"/>
                <a:ea typeface="+mj-ea"/>
              </a:rPr>
              <a:t>構築</a:t>
            </a:r>
          </a:p>
        </p:txBody>
      </p:sp>
      <p:sp>
        <p:nvSpPr>
          <p:cNvPr id="193" name="ホームベース 192"/>
          <p:cNvSpPr/>
          <p:nvPr/>
        </p:nvSpPr>
        <p:spPr>
          <a:xfrm>
            <a:off x="3635896" y="1124744"/>
            <a:ext cx="482309" cy="1934188"/>
          </a:xfrm>
          <a:prstGeom prst="homePlate">
            <a:avLst>
              <a:gd name="adj" fmla="val 35126"/>
            </a:avLst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eaVert" lIns="91409" tIns="45703" rIns="91409" bIns="45703" rtlCol="0" anchor="ctr"/>
          <a:lstStyle/>
          <a:p>
            <a:pPr algn="ctr"/>
            <a:r>
              <a:rPr kumimoji="1" lang="ja-JP" altLang="en-US" sz="2000" dirty="0" smtClean="0">
                <a:solidFill>
                  <a:schemeClr val="tx1"/>
                </a:solidFill>
                <a:latin typeface="+mn-ea"/>
              </a:rPr>
              <a:t>パターン抽出</a:t>
            </a:r>
          </a:p>
        </p:txBody>
      </p:sp>
      <p:sp>
        <p:nvSpPr>
          <p:cNvPr id="195" name="テキスト ボックス 194"/>
          <p:cNvSpPr txBox="1"/>
          <p:nvPr/>
        </p:nvSpPr>
        <p:spPr>
          <a:xfrm>
            <a:off x="178817" y="842809"/>
            <a:ext cx="158487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ソースコード</a:t>
            </a:r>
            <a:endParaRPr kumimoji="1" lang="ja-JP" altLang="en-US" dirty="0"/>
          </a:p>
        </p:txBody>
      </p:sp>
      <p:sp>
        <p:nvSpPr>
          <p:cNvPr id="196" name="テキスト ボックス 195"/>
          <p:cNvSpPr txBox="1"/>
          <p:nvPr/>
        </p:nvSpPr>
        <p:spPr>
          <a:xfrm>
            <a:off x="2019514" y="842809"/>
            <a:ext cx="15848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dirty="0" smtClean="0">
                <a:solidFill>
                  <a:schemeClr val="tx2"/>
                </a:solidFill>
                <a:latin typeface="+mj-ea"/>
                <a:ea typeface="+mj-ea"/>
              </a:rPr>
              <a:t>PDG</a:t>
            </a:r>
            <a:endParaRPr kumimoji="1" lang="ja-JP" altLang="en-US" sz="2400" dirty="0">
              <a:solidFill>
                <a:schemeClr val="tx2"/>
              </a:solidFill>
              <a:latin typeface="+mj-ea"/>
              <a:ea typeface="+mj-ea"/>
            </a:endParaRPr>
          </a:p>
        </p:txBody>
      </p:sp>
      <p:sp>
        <p:nvSpPr>
          <p:cNvPr id="197" name="テキスト ボックス 196"/>
          <p:cNvSpPr txBox="1"/>
          <p:nvPr/>
        </p:nvSpPr>
        <p:spPr>
          <a:xfrm>
            <a:off x="3995936" y="836712"/>
            <a:ext cx="158487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 smtClean="0"/>
              <a:t>パターン</a:t>
            </a:r>
            <a:endParaRPr kumimoji="1" lang="ja-JP" altLang="en-US" dirty="0"/>
          </a:p>
        </p:txBody>
      </p:sp>
      <p:sp>
        <p:nvSpPr>
          <p:cNvPr id="198" name="テキスト ボックス 197"/>
          <p:cNvSpPr txBox="1"/>
          <p:nvPr/>
        </p:nvSpPr>
        <p:spPr>
          <a:xfrm>
            <a:off x="5868144" y="836712"/>
            <a:ext cx="158487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 smtClean="0"/>
              <a:t>パターン違反</a:t>
            </a:r>
            <a:endParaRPr kumimoji="1" lang="ja-JP" altLang="en-US" dirty="0"/>
          </a:p>
        </p:txBody>
      </p:sp>
      <p:sp>
        <p:nvSpPr>
          <p:cNvPr id="200" name="ホームベース 199"/>
          <p:cNvSpPr/>
          <p:nvPr/>
        </p:nvSpPr>
        <p:spPr>
          <a:xfrm>
            <a:off x="7308304" y="1124744"/>
            <a:ext cx="482309" cy="1934188"/>
          </a:xfrm>
          <a:prstGeom prst="homePlate">
            <a:avLst>
              <a:gd name="adj" fmla="val 35126"/>
            </a:avLst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eaVert" lIns="91409" tIns="45703" rIns="91409" bIns="45703" rtlCol="0" anchor="ctr"/>
          <a:lstStyle/>
          <a:p>
            <a:pPr algn="ctr"/>
            <a:r>
              <a:rPr kumimoji="1" lang="ja-JP" altLang="en-US" sz="2000" dirty="0" smtClean="0">
                <a:solidFill>
                  <a:schemeClr val="bg1"/>
                </a:solidFill>
                <a:latin typeface="+mj-ea"/>
                <a:ea typeface="+mj-ea"/>
              </a:rPr>
              <a:t>ソート</a:t>
            </a:r>
          </a:p>
        </p:txBody>
      </p:sp>
      <p:pic>
        <p:nvPicPr>
          <p:cNvPr id="171" name="Picture 2" descr="C:\Program Files\Microsoft Office\MEDIA\CAGCAT10\j0292020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812360" y="1484784"/>
            <a:ext cx="1080815" cy="1162510"/>
          </a:xfrm>
          <a:prstGeom prst="rect">
            <a:avLst/>
          </a:prstGeom>
          <a:noFill/>
        </p:spPr>
      </p:pic>
      <p:sp>
        <p:nvSpPr>
          <p:cNvPr id="188" name="正方形/長方形 187"/>
          <p:cNvSpPr/>
          <p:nvPr/>
        </p:nvSpPr>
        <p:spPr>
          <a:xfrm>
            <a:off x="250825" y="3933056"/>
            <a:ext cx="3169047" cy="2304256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199" name="正方形/長方形 198"/>
          <p:cNvSpPr/>
          <p:nvPr/>
        </p:nvSpPr>
        <p:spPr>
          <a:xfrm>
            <a:off x="3491881" y="3933056"/>
            <a:ext cx="2592288" cy="2304256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168" name="角丸四角形吹き出し 167"/>
          <p:cNvSpPr/>
          <p:nvPr/>
        </p:nvSpPr>
        <p:spPr>
          <a:xfrm>
            <a:off x="250825" y="3861048"/>
            <a:ext cx="3169047" cy="720080"/>
          </a:xfrm>
          <a:prstGeom prst="wedgeRoundRectCallout">
            <a:avLst>
              <a:gd name="adj1" fmla="val 20536"/>
              <a:gd name="adj2" fmla="val -135635"/>
              <a:gd name="adj3" fmla="val 16667"/>
            </a:avLst>
          </a:prstGeom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r>
              <a:rPr lang="ja-JP" altLang="en-US" sz="2000" dirty="0" smtClean="0">
                <a:solidFill>
                  <a:schemeClr val="bg1"/>
                </a:solidFill>
                <a:latin typeface="+mj-ea"/>
                <a:ea typeface="+mj-ea"/>
              </a:rPr>
              <a:t>プログラム依存</a:t>
            </a:r>
            <a:r>
              <a:rPr lang="ja-JP" altLang="en-US" sz="2000" dirty="0" smtClean="0">
                <a:solidFill>
                  <a:schemeClr val="bg1"/>
                </a:solidFill>
                <a:latin typeface="+mj-ea"/>
                <a:ea typeface="+mj-ea"/>
              </a:rPr>
              <a:t>グラフ</a:t>
            </a:r>
            <a:endParaRPr lang="en-US" altLang="ja-JP" sz="2000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pPr algn="ctr"/>
            <a:r>
              <a:rPr lang="ja-JP" altLang="en-US" sz="2000" dirty="0" smtClean="0">
                <a:solidFill>
                  <a:schemeClr val="bg1"/>
                </a:solidFill>
                <a:latin typeface="+mj-ea"/>
                <a:ea typeface="+mj-ea"/>
              </a:rPr>
              <a:t>（</a:t>
            </a:r>
            <a:r>
              <a:rPr lang="en-US" altLang="ja-JP" sz="2000" dirty="0" smtClean="0">
                <a:solidFill>
                  <a:schemeClr val="bg1"/>
                </a:solidFill>
                <a:latin typeface="+mj-ea"/>
                <a:ea typeface="+mj-ea"/>
              </a:rPr>
              <a:t>PDG)</a:t>
            </a:r>
            <a:endParaRPr lang="ja-JP" altLang="en-US" sz="2000" dirty="0" smtClean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170" name="角丸四角形吹き出し 169"/>
          <p:cNvSpPr/>
          <p:nvPr/>
        </p:nvSpPr>
        <p:spPr>
          <a:xfrm>
            <a:off x="3491880" y="3861048"/>
            <a:ext cx="2592288" cy="720080"/>
          </a:xfrm>
          <a:prstGeom prst="wedgeRoundRectCallout">
            <a:avLst>
              <a:gd name="adj1" fmla="val 27930"/>
              <a:gd name="adj2" fmla="val -142419"/>
              <a:gd name="adj3" fmla="val 16667"/>
            </a:avLst>
          </a:prstGeom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r>
              <a:rPr lang="ja-JP" altLang="en-US" sz="2000" dirty="0" smtClean="0">
                <a:solidFill>
                  <a:schemeClr val="bg1"/>
                </a:solidFill>
                <a:latin typeface="+mj-ea"/>
                <a:ea typeface="+mj-ea"/>
              </a:rPr>
              <a:t>低い確信度での検出</a:t>
            </a:r>
            <a:endParaRPr lang="en-US" altLang="ja-JP" sz="2000" dirty="0" smtClean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202" name="コンテンツ プレースホルダ 2"/>
          <p:cNvSpPr>
            <a:spLocks noGrp="1"/>
          </p:cNvSpPr>
          <p:nvPr>
            <p:ph idx="1"/>
          </p:nvPr>
        </p:nvSpPr>
        <p:spPr>
          <a:xfrm>
            <a:off x="251520" y="4653136"/>
            <a:ext cx="3096344" cy="144016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kumimoji="1" lang="ja-JP" altLang="en-US" sz="2000" dirty="0" smtClean="0">
                <a:latin typeface="+mn-ea"/>
                <a:ea typeface="+mn-ea"/>
              </a:rPr>
              <a:t>従来</a:t>
            </a:r>
            <a:r>
              <a:rPr kumimoji="1" lang="ja-JP" altLang="en-US" sz="2000" dirty="0" smtClean="0">
                <a:latin typeface="+mn-ea"/>
                <a:ea typeface="+mn-ea"/>
              </a:rPr>
              <a:t>手法に比べ多くの情報を持つ</a:t>
            </a:r>
            <a:endParaRPr kumimoji="1" lang="en-US" altLang="ja-JP" sz="2000" dirty="0" smtClean="0">
              <a:latin typeface="+mn-ea"/>
              <a:ea typeface="+mn-ea"/>
            </a:endParaRPr>
          </a:p>
          <a:p>
            <a:pPr>
              <a:buNone/>
            </a:pPr>
            <a:r>
              <a:rPr lang="en-US" altLang="ja-JP" sz="2000" dirty="0" smtClean="0">
                <a:latin typeface="+mn-ea"/>
                <a:ea typeface="+mn-ea"/>
                <a:sym typeface="Wingdings" pitchFamily="2" charset="2"/>
              </a:rPr>
              <a:t></a:t>
            </a:r>
            <a:r>
              <a:rPr lang="ja-JP" altLang="en-US" sz="2000" dirty="0" smtClean="0">
                <a:latin typeface="+mn-ea"/>
                <a:ea typeface="+mn-ea"/>
                <a:sym typeface="Wingdings" pitchFamily="2" charset="2"/>
              </a:rPr>
              <a:t>抽出可能なパターンが増加</a:t>
            </a:r>
            <a:endParaRPr kumimoji="1" lang="en-US" altLang="ja-JP" sz="2000" dirty="0" smtClean="0">
              <a:latin typeface="+mn-ea"/>
              <a:ea typeface="+mn-ea"/>
            </a:endParaRPr>
          </a:p>
        </p:txBody>
      </p:sp>
      <p:sp>
        <p:nvSpPr>
          <p:cNvPr id="203" name="コンテンツ プレースホルダ 2"/>
          <p:cNvSpPr txBox="1">
            <a:spLocks/>
          </p:cNvSpPr>
          <p:nvPr/>
        </p:nvSpPr>
        <p:spPr>
          <a:xfrm>
            <a:off x="3491880" y="4653136"/>
            <a:ext cx="2520280" cy="1512168"/>
          </a:xfrm>
          <a:prstGeom prst="rect">
            <a:avLst/>
          </a:prstGeom>
        </p:spPr>
        <p:txBody>
          <a:bodyPr vert="horz" lIns="91409" tIns="45703" rIns="91409" bIns="45703" rtlCol="0">
            <a:normAutofit/>
          </a:bodyPr>
          <a:lstStyle/>
          <a:p>
            <a:pPr marL="342782" marR="0" lvl="0" indent="-342782" defTabSz="91408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cs typeface="+mn-cs"/>
              </a:rPr>
              <a:t>出現数の少ない違反を検出可能</a:t>
            </a:r>
            <a:endParaRPr kumimoji="1" lang="en-US" altLang="ja-JP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342782" marR="0" lvl="0" indent="-342782" defTabSz="91408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altLang="ja-JP" sz="2000" dirty="0" smtClean="0">
              <a:latin typeface="+mn-ea"/>
              <a:ea typeface="ヒラギノ角ゴ ProN W6" pitchFamily="34" charset="-128"/>
            </a:endParaRPr>
          </a:p>
          <a:p>
            <a:pPr marL="342782" marR="0" lvl="0" indent="-342782" defTabSz="91408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ヒラギノ角ゴ ProN W6" pitchFamily="34" charset="-128"/>
                <a:ea typeface="ヒラギノ角ゴ ProN W6" pitchFamily="34" charset="-128"/>
                <a:cs typeface="+mn-cs"/>
              </a:rPr>
              <a:t>誤検出増加</a:t>
            </a:r>
            <a:endParaRPr kumimoji="1" lang="en-US" altLang="ja-JP" sz="2000" b="0" i="0" u="none" strike="noStrike" kern="120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ヒラギノ角ゴ ProN W6" pitchFamily="34" charset="-128"/>
              <a:ea typeface="ヒラギノ角ゴ ProN W6" pitchFamily="34" charset="-128"/>
              <a:cs typeface="+mn-cs"/>
            </a:endParaRPr>
          </a:p>
        </p:txBody>
      </p:sp>
      <p:grpSp>
        <p:nvGrpSpPr>
          <p:cNvPr id="130" name="グループ化 129"/>
          <p:cNvGrpSpPr/>
          <p:nvPr/>
        </p:nvGrpSpPr>
        <p:grpSpPr>
          <a:xfrm>
            <a:off x="5436096" y="3861048"/>
            <a:ext cx="3457078" cy="2376264"/>
            <a:chOff x="5436096" y="3861048"/>
            <a:chExt cx="3457078" cy="2376264"/>
          </a:xfrm>
        </p:grpSpPr>
        <p:sp>
          <p:nvSpPr>
            <p:cNvPr id="201" name="正方形/長方形 200"/>
            <p:cNvSpPr/>
            <p:nvPr/>
          </p:nvSpPr>
          <p:spPr>
            <a:xfrm>
              <a:off x="6156175" y="3933056"/>
              <a:ext cx="2736999" cy="2304256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50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101600" dist="38100" dir="5400000" rotWithShape="0">
                <a:srgbClr val="000000">
                  <a:alpha val="50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180" name="角丸四角形吹き出し 179"/>
            <p:cNvSpPr/>
            <p:nvPr/>
          </p:nvSpPr>
          <p:spPr>
            <a:xfrm>
              <a:off x="6156176" y="3861048"/>
              <a:ext cx="2592288" cy="720080"/>
            </a:xfrm>
            <a:prstGeom prst="wedgeRoundRectCallout">
              <a:avLst>
                <a:gd name="adj1" fmla="val -7753"/>
                <a:gd name="adj2" fmla="val -145372"/>
                <a:gd name="adj3" fmla="val 16667"/>
              </a:avLst>
            </a:prstGeom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r>
                <a:rPr lang="ja-JP" altLang="en-US" sz="2000" dirty="0" smtClean="0">
                  <a:solidFill>
                    <a:schemeClr val="bg1"/>
                  </a:solidFill>
                  <a:latin typeface="+mj-ea"/>
                  <a:ea typeface="+mj-ea"/>
                </a:rPr>
                <a:t>複数のメトリクス</a:t>
              </a:r>
              <a:endParaRPr lang="en-US" altLang="ja-JP" sz="2000" dirty="0" smtClean="0">
                <a:solidFill>
                  <a:schemeClr val="bg1"/>
                </a:solidFill>
                <a:latin typeface="+mj-ea"/>
                <a:ea typeface="+mj-ea"/>
              </a:endParaRPr>
            </a:p>
          </p:txBody>
        </p:sp>
        <p:sp>
          <p:nvSpPr>
            <p:cNvPr id="179" name="角丸四角形吹き出し 178"/>
            <p:cNvSpPr/>
            <p:nvPr/>
          </p:nvSpPr>
          <p:spPr>
            <a:xfrm>
              <a:off x="6156175" y="3861048"/>
              <a:ext cx="2736999" cy="720080"/>
            </a:xfrm>
            <a:prstGeom prst="wedgeRoundRectCallout">
              <a:avLst>
                <a:gd name="adj1" fmla="val -60664"/>
                <a:gd name="adj2" fmla="val -142419"/>
                <a:gd name="adj3" fmla="val 16667"/>
              </a:avLst>
            </a:prstGeom>
            <a:ln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r>
                <a:rPr lang="ja-JP" altLang="en-US" sz="2000" dirty="0" smtClean="0">
                  <a:solidFill>
                    <a:schemeClr val="bg1"/>
                  </a:solidFill>
                  <a:latin typeface="+mj-ea"/>
                  <a:ea typeface="+mj-ea"/>
                </a:rPr>
                <a:t>複数のメトリクス</a:t>
              </a:r>
              <a:endParaRPr lang="en-US" altLang="ja-JP" sz="2000" dirty="0" smtClean="0">
                <a:solidFill>
                  <a:schemeClr val="bg1"/>
                </a:solidFill>
                <a:latin typeface="+mj-ea"/>
                <a:ea typeface="+mj-ea"/>
              </a:endParaRPr>
            </a:p>
          </p:txBody>
        </p:sp>
        <p:sp>
          <p:nvSpPr>
            <p:cNvPr id="204" name="コンテンツ プレースホルダ 2"/>
            <p:cNvSpPr txBox="1">
              <a:spLocks/>
            </p:cNvSpPr>
            <p:nvPr/>
          </p:nvSpPr>
          <p:spPr>
            <a:xfrm>
              <a:off x="6156176" y="4653136"/>
              <a:ext cx="2636132" cy="1584176"/>
            </a:xfrm>
            <a:prstGeom prst="rect">
              <a:avLst/>
            </a:prstGeom>
          </p:spPr>
          <p:txBody>
            <a:bodyPr vert="horz" lIns="91409" tIns="45703" rIns="91409" bIns="45703" rtlCol="0">
              <a:normAutofit/>
            </a:bodyPr>
            <a:lstStyle/>
            <a:p>
              <a:pPr marL="342782" marR="0" lvl="0" indent="-342782" defTabSz="914089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kumimoji="1" lang="en-US" altLang="ja-JP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ea"/>
                  <a:cs typeface="+mn-cs"/>
                </a:rPr>
                <a:t>5</a:t>
              </a:r>
              <a:r>
                <a:rPr kumimoji="1" lang="ja-JP" altLang="en-US" sz="18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ea"/>
                  <a:cs typeface="+mn-cs"/>
                </a:rPr>
                <a:t>つの</a:t>
              </a:r>
              <a:r>
                <a:rPr kumimoji="1" lang="ja-JP" altLang="en-US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ea"/>
                  <a:cs typeface="+mn-cs"/>
                </a:rPr>
                <a:t>メトリクスにより</a:t>
              </a:r>
              <a:endParaRPr lang="en-US" altLang="ja-JP" sz="1800" dirty="0" smtClean="0">
                <a:latin typeface="+mn-ea"/>
              </a:endParaRPr>
            </a:p>
            <a:p>
              <a:pPr marL="342782" marR="0" lvl="0" indent="-342782" defTabSz="914089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•"/>
                <a:tabLst/>
                <a:defRPr/>
              </a:pPr>
              <a:r>
                <a:rPr kumimoji="1" lang="ja-JP" altLang="en-US" sz="2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ea"/>
                  <a:cs typeface="+mn-cs"/>
                </a:rPr>
                <a:t>フィルタリング</a:t>
              </a:r>
              <a:endParaRPr kumimoji="1" lang="en-US" altLang="ja-JP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cs typeface="+mn-cs"/>
              </a:endParaRPr>
            </a:p>
            <a:p>
              <a:pPr marL="342782" marR="0" lvl="0" indent="-342782" defTabSz="914089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•"/>
                <a:tabLst/>
                <a:defRPr/>
              </a:pPr>
              <a:r>
                <a:rPr lang="ja-JP" altLang="en-US" sz="2000" dirty="0" smtClean="0">
                  <a:latin typeface="+mn-ea"/>
                </a:rPr>
                <a:t>ソート</a:t>
              </a:r>
              <a:endParaRPr lang="en-US" altLang="ja-JP" sz="2000" dirty="0" smtClean="0">
                <a:latin typeface="+mn-ea"/>
              </a:endParaRPr>
            </a:p>
            <a:p>
              <a:pPr marL="342782" marR="0" lvl="0" indent="-342782" defTabSz="914089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kumimoji="1" lang="en-US" altLang="ja-JP" sz="2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ea"/>
                  <a:cs typeface="+mn-cs"/>
                  <a:sym typeface="Wingdings" pitchFamily="2" charset="2"/>
                </a:rPr>
                <a:t></a:t>
              </a:r>
              <a:r>
                <a:rPr kumimoji="1" lang="ja-JP" altLang="en-US" sz="2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ヒラギノ角ゴ ProN W6" pitchFamily="34" charset="-128"/>
                  <a:ea typeface="ヒラギノ角ゴ ProN W6" pitchFamily="34" charset="-128"/>
                  <a:sym typeface="Wingdings" pitchFamily="2" charset="2"/>
                </a:rPr>
                <a:t>誤検出の低下</a:t>
              </a:r>
              <a:endParaRPr kumimoji="1" lang="en-US" altLang="ja-JP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ヒラギノ角ゴ ProN W6" pitchFamily="34" charset="-128"/>
                <a:ea typeface="ヒラギノ角ゴ ProN W6" pitchFamily="34" charset="-128"/>
              </a:endParaRPr>
            </a:p>
          </p:txBody>
        </p:sp>
        <p:sp>
          <p:nvSpPr>
            <p:cNvPr id="207" name="右矢印 206"/>
            <p:cNvSpPr/>
            <p:nvPr/>
          </p:nvSpPr>
          <p:spPr>
            <a:xfrm>
              <a:off x="5436096" y="5733256"/>
              <a:ext cx="1080120" cy="360040"/>
            </a:xfrm>
            <a:prstGeom prst="rightArrow">
              <a:avLst>
                <a:gd name="adj1" fmla="val 100000"/>
                <a:gd name="adj2" fmla="val 50000"/>
              </a:avLst>
            </a:prstGeom>
            <a:ln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</p:grpSp>
      <p:sp>
        <p:nvSpPr>
          <p:cNvPr id="117" name="ホームベース 116"/>
          <p:cNvSpPr/>
          <p:nvPr/>
        </p:nvSpPr>
        <p:spPr>
          <a:xfrm>
            <a:off x="5436096" y="1124744"/>
            <a:ext cx="482309" cy="1934188"/>
          </a:xfrm>
          <a:prstGeom prst="homePlate">
            <a:avLst>
              <a:gd name="adj" fmla="val 35126"/>
            </a:avLst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eaVert" lIns="91409" tIns="45703" rIns="91409" bIns="45703" rtlCol="0" anchor="ctr"/>
          <a:lstStyle/>
          <a:p>
            <a:pPr algn="ctr"/>
            <a:r>
              <a:rPr kumimoji="1" lang="ja-JP" altLang="en-US" sz="2000" dirty="0" smtClean="0">
                <a:solidFill>
                  <a:schemeClr val="bg1"/>
                </a:solidFill>
                <a:latin typeface="+mj-ea"/>
                <a:ea typeface="+mj-ea"/>
              </a:rPr>
              <a:t>違反検出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提案手法：プログラム</a:t>
            </a:r>
            <a:r>
              <a:rPr kumimoji="1" lang="ja-JP" altLang="en-US" dirty="0" smtClean="0"/>
              <a:t>依存グラフ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42850" y="785810"/>
            <a:ext cx="9001150" cy="5643586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抽象化が少なく多くの情報をもつ</a:t>
            </a:r>
            <a:endParaRPr lang="en-US" altLang="ja-JP" dirty="0" smtClean="0"/>
          </a:p>
          <a:p>
            <a:r>
              <a:rPr lang="ja-JP" altLang="en-US" dirty="0" smtClean="0"/>
              <a:t>グラフの構成要素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頂点</a:t>
            </a:r>
            <a:r>
              <a:rPr kumimoji="1" lang="en-US" altLang="ja-JP" dirty="0" smtClean="0"/>
              <a:t>:</a:t>
            </a:r>
            <a:r>
              <a:rPr kumimoji="1" lang="ja-JP" altLang="en-US" dirty="0" smtClean="0"/>
              <a:t> プログラムの文・条件式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辺</a:t>
            </a:r>
            <a:r>
              <a:rPr lang="en-US" altLang="ja-JP" dirty="0" smtClean="0"/>
              <a:t>:</a:t>
            </a:r>
            <a:r>
              <a:rPr lang="ja-JP" altLang="en-US" dirty="0" smtClean="0"/>
              <a:t> </a:t>
            </a:r>
            <a:r>
              <a:rPr lang="ja-JP" altLang="en-US" dirty="0" smtClean="0">
                <a:solidFill>
                  <a:schemeClr val="accent2"/>
                </a:solidFill>
                <a:latin typeface="ヒラギノ角ゴ ProN W6" pitchFamily="34" charset="-128"/>
                <a:ea typeface="ヒラギノ角ゴ ProN W6" pitchFamily="34" charset="-128"/>
              </a:rPr>
              <a:t>データ依存関係</a:t>
            </a:r>
            <a:r>
              <a:rPr lang="ja-JP" altLang="en-US" dirty="0" smtClean="0"/>
              <a:t>・</a:t>
            </a:r>
            <a:r>
              <a:rPr lang="ja-JP" altLang="en-US" dirty="0" smtClean="0">
                <a:solidFill>
                  <a:schemeClr val="accent1"/>
                </a:solidFill>
                <a:latin typeface="ヒラギノ角ゴ ProN W6" pitchFamily="34" charset="-128"/>
                <a:ea typeface="ヒラギノ角ゴ ProN W6" pitchFamily="34" charset="-128"/>
              </a:rPr>
              <a:t>制御依存関係</a:t>
            </a:r>
            <a:endParaRPr lang="en-US" altLang="ja-JP" dirty="0" smtClean="0">
              <a:solidFill>
                <a:schemeClr val="accent1"/>
              </a:solidFill>
              <a:latin typeface="ヒラギノ角ゴ ProN W6" pitchFamily="34" charset="-128"/>
              <a:ea typeface="ヒラギノ角ゴ ProN W6" pitchFamily="34" charset="-128"/>
            </a:endParaRPr>
          </a:p>
          <a:p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75FB-B7FD-4ED7-8028-29A5E2AFB0D3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  <p:sp>
        <p:nvSpPr>
          <p:cNvPr id="5" name="円/楕円 4"/>
          <p:cNvSpPr/>
          <p:nvPr/>
        </p:nvSpPr>
        <p:spPr>
          <a:xfrm>
            <a:off x="5580113" y="3284984"/>
            <a:ext cx="428628" cy="428628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r>
              <a:rPr kumimoji="1" lang="en-US" altLang="ja-JP" sz="3200" dirty="0" smtClean="0">
                <a:solidFill>
                  <a:schemeClr val="bg1"/>
                </a:solidFill>
                <a:latin typeface="Consolas" pitchFamily="49" charset="0"/>
              </a:rPr>
              <a:t>1</a:t>
            </a:r>
            <a:endParaRPr kumimoji="1" lang="ja-JP" altLang="en-US" sz="3200" dirty="0" err="1" smtClean="0">
              <a:solidFill>
                <a:schemeClr val="bg1"/>
              </a:solidFill>
              <a:latin typeface="Consolas" pitchFamily="49" charset="0"/>
            </a:endParaRPr>
          </a:p>
        </p:txBody>
      </p:sp>
      <p:sp>
        <p:nvSpPr>
          <p:cNvPr id="6" name="円/楕円 5"/>
          <p:cNvSpPr/>
          <p:nvPr/>
        </p:nvSpPr>
        <p:spPr>
          <a:xfrm>
            <a:off x="5580113" y="3927926"/>
            <a:ext cx="428628" cy="428628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r>
              <a:rPr lang="en-US" altLang="ja-JP" sz="3200" dirty="0" smtClean="0">
                <a:solidFill>
                  <a:schemeClr val="bg1"/>
                </a:solidFill>
                <a:latin typeface="Consolas" pitchFamily="49" charset="0"/>
              </a:rPr>
              <a:t>2</a:t>
            </a:r>
            <a:endParaRPr kumimoji="1" lang="ja-JP" altLang="en-US" sz="3200" dirty="0" err="1" smtClean="0">
              <a:solidFill>
                <a:schemeClr val="bg1"/>
              </a:solidFill>
              <a:latin typeface="Consolas" pitchFamily="49" charset="0"/>
            </a:endParaRPr>
          </a:p>
        </p:txBody>
      </p:sp>
      <p:sp>
        <p:nvSpPr>
          <p:cNvPr id="7" name="円/楕円 6"/>
          <p:cNvSpPr/>
          <p:nvPr/>
        </p:nvSpPr>
        <p:spPr>
          <a:xfrm>
            <a:off x="5580113" y="4570868"/>
            <a:ext cx="428628" cy="428628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r>
              <a:rPr kumimoji="1" lang="en-US" altLang="ja-JP" sz="3200" dirty="0" smtClean="0">
                <a:solidFill>
                  <a:schemeClr val="bg1"/>
                </a:solidFill>
                <a:latin typeface="Consolas" pitchFamily="49" charset="0"/>
              </a:rPr>
              <a:t>3</a:t>
            </a:r>
            <a:endParaRPr kumimoji="1" lang="ja-JP" altLang="en-US" sz="3200" dirty="0" err="1" smtClean="0">
              <a:solidFill>
                <a:schemeClr val="bg1"/>
              </a:solidFill>
              <a:latin typeface="Consolas" pitchFamily="49" charset="0"/>
            </a:endParaRPr>
          </a:p>
        </p:txBody>
      </p:sp>
      <p:sp>
        <p:nvSpPr>
          <p:cNvPr id="8" name="円/楕円 7"/>
          <p:cNvSpPr/>
          <p:nvPr/>
        </p:nvSpPr>
        <p:spPr>
          <a:xfrm>
            <a:off x="5580113" y="5856752"/>
            <a:ext cx="428628" cy="428628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r>
              <a:rPr lang="en-US" altLang="ja-JP" sz="3200" dirty="0" smtClean="0">
                <a:solidFill>
                  <a:schemeClr val="bg1"/>
                </a:solidFill>
                <a:latin typeface="Consolas" pitchFamily="49" charset="0"/>
              </a:rPr>
              <a:t>5</a:t>
            </a:r>
            <a:endParaRPr kumimoji="1" lang="ja-JP" altLang="en-US" sz="3200" dirty="0" err="1" smtClean="0">
              <a:solidFill>
                <a:schemeClr val="bg1"/>
              </a:solidFill>
              <a:latin typeface="Consolas" pitchFamily="49" charset="0"/>
            </a:endParaRPr>
          </a:p>
        </p:txBody>
      </p:sp>
      <p:sp>
        <p:nvSpPr>
          <p:cNvPr id="9" name="円/楕円 8"/>
          <p:cNvSpPr/>
          <p:nvPr/>
        </p:nvSpPr>
        <p:spPr>
          <a:xfrm>
            <a:off x="5580113" y="5213810"/>
            <a:ext cx="428628" cy="428628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r>
              <a:rPr lang="en-US" altLang="ja-JP" sz="3200" dirty="0" smtClean="0">
                <a:solidFill>
                  <a:schemeClr val="bg1"/>
                </a:solidFill>
                <a:latin typeface="Consolas" pitchFamily="49" charset="0"/>
              </a:rPr>
              <a:t>4</a:t>
            </a:r>
            <a:endParaRPr kumimoji="1" lang="ja-JP" altLang="en-US" sz="3200" dirty="0" err="1" smtClean="0">
              <a:solidFill>
                <a:schemeClr val="bg1"/>
              </a:solidFill>
              <a:latin typeface="Consolas" pitchFamily="49" charset="0"/>
            </a:endParaRPr>
          </a:p>
        </p:txBody>
      </p:sp>
      <p:cxnSp>
        <p:nvCxnSpPr>
          <p:cNvPr id="11" name="曲線コネクタ 10"/>
          <p:cNvCxnSpPr>
            <a:stCxn id="9" idx="6"/>
            <a:endCxn id="8" idx="6"/>
          </p:cNvCxnSpPr>
          <p:nvPr/>
        </p:nvCxnSpPr>
        <p:spPr>
          <a:xfrm>
            <a:off x="6008741" y="5428124"/>
            <a:ext cx="1588" cy="642942"/>
          </a:xfrm>
          <a:prstGeom prst="curvedConnector3">
            <a:avLst>
              <a:gd name="adj1" fmla="val 48490003"/>
            </a:avLst>
          </a:prstGeom>
          <a:ln w="57150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曲線コネクタ 11"/>
          <p:cNvCxnSpPr>
            <a:stCxn id="6" idx="2"/>
            <a:endCxn id="8" idx="2"/>
          </p:cNvCxnSpPr>
          <p:nvPr/>
        </p:nvCxnSpPr>
        <p:spPr>
          <a:xfrm rot="10800000" flipV="1">
            <a:off x="5580113" y="4142240"/>
            <a:ext cx="1588" cy="1928826"/>
          </a:xfrm>
          <a:prstGeom prst="curvedConnector3">
            <a:avLst>
              <a:gd name="adj1" fmla="val 65693220"/>
            </a:avLst>
          </a:prstGeom>
          <a:ln w="57150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メモ 12"/>
          <p:cNvSpPr/>
          <p:nvPr/>
        </p:nvSpPr>
        <p:spPr>
          <a:xfrm>
            <a:off x="848104" y="3645024"/>
            <a:ext cx="2571768" cy="1928826"/>
          </a:xfrm>
          <a:prstGeom prst="foldedCorner">
            <a:avLst/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endParaRPr lang="en-US" altLang="ja-JP" dirty="0" smtClean="0">
              <a:solidFill>
                <a:schemeClr val="tx1"/>
              </a:solidFill>
              <a:latin typeface="Consolas" pitchFamily="49" charset="0"/>
            </a:endParaRPr>
          </a:p>
          <a:p>
            <a:r>
              <a:rPr lang="en-US" altLang="ja-JP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</a:rPr>
              <a:t>1:</a:t>
            </a:r>
            <a:r>
              <a:rPr lang="en-US" altLang="ja-JP" sz="2000" dirty="0" smtClean="0">
                <a:solidFill>
                  <a:schemeClr val="tx1"/>
                </a:solidFill>
                <a:latin typeface="Consolas" pitchFamily="49" charset="0"/>
              </a:rPr>
              <a:t> </a:t>
            </a:r>
            <a:r>
              <a:rPr lang="en-US" altLang="ja-JP" sz="2000" dirty="0" err="1" smtClean="0">
                <a:solidFill>
                  <a:schemeClr val="tx1"/>
                </a:solidFill>
                <a:latin typeface="Consolas" pitchFamily="49" charset="0"/>
              </a:rPr>
              <a:t>int</a:t>
            </a:r>
            <a:r>
              <a:rPr lang="en-US" altLang="ja-JP" sz="2000" dirty="0" smtClean="0">
                <a:solidFill>
                  <a:schemeClr val="tx1"/>
                </a:solidFill>
                <a:latin typeface="Consolas" pitchFamily="49" charset="0"/>
              </a:rPr>
              <a:t> </a:t>
            </a:r>
            <a:r>
              <a:rPr lang="en-US" altLang="ja-JP" sz="2000" dirty="0" err="1" smtClean="0">
                <a:solidFill>
                  <a:schemeClr val="tx1"/>
                </a:solidFill>
                <a:latin typeface="Consolas" pitchFamily="49" charset="0"/>
              </a:rPr>
              <a:t>i</a:t>
            </a:r>
            <a:r>
              <a:rPr lang="en-US" altLang="ja-JP" sz="2000" dirty="0" smtClean="0">
                <a:solidFill>
                  <a:schemeClr val="tx1"/>
                </a:solidFill>
                <a:latin typeface="Consolas" pitchFamily="49" charset="0"/>
              </a:rPr>
              <a:t> = 0;</a:t>
            </a:r>
          </a:p>
          <a:p>
            <a:r>
              <a:rPr kumimoji="1" lang="en-US" altLang="ja-JP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</a:rPr>
              <a:t>2:</a:t>
            </a:r>
            <a:r>
              <a:rPr kumimoji="1" lang="en-US" altLang="ja-JP" sz="2000" dirty="0" smtClean="0">
                <a:solidFill>
                  <a:schemeClr val="tx1"/>
                </a:solidFill>
                <a:latin typeface="Consolas" pitchFamily="49" charset="0"/>
              </a:rPr>
              <a:t> </a:t>
            </a:r>
            <a:r>
              <a:rPr kumimoji="1" lang="en-US" altLang="ja-JP" sz="2000" dirty="0" err="1" smtClean="0">
                <a:solidFill>
                  <a:schemeClr val="tx1"/>
                </a:solidFill>
                <a:latin typeface="Consolas" pitchFamily="49" charset="0"/>
              </a:rPr>
              <a:t>i</a:t>
            </a:r>
            <a:r>
              <a:rPr kumimoji="1" lang="en-US" altLang="ja-JP" sz="2000" dirty="0" smtClean="0">
                <a:solidFill>
                  <a:schemeClr val="tx1"/>
                </a:solidFill>
                <a:latin typeface="Consolas" pitchFamily="49" charset="0"/>
              </a:rPr>
              <a:t> = method();</a:t>
            </a:r>
          </a:p>
          <a:p>
            <a:r>
              <a:rPr lang="en-US" altLang="ja-JP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</a:rPr>
              <a:t>3:</a:t>
            </a:r>
            <a:r>
              <a:rPr lang="en-US" altLang="ja-JP" sz="2000" dirty="0" smtClean="0">
                <a:solidFill>
                  <a:schemeClr val="tx1"/>
                </a:solidFill>
                <a:latin typeface="Consolas" pitchFamily="49" charset="0"/>
              </a:rPr>
              <a:t> if ( </a:t>
            </a:r>
            <a:r>
              <a:rPr lang="en-US" altLang="ja-JP" sz="2000" dirty="0" err="1" smtClean="0">
                <a:solidFill>
                  <a:schemeClr val="tx1"/>
                </a:solidFill>
                <a:latin typeface="Consolas" pitchFamily="49" charset="0"/>
              </a:rPr>
              <a:t>i</a:t>
            </a:r>
            <a:r>
              <a:rPr lang="en-US" altLang="ja-JP" sz="2000" dirty="0" smtClean="0">
                <a:solidFill>
                  <a:schemeClr val="tx1"/>
                </a:solidFill>
                <a:latin typeface="Consolas" pitchFamily="49" charset="0"/>
              </a:rPr>
              <a:t> &gt; 0)</a:t>
            </a:r>
          </a:p>
          <a:p>
            <a:r>
              <a:rPr lang="en-US" altLang="ja-JP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</a:rPr>
              <a:t>4:</a:t>
            </a:r>
            <a:r>
              <a:rPr lang="en-US" altLang="ja-JP" sz="2000" dirty="0" smtClean="0">
                <a:solidFill>
                  <a:schemeClr val="tx1"/>
                </a:solidFill>
                <a:latin typeface="Consolas" pitchFamily="49" charset="0"/>
              </a:rPr>
              <a:t> </a:t>
            </a:r>
            <a:r>
              <a:rPr lang="en-US" altLang="ja-JP" sz="2000" dirty="0" smtClean="0">
                <a:solidFill>
                  <a:schemeClr val="bg1">
                    <a:lumMod val="85000"/>
                  </a:schemeClr>
                </a:solidFill>
                <a:latin typeface="Consolas" pitchFamily="49" charset="0"/>
                <a:sym typeface="Wingdings" pitchFamily="2" charset="2"/>
              </a:rPr>
              <a:t>..</a:t>
            </a:r>
            <a:r>
              <a:rPr lang="en-US" altLang="ja-JP" sz="2000" dirty="0" err="1" smtClean="0">
                <a:solidFill>
                  <a:schemeClr val="tx1"/>
                </a:solidFill>
                <a:latin typeface="Consolas" pitchFamily="49" charset="0"/>
              </a:rPr>
              <a:t>i</a:t>
            </a:r>
            <a:r>
              <a:rPr lang="en-US" altLang="ja-JP" sz="2000" dirty="0" smtClean="0">
                <a:solidFill>
                  <a:schemeClr val="tx1"/>
                </a:solidFill>
                <a:latin typeface="Consolas" pitchFamily="49" charset="0"/>
              </a:rPr>
              <a:t> = x; </a:t>
            </a:r>
          </a:p>
          <a:p>
            <a:r>
              <a:rPr kumimoji="1" lang="en-US" altLang="ja-JP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</a:rPr>
              <a:t>5:</a:t>
            </a:r>
            <a:r>
              <a:rPr kumimoji="1" lang="en-US" altLang="ja-JP" sz="2000" dirty="0" smtClean="0">
                <a:solidFill>
                  <a:schemeClr val="tx1"/>
                </a:solidFill>
                <a:latin typeface="Consolas" pitchFamily="49" charset="0"/>
              </a:rPr>
              <a:t> y</a:t>
            </a:r>
            <a:r>
              <a:rPr lang="en-US" altLang="ja-JP" sz="2000" dirty="0" smtClean="0">
                <a:solidFill>
                  <a:schemeClr val="tx1"/>
                </a:solidFill>
                <a:latin typeface="Consolas" pitchFamily="49" charset="0"/>
              </a:rPr>
              <a:t> = </a:t>
            </a:r>
            <a:r>
              <a:rPr lang="en-US" altLang="ja-JP" sz="2000" dirty="0" err="1" smtClean="0">
                <a:solidFill>
                  <a:schemeClr val="tx1"/>
                </a:solidFill>
                <a:latin typeface="Consolas" pitchFamily="49" charset="0"/>
              </a:rPr>
              <a:t>i</a:t>
            </a:r>
            <a:r>
              <a:rPr lang="en-US" altLang="ja-JP" sz="2000" dirty="0" smtClean="0">
                <a:solidFill>
                  <a:schemeClr val="tx1"/>
                </a:solidFill>
                <a:latin typeface="Consolas" pitchFamily="49" charset="0"/>
              </a:rPr>
              <a:t>;</a:t>
            </a:r>
            <a:endParaRPr kumimoji="1" lang="en-US" altLang="ja-JP" sz="2000" dirty="0" smtClean="0">
              <a:solidFill>
                <a:schemeClr val="tx1"/>
              </a:solidFill>
              <a:latin typeface="Consolas" pitchFamily="49" charset="0"/>
            </a:endParaRPr>
          </a:p>
          <a:p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cxnSp>
        <p:nvCxnSpPr>
          <p:cNvPr id="14" name="曲線コネクタ 13"/>
          <p:cNvCxnSpPr/>
          <p:nvPr/>
        </p:nvCxnSpPr>
        <p:spPr>
          <a:xfrm>
            <a:off x="6024579" y="4799432"/>
            <a:ext cx="1588" cy="642942"/>
          </a:xfrm>
          <a:prstGeom prst="curvedConnector3">
            <a:avLst>
              <a:gd name="adj1" fmla="val 44657130"/>
            </a:avLst>
          </a:prstGeom>
          <a:ln w="57150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曲線コネクタ 9"/>
          <p:cNvCxnSpPr>
            <a:stCxn id="6" idx="6"/>
            <a:endCxn id="7" idx="6"/>
          </p:cNvCxnSpPr>
          <p:nvPr/>
        </p:nvCxnSpPr>
        <p:spPr>
          <a:xfrm>
            <a:off x="6008741" y="4142240"/>
            <a:ext cx="1588" cy="642942"/>
          </a:xfrm>
          <a:prstGeom prst="curvedConnector3">
            <a:avLst>
              <a:gd name="adj1" fmla="val 45459334"/>
            </a:avLst>
          </a:prstGeom>
          <a:ln w="57150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提案手法：</a:t>
            </a:r>
            <a:r>
              <a:rPr kumimoji="1" lang="ja-JP" altLang="en-US" dirty="0" smtClean="0"/>
              <a:t>パターン抽出の例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75FB-B7FD-4ED7-8028-29A5E2AFB0D3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  <p:sp>
        <p:nvSpPr>
          <p:cNvPr id="319" name="メモ 318"/>
          <p:cNvSpPr/>
          <p:nvPr/>
        </p:nvSpPr>
        <p:spPr>
          <a:xfrm>
            <a:off x="701109" y="908720"/>
            <a:ext cx="840944" cy="1088276"/>
          </a:xfrm>
          <a:prstGeom prst="foldedCorner">
            <a:avLst>
              <a:gd name="adj" fmla="val 11926"/>
            </a:avLst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r>
              <a:rPr lang="en-US" altLang="ja-JP" sz="1050" dirty="0" smtClean="0">
                <a:latin typeface="Consolas" pitchFamily="49" charset="0"/>
              </a:rPr>
              <a:t>---</a:t>
            </a:r>
          </a:p>
          <a:p>
            <a:r>
              <a:rPr lang="en-US" altLang="ja-JP" sz="1050" dirty="0" smtClean="0">
                <a:latin typeface="Consolas" pitchFamily="49" charset="0"/>
              </a:rPr>
              <a:t>-</a:t>
            </a:r>
          </a:p>
          <a:p>
            <a:r>
              <a:rPr lang="en-US" altLang="ja-JP" sz="1050" dirty="0" smtClean="0">
                <a:latin typeface="Consolas" pitchFamily="49" charset="0"/>
              </a:rPr>
              <a:t>--</a:t>
            </a:r>
          </a:p>
          <a:p>
            <a:r>
              <a:rPr lang="en-US" altLang="ja-JP" sz="1050" dirty="0" smtClean="0">
                <a:latin typeface="Consolas" pitchFamily="49" charset="0"/>
              </a:rPr>
              <a:t>------</a:t>
            </a:r>
          </a:p>
          <a:p>
            <a:r>
              <a:rPr lang="en-US" altLang="ja-JP" sz="1050" dirty="0" smtClean="0">
                <a:latin typeface="Consolas" pitchFamily="49" charset="0"/>
              </a:rPr>
              <a:t>---</a:t>
            </a:r>
          </a:p>
          <a:p>
            <a:r>
              <a:rPr lang="en-US" altLang="ja-JP" sz="1050" dirty="0" smtClean="0">
                <a:latin typeface="Consolas" pitchFamily="49" charset="0"/>
              </a:rPr>
              <a:t>---</a:t>
            </a:r>
          </a:p>
          <a:p>
            <a:r>
              <a:rPr kumimoji="1" lang="en-US" altLang="ja-JP" sz="1050" dirty="0" smtClean="0">
                <a:latin typeface="Consolas" pitchFamily="49" charset="0"/>
              </a:rPr>
              <a:t>---------</a:t>
            </a:r>
          </a:p>
        </p:txBody>
      </p:sp>
      <p:sp>
        <p:nvSpPr>
          <p:cNvPr id="320" name="メモ 319"/>
          <p:cNvSpPr/>
          <p:nvPr/>
        </p:nvSpPr>
        <p:spPr>
          <a:xfrm>
            <a:off x="503242" y="1149461"/>
            <a:ext cx="840944" cy="1088276"/>
          </a:xfrm>
          <a:prstGeom prst="foldedCorner">
            <a:avLst>
              <a:gd name="adj" fmla="val 11926"/>
            </a:avLst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r>
              <a:rPr lang="en-US" altLang="ja-JP" sz="1050" dirty="0" smtClean="0">
                <a:latin typeface="Consolas" pitchFamily="49" charset="0"/>
              </a:rPr>
              <a:t>---</a:t>
            </a:r>
          </a:p>
          <a:p>
            <a:r>
              <a:rPr lang="en-US" altLang="ja-JP" sz="1050" dirty="0" smtClean="0">
                <a:latin typeface="Consolas" pitchFamily="49" charset="0"/>
              </a:rPr>
              <a:t>-</a:t>
            </a:r>
          </a:p>
          <a:p>
            <a:r>
              <a:rPr lang="en-US" altLang="ja-JP" sz="1050" dirty="0" smtClean="0">
                <a:latin typeface="Consolas" pitchFamily="49" charset="0"/>
              </a:rPr>
              <a:t>--</a:t>
            </a:r>
          </a:p>
          <a:p>
            <a:r>
              <a:rPr lang="en-US" altLang="ja-JP" sz="1050" dirty="0" smtClean="0">
                <a:latin typeface="Consolas" pitchFamily="49" charset="0"/>
              </a:rPr>
              <a:t>------</a:t>
            </a:r>
          </a:p>
          <a:p>
            <a:r>
              <a:rPr lang="en-US" altLang="ja-JP" sz="1050" dirty="0" smtClean="0">
                <a:latin typeface="Consolas" pitchFamily="49" charset="0"/>
              </a:rPr>
              <a:t>---</a:t>
            </a:r>
          </a:p>
          <a:p>
            <a:r>
              <a:rPr lang="en-US" altLang="ja-JP" sz="1050" dirty="0" smtClean="0">
                <a:latin typeface="Consolas" pitchFamily="49" charset="0"/>
              </a:rPr>
              <a:t>---</a:t>
            </a:r>
          </a:p>
          <a:p>
            <a:r>
              <a:rPr kumimoji="1" lang="en-US" altLang="ja-JP" sz="1050" dirty="0" smtClean="0">
                <a:latin typeface="Consolas" pitchFamily="49" charset="0"/>
              </a:rPr>
              <a:t>---------</a:t>
            </a:r>
          </a:p>
        </p:txBody>
      </p:sp>
      <p:sp>
        <p:nvSpPr>
          <p:cNvPr id="321" name="メモ 320"/>
          <p:cNvSpPr/>
          <p:nvPr/>
        </p:nvSpPr>
        <p:spPr>
          <a:xfrm>
            <a:off x="305373" y="1403394"/>
            <a:ext cx="840944" cy="1088276"/>
          </a:xfrm>
          <a:prstGeom prst="foldedCorner">
            <a:avLst>
              <a:gd name="adj" fmla="val 11926"/>
            </a:avLst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r>
              <a:rPr lang="en-US" altLang="ja-JP" sz="1050" dirty="0" smtClean="0">
                <a:latin typeface="Consolas" pitchFamily="49" charset="0"/>
              </a:rPr>
              <a:t>---</a:t>
            </a:r>
          </a:p>
          <a:p>
            <a:r>
              <a:rPr lang="en-US" altLang="ja-JP" sz="1050" dirty="0" smtClean="0">
                <a:latin typeface="Consolas" pitchFamily="49" charset="0"/>
              </a:rPr>
              <a:t>-</a:t>
            </a:r>
          </a:p>
          <a:p>
            <a:r>
              <a:rPr lang="en-US" altLang="ja-JP" sz="1050" dirty="0" smtClean="0">
                <a:latin typeface="Consolas" pitchFamily="49" charset="0"/>
              </a:rPr>
              <a:t>--</a:t>
            </a:r>
          </a:p>
          <a:p>
            <a:r>
              <a:rPr lang="en-US" altLang="ja-JP" sz="1050" dirty="0" smtClean="0">
                <a:latin typeface="Consolas" pitchFamily="49" charset="0"/>
              </a:rPr>
              <a:t>------</a:t>
            </a:r>
          </a:p>
          <a:p>
            <a:r>
              <a:rPr lang="en-US" altLang="ja-JP" sz="1050" dirty="0" smtClean="0">
                <a:latin typeface="Consolas" pitchFamily="49" charset="0"/>
              </a:rPr>
              <a:t>---</a:t>
            </a:r>
          </a:p>
          <a:p>
            <a:r>
              <a:rPr lang="en-US" altLang="ja-JP" sz="1050" dirty="0" smtClean="0">
                <a:latin typeface="Consolas" pitchFamily="49" charset="0"/>
              </a:rPr>
              <a:t>---</a:t>
            </a:r>
          </a:p>
          <a:p>
            <a:r>
              <a:rPr kumimoji="1" lang="en-US" altLang="ja-JP" sz="1050" dirty="0" smtClean="0">
                <a:latin typeface="Consolas" pitchFamily="49" charset="0"/>
              </a:rPr>
              <a:t>---------</a:t>
            </a:r>
          </a:p>
        </p:txBody>
      </p:sp>
      <p:sp>
        <p:nvSpPr>
          <p:cNvPr id="360" name="ホームベース 359"/>
          <p:cNvSpPr/>
          <p:nvPr/>
        </p:nvSpPr>
        <p:spPr>
          <a:xfrm>
            <a:off x="1619672" y="908721"/>
            <a:ext cx="504056" cy="1800199"/>
          </a:xfrm>
          <a:prstGeom prst="homePlate">
            <a:avLst>
              <a:gd name="adj" fmla="val 22168"/>
            </a:avLst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r>
              <a:rPr kumimoji="1" lang="ja-JP" altLang="en-US" sz="1800" dirty="0" smtClean="0">
                <a:solidFill>
                  <a:schemeClr val="bg1"/>
                </a:solidFill>
                <a:latin typeface="+mj-ea"/>
                <a:ea typeface="+mj-ea"/>
              </a:rPr>
              <a:t>ＰＤＧの構築</a:t>
            </a:r>
          </a:p>
        </p:txBody>
      </p:sp>
      <p:sp>
        <p:nvSpPr>
          <p:cNvPr id="361" name="テキスト ボックス 360"/>
          <p:cNvSpPr txBox="1"/>
          <p:nvPr/>
        </p:nvSpPr>
        <p:spPr>
          <a:xfrm>
            <a:off x="107504" y="2492896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800" dirty="0" smtClean="0">
                <a:latin typeface="+mn-ea"/>
              </a:rPr>
              <a:t>ソースコード</a:t>
            </a:r>
            <a:endParaRPr kumimoji="1" lang="ja-JP" altLang="en-US" sz="1800" dirty="0">
              <a:latin typeface="+mn-ea"/>
            </a:endParaRPr>
          </a:p>
        </p:txBody>
      </p:sp>
      <p:sp>
        <p:nvSpPr>
          <p:cNvPr id="381" name="メモ 380"/>
          <p:cNvSpPr/>
          <p:nvPr/>
        </p:nvSpPr>
        <p:spPr>
          <a:xfrm>
            <a:off x="4862661" y="980728"/>
            <a:ext cx="1186140" cy="1482675"/>
          </a:xfrm>
          <a:prstGeom prst="foldedCorner">
            <a:avLst/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382" name="メモ 381"/>
          <p:cNvSpPr/>
          <p:nvPr/>
        </p:nvSpPr>
        <p:spPr>
          <a:xfrm>
            <a:off x="3543554" y="980728"/>
            <a:ext cx="1186140" cy="1482675"/>
          </a:xfrm>
          <a:prstGeom prst="foldedCorner">
            <a:avLst/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383" name="円/楕円 382"/>
          <p:cNvSpPr/>
          <p:nvPr/>
        </p:nvSpPr>
        <p:spPr>
          <a:xfrm>
            <a:off x="4077317" y="1057070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384" name="メモ 383"/>
          <p:cNvSpPr/>
          <p:nvPr/>
        </p:nvSpPr>
        <p:spPr>
          <a:xfrm>
            <a:off x="6177826" y="980728"/>
            <a:ext cx="1186140" cy="1482675"/>
          </a:xfrm>
          <a:prstGeom prst="foldedCorner">
            <a:avLst/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385" name="円/楕円 384"/>
          <p:cNvSpPr/>
          <p:nvPr/>
        </p:nvSpPr>
        <p:spPr>
          <a:xfrm>
            <a:off x="4255238" y="1353605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386" name="円/楕円 385"/>
          <p:cNvSpPr/>
          <p:nvPr/>
        </p:nvSpPr>
        <p:spPr>
          <a:xfrm>
            <a:off x="3899396" y="1946675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387" name="円/楕円 386"/>
          <p:cNvSpPr/>
          <p:nvPr/>
        </p:nvSpPr>
        <p:spPr>
          <a:xfrm>
            <a:off x="4433159" y="1650140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388" name="円/楕円 387"/>
          <p:cNvSpPr/>
          <p:nvPr/>
        </p:nvSpPr>
        <p:spPr>
          <a:xfrm>
            <a:off x="4077317" y="1650140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389" name="円/楕円 388"/>
          <p:cNvSpPr/>
          <p:nvPr/>
        </p:nvSpPr>
        <p:spPr>
          <a:xfrm>
            <a:off x="4255238" y="1946675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cxnSp>
        <p:nvCxnSpPr>
          <p:cNvPr id="390" name="直線矢印コネクタ 389"/>
          <p:cNvCxnSpPr>
            <a:stCxn id="383" idx="4"/>
            <a:endCxn id="385" idx="1"/>
          </p:cNvCxnSpPr>
          <p:nvPr/>
        </p:nvCxnSpPr>
        <p:spPr>
          <a:xfrm rot="16200000" flipH="1">
            <a:off x="4151451" y="1249817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1" name="直線矢印コネクタ 390"/>
          <p:cNvCxnSpPr>
            <a:stCxn id="383" idx="4"/>
            <a:endCxn id="388" idx="0"/>
          </p:cNvCxnSpPr>
          <p:nvPr/>
        </p:nvCxnSpPr>
        <p:spPr>
          <a:xfrm rot="5400000">
            <a:off x="3958703" y="1442566"/>
            <a:ext cx="415149" cy="13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2" name="直線矢印コネクタ 391"/>
          <p:cNvCxnSpPr>
            <a:stCxn id="385" idx="4"/>
            <a:endCxn id="387" idx="1"/>
          </p:cNvCxnSpPr>
          <p:nvPr/>
        </p:nvCxnSpPr>
        <p:spPr>
          <a:xfrm rot="16200000" flipH="1">
            <a:off x="4329372" y="1546353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3" name="直線矢印コネクタ 392"/>
          <p:cNvCxnSpPr>
            <a:stCxn id="388" idx="4"/>
            <a:endCxn id="389" idx="1"/>
          </p:cNvCxnSpPr>
          <p:nvPr/>
        </p:nvCxnSpPr>
        <p:spPr>
          <a:xfrm rot="16200000" flipH="1">
            <a:off x="4151451" y="1842888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4" name="直線矢印コネクタ 393"/>
          <p:cNvCxnSpPr>
            <a:stCxn id="386" idx="6"/>
            <a:endCxn id="389" idx="2"/>
          </p:cNvCxnSpPr>
          <p:nvPr/>
        </p:nvCxnSpPr>
        <p:spPr>
          <a:xfrm>
            <a:off x="4077317" y="2035636"/>
            <a:ext cx="177921" cy="13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5" name="直線矢印コネクタ 394"/>
          <p:cNvCxnSpPr>
            <a:stCxn id="389" idx="0"/>
            <a:endCxn id="387" idx="3"/>
          </p:cNvCxnSpPr>
          <p:nvPr/>
        </p:nvCxnSpPr>
        <p:spPr>
          <a:xfrm rot="5400000" flipH="1" flipV="1">
            <a:off x="4329372" y="1816832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6" name="円/楕円 395"/>
          <p:cNvSpPr/>
          <p:nvPr/>
        </p:nvSpPr>
        <p:spPr>
          <a:xfrm>
            <a:off x="5396424" y="1057070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397" name="円/楕円 396"/>
          <p:cNvSpPr/>
          <p:nvPr/>
        </p:nvSpPr>
        <p:spPr>
          <a:xfrm>
            <a:off x="5574345" y="1353605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398" name="円/楕円 397"/>
          <p:cNvSpPr/>
          <p:nvPr/>
        </p:nvSpPr>
        <p:spPr>
          <a:xfrm>
            <a:off x="5218503" y="1946675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399" name="円/楕円 398"/>
          <p:cNvSpPr/>
          <p:nvPr/>
        </p:nvSpPr>
        <p:spPr>
          <a:xfrm>
            <a:off x="5752266" y="1650140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400" name="円/楕円 399"/>
          <p:cNvSpPr/>
          <p:nvPr/>
        </p:nvSpPr>
        <p:spPr>
          <a:xfrm>
            <a:off x="5396424" y="1650140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401" name="メモ 400"/>
          <p:cNvSpPr/>
          <p:nvPr/>
        </p:nvSpPr>
        <p:spPr>
          <a:xfrm>
            <a:off x="7492991" y="980728"/>
            <a:ext cx="1186140" cy="1482675"/>
          </a:xfrm>
          <a:prstGeom prst="foldedCorner">
            <a:avLst/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402" name="円/楕円 401"/>
          <p:cNvSpPr/>
          <p:nvPr/>
        </p:nvSpPr>
        <p:spPr>
          <a:xfrm>
            <a:off x="5040582" y="1650140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403" name="円/楕円 402"/>
          <p:cNvSpPr/>
          <p:nvPr/>
        </p:nvSpPr>
        <p:spPr>
          <a:xfrm>
            <a:off x="5218503" y="1353605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404" name="円/楕円 403"/>
          <p:cNvSpPr/>
          <p:nvPr/>
        </p:nvSpPr>
        <p:spPr>
          <a:xfrm>
            <a:off x="5574345" y="1946675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cxnSp>
        <p:nvCxnSpPr>
          <p:cNvPr id="405" name="直線矢印コネクタ 404"/>
          <p:cNvCxnSpPr>
            <a:stCxn id="396" idx="4"/>
            <a:endCxn id="403" idx="7"/>
          </p:cNvCxnSpPr>
          <p:nvPr/>
        </p:nvCxnSpPr>
        <p:spPr>
          <a:xfrm rot="5400000">
            <a:off x="5355541" y="1249818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6" name="直線矢印コネクタ 405"/>
          <p:cNvCxnSpPr>
            <a:stCxn id="396" idx="4"/>
            <a:endCxn id="397" idx="1"/>
          </p:cNvCxnSpPr>
          <p:nvPr/>
        </p:nvCxnSpPr>
        <p:spPr>
          <a:xfrm rot="16200000" flipH="1">
            <a:off x="5470557" y="1249817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7" name="直線矢印コネクタ 406"/>
          <p:cNvCxnSpPr>
            <a:stCxn id="403" idx="4"/>
            <a:endCxn id="402" idx="7"/>
          </p:cNvCxnSpPr>
          <p:nvPr/>
        </p:nvCxnSpPr>
        <p:spPr>
          <a:xfrm rot="5400000">
            <a:off x="5177620" y="1546353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8" name="直線矢印コネクタ 407"/>
          <p:cNvCxnSpPr>
            <a:stCxn id="402" idx="0"/>
            <a:endCxn id="403" idx="3"/>
          </p:cNvCxnSpPr>
          <p:nvPr/>
        </p:nvCxnSpPr>
        <p:spPr>
          <a:xfrm rot="5400000" flipH="1" flipV="1">
            <a:off x="5114715" y="1520297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9" name="直線矢印コネクタ 408"/>
          <p:cNvCxnSpPr>
            <a:stCxn id="396" idx="4"/>
            <a:endCxn id="400" idx="0"/>
          </p:cNvCxnSpPr>
          <p:nvPr/>
        </p:nvCxnSpPr>
        <p:spPr>
          <a:xfrm rot="5400000">
            <a:off x="5277810" y="1442566"/>
            <a:ext cx="415149" cy="13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0" name="直線矢印コネクタ 409"/>
          <p:cNvCxnSpPr>
            <a:stCxn id="397" idx="4"/>
            <a:endCxn id="399" idx="1"/>
          </p:cNvCxnSpPr>
          <p:nvPr/>
        </p:nvCxnSpPr>
        <p:spPr>
          <a:xfrm rot="16200000" flipH="1">
            <a:off x="5648478" y="1546353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1" name="直線矢印コネクタ 410"/>
          <p:cNvCxnSpPr>
            <a:stCxn id="400" idx="4"/>
            <a:endCxn id="404" idx="1"/>
          </p:cNvCxnSpPr>
          <p:nvPr/>
        </p:nvCxnSpPr>
        <p:spPr>
          <a:xfrm rot="16200000" flipH="1">
            <a:off x="5470557" y="1842888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2" name="直線矢印コネクタ 411"/>
          <p:cNvCxnSpPr>
            <a:stCxn id="398" idx="6"/>
            <a:endCxn id="404" idx="2"/>
          </p:cNvCxnSpPr>
          <p:nvPr/>
        </p:nvCxnSpPr>
        <p:spPr>
          <a:xfrm>
            <a:off x="5396424" y="2035636"/>
            <a:ext cx="177921" cy="13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3" name="直線矢印コネクタ 412"/>
          <p:cNvCxnSpPr>
            <a:stCxn id="404" idx="0"/>
            <a:endCxn id="399" idx="3"/>
          </p:cNvCxnSpPr>
          <p:nvPr/>
        </p:nvCxnSpPr>
        <p:spPr>
          <a:xfrm rot="5400000" flipH="1" flipV="1">
            <a:off x="5648478" y="1816832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5" name="円/楕円 414"/>
          <p:cNvSpPr/>
          <p:nvPr/>
        </p:nvSpPr>
        <p:spPr>
          <a:xfrm>
            <a:off x="6889510" y="1353605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416" name="円/楕円 415"/>
          <p:cNvSpPr/>
          <p:nvPr/>
        </p:nvSpPr>
        <p:spPr>
          <a:xfrm>
            <a:off x="6533668" y="1946675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417" name="円/楕円 416"/>
          <p:cNvSpPr/>
          <p:nvPr/>
        </p:nvSpPr>
        <p:spPr>
          <a:xfrm>
            <a:off x="7067431" y="1650140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418" name="円/楕円 417"/>
          <p:cNvSpPr/>
          <p:nvPr/>
        </p:nvSpPr>
        <p:spPr>
          <a:xfrm>
            <a:off x="6711589" y="1650140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420" name="円/楕円 419"/>
          <p:cNvSpPr/>
          <p:nvPr/>
        </p:nvSpPr>
        <p:spPr>
          <a:xfrm>
            <a:off x="6889510" y="1946675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cxnSp>
        <p:nvCxnSpPr>
          <p:cNvPr id="423" name="直線矢印コネクタ 422"/>
          <p:cNvCxnSpPr>
            <a:stCxn id="415" idx="4"/>
            <a:endCxn id="417" idx="1"/>
          </p:cNvCxnSpPr>
          <p:nvPr/>
        </p:nvCxnSpPr>
        <p:spPr>
          <a:xfrm rot="16200000" flipH="1">
            <a:off x="6963643" y="1546353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4" name="直線矢印コネクタ 423"/>
          <p:cNvCxnSpPr>
            <a:stCxn id="418" idx="4"/>
            <a:endCxn id="420" idx="1"/>
          </p:cNvCxnSpPr>
          <p:nvPr/>
        </p:nvCxnSpPr>
        <p:spPr>
          <a:xfrm rot="16200000" flipH="1">
            <a:off x="6785722" y="1842888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5" name="直線矢印コネクタ 424"/>
          <p:cNvCxnSpPr>
            <a:stCxn id="416" idx="6"/>
            <a:endCxn id="420" idx="2"/>
          </p:cNvCxnSpPr>
          <p:nvPr/>
        </p:nvCxnSpPr>
        <p:spPr>
          <a:xfrm>
            <a:off x="6711589" y="2035636"/>
            <a:ext cx="177921" cy="13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6" name="直線矢印コネクタ 425"/>
          <p:cNvCxnSpPr>
            <a:stCxn id="420" idx="0"/>
            <a:endCxn id="417" idx="3"/>
          </p:cNvCxnSpPr>
          <p:nvPr/>
        </p:nvCxnSpPr>
        <p:spPr>
          <a:xfrm rot="5400000" flipH="1" flipV="1">
            <a:off x="6963643" y="1816832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7" name="円/楕円 426"/>
          <p:cNvSpPr/>
          <p:nvPr/>
        </p:nvSpPr>
        <p:spPr>
          <a:xfrm>
            <a:off x="8026754" y="1057070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428" name="円/楕円 427"/>
          <p:cNvSpPr/>
          <p:nvPr/>
        </p:nvSpPr>
        <p:spPr>
          <a:xfrm>
            <a:off x="8204675" y="1353605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429" name="円/楕円 428"/>
          <p:cNvSpPr/>
          <p:nvPr/>
        </p:nvSpPr>
        <p:spPr>
          <a:xfrm>
            <a:off x="7848833" y="1946675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430" name="円/楕円 429"/>
          <p:cNvSpPr/>
          <p:nvPr/>
        </p:nvSpPr>
        <p:spPr>
          <a:xfrm>
            <a:off x="8382596" y="1650140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431" name="円/楕円 430"/>
          <p:cNvSpPr/>
          <p:nvPr/>
        </p:nvSpPr>
        <p:spPr>
          <a:xfrm>
            <a:off x="8026754" y="1650140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432" name="円/楕円 431"/>
          <p:cNvSpPr/>
          <p:nvPr/>
        </p:nvSpPr>
        <p:spPr>
          <a:xfrm>
            <a:off x="7670912" y="1650140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433" name="円/楕円 432"/>
          <p:cNvSpPr/>
          <p:nvPr/>
        </p:nvSpPr>
        <p:spPr>
          <a:xfrm>
            <a:off x="7848833" y="1353605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434" name="円/楕円 433"/>
          <p:cNvSpPr/>
          <p:nvPr/>
        </p:nvSpPr>
        <p:spPr>
          <a:xfrm>
            <a:off x="8204675" y="1946675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cxnSp>
        <p:nvCxnSpPr>
          <p:cNvPr id="435" name="直線矢印コネクタ 434"/>
          <p:cNvCxnSpPr>
            <a:stCxn id="427" idx="4"/>
            <a:endCxn id="433" idx="7"/>
          </p:cNvCxnSpPr>
          <p:nvPr/>
        </p:nvCxnSpPr>
        <p:spPr>
          <a:xfrm rot="5400000">
            <a:off x="7985871" y="1249818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6" name="直線矢印コネクタ 435"/>
          <p:cNvCxnSpPr>
            <a:stCxn id="427" idx="4"/>
            <a:endCxn id="428" idx="1"/>
          </p:cNvCxnSpPr>
          <p:nvPr/>
        </p:nvCxnSpPr>
        <p:spPr>
          <a:xfrm rot="16200000" flipH="1">
            <a:off x="8100887" y="1249817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7" name="直線矢印コネクタ 436"/>
          <p:cNvCxnSpPr>
            <a:stCxn id="433" idx="4"/>
            <a:endCxn id="432" idx="7"/>
          </p:cNvCxnSpPr>
          <p:nvPr/>
        </p:nvCxnSpPr>
        <p:spPr>
          <a:xfrm rot="5400000">
            <a:off x="7807950" y="1546353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8" name="直線矢印コネクタ 437"/>
          <p:cNvCxnSpPr>
            <a:stCxn id="432" idx="0"/>
            <a:endCxn id="433" idx="3"/>
          </p:cNvCxnSpPr>
          <p:nvPr/>
        </p:nvCxnSpPr>
        <p:spPr>
          <a:xfrm rot="5400000" flipH="1" flipV="1">
            <a:off x="7745045" y="1520297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9" name="直線矢印コネクタ 438"/>
          <p:cNvCxnSpPr>
            <a:stCxn id="427" idx="4"/>
            <a:endCxn id="431" idx="0"/>
          </p:cNvCxnSpPr>
          <p:nvPr/>
        </p:nvCxnSpPr>
        <p:spPr>
          <a:xfrm rot="5400000">
            <a:off x="7908140" y="1442566"/>
            <a:ext cx="415149" cy="13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0" name="直線矢印コネクタ 439"/>
          <p:cNvCxnSpPr>
            <a:stCxn id="428" idx="4"/>
            <a:endCxn id="430" idx="1"/>
          </p:cNvCxnSpPr>
          <p:nvPr/>
        </p:nvCxnSpPr>
        <p:spPr>
          <a:xfrm rot="16200000" flipH="1">
            <a:off x="8278808" y="1546353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1" name="直線矢印コネクタ 440"/>
          <p:cNvCxnSpPr>
            <a:stCxn id="431" idx="4"/>
            <a:endCxn id="434" idx="1"/>
          </p:cNvCxnSpPr>
          <p:nvPr/>
        </p:nvCxnSpPr>
        <p:spPr>
          <a:xfrm rot="16200000" flipH="1">
            <a:off x="8100887" y="1842888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2" name="直線矢印コネクタ 441"/>
          <p:cNvCxnSpPr>
            <a:stCxn id="429" idx="6"/>
            <a:endCxn id="434" idx="2"/>
          </p:cNvCxnSpPr>
          <p:nvPr/>
        </p:nvCxnSpPr>
        <p:spPr>
          <a:xfrm>
            <a:off x="8026754" y="2035636"/>
            <a:ext cx="177921" cy="13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3" name="直線矢印コネクタ 442"/>
          <p:cNvCxnSpPr>
            <a:stCxn id="434" idx="0"/>
            <a:endCxn id="430" idx="3"/>
          </p:cNvCxnSpPr>
          <p:nvPr/>
        </p:nvCxnSpPr>
        <p:spPr>
          <a:xfrm rot="5400000" flipH="1" flipV="1">
            <a:off x="8278808" y="1816832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4" name="メモ 443"/>
          <p:cNvSpPr/>
          <p:nvPr/>
        </p:nvSpPr>
        <p:spPr>
          <a:xfrm>
            <a:off x="2195736" y="980728"/>
            <a:ext cx="1186140" cy="1482675"/>
          </a:xfrm>
          <a:prstGeom prst="foldedCorner">
            <a:avLst/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445" name="円/楕円 444"/>
          <p:cNvSpPr/>
          <p:nvPr/>
        </p:nvSpPr>
        <p:spPr>
          <a:xfrm>
            <a:off x="2729499" y="1099342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446" name="円/楕円 445"/>
          <p:cNvSpPr/>
          <p:nvPr/>
        </p:nvSpPr>
        <p:spPr>
          <a:xfrm>
            <a:off x="2907420" y="1395877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447" name="円/楕円 446"/>
          <p:cNvSpPr/>
          <p:nvPr/>
        </p:nvSpPr>
        <p:spPr>
          <a:xfrm>
            <a:off x="3085341" y="1692412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448" name="円/楕円 447"/>
          <p:cNvSpPr/>
          <p:nvPr/>
        </p:nvSpPr>
        <p:spPr>
          <a:xfrm>
            <a:off x="2729499" y="1692412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449" name="円/楕円 448"/>
          <p:cNvSpPr/>
          <p:nvPr/>
        </p:nvSpPr>
        <p:spPr>
          <a:xfrm>
            <a:off x="2373657" y="1692412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450" name="円/楕円 449"/>
          <p:cNvSpPr/>
          <p:nvPr/>
        </p:nvSpPr>
        <p:spPr>
          <a:xfrm>
            <a:off x="2551578" y="1395877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451" name="円/楕円 450"/>
          <p:cNvSpPr/>
          <p:nvPr/>
        </p:nvSpPr>
        <p:spPr>
          <a:xfrm>
            <a:off x="2907420" y="1988947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cxnSp>
        <p:nvCxnSpPr>
          <p:cNvPr id="452" name="直線矢印コネクタ 451"/>
          <p:cNvCxnSpPr>
            <a:stCxn id="445" idx="4"/>
            <a:endCxn id="450" idx="7"/>
          </p:cNvCxnSpPr>
          <p:nvPr/>
        </p:nvCxnSpPr>
        <p:spPr>
          <a:xfrm rot="5400000">
            <a:off x="2688616" y="1292090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3" name="直線矢印コネクタ 452"/>
          <p:cNvCxnSpPr>
            <a:stCxn id="445" idx="4"/>
            <a:endCxn id="446" idx="1"/>
          </p:cNvCxnSpPr>
          <p:nvPr/>
        </p:nvCxnSpPr>
        <p:spPr>
          <a:xfrm rot="16200000" flipH="1">
            <a:off x="2803632" y="1292089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4" name="直線矢印コネクタ 453"/>
          <p:cNvCxnSpPr>
            <a:stCxn id="450" idx="4"/>
            <a:endCxn id="449" idx="7"/>
          </p:cNvCxnSpPr>
          <p:nvPr/>
        </p:nvCxnSpPr>
        <p:spPr>
          <a:xfrm rot="5400000">
            <a:off x="2510695" y="1588625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5" name="直線矢印コネクタ 454"/>
          <p:cNvCxnSpPr>
            <a:stCxn id="449" idx="0"/>
            <a:endCxn id="450" idx="3"/>
          </p:cNvCxnSpPr>
          <p:nvPr/>
        </p:nvCxnSpPr>
        <p:spPr>
          <a:xfrm rot="5400000" flipH="1" flipV="1">
            <a:off x="2447790" y="1562569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6" name="直線矢印コネクタ 455"/>
          <p:cNvCxnSpPr>
            <a:stCxn id="445" idx="4"/>
            <a:endCxn id="448" idx="0"/>
          </p:cNvCxnSpPr>
          <p:nvPr/>
        </p:nvCxnSpPr>
        <p:spPr>
          <a:xfrm rot="5400000">
            <a:off x="2610885" y="1484838"/>
            <a:ext cx="415149" cy="13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7" name="直線矢印コネクタ 456"/>
          <p:cNvCxnSpPr>
            <a:stCxn id="446" idx="4"/>
            <a:endCxn id="447" idx="1"/>
          </p:cNvCxnSpPr>
          <p:nvPr/>
        </p:nvCxnSpPr>
        <p:spPr>
          <a:xfrm rot="16200000" flipH="1">
            <a:off x="2981554" y="1588625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8" name="直線矢印コネクタ 457"/>
          <p:cNvCxnSpPr>
            <a:stCxn id="448" idx="4"/>
            <a:endCxn id="451" idx="1"/>
          </p:cNvCxnSpPr>
          <p:nvPr/>
        </p:nvCxnSpPr>
        <p:spPr>
          <a:xfrm rot="16200000" flipH="1">
            <a:off x="2803632" y="1885160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9" name="直線矢印コネクタ 458"/>
          <p:cNvCxnSpPr>
            <a:stCxn id="451" idx="0"/>
            <a:endCxn id="447" idx="3"/>
          </p:cNvCxnSpPr>
          <p:nvPr/>
        </p:nvCxnSpPr>
        <p:spPr>
          <a:xfrm rot="5400000" flipH="1" flipV="1">
            <a:off x="2981554" y="1859104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0" name="下矢印 459"/>
          <p:cNvSpPr/>
          <p:nvPr/>
        </p:nvSpPr>
        <p:spPr>
          <a:xfrm>
            <a:off x="3851920" y="2564904"/>
            <a:ext cx="2952328" cy="576064"/>
          </a:xfrm>
          <a:prstGeom prst="downArrow">
            <a:avLst>
              <a:gd name="adj1" fmla="val 100000"/>
              <a:gd name="adj2" fmla="val 28741"/>
            </a:avLst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r>
              <a:rPr lang="ja-JP" altLang="en-US" sz="2000" dirty="0" smtClean="0">
                <a:solidFill>
                  <a:schemeClr val="bg1"/>
                </a:solidFill>
                <a:latin typeface="+mj-ea"/>
                <a:ea typeface="+mj-ea"/>
              </a:rPr>
              <a:t>パターン抽出</a:t>
            </a:r>
            <a:endParaRPr kumimoji="1" lang="ja-JP" altLang="en-US" sz="2000" dirty="0" smtClean="0">
              <a:solidFill>
                <a:schemeClr val="bg1"/>
              </a:solidFill>
              <a:latin typeface="+mj-ea"/>
              <a:ea typeface="+mj-ea"/>
            </a:endParaRPr>
          </a:p>
        </p:txBody>
      </p:sp>
      <p:grpSp>
        <p:nvGrpSpPr>
          <p:cNvPr id="290" name="グループ化 289"/>
          <p:cNvGrpSpPr/>
          <p:nvPr/>
        </p:nvGrpSpPr>
        <p:grpSpPr>
          <a:xfrm>
            <a:off x="250825" y="3140968"/>
            <a:ext cx="8642349" cy="1656184"/>
            <a:chOff x="250825" y="3140968"/>
            <a:chExt cx="8642349" cy="1656184"/>
          </a:xfrm>
        </p:grpSpPr>
        <p:grpSp>
          <p:nvGrpSpPr>
            <p:cNvPr id="303" name="グループ化 302"/>
            <p:cNvGrpSpPr/>
            <p:nvPr/>
          </p:nvGrpSpPr>
          <p:grpSpPr>
            <a:xfrm>
              <a:off x="611560" y="3212976"/>
              <a:ext cx="8092653" cy="1482675"/>
              <a:chOff x="611560" y="3212976"/>
              <a:chExt cx="8092653" cy="1482675"/>
            </a:xfrm>
          </p:grpSpPr>
          <p:sp>
            <p:nvSpPr>
              <p:cNvPr id="191" name="メモ 190"/>
              <p:cNvSpPr/>
              <p:nvPr/>
            </p:nvSpPr>
            <p:spPr>
              <a:xfrm>
                <a:off x="4887743" y="3212976"/>
                <a:ext cx="1186140" cy="1482675"/>
              </a:xfrm>
              <a:prstGeom prst="foldedCorner">
                <a:avLst/>
              </a:prstGeom>
              <a:gradFill>
                <a:gsLst>
                  <a:gs pos="0">
                    <a:schemeClr val="bg1"/>
                  </a:gs>
                  <a:gs pos="50000">
                    <a:schemeClr val="bg1"/>
                  </a:gs>
                  <a:gs pos="100000">
                    <a:schemeClr val="bg1">
                      <a:lumMod val="95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101600" dist="38100" dir="5400000" rotWithShape="0">
                  <a:srgbClr val="000000">
                    <a:alpha val="50000"/>
                  </a:srgbClr>
                </a:outerShdw>
              </a:effectLst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192" name="メモ 191"/>
              <p:cNvSpPr/>
              <p:nvPr/>
            </p:nvSpPr>
            <p:spPr>
              <a:xfrm>
                <a:off x="3568637" y="3212976"/>
                <a:ext cx="1186140" cy="1482675"/>
              </a:xfrm>
              <a:prstGeom prst="foldedCorner">
                <a:avLst/>
              </a:prstGeom>
              <a:gradFill>
                <a:gsLst>
                  <a:gs pos="0">
                    <a:schemeClr val="bg1"/>
                  </a:gs>
                  <a:gs pos="50000">
                    <a:schemeClr val="bg1"/>
                  </a:gs>
                  <a:gs pos="100000">
                    <a:schemeClr val="bg1">
                      <a:lumMod val="95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101600" dist="38100" dir="5400000" rotWithShape="0">
                  <a:srgbClr val="000000">
                    <a:alpha val="50000"/>
                  </a:srgbClr>
                </a:outerShdw>
              </a:effectLst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193" name="円/楕円 192"/>
              <p:cNvSpPr/>
              <p:nvPr/>
            </p:nvSpPr>
            <p:spPr>
              <a:xfrm>
                <a:off x="4102400" y="3289318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195" name="メモ 194"/>
              <p:cNvSpPr/>
              <p:nvPr/>
            </p:nvSpPr>
            <p:spPr>
              <a:xfrm>
                <a:off x="6202908" y="3212976"/>
                <a:ext cx="1186140" cy="1482675"/>
              </a:xfrm>
              <a:prstGeom prst="foldedCorner">
                <a:avLst/>
              </a:prstGeom>
              <a:gradFill>
                <a:gsLst>
                  <a:gs pos="0">
                    <a:schemeClr val="bg1"/>
                  </a:gs>
                  <a:gs pos="50000">
                    <a:schemeClr val="bg1"/>
                  </a:gs>
                  <a:gs pos="100000">
                    <a:schemeClr val="bg1">
                      <a:lumMod val="95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101600" dist="38100" dir="5400000" rotWithShape="0">
                  <a:srgbClr val="000000">
                    <a:alpha val="50000"/>
                  </a:srgbClr>
                </a:outerShdw>
              </a:effectLst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196" name="円/楕円 195"/>
              <p:cNvSpPr/>
              <p:nvPr/>
            </p:nvSpPr>
            <p:spPr>
              <a:xfrm>
                <a:off x="4280321" y="3585854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199" name="円/楕円 198"/>
              <p:cNvSpPr/>
              <p:nvPr/>
            </p:nvSpPr>
            <p:spPr>
              <a:xfrm>
                <a:off x="3924479" y="4178924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200" name="円/楕円 199"/>
              <p:cNvSpPr/>
              <p:nvPr/>
            </p:nvSpPr>
            <p:spPr>
              <a:xfrm>
                <a:off x="4458242" y="3882389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201" name="円/楕円 200"/>
              <p:cNvSpPr/>
              <p:nvPr/>
            </p:nvSpPr>
            <p:spPr>
              <a:xfrm>
                <a:off x="4102400" y="3882389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202" name="円/楕円 201"/>
              <p:cNvSpPr/>
              <p:nvPr/>
            </p:nvSpPr>
            <p:spPr>
              <a:xfrm>
                <a:off x="4280321" y="4178924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cxnSp>
            <p:nvCxnSpPr>
              <p:cNvPr id="203" name="直線矢印コネクタ 202"/>
              <p:cNvCxnSpPr>
                <a:stCxn id="193" idx="4"/>
                <a:endCxn id="196" idx="1"/>
              </p:cNvCxnSpPr>
              <p:nvPr/>
            </p:nvCxnSpPr>
            <p:spPr>
              <a:xfrm rot="16200000" flipH="1">
                <a:off x="4176533" y="3482066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4" name="直線矢印コネクタ 203"/>
              <p:cNvCxnSpPr>
                <a:stCxn id="193" idx="4"/>
                <a:endCxn id="201" idx="0"/>
              </p:cNvCxnSpPr>
              <p:nvPr/>
            </p:nvCxnSpPr>
            <p:spPr>
              <a:xfrm rot="5400000">
                <a:off x="3983786" y="3674814"/>
                <a:ext cx="415149" cy="131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5" name="直線矢印コネクタ 204"/>
              <p:cNvCxnSpPr>
                <a:stCxn id="196" idx="4"/>
                <a:endCxn id="200" idx="1"/>
              </p:cNvCxnSpPr>
              <p:nvPr/>
            </p:nvCxnSpPr>
            <p:spPr>
              <a:xfrm rot="16200000" flipH="1">
                <a:off x="4354454" y="3778601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6" name="直線矢印コネクタ 205"/>
              <p:cNvCxnSpPr>
                <a:stCxn id="201" idx="4"/>
                <a:endCxn id="202" idx="1"/>
              </p:cNvCxnSpPr>
              <p:nvPr/>
            </p:nvCxnSpPr>
            <p:spPr>
              <a:xfrm rot="16200000" flipH="1">
                <a:off x="4176533" y="4075136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7" name="直線矢印コネクタ 206"/>
              <p:cNvCxnSpPr>
                <a:stCxn id="199" idx="6"/>
                <a:endCxn id="202" idx="2"/>
              </p:cNvCxnSpPr>
              <p:nvPr/>
            </p:nvCxnSpPr>
            <p:spPr>
              <a:xfrm>
                <a:off x="4102400" y="4267884"/>
                <a:ext cx="177921" cy="131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8" name="直線矢印コネクタ 207"/>
              <p:cNvCxnSpPr>
                <a:stCxn id="202" idx="0"/>
                <a:endCxn id="200" idx="3"/>
              </p:cNvCxnSpPr>
              <p:nvPr/>
            </p:nvCxnSpPr>
            <p:spPr>
              <a:xfrm rot="5400000" flipH="1" flipV="1">
                <a:off x="4354454" y="4049081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09" name="円/楕円 208"/>
              <p:cNvSpPr/>
              <p:nvPr/>
            </p:nvSpPr>
            <p:spPr>
              <a:xfrm>
                <a:off x="5421506" y="3289318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210" name="円/楕円 209"/>
              <p:cNvSpPr/>
              <p:nvPr/>
            </p:nvSpPr>
            <p:spPr>
              <a:xfrm>
                <a:off x="5599427" y="3585854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211" name="円/楕円 210"/>
              <p:cNvSpPr/>
              <p:nvPr/>
            </p:nvSpPr>
            <p:spPr>
              <a:xfrm>
                <a:off x="5243585" y="4178924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212" name="円/楕円 211"/>
              <p:cNvSpPr/>
              <p:nvPr/>
            </p:nvSpPr>
            <p:spPr>
              <a:xfrm>
                <a:off x="5777349" y="3882389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213" name="円/楕円 212"/>
              <p:cNvSpPr/>
              <p:nvPr/>
            </p:nvSpPr>
            <p:spPr>
              <a:xfrm>
                <a:off x="5421506" y="3882389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214" name="メモ 213"/>
              <p:cNvSpPr/>
              <p:nvPr/>
            </p:nvSpPr>
            <p:spPr>
              <a:xfrm>
                <a:off x="7518073" y="3212976"/>
                <a:ext cx="1186140" cy="1482675"/>
              </a:xfrm>
              <a:prstGeom prst="foldedCorner">
                <a:avLst/>
              </a:prstGeom>
              <a:gradFill>
                <a:gsLst>
                  <a:gs pos="0">
                    <a:schemeClr val="bg1"/>
                  </a:gs>
                  <a:gs pos="50000">
                    <a:schemeClr val="bg1"/>
                  </a:gs>
                  <a:gs pos="100000">
                    <a:schemeClr val="bg1">
                      <a:lumMod val="95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101600" dist="38100" dir="5400000" rotWithShape="0">
                  <a:srgbClr val="000000">
                    <a:alpha val="50000"/>
                  </a:srgbClr>
                </a:outerShdw>
              </a:effectLst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215" name="円/楕円 214"/>
              <p:cNvSpPr/>
              <p:nvPr/>
            </p:nvSpPr>
            <p:spPr>
              <a:xfrm>
                <a:off x="5065664" y="3882389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216" name="円/楕円 215"/>
              <p:cNvSpPr/>
              <p:nvPr/>
            </p:nvSpPr>
            <p:spPr>
              <a:xfrm>
                <a:off x="5243585" y="3585854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217" name="円/楕円 216"/>
              <p:cNvSpPr/>
              <p:nvPr/>
            </p:nvSpPr>
            <p:spPr>
              <a:xfrm>
                <a:off x="5599427" y="4178924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cxnSp>
            <p:nvCxnSpPr>
              <p:cNvPr id="218" name="直線矢印コネクタ 217"/>
              <p:cNvCxnSpPr>
                <a:stCxn id="209" idx="4"/>
                <a:endCxn id="216" idx="7"/>
              </p:cNvCxnSpPr>
              <p:nvPr/>
            </p:nvCxnSpPr>
            <p:spPr>
              <a:xfrm rot="5400000">
                <a:off x="5380624" y="3482067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9" name="直線矢印コネクタ 218"/>
              <p:cNvCxnSpPr>
                <a:stCxn id="209" idx="4"/>
                <a:endCxn id="210" idx="1"/>
              </p:cNvCxnSpPr>
              <p:nvPr/>
            </p:nvCxnSpPr>
            <p:spPr>
              <a:xfrm rot="16200000" flipH="1">
                <a:off x="5495640" y="3482066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0" name="直線矢印コネクタ 219"/>
              <p:cNvCxnSpPr>
                <a:stCxn id="216" idx="4"/>
                <a:endCxn id="215" idx="7"/>
              </p:cNvCxnSpPr>
              <p:nvPr/>
            </p:nvCxnSpPr>
            <p:spPr>
              <a:xfrm rot="5400000">
                <a:off x="5202703" y="3778602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1" name="直線矢印コネクタ 220"/>
              <p:cNvCxnSpPr>
                <a:stCxn id="215" idx="0"/>
                <a:endCxn id="216" idx="3"/>
              </p:cNvCxnSpPr>
              <p:nvPr/>
            </p:nvCxnSpPr>
            <p:spPr>
              <a:xfrm rot="5400000" flipH="1" flipV="1">
                <a:off x="5139798" y="3752546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2" name="直線矢印コネクタ 221"/>
              <p:cNvCxnSpPr>
                <a:stCxn id="209" idx="4"/>
                <a:endCxn id="213" idx="0"/>
              </p:cNvCxnSpPr>
              <p:nvPr/>
            </p:nvCxnSpPr>
            <p:spPr>
              <a:xfrm rot="5400000">
                <a:off x="5302892" y="3674814"/>
                <a:ext cx="415149" cy="131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3" name="直線矢印コネクタ 222"/>
              <p:cNvCxnSpPr>
                <a:stCxn id="210" idx="4"/>
                <a:endCxn id="212" idx="1"/>
              </p:cNvCxnSpPr>
              <p:nvPr/>
            </p:nvCxnSpPr>
            <p:spPr>
              <a:xfrm rot="16200000" flipH="1">
                <a:off x="5673561" y="3778601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4" name="直線矢印コネクタ 223"/>
              <p:cNvCxnSpPr>
                <a:stCxn id="213" idx="4"/>
                <a:endCxn id="217" idx="1"/>
              </p:cNvCxnSpPr>
              <p:nvPr/>
            </p:nvCxnSpPr>
            <p:spPr>
              <a:xfrm rot="16200000" flipH="1">
                <a:off x="5495640" y="4075136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5" name="直線矢印コネクタ 224"/>
              <p:cNvCxnSpPr>
                <a:stCxn id="211" idx="6"/>
                <a:endCxn id="217" idx="2"/>
              </p:cNvCxnSpPr>
              <p:nvPr/>
            </p:nvCxnSpPr>
            <p:spPr>
              <a:xfrm>
                <a:off x="5421506" y="4267884"/>
                <a:ext cx="177921" cy="131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6" name="直線矢印コネクタ 225"/>
              <p:cNvCxnSpPr>
                <a:stCxn id="217" idx="0"/>
                <a:endCxn id="212" idx="3"/>
              </p:cNvCxnSpPr>
              <p:nvPr/>
            </p:nvCxnSpPr>
            <p:spPr>
              <a:xfrm rot="5400000" flipH="1" flipV="1">
                <a:off x="5673561" y="4049081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28" name="円/楕円 227"/>
              <p:cNvSpPr/>
              <p:nvPr/>
            </p:nvSpPr>
            <p:spPr>
              <a:xfrm>
                <a:off x="6914592" y="3585854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229" name="円/楕円 228"/>
              <p:cNvSpPr/>
              <p:nvPr/>
            </p:nvSpPr>
            <p:spPr>
              <a:xfrm>
                <a:off x="6558750" y="4178924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230" name="円/楕円 229"/>
              <p:cNvSpPr/>
              <p:nvPr/>
            </p:nvSpPr>
            <p:spPr>
              <a:xfrm>
                <a:off x="7092513" y="3882389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231" name="円/楕円 230"/>
              <p:cNvSpPr/>
              <p:nvPr/>
            </p:nvSpPr>
            <p:spPr>
              <a:xfrm>
                <a:off x="6736671" y="3882389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234" name="円/楕円 233"/>
              <p:cNvSpPr/>
              <p:nvPr/>
            </p:nvSpPr>
            <p:spPr>
              <a:xfrm>
                <a:off x="6914592" y="4178924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cxnSp>
            <p:nvCxnSpPr>
              <p:cNvPr id="238" name="直線矢印コネクタ 237"/>
              <p:cNvCxnSpPr>
                <a:stCxn id="228" idx="4"/>
                <a:endCxn id="230" idx="1"/>
              </p:cNvCxnSpPr>
              <p:nvPr/>
            </p:nvCxnSpPr>
            <p:spPr>
              <a:xfrm rot="16200000" flipH="1">
                <a:off x="6988726" y="3778601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39" name="直線矢印コネクタ 238"/>
              <p:cNvCxnSpPr>
                <a:stCxn id="231" idx="4"/>
                <a:endCxn id="234" idx="1"/>
              </p:cNvCxnSpPr>
              <p:nvPr/>
            </p:nvCxnSpPr>
            <p:spPr>
              <a:xfrm rot="16200000" flipH="1">
                <a:off x="6810805" y="4075136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0" name="直線矢印コネクタ 239"/>
              <p:cNvCxnSpPr>
                <a:stCxn id="229" idx="6"/>
                <a:endCxn id="234" idx="2"/>
              </p:cNvCxnSpPr>
              <p:nvPr/>
            </p:nvCxnSpPr>
            <p:spPr>
              <a:xfrm>
                <a:off x="6736671" y="4267884"/>
                <a:ext cx="177921" cy="131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1" name="直線矢印コネクタ 240"/>
              <p:cNvCxnSpPr>
                <a:stCxn id="234" idx="0"/>
                <a:endCxn id="230" idx="3"/>
              </p:cNvCxnSpPr>
              <p:nvPr/>
            </p:nvCxnSpPr>
            <p:spPr>
              <a:xfrm rot="5400000" flipH="1" flipV="1">
                <a:off x="6988726" y="4049081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42" name="円/楕円 241"/>
              <p:cNvSpPr/>
              <p:nvPr/>
            </p:nvSpPr>
            <p:spPr>
              <a:xfrm>
                <a:off x="8051836" y="3289318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243" name="円/楕円 242"/>
              <p:cNvSpPr/>
              <p:nvPr/>
            </p:nvSpPr>
            <p:spPr>
              <a:xfrm>
                <a:off x="8229757" y="3585854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244" name="円/楕円 243"/>
              <p:cNvSpPr/>
              <p:nvPr/>
            </p:nvSpPr>
            <p:spPr>
              <a:xfrm>
                <a:off x="7873915" y="4178924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245" name="円/楕円 244"/>
              <p:cNvSpPr/>
              <p:nvPr/>
            </p:nvSpPr>
            <p:spPr>
              <a:xfrm>
                <a:off x="8407678" y="3882389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246" name="円/楕円 245"/>
              <p:cNvSpPr/>
              <p:nvPr/>
            </p:nvSpPr>
            <p:spPr>
              <a:xfrm>
                <a:off x="8051836" y="3882389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247" name="円/楕円 246"/>
              <p:cNvSpPr/>
              <p:nvPr/>
            </p:nvSpPr>
            <p:spPr>
              <a:xfrm>
                <a:off x="7695994" y="3882389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248" name="円/楕円 247"/>
              <p:cNvSpPr/>
              <p:nvPr/>
            </p:nvSpPr>
            <p:spPr>
              <a:xfrm>
                <a:off x="7873915" y="3585854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249" name="円/楕円 248"/>
              <p:cNvSpPr/>
              <p:nvPr/>
            </p:nvSpPr>
            <p:spPr>
              <a:xfrm>
                <a:off x="8229757" y="4178924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cxnSp>
            <p:nvCxnSpPr>
              <p:cNvPr id="250" name="直線矢印コネクタ 249"/>
              <p:cNvCxnSpPr>
                <a:stCxn id="242" idx="4"/>
                <a:endCxn id="248" idx="7"/>
              </p:cNvCxnSpPr>
              <p:nvPr/>
            </p:nvCxnSpPr>
            <p:spPr>
              <a:xfrm rot="5400000">
                <a:off x="8010954" y="3482067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1" name="直線矢印コネクタ 250"/>
              <p:cNvCxnSpPr>
                <a:stCxn id="242" idx="4"/>
                <a:endCxn id="243" idx="1"/>
              </p:cNvCxnSpPr>
              <p:nvPr/>
            </p:nvCxnSpPr>
            <p:spPr>
              <a:xfrm rot="16200000" flipH="1">
                <a:off x="8125970" y="3482066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2" name="直線矢印コネクタ 251"/>
              <p:cNvCxnSpPr>
                <a:stCxn id="248" idx="4"/>
                <a:endCxn id="247" idx="7"/>
              </p:cNvCxnSpPr>
              <p:nvPr/>
            </p:nvCxnSpPr>
            <p:spPr>
              <a:xfrm rot="5400000">
                <a:off x="7833033" y="3778602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3" name="直線矢印コネクタ 252"/>
              <p:cNvCxnSpPr>
                <a:stCxn id="247" idx="0"/>
                <a:endCxn id="248" idx="3"/>
              </p:cNvCxnSpPr>
              <p:nvPr/>
            </p:nvCxnSpPr>
            <p:spPr>
              <a:xfrm rot="5400000" flipH="1" flipV="1">
                <a:off x="7770128" y="3752546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4" name="直線矢印コネクタ 253"/>
              <p:cNvCxnSpPr>
                <a:stCxn id="242" idx="4"/>
                <a:endCxn id="246" idx="0"/>
              </p:cNvCxnSpPr>
              <p:nvPr/>
            </p:nvCxnSpPr>
            <p:spPr>
              <a:xfrm rot="5400000">
                <a:off x="7933222" y="3674814"/>
                <a:ext cx="415149" cy="131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5" name="直線矢印コネクタ 254"/>
              <p:cNvCxnSpPr>
                <a:stCxn id="243" idx="4"/>
                <a:endCxn id="245" idx="1"/>
              </p:cNvCxnSpPr>
              <p:nvPr/>
            </p:nvCxnSpPr>
            <p:spPr>
              <a:xfrm rot="16200000" flipH="1">
                <a:off x="8303891" y="3778601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6" name="直線矢印コネクタ 255"/>
              <p:cNvCxnSpPr>
                <a:stCxn id="246" idx="4"/>
                <a:endCxn id="249" idx="1"/>
              </p:cNvCxnSpPr>
              <p:nvPr/>
            </p:nvCxnSpPr>
            <p:spPr>
              <a:xfrm rot="16200000" flipH="1">
                <a:off x="8125970" y="4075136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7" name="直線矢印コネクタ 256"/>
              <p:cNvCxnSpPr>
                <a:stCxn id="244" idx="6"/>
                <a:endCxn id="249" idx="2"/>
              </p:cNvCxnSpPr>
              <p:nvPr/>
            </p:nvCxnSpPr>
            <p:spPr>
              <a:xfrm>
                <a:off x="8051836" y="4267884"/>
                <a:ext cx="177921" cy="131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8" name="直線矢印コネクタ 257"/>
              <p:cNvCxnSpPr>
                <a:stCxn id="249" idx="0"/>
                <a:endCxn id="245" idx="3"/>
              </p:cNvCxnSpPr>
              <p:nvPr/>
            </p:nvCxnSpPr>
            <p:spPr>
              <a:xfrm rot="5400000" flipH="1" flipV="1">
                <a:off x="8303891" y="4049081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59" name="メモ 258"/>
              <p:cNvSpPr/>
              <p:nvPr/>
            </p:nvSpPr>
            <p:spPr>
              <a:xfrm>
                <a:off x="2233732" y="3212976"/>
                <a:ext cx="1186140" cy="1482675"/>
              </a:xfrm>
              <a:prstGeom prst="foldedCorner">
                <a:avLst/>
              </a:prstGeom>
              <a:gradFill>
                <a:gsLst>
                  <a:gs pos="0">
                    <a:schemeClr val="bg1"/>
                  </a:gs>
                  <a:gs pos="50000">
                    <a:schemeClr val="bg1"/>
                  </a:gs>
                  <a:gs pos="100000">
                    <a:schemeClr val="bg1">
                      <a:lumMod val="95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101600" dist="38100" dir="5400000" rotWithShape="0">
                  <a:srgbClr val="000000">
                    <a:alpha val="50000"/>
                  </a:srgbClr>
                </a:outerShdw>
              </a:effectLst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260" name="円/楕円 259"/>
              <p:cNvSpPr/>
              <p:nvPr/>
            </p:nvSpPr>
            <p:spPr>
              <a:xfrm>
                <a:off x="2767495" y="3331590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261" name="円/楕円 260"/>
              <p:cNvSpPr/>
              <p:nvPr/>
            </p:nvSpPr>
            <p:spPr>
              <a:xfrm>
                <a:off x="2945416" y="3628125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262" name="円/楕円 261"/>
              <p:cNvSpPr/>
              <p:nvPr/>
            </p:nvSpPr>
            <p:spPr>
              <a:xfrm>
                <a:off x="3123337" y="3924660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263" name="円/楕円 262"/>
              <p:cNvSpPr/>
              <p:nvPr/>
            </p:nvSpPr>
            <p:spPr>
              <a:xfrm>
                <a:off x="2767495" y="3924660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264" name="円/楕円 263"/>
              <p:cNvSpPr/>
              <p:nvPr/>
            </p:nvSpPr>
            <p:spPr>
              <a:xfrm>
                <a:off x="2411653" y="3924660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265" name="円/楕円 264"/>
              <p:cNvSpPr/>
              <p:nvPr/>
            </p:nvSpPr>
            <p:spPr>
              <a:xfrm>
                <a:off x="2589574" y="3628125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266" name="円/楕円 265"/>
              <p:cNvSpPr/>
              <p:nvPr/>
            </p:nvSpPr>
            <p:spPr>
              <a:xfrm>
                <a:off x="2945416" y="4221195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cxnSp>
            <p:nvCxnSpPr>
              <p:cNvPr id="267" name="直線矢印コネクタ 266"/>
              <p:cNvCxnSpPr>
                <a:stCxn id="260" idx="4"/>
                <a:endCxn id="265" idx="7"/>
              </p:cNvCxnSpPr>
              <p:nvPr/>
            </p:nvCxnSpPr>
            <p:spPr>
              <a:xfrm rot="5400000">
                <a:off x="2726612" y="3524338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8" name="直線矢印コネクタ 267"/>
              <p:cNvCxnSpPr>
                <a:stCxn id="260" idx="4"/>
                <a:endCxn id="261" idx="1"/>
              </p:cNvCxnSpPr>
              <p:nvPr/>
            </p:nvCxnSpPr>
            <p:spPr>
              <a:xfrm rot="16200000" flipH="1">
                <a:off x="2841628" y="3524337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9" name="直線矢印コネクタ 268"/>
              <p:cNvCxnSpPr>
                <a:stCxn id="265" idx="4"/>
                <a:endCxn id="264" idx="7"/>
              </p:cNvCxnSpPr>
              <p:nvPr/>
            </p:nvCxnSpPr>
            <p:spPr>
              <a:xfrm rot="5400000">
                <a:off x="2548691" y="3820873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0" name="直線矢印コネクタ 269"/>
              <p:cNvCxnSpPr>
                <a:stCxn id="264" idx="0"/>
                <a:endCxn id="265" idx="3"/>
              </p:cNvCxnSpPr>
              <p:nvPr/>
            </p:nvCxnSpPr>
            <p:spPr>
              <a:xfrm rot="5400000" flipH="1" flipV="1">
                <a:off x="2485786" y="3794817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1" name="直線矢印コネクタ 270"/>
              <p:cNvCxnSpPr>
                <a:stCxn id="260" idx="4"/>
                <a:endCxn id="263" idx="0"/>
              </p:cNvCxnSpPr>
              <p:nvPr/>
            </p:nvCxnSpPr>
            <p:spPr>
              <a:xfrm rot="5400000">
                <a:off x="2648881" y="3717086"/>
                <a:ext cx="415149" cy="131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2" name="直線矢印コネクタ 271"/>
              <p:cNvCxnSpPr>
                <a:stCxn id="261" idx="4"/>
                <a:endCxn id="262" idx="1"/>
              </p:cNvCxnSpPr>
              <p:nvPr/>
            </p:nvCxnSpPr>
            <p:spPr>
              <a:xfrm rot="16200000" flipH="1">
                <a:off x="3019550" y="3820873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3" name="直線矢印コネクタ 272"/>
              <p:cNvCxnSpPr>
                <a:stCxn id="263" idx="4"/>
                <a:endCxn id="266" idx="1"/>
              </p:cNvCxnSpPr>
              <p:nvPr/>
            </p:nvCxnSpPr>
            <p:spPr>
              <a:xfrm rot="16200000" flipH="1">
                <a:off x="2841628" y="4117408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4" name="直線矢印コネクタ 273"/>
              <p:cNvCxnSpPr>
                <a:stCxn id="266" idx="0"/>
                <a:endCxn id="262" idx="3"/>
              </p:cNvCxnSpPr>
              <p:nvPr/>
            </p:nvCxnSpPr>
            <p:spPr>
              <a:xfrm rot="5400000" flipH="1" flipV="1">
                <a:off x="3019550" y="4091352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75" name="角丸四角形 274"/>
              <p:cNvSpPr/>
              <p:nvPr/>
            </p:nvSpPr>
            <p:spPr>
              <a:xfrm>
                <a:off x="611560" y="3429000"/>
                <a:ext cx="1008112" cy="1080120"/>
              </a:xfrm>
              <a:prstGeom prst="roundRect">
                <a:avLst/>
              </a:prstGeom>
              <a:ln>
                <a:noFill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276" name="円/楕円 275"/>
              <p:cNvSpPr/>
              <p:nvPr/>
            </p:nvSpPr>
            <p:spPr>
              <a:xfrm>
                <a:off x="1005505" y="3564513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277" name="円/楕円 276"/>
              <p:cNvSpPr/>
              <p:nvPr/>
            </p:nvSpPr>
            <p:spPr>
              <a:xfrm>
                <a:off x="1183426" y="3861048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278" name="円/楕円 277"/>
              <p:cNvSpPr/>
              <p:nvPr/>
            </p:nvSpPr>
            <p:spPr>
              <a:xfrm>
                <a:off x="827584" y="3861048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279" name="円/楕円 278"/>
              <p:cNvSpPr/>
              <p:nvPr/>
            </p:nvSpPr>
            <p:spPr>
              <a:xfrm>
                <a:off x="1005505" y="4157583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cxnSp>
            <p:nvCxnSpPr>
              <p:cNvPr id="280" name="直線矢印コネクタ 279"/>
              <p:cNvCxnSpPr>
                <a:stCxn id="276" idx="4"/>
                <a:endCxn id="277" idx="1"/>
              </p:cNvCxnSpPr>
              <p:nvPr/>
            </p:nvCxnSpPr>
            <p:spPr>
              <a:xfrm rot="16200000" flipH="1">
                <a:off x="1079639" y="3757261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1" name="直線矢印コネクタ 280"/>
              <p:cNvCxnSpPr>
                <a:stCxn id="278" idx="4"/>
                <a:endCxn id="279" idx="1"/>
              </p:cNvCxnSpPr>
              <p:nvPr/>
            </p:nvCxnSpPr>
            <p:spPr>
              <a:xfrm rot="16200000" flipH="1">
                <a:off x="901717" y="4053796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2" name="直線矢印コネクタ 281"/>
              <p:cNvCxnSpPr>
                <a:stCxn id="279" idx="0"/>
                <a:endCxn id="277" idx="3"/>
              </p:cNvCxnSpPr>
              <p:nvPr/>
            </p:nvCxnSpPr>
            <p:spPr>
              <a:xfrm rot="5400000" flipH="1" flipV="1">
                <a:off x="1079639" y="4027740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84" name="角丸四角形 283"/>
            <p:cNvSpPr/>
            <p:nvPr/>
          </p:nvSpPr>
          <p:spPr>
            <a:xfrm>
              <a:off x="250825" y="3140968"/>
              <a:ext cx="8642349" cy="1656184"/>
            </a:xfrm>
            <a:prstGeom prst="roundRect">
              <a:avLst>
                <a:gd name="adj" fmla="val 10225"/>
              </a:avLst>
            </a:prstGeom>
            <a:noFill/>
            <a:ln w="12700">
              <a:solidFill>
                <a:schemeClr val="tx1"/>
              </a:solidFill>
              <a:prstDash val="solid"/>
            </a:ln>
            <a:effectLst>
              <a:outerShdw blurRad="101600" dist="38100" dir="5400000" rotWithShape="0">
                <a:srgbClr val="000000">
                  <a:alpha val="50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85" name="テキスト ボックス 284"/>
            <p:cNvSpPr txBox="1"/>
            <p:nvPr/>
          </p:nvSpPr>
          <p:spPr>
            <a:xfrm>
              <a:off x="539552" y="3460938"/>
              <a:ext cx="50847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i="1" dirty="0" smtClean="0">
                  <a:latin typeface="ヒラギノ明朝 ProN W6" pitchFamily="18" charset="-128"/>
                  <a:ea typeface="ヒラギノ明朝 ProN W6" pitchFamily="18" charset="-128"/>
                </a:rPr>
                <a:t>P1</a:t>
              </a:r>
              <a:endParaRPr kumimoji="1" lang="ja-JP" altLang="en-US" sz="2000" i="1" dirty="0">
                <a:latin typeface="ヒラギノ明朝 ProN W6" pitchFamily="18" charset="-128"/>
                <a:ea typeface="ヒラギノ明朝 ProN W6" pitchFamily="18" charset="-128"/>
              </a:endParaRPr>
            </a:p>
          </p:txBody>
        </p:sp>
      </p:grpSp>
      <p:grpSp>
        <p:nvGrpSpPr>
          <p:cNvPr id="291" name="グループ化 290"/>
          <p:cNvGrpSpPr/>
          <p:nvPr/>
        </p:nvGrpSpPr>
        <p:grpSpPr>
          <a:xfrm>
            <a:off x="250825" y="5012904"/>
            <a:ext cx="8642349" cy="1656184"/>
            <a:chOff x="250825" y="5012904"/>
            <a:chExt cx="8642349" cy="1656184"/>
          </a:xfrm>
        </p:grpSpPr>
        <p:grpSp>
          <p:nvGrpSpPr>
            <p:cNvPr id="304" name="グループ化 303"/>
            <p:cNvGrpSpPr/>
            <p:nvPr/>
          </p:nvGrpSpPr>
          <p:grpSpPr>
            <a:xfrm>
              <a:off x="611560" y="5114677"/>
              <a:ext cx="8105567" cy="1482675"/>
              <a:chOff x="611560" y="5114677"/>
              <a:chExt cx="8105567" cy="1482675"/>
            </a:xfrm>
          </p:grpSpPr>
          <p:sp>
            <p:nvSpPr>
              <p:cNvPr id="5" name="メモ 4"/>
              <p:cNvSpPr/>
              <p:nvPr/>
            </p:nvSpPr>
            <p:spPr>
              <a:xfrm>
                <a:off x="4900657" y="5114677"/>
                <a:ext cx="1186140" cy="1482675"/>
              </a:xfrm>
              <a:prstGeom prst="foldedCorner">
                <a:avLst/>
              </a:prstGeom>
              <a:gradFill>
                <a:gsLst>
                  <a:gs pos="0">
                    <a:schemeClr val="bg1"/>
                  </a:gs>
                  <a:gs pos="50000">
                    <a:schemeClr val="bg1"/>
                  </a:gs>
                  <a:gs pos="100000">
                    <a:schemeClr val="bg1">
                      <a:lumMod val="95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101600" dist="38100" dir="5400000" rotWithShape="0">
                  <a:srgbClr val="000000">
                    <a:alpha val="50000"/>
                  </a:srgbClr>
                </a:outerShdw>
              </a:effectLst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6" name="メモ 5"/>
              <p:cNvSpPr/>
              <p:nvPr/>
            </p:nvSpPr>
            <p:spPr>
              <a:xfrm>
                <a:off x="3581550" y="5114677"/>
                <a:ext cx="1186140" cy="1482675"/>
              </a:xfrm>
              <a:prstGeom prst="foldedCorner">
                <a:avLst/>
              </a:prstGeom>
              <a:gradFill>
                <a:gsLst>
                  <a:gs pos="0">
                    <a:schemeClr val="bg1"/>
                  </a:gs>
                  <a:gs pos="50000">
                    <a:schemeClr val="bg1"/>
                  </a:gs>
                  <a:gs pos="100000">
                    <a:schemeClr val="bg1">
                      <a:lumMod val="95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101600" dist="38100" dir="5400000" rotWithShape="0">
                  <a:srgbClr val="000000">
                    <a:alpha val="50000"/>
                  </a:srgbClr>
                </a:outerShdw>
              </a:effectLst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7" name="円/楕円 6"/>
              <p:cNvSpPr/>
              <p:nvPr/>
            </p:nvSpPr>
            <p:spPr>
              <a:xfrm>
                <a:off x="4115313" y="5191019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9" name="メモ 8"/>
              <p:cNvSpPr/>
              <p:nvPr/>
            </p:nvSpPr>
            <p:spPr>
              <a:xfrm>
                <a:off x="6215822" y="5114677"/>
                <a:ext cx="1186140" cy="1482675"/>
              </a:xfrm>
              <a:prstGeom prst="foldedCorner">
                <a:avLst/>
              </a:prstGeom>
              <a:gradFill>
                <a:gsLst>
                  <a:gs pos="0">
                    <a:schemeClr val="bg1"/>
                  </a:gs>
                  <a:gs pos="50000">
                    <a:schemeClr val="bg1"/>
                  </a:gs>
                  <a:gs pos="100000">
                    <a:schemeClr val="bg1">
                      <a:lumMod val="95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101600" dist="38100" dir="5400000" rotWithShape="0">
                  <a:srgbClr val="000000">
                    <a:alpha val="50000"/>
                  </a:srgbClr>
                </a:outerShdw>
              </a:effectLst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10" name="円/楕円 9"/>
              <p:cNvSpPr/>
              <p:nvPr/>
            </p:nvSpPr>
            <p:spPr>
              <a:xfrm>
                <a:off x="4293234" y="5487554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13" name="円/楕円 12"/>
              <p:cNvSpPr/>
              <p:nvPr/>
            </p:nvSpPr>
            <p:spPr>
              <a:xfrm>
                <a:off x="3937392" y="6080624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14" name="円/楕円 13"/>
              <p:cNvSpPr/>
              <p:nvPr/>
            </p:nvSpPr>
            <p:spPr>
              <a:xfrm>
                <a:off x="4471155" y="5784089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15" name="円/楕円 14"/>
              <p:cNvSpPr/>
              <p:nvPr/>
            </p:nvSpPr>
            <p:spPr>
              <a:xfrm>
                <a:off x="4115313" y="5784089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16" name="円/楕円 15"/>
              <p:cNvSpPr/>
              <p:nvPr/>
            </p:nvSpPr>
            <p:spPr>
              <a:xfrm>
                <a:off x="4293234" y="6080624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cxnSp>
            <p:nvCxnSpPr>
              <p:cNvPr id="17" name="直線矢印コネクタ 16"/>
              <p:cNvCxnSpPr>
                <a:stCxn id="7" idx="4"/>
                <a:endCxn id="10" idx="1"/>
              </p:cNvCxnSpPr>
              <p:nvPr/>
            </p:nvCxnSpPr>
            <p:spPr>
              <a:xfrm rot="16200000" flipH="1">
                <a:off x="4189447" y="5383766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直線矢印コネクタ 17"/>
              <p:cNvCxnSpPr>
                <a:stCxn id="7" idx="4"/>
                <a:endCxn id="15" idx="0"/>
              </p:cNvCxnSpPr>
              <p:nvPr/>
            </p:nvCxnSpPr>
            <p:spPr>
              <a:xfrm rot="5400000">
                <a:off x="3996699" y="5576515"/>
                <a:ext cx="415149" cy="131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" name="直線矢印コネクタ 18"/>
              <p:cNvCxnSpPr>
                <a:stCxn id="10" idx="4"/>
                <a:endCxn id="14" idx="1"/>
              </p:cNvCxnSpPr>
              <p:nvPr/>
            </p:nvCxnSpPr>
            <p:spPr>
              <a:xfrm rot="16200000" flipH="1">
                <a:off x="4367368" y="5680302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" name="直線矢印コネクタ 19"/>
              <p:cNvCxnSpPr>
                <a:stCxn id="15" idx="4"/>
                <a:endCxn id="16" idx="1"/>
              </p:cNvCxnSpPr>
              <p:nvPr/>
            </p:nvCxnSpPr>
            <p:spPr>
              <a:xfrm rot="16200000" flipH="1">
                <a:off x="4189447" y="5976837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直線矢印コネクタ 20"/>
              <p:cNvCxnSpPr>
                <a:stCxn id="13" idx="6"/>
                <a:endCxn id="16" idx="2"/>
              </p:cNvCxnSpPr>
              <p:nvPr/>
            </p:nvCxnSpPr>
            <p:spPr>
              <a:xfrm>
                <a:off x="4115313" y="6169585"/>
                <a:ext cx="177921" cy="131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" name="直線矢印コネクタ 21"/>
              <p:cNvCxnSpPr>
                <a:stCxn id="16" idx="0"/>
                <a:endCxn id="14" idx="3"/>
              </p:cNvCxnSpPr>
              <p:nvPr/>
            </p:nvCxnSpPr>
            <p:spPr>
              <a:xfrm rot="5400000" flipH="1" flipV="1">
                <a:off x="4367368" y="5950781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3" name="円/楕円 22"/>
              <p:cNvSpPr/>
              <p:nvPr/>
            </p:nvSpPr>
            <p:spPr>
              <a:xfrm>
                <a:off x="5434420" y="5191019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24" name="円/楕円 23"/>
              <p:cNvSpPr/>
              <p:nvPr/>
            </p:nvSpPr>
            <p:spPr>
              <a:xfrm>
                <a:off x="5612341" y="5487554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25" name="円/楕円 24"/>
              <p:cNvSpPr/>
              <p:nvPr/>
            </p:nvSpPr>
            <p:spPr>
              <a:xfrm>
                <a:off x="5256499" y="6080624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26" name="円/楕円 25"/>
              <p:cNvSpPr/>
              <p:nvPr/>
            </p:nvSpPr>
            <p:spPr>
              <a:xfrm>
                <a:off x="5790262" y="5784089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27" name="円/楕円 26"/>
              <p:cNvSpPr/>
              <p:nvPr/>
            </p:nvSpPr>
            <p:spPr>
              <a:xfrm>
                <a:off x="5434420" y="5784089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28" name="メモ 27"/>
              <p:cNvSpPr/>
              <p:nvPr/>
            </p:nvSpPr>
            <p:spPr>
              <a:xfrm>
                <a:off x="7530987" y="5114677"/>
                <a:ext cx="1186140" cy="1482675"/>
              </a:xfrm>
              <a:prstGeom prst="foldedCorner">
                <a:avLst/>
              </a:prstGeom>
              <a:gradFill>
                <a:gsLst>
                  <a:gs pos="0">
                    <a:schemeClr val="bg1"/>
                  </a:gs>
                  <a:gs pos="50000">
                    <a:schemeClr val="bg1"/>
                  </a:gs>
                  <a:gs pos="100000">
                    <a:schemeClr val="bg1">
                      <a:lumMod val="95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101600" dist="38100" dir="5400000" rotWithShape="0">
                  <a:srgbClr val="000000">
                    <a:alpha val="50000"/>
                  </a:srgbClr>
                </a:outerShdw>
              </a:effectLst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29" name="円/楕円 28"/>
              <p:cNvSpPr/>
              <p:nvPr/>
            </p:nvSpPr>
            <p:spPr>
              <a:xfrm>
                <a:off x="5078578" y="5784089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30" name="円/楕円 29"/>
              <p:cNvSpPr/>
              <p:nvPr/>
            </p:nvSpPr>
            <p:spPr>
              <a:xfrm>
                <a:off x="5256499" y="5487554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31" name="円/楕円 30"/>
              <p:cNvSpPr/>
              <p:nvPr/>
            </p:nvSpPr>
            <p:spPr>
              <a:xfrm>
                <a:off x="5612341" y="6080624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cxnSp>
            <p:nvCxnSpPr>
              <p:cNvPr id="32" name="直線矢印コネクタ 31"/>
              <p:cNvCxnSpPr>
                <a:stCxn id="23" idx="4"/>
                <a:endCxn id="30" idx="7"/>
              </p:cNvCxnSpPr>
              <p:nvPr/>
            </p:nvCxnSpPr>
            <p:spPr>
              <a:xfrm rot="5400000">
                <a:off x="5393537" y="5383767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直線矢印コネクタ 32"/>
              <p:cNvCxnSpPr>
                <a:stCxn id="23" idx="4"/>
                <a:endCxn id="24" idx="1"/>
              </p:cNvCxnSpPr>
              <p:nvPr/>
            </p:nvCxnSpPr>
            <p:spPr>
              <a:xfrm rot="16200000" flipH="1">
                <a:off x="5508553" y="5383766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直線矢印コネクタ 33"/>
              <p:cNvCxnSpPr>
                <a:stCxn id="30" idx="4"/>
                <a:endCxn id="29" idx="7"/>
              </p:cNvCxnSpPr>
              <p:nvPr/>
            </p:nvCxnSpPr>
            <p:spPr>
              <a:xfrm rot="5400000">
                <a:off x="5215616" y="5680302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直線矢印コネクタ 34"/>
              <p:cNvCxnSpPr>
                <a:stCxn id="29" idx="0"/>
                <a:endCxn id="30" idx="3"/>
              </p:cNvCxnSpPr>
              <p:nvPr/>
            </p:nvCxnSpPr>
            <p:spPr>
              <a:xfrm rot="5400000" flipH="1" flipV="1">
                <a:off x="5152711" y="5654246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直線矢印コネクタ 35"/>
              <p:cNvCxnSpPr>
                <a:stCxn id="23" idx="4"/>
                <a:endCxn id="27" idx="0"/>
              </p:cNvCxnSpPr>
              <p:nvPr/>
            </p:nvCxnSpPr>
            <p:spPr>
              <a:xfrm rot="5400000">
                <a:off x="5315806" y="5576515"/>
                <a:ext cx="415149" cy="131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直線矢印コネクタ 36"/>
              <p:cNvCxnSpPr>
                <a:stCxn id="24" idx="4"/>
                <a:endCxn id="26" idx="1"/>
              </p:cNvCxnSpPr>
              <p:nvPr/>
            </p:nvCxnSpPr>
            <p:spPr>
              <a:xfrm rot="16200000" flipH="1">
                <a:off x="5686474" y="5680302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8" name="直線矢印コネクタ 37"/>
              <p:cNvCxnSpPr>
                <a:stCxn id="27" idx="4"/>
                <a:endCxn id="31" idx="1"/>
              </p:cNvCxnSpPr>
              <p:nvPr/>
            </p:nvCxnSpPr>
            <p:spPr>
              <a:xfrm rot="16200000" flipH="1">
                <a:off x="5508553" y="5976837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直線矢印コネクタ 38"/>
              <p:cNvCxnSpPr>
                <a:stCxn id="25" idx="6"/>
                <a:endCxn id="31" idx="2"/>
              </p:cNvCxnSpPr>
              <p:nvPr/>
            </p:nvCxnSpPr>
            <p:spPr>
              <a:xfrm>
                <a:off x="5434420" y="6169585"/>
                <a:ext cx="177921" cy="131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直線矢印コネクタ 39"/>
              <p:cNvCxnSpPr>
                <a:stCxn id="31" idx="0"/>
                <a:endCxn id="26" idx="3"/>
              </p:cNvCxnSpPr>
              <p:nvPr/>
            </p:nvCxnSpPr>
            <p:spPr>
              <a:xfrm rot="5400000" flipH="1" flipV="1">
                <a:off x="5686474" y="5950781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2" name="円/楕円 41"/>
              <p:cNvSpPr/>
              <p:nvPr/>
            </p:nvSpPr>
            <p:spPr>
              <a:xfrm>
                <a:off x="6927506" y="5487554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43" name="円/楕円 42"/>
              <p:cNvSpPr/>
              <p:nvPr/>
            </p:nvSpPr>
            <p:spPr>
              <a:xfrm>
                <a:off x="6571664" y="6080624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44" name="円/楕円 43"/>
              <p:cNvSpPr/>
              <p:nvPr/>
            </p:nvSpPr>
            <p:spPr>
              <a:xfrm>
                <a:off x="7105427" y="5784089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45" name="円/楕円 44"/>
              <p:cNvSpPr/>
              <p:nvPr/>
            </p:nvSpPr>
            <p:spPr>
              <a:xfrm>
                <a:off x="6749585" y="5784089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48" name="円/楕円 47"/>
              <p:cNvSpPr/>
              <p:nvPr/>
            </p:nvSpPr>
            <p:spPr>
              <a:xfrm>
                <a:off x="6927506" y="6080624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cxnSp>
            <p:nvCxnSpPr>
              <p:cNvPr id="52" name="直線矢印コネクタ 51"/>
              <p:cNvCxnSpPr>
                <a:stCxn id="42" idx="4"/>
                <a:endCxn id="44" idx="1"/>
              </p:cNvCxnSpPr>
              <p:nvPr/>
            </p:nvCxnSpPr>
            <p:spPr>
              <a:xfrm rot="16200000" flipH="1">
                <a:off x="7001639" y="5680302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3" name="直線矢印コネクタ 52"/>
              <p:cNvCxnSpPr>
                <a:stCxn id="45" idx="4"/>
                <a:endCxn id="48" idx="1"/>
              </p:cNvCxnSpPr>
              <p:nvPr/>
            </p:nvCxnSpPr>
            <p:spPr>
              <a:xfrm rot="16200000" flipH="1">
                <a:off x="6823718" y="5976837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4" name="直線矢印コネクタ 53"/>
              <p:cNvCxnSpPr>
                <a:stCxn id="43" idx="6"/>
                <a:endCxn id="48" idx="2"/>
              </p:cNvCxnSpPr>
              <p:nvPr/>
            </p:nvCxnSpPr>
            <p:spPr>
              <a:xfrm>
                <a:off x="6749585" y="6169585"/>
                <a:ext cx="177921" cy="131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5" name="直線矢印コネクタ 54"/>
              <p:cNvCxnSpPr>
                <a:stCxn id="48" idx="0"/>
                <a:endCxn id="44" idx="3"/>
              </p:cNvCxnSpPr>
              <p:nvPr/>
            </p:nvCxnSpPr>
            <p:spPr>
              <a:xfrm rot="5400000" flipH="1" flipV="1">
                <a:off x="7001639" y="5950781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6" name="円/楕円 55"/>
              <p:cNvSpPr/>
              <p:nvPr/>
            </p:nvSpPr>
            <p:spPr>
              <a:xfrm>
                <a:off x="8064750" y="5191019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57" name="円/楕円 56"/>
              <p:cNvSpPr/>
              <p:nvPr/>
            </p:nvSpPr>
            <p:spPr>
              <a:xfrm>
                <a:off x="8242671" y="5487554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58" name="円/楕円 57"/>
              <p:cNvSpPr/>
              <p:nvPr/>
            </p:nvSpPr>
            <p:spPr>
              <a:xfrm>
                <a:off x="7886829" y="6080624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59" name="円/楕円 58"/>
              <p:cNvSpPr/>
              <p:nvPr/>
            </p:nvSpPr>
            <p:spPr>
              <a:xfrm>
                <a:off x="8420592" y="5784089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60" name="円/楕円 59"/>
              <p:cNvSpPr/>
              <p:nvPr/>
            </p:nvSpPr>
            <p:spPr>
              <a:xfrm>
                <a:off x="8064750" y="5784089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61" name="円/楕円 60"/>
              <p:cNvSpPr/>
              <p:nvPr/>
            </p:nvSpPr>
            <p:spPr>
              <a:xfrm>
                <a:off x="7708908" y="5784089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62" name="円/楕円 61"/>
              <p:cNvSpPr/>
              <p:nvPr/>
            </p:nvSpPr>
            <p:spPr>
              <a:xfrm>
                <a:off x="7886829" y="5487554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63" name="円/楕円 62"/>
              <p:cNvSpPr/>
              <p:nvPr/>
            </p:nvSpPr>
            <p:spPr>
              <a:xfrm>
                <a:off x="8242671" y="6080624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cxnSp>
            <p:nvCxnSpPr>
              <p:cNvPr id="64" name="直線矢印コネクタ 63"/>
              <p:cNvCxnSpPr>
                <a:stCxn id="56" idx="4"/>
                <a:endCxn id="62" idx="7"/>
              </p:cNvCxnSpPr>
              <p:nvPr/>
            </p:nvCxnSpPr>
            <p:spPr>
              <a:xfrm rot="5400000">
                <a:off x="8023867" y="5383767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5" name="直線矢印コネクタ 64"/>
              <p:cNvCxnSpPr>
                <a:stCxn id="56" idx="4"/>
                <a:endCxn id="57" idx="1"/>
              </p:cNvCxnSpPr>
              <p:nvPr/>
            </p:nvCxnSpPr>
            <p:spPr>
              <a:xfrm rot="16200000" flipH="1">
                <a:off x="8138883" y="5383766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6" name="直線矢印コネクタ 65"/>
              <p:cNvCxnSpPr>
                <a:stCxn id="62" idx="4"/>
                <a:endCxn id="61" idx="7"/>
              </p:cNvCxnSpPr>
              <p:nvPr/>
            </p:nvCxnSpPr>
            <p:spPr>
              <a:xfrm rot="5400000">
                <a:off x="7845946" y="5680302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7" name="直線矢印コネクタ 66"/>
              <p:cNvCxnSpPr>
                <a:stCxn id="61" idx="0"/>
                <a:endCxn id="62" idx="3"/>
              </p:cNvCxnSpPr>
              <p:nvPr/>
            </p:nvCxnSpPr>
            <p:spPr>
              <a:xfrm rot="5400000" flipH="1" flipV="1">
                <a:off x="7783041" y="5654246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8" name="直線矢印コネクタ 67"/>
              <p:cNvCxnSpPr>
                <a:stCxn id="56" idx="4"/>
                <a:endCxn id="60" idx="0"/>
              </p:cNvCxnSpPr>
              <p:nvPr/>
            </p:nvCxnSpPr>
            <p:spPr>
              <a:xfrm rot="5400000">
                <a:off x="7946136" y="5576515"/>
                <a:ext cx="415149" cy="131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9" name="直線矢印コネクタ 68"/>
              <p:cNvCxnSpPr>
                <a:stCxn id="57" idx="4"/>
                <a:endCxn id="59" idx="1"/>
              </p:cNvCxnSpPr>
              <p:nvPr/>
            </p:nvCxnSpPr>
            <p:spPr>
              <a:xfrm rot="16200000" flipH="1">
                <a:off x="8316804" y="5680302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0" name="直線矢印コネクタ 69"/>
              <p:cNvCxnSpPr>
                <a:stCxn id="60" idx="4"/>
                <a:endCxn id="63" idx="1"/>
              </p:cNvCxnSpPr>
              <p:nvPr/>
            </p:nvCxnSpPr>
            <p:spPr>
              <a:xfrm rot="16200000" flipH="1">
                <a:off x="8138883" y="5976837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1" name="直線矢印コネクタ 70"/>
              <p:cNvCxnSpPr>
                <a:stCxn id="58" idx="6"/>
                <a:endCxn id="63" idx="2"/>
              </p:cNvCxnSpPr>
              <p:nvPr/>
            </p:nvCxnSpPr>
            <p:spPr>
              <a:xfrm>
                <a:off x="8064750" y="6169585"/>
                <a:ext cx="177921" cy="131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2" name="直線矢印コネクタ 71"/>
              <p:cNvCxnSpPr>
                <a:stCxn id="63" idx="0"/>
                <a:endCxn id="59" idx="3"/>
              </p:cNvCxnSpPr>
              <p:nvPr/>
            </p:nvCxnSpPr>
            <p:spPr>
              <a:xfrm rot="5400000" flipH="1" flipV="1">
                <a:off x="8316804" y="5950781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65" name="メモ 364"/>
              <p:cNvSpPr/>
              <p:nvPr/>
            </p:nvSpPr>
            <p:spPr>
              <a:xfrm>
                <a:off x="2233732" y="5114677"/>
                <a:ext cx="1186140" cy="1482675"/>
              </a:xfrm>
              <a:prstGeom prst="foldedCorner">
                <a:avLst/>
              </a:prstGeom>
              <a:gradFill>
                <a:gsLst>
                  <a:gs pos="0">
                    <a:schemeClr val="bg1"/>
                  </a:gs>
                  <a:gs pos="50000">
                    <a:schemeClr val="bg1"/>
                  </a:gs>
                  <a:gs pos="100000">
                    <a:schemeClr val="bg1">
                      <a:lumMod val="95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101600" dist="38100" dir="5400000" rotWithShape="0">
                  <a:srgbClr val="000000">
                    <a:alpha val="50000"/>
                  </a:srgbClr>
                </a:outerShdw>
              </a:effectLst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366" name="円/楕円 365"/>
              <p:cNvSpPr/>
              <p:nvPr/>
            </p:nvSpPr>
            <p:spPr>
              <a:xfrm>
                <a:off x="2767495" y="5233291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367" name="円/楕円 366"/>
              <p:cNvSpPr/>
              <p:nvPr/>
            </p:nvSpPr>
            <p:spPr>
              <a:xfrm>
                <a:off x="2945416" y="5529826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368" name="円/楕円 367"/>
              <p:cNvSpPr/>
              <p:nvPr/>
            </p:nvSpPr>
            <p:spPr>
              <a:xfrm>
                <a:off x="3123337" y="5826361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369" name="円/楕円 368"/>
              <p:cNvSpPr/>
              <p:nvPr/>
            </p:nvSpPr>
            <p:spPr>
              <a:xfrm>
                <a:off x="2767495" y="5826361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370" name="円/楕円 369"/>
              <p:cNvSpPr/>
              <p:nvPr/>
            </p:nvSpPr>
            <p:spPr>
              <a:xfrm>
                <a:off x="2411653" y="5826361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371" name="円/楕円 370"/>
              <p:cNvSpPr/>
              <p:nvPr/>
            </p:nvSpPr>
            <p:spPr>
              <a:xfrm>
                <a:off x="2589574" y="5529826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372" name="円/楕円 371"/>
              <p:cNvSpPr/>
              <p:nvPr/>
            </p:nvSpPr>
            <p:spPr>
              <a:xfrm>
                <a:off x="2945416" y="6122896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cxnSp>
            <p:nvCxnSpPr>
              <p:cNvPr id="373" name="直線矢印コネクタ 372"/>
              <p:cNvCxnSpPr>
                <a:stCxn id="366" idx="4"/>
                <a:endCxn id="371" idx="7"/>
              </p:cNvCxnSpPr>
              <p:nvPr/>
            </p:nvCxnSpPr>
            <p:spPr>
              <a:xfrm rot="5400000">
                <a:off x="2726612" y="5426039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4" name="直線矢印コネクタ 373"/>
              <p:cNvCxnSpPr>
                <a:stCxn id="366" idx="4"/>
                <a:endCxn id="367" idx="1"/>
              </p:cNvCxnSpPr>
              <p:nvPr/>
            </p:nvCxnSpPr>
            <p:spPr>
              <a:xfrm rot="16200000" flipH="1">
                <a:off x="2841628" y="5426038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5" name="直線矢印コネクタ 374"/>
              <p:cNvCxnSpPr>
                <a:stCxn id="371" idx="4"/>
                <a:endCxn id="370" idx="7"/>
              </p:cNvCxnSpPr>
              <p:nvPr/>
            </p:nvCxnSpPr>
            <p:spPr>
              <a:xfrm rot="5400000">
                <a:off x="2548691" y="5722574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6" name="直線矢印コネクタ 375"/>
              <p:cNvCxnSpPr>
                <a:stCxn id="370" idx="0"/>
                <a:endCxn id="371" idx="3"/>
              </p:cNvCxnSpPr>
              <p:nvPr/>
            </p:nvCxnSpPr>
            <p:spPr>
              <a:xfrm rot="5400000" flipH="1" flipV="1">
                <a:off x="2485786" y="5696518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7" name="直線矢印コネクタ 376"/>
              <p:cNvCxnSpPr>
                <a:stCxn id="366" idx="4"/>
                <a:endCxn id="369" idx="0"/>
              </p:cNvCxnSpPr>
              <p:nvPr/>
            </p:nvCxnSpPr>
            <p:spPr>
              <a:xfrm rot="5400000">
                <a:off x="2648881" y="5618787"/>
                <a:ext cx="415149" cy="131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8" name="直線矢印コネクタ 377"/>
              <p:cNvCxnSpPr>
                <a:stCxn id="367" idx="4"/>
                <a:endCxn id="368" idx="1"/>
              </p:cNvCxnSpPr>
              <p:nvPr/>
            </p:nvCxnSpPr>
            <p:spPr>
              <a:xfrm rot="16200000" flipH="1">
                <a:off x="3019550" y="5722574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9" name="直線矢印コネクタ 378"/>
              <p:cNvCxnSpPr>
                <a:stCxn id="369" idx="4"/>
                <a:endCxn id="372" idx="1"/>
              </p:cNvCxnSpPr>
              <p:nvPr/>
            </p:nvCxnSpPr>
            <p:spPr>
              <a:xfrm rot="16200000" flipH="1">
                <a:off x="2841628" y="6019109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80" name="直線矢印コネクタ 379"/>
              <p:cNvCxnSpPr>
                <a:stCxn id="372" idx="0"/>
                <a:endCxn id="368" idx="3"/>
              </p:cNvCxnSpPr>
              <p:nvPr/>
            </p:nvCxnSpPr>
            <p:spPr>
              <a:xfrm rot="5400000" flipH="1" flipV="1">
                <a:off x="3019550" y="5993053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83" name="角丸四角形 282"/>
              <p:cNvSpPr/>
              <p:nvPr/>
            </p:nvSpPr>
            <p:spPr>
              <a:xfrm>
                <a:off x="611560" y="5373216"/>
                <a:ext cx="1008112" cy="1080120"/>
              </a:xfrm>
              <a:prstGeom prst="roundRect">
                <a:avLst/>
              </a:prstGeom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294" name="円/楕円 293"/>
              <p:cNvSpPr/>
              <p:nvPr/>
            </p:nvSpPr>
            <p:spPr>
              <a:xfrm>
                <a:off x="1111418" y="5500226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295" name="円/楕円 294"/>
              <p:cNvSpPr/>
              <p:nvPr/>
            </p:nvSpPr>
            <p:spPr>
              <a:xfrm>
                <a:off x="755576" y="6093296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296" name="円/楕円 295"/>
              <p:cNvSpPr/>
              <p:nvPr/>
            </p:nvSpPr>
            <p:spPr>
              <a:xfrm>
                <a:off x="1289339" y="5796761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297" name="円/楕円 296"/>
              <p:cNvSpPr/>
              <p:nvPr/>
            </p:nvSpPr>
            <p:spPr>
              <a:xfrm>
                <a:off x="933497" y="5796761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sp>
            <p:nvSpPr>
              <p:cNvPr id="298" name="円/楕円 297"/>
              <p:cNvSpPr/>
              <p:nvPr/>
            </p:nvSpPr>
            <p:spPr>
              <a:xfrm>
                <a:off x="1111418" y="6093296"/>
                <a:ext cx="177921" cy="177921"/>
              </a:xfrm>
              <a:prstGeom prst="ellipse">
                <a:avLst/>
              </a:prstGeom>
              <a:ln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1409" tIns="45703" rIns="91409" bIns="45703" rtlCol="0" anchor="ctr"/>
              <a:lstStyle/>
              <a:p>
                <a:pPr algn="ctr"/>
                <a:endParaRPr kumimoji="1" lang="ja-JP" altLang="en-US" dirty="0" err="1" smtClean="0">
                  <a:solidFill>
                    <a:schemeClr val="tx1"/>
                  </a:solidFill>
                  <a:latin typeface="Consolas" pitchFamily="49" charset="0"/>
                </a:endParaRPr>
              </a:p>
            </p:txBody>
          </p:sp>
          <p:cxnSp>
            <p:nvCxnSpPr>
              <p:cNvPr id="299" name="直線矢印コネクタ 298"/>
              <p:cNvCxnSpPr>
                <a:stCxn id="294" idx="4"/>
                <a:endCxn id="296" idx="1"/>
              </p:cNvCxnSpPr>
              <p:nvPr/>
            </p:nvCxnSpPr>
            <p:spPr>
              <a:xfrm rot="16200000" flipH="1">
                <a:off x="1185552" y="5692974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00" name="直線矢印コネクタ 299"/>
              <p:cNvCxnSpPr>
                <a:stCxn id="297" idx="4"/>
                <a:endCxn id="298" idx="1"/>
              </p:cNvCxnSpPr>
              <p:nvPr/>
            </p:nvCxnSpPr>
            <p:spPr>
              <a:xfrm rot="16200000" flipH="1">
                <a:off x="1007631" y="5989509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01" name="直線矢印コネクタ 300"/>
              <p:cNvCxnSpPr>
                <a:stCxn id="295" idx="6"/>
                <a:endCxn id="298" idx="2"/>
              </p:cNvCxnSpPr>
              <p:nvPr/>
            </p:nvCxnSpPr>
            <p:spPr>
              <a:xfrm>
                <a:off x="933497" y="6182257"/>
                <a:ext cx="177921" cy="131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02" name="直線矢印コネクタ 301"/>
              <p:cNvCxnSpPr>
                <a:stCxn id="298" idx="0"/>
                <a:endCxn id="296" idx="3"/>
              </p:cNvCxnSpPr>
              <p:nvPr/>
            </p:nvCxnSpPr>
            <p:spPr>
              <a:xfrm rot="5400000" flipH="1" flipV="1">
                <a:off x="1185552" y="5963453"/>
                <a:ext cx="144670" cy="11501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86" name="テキスト ボックス 285"/>
            <p:cNvSpPr txBox="1"/>
            <p:nvPr/>
          </p:nvSpPr>
          <p:spPr>
            <a:xfrm>
              <a:off x="539552" y="5405154"/>
              <a:ext cx="50847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i="1" dirty="0" smtClean="0">
                  <a:latin typeface="ヒラギノ明朝 ProN W6" pitchFamily="18" charset="-128"/>
                  <a:ea typeface="ヒラギノ明朝 ProN W6" pitchFamily="18" charset="-128"/>
                </a:rPr>
                <a:t>P2</a:t>
              </a:r>
              <a:endParaRPr kumimoji="1" lang="ja-JP" altLang="en-US" sz="2000" i="1" dirty="0">
                <a:latin typeface="ヒラギノ明朝 ProN W6" pitchFamily="18" charset="-128"/>
                <a:ea typeface="ヒラギノ明朝 ProN W6" pitchFamily="18" charset="-128"/>
              </a:endParaRPr>
            </a:p>
          </p:txBody>
        </p:sp>
        <p:sp>
          <p:nvSpPr>
            <p:cNvPr id="289" name="角丸四角形 288"/>
            <p:cNvSpPr/>
            <p:nvPr/>
          </p:nvSpPr>
          <p:spPr>
            <a:xfrm>
              <a:off x="250825" y="5012904"/>
              <a:ext cx="8642349" cy="1656184"/>
            </a:xfrm>
            <a:prstGeom prst="roundRect">
              <a:avLst>
                <a:gd name="adj" fmla="val 10225"/>
              </a:avLst>
            </a:prstGeom>
            <a:noFill/>
            <a:ln w="12700">
              <a:solidFill>
                <a:schemeClr val="tx1"/>
              </a:solidFill>
              <a:prstDash val="solid"/>
            </a:ln>
            <a:effectLst>
              <a:outerShdw blurRad="101600" dist="38100" dir="5400000" rotWithShape="0">
                <a:srgbClr val="000000">
                  <a:alpha val="50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正方形/長方形 318"/>
          <p:cNvSpPr/>
          <p:nvPr/>
        </p:nvSpPr>
        <p:spPr>
          <a:xfrm>
            <a:off x="0" y="2780928"/>
            <a:ext cx="9144000" cy="40770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>
                <a:latin typeface="+mj-ea"/>
                <a:ea typeface="+mj-ea"/>
              </a:rPr>
              <a:t>確信度</a:t>
            </a:r>
            <a:r>
              <a:rPr lang="en-US" altLang="ja-JP" dirty="0" smtClean="0"/>
              <a:t>: </a:t>
            </a:r>
            <a:r>
              <a:rPr lang="ja-JP" altLang="en-US" dirty="0" smtClean="0"/>
              <a:t>パターン</a:t>
            </a:r>
            <a:r>
              <a:rPr lang="en-US" altLang="ja-JP" dirty="0" smtClean="0"/>
              <a:t>P1</a:t>
            </a:r>
            <a:r>
              <a:rPr lang="ja-JP" altLang="en-US" dirty="0" smtClean="0"/>
              <a:t>が存在する</a:t>
            </a:r>
            <a:r>
              <a:rPr lang="en-US" altLang="ja-JP" dirty="0" smtClean="0"/>
              <a:t>PDG</a:t>
            </a:r>
            <a:r>
              <a:rPr lang="ja-JP" altLang="en-US" dirty="0" smtClean="0"/>
              <a:t>中で</a:t>
            </a:r>
            <a:r>
              <a:rPr lang="en-US" altLang="ja-JP" dirty="0" smtClean="0"/>
              <a:t>P2</a:t>
            </a:r>
            <a:r>
              <a:rPr lang="ja-JP" altLang="en-US" dirty="0" smtClean="0"/>
              <a:t>も出現する条件付き確率</a:t>
            </a:r>
            <a:endParaRPr lang="en-US" altLang="ja-JP" dirty="0" smtClean="0"/>
          </a:p>
          <a:p>
            <a:r>
              <a:rPr lang="ja-JP" altLang="en-US" dirty="0" smtClean="0"/>
              <a:t>確信度が</a:t>
            </a:r>
            <a:r>
              <a:rPr lang="en-US" altLang="ja-JP" dirty="0" smtClean="0"/>
              <a:t>1</a:t>
            </a:r>
            <a:r>
              <a:rPr lang="ja-JP" altLang="en-US" dirty="0" smtClean="0"/>
              <a:t>ではなく，かつ利用者が定めた閾値より大きい時，</a:t>
            </a:r>
            <a:r>
              <a:rPr lang="en-US" altLang="ja-JP" dirty="0" smtClean="0"/>
              <a:t>P1</a:t>
            </a:r>
            <a:r>
              <a:rPr lang="ja-JP" altLang="en-US" dirty="0" smtClean="0"/>
              <a:t>のみが出現する</a:t>
            </a:r>
            <a:r>
              <a:rPr lang="en-US" altLang="ja-JP" dirty="0" smtClean="0"/>
              <a:t>PDG</a:t>
            </a:r>
            <a:r>
              <a:rPr lang="ja-JP" altLang="en-US" dirty="0" smtClean="0"/>
              <a:t>がパターン違反</a:t>
            </a:r>
            <a:endParaRPr lang="en-US" altLang="ja-JP" dirty="0" smtClean="0"/>
          </a:p>
          <a:p>
            <a:pPr lvl="1"/>
            <a:endParaRPr lang="en-US" altLang="ja-JP" dirty="0" smtClean="0"/>
          </a:p>
        </p:txBody>
      </p:sp>
      <p:sp>
        <p:nvSpPr>
          <p:cNvPr id="320" name="正方形/長方形 319"/>
          <p:cNvSpPr/>
          <p:nvPr/>
        </p:nvSpPr>
        <p:spPr>
          <a:xfrm>
            <a:off x="250825" y="2780928"/>
            <a:ext cx="1656879" cy="864096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提案手法</a:t>
            </a:r>
            <a:r>
              <a:rPr lang="ja-JP" altLang="en-US" dirty="0" smtClean="0"/>
              <a:t>：</a:t>
            </a:r>
            <a:r>
              <a:rPr lang="ja-JP" altLang="en-US" dirty="0" smtClean="0"/>
              <a:t>違反</a:t>
            </a:r>
            <a:r>
              <a:rPr kumimoji="1" lang="ja-JP" altLang="en-US" dirty="0" smtClean="0"/>
              <a:t>候補</a:t>
            </a:r>
            <a:r>
              <a:rPr kumimoji="1" lang="ja-JP" altLang="en-US" dirty="0" smtClean="0"/>
              <a:t>の検出</a:t>
            </a:r>
            <a:endParaRPr kumimoji="1" lang="ja-JP" altLang="en-US" dirty="0"/>
          </a:p>
        </p:txBody>
      </p:sp>
      <p:sp>
        <p:nvSpPr>
          <p:cNvPr id="167" name="メモ 166"/>
          <p:cNvSpPr/>
          <p:nvPr/>
        </p:nvSpPr>
        <p:spPr>
          <a:xfrm>
            <a:off x="4900657" y="5114677"/>
            <a:ext cx="1186140" cy="1482675"/>
          </a:xfrm>
          <a:prstGeom prst="foldedCorner">
            <a:avLst/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168" name="メモ 167"/>
          <p:cNvSpPr/>
          <p:nvPr/>
        </p:nvSpPr>
        <p:spPr>
          <a:xfrm>
            <a:off x="3581550" y="5114677"/>
            <a:ext cx="1186140" cy="1482675"/>
          </a:xfrm>
          <a:prstGeom prst="foldedCorner">
            <a:avLst/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169" name="円/楕円 168"/>
          <p:cNvSpPr/>
          <p:nvPr/>
        </p:nvSpPr>
        <p:spPr>
          <a:xfrm>
            <a:off x="4115313" y="5191019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170" name="メモ 169"/>
          <p:cNvSpPr/>
          <p:nvPr/>
        </p:nvSpPr>
        <p:spPr>
          <a:xfrm>
            <a:off x="6215822" y="5114677"/>
            <a:ext cx="1186140" cy="1482675"/>
          </a:xfrm>
          <a:prstGeom prst="foldedCorner">
            <a:avLst/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171" name="円/楕円 170"/>
          <p:cNvSpPr/>
          <p:nvPr/>
        </p:nvSpPr>
        <p:spPr>
          <a:xfrm>
            <a:off x="4293234" y="5487554"/>
            <a:ext cx="177921" cy="177921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172" name="円/楕円 171"/>
          <p:cNvSpPr/>
          <p:nvPr/>
        </p:nvSpPr>
        <p:spPr>
          <a:xfrm>
            <a:off x="3937392" y="6080624"/>
            <a:ext cx="177921" cy="177921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173" name="円/楕円 172"/>
          <p:cNvSpPr/>
          <p:nvPr/>
        </p:nvSpPr>
        <p:spPr>
          <a:xfrm>
            <a:off x="4471155" y="5784089"/>
            <a:ext cx="177921" cy="177921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174" name="円/楕円 173"/>
          <p:cNvSpPr/>
          <p:nvPr/>
        </p:nvSpPr>
        <p:spPr>
          <a:xfrm>
            <a:off x="4115313" y="5784089"/>
            <a:ext cx="177921" cy="177921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175" name="円/楕円 174"/>
          <p:cNvSpPr/>
          <p:nvPr/>
        </p:nvSpPr>
        <p:spPr>
          <a:xfrm>
            <a:off x="4293234" y="6080624"/>
            <a:ext cx="177921" cy="177921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cxnSp>
        <p:nvCxnSpPr>
          <p:cNvPr id="176" name="直線矢印コネクタ 175"/>
          <p:cNvCxnSpPr>
            <a:stCxn id="169" idx="4"/>
            <a:endCxn id="171" idx="1"/>
          </p:cNvCxnSpPr>
          <p:nvPr/>
        </p:nvCxnSpPr>
        <p:spPr>
          <a:xfrm rot="16200000" flipH="1">
            <a:off x="4189447" y="5383766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7" name="直線矢印コネクタ 176"/>
          <p:cNvCxnSpPr>
            <a:stCxn id="169" idx="4"/>
            <a:endCxn id="174" idx="0"/>
          </p:cNvCxnSpPr>
          <p:nvPr/>
        </p:nvCxnSpPr>
        <p:spPr>
          <a:xfrm rot="5400000">
            <a:off x="3996699" y="5576515"/>
            <a:ext cx="415149" cy="13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8" name="直線矢印コネクタ 177"/>
          <p:cNvCxnSpPr>
            <a:stCxn id="171" idx="4"/>
            <a:endCxn id="173" idx="1"/>
          </p:cNvCxnSpPr>
          <p:nvPr/>
        </p:nvCxnSpPr>
        <p:spPr>
          <a:xfrm rot="16200000" flipH="1">
            <a:off x="4367368" y="5680302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9" name="直線矢印コネクタ 178"/>
          <p:cNvCxnSpPr>
            <a:stCxn id="174" idx="4"/>
            <a:endCxn id="175" idx="1"/>
          </p:cNvCxnSpPr>
          <p:nvPr/>
        </p:nvCxnSpPr>
        <p:spPr>
          <a:xfrm rot="16200000" flipH="1">
            <a:off x="4189447" y="5976837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0" name="直線矢印コネクタ 179"/>
          <p:cNvCxnSpPr>
            <a:stCxn id="172" idx="6"/>
            <a:endCxn id="175" idx="2"/>
          </p:cNvCxnSpPr>
          <p:nvPr/>
        </p:nvCxnSpPr>
        <p:spPr>
          <a:xfrm>
            <a:off x="4115313" y="6169585"/>
            <a:ext cx="177921" cy="13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1" name="直線矢印コネクタ 180"/>
          <p:cNvCxnSpPr>
            <a:stCxn id="175" idx="0"/>
            <a:endCxn id="173" idx="3"/>
          </p:cNvCxnSpPr>
          <p:nvPr/>
        </p:nvCxnSpPr>
        <p:spPr>
          <a:xfrm rot="5400000" flipH="1" flipV="1">
            <a:off x="4367368" y="5950781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2" name="円/楕円 181"/>
          <p:cNvSpPr/>
          <p:nvPr/>
        </p:nvSpPr>
        <p:spPr>
          <a:xfrm>
            <a:off x="5434420" y="5191019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183" name="円/楕円 182"/>
          <p:cNvSpPr/>
          <p:nvPr/>
        </p:nvSpPr>
        <p:spPr>
          <a:xfrm>
            <a:off x="5612341" y="5487554"/>
            <a:ext cx="177921" cy="177921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184" name="円/楕円 183"/>
          <p:cNvSpPr/>
          <p:nvPr/>
        </p:nvSpPr>
        <p:spPr>
          <a:xfrm>
            <a:off x="5256499" y="6080624"/>
            <a:ext cx="177921" cy="177921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185" name="円/楕円 184"/>
          <p:cNvSpPr/>
          <p:nvPr/>
        </p:nvSpPr>
        <p:spPr>
          <a:xfrm>
            <a:off x="5790262" y="5784089"/>
            <a:ext cx="177921" cy="177921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186" name="円/楕円 185"/>
          <p:cNvSpPr/>
          <p:nvPr/>
        </p:nvSpPr>
        <p:spPr>
          <a:xfrm>
            <a:off x="5434420" y="5784089"/>
            <a:ext cx="177921" cy="177921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187" name="メモ 186"/>
          <p:cNvSpPr/>
          <p:nvPr/>
        </p:nvSpPr>
        <p:spPr>
          <a:xfrm>
            <a:off x="7530987" y="5114677"/>
            <a:ext cx="1186140" cy="1482675"/>
          </a:xfrm>
          <a:prstGeom prst="foldedCorner">
            <a:avLst/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188" name="円/楕円 187"/>
          <p:cNvSpPr/>
          <p:nvPr/>
        </p:nvSpPr>
        <p:spPr>
          <a:xfrm>
            <a:off x="5078578" y="5784089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189" name="円/楕円 188"/>
          <p:cNvSpPr/>
          <p:nvPr/>
        </p:nvSpPr>
        <p:spPr>
          <a:xfrm>
            <a:off x="5256499" y="5487554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190" name="円/楕円 189"/>
          <p:cNvSpPr/>
          <p:nvPr/>
        </p:nvSpPr>
        <p:spPr>
          <a:xfrm>
            <a:off x="5612341" y="6080624"/>
            <a:ext cx="177921" cy="177921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cxnSp>
        <p:nvCxnSpPr>
          <p:cNvPr id="191" name="直線矢印コネクタ 190"/>
          <p:cNvCxnSpPr>
            <a:stCxn id="182" idx="4"/>
            <a:endCxn id="189" idx="7"/>
          </p:cNvCxnSpPr>
          <p:nvPr/>
        </p:nvCxnSpPr>
        <p:spPr>
          <a:xfrm rot="5400000">
            <a:off x="5393537" y="5383767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2" name="直線矢印コネクタ 191"/>
          <p:cNvCxnSpPr>
            <a:stCxn id="182" idx="4"/>
            <a:endCxn id="183" idx="1"/>
          </p:cNvCxnSpPr>
          <p:nvPr/>
        </p:nvCxnSpPr>
        <p:spPr>
          <a:xfrm rot="16200000" flipH="1">
            <a:off x="5508553" y="5383766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3" name="直線矢印コネクタ 192"/>
          <p:cNvCxnSpPr>
            <a:stCxn id="189" idx="4"/>
            <a:endCxn id="188" idx="7"/>
          </p:cNvCxnSpPr>
          <p:nvPr/>
        </p:nvCxnSpPr>
        <p:spPr>
          <a:xfrm rot="5400000">
            <a:off x="5215616" y="5680302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4" name="直線矢印コネクタ 193"/>
          <p:cNvCxnSpPr>
            <a:stCxn id="188" idx="0"/>
            <a:endCxn id="189" idx="3"/>
          </p:cNvCxnSpPr>
          <p:nvPr/>
        </p:nvCxnSpPr>
        <p:spPr>
          <a:xfrm rot="5400000" flipH="1" flipV="1">
            <a:off x="5152711" y="5654246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5" name="直線矢印コネクタ 194"/>
          <p:cNvCxnSpPr>
            <a:stCxn id="182" idx="4"/>
            <a:endCxn id="186" idx="0"/>
          </p:cNvCxnSpPr>
          <p:nvPr/>
        </p:nvCxnSpPr>
        <p:spPr>
          <a:xfrm rot="5400000">
            <a:off x="5315806" y="5576515"/>
            <a:ext cx="415149" cy="13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6" name="直線矢印コネクタ 195"/>
          <p:cNvCxnSpPr>
            <a:stCxn id="183" idx="4"/>
            <a:endCxn id="185" idx="1"/>
          </p:cNvCxnSpPr>
          <p:nvPr/>
        </p:nvCxnSpPr>
        <p:spPr>
          <a:xfrm rot="16200000" flipH="1">
            <a:off x="5686474" y="5680302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7" name="直線矢印コネクタ 196"/>
          <p:cNvCxnSpPr>
            <a:stCxn id="186" idx="4"/>
            <a:endCxn id="190" idx="1"/>
          </p:cNvCxnSpPr>
          <p:nvPr/>
        </p:nvCxnSpPr>
        <p:spPr>
          <a:xfrm rot="16200000" flipH="1">
            <a:off x="5508553" y="5976837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8" name="直線矢印コネクタ 197"/>
          <p:cNvCxnSpPr>
            <a:stCxn id="184" idx="6"/>
            <a:endCxn id="190" idx="2"/>
          </p:cNvCxnSpPr>
          <p:nvPr/>
        </p:nvCxnSpPr>
        <p:spPr>
          <a:xfrm>
            <a:off x="5434420" y="6169585"/>
            <a:ext cx="177921" cy="13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9" name="直線矢印コネクタ 198"/>
          <p:cNvCxnSpPr>
            <a:stCxn id="190" idx="0"/>
            <a:endCxn id="185" idx="3"/>
          </p:cNvCxnSpPr>
          <p:nvPr/>
        </p:nvCxnSpPr>
        <p:spPr>
          <a:xfrm rot="5400000" flipH="1" flipV="1">
            <a:off x="5686474" y="5950781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0" name="円/楕円 199"/>
          <p:cNvSpPr/>
          <p:nvPr/>
        </p:nvSpPr>
        <p:spPr>
          <a:xfrm>
            <a:off x="6927506" y="5487554"/>
            <a:ext cx="177921" cy="177921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01" name="円/楕円 200"/>
          <p:cNvSpPr/>
          <p:nvPr/>
        </p:nvSpPr>
        <p:spPr>
          <a:xfrm>
            <a:off x="6571664" y="6080624"/>
            <a:ext cx="177921" cy="177921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02" name="円/楕円 201"/>
          <p:cNvSpPr/>
          <p:nvPr/>
        </p:nvSpPr>
        <p:spPr>
          <a:xfrm>
            <a:off x="7105427" y="5784089"/>
            <a:ext cx="177921" cy="177921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03" name="円/楕円 202"/>
          <p:cNvSpPr/>
          <p:nvPr/>
        </p:nvSpPr>
        <p:spPr>
          <a:xfrm>
            <a:off x="6749585" y="5784089"/>
            <a:ext cx="177921" cy="177921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04" name="円/楕円 203"/>
          <p:cNvSpPr/>
          <p:nvPr/>
        </p:nvSpPr>
        <p:spPr>
          <a:xfrm>
            <a:off x="6927506" y="6080624"/>
            <a:ext cx="177921" cy="177921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cxnSp>
        <p:nvCxnSpPr>
          <p:cNvPr id="205" name="直線矢印コネクタ 204"/>
          <p:cNvCxnSpPr>
            <a:stCxn id="200" idx="4"/>
            <a:endCxn id="202" idx="1"/>
          </p:cNvCxnSpPr>
          <p:nvPr/>
        </p:nvCxnSpPr>
        <p:spPr>
          <a:xfrm rot="16200000" flipH="1">
            <a:off x="7001639" y="5680302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6" name="直線矢印コネクタ 205"/>
          <p:cNvCxnSpPr>
            <a:stCxn id="203" idx="4"/>
            <a:endCxn id="204" idx="1"/>
          </p:cNvCxnSpPr>
          <p:nvPr/>
        </p:nvCxnSpPr>
        <p:spPr>
          <a:xfrm rot="16200000" flipH="1">
            <a:off x="6823718" y="5976837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7" name="直線矢印コネクタ 206"/>
          <p:cNvCxnSpPr>
            <a:stCxn id="201" idx="6"/>
            <a:endCxn id="204" idx="2"/>
          </p:cNvCxnSpPr>
          <p:nvPr/>
        </p:nvCxnSpPr>
        <p:spPr>
          <a:xfrm>
            <a:off x="6749585" y="6169585"/>
            <a:ext cx="177921" cy="13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8" name="直線矢印コネクタ 207"/>
          <p:cNvCxnSpPr>
            <a:stCxn id="204" idx="0"/>
            <a:endCxn id="202" idx="3"/>
          </p:cNvCxnSpPr>
          <p:nvPr/>
        </p:nvCxnSpPr>
        <p:spPr>
          <a:xfrm rot="5400000" flipH="1" flipV="1">
            <a:off x="7001639" y="5950781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9" name="円/楕円 208"/>
          <p:cNvSpPr/>
          <p:nvPr/>
        </p:nvSpPr>
        <p:spPr>
          <a:xfrm>
            <a:off x="8064750" y="5191019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10" name="円/楕円 209"/>
          <p:cNvSpPr/>
          <p:nvPr/>
        </p:nvSpPr>
        <p:spPr>
          <a:xfrm>
            <a:off x="8242671" y="5487554"/>
            <a:ext cx="177921" cy="177921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11" name="円/楕円 210"/>
          <p:cNvSpPr/>
          <p:nvPr/>
        </p:nvSpPr>
        <p:spPr>
          <a:xfrm>
            <a:off x="7886829" y="6080624"/>
            <a:ext cx="177921" cy="177921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12" name="円/楕円 211"/>
          <p:cNvSpPr/>
          <p:nvPr/>
        </p:nvSpPr>
        <p:spPr>
          <a:xfrm>
            <a:off x="8420592" y="5784089"/>
            <a:ext cx="177921" cy="177921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13" name="円/楕円 212"/>
          <p:cNvSpPr/>
          <p:nvPr/>
        </p:nvSpPr>
        <p:spPr>
          <a:xfrm>
            <a:off x="8064750" y="5784089"/>
            <a:ext cx="177921" cy="177921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14" name="円/楕円 213"/>
          <p:cNvSpPr/>
          <p:nvPr/>
        </p:nvSpPr>
        <p:spPr>
          <a:xfrm>
            <a:off x="7708908" y="5784089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15" name="円/楕円 214"/>
          <p:cNvSpPr/>
          <p:nvPr/>
        </p:nvSpPr>
        <p:spPr>
          <a:xfrm>
            <a:off x="7886829" y="5487554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16" name="円/楕円 215"/>
          <p:cNvSpPr/>
          <p:nvPr/>
        </p:nvSpPr>
        <p:spPr>
          <a:xfrm>
            <a:off x="8242671" y="6080624"/>
            <a:ext cx="177921" cy="177921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cxnSp>
        <p:nvCxnSpPr>
          <p:cNvPr id="217" name="直線矢印コネクタ 216"/>
          <p:cNvCxnSpPr>
            <a:stCxn id="209" idx="4"/>
            <a:endCxn id="215" idx="7"/>
          </p:cNvCxnSpPr>
          <p:nvPr/>
        </p:nvCxnSpPr>
        <p:spPr>
          <a:xfrm rot="5400000">
            <a:off x="8023867" y="5383767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8" name="直線矢印コネクタ 217"/>
          <p:cNvCxnSpPr>
            <a:stCxn id="209" idx="4"/>
            <a:endCxn id="210" idx="1"/>
          </p:cNvCxnSpPr>
          <p:nvPr/>
        </p:nvCxnSpPr>
        <p:spPr>
          <a:xfrm rot="16200000" flipH="1">
            <a:off x="8138883" y="5383766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9" name="直線矢印コネクタ 218"/>
          <p:cNvCxnSpPr>
            <a:stCxn id="215" idx="4"/>
            <a:endCxn id="214" idx="7"/>
          </p:cNvCxnSpPr>
          <p:nvPr/>
        </p:nvCxnSpPr>
        <p:spPr>
          <a:xfrm rot="5400000">
            <a:off x="7845946" y="5680302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0" name="直線矢印コネクタ 219"/>
          <p:cNvCxnSpPr>
            <a:stCxn id="214" idx="0"/>
            <a:endCxn id="215" idx="3"/>
          </p:cNvCxnSpPr>
          <p:nvPr/>
        </p:nvCxnSpPr>
        <p:spPr>
          <a:xfrm rot="5400000" flipH="1" flipV="1">
            <a:off x="7783041" y="5654246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1" name="直線矢印コネクタ 220"/>
          <p:cNvCxnSpPr>
            <a:stCxn id="209" idx="4"/>
            <a:endCxn id="213" idx="0"/>
          </p:cNvCxnSpPr>
          <p:nvPr/>
        </p:nvCxnSpPr>
        <p:spPr>
          <a:xfrm rot="5400000">
            <a:off x="7946136" y="5576515"/>
            <a:ext cx="415149" cy="13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2" name="直線矢印コネクタ 221"/>
          <p:cNvCxnSpPr>
            <a:stCxn id="210" idx="4"/>
            <a:endCxn id="212" idx="1"/>
          </p:cNvCxnSpPr>
          <p:nvPr/>
        </p:nvCxnSpPr>
        <p:spPr>
          <a:xfrm rot="16200000" flipH="1">
            <a:off x="8316804" y="5680302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3" name="直線矢印コネクタ 222"/>
          <p:cNvCxnSpPr>
            <a:stCxn id="213" idx="4"/>
            <a:endCxn id="216" idx="1"/>
          </p:cNvCxnSpPr>
          <p:nvPr/>
        </p:nvCxnSpPr>
        <p:spPr>
          <a:xfrm rot="16200000" flipH="1">
            <a:off x="8138883" y="5976837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4" name="直線矢印コネクタ 223"/>
          <p:cNvCxnSpPr>
            <a:stCxn id="211" idx="6"/>
            <a:endCxn id="216" idx="2"/>
          </p:cNvCxnSpPr>
          <p:nvPr/>
        </p:nvCxnSpPr>
        <p:spPr>
          <a:xfrm>
            <a:off x="8064750" y="6169585"/>
            <a:ext cx="177921" cy="13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5" name="直線矢印コネクタ 224"/>
          <p:cNvCxnSpPr>
            <a:stCxn id="216" idx="0"/>
            <a:endCxn id="212" idx="3"/>
          </p:cNvCxnSpPr>
          <p:nvPr/>
        </p:nvCxnSpPr>
        <p:spPr>
          <a:xfrm rot="5400000" flipH="1" flipV="1">
            <a:off x="8316804" y="5950781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6" name="メモ 225"/>
          <p:cNvSpPr/>
          <p:nvPr/>
        </p:nvSpPr>
        <p:spPr>
          <a:xfrm>
            <a:off x="4887743" y="3212976"/>
            <a:ext cx="1186140" cy="1482675"/>
          </a:xfrm>
          <a:prstGeom prst="foldedCorner">
            <a:avLst/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27" name="メモ 226"/>
          <p:cNvSpPr/>
          <p:nvPr/>
        </p:nvSpPr>
        <p:spPr>
          <a:xfrm>
            <a:off x="3568637" y="3212976"/>
            <a:ext cx="1186140" cy="1482675"/>
          </a:xfrm>
          <a:prstGeom prst="foldedCorner">
            <a:avLst/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28" name="円/楕円 227"/>
          <p:cNvSpPr/>
          <p:nvPr/>
        </p:nvSpPr>
        <p:spPr>
          <a:xfrm>
            <a:off x="4102400" y="3289318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29" name="メモ 228"/>
          <p:cNvSpPr/>
          <p:nvPr/>
        </p:nvSpPr>
        <p:spPr>
          <a:xfrm>
            <a:off x="6202908" y="3212976"/>
            <a:ext cx="1186140" cy="1482675"/>
          </a:xfrm>
          <a:prstGeom prst="foldedCorner">
            <a:avLst/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30" name="円/楕円 229"/>
          <p:cNvSpPr/>
          <p:nvPr/>
        </p:nvSpPr>
        <p:spPr>
          <a:xfrm>
            <a:off x="4280321" y="3585854"/>
            <a:ext cx="177921" cy="177921"/>
          </a:xfrm>
          <a:prstGeom prst="ellips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31" name="円/楕円 230"/>
          <p:cNvSpPr/>
          <p:nvPr/>
        </p:nvSpPr>
        <p:spPr>
          <a:xfrm>
            <a:off x="3924479" y="4178924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32" name="円/楕円 231"/>
          <p:cNvSpPr/>
          <p:nvPr/>
        </p:nvSpPr>
        <p:spPr>
          <a:xfrm>
            <a:off x="4458242" y="3882389"/>
            <a:ext cx="177921" cy="177921"/>
          </a:xfrm>
          <a:prstGeom prst="ellips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33" name="円/楕円 232"/>
          <p:cNvSpPr/>
          <p:nvPr/>
        </p:nvSpPr>
        <p:spPr>
          <a:xfrm>
            <a:off x="4102400" y="3882389"/>
            <a:ext cx="177921" cy="177921"/>
          </a:xfrm>
          <a:prstGeom prst="ellips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34" name="円/楕円 233"/>
          <p:cNvSpPr/>
          <p:nvPr/>
        </p:nvSpPr>
        <p:spPr>
          <a:xfrm>
            <a:off x="4280321" y="4178924"/>
            <a:ext cx="177921" cy="177921"/>
          </a:xfrm>
          <a:prstGeom prst="ellips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cxnSp>
        <p:nvCxnSpPr>
          <p:cNvPr id="235" name="直線矢印コネクタ 234"/>
          <p:cNvCxnSpPr>
            <a:stCxn id="228" idx="4"/>
            <a:endCxn id="230" idx="1"/>
          </p:cNvCxnSpPr>
          <p:nvPr/>
        </p:nvCxnSpPr>
        <p:spPr>
          <a:xfrm rot="16200000" flipH="1">
            <a:off x="4176533" y="3482066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6" name="直線矢印コネクタ 235"/>
          <p:cNvCxnSpPr>
            <a:stCxn id="228" idx="4"/>
            <a:endCxn id="233" idx="0"/>
          </p:cNvCxnSpPr>
          <p:nvPr/>
        </p:nvCxnSpPr>
        <p:spPr>
          <a:xfrm rot="5400000">
            <a:off x="3983786" y="3674814"/>
            <a:ext cx="415149" cy="13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7" name="直線矢印コネクタ 236"/>
          <p:cNvCxnSpPr>
            <a:stCxn id="230" idx="4"/>
            <a:endCxn id="232" idx="1"/>
          </p:cNvCxnSpPr>
          <p:nvPr/>
        </p:nvCxnSpPr>
        <p:spPr>
          <a:xfrm rot="16200000" flipH="1">
            <a:off x="4354454" y="3778601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8" name="直線矢印コネクタ 237"/>
          <p:cNvCxnSpPr>
            <a:stCxn id="233" idx="4"/>
            <a:endCxn id="234" idx="1"/>
          </p:cNvCxnSpPr>
          <p:nvPr/>
        </p:nvCxnSpPr>
        <p:spPr>
          <a:xfrm rot="16200000" flipH="1">
            <a:off x="4176533" y="4075136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9" name="直線矢印コネクタ 238"/>
          <p:cNvCxnSpPr>
            <a:stCxn id="231" idx="6"/>
            <a:endCxn id="234" idx="2"/>
          </p:cNvCxnSpPr>
          <p:nvPr/>
        </p:nvCxnSpPr>
        <p:spPr>
          <a:xfrm>
            <a:off x="4102400" y="4267884"/>
            <a:ext cx="177921" cy="13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0" name="直線矢印コネクタ 239"/>
          <p:cNvCxnSpPr>
            <a:stCxn id="234" idx="0"/>
            <a:endCxn id="232" idx="3"/>
          </p:cNvCxnSpPr>
          <p:nvPr/>
        </p:nvCxnSpPr>
        <p:spPr>
          <a:xfrm rot="5400000" flipH="1" flipV="1">
            <a:off x="4354454" y="4049081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1" name="円/楕円 240"/>
          <p:cNvSpPr/>
          <p:nvPr/>
        </p:nvSpPr>
        <p:spPr>
          <a:xfrm>
            <a:off x="5421506" y="3289318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42" name="円/楕円 241"/>
          <p:cNvSpPr/>
          <p:nvPr/>
        </p:nvSpPr>
        <p:spPr>
          <a:xfrm>
            <a:off x="5599427" y="3585854"/>
            <a:ext cx="177921" cy="177921"/>
          </a:xfrm>
          <a:prstGeom prst="ellips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43" name="円/楕円 242"/>
          <p:cNvSpPr/>
          <p:nvPr/>
        </p:nvSpPr>
        <p:spPr>
          <a:xfrm>
            <a:off x="5243585" y="4178924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44" name="円/楕円 243"/>
          <p:cNvSpPr/>
          <p:nvPr/>
        </p:nvSpPr>
        <p:spPr>
          <a:xfrm>
            <a:off x="5777349" y="3882389"/>
            <a:ext cx="177921" cy="177921"/>
          </a:xfrm>
          <a:prstGeom prst="ellips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45" name="円/楕円 244"/>
          <p:cNvSpPr/>
          <p:nvPr/>
        </p:nvSpPr>
        <p:spPr>
          <a:xfrm>
            <a:off x="5421506" y="3882389"/>
            <a:ext cx="177921" cy="177921"/>
          </a:xfrm>
          <a:prstGeom prst="ellips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46" name="メモ 245"/>
          <p:cNvSpPr/>
          <p:nvPr/>
        </p:nvSpPr>
        <p:spPr>
          <a:xfrm>
            <a:off x="7518073" y="3212976"/>
            <a:ext cx="1186140" cy="1482675"/>
          </a:xfrm>
          <a:prstGeom prst="foldedCorner">
            <a:avLst/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47" name="円/楕円 246"/>
          <p:cNvSpPr/>
          <p:nvPr/>
        </p:nvSpPr>
        <p:spPr>
          <a:xfrm>
            <a:off x="5065664" y="3882389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48" name="円/楕円 247"/>
          <p:cNvSpPr/>
          <p:nvPr/>
        </p:nvSpPr>
        <p:spPr>
          <a:xfrm>
            <a:off x="5243585" y="3585854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49" name="円/楕円 248"/>
          <p:cNvSpPr/>
          <p:nvPr/>
        </p:nvSpPr>
        <p:spPr>
          <a:xfrm>
            <a:off x="5599427" y="4178924"/>
            <a:ext cx="177921" cy="177921"/>
          </a:xfrm>
          <a:prstGeom prst="ellips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cxnSp>
        <p:nvCxnSpPr>
          <p:cNvPr id="250" name="直線矢印コネクタ 249"/>
          <p:cNvCxnSpPr>
            <a:stCxn id="241" idx="4"/>
            <a:endCxn id="248" idx="7"/>
          </p:cNvCxnSpPr>
          <p:nvPr/>
        </p:nvCxnSpPr>
        <p:spPr>
          <a:xfrm rot="5400000">
            <a:off x="5380624" y="3482067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1" name="直線矢印コネクタ 250"/>
          <p:cNvCxnSpPr>
            <a:stCxn id="241" idx="4"/>
            <a:endCxn id="242" idx="1"/>
          </p:cNvCxnSpPr>
          <p:nvPr/>
        </p:nvCxnSpPr>
        <p:spPr>
          <a:xfrm rot="16200000" flipH="1">
            <a:off x="5495640" y="3482066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2" name="直線矢印コネクタ 251"/>
          <p:cNvCxnSpPr>
            <a:stCxn id="248" idx="4"/>
            <a:endCxn id="247" idx="7"/>
          </p:cNvCxnSpPr>
          <p:nvPr/>
        </p:nvCxnSpPr>
        <p:spPr>
          <a:xfrm rot="5400000">
            <a:off x="5202703" y="3778602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3" name="直線矢印コネクタ 252"/>
          <p:cNvCxnSpPr>
            <a:stCxn id="247" idx="0"/>
            <a:endCxn id="248" idx="3"/>
          </p:cNvCxnSpPr>
          <p:nvPr/>
        </p:nvCxnSpPr>
        <p:spPr>
          <a:xfrm rot="5400000" flipH="1" flipV="1">
            <a:off x="5139798" y="3752546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4" name="直線矢印コネクタ 253"/>
          <p:cNvCxnSpPr>
            <a:stCxn id="241" idx="4"/>
            <a:endCxn id="245" idx="0"/>
          </p:cNvCxnSpPr>
          <p:nvPr/>
        </p:nvCxnSpPr>
        <p:spPr>
          <a:xfrm rot="5400000">
            <a:off x="5302892" y="3674814"/>
            <a:ext cx="415149" cy="13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5" name="直線矢印コネクタ 254"/>
          <p:cNvCxnSpPr>
            <a:stCxn id="242" idx="4"/>
            <a:endCxn id="244" idx="1"/>
          </p:cNvCxnSpPr>
          <p:nvPr/>
        </p:nvCxnSpPr>
        <p:spPr>
          <a:xfrm rot="16200000" flipH="1">
            <a:off x="5673561" y="3778601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6" name="直線矢印コネクタ 255"/>
          <p:cNvCxnSpPr>
            <a:stCxn id="245" idx="4"/>
            <a:endCxn id="249" idx="1"/>
          </p:cNvCxnSpPr>
          <p:nvPr/>
        </p:nvCxnSpPr>
        <p:spPr>
          <a:xfrm rot="16200000" flipH="1">
            <a:off x="5495640" y="4075136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7" name="直線矢印コネクタ 256"/>
          <p:cNvCxnSpPr>
            <a:stCxn id="243" idx="6"/>
            <a:endCxn id="249" idx="2"/>
          </p:cNvCxnSpPr>
          <p:nvPr/>
        </p:nvCxnSpPr>
        <p:spPr>
          <a:xfrm>
            <a:off x="5421506" y="4267884"/>
            <a:ext cx="177921" cy="13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8" name="直線矢印コネクタ 257"/>
          <p:cNvCxnSpPr>
            <a:stCxn id="249" idx="0"/>
            <a:endCxn id="244" idx="3"/>
          </p:cNvCxnSpPr>
          <p:nvPr/>
        </p:nvCxnSpPr>
        <p:spPr>
          <a:xfrm rot="5400000" flipH="1" flipV="1">
            <a:off x="5673561" y="4049081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9" name="円/楕円 258"/>
          <p:cNvSpPr/>
          <p:nvPr/>
        </p:nvSpPr>
        <p:spPr>
          <a:xfrm>
            <a:off x="6914592" y="3585854"/>
            <a:ext cx="177921" cy="177921"/>
          </a:xfrm>
          <a:prstGeom prst="ellips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60" name="円/楕円 259"/>
          <p:cNvSpPr/>
          <p:nvPr/>
        </p:nvSpPr>
        <p:spPr>
          <a:xfrm>
            <a:off x="6558750" y="4178924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61" name="円/楕円 260"/>
          <p:cNvSpPr/>
          <p:nvPr/>
        </p:nvSpPr>
        <p:spPr>
          <a:xfrm>
            <a:off x="7092513" y="3882389"/>
            <a:ext cx="177921" cy="177921"/>
          </a:xfrm>
          <a:prstGeom prst="ellips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62" name="円/楕円 261"/>
          <p:cNvSpPr/>
          <p:nvPr/>
        </p:nvSpPr>
        <p:spPr>
          <a:xfrm>
            <a:off x="6736671" y="3882389"/>
            <a:ext cx="177921" cy="177921"/>
          </a:xfrm>
          <a:prstGeom prst="ellips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63" name="円/楕円 262"/>
          <p:cNvSpPr/>
          <p:nvPr/>
        </p:nvSpPr>
        <p:spPr>
          <a:xfrm>
            <a:off x="6914592" y="4178924"/>
            <a:ext cx="177921" cy="177921"/>
          </a:xfrm>
          <a:prstGeom prst="ellips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cxnSp>
        <p:nvCxnSpPr>
          <p:cNvPr id="264" name="直線矢印コネクタ 263"/>
          <p:cNvCxnSpPr>
            <a:stCxn id="259" idx="4"/>
            <a:endCxn id="261" idx="1"/>
          </p:cNvCxnSpPr>
          <p:nvPr/>
        </p:nvCxnSpPr>
        <p:spPr>
          <a:xfrm rot="16200000" flipH="1">
            <a:off x="6988726" y="3778601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5" name="直線矢印コネクタ 264"/>
          <p:cNvCxnSpPr>
            <a:stCxn id="262" idx="4"/>
            <a:endCxn id="263" idx="1"/>
          </p:cNvCxnSpPr>
          <p:nvPr/>
        </p:nvCxnSpPr>
        <p:spPr>
          <a:xfrm rot="16200000" flipH="1">
            <a:off x="6810805" y="4075136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6" name="直線矢印コネクタ 265"/>
          <p:cNvCxnSpPr>
            <a:stCxn id="260" idx="6"/>
            <a:endCxn id="263" idx="2"/>
          </p:cNvCxnSpPr>
          <p:nvPr/>
        </p:nvCxnSpPr>
        <p:spPr>
          <a:xfrm>
            <a:off x="6736671" y="4267884"/>
            <a:ext cx="177921" cy="13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7" name="直線矢印コネクタ 266"/>
          <p:cNvCxnSpPr>
            <a:stCxn id="263" idx="0"/>
            <a:endCxn id="261" idx="3"/>
          </p:cNvCxnSpPr>
          <p:nvPr/>
        </p:nvCxnSpPr>
        <p:spPr>
          <a:xfrm rot="5400000" flipH="1" flipV="1">
            <a:off x="6988726" y="4049081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8" name="円/楕円 267"/>
          <p:cNvSpPr/>
          <p:nvPr/>
        </p:nvSpPr>
        <p:spPr>
          <a:xfrm>
            <a:off x="8051836" y="3289318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69" name="円/楕円 268"/>
          <p:cNvSpPr/>
          <p:nvPr/>
        </p:nvSpPr>
        <p:spPr>
          <a:xfrm>
            <a:off x="8229757" y="3585854"/>
            <a:ext cx="177921" cy="177921"/>
          </a:xfrm>
          <a:prstGeom prst="ellips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70" name="円/楕円 269"/>
          <p:cNvSpPr/>
          <p:nvPr/>
        </p:nvSpPr>
        <p:spPr>
          <a:xfrm>
            <a:off x="7873915" y="4178924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71" name="円/楕円 270"/>
          <p:cNvSpPr/>
          <p:nvPr/>
        </p:nvSpPr>
        <p:spPr>
          <a:xfrm>
            <a:off x="8407678" y="3882389"/>
            <a:ext cx="177921" cy="177921"/>
          </a:xfrm>
          <a:prstGeom prst="ellips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72" name="円/楕円 271"/>
          <p:cNvSpPr/>
          <p:nvPr/>
        </p:nvSpPr>
        <p:spPr>
          <a:xfrm>
            <a:off x="8051836" y="3882389"/>
            <a:ext cx="177921" cy="177921"/>
          </a:xfrm>
          <a:prstGeom prst="ellips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73" name="円/楕円 272"/>
          <p:cNvSpPr/>
          <p:nvPr/>
        </p:nvSpPr>
        <p:spPr>
          <a:xfrm>
            <a:off x="7695994" y="3882389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74" name="円/楕円 273"/>
          <p:cNvSpPr/>
          <p:nvPr/>
        </p:nvSpPr>
        <p:spPr>
          <a:xfrm>
            <a:off x="7873915" y="3585854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75" name="円/楕円 274"/>
          <p:cNvSpPr/>
          <p:nvPr/>
        </p:nvSpPr>
        <p:spPr>
          <a:xfrm>
            <a:off x="8229757" y="4178924"/>
            <a:ext cx="177921" cy="177921"/>
          </a:xfrm>
          <a:prstGeom prst="ellips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cxnSp>
        <p:nvCxnSpPr>
          <p:cNvPr id="276" name="直線矢印コネクタ 275"/>
          <p:cNvCxnSpPr>
            <a:stCxn id="268" idx="4"/>
            <a:endCxn id="274" idx="7"/>
          </p:cNvCxnSpPr>
          <p:nvPr/>
        </p:nvCxnSpPr>
        <p:spPr>
          <a:xfrm rot="5400000">
            <a:off x="8010954" y="3482067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7" name="直線矢印コネクタ 276"/>
          <p:cNvCxnSpPr>
            <a:stCxn id="268" idx="4"/>
            <a:endCxn id="269" idx="1"/>
          </p:cNvCxnSpPr>
          <p:nvPr/>
        </p:nvCxnSpPr>
        <p:spPr>
          <a:xfrm rot="16200000" flipH="1">
            <a:off x="8125970" y="3482066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8" name="直線矢印コネクタ 277"/>
          <p:cNvCxnSpPr>
            <a:stCxn id="274" idx="4"/>
            <a:endCxn id="273" idx="7"/>
          </p:cNvCxnSpPr>
          <p:nvPr/>
        </p:nvCxnSpPr>
        <p:spPr>
          <a:xfrm rot="5400000">
            <a:off x="7833033" y="3778602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9" name="直線矢印コネクタ 278"/>
          <p:cNvCxnSpPr>
            <a:stCxn id="273" idx="0"/>
            <a:endCxn id="274" idx="3"/>
          </p:cNvCxnSpPr>
          <p:nvPr/>
        </p:nvCxnSpPr>
        <p:spPr>
          <a:xfrm rot="5400000" flipH="1" flipV="1">
            <a:off x="7770128" y="3752546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0" name="直線矢印コネクタ 279"/>
          <p:cNvCxnSpPr>
            <a:stCxn id="268" idx="4"/>
            <a:endCxn id="272" idx="0"/>
          </p:cNvCxnSpPr>
          <p:nvPr/>
        </p:nvCxnSpPr>
        <p:spPr>
          <a:xfrm rot="5400000">
            <a:off x="7933222" y="3674814"/>
            <a:ext cx="415149" cy="13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1" name="直線矢印コネクタ 280"/>
          <p:cNvCxnSpPr>
            <a:stCxn id="269" idx="4"/>
            <a:endCxn id="271" idx="1"/>
          </p:cNvCxnSpPr>
          <p:nvPr/>
        </p:nvCxnSpPr>
        <p:spPr>
          <a:xfrm rot="16200000" flipH="1">
            <a:off x="8303891" y="3778601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2" name="直線矢印コネクタ 281"/>
          <p:cNvCxnSpPr>
            <a:stCxn id="272" idx="4"/>
            <a:endCxn id="275" idx="1"/>
          </p:cNvCxnSpPr>
          <p:nvPr/>
        </p:nvCxnSpPr>
        <p:spPr>
          <a:xfrm rot="16200000" flipH="1">
            <a:off x="8125970" y="4075136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3" name="直線矢印コネクタ 282"/>
          <p:cNvCxnSpPr>
            <a:stCxn id="270" idx="6"/>
            <a:endCxn id="275" idx="2"/>
          </p:cNvCxnSpPr>
          <p:nvPr/>
        </p:nvCxnSpPr>
        <p:spPr>
          <a:xfrm>
            <a:off x="8051836" y="4267884"/>
            <a:ext cx="177921" cy="13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4" name="直線矢印コネクタ 283"/>
          <p:cNvCxnSpPr>
            <a:stCxn id="275" idx="0"/>
            <a:endCxn id="271" idx="3"/>
          </p:cNvCxnSpPr>
          <p:nvPr/>
        </p:nvCxnSpPr>
        <p:spPr>
          <a:xfrm rot="5400000" flipH="1" flipV="1">
            <a:off x="8303891" y="4049081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5" name="メモ 284"/>
          <p:cNvSpPr/>
          <p:nvPr/>
        </p:nvSpPr>
        <p:spPr>
          <a:xfrm>
            <a:off x="2233732" y="3212976"/>
            <a:ext cx="1186140" cy="1482675"/>
          </a:xfrm>
          <a:prstGeom prst="foldedCorner">
            <a:avLst/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86" name="円/楕円 285"/>
          <p:cNvSpPr/>
          <p:nvPr/>
        </p:nvSpPr>
        <p:spPr>
          <a:xfrm>
            <a:off x="2767495" y="3331590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87" name="円/楕円 286"/>
          <p:cNvSpPr/>
          <p:nvPr/>
        </p:nvSpPr>
        <p:spPr>
          <a:xfrm>
            <a:off x="2945416" y="3628125"/>
            <a:ext cx="177921" cy="177921"/>
          </a:xfrm>
          <a:prstGeom prst="ellips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88" name="円/楕円 287"/>
          <p:cNvSpPr/>
          <p:nvPr/>
        </p:nvSpPr>
        <p:spPr>
          <a:xfrm>
            <a:off x="3123337" y="3924660"/>
            <a:ext cx="177921" cy="177921"/>
          </a:xfrm>
          <a:prstGeom prst="ellips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89" name="円/楕円 288"/>
          <p:cNvSpPr/>
          <p:nvPr/>
        </p:nvSpPr>
        <p:spPr>
          <a:xfrm>
            <a:off x="2767495" y="3924660"/>
            <a:ext cx="177921" cy="177921"/>
          </a:xfrm>
          <a:prstGeom prst="ellips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90" name="円/楕円 289"/>
          <p:cNvSpPr/>
          <p:nvPr/>
        </p:nvSpPr>
        <p:spPr>
          <a:xfrm>
            <a:off x="2411653" y="3924660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91" name="円/楕円 290"/>
          <p:cNvSpPr/>
          <p:nvPr/>
        </p:nvSpPr>
        <p:spPr>
          <a:xfrm>
            <a:off x="2589574" y="3628125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92" name="円/楕円 291"/>
          <p:cNvSpPr/>
          <p:nvPr/>
        </p:nvSpPr>
        <p:spPr>
          <a:xfrm>
            <a:off x="2945416" y="4221195"/>
            <a:ext cx="177921" cy="177921"/>
          </a:xfrm>
          <a:prstGeom prst="ellips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cxnSp>
        <p:nvCxnSpPr>
          <p:cNvPr id="293" name="直線矢印コネクタ 292"/>
          <p:cNvCxnSpPr>
            <a:stCxn id="286" idx="4"/>
            <a:endCxn id="291" idx="7"/>
          </p:cNvCxnSpPr>
          <p:nvPr/>
        </p:nvCxnSpPr>
        <p:spPr>
          <a:xfrm rot="5400000">
            <a:off x="2726612" y="3524338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4" name="直線矢印コネクタ 293"/>
          <p:cNvCxnSpPr>
            <a:stCxn id="286" idx="4"/>
            <a:endCxn id="287" idx="1"/>
          </p:cNvCxnSpPr>
          <p:nvPr/>
        </p:nvCxnSpPr>
        <p:spPr>
          <a:xfrm rot="16200000" flipH="1">
            <a:off x="2841628" y="3524337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5" name="直線矢印コネクタ 294"/>
          <p:cNvCxnSpPr>
            <a:stCxn id="291" idx="4"/>
            <a:endCxn id="290" idx="7"/>
          </p:cNvCxnSpPr>
          <p:nvPr/>
        </p:nvCxnSpPr>
        <p:spPr>
          <a:xfrm rot="5400000">
            <a:off x="2548691" y="3820873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6" name="直線矢印コネクタ 295"/>
          <p:cNvCxnSpPr>
            <a:stCxn id="290" idx="0"/>
            <a:endCxn id="291" idx="3"/>
          </p:cNvCxnSpPr>
          <p:nvPr/>
        </p:nvCxnSpPr>
        <p:spPr>
          <a:xfrm rot="5400000" flipH="1" flipV="1">
            <a:off x="2485786" y="3794817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7" name="直線矢印コネクタ 296"/>
          <p:cNvCxnSpPr>
            <a:stCxn id="286" idx="4"/>
            <a:endCxn id="289" idx="0"/>
          </p:cNvCxnSpPr>
          <p:nvPr/>
        </p:nvCxnSpPr>
        <p:spPr>
          <a:xfrm rot="5400000">
            <a:off x="2648881" y="3717086"/>
            <a:ext cx="415149" cy="13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8" name="直線矢印コネクタ 297"/>
          <p:cNvCxnSpPr>
            <a:stCxn id="287" idx="4"/>
            <a:endCxn id="288" idx="1"/>
          </p:cNvCxnSpPr>
          <p:nvPr/>
        </p:nvCxnSpPr>
        <p:spPr>
          <a:xfrm rot="16200000" flipH="1">
            <a:off x="3019550" y="3820873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9" name="直線矢印コネクタ 298"/>
          <p:cNvCxnSpPr>
            <a:stCxn id="289" idx="4"/>
            <a:endCxn id="292" idx="1"/>
          </p:cNvCxnSpPr>
          <p:nvPr/>
        </p:nvCxnSpPr>
        <p:spPr>
          <a:xfrm rot="16200000" flipH="1">
            <a:off x="2841628" y="4117408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0" name="直線矢印コネクタ 299"/>
          <p:cNvCxnSpPr>
            <a:stCxn id="292" idx="0"/>
            <a:endCxn id="288" idx="3"/>
          </p:cNvCxnSpPr>
          <p:nvPr/>
        </p:nvCxnSpPr>
        <p:spPr>
          <a:xfrm rot="5400000" flipH="1" flipV="1">
            <a:off x="3019550" y="4091352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1" name="メモ 300"/>
          <p:cNvSpPr/>
          <p:nvPr/>
        </p:nvSpPr>
        <p:spPr>
          <a:xfrm>
            <a:off x="2233732" y="5114677"/>
            <a:ext cx="1186140" cy="1482675"/>
          </a:xfrm>
          <a:prstGeom prst="foldedCorner">
            <a:avLst/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302" name="円/楕円 301"/>
          <p:cNvSpPr/>
          <p:nvPr/>
        </p:nvSpPr>
        <p:spPr>
          <a:xfrm>
            <a:off x="2767495" y="5233291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303" name="円/楕円 302"/>
          <p:cNvSpPr/>
          <p:nvPr/>
        </p:nvSpPr>
        <p:spPr>
          <a:xfrm>
            <a:off x="2945416" y="5529826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304" name="円/楕円 303"/>
          <p:cNvSpPr/>
          <p:nvPr/>
        </p:nvSpPr>
        <p:spPr>
          <a:xfrm>
            <a:off x="3123337" y="5826361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305" name="円/楕円 304"/>
          <p:cNvSpPr/>
          <p:nvPr/>
        </p:nvSpPr>
        <p:spPr>
          <a:xfrm>
            <a:off x="2767495" y="5826361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306" name="円/楕円 305"/>
          <p:cNvSpPr/>
          <p:nvPr/>
        </p:nvSpPr>
        <p:spPr>
          <a:xfrm>
            <a:off x="2411653" y="5826361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307" name="円/楕円 306"/>
          <p:cNvSpPr/>
          <p:nvPr/>
        </p:nvSpPr>
        <p:spPr>
          <a:xfrm>
            <a:off x="2589574" y="5529826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308" name="円/楕円 307"/>
          <p:cNvSpPr/>
          <p:nvPr/>
        </p:nvSpPr>
        <p:spPr>
          <a:xfrm>
            <a:off x="2945416" y="6122896"/>
            <a:ext cx="177921" cy="177921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cxnSp>
        <p:nvCxnSpPr>
          <p:cNvPr id="309" name="直線矢印コネクタ 308"/>
          <p:cNvCxnSpPr>
            <a:stCxn id="302" idx="4"/>
            <a:endCxn id="307" idx="7"/>
          </p:cNvCxnSpPr>
          <p:nvPr/>
        </p:nvCxnSpPr>
        <p:spPr>
          <a:xfrm rot="5400000">
            <a:off x="2726612" y="5426039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0" name="直線矢印コネクタ 309"/>
          <p:cNvCxnSpPr>
            <a:stCxn id="302" idx="4"/>
            <a:endCxn id="303" idx="1"/>
          </p:cNvCxnSpPr>
          <p:nvPr/>
        </p:nvCxnSpPr>
        <p:spPr>
          <a:xfrm rot="16200000" flipH="1">
            <a:off x="2841628" y="5426038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1" name="直線矢印コネクタ 310"/>
          <p:cNvCxnSpPr>
            <a:stCxn id="307" idx="4"/>
            <a:endCxn id="306" idx="7"/>
          </p:cNvCxnSpPr>
          <p:nvPr/>
        </p:nvCxnSpPr>
        <p:spPr>
          <a:xfrm rot="5400000">
            <a:off x="2548691" y="5722574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2" name="直線矢印コネクタ 311"/>
          <p:cNvCxnSpPr>
            <a:stCxn id="306" idx="0"/>
            <a:endCxn id="307" idx="3"/>
          </p:cNvCxnSpPr>
          <p:nvPr/>
        </p:nvCxnSpPr>
        <p:spPr>
          <a:xfrm rot="5400000" flipH="1" flipV="1">
            <a:off x="2485786" y="5696518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3" name="直線矢印コネクタ 312"/>
          <p:cNvCxnSpPr>
            <a:stCxn id="302" idx="4"/>
            <a:endCxn id="305" idx="0"/>
          </p:cNvCxnSpPr>
          <p:nvPr/>
        </p:nvCxnSpPr>
        <p:spPr>
          <a:xfrm rot="5400000">
            <a:off x="2648881" y="5618787"/>
            <a:ext cx="415149" cy="13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4" name="直線矢印コネクタ 313"/>
          <p:cNvCxnSpPr>
            <a:stCxn id="303" idx="4"/>
            <a:endCxn id="304" idx="1"/>
          </p:cNvCxnSpPr>
          <p:nvPr/>
        </p:nvCxnSpPr>
        <p:spPr>
          <a:xfrm rot="16200000" flipH="1">
            <a:off x="3019550" y="5722574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5" name="直線矢印コネクタ 314"/>
          <p:cNvCxnSpPr>
            <a:stCxn id="305" idx="4"/>
            <a:endCxn id="308" idx="1"/>
          </p:cNvCxnSpPr>
          <p:nvPr/>
        </p:nvCxnSpPr>
        <p:spPr>
          <a:xfrm rot="16200000" flipH="1">
            <a:off x="2841628" y="6019109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6" name="直線矢印コネクタ 315"/>
          <p:cNvCxnSpPr>
            <a:stCxn id="308" idx="0"/>
            <a:endCxn id="304" idx="3"/>
          </p:cNvCxnSpPr>
          <p:nvPr/>
        </p:nvCxnSpPr>
        <p:spPr>
          <a:xfrm rot="5400000" flipH="1" flipV="1">
            <a:off x="3019550" y="5993053"/>
            <a:ext cx="144670" cy="115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5" name="円/楕円 324"/>
          <p:cNvSpPr/>
          <p:nvPr/>
        </p:nvSpPr>
        <p:spPr>
          <a:xfrm>
            <a:off x="2555776" y="6131399"/>
            <a:ext cx="177921" cy="177921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/>
            </a:solidFill>
            <a:prstDash val="sysDot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327" name="角丸四角形 326"/>
          <p:cNvSpPr/>
          <p:nvPr/>
        </p:nvSpPr>
        <p:spPr>
          <a:xfrm>
            <a:off x="2123728" y="3140968"/>
            <a:ext cx="1368152" cy="3528120"/>
          </a:xfrm>
          <a:prstGeom prst="roundRect">
            <a:avLst>
              <a:gd name="adj" fmla="val 10225"/>
            </a:avLst>
          </a:prstGeom>
          <a:noFill/>
          <a:ln w="28575">
            <a:solidFill>
              <a:schemeClr val="accent2"/>
            </a:solidFill>
            <a:prstDash val="sysDash"/>
          </a:ln>
          <a:effectLst>
            <a:outerShdw blurRad="101600" dist="3810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grpSp>
        <p:nvGrpSpPr>
          <p:cNvPr id="334" name="グループ化 333"/>
          <p:cNvGrpSpPr/>
          <p:nvPr/>
        </p:nvGrpSpPr>
        <p:grpSpPr>
          <a:xfrm>
            <a:off x="250825" y="2636912"/>
            <a:ext cx="1656879" cy="1008112"/>
            <a:chOff x="250825" y="3645024"/>
            <a:chExt cx="1656879" cy="1008112"/>
          </a:xfrm>
        </p:grpSpPr>
        <p:sp>
          <p:nvSpPr>
            <p:cNvPr id="326" name="四角形吹き出し 325"/>
            <p:cNvSpPr/>
            <p:nvPr/>
          </p:nvSpPr>
          <p:spPr>
            <a:xfrm>
              <a:off x="250825" y="3645024"/>
              <a:ext cx="1656879" cy="1008112"/>
            </a:xfrm>
            <a:prstGeom prst="wedgeRectCallout">
              <a:avLst>
                <a:gd name="adj1" fmla="val 60965"/>
                <a:gd name="adj2" fmla="val 51566"/>
              </a:avLst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r>
                <a:rPr lang="ja-JP" altLang="en-US" dirty="0" smtClean="0"/>
                <a:t>頂点</a:t>
              </a:r>
              <a:endParaRPr lang="en-US" altLang="ja-JP" dirty="0" smtClean="0"/>
            </a:p>
            <a:p>
              <a:pPr algn="ctr"/>
              <a:r>
                <a:rPr lang="ja-JP" altLang="en-US" dirty="0" smtClean="0"/>
                <a:t>の欠落によるパターン違反</a:t>
              </a:r>
            </a:p>
          </p:txBody>
        </p:sp>
        <p:sp>
          <p:nvSpPr>
            <p:cNvPr id="328" name="円/楕円 327"/>
            <p:cNvSpPr/>
            <p:nvPr/>
          </p:nvSpPr>
          <p:spPr>
            <a:xfrm>
              <a:off x="1331640" y="3789041"/>
              <a:ext cx="216024" cy="21602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accent2"/>
              </a:solidFill>
              <a:prstDash val="sysDot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lang="ja-JP" altLang="en-US" dirty="0" err="1" smtClean="0"/>
            </a:p>
          </p:txBody>
        </p:sp>
      </p:grpSp>
      <p:sp>
        <p:nvSpPr>
          <p:cNvPr id="333" name="円/楕円 332"/>
          <p:cNvSpPr/>
          <p:nvPr/>
        </p:nvSpPr>
        <p:spPr>
          <a:xfrm>
            <a:off x="2555776" y="4221088"/>
            <a:ext cx="177921" cy="177921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/>
            </a:solidFill>
            <a:prstDash val="sysDot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grpSp>
        <p:nvGrpSpPr>
          <p:cNvPr id="365" name="グループ化 364"/>
          <p:cNvGrpSpPr/>
          <p:nvPr/>
        </p:nvGrpSpPr>
        <p:grpSpPr>
          <a:xfrm>
            <a:off x="611560" y="3789040"/>
            <a:ext cx="1008112" cy="1080120"/>
            <a:chOff x="611560" y="3429000"/>
            <a:chExt cx="1008112" cy="1080120"/>
          </a:xfrm>
        </p:grpSpPr>
        <p:sp>
          <p:nvSpPr>
            <p:cNvPr id="357" name="角丸四角形 356"/>
            <p:cNvSpPr/>
            <p:nvPr/>
          </p:nvSpPr>
          <p:spPr>
            <a:xfrm>
              <a:off x="611560" y="3429000"/>
              <a:ext cx="1008112" cy="1080120"/>
            </a:xfrm>
            <a:prstGeom prst="roundRect">
              <a:avLst/>
            </a:prstGeom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358" name="円/楕円 357"/>
            <p:cNvSpPr/>
            <p:nvPr/>
          </p:nvSpPr>
          <p:spPr>
            <a:xfrm>
              <a:off x="1005505" y="3564513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359" name="円/楕円 358"/>
            <p:cNvSpPr/>
            <p:nvPr/>
          </p:nvSpPr>
          <p:spPr>
            <a:xfrm>
              <a:off x="1183426" y="3861048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360" name="円/楕円 359"/>
            <p:cNvSpPr/>
            <p:nvPr/>
          </p:nvSpPr>
          <p:spPr>
            <a:xfrm>
              <a:off x="827584" y="3861048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361" name="円/楕円 360"/>
            <p:cNvSpPr/>
            <p:nvPr/>
          </p:nvSpPr>
          <p:spPr>
            <a:xfrm>
              <a:off x="1005505" y="4157583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cxnSp>
          <p:nvCxnSpPr>
            <p:cNvPr id="362" name="直線矢印コネクタ 361"/>
            <p:cNvCxnSpPr>
              <a:stCxn id="358" idx="4"/>
              <a:endCxn id="359" idx="1"/>
            </p:cNvCxnSpPr>
            <p:nvPr/>
          </p:nvCxnSpPr>
          <p:spPr>
            <a:xfrm rot="16200000" flipH="1">
              <a:off x="1079639" y="3757261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3" name="直線矢印コネクタ 362"/>
            <p:cNvCxnSpPr>
              <a:stCxn id="360" idx="4"/>
              <a:endCxn id="361" idx="1"/>
            </p:cNvCxnSpPr>
            <p:nvPr/>
          </p:nvCxnSpPr>
          <p:spPr>
            <a:xfrm rot="16200000" flipH="1">
              <a:off x="901717" y="4053796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4" name="直線矢印コネクタ 363"/>
            <p:cNvCxnSpPr>
              <a:stCxn id="361" idx="0"/>
              <a:endCxn id="359" idx="3"/>
            </p:cNvCxnSpPr>
            <p:nvPr/>
          </p:nvCxnSpPr>
          <p:spPr>
            <a:xfrm rot="5400000" flipH="1" flipV="1">
              <a:off x="1079639" y="4027740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76" name="グループ化 375"/>
          <p:cNvGrpSpPr/>
          <p:nvPr/>
        </p:nvGrpSpPr>
        <p:grpSpPr>
          <a:xfrm>
            <a:off x="611560" y="5373216"/>
            <a:ext cx="1008112" cy="1080120"/>
            <a:chOff x="611560" y="5373216"/>
            <a:chExt cx="1008112" cy="1080120"/>
          </a:xfrm>
        </p:grpSpPr>
        <p:sp>
          <p:nvSpPr>
            <p:cNvPr id="366" name="角丸四角形 365"/>
            <p:cNvSpPr/>
            <p:nvPr/>
          </p:nvSpPr>
          <p:spPr>
            <a:xfrm>
              <a:off x="611560" y="5373216"/>
              <a:ext cx="1008112" cy="1080120"/>
            </a:xfrm>
            <a:prstGeom prst="roundRect">
              <a:avLst/>
            </a:prstGeom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367" name="円/楕円 366"/>
            <p:cNvSpPr/>
            <p:nvPr/>
          </p:nvSpPr>
          <p:spPr>
            <a:xfrm>
              <a:off x="1111418" y="5500226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368" name="円/楕円 367"/>
            <p:cNvSpPr/>
            <p:nvPr/>
          </p:nvSpPr>
          <p:spPr>
            <a:xfrm>
              <a:off x="755576" y="6093296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369" name="円/楕円 368"/>
            <p:cNvSpPr/>
            <p:nvPr/>
          </p:nvSpPr>
          <p:spPr>
            <a:xfrm>
              <a:off x="1289339" y="5796761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370" name="円/楕円 369"/>
            <p:cNvSpPr/>
            <p:nvPr/>
          </p:nvSpPr>
          <p:spPr>
            <a:xfrm>
              <a:off x="933497" y="5796761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371" name="円/楕円 370"/>
            <p:cNvSpPr/>
            <p:nvPr/>
          </p:nvSpPr>
          <p:spPr>
            <a:xfrm>
              <a:off x="1111418" y="6093296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cxnSp>
          <p:nvCxnSpPr>
            <p:cNvPr id="372" name="直線矢印コネクタ 371"/>
            <p:cNvCxnSpPr>
              <a:stCxn id="367" idx="4"/>
              <a:endCxn id="369" idx="1"/>
            </p:cNvCxnSpPr>
            <p:nvPr/>
          </p:nvCxnSpPr>
          <p:spPr>
            <a:xfrm rot="16200000" flipH="1">
              <a:off x="1185552" y="5692974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3" name="直線矢印コネクタ 372"/>
            <p:cNvCxnSpPr>
              <a:stCxn id="370" idx="4"/>
              <a:endCxn id="371" idx="1"/>
            </p:cNvCxnSpPr>
            <p:nvPr/>
          </p:nvCxnSpPr>
          <p:spPr>
            <a:xfrm rot="16200000" flipH="1">
              <a:off x="1007631" y="5989509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4" name="直線矢印コネクタ 373"/>
            <p:cNvCxnSpPr>
              <a:stCxn id="368" idx="6"/>
              <a:endCxn id="371" idx="2"/>
            </p:cNvCxnSpPr>
            <p:nvPr/>
          </p:nvCxnSpPr>
          <p:spPr>
            <a:xfrm>
              <a:off x="933497" y="6182257"/>
              <a:ext cx="177921" cy="131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5" name="直線矢印コネクタ 374"/>
            <p:cNvCxnSpPr>
              <a:stCxn id="371" idx="0"/>
              <a:endCxn id="369" idx="3"/>
            </p:cNvCxnSpPr>
            <p:nvPr/>
          </p:nvCxnSpPr>
          <p:spPr>
            <a:xfrm rot="5400000" flipH="1" flipV="1">
              <a:off x="1185552" y="5963453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323" name="曲線コネクタ 322"/>
          <p:cNvCxnSpPr>
            <a:stCxn id="368" idx="5"/>
            <a:endCxn id="325" idx="3"/>
          </p:cNvCxnSpPr>
          <p:nvPr/>
        </p:nvCxnSpPr>
        <p:spPr>
          <a:xfrm rot="16200000" flipH="1">
            <a:off x="1725585" y="5427016"/>
            <a:ext cx="38103" cy="1674391"/>
          </a:xfrm>
          <a:prstGeom prst="curvedConnector3">
            <a:avLst>
              <a:gd name="adj1" fmla="val 768336"/>
            </a:avLst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9" name="スライド番号プレースホルダ 37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75FB-B7FD-4ED7-8028-29A5E2AFB0D3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  <p:sp>
        <p:nvSpPr>
          <p:cNvPr id="317" name="テキスト ボックス 316"/>
          <p:cNvSpPr txBox="1"/>
          <p:nvPr/>
        </p:nvSpPr>
        <p:spPr>
          <a:xfrm>
            <a:off x="539552" y="3789040"/>
            <a:ext cx="5084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i="1" dirty="0" smtClean="0">
                <a:latin typeface="ヒラギノ明朝 ProN W6" pitchFamily="18" charset="-128"/>
                <a:ea typeface="ヒラギノ明朝 ProN W6" pitchFamily="18" charset="-128"/>
              </a:rPr>
              <a:t>P1</a:t>
            </a:r>
            <a:endParaRPr kumimoji="1" lang="ja-JP" altLang="en-US" sz="2000" i="1" dirty="0">
              <a:latin typeface="ヒラギノ明朝 ProN W6" pitchFamily="18" charset="-128"/>
              <a:ea typeface="ヒラギノ明朝 ProN W6" pitchFamily="18" charset="-128"/>
            </a:endParaRPr>
          </a:p>
        </p:txBody>
      </p:sp>
      <p:sp>
        <p:nvSpPr>
          <p:cNvPr id="318" name="テキスト ボックス 317"/>
          <p:cNvSpPr txBox="1"/>
          <p:nvPr/>
        </p:nvSpPr>
        <p:spPr>
          <a:xfrm>
            <a:off x="539552" y="5405154"/>
            <a:ext cx="5084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i="1" dirty="0" smtClean="0">
                <a:latin typeface="ヒラギノ明朝 ProN W6" pitchFamily="18" charset="-128"/>
                <a:ea typeface="ヒラギノ明朝 ProN W6" pitchFamily="18" charset="-128"/>
              </a:rPr>
              <a:t>P2</a:t>
            </a:r>
            <a:endParaRPr kumimoji="1" lang="ja-JP" altLang="en-US" sz="2000" i="1" dirty="0">
              <a:latin typeface="ヒラギノ明朝 ProN W6" pitchFamily="18" charset="-128"/>
              <a:ea typeface="ヒラギノ明朝 ProN W6" pitchFamily="1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正方形/長方形 179"/>
          <p:cNvSpPr/>
          <p:nvPr/>
        </p:nvSpPr>
        <p:spPr>
          <a:xfrm>
            <a:off x="0" y="2780928"/>
            <a:ext cx="9144000" cy="40770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提案手法：メトリクス</a:t>
            </a:r>
            <a:endParaRPr kumimoji="1" lang="ja-JP" altLang="en-US" sz="27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5</a:t>
            </a:r>
            <a:r>
              <a:rPr kumimoji="1" lang="ja-JP" altLang="en-US" dirty="0" err="1" smtClean="0"/>
              <a:t>つの</a:t>
            </a:r>
            <a:r>
              <a:rPr kumimoji="1" lang="ja-JP" altLang="en-US" dirty="0" smtClean="0"/>
              <a:t>メトリクスを提案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リフト値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頂点欠落数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違反</a:t>
            </a:r>
            <a:r>
              <a:rPr lang="en-US" altLang="ja-JP" dirty="0" smtClean="0"/>
              <a:t>PDG</a:t>
            </a:r>
            <a:r>
              <a:rPr lang="ja-JP" altLang="en-US" dirty="0" smtClean="0"/>
              <a:t>数</a:t>
            </a:r>
            <a:endParaRPr lang="en-US" altLang="ja-JP" dirty="0" smtClean="0"/>
          </a:p>
        </p:txBody>
      </p:sp>
      <p:sp>
        <p:nvSpPr>
          <p:cNvPr id="181" name="テキスト ボックス 180"/>
          <p:cNvSpPr txBox="1"/>
          <p:nvPr/>
        </p:nvSpPr>
        <p:spPr>
          <a:xfrm>
            <a:off x="3059832" y="1268760"/>
            <a:ext cx="3456384" cy="90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698" lvl="1" indent="-285656">
              <a:spcBef>
                <a:spcPct val="20000"/>
              </a:spcBef>
              <a:buBlip>
                <a:blip r:embed="rId3"/>
              </a:buBlip>
            </a:pPr>
            <a:r>
              <a:rPr lang="ja-JP" altLang="en-US" sz="2400" dirty="0" smtClean="0">
                <a:solidFill>
                  <a:prstClr val="black"/>
                </a:solidFill>
                <a:latin typeface="ヒラギノ角ゴ ProN W3" pitchFamily="34" charset="-128"/>
                <a:ea typeface="ヒラギノ角ゴ ProN W3" pitchFamily="34" charset="-128"/>
              </a:rPr>
              <a:t>頂点重複度</a:t>
            </a:r>
            <a:endParaRPr lang="en-US" altLang="ja-JP" sz="2400" dirty="0" smtClean="0">
              <a:solidFill>
                <a:prstClr val="black"/>
              </a:solidFill>
              <a:latin typeface="ヒラギノ角ゴ ProN W3" pitchFamily="34" charset="-128"/>
              <a:ea typeface="ヒラギノ角ゴ ProN W3" pitchFamily="34" charset="-128"/>
            </a:endParaRPr>
          </a:p>
          <a:p>
            <a:pPr marL="742698" lvl="1" indent="-285656">
              <a:spcBef>
                <a:spcPct val="20000"/>
              </a:spcBef>
              <a:buBlip>
                <a:blip r:embed="rId3"/>
              </a:buBlip>
            </a:pPr>
            <a:r>
              <a:rPr lang="ja-JP" altLang="en-US" sz="2400" dirty="0" smtClean="0">
                <a:solidFill>
                  <a:prstClr val="black"/>
                </a:solidFill>
                <a:latin typeface="ヒラギノ角ゴ ProN W3" pitchFamily="34" charset="-128"/>
                <a:ea typeface="ヒラギノ角ゴ ProN W3" pitchFamily="34" charset="-128"/>
              </a:rPr>
              <a:t>平均ギャップ長</a:t>
            </a:r>
            <a:endParaRPr lang="en-US" altLang="ja-JP" sz="2400" dirty="0" smtClean="0">
              <a:solidFill>
                <a:prstClr val="black"/>
              </a:solidFill>
              <a:latin typeface="ヒラギノ角ゴ ProN W3" pitchFamily="34" charset="-128"/>
              <a:ea typeface="ヒラギノ角ゴ ProN W3" pitchFamily="34" charset="-128"/>
            </a:endParaRPr>
          </a:p>
        </p:txBody>
      </p:sp>
      <p:grpSp>
        <p:nvGrpSpPr>
          <p:cNvPr id="182" name="グループ化 181"/>
          <p:cNvGrpSpPr/>
          <p:nvPr/>
        </p:nvGrpSpPr>
        <p:grpSpPr>
          <a:xfrm>
            <a:off x="3419873" y="2996952"/>
            <a:ext cx="5184575" cy="2774260"/>
            <a:chOff x="2123728" y="3140968"/>
            <a:chExt cx="6593399" cy="3528120"/>
          </a:xfrm>
        </p:grpSpPr>
        <p:sp>
          <p:nvSpPr>
            <p:cNvPr id="185" name="メモ 184"/>
            <p:cNvSpPr/>
            <p:nvPr/>
          </p:nvSpPr>
          <p:spPr>
            <a:xfrm>
              <a:off x="4900657" y="5114677"/>
              <a:ext cx="1186140" cy="1482675"/>
            </a:xfrm>
            <a:prstGeom prst="foldedCorner">
              <a:avLst/>
            </a:prstGeom>
            <a:gradFill>
              <a:gsLst>
                <a:gs pos="0">
                  <a:schemeClr val="bg1"/>
                </a:gs>
                <a:gs pos="50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101600" dist="38100" dir="5400000" rotWithShape="0">
                <a:srgbClr val="000000">
                  <a:alpha val="50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186" name="メモ 185"/>
            <p:cNvSpPr/>
            <p:nvPr/>
          </p:nvSpPr>
          <p:spPr>
            <a:xfrm>
              <a:off x="3581550" y="5114677"/>
              <a:ext cx="1186140" cy="1482675"/>
            </a:xfrm>
            <a:prstGeom prst="foldedCorner">
              <a:avLst/>
            </a:prstGeom>
            <a:gradFill>
              <a:gsLst>
                <a:gs pos="0">
                  <a:schemeClr val="bg1"/>
                </a:gs>
                <a:gs pos="50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101600" dist="38100" dir="5400000" rotWithShape="0">
                <a:srgbClr val="000000">
                  <a:alpha val="50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187" name="円/楕円 186"/>
            <p:cNvSpPr/>
            <p:nvPr/>
          </p:nvSpPr>
          <p:spPr>
            <a:xfrm>
              <a:off x="4115313" y="5191019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188" name="メモ 187"/>
            <p:cNvSpPr/>
            <p:nvPr/>
          </p:nvSpPr>
          <p:spPr>
            <a:xfrm>
              <a:off x="6215822" y="5114677"/>
              <a:ext cx="1186140" cy="1482675"/>
            </a:xfrm>
            <a:prstGeom prst="foldedCorner">
              <a:avLst/>
            </a:prstGeom>
            <a:gradFill>
              <a:gsLst>
                <a:gs pos="0">
                  <a:schemeClr val="bg1"/>
                </a:gs>
                <a:gs pos="50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101600" dist="38100" dir="5400000" rotWithShape="0">
                <a:srgbClr val="000000">
                  <a:alpha val="50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189" name="円/楕円 188"/>
            <p:cNvSpPr/>
            <p:nvPr/>
          </p:nvSpPr>
          <p:spPr>
            <a:xfrm>
              <a:off x="4293234" y="5487554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190" name="円/楕円 189"/>
            <p:cNvSpPr/>
            <p:nvPr/>
          </p:nvSpPr>
          <p:spPr>
            <a:xfrm>
              <a:off x="3937392" y="6080624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191" name="円/楕円 190"/>
            <p:cNvSpPr/>
            <p:nvPr/>
          </p:nvSpPr>
          <p:spPr>
            <a:xfrm>
              <a:off x="4471155" y="5784089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192" name="円/楕円 191"/>
            <p:cNvSpPr/>
            <p:nvPr/>
          </p:nvSpPr>
          <p:spPr>
            <a:xfrm>
              <a:off x="4115313" y="5784089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193" name="円/楕円 192"/>
            <p:cNvSpPr/>
            <p:nvPr/>
          </p:nvSpPr>
          <p:spPr>
            <a:xfrm>
              <a:off x="4293234" y="6080624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cxnSp>
          <p:nvCxnSpPr>
            <p:cNvPr id="194" name="直線矢印コネクタ 193"/>
            <p:cNvCxnSpPr>
              <a:stCxn id="187" idx="4"/>
              <a:endCxn id="189" idx="1"/>
            </p:cNvCxnSpPr>
            <p:nvPr/>
          </p:nvCxnSpPr>
          <p:spPr>
            <a:xfrm rot="16200000" flipH="1">
              <a:off x="4189447" y="5383766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5" name="直線矢印コネクタ 194"/>
            <p:cNvCxnSpPr>
              <a:stCxn id="187" idx="4"/>
              <a:endCxn id="192" idx="0"/>
            </p:cNvCxnSpPr>
            <p:nvPr/>
          </p:nvCxnSpPr>
          <p:spPr>
            <a:xfrm rot="5400000">
              <a:off x="3996699" y="5576515"/>
              <a:ext cx="415149" cy="131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6" name="直線矢印コネクタ 195"/>
            <p:cNvCxnSpPr>
              <a:stCxn id="189" idx="4"/>
              <a:endCxn id="191" idx="1"/>
            </p:cNvCxnSpPr>
            <p:nvPr/>
          </p:nvCxnSpPr>
          <p:spPr>
            <a:xfrm rot="16200000" flipH="1">
              <a:off x="4367368" y="5680302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7" name="直線矢印コネクタ 196"/>
            <p:cNvCxnSpPr>
              <a:stCxn id="192" idx="4"/>
              <a:endCxn id="193" idx="1"/>
            </p:cNvCxnSpPr>
            <p:nvPr/>
          </p:nvCxnSpPr>
          <p:spPr>
            <a:xfrm rot="16200000" flipH="1">
              <a:off x="4189447" y="5976837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8" name="直線矢印コネクタ 197"/>
            <p:cNvCxnSpPr>
              <a:stCxn id="190" idx="6"/>
              <a:endCxn id="193" idx="2"/>
            </p:cNvCxnSpPr>
            <p:nvPr/>
          </p:nvCxnSpPr>
          <p:spPr>
            <a:xfrm>
              <a:off x="4115313" y="6169585"/>
              <a:ext cx="177921" cy="131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9" name="直線矢印コネクタ 198"/>
            <p:cNvCxnSpPr>
              <a:stCxn id="193" idx="0"/>
              <a:endCxn id="191" idx="3"/>
            </p:cNvCxnSpPr>
            <p:nvPr/>
          </p:nvCxnSpPr>
          <p:spPr>
            <a:xfrm rot="5400000" flipH="1" flipV="1">
              <a:off x="4367368" y="5950781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00" name="円/楕円 199"/>
            <p:cNvSpPr/>
            <p:nvPr/>
          </p:nvSpPr>
          <p:spPr>
            <a:xfrm>
              <a:off x="5434420" y="5191019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01" name="円/楕円 200"/>
            <p:cNvSpPr/>
            <p:nvPr/>
          </p:nvSpPr>
          <p:spPr>
            <a:xfrm>
              <a:off x="5612341" y="5487554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02" name="円/楕円 201"/>
            <p:cNvSpPr/>
            <p:nvPr/>
          </p:nvSpPr>
          <p:spPr>
            <a:xfrm>
              <a:off x="5256499" y="6080624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03" name="円/楕円 202"/>
            <p:cNvSpPr/>
            <p:nvPr/>
          </p:nvSpPr>
          <p:spPr>
            <a:xfrm>
              <a:off x="5790262" y="5784089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04" name="円/楕円 203"/>
            <p:cNvSpPr/>
            <p:nvPr/>
          </p:nvSpPr>
          <p:spPr>
            <a:xfrm>
              <a:off x="5434420" y="5784089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05" name="メモ 204"/>
            <p:cNvSpPr/>
            <p:nvPr/>
          </p:nvSpPr>
          <p:spPr>
            <a:xfrm>
              <a:off x="7530987" y="5114677"/>
              <a:ext cx="1186140" cy="1482675"/>
            </a:xfrm>
            <a:prstGeom prst="foldedCorner">
              <a:avLst/>
            </a:prstGeom>
            <a:gradFill>
              <a:gsLst>
                <a:gs pos="0">
                  <a:schemeClr val="bg1"/>
                </a:gs>
                <a:gs pos="50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101600" dist="38100" dir="5400000" rotWithShape="0">
                <a:srgbClr val="000000">
                  <a:alpha val="50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06" name="円/楕円 205"/>
            <p:cNvSpPr/>
            <p:nvPr/>
          </p:nvSpPr>
          <p:spPr>
            <a:xfrm>
              <a:off x="5078578" y="5784089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07" name="円/楕円 206"/>
            <p:cNvSpPr/>
            <p:nvPr/>
          </p:nvSpPr>
          <p:spPr>
            <a:xfrm>
              <a:off x="5256499" y="5487554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08" name="円/楕円 207"/>
            <p:cNvSpPr/>
            <p:nvPr/>
          </p:nvSpPr>
          <p:spPr>
            <a:xfrm>
              <a:off x="5612341" y="6080624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cxnSp>
          <p:nvCxnSpPr>
            <p:cNvPr id="209" name="直線矢印コネクタ 208"/>
            <p:cNvCxnSpPr>
              <a:stCxn id="200" idx="4"/>
              <a:endCxn id="207" idx="7"/>
            </p:cNvCxnSpPr>
            <p:nvPr/>
          </p:nvCxnSpPr>
          <p:spPr>
            <a:xfrm rot="5400000">
              <a:off x="5393537" y="5383767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0" name="直線矢印コネクタ 209"/>
            <p:cNvCxnSpPr>
              <a:stCxn id="200" idx="4"/>
              <a:endCxn id="201" idx="1"/>
            </p:cNvCxnSpPr>
            <p:nvPr/>
          </p:nvCxnSpPr>
          <p:spPr>
            <a:xfrm rot="16200000" flipH="1">
              <a:off x="5508553" y="5383766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1" name="直線矢印コネクタ 210"/>
            <p:cNvCxnSpPr>
              <a:stCxn id="207" idx="4"/>
              <a:endCxn id="206" idx="7"/>
            </p:cNvCxnSpPr>
            <p:nvPr/>
          </p:nvCxnSpPr>
          <p:spPr>
            <a:xfrm rot="5400000">
              <a:off x="5215616" y="5680302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2" name="直線矢印コネクタ 211"/>
            <p:cNvCxnSpPr>
              <a:stCxn id="206" idx="0"/>
              <a:endCxn id="207" idx="3"/>
            </p:cNvCxnSpPr>
            <p:nvPr/>
          </p:nvCxnSpPr>
          <p:spPr>
            <a:xfrm rot="5400000" flipH="1" flipV="1">
              <a:off x="5152711" y="5654246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3" name="直線矢印コネクタ 212"/>
            <p:cNvCxnSpPr>
              <a:stCxn id="200" idx="4"/>
              <a:endCxn id="204" idx="0"/>
            </p:cNvCxnSpPr>
            <p:nvPr/>
          </p:nvCxnSpPr>
          <p:spPr>
            <a:xfrm rot="5400000">
              <a:off x="5315806" y="5576515"/>
              <a:ext cx="415149" cy="131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4" name="直線矢印コネクタ 213"/>
            <p:cNvCxnSpPr>
              <a:stCxn id="201" idx="4"/>
              <a:endCxn id="203" idx="1"/>
            </p:cNvCxnSpPr>
            <p:nvPr/>
          </p:nvCxnSpPr>
          <p:spPr>
            <a:xfrm rot="16200000" flipH="1">
              <a:off x="5686474" y="5680302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5" name="直線矢印コネクタ 214"/>
            <p:cNvCxnSpPr>
              <a:stCxn id="204" idx="4"/>
              <a:endCxn id="208" idx="1"/>
            </p:cNvCxnSpPr>
            <p:nvPr/>
          </p:nvCxnSpPr>
          <p:spPr>
            <a:xfrm rot="16200000" flipH="1">
              <a:off x="5508553" y="5976837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6" name="直線矢印コネクタ 215"/>
            <p:cNvCxnSpPr>
              <a:stCxn id="202" idx="6"/>
              <a:endCxn id="208" idx="2"/>
            </p:cNvCxnSpPr>
            <p:nvPr/>
          </p:nvCxnSpPr>
          <p:spPr>
            <a:xfrm>
              <a:off x="5434420" y="6169585"/>
              <a:ext cx="177921" cy="131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7" name="直線矢印コネクタ 216"/>
            <p:cNvCxnSpPr>
              <a:stCxn id="208" idx="0"/>
              <a:endCxn id="203" idx="3"/>
            </p:cNvCxnSpPr>
            <p:nvPr/>
          </p:nvCxnSpPr>
          <p:spPr>
            <a:xfrm rot="5400000" flipH="1" flipV="1">
              <a:off x="5686474" y="5950781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18" name="円/楕円 217"/>
            <p:cNvSpPr/>
            <p:nvPr/>
          </p:nvSpPr>
          <p:spPr>
            <a:xfrm>
              <a:off x="6927506" y="5487554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19" name="円/楕円 218"/>
            <p:cNvSpPr/>
            <p:nvPr/>
          </p:nvSpPr>
          <p:spPr>
            <a:xfrm>
              <a:off x="6571664" y="6080624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20" name="円/楕円 219"/>
            <p:cNvSpPr/>
            <p:nvPr/>
          </p:nvSpPr>
          <p:spPr>
            <a:xfrm>
              <a:off x="7105427" y="5784089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21" name="円/楕円 220"/>
            <p:cNvSpPr/>
            <p:nvPr/>
          </p:nvSpPr>
          <p:spPr>
            <a:xfrm>
              <a:off x="6749585" y="5784089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22" name="円/楕円 221"/>
            <p:cNvSpPr/>
            <p:nvPr/>
          </p:nvSpPr>
          <p:spPr>
            <a:xfrm>
              <a:off x="6927506" y="6080624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cxnSp>
          <p:nvCxnSpPr>
            <p:cNvPr id="223" name="直線矢印コネクタ 222"/>
            <p:cNvCxnSpPr>
              <a:stCxn id="218" idx="4"/>
              <a:endCxn id="220" idx="1"/>
            </p:cNvCxnSpPr>
            <p:nvPr/>
          </p:nvCxnSpPr>
          <p:spPr>
            <a:xfrm rot="16200000" flipH="1">
              <a:off x="7001639" y="5680302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4" name="直線矢印コネクタ 223"/>
            <p:cNvCxnSpPr>
              <a:stCxn id="221" idx="4"/>
              <a:endCxn id="222" idx="1"/>
            </p:cNvCxnSpPr>
            <p:nvPr/>
          </p:nvCxnSpPr>
          <p:spPr>
            <a:xfrm rot="16200000" flipH="1">
              <a:off x="6823718" y="5976837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5" name="直線矢印コネクタ 224"/>
            <p:cNvCxnSpPr>
              <a:stCxn id="219" idx="6"/>
              <a:endCxn id="222" idx="2"/>
            </p:cNvCxnSpPr>
            <p:nvPr/>
          </p:nvCxnSpPr>
          <p:spPr>
            <a:xfrm>
              <a:off x="6749585" y="6169585"/>
              <a:ext cx="177921" cy="131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6" name="直線矢印コネクタ 225"/>
            <p:cNvCxnSpPr>
              <a:stCxn id="222" idx="0"/>
              <a:endCxn id="220" idx="3"/>
            </p:cNvCxnSpPr>
            <p:nvPr/>
          </p:nvCxnSpPr>
          <p:spPr>
            <a:xfrm rot="5400000" flipH="1" flipV="1">
              <a:off x="7001639" y="5950781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27" name="円/楕円 226"/>
            <p:cNvSpPr/>
            <p:nvPr/>
          </p:nvSpPr>
          <p:spPr>
            <a:xfrm>
              <a:off x="8064750" y="5191019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28" name="円/楕円 227"/>
            <p:cNvSpPr/>
            <p:nvPr/>
          </p:nvSpPr>
          <p:spPr>
            <a:xfrm>
              <a:off x="8242671" y="5487554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29" name="円/楕円 228"/>
            <p:cNvSpPr/>
            <p:nvPr/>
          </p:nvSpPr>
          <p:spPr>
            <a:xfrm>
              <a:off x="7886829" y="6080624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30" name="円/楕円 229"/>
            <p:cNvSpPr/>
            <p:nvPr/>
          </p:nvSpPr>
          <p:spPr>
            <a:xfrm>
              <a:off x="8420592" y="5784089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31" name="円/楕円 230"/>
            <p:cNvSpPr/>
            <p:nvPr/>
          </p:nvSpPr>
          <p:spPr>
            <a:xfrm>
              <a:off x="8064750" y="5784089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32" name="円/楕円 231"/>
            <p:cNvSpPr/>
            <p:nvPr/>
          </p:nvSpPr>
          <p:spPr>
            <a:xfrm>
              <a:off x="7708908" y="5784089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33" name="円/楕円 232"/>
            <p:cNvSpPr/>
            <p:nvPr/>
          </p:nvSpPr>
          <p:spPr>
            <a:xfrm>
              <a:off x="7886829" y="5487554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34" name="円/楕円 233"/>
            <p:cNvSpPr/>
            <p:nvPr/>
          </p:nvSpPr>
          <p:spPr>
            <a:xfrm>
              <a:off x="8242671" y="6080624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cxnSp>
          <p:nvCxnSpPr>
            <p:cNvPr id="235" name="直線矢印コネクタ 234"/>
            <p:cNvCxnSpPr>
              <a:stCxn id="227" idx="4"/>
              <a:endCxn id="233" idx="7"/>
            </p:cNvCxnSpPr>
            <p:nvPr/>
          </p:nvCxnSpPr>
          <p:spPr>
            <a:xfrm rot="5400000">
              <a:off x="8023867" y="5383767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6" name="直線矢印コネクタ 235"/>
            <p:cNvCxnSpPr>
              <a:stCxn id="227" idx="4"/>
              <a:endCxn id="228" idx="1"/>
            </p:cNvCxnSpPr>
            <p:nvPr/>
          </p:nvCxnSpPr>
          <p:spPr>
            <a:xfrm rot="16200000" flipH="1">
              <a:off x="8138883" y="5383766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7" name="直線矢印コネクタ 236"/>
            <p:cNvCxnSpPr>
              <a:stCxn id="233" idx="4"/>
              <a:endCxn id="232" idx="7"/>
            </p:cNvCxnSpPr>
            <p:nvPr/>
          </p:nvCxnSpPr>
          <p:spPr>
            <a:xfrm rot="5400000">
              <a:off x="7845946" y="5680302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8" name="直線矢印コネクタ 237"/>
            <p:cNvCxnSpPr>
              <a:stCxn id="232" idx="0"/>
              <a:endCxn id="233" idx="3"/>
            </p:cNvCxnSpPr>
            <p:nvPr/>
          </p:nvCxnSpPr>
          <p:spPr>
            <a:xfrm rot="5400000" flipH="1" flipV="1">
              <a:off x="7783041" y="5654246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9" name="直線矢印コネクタ 238"/>
            <p:cNvCxnSpPr>
              <a:stCxn id="227" idx="4"/>
              <a:endCxn id="231" idx="0"/>
            </p:cNvCxnSpPr>
            <p:nvPr/>
          </p:nvCxnSpPr>
          <p:spPr>
            <a:xfrm rot="5400000">
              <a:off x="7946136" y="5576515"/>
              <a:ext cx="415149" cy="131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0" name="直線矢印コネクタ 239"/>
            <p:cNvCxnSpPr>
              <a:stCxn id="228" idx="4"/>
              <a:endCxn id="230" idx="1"/>
            </p:cNvCxnSpPr>
            <p:nvPr/>
          </p:nvCxnSpPr>
          <p:spPr>
            <a:xfrm rot="16200000" flipH="1">
              <a:off x="8316804" y="5680302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1" name="直線矢印コネクタ 240"/>
            <p:cNvCxnSpPr>
              <a:stCxn id="231" idx="4"/>
              <a:endCxn id="234" idx="1"/>
            </p:cNvCxnSpPr>
            <p:nvPr/>
          </p:nvCxnSpPr>
          <p:spPr>
            <a:xfrm rot="16200000" flipH="1">
              <a:off x="8138883" y="5976837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2" name="直線矢印コネクタ 241"/>
            <p:cNvCxnSpPr>
              <a:stCxn id="229" idx="6"/>
              <a:endCxn id="234" idx="2"/>
            </p:cNvCxnSpPr>
            <p:nvPr/>
          </p:nvCxnSpPr>
          <p:spPr>
            <a:xfrm>
              <a:off x="8064750" y="6169585"/>
              <a:ext cx="177921" cy="131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3" name="直線矢印コネクタ 242"/>
            <p:cNvCxnSpPr>
              <a:stCxn id="234" idx="0"/>
              <a:endCxn id="230" idx="3"/>
            </p:cNvCxnSpPr>
            <p:nvPr/>
          </p:nvCxnSpPr>
          <p:spPr>
            <a:xfrm rot="5400000" flipH="1" flipV="1">
              <a:off x="8316804" y="5950781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44" name="メモ 243"/>
            <p:cNvSpPr/>
            <p:nvPr/>
          </p:nvSpPr>
          <p:spPr>
            <a:xfrm>
              <a:off x="4887743" y="3212976"/>
              <a:ext cx="1186140" cy="1482675"/>
            </a:xfrm>
            <a:prstGeom prst="foldedCorner">
              <a:avLst/>
            </a:prstGeom>
            <a:gradFill>
              <a:gsLst>
                <a:gs pos="0">
                  <a:schemeClr val="bg1"/>
                </a:gs>
                <a:gs pos="50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101600" dist="38100" dir="5400000" rotWithShape="0">
                <a:srgbClr val="000000">
                  <a:alpha val="50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45" name="メモ 244"/>
            <p:cNvSpPr/>
            <p:nvPr/>
          </p:nvSpPr>
          <p:spPr>
            <a:xfrm>
              <a:off x="3568637" y="3212976"/>
              <a:ext cx="1186140" cy="1482675"/>
            </a:xfrm>
            <a:prstGeom prst="foldedCorner">
              <a:avLst/>
            </a:prstGeom>
            <a:gradFill>
              <a:gsLst>
                <a:gs pos="0">
                  <a:schemeClr val="bg1"/>
                </a:gs>
                <a:gs pos="50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101600" dist="38100" dir="5400000" rotWithShape="0">
                <a:srgbClr val="000000">
                  <a:alpha val="50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46" name="円/楕円 245"/>
            <p:cNvSpPr/>
            <p:nvPr/>
          </p:nvSpPr>
          <p:spPr>
            <a:xfrm>
              <a:off x="4102400" y="3289318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47" name="メモ 246"/>
            <p:cNvSpPr/>
            <p:nvPr/>
          </p:nvSpPr>
          <p:spPr>
            <a:xfrm>
              <a:off x="6202908" y="3212976"/>
              <a:ext cx="1186140" cy="1482675"/>
            </a:xfrm>
            <a:prstGeom prst="foldedCorner">
              <a:avLst/>
            </a:prstGeom>
            <a:gradFill>
              <a:gsLst>
                <a:gs pos="0">
                  <a:schemeClr val="bg1"/>
                </a:gs>
                <a:gs pos="50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101600" dist="38100" dir="5400000" rotWithShape="0">
                <a:srgbClr val="000000">
                  <a:alpha val="50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48" name="円/楕円 247"/>
            <p:cNvSpPr/>
            <p:nvPr/>
          </p:nvSpPr>
          <p:spPr>
            <a:xfrm>
              <a:off x="4280321" y="3585854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49" name="円/楕円 248"/>
            <p:cNvSpPr/>
            <p:nvPr/>
          </p:nvSpPr>
          <p:spPr>
            <a:xfrm>
              <a:off x="3924479" y="4178924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50" name="円/楕円 249"/>
            <p:cNvSpPr/>
            <p:nvPr/>
          </p:nvSpPr>
          <p:spPr>
            <a:xfrm>
              <a:off x="4458242" y="3882389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51" name="円/楕円 250"/>
            <p:cNvSpPr/>
            <p:nvPr/>
          </p:nvSpPr>
          <p:spPr>
            <a:xfrm>
              <a:off x="4102400" y="3882389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52" name="円/楕円 251"/>
            <p:cNvSpPr/>
            <p:nvPr/>
          </p:nvSpPr>
          <p:spPr>
            <a:xfrm>
              <a:off x="4280321" y="4178924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cxnSp>
          <p:nvCxnSpPr>
            <p:cNvPr id="253" name="直線矢印コネクタ 252"/>
            <p:cNvCxnSpPr>
              <a:stCxn id="246" idx="4"/>
              <a:endCxn id="248" idx="1"/>
            </p:cNvCxnSpPr>
            <p:nvPr/>
          </p:nvCxnSpPr>
          <p:spPr>
            <a:xfrm rot="16200000" flipH="1">
              <a:off x="4176533" y="3482066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4" name="直線矢印コネクタ 253"/>
            <p:cNvCxnSpPr>
              <a:stCxn id="246" idx="4"/>
              <a:endCxn id="251" idx="0"/>
            </p:cNvCxnSpPr>
            <p:nvPr/>
          </p:nvCxnSpPr>
          <p:spPr>
            <a:xfrm rot="5400000">
              <a:off x="3983786" y="3674814"/>
              <a:ext cx="415149" cy="131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5" name="直線矢印コネクタ 254"/>
            <p:cNvCxnSpPr>
              <a:stCxn id="248" idx="4"/>
              <a:endCxn id="250" idx="1"/>
            </p:cNvCxnSpPr>
            <p:nvPr/>
          </p:nvCxnSpPr>
          <p:spPr>
            <a:xfrm rot="16200000" flipH="1">
              <a:off x="4354454" y="3778601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6" name="直線矢印コネクタ 255"/>
            <p:cNvCxnSpPr>
              <a:stCxn id="251" idx="4"/>
              <a:endCxn id="252" idx="1"/>
            </p:cNvCxnSpPr>
            <p:nvPr/>
          </p:nvCxnSpPr>
          <p:spPr>
            <a:xfrm rot="16200000" flipH="1">
              <a:off x="4176533" y="4075136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7" name="直線矢印コネクタ 256"/>
            <p:cNvCxnSpPr>
              <a:stCxn id="249" idx="6"/>
              <a:endCxn id="252" idx="2"/>
            </p:cNvCxnSpPr>
            <p:nvPr/>
          </p:nvCxnSpPr>
          <p:spPr>
            <a:xfrm>
              <a:off x="4102400" y="4267884"/>
              <a:ext cx="177921" cy="131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8" name="直線矢印コネクタ 257"/>
            <p:cNvCxnSpPr>
              <a:stCxn id="252" idx="0"/>
              <a:endCxn id="250" idx="3"/>
            </p:cNvCxnSpPr>
            <p:nvPr/>
          </p:nvCxnSpPr>
          <p:spPr>
            <a:xfrm rot="5400000" flipH="1" flipV="1">
              <a:off x="4354454" y="4049081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59" name="円/楕円 258"/>
            <p:cNvSpPr/>
            <p:nvPr/>
          </p:nvSpPr>
          <p:spPr>
            <a:xfrm>
              <a:off x="5421506" y="3289318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60" name="円/楕円 259"/>
            <p:cNvSpPr/>
            <p:nvPr/>
          </p:nvSpPr>
          <p:spPr>
            <a:xfrm>
              <a:off x="5599427" y="3585854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61" name="円/楕円 260"/>
            <p:cNvSpPr/>
            <p:nvPr/>
          </p:nvSpPr>
          <p:spPr>
            <a:xfrm>
              <a:off x="5243585" y="4178924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62" name="円/楕円 261"/>
            <p:cNvSpPr/>
            <p:nvPr/>
          </p:nvSpPr>
          <p:spPr>
            <a:xfrm>
              <a:off x="5777349" y="3882389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63" name="円/楕円 262"/>
            <p:cNvSpPr/>
            <p:nvPr/>
          </p:nvSpPr>
          <p:spPr>
            <a:xfrm>
              <a:off x="5421506" y="3882389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64" name="メモ 263"/>
            <p:cNvSpPr/>
            <p:nvPr/>
          </p:nvSpPr>
          <p:spPr>
            <a:xfrm>
              <a:off x="7518073" y="3212976"/>
              <a:ext cx="1186140" cy="1482675"/>
            </a:xfrm>
            <a:prstGeom prst="foldedCorner">
              <a:avLst/>
            </a:prstGeom>
            <a:gradFill>
              <a:gsLst>
                <a:gs pos="0">
                  <a:schemeClr val="bg1"/>
                </a:gs>
                <a:gs pos="50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101600" dist="38100" dir="5400000" rotWithShape="0">
                <a:srgbClr val="000000">
                  <a:alpha val="50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65" name="円/楕円 264"/>
            <p:cNvSpPr/>
            <p:nvPr/>
          </p:nvSpPr>
          <p:spPr>
            <a:xfrm>
              <a:off x="5065664" y="3882389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66" name="円/楕円 265"/>
            <p:cNvSpPr/>
            <p:nvPr/>
          </p:nvSpPr>
          <p:spPr>
            <a:xfrm>
              <a:off x="5243585" y="3585854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67" name="円/楕円 266"/>
            <p:cNvSpPr/>
            <p:nvPr/>
          </p:nvSpPr>
          <p:spPr>
            <a:xfrm>
              <a:off x="5599427" y="4178924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cxnSp>
          <p:nvCxnSpPr>
            <p:cNvPr id="268" name="直線矢印コネクタ 267"/>
            <p:cNvCxnSpPr>
              <a:stCxn id="259" idx="4"/>
              <a:endCxn id="266" idx="7"/>
            </p:cNvCxnSpPr>
            <p:nvPr/>
          </p:nvCxnSpPr>
          <p:spPr>
            <a:xfrm rot="5400000">
              <a:off x="5380624" y="3482067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9" name="直線矢印コネクタ 268"/>
            <p:cNvCxnSpPr>
              <a:stCxn id="259" idx="4"/>
              <a:endCxn id="260" idx="1"/>
            </p:cNvCxnSpPr>
            <p:nvPr/>
          </p:nvCxnSpPr>
          <p:spPr>
            <a:xfrm rot="16200000" flipH="1">
              <a:off x="5495640" y="3482066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0" name="直線矢印コネクタ 269"/>
            <p:cNvCxnSpPr>
              <a:stCxn id="266" idx="4"/>
              <a:endCxn id="265" idx="7"/>
            </p:cNvCxnSpPr>
            <p:nvPr/>
          </p:nvCxnSpPr>
          <p:spPr>
            <a:xfrm rot="5400000">
              <a:off x="5202703" y="3778602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1" name="直線矢印コネクタ 270"/>
            <p:cNvCxnSpPr>
              <a:stCxn id="265" idx="0"/>
              <a:endCxn id="266" idx="3"/>
            </p:cNvCxnSpPr>
            <p:nvPr/>
          </p:nvCxnSpPr>
          <p:spPr>
            <a:xfrm rot="5400000" flipH="1" flipV="1">
              <a:off x="5139798" y="3752546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2" name="直線矢印コネクタ 271"/>
            <p:cNvCxnSpPr>
              <a:stCxn id="259" idx="4"/>
              <a:endCxn id="263" idx="0"/>
            </p:cNvCxnSpPr>
            <p:nvPr/>
          </p:nvCxnSpPr>
          <p:spPr>
            <a:xfrm rot="5400000">
              <a:off x="5302892" y="3674814"/>
              <a:ext cx="415149" cy="131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3" name="直線矢印コネクタ 272"/>
            <p:cNvCxnSpPr>
              <a:stCxn id="260" idx="4"/>
              <a:endCxn id="262" idx="1"/>
            </p:cNvCxnSpPr>
            <p:nvPr/>
          </p:nvCxnSpPr>
          <p:spPr>
            <a:xfrm rot="16200000" flipH="1">
              <a:off x="5673561" y="3778601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4" name="直線矢印コネクタ 273"/>
            <p:cNvCxnSpPr>
              <a:stCxn id="263" idx="4"/>
              <a:endCxn id="267" idx="1"/>
            </p:cNvCxnSpPr>
            <p:nvPr/>
          </p:nvCxnSpPr>
          <p:spPr>
            <a:xfrm rot="16200000" flipH="1">
              <a:off x="5495640" y="4075136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5" name="直線矢印コネクタ 274"/>
            <p:cNvCxnSpPr>
              <a:stCxn id="261" idx="6"/>
              <a:endCxn id="267" idx="2"/>
            </p:cNvCxnSpPr>
            <p:nvPr/>
          </p:nvCxnSpPr>
          <p:spPr>
            <a:xfrm>
              <a:off x="5421506" y="4267884"/>
              <a:ext cx="177921" cy="131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6" name="直線矢印コネクタ 275"/>
            <p:cNvCxnSpPr>
              <a:stCxn id="267" idx="0"/>
              <a:endCxn id="262" idx="3"/>
            </p:cNvCxnSpPr>
            <p:nvPr/>
          </p:nvCxnSpPr>
          <p:spPr>
            <a:xfrm rot="5400000" flipH="1" flipV="1">
              <a:off x="5673561" y="4049081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7" name="円/楕円 276"/>
            <p:cNvSpPr/>
            <p:nvPr/>
          </p:nvSpPr>
          <p:spPr>
            <a:xfrm>
              <a:off x="6914592" y="3585854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78" name="円/楕円 277"/>
            <p:cNvSpPr/>
            <p:nvPr/>
          </p:nvSpPr>
          <p:spPr>
            <a:xfrm>
              <a:off x="6558750" y="4178924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79" name="円/楕円 278"/>
            <p:cNvSpPr/>
            <p:nvPr/>
          </p:nvSpPr>
          <p:spPr>
            <a:xfrm>
              <a:off x="7092513" y="3882389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80" name="円/楕円 279"/>
            <p:cNvSpPr/>
            <p:nvPr/>
          </p:nvSpPr>
          <p:spPr>
            <a:xfrm>
              <a:off x="6736671" y="3882389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81" name="円/楕円 280"/>
            <p:cNvSpPr/>
            <p:nvPr/>
          </p:nvSpPr>
          <p:spPr>
            <a:xfrm>
              <a:off x="6914592" y="4178924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cxnSp>
          <p:nvCxnSpPr>
            <p:cNvPr id="282" name="直線矢印コネクタ 281"/>
            <p:cNvCxnSpPr>
              <a:stCxn id="277" idx="4"/>
              <a:endCxn id="279" idx="1"/>
            </p:cNvCxnSpPr>
            <p:nvPr/>
          </p:nvCxnSpPr>
          <p:spPr>
            <a:xfrm rot="16200000" flipH="1">
              <a:off x="6988726" y="3778601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3" name="直線矢印コネクタ 282"/>
            <p:cNvCxnSpPr>
              <a:stCxn id="280" idx="4"/>
              <a:endCxn id="281" idx="1"/>
            </p:cNvCxnSpPr>
            <p:nvPr/>
          </p:nvCxnSpPr>
          <p:spPr>
            <a:xfrm rot="16200000" flipH="1">
              <a:off x="6810805" y="4075136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4" name="直線矢印コネクタ 283"/>
            <p:cNvCxnSpPr>
              <a:stCxn id="278" idx="6"/>
              <a:endCxn id="281" idx="2"/>
            </p:cNvCxnSpPr>
            <p:nvPr/>
          </p:nvCxnSpPr>
          <p:spPr>
            <a:xfrm>
              <a:off x="6736671" y="4267884"/>
              <a:ext cx="177921" cy="131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5" name="直線矢印コネクタ 284"/>
            <p:cNvCxnSpPr>
              <a:stCxn id="281" idx="0"/>
              <a:endCxn id="279" idx="3"/>
            </p:cNvCxnSpPr>
            <p:nvPr/>
          </p:nvCxnSpPr>
          <p:spPr>
            <a:xfrm rot="5400000" flipH="1" flipV="1">
              <a:off x="6988726" y="4049081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86" name="円/楕円 285"/>
            <p:cNvSpPr/>
            <p:nvPr/>
          </p:nvSpPr>
          <p:spPr>
            <a:xfrm>
              <a:off x="8051836" y="3289318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87" name="円/楕円 286"/>
            <p:cNvSpPr/>
            <p:nvPr/>
          </p:nvSpPr>
          <p:spPr>
            <a:xfrm>
              <a:off x="8229757" y="3585854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88" name="円/楕円 287"/>
            <p:cNvSpPr/>
            <p:nvPr/>
          </p:nvSpPr>
          <p:spPr>
            <a:xfrm>
              <a:off x="7873915" y="4178924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89" name="円/楕円 288"/>
            <p:cNvSpPr/>
            <p:nvPr/>
          </p:nvSpPr>
          <p:spPr>
            <a:xfrm>
              <a:off x="8407678" y="3882389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90" name="円/楕円 289"/>
            <p:cNvSpPr/>
            <p:nvPr/>
          </p:nvSpPr>
          <p:spPr>
            <a:xfrm>
              <a:off x="8051836" y="3882389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91" name="円/楕円 290"/>
            <p:cNvSpPr/>
            <p:nvPr/>
          </p:nvSpPr>
          <p:spPr>
            <a:xfrm>
              <a:off x="7695994" y="3882389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92" name="円/楕円 291"/>
            <p:cNvSpPr/>
            <p:nvPr/>
          </p:nvSpPr>
          <p:spPr>
            <a:xfrm>
              <a:off x="7873915" y="3585854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93" name="円/楕円 292"/>
            <p:cNvSpPr/>
            <p:nvPr/>
          </p:nvSpPr>
          <p:spPr>
            <a:xfrm>
              <a:off x="8229757" y="4178924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cxnSp>
          <p:nvCxnSpPr>
            <p:cNvPr id="294" name="直線矢印コネクタ 293"/>
            <p:cNvCxnSpPr>
              <a:stCxn id="286" idx="4"/>
              <a:endCxn id="292" idx="7"/>
            </p:cNvCxnSpPr>
            <p:nvPr/>
          </p:nvCxnSpPr>
          <p:spPr>
            <a:xfrm rot="5400000">
              <a:off x="8010954" y="3482067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5" name="直線矢印コネクタ 294"/>
            <p:cNvCxnSpPr>
              <a:stCxn id="286" idx="4"/>
              <a:endCxn id="287" idx="1"/>
            </p:cNvCxnSpPr>
            <p:nvPr/>
          </p:nvCxnSpPr>
          <p:spPr>
            <a:xfrm rot="16200000" flipH="1">
              <a:off x="8125970" y="3482066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6" name="直線矢印コネクタ 295"/>
            <p:cNvCxnSpPr>
              <a:stCxn id="292" idx="4"/>
              <a:endCxn id="291" idx="7"/>
            </p:cNvCxnSpPr>
            <p:nvPr/>
          </p:nvCxnSpPr>
          <p:spPr>
            <a:xfrm rot="5400000">
              <a:off x="7833033" y="3778602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7" name="直線矢印コネクタ 296"/>
            <p:cNvCxnSpPr>
              <a:stCxn id="291" idx="0"/>
              <a:endCxn id="292" idx="3"/>
            </p:cNvCxnSpPr>
            <p:nvPr/>
          </p:nvCxnSpPr>
          <p:spPr>
            <a:xfrm rot="5400000" flipH="1" flipV="1">
              <a:off x="7770128" y="3752546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8" name="直線矢印コネクタ 297"/>
            <p:cNvCxnSpPr>
              <a:stCxn id="286" idx="4"/>
              <a:endCxn id="290" idx="0"/>
            </p:cNvCxnSpPr>
            <p:nvPr/>
          </p:nvCxnSpPr>
          <p:spPr>
            <a:xfrm rot="5400000">
              <a:off x="7933222" y="3674814"/>
              <a:ext cx="415149" cy="131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9" name="直線矢印コネクタ 298"/>
            <p:cNvCxnSpPr>
              <a:stCxn id="287" idx="4"/>
              <a:endCxn id="289" idx="1"/>
            </p:cNvCxnSpPr>
            <p:nvPr/>
          </p:nvCxnSpPr>
          <p:spPr>
            <a:xfrm rot="16200000" flipH="1">
              <a:off x="8303891" y="3778601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0" name="直線矢印コネクタ 299"/>
            <p:cNvCxnSpPr>
              <a:stCxn id="290" idx="4"/>
              <a:endCxn id="293" idx="1"/>
            </p:cNvCxnSpPr>
            <p:nvPr/>
          </p:nvCxnSpPr>
          <p:spPr>
            <a:xfrm rot="16200000" flipH="1">
              <a:off x="8125970" y="4075136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1" name="直線矢印コネクタ 300"/>
            <p:cNvCxnSpPr>
              <a:stCxn id="288" idx="6"/>
              <a:endCxn id="293" idx="2"/>
            </p:cNvCxnSpPr>
            <p:nvPr/>
          </p:nvCxnSpPr>
          <p:spPr>
            <a:xfrm>
              <a:off x="8051836" y="4267884"/>
              <a:ext cx="177921" cy="131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2" name="直線矢印コネクタ 301"/>
            <p:cNvCxnSpPr>
              <a:stCxn id="293" idx="0"/>
              <a:endCxn id="289" idx="3"/>
            </p:cNvCxnSpPr>
            <p:nvPr/>
          </p:nvCxnSpPr>
          <p:spPr>
            <a:xfrm rot="5400000" flipH="1" flipV="1">
              <a:off x="8303891" y="4049081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03" name="メモ 302"/>
            <p:cNvSpPr/>
            <p:nvPr/>
          </p:nvSpPr>
          <p:spPr>
            <a:xfrm>
              <a:off x="2233732" y="3212976"/>
              <a:ext cx="1186140" cy="1482675"/>
            </a:xfrm>
            <a:prstGeom prst="foldedCorner">
              <a:avLst/>
            </a:prstGeom>
            <a:gradFill>
              <a:gsLst>
                <a:gs pos="0">
                  <a:schemeClr val="bg1"/>
                </a:gs>
                <a:gs pos="50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101600" dist="38100" dir="5400000" rotWithShape="0">
                <a:srgbClr val="000000">
                  <a:alpha val="50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304" name="円/楕円 303"/>
            <p:cNvSpPr/>
            <p:nvPr/>
          </p:nvSpPr>
          <p:spPr>
            <a:xfrm>
              <a:off x="2767495" y="3331590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305" name="円/楕円 304"/>
            <p:cNvSpPr/>
            <p:nvPr/>
          </p:nvSpPr>
          <p:spPr>
            <a:xfrm>
              <a:off x="2945416" y="3628125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306" name="円/楕円 305"/>
            <p:cNvSpPr/>
            <p:nvPr/>
          </p:nvSpPr>
          <p:spPr>
            <a:xfrm>
              <a:off x="3123337" y="3924660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307" name="円/楕円 306"/>
            <p:cNvSpPr/>
            <p:nvPr/>
          </p:nvSpPr>
          <p:spPr>
            <a:xfrm>
              <a:off x="2767495" y="3924660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308" name="円/楕円 307"/>
            <p:cNvSpPr/>
            <p:nvPr/>
          </p:nvSpPr>
          <p:spPr>
            <a:xfrm>
              <a:off x="2411653" y="3924660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309" name="円/楕円 308"/>
            <p:cNvSpPr/>
            <p:nvPr/>
          </p:nvSpPr>
          <p:spPr>
            <a:xfrm>
              <a:off x="2589574" y="3628125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310" name="円/楕円 309"/>
            <p:cNvSpPr/>
            <p:nvPr/>
          </p:nvSpPr>
          <p:spPr>
            <a:xfrm>
              <a:off x="2945416" y="4221195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cxnSp>
          <p:nvCxnSpPr>
            <p:cNvPr id="311" name="直線矢印コネクタ 310"/>
            <p:cNvCxnSpPr>
              <a:stCxn id="304" idx="4"/>
              <a:endCxn id="309" idx="7"/>
            </p:cNvCxnSpPr>
            <p:nvPr/>
          </p:nvCxnSpPr>
          <p:spPr>
            <a:xfrm rot="5400000">
              <a:off x="2726612" y="3524338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2" name="直線矢印コネクタ 311"/>
            <p:cNvCxnSpPr>
              <a:stCxn id="304" idx="4"/>
              <a:endCxn id="305" idx="1"/>
            </p:cNvCxnSpPr>
            <p:nvPr/>
          </p:nvCxnSpPr>
          <p:spPr>
            <a:xfrm rot="16200000" flipH="1">
              <a:off x="2841628" y="3524337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3" name="直線矢印コネクタ 312"/>
            <p:cNvCxnSpPr>
              <a:stCxn id="309" idx="4"/>
              <a:endCxn id="308" idx="7"/>
            </p:cNvCxnSpPr>
            <p:nvPr/>
          </p:nvCxnSpPr>
          <p:spPr>
            <a:xfrm rot="5400000">
              <a:off x="2548691" y="3820873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4" name="直線矢印コネクタ 313"/>
            <p:cNvCxnSpPr>
              <a:stCxn id="308" idx="0"/>
              <a:endCxn id="309" idx="3"/>
            </p:cNvCxnSpPr>
            <p:nvPr/>
          </p:nvCxnSpPr>
          <p:spPr>
            <a:xfrm rot="5400000" flipH="1" flipV="1">
              <a:off x="2485786" y="3794817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5" name="直線矢印コネクタ 314"/>
            <p:cNvCxnSpPr>
              <a:stCxn id="304" idx="4"/>
              <a:endCxn id="307" idx="0"/>
            </p:cNvCxnSpPr>
            <p:nvPr/>
          </p:nvCxnSpPr>
          <p:spPr>
            <a:xfrm rot="5400000">
              <a:off x="2648881" y="3717086"/>
              <a:ext cx="415149" cy="131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6" name="直線矢印コネクタ 315"/>
            <p:cNvCxnSpPr>
              <a:stCxn id="305" idx="4"/>
              <a:endCxn id="306" idx="1"/>
            </p:cNvCxnSpPr>
            <p:nvPr/>
          </p:nvCxnSpPr>
          <p:spPr>
            <a:xfrm rot="16200000" flipH="1">
              <a:off x="3019550" y="3820873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7" name="直線矢印コネクタ 316"/>
            <p:cNvCxnSpPr>
              <a:stCxn id="307" idx="4"/>
              <a:endCxn id="310" idx="1"/>
            </p:cNvCxnSpPr>
            <p:nvPr/>
          </p:nvCxnSpPr>
          <p:spPr>
            <a:xfrm rot="16200000" flipH="1">
              <a:off x="2841628" y="4117408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8" name="直線矢印コネクタ 317"/>
            <p:cNvCxnSpPr>
              <a:stCxn id="310" idx="0"/>
              <a:endCxn id="306" idx="3"/>
            </p:cNvCxnSpPr>
            <p:nvPr/>
          </p:nvCxnSpPr>
          <p:spPr>
            <a:xfrm rot="5400000" flipH="1" flipV="1">
              <a:off x="3019550" y="4091352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9" name="メモ 318"/>
            <p:cNvSpPr/>
            <p:nvPr/>
          </p:nvSpPr>
          <p:spPr>
            <a:xfrm>
              <a:off x="2233732" y="5114677"/>
              <a:ext cx="1186140" cy="1482675"/>
            </a:xfrm>
            <a:prstGeom prst="foldedCorner">
              <a:avLst/>
            </a:prstGeom>
            <a:gradFill>
              <a:gsLst>
                <a:gs pos="0">
                  <a:schemeClr val="bg1"/>
                </a:gs>
                <a:gs pos="50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101600" dist="38100" dir="5400000" rotWithShape="0">
                <a:srgbClr val="000000">
                  <a:alpha val="50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320" name="円/楕円 319"/>
            <p:cNvSpPr/>
            <p:nvPr/>
          </p:nvSpPr>
          <p:spPr>
            <a:xfrm>
              <a:off x="2767495" y="5233291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321" name="円/楕円 320"/>
            <p:cNvSpPr/>
            <p:nvPr/>
          </p:nvSpPr>
          <p:spPr>
            <a:xfrm>
              <a:off x="2945416" y="5529826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322" name="円/楕円 321"/>
            <p:cNvSpPr/>
            <p:nvPr/>
          </p:nvSpPr>
          <p:spPr>
            <a:xfrm>
              <a:off x="3123337" y="5826361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323" name="円/楕円 322"/>
            <p:cNvSpPr/>
            <p:nvPr/>
          </p:nvSpPr>
          <p:spPr>
            <a:xfrm>
              <a:off x="2767495" y="5826361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324" name="円/楕円 323"/>
            <p:cNvSpPr/>
            <p:nvPr/>
          </p:nvSpPr>
          <p:spPr>
            <a:xfrm>
              <a:off x="2411653" y="5826361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325" name="円/楕円 324"/>
            <p:cNvSpPr/>
            <p:nvPr/>
          </p:nvSpPr>
          <p:spPr>
            <a:xfrm>
              <a:off x="2589574" y="5529826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326" name="円/楕円 325"/>
            <p:cNvSpPr/>
            <p:nvPr/>
          </p:nvSpPr>
          <p:spPr>
            <a:xfrm>
              <a:off x="2945416" y="6122896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cxnSp>
          <p:nvCxnSpPr>
            <p:cNvPr id="327" name="直線矢印コネクタ 326"/>
            <p:cNvCxnSpPr>
              <a:stCxn id="320" idx="4"/>
              <a:endCxn id="325" idx="7"/>
            </p:cNvCxnSpPr>
            <p:nvPr/>
          </p:nvCxnSpPr>
          <p:spPr>
            <a:xfrm rot="5400000">
              <a:off x="2726612" y="5426039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8" name="直線矢印コネクタ 327"/>
            <p:cNvCxnSpPr>
              <a:stCxn id="320" idx="4"/>
              <a:endCxn id="321" idx="1"/>
            </p:cNvCxnSpPr>
            <p:nvPr/>
          </p:nvCxnSpPr>
          <p:spPr>
            <a:xfrm rot="16200000" flipH="1">
              <a:off x="2841628" y="5426038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9" name="直線矢印コネクタ 328"/>
            <p:cNvCxnSpPr>
              <a:stCxn id="325" idx="4"/>
              <a:endCxn id="324" idx="7"/>
            </p:cNvCxnSpPr>
            <p:nvPr/>
          </p:nvCxnSpPr>
          <p:spPr>
            <a:xfrm rot="5400000">
              <a:off x="2548691" y="5722574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0" name="直線矢印コネクタ 329"/>
            <p:cNvCxnSpPr>
              <a:stCxn id="324" idx="0"/>
              <a:endCxn id="325" idx="3"/>
            </p:cNvCxnSpPr>
            <p:nvPr/>
          </p:nvCxnSpPr>
          <p:spPr>
            <a:xfrm rot="5400000" flipH="1" flipV="1">
              <a:off x="2485786" y="5696518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1" name="直線矢印コネクタ 330"/>
            <p:cNvCxnSpPr>
              <a:stCxn id="320" idx="4"/>
              <a:endCxn id="323" idx="0"/>
            </p:cNvCxnSpPr>
            <p:nvPr/>
          </p:nvCxnSpPr>
          <p:spPr>
            <a:xfrm rot="5400000">
              <a:off x="2648881" y="5618787"/>
              <a:ext cx="415149" cy="131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2" name="直線矢印コネクタ 331"/>
            <p:cNvCxnSpPr>
              <a:stCxn id="321" idx="4"/>
              <a:endCxn id="322" idx="1"/>
            </p:cNvCxnSpPr>
            <p:nvPr/>
          </p:nvCxnSpPr>
          <p:spPr>
            <a:xfrm rot="16200000" flipH="1">
              <a:off x="3019550" y="5722574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3" name="直線矢印コネクタ 332"/>
            <p:cNvCxnSpPr>
              <a:stCxn id="323" idx="4"/>
              <a:endCxn id="326" idx="1"/>
            </p:cNvCxnSpPr>
            <p:nvPr/>
          </p:nvCxnSpPr>
          <p:spPr>
            <a:xfrm rot="16200000" flipH="1">
              <a:off x="2841628" y="6019109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4" name="直線矢印コネクタ 333"/>
            <p:cNvCxnSpPr>
              <a:stCxn id="326" idx="0"/>
              <a:endCxn id="322" idx="3"/>
            </p:cNvCxnSpPr>
            <p:nvPr/>
          </p:nvCxnSpPr>
          <p:spPr>
            <a:xfrm rot="5400000" flipH="1" flipV="1">
              <a:off x="3019550" y="5993053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35" name="円/楕円 334"/>
            <p:cNvSpPr/>
            <p:nvPr/>
          </p:nvSpPr>
          <p:spPr>
            <a:xfrm>
              <a:off x="2555776" y="6131399"/>
              <a:ext cx="177921" cy="177921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accent2"/>
              </a:solidFill>
              <a:prstDash val="sysDot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336" name="角丸四角形 335"/>
            <p:cNvSpPr/>
            <p:nvPr/>
          </p:nvSpPr>
          <p:spPr>
            <a:xfrm>
              <a:off x="2123728" y="3140968"/>
              <a:ext cx="1368152" cy="3528120"/>
            </a:xfrm>
            <a:prstGeom prst="roundRect">
              <a:avLst>
                <a:gd name="adj" fmla="val 10225"/>
              </a:avLst>
            </a:prstGeom>
            <a:noFill/>
            <a:ln w="28575">
              <a:solidFill>
                <a:schemeClr val="accent2"/>
              </a:solidFill>
              <a:prstDash val="sysDash"/>
            </a:ln>
            <a:effectLst>
              <a:outerShdw blurRad="101600" dist="38100" dir="5400000" rotWithShape="0">
                <a:srgbClr val="000000">
                  <a:alpha val="50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337" name="円/楕円 336"/>
            <p:cNvSpPr/>
            <p:nvPr/>
          </p:nvSpPr>
          <p:spPr>
            <a:xfrm>
              <a:off x="2555776" y="4221088"/>
              <a:ext cx="177921" cy="177921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accent2"/>
              </a:solidFill>
              <a:prstDash val="sysDot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</p:grpSp>
      <p:grpSp>
        <p:nvGrpSpPr>
          <p:cNvPr id="338" name="グループ化 337"/>
          <p:cNvGrpSpPr/>
          <p:nvPr/>
        </p:nvGrpSpPr>
        <p:grpSpPr>
          <a:xfrm>
            <a:off x="899592" y="3212976"/>
            <a:ext cx="1008112" cy="1080120"/>
            <a:chOff x="611560" y="3429000"/>
            <a:chExt cx="1008112" cy="1080120"/>
          </a:xfrm>
        </p:grpSpPr>
        <p:sp>
          <p:nvSpPr>
            <p:cNvPr id="339" name="角丸四角形 338"/>
            <p:cNvSpPr/>
            <p:nvPr/>
          </p:nvSpPr>
          <p:spPr>
            <a:xfrm>
              <a:off x="611560" y="3429000"/>
              <a:ext cx="1008112" cy="1080120"/>
            </a:xfrm>
            <a:prstGeom prst="roundRect">
              <a:avLst/>
            </a:prstGeom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340" name="円/楕円 339"/>
            <p:cNvSpPr/>
            <p:nvPr/>
          </p:nvSpPr>
          <p:spPr>
            <a:xfrm>
              <a:off x="1005505" y="3564513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341" name="円/楕円 340"/>
            <p:cNvSpPr/>
            <p:nvPr/>
          </p:nvSpPr>
          <p:spPr>
            <a:xfrm>
              <a:off x="1183426" y="3861048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342" name="円/楕円 341"/>
            <p:cNvSpPr/>
            <p:nvPr/>
          </p:nvSpPr>
          <p:spPr>
            <a:xfrm>
              <a:off x="827584" y="3861048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343" name="円/楕円 342"/>
            <p:cNvSpPr/>
            <p:nvPr/>
          </p:nvSpPr>
          <p:spPr>
            <a:xfrm>
              <a:off x="1005505" y="4157583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cxnSp>
          <p:nvCxnSpPr>
            <p:cNvPr id="344" name="直線矢印コネクタ 343"/>
            <p:cNvCxnSpPr>
              <a:stCxn id="340" idx="4"/>
              <a:endCxn id="341" idx="1"/>
            </p:cNvCxnSpPr>
            <p:nvPr/>
          </p:nvCxnSpPr>
          <p:spPr>
            <a:xfrm rot="16200000" flipH="1">
              <a:off x="1079639" y="3757261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5" name="直線矢印コネクタ 344"/>
            <p:cNvCxnSpPr>
              <a:stCxn id="342" idx="4"/>
              <a:endCxn id="343" idx="1"/>
            </p:cNvCxnSpPr>
            <p:nvPr/>
          </p:nvCxnSpPr>
          <p:spPr>
            <a:xfrm rot="16200000" flipH="1">
              <a:off x="901717" y="4053796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6" name="直線矢印コネクタ 345"/>
            <p:cNvCxnSpPr>
              <a:stCxn id="343" idx="0"/>
              <a:endCxn id="341" idx="3"/>
            </p:cNvCxnSpPr>
            <p:nvPr/>
          </p:nvCxnSpPr>
          <p:spPr>
            <a:xfrm rot="5400000" flipH="1" flipV="1">
              <a:off x="1079639" y="4027740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47" name="グループ化 346"/>
          <p:cNvGrpSpPr/>
          <p:nvPr/>
        </p:nvGrpSpPr>
        <p:grpSpPr>
          <a:xfrm>
            <a:off x="899592" y="4653136"/>
            <a:ext cx="1008112" cy="1080120"/>
            <a:chOff x="611560" y="5373216"/>
            <a:chExt cx="1008112" cy="1080120"/>
          </a:xfrm>
        </p:grpSpPr>
        <p:sp>
          <p:nvSpPr>
            <p:cNvPr id="348" name="角丸四角形 347"/>
            <p:cNvSpPr/>
            <p:nvPr/>
          </p:nvSpPr>
          <p:spPr>
            <a:xfrm>
              <a:off x="611560" y="5373216"/>
              <a:ext cx="1008112" cy="1080120"/>
            </a:xfrm>
            <a:prstGeom prst="roundRect">
              <a:avLst/>
            </a:prstGeom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349" name="円/楕円 348"/>
            <p:cNvSpPr/>
            <p:nvPr/>
          </p:nvSpPr>
          <p:spPr>
            <a:xfrm>
              <a:off x="1111418" y="5500226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350" name="円/楕円 349"/>
            <p:cNvSpPr/>
            <p:nvPr/>
          </p:nvSpPr>
          <p:spPr>
            <a:xfrm>
              <a:off x="755576" y="6093296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351" name="円/楕円 350"/>
            <p:cNvSpPr/>
            <p:nvPr/>
          </p:nvSpPr>
          <p:spPr>
            <a:xfrm>
              <a:off x="1289339" y="5796761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352" name="円/楕円 351"/>
            <p:cNvSpPr/>
            <p:nvPr/>
          </p:nvSpPr>
          <p:spPr>
            <a:xfrm>
              <a:off x="933497" y="5796761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353" name="円/楕円 352"/>
            <p:cNvSpPr/>
            <p:nvPr/>
          </p:nvSpPr>
          <p:spPr>
            <a:xfrm>
              <a:off x="1111418" y="6093296"/>
              <a:ext cx="177921" cy="177921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09" tIns="45703" rIns="91409" bIns="45703"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cxnSp>
          <p:nvCxnSpPr>
            <p:cNvPr id="354" name="直線矢印コネクタ 353"/>
            <p:cNvCxnSpPr>
              <a:stCxn id="349" idx="4"/>
              <a:endCxn id="351" idx="1"/>
            </p:cNvCxnSpPr>
            <p:nvPr/>
          </p:nvCxnSpPr>
          <p:spPr>
            <a:xfrm rot="16200000" flipH="1">
              <a:off x="1185552" y="5692974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5" name="直線矢印コネクタ 354"/>
            <p:cNvCxnSpPr>
              <a:stCxn id="352" idx="4"/>
              <a:endCxn id="353" idx="1"/>
            </p:cNvCxnSpPr>
            <p:nvPr/>
          </p:nvCxnSpPr>
          <p:spPr>
            <a:xfrm rot="16200000" flipH="1">
              <a:off x="1007631" y="5989509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6" name="直線矢印コネクタ 355"/>
            <p:cNvCxnSpPr>
              <a:stCxn id="350" idx="6"/>
              <a:endCxn id="353" idx="2"/>
            </p:cNvCxnSpPr>
            <p:nvPr/>
          </p:nvCxnSpPr>
          <p:spPr>
            <a:xfrm>
              <a:off x="933497" y="6182257"/>
              <a:ext cx="177921" cy="131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7" name="直線矢印コネクタ 356"/>
            <p:cNvCxnSpPr>
              <a:stCxn id="353" idx="0"/>
              <a:endCxn id="351" idx="3"/>
            </p:cNvCxnSpPr>
            <p:nvPr/>
          </p:nvCxnSpPr>
          <p:spPr>
            <a:xfrm rot="5400000" flipH="1" flipV="1">
              <a:off x="1185552" y="5963453"/>
              <a:ext cx="144670" cy="1150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75FB-B7FD-4ED7-8028-29A5E2AFB0D3}" type="slidenum">
              <a:rPr kumimoji="1" lang="ja-JP" altLang="en-US" smtClean="0"/>
              <a:pPr/>
              <a:t>8</a:t>
            </a:fld>
            <a:endParaRPr kumimoji="1" lang="ja-JP" altLang="en-US" dirty="0"/>
          </a:p>
        </p:txBody>
      </p:sp>
      <p:sp>
        <p:nvSpPr>
          <p:cNvPr id="183" name="コンテンツ プレースホルダ 2"/>
          <p:cNvSpPr txBox="1">
            <a:spLocks/>
          </p:cNvSpPr>
          <p:nvPr/>
        </p:nvSpPr>
        <p:spPr>
          <a:xfrm>
            <a:off x="250825" y="5877272"/>
            <a:ext cx="2808312" cy="432048"/>
          </a:xfrm>
          <a:prstGeom prst="rect">
            <a:avLst/>
          </a:prstGeom>
        </p:spPr>
        <p:txBody>
          <a:bodyPr vert="horz" lIns="91409" tIns="45703" rIns="91409" bIns="45703" rtlCol="0">
            <a:normAutofit lnSpcReduction="10000"/>
          </a:bodyPr>
          <a:lstStyle/>
          <a:p>
            <a:pPr marL="342782" indent="-342782">
              <a:spcBef>
                <a:spcPct val="20000"/>
              </a:spcBef>
              <a:buFontTx/>
              <a:buBlip>
                <a:blip r:embed="rId4"/>
              </a:buBlip>
            </a:pPr>
            <a:r>
              <a:rPr kumimoji="1" lang="ja-JP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ヒラギノ角ゴ ProN W3" pitchFamily="34" charset="-128"/>
                <a:ea typeface="ヒラギノ角ゴ ProN W3" pitchFamily="34" charset="-128"/>
                <a:cs typeface="+mn-cs"/>
              </a:rPr>
              <a:t>頂点欠落数</a:t>
            </a:r>
            <a:r>
              <a:rPr kumimoji="1" lang="en-US" altLang="ja-JP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ヒラギノ角ゴ ProN W3" pitchFamily="34" charset="-128"/>
                <a:ea typeface="ヒラギノ角ゴ ProN W3" pitchFamily="34" charset="-128"/>
                <a:cs typeface="+mn-cs"/>
              </a:rPr>
              <a:t>: 1</a:t>
            </a:r>
          </a:p>
        </p:txBody>
      </p:sp>
      <p:sp>
        <p:nvSpPr>
          <p:cNvPr id="184" name="コンテンツ プレースホルダ 2"/>
          <p:cNvSpPr txBox="1">
            <a:spLocks/>
          </p:cNvSpPr>
          <p:nvPr/>
        </p:nvSpPr>
        <p:spPr>
          <a:xfrm>
            <a:off x="4644008" y="5877272"/>
            <a:ext cx="2808312" cy="432048"/>
          </a:xfrm>
          <a:prstGeom prst="rect">
            <a:avLst/>
          </a:prstGeom>
        </p:spPr>
        <p:txBody>
          <a:bodyPr vert="horz" lIns="91409" tIns="45703" rIns="91409" bIns="45703" rtlCol="0">
            <a:normAutofit lnSpcReduction="10000"/>
          </a:bodyPr>
          <a:lstStyle/>
          <a:p>
            <a:pPr marL="342782" indent="-342782">
              <a:spcBef>
                <a:spcPct val="20000"/>
              </a:spcBef>
              <a:buFontTx/>
              <a:buBlip>
                <a:blip r:embed="rId4"/>
              </a:buBlip>
            </a:pPr>
            <a:r>
              <a:rPr lang="ja-JP" altLang="en-US" sz="2400" dirty="0" smtClean="0">
                <a:latin typeface="ヒラギノ角ゴ ProN W3" pitchFamily="34" charset="-128"/>
                <a:ea typeface="ヒラギノ角ゴ ProN W3" pitchFamily="34" charset="-128"/>
              </a:rPr>
              <a:t>違反</a:t>
            </a:r>
            <a:r>
              <a:rPr lang="en-US" altLang="ja-JP" sz="2400" dirty="0" smtClean="0">
                <a:latin typeface="ヒラギノ角ゴ ProN W3" pitchFamily="34" charset="-128"/>
                <a:ea typeface="ヒラギノ角ゴ ProN W3" pitchFamily="34" charset="-128"/>
              </a:rPr>
              <a:t>PDG</a:t>
            </a:r>
            <a:r>
              <a:rPr lang="ja-JP" altLang="en-US" sz="2400" dirty="0" smtClean="0">
                <a:latin typeface="ヒラギノ角ゴ ProN W3" pitchFamily="34" charset="-128"/>
                <a:ea typeface="ヒラギノ角ゴ ProN W3" pitchFamily="34" charset="-128"/>
              </a:rPr>
              <a:t>数</a:t>
            </a:r>
            <a:r>
              <a:rPr lang="en-US" altLang="ja-JP" sz="2400" dirty="0" smtClean="0">
                <a:latin typeface="ヒラギノ角ゴ ProN W3" pitchFamily="34" charset="-128"/>
                <a:ea typeface="ヒラギノ角ゴ ProN W3" pitchFamily="34" charset="-128"/>
              </a:rPr>
              <a:t>: </a:t>
            </a:r>
            <a:r>
              <a:rPr kumimoji="1" lang="en-US" altLang="ja-JP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ヒラギノ角ゴ ProN W3" pitchFamily="34" charset="-128"/>
                <a:ea typeface="ヒラギノ角ゴ ProN W3" pitchFamily="34" charset="-128"/>
                <a:cs typeface="+mn-cs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9" tIns="45703" rIns="91409" bIns="45703" rtlCol="0" anchor="ctr"/>
          <a:lstStyle/>
          <a:p>
            <a:pPr lvl="1"/>
            <a:r>
              <a:rPr lang="en-US" altLang="ja-JP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[1]T.T. Nguyen et al., Graph-based mining of multiple object usage </a:t>
            </a:r>
          </a:p>
          <a:p>
            <a:pPr lvl="1"/>
            <a:r>
              <a:rPr lang="en-US" altLang="ja-JP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patterns. In Proc. of ESEC/FSE 2009, 2009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評価実験：概要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42850" y="785810"/>
            <a:ext cx="8750325" cy="5019454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既存研究である</a:t>
            </a:r>
            <a:r>
              <a:rPr lang="en-US" altLang="ja-JP" dirty="0" err="1" smtClean="0"/>
              <a:t>GrouMiner</a:t>
            </a:r>
            <a:r>
              <a:rPr lang="en-US" altLang="ja-JP" dirty="0" smtClean="0"/>
              <a:t>[1]</a:t>
            </a:r>
            <a:r>
              <a:rPr lang="ja-JP" altLang="en-US" dirty="0" smtClean="0"/>
              <a:t>と比較実験を行う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GrouMiner</a:t>
            </a:r>
            <a:r>
              <a:rPr lang="ja-JP" altLang="en-US" dirty="0" smtClean="0"/>
              <a:t>は</a:t>
            </a:r>
            <a:r>
              <a:rPr lang="en-US" altLang="ja-JP" dirty="0" smtClean="0"/>
              <a:t>PDG</a:t>
            </a:r>
            <a:r>
              <a:rPr lang="ja-JP" altLang="en-US" dirty="0" err="1" smtClean="0"/>
              <a:t>に近</a:t>
            </a:r>
            <a:r>
              <a:rPr lang="ja-JP" altLang="en-US" dirty="0" smtClean="0"/>
              <a:t>似したモデルを使用</a:t>
            </a:r>
            <a:endParaRPr lang="en-US" altLang="ja-JP" dirty="0" smtClean="0"/>
          </a:p>
          <a:p>
            <a:r>
              <a:rPr lang="ja-JP" altLang="en-US" dirty="0" smtClean="0"/>
              <a:t>目的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パターン抽出に用いるデータ増加により</a:t>
            </a:r>
            <a:r>
              <a:rPr lang="en-US" altLang="ja-JP" dirty="0" err="1" smtClean="0"/>
              <a:t>GrouMiner</a:t>
            </a:r>
            <a:r>
              <a:rPr lang="ja-JP" altLang="en-US" dirty="0" err="1" smtClean="0"/>
              <a:t>で検</a:t>
            </a:r>
            <a:r>
              <a:rPr lang="ja-JP" altLang="en-US" dirty="0" smtClean="0"/>
              <a:t>出できなかったパターンを抽出できるか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誤検出を抑えながら，少数しか出現しない違反を検出できるか</a:t>
            </a:r>
            <a:endParaRPr lang="en-US" altLang="ja-JP" dirty="0" smtClean="0"/>
          </a:p>
          <a:p>
            <a:r>
              <a:rPr lang="ja-JP" altLang="en-US" dirty="0" smtClean="0"/>
              <a:t>実験方法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準備としてメトリクスの閾値を決定する実験を行う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本手法，</a:t>
            </a:r>
            <a:r>
              <a:rPr lang="en-US" altLang="ja-JP" dirty="0" err="1" smtClean="0"/>
              <a:t>GrouMiner</a:t>
            </a:r>
            <a:r>
              <a:rPr lang="ja-JP" altLang="en-US" dirty="0" smtClean="0"/>
              <a:t>ともに上位</a:t>
            </a:r>
            <a:r>
              <a:rPr lang="en-US" altLang="ja-JP" dirty="0" smtClean="0"/>
              <a:t>15</a:t>
            </a:r>
            <a:r>
              <a:rPr lang="ja-JP" altLang="en-US" dirty="0" smtClean="0"/>
              <a:t>件を調査し分類</a:t>
            </a:r>
            <a:endParaRPr lang="en-US" altLang="ja-JP" dirty="0" smtClean="0"/>
          </a:p>
          <a:p>
            <a:pPr lvl="2"/>
            <a:endParaRPr lang="en-US" altLang="ja-JP" dirty="0" smtClean="0"/>
          </a:p>
          <a:p>
            <a:pPr lvl="1"/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75FB-B7FD-4ED7-8028-29A5E2AFB0D3}" type="slidenum">
              <a:rPr kumimoji="1" lang="ja-JP" altLang="en-US" smtClean="0"/>
              <a:pPr/>
              <a:t>9</a:t>
            </a:fld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o_bord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hiragino">
      <a:majorFont>
        <a:latin typeface="ヒラギノ角ゴ ProN W6"/>
        <a:ea typeface="ヒラギノ角ゴ ProN W6"/>
        <a:cs typeface=""/>
      </a:majorFont>
      <a:minorFont>
        <a:latin typeface="ヒラギノ角ゴ ProN W3"/>
        <a:ea typeface="ヒラギノ角ゴ ProN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0">
              <a:schemeClr val="bg1"/>
            </a:gs>
            <a:gs pos="50000">
              <a:schemeClr val="bg1"/>
            </a:gs>
            <a:gs pos="100000">
              <a:schemeClr val="bg1">
                <a:lumMod val="95000"/>
              </a:schemeClr>
            </a:gs>
          </a:gsLst>
          <a:lin ang="5400000" scaled="0"/>
        </a:gradFill>
        <a:ln>
          <a:noFill/>
        </a:ln>
        <a:effectLst>
          <a:outerShdw blurRad="101600" dist="38100" dir="5400000" rotWithShape="0">
            <a:srgbClr val="000000">
              <a:alpha val="50000"/>
            </a:srgbClr>
          </a:outerShdw>
        </a:effectLst>
      </a:spPr>
      <a:bodyPr lIns="91409" tIns="45703" rIns="91409" bIns="45703" rtlCol="0" anchor="ctr"/>
      <a:lstStyle>
        <a:defPPr>
          <a:defRPr dirty="0" err="1" smtClean="0">
            <a:solidFill>
              <a:schemeClr val="tx1"/>
            </a:solidFill>
            <a:latin typeface="Consolas" pitchFamily="49" charset="0"/>
          </a:defRPr>
        </a:defPPr>
      </a:lstStyle>
      <a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a:style>
    </a:spDef>
    <a:lnDef>
      <a:spPr>
        <a:ln>
          <a:tailEnd type="arrow"/>
        </a:ln>
      </a:spPr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no_border</Template>
  <TotalTime>31390</TotalTime>
  <Words>1480</Words>
  <Application>Microsoft Office PowerPoint</Application>
  <PresentationFormat>画面に合わせる (4:3)</PresentationFormat>
  <Paragraphs>541</Paragraphs>
  <Slides>18</Slides>
  <Notes>16</Notes>
  <HiddenSlides>4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19" baseType="lpstr">
      <vt:lpstr>no_border</vt:lpstr>
      <vt:lpstr>プログラム依存グラフを用いた ソースコードのパターン違反検出法</vt:lpstr>
      <vt:lpstr>背景</vt:lpstr>
      <vt:lpstr>既存手法と問題点</vt:lpstr>
      <vt:lpstr>提案手法：概要</vt:lpstr>
      <vt:lpstr>提案手法：プログラム依存グラフ</vt:lpstr>
      <vt:lpstr>提案手法：パターン抽出の例</vt:lpstr>
      <vt:lpstr>提案手法：違反候補の検出</vt:lpstr>
      <vt:lpstr>提案手法：メトリクス</vt:lpstr>
      <vt:lpstr>評価実験：概要</vt:lpstr>
      <vt:lpstr>評価実験：閾値決定</vt:lpstr>
      <vt:lpstr>評価実験：結果</vt:lpstr>
      <vt:lpstr>検出例</vt:lpstr>
      <vt:lpstr>まとめと今後の予定</vt:lpstr>
      <vt:lpstr>ご清聴ありがとうございました</vt:lpstr>
      <vt:lpstr>評価実験：結果(時間，欠陥数)</vt:lpstr>
      <vt:lpstr>評価実験結果</vt:lpstr>
      <vt:lpstr>既存研究</vt:lpstr>
      <vt:lpstr>検出例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プログラム依存グラフの一貫性検査に基づく自動欠陥検出</dc:title>
  <dc:creator>g-yamada</dc:creator>
  <cp:lastModifiedBy>g-yamada</cp:lastModifiedBy>
  <cp:revision>609</cp:revision>
  <dcterms:created xsi:type="dcterms:W3CDTF">2009-11-23T15:42:25Z</dcterms:created>
  <dcterms:modified xsi:type="dcterms:W3CDTF">2011-02-14T02:28:47Z</dcterms:modified>
</cp:coreProperties>
</file>