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6"/>
  </p:notesMasterIdLst>
  <p:handoutMasterIdLst>
    <p:handoutMasterId r:id="rId17"/>
  </p:handoutMasterIdLst>
  <p:sldIdLst>
    <p:sldId id="256" r:id="rId2"/>
    <p:sldId id="257" r:id="rId3"/>
    <p:sldId id="265" r:id="rId4"/>
    <p:sldId id="279" r:id="rId5"/>
    <p:sldId id="295" r:id="rId6"/>
    <p:sldId id="260" r:id="rId7"/>
    <p:sldId id="276" r:id="rId8"/>
    <p:sldId id="268" r:id="rId9"/>
    <p:sldId id="282" r:id="rId10"/>
    <p:sldId id="285" r:id="rId11"/>
    <p:sldId id="286" r:id="rId12"/>
    <p:sldId id="283" r:id="rId13"/>
    <p:sldId id="292" r:id="rId14"/>
    <p:sldId id="293" r:id="rId15"/>
  </p:sldIdLst>
  <p:sldSz cx="9144000" cy="6858000" type="screen4x3"/>
  <p:notesSz cx="6735763" cy="98663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政井智雄" initials="TM"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CC"/>
    <a:srgbClr val="FFCCFF"/>
    <a:srgbClr val="FFFF99"/>
    <a:srgbClr val="FFFFCC"/>
    <a:srgbClr val="008000"/>
    <a:srgbClr val="99FFCC"/>
    <a:srgbClr val="FF6600"/>
    <a:srgbClr val="000099"/>
    <a:srgbClr val="FF0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5" autoAdjust="0"/>
    <p:restoredTop sz="82534" autoAdjust="0"/>
  </p:normalViewPr>
  <p:slideViewPr>
    <p:cSldViewPr>
      <p:cViewPr varScale="1">
        <p:scale>
          <a:sx n="64" d="100"/>
          <a:sy n="64" d="100"/>
        </p:scale>
        <p:origin x="-15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0"/>
            <a:ext cx="2918831" cy="493316"/>
          </a:xfrm>
          <a:prstGeom prst="rect">
            <a:avLst/>
          </a:prstGeom>
        </p:spPr>
        <p:txBody>
          <a:bodyPr vert="horz" lIns="90654" tIns="45327" rIns="90654" bIns="45327" rtlCol="0"/>
          <a:lstStyle>
            <a:lvl1pPr algn="r">
              <a:defRPr sz="1200"/>
            </a:lvl1pPr>
          </a:lstStyle>
          <a:p>
            <a:fld id="{55F8D61C-06F8-41DA-A9C7-04E15B62E680}" type="datetimeFigureOut">
              <a:rPr kumimoji="1" lang="ja-JP" altLang="en-US" smtClean="0"/>
              <a:t>2012/2/27</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1" cy="493316"/>
          </a:xfrm>
          <a:prstGeom prst="rect">
            <a:avLst/>
          </a:prstGeom>
        </p:spPr>
        <p:txBody>
          <a:bodyPr vert="horz" lIns="90654" tIns="45327" rIns="90654" bIns="45327" rtlCol="0" anchor="b"/>
          <a:lstStyle>
            <a:lvl1pPr algn="r">
              <a:defRPr sz="1200"/>
            </a:lvl1pPr>
          </a:lstStyle>
          <a:p>
            <a:fld id="{76802F70-47C0-4C2F-87D2-1B87D0CB33A7}" type="slidenum">
              <a:rPr kumimoji="1" lang="ja-JP" altLang="en-US" smtClean="0"/>
              <a:t>‹#›</a:t>
            </a:fld>
            <a:endParaRPr kumimoji="1" lang="ja-JP" altLang="en-US"/>
          </a:p>
        </p:txBody>
      </p:sp>
    </p:spTree>
    <p:extLst>
      <p:ext uri="{BB962C8B-B14F-4D97-AF65-F5344CB8AC3E}">
        <p14:creationId xmlns:p14="http://schemas.microsoft.com/office/powerpoint/2010/main" val="682306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54" tIns="45327" rIns="90654" bIns="45327" numCol="1" anchor="t" anchorCtr="0" compatLnSpc="1">
            <a:prstTxWarp prst="textNoShape">
              <a:avLst/>
            </a:prstTxWarp>
          </a:bodyPr>
          <a:lstStyle>
            <a:lvl1pPr>
              <a:defRPr sz="1200"/>
            </a:lvl1pPr>
          </a:lstStyle>
          <a:p>
            <a:endParaRPr lang="en-US" altLang="ja-JP"/>
          </a:p>
        </p:txBody>
      </p:sp>
      <p:sp>
        <p:nvSpPr>
          <p:cNvPr id="5123" name="Rectangle 3"/>
          <p:cNvSpPr>
            <a:spLocks noGrp="1" noChangeArrowheads="1"/>
          </p:cNvSpPr>
          <p:nvPr>
            <p:ph type="dt" idx="1"/>
          </p:nvPr>
        </p:nvSpPr>
        <p:spPr bwMode="auto">
          <a:xfrm>
            <a:off x="3815374" y="0"/>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54" tIns="45327" rIns="90654" bIns="45327" numCol="1" anchor="t" anchorCtr="0" compatLnSpc="1">
            <a:prstTxWarp prst="textNoShape">
              <a:avLst/>
            </a:prstTxWarp>
          </a:bodyPr>
          <a:lstStyle>
            <a:lvl1pPr algn="r">
              <a:defRPr sz="1200"/>
            </a:lvl1pPr>
          </a:lstStyle>
          <a:p>
            <a:endParaRPr lang="en-US" altLang="ja-JP"/>
          </a:p>
        </p:txBody>
      </p:sp>
      <p:sp>
        <p:nvSpPr>
          <p:cNvPr id="5124" name="Rectangle 4"/>
          <p:cNvSpPr>
            <a:spLocks noGrp="1" noRot="1" noChangeAspect="1" noChangeArrowheads="1" noTextEdit="1"/>
          </p:cNvSpPr>
          <p:nvPr>
            <p:ph type="sldImg" idx="2"/>
          </p:nvPr>
        </p:nvSpPr>
        <p:spPr bwMode="auto">
          <a:xfrm>
            <a:off x="904875" y="741363"/>
            <a:ext cx="4927600" cy="36972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73577" y="4686499"/>
            <a:ext cx="5388610" cy="443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54" tIns="45327" rIns="90654" bIns="4532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9371285"/>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54" tIns="45327" rIns="90654" bIns="45327" numCol="1" anchor="b" anchorCtr="0" compatLnSpc="1">
            <a:prstTxWarp prst="textNoShape">
              <a:avLst/>
            </a:prstTxWarp>
          </a:bodyPr>
          <a:lstStyle>
            <a:lvl1pPr>
              <a:defRPr sz="1200"/>
            </a:lvl1pPr>
          </a:lstStyle>
          <a:p>
            <a:endParaRPr lang="en-US" altLang="ja-JP"/>
          </a:p>
        </p:txBody>
      </p:sp>
      <p:sp>
        <p:nvSpPr>
          <p:cNvPr id="5127" name="Rectangle 7"/>
          <p:cNvSpPr>
            <a:spLocks noGrp="1" noChangeArrowheads="1"/>
          </p:cNvSpPr>
          <p:nvPr>
            <p:ph type="sldNum" sz="quarter" idx="5"/>
          </p:nvPr>
        </p:nvSpPr>
        <p:spPr bwMode="auto">
          <a:xfrm>
            <a:off x="3815374" y="9371285"/>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54" tIns="45327" rIns="90654" bIns="45327" numCol="1" anchor="b" anchorCtr="0" compatLnSpc="1">
            <a:prstTxWarp prst="textNoShape">
              <a:avLst/>
            </a:prstTxWarp>
          </a:bodyPr>
          <a:lstStyle>
            <a:lvl1pPr algn="r">
              <a:defRPr sz="1200"/>
            </a:lvl1pPr>
          </a:lstStyle>
          <a:p>
            <a:fld id="{1FB5DFC5-09D7-4EAF-817D-47F8A29DB052}" type="slidenum">
              <a:rPr lang="en-US" altLang="ja-JP"/>
              <a:pPr/>
              <a:t>‹#›</a:t>
            </a:fld>
            <a:endParaRPr lang="en-US" altLang="ja-JP"/>
          </a:p>
        </p:txBody>
      </p:sp>
    </p:spTree>
    <p:extLst>
      <p:ext uri="{BB962C8B-B14F-4D97-AF65-F5344CB8AC3E}">
        <p14:creationId xmlns:p14="http://schemas.microsoft.com/office/powerpoint/2010/main" val="399553746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CDA1ED-CD92-4456-AAD5-831515A1ACE6}" type="slidenum">
              <a:rPr lang="en-US" altLang="ja-JP"/>
              <a:pPr/>
              <a:t>0</a:t>
            </a:fld>
            <a:endParaRPr lang="en-US" altLang="ja-JP"/>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ja-JP" altLang="en-US" dirty="0"/>
              <a:t>タイトルについて，井上研究室の政井智雄が発表します</a:t>
            </a:r>
            <a:r>
              <a:rPr lang="ja-JP" altLang="en-US" dirty="0" smtClean="0"/>
              <a:t>．</a:t>
            </a:r>
            <a:endParaRPr lang="en-US" altLang="ja-JP" dirty="0" smtClean="0"/>
          </a:p>
          <a:p>
            <a:endParaRPr lang="en-US" altLang="ja-JP" dirty="0" smtClean="0"/>
          </a:p>
          <a:p>
            <a:r>
              <a:rPr lang="ja-JP" altLang="en-US" dirty="0" smtClean="0"/>
              <a:t>細かくやったことが書いてない</a:t>
            </a:r>
            <a:endParaRPr lang="en-US" altLang="ja-JP" dirty="0" smtClean="0"/>
          </a:p>
          <a:p>
            <a:r>
              <a:rPr lang="ja-JP" altLang="en-US" dirty="0" smtClean="0"/>
              <a:t>何を調べたか、を細かく説明する</a:t>
            </a:r>
            <a:endParaRPr lang="en-US" altLang="ja-JP" dirty="0" smtClean="0"/>
          </a:p>
          <a:p>
            <a:r>
              <a:rPr lang="ja-JP" altLang="en-US" dirty="0" smtClean="0"/>
              <a:t>　調べたデータについて</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FreeBSD</a:t>
            </a:r>
            <a:r>
              <a:rPr kumimoji="1" lang="ja-JP" altLang="en-US" dirty="0" smtClean="0"/>
              <a:t>の関連研究</a:t>
            </a:r>
            <a:endParaRPr kumimoji="1" lang="en-US" altLang="ja-JP" dirty="0" smtClean="0"/>
          </a:p>
          <a:p>
            <a:r>
              <a:rPr kumimoji="1" lang="ja-JP" altLang="en-US" dirty="0" smtClean="0"/>
              <a:t>ケーススタディが行われてないから行った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1</a:t>
            </a:fld>
            <a:endParaRPr lang="en-US" altLang="ja-JP"/>
          </a:p>
        </p:txBody>
      </p:sp>
    </p:spTree>
    <p:extLst>
      <p:ext uri="{BB962C8B-B14F-4D97-AF65-F5344CB8AC3E}">
        <p14:creationId xmlns:p14="http://schemas.microsoft.com/office/powerpoint/2010/main" val="1678379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このあたりで関連研究触れるべき</a:t>
            </a:r>
            <a:endParaRPr kumimoji="1" lang="en-US" altLang="ja-JP" dirty="0" smtClean="0"/>
          </a:p>
          <a:p>
            <a:r>
              <a:rPr kumimoji="1" lang="en-US" altLang="ja-JP" dirty="0" smtClean="0"/>
              <a:t>FreeBSD</a:t>
            </a:r>
            <a:r>
              <a:rPr kumimoji="1" lang="ja-JP" altLang="en-US" dirty="0" smtClean="0"/>
              <a:t>の</a:t>
            </a:r>
            <a:r>
              <a:rPr kumimoji="1" lang="ja-JP" altLang="en-US" dirty="0" err="1" smtClean="0"/>
              <a:t>ここここ</a:t>
            </a:r>
            <a:r>
              <a:rPr kumimoji="1" lang="ja-JP" altLang="en-US" dirty="0" smtClean="0"/>
              <a:t>はやってないからって言う</a:t>
            </a:r>
            <a:endParaRPr kumimoji="1" lang="en-US" altLang="ja-JP" dirty="0" smtClean="0"/>
          </a:p>
          <a:p>
            <a:r>
              <a:rPr kumimoji="1" lang="en-US" altLang="ja-JP" dirty="0" smtClean="0"/>
              <a:t>Linux</a:t>
            </a:r>
            <a:r>
              <a:rPr kumimoji="1" lang="ja-JP" altLang="en-US" dirty="0" smtClean="0"/>
              <a:t>のスカジとかのやつ！引く！国際会議で出されてるような分野ですよ！っていう。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2</a:t>
            </a:fld>
            <a:endParaRPr lang="en-US" altLang="ja-JP"/>
          </a:p>
        </p:txBody>
      </p:sp>
    </p:spTree>
    <p:extLst>
      <p:ext uri="{BB962C8B-B14F-4D97-AF65-F5344CB8AC3E}">
        <p14:creationId xmlns:p14="http://schemas.microsoft.com/office/powerpoint/2010/main" val="1241510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3</a:t>
            </a:fld>
            <a:endParaRPr lang="en-US" altLang="ja-JP"/>
          </a:p>
        </p:txBody>
      </p:sp>
    </p:spTree>
    <p:extLst>
      <p:ext uri="{BB962C8B-B14F-4D97-AF65-F5344CB8AC3E}">
        <p14:creationId xmlns:p14="http://schemas.microsoft.com/office/powerpoint/2010/main" val="3180213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4</a:t>
            </a:fld>
            <a:endParaRPr lang="en-US" altLang="ja-JP"/>
          </a:p>
        </p:txBody>
      </p:sp>
    </p:spTree>
    <p:extLst>
      <p:ext uri="{BB962C8B-B14F-4D97-AF65-F5344CB8AC3E}">
        <p14:creationId xmlns:p14="http://schemas.microsoft.com/office/powerpoint/2010/main" val="1203299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コミットのバージョンごとの分類については，バージョンごとの開発期間を特定し，</a:t>
            </a:r>
            <a:endParaRPr kumimoji="1" lang="en-US" altLang="ja-JP" dirty="0" smtClean="0"/>
          </a:p>
          <a:p>
            <a:r>
              <a:rPr kumimoji="1" lang="ja-JP" altLang="en-US" dirty="0" smtClean="0"/>
              <a:t>その開発期間に属するコミットを，そのバージョンのコミットとして分類することとします．</a:t>
            </a:r>
            <a:endParaRPr kumimoji="1" lang="en-US" altLang="ja-JP" dirty="0" smtClean="0"/>
          </a:p>
          <a:p>
            <a:r>
              <a:rPr kumimoji="1" lang="ja-JP" altLang="en-US" dirty="0" smtClean="0"/>
              <a:t>まず，</a:t>
            </a:r>
            <a:r>
              <a:rPr kumimoji="1" lang="en-US" altLang="ja-JP" dirty="0" smtClean="0"/>
              <a:t>FreeBSD</a:t>
            </a:r>
            <a:r>
              <a:rPr kumimoji="1" lang="ja-JP" altLang="en-US" dirty="0" smtClean="0"/>
              <a:t>における開発の流れとして，バージョン７，８を例とします．</a:t>
            </a:r>
            <a:endParaRPr kumimoji="1" lang="en-US" altLang="ja-JP" dirty="0" smtClean="0"/>
          </a:p>
          <a:p>
            <a:r>
              <a:rPr kumimoji="1" lang="ja-JP" altLang="en-US" dirty="0" smtClean="0"/>
              <a:t>まずこれらの開発の流れをブランチと呼びます，</a:t>
            </a:r>
            <a:endParaRPr kumimoji="1" lang="en-US" altLang="ja-JP" dirty="0" smtClean="0"/>
          </a:p>
          <a:p>
            <a:r>
              <a:rPr kumimoji="1" lang="en-US" altLang="ja-JP" dirty="0" smtClean="0"/>
              <a:t>CURRENT</a:t>
            </a:r>
            <a:r>
              <a:rPr kumimoji="1" lang="ja-JP" altLang="en-US" dirty="0" smtClean="0"/>
              <a:t>ブランチは最新の開発を行うブランチであり，</a:t>
            </a:r>
            <a:endParaRPr kumimoji="1" lang="en-US" altLang="ja-JP" dirty="0" smtClean="0"/>
          </a:p>
          <a:p>
            <a:r>
              <a:rPr kumimoji="1" lang="ja-JP" altLang="en-US" dirty="0" smtClean="0"/>
              <a:t>このブランチから各メジャーバージョンである</a:t>
            </a:r>
            <a:r>
              <a:rPr kumimoji="1" lang="en-US" altLang="ja-JP" dirty="0" smtClean="0"/>
              <a:t>STABLE</a:t>
            </a:r>
            <a:r>
              <a:rPr kumimoji="1" lang="ja-JP" altLang="en-US" dirty="0" smtClean="0"/>
              <a:t>ブランチが分岐し，また必要に応じて，</a:t>
            </a:r>
            <a:r>
              <a:rPr kumimoji="1" lang="en-US" altLang="ja-JP" dirty="0" smtClean="0"/>
              <a:t>RELENG</a:t>
            </a:r>
            <a:r>
              <a:rPr kumimoji="1" lang="ja-JP" altLang="en-US" dirty="0" smtClean="0"/>
              <a:t>ブランチが分岐，</a:t>
            </a:r>
            <a:endParaRPr kumimoji="1" lang="en-US" altLang="ja-JP" dirty="0" smtClean="0"/>
          </a:p>
          <a:p>
            <a:r>
              <a:rPr kumimoji="1" lang="ja-JP" altLang="en-US" dirty="0" smtClean="0"/>
              <a:t>そしていずれかのブランチからリリースが作成されるという形となります．</a:t>
            </a:r>
            <a:endParaRPr kumimoji="1" lang="en-US" altLang="ja-JP" dirty="0" smtClean="0"/>
          </a:p>
          <a:p>
            <a:r>
              <a:rPr kumimoji="1" lang="ja-JP" altLang="en-US" dirty="0" smtClean="0"/>
              <a:t>ここで，各リリースの開発期間としては，終了をリリース時とし，そこからブランチや分岐をさかのぼり，前のリリースである７．０．０の属する７．０</a:t>
            </a:r>
            <a:r>
              <a:rPr kumimoji="1" lang="en-US" altLang="ja-JP" dirty="0" smtClean="0"/>
              <a:t>RELENG</a:t>
            </a:r>
            <a:r>
              <a:rPr kumimoji="1" lang="ja-JP" altLang="en-US" dirty="0" smtClean="0"/>
              <a:t>ブランチの分岐直後までを開発期間とします．</a:t>
            </a:r>
            <a:endParaRPr kumimoji="1" lang="en-US" altLang="ja-JP" dirty="0" smtClean="0"/>
          </a:p>
          <a:p>
            <a:r>
              <a:rPr kumimoji="1" lang="ja-JP" altLang="en-US" dirty="0" smtClean="0"/>
              <a:t>この開発期間に行われたコミットを，そのバージョンのコミットとして分類します．</a:t>
            </a:r>
            <a:endParaRPr kumimoji="1" lang="en-US" altLang="ja-JP" dirty="0" smtClean="0"/>
          </a:p>
          <a:p>
            <a:r>
              <a:rPr kumimoji="1" lang="ja-JP" altLang="en-US" dirty="0" smtClean="0"/>
              <a:t>８．０．０に関しては，リリース時から</a:t>
            </a:r>
            <a:r>
              <a:rPr kumimoji="1" lang="en-US" altLang="ja-JP" dirty="0" smtClean="0"/>
              <a:t>CURRENT</a:t>
            </a:r>
            <a:r>
              <a:rPr kumimoji="1" lang="ja-JP" altLang="en-US" dirty="0" smtClean="0"/>
              <a:t>ブランチまでさかのぼり，</a:t>
            </a:r>
            <a:r>
              <a:rPr kumimoji="1" lang="en-US" altLang="ja-JP" dirty="0" smtClean="0"/>
              <a:t>STABLE</a:t>
            </a:r>
            <a:r>
              <a:rPr kumimoji="1" lang="ja-JP" altLang="en-US" dirty="0" smtClean="0"/>
              <a:t>７の分岐直後までとなります．</a:t>
            </a:r>
            <a:endParaRPr kumimoji="1" lang="en-US" altLang="ja-JP" dirty="0" smtClean="0"/>
          </a:p>
          <a:p>
            <a:r>
              <a:rPr kumimoji="1" lang="ja-JP" altLang="en-US" dirty="0" smtClean="0"/>
              <a:t>このとき開発の日付は重複する場合がありますが，ログは別となっているため，コミットが重複することはありません．</a:t>
            </a:r>
            <a:endParaRPr kumimoji="1" lang="ja-JP" altLang="en-US" dirty="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5</a:t>
            </a:fld>
            <a:endParaRPr lang="en-US" altLang="ja-JP"/>
          </a:p>
        </p:txBody>
      </p:sp>
    </p:spTree>
    <p:extLst>
      <p:ext uri="{BB962C8B-B14F-4D97-AF65-F5344CB8AC3E}">
        <p14:creationId xmlns:p14="http://schemas.microsoft.com/office/powerpoint/2010/main" val="2965751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FB5DFC5-09D7-4EAF-817D-47F8A29DB052}" type="slidenum">
              <a:rPr lang="en-US" altLang="ja-JP" smtClean="0"/>
              <a:pPr/>
              <a:t>12</a:t>
            </a:fld>
            <a:endParaRPr lang="en-US" altLang="ja-JP"/>
          </a:p>
        </p:txBody>
      </p:sp>
    </p:spTree>
    <p:extLst>
      <p:ext uri="{BB962C8B-B14F-4D97-AF65-F5344CB8AC3E}">
        <p14:creationId xmlns:p14="http://schemas.microsoft.com/office/powerpoint/2010/main" val="872991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7885113" y="908050"/>
            <a:ext cx="1006475" cy="5473700"/>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 name="Rectangle 2"/>
          <p:cNvSpPr>
            <a:spLocks noGrp="1" noChangeArrowheads="1"/>
          </p:cNvSpPr>
          <p:nvPr>
            <p:ph type="ctrTitle"/>
          </p:nvPr>
        </p:nvSpPr>
        <p:spPr>
          <a:xfrm>
            <a:off x="784225" y="1125538"/>
            <a:ext cx="5781675" cy="1943100"/>
          </a:xfrm>
        </p:spPr>
        <p:txBody>
          <a:bodyPr anchor="b"/>
          <a:lstStyle>
            <a:lvl1pPr>
              <a:defRPr sz="4400" b="1"/>
            </a:lvl1pPr>
          </a:lstStyle>
          <a:p>
            <a:pPr lvl="0"/>
            <a:r>
              <a:rPr lang="ja-JP" altLang="en-US" noProof="0" smtClean="0"/>
              <a:t>マスタ タイトルの書式設定</a:t>
            </a:r>
          </a:p>
        </p:txBody>
      </p:sp>
      <p:sp>
        <p:nvSpPr>
          <p:cNvPr id="3075" name="Rectangle 3"/>
          <p:cNvSpPr>
            <a:spLocks noGrp="1" noChangeArrowheads="1"/>
          </p:cNvSpPr>
          <p:nvPr>
            <p:ph type="subTitle" idx="1"/>
          </p:nvPr>
        </p:nvSpPr>
        <p:spPr>
          <a:xfrm>
            <a:off x="784225" y="3357563"/>
            <a:ext cx="5781675" cy="2376487"/>
          </a:xfrm>
        </p:spPr>
        <p:txBody>
          <a:bodyPr/>
          <a:lstStyle>
            <a:lvl1pPr marL="0" indent="0">
              <a:buFont typeface="Wingdings" pitchFamily="2" charset="2"/>
              <a:buNone/>
              <a:defRPr/>
            </a:lvl1pPr>
          </a:lstStyle>
          <a:p>
            <a:pPr lvl="0"/>
            <a:r>
              <a:rPr lang="ja-JP" altLang="en-US" noProof="0" smtClean="0"/>
              <a:t>マスタ サブタイトルの書式設定</a:t>
            </a:r>
          </a:p>
        </p:txBody>
      </p:sp>
      <p:sp>
        <p:nvSpPr>
          <p:cNvPr id="3085" name="Rectangle 13"/>
          <p:cNvSpPr>
            <a:spLocks noChangeArrowheads="1"/>
          </p:cNvSpPr>
          <p:nvPr/>
        </p:nvSpPr>
        <p:spPr bwMode="auto">
          <a:xfrm>
            <a:off x="317500" y="404813"/>
            <a:ext cx="7567613" cy="503237"/>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7885113" y="404813"/>
            <a:ext cx="1008062" cy="503237"/>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3092" name="Picture 20"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8" y="5824538"/>
            <a:ext cx="1624012" cy="557212"/>
          </a:xfrm>
          <a:prstGeom prst="rect">
            <a:avLst/>
          </a:prstGeom>
          <a:noFill/>
          <a:extLst>
            <a:ext uri="{909E8E84-426E-40DD-AFC4-6F175D3DCCD1}">
              <a14:hiddenFill xmlns:a14="http://schemas.microsoft.com/office/drawing/2010/main">
                <a:solidFill>
                  <a:srgbClr val="FFFFFF"/>
                </a:solidFill>
              </a14:hiddenFill>
            </a:ext>
          </a:extLst>
        </p:spPr>
      </p:pic>
      <p:sp>
        <p:nvSpPr>
          <p:cNvPr id="3093" name="Rectangle 21"/>
          <p:cNvSpPr>
            <a:spLocks noChangeArrowheads="1"/>
          </p:cNvSpPr>
          <p:nvPr/>
        </p:nvSpPr>
        <p:spPr bwMode="auto">
          <a:xfrm>
            <a:off x="2484438" y="5805488"/>
            <a:ext cx="439261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200" b="1" i="1">
                <a:solidFill>
                  <a:schemeClr val="accent2"/>
                </a:solidFill>
              </a:rPr>
              <a:t>Department of Computer Science, </a:t>
            </a:r>
          </a:p>
          <a:p>
            <a:r>
              <a:rPr lang="en-US" altLang="ja-JP" sz="1200" b="1" i="1">
                <a:solidFill>
                  <a:schemeClr val="accent2"/>
                </a:solidFill>
              </a:rPr>
              <a:t>Graduate School of Information Science &amp; Technology,</a:t>
            </a:r>
          </a:p>
          <a:p>
            <a:r>
              <a:rPr lang="en-US" altLang="ja-JP" sz="1200" b="1" i="1">
                <a:solidFill>
                  <a:schemeClr val="accent2"/>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endParaRPr lang="en-US" altLang="ja-JP"/>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lang="en-US" altLang="ja-JP"/>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B3207E4D-734A-446C-BECF-226225E96932}"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lang="en-US" altLang="ja-JP"/>
          </a:p>
        </p:txBody>
      </p:sp>
      <p:sp>
        <p:nvSpPr>
          <p:cNvPr id="5" name="日付プレースホルダー 4"/>
          <p:cNvSpPr>
            <a:spLocks noGrp="1"/>
          </p:cNvSpPr>
          <p:nvPr>
            <p:ph type="dt" sz="half"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B860DA12-9B62-4A4E-8F59-869B3279EAC4}" type="slidenum">
              <a:rPr lang="en-US" altLang="ja-JP"/>
              <a:pPr/>
              <a:t>‹#›</a:t>
            </a:fld>
            <a:endParaRPr lang="en-US" altLang="ja-JP"/>
          </a:p>
        </p:txBody>
      </p:sp>
    </p:spTree>
    <p:extLst>
      <p:ext uri="{BB962C8B-B14F-4D97-AF65-F5344CB8AC3E}">
        <p14:creationId xmlns:p14="http://schemas.microsoft.com/office/powerpoint/2010/main" val="1115053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80150" cy="6121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lang="en-US" altLang="ja-JP"/>
          </a:p>
        </p:txBody>
      </p:sp>
      <p:sp>
        <p:nvSpPr>
          <p:cNvPr id="5" name="日付プレースホルダー 4"/>
          <p:cNvSpPr>
            <a:spLocks noGrp="1"/>
          </p:cNvSpPr>
          <p:nvPr>
            <p:ph type="dt" sz="half"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8AA87816-4333-45EA-84E0-B424BEBB0480}" type="slidenum">
              <a:rPr lang="en-US" altLang="ja-JP"/>
              <a:pPr/>
              <a:t>‹#›</a:t>
            </a:fld>
            <a:endParaRPr lang="en-US" altLang="ja-JP"/>
          </a:p>
        </p:txBody>
      </p:sp>
    </p:spTree>
    <p:extLst>
      <p:ext uri="{BB962C8B-B14F-4D97-AF65-F5344CB8AC3E}">
        <p14:creationId xmlns:p14="http://schemas.microsoft.com/office/powerpoint/2010/main" val="1235591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888"/>
            <a:ext cx="8574088" cy="865187"/>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sz="half" idx="1"/>
          </p:nvPr>
        </p:nvSpPr>
        <p:spPr>
          <a:xfrm>
            <a:off x="323850" y="1412875"/>
            <a:ext cx="4208463" cy="482441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84713" y="1412875"/>
            <a:ext cx="4208462" cy="482441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a:xfrm>
            <a:off x="1908175" y="6308725"/>
            <a:ext cx="5616575" cy="287338"/>
          </a:xfrm>
        </p:spPr>
        <p:txBody>
          <a:bodyPr/>
          <a:lstStyle>
            <a:lvl1pPr>
              <a:defRPr/>
            </a:lvl1pPr>
          </a:lstStyle>
          <a:p>
            <a:endParaRPr lang="en-US" altLang="ja-JP"/>
          </a:p>
        </p:txBody>
      </p:sp>
      <p:sp>
        <p:nvSpPr>
          <p:cNvPr id="6" name="日付プレースホルダー 5"/>
          <p:cNvSpPr>
            <a:spLocks noGrp="1"/>
          </p:cNvSpPr>
          <p:nvPr>
            <p:ph type="dt" sz="half" idx="11"/>
          </p:nvPr>
        </p:nvSpPr>
        <p:spPr>
          <a:xfrm>
            <a:off x="7596188" y="6308725"/>
            <a:ext cx="1414462" cy="287338"/>
          </a:xfrm>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a:xfrm>
            <a:off x="8459788" y="6584950"/>
            <a:ext cx="550862" cy="273050"/>
          </a:xfrm>
        </p:spPr>
        <p:txBody>
          <a:bodyPr/>
          <a:lstStyle>
            <a:lvl1pPr>
              <a:defRPr/>
            </a:lvl1pPr>
          </a:lstStyle>
          <a:p>
            <a:fld id="{45AB411F-6B0F-477E-87CC-E140825BA06C}" type="slidenum">
              <a:rPr lang="en-US" altLang="ja-JP"/>
              <a:pPr/>
              <a:t>‹#›</a:t>
            </a:fld>
            <a:endParaRPr lang="en-US" altLang="ja-JP"/>
          </a:p>
        </p:txBody>
      </p:sp>
    </p:spTree>
    <p:extLst>
      <p:ext uri="{BB962C8B-B14F-4D97-AF65-F5344CB8AC3E}">
        <p14:creationId xmlns:p14="http://schemas.microsoft.com/office/powerpoint/2010/main" val="404037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lang="en-US" altLang="ja-JP"/>
          </a:p>
        </p:txBody>
      </p:sp>
      <p:sp>
        <p:nvSpPr>
          <p:cNvPr id="5" name="日付プレースホルダー 4"/>
          <p:cNvSpPr>
            <a:spLocks noGrp="1"/>
          </p:cNvSpPr>
          <p:nvPr>
            <p:ph type="dt" sz="half"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C204B51-D116-487B-B5E9-BDD472266A60}" type="slidenum">
              <a:rPr lang="en-US" altLang="ja-JP"/>
              <a:pPr/>
              <a:t>‹#›</a:t>
            </a:fld>
            <a:endParaRPr lang="en-US" altLang="ja-JP"/>
          </a:p>
        </p:txBody>
      </p:sp>
    </p:spTree>
    <p:extLst>
      <p:ext uri="{BB962C8B-B14F-4D97-AF65-F5344CB8AC3E}">
        <p14:creationId xmlns:p14="http://schemas.microsoft.com/office/powerpoint/2010/main" val="39657146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lang="en-US" altLang="ja-JP"/>
          </a:p>
        </p:txBody>
      </p:sp>
      <p:sp>
        <p:nvSpPr>
          <p:cNvPr id="5" name="日付プレースホルダー 4"/>
          <p:cNvSpPr>
            <a:spLocks noGrp="1"/>
          </p:cNvSpPr>
          <p:nvPr>
            <p:ph type="dt" sz="half"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AF7A7289-CCBE-4461-9E6D-ECEAB4B6C0C5}" type="slidenum">
              <a:rPr lang="en-US" altLang="ja-JP"/>
              <a:pPr/>
              <a:t>‹#›</a:t>
            </a:fld>
            <a:endParaRPr lang="en-US" altLang="ja-JP"/>
          </a:p>
        </p:txBody>
      </p:sp>
    </p:spTree>
    <p:extLst>
      <p:ext uri="{BB962C8B-B14F-4D97-AF65-F5344CB8AC3E}">
        <p14:creationId xmlns:p14="http://schemas.microsoft.com/office/powerpoint/2010/main" val="3635040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p:txBody>
          <a:bodyPr/>
          <a:lstStyle>
            <a:lvl1pPr>
              <a:defRPr/>
            </a:lvl1pPr>
          </a:lstStyle>
          <a:p>
            <a:endParaRPr lang="en-US" altLang="ja-JP"/>
          </a:p>
        </p:txBody>
      </p:sp>
      <p:sp>
        <p:nvSpPr>
          <p:cNvPr id="6" name="日付プレースホルダー 5"/>
          <p:cNvSpPr>
            <a:spLocks noGrp="1"/>
          </p:cNvSpPr>
          <p:nvPr>
            <p:ph type="dt" sz="half"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8E5D0D4B-8F1A-4BEA-ABFF-8F008451B9B3}" type="slidenum">
              <a:rPr lang="en-US" altLang="ja-JP"/>
              <a:pPr/>
              <a:t>‹#›</a:t>
            </a:fld>
            <a:endParaRPr lang="en-US" altLang="ja-JP"/>
          </a:p>
        </p:txBody>
      </p:sp>
    </p:spTree>
    <p:extLst>
      <p:ext uri="{BB962C8B-B14F-4D97-AF65-F5344CB8AC3E}">
        <p14:creationId xmlns:p14="http://schemas.microsoft.com/office/powerpoint/2010/main" val="260760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ー 6"/>
          <p:cNvSpPr>
            <a:spLocks noGrp="1"/>
          </p:cNvSpPr>
          <p:nvPr>
            <p:ph type="ftr" sz="quarter" idx="10"/>
          </p:nvPr>
        </p:nvSpPr>
        <p:spPr/>
        <p:txBody>
          <a:bodyPr/>
          <a:lstStyle>
            <a:lvl1pPr>
              <a:defRPr/>
            </a:lvl1pPr>
          </a:lstStyle>
          <a:p>
            <a:endParaRPr lang="en-US" altLang="ja-JP"/>
          </a:p>
        </p:txBody>
      </p:sp>
      <p:sp>
        <p:nvSpPr>
          <p:cNvPr id="8" name="日付プレースホルダー 7"/>
          <p:cNvSpPr>
            <a:spLocks noGrp="1"/>
          </p:cNvSpPr>
          <p:nvPr>
            <p:ph type="dt" sz="half"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CE66CE68-9004-4204-9D5A-6CDF94E8FE56}" type="slidenum">
              <a:rPr lang="en-US" altLang="ja-JP"/>
              <a:pPr/>
              <a:t>‹#›</a:t>
            </a:fld>
            <a:endParaRPr lang="en-US" altLang="ja-JP"/>
          </a:p>
        </p:txBody>
      </p:sp>
    </p:spTree>
    <p:extLst>
      <p:ext uri="{BB962C8B-B14F-4D97-AF65-F5344CB8AC3E}">
        <p14:creationId xmlns:p14="http://schemas.microsoft.com/office/powerpoint/2010/main" val="2250355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フッター プレースホルダー 2"/>
          <p:cNvSpPr>
            <a:spLocks noGrp="1"/>
          </p:cNvSpPr>
          <p:nvPr>
            <p:ph type="ftr" sz="quarter" idx="10"/>
          </p:nvPr>
        </p:nvSpPr>
        <p:spPr/>
        <p:txBody>
          <a:bodyPr/>
          <a:lstStyle>
            <a:lvl1pPr>
              <a:defRPr/>
            </a:lvl1pPr>
          </a:lstStyle>
          <a:p>
            <a:endParaRPr lang="en-US" altLang="ja-JP"/>
          </a:p>
        </p:txBody>
      </p:sp>
      <p:sp>
        <p:nvSpPr>
          <p:cNvPr id="4" name="日付プレースホルダー 3"/>
          <p:cNvSpPr>
            <a:spLocks noGrp="1"/>
          </p:cNvSpPr>
          <p:nvPr>
            <p:ph type="dt" sz="half"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9DA99A3E-54F0-4203-B8ED-0606A9261C7D}" type="slidenum">
              <a:rPr lang="en-US" altLang="ja-JP"/>
              <a:pPr/>
              <a:t>‹#›</a:t>
            </a:fld>
            <a:endParaRPr lang="en-US" altLang="ja-JP"/>
          </a:p>
        </p:txBody>
      </p:sp>
    </p:spTree>
    <p:extLst>
      <p:ext uri="{BB962C8B-B14F-4D97-AF65-F5344CB8AC3E}">
        <p14:creationId xmlns:p14="http://schemas.microsoft.com/office/powerpoint/2010/main" val="4242745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lang="en-US" altLang="ja-JP"/>
          </a:p>
        </p:txBody>
      </p:sp>
      <p:sp>
        <p:nvSpPr>
          <p:cNvPr id="3" name="日付プレースホルダー 2"/>
          <p:cNvSpPr>
            <a:spLocks noGrp="1"/>
          </p:cNvSpPr>
          <p:nvPr>
            <p:ph type="dt" sz="half"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7BDD979F-1D5E-4FA5-A15B-19AECC67ECC6}" type="slidenum">
              <a:rPr lang="en-US" altLang="ja-JP"/>
              <a:pPr/>
              <a:t>‹#›</a:t>
            </a:fld>
            <a:endParaRPr lang="en-US" altLang="ja-JP"/>
          </a:p>
        </p:txBody>
      </p:sp>
    </p:spTree>
    <p:extLst>
      <p:ext uri="{BB962C8B-B14F-4D97-AF65-F5344CB8AC3E}">
        <p14:creationId xmlns:p14="http://schemas.microsoft.com/office/powerpoint/2010/main" val="4185744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lang="en-US" altLang="ja-JP"/>
          </a:p>
        </p:txBody>
      </p:sp>
      <p:sp>
        <p:nvSpPr>
          <p:cNvPr id="6" name="日付プレースホルダー 5"/>
          <p:cNvSpPr>
            <a:spLocks noGrp="1"/>
          </p:cNvSpPr>
          <p:nvPr>
            <p:ph type="dt" sz="half"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06BE1543-176D-4760-BE9B-712DC3AD39CE}" type="slidenum">
              <a:rPr lang="en-US" altLang="ja-JP"/>
              <a:pPr/>
              <a:t>‹#›</a:t>
            </a:fld>
            <a:endParaRPr lang="en-US" altLang="ja-JP"/>
          </a:p>
        </p:txBody>
      </p:sp>
    </p:spTree>
    <p:extLst>
      <p:ext uri="{BB962C8B-B14F-4D97-AF65-F5344CB8AC3E}">
        <p14:creationId xmlns:p14="http://schemas.microsoft.com/office/powerpoint/2010/main" val="3354645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lang="en-US" altLang="ja-JP"/>
          </a:p>
        </p:txBody>
      </p:sp>
      <p:sp>
        <p:nvSpPr>
          <p:cNvPr id="6" name="日付プレースホルダー 5"/>
          <p:cNvSpPr>
            <a:spLocks noGrp="1"/>
          </p:cNvSpPr>
          <p:nvPr>
            <p:ph type="dt" sz="half"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CEDE88AA-2B40-41EC-816B-42CBD0CD0226}" type="slidenum">
              <a:rPr lang="en-US" altLang="ja-JP"/>
              <a:pPr/>
              <a:t>‹#›</a:t>
            </a:fld>
            <a:endParaRPr lang="en-US" altLang="ja-JP"/>
          </a:p>
        </p:txBody>
      </p:sp>
    </p:spTree>
    <p:extLst>
      <p:ext uri="{BB962C8B-B14F-4D97-AF65-F5344CB8AC3E}">
        <p14:creationId xmlns:p14="http://schemas.microsoft.com/office/powerpoint/2010/main" val="2355683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23850" y="1412875"/>
            <a:ext cx="8569325"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55600" y="6381750"/>
            <a:ext cx="1408113" cy="484188"/>
          </a:xfrm>
          <a:prstGeom prst="rect">
            <a:avLst/>
          </a:prstGeom>
          <a:noFill/>
          <a:extLst>
            <a:ext uri="{909E8E84-426E-40DD-AFC4-6F175D3DCCD1}">
              <a14:hiddenFill xmlns:a14="http://schemas.microsoft.com/office/drawing/2010/main">
                <a:solidFill>
                  <a:srgbClr val="FFFFFF"/>
                </a:solidFill>
              </a14:hiddenFill>
            </a:ext>
          </a:extLst>
        </p:spPr>
      </p:pic>
      <p:sp>
        <p:nvSpPr>
          <p:cNvPr id="1063" name="Rectangle 39"/>
          <p:cNvSpPr>
            <a:spLocks noChangeArrowheads="1"/>
          </p:cNvSpPr>
          <p:nvPr/>
        </p:nvSpPr>
        <p:spPr bwMode="auto">
          <a:xfrm>
            <a:off x="1835150" y="6608763"/>
            <a:ext cx="668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ja-JP" sz="1000" b="1" i="1">
                <a:solidFill>
                  <a:schemeClr val="accent2"/>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US" altLang="ja-JP"/>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endParaRPr lang="en-US" altLang="ja-JP"/>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EF53B312-2F14-40F5-B778-FB4CEB0B5C81}"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dt="0"/>
  <p:txStyles>
    <p:titleStyle>
      <a:lvl1pPr algn="l" rtl="0" fontAlgn="base">
        <a:spcBef>
          <a:spcPct val="0"/>
        </a:spcBef>
        <a:spcAft>
          <a:spcPct val="0"/>
        </a:spcAft>
        <a:defRPr kumimoji="1" sz="4000">
          <a:solidFill>
            <a:schemeClr val="tx2"/>
          </a:solidFill>
          <a:latin typeface="+mj-lt"/>
          <a:ea typeface="+mj-ea"/>
          <a:cs typeface="+mj-cs"/>
        </a:defRPr>
      </a:lvl1pPr>
      <a:lvl2pPr algn="l" rtl="0" fontAlgn="base">
        <a:spcBef>
          <a:spcPct val="0"/>
        </a:spcBef>
        <a:spcAft>
          <a:spcPct val="0"/>
        </a:spcAft>
        <a:defRPr kumimoji="1" sz="4000">
          <a:solidFill>
            <a:schemeClr val="tx2"/>
          </a:solidFill>
          <a:latin typeface="Arial" charset="0"/>
          <a:ea typeface="ＭＳ Ｐゴシック" pitchFamily="50" charset="-128"/>
        </a:defRPr>
      </a:lvl2pPr>
      <a:lvl3pPr algn="l" rtl="0" fontAlgn="base">
        <a:spcBef>
          <a:spcPct val="0"/>
        </a:spcBef>
        <a:spcAft>
          <a:spcPct val="0"/>
        </a:spcAft>
        <a:defRPr kumimoji="1" sz="4000">
          <a:solidFill>
            <a:schemeClr val="tx2"/>
          </a:solidFill>
          <a:latin typeface="Arial" charset="0"/>
          <a:ea typeface="ＭＳ Ｐゴシック" pitchFamily="50" charset="-128"/>
        </a:defRPr>
      </a:lvl3pPr>
      <a:lvl4pPr algn="l" rtl="0" fontAlgn="base">
        <a:spcBef>
          <a:spcPct val="0"/>
        </a:spcBef>
        <a:spcAft>
          <a:spcPct val="0"/>
        </a:spcAft>
        <a:defRPr kumimoji="1" sz="4000">
          <a:solidFill>
            <a:schemeClr val="tx2"/>
          </a:solidFill>
          <a:latin typeface="Arial" charset="0"/>
          <a:ea typeface="ＭＳ Ｐゴシック" pitchFamily="50" charset="-128"/>
        </a:defRPr>
      </a:lvl4pPr>
      <a:lvl5pPr algn="l" rtl="0" fontAlgn="base">
        <a:spcBef>
          <a:spcPct val="0"/>
        </a:spcBef>
        <a:spcAft>
          <a:spcPct val="0"/>
        </a:spcAft>
        <a:defRPr kumimoji="1" sz="4000">
          <a:solidFill>
            <a:schemeClr val="tx2"/>
          </a:solidFill>
          <a:latin typeface="Arial" charset="0"/>
          <a:ea typeface="ＭＳ Ｐゴシック" pitchFamily="50" charset="-128"/>
        </a:defRPr>
      </a:lvl5pPr>
      <a:lvl6pPr marL="457200" algn="l" rtl="0" fontAlgn="base">
        <a:spcBef>
          <a:spcPct val="0"/>
        </a:spcBef>
        <a:spcAft>
          <a:spcPct val="0"/>
        </a:spcAft>
        <a:defRPr kumimoji="1" sz="4000">
          <a:solidFill>
            <a:schemeClr val="tx2"/>
          </a:solidFill>
          <a:latin typeface="Arial" charset="0"/>
          <a:ea typeface="ＭＳ Ｐゴシック" pitchFamily="50" charset="-128"/>
        </a:defRPr>
      </a:lvl6pPr>
      <a:lvl7pPr marL="914400" algn="l" rtl="0" fontAlgn="base">
        <a:spcBef>
          <a:spcPct val="0"/>
        </a:spcBef>
        <a:spcAft>
          <a:spcPct val="0"/>
        </a:spcAft>
        <a:defRPr kumimoji="1" sz="4000">
          <a:solidFill>
            <a:schemeClr val="tx2"/>
          </a:solidFill>
          <a:latin typeface="Arial" charset="0"/>
          <a:ea typeface="ＭＳ Ｐゴシック" pitchFamily="50" charset="-128"/>
        </a:defRPr>
      </a:lvl7pPr>
      <a:lvl8pPr marL="1371600" algn="l" rtl="0" fontAlgn="base">
        <a:spcBef>
          <a:spcPct val="0"/>
        </a:spcBef>
        <a:spcAft>
          <a:spcPct val="0"/>
        </a:spcAft>
        <a:defRPr kumimoji="1" sz="4000">
          <a:solidFill>
            <a:schemeClr val="tx2"/>
          </a:solidFill>
          <a:latin typeface="Arial" charset="0"/>
          <a:ea typeface="ＭＳ Ｐゴシック" pitchFamily="50" charset="-128"/>
        </a:defRPr>
      </a:lvl8pPr>
      <a:lvl9pPr marL="1828800" algn="l" rtl="0" fontAlgn="base">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fontAlgn="base">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fontAlgn="base">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84225" y="1125538"/>
            <a:ext cx="6811963" cy="1943100"/>
          </a:xfrm>
        </p:spPr>
        <p:txBody>
          <a:bodyPr/>
          <a:lstStyle/>
          <a:p>
            <a:r>
              <a:rPr lang="ja-JP" altLang="en-US" sz="4000" dirty="0" smtClean="0"/>
              <a:t>オープンソースソフトウェアの進化におけるコードクローンと障害報告の関係の調査</a:t>
            </a:r>
            <a:endParaRPr lang="ja-JP" altLang="en-US" sz="4000" dirty="0"/>
          </a:p>
        </p:txBody>
      </p:sp>
      <p:sp>
        <p:nvSpPr>
          <p:cNvPr id="13315" name="Rectangle 3"/>
          <p:cNvSpPr>
            <a:spLocks noGrp="1" noChangeArrowheads="1"/>
          </p:cNvSpPr>
          <p:nvPr>
            <p:ph type="subTitle" idx="1"/>
          </p:nvPr>
        </p:nvSpPr>
        <p:spPr/>
        <p:txBody>
          <a:bodyPr/>
          <a:lstStyle/>
          <a:p>
            <a:r>
              <a:rPr lang="ja-JP" altLang="en-US" dirty="0"/>
              <a:t>井上研究室</a:t>
            </a:r>
          </a:p>
          <a:p>
            <a:r>
              <a:rPr lang="ja-JP" altLang="en-US" dirty="0"/>
              <a:t>政井 智雄</a:t>
            </a:r>
          </a:p>
        </p:txBody>
      </p:sp>
    </p:spTree>
  </p:cSld>
  <p:clrMapOvr>
    <a:masterClrMapping/>
  </p:clrMapOvr>
  <p:transition advTm="1562"/>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クローン率の高いコンポーネント</a:t>
            </a:r>
            <a:endParaRPr kumimoji="1" lang="ja-JP" altLang="en-US" dirty="0"/>
          </a:p>
        </p:txBody>
      </p:sp>
      <p:sp>
        <p:nvSpPr>
          <p:cNvPr id="3" name="コンテンツ プレースホルダー 2"/>
          <p:cNvSpPr>
            <a:spLocks noGrp="1"/>
          </p:cNvSpPr>
          <p:nvPr>
            <p:ph idx="1"/>
          </p:nvPr>
        </p:nvSpPr>
        <p:spPr>
          <a:xfrm>
            <a:off x="323850" y="1412875"/>
            <a:ext cx="8712646" cy="1224037"/>
          </a:xfrm>
        </p:spPr>
        <p:txBody>
          <a:bodyPr>
            <a:normAutofit fontScale="70000" lnSpcReduction="20000"/>
          </a:bodyPr>
          <a:lstStyle/>
          <a:p>
            <a:r>
              <a:rPr kumimoji="1" lang="ja-JP" altLang="en-US" dirty="0" smtClean="0"/>
              <a:t>特定の</a:t>
            </a:r>
            <a:r>
              <a:rPr kumimoji="1" lang="en-US" altLang="ja-JP" dirty="0" smtClean="0"/>
              <a:t>CPU</a:t>
            </a:r>
            <a:r>
              <a:rPr kumimoji="1" lang="ja-JP" altLang="en-US" dirty="0" smtClean="0"/>
              <a:t>のための</a:t>
            </a:r>
            <a:r>
              <a:rPr lang="ja-JP" altLang="en-US" dirty="0" smtClean="0"/>
              <a:t>コードを含む</a:t>
            </a:r>
            <a:r>
              <a:rPr kumimoji="1" lang="ja-JP" altLang="en-US" dirty="0" smtClean="0"/>
              <a:t>コンポーネントについては，クローン率が高い傾向</a:t>
            </a:r>
            <a:endParaRPr kumimoji="1" lang="en-US" altLang="ja-JP" dirty="0" smtClean="0"/>
          </a:p>
          <a:p>
            <a:pPr lvl="1"/>
            <a:r>
              <a:rPr kumimoji="1" lang="ja-JP" altLang="en-US" dirty="0" smtClean="0"/>
              <a:t>類似したアーキテクチャのためのコンポーネントが，コードクローンを共有していると考えられる．</a:t>
            </a:r>
            <a:endParaRPr kumimoji="1" lang="ja-JP" altLang="en-US"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9</a:t>
            </a:fld>
            <a:endParaRPr lang="en-US" altLang="ja-JP"/>
          </a:p>
        </p:txBody>
      </p:sp>
      <p:pic>
        <p:nvPicPr>
          <p:cNvPr id="3076" name="Picture 4" descr="http://sel.ist.osaka-u.ac.jp/~t-masai/graph/dir_loc/i3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636912"/>
            <a:ext cx="7556506" cy="1872208"/>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ttp://sel.ist.osaka-u.ac.jp/~t-masai/graph/dir_loc/amd6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4581129"/>
            <a:ext cx="7556506"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287523" y="3284984"/>
            <a:ext cx="648072" cy="369332"/>
          </a:xfrm>
          <a:prstGeom prst="rect">
            <a:avLst/>
          </a:prstGeom>
          <a:solidFill>
            <a:srgbClr val="FFFFCC"/>
          </a:solidFill>
          <a:ln>
            <a:solidFill>
              <a:schemeClr val="tx1"/>
            </a:solidFill>
          </a:ln>
        </p:spPr>
        <p:txBody>
          <a:bodyPr wrap="square" rtlCol="0">
            <a:spAutoFit/>
          </a:bodyPr>
          <a:lstStyle/>
          <a:p>
            <a:r>
              <a:rPr kumimoji="1" lang="en-US" altLang="ja-JP" sz="1800" dirty="0" smtClean="0"/>
              <a:t>i386</a:t>
            </a:r>
            <a:endParaRPr kumimoji="1" lang="ja-JP" altLang="en-US" sz="1800" dirty="0"/>
          </a:p>
        </p:txBody>
      </p:sp>
      <p:sp>
        <p:nvSpPr>
          <p:cNvPr id="13" name="テキスト ボックス 12"/>
          <p:cNvSpPr txBox="1"/>
          <p:nvPr/>
        </p:nvSpPr>
        <p:spPr>
          <a:xfrm>
            <a:off x="287523" y="5111025"/>
            <a:ext cx="648072" cy="646331"/>
          </a:xfrm>
          <a:prstGeom prst="rect">
            <a:avLst/>
          </a:prstGeom>
          <a:solidFill>
            <a:srgbClr val="FFFFCC"/>
          </a:solidFill>
          <a:ln>
            <a:solidFill>
              <a:schemeClr val="tx1"/>
            </a:solidFill>
          </a:ln>
        </p:spPr>
        <p:txBody>
          <a:bodyPr wrap="square" rtlCol="0">
            <a:spAutoFit/>
          </a:bodyPr>
          <a:lstStyle/>
          <a:p>
            <a:pPr algn="ctr"/>
            <a:r>
              <a:rPr kumimoji="1" lang="en-US" altLang="ja-JP" sz="1800" dirty="0" smtClean="0"/>
              <a:t>amd64</a:t>
            </a:r>
            <a:endParaRPr kumimoji="1" lang="ja-JP" altLang="en-US" sz="1800" dirty="0"/>
          </a:p>
        </p:txBody>
      </p:sp>
    </p:spTree>
    <p:extLst>
      <p:ext uri="{BB962C8B-B14F-4D97-AF65-F5344CB8AC3E}">
        <p14:creationId xmlns:p14="http://schemas.microsoft.com/office/powerpoint/2010/main" val="3242334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kumimoji="1" lang="en-US" altLang="ja-JP" dirty="0" smtClean="0"/>
              <a:t>ISA</a:t>
            </a:r>
            <a:r>
              <a:rPr kumimoji="1" lang="ja-JP" altLang="en-US" dirty="0" smtClean="0"/>
              <a:t>コンポーネント</a:t>
            </a:r>
            <a:endParaRPr kumimoji="1" lang="ja-JP" altLang="en-US" dirty="0"/>
          </a:p>
        </p:txBody>
      </p:sp>
      <p:sp>
        <p:nvSpPr>
          <p:cNvPr id="6" name="コンテンツ プレースホルダー 5"/>
          <p:cNvSpPr>
            <a:spLocks noGrp="1"/>
          </p:cNvSpPr>
          <p:nvPr>
            <p:ph sz="half" idx="2"/>
          </p:nvPr>
        </p:nvSpPr>
        <p:spPr>
          <a:xfrm>
            <a:off x="539552" y="1412875"/>
            <a:ext cx="8353623" cy="1080021"/>
          </a:xfrm>
        </p:spPr>
        <p:txBody>
          <a:bodyPr/>
          <a:lstStyle/>
          <a:p>
            <a:r>
              <a:rPr lang="en-US" altLang="ja-JP" sz="2400" dirty="0"/>
              <a:t>ISA</a:t>
            </a:r>
            <a:r>
              <a:rPr lang="ja-JP" altLang="en-US" sz="2400" dirty="0"/>
              <a:t>コンポーネントは，急激にクローン率が減少した</a:t>
            </a:r>
            <a:endParaRPr lang="en-US" altLang="ja-JP" sz="2400" dirty="0"/>
          </a:p>
          <a:p>
            <a:pPr lvl="1"/>
            <a:r>
              <a:rPr lang="ja-JP" altLang="en-US" sz="2000" dirty="0"/>
              <a:t>元々</a:t>
            </a:r>
            <a:r>
              <a:rPr lang="en-US" altLang="ja-JP" sz="2000" dirty="0"/>
              <a:t>i386</a:t>
            </a:r>
            <a:r>
              <a:rPr lang="ja-JP" altLang="en-US" sz="2000" dirty="0"/>
              <a:t>コンポーネントとクローンを共有していたが，クローン部分が</a:t>
            </a:r>
            <a:r>
              <a:rPr lang="en-US" altLang="ja-JP" sz="2000" dirty="0"/>
              <a:t>i386</a:t>
            </a:r>
            <a:r>
              <a:rPr lang="ja-JP" altLang="en-US" sz="2000" dirty="0"/>
              <a:t>コンポーネントに集約されたためであると考えられる．</a:t>
            </a:r>
          </a:p>
          <a:p>
            <a:endParaRPr kumimoji="1" lang="ja-JP" altLang="en-US" sz="3200"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10</a:t>
            </a:fld>
            <a:endParaRPr lang="en-US" altLang="ja-JP"/>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3356992"/>
            <a:ext cx="8660110" cy="2029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2444593"/>
            <a:ext cx="2444726" cy="4008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633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障害の多いリリース</a:t>
            </a:r>
            <a:endParaRPr kumimoji="1" lang="ja-JP" altLang="en-US" dirty="0"/>
          </a:p>
        </p:txBody>
      </p:sp>
      <p:pic>
        <p:nvPicPr>
          <p:cNvPr id="5122" name="Picture 2" descr="http://sel.ist.osaka-u.ac.jp/~t-masai/graph/3g/new_neo_PRs.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611560" y="3356992"/>
            <a:ext cx="7992888" cy="2981703"/>
          </a:xfrm>
          <a:prstGeom prst="rect">
            <a:avLst/>
          </a:prstGeom>
          <a:noFill/>
          <a:extLst>
            <a:ext uri="{909E8E84-426E-40DD-AFC4-6F175D3DCCD1}">
              <a14:hiddenFill xmlns:a14="http://schemas.microsoft.com/office/drawing/2010/main">
                <a:solidFill>
                  <a:srgbClr val="FFFFFF"/>
                </a:solidFill>
              </a14:hiddenFill>
            </a:ext>
          </a:extLst>
        </p:spPr>
      </p:pic>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11</a:t>
            </a:fld>
            <a:endParaRPr lang="en-US" altLang="ja-JP"/>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4048" y="2204864"/>
            <a:ext cx="2104256" cy="4610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コンテンツ プレースホルダー 4"/>
          <p:cNvSpPr>
            <a:spLocks noGrp="1"/>
          </p:cNvSpPr>
          <p:nvPr>
            <p:ph sz="half" idx="2"/>
          </p:nvPr>
        </p:nvSpPr>
        <p:spPr>
          <a:xfrm>
            <a:off x="395537" y="1412875"/>
            <a:ext cx="8496944" cy="2088133"/>
          </a:xfrm>
        </p:spPr>
        <p:txBody>
          <a:bodyPr/>
          <a:lstStyle/>
          <a:p>
            <a:r>
              <a:rPr lang="ja-JP" altLang="en-US" sz="2400" dirty="0" smtClean="0"/>
              <a:t>メジャーリリースで大量の障害が報告されている</a:t>
            </a:r>
            <a:endParaRPr lang="en-US" altLang="ja-JP" sz="2400" dirty="0" smtClean="0"/>
          </a:p>
          <a:p>
            <a:r>
              <a:rPr kumimoji="1" lang="en-US" altLang="ja-JP" sz="2400" dirty="0" smtClean="0"/>
              <a:t>5</a:t>
            </a:r>
            <a:r>
              <a:rPr kumimoji="1" lang="ja-JP" altLang="en-US" sz="2400" dirty="0" smtClean="0"/>
              <a:t>系列については，メジャーリリース以外でも障害が大量に報告されている</a:t>
            </a:r>
            <a:endParaRPr kumimoji="1" lang="en-US" altLang="ja-JP" sz="2400" dirty="0" smtClean="0"/>
          </a:p>
          <a:p>
            <a:pPr lvl="1"/>
            <a:r>
              <a:rPr kumimoji="1" lang="en-US" altLang="ja-JP" sz="2000" dirty="0" smtClean="0"/>
              <a:t>5</a:t>
            </a:r>
            <a:r>
              <a:rPr kumimoji="1" lang="ja-JP" altLang="en-US" sz="2000" dirty="0" smtClean="0"/>
              <a:t>系列は，当初障害報告が収束せず，</a:t>
            </a:r>
            <a:r>
              <a:rPr kumimoji="1" lang="en-US" altLang="ja-JP" sz="2000" dirty="0" smtClean="0"/>
              <a:t/>
            </a:r>
            <a:br>
              <a:rPr kumimoji="1" lang="en-US" altLang="ja-JP" sz="2000" dirty="0" smtClean="0"/>
            </a:br>
            <a:r>
              <a:rPr kumimoji="1" lang="en-US" altLang="ja-JP" sz="2000" dirty="0" smtClean="0"/>
              <a:t>5.3.0</a:t>
            </a:r>
            <a:r>
              <a:rPr kumimoji="1" lang="ja-JP" altLang="en-US" sz="2000" dirty="0" err="1" smtClean="0"/>
              <a:t>まで</a:t>
            </a:r>
            <a:r>
              <a:rPr kumimoji="1" lang="ja-JP" altLang="en-US" sz="2000" dirty="0" smtClean="0"/>
              <a:t>安定版がリリースされなかった</a:t>
            </a:r>
            <a:endParaRPr kumimoji="1" lang="ja-JP" altLang="en-US" sz="2000" dirty="0"/>
          </a:p>
        </p:txBody>
      </p:sp>
    </p:spTree>
    <p:extLst>
      <p:ext uri="{BB962C8B-B14F-4D97-AF65-F5344CB8AC3E}">
        <p14:creationId xmlns:p14="http://schemas.microsoft.com/office/powerpoint/2010/main" val="3056054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t>まとめ</a:t>
            </a:r>
            <a:endParaRPr kumimoji="1" lang="ja-JP" altLang="en-US" dirty="0"/>
          </a:p>
        </p:txBody>
      </p:sp>
      <p:sp>
        <p:nvSpPr>
          <p:cNvPr id="7" name="コンテンツ プレースホルダー 6"/>
          <p:cNvSpPr>
            <a:spLocks noGrp="1"/>
          </p:cNvSpPr>
          <p:nvPr>
            <p:ph idx="1"/>
          </p:nvPr>
        </p:nvSpPr>
        <p:spPr/>
        <p:txBody>
          <a:bodyPr>
            <a:normAutofit lnSpcReduction="10000"/>
          </a:bodyPr>
          <a:lstStyle/>
          <a:p>
            <a:r>
              <a:rPr kumimoji="1" lang="en-US" altLang="ja-JP" dirty="0" smtClean="0"/>
              <a:t>FreeBSD</a:t>
            </a:r>
            <a:r>
              <a:rPr kumimoji="1" lang="ja-JP" altLang="en-US" dirty="0" smtClean="0"/>
              <a:t>を対象として，クローン率と障害報告の変化を分析した</a:t>
            </a:r>
            <a:endParaRPr kumimoji="1" lang="en-US" altLang="ja-JP" dirty="0" smtClean="0"/>
          </a:p>
          <a:p>
            <a:r>
              <a:rPr lang="ja-JP" altLang="en-US" dirty="0" smtClean="0"/>
              <a:t>分析の結果，以下を確認した</a:t>
            </a:r>
            <a:endParaRPr lang="en-US" altLang="ja-JP" dirty="0" smtClean="0"/>
          </a:p>
          <a:p>
            <a:pPr lvl="1"/>
            <a:r>
              <a:rPr lang="ja-JP" altLang="en-US" dirty="0" smtClean="0"/>
              <a:t>大規模改修を行った結果，クローン率や障害報告が急上昇したと考えられるリリース</a:t>
            </a:r>
            <a:endParaRPr lang="en-US" altLang="ja-JP" dirty="0" smtClean="0"/>
          </a:p>
          <a:p>
            <a:pPr lvl="1"/>
            <a:r>
              <a:rPr lang="ja-JP" altLang="en-US" dirty="0" smtClean="0"/>
              <a:t>類似したアーキテクチャのためのコンポーネントは，クローン率が高いこと</a:t>
            </a:r>
            <a:endParaRPr lang="en-US" altLang="ja-JP" dirty="0" smtClean="0"/>
          </a:p>
          <a:p>
            <a:pPr lvl="1"/>
            <a:r>
              <a:rPr lang="ja-JP" altLang="en-US" dirty="0" smtClean="0"/>
              <a:t>他のコンポーネントにコードクローンが吸収されたため，クローン率が低下したコンポーネント</a:t>
            </a:r>
            <a:endParaRPr lang="en-US" altLang="ja-JP" dirty="0" smtClean="0"/>
          </a:p>
          <a:p>
            <a:pPr lvl="1"/>
            <a:r>
              <a:rPr lang="ja-JP" altLang="en-US" dirty="0" smtClean="0"/>
              <a:t>メジャーリリースにおいて，大量の障害が発生</a:t>
            </a:r>
            <a:endParaRPr lang="en-US" altLang="ja-JP" dirty="0" smtClean="0"/>
          </a:p>
          <a:p>
            <a:pPr lvl="2"/>
            <a:endParaRPr lang="en-US" altLang="ja-JP" dirty="0" smtClean="0"/>
          </a:p>
        </p:txBody>
      </p:sp>
      <p:sp>
        <p:nvSpPr>
          <p:cNvPr id="5" name="スライド番号プレースホルダー 4"/>
          <p:cNvSpPr>
            <a:spLocks noGrp="1"/>
          </p:cNvSpPr>
          <p:nvPr>
            <p:ph type="sldNum" sz="quarter" idx="12"/>
          </p:nvPr>
        </p:nvSpPr>
        <p:spPr/>
        <p:txBody>
          <a:bodyPr/>
          <a:lstStyle/>
          <a:p>
            <a:fld id="{8E5D0D4B-8F1A-4BEA-ABFF-8F008451B9B3}" type="slidenum">
              <a:rPr lang="en-US" altLang="ja-JP" smtClean="0"/>
              <a:pPr/>
              <a:t>12</a:t>
            </a:fld>
            <a:endParaRPr lang="en-US" altLang="ja-JP"/>
          </a:p>
        </p:txBody>
      </p:sp>
    </p:spTree>
    <p:extLst>
      <p:ext uri="{BB962C8B-B14F-4D97-AF65-F5344CB8AC3E}">
        <p14:creationId xmlns:p14="http://schemas.microsoft.com/office/powerpoint/2010/main" val="2237154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ー 2"/>
          <p:cNvSpPr>
            <a:spLocks noGrp="1"/>
          </p:cNvSpPr>
          <p:nvPr>
            <p:ph idx="1"/>
          </p:nvPr>
        </p:nvSpPr>
        <p:spPr>
          <a:xfrm>
            <a:off x="323528" y="1412776"/>
            <a:ext cx="8352928" cy="4824413"/>
          </a:xfrm>
        </p:spPr>
        <p:txBody>
          <a:bodyPr>
            <a:normAutofit/>
          </a:bodyPr>
          <a:lstStyle/>
          <a:p>
            <a:r>
              <a:rPr lang="en-US" altLang="ja-JP" dirty="0" smtClean="0"/>
              <a:t>Android OS</a:t>
            </a:r>
            <a:r>
              <a:rPr lang="ja-JP" altLang="en-US" dirty="0" smtClean="0"/>
              <a:t>など，近年になって開発を開始した携帯端末用</a:t>
            </a:r>
            <a:r>
              <a:rPr lang="en-US" altLang="ja-JP" dirty="0" smtClean="0"/>
              <a:t>OS</a:t>
            </a:r>
            <a:r>
              <a:rPr lang="ja-JP" altLang="en-US" dirty="0" smtClean="0"/>
              <a:t>を対象とした分析</a:t>
            </a:r>
            <a:endParaRPr lang="en-US" altLang="ja-JP" dirty="0" smtClean="0"/>
          </a:p>
          <a:p>
            <a:pPr lvl="1"/>
            <a:r>
              <a:rPr lang="ja-JP" altLang="en-US" dirty="0" smtClean="0"/>
              <a:t>ドメインや開発体制が与える影響の有無を確認したい</a:t>
            </a:r>
            <a:endParaRPr lang="en-US" altLang="ja-JP" dirty="0"/>
          </a:p>
          <a:p>
            <a:pPr lvl="0">
              <a:buClr>
                <a:srgbClr val="333399"/>
              </a:buClr>
            </a:pPr>
            <a:endParaRPr lang="en-US" altLang="ja-JP" dirty="0" smtClean="0">
              <a:solidFill>
                <a:srgbClr val="000000"/>
              </a:solidFill>
            </a:endParaRPr>
          </a:p>
          <a:p>
            <a:pPr lvl="0">
              <a:buClr>
                <a:srgbClr val="333399"/>
              </a:buClr>
            </a:pPr>
            <a:r>
              <a:rPr lang="en-US" altLang="ja-JP" dirty="0" err="1" smtClean="0">
                <a:solidFill>
                  <a:srgbClr val="000000"/>
                </a:solidFill>
              </a:rPr>
              <a:t>CCFinder</a:t>
            </a:r>
            <a:r>
              <a:rPr lang="ja-JP" altLang="en-US" dirty="0">
                <a:solidFill>
                  <a:srgbClr val="000000"/>
                </a:solidFill>
              </a:rPr>
              <a:t>以外のコードクローン検出ツールを用いた場合の，分析結果の検証</a:t>
            </a:r>
            <a:endParaRPr lang="en-US" altLang="ja-JP" dirty="0">
              <a:solidFill>
                <a:srgbClr val="000000"/>
              </a:solidFill>
            </a:endParaRPr>
          </a:p>
          <a:p>
            <a:pPr lvl="1">
              <a:buClr>
                <a:srgbClr val="3366CC"/>
              </a:buClr>
            </a:pPr>
            <a:r>
              <a:rPr lang="ja-JP" altLang="en-US" dirty="0">
                <a:solidFill>
                  <a:srgbClr val="000000"/>
                </a:solidFill>
              </a:rPr>
              <a:t>プログラム依存グラフの等価性に基づく手法の適用が考えられるが，スケーラビリティが課題</a:t>
            </a:r>
            <a:endParaRPr lang="en-US" altLang="ja-JP" dirty="0">
              <a:solidFill>
                <a:srgbClr val="000000"/>
              </a:solidFill>
            </a:endParaRPr>
          </a:p>
          <a:p>
            <a:pPr marL="457200" lvl="1" indent="0">
              <a:buNone/>
            </a:pPr>
            <a:endParaRPr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13</a:t>
            </a:fld>
            <a:endParaRPr lang="en-US" altLang="ja-JP"/>
          </a:p>
        </p:txBody>
      </p:sp>
    </p:spTree>
    <p:extLst>
      <p:ext uri="{BB962C8B-B14F-4D97-AF65-F5344CB8AC3E}">
        <p14:creationId xmlns:p14="http://schemas.microsoft.com/office/powerpoint/2010/main" val="444877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研究の背景</a:t>
            </a:r>
            <a:endParaRPr kumimoji="1" lang="ja-JP" altLang="en-US" dirty="0"/>
          </a:p>
        </p:txBody>
      </p:sp>
      <p:sp>
        <p:nvSpPr>
          <p:cNvPr id="3" name="コンテンツ プレースホルダー 2"/>
          <p:cNvSpPr>
            <a:spLocks noGrp="1"/>
          </p:cNvSpPr>
          <p:nvPr>
            <p:ph idx="1"/>
          </p:nvPr>
        </p:nvSpPr>
        <p:spPr>
          <a:xfrm>
            <a:off x="323850" y="1412875"/>
            <a:ext cx="8569325" cy="4392389"/>
          </a:xfrm>
        </p:spPr>
        <p:txBody>
          <a:bodyPr>
            <a:normAutofit/>
          </a:bodyPr>
          <a:lstStyle/>
          <a:p>
            <a:r>
              <a:rPr kumimoji="1" lang="ja-JP" altLang="en-US" dirty="0" smtClean="0"/>
              <a:t>コードクローン</a:t>
            </a:r>
            <a:endParaRPr lang="en-US" altLang="ja-JP" dirty="0" smtClean="0"/>
          </a:p>
          <a:p>
            <a:pPr lvl="1"/>
            <a:r>
              <a:rPr lang="ja-JP" altLang="en-US" dirty="0" smtClean="0"/>
              <a:t>ソースコード中に存在する一致または類似したコード</a:t>
            </a:r>
            <a:r>
              <a:rPr lang="ja-JP" altLang="en-US" dirty="0"/>
              <a:t>片</a:t>
            </a:r>
            <a:endParaRPr lang="en-US" altLang="ja-JP" dirty="0" smtClean="0"/>
          </a:p>
          <a:p>
            <a:pPr lvl="1"/>
            <a:endParaRPr lang="en-US" altLang="ja-JP" dirty="0" smtClean="0"/>
          </a:p>
          <a:p>
            <a:pPr lvl="1"/>
            <a:r>
              <a:rPr lang="ja-JP" altLang="en-US" dirty="0" smtClean="0"/>
              <a:t>オープンソースソフトウェアのソースコードに対するコードクローンの変化の調査が行われている</a:t>
            </a:r>
            <a:endParaRPr lang="en-US" altLang="ja-JP" dirty="0" smtClean="0"/>
          </a:p>
          <a:p>
            <a:pPr lvl="2"/>
            <a:r>
              <a:rPr lang="en-US" altLang="ja-JP" sz="2000" dirty="0" err="1" smtClean="0"/>
              <a:t>LinuxSCSI</a:t>
            </a:r>
            <a:r>
              <a:rPr lang="ja-JP" altLang="en-US" sz="2000" dirty="0" smtClean="0"/>
              <a:t>ドライバにおけるクローン化の調査</a:t>
            </a:r>
            <a:r>
              <a:rPr lang="en-US" altLang="ja-JP" sz="2000" dirty="0" smtClean="0"/>
              <a:t>[Godfrey2011]</a:t>
            </a:r>
          </a:p>
          <a:p>
            <a:pPr lvl="2"/>
            <a:r>
              <a:rPr lang="en-US" altLang="ja-JP" sz="2000" dirty="0"/>
              <a:t>Linux</a:t>
            </a:r>
            <a:r>
              <a:rPr lang="ja-JP" altLang="en-US" sz="2000" dirty="0" smtClean="0"/>
              <a:t>カーネルに</a:t>
            </a:r>
            <a:r>
              <a:rPr lang="ja-JP" altLang="en-US" sz="2000" dirty="0"/>
              <a:t>おけるクローン化の</a:t>
            </a:r>
            <a:r>
              <a:rPr lang="ja-JP" altLang="en-US" sz="2000" dirty="0" smtClean="0"/>
              <a:t>調査</a:t>
            </a:r>
            <a:r>
              <a:rPr lang="en-US" altLang="ja-JP" sz="2000" dirty="0" smtClean="0"/>
              <a:t>[</a:t>
            </a:r>
            <a:r>
              <a:rPr lang="en-US" altLang="ja-JP" sz="2000" dirty="0"/>
              <a:t>Antonio2002]</a:t>
            </a:r>
            <a:endParaRPr lang="en-US" altLang="ja-JP" sz="2000" dirty="0" smtClean="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1</a:t>
            </a:fld>
            <a:endParaRPr lang="en-US" altLang="ja-JP"/>
          </a:p>
        </p:txBody>
      </p:sp>
      <p:sp>
        <p:nvSpPr>
          <p:cNvPr id="5" name="テキスト ボックス 5"/>
          <p:cNvSpPr txBox="1"/>
          <p:nvPr/>
        </p:nvSpPr>
        <p:spPr>
          <a:xfrm>
            <a:off x="284404" y="5661248"/>
            <a:ext cx="8752092" cy="461665"/>
          </a:xfrm>
          <a:prstGeom prst="rect">
            <a:avLst/>
          </a:prstGeom>
          <a:solidFill>
            <a:srgbClr val="FFFFCC"/>
          </a:solid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200" dirty="0" smtClean="0"/>
              <a:t>[</a:t>
            </a:r>
            <a:r>
              <a:rPr lang="en-US" altLang="ja-JP" sz="1200" dirty="0"/>
              <a:t>Godfrey2011] Wei Wang and Michael</a:t>
            </a:r>
            <a:r>
              <a:rPr lang="ja-JP" altLang="en-US" sz="1200" dirty="0" err="1"/>
              <a:t>，</a:t>
            </a:r>
            <a:r>
              <a:rPr lang="en-US" altLang="ja-JP" sz="1200" dirty="0"/>
              <a:t>W</a:t>
            </a:r>
            <a:r>
              <a:rPr lang="ja-JP" altLang="en-US" sz="1200" dirty="0" err="1"/>
              <a:t>．</a:t>
            </a:r>
            <a:r>
              <a:rPr lang="en-US" altLang="ja-JP" sz="1200" dirty="0"/>
              <a:t>Godfrey</a:t>
            </a:r>
            <a:r>
              <a:rPr lang="ja-JP" altLang="en-US" sz="1200" dirty="0" err="1"/>
              <a:t>，</a:t>
            </a:r>
            <a:r>
              <a:rPr lang="ja-JP" altLang="en-US" sz="1200" dirty="0"/>
              <a:t>“</a:t>
            </a:r>
            <a:r>
              <a:rPr lang="en-US" altLang="ja-JP" sz="1200" dirty="0"/>
              <a:t>A Study of Cloning in the Linux SCSI Drivers” Scam2011</a:t>
            </a:r>
          </a:p>
          <a:p>
            <a:r>
              <a:rPr lang="en-US" altLang="ja-JP" sz="1200" dirty="0"/>
              <a:t>[Antonio2002] G</a:t>
            </a:r>
            <a:r>
              <a:rPr lang="ja-JP" altLang="en-US" sz="1200" dirty="0" err="1"/>
              <a:t>．</a:t>
            </a:r>
            <a:r>
              <a:rPr lang="en-US" altLang="ja-JP" sz="1200" dirty="0" err="1"/>
              <a:t>Antoniola</a:t>
            </a:r>
            <a:r>
              <a:rPr lang="ja-JP" altLang="en-US" sz="1200" dirty="0" err="1"/>
              <a:t>，</a:t>
            </a:r>
            <a:r>
              <a:rPr lang="en-US" altLang="ja-JP" sz="1200" dirty="0"/>
              <a:t>U</a:t>
            </a:r>
            <a:r>
              <a:rPr lang="ja-JP" altLang="en-US" sz="1200" dirty="0" err="1"/>
              <a:t>．</a:t>
            </a:r>
            <a:r>
              <a:rPr lang="en-US" altLang="ja-JP" sz="1200" dirty="0" err="1"/>
              <a:t>Villanob</a:t>
            </a:r>
            <a:r>
              <a:rPr lang="ja-JP" altLang="en-US" sz="1200" dirty="0" err="1"/>
              <a:t>，</a:t>
            </a:r>
            <a:r>
              <a:rPr lang="en-US" altLang="ja-JP" sz="1200" dirty="0"/>
              <a:t>E</a:t>
            </a:r>
            <a:r>
              <a:rPr lang="ja-JP" altLang="en-US" sz="1200" dirty="0" err="1"/>
              <a:t>．</a:t>
            </a:r>
            <a:r>
              <a:rPr lang="en-US" altLang="ja-JP" sz="1200" dirty="0" err="1"/>
              <a:t>Merloc</a:t>
            </a:r>
            <a:r>
              <a:rPr lang="ja-JP" altLang="en-US" sz="1200" dirty="0" err="1"/>
              <a:t>，</a:t>
            </a:r>
            <a:r>
              <a:rPr lang="en-US" altLang="ja-JP" sz="1200" dirty="0"/>
              <a:t>M</a:t>
            </a:r>
            <a:r>
              <a:rPr lang="ja-JP" altLang="en-US" sz="1200" dirty="0" err="1"/>
              <a:t>．</a:t>
            </a:r>
            <a:r>
              <a:rPr lang="en-US" altLang="ja-JP" sz="1200" dirty="0"/>
              <a:t>Di </a:t>
            </a:r>
            <a:r>
              <a:rPr lang="en-US" altLang="ja-JP" sz="1200" dirty="0" err="1"/>
              <a:t>Pentaa“Analyzing</a:t>
            </a:r>
            <a:r>
              <a:rPr lang="en-US" altLang="ja-JP" sz="1200" dirty="0"/>
              <a:t> cloning evolution in the Linux kernel</a:t>
            </a:r>
            <a:r>
              <a:rPr lang="en-US" altLang="ja-JP" sz="1200" dirty="0" smtClean="0"/>
              <a:t>”</a:t>
            </a:r>
            <a:endParaRPr lang="en-US" altLang="ja-JP" sz="1200" dirty="0"/>
          </a:p>
        </p:txBody>
      </p:sp>
    </p:spTree>
    <p:extLst>
      <p:ext uri="{BB962C8B-B14F-4D97-AF65-F5344CB8AC3E}">
        <p14:creationId xmlns:p14="http://schemas.microsoft.com/office/powerpoint/2010/main" val="44619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研究の目的</a:t>
            </a:r>
            <a:endParaRPr kumimoji="1" lang="ja-JP" altLang="en-US" dirty="0"/>
          </a:p>
        </p:txBody>
      </p:sp>
      <p:sp>
        <p:nvSpPr>
          <p:cNvPr id="3" name="コンテンツ プレースホルダー 2"/>
          <p:cNvSpPr>
            <a:spLocks noGrp="1"/>
          </p:cNvSpPr>
          <p:nvPr>
            <p:ph idx="1"/>
          </p:nvPr>
        </p:nvSpPr>
        <p:spPr>
          <a:xfrm>
            <a:off x="323850" y="1412875"/>
            <a:ext cx="8712646" cy="4824413"/>
          </a:xfrm>
        </p:spPr>
        <p:txBody>
          <a:bodyPr>
            <a:normAutofit/>
          </a:bodyPr>
          <a:lstStyle/>
          <a:p>
            <a:r>
              <a:rPr lang="ja-JP" altLang="en-US" dirty="0"/>
              <a:t>コードクローンについて未調査のオープンソースソフトウェアに対する分析を行う</a:t>
            </a:r>
            <a:endParaRPr lang="en-US" altLang="ja-JP" dirty="0"/>
          </a:p>
          <a:p>
            <a:endParaRPr kumimoji="1" lang="en-US" altLang="ja-JP" dirty="0" smtClean="0"/>
          </a:p>
          <a:p>
            <a:r>
              <a:rPr kumimoji="1" lang="en-US" altLang="ja-JP" dirty="0" smtClean="0"/>
              <a:t>FreeBSD</a:t>
            </a:r>
            <a:r>
              <a:rPr kumimoji="1" lang="ja-JP" altLang="en-US" dirty="0" smtClean="0"/>
              <a:t>中のコードクローン</a:t>
            </a:r>
            <a:r>
              <a:rPr lang="ja-JP" altLang="en-US" dirty="0"/>
              <a:t>と</a:t>
            </a:r>
            <a:r>
              <a:rPr lang="ja-JP" altLang="en-US" dirty="0" smtClean="0"/>
              <a:t>障害を</a:t>
            </a:r>
            <a:r>
              <a:rPr kumimoji="1" lang="ja-JP" altLang="en-US" dirty="0" smtClean="0"/>
              <a:t>調査する</a:t>
            </a:r>
            <a:endParaRPr lang="en-US" altLang="ja-JP" dirty="0"/>
          </a:p>
          <a:p>
            <a:pPr marL="742950" lvl="2" indent="-342900">
              <a:buClr>
                <a:schemeClr val="accent1"/>
              </a:buClr>
            </a:pPr>
            <a:r>
              <a:rPr lang="ja-JP" altLang="en-US" dirty="0"/>
              <a:t>大規模かつ信頼性の高いオープンソースソフトウェアである</a:t>
            </a:r>
            <a:r>
              <a:rPr lang="en-US" altLang="ja-JP" dirty="0"/>
              <a:t>FreeBSD</a:t>
            </a:r>
            <a:r>
              <a:rPr lang="ja-JP" altLang="en-US" dirty="0"/>
              <a:t>を</a:t>
            </a:r>
            <a:r>
              <a:rPr lang="ja-JP" altLang="en-US" dirty="0" smtClean="0"/>
              <a:t>選出</a:t>
            </a:r>
            <a:endParaRPr lang="en-US" altLang="ja-JP"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2</a:t>
            </a:fld>
            <a:endParaRPr lang="en-US" altLang="ja-JP"/>
          </a:p>
        </p:txBody>
      </p:sp>
    </p:spTree>
    <p:extLst>
      <p:ext uri="{BB962C8B-B14F-4D97-AF65-F5344CB8AC3E}">
        <p14:creationId xmlns:p14="http://schemas.microsoft.com/office/powerpoint/2010/main" val="2229742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調査の概要</a:t>
            </a:r>
            <a:endParaRPr kumimoji="1" lang="ja-JP" altLang="en-US" dirty="0"/>
          </a:p>
        </p:txBody>
      </p:sp>
      <p:sp>
        <p:nvSpPr>
          <p:cNvPr id="3" name="コンテンツ プレースホルダー 2"/>
          <p:cNvSpPr>
            <a:spLocks noGrp="1"/>
          </p:cNvSpPr>
          <p:nvPr>
            <p:ph idx="1"/>
          </p:nvPr>
        </p:nvSpPr>
        <p:spPr>
          <a:xfrm>
            <a:off x="323850" y="1412875"/>
            <a:ext cx="8640637" cy="4824413"/>
          </a:xfrm>
        </p:spPr>
        <p:txBody>
          <a:bodyPr>
            <a:normAutofit fontScale="92500" lnSpcReduction="10000"/>
          </a:bodyPr>
          <a:lstStyle/>
          <a:p>
            <a:pPr marL="514350" indent="-514350">
              <a:buFont typeface="+mj-lt"/>
              <a:buAutoNum type="arabicPeriod"/>
            </a:pPr>
            <a:r>
              <a:rPr lang="ja-JP" altLang="en-US" dirty="0" smtClean="0"/>
              <a:t>ソースコード，およびコミットログを版管理システムからバージョン毎に取得</a:t>
            </a:r>
            <a:endParaRPr lang="en-US" altLang="ja-JP" dirty="0" smtClean="0"/>
          </a:p>
          <a:p>
            <a:pPr marL="514350" indent="-514350">
              <a:buFont typeface="+mj-lt"/>
              <a:buAutoNum type="arabicPeriod"/>
            </a:pPr>
            <a:r>
              <a:rPr lang="ja-JP" altLang="en-US" dirty="0" smtClean="0"/>
              <a:t>コミットがどのバージョンに属するか特定</a:t>
            </a:r>
            <a:endParaRPr lang="en-US" altLang="ja-JP" dirty="0" smtClean="0"/>
          </a:p>
          <a:p>
            <a:pPr marL="514350" indent="-514350">
              <a:buFont typeface="+mj-lt"/>
              <a:buAutoNum type="arabicPeriod"/>
            </a:pPr>
            <a:r>
              <a:rPr lang="ja-JP" altLang="en-US" dirty="0" smtClean="0"/>
              <a:t>対象ソフトウェアをコンポーネントに分割し，各バージョンにおける以下のデータを取得</a:t>
            </a:r>
            <a:endParaRPr lang="en-US" altLang="ja-JP" dirty="0" smtClean="0"/>
          </a:p>
          <a:p>
            <a:pPr marL="914400" lvl="1" indent="-514350">
              <a:buFont typeface="+mj-lt"/>
              <a:buAutoNum type="arabicPeriod"/>
            </a:pPr>
            <a:r>
              <a:rPr lang="ja-JP" altLang="en-US" dirty="0" smtClean="0"/>
              <a:t>コミットログから障害報告</a:t>
            </a:r>
            <a:r>
              <a:rPr lang="en-US" altLang="ja-JP" dirty="0" smtClean="0"/>
              <a:t>ID</a:t>
            </a:r>
            <a:r>
              <a:rPr lang="ja-JP" altLang="en-US" dirty="0" smtClean="0"/>
              <a:t>とその該当コンポーネント</a:t>
            </a:r>
            <a:endParaRPr lang="en-US" altLang="ja-JP" dirty="0" smtClean="0"/>
          </a:p>
          <a:p>
            <a:pPr marL="914400" lvl="1" indent="-514350">
              <a:buFont typeface="+mj-lt"/>
              <a:buAutoNum type="arabicPeriod"/>
            </a:pPr>
            <a:r>
              <a:rPr lang="ja-JP" altLang="en-US" dirty="0" smtClean="0"/>
              <a:t>ソースコードからコンポーネント毎のコードクローン情報</a:t>
            </a:r>
            <a:endParaRPr lang="en-US" altLang="ja-JP" dirty="0" smtClean="0"/>
          </a:p>
          <a:p>
            <a:pPr marL="514350" indent="-514350">
              <a:buFont typeface="+mj-lt"/>
              <a:buAutoNum type="arabicPeriod"/>
            </a:pPr>
            <a:r>
              <a:rPr lang="ja-JP" altLang="en-US" dirty="0" smtClean="0"/>
              <a:t>コンポーネント毎に，バージョン間</a:t>
            </a:r>
            <a:r>
              <a:rPr lang="ja-JP" altLang="en-US" dirty="0"/>
              <a:t>の</a:t>
            </a:r>
            <a:r>
              <a:rPr lang="ja-JP" altLang="en-US" dirty="0" smtClean="0"/>
              <a:t>コードクローンと障害報告の変化を調査・考察</a:t>
            </a:r>
            <a:endParaRPr lang="en-US" altLang="ja-JP"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3</a:t>
            </a:fld>
            <a:endParaRPr lang="en-US" altLang="ja-JP"/>
          </a:p>
        </p:txBody>
      </p:sp>
    </p:spTree>
    <p:extLst>
      <p:ext uri="{BB962C8B-B14F-4D97-AF65-F5344CB8AC3E}">
        <p14:creationId xmlns:p14="http://schemas.microsoft.com/office/powerpoint/2010/main" val="222229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 fill="hold"/>
                                        <p:tgtEl>
                                          <p:spTgt spid="3">
                                            <p:txEl>
                                              <p:pRg st="1" end="1"/>
                                            </p:txEl>
                                          </p:spTgt>
                                        </p:tgtEl>
                                        <p:attrNameLst>
                                          <p:attrName>style.color</p:attrName>
                                        </p:attrNameLst>
                                      </p:cBhvr>
                                      <p:to>
                                        <a:srgbClr val="FF0000"/>
                                      </p:to>
                                    </p:animClr>
                                  </p:childTnLst>
                                </p:cTn>
                              </p:par>
                              <p:par>
                                <p:cTn id="7" presetID="3" presetClass="emph" presetSubtype="2" fill="hold" nodeType="withEffect">
                                  <p:stCondLst>
                                    <p:cond delay="0"/>
                                  </p:stCondLst>
                                  <p:childTnLst>
                                    <p:animClr clrSpc="rgb" dir="cw">
                                      <p:cBhvr override="childStyle">
                                        <p:cTn id="8" dur="10" fill="hold"/>
                                        <p:tgtEl>
                                          <p:spTgt spid="3">
                                            <p:txEl>
                                              <p:pRg st="3" end="3"/>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bwMode="auto">
          <a:xfrm>
            <a:off x="5148064" y="1196752"/>
            <a:ext cx="2304257" cy="2663208"/>
          </a:xfrm>
          <a:prstGeom prst="roundRect">
            <a:avLst/>
          </a:prstGeom>
          <a:solidFill>
            <a:srgbClr val="FFFFCC"/>
          </a:solidFill>
          <a:ln w="19050" cap="flat" cmpd="sng" algn="ctr">
            <a:solidFill>
              <a:srgbClr val="FF0000"/>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正方形/長方形 28"/>
          <p:cNvSpPr/>
          <p:nvPr/>
        </p:nvSpPr>
        <p:spPr bwMode="auto">
          <a:xfrm>
            <a:off x="5652121" y="1412776"/>
            <a:ext cx="1224136" cy="1559024"/>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25" name="正方形/長方形 24"/>
          <p:cNvSpPr/>
          <p:nvPr/>
        </p:nvSpPr>
        <p:spPr bwMode="auto">
          <a:xfrm>
            <a:off x="5580113" y="1365920"/>
            <a:ext cx="1224136" cy="1559024"/>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4055593"/>
            <a:ext cx="1692678" cy="185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メモ 9"/>
          <p:cNvSpPr/>
          <p:nvPr/>
        </p:nvSpPr>
        <p:spPr bwMode="auto">
          <a:xfrm>
            <a:off x="3046110" y="1628800"/>
            <a:ext cx="1265654" cy="1595028"/>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r>
              <a:rPr kumimoji="1" lang="en-US" altLang="ja-JP" sz="800" b="0" i="0" u="none" strike="noStrike" cap="none" normalizeH="0" baseline="0" dirty="0" smtClean="0">
                <a:ln>
                  <a:noFill/>
                </a:ln>
                <a:solidFill>
                  <a:schemeClr val="tx1"/>
                </a:solidFill>
                <a:effectLst/>
                <a:latin typeface="Arial" charset="0"/>
                <a:ea typeface="ＭＳ Ｐゴシック" pitchFamily="50" charset="-128"/>
              </a:rPr>
              <a:t>k</a:t>
            </a:r>
            <a:endParaRPr kumimoji="1" lang="ja-JP" altLang="en-US" sz="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9" name="メモ 8"/>
          <p:cNvSpPr/>
          <p:nvPr/>
        </p:nvSpPr>
        <p:spPr bwMode="auto">
          <a:xfrm>
            <a:off x="2932584" y="1545940"/>
            <a:ext cx="1265654" cy="1595028"/>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r>
              <a:rPr kumimoji="1" lang="en-US" altLang="ja-JP" sz="800" b="0" i="0" u="none" strike="noStrike" cap="none" normalizeH="0" baseline="0" dirty="0" smtClean="0">
                <a:ln>
                  <a:noFill/>
                </a:ln>
                <a:solidFill>
                  <a:schemeClr val="tx1"/>
                </a:solidFill>
                <a:effectLst/>
                <a:latin typeface="Arial" charset="0"/>
                <a:ea typeface="ＭＳ Ｐゴシック" pitchFamily="50" charset="-128"/>
              </a:rPr>
              <a:t>k</a:t>
            </a:r>
            <a:endParaRPr kumimoji="1" lang="ja-JP" altLang="en-US" sz="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sz="3200" dirty="0" smtClean="0"/>
              <a:t>障害報告</a:t>
            </a:r>
            <a:r>
              <a:rPr kumimoji="1" lang="en-US" altLang="ja-JP" sz="3200" dirty="0" smtClean="0"/>
              <a:t>ID</a:t>
            </a:r>
            <a:r>
              <a:rPr kumimoji="1" lang="ja-JP" altLang="en-US" sz="3200" dirty="0" smtClean="0"/>
              <a:t>取得</a:t>
            </a:r>
            <a:r>
              <a:rPr lang="ja-JP" altLang="en-US" sz="3200" dirty="0" smtClean="0"/>
              <a:t>および</a:t>
            </a:r>
            <a:r>
              <a:rPr kumimoji="1" lang="ja-JP" altLang="en-US" sz="3200" dirty="0" smtClean="0"/>
              <a:t>該当コンポーネント</a:t>
            </a:r>
            <a:r>
              <a:rPr lang="ja-JP" altLang="en-US" sz="3200" dirty="0" smtClean="0"/>
              <a:t>特定</a:t>
            </a:r>
            <a:endParaRPr kumimoji="1" lang="ja-JP" altLang="en-US" sz="3200" dirty="0"/>
          </a:p>
        </p:txBody>
      </p:sp>
      <p:sp>
        <p:nvSpPr>
          <p:cNvPr id="4" name="スライド番号プレースホルダー 3"/>
          <p:cNvSpPr>
            <a:spLocks noGrp="1"/>
          </p:cNvSpPr>
          <p:nvPr>
            <p:ph type="sldNum" sz="quarter" idx="12"/>
          </p:nvPr>
        </p:nvSpPr>
        <p:spPr>
          <a:xfrm>
            <a:off x="8459788" y="6584949"/>
            <a:ext cx="550862" cy="297869"/>
          </a:xfrm>
        </p:spPr>
        <p:txBody>
          <a:bodyPr/>
          <a:lstStyle/>
          <a:p>
            <a:fld id="{7C204B51-D116-487B-B5E9-BDD472266A60}" type="slidenum">
              <a:rPr lang="en-US" altLang="ja-JP" smtClean="0"/>
              <a:pPr/>
              <a:t>4</a:t>
            </a:fld>
            <a:endParaRPr lang="en-US" altLang="ja-JP"/>
          </a:p>
        </p:txBody>
      </p:sp>
      <p:sp>
        <p:nvSpPr>
          <p:cNvPr id="5" name="フローチャート : 磁気ディスク 4"/>
          <p:cNvSpPr/>
          <p:nvPr/>
        </p:nvSpPr>
        <p:spPr bwMode="auto">
          <a:xfrm>
            <a:off x="395536" y="1484784"/>
            <a:ext cx="1584176" cy="1584176"/>
          </a:xfrm>
          <a:prstGeom prst="flowChartMagneticDisk">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35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b="1" dirty="0">
                <a:solidFill>
                  <a:schemeClr val="tx1"/>
                </a:solidFill>
                <a:latin typeface="Arial" charset="0"/>
                <a:ea typeface="ＭＳ Ｐゴシック" pitchFamily="50" charset="-128"/>
              </a:rPr>
              <a:t>版</a:t>
            </a: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管理</a:t>
            </a:r>
            <a:endParaRPr kumimoji="1" lang="en-US" altLang="ja-JP" sz="2000" b="1"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システム</a:t>
            </a:r>
            <a:endParaRPr kumimoji="1" lang="en-US" altLang="ja-JP" sz="2000" b="1"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リポジトリ</a:t>
            </a:r>
          </a:p>
        </p:txBody>
      </p:sp>
      <p:sp>
        <p:nvSpPr>
          <p:cNvPr id="6" name="メモ 5"/>
          <p:cNvSpPr/>
          <p:nvPr/>
        </p:nvSpPr>
        <p:spPr bwMode="auto">
          <a:xfrm>
            <a:off x="2843808" y="1457164"/>
            <a:ext cx="1265654" cy="1595028"/>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コミットログ</a:t>
            </a:r>
            <a:endParaRPr kumimoji="1" lang="en-US" altLang="ja-JP" sz="1050" b="1" i="0" u="none" strike="noStrike" cap="none" normalizeH="0" baseline="0" dirty="0" smtClean="0">
              <a:ln>
                <a:noFill/>
              </a:ln>
              <a:solidFill>
                <a:schemeClr val="tx1"/>
              </a:solidFill>
              <a:effectLst/>
              <a:latin typeface="Arial" charset="0"/>
              <a:ea typeface="ＭＳ Ｐゴシック" pitchFamily="50" charset="-128"/>
            </a:endParaRPr>
          </a:p>
          <a:p>
            <a:r>
              <a:rPr lang="en-US" altLang="ja-JP" sz="1050" dirty="0" smtClean="0">
                <a:solidFill>
                  <a:schemeClr val="tx1"/>
                </a:solidFill>
                <a:latin typeface="Arial" charset="0"/>
                <a:ea typeface="ＭＳ Ｐゴシック" pitchFamily="50" charset="-128"/>
              </a:rPr>
              <a:t>-----------------</a:t>
            </a:r>
          </a:p>
          <a:p>
            <a:r>
              <a:rPr lang="en-US" altLang="ja-JP" sz="1050" dirty="0" smtClean="0">
                <a:solidFill>
                  <a:schemeClr val="tx1"/>
                </a:solidFill>
                <a:latin typeface="Arial" charset="0"/>
                <a:ea typeface="ＭＳ Ｐゴシック" pitchFamily="50" charset="-128"/>
              </a:rPr>
              <a:t>1999-02-04</a:t>
            </a:r>
            <a:r>
              <a:rPr lang="ja-JP" altLang="en-US" sz="1050" dirty="0">
                <a:solidFill>
                  <a:schemeClr val="tx1"/>
                </a:solidFill>
                <a:latin typeface="Arial" charset="0"/>
                <a:ea typeface="ＭＳ Ｐゴシック" pitchFamily="50" charset="-128"/>
              </a:rPr>
              <a:t> </a:t>
            </a:r>
            <a:r>
              <a:rPr lang="en-US" altLang="ja-JP" sz="1050" dirty="0" smtClean="0">
                <a:solidFill>
                  <a:schemeClr val="tx1"/>
                </a:solidFill>
                <a:latin typeface="Arial" charset="0"/>
                <a:ea typeface="ＭＳ Ｐゴシック" pitchFamily="50" charset="-128"/>
              </a:rPr>
              <a:t>| ~~~</a:t>
            </a:r>
          </a:p>
          <a:p>
            <a:r>
              <a:rPr lang="en-US" altLang="ja-JP" sz="1050" dirty="0" smtClean="0">
                <a:solidFill>
                  <a:schemeClr val="tx1"/>
                </a:solidFill>
                <a:latin typeface="Arial" charset="0"/>
                <a:ea typeface="ＭＳ Ｐゴシック" pitchFamily="50" charset="-128"/>
              </a:rPr>
              <a:t>~~~</a:t>
            </a:r>
          </a:p>
          <a:p>
            <a:r>
              <a:rPr lang="en-US" altLang="ja-JP" sz="1050" dirty="0" smtClean="0">
                <a:solidFill>
                  <a:schemeClr val="tx1"/>
                </a:solidFill>
                <a:latin typeface="Arial" charset="0"/>
                <a:ea typeface="ＭＳ Ｐゴシック" pitchFamily="50" charset="-128"/>
              </a:rPr>
              <a:t>~~~</a:t>
            </a:r>
          </a:p>
          <a:p>
            <a:r>
              <a:rPr lang="en-US" altLang="ja-JP" sz="1050" dirty="0" smtClean="0">
                <a:solidFill>
                  <a:schemeClr val="tx1"/>
                </a:solidFill>
                <a:latin typeface="Arial" charset="0"/>
                <a:ea typeface="ＭＳ Ｐゴシック" pitchFamily="50" charset="-128"/>
              </a:rPr>
              <a:t>-----------------</a:t>
            </a:r>
          </a:p>
          <a:p>
            <a:r>
              <a:rPr lang="en-US" altLang="ja-JP" sz="1050" dirty="0" smtClean="0">
                <a:solidFill>
                  <a:schemeClr val="tx1"/>
                </a:solidFill>
                <a:latin typeface="Arial" charset="0"/>
                <a:ea typeface="ＭＳ Ｐゴシック" pitchFamily="50" charset="-128"/>
              </a:rPr>
              <a:t>1999-01-24 | ~~~</a:t>
            </a:r>
          </a:p>
          <a:p>
            <a:r>
              <a:rPr lang="en-US" altLang="ja-JP" sz="1050" dirty="0" smtClean="0">
                <a:solidFill>
                  <a:schemeClr val="tx1"/>
                </a:solidFill>
                <a:latin typeface="Arial" charset="0"/>
                <a:ea typeface="ＭＳ Ｐゴシック" pitchFamily="50" charset="-128"/>
              </a:rPr>
              <a:t>~~~</a:t>
            </a:r>
          </a:p>
          <a:p>
            <a:r>
              <a:rPr lang="en-US" altLang="ja-JP" sz="1050" dirty="0" smtClean="0">
                <a:solidFill>
                  <a:schemeClr val="tx1"/>
                </a:solidFill>
                <a:latin typeface="Arial" charset="0"/>
                <a:ea typeface="ＭＳ Ｐゴシック" pitchFamily="50" charset="-128"/>
              </a:rPr>
              <a:t>~~~</a:t>
            </a:r>
            <a:endParaRPr lang="en-US" altLang="ja-JP" sz="1050" dirty="0">
              <a:solidFill>
                <a:schemeClr val="tx1"/>
              </a:solidFill>
              <a:latin typeface="Arial" charset="0"/>
              <a:ea typeface="ＭＳ Ｐゴシック" pitchFamily="50" charset="-128"/>
            </a:endParaRPr>
          </a:p>
        </p:txBody>
      </p:sp>
      <p:sp>
        <p:nvSpPr>
          <p:cNvPr id="90" name="フローチャート : 磁気ディスク 89"/>
          <p:cNvSpPr/>
          <p:nvPr/>
        </p:nvSpPr>
        <p:spPr bwMode="auto">
          <a:xfrm>
            <a:off x="395536" y="4005064"/>
            <a:ext cx="1584176" cy="1535842"/>
          </a:xfrm>
          <a:prstGeom prst="flowChartMagneticDisk">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tileRect/>
          </a:gradFill>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0000" tIns="46800" rIns="90000" bIns="4680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障害</a:t>
            </a:r>
            <a:r>
              <a:rPr lang="ja-JP" altLang="en-US" sz="2000" b="1" dirty="0" smtClean="0">
                <a:solidFill>
                  <a:schemeClr val="tx1"/>
                </a:solidFill>
                <a:latin typeface="Arial" charset="0"/>
                <a:ea typeface="ＭＳ Ｐゴシック" pitchFamily="50" charset="-128"/>
              </a:rPr>
              <a:t>報告</a:t>
            </a:r>
            <a:endParaRPr lang="en-US" altLang="ja-JP" sz="2000" b="1" dirty="0" smtClean="0">
              <a:solidFill>
                <a:schemeClr val="tx1"/>
              </a:solidFill>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管理システム</a:t>
            </a:r>
          </a:p>
        </p:txBody>
      </p:sp>
      <p:sp>
        <p:nvSpPr>
          <p:cNvPr id="85" name="メモ 84"/>
          <p:cNvSpPr/>
          <p:nvPr/>
        </p:nvSpPr>
        <p:spPr bwMode="auto">
          <a:xfrm>
            <a:off x="3059832" y="4254041"/>
            <a:ext cx="1290806" cy="1524705"/>
          </a:xfrm>
          <a:prstGeom prst="foldedCorner">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0000" tIns="46800" rIns="90000" bIns="46800" numCol="1" rtlCol="0" anchor="t" anchorCtr="0" compatLnSpc="1">
            <a:prstTxWarp prst="textNoShape">
              <a:avLst/>
            </a:prstTxWarp>
          </a:bodyPr>
          <a:lstStyle/>
          <a:p>
            <a:r>
              <a:rPr kumimoji="1" lang="en-US" altLang="ja-JP" sz="800" b="0" i="0" u="none" strike="noStrike" cap="none" normalizeH="0" baseline="0" dirty="0" smtClean="0">
                <a:ln>
                  <a:noFill/>
                </a:ln>
                <a:solidFill>
                  <a:schemeClr val="tx1"/>
                </a:solidFill>
                <a:effectLst/>
                <a:latin typeface="Arial" charset="0"/>
                <a:ea typeface="ＭＳ Ｐゴシック" pitchFamily="50" charset="-128"/>
              </a:rPr>
              <a:t>k</a:t>
            </a:r>
            <a:endParaRPr kumimoji="1" lang="ja-JP" altLang="en-US" sz="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6" name="メモ 85"/>
          <p:cNvSpPr/>
          <p:nvPr/>
        </p:nvSpPr>
        <p:spPr bwMode="auto">
          <a:xfrm>
            <a:off x="2987824" y="4169496"/>
            <a:ext cx="1290806" cy="1524705"/>
          </a:xfrm>
          <a:prstGeom prst="foldedCorner">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0000" tIns="46800" rIns="90000" bIns="46800" numCol="1" rtlCol="0" anchor="t" anchorCtr="0" compatLnSpc="1">
            <a:prstTxWarp prst="textNoShape">
              <a:avLst/>
            </a:prstTxWarp>
          </a:bodyPr>
          <a:lstStyle/>
          <a:p>
            <a:r>
              <a:rPr kumimoji="1" lang="en-US" altLang="ja-JP" sz="800" b="0" i="0" u="none" strike="noStrike" cap="none" normalizeH="0" baseline="0" dirty="0" smtClean="0">
                <a:ln>
                  <a:noFill/>
                </a:ln>
                <a:solidFill>
                  <a:schemeClr val="tx1"/>
                </a:solidFill>
                <a:effectLst/>
                <a:latin typeface="Arial" charset="0"/>
                <a:ea typeface="ＭＳ Ｐゴシック" pitchFamily="50" charset="-128"/>
              </a:rPr>
              <a:t>k</a:t>
            </a:r>
            <a:endParaRPr kumimoji="1" lang="ja-JP" altLang="en-US" sz="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7" name="メモ 86"/>
          <p:cNvSpPr/>
          <p:nvPr/>
        </p:nvSpPr>
        <p:spPr bwMode="auto">
          <a:xfrm>
            <a:off x="2915816" y="4055593"/>
            <a:ext cx="1290806" cy="1524705"/>
          </a:xfrm>
          <a:prstGeom prst="foldedCorner">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0000" tIns="46800" rIns="90000" bIns="46800" numCol="1" rtlCol="0" anchor="t" anchorCtr="0" compatLnSpc="1">
            <a:prstTxWarp prst="textNoShape">
              <a:avLst/>
            </a:prstTxWarp>
          </a:bodyPr>
          <a:lstStyle/>
          <a:p>
            <a:r>
              <a:rPr kumimoji="1" lang="ja-JP" altLang="en-US" sz="1800" b="1" i="0" u="none" strike="noStrike" cap="none" normalizeH="0" baseline="0" dirty="0" smtClean="0">
                <a:ln>
                  <a:noFill/>
                </a:ln>
                <a:solidFill>
                  <a:schemeClr val="tx1"/>
                </a:solidFill>
                <a:effectLst/>
                <a:latin typeface="Arial" charset="0"/>
                <a:ea typeface="ＭＳ Ｐゴシック" pitchFamily="50" charset="-128"/>
              </a:rPr>
              <a:t>障害報告</a:t>
            </a:r>
            <a:endParaRPr kumimoji="1" lang="en-US" altLang="ja-JP" sz="1800" b="1" i="0" u="none" strike="noStrike" cap="none" normalizeH="0" baseline="0" dirty="0" smtClean="0">
              <a:ln>
                <a:noFill/>
              </a:ln>
              <a:solidFill>
                <a:schemeClr val="tx1"/>
              </a:solidFill>
              <a:effectLst/>
              <a:latin typeface="Arial" charset="0"/>
              <a:ea typeface="ＭＳ Ｐゴシック" pitchFamily="50" charset="-128"/>
            </a:endParaRPr>
          </a:p>
          <a:p>
            <a:r>
              <a:rPr lang="en-US" altLang="ja-JP" sz="1000" dirty="0" smtClean="0">
                <a:solidFill>
                  <a:schemeClr val="tx1"/>
                </a:solidFill>
                <a:latin typeface="Arial" charset="0"/>
                <a:ea typeface="ＭＳ Ｐゴシック" pitchFamily="50" charset="-128"/>
              </a:rPr>
              <a:t>------------------</a:t>
            </a:r>
          </a:p>
          <a:p>
            <a:r>
              <a:rPr kumimoji="1" lang="en-US" altLang="ja-JP" sz="1000" i="0" u="none" strike="noStrike" cap="none" normalizeH="0" baseline="0" dirty="0" smtClean="0">
                <a:ln>
                  <a:noFill/>
                </a:ln>
                <a:solidFill>
                  <a:schemeClr val="tx1"/>
                </a:solidFill>
                <a:effectLst/>
                <a:latin typeface="Arial" charset="0"/>
                <a:ea typeface="ＭＳ Ｐゴシック" pitchFamily="50" charset="-128"/>
              </a:rPr>
              <a:t>~~~</a:t>
            </a:r>
          </a:p>
          <a:p>
            <a:r>
              <a:rPr kumimoji="1" lang="en-US" altLang="ja-JP" sz="1000" i="0" u="none" strike="noStrike" cap="none" normalizeH="0" baseline="0" dirty="0" smtClean="0">
                <a:ln>
                  <a:noFill/>
                </a:ln>
                <a:solidFill>
                  <a:schemeClr val="tx1"/>
                </a:solidFill>
                <a:effectLst/>
                <a:latin typeface="Arial" charset="0"/>
                <a:ea typeface="ＭＳ Ｐゴシック" pitchFamily="50" charset="-128"/>
              </a:rPr>
              <a:t>Number:</a:t>
            </a:r>
            <a:r>
              <a:rPr kumimoji="1" lang="en-US" altLang="ja-JP" sz="1000" i="0" u="none" strike="noStrike" cap="none" normalizeH="0" dirty="0" smtClean="0">
                <a:ln>
                  <a:noFill/>
                </a:ln>
                <a:solidFill>
                  <a:schemeClr val="tx1"/>
                </a:solidFill>
                <a:effectLst/>
                <a:latin typeface="Arial" charset="0"/>
                <a:ea typeface="ＭＳ Ｐゴシック" pitchFamily="50" charset="-128"/>
              </a:rPr>
              <a:t> </a:t>
            </a:r>
            <a:r>
              <a:rPr kumimoji="1" lang="en-US" altLang="ja-JP" sz="1000" i="0" u="none" strike="noStrike" cap="none" normalizeH="0" dirty="0" smtClean="0">
                <a:ln>
                  <a:noFill/>
                </a:ln>
                <a:solidFill>
                  <a:srgbClr val="008000"/>
                </a:solidFill>
                <a:effectLst/>
                <a:latin typeface="Arial" charset="0"/>
                <a:ea typeface="ＭＳ Ｐゴシック" pitchFamily="50" charset="-128"/>
              </a:rPr>
              <a:t>342</a:t>
            </a:r>
          </a:p>
          <a:p>
            <a:r>
              <a:rPr lang="en-US" altLang="ja-JP" sz="1000" baseline="0" dirty="0" smtClean="0">
                <a:solidFill>
                  <a:schemeClr val="tx1"/>
                </a:solidFill>
                <a:latin typeface="Arial" charset="0"/>
                <a:ea typeface="ＭＳ Ｐゴシック" pitchFamily="50" charset="-128"/>
              </a:rPr>
              <a:t>Category:</a:t>
            </a:r>
            <a:r>
              <a:rPr lang="en-US" altLang="ja-JP" sz="1000" dirty="0" smtClean="0">
                <a:solidFill>
                  <a:schemeClr val="tx1"/>
                </a:solidFill>
                <a:latin typeface="Arial" charset="0"/>
                <a:ea typeface="ＭＳ Ｐゴシック" pitchFamily="50" charset="-128"/>
              </a:rPr>
              <a:t> kern</a:t>
            </a:r>
          </a:p>
          <a:p>
            <a:r>
              <a:rPr kumimoji="1" lang="en-US" altLang="ja-JP" sz="1000" i="0" u="none" strike="noStrike" cap="none" normalizeH="0" baseline="0" dirty="0" smtClean="0">
                <a:ln>
                  <a:noFill/>
                </a:ln>
                <a:solidFill>
                  <a:schemeClr val="tx1"/>
                </a:solidFill>
                <a:effectLst/>
                <a:latin typeface="Arial" charset="0"/>
                <a:ea typeface="ＭＳ Ｐゴシック" pitchFamily="50" charset="-128"/>
              </a:rPr>
              <a:t>~~~</a:t>
            </a:r>
          </a:p>
          <a:p>
            <a:r>
              <a:rPr lang="en-US" altLang="ja-JP" sz="1000" dirty="0" smtClean="0">
                <a:solidFill>
                  <a:schemeClr val="tx1"/>
                </a:solidFill>
                <a:latin typeface="Arial" charset="0"/>
                <a:ea typeface="ＭＳ Ｐゴシック" pitchFamily="50" charset="-128"/>
              </a:rPr>
              <a:t>~~~</a:t>
            </a:r>
          </a:p>
          <a:p>
            <a:r>
              <a:rPr lang="en-US" altLang="ja-JP" sz="1000" dirty="0" smtClean="0">
                <a:solidFill>
                  <a:schemeClr val="tx1"/>
                </a:solidFill>
                <a:latin typeface="Arial" charset="0"/>
                <a:ea typeface="ＭＳ Ｐゴシック" pitchFamily="50" charset="-128"/>
              </a:rPr>
              <a:t>Severity: </a:t>
            </a:r>
            <a:r>
              <a:rPr lang="en-US" altLang="ja-JP" sz="1000" dirty="0" smtClean="0">
                <a:solidFill>
                  <a:srgbClr val="000099"/>
                </a:solidFill>
                <a:latin typeface="Arial" charset="0"/>
                <a:ea typeface="ＭＳ Ｐゴシック" pitchFamily="50" charset="-128"/>
              </a:rPr>
              <a:t>serious</a:t>
            </a:r>
          </a:p>
          <a:p>
            <a:endParaRPr kumimoji="1" lang="ja-JP" altLang="en-US" sz="1000" i="0" u="none" strike="noStrike" cap="none" normalizeH="0" baseline="0" dirty="0" smtClean="0">
              <a:ln>
                <a:noFill/>
              </a:ln>
              <a:solidFill>
                <a:schemeClr val="tx1"/>
              </a:solidFill>
              <a:effectLst/>
              <a:latin typeface="Arial" charset="0"/>
              <a:ea typeface="ＭＳ Ｐゴシック" pitchFamily="50" charset="-128"/>
            </a:endParaRPr>
          </a:p>
        </p:txBody>
      </p:sp>
      <p:sp>
        <p:nvSpPr>
          <p:cNvPr id="3" name="右矢印 2"/>
          <p:cNvSpPr/>
          <p:nvPr/>
        </p:nvSpPr>
        <p:spPr bwMode="auto">
          <a:xfrm>
            <a:off x="4372744" y="1988840"/>
            <a:ext cx="703312" cy="633466"/>
          </a:xfrm>
          <a:prstGeom prst="rightArrow">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dirty="0"/>
              <a:t>抽出</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8" name="右矢印 17"/>
          <p:cNvSpPr/>
          <p:nvPr/>
        </p:nvSpPr>
        <p:spPr bwMode="auto">
          <a:xfrm>
            <a:off x="2068488" y="4415697"/>
            <a:ext cx="703312" cy="709372"/>
          </a:xfrm>
          <a:prstGeom prst="rightArrow">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dirty="0"/>
              <a:t>取得</a:t>
            </a:r>
            <a:endParaRPr kumimoji="1" lang="ja-JP" altLang="en-US" sz="1800" b="0" i="0" u="none" strike="noStrike" cap="none" normalizeH="0" baseline="0" dirty="0" smtClean="0">
              <a:ln>
                <a:noFill/>
              </a:ln>
              <a:solidFill>
                <a:schemeClr val="tx1"/>
              </a:solidFill>
              <a:effectLst/>
            </a:endParaRPr>
          </a:p>
        </p:txBody>
      </p:sp>
      <p:sp>
        <p:nvSpPr>
          <p:cNvPr id="7" name="正方形/長方形 6"/>
          <p:cNvSpPr/>
          <p:nvPr/>
        </p:nvSpPr>
        <p:spPr bwMode="auto">
          <a:xfrm>
            <a:off x="5508105" y="1281336"/>
            <a:ext cx="1224136" cy="1584176"/>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ja-JP" altLang="en-US" sz="1800" b="1" dirty="0" smtClean="0"/>
              <a:t>コミット</a:t>
            </a:r>
            <a:endParaRPr lang="en-US" altLang="ja-JP" sz="1800" b="1" dirty="0" smtClean="0"/>
          </a:p>
          <a:p>
            <a:r>
              <a:rPr lang="en-US" altLang="ja-JP" sz="1050" dirty="0" smtClean="0"/>
              <a:t>-----------------</a:t>
            </a:r>
          </a:p>
          <a:p>
            <a:r>
              <a:rPr lang="en-US" altLang="ja-JP" sz="1050" dirty="0"/>
              <a:t>r1234|name|~~</a:t>
            </a:r>
          </a:p>
          <a:p>
            <a:r>
              <a:rPr lang="en-US" altLang="ja-JP" sz="1050" dirty="0"/>
              <a:t> M ~/sys/</a:t>
            </a:r>
            <a:r>
              <a:rPr lang="en-US" altLang="ja-JP" sz="1050" dirty="0">
                <a:solidFill>
                  <a:srgbClr val="FF0000"/>
                </a:solidFill>
              </a:rPr>
              <a:t>amd64</a:t>
            </a:r>
            <a:r>
              <a:rPr lang="en-US" altLang="ja-JP" sz="1050" dirty="0"/>
              <a:t>/~</a:t>
            </a:r>
          </a:p>
          <a:p>
            <a:r>
              <a:rPr lang="en-US" altLang="ja-JP" sz="1050" dirty="0"/>
              <a:t> M ~/sys/</a:t>
            </a:r>
            <a:r>
              <a:rPr lang="en-US" altLang="ja-JP" sz="1050" dirty="0" err="1">
                <a:solidFill>
                  <a:srgbClr val="FF0000"/>
                </a:solidFill>
              </a:rPr>
              <a:t>cddl</a:t>
            </a:r>
            <a:r>
              <a:rPr lang="en-US" altLang="ja-JP" sz="1050" dirty="0"/>
              <a:t>/~</a:t>
            </a:r>
          </a:p>
          <a:p>
            <a:r>
              <a:rPr lang="en-US" altLang="ja-JP" sz="1050" dirty="0"/>
              <a:t> </a:t>
            </a:r>
            <a:r>
              <a:rPr lang="en-US" altLang="ja-JP" sz="1050" dirty="0" smtClean="0"/>
              <a:t>~~</a:t>
            </a:r>
          </a:p>
          <a:p>
            <a:r>
              <a:rPr lang="en-US" altLang="ja-JP" sz="1050" dirty="0" smtClean="0"/>
              <a:t>PR</a:t>
            </a:r>
            <a:r>
              <a:rPr lang="en-US" altLang="ja-JP" sz="1050" dirty="0"/>
              <a:t>: i386/</a:t>
            </a:r>
            <a:r>
              <a:rPr lang="en-US" altLang="ja-JP" sz="1050" dirty="0">
                <a:solidFill>
                  <a:srgbClr val="008000"/>
                </a:solidFill>
              </a:rPr>
              <a:t>321</a:t>
            </a:r>
          </a:p>
          <a:p>
            <a:r>
              <a:rPr lang="en-US" altLang="ja-JP" sz="1050" dirty="0"/>
              <a:t>       kern/</a:t>
            </a:r>
            <a:r>
              <a:rPr lang="en-US" altLang="ja-JP" sz="1050" dirty="0">
                <a:solidFill>
                  <a:srgbClr val="008000"/>
                </a:solidFill>
              </a:rPr>
              <a:t>342</a:t>
            </a:r>
          </a:p>
          <a:p>
            <a:r>
              <a:rPr lang="en-US" altLang="ja-JP" sz="1050" dirty="0" smtClean="0"/>
              <a:t>~~</a:t>
            </a:r>
            <a:endParaRPr lang="en-US" altLang="ja-JP" sz="1050" dirty="0"/>
          </a:p>
        </p:txBody>
      </p:sp>
      <p:sp>
        <p:nvSpPr>
          <p:cNvPr id="30" name="正方形/長方形 29"/>
          <p:cNvSpPr/>
          <p:nvPr/>
        </p:nvSpPr>
        <p:spPr bwMode="auto">
          <a:xfrm>
            <a:off x="5433264" y="3140968"/>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1" name="正方形/長方形 30"/>
          <p:cNvSpPr/>
          <p:nvPr/>
        </p:nvSpPr>
        <p:spPr bwMode="auto">
          <a:xfrm>
            <a:off x="5361256" y="3068960"/>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2" name="正方形/長方形 31"/>
          <p:cNvSpPr/>
          <p:nvPr/>
        </p:nvSpPr>
        <p:spPr bwMode="auto">
          <a:xfrm>
            <a:off x="5289248" y="2992760"/>
            <a:ext cx="468052" cy="682534"/>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endParaRPr lang="en-US" altLang="ja-JP" sz="1050" dirty="0"/>
          </a:p>
        </p:txBody>
      </p:sp>
      <p:sp>
        <p:nvSpPr>
          <p:cNvPr id="33" name="正方形/長方形 32"/>
          <p:cNvSpPr/>
          <p:nvPr/>
        </p:nvSpPr>
        <p:spPr bwMode="auto">
          <a:xfrm>
            <a:off x="6084169" y="3140968"/>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4" name="正方形/長方形 33"/>
          <p:cNvSpPr/>
          <p:nvPr/>
        </p:nvSpPr>
        <p:spPr bwMode="auto">
          <a:xfrm>
            <a:off x="6012161" y="3068960"/>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5" name="正方形/長方形 34"/>
          <p:cNvSpPr/>
          <p:nvPr/>
        </p:nvSpPr>
        <p:spPr bwMode="auto">
          <a:xfrm>
            <a:off x="5940153" y="2982721"/>
            <a:ext cx="468052" cy="682534"/>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endParaRPr lang="en-US" altLang="ja-JP" sz="1050" dirty="0"/>
          </a:p>
        </p:txBody>
      </p:sp>
      <p:sp>
        <p:nvSpPr>
          <p:cNvPr id="36" name="正方形/長方形 35"/>
          <p:cNvSpPr/>
          <p:nvPr/>
        </p:nvSpPr>
        <p:spPr bwMode="auto">
          <a:xfrm>
            <a:off x="6732241" y="3140968"/>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7" name="正方形/長方形 36"/>
          <p:cNvSpPr/>
          <p:nvPr/>
        </p:nvSpPr>
        <p:spPr bwMode="auto">
          <a:xfrm>
            <a:off x="6660233" y="3068960"/>
            <a:ext cx="468052" cy="671698"/>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lang="en-US" altLang="ja-JP" sz="1050" dirty="0"/>
          </a:p>
        </p:txBody>
      </p:sp>
      <p:sp>
        <p:nvSpPr>
          <p:cNvPr id="38" name="正方形/長方形 37"/>
          <p:cNvSpPr/>
          <p:nvPr/>
        </p:nvSpPr>
        <p:spPr bwMode="auto">
          <a:xfrm>
            <a:off x="6588225" y="3009528"/>
            <a:ext cx="468052" cy="682534"/>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t" anchorCtr="0" compatLnSpc="1">
            <a:prstTxWarp prst="textNoShape">
              <a:avLst/>
            </a:prstTxWarp>
          </a:bodyPr>
          <a:lstStyle/>
          <a:p>
            <a:endParaRPr lang="en-US" altLang="ja-JP" sz="1050" dirty="0"/>
          </a:p>
        </p:txBody>
      </p:sp>
      <p:sp>
        <p:nvSpPr>
          <p:cNvPr id="40" name="右矢印 39"/>
          <p:cNvSpPr/>
          <p:nvPr/>
        </p:nvSpPr>
        <p:spPr bwMode="auto">
          <a:xfrm>
            <a:off x="2068488" y="1988840"/>
            <a:ext cx="703312" cy="633466"/>
          </a:xfrm>
          <a:prstGeom prst="rightArrow">
            <a:avLst/>
          </a:prstGeom>
          <a:solidFill>
            <a:srgbClr val="FFFFCC"/>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pitchFamily="50" charset="-128"/>
              </a:rPr>
              <a:t>出力</a:t>
            </a:r>
          </a:p>
        </p:txBody>
      </p:sp>
      <p:grpSp>
        <p:nvGrpSpPr>
          <p:cNvPr id="44" name="グループ化 43"/>
          <p:cNvGrpSpPr/>
          <p:nvPr/>
        </p:nvGrpSpPr>
        <p:grpSpPr>
          <a:xfrm>
            <a:off x="3364632" y="2276872"/>
            <a:ext cx="3182774" cy="2632173"/>
            <a:chOff x="3364632" y="2276872"/>
            <a:chExt cx="3182774" cy="2632173"/>
          </a:xfrm>
        </p:grpSpPr>
        <p:sp>
          <p:nvSpPr>
            <p:cNvPr id="16" name="円/楕円 15"/>
            <p:cNvSpPr/>
            <p:nvPr/>
          </p:nvSpPr>
          <p:spPr bwMode="auto">
            <a:xfrm>
              <a:off x="3364632" y="4616326"/>
              <a:ext cx="586418" cy="292719"/>
            </a:xfrm>
            <a:prstGeom prst="ellipse">
              <a:avLst/>
            </a:prstGeom>
            <a:noFill/>
            <a:ln w="38100" cap="flat" cmpd="sng" algn="ctr">
              <a:solidFill>
                <a:srgbClr val="008000"/>
              </a:solidFill>
              <a:prstDash val="solid"/>
              <a:round/>
              <a:headEnd type="none" w="med" len="med"/>
              <a:tailEnd type="none" w="med" len="med"/>
            </a:ln>
            <a:effec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41" name="円/楕円 40"/>
            <p:cNvSpPr/>
            <p:nvPr/>
          </p:nvSpPr>
          <p:spPr bwMode="auto">
            <a:xfrm>
              <a:off x="5960988" y="2276872"/>
              <a:ext cx="586418" cy="522059"/>
            </a:xfrm>
            <a:prstGeom prst="ellipse">
              <a:avLst/>
            </a:prstGeom>
            <a:noFill/>
            <a:ln w="38100" cap="flat" cmpd="sng" algn="ctr">
              <a:solidFill>
                <a:srgbClr val="008000"/>
              </a:solidFill>
              <a:prstDash val="solid"/>
              <a:round/>
              <a:headEnd type="none" w="med" len="med"/>
              <a:tailEnd type="none" w="med" len="med"/>
            </a:ln>
            <a:effec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13" name="曲線コネクタ 12"/>
            <p:cNvCxnSpPr>
              <a:stCxn id="16" idx="0"/>
              <a:endCxn id="41" idx="2"/>
            </p:cNvCxnSpPr>
            <p:nvPr/>
          </p:nvCxnSpPr>
          <p:spPr bwMode="auto">
            <a:xfrm rot="5400000" flipH="1" flipV="1">
              <a:off x="3770202" y="2425541"/>
              <a:ext cx="2078424" cy="2303147"/>
            </a:xfrm>
            <a:prstGeom prst="curvedConnector2">
              <a:avLst/>
            </a:prstGeom>
            <a:solidFill>
              <a:srgbClr val="FFCC99"/>
            </a:solidFill>
            <a:ln w="38100" cap="flat" cmpd="sng" algn="ctr">
              <a:solidFill>
                <a:srgbClr val="008000"/>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テキスト ボックス 21"/>
            <p:cNvSpPr txBox="1"/>
            <p:nvPr/>
          </p:nvSpPr>
          <p:spPr>
            <a:xfrm>
              <a:off x="4083704" y="3490628"/>
              <a:ext cx="646331" cy="369332"/>
            </a:xfrm>
            <a:prstGeom prst="rect">
              <a:avLst/>
            </a:prstGeom>
            <a:noFill/>
          </p:spPr>
          <p:txBody>
            <a:bodyPr wrap="none" rtlCol="0">
              <a:spAutoFit/>
            </a:bodyPr>
            <a:lstStyle/>
            <a:p>
              <a:r>
                <a:rPr lang="ja-JP" altLang="en-US" sz="1800" dirty="0"/>
                <a:t>照合</a:t>
              </a:r>
              <a:endParaRPr kumimoji="1" lang="ja-JP" altLang="en-US" sz="1800" dirty="0"/>
            </a:p>
          </p:txBody>
        </p:sp>
      </p:grpSp>
      <p:sp>
        <p:nvSpPr>
          <p:cNvPr id="23" name="角丸四角形吹き出し 22"/>
          <p:cNvSpPr/>
          <p:nvPr/>
        </p:nvSpPr>
        <p:spPr bwMode="auto">
          <a:xfrm>
            <a:off x="7452321" y="2492896"/>
            <a:ext cx="1512167" cy="706598"/>
          </a:xfrm>
          <a:prstGeom prst="wedgeRoundRectCallout">
            <a:avLst>
              <a:gd name="adj1" fmla="val -75615"/>
              <a:gd name="adj2" fmla="val -14051"/>
              <a:gd name="adj3" fmla="val 16667"/>
            </a:avLst>
          </a:prstGeom>
          <a:solidFill>
            <a:srgbClr val="FFFF99"/>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rPr>
              <a:t>バージョン</a:t>
            </a:r>
            <a:r>
              <a:rPr lang="ja-JP" altLang="en-US" sz="1800" b="1" dirty="0" smtClean="0"/>
              <a:t>毎に</a:t>
            </a:r>
            <a:endParaRPr lang="en-US" altLang="ja-JP" sz="1800" b="1" dirty="0" smtClean="0"/>
          </a:p>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a:t>分類</a:t>
            </a:r>
            <a:endParaRPr kumimoji="1" lang="ja-JP" altLang="en-US" sz="1800" b="1" i="0" u="none" strike="noStrike" cap="none" normalizeH="0" baseline="0" dirty="0" smtClean="0">
              <a:ln>
                <a:noFill/>
              </a:ln>
              <a:solidFill>
                <a:schemeClr val="tx1"/>
              </a:solidFill>
              <a:effectLst/>
            </a:endParaRPr>
          </a:p>
        </p:txBody>
      </p:sp>
      <p:grpSp>
        <p:nvGrpSpPr>
          <p:cNvPr id="45" name="グループ化 44"/>
          <p:cNvGrpSpPr/>
          <p:nvPr/>
        </p:nvGrpSpPr>
        <p:grpSpPr>
          <a:xfrm>
            <a:off x="3447693" y="5219343"/>
            <a:ext cx="1860820" cy="1266876"/>
            <a:chOff x="3447693" y="5219343"/>
            <a:chExt cx="1860820" cy="1266876"/>
          </a:xfrm>
        </p:grpSpPr>
        <p:sp>
          <p:nvSpPr>
            <p:cNvPr id="15" name="円/楕円 14"/>
            <p:cNvSpPr/>
            <p:nvPr/>
          </p:nvSpPr>
          <p:spPr bwMode="auto">
            <a:xfrm>
              <a:off x="3447693" y="5219343"/>
              <a:ext cx="565011" cy="337774"/>
            </a:xfrm>
            <a:prstGeom prst="ellipse">
              <a:avLst/>
            </a:prstGeom>
            <a:noFill/>
            <a:ln w="38100" cap="flat" cmpd="sng" algn="ctr">
              <a:solidFill>
                <a:srgbClr val="000099"/>
              </a:solidFill>
              <a:prstDash val="solid"/>
              <a:round/>
              <a:headEnd type="none" w="med" len="med"/>
              <a:tailEnd type="none" w="med" len="med"/>
            </a:ln>
            <a:effec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48" name="角丸四角形吹き出し 47"/>
            <p:cNvSpPr/>
            <p:nvPr/>
          </p:nvSpPr>
          <p:spPr bwMode="auto">
            <a:xfrm>
              <a:off x="3779912" y="5779621"/>
              <a:ext cx="1528601" cy="706598"/>
            </a:xfrm>
            <a:prstGeom prst="wedgeRoundRectCallout">
              <a:avLst>
                <a:gd name="adj1" fmla="val -51431"/>
                <a:gd name="adj2" fmla="val -92426"/>
                <a:gd name="adj3" fmla="val 16667"/>
              </a:avLst>
            </a:prstGeom>
            <a:solidFill>
              <a:srgbClr val="99FFCC"/>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rPr>
                <a:t>重要度で</a:t>
              </a:r>
              <a:endParaRPr kumimoji="1" lang="en-US" altLang="ja-JP" sz="1800" b="1" i="0" u="none" strike="noStrike" cap="none" normalizeH="0" baseline="0" dirty="0" smtClean="0">
                <a:ln>
                  <a:noFill/>
                </a:ln>
                <a:solidFill>
                  <a:schemeClr val="tx1"/>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rPr>
                <a:t>フィルタリング</a:t>
              </a:r>
            </a:p>
          </p:txBody>
        </p:sp>
      </p:grpSp>
      <p:grpSp>
        <p:nvGrpSpPr>
          <p:cNvPr id="50" name="グループ化 49"/>
          <p:cNvGrpSpPr/>
          <p:nvPr/>
        </p:nvGrpSpPr>
        <p:grpSpPr>
          <a:xfrm>
            <a:off x="5474308" y="4005064"/>
            <a:ext cx="3418172" cy="2481154"/>
            <a:chOff x="5474308" y="4005064"/>
            <a:chExt cx="3418172" cy="2481154"/>
          </a:xfrm>
        </p:grpSpPr>
        <p:grpSp>
          <p:nvGrpSpPr>
            <p:cNvPr id="49" name="グループ化 48"/>
            <p:cNvGrpSpPr/>
            <p:nvPr/>
          </p:nvGrpSpPr>
          <p:grpSpPr>
            <a:xfrm>
              <a:off x="5850141" y="4005064"/>
              <a:ext cx="3042339" cy="2481154"/>
              <a:chOff x="5850141" y="4005064"/>
              <a:chExt cx="3042339" cy="2481154"/>
            </a:xfrm>
          </p:grpSpPr>
          <p:sp>
            <p:nvSpPr>
              <p:cNvPr id="28" name="メモ 27"/>
              <p:cNvSpPr/>
              <p:nvPr/>
            </p:nvSpPr>
            <p:spPr bwMode="auto">
              <a:xfrm>
                <a:off x="7313642" y="4363113"/>
                <a:ext cx="1578838" cy="2123105"/>
              </a:xfrm>
              <a:prstGeom prst="foldedCorner">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endParaRPr lang="en-US" altLang="ja-JP" sz="1050" dirty="0" smtClean="0">
                  <a:solidFill>
                    <a:schemeClr val="tx1"/>
                  </a:solidFill>
                  <a:latin typeface="Arial" charset="0"/>
                  <a:ea typeface="ＭＳ Ｐゴシック" pitchFamily="50" charset="-128"/>
                </a:endParaRPr>
              </a:p>
            </p:txBody>
          </p:sp>
          <p:sp>
            <p:nvSpPr>
              <p:cNvPr id="27" name="メモ 26"/>
              <p:cNvSpPr/>
              <p:nvPr/>
            </p:nvSpPr>
            <p:spPr bwMode="auto">
              <a:xfrm>
                <a:off x="7253064" y="4262982"/>
                <a:ext cx="1578838" cy="2123105"/>
              </a:xfrm>
              <a:prstGeom prst="foldedCorner">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endParaRPr lang="en-US" altLang="ja-JP" sz="1050" dirty="0">
                  <a:solidFill>
                    <a:schemeClr val="tx1"/>
                  </a:solidFill>
                  <a:latin typeface="Arial" charset="0"/>
                  <a:ea typeface="ＭＳ Ｐゴシック" pitchFamily="50" charset="-128"/>
                </a:endParaRPr>
              </a:p>
            </p:txBody>
          </p:sp>
          <p:sp>
            <p:nvSpPr>
              <p:cNvPr id="26" name="メモ 25"/>
              <p:cNvSpPr/>
              <p:nvPr/>
            </p:nvSpPr>
            <p:spPr bwMode="auto">
              <a:xfrm>
                <a:off x="7169626" y="4149079"/>
                <a:ext cx="1578838" cy="2123105"/>
              </a:xfrm>
              <a:prstGeom prst="foldedCorner">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3500000" scaled="1"/>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0000" tIns="46800" rIns="90000" bIns="46800" numCol="1" rtlCol="0" anchor="t" anchorCtr="0" compatLnSpc="1">
                <a:prstTxWarp prst="textNoShape">
                  <a:avLst/>
                </a:prstTxWarp>
              </a:bodyPr>
              <a:lstStyle/>
              <a:p>
                <a:r>
                  <a:rPr lang="ja-JP" altLang="en-US" b="1" dirty="0" smtClean="0">
                    <a:solidFill>
                      <a:srgbClr val="008000"/>
                    </a:solidFill>
                    <a:latin typeface="Arial" charset="0"/>
                    <a:ea typeface="ＭＳ Ｐゴシック" pitchFamily="50" charset="-128"/>
                  </a:rPr>
                  <a:t>対応表</a:t>
                </a:r>
                <a:endParaRPr kumimoji="1" lang="en-US" altLang="ja-JP" b="1" i="0" u="none" strike="noStrike" cap="none" normalizeH="0" baseline="0" dirty="0" smtClean="0">
                  <a:ln>
                    <a:noFill/>
                  </a:ln>
                  <a:solidFill>
                    <a:srgbClr val="008000"/>
                  </a:solidFill>
                  <a:effectLst/>
                  <a:latin typeface="Arial" charset="0"/>
                  <a:ea typeface="ＭＳ Ｐゴシック" pitchFamily="50" charset="-128"/>
                </a:endParaRPr>
              </a:p>
              <a:p>
                <a:r>
                  <a:rPr lang="en-US" altLang="ja-JP" sz="1050" dirty="0" smtClean="0">
                    <a:solidFill>
                      <a:schemeClr val="tx1"/>
                    </a:solidFill>
                    <a:latin typeface="Arial" charset="0"/>
                    <a:ea typeface="ＭＳ Ｐゴシック" pitchFamily="50" charset="-128"/>
                  </a:rPr>
                  <a:t>-----------------</a:t>
                </a:r>
              </a:p>
              <a:p>
                <a:r>
                  <a:rPr lang="en-US" altLang="ja-JP" sz="1200" b="1" u="sng" dirty="0" smtClean="0">
                    <a:solidFill>
                      <a:schemeClr val="tx1"/>
                    </a:solidFill>
                    <a:latin typeface="Arial" charset="0"/>
                    <a:ea typeface="ＭＳ Ｐゴシック" pitchFamily="50" charset="-128"/>
                  </a:rPr>
                  <a:t>FreeBSD7.0.0</a:t>
                </a:r>
              </a:p>
              <a:p>
                <a:r>
                  <a:rPr lang="en-US" altLang="ja-JP" sz="1200" b="1" dirty="0" smtClean="0">
                    <a:solidFill>
                      <a:schemeClr val="tx1"/>
                    </a:solidFill>
                    <a:latin typeface="Arial" charset="0"/>
                    <a:ea typeface="ＭＳ Ｐゴシック" pitchFamily="50" charset="-128"/>
                  </a:rPr>
                  <a:t> amd64</a:t>
                </a:r>
                <a:r>
                  <a:rPr lang="en-US" altLang="ja-JP" sz="1200" dirty="0" smtClean="0">
                    <a:solidFill>
                      <a:schemeClr val="tx1"/>
                    </a:solidFill>
                    <a:latin typeface="Arial" charset="0"/>
                    <a:ea typeface="ＭＳ Ｐゴシック" pitchFamily="50" charset="-128"/>
                  </a:rPr>
                  <a:t>:</a:t>
                </a:r>
              </a:p>
              <a:p>
                <a:r>
                  <a:rPr lang="en-US" altLang="ja-JP" sz="1200" dirty="0">
                    <a:solidFill>
                      <a:schemeClr val="tx1"/>
                    </a:solidFill>
                    <a:latin typeface="Arial" charset="0"/>
                    <a:ea typeface="ＭＳ Ｐゴシック" pitchFamily="50" charset="-128"/>
                  </a:rPr>
                  <a:t> </a:t>
                </a:r>
                <a:r>
                  <a:rPr lang="en-US" altLang="ja-JP" sz="1200" dirty="0" smtClean="0">
                    <a:solidFill>
                      <a:schemeClr val="tx1"/>
                    </a:solidFill>
                    <a:latin typeface="Arial" charset="0"/>
                    <a:ea typeface="ＭＳ Ｐゴシック" pitchFamily="50" charset="-128"/>
                  </a:rPr>
                  <a:t>  321,342,350,~~~</a:t>
                </a:r>
              </a:p>
              <a:p>
                <a:r>
                  <a:rPr lang="en-US" altLang="ja-JP" sz="1200" b="1" dirty="0" smtClean="0">
                    <a:solidFill>
                      <a:schemeClr val="tx1"/>
                    </a:solidFill>
                    <a:latin typeface="Arial" charset="0"/>
                    <a:ea typeface="ＭＳ Ｐゴシック" pitchFamily="50" charset="-128"/>
                  </a:rPr>
                  <a:t> </a:t>
                </a:r>
                <a:r>
                  <a:rPr lang="en-US" altLang="ja-JP" sz="1200" b="1" dirty="0" err="1" smtClean="0">
                    <a:solidFill>
                      <a:schemeClr val="tx1"/>
                    </a:solidFill>
                    <a:latin typeface="Arial" charset="0"/>
                    <a:ea typeface="ＭＳ Ｐゴシック" pitchFamily="50" charset="-128"/>
                  </a:rPr>
                  <a:t>cddl</a:t>
                </a:r>
                <a:r>
                  <a:rPr lang="en-US" altLang="ja-JP" sz="1200" dirty="0" smtClean="0">
                    <a:solidFill>
                      <a:schemeClr val="tx1"/>
                    </a:solidFill>
                    <a:latin typeface="Arial" charset="0"/>
                    <a:ea typeface="ＭＳ Ｐゴシック" pitchFamily="50" charset="-128"/>
                  </a:rPr>
                  <a:t>:</a:t>
                </a:r>
              </a:p>
              <a:p>
                <a:r>
                  <a:rPr lang="en-US" altLang="ja-JP" sz="1200" dirty="0" smtClean="0">
                    <a:solidFill>
                      <a:schemeClr val="tx1"/>
                    </a:solidFill>
                    <a:latin typeface="Arial" charset="0"/>
                    <a:ea typeface="ＭＳ Ｐゴシック" pitchFamily="50" charset="-128"/>
                  </a:rPr>
                  <a:t>  321,342,347,~~~</a:t>
                </a:r>
              </a:p>
              <a:p>
                <a:r>
                  <a:rPr lang="en-US" altLang="ja-JP" sz="1200" b="1" dirty="0" smtClean="0">
                    <a:solidFill>
                      <a:schemeClr val="tx1"/>
                    </a:solidFill>
                    <a:latin typeface="Arial" charset="0"/>
                    <a:ea typeface="ＭＳ Ｐゴシック" pitchFamily="50" charset="-128"/>
                  </a:rPr>
                  <a:t> kern</a:t>
                </a:r>
                <a:r>
                  <a:rPr lang="en-US" altLang="ja-JP" sz="1200" dirty="0" smtClean="0">
                    <a:solidFill>
                      <a:schemeClr val="tx1"/>
                    </a:solidFill>
                    <a:latin typeface="Arial" charset="0"/>
                    <a:ea typeface="ＭＳ Ｐゴシック" pitchFamily="50" charset="-128"/>
                  </a:rPr>
                  <a:t>:</a:t>
                </a:r>
              </a:p>
              <a:p>
                <a:r>
                  <a:rPr lang="en-US" altLang="ja-JP" sz="1200" dirty="0" smtClean="0">
                    <a:solidFill>
                      <a:schemeClr val="tx1"/>
                    </a:solidFill>
                    <a:latin typeface="Arial" charset="0"/>
                    <a:ea typeface="ＭＳ Ｐゴシック" pitchFamily="50" charset="-128"/>
                  </a:rPr>
                  <a:t>  335,~~~</a:t>
                </a:r>
              </a:p>
              <a:p>
                <a:r>
                  <a:rPr lang="en-US" altLang="ja-JP" sz="1200" dirty="0" smtClean="0">
                    <a:solidFill>
                      <a:schemeClr val="tx1"/>
                    </a:solidFill>
                    <a:latin typeface="Arial" charset="0"/>
                    <a:ea typeface="ＭＳ Ｐゴシック" pitchFamily="50" charset="-128"/>
                  </a:rPr>
                  <a:t> ~~~</a:t>
                </a:r>
                <a:endParaRPr lang="en-US" altLang="ja-JP" sz="1200" dirty="0">
                  <a:solidFill>
                    <a:schemeClr val="tx1"/>
                  </a:solidFill>
                  <a:latin typeface="Arial" charset="0"/>
                  <a:ea typeface="ＭＳ Ｐゴシック" pitchFamily="50" charset="-128"/>
                </a:endParaRPr>
              </a:p>
            </p:txBody>
          </p:sp>
          <p:sp>
            <p:nvSpPr>
              <p:cNvPr id="24" name="曲折矢印 23"/>
              <p:cNvSpPr/>
              <p:nvPr/>
            </p:nvSpPr>
            <p:spPr bwMode="auto">
              <a:xfrm flipV="1">
                <a:off x="5850141" y="4005064"/>
                <a:ext cx="1098123" cy="1164601"/>
              </a:xfrm>
              <a:prstGeom prst="bentArrow">
                <a:avLst>
                  <a:gd name="adj1" fmla="val 30864"/>
                  <a:gd name="adj2" fmla="val 29691"/>
                  <a:gd name="adj3" fmla="val 40247"/>
                  <a:gd name="adj4" fmla="val 62515"/>
                </a:avLst>
              </a:prstGeom>
              <a:solidFill>
                <a:srgbClr val="FFCC99"/>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dirty="0" smtClean="0">
                  <a:ln>
                    <a:noFill/>
                  </a:ln>
                  <a:solidFill>
                    <a:schemeClr val="tx1"/>
                  </a:solidFill>
                  <a:effectLst/>
                  <a:latin typeface="Arial" charset="0"/>
                  <a:ea typeface="ＭＳ Ｐゴシック" pitchFamily="50" charset="-128"/>
                </a:endParaRPr>
              </a:p>
            </p:txBody>
          </p:sp>
        </p:grpSp>
        <p:sp>
          <p:nvSpPr>
            <p:cNvPr id="43" name="テキスト ボックス 42"/>
            <p:cNvSpPr txBox="1"/>
            <p:nvPr/>
          </p:nvSpPr>
          <p:spPr>
            <a:xfrm>
              <a:off x="5474308" y="4368803"/>
              <a:ext cx="1399742" cy="461665"/>
            </a:xfrm>
            <a:prstGeom prst="rect">
              <a:avLst/>
            </a:prstGeom>
            <a:noFill/>
          </p:spPr>
          <p:txBody>
            <a:bodyPr wrap="none" rtlCol="0">
              <a:spAutoFit/>
            </a:bodyPr>
            <a:lstStyle/>
            <a:p>
              <a:r>
                <a:rPr kumimoji="1" lang="ja-JP" altLang="en-US" dirty="0" smtClean="0"/>
                <a:t>対応付け</a:t>
              </a:r>
              <a:endParaRPr kumimoji="1" lang="ja-JP" altLang="en-US" dirty="0"/>
            </a:p>
          </p:txBody>
        </p:sp>
      </p:grpSp>
      <p:grpSp>
        <p:nvGrpSpPr>
          <p:cNvPr id="46" name="グループ化 45"/>
          <p:cNvGrpSpPr/>
          <p:nvPr/>
        </p:nvGrpSpPr>
        <p:grpSpPr>
          <a:xfrm>
            <a:off x="5970980" y="1313997"/>
            <a:ext cx="2860922" cy="1007915"/>
            <a:chOff x="5970980" y="1313997"/>
            <a:chExt cx="2860922" cy="1007915"/>
          </a:xfrm>
        </p:grpSpPr>
        <p:sp>
          <p:nvSpPr>
            <p:cNvPr id="42" name="円/楕円 41"/>
            <p:cNvSpPr/>
            <p:nvPr/>
          </p:nvSpPr>
          <p:spPr bwMode="auto">
            <a:xfrm>
              <a:off x="5970980" y="1799853"/>
              <a:ext cx="692086" cy="522059"/>
            </a:xfrm>
            <a:prstGeom prst="ellipse">
              <a:avLst/>
            </a:prstGeom>
            <a:noFill/>
            <a:ln w="38100" cap="flat" cmpd="sng" algn="ctr">
              <a:solidFill>
                <a:srgbClr val="FF0000"/>
              </a:solidFill>
              <a:prstDash val="solid"/>
              <a:round/>
              <a:headEnd type="none" w="med" len="med"/>
              <a:tailEnd type="none" w="med" len="med"/>
            </a:ln>
            <a:effec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51" name="角丸四角形吹き出し 50"/>
            <p:cNvSpPr/>
            <p:nvPr/>
          </p:nvSpPr>
          <p:spPr bwMode="auto">
            <a:xfrm>
              <a:off x="7253063" y="1313997"/>
              <a:ext cx="1578839" cy="706598"/>
            </a:xfrm>
            <a:prstGeom prst="wedgeRoundRectCallout">
              <a:avLst>
                <a:gd name="adj1" fmla="val -87406"/>
                <a:gd name="adj2" fmla="val 40629"/>
                <a:gd name="adj3" fmla="val 16667"/>
              </a:avLst>
            </a:prstGeom>
            <a:solidFill>
              <a:srgbClr val="FFCCCC"/>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rPr>
                <a:t>修正された</a:t>
              </a:r>
              <a:endParaRPr kumimoji="1" lang="en-US" altLang="ja-JP" sz="1800" b="1" i="0" u="none" strike="noStrike" cap="none" normalizeH="0" baseline="0" dirty="0" smtClean="0">
                <a:ln>
                  <a:noFill/>
                </a:ln>
                <a:solidFill>
                  <a:schemeClr val="tx1"/>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chemeClr val="tx1"/>
                  </a:solidFill>
                  <a:effectLst/>
                </a:rPr>
                <a:t>コンポーネント</a:t>
              </a:r>
            </a:p>
          </p:txBody>
        </p:sp>
      </p:grpSp>
    </p:spTree>
    <p:extLst>
      <p:ext uri="{BB962C8B-B14F-4D97-AF65-F5344CB8AC3E}">
        <p14:creationId xmlns:p14="http://schemas.microsoft.com/office/powerpoint/2010/main" val="219843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バージョン</a:t>
            </a:r>
            <a:r>
              <a:rPr lang="ja-JP" altLang="en-US" dirty="0"/>
              <a:t>毎</a:t>
            </a:r>
            <a:r>
              <a:rPr kumimoji="1" lang="ja-JP" altLang="en-US" dirty="0" smtClean="0"/>
              <a:t>の開発期間の</a:t>
            </a:r>
            <a:r>
              <a:rPr lang="ja-JP" altLang="en-US" dirty="0"/>
              <a:t>特定</a:t>
            </a:r>
            <a:endParaRPr kumimoji="1" lang="ja-JP" altLang="en-US"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5</a:t>
            </a:fld>
            <a:endParaRPr lang="en-US" altLang="ja-JP"/>
          </a:p>
        </p:txBody>
      </p:sp>
      <p:cxnSp>
        <p:nvCxnSpPr>
          <p:cNvPr id="5" name="直線矢印コネクタ 4"/>
          <p:cNvCxnSpPr>
            <a:endCxn id="23" idx="1"/>
          </p:cNvCxnSpPr>
          <p:nvPr/>
        </p:nvCxnSpPr>
        <p:spPr bwMode="auto">
          <a:xfrm>
            <a:off x="395536" y="1870085"/>
            <a:ext cx="7272808" cy="0"/>
          </a:xfrm>
          <a:prstGeom prst="straightConnector1">
            <a:avLst/>
          </a:prstGeom>
          <a:solidFill>
            <a:srgbClr val="FFCC99"/>
          </a:solidFill>
          <a:ln w="38100"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テキスト ボックス 22"/>
          <p:cNvSpPr txBox="1"/>
          <p:nvPr/>
        </p:nvSpPr>
        <p:spPr>
          <a:xfrm>
            <a:off x="7668344" y="1700808"/>
            <a:ext cx="1183337" cy="338554"/>
          </a:xfrm>
          <a:prstGeom prst="rect">
            <a:avLst/>
          </a:prstGeom>
          <a:noFill/>
        </p:spPr>
        <p:txBody>
          <a:bodyPr wrap="none" rtlCol="0">
            <a:spAutoFit/>
          </a:bodyPr>
          <a:lstStyle/>
          <a:p>
            <a:r>
              <a:rPr lang="en-US" altLang="ja-JP" sz="1600" dirty="0" smtClean="0"/>
              <a:t>CURRENT</a:t>
            </a:r>
            <a:endParaRPr kumimoji="1" lang="ja-JP" altLang="en-US" sz="1600" dirty="0"/>
          </a:p>
        </p:txBody>
      </p:sp>
      <p:cxnSp>
        <p:nvCxnSpPr>
          <p:cNvPr id="46" name="カギ線コネクタ 45"/>
          <p:cNvCxnSpPr>
            <a:endCxn id="47" idx="1"/>
          </p:cNvCxnSpPr>
          <p:nvPr/>
        </p:nvCxnSpPr>
        <p:spPr bwMode="auto">
          <a:xfrm>
            <a:off x="899592" y="1870085"/>
            <a:ext cx="6624736" cy="344361"/>
          </a:xfrm>
          <a:prstGeom prst="bentConnector3">
            <a:avLst>
              <a:gd name="adj1" fmla="val -13"/>
            </a:avLst>
          </a:prstGeom>
          <a:solidFill>
            <a:srgbClr val="FFCC99"/>
          </a:solidFill>
          <a:ln w="19050"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 name="テキスト ボックス 46"/>
          <p:cNvSpPr txBox="1"/>
          <p:nvPr/>
        </p:nvSpPr>
        <p:spPr>
          <a:xfrm>
            <a:off x="7524328" y="2045169"/>
            <a:ext cx="1136017" cy="338554"/>
          </a:xfrm>
          <a:prstGeom prst="rect">
            <a:avLst/>
          </a:prstGeom>
          <a:noFill/>
        </p:spPr>
        <p:txBody>
          <a:bodyPr wrap="none" rtlCol="0">
            <a:spAutoFit/>
          </a:bodyPr>
          <a:lstStyle/>
          <a:p>
            <a:r>
              <a:rPr lang="en-US" altLang="ja-JP" sz="1600" dirty="0" smtClean="0"/>
              <a:t>7-STABLE</a:t>
            </a:r>
            <a:endParaRPr kumimoji="1" lang="ja-JP" altLang="en-US" sz="1600" dirty="0"/>
          </a:p>
        </p:txBody>
      </p:sp>
      <p:cxnSp>
        <p:nvCxnSpPr>
          <p:cNvPr id="51" name="カギ線コネクタ 50"/>
          <p:cNvCxnSpPr>
            <a:endCxn id="52" idx="1"/>
          </p:cNvCxnSpPr>
          <p:nvPr/>
        </p:nvCxnSpPr>
        <p:spPr bwMode="auto">
          <a:xfrm>
            <a:off x="1187624" y="2214446"/>
            <a:ext cx="432048" cy="335069"/>
          </a:xfrm>
          <a:prstGeom prst="bentConnector3">
            <a:avLst>
              <a:gd name="adj1" fmla="val -24213"/>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2" name="テキスト ボックス 51"/>
          <p:cNvSpPr txBox="1"/>
          <p:nvPr/>
        </p:nvSpPr>
        <p:spPr>
          <a:xfrm>
            <a:off x="1619672" y="2380238"/>
            <a:ext cx="1380506" cy="338554"/>
          </a:xfrm>
          <a:prstGeom prst="rect">
            <a:avLst/>
          </a:prstGeom>
          <a:noFill/>
        </p:spPr>
        <p:txBody>
          <a:bodyPr wrap="none" rtlCol="0">
            <a:spAutoFit/>
          </a:bodyPr>
          <a:lstStyle/>
          <a:p>
            <a:r>
              <a:rPr lang="en-US" altLang="ja-JP" sz="1600" dirty="0" smtClean="0"/>
              <a:t>7.0-RELENG</a:t>
            </a:r>
            <a:endParaRPr kumimoji="1" lang="ja-JP" altLang="en-US" sz="1600" dirty="0"/>
          </a:p>
        </p:txBody>
      </p:sp>
      <p:cxnSp>
        <p:nvCxnSpPr>
          <p:cNvPr id="62" name="カギ線コネクタ 61"/>
          <p:cNvCxnSpPr>
            <a:endCxn id="63" idx="1"/>
          </p:cNvCxnSpPr>
          <p:nvPr/>
        </p:nvCxnSpPr>
        <p:spPr bwMode="auto">
          <a:xfrm>
            <a:off x="3191494" y="2214446"/>
            <a:ext cx="432048" cy="337066"/>
          </a:xfrm>
          <a:prstGeom prst="bentConnector3">
            <a:avLst>
              <a:gd name="adj1" fmla="val -22838"/>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3" name="テキスト ボックス 62"/>
          <p:cNvSpPr txBox="1"/>
          <p:nvPr/>
        </p:nvSpPr>
        <p:spPr>
          <a:xfrm>
            <a:off x="3623542" y="2382235"/>
            <a:ext cx="1380506" cy="338554"/>
          </a:xfrm>
          <a:prstGeom prst="rect">
            <a:avLst/>
          </a:prstGeom>
          <a:noFill/>
        </p:spPr>
        <p:txBody>
          <a:bodyPr wrap="none" rtlCol="0">
            <a:spAutoFit/>
          </a:bodyPr>
          <a:lstStyle/>
          <a:p>
            <a:r>
              <a:rPr lang="en-US" altLang="ja-JP" sz="1600" dirty="0" smtClean="0"/>
              <a:t>7.1-RELENG</a:t>
            </a:r>
            <a:endParaRPr kumimoji="1" lang="ja-JP" altLang="en-US" sz="1600" dirty="0"/>
          </a:p>
        </p:txBody>
      </p:sp>
      <p:cxnSp>
        <p:nvCxnSpPr>
          <p:cNvPr id="72" name="カギ線コネクタ 71"/>
          <p:cNvCxnSpPr>
            <a:endCxn id="73" idx="1"/>
          </p:cNvCxnSpPr>
          <p:nvPr/>
        </p:nvCxnSpPr>
        <p:spPr bwMode="auto">
          <a:xfrm>
            <a:off x="6503862" y="2214191"/>
            <a:ext cx="432048" cy="337066"/>
          </a:xfrm>
          <a:prstGeom prst="bentConnector3">
            <a:avLst>
              <a:gd name="adj1" fmla="val -44827"/>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3" name="テキスト ボックス 72"/>
          <p:cNvSpPr txBox="1"/>
          <p:nvPr/>
        </p:nvSpPr>
        <p:spPr>
          <a:xfrm>
            <a:off x="6935910" y="2381980"/>
            <a:ext cx="1380506" cy="338554"/>
          </a:xfrm>
          <a:prstGeom prst="rect">
            <a:avLst/>
          </a:prstGeom>
          <a:noFill/>
        </p:spPr>
        <p:txBody>
          <a:bodyPr wrap="none" rtlCol="0">
            <a:spAutoFit/>
          </a:bodyPr>
          <a:lstStyle/>
          <a:p>
            <a:r>
              <a:rPr lang="en-US" altLang="ja-JP" sz="1600" dirty="0" smtClean="0"/>
              <a:t>7.4-RELENG</a:t>
            </a:r>
            <a:endParaRPr kumimoji="1" lang="ja-JP" altLang="en-US" sz="1600" dirty="0"/>
          </a:p>
        </p:txBody>
      </p:sp>
      <p:sp>
        <p:nvSpPr>
          <p:cNvPr id="82" name="テキスト ボックス 81"/>
          <p:cNvSpPr txBox="1"/>
          <p:nvPr/>
        </p:nvSpPr>
        <p:spPr>
          <a:xfrm>
            <a:off x="611560" y="2827675"/>
            <a:ext cx="1653017"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ja-JP" sz="1600" dirty="0" smtClean="0"/>
              <a:t>7.0.0-RELEASE</a:t>
            </a:r>
            <a:endParaRPr kumimoji="1" lang="ja-JP" altLang="en-US" sz="1600" dirty="0"/>
          </a:p>
        </p:txBody>
      </p:sp>
      <p:cxnSp>
        <p:nvCxnSpPr>
          <p:cNvPr id="84" name="直線矢印コネクタ 83"/>
          <p:cNvCxnSpPr>
            <a:endCxn id="82" idx="0"/>
          </p:cNvCxnSpPr>
          <p:nvPr/>
        </p:nvCxnSpPr>
        <p:spPr bwMode="auto">
          <a:xfrm>
            <a:off x="1438069" y="2549515"/>
            <a:ext cx="0" cy="278160"/>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6" name="テキスト ボックス 85"/>
          <p:cNvSpPr txBox="1"/>
          <p:nvPr/>
        </p:nvSpPr>
        <p:spPr>
          <a:xfrm>
            <a:off x="2618597" y="2827675"/>
            <a:ext cx="1653017"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ja-JP" sz="1600" dirty="0" smtClean="0"/>
              <a:t>7.1.0-RELEASE</a:t>
            </a:r>
            <a:endParaRPr kumimoji="1" lang="ja-JP" altLang="en-US" sz="1600" dirty="0"/>
          </a:p>
        </p:txBody>
      </p:sp>
      <p:cxnSp>
        <p:nvCxnSpPr>
          <p:cNvPr id="87" name="直線矢印コネクタ 86"/>
          <p:cNvCxnSpPr>
            <a:endCxn id="86" idx="0"/>
          </p:cNvCxnSpPr>
          <p:nvPr/>
        </p:nvCxnSpPr>
        <p:spPr bwMode="auto">
          <a:xfrm>
            <a:off x="3445105" y="2566392"/>
            <a:ext cx="1" cy="261283"/>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 name="テキスト ボックス 91"/>
          <p:cNvSpPr txBox="1"/>
          <p:nvPr/>
        </p:nvSpPr>
        <p:spPr>
          <a:xfrm>
            <a:off x="5858957" y="2827675"/>
            <a:ext cx="1653017"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ja-JP" sz="1600" dirty="0" smtClean="0"/>
              <a:t>7.4.0-RELEASE</a:t>
            </a:r>
            <a:endParaRPr kumimoji="1" lang="ja-JP" altLang="en-US" sz="1600" dirty="0"/>
          </a:p>
        </p:txBody>
      </p:sp>
      <p:cxnSp>
        <p:nvCxnSpPr>
          <p:cNvPr id="93" name="直線矢印コネクタ 92"/>
          <p:cNvCxnSpPr>
            <a:endCxn id="92" idx="0"/>
          </p:cNvCxnSpPr>
          <p:nvPr/>
        </p:nvCxnSpPr>
        <p:spPr bwMode="auto">
          <a:xfrm>
            <a:off x="6685465" y="2566392"/>
            <a:ext cx="1" cy="261283"/>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9" name="テキスト ボックス 98"/>
          <p:cNvSpPr txBox="1"/>
          <p:nvPr/>
        </p:nvSpPr>
        <p:spPr>
          <a:xfrm>
            <a:off x="5148064" y="2366010"/>
            <a:ext cx="646331" cy="461665"/>
          </a:xfrm>
          <a:prstGeom prst="rect">
            <a:avLst/>
          </a:prstGeom>
          <a:noFill/>
        </p:spPr>
        <p:txBody>
          <a:bodyPr wrap="none" rtlCol="0">
            <a:spAutoFit/>
          </a:bodyPr>
          <a:lstStyle/>
          <a:p>
            <a:r>
              <a:rPr lang="ja-JP" altLang="en-US" dirty="0"/>
              <a:t>・・・</a:t>
            </a:r>
            <a:endParaRPr kumimoji="1" lang="ja-JP" altLang="en-US" dirty="0"/>
          </a:p>
        </p:txBody>
      </p:sp>
      <p:cxnSp>
        <p:nvCxnSpPr>
          <p:cNvPr id="100" name="直線矢印コネクタ 99"/>
          <p:cNvCxnSpPr>
            <a:endCxn id="101" idx="1"/>
          </p:cNvCxnSpPr>
          <p:nvPr/>
        </p:nvCxnSpPr>
        <p:spPr bwMode="auto">
          <a:xfrm>
            <a:off x="403920" y="4149080"/>
            <a:ext cx="7272808" cy="0"/>
          </a:xfrm>
          <a:prstGeom prst="straightConnector1">
            <a:avLst/>
          </a:prstGeom>
          <a:solidFill>
            <a:srgbClr val="FFCC99"/>
          </a:solidFill>
          <a:ln w="38100"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1" name="テキスト ボックス 100"/>
          <p:cNvSpPr txBox="1"/>
          <p:nvPr/>
        </p:nvSpPr>
        <p:spPr>
          <a:xfrm>
            <a:off x="7676728" y="3979803"/>
            <a:ext cx="1183337" cy="338554"/>
          </a:xfrm>
          <a:prstGeom prst="rect">
            <a:avLst/>
          </a:prstGeom>
          <a:noFill/>
        </p:spPr>
        <p:txBody>
          <a:bodyPr wrap="none" rtlCol="0">
            <a:spAutoFit/>
          </a:bodyPr>
          <a:lstStyle/>
          <a:p>
            <a:r>
              <a:rPr lang="en-US" altLang="ja-JP" sz="1600" dirty="0" smtClean="0"/>
              <a:t>CURRENT</a:t>
            </a:r>
            <a:endParaRPr kumimoji="1" lang="ja-JP" altLang="en-US" sz="1600" dirty="0"/>
          </a:p>
        </p:txBody>
      </p:sp>
      <p:cxnSp>
        <p:nvCxnSpPr>
          <p:cNvPr id="102" name="カギ線コネクタ 101"/>
          <p:cNvCxnSpPr>
            <a:endCxn id="103" idx="1"/>
          </p:cNvCxnSpPr>
          <p:nvPr/>
        </p:nvCxnSpPr>
        <p:spPr bwMode="auto">
          <a:xfrm>
            <a:off x="907976" y="4149080"/>
            <a:ext cx="6624736" cy="344361"/>
          </a:xfrm>
          <a:prstGeom prst="bentConnector3">
            <a:avLst>
              <a:gd name="adj1" fmla="val 166"/>
            </a:avLst>
          </a:prstGeom>
          <a:solidFill>
            <a:srgbClr val="FFCC99"/>
          </a:solidFill>
          <a:ln w="19050"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3" name="テキスト ボックス 102"/>
          <p:cNvSpPr txBox="1"/>
          <p:nvPr/>
        </p:nvSpPr>
        <p:spPr>
          <a:xfrm>
            <a:off x="7532712" y="4324164"/>
            <a:ext cx="1136017" cy="338554"/>
          </a:xfrm>
          <a:prstGeom prst="rect">
            <a:avLst/>
          </a:prstGeom>
          <a:noFill/>
        </p:spPr>
        <p:txBody>
          <a:bodyPr wrap="none" rtlCol="0">
            <a:spAutoFit/>
          </a:bodyPr>
          <a:lstStyle/>
          <a:p>
            <a:r>
              <a:rPr lang="en-US" altLang="ja-JP" sz="1600" dirty="0" smtClean="0"/>
              <a:t>8-STABLE</a:t>
            </a:r>
            <a:endParaRPr kumimoji="1" lang="ja-JP" altLang="en-US" sz="1600" dirty="0"/>
          </a:p>
        </p:txBody>
      </p:sp>
      <p:cxnSp>
        <p:nvCxnSpPr>
          <p:cNvPr id="104" name="カギ線コネクタ 103"/>
          <p:cNvCxnSpPr>
            <a:endCxn id="105" idx="1"/>
          </p:cNvCxnSpPr>
          <p:nvPr/>
        </p:nvCxnSpPr>
        <p:spPr bwMode="auto">
          <a:xfrm>
            <a:off x="1391294" y="4493441"/>
            <a:ext cx="432048" cy="335069"/>
          </a:xfrm>
          <a:prstGeom prst="bentConnector3">
            <a:avLst>
              <a:gd name="adj1" fmla="val -29710"/>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5" name="テキスト ボックス 104"/>
          <p:cNvSpPr txBox="1"/>
          <p:nvPr/>
        </p:nvSpPr>
        <p:spPr>
          <a:xfrm>
            <a:off x="1823342" y="4659233"/>
            <a:ext cx="1380506" cy="338554"/>
          </a:xfrm>
          <a:prstGeom prst="rect">
            <a:avLst/>
          </a:prstGeom>
          <a:noFill/>
        </p:spPr>
        <p:txBody>
          <a:bodyPr wrap="none" rtlCol="0">
            <a:spAutoFit/>
          </a:bodyPr>
          <a:lstStyle/>
          <a:p>
            <a:r>
              <a:rPr lang="en-US" altLang="ja-JP" sz="1600" dirty="0" smtClean="0"/>
              <a:t>8.0-RELENG</a:t>
            </a:r>
            <a:endParaRPr kumimoji="1" lang="ja-JP" altLang="en-US" sz="1600" dirty="0"/>
          </a:p>
        </p:txBody>
      </p:sp>
      <p:cxnSp>
        <p:nvCxnSpPr>
          <p:cNvPr id="106" name="カギ線コネクタ 105"/>
          <p:cNvCxnSpPr>
            <a:endCxn id="107" idx="1"/>
          </p:cNvCxnSpPr>
          <p:nvPr/>
        </p:nvCxnSpPr>
        <p:spPr bwMode="auto">
          <a:xfrm>
            <a:off x="3695550" y="4493441"/>
            <a:ext cx="432048" cy="337066"/>
          </a:xfrm>
          <a:prstGeom prst="bentConnector3">
            <a:avLst>
              <a:gd name="adj1" fmla="val -31084"/>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7" name="テキスト ボックス 106"/>
          <p:cNvSpPr txBox="1"/>
          <p:nvPr/>
        </p:nvSpPr>
        <p:spPr>
          <a:xfrm>
            <a:off x="4127598" y="4661230"/>
            <a:ext cx="1380506" cy="338554"/>
          </a:xfrm>
          <a:prstGeom prst="rect">
            <a:avLst/>
          </a:prstGeom>
          <a:noFill/>
        </p:spPr>
        <p:txBody>
          <a:bodyPr wrap="none" rtlCol="0">
            <a:spAutoFit/>
          </a:bodyPr>
          <a:lstStyle/>
          <a:p>
            <a:r>
              <a:rPr lang="en-US" altLang="ja-JP" sz="1600" dirty="0" smtClean="0"/>
              <a:t>8.1-RELENG</a:t>
            </a:r>
            <a:endParaRPr kumimoji="1" lang="ja-JP" altLang="en-US" sz="1600" dirty="0"/>
          </a:p>
        </p:txBody>
      </p:sp>
      <p:cxnSp>
        <p:nvCxnSpPr>
          <p:cNvPr id="108" name="カギ線コネクタ 107"/>
          <p:cNvCxnSpPr>
            <a:endCxn id="109" idx="1"/>
          </p:cNvCxnSpPr>
          <p:nvPr/>
        </p:nvCxnSpPr>
        <p:spPr bwMode="auto">
          <a:xfrm>
            <a:off x="6081001" y="4493186"/>
            <a:ext cx="432048" cy="337066"/>
          </a:xfrm>
          <a:prstGeom prst="bentConnector3">
            <a:avLst>
              <a:gd name="adj1" fmla="val -37956"/>
            </a:avLst>
          </a:prstGeom>
          <a:solidFill>
            <a:srgbClr val="FFCC99"/>
          </a:solidFill>
          <a:ln w="19050" cap="flat" cmpd="sng" algn="ctr">
            <a:solidFill>
              <a:schemeClr val="accent2"/>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9" name="テキスト ボックス 108"/>
          <p:cNvSpPr txBox="1"/>
          <p:nvPr/>
        </p:nvSpPr>
        <p:spPr>
          <a:xfrm>
            <a:off x="6513049" y="4660975"/>
            <a:ext cx="1380506" cy="338554"/>
          </a:xfrm>
          <a:prstGeom prst="rect">
            <a:avLst/>
          </a:prstGeom>
          <a:noFill/>
        </p:spPr>
        <p:txBody>
          <a:bodyPr wrap="none" rtlCol="0">
            <a:spAutoFit/>
          </a:bodyPr>
          <a:lstStyle/>
          <a:p>
            <a:r>
              <a:rPr lang="en-US" altLang="ja-JP" sz="1600" dirty="0" smtClean="0"/>
              <a:t>8.2-RELENG</a:t>
            </a:r>
            <a:endParaRPr kumimoji="1" lang="ja-JP" altLang="en-US" sz="1600" dirty="0"/>
          </a:p>
        </p:txBody>
      </p:sp>
      <p:sp>
        <p:nvSpPr>
          <p:cNvPr id="110" name="テキスト ボックス 109"/>
          <p:cNvSpPr txBox="1"/>
          <p:nvPr/>
        </p:nvSpPr>
        <p:spPr>
          <a:xfrm>
            <a:off x="815230" y="5106670"/>
            <a:ext cx="1653017" cy="33855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ja-JP" sz="1600" dirty="0" smtClean="0"/>
              <a:t>8.0.0-RELEASE</a:t>
            </a:r>
            <a:endParaRPr kumimoji="1" lang="ja-JP" altLang="en-US" sz="1600" dirty="0"/>
          </a:p>
        </p:txBody>
      </p:sp>
      <p:cxnSp>
        <p:nvCxnSpPr>
          <p:cNvPr id="111" name="直線矢印コネクタ 110"/>
          <p:cNvCxnSpPr>
            <a:endCxn id="110" idx="0"/>
          </p:cNvCxnSpPr>
          <p:nvPr/>
        </p:nvCxnSpPr>
        <p:spPr bwMode="auto">
          <a:xfrm>
            <a:off x="1641739" y="4828510"/>
            <a:ext cx="0" cy="278160"/>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 name="テキスト ボックス 111"/>
          <p:cNvSpPr txBox="1"/>
          <p:nvPr/>
        </p:nvSpPr>
        <p:spPr>
          <a:xfrm>
            <a:off x="3122653" y="5106670"/>
            <a:ext cx="1653017" cy="33855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ja-JP" sz="1600" dirty="0" smtClean="0"/>
              <a:t>8.1.0-RELEASE</a:t>
            </a:r>
            <a:endParaRPr kumimoji="1" lang="ja-JP" altLang="en-US" sz="1600" dirty="0"/>
          </a:p>
        </p:txBody>
      </p:sp>
      <p:cxnSp>
        <p:nvCxnSpPr>
          <p:cNvPr id="113" name="直線矢印コネクタ 112"/>
          <p:cNvCxnSpPr>
            <a:endCxn id="112" idx="0"/>
          </p:cNvCxnSpPr>
          <p:nvPr/>
        </p:nvCxnSpPr>
        <p:spPr bwMode="auto">
          <a:xfrm>
            <a:off x="3949161" y="4845387"/>
            <a:ext cx="1" cy="261283"/>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4" name="テキスト ボックス 113"/>
          <p:cNvSpPr txBox="1"/>
          <p:nvPr/>
        </p:nvSpPr>
        <p:spPr>
          <a:xfrm>
            <a:off x="5436096" y="5106670"/>
            <a:ext cx="1710725" cy="33855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ja-JP" sz="1600" dirty="0" smtClean="0"/>
              <a:t>8.2.0-RELEASE</a:t>
            </a:r>
            <a:endParaRPr kumimoji="1" lang="ja-JP" altLang="en-US" sz="1600" dirty="0"/>
          </a:p>
        </p:txBody>
      </p:sp>
      <p:cxnSp>
        <p:nvCxnSpPr>
          <p:cNvPr id="115" name="直線矢印コネクタ 114"/>
          <p:cNvCxnSpPr>
            <a:endCxn id="114" idx="0"/>
          </p:cNvCxnSpPr>
          <p:nvPr/>
        </p:nvCxnSpPr>
        <p:spPr bwMode="auto">
          <a:xfrm>
            <a:off x="6291459" y="4845387"/>
            <a:ext cx="0" cy="261283"/>
          </a:xfrm>
          <a:prstGeom prst="straightConnector1">
            <a:avLst/>
          </a:prstGeom>
          <a:solidFill>
            <a:srgbClr val="FFCC99"/>
          </a:solidFill>
          <a:ln w="19050" cap="flat" cmpd="sng" algn="ctr">
            <a:solidFill>
              <a:schemeClr val="accent2"/>
            </a:solidFill>
            <a:prstDash val="sysDot"/>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 name="カギ線コネクタ 121"/>
          <p:cNvCxnSpPr/>
          <p:nvPr/>
        </p:nvCxnSpPr>
        <p:spPr bwMode="auto">
          <a:xfrm>
            <a:off x="1115616" y="2276872"/>
            <a:ext cx="2329489" cy="360040"/>
          </a:xfrm>
          <a:prstGeom prst="bentConnector3">
            <a:avLst>
              <a:gd name="adj1" fmla="val 80843"/>
            </a:avLst>
          </a:prstGeom>
          <a:solidFill>
            <a:srgbClr val="FFCC99"/>
          </a:solidFill>
          <a:ln w="28575" cap="flat" cmpd="sng" algn="ctr">
            <a:solidFill>
              <a:srgbClr val="FF0000"/>
            </a:solidFill>
            <a:prstDash val="solid"/>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7" name="直線コネクタ 126"/>
          <p:cNvCxnSpPr/>
          <p:nvPr/>
        </p:nvCxnSpPr>
        <p:spPr bwMode="auto">
          <a:xfrm>
            <a:off x="251520" y="3979803"/>
            <a:ext cx="0" cy="338554"/>
          </a:xfrm>
          <a:prstGeom prst="line">
            <a:avLst/>
          </a:prstGeom>
          <a:solidFill>
            <a:srgbClr val="FFCC99"/>
          </a:solidFill>
          <a:ln w="28575" cap="flat" cmpd="sng" algn="ctr">
            <a:solidFill>
              <a:srgbClr val="FFC000"/>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テキスト ボックス 2"/>
          <p:cNvSpPr txBox="1"/>
          <p:nvPr/>
        </p:nvSpPr>
        <p:spPr>
          <a:xfrm>
            <a:off x="4860032" y="6021288"/>
            <a:ext cx="184731" cy="461665"/>
          </a:xfrm>
          <a:prstGeom prst="rect">
            <a:avLst/>
          </a:prstGeom>
          <a:noFill/>
        </p:spPr>
        <p:txBody>
          <a:bodyPr wrap="none" rtlCol="0">
            <a:spAutoFit/>
          </a:bodyPr>
          <a:lstStyle/>
          <a:p>
            <a:endParaRPr kumimoji="1" lang="ja-JP" altLang="en-US" dirty="0"/>
          </a:p>
        </p:txBody>
      </p:sp>
      <p:grpSp>
        <p:nvGrpSpPr>
          <p:cNvPr id="11" name="グループ化 10"/>
          <p:cNvGrpSpPr/>
          <p:nvPr/>
        </p:nvGrpSpPr>
        <p:grpSpPr>
          <a:xfrm>
            <a:off x="251520" y="1988837"/>
            <a:ext cx="8496944" cy="2969607"/>
            <a:chOff x="251520" y="1988837"/>
            <a:chExt cx="8496944" cy="2969607"/>
          </a:xfrm>
        </p:grpSpPr>
        <p:cxnSp>
          <p:nvCxnSpPr>
            <p:cNvPr id="125" name="直線矢印コネクタ 124"/>
            <p:cNvCxnSpPr/>
            <p:nvPr/>
          </p:nvCxnSpPr>
          <p:spPr bwMode="auto">
            <a:xfrm>
              <a:off x="907976" y="1988840"/>
              <a:ext cx="7840488" cy="0"/>
            </a:xfrm>
            <a:prstGeom prst="straightConnector1">
              <a:avLst/>
            </a:prstGeom>
            <a:solidFill>
              <a:srgbClr val="FFCC99"/>
            </a:solidFill>
            <a:ln w="28575" cap="flat" cmpd="sng" algn="ctr">
              <a:solidFill>
                <a:srgbClr val="FFC000"/>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6" name="カギ線コネクタ 125"/>
            <p:cNvCxnSpPr/>
            <p:nvPr/>
          </p:nvCxnSpPr>
          <p:spPr bwMode="auto">
            <a:xfrm rot="10800000" flipV="1">
              <a:off x="251520" y="1988837"/>
              <a:ext cx="8496944" cy="1990965"/>
            </a:xfrm>
            <a:prstGeom prst="bentConnector3">
              <a:avLst>
                <a:gd name="adj1" fmla="val 36"/>
              </a:avLst>
            </a:prstGeom>
            <a:solidFill>
              <a:srgbClr val="FFCC99"/>
            </a:solidFill>
            <a:ln w="28575" cap="flat" cmpd="sng" algn="ctr">
              <a:solidFill>
                <a:srgbClr val="FFC000"/>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8" name="カギ線コネクタ 127"/>
            <p:cNvCxnSpPr/>
            <p:nvPr/>
          </p:nvCxnSpPr>
          <p:spPr bwMode="auto">
            <a:xfrm>
              <a:off x="251520" y="4321260"/>
              <a:ext cx="720080" cy="259868"/>
            </a:xfrm>
            <a:prstGeom prst="bentConnector3">
              <a:avLst>
                <a:gd name="adj1" fmla="val 70244"/>
              </a:avLst>
            </a:prstGeom>
            <a:solidFill>
              <a:srgbClr val="FFCC99"/>
            </a:solidFill>
            <a:ln w="28575" cap="flat" cmpd="sng" algn="ctr">
              <a:solidFill>
                <a:srgbClr val="FFC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カギ線コネクタ 47"/>
            <p:cNvCxnSpPr/>
            <p:nvPr/>
          </p:nvCxnSpPr>
          <p:spPr bwMode="auto">
            <a:xfrm>
              <a:off x="907976" y="4581128"/>
              <a:ext cx="747700" cy="377316"/>
            </a:xfrm>
            <a:prstGeom prst="bentConnector3">
              <a:avLst>
                <a:gd name="adj1" fmla="val 14552"/>
              </a:avLst>
            </a:prstGeom>
            <a:solidFill>
              <a:srgbClr val="FFCC99"/>
            </a:solidFill>
            <a:ln w="28575" cap="flat" cmpd="sng" algn="ctr">
              <a:solidFill>
                <a:srgbClr val="FFC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198108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a:t>
            </a:r>
            <a:r>
              <a:rPr lang="ja-JP" altLang="en-US" dirty="0" smtClean="0"/>
              <a:t>対象</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smtClean="0"/>
              <a:t>FreeBSD</a:t>
            </a:r>
            <a:r>
              <a:rPr lang="ja-JP" altLang="en-US" dirty="0" smtClean="0"/>
              <a:t>カーネル</a:t>
            </a:r>
            <a:endParaRPr lang="en-US" altLang="ja-JP" dirty="0"/>
          </a:p>
          <a:p>
            <a:pPr lvl="1"/>
            <a:r>
              <a:rPr lang="ja-JP" altLang="en-US" dirty="0" smtClean="0"/>
              <a:t>版管理</a:t>
            </a:r>
            <a:r>
              <a:rPr lang="ja-JP" altLang="en-US" dirty="0"/>
              <a:t>システム</a:t>
            </a:r>
            <a:endParaRPr lang="en-US" altLang="ja-JP" dirty="0"/>
          </a:p>
          <a:p>
            <a:pPr lvl="2"/>
            <a:r>
              <a:rPr lang="ja-JP" altLang="en-US" dirty="0" smtClean="0"/>
              <a:t>全</a:t>
            </a:r>
            <a:r>
              <a:rPr lang="en-US" altLang="ja-JP" dirty="0" smtClean="0"/>
              <a:t>56</a:t>
            </a:r>
            <a:r>
              <a:rPr lang="ja-JP" altLang="en-US" dirty="0" smtClean="0"/>
              <a:t>リリースバージョンのソースコード</a:t>
            </a:r>
            <a:endParaRPr lang="en-US" altLang="ja-JP" dirty="0" smtClean="0"/>
          </a:p>
          <a:p>
            <a:pPr lvl="3"/>
            <a:r>
              <a:rPr lang="ja-JP" altLang="en-US" dirty="0"/>
              <a:t>コンポーネント</a:t>
            </a:r>
            <a:r>
              <a:rPr lang="ja-JP" altLang="en-US" dirty="0" smtClean="0"/>
              <a:t>の分割</a:t>
            </a:r>
            <a:endParaRPr lang="en-US" altLang="ja-JP" dirty="0" smtClean="0"/>
          </a:p>
          <a:p>
            <a:pPr lvl="3"/>
            <a:r>
              <a:rPr lang="ja-JP" altLang="en-US" dirty="0" smtClean="0"/>
              <a:t>各バージョンにおけるコードクローン率，総行数の取得</a:t>
            </a:r>
            <a:endParaRPr lang="en-US" altLang="ja-JP" dirty="0" smtClean="0"/>
          </a:p>
          <a:p>
            <a:pPr lvl="2"/>
            <a:r>
              <a:rPr lang="ja-JP" altLang="en-US" dirty="0" smtClean="0"/>
              <a:t>カーネルの開発に関するコミットログ</a:t>
            </a:r>
            <a:r>
              <a:rPr lang="ja-JP" altLang="en-US" dirty="0"/>
              <a:t>（</a:t>
            </a:r>
            <a:r>
              <a:rPr lang="en-US" altLang="ja-JP" dirty="0"/>
              <a:t>17</a:t>
            </a:r>
            <a:r>
              <a:rPr lang="ja-JP" altLang="en-US" dirty="0"/>
              <a:t>年</a:t>
            </a:r>
            <a:r>
              <a:rPr lang="en-US" altLang="ja-JP" dirty="0"/>
              <a:t>7</a:t>
            </a:r>
            <a:r>
              <a:rPr lang="ja-JP" altLang="en-US" dirty="0"/>
              <a:t>ヶ</a:t>
            </a:r>
            <a:r>
              <a:rPr lang="ja-JP" altLang="en-US" dirty="0" smtClean="0"/>
              <a:t>月</a:t>
            </a:r>
            <a:r>
              <a:rPr lang="ja-JP" altLang="en-US" dirty="0"/>
              <a:t>間</a:t>
            </a:r>
            <a:r>
              <a:rPr lang="ja-JP" altLang="en-US" dirty="0" smtClean="0"/>
              <a:t>）</a:t>
            </a:r>
            <a:endParaRPr lang="en-US" altLang="ja-JP" dirty="0" smtClean="0"/>
          </a:p>
          <a:p>
            <a:pPr lvl="3"/>
            <a:r>
              <a:rPr lang="ja-JP" altLang="en-US" dirty="0" smtClean="0"/>
              <a:t>障害報告の</a:t>
            </a:r>
            <a:r>
              <a:rPr lang="en-US" altLang="ja-JP" dirty="0" smtClean="0"/>
              <a:t>ID</a:t>
            </a:r>
            <a:r>
              <a:rPr lang="ja-JP" altLang="en-US" dirty="0" smtClean="0"/>
              <a:t>および該当コンポーネントの取得</a:t>
            </a:r>
            <a:endParaRPr lang="en-US" altLang="ja-JP" dirty="0" smtClean="0"/>
          </a:p>
          <a:p>
            <a:pPr lvl="2"/>
            <a:r>
              <a:rPr lang="ja-JP" altLang="en-US" dirty="0"/>
              <a:t>ブランチポイント，リリースに関するコミットログ</a:t>
            </a:r>
            <a:endParaRPr lang="en-US" altLang="ja-JP" dirty="0"/>
          </a:p>
          <a:p>
            <a:pPr lvl="3"/>
            <a:r>
              <a:rPr lang="ja-JP" altLang="en-US" dirty="0"/>
              <a:t>バージョン毎の開発期間の取得</a:t>
            </a:r>
            <a:endParaRPr lang="en-US" altLang="ja-JP" dirty="0"/>
          </a:p>
          <a:p>
            <a:pPr lvl="1"/>
            <a:r>
              <a:rPr kumimoji="1" lang="ja-JP" altLang="en-US" dirty="0" smtClean="0"/>
              <a:t>障害報告管理システム</a:t>
            </a:r>
            <a:endParaRPr kumimoji="1" lang="en-US" altLang="ja-JP" dirty="0" smtClean="0"/>
          </a:p>
          <a:p>
            <a:pPr lvl="2"/>
            <a:r>
              <a:rPr lang="ja-JP" altLang="en-US" dirty="0" smtClean="0"/>
              <a:t>致命的または重要な障害報告</a:t>
            </a:r>
            <a:endParaRPr lang="en-US" altLang="ja-JP" dirty="0" smtClean="0"/>
          </a:p>
          <a:p>
            <a:pPr lvl="3"/>
            <a:r>
              <a:rPr kumimoji="1" lang="ja-JP" altLang="en-US" dirty="0"/>
              <a:t>検出</a:t>
            </a:r>
            <a:r>
              <a:rPr kumimoji="1" lang="ja-JP" altLang="en-US" dirty="0" smtClean="0"/>
              <a:t>された障害報告の</a:t>
            </a:r>
            <a:r>
              <a:rPr lang="ja-JP" altLang="en-US" dirty="0"/>
              <a:t>フィルタリング</a:t>
            </a:r>
            <a:endParaRPr kumimoji="1" lang="ja-JP" altLang="en-US" dirty="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6</a:t>
            </a:fld>
            <a:endParaRPr lang="en-US" altLang="ja-JP"/>
          </a:p>
        </p:txBody>
      </p:sp>
    </p:spTree>
    <p:extLst>
      <p:ext uri="{BB962C8B-B14F-4D97-AF65-F5344CB8AC3E}">
        <p14:creationId xmlns:p14="http://schemas.microsoft.com/office/powerpoint/2010/main" val="3077456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計測データ</a:t>
            </a:r>
            <a:endParaRPr kumimoji="1" lang="ja-JP" altLang="en-US" dirty="0"/>
          </a:p>
        </p:txBody>
      </p:sp>
      <p:sp>
        <p:nvSpPr>
          <p:cNvPr id="3" name="コンテンツ プレースホルダー 2"/>
          <p:cNvSpPr>
            <a:spLocks noGrp="1"/>
          </p:cNvSpPr>
          <p:nvPr>
            <p:ph idx="1"/>
          </p:nvPr>
        </p:nvSpPr>
        <p:spPr>
          <a:xfrm>
            <a:off x="323850" y="1412875"/>
            <a:ext cx="8820150" cy="4824413"/>
          </a:xfrm>
        </p:spPr>
        <p:txBody>
          <a:bodyPr>
            <a:normAutofit/>
          </a:bodyPr>
          <a:lstStyle/>
          <a:p>
            <a:r>
              <a:rPr kumimoji="1" lang="ja-JP" altLang="en-US" dirty="0" smtClean="0"/>
              <a:t>コンポーネントのクローン率</a:t>
            </a:r>
            <a:endParaRPr kumimoji="1" lang="en-US" altLang="ja-JP" dirty="0" smtClean="0"/>
          </a:p>
          <a:p>
            <a:pPr marL="971550" lvl="1" indent="-514350">
              <a:buFont typeface="+mj-lt"/>
              <a:buAutoNum type="arabicPeriod"/>
            </a:pPr>
            <a:r>
              <a:rPr lang="ja-JP" altLang="en-US" dirty="0" smtClean="0"/>
              <a:t>コンポーネントに含まれる各ファイルをそれぞれトークン列に変換</a:t>
            </a:r>
            <a:endParaRPr lang="en-US" altLang="ja-JP" dirty="0" smtClean="0"/>
          </a:p>
          <a:p>
            <a:pPr marL="971550" lvl="1" indent="-514350">
              <a:buFont typeface="+mj-lt"/>
              <a:buAutoNum type="arabicPeriod"/>
            </a:pPr>
            <a:r>
              <a:rPr lang="ja-JP" altLang="en-US" dirty="0" smtClean="0"/>
              <a:t>全トークン列における，クローンに含まれるトークンの割合を算出</a:t>
            </a:r>
            <a:endParaRPr lang="en-US" altLang="ja-JP" dirty="0" smtClean="0"/>
          </a:p>
          <a:p>
            <a:pPr marL="1371600" lvl="2" indent="-514350"/>
            <a:r>
              <a:rPr lang="ja-JP" altLang="en-US" dirty="0" smtClean="0"/>
              <a:t>コードクローン検出</a:t>
            </a:r>
            <a:r>
              <a:rPr lang="ja-JP" altLang="en-US" dirty="0"/>
              <a:t>には</a:t>
            </a:r>
            <a:r>
              <a:rPr lang="ja-JP" altLang="en-US" dirty="0" smtClean="0"/>
              <a:t>，</a:t>
            </a:r>
            <a:r>
              <a:rPr lang="en-US" altLang="ja-JP" dirty="0" err="1" smtClean="0"/>
              <a:t>CCFinder</a:t>
            </a:r>
            <a:r>
              <a:rPr lang="ja-JP" altLang="en-US" dirty="0" smtClean="0"/>
              <a:t>を使用</a:t>
            </a:r>
            <a:endParaRPr lang="en-US" altLang="ja-JP" dirty="0" smtClean="0"/>
          </a:p>
          <a:p>
            <a:endParaRPr lang="en-US" altLang="ja-JP" dirty="0" smtClean="0"/>
          </a:p>
          <a:p>
            <a:r>
              <a:rPr lang="ja-JP" altLang="en-US" dirty="0" smtClean="0"/>
              <a:t>リリース中のコンポーネントに対する障害報告数</a:t>
            </a:r>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7</a:t>
            </a:fld>
            <a:endParaRPr lang="en-US" altLang="ja-JP"/>
          </a:p>
        </p:txBody>
      </p:sp>
    </p:spTree>
    <p:extLst>
      <p:ext uri="{BB962C8B-B14F-4D97-AF65-F5344CB8AC3E}">
        <p14:creationId xmlns:p14="http://schemas.microsoft.com/office/powerpoint/2010/main" val="2178637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クローン率が急上昇したリリース</a:t>
            </a:r>
            <a:endParaRPr kumimoji="1" lang="ja-JP" altLang="en-US" dirty="0"/>
          </a:p>
        </p:txBody>
      </p:sp>
      <p:sp>
        <p:nvSpPr>
          <p:cNvPr id="3" name="コンテンツ プレースホルダー 2"/>
          <p:cNvSpPr>
            <a:spLocks noGrp="1"/>
          </p:cNvSpPr>
          <p:nvPr>
            <p:ph idx="1"/>
          </p:nvPr>
        </p:nvSpPr>
        <p:spPr>
          <a:xfrm>
            <a:off x="323851" y="1412875"/>
            <a:ext cx="8568630" cy="2736205"/>
          </a:xfrm>
        </p:spPr>
        <p:txBody>
          <a:bodyPr>
            <a:normAutofit fontScale="77500" lnSpcReduction="20000"/>
          </a:bodyPr>
          <a:lstStyle/>
          <a:p>
            <a:r>
              <a:rPr kumimoji="1" lang="ja-JP" altLang="en-US" dirty="0" smtClean="0"/>
              <a:t>バージョン</a:t>
            </a:r>
            <a:r>
              <a:rPr kumimoji="1" lang="en-US" altLang="ja-JP" dirty="0" smtClean="0"/>
              <a:t>8.0.0</a:t>
            </a:r>
            <a:r>
              <a:rPr lang="ja-JP" altLang="en-US" dirty="0" err="1" smtClean="0"/>
              <a:t>，</a:t>
            </a:r>
            <a:r>
              <a:rPr kumimoji="1" lang="ja-JP" altLang="en-US" dirty="0" smtClean="0"/>
              <a:t>もしくは</a:t>
            </a:r>
            <a:r>
              <a:rPr lang="en-US" altLang="ja-JP" dirty="0" smtClean="0"/>
              <a:t>9.0.0</a:t>
            </a:r>
            <a:r>
              <a:rPr lang="ja-JP" altLang="en-US" dirty="0" smtClean="0"/>
              <a:t>でクローン率が急上昇しているコンポーネントが数多く存在</a:t>
            </a:r>
            <a:endParaRPr lang="en-US" altLang="ja-JP" dirty="0" smtClean="0"/>
          </a:p>
          <a:p>
            <a:pPr lvl="1"/>
            <a:r>
              <a:rPr kumimoji="1" lang="ja-JP" altLang="en-US" dirty="0" smtClean="0"/>
              <a:t>大規模な改修があったバージョンであり，クローン率の高いコードが大量に</a:t>
            </a:r>
            <a:r>
              <a:rPr lang="ja-JP" altLang="en-US" dirty="0" smtClean="0"/>
              <a:t>増加したと考えられる</a:t>
            </a:r>
            <a:endParaRPr lang="en-US" altLang="ja-JP" dirty="0" smtClean="0"/>
          </a:p>
          <a:p>
            <a:r>
              <a:rPr kumimoji="1" lang="ja-JP" altLang="en-US" dirty="0" smtClean="0"/>
              <a:t>同時に障害報告が増加したコンポーネントがある</a:t>
            </a:r>
            <a:endParaRPr kumimoji="1" lang="en-US" altLang="ja-JP" dirty="0" smtClean="0"/>
          </a:p>
          <a:p>
            <a:pPr lvl="1"/>
            <a:r>
              <a:rPr lang="ja-JP" altLang="en-US" dirty="0" smtClean="0"/>
              <a:t>低品質なコードが増加したことで，</a:t>
            </a:r>
            <a:r>
              <a:rPr lang="en-US" altLang="ja-JP" dirty="0" smtClean="0"/>
              <a:t/>
            </a:r>
            <a:br>
              <a:rPr lang="en-US" altLang="ja-JP" dirty="0" smtClean="0"/>
            </a:br>
            <a:r>
              <a:rPr lang="ja-JP" altLang="en-US" dirty="0" smtClean="0"/>
              <a:t>障害が増加したと考えられる．</a:t>
            </a:r>
            <a:endParaRPr lang="en-US" altLang="ja-JP" dirty="0" smtClean="0"/>
          </a:p>
          <a:p>
            <a:pPr lvl="1"/>
            <a:r>
              <a:rPr kumimoji="1" lang="ja-JP" altLang="en-US" dirty="0" smtClean="0"/>
              <a:t>例：</a:t>
            </a:r>
            <a:r>
              <a:rPr kumimoji="1" lang="en-US" altLang="ja-JP" dirty="0" err="1" smtClean="0"/>
              <a:t>fs</a:t>
            </a:r>
            <a:r>
              <a:rPr kumimoji="1" lang="ja-JP" altLang="en-US" dirty="0" smtClean="0"/>
              <a:t>コンポーネント</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7C204B51-D116-487B-B5E9-BDD472266A60}" type="slidenum">
              <a:rPr lang="en-US" altLang="ja-JP" smtClean="0"/>
              <a:pPr/>
              <a:t>8</a:t>
            </a:fld>
            <a:endParaRPr lang="en-US" altLang="ja-JP"/>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3" y="4263832"/>
            <a:ext cx="8784975" cy="2058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3068960"/>
            <a:ext cx="1800201" cy="3645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0074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solidFill>
          <a:srgbClr val="FFCC99"/>
        </a:solidFill>
        <a:ln w="19050"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
      <a:clrScheme name="Sel-BlueMonday 3">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A7A9FB"/>
        </a:hlink>
        <a:folHlink>
          <a:srgbClr val="000066"/>
        </a:folHlink>
      </a:clrScheme>
      <a:clrMap bg1="dk2" tx1="lt1" bg2="dk1" tx2="lt2" accent1="accent1" accent2="accent2" accent3="accent3" accent4="accent4" accent5="accent5" accent6="accent6" hlink="hlink" folHlink="folHlink"/>
    </a:extraClrScheme>
    <a:extraClrScheme>
      <a:clrScheme name="Sel-BlueMonday 4">
        <a:dk1>
          <a:srgbClr val="000000"/>
        </a:dk1>
        <a:lt1>
          <a:srgbClr val="FFFFFF"/>
        </a:lt1>
        <a:dk2>
          <a:srgbClr val="056400"/>
        </a:dk2>
        <a:lt2>
          <a:srgbClr val="94C8C3"/>
        </a:lt2>
        <a:accent1>
          <a:srgbClr val="4FB616"/>
        </a:accent1>
        <a:accent2>
          <a:srgbClr val="87E044"/>
        </a:accent2>
        <a:accent3>
          <a:srgbClr val="FFFFFF"/>
        </a:accent3>
        <a:accent4>
          <a:srgbClr val="000000"/>
        </a:accent4>
        <a:accent5>
          <a:srgbClr val="B2D7AB"/>
        </a:accent5>
        <a:accent6>
          <a:srgbClr val="7ACB3D"/>
        </a:accent6>
        <a:hlink>
          <a:srgbClr val="D6E739"/>
        </a:hlink>
        <a:folHlink>
          <a:srgbClr val="06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4967</TotalTime>
  <Words>1127</Words>
  <Application>Microsoft Office PowerPoint</Application>
  <PresentationFormat>画面に合わせる (4:3)</PresentationFormat>
  <Paragraphs>191</Paragraphs>
  <Slides>14</Slides>
  <Notes>7</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Sel-BlueMonday</vt:lpstr>
      <vt:lpstr>オープンソースソフトウェアの進化におけるコードクローンと障害報告の関係の調査</vt:lpstr>
      <vt:lpstr>研究の背景</vt:lpstr>
      <vt:lpstr>研究の目的</vt:lpstr>
      <vt:lpstr>調査の概要</vt:lpstr>
      <vt:lpstr>障害報告ID取得および該当コンポーネント特定</vt:lpstr>
      <vt:lpstr>バージョン毎の開発期間の特定</vt:lpstr>
      <vt:lpstr>調査対象</vt:lpstr>
      <vt:lpstr>計測データ</vt:lpstr>
      <vt:lpstr>クローン率が急上昇したリリース</vt:lpstr>
      <vt:lpstr>クローン率の高いコンポーネント</vt:lpstr>
      <vt:lpstr>例：ISAコンポーネント</vt:lpstr>
      <vt:lpstr>障害の多いリリース</vt:lpstr>
      <vt:lpstr>まとめ</vt:lpstr>
      <vt:lpstr>今後の課題</vt:lpstr>
    </vt:vector>
  </TitlesOfParts>
  <Company>井上研究室</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rniitani</dc:creator>
  <cp:lastModifiedBy>t-masai</cp:lastModifiedBy>
  <cp:revision>137</cp:revision>
  <cp:lastPrinted>2012-02-13T15:10:42Z</cp:lastPrinted>
  <dcterms:created xsi:type="dcterms:W3CDTF">2007-01-26T06:08:37Z</dcterms:created>
  <dcterms:modified xsi:type="dcterms:W3CDTF">2012-02-27T00:17:44Z</dcterms:modified>
</cp:coreProperties>
</file>