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2.xml" ContentType="application/vnd.openxmlformats-officedocument.presentationml.notesSlide+xml"/>
  <Override PartName="/ppt/charts/chart4.xml" ContentType="application/vnd.openxmlformats-officedocument.drawingml.chart+xml"/>
  <Override PartName="/ppt/notesSlides/notesSlide23.xml" ContentType="application/vnd.openxmlformats-officedocument.presentationml.notesSlide+xml"/>
  <Override PartName="/ppt/charts/chart5.xml" ContentType="application/vnd.openxmlformats-officedocument.drawingml.chart+xml"/>
  <Override PartName="/ppt/notesSlides/notesSlide24.xml" ContentType="application/vnd.openxmlformats-officedocument.presentationml.notesSlide+xml"/>
  <Override PartName="/ppt/charts/chart6.xml" ContentType="application/vnd.openxmlformats-officedocument.drawingml.chart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9" r:id="rId3"/>
    <p:sldId id="257" r:id="rId4"/>
    <p:sldId id="287" r:id="rId5"/>
    <p:sldId id="288" r:id="rId6"/>
    <p:sldId id="291" r:id="rId7"/>
    <p:sldId id="290" r:id="rId8"/>
    <p:sldId id="318" r:id="rId9"/>
    <p:sldId id="292" r:id="rId10"/>
    <p:sldId id="319" r:id="rId11"/>
    <p:sldId id="309" r:id="rId12"/>
    <p:sldId id="310" r:id="rId13"/>
    <p:sldId id="312" r:id="rId14"/>
    <p:sldId id="267" r:id="rId15"/>
    <p:sldId id="315" r:id="rId16"/>
    <p:sldId id="313" r:id="rId17"/>
    <p:sldId id="323" r:id="rId18"/>
    <p:sldId id="271" r:id="rId19"/>
    <p:sldId id="304" r:id="rId20"/>
    <p:sldId id="316" r:id="rId21"/>
    <p:sldId id="311" r:id="rId22"/>
    <p:sldId id="273" r:id="rId23"/>
    <p:sldId id="272" r:id="rId24"/>
    <p:sldId id="274" r:id="rId25"/>
    <p:sldId id="275" r:id="rId26"/>
    <p:sldId id="307" r:id="rId27"/>
    <p:sldId id="277" r:id="rId28"/>
    <p:sldId id="327" r:id="rId29"/>
    <p:sldId id="285" r:id="rId30"/>
    <p:sldId id="286" r:id="rId31"/>
    <p:sldId id="314" r:id="rId32"/>
    <p:sldId id="320" r:id="rId33"/>
    <p:sldId id="321" r:id="rId34"/>
    <p:sldId id="326" r:id="rId35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FEC"/>
    <a:srgbClr val="FBDF79"/>
    <a:srgbClr val="FFFF9B"/>
    <a:srgbClr val="FF0000"/>
    <a:srgbClr val="D0E0BA"/>
    <a:srgbClr val="ECEECE"/>
    <a:srgbClr val="FF9933"/>
    <a:srgbClr val="FFFF00"/>
    <a:srgbClr val="FFD961"/>
    <a:srgbClr val="FCE5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57" autoAdjust="0"/>
    <p:restoredTop sz="55018" autoAdjust="0"/>
  </p:normalViewPr>
  <p:slideViewPr>
    <p:cSldViewPr>
      <p:cViewPr varScale="1">
        <p:scale>
          <a:sx n="27" d="100"/>
          <a:sy n="27" d="100"/>
        </p:scale>
        <p:origin x="-1694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765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choi\Dropbox\m_thesis\results\output_refacotirng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choi\Dropbox\m_thesis\results\output_refacotirng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choi\Dropbox\m_thesis\results\output_refacotirng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choi\Dropbox\m_thesis\results\output_refacotirng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choi\Dropbox\m_thesis\results\output_refacotirng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choi\Dropbox\m_thesis\results\graph_replacemetho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FF9933"/>
              </a:solidFill>
              <a:ln>
                <a:solidFill>
                  <a:srgbClr val="FF9933"/>
                </a:solidFill>
              </a:ln>
            </c:spPr>
          </c:dPt>
          <c:dPt>
            <c:idx val="5"/>
            <c:bubble3D val="0"/>
            <c:spPr>
              <a:solidFill>
                <a:srgbClr val="FF0000"/>
              </a:solidFill>
            </c:spPr>
          </c:dPt>
          <c:cat>
            <c:strRef>
              <c:f>overall!$B$1:$G$1</c:f>
              <c:strCache>
                <c:ptCount val="6"/>
                <c:pt idx="0">
                  <c:v>Extract Method</c:v>
                </c:pt>
                <c:pt idx="1">
                  <c:v>Extract Superclass</c:v>
                </c:pt>
                <c:pt idx="2">
                  <c:v>Form Tmplate Method</c:v>
                </c:pt>
                <c:pt idx="3">
                  <c:v>Parameterize Method</c:v>
                </c:pt>
                <c:pt idx="4">
                  <c:v>Pull Up Method</c:v>
                </c:pt>
                <c:pt idx="5">
                  <c:v>Replace Method with Method Object</c:v>
                </c:pt>
              </c:strCache>
            </c:strRef>
          </c:cat>
          <c:val>
            <c:numRef>
              <c:f>overall!$B$2:$G$2</c:f>
              <c:numCache>
                <c:formatCode>General</c:formatCode>
                <c:ptCount val="6"/>
                <c:pt idx="0">
                  <c:v>11</c:v>
                </c:pt>
                <c:pt idx="1">
                  <c:v>1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i="1"/>
            </a:pPr>
            <a:endParaRPr lang="ja-JP"/>
          </a:p>
        </c:txPr>
      </c:legendEntry>
      <c:legendEntry>
        <c:idx val="1"/>
        <c:txPr>
          <a:bodyPr/>
          <a:lstStyle/>
          <a:p>
            <a:pPr>
              <a:defRPr sz="1600" i="1"/>
            </a:pPr>
            <a:endParaRPr lang="ja-JP"/>
          </a:p>
        </c:txPr>
      </c:legendEntry>
      <c:legendEntry>
        <c:idx val="2"/>
        <c:txPr>
          <a:bodyPr/>
          <a:lstStyle/>
          <a:p>
            <a:pPr>
              <a:defRPr sz="1600" i="1"/>
            </a:pPr>
            <a:endParaRPr lang="ja-JP"/>
          </a:p>
        </c:txPr>
      </c:legendEntry>
      <c:legendEntry>
        <c:idx val="3"/>
        <c:txPr>
          <a:bodyPr/>
          <a:lstStyle/>
          <a:p>
            <a:pPr>
              <a:defRPr sz="1600" i="1"/>
            </a:pPr>
            <a:endParaRPr lang="ja-JP"/>
          </a:p>
        </c:txPr>
      </c:legendEntry>
      <c:legendEntry>
        <c:idx val="4"/>
        <c:txPr>
          <a:bodyPr/>
          <a:lstStyle/>
          <a:p>
            <a:pPr>
              <a:defRPr sz="1600" i="1"/>
            </a:pPr>
            <a:endParaRPr lang="ja-JP"/>
          </a:p>
        </c:txPr>
      </c:legendEntry>
      <c:legendEntry>
        <c:idx val="5"/>
        <c:txPr>
          <a:bodyPr/>
          <a:lstStyle/>
          <a:p>
            <a:pPr>
              <a:defRPr sz="1600" i="1"/>
            </a:pPr>
            <a:endParaRPr lang="ja-JP"/>
          </a:p>
        </c:txPr>
      </c:legendEntry>
      <c:layout>
        <c:manualLayout>
          <c:xMode val="edge"/>
          <c:yMode val="edge"/>
          <c:x val="0.67118845328755006"/>
          <c:y val="8.3252857944558474E-4"/>
          <c:w val="0.32881155566048287"/>
          <c:h val="0.99464518187437867"/>
        </c:manualLayout>
      </c:layout>
      <c:overlay val="0"/>
      <c:txPr>
        <a:bodyPr/>
        <a:lstStyle/>
        <a:p>
          <a:pPr>
            <a:defRPr sz="1600"/>
          </a:pPr>
          <a:endParaRPr lang="ja-JP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'extract_method(sim)'!$M$32</c:f>
              <c:strCache>
                <c:ptCount val="1"/>
                <c:pt idx="0">
                  <c:v>Extract Method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'extract_method(sim)'!$L$37:$L$42</c:f>
              <c:strCache>
                <c:ptCount val="6"/>
                <c:pt idx="0">
                  <c:v>40~49</c:v>
                </c:pt>
                <c:pt idx="1">
                  <c:v>50~59</c:v>
                </c:pt>
                <c:pt idx="2">
                  <c:v>60~69</c:v>
                </c:pt>
                <c:pt idx="3">
                  <c:v>70~79</c:v>
                </c:pt>
                <c:pt idx="4">
                  <c:v>80~89</c:v>
                </c:pt>
                <c:pt idx="5">
                  <c:v>90~100</c:v>
                </c:pt>
              </c:strCache>
            </c:strRef>
          </c:cat>
          <c:val>
            <c:numRef>
              <c:f>'extract_method(sim)'!$M$37:$M$42</c:f>
              <c:numCache>
                <c:formatCode>General</c:formatCode>
                <c:ptCount val="6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'extract_method(sim)'!$N$32</c:f>
              <c:strCache>
                <c:ptCount val="1"/>
                <c:pt idx="0">
                  <c:v>Extract Superclass</c:v>
                </c:pt>
              </c:strCache>
            </c:strRef>
          </c:tx>
          <c:invertIfNegative val="0"/>
          <c:cat>
            <c:strRef>
              <c:f>'extract_method(sim)'!$L$37:$L$42</c:f>
              <c:strCache>
                <c:ptCount val="6"/>
                <c:pt idx="0">
                  <c:v>40~49</c:v>
                </c:pt>
                <c:pt idx="1">
                  <c:v>50~59</c:v>
                </c:pt>
                <c:pt idx="2">
                  <c:v>60~69</c:v>
                </c:pt>
                <c:pt idx="3">
                  <c:v>70~79</c:v>
                </c:pt>
                <c:pt idx="4">
                  <c:v>80~89</c:v>
                </c:pt>
                <c:pt idx="5">
                  <c:v>90~100</c:v>
                </c:pt>
              </c:strCache>
            </c:strRef>
          </c:cat>
          <c:val>
            <c:numRef>
              <c:f>'extract_method(sim)'!$N$37:$N$42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'extract_method(sim)'!$O$32</c:f>
              <c:strCache>
                <c:ptCount val="1"/>
                <c:pt idx="0">
                  <c:v>Form Template Method</c:v>
                </c:pt>
              </c:strCache>
            </c:strRef>
          </c:tx>
          <c:spPr>
            <a:solidFill>
              <a:srgbClr val="FF9933"/>
            </a:solidFill>
          </c:spPr>
          <c:invertIfNegative val="0"/>
          <c:cat>
            <c:strRef>
              <c:f>'extract_method(sim)'!$L$37:$L$42</c:f>
              <c:strCache>
                <c:ptCount val="6"/>
                <c:pt idx="0">
                  <c:v>40~49</c:v>
                </c:pt>
                <c:pt idx="1">
                  <c:v>50~59</c:v>
                </c:pt>
                <c:pt idx="2">
                  <c:v>60~69</c:v>
                </c:pt>
                <c:pt idx="3">
                  <c:v>70~79</c:v>
                </c:pt>
                <c:pt idx="4">
                  <c:v>80~89</c:v>
                </c:pt>
                <c:pt idx="5">
                  <c:v>90~100</c:v>
                </c:pt>
              </c:strCache>
            </c:strRef>
          </c:cat>
          <c:val>
            <c:numRef>
              <c:f>'extract_method(sim)'!$O$37:$O$42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'extract_method(sim)'!$P$32</c:f>
              <c:strCache>
                <c:ptCount val="1"/>
                <c:pt idx="0">
                  <c:v>Replace Method with Method Object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'extract_method(sim)'!$L$37:$L$42</c:f>
              <c:strCache>
                <c:ptCount val="6"/>
                <c:pt idx="0">
                  <c:v>40~49</c:v>
                </c:pt>
                <c:pt idx="1">
                  <c:v>50~59</c:v>
                </c:pt>
                <c:pt idx="2">
                  <c:v>60~69</c:v>
                </c:pt>
                <c:pt idx="3">
                  <c:v>70~79</c:v>
                </c:pt>
                <c:pt idx="4">
                  <c:v>80~89</c:v>
                </c:pt>
                <c:pt idx="5">
                  <c:v>90~100</c:v>
                </c:pt>
              </c:strCache>
            </c:strRef>
          </c:cat>
          <c:val>
            <c:numRef>
              <c:f>'extract_method(sim)'!$P$37:$P$42</c:f>
              <c:numCache>
                <c:formatCode>General</c:formatCode>
                <c:ptCount val="6"/>
                <c:pt idx="0">
                  <c:v>7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3</c:v>
                </c:pt>
                <c:pt idx="5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188288"/>
        <c:axId val="34198272"/>
      </c:barChart>
      <c:catAx>
        <c:axId val="341882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34198272"/>
        <c:crosses val="autoZero"/>
        <c:auto val="1"/>
        <c:lblAlgn val="ctr"/>
        <c:lblOffset val="100"/>
        <c:noMultiLvlLbl val="0"/>
      </c:catAx>
      <c:valAx>
        <c:axId val="34198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34188288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1600" i="1"/>
            </a:pPr>
            <a:endParaRPr lang="ja-JP"/>
          </a:p>
        </c:txPr>
      </c:legendEntry>
      <c:legendEntry>
        <c:idx val="1"/>
        <c:txPr>
          <a:bodyPr/>
          <a:lstStyle/>
          <a:p>
            <a:pPr>
              <a:defRPr sz="1600" i="1"/>
            </a:pPr>
            <a:endParaRPr lang="ja-JP"/>
          </a:p>
        </c:txPr>
      </c:legendEntry>
      <c:legendEntry>
        <c:idx val="2"/>
        <c:txPr>
          <a:bodyPr/>
          <a:lstStyle/>
          <a:p>
            <a:pPr>
              <a:defRPr sz="1600" i="1"/>
            </a:pPr>
            <a:endParaRPr lang="ja-JP"/>
          </a:p>
        </c:txPr>
      </c:legendEntry>
      <c:legendEntry>
        <c:idx val="3"/>
        <c:txPr>
          <a:bodyPr/>
          <a:lstStyle/>
          <a:p>
            <a:pPr>
              <a:defRPr sz="1600" i="1"/>
            </a:pPr>
            <a:endParaRPr lang="ja-JP"/>
          </a:p>
        </c:txPr>
      </c:legendEntry>
      <c:layout>
        <c:manualLayout>
          <c:xMode val="edge"/>
          <c:yMode val="edge"/>
          <c:x val="4.2309475192411579E-2"/>
          <c:y val="0.8528360485198615"/>
          <c:w val="0.95769052480758854"/>
          <c:h val="0.14716395148013861"/>
        </c:manualLayout>
      </c:layout>
      <c:overlay val="0"/>
      <c:txPr>
        <a:bodyPr/>
        <a:lstStyle/>
        <a:p>
          <a:pPr>
            <a:defRPr sz="16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'extract_method(sim)'!$M$32</c:f>
              <c:strCache>
                <c:ptCount val="1"/>
                <c:pt idx="0">
                  <c:v>Extract Method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'extract_method(sim)'!$L$37:$L$42</c:f>
              <c:strCache>
                <c:ptCount val="6"/>
                <c:pt idx="0">
                  <c:v>40~49</c:v>
                </c:pt>
                <c:pt idx="1">
                  <c:v>50~59</c:v>
                </c:pt>
                <c:pt idx="2">
                  <c:v>60~69</c:v>
                </c:pt>
                <c:pt idx="3">
                  <c:v>70~79</c:v>
                </c:pt>
                <c:pt idx="4">
                  <c:v>80~89</c:v>
                </c:pt>
                <c:pt idx="5">
                  <c:v>90~100</c:v>
                </c:pt>
              </c:strCache>
            </c:strRef>
          </c:cat>
          <c:val>
            <c:numRef>
              <c:f>'extract_method(sim)'!$M$37:$M$42</c:f>
              <c:numCache>
                <c:formatCode>General</c:formatCode>
                <c:ptCount val="6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'extract_method(sim)'!$N$32</c:f>
              <c:strCache>
                <c:ptCount val="1"/>
                <c:pt idx="0">
                  <c:v>Extract Superclass</c:v>
                </c:pt>
              </c:strCache>
            </c:strRef>
          </c:tx>
          <c:invertIfNegative val="0"/>
          <c:cat>
            <c:strRef>
              <c:f>'extract_method(sim)'!$L$37:$L$42</c:f>
              <c:strCache>
                <c:ptCount val="6"/>
                <c:pt idx="0">
                  <c:v>40~49</c:v>
                </c:pt>
                <c:pt idx="1">
                  <c:v>50~59</c:v>
                </c:pt>
                <c:pt idx="2">
                  <c:v>60~69</c:v>
                </c:pt>
                <c:pt idx="3">
                  <c:v>70~79</c:v>
                </c:pt>
                <c:pt idx="4">
                  <c:v>80~89</c:v>
                </c:pt>
                <c:pt idx="5">
                  <c:v>90~100</c:v>
                </c:pt>
              </c:strCache>
            </c:strRef>
          </c:cat>
          <c:val>
            <c:numRef>
              <c:f>'extract_method(sim)'!$N$37:$N$42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'extract_method(sim)'!$O$32</c:f>
              <c:strCache>
                <c:ptCount val="1"/>
                <c:pt idx="0">
                  <c:v>Form Template Method</c:v>
                </c:pt>
              </c:strCache>
            </c:strRef>
          </c:tx>
          <c:spPr>
            <a:solidFill>
              <a:srgbClr val="FF9933"/>
            </a:solidFill>
          </c:spPr>
          <c:invertIfNegative val="0"/>
          <c:cat>
            <c:strRef>
              <c:f>'extract_method(sim)'!$L$37:$L$42</c:f>
              <c:strCache>
                <c:ptCount val="6"/>
                <c:pt idx="0">
                  <c:v>40~49</c:v>
                </c:pt>
                <c:pt idx="1">
                  <c:v>50~59</c:v>
                </c:pt>
                <c:pt idx="2">
                  <c:v>60~69</c:v>
                </c:pt>
                <c:pt idx="3">
                  <c:v>70~79</c:v>
                </c:pt>
                <c:pt idx="4">
                  <c:v>80~89</c:v>
                </c:pt>
                <c:pt idx="5">
                  <c:v>90~100</c:v>
                </c:pt>
              </c:strCache>
            </c:strRef>
          </c:cat>
          <c:val>
            <c:numRef>
              <c:f>'extract_method(sim)'!$O$37:$O$42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'extract_method(sim)'!$P$32</c:f>
              <c:strCache>
                <c:ptCount val="1"/>
                <c:pt idx="0">
                  <c:v>Replace Method with Method Object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'extract_method(sim)'!$L$37:$L$42</c:f>
              <c:strCache>
                <c:ptCount val="6"/>
                <c:pt idx="0">
                  <c:v>40~49</c:v>
                </c:pt>
                <c:pt idx="1">
                  <c:v>50~59</c:v>
                </c:pt>
                <c:pt idx="2">
                  <c:v>60~69</c:v>
                </c:pt>
                <c:pt idx="3">
                  <c:v>70~79</c:v>
                </c:pt>
                <c:pt idx="4">
                  <c:v>80~89</c:v>
                </c:pt>
                <c:pt idx="5">
                  <c:v>90~100</c:v>
                </c:pt>
              </c:strCache>
            </c:strRef>
          </c:cat>
          <c:val>
            <c:numRef>
              <c:f>'extract_method(sim)'!$P$37:$P$42</c:f>
              <c:numCache>
                <c:formatCode>General</c:formatCode>
                <c:ptCount val="6"/>
                <c:pt idx="0">
                  <c:v>7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3</c:v>
                </c:pt>
                <c:pt idx="5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1914624"/>
        <c:axId val="71916160"/>
      </c:barChart>
      <c:catAx>
        <c:axId val="719146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71916160"/>
        <c:crosses val="autoZero"/>
        <c:auto val="1"/>
        <c:lblAlgn val="ctr"/>
        <c:lblOffset val="100"/>
        <c:noMultiLvlLbl val="0"/>
      </c:catAx>
      <c:valAx>
        <c:axId val="719161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71914624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1600" i="1"/>
            </a:pPr>
            <a:endParaRPr lang="ja-JP"/>
          </a:p>
        </c:txPr>
      </c:legendEntry>
      <c:legendEntry>
        <c:idx val="1"/>
        <c:txPr>
          <a:bodyPr/>
          <a:lstStyle/>
          <a:p>
            <a:pPr>
              <a:defRPr sz="1600" i="1"/>
            </a:pPr>
            <a:endParaRPr lang="ja-JP"/>
          </a:p>
        </c:txPr>
      </c:legendEntry>
      <c:legendEntry>
        <c:idx val="2"/>
        <c:txPr>
          <a:bodyPr/>
          <a:lstStyle/>
          <a:p>
            <a:pPr>
              <a:defRPr sz="1600" i="1"/>
            </a:pPr>
            <a:endParaRPr lang="ja-JP"/>
          </a:p>
        </c:txPr>
      </c:legendEntry>
      <c:legendEntry>
        <c:idx val="3"/>
        <c:txPr>
          <a:bodyPr/>
          <a:lstStyle/>
          <a:p>
            <a:pPr>
              <a:defRPr sz="1600" i="1"/>
            </a:pPr>
            <a:endParaRPr lang="ja-JP"/>
          </a:p>
        </c:txPr>
      </c:legendEntry>
      <c:layout>
        <c:manualLayout>
          <c:xMode val="edge"/>
          <c:yMode val="edge"/>
          <c:x val="5.1694447743354181E-2"/>
          <c:y val="0.83943450727696911"/>
          <c:w val="0.94830555225664581"/>
          <c:h val="0.14200030405978284"/>
        </c:manualLayout>
      </c:layout>
      <c:overlay val="0"/>
      <c:txPr>
        <a:bodyPr/>
        <a:lstStyle/>
        <a:p>
          <a:pPr>
            <a:defRPr sz="16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320273592789214E-2"/>
          <c:y val="6.0416666666666702E-2"/>
          <c:w val="0.91335503784603633"/>
          <c:h val="0.5441546851188442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'extract_method (lengthdifferen)'!$B$98</c:f>
              <c:strCache>
                <c:ptCount val="1"/>
                <c:pt idx="0">
                  <c:v>Extract Method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'extract_method (lengthdifferen)'!$A$99:$A$108</c:f>
              <c:strCache>
                <c:ptCount val="10"/>
                <c:pt idx="0">
                  <c:v>0~99</c:v>
                </c:pt>
                <c:pt idx="1">
                  <c:v>100~199</c:v>
                </c:pt>
                <c:pt idx="2">
                  <c:v>200~299</c:v>
                </c:pt>
                <c:pt idx="3">
                  <c:v>300~399</c:v>
                </c:pt>
                <c:pt idx="4">
                  <c:v>400~499</c:v>
                </c:pt>
                <c:pt idx="5">
                  <c:v>500~599</c:v>
                </c:pt>
                <c:pt idx="6">
                  <c:v>600~699</c:v>
                </c:pt>
                <c:pt idx="7">
                  <c:v>700~799</c:v>
                </c:pt>
                <c:pt idx="8">
                  <c:v>800~899</c:v>
                </c:pt>
                <c:pt idx="9">
                  <c:v>900~1000</c:v>
                </c:pt>
              </c:strCache>
            </c:strRef>
          </c:cat>
          <c:val>
            <c:numRef>
              <c:f>'extract_method (lengthdifferen)'!$B$99:$B$108</c:f>
              <c:numCache>
                <c:formatCode>General</c:formatCode>
                <c:ptCount val="10"/>
                <c:pt idx="0">
                  <c:v>11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1"/>
          <c:order val="1"/>
          <c:tx>
            <c:strRef>
              <c:f>'extract_method (lengthdifferen)'!$C$98</c:f>
              <c:strCache>
                <c:ptCount val="1"/>
                <c:pt idx="0">
                  <c:v>Extract Superclass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'extract_method (lengthdifferen)'!$A$99:$A$108</c:f>
              <c:strCache>
                <c:ptCount val="10"/>
                <c:pt idx="0">
                  <c:v>0~99</c:v>
                </c:pt>
                <c:pt idx="1">
                  <c:v>100~199</c:v>
                </c:pt>
                <c:pt idx="2">
                  <c:v>200~299</c:v>
                </c:pt>
                <c:pt idx="3">
                  <c:v>300~399</c:v>
                </c:pt>
                <c:pt idx="4">
                  <c:v>400~499</c:v>
                </c:pt>
                <c:pt idx="5">
                  <c:v>500~599</c:v>
                </c:pt>
                <c:pt idx="6">
                  <c:v>600~699</c:v>
                </c:pt>
                <c:pt idx="7">
                  <c:v>700~799</c:v>
                </c:pt>
                <c:pt idx="8">
                  <c:v>800~899</c:v>
                </c:pt>
                <c:pt idx="9">
                  <c:v>900~1000</c:v>
                </c:pt>
              </c:strCache>
            </c:strRef>
          </c:cat>
          <c:val>
            <c:numRef>
              <c:f>'extract_method (lengthdifferen)'!$C$99:$C$108</c:f>
              <c:numCache>
                <c:formatCode>General</c:formatCode>
                <c:ptCount val="10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2"/>
          <c:order val="2"/>
          <c:tx>
            <c:strRef>
              <c:f>'extract_method (lengthdifferen)'!$D$98</c:f>
              <c:strCache>
                <c:ptCount val="1"/>
                <c:pt idx="0">
                  <c:v>Form Template Method</c:v>
                </c:pt>
              </c:strCache>
            </c:strRef>
          </c:tx>
          <c:spPr>
            <a:solidFill>
              <a:srgbClr val="FF9933"/>
            </a:solidFill>
          </c:spPr>
          <c:invertIfNegative val="0"/>
          <c:cat>
            <c:strRef>
              <c:f>'extract_method (lengthdifferen)'!$A$99:$A$108</c:f>
              <c:strCache>
                <c:ptCount val="10"/>
                <c:pt idx="0">
                  <c:v>0~99</c:v>
                </c:pt>
                <c:pt idx="1">
                  <c:v>100~199</c:v>
                </c:pt>
                <c:pt idx="2">
                  <c:v>200~299</c:v>
                </c:pt>
                <c:pt idx="3">
                  <c:v>300~399</c:v>
                </c:pt>
                <c:pt idx="4">
                  <c:v>400~499</c:v>
                </c:pt>
                <c:pt idx="5">
                  <c:v>500~599</c:v>
                </c:pt>
                <c:pt idx="6">
                  <c:v>600~699</c:v>
                </c:pt>
                <c:pt idx="7">
                  <c:v>700~799</c:v>
                </c:pt>
                <c:pt idx="8">
                  <c:v>800~899</c:v>
                </c:pt>
                <c:pt idx="9">
                  <c:v>900~1000</c:v>
                </c:pt>
              </c:strCache>
            </c:strRef>
          </c:cat>
          <c:val>
            <c:numRef>
              <c:f>'extract_method (lengthdifferen)'!$D$99:$D$108</c:f>
              <c:numCache>
                <c:formatCode>General</c:formatCode>
                <c:ptCount val="10"/>
                <c:pt idx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3"/>
          <c:order val="3"/>
          <c:tx>
            <c:strRef>
              <c:f>'extract_method (lengthdifferen)'!$E$98</c:f>
              <c:strCache>
                <c:ptCount val="1"/>
                <c:pt idx="0">
                  <c:v>Replace Method with Method Object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'extract_method (lengthdifferen)'!$A$99:$A$108</c:f>
              <c:strCache>
                <c:ptCount val="10"/>
                <c:pt idx="0">
                  <c:v>0~99</c:v>
                </c:pt>
                <c:pt idx="1">
                  <c:v>100~199</c:v>
                </c:pt>
                <c:pt idx="2">
                  <c:v>200~299</c:v>
                </c:pt>
                <c:pt idx="3">
                  <c:v>300~399</c:v>
                </c:pt>
                <c:pt idx="4">
                  <c:v>400~499</c:v>
                </c:pt>
                <c:pt idx="5">
                  <c:v>500~599</c:v>
                </c:pt>
                <c:pt idx="6">
                  <c:v>600~699</c:v>
                </c:pt>
                <c:pt idx="7">
                  <c:v>700~799</c:v>
                </c:pt>
                <c:pt idx="8">
                  <c:v>800~899</c:v>
                </c:pt>
                <c:pt idx="9">
                  <c:v>900~1000</c:v>
                </c:pt>
              </c:strCache>
            </c:strRef>
          </c:cat>
          <c:val>
            <c:numRef>
              <c:f>'extract_method (lengthdifferen)'!$E$99:$E$108</c:f>
              <c:numCache>
                <c:formatCode>General</c:formatCode>
                <c:ptCount val="10"/>
                <c:pt idx="0">
                  <c:v>6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0001920"/>
        <c:axId val="130011904"/>
      </c:barChart>
      <c:catAx>
        <c:axId val="1300019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130011904"/>
        <c:crosses val="autoZero"/>
        <c:auto val="1"/>
        <c:lblAlgn val="ctr"/>
        <c:lblOffset val="100"/>
        <c:noMultiLvlLbl val="0"/>
      </c:catAx>
      <c:valAx>
        <c:axId val="130011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130001920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1600" i="1"/>
            </a:pPr>
            <a:endParaRPr lang="ja-JP"/>
          </a:p>
        </c:txPr>
      </c:legendEntry>
      <c:legendEntry>
        <c:idx val="1"/>
        <c:txPr>
          <a:bodyPr/>
          <a:lstStyle/>
          <a:p>
            <a:pPr>
              <a:defRPr sz="1600" i="1"/>
            </a:pPr>
            <a:endParaRPr lang="ja-JP"/>
          </a:p>
        </c:txPr>
      </c:legendEntry>
      <c:legendEntry>
        <c:idx val="2"/>
        <c:txPr>
          <a:bodyPr/>
          <a:lstStyle/>
          <a:p>
            <a:pPr>
              <a:defRPr sz="1600" i="1"/>
            </a:pPr>
            <a:endParaRPr lang="ja-JP"/>
          </a:p>
        </c:txPr>
      </c:legendEntry>
      <c:legendEntry>
        <c:idx val="3"/>
        <c:txPr>
          <a:bodyPr/>
          <a:lstStyle/>
          <a:p>
            <a:pPr>
              <a:defRPr sz="1600" i="1"/>
            </a:pPr>
            <a:endParaRPr lang="ja-JP"/>
          </a:p>
        </c:txPr>
      </c:legendEntry>
      <c:layout/>
      <c:overlay val="0"/>
      <c:txPr>
        <a:bodyPr/>
        <a:lstStyle/>
        <a:p>
          <a:pPr>
            <a:defRPr sz="16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320273592789214E-2"/>
          <c:y val="6.0416666666666702E-2"/>
          <c:w val="0.91335503784603633"/>
          <c:h val="0.5441546851188442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'extract_method (lengthdifferen)'!$B$98</c:f>
              <c:strCache>
                <c:ptCount val="1"/>
                <c:pt idx="0">
                  <c:v>Extract Method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'extract_method (lengthdifferen)'!$A$99:$A$108</c:f>
              <c:strCache>
                <c:ptCount val="10"/>
                <c:pt idx="0">
                  <c:v>0~99</c:v>
                </c:pt>
                <c:pt idx="1">
                  <c:v>100~199</c:v>
                </c:pt>
                <c:pt idx="2">
                  <c:v>200~299</c:v>
                </c:pt>
                <c:pt idx="3">
                  <c:v>300~399</c:v>
                </c:pt>
                <c:pt idx="4">
                  <c:v>400~499</c:v>
                </c:pt>
                <c:pt idx="5">
                  <c:v>500~599</c:v>
                </c:pt>
                <c:pt idx="6">
                  <c:v>600~699</c:v>
                </c:pt>
                <c:pt idx="7">
                  <c:v>700~799</c:v>
                </c:pt>
                <c:pt idx="8">
                  <c:v>800~899</c:v>
                </c:pt>
                <c:pt idx="9">
                  <c:v>900~1000</c:v>
                </c:pt>
              </c:strCache>
            </c:strRef>
          </c:cat>
          <c:val>
            <c:numRef>
              <c:f>'extract_method (lengthdifferen)'!$B$99:$B$108</c:f>
              <c:numCache>
                <c:formatCode>General</c:formatCode>
                <c:ptCount val="10"/>
                <c:pt idx="0">
                  <c:v>11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1"/>
          <c:order val="1"/>
          <c:tx>
            <c:strRef>
              <c:f>'extract_method (lengthdifferen)'!$C$98</c:f>
              <c:strCache>
                <c:ptCount val="1"/>
                <c:pt idx="0">
                  <c:v>Extract Superclass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'extract_method (lengthdifferen)'!$A$99:$A$108</c:f>
              <c:strCache>
                <c:ptCount val="10"/>
                <c:pt idx="0">
                  <c:v>0~99</c:v>
                </c:pt>
                <c:pt idx="1">
                  <c:v>100~199</c:v>
                </c:pt>
                <c:pt idx="2">
                  <c:v>200~299</c:v>
                </c:pt>
                <c:pt idx="3">
                  <c:v>300~399</c:v>
                </c:pt>
                <c:pt idx="4">
                  <c:v>400~499</c:v>
                </c:pt>
                <c:pt idx="5">
                  <c:v>500~599</c:v>
                </c:pt>
                <c:pt idx="6">
                  <c:v>600~699</c:v>
                </c:pt>
                <c:pt idx="7">
                  <c:v>700~799</c:v>
                </c:pt>
                <c:pt idx="8">
                  <c:v>800~899</c:v>
                </c:pt>
                <c:pt idx="9">
                  <c:v>900~1000</c:v>
                </c:pt>
              </c:strCache>
            </c:strRef>
          </c:cat>
          <c:val>
            <c:numRef>
              <c:f>'extract_method (lengthdifferen)'!$C$99:$C$108</c:f>
              <c:numCache>
                <c:formatCode>General</c:formatCode>
                <c:ptCount val="10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2"/>
          <c:order val="2"/>
          <c:tx>
            <c:strRef>
              <c:f>'extract_method (lengthdifferen)'!$D$98</c:f>
              <c:strCache>
                <c:ptCount val="1"/>
                <c:pt idx="0">
                  <c:v>Form Template Method</c:v>
                </c:pt>
              </c:strCache>
            </c:strRef>
          </c:tx>
          <c:spPr>
            <a:solidFill>
              <a:srgbClr val="FF9933"/>
            </a:solidFill>
          </c:spPr>
          <c:invertIfNegative val="0"/>
          <c:cat>
            <c:strRef>
              <c:f>'extract_method (lengthdifferen)'!$A$99:$A$108</c:f>
              <c:strCache>
                <c:ptCount val="10"/>
                <c:pt idx="0">
                  <c:v>0~99</c:v>
                </c:pt>
                <c:pt idx="1">
                  <c:v>100~199</c:v>
                </c:pt>
                <c:pt idx="2">
                  <c:v>200~299</c:v>
                </c:pt>
                <c:pt idx="3">
                  <c:v>300~399</c:v>
                </c:pt>
                <c:pt idx="4">
                  <c:v>400~499</c:v>
                </c:pt>
                <c:pt idx="5">
                  <c:v>500~599</c:v>
                </c:pt>
                <c:pt idx="6">
                  <c:v>600~699</c:v>
                </c:pt>
                <c:pt idx="7">
                  <c:v>700~799</c:v>
                </c:pt>
                <c:pt idx="8">
                  <c:v>800~899</c:v>
                </c:pt>
                <c:pt idx="9">
                  <c:v>900~1000</c:v>
                </c:pt>
              </c:strCache>
            </c:strRef>
          </c:cat>
          <c:val>
            <c:numRef>
              <c:f>'extract_method (lengthdifferen)'!$D$99:$D$108</c:f>
              <c:numCache>
                <c:formatCode>General</c:formatCode>
                <c:ptCount val="10"/>
                <c:pt idx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3"/>
          <c:order val="3"/>
          <c:tx>
            <c:strRef>
              <c:f>'extract_method (lengthdifferen)'!$E$98</c:f>
              <c:strCache>
                <c:ptCount val="1"/>
                <c:pt idx="0">
                  <c:v>Replace Method with Method Object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'extract_method (lengthdifferen)'!$A$99:$A$108</c:f>
              <c:strCache>
                <c:ptCount val="10"/>
                <c:pt idx="0">
                  <c:v>0~99</c:v>
                </c:pt>
                <c:pt idx="1">
                  <c:v>100~199</c:v>
                </c:pt>
                <c:pt idx="2">
                  <c:v>200~299</c:v>
                </c:pt>
                <c:pt idx="3">
                  <c:v>300~399</c:v>
                </c:pt>
                <c:pt idx="4">
                  <c:v>400~499</c:v>
                </c:pt>
                <c:pt idx="5">
                  <c:v>500~599</c:v>
                </c:pt>
                <c:pt idx="6">
                  <c:v>600~699</c:v>
                </c:pt>
                <c:pt idx="7">
                  <c:v>700~799</c:v>
                </c:pt>
                <c:pt idx="8">
                  <c:v>800~899</c:v>
                </c:pt>
                <c:pt idx="9">
                  <c:v>900~1000</c:v>
                </c:pt>
              </c:strCache>
            </c:strRef>
          </c:cat>
          <c:val>
            <c:numRef>
              <c:f>'extract_method (lengthdifferen)'!$E$99:$E$108</c:f>
              <c:numCache>
                <c:formatCode>General</c:formatCode>
                <c:ptCount val="10"/>
                <c:pt idx="0">
                  <c:v>6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0360832"/>
        <c:axId val="130362368"/>
      </c:barChart>
      <c:catAx>
        <c:axId val="1303608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130362368"/>
        <c:crosses val="autoZero"/>
        <c:auto val="1"/>
        <c:lblAlgn val="ctr"/>
        <c:lblOffset val="100"/>
        <c:noMultiLvlLbl val="0"/>
      </c:catAx>
      <c:valAx>
        <c:axId val="1303623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130360832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1600" i="1"/>
            </a:pPr>
            <a:endParaRPr lang="ja-JP"/>
          </a:p>
        </c:txPr>
      </c:legendEntry>
      <c:legendEntry>
        <c:idx val="1"/>
        <c:txPr>
          <a:bodyPr/>
          <a:lstStyle/>
          <a:p>
            <a:pPr>
              <a:defRPr sz="1600" i="1"/>
            </a:pPr>
            <a:endParaRPr lang="ja-JP"/>
          </a:p>
        </c:txPr>
      </c:legendEntry>
      <c:legendEntry>
        <c:idx val="2"/>
        <c:txPr>
          <a:bodyPr/>
          <a:lstStyle/>
          <a:p>
            <a:pPr>
              <a:defRPr sz="1600" i="1"/>
            </a:pPr>
            <a:endParaRPr lang="ja-JP"/>
          </a:p>
        </c:txPr>
      </c:legendEntry>
      <c:legendEntry>
        <c:idx val="3"/>
        <c:txPr>
          <a:bodyPr/>
          <a:lstStyle/>
          <a:p>
            <a:pPr>
              <a:defRPr sz="1600" i="1"/>
            </a:pPr>
            <a:endParaRPr lang="ja-JP"/>
          </a:p>
        </c:txPr>
      </c:legendEntry>
      <c:layout/>
      <c:overlay val="0"/>
      <c:txPr>
        <a:bodyPr/>
        <a:lstStyle/>
        <a:p>
          <a:pPr>
            <a:defRPr sz="16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3287622696577254E-2"/>
          <c:y val="3.7511665208515607E-2"/>
          <c:w val="0.89267321148501044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strRef>
              <c:f>'replacemtehodwith(classdistanc)'!$E$29:$E$31</c:f>
              <c:strCache>
                <c:ptCount val="3"/>
                <c:pt idx="0">
                  <c:v>Same Class</c:v>
                </c:pt>
                <c:pt idx="1">
                  <c:v>Same Package</c:v>
                </c:pt>
                <c:pt idx="2">
                  <c:v>Others</c:v>
                </c:pt>
              </c:strCache>
            </c:strRef>
          </c:cat>
          <c:val>
            <c:numRef>
              <c:f>'replacemtehodwith(classdistanc)'!$F$29:$F$31</c:f>
              <c:numCache>
                <c:formatCode>General</c:formatCode>
                <c:ptCount val="3"/>
                <c:pt idx="0">
                  <c:v>1</c:v>
                </c:pt>
                <c:pt idx="1">
                  <c:v>15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417024"/>
        <c:axId val="130418560"/>
      </c:barChart>
      <c:catAx>
        <c:axId val="1304170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130418560"/>
        <c:crosses val="autoZero"/>
        <c:auto val="1"/>
        <c:lblAlgn val="ctr"/>
        <c:lblOffset val="100"/>
        <c:noMultiLvlLbl val="0"/>
      </c:catAx>
      <c:valAx>
        <c:axId val="1304185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1304170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ABC47-67DF-4FE5-B066-440714CCFC6D}" type="datetimeFigureOut">
              <a:rPr kumimoji="1" lang="ja-JP" altLang="en-US" smtClean="0"/>
              <a:pPr/>
              <a:t>2012/11/7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C3DCDD-A5D6-4DF5-819D-A022CA05AB2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5270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7B3DF3-83D3-4523-A391-A528E52028F7}" type="datetimeFigureOut">
              <a:rPr kumimoji="1" lang="ja-JP" altLang="en-US" smtClean="0"/>
              <a:pPr/>
              <a:t>2012/11/7</a:t>
            </a:fld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88614-5AFB-476C-BD5A-87C86A3ADF6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20527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8294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13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897765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8876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15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897765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16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20111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17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20111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18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30696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1020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22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7072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4293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1437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24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89197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30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51810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31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377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5335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958178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958178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1020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102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 descr="横線"/>
          <p:cNvSpPr>
            <a:spLocks noChangeArrowheads="1"/>
          </p:cNvSpPr>
          <p:nvPr/>
        </p:nvSpPr>
        <p:spPr bwMode="auto">
          <a:xfrm>
            <a:off x="6699250" y="908050"/>
            <a:ext cx="2192338" cy="5473700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5" y="2133600"/>
            <a:ext cx="5781675" cy="1008063"/>
          </a:xfrm>
        </p:spPr>
        <p:txBody>
          <a:bodyPr/>
          <a:lstStyle>
            <a:lvl1pPr>
              <a:defRPr sz="44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79216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dirty="0"/>
          </a:p>
        </p:txBody>
      </p:sp>
      <p:pic>
        <p:nvPicPr>
          <p:cNvPr id="3092" name="Picture 20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</p:spPr>
      </p:pic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2484438" y="5805488"/>
            <a:ext cx="439261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200" b="1" i="1" dirty="0">
                <a:solidFill>
                  <a:srgbClr val="3366CC"/>
                </a:solidFill>
              </a:rPr>
              <a:t>Department of Computer Science, </a:t>
            </a:r>
          </a:p>
          <a:p>
            <a:r>
              <a:rPr lang="en-US" altLang="ja-JP" sz="1200" b="1" i="1" dirty="0">
                <a:solidFill>
                  <a:srgbClr val="3366CC"/>
                </a:solidFill>
              </a:rPr>
              <a:t>Graduate School of Information Science &amp; Technology,</a:t>
            </a:r>
          </a:p>
          <a:p>
            <a:r>
              <a:rPr lang="en-US" altLang="ja-JP" sz="1200" b="1" i="1" dirty="0">
                <a:solidFill>
                  <a:srgbClr val="3366CC"/>
                </a:solidFill>
              </a:rPr>
              <a:t>Osaka University</a:t>
            </a: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439738" y="3201988"/>
            <a:ext cx="4614862" cy="125412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5054600" y="3201988"/>
            <a:ext cx="1511300" cy="125412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dt" sz="half" idx="2"/>
          </p:nvPr>
        </p:nvSpPr>
        <p:spPr>
          <a:xfrm>
            <a:off x="539750" y="6526213"/>
            <a:ext cx="1511300" cy="287337"/>
          </a:xfrm>
        </p:spPr>
        <p:txBody>
          <a:bodyPr/>
          <a:lstStyle>
            <a:lvl1pPr algn="l">
              <a:defRPr/>
            </a:lvl1pPr>
          </a:lstStyle>
          <a:p>
            <a:fld id="{76B77B28-724F-4F6E-8423-E60DEFC70EF4}" type="datetime1">
              <a:rPr kumimoji="1" lang="ja-JP" altLang="en-US" smtClean="0"/>
              <a:pPr/>
              <a:t>2012/11/7</a:t>
            </a:fld>
            <a:endParaRPr kumimoji="1" lang="ja-JP" altLang="en-US" dirty="0"/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ftr" sz="quarter" idx="3"/>
          </p:nvPr>
        </p:nvSpPr>
        <p:spPr>
          <a:xfrm>
            <a:off x="2087563" y="6526213"/>
            <a:ext cx="4968875" cy="287337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67625" y="6526213"/>
            <a:ext cx="1225550" cy="287337"/>
          </a:xfrm>
        </p:spPr>
        <p:txBody>
          <a:bodyPr/>
          <a:lstStyle>
            <a:lvl1pPr>
              <a:defRPr/>
            </a:lvl1pPr>
          </a:lstStyle>
          <a:p>
            <a:fld id="{F577564E-C688-4BFF-AF2A-15D3AB08729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EC431716-CE7E-43FB-83CE-CBC302295B0A}" type="datetime1">
              <a:rPr kumimoji="1" lang="ja-JP" altLang="en-US" smtClean="0"/>
              <a:pPr/>
              <a:t>2012/11/7</a:t>
            </a:fld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7564E-C688-4BFF-AF2A-15D3AB08729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8463" y="115888"/>
            <a:ext cx="2143125" cy="6121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78563" cy="6121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C5395CEF-C3D2-4345-83A2-B02F4CF47211}" type="datetime1">
              <a:rPr kumimoji="1" lang="ja-JP" altLang="en-US" smtClean="0"/>
              <a:pPr/>
              <a:t>2012/11/7</a:t>
            </a:fld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7564E-C688-4BFF-AF2A-15D3AB08729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32775E0-2B0D-4BED-862E-767F1E7A4A4B}" type="datetime1">
              <a:rPr kumimoji="1" lang="ja-JP" altLang="en-US" smtClean="0"/>
              <a:pPr/>
              <a:t>2012/11/7</a:t>
            </a:fld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7564E-C688-4BFF-AF2A-15D3AB08729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9219AC37-0025-425D-9F65-C9D3CF6167D6}" type="datetime1">
              <a:rPr kumimoji="1" lang="ja-JP" altLang="en-US" smtClean="0"/>
              <a:pPr/>
              <a:t>2012/11/7</a:t>
            </a:fld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7564E-C688-4BFF-AF2A-15D3AB08729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B9ADDEE1-3030-425D-8259-54EE78A87A40}" type="datetime1">
              <a:rPr kumimoji="1" lang="ja-JP" altLang="en-US" smtClean="0"/>
              <a:pPr/>
              <a:t>2012/11/7</a:t>
            </a:fld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7564E-C688-4BFF-AF2A-15D3AB08729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8" name="日付プレースホル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D7BC38E-E040-4ED1-8ED3-170AAB716BEE}" type="datetime1">
              <a:rPr kumimoji="1" lang="ja-JP" altLang="en-US" smtClean="0"/>
              <a:pPr/>
              <a:t>2012/11/7</a:t>
            </a:fld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7564E-C688-4BFF-AF2A-15D3AB08729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FAE5AB7F-7009-4D8B-81AA-505EFC03B3B5}" type="datetime1">
              <a:rPr kumimoji="1" lang="ja-JP" altLang="en-US" smtClean="0"/>
              <a:pPr/>
              <a:t>2012/11/7</a:t>
            </a:fld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7564E-C688-4BFF-AF2A-15D3AB08729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04B70202-02EF-4AA6-A860-65E41CCCF950}" type="datetime1">
              <a:rPr kumimoji="1" lang="ja-JP" altLang="en-US" smtClean="0"/>
              <a:pPr/>
              <a:t>2012/11/7</a:t>
            </a:fld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7564E-C688-4BFF-AF2A-15D3AB08729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A52A423-247A-41B1-9829-6DA534B951F0}" type="datetime1">
              <a:rPr kumimoji="1" lang="ja-JP" altLang="en-US" smtClean="0"/>
              <a:pPr/>
              <a:t>2012/11/7</a:t>
            </a:fld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7564E-C688-4BFF-AF2A-15D3AB08729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 smtClean="0"/>
              <a:t>アイコンをクリックして図を追加</a:t>
            </a:r>
            <a:endParaRPr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4EBADC18-9C49-4A38-9E66-8C0C0A35A4CB}" type="datetime1">
              <a:rPr kumimoji="1" lang="ja-JP" altLang="en-US" smtClean="0"/>
              <a:pPr/>
              <a:t>2012/11/7</a:t>
            </a:fld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7564E-C688-4BFF-AF2A-15D3AB08729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Rectangle 37" descr="横線"/>
          <p:cNvSpPr>
            <a:spLocks noChangeArrowheads="1"/>
          </p:cNvSpPr>
          <p:nvPr/>
        </p:nvSpPr>
        <p:spPr bwMode="auto">
          <a:xfrm>
            <a:off x="1908175" y="6588125"/>
            <a:ext cx="6551613" cy="274638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0" y="1138238"/>
            <a:ext cx="2192338" cy="274637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0" y="1052513"/>
            <a:ext cx="2193925" cy="144462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115888"/>
            <a:ext cx="85740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62" name="Picture 38" descr="sel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5600" y="6381750"/>
            <a:ext cx="1408113" cy="484188"/>
          </a:xfrm>
          <a:prstGeom prst="rect">
            <a:avLst/>
          </a:prstGeom>
          <a:noFill/>
        </p:spPr>
      </p:pic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1835150" y="6608763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000" b="1" i="1" dirty="0">
                <a:solidFill>
                  <a:srgbClr val="3366CC"/>
                </a:solidFill>
              </a:rPr>
              <a:t>Department of Computer Science, Graduate School of Information Science &amp; Technology, Osaka University</a:t>
            </a:r>
          </a:p>
        </p:txBody>
      </p:sp>
      <p:sp>
        <p:nvSpPr>
          <p:cNvPr id="10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ECB37624-A723-4825-82CC-084C7DE5028B}" type="datetime1">
              <a:rPr kumimoji="1" lang="ja-JP" altLang="en-US" smtClean="0"/>
              <a:pPr/>
              <a:t>2012/11/7</a:t>
            </a:fld>
            <a:endParaRPr kumimoji="1" lang="ja-JP" altLang="en-US" dirty="0"/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F577564E-C688-4BFF-AF2A-15D3AB08729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84225" y="3573587"/>
            <a:ext cx="5781675" cy="1727621"/>
          </a:xfrm>
        </p:spPr>
        <p:txBody>
          <a:bodyPr/>
          <a:lstStyle/>
          <a:p>
            <a:pPr algn="r"/>
            <a:r>
              <a:rPr lang="en-US" altLang="ja-JP" dirty="0"/>
              <a:t>Inoue </a:t>
            </a:r>
            <a:r>
              <a:rPr lang="en-US" altLang="ja-JP" dirty="0" smtClean="0"/>
              <a:t>Laboratory</a:t>
            </a:r>
          </a:p>
          <a:p>
            <a:pPr algn="r"/>
            <a:r>
              <a:rPr lang="en-US" altLang="ja-JP" dirty="0" err="1" smtClean="0"/>
              <a:t>Eunjong</a:t>
            </a:r>
            <a:r>
              <a:rPr lang="en-US" altLang="ja-JP" dirty="0" smtClean="0"/>
              <a:t> </a:t>
            </a:r>
            <a:r>
              <a:rPr lang="en-US" altLang="ja-JP" dirty="0"/>
              <a:t>Choi</a:t>
            </a:r>
            <a:endParaRPr lang="ja-JP" altLang="en-US" dirty="0"/>
          </a:p>
          <a:p>
            <a:pPr algn="r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sp>
        <p:nvSpPr>
          <p:cNvPr id="5" name="タイトル 1"/>
          <p:cNvSpPr>
            <a:spLocks noGrp="1"/>
          </p:cNvSpPr>
          <p:nvPr>
            <p:ph type="ctrTitle"/>
          </p:nvPr>
        </p:nvSpPr>
        <p:spPr>
          <a:xfrm>
            <a:off x="467544" y="1412776"/>
            <a:ext cx="7964239" cy="1728192"/>
          </a:xfrm>
        </p:spPr>
        <p:txBody>
          <a:bodyPr>
            <a:noAutofit/>
          </a:bodyPr>
          <a:lstStyle/>
          <a:p>
            <a:r>
              <a:rPr lang="en-US" altLang="ja-JP" sz="3600" dirty="0" smtClean="0"/>
              <a:t>Investigating Clone Metrics</a:t>
            </a:r>
            <a:br>
              <a:rPr lang="en-US" altLang="ja-JP" sz="3600" dirty="0" smtClean="0"/>
            </a:br>
            <a:r>
              <a:rPr lang="en-US" altLang="ja-JP" sz="3600" dirty="0" smtClean="0"/>
              <a:t>of Merged Code Clones </a:t>
            </a:r>
            <a:br>
              <a:rPr lang="en-US" altLang="ja-JP" sz="3600" dirty="0" smtClean="0"/>
            </a:br>
            <a:r>
              <a:rPr lang="en-US" altLang="ja-JP" sz="3600" dirty="0" smtClean="0"/>
              <a:t>in Java Programs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2795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The following information is necessary</a:t>
            </a:r>
          </a:p>
          <a:p>
            <a:pPr lvl="1"/>
            <a:r>
              <a:rPr lang="en-US" altLang="ja-JP" dirty="0" smtClean="0"/>
              <a:t>Characteristics of code clones that were performed refactoring</a:t>
            </a:r>
          </a:p>
          <a:p>
            <a:pPr lvl="1"/>
            <a:r>
              <a:rPr lang="en-US" altLang="ja-JP" dirty="0" smtClean="0"/>
              <a:t>Refactoring patterns that were applied to code clones</a:t>
            </a:r>
          </a:p>
          <a:p>
            <a:endParaRPr kumimoji="1" lang="en-US" altLang="ja-JP" sz="3600" dirty="0" smtClean="0"/>
          </a:p>
          <a:p>
            <a:pPr marL="342900" lvl="1" indent="-342900">
              <a:buFontTx/>
              <a:buChar char="•"/>
            </a:pPr>
            <a:r>
              <a:rPr lang="en-US" altLang="ja-JP" sz="3200" dirty="0" smtClean="0"/>
              <a:t>Investigate history data of Java open </a:t>
            </a:r>
            <a:br>
              <a:rPr lang="en-US" altLang="ja-JP" sz="3200" dirty="0" smtClean="0"/>
            </a:br>
            <a:r>
              <a:rPr lang="en-US" altLang="ja-JP" sz="3200" dirty="0" smtClean="0"/>
              <a:t>source projects. </a:t>
            </a:r>
          </a:p>
          <a:p>
            <a:pPr marL="742950" lvl="2" indent="-342900"/>
            <a:r>
              <a:rPr lang="en-US" altLang="ja-JP" dirty="0" smtClean="0"/>
              <a:t>To </a:t>
            </a:r>
            <a:r>
              <a:rPr lang="en-US" altLang="ja-JP" dirty="0" err="1" smtClean="0"/>
              <a:t>implementate</a:t>
            </a:r>
            <a:r>
              <a:rPr lang="en-US" altLang="ja-JP" dirty="0" smtClean="0"/>
              <a:t> a tool support clone refactoring</a:t>
            </a:r>
          </a:p>
          <a:p>
            <a:endParaRPr kumimoji="1" lang="ja-JP" altLang="en-US" sz="36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10</a:t>
            </a:fld>
            <a:endParaRPr kumimoji="1" lang="ja-JP" altLang="en-US" dirty="0"/>
          </a:p>
        </p:txBody>
      </p:sp>
      <p:pic>
        <p:nvPicPr>
          <p:cNvPr id="2050" name="Picture 2" descr="アイデア,ジェスチャ,ひらめき,マンガ,人,人々,思考,感情,概念,考え,電球"/>
          <p:cNvPicPr>
            <a:picLocks noChangeAspect="1" noChangeArrowheads="1"/>
          </p:cNvPicPr>
          <p:nvPr/>
        </p:nvPicPr>
        <p:blipFill>
          <a:blip r:embed="rId2" cstate="print"/>
          <a:srcRect l="30000" r="26667"/>
          <a:stretch>
            <a:fillRect/>
          </a:stretch>
        </p:blipFill>
        <p:spPr bwMode="auto">
          <a:xfrm>
            <a:off x="7884368" y="4077072"/>
            <a:ext cx="936104" cy="2160240"/>
          </a:xfrm>
          <a:prstGeom prst="rect">
            <a:avLst/>
          </a:prstGeom>
          <a:noFill/>
        </p:spPr>
      </p:pic>
      <p:sp>
        <p:nvSpPr>
          <p:cNvPr id="6" name="下矢印 5"/>
          <p:cNvSpPr/>
          <p:nvPr/>
        </p:nvSpPr>
        <p:spPr>
          <a:xfrm>
            <a:off x="3491880" y="3717032"/>
            <a:ext cx="1944216" cy="576064"/>
          </a:xfrm>
          <a:prstGeom prst="downArrow">
            <a:avLst/>
          </a:prstGeom>
          <a:solidFill>
            <a:srgbClr val="156B1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317500" y="115888"/>
            <a:ext cx="8574088" cy="865187"/>
          </a:xfrm>
        </p:spPr>
        <p:txBody>
          <a:bodyPr/>
          <a:lstStyle/>
          <a:p>
            <a:r>
              <a:rPr lang="en-US" altLang="ja-JP" dirty="0" smtClean="0"/>
              <a:t>Motivation of Study (3/3)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角丸四角形 114"/>
          <p:cNvSpPr/>
          <p:nvPr/>
        </p:nvSpPr>
        <p:spPr>
          <a:xfrm>
            <a:off x="539552" y="3429000"/>
            <a:ext cx="8411605" cy="3168352"/>
          </a:xfrm>
          <a:prstGeom prst="roundRect">
            <a:avLst/>
          </a:prstGeom>
          <a:gradFill>
            <a:gsLst>
              <a:gs pos="0">
                <a:srgbClr val="FFFFCC"/>
              </a:gs>
              <a:gs pos="35000">
                <a:srgbClr val="FFFFCC"/>
              </a:gs>
              <a:gs pos="100000">
                <a:schemeClr val="bg1"/>
              </a:gs>
            </a:gsLst>
          </a:gra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Study Step</a:t>
            </a:r>
            <a:endParaRPr kumimoji="1" lang="ja-JP" altLang="en-US" dirty="0"/>
          </a:p>
        </p:txBody>
      </p:sp>
      <p:sp>
        <p:nvSpPr>
          <p:cNvPr id="5" name="フローチャート : 磁気ディスク 4"/>
          <p:cNvSpPr/>
          <p:nvPr/>
        </p:nvSpPr>
        <p:spPr>
          <a:xfrm>
            <a:off x="3635896" y="3501008"/>
            <a:ext cx="2160240" cy="504056"/>
          </a:xfrm>
          <a:prstGeom prst="flowChartMagneticDisk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indent="-457200" algn="ctr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altLang="ja-JP" sz="1600" kern="0" dirty="0"/>
          </a:p>
        </p:txBody>
      </p:sp>
      <p:grpSp>
        <p:nvGrpSpPr>
          <p:cNvPr id="3" name="グループ化 105"/>
          <p:cNvGrpSpPr/>
          <p:nvPr/>
        </p:nvGrpSpPr>
        <p:grpSpPr>
          <a:xfrm>
            <a:off x="2235002" y="4509120"/>
            <a:ext cx="5073302" cy="1557483"/>
            <a:chOff x="4216739" y="548680"/>
            <a:chExt cx="4531725" cy="1080120"/>
          </a:xfrm>
        </p:grpSpPr>
        <p:sp>
          <p:nvSpPr>
            <p:cNvPr id="78" name="テキスト ボックス 111"/>
            <p:cNvSpPr txBox="1">
              <a:spLocks noChangeArrowheads="1"/>
            </p:cNvSpPr>
            <p:nvPr/>
          </p:nvSpPr>
          <p:spPr bwMode="auto">
            <a:xfrm>
              <a:off x="7026400" y="1037838"/>
              <a:ext cx="43069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ja-JP" sz="2000" b="1" dirty="0" smtClean="0">
                  <a:cs typeface="Arial" charset="0"/>
                </a:rPr>
                <a:t>…</a:t>
              </a:r>
              <a:endParaRPr lang="ja-JP" altLang="en-US" sz="2000" b="1" dirty="0">
                <a:cs typeface="Arial" charset="0"/>
              </a:endParaRPr>
            </a:p>
          </p:txBody>
        </p:sp>
        <p:grpSp>
          <p:nvGrpSpPr>
            <p:cNvPr id="4" name="グループ化 15"/>
            <p:cNvGrpSpPr/>
            <p:nvPr/>
          </p:nvGrpSpPr>
          <p:grpSpPr>
            <a:xfrm>
              <a:off x="4216739" y="555027"/>
              <a:ext cx="1224136" cy="1073773"/>
              <a:chOff x="6372200" y="1484785"/>
              <a:chExt cx="1774105" cy="1786791"/>
            </a:xfrm>
          </p:grpSpPr>
          <p:sp>
            <p:nvSpPr>
              <p:cNvPr id="85" name="AutoShape 42"/>
              <p:cNvSpPr>
                <a:spLocks noChangeArrowheads="1"/>
              </p:cNvSpPr>
              <p:nvPr/>
            </p:nvSpPr>
            <p:spPr bwMode="auto">
              <a:xfrm rot="10800000">
                <a:off x="6372200" y="1484785"/>
                <a:ext cx="1495723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86" name="AutoShape 42"/>
              <p:cNvSpPr>
                <a:spLocks noChangeArrowheads="1"/>
              </p:cNvSpPr>
              <p:nvPr/>
            </p:nvSpPr>
            <p:spPr bwMode="auto">
              <a:xfrm rot="10800000">
                <a:off x="6476561" y="1581903"/>
                <a:ext cx="1495723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87" name="AutoShape 42"/>
              <p:cNvSpPr>
                <a:spLocks noChangeArrowheads="1"/>
              </p:cNvSpPr>
              <p:nvPr/>
            </p:nvSpPr>
            <p:spPr bwMode="auto">
              <a:xfrm rot="10800000">
                <a:off x="6650582" y="1772815"/>
                <a:ext cx="1495723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</p:grpSp>
        <p:grpSp>
          <p:nvGrpSpPr>
            <p:cNvPr id="6" name="グループ化 26"/>
            <p:cNvGrpSpPr/>
            <p:nvPr/>
          </p:nvGrpSpPr>
          <p:grpSpPr>
            <a:xfrm>
              <a:off x="7457098" y="548680"/>
              <a:ext cx="1291366" cy="1073773"/>
              <a:chOff x="6284417" y="1484785"/>
              <a:chExt cx="1871538" cy="1786791"/>
            </a:xfrm>
          </p:grpSpPr>
          <p:sp>
            <p:nvSpPr>
              <p:cNvPr id="94" name="AutoShape 42"/>
              <p:cNvSpPr>
                <a:spLocks noChangeArrowheads="1"/>
              </p:cNvSpPr>
              <p:nvPr/>
            </p:nvSpPr>
            <p:spPr bwMode="auto">
              <a:xfrm rot="10800000">
                <a:off x="6284417" y="1484785"/>
                <a:ext cx="1495723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95" name="AutoShape 42"/>
              <p:cNvSpPr>
                <a:spLocks noChangeArrowheads="1"/>
              </p:cNvSpPr>
              <p:nvPr/>
            </p:nvSpPr>
            <p:spPr bwMode="auto">
              <a:xfrm rot="10800000">
                <a:off x="6493137" y="1581903"/>
                <a:ext cx="1495723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96" name="AutoShape 42"/>
              <p:cNvSpPr>
                <a:spLocks noChangeArrowheads="1"/>
              </p:cNvSpPr>
              <p:nvPr/>
            </p:nvSpPr>
            <p:spPr bwMode="auto">
              <a:xfrm rot="10800000">
                <a:off x="6660232" y="1772816"/>
                <a:ext cx="1495723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</p:grpSp>
        <p:grpSp>
          <p:nvGrpSpPr>
            <p:cNvPr id="7" name="グループ化 97"/>
            <p:cNvGrpSpPr/>
            <p:nvPr/>
          </p:nvGrpSpPr>
          <p:grpSpPr>
            <a:xfrm>
              <a:off x="5684666" y="555027"/>
              <a:ext cx="1230795" cy="1073773"/>
              <a:chOff x="6372200" y="1484785"/>
              <a:chExt cx="1783755" cy="1786791"/>
            </a:xfrm>
          </p:grpSpPr>
          <p:sp>
            <p:nvSpPr>
              <p:cNvPr id="103" name="AutoShape 42"/>
              <p:cNvSpPr>
                <a:spLocks noChangeArrowheads="1"/>
              </p:cNvSpPr>
              <p:nvPr/>
            </p:nvSpPr>
            <p:spPr bwMode="auto">
              <a:xfrm rot="10800000">
                <a:off x="6372200" y="1484785"/>
                <a:ext cx="1495723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104" name="AutoShape 42"/>
              <p:cNvSpPr>
                <a:spLocks noChangeArrowheads="1"/>
              </p:cNvSpPr>
              <p:nvPr/>
            </p:nvSpPr>
            <p:spPr bwMode="auto">
              <a:xfrm rot="10800000">
                <a:off x="6516216" y="1581903"/>
                <a:ext cx="1495723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105" name="AutoShape 42"/>
              <p:cNvSpPr>
                <a:spLocks noChangeArrowheads="1"/>
              </p:cNvSpPr>
              <p:nvPr/>
            </p:nvSpPr>
            <p:spPr bwMode="auto">
              <a:xfrm rot="10800000">
                <a:off x="6660232" y="1772816"/>
                <a:ext cx="1495723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</p:grpSp>
      </p:grpSp>
      <p:sp>
        <p:nvSpPr>
          <p:cNvPr id="21" name="正方形/長方形 20"/>
          <p:cNvSpPr/>
          <p:nvPr/>
        </p:nvSpPr>
        <p:spPr>
          <a:xfrm>
            <a:off x="-1044624" y="4543435"/>
            <a:ext cx="237637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ja-JP" altLang="en-US" sz="1400" dirty="0"/>
          </a:p>
        </p:txBody>
      </p:sp>
      <p:sp>
        <p:nvSpPr>
          <p:cNvPr id="25" name="正方形/長方形 24"/>
          <p:cNvSpPr/>
          <p:nvPr/>
        </p:nvSpPr>
        <p:spPr>
          <a:xfrm>
            <a:off x="3635896" y="3645024"/>
            <a:ext cx="2133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software repository</a:t>
            </a:r>
            <a:endParaRPr lang="ja-JP" altLang="en-US" dirty="0"/>
          </a:p>
        </p:txBody>
      </p:sp>
      <p:sp>
        <p:nvSpPr>
          <p:cNvPr id="112" name="正方形/長方形 111"/>
          <p:cNvSpPr/>
          <p:nvPr/>
        </p:nvSpPr>
        <p:spPr>
          <a:xfrm>
            <a:off x="5239573" y="4073658"/>
            <a:ext cx="556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chemeClr val="bg1"/>
                </a:solidFill>
              </a:rPr>
              <a:t>Get</a:t>
            </a:r>
            <a:endParaRPr lang="ja-JP" altLang="en-US" dirty="0">
              <a:solidFill>
                <a:schemeClr val="bg1"/>
              </a:solidFill>
            </a:endParaRPr>
          </a:p>
        </p:txBody>
      </p:sp>
      <p:sp>
        <p:nvSpPr>
          <p:cNvPr id="27" name="下矢印 26"/>
          <p:cNvSpPr/>
          <p:nvPr/>
        </p:nvSpPr>
        <p:spPr>
          <a:xfrm>
            <a:off x="3779912" y="4077072"/>
            <a:ext cx="1944216" cy="360040"/>
          </a:xfrm>
          <a:prstGeom prst="downArrow">
            <a:avLst/>
          </a:prstGeom>
          <a:solidFill>
            <a:srgbClr val="156B1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extract</a:t>
            </a:r>
            <a:endParaRPr kumimoji="1" lang="ja-JP" altLang="en-US" dirty="0"/>
          </a:p>
        </p:txBody>
      </p:sp>
      <p:sp>
        <p:nvSpPr>
          <p:cNvPr id="30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412875"/>
            <a:ext cx="9083352" cy="4824413"/>
          </a:xfrm>
        </p:spPr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altLang="ja-JP" sz="2400" dirty="0">
                <a:solidFill>
                  <a:srgbClr val="FF0000"/>
                </a:solidFill>
              </a:rPr>
              <a:t>Get history </a:t>
            </a:r>
            <a:r>
              <a:rPr lang="en-US" altLang="ja-JP" sz="2400" dirty="0" smtClean="0">
                <a:solidFill>
                  <a:srgbClr val="FF0000"/>
                </a:solidFill>
              </a:rPr>
              <a:t>data of </a:t>
            </a:r>
            <a:r>
              <a:rPr lang="en-US" altLang="ja-JP" sz="2400" dirty="0">
                <a:solidFill>
                  <a:srgbClr val="FF0000"/>
                </a:solidFill>
              </a:rPr>
              <a:t>software projects from software repository</a:t>
            </a:r>
            <a:endParaRPr lang="ja-JP" altLang="en-US" sz="2400" dirty="0">
              <a:solidFill>
                <a:srgbClr val="FF0000"/>
              </a:solidFill>
            </a:endParaRPr>
          </a:p>
          <a:p>
            <a:pPr marL="571500" indent="-571500">
              <a:buFont typeface="+mj-lt"/>
              <a:buAutoNum type="romanUcPeriod"/>
            </a:pPr>
            <a:r>
              <a:rPr lang="en-US" altLang="ja-JP" sz="2400" dirty="0" smtClean="0"/>
              <a:t>Identify code clones that were performed refactoring from extracted files</a:t>
            </a:r>
          </a:p>
          <a:p>
            <a:pPr marL="571500" indent="-571500">
              <a:buFont typeface="+mj-lt"/>
              <a:buAutoNum type="romanUcPeriod"/>
            </a:pPr>
            <a:r>
              <a:rPr lang="en-US" altLang="ja-JP" sz="2400" dirty="0"/>
              <a:t>Investigate characteristics of code clones that were performed refactoring and </a:t>
            </a:r>
            <a:r>
              <a:rPr lang="en-US" altLang="ja-JP" sz="2400" dirty="0" smtClean="0"/>
              <a:t>their </a:t>
            </a:r>
            <a:r>
              <a:rPr lang="en-US" altLang="ja-JP" sz="2400" dirty="0"/>
              <a:t>applied refactoring patterns</a:t>
            </a:r>
            <a:endParaRPr lang="ja-JP" altLang="en-US" sz="2400" dirty="0"/>
          </a:p>
        </p:txBody>
      </p:sp>
      <p:sp>
        <p:nvSpPr>
          <p:cNvPr id="26" name="テキスト ボックス 111"/>
          <p:cNvSpPr txBox="1">
            <a:spLocks noChangeArrowheads="1"/>
          </p:cNvSpPr>
          <p:nvPr/>
        </p:nvSpPr>
        <p:spPr bwMode="auto">
          <a:xfrm>
            <a:off x="1547664" y="6093296"/>
            <a:ext cx="612068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 smtClean="0">
                <a:cs typeface="Arial" charset="0"/>
              </a:rPr>
              <a:t>Revision :         220                      221                           280</a:t>
            </a:r>
            <a:endParaRPr lang="ja-JP" altLang="en-US" sz="1600" dirty="0">
              <a:cs typeface="Arial" charset="0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841885" y="6309320"/>
            <a:ext cx="28200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cs typeface="Arial" charset="0"/>
              </a:rPr>
              <a:t>(Record </a:t>
            </a:r>
            <a:r>
              <a:rPr lang="en-US" altLang="ja-JP" sz="1600" dirty="0">
                <a:cs typeface="Arial" charset="0"/>
              </a:rPr>
              <a:t>of the changed </a:t>
            </a:r>
            <a:r>
              <a:rPr lang="en-US" altLang="ja-JP" sz="1600" dirty="0" smtClean="0">
                <a:cs typeface="Arial" charset="0"/>
              </a:rPr>
              <a:t>files)</a:t>
            </a:r>
            <a:endParaRPr lang="ja-JP" altLang="en-US" sz="1600" dirty="0"/>
          </a:p>
          <a:p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24668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412777"/>
            <a:ext cx="9299376" cy="4824512"/>
          </a:xfrm>
        </p:spPr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altLang="ja-JP" sz="2400" dirty="0"/>
              <a:t>Get history </a:t>
            </a:r>
            <a:r>
              <a:rPr lang="en-US" altLang="ja-JP" sz="2400" dirty="0" smtClean="0"/>
              <a:t>data of </a:t>
            </a:r>
            <a:r>
              <a:rPr lang="en-US" altLang="ja-JP" sz="2400" dirty="0"/>
              <a:t>software projects from software repository</a:t>
            </a:r>
            <a:endParaRPr lang="ja-JP" altLang="en-US" sz="2400" dirty="0"/>
          </a:p>
          <a:p>
            <a:pPr marL="571500" indent="-571500">
              <a:buFont typeface="+mj-lt"/>
              <a:buAutoNum type="romanUcPeriod"/>
            </a:pPr>
            <a:r>
              <a:rPr lang="en-US" altLang="ja-JP" sz="2400" dirty="0" smtClean="0">
                <a:solidFill>
                  <a:srgbClr val="FF0000"/>
                </a:solidFill>
              </a:rPr>
              <a:t>Identify </a:t>
            </a:r>
            <a:r>
              <a:rPr lang="en-US" altLang="ja-JP" sz="2400" dirty="0">
                <a:solidFill>
                  <a:srgbClr val="FF0000"/>
                </a:solidFill>
              </a:rPr>
              <a:t>code clones that </a:t>
            </a:r>
            <a:r>
              <a:rPr lang="en-US" altLang="ja-JP" sz="2400" dirty="0" smtClean="0">
                <a:solidFill>
                  <a:srgbClr val="FF0000"/>
                </a:solidFill>
              </a:rPr>
              <a:t>were performed refactoring </a:t>
            </a:r>
            <a:r>
              <a:rPr lang="en-US" altLang="ja-JP" sz="2400" dirty="0">
                <a:solidFill>
                  <a:srgbClr val="FF0000"/>
                </a:solidFill>
              </a:rPr>
              <a:t>from extracted </a:t>
            </a:r>
            <a:r>
              <a:rPr lang="en-US" altLang="ja-JP" sz="2400" dirty="0" smtClean="0">
                <a:solidFill>
                  <a:srgbClr val="FF0000"/>
                </a:solidFill>
              </a:rPr>
              <a:t>files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marL="571500" indent="-571500">
              <a:buFont typeface="+mj-lt"/>
              <a:buAutoNum type="romanUcPeriod"/>
            </a:pPr>
            <a:r>
              <a:rPr lang="en-US" altLang="ja-JP" sz="2400" dirty="0"/>
              <a:t>Investigate characteristics of code clones that were 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>performed </a:t>
            </a:r>
            <a:r>
              <a:rPr lang="en-US" altLang="ja-JP" sz="2400" dirty="0"/>
              <a:t>refactoring and their applied refactoring patterns</a:t>
            </a:r>
            <a:endParaRPr lang="ja-JP" altLang="en-US" sz="2400" dirty="0"/>
          </a:p>
        </p:txBody>
      </p:sp>
      <p:sp>
        <p:nvSpPr>
          <p:cNvPr id="115" name="角丸四角形 114"/>
          <p:cNvSpPr/>
          <p:nvPr/>
        </p:nvSpPr>
        <p:spPr>
          <a:xfrm>
            <a:off x="552882" y="3503626"/>
            <a:ext cx="8411605" cy="3096344"/>
          </a:xfrm>
          <a:prstGeom prst="roundRect">
            <a:avLst/>
          </a:prstGeom>
          <a:gradFill>
            <a:gsLst>
              <a:gs pos="0">
                <a:srgbClr val="FFFFCC"/>
              </a:gs>
              <a:gs pos="35000">
                <a:srgbClr val="FFFFCC"/>
              </a:gs>
              <a:gs pos="100000">
                <a:schemeClr val="bg1"/>
              </a:gs>
            </a:gsLst>
          </a:gra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Study Step</a:t>
            </a:r>
            <a:endParaRPr kumimoji="1" lang="ja-JP" altLang="en-US" dirty="0"/>
          </a:p>
        </p:txBody>
      </p:sp>
      <p:grpSp>
        <p:nvGrpSpPr>
          <p:cNvPr id="3" name="グループ化 105"/>
          <p:cNvGrpSpPr/>
          <p:nvPr/>
        </p:nvGrpSpPr>
        <p:grpSpPr>
          <a:xfrm>
            <a:off x="2235002" y="4509120"/>
            <a:ext cx="5073302" cy="1557483"/>
            <a:chOff x="4216739" y="548680"/>
            <a:chExt cx="4531725" cy="1080120"/>
          </a:xfrm>
        </p:grpSpPr>
        <p:sp>
          <p:nvSpPr>
            <p:cNvPr id="78" name="テキスト ボックス 111"/>
            <p:cNvSpPr txBox="1">
              <a:spLocks noChangeArrowheads="1"/>
            </p:cNvSpPr>
            <p:nvPr/>
          </p:nvSpPr>
          <p:spPr bwMode="auto">
            <a:xfrm>
              <a:off x="7026400" y="1037838"/>
              <a:ext cx="43069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ja-JP" sz="2000" b="1" dirty="0" smtClean="0">
                  <a:cs typeface="Arial" charset="0"/>
                </a:rPr>
                <a:t>…</a:t>
              </a:r>
              <a:endParaRPr lang="ja-JP" altLang="en-US" sz="2000" b="1" dirty="0">
                <a:cs typeface="Arial" charset="0"/>
              </a:endParaRPr>
            </a:p>
          </p:txBody>
        </p:sp>
        <p:grpSp>
          <p:nvGrpSpPr>
            <p:cNvPr id="4" name="グループ化 15"/>
            <p:cNvGrpSpPr/>
            <p:nvPr/>
          </p:nvGrpSpPr>
          <p:grpSpPr>
            <a:xfrm>
              <a:off x="4216739" y="555027"/>
              <a:ext cx="1224136" cy="1073773"/>
              <a:chOff x="6372200" y="1484785"/>
              <a:chExt cx="1774105" cy="1786791"/>
            </a:xfrm>
          </p:grpSpPr>
          <p:sp>
            <p:nvSpPr>
              <p:cNvPr id="85" name="AutoShape 42"/>
              <p:cNvSpPr>
                <a:spLocks noChangeArrowheads="1"/>
              </p:cNvSpPr>
              <p:nvPr/>
            </p:nvSpPr>
            <p:spPr bwMode="auto">
              <a:xfrm rot="10800000">
                <a:off x="6372200" y="1484785"/>
                <a:ext cx="1495723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86" name="AutoShape 42"/>
              <p:cNvSpPr>
                <a:spLocks noChangeArrowheads="1"/>
              </p:cNvSpPr>
              <p:nvPr/>
            </p:nvSpPr>
            <p:spPr bwMode="auto">
              <a:xfrm rot="10800000">
                <a:off x="6476561" y="1581903"/>
                <a:ext cx="1495723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87" name="AutoShape 42"/>
              <p:cNvSpPr>
                <a:spLocks noChangeArrowheads="1"/>
              </p:cNvSpPr>
              <p:nvPr/>
            </p:nvSpPr>
            <p:spPr bwMode="auto">
              <a:xfrm rot="10800000">
                <a:off x="6650582" y="1772815"/>
                <a:ext cx="1495723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</p:grpSp>
        <p:grpSp>
          <p:nvGrpSpPr>
            <p:cNvPr id="5" name="グループ化 26"/>
            <p:cNvGrpSpPr/>
            <p:nvPr/>
          </p:nvGrpSpPr>
          <p:grpSpPr>
            <a:xfrm>
              <a:off x="7457098" y="548680"/>
              <a:ext cx="1291366" cy="1073773"/>
              <a:chOff x="6284417" y="1484785"/>
              <a:chExt cx="1871538" cy="1786791"/>
            </a:xfrm>
          </p:grpSpPr>
          <p:sp>
            <p:nvSpPr>
              <p:cNvPr id="94" name="AutoShape 42"/>
              <p:cNvSpPr>
                <a:spLocks noChangeArrowheads="1"/>
              </p:cNvSpPr>
              <p:nvPr/>
            </p:nvSpPr>
            <p:spPr bwMode="auto">
              <a:xfrm rot="10800000">
                <a:off x="6284417" y="1484785"/>
                <a:ext cx="1495723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95" name="AutoShape 42"/>
              <p:cNvSpPr>
                <a:spLocks noChangeArrowheads="1"/>
              </p:cNvSpPr>
              <p:nvPr/>
            </p:nvSpPr>
            <p:spPr bwMode="auto">
              <a:xfrm rot="10800000">
                <a:off x="6493137" y="1581903"/>
                <a:ext cx="1495723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96" name="AutoShape 42"/>
              <p:cNvSpPr>
                <a:spLocks noChangeArrowheads="1"/>
              </p:cNvSpPr>
              <p:nvPr/>
            </p:nvSpPr>
            <p:spPr bwMode="auto">
              <a:xfrm rot="10800000">
                <a:off x="6660232" y="1772816"/>
                <a:ext cx="1495723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</p:grpSp>
        <p:grpSp>
          <p:nvGrpSpPr>
            <p:cNvPr id="6" name="グループ化 97"/>
            <p:cNvGrpSpPr/>
            <p:nvPr/>
          </p:nvGrpSpPr>
          <p:grpSpPr>
            <a:xfrm>
              <a:off x="5684666" y="555027"/>
              <a:ext cx="1230795" cy="1073773"/>
              <a:chOff x="6372200" y="1484785"/>
              <a:chExt cx="1783755" cy="1786791"/>
            </a:xfrm>
          </p:grpSpPr>
          <p:sp>
            <p:nvSpPr>
              <p:cNvPr id="103" name="AutoShape 42"/>
              <p:cNvSpPr>
                <a:spLocks noChangeArrowheads="1"/>
              </p:cNvSpPr>
              <p:nvPr/>
            </p:nvSpPr>
            <p:spPr bwMode="auto">
              <a:xfrm rot="10800000">
                <a:off x="6372200" y="1484785"/>
                <a:ext cx="1495723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104" name="AutoShape 42"/>
              <p:cNvSpPr>
                <a:spLocks noChangeArrowheads="1"/>
              </p:cNvSpPr>
              <p:nvPr/>
            </p:nvSpPr>
            <p:spPr bwMode="auto">
              <a:xfrm rot="10800000">
                <a:off x="6516216" y="1581903"/>
                <a:ext cx="1495723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105" name="AutoShape 42"/>
              <p:cNvSpPr>
                <a:spLocks noChangeArrowheads="1"/>
              </p:cNvSpPr>
              <p:nvPr/>
            </p:nvSpPr>
            <p:spPr bwMode="auto">
              <a:xfrm rot="10800000">
                <a:off x="6660232" y="1772816"/>
                <a:ext cx="1495723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</p:grpSp>
      </p:grpSp>
      <p:sp>
        <p:nvSpPr>
          <p:cNvPr id="109" name="テキスト ボックス 111"/>
          <p:cNvSpPr txBox="1">
            <a:spLocks noChangeArrowheads="1"/>
          </p:cNvSpPr>
          <p:nvPr/>
        </p:nvSpPr>
        <p:spPr bwMode="auto">
          <a:xfrm>
            <a:off x="1547664" y="6093296"/>
            <a:ext cx="612068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 smtClean="0">
                <a:cs typeface="Arial" charset="0"/>
              </a:rPr>
              <a:t>Revision :         220                      221                           280</a:t>
            </a:r>
            <a:endParaRPr lang="ja-JP" altLang="en-US" sz="1600" dirty="0">
              <a:cs typeface="Arial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-1044624" y="4543435"/>
            <a:ext cx="237637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ja-JP" altLang="en-US" sz="14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841885" y="6309320"/>
            <a:ext cx="28200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cs typeface="Arial" charset="0"/>
              </a:rPr>
              <a:t>(Record </a:t>
            </a:r>
            <a:r>
              <a:rPr lang="en-US" altLang="ja-JP" sz="1600" dirty="0">
                <a:cs typeface="Arial" charset="0"/>
              </a:rPr>
              <a:t>of the changed </a:t>
            </a:r>
            <a:r>
              <a:rPr lang="en-US" altLang="ja-JP" sz="1600" dirty="0" smtClean="0">
                <a:cs typeface="Arial" charset="0"/>
              </a:rPr>
              <a:t>files)</a:t>
            </a:r>
            <a:endParaRPr lang="ja-JP" altLang="en-US" sz="1600" dirty="0"/>
          </a:p>
          <a:p>
            <a:endParaRPr kumimoji="1" lang="ja-JP" altLang="en-US" sz="1600" dirty="0"/>
          </a:p>
        </p:txBody>
      </p:sp>
      <p:sp>
        <p:nvSpPr>
          <p:cNvPr id="52" name="Freeform 27"/>
          <p:cNvSpPr>
            <a:spLocks/>
          </p:cNvSpPr>
          <p:nvPr/>
        </p:nvSpPr>
        <p:spPr bwMode="auto">
          <a:xfrm>
            <a:off x="2627784" y="5085184"/>
            <a:ext cx="843223" cy="20801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59" name="Freeform 27"/>
          <p:cNvSpPr>
            <a:spLocks/>
          </p:cNvSpPr>
          <p:nvPr/>
        </p:nvSpPr>
        <p:spPr bwMode="auto">
          <a:xfrm>
            <a:off x="6321065" y="4941168"/>
            <a:ext cx="843223" cy="20801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1" name="Freeform 27"/>
          <p:cNvSpPr>
            <a:spLocks/>
          </p:cNvSpPr>
          <p:nvPr/>
        </p:nvSpPr>
        <p:spPr bwMode="auto">
          <a:xfrm>
            <a:off x="6321065" y="5669254"/>
            <a:ext cx="843223" cy="20801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2" name="Freeform 27"/>
          <p:cNvSpPr>
            <a:spLocks/>
          </p:cNvSpPr>
          <p:nvPr/>
        </p:nvSpPr>
        <p:spPr bwMode="auto">
          <a:xfrm>
            <a:off x="2399114" y="5045177"/>
            <a:ext cx="51138" cy="20801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6119"/>
              <a:gd name="connsiteX1" fmla="*/ 10000 w 10494"/>
              <a:gd name="connsiteY1" fmla="*/ 0 h 16119"/>
              <a:gd name="connsiteX2" fmla="*/ 9445 w 10494"/>
              <a:gd name="connsiteY2" fmla="*/ 15000 h 16119"/>
              <a:gd name="connsiteX3" fmla="*/ 10494 w 10494"/>
              <a:gd name="connsiteY3" fmla="*/ 10000 h 16119"/>
              <a:gd name="connsiteX4" fmla="*/ 6420 w 10494"/>
              <a:gd name="connsiteY4" fmla="*/ 10000 h 16119"/>
              <a:gd name="connsiteX5" fmla="*/ 0 w 10494"/>
              <a:gd name="connsiteY5" fmla="*/ 10000 h 16119"/>
              <a:gd name="connsiteX6" fmla="*/ 0 w 10494"/>
              <a:gd name="connsiteY6" fmla="*/ 0 h 16119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0494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1543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1543 w 11543"/>
              <a:gd name="connsiteY2" fmla="*/ 10000 h 10000"/>
              <a:gd name="connsiteX3" fmla="*/ 6420 w 11543"/>
              <a:gd name="connsiteY3" fmla="*/ 10000 h 10000"/>
              <a:gd name="connsiteX4" fmla="*/ 0 w 11543"/>
              <a:gd name="connsiteY4" fmla="*/ 10000 h 10000"/>
              <a:gd name="connsiteX5" fmla="*/ 0 w 11543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9445 w 10000"/>
              <a:gd name="connsiteY2" fmla="*/ 10000 h 10000"/>
              <a:gd name="connsiteX3" fmla="*/ 642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9445"/>
              <a:gd name="connsiteY0" fmla="*/ 0 h 10000"/>
              <a:gd name="connsiteX1" fmla="*/ 9445 w 9445"/>
              <a:gd name="connsiteY1" fmla="*/ 0 h 10000"/>
              <a:gd name="connsiteX2" fmla="*/ 9445 w 9445"/>
              <a:gd name="connsiteY2" fmla="*/ 10000 h 10000"/>
              <a:gd name="connsiteX3" fmla="*/ 6420 w 9445"/>
              <a:gd name="connsiteY3" fmla="*/ 10000 h 10000"/>
              <a:gd name="connsiteX4" fmla="*/ 0 w 9445"/>
              <a:gd name="connsiteY4" fmla="*/ 10000 h 10000"/>
              <a:gd name="connsiteX5" fmla="*/ 0 w 9445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445" h="10000">
                <a:moveTo>
                  <a:pt x="0" y="0"/>
                </a:moveTo>
                <a:lnTo>
                  <a:pt x="9445" y="0"/>
                </a:lnTo>
                <a:lnTo>
                  <a:pt x="9445" y="10000"/>
                </a:lnTo>
                <a:lnTo>
                  <a:pt x="6420" y="10000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4" name="Freeform 27"/>
          <p:cNvSpPr>
            <a:spLocks/>
          </p:cNvSpPr>
          <p:nvPr/>
        </p:nvSpPr>
        <p:spPr bwMode="auto">
          <a:xfrm>
            <a:off x="4049713" y="5227860"/>
            <a:ext cx="51138" cy="20801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6119"/>
              <a:gd name="connsiteX1" fmla="*/ 10000 w 10494"/>
              <a:gd name="connsiteY1" fmla="*/ 0 h 16119"/>
              <a:gd name="connsiteX2" fmla="*/ 9445 w 10494"/>
              <a:gd name="connsiteY2" fmla="*/ 15000 h 16119"/>
              <a:gd name="connsiteX3" fmla="*/ 10494 w 10494"/>
              <a:gd name="connsiteY3" fmla="*/ 10000 h 16119"/>
              <a:gd name="connsiteX4" fmla="*/ 6420 w 10494"/>
              <a:gd name="connsiteY4" fmla="*/ 10000 h 16119"/>
              <a:gd name="connsiteX5" fmla="*/ 0 w 10494"/>
              <a:gd name="connsiteY5" fmla="*/ 10000 h 16119"/>
              <a:gd name="connsiteX6" fmla="*/ 0 w 10494"/>
              <a:gd name="connsiteY6" fmla="*/ 0 h 16119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0494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1543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1543 w 11543"/>
              <a:gd name="connsiteY2" fmla="*/ 10000 h 10000"/>
              <a:gd name="connsiteX3" fmla="*/ 6420 w 11543"/>
              <a:gd name="connsiteY3" fmla="*/ 10000 h 10000"/>
              <a:gd name="connsiteX4" fmla="*/ 0 w 11543"/>
              <a:gd name="connsiteY4" fmla="*/ 10000 h 10000"/>
              <a:gd name="connsiteX5" fmla="*/ 0 w 11543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9445 w 10000"/>
              <a:gd name="connsiteY2" fmla="*/ 10000 h 10000"/>
              <a:gd name="connsiteX3" fmla="*/ 642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9445"/>
              <a:gd name="connsiteY0" fmla="*/ 0 h 10000"/>
              <a:gd name="connsiteX1" fmla="*/ 9445 w 9445"/>
              <a:gd name="connsiteY1" fmla="*/ 0 h 10000"/>
              <a:gd name="connsiteX2" fmla="*/ 9445 w 9445"/>
              <a:gd name="connsiteY2" fmla="*/ 10000 h 10000"/>
              <a:gd name="connsiteX3" fmla="*/ 6420 w 9445"/>
              <a:gd name="connsiteY3" fmla="*/ 10000 h 10000"/>
              <a:gd name="connsiteX4" fmla="*/ 0 w 9445"/>
              <a:gd name="connsiteY4" fmla="*/ 10000 h 10000"/>
              <a:gd name="connsiteX5" fmla="*/ 0 w 9445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445" h="10000">
                <a:moveTo>
                  <a:pt x="0" y="0"/>
                </a:moveTo>
                <a:lnTo>
                  <a:pt x="9445" y="0"/>
                </a:lnTo>
                <a:lnTo>
                  <a:pt x="9445" y="10000"/>
                </a:lnTo>
                <a:lnTo>
                  <a:pt x="6420" y="10000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5" name="Freeform 27"/>
          <p:cNvSpPr>
            <a:spLocks/>
          </p:cNvSpPr>
          <p:nvPr/>
        </p:nvSpPr>
        <p:spPr bwMode="auto">
          <a:xfrm>
            <a:off x="5972399" y="5378558"/>
            <a:ext cx="51138" cy="20801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6119"/>
              <a:gd name="connsiteX1" fmla="*/ 10000 w 10494"/>
              <a:gd name="connsiteY1" fmla="*/ 0 h 16119"/>
              <a:gd name="connsiteX2" fmla="*/ 9445 w 10494"/>
              <a:gd name="connsiteY2" fmla="*/ 15000 h 16119"/>
              <a:gd name="connsiteX3" fmla="*/ 10494 w 10494"/>
              <a:gd name="connsiteY3" fmla="*/ 10000 h 16119"/>
              <a:gd name="connsiteX4" fmla="*/ 6420 w 10494"/>
              <a:gd name="connsiteY4" fmla="*/ 10000 h 16119"/>
              <a:gd name="connsiteX5" fmla="*/ 0 w 10494"/>
              <a:gd name="connsiteY5" fmla="*/ 10000 h 16119"/>
              <a:gd name="connsiteX6" fmla="*/ 0 w 10494"/>
              <a:gd name="connsiteY6" fmla="*/ 0 h 16119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0494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1543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1543 w 11543"/>
              <a:gd name="connsiteY2" fmla="*/ 10000 h 10000"/>
              <a:gd name="connsiteX3" fmla="*/ 6420 w 11543"/>
              <a:gd name="connsiteY3" fmla="*/ 10000 h 10000"/>
              <a:gd name="connsiteX4" fmla="*/ 0 w 11543"/>
              <a:gd name="connsiteY4" fmla="*/ 10000 h 10000"/>
              <a:gd name="connsiteX5" fmla="*/ 0 w 11543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9445 w 10000"/>
              <a:gd name="connsiteY2" fmla="*/ 10000 h 10000"/>
              <a:gd name="connsiteX3" fmla="*/ 642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9445"/>
              <a:gd name="connsiteY0" fmla="*/ 0 h 10000"/>
              <a:gd name="connsiteX1" fmla="*/ 9445 w 9445"/>
              <a:gd name="connsiteY1" fmla="*/ 0 h 10000"/>
              <a:gd name="connsiteX2" fmla="*/ 9445 w 9445"/>
              <a:gd name="connsiteY2" fmla="*/ 10000 h 10000"/>
              <a:gd name="connsiteX3" fmla="*/ 6420 w 9445"/>
              <a:gd name="connsiteY3" fmla="*/ 10000 h 10000"/>
              <a:gd name="connsiteX4" fmla="*/ 0 w 9445"/>
              <a:gd name="connsiteY4" fmla="*/ 10000 h 10000"/>
              <a:gd name="connsiteX5" fmla="*/ 0 w 9445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445" h="10000">
                <a:moveTo>
                  <a:pt x="0" y="0"/>
                </a:moveTo>
                <a:lnTo>
                  <a:pt x="9445" y="0"/>
                </a:lnTo>
                <a:lnTo>
                  <a:pt x="9445" y="10000"/>
                </a:lnTo>
                <a:lnTo>
                  <a:pt x="6420" y="10000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6" name="Freeform 27"/>
          <p:cNvSpPr>
            <a:spLocks/>
          </p:cNvSpPr>
          <p:nvPr/>
        </p:nvSpPr>
        <p:spPr bwMode="auto">
          <a:xfrm>
            <a:off x="6097905" y="5013176"/>
            <a:ext cx="51138" cy="20801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6119"/>
              <a:gd name="connsiteX1" fmla="*/ 10000 w 10494"/>
              <a:gd name="connsiteY1" fmla="*/ 0 h 16119"/>
              <a:gd name="connsiteX2" fmla="*/ 9445 w 10494"/>
              <a:gd name="connsiteY2" fmla="*/ 15000 h 16119"/>
              <a:gd name="connsiteX3" fmla="*/ 10494 w 10494"/>
              <a:gd name="connsiteY3" fmla="*/ 10000 h 16119"/>
              <a:gd name="connsiteX4" fmla="*/ 6420 w 10494"/>
              <a:gd name="connsiteY4" fmla="*/ 10000 h 16119"/>
              <a:gd name="connsiteX5" fmla="*/ 0 w 10494"/>
              <a:gd name="connsiteY5" fmla="*/ 10000 h 16119"/>
              <a:gd name="connsiteX6" fmla="*/ 0 w 10494"/>
              <a:gd name="connsiteY6" fmla="*/ 0 h 16119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0494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1543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1543 w 11543"/>
              <a:gd name="connsiteY2" fmla="*/ 10000 h 10000"/>
              <a:gd name="connsiteX3" fmla="*/ 6420 w 11543"/>
              <a:gd name="connsiteY3" fmla="*/ 10000 h 10000"/>
              <a:gd name="connsiteX4" fmla="*/ 0 w 11543"/>
              <a:gd name="connsiteY4" fmla="*/ 10000 h 10000"/>
              <a:gd name="connsiteX5" fmla="*/ 0 w 11543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9445 w 10000"/>
              <a:gd name="connsiteY2" fmla="*/ 10000 h 10000"/>
              <a:gd name="connsiteX3" fmla="*/ 642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9445"/>
              <a:gd name="connsiteY0" fmla="*/ 0 h 10000"/>
              <a:gd name="connsiteX1" fmla="*/ 9445 w 9445"/>
              <a:gd name="connsiteY1" fmla="*/ 0 h 10000"/>
              <a:gd name="connsiteX2" fmla="*/ 9445 w 9445"/>
              <a:gd name="connsiteY2" fmla="*/ 10000 h 10000"/>
              <a:gd name="connsiteX3" fmla="*/ 6420 w 9445"/>
              <a:gd name="connsiteY3" fmla="*/ 10000 h 10000"/>
              <a:gd name="connsiteX4" fmla="*/ 0 w 9445"/>
              <a:gd name="connsiteY4" fmla="*/ 10000 h 10000"/>
              <a:gd name="connsiteX5" fmla="*/ 0 w 9445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445" h="10000">
                <a:moveTo>
                  <a:pt x="0" y="0"/>
                </a:moveTo>
                <a:lnTo>
                  <a:pt x="9445" y="0"/>
                </a:lnTo>
                <a:lnTo>
                  <a:pt x="9445" y="10000"/>
                </a:lnTo>
                <a:lnTo>
                  <a:pt x="6420" y="10000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9" name="Freeform 27"/>
          <p:cNvSpPr>
            <a:spLocks/>
          </p:cNvSpPr>
          <p:nvPr/>
        </p:nvSpPr>
        <p:spPr bwMode="auto">
          <a:xfrm>
            <a:off x="3936466" y="5550198"/>
            <a:ext cx="51138" cy="20801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6119"/>
              <a:gd name="connsiteX1" fmla="*/ 10000 w 10494"/>
              <a:gd name="connsiteY1" fmla="*/ 0 h 16119"/>
              <a:gd name="connsiteX2" fmla="*/ 9445 w 10494"/>
              <a:gd name="connsiteY2" fmla="*/ 15000 h 16119"/>
              <a:gd name="connsiteX3" fmla="*/ 10494 w 10494"/>
              <a:gd name="connsiteY3" fmla="*/ 10000 h 16119"/>
              <a:gd name="connsiteX4" fmla="*/ 6420 w 10494"/>
              <a:gd name="connsiteY4" fmla="*/ 10000 h 16119"/>
              <a:gd name="connsiteX5" fmla="*/ 0 w 10494"/>
              <a:gd name="connsiteY5" fmla="*/ 10000 h 16119"/>
              <a:gd name="connsiteX6" fmla="*/ 0 w 10494"/>
              <a:gd name="connsiteY6" fmla="*/ 0 h 16119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0494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1543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1543 w 11543"/>
              <a:gd name="connsiteY2" fmla="*/ 10000 h 10000"/>
              <a:gd name="connsiteX3" fmla="*/ 6420 w 11543"/>
              <a:gd name="connsiteY3" fmla="*/ 10000 h 10000"/>
              <a:gd name="connsiteX4" fmla="*/ 0 w 11543"/>
              <a:gd name="connsiteY4" fmla="*/ 10000 h 10000"/>
              <a:gd name="connsiteX5" fmla="*/ 0 w 11543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9445 w 10000"/>
              <a:gd name="connsiteY2" fmla="*/ 10000 h 10000"/>
              <a:gd name="connsiteX3" fmla="*/ 642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9445"/>
              <a:gd name="connsiteY0" fmla="*/ 0 h 10000"/>
              <a:gd name="connsiteX1" fmla="*/ 9445 w 9445"/>
              <a:gd name="connsiteY1" fmla="*/ 0 h 10000"/>
              <a:gd name="connsiteX2" fmla="*/ 9445 w 9445"/>
              <a:gd name="connsiteY2" fmla="*/ 10000 h 10000"/>
              <a:gd name="connsiteX3" fmla="*/ 6420 w 9445"/>
              <a:gd name="connsiteY3" fmla="*/ 10000 h 10000"/>
              <a:gd name="connsiteX4" fmla="*/ 0 w 9445"/>
              <a:gd name="connsiteY4" fmla="*/ 10000 h 10000"/>
              <a:gd name="connsiteX5" fmla="*/ 0 w 9445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445" h="10000">
                <a:moveTo>
                  <a:pt x="0" y="0"/>
                </a:moveTo>
                <a:lnTo>
                  <a:pt x="9445" y="0"/>
                </a:lnTo>
                <a:lnTo>
                  <a:pt x="9445" y="10000"/>
                </a:lnTo>
                <a:lnTo>
                  <a:pt x="6420" y="10000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33" name="下矢印 32"/>
          <p:cNvSpPr/>
          <p:nvPr/>
        </p:nvSpPr>
        <p:spPr>
          <a:xfrm>
            <a:off x="2987824" y="3645024"/>
            <a:ext cx="3384376" cy="792088"/>
          </a:xfrm>
          <a:prstGeom prst="downArrow">
            <a:avLst>
              <a:gd name="adj1" fmla="val 50000"/>
              <a:gd name="adj2" fmla="val 47376"/>
            </a:avLst>
          </a:prstGeom>
          <a:solidFill>
            <a:srgbClr val="156B1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角丸四角形吹き出し 33"/>
          <p:cNvSpPr/>
          <p:nvPr/>
        </p:nvSpPr>
        <p:spPr>
          <a:xfrm>
            <a:off x="755576" y="4653136"/>
            <a:ext cx="1440160" cy="792088"/>
          </a:xfrm>
          <a:prstGeom prst="wedgeRoundRectCallout">
            <a:avLst>
              <a:gd name="adj1" fmla="val 91633"/>
              <a:gd name="adj2" fmla="val 23431"/>
              <a:gd name="adj3" fmla="val 16667"/>
            </a:avLst>
          </a:prstGeom>
          <a:solidFill>
            <a:srgbClr val="EED2D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>
                <a:solidFill>
                  <a:schemeClr val="tx1"/>
                </a:solidFill>
              </a:rPr>
              <a:t>refactoring ∩code clone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3923928" y="3646765"/>
            <a:ext cx="16594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bg1"/>
                </a:solidFill>
              </a:rPr>
              <a:t>Identify Clone </a:t>
            </a:r>
          </a:p>
          <a:p>
            <a:pPr algn="ctr"/>
            <a:r>
              <a:rPr lang="en-US" altLang="ja-JP" dirty="0" smtClean="0">
                <a:solidFill>
                  <a:schemeClr val="bg1"/>
                </a:solidFill>
              </a:rPr>
              <a:t>Refactoring</a:t>
            </a:r>
            <a:endParaRPr lang="ja-JP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03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Identify Clone Refactoring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  <p:sp>
        <p:nvSpPr>
          <p:cNvPr id="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484784"/>
            <a:ext cx="8686800" cy="2232248"/>
          </a:xfrm>
        </p:spPr>
        <p:txBody>
          <a:bodyPr/>
          <a:lstStyle/>
          <a:p>
            <a:pPr marL="514350" indent="-514350">
              <a:buFont typeface="+mj-ea"/>
              <a:buAutoNum type="circleNumDbPlain"/>
            </a:pPr>
            <a:r>
              <a:rPr lang="en-US" altLang="ja-JP" dirty="0" smtClean="0">
                <a:solidFill>
                  <a:srgbClr val="FF0000"/>
                </a:solidFill>
              </a:rPr>
              <a:t>Detect methods that were performed refactoring between two versions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altLang="ja-JP" dirty="0" smtClean="0"/>
              <a:t>Identify a pair of cloned fragments that were performed refactoring</a:t>
            </a:r>
            <a:endParaRPr lang="ja-JP" altLang="en-US" dirty="0"/>
          </a:p>
        </p:txBody>
      </p:sp>
      <p:grpSp>
        <p:nvGrpSpPr>
          <p:cNvPr id="26" name="グループ化 25"/>
          <p:cNvGrpSpPr/>
          <p:nvPr/>
        </p:nvGrpSpPr>
        <p:grpSpPr>
          <a:xfrm>
            <a:off x="5220072" y="3861048"/>
            <a:ext cx="1872208" cy="2160240"/>
            <a:chOff x="6012160" y="4494545"/>
            <a:chExt cx="1155391" cy="1298740"/>
          </a:xfrm>
        </p:grpSpPr>
        <p:sp>
          <p:nvSpPr>
            <p:cNvPr id="14" name="AutoShape 42"/>
            <p:cNvSpPr>
              <a:spLocks noChangeArrowheads="1"/>
            </p:cNvSpPr>
            <p:nvPr/>
          </p:nvSpPr>
          <p:spPr bwMode="auto">
            <a:xfrm rot="10800000">
              <a:off x="6012160" y="4494545"/>
              <a:ext cx="1155391" cy="1298740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/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auto">
            <a:xfrm>
              <a:off x="6232234" y="5360372"/>
              <a:ext cx="843223" cy="208018"/>
            </a:xfrm>
            <a:custGeom>
              <a:avLst/>
              <a:gdLst>
                <a:gd name="T0" fmla="*/ 0 w 729"/>
                <a:gd name="T1" fmla="*/ 0 h 149"/>
                <a:gd name="T2" fmla="*/ 6153 w 729"/>
                <a:gd name="T3" fmla="*/ 0 h 149"/>
                <a:gd name="T4" fmla="*/ 6153 w 729"/>
                <a:gd name="T5" fmla="*/ 3494 h 149"/>
                <a:gd name="T6" fmla="*/ 3946 w 729"/>
                <a:gd name="T7" fmla="*/ 3494 h 149"/>
                <a:gd name="T8" fmla="*/ 3946 w 729"/>
                <a:gd name="T9" fmla="*/ 5260 h 149"/>
                <a:gd name="T10" fmla="*/ 0 w 729"/>
                <a:gd name="T11" fmla="*/ 5260 h 149"/>
                <a:gd name="T12" fmla="*/ 0 w 729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9"/>
                <a:gd name="T22" fmla="*/ 0 h 149"/>
                <a:gd name="T23" fmla="*/ 729 w 729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>
                <a:latin typeface="Arial" charset="0"/>
                <a:ea typeface="MS UI Gothic" pitchFamily="50" charset="-128"/>
              </a:endParaRPr>
            </a:p>
          </p:txBody>
        </p:sp>
      </p:grpSp>
      <p:grpSp>
        <p:nvGrpSpPr>
          <p:cNvPr id="27" name="グループ化 26"/>
          <p:cNvGrpSpPr/>
          <p:nvPr/>
        </p:nvGrpSpPr>
        <p:grpSpPr>
          <a:xfrm>
            <a:off x="2267744" y="3860104"/>
            <a:ext cx="1787094" cy="2163781"/>
            <a:chOff x="2450042" y="4767862"/>
            <a:chExt cx="1155390" cy="1298741"/>
          </a:xfrm>
        </p:grpSpPr>
        <p:sp>
          <p:nvSpPr>
            <p:cNvPr id="20" name="AutoShape 42"/>
            <p:cNvSpPr>
              <a:spLocks noChangeArrowheads="1"/>
            </p:cNvSpPr>
            <p:nvPr/>
          </p:nvSpPr>
          <p:spPr bwMode="auto">
            <a:xfrm rot="10800000">
              <a:off x="2450042" y="4767862"/>
              <a:ext cx="1155390" cy="129874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/>
            </a:p>
          </p:txBody>
        </p:sp>
        <p:sp>
          <p:nvSpPr>
            <p:cNvPr id="21" name="Freeform 27"/>
            <p:cNvSpPr>
              <a:spLocks/>
            </p:cNvSpPr>
            <p:nvPr/>
          </p:nvSpPr>
          <p:spPr bwMode="auto">
            <a:xfrm>
              <a:off x="2627784" y="5251939"/>
              <a:ext cx="843223" cy="208018"/>
            </a:xfrm>
            <a:custGeom>
              <a:avLst/>
              <a:gdLst>
                <a:gd name="T0" fmla="*/ 0 w 729"/>
                <a:gd name="T1" fmla="*/ 0 h 149"/>
                <a:gd name="T2" fmla="*/ 6153 w 729"/>
                <a:gd name="T3" fmla="*/ 0 h 149"/>
                <a:gd name="T4" fmla="*/ 6153 w 729"/>
                <a:gd name="T5" fmla="*/ 3494 h 149"/>
                <a:gd name="T6" fmla="*/ 3946 w 729"/>
                <a:gd name="T7" fmla="*/ 3494 h 149"/>
                <a:gd name="T8" fmla="*/ 3946 w 729"/>
                <a:gd name="T9" fmla="*/ 5260 h 149"/>
                <a:gd name="T10" fmla="*/ 0 w 729"/>
                <a:gd name="T11" fmla="*/ 5260 h 149"/>
                <a:gd name="T12" fmla="*/ 0 w 729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9"/>
                <a:gd name="T22" fmla="*/ 0 h 149"/>
                <a:gd name="T23" fmla="*/ 729 w 729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>
                <a:latin typeface="Arial" charset="0"/>
                <a:ea typeface="MS UI Gothic" pitchFamily="50" charset="-128"/>
              </a:endParaRPr>
            </a:p>
          </p:txBody>
        </p:sp>
        <p:sp>
          <p:nvSpPr>
            <p:cNvPr id="24" name="Freeform 27"/>
            <p:cNvSpPr>
              <a:spLocks/>
            </p:cNvSpPr>
            <p:nvPr/>
          </p:nvSpPr>
          <p:spPr bwMode="auto">
            <a:xfrm>
              <a:off x="2627784" y="5517232"/>
              <a:ext cx="843223" cy="208018"/>
            </a:xfrm>
            <a:custGeom>
              <a:avLst/>
              <a:gdLst>
                <a:gd name="T0" fmla="*/ 0 w 729"/>
                <a:gd name="T1" fmla="*/ 0 h 149"/>
                <a:gd name="T2" fmla="*/ 6153 w 729"/>
                <a:gd name="T3" fmla="*/ 0 h 149"/>
                <a:gd name="T4" fmla="*/ 6153 w 729"/>
                <a:gd name="T5" fmla="*/ 3494 h 149"/>
                <a:gd name="T6" fmla="*/ 3946 w 729"/>
                <a:gd name="T7" fmla="*/ 3494 h 149"/>
                <a:gd name="T8" fmla="*/ 3946 w 729"/>
                <a:gd name="T9" fmla="*/ 5260 h 149"/>
                <a:gd name="T10" fmla="*/ 0 w 729"/>
                <a:gd name="T11" fmla="*/ 5260 h 149"/>
                <a:gd name="T12" fmla="*/ 0 w 729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9"/>
                <a:gd name="T22" fmla="*/ 0 h 149"/>
                <a:gd name="T23" fmla="*/ 729 w 729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>
                <a:latin typeface="Arial" charset="0"/>
                <a:ea typeface="MS UI Gothic" pitchFamily="50" charset="-128"/>
              </a:endParaRPr>
            </a:p>
          </p:txBody>
        </p:sp>
      </p:grpSp>
      <p:sp>
        <p:nvSpPr>
          <p:cNvPr id="25" name="テキスト ボックス 24"/>
          <p:cNvSpPr txBox="1"/>
          <p:nvPr/>
        </p:nvSpPr>
        <p:spPr>
          <a:xfrm>
            <a:off x="2430885" y="6042193"/>
            <a:ext cx="53209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Previous Version                            Current Version</a:t>
            </a:r>
            <a:endParaRPr kumimoji="1" lang="ja-JP" altLang="en-US" sz="1600" dirty="0"/>
          </a:p>
        </p:txBody>
      </p:sp>
      <p:cxnSp>
        <p:nvCxnSpPr>
          <p:cNvPr id="28" name="カギ線コネクタ 27"/>
          <p:cNvCxnSpPr/>
          <p:nvPr/>
        </p:nvCxnSpPr>
        <p:spPr>
          <a:xfrm>
            <a:off x="3851920" y="4797152"/>
            <a:ext cx="1728192" cy="720080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カギ線コネクタ 30"/>
          <p:cNvCxnSpPr/>
          <p:nvPr/>
        </p:nvCxnSpPr>
        <p:spPr>
          <a:xfrm>
            <a:off x="3851920" y="5229200"/>
            <a:ext cx="1728192" cy="288032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27"/>
          <p:cNvSpPr>
            <a:spLocks/>
          </p:cNvSpPr>
          <p:nvPr/>
        </p:nvSpPr>
        <p:spPr bwMode="auto">
          <a:xfrm>
            <a:off x="2555776" y="4149080"/>
            <a:ext cx="1304251" cy="346571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17" name="Freeform 27"/>
          <p:cNvSpPr>
            <a:spLocks/>
          </p:cNvSpPr>
          <p:nvPr/>
        </p:nvSpPr>
        <p:spPr bwMode="auto">
          <a:xfrm>
            <a:off x="5580112" y="4509120"/>
            <a:ext cx="1304251" cy="346571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18" name="カギ線コネクタ 17"/>
          <p:cNvCxnSpPr/>
          <p:nvPr/>
        </p:nvCxnSpPr>
        <p:spPr>
          <a:xfrm>
            <a:off x="3851920" y="4293096"/>
            <a:ext cx="1728192" cy="360040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3996660" y="4427820"/>
            <a:ext cx="1274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refactoring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Refactoring Detection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2875"/>
            <a:ext cx="8686800" cy="4752429"/>
          </a:xfrm>
        </p:spPr>
        <p:txBody>
          <a:bodyPr/>
          <a:lstStyle/>
          <a:p>
            <a:r>
              <a:rPr kumimoji="1" lang="en-US" altLang="ja-JP" dirty="0" smtClean="0"/>
              <a:t>Use REF-FINDER[Prete2010] to detect refactoring</a:t>
            </a:r>
          </a:p>
          <a:p>
            <a:pPr lvl="1"/>
            <a:r>
              <a:rPr lang="en-US" altLang="ja-JP" dirty="0" smtClean="0"/>
              <a:t>REF-FINDER : A tool that Identifies refactoring between two program versions</a:t>
            </a:r>
          </a:p>
          <a:p>
            <a:pPr lvl="1"/>
            <a:r>
              <a:rPr kumimoji="1" lang="en-US" altLang="ja-JP" dirty="0" smtClean="0"/>
              <a:t>High recall and precision</a:t>
            </a:r>
          </a:p>
          <a:p>
            <a:pPr lvl="2"/>
            <a:r>
              <a:rPr lang="en-US" altLang="ja-JP" dirty="0" smtClean="0"/>
              <a:t>Overall precision is 0.79 and recall is 0.95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33772" y="6290156"/>
            <a:ext cx="8676456" cy="523220"/>
          </a:xfrm>
          <a:prstGeom prst="rect">
            <a:avLst/>
          </a:prstGeom>
          <a:solidFill>
            <a:srgbClr val="FBC5C5"/>
          </a:solidFill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[Prete2010] Template-based </a:t>
            </a:r>
            <a:r>
              <a:rPr lang="en-US" altLang="ja-JP" sz="1400" dirty="0"/>
              <a:t>Reconstruction of Complex </a:t>
            </a:r>
            <a:r>
              <a:rPr lang="en-US" altLang="ja-JP" sz="1400" dirty="0" err="1"/>
              <a:t>Refactorings</a:t>
            </a:r>
            <a:r>
              <a:rPr lang="en-US" altLang="ja-JP" sz="1400" dirty="0"/>
              <a:t>, </a:t>
            </a:r>
            <a:r>
              <a:rPr lang="en-US" altLang="ja-JP" sz="1400" dirty="0" smtClean="0"/>
              <a:t>K. </a:t>
            </a:r>
            <a:r>
              <a:rPr lang="en-US" altLang="ja-JP" sz="1400" dirty="0" err="1"/>
              <a:t>Prete</a:t>
            </a:r>
            <a:r>
              <a:rPr lang="en-US" altLang="ja-JP" sz="1400" dirty="0"/>
              <a:t>, </a:t>
            </a:r>
            <a:r>
              <a:rPr lang="en-US" altLang="ja-JP" sz="1400" dirty="0" smtClean="0"/>
              <a:t>N. </a:t>
            </a:r>
            <a:r>
              <a:rPr lang="en-US" altLang="ja-JP" sz="1400" dirty="0" err="1" smtClean="0"/>
              <a:t>Rachatasumrit</a:t>
            </a:r>
            <a:r>
              <a:rPr lang="en-US" altLang="ja-JP" sz="1400" dirty="0"/>
              <a:t>, </a:t>
            </a:r>
            <a:r>
              <a:rPr lang="en-US" altLang="ja-JP" sz="1400" dirty="0" smtClean="0"/>
              <a:t>N. </a:t>
            </a:r>
            <a:r>
              <a:rPr lang="en-US" altLang="ja-JP" sz="1400" dirty="0"/>
              <a:t>Sudan, and </a:t>
            </a:r>
            <a:r>
              <a:rPr lang="en-US" altLang="ja-JP" sz="1400" dirty="0" smtClean="0"/>
              <a:t>M. </a:t>
            </a:r>
            <a:r>
              <a:rPr lang="en-US" altLang="ja-JP" sz="1400" dirty="0"/>
              <a:t>Kim, 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Proceedings of the 26th IEEE International Conference on Software Maintenance, Pages 1-10</a:t>
            </a:r>
            <a:endParaRPr lang="ja-JP" altLang="en-US" sz="1400" dirty="0"/>
          </a:p>
        </p:txBody>
      </p:sp>
      <p:pic>
        <p:nvPicPr>
          <p:cNvPr id="32770" name="Picture 2" descr="REFFINDER"/>
          <p:cNvPicPr>
            <a:picLocks noChangeAspect="1" noChangeArrowheads="1"/>
          </p:cNvPicPr>
          <p:nvPr/>
        </p:nvPicPr>
        <p:blipFill>
          <a:blip r:embed="rId3" cstate="print"/>
          <a:srcRect b="53106"/>
          <a:stretch>
            <a:fillRect/>
          </a:stretch>
        </p:blipFill>
        <p:spPr bwMode="auto">
          <a:xfrm>
            <a:off x="827584" y="4352300"/>
            <a:ext cx="7360493" cy="20290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264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Identify Clone Refactoring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  <p:sp>
        <p:nvSpPr>
          <p:cNvPr id="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484784"/>
            <a:ext cx="8686800" cy="2376264"/>
          </a:xfrm>
        </p:spPr>
        <p:txBody>
          <a:bodyPr/>
          <a:lstStyle/>
          <a:p>
            <a:pPr marL="514350" indent="-514350">
              <a:buFont typeface="+mj-ea"/>
              <a:buAutoNum type="circleNumDbPlain"/>
            </a:pPr>
            <a:r>
              <a:rPr lang="en-US" altLang="ja-JP" dirty="0" smtClean="0"/>
              <a:t>Detect methods that were performed refactoring between two versions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altLang="ja-JP" dirty="0" smtClean="0">
                <a:solidFill>
                  <a:srgbClr val="FF0000"/>
                </a:solidFill>
              </a:rPr>
              <a:t>Identify a pair of cloned method that were performed refactoring</a:t>
            </a:r>
            <a:endParaRPr lang="ja-JP" altLang="en-US" dirty="0">
              <a:solidFill>
                <a:srgbClr val="FF0000"/>
              </a:solidFill>
            </a:endParaRPr>
          </a:p>
        </p:txBody>
      </p:sp>
      <p:grpSp>
        <p:nvGrpSpPr>
          <p:cNvPr id="3" name="グループ化 25"/>
          <p:cNvGrpSpPr/>
          <p:nvPr/>
        </p:nvGrpSpPr>
        <p:grpSpPr>
          <a:xfrm>
            <a:off x="5220072" y="3861048"/>
            <a:ext cx="1872208" cy="2160240"/>
            <a:chOff x="6012160" y="4494545"/>
            <a:chExt cx="1155391" cy="1298740"/>
          </a:xfrm>
        </p:grpSpPr>
        <p:sp>
          <p:nvSpPr>
            <p:cNvPr id="14" name="AutoShape 42"/>
            <p:cNvSpPr>
              <a:spLocks noChangeArrowheads="1"/>
            </p:cNvSpPr>
            <p:nvPr/>
          </p:nvSpPr>
          <p:spPr bwMode="auto">
            <a:xfrm rot="10800000">
              <a:off x="6012160" y="4494545"/>
              <a:ext cx="1155391" cy="1298740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/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auto">
            <a:xfrm>
              <a:off x="6232234" y="5360372"/>
              <a:ext cx="843223" cy="208018"/>
            </a:xfrm>
            <a:custGeom>
              <a:avLst/>
              <a:gdLst>
                <a:gd name="T0" fmla="*/ 0 w 729"/>
                <a:gd name="T1" fmla="*/ 0 h 149"/>
                <a:gd name="T2" fmla="*/ 6153 w 729"/>
                <a:gd name="T3" fmla="*/ 0 h 149"/>
                <a:gd name="T4" fmla="*/ 6153 w 729"/>
                <a:gd name="T5" fmla="*/ 3494 h 149"/>
                <a:gd name="T6" fmla="*/ 3946 w 729"/>
                <a:gd name="T7" fmla="*/ 3494 h 149"/>
                <a:gd name="T8" fmla="*/ 3946 w 729"/>
                <a:gd name="T9" fmla="*/ 5260 h 149"/>
                <a:gd name="T10" fmla="*/ 0 w 729"/>
                <a:gd name="T11" fmla="*/ 5260 h 149"/>
                <a:gd name="T12" fmla="*/ 0 w 729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9"/>
                <a:gd name="T22" fmla="*/ 0 h 149"/>
                <a:gd name="T23" fmla="*/ 729 w 729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>
                <a:latin typeface="Arial" charset="0"/>
                <a:ea typeface="MS UI Gothic" pitchFamily="50" charset="-128"/>
              </a:endParaRPr>
            </a:p>
          </p:txBody>
        </p:sp>
      </p:grpSp>
      <p:grpSp>
        <p:nvGrpSpPr>
          <p:cNvPr id="5" name="グループ化 26"/>
          <p:cNvGrpSpPr/>
          <p:nvPr/>
        </p:nvGrpSpPr>
        <p:grpSpPr>
          <a:xfrm>
            <a:off x="2267744" y="3860104"/>
            <a:ext cx="1787094" cy="2163781"/>
            <a:chOff x="2450042" y="4767862"/>
            <a:chExt cx="1155390" cy="1298741"/>
          </a:xfrm>
        </p:grpSpPr>
        <p:sp>
          <p:nvSpPr>
            <p:cNvPr id="20" name="AutoShape 42"/>
            <p:cNvSpPr>
              <a:spLocks noChangeArrowheads="1"/>
            </p:cNvSpPr>
            <p:nvPr/>
          </p:nvSpPr>
          <p:spPr bwMode="auto">
            <a:xfrm rot="10800000">
              <a:off x="2450042" y="4767862"/>
              <a:ext cx="1155390" cy="129874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/>
            </a:p>
          </p:txBody>
        </p:sp>
        <p:sp>
          <p:nvSpPr>
            <p:cNvPr id="21" name="Freeform 27"/>
            <p:cNvSpPr>
              <a:spLocks/>
            </p:cNvSpPr>
            <p:nvPr/>
          </p:nvSpPr>
          <p:spPr bwMode="auto">
            <a:xfrm>
              <a:off x="2627784" y="5251939"/>
              <a:ext cx="843223" cy="208018"/>
            </a:xfrm>
            <a:custGeom>
              <a:avLst/>
              <a:gdLst>
                <a:gd name="T0" fmla="*/ 0 w 729"/>
                <a:gd name="T1" fmla="*/ 0 h 149"/>
                <a:gd name="T2" fmla="*/ 6153 w 729"/>
                <a:gd name="T3" fmla="*/ 0 h 149"/>
                <a:gd name="T4" fmla="*/ 6153 w 729"/>
                <a:gd name="T5" fmla="*/ 3494 h 149"/>
                <a:gd name="T6" fmla="*/ 3946 w 729"/>
                <a:gd name="T7" fmla="*/ 3494 h 149"/>
                <a:gd name="T8" fmla="*/ 3946 w 729"/>
                <a:gd name="T9" fmla="*/ 5260 h 149"/>
                <a:gd name="T10" fmla="*/ 0 w 729"/>
                <a:gd name="T11" fmla="*/ 5260 h 149"/>
                <a:gd name="T12" fmla="*/ 0 w 729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9"/>
                <a:gd name="T22" fmla="*/ 0 h 149"/>
                <a:gd name="T23" fmla="*/ 729 w 729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>
                <a:latin typeface="Arial" charset="0"/>
                <a:ea typeface="MS UI Gothic" pitchFamily="50" charset="-128"/>
              </a:endParaRPr>
            </a:p>
          </p:txBody>
        </p:sp>
        <p:sp>
          <p:nvSpPr>
            <p:cNvPr id="24" name="Freeform 27"/>
            <p:cNvSpPr>
              <a:spLocks/>
            </p:cNvSpPr>
            <p:nvPr/>
          </p:nvSpPr>
          <p:spPr bwMode="auto">
            <a:xfrm>
              <a:off x="2627784" y="5517232"/>
              <a:ext cx="843223" cy="208018"/>
            </a:xfrm>
            <a:custGeom>
              <a:avLst/>
              <a:gdLst>
                <a:gd name="T0" fmla="*/ 0 w 729"/>
                <a:gd name="T1" fmla="*/ 0 h 149"/>
                <a:gd name="T2" fmla="*/ 6153 w 729"/>
                <a:gd name="T3" fmla="*/ 0 h 149"/>
                <a:gd name="T4" fmla="*/ 6153 w 729"/>
                <a:gd name="T5" fmla="*/ 3494 h 149"/>
                <a:gd name="T6" fmla="*/ 3946 w 729"/>
                <a:gd name="T7" fmla="*/ 3494 h 149"/>
                <a:gd name="T8" fmla="*/ 3946 w 729"/>
                <a:gd name="T9" fmla="*/ 5260 h 149"/>
                <a:gd name="T10" fmla="*/ 0 w 729"/>
                <a:gd name="T11" fmla="*/ 5260 h 149"/>
                <a:gd name="T12" fmla="*/ 0 w 729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9"/>
                <a:gd name="T22" fmla="*/ 0 h 149"/>
                <a:gd name="T23" fmla="*/ 729 w 729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>
                <a:latin typeface="Arial" charset="0"/>
                <a:ea typeface="MS UI Gothic" pitchFamily="50" charset="-128"/>
              </a:endParaRPr>
            </a:p>
          </p:txBody>
        </p:sp>
      </p:grpSp>
      <p:sp>
        <p:nvSpPr>
          <p:cNvPr id="25" name="テキスト ボックス 24"/>
          <p:cNvSpPr txBox="1"/>
          <p:nvPr/>
        </p:nvSpPr>
        <p:spPr>
          <a:xfrm>
            <a:off x="2430885" y="6042193"/>
            <a:ext cx="53209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Previous version                           Current version</a:t>
            </a:r>
            <a:endParaRPr kumimoji="1" lang="ja-JP" altLang="en-US" sz="1600" dirty="0"/>
          </a:p>
        </p:txBody>
      </p:sp>
      <p:cxnSp>
        <p:nvCxnSpPr>
          <p:cNvPr id="28" name="カギ線コネクタ 27"/>
          <p:cNvCxnSpPr/>
          <p:nvPr/>
        </p:nvCxnSpPr>
        <p:spPr>
          <a:xfrm>
            <a:off x="3851920" y="4797152"/>
            <a:ext cx="1728192" cy="720080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カギ線コネクタ 30"/>
          <p:cNvCxnSpPr/>
          <p:nvPr/>
        </p:nvCxnSpPr>
        <p:spPr>
          <a:xfrm>
            <a:off x="3851920" y="5229200"/>
            <a:ext cx="1728192" cy="288032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27"/>
          <p:cNvSpPr>
            <a:spLocks/>
          </p:cNvSpPr>
          <p:nvPr/>
        </p:nvSpPr>
        <p:spPr bwMode="auto">
          <a:xfrm>
            <a:off x="2555776" y="4149080"/>
            <a:ext cx="1304251" cy="346571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17" name="Freeform 27"/>
          <p:cNvSpPr>
            <a:spLocks/>
          </p:cNvSpPr>
          <p:nvPr/>
        </p:nvSpPr>
        <p:spPr bwMode="auto">
          <a:xfrm>
            <a:off x="5580112" y="4509120"/>
            <a:ext cx="1304251" cy="346571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18" name="カギ線コネクタ 17"/>
          <p:cNvCxnSpPr/>
          <p:nvPr/>
        </p:nvCxnSpPr>
        <p:spPr>
          <a:xfrm>
            <a:off x="3851920" y="4293096"/>
            <a:ext cx="1728192" cy="360040"/>
          </a:xfrm>
          <a:prstGeom prst="bentConnector3">
            <a:avLst>
              <a:gd name="adj1" fmla="val 50000"/>
            </a:avLst>
          </a:prstGeom>
          <a:ln w="19050">
            <a:solidFill>
              <a:srgbClr val="FFC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3996660" y="4427820"/>
            <a:ext cx="1274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refactoring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7500" y="115888"/>
            <a:ext cx="8826500" cy="865187"/>
          </a:xfrm>
        </p:spPr>
        <p:txBody>
          <a:bodyPr/>
          <a:lstStyle/>
          <a:p>
            <a:r>
              <a:rPr kumimoji="1" lang="en-US" altLang="ja-JP" dirty="0" smtClean="0"/>
              <a:t>Problem of </a:t>
            </a:r>
            <a:r>
              <a:rPr lang="en-US" altLang="ja-JP" dirty="0"/>
              <a:t>Identify Clone </a:t>
            </a:r>
            <a:r>
              <a:rPr lang="en-US" altLang="ja-JP" dirty="0" smtClean="0"/>
              <a:t>Refactoring (1/2)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  <p:sp>
        <p:nvSpPr>
          <p:cNvPr id="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196752"/>
            <a:ext cx="8686800" cy="1656085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ja-JP" sz="3200" dirty="0" smtClean="0"/>
              <a:t>Programmer often perform refactoring between code clones with low similarity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763688" y="6300028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Previous version                                      Current version</a:t>
            </a:r>
            <a:endParaRPr kumimoji="1" lang="ja-JP" altLang="en-US" dirty="0"/>
          </a:p>
        </p:txBody>
      </p:sp>
      <p:sp>
        <p:nvSpPr>
          <p:cNvPr id="15" name="AutoShape 42"/>
          <p:cNvSpPr>
            <a:spLocks noChangeArrowheads="1"/>
          </p:cNvSpPr>
          <p:nvPr/>
        </p:nvSpPr>
        <p:spPr bwMode="auto">
          <a:xfrm rot="10800000">
            <a:off x="827584" y="3284983"/>
            <a:ext cx="3227254" cy="2880319"/>
          </a:xfrm>
          <a:prstGeom prst="foldedCorner">
            <a:avLst>
              <a:gd name="adj" fmla="val 12500"/>
            </a:avLst>
          </a:prstGeom>
          <a:ln w="12700"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10800000" wrap="none" anchor="ctr"/>
          <a:lstStyle/>
          <a:p>
            <a:pPr algn="ctr">
              <a:defRPr/>
            </a:pPr>
            <a:endParaRPr lang="ja-JP" altLang="ja-JP"/>
          </a:p>
        </p:txBody>
      </p:sp>
      <p:sp>
        <p:nvSpPr>
          <p:cNvPr id="17" name="AutoShape 42"/>
          <p:cNvSpPr>
            <a:spLocks noChangeArrowheads="1"/>
          </p:cNvSpPr>
          <p:nvPr/>
        </p:nvSpPr>
        <p:spPr bwMode="auto">
          <a:xfrm rot="10800000">
            <a:off x="4644007" y="3333178"/>
            <a:ext cx="4320479" cy="2904131"/>
          </a:xfrm>
          <a:prstGeom prst="foldedCorner">
            <a:avLst>
              <a:gd name="adj" fmla="val 12500"/>
            </a:avLst>
          </a:prstGeom>
          <a:ln w="12700"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10800000" wrap="none" anchor="ctr"/>
          <a:lstStyle/>
          <a:p>
            <a:pPr algn="ctr">
              <a:defRPr/>
            </a:pPr>
            <a:endParaRPr lang="ja-JP" altLang="ja-JP"/>
          </a:p>
        </p:txBody>
      </p:sp>
      <p:cxnSp>
        <p:nvCxnSpPr>
          <p:cNvPr id="18" name="カギ線コネクタ 17"/>
          <p:cNvCxnSpPr/>
          <p:nvPr/>
        </p:nvCxnSpPr>
        <p:spPr>
          <a:xfrm>
            <a:off x="3707904" y="3717032"/>
            <a:ext cx="1368152" cy="864096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reeform 27"/>
          <p:cNvSpPr>
            <a:spLocks/>
          </p:cNvSpPr>
          <p:nvPr/>
        </p:nvSpPr>
        <p:spPr bwMode="auto">
          <a:xfrm>
            <a:off x="1187624" y="3429000"/>
            <a:ext cx="2592288" cy="115212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ECEECE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20" name="Freeform 27"/>
          <p:cNvSpPr>
            <a:spLocks/>
          </p:cNvSpPr>
          <p:nvPr/>
        </p:nvSpPr>
        <p:spPr bwMode="auto">
          <a:xfrm>
            <a:off x="1187624" y="4797152"/>
            <a:ext cx="2592288" cy="115212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ECEECE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971600" y="3466162"/>
            <a:ext cx="2952328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altLang="ja-JP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if (i &gt; j) {</a:t>
            </a:r>
            <a:br>
              <a:rPr lang="nn-NO" altLang="ja-JP" sz="1600" dirty="0" smtClean="0">
                <a:latin typeface="Courier New" pitchFamily="49" charset="0"/>
                <a:cs typeface="Courier New" pitchFamily="49" charset="0"/>
              </a:rPr>
            </a:br>
            <a:r>
              <a:rPr lang="nn-NO" altLang="ja-JP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i = i/2;</a:t>
            </a:r>
          </a:p>
          <a:p>
            <a:r>
              <a:rPr lang="nn-NO" altLang="ja-JP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i++; 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endParaRPr lang="nn-NO" altLang="ja-JP" sz="1600" dirty="0" smtClean="0">
              <a:latin typeface="Courier New" pitchFamily="49" charset="0"/>
              <a:cs typeface="Courier New" pitchFamily="49" charset="0"/>
            </a:endParaRPr>
          </a:p>
          <a:p>
            <a:endParaRPr lang="nn-NO" altLang="ja-JP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if (i &lt; j) {</a:t>
            </a:r>
          </a:p>
          <a:p>
            <a:r>
              <a:rPr lang="nn-NO" altLang="ja-JP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i = i+ 1 ;   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}</a:t>
            </a:r>
            <a:endParaRPr lang="ja-JP" altLang="en-US" sz="1600" dirty="0"/>
          </a:p>
        </p:txBody>
      </p:sp>
      <p:sp>
        <p:nvSpPr>
          <p:cNvPr id="22" name="Freeform 27"/>
          <p:cNvSpPr>
            <a:spLocks/>
          </p:cNvSpPr>
          <p:nvPr/>
        </p:nvSpPr>
        <p:spPr bwMode="auto">
          <a:xfrm>
            <a:off x="4990304" y="3429000"/>
            <a:ext cx="3816424" cy="2448272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D0E0BA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860032" y="3333179"/>
            <a:ext cx="417646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ja-JP" sz="1600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/>
            </a:r>
            <a:br>
              <a:rPr kumimoji="0" lang="en-US" altLang="ja-JP" sz="1600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</a:br>
            <a:r>
              <a:rPr kumimoji="0" lang="en-US" altLang="ja-JP" sz="1600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  </a:t>
            </a:r>
            <a:r>
              <a:rPr kumimoji="0" lang="en-US" altLang="ja-JP" sz="1600" dirty="0" err="1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int</a:t>
            </a:r>
            <a:r>
              <a:rPr kumimoji="0" lang="en-US" altLang="ja-JP" sz="1600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 compare(</a:t>
            </a:r>
            <a:r>
              <a:rPr kumimoji="0" lang="en-US" altLang="ja-JP" sz="1600" dirty="0" err="1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int</a:t>
            </a:r>
            <a:r>
              <a:rPr kumimoji="0" lang="en-US" altLang="ja-JP" sz="1600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 </a:t>
            </a:r>
            <a:r>
              <a:rPr kumimoji="0" lang="en-US" altLang="ja-JP" sz="1600" dirty="0" err="1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i</a:t>
            </a:r>
            <a:r>
              <a:rPr kumimoji="0" lang="en-US" altLang="ja-JP" sz="1600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, </a:t>
            </a:r>
            <a:r>
              <a:rPr kumimoji="0" lang="en-US" altLang="ja-JP" sz="1600" dirty="0" err="1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int</a:t>
            </a:r>
            <a:r>
              <a:rPr kumimoji="0" lang="en-US" altLang="ja-JP" sz="1600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 j){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   if (i &gt; j) {</a:t>
            </a:r>
            <a:br>
              <a:rPr lang="nn-NO" altLang="ja-JP" sz="1600" dirty="0" smtClean="0">
                <a:latin typeface="Courier New" pitchFamily="49" charset="0"/>
                <a:cs typeface="Courier New" pitchFamily="49" charset="0"/>
              </a:rPr>
            </a:br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       i = i/2;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       i++; 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   } else {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       i = i+ 1 ;   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   return i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ja-JP" altLang="en-US" sz="1600" dirty="0"/>
          </a:p>
        </p:txBody>
      </p:sp>
      <p:cxnSp>
        <p:nvCxnSpPr>
          <p:cNvPr id="24" name="カギ線コネクタ 23"/>
          <p:cNvCxnSpPr/>
          <p:nvPr/>
        </p:nvCxnSpPr>
        <p:spPr>
          <a:xfrm flipV="1">
            <a:off x="3779912" y="4578531"/>
            <a:ext cx="1296144" cy="720082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7500" y="115888"/>
            <a:ext cx="8826500" cy="865187"/>
          </a:xfrm>
        </p:spPr>
        <p:txBody>
          <a:bodyPr/>
          <a:lstStyle/>
          <a:p>
            <a:r>
              <a:rPr kumimoji="1" lang="en-US" altLang="ja-JP" dirty="0" smtClean="0"/>
              <a:t>Problem of </a:t>
            </a:r>
            <a:r>
              <a:rPr lang="en-US" altLang="ja-JP" dirty="0"/>
              <a:t>Identify Clone </a:t>
            </a:r>
            <a:r>
              <a:rPr lang="en-US" altLang="ja-JP" dirty="0" smtClean="0"/>
              <a:t>Refactoring (2/2)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  <p:sp>
        <p:nvSpPr>
          <p:cNvPr id="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196752"/>
            <a:ext cx="9289032" cy="1656085"/>
          </a:xfrm>
        </p:spPr>
        <p:txBody>
          <a:bodyPr/>
          <a:lstStyle/>
          <a:p>
            <a:r>
              <a:rPr lang="en-US" altLang="ja-JP" dirty="0" smtClean="0"/>
              <a:t>To detect this code clone is difficult to use </a:t>
            </a:r>
            <a:br>
              <a:rPr lang="en-US" altLang="ja-JP" dirty="0" smtClean="0"/>
            </a:br>
            <a:r>
              <a:rPr lang="en-US" altLang="ja-JP" dirty="0" smtClean="0"/>
              <a:t>token based clone detection tool(</a:t>
            </a:r>
            <a:r>
              <a:rPr lang="en-US" altLang="ja-JP" dirty="0" err="1" smtClean="0"/>
              <a:t>e.g.CCFinder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dirty="0" smtClean="0"/>
              <a:t>Due to </a:t>
            </a:r>
            <a:r>
              <a:rPr lang="en-US" altLang="ja-JP" dirty="0"/>
              <a:t>modified and newly added </a:t>
            </a:r>
            <a:r>
              <a:rPr lang="en-US" altLang="ja-JP" dirty="0" smtClean="0"/>
              <a:t>code portion between code clones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763688" y="6186790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Previous version                                      Current version</a:t>
            </a:r>
            <a:endParaRPr kumimoji="1" lang="ja-JP" altLang="en-US" dirty="0"/>
          </a:p>
        </p:txBody>
      </p:sp>
      <p:sp>
        <p:nvSpPr>
          <p:cNvPr id="16" name="AutoShape 42"/>
          <p:cNvSpPr>
            <a:spLocks noChangeArrowheads="1"/>
          </p:cNvSpPr>
          <p:nvPr/>
        </p:nvSpPr>
        <p:spPr bwMode="auto">
          <a:xfrm rot="10800000">
            <a:off x="827584" y="3284983"/>
            <a:ext cx="3227254" cy="2880319"/>
          </a:xfrm>
          <a:prstGeom prst="foldedCorner">
            <a:avLst>
              <a:gd name="adj" fmla="val 12500"/>
            </a:avLst>
          </a:prstGeom>
          <a:ln w="12700"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10800000" wrap="none" anchor="ctr"/>
          <a:lstStyle/>
          <a:p>
            <a:pPr algn="ctr">
              <a:defRPr/>
            </a:pPr>
            <a:endParaRPr lang="ja-JP" altLang="ja-JP"/>
          </a:p>
        </p:txBody>
      </p:sp>
      <p:sp>
        <p:nvSpPr>
          <p:cNvPr id="35" name="AutoShape 42"/>
          <p:cNvSpPr>
            <a:spLocks noChangeArrowheads="1"/>
          </p:cNvSpPr>
          <p:nvPr/>
        </p:nvSpPr>
        <p:spPr bwMode="auto">
          <a:xfrm rot="10800000">
            <a:off x="4644007" y="3333178"/>
            <a:ext cx="4320479" cy="2904131"/>
          </a:xfrm>
          <a:prstGeom prst="foldedCorner">
            <a:avLst>
              <a:gd name="adj" fmla="val 12500"/>
            </a:avLst>
          </a:prstGeom>
          <a:ln w="12700"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10800000" wrap="none" anchor="ctr"/>
          <a:lstStyle/>
          <a:p>
            <a:pPr algn="ctr">
              <a:defRPr/>
            </a:pPr>
            <a:endParaRPr lang="ja-JP" altLang="ja-JP"/>
          </a:p>
        </p:txBody>
      </p:sp>
      <p:cxnSp>
        <p:nvCxnSpPr>
          <p:cNvPr id="38" name="カギ線コネクタ 37"/>
          <p:cNvCxnSpPr/>
          <p:nvPr/>
        </p:nvCxnSpPr>
        <p:spPr>
          <a:xfrm>
            <a:off x="3707904" y="3717032"/>
            <a:ext cx="1368152" cy="864096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reeform 27"/>
          <p:cNvSpPr>
            <a:spLocks/>
          </p:cNvSpPr>
          <p:nvPr/>
        </p:nvSpPr>
        <p:spPr bwMode="auto">
          <a:xfrm>
            <a:off x="1187624" y="3429000"/>
            <a:ext cx="2592288" cy="115212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ECEECE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3" name="Freeform 27"/>
          <p:cNvSpPr>
            <a:spLocks/>
          </p:cNvSpPr>
          <p:nvPr/>
        </p:nvSpPr>
        <p:spPr bwMode="auto">
          <a:xfrm>
            <a:off x="1187624" y="4797152"/>
            <a:ext cx="2592288" cy="115212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ECEECE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971600" y="3466162"/>
            <a:ext cx="2952328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altLang="ja-JP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if (i &gt; j) {</a:t>
            </a:r>
            <a:br>
              <a:rPr lang="nn-NO" altLang="ja-JP" sz="1600" dirty="0" smtClean="0">
                <a:latin typeface="Courier New" pitchFamily="49" charset="0"/>
                <a:cs typeface="Courier New" pitchFamily="49" charset="0"/>
              </a:rPr>
            </a:br>
            <a:r>
              <a:rPr lang="nn-NO" altLang="ja-JP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i = i/2;</a:t>
            </a:r>
          </a:p>
          <a:p>
            <a:r>
              <a:rPr lang="nn-NO" altLang="ja-JP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i++; 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endParaRPr lang="nn-NO" altLang="ja-JP" sz="1600" dirty="0" smtClean="0">
              <a:latin typeface="Courier New" pitchFamily="49" charset="0"/>
              <a:cs typeface="Courier New" pitchFamily="49" charset="0"/>
            </a:endParaRPr>
          </a:p>
          <a:p>
            <a:endParaRPr lang="nn-NO" altLang="ja-JP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if (i &lt; j) {</a:t>
            </a:r>
          </a:p>
          <a:p>
            <a:r>
              <a:rPr lang="nn-NO" altLang="ja-JP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i = i+ 1 ;   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}</a:t>
            </a:r>
            <a:endParaRPr lang="ja-JP" altLang="en-US" sz="1600" dirty="0"/>
          </a:p>
        </p:txBody>
      </p:sp>
      <p:sp>
        <p:nvSpPr>
          <p:cNvPr id="45" name="Freeform 27"/>
          <p:cNvSpPr>
            <a:spLocks/>
          </p:cNvSpPr>
          <p:nvPr/>
        </p:nvSpPr>
        <p:spPr bwMode="auto">
          <a:xfrm>
            <a:off x="4990304" y="3429000"/>
            <a:ext cx="3816424" cy="2448272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D0E0BA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4860032" y="3333179"/>
            <a:ext cx="417646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ja-JP" sz="1600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/>
            </a:r>
            <a:br>
              <a:rPr kumimoji="0" lang="en-US" altLang="ja-JP" sz="1600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</a:br>
            <a:r>
              <a:rPr kumimoji="0" lang="en-US" altLang="ja-JP" sz="1600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  </a:t>
            </a:r>
            <a:r>
              <a:rPr kumimoji="0" lang="en-US" altLang="ja-JP" sz="1600" dirty="0" err="1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int</a:t>
            </a:r>
            <a:r>
              <a:rPr kumimoji="0" lang="en-US" altLang="ja-JP" sz="1600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 compare(</a:t>
            </a:r>
            <a:r>
              <a:rPr kumimoji="0" lang="en-US" altLang="ja-JP" sz="1600" dirty="0" err="1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int</a:t>
            </a:r>
            <a:r>
              <a:rPr kumimoji="0" lang="en-US" altLang="ja-JP" sz="1600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 </a:t>
            </a:r>
            <a:r>
              <a:rPr kumimoji="0" lang="en-US" altLang="ja-JP" sz="1600" dirty="0" err="1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i</a:t>
            </a:r>
            <a:r>
              <a:rPr kumimoji="0" lang="en-US" altLang="ja-JP" sz="1600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, </a:t>
            </a:r>
            <a:r>
              <a:rPr kumimoji="0" lang="en-US" altLang="ja-JP" sz="1600" dirty="0" err="1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int</a:t>
            </a:r>
            <a:r>
              <a:rPr kumimoji="0" lang="en-US" altLang="ja-JP" sz="1600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 j){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   if (i &gt; j) {</a:t>
            </a:r>
            <a:br>
              <a:rPr lang="nn-NO" altLang="ja-JP" sz="1600" dirty="0" smtClean="0">
                <a:latin typeface="Courier New" pitchFamily="49" charset="0"/>
                <a:cs typeface="Courier New" pitchFamily="49" charset="0"/>
              </a:rPr>
            </a:br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       i = i/2;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       i++; 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   } else {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       i = i+ 1 ;   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    return i</a:t>
            </a:r>
          </a:p>
          <a:p>
            <a:r>
              <a:rPr lang="nn-NO" altLang="ja-JP" sz="1600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ja-JP" altLang="en-US" sz="1600" dirty="0"/>
          </a:p>
        </p:txBody>
      </p:sp>
      <p:cxnSp>
        <p:nvCxnSpPr>
          <p:cNvPr id="49" name="カギ線コネクタ 48"/>
          <p:cNvCxnSpPr/>
          <p:nvPr/>
        </p:nvCxnSpPr>
        <p:spPr>
          <a:xfrm flipV="1">
            <a:off x="3779912" y="4578531"/>
            <a:ext cx="1296144" cy="720082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966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412875"/>
            <a:ext cx="9324528" cy="4824413"/>
          </a:xfrm>
        </p:spPr>
        <p:txBody>
          <a:bodyPr/>
          <a:lstStyle/>
          <a:p>
            <a:r>
              <a:rPr lang="en-US" altLang="ja-JP" dirty="0" smtClean="0"/>
              <a:t>determine the similarity between two sequences.</a:t>
            </a:r>
          </a:p>
          <a:p>
            <a:pPr lvl="1"/>
            <a:r>
              <a:rPr lang="en-US" altLang="ja-JP" dirty="0" smtClean="0"/>
              <a:t>Using </a:t>
            </a:r>
            <a:r>
              <a:rPr lang="en-US" altLang="ja-JP" dirty="0" err="1" smtClean="0"/>
              <a:t>Levenshtein</a:t>
            </a:r>
            <a:r>
              <a:rPr lang="en-US" altLang="ja-JP" dirty="0" smtClean="0"/>
              <a:t> distance [Levenshtein1966] </a:t>
            </a:r>
          </a:p>
          <a:p>
            <a:pPr lvl="2"/>
            <a:r>
              <a:rPr lang="en-US" altLang="ja-JP" dirty="0" smtClean="0"/>
              <a:t>measuring the amount of difference between two sequences </a:t>
            </a:r>
          </a:p>
          <a:p>
            <a:pPr lvl="3"/>
            <a:r>
              <a:rPr lang="en-US" altLang="ja-JP" dirty="0" smtClean="0"/>
              <a:t>The  minimal amount of changes necessary to transform one sequence of items into a second sequence of items</a:t>
            </a:r>
          </a:p>
          <a:p>
            <a:pPr lvl="2"/>
            <a:r>
              <a:rPr lang="en-US" altLang="ja-JP" dirty="0" err="1" smtClean="0"/>
              <a:t>Levenshtein</a:t>
            </a:r>
            <a:r>
              <a:rPr lang="en-US" altLang="ja-JP" dirty="0" smtClean="0"/>
              <a:t> distance between survey and surgery </a:t>
            </a:r>
            <a:r>
              <a:rPr lang="en-US" altLang="ja-JP" dirty="0"/>
              <a:t>is 2 [</a:t>
            </a:r>
            <a:r>
              <a:rPr lang="en-US" altLang="ja-JP" dirty="0" err="1"/>
              <a:t>Baeza</a:t>
            </a:r>
            <a:r>
              <a:rPr lang="en-US" altLang="ja-JP" dirty="0"/>
              <a:t>-Yates] </a:t>
            </a:r>
            <a:endParaRPr lang="en-US" altLang="ja-JP" dirty="0" smtClean="0"/>
          </a:p>
          <a:p>
            <a:endParaRPr kumimoji="1" lang="en-US" altLang="ja-JP" dirty="0"/>
          </a:p>
          <a:p>
            <a:endParaRPr lang="en-US" altLang="ja-JP" dirty="0" smtClean="0"/>
          </a:p>
          <a:p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95536" y="5373216"/>
            <a:ext cx="8676456" cy="1384995"/>
          </a:xfrm>
          <a:prstGeom prst="rect">
            <a:avLst/>
          </a:prstGeom>
          <a:solidFill>
            <a:srgbClr val="FBC5C5"/>
          </a:solidFill>
        </p:spPr>
        <p:txBody>
          <a:bodyPr wrap="square">
            <a:spAutoFit/>
          </a:bodyPr>
          <a:lstStyle/>
          <a:p>
            <a:r>
              <a:rPr lang="en-US" altLang="ja-JP" sz="1400" dirty="0"/>
              <a:t>[Mende2010] an </a:t>
            </a:r>
            <a:r>
              <a:rPr lang="en-US" altLang="ja-JP" sz="1400" dirty="0" err="1"/>
              <a:t>evaludation</a:t>
            </a:r>
            <a:r>
              <a:rPr lang="en-US" altLang="ja-JP" sz="1400" dirty="0"/>
              <a:t> of code similarity identification for the grow-and-prune model, T. </a:t>
            </a:r>
            <a:r>
              <a:rPr lang="en-US" altLang="ja-JP" sz="1400" dirty="0" err="1"/>
              <a:t>Mende</a:t>
            </a:r>
            <a:r>
              <a:rPr lang="en-US" altLang="ja-JP" sz="1400" dirty="0"/>
              <a:t>, R. </a:t>
            </a:r>
            <a:r>
              <a:rPr lang="en-US" altLang="ja-JP" sz="1400" dirty="0" err="1"/>
              <a:t>Koschke</a:t>
            </a:r>
            <a:r>
              <a:rPr lang="en-US" altLang="ja-JP" sz="1400" dirty="0"/>
              <a:t>, and Felix </a:t>
            </a:r>
            <a:r>
              <a:rPr lang="en-US" altLang="ja-JP" sz="1400" dirty="0" err="1"/>
              <a:t>Beckwermert</a:t>
            </a:r>
            <a:r>
              <a:rPr lang="en-US" altLang="ja-JP" sz="1400" dirty="0"/>
              <a:t>, Journal of Software Maintenance 21(2): 143-169 (2009</a:t>
            </a:r>
            <a:r>
              <a:rPr lang="en-US" altLang="ja-JP" sz="1400" dirty="0" smtClean="0"/>
              <a:t>)</a:t>
            </a:r>
          </a:p>
          <a:p>
            <a:r>
              <a:rPr lang="en-US" altLang="ja-JP" sz="1400" dirty="0" smtClean="0"/>
              <a:t>[Levenshtein1966] </a:t>
            </a:r>
            <a:r>
              <a:rPr lang="en-US" altLang="ja-JP" sz="1400" dirty="0" err="1" smtClean="0"/>
              <a:t>Levenshtein</a:t>
            </a:r>
            <a:r>
              <a:rPr lang="en-US" altLang="ja-JP" sz="1400" dirty="0" smtClean="0"/>
              <a:t> VI. Binary codes capable of correcting deletions, insertions, and reversals. Technical Report 8, Soviet Physics </a:t>
            </a:r>
            <a:r>
              <a:rPr lang="en-US" altLang="ja-JP" sz="1400" dirty="0" err="1" smtClean="0"/>
              <a:t>Doklady</a:t>
            </a:r>
            <a:r>
              <a:rPr lang="en-US" altLang="ja-JP" sz="1400" dirty="0" smtClean="0"/>
              <a:t>, 1966.</a:t>
            </a:r>
          </a:p>
          <a:p>
            <a:r>
              <a:rPr lang="en-US" altLang="ja-JP" sz="1400" dirty="0" smtClean="0"/>
              <a:t>[</a:t>
            </a:r>
            <a:r>
              <a:rPr lang="en-US" altLang="ja-JP" sz="1400" dirty="0" err="1" smtClean="0"/>
              <a:t>Baeza</a:t>
            </a:r>
            <a:r>
              <a:rPr lang="en-US" altLang="ja-JP" sz="1400" dirty="0" smtClean="0"/>
              <a:t>-Yates] R</a:t>
            </a:r>
            <a:r>
              <a:rPr lang="en-US" altLang="ja-JP" sz="1400" dirty="0"/>
              <a:t>. </a:t>
            </a:r>
            <a:r>
              <a:rPr lang="en-US" altLang="ja-JP" sz="1400" dirty="0" err="1"/>
              <a:t>Baeza</a:t>
            </a:r>
            <a:r>
              <a:rPr lang="en-US" altLang="ja-JP" sz="1400" dirty="0"/>
              <a:t>-Yates and B. </a:t>
            </a:r>
            <a:r>
              <a:rPr lang="en-US" altLang="ja-JP" sz="1400" dirty="0" err="1" smtClean="0"/>
              <a:t>Ribeiro-Neto.Modern</a:t>
            </a:r>
            <a:r>
              <a:rPr lang="en-US" altLang="ja-JP" sz="1400" dirty="0"/>
              <a:t> Information Retrieval: The Concepts and Technology behind Search (2nd Edition</a:t>
            </a:r>
            <a:r>
              <a:rPr lang="en-US" altLang="ja-JP" sz="1400" dirty="0" smtClean="0"/>
              <a:t>). Addison </a:t>
            </a:r>
            <a:r>
              <a:rPr lang="en-US" altLang="ja-JP" sz="1400" dirty="0"/>
              <a:t>Wesley, 2010.</a:t>
            </a:r>
            <a:endParaRPr lang="en-US" altLang="ja-JP" sz="1400" dirty="0" smtClean="0"/>
          </a:p>
        </p:txBody>
      </p:sp>
      <p:grpSp>
        <p:nvGrpSpPr>
          <p:cNvPr id="40" name="グループ化 39"/>
          <p:cNvGrpSpPr/>
          <p:nvPr/>
        </p:nvGrpSpPr>
        <p:grpSpPr>
          <a:xfrm>
            <a:off x="1547664" y="4653136"/>
            <a:ext cx="6300192" cy="648072"/>
            <a:chOff x="1547664" y="4456276"/>
            <a:chExt cx="6300192" cy="648072"/>
          </a:xfrm>
        </p:grpSpPr>
        <p:sp>
          <p:nvSpPr>
            <p:cNvPr id="28" name="正方形/長方形 27"/>
            <p:cNvSpPr/>
            <p:nvPr/>
          </p:nvSpPr>
          <p:spPr>
            <a:xfrm>
              <a:off x="1547664" y="4581128"/>
              <a:ext cx="6300192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2800" b="1" dirty="0"/>
                <a:t>survey </a:t>
              </a:r>
              <a:r>
                <a:rPr lang="en-US" altLang="ja-JP" sz="2800" b="1" dirty="0" smtClean="0"/>
                <a:t>→ </a:t>
              </a:r>
              <a:r>
                <a:rPr lang="en-US" altLang="ja-JP" sz="2800" b="1" dirty="0" err="1" smtClean="0"/>
                <a:t>sur</a:t>
              </a:r>
              <a:r>
                <a:rPr lang="en-US" altLang="ja-JP" sz="2800" b="1" dirty="0" err="1" smtClean="0">
                  <a:solidFill>
                    <a:srgbClr val="FF0000"/>
                  </a:solidFill>
                </a:rPr>
                <a:t>g</a:t>
              </a:r>
              <a:r>
                <a:rPr lang="en-US" altLang="ja-JP" sz="2800" b="1" dirty="0" err="1" smtClean="0"/>
                <a:t>ey</a:t>
              </a:r>
              <a:r>
                <a:rPr lang="en-US" altLang="ja-JP" sz="2800" b="1" dirty="0" smtClean="0"/>
                <a:t> → surge</a:t>
              </a:r>
              <a:r>
                <a:rPr lang="en-US" altLang="ja-JP" sz="2800" b="1" dirty="0" smtClean="0">
                  <a:solidFill>
                    <a:srgbClr val="FF0000"/>
                  </a:solidFill>
                </a:rPr>
                <a:t>r</a:t>
              </a:r>
              <a:r>
                <a:rPr lang="en-US" altLang="ja-JP" sz="2800" b="1" dirty="0" smtClean="0"/>
                <a:t>y</a:t>
              </a:r>
              <a:endParaRPr lang="en-US" altLang="ja-JP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5148064" y="4456276"/>
              <a:ext cx="72008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 smtClean="0"/>
                <a:t>+1</a:t>
              </a:r>
              <a:endParaRPr lang="en-US" altLang="ja-JP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3563888" y="4488214"/>
              <a:ext cx="72008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 smtClean="0"/>
                <a:t>+1</a:t>
              </a:r>
              <a:endParaRPr lang="en-US" altLang="ja-JP" dirty="0"/>
            </a:p>
          </p:txBody>
        </p:sp>
      </p:grpSp>
      <p:sp>
        <p:nvSpPr>
          <p:cNvPr id="12" name="タイトル 1"/>
          <p:cNvSpPr>
            <a:spLocks noGrp="1"/>
          </p:cNvSpPr>
          <p:nvPr>
            <p:ph type="title"/>
          </p:nvPr>
        </p:nvSpPr>
        <p:spPr>
          <a:xfrm>
            <a:off x="317500" y="115888"/>
            <a:ext cx="8574088" cy="865187"/>
          </a:xfrm>
        </p:spPr>
        <p:txBody>
          <a:bodyPr/>
          <a:lstStyle/>
          <a:p>
            <a:r>
              <a:rPr lang="en-US" altLang="ja-JP" dirty="0"/>
              <a:t>Detecting Code Clone: </a:t>
            </a:r>
            <a:r>
              <a:rPr lang="en-US" altLang="ja-JP" dirty="0" err="1"/>
              <a:t>usim</a:t>
            </a:r>
            <a:r>
              <a:rPr lang="en-US" altLang="ja-JP" dirty="0"/>
              <a:t> </a:t>
            </a:r>
            <a:r>
              <a:rPr lang="en-US" altLang="ja-JP" dirty="0" smtClean="0"/>
              <a:t>[Mende2010</a:t>
            </a:r>
            <a:r>
              <a:rPr lang="en-US" altLang="ja-JP" dirty="0"/>
              <a:t>] </a:t>
            </a:r>
            <a:r>
              <a:rPr lang="en-US" altLang="ja-JP" dirty="0" smtClean="0"/>
              <a:t>(1/3)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581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189284" y="1268760"/>
            <a:ext cx="8919220" cy="3761259"/>
          </a:xfrm>
          <a:prstGeom prst="roundRect">
            <a:avLst/>
          </a:prstGeom>
          <a:solidFill>
            <a:srgbClr val="EBFFEC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Detecting Code Clone: </a:t>
            </a:r>
            <a:r>
              <a:rPr lang="en-US" altLang="ja-JP" dirty="0" err="1"/>
              <a:t>usim</a:t>
            </a:r>
            <a:r>
              <a:rPr lang="en-US" altLang="ja-JP" dirty="0"/>
              <a:t> </a:t>
            </a:r>
            <a:r>
              <a:rPr lang="en-US" altLang="ja-JP" dirty="0" smtClean="0"/>
              <a:t>[Mende2010</a:t>
            </a:r>
            <a:r>
              <a:rPr lang="en-US" altLang="ja-JP" dirty="0"/>
              <a:t>] </a:t>
            </a:r>
            <a:r>
              <a:rPr lang="en-US" altLang="ja-JP" dirty="0" smtClean="0"/>
              <a:t>(2/3)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32048" y="6362164"/>
            <a:ext cx="8676456" cy="523220"/>
          </a:xfrm>
          <a:prstGeom prst="rect">
            <a:avLst/>
          </a:prstGeom>
          <a:solidFill>
            <a:srgbClr val="FBC5C5"/>
          </a:solidFill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[Mende2010] an </a:t>
            </a:r>
            <a:r>
              <a:rPr lang="en-US" altLang="ja-JP" sz="1400" dirty="0" err="1" smtClean="0"/>
              <a:t>evaludation</a:t>
            </a:r>
            <a:r>
              <a:rPr lang="en-US" altLang="ja-JP" sz="1400" dirty="0" smtClean="0"/>
              <a:t> of code similarity identification for the grow-and-prune model</a:t>
            </a:r>
            <a:r>
              <a:rPr lang="en-US" altLang="ja-JP" sz="1400" dirty="0"/>
              <a:t>, T. </a:t>
            </a:r>
            <a:r>
              <a:rPr lang="en-US" altLang="ja-JP" sz="1400" dirty="0" err="1"/>
              <a:t>Mende</a:t>
            </a:r>
            <a:r>
              <a:rPr lang="en-US" altLang="ja-JP" sz="1400" dirty="0"/>
              <a:t>, R. </a:t>
            </a:r>
            <a:r>
              <a:rPr lang="en-US" altLang="ja-JP" sz="1400" dirty="0" err="1"/>
              <a:t>Koschke</a:t>
            </a:r>
            <a:r>
              <a:rPr lang="en-US" altLang="ja-JP" sz="1400" dirty="0"/>
              <a:t>, and Felix </a:t>
            </a:r>
            <a:r>
              <a:rPr lang="en-US" altLang="ja-JP" sz="1400" dirty="0" err="1" smtClean="0"/>
              <a:t>Beckwermert</a:t>
            </a:r>
            <a:r>
              <a:rPr lang="en-US" altLang="ja-JP" sz="1400" dirty="0"/>
              <a:t>, Journal of Software Maintenance 21(2): 143-169 (2009</a:t>
            </a:r>
            <a:r>
              <a:rPr lang="en-US" altLang="ja-JP" sz="1400" dirty="0" smtClean="0"/>
              <a:t>)</a:t>
            </a:r>
            <a:endParaRPr lang="ja-JP" altLang="en-US" sz="1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737517" y="3645024"/>
            <a:ext cx="501094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: number of items that have to </a:t>
            </a:r>
          </a:p>
          <a:p>
            <a:r>
              <a:rPr lang="en-US" altLang="ja-JP" sz="2800" dirty="0" smtClean="0"/>
              <a:t>be changed to turn function </a:t>
            </a:r>
            <a:r>
              <a:rPr lang="en-US" altLang="ja-JP" sz="2800" dirty="0" err="1" smtClean="0"/>
              <a:t>fx</a:t>
            </a:r>
            <a:r>
              <a:rPr lang="en-US" altLang="ja-JP" sz="2800" dirty="0" smtClean="0"/>
              <a:t> into </a:t>
            </a:r>
            <a:r>
              <a:rPr lang="en-US" altLang="ja-JP" sz="2800" dirty="0" err="1" smtClean="0"/>
              <a:t>fy</a:t>
            </a:r>
            <a:endParaRPr kumimoji="1" lang="ja-JP" altLang="en-US" sz="2800" dirty="0"/>
          </a:p>
        </p:txBody>
      </p:sp>
      <p:sp>
        <p:nvSpPr>
          <p:cNvPr id="17" name="正方形/長方形 16"/>
          <p:cNvSpPr/>
          <p:nvPr/>
        </p:nvSpPr>
        <p:spPr>
          <a:xfrm>
            <a:off x="3707904" y="256490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sz="2800" dirty="0" smtClean="0"/>
              <a:t>: a normalized sequence</a:t>
            </a:r>
            <a:endParaRPr lang="ja-JP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/>
              <p:cNvSpPr txBox="1"/>
              <p:nvPr/>
            </p:nvSpPr>
            <p:spPr>
              <a:xfrm>
                <a:off x="539552" y="1340768"/>
                <a:ext cx="8568952" cy="11321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/>
                        </a:rPr>
                        <m:t>𝑢𝑠𝑖𝑚</m:t>
                      </m:r>
                      <m:d>
                        <m:dPr>
                          <m:ctrlPr>
                            <a:rPr kumimoji="1" lang="en-US" altLang="ja-JP" sz="3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𝑓𝑥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, 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𝑓𝑦</m:t>
                          </m:r>
                        </m:e>
                      </m:d>
                      <m:r>
                        <a:rPr kumimoji="1" lang="en-US" altLang="ja-JP" sz="32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3200" i="1" smtClean="0"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kumimoji="1" lang="en-US" altLang="ja-JP" sz="32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kumimoji="1" lang="en-US" altLang="ja-JP" sz="3200" b="0" i="0" smtClean="0">
                                  <a:latin typeface="Cambria Math"/>
                                </a:rPr>
                                <m:t>max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kumimoji="1" lang="en-US" altLang="ja-JP" sz="32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𝑙𝑥</m:t>
                                  </m:r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, </m:t>
                                  </m:r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𝑙𝑦</m:t>
                                  </m:r>
                                </m:e>
                              </m:d>
                            </m:e>
                          </m:func>
                          <m:r>
                            <a:rPr kumimoji="1" lang="en-US" altLang="ja-JP" sz="3200" i="1" smtClean="0">
                              <a:latin typeface="Cambria Math"/>
                            </a:rPr>
                            <m:t>−∆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𝑓𝑥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,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func>
                            <m:funcPr>
                              <m:ctrlPr>
                                <a:rPr kumimoji="1" lang="en-US" altLang="ja-JP" sz="32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kumimoji="1" lang="en-US" altLang="ja-JP" sz="3200" b="0" i="0" smtClean="0">
                                  <a:latin typeface="Cambria Math"/>
                                </a:rPr>
                                <m:t>max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kumimoji="1" lang="en-US" altLang="ja-JP" sz="32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𝑙𝑥</m:t>
                                  </m:r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, </m:t>
                                  </m:r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𝑙𝑦</m:t>
                                  </m:r>
                                </m:e>
                              </m:d>
                            </m:e>
                          </m:func>
                        </m:den>
                      </m:f>
                      <m:r>
                        <a:rPr kumimoji="1" lang="en-US" altLang="ja-JP" sz="3200" b="0" i="1" smtClean="0">
                          <a:latin typeface="Cambria Math"/>
                        </a:rPr>
                        <m:t>  · </m:t>
                      </m:r>
                      <m:r>
                        <a:rPr kumimoji="1" lang="en-US" altLang="ja-JP" sz="3200" b="0" i="0" smtClean="0">
                          <a:latin typeface="Cambria Math"/>
                        </a:rPr>
                        <m:t>100(%)</m:t>
                      </m:r>
                    </m:oMath>
                  </m:oMathPara>
                </a14:m>
                <a:endParaRPr kumimoji="1" lang="ja-JP" altLang="en-US" sz="3200" dirty="0"/>
              </a:p>
            </p:txBody>
          </p:sp>
        </mc:Choice>
        <mc:Fallback xmlns="">
          <p:sp>
            <p:nvSpPr>
              <p:cNvPr id="5" name="テキスト ボックス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340768"/>
                <a:ext cx="8568952" cy="1132169"/>
              </a:xfrm>
              <a:prstGeom prst="rect">
                <a:avLst/>
              </a:prstGeo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933184" y="3140968"/>
                <a:ext cx="243355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/>
                        </a:rPr>
                        <m:t>𝑙𝑥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=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𝑙𝑒𝑛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(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𝑠𝑓𝑥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kumimoji="1" lang="ja-JP" altLang="en-US" sz="2800" dirty="0"/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184" y="3140968"/>
                <a:ext cx="2433551" cy="523220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正方形/長方形 13"/>
              <p:cNvSpPr/>
              <p:nvPr/>
            </p:nvSpPr>
            <p:spPr>
              <a:xfrm>
                <a:off x="107504" y="3717032"/>
                <a:ext cx="371762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800" i="1" smtClean="0">
                          <a:latin typeface="Cambria Math"/>
                        </a:rPr>
                        <m:t>∆</m:t>
                      </m:r>
                      <m:r>
                        <a:rPr lang="en-US" altLang="ja-JP" sz="2800" i="1" smtClean="0">
                          <a:latin typeface="Cambria Math"/>
                        </a:rPr>
                        <m:t>𝑓𝑥</m:t>
                      </m:r>
                      <m:r>
                        <a:rPr lang="en-US" altLang="ja-JP" sz="2800" i="1" smtClean="0">
                          <a:latin typeface="Cambria Math"/>
                        </a:rPr>
                        <m:t>,</m:t>
                      </m:r>
                      <m:r>
                        <a:rPr lang="en-US" altLang="ja-JP" sz="2800" i="1" smtClean="0">
                          <a:latin typeface="Cambria Math"/>
                        </a:rPr>
                        <m:t>𝑦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=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𝐿𝐷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(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𝑠𝑓𝑥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, 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𝑠𝑓𝑦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ja-JP" altLang="en-US" sz="2800" dirty="0"/>
              </a:p>
            </p:txBody>
          </p:sp>
        </mc:Choice>
        <mc:Fallback xmlns="">
          <p:sp>
            <p:nvSpPr>
              <p:cNvPr id="14" name="正方形/長方形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717032"/>
                <a:ext cx="3717621" cy="523220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正方形/長方形 24"/>
              <p:cNvSpPr/>
              <p:nvPr/>
            </p:nvSpPr>
            <p:spPr>
              <a:xfrm>
                <a:off x="755576" y="2564904"/>
                <a:ext cx="288880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800" b="0" i="1" smtClean="0">
                          <a:latin typeface="Cambria Math"/>
                        </a:rPr>
                        <m:t>𝑠𝑓𝑥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=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𝑛𝑜𝑟𝑚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(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𝑓𝑥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ja-JP" altLang="en-US" sz="2800" dirty="0"/>
              </a:p>
            </p:txBody>
          </p:sp>
        </mc:Choice>
        <mc:Fallback xmlns="">
          <p:sp>
            <p:nvSpPr>
              <p:cNvPr id="25" name="正方形/長方形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2564904"/>
                <a:ext cx="2888804" cy="523220"/>
              </a:xfrm>
              <a:prstGeom prst="rect">
                <a:avLst/>
              </a:prstGeom>
              <a:blipFill rotWithShape="1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正方形/長方形 25"/>
          <p:cNvSpPr/>
          <p:nvPr/>
        </p:nvSpPr>
        <p:spPr>
          <a:xfrm>
            <a:off x="3698132" y="3140968"/>
            <a:ext cx="53285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 smtClean="0"/>
              <a:t>: length of normalized sequence</a:t>
            </a:r>
            <a:endParaRPr lang="ja-JP" altLang="en-US" sz="2800" dirty="0"/>
          </a:p>
        </p:txBody>
      </p:sp>
      <p:sp>
        <p:nvSpPr>
          <p:cNvPr id="12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4941168"/>
            <a:ext cx="8631188" cy="3382998"/>
          </a:xfrm>
        </p:spPr>
        <p:txBody>
          <a:bodyPr/>
          <a:lstStyle/>
          <a:p>
            <a:pPr lvl="0"/>
            <a:r>
              <a:rPr lang="en-US" altLang="ja-JP" dirty="0" err="1" smtClean="0"/>
              <a:t>Levenshtein</a:t>
            </a:r>
            <a:r>
              <a:rPr lang="en-US" altLang="ja-JP" dirty="0" smtClean="0"/>
              <a:t> distance between two sequences are normalized by the maximum size between them</a:t>
            </a:r>
          </a:p>
        </p:txBody>
      </p:sp>
    </p:spTree>
    <p:extLst>
      <p:ext uri="{BB962C8B-B14F-4D97-AF65-F5344CB8AC3E}">
        <p14:creationId xmlns:p14="http://schemas.microsoft.com/office/powerpoint/2010/main" val="23581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Background: Problem of </a:t>
            </a:r>
            <a:r>
              <a:rPr lang="en-US" altLang="ja-JP" dirty="0" smtClean="0"/>
              <a:t>Code Clone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37725"/>
            <a:ext cx="8229600" cy="4824413"/>
          </a:xfrm>
        </p:spPr>
        <p:txBody>
          <a:bodyPr/>
          <a:lstStyle/>
          <a:p>
            <a:r>
              <a:rPr lang="en-US" altLang="ja-JP" dirty="0" smtClean="0"/>
              <a:t>Existence </a:t>
            </a:r>
            <a:r>
              <a:rPr lang="en-US" altLang="ja-JP" dirty="0"/>
              <a:t>of code clones makes </a:t>
            </a:r>
            <a:r>
              <a:rPr lang="en-US" altLang="ja-JP" dirty="0" smtClean="0"/>
              <a:t>software </a:t>
            </a:r>
            <a:r>
              <a:rPr lang="en-US" altLang="ja-JP" dirty="0"/>
              <a:t>maintenance </a:t>
            </a:r>
            <a:r>
              <a:rPr lang="en-US" altLang="ja-JP" dirty="0" smtClean="0"/>
              <a:t>difficult </a:t>
            </a:r>
          </a:p>
          <a:p>
            <a:pPr lvl="1"/>
            <a:r>
              <a:rPr lang="en-US" altLang="ja-JP" dirty="0" smtClean="0"/>
              <a:t>if </a:t>
            </a:r>
            <a:r>
              <a:rPr lang="en-US" altLang="ja-JP" dirty="0"/>
              <a:t>a </a:t>
            </a:r>
            <a:r>
              <a:rPr lang="en-US" altLang="ja-JP" dirty="0" smtClean="0"/>
              <a:t>defect is contained in </a:t>
            </a:r>
            <a:r>
              <a:rPr lang="en-US" altLang="ja-JP" dirty="0"/>
              <a:t>one code fragment of code clone, </a:t>
            </a:r>
            <a:r>
              <a:rPr lang="en-US" altLang="ja-JP" dirty="0" smtClean="0"/>
              <a:t>the others should </a:t>
            </a:r>
            <a:r>
              <a:rPr lang="en-US" altLang="ja-JP" dirty="0"/>
              <a:t>be </a:t>
            </a:r>
            <a:r>
              <a:rPr lang="en-US" altLang="ja-JP" dirty="0" smtClean="0"/>
              <a:t>inspected for same defect.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  <p:grpSp>
        <p:nvGrpSpPr>
          <p:cNvPr id="6" name="グループ化 5"/>
          <p:cNvGrpSpPr/>
          <p:nvPr/>
        </p:nvGrpSpPr>
        <p:grpSpPr>
          <a:xfrm>
            <a:off x="2216060" y="3933056"/>
            <a:ext cx="1923892" cy="2376264"/>
            <a:chOff x="1167301" y="3933056"/>
            <a:chExt cx="1923892" cy="2376264"/>
          </a:xfrm>
        </p:grpSpPr>
        <p:sp>
          <p:nvSpPr>
            <p:cNvPr id="5" name="AutoShape 42"/>
            <p:cNvSpPr>
              <a:spLocks noChangeArrowheads="1"/>
            </p:cNvSpPr>
            <p:nvPr/>
          </p:nvSpPr>
          <p:spPr bwMode="auto">
            <a:xfrm rot="10800000">
              <a:off x="1167301" y="3933056"/>
              <a:ext cx="1923892" cy="2016224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ja-JP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1396049" y="4443871"/>
              <a:ext cx="1427435" cy="58477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US" altLang="ja-JP" sz="1600" dirty="0" smtClean="0"/>
            </a:p>
            <a:p>
              <a:pPr algn="ctr">
                <a:defRPr/>
              </a:pPr>
              <a:endParaRPr lang="ja-JP" altLang="en-US" sz="1600" dirty="0"/>
            </a:p>
          </p:txBody>
        </p:sp>
        <p:sp>
          <p:nvSpPr>
            <p:cNvPr id="52" name="テキスト ボックス 111"/>
            <p:cNvSpPr txBox="1">
              <a:spLocks noChangeArrowheads="1"/>
            </p:cNvSpPr>
            <p:nvPr/>
          </p:nvSpPr>
          <p:spPr bwMode="auto">
            <a:xfrm>
              <a:off x="1259632" y="5970766"/>
              <a:ext cx="172819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altLang="ja-JP" sz="1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charset="0"/>
                </a:rPr>
                <a:t>Source File1</a:t>
              </a:r>
              <a:endPara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charset="0"/>
              </a:endParaRPr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5292080" y="3954542"/>
            <a:ext cx="1872208" cy="2307596"/>
            <a:chOff x="6156177" y="4077072"/>
            <a:chExt cx="1728192" cy="2025335"/>
          </a:xfrm>
        </p:grpSpPr>
        <p:sp>
          <p:nvSpPr>
            <p:cNvPr id="50" name="AutoShape 42"/>
            <p:cNvSpPr>
              <a:spLocks noChangeArrowheads="1"/>
            </p:cNvSpPr>
            <p:nvPr/>
          </p:nvSpPr>
          <p:spPr bwMode="auto">
            <a:xfrm rot="10800000">
              <a:off x="6156177" y="4077072"/>
              <a:ext cx="1728192" cy="1728192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ja-JP"/>
            </a:p>
          </p:txBody>
        </p:sp>
        <p:pic>
          <p:nvPicPr>
            <p:cNvPr id="40" name="Picture 10" descr="C:\Users\ejchoi\AppData\Local\Microsoft\Windows\Temporary Internet Files\Content.IE5\870LTUSJ\MC900331778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46966" y="4379361"/>
              <a:ext cx="346610" cy="273980"/>
            </a:xfrm>
            <a:prstGeom prst="rect">
              <a:avLst/>
            </a:prstGeom>
            <a:noFill/>
          </p:spPr>
        </p:pic>
        <p:sp>
          <p:nvSpPr>
            <p:cNvPr id="53" name="テキスト ボックス 111"/>
            <p:cNvSpPr txBox="1">
              <a:spLocks noChangeArrowheads="1"/>
            </p:cNvSpPr>
            <p:nvPr/>
          </p:nvSpPr>
          <p:spPr bwMode="auto">
            <a:xfrm>
              <a:off x="6156177" y="5805264"/>
              <a:ext cx="1728192" cy="297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altLang="ja-JP" sz="1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charset="0"/>
                </a:rPr>
                <a:t>Source File2</a:t>
              </a:r>
              <a:endPara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charset="0"/>
              </a:endParaRPr>
            </a:p>
          </p:txBody>
        </p:sp>
      </p:grpSp>
      <p:sp>
        <p:nvSpPr>
          <p:cNvPr id="28" name="Line 32"/>
          <p:cNvSpPr>
            <a:spLocks noChangeShapeType="1"/>
          </p:cNvSpPr>
          <p:nvPr/>
        </p:nvSpPr>
        <p:spPr bwMode="auto">
          <a:xfrm flipV="1">
            <a:off x="3872243" y="4523382"/>
            <a:ext cx="1604950" cy="152400"/>
          </a:xfrm>
          <a:prstGeom prst="line">
            <a:avLst/>
          </a:prstGeom>
          <a:noFill/>
          <a:ln w="28575">
            <a:solidFill>
              <a:schemeClr val="tx2"/>
            </a:solidFill>
            <a:prstDash val="sysDash"/>
            <a:miter lim="800000"/>
            <a:headEnd type="none" w="med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" name="Line 32"/>
          <p:cNvSpPr>
            <a:spLocks noChangeShapeType="1"/>
          </p:cNvSpPr>
          <p:nvPr/>
        </p:nvSpPr>
        <p:spPr bwMode="auto">
          <a:xfrm>
            <a:off x="3872243" y="4736258"/>
            <a:ext cx="1624764" cy="750938"/>
          </a:xfrm>
          <a:prstGeom prst="line">
            <a:avLst/>
          </a:prstGeom>
          <a:noFill/>
          <a:ln w="28575">
            <a:solidFill>
              <a:schemeClr val="tx2"/>
            </a:solidFill>
            <a:prstDash val="sysDash"/>
            <a:miter lim="800000"/>
            <a:headEnd type="none" w="med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5534277" y="4230994"/>
            <a:ext cx="1427435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altLang="ja-JP" sz="1600" dirty="0" smtClean="0"/>
          </a:p>
          <a:p>
            <a:pPr algn="ctr">
              <a:defRPr/>
            </a:pPr>
            <a:endParaRPr lang="ja-JP" altLang="en-US" sz="1600" dirty="0"/>
          </a:p>
        </p:txBody>
      </p:sp>
      <p:sp>
        <p:nvSpPr>
          <p:cNvPr id="34" name="正方形/長方形 33"/>
          <p:cNvSpPr/>
          <p:nvPr/>
        </p:nvSpPr>
        <p:spPr>
          <a:xfrm>
            <a:off x="5534276" y="5081489"/>
            <a:ext cx="1427435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altLang="ja-JP" sz="1600" dirty="0" smtClean="0"/>
          </a:p>
          <a:p>
            <a:pPr algn="ctr">
              <a:defRPr/>
            </a:pPr>
            <a:endParaRPr lang="ja-JP" altLang="en-US" sz="1600" dirty="0"/>
          </a:p>
        </p:txBody>
      </p:sp>
      <p:sp>
        <p:nvSpPr>
          <p:cNvPr id="35" name="AutoShape 34"/>
          <p:cNvSpPr>
            <a:spLocks noChangeArrowheads="1"/>
          </p:cNvSpPr>
          <p:nvPr/>
        </p:nvSpPr>
        <p:spPr bwMode="auto">
          <a:xfrm>
            <a:off x="7380288" y="4077072"/>
            <a:ext cx="1679575" cy="66357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pPr algn="ctr"/>
            <a:r>
              <a:rPr kumimoji="0" lang="en-US" altLang="ja-JP" dirty="0" smtClean="0"/>
              <a:t>should be inspected</a:t>
            </a:r>
            <a:endParaRPr kumimoji="0" lang="ja-JP" altLang="en-US" dirty="0"/>
          </a:p>
        </p:txBody>
      </p:sp>
      <p:sp>
        <p:nvSpPr>
          <p:cNvPr id="36" name="Line 56"/>
          <p:cNvSpPr>
            <a:spLocks noChangeShapeType="1"/>
          </p:cNvSpPr>
          <p:nvPr/>
        </p:nvSpPr>
        <p:spPr bwMode="auto">
          <a:xfrm flipV="1">
            <a:off x="6948488" y="4545384"/>
            <a:ext cx="431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7" name="Line 57"/>
          <p:cNvSpPr>
            <a:spLocks noChangeShapeType="1"/>
          </p:cNvSpPr>
          <p:nvPr/>
        </p:nvSpPr>
        <p:spPr bwMode="auto">
          <a:xfrm flipV="1">
            <a:off x="6948488" y="4761284"/>
            <a:ext cx="431800" cy="64928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5" name="AutoShape 34"/>
          <p:cNvSpPr>
            <a:spLocks noChangeArrowheads="1"/>
          </p:cNvSpPr>
          <p:nvPr/>
        </p:nvSpPr>
        <p:spPr bwMode="auto">
          <a:xfrm>
            <a:off x="228129" y="4230994"/>
            <a:ext cx="1679575" cy="663575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pPr algn="ctr"/>
            <a:r>
              <a:rPr kumimoji="0" lang="en-US" altLang="ja-JP" dirty="0" smtClean="0"/>
              <a:t>A defect is contained</a:t>
            </a:r>
            <a:r>
              <a:rPr lang="en-US" altLang="ja-JP" dirty="0" smtClean="0"/>
              <a:t> </a:t>
            </a:r>
            <a:endParaRPr kumimoji="0" lang="en-US" altLang="ja-JP" dirty="0" smtClean="0"/>
          </a:p>
        </p:txBody>
      </p:sp>
      <p:sp>
        <p:nvSpPr>
          <p:cNvPr id="56" name="Line 56"/>
          <p:cNvSpPr>
            <a:spLocks noChangeShapeType="1"/>
          </p:cNvSpPr>
          <p:nvPr/>
        </p:nvSpPr>
        <p:spPr bwMode="auto">
          <a:xfrm flipH="1" flipV="1">
            <a:off x="1907704" y="4523382"/>
            <a:ext cx="537104" cy="87741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713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Detecting Code Clone: </a:t>
            </a:r>
            <a:r>
              <a:rPr lang="en-US" altLang="ja-JP" dirty="0" err="1"/>
              <a:t>usim</a:t>
            </a:r>
            <a:r>
              <a:rPr lang="en-US" altLang="ja-JP" dirty="0"/>
              <a:t> </a:t>
            </a:r>
            <a:r>
              <a:rPr lang="en-US" altLang="ja-JP" dirty="0" smtClean="0"/>
              <a:t>[Mende2010</a:t>
            </a:r>
            <a:r>
              <a:rPr lang="en-US" altLang="ja-JP" dirty="0"/>
              <a:t>] </a:t>
            </a:r>
            <a:r>
              <a:rPr lang="en-US" altLang="ja-JP" dirty="0" smtClean="0"/>
              <a:t>(3/3)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02433" y="3140968"/>
            <a:ext cx="8706071" cy="3312368"/>
          </a:xfrm>
        </p:spPr>
        <p:txBody>
          <a:bodyPr/>
          <a:lstStyle/>
          <a:p>
            <a:r>
              <a:rPr lang="en-US" altLang="ja-JP" dirty="0" smtClean="0"/>
              <a:t>If </a:t>
            </a:r>
            <a:r>
              <a:rPr lang="en-US" altLang="ja-JP" dirty="0" err="1" smtClean="0"/>
              <a:t>usim</a:t>
            </a:r>
            <a:r>
              <a:rPr lang="en-US" altLang="ja-JP" dirty="0" smtClean="0"/>
              <a:t> value is over 40% between two sequences, I define them as code  clone[Mende2010</a:t>
            </a:r>
            <a:r>
              <a:rPr lang="en-US" altLang="ja-JP" dirty="0"/>
              <a:t>] </a:t>
            </a: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32048" y="6362164"/>
            <a:ext cx="8676456" cy="523220"/>
          </a:xfrm>
          <a:prstGeom prst="rect">
            <a:avLst/>
          </a:prstGeom>
          <a:solidFill>
            <a:srgbClr val="FBC5C5"/>
          </a:solidFill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[Mende2010] an </a:t>
            </a:r>
            <a:r>
              <a:rPr lang="en-US" altLang="ja-JP" sz="1400" dirty="0" err="1" smtClean="0"/>
              <a:t>evaludation</a:t>
            </a:r>
            <a:r>
              <a:rPr lang="en-US" altLang="ja-JP" sz="1400" dirty="0" smtClean="0"/>
              <a:t> of code similarity identification for the grow-and-prune model</a:t>
            </a:r>
            <a:r>
              <a:rPr lang="en-US" altLang="ja-JP" sz="1400" dirty="0"/>
              <a:t>, T. </a:t>
            </a:r>
            <a:r>
              <a:rPr lang="en-US" altLang="ja-JP" sz="1400" dirty="0" err="1"/>
              <a:t>Mende</a:t>
            </a:r>
            <a:r>
              <a:rPr lang="en-US" altLang="ja-JP" sz="1400" dirty="0"/>
              <a:t>, R. </a:t>
            </a:r>
            <a:r>
              <a:rPr lang="en-US" altLang="ja-JP" sz="1400" dirty="0" err="1"/>
              <a:t>Koschke</a:t>
            </a:r>
            <a:r>
              <a:rPr lang="en-US" altLang="ja-JP" sz="1400" dirty="0"/>
              <a:t>, and Felix </a:t>
            </a:r>
            <a:r>
              <a:rPr lang="en-US" altLang="ja-JP" sz="1400" dirty="0" err="1" smtClean="0"/>
              <a:t>Beckwermert</a:t>
            </a:r>
            <a:r>
              <a:rPr lang="en-US" altLang="ja-JP" sz="1400" dirty="0"/>
              <a:t>, Journal of Software Maintenance 21(2): 143-169 (2009</a:t>
            </a:r>
            <a:r>
              <a:rPr lang="en-US" altLang="ja-JP" sz="1400" dirty="0" smtClean="0"/>
              <a:t>)</a:t>
            </a:r>
            <a:endParaRPr lang="ja-JP" alt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テキスト ボックス 14"/>
              <p:cNvSpPr txBox="1"/>
              <p:nvPr/>
            </p:nvSpPr>
            <p:spPr>
              <a:xfrm>
                <a:off x="539552" y="1988840"/>
                <a:ext cx="8568952" cy="11321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/>
                        </a:rPr>
                        <m:t>𝑢𝑠𝑖𝑚</m:t>
                      </m:r>
                      <m:d>
                        <m:dPr>
                          <m:ctrlPr>
                            <a:rPr kumimoji="1" lang="en-US" altLang="ja-JP" sz="3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𝑓𝑥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, 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𝑓𝑦</m:t>
                          </m:r>
                        </m:e>
                      </m:d>
                      <m:r>
                        <a:rPr kumimoji="1" lang="en-US" altLang="ja-JP" sz="32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3200" i="1" smtClean="0"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kumimoji="1" lang="en-US" altLang="ja-JP" sz="32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kumimoji="1" lang="en-US" altLang="ja-JP" sz="3200" b="0" i="0" smtClean="0">
                                  <a:latin typeface="Cambria Math"/>
                                </a:rPr>
                                <m:t>max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kumimoji="1" lang="en-US" altLang="ja-JP" sz="32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𝑙𝑥</m:t>
                                  </m:r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, </m:t>
                                  </m:r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𝑙𝑦</m:t>
                                  </m:r>
                                </m:e>
                              </m:d>
                            </m:e>
                          </m:func>
                          <m:r>
                            <a:rPr kumimoji="1" lang="en-US" altLang="ja-JP" sz="3200" i="1" smtClean="0">
                              <a:latin typeface="Cambria Math"/>
                            </a:rPr>
                            <m:t>−∆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𝑓𝑥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,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func>
                            <m:funcPr>
                              <m:ctrlPr>
                                <a:rPr kumimoji="1" lang="en-US" altLang="ja-JP" sz="32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kumimoji="1" lang="en-US" altLang="ja-JP" sz="3200" b="0" i="0" smtClean="0">
                                  <a:latin typeface="Cambria Math"/>
                                </a:rPr>
                                <m:t>max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kumimoji="1" lang="en-US" altLang="ja-JP" sz="32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𝑙𝑥</m:t>
                                  </m:r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, </m:t>
                                  </m:r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𝑙𝑦</m:t>
                                  </m:r>
                                </m:e>
                              </m:d>
                            </m:e>
                          </m:func>
                        </m:den>
                      </m:f>
                      <m:r>
                        <a:rPr kumimoji="1" lang="en-US" altLang="ja-JP" sz="3200" b="0" i="1" smtClean="0">
                          <a:latin typeface="Cambria Math"/>
                        </a:rPr>
                        <m:t>  · </m:t>
                      </m:r>
                      <m:r>
                        <a:rPr kumimoji="1" lang="en-US" altLang="ja-JP" sz="3200" b="0" i="0" smtClean="0">
                          <a:latin typeface="Cambria Math"/>
                        </a:rPr>
                        <m:t>100(%)</m:t>
                      </m:r>
                    </m:oMath>
                  </m:oMathPara>
                </a14:m>
                <a:endParaRPr kumimoji="1" lang="ja-JP" altLang="en-US" sz="3200" dirty="0"/>
              </a:p>
            </p:txBody>
          </p:sp>
        </mc:Choice>
        <mc:Fallback xmlns="">
          <p:sp>
            <p:nvSpPr>
              <p:cNvPr id="15" name="テキスト ボックス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988840"/>
                <a:ext cx="8568952" cy="1132169"/>
              </a:xfrm>
              <a:prstGeom prst="rect">
                <a:avLst/>
              </a:prstGeo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148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角丸四角形 114"/>
          <p:cNvSpPr/>
          <p:nvPr/>
        </p:nvSpPr>
        <p:spPr>
          <a:xfrm>
            <a:off x="552882" y="3503626"/>
            <a:ext cx="8411605" cy="3096344"/>
          </a:xfrm>
          <a:prstGeom prst="roundRect">
            <a:avLst/>
          </a:prstGeom>
          <a:gradFill>
            <a:gsLst>
              <a:gs pos="0">
                <a:srgbClr val="FFFFCC"/>
              </a:gs>
              <a:gs pos="35000">
                <a:srgbClr val="FFFFCC"/>
              </a:gs>
              <a:gs pos="100000">
                <a:schemeClr val="bg1"/>
              </a:gs>
            </a:gsLst>
          </a:gra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Study Step</a:t>
            </a:r>
            <a:endParaRPr kumimoji="1" lang="ja-JP" altLang="en-US" dirty="0"/>
          </a:p>
        </p:txBody>
      </p:sp>
      <p:grpSp>
        <p:nvGrpSpPr>
          <p:cNvPr id="3" name="グループ化 105"/>
          <p:cNvGrpSpPr/>
          <p:nvPr/>
        </p:nvGrpSpPr>
        <p:grpSpPr>
          <a:xfrm>
            <a:off x="2235002" y="4509120"/>
            <a:ext cx="5073302" cy="1557483"/>
            <a:chOff x="4216739" y="548680"/>
            <a:chExt cx="4531725" cy="1080120"/>
          </a:xfrm>
        </p:grpSpPr>
        <p:sp>
          <p:nvSpPr>
            <p:cNvPr id="78" name="テキスト ボックス 111"/>
            <p:cNvSpPr txBox="1">
              <a:spLocks noChangeArrowheads="1"/>
            </p:cNvSpPr>
            <p:nvPr/>
          </p:nvSpPr>
          <p:spPr bwMode="auto">
            <a:xfrm>
              <a:off x="7026400" y="1037838"/>
              <a:ext cx="43069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ja-JP" sz="2000" b="1" dirty="0" smtClean="0">
                  <a:cs typeface="Arial" charset="0"/>
                </a:rPr>
                <a:t>…</a:t>
              </a:r>
              <a:endParaRPr lang="ja-JP" altLang="en-US" sz="2000" b="1" dirty="0">
                <a:cs typeface="Arial" charset="0"/>
              </a:endParaRPr>
            </a:p>
          </p:txBody>
        </p:sp>
        <p:grpSp>
          <p:nvGrpSpPr>
            <p:cNvPr id="4" name="グループ化 15"/>
            <p:cNvGrpSpPr/>
            <p:nvPr/>
          </p:nvGrpSpPr>
          <p:grpSpPr>
            <a:xfrm>
              <a:off x="4216739" y="555027"/>
              <a:ext cx="1224136" cy="1073773"/>
              <a:chOff x="6372200" y="1484785"/>
              <a:chExt cx="1774105" cy="1786791"/>
            </a:xfrm>
          </p:grpSpPr>
          <p:sp>
            <p:nvSpPr>
              <p:cNvPr id="85" name="AutoShape 42"/>
              <p:cNvSpPr>
                <a:spLocks noChangeArrowheads="1"/>
              </p:cNvSpPr>
              <p:nvPr/>
            </p:nvSpPr>
            <p:spPr bwMode="auto">
              <a:xfrm rot="10800000">
                <a:off x="6372200" y="1484785"/>
                <a:ext cx="1495723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86" name="AutoShape 42"/>
              <p:cNvSpPr>
                <a:spLocks noChangeArrowheads="1"/>
              </p:cNvSpPr>
              <p:nvPr/>
            </p:nvSpPr>
            <p:spPr bwMode="auto">
              <a:xfrm rot="10800000">
                <a:off x="6476561" y="1581903"/>
                <a:ext cx="1495723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87" name="AutoShape 42"/>
              <p:cNvSpPr>
                <a:spLocks noChangeArrowheads="1"/>
              </p:cNvSpPr>
              <p:nvPr/>
            </p:nvSpPr>
            <p:spPr bwMode="auto">
              <a:xfrm rot="10800000">
                <a:off x="6650582" y="1772815"/>
                <a:ext cx="1495723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</p:grpSp>
        <p:grpSp>
          <p:nvGrpSpPr>
            <p:cNvPr id="5" name="グループ化 26"/>
            <p:cNvGrpSpPr/>
            <p:nvPr/>
          </p:nvGrpSpPr>
          <p:grpSpPr>
            <a:xfrm>
              <a:off x="7457098" y="548680"/>
              <a:ext cx="1291366" cy="1073773"/>
              <a:chOff x="6284417" y="1484785"/>
              <a:chExt cx="1871538" cy="1786791"/>
            </a:xfrm>
          </p:grpSpPr>
          <p:sp>
            <p:nvSpPr>
              <p:cNvPr id="94" name="AutoShape 42"/>
              <p:cNvSpPr>
                <a:spLocks noChangeArrowheads="1"/>
              </p:cNvSpPr>
              <p:nvPr/>
            </p:nvSpPr>
            <p:spPr bwMode="auto">
              <a:xfrm rot="10800000">
                <a:off x="6284417" y="1484785"/>
                <a:ext cx="1495723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95" name="AutoShape 42"/>
              <p:cNvSpPr>
                <a:spLocks noChangeArrowheads="1"/>
              </p:cNvSpPr>
              <p:nvPr/>
            </p:nvSpPr>
            <p:spPr bwMode="auto">
              <a:xfrm rot="10800000">
                <a:off x="6493137" y="1581903"/>
                <a:ext cx="1495723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96" name="AutoShape 42"/>
              <p:cNvSpPr>
                <a:spLocks noChangeArrowheads="1"/>
              </p:cNvSpPr>
              <p:nvPr/>
            </p:nvSpPr>
            <p:spPr bwMode="auto">
              <a:xfrm rot="10800000">
                <a:off x="6660232" y="1772816"/>
                <a:ext cx="1495723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</p:grpSp>
        <p:grpSp>
          <p:nvGrpSpPr>
            <p:cNvPr id="6" name="グループ化 97"/>
            <p:cNvGrpSpPr/>
            <p:nvPr/>
          </p:nvGrpSpPr>
          <p:grpSpPr>
            <a:xfrm>
              <a:off x="5684666" y="555027"/>
              <a:ext cx="1230795" cy="1073773"/>
              <a:chOff x="6372200" y="1484785"/>
              <a:chExt cx="1783755" cy="1786791"/>
            </a:xfrm>
          </p:grpSpPr>
          <p:sp>
            <p:nvSpPr>
              <p:cNvPr id="103" name="AutoShape 42"/>
              <p:cNvSpPr>
                <a:spLocks noChangeArrowheads="1"/>
              </p:cNvSpPr>
              <p:nvPr/>
            </p:nvSpPr>
            <p:spPr bwMode="auto">
              <a:xfrm rot="10800000">
                <a:off x="6372200" y="1484785"/>
                <a:ext cx="1495723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104" name="AutoShape 42"/>
              <p:cNvSpPr>
                <a:spLocks noChangeArrowheads="1"/>
              </p:cNvSpPr>
              <p:nvPr/>
            </p:nvSpPr>
            <p:spPr bwMode="auto">
              <a:xfrm rot="10800000">
                <a:off x="6516216" y="1581903"/>
                <a:ext cx="1495723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105" name="AutoShape 42"/>
              <p:cNvSpPr>
                <a:spLocks noChangeArrowheads="1"/>
              </p:cNvSpPr>
              <p:nvPr/>
            </p:nvSpPr>
            <p:spPr bwMode="auto">
              <a:xfrm rot="10800000">
                <a:off x="6660232" y="1772816"/>
                <a:ext cx="1495723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</p:grpSp>
      </p:grpSp>
      <p:sp>
        <p:nvSpPr>
          <p:cNvPr id="21" name="正方形/長方形 20"/>
          <p:cNvSpPr/>
          <p:nvPr/>
        </p:nvSpPr>
        <p:spPr>
          <a:xfrm>
            <a:off x="-1044624" y="4543435"/>
            <a:ext cx="237637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ja-JP" altLang="en-US" sz="1400" dirty="0"/>
          </a:p>
        </p:txBody>
      </p:sp>
      <p:sp>
        <p:nvSpPr>
          <p:cNvPr id="29" name="テキスト ボックス 111"/>
          <p:cNvSpPr txBox="1">
            <a:spLocks noChangeArrowheads="1"/>
          </p:cNvSpPr>
          <p:nvPr/>
        </p:nvSpPr>
        <p:spPr bwMode="auto">
          <a:xfrm>
            <a:off x="7921355" y="3097430"/>
            <a:ext cx="481750" cy="577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000" b="1" dirty="0" smtClean="0">
                <a:cs typeface="Arial" charset="0"/>
              </a:rPr>
              <a:t>…</a:t>
            </a:r>
            <a:endParaRPr lang="ja-JP" altLang="en-US" sz="2000" b="1" dirty="0">
              <a:cs typeface="Arial" charset="0"/>
            </a:endParaRPr>
          </a:p>
        </p:txBody>
      </p:sp>
      <p:sp>
        <p:nvSpPr>
          <p:cNvPr id="52" name="Freeform 27"/>
          <p:cNvSpPr>
            <a:spLocks/>
          </p:cNvSpPr>
          <p:nvPr/>
        </p:nvSpPr>
        <p:spPr bwMode="auto">
          <a:xfrm>
            <a:off x="2627784" y="5085184"/>
            <a:ext cx="843223" cy="20801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59" name="Freeform 27"/>
          <p:cNvSpPr>
            <a:spLocks/>
          </p:cNvSpPr>
          <p:nvPr/>
        </p:nvSpPr>
        <p:spPr bwMode="auto">
          <a:xfrm>
            <a:off x="6321065" y="4941168"/>
            <a:ext cx="843223" cy="20801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1" name="Freeform 27"/>
          <p:cNvSpPr>
            <a:spLocks/>
          </p:cNvSpPr>
          <p:nvPr/>
        </p:nvSpPr>
        <p:spPr bwMode="auto">
          <a:xfrm>
            <a:off x="6321065" y="5669254"/>
            <a:ext cx="843223" cy="20801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2" name="Freeform 27"/>
          <p:cNvSpPr>
            <a:spLocks/>
          </p:cNvSpPr>
          <p:nvPr/>
        </p:nvSpPr>
        <p:spPr bwMode="auto">
          <a:xfrm>
            <a:off x="2399114" y="5045177"/>
            <a:ext cx="51138" cy="20801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6119"/>
              <a:gd name="connsiteX1" fmla="*/ 10000 w 10494"/>
              <a:gd name="connsiteY1" fmla="*/ 0 h 16119"/>
              <a:gd name="connsiteX2" fmla="*/ 9445 w 10494"/>
              <a:gd name="connsiteY2" fmla="*/ 15000 h 16119"/>
              <a:gd name="connsiteX3" fmla="*/ 10494 w 10494"/>
              <a:gd name="connsiteY3" fmla="*/ 10000 h 16119"/>
              <a:gd name="connsiteX4" fmla="*/ 6420 w 10494"/>
              <a:gd name="connsiteY4" fmla="*/ 10000 h 16119"/>
              <a:gd name="connsiteX5" fmla="*/ 0 w 10494"/>
              <a:gd name="connsiteY5" fmla="*/ 10000 h 16119"/>
              <a:gd name="connsiteX6" fmla="*/ 0 w 10494"/>
              <a:gd name="connsiteY6" fmla="*/ 0 h 16119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0494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1543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1543 w 11543"/>
              <a:gd name="connsiteY2" fmla="*/ 10000 h 10000"/>
              <a:gd name="connsiteX3" fmla="*/ 6420 w 11543"/>
              <a:gd name="connsiteY3" fmla="*/ 10000 h 10000"/>
              <a:gd name="connsiteX4" fmla="*/ 0 w 11543"/>
              <a:gd name="connsiteY4" fmla="*/ 10000 h 10000"/>
              <a:gd name="connsiteX5" fmla="*/ 0 w 11543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9445 w 10000"/>
              <a:gd name="connsiteY2" fmla="*/ 10000 h 10000"/>
              <a:gd name="connsiteX3" fmla="*/ 642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9445"/>
              <a:gd name="connsiteY0" fmla="*/ 0 h 10000"/>
              <a:gd name="connsiteX1" fmla="*/ 9445 w 9445"/>
              <a:gd name="connsiteY1" fmla="*/ 0 h 10000"/>
              <a:gd name="connsiteX2" fmla="*/ 9445 w 9445"/>
              <a:gd name="connsiteY2" fmla="*/ 10000 h 10000"/>
              <a:gd name="connsiteX3" fmla="*/ 6420 w 9445"/>
              <a:gd name="connsiteY3" fmla="*/ 10000 h 10000"/>
              <a:gd name="connsiteX4" fmla="*/ 0 w 9445"/>
              <a:gd name="connsiteY4" fmla="*/ 10000 h 10000"/>
              <a:gd name="connsiteX5" fmla="*/ 0 w 9445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445" h="10000">
                <a:moveTo>
                  <a:pt x="0" y="0"/>
                </a:moveTo>
                <a:lnTo>
                  <a:pt x="9445" y="0"/>
                </a:lnTo>
                <a:lnTo>
                  <a:pt x="9445" y="10000"/>
                </a:lnTo>
                <a:lnTo>
                  <a:pt x="6420" y="10000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4" name="Freeform 27"/>
          <p:cNvSpPr>
            <a:spLocks/>
          </p:cNvSpPr>
          <p:nvPr/>
        </p:nvSpPr>
        <p:spPr bwMode="auto">
          <a:xfrm>
            <a:off x="4049713" y="5227860"/>
            <a:ext cx="51138" cy="20801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6119"/>
              <a:gd name="connsiteX1" fmla="*/ 10000 w 10494"/>
              <a:gd name="connsiteY1" fmla="*/ 0 h 16119"/>
              <a:gd name="connsiteX2" fmla="*/ 9445 w 10494"/>
              <a:gd name="connsiteY2" fmla="*/ 15000 h 16119"/>
              <a:gd name="connsiteX3" fmla="*/ 10494 w 10494"/>
              <a:gd name="connsiteY3" fmla="*/ 10000 h 16119"/>
              <a:gd name="connsiteX4" fmla="*/ 6420 w 10494"/>
              <a:gd name="connsiteY4" fmla="*/ 10000 h 16119"/>
              <a:gd name="connsiteX5" fmla="*/ 0 w 10494"/>
              <a:gd name="connsiteY5" fmla="*/ 10000 h 16119"/>
              <a:gd name="connsiteX6" fmla="*/ 0 w 10494"/>
              <a:gd name="connsiteY6" fmla="*/ 0 h 16119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0494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1543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1543 w 11543"/>
              <a:gd name="connsiteY2" fmla="*/ 10000 h 10000"/>
              <a:gd name="connsiteX3" fmla="*/ 6420 w 11543"/>
              <a:gd name="connsiteY3" fmla="*/ 10000 h 10000"/>
              <a:gd name="connsiteX4" fmla="*/ 0 w 11543"/>
              <a:gd name="connsiteY4" fmla="*/ 10000 h 10000"/>
              <a:gd name="connsiteX5" fmla="*/ 0 w 11543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9445 w 10000"/>
              <a:gd name="connsiteY2" fmla="*/ 10000 h 10000"/>
              <a:gd name="connsiteX3" fmla="*/ 642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9445"/>
              <a:gd name="connsiteY0" fmla="*/ 0 h 10000"/>
              <a:gd name="connsiteX1" fmla="*/ 9445 w 9445"/>
              <a:gd name="connsiteY1" fmla="*/ 0 h 10000"/>
              <a:gd name="connsiteX2" fmla="*/ 9445 w 9445"/>
              <a:gd name="connsiteY2" fmla="*/ 10000 h 10000"/>
              <a:gd name="connsiteX3" fmla="*/ 6420 w 9445"/>
              <a:gd name="connsiteY3" fmla="*/ 10000 h 10000"/>
              <a:gd name="connsiteX4" fmla="*/ 0 w 9445"/>
              <a:gd name="connsiteY4" fmla="*/ 10000 h 10000"/>
              <a:gd name="connsiteX5" fmla="*/ 0 w 9445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445" h="10000">
                <a:moveTo>
                  <a:pt x="0" y="0"/>
                </a:moveTo>
                <a:lnTo>
                  <a:pt x="9445" y="0"/>
                </a:lnTo>
                <a:lnTo>
                  <a:pt x="9445" y="10000"/>
                </a:lnTo>
                <a:lnTo>
                  <a:pt x="6420" y="10000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5" name="Freeform 27"/>
          <p:cNvSpPr>
            <a:spLocks/>
          </p:cNvSpPr>
          <p:nvPr/>
        </p:nvSpPr>
        <p:spPr bwMode="auto">
          <a:xfrm>
            <a:off x="5972399" y="5378558"/>
            <a:ext cx="51138" cy="20801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6119"/>
              <a:gd name="connsiteX1" fmla="*/ 10000 w 10494"/>
              <a:gd name="connsiteY1" fmla="*/ 0 h 16119"/>
              <a:gd name="connsiteX2" fmla="*/ 9445 w 10494"/>
              <a:gd name="connsiteY2" fmla="*/ 15000 h 16119"/>
              <a:gd name="connsiteX3" fmla="*/ 10494 w 10494"/>
              <a:gd name="connsiteY3" fmla="*/ 10000 h 16119"/>
              <a:gd name="connsiteX4" fmla="*/ 6420 w 10494"/>
              <a:gd name="connsiteY4" fmla="*/ 10000 h 16119"/>
              <a:gd name="connsiteX5" fmla="*/ 0 w 10494"/>
              <a:gd name="connsiteY5" fmla="*/ 10000 h 16119"/>
              <a:gd name="connsiteX6" fmla="*/ 0 w 10494"/>
              <a:gd name="connsiteY6" fmla="*/ 0 h 16119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0494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1543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1543 w 11543"/>
              <a:gd name="connsiteY2" fmla="*/ 10000 h 10000"/>
              <a:gd name="connsiteX3" fmla="*/ 6420 w 11543"/>
              <a:gd name="connsiteY3" fmla="*/ 10000 h 10000"/>
              <a:gd name="connsiteX4" fmla="*/ 0 w 11543"/>
              <a:gd name="connsiteY4" fmla="*/ 10000 h 10000"/>
              <a:gd name="connsiteX5" fmla="*/ 0 w 11543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9445 w 10000"/>
              <a:gd name="connsiteY2" fmla="*/ 10000 h 10000"/>
              <a:gd name="connsiteX3" fmla="*/ 642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9445"/>
              <a:gd name="connsiteY0" fmla="*/ 0 h 10000"/>
              <a:gd name="connsiteX1" fmla="*/ 9445 w 9445"/>
              <a:gd name="connsiteY1" fmla="*/ 0 h 10000"/>
              <a:gd name="connsiteX2" fmla="*/ 9445 w 9445"/>
              <a:gd name="connsiteY2" fmla="*/ 10000 h 10000"/>
              <a:gd name="connsiteX3" fmla="*/ 6420 w 9445"/>
              <a:gd name="connsiteY3" fmla="*/ 10000 h 10000"/>
              <a:gd name="connsiteX4" fmla="*/ 0 w 9445"/>
              <a:gd name="connsiteY4" fmla="*/ 10000 h 10000"/>
              <a:gd name="connsiteX5" fmla="*/ 0 w 9445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445" h="10000">
                <a:moveTo>
                  <a:pt x="0" y="0"/>
                </a:moveTo>
                <a:lnTo>
                  <a:pt x="9445" y="0"/>
                </a:lnTo>
                <a:lnTo>
                  <a:pt x="9445" y="10000"/>
                </a:lnTo>
                <a:lnTo>
                  <a:pt x="6420" y="10000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6" name="Freeform 27"/>
          <p:cNvSpPr>
            <a:spLocks/>
          </p:cNvSpPr>
          <p:nvPr/>
        </p:nvSpPr>
        <p:spPr bwMode="auto">
          <a:xfrm>
            <a:off x="6097905" y="5013176"/>
            <a:ext cx="51138" cy="20801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6119"/>
              <a:gd name="connsiteX1" fmla="*/ 10000 w 10494"/>
              <a:gd name="connsiteY1" fmla="*/ 0 h 16119"/>
              <a:gd name="connsiteX2" fmla="*/ 9445 w 10494"/>
              <a:gd name="connsiteY2" fmla="*/ 15000 h 16119"/>
              <a:gd name="connsiteX3" fmla="*/ 10494 w 10494"/>
              <a:gd name="connsiteY3" fmla="*/ 10000 h 16119"/>
              <a:gd name="connsiteX4" fmla="*/ 6420 w 10494"/>
              <a:gd name="connsiteY4" fmla="*/ 10000 h 16119"/>
              <a:gd name="connsiteX5" fmla="*/ 0 w 10494"/>
              <a:gd name="connsiteY5" fmla="*/ 10000 h 16119"/>
              <a:gd name="connsiteX6" fmla="*/ 0 w 10494"/>
              <a:gd name="connsiteY6" fmla="*/ 0 h 16119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0494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1543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1543 w 11543"/>
              <a:gd name="connsiteY2" fmla="*/ 10000 h 10000"/>
              <a:gd name="connsiteX3" fmla="*/ 6420 w 11543"/>
              <a:gd name="connsiteY3" fmla="*/ 10000 h 10000"/>
              <a:gd name="connsiteX4" fmla="*/ 0 w 11543"/>
              <a:gd name="connsiteY4" fmla="*/ 10000 h 10000"/>
              <a:gd name="connsiteX5" fmla="*/ 0 w 11543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9445 w 10000"/>
              <a:gd name="connsiteY2" fmla="*/ 10000 h 10000"/>
              <a:gd name="connsiteX3" fmla="*/ 642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9445"/>
              <a:gd name="connsiteY0" fmla="*/ 0 h 10000"/>
              <a:gd name="connsiteX1" fmla="*/ 9445 w 9445"/>
              <a:gd name="connsiteY1" fmla="*/ 0 h 10000"/>
              <a:gd name="connsiteX2" fmla="*/ 9445 w 9445"/>
              <a:gd name="connsiteY2" fmla="*/ 10000 h 10000"/>
              <a:gd name="connsiteX3" fmla="*/ 6420 w 9445"/>
              <a:gd name="connsiteY3" fmla="*/ 10000 h 10000"/>
              <a:gd name="connsiteX4" fmla="*/ 0 w 9445"/>
              <a:gd name="connsiteY4" fmla="*/ 10000 h 10000"/>
              <a:gd name="connsiteX5" fmla="*/ 0 w 9445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445" h="10000">
                <a:moveTo>
                  <a:pt x="0" y="0"/>
                </a:moveTo>
                <a:lnTo>
                  <a:pt x="9445" y="0"/>
                </a:lnTo>
                <a:lnTo>
                  <a:pt x="9445" y="10000"/>
                </a:lnTo>
                <a:lnTo>
                  <a:pt x="6420" y="10000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9" name="Freeform 27"/>
          <p:cNvSpPr>
            <a:spLocks/>
          </p:cNvSpPr>
          <p:nvPr/>
        </p:nvSpPr>
        <p:spPr bwMode="auto">
          <a:xfrm>
            <a:off x="3936466" y="5550198"/>
            <a:ext cx="51138" cy="20801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0000"/>
              <a:gd name="connsiteX1" fmla="*/ 10000 w 10494"/>
              <a:gd name="connsiteY1" fmla="*/ 0 h 10000"/>
              <a:gd name="connsiteX2" fmla="*/ 10000 w 10494"/>
              <a:gd name="connsiteY2" fmla="*/ 6644 h 10000"/>
              <a:gd name="connsiteX3" fmla="*/ 10494 w 10494"/>
              <a:gd name="connsiteY3" fmla="*/ 10000 h 10000"/>
              <a:gd name="connsiteX4" fmla="*/ 6420 w 10494"/>
              <a:gd name="connsiteY4" fmla="*/ 10000 h 10000"/>
              <a:gd name="connsiteX5" fmla="*/ 0 w 10494"/>
              <a:gd name="connsiteY5" fmla="*/ 10000 h 10000"/>
              <a:gd name="connsiteX6" fmla="*/ 0 w 10494"/>
              <a:gd name="connsiteY6" fmla="*/ 0 h 10000"/>
              <a:gd name="connsiteX0" fmla="*/ 0 w 10494"/>
              <a:gd name="connsiteY0" fmla="*/ 0 h 16119"/>
              <a:gd name="connsiteX1" fmla="*/ 10000 w 10494"/>
              <a:gd name="connsiteY1" fmla="*/ 0 h 16119"/>
              <a:gd name="connsiteX2" fmla="*/ 9445 w 10494"/>
              <a:gd name="connsiteY2" fmla="*/ 15000 h 16119"/>
              <a:gd name="connsiteX3" fmla="*/ 10494 w 10494"/>
              <a:gd name="connsiteY3" fmla="*/ 10000 h 16119"/>
              <a:gd name="connsiteX4" fmla="*/ 6420 w 10494"/>
              <a:gd name="connsiteY4" fmla="*/ 10000 h 16119"/>
              <a:gd name="connsiteX5" fmla="*/ 0 w 10494"/>
              <a:gd name="connsiteY5" fmla="*/ 10000 h 16119"/>
              <a:gd name="connsiteX6" fmla="*/ 0 w 10494"/>
              <a:gd name="connsiteY6" fmla="*/ 0 h 16119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0494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708"/>
              <a:gd name="connsiteY0" fmla="*/ 0 h 10000"/>
              <a:gd name="connsiteX1" fmla="*/ 10000 w 11708"/>
              <a:gd name="connsiteY1" fmla="*/ 0 h 10000"/>
              <a:gd name="connsiteX2" fmla="*/ 11543 w 11708"/>
              <a:gd name="connsiteY2" fmla="*/ 0 h 10000"/>
              <a:gd name="connsiteX3" fmla="*/ 11543 w 11708"/>
              <a:gd name="connsiteY3" fmla="*/ 10000 h 10000"/>
              <a:gd name="connsiteX4" fmla="*/ 6420 w 11708"/>
              <a:gd name="connsiteY4" fmla="*/ 10000 h 10000"/>
              <a:gd name="connsiteX5" fmla="*/ 0 w 11708"/>
              <a:gd name="connsiteY5" fmla="*/ 10000 h 10000"/>
              <a:gd name="connsiteX6" fmla="*/ 0 w 11708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0494 w 11543"/>
              <a:gd name="connsiteY2" fmla="*/ 0 h 10000"/>
              <a:gd name="connsiteX3" fmla="*/ 11543 w 11543"/>
              <a:gd name="connsiteY3" fmla="*/ 10000 h 10000"/>
              <a:gd name="connsiteX4" fmla="*/ 6420 w 11543"/>
              <a:gd name="connsiteY4" fmla="*/ 10000 h 10000"/>
              <a:gd name="connsiteX5" fmla="*/ 0 w 11543"/>
              <a:gd name="connsiteY5" fmla="*/ 10000 h 10000"/>
              <a:gd name="connsiteX6" fmla="*/ 0 w 11543"/>
              <a:gd name="connsiteY6" fmla="*/ 0 h 10000"/>
              <a:gd name="connsiteX0" fmla="*/ 0 w 11543"/>
              <a:gd name="connsiteY0" fmla="*/ 0 h 10000"/>
              <a:gd name="connsiteX1" fmla="*/ 10000 w 11543"/>
              <a:gd name="connsiteY1" fmla="*/ 0 h 10000"/>
              <a:gd name="connsiteX2" fmla="*/ 11543 w 11543"/>
              <a:gd name="connsiteY2" fmla="*/ 10000 h 10000"/>
              <a:gd name="connsiteX3" fmla="*/ 6420 w 11543"/>
              <a:gd name="connsiteY3" fmla="*/ 10000 h 10000"/>
              <a:gd name="connsiteX4" fmla="*/ 0 w 11543"/>
              <a:gd name="connsiteY4" fmla="*/ 10000 h 10000"/>
              <a:gd name="connsiteX5" fmla="*/ 0 w 11543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9445 w 10000"/>
              <a:gd name="connsiteY2" fmla="*/ 10000 h 10000"/>
              <a:gd name="connsiteX3" fmla="*/ 642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9445"/>
              <a:gd name="connsiteY0" fmla="*/ 0 h 10000"/>
              <a:gd name="connsiteX1" fmla="*/ 9445 w 9445"/>
              <a:gd name="connsiteY1" fmla="*/ 0 h 10000"/>
              <a:gd name="connsiteX2" fmla="*/ 9445 w 9445"/>
              <a:gd name="connsiteY2" fmla="*/ 10000 h 10000"/>
              <a:gd name="connsiteX3" fmla="*/ 6420 w 9445"/>
              <a:gd name="connsiteY3" fmla="*/ 10000 h 10000"/>
              <a:gd name="connsiteX4" fmla="*/ 0 w 9445"/>
              <a:gd name="connsiteY4" fmla="*/ 10000 h 10000"/>
              <a:gd name="connsiteX5" fmla="*/ 0 w 9445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445" h="10000">
                <a:moveTo>
                  <a:pt x="0" y="0"/>
                </a:moveTo>
                <a:lnTo>
                  <a:pt x="9445" y="0"/>
                </a:lnTo>
                <a:lnTo>
                  <a:pt x="9445" y="10000"/>
                </a:lnTo>
                <a:lnTo>
                  <a:pt x="6420" y="10000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pic>
        <p:nvPicPr>
          <p:cNvPr id="33" name="Picture 2" descr="C:\Users\ejchoi\AppData\Local\Microsoft\Windows\Temporary Internet Files\Content.IE5\870LTUSJ\MC90042424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5013176"/>
            <a:ext cx="630903" cy="632048"/>
          </a:xfrm>
          <a:prstGeom prst="rect">
            <a:avLst/>
          </a:prstGeom>
          <a:noFill/>
        </p:spPr>
      </p:pic>
      <p:sp>
        <p:nvSpPr>
          <p:cNvPr id="34" name="下矢印 33"/>
          <p:cNvSpPr/>
          <p:nvPr/>
        </p:nvSpPr>
        <p:spPr>
          <a:xfrm>
            <a:off x="3779912" y="4077072"/>
            <a:ext cx="1944216" cy="360040"/>
          </a:xfrm>
          <a:prstGeom prst="downArrow">
            <a:avLst/>
          </a:prstGeom>
          <a:solidFill>
            <a:srgbClr val="156B1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/>
          </a:p>
        </p:txBody>
      </p:sp>
      <p:sp>
        <p:nvSpPr>
          <p:cNvPr id="36" name="角丸四角形吹き出し 35"/>
          <p:cNvSpPr/>
          <p:nvPr/>
        </p:nvSpPr>
        <p:spPr>
          <a:xfrm>
            <a:off x="755576" y="4653136"/>
            <a:ext cx="1440160" cy="792088"/>
          </a:xfrm>
          <a:prstGeom prst="wedgeRoundRectCallout">
            <a:avLst>
              <a:gd name="adj1" fmla="val 91633"/>
              <a:gd name="adj2" fmla="val 23431"/>
              <a:gd name="adj3" fmla="val 16667"/>
            </a:avLst>
          </a:prstGeom>
          <a:solidFill>
            <a:srgbClr val="EED2D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>
                <a:solidFill>
                  <a:schemeClr val="tx1"/>
                </a:solidFill>
              </a:rPr>
              <a:t>refactoring </a:t>
            </a:r>
          </a:p>
          <a:p>
            <a:pPr algn="ctr"/>
            <a:r>
              <a:rPr lang="en-US" altLang="ja-JP" sz="1600" dirty="0" smtClean="0">
                <a:solidFill>
                  <a:schemeClr val="tx1"/>
                </a:solidFill>
              </a:rPr>
              <a:t>Instances ∩code clone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412875"/>
            <a:ext cx="9299376" cy="4824413"/>
          </a:xfrm>
        </p:spPr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altLang="ja-JP" sz="2400" dirty="0"/>
              <a:t>Get </a:t>
            </a:r>
            <a:r>
              <a:rPr lang="en-US" altLang="ja-JP" sz="2400" dirty="0" smtClean="0"/>
              <a:t>history data </a:t>
            </a:r>
            <a:r>
              <a:rPr lang="en-US" altLang="ja-JP" sz="2400" dirty="0"/>
              <a:t>of software projects from software repository</a:t>
            </a:r>
            <a:endParaRPr lang="ja-JP" altLang="en-US" sz="2400" dirty="0"/>
          </a:p>
          <a:p>
            <a:pPr marL="571500" indent="-571500">
              <a:buFont typeface="+mj-lt"/>
              <a:buAutoNum type="romanUcPeriod"/>
            </a:pPr>
            <a:r>
              <a:rPr lang="en-US" altLang="ja-JP" sz="2400" dirty="0" smtClean="0"/>
              <a:t>Identify </a:t>
            </a:r>
            <a:r>
              <a:rPr lang="en-US" altLang="ja-JP" sz="2400" dirty="0"/>
              <a:t>code clones that </a:t>
            </a:r>
            <a:r>
              <a:rPr lang="en-US" altLang="ja-JP" sz="2400" dirty="0" smtClean="0"/>
              <a:t>were </a:t>
            </a:r>
            <a:r>
              <a:rPr lang="en-US" altLang="ja-JP" sz="2400" dirty="0"/>
              <a:t>refactored from extracted revisions of software </a:t>
            </a:r>
            <a:r>
              <a:rPr lang="en-US" altLang="ja-JP" sz="2400" dirty="0" smtClean="0"/>
              <a:t>projects</a:t>
            </a:r>
            <a:endParaRPr lang="en-US" altLang="ja-JP" sz="2400" dirty="0"/>
          </a:p>
          <a:p>
            <a:pPr marL="571500" indent="-571500">
              <a:buFont typeface="+mj-lt"/>
              <a:buAutoNum type="romanUcPeriod"/>
            </a:pPr>
            <a:r>
              <a:rPr lang="en-US" altLang="ja-JP" sz="2400" dirty="0">
                <a:solidFill>
                  <a:srgbClr val="FF0000"/>
                </a:solidFill>
              </a:rPr>
              <a:t>Investigate characteristics of code clones that were </a:t>
            </a:r>
            <a:r>
              <a:rPr lang="en-US" altLang="ja-JP" sz="2400" dirty="0" smtClean="0">
                <a:solidFill>
                  <a:srgbClr val="FF0000"/>
                </a:solidFill>
              </a:rPr>
              <a:t/>
            </a:r>
            <a:br>
              <a:rPr lang="en-US" altLang="ja-JP" sz="2400" dirty="0" smtClean="0">
                <a:solidFill>
                  <a:srgbClr val="FF0000"/>
                </a:solidFill>
              </a:rPr>
            </a:br>
            <a:r>
              <a:rPr lang="en-US" altLang="ja-JP" sz="2400" dirty="0" smtClean="0">
                <a:solidFill>
                  <a:srgbClr val="FF0000"/>
                </a:solidFill>
              </a:rPr>
              <a:t>performed </a:t>
            </a:r>
            <a:r>
              <a:rPr lang="en-US" altLang="ja-JP" sz="2400" dirty="0">
                <a:solidFill>
                  <a:srgbClr val="FF0000"/>
                </a:solidFill>
              </a:rPr>
              <a:t>refactoring and their applied refactoring patterns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37" name="下矢印 36"/>
          <p:cNvSpPr/>
          <p:nvPr/>
        </p:nvSpPr>
        <p:spPr>
          <a:xfrm>
            <a:off x="2987824" y="3645024"/>
            <a:ext cx="3384376" cy="792088"/>
          </a:xfrm>
          <a:prstGeom prst="downArrow">
            <a:avLst>
              <a:gd name="adj1" fmla="val 50000"/>
              <a:gd name="adj2" fmla="val 47376"/>
            </a:avLst>
          </a:prstGeom>
          <a:solidFill>
            <a:srgbClr val="156B1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正方形/長方形 38"/>
          <p:cNvSpPr/>
          <p:nvPr/>
        </p:nvSpPr>
        <p:spPr>
          <a:xfrm>
            <a:off x="3765193" y="3646765"/>
            <a:ext cx="1814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600" dirty="0" smtClean="0">
                <a:solidFill>
                  <a:schemeClr val="bg1"/>
                </a:solidFill>
              </a:rPr>
              <a:t>Investigate Using </a:t>
            </a:r>
          </a:p>
          <a:p>
            <a:pPr algn="ctr"/>
            <a:r>
              <a:rPr lang="en-US" altLang="ja-JP" sz="1600" dirty="0" smtClean="0">
                <a:solidFill>
                  <a:schemeClr val="bg1"/>
                </a:solidFill>
              </a:rPr>
              <a:t>Clone Metrics</a:t>
            </a:r>
            <a:endParaRPr lang="ja-JP" altLang="en-US" sz="1600" dirty="0">
              <a:solidFill>
                <a:schemeClr val="bg1"/>
              </a:solidFill>
            </a:endParaRPr>
          </a:p>
        </p:txBody>
      </p:sp>
      <p:sp>
        <p:nvSpPr>
          <p:cNvPr id="40" name="テキスト ボックス 111"/>
          <p:cNvSpPr txBox="1">
            <a:spLocks noChangeArrowheads="1"/>
          </p:cNvSpPr>
          <p:nvPr/>
        </p:nvSpPr>
        <p:spPr bwMode="auto">
          <a:xfrm>
            <a:off x="1547664" y="6093296"/>
            <a:ext cx="612068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 smtClean="0">
                <a:cs typeface="Arial" charset="0"/>
              </a:rPr>
              <a:t>Revision :         220                      221                           280</a:t>
            </a:r>
            <a:endParaRPr lang="ja-JP" altLang="en-US" sz="1600" dirty="0">
              <a:cs typeface="Arial" charset="0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841885" y="6309320"/>
            <a:ext cx="28200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cs typeface="Arial" charset="0"/>
              </a:rPr>
              <a:t>(Record </a:t>
            </a:r>
            <a:r>
              <a:rPr lang="en-US" altLang="ja-JP" sz="1600" dirty="0">
                <a:cs typeface="Arial" charset="0"/>
              </a:rPr>
              <a:t>of the changed </a:t>
            </a:r>
            <a:r>
              <a:rPr lang="en-US" altLang="ja-JP" sz="1600" dirty="0" smtClean="0">
                <a:cs typeface="Arial" charset="0"/>
              </a:rPr>
              <a:t>files)</a:t>
            </a:r>
            <a:endParaRPr lang="ja-JP" altLang="en-US" sz="1600" dirty="0"/>
          </a:p>
          <a:p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01858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Clone Metrics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To investigate characteristics of code clones are appropriate for performing refactoring</a:t>
            </a:r>
          </a:p>
          <a:p>
            <a:pPr lvl="1"/>
            <a:r>
              <a:rPr lang="en-US" altLang="ja-JP" dirty="0" smtClean="0"/>
              <a:t>Features between a pair of cloned fragments that were performed refactoring</a:t>
            </a:r>
          </a:p>
          <a:p>
            <a:pPr lvl="2"/>
            <a:r>
              <a:rPr lang="en-US" altLang="ja-JP" dirty="0"/>
              <a:t>Similarity difference </a:t>
            </a:r>
            <a:r>
              <a:rPr lang="en-US" altLang="ja-JP" dirty="0" smtClean="0"/>
              <a:t>between them</a:t>
            </a:r>
          </a:p>
          <a:p>
            <a:pPr lvl="2"/>
            <a:r>
              <a:rPr lang="en-US" altLang="ja-JP" dirty="0" smtClean="0"/>
              <a:t>The length difference </a:t>
            </a:r>
            <a:r>
              <a:rPr lang="en-US" altLang="ja-JP" dirty="0"/>
              <a:t>between them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Features of classes who contain code clone that were performed refactoring</a:t>
            </a:r>
          </a:p>
          <a:p>
            <a:pPr lvl="2"/>
            <a:r>
              <a:rPr lang="en-US" altLang="ja-JP" dirty="0" smtClean="0"/>
              <a:t>Class distance between classes who contain code clones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89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Subject Systems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10 revision pairs are selected from 3 Java open source systems[Prete2010]</a:t>
            </a:r>
          </a:p>
          <a:p>
            <a:pPr lvl="1"/>
            <a:r>
              <a:rPr lang="en-US" altLang="ja-JP" dirty="0" smtClean="0"/>
              <a:t>2 revision pairs(3.0-3.0.1</a:t>
            </a:r>
            <a:r>
              <a:rPr lang="en-US" altLang="ja-JP" dirty="0"/>
              <a:t>, 3.0.2-3.1) </a:t>
            </a:r>
            <a:r>
              <a:rPr lang="en-US" altLang="ja-JP" dirty="0" smtClean="0"/>
              <a:t>from </a:t>
            </a:r>
            <a:r>
              <a:rPr lang="en-US" altLang="ja-JP" dirty="0" err="1" smtClean="0"/>
              <a:t>jEdit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2 revision pairs(302-352</a:t>
            </a:r>
            <a:r>
              <a:rPr lang="en-US" altLang="ja-JP" dirty="0"/>
              <a:t>, 352-449) </a:t>
            </a:r>
            <a:r>
              <a:rPr lang="en-US" altLang="ja-JP" dirty="0" smtClean="0"/>
              <a:t>from CAROL</a:t>
            </a:r>
            <a:endParaRPr lang="en-US" altLang="ja-JP" dirty="0"/>
          </a:p>
          <a:p>
            <a:pPr lvl="1"/>
            <a:r>
              <a:rPr lang="en-US" altLang="ja-JP" dirty="0" smtClean="0"/>
              <a:t>6 revision pairs(62-63</a:t>
            </a:r>
            <a:r>
              <a:rPr lang="en-US" altLang="ja-JP" dirty="0"/>
              <a:t>, 389-421, 421-422, 429-430, 430-480, 480-481) </a:t>
            </a:r>
            <a:r>
              <a:rPr lang="en-US" altLang="ja-JP" dirty="0" smtClean="0"/>
              <a:t>from Columba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33772" y="6021288"/>
            <a:ext cx="8676456" cy="523220"/>
          </a:xfrm>
          <a:prstGeom prst="rect">
            <a:avLst/>
          </a:prstGeom>
          <a:solidFill>
            <a:srgbClr val="FBC5C5"/>
          </a:solidFill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[Pete2010] Template-based </a:t>
            </a:r>
            <a:r>
              <a:rPr lang="en-US" altLang="ja-JP" sz="1400" dirty="0"/>
              <a:t>Reconstruction of Complex </a:t>
            </a:r>
            <a:r>
              <a:rPr lang="en-US" altLang="ja-JP" sz="1400" dirty="0" err="1"/>
              <a:t>Refactorings</a:t>
            </a:r>
            <a:r>
              <a:rPr lang="en-US" altLang="ja-JP" sz="1400" dirty="0"/>
              <a:t>, </a:t>
            </a:r>
            <a:r>
              <a:rPr lang="en-US" altLang="ja-JP" sz="1400" dirty="0" smtClean="0"/>
              <a:t>K. </a:t>
            </a:r>
            <a:r>
              <a:rPr lang="en-US" altLang="ja-JP" sz="1400" dirty="0" err="1"/>
              <a:t>Prete</a:t>
            </a:r>
            <a:r>
              <a:rPr lang="en-US" altLang="ja-JP" sz="1400" dirty="0"/>
              <a:t>, </a:t>
            </a:r>
            <a:r>
              <a:rPr lang="en-US" altLang="ja-JP" sz="1400" dirty="0" smtClean="0"/>
              <a:t>N. </a:t>
            </a:r>
            <a:r>
              <a:rPr lang="en-US" altLang="ja-JP" sz="1400" dirty="0" err="1" smtClean="0"/>
              <a:t>Rachatasumrit</a:t>
            </a:r>
            <a:r>
              <a:rPr lang="en-US" altLang="ja-JP" sz="1400" dirty="0"/>
              <a:t>, </a:t>
            </a:r>
            <a:r>
              <a:rPr lang="en-US" altLang="ja-JP" sz="1400" dirty="0" smtClean="0"/>
              <a:t>N. </a:t>
            </a:r>
            <a:r>
              <a:rPr lang="en-US" altLang="ja-JP" sz="1400" dirty="0"/>
              <a:t>Sudan, and </a:t>
            </a:r>
            <a:r>
              <a:rPr lang="en-US" altLang="ja-JP" sz="1400" dirty="0" smtClean="0"/>
              <a:t>M. </a:t>
            </a:r>
            <a:r>
              <a:rPr lang="en-US" altLang="ja-JP" sz="1400" dirty="0"/>
              <a:t>Kim, 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Proceedings of the 26th IEEE International Conference on Software Maintenance, Pages 1-10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77519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15888"/>
            <a:ext cx="9468544" cy="865187"/>
          </a:xfrm>
        </p:spPr>
        <p:txBody>
          <a:bodyPr/>
          <a:lstStyle/>
          <a:p>
            <a:r>
              <a:rPr kumimoji="1" lang="en-US" altLang="ja-JP" dirty="0" smtClean="0"/>
              <a:t>The </a:t>
            </a:r>
            <a:r>
              <a:rPr lang="en-US" altLang="ja-JP" dirty="0" smtClean="0"/>
              <a:t>Number of Refactored Code Clones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Identify 3</a:t>
            </a:r>
            <a:r>
              <a:rPr kumimoji="1" lang="en-US" altLang="ja-JP" dirty="0" smtClean="0"/>
              <a:t>1 </a:t>
            </a:r>
            <a:r>
              <a:rPr lang="en-US" altLang="ja-JP" dirty="0" smtClean="0"/>
              <a:t>pairs </a:t>
            </a:r>
            <a:r>
              <a:rPr lang="en-US" altLang="ja-JP" dirty="0"/>
              <a:t>of cloned fragments </a:t>
            </a:r>
            <a:r>
              <a:rPr kumimoji="1" lang="en-US" altLang="ja-JP" dirty="0" smtClean="0"/>
              <a:t>that were performed refactoring from overall projects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323528" y="5589240"/>
            <a:ext cx="874846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ja-JP" sz="2400" i="1" kern="0" dirty="0" smtClean="0">
                <a:solidFill>
                  <a:schemeClr val="tx1"/>
                </a:solidFill>
              </a:rPr>
              <a:t>Replace Method with Method Object </a:t>
            </a:r>
            <a:r>
              <a:rPr lang="en-US" altLang="ja-JP" sz="2400" kern="0" dirty="0" smtClean="0">
                <a:solidFill>
                  <a:schemeClr val="tx1"/>
                </a:solidFill>
              </a:rPr>
              <a:t>is the most frequently applied refactoring pattern</a:t>
            </a:r>
            <a:endParaRPr kumimoji="1" lang="ja-JP" altLang="en-US" sz="1200" dirty="0"/>
          </a:p>
        </p:txBody>
      </p:sp>
      <p:graphicFrame>
        <p:nvGraphicFramePr>
          <p:cNvPr id="8" name="グラフ 7"/>
          <p:cNvGraphicFramePr/>
          <p:nvPr>
            <p:extLst>
              <p:ext uri="{D42A27DB-BD31-4B8C-83A1-F6EECF244321}">
                <p14:modId xmlns:p14="http://schemas.microsoft.com/office/powerpoint/2010/main" val="19366036"/>
              </p:ext>
            </p:extLst>
          </p:nvPr>
        </p:nvGraphicFramePr>
        <p:xfrm>
          <a:off x="1079612" y="2636912"/>
          <a:ext cx="6984776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179512" y="5445224"/>
            <a:ext cx="874846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Wingdings" pitchFamily="2" charset="2"/>
              <a:buChar char="l"/>
            </a:pPr>
            <a:endParaRPr kumimoji="1" lang="ja-JP" altLang="en-US" sz="1200" dirty="0"/>
          </a:p>
        </p:txBody>
      </p:sp>
      <p:graphicFrame>
        <p:nvGraphicFramePr>
          <p:cNvPr id="6" name="グラフ 5"/>
          <p:cNvGraphicFramePr/>
          <p:nvPr>
            <p:extLst>
              <p:ext uri="{D42A27DB-BD31-4B8C-83A1-F6EECF244321}">
                <p14:modId xmlns:p14="http://schemas.microsoft.com/office/powerpoint/2010/main" val="4228086351"/>
              </p:ext>
            </p:extLst>
          </p:nvPr>
        </p:nvGraphicFramePr>
        <p:xfrm>
          <a:off x="539552" y="1340768"/>
          <a:ext cx="8352928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251520" y="5877272"/>
            <a:ext cx="864096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altLang="ja-JP" sz="2400" kern="0" dirty="0" smtClean="0"/>
              <a:t>Low similarity : </a:t>
            </a:r>
            <a:r>
              <a:rPr lang="en-US" altLang="ja-JP" sz="2400" i="1" kern="0" dirty="0" smtClean="0"/>
              <a:t>Extract Method </a:t>
            </a:r>
            <a:r>
              <a:rPr lang="en-US" altLang="ja-JP" sz="2400" kern="0" dirty="0" smtClean="0"/>
              <a:t>, </a:t>
            </a:r>
            <a:r>
              <a:rPr lang="en-US" altLang="ja-JP" sz="2400" i="1" kern="0" dirty="0" smtClean="0"/>
              <a:t>Replace Method with Method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87624" y="1412776"/>
            <a:ext cx="3456384" cy="3384376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-231100" y="2431921"/>
            <a:ext cx="1418724" cy="338554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Frequency</a:t>
            </a:r>
            <a:endParaRPr kumimoji="1" lang="ja-JP" altLang="en-US" sz="1400" dirty="0"/>
          </a:p>
        </p:txBody>
      </p:sp>
      <p:sp>
        <p:nvSpPr>
          <p:cNvPr id="10" name="正方形/長方形 9"/>
          <p:cNvSpPr/>
          <p:nvPr/>
        </p:nvSpPr>
        <p:spPr>
          <a:xfrm>
            <a:off x="8604448" y="4386590"/>
            <a:ext cx="5395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kern="0" dirty="0" smtClean="0"/>
              <a:t>(%)</a:t>
            </a:r>
            <a:endParaRPr lang="ja-JP" altLang="en-US" sz="1600" dirty="0"/>
          </a:p>
        </p:txBody>
      </p:sp>
      <p:sp>
        <p:nvSpPr>
          <p:cNvPr id="14" name="タイトル 1"/>
          <p:cNvSpPr>
            <a:spLocks noGrp="1"/>
          </p:cNvSpPr>
          <p:nvPr>
            <p:ph type="title"/>
          </p:nvPr>
        </p:nvSpPr>
        <p:spPr>
          <a:xfrm>
            <a:off x="317500" y="115888"/>
            <a:ext cx="8826500" cy="865187"/>
          </a:xfrm>
        </p:spPr>
        <p:txBody>
          <a:bodyPr/>
          <a:lstStyle/>
          <a:p>
            <a:r>
              <a:rPr kumimoji="1" lang="en-US" altLang="ja-JP" dirty="0" smtClean="0"/>
              <a:t>The </a:t>
            </a:r>
            <a:r>
              <a:rPr lang="en-US" altLang="ja-JP" dirty="0" err="1" smtClean="0"/>
              <a:t>usim</a:t>
            </a:r>
            <a:r>
              <a:rPr lang="en-US" altLang="ja-JP" dirty="0" smtClean="0"/>
              <a:t> Value of Each Patterns (1/2)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26</a:t>
            </a:fld>
            <a:endParaRPr kumimoji="1" lang="ja-JP" altLang="en-US" dirty="0"/>
          </a:p>
        </p:txBody>
      </p:sp>
      <p:sp>
        <p:nvSpPr>
          <p:cNvPr id="11" name="角丸四角形 10"/>
          <p:cNvSpPr/>
          <p:nvPr/>
        </p:nvSpPr>
        <p:spPr>
          <a:xfrm>
            <a:off x="179512" y="5589240"/>
            <a:ext cx="874846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Wingdings" pitchFamily="2" charset="2"/>
              <a:buChar char="l"/>
            </a:pPr>
            <a:endParaRPr kumimoji="1" lang="ja-JP" altLang="en-US" sz="1200" dirty="0"/>
          </a:p>
        </p:txBody>
      </p:sp>
      <p:graphicFrame>
        <p:nvGraphicFramePr>
          <p:cNvPr id="6" name="グラフ 5"/>
          <p:cNvGraphicFramePr/>
          <p:nvPr>
            <p:extLst>
              <p:ext uri="{D42A27DB-BD31-4B8C-83A1-F6EECF244321}">
                <p14:modId xmlns:p14="http://schemas.microsoft.com/office/powerpoint/2010/main" val="3303974425"/>
              </p:ext>
            </p:extLst>
          </p:nvPr>
        </p:nvGraphicFramePr>
        <p:xfrm>
          <a:off x="539552" y="1340768"/>
          <a:ext cx="8352928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323528" y="5877272"/>
            <a:ext cx="864096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altLang="ja-JP" sz="2400" kern="0" dirty="0" smtClean="0"/>
              <a:t>High similarity : </a:t>
            </a:r>
            <a:r>
              <a:rPr lang="en-US" altLang="ja-JP" sz="2400" i="1" kern="0" dirty="0" smtClean="0"/>
              <a:t>Extract Superclass</a:t>
            </a:r>
            <a:r>
              <a:rPr lang="en-US" altLang="ja-JP" sz="2400" kern="0" dirty="0" smtClean="0"/>
              <a:t>, </a:t>
            </a:r>
            <a:r>
              <a:rPr lang="en-US" altLang="ja-JP" sz="2400" i="1" kern="0" dirty="0" smtClean="0"/>
              <a:t>Form Template Method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タイトル 1"/>
          <p:cNvSpPr>
            <a:spLocks noGrp="1"/>
          </p:cNvSpPr>
          <p:nvPr>
            <p:ph type="title"/>
          </p:nvPr>
        </p:nvSpPr>
        <p:spPr>
          <a:xfrm>
            <a:off x="317500" y="115888"/>
            <a:ext cx="8826500" cy="865187"/>
          </a:xfrm>
        </p:spPr>
        <p:txBody>
          <a:bodyPr/>
          <a:lstStyle/>
          <a:p>
            <a:r>
              <a:rPr kumimoji="1" lang="en-US" altLang="ja-JP" dirty="0" smtClean="0"/>
              <a:t>The </a:t>
            </a:r>
            <a:r>
              <a:rPr lang="en-US" altLang="ja-JP" dirty="0" err="1" smtClean="0"/>
              <a:t>usim</a:t>
            </a:r>
            <a:r>
              <a:rPr lang="en-US" altLang="ja-JP" dirty="0" smtClean="0"/>
              <a:t> Value of Each Patterns (2/2)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5004048" y="2060848"/>
            <a:ext cx="3744416" cy="2736304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-231100" y="2431921"/>
            <a:ext cx="1418724" cy="338554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Frequency</a:t>
            </a:r>
            <a:endParaRPr kumimoji="1" lang="ja-JP" altLang="en-US" sz="1400" dirty="0"/>
          </a:p>
        </p:txBody>
      </p:sp>
      <p:sp>
        <p:nvSpPr>
          <p:cNvPr id="10" name="正方形/長方形 9"/>
          <p:cNvSpPr/>
          <p:nvPr/>
        </p:nvSpPr>
        <p:spPr>
          <a:xfrm>
            <a:off x="8676456" y="4489375"/>
            <a:ext cx="2448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kern="0" dirty="0" smtClean="0"/>
              <a:t>(%)</a:t>
            </a:r>
            <a:endParaRPr lang="ja-JP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The Length Difference between Clone Pair of Each Patterns (1/2)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251520" y="5373216"/>
            <a:ext cx="874846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400" kern="0" dirty="0" smtClean="0">
                <a:solidFill>
                  <a:schemeClr val="tx1"/>
                </a:solidFill>
              </a:rPr>
              <a:t>Little length difference : </a:t>
            </a:r>
            <a:r>
              <a:rPr lang="en-US" altLang="ja-JP" sz="2400" i="1" kern="0" dirty="0">
                <a:solidFill>
                  <a:schemeClr val="tx1"/>
                </a:solidFill>
              </a:rPr>
              <a:t>Extract </a:t>
            </a:r>
            <a:r>
              <a:rPr lang="en-US" altLang="ja-JP" sz="2400" i="1" kern="0" dirty="0" smtClean="0">
                <a:solidFill>
                  <a:schemeClr val="tx1"/>
                </a:solidFill>
              </a:rPr>
              <a:t>Method, </a:t>
            </a:r>
            <a:r>
              <a:rPr lang="en-US" altLang="ja-JP" sz="2400" i="1" kern="0" dirty="0">
                <a:solidFill>
                  <a:schemeClr val="tx1"/>
                </a:solidFill>
              </a:rPr>
              <a:t>Extract </a:t>
            </a:r>
            <a:r>
              <a:rPr lang="en-US" altLang="ja-JP" sz="2400" i="1" kern="0" dirty="0" err="1">
                <a:solidFill>
                  <a:schemeClr val="tx1"/>
                </a:solidFill>
              </a:rPr>
              <a:t>SuperClass</a:t>
            </a:r>
            <a:r>
              <a:rPr lang="en-US" altLang="ja-JP" sz="2400" i="1" kern="0" dirty="0">
                <a:solidFill>
                  <a:schemeClr val="tx1"/>
                </a:solidFill>
              </a:rPr>
              <a:t>, </a:t>
            </a:r>
            <a:r>
              <a:rPr lang="en-US" altLang="ja-JP" sz="2400" i="1" kern="0" dirty="0" smtClean="0">
                <a:solidFill>
                  <a:schemeClr val="tx1"/>
                </a:solidFill>
              </a:rPr>
              <a:t> and Form Template Method</a:t>
            </a:r>
            <a:endParaRPr lang="en-US" altLang="ja-JP" sz="2400" kern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8" name="グラフ 7"/>
          <p:cNvGraphicFramePr/>
          <p:nvPr>
            <p:extLst>
              <p:ext uri="{D42A27DB-BD31-4B8C-83A1-F6EECF244321}">
                <p14:modId xmlns:p14="http://schemas.microsoft.com/office/powerpoint/2010/main" val="2682464361"/>
              </p:ext>
            </p:extLst>
          </p:nvPr>
        </p:nvGraphicFramePr>
        <p:xfrm>
          <a:off x="478262" y="1340768"/>
          <a:ext cx="8388424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-396552" y="2431921"/>
            <a:ext cx="1418724" cy="338554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Frequency</a:t>
            </a:r>
            <a:endParaRPr kumimoji="1" lang="ja-JP" altLang="en-US" sz="1400" dirty="0"/>
          </a:p>
        </p:txBody>
      </p:sp>
      <p:sp>
        <p:nvSpPr>
          <p:cNvPr id="9" name="正方形/長方形 8"/>
          <p:cNvSpPr/>
          <p:nvPr/>
        </p:nvSpPr>
        <p:spPr>
          <a:xfrm>
            <a:off x="1007604" y="1628800"/>
            <a:ext cx="756084" cy="2808312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The Length Difference between Clone Pair of Each </a:t>
            </a:r>
            <a:r>
              <a:rPr lang="en-US" altLang="ja-JP" dirty="0"/>
              <a:t>Patterns </a:t>
            </a:r>
            <a:r>
              <a:rPr lang="en-US" altLang="ja-JP" dirty="0" smtClean="0"/>
              <a:t>(2/2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251520" y="5373216"/>
            <a:ext cx="874846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ja-JP" sz="2400" kern="0" dirty="0">
                <a:solidFill>
                  <a:schemeClr val="tx1"/>
                </a:solidFill>
              </a:rPr>
              <a:t>Various length difference : </a:t>
            </a:r>
            <a:r>
              <a:rPr lang="en-US" altLang="ja-JP" sz="2400" i="1" kern="0" dirty="0">
                <a:solidFill>
                  <a:schemeClr val="tx1"/>
                </a:solidFill>
              </a:rPr>
              <a:t>Replace Method with Method Object</a:t>
            </a:r>
            <a:endParaRPr lang="en-US" altLang="ja-JP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8" name="グラフ 7"/>
          <p:cNvGraphicFramePr/>
          <p:nvPr>
            <p:extLst>
              <p:ext uri="{D42A27DB-BD31-4B8C-83A1-F6EECF244321}">
                <p14:modId xmlns:p14="http://schemas.microsoft.com/office/powerpoint/2010/main" val="405881070"/>
              </p:ext>
            </p:extLst>
          </p:nvPr>
        </p:nvGraphicFramePr>
        <p:xfrm>
          <a:off x="478262" y="1340768"/>
          <a:ext cx="8388424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1007604" y="1628800"/>
            <a:ext cx="7452828" cy="2808312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-396552" y="2431921"/>
            <a:ext cx="1418724" cy="338554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Frequency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12256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The Class Distance of </a:t>
            </a:r>
            <a:r>
              <a:rPr lang="en-US" altLang="ja-JP" i="1" dirty="0" smtClean="0"/>
              <a:t>Replace Method with Method Object</a:t>
            </a:r>
            <a:endParaRPr kumimoji="1" lang="ja-JP" altLang="en-US" i="1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  <p:sp>
        <p:nvSpPr>
          <p:cNvPr id="8" name="角丸四角形 7"/>
          <p:cNvSpPr/>
          <p:nvPr/>
        </p:nvSpPr>
        <p:spPr>
          <a:xfrm>
            <a:off x="251520" y="5301208"/>
            <a:ext cx="8748464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ja-JP" sz="2400" i="1" kern="0" dirty="0" smtClean="0">
                <a:solidFill>
                  <a:schemeClr val="tx1"/>
                </a:solidFill>
              </a:rPr>
              <a:t>Replace method with Method Object </a:t>
            </a:r>
            <a:r>
              <a:rPr lang="en-US" altLang="ja-JP" sz="2400" kern="0" dirty="0" smtClean="0">
                <a:solidFill>
                  <a:schemeClr val="tx1"/>
                </a:solidFill>
              </a:rPr>
              <a:t>are the most frequently applied to code clones in the same package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-231100" y="2431921"/>
            <a:ext cx="1418724" cy="338554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Frequency</a:t>
            </a:r>
            <a:endParaRPr kumimoji="1" lang="ja-JP" altLang="en-US" sz="1200" dirty="0"/>
          </a:p>
        </p:txBody>
      </p:sp>
      <p:graphicFrame>
        <p:nvGraphicFramePr>
          <p:cNvPr id="7" name="グラフ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8451205"/>
              </p:ext>
            </p:extLst>
          </p:nvPr>
        </p:nvGraphicFramePr>
        <p:xfrm>
          <a:off x="755576" y="1340768"/>
          <a:ext cx="799288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Background: Clone Refactoring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2875"/>
            <a:ext cx="8686800" cy="5040461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Code clones can be merged into single method by performing refactoring</a:t>
            </a:r>
          </a:p>
          <a:p>
            <a:pPr lvl="1"/>
            <a:r>
              <a:rPr lang="en-US" altLang="ja-JP" dirty="0" smtClean="0"/>
              <a:t>Code clones are replaced by call statements </a:t>
            </a:r>
            <a:br>
              <a:rPr lang="en-US" altLang="ja-JP" dirty="0" smtClean="0"/>
            </a:br>
            <a:r>
              <a:rPr lang="en-US" altLang="ja-JP" dirty="0" smtClean="0"/>
              <a:t>and single method.</a:t>
            </a:r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kumimoji="1" lang="en-US" altLang="ja-JP" dirty="0"/>
          </a:p>
          <a:p>
            <a:pPr lvl="1"/>
            <a:endParaRPr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  <p:sp>
        <p:nvSpPr>
          <p:cNvPr id="67" name="AutoShape 42"/>
          <p:cNvSpPr>
            <a:spLocks noChangeArrowheads="1"/>
          </p:cNvSpPr>
          <p:nvPr/>
        </p:nvSpPr>
        <p:spPr bwMode="auto">
          <a:xfrm rot="10800000">
            <a:off x="1741214" y="3789040"/>
            <a:ext cx="1894682" cy="2314434"/>
          </a:xfrm>
          <a:prstGeom prst="foldedCorner">
            <a:avLst>
              <a:gd name="adj" fmla="val 12500"/>
            </a:avLst>
          </a:prstGeom>
          <a:ln w="12700">
            <a:solidFill>
              <a:schemeClr val="accent4">
                <a:lumMod val="65000"/>
                <a:lumOff val="35000"/>
              </a:schemeClr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10800000" wrap="none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ja-JP"/>
          </a:p>
        </p:txBody>
      </p:sp>
      <p:grpSp>
        <p:nvGrpSpPr>
          <p:cNvPr id="33" name="グループ化 32"/>
          <p:cNvGrpSpPr/>
          <p:nvPr/>
        </p:nvGrpSpPr>
        <p:grpSpPr>
          <a:xfrm>
            <a:off x="1691680" y="3861048"/>
            <a:ext cx="6480720" cy="2596229"/>
            <a:chOff x="1691679" y="3140970"/>
            <a:chExt cx="6336704" cy="2232246"/>
          </a:xfrm>
        </p:grpSpPr>
        <p:grpSp>
          <p:nvGrpSpPr>
            <p:cNvPr id="32" name="グループ化 31"/>
            <p:cNvGrpSpPr/>
            <p:nvPr/>
          </p:nvGrpSpPr>
          <p:grpSpPr>
            <a:xfrm>
              <a:off x="1691679" y="3140970"/>
              <a:ext cx="6336704" cy="2232246"/>
              <a:chOff x="1691679" y="3140970"/>
              <a:chExt cx="6840760" cy="2736302"/>
            </a:xfrm>
          </p:grpSpPr>
          <p:sp>
            <p:nvSpPr>
              <p:cNvPr id="17" name="テキスト ボックス 111"/>
              <p:cNvSpPr txBox="1">
                <a:spLocks noChangeArrowheads="1"/>
              </p:cNvSpPr>
              <p:nvPr/>
            </p:nvSpPr>
            <p:spPr bwMode="auto">
              <a:xfrm>
                <a:off x="1691679" y="5538718"/>
                <a:ext cx="205222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/>
                <a:r>
                  <a:rPr lang="en-US" altLang="ja-JP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charset="0"/>
                  </a:rPr>
                  <a:t>Before</a:t>
                </a:r>
                <a:endParaRPr lang="ja-JP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charset="0"/>
                </a:endParaRPr>
              </a:p>
            </p:txBody>
          </p:sp>
          <p:sp>
            <p:nvSpPr>
              <p:cNvPr id="26" name="テキスト ボックス 111"/>
              <p:cNvSpPr txBox="1">
                <a:spLocks noChangeArrowheads="1"/>
              </p:cNvSpPr>
              <p:nvPr/>
            </p:nvSpPr>
            <p:spPr bwMode="auto">
              <a:xfrm>
                <a:off x="5796136" y="5517232"/>
                <a:ext cx="198513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/>
                <a:r>
                  <a:rPr lang="en-US" altLang="ja-JP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charset="0"/>
                  </a:rPr>
                  <a:t>After</a:t>
                </a:r>
                <a:endParaRPr lang="ja-JP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charset="0"/>
                </a:endParaRPr>
              </a:p>
            </p:txBody>
          </p:sp>
          <p:grpSp>
            <p:nvGrpSpPr>
              <p:cNvPr id="30" name="グループ化 29"/>
              <p:cNvGrpSpPr/>
              <p:nvPr/>
            </p:nvGrpSpPr>
            <p:grpSpPr>
              <a:xfrm>
                <a:off x="3907925" y="3140970"/>
                <a:ext cx="4624514" cy="2340505"/>
                <a:chOff x="3791281" y="3501008"/>
                <a:chExt cx="4381119" cy="2053335"/>
              </a:xfrm>
            </p:grpSpPr>
            <p:sp>
              <p:nvSpPr>
                <p:cNvPr id="21" name="AutoShape 42"/>
                <p:cNvSpPr>
                  <a:spLocks noChangeArrowheads="1"/>
                </p:cNvSpPr>
                <p:nvPr/>
              </p:nvSpPr>
              <p:spPr bwMode="auto">
                <a:xfrm rot="10800000">
                  <a:off x="5537881" y="3501008"/>
                  <a:ext cx="1842430" cy="2053335"/>
                </a:xfrm>
                <a:prstGeom prst="foldedCorner">
                  <a:avLst>
                    <a:gd name="adj" fmla="val 12500"/>
                  </a:avLst>
                </a:prstGeom>
                <a:ln w="12700">
                  <a:solidFill>
                    <a:schemeClr val="accent4">
                      <a:lumMod val="65000"/>
                      <a:lumOff val="35000"/>
                    </a:schemeClr>
                  </a:solidFill>
                  <a:headEnd/>
                  <a:tailEnd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10800000" wrap="none" anchor="ctr"/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defRPr/>
                  </a:pPr>
                  <a:endParaRPr lang="ja-JP" altLang="ja-JP"/>
                </a:p>
              </p:txBody>
            </p:sp>
            <p:sp>
              <p:nvSpPr>
                <p:cNvPr id="7" name="テキスト ボックス 111"/>
                <p:cNvSpPr txBox="1">
                  <a:spLocks noChangeArrowheads="1"/>
                </p:cNvSpPr>
                <p:nvPr/>
              </p:nvSpPr>
              <p:spPr bwMode="auto">
                <a:xfrm>
                  <a:off x="7524328" y="4139789"/>
                  <a:ext cx="648072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eaLnBrk="1" hangingPunct="1"/>
                  <a:r>
                    <a:rPr lang="en-US" altLang="ja-JP" dirty="0" smtClean="0">
                      <a:solidFill>
                        <a:schemeClr val="accent4">
                          <a:lumMod val="75000"/>
                        </a:schemeClr>
                      </a:solidFill>
                      <a:cs typeface="Arial" charset="0"/>
                    </a:rPr>
                    <a:t>call</a:t>
                  </a:r>
                  <a:endParaRPr lang="ja-JP" altLang="en-US" sz="2400" dirty="0">
                    <a:solidFill>
                      <a:schemeClr val="accent4">
                        <a:lumMod val="75000"/>
                      </a:schemeClr>
                    </a:solidFill>
                    <a:cs typeface="Arial" charset="0"/>
                  </a:endParaRPr>
                </a:p>
              </p:txBody>
            </p:sp>
            <p:sp>
              <p:nvSpPr>
                <p:cNvPr id="9" name="ストライプ矢印 8"/>
                <p:cNvSpPr/>
                <p:nvPr/>
              </p:nvSpPr>
              <p:spPr>
                <a:xfrm>
                  <a:off x="4090683" y="3940039"/>
                  <a:ext cx="1080120" cy="629928"/>
                </a:xfrm>
                <a:prstGeom prst="stripedRightArrow">
                  <a:avLst/>
                </a:prstGeom>
                <a:solidFill>
                  <a:srgbClr val="156B11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>
                    <a:rot lat="0" lon="2700000" rev="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5652120" y="4005065"/>
                  <a:ext cx="1584176" cy="0"/>
                </a:xfrm>
                <a:prstGeom prst="line">
                  <a:avLst/>
                </a:prstGeom>
                <a:noFill/>
                <a:ln w="7620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ja-JP" altLang="en-US"/>
                </a:p>
              </p:txBody>
            </p:sp>
            <p:sp>
              <p:nvSpPr>
                <p:cNvPr id="29" name="テキスト ボックス 111"/>
                <p:cNvSpPr txBox="1">
                  <a:spLocks noChangeArrowheads="1"/>
                </p:cNvSpPr>
                <p:nvPr/>
              </p:nvSpPr>
              <p:spPr bwMode="auto">
                <a:xfrm>
                  <a:off x="3791281" y="4509121"/>
                  <a:ext cx="1788831" cy="45510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eaLnBrk="1" hangingPunct="1"/>
                  <a:r>
                    <a:rPr lang="en-US" altLang="ja-JP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charset="0"/>
                    </a:rPr>
                    <a:t>Refactoring</a:t>
                  </a:r>
                  <a:endParaRPr lang="ja-JP" altLang="en-US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charset="0"/>
                  </a:endParaRPr>
                </a:p>
              </p:txBody>
            </p:sp>
          </p:grpSp>
        </p:grpSp>
        <p:sp>
          <p:nvSpPr>
            <p:cNvPr id="31" name="円弧 30"/>
            <p:cNvSpPr/>
            <p:nvPr/>
          </p:nvSpPr>
          <p:spPr>
            <a:xfrm flipV="1">
              <a:off x="6948264" y="3864370"/>
              <a:ext cx="384301" cy="441613"/>
            </a:xfrm>
            <a:prstGeom prst="arc">
              <a:avLst>
                <a:gd name="adj1" fmla="val 16200000"/>
                <a:gd name="adj2" fmla="val 5382262"/>
              </a:avLst>
            </a:prstGeom>
            <a:ln w="38100">
              <a:solidFill>
                <a:schemeClr val="tx2"/>
              </a:solidFill>
              <a:prstDash val="sysDot"/>
              <a:headEnd type="triangle"/>
              <a:tailEnd type="none"/>
            </a:ln>
            <a:effectLst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ja-JP" altLang="en-US"/>
            </a:p>
          </p:txBody>
        </p:sp>
      </p:grpSp>
      <p:sp>
        <p:nvSpPr>
          <p:cNvPr id="23" name="正方形/長方形 22"/>
          <p:cNvSpPr/>
          <p:nvPr/>
        </p:nvSpPr>
        <p:spPr>
          <a:xfrm>
            <a:off x="2019327" y="4147539"/>
            <a:ext cx="1427435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altLang="ja-JP" sz="1600" dirty="0" smtClean="0"/>
          </a:p>
          <a:p>
            <a:pPr algn="ctr">
              <a:defRPr/>
            </a:pPr>
            <a:endParaRPr lang="ja-JP" altLang="en-US" sz="1600" dirty="0"/>
          </a:p>
        </p:txBody>
      </p:sp>
      <p:sp>
        <p:nvSpPr>
          <p:cNvPr id="24" name="正方形/長方形 23"/>
          <p:cNvSpPr/>
          <p:nvPr/>
        </p:nvSpPr>
        <p:spPr>
          <a:xfrm>
            <a:off x="2019327" y="4971395"/>
            <a:ext cx="1427435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altLang="ja-JP" sz="1600" dirty="0" smtClean="0"/>
          </a:p>
          <a:p>
            <a:pPr algn="ctr">
              <a:defRPr/>
            </a:pPr>
            <a:endParaRPr lang="ja-JP" altLang="en-US" sz="1600" dirty="0"/>
          </a:p>
        </p:txBody>
      </p:sp>
      <p:sp>
        <p:nvSpPr>
          <p:cNvPr id="25" name="正方形/長方形 24"/>
          <p:cNvSpPr/>
          <p:nvPr/>
        </p:nvSpPr>
        <p:spPr>
          <a:xfrm>
            <a:off x="5652121" y="4946257"/>
            <a:ext cx="1584176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altLang="ja-JP" sz="1600" dirty="0" smtClean="0"/>
          </a:p>
          <a:p>
            <a:pPr algn="ctr">
              <a:defRPr/>
            </a:pPr>
            <a:endParaRPr lang="ja-JP" altLang="en-US" sz="1600" dirty="0"/>
          </a:p>
        </p:txBody>
      </p:sp>
      <p:sp>
        <p:nvSpPr>
          <p:cNvPr id="34" name="円弧 33"/>
          <p:cNvSpPr/>
          <p:nvPr/>
        </p:nvSpPr>
        <p:spPr>
          <a:xfrm flipV="1">
            <a:off x="7083832" y="4436023"/>
            <a:ext cx="368488" cy="865185"/>
          </a:xfrm>
          <a:prstGeom prst="arc">
            <a:avLst>
              <a:gd name="adj1" fmla="val 16200000"/>
              <a:gd name="adj2" fmla="val 5382262"/>
            </a:avLst>
          </a:prstGeom>
          <a:ln w="38100">
            <a:solidFill>
              <a:schemeClr val="tx2"/>
            </a:solidFill>
            <a:prstDash val="sysDot"/>
            <a:headEnd type="triangle"/>
            <a:tailEnd type="none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ja-JP" alt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V="1">
            <a:off x="5652120" y="4653136"/>
            <a:ext cx="1584176" cy="0"/>
          </a:xfrm>
          <a:prstGeom prst="line">
            <a:avLst/>
          </a:prstGeom>
          <a:noFill/>
          <a:ln w="76200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472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112469"/>
          </a:xfrm>
        </p:spPr>
        <p:txBody>
          <a:bodyPr/>
          <a:lstStyle/>
          <a:p>
            <a:r>
              <a:rPr lang="en-US" altLang="ja-JP" sz="2800" dirty="0" smtClean="0"/>
              <a:t>Investigate characteristics of code clones that were performed refactoring</a:t>
            </a:r>
          </a:p>
          <a:p>
            <a:pPr lvl="1"/>
            <a:r>
              <a:rPr lang="en-US" altLang="ja-JP" sz="2400" dirty="0" smtClean="0"/>
              <a:t>From 3 Java open source software.</a:t>
            </a:r>
          </a:p>
          <a:p>
            <a:pPr lvl="1"/>
            <a:r>
              <a:rPr lang="en-US" altLang="ja-JP" sz="2400" dirty="0" smtClean="0"/>
              <a:t>Use REF-FINDER to detect refactoring </a:t>
            </a:r>
          </a:p>
          <a:p>
            <a:pPr lvl="1"/>
            <a:r>
              <a:rPr lang="en-US" altLang="ja-JP" sz="2400" dirty="0" smtClean="0"/>
              <a:t>Use </a:t>
            </a:r>
            <a:r>
              <a:rPr lang="en-US" altLang="ja-JP" sz="2400" dirty="0" err="1" smtClean="0"/>
              <a:t>usim</a:t>
            </a:r>
            <a:r>
              <a:rPr lang="en-US" altLang="ja-JP" sz="2400" dirty="0" smtClean="0"/>
              <a:t> to identify code clones</a:t>
            </a:r>
          </a:p>
          <a:p>
            <a:pPr lvl="1"/>
            <a:endParaRPr kumimoji="1" lang="en-US" altLang="ja-JP" sz="2400" dirty="0"/>
          </a:p>
          <a:p>
            <a:r>
              <a:rPr lang="en-US" altLang="ja-JP" sz="2800" dirty="0"/>
              <a:t>The most frequently applied refactoring pattern is </a:t>
            </a:r>
            <a:r>
              <a:rPr lang="en-US" altLang="ja-JP" sz="2800" i="1" dirty="0"/>
              <a:t>Replace Method with Method Object</a:t>
            </a:r>
          </a:p>
          <a:p>
            <a:pPr lvl="1"/>
            <a:r>
              <a:rPr lang="en-US" altLang="ja-JP" sz="2400" dirty="0"/>
              <a:t>They are applied to a pair of cloned fragment with little similarity </a:t>
            </a:r>
          </a:p>
          <a:p>
            <a:pPr lvl="1"/>
            <a:r>
              <a:rPr lang="en-US" altLang="ja-JP" sz="2400" dirty="0"/>
              <a:t>They are applied to various length difference </a:t>
            </a:r>
            <a:r>
              <a:rPr lang="en-US" altLang="ja-JP" sz="2400"/>
              <a:t>in </a:t>
            </a:r>
            <a:r>
              <a:rPr lang="en-US" altLang="ja-JP" sz="2400" smtClean="0"/>
              <a:t>the same </a:t>
            </a:r>
            <a:r>
              <a:rPr lang="en-US" altLang="ja-JP" sz="2400" dirty="0"/>
              <a:t>package</a:t>
            </a:r>
            <a:endParaRPr lang="ja-JP" altLang="en-US" sz="2400" dirty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Study Plan (1/3)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The first year</a:t>
            </a:r>
            <a:r>
              <a:rPr lang="en-US" altLang="ja-JP" dirty="0" smtClean="0"/>
              <a:t> : investigate a predictor for future code clone refactoring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31</a:t>
            </a:fld>
            <a:endParaRPr kumimoji="1" lang="ja-JP" altLang="en-US"/>
          </a:p>
        </p:txBody>
      </p:sp>
      <p:cxnSp>
        <p:nvCxnSpPr>
          <p:cNvPr id="5" name="直線矢印コネクタ 4"/>
          <p:cNvCxnSpPr/>
          <p:nvPr/>
        </p:nvCxnSpPr>
        <p:spPr>
          <a:xfrm>
            <a:off x="1547664" y="6125234"/>
            <a:ext cx="7056784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AutoShape 42"/>
          <p:cNvSpPr>
            <a:spLocks noChangeArrowheads="1"/>
          </p:cNvSpPr>
          <p:nvPr/>
        </p:nvSpPr>
        <p:spPr bwMode="auto">
          <a:xfrm rot="10800000">
            <a:off x="3707900" y="3496023"/>
            <a:ext cx="1008116" cy="1085105"/>
          </a:xfrm>
          <a:prstGeom prst="foldedCorner">
            <a:avLst>
              <a:gd name="adj" fmla="val 12500"/>
            </a:avLst>
          </a:prstGeom>
          <a:ln w="12700"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10800000" wrap="none" anchor="ctr"/>
          <a:lstStyle/>
          <a:p>
            <a:pPr algn="ctr">
              <a:defRPr/>
            </a:pPr>
            <a:endParaRPr lang="ja-JP" altLang="ja-JP"/>
          </a:p>
        </p:txBody>
      </p:sp>
      <p:sp>
        <p:nvSpPr>
          <p:cNvPr id="7" name="AutoShape 42"/>
          <p:cNvSpPr>
            <a:spLocks noChangeArrowheads="1"/>
          </p:cNvSpPr>
          <p:nvPr/>
        </p:nvSpPr>
        <p:spPr bwMode="auto">
          <a:xfrm rot="10800000">
            <a:off x="3995935" y="4765875"/>
            <a:ext cx="1008113" cy="1039388"/>
          </a:xfrm>
          <a:prstGeom prst="foldedCorner">
            <a:avLst>
              <a:gd name="adj" fmla="val 12500"/>
            </a:avLst>
          </a:prstGeom>
          <a:ln w="12700"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10800000" wrap="none" anchor="ctr"/>
          <a:lstStyle/>
          <a:p>
            <a:pPr algn="ctr">
              <a:defRPr/>
            </a:pPr>
            <a:endParaRPr lang="ja-JP" altLang="ja-JP"/>
          </a:p>
        </p:txBody>
      </p:sp>
      <p:sp>
        <p:nvSpPr>
          <p:cNvPr id="8" name="AutoShape 42"/>
          <p:cNvSpPr>
            <a:spLocks noChangeArrowheads="1"/>
          </p:cNvSpPr>
          <p:nvPr/>
        </p:nvSpPr>
        <p:spPr bwMode="auto">
          <a:xfrm rot="10800000">
            <a:off x="2771799" y="4797152"/>
            <a:ext cx="1008113" cy="1039388"/>
          </a:xfrm>
          <a:prstGeom prst="foldedCorner">
            <a:avLst>
              <a:gd name="adj" fmla="val 12500"/>
            </a:avLst>
          </a:prstGeom>
          <a:ln w="12700"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10800000" wrap="none" anchor="ctr"/>
          <a:lstStyle/>
          <a:p>
            <a:pPr algn="ctr">
              <a:defRPr/>
            </a:pPr>
            <a:endParaRPr lang="ja-JP" altLang="ja-JP"/>
          </a:p>
        </p:txBody>
      </p:sp>
      <p:sp>
        <p:nvSpPr>
          <p:cNvPr id="9" name="AutoShape 42"/>
          <p:cNvSpPr>
            <a:spLocks noChangeArrowheads="1"/>
          </p:cNvSpPr>
          <p:nvPr/>
        </p:nvSpPr>
        <p:spPr bwMode="auto">
          <a:xfrm rot="10800000">
            <a:off x="6884538" y="3510673"/>
            <a:ext cx="1071836" cy="1142463"/>
          </a:xfrm>
          <a:prstGeom prst="foldedCorner">
            <a:avLst>
              <a:gd name="adj" fmla="val 12500"/>
            </a:avLst>
          </a:prstGeom>
          <a:ln w="12700"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10800000" wrap="none" anchor="ctr"/>
          <a:lstStyle/>
          <a:p>
            <a:pPr algn="ctr">
              <a:defRPr/>
            </a:pPr>
            <a:endParaRPr lang="ja-JP" altLang="ja-JP"/>
          </a:p>
        </p:txBody>
      </p:sp>
      <p:sp>
        <p:nvSpPr>
          <p:cNvPr id="10" name="AutoShape 42"/>
          <p:cNvSpPr>
            <a:spLocks noChangeArrowheads="1"/>
          </p:cNvSpPr>
          <p:nvPr/>
        </p:nvSpPr>
        <p:spPr bwMode="auto">
          <a:xfrm rot="10800000">
            <a:off x="6156175" y="4909891"/>
            <a:ext cx="1008113" cy="1039388"/>
          </a:xfrm>
          <a:prstGeom prst="foldedCorner">
            <a:avLst>
              <a:gd name="adj" fmla="val 12500"/>
            </a:avLst>
          </a:prstGeom>
          <a:ln w="12700"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10800000" wrap="none" anchor="ctr"/>
          <a:lstStyle/>
          <a:p>
            <a:pPr algn="ctr">
              <a:defRPr/>
            </a:pPr>
            <a:endParaRPr lang="ja-JP" altLang="ja-JP"/>
          </a:p>
        </p:txBody>
      </p:sp>
      <p:sp>
        <p:nvSpPr>
          <p:cNvPr id="11" name="AutoShape 42"/>
          <p:cNvSpPr>
            <a:spLocks noChangeArrowheads="1"/>
          </p:cNvSpPr>
          <p:nvPr/>
        </p:nvSpPr>
        <p:spPr bwMode="auto">
          <a:xfrm rot="10800000">
            <a:off x="7380311" y="4869160"/>
            <a:ext cx="1008113" cy="1039388"/>
          </a:xfrm>
          <a:prstGeom prst="foldedCorner">
            <a:avLst>
              <a:gd name="adj" fmla="val 12500"/>
            </a:avLst>
          </a:prstGeom>
          <a:ln w="12700"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10800000" wrap="none" anchor="ctr"/>
          <a:lstStyle/>
          <a:p>
            <a:pPr algn="ctr">
              <a:defRPr/>
            </a:pPr>
            <a:endParaRPr lang="ja-JP" altLang="ja-JP"/>
          </a:p>
        </p:txBody>
      </p:sp>
      <p:sp>
        <p:nvSpPr>
          <p:cNvPr id="12" name="正方形/長方形 11"/>
          <p:cNvSpPr/>
          <p:nvPr/>
        </p:nvSpPr>
        <p:spPr>
          <a:xfrm>
            <a:off x="2801118" y="6197242"/>
            <a:ext cx="9787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 smtClean="0"/>
              <a:t>Current</a:t>
            </a:r>
            <a:endParaRPr lang="ja-JP" altLang="en-US" sz="2000" dirty="0"/>
          </a:p>
        </p:txBody>
      </p:sp>
      <p:sp>
        <p:nvSpPr>
          <p:cNvPr id="13" name="正方形/長方形 12"/>
          <p:cNvSpPr/>
          <p:nvPr/>
        </p:nvSpPr>
        <p:spPr>
          <a:xfrm>
            <a:off x="6473526" y="6197242"/>
            <a:ext cx="8737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 smtClean="0"/>
              <a:t>Future</a:t>
            </a:r>
            <a:endParaRPr lang="ja-JP" altLang="en-US" sz="2000" dirty="0"/>
          </a:p>
        </p:txBody>
      </p:sp>
      <p:sp>
        <p:nvSpPr>
          <p:cNvPr id="14" name="Line 33"/>
          <p:cNvSpPr>
            <a:spLocks noChangeShapeType="1"/>
          </p:cNvSpPr>
          <p:nvPr/>
        </p:nvSpPr>
        <p:spPr bwMode="auto">
          <a:xfrm>
            <a:off x="7506782" y="5301208"/>
            <a:ext cx="809634" cy="0"/>
          </a:xfrm>
          <a:prstGeom prst="line">
            <a:avLst/>
          </a:prstGeom>
          <a:noFill/>
          <a:ln w="76200">
            <a:solidFill>
              <a:schemeClr val="accent4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5" name="Line 33"/>
          <p:cNvSpPr>
            <a:spLocks noChangeShapeType="1"/>
          </p:cNvSpPr>
          <p:nvPr/>
        </p:nvSpPr>
        <p:spPr bwMode="auto">
          <a:xfrm>
            <a:off x="6282646" y="5661248"/>
            <a:ext cx="809634" cy="0"/>
          </a:xfrm>
          <a:prstGeom prst="line">
            <a:avLst/>
          </a:prstGeom>
          <a:noFill/>
          <a:ln w="76200">
            <a:solidFill>
              <a:schemeClr val="accent4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6" name="ストライプ矢印 15"/>
          <p:cNvSpPr/>
          <p:nvPr/>
        </p:nvSpPr>
        <p:spPr>
          <a:xfrm>
            <a:off x="5364088" y="4365104"/>
            <a:ext cx="552829" cy="484632"/>
          </a:xfrm>
          <a:prstGeom prst="stripedRightArrow">
            <a:avLst/>
          </a:prstGeom>
          <a:solidFill>
            <a:srgbClr val="156B1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 bwMode="auto">
          <a:xfrm>
            <a:off x="3779912" y="3717032"/>
            <a:ext cx="831779" cy="254297"/>
          </a:xfrm>
          <a:prstGeom prst="rect">
            <a:avLst/>
          </a:prstGeom>
          <a:solidFill>
            <a:srgbClr val="92D050"/>
          </a:solidFill>
          <a:ln w="12700">
            <a:noFill/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altLang="ja-JP" sz="1100" dirty="0">
                <a:solidFill>
                  <a:schemeClr val="tx2">
                    <a:lumMod val="50000"/>
                  </a:schemeClr>
                </a:solidFill>
              </a:rPr>
              <a:t>Cloned </a:t>
            </a:r>
            <a:r>
              <a:rPr lang="en-US" altLang="ja-JP" sz="1100" dirty="0" smtClean="0">
                <a:solidFill>
                  <a:schemeClr val="tx2">
                    <a:lumMod val="50000"/>
                  </a:schemeClr>
                </a:solidFill>
              </a:rPr>
              <a:t>code</a:t>
            </a:r>
            <a:endParaRPr lang="ja-JP" altLang="en-US" sz="1100" dirty="0"/>
          </a:p>
        </p:txBody>
      </p:sp>
      <p:sp>
        <p:nvSpPr>
          <p:cNvPr id="18" name="正方形/長方形 17"/>
          <p:cNvSpPr/>
          <p:nvPr/>
        </p:nvSpPr>
        <p:spPr bwMode="auto">
          <a:xfrm>
            <a:off x="2876119" y="5013176"/>
            <a:ext cx="831779" cy="254297"/>
          </a:xfrm>
          <a:prstGeom prst="rect">
            <a:avLst/>
          </a:prstGeom>
          <a:solidFill>
            <a:srgbClr val="92D050"/>
          </a:solidFill>
          <a:ln w="12700">
            <a:noFill/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altLang="ja-JP" sz="1100" dirty="0">
                <a:solidFill>
                  <a:schemeClr val="tx2">
                    <a:lumMod val="50000"/>
                  </a:schemeClr>
                </a:solidFill>
              </a:rPr>
              <a:t>Cloned </a:t>
            </a:r>
            <a:r>
              <a:rPr lang="en-US" altLang="ja-JP" sz="1100" dirty="0" smtClean="0">
                <a:solidFill>
                  <a:schemeClr val="tx2">
                    <a:lumMod val="50000"/>
                  </a:schemeClr>
                </a:solidFill>
              </a:rPr>
              <a:t>code</a:t>
            </a:r>
            <a:endParaRPr lang="ja-JP" altLang="en-US" sz="1100" dirty="0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2876125" y="5517232"/>
            <a:ext cx="831779" cy="254297"/>
          </a:xfrm>
          <a:prstGeom prst="rect">
            <a:avLst/>
          </a:prstGeom>
          <a:solidFill>
            <a:srgbClr val="92D050"/>
          </a:solidFill>
          <a:ln w="12700">
            <a:noFill/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altLang="ja-JP" sz="1100" dirty="0">
                <a:solidFill>
                  <a:schemeClr val="tx2">
                    <a:lumMod val="50000"/>
                  </a:schemeClr>
                </a:solidFill>
              </a:rPr>
              <a:t>Cloned </a:t>
            </a:r>
            <a:r>
              <a:rPr lang="en-US" altLang="ja-JP" sz="1100" dirty="0" smtClean="0">
                <a:solidFill>
                  <a:schemeClr val="tx2">
                    <a:lumMod val="50000"/>
                  </a:schemeClr>
                </a:solidFill>
              </a:rPr>
              <a:t>code</a:t>
            </a:r>
            <a:endParaRPr lang="ja-JP" altLang="en-US" sz="1100" dirty="0"/>
          </a:p>
        </p:txBody>
      </p:sp>
      <p:sp>
        <p:nvSpPr>
          <p:cNvPr id="20" name="正方形/長方形 19"/>
          <p:cNvSpPr/>
          <p:nvPr/>
        </p:nvSpPr>
        <p:spPr bwMode="auto">
          <a:xfrm>
            <a:off x="4100261" y="5013176"/>
            <a:ext cx="831779" cy="254297"/>
          </a:xfrm>
          <a:prstGeom prst="rect">
            <a:avLst/>
          </a:prstGeom>
          <a:solidFill>
            <a:srgbClr val="92D050"/>
          </a:solidFill>
          <a:ln w="12700">
            <a:noFill/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altLang="ja-JP" sz="1100" dirty="0">
                <a:solidFill>
                  <a:schemeClr val="tx2">
                    <a:lumMod val="50000"/>
                  </a:schemeClr>
                </a:solidFill>
              </a:rPr>
              <a:t>Cloned </a:t>
            </a:r>
            <a:r>
              <a:rPr lang="en-US" altLang="ja-JP" sz="1100" dirty="0" smtClean="0">
                <a:solidFill>
                  <a:schemeClr val="tx2">
                    <a:lumMod val="50000"/>
                  </a:schemeClr>
                </a:solidFill>
              </a:rPr>
              <a:t>code</a:t>
            </a:r>
            <a:endParaRPr lang="ja-JP" altLang="en-US" sz="1100" dirty="0"/>
          </a:p>
        </p:txBody>
      </p:sp>
      <p:sp>
        <p:nvSpPr>
          <p:cNvPr id="21" name="正方形/長方形 20"/>
          <p:cNvSpPr/>
          <p:nvPr/>
        </p:nvSpPr>
        <p:spPr bwMode="auto">
          <a:xfrm>
            <a:off x="7052589" y="3717032"/>
            <a:ext cx="831779" cy="254297"/>
          </a:xfrm>
          <a:prstGeom prst="rect">
            <a:avLst/>
          </a:prstGeom>
          <a:solidFill>
            <a:srgbClr val="92D050"/>
          </a:solidFill>
          <a:ln w="12700">
            <a:noFill/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altLang="ja-JP" sz="1100" dirty="0">
                <a:solidFill>
                  <a:schemeClr val="tx2">
                    <a:lumMod val="50000"/>
                  </a:schemeClr>
                </a:solidFill>
              </a:rPr>
              <a:t>Cloned </a:t>
            </a:r>
            <a:r>
              <a:rPr lang="en-US" altLang="ja-JP" sz="1100" dirty="0" smtClean="0">
                <a:solidFill>
                  <a:schemeClr val="tx2">
                    <a:lumMod val="50000"/>
                  </a:schemeClr>
                </a:solidFill>
              </a:rPr>
              <a:t>code</a:t>
            </a:r>
            <a:endParaRPr lang="ja-JP" altLang="en-US" sz="1100" dirty="0"/>
          </a:p>
        </p:txBody>
      </p:sp>
      <p:sp>
        <p:nvSpPr>
          <p:cNvPr id="22" name="正方形/長方形 21"/>
          <p:cNvSpPr/>
          <p:nvPr/>
        </p:nvSpPr>
        <p:spPr bwMode="auto">
          <a:xfrm>
            <a:off x="6260501" y="5046911"/>
            <a:ext cx="831779" cy="254297"/>
          </a:xfrm>
          <a:prstGeom prst="rect">
            <a:avLst/>
          </a:prstGeom>
          <a:solidFill>
            <a:srgbClr val="92D050"/>
          </a:solidFill>
          <a:ln w="12700">
            <a:noFill/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altLang="ja-JP" sz="1100" dirty="0">
                <a:solidFill>
                  <a:schemeClr val="tx2">
                    <a:lumMod val="50000"/>
                  </a:schemeClr>
                </a:solidFill>
              </a:rPr>
              <a:t>Cloned </a:t>
            </a:r>
            <a:r>
              <a:rPr lang="en-US" altLang="ja-JP" sz="1100" dirty="0" smtClean="0">
                <a:solidFill>
                  <a:schemeClr val="tx2">
                    <a:lumMod val="50000"/>
                  </a:schemeClr>
                </a:solidFill>
              </a:rPr>
              <a:t>code</a:t>
            </a:r>
            <a:endParaRPr lang="ja-JP" altLang="en-US" sz="1100" dirty="0"/>
          </a:p>
        </p:txBody>
      </p:sp>
      <p:sp>
        <p:nvSpPr>
          <p:cNvPr id="23" name="角丸四角形吹き出し 22"/>
          <p:cNvSpPr/>
          <p:nvPr/>
        </p:nvSpPr>
        <p:spPr>
          <a:xfrm>
            <a:off x="395536" y="2708920"/>
            <a:ext cx="3600400" cy="720080"/>
          </a:xfrm>
          <a:prstGeom prst="wedgeRoundRectCallout">
            <a:avLst>
              <a:gd name="adj1" fmla="val -30945"/>
              <a:gd name="adj2" fmla="val 87082"/>
              <a:gd name="adj3" fmla="val 16667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/>
              <a:t>Can predict future refactoring activity?</a:t>
            </a:r>
            <a:endParaRPr kumimoji="1" lang="ja-JP" altLang="en-US" sz="2000" dirty="0"/>
          </a:p>
        </p:txBody>
      </p:sp>
      <p:pic>
        <p:nvPicPr>
          <p:cNvPr id="24" name="Picture 2" descr="C:\Users\ejchoi\AppData\Local\Microsoft\Windows\Temporary Internet Files\Content.IE5\CZZMCS8L\MC90005648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811" y="4200921"/>
            <a:ext cx="1812925" cy="149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Study Plan (2/3)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The second year : suggest metrics to measure clone refactoring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32</a:t>
            </a:fld>
            <a:endParaRPr kumimoji="1" lang="ja-JP" altLang="en-US" dirty="0"/>
          </a:p>
        </p:txBody>
      </p:sp>
      <p:sp>
        <p:nvSpPr>
          <p:cNvPr id="5" name="角丸四角形吹き出し 4"/>
          <p:cNvSpPr/>
          <p:nvPr/>
        </p:nvSpPr>
        <p:spPr>
          <a:xfrm>
            <a:off x="4716016" y="2636912"/>
            <a:ext cx="3600400" cy="720080"/>
          </a:xfrm>
          <a:prstGeom prst="wedgeRoundRectCallout">
            <a:avLst>
              <a:gd name="adj1" fmla="val -30945"/>
              <a:gd name="adj2" fmla="val 87082"/>
              <a:gd name="adj3" fmla="val 16667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/>
              <a:t>Can metric measure clone refactoring?</a:t>
            </a:r>
            <a:endParaRPr kumimoji="1" lang="ja-JP" altLang="en-US" sz="2000" dirty="0"/>
          </a:p>
        </p:txBody>
      </p:sp>
      <p:grpSp>
        <p:nvGrpSpPr>
          <p:cNvPr id="7" name="グループ化 25"/>
          <p:cNvGrpSpPr/>
          <p:nvPr/>
        </p:nvGrpSpPr>
        <p:grpSpPr>
          <a:xfrm>
            <a:off x="6228184" y="4074475"/>
            <a:ext cx="1872208" cy="2160240"/>
            <a:chOff x="6012160" y="4494545"/>
            <a:chExt cx="1155391" cy="1298740"/>
          </a:xfrm>
        </p:grpSpPr>
        <p:sp>
          <p:nvSpPr>
            <p:cNvPr id="8" name="AutoShape 42"/>
            <p:cNvSpPr>
              <a:spLocks noChangeArrowheads="1"/>
            </p:cNvSpPr>
            <p:nvPr/>
          </p:nvSpPr>
          <p:spPr bwMode="auto">
            <a:xfrm rot="10800000">
              <a:off x="6012160" y="4494545"/>
              <a:ext cx="1155391" cy="1298740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/>
            </a:p>
          </p:txBody>
        </p:sp>
        <p:sp>
          <p:nvSpPr>
            <p:cNvPr id="9" name="Freeform 27"/>
            <p:cNvSpPr>
              <a:spLocks/>
            </p:cNvSpPr>
            <p:nvPr/>
          </p:nvSpPr>
          <p:spPr bwMode="auto">
            <a:xfrm>
              <a:off x="6232234" y="5360372"/>
              <a:ext cx="843223" cy="208018"/>
            </a:xfrm>
            <a:custGeom>
              <a:avLst/>
              <a:gdLst>
                <a:gd name="T0" fmla="*/ 0 w 729"/>
                <a:gd name="T1" fmla="*/ 0 h 149"/>
                <a:gd name="T2" fmla="*/ 6153 w 729"/>
                <a:gd name="T3" fmla="*/ 0 h 149"/>
                <a:gd name="T4" fmla="*/ 6153 w 729"/>
                <a:gd name="T5" fmla="*/ 3494 h 149"/>
                <a:gd name="T6" fmla="*/ 3946 w 729"/>
                <a:gd name="T7" fmla="*/ 3494 h 149"/>
                <a:gd name="T8" fmla="*/ 3946 w 729"/>
                <a:gd name="T9" fmla="*/ 5260 h 149"/>
                <a:gd name="T10" fmla="*/ 0 w 729"/>
                <a:gd name="T11" fmla="*/ 5260 h 149"/>
                <a:gd name="T12" fmla="*/ 0 w 729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9"/>
                <a:gd name="T22" fmla="*/ 0 h 149"/>
                <a:gd name="T23" fmla="*/ 729 w 729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>
                <a:latin typeface="Arial" charset="0"/>
                <a:ea typeface="MS UI Gothic" pitchFamily="50" charset="-128"/>
              </a:endParaRPr>
            </a:p>
          </p:txBody>
        </p:sp>
      </p:grpSp>
      <p:grpSp>
        <p:nvGrpSpPr>
          <p:cNvPr id="10" name="グループ化 26"/>
          <p:cNvGrpSpPr/>
          <p:nvPr/>
        </p:nvGrpSpPr>
        <p:grpSpPr>
          <a:xfrm>
            <a:off x="1547664" y="4145539"/>
            <a:ext cx="1787094" cy="2163781"/>
            <a:chOff x="2450042" y="4767862"/>
            <a:chExt cx="1155390" cy="1298741"/>
          </a:xfrm>
        </p:grpSpPr>
        <p:sp>
          <p:nvSpPr>
            <p:cNvPr id="11" name="AutoShape 42"/>
            <p:cNvSpPr>
              <a:spLocks noChangeArrowheads="1"/>
            </p:cNvSpPr>
            <p:nvPr/>
          </p:nvSpPr>
          <p:spPr bwMode="auto">
            <a:xfrm rot="10800000">
              <a:off x="2450042" y="4767862"/>
              <a:ext cx="1155390" cy="129874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/>
            </a:p>
          </p:txBody>
        </p:sp>
        <p:sp>
          <p:nvSpPr>
            <p:cNvPr id="12" name="Freeform 27"/>
            <p:cNvSpPr>
              <a:spLocks/>
            </p:cNvSpPr>
            <p:nvPr/>
          </p:nvSpPr>
          <p:spPr bwMode="auto">
            <a:xfrm>
              <a:off x="2627784" y="5251939"/>
              <a:ext cx="843223" cy="208018"/>
            </a:xfrm>
            <a:custGeom>
              <a:avLst/>
              <a:gdLst>
                <a:gd name="T0" fmla="*/ 0 w 729"/>
                <a:gd name="T1" fmla="*/ 0 h 149"/>
                <a:gd name="T2" fmla="*/ 6153 w 729"/>
                <a:gd name="T3" fmla="*/ 0 h 149"/>
                <a:gd name="T4" fmla="*/ 6153 w 729"/>
                <a:gd name="T5" fmla="*/ 3494 h 149"/>
                <a:gd name="T6" fmla="*/ 3946 w 729"/>
                <a:gd name="T7" fmla="*/ 3494 h 149"/>
                <a:gd name="T8" fmla="*/ 3946 w 729"/>
                <a:gd name="T9" fmla="*/ 5260 h 149"/>
                <a:gd name="T10" fmla="*/ 0 w 729"/>
                <a:gd name="T11" fmla="*/ 5260 h 149"/>
                <a:gd name="T12" fmla="*/ 0 w 729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9"/>
                <a:gd name="T22" fmla="*/ 0 h 149"/>
                <a:gd name="T23" fmla="*/ 729 w 729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>
                <a:latin typeface="Arial" charset="0"/>
                <a:ea typeface="MS UI Gothic" pitchFamily="50" charset="-128"/>
              </a:endParaRPr>
            </a:p>
          </p:txBody>
        </p:sp>
        <p:sp>
          <p:nvSpPr>
            <p:cNvPr id="13" name="Freeform 27"/>
            <p:cNvSpPr>
              <a:spLocks/>
            </p:cNvSpPr>
            <p:nvPr/>
          </p:nvSpPr>
          <p:spPr bwMode="auto">
            <a:xfrm>
              <a:off x="2627784" y="5517232"/>
              <a:ext cx="843223" cy="208018"/>
            </a:xfrm>
            <a:custGeom>
              <a:avLst/>
              <a:gdLst>
                <a:gd name="T0" fmla="*/ 0 w 729"/>
                <a:gd name="T1" fmla="*/ 0 h 149"/>
                <a:gd name="T2" fmla="*/ 6153 w 729"/>
                <a:gd name="T3" fmla="*/ 0 h 149"/>
                <a:gd name="T4" fmla="*/ 6153 w 729"/>
                <a:gd name="T5" fmla="*/ 3494 h 149"/>
                <a:gd name="T6" fmla="*/ 3946 w 729"/>
                <a:gd name="T7" fmla="*/ 3494 h 149"/>
                <a:gd name="T8" fmla="*/ 3946 w 729"/>
                <a:gd name="T9" fmla="*/ 5260 h 149"/>
                <a:gd name="T10" fmla="*/ 0 w 729"/>
                <a:gd name="T11" fmla="*/ 5260 h 149"/>
                <a:gd name="T12" fmla="*/ 0 w 729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9"/>
                <a:gd name="T22" fmla="*/ 0 h 149"/>
                <a:gd name="T23" fmla="*/ 729 w 729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>
                <a:latin typeface="Arial" charset="0"/>
                <a:ea typeface="MS UI Gothic" pitchFamily="50" charset="-128"/>
              </a:endParaRPr>
            </a:p>
          </p:txBody>
        </p:sp>
      </p:grpSp>
      <p:cxnSp>
        <p:nvCxnSpPr>
          <p:cNvPr id="14" name="カギ線コネクタ 13"/>
          <p:cNvCxnSpPr/>
          <p:nvPr/>
        </p:nvCxnSpPr>
        <p:spPr>
          <a:xfrm>
            <a:off x="3131840" y="5081643"/>
            <a:ext cx="3456384" cy="649016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カギ線コネクタ 14"/>
          <p:cNvCxnSpPr/>
          <p:nvPr/>
        </p:nvCxnSpPr>
        <p:spPr>
          <a:xfrm>
            <a:off x="3131840" y="5445224"/>
            <a:ext cx="3456384" cy="285435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4139952" y="5729715"/>
            <a:ext cx="1274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refactoring</a:t>
            </a:r>
            <a:endParaRPr lang="ja-JP" altLang="en-US" dirty="0"/>
          </a:p>
        </p:txBody>
      </p:sp>
      <p:pic>
        <p:nvPicPr>
          <p:cNvPr id="75779" name="Picture 3" descr="C:\Users\ejchoi\AppData\Local\Microsoft\Windows\Temporary Internet Files\Content.IE5\TS3Q6S7U\MC900441308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3068960"/>
            <a:ext cx="2016224" cy="2016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正方形/長方形 40"/>
          <p:cNvSpPr/>
          <p:nvPr/>
        </p:nvSpPr>
        <p:spPr>
          <a:xfrm>
            <a:off x="3743400" y="2636912"/>
            <a:ext cx="4789040" cy="2880320"/>
          </a:xfrm>
          <a:prstGeom prst="rect">
            <a:avLst/>
          </a:prstGeom>
          <a:solidFill>
            <a:srgbClr val="FBDF7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Study Plan </a:t>
            </a:r>
            <a:r>
              <a:rPr lang="en-US" altLang="ja-JP" dirty="0" smtClean="0"/>
              <a:t>(3/3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The third year </a:t>
            </a:r>
            <a:r>
              <a:rPr lang="en-US" altLang="ja-JP" dirty="0" smtClean="0"/>
              <a:t>: develop a </a:t>
            </a:r>
            <a:r>
              <a:rPr lang="en-US" altLang="ja-JP" dirty="0" smtClean="0"/>
              <a:t>tool support clone refactoring 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33</a:t>
            </a:fld>
            <a:endParaRPr kumimoji="1" lang="ja-JP" altLang="en-US" dirty="0"/>
          </a:p>
        </p:txBody>
      </p:sp>
      <p:sp>
        <p:nvSpPr>
          <p:cNvPr id="24" name="角丸四角形吹き出し 23"/>
          <p:cNvSpPr/>
          <p:nvPr/>
        </p:nvSpPr>
        <p:spPr>
          <a:xfrm>
            <a:off x="395536" y="2708920"/>
            <a:ext cx="3600400" cy="720080"/>
          </a:xfrm>
          <a:prstGeom prst="wedgeRoundRectCallout">
            <a:avLst>
              <a:gd name="adj1" fmla="val -16723"/>
              <a:gd name="adj2" fmla="val 129749"/>
              <a:gd name="adj3" fmla="val 16667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/>
              <a:t>Can a tool support clone refactoring?</a:t>
            </a:r>
            <a:endParaRPr kumimoji="1" lang="ja-JP" altLang="en-US" sz="2000" dirty="0"/>
          </a:p>
        </p:txBody>
      </p:sp>
      <p:grpSp>
        <p:nvGrpSpPr>
          <p:cNvPr id="38" name="グループ化 37"/>
          <p:cNvGrpSpPr/>
          <p:nvPr/>
        </p:nvGrpSpPr>
        <p:grpSpPr>
          <a:xfrm>
            <a:off x="4067944" y="3356992"/>
            <a:ext cx="4176464" cy="1947757"/>
            <a:chOff x="3563888" y="3717032"/>
            <a:chExt cx="4824536" cy="2163781"/>
          </a:xfrm>
        </p:grpSpPr>
        <p:grpSp>
          <p:nvGrpSpPr>
            <p:cNvPr id="26" name="グループ化 25"/>
            <p:cNvGrpSpPr/>
            <p:nvPr/>
          </p:nvGrpSpPr>
          <p:grpSpPr>
            <a:xfrm>
              <a:off x="6516216" y="3717976"/>
              <a:ext cx="1872208" cy="2160240"/>
              <a:chOff x="6012160" y="4494545"/>
              <a:chExt cx="1155391" cy="1298740"/>
            </a:xfrm>
          </p:grpSpPr>
          <p:sp>
            <p:nvSpPr>
              <p:cNvPr id="27" name="AutoShape 42"/>
              <p:cNvSpPr>
                <a:spLocks noChangeArrowheads="1"/>
              </p:cNvSpPr>
              <p:nvPr/>
            </p:nvSpPr>
            <p:spPr bwMode="auto">
              <a:xfrm rot="10800000">
                <a:off x="6012160" y="4494545"/>
                <a:ext cx="1155391" cy="129874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6232234" y="5360372"/>
                <a:ext cx="843223" cy="208018"/>
              </a:xfrm>
              <a:custGeom>
                <a:avLst/>
                <a:gdLst>
                  <a:gd name="T0" fmla="*/ 0 w 729"/>
                  <a:gd name="T1" fmla="*/ 0 h 149"/>
                  <a:gd name="T2" fmla="*/ 6153 w 729"/>
                  <a:gd name="T3" fmla="*/ 0 h 149"/>
                  <a:gd name="T4" fmla="*/ 6153 w 729"/>
                  <a:gd name="T5" fmla="*/ 3494 h 149"/>
                  <a:gd name="T6" fmla="*/ 3946 w 729"/>
                  <a:gd name="T7" fmla="*/ 3494 h 149"/>
                  <a:gd name="T8" fmla="*/ 3946 w 729"/>
                  <a:gd name="T9" fmla="*/ 5260 h 149"/>
                  <a:gd name="T10" fmla="*/ 0 w 729"/>
                  <a:gd name="T11" fmla="*/ 5260 h 149"/>
                  <a:gd name="T12" fmla="*/ 0 w 729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29"/>
                  <a:gd name="T22" fmla="*/ 0 h 149"/>
                  <a:gd name="T23" fmla="*/ 729 w 729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29" h="149">
                    <a:moveTo>
                      <a:pt x="0" y="0"/>
                    </a:moveTo>
                    <a:lnTo>
                      <a:pt x="729" y="0"/>
                    </a:lnTo>
                    <a:lnTo>
                      <a:pt x="729" y="99"/>
                    </a:lnTo>
                    <a:lnTo>
                      <a:pt x="468" y="99"/>
                    </a:lnTo>
                    <a:lnTo>
                      <a:pt x="468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5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ja-JP" sz="1800" u="sng">
                  <a:latin typeface="Arial" charset="0"/>
                  <a:ea typeface="MS UI Gothic" pitchFamily="50" charset="-128"/>
                </a:endParaRPr>
              </a:p>
            </p:txBody>
          </p:sp>
        </p:grpSp>
        <p:grpSp>
          <p:nvGrpSpPr>
            <p:cNvPr id="29" name="グループ化 26"/>
            <p:cNvGrpSpPr/>
            <p:nvPr/>
          </p:nvGrpSpPr>
          <p:grpSpPr>
            <a:xfrm>
              <a:off x="3563888" y="3717032"/>
              <a:ext cx="1787094" cy="2163781"/>
              <a:chOff x="2450042" y="4767862"/>
              <a:chExt cx="1155390" cy="1298741"/>
            </a:xfrm>
          </p:grpSpPr>
          <p:sp>
            <p:nvSpPr>
              <p:cNvPr id="30" name="AutoShape 42"/>
              <p:cNvSpPr>
                <a:spLocks noChangeArrowheads="1"/>
              </p:cNvSpPr>
              <p:nvPr/>
            </p:nvSpPr>
            <p:spPr bwMode="auto">
              <a:xfrm rot="10800000">
                <a:off x="2450042" y="4767862"/>
                <a:ext cx="1155390" cy="129874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/>
              </a:p>
            </p:txBody>
          </p:sp>
          <p:sp>
            <p:nvSpPr>
              <p:cNvPr id="31" name="Freeform 27"/>
              <p:cNvSpPr>
                <a:spLocks/>
              </p:cNvSpPr>
              <p:nvPr/>
            </p:nvSpPr>
            <p:spPr bwMode="auto">
              <a:xfrm>
                <a:off x="2627784" y="5251939"/>
                <a:ext cx="843223" cy="208018"/>
              </a:xfrm>
              <a:custGeom>
                <a:avLst/>
                <a:gdLst>
                  <a:gd name="T0" fmla="*/ 0 w 729"/>
                  <a:gd name="T1" fmla="*/ 0 h 149"/>
                  <a:gd name="T2" fmla="*/ 6153 w 729"/>
                  <a:gd name="T3" fmla="*/ 0 h 149"/>
                  <a:gd name="T4" fmla="*/ 6153 w 729"/>
                  <a:gd name="T5" fmla="*/ 3494 h 149"/>
                  <a:gd name="T6" fmla="*/ 3946 w 729"/>
                  <a:gd name="T7" fmla="*/ 3494 h 149"/>
                  <a:gd name="T8" fmla="*/ 3946 w 729"/>
                  <a:gd name="T9" fmla="*/ 5260 h 149"/>
                  <a:gd name="T10" fmla="*/ 0 w 729"/>
                  <a:gd name="T11" fmla="*/ 5260 h 149"/>
                  <a:gd name="T12" fmla="*/ 0 w 729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29"/>
                  <a:gd name="T22" fmla="*/ 0 h 149"/>
                  <a:gd name="T23" fmla="*/ 729 w 729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29" h="149">
                    <a:moveTo>
                      <a:pt x="0" y="0"/>
                    </a:moveTo>
                    <a:lnTo>
                      <a:pt x="729" y="0"/>
                    </a:lnTo>
                    <a:lnTo>
                      <a:pt x="729" y="99"/>
                    </a:lnTo>
                    <a:lnTo>
                      <a:pt x="468" y="99"/>
                    </a:lnTo>
                    <a:lnTo>
                      <a:pt x="468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2D05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ja-JP" sz="1800" u="sng">
                  <a:latin typeface="Arial" charset="0"/>
                  <a:ea typeface="MS UI Gothic" pitchFamily="50" charset="-128"/>
                </a:endParaRPr>
              </a:p>
            </p:txBody>
          </p:sp>
          <p:sp>
            <p:nvSpPr>
              <p:cNvPr id="32" name="Freeform 27"/>
              <p:cNvSpPr>
                <a:spLocks/>
              </p:cNvSpPr>
              <p:nvPr/>
            </p:nvSpPr>
            <p:spPr bwMode="auto">
              <a:xfrm>
                <a:off x="2627784" y="5517232"/>
                <a:ext cx="843223" cy="208018"/>
              </a:xfrm>
              <a:custGeom>
                <a:avLst/>
                <a:gdLst>
                  <a:gd name="T0" fmla="*/ 0 w 729"/>
                  <a:gd name="T1" fmla="*/ 0 h 149"/>
                  <a:gd name="T2" fmla="*/ 6153 w 729"/>
                  <a:gd name="T3" fmla="*/ 0 h 149"/>
                  <a:gd name="T4" fmla="*/ 6153 w 729"/>
                  <a:gd name="T5" fmla="*/ 3494 h 149"/>
                  <a:gd name="T6" fmla="*/ 3946 w 729"/>
                  <a:gd name="T7" fmla="*/ 3494 h 149"/>
                  <a:gd name="T8" fmla="*/ 3946 w 729"/>
                  <a:gd name="T9" fmla="*/ 5260 h 149"/>
                  <a:gd name="T10" fmla="*/ 0 w 729"/>
                  <a:gd name="T11" fmla="*/ 5260 h 149"/>
                  <a:gd name="T12" fmla="*/ 0 w 729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29"/>
                  <a:gd name="T22" fmla="*/ 0 h 149"/>
                  <a:gd name="T23" fmla="*/ 729 w 729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29" h="149">
                    <a:moveTo>
                      <a:pt x="0" y="0"/>
                    </a:moveTo>
                    <a:lnTo>
                      <a:pt x="729" y="0"/>
                    </a:lnTo>
                    <a:lnTo>
                      <a:pt x="729" y="99"/>
                    </a:lnTo>
                    <a:lnTo>
                      <a:pt x="468" y="99"/>
                    </a:lnTo>
                    <a:lnTo>
                      <a:pt x="468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2D05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ja-JP" sz="1800" u="sng">
                  <a:latin typeface="Arial" charset="0"/>
                  <a:ea typeface="MS UI Gothic" pitchFamily="50" charset="-128"/>
                </a:endParaRPr>
              </a:p>
            </p:txBody>
          </p:sp>
        </p:grpSp>
        <p:sp>
          <p:nvSpPr>
            <p:cNvPr id="33" name="正方形/長方形 32"/>
            <p:cNvSpPr/>
            <p:nvPr/>
          </p:nvSpPr>
          <p:spPr>
            <a:xfrm>
              <a:off x="5292804" y="4284748"/>
              <a:ext cx="127470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dirty="0" smtClean="0"/>
                <a:t>refactoring</a:t>
              </a:r>
              <a:endParaRPr lang="ja-JP" altLang="en-US" dirty="0"/>
            </a:p>
          </p:txBody>
        </p:sp>
        <p:cxnSp>
          <p:nvCxnSpPr>
            <p:cNvPr id="34" name="カギ線コネクタ 33"/>
            <p:cNvCxnSpPr/>
            <p:nvPr/>
          </p:nvCxnSpPr>
          <p:spPr>
            <a:xfrm>
              <a:off x="5148064" y="4654080"/>
              <a:ext cx="1728192" cy="720080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カギ線コネクタ 34"/>
            <p:cNvCxnSpPr/>
            <p:nvPr/>
          </p:nvCxnSpPr>
          <p:spPr>
            <a:xfrm>
              <a:off x="5148064" y="5086128"/>
              <a:ext cx="1728192" cy="288032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6807" name="Picture 7" descr="C:\Users\ejchoi\AppData\Local\Microsoft\Windows\Temporary Internet Files\Content.IE5\TS3Q6S7U\MC90034962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05064"/>
            <a:ext cx="2376264" cy="2168262"/>
          </a:xfrm>
          <a:prstGeom prst="rect">
            <a:avLst/>
          </a:prstGeom>
          <a:noFill/>
        </p:spPr>
      </p:pic>
      <p:sp>
        <p:nvSpPr>
          <p:cNvPr id="43" name="円/楕円 42"/>
          <p:cNvSpPr/>
          <p:nvPr/>
        </p:nvSpPr>
        <p:spPr>
          <a:xfrm>
            <a:off x="3059832" y="4365104"/>
            <a:ext cx="216024" cy="216024"/>
          </a:xfrm>
          <a:prstGeom prst="ellipse">
            <a:avLst/>
          </a:prstGeom>
          <a:solidFill>
            <a:srgbClr val="FBDF7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円/楕円 44"/>
          <p:cNvSpPr/>
          <p:nvPr/>
        </p:nvSpPr>
        <p:spPr>
          <a:xfrm>
            <a:off x="2843808" y="4581128"/>
            <a:ext cx="144016" cy="135632"/>
          </a:xfrm>
          <a:prstGeom prst="ellipse">
            <a:avLst/>
          </a:prstGeom>
          <a:solidFill>
            <a:srgbClr val="FBDF7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円/楕円 45"/>
          <p:cNvSpPr/>
          <p:nvPr/>
        </p:nvSpPr>
        <p:spPr>
          <a:xfrm>
            <a:off x="3275856" y="4077072"/>
            <a:ext cx="360040" cy="360040"/>
          </a:xfrm>
          <a:prstGeom prst="ellipse">
            <a:avLst/>
          </a:prstGeom>
          <a:solidFill>
            <a:srgbClr val="FBDF7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ja-JP" sz="5400" dirty="0" smtClean="0"/>
              <a:t/>
            </a:r>
            <a:br>
              <a:rPr lang="en-US" altLang="ja-JP" sz="5400" dirty="0" smtClean="0"/>
            </a:br>
            <a:r>
              <a:rPr lang="en-US" altLang="ja-JP" sz="5400" dirty="0" smtClean="0"/>
              <a:t/>
            </a:r>
            <a:br>
              <a:rPr lang="en-US" altLang="ja-JP" sz="5400" dirty="0" smtClean="0"/>
            </a:br>
            <a:r>
              <a:rPr lang="en-US" altLang="ja-JP" sz="5400" dirty="0" smtClean="0"/>
              <a:t>Thank </a:t>
            </a:r>
            <a:r>
              <a:rPr lang="en-US" altLang="ja-JP" sz="5400" dirty="0"/>
              <a:t>you for paying attention</a:t>
            </a:r>
            <a:endParaRPr kumimoji="1" lang="ja-JP" altLang="en-US" sz="5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34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745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Refactoring Patterns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2875"/>
            <a:ext cx="8867328" cy="4824413"/>
          </a:xfrm>
        </p:spPr>
        <p:txBody>
          <a:bodyPr/>
          <a:lstStyle/>
          <a:p>
            <a:r>
              <a:rPr lang="en-US" altLang="ja-JP" dirty="0" smtClean="0"/>
              <a:t>Extract </a:t>
            </a:r>
            <a:r>
              <a:rPr lang="en-US" altLang="ja-JP" dirty="0"/>
              <a:t>Class</a:t>
            </a:r>
          </a:p>
          <a:p>
            <a:r>
              <a:rPr lang="en-US" altLang="ja-JP" dirty="0"/>
              <a:t>Extract Method</a:t>
            </a:r>
          </a:p>
          <a:p>
            <a:r>
              <a:rPr lang="en-US" altLang="ja-JP" dirty="0"/>
              <a:t>Extract Superclass</a:t>
            </a:r>
          </a:p>
          <a:p>
            <a:r>
              <a:rPr lang="en-US" altLang="ja-JP" dirty="0"/>
              <a:t>Form Template Method</a:t>
            </a:r>
          </a:p>
          <a:p>
            <a:r>
              <a:rPr lang="en-US" altLang="ja-JP" dirty="0"/>
              <a:t>Parameterize Method</a:t>
            </a:r>
          </a:p>
          <a:p>
            <a:r>
              <a:rPr lang="en-US" altLang="ja-JP" dirty="0"/>
              <a:t>Pull Up Method</a:t>
            </a:r>
          </a:p>
          <a:p>
            <a:r>
              <a:rPr lang="en-US" altLang="ja-JP" dirty="0"/>
              <a:t>Replace Method with Method </a:t>
            </a:r>
            <a:r>
              <a:rPr lang="en-US" altLang="ja-JP" dirty="0" smtClean="0"/>
              <a:t>Object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248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Refactoring </a:t>
            </a:r>
            <a:r>
              <a:rPr lang="en-US" altLang="ja-JP" dirty="0"/>
              <a:t>Patterns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2875"/>
            <a:ext cx="8075240" cy="4824413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bg1">
                    <a:lumMod val="75000"/>
                  </a:schemeClr>
                </a:solidFill>
              </a:rPr>
              <a:t>Extract </a:t>
            </a:r>
            <a:r>
              <a:rPr lang="en-US" altLang="ja-JP" dirty="0">
                <a:solidFill>
                  <a:schemeClr val="bg1">
                    <a:lumMod val="75000"/>
                  </a:schemeClr>
                </a:solidFill>
              </a:rPr>
              <a:t>Class</a:t>
            </a:r>
          </a:p>
          <a:p>
            <a:r>
              <a:rPr lang="en-US" altLang="ja-JP" dirty="0"/>
              <a:t>Extract Method</a:t>
            </a:r>
          </a:p>
          <a:p>
            <a:r>
              <a:rPr lang="en-US" altLang="ja-JP" dirty="0">
                <a:solidFill>
                  <a:schemeClr val="bg1">
                    <a:lumMod val="75000"/>
                  </a:schemeClr>
                </a:solidFill>
              </a:rPr>
              <a:t>Extract Superclass</a:t>
            </a:r>
          </a:p>
          <a:p>
            <a:r>
              <a:rPr lang="en-US" altLang="ja-JP" dirty="0">
                <a:solidFill>
                  <a:schemeClr val="bg1">
                    <a:lumMod val="75000"/>
                  </a:schemeClr>
                </a:solidFill>
              </a:rPr>
              <a:t>Form Template Method</a:t>
            </a:r>
          </a:p>
          <a:p>
            <a:r>
              <a:rPr lang="en-US" altLang="ja-JP" dirty="0">
                <a:solidFill>
                  <a:schemeClr val="bg1">
                    <a:lumMod val="75000"/>
                  </a:schemeClr>
                </a:solidFill>
              </a:rPr>
              <a:t>Parameterize Method</a:t>
            </a:r>
          </a:p>
          <a:p>
            <a:r>
              <a:rPr lang="en-US" altLang="ja-JP" dirty="0">
                <a:solidFill>
                  <a:schemeClr val="bg1">
                    <a:lumMod val="75000"/>
                  </a:schemeClr>
                </a:solidFill>
              </a:rPr>
              <a:t>Pull Up Method</a:t>
            </a:r>
          </a:p>
          <a:p>
            <a:r>
              <a:rPr lang="en-US" altLang="ja-JP" dirty="0"/>
              <a:t>Replace Method with Method </a:t>
            </a:r>
            <a:r>
              <a:rPr lang="en-US" altLang="ja-JP" dirty="0" smtClean="0"/>
              <a:t>Object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6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An Example of Extract Method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If code clones are exist in the same class, they can be merged into single method in it.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  <p:grpSp>
        <p:nvGrpSpPr>
          <p:cNvPr id="5" name="グループ化 4"/>
          <p:cNvGrpSpPr/>
          <p:nvPr/>
        </p:nvGrpSpPr>
        <p:grpSpPr>
          <a:xfrm>
            <a:off x="467543" y="3356992"/>
            <a:ext cx="8424937" cy="3046988"/>
            <a:chOff x="539552" y="685151"/>
            <a:chExt cx="7586826" cy="3046988"/>
          </a:xfrm>
        </p:grpSpPr>
        <p:sp>
          <p:nvSpPr>
            <p:cNvPr id="6" name="正方形/長方形 5"/>
            <p:cNvSpPr/>
            <p:nvPr/>
          </p:nvSpPr>
          <p:spPr>
            <a:xfrm>
              <a:off x="539552" y="692696"/>
              <a:ext cx="3566457" cy="2492990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nn-NO" altLang="ja-JP" sz="1200" dirty="0" smtClean="0">
                  <a:latin typeface="Courier New" pitchFamily="49" charset="0"/>
                  <a:cs typeface="Courier New" pitchFamily="49" charset="0"/>
                </a:rPr>
                <a:t>void printOwing(double amount){</a:t>
              </a:r>
            </a:p>
            <a:p>
              <a:r>
                <a:rPr lang="nn-NO" altLang="ja-JP" sz="1200" dirty="0" smtClean="0">
                  <a:latin typeface="Courier New" pitchFamily="49" charset="0"/>
                  <a:cs typeface="Courier New" pitchFamily="49" charset="0"/>
                </a:rPr>
                <a:t>  printBanner();</a:t>
              </a:r>
            </a:p>
            <a:p>
              <a:endParaRPr lang="nn-NO" altLang="ja-JP" sz="1200" dirty="0">
                <a:latin typeface="Courier New" pitchFamily="49" charset="0"/>
                <a:cs typeface="Courier New" pitchFamily="49" charset="0"/>
              </a:endParaRPr>
            </a:p>
            <a:p>
              <a:r>
                <a:rPr lang="nn-NO" altLang="ja-JP" sz="1200" dirty="0" smtClean="0"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nn-NO" altLang="ja-JP" sz="1200" b="1" dirty="0" smtClean="0">
                  <a:latin typeface="Courier New" pitchFamily="49" charset="0"/>
                  <a:cs typeface="Courier New" pitchFamily="49" charset="0"/>
                </a:rPr>
                <a:t>System.out.println</a:t>
              </a:r>
              <a:r>
                <a:rPr lang="nn-NO" altLang="ja-JP" sz="1200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altLang="ja-JP" sz="1200" b="1" dirty="0">
                  <a:latin typeface="Courier New" pitchFamily="49" charset="0"/>
                  <a:cs typeface="Courier New" pitchFamily="49" charset="0"/>
                </a:rPr>
                <a:t>“</a:t>
              </a:r>
              <a:r>
                <a:rPr lang="en-US" altLang="ja-JP" sz="1200" b="1" dirty="0" smtClean="0">
                  <a:latin typeface="Courier New" pitchFamily="49" charset="0"/>
                  <a:cs typeface="Courier New" pitchFamily="49" charset="0"/>
                </a:rPr>
                <a:t>name:”+ _name</a:t>
              </a:r>
              <a:r>
                <a:rPr lang="nn-NO" altLang="ja-JP" sz="1200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r>
                <a:rPr lang="nn-NO" altLang="ja-JP" sz="1200" b="1" dirty="0" smtClean="0">
                  <a:latin typeface="Courier New" pitchFamily="49" charset="0"/>
                  <a:cs typeface="Courier New" pitchFamily="49" charset="0"/>
                </a:rPr>
                <a:t>  System.out.println</a:t>
              </a:r>
              <a:r>
                <a:rPr lang="nn-NO" altLang="ja-JP" sz="1200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altLang="ja-JP" sz="1200" b="1" dirty="0" smtClean="0">
                  <a:latin typeface="Courier New" pitchFamily="49" charset="0"/>
                  <a:cs typeface="Courier New" pitchFamily="49" charset="0"/>
                </a:rPr>
                <a:t>“amount”+ amount</a:t>
              </a:r>
              <a:r>
                <a:rPr lang="nn-NO" altLang="ja-JP" sz="1200" dirty="0" smtClean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r>
                <a:rPr lang="nn-NO" altLang="ja-JP" sz="1200" dirty="0" smtClean="0">
                  <a:latin typeface="Courier New" pitchFamily="49" charset="0"/>
                  <a:cs typeface="Courier New" pitchFamily="49" charset="0"/>
                </a:rPr>
                <a:t>}</a:t>
              </a:r>
            </a:p>
            <a:p>
              <a:endParaRPr lang="nn-NO" altLang="ja-JP" sz="1200" dirty="0" smtClean="0">
                <a:latin typeface="Courier New" pitchFamily="49" charset="0"/>
                <a:cs typeface="Courier New" pitchFamily="49" charset="0"/>
              </a:endParaRPr>
            </a:p>
            <a:p>
              <a:r>
                <a:rPr kumimoji="0" lang="en-US" altLang="ja-JP" sz="1200" dirty="0" smtClean="0">
                  <a:latin typeface="Courier New" pitchFamily="49" charset="0"/>
                  <a:ea typeface="MS UI Gothic" pitchFamily="50" charset="-128"/>
                  <a:cs typeface="Courier New" pitchFamily="49" charset="0"/>
                </a:rPr>
                <a:t>void </a:t>
              </a:r>
              <a:r>
                <a:rPr kumimoji="0" lang="en-US" altLang="ja-JP" sz="1200" dirty="0" err="1">
                  <a:latin typeface="Courier New" pitchFamily="49" charset="0"/>
                  <a:ea typeface="MS UI Gothic" pitchFamily="50" charset="-128"/>
                  <a:cs typeface="Courier New" pitchFamily="49" charset="0"/>
                </a:rPr>
                <a:t>printAssets</a:t>
              </a:r>
              <a:r>
                <a:rPr kumimoji="0" lang="en-US" altLang="ja-JP" sz="1200" dirty="0">
                  <a:latin typeface="Courier New" pitchFamily="49" charset="0"/>
                  <a:ea typeface="MS UI Gothic" pitchFamily="50" charset="-128"/>
                  <a:cs typeface="Courier New" pitchFamily="49" charset="0"/>
                </a:rPr>
                <a:t>(double amount){</a:t>
              </a:r>
            </a:p>
            <a:p>
              <a:r>
                <a:rPr lang="nn-NO" altLang="ja-JP" sz="1200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nn-NO" altLang="ja-JP" sz="1200" dirty="0" smtClean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kumimoji="0" lang="en-US" altLang="ja-JP" sz="1200" dirty="0" err="1" smtClean="0">
                  <a:latin typeface="Courier New" pitchFamily="49" charset="0"/>
                  <a:ea typeface="MS UI Gothic" pitchFamily="50" charset="-128"/>
                  <a:cs typeface="Courier New" pitchFamily="49" charset="0"/>
                </a:rPr>
                <a:t>printResult</a:t>
              </a:r>
              <a:r>
                <a:rPr kumimoji="0" lang="en-US" altLang="ja-JP" sz="1200" dirty="0" smtClean="0">
                  <a:latin typeface="Courier New" pitchFamily="49" charset="0"/>
                  <a:ea typeface="MS UI Gothic" pitchFamily="50" charset="-128"/>
                  <a:cs typeface="Courier New" pitchFamily="49" charset="0"/>
                </a:rPr>
                <a:t>();</a:t>
              </a:r>
              <a:br>
                <a:rPr kumimoji="0" lang="en-US" altLang="ja-JP" sz="1200" dirty="0" smtClean="0">
                  <a:latin typeface="Courier New" pitchFamily="49" charset="0"/>
                  <a:ea typeface="MS UI Gothic" pitchFamily="50" charset="-128"/>
                  <a:cs typeface="Courier New" pitchFamily="49" charset="0"/>
                </a:rPr>
              </a:br>
              <a:endParaRPr kumimoji="0" lang="en-US" altLang="ja-JP" sz="1200" dirty="0">
                <a:latin typeface="Courier New" pitchFamily="49" charset="0"/>
                <a:ea typeface="MS UI Gothic" pitchFamily="50" charset="-128"/>
                <a:cs typeface="Courier New" pitchFamily="49" charset="0"/>
              </a:endParaRPr>
            </a:p>
            <a:p>
              <a:r>
                <a:rPr lang="nn-NO" altLang="ja-JP" sz="1200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nn-NO" altLang="ja-JP" sz="1200" dirty="0" smtClean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nn-NO" altLang="ja-JP" sz="1200" b="1" dirty="0" smtClean="0">
                  <a:latin typeface="Courier New" pitchFamily="49" charset="0"/>
                  <a:cs typeface="Courier New" pitchFamily="49" charset="0"/>
                </a:rPr>
                <a:t>System.out.println</a:t>
              </a:r>
              <a:r>
                <a:rPr lang="nn-NO" altLang="ja-JP" sz="1200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altLang="ja-JP" sz="1200" b="1" dirty="0">
                  <a:latin typeface="Courier New" pitchFamily="49" charset="0"/>
                  <a:cs typeface="Courier New" pitchFamily="49" charset="0"/>
                </a:rPr>
                <a:t>“</a:t>
              </a:r>
              <a:r>
                <a:rPr lang="en-US" altLang="ja-JP" sz="1200" b="1" dirty="0" smtClean="0">
                  <a:latin typeface="Courier New" pitchFamily="49" charset="0"/>
                  <a:cs typeface="Courier New" pitchFamily="49" charset="0"/>
                </a:rPr>
                <a:t>name:”+ _name</a:t>
              </a:r>
              <a:r>
                <a:rPr lang="nn-NO" altLang="ja-JP" sz="1200" b="1" dirty="0" smtClean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r>
                <a:rPr kumimoji="0" lang="en-US" altLang="ja-JP" sz="1200" b="1" dirty="0" smtClean="0">
                  <a:latin typeface="Courier New" pitchFamily="49" charset="0"/>
                  <a:ea typeface="MS UI Gothic" pitchFamily="50" charset="-128"/>
                  <a:cs typeface="Courier New" pitchFamily="49" charset="0"/>
                </a:rPr>
                <a:t>  </a:t>
              </a:r>
              <a:r>
                <a:rPr lang="nn-NO" altLang="ja-JP" sz="1200" b="1" dirty="0" smtClean="0">
                  <a:latin typeface="Courier New" pitchFamily="49" charset="0"/>
                  <a:cs typeface="Courier New" pitchFamily="49" charset="0"/>
                </a:rPr>
                <a:t>System.out.println</a:t>
              </a:r>
              <a:r>
                <a:rPr lang="nn-NO" altLang="ja-JP" sz="1200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altLang="ja-JP" sz="1200" b="1" dirty="0">
                  <a:latin typeface="Courier New" pitchFamily="49" charset="0"/>
                  <a:cs typeface="Courier New" pitchFamily="49" charset="0"/>
                </a:rPr>
                <a:t>“</a:t>
              </a:r>
              <a:r>
                <a:rPr lang="en-US" altLang="ja-JP" sz="1200" b="1" dirty="0" smtClean="0">
                  <a:latin typeface="Courier New" pitchFamily="49" charset="0"/>
                  <a:cs typeface="Courier New" pitchFamily="49" charset="0"/>
                </a:rPr>
                <a:t>amount”+ amount);</a:t>
              </a:r>
              <a:endParaRPr lang="nn-NO" altLang="ja-JP" sz="1200" b="1" dirty="0" smtClean="0">
                <a:latin typeface="Courier New" pitchFamily="49" charset="0"/>
                <a:cs typeface="Courier New" pitchFamily="49" charset="0"/>
              </a:endParaRPr>
            </a:p>
            <a:p>
              <a:r>
                <a:rPr kumimoji="0" lang="en-US" altLang="ja-JP" sz="1200" dirty="0" smtClean="0">
                  <a:latin typeface="Courier New" pitchFamily="49" charset="0"/>
                  <a:ea typeface="MS UI Gothic" pitchFamily="50" charset="-128"/>
                  <a:cs typeface="Courier New" pitchFamily="49" charset="0"/>
                </a:rPr>
                <a:t>}</a:t>
              </a:r>
              <a:endParaRPr lang="ja-JP" altLang="en-US" sz="12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4624767" y="685151"/>
              <a:ext cx="3501611" cy="3046988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nn-NO" altLang="ja-JP" sz="1200" dirty="0" smtClean="0">
                  <a:latin typeface="Courier New" pitchFamily="49" charset="0"/>
                  <a:cs typeface="Courier New" pitchFamily="49" charset="0"/>
                </a:rPr>
                <a:t>void printOwing(double amount){</a:t>
              </a:r>
            </a:p>
            <a:p>
              <a:r>
                <a:rPr lang="nn-NO" altLang="ja-JP" sz="1200" dirty="0" smtClean="0">
                  <a:latin typeface="Courier New" pitchFamily="49" charset="0"/>
                  <a:cs typeface="Courier New" pitchFamily="49" charset="0"/>
                </a:rPr>
                <a:t>  printBanner();</a:t>
              </a:r>
            </a:p>
            <a:p>
              <a:endParaRPr lang="nn-NO" altLang="ja-JP" sz="1200" dirty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altLang="ja-JP" sz="1200" dirty="0" smtClean="0"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altLang="ja-JP" sz="1200" b="1" dirty="0" err="1" smtClean="0">
                  <a:latin typeface="Courier New" pitchFamily="49" charset="0"/>
                  <a:cs typeface="Courier New" pitchFamily="49" charset="0"/>
                </a:rPr>
                <a:t>printDetails</a:t>
              </a:r>
              <a:r>
                <a:rPr lang="en-US" altLang="ja-JP" sz="1200" b="1" dirty="0" smtClean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nn-NO" altLang="ja-JP" sz="1200" b="1" dirty="0">
                  <a:latin typeface="Courier New" pitchFamily="49" charset="0"/>
                  <a:cs typeface="Courier New" pitchFamily="49" charset="0"/>
                </a:rPr>
                <a:t>amount</a:t>
              </a:r>
              <a:r>
                <a:rPr lang="en-US" altLang="ja-JP" sz="1200" dirty="0" smtClean="0">
                  <a:latin typeface="Courier New" pitchFamily="49" charset="0"/>
                  <a:cs typeface="Courier New" pitchFamily="49" charset="0"/>
                </a:rPr>
                <a:t>);</a:t>
              </a:r>
              <a:endParaRPr lang="nn-NO" altLang="ja-JP" sz="1200" dirty="0" smtClean="0">
                <a:latin typeface="Courier New" pitchFamily="49" charset="0"/>
                <a:cs typeface="Courier New" pitchFamily="49" charset="0"/>
              </a:endParaRPr>
            </a:p>
            <a:p>
              <a:r>
                <a:rPr lang="nn-NO" altLang="ja-JP" sz="1200" dirty="0" smtClean="0">
                  <a:latin typeface="Courier New" pitchFamily="49" charset="0"/>
                  <a:cs typeface="Courier New" pitchFamily="49" charset="0"/>
                </a:rPr>
                <a:t>}</a:t>
              </a:r>
            </a:p>
            <a:p>
              <a:endParaRPr lang="nn-NO" altLang="ja-JP" sz="1200" dirty="0">
                <a:latin typeface="Courier New" pitchFamily="49" charset="0"/>
                <a:cs typeface="Courier New" pitchFamily="49" charset="0"/>
              </a:endParaRPr>
            </a:p>
            <a:p>
              <a:r>
                <a:rPr kumimoji="0" lang="en-US" altLang="ja-JP" sz="1200" dirty="0">
                  <a:latin typeface="Courier New" pitchFamily="49" charset="0"/>
                  <a:ea typeface="MS UI Gothic" pitchFamily="50" charset="-128"/>
                  <a:cs typeface="Courier New" pitchFamily="49" charset="0"/>
                </a:rPr>
                <a:t>void </a:t>
              </a:r>
              <a:r>
                <a:rPr kumimoji="0" lang="en-US" altLang="ja-JP" sz="1200" dirty="0" err="1">
                  <a:latin typeface="Courier New" pitchFamily="49" charset="0"/>
                  <a:ea typeface="MS UI Gothic" pitchFamily="50" charset="-128"/>
                  <a:cs typeface="Courier New" pitchFamily="49" charset="0"/>
                </a:rPr>
                <a:t>printAssets</a:t>
              </a:r>
              <a:r>
                <a:rPr kumimoji="0" lang="en-US" altLang="ja-JP" sz="1200" dirty="0">
                  <a:latin typeface="Courier New" pitchFamily="49" charset="0"/>
                  <a:ea typeface="MS UI Gothic" pitchFamily="50" charset="-128"/>
                  <a:cs typeface="Courier New" pitchFamily="49" charset="0"/>
                </a:rPr>
                <a:t>(double amount){</a:t>
              </a:r>
            </a:p>
            <a:p>
              <a:r>
                <a:rPr lang="nn-NO" altLang="ja-JP" sz="1200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nn-NO" altLang="ja-JP" sz="1200" dirty="0" smtClean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kumimoji="0" lang="en-US" altLang="ja-JP" sz="1200" dirty="0" err="1" smtClean="0">
                  <a:latin typeface="Courier New" pitchFamily="49" charset="0"/>
                  <a:ea typeface="MS UI Gothic" pitchFamily="50" charset="-128"/>
                  <a:cs typeface="Courier New" pitchFamily="49" charset="0"/>
                </a:rPr>
                <a:t>printResult</a:t>
              </a:r>
              <a:r>
                <a:rPr kumimoji="0" lang="en-US" altLang="ja-JP" sz="1200" dirty="0" smtClean="0">
                  <a:latin typeface="Courier New" pitchFamily="49" charset="0"/>
                  <a:ea typeface="MS UI Gothic" pitchFamily="50" charset="-128"/>
                  <a:cs typeface="Courier New" pitchFamily="49" charset="0"/>
                </a:rPr>
                <a:t>();</a:t>
              </a:r>
            </a:p>
            <a:p>
              <a:endParaRPr kumimoji="0" lang="en-US" altLang="ja-JP" sz="1200" dirty="0">
                <a:latin typeface="Courier New" pitchFamily="49" charset="0"/>
                <a:ea typeface="MS UI Gothic" pitchFamily="50" charset="-128"/>
                <a:cs typeface="Courier New" pitchFamily="49" charset="0"/>
              </a:endParaRPr>
            </a:p>
            <a:p>
              <a:r>
                <a:rPr lang="en-US" altLang="ja-JP" sz="1200" dirty="0" smtClean="0"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altLang="ja-JP" sz="1200" b="1" dirty="0" err="1" smtClean="0">
                  <a:latin typeface="Courier New" pitchFamily="49" charset="0"/>
                  <a:cs typeface="Courier New" pitchFamily="49" charset="0"/>
                </a:rPr>
                <a:t>printDetails</a:t>
              </a:r>
              <a:r>
                <a:rPr lang="en-US" altLang="ja-JP" sz="1200" b="1" dirty="0" smtClean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nn-NO" altLang="ja-JP" sz="1200" b="1" dirty="0">
                  <a:latin typeface="Courier New" pitchFamily="49" charset="0"/>
                  <a:cs typeface="Courier New" pitchFamily="49" charset="0"/>
                </a:rPr>
                <a:t>amount</a:t>
              </a:r>
              <a:r>
                <a:rPr lang="en-US" altLang="ja-JP" sz="1200" b="1" dirty="0" smtClean="0">
                  <a:latin typeface="Courier New" pitchFamily="49" charset="0"/>
                  <a:cs typeface="Courier New" pitchFamily="49" charset="0"/>
                </a:rPr>
                <a:t>)</a:t>
              </a:r>
              <a:r>
                <a:rPr lang="en-US" altLang="ja-JP" sz="1200" dirty="0" smtClean="0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r>
                <a:rPr kumimoji="0" lang="en-US" altLang="ja-JP" sz="1200" dirty="0" smtClean="0">
                  <a:latin typeface="Courier New" pitchFamily="49" charset="0"/>
                  <a:ea typeface="MS UI Gothic" pitchFamily="50" charset="-128"/>
                  <a:cs typeface="Courier New" pitchFamily="49" charset="0"/>
                </a:rPr>
                <a:t>} </a:t>
              </a:r>
              <a:br>
                <a:rPr kumimoji="0" lang="en-US" altLang="ja-JP" sz="1200" dirty="0" smtClean="0">
                  <a:latin typeface="Courier New" pitchFamily="49" charset="0"/>
                  <a:ea typeface="MS UI Gothic" pitchFamily="50" charset="-128"/>
                  <a:cs typeface="Courier New" pitchFamily="49" charset="0"/>
                </a:rPr>
              </a:br>
              <a:endParaRPr kumimoji="0" lang="en-US" altLang="ja-JP" sz="1200" dirty="0" smtClean="0">
                <a:latin typeface="Courier New" pitchFamily="49" charset="0"/>
                <a:ea typeface="MS UI Gothic" pitchFamily="50" charset="-128"/>
                <a:cs typeface="Courier New" pitchFamily="49" charset="0"/>
              </a:endParaRPr>
            </a:p>
            <a:p>
              <a:r>
                <a:rPr lang="en-US" altLang="ja-JP" sz="1200" b="1" dirty="0" smtClean="0">
                  <a:latin typeface="Courier New" pitchFamily="49" charset="0"/>
                  <a:cs typeface="Courier New" pitchFamily="49" charset="0"/>
                </a:rPr>
                <a:t>void </a:t>
              </a:r>
              <a:r>
                <a:rPr lang="en-US" altLang="ja-JP" sz="1200" b="1" dirty="0" err="1" smtClean="0">
                  <a:latin typeface="Courier New" pitchFamily="49" charset="0"/>
                  <a:cs typeface="Courier New" pitchFamily="49" charset="0"/>
                </a:rPr>
                <a:t>printDetails</a:t>
              </a:r>
              <a:r>
                <a:rPr lang="en-US" altLang="ja-JP" sz="1200" b="1" dirty="0" smtClean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kumimoji="0" lang="en-US" altLang="ja-JP" sz="1200" b="1" dirty="0" smtClean="0">
                  <a:latin typeface="Courier New" pitchFamily="49" charset="0"/>
                  <a:ea typeface="MS UI Gothic" pitchFamily="50" charset="-128"/>
                  <a:cs typeface="Courier New" pitchFamily="49" charset="0"/>
                </a:rPr>
                <a:t>double amount</a:t>
              </a:r>
              <a:r>
                <a:rPr lang="en-US" altLang="ja-JP" sz="1200" b="1" dirty="0" smtClean="0">
                  <a:latin typeface="Courier New" pitchFamily="49" charset="0"/>
                  <a:cs typeface="Courier New" pitchFamily="49" charset="0"/>
                </a:rPr>
                <a:t>){</a:t>
              </a:r>
            </a:p>
            <a:p>
              <a:r>
                <a:rPr lang="nn-NO" altLang="ja-JP" sz="1200" b="1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nn-NO" altLang="ja-JP" sz="1200" b="1" dirty="0" smtClean="0">
                  <a:latin typeface="Courier New" pitchFamily="49" charset="0"/>
                  <a:cs typeface="Courier New" pitchFamily="49" charset="0"/>
                </a:rPr>
                <a:t> System.out.println</a:t>
              </a:r>
              <a:r>
                <a:rPr lang="nn-NO" altLang="ja-JP" sz="1200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altLang="ja-JP" sz="1200" b="1" dirty="0">
                  <a:latin typeface="Courier New" pitchFamily="49" charset="0"/>
                  <a:cs typeface="Courier New" pitchFamily="49" charset="0"/>
                </a:rPr>
                <a:t>“</a:t>
              </a:r>
              <a:r>
                <a:rPr lang="en-US" altLang="ja-JP" sz="1200" b="1" dirty="0" smtClean="0">
                  <a:latin typeface="Courier New" pitchFamily="49" charset="0"/>
                  <a:cs typeface="Courier New" pitchFamily="49" charset="0"/>
                </a:rPr>
                <a:t>name:”+ _name</a:t>
              </a:r>
              <a:r>
                <a:rPr lang="nn-NO" altLang="ja-JP" sz="1200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r>
                <a:rPr lang="nn-NO" altLang="ja-JP" sz="1200" b="1" dirty="0"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nn-NO" altLang="ja-JP" sz="1200" b="1" dirty="0" smtClean="0">
                  <a:latin typeface="Courier New" pitchFamily="49" charset="0"/>
                  <a:cs typeface="Courier New" pitchFamily="49" charset="0"/>
                </a:rPr>
                <a:t>System.out.println</a:t>
              </a:r>
              <a:r>
                <a:rPr lang="nn-NO" altLang="ja-JP" sz="1200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altLang="ja-JP" sz="1200" b="1" dirty="0">
                  <a:latin typeface="Courier New" pitchFamily="49" charset="0"/>
                  <a:cs typeface="Courier New" pitchFamily="49" charset="0"/>
                </a:rPr>
                <a:t>“</a:t>
              </a:r>
              <a:r>
                <a:rPr lang="en-US" altLang="ja-JP" sz="1200" b="1" dirty="0" smtClean="0">
                  <a:latin typeface="Courier New" pitchFamily="49" charset="0"/>
                  <a:cs typeface="Courier New" pitchFamily="49" charset="0"/>
                </a:rPr>
                <a:t>amount”+ amount</a:t>
              </a:r>
              <a:r>
                <a:rPr lang="nn-NO" altLang="ja-JP" sz="1200" b="1" dirty="0" smtClean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r>
                <a:rPr lang="nn-NO" altLang="ja-JP" sz="1200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ja-JP" alt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9" name="正方形/長方形 8"/>
          <p:cNvSpPr/>
          <p:nvPr/>
        </p:nvSpPr>
        <p:spPr>
          <a:xfrm>
            <a:off x="611560" y="5193850"/>
            <a:ext cx="3672408" cy="467398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11560" y="3861048"/>
            <a:ext cx="3672408" cy="467398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220072" y="5769914"/>
            <a:ext cx="3600400" cy="395390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カギ線コネクタ 12"/>
          <p:cNvCxnSpPr>
            <a:stCxn id="9" idx="3"/>
            <a:endCxn id="11" idx="1"/>
          </p:cNvCxnSpPr>
          <p:nvPr/>
        </p:nvCxnSpPr>
        <p:spPr>
          <a:xfrm>
            <a:off x="4283968" y="5427549"/>
            <a:ext cx="936104" cy="540060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1979712" y="6165304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Before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515973" y="637203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After</a:t>
            </a:r>
            <a:endParaRPr kumimoji="1" lang="ja-JP" altLang="en-US" dirty="0"/>
          </a:p>
        </p:txBody>
      </p:sp>
      <p:sp>
        <p:nvSpPr>
          <p:cNvPr id="18" name="ストライプ矢印 17"/>
          <p:cNvSpPr/>
          <p:nvPr/>
        </p:nvSpPr>
        <p:spPr>
          <a:xfrm>
            <a:off x="4355976" y="4509120"/>
            <a:ext cx="708964" cy="864096"/>
          </a:xfrm>
          <a:prstGeom prst="stripedRightArrow">
            <a:avLst/>
          </a:prstGeom>
          <a:solidFill>
            <a:srgbClr val="156B1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27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cxnSp>
        <p:nvCxnSpPr>
          <p:cNvPr id="19" name="カギ線コネクタ 18"/>
          <p:cNvCxnSpPr>
            <a:stCxn id="10" idx="3"/>
            <a:endCxn id="11" idx="1"/>
          </p:cNvCxnSpPr>
          <p:nvPr/>
        </p:nvCxnSpPr>
        <p:spPr>
          <a:xfrm>
            <a:off x="4283968" y="4094747"/>
            <a:ext cx="936104" cy="1872862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824413"/>
          </a:xfrm>
        </p:spPr>
        <p:txBody>
          <a:bodyPr/>
          <a:lstStyle/>
          <a:p>
            <a:r>
              <a:rPr lang="en-US" altLang="ja-JP" dirty="0" smtClean="0"/>
              <a:t>If code clones that use local variables are existed, they can be merged into single method in a new class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  <p:sp>
        <p:nvSpPr>
          <p:cNvPr id="5" name="AutoShape 42"/>
          <p:cNvSpPr>
            <a:spLocks noChangeArrowheads="1"/>
          </p:cNvSpPr>
          <p:nvPr/>
        </p:nvSpPr>
        <p:spPr bwMode="auto">
          <a:xfrm rot="10800000">
            <a:off x="4716017" y="5445224"/>
            <a:ext cx="4355976" cy="432048"/>
          </a:xfrm>
          <a:prstGeom prst="foldedCorner">
            <a:avLst>
              <a:gd name="adj" fmla="val 12500"/>
            </a:avLst>
          </a:prstGeom>
          <a:ln w="635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10800000" wrap="none" anchor="ctr"/>
          <a:lstStyle/>
          <a:p>
            <a:pPr algn="ctr" eaLnBrk="0" hangingPunct="0">
              <a:defRPr/>
            </a:pPr>
            <a:endParaRPr kumimoji="0" lang="ja-JP" altLang="ja-JP"/>
          </a:p>
        </p:txBody>
      </p:sp>
      <p:sp>
        <p:nvSpPr>
          <p:cNvPr id="6" name="AutoShape 42"/>
          <p:cNvSpPr>
            <a:spLocks noChangeArrowheads="1"/>
          </p:cNvSpPr>
          <p:nvPr/>
        </p:nvSpPr>
        <p:spPr bwMode="auto">
          <a:xfrm rot="10800000">
            <a:off x="323528" y="3284983"/>
            <a:ext cx="3816424" cy="2664296"/>
          </a:xfrm>
          <a:prstGeom prst="foldedCorner">
            <a:avLst>
              <a:gd name="adj" fmla="val 12500"/>
            </a:avLst>
          </a:prstGeom>
          <a:ln w="635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10800000" wrap="none" anchor="ctr"/>
          <a:lstStyle/>
          <a:p>
            <a:pPr algn="ctr" eaLnBrk="0" hangingPunct="0">
              <a:defRPr/>
            </a:pPr>
            <a:endParaRPr kumimoji="0" lang="ja-JP" altLang="ja-JP"/>
          </a:p>
        </p:txBody>
      </p:sp>
      <p:grpSp>
        <p:nvGrpSpPr>
          <p:cNvPr id="7" name="グループ化 6"/>
          <p:cNvGrpSpPr/>
          <p:nvPr/>
        </p:nvGrpSpPr>
        <p:grpSpPr>
          <a:xfrm>
            <a:off x="5076056" y="3356992"/>
            <a:ext cx="1296144" cy="1462063"/>
            <a:chOff x="1907704" y="620688"/>
            <a:chExt cx="2448272" cy="1235341"/>
          </a:xfrm>
        </p:grpSpPr>
        <p:sp>
          <p:nvSpPr>
            <p:cNvPr id="8" name="正方形/長方形 7"/>
            <p:cNvSpPr/>
            <p:nvPr/>
          </p:nvSpPr>
          <p:spPr>
            <a:xfrm>
              <a:off x="1907704" y="620688"/>
              <a:ext cx="2448272" cy="1235341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" name="直線コネクタ 8"/>
            <p:cNvCxnSpPr/>
            <p:nvPr/>
          </p:nvCxnSpPr>
          <p:spPr>
            <a:xfrm flipH="1">
              <a:off x="1907704" y="1380463"/>
              <a:ext cx="244827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正方形/長方形 9"/>
            <p:cNvSpPr/>
            <p:nvPr/>
          </p:nvSpPr>
          <p:spPr>
            <a:xfrm>
              <a:off x="1907704" y="679132"/>
              <a:ext cx="2448271" cy="24980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nn-NO" altLang="ja-JP" sz="1400" b="1" dirty="0" smtClean="0">
                  <a:latin typeface="Courier New" pitchFamily="49" charset="0"/>
                  <a:cs typeface="Courier New" pitchFamily="49" charset="0"/>
                </a:rPr>
                <a:t>Order</a:t>
              </a:r>
              <a:endParaRPr lang="ja-JP" altLang="en-US" sz="1400" b="1" dirty="0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1979714" y="1380463"/>
              <a:ext cx="2240249" cy="3900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nn-NO" altLang="ja-JP" sz="1200" dirty="0">
                  <a:latin typeface="Courier New" pitchFamily="49" charset="0"/>
                  <a:cs typeface="Courier New" pitchFamily="49" charset="0"/>
                </a:rPr>
                <a:t>p</a:t>
              </a:r>
              <a:r>
                <a:rPr lang="nn-NO" altLang="ja-JP" sz="1200" dirty="0" smtClean="0">
                  <a:latin typeface="Courier New" pitchFamily="49" charset="0"/>
                  <a:cs typeface="Courier New" pitchFamily="49" charset="0"/>
                </a:rPr>
                <a:t>rice()</a:t>
              </a:r>
            </a:p>
            <a:p>
              <a:r>
                <a:rPr lang="nn-NO" altLang="ja-JP" sz="1200" dirty="0" smtClean="0">
                  <a:latin typeface="Courier New" pitchFamily="49" charset="0"/>
                  <a:cs typeface="Courier New" pitchFamily="49" charset="0"/>
                </a:rPr>
                <a:t>discount()</a:t>
              </a:r>
            </a:p>
          </p:txBody>
        </p:sp>
        <p:cxnSp>
          <p:nvCxnSpPr>
            <p:cNvPr id="12" name="直線コネクタ 11"/>
            <p:cNvCxnSpPr/>
            <p:nvPr/>
          </p:nvCxnSpPr>
          <p:spPr>
            <a:xfrm flipH="1">
              <a:off x="1907704" y="985738"/>
              <a:ext cx="244827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グループ化 12"/>
          <p:cNvGrpSpPr/>
          <p:nvPr/>
        </p:nvGrpSpPr>
        <p:grpSpPr>
          <a:xfrm>
            <a:off x="6876256" y="3356992"/>
            <a:ext cx="1944216" cy="1512168"/>
            <a:chOff x="1907703" y="350731"/>
            <a:chExt cx="2448273" cy="2252321"/>
          </a:xfrm>
        </p:grpSpPr>
        <p:sp>
          <p:nvSpPr>
            <p:cNvPr id="14" name="正方形/長方形 13"/>
            <p:cNvSpPr/>
            <p:nvPr/>
          </p:nvSpPr>
          <p:spPr>
            <a:xfrm>
              <a:off x="1907704" y="350731"/>
              <a:ext cx="2448272" cy="2252321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5" name="直線コネクタ 14"/>
            <p:cNvCxnSpPr/>
            <p:nvPr/>
          </p:nvCxnSpPr>
          <p:spPr>
            <a:xfrm flipH="1">
              <a:off x="1907704" y="2066784"/>
              <a:ext cx="244827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正方形/長方形 15"/>
            <p:cNvSpPr/>
            <p:nvPr/>
          </p:nvSpPr>
          <p:spPr>
            <a:xfrm>
              <a:off x="1907703" y="428575"/>
              <a:ext cx="2448271" cy="4584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1400" b="1" dirty="0" err="1" smtClean="0">
                  <a:latin typeface="Courier New" pitchFamily="49" charset="0"/>
                  <a:cs typeface="Courier New" pitchFamily="49" charset="0"/>
                </a:rPr>
                <a:t>PriceCalculator</a:t>
              </a:r>
              <a:endParaRPr lang="ja-JP" altLang="en-US" sz="1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1907704" y="994250"/>
              <a:ext cx="2376264" cy="9626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nn-NO" altLang="ja-JP" sz="1200" b="1" dirty="0" smtClean="0">
                  <a:latin typeface="Courier New" pitchFamily="49" charset="0"/>
                  <a:cs typeface="Courier New" pitchFamily="49" charset="0"/>
                </a:rPr>
                <a:t>primaryBasePrice</a:t>
              </a:r>
            </a:p>
            <a:p>
              <a:r>
                <a:rPr lang="nn-NO" altLang="ja-JP" sz="1200" b="1" dirty="0" smtClean="0">
                  <a:latin typeface="Courier New" pitchFamily="49" charset="0"/>
                  <a:cs typeface="Courier New" pitchFamily="49" charset="0"/>
                </a:rPr>
                <a:t>secondaryBasePrice</a:t>
              </a:r>
            </a:p>
            <a:p>
              <a:r>
                <a:rPr lang="nn-NO" altLang="ja-JP" sz="1200" b="1" dirty="0">
                  <a:latin typeface="Courier New" pitchFamily="49" charset="0"/>
                  <a:cs typeface="Courier New" pitchFamily="49" charset="0"/>
                </a:rPr>
                <a:t>tertiaryBasePrice</a:t>
              </a:r>
              <a:endParaRPr lang="ja-JP" altLang="en-US" sz="1200" b="1" dirty="0"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18" name="直線コネクタ 17"/>
            <p:cNvCxnSpPr/>
            <p:nvPr/>
          </p:nvCxnSpPr>
          <p:spPr>
            <a:xfrm flipH="1">
              <a:off x="1907704" y="994250"/>
              <a:ext cx="244827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正方形/長方形 18"/>
          <p:cNvSpPr/>
          <p:nvPr/>
        </p:nvSpPr>
        <p:spPr>
          <a:xfrm>
            <a:off x="6876256" y="4520153"/>
            <a:ext cx="1944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 smtClean="0">
                <a:latin typeface="Courier New" pitchFamily="49" charset="0"/>
                <a:cs typeface="Courier New" pitchFamily="49" charset="0"/>
              </a:rPr>
              <a:t>Compute()</a:t>
            </a:r>
            <a:endParaRPr lang="ja-JP" altLang="en-US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5039544" y="5517232"/>
            <a:ext cx="410445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altLang="ja-JP" sz="1200" dirty="0" smtClean="0">
                <a:latin typeface="Courier New" pitchFamily="49" charset="0"/>
                <a:cs typeface="Courier New" pitchFamily="49" charset="0"/>
              </a:rPr>
              <a:t>return new PriceCalculator(this).compute()</a:t>
            </a:r>
            <a:endParaRPr lang="ja-JP" altLang="en-US" sz="1200" dirty="0"/>
          </a:p>
        </p:txBody>
      </p:sp>
      <p:sp>
        <p:nvSpPr>
          <p:cNvPr id="21" name="正方形/長方形 20"/>
          <p:cNvSpPr/>
          <p:nvPr/>
        </p:nvSpPr>
        <p:spPr>
          <a:xfrm>
            <a:off x="611560" y="3284984"/>
            <a:ext cx="35283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altLang="ja-JP" sz="1200" dirty="0" smtClean="0">
                <a:latin typeface="Courier New" pitchFamily="49" charset="0"/>
                <a:cs typeface="Courier New" pitchFamily="49" charset="0"/>
              </a:rPr>
              <a:t>Class Order...</a:t>
            </a:r>
          </a:p>
          <a:p>
            <a:r>
              <a:rPr lang="nn-NO" altLang="ja-JP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altLang="ja-JP" sz="1200" dirty="0" smtClean="0">
                <a:latin typeface="Courier New" pitchFamily="49" charset="0"/>
                <a:cs typeface="Courier New" pitchFamily="49" charset="0"/>
              </a:rPr>
              <a:t>   double price(){</a:t>
            </a:r>
          </a:p>
          <a:p>
            <a:r>
              <a:rPr lang="nn-NO" altLang="ja-JP" sz="12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nn-NO" altLang="ja-JP" sz="1200" b="1" dirty="0" smtClean="0">
                <a:latin typeface="Courier New" pitchFamily="49" charset="0"/>
                <a:cs typeface="Courier New" pitchFamily="49" charset="0"/>
              </a:rPr>
              <a:t>double PrimaryBasePrice;</a:t>
            </a:r>
          </a:p>
          <a:p>
            <a:r>
              <a:rPr lang="nn-NO" altLang="ja-JP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altLang="ja-JP" sz="1200" b="1" dirty="0" smtClean="0">
                <a:latin typeface="Courier New" pitchFamily="49" charset="0"/>
                <a:cs typeface="Courier New" pitchFamily="49" charset="0"/>
              </a:rPr>
              <a:t>       double secondaryBasePrice;</a:t>
            </a:r>
          </a:p>
          <a:p>
            <a:r>
              <a:rPr lang="nn-NO" altLang="ja-JP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altLang="ja-JP" sz="1200" b="1" dirty="0" smtClean="0">
                <a:latin typeface="Courier New" pitchFamily="49" charset="0"/>
                <a:cs typeface="Courier New" pitchFamily="49" charset="0"/>
              </a:rPr>
              <a:t>       double tertiaryBasePrice;</a:t>
            </a:r>
          </a:p>
          <a:p>
            <a:r>
              <a:rPr lang="nn-NO" altLang="ja-JP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altLang="ja-JP" sz="1200" b="1" dirty="0" smtClean="0">
                <a:latin typeface="Courier New" pitchFamily="49" charset="0"/>
                <a:cs typeface="Courier New" pitchFamily="49" charset="0"/>
              </a:rPr>
              <a:t>       ..........</a:t>
            </a:r>
            <a:endParaRPr lang="nn-NO" altLang="ja-JP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nn-NO" altLang="ja-JP" sz="12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ja-JP" altLang="en-US" sz="1200" dirty="0">
                <a:latin typeface="Courier New" pitchFamily="49" charset="0"/>
                <a:cs typeface="Courier New" pitchFamily="49" charset="0"/>
              </a:rPr>
              <a:t>　</a:t>
            </a:r>
            <a:r>
              <a:rPr lang="ja-JP" altLang="en-US" sz="1200" dirty="0" smtClean="0">
                <a:latin typeface="Courier New" pitchFamily="49" charset="0"/>
                <a:cs typeface="Courier New" pitchFamily="49" charset="0"/>
              </a:rPr>
              <a:t>　　　</a:t>
            </a:r>
            <a:endParaRPr lang="en-US" altLang="ja-JP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ja-JP" altLang="en-US" sz="1200" dirty="0">
                <a:latin typeface="Courier New" pitchFamily="49" charset="0"/>
                <a:cs typeface="Courier New" pitchFamily="49" charset="0"/>
              </a:rPr>
              <a:t>　</a:t>
            </a:r>
            <a:r>
              <a:rPr lang="ja-JP" altLang="en-US" sz="1200" dirty="0" smtClean="0">
                <a:latin typeface="Courier New" pitchFamily="49" charset="0"/>
                <a:cs typeface="Courier New" pitchFamily="49" charset="0"/>
              </a:rPr>
              <a:t>　　　</a:t>
            </a:r>
            <a:r>
              <a:rPr lang="en-US" altLang="ja-JP" sz="1200" dirty="0" smtClean="0">
                <a:latin typeface="Courier New" pitchFamily="49" charset="0"/>
                <a:cs typeface="Courier New" pitchFamily="49" charset="0"/>
              </a:rPr>
              <a:t>double discount</a:t>
            </a:r>
            <a:r>
              <a:rPr lang="nn-NO" altLang="ja-JP" sz="1200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nn-NO" altLang="ja-JP" sz="12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nn-NO" altLang="ja-JP" sz="1200" b="1" dirty="0">
                <a:latin typeface="Courier New" pitchFamily="49" charset="0"/>
                <a:cs typeface="Courier New" pitchFamily="49" charset="0"/>
              </a:rPr>
              <a:t>double PrimaryBasePrice;</a:t>
            </a:r>
          </a:p>
          <a:p>
            <a:r>
              <a:rPr lang="nn-NO" altLang="ja-JP" sz="1200" b="1" dirty="0">
                <a:latin typeface="Courier New" pitchFamily="49" charset="0"/>
                <a:cs typeface="Courier New" pitchFamily="49" charset="0"/>
              </a:rPr>
              <a:t>        double secondaryBasePrice;</a:t>
            </a:r>
          </a:p>
          <a:p>
            <a:r>
              <a:rPr lang="nn-NO" altLang="ja-JP" sz="1200" b="1" dirty="0">
                <a:latin typeface="Courier New" pitchFamily="49" charset="0"/>
                <a:cs typeface="Courier New" pitchFamily="49" charset="0"/>
              </a:rPr>
              <a:t>        double tertiaryBasePrice;</a:t>
            </a:r>
          </a:p>
          <a:p>
            <a:r>
              <a:rPr lang="nn-NO" altLang="ja-JP" sz="1200" b="1" dirty="0">
                <a:latin typeface="Courier New" pitchFamily="49" charset="0"/>
                <a:cs typeface="Courier New" pitchFamily="49" charset="0"/>
              </a:rPr>
              <a:t>        ..........</a:t>
            </a:r>
          </a:p>
          <a:p>
            <a:r>
              <a:rPr lang="nn-NO" altLang="ja-JP" sz="12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endParaRPr lang="ja-JP" altLang="en-US" sz="1200" dirty="0"/>
          </a:p>
        </p:txBody>
      </p:sp>
      <p:cxnSp>
        <p:nvCxnSpPr>
          <p:cNvPr id="22" name="直線矢印コネクタ 21"/>
          <p:cNvCxnSpPr/>
          <p:nvPr/>
        </p:nvCxnSpPr>
        <p:spPr>
          <a:xfrm>
            <a:off x="6372200" y="3789040"/>
            <a:ext cx="504056" cy="0"/>
          </a:xfrm>
          <a:prstGeom prst="straightConnector1">
            <a:avLst/>
          </a:prstGeom>
          <a:ln w="63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>
            <a:off x="4077754" y="3966276"/>
            <a:ext cx="0" cy="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円/楕円 28"/>
          <p:cNvSpPr/>
          <p:nvPr/>
        </p:nvSpPr>
        <p:spPr>
          <a:xfrm>
            <a:off x="6084168" y="4340721"/>
            <a:ext cx="96391" cy="96391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1" name="直線コネクタ 30"/>
          <p:cNvCxnSpPr>
            <a:stCxn id="5" idx="2"/>
            <a:endCxn id="29" idx="5"/>
          </p:cNvCxnSpPr>
          <p:nvPr/>
        </p:nvCxnSpPr>
        <p:spPr>
          <a:xfrm flipH="1" flipV="1">
            <a:off x="6166443" y="4422996"/>
            <a:ext cx="727562" cy="10222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stCxn id="5" idx="2"/>
            <a:endCxn id="41" idx="5"/>
          </p:cNvCxnSpPr>
          <p:nvPr/>
        </p:nvCxnSpPr>
        <p:spPr>
          <a:xfrm flipH="1" flipV="1">
            <a:off x="6166443" y="4639020"/>
            <a:ext cx="727562" cy="80620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円/楕円 40"/>
          <p:cNvSpPr/>
          <p:nvPr/>
        </p:nvSpPr>
        <p:spPr>
          <a:xfrm>
            <a:off x="6084168" y="4556745"/>
            <a:ext cx="96391" cy="96391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9" name="直線矢印コネクタ 48"/>
          <p:cNvCxnSpPr/>
          <p:nvPr/>
        </p:nvCxnSpPr>
        <p:spPr>
          <a:xfrm flipH="1">
            <a:off x="6372200" y="450912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1979712" y="5939988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Before</a:t>
            </a:r>
            <a:endParaRPr kumimoji="1" lang="ja-JP" altLang="en-US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6515973" y="593069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After</a:t>
            </a:r>
            <a:endParaRPr kumimoji="1" lang="ja-JP" altLang="en-US" dirty="0"/>
          </a:p>
        </p:txBody>
      </p:sp>
      <p:sp>
        <p:nvSpPr>
          <p:cNvPr id="53" name="正方形/長方形 52"/>
          <p:cNvSpPr/>
          <p:nvPr/>
        </p:nvSpPr>
        <p:spPr>
          <a:xfrm>
            <a:off x="1043608" y="3645024"/>
            <a:ext cx="2952328" cy="792088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1115616" y="5013176"/>
            <a:ext cx="2952328" cy="720080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タイトル 1"/>
          <p:cNvSpPr>
            <a:spLocks noGrp="1"/>
          </p:cNvSpPr>
          <p:nvPr>
            <p:ph type="title"/>
          </p:nvPr>
        </p:nvSpPr>
        <p:spPr>
          <a:xfrm>
            <a:off x="317500" y="115888"/>
            <a:ext cx="8574088" cy="865187"/>
          </a:xfrm>
        </p:spPr>
        <p:txBody>
          <a:bodyPr/>
          <a:lstStyle/>
          <a:p>
            <a:r>
              <a:rPr kumimoji="1" lang="en-US" altLang="ja-JP" dirty="0" smtClean="0"/>
              <a:t>An Example of Replace Method with Method Object</a:t>
            </a:r>
            <a:endParaRPr kumimoji="1" lang="ja-JP" altLang="en-US" dirty="0"/>
          </a:p>
        </p:txBody>
      </p:sp>
      <p:sp>
        <p:nvSpPr>
          <p:cNvPr id="34" name="ストライプ矢印 33"/>
          <p:cNvSpPr/>
          <p:nvPr/>
        </p:nvSpPr>
        <p:spPr>
          <a:xfrm>
            <a:off x="4283968" y="4293096"/>
            <a:ext cx="708964" cy="864096"/>
          </a:xfrm>
          <a:prstGeom prst="stripedRightArrow">
            <a:avLst/>
          </a:prstGeom>
          <a:solidFill>
            <a:srgbClr val="156B1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27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Motivation of Study (1/3)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2875"/>
            <a:ext cx="8686800" cy="5328493"/>
          </a:xfrm>
        </p:spPr>
        <p:txBody>
          <a:bodyPr/>
          <a:lstStyle/>
          <a:p>
            <a:r>
              <a:rPr lang="en-US" altLang="ja-JP" dirty="0" smtClean="0"/>
              <a:t>What </a:t>
            </a:r>
            <a:r>
              <a:rPr lang="en-US" altLang="ja-JP" dirty="0"/>
              <a:t>kind of code clones </a:t>
            </a:r>
            <a:r>
              <a:rPr lang="en-US" altLang="ja-JP" dirty="0" smtClean="0"/>
              <a:t>were performed refactoring in the past?</a:t>
            </a:r>
          </a:p>
          <a:p>
            <a:pPr lvl="1"/>
            <a:r>
              <a:rPr lang="en-US" altLang="ja-JP" dirty="0" smtClean="0"/>
              <a:t>Do not know what characteristics of code clones are appropriate for performing refactoring</a:t>
            </a:r>
          </a:p>
          <a:p>
            <a:pPr lvl="1"/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  <p:sp>
        <p:nvSpPr>
          <p:cNvPr id="9" name="雲形吹き出し 8"/>
          <p:cNvSpPr/>
          <p:nvPr/>
        </p:nvSpPr>
        <p:spPr>
          <a:xfrm>
            <a:off x="5076056" y="3429000"/>
            <a:ext cx="3995936" cy="737689"/>
          </a:xfrm>
          <a:prstGeom prst="cloudCallout">
            <a:avLst>
              <a:gd name="adj1" fmla="val -8422"/>
              <a:gd name="adj2" fmla="val 732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</a:rPr>
              <a:t>What characteristics of code clones</a:t>
            </a:r>
            <a:r>
              <a:rPr kumimoji="1" lang="en-US" altLang="ja-JP" sz="2000" b="1" dirty="0" smtClean="0">
                <a:solidFill>
                  <a:schemeClr val="tx1"/>
                </a:solidFill>
              </a:rPr>
              <a:t>?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4139952" y="4218491"/>
            <a:ext cx="1296144" cy="1514765"/>
            <a:chOff x="2450042" y="4767862"/>
            <a:chExt cx="1155390" cy="1298741"/>
          </a:xfrm>
        </p:grpSpPr>
        <p:sp>
          <p:nvSpPr>
            <p:cNvPr id="11" name="AutoShape 42"/>
            <p:cNvSpPr>
              <a:spLocks noChangeArrowheads="1"/>
            </p:cNvSpPr>
            <p:nvPr/>
          </p:nvSpPr>
          <p:spPr bwMode="auto">
            <a:xfrm rot="10800000">
              <a:off x="2450042" y="4767862"/>
              <a:ext cx="1155390" cy="129874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/>
            </a:p>
          </p:txBody>
        </p:sp>
        <p:sp>
          <p:nvSpPr>
            <p:cNvPr id="13" name="Freeform 27"/>
            <p:cNvSpPr>
              <a:spLocks/>
            </p:cNvSpPr>
            <p:nvPr/>
          </p:nvSpPr>
          <p:spPr bwMode="auto">
            <a:xfrm>
              <a:off x="2627784" y="5517232"/>
              <a:ext cx="843223" cy="208018"/>
            </a:xfrm>
            <a:custGeom>
              <a:avLst/>
              <a:gdLst>
                <a:gd name="T0" fmla="*/ 0 w 729"/>
                <a:gd name="T1" fmla="*/ 0 h 149"/>
                <a:gd name="T2" fmla="*/ 6153 w 729"/>
                <a:gd name="T3" fmla="*/ 0 h 149"/>
                <a:gd name="T4" fmla="*/ 6153 w 729"/>
                <a:gd name="T5" fmla="*/ 3494 h 149"/>
                <a:gd name="T6" fmla="*/ 3946 w 729"/>
                <a:gd name="T7" fmla="*/ 3494 h 149"/>
                <a:gd name="T8" fmla="*/ 3946 w 729"/>
                <a:gd name="T9" fmla="*/ 5260 h 149"/>
                <a:gd name="T10" fmla="*/ 0 w 729"/>
                <a:gd name="T11" fmla="*/ 5260 h 149"/>
                <a:gd name="T12" fmla="*/ 0 w 729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9"/>
                <a:gd name="T22" fmla="*/ 0 h 149"/>
                <a:gd name="T23" fmla="*/ 729 w 729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>
                <a:latin typeface="Arial" charset="0"/>
                <a:ea typeface="MS UI Gothic" pitchFamily="50" charset="-128"/>
              </a:endParaRP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755576" y="4218491"/>
            <a:ext cx="1296144" cy="1514765"/>
            <a:chOff x="2450042" y="4767862"/>
            <a:chExt cx="1155390" cy="1298741"/>
          </a:xfrm>
        </p:grpSpPr>
        <p:sp>
          <p:nvSpPr>
            <p:cNvPr id="15" name="AutoShape 42"/>
            <p:cNvSpPr>
              <a:spLocks noChangeArrowheads="1"/>
            </p:cNvSpPr>
            <p:nvPr/>
          </p:nvSpPr>
          <p:spPr bwMode="auto">
            <a:xfrm rot="10800000">
              <a:off x="2450042" y="4767862"/>
              <a:ext cx="1155390" cy="129874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auto">
            <a:xfrm>
              <a:off x="2627784" y="5076556"/>
              <a:ext cx="843223" cy="208018"/>
            </a:xfrm>
            <a:custGeom>
              <a:avLst/>
              <a:gdLst>
                <a:gd name="T0" fmla="*/ 0 w 729"/>
                <a:gd name="T1" fmla="*/ 0 h 149"/>
                <a:gd name="T2" fmla="*/ 6153 w 729"/>
                <a:gd name="T3" fmla="*/ 0 h 149"/>
                <a:gd name="T4" fmla="*/ 6153 w 729"/>
                <a:gd name="T5" fmla="*/ 3494 h 149"/>
                <a:gd name="T6" fmla="*/ 3946 w 729"/>
                <a:gd name="T7" fmla="*/ 3494 h 149"/>
                <a:gd name="T8" fmla="*/ 3946 w 729"/>
                <a:gd name="T9" fmla="*/ 5260 h 149"/>
                <a:gd name="T10" fmla="*/ 0 w 729"/>
                <a:gd name="T11" fmla="*/ 5260 h 149"/>
                <a:gd name="T12" fmla="*/ 0 w 729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9"/>
                <a:gd name="T22" fmla="*/ 0 h 149"/>
                <a:gd name="T23" fmla="*/ 729 w 729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>
                <a:latin typeface="Arial" charset="0"/>
                <a:ea typeface="MS UI Gothic" pitchFamily="50" charset="-128"/>
              </a:endParaRPr>
            </a:p>
          </p:txBody>
        </p:sp>
        <p:sp>
          <p:nvSpPr>
            <p:cNvPr id="17" name="Freeform 27"/>
            <p:cNvSpPr>
              <a:spLocks/>
            </p:cNvSpPr>
            <p:nvPr/>
          </p:nvSpPr>
          <p:spPr bwMode="auto">
            <a:xfrm>
              <a:off x="2627784" y="5517232"/>
              <a:ext cx="843223" cy="208018"/>
            </a:xfrm>
            <a:custGeom>
              <a:avLst/>
              <a:gdLst>
                <a:gd name="T0" fmla="*/ 0 w 729"/>
                <a:gd name="T1" fmla="*/ 0 h 149"/>
                <a:gd name="T2" fmla="*/ 6153 w 729"/>
                <a:gd name="T3" fmla="*/ 0 h 149"/>
                <a:gd name="T4" fmla="*/ 6153 w 729"/>
                <a:gd name="T5" fmla="*/ 3494 h 149"/>
                <a:gd name="T6" fmla="*/ 3946 w 729"/>
                <a:gd name="T7" fmla="*/ 3494 h 149"/>
                <a:gd name="T8" fmla="*/ 3946 w 729"/>
                <a:gd name="T9" fmla="*/ 5260 h 149"/>
                <a:gd name="T10" fmla="*/ 0 w 729"/>
                <a:gd name="T11" fmla="*/ 5260 h 149"/>
                <a:gd name="T12" fmla="*/ 0 w 729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9"/>
                <a:gd name="T22" fmla="*/ 0 h 149"/>
                <a:gd name="T23" fmla="*/ 729 w 729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>
                <a:latin typeface="Arial" charset="0"/>
                <a:ea typeface="MS UI Gothic" pitchFamily="50" charset="-128"/>
              </a:endParaRPr>
            </a:p>
          </p:txBody>
        </p:sp>
      </p:grpSp>
      <p:grpSp>
        <p:nvGrpSpPr>
          <p:cNvPr id="18" name="グループ化 17"/>
          <p:cNvGrpSpPr/>
          <p:nvPr/>
        </p:nvGrpSpPr>
        <p:grpSpPr>
          <a:xfrm>
            <a:off x="2483768" y="4218491"/>
            <a:ext cx="1296144" cy="1514765"/>
            <a:chOff x="2450042" y="4767862"/>
            <a:chExt cx="1155390" cy="1298741"/>
          </a:xfrm>
        </p:grpSpPr>
        <p:sp>
          <p:nvSpPr>
            <p:cNvPr id="19" name="AutoShape 42"/>
            <p:cNvSpPr>
              <a:spLocks noChangeArrowheads="1"/>
            </p:cNvSpPr>
            <p:nvPr/>
          </p:nvSpPr>
          <p:spPr bwMode="auto">
            <a:xfrm rot="10800000">
              <a:off x="2450042" y="4767862"/>
              <a:ext cx="1155390" cy="129874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/>
            </a:p>
          </p:txBody>
        </p:sp>
        <p:sp>
          <p:nvSpPr>
            <p:cNvPr id="20" name="Freeform 27"/>
            <p:cNvSpPr>
              <a:spLocks/>
            </p:cNvSpPr>
            <p:nvPr/>
          </p:nvSpPr>
          <p:spPr bwMode="auto">
            <a:xfrm>
              <a:off x="2627784" y="4992016"/>
              <a:ext cx="843223" cy="208018"/>
            </a:xfrm>
            <a:custGeom>
              <a:avLst/>
              <a:gdLst>
                <a:gd name="T0" fmla="*/ 0 w 729"/>
                <a:gd name="T1" fmla="*/ 0 h 149"/>
                <a:gd name="T2" fmla="*/ 6153 w 729"/>
                <a:gd name="T3" fmla="*/ 0 h 149"/>
                <a:gd name="T4" fmla="*/ 6153 w 729"/>
                <a:gd name="T5" fmla="*/ 3494 h 149"/>
                <a:gd name="T6" fmla="*/ 3946 w 729"/>
                <a:gd name="T7" fmla="*/ 3494 h 149"/>
                <a:gd name="T8" fmla="*/ 3946 w 729"/>
                <a:gd name="T9" fmla="*/ 5260 h 149"/>
                <a:gd name="T10" fmla="*/ 0 w 729"/>
                <a:gd name="T11" fmla="*/ 5260 h 149"/>
                <a:gd name="T12" fmla="*/ 0 w 729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9"/>
                <a:gd name="T22" fmla="*/ 0 h 149"/>
                <a:gd name="T23" fmla="*/ 729 w 729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>
                <a:latin typeface="Arial" charset="0"/>
                <a:ea typeface="MS UI Gothic" pitchFamily="50" charset="-128"/>
              </a:endParaRPr>
            </a:p>
          </p:txBody>
        </p:sp>
        <p:sp>
          <p:nvSpPr>
            <p:cNvPr id="21" name="Freeform 27"/>
            <p:cNvSpPr>
              <a:spLocks/>
            </p:cNvSpPr>
            <p:nvPr/>
          </p:nvSpPr>
          <p:spPr bwMode="auto">
            <a:xfrm>
              <a:off x="2627784" y="5732881"/>
              <a:ext cx="843223" cy="208018"/>
            </a:xfrm>
            <a:custGeom>
              <a:avLst/>
              <a:gdLst>
                <a:gd name="T0" fmla="*/ 0 w 729"/>
                <a:gd name="T1" fmla="*/ 0 h 149"/>
                <a:gd name="T2" fmla="*/ 6153 w 729"/>
                <a:gd name="T3" fmla="*/ 0 h 149"/>
                <a:gd name="T4" fmla="*/ 6153 w 729"/>
                <a:gd name="T5" fmla="*/ 3494 h 149"/>
                <a:gd name="T6" fmla="*/ 3946 w 729"/>
                <a:gd name="T7" fmla="*/ 3494 h 149"/>
                <a:gd name="T8" fmla="*/ 3946 w 729"/>
                <a:gd name="T9" fmla="*/ 5260 h 149"/>
                <a:gd name="T10" fmla="*/ 0 w 729"/>
                <a:gd name="T11" fmla="*/ 5260 h 149"/>
                <a:gd name="T12" fmla="*/ 0 w 729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9"/>
                <a:gd name="T22" fmla="*/ 0 h 149"/>
                <a:gd name="T23" fmla="*/ 729 w 729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>
                <a:latin typeface="Arial" charset="0"/>
                <a:ea typeface="MS UI Gothic" pitchFamily="50" charset="-128"/>
              </a:endParaRPr>
            </a:p>
          </p:txBody>
        </p:sp>
      </p:grpSp>
      <p:pic>
        <p:nvPicPr>
          <p:cNvPr id="4098" name="Picture 2" descr="ジェスチャ,マンガ,不確か,不確実,人,人々,問題,悩む,感情,疑い,疑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437112"/>
            <a:ext cx="2015505" cy="2015505"/>
          </a:xfrm>
          <a:prstGeom prst="rect">
            <a:avLst/>
          </a:prstGeom>
          <a:noFill/>
        </p:spPr>
      </p:pic>
      <p:sp>
        <p:nvSpPr>
          <p:cNvPr id="24" name="Freeform 27"/>
          <p:cNvSpPr>
            <a:spLocks/>
          </p:cNvSpPr>
          <p:nvPr/>
        </p:nvSpPr>
        <p:spPr bwMode="auto">
          <a:xfrm>
            <a:off x="2689948" y="4914574"/>
            <a:ext cx="945948" cy="242618"/>
          </a:xfrm>
          <a:custGeom>
            <a:avLst/>
            <a:gdLst>
              <a:gd name="T0" fmla="*/ 0 w 729"/>
              <a:gd name="T1" fmla="*/ 0 h 149"/>
              <a:gd name="T2" fmla="*/ 6153 w 729"/>
              <a:gd name="T3" fmla="*/ 0 h 149"/>
              <a:gd name="T4" fmla="*/ 6153 w 729"/>
              <a:gd name="T5" fmla="*/ 3494 h 149"/>
              <a:gd name="T6" fmla="*/ 3946 w 729"/>
              <a:gd name="T7" fmla="*/ 3494 h 149"/>
              <a:gd name="T8" fmla="*/ 3946 w 729"/>
              <a:gd name="T9" fmla="*/ 5260 h 149"/>
              <a:gd name="T10" fmla="*/ 0 w 729"/>
              <a:gd name="T11" fmla="*/ 5260 h 149"/>
              <a:gd name="T12" fmla="*/ 0 w 729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9"/>
              <a:gd name="T22" fmla="*/ 0 h 149"/>
              <a:gd name="T23" fmla="*/ 729 w 72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162750" y="45091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?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162750" y="50131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?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987824" y="44278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?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962950" y="48691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?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962950" y="529191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?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619134" y="50131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?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Motivation of Study (2/3)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2875"/>
            <a:ext cx="8686800" cy="5328493"/>
          </a:xfrm>
        </p:spPr>
        <p:txBody>
          <a:bodyPr/>
          <a:lstStyle/>
          <a:p>
            <a:r>
              <a:rPr lang="en-US" altLang="ja-JP" dirty="0"/>
              <a:t>How </a:t>
            </a:r>
            <a:r>
              <a:rPr lang="en-US" altLang="ja-JP" dirty="0" smtClean="0"/>
              <a:t>code </a:t>
            </a:r>
            <a:r>
              <a:rPr lang="en-US" altLang="ja-JP" dirty="0"/>
              <a:t>clones </a:t>
            </a:r>
            <a:r>
              <a:rPr lang="en-US" altLang="ja-JP" dirty="0" smtClean="0"/>
              <a:t>were performed refactoring?</a:t>
            </a:r>
          </a:p>
          <a:p>
            <a:pPr lvl="1"/>
            <a:r>
              <a:rPr lang="en-US" altLang="ja-JP" dirty="0" smtClean="0"/>
              <a:t>Do not know which refactoring pattern is preferentially necessary for a tool support clone refactoring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  <p:sp>
        <p:nvSpPr>
          <p:cNvPr id="9" name="雲形吹き出し 8"/>
          <p:cNvSpPr/>
          <p:nvPr/>
        </p:nvSpPr>
        <p:spPr>
          <a:xfrm>
            <a:off x="3995936" y="3429000"/>
            <a:ext cx="3456384" cy="737689"/>
          </a:xfrm>
          <a:prstGeom prst="cloudCallout">
            <a:avLst>
              <a:gd name="adj1" fmla="val 39235"/>
              <a:gd name="adj2" fmla="val 829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chemeClr val="tx1"/>
                </a:solidFill>
              </a:rPr>
              <a:t>Which refactoring pattern?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979712" y="4509120"/>
            <a:ext cx="1512168" cy="1658781"/>
            <a:chOff x="2450042" y="4767862"/>
            <a:chExt cx="1155390" cy="1298741"/>
          </a:xfrm>
        </p:grpSpPr>
        <p:sp>
          <p:nvSpPr>
            <p:cNvPr id="23" name="AutoShape 42"/>
            <p:cNvSpPr>
              <a:spLocks noChangeArrowheads="1"/>
            </p:cNvSpPr>
            <p:nvPr/>
          </p:nvSpPr>
          <p:spPr bwMode="auto">
            <a:xfrm rot="10800000">
              <a:off x="2450042" y="4767862"/>
              <a:ext cx="1155390" cy="129874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/>
            </a:p>
          </p:txBody>
        </p:sp>
        <p:sp>
          <p:nvSpPr>
            <p:cNvPr id="24" name="Freeform 27"/>
            <p:cNvSpPr>
              <a:spLocks/>
            </p:cNvSpPr>
            <p:nvPr/>
          </p:nvSpPr>
          <p:spPr bwMode="auto">
            <a:xfrm>
              <a:off x="2627784" y="5076556"/>
              <a:ext cx="843223" cy="208018"/>
            </a:xfrm>
            <a:custGeom>
              <a:avLst/>
              <a:gdLst>
                <a:gd name="T0" fmla="*/ 0 w 729"/>
                <a:gd name="T1" fmla="*/ 0 h 149"/>
                <a:gd name="T2" fmla="*/ 6153 w 729"/>
                <a:gd name="T3" fmla="*/ 0 h 149"/>
                <a:gd name="T4" fmla="*/ 6153 w 729"/>
                <a:gd name="T5" fmla="*/ 3494 h 149"/>
                <a:gd name="T6" fmla="*/ 3946 w 729"/>
                <a:gd name="T7" fmla="*/ 3494 h 149"/>
                <a:gd name="T8" fmla="*/ 3946 w 729"/>
                <a:gd name="T9" fmla="*/ 5260 h 149"/>
                <a:gd name="T10" fmla="*/ 0 w 729"/>
                <a:gd name="T11" fmla="*/ 5260 h 149"/>
                <a:gd name="T12" fmla="*/ 0 w 729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9"/>
                <a:gd name="T22" fmla="*/ 0 h 149"/>
                <a:gd name="T23" fmla="*/ 729 w 729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>
                <a:latin typeface="Arial" charset="0"/>
                <a:ea typeface="MS UI Gothic" pitchFamily="50" charset="-128"/>
              </a:endParaRPr>
            </a:p>
          </p:txBody>
        </p:sp>
        <p:sp>
          <p:nvSpPr>
            <p:cNvPr id="25" name="Freeform 27"/>
            <p:cNvSpPr>
              <a:spLocks/>
            </p:cNvSpPr>
            <p:nvPr/>
          </p:nvSpPr>
          <p:spPr bwMode="auto">
            <a:xfrm>
              <a:off x="2627784" y="5517232"/>
              <a:ext cx="843223" cy="208018"/>
            </a:xfrm>
            <a:custGeom>
              <a:avLst/>
              <a:gdLst>
                <a:gd name="T0" fmla="*/ 0 w 729"/>
                <a:gd name="T1" fmla="*/ 0 h 149"/>
                <a:gd name="T2" fmla="*/ 6153 w 729"/>
                <a:gd name="T3" fmla="*/ 0 h 149"/>
                <a:gd name="T4" fmla="*/ 6153 w 729"/>
                <a:gd name="T5" fmla="*/ 3494 h 149"/>
                <a:gd name="T6" fmla="*/ 3946 w 729"/>
                <a:gd name="T7" fmla="*/ 3494 h 149"/>
                <a:gd name="T8" fmla="*/ 3946 w 729"/>
                <a:gd name="T9" fmla="*/ 5260 h 149"/>
                <a:gd name="T10" fmla="*/ 0 w 729"/>
                <a:gd name="T11" fmla="*/ 5260 h 149"/>
                <a:gd name="T12" fmla="*/ 0 w 729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9"/>
                <a:gd name="T22" fmla="*/ 0 h 149"/>
                <a:gd name="T23" fmla="*/ 729 w 729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>
                <a:latin typeface="Arial" charset="0"/>
                <a:ea typeface="MS UI Gothic" pitchFamily="50" charset="-128"/>
              </a:endParaRPr>
            </a:p>
          </p:txBody>
        </p:sp>
      </p:grpSp>
      <p:pic>
        <p:nvPicPr>
          <p:cNvPr id="34" name="Picture 2" descr="ジェスチャ,マンガ,不確か,不確実,人,人々,問題,悩む,感情,疑い,疑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4437112"/>
            <a:ext cx="2015505" cy="2015505"/>
          </a:xfrm>
          <a:prstGeom prst="rect">
            <a:avLst/>
          </a:prstGeom>
          <a:noFill/>
        </p:spPr>
      </p:pic>
      <p:sp>
        <p:nvSpPr>
          <p:cNvPr id="35" name="テキスト ボックス 34"/>
          <p:cNvSpPr txBox="1"/>
          <p:nvPr/>
        </p:nvSpPr>
        <p:spPr>
          <a:xfrm>
            <a:off x="3995936" y="4438853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>
                <a:solidFill>
                  <a:srgbClr val="FF0000"/>
                </a:solidFill>
              </a:rPr>
              <a:t>?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  <p:grpSp>
        <p:nvGrpSpPr>
          <p:cNvPr id="37" name="グループ化 36"/>
          <p:cNvGrpSpPr/>
          <p:nvPr/>
        </p:nvGrpSpPr>
        <p:grpSpPr>
          <a:xfrm>
            <a:off x="4932040" y="4509120"/>
            <a:ext cx="1512168" cy="1730789"/>
            <a:chOff x="2450042" y="4767862"/>
            <a:chExt cx="1155390" cy="1298741"/>
          </a:xfrm>
        </p:grpSpPr>
        <p:sp>
          <p:nvSpPr>
            <p:cNvPr id="38" name="AutoShape 42"/>
            <p:cNvSpPr>
              <a:spLocks noChangeArrowheads="1"/>
            </p:cNvSpPr>
            <p:nvPr/>
          </p:nvSpPr>
          <p:spPr bwMode="auto">
            <a:xfrm rot="10800000">
              <a:off x="2450042" y="4767862"/>
              <a:ext cx="1155390" cy="129874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/>
            </a:p>
          </p:txBody>
        </p:sp>
        <p:sp>
          <p:nvSpPr>
            <p:cNvPr id="40" name="Freeform 27"/>
            <p:cNvSpPr>
              <a:spLocks/>
            </p:cNvSpPr>
            <p:nvPr/>
          </p:nvSpPr>
          <p:spPr bwMode="auto">
            <a:xfrm>
              <a:off x="2627784" y="5517232"/>
              <a:ext cx="843223" cy="208018"/>
            </a:xfrm>
            <a:custGeom>
              <a:avLst/>
              <a:gdLst>
                <a:gd name="T0" fmla="*/ 0 w 729"/>
                <a:gd name="T1" fmla="*/ 0 h 149"/>
                <a:gd name="T2" fmla="*/ 6153 w 729"/>
                <a:gd name="T3" fmla="*/ 0 h 149"/>
                <a:gd name="T4" fmla="*/ 6153 w 729"/>
                <a:gd name="T5" fmla="*/ 3494 h 149"/>
                <a:gd name="T6" fmla="*/ 3946 w 729"/>
                <a:gd name="T7" fmla="*/ 3494 h 149"/>
                <a:gd name="T8" fmla="*/ 3946 w 729"/>
                <a:gd name="T9" fmla="*/ 5260 h 149"/>
                <a:gd name="T10" fmla="*/ 0 w 729"/>
                <a:gd name="T11" fmla="*/ 5260 h 149"/>
                <a:gd name="T12" fmla="*/ 0 w 729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9"/>
                <a:gd name="T22" fmla="*/ 0 h 149"/>
                <a:gd name="T23" fmla="*/ 729 w 729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>
                <a:latin typeface="Arial" charset="0"/>
                <a:ea typeface="MS UI Gothic" pitchFamily="50" charset="-128"/>
              </a:endParaRPr>
            </a:p>
          </p:txBody>
        </p:sp>
      </p:grpSp>
      <p:cxnSp>
        <p:nvCxnSpPr>
          <p:cNvPr id="42" name="カギ線コネクタ 41"/>
          <p:cNvCxnSpPr/>
          <p:nvPr/>
        </p:nvCxnSpPr>
        <p:spPr>
          <a:xfrm>
            <a:off x="3315946" y="5036233"/>
            <a:ext cx="1832118" cy="625015"/>
          </a:xfrm>
          <a:prstGeom prst="bentConnector3">
            <a:avLst>
              <a:gd name="adj1" fmla="val 50000"/>
            </a:avLst>
          </a:prstGeom>
          <a:ln w="127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カギ線コネクタ 47"/>
          <p:cNvCxnSpPr/>
          <p:nvPr/>
        </p:nvCxnSpPr>
        <p:spPr>
          <a:xfrm>
            <a:off x="3347864" y="5589240"/>
            <a:ext cx="1800200" cy="36004"/>
          </a:xfrm>
          <a:prstGeom prst="bentConnector3">
            <a:avLst>
              <a:gd name="adj1" fmla="val 50000"/>
            </a:avLst>
          </a:prstGeom>
          <a:ln w="127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BlueMonday-white">
  <a:themeElements>
    <a:clrScheme name="sel-new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l-new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56B11"/>
        </a:solidFill>
        <a:ln>
          <a:noFill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  <a:scene3d>
          <a:camera prst="orthographicFront">
            <a:rot lat="0" lon="2700000" rev="16200000"/>
          </a:camera>
          <a:lightRig rig="threePt" dir="t"/>
        </a:scene3d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sel-new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Rinko</Template>
  <TotalTime>30597</TotalTime>
  <Words>1544</Words>
  <Application>Microsoft Office PowerPoint</Application>
  <PresentationFormat>画面に合わせる (4:3)</PresentationFormat>
  <Paragraphs>351</Paragraphs>
  <Slides>34</Slides>
  <Notes>26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35" baseType="lpstr">
      <vt:lpstr>Sel-BlueMonday-white</vt:lpstr>
      <vt:lpstr>Investigating Clone Metrics of Merged Code Clones  in Java Programs</vt:lpstr>
      <vt:lpstr>Background: Problem of Code Clone </vt:lpstr>
      <vt:lpstr>Background: Clone Refactoring</vt:lpstr>
      <vt:lpstr>Refactoring Patterns</vt:lpstr>
      <vt:lpstr>Refactoring Patterns</vt:lpstr>
      <vt:lpstr>An Example of Extract Method</vt:lpstr>
      <vt:lpstr>An Example of Replace Method with Method Object</vt:lpstr>
      <vt:lpstr>Motivation of Study (1/3)</vt:lpstr>
      <vt:lpstr>Motivation of Study (2/3)</vt:lpstr>
      <vt:lpstr>Motivation of Study (3/3)</vt:lpstr>
      <vt:lpstr>Study Step</vt:lpstr>
      <vt:lpstr>Study Step</vt:lpstr>
      <vt:lpstr>Identify Clone Refactoring</vt:lpstr>
      <vt:lpstr>Refactoring Detection</vt:lpstr>
      <vt:lpstr>Identify Clone Refactoring</vt:lpstr>
      <vt:lpstr>Problem of Identify Clone Refactoring (1/2)</vt:lpstr>
      <vt:lpstr>Problem of Identify Clone Refactoring (2/2)</vt:lpstr>
      <vt:lpstr>Detecting Code Clone: usim [Mende2010] (1/3)</vt:lpstr>
      <vt:lpstr>Detecting Code Clone: usim [Mende2010] (2/3)</vt:lpstr>
      <vt:lpstr>Detecting Code Clone: usim [Mende2010] (3/3)</vt:lpstr>
      <vt:lpstr>Study Step</vt:lpstr>
      <vt:lpstr>Clone Metrics</vt:lpstr>
      <vt:lpstr>Subject Systems</vt:lpstr>
      <vt:lpstr>The Number of Refactored Code Clones</vt:lpstr>
      <vt:lpstr>The usim Value of Each Patterns (1/2)</vt:lpstr>
      <vt:lpstr>The usim Value of Each Patterns (2/2)</vt:lpstr>
      <vt:lpstr>The Length Difference between Clone Pair of Each Patterns (1/2)</vt:lpstr>
      <vt:lpstr>The Length Difference between Clone Pair of Each Patterns (2/2)</vt:lpstr>
      <vt:lpstr>The Class Distance of Replace Method with Method Object</vt:lpstr>
      <vt:lpstr>Conclusion</vt:lpstr>
      <vt:lpstr>Study Plan (1/3)</vt:lpstr>
      <vt:lpstr>Study Plan (2/3)</vt:lpstr>
      <vt:lpstr>Study Plan (3/3)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a-saitoh</dc:creator>
  <cp:lastModifiedBy>ejchoi</cp:lastModifiedBy>
  <cp:revision>1646</cp:revision>
  <cp:lastPrinted>2012-02-14T01:44:08Z</cp:lastPrinted>
  <dcterms:created xsi:type="dcterms:W3CDTF">2010-05-24T02:21:26Z</dcterms:created>
  <dcterms:modified xsi:type="dcterms:W3CDTF">2012-11-07T04:25:30Z</dcterms:modified>
</cp:coreProperties>
</file>