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256" r:id="rId2"/>
    <p:sldId id="257" r:id="rId3"/>
    <p:sldId id="298" r:id="rId4"/>
    <p:sldId id="297" r:id="rId5"/>
    <p:sldId id="285" r:id="rId6"/>
    <p:sldId id="268" r:id="rId7"/>
    <p:sldId id="270" r:id="rId8"/>
    <p:sldId id="292" r:id="rId9"/>
    <p:sldId id="294" r:id="rId10"/>
    <p:sldId id="278" r:id="rId11"/>
    <p:sldId id="265" r:id="rId12"/>
    <p:sldId id="261" r:id="rId13"/>
    <p:sldId id="266" r:id="rId14"/>
    <p:sldId id="281" r:id="rId15"/>
    <p:sldId id="290" r:id="rId16"/>
    <p:sldId id="263" r:id="rId17"/>
    <p:sldId id="273" r:id="rId18"/>
    <p:sldId id="276" r:id="rId19"/>
    <p:sldId id="264" r:id="rId20"/>
    <p:sldId id="272" r:id="rId21"/>
    <p:sldId id="269" r:id="rId22"/>
    <p:sldId id="267" r:id="rId23"/>
    <p:sldId id="287" r:id="rId24"/>
    <p:sldId id="289" r:id="rId25"/>
    <p:sldId id="291" r:id="rId26"/>
    <p:sldId id="293" r:id="rId27"/>
    <p:sldId id="299" r:id="rId28"/>
    <p:sldId id="295" r:id="rId2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45" autoAdjust="0"/>
  </p:normalViewPr>
  <p:slideViewPr>
    <p:cSldViewPr>
      <p:cViewPr varScale="1">
        <p:scale>
          <a:sx n="73" d="100"/>
          <a:sy n="73" d="100"/>
        </p:scale>
        <p:origin x="-792" y="-96"/>
      </p:cViewPr>
      <p:guideLst>
        <p:guide orient="horz" pos="2160"/>
        <p:guide pos="2880"/>
      </p:guideLst>
    </p:cSldViewPr>
  </p:slideViewPr>
  <p:outlineViewPr>
    <p:cViewPr>
      <p:scale>
        <a:sx n="33" d="100"/>
        <a:sy n="33" d="100"/>
      </p:scale>
      <p:origin x="0" y="2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7609AE43-201D-4191-8089-3F948B9DDA9C}" type="datetimeFigureOut">
              <a:rPr kumimoji="1" lang="ja-JP" altLang="en-US" smtClean="0"/>
              <a:t>2013/2/12</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926A23BD-654D-4EF0-8EE1-BDD728C64960}" type="slidenum">
              <a:rPr kumimoji="1" lang="ja-JP" altLang="en-US" smtClean="0"/>
              <a:t>‹#›</a:t>
            </a:fld>
            <a:endParaRPr kumimoji="1" lang="ja-JP" altLang="en-US"/>
          </a:p>
        </p:txBody>
      </p:sp>
    </p:spTree>
    <p:extLst>
      <p:ext uri="{BB962C8B-B14F-4D97-AF65-F5344CB8AC3E}">
        <p14:creationId xmlns:p14="http://schemas.microsoft.com/office/powerpoint/2010/main" val="2534488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76788D0-B42B-497F-ACC8-5972724CABED}" type="datetimeFigureOut">
              <a:rPr kumimoji="1" lang="ja-JP" altLang="en-US" smtClean="0"/>
              <a:t>2013/2/12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8D46C641-6468-4EEA-8DB9-D9B16E1EEFB9}" type="slidenum">
              <a:rPr kumimoji="1" lang="ja-JP" altLang="en-US" smtClean="0"/>
              <a:t>‹#›</a:t>
            </a:fld>
            <a:endParaRPr kumimoji="1" lang="ja-JP" altLang="en-US"/>
          </a:p>
        </p:txBody>
      </p:sp>
    </p:spTree>
    <p:extLst>
      <p:ext uri="{BB962C8B-B14F-4D97-AF65-F5344CB8AC3E}">
        <p14:creationId xmlns:p14="http://schemas.microsoft.com/office/powerpoint/2010/main" val="72848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コードクローンの説明</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a:t>
            </a:fld>
            <a:endParaRPr kumimoji="1" lang="ja-JP" altLang="en-US"/>
          </a:p>
        </p:txBody>
      </p:sp>
    </p:spTree>
    <p:extLst>
      <p:ext uri="{BB962C8B-B14F-4D97-AF65-F5344CB8AC3E}">
        <p14:creationId xmlns:p14="http://schemas.microsoft.com/office/powerpoint/2010/main" val="4193017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○○するために☓☓を調査する</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24</a:t>
            </a:fld>
            <a:endParaRPr kumimoji="1" lang="ja-JP" altLang="en-US"/>
          </a:p>
        </p:txBody>
      </p:sp>
    </p:spTree>
    <p:extLst>
      <p:ext uri="{BB962C8B-B14F-4D97-AF65-F5344CB8AC3E}">
        <p14:creationId xmlns:p14="http://schemas.microsoft.com/office/powerpoint/2010/main" val="4062322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重要なメソッド呼び出し、とかの説明とおおまかな調査の流れ</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25</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重要なメソッド呼び出し、とかの説明とおおまかな調査の流れ</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26</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4</a:t>
            </a:fld>
            <a:endParaRPr kumimoji="1" lang="ja-JP" altLang="en-US"/>
          </a:p>
        </p:txBody>
      </p:sp>
    </p:spTree>
    <p:extLst>
      <p:ext uri="{BB962C8B-B14F-4D97-AF65-F5344CB8AC3E}">
        <p14:creationId xmlns:p14="http://schemas.microsoft.com/office/powerpoint/2010/main" val="4062322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変更とは</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5</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6</a:t>
            </a:fld>
            <a:endParaRPr kumimoji="1" lang="ja-JP" altLang="en-US"/>
          </a:p>
        </p:txBody>
      </p:sp>
    </p:spTree>
    <p:extLst>
      <p:ext uri="{BB962C8B-B14F-4D97-AF65-F5344CB8AC3E}">
        <p14:creationId xmlns:p14="http://schemas.microsoft.com/office/powerpoint/2010/main" val="625033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ending</a:t>
            </a:r>
            <a:r>
              <a:rPr kumimoji="1" lang="ja-JP" altLang="en-US" dirty="0" smtClean="0"/>
              <a:t>：なんらかの準備を行ったあと，最後に重要な処理をすることが多い</a:t>
            </a:r>
            <a:endParaRPr kumimoji="1" lang="en-US" altLang="ja-JP" dirty="0" smtClean="0"/>
          </a:p>
          <a:p>
            <a:r>
              <a:rPr kumimoji="1" lang="en-US" altLang="ja-JP" dirty="0" smtClean="0"/>
              <a:t>void-return</a:t>
            </a:r>
            <a:r>
              <a:rPr kumimoji="1" lang="ja-JP" altLang="en-US" dirty="0" smtClean="0"/>
              <a:t>：</a:t>
            </a:r>
            <a:endParaRPr kumimoji="1" lang="en-US" altLang="ja-JP" dirty="0" smtClean="0"/>
          </a:p>
          <a:p>
            <a:r>
              <a:rPr kumimoji="1" lang="en-US" altLang="ja-JP" dirty="0" smtClean="0"/>
              <a:t>same-action::</a:t>
            </a:r>
            <a:r>
              <a:rPr kumimoji="1" lang="ja-JP" altLang="en-US" dirty="0" smtClean="0"/>
              <a:t>そのメソッドの主な動作を担当している可能性が高い。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7</a:t>
            </a:fld>
            <a:endParaRPr kumimoji="1" lang="ja-JP" altLang="en-US"/>
          </a:p>
        </p:txBody>
      </p:sp>
    </p:spTree>
    <p:extLst>
      <p:ext uri="{BB962C8B-B14F-4D97-AF65-F5344CB8AC3E}">
        <p14:creationId xmlns:p14="http://schemas.microsoft.com/office/powerpoint/2010/main" val="1891503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9</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11</a:t>
            </a:fld>
            <a:endParaRPr kumimoji="1" lang="ja-JP" altLang="en-US"/>
          </a:p>
        </p:txBody>
      </p:sp>
    </p:spTree>
    <p:extLst>
      <p:ext uri="{BB962C8B-B14F-4D97-AF65-F5344CB8AC3E}">
        <p14:creationId xmlns:p14="http://schemas.microsoft.com/office/powerpoint/2010/main" val="4220837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多くのコードクローンでは，主要な処理の再利用のためにコピペが行われている</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12</a:t>
            </a:fld>
            <a:endParaRPr kumimoji="1" lang="ja-JP" altLang="en-US"/>
          </a:p>
        </p:txBody>
      </p:sp>
    </p:spTree>
    <p:extLst>
      <p:ext uri="{BB962C8B-B14F-4D97-AF65-F5344CB8AC3E}">
        <p14:creationId xmlns:p14="http://schemas.microsoft.com/office/powerpoint/2010/main" val="3161463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a:t>
            </a:r>
            <a:endParaRPr kumimoji="1" lang="ja-JP" altLang="en-US" dirty="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16</a:t>
            </a:fld>
            <a:endParaRPr kumimoji="1" lang="ja-JP" altLang="en-US"/>
          </a:p>
        </p:txBody>
      </p:sp>
    </p:spTree>
    <p:extLst>
      <p:ext uri="{BB962C8B-B14F-4D97-AF65-F5344CB8AC3E}">
        <p14:creationId xmlns:p14="http://schemas.microsoft.com/office/powerpoint/2010/main" val="324740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pPr lvl="0"/>
            <a:r>
              <a:rPr lang="ja-JP" altLang="en-US" noProof="0" smtClean="0"/>
              <a:t>マスター サブタイトルの書式設定</a:t>
            </a:r>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3092" name="Picture 20"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8" y="5824538"/>
            <a:ext cx="1624012" cy="557212"/>
          </a:xfrm>
          <a:prstGeom prst="rect">
            <a:avLst/>
          </a:prstGeom>
          <a:noFill/>
          <a:extLst>
            <a:ext uri="{909E8E84-426E-40DD-AFC4-6F175D3DCCD1}">
              <a14:hiddenFill xmlns:a14="http://schemas.microsoft.com/office/drawing/2010/main">
                <a:solidFill>
                  <a:srgbClr val="FFFFFF"/>
                </a:solidFill>
              </a14:hiddenFill>
            </a:ext>
          </a:extLst>
        </p:spPr>
      </p:pic>
      <p:sp>
        <p:nvSpPr>
          <p:cNvPr id="3093" name="Rectangle 21"/>
          <p:cNvSpPr>
            <a:spLocks noChangeArrowheads="1"/>
          </p:cNvSpPr>
          <p:nvPr/>
        </p:nvSpPr>
        <p:spPr bwMode="auto">
          <a:xfrm>
            <a:off x="2484438" y="5805488"/>
            <a:ext cx="439261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200" b="1" i="1">
                <a:solidFill>
                  <a:srgbClr val="3366CC"/>
                </a:solidFill>
              </a:rPr>
              <a:t>Department of Computer Science, </a:t>
            </a:r>
          </a:p>
          <a:p>
            <a:r>
              <a:rPr lang="en-US" altLang="ja-JP" sz="1200" b="1" i="1">
                <a:solidFill>
                  <a:srgbClr val="3366CC"/>
                </a:solidFill>
              </a:rPr>
              <a:t>Graduate School of Information Science &amp; Technology,</a:t>
            </a:r>
          </a:p>
          <a:p>
            <a:r>
              <a:rPr lang="en-US" altLang="ja-JP" sz="1200" b="1" i="1">
                <a:solidFill>
                  <a:srgbClr val="3366CC"/>
                </a:solidFill>
              </a:rPr>
              <a:t>Osaka University</a:t>
            </a:r>
          </a:p>
        </p:txBody>
      </p:sp>
      <p:sp>
        <p:nvSpPr>
          <p:cNvPr id="3095" name="Rectangle 23"/>
          <p:cNvSpPr>
            <a:spLocks noChangeArrowheads="1"/>
          </p:cNvSpPr>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ja-JP" sz="1000"/>
          </a:p>
        </p:txBody>
      </p:sp>
      <p:sp>
        <p:nvSpPr>
          <p:cNvPr id="3096" name="Rectangle 24"/>
          <p:cNvSpPr>
            <a:spLocks noChangeArrowheads="1"/>
          </p:cNvSpPr>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en-US" altLang="ja-JP" sz="1000"/>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6" name="Rectangle 34"/>
          <p:cNvSpPr>
            <a:spLocks noGrp="1" noChangeArrowheads="1"/>
          </p:cNvSpPr>
          <p:nvPr>
            <p:ph type="sldNum" sz="quarter" idx="4"/>
          </p:nvPr>
        </p:nvSpPr>
        <p:spPr>
          <a:xfrm>
            <a:off x="6759575" y="6534150"/>
            <a:ext cx="2133600" cy="279400"/>
          </a:xfrm>
        </p:spPr>
        <p:txBody>
          <a:bodyPr/>
          <a:lstStyle>
            <a:lvl1pPr>
              <a:defRPr/>
            </a:lvl1pPr>
          </a:lstStyle>
          <a:p>
            <a:fld id="{C5109D6F-1A5C-458E-8B50-1B4585271E2F}"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154900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78563" cy="6121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191014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7046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77282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729623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ー 6"/>
          <p:cNvSpPr>
            <a:spLocks noGrp="1"/>
          </p:cNvSpPr>
          <p:nvPr>
            <p:ph type="ftr" sz="quarter" idx="10"/>
          </p:nvPr>
        </p:nvSpPr>
        <p:spPr/>
        <p:txBody>
          <a:bodyPr/>
          <a:lstStyle>
            <a:lvl1pPr>
              <a:defRPr/>
            </a:lvl1pPr>
          </a:lstStyle>
          <a:p>
            <a:endParaRPr kumimoji="1" lang="ja-JP" altLang="en-US"/>
          </a:p>
        </p:txBody>
      </p:sp>
      <p:sp>
        <p:nvSpPr>
          <p:cNvPr id="8" name="スライド番号プレースホルダー 7"/>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480153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フッター プレースホルダー 2"/>
          <p:cNvSpPr>
            <a:spLocks noGrp="1"/>
          </p:cNvSpPr>
          <p:nvPr>
            <p:ph type="ftr" sz="quarter" idx="10"/>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82018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kumimoji="1" lang="ja-JP" altLang="en-US"/>
          </a:p>
        </p:txBody>
      </p:sp>
      <p:sp>
        <p:nvSpPr>
          <p:cNvPr id="3" name="スライド番号プレースホルダー 2"/>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650751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66868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142636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9" name="Rectangle 5"/>
          <p:cNvSpPr>
            <a:spLocks noGrp="1" noChangeArrowheads="1"/>
          </p:cNvSpPr>
          <p:nvPr>
            <p:ph type="ftr" sz="quarter" idx="3"/>
          </p:nvPr>
        </p:nvSpPr>
        <p:spPr bwMode="auto">
          <a:xfrm>
            <a:off x="1892300" y="6308725"/>
            <a:ext cx="6567488"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pic>
        <p:nvPicPr>
          <p:cNvPr id="1062" name="Picture 38" descr="sel-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55600" y="6381750"/>
            <a:ext cx="1408113" cy="484188"/>
          </a:xfrm>
          <a:prstGeom prst="rect">
            <a:avLst/>
          </a:prstGeom>
          <a:noFill/>
          <a:extLst>
            <a:ext uri="{909E8E84-426E-40DD-AFC4-6F175D3DCCD1}">
              <a14:hiddenFill xmlns:a14="http://schemas.microsoft.com/office/drawing/2010/main">
                <a:solidFill>
                  <a:srgbClr val="FFFFFF"/>
                </a:solidFill>
              </a14:hiddenFill>
            </a:ext>
          </a:extLst>
        </p:spPr>
      </p:pic>
      <p:sp>
        <p:nvSpPr>
          <p:cNvPr id="1063" name="Rectangle 39"/>
          <p:cNvSpPr>
            <a:spLocks noChangeArrowheads="1"/>
          </p:cNvSpPr>
          <p:nvPr/>
        </p:nvSpPr>
        <p:spPr bwMode="auto">
          <a:xfrm>
            <a:off x="1835150" y="6608763"/>
            <a:ext cx="668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4" name="Rectangle 40"/>
          <p:cNvSpPr>
            <a:spLocks noGrp="1" noChangeArrowheads="1"/>
          </p:cNvSpPr>
          <p:nvPr>
            <p:ph type="sldNum" sz="quarter" idx="4"/>
          </p:nvPr>
        </p:nvSpPr>
        <p:spPr bwMode="auto">
          <a:xfrm>
            <a:off x="8459788" y="6605588"/>
            <a:ext cx="4318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5109D6F-1A5C-458E-8B50-1B4585271E2F}"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charset="-128"/>
        </a:defRPr>
      </a:lvl2pPr>
      <a:lvl3pPr algn="l" rtl="0" eaLnBrk="1" fontAlgn="base" hangingPunct="1">
        <a:spcBef>
          <a:spcPct val="0"/>
        </a:spcBef>
        <a:spcAft>
          <a:spcPct val="0"/>
        </a:spcAft>
        <a:defRPr kumimoji="1" sz="4000">
          <a:solidFill>
            <a:schemeClr val="tx2"/>
          </a:solidFill>
          <a:latin typeface="Arial" charset="0"/>
          <a:ea typeface="ＭＳ Ｐゴシック" charset="-128"/>
        </a:defRPr>
      </a:lvl3pPr>
      <a:lvl4pPr algn="l" rtl="0" eaLnBrk="1" fontAlgn="base" hangingPunct="1">
        <a:spcBef>
          <a:spcPct val="0"/>
        </a:spcBef>
        <a:spcAft>
          <a:spcPct val="0"/>
        </a:spcAft>
        <a:defRPr kumimoji="1" sz="4000">
          <a:solidFill>
            <a:schemeClr val="tx2"/>
          </a:solidFill>
          <a:latin typeface="Arial" charset="0"/>
          <a:ea typeface="ＭＳ Ｐゴシック" charset="-128"/>
        </a:defRPr>
      </a:lvl4pPr>
      <a:lvl5pPr algn="l" rtl="0" eaLnBrk="1" fontAlgn="base" hangingPunct="1">
        <a:spcBef>
          <a:spcPct val="0"/>
        </a:spcBef>
        <a:spcAft>
          <a:spcPct val="0"/>
        </a:spcAft>
        <a:defRPr kumimoji="1" sz="40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1628800"/>
            <a:ext cx="6552728" cy="1008063"/>
          </a:xfrm>
        </p:spPr>
        <p:txBody>
          <a:bodyPr/>
          <a:lstStyle/>
          <a:p>
            <a:r>
              <a:rPr kumimoji="1" lang="ja-JP" altLang="en-US" dirty="0" smtClean="0"/>
              <a:t>コードクローンに含まれるメソッド呼び出しの</a:t>
            </a:r>
            <a:r>
              <a:rPr kumimoji="1" lang="en-US" altLang="ja-JP" dirty="0" smtClean="0"/>
              <a:t/>
            </a:r>
            <a:br>
              <a:rPr kumimoji="1" lang="en-US" altLang="ja-JP" dirty="0" smtClean="0"/>
            </a:br>
            <a:r>
              <a:rPr kumimoji="1" lang="ja-JP" altLang="en-US" dirty="0" smtClean="0"/>
              <a:t>変更度合の分析</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井上研究室</a:t>
            </a:r>
            <a:endParaRPr kumimoji="1" lang="en-US" altLang="ja-JP" dirty="0" smtClean="0"/>
          </a:p>
          <a:p>
            <a:r>
              <a:rPr lang="ja-JP" altLang="en-US" dirty="0"/>
              <a:t>工藤良介</a:t>
            </a:r>
            <a:endParaRPr kumimoji="1" lang="ja-JP" altLang="en-US" dirty="0"/>
          </a:p>
        </p:txBody>
      </p:sp>
      <p:sp>
        <p:nvSpPr>
          <p:cNvPr id="5" name="スライド番号プレースホルダー 4"/>
          <p:cNvSpPr>
            <a:spLocks noGrp="1"/>
          </p:cNvSpPr>
          <p:nvPr>
            <p:ph type="sldNum" sz="quarter" idx="4"/>
          </p:nvPr>
        </p:nvSpPr>
        <p:spPr/>
        <p:txBody>
          <a:bodyPr/>
          <a:lstStyle/>
          <a:p>
            <a:fld id="{C5109D6F-1A5C-458E-8B50-1B4585271E2F}" type="slidenum">
              <a:rPr kumimoji="1" lang="ja-JP" altLang="en-US" smtClean="0"/>
              <a:t>1</a:t>
            </a:fld>
            <a:endParaRPr kumimoji="1" lang="ja-JP" altLang="en-US"/>
          </a:p>
        </p:txBody>
      </p:sp>
    </p:spTree>
    <p:extLst>
      <p:ext uri="{BB962C8B-B14F-4D97-AF65-F5344CB8AC3E}">
        <p14:creationId xmlns:p14="http://schemas.microsoft.com/office/powerpoint/2010/main" val="33118555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4" name="メモ 3"/>
          <p:cNvSpPr/>
          <p:nvPr/>
        </p:nvSpPr>
        <p:spPr>
          <a:xfrm>
            <a:off x="412867" y="1917457"/>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 name="直線コネクタ 4"/>
          <p:cNvCxnSpPr/>
          <p:nvPr/>
        </p:nvCxnSpPr>
        <p:spPr>
          <a:xfrm>
            <a:off x="568442" y="21270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568442" y="22032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568442" y="22746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568442" y="23413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568442" y="24175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568442" y="248895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68442" y="25556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568442" y="26318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568442" y="270327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568442" y="27699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68442" y="28461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直方体 15"/>
          <p:cNvSpPr/>
          <p:nvPr/>
        </p:nvSpPr>
        <p:spPr>
          <a:xfrm>
            <a:off x="2037971" y="2198775"/>
            <a:ext cx="1080120" cy="504056"/>
          </a:xfrm>
          <a:prstGeom prst="cube">
            <a:avLst/>
          </a:prstGeom>
          <a:solidFill>
            <a:schemeClr val="accent4">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err="1" smtClean="0"/>
              <a:t>CCFinder</a:t>
            </a:r>
            <a:endParaRPr kumimoji="1" lang="ja-JP" altLang="en-US" sz="1400" dirty="0"/>
          </a:p>
        </p:txBody>
      </p:sp>
      <p:sp>
        <p:nvSpPr>
          <p:cNvPr id="17" name="右矢印 16"/>
          <p:cNvSpPr/>
          <p:nvPr/>
        </p:nvSpPr>
        <p:spPr>
          <a:xfrm>
            <a:off x="1605923" y="2417520"/>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3"/>
          <p:cNvSpPr txBox="1">
            <a:spLocks noChangeArrowheads="1"/>
          </p:cNvSpPr>
          <p:nvPr/>
        </p:nvSpPr>
        <p:spPr bwMode="auto">
          <a:xfrm>
            <a:off x="1533915"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dirty="0"/>
              <a:t>入力</a:t>
            </a:r>
          </a:p>
        </p:txBody>
      </p:sp>
      <p:sp>
        <p:nvSpPr>
          <p:cNvPr id="20" name="テキスト ボックス 13"/>
          <p:cNvSpPr txBox="1">
            <a:spLocks noChangeArrowheads="1"/>
          </p:cNvSpPr>
          <p:nvPr/>
        </p:nvSpPr>
        <p:spPr bwMode="auto">
          <a:xfrm>
            <a:off x="177856" y="3213601"/>
            <a:ext cx="1541583"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2000" dirty="0" smtClean="0"/>
              <a:t>Java</a:t>
            </a:r>
          </a:p>
          <a:p>
            <a:pPr algn="ctr" eaLnBrk="1" hangingPunct="1"/>
            <a:r>
              <a:rPr lang="ja-JP" altLang="en-US" sz="2000" dirty="0" smtClean="0"/>
              <a:t>ソースコード</a:t>
            </a:r>
            <a:endParaRPr lang="ja-JP" altLang="en-US" sz="2000" dirty="0"/>
          </a:p>
        </p:txBody>
      </p:sp>
      <p:sp>
        <p:nvSpPr>
          <p:cNvPr id="21" name="右矢印 20"/>
          <p:cNvSpPr/>
          <p:nvPr/>
        </p:nvSpPr>
        <p:spPr>
          <a:xfrm>
            <a:off x="3262107" y="2424664"/>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3694155" y="1965776"/>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3" name="直線コネクタ 22"/>
          <p:cNvCxnSpPr/>
          <p:nvPr/>
        </p:nvCxnSpPr>
        <p:spPr>
          <a:xfrm>
            <a:off x="3849730" y="21753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3849730" y="22515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3849730" y="23229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3849730" y="23896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849730" y="24658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849730" y="253727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849730" y="26039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849730" y="26801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849730" y="275158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3849730" y="28182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849730" y="28944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13"/>
          <p:cNvSpPr txBox="1">
            <a:spLocks noChangeArrowheads="1"/>
          </p:cNvSpPr>
          <p:nvPr/>
        </p:nvSpPr>
        <p:spPr bwMode="auto">
          <a:xfrm>
            <a:off x="3431838" y="3213601"/>
            <a:ext cx="1742782"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000" dirty="0" smtClean="0"/>
              <a:t>コードクローン情報</a:t>
            </a:r>
            <a:endParaRPr lang="ja-JP" altLang="en-US" sz="2000" dirty="0"/>
          </a:p>
        </p:txBody>
      </p:sp>
      <p:sp>
        <p:nvSpPr>
          <p:cNvPr id="35" name="テキスト ボックス 13"/>
          <p:cNvSpPr txBox="1">
            <a:spLocks noChangeArrowheads="1"/>
          </p:cNvSpPr>
          <p:nvPr/>
        </p:nvSpPr>
        <p:spPr bwMode="auto">
          <a:xfrm>
            <a:off x="1706855" y="2818264"/>
            <a:ext cx="187405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dirty="0" smtClean="0"/>
              <a:t>コードクローン検出ツール</a:t>
            </a:r>
            <a:endParaRPr lang="ja-JP" altLang="en-US" sz="1200" b="1" dirty="0"/>
          </a:p>
        </p:txBody>
      </p:sp>
      <p:sp>
        <p:nvSpPr>
          <p:cNvPr id="36" name="右矢印 35"/>
          <p:cNvSpPr/>
          <p:nvPr/>
        </p:nvSpPr>
        <p:spPr>
          <a:xfrm>
            <a:off x="5189202" y="2424664"/>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直方体 36"/>
          <p:cNvSpPr/>
          <p:nvPr/>
        </p:nvSpPr>
        <p:spPr>
          <a:xfrm>
            <a:off x="5748018" y="2239310"/>
            <a:ext cx="1200246" cy="504056"/>
          </a:xfrm>
          <a:prstGeom prst="cub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分析ツール</a:t>
            </a:r>
            <a:endParaRPr kumimoji="1" lang="ja-JP" altLang="en-US" sz="1400" dirty="0"/>
          </a:p>
        </p:txBody>
      </p:sp>
      <p:sp>
        <p:nvSpPr>
          <p:cNvPr id="38" name="正方形/長方形 37"/>
          <p:cNvSpPr/>
          <p:nvPr/>
        </p:nvSpPr>
        <p:spPr>
          <a:xfrm>
            <a:off x="3297154" y="4068361"/>
            <a:ext cx="2012149" cy="931748"/>
          </a:xfrm>
          <a:prstGeom prst="rect">
            <a:avLst/>
          </a:prstGeom>
          <a:solidFill>
            <a:schemeClr val="accent1">
              <a:alpha val="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クローンの位置｛ファイル，行，列</a:t>
            </a:r>
            <a:r>
              <a:rPr lang="ja-JP" altLang="en-US" dirty="0">
                <a:solidFill>
                  <a:schemeClr val="tx1"/>
                </a:solidFill>
              </a:rPr>
              <a:t>｝</a:t>
            </a:r>
            <a:endParaRPr kumimoji="1" lang="ja-JP" altLang="en-US" dirty="0">
              <a:solidFill>
                <a:schemeClr val="tx1"/>
              </a:solidFill>
            </a:endParaRPr>
          </a:p>
        </p:txBody>
      </p:sp>
      <p:sp>
        <p:nvSpPr>
          <p:cNvPr id="39" name="右矢印 38"/>
          <p:cNvSpPr/>
          <p:nvPr/>
        </p:nvSpPr>
        <p:spPr>
          <a:xfrm>
            <a:off x="7164288" y="2425682"/>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13"/>
          <p:cNvSpPr txBox="1">
            <a:spLocks noChangeArrowheads="1"/>
          </p:cNvSpPr>
          <p:nvPr/>
        </p:nvSpPr>
        <p:spPr bwMode="auto">
          <a:xfrm>
            <a:off x="5078107"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dirty="0"/>
              <a:t>入力</a:t>
            </a:r>
          </a:p>
        </p:txBody>
      </p:sp>
      <p:sp>
        <p:nvSpPr>
          <p:cNvPr id="41" name="テキスト ボックス 13"/>
          <p:cNvSpPr txBox="1">
            <a:spLocks noChangeArrowheads="1"/>
          </p:cNvSpPr>
          <p:nvPr/>
        </p:nvSpPr>
        <p:spPr bwMode="auto">
          <a:xfrm>
            <a:off x="2924132"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dirty="0" smtClean="0"/>
              <a:t>出力</a:t>
            </a:r>
            <a:endParaRPr lang="ja-JP" altLang="en-US" dirty="0"/>
          </a:p>
        </p:txBody>
      </p:sp>
      <p:sp>
        <p:nvSpPr>
          <p:cNvPr id="42" name="テキスト ボックス 13"/>
          <p:cNvSpPr txBox="1">
            <a:spLocks noChangeArrowheads="1"/>
          </p:cNvSpPr>
          <p:nvPr/>
        </p:nvSpPr>
        <p:spPr bwMode="auto">
          <a:xfrm>
            <a:off x="6854282"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dirty="0" smtClean="0"/>
              <a:t>出力</a:t>
            </a:r>
            <a:endParaRPr lang="ja-JP" altLang="en-US" dirty="0"/>
          </a:p>
        </p:txBody>
      </p:sp>
      <p:sp>
        <p:nvSpPr>
          <p:cNvPr id="44" name="メモ 43"/>
          <p:cNvSpPr/>
          <p:nvPr/>
        </p:nvSpPr>
        <p:spPr>
          <a:xfrm>
            <a:off x="7596336" y="203245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45" name="直線コネクタ 44"/>
          <p:cNvCxnSpPr/>
          <p:nvPr/>
        </p:nvCxnSpPr>
        <p:spPr>
          <a:xfrm>
            <a:off x="7751911" y="224200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7751911" y="231820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7751911" y="23896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7751911" y="245631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7751911" y="253251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7751911" y="26039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7751911" y="26706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7751911" y="27468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7751911" y="28182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7751911" y="28849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7751911" y="29611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テキスト ボックス 13"/>
          <p:cNvSpPr txBox="1">
            <a:spLocks noChangeArrowheads="1"/>
          </p:cNvSpPr>
          <p:nvPr/>
        </p:nvSpPr>
        <p:spPr bwMode="auto">
          <a:xfrm>
            <a:off x="7020272" y="3286725"/>
            <a:ext cx="1953867"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000" dirty="0" smtClean="0"/>
              <a:t>メソッド呼び出し情報</a:t>
            </a:r>
            <a:endParaRPr lang="ja-JP" altLang="en-US" sz="2000" dirty="0"/>
          </a:p>
        </p:txBody>
      </p:sp>
      <p:sp>
        <p:nvSpPr>
          <p:cNvPr id="57" name="テキスト ボックス 13"/>
          <p:cNvSpPr txBox="1">
            <a:spLocks noChangeArrowheads="1"/>
          </p:cNvSpPr>
          <p:nvPr/>
        </p:nvSpPr>
        <p:spPr bwMode="auto">
          <a:xfrm>
            <a:off x="7020272" y="4154595"/>
            <a:ext cx="1742782"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sz="1200" b="1" dirty="0"/>
          </a:p>
        </p:txBody>
      </p:sp>
      <p:sp>
        <p:nvSpPr>
          <p:cNvPr id="59" name="テキスト ボックス 58"/>
          <p:cNvSpPr txBox="1"/>
          <p:nvPr/>
        </p:nvSpPr>
        <p:spPr>
          <a:xfrm>
            <a:off x="7178318" y="4068361"/>
            <a:ext cx="1760795" cy="646331"/>
          </a:xfrm>
          <a:prstGeom prst="rect">
            <a:avLst/>
          </a:prstGeom>
          <a:noFill/>
        </p:spPr>
        <p:txBody>
          <a:bodyPr wrap="square" rtlCol="0">
            <a:spAutoFit/>
          </a:bodyPr>
          <a:lstStyle/>
          <a:p>
            <a:r>
              <a:rPr kumimoji="1" lang="ja-JP" altLang="en-US" dirty="0" smtClean="0"/>
              <a:t>・ </a:t>
            </a:r>
            <a:r>
              <a:rPr kumimoji="1" lang="ja-JP" altLang="en-US" b="1" dirty="0" smtClean="0"/>
              <a:t>メソッド呼び出しは重要か否か</a:t>
            </a:r>
            <a:endParaRPr kumimoji="1" lang="ja-JP" altLang="en-US" b="1" dirty="0"/>
          </a:p>
        </p:txBody>
      </p:sp>
      <p:sp>
        <p:nvSpPr>
          <p:cNvPr id="60" name="テキスト ボックス 59"/>
          <p:cNvSpPr txBox="1"/>
          <p:nvPr/>
        </p:nvSpPr>
        <p:spPr>
          <a:xfrm>
            <a:off x="7236295" y="4797152"/>
            <a:ext cx="1774529" cy="923330"/>
          </a:xfrm>
          <a:prstGeom prst="rect">
            <a:avLst/>
          </a:prstGeom>
          <a:noFill/>
        </p:spPr>
        <p:txBody>
          <a:bodyPr wrap="square" rtlCol="0">
            <a:spAutoFit/>
          </a:bodyPr>
          <a:lstStyle/>
          <a:p>
            <a:r>
              <a:rPr kumimoji="1" lang="ja-JP" altLang="en-US" dirty="0" smtClean="0"/>
              <a:t>・ </a:t>
            </a:r>
            <a:r>
              <a:rPr kumimoji="1" lang="ja-JP" altLang="en-US" b="1" dirty="0" smtClean="0"/>
              <a:t>クローン間の</a:t>
            </a:r>
            <a:endParaRPr kumimoji="1" lang="en-US" altLang="ja-JP" b="1" dirty="0" smtClean="0"/>
          </a:p>
          <a:p>
            <a:r>
              <a:rPr kumimoji="1" lang="ja-JP" altLang="en-US" b="1" dirty="0" smtClean="0"/>
              <a:t>メソッド呼び出しの変更度合</a:t>
            </a:r>
            <a:endParaRPr kumimoji="1" lang="ja-JP" altLang="en-US" b="1" dirty="0"/>
          </a:p>
        </p:txBody>
      </p:sp>
      <p:sp>
        <p:nvSpPr>
          <p:cNvPr id="61" name="正方形/長方形 60"/>
          <p:cNvSpPr/>
          <p:nvPr/>
        </p:nvSpPr>
        <p:spPr>
          <a:xfrm>
            <a:off x="7198771" y="4006229"/>
            <a:ext cx="1783908" cy="1808911"/>
          </a:xfrm>
          <a:prstGeom prst="rect">
            <a:avLst/>
          </a:prstGeom>
          <a:solidFill>
            <a:schemeClr val="accent1">
              <a:alpha val="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スライド番号プレースホルダー 61"/>
          <p:cNvSpPr>
            <a:spLocks noGrp="1"/>
          </p:cNvSpPr>
          <p:nvPr>
            <p:ph type="sldNum" sz="quarter" idx="11"/>
          </p:nvPr>
        </p:nvSpPr>
        <p:spPr/>
        <p:txBody>
          <a:bodyPr/>
          <a:lstStyle/>
          <a:p>
            <a:fld id="{C5109D6F-1A5C-458E-8B50-1B4585271E2F}" type="slidenum">
              <a:rPr kumimoji="1" lang="ja-JP" altLang="en-US" smtClean="0"/>
              <a:t>10</a:t>
            </a:fld>
            <a:endParaRPr kumimoji="1" lang="ja-JP" altLang="en-US"/>
          </a:p>
        </p:txBody>
      </p:sp>
    </p:spTree>
    <p:extLst>
      <p:ext uri="{BB962C8B-B14F-4D97-AF65-F5344CB8AC3E}">
        <p14:creationId xmlns:p14="http://schemas.microsoft.com/office/powerpoint/2010/main" val="355470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研究対象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以下の</a:t>
            </a:r>
            <a:r>
              <a:rPr kumimoji="1" lang="en-US" altLang="ja-JP" dirty="0" smtClean="0"/>
              <a:t>6</a:t>
            </a:r>
            <a:r>
              <a:rPr kumimoji="1" lang="ja-JP" altLang="en-US" dirty="0" err="1" smtClean="0"/>
              <a:t>つの</a:t>
            </a:r>
            <a:r>
              <a:rPr kumimoji="1" lang="en-US" altLang="ja-JP" dirty="0" smtClean="0"/>
              <a:t>Java</a:t>
            </a:r>
            <a:r>
              <a:rPr kumimoji="1" lang="ja-JP" altLang="en-US" dirty="0" smtClean="0"/>
              <a:t>で記述されたオープンソースソフトウェアを対象とする．</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046528020"/>
              </p:ext>
            </p:extLst>
          </p:nvPr>
        </p:nvGraphicFramePr>
        <p:xfrm>
          <a:off x="1691680" y="2564904"/>
          <a:ext cx="6336704" cy="3600401"/>
        </p:xfrm>
        <a:graphic>
          <a:graphicData uri="http://schemas.openxmlformats.org/drawingml/2006/table">
            <a:tbl>
              <a:tblPr firstRow="1" bandRow="1">
                <a:tableStyleId>{5C22544A-7EE6-4342-B048-85BDC9FD1C3A}</a:tableStyleId>
              </a:tblPr>
              <a:tblGrid>
                <a:gridCol w="1308145"/>
                <a:gridCol w="1500167"/>
                <a:gridCol w="1728192"/>
                <a:gridCol w="1800200"/>
              </a:tblGrid>
              <a:tr h="514343">
                <a:tc>
                  <a:txBody>
                    <a:bodyPr/>
                    <a:lstStyle/>
                    <a:p>
                      <a:r>
                        <a:rPr kumimoji="1" lang="ja-JP" altLang="en-US" dirty="0" smtClean="0">
                          <a:solidFill>
                            <a:schemeClr val="tx1"/>
                          </a:solidFill>
                        </a:rPr>
                        <a:t>ソフトウェア</a:t>
                      </a:r>
                      <a:endParaRPr kumimoji="1" lang="ja-JP" altLang="en-US" dirty="0">
                        <a:solidFill>
                          <a:schemeClr val="tx1"/>
                        </a:solidFill>
                      </a:endParaRPr>
                    </a:p>
                  </a:txBody>
                  <a:tcPr/>
                </a:tc>
                <a:tc>
                  <a:txBody>
                    <a:bodyPr/>
                    <a:lstStyle/>
                    <a:p>
                      <a:r>
                        <a:rPr kumimoji="1" lang="ja-JP" altLang="en-US" dirty="0" smtClean="0">
                          <a:solidFill>
                            <a:schemeClr val="tx1"/>
                          </a:solidFill>
                        </a:rPr>
                        <a:t>バージョン</a:t>
                      </a:r>
                      <a:endParaRPr kumimoji="1" lang="ja-JP" altLang="en-US" dirty="0">
                        <a:solidFill>
                          <a:schemeClr val="tx1"/>
                        </a:solidFill>
                      </a:endParaRPr>
                    </a:p>
                  </a:txBody>
                  <a:tcPr/>
                </a:tc>
                <a:tc>
                  <a:txBody>
                    <a:bodyPr/>
                    <a:lstStyle/>
                    <a:p>
                      <a:r>
                        <a:rPr kumimoji="1" lang="en-US" altLang="ja-JP" dirty="0" smtClean="0">
                          <a:solidFill>
                            <a:schemeClr val="tx1"/>
                          </a:solidFill>
                        </a:rPr>
                        <a:t>Java</a:t>
                      </a:r>
                      <a:r>
                        <a:rPr kumimoji="1" lang="ja-JP" altLang="en-US" dirty="0" smtClean="0">
                          <a:solidFill>
                            <a:schemeClr val="tx1"/>
                          </a:solidFill>
                        </a:rPr>
                        <a:t>ファイル数</a:t>
                      </a:r>
                      <a:endParaRPr kumimoji="1" lang="ja-JP" altLang="en-US" dirty="0">
                        <a:solidFill>
                          <a:schemeClr val="tx1"/>
                        </a:solidFill>
                      </a:endParaRPr>
                    </a:p>
                  </a:txBody>
                  <a:tcPr/>
                </a:tc>
                <a:tc>
                  <a:txBody>
                    <a:bodyPr/>
                    <a:lstStyle/>
                    <a:p>
                      <a:r>
                        <a:rPr kumimoji="1" lang="ja-JP" altLang="en-US" dirty="0" smtClean="0">
                          <a:solidFill>
                            <a:schemeClr val="tx1"/>
                          </a:solidFill>
                        </a:rPr>
                        <a:t>コードクローン数</a:t>
                      </a:r>
                      <a:endParaRPr kumimoji="1" lang="ja-JP" altLang="en-US" dirty="0">
                        <a:solidFill>
                          <a:schemeClr val="tx1"/>
                        </a:solidFill>
                      </a:endParaRPr>
                    </a:p>
                  </a:txBody>
                  <a:tcPr/>
                </a:tc>
              </a:tr>
              <a:tr h="514343">
                <a:tc>
                  <a:txBody>
                    <a:bodyPr/>
                    <a:lstStyle/>
                    <a:p>
                      <a:r>
                        <a:rPr kumimoji="1" lang="en-US" altLang="ja-JP" dirty="0" smtClean="0"/>
                        <a:t>Derby</a:t>
                      </a:r>
                    </a:p>
                  </a:txBody>
                  <a:tcPr/>
                </a:tc>
                <a:tc>
                  <a:txBody>
                    <a:bodyPr/>
                    <a:lstStyle/>
                    <a:p>
                      <a:pPr algn="r"/>
                      <a:r>
                        <a:rPr kumimoji="1" lang="en-US" altLang="ja-JP" dirty="0" smtClean="0"/>
                        <a:t>10.9.1.0</a:t>
                      </a:r>
                    </a:p>
                  </a:txBody>
                  <a:tcPr/>
                </a:tc>
                <a:tc>
                  <a:txBody>
                    <a:bodyPr/>
                    <a:lstStyle/>
                    <a:p>
                      <a:pPr algn="r"/>
                      <a:r>
                        <a:rPr kumimoji="1" lang="en-US" altLang="ja-JP" dirty="0" smtClean="0"/>
                        <a:t>1445</a:t>
                      </a:r>
                      <a:endParaRPr kumimoji="1" lang="ja-JP" altLang="en-US" dirty="0"/>
                    </a:p>
                  </a:txBody>
                  <a:tcPr/>
                </a:tc>
                <a:tc>
                  <a:txBody>
                    <a:bodyPr/>
                    <a:lstStyle/>
                    <a:p>
                      <a:pPr algn="r"/>
                      <a:r>
                        <a:rPr kumimoji="1" lang="en-US" altLang="ja-JP" dirty="0" smtClean="0"/>
                        <a:t>1384</a:t>
                      </a:r>
                    </a:p>
                  </a:txBody>
                  <a:tcPr/>
                </a:tc>
              </a:tr>
              <a:tr h="514343">
                <a:tc>
                  <a:txBody>
                    <a:bodyPr/>
                    <a:lstStyle/>
                    <a:p>
                      <a:r>
                        <a:rPr kumimoji="1" lang="en-US" altLang="ja-JP" dirty="0" smtClean="0"/>
                        <a:t>h2</a:t>
                      </a:r>
                      <a:endParaRPr kumimoji="1" lang="ja-JP" altLang="en-US" dirty="0"/>
                    </a:p>
                  </a:txBody>
                  <a:tcPr/>
                </a:tc>
                <a:tc>
                  <a:txBody>
                    <a:bodyPr/>
                    <a:lstStyle/>
                    <a:p>
                      <a:pPr algn="r"/>
                      <a:r>
                        <a:rPr kumimoji="1" lang="en-US" altLang="ja-JP" dirty="0" smtClean="0"/>
                        <a:t>1.3.168</a:t>
                      </a:r>
                      <a:endParaRPr kumimoji="1" lang="ja-JP" altLang="en-US" dirty="0"/>
                    </a:p>
                  </a:txBody>
                  <a:tcPr/>
                </a:tc>
                <a:tc>
                  <a:txBody>
                    <a:bodyPr/>
                    <a:lstStyle/>
                    <a:p>
                      <a:pPr algn="r"/>
                      <a:r>
                        <a:rPr kumimoji="1" lang="en-US" altLang="ja-JP" dirty="0" smtClean="0"/>
                        <a:t>500</a:t>
                      </a:r>
                      <a:endParaRPr kumimoji="1" lang="ja-JP" altLang="en-US" dirty="0"/>
                    </a:p>
                  </a:txBody>
                  <a:tcPr/>
                </a:tc>
                <a:tc>
                  <a:txBody>
                    <a:bodyPr/>
                    <a:lstStyle/>
                    <a:p>
                      <a:pPr algn="r"/>
                      <a:r>
                        <a:rPr kumimoji="1" lang="en-US" altLang="ja-JP" dirty="0" smtClean="0"/>
                        <a:t>569</a:t>
                      </a:r>
                      <a:endParaRPr kumimoji="1" lang="ja-JP" altLang="en-US" dirty="0"/>
                    </a:p>
                  </a:txBody>
                  <a:tcPr/>
                </a:tc>
              </a:tr>
              <a:tr h="514343">
                <a:tc>
                  <a:txBody>
                    <a:bodyPr/>
                    <a:lstStyle/>
                    <a:p>
                      <a:r>
                        <a:rPr kumimoji="1" lang="en-US" altLang="ja-JP" dirty="0" err="1" smtClean="0"/>
                        <a:t>jtunes</a:t>
                      </a:r>
                      <a:endParaRPr kumimoji="1" lang="ja-JP" altLang="en-US" dirty="0"/>
                    </a:p>
                  </a:txBody>
                  <a:tcPr/>
                </a:tc>
                <a:tc>
                  <a:txBody>
                    <a:bodyPr/>
                    <a:lstStyle/>
                    <a:p>
                      <a:pPr algn="r"/>
                      <a:r>
                        <a:rPr kumimoji="1" lang="en-US" altLang="ja-JP" dirty="0" smtClean="0"/>
                        <a:t>(2009.12.12)</a:t>
                      </a:r>
                      <a:endParaRPr kumimoji="1" lang="ja-JP" altLang="en-US" dirty="0"/>
                    </a:p>
                  </a:txBody>
                  <a:tcPr/>
                </a:tc>
                <a:tc>
                  <a:txBody>
                    <a:bodyPr/>
                    <a:lstStyle/>
                    <a:p>
                      <a:pPr algn="r"/>
                      <a:r>
                        <a:rPr kumimoji="1" lang="en-US" altLang="ja-JP" dirty="0" smtClean="0"/>
                        <a:t>519</a:t>
                      </a:r>
                      <a:endParaRPr kumimoji="1" lang="ja-JP" altLang="en-US" dirty="0"/>
                    </a:p>
                  </a:txBody>
                  <a:tcPr/>
                </a:tc>
                <a:tc>
                  <a:txBody>
                    <a:bodyPr/>
                    <a:lstStyle/>
                    <a:p>
                      <a:pPr algn="r"/>
                      <a:r>
                        <a:rPr kumimoji="1" lang="en-US" altLang="ja-JP" dirty="0" smtClean="0"/>
                        <a:t>675</a:t>
                      </a:r>
                      <a:endParaRPr kumimoji="1" lang="ja-JP" altLang="en-US" dirty="0"/>
                    </a:p>
                  </a:txBody>
                  <a:tcPr/>
                </a:tc>
              </a:tr>
              <a:tr h="514343">
                <a:tc>
                  <a:txBody>
                    <a:bodyPr/>
                    <a:lstStyle/>
                    <a:p>
                      <a:r>
                        <a:rPr kumimoji="1" lang="en-US" altLang="ja-JP" dirty="0" smtClean="0"/>
                        <a:t>Tomcat</a:t>
                      </a:r>
                      <a:endParaRPr kumimoji="1" lang="ja-JP" altLang="en-US" dirty="0"/>
                    </a:p>
                  </a:txBody>
                  <a:tcPr/>
                </a:tc>
                <a:tc>
                  <a:txBody>
                    <a:bodyPr/>
                    <a:lstStyle/>
                    <a:p>
                      <a:pPr algn="r"/>
                      <a:r>
                        <a:rPr kumimoji="1" lang="en-US" altLang="ja-JP" dirty="0" smtClean="0"/>
                        <a:t>7.0.27</a:t>
                      </a:r>
                      <a:endParaRPr kumimoji="1" lang="ja-JP" altLang="en-US" dirty="0"/>
                    </a:p>
                  </a:txBody>
                  <a:tcPr/>
                </a:tc>
                <a:tc>
                  <a:txBody>
                    <a:bodyPr/>
                    <a:lstStyle/>
                    <a:p>
                      <a:pPr algn="r"/>
                      <a:r>
                        <a:rPr kumimoji="1" lang="en-US" altLang="ja-JP" dirty="0" smtClean="0"/>
                        <a:t>1242</a:t>
                      </a:r>
                      <a:endParaRPr kumimoji="1" lang="ja-JP" altLang="en-US" dirty="0"/>
                    </a:p>
                  </a:txBody>
                  <a:tcPr/>
                </a:tc>
                <a:tc>
                  <a:txBody>
                    <a:bodyPr/>
                    <a:lstStyle/>
                    <a:p>
                      <a:pPr algn="r"/>
                      <a:r>
                        <a:rPr kumimoji="1" lang="en-US" altLang="ja-JP" dirty="0" smtClean="0"/>
                        <a:t>1962</a:t>
                      </a:r>
                      <a:endParaRPr kumimoji="1" lang="ja-JP" altLang="en-US" dirty="0"/>
                    </a:p>
                  </a:txBody>
                  <a:tcPr/>
                </a:tc>
              </a:tr>
              <a:tr h="514343">
                <a:tc>
                  <a:txBody>
                    <a:bodyPr/>
                    <a:lstStyle/>
                    <a:p>
                      <a:r>
                        <a:rPr kumimoji="1" lang="en-US" altLang="ja-JP" dirty="0" smtClean="0"/>
                        <a:t>XXL</a:t>
                      </a:r>
                      <a:endParaRPr kumimoji="1" lang="ja-JP" altLang="en-US" dirty="0"/>
                    </a:p>
                  </a:txBody>
                  <a:tcPr/>
                </a:tc>
                <a:tc>
                  <a:txBody>
                    <a:bodyPr/>
                    <a:lstStyle/>
                    <a:p>
                      <a:pPr algn="r"/>
                      <a:r>
                        <a:rPr kumimoji="1" lang="en-US" altLang="ja-JP" dirty="0" smtClean="0"/>
                        <a:t>1.0</a:t>
                      </a:r>
                      <a:endParaRPr kumimoji="1" lang="ja-JP" altLang="en-US" dirty="0"/>
                    </a:p>
                  </a:txBody>
                  <a:tcPr/>
                </a:tc>
                <a:tc>
                  <a:txBody>
                    <a:bodyPr/>
                    <a:lstStyle/>
                    <a:p>
                      <a:pPr algn="r"/>
                      <a:r>
                        <a:rPr kumimoji="1" lang="en-US" altLang="ja-JP" dirty="0" smtClean="0"/>
                        <a:t>633</a:t>
                      </a:r>
                      <a:endParaRPr kumimoji="1" lang="ja-JP" altLang="en-US" dirty="0"/>
                    </a:p>
                  </a:txBody>
                  <a:tcPr/>
                </a:tc>
                <a:tc>
                  <a:txBody>
                    <a:bodyPr/>
                    <a:lstStyle/>
                    <a:p>
                      <a:pPr algn="r"/>
                      <a:r>
                        <a:rPr kumimoji="1" lang="en-US" altLang="ja-JP" dirty="0" smtClean="0"/>
                        <a:t>509</a:t>
                      </a:r>
                      <a:endParaRPr kumimoji="1" lang="ja-JP" altLang="en-US" dirty="0"/>
                    </a:p>
                  </a:txBody>
                  <a:tcPr/>
                </a:tc>
              </a:tr>
              <a:tr h="514343">
                <a:tc>
                  <a:txBody>
                    <a:bodyPr/>
                    <a:lstStyle/>
                    <a:p>
                      <a:r>
                        <a:rPr kumimoji="1" lang="en-US" altLang="ja-JP" dirty="0" err="1" smtClean="0"/>
                        <a:t>zk</a:t>
                      </a:r>
                      <a:endParaRPr kumimoji="1" lang="ja-JP" altLang="en-US" dirty="0"/>
                    </a:p>
                  </a:txBody>
                  <a:tcPr/>
                </a:tc>
                <a:tc>
                  <a:txBody>
                    <a:bodyPr/>
                    <a:lstStyle/>
                    <a:p>
                      <a:pPr algn="r"/>
                      <a:r>
                        <a:rPr kumimoji="1" lang="en-US" altLang="ja-JP" dirty="0" smtClean="0"/>
                        <a:t>6.5.0</a:t>
                      </a:r>
                      <a:endParaRPr kumimoji="1" lang="ja-JP" altLang="en-US" dirty="0"/>
                    </a:p>
                  </a:txBody>
                  <a:tcPr/>
                </a:tc>
                <a:tc>
                  <a:txBody>
                    <a:bodyPr/>
                    <a:lstStyle/>
                    <a:p>
                      <a:pPr algn="r"/>
                      <a:r>
                        <a:rPr kumimoji="1" lang="en-US" altLang="ja-JP" dirty="0" smtClean="0"/>
                        <a:t>406</a:t>
                      </a:r>
                      <a:endParaRPr kumimoji="1" lang="ja-JP" altLang="en-US" dirty="0"/>
                    </a:p>
                  </a:txBody>
                  <a:tcPr/>
                </a:tc>
                <a:tc>
                  <a:txBody>
                    <a:bodyPr/>
                    <a:lstStyle/>
                    <a:p>
                      <a:pPr algn="r"/>
                      <a:r>
                        <a:rPr kumimoji="1" lang="en-US" altLang="ja-JP" dirty="0" smtClean="0"/>
                        <a:t>229</a:t>
                      </a:r>
                      <a:endParaRPr kumimoji="1" lang="ja-JP" altLang="en-US" dirty="0"/>
                    </a:p>
                  </a:txBody>
                  <a:tcPr/>
                </a:tc>
              </a:tr>
            </a:tbl>
          </a:graphicData>
        </a:graphic>
      </p:graphicFrame>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11</a:t>
            </a:fld>
            <a:endParaRPr kumimoji="1" lang="ja-JP" altLang="en-US"/>
          </a:p>
        </p:txBody>
      </p:sp>
    </p:spTree>
    <p:extLst>
      <p:ext uri="{BB962C8B-B14F-4D97-AF65-F5344CB8AC3E}">
        <p14:creationId xmlns:p14="http://schemas.microsoft.com/office/powerpoint/2010/main" val="23310425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調査結果（１）</a:t>
            </a:r>
            <a:endParaRPr kumimoji="1" lang="ja-JP" altLang="en-US" dirty="0"/>
          </a:p>
        </p:txBody>
      </p:sp>
      <p:sp>
        <p:nvSpPr>
          <p:cNvPr id="3" name="コンテンツ プレースホルダー 2"/>
          <p:cNvSpPr>
            <a:spLocks noGrp="1"/>
          </p:cNvSpPr>
          <p:nvPr>
            <p:ph idx="1"/>
          </p:nvPr>
        </p:nvSpPr>
        <p:spPr>
          <a:xfrm>
            <a:off x="457200" y="1268761"/>
            <a:ext cx="8229600" cy="4968528"/>
          </a:xfrm>
        </p:spPr>
        <p:txBody>
          <a:bodyPr/>
          <a:lstStyle/>
          <a:p>
            <a:r>
              <a:rPr lang="en-US" altLang="ja-JP" sz="2200" b="1" dirty="0" smtClean="0"/>
              <a:t>RQ1</a:t>
            </a:r>
            <a:r>
              <a:rPr lang="ja-JP" altLang="en-US" sz="2200" b="1" dirty="0" err="1" smtClean="0"/>
              <a:t>．</a:t>
            </a:r>
            <a:r>
              <a:rPr lang="ja-JP" altLang="en-US" sz="2200" b="1" dirty="0" smtClean="0"/>
              <a:t>コード間で処理の内容が変わっていないクローンはどの程度存在するのか</a:t>
            </a:r>
            <a:r>
              <a:rPr lang="en-US" altLang="ja-JP" sz="2200" b="1" dirty="0" smtClean="0"/>
              <a:t>.</a:t>
            </a:r>
          </a:p>
          <a:p>
            <a:pPr lvl="1"/>
            <a:r>
              <a:rPr lang="ja-JP" altLang="en-US" sz="2000" dirty="0" smtClean="0"/>
              <a:t>「重要なメソッド呼び出し」の変更度合を計算する．</a:t>
            </a:r>
            <a:endParaRPr lang="en-US" altLang="ja-JP" sz="2000" dirty="0" smtClean="0"/>
          </a:p>
          <a:p>
            <a:r>
              <a:rPr lang="en-US" altLang="ja-JP" sz="2400" b="1" dirty="0" smtClean="0"/>
              <a:t>87%</a:t>
            </a:r>
            <a:r>
              <a:rPr lang="ja-JP" altLang="en-US" sz="2400" b="1" dirty="0" smtClean="0"/>
              <a:t>のコードクローンで</a:t>
            </a:r>
            <a:r>
              <a:rPr lang="ja-JP" altLang="en-US" sz="2400" dirty="0" smtClean="0"/>
              <a:t>「重要なメソッド呼び出し」の</a:t>
            </a:r>
            <a:r>
              <a:rPr lang="ja-JP" altLang="en-US" sz="2400" b="1" dirty="0" smtClean="0"/>
              <a:t>変更度合は</a:t>
            </a:r>
            <a:r>
              <a:rPr lang="en-US" altLang="ja-JP" sz="2400" b="1" dirty="0" smtClean="0"/>
              <a:t>0</a:t>
            </a:r>
            <a:r>
              <a:rPr lang="ja-JP" altLang="en-US" sz="2400" b="1" dirty="0" smtClean="0"/>
              <a:t>であった．</a:t>
            </a:r>
            <a:endParaRPr lang="en-US" altLang="ja-JP" sz="2400" b="1" dirty="0" smtClean="0"/>
          </a:p>
        </p:txBody>
      </p:sp>
      <p:graphicFrame>
        <p:nvGraphicFramePr>
          <p:cNvPr id="4" name="表 3"/>
          <p:cNvGraphicFramePr>
            <a:graphicFrameLocks noGrp="1"/>
          </p:cNvGraphicFramePr>
          <p:nvPr>
            <p:extLst>
              <p:ext uri="{D42A27DB-BD31-4B8C-83A1-F6EECF244321}">
                <p14:modId xmlns:p14="http://schemas.microsoft.com/office/powerpoint/2010/main" val="617557053"/>
              </p:ext>
            </p:extLst>
          </p:nvPr>
        </p:nvGraphicFramePr>
        <p:xfrm>
          <a:off x="1403648" y="3140968"/>
          <a:ext cx="6552728" cy="3186390"/>
        </p:xfrm>
        <a:graphic>
          <a:graphicData uri="http://schemas.openxmlformats.org/drawingml/2006/table">
            <a:tbl>
              <a:tblPr firstRow="1" bandRow="1">
                <a:tableStyleId>{5C22544A-7EE6-4342-B048-85BDC9FD1C3A}</a:tableStyleId>
              </a:tblPr>
              <a:tblGrid>
                <a:gridCol w="1368152"/>
                <a:gridCol w="1728192"/>
                <a:gridCol w="2160240"/>
                <a:gridCol w="1296144"/>
              </a:tblGrid>
              <a:tr h="579120">
                <a:tc>
                  <a:txBody>
                    <a:bodyPr/>
                    <a:lstStyle/>
                    <a:p>
                      <a:r>
                        <a:rPr kumimoji="1" lang="ja-JP" altLang="en-US" sz="1600" dirty="0" smtClean="0">
                          <a:solidFill>
                            <a:schemeClr val="tx1"/>
                          </a:solidFill>
                        </a:rPr>
                        <a:t>ソフトウェア</a:t>
                      </a:r>
                      <a:endParaRPr kumimoji="1" lang="ja-JP" altLang="en-US" sz="1600" dirty="0">
                        <a:solidFill>
                          <a:schemeClr val="tx1"/>
                        </a:solidFill>
                      </a:endParaRPr>
                    </a:p>
                  </a:txBody>
                  <a:tcPr/>
                </a:tc>
                <a:tc>
                  <a:txBody>
                    <a:bodyPr/>
                    <a:lstStyle/>
                    <a:p>
                      <a:r>
                        <a:rPr kumimoji="1" lang="ja-JP" altLang="en-US" sz="1600" dirty="0" smtClean="0">
                          <a:solidFill>
                            <a:schemeClr val="tx1"/>
                          </a:solidFill>
                        </a:rPr>
                        <a:t>変更度合が</a:t>
                      </a:r>
                      <a:r>
                        <a:rPr kumimoji="1" lang="en-US" altLang="ja-JP" sz="1600" dirty="0" smtClean="0">
                          <a:solidFill>
                            <a:schemeClr val="tx1"/>
                          </a:solidFill>
                        </a:rPr>
                        <a:t>0</a:t>
                      </a:r>
                      <a:r>
                        <a:rPr kumimoji="1" lang="ja-JP" altLang="en-US" sz="1600" dirty="0" smtClean="0">
                          <a:solidFill>
                            <a:schemeClr val="tx1"/>
                          </a:solidFill>
                        </a:rPr>
                        <a:t>の</a:t>
                      </a:r>
                      <a:endParaRPr kumimoji="1" lang="en-US" altLang="ja-JP" sz="1600" dirty="0" smtClean="0">
                        <a:solidFill>
                          <a:schemeClr val="tx1"/>
                        </a:solidFill>
                      </a:endParaRPr>
                    </a:p>
                    <a:p>
                      <a:r>
                        <a:rPr kumimoji="1" lang="ja-JP" altLang="en-US" sz="1600" dirty="0" smtClean="0">
                          <a:solidFill>
                            <a:schemeClr val="tx1"/>
                          </a:solidFill>
                        </a:rPr>
                        <a:t>コードクローン</a:t>
                      </a:r>
                      <a:endParaRPr kumimoji="1" lang="ja-JP" altLang="en-US" sz="1600" dirty="0">
                        <a:solidFill>
                          <a:schemeClr val="tx1"/>
                        </a:solidFill>
                      </a:endParaRPr>
                    </a:p>
                  </a:txBody>
                  <a:tcPr/>
                </a:tc>
                <a:tc>
                  <a:txBody>
                    <a:bodyPr/>
                    <a:lstStyle/>
                    <a:p>
                      <a:r>
                        <a:rPr kumimoji="1" lang="ja-JP" altLang="en-US" sz="1600" dirty="0" smtClean="0">
                          <a:solidFill>
                            <a:schemeClr val="tx1"/>
                          </a:solidFill>
                        </a:rPr>
                        <a:t>総コードクローン数</a:t>
                      </a:r>
                      <a:endParaRPr kumimoji="1" lang="ja-JP" altLang="en-US" sz="1600" dirty="0">
                        <a:solidFill>
                          <a:schemeClr val="tx1"/>
                        </a:solidFill>
                      </a:endParaRPr>
                    </a:p>
                  </a:txBody>
                  <a:tcPr/>
                </a:tc>
                <a:tc>
                  <a:txBody>
                    <a:bodyPr/>
                    <a:lstStyle/>
                    <a:p>
                      <a:r>
                        <a:rPr kumimoji="1" lang="ja-JP" altLang="en-US" sz="1600" dirty="0" smtClean="0">
                          <a:solidFill>
                            <a:schemeClr val="tx1"/>
                          </a:solidFill>
                        </a:rPr>
                        <a:t>割合</a:t>
                      </a:r>
                      <a:endParaRPr kumimoji="1" lang="ja-JP" altLang="en-US" sz="1600" dirty="0">
                        <a:solidFill>
                          <a:schemeClr val="tx1"/>
                        </a:solidFill>
                      </a:endParaRPr>
                    </a:p>
                  </a:txBody>
                  <a:tcPr/>
                </a:tc>
              </a:tr>
              <a:tr h="378665">
                <a:tc>
                  <a:txBody>
                    <a:bodyPr/>
                    <a:lstStyle/>
                    <a:p>
                      <a:r>
                        <a:rPr kumimoji="1" lang="en-US" altLang="ja-JP" sz="1600" dirty="0" smtClean="0"/>
                        <a:t>Derby</a:t>
                      </a:r>
                      <a:endParaRPr kumimoji="1" lang="ja-JP" altLang="en-US" sz="1600" dirty="0"/>
                    </a:p>
                  </a:txBody>
                  <a:tcPr/>
                </a:tc>
                <a:tc>
                  <a:txBody>
                    <a:bodyPr/>
                    <a:lstStyle/>
                    <a:p>
                      <a:pPr algn="r"/>
                      <a:r>
                        <a:rPr kumimoji="1" lang="en-US" altLang="ja-JP" sz="1600" dirty="0" smtClean="0"/>
                        <a:t>1308</a:t>
                      </a:r>
                      <a:endParaRPr kumimoji="1" lang="ja-JP" altLang="en-US" sz="1600" dirty="0"/>
                    </a:p>
                  </a:txBody>
                  <a:tcPr/>
                </a:tc>
                <a:tc>
                  <a:txBody>
                    <a:bodyPr/>
                    <a:lstStyle/>
                    <a:p>
                      <a:pPr algn="r"/>
                      <a:r>
                        <a:rPr kumimoji="1" lang="en-US" altLang="ja-JP" sz="1600" dirty="0" smtClean="0"/>
                        <a:t>1384</a:t>
                      </a:r>
                      <a:endParaRPr kumimoji="1" lang="ja-JP" altLang="en-US" sz="1600" dirty="0"/>
                    </a:p>
                  </a:txBody>
                  <a:tcPr/>
                </a:tc>
                <a:tc>
                  <a:txBody>
                    <a:bodyPr/>
                    <a:lstStyle/>
                    <a:p>
                      <a:pPr algn="r"/>
                      <a:r>
                        <a:rPr kumimoji="1" lang="en-US" altLang="ja-JP" sz="1600" dirty="0" smtClean="0"/>
                        <a:t>94.5%</a:t>
                      </a:r>
                      <a:endParaRPr kumimoji="1" lang="ja-JP" altLang="en-US" sz="1600" dirty="0"/>
                    </a:p>
                  </a:txBody>
                  <a:tcPr/>
                </a:tc>
              </a:tr>
              <a:tr h="378665">
                <a:tc>
                  <a:txBody>
                    <a:bodyPr/>
                    <a:lstStyle/>
                    <a:p>
                      <a:r>
                        <a:rPr kumimoji="1" lang="en-US" altLang="ja-JP" sz="1600" dirty="0" smtClean="0"/>
                        <a:t>h2</a:t>
                      </a:r>
                      <a:endParaRPr kumimoji="1" lang="ja-JP" altLang="en-US" sz="1600" dirty="0"/>
                    </a:p>
                  </a:txBody>
                  <a:tcPr/>
                </a:tc>
                <a:tc>
                  <a:txBody>
                    <a:bodyPr/>
                    <a:lstStyle/>
                    <a:p>
                      <a:pPr algn="r"/>
                      <a:r>
                        <a:rPr kumimoji="1" lang="en-US" altLang="ja-JP" sz="1600" dirty="0" smtClean="0"/>
                        <a:t>452</a:t>
                      </a:r>
                      <a:endParaRPr kumimoji="1" lang="ja-JP" altLang="en-US" sz="1600" dirty="0"/>
                    </a:p>
                  </a:txBody>
                  <a:tcPr/>
                </a:tc>
                <a:tc>
                  <a:txBody>
                    <a:bodyPr/>
                    <a:lstStyle/>
                    <a:p>
                      <a:pPr algn="r"/>
                      <a:r>
                        <a:rPr kumimoji="1" lang="en-US" altLang="ja-JP" sz="1600" dirty="0" smtClean="0"/>
                        <a:t>570</a:t>
                      </a:r>
                      <a:endParaRPr kumimoji="1" lang="ja-JP" altLang="en-US" sz="1600" dirty="0"/>
                    </a:p>
                  </a:txBody>
                  <a:tcPr/>
                </a:tc>
                <a:tc>
                  <a:txBody>
                    <a:bodyPr/>
                    <a:lstStyle/>
                    <a:p>
                      <a:pPr algn="r"/>
                      <a:r>
                        <a:rPr kumimoji="1" lang="en-US" altLang="ja-JP" sz="1600" dirty="0" smtClean="0"/>
                        <a:t>79.3%</a:t>
                      </a:r>
                      <a:endParaRPr kumimoji="1" lang="ja-JP" altLang="en-US" sz="1600" dirty="0"/>
                    </a:p>
                  </a:txBody>
                  <a:tcPr/>
                </a:tc>
              </a:tr>
              <a:tr h="378665">
                <a:tc>
                  <a:txBody>
                    <a:bodyPr/>
                    <a:lstStyle/>
                    <a:p>
                      <a:r>
                        <a:rPr kumimoji="1" lang="en-US" altLang="ja-JP" sz="1600" dirty="0" err="1" smtClean="0"/>
                        <a:t>jtunes</a:t>
                      </a:r>
                      <a:endParaRPr kumimoji="1" lang="ja-JP" altLang="en-US" sz="1600" dirty="0"/>
                    </a:p>
                  </a:txBody>
                  <a:tcPr/>
                </a:tc>
                <a:tc>
                  <a:txBody>
                    <a:bodyPr/>
                    <a:lstStyle/>
                    <a:p>
                      <a:pPr algn="r"/>
                      <a:r>
                        <a:rPr kumimoji="1" lang="en-US" altLang="ja-JP" sz="1600" dirty="0" smtClean="0"/>
                        <a:t>599</a:t>
                      </a:r>
                      <a:endParaRPr kumimoji="1" lang="ja-JP" altLang="en-US" sz="1600" dirty="0"/>
                    </a:p>
                  </a:txBody>
                  <a:tcPr/>
                </a:tc>
                <a:tc>
                  <a:txBody>
                    <a:bodyPr/>
                    <a:lstStyle/>
                    <a:p>
                      <a:pPr algn="r"/>
                      <a:r>
                        <a:rPr kumimoji="1" lang="en-US" altLang="ja-JP" sz="1600" dirty="0" smtClean="0"/>
                        <a:t>675</a:t>
                      </a:r>
                      <a:endParaRPr kumimoji="1" lang="ja-JP" altLang="en-US" sz="1600" dirty="0"/>
                    </a:p>
                  </a:txBody>
                  <a:tcPr/>
                </a:tc>
                <a:tc>
                  <a:txBody>
                    <a:bodyPr/>
                    <a:lstStyle/>
                    <a:p>
                      <a:pPr algn="r"/>
                      <a:r>
                        <a:rPr kumimoji="1" lang="en-US" altLang="ja-JP" sz="1600" dirty="0" smtClean="0"/>
                        <a:t>88.7%</a:t>
                      </a:r>
                      <a:endParaRPr kumimoji="1" lang="ja-JP" altLang="en-US" sz="1600" dirty="0"/>
                    </a:p>
                  </a:txBody>
                  <a:tcPr/>
                </a:tc>
              </a:tr>
              <a:tr h="378665">
                <a:tc>
                  <a:txBody>
                    <a:bodyPr/>
                    <a:lstStyle/>
                    <a:p>
                      <a:r>
                        <a:rPr kumimoji="1" lang="en-US" altLang="ja-JP" sz="1600" dirty="0" smtClean="0"/>
                        <a:t>Tomcat</a:t>
                      </a:r>
                      <a:endParaRPr kumimoji="1" lang="ja-JP" altLang="en-US" sz="1600" dirty="0"/>
                    </a:p>
                  </a:txBody>
                  <a:tcPr/>
                </a:tc>
                <a:tc>
                  <a:txBody>
                    <a:bodyPr/>
                    <a:lstStyle/>
                    <a:p>
                      <a:pPr algn="r"/>
                      <a:r>
                        <a:rPr kumimoji="1" lang="en-US" altLang="ja-JP" sz="1600" dirty="0" smtClean="0"/>
                        <a:t>1661</a:t>
                      </a:r>
                      <a:endParaRPr kumimoji="1" lang="ja-JP" altLang="en-US" sz="1600" dirty="0"/>
                    </a:p>
                  </a:txBody>
                  <a:tcPr/>
                </a:tc>
                <a:tc>
                  <a:txBody>
                    <a:bodyPr/>
                    <a:lstStyle/>
                    <a:p>
                      <a:pPr algn="r"/>
                      <a:r>
                        <a:rPr kumimoji="1" lang="en-US" altLang="ja-JP" sz="1600" dirty="0" smtClean="0"/>
                        <a:t>1962</a:t>
                      </a:r>
                      <a:endParaRPr kumimoji="1" lang="ja-JP" altLang="en-US" sz="1600" dirty="0"/>
                    </a:p>
                  </a:txBody>
                  <a:tcPr/>
                </a:tc>
                <a:tc>
                  <a:txBody>
                    <a:bodyPr/>
                    <a:lstStyle/>
                    <a:p>
                      <a:pPr algn="r"/>
                      <a:r>
                        <a:rPr kumimoji="1" lang="en-US" altLang="ja-JP" sz="1600" dirty="0" smtClean="0"/>
                        <a:t>84.7%</a:t>
                      </a:r>
                      <a:endParaRPr kumimoji="1" lang="ja-JP" altLang="en-US" sz="1600" dirty="0"/>
                    </a:p>
                  </a:txBody>
                  <a:tcPr/>
                </a:tc>
              </a:tr>
              <a:tr h="378665">
                <a:tc>
                  <a:txBody>
                    <a:bodyPr/>
                    <a:lstStyle/>
                    <a:p>
                      <a:r>
                        <a:rPr kumimoji="1" lang="en-US" altLang="ja-JP" sz="1600" dirty="0" smtClean="0"/>
                        <a:t>XXL</a:t>
                      </a:r>
                      <a:endParaRPr kumimoji="1" lang="ja-JP" altLang="en-US" sz="1600" dirty="0"/>
                    </a:p>
                  </a:txBody>
                  <a:tcPr/>
                </a:tc>
                <a:tc>
                  <a:txBody>
                    <a:bodyPr/>
                    <a:lstStyle/>
                    <a:p>
                      <a:pPr algn="r"/>
                      <a:r>
                        <a:rPr kumimoji="1" lang="en-US" altLang="ja-JP" sz="1600" dirty="0" smtClean="0"/>
                        <a:t>423</a:t>
                      </a:r>
                      <a:endParaRPr kumimoji="1" lang="ja-JP" altLang="en-US" sz="1600" dirty="0"/>
                    </a:p>
                  </a:txBody>
                  <a:tcPr/>
                </a:tc>
                <a:tc>
                  <a:txBody>
                    <a:bodyPr/>
                    <a:lstStyle/>
                    <a:p>
                      <a:pPr algn="r"/>
                      <a:r>
                        <a:rPr kumimoji="1" lang="en-US" altLang="ja-JP" sz="1600" dirty="0" smtClean="0"/>
                        <a:t>510</a:t>
                      </a:r>
                      <a:endParaRPr kumimoji="1" lang="ja-JP" altLang="en-US" sz="1600" dirty="0"/>
                    </a:p>
                  </a:txBody>
                  <a:tcPr/>
                </a:tc>
                <a:tc>
                  <a:txBody>
                    <a:bodyPr/>
                    <a:lstStyle/>
                    <a:p>
                      <a:pPr algn="r"/>
                      <a:r>
                        <a:rPr kumimoji="1" lang="en-US" altLang="ja-JP" sz="1600" dirty="0" smtClean="0"/>
                        <a:t>82.9%</a:t>
                      </a:r>
                      <a:endParaRPr kumimoji="1" lang="ja-JP" altLang="en-US" sz="1600" dirty="0"/>
                    </a:p>
                  </a:txBody>
                  <a:tcPr/>
                </a:tc>
              </a:tr>
              <a:tr h="378665">
                <a:tc>
                  <a:txBody>
                    <a:bodyPr/>
                    <a:lstStyle/>
                    <a:p>
                      <a:r>
                        <a:rPr kumimoji="1" lang="en-US" altLang="ja-JP" sz="1600" dirty="0" err="1" smtClean="0"/>
                        <a:t>zk</a:t>
                      </a:r>
                      <a:endParaRPr kumimoji="1" lang="ja-JP" altLang="en-US" sz="1600" dirty="0"/>
                    </a:p>
                  </a:txBody>
                  <a:tcPr/>
                </a:tc>
                <a:tc>
                  <a:txBody>
                    <a:bodyPr/>
                    <a:lstStyle/>
                    <a:p>
                      <a:pPr algn="r"/>
                      <a:r>
                        <a:rPr kumimoji="1" lang="en-US" altLang="ja-JP" sz="1600" dirty="0" smtClean="0"/>
                        <a:t>196</a:t>
                      </a:r>
                      <a:endParaRPr kumimoji="1" lang="ja-JP" altLang="en-US" sz="1600" dirty="0"/>
                    </a:p>
                  </a:txBody>
                  <a:tcPr/>
                </a:tc>
                <a:tc>
                  <a:txBody>
                    <a:bodyPr/>
                    <a:lstStyle/>
                    <a:p>
                      <a:pPr algn="r"/>
                      <a:r>
                        <a:rPr kumimoji="1" lang="en-US" altLang="ja-JP" sz="1600" dirty="0" smtClean="0"/>
                        <a:t>229</a:t>
                      </a:r>
                      <a:endParaRPr kumimoji="1" lang="ja-JP" altLang="en-US" sz="1600" dirty="0"/>
                    </a:p>
                  </a:txBody>
                  <a:tcPr/>
                </a:tc>
                <a:tc>
                  <a:txBody>
                    <a:bodyPr/>
                    <a:lstStyle/>
                    <a:p>
                      <a:pPr algn="r"/>
                      <a:r>
                        <a:rPr kumimoji="1" lang="en-US" altLang="ja-JP" sz="1600" dirty="0" smtClean="0"/>
                        <a:t>85.6%</a:t>
                      </a:r>
                      <a:endParaRPr kumimoji="1" lang="ja-JP" altLang="en-US" sz="1600" dirty="0"/>
                    </a:p>
                  </a:txBody>
                  <a:tcPr/>
                </a:tc>
              </a:tr>
              <a:tr h="0">
                <a:tc>
                  <a:txBody>
                    <a:bodyPr/>
                    <a:lstStyle/>
                    <a:p>
                      <a:r>
                        <a:rPr kumimoji="1" lang="ja-JP" altLang="en-US" sz="1600" dirty="0" smtClean="0"/>
                        <a:t>合計</a:t>
                      </a:r>
                      <a:endParaRPr kumimoji="1" lang="ja-JP" altLang="en-US" sz="1600" dirty="0"/>
                    </a:p>
                  </a:txBody>
                  <a:tcPr/>
                </a:tc>
                <a:tc>
                  <a:txBody>
                    <a:bodyPr/>
                    <a:lstStyle/>
                    <a:p>
                      <a:pPr algn="r"/>
                      <a:r>
                        <a:rPr kumimoji="1" lang="en-US" altLang="ja-JP" sz="1600" dirty="0" smtClean="0"/>
                        <a:t>4639</a:t>
                      </a:r>
                      <a:endParaRPr kumimoji="1" lang="ja-JP" altLang="en-US" sz="1600" dirty="0"/>
                    </a:p>
                  </a:txBody>
                  <a:tcPr/>
                </a:tc>
                <a:tc>
                  <a:txBody>
                    <a:bodyPr/>
                    <a:lstStyle/>
                    <a:p>
                      <a:pPr algn="r"/>
                      <a:r>
                        <a:rPr kumimoji="1" lang="en-US" altLang="ja-JP" sz="1600" dirty="0" smtClean="0"/>
                        <a:t>5330</a:t>
                      </a:r>
                      <a:endParaRPr kumimoji="1" lang="ja-JP" altLang="en-US" sz="1600" dirty="0"/>
                    </a:p>
                  </a:txBody>
                  <a:tcPr/>
                </a:tc>
                <a:tc>
                  <a:txBody>
                    <a:bodyPr/>
                    <a:lstStyle/>
                    <a:p>
                      <a:pPr algn="r"/>
                      <a:r>
                        <a:rPr kumimoji="1" lang="en-US" altLang="ja-JP" sz="1600" dirty="0" smtClean="0"/>
                        <a:t>87.0%</a:t>
                      </a:r>
                      <a:endParaRPr kumimoji="1" lang="ja-JP" altLang="en-US" sz="1600" dirty="0"/>
                    </a:p>
                  </a:txBody>
                  <a:tcPr/>
                </a:tc>
              </a:tr>
            </a:tbl>
          </a:graphicData>
        </a:graphic>
      </p:graphicFrame>
      <p:sp>
        <p:nvSpPr>
          <p:cNvPr id="5" name="スライド番号プレースホルダー 4"/>
          <p:cNvSpPr>
            <a:spLocks noGrp="1"/>
          </p:cNvSpPr>
          <p:nvPr>
            <p:ph type="sldNum" sz="quarter" idx="11"/>
          </p:nvPr>
        </p:nvSpPr>
        <p:spPr/>
        <p:txBody>
          <a:bodyPr/>
          <a:lstStyle/>
          <a:p>
            <a:fld id="{C5109D6F-1A5C-458E-8B50-1B4585271E2F}" type="slidenum">
              <a:rPr kumimoji="1" lang="ja-JP" altLang="en-US" smtClean="0"/>
              <a:t>12</a:t>
            </a:fld>
            <a:endParaRPr kumimoji="1" lang="ja-JP" altLang="en-US"/>
          </a:p>
        </p:txBody>
      </p:sp>
    </p:spTree>
    <p:extLst>
      <p:ext uri="{BB962C8B-B14F-4D97-AF65-F5344CB8AC3E}">
        <p14:creationId xmlns:p14="http://schemas.microsoft.com/office/powerpoint/2010/main" val="1465840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調査結果（２）</a:t>
            </a:r>
            <a:endParaRPr kumimoji="1" lang="ja-JP" altLang="en-US" dirty="0"/>
          </a:p>
        </p:txBody>
      </p:sp>
      <p:sp>
        <p:nvSpPr>
          <p:cNvPr id="3" name="コンテンツ プレースホルダー 2"/>
          <p:cNvSpPr>
            <a:spLocks noGrp="1"/>
          </p:cNvSpPr>
          <p:nvPr>
            <p:ph idx="1"/>
          </p:nvPr>
        </p:nvSpPr>
        <p:spPr>
          <a:xfrm>
            <a:off x="467544" y="1340768"/>
            <a:ext cx="8229600" cy="4824413"/>
          </a:xfrm>
        </p:spPr>
        <p:txBody>
          <a:bodyPr/>
          <a:lstStyle/>
          <a:p>
            <a:r>
              <a:rPr lang="en-US" altLang="ja-JP" sz="2400" b="1" dirty="0"/>
              <a:t>RQ2.</a:t>
            </a:r>
            <a:r>
              <a:rPr lang="ja-JP" altLang="en-US" sz="2400" b="1" dirty="0" smtClean="0"/>
              <a:t> 主要な処理は他の処理より変更されにくいか．</a:t>
            </a:r>
            <a:endParaRPr lang="en-US" altLang="ja-JP" sz="2400" b="1" dirty="0" smtClean="0"/>
          </a:p>
          <a:p>
            <a:pPr lvl="1"/>
            <a:r>
              <a:rPr lang="ja-JP" altLang="en-US" sz="2000" dirty="0"/>
              <a:t>「重要なメソッド呼び出し」の変更度合と「重要でないメソッド呼び出し」の変更度合を比較する．</a:t>
            </a:r>
            <a:endParaRPr lang="en-US" altLang="ja-JP" sz="2000" dirty="0"/>
          </a:p>
          <a:p>
            <a:r>
              <a:rPr kumimoji="1" lang="en-US" altLang="ja-JP" sz="2600" b="1" dirty="0" smtClean="0"/>
              <a:t>6</a:t>
            </a:r>
            <a:r>
              <a:rPr kumimoji="1" lang="ja-JP" altLang="en-US" sz="2600" b="1" dirty="0" err="1" smtClean="0"/>
              <a:t>つの</a:t>
            </a:r>
            <a:r>
              <a:rPr kumimoji="1" lang="ja-JP" altLang="en-US" sz="2600" b="1" dirty="0" smtClean="0"/>
              <a:t>ソフトウェア</a:t>
            </a:r>
            <a:r>
              <a:rPr lang="ja-JP" altLang="en-US" sz="2600" b="1" dirty="0" smtClean="0"/>
              <a:t>全てで「重要なメソッド呼び出し」の変更度合の方が低く，統計的に有意な差があった．</a:t>
            </a:r>
            <a:endParaRPr lang="en-US" altLang="ja-JP" sz="2600" b="1" dirty="0" smtClean="0"/>
          </a:p>
          <a:p>
            <a:pPr lvl="1"/>
            <a:endParaRPr kumimoji="1" lang="ja-JP" altLang="en-US" sz="2400" b="1" dirty="0"/>
          </a:p>
        </p:txBody>
      </p:sp>
      <p:graphicFrame>
        <p:nvGraphicFramePr>
          <p:cNvPr id="4" name="表 3"/>
          <p:cNvGraphicFramePr>
            <a:graphicFrameLocks noGrp="1"/>
          </p:cNvGraphicFramePr>
          <p:nvPr>
            <p:extLst>
              <p:ext uri="{D42A27DB-BD31-4B8C-83A1-F6EECF244321}">
                <p14:modId xmlns:p14="http://schemas.microsoft.com/office/powerpoint/2010/main" val="3758728295"/>
              </p:ext>
            </p:extLst>
          </p:nvPr>
        </p:nvGraphicFramePr>
        <p:xfrm>
          <a:off x="1043608" y="3494411"/>
          <a:ext cx="7344816" cy="2851110"/>
        </p:xfrm>
        <a:graphic>
          <a:graphicData uri="http://schemas.openxmlformats.org/drawingml/2006/table">
            <a:tbl>
              <a:tblPr firstRow="1" bandRow="1">
                <a:tableStyleId>{5C22544A-7EE6-4342-B048-85BDC9FD1C3A}</a:tableStyleId>
              </a:tblPr>
              <a:tblGrid>
                <a:gridCol w="1296144"/>
                <a:gridCol w="2160240"/>
                <a:gridCol w="2592288"/>
                <a:gridCol w="1296144"/>
              </a:tblGrid>
              <a:tr h="496064">
                <a:tc>
                  <a:txBody>
                    <a:bodyPr/>
                    <a:lstStyle/>
                    <a:p>
                      <a:r>
                        <a:rPr kumimoji="1" lang="ja-JP" altLang="en-US" sz="1600" dirty="0" smtClean="0">
                          <a:solidFill>
                            <a:schemeClr val="tx1"/>
                          </a:solidFill>
                        </a:rPr>
                        <a:t>ソフトウェア</a:t>
                      </a:r>
                      <a:endParaRPr kumimoji="1" lang="ja-JP" altLang="en-US" sz="1600" dirty="0">
                        <a:solidFill>
                          <a:schemeClr val="tx1"/>
                        </a:solidFill>
                      </a:endParaRPr>
                    </a:p>
                  </a:txBody>
                  <a:tcPr/>
                </a:tc>
                <a:tc>
                  <a:txBody>
                    <a:bodyPr/>
                    <a:lstStyle/>
                    <a:p>
                      <a:r>
                        <a:rPr kumimoji="1" lang="ja-JP" altLang="en-US" sz="1600" dirty="0" smtClean="0">
                          <a:solidFill>
                            <a:schemeClr val="tx1"/>
                          </a:solidFill>
                        </a:rPr>
                        <a:t>重要なメソッド呼び出し</a:t>
                      </a:r>
                      <a:endParaRPr kumimoji="1" lang="en-US" altLang="ja-JP" sz="1600" dirty="0" smtClean="0">
                        <a:solidFill>
                          <a:schemeClr val="tx1"/>
                        </a:solidFill>
                      </a:endParaRPr>
                    </a:p>
                    <a:p>
                      <a:r>
                        <a:rPr kumimoji="1" lang="ja-JP" altLang="en-US" sz="1600" dirty="0" smtClean="0">
                          <a:solidFill>
                            <a:schemeClr val="tx1"/>
                          </a:solidFill>
                        </a:rPr>
                        <a:t>の変更度合の平均値</a:t>
                      </a:r>
                      <a:endParaRPr kumimoji="1" lang="ja-JP" altLang="en-US" sz="1600" dirty="0">
                        <a:solidFill>
                          <a:schemeClr val="tx1"/>
                        </a:solidFill>
                      </a:endParaRPr>
                    </a:p>
                  </a:txBody>
                  <a:tcPr/>
                </a:tc>
                <a:tc>
                  <a:txBody>
                    <a:bodyPr/>
                    <a:lstStyle/>
                    <a:p>
                      <a:r>
                        <a:rPr kumimoji="1" lang="ja-JP" altLang="en-US" sz="1600" dirty="0" smtClean="0">
                          <a:solidFill>
                            <a:schemeClr val="tx1"/>
                          </a:solidFill>
                        </a:rPr>
                        <a:t>重要でないメソッド呼び出し</a:t>
                      </a:r>
                      <a:endParaRPr kumimoji="1" lang="en-US" altLang="ja-JP" sz="1600" dirty="0" smtClean="0">
                        <a:solidFill>
                          <a:schemeClr val="tx1"/>
                        </a:solidFill>
                      </a:endParaRPr>
                    </a:p>
                    <a:p>
                      <a:r>
                        <a:rPr kumimoji="1" lang="ja-JP" altLang="en-US" sz="1600" dirty="0" smtClean="0">
                          <a:solidFill>
                            <a:schemeClr val="tx1"/>
                          </a:solidFill>
                        </a:rPr>
                        <a:t>の変更度合の平均値</a:t>
                      </a:r>
                      <a:endParaRPr kumimoji="1" lang="ja-JP" altLang="en-US" sz="1600" dirty="0">
                        <a:solidFill>
                          <a:schemeClr val="tx1"/>
                        </a:solidFill>
                      </a:endParaRPr>
                    </a:p>
                  </a:txBody>
                  <a:tcPr/>
                </a:tc>
                <a:tc>
                  <a:txBody>
                    <a:bodyPr/>
                    <a:lstStyle/>
                    <a:p>
                      <a:r>
                        <a:rPr kumimoji="1" lang="en-US" altLang="ja-JP" sz="1600" dirty="0" smtClean="0">
                          <a:solidFill>
                            <a:schemeClr val="tx1"/>
                          </a:solidFill>
                        </a:rPr>
                        <a:t>p</a:t>
                      </a:r>
                      <a:r>
                        <a:rPr kumimoji="1" lang="ja-JP" altLang="en-US" sz="1600" dirty="0" smtClean="0">
                          <a:solidFill>
                            <a:schemeClr val="tx1"/>
                          </a:solidFill>
                        </a:rPr>
                        <a:t>値</a:t>
                      </a:r>
                      <a:endParaRPr kumimoji="1" lang="ja-JP" altLang="en-US" sz="1600" dirty="0">
                        <a:solidFill>
                          <a:schemeClr val="tx1"/>
                        </a:solidFill>
                      </a:endParaRPr>
                    </a:p>
                  </a:txBody>
                  <a:tcPr/>
                </a:tc>
              </a:tr>
              <a:tr h="378665">
                <a:tc>
                  <a:txBody>
                    <a:bodyPr/>
                    <a:lstStyle/>
                    <a:p>
                      <a:r>
                        <a:rPr kumimoji="1" lang="en-US" altLang="ja-JP" sz="1600" dirty="0" smtClean="0"/>
                        <a:t>Derby</a:t>
                      </a:r>
                      <a:endParaRPr kumimoji="1" lang="ja-JP" altLang="en-US" sz="1600" dirty="0"/>
                    </a:p>
                  </a:txBody>
                  <a:tcPr/>
                </a:tc>
                <a:tc>
                  <a:txBody>
                    <a:bodyPr/>
                    <a:lstStyle/>
                    <a:p>
                      <a:pPr algn="r"/>
                      <a:r>
                        <a:rPr kumimoji="1" lang="en-US" altLang="ja-JP" sz="1600" dirty="0" smtClean="0"/>
                        <a:t>3.4%</a:t>
                      </a:r>
                      <a:endParaRPr kumimoji="1" lang="ja-JP" altLang="en-US" sz="1600" dirty="0"/>
                    </a:p>
                  </a:txBody>
                  <a:tcPr/>
                </a:tc>
                <a:tc>
                  <a:txBody>
                    <a:bodyPr/>
                    <a:lstStyle/>
                    <a:p>
                      <a:pPr algn="r"/>
                      <a:r>
                        <a:rPr kumimoji="1" lang="en-US" altLang="ja-JP" sz="1600" dirty="0" smtClean="0"/>
                        <a:t>27.3%</a:t>
                      </a:r>
                      <a:endParaRPr kumimoji="1" lang="ja-JP" altLang="en-US" sz="1600" dirty="0"/>
                    </a:p>
                  </a:txBody>
                  <a:tcPr/>
                </a:tc>
                <a:tc>
                  <a:txBody>
                    <a:bodyPr/>
                    <a:lstStyle/>
                    <a:p>
                      <a:pPr algn="r"/>
                      <a:r>
                        <a:rPr kumimoji="1" lang="en-US" altLang="ja-JP" sz="1600" dirty="0" smtClean="0"/>
                        <a:t>&lt; 2.2e-16</a:t>
                      </a:r>
                      <a:endParaRPr kumimoji="1" lang="ja-JP" altLang="en-US" sz="1600" dirty="0"/>
                    </a:p>
                  </a:txBody>
                  <a:tcPr/>
                </a:tc>
              </a:tr>
              <a:tr h="378665">
                <a:tc>
                  <a:txBody>
                    <a:bodyPr/>
                    <a:lstStyle/>
                    <a:p>
                      <a:r>
                        <a:rPr kumimoji="1" lang="en-US" altLang="ja-JP" sz="1600" dirty="0" smtClean="0"/>
                        <a:t>h2</a:t>
                      </a:r>
                      <a:endParaRPr kumimoji="1" lang="ja-JP" altLang="en-US" sz="1600" dirty="0"/>
                    </a:p>
                  </a:txBody>
                  <a:tcPr/>
                </a:tc>
                <a:tc>
                  <a:txBody>
                    <a:bodyPr/>
                    <a:lstStyle/>
                    <a:p>
                      <a:pPr algn="r"/>
                      <a:r>
                        <a:rPr kumimoji="1" lang="en-US" altLang="ja-JP" sz="1600" dirty="0" smtClean="0"/>
                        <a:t>12.1%</a:t>
                      </a:r>
                      <a:endParaRPr kumimoji="1" lang="ja-JP" altLang="en-US" sz="1600" dirty="0"/>
                    </a:p>
                  </a:txBody>
                  <a:tcPr/>
                </a:tc>
                <a:tc>
                  <a:txBody>
                    <a:bodyPr/>
                    <a:lstStyle/>
                    <a:p>
                      <a:pPr algn="r"/>
                      <a:r>
                        <a:rPr kumimoji="1" lang="en-US" altLang="ja-JP" sz="1600" dirty="0" smtClean="0"/>
                        <a:t>14.6%</a:t>
                      </a:r>
                      <a:endParaRPr kumimoji="1" lang="ja-JP" altLang="en-US" sz="1600" dirty="0"/>
                    </a:p>
                  </a:txBody>
                  <a:tcPr/>
                </a:tc>
                <a:tc>
                  <a:txBody>
                    <a:bodyPr/>
                    <a:lstStyle/>
                    <a:p>
                      <a:pPr algn="r"/>
                      <a:r>
                        <a:rPr kumimoji="1" lang="en-US" altLang="ja-JP" sz="1600" dirty="0" smtClean="0"/>
                        <a:t>4.4347e-6</a:t>
                      </a:r>
                      <a:endParaRPr kumimoji="1" lang="ja-JP" altLang="en-US" sz="1600" dirty="0"/>
                    </a:p>
                  </a:txBody>
                  <a:tcPr/>
                </a:tc>
              </a:tr>
              <a:tr h="378665">
                <a:tc>
                  <a:txBody>
                    <a:bodyPr/>
                    <a:lstStyle/>
                    <a:p>
                      <a:r>
                        <a:rPr kumimoji="1" lang="en-US" altLang="ja-JP" sz="1600" dirty="0" err="1" smtClean="0"/>
                        <a:t>jtunes</a:t>
                      </a:r>
                      <a:endParaRPr kumimoji="1" lang="ja-JP" altLang="en-US" sz="1600" dirty="0"/>
                    </a:p>
                  </a:txBody>
                  <a:tcPr/>
                </a:tc>
                <a:tc>
                  <a:txBody>
                    <a:bodyPr/>
                    <a:lstStyle/>
                    <a:p>
                      <a:pPr algn="r"/>
                      <a:r>
                        <a:rPr kumimoji="1" lang="en-US" altLang="ja-JP" sz="1600" dirty="0" smtClean="0"/>
                        <a:t>6.1%</a:t>
                      </a:r>
                      <a:endParaRPr kumimoji="1" lang="ja-JP" altLang="en-US" sz="1600" dirty="0"/>
                    </a:p>
                  </a:txBody>
                  <a:tcPr/>
                </a:tc>
                <a:tc>
                  <a:txBody>
                    <a:bodyPr/>
                    <a:lstStyle/>
                    <a:p>
                      <a:pPr algn="r"/>
                      <a:r>
                        <a:rPr kumimoji="1" lang="en-US" altLang="ja-JP" sz="1600" dirty="0" smtClean="0"/>
                        <a:t>8.2%</a:t>
                      </a:r>
                      <a:endParaRPr kumimoji="1" lang="ja-JP" altLang="en-US" sz="1600" dirty="0"/>
                    </a:p>
                  </a:txBody>
                  <a:tcPr/>
                </a:tc>
                <a:tc>
                  <a:txBody>
                    <a:bodyPr/>
                    <a:lstStyle/>
                    <a:p>
                      <a:pPr algn="r"/>
                      <a:r>
                        <a:rPr kumimoji="1" lang="en-US" altLang="ja-JP" sz="1600" dirty="0" smtClean="0"/>
                        <a:t>0.0057</a:t>
                      </a:r>
                      <a:endParaRPr kumimoji="1" lang="ja-JP" altLang="en-US" sz="1600" dirty="0"/>
                    </a:p>
                  </a:txBody>
                  <a:tcPr/>
                </a:tc>
              </a:tr>
              <a:tr h="378665">
                <a:tc>
                  <a:txBody>
                    <a:bodyPr/>
                    <a:lstStyle/>
                    <a:p>
                      <a:r>
                        <a:rPr kumimoji="1" lang="en-US" altLang="ja-JP" sz="1600" dirty="0" smtClean="0"/>
                        <a:t>Tomcat</a:t>
                      </a:r>
                      <a:endParaRPr kumimoji="1" lang="ja-JP" altLang="en-US" sz="1600" dirty="0"/>
                    </a:p>
                  </a:txBody>
                  <a:tcPr/>
                </a:tc>
                <a:tc>
                  <a:txBody>
                    <a:bodyPr/>
                    <a:lstStyle/>
                    <a:p>
                      <a:pPr algn="r"/>
                      <a:r>
                        <a:rPr kumimoji="1" lang="en-US" altLang="ja-JP" sz="1600" dirty="0" smtClean="0"/>
                        <a:t>9.5%</a:t>
                      </a:r>
                      <a:endParaRPr kumimoji="1" lang="ja-JP" altLang="en-US" sz="1600" dirty="0"/>
                    </a:p>
                  </a:txBody>
                  <a:tcPr/>
                </a:tc>
                <a:tc>
                  <a:txBody>
                    <a:bodyPr/>
                    <a:lstStyle/>
                    <a:p>
                      <a:pPr algn="r"/>
                      <a:r>
                        <a:rPr kumimoji="1" lang="en-US" altLang="ja-JP" sz="1600" dirty="0" smtClean="0"/>
                        <a:t>14.1%</a:t>
                      </a:r>
                      <a:endParaRPr kumimoji="1" lang="ja-JP" altLang="en-US" sz="1600" dirty="0"/>
                    </a:p>
                  </a:txBody>
                  <a:tcPr/>
                </a:tc>
                <a:tc>
                  <a:txBody>
                    <a:bodyPr/>
                    <a:lstStyle/>
                    <a:p>
                      <a:pPr algn="r"/>
                      <a:r>
                        <a:rPr kumimoji="1" lang="en-US" altLang="ja-JP" sz="1600" dirty="0" smtClean="0"/>
                        <a:t>&lt;</a:t>
                      </a:r>
                      <a:r>
                        <a:rPr kumimoji="1" lang="en-US" altLang="ja-JP" sz="1600" baseline="0" dirty="0" smtClean="0"/>
                        <a:t> 2.2e-16</a:t>
                      </a:r>
                      <a:endParaRPr kumimoji="1" lang="ja-JP" altLang="en-US" sz="1600" dirty="0"/>
                    </a:p>
                  </a:txBody>
                  <a:tcPr/>
                </a:tc>
              </a:tr>
              <a:tr h="378665">
                <a:tc>
                  <a:txBody>
                    <a:bodyPr/>
                    <a:lstStyle/>
                    <a:p>
                      <a:r>
                        <a:rPr kumimoji="1" lang="en-US" altLang="ja-JP" sz="1600" dirty="0" smtClean="0"/>
                        <a:t>XXL</a:t>
                      </a:r>
                      <a:endParaRPr kumimoji="1" lang="ja-JP" altLang="en-US" sz="1600" dirty="0"/>
                    </a:p>
                  </a:txBody>
                  <a:tcPr/>
                </a:tc>
                <a:tc>
                  <a:txBody>
                    <a:bodyPr/>
                    <a:lstStyle/>
                    <a:p>
                      <a:pPr algn="r"/>
                      <a:r>
                        <a:rPr kumimoji="1" lang="en-US" altLang="ja-JP" sz="1600" dirty="0" smtClean="0"/>
                        <a:t>8.0%</a:t>
                      </a:r>
                      <a:endParaRPr kumimoji="1" lang="ja-JP" altLang="en-US" sz="1600" dirty="0"/>
                    </a:p>
                  </a:txBody>
                  <a:tcPr/>
                </a:tc>
                <a:tc>
                  <a:txBody>
                    <a:bodyPr/>
                    <a:lstStyle/>
                    <a:p>
                      <a:pPr algn="r"/>
                      <a:r>
                        <a:rPr kumimoji="1" lang="en-US" altLang="ja-JP" sz="1600" dirty="0" smtClean="0"/>
                        <a:t>13.6%</a:t>
                      </a:r>
                      <a:endParaRPr kumimoji="1" lang="ja-JP" altLang="en-US" sz="1600" dirty="0"/>
                    </a:p>
                  </a:txBody>
                  <a:tcPr/>
                </a:tc>
                <a:tc>
                  <a:txBody>
                    <a:bodyPr/>
                    <a:lstStyle/>
                    <a:p>
                      <a:pPr algn="r"/>
                      <a:r>
                        <a:rPr kumimoji="1" lang="en-US" altLang="ja-JP" sz="1600" dirty="0" smtClean="0"/>
                        <a:t>0.0032</a:t>
                      </a:r>
                      <a:endParaRPr kumimoji="1" lang="ja-JP" altLang="en-US" sz="1600" dirty="0"/>
                    </a:p>
                  </a:txBody>
                  <a:tcPr/>
                </a:tc>
              </a:tr>
              <a:tr h="378665">
                <a:tc>
                  <a:txBody>
                    <a:bodyPr/>
                    <a:lstStyle/>
                    <a:p>
                      <a:r>
                        <a:rPr kumimoji="1" lang="en-US" altLang="ja-JP" sz="1600" dirty="0" err="1" smtClean="0"/>
                        <a:t>zk</a:t>
                      </a:r>
                      <a:endParaRPr kumimoji="1" lang="ja-JP" altLang="en-US" sz="1600" dirty="0"/>
                    </a:p>
                  </a:txBody>
                  <a:tcPr/>
                </a:tc>
                <a:tc>
                  <a:txBody>
                    <a:bodyPr/>
                    <a:lstStyle/>
                    <a:p>
                      <a:pPr algn="r"/>
                      <a:r>
                        <a:rPr kumimoji="1" lang="en-US" altLang="ja-JP" sz="1600" dirty="0" smtClean="0"/>
                        <a:t>8.7%</a:t>
                      </a:r>
                      <a:endParaRPr kumimoji="1" lang="ja-JP" altLang="en-US" sz="1600" dirty="0"/>
                    </a:p>
                  </a:txBody>
                  <a:tcPr/>
                </a:tc>
                <a:tc>
                  <a:txBody>
                    <a:bodyPr/>
                    <a:lstStyle/>
                    <a:p>
                      <a:pPr algn="r"/>
                      <a:r>
                        <a:rPr kumimoji="1" lang="en-US" altLang="ja-JP" sz="1600" dirty="0" smtClean="0"/>
                        <a:t>26.5%</a:t>
                      </a:r>
                      <a:endParaRPr kumimoji="1" lang="ja-JP" altLang="en-US" sz="1600" dirty="0"/>
                    </a:p>
                  </a:txBody>
                  <a:tcPr/>
                </a:tc>
                <a:tc>
                  <a:txBody>
                    <a:bodyPr/>
                    <a:lstStyle/>
                    <a:p>
                      <a:pPr algn="r"/>
                      <a:r>
                        <a:rPr kumimoji="1" lang="en-US" altLang="ja-JP" sz="1600" dirty="0" smtClean="0"/>
                        <a:t>4.967e-10</a:t>
                      </a:r>
                      <a:endParaRPr kumimoji="1" lang="ja-JP" altLang="en-US" sz="1600" dirty="0"/>
                    </a:p>
                  </a:txBody>
                  <a:tcPr/>
                </a:tc>
              </a:tr>
            </a:tbl>
          </a:graphicData>
        </a:graphic>
      </p:graphicFrame>
      <p:sp>
        <p:nvSpPr>
          <p:cNvPr id="5" name="テキスト ボックス 4"/>
          <p:cNvSpPr txBox="1"/>
          <p:nvPr/>
        </p:nvSpPr>
        <p:spPr>
          <a:xfrm>
            <a:off x="3923928" y="3212976"/>
            <a:ext cx="4608512" cy="369332"/>
          </a:xfrm>
          <a:prstGeom prst="rect">
            <a:avLst/>
          </a:prstGeom>
          <a:noFill/>
        </p:spPr>
        <p:txBody>
          <a:bodyPr wrap="square" rtlCol="0">
            <a:spAutoFit/>
          </a:bodyPr>
          <a:lstStyle/>
          <a:p>
            <a:r>
              <a:rPr lang="ja-JP" altLang="en-US" dirty="0" smtClean="0"/>
              <a:t>（</a:t>
            </a:r>
            <a:r>
              <a:rPr kumimoji="1" lang="en-US" altLang="ja-JP" dirty="0" smtClean="0"/>
              <a:t>Wilcoxon</a:t>
            </a:r>
            <a:r>
              <a:rPr kumimoji="1" lang="ja-JP" altLang="en-US" dirty="0" smtClean="0"/>
              <a:t>の順位和検定</a:t>
            </a:r>
            <a:r>
              <a:rPr lang="en-US" altLang="ja-JP" dirty="0" smtClean="0"/>
              <a:t>,</a:t>
            </a:r>
            <a:r>
              <a:rPr lang="ja-JP" altLang="en-US" dirty="0" smtClean="0"/>
              <a:t>　有意水準 </a:t>
            </a:r>
            <a:r>
              <a:rPr lang="en-US" altLang="ja-JP" dirty="0" smtClean="0"/>
              <a:t>= 0.01</a:t>
            </a:r>
            <a:r>
              <a:rPr kumimoji="1" lang="ja-JP" altLang="en-US" dirty="0" smtClean="0"/>
              <a:t>）</a:t>
            </a:r>
            <a:endParaRPr kumimoji="1" lang="ja-JP" altLang="en-US" dirty="0"/>
          </a:p>
        </p:txBody>
      </p:sp>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13</a:t>
            </a:fld>
            <a:endParaRPr kumimoji="1" lang="ja-JP" altLang="en-US"/>
          </a:p>
        </p:txBody>
      </p:sp>
    </p:spTree>
    <p:extLst>
      <p:ext uri="{BB962C8B-B14F-4D97-AF65-F5344CB8AC3E}">
        <p14:creationId xmlns:p14="http://schemas.microsoft.com/office/powerpoint/2010/main" val="38751717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a:t>
            </a:r>
            <a:r>
              <a:rPr lang="ja-JP" altLang="en-US" dirty="0" smtClean="0"/>
              <a:t>結果</a:t>
            </a:r>
            <a:r>
              <a:rPr lang="en-US" altLang="ja-JP" dirty="0" smtClean="0"/>
              <a:t>(3)</a:t>
            </a:r>
            <a:endParaRPr kumimoji="1" lang="ja-JP" altLang="en-US" dirty="0"/>
          </a:p>
        </p:txBody>
      </p:sp>
      <p:sp>
        <p:nvSpPr>
          <p:cNvPr id="3" name="コンテンツ プレースホルダー 2"/>
          <p:cNvSpPr>
            <a:spLocks noGrp="1"/>
          </p:cNvSpPr>
          <p:nvPr>
            <p:ph idx="1"/>
          </p:nvPr>
        </p:nvSpPr>
        <p:spPr/>
        <p:txBody>
          <a:bodyPr/>
          <a:lstStyle/>
          <a:p>
            <a:r>
              <a:rPr lang="en-US" altLang="ja-JP" sz="2400" b="1" dirty="0" smtClean="0"/>
              <a:t>RQ3. </a:t>
            </a:r>
            <a:r>
              <a:rPr lang="ja-JP" altLang="en-US" sz="2400" b="1" dirty="0" smtClean="0"/>
              <a:t>主要な処理が変更されたコードと，変更されていないコードには，それぞれどのような傾向があるか．</a:t>
            </a:r>
            <a:endParaRPr lang="en-US" altLang="ja-JP" sz="2400" b="1" dirty="0" smtClean="0"/>
          </a:p>
          <a:p>
            <a:pPr lvl="1"/>
            <a:r>
              <a:rPr lang="ja-JP" altLang="en-US" sz="2000" dirty="0" smtClean="0"/>
              <a:t>「重要なメソッド呼び出し」の変更度合が高いコードと低いコードから，それぞれサンプルを取り出し調査した．</a:t>
            </a:r>
            <a:endParaRPr lang="en-US" altLang="ja-JP" sz="2000" dirty="0"/>
          </a:p>
          <a:p>
            <a:pPr marL="342900" lvl="1" indent="-342900">
              <a:buFontTx/>
              <a:buChar char="•"/>
            </a:pPr>
            <a:endParaRPr lang="en-US" altLang="ja-JP" sz="2400" dirty="0" smtClean="0"/>
          </a:p>
          <a:p>
            <a:pPr marL="342900" lvl="1" indent="-342900">
              <a:buFontTx/>
              <a:buChar char="•"/>
            </a:pPr>
            <a:r>
              <a:rPr lang="ja-JP" altLang="en-US" sz="2400" b="1" dirty="0" smtClean="0"/>
              <a:t>変更度合の低いコードクローンは，類似した名前のクラスやメソッドから多く出現していた．</a:t>
            </a:r>
            <a:endParaRPr lang="en-US" altLang="ja-JP" sz="2400" b="1" dirty="0" smtClean="0"/>
          </a:p>
          <a:p>
            <a:pPr marL="342900" lvl="1" indent="-342900">
              <a:buFontTx/>
              <a:buChar char="•"/>
            </a:pPr>
            <a:r>
              <a:rPr lang="ja-JP" altLang="en-US" sz="2400" b="1" dirty="0"/>
              <a:t>変更</a:t>
            </a:r>
            <a:r>
              <a:rPr lang="ja-JP" altLang="en-US" sz="2400" b="1" dirty="0" smtClean="0"/>
              <a:t>度合の高いコードクローンは，同一メソッド中の，</a:t>
            </a:r>
            <a:r>
              <a:rPr lang="en-US" altLang="ja-JP" sz="2400" b="1" dirty="0" smtClean="0"/>
              <a:t>if</a:t>
            </a:r>
            <a:r>
              <a:rPr lang="ja-JP" altLang="en-US" sz="2400" b="1" dirty="0" smtClean="0"/>
              <a:t>や</a:t>
            </a:r>
            <a:r>
              <a:rPr lang="en-US" altLang="ja-JP" sz="2400" b="1" dirty="0" smtClean="0"/>
              <a:t>case</a:t>
            </a:r>
            <a:r>
              <a:rPr lang="ja-JP" altLang="en-US" sz="2400" b="1" dirty="0" smtClean="0"/>
              <a:t>などの制御構文が繰り返し記述されている箇所から出現することが多かった．</a:t>
            </a:r>
            <a:endParaRPr lang="en-US" altLang="ja-JP" sz="2400" b="1" dirty="0"/>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14</a:t>
            </a:fld>
            <a:endParaRPr kumimoji="1" lang="ja-JP" altLang="en-US"/>
          </a:p>
        </p:txBody>
      </p:sp>
    </p:spTree>
    <p:extLst>
      <p:ext uri="{BB962C8B-B14F-4D97-AF65-F5344CB8AC3E}">
        <p14:creationId xmlns:p14="http://schemas.microsoft.com/office/powerpoint/2010/main" val="798600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今回の結果が，</a:t>
            </a:r>
            <a:r>
              <a:rPr lang="en-US" altLang="ja-JP" dirty="0" err="1" smtClean="0"/>
              <a:t>CCFinder</a:t>
            </a:r>
            <a:r>
              <a:rPr lang="ja-JP" altLang="en-US" dirty="0" smtClean="0"/>
              <a:t>以外</a:t>
            </a:r>
            <a:r>
              <a:rPr kumimoji="1" lang="ja-JP" altLang="en-US" dirty="0" smtClean="0"/>
              <a:t>のコードクローン検出ツールが取り出すコードクローンについても当てはまるとは限らない．</a:t>
            </a:r>
            <a:endParaRPr kumimoji="1" lang="en-US" altLang="ja-JP" dirty="0" smtClean="0"/>
          </a:p>
          <a:p>
            <a:r>
              <a:rPr lang="en-US" altLang="ja-JP" dirty="0" smtClean="0"/>
              <a:t>Java</a:t>
            </a:r>
            <a:r>
              <a:rPr lang="ja-JP" altLang="en-US" dirty="0" smtClean="0"/>
              <a:t>以外の言語で書かれたソフトウェアでは結果が異なる可能性がある．</a:t>
            </a:r>
            <a:endParaRPr lang="en-US" altLang="ja-JP" dirty="0" smtClean="0"/>
          </a:p>
          <a:p>
            <a:r>
              <a:rPr kumimoji="1" lang="ja-JP" altLang="en-US" dirty="0" smtClean="0"/>
              <a:t>対象のソフトウェアを増やすことで，異なる傾向が発見される可能性がある．</a:t>
            </a:r>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15</a:t>
            </a:fld>
            <a:endParaRPr kumimoji="1" lang="ja-JP" altLang="en-US"/>
          </a:p>
        </p:txBody>
      </p:sp>
    </p:spTree>
    <p:extLst>
      <p:ext uri="{BB962C8B-B14F-4D97-AF65-F5344CB8AC3E}">
        <p14:creationId xmlns:p14="http://schemas.microsoft.com/office/powerpoint/2010/main" val="1386307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b="1" dirty="0" smtClean="0"/>
              <a:t>まとめ</a:t>
            </a:r>
            <a:endParaRPr kumimoji="1" lang="en-US" altLang="ja-JP" b="1" dirty="0" smtClean="0"/>
          </a:p>
          <a:p>
            <a:pPr lvl="1"/>
            <a:r>
              <a:rPr kumimoji="1" lang="ja-JP" altLang="en-US" dirty="0" smtClean="0"/>
              <a:t>コードクローンの特徴を調べるため，「メソッド呼び出しの変更度合」を計測し，分析を行った．</a:t>
            </a:r>
            <a:endParaRPr kumimoji="1" lang="en-US" altLang="ja-JP" dirty="0" smtClean="0"/>
          </a:p>
          <a:p>
            <a:pPr lvl="1"/>
            <a:r>
              <a:rPr lang="ja-JP" altLang="en-US" dirty="0"/>
              <a:t>多くの</a:t>
            </a:r>
            <a:r>
              <a:rPr lang="ja-JP" altLang="en-US" dirty="0" smtClean="0"/>
              <a:t>コードクローンで主要な処理は変更されないことがわかった．</a:t>
            </a:r>
            <a:endParaRPr lang="en-US" altLang="ja-JP" dirty="0" smtClean="0"/>
          </a:p>
          <a:p>
            <a:r>
              <a:rPr kumimoji="1" lang="ja-JP" altLang="en-US" b="1" dirty="0" smtClean="0"/>
              <a:t>今後の課題</a:t>
            </a:r>
            <a:endParaRPr kumimoji="1" lang="en-US" altLang="ja-JP" b="1" dirty="0"/>
          </a:p>
          <a:p>
            <a:pPr lvl="1"/>
            <a:r>
              <a:rPr lang="ja-JP" altLang="en-US" dirty="0" smtClean="0"/>
              <a:t>他のコードクローン検出ツールについても調査を行う．</a:t>
            </a:r>
            <a:endParaRPr lang="en-US" altLang="ja-JP" dirty="0" smtClean="0"/>
          </a:p>
          <a:p>
            <a:pPr lvl="1"/>
            <a:r>
              <a:rPr kumimoji="1" lang="ja-JP" altLang="en-US" dirty="0"/>
              <a:t>対象の</a:t>
            </a:r>
            <a:r>
              <a:rPr kumimoji="1" lang="ja-JP" altLang="en-US" dirty="0" smtClean="0"/>
              <a:t>言語やソフトウェアを増やし，今回の結果の一般性を確認する．</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16</a:t>
            </a:fld>
            <a:endParaRPr kumimoji="1" lang="ja-JP" altLang="en-US"/>
          </a:p>
        </p:txBody>
      </p:sp>
    </p:spTree>
    <p:extLst>
      <p:ext uri="{BB962C8B-B14F-4D97-AF65-F5344CB8AC3E}">
        <p14:creationId xmlns:p14="http://schemas.microsoft.com/office/powerpoint/2010/main" val="358958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コードクローン</a:t>
            </a:r>
            <a:r>
              <a:rPr lang="ja-JP" altLang="en-US" dirty="0"/>
              <a:t>検出ツール</a:t>
            </a:r>
            <a:r>
              <a:rPr kumimoji="1" lang="en-US" altLang="ja-JP" dirty="0" err="1" smtClean="0"/>
              <a:t>CCFinder</a:t>
            </a:r>
            <a:r>
              <a:rPr kumimoji="1" lang="ja-JP" altLang="en-US" dirty="0" smtClean="0"/>
              <a:t>を用いてコードクローンを検出する．</a:t>
            </a:r>
            <a:endParaRPr kumimoji="1" lang="en-US" altLang="ja-JP" dirty="0" smtClean="0"/>
          </a:p>
          <a:p>
            <a:r>
              <a:rPr lang="ja-JP" altLang="en-US" dirty="0"/>
              <a:t>出力</a:t>
            </a:r>
            <a:r>
              <a:rPr lang="ja-JP" altLang="en-US" dirty="0" smtClean="0"/>
              <a:t>されたコードクローン情報から，「メソッド呼び出し」に関するメトリクスを計測する．</a:t>
            </a:r>
            <a:endParaRPr lang="en-US" altLang="ja-JP" dirty="0" smtClean="0"/>
          </a:p>
          <a:p>
            <a:r>
              <a:rPr lang="ja-JP" altLang="en-US" dirty="0" smtClean="0"/>
              <a:t>「重要でないメソッド呼び出し」の変更度合が高いコードクローンと低いコードクローンについて，実際にコードを見て特徴を調べる．</a:t>
            </a:r>
            <a:endParaRPr lang="en-US" altLang="ja-JP" dirty="0" smtClean="0"/>
          </a:p>
          <a:p>
            <a:endParaRPr lang="en-US" altLang="ja-JP"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17</a:t>
            </a:fld>
            <a:endParaRPr kumimoji="1" lang="ja-JP" altLang="en-US"/>
          </a:p>
        </p:txBody>
      </p:sp>
    </p:spTree>
    <p:extLst>
      <p:ext uri="{BB962C8B-B14F-4D97-AF65-F5344CB8AC3E}">
        <p14:creationId xmlns:p14="http://schemas.microsoft.com/office/powerpoint/2010/main" val="1995458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調査で使用する用語</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「メソッド呼び出しの変更度合」</a:t>
            </a:r>
            <a:endParaRPr kumimoji="1" lang="en-US" altLang="ja-JP" dirty="0" smtClean="0"/>
          </a:p>
          <a:p>
            <a:pPr lvl="1"/>
            <a:r>
              <a:rPr lang="ja-JP" altLang="en-US" dirty="0" smtClean="0"/>
              <a:t>コードクローン間でメソッド呼び出しの名前が変更される割合</a:t>
            </a:r>
            <a:endParaRPr kumimoji="1" lang="en-US" altLang="ja-JP" dirty="0" smtClean="0"/>
          </a:p>
          <a:p>
            <a:r>
              <a:rPr kumimoji="1" lang="ja-JP" altLang="en-US" dirty="0" smtClean="0"/>
              <a:t>「重要なメソッド呼び出し」</a:t>
            </a:r>
            <a:endParaRPr kumimoji="1" lang="en-US" altLang="ja-JP" dirty="0" smtClean="0"/>
          </a:p>
          <a:p>
            <a:pPr lvl="1"/>
            <a:r>
              <a:rPr lang="ja-JP" altLang="en-US" dirty="0" smtClean="0"/>
              <a:t>メソッドの主要な処理を行なっていると思われるメソッド呼び出し</a:t>
            </a:r>
            <a:endParaRPr kumimoji="1" lang="en-US" altLang="ja-JP" dirty="0" smtClean="0"/>
          </a:p>
          <a:p>
            <a:endParaRPr lang="en-US" altLang="ja-JP"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18</a:t>
            </a:fld>
            <a:endParaRPr kumimoji="1" lang="ja-JP" altLang="en-US"/>
          </a:p>
        </p:txBody>
      </p:sp>
    </p:spTree>
    <p:extLst>
      <p:ext uri="{BB962C8B-B14F-4D97-AF65-F5344CB8AC3E}">
        <p14:creationId xmlns:p14="http://schemas.microsoft.com/office/powerpoint/2010/main" val="3861321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19</a:t>
            </a:fld>
            <a:endParaRPr kumimoji="1" lang="ja-JP" altLang="en-US"/>
          </a:p>
        </p:txBody>
      </p:sp>
    </p:spTree>
    <p:extLst>
      <p:ext uri="{BB962C8B-B14F-4D97-AF65-F5344CB8AC3E}">
        <p14:creationId xmlns:p14="http://schemas.microsoft.com/office/powerpoint/2010/main" val="2501283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39552" y="1412776"/>
            <a:ext cx="8229600" cy="2952328"/>
          </a:xfrm>
          <a:noFill/>
        </p:spPr>
        <p:txBody>
          <a:bodyPr/>
          <a:lstStyle/>
          <a:p>
            <a:r>
              <a:rPr kumimoji="1" lang="ja-JP" altLang="en-US" sz="2800" dirty="0" smtClean="0"/>
              <a:t>ソースコード中に類似したコード片を持つコード片のこと．</a:t>
            </a:r>
            <a:endParaRPr kumimoji="1" lang="en-US" altLang="ja-JP" sz="2800" dirty="0" smtClean="0"/>
          </a:p>
          <a:p>
            <a:pPr lvl="1"/>
            <a:r>
              <a:rPr lang="ja-JP" altLang="en-US" dirty="0" smtClean="0"/>
              <a:t>コードクローンは，主にソースコードがコピーされることで生成される．</a:t>
            </a:r>
            <a:endParaRPr lang="en-US" altLang="ja-JP" dirty="0" smtClean="0"/>
          </a:p>
          <a:p>
            <a:r>
              <a:rPr lang="ja-JP" altLang="en-US" sz="2800" dirty="0" smtClean="0"/>
              <a:t>互いに類似しているコード片の組，あるいは集合を「クローンセット」と呼ぶ．</a:t>
            </a:r>
            <a:endParaRPr lang="en-US" altLang="ja-JP" sz="2800" dirty="0" smtClean="0"/>
          </a:p>
        </p:txBody>
      </p:sp>
      <p:sp>
        <p:nvSpPr>
          <p:cNvPr id="2" name="タイトル 1"/>
          <p:cNvSpPr>
            <a:spLocks noGrp="1"/>
          </p:cNvSpPr>
          <p:nvPr>
            <p:ph type="title"/>
          </p:nvPr>
        </p:nvSpPr>
        <p:spPr/>
        <p:txBody>
          <a:bodyPr/>
          <a:lstStyle/>
          <a:p>
            <a:r>
              <a:rPr lang="ja-JP" altLang="en-US" dirty="0" smtClean="0"/>
              <a:t>コードクローンとは</a:t>
            </a:r>
            <a:endParaRPr kumimoji="1" lang="ja-JP" altLang="en-US" dirty="0"/>
          </a:p>
        </p:txBody>
      </p:sp>
      <p:sp>
        <p:nvSpPr>
          <p:cNvPr id="4" name="メモ 3"/>
          <p:cNvSpPr/>
          <p:nvPr/>
        </p:nvSpPr>
        <p:spPr>
          <a:xfrm>
            <a:off x="1212258" y="4588804"/>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 name="直線コネクタ 4"/>
          <p:cNvCxnSpPr/>
          <p:nvPr/>
        </p:nvCxnSpPr>
        <p:spPr>
          <a:xfrm>
            <a:off x="1367833" y="479835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367833" y="487455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367833" y="49459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367833" y="501266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367833" y="508886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367833" y="516030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367833" y="522697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367833" y="530317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367833" y="537461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367833" y="54412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1367833" y="55174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メモ 15"/>
          <p:cNvSpPr/>
          <p:nvPr/>
        </p:nvSpPr>
        <p:spPr>
          <a:xfrm>
            <a:off x="2590007" y="457078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7" name="直線コネクタ 16"/>
          <p:cNvCxnSpPr/>
          <p:nvPr/>
        </p:nvCxnSpPr>
        <p:spPr>
          <a:xfrm>
            <a:off x="2745582" y="47803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745582" y="48565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745582" y="49279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745582" y="49946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2745582" y="50708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2745582" y="51422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745582" y="52089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2745582" y="52851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2745582" y="53565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2745582" y="54232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2745582" y="54994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メモ 27"/>
          <p:cNvSpPr/>
          <p:nvPr/>
        </p:nvSpPr>
        <p:spPr>
          <a:xfrm>
            <a:off x="3958159" y="4575544"/>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9" name="直線コネクタ 28"/>
          <p:cNvCxnSpPr/>
          <p:nvPr/>
        </p:nvCxnSpPr>
        <p:spPr>
          <a:xfrm>
            <a:off x="4113734" y="478509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113734" y="486129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113734" y="49327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113734" y="499940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113734" y="507560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113734" y="514704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4113734" y="521371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4113734" y="528991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4113734" y="536135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4113734" y="54280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4113734" y="55042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メモ 39"/>
          <p:cNvSpPr/>
          <p:nvPr/>
        </p:nvSpPr>
        <p:spPr>
          <a:xfrm>
            <a:off x="6625659" y="441838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41" name="直線コネクタ 40"/>
          <p:cNvCxnSpPr/>
          <p:nvPr/>
        </p:nvCxnSpPr>
        <p:spPr>
          <a:xfrm>
            <a:off x="6781234" y="46279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781234" y="47041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781234" y="47755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781234" y="48422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781234" y="49184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6781234" y="49898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6781234" y="50565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6781234" y="51327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781234" y="52041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781234" y="52708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781234" y="53470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メモ 51"/>
          <p:cNvSpPr/>
          <p:nvPr/>
        </p:nvSpPr>
        <p:spPr>
          <a:xfrm>
            <a:off x="6748690" y="4575544"/>
            <a:ext cx="1071562" cy="1143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3" name="直線コネクタ 52"/>
          <p:cNvCxnSpPr/>
          <p:nvPr/>
        </p:nvCxnSpPr>
        <p:spPr>
          <a:xfrm>
            <a:off x="6933634" y="47803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6933634" y="48565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6933634" y="49279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6933634" y="49946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6933634" y="50708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933634" y="51422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933634" y="52089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933634" y="52851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6933634" y="53565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6933634" y="54232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6933634" y="54994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メモ 63"/>
          <p:cNvSpPr/>
          <p:nvPr/>
        </p:nvSpPr>
        <p:spPr>
          <a:xfrm>
            <a:off x="6901090" y="4727944"/>
            <a:ext cx="1071562" cy="1143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65" name="直線コネクタ 64"/>
          <p:cNvCxnSpPr/>
          <p:nvPr/>
        </p:nvCxnSpPr>
        <p:spPr>
          <a:xfrm>
            <a:off x="7086034" y="49327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7086034" y="50089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7086034" y="50803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7086034" y="51470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7086034" y="52232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7086034" y="52946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7086034" y="53613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7086034" y="54375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7086034" y="55089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7086034" y="55756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7086034" y="56518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1108647" y="5827815"/>
            <a:ext cx="1278783" cy="307777"/>
          </a:xfrm>
          <a:prstGeom prst="rect">
            <a:avLst/>
          </a:prstGeom>
          <a:noFill/>
        </p:spPr>
        <p:txBody>
          <a:bodyPr wrap="square" rtlCol="0">
            <a:spAutoFit/>
          </a:bodyPr>
          <a:lstStyle/>
          <a:p>
            <a:r>
              <a:rPr kumimoji="1" lang="ja-JP" altLang="en-US" sz="1400" dirty="0" smtClean="0"/>
              <a:t>コードクローン</a:t>
            </a:r>
            <a:endParaRPr kumimoji="1" lang="ja-JP" altLang="en-US" sz="1400" dirty="0"/>
          </a:p>
        </p:txBody>
      </p:sp>
      <p:sp>
        <p:nvSpPr>
          <p:cNvPr id="77" name="テキスト ボックス 76"/>
          <p:cNvSpPr txBox="1"/>
          <p:nvPr/>
        </p:nvSpPr>
        <p:spPr>
          <a:xfrm>
            <a:off x="2486396" y="5827815"/>
            <a:ext cx="1278783" cy="307777"/>
          </a:xfrm>
          <a:prstGeom prst="rect">
            <a:avLst/>
          </a:prstGeom>
          <a:noFill/>
        </p:spPr>
        <p:txBody>
          <a:bodyPr wrap="square" rtlCol="0">
            <a:spAutoFit/>
          </a:bodyPr>
          <a:lstStyle/>
          <a:p>
            <a:r>
              <a:rPr kumimoji="1" lang="ja-JP" altLang="en-US" sz="1400" dirty="0" smtClean="0"/>
              <a:t>コードクローン</a:t>
            </a:r>
            <a:endParaRPr kumimoji="1" lang="ja-JP" altLang="en-US" sz="1400" dirty="0"/>
          </a:p>
        </p:txBody>
      </p:sp>
      <p:sp>
        <p:nvSpPr>
          <p:cNvPr id="78" name="テキスト ボックス 77"/>
          <p:cNvSpPr txBox="1"/>
          <p:nvPr/>
        </p:nvSpPr>
        <p:spPr>
          <a:xfrm>
            <a:off x="3854548" y="5833950"/>
            <a:ext cx="1278783" cy="307777"/>
          </a:xfrm>
          <a:prstGeom prst="rect">
            <a:avLst/>
          </a:prstGeom>
          <a:noFill/>
        </p:spPr>
        <p:txBody>
          <a:bodyPr wrap="square" rtlCol="0">
            <a:spAutoFit/>
          </a:bodyPr>
          <a:lstStyle/>
          <a:p>
            <a:r>
              <a:rPr kumimoji="1" lang="ja-JP" altLang="en-US" sz="1400" dirty="0" smtClean="0"/>
              <a:t>コードクローン</a:t>
            </a:r>
            <a:endParaRPr kumimoji="1" lang="ja-JP" altLang="en-US" sz="1400" dirty="0"/>
          </a:p>
        </p:txBody>
      </p:sp>
      <p:sp>
        <p:nvSpPr>
          <p:cNvPr id="79" name="右矢印 78"/>
          <p:cNvSpPr/>
          <p:nvPr/>
        </p:nvSpPr>
        <p:spPr>
          <a:xfrm>
            <a:off x="5508104" y="4918444"/>
            <a:ext cx="504056" cy="352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角丸四角形 80"/>
          <p:cNvSpPr/>
          <p:nvPr/>
        </p:nvSpPr>
        <p:spPr>
          <a:xfrm>
            <a:off x="6300192" y="4251017"/>
            <a:ext cx="2016224" cy="1842279"/>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p:cNvSpPr txBox="1"/>
          <p:nvPr/>
        </p:nvSpPr>
        <p:spPr>
          <a:xfrm>
            <a:off x="6625659" y="5875980"/>
            <a:ext cx="1432849" cy="338554"/>
          </a:xfrm>
          <a:prstGeom prst="rect">
            <a:avLst/>
          </a:prstGeom>
          <a:solidFill>
            <a:schemeClr val="bg1"/>
          </a:solidFill>
        </p:spPr>
        <p:txBody>
          <a:bodyPr wrap="square" rtlCol="0">
            <a:spAutoFit/>
          </a:bodyPr>
          <a:lstStyle/>
          <a:p>
            <a:r>
              <a:rPr kumimoji="1" lang="ja-JP" altLang="en-US" sz="1600" dirty="0" smtClean="0"/>
              <a:t>クローンセット</a:t>
            </a:r>
            <a:endParaRPr kumimoji="1" lang="ja-JP" altLang="en-US" sz="1600" dirty="0"/>
          </a:p>
        </p:txBody>
      </p:sp>
      <p:sp>
        <p:nvSpPr>
          <p:cNvPr id="83" name="スライド番号プレースホルダー 82"/>
          <p:cNvSpPr>
            <a:spLocks noGrp="1"/>
          </p:cNvSpPr>
          <p:nvPr>
            <p:ph type="sldNum" sz="quarter" idx="11"/>
          </p:nvPr>
        </p:nvSpPr>
        <p:spPr/>
        <p:txBody>
          <a:bodyPr/>
          <a:lstStyle/>
          <a:p>
            <a:fld id="{C5109D6F-1A5C-458E-8B50-1B4585271E2F}" type="slidenum">
              <a:rPr kumimoji="1" lang="ja-JP" altLang="en-US" smtClean="0"/>
              <a:t>2</a:t>
            </a:fld>
            <a:endParaRPr kumimoji="1" lang="ja-JP" altLang="en-US"/>
          </a:p>
        </p:txBody>
      </p:sp>
    </p:spTree>
    <p:extLst>
      <p:ext uri="{BB962C8B-B14F-4D97-AF65-F5344CB8AC3E}">
        <p14:creationId xmlns:p14="http://schemas.microsoft.com/office/powerpoint/2010/main" val="372496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「重要なメソッド呼び出し」の例</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20</a:t>
            </a:fld>
            <a:endParaRPr kumimoji="1" lang="ja-JP" altLang="en-US"/>
          </a:p>
        </p:txBody>
      </p:sp>
    </p:spTree>
    <p:extLst>
      <p:ext uri="{BB962C8B-B14F-4D97-AF65-F5344CB8AC3E}">
        <p14:creationId xmlns:p14="http://schemas.microsoft.com/office/powerpoint/2010/main" val="2062158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仮説</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コードクローンが発生するのは，コピーせざるを得ない何らかの理由が存在する？</a:t>
            </a:r>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21</a:t>
            </a:fld>
            <a:endParaRPr kumimoji="1" lang="ja-JP" altLang="en-US"/>
          </a:p>
        </p:txBody>
      </p:sp>
    </p:spTree>
    <p:extLst>
      <p:ext uri="{BB962C8B-B14F-4D97-AF65-F5344CB8AC3E}">
        <p14:creationId xmlns:p14="http://schemas.microsoft.com/office/powerpoint/2010/main" val="4233265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検証内容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コードをコピーする前後でコードが行う処理は変わるのか</a:t>
            </a:r>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22</a:t>
            </a:fld>
            <a:endParaRPr kumimoji="1" lang="ja-JP" altLang="en-US"/>
          </a:p>
        </p:txBody>
      </p:sp>
    </p:spTree>
    <p:extLst>
      <p:ext uri="{BB962C8B-B14F-4D97-AF65-F5344CB8AC3E}">
        <p14:creationId xmlns:p14="http://schemas.microsoft.com/office/powerpoint/2010/main" val="1774366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コードクローンの問題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コードが複製されたあとに，バグの存在が明らかになると複製されたコード全てに対して修正を検討しなければならない</a:t>
            </a:r>
            <a:endParaRPr lang="en-US" altLang="ja-JP" sz="2800" dirty="0" smtClean="0"/>
          </a:p>
          <a:p>
            <a:pPr lvl="1"/>
            <a:r>
              <a:rPr lang="ja-JP" altLang="en-US" sz="2400" dirty="0" smtClean="0"/>
              <a:t>ソフトウェア</a:t>
            </a:r>
            <a:r>
              <a:rPr lang="ja-JP" altLang="en-US" sz="2400" dirty="0"/>
              <a:t>の</a:t>
            </a:r>
            <a:r>
              <a:rPr lang="ja-JP" altLang="en-US" sz="2400" dirty="0" smtClean="0"/>
              <a:t>保守性</a:t>
            </a:r>
            <a:r>
              <a:rPr lang="ja-JP" altLang="en-US" sz="2400" dirty="0"/>
              <a:t>を低下</a:t>
            </a:r>
            <a:r>
              <a:rPr lang="ja-JP" altLang="en-US" sz="2400" dirty="0" smtClean="0"/>
              <a:t>させる．</a:t>
            </a:r>
            <a:endParaRPr lang="en-US" altLang="ja-JP" sz="2400" dirty="0" smtClean="0"/>
          </a:p>
          <a:p>
            <a:r>
              <a:rPr lang="ja-JP" altLang="en-US" sz="2800" dirty="0" smtClean="0"/>
              <a:t>コードクローン</a:t>
            </a:r>
            <a:r>
              <a:rPr lang="ja-JP" altLang="en-US" sz="2800" dirty="0"/>
              <a:t>を検出したり，解消するための手法について多く研究されている．</a:t>
            </a:r>
            <a:endParaRPr lang="en-US" altLang="ja-JP" sz="2800" dirty="0"/>
          </a:p>
          <a:p>
            <a:r>
              <a:rPr lang="ja-JP" altLang="en-US" sz="2800" dirty="0"/>
              <a:t>しかし，どういう理由でコピーアンドペーストが行われ，コードクローンが生成されるのかについては，はっきりとわかっていない．</a:t>
            </a:r>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23</a:t>
            </a:fld>
            <a:endParaRPr kumimoji="1" lang="ja-JP" altLang="en-US"/>
          </a:p>
        </p:txBody>
      </p:sp>
    </p:spTree>
    <p:extLst>
      <p:ext uri="{BB962C8B-B14F-4D97-AF65-F5344CB8AC3E}">
        <p14:creationId xmlns:p14="http://schemas.microsoft.com/office/powerpoint/2010/main" val="430882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研究目的・内容</a:t>
            </a:r>
            <a:endParaRPr kumimoji="1" lang="ja-JP" altLang="en-US" dirty="0"/>
          </a:p>
        </p:txBody>
      </p:sp>
      <p:sp>
        <p:nvSpPr>
          <p:cNvPr id="3" name="コンテンツ プレースホルダー 2"/>
          <p:cNvSpPr>
            <a:spLocks noGrp="1"/>
          </p:cNvSpPr>
          <p:nvPr>
            <p:ph idx="1"/>
          </p:nvPr>
        </p:nvSpPr>
        <p:spPr>
          <a:xfrm>
            <a:off x="395536" y="1412776"/>
            <a:ext cx="8229600" cy="4824413"/>
          </a:xfrm>
        </p:spPr>
        <p:txBody>
          <a:bodyPr/>
          <a:lstStyle/>
          <a:p>
            <a:r>
              <a:rPr lang="ja-JP" altLang="en-US" dirty="0" smtClean="0"/>
              <a:t>どのようなコードが，どういった理由でコピーされたのか，がわかればコードクローン</a:t>
            </a:r>
            <a:r>
              <a:rPr lang="ja-JP" altLang="en-US" dirty="0"/>
              <a:t>分析に</a:t>
            </a:r>
            <a:r>
              <a:rPr lang="ja-JP" altLang="en-US" dirty="0" smtClean="0"/>
              <a:t>役立てられる．</a:t>
            </a:r>
            <a:endParaRPr lang="en-US" altLang="ja-JP" dirty="0" smtClean="0"/>
          </a:p>
          <a:p>
            <a:endParaRPr kumimoji="1" lang="en-US" altLang="ja-JP" dirty="0"/>
          </a:p>
          <a:p>
            <a:r>
              <a:rPr lang="ja-JP" altLang="en-US" dirty="0" smtClean="0"/>
              <a:t>そのために，コードクローンのコード間での差異について分析を行う．</a:t>
            </a:r>
            <a:endParaRPr lang="en-US" altLang="ja-JP" dirty="0" smtClean="0"/>
          </a:p>
          <a:p>
            <a:pPr lvl="1"/>
            <a:r>
              <a:rPr kumimoji="1" lang="ja-JP" altLang="en-US" dirty="0" smtClean="0"/>
              <a:t>コピー</a:t>
            </a:r>
            <a:r>
              <a:rPr lang="ja-JP" altLang="en-US" dirty="0" smtClean="0"/>
              <a:t>の前後でコードの内容に違いはあるのか．</a:t>
            </a:r>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24</a:t>
            </a:fld>
            <a:endParaRPr kumimoji="1" lang="ja-JP" altLang="en-US"/>
          </a:p>
        </p:txBody>
      </p:sp>
    </p:spTree>
    <p:extLst>
      <p:ext uri="{BB962C8B-B14F-4D97-AF65-F5344CB8AC3E}">
        <p14:creationId xmlns:p14="http://schemas.microsoft.com/office/powerpoint/2010/main" val="1669195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調査内容</a:t>
            </a:r>
            <a:r>
              <a:rPr lang="ja-JP" altLang="en-US" dirty="0"/>
              <a:t>（再掲）</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RQ1</a:t>
            </a:r>
            <a:r>
              <a:rPr lang="ja-JP" altLang="en-US" dirty="0" err="1" smtClean="0"/>
              <a:t>．</a:t>
            </a:r>
            <a:r>
              <a:rPr lang="ja-JP" altLang="en-US" dirty="0" smtClean="0"/>
              <a:t>「</a:t>
            </a:r>
            <a:r>
              <a:rPr lang="ja-JP" altLang="en-US" dirty="0"/>
              <a:t>重要なメソッド</a:t>
            </a:r>
            <a:r>
              <a:rPr lang="ja-JP" altLang="en-US" dirty="0" smtClean="0"/>
              <a:t>呼び出し」が変更されていないコードクローンはどの程度存在するか．</a:t>
            </a:r>
            <a:endParaRPr lang="en-US" altLang="ja-JP" dirty="0" smtClean="0"/>
          </a:p>
          <a:p>
            <a:pPr marL="342900" lvl="1" indent="-342900">
              <a:buFontTx/>
              <a:buChar char="•"/>
            </a:pPr>
            <a:r>
              <a:rPr kumimoji="1" lang="en-US" altLang="ja-JP" sz="3200" dirty="0" smtClean="0"/>
              <a:t>RQ2.</a:t>
            </a:r>
            <a:r>
              <a:rPr lang="ja-JP" altLang="en-US" sz="3200" dirty="0" smtClean="0"/>
              <a:t>コードクローンの</a:t>
            </a:r>
            <a:r>
              <a:rPr lang="en-US" altLang="ja-JP" sz="3200" dirty="0" smtClean="0"/>
              <a:t> </a:t>
            </a:r>
            <a:r>
              <a:rPr lang="ja-JP" altLang="en-US" sz="3200" dirty="0" smtClean="0"/>
              <a:t>「重要なメソッド呼び出し」と「重要でないメソッド呼び出し」の変更度合に差はあるのか．</a:t>
            </a:r>
            <a:endParaRPr lang="en-US" altLang="ja-JP" sz="3200" dirty="0" smtClean="0"/>
          </a:p>
          <a:p>
            <a:r>
              <a:rPr lang="en-US" altLang="ja-JP" dirty="0" smtClean="0"/>
              <a:t>RQ3. </a:t>
            </a:r>
            <a:r>
              <a:rPr lang="ja-JP" altLang="en-US" dirty="0" smtClean="0"/>
              <a:t>「</a:t>
            </a:r>
            <a:r>
              <a:rPr lang="ja-JP" altLang="en-US" dirty="0"/>
              <a:t>重要なメソッド呼び出し」の変更度合が高いコードクローン，低い</a:t>
            </a:r>
            <a:r>
              <a:rPr lang="ja-JP" altLang="en-US" dirty="0" smtClean="0"/>
              <a:t>コードクローンで特徴に差は見られるか．</a:t>
            </a:r>
            <a:endParaRPr kumimoji="1" lang="en-US" altLang="ja-JP"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25</a:t>
            </a:fld>
            <a:endParaRPr kumimoji="1" lang="ja-JP" altLang="en-US"/>
          </a:p>
        </p:txBody>
      </p:sp>
    </p:spTree>
    <p:extLst>
      <p:ext uri="{BB962C8B-B14F-4D97-AF65-F5344CB8AC3E}">
        <p14:creationId xmlns:p14="http://schemas.microsoft.com/office/powerpoint/2010/main" val="1210634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調査内容</a:t>
            </a:r>
            <a:endParaRPr kumimoji="1" lang="ja-JP" altLang="en-US" dirty="0"/>
          </a:p>
        </p:txBody>
      </p:sp>
      <p:sp>
        <p:nvSpPr>
          <p:cNvPr id="3" name="コンテンツ プレースホルダー 2"/>
          <p:cNvSpPr>
            <a:spLocks noGrp="1"/>
          </p:cNvSpPr>
          <p:nvPr>
            <p:ph idx="1"/>
          </p:nvPr>
        </p:nvSpPr>
        <p:spPr>
          <a:xfrm>
            <a:off x="457200" y="1412776"/>
            <a:ext cx="8229600" cy="4824413"/>
          </a:xfrm>
        </p:spPr>
        <p:txBody>
          <a:bodyPr/>
          <a:lstStyle/>
          <a:p>
            <a:r>
              <a:rPr lang="en-US" altLang="ja-JP" sz="2800" dirty="0" smtClean="0"/>
              <a:t>RQ1</a:t>
            </a:r>
            <a:r>
              <a:rPr lang="ja-JP" altLang="en-US" sz="2800" dirty="0" err="1" smtClean="0"/>
              <a:t>．</a:t>
            </a:r>
            <a:r>
              <a:rPr lang="ja-JP" altLang="en-US" sz="2800" dirty="0" smtClean="0"/>
              <a:t>コード間で処理の内容が変わっていないクローンはどの程度存在するのか</a:t>
            </a:r>
            <a:r>
              <a:rPr lang="en-US" altLang="ja-JP" sz="2800" dirty="0" smtClean="0"/>
              <a:t>.</a:t>
            </a:r>
          </a:p>
          <a:p>
            <a:pPr lvl="1"/>
            <a:r>
              <a:rPr lang="ja-JP" altLang="en-US" sz="2200" dirty="0" smtClean="0"/>
              <a:t>「重要なメソッド呼び出し」が変更されていないコードクローンはどの程度存在するのか</a:t>
            </a:r>
            <a:r>
              <a:rPr lang="en-US" altLang="ja-JP" sz="2200" dirty="0" smtClean="0"/>
              <a:t>.</a:t>
            </a:r>
          </a:p>
          <a:p>
            <a:r>
              <a:rPr kumimoji="1" lang="en-US" altLang="ja-JP" sz="2800" dirty="0" smtClean="0"/>
              <a:t>RQ2.</a:t>
            </a:r>
            <a:r>
              <a:rPr lang="ja-JP" altLang="en-US" sz="2800" dirty="0" smtClean="0"/>
              <a:t>コードクローンの</a:t>
            </a:r>
            <a:r>
              <a:rPr lang="en-US" altLang="ja-JP" sz="2800" dirty="0" smtClean="0"/>
              <a:t> </a:t>
            </a:r>
            <a:r>
              <a:rPr lang="ja-JP" altLang="en-US" sz="2800" dirty="0" smtClean="0"/>
              <a:t>「重要なメソッド呼び出し」と「重要でないメソッド呼び出し」の変更度合に差はあるのか．</a:t>
            </a:r>
            <a:endParaRPr lang="en-US" altLang="ja-JP" sz="2800" dirty="0" smtClean="0"/>
          </a:p>
          <a:p>
            <a:r>
              <a:rPr lang="en-US" altLang="ja-JP" sz="2800" dirty="0" smtClean="0"/>
              <a:t>RQ3. </a:t>
            </a:r>
            <a:r>
              <a:rPr lang="ja-JP" altLang="en-US" sz="2800" dirty="0" smtClean="0"/>
              <a:t>「</a:t>
            </a:r>
            <a:r>
              <a:rPr lang="ja-JP" altLang="en-US" sz="2800" dirty="0"/>
              <a:t>重要なメソッド呼び出し」の変更度合が高いコードクローン，低い</a:t>
            </a:r>
            <a:r>
              <a:rPr lang="ja-JP" altLang="en-US" sz="2800" dirty="0" smtClean="0"/>
              <a:t>コードクローンで特徴に差は見られるか．</a:t>
            </a:r>
            <a:endParaRPr kumimoji="1" lang="en-US" altLang="ja-JP" sz="2800"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26</a:t>
            </a:fld>
            <a:endParaRPr kumimoji="1" lang="ja-JP" altLang="en-US"/>
          </a:p>
        </p:txBody>
      </p:sp>
    </p:spTree>
    <p:extLst>
      <p:ext uri="{BB962C8B-B14F-4D97-AF65-F5344CB8AC3E}">
        <p14:creationId xmlns:p14="http://schemas.microsoft.com/office/powerpoint/2010/main" val="959828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lang="ja-JP" altLang="en-US" sz="2800" b="1" dirty="0" smtClean="0"/>
              <a:t>多く</a:t>
            </a:r>
            <a:r>
              <a:rPr lang="ja-JP" altLang="en-US" sz="2800" b="1" dirty="0"/>
              <a:t>の</a:t>
            </a:r>
            <a:r>
              <a:rPr lang="ja-JP" altLang="en-US" sz="2800" b="1" dirty="0" smtClean="0"/>
              <a:t>コードクローンは，「重要なメソッド呼び出し」によって実現されている処理の再利用であると考えられる．</a:t>
            </a:r>
            <a:endParaRPr lang="en-US" altLang="ja-JP" sz="2800" b="1" dirty="0" smtClean="0"/>
          </a:p>
          <a:p>
            <a:pPr lvl="1"/>
            <a:r>
              <a:rPr lang="ja-JP" altLang="en-US" sz="2400" dirty="0"/>
              <a:t>「重要なメソッド呼び出し」は「重要でないメソッド呼び出し」よりも変更されにくい．</a:t>
            </a:r>
            <a:endParaRPr lang="en-US" altLang="ja-JP" sz="2400" dirty="0"/>
          </a:p>
          <a:p>
            <a:pPr lvl="1"/>
            <a:r>
              <a:rPr lang="en-US" altLang="ja-JP" sz="2400" dirty="0"/>
              <a:t>87%</a:t>
            </a:r>
            <a:r>
              <a:rPr lang="ja-JP" altLang="en-US" sz="2400" dirty="0"/>
              <a:t>のコードクローンで，「重要なメソッド呼び出し」は変更されていない．</a:t>
            </a:r>
            <a:endParaRPr lang="en-US" altLang="ja-JP" sz="2400" dirty="0"/>
          </a:p>
          <a:p>
            <a:endParaRPr lang="en-US" altLang="ja-JP" dirty="0" smtClean="0"/>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27</a:t>
            </a:fld>
            <a:endParaRPr kumimoji="1" lang="ja-JP" altLang="en-US"/>
          </a:p>
        </p:txBody>
      </p:sp>
    </p:spTree>
    <p:extLst>
      <p:ext uri="{BB962C8B-B14F-4D97-AF65-F5344CB8AC3E}">
        <p14:creationId xmlns:p14="http://schemas.microsoft.com/office/powerpoint/2010/main" val="3120443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コードクローンの分類</a:t>
            </a:r>
            <a:endParaRPr kumimoji="1" lang="ja-JP" altLang="en-US" dirty="0"/>
          </a:p>
        </p:txBody>
      </p:sp>
      <p:sp>
        <p:nvSpPr>
          <p:cNvPr id="3" name="コンテンツ プレースホルダー 2"/>
          <p:cNvSpPr>
            <a:spLocks noGrp="1"/>
          </p:cNvSpPr>
          <p:nvPr>
            <p:ph idx="1"/>
          </p:nvPr>
        </p:nvSpPr>
        <p:spPr>
          <a:xfrm>
            <a:off x="467544" y="1412875"/>
            <a:ext cx="8219256" cy="3744317"/>
          </a:xfrm>
        </p:spPr>
        <p:txBody>
          <a:bodyPr/>
          <a:lstStyle/>
          <a:p>
            <a:pPr marL="0" indent="0">
              <a:buNone/>
            </a:pPr>
            <a:r>
              <a:rPr kumimoji="1" lang="ja-JP" altLang="en-US" dirty="0" smtClean="0"/>
              <a:t>コードクローンは</a:t>
            </a:r>
            <a:r>
              <a:rPr kumimoji="1" lang="en-US" altLang="ja-JP" dirty="0" smtClean="0"/>
              <a:t>3</a:t>
            </a:r>
            <a:r>
              <a:rPr kumimoji="1" lang="ja-JP" altLang="en-US" dirty="0" smtClean="0"/>
              <a:t>種類に分類される</a:t>
            </a:r>
            <a:r>
              <a:rPr kumimoji="1" lang="en-US" altLang="ja-JP" dirty="0" smtClean="0"/>
              <a:t>[1]</a:t>
            </a:r>
          </a:p>
          <a:p>
            <a:pPr lvl="1"/>
            <a:r>
              <a:rPr lang="ja-JP" altLang="en-US" dirty="0"/>
              <a:t>タイプ</a:t>
            </a:r>
            <a:r>
              <a:rPr lang="en-US" altLang="ja-JP" dirty="0" smtClean="0"/>
              <a:t>1</a:t>
            </a:r>
            <a:endParaRPr lang="en-US" altLang="ja-JP" dirty="0"/>
          </a:p>
          <a:p>
            <a:pPr lvl="2"/>
            <a:r>
              <a:rPr lang="ja-JP" altLang="en-US" dirty="0" smtClean="0"/>
              <a:t>空白の有無などを除き同一のもの</a:t>
            </a:r>
            <a:endParaRPr lang="en-US" altLang="ja-JP" dirty="0" smtClean="0"/>
          </a:p>
          <a:p>
            <a:pPr lvl="1"/>
            <a:r>
              <a:rPr kumimoji="1" lang="ja-JP" altLang="en-US" dirty="0" smtClean="0"/>
              <a:t>タイプ</a:t>
            </a:r>
            <a:r>
              <a:rPr kumimoji="1" lang="en-US" altLang="ja-JP" dirty="0" smtClean="0"/>
              <a:t>2</a:t>
            </a:r>
            <a:endParaRPr lang="en-US" altLang="ja-JP" dirty="0"/>
          </a:p>
          <a:p>
            <a:pPr lvl="2"/>
            <a:r>
              <a:rPr lang="ja-JP" altLang="en-US" dirty="0" smtClean="0"/>
              <a:t>識別子などのユーザ定義名が変更されているもの</a:t>
            </a:r>
            <a:endParaRPr lang="en-US" altLang="ja-JP" dirty="0" smtClean="0"/>
          </a:p>
          <a:p>
            <a:pPr lvl="1"/>
            <a:r>
              <a:rPr kumimoji="1" lang="ja-JP" altLang="en-US" dirty="0" smtClean="0"/>
              <a:t>タイプ</a:t>
            </a:r>
            <a:r>
              <a:rPr kumimoji="1" lang="en-US" altLang="ja-JP" dirty="0" smtClean="0"/>
              <a:t>3</a:t>
            </a:r>
            <a:endParaRPr lang="en-US" altLang="ja-JP" dirty="0"/>
          </a:p>
          <a:p>
            <a:pPr lvl="2"/>
            <a:r>
              <a:rPr kumimoji="1" lang="ja-JP" altLang="en-US" dirty="0" smtClean="0"/>
              <a:t>タイプ</a:t>
            </a:r>
            <a:r>
              <a:rPr kumimoji="1" lang="en-US" altLang="ja-JP" dirty="0" smtClean="0"/>
              <a:t>2</a:t>
            </a:r>
            <a:r>
              <a:rPr kumimoji="1" lang="ja-JP" altLang="en-US" dirty="0" smtClean="0"/>
              <a:t>の変更に加えて文の挿入や削除などが行われているもの</a:t>
            </a:r>
            <a:endParaRPr kumimoji="1" lang="en-US" altLang="ja-JP" dirty="0" smtClean="0"/>
          </a:p>
        </p:txBody>
      </p:sp>
      <p:sp>
        <p:nvSpPr>
          <p:cNvPr id="4" name="テキスト ボックス 3"/>
          <p:cNvSpPr txBox="1"/>
          <p:nvPr/>
        </p:nvSpPr>
        <p:spPr>
          <a:xfrm>
            <a:off x="827584" y="5754139"/>
            <a:ext cx="5400600" cy="553998"/>
          </a:xfrm>
          <a:prstGeom prst="rect">
            <a:avLst/>
          </a:prstGeom>
          <a:noFill/>
        </p:spPr>
        <p:txBody>
          <a:bodyPr wrap="square" rtlCol="0">
            <a:spAutoFit/>
          </a:bodyPr>
          <a:lstStyle/>
          <a:p>
            <a:r>
              <a:rPr lang="en-US" altLang="ja-JP" sz="1000" dirty="0" smtClean="0"/>
              <a:t>[1] S</a:t>
            </a:r>
            <a:r>
              <a:rPr lang="en-US" altLang="ja-JP" sz="1000" dirty="0"/>
              <a:t>. </a:t>
            </a:r>
            <a:r>
              <a:rPr lang="en-US" altLang="ja-JP" sz="1000" dirty="0" err="1"/>
              <a:t>Bellon</a:t>
            </a:r>
            <a:r>
              <a:rPr lang="en-US" altLang="ja-JP" sz="1000" dirty="0"/>
              <a:t>, R. </a:t>
            </a:r>
            <a:r>
              <a:rPr lang="en-US" altLang="ja-JP" sz="1000" dirty="0" err="1"/>
              <a:t>Koschke</a:t>
            </a:r>
            <a:r>
              <a:rPr lang="en-US" altLang="ja-JP" sz="1000" dirty="0"/>
              <a:t>, G. </a:t>
            </a:r>
            <a:r>
              <a:rPr lang="en-US" altLang="ja-JP" sz="1000" dirty="0" err="1"/>
              <a:t>Antoniol</a:t>
            </a:r>
            <a:r>
              <a:rPr lang="en-US" altLang="ja-JP" sz="1000" dirty="0"/>
              <a:t>, J. </a:t>
            </a:r>
            <a:r>
              <a:rPr lang="en-US" altLang="ja-JP" sz="1000" dirty="0" err="1"/>
              <a:t>Krinke</a:t>
            </a:r>
            <a:r>
              <a:rPr lang="en-US" altLang="ja-JP" sz="1000" dirty="0"/>
              <a:t>, and E. Merlo. Comparison and evaluation</a:t>
            </a:r>
          </a:p>
          <a:p>
            <a:r>
              <a:rPr lang="en-US" altLang="ja-JP" sz="1000" dirty="0"/>
              <a:t>of clone detection tools. IEEE Transactions on Software Engineering, Vol. 33,</a:t>
            </a:r>
          </a:p>
          <a:p>
            <a:r>
              <a:rPr lang="en-US" altLang="ja-JP" sz="1000" dirty="0"/>
              <a:t>No. 9, pp. 577–591, 2007</a:t>
            </a:r>
            <a:r>
              <a:rPr lang="en-US" altLang="ja-JP" sz="1000" dirty="0" smtClean="0"/>
              <a:t>.</a:t>
            </a:r>
            <a:endParaRPr lang="en-US" altLang="ja-JP" sz="1000" dirty="0"/>
          </a:p>
        </p:txBody>
      </p:sp>
      <p:sp>
        <p:nvSpPr>
          <p:cNvPr id="5" name="テキスト ボックス 4"/>
          <p:cNvSpPr txBox="1"/>
          <p:nvPr/>
        </p:nvSpPr>
        <p:spPr>
          <a:xfrm>
            <a:off x="832159" y="5301208"/>
            <a:ext cx="7632848" cy="369332"/>
          </a:xfrm>
          <a:prstGeom prst="rect">
            <a:avLst/>
          </a:prstGeom>
          <a:solidFill>
            <a:srgbClr val="92D050"/>
          </a:solidFill>
        </p:spPr>
        <p:txBody>
          <a:bodyPr wrap="square" rtlCol="0">
            <a:spAutoFit/>
          </a:bodyPr>
          <a:lstStyle/>
          <a:p>
            <a:r>
              <a:rPr kumimoji="1" lang="ja-JP" altLang="en-US" b="1" dirty="0" smtClean="0"/>
              <a:t>本研究で使用する</a:t>
            </a:r>
            <a:r>
              <a:rPr kumimoji="1" lang="en-US" altLang="ja-JP" b="1" dirty="0" err="1" smtClean="0"/>
              <a:t>CCFinder</a:t>
            </a:r>
            <a:r>
              <a:rPr kumimoji="1" lang="ja-JP" altLang="en-US" b="1" dirty="0" smtClean="0"/>
              <a:t>はタイプ１およびタイプ２のクローンを出力する</a:t>
            </a:r>
            <a:endParaRPr kumimoji="1" lang="ja-JP" altLang="en-US" b="1" dirty="0"/>
          </a:p>
        </p:txBody>
      </p:sp>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28</a:t>
            </a:fld>
            <a:endParaRPr kumimoji="1" lang="ja-JP" altLang="en-US"/>
          </a:p>
        </p:txBody>
      </p:sp>
    </p:spTree>
    <p:extLst>
      <p:ext uri="{BB962C8B-B14F-4D97-AF65-F5344CB8AC3E}">
        <p14:creationId xmlns:p14="http://schemas.microsoft.com/office/powerpoint/2010/main" val="4233419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CCFinder</a:t>
            </a:r>
            <a:r>
              <a:rPr lang="ja-JP" altLang="en-US" dirty="0" err="1" smtClean="0"/>
              <a:t>が検</a:t>
            </a:r>
            <a:r>
              <a:rPr lang="ja-JP" altLang="en-US" dirty="0" smtClean="0"/>
              <a:t>出するコードクローン</a:t>
            </a:r>
            <a:endParaRPr kumimoji="1" lang="ja-JP" altLang="en-US" dirty="0"/>
          </a:p>
        </p:txBody>
      </p:sp>
      <p:sp>
        <p:nvSpPr>
          <p:cNvPr id="3" name="コンテンツ プレースホルダー 2"/>
          <p:cNvSpPr>
            <a:spLocks noGrp="1"/>
          </p:cNvSpPr>
          <p:nvPr>
            <p:ph idx="1"/>
          </p:nvPr>
        </p:nvSpPr>
        <p:spPr>
          <a:xfrm>
            <a:off x="457200" y="1412876"/>
            <a:ext cx="8229600" cy="1944116"/>
          </a:xfrm>
        </p:spPr>
        <p:txBody>
          <a:bodyPr/>
          <a:lstStyle/>
          <a:p>
            <a:r>
              <a:rPr lang="en-US" altLang="ja-JP" dirty="0" err="1" smtClean="0"/>
              <a:t>CCFinder</a:t>
            </a:r>
            <a:r>
              <a:rPr lang="ja-JP" altLang="en-US" dirty="0" err="1" smtClean="0"/>
              <a:t>は識</a:t>
            </a:r>
            <a:r>
              <a:rPr lang="ja-JP" altLang="en-US" dirty="0" smtClean="0"/>
              <a:t>別子をパラメータ化してコードクローン検出を行う</a:t>
            </a:r>
            <a:endParaRPr lang="en-US" altLang="ja-JP" dirty="0" smtClean="0"/>
          </a:p>
          <a:p>
            <a:pPr lvl="1"/>
            <a:r>
              <a:rPr lang="ja-JP" altLang="en-US" dirty="0" smtClean="0"/>
              <a:t>識別子の名前が一致しなくとも，文の構造が一致すればコードクローンと判定する．</a:t>
            </a:r>
            <a:endParaRPr lang="ja-JP" altLang="en-US" dirty="0"/>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3</a:t>
            </a:fld>
            <a:endParaRPr kumimoji="1" lang="ja-JP" altLang="en-US"/>
          </a:p>
        </p:txBody>
      </p:sp>
      <p:sp>
        <p:nvSpPr>
          <p:cNvPr id="10" name="メモ 9"/>
          <p:cNvSpPr/>
          <p:nvPr/>
        </p:nvSpPr>
        <p:spPr>
          <a:xfrm>
            <a:off x="542329" y="3552029"/>
            <a:ext cx="1509391" cy="170149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smtClean="0">
                <a:solidFill>
                  <a:srgbClr val="FF0000"/>
                </a:solidFill>
              </a:rPr>
              <a:t>x</a:t>
            </a:r>
            <a:r>
              <a:rPr lang="en-US" altLang="ja-JP" sz="1600" dirty="0" smtClean="0">
                <a:solidFill>
                  <a:schemeClr val="tx1"/>
                </a:solidFill>
              </a:rPr>
              <a:t> = </a:t>
            </a:r>
            <a:r>
              <a:rPr lang="en-US" altLang="ja-JP" sz="1600" dirty="0" err="1" smtClean="0">
                <a:solidFill>
                  <a:srgbClr val="FF0000"/>
                </a:solidFill>
              </a:rPr>
              <a:t>getX</a:t>
            </a:r>
            <a:r>
              <a:rPr lang="en-US" altLang="ja-JP" sz="1600" dirty="0" smtClean="0">
                <a:solidFill>
                  <a:schemeClr val="tx1"/>
                </a:solidFill>
              </a:rPr>
              <a:t>();</a:t>
            </a:r>
          </a:p>
          <a:p>
            <a:endParaRPr lang="en-US" altLang="ja-JP" sz="1600" dirty="0" smtClean="0">
              <a:solidFill>
                <a:schemeClr val="tx1"/>
              </a:solidFill>
            </a:endParaRPr>
          </a:p>
          <a:p>
            <a:r>
              <a:rPr kumimoji="1" lang="en-US" altLang="ja-JP" sz="1600" dirty="0" smtClean="0">
                <a:solidFill>
                  <a:schemeClr val="tx1"/>
                </a:solidFill>
              </a:rPr>
              <a:t>z = </a:t>
            </a:r>
            <a:r>
              <a:rPr kumimoji="1" lang="en-US" altLang="ja-JP" sz="1600" dirty="0" err="1" smtClean="0">
                <a:solidFill>
                  <a:schemeClr val="tx1"/>
                </a:solidFill>
              </a:rPr>
              <a:t>getZ</a:t>
            </a:r>
            <a:r>
              <a:rPr kumimoji="1" lang="en-US" altLang="ja-JP" sz="1600" dirty="0" smtClean="0">
                <a:solidFill>
                  <a:schemeClr val="tx1"/>
                </a:solidFill>
              </a:rPr>
              <a:t>();</a:t>
            </a:r>
          </a:p>
          <a:p>
            <a:endParaRPr kumimoji="1" lang="en-US" altLang="ja-JP" sz="1600" dirty="0" smtClean="0">
              <a:solidFill>
                <a:schemeClr val="tx1"/>
              </a:solidFill>
            </a:endParaRPr>
          </a:p>
          <a:p>
            <a:r>
              <a:rPr lang="en-US" altLang="ja-JP" sz="1600" dirty="0" smtClean="0">
                <a:solidFill>
                  <a:schemeClr val="tx1"/>
                </a:solidFill>
              </a:rPr>
              <a:t>n = </a:t>
            </a:r>
            <a:r>
              <a:rPr lang="en-US" altLang="ja-JP" sz="1600" dirty="0" err="1" smtClean="0">
                <a:solidFill>
                  <a:schemeClr val="tx1"/>
                </a:solidFill>
              </a:rPr>
              <a:t>getN</a:t>
            </a:r>
            <a:r>
              <a:rPr lang="en-US" altLang="ja-JP" sz="1600" dirty="0" smtClean="0">
                <a:solidFill>
                  <a:schemeClr val="tx1"/>
                </a:solidFill>
              </a:rPr>
              <a:t>(</a:t>
            </a:r>
            <a:r>
              <a:rPr lang="en-US" altLang="ja-JP" sz="1600" dirty="0" err="1" smtClean="0">
                <a:solidFill>
                  <a:srgbClr val="FF0000"/>
                </a:solidFill>
              </a:rPr>
              <a:t>x</a:t>
            </a:r>
            <a:r>
              <a:rPr lang="en-US" altLang="ja-JP" sz="1600" dirty="0" err="1" smtClean="0">
                <a:solidFill>
                  <a:schemeClr val="tx1"/>
                </a:solidFill>
              </a:rPr>
              <a:t>,z</a:t>
            </a:r>
            <a:r>
              <a:rPr lang="en-US" altLang="ja-JP" sz="1600" dirty="0" smtClean="0">
                <a:solidFill>
                  <a:schemeClr val="tx1"/>
                </a:solidFill>
              </a:rPr>
              <a:t>);</a:t>
            </a:r>
          </a:p>
          <a:p>
            <a:r>
              <a:rPr kumimoji="1" lang="en-US" altLang="ja-JP" sz="1600" dirty="0" smtClean="0">
                <a:solidFill>
                  <a:schemeClr val="tx1"/>
                </a:solidFill>
              </a:rPr>
              <a:t>return n;</a:t>
            </a:r>
            <a:endParaRPr kumimoji="1" lang="ja-JP" altLang="en-US" sz="1600" dirty="0">
              <a:solidFill>
                <a:schemeClr val="tx1"/>
              </a:solidFill>
            </a:endParaRPr>
          </a:p>
        </p:txBody>
      </p:sp>
      <p:sp>
        <p:nvSpPr>
          <p:cNvPr id="11" name="メモ 10"/>
          <p:cNvSpPr/>
          <p:nvPr/>
        </p:nvSpPr>
        <p:spPr>
          <a:xfrm>
            <a:off x="2267744" y="3563514"/>
            <a:ext cx="1491075" cy="170149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a:solidFill>
                  <a:schemeClr val="accent2"/>
                </a:solidFill>
              </a:rPr>
              <a:t>y</a:t>
            </a:r>
            <a:r>
              <a:rPr lang="en-US" altLang="ja-JP" sz="1600" dirty="0" smtClean="0">
                <a:solidFill>
                  <a:schemeClr val="tx1"/>
                </a:solidFill>
              </a:rPr>
              <a:t> = </a:t>
            </a:r>
            <a:r>
              <a:rPr lang="en-US" altLang="ja-JP" sz="1600" dirty="0" err="1" smtClean="0">
                <a:solidFill>
                  <a:schemeClr val="accent2"/>
                </a:solidFill>
              </a:rPr>
              <a:t>getY</a:t>
            </a:r>
            <a:r>
              <a:rPr lang="en-US" altLang="ja-JP" sz="1600" dirty="0" smtClean="0">
                <a:solidFill>
                  <a:schemeClr val="tx1"/>
                </a:solidFill>
              </a:rPr>
              <a:t>();</a:t>
            </a:r>
          </a:p>
          <a:p>
            <a:endParaRPr lang="en-US" altLang="ja-JP" sz="1600" dirty="0" smtClean="0">
              <a:solidFill>
                <a:schemeClr val="tx1"/>
              </a:solidFill>
            </a:endParaRPr>
          </a:p>
          <a:p>
            <a:r>
              <a:rPr kumimoji="1" lang="en-US" altLang="ja-JP" sz="1600" dirty="0" smtClean="0">
                <a:solidFill>
                  <a:schemeClr val="tx1"/>
                </a:solidFill>
              </a:rPr>
              <a:t>z = </a:t>
            </a:r>
            <a:r>
              <a:rPr kumimoji="1" lang="en-US" altLang="ja-JP" sz="1600" dirty="0" err="1" smtClean="0">
                <a:solidFill>
                  <a:schemeClr val="tx1"/>
                </a:solidFill>
              </a:rPr>
              <a:t>getZ</a:t>
            </a:r>
            <a:r>
              <a:rPr kumimoji="1" lang="en-US" altLang="ja-JP" sz="1600" dirty="0" smtClean="0">
                <a:solidFill>
                  <a:schemeClr val="tx1"/>
                </a:solidFill>
              </a:rPr>
              <a:t>();</a:t>
            </a:r>
          </a:p>
          <a:p>
            <a:endParaRPr kumimoji="1" lang="en-US" altLang="ja-JP" sz="1600" dirty="0" smtClean="0">
              <a:solidFill>
                <a:schemeClr val="tx1"/>
              </a:solidFill>
            </a:endParaRPr>
          </a:p>
          <a:p>
            <a:r>
              <a:rPr lang="en-US" altLang="ja-JP" sz="1600" dirty="0" smtClean="0">
                <a:solidFill>
                  <a:schemeClr val="tx1"/>
                </a:solidFill>
              </a:rPr>
              <a:t>n = </a:t>
            </a:r>
            <a:r>
              <a:rPr lang="en-US" altLang="ja-JP" sz="1600" dirty="0" err="1" smtClean="0">
                <a:solidFill>
                  <a:schemeClr val="tx1"/>
                </a:solidFill>
              </a:rPr>
              <a:t>getN</a:t>
            </a:r>
            <a:r>
              <a:rPr lang="en-US" altLang="ja-JP" sz="1600" dirty="0" smtClean="0">
                <a:solidFill>
                  <a:schemeClr val="tx1"/>
                </a:solidFill>
              </a:rPr>
              <a:t>(</a:t>
            </a:r>
            <a:r>
              <a:rPr lang="en-US" altLang="ja-JP" sz="1600" dirty="0" err="1">
                <a:solidFill>
                  <a:schemeClr val="accent2"/>
                </a:solidFill>
              </a:rPr>
              <a:t>y</a:t>
            </a:r>
            <a:r>
              <a:rPr lang="en-US" altLang="ja-JP" sz="1600" dirty="0" err="1" smtClean="0">
                <a:solidFill>
                  <a:schemeClr val="tx1"/>
                </a:solidFill>
              </a:rPr>
              <a:t>,z</a:t>
            </a:r>
            <a:r>
              <a:rPr lang="en-US" altLang="ja-JP" sz="1600" dirty="0" smtClean="0">
                <a:solidFill>
                  <a:schemeClr val="tx1"/>
                </a:solidFill>
              </a:rPr>
              <a:t>);</a:t>
            </a:r>
          </a:p>
          <a:p>
            <a:r>
              <a:rPr kumimoji="1" lang="en-US" altLang="ja-JP" sz="1600" dirty="0" smtClean="0">
                <a:solidFill>
                  <a:schemeClr val="tx1"/>
                </a:solidFill>
              </a:rPr>
              <a:t>return n;</a:t>
            </a:r>
            <a:endParaRPr kumimoji="1" lang="ja-JP" altLang="en-US" sz="1600" dirty="0">
              <a:solidFill>
                <a:schemeClr val="tx1"/>
              </a:solidFill>
            </a:endParaRPr>
          </a:p>
        </p:txBody>
      </p:sp>
      <p:sp>
        <p:nvSpPr>
          <p:cNvPr id="15" name="テキスト ボックス 14"/>
          <p:cNvSpPr txBox="1"/>
          <p:nvPr/>
        </p:nvSpPr>
        <p:spPr>
          <a:xfrm>
            <a:off x="228000" y="5646439"/>
            <a:ext cx="4079487" cy="461665"/>
          </a:xfrm>
          <a:prstGeom prst="rect">
            <a:avLst/>
          </a:prstGeom>
          <a:solidFill>
            <a:schemeClr val="accent1"/>
          </a:solidFill>
          <a:ln w="25400">
            <a:solidFill>
              <a:schemeClr val="accent1"/>
            </a:solidFill>
          </a:ln>
        </p:spPr>
        <p:txBody>
          <a:bodyPr wrap="square" rtlCol="0">
            <a:spAutoFit/>
          </a:bodyPr>
          <a:lstStyle/>
          <a:p>
            <a:pPr algn="ctr"/>
            <a:r>
              <a:rPr lang="ja-JP" altLang="en-US" sz="2400" dirty="0" smtClean="0"/>
              <a:t>識別子名の違いは吸収される</a:t>
            </a:r>
            <a:endParaRPr kumimoji="1" lang="ja-JP" altLang="en-US" sz="2400" dirty="0"/>
          </a:p>
        </p:txBody>
      </p:sp>
      <p:sp>
        <p:nvSpPr>
          <p:cNvPr id="6" name="テキスト ボックス 5"/>
          <p:cNvSpPr txBox="1"/>
          <p:nvPr/>
        </p:nvSpPr>
        <p:spPr>
          <a:xfrm>
            <a:off x="1355463" y="5265010"/>
            <a:ext cx="1657818" cy="369332"/>
          </a:xfrm>
          <a:prstGeom prst="rect">
            <a:avLst/>
          </a:prstGeom>
          <a:noFill/>
        </p:spPr>
        <p:txBody>
          <a:bodyPr wrap="square" rtlCol="0">
            <a:spAutoFit/>
          </a:bodyPr>
          <a:lstStyle/>
          <a:p>
            <a:r>
              <a:rPr kumimoji="1" lang="ja-JP" altLang="en-US" b="1" dirty="0" smtClean="0"/>
              <a:t>コードクローン</a:t>
            </a:r>
            <a:endParaRPr kumimoji="1" lang="ja-JP" altLang="en-US" b="1" dirty="0"/>
          </a:p>
        </p:txBody>
      </p:sp>
      <p:sp>
        <p:nvSpPr>
          <p:cNvPr id="7" name="テキスト ボックス 6"/>
          <p:cNvSpPr txBox="1"/>
          <p:nvPr/>
        </p:nvSpPr>
        <p:spPr>
          <a:xfrm>
            <a:off x="4607496" y="3873901"/>
            <a:ext cx="4392488" cy="1292662"/>
          </a:xfrm>
          <a:prstGeom prst="rect">
            <a:avLst/>
          </a:prstGeom>
          <a:noFill/>
        </p:spPr>
        <p:txBody>
          <a:bodyPr wrap="square" rtlCol="0">
            <a:spAutoFit/>
          </a:bodyPr>
          <a:lstStyle/>
          <a:p>
            <a:r>
              <a:rPr kumimoji="1" lang="ja-JP" altLang="en-US" sz="2000" b="1" dirty="0" smtClean="0">
                <a:solidFill>
                  <a:srgbClr val="FF0000"/>
                </a:solidFill>
              </a:rPr>
              <a:t>検出され</a:t>
            </a:r>
            <a:r>
              <a:rPr lang="ja-JP" altLang="en-US" sz="2000" b="1" dirty="0" smtClean="0">
                <a:solidFill>
                  <a:srgbClr val="FF0000"/>
                </a:solidFill>
              </a:rPr>
              <a:t>たコードクローンが何を</a:t>
            </a:r>
            <a:endParaRPr lang="en-US" altLang="ja-JP" sz="2000" b="1" dirty="0" smtClean="0">
              <a:solidFill>
                <a:srgbClr val="FF0000"/>
              </a:solidFill>
            </a:endParaRPr>
          </a:p>
          <a:p>
            <a:r>
              <a:rPr lang="ja-JP" altLang="en-US" sz="2000" b="1" dirty="0" smtClean="0">
                <a:solidFill>
                  <a:srgbClr val="FF0000"/>
                </a:solidFill>
              </a:rPr>
              <a:t>再利用したものなのかはわからない．</a:t>
            </a:r>
            <a:endParaRPr lang="en-US" altLang="ja-JP" sz="2000" b="1" dirty="0" smtClean="0">
              <a:solidFill>
                <a:srgbClr val="FF0000"/>
              </a:solidFill>
            </a:endParaRPr>
          </a:p>
          <a:p>
            <a:r>
              <a:rPr lang="ja-JP" altLang="en-US" sz="2000" dirty="0"/>
              <a:t> </a:t>
            </a:r>
            <a:r>
              <a:rPr lang="ja-JP" altLang="en-US" sz="2000" dirty="0" smtClean="0"/>
              <a:t>  </a:t>
            </a:r>
            <a:r>
              <a:rPr lang="en-US" altLang="ja-JP" dirty="0" smtClean="0"/>
              <a:t>- </a:t>
            </a:r>
            <a:r>
              <a:rPr lang="ja-JP" altLang="en-US" dirty="0" smtClean="0"/>
              <a:t>メソッド呼び出し列の再利用？</a:t>
            </a:r>
            <a:endParaRPr lang="en-US" altLang="ja-JP" dirty="0" smtClean="0"/>
          </a:p>
          <a:p>
            <a:r>
              <a:rPr lang="ja-JP" altLang="en-US" dirty="0"/>
              <a:t> </a:t>
            </a:r>
            <a:r>
              <a:rPr lang="ja-JP" altLang="en-US" dirty="0" smtClean="0"/>
              <a:t>  </a:t>
            </a:r>
            <a:r>
              <a:rPr lang="en-US" altLang="ja-JP" dirty="0" smtClean="0"/>
              <a:t>- </a:t>
            </a:r>
            <a:r>
              <a:rPr lang="ja-JP" altLang="en-US" dirty="0" smtClean="0"/>
              <a:t>文の構造だけを再利用？</a:t>
            </a:r>
            <a:endParaRPr lang="en-US" altLang="ja-JP" dirty="0" smtClean="0"/>
          </a:p>
        </p:txBody>
      </p:sp>
      <p:sp>
        <p:nvSpPr>
          <p:cNvPr id="8" name="雲 7"/>
          <p:cNvSpPr/>
          <p:nvPr/>
        </p:nvSpPr>
        <p:spPr>
          <a:xfrm>
            <a:off x="3959424" y="3563514"/>
            <a:ext cx="5184576" cy="1944215"/>
          </a:xfrm>
          <a:prstGeom prst="cloud">
            <a:avLst/>
          </a:prstGeom>
          <a:noFill/>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257360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a:t>
            </a:r>
            <a:endParaRPr kumimoji="1" lang="ja-JP" altLang="en-US" dirty="0"/>
          </a:p>
        </p:txBody>
      </p:sp>
      <p:sp>
        <p:nvSpPr>
          <p:cNvPr id="3" name="コンテンツ プレースホルダー 2"/>
          <p:cNvSpPr>
            <a:spLocks noGrp="1"/>
          </p:cNvSpPr>
          <p:nvPr>
            <p:ph idx="1"/>
          </p:nvPr>
        </p:nvSpPr>
        <p:spPr>
          <a:xfrm>
            <a:off x="395536" y="1412776"/>
            <a:ext cx="8229600" cy="4824413"/>
          </a:xfrm>
        </p:spPr>
        <p:txBody>
          <a:bodyPr/>
          <a:lstStyle/>
          <a:p>
            <a:r>
              <a:rPr lang="ja-JP" altLang="en-US" dirty="0" smtClean="0"/>
              <a:t>検出ツールが出力するコードクローンの，コード間での関係について調査したい．</a:t>
            </a:r>
            <a:endParaRPr lang="en-US" altLang="ja-JP" dirty="0" smtClean="0"/>
          </a:p>
          <a:p>
            <a:pPr lvl="1"/>
            <a:r>
              <a:rPr lang="ja-JP" altLang="en-US" dirty="0"/>
              <a:t>検出</a:t>
            </a:r>
            <a:r>
              <a:rPr lang="ja-JP" altLang="en-US" dirty="0" smtClean="0"/>
              <a:t>ツールの使用者にとって有用な情報になる</a:t>
            </a:r>
            <a:r>
              <a:rPr lang="en-US" altLang="ja-JP" dirty="0" smtClean="0"/>
              <a:t>.</a:t>
            </a:r>
            <a:endParaRPr kumimoji="1" lang="en-US" altLang="ja-JP" dirty="0"/>
          </a:p>
          <a:p>
            <a:endParaRPr lang="en-US" altLang="ja-JP" dirty="0" smtClean="0"/>
          </a:p>
          <a:p>
            <a:r>
              <a:rPr kumimoji="1" lang="ja-JP" altLang="en-US" dirty="0" smtClean="0"/>
              <a:t>本研究ではコードが行なっている処理の内容の差異に着目する．</a:t>
            </a:r>
            <a:endParaRPr kumimoji="1" lang="en-US" altLang="ja-JP" dirty="0" smtClean="0"/>
          </a:p>
          <a:p>
            <a:pPr lvl="1"/>
            <a:r>
              <a:rPr lang="ja-JP" altLang="en-US" dirty="0" smtClean="0"/>
              <a:t>コピー元のコードと，コピー先のコードで，コードが行う処理が異なることはあるのか</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4</a:t>
            </a:fld>
            <a:endParaRPr kumimoji="1" lang="ja-JP" altLang="en-US"/>
          </a:p>
        </p:txBody>
      </p:sp>
    </p:spTree>
    <p:extLst>
      <p:ext uri="{BB962C8B-B14F-4D97-AF65-F5344CB8AC3E}">
        <p14:creationId xmlns:p14="http://schemas.microsoft.com/office/powerpoint/2010/main" val="4008185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調査内容</a:t>
            </a:r>
            <a:endParaRPr kumimoji="1" lang="ja-JP" altLang="en-US" dirty="0"/>
          </a:p>
        </p:txBody>
      </p:sp>
      <p:sp>
        <p:nvSpPr>
          <p:cNvPr id="3" name="コンテンツ プレースホルダー 2"/>
          <p:cNvSpPr>
            <a:spLocks noGrp="1"/>
          </p:cNvSpPr>
          <p:nvPr>
            <p:ph idx="1"/>
          </p:nvPr>
        </p:nvSpPr>
        <p:spPr>
          <a:xfrm>
            <a:off x="457200" y="1412776"/>
            <a:ext cx="8229600" cy="4824413"/>
          </a:xfrm>
        </p:spPr>
        <p:txBody>
          <a:bodyPr/>
          <a:lstStyle/>
          <a:p>
            <a:r>
              <a:rPr lang="en-US" altLang="ja-JP" dirty="0" smtClean="0"/>
              <a:t>RQ1</a:t>
            </a:r>
            <a:r>
              <a:rPr lang="ja-JP" altLang="en-US" dirty="0" err="1" smtClean="0"/>
              <a:t>．</a:t>
            </a:r>
            <a:r>
              <a:rPr lang="ja-JP" altLang="en-US" dirty="0" smtClean="0"/>
              <a:t>コード間で主要な処理の内容が変わっていないクローンはどの程度存在するのか</a:t>
            </a:r>
            <a:r>
              <a:rPr lang="en-US" altLang="ja-JP" dirty="0" smtClean="0"/>
              <a:t>.</a:t>
            </a:r>
          </a:p>
          <a:p>
            <a:endParaRPr lang="en-US" altLang="ja-JP" dirty="0" smtClean="0"/>
          </a:p>
          <a:p>
            <a:r>
              <a:rPr kumimoji="1" lang="en-US" altLang="ja-JP" dirty="0" smtClean="0"/>
              <a:t>RQ2.</a:t>
            </a:r>
            <a:r>
              <a:rPr lang="ja-JP" altLang="en-US" dirty="0"/>
              <a:t> </a:t>
            </a:r>
            <a:r>
              <a:rPr lang="ja-JP" altLang="en-US" dirty="0" smtClean="0"/>
              <a:t>コードの主要な処理は他の処理より変更されにくいか．</a:t>
            </a:r>
            <a:endParaRPr lang="en-US" altLang="ja-JP" dirty="0" smtClean="0"/>
          </a:p>
          <a:p>
            <a:endParaRPr kumimoji="1" lang="en-US" altLang="ja-JP" dirty="0" smtClean="0"/>
          </a:p>
          <a:p>
            <a:r>
              <a:rPr lang="en-US" altLang="ja-JP" dirty="0" smtClean="0"/>
              <a:t>RQ3. </a:t>
            </a:r>
            <a:r>
              <a:rPr lang="ja-JP" altLang="en-US" dirty="0" smtClean="0"/>
              <a:t>主要な処理が変更されたコードと，変更されていないコードには，どのような傾向があるか．</a:t>
            </a:r>
            <a:endParaRPr kumimoji="1" lang="en-US" altLang="ja-JP"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5</a:t>
            </a:fld>
            <a:endParaRPr kumimoji="1" lang="ja-JP" altLang="en-US"/>
          </a:p>
        </p:txBody>
      </p:sp>
    </p:spTree>
    <p:extLst>
      <p:ext uri="{BB962C8B-B14F-4D97-AF65-F5344CB8AC3E}">
        <p14:creationId xmlns:p14="http://schemas.microsoft.com/office/powerpoint/2010/main" val="3747593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「重要なメソッド呼び出し」</a:t>
            </a:r>
            <a:endParaRPr kumimoji="1" lang="ja-JP" altLang="en-US" dirty="0"/>
          </a:p>
        </p:txBody>
      </p:sp>
      <p:sp>
        <p:nvSpPr>
          <p:cNvPr id="3" name="コンテンツ プレースホルダー 2"/>
          <p:cNvSpPr>
            <a:spLocks noGrp="1"/>
          </p:cNvSpPr>
          <p:nvPr>
            <p:ph idx="1"/>
          </p:nvPr>
        </p:nvSpPr>
        <p:spPr>
          <a:xfrm>
            <a:off x="457200" y="1412875"/>
            <a:ext cx="8229600" cy="4032349"/>
          </a:xfrm>
        </p:spPr>
        <p:txBody>
          <a:bodyPr/>
          <a:lstStyle/>
          <a:p>
            <a:r>
              <a:rPr lang="ja-JP" altLang="en-US" sz="2800" dirty="0" smtClean="0"/>
              <a:t>メソッドの主要な処理を行なっていると思われるメソッド呼び出しを「重要なメソッド呼び出し」と定義する．</a:t>
            </a:r>
            <a:endParaRPr lang="en-US" altLang="ja-JP" sz="2800" dirty="0"/>
          </a:p>
          <a:p>
            <a:pPr lvl="1"/>
            <a:r>
              <a:rPr lang="ja-JP" altLang="en-US" sz="2400" dirty="0" smtClean="0"/>
              <a:t>この定義は，</a:t>
            </a:r>
            <a:r>
              <a:rPr lang="en-US" altLang="ja-JP" sz="2400" dirty="0" err="1" smtClean="0"/>
              <a:t>Sridhara</a:t>
            </a:r>
            <a:r>
              <a:rPr lang="en-US" altLang="ja-JP" sz="2400" dirty="0" smtClean="0"/>
              <a:t>[1]</a:t>
            </a:r>
            <a:r>
              <a:rPr lang="ja-JP" altLang="en-US" sz="2400" dirty="0" smtClean="0"/>
              <a:t>の「メソッド中からメソッドの概要を説明するためにふさわしい文を選択し，メソッドのサマリコメントを自動で作成する」という研究を参考にしている．</a:t>
            </a:r>
            <a:endParaRPr lang="en-US" altLang="ja-JP" sz="2400" dirty="0" smtClean="0"/>
          </a:p>
          <a:p>
            <a:pPr lvl="1"/>
            <a:r>
              <a:rPr lang="ja-JP" altLang="en-US" sz="2400" dirty="0" smtClean="0"/>
              <a:t>「メソッドの概要を説明するにふさわしい文」には基本的にメソッド呼び出しが含まれる．</a:t>
            </a:r>
            <a:endParaRPr lang="en-US" altLang="ja-JP" sz="2400" dirty="0" smtClean="0"/>
          </a:p>
          <a:p>
            <a:pPr lvl="1"/>
            <a:endParaRPr kumimoji="1" lang="ja-JP" altLang="en-US" dirty="0"/>
          </a:p>
        </p:txBody>
      </p:sp>
      <p:sp>
        <p:nvSpPr>
          <p:cNvPr id="4" name="正方形/長方形 3"/>
          <p:cNvSpPr/>
          <p:nvPr/>
        </p:nvSpPr>
        <p:spPr>
          <a:xfrm>
            <a:off x="631796" y="5157192"/>
            <a:ext cx="7848872" cy="954107"/>
          </a:xfrm>
          <a:prstGeom prst="rect">
            <a:avLst/>
          </a:prstGeom>
        </p:spPr>
        <p:txBody>
          <a:bodyPr wrap="square">
            <a:spAutoFit/>
          </a:bodyPr>
          <a:lstStyle/>
          <a:p>
            <a:r>
              <a:rPr lang="en-US" altLang="ja-JP" sz="1400" dirty="0" smtClean="0"/>
              <a:t>[1]G. </a:t>
            </a:r>
            <a:r>
              <a:rPr lang="en-US" altLang="ja-JP" sz="1400" dirty="0" err="1" smtClean="0"/>
              <a:t>Sridhara</a:t>
            </a:r>
            <a:r>
              <a:rPr lang="en-US" altLang="ja-JP" sz="1400" dirty="0" smtClean="0"/>
              <a:t>, E. Hill, D. </a:t>
            </a:r>
            <a:r>
              <a:rPr lang="en-US" altLang="ja-JP" sz="1400" dirty="0" err="1" smtClean="0"/>
              <a:t>Muppaneni</a:t>
            </a:r>
            <a:r>
              <a:rPr lang="en-US" altLang="ja-JP" sz="1400" dirty="0" smtClean="0"/>
              <a:t>, and L. </a:t>
            </a:r>
            <a:r>
              <a:rPr lang="en-US" altLang="ja-JP" sz="1400" dirty="0" err="1" smtClean="0"/>
              <a:t>Pollick</a:t>
            </a:r>
            <a:r>
              <a:rPr lang="en-US" altLang="ja-JP" sz="1400" dirty="0" smtClean="0"/>
              <a:t>. Towards automatically generating summary comments for </a:t>
            </a:r>
            <a:r>
              <a:rPr lang="en-US" altLang="ja-JP" sz="1400" dirty="0" smtClean="0"/>
              <a:t>Java </a:t>
            </a:r>
            <a:r>
              <a:rPr lang="en-US" altLang="ja-JP" sz="1400" dirty="0" smtClean="0"/>
              <a:t>methods. </a:t>
            </a:r>
          </a:p>
          <a:p>
            <a:r>
              <a:rPr lang="en-US" altLang="ja-JP" sz="1400" i="1" dirty="0" smtClean="0"/>
              <a:t>In Proceedings of the 25th IEEE/ACM International Conference on Automated Software Engineering (ASE 2010), </a:t>
            </a:r>
            <a:r>
              <a:rPr lang="en-US" altLang="ja-JP" sz="1400" dirty="0" smtClean="0"/>
              <a:t>pp. 43–52,  2010.</a:t>
            </a:r>
            <a:endParaRPr lang="ja-JP" altLang="en-US" sz="1400" dirty="0"/>
          </a:p>
        </p:txBody>
      </p:sp>
      <p:sp>
        <p:nvSpPr>
          <p:cNvPr id="5" name="スライド番号プレースホルダー 4"/>
          <p:cNvSpPr>
            <a:spLocks noGrp="1"/>
          </p:cNvSpPr>
          <p:nvPr>
            <p:ph type="sldNum" sz="quarter" idx="11"/>
          </p:nvPr>
        </p:nvSpPr>
        <p:spPr/>
        <p:txBody>
          <a:bodyPr/>
          <a:lstStyle/>
          <a:p>
            <a:fld id="{C5109D6F-1A5C-458E-8B50-1B4585271E2F}" type="slidenum">
              <a:rPr kumimoji="1" lang="ja-JP" altLang="en-US" smtClean="0"/>
              <a:t>6</a:t>
            </a:fld>
            <a:endParaRPr kumimoji="1" lang="ja-JP" altLang="en-US"/>
          </a:p>
        </p:txBody>
      </p:sp>
    </p:spTree>
    <p:extLst>
      <p:ext uri="{BB962C8B-B14F-4D97-AF65-F5344CB8AC3E}">
        <p14:creationId xmlns:p14="http://schemas.microsoft.com/office/powerpoint/2010/main" val="1953324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a:t>
            </a:r>
            <a:r>
              <a:rPr kumimoji="1" lang="ja-JP" altLang="en-US" dirty="0" smtClean="0"/>
              <a:t>種類の「重要なメソッド呼び出し」</a:t>
            </a:r>
            <a:endParaRPr kumimoji="1" lang="ja-JP" altLang="en-US" dirty="0"/>
          </a:p>
        </p:txBody>
      </p:sp>
      <p:sp>
        <p:nvSpPr>
          <p:cNvPr id="3" name="コンテンツ プレースホルダー 2"/>
          <p:cNvSpPr>
            <a:spLocks noGrp="1"/>
          </p:cNvSpPr>
          <p:nvPr>
            <p:ph idx="1"/>
          </p:nvPr>
        </p:nvSpPr>
        <p:spPr>
          <a:xfrm>
            <a:off x="251520" y="1268760"/>
            <a:ext cx="8229600" cy="4824413"/>
          </a:xfrm>
        </p:spPr>
        <p:txBody>
          <a:bodyPr/>
          <a:lstStyle/>
          <a:p>
            <a:pPr marL="0" indent="0">
              <a:buNone/>
            </a:pPr>
            <a:r>
              <a:rPr kumimoji="1" lang="ja-JP" altLang="en-US" sz="2800" b="1" dirty="0" smtClean="0"/>
              <a:t>「重要なメソッド呼び出し」として選択されるメソッド呼び出しは</a:t>
            </a:r>
            <a:r>
              <a:rPr kumimoji="1" lang="en-US" altLang="ja-JP" sz="2800" b="1" dirty="0" smtClean="0"/>
              <a:t>5</a:t>
            </a:r>
            <a:r>
              <a:rPr kumimoji="1" lang="ja-JP" altLang="en-US" sz="2800" b="1" dirty="0" smtClean="0"/>
              <a:t>種類</a:t>
            </a:r>
            <a:endParaRPr kumimoji="1" lang="en-US" altLang="ja-JP" sz="2800" b="1" dirty="0" smtClean="0"/>
          </a:p>
          <a:p>
            <a:r>
              <a:rPr kumimoji="1" lang="en-US" altLang="ja-JP" sz="1800" b="1" dirty="0" smtClean="0"/>
              <a:t>ending</a:t>
            </a:r>
          </a:p>
          <a:p>
            <a:pPr lvl="1"/>
            <a:r>
              <a:rPr lang="ja-JP" altLang="en-US" sz="1800" dirty="0" smtClean="0"/>
              <a:t>メソッドの最後の文のメソッド呼び出し</a:t>
            </a:r>
            <a:endParaRPr kumimoji="1" lang="en-US" altLang="ja-JP" sz="1800" dirty="0" smtClean="0"/>
          </a:p>
          <a:p>
            <a:r>
              <a:rPr lang="en-US" altLang="ja-JP" sz="1800" b="1" dirty="0" smtClean="0"/>
              <a:t>void-return</a:t>
            </a:r>
          </a:p>
          <a:p>
            <a:pPr lvl="1"/>
            <a:r>
              <a:rPr lang="ja-JP" altLang="en-US" sz="1800" dirty="0" smtClean="0"/>
              <a:t>戻り値が利用されていないメソッド呼び出し</a:t>
            </a:r>
            <a:endParaRPr lang="en-US" altLang="ja-JP" sz="1800" dirty="0" smtClean="0"/>
          </a:p>
          <a:p>
            <a:r>
              <a:rPr kumimoji="1" lang="en-US" altLang="ja-JP" sz="1800" b="1" dirty="0" smtClean="0"/>
              <a:t>same-action</a:t>
            </a:r>
          </a:p>
          <a:p>
            <a:pPr lvl="1"/>
            <a:r>
              <a:rPr lang="ja-JP" altLang="en-US" sz="1800" dirty="0" smtClean="0"/>
              <a:t>メソッドと同じ動詞を持つメソッド呼び出し</a:t>
            </a:r>
            <a:endParaRPr kumimoji="1" lang="en-US" altLang="ja-JP" sz="1800" dirty="0" smtClean="0"/>
          </a:p>
          <a:p>
            <a:r>
              <a:rPr lang="en-US" altLang="ja-JP" sz="1800" b="1" dirty="0" smtClean="0"/>
              <a:t>data-facilitating</a:t>
            </a:r>
          </a:p>
          <a:p>
            <a:pPr lvl="1"/>
            <a:r>
              <a:rPr lang="ja-JP" altLang="en-US" sz="1800" dirty="0" smtClean="0"/>
              <a:t>上記</a:t>
            </a:r>
            <a:r>
              <a:rPr lang="en-US" altLang="ja-JP" sz="1800" dirty="0" smtClean="0"/>
              <a:t>3</a:t>
            </a:r>
            <a:r>
              <a:rPr lang="ja-JP" altLang="en-US" sz="1800" dirty="0" smtClean="0"/>
              <a:t>つの「重要なメソッド呼び出し」で引数となっているローカル変数に代入を行なっているメソッド呼び出し</a:t>
            </a:r>
            <a:endParaRPr lang="en-US" altLang="ja-JP" sz="1800" dirty="0" smtClean="0"/>
          </a:p>
          <a:p>
            <a:r>
              <a:rPr kumimoji="1" lang="en-US" altLang="ja-JP" sz="1800" b="1" dirty="0" smtClean="0"/>
              <a:t>control</a:t>
            </a:r>
          </a:p>
          <a:p>
            <a:pPr lvl="1"/>
            <a:r>
              <a:rPr lang="ja-JP" altLang="en-US" sz="1800" dirty="0"/>
              <a:t>上記</a:t>
            </a:r>
            <a:r>
              <a:rPr lang="en-US" altLang="ja-JP" sz="1800" dirty="0"/>
              <a:t>4</a:t>
            </a:r>
            <a:r>
              <a:rPr lang="ja-JP" altLang="en-US" sz="1800" dirty="0" smtClean="0"/>
              <a:t>つの「重要なメソッド呼び出し」の実行条件となるメソッド呼び出し</a:t>
            </a:r>
            <a:endParaRPr kumimoji="1" lang="ja-JP" altLang="en-US" sz="1800" dirty="0"/>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4088" y="1792452"/>
            <a:ext cx="3528392" cy="2716665"/>
          </a:xfrm>
          <a:prstGeom prst="rect">
            <a:avLst/>
          </a:prstGeom>
        </p:spPr>
      </p:pic>
      <p:sp>
        <p:nvSpPr>
          <p:cNvPr id="9" name="正方形/長方形 8"/>
          <p:cNvSpPr/>
          <p:nvPr/>
        </p:nvSpPr>
        <p:spPr>
          <a:xfrm>
            <a:off x="5355073" y="1777876"/>
            <a:ext cx="3528392" cy="271666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9"/>
          <p:cNvSpPr>
            <a:spLocks noGrp="1"/>
          </p:cNvSpPr>
          <p:nvPr>
            <p:ph type="sldNum" sz="quarter" idx="11"/>
          </p:nvPr>
        </p:nvSpPr>
        <p:spPr/>
        <p:txBody>
          <a:bodyPr/>
          <a:lstStyle/>
          <a:p>
            <a:fld id="{C5109D6F-1A5C-458E-8B50-1B4585271E2F}" type="slidenum">
              <a:rPr kumimoji="1" lang="ja-JP" altLang="en-US" smtClean="0"/>
              <a:t>7</a:t>
            </a:fld>
            <a:endParaRPr kumimoji="1" lang="ja-JP" altLang="en-US"/>
          </a:p>
        </p:txBody>
      </p:sp>
    </p:spTree>
    <p:extLst>
      <p:ext uri="{BB962C8B-B14F-4D97-AF65-F5344CB8AC3E}">
        <p14:creationId xmlns:p14="http://schemas.microsoft.com/office/powerpoint/2010/main" val="1791942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メソッド呼び出しの変更度合</a:t>
            </a:r>
            <a:endParaRPr kumimoji="1" lang="ja-JP" altLang="en-US" dirty="0"/>
          </a:p>
        </p:txBody>
      </p:sp>
      <p:sp>
        <p:nvSpPr>
          <p:cNvPr id="3" name="コンテンツ プレースホルダー 2"/>
          <p:cNvSpPr>
            <a:spLocks noGrp="1"/>
          </p:cNvSpPr>
          <p:nvPr>
            <p:ph idx="1"/>
          </p:nvPr>
        </p:nvSpPr>
        <p:spPr>
          <a:xfrm>
            <a:off x="457200" y="1412776"/>
            <a:ext cx="8229600" cy="4824413"/>
          </a:xfrm>
          <a:ln>
            <a:noFill/>
          </a:ln>
        </p:spPr>
        <p:txBody>
          <a:bodyPr/>
          <a:lstStyle/>
          <a:p>
            <a:r>
              <a:rPr kumimoji="1" lang="ja-JP" altLang="en-US" sz="2800" dirty="0" smtClean="0"/>
              <a:t>クローンに存在する「メソッド呼び出し」のうち「名前が変更されたメソッド呼び出し」の割合</a:t>
            </a:r>
            <a:endParaRPr kumimoji="1" lang="ja-JP" altLang="en-US" sz="2800" dirty="0"/>
          </a:p>
        </p:txBody>
      </p:sp>
      <p:sp>
        <p:nvSpPr>
          <p:cNvPr id="7" name="メモ 6"/>
          <p:cNvSpPr/>
          <p:nvPr/>
        </p:nvSpPr>
        <p:spPr>
          <a:xfrm>
            <a:off x="593244" y="2924944"/>
            <a:ext cx="1872208" cy="187220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smtClean="0">
                <a:solidFill>
                  <a:schemeClr val="tx1"/>
                </a:solidFill>
              </a:rPr>
              <a:t>x = </a:t>
            </a:r>
            <a:r>
              <a:rPr lang="en-US" altLang="ja-JP" sz="1600" dirty="0" err="1" smtClean="0">
                <a:solidFill>
                  <a:schemeClr val="tx1"/>
                </a:solidFill>
              </a:rPr>
              <a:t>getX</a:t>
            </a:r>
            <a:r>
              <a:rPr lang="en-US" altLang="ja-JP" sz="1600" dirty="0" smtClean="0">
                <a:solidFill>
                  <a:schemeClr val="tx1"/>
                </a:solidFill>
              </a:rPr>
              <a:t>();</a:t>
            </a:r>
          </a:p>
          <a:p>
            <a:endParaRPr lang="en-US" altLang="ja-JP" sz="1600" dirty="0" smtClean="0">
              <a:solidFill>
                <a:schemeClr val="tx1"/>
              </a:solidFill>
            </a:endParaRPr>
          </a:p>
          <a:p>
            <a:r>
              <a:rPr kumimoji="1" lang="en-US" altLang="ja-JP" sz="1600" dirty="0" smtClean="0">
                <a:solidFill>
                  <a:schemeClr val="tx1"/>
                </a:solidFill>
              </a:rPr>
              <a:t>z = </a:t>
            </a:r>
            <a:r>
              <a:rPr kumimoji="1" lang="en-US" altLang="ja-JP" sz="1600" dirty="0" err="1" smtClean="0">
                <a:solidFill>
                  <a:schemeClr val="tx1"/>
                </a:solidFill>
              </a:rPr>
              <a:t>getZ</a:t>
            </a:r>
            <a:r>
              <a:rPr kumimoji="1" lang="en-US" altLang="ja-JP" sz="1600" dirty="0" smtClean="0">
                <a:solidFill>
                  <a:schemeClr val="tx1"/>
                </a:solidFill>
              </a:rPr>
              <a:t>();</a:t>
            </a:r>
          </a:p>
          <a:p>
            <a:endParaRPr kumimoji="1" lang="en-US" altLang="ja-JP" sz="1600" dirty="0" smtClean="0">
              <a:solidFill>
                <a:schemeClr val="tx1"/>
              </a:solidFill>
            </a:endParaRPr>
          </a:p>
          <a:p>
            <a:r>
              <a:rPr lang="en-US" altLang="ja-JP" sz="1600" dirty="0" smtClean="0">
                <a:solidFill>
                  <a:schemeClr val="tx1"/>
                </a:solidFill>
              </a:rPr>
              <a:t>n = </a:t>
            </a:r>
            <a:r>
              <a:rPr lang="en-US" altLang="ja-JP" sz="1600" dirty="0" err="1" smtClean="0">
                <a:solidFill>
                  <a:schemeClr val="tx1"/>
                </a:solidFill>
              </a:rPr>
              <a:t>getN</a:t>
            </a:r>
            <a:r>
              <a:rPr lang="en-US" altLang="ja-JP" sz="1600" dirty="0" smtClean="0">
                <a:solidFill>
                  <a:schemeClr val="tx1"/>
                </a:solidFill>
              </a:rPr>
              <a:t>(</a:t>
            </a:r>
            <a:r>
              <a:rPr lang="en-US" altLang="ja-JP" sz="1600" dirty="0" err="1" smtClean="0">
                <a:solidFill>
                  <a:schemeClr val="tx1"/>
                </a:solidFill>
              </a:rPr>
              <a:t>x,z</a:t>
            </a:r>
            <a:r>
              <a:rPr lang="en-US" altLang="ja-JP" sz="1600" dirty="0" smtClean="0">
                <a:solidFill>
                  <a:schemeClr val="tx1"/>
                </a:solidFill>
              </a:rPr>
              <a:t>);</a:t>
            </a:r>
          </a:p>
          <a:p>
            <a:r>
              <a:rPr kumimoji="1" lang="en-US" altLang="ja-JP" sz="1600" dirty="0" smtClean="0">
                <a:solidFill>
                  <a:schemeClr val="tx1"/>
                </a:solidFill>
              </a:rPr>
              <a:t>return n;</a:t>
            </a:r>
            <a:endParaRPr kumimoji="1" lang="ja-JP" altLang="en-US" sz="1600" dirty="0">
              <a:solidFill>
                <a:schemeClr val="tx1"/>
              </a:solidFill>
            </a:endParaRPr>
          </a:p>
        </p:txBody>
      </p:sp>
      <p:sp>
        <p:nvSpPr>
          <p:cNvPr id="10" name="メモ 9"/>
          <p:cNvSpPr/>
          <p:nvPr/>
        </p:nvSpPr>
        <p:spPr>
          <a:xfrm>
            <a:off x="2699792" y="2924944"/>
            <a:ext cx="1872208" cy="1872208"/>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a:solidFill>
                  <a:schemeClr val="tx1"/>
                </a:solidFill>
              </a:rPr>
              <a:t>y</a:t>
            </a:r>
            <a:r>
              <a:rPr lang="en-US" altLang="ja-JP" sz="1600" dirty="0" smtClean="0">
                <a:solidFill>
                  <a:schemeClr val="tx1"/>
                </a:solidFill>
              </a:rPr>
              <a:t> = </a:t>
            </a:r>
            <a:r>
              <a:rPr lang="en-US" altLang="ja-JP" sz="1600" dirty="0" err="1" smtClean="0">
                <a:solidFill>
                  <a:schemeClr val="tx1"/>
                </a:solidFill>
              </a:rPr>
              <a:t>getY</a:t>
            </a:r>
            <a:r>
              <a:rPr lang="en-US" altLang="ja-JP" sz="1600" dirty="0" smtClean="0">
                <a:solidFill>
                  <a:schemeClr val="tx1"/>
                </a:solidFill>
              </a:rPr>
              <a:t>();</a:t>
            </a:r>
          </a:p>
          <a:p>
            <a:endParaRPr lang="en-US" altLang="ja-JP" sz="1600" dirty="0" smtClean="0">
              <a:solidFill>
                <a:schemeClr val="tx1"/>
              </a:solidFill>
            </a:endParaRPr>
          </a:p>
          <a:p>
            <a:r>
              <a:rPr kumimoji="1" lang="en-US" altLang="ja-JP" sz="1600" dirty="0" smtClean="0">
                <a:solidFill>
                  <a:schemeClr val="tx1"/>
                </a:solidFill>
              </a:rPr>
              <a:t>z = </a:t>
            </a:r>
            <a:r>
              <a:rPr kumimoji="1" lang="en-US" altLang="ja-JP" sz="1600" dirty="0" err="1" smtClean="0">
                <a:solidFill>
                  <a:schemeClr val="tx1"/>
                </a:solidFill>
              </a:rPr>
              <a:t>getZ</a:t>
            </a:r>
            <a:r>
              <a:rPr kumimoji="1" lang="en-US" altLang="ja-JP" sz="1600" dirty="0" smtClean="0">
                <a:solidFill>
                  <a:schemeClr val="tx1"/>
                </a:solidFill>
              </a:rPr>
              <a:t>();</a:t>
            </a:r>
          </a:p>
          <a:p>
            <a:endParaRPr kumimoji="1" lang="en-US" altLang="ja-JP" sz="1600" dirty="0" smtClean="0">
              <a:solidFill>
                <a:schemeClr val="tx1"/>
              </a:solidFill>
            </a:endParaRPr>
          </a:p>
          <a:p>
            <a:r>
              <a:rPr lang="en-US" altLang="ja-JP" sz="1600" dirty="0" smtClean="0">
                <a:solidFill>
                  <a:schemeClr val="tx1"/>
                </a:solidFill>
              </a:rPr>
              <a:t>n = </a:t>
            </a:r>
            <a:r>
              <a:rPr lang="en-US" altLang="ja-JP" sz="1600" dirty="0" err="1" smtClean="0">
                <a:solidFill>
                  <a:schemeClr val="tx1"/>
                </a:solidFill>
              </a:rPr>
              <a:t>getN</a:t>
            </a:r>
            <a:r>
              <a:rPr lang="en-US" altLang="ja-JP" sz="1600" dirty="0" smtClean="0">
                <a:solidFill>
                  <a:schemeClr val="tx1"/>
                </a:solidFill>
              </a:rPr>
              <a:t>(</a:t>
            </a:r>
            <a:r>
              <a:rPr lang="en-US" altLang="ja-JP" sz="1600" dirty="0" err="1">
                <a:solidFill>
                  <a:schemeClr val="tx1"/>
                </a:solidFill>
              </a:rPr>
              <a:t>y</a:t>
            </a:r>
            <a:r>
              <a:rPr lang="en-US" altLang="ja-JP" sz="1600" dirty="0" err="1" smtClean="0">
                <a:solidFill>
                  <a:schemeClr val="tx1"/>
                </a:solidFill>
              </a:rPr>
              <a:t>,z</a:t>
            </a:r>
            <a:r>
              <a:rPr lang="en-US" altLang="ja-JP" sz="1600" dirty="0" smtClean="0">
                <a:solidFill>
                  <a:schemeClr val="tx1"/>
                </a:solidFill>
              </a:rPr>
              <a:t>);</a:t>
            </a:r>
          </a:p>
          <a:p>
            <a:r>
              <a:rPr kumimoji="1" lang="en-US" altLang="ja-JP" sz="1600" dirty="0" smtClean="0">
                <a:solidFill>
                  <a:schemeClr val="tx1"/>
                </a:solidFill>
              </a:rPr>
              <a:t>return n;</a:t>
            </a:r>
            <a:endParaRPr kumimoji="1" lang="ja-JP" altLang="en-US" sz="1600" dirty="0">
              <a:solidFill>
                <a:schemeClr val="tx1"/>
              </a:solidFill>
            </a:endParaRPr>
          </a:p>
        </p:txBody>
      </p:sp>
      <p:graphicFrame>
        <p:nvGraphicFramePr>
          <p:cNvPr id="11" name="表 10"/>
          <p:cNvGraphicFramePr>
            <a:graphicFrameLocks noGrp="1"/>
          </p:cNvGraphicFramePr>
          <p:nvPr>
            <p:extLst>
              <p:ext uri="{D42A27DB-BD31-4B8C-83A1-F6EECF244321}">
                <p14:modId xmlns:p14="http://schemas.microsoft.com/office/powerpoint/2010/main" val="1428601387"/>
              </p:ext>
            </p:extLst>
          </p:nvPr>
        </p:nvGraphicFramePr>
        <p:xfrm>
          <a:off x="5796135" y="3215506"/>
          <a:ext cx="2880321" cy="1478280"/>
        </p:xfrm>
        <a:graphic>
          <a:graphicData uri="http://schemas.openxmlformats.org/drawingml/2006/table">
            <a:tbl>
              <a:tblPr firstRow="1" bandRow="1">
                <a:tableStyleId>{5C22544A-7EE6-4342-B048-85BDC9FD1C3A}</a:tableStyleId>
              </a:tblPr>
              <a:tblGrid>
                <a:gridCol w="960107"/>
                <a:gridCol w="960107"/>
                <a:gridCol w="960107"/>
              </a:tblGrid>
              <a:tr h="139040">
                <a:tc>
                  <a:txBody>
                    <a:bodyPr/>
                    <a:lstStyle/>
                    <a:p>
                      <a:r>
                        <a:rPr kumimoji="1" lang="ja-JP" altLang="en-US" dirty="0" smtClean="0"/>
                        <a:t>コード</a:t>
                      </a:r>
                      <a:r>
                        <a:rPr kumimoji="1" lang="en-US" altLang="ja-JP" dirty="0" smtClean="0"/>
                        <a:t>1</a:t>
                      </a:r>
                      <a:endParaRPr kumimoji="1" lang="ja-JP" altLang="en-US" dirty="0"/>
                    </a:p>
                  </a:txBody>
                  <a:tcPr>
                    <a:solidFill>
                      <a:schemeClr val="accent2"/>
                    </a:solidFill>
                  </a:tcPr>
                </a:tc>
                <a:tc>
                  <a:txBody>
                    <a:bodyPr/>
                    <a:lstStyle/>
                    <a:p>
                      <a:r>
                        <a:rPr kumimoji="1" lang="ja-JP" altLang="en-US" dirty="0" smtClean="0"/>
                        <a:t>コード</a:t>
                      </a:r>
                      <a:r>
                        <a:rPr kumimoji="1" lang="en-US" altLang="ja-JP" dirty="0" smtClean="0"/>
                        <a:t>2</a:t>
                      </a:r>
                      <a:endParaRPr kumimoji="1" lang="ja-JP" altLang="en-US" dirty="0"/>
                    </a:p>
                  </a:txBody>
                  <a:tcPr>
                    <a:solidFill>
                      <a:schemeClr val="accent2"/>
                    </a:solidFill>
                  </a:tcPr>
                </a:tc>
                <a:tc>
                  <a:txBody>
                    <a:bodyPr/>
                    <a:lstStyle/>
                    <a:p>
                      <a:r>
                        <a:rPr kumimoji="1" lang="ja-JP" altLang="en-US" dirty="0" smtClean="0"/>
                        <a:t>変更</a:t>
                      </a:r>
                      <a:endParaRPr kumimoji="1" lang="ja-JP" altLang="en-US" dirty="0"/>
                    </a:p>
                  </a:txBody>
                  <a:tcPr>
                    <a:solidFill>
                      <a:schemeClr val="accent2"/>
                    </a:solidFill>
                  </a:tcPr>
                </a:tc>
              </a:tr>
              <a:tr h="370840">
                <a:tc>
                  <a:txBody>
                    <a:bodyPr/>
                    <a:lstStyle/>
                    <a:p>
                      <a:r>
                        <a:rPr kumimoji="1" lang="en-US" altLang="ja-JP" dirty="0" err="1" smtClean="0"/>
                        <a:t>getX</a:t>
                      </a:r>
                      <a:endParaRPr kumimoji="1" lang="ja-JP" altLang="en-US" dirty="0"/>
                    </a:p>
                  </a:txBody>
                  <a:tcPr/>
                </a:tc>
                <a:tc>
                  <a:txBody>
                    <a:bodyPr/>
                    <a:lstStyle/>
                    <a:p>
                      <a:r>
                        <a:rPr kumimoji="1" lang="en-US" altLang="ja-JP" dirty="0" err="1" smtClean="0"/>
                        <a:t>getY</a:t>
                      </a:r>
                      <a:endParaRPr kumimoji="1" lang="ja-JP" altLang="en-US" dirty="0"/>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r>
              <a:tr h="370840">
                <a:tc>
                  <a:txBody>
                    <a:bodyPr/>
                    <a:lstStyle/>
                    <a:p>
                      <a:r>
                        <a:rPr kumimoji="1" lang="en-US" altLang="ja-JP" dirty="0" err="1" smtClean="0"/>
                        <a:t>getZ</a:t>
                      </a:r>
                      <a:endParaRPr kumimoji="1" lang="ja-JP" altLang="en-US" dirty="0"/>
                    </a:p>
                  </a:txBody>
                  <a:tcPr/>
                </a:tc>
                <a:tc>
                  <a:txBody>
                    <a:bodyPr/>
                    <a:lstStyle/>
                    <a:p>
                      <a:r>
                        <a:rPr kumimoji="1" lang="en-US" altLang="ja-JP" dirty="0" err="1" smtClean="0"/>
                        <a:t>getZ</a:t>
                      </a:r>
                      <a:endParaRPr kumimoji="1" lang="ja-JP" altLang="en-US" dirty="0"/>
                    </a:p>
                  </a:txBody>
                  <a:tcPr/>
                </a:tc>
                <a:tc>
                  <a:txBody>
                    <a:bodyPr/>
                    <a:lstStyle/>
                    <a:p>
                      <a:r>
                        <a:rPr kumimoji="1" lang="ja-JP" altLang="en-US" dirty="0" smtClean="0"/>
                        <a:t>なし</a:t>
                      </a:r>
                      <a:endParaRPr kumimoji="1" lang="ja-JP" altLang="en-US" dirty="0"/>
                    </a:p>
                  </a:txBody>
                  <a:tcPr/>
                </a:tc>
              </a:tr>
              <a:tr h="370840">
                <a:tc>
                  <a:txBody>
                    <a:bodyPr/>
                    <a:lstStyle/>
                    <a:p>
                      <a:r>
                        <a:rPr kumimoji="1" lang="en-US" altLang="ja-JP" dirty="0" err="1" smtClean="0"/>
                        <a:t>getN</a:t>
                      </a:r>
                      <a:endParaRPr kumimoji="1" lang="ja-JP" altLang="en-US" dirty="0"/>
                    </a:p>
                  </a:txBody>
                  <a:tcPr/>
                </a:tc>
                <a:tc>
                  <a:txBody>
                    <a:bodyPr/>
                    <a:lstStyle/>
                    <a:p>
                      <a:r>
                        <a:rPr kumimoji="1" lang="en-US" altLang="ja-JP" dirty="0" err="1" smtClean="0"/>
                        <a:t>getN</a:t>
                      </a:r>
                      <a:endParaRPr kumimoji="1" lang="ja-JP" altLang="en-US" dirty="0"/>
                    </a:p>
                  </a:txBody>
                  <a:tcPr/>
                </a:tc>
                <a:tc>
                  <a:txBody>
                    <a:bodyPr/>
                    <a:lstStyle/>
                    <a:p>
                      <a:r>
                        <a:rPr kumimoji="1" lang="ja-JP" altLang="en-US" dirty="0" smtClean="0"/>
                        <a:t>なし</a:t>
                      </a:r>
                      <a:endParaRPr kumimoji="1" lang="ja-JP" altLang="en-US" dirty="0"/>
                    </a:p>
                  </a:txBody>
                  <a:tcPr/>
                </a:tc>
              </a:tr>
            </a:tbl>
          </a:graphicData>
        </a:graphic>
      </p:graphicFrame>
      <p:sp>
        <p:nvSpPr>
          <p:cNvPr id="12" name="右矢印 11"/>
          <p:cNvSpPr/>
          <p:nvPr/>
        </p:nvSpPr>
        <p:spPr>
          <a:xfrm>
            <a:off x="4860032" y="3645024"/>
            <a:ext cx="72008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5796136" y="2432873"/>
            <a:ext cx="2820715"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FF0000"/>
                </a:solidFill>
              </a:rPr>
              <a:t>メソッド呼び出しの</a:t>
            </a:r>
            <a:endParaRPr lang="en-US" altLang="ja-JP" dirty="0" smtClean="0">
              <a:solidFill>
                <a:srgbClr val="FF0000"/>
              </a:solidFill>
            </a:endParaRPr>
          </a:p>
          <a:p>
            <a:pPr algn="ctr"/>
            <a:r>
              <a:rPr lang="ja-JP" altLang="en-US" dirty="0" smtClean="0">
                <a:solidFill>
                  <a:srgbClr val="FF0000"/>
                </a:solidFill>
              </a:rPr>
              <a:t>名前を比較</a:t>
            </a:r>
            <a:endParaRPr kumimoji="1" lang="ja-JP" altLang="en-US" dirty="0">
              <a:solidFill>
                <a:srgbClr val="FF0000"/>
              </a:solidFill>
            </a:endParaRPr>
          </a:p>
        </p:txBody>
      </p:sp>
      <p:sp>
        <p:nvSpPr>
          <p:cNvPr id="14" name="テキスト ボックス 13"/>
          <p:cNvSpPr txBox="1"/>
          <p:nvPr/>
        </p:nvSpPr>
        <p:spPr>
          <a:xfrm>
            <a:off x="1061296" y="4808636"/>
            <a:ext cx="936104" cy="369332"/>
          </a:xfrm>
          <a:prstGeom prst="rect">
            <a:avLst/>
          </a:prstGeom>
          <a:noFill/>
        </p:spPr>
        <p:txBody>
          <a:bodyPr wrap="square" rtlCol="0">
            <a:spAutoFit/>
          </a:bodyPr>
          <a:lstStyle/>
          <a:p>
            <a:r>
              <a:rPr kumimoji="1" lang="ja-JP" altLang="en-US" b="1" dirty="0" smtClean="0"/>
              <a:t>コード</a:t>
            </a:r>
            <a:r>
              <a:rPr kumimoji="1" lang="en-US" altLang="ja-JP" b="1" dirty="0" smtClean="0"/>
              <a:t>1</a:t>
            </a:r>
            <a:endParaRPr kumimoji="1" lang="ja-JP" altLang="en-US" b="1" dirty="0"/>
          </a:p>
        </p:txBody>
      </p:sp>
      <p:sp>
        <p:nvSpPr>
          <p:cNvPr id="15" name="テキスト ボックス 14"/>
          <p:cNvSpPr txBox="1"/>
          <p:nvPr/>
        </p:nvSpPr>
        <p:spPr>
          <a:xfrm>
            <a:off x="3167844" y="4824414"/>
            <a:ext cx="936104" cy="369332"/>
          </a:xfrm>
          <a:prstGeom prst="rect">
            <a:avLst/>
          </a:prstGeom>
          <a:noFill/>
        </p:spPr>
        <p:txBody>
          <a:bodyPr wrap="square" rtlCol="0">
            <a:spAutoFit/>
          </a:bodyPr>
          <a:lstStyle/>
          <a:p>
            <a:r>
              <a:rPr kumimoji="1" lang="ja-JP" altLang="en-US" b="1" dirty="0" smtClean="0"/>
              <a:t>コード</a:t>
            </a:r>
            <a:r>
              <a:rPr lang="en-US" altLang="ja-JP" b="1" dirty="0"/>
              <a:t>2</a:t>
            </a:r>
            <a:endParaRPr kumimoji="1" lang="ja-JP" altLang="en-US" b="1" dirty="0"/>
          </a:p>
        </p:txBody>
      </p:sp>
      <p:sp>
        <p:nvSpPr>
          <p:cNvPr id="16" name="テキスト ボックス 15"/>
          <p:cNvSpPr txBox="1"/>
          <p:nvPr/>
        </p:nvSpPr>
        <p:spPr>
          <a:xfrm>
            <a:off x="5292080" y="5085184"/>
            <a:ext cx="3240360" cy="369332"/>
          </a:xfrm>
          <a:prstGeom prst="rect">
            <a:avLst/>
          </a:prstGeom>
          <a:noFill/>
        </p:spPr>
        <p:txBody>
          <a:bodyPr wrap="square" rtlCol="0">
            <a:spAutoFit/>
          </a:bodyPr>
          <a:lstStyle/>
          <a:p>
            <a:endParaRPr kumimoji="1" lang="ja-JP" altLang="en-US" dirty="0"/>
          </a:p>
        </p:txBody>
      </p:sp>
      <mc:AlternateContent xmlns:mc="http://schemas.openxmlformats.org/markup-compatibility/2006" xmlns:a14="http://schemas.microsoft.com/office/drawing/2010/main">
        <mc:Choice Requires="a14">
          <p:sp>
            <p:nvSpPr>
              <p:cNvPr id="21" name="テキスト ボックス 20"/>
              <p:cNvSpPr txBox="1"/>
              <p:nvPr/>
            </p:nvSpPr>
            <p:spPr>
              <a:xfrm>
                <a:off x="3394168" y="5333934"/>
                <a:ext cx="5196979" cy="624595"/>
              </a:xfrm>
              <a:prstGeom prst="rect">
                <a:avLst/>
              </a:prstGeom>
              <a:noFill/>
            </p:spPr>
            <p:txBody>
              <a:bodyPr wrap="square" rtlCol="0">
                <a:spAutoFit/>
              </a:bodyPr>
              <a:lstStyle/>
              <a:p>
                <a14:m>
                  <m:oMath xmlns:m="http://schemas.openxmlformats.org/officeDocument/2006/math">
                    <m:f>
                      <m:fPr>
                        <m:ctrlPr>
                          <a:rPr kumimoji="1" lang="en-US" altLang="ja-JP" i="1" smtClean="0">
                            <a:latin typeface="Cambria Math"/>
                          </a:rPr>
                        </m:ctrlPr>
                      </m:fPr>
                      <m:num>
                        <m:r>
                          <a:rPr lang="ja-JP" altLang="en-US" i="1">
                            <a:latin typeface="Cambria Math"/>
                          </a:rPr>
                          <m:t>名前が変更された</m:t>
                        </m:r>
                        <m:r>
                          <a:rPr lang="ja-JP" altLang="en-US" i="1" smtClean="0">
                            <a:latin typeface="Cambria Math"/>
                          </a:rPr>
                          <m:t>メソッド呼び出し</m:t>
                        </m:r>
                        <m:r>
                          <a:rPr lang="ja-JP" altLang="en-US" b="0" i="1" smtClean="0">
                            <a:latin typeface="Cambria Math"/>
                          </a:rPr>
                          <m:t>の数（１）</m:t>
                        </m:r>
                      </m:num>
                      <m:den>
                        <m:r>
                          <a:rPr lang="ja-JP" altLang="en-US" i="1">
                            <a:latin typeface="Cambria Math"/>
                          </a:rPr>
                          <m:t>メソッド呼び出し</m:t>
                        </m:r>
                        <m:r>
                          <a:rPr lang="ja-JP" altLang="en-US" b="0" i="1" smtClean="0">
                            <a:latin typeface="Cambria Math"/>
                          </a:rPr>
                          <m:t>の数</m:t>
                        </m:r>
                        <m:r>
                          <a:rPr lang="ja-JP" altLang="en-US" i="1">
                            <a:latin typeface="Cambria Math"/>
                          </a:rPr>
                          <m:t>（３）</m:t>
                        </m:r>
                      </m:den>
                    </m:f>
                  </m:oMath>
                </a14:m>
                <a:r>
                  <a:rPr kumimoji="1" lang="ja-JP" altLang="en-US" dirty="0" smtClean="0"/>
                  <a:t>　</a:t>
                </a:r>
                <a:r>
                  <a:rPr kumimoji="1" lang="en-US" altLang="ja-JP" dirty="0" smtClean="0"/>
                  <a:t>= 33%</a:t>
                </a:r>
                <a:endParaRPr kumimoji="1" lang="ja-JP" altLang="en-US" dirty="0"/>
              </a:p>
            </p:txBody>
          </p:sp>
        </mc:Choice>
        <mc:Fallback xmlns="">
          <p:sp>
            <p:nvSpPr>
              <p:cNvPr id="21" name="テキスト ボックス 20"/>
              <p:cNvSpPr txBox="1">
                <a:spLocks noRot="1" noChangeAspect="1" noMove="1" noResize="1" noEditPoints="1" noAdjustHandles="1" noChangeArrowheads="1" noChangeShapeType="1" noTextEdit="1"/>
              </p:cNvSpPr>
              <p:nvPr/>
            </p:nvSpPr>
            <p:spPr>
              <a:xfrm>
                <a:off x="3394168" y="5333934"/>
                <a:ext cx="5196979" cy="624595"/>
              </a:xfrm>
              <a:prstGeom prst="rect">
                <a:avLst/>
              </a:prstGeom>
              <a:blipFill rotWithShape="1">
                <a:blip r:embed="rId2"/>
                <a:stretch>
                  <a:fillRect/>
                </a:stretch>
              </a:blipFill>
            </p:spPr>
            <p:txBody>
              <a:bodyPr/>
              <a:lstStyle/>
              <a:p>
                <a:r>
                  <a:rPr lang="ja-JP" altLang="en-US">
                    <a:noFill/>
                  </a:rPr>
                  <a:t> </a:t>
                </a:r>
              </a:p>
            </p:txBody>
          </p:sp>
        </mc:Fallback>
      </mc:AlternateContent>
      <p:sp>
        <p:nvSpPr>
          <p:cNvPr id="22" name="正方形/長方形 21"/>
          <p:cNvSpPr/>
          <p:nvPr/>
        </p:nvSpPr>
        <p:spPr>
          <a:xfrm>
            <a:off x="3398779" y="5311874"/>
            <a:ext cx="5112568" cy="624595"/>
          </a:xfrm>
          <a:prstGeom prst="rect">
            <a:avLst/>
          </a:prstGeom>
          <a:solidFill>
            <a:schemeClr val="accent1">
              <a:alpha val="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1886611" y="2432873"/>
            <a:ext cx="1512168" cy="324036"/>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クローンセット</a:t>
            </a:r>
            <a:endParaRPr kumimoji="1" lang="ja-JP" altLang="en-US" dirty="0">
              <a:solidFill>
                <a:schemeClr val="tx1"/>
              </a:solidFill>
            </a:endParaRPr>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8</a:t>
            </a:fld>
            <a:endParaRPr kumimoji="1" lang="ja-JP" altLang="en-US"/>
          </a:p>
        </p:txBody>
      </p:sp>
    </p:spTree>
    <p:extLst>
      <p:ext uri="{BB962C8B-B14F-4D97-AF65-F5344CB8AC3E}">
        <p14:creationId xmlns:p14="http://schemas.microsoft.com/office/powerpoint/2010/main" val="2163476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調査方法</a:t>
            </a:r>
            <a:endParaRPr kumimoji="1" lang="ja-JP" altLang="en-US" dirty="0"/>
          </a:p>
        </p:txBody>
      </p:sp>
      <p:sp>
        <p:nvSpPr>
          <p:cNvPr id="3" name="コンテンツ プレースホルダー 2"/>
          <p:cNvSpPr>
            <a:spLocks noGrp="1"/>
          </p:cNvSpPr>
          <p:nvPr>
            <p:ph idx="1"/>
          </p:nvPr>
        </p:nvSpPr>
        <p:spPr>
          <a:xfrm>
            <a:off x="457200" y="1412776"/>
            <a:ext cx="8229600" cy="4824413"/>
          </a:xfrm>
        </p:spPr>
        <p:txBody>
          <a:bodyPr/>
          <a:lstStyle/>
          <a:p>
            <a:r>
              <a:rPr lang="en-US" altLang="ja-JP" sz="2800" dirty="0" smtClean="0"/>
              <a:t>RQ1</a:t>
            </a:r>
            <a:r>
              <a:rPr lang="ja-JP" altLang="en-US" sz="2800" dirty="0" err="1" smtClean="0"/>
              <a:t>．</a:t>
            </a:r>
            <a:r>
              <a:rPr lang="ja-JP" altLang="en-US" sz="2800" dirty="0" smtClean="0"/>
              <a:t>コード間で主要な処理が変わっていないクローンはどの程度存在するのか</a:t>
            </a:r>
            <a:r>
              <a:rPr lang="en-US" altLang="ja-JP" sz="2800" dirty="0" smtClean="0"/>
              <a:t>.</a:t>
            </a:r>
          </a:p>
          <a:p>
            <a:pPr lvl="1"/>
            <a:r>
              <a:rPr lang="ja-JP" altLang="en-US" sz="2400" dirty="0" smtClean="0">
                <a:solidFill>
                  <a:srgbClr val="FF0000"/>
                </a:solidFill>
              </a:rPr>
              <a:t>「重要なメソッド呼び出し」の変更度合を計算する．</a:t>
            </a:r>
            <a:endParaRPr lang="en-US" altLang="ja-JP" sz="2400" dirty="0" smtClean="0">
              <a:solidFill>
                <a:srgbClr val="FF0000"/>
              </a:solidFill>
            </a:endParaRPr>
          </a:p>
          <a:p>
            <a:r>
              <a:rPr kumimoji="1" lang="en-US" altLang="ja-JP" sz="2800" dirty="0" smtClean="0"/>
              <a:t>RQ2.</a:t>
            </a:r>
            <a:r>
              <a:rPr lang="ja-JP" altLang="en-US" sz="2800" dirty="0"/>
              <a:t> </a:t>
            </a:r>
            <a:r>
              <a:rPr lang="ja-JP" altLang="en-US" sz="2800" dirty="0" smtClean="0"/>
              <a:t>コードの主要な処理は他の処理より変更されにくいか．</a:t>
            </a:r>
            <a:endParaRPr lang="en-US" altLang="ja-JP" sz="2800" dirty="0" smtClean="0"/>
          </a:p>
          <a:p>
            <a:pPr lvl="1"/>
            <a:r>
              <a:rPr kumimoji="1" lang="ja-JP" altLang="en-US" sz="2400" dirty="0" smtClean="0">
                <a:solidFill>
                  <a:srgbClr val="FF0000"/>
                </a:solidFill>
              </a:rPr>
              <a:t>「重要なメソッド呼び出し」の変更度合と「重要でないメソッド呼び出し」の変更度合を比較する．</a:t>
            </a:r>
            <a:endParaRPr kumimoji="1" lang="en-US" altLang="ja-JP" sz="2400" dirty="0" smtClean="0">
              <a:solidFill>
                <a:srgbClr val="FF0000"/>
              </a:solidFill>
            </a:endParaRPr>
          </a:p>
          <a:p>
            <a:r>
              <a:rPr lang="en-US" altLang="ja-JP" sz="2800" dirty="0" smtClean="0"/>
              <a:t>RQ3. </a:t>
            </a:r>
            <a:r>
              <a:rPr lang="ja-JP" altLang="en-US" sz="2800" dirty="0" smtClean="0"/>
              <a:t>主要な処理が変更されたコードと，変更されていないコードには，どのような傾向があるか．</a:t>
            </a:r>
            <a:endParaRPr lang="en-US" altLang="ja-JP" sz="2800" dirty="0" smtClean="0"/>
          </a:p>
          <a:p>
            <a:pPr lvl="1"/>
            <a:r>
              <a:rPr lang="ja-JP" altLang="en-US" sz="2400" dirty="0" smtClean="0">
                <a:solidFill>
                  <a:srgbClr val="FF0000"/>
                </a:solidFill>
              </a:rPr>
              <a:t>「重要なメソッド呼び出し」の変更度合が高いコードと低いコードから，それぞれサンプルを取り出し調査した．</a:t>
            </a:r>
            <a:endParaRPr kumimoji="1" lang="en-US" altLang="ja-JP" sz="2400" dirty="0" smtClean="0">
              <a:solidFill>
                <a:srgbClr val="FF0000"/>
              </a:solidFill>
            </a:endParaRPr>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9</a:t>
            </a:fld>
            <a:endParaRPr kumimoji="1" lang="ja-JP" altLang="en-US"/>
          </a:p>
        </p:txBody>
      </p:sp>
    </p:spTree>
    <p:extLst>
      <p:ext uri="{BB962C8B-B14F-4D97-AF65-F5344CB8AC3E}">
        <p14:creationId xmlns:p14="http://schemas.microsoft.com/office/powerpoint/2010/main" val="729184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new2">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sel2006-2-white</Template>
  <TotalTime>9442</TotalTime>
  <Words>2087</Words>
  <Application>Microsoft Office PowerPoint</Application>
  <PresentationFormat>画面に合わせる (4:3)</PresentationFormat>
  <Paragraphs>340</Paragraphs>
  <Slides>28</Slides>
  <Notes>12</Notes>
  <HiddenSlides>12</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sel-new2</vt:lpstr>
      <vt:lpstr>コードクローンに含まれるメソッド呼び出しの 変更度合の分析</vt:lpstr>
      <vt:lpstr>コードクローンとは</vt:lpstr>
      <vt:lpstr>CCFinderが検出するコードクローン</vt:lpstr>
      <vt:lpstr>研究目的</vt:lpstr>
      <vt:lpstr>調査内容</vt:lpstr>
      <vt:lpstr>「重要なメソッド呼び出し」</vt:lpstr>
      <vt:lpstr>5種類の「重要なメソッド呼び出し」</vt:lpstr>
      <vt:lpstr>メソッド呼び出しの変更度合</vt:lpstr>
      <vt:lpstr>調査方法</vt:lpstr>
      <vt:lpstr>調査手法</vt:lpstr>
      <vt:lpstr>研究対象</vt:lpstr>
      <vt:lpstr>調査結果（１）</vt:lpstr>
      <vt:lpstr>調査結果（２）</vt:lpstr>
      <vt:lpstr>調査結果(3)</vt:lpstr>
      <vt:lpstr>妥当性</vt:lpstr>
      <vt:lpstr>まとめと今後の課題</vt:lpstr>
      <vt:lpstr>調査手法</vt:lpstr>
      <vt:lpstr>調査で使用する用語</vt:lpstr>
      <vt:lpstr>コードクローンの分類</vt:lpstr>
      <vt:lpstr>「重要なメソッド呼び出し」の例</vt:lpstr>
      <vt:lpstr>仮説</vt:lpstr>
      <vt:lpstr>検証内容</vt:lpstr>
      <vt:lpstr>コードクローンの問題</vt:lpstr>
      <vt:lpstr>研究目的・内容</vt:lpstr>
      <vt:lpstr>調査内容（再掲）</vt:lpstr>
      <vt:lpstr>調査内容</vt:lpstr>
      <vt:lpstr>考察</vt:lpstr>
      <vt:lpstr>コードクローンの分類</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コードクローンに含まれるメソッド呼び出しの 変更度合の分析</dc:title>
  <dc:creator>r-kudou</dc:creator>
  <cp:lastModifiedBy>r-kudou</cp:lastModifiedBy>
  <cp:revision>129</cp:revision>
  <cp:lastPrinted>2013-02-12T02:54:57Z</cp:lastPrinted>
  <dcterms:created xsi:type="dcterms:W3CDTF">2013-02-05T03:46:47Z</dcterms:created>
  <dcterms:modified xsi:type="dcterms:W3CDTF">2013-02-12T08:40:43Z</dcterms:modified>
</cp:coreProperties>
</file>