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84" r:id="rId1"/>
  </p:sldMasterIdLst>
  <p:notesMasterIdLst>
    <p:notesMasterId r:id="rId29"/>
  </p:notesMasterIdLst>
  <p:handoutMasterIdLst>
    <p:handoutMasterId r:id="rId30"/>
  </p:handoutMasterIdLst>
  <p:sldIdLst>
    <p:sldId id="256" r:id="rId2"/>
    <p:sldId id="279" r:id="rId3"/>
    <p:sldId id="280" r:id="rId4"/>
    <p:sldId id="259" r:id="rId5"/>
    <p:sldId id="284" r:id="rId6"/>
    <p:sldId id="361" r:id="rId7"/>
    <p:sldId id="362" r:id="rId8"/>
    <p:sldId id="294" r:id="rId9"/>
    <p:sldId id="260" r:id="rId10"/>
    <p:sldId id="323" r:id="rId11"/>
    <p:sldId id="334" r:id="rId12"/>
    <p:sldId id="354" r:id="rId13"/>
    <p:sldId id="355" r:id="rId14"/>
    <p:sldId id="356" r:id="rId15"/>
    <p:sldId id="357" r:id="rId16"/>
    <p:sldId id="358" r:id="rId17"/>
    <p:sldId id="366" r:id="rId18"/>
    <p:sldId id="359" r:id="rId19"/>
    <p:sldId id="363" r:id="rId20"/>
    <p:sldId id="343" r:id="rId21"/>
    <p:sldId id="360" r:id="rId22"/>
    <p:sldId id="346" r:id="rId23"/>
    <p:sldId id="351" r:id="rId24"/>
    <p:sldId id="344" r:id="rId25"/>
    <p:sldId id="347" r:id="rId26"/>
    <p:sldId id="364" r:id="rId27"/>
    <p:sldId id="352" r:id="rId28"/>
  </p:sldIdLst>
  <p:sldSz cx="9144000" cy="6858000" type="screen4x3"/>
  <p:notesSz cx="6805613" cy="9939338"/>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129" autoAdjust="0"/>
  </p:normalViewPr>
  <p:slideViewPr>
    <p:cSldViewPr snapToGrid="0" snapToObjects="1">
      <p:cViewPr varScale="1">
        <p:scale>
          <a:sx n="90" d="100"/>
          <a:sy n="90" d="100"/>
        </p:scale>
        <p:origin x="-616" y="-96"/>
      </p:cViewPr>
      <p:guideLst>
        <p:guide orient="horz" pos="2160"/>
        <p:guide pos="2880"/>
      </p:guideLst>
    </p:cSldViewPr>
  </p:slideViewPr>
  <p:outlineViewPr>
    <p:cViewPr>
      <p:scale>
        <a:sx n="33" d="100"/>
        <a:sy n="33" d="100"/>
      </p:scale>
      <p:origin x="0" y="67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handoutMaster" Target="handoutMasters/handout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E0B382EA-86BB-9F4F-A39C-C2922513503C}" type="datetimeFigureOut">
              <a:rPr kumimoji="1" lang="ja-JP" altLang="en-US" smtClean="0"/>
              <a:t>2013/02/12</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613D73BC-E0F7-E349-A16D-B67FD2B99224}" type="slidenum">
              <a:rPr kumimoji="1" lang="ja-JP" altLang="en-US" smtClean="0"/>
              <a:t>‹#›</a:t>
            </a:fld>
            <a:endParaRPr kumimoji="1" lang="ja-JP" altLang="en-US"/>
          </a:p>
        </p:txBody>
      </p:sp>
    </p:spTree>
    <p:extLst>
      <p:ext uri="{BB962C8B-B14F-4D97-AF65-F5344CB8AC3E}">
        <p14:creationId xmlns:p14="http://schemas.microsoft.com/office/powerpoint/2010/main" val="22014218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3DB31940-F0E1-F447-A4BC-1AF76BED65CE}" type="datetimeFigureOut">
              <a:rPr kumimoji="1" lang="ja-JP" altLang="en-US" smtClean="0"/>
              <a:t>2013/02/12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0CEE3ACD-C5D3-324E-AE30-A4AF39500C26}" type="slidenum">
              <a:rPr kumimoji="1" lang="ja-JP" altLang="en-US" smtClean="0"/>
              <a:t>‹#›</a:t>
            </a:fld>
            <a:endParaRPr kumimoji="1" lang="ja-JP" altLang="en-US"/>
          </a:p>
        </p:txBody>
      </p:sp>
    </p:spTree>
    <p:extLst>
      <p:ext uri="{BB962C8B-B14F-4D97-AF65-F5344CB8AC3E}">
        <p14:creationId xmlns:p14="http://schemas.microsoft.com/office/powerpoint/2010/main" val="148594290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7</a:t>
            </a:fld>
            <a:endParaRPr kumimoji="1" lang="ja-JP" altLang="en-US"/>
          </a:p>
        </p:txBody>
      </p:sp>
    </p:spTree>
    <p:extLst>
      <p:ext uri="{BB962C8B-B14F-4D97-AF65-F5344CB8AC3E}">
        <p14:creationId xmlns:p14="http://schemas.microsoft.com/office/powerpoint/2010/main" val="2257757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8</a:t>
            </a:fld>
            <a:endParaRPr kumimoji="1" lang="ja-JP" altLang="en-US"/>
          </a:p>
        </p:txBody>
      </p:sp>
    </p:spTree>
    <p:extLst>
      <p:ext uri="{BB962C8B-B14F-4D97-AF65-F5344CB8AC3E}">
        <p14:creationId xmlns:p14="http://schemas.microsoft.com/office/powerpoint/2010/main" val="1100742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10</a:t>
            </a:fld>
            <a:endParaRPr kumimoji="1" lang="ja-JP" altLang="en-US"/>
          </a:p>
        </p:txBody>
      </p:sp>
    </p:spTree>
    <p:extLst>
      <p:ext uri="{BB962C8B-B14F-4D97-AF65-F5344CB8AC3E}">
        <p14:creationId xmlns:p14="http://schemas.microsoft.com/office/powerpoint/2010/main" val="2435300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11</a:t>
            </a:fld>
            <a:endParaRPr kumimoji="1" lang="ja-JP" altLang="en-US"/>
          </a:p>
        </p:txBody>
      </p:sp>
    </p:spTree>
    <p:extLst>
      <p:ext uri="{BB962C8B-B14F-4D97-AF65-F5344CB8AC3E}">
        <p14:creationId xmlns:p14="http://schemas.microsoft.com/office/powerpoint/2010/main" val="4100672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12</a:t>
            </a:fld>
            <a:endParaRPr kumimoji="1" lang="ja-JP" altLang="en-US"/>
          </a:p>
        </p:txBody>
      </p:sp>
    </p:spTree>
    <p:extLst>
      <p:ext uri="{BB962C8B-B14F-4D97-AF65-F5344CB8AC3E}">
        <p14:creationId xmlns:p14="http://schemas.microsoft.com/office/powerpoint/2010/main" val="1107397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13</a:t>
            </a:fld>
            <a:endParaRPr kumimoji="1" lang="ja-JP" altLang="en-US"/>
          </a:p>
        </p:txBody>
      </p:sp>
    </p:spTree>
    <p:extLst>
      <p:ext uri="{BB962C8B-B14F-4D97-AF65-F5344CB8AC3E}">
        <p14:creationId xmlns:p14="http://schemas.microsoft.com/office/powerpoint/2010/main" val="1107397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14</a:t>
            </a:fld>
            <a:endParaRPr kumimoji="1" lang="ja-JP" altLang="en-US"/>
          </a:p>
        </p:txBody>
      </p:sp>
    </p:spTree>
    <p:extLst>
      <p:ext uri="{BB962C8B-B14F-4D97-AF65-F5344CB8AC3E}">
        <p14:creationId xmlns:p14="http://schemas.microsoft.com/office/powerpoint/2010/main" val="1107397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21</a:t>
            </a:fld>
            <a:endParaRPr kumimoji="1" lang="ja-JP" altLang="en-US"/>
          </a:p>
        </p:txBody>
      </p:sp>
    </p:spTree>
    <p:extLst>
      <p:ext uri="{BB962C8B-B14F-4D97-AF65-F5344CB8AC3E}">
        <p14:creationId xmlns:p14="http://schemas.microsoft.com/office/powerpoint/2010/main" val="3119913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CEE3ACD-C5D3-324E-AE30-A4AF39500C26}" type="slidenum">
              <a:rPr kumimoji="1" lang="ja-JP" altLang="en-US" smtClean="0"/>
              <a:t>24</a:t>
            </a:fld>
            <a:endParaRPr kumimoji="1" lang="ja-JP" altLang="en-US"/>
          </a:p>
        </p:txBody>
      </p:sp>
    </p:spTree>
    <p:extLst>
      <p:ext uri="{BB962C8B-B14F-4D97-AF65-F5344CB8AC3E}">
        <p14:creationId xmlns:p14="http://schemas.microsoft.com/office/powerpoint/2010/main" val="5342642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4.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303813" cy="246221"/>
          </a:xfrm>
          <a:prstGeom prst="rect">
            <a:avLst/>
          </a:prstGeom>
          <a:noFill/>
          <a:ln w="9525">
            <a:noFill/>
            <a:miter lim="800000"/>
            <a:headEnd/>
            <a:tailEnd/>
          </a:ln>
          <a:effectLst/>
        </p:spPr>
        <p:txBody>
          <a:bodyPr wrap="none">
            <a:spAutoFit/>
          </a:bodyPr>
          <a:lstStyle/>
          <a:p>
            <a:r>
              <a:rPr lang="en-US" altLang="ja-JP" sz="1000" dirty="0">
                <a:solidFill>
                  <a:srgbClr val="DDDDDD"/>
                </a:solidFill>
              </a:rPr>
              <a:t>Software Engineering Laboratory, Department of Computer Science, </a:t>
            </a:r>
            <a:r>
              <a:rPr lang="en-US" altLang="ja-JP" sz="1000" dirty="0" smtClean="0">
                <a:solidFill>
                  <a:srgbClr val="DDDDDD"/>
                </a:solidFill>
              </a:rPr>
              <a:t>Graduate</a:t>
            </a:r>
            <a:r>
              <a:rPr lang="en-US" altLang="ja-JP" sz="1000" baseline="0" dirty="0" smtClean="0">
                <a:solidFill>
                  <a:srgbClr val="DDDDDD"/>
                </a:solidFill>
              </a:rPr>
              <a:t> School</a:t>
            </a:r>
            <a:r>
              <a:rPr lang="en-US" altLang="ja-JP" sz="1000" dirty="0" smtClean="0">
                <a:solidFill>
                  <a:srgbClr val="DDDDDD"/>
                </a:solidFill>
              </a:rPr>
              <a:t> </a:t>
            </a:r>
            <a:r>
              <a:rPr lang="en-US" altLang="ja-JP" sz="1000" dirty="0">
                <a:solidFill>
                  <a:srgbClr val="DDDDDD"/>
                </a:solidFill>
              </a:rPr>
              <a:t>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49079BF7-4E69-7947-A373-5FD62DB97992}" type="datetime1">
              <a:rPr kumimoji="1" lang="ja-JP" altLang="en-US" smtClean="0"/>
              <a:t>2013/02/12</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32933936-093D-2542-841C-57E0F821B63D}" type="datetime1">
              <a:rPr kumimoji="1" lang="ja-JP" altLang="en-US" smtClean="0"/>
              <a:t>2013/02/12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27A12B21-6481-7844-AD05-CCA225491DFB}" type="datetime1">
              <a:rPr kumimoji="1" lang="ja-JP" altLang="en-US" smtClean="0"/>
              <a:t>2013/02/12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2B837366-FD29-A94D-A9C4-144518AA3133}" type="datetime1">
              <a:rPr kumimoji="1" lang="ja-JP" altLang="en-US" smtClean="0"/>
              <a:t>2013/02/12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7982F62F-5CFF-A047-8BEB-F376F5D6C141}" type="datetime1">
              <a:rPr kumimoji="1" lang="ja-JP" altLang="en-US" smtClean="0"/>
              <a:t>2013/02/12</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C5574792-7801-7D4E-922A-4FC1C04AC017}" type="datetime1">
              <a:rPr kumimoji="1" lang="ja-JP" altLang="en-US" smtClean="0"/>
              <a:t>2013/02/12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2DD5EFA4-A17F-8C46-BE41-02535C00BC1A}" type="datetime1">
              <a:rPr kumimoji="1" lang="ja-JP" altLang="en-US" smtClean="0"/>
              <a:t>2013/02/12</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C1A72221-8C1F-294C-9722-643BC8A5C128}" type="datetime1">
              <a:rPr kumimoji="1" lang="ja-JP" altLang="en-US" smtClean="0"/>
              <a:t>2013/02/12</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E56996A2-78C3-FA41-BAD7-FFB94FA08F9D}" type="datetime1">
              <a:rPr kumimoji="1" lang="ja-JP" altLang="en-US" smtClean="0"/>
              <a:t>2013/02/12</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08DA02E5-EEE6-7C4B-80EC-6FEA615B99E5}" type="datetime1">
              <a:rPr kumimoji="1" lang="ja-JP" altLang="en-US" smtClean="0"/>
              <a:t>2013/02/12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9355AF11-77A6-DB4B-86C4-3ED8A24C3E43}" type="datetime1">
              <a:rPr kumimoji="1" lang="ja-JP" altLang="en-US" smtClean="0"/>
              <a:t>2013/02/12</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F3442BF8-21F9-E645-80C3-7545D0852C92}"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E282BE95-E6BC-684A-A7FC-61A9604CCAB5}" type="datetime1">
              <a:rPr kumimoji="1" lang="ja-JP" altLang="en-US" smtClean="0"/>
              <a:t>2013/02/12</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3442BF8-21F9-E645-80C3-7545D0852C92}"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dirty="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kumimoji="1" sz="4400">
          <a:solidFill>
            <a:schemeClr val="tx1"/>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3.xml.rels><?xml version="1.0" encoding="UTF-8" standalone="yes"?>
<Relationships xmlns="http://schemas.openxmlformats.org/package/2006/relationships"><Relationship Id="rId3" Type="http://schemas.openxmlformats.org/officeDocument/2006/relationships/image" Target="../media/image13.WMF"/><Relationship Id="rId4"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image" Target="../media/image12.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484313"/>
            <a:ext cx="9144000" cy="1470025"/>
          </a:xfrm>
        </p:spPr>
        <p:txBody>
          <a:bodyPr/>
          <a:lstStyle/>
          <a:p>
            <a:r>
              <a:rPr lang="ja-JP" altLang="en-US" sz="4000" dirty="0" smtClean="0"/>
              <a:t>実行履歴の区間の照合に基づいた</a:t>
            </a:r>
            <a:r>
              <a:rPr lang="en-US" altLang="ja-JP" sz="4000" dirty="0" smtClean="0"/>
              <a:t/>
            </a:r>
            <a:br>
              <a:rPr lang="en-US" altLang="ja-JP" sz="4000" dirty="0" smtClean="0"/>
            </a:br>
            <a:r>
              <a:rPr lang="ja-JP" altLang="en-US" sz="4000" dirty="0" smtClean="0"/>
              <a:t>類似クラスおよび類似メソッドの検出手法</a:t>
            </a:r>
            <a:endParaRPr lang="ja-JP" altLang="en-US" sz="4000" dirty="0"/>
          </a:p>
        </p:txBody>
      </p:sp>
      <p:sp>
        <p:nvSpPr>
          <p:cNvPr id="3" name="サブタイトル 2"/>
          <p:cNvSpPr>
            <a:spLocks noGrp="1"/>
          </p:cNvSpPr>
          <p:nvPr>
            <p:ph type="subTitle" idx="1"/>
          </p:nvPr>
        </p:nvSpPr>
        <p:spPr>
          <a:xfrm>
            <a:off x="2335726" y="5127597"/>
            <a:ext cx="5865592" cy="694123"/>
          </a:xfrm>
        </p:spPr>
        <p:txBody>
          <a:bodyPr/>
          <a:lstStyle/>
          <a:p>
            <a:pPr algn="r"/>
            <a:r>
              <a:rPr lang="ja-JP" altLang="en-US" dirty="0" smtClean="0"/>
              <a:t>井上研究室</a:t>
            </a:r>
            <a:r>
              <a:rPr lang="en-US" altLang="ja-JP" dirty="0" smtClean="0"/>
              <a:t> </a:t>
            </a:r>
            <a:r>
              <a:rPr lang="ja-JP" altLang="en-US" dirty="0" smtClean="0"/>
              <a:t>井岡 正和</a:t>
            </a:r>
            <a:endParaRPr lang="en-US" altLang="ja-JP" dirty="0"/>
          </a:p>
        </p:txBody>
      </p:sp>
    </p:spTree>
    <p:extLst>
      <p:ext uri="{BB962C8B-B14F-4D97-AF65-F5344CB8AC3E}">
        <p14:creationId xmlns:p14="http://schemas.microsoft.com/office/powerpoint/2010/main" val="3413192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97240" y="1182006"/>
            <a:ext cx="8556337" cy="990685"/>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14" name="図形グループ 13"/>
          <p:cNvGrpSpPr/>
          <p:nvPr/>
        </p:nvGrpSpPr>
        <p:grpSpPr>
          <a:xfrm>
            <a:off x="73766" y="363760"/>
            <a:ext cx="2716046" cy="2892730"/>
            <a:chOff x="73766" y="363760"/>
            <a:chExt cx="2716046" cy="2892730"/>
          </a:xfrm>
        </p:grpSpPr>
        <p:sp>
          <p:nvSpPr>
            <p:cNvPr id="64" name="テキスト ボックス 63"/>
            <p:cNvSpPr txBox="1"/>
            <p:nvPr/>
          </p:nvSpPr>
          <p:spPr>
            <a:xfrm>
              <a:off x="73766" y="363760"/>
              <a:ext cx="2716046" cy="369332"/>
            </a:xfrm>
            <a:prstGeom prst="rect">
              <a:avLst/>
            </a:prstGeom>
            <a:noFill/>
          </p:spPr>
          <p:txBody>
            <a:bodyPr wrap="none" rtlCol="0">
              <a:spAutoFit/>
            </a:bodyPr>
            <a:lstStyle/>
            <a:p>
              <a:r>
                <a:rPr kumimoji="1" lang="ja-JP" altLang="en-US" dirty="0" smtClean="0"/>
                <a:t>入力</a:t>
              </a:r>
              <a:r>
                <a:rPr kumimoji="1" lang="en-US" altLang="ja-JP" dirty="0" smtClean="0"/>
                <a:t>: </a:t>
              </a:r>
              <a:r>
                <a:rPr kumimoji="1" lang="ja-JP" altLang="en-US" dirty="0" smtClean="0"/>
                <a:t>プログラム実行履歴</a:t>
              </a:r>
              <a:endParaRPr kumimoji="1" lang="ja-JP" altLang="en-US" dirty="0"/>
            </a:p>
          </p:txBody>
        </p:sp>
        <p:grpSp>
          <p:nvGrpSpPr>
            <p:cNvPr id="5" name="図形グループ 4"/>
            <p:cNvGrpSpPr/>
            <p:nvPr/>
          </p:nvGrpSpPr>
          <p:grpSpPr>
            <a:xfrm>
              <a:off x="144472" y="865199"/>
              <a:ext cx="1985964" cy="2391291"/>
              <a:chOff x="-1735084" y="955817"/>
              <a:chExt cx="1985964" cy="2391291"/>
            </a:xfrm>
          </p:grpSpPr>
          <p:grpSp>
            <p:nvGrpSpPr>
              <p:cNvPr id="93" name="図形グループ 92"/>
              <p:cNvGrpSpPr/>
              <p:nvPr/>
            </p:nvGrpSpPr>
            <p:grpSpPr>
              <a:xfrm>
                <a:off x="-1735084" y="962213"/>
                <a:ext cx="916782" cy="2384895"/>
                <a:chOff x="-3511843" y="4324396"/>
                <a:chExt cx="916782" cy="2384895"/>
              </a:xfrm>
            </p:grpSpPr>
            <p:sp>
              <p:nvSpPr>
                <p:cNvPr id="94" name="テキスト ボックス 93"/>
                <p:cNvSpPr txBox="1"/>
                <p:nvPr/>
              </p:nvSpPr>
              <p:spPr>
                <a:xfrm>
                  <a:off x="-3277540" y="6339959"/>
                  <a:ext cx="454046" cy="369332"/>
                </a:xfrm>
                <a:prstGeom prst="rect">
                  <a:avLst/>
                </a:prstGeom>
                <a:noFill/>
              </p:spPr>
              <p:txBody>
                <a:bodyPr wrap="none" rtlCol="0">
                  <a:spAutoFit/>
                </a:bodyPr>
                <a:lstStyle/>
                <a:p>
                  <a:r>
                    <a:rPr lang="en-US" altLang="ja-JP" dirty="0"/>
                    <a:t>T</a:t>
                  </a:r>
                  <a:r>
                    <a:rPr kumimoji="1" lang="en-US" altLang="ja-JP" dirty="0" smtClean="0"/>
                    <a:t>1</a:t>
                  </a:r>
                  <a:endParaRPr kumimoji="1" lang="ja-JP" altLang="en-US" dirty="0"/>
                </a:p>
              </p:txBody>
            </p:sp>
            <p:sp>
              <p:nvSpPr>
                <p:cNvPr id="95" name="正方形/長方形 94"/>
                <p:cNvSpPr/>
                <p:nvPr/>
              </p:nvSpPr>
              <p:spPr>
                <a:xfrm>
                  <a:off x="-3511843" y="4324396"/>
                  <a:ext cx="916782" cy="203195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grpSp>
          <p:grpSp>
            <p:nvGrpSpPr>
              <p:cNvPr id="96" name="図形グループ 95"/>
              <p:cNvGrpSpPr/>
              <p:nvPr/>
            </p:nvGrpSpPr>
            <p:grpSpPr>
              <a:xfrm>
                <a:off x="-665902" y="955817"/>
                <a:ext cx="916782" cy="2391291"/>
                <a:chOff x="-2442661" y="4318000"/>
                <a:chExt cx="916782" cy="2391291"/>
              </a:xfrm>
            </p:grpSpPr>
            <p:sp>
              <p:nvSpPr>
                <p:cNvPr id="97" name="テキスト ボックス 96"/>
                <p:cNvSpPr txBox="1"/>
                <p:nvPr/>
              </p:nvSpPr>
              <p:spPr>
                <a:xfrm>
                  <a:off x="-2194803" y="6339959"/>
                  <a:ext cx="454046" cy="369332"/>
                </a:xfrm>
                <a:prstGeom prst="rect">
                  <a:avLst/>
                </a:prstGeom>
                <a:noFill/>
              </p:spPr>
              <p:txBody>
                <a:bodyPr wrap="none" rtlCol="0">
                  <a:spAutoFit/>
                </a:bodyPr>
                <a:lstStyle/>
                <a:p>
                  <a:r>
                    <a:rPr lang="en-US" altLang="ja-JP" dirty="0"/>
                    <a:t>T</a:t>
                  </a:r>
                  <a:r>
                    <a:rPr kumimoji="1" lang="en-US" altLang="ja-JP" dirty="0" smtClean="0"/>
                    <a:t>2</a:t>
                  </a:r>
                  <a:endParaRPr kumimoji="1" lang="ja-JP" altLang="en-US" dirty="0"/>
                </a:p>
              </p:txBody>
            </p:sp>
            <p:sp>
              <p:nvSpPr>
                <p:cNvPr id="98" name="正方形/長方形 97"/>
                <p:cNvSpPr/>
                <p:nvPr/>
              </p:nvSpPr>
              <p:spPr>
                <a:xfrm>
                  <a:off x="-2442661" y="4318000"/>
                  <a:ext cx="916782" cy="203195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grpSp>
        </p:grpSp>
      </p:grpSp>
      <p:grpSp>
        <p:nvGrpSpPr>
          <p:cNvPr id="9" name="図形グループ 8"/>
          <p:cNvGrpSpPr/>
          <p:nvPr/>
        </p:nvGrpSpPr>
        <p:grpSpPr>
          <a:xfrm>
            <a:off x="3494543" y="183182"/>
            <a:ext cx="4926428" cy="3079704"/>
            <a:chOff x="3494543" y="183182"/>
            <a:chExt cx="4926428" cy="3079704"/>
          </a:xfrm>
        </p:grpSpPr>
        <p:grpSp>
          <p:nvGrpSpPr>
            <p:cNvPr id="4" name="図形グループ 3"/>
            <p:cNvGrpSpPr/>
            <p:nvPr/>
          </p:nvGrpSpPr>
          <p:grpSpPr>
            <a:xfrm>
              <a:off x="3546809" y="871595"/>
              <a:ext cx="2515581" cy="2391291"/>
              <a:chOff x="-772064" y="4857710"/>
              <a:chExt cx="2515581" cy="2391291"/>
            </a:xfrm>
          </p:grpSpPr>
          <p:sp>
            <p:nvSpPr>
              <p:cNvPr id="124" name="テキスト ボックス 123"/>
              <p:cNvSpPr txBox="1"/>
              <p:nvPr/>
            </p:nvSpPr>
            <p:spPr>
              <a:xfrm>
                <a:off x="-396511" y="6879669"/>
                <a:ext cx="454046" cy="369332"/>
              </a:xfrm>
              <a:prstGeom prst="rect">
                <a:avLst/>
              </a:prstGeom>
              <a:noFill/>
            </p:spPr>
            <p:txBody>
              <a:bodyPr wrap="none" rtlCol="0">
                <a:spAutoFit/>
              </a:bodyPr>
              <a:lstStyle/>
              <a:p>
                <a:r>
                  <a:rPr lang="en-US" altLang="ja-JP" dirty="0"/>
                  <a:t>T</a:t>
                </a:r>
                <a:r>
                  <a:rPr kumimoji="1" lang="en-US" altLang="ja-JP" dirty="0" smtClean="0"/>
                  <a:t>1</a:t>
                </a:r>
                <a:endParaRPr kumimoji="1" lang="ja-JP" altLang="en-US" dirty="0"/>
              </a:p>
            </p:txBody>
          </p:sp>
          <p:sp>
            <p:nvSpPr>
              <p:cNvPr id="125" name="テキスト ボックス 124"/>
              <p:cNvSpPr txBox="1"/>
              <p:nvPr/>
            </p:nvSpPr>
            <p:spPr>
              <a:xfrm>
                <a:off x="918792" y="6879669"/>
                <a:ext cx="454046" cy="369332"/>
              </a:xfrm>
              <a:prstGeom prst="rect">
                <a:avLst/>
              </a:prstGeom>
              <a:noFill/>
            </p:spPr>
            <p:txBody>
              <a:bodyPr wrap="none" rtlCol="0">
                <a:spAutoFit/>
              </a:bodyPr>
              <a:lstStyle/>
              <a:p>
                <a:r>
                  <a:rPr lang="en-US" altLang="ja-JP" dirty="0"/>
                  <a:t>T</a:t>
                </a:r>
                <a:r>
                  <a:rPr kumimoji="1" lang="en-US" altLang="ja-JP" dirty="0" smtClean="0"/>
                  <a:t>2</a:t>
                </a:r>
                <a:endParaRPr kumimoji="1" lang="ja-JP" altLang="en-US" dirty="0"/>
              </a:p>
            </p:txBody>
          </p:sp>
          <p:grpSp>
            <p:nvGrpSpPr>
              <p:cNvPr id="127" name="図形グループ 126"/>
              <p:cNvGrpSpPr/>
              <p:nvPr/>
            </p:nvGrpSpPr>
            <p:grpSpPr>
              <a:xfrm>
                <a:off x="-772064" y="4857710"/>
                <a:ext cx="1195350" cy="2038350"/>
                <a:chOff x="506206" y="4318000"/>
                <a:chExt cx="1195350" cy="2038350"/>
              </a:xfrm>
            </p:grpSpPr>
            <p:sp>
              <p:nvSpPr>
                <p:cNvPr id="128" name="正方形/長方形 127"/>
                <p:cNvSpPr/>
                <p:nvPr/>
              </p:nvSpPr>
              <p:spPr>
                <a:xfrm>
                  <a:off x="506206" y="4318000"/>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kumimoji="1" lang="en-US" altLang="ja-JP" dirty="0" smtClean="0"/>
                    <a:t>1</a:t>
                  </a:r>
                  <a:endParaRPr kumimoji="1" lang="ja-JP" altLang="en-US" dirty="0"/>
                </a:p>
              </p:txBody>
            </p:sp>
            <p:sp>
              <p:nvSpPr>
                <p:cNvPr id="129" name="正方形/長方形 128"/>
                <p:cNvSpPr/>
                <p:nvPr/>
              </p:nvSpPr>
              <p:spPr>
                <a:xfrm>
                  <a:off x="506206" y="4791092"/>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2</a:t>
                  </a:r>
                  <a:endParaRPr kumimoji="1" lang="ja-JP" altLang="en-US" dirty="0"/>
                </a:p>
              </p:txBody>
            </p:sp>
            <p:sp>
              <p:nvSpPr>
                <p:cNvPr id="130" name="正方形/長方形 129"/>
                <p:cNvSpPr/>
                <p:nvPr/>
              </p:nvSpPr>
              <p:spPr>
                <a:xfrm>
                  <a:off x="506206" y="5986818"/>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smtClean="0"/>
                    <a:t>n</a:t>
                  </a:r>
                  <a:endParaRPr kumimoji="1" lang="ja-JP" altLang="en-US" dirty="0"/>
                </a:p>
              </p:txBody>
            </p:sp>
            <p:sp>
              <p:nvSpPr>
                <p:cNvPr id="131" name="テキスト ボックス 130"/>
                <p:cNvSpPr txBox="1"/>
                <p:nvPr/>
              </p:nvSpPr>
              <p:spPr>
                <a:xfrm>
                  <a:off x="785258" y="5301808"/>
                  <a:ext cx="553998" cy="553998"/>
                </a:xfrm>
                <a:prstGeom prst="rect">
                  <a:avLst/>
                </a:prstGeom>
                <a:noFill/>
              </p:spPr>
              <p:txBody>
                <a:bodyPr vert="eaVert" wrap="none" rtlCol="0">
                  <a:spAutoFit/>
                </a:bodyPr>
                <a:lstStyle/>
                <a:p>
                  <a:r>
                    <a:rPr kumimoji="1" lang="ja-JP" altLang="en-US" sz="2400" dirty="0" smtClean="0"/>
                    <a:t>・・・</a:t>
                  </a:r>
                  <a:endParaRPr kumimoji="1" lang="ja-JP" altLang="en-US" sz="2400" dirty="0"/>
                </a:p>
              </p:txBody>
            </p:sp>
          </p:grpSp>
          <p:grpSp>
            <p:nvGrpSpPr>
              <p:cNvPr id="132" name="図形グループ 131"/>
              <p:cNvGrpSpPr/>
              <p:nvPr/>
            </p:nvGrpSpPr>
            <p:grpSpPr>
              <a:xfrm>
                <a:off x="548167" y="4857710"/>
                <a:ext cx="1195350" cy="2038350"/>
                <a:chOff x="506206" y="4318000"/>
                <a:chExt cx="1195350" cy="2038350"/>
              </a:xfrm>
            </p:grpSpPr>
            <p:sp>
              <p:nvSpPr>
                <p:cNvPr id="133" name="正方形/長方形 132"/>
                <p:cNvSpPr/>
                <p:nvPr/>
              </p:nvSpPr>
              <p:spPr>
                <a:xfrm>
                  <a:off x="506206" y="4318000"/>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kumimoji="1" lang="en-US" altLang="ja-JP" dirty="0" smtClean="0"/>
                    <a:t>1</a:t>
                  </a:r>
                  <a:endParaRPr kumimoji="1" lang="ja-JP" altLang="en-US" dirty="0"/>
                </a:p>
              </p:txBody>
            </p:sp>
            <p:sp>
              <p:nvSpPr>
                <p:cNvPr id="134" name="正方形/長方形 133"/>
                <p:cNvSpPr/>
                <p:nvPr/>
              </p:nvSpPr>
              <p:spPr>
                <a:xfrm>
                  <a:off x="506206" y="4791092"/>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2</a:t>
                  </a:r>
                  <a:endParaRPr kumimoji="1" lang="ja-JP" altLang="en-US" dirty="0"/>
                </a:p>
              </p:txBody>
            </p:sp>
            <p:sp>
              <p:nvSpPr>
                <p:cNvPr id="135" name="正方形/長方形 134"/>
                <p:cNvSpPr/>
                <p:nvPr/>
              </p:nvSpPr>
              <p:spPr>
                <a:xfrm>
                  <a:off x="506206" y="5986818"/>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m</a:t>
                  </a:r>
                  <a:endParaRPr kumimoji="1" lang="ja-JP" altLang="en-US" dirty="0"/>
                </a:p>
              </p:txBody>
            </p:sp>
            <p:sp>
              <p:nvSpPr>
                <p:cNvPr id="136" name="テキスト ボックス 135"/>
                <p:cNvSpPr txBox="1"/>
                <p:nvPr/>
              </p:nvSpPr>
              <p:spPr>
                <a:xfrm>
                  <a:off x="785258" y="5301808"/>
                  <a:ext cx="553998" cy="553998"/>
                </a:xfrm>
                <a:prstGeom prst="rect">
                  <a:avLst/>
                </a:prstGeom>
                <a:noFill/>
              </p:spPr>
              <p:txBody>
                <a:bodyPr vert="eaVert" wrap="none" rtlCol="0">
                  <a:spAutoFit/>
                </a:bodyPr>
                <a:lstStyle/>
                <a:p>
                  <a:r>
                    <a:rPr kumimoji="1" lang="ja-JP" altLang="en-US" sz="2400" dirty="0" smtClean="0"/>
                    <a:t>・・・</a:t>
                  </a:r>
                  <a:endParaRPr kumimoji="1" lang="ja-JP" altLang="en-US" sz="2400" dirty="0"/>
                </a:p>
              </p:txBody>
            </p:sp>
          </p:grpSp>
        </p:grpSp>
        <p:sp>
          <p:nvSpPr>
            <p:cNvPr id="137" name="四角形吹き出し 136"/>
            <p:cNvSpPr/>
            <p:nvPr/>
          </p:nvSpPr>
          <p:spPr>
            <a:xfrm>
              <a:off x="3494543" y="183182"/>
              <a:ext cx="4926428" cy="528078"/>
            </a:xfrm>
            <a:prstGeom prst="wedgeRectCallout">
              <a:avLst>
                <a:gd name="adj1" fmla="val -8152"/>
                <a:gd name="adj2" fmla="val 90702"/>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メソッド</a:t>
              </a:r>
              <a:r>
                <a:rPr lang="en-US" altLang="ja-JP" dirty="0"/>
                <a:t>A</a:t>
              </a:r>
              <a:r>
                <a:rPr kumimoji="1" lang="en-US" altLang="ja-JP" dirty="0" smtClean="0"/>
                <a:t>(</a:t>
              </a:r>
              <a:r>
                <a:rPr kumimoji="1" lang="ja-JP" altLang="en-US" dirty="0" smtClean="0"/>
                <a:t>型</a:t>
              </a:r>
              <a:r>
                <a:rPr lang="en-US" altLang="ja-JP" dirty="0" smtClean="0"/>
                <a:t>X</a:t>
              </a:r>
              <a:r>
                <a:rPr kumimoji="1" lang="en-US" altLang="ja-JP" dirty="0" smtClean="0"/>
                <a:t>);</a:t>
              </a:r>
              <a:r>
                <a:rPr kumimoji="1" lang="ja-JP" altLang="en-US" dirty="0" smtClean="0"/>
                <a:t>メソッド</a:t>
              </a:r>
              <a:r>
                <a:rPr lang="en-US" altLang="ja-JP" dirty="0"/>
                <a:t>B</a:t>
              </a:r>
              <a:r>
                <a:rPr kumimoji="1" lang="en-US" altLang="ja-JP" dirty="0" smtClean="0"/>
                <a:t>();</a:t>
              </a:r>
              <a:r>
                <a:rPr kumimoji="1" lang="ja-JP" altLang="en-US" dirty="0" smtClean="0"/>
                <a:t>メソッド</a:t>
              </a:r>
              <a:r>
                <a:rPr kumimoji="1" lang="en-US" altLang="ja-JP" dirty="0" smtClean="0"/>
                <a:t>C(</a:t>
              </a:r>
              <a:r>
                <a:rPr kumimoji="1" lang="ja-JP" altLang="en-US" dirty="0" smtClean="0"/>
                <a:t>型</a:t>
              </a:r>
              <a:r>
                <a:rPr kumimoji="1" lang="en-US" altLang="ja-JP" dirty="0" smtClean="0"/>
                <a:t>Y,</a:t>
              </a:r>
              <a:r>
                <a:rPr kumimoji="1" lang="ja-JP" altLang="en-US" dirty="0" smtClean="0"/>
                <a:t>型</a:t>
              </a:r>
              <a:r>
                <a:rPr lang="en-US" altLang="ja-JP" dirty="0" smtClean="0"/>
                <a:t>Z)</a:t>
              </a:r>
              <a:r>
                <a:rPr lang="ja-JP" altLang="en-US" dirty="0" smtClean="0"/>
                <a:t>・・・</a:t>
              </a:r>
              <a:endParaRPr kumimoji="1" lang="ja-JP" altLang="en-US" dirty="0"/>
            </a:p>
          </p:txBody>
        </p:sp>
      </p:grpSp>
      <p:grpSp>
        <p:nvGrpSpPr>
          <p:cNvPr id="6" name="図形グループ 5"/>
          <p:cNvGrpSpPr/>
          <p:nvPr/>
        </p:nvGrpSpPr>
        <p:grpSpPr>
          <a:xfrm>
            <a:off x="6084077" y="985802"/>
            <a:ext cx="2171232" cy="1023204"/>
            <a:chOff x="6084077" y="985802"/>
            <a:chExt cx="2171232" cy="1023204"/>
          </a:xfrm>
        </p:grpSpPr>
        <p:sp>
          <p:nvSpPr>
            <p:cNvPr id="138" name="右矢印 137"/>
            <p:cNvSpPr/>
            <p:nvPr/>
          </p:nvSpPr>
          <p:spPr>
            <a:xfrm rot="2263100">
              <a:off x="6084077" y="1524374"/>
              <a:ext cx="118377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9" name="テキスト ボックス 138"/>
            <p:cNvSpPr txBox="1"/>
            <p:nvPr/>
          </p:nvSpPr>
          <p:spPr>
            <a:xfrm>
              <a:off x="6659838" y="985802"/>
              <a:ext cx="1595471" cy="369332"/>
            </a:xfrm>
            <a:prstGeom prst="rect">
              <a:avLst/>
            </a:prstGeom>
            <a:noFill/>
          </p:spPr>
          <p:txBody>
            <a:bodyPr wrap="none" rtlCol="0">
              <a:spAutoFit/>
            </a:bodyPr>
            <a:lstStyle/>
            <a:p>
              <a:r>
                <a:rPr kumimoji="1" lang="ja-JP" altLang="en-US" dirty="0" smtClean="0"/>
                <a:t>手順</a:t>
              </a:r>
              <a:r>
                <a:rPr kumimoji="1" lang="en-US" altLang="ja-JP" dirty="0" smtClean="0"/>
                <a:t>2. </a:t>
              </a:r>
              <a:r>
                <a:rPr kumimoji="1" lang="ja-JP" altLang="en-US" dirty="0" smtClean="0"/>
                <a:t>正規化</a:t>
              </a:r>
              <a:endParaRPr kumimoji="1" lang="ja-JP" altLang="en-US" dirty="0"/>
            </a:p>
          </p:txBody>
        </p:sp>
      </p:grpSp>
      <p:grpSp>
        <p:nvGrpSpPr>
          <p:cNvPr id="10" name="図形グループ 9"/>
          <p:cNvGrpSpPr/>
          <p:nvPr/>
        </p:nvGrpSpPr>
        <p:grpSpPr>
          <a:xfrm>
            <a:off x="6501694" y="1502798"/>
            <a:ext cx="2623833" cy="3293205"/>
            <a:chOff x="6501694" y="1404021"/>
            <a:chExt cx="2623833" cy="3293205"/>
          </a:xfrm>
        </p:grpSpPr>
        <p:grpSp>
          <p:nvGrpSpPr>
            <p:cNvPr id="3" name="図形グループ 2"/>
            <p:cNvGrpSpPr/>
            <p:nvPr/>
          </p:nvGrpSpPr>
          <p:grpSpPr>
            <a:xfrm>
              <a:off x="6501694" y="2304682"/>
              <a:ext cx="2554808" cy="2392544"/>
              <a:chOff x="3404560" y="4818397"/>
              <a:chExt cx="2554808" cy="2392544"/>
            </a:xfrm>
          </p:grpSpPr>
          <p:sp>
            <p:nvSpPr>
              <p:cNvPr id="140" name="テキスト ボックス 139"/>
              <p:cNvSpPr txBox="1"/>
              <p:nvPr/>
            </p:nvSpPr>
            <p:spPr>
              <a:xfrm>
                <a:off x="3796408" y="6841609"/>
                <a:ext cx="454046" cy="369332"/>
              </a:xfrm>
              <a:prstGeom prst="rect">
                <a:avLst/>
              </a:prstGeom>
              <a:noFill/>
            </p:spPr>
            <p:txBody>
              <a:bodyPr wrap="none" rtlCol="0">
                <a:spAutoFit/>
              </a:bodyPr>
              <a:lstStyle/>
              <a:p>
                <a:r>
                  <a:rPr lang="en-US" altLang="ja-JP" dirty="0"/>
                  <a:t>T</a:t>
                </a:r>
                <a:r>
                  <a:rPr kumimoji="1" lang="en-US" altLang="ja-JP" dirty="0" smtClean="0"/>
                  <a:t>1</a:t>
                </a:r>
                <a:endParaRPr kumimoji="1" lang="ja-JP" altLang="en-US" dirty="0"/>
              </a:p>
            </p:txBody>
          </p:sp>
          <p:sp>
            <p:nvSpPr>
              <p:cNvPr id="141" name="テキスト ボックス 140"/>
              <p:cNvSpPr txBox="1"/>
              <p:nvPr/>
            </p:nvSpPr>
            <p:spPr>
              <a:xfrm>
                <a:off x="5158175" y="6841609"/>
                <a:ext cx="454046" cy="369332"/>
              </a:xfrm>
              <a:prstGeom prst="rect">
                <a:avLst/>
              </a:prstGeom>
              <a:noFill/>
            </p:spPr>
            <p:txBody>
              <a:bodyPr wrap="none" rtlCol="0">
                <a:spAutoFit/>
              </a:bodyPr>
              <a:lstStyle/>
              <a:p>
                <a:r>
                  <a:rPr lang="en-US" altLang="ja-JP" dirty="0"/>
                  <a:t>T</a:t>
                </a:r>
                <a:r>
                  <a:rPr kumimoji="1" lang="en-US" altLang="ja-JP" dirty="0" smtClean="0"/>
                  <a:t>2</a:t>
                </a:r>
                <a:endParaRPr kumimoji="1" lang="ja-JP" altLang="en-US" dirty="0"/>
              </a:p>
            </p:txBody>
          </p:sp>
          <p:sp>
            <p:nvSpPr>
              <p:cNvPr id="142" name="正方形/長方形 141"/>
              <p:cNvSpPr/>
              <p:nvPr/>
            </p:nvSpPr>
            <p:spPr>
              <a:xfrm>
                <a:off x="3404560" y="4818397"/>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kumimoji="1" lang="en-US" altLang="ja-JP" dirty="0" smtClean="0"/>
                  <a:t>1</a:t>
                </a:r>
                <a:endParaRPr kumimoji="1" lang="ja-JP" altLang="en-US" dirty="0"/>
              </a:p>
            </p:txBody>
          </p:sp>
          <p:sp>
            <p:nvSpPr>
              <p:cNvPr id="143" name="正方形/長方形 142"/>
              <p:cNvSpPr/>
              <p:nvPr/>
            </p:nvSpPr>
            <p:spPr>
              <a:xfrm>
                <a:off x="3404560" y="5291489"/>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2</a:t>
                </a:r>
                <a:endParaRPr kumimoji="1" lang="ja-JP" altLang="en-US" dirty="0"/>
              </a:p>
            </p:txBody>
          </p:sp>
          <p:sp>
            <p:nvSpPr>
              <p:cNvPr id="144" name="正方形/長方形 143"/>
              <p:cNvSpPr/>
              <p:nvPr/>
            </p:nvSpPr>
            <p:spPr>
              <a:xfrm>
                <a:off x="3404560" y="6487215"/>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smtClean="0"/>
                  <a:t>n</a:t>
                </a:r>
                <a:endParaRPr kumimoji="1" lang="ja-JP" altLang="en-US" dirty="0"/>
              </a:p>
            </p:txBody>
          </p:sp>
          <p:sp>
            <p:nvSpPr>
              <p:cNvPr id="145" name="テキスト ボックス 144"/>
              <p:cNvSpPr txBox="1"/>
              <p:nvPr/>
            </p:nvSpPr>
            <p:spPr>
              <a:xfrm>
                <a:off x="3683612" y="5802205"/>
                <a:ext cx="553998" cy="553998"/>
              </a:xfrm>
              <a:prstGeom prst="rect">
                <a:avLst/>
              </a:prstGeom>
              <a:noFill/>
            </p:spPr>
            <p:txBody>
              <a:bodyPr vert="eaVert" wrap="none" rtlCol="0">
                <a:spAutoFit/>
              </a:bodyPr>
              <a:lstStyle/>
              <a:p>
                <a:r>
                  <a:rPr kumimoji="1" lang="ja-JP" altLang="en-US" sz="2400" dirty="0" smtClean="0"/>
                  <a:t>・・・</a:t>
                </a:r>
                <a:endParaRPr kumimoji="1" lang="ja-JP" altLang="en-US" sz="2400" dirty="0"/>
              </a:p>
            </p:txBody>
          </p:sp>
          <p:sp>
            <p:nvSpPr>
              <p:cNvPr id="146" name="正方形/長方形 145"/>
              <p:cNvSpPr/>
              <p:nvPr/>
            </p:nvSpPr>
            <p:spPr>
              <a:xfrm>
                <a:off x="4764018" y="4819650"/>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kumimoji="1" lang="en-US" altLang="ja-JP" dirty="0" smtClean="0"/>
                  <a:t>1</a:t>
                </a:r>
                <a:endParaRPr kumimoji="1" lang="ja-JP" altLang="en-US" dirty="0"/>
              </a:p>
            </p:txBody>
          </p:sp>
          <p:sp>
            <p:nvSpPr>
              <p:cNvPr id="147" name="正方形/長方形 146"/>
              <p:cNvSpPr/>
              <p:nvPr/>
            </p:nvSpPr>
            <p:spPr>
              <a:xfrm>
                <a:off x="4764018" y="5292742"/>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2</a:t>
                </a:r>
                <a:endParaRPr kumimoji="1" lang="ja-JP" altLang="en-US" dirty="0"/>
              </a:p>
            </p:txBody>
          </p:sp>
          <p:sp>
            <p:nvSpPr>
              <p:cNvPr id="148" name="正方形/長方形 147"/>
              <p:cNvSpPr/>
              <p:nvPr/>
            </p:nvSpPr>
            <p:spPr>
              <a:xfrm>
                <a:off x="4764018" y="6488468"/>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m</a:t>
                </a:r>
                <a:endParaRPr kumimoji="1" lang="ja-JP" altLang="en-US" dirty="0"/>
              </a:p>
            </p:txBody>
          </p:sp>
          <p:sp>
            <p:nvSpPr>
              <p:cNvPr id="149" name="テキスト ボックス 148"/>
              <p:cNvSpPr txBox="1"/>
              <p:nvPr/>
            </p:nvSpPr>
            <p:spPr>
              <a:xfrm>
                <a:off x="5043070" y="5803458"/>
                <a:ext cx="553998" cy="553998"/>
              </a:xfrm>
              <a:prstGeom prst="rect">
                <a:avLst/>
              </a:prstGeom>
              <a:noFill/>
            </p:spPr>
            <p:txBody>
              <a:bodyPr vert="eaVert" wrap="none" rtlCol="0">
                <a:spAutoFit/>
              </a:bodyPr>
              <a:lstStyle/>
              <a:p>
                <a:r>
                  <a:rPr kumimoji="1" lang="ja-JP" altLang="en-US" sz="2400" dirty="0" smtClean="0"/>
                  <a:t>・・・</a:t>
                </a:r>
                <a:endParaRPr kumimoji="1" lang="ja-JP" altLang="en-US" sz="2400" dirty="0"/>
              </a:p>
            </p:txBody>
          </p:sp>
        </p:grpSp>
        <p:sp>
          <p:nvSpPr>
            <p:cNvPr id="150" name="四角形吹き出し 149"/>
            <p:cNvSpPr/>
            <p:nvPr/>
          </p:nvSpPr>
          <p:spPr>
            <a:xfrm>
              <a:off x="7219946" y="1404021"/>
              <a:ext cx="1905581" cy="528078"/>
            </a:xfrm>
            <a:prstGeom prst="wedgeRectCallout">
              <a:avLst>
                <a:gd name="adj1" fmla="val 670"/>
                <a:gd name="adj2" fmla="val 130184"/>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0(1);2;1(2,3)</a:t>
              </a:r>
              <a:r>
                <a:rPr lang="ja-JP" altLang="en-US" dirty="0" smtClean="0"/>
                <a:t>・・・</a:t>
              </a:r>
              <a:endParaRPr kumimoji="1" lang="ja-JP" altLang="en-US" dirty="0"/>
            </a:p>
          </p:txBody>
        </p:sp>
      </p:grpSp>
      <p:grpSp>
        <p:nvGrpSpPr>
          <p:cNvPr id="2" name="図形グループ 1"/>
          <p:cNvGrpSpPr/>
          <p:nvPr/>
        </p:nvGrpSpPr>
        <p:grpSpPr>
          <a:xfrm>
            <a:off x="3530943" y="4330683"/>
            <a:ext cx="2696604" cy="2392544"/>
            <a:chOff x="4684708" y="886622"/>
            <a:chExt cx="2696604" cy="2392544"/>
          </a:xfrm>
        </p:grpSpPr>
        <p:sp>
          <p:nvSpPr>
            <p:cNvPr id="183" name="テキスト ボックス 182"/>
            <p:cNvSpPr txBox="1"/>
            <p:nvPr/>
          </p:nvSpPr>
          <p:spPr>
            <a:xfrm>
              <a:off x="5076556" y="2909834"/>
              <a:ext cx="454046" cy="369332"/>
            </a:xfrm>
            <a:prstGeom prst="rect">
              <a:avLst/>
            </a:prstGeom>
            <a:noFill/>
          </p:spPr>
          <p:txBody>
            <a:bodyPr wrap="none" rtlCol="0">
              <a:spAutoFit/>
            </a:bodyPr>
            <a:lstStyle/>
            <a:p>
              <a:r>
                <a:rPr lang="en-US" altLang="ja-JP" dirty="0"/>
                <a:t>T</a:t>
              </a:r>
              <a:r>
                <a:rPr kumimoji="1" lang="en-US" altLang="ja-JP" dirty="0" smtClean="0"/>
                <a:t>1</a:t>
              </a:r>
              <a:endParaRPr kumimoji="1" lang="ja-JP" altLang="en-US" dirty="0"/>
            </a:p>
          </p:txBody>
        </p:sp>
        <p:sp>
          <p:nvSpPr>
            <p:cNvPr id="184" name="テキスト ボックス 183"/>
            <p:cNvSpPr txBox="1"/>
            <p:nvPr/>
          </p:nvSpPr>
          <p:spPr>
            <a:xfrm>
              <a:off x="6580119" y="2909834"/>
              <a:ext cx="454046" cy="369332"/>
            </a:xfrm>
            <a:prstGeom prst="rect">
              <a:avLst/>
            </a:prstGeom>
            <a:noFill/>
          </p:spPr>
          <p:txBody>
            <a:bodyPr wrap="none" rtlCol="0">
              <a:spAutoFit/>
            </a:bodyPr>
            <a:lstStyle/>
            <a:p>
              <a:r>
                <a:rPr lang="en-US" altLang="ja-JP" dirty="0"/>
                <a:t>T</a:t>
              </a:r>
              <a:r>
                <a:rPr kumimoji="1" lang="en-US" altLang="ja-JP" dirty="0" smtClean="0"/>
                <a:t>2</a:t>
              </a:r>
              <a:endParaRPr kumimoji="1" lang="ja-JP" altLang="en-US" dirty="0"/>
            </a:p>
          </p:txBody>
        </p:sp>
        <p:sp>
          <p:nvSpPr>
            <p:cNvPr id="185" name="正方形/長方形 184"/>
            <p:cNvSpPr/>
            <p:nvPr/>
          </p:nvSpPr>
          <p:spPr>
            <a:xfrm>
              <a:off x="4684708" y="886622"/>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kumimoji="1" lang="en-US" altLang="ja-JP" dirty="0" smtClean="0"/>
                <a:t>1</a:t>
              </a:r>
              <a:endParaRPr kumimoji="1" lang="ja-JP" altLang="en-US" dirty="0"/>
            </a:p>
          </p:txBody>
        </p:sp>
        <p:sp>
          <p:nvSpPr>
            <p:cNvPr id="186" name="正方形/長方形 185"/>
            <p:cNvSpPr/>
            <p:nvPr/>
          </p:nvSpPr>
          <p:spPr>
            <a:xfrm>
              <a:off x="4684708" y="1359714"/>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2</a:t>
              </a:r>
              <a:endParaRPr kumimoji="1" lang="ja-JP" altLang="en-US" dirty="0"/>
            </a:p>
          </p:txBody>
        </p:sp>
        <p:sp>
          <p:nvSpPr>
            <p:cNvPr id="187" name="正方形/長方形 186"/>
            <p:cNvSpPr/>
            <p:nvPr/>
          </p:nvSpPr>
          <p:spPr>
            <a:xfrm>
              <a:off x="4684708" y="2555440"/>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smtClean="0"/>
                <a:t>n</a:t>
              </a:r>
              <a:endParaRPr kumimoji="1" lang="ja-JP" altLang="en-US" dirty="0"/>
            </a:p>
          </p:txBody>
        </p:sp>
        <p:sp>
          <p:nvSpPr>
            <p:cNvPr id="188" name="テキスト ボックス 187"/>
            <p:cNvSpPr txBox="1"/>
            <p:nvPr/>
          </p:nvSpPr>
          <p:spPr>
            <a:xfrm>
              <a:off x="4963760" y="1870430"/>
              <a:ext cx="553998" cy="553998"/>
            </a:xfrm>
            <a:prstGeom prst="rect">
              <a:avLst/>
            </a:prstGeom>
            <a:noFill/>
          </p:spPr>
          <p:txBody>
            <a:bodyPr vert="eaVert" wrap="none" rtlCol="0">
              <a:spAutoFit/>
            </a:bodyPr>
            <a:lstStyle/>
            <a:p>
              <a:r>
                <a:rPr kumimoji="1" lang="ja-JP" altLang="en-US" sz="2400" dirty="0" smtClean="0"/>
                <a:t>・・・</a:t>
              </a:r>
              <a:endParaRPr kumimoji="1" lang="ja-JP" altLang="en-US" sz="2400" dirty="0"/>
            </a:p>
          </p:txBody>
        </p:sp>
        <p:sp>
          <p:nvSpPr>
            <p:cNvPr id="189" name="正方形/長方形 188"/>
            <p:cNvSpPr/>
            <p:nvPr/>
          </p:nvSpPr>
          <p:spPr>
            <a:xfrm>
              <a:off x="6185962" y="887875"/>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kumimoji="1" lang="en-US" altLang="ja-JP" dirty="0" smtClean="0"/>
                <a:t>1</a:t>
              </a:r>
              <a:endParaRPr kumimoji="1" lang="ja-JP" altLang="en-US" dirty="0"/>
            </a:p>
          </p:txBody>
        </p:sp>
        <p:sp>
          <p:nvSpPr>
            <p:cNvPr id="190" name="正方形/長方形 189"/>
            <p:cNvSpPr/>
            <p:nvPr/>
          </p:nvSpPr>
          <p:spPr>
            <a:xfrm>
              <a:off x="6185962" y="1360967"/>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2</a:t>
              </a:r>
              <a:endParaRPr kumimoji="1" lang="ja-JP" altLang="en-US" dirty="0"/>
            </a:p>
          </p:txBody>
        </p:sp>
        <p:sp>
          <p:nvSpPr>
            <p:cNvPr id="191" name="正方形/長方形 190"/>
            <p:cNvSpPr/>
            <p:nvPr/>
          </p:nvSpPr>
          <p:spPr>
            <a:xfrm>
              <a:off x="6185962" y="2556693"/>
              <a:ext cx="1195350" cy="36953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フェイズ</a:t>
              </a:r>
              <a:r>
                <a:rPr lang="en-US" altLang="ja-JP" dirty="0"/>
                <a:t>m</a:t>
              </a:r>
              <a:endParaRPr kumimoji="1" lang="ja-JP" altLang="en-US" dirty="0"/>
            </a:p>
          </p:txBody>
        </p:sp>
        <p:sp>
          <p:nvSpPr>
            <p:cNvPr id="192" name="テキスト ボックス 191"/>
            <p:cNvSpPr txBox="1"/>
            <p:nvPr/>
          </p:nvSpPr>
          <p:spPr>
            <a:xfrm>
              <a:off x="6465014" y="1871683"/>
              <a:ext cx="553998" cy="553998"/>
            </a:xfrm>
            <a:prstGeom prst="rect">
              <a:avLst/>
            </a:prstGeom>
            <a:noFill/>
          </p:spPr>
          <p:txBody>
            <a:bodyPr vert="eaVert" wrap="none" rtlCol="0">
              <a:spAutoFit/>
            </a:bodyPr>
            <a:lstStyle/>
            <a:p>
              <a:r>
                <a:rPr kumimoji="1" lang="ja-JP" altLang="en-US" sz="2400" dirty="0" smtClean="0"/>
                <a:t>・・・</a:t>
              </a:r>
              <a:endParaRPr kumimoji="1" lang="ja-JP" altLang="en-US" sz="2400" dirty="0"/>
            </a:p>
          </p:txBody>
        </p:sp>
        <p:cxnSp>
          <p:nvCxnSpPr>
            <p:cNvPr id="193" name="直線コネクタ 192"/>
            <p:cNvCxnSpPr>
              <a:stCxn id="185" idx="3"/>
              <a:endCxn id="190" idx="1"/>
            </p:cNvCxnSpPr>
            <p:nvPr/>
          </p:nvCxnSpPr>
          <p:spPr>
            <a:xfrm>
              <a:off x="5880058" y="1071388"/>
              <a:ext cx="305904" cy="474345"/>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194" name="直線コネクタ 193"/>
            <p:cNvCxnSpPr/>
            <p:nvPr/>
          </p:nvCxnSpPr>
          <p:spPr>
            <a:xfrm>
              <a:off x="5879506" y="1544954"/>
              <a:ext cx="305904" cy="65231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195" name="直線コネクタ 194"/>
            <p:cNvCxnSpPr/>
            <p:nvPr/>
          </p:nvCxnSpPr>
          <p:spPr>
            <a:xfrm flipH="1">
              <a:off x="5879506" y="1064483"/>
              <a:ext cx="306456" cy="1359945"/>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196" name="直線コネクタ 195"/>
            <p:cNvCxnSpPr/>
            <p:nvPr/>
          </p:nvCxnSpPr>
          <p:spPr>
            <a:xfrm>
              <a:off x="5782443" y="2145985"/>
              <a:ext cx="402967" cy="651693"/>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197" name="直線コネクタ 196"/>
            <p:cNvCxnSpPr/>
            <p:nvPr/>
          </p:nvCxnSpPr>
          <p:spPr>
            <a:xfrm flipV="1">
              <a:off x="5879506" y="2424428"/>
              <a:ext cx="306456" cy="307336"/>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grpSp>
      <p:grpSp>
        <p:nvGrpSpPr>
          <p:cNvPr id="13" name="図形グループ 12"/>
          <p:cNvGrpSpPr/>
          <p:nvPr/>
        </p:nvGrpSpPr>
        <p:grpSpPr>
          <a:xfrm>
            <a:off x="0" y="3819179"/>
            <a:ext cx="2028119" cy="2040878"/>
            <a:chOff x="0" y="3819179"/>
            <a:chExt cx="2028119" cy="2040878"/>
          </a:xfrm>
        </p:grpSpPr>
        <p:sp>
          <p:nvSpPr>
            <p:cNvPr id="205" name="テキスト ボックス 204"/>
            <p:cNvSpPr txBox="1"/>
            <p:nvPr/>
          </p:nvSpPr>
          <p:spPr>
            <a:xfrm>
              <a:off x="0" y="3819179"/>
              <a:ext cx="2028119" cy="646331"/>
            </a:xfrm>
            <a:prstGeom prst="rect">
              <a:avLst/>
            </a:prstGeom>
            <a:noFill/>
          </p:spPr>
          <p:txBody>
            <a:bodyPr wrap="none" rtlCol="0">
              <a:spAutoFit/>
            </a:bodyPr>
            <a:lstStyle/>
            <a:p>
              <a:r>
                <a:rPr kumimoji="1" lang="ja-JP" altLang="en-US" dirty="0" smtClean="0"/>
                <a:t>出力</a:t>
              </a:r>
              <a:r>
                <a:rPr kumimoji="1" lang="en-US" altLang="ja-JP" dirty="0" smtClean="0"/>
                <a:t>:</a:t>
              </a:r>
            </a:p>
            <a:p>
              <a:r>
                <a:rPr lang="ja-JP" altLang="en-US" dirty="0" smtClean="0"/>
                <a:t>類似クラス・メソッド</a:t>
              </a:r>
              <a:endParaRPr kumimoji="1" lang="ja-JP" altLang="en-US" dirty="0"/>
            </a:p>
          </p:txBody>
        </p:sp>
        <p:grpSp>
          <p:nvGrpSpPr>
            <p:cNvPr id="200" name="図形グループ 199"/>
            <p:cNvGrpSpPr/>
            <p:nvPr/>
          </p:nvGrpSpPr>
          <p:grpSpPr>
            <a:xfrm>
              <a:off x="73766" y="4465510"/>
              <a:ext cx="1355725" cy="1355725"/>
              <a:chOff x="9655575" y="4631093"/>
              <a:chExt cx="1355725" cy="1355725"/>
            </a:xfrm>
            <a:solidFill>
              <a:schemeClr val="accent5">
                <a:lumMod val="75000"/>
              </a:schemeClr>
            </a:solidFill>
          </p:grpSpPr>
          <p:sp>
            <p:nvSpPr>
              <p:cNvPr id="201" name="正方形/長方形 200"/>
              <p:cNvSpPr/>
              <p:nvPr/>
            </p:nvSpPr>
            <p:spPr>
              <a:xfrm>
                <a:off x="9655575" y="4631093"/>
                <a:ext cx="914400" cy="914400"/>
              </a:xfrm>
              <a:prstGeom prst="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a:p>
            </p:txBody>
          </p:sp>
          <p:sp>
            <p:nvSpPr>
              <p:cNvPr id="202" name="正方形/長方形 201"/>
              <p:cNvSpPr/>
              <p:nvPr/>
            </p:nvSpPr>
            <p:spPr>
              <a:xfrm>
                <a:off x="9792100" y="4767618"/>
                <a:ext cx="914400" cy="914400"/>
              </a:xfrm>
              <a:prstGeom prst="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a:p>
            </p:txBody>
          </p:sp>
          <p:sp>
            <p:nvSpPr>
              <p:cNvPr id="203" name="正方形/長方形 202"/>
              <p:cNvSpPr/>
              <p:nvPr/>
            </p:nvSpPr>
            <p:spPr>
              <a:xfrm>
                <a:off x="9944500" y="4920018"/>
                <a:ext cx="914400" cy="914400"/>
              </a:xfrm>
              <a:prstGeom prst="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a:p>
            </p:txBody>
          </p:sp>
          <p:sp>
            <p:nvSpPr>
              <p:cNvPr id="204" name="正方形/長方形 203"/>
              <p:cNvSpPr/>
              <p:nvPr/>
            </p:nvSpPr>
            <p:spPr>
              <a:xfrm>
                <a:off x="10096900" y="5072418"/>
                <a:ext cx="914400" cy="914400"/>
              </a:xfrm>
              <a:prstGeom prst="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a:p>
            </p:txBody>
          </p:sp>
        </p:grpSp>
        <p:grpSp>
          <p:nvGrpSpPr>
            <p:cNvPr id="206" name="図形グループ 205"/>
            <p:cNvGrpSpPr/>
            <p:nvPr/>
          </p:nvGrpSpPr>
          <p:grpSpPr>
            <a:xfrm>
              <a:off x="599228" y="4504332"/>
              <a:ext cx="1355725" cy="1355725"/>
              <a:chOff x="9655575" y="4631093"/>
              <a:chExt cx="1355725" cy="1355725"/>
            </a:xfrm>
            <a:solidFill>
              <a:srgbClr val="FF6600"/>
            </a:solidFill>
          </p:grpSpPr>
          <p:sp>
            <p:nvSpPr>
              <p:cNvPr id="207" name="正方形/長方形 206"/>
              <p:cNvSpPr/>
              <p:nvPr/>
            </p:nvSpPr>
            <p:spPr>
              <a:xfrm>
                <a:off x="9655575" y="4631093"/>
                <a:ext cx="914400" cy="91440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sp>
            <p:nvSpPr>
              <p:cNvPr id="208" name="正方形/長方形 207"/>
              <p:cNvSpPr/>
              <p:nvPr/>
            </p:nvSpPr>
            <p:spPr>
              <a:xfrm>
                <a:off x="9792100" y="4767618"/>
                <a:ext cx="914400" cy="91440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sp>
            <p:nvSpPr>
              <p:cNvPr id="209" name="正方形/長方形 208"/>
              <p:cNvSpPr/>
              <p:nvPr/>
            </p:nvSpPr>
            <p:spPr>
              <a:xfrm>
                <a:off x="9944500" y="4920018"/>
                <a:ext cx="914400" cy="91440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sp>
            <p:nvSpPr>
              <p:cNvPr id="210" name="正方形/長方形 209"/>
              <p:cNvSpPr/>
              <p:nvPr/>
            </p:nvSpPr>
            <p:spPr>
              <a:xfrm>
                <a:off x="10096900" y="5072418"/>
                <a:ext cx="914400" cy="91440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endParaRPr kumimoji="1" lang="ja-JP" altLang="en-US"/>
              </a:p>
            </p:txBody>
          </p:sp>
        </p:grpSp>
      </p:grpSp>
      <p:grpSp>
        <p:nvGrpSpPr>
          <p:cNvPr id="7" name="図形グループ 6"/>
          <p:cNvGrpSpPr/>
          <p:nvPr/>
        </p:nvGrpSpPr>
        <p:grpSpPr>
          <a:xfrm>
            <a:off x="2130436" y="1447467"/>
            <a:ext cx="1416373" cy="1384106"/>
            <a:chOff x="2130436" y="1447467"/>
            <a:chExt cx="1416373" cy="1384106"/>
          </a:xfrm>
        </p:grpSpPr>
        <p:sp>
          <p:nvSpPr>
            <p:cNvPr id="126" name="テキスト ボックス 125"/>
            <p:cNvSpPr txBox="1"/>
            <p:nvPr/>
          </p:nvSpPr>
          <p:spPr>
            <a:xfrm>
              <a:off x="2130436" y="1908243"/>
              <a:ext cx="1416373" cy="923330"/>
            </a:xfrm>
            <a:prstGeom prst="rect">
              <a:avLst/>
            </a:prstGeom>
            <a:noFill/>
          </p:spPr>
          <p:txBody>
            <a:bodyPr wrap="none" rtlCol="0">
              <a:spAutoFit/>
            </a:bodyPr>
            <a:lstStyle/>
            <a:p>
              <a:r>
                <a:rPr lang="ja-JP" altLang="en-US" dirty="0" smtClean="0"/>
                <a:t>手順</a:t>
              </a:r>
              <a:r>
                <a:rPr lang="en-US" altLang="ja-JP" dirty="0" smtClean="0"/>
                <a:t>1. </a:t>
              </a:r>
            </a:p>
            <a:p>
              <a:r>
                <a:rPr lang="ja-JP" altLang="en-US" dirty="0" smtClean="0"/>
                <a:t>実行履歴の</a:t>
              </a:r>
              <a:endParaRPr lang="en-US" altLang="ja-JP" dirty="0" smtClean="0"/>
            </a:p>
            <a:p>
              <a:r>
                <a:rPr kumimoji="1" lang="ja-JP" altLang="en-US" dirty="0" smtClean="0"/>
                <a:t>フェイズ分割</a:t>
              </a:r>
              <a:endParaRPr kumimoji="1" lang="ja-JP" altLang="en-US" dirty="0"/>
            </a:p>
          </p:txBody>
        </p:sp>
        <p:sp>
          <p:nvSpPr>
            <p:cNvPr id="73" name="右矢印 72"/>
            <p:cNvSpPr/>
            <p:nvPr/>
          </p:nvSpPr>
          <p:spPr>
            <a:xfrm>
              <a:off x="2254320" y="1447467"/>
              <a:ext cx="118377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1" name="図形グループ 10"/>
          <p:cNvGrpSpPr/>
          <p:nvPr/>
        </p:nvGrpSpPr>
        <p:grpSpPr>
          <a:xfrm>
            <a:off x="6527721" y="4811844"/>
            <a:ext cx="2311222" cy="1418212"/>
            <a:chOff x="6527721" y="4811844"/>
            <a:chExt cx="2311222" cy="1418212"/>
          </a:xfrm>
        </p:grpSpPr>
        <p:sp>
          <p:nvSpPr>
            <p:cNvPr id="152" name="テキスト ボックス 151"/>
            <p:cNvSpPr txBox="1"/>
            <p:nvPr/>
          </p:nvSpPr>
          <p:spPr>
            <a:xfrm>
              <a:off x="6883360" y="5583725"/>
              <a:ext cx="1955583" cy="646331"/>
            </a:xfrm>
            <a:prstGeom prst="rect">
              <a:avLst/>
            </a:prstGeom>
            <a:noFill/>
          </p:spPr>
          <p:txBody>
            <a:bodyPr wrap="none" rtlCol="0">
              <a:spAutoFit/>
            </a:bodyPr>
            <a:lstStyle/>
            <a:p>
              <a:r>
                <a:rPr kumimoji="1" lang="ja-JP" altLang="en-US" dirty="0" smtClean="0"/>
                <a:t>手順</a:t>
              </a:r>
              <a:r>
                <a:rPr kumimoji="1" lang="en-US" altLang="ja-JP" dirty="0" smtClean="0"/>
                <a:t>3. </a:t>
              </a:r>
            </a:p>
            <a:p>
              <a:r>
                <a:rPr kumimoji="1" lang="ja-JP" altLang="en-US" dirty="0" smtClean="0"/>
                <a:t>フェイズマッチング</a:t>
              </a:r>
              <a:endParaRPr kumimoji="1" lang="ja-JP" altLang="en-US" dirty="0"/>
            </a:p>
          </p:txBody>
        </p:sp>
        <p:sp>
          <p:nvSpPr>
            <p:cNvPr id="74" name="右矢印 73"/>
            <p:cNvSpPr/>
            <p:nvPr/>
          </p:nvSpPr>
          <p:spPr>
            <a:xfrm rot="8015130">
              <a:off x="6178148" y="5161417"/>
              <a:ext cx="118377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12" name="図形グループ 11"/>
          <p:cNvGrpSpPr/>
          <p:nvPr/>
        </p:nvGrpSpPr>
        <p:grpSpPr>
          <a:xfrm>
            <a:off x="1991615" y="5131286"/>
            <a:ext cx="1569660" cy="1456678"/>
            <a:chOff x="1991615" y="5131286"/>
            <a:chExt cx="1569660" cy="1456678"/>
          </a:xfrm>
        </p:grpSpPr>
        <p:sp>
          <p:nvSpPr>
            <p:cNvPr id="199" name="テキスト ボックス 198"/>
            <p:cNvSpPr txBox="1"/>
            <p:nvPr/>
          </p:nvSpPr>
          <p:spPr>
            <a:xfrm>
              <a:off x="1991615" y="5664634"/>
              <a:ext cx="1569660" cy="923330"/>
            </a:xfrm>
            <a:prstGeom prst="rect">
              <a:avLst/>
            </a:prstGeom>
            <a:noFill/>
          </p:spPr>
          <p:txBody>
            <a:bodyPr wrap="none" rtlCol="0">
              <a:spAutoFit/>
            </a:bodyPr>
            <a:lstStyle/>
            <a:p>
              <a:r>
                <a:rPr kumimoji="1" lang="ja-JP" altLang="en-US" dirty="0" smtClean="0"/>
                <a:t>手順</a:t>
              </a:r>
              <a:r>
                <a:rPr lang="en-US" altLang="ja-JP" dirty="0"/>
                <a:t>4</a:t>
              </a:r>
              <a:r>
                <a:rPr kumimoji="1" lang="en-US" altLang="ja-JP" dirty="0" smtClean="0"/>
                <a:t>. </a:t>
              </a:r>
            </a:p>
            <a:p>
              <a:r>
                <a:rPr lang="ja-JP" altLang="en-US" dirty="0" smtClean="0"/>
                <a:t>クラス・メソッド</a:t>
              </a:r>
              <a:endParaRPr lang="en-US" altLang="ja-JP" dirty="0" smtClean="0"/>
            </a:p>
            <a:p>
              <a:r>
                <a:rPr lang="ja-JP" altLang="en-US" dirty="0" smtClean="0"/>
                <a:t>マ</a:t>
              </a:r>
              <a:r>
                <a:rPr kumimoji="1" lang="ja-JP" altLang="en-US" dirty="0" smtClean="0"/>
                <a:t>ッチング</a:t>
              </a:r>
              <a:endParaRPr kumimoji="1" lang="ja-JP" altLang="en-US" dirty="0"/>
            </a:p>
          </p:txBody>
        </p:sp>
        <p:sp>
          <p:nvSpPr>
            <p:cNvPr id="75" name="右矢印 74"/>
            <p:cNvSpPr/>
            <p:nvPr/>
          </p:nvSpPr>
          <p:spPr>
            <a:xfrm rot="10800000">
              <a:off x="2130436" y="5131286"/>
              <a:ext cx="118377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72" name="スライド番号プレースホルダー 3"/>
          <p:cNvSpPr>
            <a:spLocks noGrp="1"/>
          </p:cNvSpPr>
          <p:nvPr>
            <p:ph type="sldNum" sz="quarter" idx="12"/>
          </p:nvPr>
        </p:nvSpPr>
        <p:spPr>
          <a:xfrm>
            <a:off x="7597775" y="6308725"/>
            <a:ext cx="1150938" cy="288925"/>
          </a:xfrm>
        </p:spPr>
        <p:txBody>
          <a:bodyPr/>
          <a:lstStyle/>
          <a:p>
            <a:fld id="{F3442BF8-21F9-E645-80C3-7545D0852C92}" type="slidenum">
              <a:rPr kumimoji="1" lang="ja-JP" altLang="en-US" smtClean="0"/>
              <a:t>9</a:t>
            </a:fld>
            <a:endParaRPr kumimoji="1" lang="ja-JP" altLang="en-US"/>
          </a:p>
        </p:txBody>
      </p:sp>
      <p:sp>
        <p:nvSpPr>
          <p:cNvPr id="16" name="正方形/長方形 15"/>
          <p:cNvSpPr/>
          <p:nvPr/>
        </p:nvSpPr>
        <p:spPr>
          <a:xfrm>
            <a:off x="0" y="999972"/>
            <a:ext cx="9144000" cy="5858028"/>
          </a:xfrm>
          <a:custGeom>
            <a:avLst/>
            <a:gdLst/>
            <a:ahLst/>
            <a:cxnLst/>
            <a:rect l="l" t="t" r="r" b="b"/>
            <a:pathLst>
              <a:path w="9243896" h="5858028">
                <a:moveTo>
                  <a:pt x="6257800" y="0"/>
                </a:moveTo>
                <a:lnTo>
                  <a:pt x="9243896" y="0"/>
                </a:lnTo>
                <a:lnTo>
                  <a:pt x="9243896" y="2730569"/>
                </a:lnTo>
                <a:lnTo>
                  <a:pt x="9243895" y="2730569"/>
                </a:lnTo>
                <a:lnTo>
                  <a:pt x="9243895" y="5858028"/>
                </a:lnTo>
                <a:lnTo>
                  <a:pt x="0" y="5858028"/>
                </a:lnTo>
                <a:lnTo>
                  <a:pt x="0" y="2730569"/>
                </a:lnTo>
                <a:lnTo>
                  <a:pt x="6257800" y="2730569"/>
                </a:lnTo>
                <a:close/>
              </a:path>
            </a:pathLst>
          </a:custGeom>
          <a:solidFill>
            <a:schemeClr val="bg1">
              <a:lumMod val="50000"/>
              <a:alpha val="30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63" y="193075"/>
            <a:ext cx="9172543" cy="6540045"/>
          </a:xfrm>
          <a:custGeom>
            <a:avLst/>
            <a:gdLst>
              <a:gd name="connsiteX0" fmla="*/ 0 w 9172543"/>
              <a:gd name="connsiteY0" fmla="*/ 0 h 6540045"/>
              <a:gd name="connsiteX1" fmla="*/ 3494544 w 9172543"/>
              <a:gd name="connsiteY1" fmla="*/ 0 h 6540045"/>
              <a:gd name="connsiteX2" fmla="*/ 3494544 w 9172543"/>
              <a:gd name="connsiteY2" fmla="*/ 3398317 h 6540045"/>
              <a:gd name="connsiteX3" fmla="*/ 6350497 w 9172543"/>
              <a:gd name="connsiteY3" fmla="*/ 3398317 h 6540045"/>
              <a:gd name="connsiteX4" fmla="*/ 6350497 w 9172543"/>
              <a:gd name="connsiteY4" fmla="*/ 4641808 h 6540045"/>
              <a:gd name="connsiteX5" fmla="*/ 9172543 w 9172543"/>
              <a:gd name="connsiteY5" fmla="*/ 4571253 h 6540045"/>
              <a:gd name="connsiteX6" fmla="*/ 9172543 w 9172543"/>
              <a:gd name="connsiteY6" fmla="*/ 6540045 h 6540045"/>
              <a:gd name="connsiteX7" fmla="*/ 6350497 w 9172543"/>
              <a:gd name="connsiteY7" fmla="*/ 6540045 h 6540045"/>
              <a:gd name="connsiteX8" fmla="*/ 0 w 9172543"/>
              <a:gd name="connsiteY8" fmla="*/ 6540045 h 6540045"/>
              <a:gd name="connsiteX9" fmla="*/ 0 w 9172543"/>
              <a:gd name="connsiteY9" fmla="*/ 3398317 h 6540045"/>
              <a:gd name="connsiteX10" fmla="*/ 0 w 9172543"/>
              <a:gd name="connsiteY10" fmla="*/ 0 h 6540045"/>
              <a:gd name="connsiteX0" fmla="*/ 0 w 9172543"/>
              <a:gd name="connsiteY0" fmla="*/ 0 h 6540045"/>
              <a:gd name="connsiteX1" fmla="*/ 3494544 w 9172543"/>
              <a:gd name="connsiteY1" fmla="*/ 0 h 6540045"/>
              <a:gd name="connsiteX2" fmla="*/ 3494544 w 9172543"/>
              <a:gd name="connsiteY2" fmla="*/ 3398317 h 6540045"/>
              <a:gd name="connsiteX3" fmla="*/ 6350497 w 9172543"/>
              <a:gd name="connsiteY3" fmla="*/ 3398317 h 6540045"/>
              <a:gd name="connsiteX4" fmla="*/ 6350497 w 9172543"/>
              <a:gd name="connsiteY4" fmla="*/ 4641808 h 6540045"/>
              <a:gd name="connsiteX5" fmla="*/ 9172543 w 9172543"/>
              <a:gd name="connsiteY5" fmla="*/ 4641809 h 6540045"/>
              <a:gd name="connsiteX6" fmla="*/ 9172543 w 9172543"/>
              <a:gd name="connsiteY6" fmla="*/ 6540045 h 6540045"/>
              <a:gd name="connsiteX7" fmla="*/ 6350497 w 9172543"/>
              <a:gd name="connsiteY7" fmla="*/ 6540045 h 6540045"/>
              <a:gd name="connsiteX8" fmla="*/ 0 w 9172543"/>
              <a:gd name="connsiteY8" fmla="*/ 6540045 h 6540045"/>
              <a:gd name="connsiteX9" fmla="*/ 0 w 9172543"/>
              <a:gd name="connsiteY9" fmla="*/ 3398317 h 6540045"/>
              <a:gd name="connsiteX10" fmla="*/ 0 w 9172543"/>
              <a:gd name="connsiteY10" fmla="*/ 0 h 654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72543" h="6540045">
                <a:moveTo>
                  <a:pt x="0" y="0"/>
                </a:moveTo>
                <a:lnTo>
                  <a:pt x="3494544" y="0"/>
                </a:lnTo>
                <a:lnTo>
                  <a:pt x="3494544" y="3398317"/>
                </a:lnTo>
                <a:lnTo>
                  <a:pt x="6350497" y="3398317"/>
                </a:lnTo>
                <a:lnTo>
                  <a:pt x="6350497" y="4641808"/>
                </a:lnTo>
                <a:lnTo>
                  <a:pt x="9172543" y="4641809"/>
                </a:lnTo>
                <a:lnTo>
                  <a:pt x="9172543" y="6540045"/>
                </a:lnTo>
                <a:lnTo>
                  <a:pt x="6350497" y="6540045"/>
                </a:lnTo>
                <a:lnTo>
                  <a:pt x="0" y="6540045"/>
                </a:lnTo>
                <a:lnTo>
                  <a:pt x="0" y="3398317"/>
                </a:lnTo>
                <a:lnTo>
                  <a:pt x="0" y="0"/>
                </a:lnTo>
                <a:close/>
              </a:path>
            </a:pathLst>
          </a:custGeom>
          <a:solidFill>
            <a:schemeClr val="bg1">
              <a:lumMod val="50000"/>
              <a:alpha val="30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28885" y="183182"/>
            <a:ext cx="9172885" cy="6549938"/>
          </a:xfrm>
          <a:custGeom>
            <a:avLst/>
            <a:gdLst/>
            <a:ahLst/>
            <a:cxnLst/>
            <a:rect l="l" t="t" r="r" b="b"/>
            <a:pathLst>
              <a:path w="9172885" h="6549938">
                <a:moveTo>
                  <a:pt x="9041524" y="0"/>
                </a:moveTo>
                <a:lnTo>
                  <a:pt x="9172885" y="0"/>
                </a:lnTo>
                <a:lnTo>
                  <a:pt x="9172885" y="1171952"/>
                </a:lnTo>
                <a:lnTo>
                  <a:pt x="9041524" y="1171952"/>
                </a:lnTo>
                <a:lnTo>
                  <a:pt x="9041524" y="1171399"/>
                </a:lnTo>
                <a:lnTo>
                  <a:pt x="7139032" y="1171399"/>
                </a:lnTo>
                <a:lnTo>
                  <a:pt x="7139032" y="2131394"/>
                </a:lnTo>
                <a:lnTo>
                  <a:pt x="6265215" y="2131394"/>
                </a:lnTo>
                <a:lnTo>
                  <a:pt x="6265215" y="3408211"/>
                </a:lnTo>
                <a:lnTo>
                  <a:pt x="3455379" y="3408211"/>
                </a:lnTo>
                <a:lnTo>
                  <a:pt x="3455379" y="6549938"/>
                </a:lnTo>
                <a:lnTo>
                  <a:pt x="0" y="6549938"/>
                </a:lnTo>
                <a:lnTo>
                  <a:pt x="0" y="3408211"/>
                </a:lnTo>
                <a:lnTo>
                  <a:pt x="0" y="9894"/>
                </a:lnTo>
                <a:lnTo>
                  <a:pt x="6265215" y="9894"/>
                </a:lnTo>
                <a:lnTo>
                  <a:pt x="7139032" y="9894"/>
                </a:lnTo>
                <a:lnTo>
                  <a:pt x="9041524" y="9894"/>
                </a:lnTo>
                <a:close/>
              </a:path>
            </a:pathLst>
          </a:custGeom>
          <a:solidFill>
            <a:srgbClr val="7F7F7F">
              <a:alpha val="21000"/>
            </a:srgbClr>
          </a:solidFill>
          <a:ln>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28885" y="207787"/>
            <a:ext cx="9313654" cy="6554155"/>
          </a:xfrm>
          <a:custGeom>
            <a:avLst/>
            <a:gdLst>
              <a:gd name="connsiteX0" fmla="*/ 0 w 9172543"/>
              <a:gd name="connsiteY0" fmla="*/ 0 h 6540044"/>
              <a:gd name="connsiteX1" fmla="*/ 9172543 w 9172543"/>
              <a:gd name="connsiteY1" fmla="*/ 0 h 6540044"/>
              <a:gd name="connsiteX2" fmla="*/ 9172543 w 9172543"/>
              <a:gd name="connsiteY2" fmla="*/ 3384049 h 6540044"/>
              <a:gd name="connsiteX3" fmla="*/ 9172543 w 9172543"/>
              <a:gd name="connsiteY3" fmla="*/ 6540044 h 6540044"/>
              <a:gd name="connsiteX4" fmla="*/ 6227548 w 9172543"/>
              <a:gd name="connsiteY4" fmla="*/ 6540044 h 6540044"/>
              <a:gd name="connsiteX5" fmla="*/ 6297035 w 9172543"/>
              <a:gd name="connsiteY5" fmla="*/ 3398160 h 6540044"/>
              <a:gd name="connsiteX6" fmla="*/ 0 w 9172543"/>
              <a:gd name="connsiteY6" fmla="*/ 3384049 h 6540044"/>
              <a:gd name="connsiteX7" fmla="*/ 0 w 9172543"/>
              <a:gd name="connsiteY7" fmla="*/ 0 h 6540044"/>
              <a:gd name="connsiteX0" fmla="*/ 0 w 9172543"/>
              <a:gd name="connsiteY0" fmla="*/ 0 h 6554155"/>
              <a:gd name="connsiteX1" fmla="*/ 9172543 w 9172543"/>
              <a:gd name="connsiteY1" fmla="*/ 0 h 6554155"/>
              <a:gd name="connsiteX2" fmla="*/ 9172543 w 9172543"/>
              <a:gd name="connsiteY2" fmla="*/ 3384049 h 6554155"/>
              <a:gd name="connsiteX3" fmla="*/ 9172543 w 9172543"/>
              <a:gd name="connsiteY3" fmla="*/ 6540044 h 6554155"/>
              <a:gd name="connsiteX4" fmla="*/ 6310932 w 9172543"/>
              <a:gd name="connsiteY4" fmla="*/ 6554155 h 6554155"/>
              <a:gd name="connsiteX5" fmla="*/ 6297035 w 9172543"/>
              <a:gd name="connsiteY5" fmla="*/ 3398160 h 6554155"/>
              <a:gd name="connsiteX6" fmla="*/ 0 w 9172543"/>
              <a:gd name="connsiteY6" fmla="*/ 3384049 h 6554155"/>
              <a:gd name="connsiteX7" fmla="*/ 0 w 9172543"/>
              <a:gd name="connsiteY7" fmla="*/ 0 h 6554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72543" h="6554155">
                <a:moveTo>
                  <a:pt x="0" y="0"/>
                </a:moveTo>
                <a:lnTo>
                  <a:pt x="9172543" y="0"/>
                </a:lnTo>
                <a:lnTo>
                  <a:pt x="9172543" y="3384049"/>
                </a:lnTo>
                <a:lnTo>
                  <a:pt x="9172543" y="6540044"/>
                </a:lnTo>
                <a:lnTo>
                  <a:pt x="6310932" y="6554155"/>
                </a:lnTo>
                <a:cubicBezTo>
                  <a:pt x="6306300" y="5502157"/>
                  <a:pt x="6301667" y="4450158"/>
                  <a:pt x="6297035" y="3398160"/>
                </a:cubicBezTo>
                <a:lnTo>
                  <a:pt x="0" y="3384049"/>
                </a:lnTo>
                <a:lnTo>
                  <a:pt x="0" y="0"/>
                </a:lnTo>
                <a:close/>
              </a:path>
            </a:pathLst>
          </a:custGeom>
          <a:solidFill>
            <a:schemeClr val="bg1">
              <a:lumMod val="50000"/>
              <a:alpha val="30000"/>
            </a:schemeClr>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956038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6"/>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20"/>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27"/>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20" grpId="0" animBg="1"/>
      <p:bldP spid="20" grpId="1" animBg="1"/>
      <p:bldP spid="27" grpId="0" animBg="1"/>
      <p:bldP spid="27" grpId="1" animBg="1"/>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52475" y="5479832"/>
            <a:ext cx="7934325" cy="646331"/>
          </a:xfrm>
          <a:prstGeom prst="rect">
            <a:avLst/>
          </a:prstGeom>
          <a:solidFill>
            <a:schemeClr val="bg1"/>
          </a:solidFill>
        </p:spPr>
        <p:txBody>
          <a:bodyPr wrap="square">
            <a:spAutoFit/>
          </a:bodyPr>
          <a:lstStyle/>
          <a:p>
            <a:r>
              <a:rPr lang="en-US" altLang="ja-JP" dirty="0" smtClean="0"/>
              <a:t>[2] </a:t>
            </a:r>
            <a:r>
              <a:rPr lang="ja-JP" altLang="en-US" dirty="0" smtClean="0"/>
              <a:t>渡邊ら</a:t>
            </a:r>
            <a:r>
              <a:rPr lang="en-US" altLang="ja-JP" dirty="0" smtClean="0"/>
              <a:t>: </a:t>
            </a:r>
            <a:r>
              <a:rPr lang="ja-JP" altLang="en-US" dirty="0" smtClean="0"/>
              <a:t>協調</a:t>
            </a:r>
            <a:r>
              <a:rPr lang="ja-JP" altLang="en-US" dirty="0"/>
              <a:t>動作するオブジェクト群の変化に基づく実行履歴の自動分割</a:t>
            </a:r>
            <a:r>
              <a:rPr lang="en-US" altLang="ja-JP" dirty="0" smtClean="0"/>
              <a:t>,</a:t>
            </a:r>
          </a:p>
          <a:p>
            <a:r>
              <a:rPr lang="en-US" altLang="ja-JP" dirty="0"/>
              <a:t>　</a:t>
            </a:r>
            <a:r>
              <a:rPr lang="ja-JP" altLang="en-US" dirty="0" smtClean="0"/>
              <a:t>　情報</a:t>
            </a:r>
            <a:r>
              <a:rPr lang="ja-JP" altLang="en-US" dirty="0"/>
              <a:t>処理学会論文誌</a:t>
            </a:r>
            <a:r>
              <a:rPr lang="en-US" altLang="ja-JP" dirty="0"/>
              <a:t>, </a:t>
            </a:r>
            <a:r>
              <a:rPr lang="en-US" altLang="ja-JP" dirty="0" smtClean="0"/>
              <a:t>Vol. 51, No. 12, pp.2273-2286, 2010</a:t>
            </a:r>
            <a:r>
              <a:rPr lang="ja-JP" altLang="en-US" dirty="0" smtClean="0"/>
              <a:t>．</a:t>
            </a:r>
            <a:r>
              <a:rPr lang="en-US" altLang="ja-JP" dirty="0"/>
              <a:t>	</a:t>
            </a:r>
          </a:p>
        </p:txBody>
      </p:sp>
      <p:sp>
        <p:nvSpPr>
          <p:cNvPr id="2" name="タイトル 1"/>
          <p:cNvSpPr>
            <a:spLocks noGrp="1"/>
          </p:cNvSpPr>
          <p:nvPr>
            <p:ph type="title"/>
          </p:nvPr>
        </p:nvSpPr>
        <p:spPr/>
        <p:txBody>
          <a:bodyPr/>
          <a:lstStyle/>
          <a:p>
            <a:r>
              <a:rPr kumimoji="1" lang="ja-JP" altLang="en-US" dirty="0" smtClean="0"/>
              <a:t>手順</a:t>
            </a:r>
            <a:r>
              <a:rPr kumimoji="1" lang="en-US" altLang="ja-JP" dirty="0" smtClean="0"/>
              <a:t>1. </a:t>
            </a:r>
            <a:r>
              <a:rPr kumimoji="1" lang="ja-JP" altLang="en-US" dirty="0" smtClean="0"/>
              <a:t>実行履歴のフェイズ分割</a:t>
            </a:r>
            <a:endParaRPr kumimoji="1" lang="ja-JP" altLang="en-US" dirty="0"/>
          </a:p>
        </p:txBody>
      </p:sp>
      <p:sp>
        <p:nvSpPr>
          <p:cNvPr id="3" name="コンテンツ プレースホルダー 2"/>
          <p:cNvSpPr>
            <a:spLocks noGrp="1"/>
          </p:cNvSpPr>
          <p:nvPr>
            <p:ph idx="1"/>
          </p:nvPr>
        </p:nvSpPr>
        <p:spPr>
          <a:xfrm>
            <a:off x="457199" y="1600200"/>
            <a:ext cx="8291513" cy="4525963"/>
          </a:xfrm>
        </p:spPr>
        <p:txBody>
          <a:bodyPr/>
          <a:lstStyle/>
          <a:p>
            <a:r>
              <a:rPr lang="ja-JP" altLang="en-US" sz="2800" dirty="0"/>
              <a:t>実行履歴を意味のある処理</a:t>
            </a:r>
            <a:r>
              <a:rPr lang="en-US" altLang="ja-JP" sz="2800" dirty="0"/>
              <a:t>(</a:t>
            </a:r>
            <a:r>
              <a:rPr lang="ja-JP" altLang="en-US" sz="2800" dirty="0"/>
              <a:t>フェイズ</a:t>
            </a:r>
            <a:r>
              <a:rPr lang="en-US" altLang="ja-JP" sz="2800" dirty="0"/>
              <a:t>)</a:t>
            </a:r>
            <a:r>
              <a:rPr lang="ja-JP" altLang="en-US" sz="2800" dirty="0"/>
              <a:t>に分割</a:t>
            </a:r>
            <a:endParaRPr lang="en-US" altLang="ja-JP" sz="2800" dirty="0"/>
          </a:p>
          <a:p>
            <a:pPr lvl="1"/>
            <a:r>
              <a:rPr lang="ja-JP" altLang="en-US" sz="2400" dirty="0"/>
              <a:t>渡邊らのフェイズ分割手法</a:t>
            </a:r>
            <a:r>
              <a:rPr lang="en-US" altLang="ja-JP" sz="2400" dirty="0"/>
              <a:t> </a:t>
            </a:r>
            <a:r>
              <a:rPr lang="en-US" altLang="ja-JP" sz="2400" dirty="0" smtClean="0"/>
              <a:t>[2] </a:t>
            </a:r>
            <a:r>
              <a:rPr lang="ja-JP" altLang="en-US" sz="2400" dirty="0"/>
              <a:t>を用いる．</a:t>
            </a:r>
            <a:endParaRPr lang="en-US" altLang="ja-JP" sz="2400" dirty="0"/>
          </a:p>
          <a:p>
            <a:endParaRPr kumimoji="1" lang="en-US" altLang="ja-JP" sz="2800" dirty="0" smtClean="0"/>
          </a:p>
          <a:p>
            <a:r>
              <a:rPr kumimoji="1" lang="ja-JP" altLang="en-US" sz="2800" dirty="0" smtClean="0"/>
              <a:t>実行履歴はプログラム実行時のすべてのメソッド呼び出しを含んでいるため非常に長い．</a:t>
            </a:r>
            <a:endParaRPr kumimoji="1" lang="en-US" altLang="ja-JP" sz="2800" dirty="0" smtClean="0"/>
          </a:p>
          <a:p>
            <a:pPr lvl="1"/>
            <a:r>
              <a:rPr lang="ja-JP" altLang="en-US" sz="2400" dirty="0" smtClean="0"/>
              <a:t>比較が難しい．</a:t>
            </a:r>
            <a:endParaRPr lang="en-US" altLang="ja-JP" sz="2400" dirty="0" smtClean="0"/>
          </a:p>
          <a:p>
            <a:pPr lvl="1"/>
            <a:r>
              <a:rPr lang="ja-JP" altLang="en-US" sz="2400" dirty="0" smtClean="0"/>
              <a:t>計算コストが大きい．</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10</a:t>
            </a:fld>
            <a:endParaRPr kumimoji="1" lang="ja-JP" altLang="en-US"/>
          </a:p>
        </p:txBody>
      </p:sp>
    </p:spTree>
    <p:extLst>
      <p:ext uri="{BB962C8B-B14F-4D97-AF65-F5344CB8AC3E}">
        <p14:creationId xmlns:p14="http://schemas.microsoft.com/office/powerpoint/2010/main" val="15811698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手順</a:t>
            </a:r>
            <a:r>
              <a:rPr kumimoji="1" lang="en-US" altLang="ja-JP" dirty="0" smtClean="0"/>
              <a:t>2. </a:t>
            </a:r>
            <a:r>
              <a:rPr kumimoji="1" lang="ja-JP" altLang="en-US" dirty="0" smtClean="0"/>
              <a:t>正規化</a:t>
            </a:r>
            <a:endParaRPr kumimoji="1" lang="ja-JP" altLang="en-US" dirty="0"/>
          </a:p>
        </p:txBody>
      </p:sp>
      <p:sp>
        <p:nvSpPr>
          <p:cNvPr id="3" name="コンテンツ プレースホルダー 2"/>
          <p:cNvSpPr>
            <a:spLocks noGrp="1"/>
          </p:cNvSpPr>
          <p:nvPr>
            <p:ph idx="1"/>
          </p:nvPr>
        </p:nvSpPr>
        <p:spPr>
          <a:xfrm>
            <a:off x="457201" y="1600200"/>
            <a:ext cx="8367278" cy="4525963"/>
          </a:xfrm>
        </p:spPr>
        <p:txBody>
          <a:bodyPr>
            <a:normAutofit fontScale="92500"/>
          </a:bodyPr>
          <a:lstStyle/>
          <a:p>
            <a:pPr marL="0" indent="0">
              <a:buNone/>
            </a:pPr>
            <a:r>
              <a:rPr kumimoji="1" lang="ja-JP" altLang="en-US" dirty="0" smtClean="0"/>
              <a:t>手順</a:t>
            </a:r>
            <a:r>
              <a:rPr kumimoji="1" lang="en-US" altLang="ja-JP" dirty="0" smtClean="0"/>
              <a:t>2-1. </a:t>
            </a:r>
            <a:r>
              <a:rPr kumimoji="1" lang="ja-JP" altLang="en-US" dirty="0" smtClean="0"/>
              <a:t>メソッド呼び出し列の正規化</a:t>
            </a:r>
            <a:endParaRPr kumimoji="1" lang="en-US" altLang="ja-JP" dirty="0" smtClean="0"/>
          </a:p>
          <a:p>
            <a:pPr lvl="1"/>
            <a:r>
              <a:rPr lang="en-US" altLang="ja-JP" sz="3000" dirty="0"/>
              <a:t>2</a:t>
            </a:r>
            <a:r>
              <a:rPr lang="ja-JP" altLang="en-US" sz="3000" dirty="0"/>
              <a:t>回以上の呼び出しの繰り返し</a:t>
            </a:r>
            <a:r>
              <a:rPr lang="en-US" altLang="ja-JP" sz="3000" dirty="0"/>
              <a:t> → 2</a:t>
            </a:r>
            <a:r>
              <a:rPr lang="ja-JP" altLang="en-US" sz="3000" dirty="0"/>
              <a:t>回の呼び出し</a:t>
            </a:r>
            <a:endParaRPr lang="en-US" altLang="ja-JP" sz="3000" dirty="0" smtClean="0"/>
          </a:p>
          <a:p>
            <a:pPr lvl="2"/>
            <a:r>
              <a:rPr lang="ja-JP" altLang="en-US" sz="2600" dirty="0" smtClean="0"/>
              <a:t>繰り返し回数のみが違う類似処理を検出するため．</a:t>
            </a:r>
            <a:endParaRPr lang="en-US" altLang="ja-JP" sz="2600" dirty="0" smtClean="0"/>
          </a:p>
          <a:p>
            <a:pPr marL="0" indent="0">
              <a:buNone/>
            </a:pPr>
            <a:endParaRPr lang="en-US" altLang="ja-JP" dirty="0" smtClean="0"/>
          </a:p>
          <a:p>
            <a:pPr marL="0" indent="0">
              <a:buNone/>
            </a:pPr>
            <a:r>
              <a:rPr lang="ja-JP" altLang="en-US" dirty="0" smtClean="0"/>
              <a:t>手順</a:t>
            </a:r>
            <a:r>
              <a:rPr lang="en-US" altLang="ja-JP" dirty="0" smtClean="0"/>
              <a:t>2-2. </a:t>
            </a:r>
            <a:r>
              <a:rPr lang="ja-JP" altLang="en-US" dirty="0" smtClean="0"/>
              <a:t>メソッド呼び出しの正規化</a:t>
            </a:r>
            <a:endParaRPr lang="en-US" altLang="ja-JP" dirty="0" smtClean="0"/>
          </a:p>
          <a:p>
            <a:pPr lvl="1"/>
            <a:r>
              <a:rPr lang="ja-JP" altLang="en-US" sz="3000" dirty="0"/>
              <a:t>メソッド名等の代わりに呼び出し内の出現順の</a:t>
            </a:r>
            <a:r>
              <a:rPr lang="ja-JP" altLang="en-US" sz="3000" dirty="0" smtClean="0"/>
              <a:t>系列に変換</a:t>
            </a:r>
            <a:endParaRPr lang="en-US" altLang="ja-JP" sz="3000" dirty="0" smtClean="0"/>
          </a:p>
          <a:p>
            <a:pPr lvl="2"/>
            <a:r>
              <a:rPr lang="ja-JP" altLang="en-US" sz="2600" dirty="0" smtClean="0"/>
              <a:t>難読化</a:t>
            </a:r>
            <a:r>
              <a:rPr lang="ja-JP" altLang="en-US" sz="2600" dirty="0"/>
              <a:t>等によってメソッドのシグネチャが意味を</a:t>
            </a:r>
            <a:r>
              <a:rPr lang="ja-JP" altLang="en-US" sz="2600" dirty="0" smtClean="0"/>
              <a:t>持たない．</a:t>
            </a:r>
            <a:endParaRPr lang="en-US" altLang="ja-JP" sz="2600"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11</a:t>
            </a:fld>
            <a:endParaRPr kumimoji="1" lang="ja-JP" altLang="en-US"/>
          </a:p>
        </p:txBody>
      </p:sp>
    </p:spTree>
    <p:extLst>
      <p:ext uri="{BB962C8B-B14F-4D97-AF65-F5344CB8AC3E}">
        <p14:creationId xmlns:p14="http://schemas.microsoft.com/office/powerpoint/2010/main" val="731619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noAutofit/>
          </a:bodyPr>
          <a:lstStyle/>
          <a:p>
            <a:r>
              <a:rPr lang="ja-JP" altLang="en-US" sz="3600" dirty="0" smtClean="0"/>
              <a:t>手順</a:t>
            </a:r>
            <a:r>
              <a:rPr lang="en-US" altLang="ja-JP" sz="3600" dirty="0" smtClean="0"/>
              <a:t>2</a:t>
            </a:r>
            <a:r>
              <a:rPr lang="en-US" altLang="ja-JP" sz="3600" dirty="0"/>
              <a:t>-2. </a:t>
            </a:r>
            <a:r>
              <a:rPr lang="ja-JP" altLang="en-US" sz="3600" dirty="0"/>
              <a:t>メソッド</a:t>
            </a:r>
            <a:r>
              <a:rPr lang="ja-JP" altLang="en-US" sz="3600" dirty="0" smtClean="0"/>
              <a:t>呼び出しの正規化</a:t>
            </a:r>
            <a:endParaRPr kumimoji="1" lang="ja-JP" altLang="en-US" sz="3600" dirty="0"/>
          </a:p>
        </p:txBody>
      </p:sp>
      <p:sp>
        <p:nvSpPr>
          <p:cNvPr id="3" name="コンテンツ プレースホルダー 2"/>
          <p:cNvSpPr>
            <a:spLocks noGrp="1"/>
          </p:cNvSpPr>
          <p:nvPr>
            <p:ph idx="1"/>
          </p:nvPr>
        </p:nvSpPr>
        <p:spPr>
          <a:xfrm>
            <a:off x="325259" y="1600200"/>
            <a:ext cx="8818742" cy="4525963"/>
          </a:xfrm>
        </p:spPr>
        <p:txBody>
          <a:bodyPr>
            <a:normAutofit/>
          </a:bodyPr>
          <a:lstStyle/>
          <a:p>
            <a:pPr marL="342900" lvl="2" indent="-342900"/>
            <a:r>
              <a:rPr lang="ja-JP" altLang="en-US" sz="2800" dirty="0"/>
              <a:t>直前</a:t>
            </a:r>
            <a:r>
              <a:rPr lang="ja-JP" altLang="en-US" sz="2800" dirty="0" smtClean="0"/>
              <a:t>のメソッド呼び出しを起点に現在のメソッド呼び出し</a:t>
            </a:r>
            <a:r>
              <a:rPr lang="en-US" altLang="en-US" sz="2800" dirty="0" smtClean="0"/>
              <a:t>の</a:t>
            </a:r>
            <a:r>
              <a:rPr lang="ja-JP" altLang="en-US" sz="2800" dirty="0" smtClean="0"/>
              <a:t>正規化を行う．</a:t>
            </a:r>
            <a:endParaRPr lang="en-US" altLang="ja-JP" sz="2800" dirty="0"/>
          </a:p>
          <a:p>
            <a:pPr marL="800100" lvl="3" indent="-342900"/>
            <a:r>
              <a:rPr lang="ja-JP" altLang="en-US" sz="2400" dirty="0" smtClean="0"/>
              <a:t>メソッド呼び出しの依存関係を考慮し，誤検出を少なくする．</a:t>
            </a:r>
            <a:endParaRPr lang="en-US" altLang="ja-JP" sz="2400" dirty="0" smtClean="0"/>
          </a:p>
          <a:p>
            <a:pPr marL="0" indent="0">
              <a:buNone/>
            </a:pPr>
            <a:r>
              <a:rPr lang="ja-JP" altLang="en-US" sz="2400" dirty="0" smtClean="0"/>
              <a:t>例</a:t>
            </a:r>
            <a:r>
              <a:rPr lang="en-US" altLang="ja-JP" sz="2400" dirty="0" smtClean="0"/>
              <a:t>: </a:t>
            </a:r>
            <a:r>
              <a:rPr lang="ja-JP" altLang="en-US" sz="2400" dirty="0"/>
              <a:t>メソッド</a:t>
            </a:r>
            <a:r>
              <a:rPr lang="en-US" altLang="ja-JP" sz="2400" dirty="0"/>
              <a:t>A(</a:t>
            </a:r>
            <a:r>
              <a:rPr lang="ja-JP" altLang="en-US" sz="2400" dirty="0"/>
              <a:t>型</a:t>
            </a:r>
            <a:r>
              <a:rPr lang="en-US" altLang="ja-JP" sz="2400" dirty="0"/>
              <a:t>X,</a:t>
            </a:r>
            <a:r>
              <a:rPr lang="ja-JP" altLang="en-US" sz="2400" dirty="0"/>
              <a:t>型</a:t>
            </a:r>
            <a:r>
              <a:rPr lang="en-US" altLang="ja-JP" sz="2400" dirty="0"/>
              <a:t>Y); </a:t>
            </a:r>
            <a:r>
              <a:rPr lang="ja-JP" altLang="en-US" sz="2400" dirty="0"/>
              <a:t>メソッド</a:t>
            </a:r>
            <a:r>
              <a:rPr lang="en-US" altLang="ja-JP" sz="2400" dirty="0"/>
              <a:t>B(</a:t>
            </a:r>
            <a:r>
              <a:rPr lang="ja-JP" altLang="en-US" sz="2400" dirty="0"/>
              <a:t>型</a:t>
            </a:r>
            <a:r>
              <a:rPr lang="en-US" altLang="ja-JP" sz="2400" dirty="0"/>
              <a:t>Z,</a:t>
            </a:r>
            <a:r>
              <a:rPr lang="ja-JP" altLang="en-US" sz="2400" dirty="0"/>
              <a:t>型</a:t>
            </a:r>
            <a:r>
              <a:rPr lang="en-US" altLang="ja-JP" sz="2400" dirty="0"/>
              <a:t>Z); </a:t>
            </a:r>
            <a:r>
              <a:rPr lang="ja-JP" altLang="en-US" sz="2400" dirty="0"/>
              <a:t>メソッド</a:t>
            </a:r>
            <a:r>
              <a:rPr lang="en-US" altLang="ja-JP" sz="2400" dirty="0"/>
              <a:t>C(</a:t>
            </a:r>
            <a:r>
              <a:rPr lang="ja-JP" altLang="en-US" sz="2400" dirty="0"/>
              <a:t>型</a:t>
            </a:r>
            <a:r>
              <a:rPr lang="en-US" altLang="ja-JP" sz="2400" dirty="0"/>
              <a:t>W,</a:t>
            </a:r>
            <a:r>
              <a:rPr lang="ja-JP" altLang="en-US" sz="2400" dirty="0"/>
              <a:t>型</a:t>
            </a:r>
            <a:r>
              <a:rPr lang="en-US" altLang="ja-JP" sz="2400" dirty="0"/>
              <a:t>Z);</a:t>
            </a:r>
          </a:p>
          <a:p>
            <a:pPr marL="457200" lvl="1" indent="0">
              <a:buNone/>
            </a:pPr>
            <a:r>
              <a:rPr lang="ja-JP" altLang="en-US" dirty="0"/>
              <a:t>　　</a:t>
            </a:r>
            <a:r>
              <a:rPr lang="en-US" altLang="ja-JP" dirty="0"/>
              <a:t>→ 0(1,2); 3(4,4); 2(3,1);</a:t>
            </a:r>
            <a:endParaRPr lang="ja-JP" altLang="en-US" dirty="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12</a:t>
            </a:fld>
            <a:endParaRPr kumimoji="1" lang="ja-JP" altLang="en-US"/>
          </a:p>
        </p:txBody>
      </p:sp>
      <p:sp>
        <p:nvSpPr>
          <p:cNvPr id="5" name="角丸四角形 4"/>
          <p:cNvSpPr/>
          <p:nvPr/>
        </p:nvSpPr>
        <p:spPr>
          <a:xfrm>
            <a:off x="901974" y="4098164"/>
            <a:ext cx="7784825" cy="20717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6" name="テキスト ボックス 5"/>
          <p:cNvSpPr txBox="1"/>
          <p:nvPr/>
        </p:nvSpPr>
        <p:spPr>
          <a:xfrm>
            <a:off x="941540" y="4356911"/>
            <a:ext cx="2785133" cy="461665"/>
          </a:xfrm>
          <a:prstGeom prst="rect">
            <a:avLst/>
          </a:prstGeom>
          <a:noFill/>
        </p:spPr>
        <p:txBody>
          <a:bodyPr wrap="square" rtlCol="0">
            <a:spAutoFit/>
          </a:bodyPr>
          <a:lstStyle/>
          <a:p>
            <a:r>
              <a:rPr kumimoji="1" lang="ja-JP" altLang="en-US" sz="2400" dirty="0" smtClean="0"/>
              <a:t>メソッド</a:t>
            </a:r>
            <a:r>
              <a:rPr kumimoji="1" lang="en-US" altLang="ja-JP" sz="2400" dirty="0" smtClean="0"/>
              <a:t>A(</a:t>
            </a:r>
            <a:r>
              <a:rPr kumimoji="1" lang="ja-JP" altLang="en-US" sz="2400" dirty="0" smtClean="0"/>
              <a:t>型</a:t>
            </a:r>
            <a:r>
              <a:rPr lang="en-US" altLang="ja-JP" sz="2400" dirty="0" smtClean="0"/>
              <a:t>X</a:t>
            </a:r>
            <a:r>
              <a:rPr kumimoji="1" lang="en-US" altLang="ja-JP" sz="2400" dirty="0" smtClean="0"/>
              <a:t>,</a:t>
            </a:r>
            <a:r>
              <a:rPr kumimoji="1" lang="ja-JP" altLang="en-US" sz="2400" dirty="0" smtClean="0"/>
              <a:t>型</a:t>
            </a:r>
            <a:r>
              <a:rPr lang="en-US" altLang="ja-JP" sz="2400" dirty="0"/>
              <a:t>Y</a:t>
            </a:r>
            <a:r>
              <a:rPr kumimoji="1" lang="en-US" altLang="ja-JP" sz="2400" dirty="0" smtClean="0"/>
              <a:t>);</a:t>
            </a:r>
            <a:endParaRPr kumimoji="1" lang="ja-JP" altLang="en-US" sz="2400" dirty="0"/>
          </a:p>
        </p:txBody>
      </p:sp>
      <p:cxnSp>
        <p:nvCxnSpPr>
          <p:cNvPr id="7" name="直線矢印コネクタ 6"/>
          <p:cNvCxnSpPr/>
          <p:nvPr/>
        </p:nvCxnSpPr>
        <p:spPr>
          <a:xfrm>
            <a:off x="1744255" y="4818576"/>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8" name="テキスト ボックス 7"/>
          <p:cNvSpPr txBox="1"/>
          <p:nvPr/>
        </p:nvSpPr>
        <p:spPr>
          <a:xfrm>
            <a:off x="1583597" y="5480758"/>
            <a:ext cx="321316" cy="461665"/>
          </a:xfrm>
          <a:prstGeom prst="rect">
            <a:avLst/>
          </a:prstGeom>
          <a:noFill/>
        </p:spPr>
        <p:txBody>
          <a:bodyPr wrap="square" rtlCol="0">
            <a:spAutoFit/>
          </a:bodyPr>
          <a:lstStyle/>
          <a:p>
            <a:r>
              <a:rPr kumimoji="1" lang="en-US" altLang="ja-JP" sz="2400" dirty="0" smtClean="0"/>
              <a:t>0</a:t>
            </a:r>
            <a:endParaRPr kumimoji="1" lang="ja-JP" altLang="en-US" sz="2400" dirty="0"/>
          </a:p>
        </p:txBody>
      </p:sp>
      <p:cxnSp>
        <p:nvCxnSpPr>
          <p:cNvPr id="9" name="直線矢印コネクタ 8"/>
          <p:cNvCxnSpPr/>
          <p:nvPr/>
        </p:nvCxnSpPr>
        <p:spPr>
          <a:xfrm>
            <a:off x="2615781" y="4818576"/>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 name="直線矢印コネクタ 9"/>
          <p:cNvCxnSpPr/>
          <p:nvPr/>
        </p:nvCxnSpPr>
        <p:spPr>
          <a:xfrm>
            <a:off x="3150695" y="4819319"/>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テキスト ボックス 10"/>
          <p:cNvSpPr txBox="1"/>
          <p:nvPr/>
        </p:nvSpPr>
        <p:spPr>
          <a:xfrm>
            <a:off x="2455123" y="5480758"/>
            <a:ext cx="321316" cy="461665"/>
          </a:xfrm>
          <a:prstGeom prst="rect">
            <a:avLst/>
          </a:prstGeom>
          <a:noFill/>
        </p:spPr>
        <p:txBody>
          <a:bodyPr wrap="square" rtlCol="0">
            <a:spAutoFit/>
          </a:bodyPr>
          <a:lstStyle/>
          <a:p>
            <a:r>
              <a:rPr lang="en-US" altLang="ja-JP" sz="2400" dirty="0"/>
              <a:t>1</a:t>
            </a:r>
            <a:endParaRPr kumimoji="1" lang="ja-JP" altLang="en-US" sz="2400" dirty="0"/>
          </a:p>
        </p:txBody>
      </p:sp>
      <p:sp>
        <p:nvSpPr>
          <p:cNvPr id="12" name="テキスト ボックス 11"/>
          <p:cNvSpPr txBox="1"/>
          <p:nvPr/>
        </p:nvSpPr>
        <p:spPr>
          <a:xfrm>
            <a:off x="2990037" y="5480758"/>
            <a:ext cx="321316" cy="461665"/>
          </a:xfrm>
          <a:prstGeom prst="rect">
            <a:avLst/>
          </a:prstGeom>
          <a:noFill/>
        </p:spPr>
        <p:txBody>
          <a:bodyPr wrap="square" rtlCol="0">
            <a:spAutoFit/>
          </a:bodyPr>
          <a:lstStyle/>
          <a:p>
            <a:r>
              <a:rPr lang="en-US" altLang="ja-JP" sz="2400" dirty="0"/>
              <a:t>2</a:t>
            </a:r>
            <a:endParaRPr kumimoji="1" lang="ja-JP" altLang="en-US" sz="2400" dirty="0"/>
          </a:p>
        </p:txBody>
      </p:sp>
    </p:spTree>
    <p:extLst>
      <p:ext uri="{BB962C8B-B14F-4D97-AF65-F5344CB8AC3E}">
        <p14:creationId xmlns:p14="http://schemas.microsoft.com/office/powerpoint/2010/main" val="6866557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noAutofit/>
          </a:bodyPr>
          <a:lstStyle/>
          <a:p>
            <a:r>
              <a:rPr lang="ja-JP" altLang="en-US" sz="3600" dirty="0"/>
              <a:t>手順</a:t>
            </a:r>
            <a:r>
              <a:rPr lang="en-US" altLang="ja-JP" sz="3600" dirty="0"/>
              <a:t>2-2. </a:t>
            </a:r>
            <a:r>
              <a:rPr lang="ja-JP" altLang="en-US" sz="3600" dirty="0"/>
              <a:t>メソッド</a:t>
            </a:r>
            <a:r>
              <a:rPr lang="ja-JP" altLang="en-US" sz="3600" dirty="0" smtClean="0"/>
              <a:t>呼び出しの</a:t>
            </a:r>
            <a:r>
              <a:rPr lang="ja-JP" altLang="en-US" sz="3600" dirty="0"/>
              <a:t>正規化</a:t>
            </a:r>
            <a:endParaRPr kumimoji="1" lang="ja-JP" altLang="en-US" sz="3600" dirty="0"/>
          </a:p>
        </p:txBody>
      </p:sp>
      <p:sp>
        <p:nvSpPr>
          <p:cNvPr id="3" name="コンテンツ プレースホルダー 2"/>
          <p:cNvSpPr>
            <a:spLocks noGrp="1"/>
          </p:cNvSpPr>
          <p:nvPr>
            <p:ph idx="1"/>
          </p:nvPr>
        </p:nvSpPr>
        <p:spPr>
          <a:xfrm>
            <a:off x="325259" y="1600200"/>
            <a:ext cx="8818742" cy="4525963"/>
          </a:xfrm>
        </p:spPr>
        <p:txBody>
          <a:bodyPr>
            <a:normAutofit/>
          </a:bodyPr>
          <a:lstStyle/>
          <a:p>
            <a:pPr marL="342900" lvl="2" indent="-342900"/>
            <a:r>
              <a:rPr lang="ja-JP" altLang="en-US" sz="2800" dirty="0"/>
              <a:t>直前のメソッド呼び出しを起点に現在のメソッド</a:t>
            </a:r>
            <a:r>
              <a:rPr lang="ja-JP" altLang="en-US" sz="2800" dirty="0" smtClean="0"/>
              <a:t>呼び出し</a:t>
            </a:r>
            <a:r>
              <a:rPr lang="en-US" altLang="en-US" sz="2800" dirty="0" smtClean="0"/>
              <a:t>の</a:t>
            </a:r>
            <a:r>
              <a:rPr lang="ja-JP" altLang="en-US" sz="2800" dirty="0"/>
              <a:t>正規化を行う．</a:t>
            </a:r>
            <a:endParaRPr lang="en-US" altLang="ja-JP" sz="2800" dirty="0"/>
          </a:p>
          <a:p>
            <a:pPr marL="800100" lvl="3" indent="-342900"/>
            <a:r>
              <a:rPr lang="ja-JP" altLang="en-US" sz="2400" dirty="0"/>
              <a:t>メソッド呼び出しの依存関係を考慮し，誤検出を少なくする．</a:t>
            </a:r>
            <a:endParaRPr lang="en-US" altLang="ja-JP" sz="2400" dirty="0"/>
          </a:p>
          <a:p>
            <a:pPr marL="0" indent="0">
              <a:buNone/>
            </a:pPr>
            <a:r>
              <a:rPr lang="ja-JP" altLang="en-US" sz="2400" dirty="0" smtClean="0"/>
              <a:t>例</a:t>
            </a:r>
            <a:r>
              <a:rPr lang="en-US" altLang="ja-JP" sz="2400" dirty="0" smtClean="0"/>
              <a:t>: </a:t>
            </a:r>
            <a:r>
              <a:rPr lang="ja-JP" altLang="en-US" sz="2400" dirty="0"/>
              <a:t>メソッド</a:t>
            </a:r>
            <a:r>
              <a:rPr lang="en-US" altLang="ja-JP" sz="2400" dirty="0"/>
              <a:t>A(</a:t>
            </a:r>
            <a:r>
              <a:rPr lang="ja-JP" altLang="en-US" sz="2400" dirty="0"/>
              <a:t>型</a:t>
            </a:r>
            <a:r>
              <a:rPr lang="en-US" altLang="ja-JP" sz="2400" dirty="0"/>
              <a:t>X,</a:t>
            </a:r>
            <a:r>
              <a:rPr lang="ja-JP" altLang="en-US" sz="2400" dirty="0"/>
              <a:t>型</a:t>
            </a:r>
            <a:r>
              <a:rPr lang="en-US" altLang="ja-JP" sz="2400" dirty="0"/>
              <a:t>Y); </a:t>
            </a:r>
            <a:r>
              <a:rPr lang="ja-JP" altLang="en-US" sz="2400" dirty="0"/>
              <a:t>メソッド</a:t>
            </a:r>
            <a:r>
              <a:rPr lang="en-US" altLang="ja-JP" sz="2400" dirty="0"/>
              <a:t>B(</a:t>
            </a:r>
            <a:r>
              <a:rPr lang="ja-JP" altLang="en-US" sz="2400" dirty="0"/>
              <a:t>型</a:t>
            </a:r>
            <a:r>
              <a:rPr lang="en-US" altLang="ja-JP" sz="2400" dirty="0"/>
              <a:t>Z,</a:t>
            </a:r>
            <a:r>
              <a:rPr lang="ja-JP" altLang="en-US" sz="2400" dirty="0"/>
              <a:t>型</a:t>
            </a:r>
            <a:r>
              <a:rPr lang="en-US" altLang="ja-JP" sz="2400" dirty="0"/>
              <a:t>Z); </a:t>
            </a:r>
            <a:r>
              <a:rPr lang="ja-JP" altLang="en-US" sz="2400" dirty="0"/>
              <a:t>メソッド</a:t>
            </a:r>
            <a:r>
              <a:rPr lang="en-US" altLang="ja-JP" sz="2400" dirty="0"/>
              <a:t>C(</a:t>
            </a:r>
            <a:r>
              <a:rPr lang="ja-JP" altLang="en-US" sz="2400" dirty="0"/>
              <a:t>型</a:t>
            </a:r>
            <a:r>
              <a:rPr lang="en-US" altLang="ja-JP" sz="2400" dirty="0"/>
              <a:t>W,</a:t>
            </a:r>
            <a:r>
              <a:rPr lang="ja-JP" altLang="en-US" sz="2400" dirty="0"/>
              <a:t>型</a:t>
            </a:r>
            <a:r>
              <a:rPr lang="en-US" altLang="ja-JP" sz="2400" dirty="0"/>
              <a:t>Z);</a:t>
            </a:r>
          </a:p>
          <a:p>
            <a:pPr marL="457200" lvl="1" indent="0">
              <a:buNone/>
            </a:pPr>
            <a:r>
              <a:rPr lang="ja-JP" altLang="en-US" dirty="0"/>
              <a:t>　　</a:t>
            </a:r>
            <a:r>
              <a:rPr lang="en-US" altLang="ja-JP" dirty="0"/>
              <a:t>→ 0(1,2); 3(4,4); 2(3,1);</a:t>
            </a:r>
            <a:endParaRPr lang="ja-JP" altLang="en-US" dirty="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13</a:t>
            </a:fld>
            <a:endParaRPr kumimoji="1" lang="ja-JP" altLang="en-US"/>
          </a:p>
        </p:txBody>
      </p:sp>
      <p:sp>
        <p:nvSpPr>
          <p:cNvPr id="13" name="角丸四角形 12"/>
          <p:cNvSpPr/>
          <p:nvPr/>
        </p:nvSpPr>
        <p:spPr>
          <a:xfrm>
            <a:off x="883567" y="4098164"/>
            <a:ext cx="7803232" cy="20717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4" name="テキスト ボックス 13"/>
          <p:cNvSpPr txBox="1"/>
          <p:nvPr/>
        </p:nvSpPr>
        <p:spPr>
          <a:xfrm>
            <a:off x="1582064" y="5481501"/>
            <a:ext cx="321316" cy="461665"/>
          </a:xfrm>
          <a:prstGeom prst="rect">
            <a:avLst/>
          </a:prstGeom>
          <a:noFill/>
        </p:spPr>
        <p:txBody>
          <a:bodyPr wrap="square" rtlCol="0">
            <a:spAutoFit/>
          </a:bodyPr>
          <a:lstStyle/>
          <a:p>
            <a:r>
              <a:rPr kumimoji="1" lang="en-US" altLang="ja-JP" sz="2400" dirty="0" smtClean="0">
                <a:solidFill>
                  <a:srgbClr val="3366FF"/>
                </a:solidFill>
              </a:rPr>
              <a:t>0</a:t>
            </a:r>
            <a:endParaRPr kumimoji="1" lang="ja-JP" altLang="en-US" sz="2400" dirty="0">
              <a:solidFill>
                <a:srgbClr val="3366FF"/>
              </a:solidFill>
            </a:endParaRPr>
          </a:p>
        </p:txBody>
      </p:sp>
      <p:sp>
        <p:nvSpPr>
          <p:cNvPr id="15" name="テキスト ボックス 14"/>
          <p:cNvSpPr txBox="1"/>
          <p:nvPr/>
        </p:nvSpPr>
        <p:spPr>
          <a:xfrm>
            <a:off x="2453590" y="5481501"/>
            <a:ext cx="321316" cy="461665"/>
          </a:xfrm>
          <a:prstGeom prst="rect">
            <a:avLst/>
          </a:prstGeom>
          <a:noFill/>
        </p:spPr>
        <p:txBody>
          <a:bodyPr wrap="square" rtlCol="0">
            <a:spAutoFit/>
          </a:bodyPr>
          <a:lstStyle/>
          <a:p>
            <a:r>
              <a:rPr lang="en-US" altLang="ja-JP" sz="2400" dirty="0">
                <a:solidFill>
                  <a:srgbClr val="3366FF"/>
                </a:solidFill>
              </a:rPr>
              <a:t>1</a:t>
            </a:r>
            <a:endParaRPr kumimoji="1" lang="ja-JP" altLang="en-US" sz="2400" dirty="0">
              <a:solidFill>
                <a:srgbClr val="3366FF"/>
              </a:solidFill>
            </a:endParaRPr>
          </a:p>
        </p:txBody>
      </p:sp>
      <p:sp>
        <p:nvSpPr>
          <p:cNvPr id="16" name="テキスト ボックス 15"/>
          <p:cNvSpPr txBox="1"/>
          <p:nvPr/>
        </p:nvSpPr>
        <p:spPr>
          <a:xfrm>
            <a:off x="2988504" y="5481501"/>
            <a:ext cx="321316" cy="461665"/>
          </a:xfrm>
          <a:prstGeom prst="rect">
            <a:avLst/>
          </a:prstGeom>
          <a:noFill/>
        </p:spPr>
        <p:txBody>
          <a:bodyPr wrap="square" rtlCol="0">
            <a:spAutoFit/>
          </a:bodyPr>
          <a:lstStyle/>
          <a:p>
            <a:r>
              <a:rPr lang="en-US" altLang="ja-JP" sz="2400" dirty="0">
                <a:solidFill>
                  <a:srgbClr val="3366FF"/>
                </a:solidFill>
              </a:rPr>
              <a:t>2</a:t>
            </a:r>
            <a:endParaRPr kumimoji="1" lang="ja-JP" altLang="en-US" sz="2400" dirty="0">
              <a:solidFill>
                <a:srgbClr val="3366FF"/>
              </a:solidFill>
            </a:endParaRPr>
          </a:p>
        </p:txBody>
      </p:sp>
      <p:sp>
        <p:nvSpPr>
          <p:cNvPr id="17" name="テキスト ボックス 16"/>
          <p:cNvSpPr txBox="1"/>
          <p:nvPr/>
        </p:nvSpPr>
        <p:spPr>
          <a:xfrm>
            <a:off x="940007" y="4357654"/>
            <a:ext cx="2785133" cy="461665"/>
          </a:xfrm>
          <a:prstGeom prst="rect">
            <a:avLst/>
          </a:prstGeom>
          <a:noFill/>
        </p:spPr>
        <p:txBody>
          <a:bodyPr wrap="square" rtlCol="0">
            <a:spAutoFit/>
          </a:bodyPr>
          <a:lstStyle/>
          <a:p>
            <a:r>
              <a:rPr kumimoji="1" lang="ja-JP" altLang="en-US" sz="2400" dirty="0" smtClean="0">
                <a:solidFill>
                  <a:srgbClr val="3366FF"/>
                </a:solidFill>
              </a:rPr>
              <a:t>メソッド</a:t>
            </a:r>
            <a:r>
              <a:rPr lang="en-US" altLang="ja-JP" sz="2400" dirty="0" smtClean="0">
                <a:solidFill>
                  <a:srgbClr val="3366FF"/>
                </a:solidFill>
              </a:rPr>
              <a:t>A</a:t>
            </a:r>
            <a:r>
              <a:rPr kumimoji="1" lang="en-US" altLang="ja-JP" sz="2400" dirty="0" smtClean="0">
                <a:solidFill>
                  <a:srgbClr val="3366FF"/>
                </a:solidFill>
              </a:rPr>
              <a:t>(</a:t>
            </a:r>
            <a:r>
              <a:rPr kumimoji="1" lang="ja-JP" altLang="en-US" sz="2400" dirty="0" smtClean="0">
                <a:solidFill>
                  <a:srgbClr val="3366FF"/>
                </a:solidFill>
              </a:rPr>
              <a:t>型</a:t>
            </a:r>
            <a:r>
              <a:rPr lang="en-US" altLang="ja-JP" sz="2400" dirty="0" smtClean="0">
                <a:solidFill>
                  <a:srgbClr val="3366FF"/>
                </a:solidFill>
              </a:rPr>
              <a:t>X</a:t>
            </a:r>
            <a:r>
              <a:rPr kumimoji="1" lang="en-US" altLang="ja-JP" sz="2400" dirty="0" smtClean="0">
                <a:solidFill>
                  <a:srgbClr val="3366FF"/>
                </a:solidFill>
              </a:rPr>
              <a:t>,</a:t>
            </a:r>
            <a:r>
              <a:rPr kumimoji="1" lang="ja-JP" altLang="en-US" sz="2400" dirty="0" smtClean="0">
                <a:solidFill>
                  <a:srgbClr val="3366FF"/>
                </a:solidFill>
              </a:rPr>
              <a:t>型</a:t>
            </a:r>
            <a:r>
              <a:rPr lang="en-US" altLang="ja-JP" sz="2400" dirty="0" smtClean="0">
                <a:solidFill>
                  <a:srgbClr val="3366FF"/>
                </a:solidFill>
              </a:rPr>
              <a:t>Y</a:t>
            </a:r>
            <a:r>
              <a:rPr kumimoji="1" lang="en-US" altLang="ja-JP" sz="2400" dirty="0" smtClean="0">
                <a:solidFill>
                  <a:srgbClr val="3366FF"/>
                </a:solidFill>
              </a:rPr>
              <a:t>);</a:t>
            </a:r>
            <a:endParaRPr kumimoji="1" lang="ja-JP" altLang="en-US" sz="2400" dirty="0">
              <a:solidFill>
                <a:srgbClr val="3366FF"/>
              </a:solidFill>
            </a:endParaRPr>
          </a:p>
        </p:txBody>
      </p:sp>
      <p:cxnSp>
        <p:nvCxnSpPr>
          <p:cNvPr id="18" name="直線矢印コネクタ 17"/>
          <p:cNvCxnSpPr/>
          <p:nvPr/>
        </p:nvCxnSpPr>
        <p:spPr>
          <a:xfrm>
            <a:off x="1742722" y="4819319"/>
            <a:ext cx="0" cy="611980"/>
          </a:xfrm>
          <a:prstGeom prst="straightConnector1">
            <a:avLst/>
          </a:prstGeom>
          <a:ln>
            <a:solidFill>
              <a:srgbClr val="3366FF"/>
            </a:solidFill>
            <a:tailEnd type="arrow"/>
          </a:ln>
        </p:spPr>
        <p:style>
          <a:lnRef idx="2">
            <a:schemeClr val="dk1"/>
          </a:lnRef>
          <a:fillRef idx="0">
            <a:schemeClr val="dk1"/>
          </a:fillRef>
          <a:effectRef idx="1">
            <a:schemeClr val="dk1"/>
          </a:effectRef>
          <a:fontRef idx="minor">
            <a:schemeClr val="tx1"/>
          </a:fontRef>
        </p:style>
      </p:cxnSp>
      <p:cxnSp>
        <p:nvCxnSpPr>
          <p:cNvPr id="19" name="直線矢印コネクタ 18"/>
          <p:cNvCxnSpPr/>
          <p:nvPr/>
        </p:nvCxnSpPr>
        <p:spPr>
          <a:xfrm>
            <a:off x="2614248" y="4819319"/>
            <a:ext cx="0" cy="611980"/>
          </a:xfrm>
          <a:prstGeom prst="straightConnector1">
            <a:avLst/>
          </a:prstGeom>
          <a:ln>
            <a:solidFill>
              <a:srgbClr val="3366FF"/>
            </a:solidFill>
            <a:tailEnd type="arrow"/>
          </a:ln>
        </p:spPr>
        <p:style>
          <a:lnRef idx="2">
            <a:schemeClr val="dk1"/>
          </a:lnRef>
          <a:fillRef idx="0">
            <a:schemeClr val="dk1"/>
          </a:fillRef>
          <a:effectRef idx="1">
            <a:schemeClr val="dk1"/>
          </a:effectRef>
          <a:fontRef idx="minor">
            <a:schemeClr val="tx1"/>
          </a:fontRef>
        </p:style>
      </p:cxnSp>
      <p:cxnSp>
        <p:nvCxnSpPr>
          <p:cNvPr id="20" name="直線矢印コネクタ 19"/>
          <p:cNvCxnSpPr/>
          <p:nvPr/>
        </p:nvCxnSpPr>
        <p:spPr>
          <a:xfrm>
            <a:off x="3149162" y="4820062"/>
            <a:ext cx="0" cy="611980"/>
          </a:xfrm>
          <a:prstGeom prst="straightConnector1">
            <a:avLst/>
          </a:prstGeom>
          <a:ln>
            <a:solidFill>
              <a:srgbClr val="3366FF"/>
            </a:solidFill>
            <a:tailEnd type="arrow"/>
          </a:ln>
        </p:spPr>
        <p:style>
          <a:lnRef idx="2">
            <a:schemeClr val="dk1"/>
          </a:lnRef>
          <a:fillRef idx="0">
            <a:schemeClr val="dk1"/>
          </a:fillRef>
          <a:effectRef idx="1">
            <a:schemeClr val="dk1"/>
          </a:effectRef>
          <a:fontRef idx="minor">
            <a:schemeClr val="tx1"/>
          </a:fontRef>
        </p:style>
      </p:cxnSp>
      <p:sp>
        <p:nvSpPr>
          <p:cNvPr id="21" name="テキスト ボックス 20"/>
          <p:cNvSpPr txBox="1"/>
          <p:nvPr/>
        </p:nvSpPr>
        <p:spPr>
          <a:xfrm>
            <a:off x="3506076" y="4355716"/>
            <a:ext cx="2785133" cy="461665"/>
          </a:xfrm>
          <a:prstGeom prst="rect">
            <a:avLst/>
          </a:prstGeom>
          <a:noFill/>
        </p:spPr>
        <p:txBody>
          <a:bodyPr wrap="square" rtlCol="0">
            <a:spAutoFit/>
          </a:bodyPr>
          <a:lstStyle/>
          <a:p>
            <a:r>
              <a:rPr kumimoji="1" lang="ja-JP" altLang="en-US" sz="2400" dirty="0" smtClean="0"/>
              <a:t>メソッド</a:t>
            </a:r>
            <a:r>
              <a:rPr lang="en-US" altLang="ja-JP" sz="2400" dirty="0"/>
              <a:t>B</a:t>
            </a:r>
            <a:r>
              <a:rPr kumimoji="1" lang="en-US" altLang="ja-JP" sz="2400" dirty="0" smtClean="0"/>
              <a:t>(</a:t>
            </a:r>
            <a:r>
              <a:rPr kumimoji="1" lang="ja-JP" altLang="en-US" sz="2400" dirty="0" smtClean="0"/>
              <a:t>型</a:t>
            </a:r>
            <a:r>
              <a:rPr lang="en-US" altLang="ja-JP" sz="2400" dirty="0"/>
              <a:t>Z</a:t>
            </a:r>
            <a:r>
              <a:rPr kumimoji="1" lang="en-US" altLang="ja-JP" sz="2400" dirty="0" smtClean="0"/>
              <a:t>,</a:t>
            </a:r>
            <a:r>
              <a:rPr kumimoji="1" lang="ja-JP" altLang="en-US" sz="2400" dirty="0" smtClean="0"/>
              <a:t>型</a:t>
            </a:r>
            <a:r>
              <a:rPr lang="en-US" altLang="ja-JP" sz="2400" dirty="0"/>
              <a:t>Z</a:t>
            </a:r>
            <a:r>
              <a:rPr kumimoji="1" lang="en-US" altLang="ja-JP" sz="2400" dirty="0" smtClean="0"/>
              <a:t>);</a:t>
            </a:r>
            <a:endParaRPr kumimoji="1" lang="ja-JP" altLang="en-US" sz="2400" dirty="0"/>
          </a:p>
        </p:txBody>
      </p:sp>
      <p:cxnSp>
        <p:nvCxnSpPr>
          <p:cNvPr id="22" name="直線矢印コネクタ 21"/>
          <p:cNvCxnSpPr/>
          <p:nvPr/>
        </p:nvCxnSpPr>
        <p:spPr>
          <a:xfrm>
            <a:off x="4177409" y="4817381"/>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テキスト ボックス 22"/>
          <p:cNvSpPr txBox="1"/>
          <p:nvPr/>
        </p:nvSpPr>
        <p:spPr>
          <a:xfrm>
            <a:off x="4016751" y="5479563"/>
            <a:ext cx="321316" cy="461665"/>
          </a:xfrm>
          <a:prstGeom prst="rect">
            <a:avLst/>
          </a:prstGeom>
          <a:noFill/>
        </p:spPr>
        <p:txBody>
          <a:bodyPr wrap="square" rtlCol="0">
            <a:spAutoFit/>
          </a:bodyPr>
          <a:lstStyle/>
          <a:p>
            <a:r>
              <a:rPr lang="en-US" altLang="ja-JP" sz="2400" dirty="0"/>
              <a:t>3</a:t>
            </a:r>
            <a:endParaRPr kumimoji="1" lang="ja-JP" altLang="en-US" sz="2400" dirty="0"/>
          </a:p>
        </p:txBody>
      </p:sp>
      <p:cxnSp>
        <p:nvCxnSpPr>
          <p:cNvPr id="24" name="直線矢印コネクタ 23"/>
          <p:cNvCxnSpPr/>
          <p:nvPr/>
        </p:nvCxnSpPr>
        <p:spPr>
          <a:xfrm>
            <a:off x="5048935" y="4817381"/>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 name="直線矢印コネクタ 24"/>
          <p:cNvCxnSpPr/>
          <p:nvPr/>
        </p:nvCxnSpPr>
        <p:spPr>
          <a:xfrm>
            <a:off x="5583849" y="4818124"/>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6" name="テキスト ボックス 25"/>
          <p:cNvSpPr txBox="1"/>
          <p:nvPr/>
        </p:nvSpPr>
        <p:spPr>
          <a:xfrm>
            <a:off x="4888277" y="5479563"/>
            <a:ext cx="321316" cy="461665"/>
          </a:xfrm>
          <a:prstGeom prst="rect">
            <a:avLst/>
          </a:prstGeom>
          <a:noFill/>
        </p:spPr>
        <p:txBody>
          <a:bodyPr wrap="square" rtlCol="0">
            <a:spAutoFit/>
          </a:bodyPr>
          <a:lstStyle/>
          <a:p>
            <a:r>
              <a:rPr lang="en-US" altLang="ja-JP" sz="2400" dirty="0" smtClean="0"/>
              <a:t>4</a:t>
            </a:r>
            <a:endParaRPr kumimoji="1" lang="ja-JP" altLang="en-US" sz="2400" dirty="0"/>
          </a:p>
        </p:txBody>
      </p:sp>
      <p:sp>
        <p:nvSpPr>
          <p:cNvPr id="27" name="テキスト ボックス 26"/>
          <p:cNvSpPr txBox="1"/>
          <p:nvPr/>
        </p:nvSpPr>
        <p:spPr>
          <a:xfrm>
            <a:off x="5423191" y="5479563"/>
            <a:ext cx="321316" cy="461665"/>
          </a:xfrm>
          <a:prstGeom prst="rect">
            <a:avLst/>
          </a:prstGeom>
          <a:noFill/>
        </p:spPr>
        <p:txBody>
          <a:bodyPr wrap="square" rtlCol="0">
            <a:spAutoFit/>
          </a:bodyPr>
          <a:lstStyle/>
          <a:p>
            <a:r>
              <a:rPr kumimoji="1" lang="en-US" altLang="ja-JP" sz="2400" dirty="0" smtClean="0"/>
              <a:t>4</a:t>
            </a:r>
            <a:endParaRPr kumimoji="1" lang="ja-JP" altLang="en-US" sz="2400" dirty="0"/>
          </a:p>
        </p:txBody>
      </p:sp>
    </p:spTree>
    <p:extLst>
      <p:ext uri="{BB962C8B-B14F-4D97-AF65-F5344CB8AC3E}">
        <p14:creationId xmlns:p14="http://schemas.microsoft.com/office/powerpoint/2010/main" val="10385717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23" grpId="0"/>
      <p:bldP spid="26" grpId="0"/>
      <p:bldP spid="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144000" cy="1143000"/>
          </a:xfrm>
        </p:spPr>
        <p:txBody>
          <a:bodyPr>
            <a:noAutofit/>
          </a:bodyPr>
          <a:lstStyle/>
          <a:p>
            <a:r>
              <a:rPr lang="ja-JP" altLang="en-US" sz="3600" dirty="0"/>
              <a:t>手順</a:t>
            </a:r>
            <a:r>
              <a:rPr lang="en-US" altLang="ja-JP" sz="3600" dirty="0"/>
              <a:t>2-2. </a:t>
            </a:r>
            <a:r>
              <a:rPr lang="ja-JP" altLang="en-US" sz="3600" dirty="0"/>
              <a:t>メソッド</a:t>
            </a:r>
            <a:r>
              <a:rPr lang="ja-JP" altLang="en-US" sz="3600" dirty="0" smtClean="0"/>
              <a:t>呼び出しの</a:t>
            </a:r>
            <a:r>
              <a:rPr lang="ja-JP" altLang="en-US" sz="3600" dirty="0"/>
              <a:t>正規化</a:t>
            </a:r>
            <a:endParaRPr kumimoji="1" lang="ja-JP" altLang="en-US" sz="3600" dirty="0"/>
          </a:p>
        </p:txBody>
      </p:sp>
      <p:sp>
        <p:nvSpPr>
          <p:cNvPr id="3" name="コンテンツ プレースホルダー 2"/>
          <p:cNvSpPr>
            <a:spLocks noGrp="1"/>
          </p:cNvSpPr>
          <p:nvPr>
            <p:ph idx="1"/>
          </p:nvPr>
        </p:nvSpPr>
        <p:spPr>
          <a:xfrm>
            <a:off x="325259" y="1600200"/>
            <a:ext cx="8818742" cy="4525963"/>
          </a:xfrm>
        </p:spPr>
        <p:txBody>
          <a:bodyPr>
            <a:normAutofit/>
          </a:bodyPr>
          <a:lstStyle/>
          <a:p>
            <a:pPr marL="342900" lvl="2" indent="-342900"/>
            <a:r>
              <a:rPr lang="ja-JP" altLang="en-US" sz="2800" dirty="0"/>
              <a:t>直前のメソッド呼び出しを起点に現在のメソッド</a:t>
            </a:r>
            <a:r>
              <a:rPr lang="ja-JP" altLang="en-US" sz="2800" dirty="0" smtClean="0"/>
              <a:t>呼び出し</a:t>
            </a:r>
            <a:r>
              <a:rPr lang="en-US" altLang="en-US" sz="2800" dirty="0" smtClean="0"/>
              <a:t>の</a:t>
            </a:r>
            <a:r>
              <a:rPr lang="ja-JP" altLang="en-US" sz="2800" dirty="0"/>
              <a:t>正規化を行う．</a:t>
            </a:r>
            <a:endParaRPr lang="en-US" altLang="ja-JP" sz="2800" dirty="0"/>
          </a:p>
          <a:p>
            <a:pPr marL="800100" lvl="3" indent="-342900"/>
            <a:r>
              <a:rPr lang="ja-JP" altLang="en-US" sz="2400" dirty="0"/>
              <a:t>メソッド呼び出しの依存関係を考慮し，誤検出を少なくする．</a:t>
            </a:r>
            <a:endParaRPr lang="en-US" altLang="ja-JP" sz="2400" dirty="0"/>
          </a:p>
          <a:p>
            <a:pPr marL="0" indent="0">
              <a:buNone/>
            </a:pPr>
            <a:r>
              <a:rPr lang="ja-JP" altLang="en-US" sz="2400" dirty="0" smtClean="0"/>
              <a:t>例</a:t>
            </a:r>
            <a:r>
              <a:rPr lang="en-US" altLang="ja-JP" sz="2400" dirty="0" smtClean="0"/>
              <a:t>: </a:t>
            </a:r>
            <a:r>
              <a:rPr lang="ja-JP" altLang="en-US" sz="2400" dirty="0"/>
              <a:t>メソッド</a:t>
            </a:r>
            <a:r>
              <a:rPr lang="en-US" altLang="ja-JP" sz="2400" dirty="0"/>
              <a:t>A(</a:t>
            </a:r>
            <a:r>
              <a:rPr lang="ja-JP" altLang="en-US" sz="2400" dirty="0"/>
              <a:t>型</a:t>
            </a:r>
            <a:r>
              <a:rPr lang="en-US" altLang="ja-JP" sz="2400" dirty="0"/>
              <a:t>X,</a:t>
            </a:r>
            <a:r>
              <a:rPr lang="ja-JP" altLang="en-US" sz="2400" dirty="0"/>
              <a:t>型</a:t>
            </a:r>
            <a:r>
              <a:rPr lang="en-US" altLang="ja-JP" sz="2400" dirty="0"/>
              <a:t>Y); </a:t>
            </a:r>
            <a:r>
              <a:rPr lang="ja-JP" altLang="en-US" sz="2400" dirty="0"/>
              <a:t>メソッド</a:t>
            </a:r>
            <a:r>
              <a:rPr lang="en-US" altLang="ja-JP" sz="2400" dirty="0"/>
              <a:t>B(</a:t>
            </a:r>
            <a:r>
              <a:rPr lang="ja-JP" altLang="en-US" sz="2400" dirty="0"/>
              <a:t>型</a:t>
            </a:r>
            <a:r>
              <a:rPr lang="en-US" altLang="ja-JP" sz="2400" dirty="0"/>
              <a:t>Z,</a:t>
            </a:r>
            <a:r>
              <a:rPr lang="ja-JP" altLang="en-US" sz="2400" dirty="0"/>
              <a:t>型</a:t>
            </a:r>
            <a:r>
              <a:rPr lang="en-US" altLang="ja-JP" sz="2400" dirty="0"/>
              <a:t>Z); </a:t>
            </a:r>
            <a:r>
              <a:rPr lang="ja-JP" altLang="en-US" sz="2400" dirty="0"/>
              <a:t>メソッド</a:t>
            </a:r>
            <a:r>
              <a:rPr lang="en-US" altLang="ja-JP" sz="2400" dirty="0"/>
              <a:t>C(</a:t>
            </a:r>
            <a:r>
              <a:rPr lang="ja-JP" altLang="en-US" sz="2400" dirty="0"/>
              <a:t>型</a:t>
            </a:r>
            <a:r>
              <a:rPr lang="en-US" altLang="ja-JP" sz="2400" dirty="0"/>
              <a:t>W,</a:t>
            </a:r>
            <a:r>
              <a:rPr lang="ja-JP" altLang="en-US" sz="2400" dirty="0"/>
              <a:t>型</a:t>
            </a:r>
            <a:r>
              <a:rPr lang="en-US" altLang="ja-JP" sz="2400" dirty="0"/>
              <a:t>Z);</a:t>
            </a:r>
          </a:p>
          <a:p>
            <a:pPr marL="457200" lvl="1" indent="0">
              <a:buNone/>
            </a:pPr>
            <a:r>
              <a:rPr lang="ja-JP" altLang="en-US" dirty="0"/>
              <a:t>　　</a:t>
            </a:r>
            <a:r>
              <a:rPr lang="en-US" altLang="ja-JP" dirty="0"/>
              <a:t>→ 0(1,2); 3(4,4); 2(3,1);</a:t>
            </a:r>
            <a:endParaRPr lang="ja-JP" altLang="en-US" dirty="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14</a:t>
            </a:fld>
            <a:endParaRPr kumimoji="1" lang="ja-JP" altLang="en-US"/>
          </a:p>
        </p:txBody>
      </p:sp>
      <p:sp>
        <p:nvSpPr>
          <p:cNvPr id="13" name="角丸四角形 12"/>
          <p:cNvSpPr/>
          <p:nvPr/>
        </p:nvSpPr>
        <p:spPr>
          <a:xfrm>
            <a:off x="901975" y="4098164"/>
            <a:ext cx="7784824" cy="20717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4" name="テキスト ボックス 13"/>
          <p:cNvSpPr txBox="1"/>
          <p:nvPr/>
        </p:nvSpPr>
        <p:spPr>
          <a:xfrm>
            <a:off x="4033002" y="5472989"/>
            <a:ext cx="321316" cy="461665"/>
          </a:xfrm>
          <a:prstGeom prst="rect">
            <a:avLst/>
          </a:prstGeom>
          <a:noFill/>
        </p:spPr>
        <p:txBody>
          <a:bodyPr wrap="square" rtlCol="0">
            <a:spAutoFit/>
          </a:bodyPr>
          <a:lstStyle/>
          <a:p>
            <a:r>
              <a:rPr kumimoji="1" lang="en-US" altLang="ja-JP" sz="2400" dirty="0" smtClean="0">
                <a:solidFill>
                  <a:srgbClr val="3366FF"/>
                </a:solidFill>
              </a:rPr>
              <a:t>0</a:t>
            </a:r>
            <a:endParaRPr kumimoji="1" lang="ja-JP" altLang="en-US" sz="2400" dirty="0">
              <a:solidFill>
                <a:srgbClr val="3366FF"/>
              </a:solidFill>
            </a:endParaRPr>
          </a:p>
        </p:txBody>
      </p:sp>
      <p:sp>
        <p:nvSpPr>
          <p:cNvPr id="15" name="テキスト ボックス 14"/>
          <p:cNvSpPr txBox="1"/>
          <p:nvPr/>
        </p:nvSpPr>
        <p:spPr>
          <a:xfrm>
            <a:off x="4904528" y="5472989"/>
            <a:ext cx="321316" cy="461665"/>
          </a:xfrm>
          <a:prstGeom prst="rect">
            <a:avLst/>
          </a:prstGeom>
          <a:noFill/>
        </p:spPr>
        <p:txBody>
          <a:bodyPr wrap="square" rtlCol="0">
            <a:spAutoFit/>
          </a:bodyPr>
          <a:lstStyle/>
          <a:p>
            <a:r>
              <a:rPr lang="en-US" altLang="ja-JP" sz="2400" dirty="0">
                <a:solidFill>
                  <a:srgbClr val="3366FF"/>
                </a:solidFill>
              </a:rPr>
              <a:t>1</a:t>
            </a:r>
            <a:endParaRPr kumimoji="1" lang="ja-JP" altLang="en-US" sz="2400" dirty="0">
              <a:solidFill>
                <a:srgbClr val="3366FF"/>
              </a:solidFill>
            </a:endParaRPr>
          </a:p>
        </p:txBody>
      </p:sp>
      <p:sp>
        <p:nvSpPr>
          <p:cNvPr id="16" name="テキスト ボックス 15"/>
          <p:cNvSpPr txBox="1"/>
          <p:nvPr/>
        </p:nvSpPr>
        <p:spPr>
          <a:xfrm>
            <a:off x="5439442" y="5472989"/>
            <a:ext cx="321316" cy="461665"/>
          </a:xfrm>
          <a:prstGeom prst="rect">
            <a:avLst/>
          </a:prstGeom>
          <a:noFill/>
        </p:spPr>
        <p:txBody>
          <a:bodyPr wrap="square" rtlCol="0">
            <a:spAutoFit/>
          </a:bodyPr>
          <a:lstStyle/>
          <a:p>
            <a:r>
              <a:rPr lang="en-US" altLang="ja-JP" sz="2400" dirty="0">
                <a:solidFill>
                  <a:srgbClr val="3366FF"/>
                </a:solidFill>
              </a:rPr>
              <a:t>1</a:t>
            </a:r>
            <a:endParaRPr kumimoji="1" lang="ja-JP" altLang="en-US" sz="2400" dirty="0">
              <a:solidFill>
                <a:srgbClr val="3366FF"/>
              </a:solidFill>
            </a:endParaRPr>
          </a:p>
        </p:txBody>
      </p:sp>
      <p:sp>
        <p:nvSpPr>
          <p:cNvPr id="17" name="テキスト ボックス 16"/>
          <p:cNvSpPr txBox="1"/>
          <p:nvPr/>
        </p:nvSpPr>
        <p:spPr>
          <a:xfrm>
            <a:off x="3522327" y="4349142"/>
            <a:ext cx="2785133" cy="461665"/>
          </a:xfrm>
          <a:prstGeom prst="rect">
            <a:avLst/>
          </a:prstGeom>
          <a:noFill/>
        </p:spPr>
        <p:txBody>
          <a:bodyPr wrap="square" rtlCol="0">
            <a:spAutoFit/>
          </a:bodyPr>
          <a:lstStyle/>
          <a:p>
            <a:r>
              <a:rPr kumimoji="1" lang="ja-JP" altLang="en-US" sz="2400" dirty="0" smtClean="0">
                <a:solidFill>
                  <a:srgbClr val="3366FF"/>
                </a:solidFill>
              </a:rPr>
              <a:t>メソッド</a:t>
            </a:r>
            <a:r>
              <a:rPr lang="en-US" altLang="ja-JP" sz="2400" dirty="0">
                <a:solidFill>
                  <a:srgbClr val="3366FF"/>
                </a:solidFill>
              </a:rPr>
              <a:t>B</a:t>
            </a:r>
            <a:r>
              <a:rPr kumimoji="1" lang="en-US" altLang="ja-JP" sz="2400" dirty="0" smtClean="0">
                <a:solidFill>
                  <a:srgbClr val="3366FF"/>
                </a:solidFill>
              </a:rPr>
              <a:t>(</a:t>
            </a:r>
            <a:r>
              <a:rPr kumimoji="1" lang="ja-JP" altLang="en-US" sz="2400" dirty="0" smtClean="0">
                <a:solidFill>
                  <a:srgbClr val="3366FF"/>
                </a:solidFill>
              </a:rPr>
              <a:t>型</a:t>
            </a:r>
            <a:r>
              <a:rPr lang="en-US" altLang="ja-JP" sz="2400" dirty="0">
                <a:solidFill>
                  <a:srgbClr val="3366FF"/>
                </a:solidFill>
              </a:rPr>
              <a:t>Z</a:t>
            </a:r>
            <a:r>
              <a:rPr kumimoji="1" lang="en-US" altLang="ja-JP" sz="2400" dirty="0" smtClean="0">
                <a:solidFill>
                  <a:srgbClr val="3366FF"/>
                </a:solidFill>
              </a:rPr>
              <a:t>,</a:t>
            </a:r>
            <a:r>
              <a:rPr kumimoji="1" lang="ja-JP" altLang="en-US" sz="2400" dirty="0" smtClean="0">
                <a:solidFill>
                  <a:srgbClr val="3366FF"/>
                </a:solidFill>
              </a:rPr>
              <a:t>型</a:t>
            </a:r>
            <a:r>
              <a:rPr lang="en-US" altLang="ja-JP" sz="2400" dirty="0">
                <a:solidFill>
                  <a:srgbClr val="3366FF"/>
                </a:solidFill>
              </a:rPr>
              <a:t>Z</a:t>
            </a:r>
            <a:r>
              <a:rPr kumimoji="1" lang="en-US" altLang="ja-JP" sz="2400" dirty="0" smtClean="0">
                <a:solidFill>
                  <a:srgbClr val="3366FF"/>
                </a:solidFill>
              </a:rPr>
              <a:t>);</a:t>
            </a:r>
            <a:endParaRPr kumimoji="1" lang="ja-JP" altLang="en-US" sz="2400" dirty="0">
              <a:solidFill>
                <a:srgbClr val="3366FF"/>
              </a:solidFill>
            </a:endParaRPr>
          </a:p>
        </p:txBody>
      </p:sp>
      <p:cxnSp>
        <p:nvCxnSpPr>
          <p:cNvPr id="18" name="直線矢印コネクタ 17"/>
          <p:cNvCxnSpPr/>
          <p:nvPr/>
        </p:nvCxnSpPr>
        <p:spPr>
          <a:xfrm>
            <a:off x="4193660" y="4810807"/>
            <a:ext cx="0" cy="611980"/>
          </a:xfrm>
          <a:prstGeom prst="straightConnector1">
            <a:avLst/>
          </a:prstGeom>
          <a:ln>
            <a:solidFill>
              <a:srgbClr val="3366FF"/>
            </a:solidFill>
            <a:tailEnd type="arrow"/>
          </a:ln>
        </p:spPr>
        <p:style>
          <a:lnRef idx="2">
            <a:schemeClr val="dk1"/>
          </a:lnRef>
          <a:fillRef idx="0">
            <a:schemeClr val="dk1"/>
          </a:fillRef>
          <a:effectRef idx="1">
            <a:schemeClr val="dk1"/>
          </a:effectRef>
          <a:fontRef idx="minor">
            <a:schemeClr val="tx1"/>
          </a:fontRef>
        </p:style>
      </p:cxnSp>
      <p:cxnSp>
        <p:nvCxnSpPr>
          <p:cNvPr id="19" name="直線矢印コネクタ 18"/>
          <p:cNvCxnSpPr/>
          <p:nvPr/>
        </p:nvCxnSpPr>
        <p:spPr>
          <a:xfrm>
            <a:off x="5065186" y="4810807"/>
            <a:ext cx="0" cy="611980"/>
          </a:xfrm>
          <a:prstGeom prst="straightConnector1">
            <a:avLst/>
          </a:prstGeom>
          <a:ln>
            <a:solidFill>
              <a:srgbClr val="3366FF"/>
            </a:solidFill>
            <a:tailEnd type="arrow"/>
          </a:ln>
        </p:spPr>
        <p:style>
          <a:lnRef idx="2">
            <a:schemeClr val="dk1"/>
          </a:lnRef>
          <a:fillRef idx="0">
            <a:schemeClr val="dk1"/>
          </a:fillRef>
          <a:effectRef idx="1">
            <a:schemeClr val="dk1"/>
          </a:effectRef>
          <a:fontRef idx="minor">
            <a:schemeClr val="tx1"/>
          </a:fontRef>
        </p:style>
      </p:cxnSp>
      <p:cxnSp>
        <p:nvCxnSpPr>
          <p:cNvPr id="20" name="直線矢印コネクタ 19"/>
          <p:cNvCxnSpPr/>
          <p:nvPr/>
        </p:nvCxnSpPr>
        <p:spPr>
          <a:xfrm>
            <a:off x="5600100" y="4811550"/>
            <a:ext cx="0" cy="611980"/>
          </a:xfrm>
          <a:prstGeom prst="straightConnector1">
            <a:avLst/>
          </a:prstGeom>
          <a:ln>
            <a:solidFill>
              <a:srgbClr val="3366FF"/>
            </a:solidFill>
            <a:tailEnd type="arrow"/>
          </a:ln>
        </p:spPr>
        <p:style>
          <a:lnRef idx="2">
            <a:schemeClr val="dk1"/>
          </a:lnRef>
          <a:fillRef idx="0">
            <a:schemeClr val="dk1"/>
          </a:fillRef>
          <a:effectRef idx="1">
            <a:schemeClr val="dk1"/>
          </a:effectRef>
          <a:fontRef idx="minor">
            <a:schemeClr val="tx1"/>
          </a:fontRef>
        </p:style>
      </p:cxnSp>
      <p:sp>
        <p:nvSpPr>
          <p:cNvPr id="21" name="テキスト ボックス 20"/>
          <p:cNvSpPr txBox="1"/>
          <p:nvPr/>
        </p:nvSpPr>
        <p:spPr>
          <a:xfrm>
            <a:off x="6000808" y="4347204"/>
            <a:ext cx="2785133" cy="461665"/>
          </a:xfrm>
          <a:prstGeom prst="rect">
            <a:avLst/>
          </a:prstGeom>
          <a:noFill/>
        </p:spPr>
        <p:txBody>
          <a:bodyPr wrap="square" rtlCol="0">
            <a:spAutoFit/>
          </a:bodyPr>
          <a:lstStyle/>
          <a:p>
            <a:r>
              <a:rPr kumimoji="1" lang="ja-JP" altLang="en-US" sz="2400" dirty="0" smtClean="0"/>
              <a:t>メソッド</a:t>
            </a:r>
            <a:r>
              <a:rPr lang="en-US" altLang="ja-JP" sz="2400" dirty="0" smtClean="0"/>
              <a:t>C</a:t>
            </a:r>
            <a:r>
              <a:rPr kumimoji="1" lang="en-US" altLang="ja-JP" sz="2400" dirty="0" smtClean="0"/>
              <a:t>(</a:t>
            </a:r>
            <a:r>
              <a:rPr kumimoji="1" lang="ja-JP" altLang="en-US" sz="2400" dirty="0" smtClean="0"/>
              <a:t>型</a:t>
            </a:r>
            <a:r>
              <a:rPr lang="en-US" altLang="ja-JP" sz="2400" dirty="0" smtClean="0"/>
              <a:t>W</a:t>
            </a:r>
            <a:r>
              <a:rPr kumimoji="1" lang="en-US" altLang="ja-JP" sz="2400" dirty="0" smtClean="0"/>
              <a:t>,</a:t>
            </a:r>
            <a:r>
              <a:rPr kumimoji="1" lang="ja-JP" altLang="en-US" sz="2400" dirty="0" smtClean="0"/>
              <a:t>型</a:t>
            </a:r>
            <a:r>
              <a:rPr lang="en-US" altLang="ja-JP" sz="2400" dirty="0"/>
              <a:t>Z</a:t>
            </a:r>
            <a:r>
              <a:rPr kumimoji="1" lang="en-US" altLang="ja-JP" sz="2400" dirty="0" smtClean="0"/>
              <a:t>);</a:t>
            </a:r>
            <a:endParaRPr kumimoji="1" lang="ja-JP" altLang="en-US" sz="2400" dirty="0"/>
          </a:p>
        </p:txBody>
      </p:sp>
      <p:cxnSp>
        <p:nvCxnSpPr>
          <p:cNvPr id="22" name="直線矢印コネクタ 21"/>
          <p:cNvCxnSpPr/>
          <p:nvPr/>
        </p:nvCxnSpPr>
        <p:spPr>
          <a:xfrm>
            <a:off x="6628347" y="4808869"/>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テキスト ボックス 22"/>
          <p:cNvSpPr txBox="1"/>
          <p:nvPr/>
        </p:nvSpPr>
        <p:spPr>
          <a:xfrm>
            <a:off x="6467689" y="5471051"/>
            <a:ext cx="321316" cy="461665"/>
          </a:xfrm>
          <a:prstGeom prst="rect">
            <a:avLst/>
          </a:prstGeom>
          <a:noFill/>
        </p:spPr>
        <p:txBody>
          <a:bodyPr wrap="square" rtlCol="0">
            <a:spAutoFit/>
          </a:bodyPr>
          <a:lstStyle/>
          <a:p>
            <a:r>
              <a:rPr lang="en-US" altLang="ja-JP" sz="2400" dirty="0" smtClean="0"/>
              <a:t>2</a:t>
            </a:r>
            <a:endParaRPr kumimoji="1" lang="ja-JP" altLang="en-US" sz="2400" dirty="0"/>
          </a:p>
        </p:txBody>
      </p:sp>
      <p:cxnSp>
        <p:nvCxnSpPr>
          <p:cNvPr id="24" name="直線矢印コネクタ 23"/>
          <p:cNvCxnSpPr/>
          <p:nvPr/>
        </p:nvCxnSpPr>
        <p:spPr>
          <a:xfrm>
            <a:off x="7499873" y="4808869"/>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 name="直線矢印コネクタ 24"/>
          <p:cNvCxnSpPr/>
          <p:nvPr/>
        </p:nvCxnSpPr>
        <p:spPr>
          <a:xfrm>
            <a:off x="8148754" y="4809612"/>
            <a:ext cx="0" cy="6119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6" name="テキスト ボックス 25"/>
          <p:cNvSpPr txBox="1"/>
          <p:nvPr/>
        </p:nvSpPr>
        <p:spPr>
          <a:xfrm>
            <a:off x="7339215" y="5471051"/>
            <a:ext cx="321316" cy="461665"/>
          </a:xfrm>
          <a:prstGeom prst="rect">
            <a:avLst/>
          </a:prstGeom>
          <a:noFill/>
        </p:spPr>
        <p:txBody>
          <a:bodyPr wrap="square" rtlCol="0">
            <a:spAutoFit/>
          </a:bodyPr>
          <a:lstStyle/>
          <a:p>
            <a:r>
              <a:rPr lang="en-US" altLang="ja-JP" sz="2400" dirty="0" smtClean="0"/>
              <a:t>3</a:t>
            </a:r>
            <a:endParaRPr kumimoji="1" lang="ja-JP" altLang="en-US" sz="2400" dirty="0"/>
          </a:p>
        </p:txBody>
      </p:sp>
      <p:sp>
        <p:nvSpPr>
          <p:cNvPr id="27" name="テキスト ボックス 26"/>
          <p:cNvSpPr txBox="1"/>
          <p:nvPr/>
        </p:nvSpPr>
        <p:spPr>
          <a:xfrm>
            <a:off x="7988096" y="5471051"/>
            <a:ext cx="321316" cy="461665"/>
          </a:xfrm>
          <a:prstGeom prst="rect">
            <a:avLst/>
          </a:prstGeom>
          <a:noFill/>
        </p:spPr>
        <p:txBody>
          <a:bodyPr wrap="square" rtlCol="0">
            <a:spAutoFit/>
          </a:bodyPr>
          <a:lstStyle/>
          <a:p>
            <a:r>
              <a:rPr kumimoji="1" lang="en-US" altLang="ja-JP" sz="2400" dirty="0" smtClean="0"/>
              <a:t>1</a:t>
            </a:r>
            <a:endParaRPr kumimoji="1" lang="ja-JP" altLang="en-US" sz="2400" dirty="0"/>
          </a:p>
        </p:txBody>
      </p:sp>
    </p:spTree>
    <p:extLst>
      <p:ext uri="{BB962C8B-B14F-4D97-AF65-F5344CB8AC3E}">
        <p14:creationId xmlns:p14="http://schemas.microsoft.com/office/powerpoint/2010/main" val="2442483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23" grpId="0"/>
      <p:bldP spid="26"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図形グループ 6"/>
          <p:cNvGrpSpPr/>
          <p:nvPr/>
        </p:nvGrpSpPr>
        <p:grpSpPr>
          <a:xfrm>
            <a:off x="243523" y="3221718"/>
            <a:ext cx="8661437" cy="2091727"/>
            <a:chOff x="1007280" y="4378763"/>
            <a:chExt cx="8661437" cy="2091727"/>
          </a:xfrm>
        </p:grpSpPr>
        <p:sp>
          <p:nvSpPr>
            <p:cNvPr id="19" name="右矢印 18"/>
            <p:cNvSpPr/>
            <p:nvPr/>
          </p:nvSpPr>
          <p:spPr>
            <a:xfrm>
              <a:off x="2353512" y="4934761"/>
              <a:ext cx="833561"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22" name="図形グループ 21"/>
            <p:cNvGrpSpPr/>
            <p:nvPr/>
          </p:nvGrpSpPr>
          <p:grpSpPr>
            <a:xfrm>
              <a:off x="3257796" y="4378763"/>
              <a:ext cx="2963195" cy="2091727"/>
              <a:chOff x="3760986" y="4470090"/>
              <a:chExt cx="2605013" cy="1882053"/>
            </a:xfrm>
          </p:grpSpPr>
          <p:sp>
            <p:nvSpPr>
              <p:cNvPr id="20" name="雲形吹き出し 19"/>
              <p:cNvSpPr/>
              <p:nvPr/>
            </p:nvSpPr>
            <p:spPr>
              <a:xfrm>
                <a:off x="3760986" y="4470090"/>
                <a:ext cx="2230541" cy="1356088"/>
              </a:xfrm>
              <a:prstGeom prst="cloudCallout">
                <a:avLst>
                  <a:gd name="adj1" fmla="val 49348"/>
                  <a:gd name="adj2" fmla="val 75706"/>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類似文字列マッチング</a:t>
                </a:r>
                <a:endParaRPr lang="en-US" altLang="ja-JP" dirty="0" smtClean="0"/>
              </a:p>
              <a:p>
                <a:pPr algn="ctr"/>
                <a:r>
                  <a:rPr kumimoji="1" lang="ja-JP" altLang="en-US" dirty="0" smtClean="0"/>
                  <a:t>アルゴリズム</a:t>
                </a:r>
                <a:endParaRPr kumimoji="1" lang="ja-JP" altLang="en-US" dirty="0"/>
              </a:p>
            </p:txBody>
          </p:sp>
          <p:sp>
            <p:nvSpPr>
              <p:cNvPr id="21" name="正方形/長方形 20"/>
              <p:cNvSpPr/>
              <p:nvPr/>
            </p:nvSpPr>
            <p:spPr>
              <a:xfrm>
                <a:off x="5372838" y="5681761"/>
                <a:ext cx="993161" cy="67038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sp>
          <p:nvSpPr>
            <p:cNvPr id="23" name="右矢印 22"/>
            <p:cNvSpPr/>
            <p:nvPr/>
          </p:nvSpPr>
          <p:spPr>
            <a:xfrm>
              <a:off x="5893850" y="4934761"/>
              <a:ext cx="869807"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6835309" y="4655630"/>
              <a:ext cx="2833408" cy="104918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000" dirty="0" smtClean="0"/>
                <a:t>フェイズ間の</a:t>
              </a:r>
              <a:r>
                <a:rPr lang="ja-JP" altLang="en-US" sz="2000" dirty="0" smtClean="0"/>
                <a:t>類似度</a:t>
              </a:r>
              <a:endParaRPr lang="en-US" altLang="ja-JP" sz="2000" dirty="0" smtClean="0"/>
            </a:p>
            <a:p>
              <a:pPr algn="ctr"/>
              <a:r>
                <a:rPr kumimoji="1" lang="en-US" altLang="ja-JP" sz="2000" dirty="0" smtClean="0"/>
                <a:t>+</a:t>
              </a:r>
            </a:p>
            <a:p>
              <a:pPr algn="ctr"/>
              <a:r>
                <a:rPr lang="ja-JP" altLang="en-US" sz="2000" dirty="0" smtClean="0"/>
                <a:t>メソッド呼出の対応関係</a:t>
              </a:r>
              <a:endParaRPr kumimoji="1" lang="ja-JP" altLang="en-US" sz="2000" dirty="0"/>
            </a:p>
          </p:txBody>
        </p:sp>
        <p:sp>
          <p:nvSpPr>
            <p:cNvPr id="26" name="正方形/長方形 25"/>
            <p:cNvSpPr/>
            <p:nvPr/>
          </p:nvSpPr>
          <p:spPr>
            <a:xfrm>
              <a:off x="1007280" y="4553256"/>
              <a:ext cx="1195350" cy="566271"/>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正規化後フェイズ</a:t>
              </a:r>
              <a:r>
                <a:rPr lang="en-US" altLang="ja-JP" dirty="0"/>
                <a:t>X</a:t>
              </a:r>
              <a:endParaRPr kumimoji="1" lang="ja-JP" altLang="en-US" dirty="0"/>
            </a:p>
          </p:txBody>
        </p:sp>
        <p:sp>
          <p:nvSpPr>
            <p:cNvPr id="27" name="正方形/長方形 26"/>
            <p:cNvSpPr/>
            <p:nvPr/>
          </p:nvSpPr>
          <p:spPr>
            <a:xfrm>
              <a:off x="1007280" y="5223017"/>
              <a:ext cx="1195350" cy="56627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正規化後フェイズ</a:t>
              </a:r>
              <a:r>
                <a:rPr lang="en-US" altLang="ja-JP" dirty="0" smtClean="0"/>
                <a:t>Y</a:t>
              </a:r>
              <a:endParaRPr kumimoji="1" lang="ja-JP" altLang="en-US" dirty="0"/>
            </a:p>
          </p:txBody>
        </p:sp>
      </p:grpSp>
      <p:sp>
        <p:nvSpPr>
          <p:cNvPr id="2" name="タイトル 1"/>
          <p:cNvSpPr>
            <a:spLocks noGrp="1"/>
          </p:cNvSpPr>
          <p:nvPr>
            <p:ph type="title"/>
          </p:nvPr>
        </p:nvSpPr>
        <p:spPr/>
        <p:txBody>
          <a:bodyPr/>
          <a:lstStyle/>
          <a:p>
            <a:r>
              <a:rPr lang="ja-JP" altLang="en-US" dirty="0" smtClean="0"/>
              <a:t>手順</a:t>
            </a:r>
            <a:r>
              <a:rPr lang="en-US" altLang="ja-JP" dirty="0" smtClean="0"/>
              <a:t>3</a:t>
            </a:r>
            <a:r>
              <a:rPr lang="en-US" altLang="ja-JP" dirty="0"/>
              <a:t>. </a:t>
            </a:r>
            <a:r>
              <a:rPr lang="ja-JP" altLang="en-US" dirty="0" smtClean="0"/>
              <a:t>フェイズマッチング</a:t>
            </a:r>
            <a:endParaRPr kumimoji="1" lang="ja-JP" altLang="en-US" dirty="0"/>
          </a:p>
        </p:txBody>
      </p:sp>
      <p:sp>
        <p:nvSpPr>
          <p:cNvPr id="3" name="コンテンツ プレースホルダー 2"/>
          <p:cNvSpPr>
            <a:spLocks noGrp="1"/>
          </p:cNvSpPr>
          <p:nvPr>
            <p:ph idx="1"/>
          </p:nvPr>
        </p:nvSpPr>
        <p:spPr/>
        <p:txBody>
          <a:bodyPr/>
          <a:lstStyle/>
          <a:p>
            <a:r>
              <a:rPr lang="ja-JP" altLang="en-US" dirty="0"/>
              <a:t>動的計画法を用いた類似文字列</a:t>
            </a:r>
            <a:r>
              <a:rPr lang="ja-JP" altLang="en-US" dirty="0" smtClean="0"/>
              <a:t>マッチングアルゴリズム</a:t>
            </a:r>
            <a:r>
              <a:rPr lang="en-US" altLang="ja-JP" dirty="0" smtClean="0"/>
              <a:t> [</a:t>
            </a:r>
            <a:r>
              <a:rPr lang="en-US" altLang="ja-JP" dirty="0"/>
              <a:t>3</a:t>
            </a:r>
            <a:r>
              <a:rPr lang="en-US" altLang="ja-JP" dirty="0" smtClean="0"/>
              <a:t>] </a:t>
            </a:r>
            <a:r>
              <a:rPr lang="ja-JP" altLang="en-US" dirty="0" smtClean="0"/>
              <a:t>を</a:t>
            </a:r>
            <a:r>
              <a:rPr lang="ja-JP" altLang="en-US" dirty="0"/>
              <a:t>使用</a:t>
            </a:r>
            <a:endParaRPr lang="en-US" altLang="ja-JP" dirty="0"/>
          </a:p>
          <a:p>
            <a:pPr lvl="1"/>
            <a:r>
              <a:rPr lang="en-US" altLang="ja-JP" dirty="0" smtClean="0"/>
              <a:t>1</a:t>
            </a:r>
            <a:r>
              <a:rPr lang="ja-JP" altLang="en-US" dirty="0"/>
              <a:t>メソッド</a:t>
            </a:r>
            <a:r>
              <a:rPr lang="ja-JP" altLang="en-US" dirty="0" smtClean="0"/>
              <a:t>呼び出しを</a:t>
            </a:r>
            <a:r>
              <a:rPr lang="en-US" altLang="ja-JP" dirty="0"/>
              <a:t>1</a:t>
            </a:r>
            <a:r>
              <a:rPr lang="ja-JP" altLang="en-US" dirty="0"/>
              <a:t>文字に対応付けて</a:t>
            </a:r>
            <a:r>
              <a:rPr lang="ja-JP" altLang="en-US" dirty="0" smtClean="0"/>
              <a:t>適用</a:t>
            </a:r>
            <a:endParaRPr lang="en-US" altLang="ja-JP" dirty="0" smtClean="0"/>
          </a:p>
          <a:p>
            <a:endParaRPr lang="en-US" altLang="ja-JP" dirty="0"/>
          </a:p>
          <a:p>
            <a:endParaRPr lang="en-US" altLang="ja-JP" dirty="0" smtClean="0"/>
          </a:p>
          <a:p>
            <a:endParaRPr lang="en-US" altLang="ja-JP" dirty="0"/>
          </a:p>
          <a:p>
            <a:r>
              <a:rPr lang="ja-JP" altLang="en-US" dirty="0"/>
              <a:t>全フェイズの比較後，類似度が高いもの</a:t>
            </a:r>
            <a:r>
              <a:rPr lang="ja-JP" altLang="en-US" dirty="0" smtClean="0"/>
              <a:t>からフェイズ</a:t>
            </a:r>
            <a:r>
              <a:rPr lang="ja-JP" altLang="en-US" dirty="0"/>
              <a:t>を対応付ける．</a:t>
            </a:r>
          </a:p>
          <a:p>
            <a:endParaRPr lang="en-US" altLang="ja-JP" dirty="0" smtClean="0"/>
          </a:p>
          <a:p>
            <a:endParaRPr lang="en-US" altLang="ja-JP" dirty="0" smtClean="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15</a:t>
            </a:fld>
            <a:endParaRPr kumimoji="1" lang="ja-JP" altLang="en-US"/>
          </a:p>
        </p:txBody>
      </p:sp>
      <p:sp>
        <p:nvSpPr>
          <p:cNvPr id="5" name="正方形/長方形 4"/>
          <p:cNvSpPr/>
          <p:nvPr/>
        </p:nvSpPr>
        <p:spPr>
          <a:xfrm>
            <a:off x="1689646" y="6009385"/>
            <a:ext cx="6010320" cy="646331"/>
          </a:xfrm>
          <a:prstGeom prst="rect">
            <a:avLst/>
          </a:prstGeom>
          <a:solidFill>
            <a:schemeClr val="bg1"/>
          </a:solidFill>
        </p:spPr>
        <p:txBody>
          <a:bodyPr wrap="square">
            <a:spAutoFit/>
          </a:bodyPr>
          <a:lstStyle/>
          <a:p>
            <a:r>
              <a:rPr lang="en-US" altLang="ja-JP" dirty="0" smtClean="0"/>
              <a:t>[3] </a:t>
            </a:r>
            <a:r>
              <a:rPr lang="en-US" altLang="ja-JP" dirty="0"/>
              <a:t>R. B. </a:t>
            </a:r>
            <a:r>
              <a:rPr lang="en-US" altLang="ja-JP" dirty="0" smtClean="0"/>
              <a:t>Yates, et al.: </a:t>
            </a:r>
            <a:r>
              <a:rPr lang="en-US" altLang="ja-JP" i="1" dirty="0" smtClean="0"/>
              <a:t> </a:t>
            </a:r>
          </a:p>
          <a:p>
            <a:r>
              <a:rPr lang="en-US" altLang="ja-JP" i="1" dirty="0" smtClean="0"/>
              <a:t>     Modern </a:t>
            </a:r>
            <a:r>
              <a:rPr lang="en-US" altLang="ja-JP" i="1" dirty="0"/>
              <a:t>Information Retrieval. </a:t>
            </a:r>
            <a:r>
              <a:rPr lang="en-US" altLang="ja-JP" dirty="0" smtClean="0"/>
              <a:t>Addison </a:t>
            </a:r>
            <a:r>
              <a:rPr lang="en-US" altLang="ja-JP" dirty="0"/>
              <a:t>Wesley, </a:t>
            </a:r>
            <a:r>
              <a:rPr lang="en-US" altLang="ja-JP" dirty="0" smtClean="0"/>
              <a:t>1999.</a:t>
            </a:r>
            <a:endParaRPr lang="en-US" altLang="ja-JP" dirty="0"/>
          </a:p>
        </p:txBody>
      </p:sp>
    </p:spTree>
    <p:extLst>
      <p:ext uri="{BB962C8B-B14F-4D97-AF65-F5344CB8AC3E}">
        <p14:creationId xmlns:p14="http://schemas.microsoft.com/office/powerpoint/2010/main" val="1998528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p:cNvSpPr/>
          <p:nvPr/>
        </p:nvSpPr>
        <p:spPr>
          <a:xfrm>
            <a:off x="-4286" y="5777467"/>
            <a:ext cx="3263811" cy="8989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マッチングアルゴリズム適用例</a:t>
            </a:r>
            <a:endParaRPr kumimoji="1" lang="ja-JP" altLang="en-US" dirty="0"/>
          </a:p>
        </p:txBody>
      </p:sp>
      <p:sp>
        <p:nvSpPr>
          <p:cNvPr id="38" name="コンテンツ プレースホルダー 37"/>
          <p:cNvSpPr>
            <a:spLocks noGrp="1"/>
          </p:cNvSpPr>
          <p:nvPr>
            <p:ph idx="1"/>
          </p:nvPr>
        </p:nvSpPr>
        <p:spPr/>
        <p:txBody>
          <a:bodyPr/>
          <a:lstStyle/>
          <a:p>
            <a:r>
              <a:rPr lang="en-US" altLang="en-US" dirty="0" smtClean="0"/>
              <a:t>メソッド呼び出しの対応</a:t>
            </a:r>
            <a:r>
              <a:rPr lang="ja-JP" altLang="en-US" dirty="0" smtClean="0"/>
              <a:t>数が最大になるようにマッチング</a:t>
            </a: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16</a:t>
            </a:fld>
            <a:endParaRPr kumimoji="1" lang="ja-JP" altLang="en-US"/>
          </a:p>
        </p:txBody>
      </p:sp>
      <p:grpSp>
        <p:nvGrpSpPr>
          <p:cNvPr id="6" name="図形グループ 5"/>
          <p:cNvGrpSpPr/>
          <p:nvPr/>
        </p:nvGrpSpPr>
        <p:grpSpPr>
          <a:xfrm>
            <a:off x="4904003" y="5325406"/>
            <a:ext cx="2812357" cy="397190"/>
            <a:chOff x="674141" y="727364"/>
            <a:chExt cx="2812357" cy="397190"/>
          </a:xfrm>
        </p:grpSpPr>
        <p:sp>
          <p:nvSpPr>
            <p:cNvPr id="16" name="四角形吹き出し 15"/>
            <p:cNvSpPr/>
            <p:nvPr/>
          </p:nvSpPr>
          <p:spPr>
            <a:xfrm>
              <a:off x="674141" y="727364"/>
              <a:ext cx="752527"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sp>
          <p:nvSpPr>
            <p:cNvPr id="17" name="テキスト ボックス 16"/>
            <p:cNvSpPr txBox="1"/>
            <p:nvPr/>
          </p:nvSpPr>
          <p:spPr>
            <a:xfrm>
              <a:off x="1410990" y="740448"/>
              <a:ext cx="2075508" cy="369332"/>
            </a:xfrm>
            <a:prstGeom prst="rect">
              <a:avLst/>
            </a:prstGeom>
            <a:noFill/>
          </p:spPr>
          <p:txBody>
            <a:bodyPr wrap="none" rtlCol="0">
              <a:spAutoFit/>
            </a:bodyPr>
            <a:lstStyle/>
            <a:p>
              <a:r>
                <a:rPr lang="ja-JP" altLang="en-US" dirty="0" smtClean="0"/>
                <a:t>・・・メソッド呼び出し</a:t>
              </a:r>
              <a:endParaRPr kumimoji="1" lang="ja-JP" altLang="en-US" dirty="0"/>
            </a:p>
          </p:txBody>
        </p:sp>
      </p:grpSp>
      <p:grpSp>
        <p:nvGrpSpPr>
          <p:cNvPr id="7" name="図形グループ 6"/>
          <p:cNvGrpSpPr/>
          <p:nvPr/>
        </p:nvGrpSpPr>
        <p:grpSpPr>
          <a:xfrm>
            <a:off x="4896837" y="5846285"/>
            <a:ext cx="3966518" cy="369332"/>
            <a:chOff x="3711234" y="804013"/>
            <a:chExt cx="3966518" cy="369332"/>
          </a:xfrm>
        </p:grpSpPr>
        <p:cxnSp>
          <p:nvCxnSpPr>
            <p:cNvPr id="14" name="直線コネクタ 13"/>
            <p:cNvCxnSpPr/>
            <p:nvPr/>
          </p:nvCxnSpPr>
          <p:spPr>
            <a:xfrm flipH="1">
              <a:off x="3711234" y="988679"/>
              <a:ext cx="736848"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sp>
          <p:nvSpPr>
            <p:cNvPr id="15" name="テキスト ボックス 14"/>
            <p:cNvSpPr txBox="1"/>
            <p:nvPr/>
          </p:nvSpPr>
          <p:spPr>
            <a:xfrm>
              <a:off x="4448082" y="804013"/>
              <a:ext cx="3229670" cy="369332"/>
            </a:xfrm>
            <a:prstGeom prst="rect">
              <a:avLst/>
            </a:prstGeom>
            <a:noFill/>
          </p:spPr>
          <p:txBody>
            <a:bodyPr wrap="none" rtlCol="0">
              <a:spAutoFit/>
            </a:bodyPr>
            <a:lstStyle/>
            <a:p>
              <a:r>
                <a:rPr lang="ja-JP" altLang="en-US" dirty="0" smtClean="0"/>
                <a:t>・・・メソッド呼び出しの対応関係</a:t>
              </a:r>
              <a:endParaRPr kumimoji="1" lang="ja-JP" altLang="en-US" dirty="0"/>
            </a:p>
          </p:txBody>
        </p:sp>
      </p:grpSp>
      <p:sp>
        <p:nvSpPr>
          <p:cNvPr id="19" name="正方形/長方形 18"/>
          <p:cNvSpPr/>
          <p:nvPr/>
        </p:nvSpPr>
        <p:spPr>
          <a:xfrm>
            <a:off x="463430" y="3776537"/>
            <a:ext cx="1751265" cy="241470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20" name="四角形吹き出し 19"/>
          <p:cNvSpPr/>
          <p:nvPr/>
        </p:nvSpPr>
        <p:spPr>
          <a:xfrm>
            <a:off x="631253" y="4006543"/>
            <a:ext cx="1410990" cy="397190"/>
          </a:xfrm>
          <a:prstGeom prst="wedgeRectCallout">
            <a:avLst>
              <a:gd name="adj1" fmla="val 9923"/>
              <a:gd name="adj2" fmla="val -12529"/>
            </a:avLst>
          </a:prstGeom>
          <a:ln>
            <a:solidFill>
              <a:schemeClr val="accent3">
                <a:shade val="95000"/>
                <a:satMod val="10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0(1,2)</a:t>
            </a:r>
            <a:endParaRPr kumimoji="1" lang="ja-JP" altLang="en-US" dirty="0"/>
          </a:p>
        </p:txBody>
      </p:sp>
      <p:sp>
        <p:nvSpPr>
          <p:cNvPr id="21" name="四角形吹き出し 20"/>
          <p:cNvSpPr/>
          <p:nvPr/>
        </p:nvSpPr>
        <p:spPr>
          <a:xfrm>
            <a:off x="631253" y="4403733"/>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3(1,1)</a:t>
            </a:r>
            <a:endParaRPr kumimoji="1" lang="ja-JP" altLang="en-US" dirty="0"/>
          </a:p>
        </p:txBody>
      </p:sp>
      <p:sp>
        <p:nvSpPr>
          <p:cNvPr id="22" name="四角形吹き出し 21"/>
          <p:cNvSpPr/>
          <p:nvPr/>
        </p:nvSpPr>
        <p:spPr>
          <a:xfrm>
            <a:off x="631253" y="4811307"/>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2(3,1)</a:t>
            </a:r>
            <a:endParaRPr kumimoji="1" lang="ja-JP" altLang="en-US" dirty="0"/>
          </a:p>
        </p:txBody>
      </p:sp>
      <p:sp>
        <p:nvSpPr>
          <p:cNvPr id="23" name="四角形吹き出し 22"/>
          <p:cNvSpPr/>
          <p:nvPr/>
        </p:nvSpPr>
        <p:spPr>
          <a:xfrm>
            <a:off x="631253" y="5208497"/>
            <a:ext cx="1410990" cy="397190"/>
          </a:xfrm>
          <a:prstGeom prst="wedgeRectCallout">
            <a:avLst>
              <a:gd name="adj1" fmla="val 9923"/>
              <a:gd name="adj2" fmla="val -12529"/>
            </a:avLst>
          </a:prstGeom>
          <a:ln/>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2(1,3)</a:t>
            </a:r>
            <a:endParaRPr kumimoji="1" lang="ja-JP" altLang="en-US" dirty="0"/>
          </a:p>
        </p:txBody>
      </p:sp>
      <p:sp>
        <p:nvSpPr>
          <p:cNvPr id="24" name="四角形吹き出し 23"/>
          <p:cNvSpPr/>
          <p:nvPr/>
        </p:nvSpPr>
        <p:spPr>
          <a:xfrm>
            <a:off x="631253" y="5605687"/>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3(4)</a:t>
            </a:r>
            <a:endParaRPr kumimoji="1" lang="ja-JP" altLang="en-US" dirty="0"/>
          </a:p>
        </p:txBody>
      </p:sp>
      <p:sp>
        <p:nvSpPr>
          <p:cNvPr id="25" name="テキスト ボックス 24"/>
          <p:cNvSpPr txBox="1"/>
          <p:nvPr/>
        </p:nvSpPr>
        <p:spPr>
          <a:xfrm>
            <a:off x="792661" y="6215617"/>
            <a:ext cx="1088158" cy="369332"/>
          </a:xfrm>
          <a:prstGeom prst="rect">
            <a:avLst/>
          </a:prstGeom>
          <a:noFill/>
        </p:spPr>
        <p:txBody>
          <a:bodyPr wrap="none" rtlCol="0">
            <a:spAutoFit/>
          </a:bodyPr>
          <a:lstStyle/>
          <a:p>
            <a:r>
              <a:rPr kumimoji="1" lang="ja-JP" altLang="en-US" dirty="0" smtClean="0"/>
              <a:t>フェイズ</a:t>
            </a:r>
            <a:r>
              <a:rPr lang="en-US" altLang="ja-JP" dirty="0" smtClean="0"/>
              <a:t>α</a:t>
            </a:r>
            <a:endParaRPr kumimoji="1" lang="ja-JP" altLang="en-US" dirty="0"/>
          </a:p>
        </p:txBody>
      </p:sp>
      <p:sp>
        <p:nvSpPr>
          <p:cNvPr id="26" name="正方形/長方形 25"/>
          <p:cNvSpPr/>
          <p:nvPr/>
        </p:nvSpPr>
        <p:spPr>
          <a:xfrm>
            <a:off x="2826381" y="3776537"/>
            <a:ext cx="1751265" cy="241470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27" name="四角形吹き出し 26"/>
          <p:cNvSpPr/>
          <p:nvPr/>
        </p:nvSpPr>
        <p:spPr>
          <a:xfrm>
            <a:off x="2994204" y="4006543"/>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0(1,2)</a:t>
            </a:r>
            <a:endParaRPr kumimoji="1" lang="ja-JP" altLang="en-US" dirty="0"/>
          </a:p>
        </p:txBody>
      </p:sp>
      <p:sp>
        <p:nvSpPr>
          <p:cNvPr id="28" name="四角形吹き出し 27"/>
          <p:cNvSpPr/>
          <p:nvPr/>
        </p:nvSpPr>
        <p:spPr>
          <a:xfrm>
            <a:off x="2994204" y="4403733"/>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0(1,1,2)</a:t>
            </a:r>
            <a:endParaRPr kumimoji="1" lang="ja-JP" altLang="en-US" dirty="0"/>
          </a:p>
        </p:txBody>
      </p:sp>
      <p:sp>
        <p:nvSpPr>
          <p:cNvPr id="29" name="四角形吹き出し 28"/>
          <p:cNvSpPr/>
          <p:nvPr/>
        </p:nvSpPr>
        <p:spPr>
          <a:xfrm>
            <a:off x="2994204" y="4811307"/>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3(1,1)</a:t>
            </a:r>
            <a:endParaRPr kumimoji="1" lang="ja-JP" altLang="en-US" dirty="0"/>
          </a:p>
        </p:txBody>
      </p:sp>
      <p:sp>
        <p:nvSpPr>
          <p:cNvPr id="30" name="四角形吹き出し 29"/>
          <p:cNvSpPr/>
          <p:nvPr/>
        </p:nvSpPr>
        <p:spPr>
          <a:xfrm>
            <a:off x="2994204" y="5208497"/>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2(3,1)</a:t>
            </a:r>
            <a:endParaRPr kumimoji="1" lang="ja-JP" altLang="en-US" dirty="0"/>
          </a:p>
        </p:txBody>
      </p:sp>
      <p:sp>
        <p:nvSpPr>
          <p:cNvPr id="31" name="四角形吹き出し 30"/>
          <p:cNvSpPr/>
          <p:nvPr/>
        </p:nvSpPr>
        <p:spPr>
          <a:xfrm>
            <a:off x="2994204" y="5605687"/>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3(4)</a:t>
            </a:r>
            <a:endParaRPr kumimoji="1" lang="ja-JP" altLang="en-US" dirty="0"/>
          </a:p>
        </p:txBody>
      </p:sp>
      <p:sp>
        <p:nvSpPr>
          <p:cNvPr id="32" name="テキスト ボックス 31"/>
          <p:cNvSpPr txBox="1"/>
          <p:nvPr/>
        </p:nvSpPr>
        <p:spPr>
          <a:xfrm>
            <a:off x="3155612" y="6215617"/>
            <a:ext cx="1087482" cy="369332"/>
          </a:xfrm>
          <a:prstGeom prst="rect">
            <a:avLst/>
          </a:prstGeom>
          <a:noFill/>
        </p:spPr>
        <p:txBody>
          <a:bodyPr wrap="none" rtlCol="0">
            <a:spAutoFit/>
          </a:bodyPr>
          <a:lstStyle/>
          <a:p>
            <a:r>
              <a:rPr kumimoji="1" lang="ja-JP" altLang="en-US" dirty="0" smtClean="0"/>
              <a:t>フェイズ</a:t>
            </a:r>
            <a:r>
              <a:rPr lang="en-US" altLang="ja-JP" dirty="0" smtClean="0"/>
              <a:t>β</a:t>
            </a:r>
            <a:endParaRPr kumimoji="1" lang="ja-JP" altLang="en-US" dirty="0"/>
          </a:p>
        </p:txBody>
      </p:sp>
      <p:cxnSp>
        <p:nvCxnSpPr>
          <p:cNvPr id="33" name="直線コネクタ 32"/>
          <p:cNvCxnSpPr>
            <a:stCxn id="27" idx="1"/>
            <a:endCxn id="20" idx="3"/>
          </p:cNvCxnSpPr>
          <p:nvPr/>
        </p:nvCxnSpPr>
        <p:spPr>
          <a:xfrm flipH="1">
            <a:off x="2042243" y="4205138"/>
            <a:ext cx="951961"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34" name="直線コネクタ 33"/>
          <p:cNvCxnSpPr/>
          <p:nvPr/>
        </p:nvCxnSpPr>
        <p:spPr>
          <a:xfrm flipH="1">
            <a:off x="2042243" y="5800090"/>
            <a:ext cx="951961"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35" name="直線コネクタ 34"/>
          <p:cNvCxnSpPr>
            <a:stCxn id="29" idx="1"/>
            <a:endCxn id="21" idx="3"/>
          </p:cNvCxnSpPr>
          <p:nvPr/>
        </p:nvCxnSpPr>
        <p:spPr>
          <a:xfrm flipH="1" flipV="1">
            <a:off x="2042243" y="4602328"/>
            <a:ext cx="951961" cy="407574"/>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36" name="直線コネクタ 35"/>
          <p:cNvCxnSpPr>
            <a:endCxn id="22" idx="3"/>
          </p:cNvCxnSpPr>
          <p:nvPr/>
        </p:nvCxnSpPr>
        <p:spPr>
          <a:xfrm flipH="1" flipV="1">
            <a:off x="2042243" y="5009902"/>
            <a:ext cx="951961" cy="39719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sp>
        <p:nvSpPr>
          <p:cNvPr id="5" name="テキスト ボックス 4"/>
          <p:cNvSpPr txBox="1"/>
          <p:nvPr/>
        </p:nvSpPr>
        <p:spPr>
          <a:xfrm>
            <a:off x="4904003" y="4800923"/>
            <a:ext cx="2045076" cy="369332"/>
          </a:xfrm>
          <a:prstGeom prst="rect">
            <a:avLst/>
          </a:prstGeom>
          <a:noFill/>
        </p:spPr>
        <p:txBody>
          <a:bodyPr wrap="none" rtlCol="0">
            <a:spAutoFit/>
          </a:bodyPr>
          <a:lstStyle/>
          <a:p>
            <a:r>
              <a:rPr kumimoji="1" lang="ja-JP" altLang="en-US" dirty="0" smtClean="0"/>
              <a:t>類似度</a:t>
            </a:r>
            <a:r>
              <a:rPr kumimoji="1" lang="en-US" altLang="ja-JP" dirty="0" smtClean="0"/>
              <a:t> = 4/5 = 0.8</a:t>
            </a:r>
            <a:endParaRPr kumimoji="1" lang="ja-JP" altLang="en-US" dirty="0"/>
          </a:p>
        </p:txBody>
      </p:sp>
      <p:pic>
        <p:nvPicPr>
          <p:cNvPr id="10" name="図 9"/>
          <p:cNvPicPr>
            <a:picLocks noChangeAspect="1"/>
          </p:cNvPicPr>
          <p:nvPr/>
        </p:nvPicPr>
        <p:blipFill>
          <a:blip r:embed="rId2"/>
          <a:stretch>
            <a:fillRect/>
          </a:stretch>
        </p:blipFill>
        <p:spPr>
          <a:xfrm>
            <a:off x="84666" y="2708275"/>
            <a:ext cx="8974667" cy="805391"/>
          </a:xfrm>
          <a:prstGeom prst="rect">
            <a:avLst/>
          </a:prstGeom>
        </p:spPr>
      </p:pic>
    </p:spTree>
    <p:extLst>
      <p:ext uri="{BB962C8B-B14F-4D97-AF65-F5344CB8AC3E}">
        <p14:creationId xmlns:p14="http://schemas.microsoft.com/office/powerpoint/2010/main" val="201967639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手順</a:t>
            </a:r>
            <a:r>
              <a:rPr kumimoji="1" lang="en-US" altLang="ja-JP" dirty="0" smtClean="0"/>
              <a:t>4. </a:t>
            </a:r>
            <a:r>
              <a:rPr kumimoji="1" lang="ja-JP" altLang="en-US" dirty="0" smtClean="0"/>
              <a:t>クラス・メソッドマッチング</a:t>
            </a:r>
            <a:endParaRPr kumimoji="1" lang="ja-JP" altLang="en-US" dirty="0"/>
          </a:p>
        </p:txBody>
      </p:sp>
      <p:sp>
        <p:nvSpPr>
          <p:cNvPr id="3" name="コンテンツ プレースホルダー 2"/>
          <p:cNvSpPr>
            <a:spLocks noGrp="1"/>
          </p:cNvSpPr>
          <p:nvPr>
            <p:ph idx="1"/>
          </p:nvPr>
        </p:nvSpPr>
        <p:spPr>
          <a:xfrm>
            <a:off x="457200" y="1600200"/>
            <a:ext cx="8686800" cy="4525963"/>
          </a:xfrm>
        </p:spPr>
        <p:txBody>
          <a:bodyPr/>
          <a:lstStyle/>
          <a:p>
            <a:r>
              <a:rPr kumimoji="1" lang="ja-JP" altLang="en-US" dirty="0" smtClean="0"/>
              <a:t>クラス</a:t>
            </a:r>
            <a:r>
              <a:rPr kumimoji="1" lang="en-US" altLang="ja-JP" dirty="0" smtClean="0"/>
              <a:t>A</a:t>
            </a:r>
            <a:r>
              <a:rPr kumimoji="1" lang="ja-JP" altLang="en-US" dirty="0" smtClean="0"/>
              <a:t>，クラス</a:t>
            </a:r>
            <a:r>
              <a:rPr kumimoji="1" lang="en-US" altLang="ja-JP" dirty="0" smtClean="0"/>
              <a:t>B</a:t>
            </a:r>
            <a:r>
              <a:rPr kumimoji="1" lang="ja-JP" altLang="en-US" dirty="0" smtClean="0"/>
              <a:t>の類似度を以下の式で定義</a:t>
            </a:r>
            <a:endParaRPr kumimoji="1" lang="en-US" altLang="ja-JP" dirty="0" smtClean="0"/>
          </a:p>
          <a:p>
            <a:pPr lvl="1"/>
            <a:r>
              <a:rPr kumimoji="1" lang="ja-JP" altLang="en-US" dirty="0" smtClean="0"/>
              <a:t>手順</a:t>
            </a:r>
            <a:r>
              <a:rPr kumimoji="1" lang="en-US" altLang="ja-JP" dirty="0" smtClean="0"/>
              <a:t>3</a:t>
            </a:r>
            <a:r>
              <a:rPr kumimoji="1" lang="ja-JP" altLang="en-US" dirty="0" smtClean="0"/>
              <a:t>で得られたメソッド呼出の対応関係を使用</a:t>
            </a:r>
            <a:endParaRPr kumimoji="1" lang="en-US" altLang="ja-JP" dirty="0" smtClean="0"/>
          </a:p>
          <a:p>
            <a:endParaRPr lang="en-US" altLang="ja-JP" dirty="0"/>
          </a:p>
          <a:p>
            <a:endParaRPr kumimoji="1" lang="en-US" altLang="ja-JP" dirty="0" smtClean="0"/>
          </a:p>
          <a:p>
            <a:r>
              <a:rPr lang="ja-JP" altLang="en-US" dirty="0" smtClean="0"/>
              <a:t>全クラスの</a:t>
            </a:r>
            <a:r>
              <a:rPr lang="ja-JP" altLang="en-US" dirty="0"/>
              <a:t>類似度計算後，類似度が</a:t>
            </a:r>
            <a:r>
              <a:rPr lang="ja-JP" altLang="en-US" dirty="0" smtClean="0"/>
              <a:t>高い</a:t>
            </a:r>
            <a:r>
              <a:rPr lang="ja-JP" altLang="en-US" dirty="0"/>
              <a:t>ものから</a:t>
            </a:r>
            <a:r>
              <a:rPr lang="ja-JP" altLang="en-US" dirty="0" smtClean="0"/>
              <a:t>クラスを</a:t>
            </a:r>
            <a:r>
              <a:rPr lang="ja-JP" altLang="en-US" dirty="0"/>
              <a:t>対応付ける</a:t>
            </a:r>
            <a:r>
              <a:rPr lang="ja-JP" altLang="en-US" dirty="0" smtClean="0"/>
              <a:t>．</a:t>
            </a:r>
            <a:endParaRPr lang="en-US" altLang="ja-JP" dirty="0" smtClean="0"/>
          </a:p>
          <a:p>
            <a:r>
              <a:rPr lang="ja-JP" altLang="en-US" dirty="0" smtClean="0"/>
              <a:t>上記のクラスをメソッドに置き換えて，クラスの対応付けも同様に行う．</a:t>
            </a:r>
            <a:endParaRPr lang="en-US" altLang="ja-JP"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17</a:t>
            </a:fld>
            <a:endParaRPr kumimoji="1" lang="ja-JP" altLang="en-US"/>
          </a:p>
        </p:txBody>
      </p:sp>
      <p:pic>
        <p:nvPicPr>
          <p:cNvPr id="8" name="図 7"/>
          <p:cNvPicPr>
            <a:picLocks noChangeAspect="1"/>
          </p:cNvPicPr>
          <p:nvPr/>
        </p:nvPicPr>
        <p:blipFill>
          <a:blip r:embed="rId2"/>
          <a:stretch>
            <a:fillRect/>
          </a:stretch>
        </p:blipFill>
        <p:spPr>
          <a:xfrm>
            <a:off x="163327" y="2998917"/>
            <a:ext cx="8909317" cy="642073"/>
          </a:xfrm>
          <a:prstGeom prst="rect">
            <a:avLst/>
          </a:prstGeom>
        </p:spPr>
      </p:pic>
    </p:spTree>
    <p:extLst>
      <p:ext uri="{BB962C8B-B14F-4D97-AF65-F5344CB8AC3E}">
        <p14:creationId xmlns:p14="http://schemas.microsoft.com/office/powerpoint/2010/main" val="32697899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正方形/長方形 68"/>
          <p:cNvSpPr/>
          <p:nvPr/>
        </p:nvSpPr>
        <p:spPr>
          <a:xfrm>
            <a:off x="-4286" y="5777467"/>
            <a:ext cx="3263811" cy="8989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242603" y="984556"/>
            <a:ext cx="8708701" cy="8989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18</a:t>
            </a:fld>
            <a:endParaRPr kumimoji="1" lang="ja-JP" altLang="en-US"/>
          </a:p>
        </p:txBody>
      </p:sp>
      <p:grpSp>
        <p:nvGrpSpPr>
          <p:cNvPr id="66" name="図形グループ 65"/>
          <p:cNvGrpSpPr/>
          <p:nvPr/>
        </p:nvGrpSpPr>
        <p:grpSpPr>
          <a:xfrm>
            <a:off x="-34951" y="139789"/>
            <a:ext cx="9170860" cy="6465275"/>
            <a:chOff x="-302477" y="224207"/>
            <a:chExt cx="9170860" cy="6465275"/>
          </a:xfrm>
        </p:grpSpPr>
        <p:grpSp>
          <p:nvGrpSpPr>
            <p:cNvPr id="65" name="図形グループ 64"/>
            <p:cNvGrpSpPr/>
            <p:nvPr/>
          </p:nvGrpSpPr>
          <p:grpSpPr>
            <a:xfrm>
              <a:off x="4841320" y="2403258"/>
              <a:ext cx="4027063" cy="2825574"/>
              <a:chOff x="4841320" y="2403258"/>
              <a:chExt cx="4027063" cy="2825574"/>
            </a:xfrm>
          </p:grpSpPr>
          <p:grpSp>
            <p:nvGrpSpPr>
              <p:cNvPr id="7" name="図形グループ 6"/>
              <p:cNvGrpSpPr/>
              <p:nvPr/>
            </p:nvGrpSpPr>
            <p:grpSpPr>
              <a:xfrm>
                <a:off x="4909031" y="2403258"/>
                <a:ext cx="2812357" cy="397190"/>
                <a:chOff x="674141" y="727364"/>
                <a:chExt cx="2812357" cy="397190"/>
              </a:xfrm>
            </p:grpSpPr>
            <p:sp>
              <p:nvSpPr>
                <p:cNvPr id="8" name="四角形吹き出し 7"/>
                <p:cNvSpPr/>
                <p:nvPr/>
              </p:nvSpPr>
              <p:spPr>
                <a:xfrm>
                  <a:off x="674141" y="727364"/>
                  <a:ext cx="752527"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sp>
              <p:nvSpPr>
                <p:cNvPr id="9" name="テキスト ボックス 8"/>
                <p:cNvSpPr txBox="1"/>
                <p:nvPr/>
              </p:nvSpPr>
              <p:spPr>
                <a:xfrm>
                  <a:off x="1410990" y="740448"/>
                  <a:ext cx="2075508" cy="369332"/>
                </a:xfrm>
                <a:prstGeom prst="rect">
                  <a:avLst/>
                </a:prstGeom>
                <a:noFill/>
              </p:spPr>
              <p:txBody>
                <a:bodyPr wrap="none" rtlCol="0">
                  <a:spAutoFit/>
                </a:bodyPr>
                <a:lstStyle/>
                <a:p>
                  <a:r>
                    <a:rPr lang="ja-JP" altLang="en-US" dirty="0" smtClean="0"/>
                    <a:t>・・・メソッド呼び出し</a:t>
                  </a:r>
                  <a:endParaRPr kumimoji="1" lang="ja-JP" altLang="en-US" dirty="0"/>
                </a:p>
              </p:txBody>
            </p:sp>
          </p:grpSp>
          <p:grpSp>
            <p:nvGrpSpPr>
              <p:cNvPr id="10" name="図形グループ 9"/>
              <p:cNvGrpSpPr/>
              <p:nvPr/>
            </p:nvGrpSpPr>
            <p:grpSpPr>
              <a:xfrm>
                <a:off x="4901865" y="2924137"/>
                <a:ext cx="3966518" cy="369332"/>
                <a:chOff x="3711234" y="804013"/>
                <a:chExt cx="3966518" cy="369332"/>
              </a:xfrm>
            </p:grpSpPr>
            <p:cxnSp>
              <p:nvCxnSpPr>
                <p:cNvPr id="11" name="直線コネクタ 10"/>
                <p:cNvCxnSpPr/>
                <p:nvPr/>
              </p:nvCxnSpPr>
              <p:spPr>
                <a:xfrm flipH="1">
                  <a:off x="3711234" y="988679"/>
                  <a:ext cx="736848"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sp>
              <p:nvSpPr>
                <p:cNvPr id="12" name="テキスト ボックス 11"/>
                <p:cNvSpPr txBox="1"/>
                <p:nvPr/>
              </p:nvSpPr>
              <p:spPr>
                <a:xfrm>
                  <a:off x="4448082" y="804013"/>
                  <a:ext cx="3229670" cy="369332"/>
                </a:xfrm>
                <a:prstGeom prst="rect">
                  <a:avLst/>
                </a:prstGeom>
                <a:noFill/>
              </p:spPr>
              <p:txBody>
                <a:bodyPr wrap="none" rtlCol="0">
                  <a:spAutoFit/>
                </a:bodyPr>
                <a:lstStyle/>
                <a:p>
                  <a:r>
                    <a:rPr lang="ja-JP" altLang="en-US" dirty="0" smtClean="0"/>
                    <a:t>・・・メソッド呼び出しの対応関係</a:t>
                  </a:r>
                  <a:endParaRPr kumimoji="1" lang="ja-JP" altLang="en-US" dirty="0"/>
                </a:p>
              </p:txBody>
            </p:sp>
          </p:grpSp>
          <p:grpSp>
            <p:nvGrpSpPr>
              <p:cNvPr id="13" name="図形グループ 12"/>
              <p:cNvGrpSpPr/>
              <p:nvPr/>
            </p:nvGrpSpPr>
            <p:grpSpPr>
              <a:xfrm>
                <a:off x="4841321" y="3661454"/>
                <a:ext cx="3468392" cy="1567378"/>
                <a:chOff x="4932136" y="4870142"/>
                <a:chExt cx="3468392" cy="1567378"/>
              </a:xfrm>
            </p:grpSpPr>
            <p:sp>
              <p:nvSpPr>
                <p:cNvPr id="14" name="テキスト ボックス 13"/>
                <p:cNvSpPr txBox="1"/>
                <p:nvPr/>
              </p:nvSpPr>
              <p:spPr>
                <a:xfrm>
                  <a:off x="4932136" y="4870142"/>
                  <a:ext cx="3468392" cy="369332"/>
                </a:xfrm>
                <a:prstGeom prst="rect">
                  <a:avLst/>
                </a:prstGeom>
                <a:noFill/>
              </p:spPr>
              <p:txBody>
                <a:bodyPr wrap="none" rtlCol="0">
                  <a:spAutoFit/>
                </a:bodyPr>
                <a:lstStyle/>
                <a:p>
                  <a:r>
                    <a:rPr kumimoji="1" lang="ja-JP" altLang="en-US" dirty="0" smtClean="0"/>
                    <a:t>類似度</a:t>
                  </a:r>
                  <a:r>
                    <a:rPr kumimoji="1" lang="en-US" altLang="ja-JP" dirty="0" smtClean="0"/>
                    <a:t>(A, B) = 2 * 3 / (6 + 5) = 0.55</a:t>
                  </a:r>
                  <a:endParaRPr kumimoji="1" lang="ja-JP" altLang="en-US" dirty="0"/>
                </a:p>
              </p:txBody>
            </p:sp>
            <p:sp>
              <p:nvSpPr>
                <p:cNvPr id="15" name="テキスト ボックス 14"/>
                <p:cNvSpPr txBox="1"/>
                <p:nvPr/>
              </p:nvSpPr>
              <p:spPr>
                <a:xfrm>
                  <a:off x="4932136" y="5269928"/>
                  <a:ext cx="3461066" cy="369332"/>
                </a:xfrm>
                <a:prstGeom prst="rect">
                  <a:avLst/>
                </a:prstGeom>
                <a:noFill/>
              </p:spPr>
              <p:txBody>
                <a:bodyPr wrap="none" rtlCol="0">
                  <a:spAutoFit/>
                </a:bodyPr>
                <a:lstStyle/>
                <a:p>
                  <a:r>
                    <a:rPr kumimoji="1" lang="ja-JP" altLang="en-US" dirty="0" smtClean="0"/>
                    <a:t>類似度</a:t>
                  </a:r>
                  <a:r>
                    <a:rPr kumimoji="1" lang="en-US" altLang="ja-JP" dirty="0" smtClean="0"/>
                    <a:t>(A, Y) = 2 * 1 / (6 + 5) = 0.18</a:t>
                  </a:r>
                  <a:endParaRPr kumimoji="1" lang="ja-JP" altLang="en-US" dirty="0"/>
                </a:p>
              </p:txBody>
            </p:sp>
            <p:sp>
              <p:nvSpPr>
                <p:cNvPr id="16" name="テキスト ボックス 15"/>
                <p:cNvSpPr txBox="1"/>
                <p:nvPr/>
              </p:nvSpPr>
              <p:spPr>
                <a:xfrm>
                  <a:off x="4935505" y="5668402"/>
                  <a:ext cx="3162382" cy="369332"/>
                </a:xfrm>
                <a:prstGeom prst="rect">
                  <a:avLst/>
                </a:prstGeom>
                <a:noFill/>
              </p:spPr>
              <p:txBody>
                <a:bodyPr wrap="none" rtlCol="0">
                  <a:spAutoFit/>
                </a:bodyPr>
                <a:lstStyle/>
                <a:p>
                  <a:r>
                    <a:rPr kumimoji="1" lang="ja-JP" altLang="en-US" dirty="0" smtClean="0"/>
                    <a:t>類似度</a:t>
                  </a:r>
                  <a:r>
                    <a:rPr kumimoji="1" lang="en-US" altLang="ja-JP" dirty="0" smtClean="0"/>
                    <a:t>(X, </a:t>
                  </a:r>
                  <a:r>
                    <a:rPr lang="en-US" altLang="ja-JP" dirty="0"/>
                    <a:t>B</a:t>
                  </a:r>
                  <a:r>
                    <a:rPr kumimoji="1" lang="en-US" altLang="ja-JP" dirty="0" smtClean="0"/>
                    <a:t>) = 2 * 0 / (4 + 5) = 0</a:t>
                  </a:r>
                  <a:endParaRPr kumimoji="1" lang="ja-JP" altLang="en-US" dirty="0"/>
                </a:p>
              </p:txBody>
            </p:sp>
            <p:sp>
              <p:nvSpPr>
                <p:cNvPr id="17" name="テキスト ボックス 16"/>
                <p:cNvSpPr txBox="1"/>
                <p:nvPr/>
              </p:nvSpPr>
              <p:spPr>
                <a:xfrm>
                  <a:off x="4932136" y="6068188"/>
                  <a:ext cx="3453064" cy="369332"/>
                </a:xfrm>
                <a:prstGeom prst="rect">
                  <a:avLst/>
                </a:prstGeom>
                <a:noFill/>
              </p:spPr>
              <p:txBody>
                <a:bodyPr wrap="none" rtlCol="0">
                  <a:spAutoFit/>
                </a:bodyPr>
                <a:lstStyle/>
                <a:p>
                  <a:r>
                    <a:rPr kumimoji="1" lang="ja-JP" altLang="en-US" dirty="0" smtClean="0"/>
                    <a:t>類似度</a:t>
                  </a:r>
                  <a:r>
                    <a:rPr kumimoji="1" lang="en-US" altLang="ja-JP" dirty="0" smtClean="0"/>
                    <a:t>(X, Y) = 2 * 4 / (4 + 5) = 0.89</a:t>
                  </a:r>
                  <a:endParaRPr kumimoji="1" lang="ja-JP" altLang="en-US" dirty="0"/>
                </a:p>
              </p:txBody>
            </p:sp>
          </p:grpSp>
          <p:sp>
            <p:nvSpPr>
              <p:cNvPr id="61" name="角丸四角形 60"/>
              <p:cNvSpPr/>
              <p:nvPr/>
            </p:nvSpPr>
            <p:spPr>
              <a:xfrm>
                <a:off x="4841320" y="3661454"/>
                <a:ext cx="3834367" cy="369332"/>
              </a:xfrm>
              <a:prstGeom prst="roundRect">
                <a:avLst/>
              </a:prstGeom>
              <a:noFill/>
              <a:ln w="38100" cmpd="sng">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grpSp>
          <p:nvGrpSpPr>
            <p:cNvPr id="64" name="図形グループ 63"/>
            <p:cNvGrpSpPr/>
            <p:nvPr/>
          </p:nvGrpSpPr>
          <p:grpSpPr>
            <a:xfrm>
              <a:off x="-302477" y="224207"/>
              <a:ext cx="5005923" cy="6465275"/>
              <a:chOff x="-302477" y="224207"/>
              <a:chExt cx="5005923" cy="6465275"/>
            </a:xfrm>
          </p:grpSpPr>
          <p:sp>
            <p:nvSpPr>
              <p:cNvPr id="5" name="角丸四角形 4"/>
              <p:cNvSpPr/>
              <p:nvPr/>
            </p:nvSpPr>
            <p:spPr>
              <a:xfrm>
                <a:off x="2660151" y="685872"/>
                <a:ext cx="2043295" cy="6003610"/>
              </a:xfrm>
              <a:prstGeom prst="roundRect">
                <a:avLst/>
              </a:prstGeom>
              <a:noFill/>
              <a:ln w="38100" cmpd="sng">
                <a:solidFill>
                  <a:schemeClr val="tx1">
                    <a:lumMod val="75000"/>
                    <a:lumOff val="25000"/>
                  </a:schemeClr>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290387" y="681875"/>
                <a:ext cx="2043295" cy="6007607"/>
              </a:xfrm>
              <a:prstGeom prst="roundRect">
                <a:avLst/>
              </a:prstGeom>
              <a:noFill/>
              <a:ln w="38100" cmpd="sng">
                <a:solidFill>
                  <a:schemeClr val="tx1">
                    <a:lumMod val="75000"/>
                    <a:lumOff val="25000"/>
                  </a:schemeClr>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302477" y="846273"/>
                <a:ext cx="553998" cy="1323439"/>
              </a:xfrm>
              <a:prstGeom prst="rect">
                <a:avLst/>
              </a:prstGeom>
              <a:noFill/>
            </p:spPr>
            <p:txBody>
              <a:bodyPr vert="eaVert" wrap="none" rtlCol="0">
                <a:spAutoFit/>
              </a:bodyPr>
              <a:lstStyle/>
              <a:p>
                <a:r>
                  <a:rPr kumimoji="1" lang="ja-JP" altLang="en-US" sz="2400" dirty="0" smtClean="0"/>
                  <a:t>実行</a:t>
                </a:r>
                <a:r>
                  <a:rPr lang="en-US" altLang="en-US" sz="2400" dirty="0" smtClean="0"/>
                  <a:t>履歴</a:t>
                </a:r>
                <a:endParaRPr kumimoji="1" lang="ja-JP" altLang="en-US" sz="2400" dirty="0"/>
              </a:p>
            </p:txBody>
          </p:sp>
          <p:grpSp>
            <p:nvGrpSpPr>
              <p:cNvPr id="20" name="図形グループ 19"/>
              <p:cNvGrpSpPr/>
              <p:nvPr/>
            </p:nvGrpSpPr>
            <p:grpSpPr>
              <a:xfrm>
                <a:off x="440781" y="880797"/>
                <a:ext cx="4114216" cy="2808412"/>
                <a:chOff x="506318" y="1552311"/>
                <a:chExt cx="4114216" cy="2808412"/>
              </a:xfrm>
            </p:grpSpPr>
            <p:sp>
              <p:nvSpPr>
                <p:cNvPr id="21" name="正方形/長方形 20"/>
                <p:cNvSpPr/>
                <p:nvPr/>
              </p:nvSpPr>
              <p:spPr>
                <a:xfrm>
                  <a:off x="506318" y="1552311"/>
                  <a:ext cx="1751265" cy="241470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22" name="四角形吹き出し 21"/>
                <p:cNvSpPr/>
                <p:nvPr/>
              </p:nvSpPr>
              <p:spPr>
                <a:xfrm>
                  <a:off x="674141" y="1782317"/>
                  <a:ext cx="1410990" cy="397190"/>
                </a:xfrm>
                <a:prstGeom prst="wedgeRectCallout">
                  <a:avLst>
                    <a:gd name="adj1" fmla="val 9923"/>
                    <a:gd name="adj2" fmla="val -12529"/>
                  </a:avLst>
                </a:prstGeom>
                <a:ln>
                  <a:solidFill>
                    <a:schemeClr val="accent3">
                      <a:shade val="95000"/>
                      <a:satMod val="105000"/>
                    </a:schemeClr>
                  </a:solidFill>
                </a:ln>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A</a:t>
                  </a:r>
                  <a:r>
                    <a:rPr lang="ja-JP" altLang="en-US" dirty="0" smtClean="0"/>
                    <a:t>内の呼出</a:t>
                  </a:r>
                  <a:endParaRPr kumimoji="1" lang="ja-JP" altLang="en-US" dirty="0"/>
                </a:p>
              </p:txBody>
            </p:sp>
            <p:sp>
              <p:nvSpPr>
                <p:cNvPr id="23" name="四角形吹き出し 22"/>
                <p:cNvSpPr/>
                <p:nvPr/>
              </p:nvSpPr>
              <p:spPr>
                <a:xfrm>
                  <a:off x="674141" y="2179507"/>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X</a:t>
                  </a:r>
                  <a:r>
                    <a:rPr lang="ja-JP" altLang="en-US" dirty="0" smtClean="0"/>
                    <a:t>内の呼出</a:t>
                  </a:r>
                  <a:endParaRPr kumimoji="1" lang="ja-JP" altLang="en-US" dirty="0"/>
                </a:p>
              </p:txBody>
            </p:sp>
            <p:sp>
              <p:nvSpPr>
                <p:cNvPr id="24" name="四角形吹き出し 23"/>
                <p:cNvSpPr/>
                <p:nvPr/>
              </p:nvSpPr>
              <p:spPr>
                <a:xfrm>
                  <a:off x="674141" y="2587081"/>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X</a:t>
                  </a:r>
                  <a:r>
                    <a:rPr lang="ja-JP" altLang="en-US" dirty="0" smtClean="0"/>
                    <a:t>内の呼出</a:t>
                  </a:r>
                  <a:endParaRPr kumimoji="1" lang="ja-JP" altLang="en-US" dirty="0"/>
                </a:p>
              </p:txBody>
            </p:sp>
            <p:sp>
              <p:nvSpPr>
                <p:cNvPr id="25" name="四角形吹き出し 24"/>
                <p:cNvSpPr/>
                <p:nvPr/>
              </p:nvSpPr>
              <p:spPr>
                <a:xfrm>
                  <a:off x="674141" y="2984271"/>
                  <a:ext cx="1410990" cy="397190"/>
                </a:xfrm>
                <a:prstGeom prst="wedgeRectCallout">
                  <a:avLst>
                    <a:gd name="adj1" fmla="val 9923"/>
                    <a:gd name="adj2" fmla="val -12529"/>
                  </a:avLst>
                </a:prstGeom>
                <a:ln/>
                <a:effectLst/>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A</a:t>
                  </a:r>
                  <a:r>
                    <a:rPr lang="ja-JP" altLang="en-US" dirty="0" smtClean="0"/>
                    <a:t>内の呼出</a:t>
                  </a:r>
                  <a:endParaRPr kumimoji="1" lang="ja-JP" altLang="en-US" dirty="0"/>
                </a:p>
              </p:txBody>
            </p:sp>
            <p:sp>
              <p:nvSpPr>
                <p:cNvPr id="26" name="四角形吹き出し 25"/>
                <p:cNvSpPr/>
                <p:nvPr/>
              </p:nvSpPr>
              <p:spPr>
                <a:xfrm>
                  <a:off x="674141" y="3381461"/>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X</a:t>
                  </a:r>
                  <a:r>
                    <a:rPr lang="ja-JP" altLang="en-US" dirty="0" smtClean="0"/>
                    <a:t>内の呼出</a:t>
                  </a:r>
                  <a:endParaRPr kumimoji="1" lang="ja-JP" altLang="en-US" dirty="0"/>
                </a:p>
              </p:txBody>
            </p:sp>
            <p:sp>
              <p:nvSpPr>
                <p:cNvPr id="27" name="テキスト ボックス 26"/>
                <p:cNvSpPr txBox="1"/>
                <p:nvPr/>
              </p:nvSpPr>
              <p:spPr>
                <a:xfrm>
                  <a:off x="835549" y="3991391"/>
                  <a:ext cx="1202673" cy="369332"/>
                </a:xfrm>
                <a:prstGeom prst="rect">
                  <a:avLst/>
                </a:prstGeom>
                <a:noFill/>
              </p:spPr>
              <p:txBody>
                <a:bodyPr wrap="none" rtlCol="0">
                  <a:spAutoFit/>
                </a:bodyPr>
                <a:lstStyle/>
                <a:p>
                  <a:r>
                    <a:rPr kumimoji="1" lang="ja-JP" altLang="en-US" dirty="0" smtClean="0"/>
                    <a:t>フェイズ</a:t>
                  </a:r>
                  <a:r>
                    <a:rPr lang="en-US" altLang="ja-JP" dirty="0" smtClean="0"/>
                    <a:t>α</a:t>
                  </a:r>
                  <a:r>
                    <a:rPr lang="en-US" altLang="ja-JP" sz="1400" dirty="0" smtClean="0"/>
                    <a:t>1</a:t>
                  </a:r>
                  <a:endParaRPr kumimoji="1" lang="ja-JP" altLang="en-US" dirty="0"/>
                </a:p>
              </p:txBody>
            </p:sp>
            <p:sp>
              <p:nvSpPr>
                <p:cNvPr id="28" name="正方形/長方形 27"/>
                <p:cNvSpPr/>
                <p:nvPr/>
              </p:nvSpPr>
              <p:spPr>
                <a:xfrm>
                  <a:off x="2869269" y="1552311"/>
                  <a:ext cx="1751265" cy="241470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29" name="四角形吹き出し 28"/>
                <p:cNvSpPr/>
                <p:nvPr/>
              </p:nvSpPr>
              <p:spPr>
                <a:xfrm>
                  <a:off x="3037092" y="1782317"/>
                  <a:ext cx="1410990" cy="397190"/>
                </a:xfrm>
                <a:prstGeom prst="wedgeRectCallout">
                  <a:avLst>
                    <a:gd name="adj1" fmla="val 9923"/>
                    <a:gd name="adj2" fmla="val -12529"/>
                  </a:avLst>
                </a:prstGeom>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B</a:t>
                  </a:r>
                  <a:r>
                    <a:rPr lang="ja-JP" altLang="en-US" dirty="0"/>
                    <a:t>内の</a:t>
                  </a:r>
                  <a:r>
                    <a:rPr lang="ja-JP" altLang="en-US" dirty="0" smtClean="0"/>
                    <a:t>呼出</a:t>
                  </a:r>
                  <a:endParaRPr kumimoji="1" lang="ja-JP" altLang="en-US" dirty="0"/>
                </a:p>
              </p:txBody>
            </p:sp>
            <p:sp>
              <p:nvSpPr>
                <p:cNvPr id="30" name="四角形吹き出し 29"/>
                <p:cNvSpPr/>
                <p:nvPr/>
              </p:nvSpPr>
              <p:spPr>
                <a:xfrm>
                  <a:off x="3037092" y="2179507"/>
                  <a:ext cx="1410990" cy="397190"/>
                </a:xfrm>
                <a:prstGeom prst="wedgeRectCallout">
                  <a:avLst>
                    <a:gd name="adj1" fmla="val 9923"/>
                    <a:gd name="adj2" fmla="val -12529"/>
                  </a:avLst>
                </a:prstGeom>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B</a:t>
                  </a:r>
                  <a:r>
                    <a:rPr lang="ja-JP" altLang="en-US" dirty="0"/>
                    <a:t>内の</a:t>
                  </a:r>
                  <a:r>
                    <a:rPr lang="ja-JP" altLang="en-US" dirty="0" smtClean="0"/>
                    <a:t>呼出</a:t>
                  </a:r>
                  <a:endParaRPr kumimoji="1" lang="ja-JP" altLang="en-US" dirty="0"/>
                </a:p>
              </p:txBody>
            </p:sp>
            <p:sp>
              <p:nvSpPr>
                <p:cNvPr id="31" name="四角形吹き出し 30"/>
                <p:cNvSpPr/>
                <p:nvPr/>
              </p:nvSpPr>
              <p:spPr>
                <a:xfrm>
                  <a:off x="3037092" y="2587081"/>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Y</a:t>
                  </a:r>
                  <a:r>
                    <a:rPr lang="ja-JP" altLang="en-US" dirty="0"/>
                    <a:t>内の</a:t>
                  </a:r>
                  <a:r>
                    <a:rPr lang="ja-JP" altLang="en-US" dirty="0" smtClean="0"/>
                    <a:t>呼出</a:t>
                  </a:r>
                  <a:endParaRPr kumimoji="1" lang="ja-JP" altLang="en-US" dirty="0"/>
                </a:p>
              </p:txBody>
            </p:sp>
            <p:sp>
              <p:nvSpPr>
                <p:cNvPr id="32" name="四角形吹き出し 31"/>
                <p:cNvSpPr/>
                <p:nvPr/>
              </p:nvSpPr>
              <p:spPr>
                <a:xfrm>
                  <a:off x="3037092" y="2984271"/>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Y</a:t>
                  </a:r>
                  <a:r>
                    <a:rPr lang="ja-JP" altLang="en-US" dirty="0"/>
                    <a:t>内の</a:t>
                  </a:r>
                  <a:r>
                    <a:rPr lang="ja-JP" altLang="en-US" dirty="0" smtClean="0"/>
                    <a:t>呼出</a:t>
                  </a:r>
                  <a:endParaRPr kumimoji="1" lang="ja-JP" altLang="en-US" dirty="0"/>
                </a:p>
              </p:txBody>
            </p:sp>
            <p:sp>
              <p:nvSpPr>
                <p:cNvPr id="33" name="四角形吹き出し 32"/>
                <p:cNvSpPr/>
                <p:nvPr/>
              </p:nvSpPr>
              <p:spPr>
                <a:xfrm>
                  <a:off x="3037092" y="3381461"/>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Y</a:t>
                  </a:r>
                  <a:r>
                    <a:rPr lang="ja-JP" altLang="en-US" dirty="0"/>
                    <a:t>内の</a:t>
                  </a:r>
                  <a:r>
                    <a:rPr lang="ja-JP" altLang="en-US" dirty="0" smtClean="0"/>
                    <a:t>呼出</a:t>
                  </a:r>
                  <a:endParaRPr kumimoji="1" lang="ja-JP" altLang="en-US" dirty="0"/>
                </a:p>
              </p:txBody>
            </p:sp>
            <p:sp>
              <p:nvSpPr>
                <p:cNvPr id="34" name="テキスト ボックス 33"/>
                <p:cNvSpPr txBox="1"/>
                <p:nvPr/>
              </p:nvSpPr>
              <p:spPr>
                <a:xfrm>
                  <a:off x="3198500" y="3991391"/>
                  <a:ext cx="1194332" cy="369332"/>
                </a:xfrm>
                <a:prstGeom prst="rect">
                  <a:avLst/>
                </a:prstGeom>
                <a:noFill/>
              </p:spPr>
              <p:txBody>
                <a:bodyPr wrap="none" rtlCol="0">
                  <a:spAutoFit/>
                </a:bodyPr>
                <a:lstStyle/>
                <a:p>
                  <a:r>
                    <a:rPr kumimoji="1" lang="ja-JP" altLang="en-US" dirty="0" smtClean="0"/>
                    <a:t>フェイズ</a:t>
                  </a:r>
                  <a:r>
                    <a:rPr lang="en-US" altLang="ja-JP" dirty="0" smtClean="0"/>
                    <a:t>β</a:t>
                  </a:r>
                  <a:r>
                    <a:rPr lang="en-US" altLang="ja-JP" sz="1400" dirty="0" smtClean="0"/>
                    <a:t>1</a:t>
                  </a:r>
                  <a:endParaRPr kumimoji="1" lang="ja-JP" altLang="en-US" dirty="0"/>
                </a:p>
              </p:txBody>
            </p:sp>
            <p:cxnSp>
              <p:nvCxnSpPr>
                <p:cNvPr id="35" name="直線コネクタ 34"/>
                <p:cNvCxnSpPr>
                  <a:stCxn id="29" idx="1"/>
                  <a:endCxn id="22" idx="3"/>
                </p:cNvCxnSpPr>
                <p:nvPr/>
              </p:nvCxnSpPr>
              <p:spPr>
                <a:xfrm flipH="1">
                  <a:off x="2085131" y="1980912"/>
                  <a:ext cx="951961"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36" name="直線コネクタ 35"/>
                <p:cNvCxnSpPr/>
                <p:nvPr/>
              </p:nvCxnSpPr>
              <p:spPr>
                <a:xfrm flipH="1">
                  <a:off x="2085131" y="3575864"/>
                  <a:ext cx="951961"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37" name="直線コネクタ 36"/>
                <p:cNvCxnSpPr>
                  <a:stCxn id="31" idx="1"/>
                  <a:endCxn id="23" idx="3"/>
                </p:cNvCxnSpPr>
                <p:nvPr/>
              </p:nvCxnSpPr>
              <p:spPr>
                <a:xfrm flipH="1" flipV="1">
                  <a:off x="2085131" y="2378102"/>
                  <a:ext cx="951961" cy="407574"/>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38" name="直線コネクタ 37"/>
                <p:cNvCxnSpPr>
                  <a:endCxn id="24" idx="3"/>
                </p:cNvCxnSpPr>
                <p:nvPr/>
              </p:nvCxnSpPr>
              <p:spPr>
                <a:xfrm flipH="1" flipV="1">
                  <a:off x="2085131" y="2785676"/>
                  <a:ext cx="951961" cy="39719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grpSp>
          <p:grpSp>
            <p:nvGrpSpPr>
              <p:cNvPr id="39" name="図形グループ 38"/>
              <p:cNvGrpSpPr/>
              <p:nvPr/>
            </p:nvGrpSpPr>
            <p:grpSpPr>
              <a:xfrm>
                <a:off x="440781" y="3824626"/>
                <a:ext cx="4114216" cy="2808412"/>
                <a:chOff x="4891688" y="1552311"/>
                <a:chExt cx="4114216" cy="2808412"/>
              </a:xfrm>
            </p:grpSpPr>
            <p:sp>
              <p:nvSpPr>
                <p:cNvPr id="40" name="正方形/長方形 39"/>
                <p:cNvSpPr/>
                <p:nvPr/>
              </p:nvSpPr>
              <p:spPr>
                <a:xfrm>
                  <a:off x="4891688" y="1552311"/>
                  <a:ext cx="1751265" cy="241470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41" name="四角形吹き出し 40"/>
                <p:cNvSpPr/>
                <p:nvPr/>
              </p:nvSpPr>
              <p:spPr>
                <a:xfrm>
                  <a:off x="5059511" y="1782317"/>
                  <a:ext cx="1410990" cy="397190"/>
                </a:xfrm>
                <a:prstGeom prst="wedgeRectCallout">
                  <a:avLst>
                    <a:gd name="adj1" fmla="val 9923"/>
                    <a:gd name="adj2" fmla="val -12529"/>
                  </a:avLst>
                </a:prstGeom>
                <a:ln/>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A</a:t>
                  </a:r>
                  <a:r>
                    <a:rPr lang="ja-JP" altLang="en-US" dirty="0" smtClean="0"/>
                    <a:t>内の呼出</a:t>
                  </a:r>
                  <a:endParaRPr kumimoji="1" lang="ja-JP" altLang="en-US" dirty="0"/>
                </a:p>
              </p:txBody>
            </p:sp>
            <p:sp>
              <p:nvSpPr>
                <p:cNvPr id="42" name="四角形吹き出し 41"/>
                <p:cNvSpPr/>
                <p:nvPr/>
              </p:nvSpPr>
              <p:spPr>
                <a:xfrm>
                  <a:off x="5059511" y="2179507"/>
                  <a:ext cx="1410990" cy="397190"/>
                </a:xfrm>
                <a:prstGeom prst="wedgeRectCallout">
                  <a:avLst>
                    <a:gd name="adj1" fmla="val 9923"/>
                    <a:gd name="adj2" fmla="val -12529"/>
                  </a:avLst>
                </a:prstGeom>
                <a:ln/>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A</a:t>
                  </a:r>
                  <a:r>
                    <a:rPr lang="ja-JP" altLang="en-US" dirty="0"/>
                    <a:t>内の</a:t>
                  </a:r>
                  <a:r>
                    <a:rPr lang="ja-JP" altLang="en-US" dirty="0" smtClean="0"/>
                    <a:t>呼出</a:t>
                  </a:r>
                  <a:endParaRPr kumimoji="1" lang="ja-JP" altLang="en-US" dirty="0"/>
                </a:p>
              </p:txBody>
            </p:sp>
            <p:sp>
              <p:nvSpPr>
                <p:cNvPr id="43" name="四角形吹き出し 42"/>
                <p:cNvSpPr/>
                <p:nvPr/>
              </p:nvSpPr>
              <p:spPr>
                <a:xfrm>
                  <a:off x="5059511" y="2587081"/>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X</a:t>
                  </a:r>
                  <a:r>
                    <a:rPr lang="ja-JP" altLang="en-US" dirty="0"/>
                    <a:t>内の</a:t>
                  </a:r>
                  <a:r>
                    <a:rPr lang="ja-JP" altLang="en-US" dirty="0" smtClean="0"/>
                    <a:t>呼出</a:t>
                  </a:r>
                  <a:endParaRPr kumimoji="1" lang="ja-JP" altLang="en-US" dirty="0"/>
                </a:p>
              </p:txBody>
            </p:sp>
            <p:sp>
              <p:nvSpPr>
                <p:cNvPr id="44" name="四角形吹き出し 43"/>
                <p:cNvSpPr/>
                <p:nvPr/>
              </p:nvSpPr>
              <p:spPr>
                <a:xfrm>
                  <a:off x="5059511" y="2984271"/>
                  <a:ext cx="1410990" cy="397190"/>
                </a:xfrm>
                <a:prstGeom prst="wedgeRectCallout">
                  <a:avLst>
                    <a:gd name="adj1" fmla="val 9923"/>
                    <a:gd name="adj2" fmla="val -12529"/>
                  </a:avLst>
                </a:prstGeom>
                <a:ln/>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A</a:t>
                  </a:r>
                  <a:r>
                    <a:rPr lang="ja-JP" altLang="en-US" dirty="0"/>
                    <a:t>内の</a:t>
                  </a:r>
                  <a:r>
                    <a:rPr lang="ja-JP" altLang="en-US" dirty="0" smtClean="0"/>
                    <a:t>呼出</a:t>
                  </a:r>
                  <a:endParaRPr kumimoji="1" lang="ja-JP" altLang="en-US" dirty="0"/>
                </a:p>
              </p:txBody>
            </p:sp>
            <p:sp>
              <p:nvSpPr>
                <p:cNvPr id="45" name="四角形吹き出し 44"/>
                <p:cNvSpPr/>
                <p:nvPr/>
              </p:nvSpPr>
              <p:spPr>
                <a:xfrm>
                  <a:off x="5059511" y="3381461"/>
                  <a:ext cx="1410990" cy="397190"/>
                </a:xfrm>
                <a:prstGeom prst="wedgeRectCallout">
                  <a:avLst>
                    <a:gd name="adj1" fmla="val 9923"/>
                    <a:gd name="adj2" fmla="val -12529"/>
                  </a:avLst>
                </a:prstGeom>
                <a:ln/>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A</a:t>
                  </a:r>
                  <a:r>
                    <a:rPr lang="ja-JP" altLang="en-US" dirty="0"/>
                    <a:t>内の</a:t>
                  </a:r>
                  <a:r>
                    <a:rPr lang="ja-JP" altLang="en-US" dirty="0" smtClean="0"/>
                    <a:t>呼出</a:t>
                  </a:r>
                  <a:endParaRPr kumimoji="1" lang="ja-JP" altLang="en-US" dirty="0"/>
                </a:p>
              </p:txBody>
            </p:sp>
            <p:sp>
              <p:nvSpPr>
                <p:cNvPr id="46" name="テキスト ボックス 45"/>
                <p:cNvSpPr txBox="1"/>
                <p:nvPr/>
              </p:nvSpPr>
              <p:spPr>
                <a:xfrm>
                  <a:off x="5220919" y="3991391"/>
                  <a:ext cx="1202673" cy="369332"/>
                </a:xfrm>
                <a:prstGeom prst="rect">
                  <a:avLst/>
                </a:prstGeom>
                <a:noFill/>
              </p:spPr>
              <p:txBody>
                <a:bodyPr wrap="none" rtlCol="0">
                  <a:spAutoFit/>
                </a:bodyPr>
                <a:lstStyle/>
                <a:p>
                  <a:r>
                    <a:rPr kumimoji="1" lang="ja-JP" altLang="en-US" dirty="0" smtClean="0"/>
                    <a:t>フェイズ</a:t>
                  </a:r>
                  <a:r>
                    <a:rPr kumimoji="1" lang="en-US" altLang="ja-JP" dirty="0" smtClean="0"/>
                    <a:t>α</a:t>
                  </a:r>
                  <a:r>
                    <a:rPr kumimoji="1" lang="en-US" altLang="ja-JP" sz="1400" dirty="0" smtClean="0"/>
                    <a:t>2</a:t>
                  </a:r>
                  <a:endParaRPr kumimoji="1" lang="ja-JP" altLang="en-US" dirty="0"/>
                </a:p>
              </p:txBody>
            </p:sp>
            <p:sp>
              <p:nvSpPr>
                <p:cNvPr id="47" name="正方形/長方形 46"/>
                <p:cNvSpPr/>
                <p:nvPr/>
              </p:nvSpPr>
              <p:spPr>
                <a:xfrm>
                  <a:off x="7254639" y="1552311"/>
                  <a:ext cx="1751265" cy="241470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dirty="0"/>
                </a:p>
              </p:txBody>
            </p:sp>
            <p:sp>
              <p:nvSpPr>
                <p:cNvPr id="48" name="四角形吹き出し 47"/>
                <p:cNvSpPr/>
                <p:nvPr/>
              </p:nvSpPr>
              <p:spPr>
                <a:xfrm>
                  <a:off x="7422462" y="1782317"/>
                  <a:ext cx="1410990" cy="397190"/>
                </a:xfrm>
                <a:prstGeom prst="wedgeRectCallout">
                  <a:avLst>
                    <a:gd name="adj1" fmla="val 9923"/>
                    <a:gd name="adj2" fmla="val -12529"/>
                  </a:avLst>
                </a:prstGeom>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B</a:t>
                  </a:r>
                  <a:r>
                    <a:rPr lang="ja-JP" altLang="en-US" dirty="0"/>
                    <a:t>内の</a:t>
                  </a:r>
                  <a:r>
                    <a:rPr lang="ja-JP" altLang="en-US" dirty="0" smtClean="0"/>
                    <a:t>呼出</a:t>
                  </a:r>
                  <a:endParaRPr kumimoji="1" lang="ja-JP" altLang="en-US" dirty="0"/>
                </a:p>
              </p:txBody>
            </p:sp>
            <p:sp>
              <p:nvSpPr>
                <p:cNvPr id="49" name="四角形吹き出し 48"/>
                <p:cNvSpPr/>
                <p:nvPr/>
              </p:nvSpPr>
              <p:spPr>
                <a:xfrm>
                  <a:off x="7422462" y="2179507"/>
                  <a:ext cx="1410990" cy="397190"/>
                </a:xfrm>
                <a:prstGeom prst="wedgeRectCallout">
                  <a:avLst>
                    <a:gd name="adj1" fmla="val 9923"/>
                    <a:gd name="adj2" fmla="val -12529"/>
                  </a:avLst>
                </a:prstGeom>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B</a:t>
                  </a:r>
                  <a:r>
                    <a:rPr lang="ja-JP" altLang="en-US" dirty="0"/>
                    <a:t>内の</a:t>
                  </a:r>
                  <a:r>
                    <a:rPr lang="ja-JP" altLang="en-US" dirty="0" smtClean="0"/>
                    <a:t>呼出</a:t>
                  </a:r>
                  <a:endParaRPr kumimoji="1" lang="ja-JP" altLang="en-US" dirty="0"/>
                </a:p>
              </p:txBody>
            </p:sp>
            <p:sp>
              <p:nvSpPr>
                <p:cNvPr id="50" name="四角形吹き出し 49"/>
                <p:cNvSpPr/>
                <p:nvPr/>
              </p:nvSpPr>
              <p:spPr>
                <a:xfrm>
                  <a:off x="7422462" y="2587081"/>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Y</a:t>
                  </a:r>
                  <a:r>
                    <a:rPr lang="ja-JP" altLang="en-US" dirty="0"/>
                    <a:t>内の</a:t>
                  </a:r>
                  <a:r>
                    <a:rPr lang="ja-JP" altLang="en-US" dirty="0" smtClean="0"/>
                    <a:t>呼出</a:t>
                  </a:r>
                  <a:endParaRPr kumimoji="1" lang="ja-JP" altLang="en-US" dirty="0"/>
                </a:p>
              </p:txBody>
            </p:sp>
            <p:sp>
              <p:nvSpPr>
                <p:cNvPr id="51" name="四角形吹き出し 50"/>
                <p:cNvSpPr/>
                <p:nvPr/>
              </p:nvSpPr>
              <p:spPr>
                <a:xfrm>
                  <a:off x="7422462" y="2984271"/>
                  <a:ext cx="1410990" cy="397190"/>
                </a:xfrm>
                <a:prstGeom prst="wedgeRectCallout">
                  <a:avLst>
                    <a:gd name="adj1" fmla="val 9923"/>
                    <a:gd name="adj2" fmla="val -12529"/>
                  </a:avLst>
                </a:prstGeom>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B</a:t>
                  </a:r>
                  <a:r>
                    <a:rPr lang="ja-JP" altLang="en-US" dirty="0"/>
                    <a:t>内の</a:t>
                  </a:r>
                  <a:r>
                    <a:rPr lang="ja-JP" altLang="en-US" dirty="0" smtClean="0"/>
                    <a:t>呼出</a:t>
                  </a:r>
                  <a:endParaRPr kumimoji="1" lang="ja-JP" altLang="en-US" dirty="0"/>
                </a:p>
              </p:txBody>
            </p:sp>
            <p:sp>
              <p:nvSpPr>
                <p:cNvPr id="52" name="四角形吹き出し 51"/>
                <p:cNvSpPr/>
                <p:nvPr/>
              </p:nvSpPr>
              <p:spPr>
                <a:xfrm>
                  <a:off x="7422462" y="3381461"/>
                  <a:ext cx="1410990"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dirty="0" smtClean="0"/>
                    <a:t>Y</a:t>
                  </a:r>
                  <a:r>
                    <a:rPr lang="ja-JP" altLang="en-US" dirty="0"/>
                    <a:t>内の</a:t>
                  </a:r>
                  <a:r>
                    <a:rPr lang="ja-JP" altLang="en-US" dirty="0" smtClean="0"/>
                    <a:t>呼出</a:t>
                  </a:r>
                  <a:endParaRPr kumimoji="1" lang="ja-JP" altLang="en-US" dirty="0"/>
                </a:p>
              </p:txBody>
            </p:sp>
            <p:sp>
              <p:nvSpPr>
                <p:cNvPr id="53" name="テキスト ボックス 52"/>
                <p:cNvSpPr txBox="1"/>
                <p:nvPr/>
              </p:nvSpPr>
              <p:spPr>
                <a:xfrm>
                  <a:off x="7583870" y="3991391"/>
                  <a:ext cx="1194332" cy="369332"/>
                </a:xfrm>
                <a:prstGeom prst="rect">
                  <a:avLst/>
                </a:prstGeom>
                <a:noFill/>
              </p:spPr>
              <p:txBody>
                <a:bodyPr wrap="none" rtlCol="0">
                  <a:spAutoFit/>
                </a:bodyPr>
                <a:lstStyle/>
                <a:p>
                  <a:r>
                    <a:rPr kumimoji="1" lang="ja-JP" altLang="en-US" dirty="0" smtClean="0"/>
                    <a:t>フェイズ</a:t>
                  </a:r>
                  <a:r>
                    <a:rPr kumimoji="1" lang="en-US" altLang="ja-JP" dirty="0" smtClean="0"/>
                    <a:t>β</a:t>
                  </a:r>
                  <a:r>
                    <a:rPr kumimoji="1" lang="en-US" altLang="ja-JP" sz="1400" dirty="0" smtClean="0"/>
                    <a:t>2</a:t>
                  </a:r>
                  <a:endParaRPr lang="en-US" altLang="ja-JP" dirty="0" smtClean="0"/>
                </a:p>
              </p:txBody>
            </p:sp>
            <p:cxnSp>
              <p:nvCxnSpPr>
                <p:cNvPr id="54" name="直線コネクタ 53"/>
                <p:cNvCxnSpPr>
                  <a:stCxn id="49" idx="1"/>
                  <a:endCxn id="41" idx="3"/>
                </p:cNvCxnSpPr>
                <p:nvPr/>
              </p:nvCxnSpPr>
              <p:spPr>
                <a:xfrm flipH="1" flipV="1">
                  <a:off x="6470501" y="1980912"/>
                  <a:ext cx="951961" cy="39719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55" name="直線コネクタ 54"/>
                <p:cNvCxnSpPr/>
                <p:nvPr/>
              </p:nvCxnSpPr>
              <p:spPr>
                <a:xfrm flipH="1">
                  <a:off x="6470501" y="3575864"/>
                  <a:ext cx="951961"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56" name="直線コネクタ 55"/>
                <p:cNvCxnSpPr>
                  <a:stCxn id="50" idx="1"/>
                  <a:endCxn id="43" idx="3"/>
                </p:cNvCxnSpPr>
                <p:nvPr/>
              </p:nvCxnSpPr>
              <p:spPr>
                <a:xfrm flipH="1">
                  <a:off x="6470501" y="2785676"/>
                  <a:ext cx="951961"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cxnSp>
              <p:nvCxnSpPr>
                <p:cNvPr id="57" name="直線コネクタ 56"/>
                <p:cNvCxnSpPr>
                  <a:stCxn id="51" idx="1"/>
                  <a:endCxn id="44" idx="3"/>
                </p:cNvCxnSpPr>
                <p:nvPr/>
              </p:nvCxnSpPr>
              <p:spPr>
                <a:xfrm flipH="1">
                  <a:off x="6470501" y="3182866"/>
                  <a:ext cx="951961" cy="0"/>
                </a:xfrm>
                <a:prstGeom prst="line">
                  <a:avLst/>
                </a:prstGeom>
                <a:ln w="38100" cmpd="sng"/>
                <a:effectLst/>
              </p:spPr>
              <p:style>
                <a:lnRef idx="2">
                  <a:schemeClr val="accent2"/>
                </a:lnRef>
                <a:fillRef idx="0">
                  <a:schemeClr val="accent2"/>
                </a:fillRef>
                <a:effectRef idx="1">
                  <a:schemeClr val="accent2"/>
                </a:effectRef>
                <a:fontRef idx="minor">
                  <a:schemeClr val="tx1"/>
                </a:fontRef>
              </p:style>
            </p:cxnSp>
          </p:grpSp>
          <p:sp>
            <p:nvSpPr>
              <p:cNvPr id="58" name="角丸四角形 57"/>
              <p:cNvSpPr/>
              <p:nvPr/>
            </p:nvSpPr>
            <p:spPr>
              <a:xfrm>
                <a:off x="1937406" y="1185910"/>
                <a:ext cx="1119818" cy="246976"/>
              </a:xfrm>
              <a:prstGeom prst="roundRect">
                <a:avLst/>
              </a:prstGeom>
              <a:noFill/>
              <a:ln w="38100" cmpd="sng">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9" name="角丸四角形 58"/>
              <p:cNvSpPr/>
              <p:nvPr/>
            </p:nvSpPr>
            <p:spPr>
              <a:xfrm>
                <a:off x="1937406" y="5331693"/>
                <a:ext cx="1119818" cy="246976"/>
              </a:xfrm>
              <a:prstGeom prst="roundRect">
                <a:avLst/>
              </a:prstGeom>
              <a:noFill/>
              <a:ln w="38100" cmpd="sng">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0" name="角丸四角形 59"/>
              <p:cNvSpPr/>
              <p:nvPr/>
            </p:nvSpPr>
            <p:spPr>
              <a:xfrm rot="1298500">
                <a:off x="1935683" y="4328334"/>
                <a:ext cx="1119818" cy="246976"/>
              </a:xfrm>
              <a:prstGeom prst="roundRect">
                <a:avLst/>
              </a:prstGeom>
              <a:noFill/>
              <a:ln w="38100" cmpd="sng">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2" name="テキスト ボックス 61"/>
              <p:cNvSpPr txBox="1"/>
              <p:nvPr/>
            </p:nvSpPr>
            <p:spPr>
              <a:xfrm>
                <a:off x="1160760" y="224207"/>
                <a:ext cx="359293" cy="461665"/>
              </a:xfrm>
              <a:prstGeom prst="rect">
                <a:avLst/>
              </a:prstGeom>
              <a:noFill/>
            </p:spPr>
            <p:txBody>
              <a:bodyPr wrap="none" rtlCol="0">
                <a:spAutoFit/>
              </a:bodyPr>
              <a:lstStyle/>
              <a:p>
                <a:r>
                  <a:rPr kumimoji="1" lang="en-US" altLang="ja-JP" sz="2400" dirty="0" smtClean="0"/>
                  <a:t>α</a:t>
                </a:r>
                <a:endParaRPr kumimoji="1" lang="ja-JP" altLang="en-US" sz="2400" dirty="0"/>
              </a:p>
            </p:txBody>
          </p:sp>
          <p:sp>
            <p:nvSpPr>
              <p:cNvPr id="63" name="テキスト ボックス 62"/>
              <p:cNvSpPr txBox="1"/>
              <p:nvPr/>
            </p:nvSpPr>
            <p:spPr>
              <a:xfrm>
                <a:off x="3497131" y="224207"/>
                <a:ext cx="348172" cy="461665"/>
              </a:xfrm>
              <a:prstGeom prst="rect">
                <a:avLst/>
              </a:prstGeom>
              <a:noFill/>
            </p:spPr>
            <p:txBody>
              <a:bodyPr wrap="none" rtlCol="0">
                <a:spAutoFit/>
              </a:bodyPr>
              <a:lstStyle/>
              <a:p>
                <a:r>
                  <a:rPr kumimoji="1" lang="en-US" altLang="ja-JP" sz="2400" dirty="0" smtClean="0"/>
                  <a:t>β</a:t>
                </a:r>
                <a:endParaRPr kumimoji="1" lang="ja-JP" altLang="en-US" sz="2400" dirty="0"/>
              </a:p>
            </p:txBody>
          </p:sp>
        </p:grpSp>
      </p:grpSp>
      <p:sp>
        <p:nvSpPr>
          <p:cNvPr id="70" name="タイトル 1"/>
          <p:cNvSpPr>
            <a:spLocks noGrp="1"/>
          </p:cNvSpPr>
          <p:nvPr>
            <p:ph type="title"/>
          </p:nvPr>
        </p:nvSpPr>
        <p:spPr>
          <a:xfrm>
            <a:off x="5176557" y="597457"/>
            <a:ext cx="3777741" cy="661720"/>
          </a:xfrm>
        </p:spPr>
        <p:txBody>
          <a:bodyPr/>
          <a:lstStyle/>
          <a:p>
            <a:r>
              <a:rPr lang="en-US" altLang="en-US" sz="3600" dirty="0" smtClean="0"/>
              <a:t>類似度計算</a:t>
            </a:r>
            <a:r>
              <a:rPr kumimoji="1" lang="ja-JP" altLang="en-US" sz="3600" dirty="0" smtClean="0"/>
              <a:t>例</a:t>
            </a:r>
            <a:endParaRPr kumimoji="1" lang="ja-JP" altLang="en-US" sz="3600" dirty="0"/>
          </a:p>
        </p:txBody>
      </p:sp>
    </p:spTree>
    <p:extLst>
      <p:ext uri="{BB962C8B-B14F-4D97-AF65-F5344CB8AC3E}">
        <p14:creationId xmlns:p14="http://schemas.microsoft.com/office/powerpoint/2010/main" val="3946357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descr="MC900433944.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129556" y="4155140"/>
            <a:ext cx="1803041" cy="1803041"/>
          </a:xfrm>
          <a:prstGeom prst="rect">
            <a:avLst/>
          </a:prstGeom>
        </p:spPr>
      </p:pic>
      <p:pic>
        <p:nvPicPr>
          <p:cNvPr id="5" name="図 4" descr="MC90043164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9302" y="3478056"/>
            <a:ext cx="2286000" cy="2286000"/>
          </a:xfrm>
          <a:prstGeom prst="rect">
            <a:avLst/>
          </a:prstGeom>
        </p:spPr>
      </p:pic>
      <p:sp>
        <p:nvSpPr>
          <p:cNvPr id="2" name="タイトル 1"/>
          <p:cNvSpPr>
            <a:spLocks noGrp="1"/>
          </p:cNvSpPr>
          <p:nvPr>
            <p:ph type="title"/>
          </p:nvPr>
        </p:nvSpPr>
        <p:spPr/>
        <p:txBody>
          <a:bodyPr/>
          <a:lstStyle/>
          <a:p>
            <a:r>
              <a:rPr kumimoji="1" lang="ja-JP" altLang="en-US" dirty="0" smtClean="0"/>
              <a:t>剽窃</a:t>
            </a:r>
            <a:endParaRPr kumimoji="1" lang="ja-JP" altLang="en-US" dirty="0"/>
          </a:p>
        </p:txBody>
      </p:sp>
      <p:sp>
        <p:nvSpPr>
          <p:cNvPr id="3" name="コンテンツ プレースホルダー 2"/>
          <p:cNvSpPr>
            <a:spLocks noGrp="1"/>
          </p:cNvSpPr>
          <p:nvPr>
            <p:ph idx="1"/>
          </p:nvPr>
        </p:nvSpPr>
        <p:spPr/>
        <p:txBody>
          <a:bodyPr/>
          <a:lstStyle/>
          <a:p>
            <a:r>
              <a:rPr lang="ja-JP" altLang="en-US" dirty="0"/>
              <a:t>他人の作品や論文</a:t>
            </a:r>
            <a:r>
              <a:rPr lang="ja-JP" altLang="en-US" dirty="0" smtClean="0"/>
              <a:t>を盗用し，自分</a:t>
            </a:r>
            <a:r>
              <a:rPr lang="ja-JP" altLang="en-US" dirty="0"/>
              <a:t>のものとして発表する</a:t>
            </a:r>
            <a:r>
              <a:rPr lang="ja-JP" altLang="en-US" dirty="0" smtClean="0"/>
              <a:t>こと．</a:t>
            </a:r>
            <a:endParaRPr lang="en-US" altLang="ja-JP" dirty="0" smtClean="0"/>
          </a:p>
          <a:p>
            <a:r>
              <a:rPr kumimoji="1" lang="ja-JP" altLang="en-US" dirty="0" smtClean="0"/>
              <a:t>プログラムが剽窃される事例もある．</a:t>
            </a: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a:t>
            </a:fld>
            <a:endParaRPr kumimoji="1" lang="ja-JP" altLang="en-US"/>
          </a:p>
        </p:txBody>
      </p:sp>
      <p:sp>
        <p:nvSpPr>
          <p:cNvPr id="8" name="テキスト ボックス 7"/>
          <p:cNvSpPr txBox="1"/>
          <p:nvPr/>
        </p:nvSpPr>
        <p:spPr>
          <a:xfrm>
            <a:off x="424124" y="5958024"/>
            <a:ext cx="716775" cy="369332"/>
          </a:xfrm>
          <a:prstGeom prst="rect">
            <a:avLst/>
          </a:prstGeom>
          <a:noFill/>
        </p:spPr>
        <p:txBody>
          <a:bodyPr wrap="none" rtlCol="0">
            <a:spAutoFit/>
          </a:bodyPr>
          <a:lstStyle/>
          <a:p>
            <a:r>
              <a:rPr kumimoji="1" lang="en-US" altLang="ja-JP" dirty="0" smtClean="0"/>
              <a:t>A</a:t>
            </a:r>
            <a:r>
              <a:rPr kumimoji="1" lang="ja-JP" altLang="en-US" dirty="0" smtClean="0"/>
              <a:t>さん</a:t>
            </a:r>
            <a:endParaRPr kumimoji="1" lang="ja-JP" altLang="en-US" dirty="0"/>
          </a:p>
        </p:txBody>
      </p:sp>
      <p:sp>
        <p:nvSpPr>
          <p:cNvPr id="10" name="テキスト ボックス 9"/>
          <p:cNvSpPr txBox="1"/>
          <p:nvPr/>
        </p:nvSpPr>
        <p:spPr>
          <a:xfrm>
            <a:off x="3717920" y="5720403"/>
            <a:ext cx="710451" cy="369332"/>
          </a:xfrm>
          <a:prstGeom prst="rect">
            <a:avLst/>
          </a:prstGeom>
          <a:noFill/>
        </p:spPr>
        <p:txBody>
          <a:bodyPr wrap="none" rtlCol="0">
            <a:spAutoFit/>
          </a:bodyPr>
          <a:lstStyle/>
          <a:p>
            <a:r>
              <a:rPr lang="en-US" altLang="ja-JP" dirty="0" smtClean="0"/>
              <a:t>B</a:t>
            </a:r>
            <a:r>
              <a:rPr kumimoji="1" lang="ja-JP" altLang="en-US" dirty="0" smtClean="0"/>
              <a:t>さん</a:t>
            </a:r>
            <a:endParaRPr kumimoji="1" lang="ja-JP" altLang="en-US" dirty="0"/>
          </a:p>
        </p:txBody>
      </p:sp>
      <p:grpSp>
        <p:nvGrpSpPr>
          <p:cNvPr id="14" name="Group 4"/>
          <p:cNvGrpSpPr>
            <a:grpSpLocks noChangeAspect="1"/>
          </p:cNvGrpSpPr>
          <p:nvPr/>
        </p:nvGrpSpPr>
        <p:grpSpPr bwMode="auto">
          <a:xfrm>
            <a:off x="5198857" y="3624394"/>
            <a:ext cx="1370013" cy="1781175"/>
            <a:chOff x="1348" y="2578"/>
            <a:chExt cx="863" cy="1122"/>
          </a:xfrm>
        </p:grpSpPr>
        <p:sp>
          <p:nvSpPr>
            <p:cNvPr id="34"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35"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6"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7"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9" name="Freeform 10"/>
            <p:cNvSpPr>
              <a:spLocks/>
            </p:cNvSpPr>
            <p:nvPr/>
          </p:nvSpPr>
          <p:spPr bwMode="auto">
            <a:xfrm>
              <a:off x="1414" y="3039"/>
              <a:ext cx="732" cy="150"/>
            </a:xfrm>
            <a:custGeom>
              <a:avLst/>
              <a:gdLst>
                <a:gd name="T0" fmla="*/ 0 w 732"/>
                <a:gd name="T1" fmla="*/ 0 h 150"/>
                <a:gd name="T2" fmla="*/ 732 w 732"/>
                <a:gd name="T3" fmla="*/ 0 h 150"/>
                <a:gd name="T4" fmla="*/ 732 w 732"/>
                <a:gd name="T5" fmla="*/ 100 h 150"/>
                <a:gd name="T6" fmla="*/ 470 w 732"/>
                <a:gd name="T7" fmla="*/ 100 h 150"/>
                <a:gd name="T8" fmla="*/ 470 w 732"/>
                <a:gd name="T9" fmla="*/ 150 h 150"/>
                <a:gd name="T10" fmla="*/ 0 w 732"/>
                <a:gd name="T11" fmla="*/ 150 h 150"/>
                <a:gd name="T12" fmla="*/ 0 w 732"/>
                <a:gd name="T13" fmla="*/ 0 h 150"/>
              </a:gdLst>
              <a:ahLst/>
              <a:cxnLst>
                <a:cxn ang="0">
                  <a:pos x="T0" y="T1"/>
                </a:cxn>
                <a:cxn ang="0">
                  <a:pos x="T2" y="T3"/>
                </a:cxn>
                <a:cxn ang="0">
                  <a:pos x="T4" y="T5"/>
                </a:cxn>
                <a:cxn ang="0">
                  <a:pos x="T6" y="T7"/>
                </a:cxn>
                <a:cxn ang="0">
                  <a:pos x="T8" y="T9"/>
                </a:cxn>
                <a:cxn ang="0">
                  <a:pos x="T10" y="T11"/>
                </a:cxn>
                <a:cxn ang="0">
                  <a:pos x="T12" y="T13"/>
                </a:cxn>
              </a:cxnLst>
              <a:rect l="0" t="0" r="r" b="b"/>
              <a:pathLst>
                <a:path w="732" h="150">
                  <a:moveTo>
                    <a:pt x="0" y="0"/>
                  </a:moveTo>
                  <a:lnTo>
                    <a:pt x="732" y="0"/>
                  </a:lnTo>
                  <a:lnTo>
                    <a:pt x="732" y="100"/>
                  </a:lnTo>
                  <a:lnTo>
                    <a:pt x="470" y="100"/>
                  </a:lnTo>
                  <a:lnTo>
                    <a:pt x="470" y="150"/>
                  </a:lnTo>
                  <a:lnTo>
                    <a:pt x="0" y="150"/>
                  </a:lnTo>
                  <a:lnTo>
                    <a:pt x="0" y="0"/>
                  </a:lnTo>
                  <a:close/>
                </a:path>
              </a:pathLst>
            </a:custGeom>
            <a:solidFill>
              <a:srgbClr val="CDCDC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 name="Freeform 11"/>
            <p:cNvSpPr>
              <a:spLocks/>
            </p:cNvSpPr>
            <p:nvPr/>
          </p:nvSpPr>
          <p:spPr bwMode="auto">
            <a:xfrm>
              <a:off x="1414" y="3039"/>
              <a:ext cx="732" cy="150"/>
            </a:xfrm>
            <a:custGeom>
              <a:avLst/>
              <a:gdLst>
                <a:gd name="T0" fmla="*/ 0 w 732"/>
                <a:gd name="T1" fmla="*/ 0 h 150"/>
                <a:gd name="T2" fmla="*/ 732 w 732"/>
                <a:gd name="T3" fmla="*/ 0 h 150"/>
                <a:gd name="T4" fmla="*/ 732 w 732"/>
                <a:gd name="T5" fmla="*/ 100 h 150"/>
                <a:gd name="T6" fmla="*/ 470 w 732"/>
                <a:gd name="T7" fmla="*/ 100 h 150"/>
                <a:gd name="T8" fmla="*/ 470 w 732"/>
                <a:gd name="T9" fmla="*/ 150 h 150"/>
                <a:gd name="T10" fmla="*/ 0 w 732"/>
                <a:gd name="T11" fmla="*/ 150 h 150"/>
                <a:gd name="T12" fmla="*/ 0 w 732"/>
                <a:gd name="T13" fmla="*/ 0 h 150"/>
              </a:gdLst>
              <a:ahLst/>
              <a:cxnLst>
                <a:cxn ang="0">
                  <a:pos x="T0" y="T1"/>
                </a:cxn>
                <a:cxn ang="0">
                  <a:pos x="T2" y="T3"/>
                </a:cxn>
                <a:cxn ang="0">
                  <a:pos x="T4" y="T5"/>
                </a:cxn>
                <a:cxn ang="0">
                  <a:pos x="T6" y="T7"/>
                </a:cxn>
                <a:cxn ang="0">
                  <a:pos x="T8" y="T9"/>
                </a:cxn>
                <a:cxn ang="0">
                  <a:pos x="T10" y="T11"/>
                </a:cxn>
                <a:cxn ang="0">
                  <a:pos x="T12" y="T13"/>
                </a:cxn>
              </a:cxnLst>
              <a:rect l="0" t="0" r="r" b="b"/>
              <a:pathLst>
                <a:path w="732" h="150">
                  <a:moveTo>
                    <a:pt x="0" y="0"/>
                  </a:moveTo>
                  <a:lnTo>
                    <a:pt x="732" y="0"/>
                  </a:lnTo>
                  <a:lnTo>
                    <a:pt x="732" y="100"/>
                  </a:lnTo>
                  <a:lnTo>
                    <a:pt x="470" y="100"/>
                  </a:lnTo>
                  <a:lnTo>
                    <a:pt x="470" y="150"/>
                  </a:lnTo>
                  <a:lnTo>
                    <a:pt x="0" y="15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3"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4"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5"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6"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7"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8"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9"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0"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grpSp>
        <p:nvGrpSpPr>
          <p:cNvPr id="16" name="Group 23"/>
          <p:cNvGrpSpPr>
            <a:grpSpLocks noChangeAspect="1"/>
          </p:cNvGrpSpPr>
          <p:nvPr/>
        </p:nvGrpSpPr>
        <p:grpSpPr bwMode="auto">
          <a:xfrm>
            <a:off x="7450931" y="4123894"/>
            <a:ext cx="1368425" cy="1781175"/>
            <a:chOff x="3424" y="2704"/>
            <a:chExt cx="862" cy="1122"/>
          </a:xfrm>
        </p:grpSpPr>
        <p:sp>
          <p:nvSpPr>
            <p:cNvPr id="24" name="AutoShape 24"/>
            <p:cNvSpPr>
              <a:spLocks noChangeAspect="1" noChangeArrowheads="1"/>
            </p:cNvSpPr>
            <p:nvPr/>
          </p:nvSpPr>
          <p:spPr bwMode="auto">
            <a:xfrm>
              <a:off x="3424" y="2704"/>
              <a:ext cx="862"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5" name="Freeform 25"/>
            <p:cNvSpPr>
              <a:spLocks/>
            </p:cNvSpPr>
            <p:nvPr/>
          </p:nvSpPr>
          <p:spPr bwMode="auto">
            <a:xfrm>
              <a:off x="3436" y="2715"/>
              <a:ext cx="833" cy="1094"/>
            </a:xfrm>
            <a:custGeom>
              <a:avLst/>
              <a:gdLst>
                <a:gd name="T0" fmla="*/ 0 w 833"/>
                <a:gd name="T1" fmla="*/ 0 h 1094"/>
                <a:gd name="T2" fmla="*/ 0 w 833"/>
                <a:gd name="T3" fmla="*/ 1094 h 1094"/>
                <a:gd name="T4" fmla="*/ 833 w 833"/>
                <a:gd name="T5" fmla="*/ 1094 h 1094"/>
                <a:gd name="T6" fmla="*/ 833 w 833"/>
                <a:gd name="T7" fmla="*/ 199 h 1094"/>
                <a:gd name="T8" fmla="*/ 624 w 833"/>
                <a:gd name="T9" fmla="*/ 0 h 1094"/>
                <a:gd name="T10" fmla="*/ 0 w 833"/>
                <a:gd name="T11" fmla="*/ 0 h 1094"/>
              </a:gdLst>
              <a:ahLst/>
              <a:cxnLst>
                <a:cxn ang="0">
                  <a:pos x="T0" y="T1"/>
                </a:cxn>
                <a:cxn ang="0">
                  <a:pos x="T2" y="T3"/>
                </a:cxn>
                <a:cxn ang="0">
                  <a:pos x="T4" y="T5"/>
                </a:cxn>
                <a:cxn ang="0">
                  <a:pos x="T6" y="T7"/>
                </a:cxn>
                <a:cxn ang="0">
                  <a:pos x="T8" y="T9"/>
                </a:cxn>
                <a:cxn ang="0">
                  <a:pos x="T10" y="T11"/>
                </a:cxn>
              </a:cxnLst>
              <a:rect l="0" t="0" r="r" b="b"/>
              <a:pathLst>
                <a:path w="833" h="1094">
                  <a:moveTo>
                    <a:pt x="0" y="0"/>
                  </a:moveTo>
                  <a:lnTo>
                    <a:pt x="0" y="1094"/>
                  </a:lnTo>
                  <a:lnTo>
                    <a:pt x="833" y="1094"/>
                  </a:lnTo>
                  <a:lnTo>
                    <a:pt x="833" y="199"/>
                  </a:lnTo>
                  <a:lnTo>
                    <a:pt x="624" y="0"/>
                  </a:lnTo>
                  <a:lnTo>
                    <a:pt x="0" y="0"/>
                  </a:lnTo>
                  <a:close/>
                </a:path>
              </a:pathLst>
            </a:custGeom>
            <a:solidFill>
              <a:srgbClr val="FFFFFF"/>
            </a:solidFill>
            <a:ln w="9525">
              <a:solidFill>
                <a:srgbClr val="000000"/>
              </a:solidFill>
              <a:prstDash val="solid"/>
              <a:round/>
              <a:headEnd/>
              <a:tailEnd/>
            </a:ln>
          </p:spPr>
          <p:txBody>
            <a:bodyPr/>
            <a:lstStyle/>
            <a:p>
              <a:endParaRPr lang="ja-JP" altLang="en-US"/>
            </a:p>
          </p:txBody>
        </p:sp>
        <p:sp>
          <p:nvSpPr>
            <p:cNvPr id="26" name="Freeform 26"/>
            <p:cNvSpPr>
              <a:spLocks/>
            </p:cNvSpPr>
            <p:nvPr/>
          </p:nvSpPr>
          <p:spPr bwMode="auto">
            <a:xfrm>
              <a:off x="4060" y="2715"/>
              <a:ext cx="209" cy="199"/>
            </a:xfrm>
            <a:custGeom>
              <a:avLst/>
              <a:gdLst>
                <a:gd name="T0" fmla="*/ 0 w 209"/>
                <a:gd name="T1" fmla="*/ 0 h 199"/>
                <a:gd name="T2" fmla="*/ 209 w 209"/>
                <a:gd name="T3" fmla="*/ 199 h 199"/>
                <a:gd name="T4" fmla="*/ 0 w 209"/>
                <a:gd name="T5" fmla="*/ 199 h 199"/>
                <a:gd name="T6" fmla="*/ 0 w 209"/>
                <a:gd name="T7" fmla="*/ 0 h 199"/>
              </a:gdLst>
              <a:ahLst/>
              <a:cxnLst>
                <a:cxn ang="0">
                  <a:pos x="T0" y="T1"/>
                </a:cxn>
                <a:cxn ang="0">
                  <a:pos x="T2" y="T3"/>
                </a:cxn>
                <a:cxn ang="0">
                  <a:pos x="T4" y="T5"/>
                </a:cxn>
                <a:cxn ang="0">
                  <a:pos x="T6" y="T7"/>
                </a:cxn>
              </a:cxnLst>
              <a:rect l="0" t="0" r="r" b="b"/>
              <a:pathLst>
                <a:path w="209" h="199">
                  <a:moveTo>
                    <a:pt x="0" y="0"/>
                  </a:moveTo>
                  <a:lnTo>
                    <a:pt x="209" y="199"/>
                  </a:lnTo>
                  <a:lnTo>
                    <a:pt x="0" y="199"/>
                  </a:lnTo>
                  <a:lnTo>
                    <a:pt x="0" y="0"/>
                  </a:lnTo>
                  <a:close/>
                </a:path>
              </a:pathLst>
            </a:custGeom>
            <a:solidFill>
              <a:srgbClr val="FFFFFF"/>
            </a:solidFill>
            <a:ln w="9525">
              <a:solidFill>
                <a:srgbClr val="000000"/>
              </a:solidFill>
              <a:prstDash val="solid"/>
              <a:round/>
              <a:headEnd/>
              <a:tailEnd/>
            </a:ln>
          </p:spPr>
          <p:txBody>
            <a:bodyPr/>
            <a:lstStyle/>
            <a:p>
              <a:endParaRPr lang="ja-JP" altLang="en-US"/>
            </a:p>
          </p:txBody>
        </p:sp>
        <p:sp>
          <p:nvSpPr>
            <p:cNvPr id="27" name="Freeform 27"/>
            <p:cNvSpPr>
              <a:spLocks/>
            </p:cNvSpPr>
            <p:nvPr/>
          </p:nvSpPr>
          <p:spPr bwMode="auto">
            <a:xfrm>
              <a:off x="3488" y="3014"/>
              <a:ext cx="729" cy="149"/>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729" h="149">
                  <a:moveTo>
                    <a:pt x="0" y="0"/>
                  </a:moveTo>
                  <a:lnTo>
                    <a:pt x="729" y="0"/>
                  </a:lnTo>
                  <a:lnTo>
                    <a:pt x="729" y="99"/>
                  </a:lnTo>
                  <a:lnTo>
                    <a:pt x="468" y="99"/>
                  </a:lnTo>
                  <a:lnTo>
                    <a:pt x="468" y="149"/>
                  </a:lnTo>
                  <a:lnTo>
                    <a:pt x="0" y="149"/>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sp>
          <p:nvSpPr>
            <p:cNvPr id="28" name="Line 28"/>
            <p:cNvSpPr>
              <a:spLocks noChangeShapeType="1"/>
            </p:cNvSpPr>
            <p:nvPr/>
          </p:nvSpPr>
          <p:spPr bwMode="auto">
            <a:xfrm>
              <a:off x="3488" y="3262"/>
              <a:ext cx="705"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9" name="Line 29"/>
            <p:cNvSpPr>
              <a:spLocks noChangeShapeType="1"/>
            </p:cNvSpPr>
            <p:nvPr/>
          </p:nvSpPr>
          <p:spPr bwMode="auto">
            <a:xfrm>
              <a:off x="3488" y="3312"/>
              <a:ext cx="42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 name="Line 30"/>
            <p:cNvSpPr>
              <a:spLocks noChangeShapeType="1"/>
            </p:cNvSpPr>
            <p:nvPr/>
          </p:nvSpPr>
          <p:spPr bwMode="auto">
            <a:xfrm>
              <a:off x="3488" y="3362"/>
              <a:ext cx="549"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1" name="Line 31"/>
            <p:cNvSpPr>
              <a:spLocks noChangeShapeType="1"/>
            </p:cNvSpPr>
            <p:nvPr/>
          </p:nvSpPr>
          <p:spPr bwMode="auto">
            <a:xfrm>
              <a:off x="3488" y="3212"/>
              <a:ext cx="42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2" name="Line 32"/>
            <p:cNvSpPr>
              <a:spLocks noChangeShapeType="1"/>
            </p:cNvSpPr>
            <p:nvPr/>
          </p:nvSpPr>
          <p:spPr bwMode="auto">
            <a:xfrm>
              <a:off x="3488" y="2914"/>
              <a:ext cx="42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3" name="Line 33"/>
            <p:cNvSpPr>
              <a:spLocks noChangeShapeType="1"/>
            </p:cNvSpPr>
            <p:nvPr/>
          </p:nvSpPr>
          <p:spPr bwMode="auto">
            <a:xfrm>
              <a:off x="3488" y="2964"/>
              <a:ext cx="549"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sp>
        <p:nvSpPr>
          <p:cNvPr id="20" name="曲折矢印 19"/>
          <p:cNvSpPr/>
          <p:nvPr/>
        </p:nvSpPr>
        <p:spPr>
          <a:xfrm rot="2991296">
            <a:off x="6346998" y="3927402"/>
            <a:ext cx="1321164" cy="1042835"/>
          </a:xfrm>
          <a:prstGeom prst="bentArrow">
            <a:avLst>
              <a:gd name="adj1" fmla="val 17649"/>
              <a:gd name="adj2" fmla="val 21073"/>
              <a:gd name="adj3" fmla="val 27609"/>
              <a:gd name="adj4" fmla="val 6387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sp>
        <p:nvSpPr>
          <p:cNvPr id="51" name="テキスト ボックス 50"/>
          <p:cNvSpPr txBox="1"/>
          <p:nvPr/>
        </p:nvSpPr>
        <p:spPr>
          <a:xfrm>
            <a:off x="4985302" y="5394724"/>
            <a:ext cx="1966291" cy="369332"/>
          </a:xfrm>
          <a:prstGeom prst="rect">
            <a:avLst/>
          </a:prstGeom>
          <a:noFill/>
        </p:spPr>
        <p:txBody>
          <a:bodyPr wrap="none" rtlCol="0">
            <a:spAutoFit/>
          </a:bodyPr>
          <a:lstStyle/>
          <a:p>
            <a:r>
              <a:rPr lang="en-US" altLang="ja-JP" dirty="0" smtClean="0"/>
              <a:t>X</a:t>
            </a:r>
            <a:r>
              <a:rPr kumimoji="1" lang="ja-JP" altLang="en-US" dirty="0" smtClean="0"/>
              <a:t>さんのプログラム</a:t>
            </a:r>
            <a:endParaRPr kumimoji="1" lang="ja-JP" altLang="en-US" dirty="0"/>
          </a:p>
        </p:txBody>
      </p:sp>
      <p:sp>
        <p:nvSpPr>
          <p:cNvPr id="52" name="テキスト ボックス 51"/>
          <p:cNvSpPr txBox="1"/>
          <p:nvPr/>
        </p:nvSpPr>
        <p:spPr>
          <a:xfrm>
            <a:off x="7177709" y="5878082"/>
            <a:ext cx="1958965" cy="369332"/>
          </a:xfrm>
          <a:prstGeom prst="rect">
            <a:avLst/>
          </a:prstGeom>
          <a:noFill/>
        </p:spPr>
        <p:txBody>
          <a:bodyPr wrap="none" rtlCol="0">
            <a:spAutoFit/>
          </a:bodyPr>
          <a:lstStyle/>
          <a:p>
            <a:r>
              <a:rPr lang="en-US" altLang="ja-JP" dirty="0"/>
              <a:t>Y</a:t>
            </a:r>
            <a:r>
              <a:rPr kumimoji="1" lang="ja-JP" altLang="en-US" dirty="0" smtClean="0"/>
              <a:t>さんのプログラム</a:t>
            </a:r>
            <a:endParaRPr kumimoji="1" lang="ja-JP" altLang="en-US" dirty="0"/>
          </a:p>
        </p:txBody>
      </p:sp>
      <p:sp>
        <p:nvSpPr>
          <p:cNvPr id="53" name="角丸四角形 52"/>
          <p:cNvSpPr/>
          <p:nvPr/>
        </p:nvSpPr>
        <p:spPr>
          <a:xfrm>
            <a:off x="2835601" y="4930343"/>
            <a:ext cx="1310035" cy="696913"/>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en-US" altLang="ja-JP" dirty="0" smtClean="0"/>
              <a:t>A</a:t>
            </a:r>
            <a:r>
              <a:rPr kumimoji="1" lang="ja-JP" altLang="en-US" dirty="0" smtClean="0"/>
              <a:t>さんの</a:t>
            </a:r>
            <a:endParaRPr kumimoji="1" lang="en-US" altLang="ja-JP" dirty="0" smtClean="0"/>
          </a:p>
          <a:p>
            <a:pPr algn="ctr"/>
            <a:r>
              <a:rPr kumimoji="1" lang="ja-JP" altLang="en-US" dirty="0" smtClean="0"/>
              <a:t>プログラム</a:t>
            </a:r>
            <a:endParaRPr kumimoji="1" lang="ja-JP" altLang="en-US" dirty="0"/>
          </a:p>
        </p:txBody>
      </p:sp>
      <p:sp>
        <p:nvSpPr>
          <p:cNvPr id="13" name="曲折矢印 12"/>
          <p:cNvSpPr/>
          <p:nvPr/>
        </p:nvSpPr>
        <p:spPr>
          <a:xfrm rot="2991296">
            <a:off x="1418127" y="3987138"/>
            <a:ext cx="1105633" cy="1531938"/>
          </a:xfrm>
          <a:prstGeom prst="bentArrow">
            <a:avLst>
              <a:gd name="adj1" fmla="val 17174"/>
              <a:gd name="adj2" fmla="val 24259"/>
              <a:gd name="adj3" fmla="val 27164"/>
              <a:gd name="adj4" fmla="val 7290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83659275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評価実験</a:t>
            </a:r>
            <a:r>
              <a:rPr lang="en-US" altLang="ja-JP" sz="3600" dirty="0" smtClean="0"/>
              <a:t/>
            </a:r>
            <a:br>
              <a:rPr lang="en-US" altLang="ja-JP" sz="3600" dirty="0" smtClean="0"/>
            </a:br>
            <a:r>
              <a:rPr lang="en-US" altLang="ja-JP" sz="3600" dirty="0" smtClean="0"/>
              <a:t>A. </a:t>
            </a:r>
            <a:r>
              <a:rPr lang="ja-JP" altLang="en-US" sz="3600" dirty="0" smtClean="0"/>
              <a:t>難読化耐性の検証</a:t>
            </a:r>
            <a:r>
              <a:rPr lang="en-US" altLang="ja-JP" sz="3600" dirty="0" smtClean="0"/>
              <a:t> – </a:t>
            </a:r>
            <a:r>
              <a:rPr lang="ja-JP" altLang="en-US" sz="3600" dirty="0" smtClean="0"/>
              <a:t>準備</a:t>
            </a:r>
            <a:r>
              <a:rPr lang="en-US" altLang="ja-JP" sz="3600" dirty="0" smtClean="0"/>
              <a:t> (1/2)</a:t>
            </a:r>
            <a:endParaRPr kumimoji="1" lang="ja-JP" altLang="en-US" sz="3600" dirty="0"/>
          </a:p>
        </p:txBody>
      </p:sp>
      <p:sp>
        <p:nvSpPr>
          <p:cNvPr id="3" name="コンテンツ プレースホルダー 2"/>
          <p:cNvSpPr>
            <a:spLocks noGrp="1"/>
          </p:cNvSpPr>
          <p:nvPr>
            <p:ph idx="1"/>
          </p:nvPr>
        </p:nvSpPr>
        <p:spPr/>
        <p:txBody>
          <a:bodyPr/>
          <a:lstStyle/>
          <a:p>
            <a:r>
              <a:rPr kumimoji="1" lang="ja-JP" altLang="en-US" dirty="0" smtClean="0"/>
              <a:t>対象</a:t>
            </a:r>
            <a:endParaRPr kumimoji="1" lang="en-US" altLang="ja-JP" dirty="0" smtClean="0"/>
          </a:p>
          <a:p>
            <a:pPr lvl="1"/>
            <a:r>
              <a:rPr lang="en-US" altLang="ja-JP" dirty="0" smtClean="0"/>
              <a:t>ICCA [4]: </a:t>
            </a:r>
            <a:r>
              <a:rPr lang="ja-JP" altLang="en-US" dirty="0" smtClean="0"/>
              <a:t>統合コードクローン分析環境</a:t>
            </a:r>
            <a:endParaRPr kumimoji="1" lang="en-US" altLang="ja-JP" dirty="0" smtClean="0"/>
          </a:p>
          <a:p>
            <a:pPr lvl="2"/>
            <a:r>
              <a:rPr lang="en-US" altLang="ja-JP" dirty="0" smtClean="0"/>
              <a:t>Gemini</a:t>
            </a:r>
            <a:r>
              <a:rPr lang="ja-JP" altLang="en-US" dirty="0" smtClean="0"/>
              <a:t>コンポーネント</a:t>
            </a:r>
            <a:endParaRPr lang="en-US" altLang="ja-JP" dirty="0" smtClean="0"/>
          </a:p>
          <a:p>
            <a:pPr lvl="2"/>
            <a:r>
              <a:rPr lang="en-US" altLang="ja-JP" dirty="0" smtClean="0"/>
              <a:t>Virgo</a:t>
            </a:r>
            <a:r>
              <a:rPr lang="ja-JP" altLang="en-US" dirty="0" smtClean="0"/>
              <a:t>コンポーネント</a:t>
            </a:r>
            <a:endParaRPr lang="en-US" altLang="ja-JP" dirty="0" smtClean="0"/>
          </a:p>
          <a:p>
            <a:r>
              <a:rPr kumimoji="1" lang="ja-JP" altLang="en-US" dirty="0" smtClean="0"/>
              <a:t>難読化ツール</a:t>
            </a:r>
            <a:endParaRPr kumimoji="1" lang="en-US" altLang="ja-JP" dirty="0" smtClean="0"/>
          </a:p>
          <a:p>
            <a:pPr lvl="1"/>
            <a:r>
              <a:rPr lang="en-US" altLang="ja-JP" dirty="0" smtClean="0"/>
              <a:t>Android</a:t>
            </a:r>
            <a:r>
              <a:rPr lang="ja-JP" altLang="en-US" dirty="0" smtClean="0"/>
              <a:t>アプリの剽窃対策に用いられる</a:t>
            </a:r>
            <a:r>
              <a:rPr lang="en-US" altLang="ja-JP" dirty="0" err="1" smtClean="0"/>
              <a:t>ProGuard</a:t>
            </a:r>
            <a:r>
              <a:rPr lang="en-US" altLang="ja-JP" dirty="0" smtClean="0"/>
              <a:t> [5] </a:t>
            </a:r>
            <a:r>
              <a:rPr lang="ja-JP" altLang="en-US" dirty="0" smtClean="0"/>
              <a:t>を標準設定で使用</a:t>
            </a:r>
            <a:endParaRPr lang="en-US" altLang="ja-JP" dirty="0" smtClean="0"/>
          </a:p>
          <a:p>
            <a:pPr lvl="2"/>
            <a:r>
              <a:rPr kumimoji="1" lang="ja-JP" altLang="en-US" sz="2000" dirty="0" smtClean="0"/>
              <a:t>文字列改変</a:t>
            </a:r>
            <a:r>
              <a:rPr lang="ja-JP" altLang="en-US" sz="2000" dirty="0" smtClean="0"/>
              <a:t>，構造改変等</a:t>
            </a:r>
            <a:endParaRPr kumimoji="1" lang="en-US" altLang="ja-JP" sz="2000"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19</a:t>
            </a:fld>
            <a:endParaRPr kumimoji="1" lang="ja-JP" altLang="en-US"/>
          </a:p>
        </p:txBody>
      </p:sp>
      <p:sp>
        <p:nvSpPr>
          <p:cNvPr id="5" name="正方形/長方形 4"/>
          <p:cNvSpPr/>
          <p:nvPr/>
        </p:nvSpPr>
        <p:spPr>
          <a:xfrm>
            <a:off x="1658134" y="5975481"/>
            <a:ext cx="8346404" cy="923330"/>
          </a:xfrm>
          <a:prstGeom prst="rect">
            <a:avLst/>
          </a:prstGeom>
          <a:noFill/>
        </p:spPr>
        <p:txBody>
          <a:bodyPr wrap="square">
            <a:spAutoFit/>
          </a:bodyPr>
          <a:lstStyle/>
          <a:p>
            <a:r>
              <a:rPr lang="en-US" altLang="ja-JP" dirty="0" smtClean="0"/>
              <a:t>[4] ICCA: http</a:t>
            </a:r>
            <a:r>
              <a:rPr lang="en-US" altLang="ja-JP" dirty="0"/>
              <a:t>://</a:t>
            </a:r>
            <a:r>
              <a:rPr lang="en-US" altLang="ja-JP" dirty="0" err="1"/>
              <a:t>sel.ist.osaka-u.ac.jp</a:t>
            </a:r>
            <a:r>
              <a:rPr lang="en-US" altLang="ja-JP" dirty="0"/>
              <a:t>/</a:t>
            </a:r>
            <a:r>
              <a:rPr lang="en-US" altLang="ja-JP" dirty="0" err="1"/>
              <a:t>icca</a:t>
            </a:r>
            <a:r>
              <a:rPr lang="en-US" altLang="ja-JP" dirty="0" smtClean="0"/>
              <a:t>/</a:t>
            </a:r>
          </a:p>
          <a:p>
            <a:r>
              <a:rPr lang="en-US" altLang="ja-JP" dirty="0" smtClean="0"/>
              <a:t>[5] </a:t>
            </a:r>
            <a:r>
              <a:rPr lang="en-US" altLang="ja-JP" dirty="0" err="1" smtClean="0"/>
              <a:t>ProGuard</a:t>
            </a:r>
            <a:r>
              <a:rPr lang="en-US" altLang="ja-JP" dirty="0" smtClean="0"/>
              <a:t>: http://proguard.sourceforge.net/</a:t>
            </a:r>
          </a:p>
          <a:p>
            <a:endParaRPr lang="en-US" altLang="ja-JP" dirty="0"/>
          </a:p>
        </p:txBody>
      </p:sp>
    </p:spTree>
    <p:extLst>
      <p:ext uri="{BB962C8B-B14F-4D97-AF65-F5344CB8AC3E}">
        <p14:creationId xmlns:p14="http://schemas.microsoft.com/office/powerpoint/2010/main" val="68143857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評価実験</a:t>
            </a:r>
            <a:r>
              <a:rPr lang="en-US" altLang="ja-JP" sz="3600" dirty="0" smtClean="0"/>
              <a:t/>
            </a:r>
            <a:br>
              <a:rPr lang="en-US" altLang="ja-JP" sz="3600" dirty="0" smtClean="0"/>
            </a:br>
            <a:r>
              <a:rPr lang="en-US" altLang="ja-JP" sz="3600" dirty="0" smtClean="0"/>
              <a:t>A. </a:t>
            </a:r>
            <a:r>
              <a:rPr lang="ja-JP" altLang="en-US" sz="3600" dirty="0" smtClean="0"/>
              <a:t>難読化耐性の検証</a:t>
            </a:r>
            <a:r>
              <a:rPr lang="en-US" altLang="ja-JP" sz="3600" dirty="0" smtClean="0"/>
              <a:t> – </a:t>
            </a:r>
            <a:r>
              <a:rPr lang="ja-JP" altLang="en-US" sz="3600" dirty="0" smtClean="0"/>
              <a:t>準備</a:t>
            </a:r>
            <a:r>
              <a:rPr lang="en-US" altLang="ja-JP" sz="3600" dirty="0" smtClean="0"/>
              <a:t> (2/2)</a:t>
            </a:r>
            <a:endParaRPr kumimoji="1" lang="ja-JP" altLang="en-US" sz="3600" dirty="0"/>
          </a:p>
        </p:txBody>
      </p:sp>
      <p:sp>
        <p:nvSpPr>
          <p:cNvPr id="3" name="コンテンツ プレースホルダー 2"/>
          <p:cNvSpPr>
            <a:spLocks noGrp="1"/>
          </p:cNvSpPr>
          <p:nvPr>
            <p:ph idx="1"/>
          </p:nvPr>
        </p:nvSpPr>
        <p:spPr/>
        <p:txBody>
          <a:bodyPr/>
          <a:lstStyle/>
          <a:p>
            <a:r>
              <a:rPr lang="ja-JP" altLang="en-US" sz="2800" dirty="0"/>
              <a:t>比較のため</a:t>
            </a:r>
            <a:r>
              <a:rPr lang="ja-JP" altLang="en-US" sz="2800" dirty="0" smtClean="0"/>
              <a:t>にコードクローン検出ツール</a:t>
            </a:r>
            <a:r>
              <a:rPr lang="en-US" altLang="ja-JP" sz="2800" dirty="0" err="1" smtClean="0"/>
              <a:t>CCFinder</a:t>
            </a:r>
            <a:r>
              <a:rPr lang="ja-JP" altLang="en-US" sz="2800" dirty="0" smtClean="0"/>
              <a:t>を</a:t>
            </a:r>
            <a:r>
              <a:rPr lang="ja-JP" altLang="en-US" sz="2800" dirty="0"/>
              <a:t>用いてマッチング</a:t>
            </a:r>
            <a:endParaRPr lang="en-US" altLang="ja-JP" sz="2800" dirty="0"/>
          </a:p>
          <a:p>
            <a:pPr lvl="1"/>
            <a:r>
              <a:rPr lang="ja-JP" altLang="en-US" sz="2400" dirty="0"/>
              <a:t>難読化前のソースコードと，難読化後のクラスを逆コンパイルして得たソースコード</a:t>
            </a:r>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20</a:t>
            </a:fld>
            <a:endParaRPr kumimoji="1" lang="ja-JP" altLang="en-US"/>
          </a:p>
        </p:txBody>
      </p:sp>
      <p:sp>
        <p:nvSpPr>
          <p:cNvPr id="5" name="右矢印 4"/>
          <p:cNvSpPr/>
          <p:nvPr/>
        </p:nvSpPr>
        <p:spPr>
          <a:xfrm>
            <a:off x="2649517" y="4667689"/>
            <a:ext cx="268775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6" name="図 5" descr="MC900432599.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113" y="3965609"/>
            <a:ext cx="1311294" cy="1311294"/>
          </a:xfrm>
          <a:prstGeom prst="rect">
            <a:avLst/>
          </a:prstGeom>
        </p:spPr>
      </p:pic>
      <p:pic>
        <p:nvPicPr>
          <p:cNvPr id="7" name="図 6" descr="MC900432599.PNG"/>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1281138" y="4420840"/>
            <a:ext cx="1311294" cy="1311294"/>
          </a:xfrm>
          <a:prstGeom prst="rect">
            <a:avLst/>
          </a:prstGeom>
        </p:spPr>
      </p:pic>
      <p:sp>
        <p:nvSpPr>
          <p:cNvPr id="8" name="正方形/長方形 7"/>
          <p:cNvSpPr/>
          <p:nvPr/>
        </p:nvSpPr>
        <p:spPr>
          <a:xfrm>
            <a:off x="2968324" y="4540871"/>
            <a:ext cx="1783847" cy="7813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err="1" smtClean="0"/>
              <a:t>CCFinder</a:t>
            </a:r>
            <a:endParaRPr kumimoji="1" lang="ja-JP" altLang="en-US" dirty="0"/>
          </a:p>
        </p:txBody>
      </p:sp>
      <p:grpSp>
        <p:nvGrpSpPr>
          <p:cNvPr id="9" name="図形グループ 8"/>
          <p:cNvGrpSpPr/>
          <p:nvPr/>
        </p:nvGrpSpPr>
        <p:grpSpPr>
          <a:xfrm>
            <a:off x="5537066" y="3691969"/>
            <a:ext cx="2756042" cy="2040165"/>
            <a:chOff x="5280192" y="3606355"/>
            <a:chExt cx="2756042" cy="2040165"/>
          </a:xfrm>
        </p:grpSpPr>
        <p:sp>
          <p:nvSpPr>
            <p:cNvPr id="10" name="角丸四角形 9"/>
            <p:cNvSpPr/>
            <p:nvPr/>
          </p:nvSpPr>
          <p:spPr>
            <a:xfrm>
              <a:off x="5280192" y="3843166"/>
              <a:ext cx="2756042" cy="1803354"/>
            </a:xfrm>
            <a:prstGeom prst="roundRect">
              <a:avLst/>
            </a:prstGeom>
            <a:ln w="76200" cmpd="sng">
              <a:solidFill>
                <a:srgbClr val="3366FF"/>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
          <p:nvSpPr>
            <p:cNvPr id="11" name="テキスト ボックス 10"/>
            <p:cNvSpPr txBox="1"/>
            <p:nvPr/>
          </p:nvSpPr>
          <p:spPr>
            <a:xfrm>
              <a:off x="6052386" y="3606355"/>
              <a:ext cx="1259479" cy="461665"/>
            </a:xfrm>
            <a:prstGeom prst="rect">
              <a:avLst/>
            </a:prstGeom>
            <a:solidFill>
              <a:srgbClr val="FFFFFF"/>
            </a:solidFill>
            <a:ln>
              <a:noFill/>
            </a:ln>
          </p:spPr>
          <p:txBody>
            <a:bodyPr wrap="none" rtlCol="0">
              <a:spAutoFit/>
            </a:bodyPr>
            <a:lstStyle/>
            <a:p>
              <a:r>
                <a:rPr kumimoji="1" lang="ja-JP" altLang="en-US" sz="2400" dirty="0" smtClean="0"/>
                <a:t>クローン</a:t>
              </a:r>
              <a:endParaRPr kumimoji="1" lang="ja-JP" altLang="en-US" sz="2400" dirty="0"/>
            </a:p>
          </p:txBody>
        </p:sp>
        <p:pic>
          <p:nvPicPr>
            <p:cNvPr id="12" name="図 11" descr="MC900432599.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3645" y="4141326"/>
              <a:ext cx="1311294" cy="1311294"/>
            </a:xfrm>
            <a:prstGeom prst="rect">
              <a:avLst/>
            </a:prstGeom>
          </p:spPr>
        </p:pic>
        <p:pic>
          <p:nvPicPr>
            <p:cNvPr id="13" name="図 12" descr="MC900432599.PNG"/>
            <p:cNvPicPr>
              <a:picLocks noChangeAspect="1"/>
            </p:cNvPicPr>
            <p:nvPr/>
          </p:nvPicPr>
          <p:blipFill>
            <a:blip r:embed="rId2">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6625042" y="4155386"/>
              <a:ext cx="1311294" cy="1311294"/>
            </a:xfrm>
            <a:prstGeom prst="rect">
              <a:avLst/>
            </a:prstGeom>
          </p:spPr>
        </p:pic>
      </p:grpSp>
      <p:pic>
        <p:nvPicPr>
          <p:cNvPr id="14" name="図 13" descr="ifn0043.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56781" y="4667689"/>
            <a:ext cx="983252" cy="786601"/>
          </a:xfrm>
          <a:prstGeom prst="rect">
            <a:avLst/>
          </a:prstGeom>
        </p:spPr>
      </p:pic>
      <p:pic>
        <p:nvPicPr>
          <p:cNvPr id="15" name="図 14" descr="ifn0043.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53168" y="4490302"/>
            <a:ext cx="983252" cy="786601"/>
          </a:xfrm>
          <a:prstGeom prst="rect">
            <a:avLst/>
          </a:prstGeom>
        </p:spPr>
      </p:pic>
    </p:spTree>
    <p:extLst>
      <p:ext uri="{BB962C8B-B14F-4D97-AF65-F5344CB8AC3E}">
        <p14:creationId xmlns:p14="http://schemas.microsoft.com/office/powerpoint/2010/main" val="352308552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評価実験</a:t>
            </a:r>
            <a:r>
              <a:rPr lang="en-US" altLang="ja-JP" sz="3600" dirty="0"/>
              <a:t/>
            </a:r>
            <a:br>
              <a:rPr lang="en-US" altLang="ja-JP" sz="3600" dirty="0"/>
            </a:br>
            <a:r>
              <a:rPr lang="en-US" altLang="ja-JP" sz="3600" dirty="0" smtClean="0"/>
              <a:t>A. </a:t>
            </a:r>
            <a:r>
              <a:rPr lang="ja-JP" altLang="en-US" sz="3600" dirty="0" smtClean="0"/>
              <a:t>難読化耐性の検証</a:t>
            </a:r>
            <a:r>
              <a:rPr lang="en-US" altLang="ja-JP" sz="3600" dirty="0" smtClean="0"/>
              <a:t> – </a:t>
            </a:r>
            <a:r>
              <a:rPr lang="ja-JP" altLang="en-US" sz="3600" dirty="0" smtClean="0"/>
              <a:t>結果</a:t>
            </a:r>
            <a:endParaRPr kumimoji="1" lang="ja-JP" altLang="en-US" sz="3600" dirty="0"/>
          </a:p>
        </p:txBody>
      </p:sp>
      <p:sp>
        <p:nvSpPr>
          <p:cNvPr id="3" name="コンテンツ プレースホルダー 2"/>
          <p:cNvSpPr>
            <a:spLocks noGrp="1"/>
          </p:cNvSpPr>
          <p:nvPr>
            <p:ph idx="1"/>
          </p:nvPr>
        </p:nvSpPr>
        <p:spPr/>
        <p:txBody>
          <a:bodyPr/>
          <a:lstStyle/>
          <a:p>
            <a:r>
              <a:rPr lang="ja-JP" altLang="en-US" sz="2400" dirty="0" smtClean="0"/>
              <a:t>提案手法では，マッチングが正しければ正解</a:t>
            </a:r>
            <a:endParaRPr lang="en-US" altLang="ja-JP" sz="2400" dirty="0" smtClean="0"/>
          </a:p>
          <a:p>
            <a:r>
              <a:rPr lang="en-US" altLang="ja-JP" sz="2400" dirty="0" err="1" smtClean="0"/>
              <a:t>CCFinder</a:t>
            </a:r>
            <a:r>
              <a:rPr lang="ja-JP" altLang="en-US" sz="2400" dirty="0" smtClean="0"/>
              <a:t>では，難読化前後のクラス間，メソッド間でコードクローンが</a:t>
            </a:r>
            <a:r>
              <a:rPr lang="en-US" altLang="ja-JP" sz="2400" dirty="0" smtClean="0"/>
              <a:t>1</a:t>
            </a:r>
            <a:r>
              <a:rPr lang="ja-JP" altLang="en-US" sz="2400" dirty="0" smtClean="0"/>
              <a:t>つでもあれば正解</a:t>
            </a:r>
            <a:endParaRPr kumimoji="1" lang="en-US" altLang="ja-JP" sz="2400" dirty="0"/>
          </a:p>
          <a:p>
            <a:r>
              <a:rPr lang="en-US" altLang="ja-JP" sz="2400" dirty="0" err="1" smtClean="0"/>
              <a:t>CCFinder</a:t>
            </a:r>
            <a:r>
              <a:rPr lang="ja-JP" altLang="en-US" sz="2400" dirty="0" smtClean="0"/>
              <a:t>において正解と判定したものは，</a:t>
            </a:r>
            <a:r>
              <a:rPr lang="en-US" altLang="ja-JP" sz="2400" dirty="0" smtClean="0"/>
              <a:t>if-else</a:t>
            </a:r>
            <a:r>
              <a:rPr lang="ja-JP" altLang="en-US" sz="2400" dirty="0" smtClean="0"/>
              <a:t>等の</a:t>
            </a:r>
            <a:r>
              <a:rPr lang="en-US" altLang="ja-JP" sz="2400" dirty="0" smtClean="0"/>
              <a:t>Java</a:t>
            </a:r>
            <a:r>
              <a:rPr lang="ja-JP" altLang="en-US" sz="2400" dirty="0" smtClean="0"/>
              <a:t>で頻繁に検出されるコードクローン</a:t>
            </a:r>
            <a:r>
              <a:rPr lang="en-US" altLang="ja-JP" sz="2400" dirty="0" smtClean="0"/>
              <a:t> [6]</a:t>
            </a:r>
            <a:endParaRPr kumimoji="1" lang="ja-JP" altLang="en-US" sz="2400"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21</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502369526"/>
              </p:ext>
            </p:extLst>
          </p:nvPr>
        </p:nvGraphicFramePr>
        <p:xfrm>
          <a:off x="272163" y="3870257"/>
          <a:ext cx="8648812" cy="2286135"/>
        </p:xfrm>
        <a:graphic>
          <a:graphicData uri="http://schemas.openxmlformats.org/drawingml/2006/table">
            <a:tbl>
              <a:tblPr firstRow="1" bandRow="1">
                <a:tableStyleId>{5C22544A-7EE6-4342-B048-85BDC9FD1C3A}</a:tableStyleId>
              </a:tblPr>
              <a:tblGrid>
                <a:gridCol w="2162203"/>
                <a:gridCol w="2162203"/>
                <a:gridCol w="2162203"/>
                <a:gridCol w="2162203"/>
              </a:tblGrid>
              <a:tr h="457227">
                <a:tc>
                  <a:txBody>
                    <a:bodyPr/>
                    <a:lstStyle/>
                    <a:p>
                      <a:pPr algn="l"/>
                      <a:endParaRPr kumimoji="1" lang="ja-JP" altLang="en-US" dirty="0"/>
                    </a:p>
                  </a:txBody>
                  <a:tcPr/>
                </a:tc>
                <a:tc>
                  <a:txBody>
                    <a:bodyPr/>
                    <a:lstStyle/>
                    <a:p>
                      <a:pPr algn="ctr"/>
                      <a:r>
                        <a:rPr kumimoji="1" lang="ja-JP" altLang="en-US" smtClean="0"/>
                        <a:t>正解集合の要素数</a:t>
                      </a:r>
                      <a:endParaRPr kumimoji="1" lang="ja-JP" altLang="en-US" dirty="0"/>
                    </a:p>
                  </a:txBody>
                  <a:tcPr/>
                </a:tc>
                <a:tc>
                  <a:txBody>
                    <a:bodyPr/>
                    <a:lstStyle/>
                    <a:p>
                      <a:pPr algn="ctr"/>
                      <a:r>
                        <a:rPr kumimoji="1" lang="ja-JP" altLang="en-US" dirty="0" smtClean="0"/>
                        <a:t>提案手法の正解数</a:t>
                      </a:r>
                      <a:endParaRPr kumimoji="1" lang="ja-JP" altLang="en-US" dirty="0"/>
                    </a:p>
                  </a:txBody>
                  <a:tcPr/>
                </a:tc>
                <a:tc>
                  <a:txBody>
                    <a:bodyPr/>
                    <a:lstStyle/>
                    <a:p>
                      <a:pPr algn="ctr"/>
                      <a:r>
                        <a:rPr kumimoji="1" lang="en-US" altLang="ja-JP" dirty="0" err="1" smtClean="0"/>
                        <a:t>CCFinder</a:t>
                      </a:r>
                      <a:r>
                        <a:rPr kumimoji="1" lang="ja-JP" altLang="en-US" dirty="0" smtClean="0"/>
                        <a:t>の正解数</a:t>
                      </a:r>
                      <a:endParaRPr kumimoji="1" lang="ja-JP" altLang="en-US" dirty="0"/>
                    </a:p>
                  </a:txBody>
                  <a:tcPr/>
                </a:tc>
              </a:tr>
              <a:tr h="457227">
                <a:tc>
                  <a:txBody>
                    <a:bodyPr/>
                    <a:lstStyle/>
                    <a:p>
                      <a:pPr algn="l"/>
                      <a:r>
                        <a:rPr kumimoji="1" lang="en-US" altLang="ja-JP" dirty="0" smtClean="0"/>
                        <a:t>Gemini (</a:t>
                      </a:r>
                      <a:r>
                        <a:rPr kumimoji="1" lang="ja-JP" altLang="en-US" dirty="0" smtClean="0"/>
                        <a:t>クラス</a:t>
                      </a:r>
                      <a:r>
                        <a:rPr kumimoji="1" lang="en-US" altLang="ja-JP" dirty="0" smtClean="0"/>
                        <a:t>)</a:t>
                      </a:r>
                      <a:endParaRPr kumimoji="1" lang="ja-JP" altLang="en-US" dirty="0"/>
                    </a:p>
                  </a:txBody>
                  <a:tcPr/>
                </a:tc>
                <a:tc>
                  <a:txBody>
                    <a:bodyPr/>
                    <a:lstStyle/>
                    <a:p>
                      <a:pPr algn="r"/>
                      <a:r>
                        <a:rPr kumimoji="1" lang="en-US" altLang="ja-JP" dirty="0" smtClean="0"/>
                        <a:t>61</a:t>
                      </a:r>
                      <a:endParaRPr kumimoji="1" lang="ja-JP" altLang="en-US" dirty="0"/>
                    </a:p>
                  </a:txBody>
                  <a:tcPr/>
                </a:tc>
                <a:tc>
                  <a:txBody>
                    <a:bodyPr/>
                    <a:lstStyle/>
                    <a:p>
                      <a:pPr algn="r"/>
                      <a:r>
                        <a:rPr kumimoji="1" lang="en-US" altLang="ja-JP" dirty="0" smtClean="0"/>
                        <a:t>59</a:t>
                      </a:r>
                      <a:endParaRPr kumimoji="1" lang="ja-JP" altLang="en-US" dirty="0"/>
                    </a:p>
                  </a:txBody>
                  <a:tcPr/>
                </a:tc>
                <a:tc>
                  <a:txBody>
                    <a:bodyPr/>
                    <a:lstStyle/>
                    <a:p>
                      <a:pPr algn="r"/>
                      <a:r>
                        <a:rPr kumimoji="1" lang="en-US" altLang="ja-JP" dirty="0" smtClean="0"/>
                        <a:t>24</a:t>
                      </a:r>
                      <a:endParaRPr kumimoji="1" lang="ja-JP" altLang="en-US" dirty="0"/>
                    </a:p>
                  </a:txBody>
                  <a:tcPr/>
                </a:tc>
              </a:tr>
              <a:tr h="457227">
                <a:tc>
                  <a:txBody>
                    <a:bodyPr/>
                    <a:lstStyle/>
                    <a:p>
                      <a:pPr algn="l"/>
                      <a:r>
                        <a:rPr kumimoji="1" lang="en-US" altLang="ja-JP" dirty="0" smtClean="0"/>
                        <a:t>Gemini (</a:t>
                      </a:r>
                      <a:r>
                        <a:rPr kumimoji="1" lang="ja-JP" altLang="en-US" dirty="0" smtClean="0"/>
                        <a:t>メソッド</a:t>
                      </a:r>
                      <a:r>
                        <a:rPr kumimoji="1" lang="en-US" altLang="ja-JP" dirty="0" smtClean="0"/>
                        <a:t>)</a:t>
                      </a:r>
                      <a:endParaRPr kumimoji="1" lang="ja-JP" altLang="en-US" dirty="0"/>
                    </a:p>
                  </a:txBody>
                  <a:tcPr/>
                </a:tc>
                <a:tc>
                  <a:txBody>
                    <a:bodyPr/>
                    <a:lstStyle/>
                    <a:p>
                      <a:pPr algn="r"/>
                      <a:r>
                        <a:rPr kumimoji="1" lang="en-US" altLang="ja-JP" dirty="0" smtClean="0"/>
                        <a:t>73</a:t>
                      </a:r>
                      <a:endParaRPr kumimoji="1" lang="ja-JP" altLang="en-US" dirty="0"/>
                    </a:p>
                  </a:txBody>
                  <a:tcPr/>
                </a:tc>
                <a:tc>
                  <a:txBody>
                    <a:bodyPr/>
                    <a:lstStyle/>
                    <a:p>
                      <a:pPr algn="r"/>
                      <a:r>
                        <a:rPr kumimoji="1" lang="en-US" altLang="ja-JP" dirty="0" smtClean="0"/>
                        <a:t>68</a:t>
                      </a:r>
                      <a:endParaRPr kumimoji="1" lang="ja-JP" altLang="en-US" dirty="0"/>
                    </a:p>
                  </a:txBody>
                  <a:tcPr/>
                </a:tc>
                <a:tc>
                  <a:txBody>
                    <a:bodyPr/>
                    <a:lstStyle/>
                    <a:p>
                      <a:pPr algn="r"/>
                      <a:r>
                        <a:rPr kumimoji="1" lang="en-US" altLang="ja-JP" dirty="0" smtClean="0"/>
                        <a:t>20</a:t>
                      </a:r>
                      <a:endParaRPr kumimoji="1" lang="ja-JP" altLang="en-US" dirty="0"/>
                    </a:p>
                  </a:txBody>
                  <a:tcPr/>
                </a:tc>
              </a:tr>
              <a:tr h="457227">
                <a:tc>
                  <a:txBody>
                    <a:bodyPr/>
                    <a:lstStyle/>
                    <a:p>
                      <a:pPr algn="l"/>
                      <a:r>
                        <a:rPr kumimoji="1" lang="en-US" altLang="ja-JP" dirty="0" smtClean="0"/>
                        <a:t>Virgo</a:t>
                      </a:r>
                      <a:r>
                        <a:rPr kumimoji="1" lang="en-US" altLang="ja-JP" baseline="0" dirty="0" smtClean="0"/>
                        <a:t> (</a:t>
                      </a:r>
                      <a:r>
                        <a:rPr kumimoji="1" lang="ja-JP" altLang="en-US" baseline="0" dirty="0" smtClean="0"/>
                        <a:t>クラス</a:t>
                      </a:r>
                      <a:r>
                        <a:rPr kumimoji="1" lang="en-US" altLang="ja-JP" baseline="0" dirty="0" smtClean="0"/>
                        <a:t>)</a:t>
                      </a:r>
                      <a:endParaRPr kumimoji="1" lang="ja-JP" altLang="en-US" dirty="0"/>
                    </a:p>
                  </a:txBody>
                  <a:tcPr/>
                </a:tc>
                <a:tc>
                  <a:txBody>
                    <a:bodyPr/>
                    <a:lstStyle/>
                    <a:p>
                      <a:pPr algn="r"/>
                      <a:r>
                        <a:rPr kumimoji="1" lang="en-US" altLang="ja-JP" dirty="0" smtClean="0"/>
                        <a:t>4</a:t>
                      </a:r>
                      <a:endParaRPr kumimoji="1" lang="ja-JP" altLang="en-US" dirty="0"/>
                    </a:p>
                  </a:txBody>
                  <a:tcPr/>
                </a:tc>
                <a:tc>
                  <a:txBody>
                    <a:bodyPr/>
                    <a:lstStyle/>
                    <a:p>
                      <a:pPr algn="r"/>
                      <a:r>
                        <a:rPr kumimoji="1" lang="en-US" altLang="ja-JP" dirty="0" smtClean="0"/>
                        <a:t>4</a:t>
                      </a:r>
                      <a:endParaRPr kumimoji="1" lang="ja-JP" altLang="en-US" dirty="0"/>
                    </a:p>
                  </a:txBody>
                  <a:tcPr/>
                </a:tc>
                <a:tc>
                  <a:txBody>
                    <a:bodyPr/>
                    <a:lstStyle/>
                    <a:p>
                      <a:pPr algn="r"/>
                      <a:r>
                        <a:rPr kumimoji="1" lang="en-US" altLang="ja-JP" dirty="0" smtClean="0"/>
                        <a:t>3</a:t>
                      </a:r>
                      <a:endParaRPr kumimoji="1" lang="ja-JP" altLang="en-US" dirty="0"/>
                    </a:p>
                  </a:txBody>
                  <a:tcPr/>
                </a:tc>
              </a:tr>
              <a:tr h="457227">
                <a:tc>
                  <a:txBody>
                    <a:bodyPr/>
                    <a:lstStyle/>
                    <a:p>
                      <a:pPr algn="l"/>
                      <a:r>
                        <a:rPr kumimoji="1" lang="en-US" altLang="ja-JP" dirty="0" smtClean="0"/>
                        <a:t>Virgo (</a:t>
                      </a:r>
                      <a:r>
                        <a:rPr kumimoji="1" lang="ja-JP" altLang="en-US" dirty="0" smtClean="0"/>
                        <a:t>メソッド</a:t>
                      </a:r>
                      <a:r>
                        <a:rPr kumimoji="1" lang="en-US" altLang="ja-JP" dirty="0" smtClean="0"/>
                        <a:t>)</a:t>
                      </a:r>
                      <a:endParaRPr kumimoji="1" lang="ja-JP" altLang="en-US" dirty="0"/>
                    </a:p>
                  </a:txBody>
                  <a:tcPr/>
                </a:tc>
                <a:tc>
                  <a:txBody>
                    <a:bodyPr/>
                    <a:lstStyle/>
                    <a:p>
                      <a:pPr algn="r"/>
                      <a:r>
                        <a:rPr kumimoji="1" lang="en-US" altLang="ja-JP" dirty="0" smtClean="0"/>
                        <a:t>4</a:t>
                      </a:r>
                      <a:endParaRPr kumimoji="1" lang="ja-JP" altLang="en-US" dirty="0"/>
                    </a:p>
                  </a:txBody>
                  <a:tcPr/>
                </a:tc>
                <a:tc>
                  <a:txBody>
                    <a:bodyPr/>
                    <a:lstStyle/>
                    <a:p>
                      <a:pPr algn="r"/>
                      <a:r>
                        <a:rPr kumimoji="1" lang="en-US" altLang="ja-JP" dirty="0" smtClean="0"/>
                        <a:t>4</a:t>
                      </a:r>
                      <a:endParaRPr kumimoji="1" lang="ja-JP" altLang="en-US" dirty="0"/>
                    </a:p>
                  </a:txBody>
                  <a:tcPr/>
                </a:tc>
                <a:tc>
                  <a:txBody>
                    <a:bodyPr/>
                    <a:lstStyle/>
                    <a:p>
                      <a:pPr algn="r"/>
                      <a:r>
                        <a:rPr kumimoji="1" lang="en-US" altLang="ja-JP" dirty="0" smtClean="0"/>
                        <a:t>3</a:t>
                      </a:r>
                      <a:endParaRPr kumimoji="1" lang="ja-JP" altLang="en-US" dirty="0"/>
                    </a:p>
                  </a:txBody>
                  <a:tcPr/>
                </a:tc>
              </a:tr>
            </a:tbl>
          </a:graphicData>
        </a:graphic>
      </p:graphicFrame>
      <p:sp>
        <p:nvSpPr>
          <p:cNvPr id="7" name="正方形/長方形 6"/>
          <p:cNvSpPr/>
          <p:nvPr/>
        </p:nvSpPr>
        <p:spPr>
          <a:xfrm>
            <a:off x="0" y="6208248"/>
            <a:ext cx="9204479" cy="923330"/>
          </a:xfrm>
          <a:prstGeom prst="rect">
            <a:avLst/>
          </a:prstGeom>
          <a:solidFill>
            <a:schemeClr val="bg1"/>
          </a:solidFill>
        </p:spPr>
        <p:txBody>
          <a:bodyPr wrap="square">
            <a:spAutoFit/>
          </a:bodyPr>
          <a:lstStyle/>
          <a:p>
            <a:r>
              <a:rPr lang="en-US" altLang="ja-JP" dirty="0" smtClean="0"/>
              <a:t>[6] </a:t>
            </a:r>
            <a:r>
              <a:rPr lang="en-US" altLang="ja-JP" dirty="0"/>
              <a:t>Y. </a:t>
            </a:r>
            <a:r>
              <a:rPr lang="en-US" altLang="ja-JP" dirty="0" smtClean="0"/>
              <a:t>Higo et al. </a:t>
            </a:r>
            <a:r>
              <a:rPr lang="en-US" altLang="ja-JP" dirty="0"/>
              <a:t>Method and implementation for investigating code clones in a software </a:t>
            </a:r>
            <a:r>
              <a:rPr lang="en-US" altLang="ja-JP" dirty="0" smtClean="0"/>
              <a:t>system</a:t>
            </a:r>
            <a:r>
              <a:rPr lang="en-US" altLang="ja-JP" dirty="0"/>
              <a:t>. Information and Software Technology, Vol. 49, No. 9-10, pp. 985–998, 2007. </a:t>
            </a:r>
          </a:p>
          <a:p>
            <a:endParaRPr lang="en-US" altLang="ja-JP" dirty="0"/>
          </a:p>
        </p:txBody>
      </p:sp>
    </p:spTree>
    <p:extLst>
      <p:ext uri="{BB962C8B-B14F-4D97-AF65-F5344CB8AC3E}">
        <p14:creationId xmlns:p14="http://schemas.microsoft.com/office/powerpoint/2010/main" val="46781352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評価実験</a:t>
            </a:r>
            <a:r>
              <a:rPr lang="en-US" altLang="ja-JP" sz="4000" dirty="0"/>
              <a:t/>
            </a:r>
            <a:br>
              <a:rPr lang="en-US" altLang="ja-JP" sz="4000" dirty="0"/>
            </a:br>
            <a:r>
              <a:rPr lang="en-US" altLang="ja-JP" sz="4000" dirty="0"/>
              <a:t>B</a:t>
            </a:r>
            <a:r>
              <a:rPr lang="en-US" altLang="ja-JP" sz="4000" dirty="0" smtClean="0"/>
              <a:t>. </a:t>
            </a:r>
            <a:r>
              <a:rPr lang="ja-JP" altLang="en-US" sz="4000" dirty="0" smtClean="0"/>
              <a:t>剽窃が疑われる事例</a:t>
            </a:r>
            <a:r>
              <a:rPr lang="ja-JP" altLang="en-US" sz="4000" dirty="0"/>
              <a:t>に</a:t>
            </a:r>
            <a:r>
              <a:rPr lang="ja-JP" altLang="en-US" sz="4000" dirty="0" smtClean="0"/>
              <a:t>適用</a:t>
            </a:r>
            <a:endParaRPr kumimoji="1" lang="ja-JP" altLang="en-US" sz="4000" dirty="0"/>
          </a:p>
        </p:txBody>
      </p:sp>
      <p:sp>
        <p:nvSpPr>
          <p:cNvPr id="3" name="コンテンツ プレースホルダー 2"/>
          <p:cNvSpPr>
            <a:spLocks noGrp="1"/>
          </p:cNvSpPr>
          <p:nvPr>
            <p:ph idx="1"/>
          </p:nvPr>
        </p:nvSpPr>
        <p:spPr/>
        <p:txBody>
          <a:bodyPr/>
          <a:lstStyle/>
          <a:p>
            <a:r>
              <a:rPr kumimoji="1" lang="en-US" altLang="ja-JP" dirty="0" smtClean="0"/>
              <a:t>Android</a:t>
            </a:r>
            <a:r>
              <a:rPr kumimoji="1" lang="ja-JP" altLang="en-US" dirty="0" smtClean="0"/>
              <a:t>アプリは誰でも簡単に公開でき</a:t>
            </a:r>
            <a:r>
              <a:rPr lang="en-US" altLang="en-US" dirty="0" smtClean="0"/>
              <a:t>，</a:t>
            </a:r>
            <a:r>
              <a:rPr lang="ja-JP" altLang="en-US" dirty="0" smtClean="0"/>
              <a:t>剽窃によって作成されたアプリも流通している．</a:t>
            </a:r>
            <a:endParaRPr lang="en-US" altLang="ja-JP" dirty="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22</a:t>
            </a:fld>
            <a:endParaRPr kumimoji="1" lang="ja-JP" altLang="en-US"/>
          </a:p>
        </p:txBody>
      </p:sp>
      <p:sp>
        <p:nvSpPr>
          <p:cNvPr id="5" name="角丸四角形 4"/>
          <p:cNvSpPr/>
          <p:nvPr/>
        </p:nvSpPr>
        <p:spPr>
          <a:xfrm>
            <a:off x="802321" y="3092486"/>
            <a:ext cx="7715282" cy="94057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800" dirty="0" smtClean="0"/>
              <a:t>有料アプリが不正に無料で配布されている．</a:t>
            </a:r>
            <a:endParaRPr kumimoji="1" lang="en-US" altLang="ja-JP" sz="2800" dirty="0" smtClean="0"/>
          </a:p>
        </p:txBody>
      </p:sp>
      <p:sp>
        <p:nvSpPr>
          <p:cNvPr id="7" name="フローチャート: 磁気ディスク 6"/>
          <p:cNvSpPr/>
          <p:nvPr/>
        </p:nvSpPr>
        <p:spPr>
          <a:xfrm>
            <a:off x="1165112" y="5068289"/>
            <a:ext cx="1306960" cy="816312"/>
          </a:xfrm>
          <a:prstGeom prst="flowChartMagneticDisk">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8" name="フローチャート: 磁気ディスク 7"/>
          <p:cNvSpPr/>
          <p:nvPr/>
        </p:nvSpPr>
        <p:spPr>
          <a:xfrm>
            <a:off x="6565562" y="5068289"/>
            <a:ext cx="1306960" cy="816312"/>
          </a:xfrm>
          <a:prstGeom prst="flowChartMagneticDisk">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dirty="0" smtClean="0"/>
              <a:t>FREE</a:t>
            </a:r>
            <a:endParaRPr kumimoji="1" lang="ja-JP" altLang="en-US" dirty="0"/>
          </a:p>
        </p:txBody>
      </p:sp>
      <p:sp>
        <p:nvSpPr>
          <p:cNvPr id="9" name="テキスト ボックス 8"/>
          <p:cNvSpPr txBox="1"/>
          <p:nvPr/>
        </p:nvSpPr>
        <p:spPr>
          <a:xfrm>
            <a:off x="1217243" y="5986058"/>
            <a:ext cx="1173143" cy="320450"/>
          </a:xfrm>
          <a:prstGeom prst="rect">
            <a:avLst/>
          </a:prstGeom>
          <a:noFill/>
        </p:spPr>
        <p:txBody>
          <a:bodyPr wrap="none" rtlCol="0">
            <a:spAutoFit/>
          </a:bodyPr>
          <a:lstStyle/>
          <a:p>
            <a:r>
              <a:rPr kumimoji="1" lang="ja-JP" altLang="en-US" dirty="0" smtClean="0"/>
              <a:t>有料アプリ</a:t>
            </a:r>
            <a:endParaRPr kumimoji="1" lang="ja-JP" altLang="en-US" dirty="0"/>
          </a:p>
        </p:txBody>
      </p:sp>
      <p:sp>
        <p:nvSpPr>
          <p:cNvPr id="10" name="テキスト ボックス 9"/>
          <p:cNvSpPr txBox="1"/>
          <p:nvPr/>
        </p:nvSpPr>
        <p:spPr>
          <a:xfrm>
            <a:off x="6620017" y="5986058"/>
            <a:ext cx="1173143" cy="320450"/>
          </a:xfrm>
          <a:prstGeom prst="rect">
            <a:avLst/>
          </a:prstGeom>
          <a:noFill/>
        </p:spPr>
        <p:txBody>
          <a:bodyPr wrap="none" rtlCol="0">
            <a:spAutoFit/>
          </a:bodyPr>
          <a:lstStyle/>
          <a:p>
            <a:r>
              <a:rPr lang="ja-JP" altLang="en-US" dirty="0" smtClean="0"/>
              <a:t>無料</a:t>
            </a:r>
            <a:r>
              <a:rPr kumimoji="1" lang="ja-JP" altLang="en-US" dirty="0" smtClean="0"/>
              <a:t>アプリ</a:t>
            </a:r>
            <a:endParaRPr kumimoji="1" lang="ja-JP" altLang="en-US" dirty="0"/>
          </a:p>
        </p:txBody>
      </p:sp>
      <p:sp>
        <p:nvSpPr>
          <p:cNvPr id="12" name="曲折矢印 11"/>
          <p:cNvSpPr/>
          <p:nvPr/>
        </p:nvSpPr>
        <p:spPr>
          <a:xfrm rot="2991296">
            <a:off x="5643107" y="4440848"/>
            <a:ext cx="881181" cy="1345507"/>
          </a:xfrm>
          <a:prstGeom prst="bentArrow">
            <a:avLst>
              <a:gd name="adj1" fmla="val 17174"/>
              <a:gd name="adj2" fmla="val 24259"/>
              <a:gd name="adj3" fmla="val 27164"/>
              <a:gd name="adj4" fmla="val 7290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sp>
        <p:nvSpPr>
          <p:cNvPr id="13" name="曲折矢印 12"/>
          <p:cNvSpPr/>
          <p:nvPr/>
        </p:nvSpPr>
        <p:spPr>
          <a:xfrm rot="2991296">
            <a:off x="2776385" y="4440847"/>
            <a:ext cx="881181" cy="1345507"/>
          </a:xfrm>
          <a:prstGeom prst="bentArrow">
            <a:avLst>
              <a:gd name="adj1" fmla="val 17174"/>
              <a:gd name="adj2" fmla="val 24259"/>
              <a:gd name="adj3" fmla="val 27164"/>
              <a:gd name="adj4" fmla="val 7290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8" name="図 17" descr="MC900242017.WM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3729" y="5266030"/>
            <a:ext cx="674168" cy="578851"/>
          </a:xfrm>
          <a:prstGeom prst="rect">
            <a:avLst/>
          </a:prstGeom>
        </p:spPr>
      </p:pic>
      <p:pic>
        <p:nvPicPr>
          <p:cNvPr id="15" name="図 14" descr="MC900428291.WM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897170" y="4448656"/>
            <a:ext cx="1524000" cy="1841500"/>
          </a:xfrm>
          <a:prstGeom prst="rect">
            <a:avLst/>
          </a:prstGeom>
        </p:spPr>
      </p:pic>
      <p:pic>
        <p:nvPicPr>
          <p:cNvPr id="17" name="図 16" descr="MC900433941.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19771" y="4440730"/>
            <a:ext cx="2286000" cy="2286000"/>
          </a:xfrm>
          <a:prstGeom prst="rect">
            <a:avLst/>
          </a:prstGeom>
        </p:spPr>
      </p:pic>
    </p:spTree>
    <p:extLst>
      <p:ext uri="{BB962C8B-B14F-4D97-AF65-F5344CB8AC3E}">
        <p14:creationId xmlns:p14="http://schemas.microsoft.com/office/powerpoint/2010/main" val="280266926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評価実験</a:t>
            </a:r>
            <a:r>
              <a:rPr lang="en-US" altLang="ja-JP" sz="3600" dirty="0" smtClean="0"/>
              <a:t/>
            </a:r>
            <a:br>
              <a:rPr lang="en-US" altLang="ja-JP" sz="3600" dirty="0" smtClean="0"/>
            </a:br>
            <a:r>
              <a:rPr lang="en-US" altLang="ja-JP" sz="3600" dirty="0" smtClean="0"/>
              <a:t>B. </a:t>
            </a:r>
            <a:r>
              <a:rPr lang="ja-JP" altLang="en-US" sz="3600" dirty="0" smtClean="0"/>
              <a:t>剽窃が疑われる事例</a:t>
            </a:r>
            <a:r>
              <a:rPr lang="ja-JP" altLang="en-US" sz="3600" dirty="0"/>
              <a:t>に</a:t>
            </a:r>
            <a:r>
              <a:rPr lang="ja-JP" altLang="en-US" sz="3600" dirty="0" smtClean="0"/>
              <a:t>適用</a:t>
            </a:r>
            <a:r>
              <a:rPr lang="en-US" altLang="ja-JP" sz="3600" dirty="0" smtClean="0"/>
              <a:t> – </a:t>
            </a:r>
            <a:r>
              <a:rPr lang="ja-JP" altLang="en-US" sz="3600" dirty="0" smtClean="0"/>
              <a:t>準備</a:t>
            </a:r>
            <a:endParaRPr kumimoji="1" lang="ja-JP" altLang="en-US" sz="3600" dirty="0"/>
          </a:p>
        </p:txBody>
      </p:sp>
      <p:sp>
        <p:nvSpPr>
          <p:cNvPr id="3" name="コンテンツ プレースホルダー 2"/>
          <p:cNvSpPr>
            <a:spLocks noGrp="1"/>
          </p:cNvSpPr>
          <p:nvPr>
            <p:ph idx="1"/>
          </p:nvPr>
        </p:nvSpPr>
        <p:spPr/>
        <p:txBody>
          <a:bodyPr/>
          <a:lstStyle/>
          <a:p>
            <a:r>
              <a:rPr lang="ja-JP" altLang="en-US" dirty="0" smtClean="0"/>
              <a:t>対象</a:t>
            </a:r>
            <a:endParaRPr lang="en-US" altLang="ja-JP" dirty="0" smtClean="0"/>
          </a:p>
          <a:p>
            <a:pPr lvl="1"/>
            <a:r>
              <a:rPr lang="en-US" altLang="ja-JP" dirty="0" smtClean="0"/>
              <a:t>Real </a:t>
            </a:r>
            <a:r>
              <a:rPr lang="en-US" altLang="ja-JP" dirty="0" err="1" smtClean="0"/>
              <a:t>Calc</a:t>
            </a:r>
            <a:r>
              <a:rPr lang="en-US" altLang="ja-JP" dirty="0" smtClean="0"/>
              <a:t> Plus: </a:t>
            </a:r>
            <a:r>
              <a:rPr lang="ja-JP" altLang="en-US" dirty="0" smtClean="0"/>
              <a:t>関数電卓</a:t>
            </a:r>
            <a:endParaRPr lang="en-US" altLang="ja-JP" dirty="0" smtClean="0"/>
          </a:p>
          <a:p>
            <a:pPr lvl="2"/>
            <a:r>
              <a:rPr lang="en-US" altLang="ja-JP" dirty="0" smtClean="0"/>
              <a:t>Google Play (</a:t>
            </a:r>
            <a:r>
              <a:rPr lang="ja-JP" altLang="en-US" dirty="0" smtClean="0"/>
              <a:t>有料</a:t>
            </a:r>
            <a:r>
              <a:rPr lang="en-US" altLang="ja-JP" dirty="0" smtClean="0"/>
              <a:t>) [7]</a:t>
            </a:r>
          </a:p>
          <a:p>
            <a:pPr lvl="2"/>
            <a:r>
              <a:rPr lang="ja-JP" altLang="en-US" dirty="0"/>
              <a:t>地瓜游戏</a:t>
            </a:r>
            <a:r>
              <a:rPr lang="ja-JP" altLang="en-US" dirty="0" smtClean="0"/>
              <a:t>中心</a:t>
            </a:r>
            <a:r>
              <a:rPr lang="en-US" altLang="ja-JP" dirty="0" smtClean="0"/>
              <a:t> (</a:t>
            </a:r>
            <a:r>
              <a:rPr lang="ja-JP" altLang="en-US" dirty="0" smtClean="0"/>
              <a:t>無料</a:t>
            </a:r>
            <a:r>
              <a:rPr lang="en-US" altLang="ja-JP" dirty="0" smtClean="0"/>
              <a:t>) [8]</a:t>
            </a:r>
          </a:p>
          <a:p>
            <a:r>
              <a:rPr lang="ja-JP" altLang="en-US" dirty="0"/>
              <a:t>実行シナリオ</a:t>
            </a:r>
            <a:endParaRPr lang="en-US" altLang="ja-JP" dirty="0"/>
          </a:p>
          <a:p>
            <a:pPr lvl="1"/>
            <a:r>
              <a:rPr lang="ja-JP" altLang="en-US" dirty="0"/>
              <a:t>関数電卓の機能を網羅</a:t>
            </a:r>
            <a:endParaRPr lang="en-US" altLang="ja-JP" dirty="0"/>
          </a:p>
          <a:p>
            <a:pPr lvl="1"/>
            <a:r>
              <a:rPr lang="ja-JP" altLang="en-US" dirty="0"/>
              <a:t>ゼロ除算等の例外処理も別途実行</a:t>
            </a:r>
            <a:endParaRPr lang="en-US" altLang="ja-JP" dirty="0"/>
          </a:p>
          <a:p>
            <a:pPr lvl="1"/>
            <a:r>
              <a:rPr lang="ja-JP" altLang="en-US" dirty="0"/>
              <a:t>シナリオ数</a:t>
            </a:r>
            <a:r>
              <a:rPr lang="en-US" altLang="ja-JP" dirty="0"/>
              <a:t>: 44</a:t>
            </a:r>
          </a:p>
          <a:p>
            <a:pPr lvl="2"/>
            <a:endParaRPr lang="en-US" altLang="ja-JP"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23</a:t>
            </a:fld>
            <a:endParaRPr kumimoji="1" lang="ja-JP" altLang="en-US"/>
          </a:p>
        </p:txBody>
      </p:sp>
      <p:sp>
        <p:nvSpPr>
          <p:cNvPr id="5" name="正方形/長方形 4"/>
          <p:cNvSpPr/>
          <p:nvPr/>
        </p:nvSpPr>
        <p:spPr>
          <a:xfrm>
            <a:off x="1798652" y="5908512"/>
            <a:ext cx="5479444" cy="646331"/>
          </a:xfrm>
          <a:prstGeom prst="rect">
            <a:avLst/>
          </a:prstGeom>
          <a:noFill/>
        </p:spPr>
        <p:txBody>
          <a:bodyPr wrap="square">
            <a:spAutoFit/>
          </a:bodyPr>
          <a:lstStyle/>
          <a:p>
            <a:r>
              <a:rPr lang="en-US" altLang="ja-JP" dirty="0" smtClean="0"/>
              <a:t>[7] Google Play: </a:t>
            </a:r>
            <a:r>
              <a:rPr lang="en-US" altLang="ja-JP" dirty="0"/>
              <a:t>https://play.google.com/</a:t>
            </a:r>
            <a:r>
              <a:rPr lang="en-US" altLang="ja-JP" dirty="0" smtClean="0"/>
              <a:t>store</a:t>
            </a:r>
          </a:p>
          <a:p>
            <a:r>
              <a:rPr lang="en-US" altLang="ja-JP" dirty="0" smtClean="0"/>
              <a:t>[8] </a:t>
            </a:r>
            <a:r>
              <a:rPr lang="ja-JP" altLang="en-US" dirty="0" smtClean="0"/>
              <a:t>地瓜游戏中心</a:t>
            </a:r>
            <a:r>
              <a:rPr lang="en-US" altLang="ja-JP" dirty="0" smtClean="0"/>
              <a:t>: http</a:t>
            </a:r>
            <a:r>
              <a:rPr lang="en-US" altLang="ja-JP" dirty="0"/>
              <a:t>://</a:t>
            </a:r>
            <a:r>
              <a:rPr lang="en-US" altLang="ja-JP" dirty="0" err="1"/>
              <a:t>www.diguayouxi.com</a:t>
            </a:r>
            <a:r>
              <a:rPr lang="en-US" altLang="ja-JP" dirty="0"/>
              <a:t>/</a:t>
            </a:r>
          </a:p>
        </p:txBody>
      </p:sp>
    </p:spTree>
    <p:extLst>
      <p:ext uri="{BB962C8B-B14F-4D97-AF65-F5344CB8AC3E}">
        <p14:creationId xmlns:p14="http://schemas.microsoft.com/office/powerpoint/2010/main" val="367478748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評価実験</a:t>
            </a:r>
            <a:r>
              <a:rPr lang="en-US" altLang="ja-JP" sz="3600" dirty="0"/>
              <a:t/>
            </a:r>
            <a:br>
              <a:rPr lang="en-US" altLang="ja-JP" sz="3600" dirty="0"/>
            </a:br>
            <a:r>
              <a:rPr lang="en-US" altLang="ja-JP" sz="3600" dirty="0"/>
              <a:t>B</a:t>
            </a:r>
            <a:r>
              <a:rPr lang="en-US" altLang="ja-JP" sz="3600" dirty="0" smtClean="0"/>
              <a:t>. </a:t>
            </a:r>
            <a:r>
              <a:rPr lang="ja-JP" altLang="en-US" sz="3600" dirty="0" smtClean="0"/>
              <a:t>剽窃が疑われる事例</a:t>
            </a:r>
            <a:r>
              <a:rPr lang="ja-JP" altLang="en-US" sz="3600" dirty="0"/>
              <a:t>に</a:t>
            </a:r>
            <a:r>
              <a:rPr lang="ja-JP" altLang="en-US" sz="3600" dirty="0" smtClean="0"/>
              <a:t>適用</a:t>
            </a:r>
            <a:r>
              <a:rPr lang="en-US" altLang="ja-JP" sz="3600" dirty="0" smtClean="0"/>
              <a:t> – </a:t>
            </a:r>
            <a:r>
              <a:rPr lang="ja-JP" altLang="en-US" sz="3600" dirty="0" smtClean="0"/>
              <a:t>結果</a:t>
            </a:r>
            <a:endParaRPr kumimoji="1" lang="ja-JP" altLang="en-US" sz="3600" dirty="0"/>
          </a:p>
        </p:txBody>
      </p:sp>
      <p:sp>
        <p:nvSpPr>
          <p:cNvPr id="3" name="コンテンツ プレースホルダー 2"/>
          <p:cNvSpPr>
            <a:spLocks noGrp="1"/>
          </p:cNvSpPr>
          <p:nvPr>
            <p:ph idx="1"/>
          </p:nvPr>
        </p:nvSpPr>
        <p:spPr/>
        <p:txBody>
          <a:bodyPr/>
          <a:lstStyle/>
          <a:p>
            <a:r>
              <a:rPr lang="en-US" altLang="en-US" dirty="0" smtClean="0"/>
              <a:t>目視で確認して</a:t>
            </a:r>
            <a:r>
              <a:rPr lang="ja-JP" altLang="en-US" dirty="0" smtClean="0"/>
              <a:t>マッチングが正しいか判定</a:t>
            </a:r>
            <a:endParaRPr lang="en-US" altLang="ja-JP" dirty="0" smtClean="0"/>
          </a:p>
          <a:p>
            <a:pPr lvl="1"/>
            <a:r>
              <a:rPr kumimoji="1" lang="en-US" altLang="ja-JP" dirty="0" smtClean="0"/>
              <a:t>Android</a:t>
            </a:r>
            <a:r>
              <a:rPr kumimoji="1" lang="ja-JP" altLang="en-US" dirty="0" smtClean="0"/>
              <a:t>用の抽象化バイトコードを比較</a:t>
            </a:r>
            <a:endParaRPr kumimoji="1" lang="en-US" altLang="ja-JP" dirty="0" smtClean="0"/>
          </a:p>
          <a:p>
            <a:r>
              <a:rPr kumimoji="1" lang="ja-JP" altLang="en-US" dirty="0" smtClean="0"/>
              <a:t>クラスの</a:t>
            </a:r>
            <a:r>
              <a:rPr kumimoji="1" lang="en-US" altLang="ja-JP" dirty="0" smtClean="0"/>
              <a:t>100%</a:t>
            </a:r>
            <a:r>
              <a:rPr lang="ja-JP" altLang="en-US" dirty="0" smtClean="0"/>
              <a:t>，</a:t>
            </a:r>
            <a:r>
              <a:rPr kumimoji="1" lang="ja-JP" altLang="en-US" dirty="0" smtClean="0"/>
              <a:t>メソッドの</a:t>
            </a:r>
            <a:r>
              <a:rPr kumimoji="1" lang="en-US" altLang="ja-JP" dirty="0" smtClean="0"/>
              <a:t>96%</a:t>
            </a:r>
            <a:r>
              <a:rPr kumimoji="1" lang="ja-JP" altLang="en-US" dirty="0" smtClean="0"/>
              <a:t>のマッチングが正しかった．</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24</a:t>
            </a:fld>
            <a:endParaRPr kumimoji="1" lang="ja-JP" altLang="en-US"/>
          </a:p>
        </p:txBody>
      </p:sp>
      <p:pic>
        <p:nvPicPr>
          <p:cNvPr id="6" name="図 5" descr="calc.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8257" y="3367870"/>
            <a:ext cx="5693331" cy="3538948"/>
          </a:xfrm>
          <a:prstGeom prst="rect">
            <a:avLst/>
          </a:prstGeom>
        </p:spPr>
      </p:pic>
      <p:graphicFrame>
        <p:nvGraphicFramePr>
          <p:cNvPr id="5" name="表 4"/>
          <p:cNvGraphicFramePr>
            <a:graphicFrameLocks noGrp="1"/>
          </p:cNvGraphicFramePr>
          <p:nvPr>
            <p:extLst>
              <p:ext uri="{D42A27DB-BD31-4B8C-83A1-F6EECF244321}">
                <p14:modId xmlns:p14="http://schemas.microsoft.com/office/powerpoint/2010/main" val="2352113442"/>
              </p:ext>
            </p:extLst>
          </p:nvPr>
        </p:nvGraphicFramePr>
        <p:xfrm>
          <a:off x="102190" y="5284365"/>
          <a:ext cx="3678768" cy="1371681"/>
        </p:xfrm>
        <a:graphic>
          <a:graphicData uri="http://schemas.openxmlformats.org/drawingml/2006/table">
            <a:tbl>
              <a:tblPr firstRow="1" bandRow="1">
                <a:tableStyleId>{5C22544A-7EE6-4342-B048-85BDC9FD1C3A}</a:tableStyleId>
              </a:tblPr>
              <a:tblGrid>
                <a:gridCol w="1021879"/>
                <a:gridCol w="1605811"/>
                <a:gridCol w="1051078"/>
              </a:tblGrid>
              <a:tr h="457227">
                <a:tc>
                  <a:txBody>
                    <a:bodyPr/>
                    <a:lstStyle/>
                    <a:p>
                      <a:pPr algn="l"/>
                      <a:endParaRPr kumimoji="1" lang="ja-JP" altLang="en-US" dirty="0"/>
                    </a:p>
                  </a:txBody>
                  <a:tcPr/>
                </a:tc>
                <a:tc>
                  <a:txBody>
                    <a:bodyPr/>
                    <a:lstStyle/>
                    <a:p>
                      <a:pPr algn="ctr"/>
                      <a:r>
                        <a:rPr kumimoji="1" lang="ja-JP" altLang="en-US" dirty="0" smtClean="0"/>
                        <a:t>マッチング数</a:t>
                      </a:r>
                      <a:endParaRPr kumimoji="1" lang="ja-JP" altLang="en-US" dirty="0"/>
                    </a:p>
                  </a:txBody>
                  <a:tcPr/>
                </a:tc>
                <a:tc>
                  <a:txBody>
                    <a:bodyPr/>
                    <a:lstStyle/>
                    <a:p>
                      <a:pPr algn="ctr"/>
                      <a:r>
                        <a:rPr kumimoji="1" lang="ja-JP" altLang="en-US" dirty="0" smtClean="0"/>
                        <a:t>正解数</a:t>
                      </a:r>
                      <a:endParaRPr kumimoji="1" lang="ja-JP" altLang="en-US" dirty="0"/>
                    </a:p>
                  </a:txBody>
                  <a:tcPr/>
                </a:tc>
              </a:tr>
              <a:tr h="457227">
                <a:tc>
                  <a:txBody>
                    <a:bodyPr/>
                    <a:lstStyle/>
                    <a:p>
                      <a:pPr algn="l"/>
                      <a:r>
                        <a:rPr kumimoji="1" lang="ja-JP" altLang="en-US" dirty="0" smtClean="0"/>
                        <a:t>クラス</a:t>
                      </a:r>
                      <a:endParaRPr kumimoji="1" lang="ja-JP" altLang="en-US" dirty="0"/>
                    </a:p>
                  </a:txBody>
                  <a:tcPr/>
                </a:tc>
                <a:tc>
                  <a:txBody>
                    <a:bodyPr/>
                    <a:lstStyle/>
                    <a:p>
                      <a:pPr algn="r"/>
                      <a:r>
                        <a:rPr kumimoji="1" lang="en-US" altLang="ja-JP" dirty="0" smtClean="0"/>
                        <a:t>57</a:t>
                      </a:r>
                      <a:endParaRPr kumimoji="1" lang="ja-JP" altLang="en-US" dirty="0"/>
                    </a:p>
                  </a:txBody>
                  <a:tcPr/>
                </a:tc>
                <a:tc>
                  <a:txBody>
                    <a:bodyPr/>
                    <a:lstStyle/>
                    <a:p>
                      <a:pPr algn="r"/>
                      <a:r>
                        <a:rPr kumimoji="1" lang="en-US" altLang="ja-JP" dirty="0" smtClean="0"/>
                        <a:t>57</a:t>
                      </a:r>
                      <a:endParaRPr kumimoji="1" lang="ja-JP" altLang="en-US" dirty="0"/>
                    </a:p>
                  </a:txBody>
                  <a:tcPr/>
                </a:tc>
              </a:tr>
              <a:tr h="457227">
                <a:tc>
                  <a:txBody>
                    <a:bodyPr/>
                    <a:lstStyle/>
                    <a:p>
                      <a:pPr algn="l"/>
                      <a:r>
                        <a:rPr kumimoji="1" lang="ja-JP" altLang="en-US" dirty="0" smtClean="0"/>
                        <a:t>メソッド</a:t>
                      </a:r>
                      <a:endParaRPr kumimoji="1" lang="ja-JP" altLang="en-US" dirty="0"/>
                    </a:p>
                  </a:txBody>
                  <a:tcPr/>
                </a:tc>
                <a:tc>
                  <a:txBody>
                    <a:bodyPr/>
                    <a:lstStyle/>
                    <a:p>
                      <a:pPr algn="r"/>
                      <a:r>
                        <a:rPr kumimoji="1" lang="en-US" altLang="ja-JP" dirty="0" smtClean="0"/>
                        <a:t>241</a:t>
                      </a:r>
                      <a:endParaRPr kumimoji="1" lang="ja-JP" altLang="en-US" dirty="0"/>
                    </a:p>
                  </a:txBody>
                  <a:tcPr/>
                </a:tc>
                <a:tc>
                  <a:txBody>
                    <a:bodyPr/>
                    <a:lstStyle/>
                    <a:p>
                      <a:pPr algn="r"/>
                      <a:r>
                        <a:rPr kumimoji="1" lang="en-US" altLang="ja-JP" dirty="0" smtClean="0"/>
                        <a:t>232</a:t>
                      </a:r>
                      <a:endParaRPr kumimoji="1" lang="ja-JP" altLang="en-US" dirty="0"/>
                    </a:p>
                  </a:txBody>
                  <a:tcPr/>
                </a:tc>
              </a:tr>
            </a:tbl>
          </a:graphicData>
        </a:graphic>
      </p:graphicFrame>
    </p:spTree>
    <p:extLst>
      <p:ext uri="{BB962C8B-B14F-4D97-AF65-F5344CB8AC3E}">
        <p14:creationId xmlns:p14="http://schemas.microsoft.com/office/powerpoint/2010/main" val="361665502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ソフトウェアが剽窃された後に難読化が施されたとしても，検出可能であると考えられる．</a:t>
            </a:r>
            <a:endParaRPr kumimoji="1" lang="en-US" altLang="ja-JP" dirty="0" smtClean="0"/>
          </a:p>
          <a:p>
            <a:pPr lvl="1"/>
            <a:r>
              <a:rPr lang="ja-JP" altLang="en-US" dirty="0" smtClean="0"/>
              <a:t>評価実験</a:t>
            </a:r>
            <a:r>
              <a:rPr lang="en-US" altLang="ja-JP" dirty="0" smtClean="0"/>
              <a:t>A: </a:t>
            </a:r>
            <a:r>
              <a:rPr lang="ja-JP" altLang="en-US" dirty="0" smtClean="0"/>
              <a:t>難読化前後のマッチングが正しいこ</a:t>
            </a:r>
            <a:r>
              <a:rPr lang="en-US" altLang="ja-JP" dirty="0" smtClean="0"/>
              <a:t>		        </a:t>
            </a:r>
            <a:r>
              <a:rPr lang="ja-JP" altLang="en-US" dirty="0" smtClean="0"/>
              <a:t>とを確認</a:t>
            </a:r>
            <a:endParaRPr lang="en-US" altLang="ja-JP" dirty="0" smtClean="0"/>
          </a:p>
          <a:p>
            <a:pPr lvl="1"/>
            <a:r>
              <a:rPr kumimoji="1" lang="ja-JP" altLang="en-US" dirty="0" smtClean="0"/>
              <a:t>評価実験</a:t>
            </a:r>
            <a:r>
              <a:rPr kumimoji="1" lang="en-US" altLang="ja-JP" dirty="0" smtClean="0"/>
              <a:t>B: </a:t>
            </a:r>
            <a:r>
              <a:rPr kumimoji="1" lang="ja-JP" altLang="en-US" dirty="0" smtClean="0"/>
              <a:t>剽窃が疑われる</a:t>
            </a:r>
            <a:r>
              <a:rPr lang="ja-JP" altLang="en-US" dirty="0" smtClean="0"/>
              <a:t>事例が剽窃である</a:t>
            </a:r>
            <a:r>
              <a:rPr lang="en-US" altLang="ja-JP" dirty="0" smtClean="0"/>
              <a:t>		        </a:t>
            </a:r>
            <a:r>
              <a:rPr lang="ja-JP" altLang="en-US" dirty="0" smtClean="0"/>
              <a:t>可能性が高いことを確認</a:t>
            </a: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25</a:t>
            </a:fld>
            <a:endParaRPr kumimoji="1" lang="ja-JP" altLang="en-US"/>
          </a:p>
        </p:txBody>
      </p:sp>
    </p:spTree>
    <p:extLst>
      <p:ext uri="{BB962C8B-B14F-4D97-AF65-F5344CB8AC3E}">
        <p14:creationId xmlns:p14="http://schemas.microsoft.com/office/powerpoint/2010/main" val="347215960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プログラムの実行履歴を機能単位で比較し，</a:t>
            </a:r>
            <a:r>
              <a:rPr lang="ja-JP" altLang="en-US" dirty="0" smtClean="0"/>
              <a:t>類似クラス・メソッドを検出する手法を提案</a:t>
            </a:r>
            <a:endParaRPr lang="en-US" altLang="ja-JP" dirty="0" smtClean="0"/>
          </a:p>
          <a:p>
            <a:pPr lvl="1"/>
            <a:r>
              <a:rPr lang="ja-JP" altLang="en-US" dirty="0" smtClean="0"/>
              <a:t>難読化耐性の確認</a:t>
            </a:r>
            <a:endParaRPr lang="en-US" altLang="ja-JP" dirty="0" smtClean="0"/>
          </a:p>
          <a:p>
            <a:pPr lvl="1"/>
            <a:r>
              <a:rPr lang="ja-JP" altLang="en-US" dirty="0" smtClean="0"/>
              <a:t>剽窃が疑われる事例の確認</a:t>
            </a:r>
            <a:endParaRPr lang="en-US" altLang="ja-JP" dirty="0"/>
          </a:p>
          <a:p>
            <a:pPr lvl="1"/>
            <a:endParaRPr kumimoji="1" lang="en-US" altLang="ja-JP" dirty="0"/>
          </a:p>
          <a:p>
            <a:r>
              <a:rPr lang="ja-JP" altLang="en-US" dirty="0" smtClean="0"/>
              <a:t>今後の課題</a:t>
            </a:r>
            <a:endParaRPr lang="en-US" altLang="ja-JP" dirty="0" smtClean="0"/>
          </a:p>
          <a:p>
            <a:pPr lvl="1"/>
            <a:r>
              <a:rPr lang="en-US" altLang="en-US" dirty="0" smtClean="0"/>
              <a:t>追加実験および手法の改善を行う．</a:t>
            </a:r>
          </a:p>
          <a:p>
            <a:pPr lvl="2"/>
            <a:r>
              <a:rPr lang="ja-JP" altLang="en-US" dirty="0" smtClean="0"/>
              <a:t>一部のソースコードを再利用している対象</a:t>
            </a:r>
            <a:endParaRPr lang="en-US" altLang="en-US" dirty="0" smtClean="0"/>
          </a:p>
          <a:p>
            <a:pPr lvl="1"/>
            <a:r>
              <a:rPr lang="en-US" altLang="en-US" dirty="0" smtClean="0"/>
              <a:t>提案手法をツールとして公開する．</a:t>
            </a:r>
            <a:endParaRPr lang="en-US" altLang="ja-JP"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26</a:t>
            </a:fld>
            <a:endParaRPr kumimoji="1" lang="ja-JP" altLang="en-US"/>
          </a:p>
        </p:txBody>
      </p:sp>
    </p:spTree>
    <p:extLst>
      <p:ext uri="{BB962C8B-B14F-4D97-AF65-F5344CB8AC3E}">
        <p14:creationId xmlns:p14="http://schemas.microsoft.com/office/powerpoint/2010/main" val="141350096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右矢印 81"/>
          <p:cNvSpPr/>
          <p:nvPr/>
        </p:nvSpPr>
        <p:spPr>
          <a:xfrm>
            <a:off x="2649517" y="4667689"/>
            <a:ext cx="268775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4286" y="5777467"/>
            <a:ext cx="3263811" cy="8989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fontScale="90000"/>
          </a:bodyPr>
          <a:lstStyle/>
          <a:p>
            <a:r>
              <a:rPr lang="ja-JP" altLang="en-US" dirty="0"/>
              <a:t>コードクローン検出ツール</a:t>
            </a:r>
            <a:r>
              <a:rPr lang="en-US" altLang="en-US" dirty="0" smtClean="0"/>
              <a:t>を用いた</a:t>
            </a:r>
            <a:br>
              <a:rPr lang="en-US" altLang="en-US" dirty="0" smtClean="0"/>
            </a:br>
            <a:r>
              <a:rPr lang="ja-JP" altLang="en-US" dirty="0" smtClean="0"/>
              <a:t>剽窃</a:t>
            </a:r>
            <a:r>
              <a:rPr lang="ja-JP" altLang="en-US" dirty="0"/>
              <a:t>の</a:t>
            </a:r>
            <a:r>
              <a:rPr lang="ja-JP" altLang="en-US" dirty="0" smtClean="0"/>
              <a:t>検出</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ソースコード中のコードクローンを検出することで，剽窃をチェック</a:t>
            </a:r>
            <a:r>
              <a:rPr lang="ja-JP" altLang="en-US" dirty="0" smtClean="0"/>
              <a:t>可能</a:t>
            </a:r>
            <a:endParaRPr lang="en-US" altLang="ja-JP" dirty="0" smtClean="0"/>
          </a:p>
          <a:p>
            <a:r>
              <a:rPr lang="ja-JP" altLang="en-US" dirty="0" smtClean="0"/>
              <a:t>コードクローン検出ツール</a:t>
            </a:r>
            <a:r>
              <a:rPr lang="en-US" altLang="ja-JP" dirty="0" err="1" smtClean="0"/>
              <a:t>CCFinder</a:t>
            </a:r>
            <a:r>
              <a:rPr lang="en-US" altLang="ja-JP" dirty="0" smtClean="0"/>
              <a:t> [1] </a:t>
            </a:r>
            <a:r>
              <a:rPr lang="ja-JP" altLang="en-US" dirty="0" smtClean="0"/>
              <a:t>では，ソースコードのトークン列の</a:t>
            </a:r>
            <a:r>
              <a:rPr lang="en-US" altLang="en-US" dirty="0" smtClean="0"/>
              <a:t>一致</a:t>
            </a:r>
            <a:r>
              <a:rPr lang="ja-JP" altLang="en-US" dirty="0" smtClean="0"/>
              <a:t>部分を検出</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2</a:t>
            </a:fld>
            <a:endParaRPr kumimoji="1" lang="ja-JP" altLang="en-US"/>
          </a:p>
        </p:txBody>
      </p:sp>
      <p:sp>
        <p:nvSpPr>
          <p:cNvPr id="45" name="正方形/長方形 44"/>
          <p:cNvSpPr/>
          <p:nvPr/>
        </p:nvSpPr>
        <p:spPr>
          <a:xfrm>
            <a:off x="316683" y="5793308"/>
            <a:ext cx="8346404" cy="1200329"/>
          </a:xfrm>
          <a:prstGeom prst="rect">
            <a:avLst/>
          </a:prstGeom>
          <a:noFill/>
        </p:spPr>
        <p:txBody>
          <a:bodyPr wrap="square">
            <a:spAutoFit/>
          </a:bodyPr>
          <a:lstStyle/>
          <a:p>
            <a:r>
              <a:rPr lang="en-US" altLang="ja-JP" dirty="0" smtClean="0"/>
              <a:t>[1] T</a:t>
            </a:r>
            <a:r>
              <a:rPr lang="en-US" altLang="ja-JP" dirty="0"/>
              <a:t>. </a:t>
            </a:r>
            <a:r>
              <a:rPr lang="en-US" altLang="ja-JP" dirty="0" err="1" smtClean="0"/>
              <a:t>Kamiya</a:t>
            </a:r>
            <a:r>
              <a:rPr lang="en-US" altLang="ja-JP" dirty="0" smtClean="0"/>
              <a:t> et al. </a:t>
            </a:r>
            <a:r>
              <a:rPr lang="en-US" altLang="ja-JP" dirty="0" err="1" smtClean="0"/>
              <a:t>CCFinder</a:t>
            </a:r>
            <a:r>
              <a:rPr lang="en-US" altLang="ja-JP" dirty="0"/>
              <a:t>: A </a:t>
            </a:r>
            <a:r>
              <a:rPr lang="en-US" altLang="ja-JP" dirty="0" err="1"/>
              <a:t>multilinguistic</a:t>
            </a:r>
            <a:r>
              <a:rPr lang="en-US" altLang="ja-JP" dirty="0"/>
              <a:t> token-based code clone detection system for large scale source code. IEEE Trans. </a:t>
            </a:r>
            <a:r>
              <a:rPr lang="en-US" altLang="ja-JP" dirty="0" err="1"/>
              <a:t>Softw</a:t>
            </a:r>
            <a:r>
              <a:rPr lang="en-US" altLang="ja-JP" dirty="0"/>
              <a:t>. Eng., Vol. 28, No. 7, pp. 654–670, 2002. </a:t>
            </a:r>
          </a:p>
          <a:p>
            <a:endParaRPr lang="en-US" altLang="ja-JP" dirty="0"/>
          </a:p>
        </p:txBody>
      </p:sp>
      <p:pic>
        <p:nvPicPr>
          <p:cNvPr id="6" name="図 5" descr="MC900432599.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113" y="3965609"/>
            <a:ext cx="1311294" cy="1311294"/>
          </a:xfrm>
          <a:prstGeom prst="rect">
            <a:avLst/>
          </a:prstGeom>
        </p:spPr>
      </p:pic>
      <p:pic>
        <p:nvPicPr>
          <p:cNvPr id="77" name="図 76" descr="MC900432599.PNG"/>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1281138" y="4420840"/>
            <a:ext cx="1311294" cy="1311294"/>
          </a:xfrm>
          <a:prstGeom prst="rect">
            <a:avLst/>
          </a:prstGeom>
        </p:spPr>
      </p:pic>
      <p:sp>
        <p:nvSpPr>
          <p:cNvPr id="81" name="正方形/長方形 80"/>
          <p:cNvSpPr/>
          <p:nvPr/>
        </p:nvSpPr>
        <p:spPr>
          <a:xfrm>
            <a:off x="2968324" y="4540871"/>
            <a:ext cx="1783847" cy="7813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dirty="0" err="1" smtClean="0"/>
              <a:t>CCFinder</a:t>
            </a:r>
            <a:endParaRPr kumimoji="1" lang="ja-JP" altLang="en-US" dirty="0"/>
          </a:p>
        </p:txBody>
      </p:sp>
      <p:grpSp>
        <p:nvGrpSpPr>
          <p:cNvPr id="90" name="図形グループ 89"/>
          <p:cNvGrpSpPr/>
          <p:nvPr/>
        </p:nvGrpSpPr>
        <p:grpSpPr>
          <a:xfrm>
            <a:off x="5537066" y="3691969"/>
            <a:ext cx="2756042" cy="2040165"/>
            <a:chOff x="5280192" y="3606355"/>
            <a:chExt cx="2756042" cy="2040165"/>
          </a:xfrm>
        </p:grpSpPr>
        <p:sp>
          <p:nvSpPr>
            <p:cNvPr id="86" name="角丸四角形 85"/>
            <p:cNvSpPr/>
            <p:nvPr/>
          </p:nvSpPr>
          <p:spPr>
            <a:xfrm>
              <a:off x="5280192" y="3843166"/>
              <a:ext cx="2756042" cy="1803354"/>
            </a:xfrm>
            <a:prstGeom prst="roundRect">
              <a:avLst/>
            </a:prstGeom>
            <a:ln w="76200" cmpd="sng">
              <a:solidFill>
                <a:srgbClr val="3366FF"/>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
          <p:nvSpPr>
            <p:cNvPr id="87" name="テキスト ボックス 86"/>
            <p:cNvSpPr txBox="1"/>
            <p:nvPr/>
          </p:nvSpPr>
          <p:spPr>
            <a:xfrm>
              <a:off x="6052386" y="3606355"/>
              <a:ext cx="1259479" cy="461665"/>
            </a:xfrm>
            <a:prstGeom prst="rect">
              <a:avLst/>
            </a:prstGeom>
            <a:solidFill>
              <a:srgbClr val="FFFFFF"/>
            </a:solidFill>
            <a:ln>
              <a:noFill/>
            </a:ln>
          </p:spPr>
          <p:txBody>
            <a:bodyPr wrap="none" rtlCol="0">
              <a:spAutoFit/>
            </a:bodyPr>
            <a:lstStyle/>
            <a:p>
              <a:r>
                <a:rPr kumimoji="1" lang="ja-JP" altLang="en-US" sz="2400" dirty="0" smtClean="0"/>
                <a:t>クローン</a:t>
              </a:r>
              <a:endParaRPr kumimoji="1" lang="ja-JP" altLang="en-US" sz="2400" dirty="0"/>
            </a:p>
          </p:txBody>
        </p:sp>
        <p:pic>
          <p:nvPicPr>
            <p:cNvPr id="88" name="図 87" descr="MC900432599.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3645" y="4141326"/>
              <a:ext cx="1311294" cy="1311294"/>
            </a:xfrm>
            <a:prstGeom prst="rect">
              <a:avLst/>
            </a:prstGeom>
          </p:spPr>
        </p:pic>
        <p:pic>
          <p:nvPicPr>
            <p:cNvPr id="89" name="図 88" descr="MC900432599.PNG"/>
            <p:cNvPicPr>
              <a:picLocks noChangeAspect="1"/>
            </p:cNvPicPr>
            <p:nvPr/>
          </p:nvPicPr>
          <p:blipFill>
            <a:blip r:embed="rId2">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6625042" y="4155386"/>
              <a:ext cx="1311294" cy="1311294"/>
            </a:xfrm>
            <a:prstGeom prst="rect">
              <a:avLst/>
            </a:prstGeom>
          </p:spPr>
        </p:pic>
      </p:grpSp>
    </p:spTree>
    <p:extLst>
      <p:ext uri="{BB962C8B-B14F-4D97-AF65-F5344CB8AC3E}">
        <p14:creationId xmlns:p14="http://schemas.microsoft.com/office/powerpoint/2010/main" val="34778569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t>既存コードクローン検出手法の問題点</a:t>
            </a:r>
            <a:endParaRPr kumimoji="1" lang="ja-JP" altLang="en-US" sz="3600" dirty="0"/>
          </a:p>
        </p:txBody>
      </p:sp>
      <p:sp>
        <p:nvSpPr>
          <p:cNvPr id="3" name="コンテンツ プレースホルダー 2"/>
          <p:cNvSpPr>
            <a:spLocks noGrp="1"/>
          </p:cNvSpPr>
          <p:nvPr>
            <p:ph idx="1"/>
          </p:nvPr>
        </p:nvSpPr>
        <p:spPr/>
        <p:txBody>
          <a:bodyPr/>
          <a:lstStyle/>
          <a:p>
            <a:r>
              <a:rPr lang="ja-JP" altLang="en-US" dirty="0" smtClean="0"/>
              <a:t>既存のコードクローン検出手法はソースコードの書き換えに弱い</a:t>
            </a:r>
            <a:endParaRPr lang="en-US" altLang="ja-JP"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3</a:t>
            </a:fld>
            <a:endParaRPr kumimoji="1" lang="ja-JP" altLang="en-US" dirty="0"/>
          </a:p>
        </p:txBody>
      </p:sp>
      <p:sp>
        <p:nvSpPr>
          <p:cNvPr id="71" name="正方形/長方形 70"/>
          <p:cNvSpPr/>
          <p:nvPr/>
        </p:nvSpPr>
        <p:spPr>
          <a:xfrm>
            <a:off x="-4286" y="5777467"/>
            <a:ext cx="3263811" cy="8989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13" name="図形グループ 12"/>
          <p:cNvGrpSpPr/>
          <p:nvPr/>
        </p:nvGrpSpPr>
        <p:grpSpPr>
          <a:xfrm>
            <a:off x="3568603" y="5322173"/>
            <a:ext cx="1330713" cy="852810"/>
            <a:chOff x="3719873" y="5208641"/>
            <a:chExt cx="1330713" cy="852810"/>
          </a:xfrm>
        </p:grpSpPr>
        <p:sp>
          <p:nvSpPr>
            <p:cNvPr id="45" name="右矢印 44"/>
            <p:cNvSpPr/>
            <p:nvPr/>
          </p:nvSpPr>
          <p:spPr>
            <a:xfrm>
              <a:off x="3926248" y="5576819"/>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3719873" y="5208641"/>
              <a:ext cx="1330713" cy="369332"/>
            </a:xfrm>
            <a:prstGeom prst="rect">
              <a:avLst/>
            </a:prstGeom>
            <a:noFill/>
          </p:spPr>
          <p:txBody>
            <a:bodyPr wrap="none" rtlCol="0">
              <a:spAutoFit/>
            </a:bodyPr>
            <a:lstStyle/>
            <a:p>
              <a:r>
                <a:rPr kumimoji="1" lang="ja-JP" altLang="en-US" dirty="0" smtClean="0"/>
                <a:t>メソッド抽出</a:t>
              </a:r>
              <a:endParaRPr kumimoji="1" lang="ja-JP" altLang="en-US" dirty="0"/>
            </a:p>
          </p:txBody>
        </p:sp>
      </p:grpSp>
      <p:grpSp>
        <p:nvGrpSpPr>
          <p:cNvPr id="29" name="図形グループ 28"/>
          <p:cNvGrpSpPr/>
          <p:nvPr/>
        </p:nvGrpSpPr>
        <p:grpSpPr>
          <a:xfrm>
            <a:off x="406304" y="5220016"/>
            <a:ext cx="2842766" cy="1472935"/>
            <a:chOff x="557574" y="5106484"/>
            <a:chExt cx="2842766" cy="1472935"/>
          </a:xfrm>
        </p:grpSpPr>
        <p:grpSp>
          <p:nvGrpSpPr>
            <p:cNvPr id="5" name="Group 4"/>
            <p:cNvGrpSpPr>
              <a:grpSpLocks noChangeAspect="1"/>
            </p:cNvGrpSpPr>
            <p:nvPr/>
          </p:nvGrpSpPr>
          <p:grpSpPr bwMode="auto">
            <a:xfrm>
              <a:off x="557574" y="5124351"/>
              <a:ext cx="984250" cy="1279639"/>
              <a:chOff x="1348" y="2578"/>
              <a:chExt cx="863" cy="1122"/>
            </a:xfrm>
          </p:grpSpPr>
          <p:sp>
            <p:nvSpPr>
              <p:cNvPr id="6"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7" name="Freeform 6"/>
              <p:cNvSpPr>
                <a:spLocks/>
              </p:cNvSpPr>
              <p:nvPr/>
            </p:nvSpPr>
            <p:spPr bwMode="auto">
              <a:xfrm>
                <a:off x="1362" y="2591"/>
                <a:ext cx="836" cy="949"/>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 name="Freeform 7"/>
              <p:cNvSpPr>
                <a:spLocks/>
              </p:cNvSpPr>
              <p:nvPr/>
            </p:nvSpPr>
            <p:spPr bwMode="auto">
              <a:xfrm>
                <a:off x="1362" y="2591"/>
                <a:ext cx="836" cy="949"/>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6"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7"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8"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1" name="Line 20"/>
              <p:cNvSpPr>
                <a:spLocks noChangeShapeType="1"/>
              </p:cNvSpPr>
              <p:nvPr/>
            </p:nvSpPr>
            <p:spPr bwMode="auto">
              <a:xfrm>
                <a:off x="1414" y="3426"/>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2" name="Line 21"/>
              <p:cNvSpPr>
                <a:spLocks noChangeShapeType="1"/>
              </p:cNvSpPr>
              <p:nvPr/>
            </p:nvSpPr>
            <p:spPr bwMode="auto">
              <a:xfrm>
                <a:off x="1428" y="3363"/>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grpSp>
          <p:nvGrpSpPr>
            <p:cNvPr id="24" name="Group 23"/>
            <p:cNvGrpSpPr>
              <a:grpSpLocks noChangeAspect="1"/>
            </p:cNvGrpSpPr>
            <p:nvPr/>
          </p:nvGrpSpPr>
          <p:grpSpPr bwMode="auto">
            <a:xfrm>
              <a:off x="2392723" y="5106484"/>
              <a:ext cx="1007617" cy="1425657"/>
              <a:chOff x="3424" y="2704"/>
              <a:chExt cx="862" cy="1122"/>
            </a:xfrm>
          </p:grpSpPr>
          <p:sp>
            <p:nvSpPr>
              <p:cNvPr id="25" name="AutoShape 24"/>
              <p:cNvSpPr>
                <a:spLocks noChangeAspect="1" noChangeArrowheads="1"/>
              </p:cNvSpPr>
              <p:nvPr/>
            </p:nvSpPr>
            <p:spPr bwMode="auto">
              <a:xfrm>
                <a:off x="3424" y="2704"/>
                <a:ext cx="862"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6" name="Freeform 25"/>
              <p:cNvSpPr>
                <a:spLocks/>
              </p:cNvSpPr>
              <p:nvPr/>
            </p:nvSpPr>
            <p:spPr bwMode="auto">
              <a:xfrm>
                <a:off x="3436" y="2715"/>
                <a:ext cx="833" cy="867"/>
              </a:xfrm>
              <a:custGeom>
                <a:avLst/>
                <a:gdLst>
                  <a:gd name="T0" fmla="*/ 0 w 833"/>
                  <a:gd name="T1" fmla="*/ 0 h 1094"/>
                  <a:gd name="T2" fmla="*/ 0 w 833"/>
                  <a:gd name="T3" fmla="*/ 1094 h 1094"/>
                  <a:gd name="T4" fmla="*/ 833 w 833"/>
                  <a:gd name="T5" fmla="*/ 1094 h 1094"/>
                  <a:gd name="T6" fmla="*/ 833 w 833"/>
                  <a:gd name="T7" fmla="*/ 199 h 1094"/>
                  <a:gd name="T8" fmla="*/ 624 w 833"/>
                  <a:gd name="T9" fmla="*/ 0 h 1094"/>
                  <a:gd name="T10" fmla="*/ 0 w 833"/>
                  <a:gd name="T11" fmla="*/ 0 h 1094"/>
                </a:gdLst>
                <a:ahLst/>
                <a:cxnLst>
                  <a:cxn ang="0">
                    <a:pos x="T0" y="T1"/>
                  </a:cxn>
                  <a:cxn ang="0">
                    <a:pos x="T2" y="T3"/>
                  </a:cxn>
                  <a:cxn ang="0">
                    <a:pos x="T4" y="T5"/>
                  </a:cxn>
                  <a:cxn ang="0">
                    <a:pos x="T6" y="T7"/>
                  </a:cxn>
                  <a:cxn ang="0">
                    <a:pos x="T8" y="T9"/>
                  </a:cxn>
                  <a:cxn ang="0">
                    <a:pos x="T10" y="T11"/>
                  </a:cxn>
                </a:cxnLst>
                <a:rect l="0" t="0" r="r" b="b"/>
                <a:pathLst>
                  <a:path w="833" h="1094">
                    <a:moveTo>
                      <a:pt x="0" y="0"/>
                    </a:moveTo>
                    <a:lnTo>
                      <a:pt x="0" y="1094"/>
                    </a:lnTo>
                    <a:lnTo>
                      <a:pt x="833" y="1094"/>
                    </a:lnTo>
                    <a:lnTo>
                      <a:pt x="833" y="199"/>
                    </a:lnTo>
                    <a:lnTo>
                      <a:pt x="624" y="0"/>
                    </a:lnTo>
                    <a:lnTo>
                      <a:pt x="0" y="0"/>
                    </a:lnTo>
                    <a:close/>
                  </a:path>
                </a:pathLst>
              </a:custGeom>
              <a:solidFill>
                <a:srgbClr val="FFFFFF"/>
              </a:solidFill>
              <a:ln w="9525">
                <a:solidFill>
                  <a:srgbClr val="000000"/>
                </a:solidFill>
                <a:prstDash val="solid"/>
                <a:round/>
                <a:headEnd/>
                <a:tailEnd/>
              </a:ln>
            </p:spPr>
            <p:txBody>
              <a:bodyPr/>
              <a:lstStyle/>
              <a:p>
                <a:endParaRPr lang="ja-JP" altLang="en-US"/>
              </a:p>
            </p:txBody>
          </p:sp>
          <p:sp>
            <p:nvSpPr>
              <p:cNvPr id="27" name="Freeform 26"/>
              <p:cNvSpPr>
                <a:spLocks/>
              </p:cNvSpPr>
              <p:nvPr/>
            </p:nvSpPr>
            <p:spPr bwMode="auto">
              <a:xfrm>
                <a:off x="4060" y="2715"/>
                <a:ext cx="209" cy="199"/>
              </a:xfrm>
              <a:custGeom>
                <a:avLst/>
                <a:gdLst>
                  <a:gd name="T0" fmla="*/ 0 w 209"/>
                  <a:gd name="T1" fmla="*/ 0 h 199"/>
                  <a:gd name="T2" fmla="*/ 209 w 209"/>
                  <a:gd name="T3" fmla="*/ 199 h 199"/>
                  <a:gd name="T4" fmla="*/ 0 w 209"/>
                  <a:gd name="T5" fmla="*/ 199 h 199"/>
                  <a:gd name="T6" fmla="*/ 0 w 209"/>
                  <a:gd name="T7" fmla="*/ 0 h 199"/>
                </a:gdLst>
                <a:ahLst/>
                <a:cxnLst>
                  <a:cxn ang="0">
                    <a:pos x="T0" y="T1"/>
                  </a:cxn>
                  <a:cxn ang="0">
                    <a:pos x="T2" y="T3"/>
                  </a:cxn>
                  <a:cxn ang="0">
                    <a:pos x="T4" y="T5"/>
                  </a:cxn>
                  <a:cxn ang="0">
                    <a:pos x="T6" y="T7"/>
                  </a:cxn>
                </a:cxnLst>
                <a:rect l="0" t="0" r="r" b="b"/>
                <a:pathLst>
                  <a:path w="209" h="199">
                    <a:moveTo>
                      <a:pt x="0" y="0"/>
                    </a:moveTo>
                    <a:lnTo>
                      <a:pt x="209" y="199"/>
                    </a:lnTo>
                    <a:lnTo>
                      <a:pt x="0" y="199"/>
                    </a:lnTo>
                    <a:lnTo>
                      <a:pt x="0" y="0"/>
                    </a:lnTo>
                    <a:close/>
                  </a:path>
                </a:pathLst>
              </a:custGeom>
              <a:solidFill>
                <a:srgbClr val="FFFFFF"/>
              </a:solidFill>
              <a:ln w="9525">
                <a:solidFill>
                  <a:srgbClr val="000000"/>
                </a:solidFill>
                <a:prstDash val="solid"/>
                <a:round/>
                <a:headEnd/>
                <a:tailEnd/>
              </a:ln>
            </p:spPr>
            <p:txBody>
              <a:bodyPr/>
              <a:lstStyle/>
              <a:p>
                <a:endParaRPr lang="ja-JP" altLang="en-US"/>
              </a:p>
            </p:txBody>
          </p:sp>
          <p:sp>
            <p:nvSpPr>
              <p:cNvPr id="28" name="Freeform 27"/>
              <p:cNvSpPr>
                <a:spLocks/>
              </p:cNvSpPr>
              <p:nvPr/>
            </p:nvSpPr>
            <p:spPr bwMode="auto">
              <a:xfrm>
                <a:off x="3488" y="3014"/>
                <a:ext cx="729" cy="299"/>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729" h="149">
                    <a:moveTo>
                      <a:pt x="0" y="0"/>
                    </a:moveTo>
                    <a:lnTo>
                      <a:pt x="729" y="0"/>
                    </a:lnTo>
                    <a:lnTo>
                      <a:pt x="729" y="99"/>
                    </a:lnTo>
                    <a:lnTo>
                      <a:pt x="468" y="99"/>
                    </a:lnTo>
                    <a:lnTo>
                      <a:pt x="468" y="149"/>
                    </a:lnTo>
                    <a:lnTo>
                      <a:pt x="0" y="149"/>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sp>
            <p:nvSpPr>
              <p:cNvPr id="30" name="Line 29"/>
              <p:cNvSpPr>
                <a:spLocks noChangeShapeType="1"/>
              </p:cNvSpPr>
              <p:nvPr/>
            </p:nvSpPr>
            <p:spPr bwMode="auto">
              <a:xfrm>
                <a:off x="3488" y="3312"/>
                <a:ext cx="42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1" name="Line 30"/>
              <p:cNvSpPr>
                <a:spLocks noChangeShapeType="1"/>
              </p:cNvSpPr>
              <p:nvPr/>
            </p:nvSpPr>
            <p:spPr bwMode="auto">
              <a:xfrm>
                <a:off x="3488" y="3362"/>
                <a:ext cx="549"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3" name="Line 32"/>
              <p:cNvSpPr>
                <a:spLocks noChangeShapeType="1"/>
              </p:cNvSpPr>
              <p:nvPr/>
            </p:nvSpPr>
            <p:spPr bwMode="auto">
              <a:xfrm>
                <a:off x="3488" y="2914"/>
                <a:ext cx="42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4" name="Line 33"/>
              <p:cNvSpPr>
                <a:spLocks noChangeShapeType="1"/>
              </p:cNvSpPr>
              <p:nvPr/>
            </p:nvSpPr>
            <p:spPr bwMode="auto">
              <a:xfrm>
                <a:off x="3488" y="2964"/>
                <a:ext cx="549"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sp>
          <p:nvSpPr>
            <p:cNvPr id="38" name="Freeform 27"/>
            <p:cNvSpPr>
              <a:spLocks/>
            </p:cNvSpPr>
            <p:nvPr/>
          </p:nvSpPr>
          <p:spPr bwMode="auto">
            <a:xfrm>
              <a:off x="632939" y="5576819"/>
              <a:ext cx="852149" cy="379921"/>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729" h="149">
                  <a:moveTo>
                    <a:pt x="0" y="0"/>
                  </a:moveTo>
                  <a:lnTo>
                    <a:pt x="729" y="0"/>
                  </a:lnTo>
                  <a:lnTo>
                    <a:pt x="729" y="99"/>
                  </a:lnTo>
                  <a:lnTo>
                    <a:pt x="468" y="99"/>
                  </a:lnTo>
                  <a:lnTo>
                    <a:pt x="468" y="149"/>
                  </a:lnTo>
                  <a:lnTo>
                    <a:pt x="0" y="149"/>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cxnSp>
          <p:nvCxnSpPr>
            <p:cNvPr id="40" name="直線矢印コネクタ 39"/>
            <p:cNvCxnSpPr/>
            <p:nvPr/>
          </p:nvCxnSpPr>
          <p:spPr>
            <a:xfrm>
              <a:off x="1467691" y="5711612"/>
              <a:ext cx="999843" cy="0"/>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43" name="テキスト ボックス 42"/>
            <p:cNvSpPr txBox="1"/>
            <p:nvPr/>
          </p:nvSpPr>
          <p:spPr>
            <a:xfrm>
              <a:off x="1474939" y="5793386"/>
              <a:ext cx="990776" cy="369332"/>
            </a:xfrm>
            <a:prstGeom prst="rect">
              <a:avLst/>
            </a:prstGeom>
            <a:noFill/>
          </p:spPr>
          <p:txBody>
            <a:bodyPr wrap="none" rtlCol="0">
              <a:spAutoFit/>
            </a:bodyPr>
            <a:lstStyle/>
            <a:p>
              <a:r>
                <a:rPr kumimoji="1" lang="ja-JP" altLang="en-US" dirty="0" smtClean="0"/>
                <a:t>クローン</a:t>
              </a:r>
              <a:endParaRPr kumimoji="1" lang="ja-JP" altLang="en-US" dirty="0"/>
            </a:p>
          </p:txBody>
        </p:sp>
        <p:sp>
          <p:nvSpPr>
            <p:cNvPr id="75" name="テキスト ボックス 74"/>
            <p:cNvSpPr txBox="1"/>
            <p:nvPr/>
          </p:nvSpPr>
          <p:spPr>
            <a:xfrm>
              <a:off x="767123" y="6210087"/>
              <a:ext cx="530802" cy="369332"/>
            </a:xfrm>
            <a:prstGeom prst="rect">
              <a:avLst/>
            </a:prstGeom>
            <a:noFill/>
          </p:spPr>
          <p:txBody>
            <a:bodyPr wrap="none" rtlCol="0">
              <a:spAutoFit/>
            </a:bodyPr>
            <a:lstStyle/>
            <a:p>
              <a:r>
                <a:rPr kumimoji="1" lang="en-US" altLang="ja-JP" dirty="0" smtClean="0"/>
                <a:t>CF1</a:t>
              </a:r>
              <a:endParaRPr kumimoji="1" lang="ja-JP" altLang="en-US" dirty="0"/>
            </a:p>
          </p:txBody>
        </p:sp>
        <p:sp>
          <p:nvSpPr>
            <p:cNvPr id="76" name="テキスト ボックス 75"/>
            <p:cNvSpPr txBox="1"/>
            <p:nvPr/>
          </p:nvSpPr>
          <p:spPr>
            <a:xfrm>
              <a:off x="2622180" y="6188725"/>
              <a:ext cx="530802" cy="369332"/>
            </a:xfrm>
            <a:prstGeom prst="rect">
              <a:avLst/>
            </a:prstGeom>
            <a:noFill/>
          </p:spPr>
          <p:txBody>
            <a:bodyPr wrap="none" rtlCol="0">
              <a:spAutoFit/>
            </a:bodyPr>
            <a:lstStyle/>
            <a:p>
              <a:r>
                <a:rPr kumimoji="1" lang="en-US" altLang="ja-JP" dirty="0" smtClean="0"/>
                <a:t>CF2</a:t>
              </a:r>
              <a:endParaRPr kumimoji="1" lang="ja-JP" altLang="en-US" dirty="0"/>
            </a:p>
          </p:txBody>
        </p:sp>
      </p:grpSp>
      <p:grpSp>
        <p:nvGrpSpPr>
          <p:cNvPr id="12" name="図形グループ 11"/>
          <p:cNvGrpSpPr/>
          <p:nvPr/>
        </p:nvGrpSpPr>
        <p:grpSpPr>
          <a:xfrm>
            <a:off x="5130704" y="4868551"/>
            <a:ext cx="3617522" cy="1836418"/>
            <a:chOff x="5281974" y="4755019"/>
            <a:chExt cx="3617522" cy="1836418"/>
          </a:xfrm>
        </p:grpSpPr>
        <p:grpSp>
          <p:nvGrpSpPr>
            <p:cNvPr id="47" name="Group 4"/>
            <p:cNvGrpSpPr>
              <a:grpSpLocks noChangeAspect="1"/>
            </p:cNvGrpSpPr>
            <p:nvPr/>
          </p:nvGrpSpPr>
          <p:grpSpPr bwMode="auto">
            <a:xfrm>
              <a:off x="5281974" y="5167042"/>
              <a:ext cx="984250" cy="1279639"/>
              <a:chOff x="1348" y="2578"/>
              <a:chExt cx="863" cy="1122"/>
            </a:xfrm>
          </p:grpSpPr>
          <p:sp>
            <p:nvSpPr>
              <p:cNvPr id="48"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49" name="Freeform 6"/>
              <p:cNvSpPr>
                <a:spLocks/>
              </p:cNvSpPr>
              <p:nvPr/>
            </p:nvSpPr>
            <p:spPr bwMode="auto">
              <a:xfrm>
                <a:off x="1362" y="2591"/>
                <a:ext cx="836" cy="949"/>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 name="Freeform 7"/>
              <p:cNvSpPr>
                <a:spLocks/>
              </p:cNvSpPr>
              <p:nvPr/>
            </p:nvSpPr>
            <p:spPr bwMode="auto">
              <a:xfrm>
                <a:off x="1362" y="2591"/>
                <a:ext cx="836" cy="949"/>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1"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3"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4"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5"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6"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7"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8"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9" name="Line 20"/>
              <p:cNvSpPr>
                <a:spLocks noChangeShapeType="1"/>
              </p:cNvSpPr>
              <p:nvPr/>
            </p:nvSpPr>
            <p:spPr bwMode="auto">
              <a:xfrm>
                <a:off x="1414" y="3426"/>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0" name="Line 21"/>
              <p:cNvSpPr>
                <a:spLocks noChangeShapeType="1"/>
              </p:cNvSpPr>
              <p:nvPr/>
            </p:nvSpPr>
            <p:spPr bwMode="auto">
              <a:xfrm>
                <a:off x="1428" y="3363"/>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grpSp>
          <p:nvGrpSpPr>
            <p:cNvPr id="61" name="Group 23"/>
            <p:cNvGrpSpPr>
              <a:grpSpLocks noChangeAspect="1"/>
            </p:cNvGrpSpPr>
            <p:nvPr/>
          </p:nvGrpSpPr>
          <p:grpSpPr bwMode="auto">
            <a:xfrm>
              <a:off x="7176306" y="5149175"/>
              <a:ext cx="1007617" cy="1425657"/>
              <a:chOff x="3424" y="2704"/>
              <a:chExt cx="862" cy="1122"/>
            </a:xfrm>
          </p:grpSpPr>
          <p:sp>
            <p:nvSpPr>
              <p:cNvPr id="62" name="AutoShape 24"/>
              <p:cNvSpPr>
                <a:spLocks noChangeAspect="1" noChangeArrowheads="1"/>
              </p:cNvSpPr>
              <p:nvPr/>
            </p:nvSpPr>
            <p:spPr bwMode="auto">
              <a:xfrm>
                <a:off x="3424" y="2704"/>
                <a:ext cx="862"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63" name="Freeform 25"/>
              <p:cNvSpPr>
                <a:spLocks/>
              </p:cNvSpPr>
              <p:nvPr/>
            </p:nvSpPr>
            <p:spPr bwMode="auto">
              <a:xfrm>
                <a:off x="3436" y="2715"/>
                <a:ext cx="833" cy="867"/>
              </a:xfrm>
              <a:custGeom>
                <a:avLst/>
                <a:gdLst>
                  <a:gd name="T0" fmla="*/ 0 w 833"/>
                  <a:gd name="T1" fmla="*/ 0 h 1094"/>
                  <a:gd name="T2" fmla="*/ 0 w 833"/>
                  <a:gd name="T3" fmla="*/ 1094 h 1094"/>
                  <a:gd name="T4" fmla="*/ 833 w 833"/>
                  <a:gd name="T5" fmla="*/ 1094 h 1094"/>
                  <a:gd name="T6" fmla="*/ 833 w 833"/>
                  <a:gd name="T7" fmla="*/ 199 h 1094"/>
                  <a:gd name="T8" fmla="*/ 624 w 833"/>
                  <a:gd name="T9" fmla="*/ 0 h 1094"/>
                  <a:gd name="T10" fmla="*/ 0 w 833"/>
                  <a:gd name="T11" fmla="*/ 0 h 1094"/>
                </a:gdLst>
                <a:ahLst/>
                <a:cxnLst>
                  <a:cxn ang="0">
                    <a:pos x="T0" y="T1"/>
                  </a:cxn>
                  <a:cxn ang="0">
                    <a:pos x="T2" y="T3"/>
                  </a:cxn>
                  <a:cxn ang="0">
                    <a:pos x="T4" y="T5"/>
                  </a:cxn>
                  <a:cxn ang="0">
                    <a:pos x="T6" y="T7"/>
                  </a:cxn>
                  <a:cxn ang="0">
                    <a:pos x="T8" y="T9"/>
                  </a:cxn>
                  <a:cxn ang="0">
                    <a:pos x="T10" y="T11"/>
                  </a:cxn>
                </a:cxnLst>
                <a:rect l="0" t="0" r="r" b="b"/>
                <a:pathLst>
                  <a:path w="833" h="1094">
                    <a:moveTo>
                      <a:pt x="0" y="0"/>
                    </a:moveTo>
                    <a:lnTo>
                      <a:pt x="0" y="1094"/>
                    </a:lnTo>
                    <a:lnTo>
                      <a:pt x="833" y="1094"/>
                    </a:lnTo>
                    <a:lnTo>
                      <a:pt x="833" y="199"/>
                    </a:lnTo>
                    <a:lnTo>
                      <a:pt x="624" y="0"/>
                    </a:lnTo>
                    <a:lnTo>
                      <a:pt x="0" y="0"/>
                    </a:lnTo>
                    <a:close/>
                  </a:path>
                </a:pathLst>
              </a:custGeom>
              <a:solidFill>
                <a:srgbClr val="FFFFFF"/>
              </a:solidFill>
              <a:ln w="9525">
                <a:solidFill>
                  <a:srgbClr val="000000"/>
                </a:solidFill>
                <a:prstDash val="solid"/>
                <a:round/>
                <a:headEnd/>
                <a:tailEnd/>
              </a:ln>
            </p:spPr>
            <p:txBody>
              <a:bodyPr/>
              <a:lstStyle/>
              <a:p>
                <a:endParaRPr lang="ja-JP" altLang="en-US" dirty="0"/>
              </a:p>
            </p:txBody>
          </p:sp>
          <p:sp>
            <p:nvSpPr>
              <p:cNvPr id="64" name="Freeform 26"/>
              <p:cNvSpPr>
                <a:spLocks/>
              </p:cNvSpPr>
              <p:nvPr/>
            </p:nvSpPr>
            <p:spPr bwMode="auto">
              <a:xfrm>
                <a:off x="4060" y="2715"/>
                <a:ext cx="209" cy="199"/>
              </a:xfrm>
              <a:custGeom>
                <a:avLst/>
                <a:gdLst>
                  <a:gd name="T0" fmla="*/ 0 w 209"/>
                  <a:gd name="T1" fmla="*/ 0 h 199"/>
                  <a:gd name="T2" fmla="*/ 209 w 209"/>
                  <a:gd name="T3" fmla="*/ 199 h 199"/>
                  <a:gd name="T4" fmla="*/ 0 w 209"/>
                  <a:gd name="T5" fmla="*/ 199 h 199"/>
                  <a:gd name="T6" fmla="*/ 0 w 209"/>
                  <a:gd name="T7" fmla="*/ 0 h 199"/>
                </a:gdLst>
                <a:ahLst/>
                <a:cxnLst>
                  <a:cxn ang="0">
                    <a:pos x="T0" y="T1"/>
                  </a:cxn>
                  <a:cxn ang="0">
                    <a:pos x="T2" y="T3"/>
                  </a:cxn>
                  <a:cxn ang="0">
                    <a:pos x="T4" y="T5"/>
                  </a:cxn>
                  <a:cxn ang="0">
                    <a:pos x="T6" y="T7"/>
                  </a:cxn>
                </a:cxnLst>
                <a:rect l="0" t="0" r="r" b="b"/>
                <a:pathLst>
                  <a:path w="209" h="199">
                    <a:moveTo>
                      <a:pt x="0" y="0"/>
                    </a:moveTo>
                    <a:lnTo>
                      <a:pt x="209" y="199"/>
                    </a:lnTo>
                    <a:lnTo>
                      <a:pt x="0" y="199"/>
                    </a:lnTo>
                    <a:lnTo>
                      <a:pt x="0" y="0"/>
                    </a:lnTo>
                    <a:close/>
                  </a:path>
                </a:pathLst>
              </a:custGeom>
              <a:solidFill>
                <a:srgbClr val="FFFFFF"/>
              </a:solidFill>
              <a:ln w="9525">
                <a:solidFill>
                  <a:srgbClr val="000000"/>
                </a:solidFill>
                <a:prstDash val="solid"/>
                <a:round/>
                <a:headEnd/>
                <a:tailEnd/>
              </a:ln>
            </p:spPr>
            <p:txBody>
              <a:bodyPr/>
              <a:lstStyle/>
              <a:p>
                <a:endParaRPr lang="ja-JP" altLang="en-US"/>
              </a:p>
            </p:txBody>
          </p:sp>
          <p:sp>
            <p:nvSpPr>
              <p:cNvPr id="65" name="Freeform 27"/>
              <p:cNvSpPr>
                <a:spLocks/>
              </p:cNvSpPr>
              <p:nvPr/>
            </p:nvSpPr>
            <p:spPr bwMode="auto">
              <a:xfrm>
                <a:off x="3488" y="3014"/>
                <a:ext cx="729" cy="133"/>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729" h="149">
                    <a:moveTo>
                      <a:pt x="0" y="0"/>
                    </a:moveTo>
                    <a:lnTo>
                      <a:pt x="729" y="0"/>
                    </a:lnTo>
                    <a:lnTo>
                      <a:pt x="729" y="99"/>
                    </a:lnTo>
                    <a:lnTo>
                      <a:pt x="468" y="99"/>
                    </a:lnTo>
                    <a:lnTo>
                      <a:pt x="468" y="149"/>
                    </a:lnTo>
                    <a:lnTo>
                      <a:pt x="0" y="149"/>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sp>
            <p:nvSpPr>
              <p:cNvPr id="66" name="Line 29"/>
              <p:cNvSpPr>
                <a:spLocks noChangeShapeType="1"/>
              </p:cNvSpPr>
              <p:nvPr/>
            </p:nvSpPr>
            <p:spPr bwMode="auto">
              <a:xfrm>
                <a:off x="3488" y="3312"/>
                <a:ext cx="42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7" name="Line 30"/>
              <p:cNvSpPr>
                <a:spLocks noChangeShapeType="1"/>
              </p:cNvSpPr>
              <p:nvPr/>
            </p:nvSpPr>
            <p:spPr bwMode="auto">
              <a:xfrm>
                <a:off x="3488" y="3230"/>
                <a:ext cx="549"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8" name="Line 32"/>
              <p:cNvSpPr>
                <a:spLocks noChangeShapeType="1"/>
              </p:cNvSpPr>
              <p:nvPr/>
            </p:nvSpPr>
            <p:spPr bwMode="auto">
              <a:xfrm>
                <a:off x="3488" y="2914"/>
                <a:ext cx="42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9" name="Line 33"/>
              <p:cNvSpPr>
                <a:spLocks noChangeShapeType="1"/>
              </p:cNvSpPr>
              <p:nvPr/>
            </p:nvSpPr>
            <p:spPr bwMode="auto">
              <a:xfrm>
                <a:off x="3488" y="2964"/>
                <a:ext cx="549"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sp>
          <p:nvSpPr>
            <p:cNvPr id="70" name="Freeform 27"/>
            <p:cNvSpPr>
              <a:spLocks/>
            </p:cNvSpPr>
            <p:nvPr/>
          </p:nvSpPr>
          <p:spPr bwMode="auto">
            <a:xfrm>
              <a:off x="5357339" y="5619510"/>
              <a:ext cx="852149" cy="379921"/>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729" h="149">
                  <a:moveTo>
                    <a:pt x="0" y="0"/>
                  </a:moveTo>
                  <a:lnTo>
                    <a:pt x="729" y="0"/>
                  </a:lnTo>
                  <a:lnTo>
                    <a:pt x="729" y="99"/>
                  </a:lnTo>
                  <a:lnTo>
                    <a:pt x="468" y="99"/>
                  </a:lnTo>
                  <a:lnTo>
                    <a:pt x="468" y="149"/>
                  </a:lnTo>
                  <a:lnTo>
                    <a:pt x="0" y="149"/>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sp>
          <p:nvSpPr>
            <p:cNvPr id="73" name="Freeform 27"/>
            <p:cNvSpPr>
              <a:spLocks/>
            </p:cNvSpPr>
            <p:nvPr/>
          </p:nvSpPr>
          <p:spPr bwMode="auto">
            <a:xfrm>
              <a:off x="7251117" y="5977936"/>
              <a:ext cx="882859" cy="134682"/>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 name="connsiteX0" fmla="*/ 0 w 10000"/>
                <a:gd name="connsiteY0" fmla="*/ 0 h 10141"/>
                <a:gd name="connsiteX1" fmla="*/ 10000 w 10000"/>
                <a:gd name="connsiteY1" fmla="*/ 0 h 10141"/>
                <a:gd name="connsiteX2" fmla="*/ 10000 w 10000"/>
                <a:gd name="connsiteY2" fmla="*/ 6644 h 10141"/>
                <a:gd name="connsiteX3" fmla="*/ 8512 w 10000"/>
                <a:gd name="connsiteY3" fmla="*/ 10141 h 10141"/>
                <a:gd name="connsiteX4" fmla="*/ 6420 w 10000"/>
                <a:gd name="connsiteY4" fmla="*/ 10000 h 10141"/>
                <a:gd name="connsiteX5" fmla="*/ 0 w 10000"/>
                <a:gd name="connsiteY5" fmla="*/ 10000 h 10141"/>
                <a:gd name="connsiteX6" fmla="*/ 0 w 10000"/>
                <a:gd name="connsiteY6" fmla="*/ 0 h 10141"/>
                <a:gd name="connsiteX0" fmla="*/ 0 w 10000"/>
                <a:gd name="connsiteY0" fmla="*/ 0 h 10141"/>
                <a:gd name="connsiteX1" fmla="*/ 10000 w 10000"/>
                <a:gd name="connsiteY1" fmla="*/ 0 h 10141"/>
                <a:gd name="connsiteX2" fmla="*/ 10000 w 10000"/>
                <a:gd name="connsiteY2" fmla="*/ 6644 h 10141"/>
                <a:gd name="connsiteX3" fmla="*/ 9989 w 10000"/>
                <a:gd name="connsiteY3" fmla="*/ 10141 h 10141"/>
                <a:gd name="connsiteX4" fmla="*/ 6420 w 10000"/>
                <a:gd name="connsiteY4" fmla="*/ 10000 h 10141"/>
                <a:gd name="connsiteX5" fmla="*/ 0 w 10000"/>
                <a:gd name="connsiteY5" fmla="*/ 10000 h 10141"/>
                <a:gd name="connsiteX6" fmla="*/ 0 w 10000"/>
                <a:gd name="connsiteY6" fmla="*/ 0 h 1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141">
                  <a:moveTo>
                    <a:pt x="0" y="0"/>
                  </a:moveTo>
                  <a:lnTo>
                    <a:pt x="10000" y="0"/>
                  </a:lnTo>
                  <a:lnTo>
                    <a:pt x="10000" y="6644"/>
                  </a:lnTo>
                  <a:cubicBezTo>
                    <a:pt x="9996" y="7810"/>
                    <a:pt x="9993" y="8975"/>
                    <a:pt x="9989" y="10141"/>
                  </a:cubicBezTo>
                  <a:lnTo>
                    <a:pt x="6420" y="10000"/>
                  </a:lnTo>
                  <a:lnTo>
                    <a:pt x="0" y="10000"/>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sp>
          <p:nvSpPr>
            <p:cNvPr id="77" name="テキスト ボックス 76"/>
            <p:cNvSpPr txBox="1"/>
            <p:nvPr/>
          </p:nvSpPr>
          <p:spPr>
            <a:xfrm>
              <a:off x="5525109" y="6222105"/>
              <a:ext cx="530802" cy="369332"/>
            </a:xfrm>
            <a:prstGeom prst="rect">
              <a:avLst/>
            </a:prstGeom>
            <a:noFill/>
          </p:spPr>
          <p:txBody>
            <a:bodyPr wrap="none" rtlCol="0">
              <a:spAutoFit/>
            </a:bodyPr>
            <a:lstStyle/>
            <a:p>
              <a:r>
                <a:rPr kumimoji="1" lang="en-US" altLang="ja-JP" dirty="0" smtClean="0"/>
                <a:t>CF1</a:t>
              </a:r>
              <a:endParaRPr kumimoji="1" lang="ja-JP" altLang="en-US" dirty="0"/>
            </a:p>
          </p:txBody>
        </p:sp>
        <p:sp>
          <p:nvSpPr>
            <p:cNvPr id="78" name="テキスト ボックス 77"/>
            <p:cNvSpPr txBox="1"/>
            <p:nvPr/>
          </p:nvSpPr>
          <p:spPr>
            <a:xfrm>
              <a:off x="7435148" y="6222105"/>
              <a:ext cx="530802" cy="369332"/>
            </a:xfrm>
            <a:prstGeom prst="rect">
              <a:avLst/>
            </a:prstGeom>
            <a:noFill/>
          </p:spPr>
          <p:txBody>
            <a:bodyPr wrap="none" rtlCol="0">
              <a:spAutoFit/>
            </a:bodyPr>
            <a:lstStyle/>
            <a:p>
              <a:r>
                <a:rPr kumimoji="1" lang="en-US" altLang="ja-JP" dirty="0" smtClean="0"/>
                <a:t>CF2</a:t>
              </a:r>
              <a:endParaRPr kumimoji="1" lang="ja-JP" altLang="en-US" dirty="0"/>
            </a:p>
          </p:txBody>
        </p:sp>
        <p:cxnSp>
          <p:nvCxnSpPr>
            <p:cNvPr id="79" name="直線矢印コネクタ 78"/>
            <p:cNvCxnSpPr/>
            <p:nvPr/>
          </p:nvCxnSpPr>
          <p:spPr>
            <a:xfrm flipV="1">
              <a:off x="6192091" y="5636927"/>
              <a:ext cx="1059026" cy="147862"/>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80" name="テキスト ボックス 79"/>
            <p:cNvSpPr txBox="1"/>
            <p:nvPr/>
          </p:nvSpPr>
          <p:spPr>
            <a:xfrm>
              <a:off x="6213990" y="5784789"/>
              <a:ext cx="990776" cy="369332"/>
            </a:xfrm>
            <a:prstGeom prst="rect">
              <a:avLst/>
            </a:prstGeom>
            <a:noFill/>
          </p:spPr>
          <p:txBody>
            <a:bodyPr wrap="none" rtlCol="0">
              <a:spAutoFit/>
            </a:bodyPr>
            <a:lstStyle/>
            <a:p>
              <a:r>
                <a:rPr kumimoji="1" lang="ja-JP" altLang="en-US" dirty="0" smtClean="0"/>
                <a:t>クローン</a:t>
              </a:r>
              <a:endParaRPr kumimoji="1" lang="ja-JP" altLang="en-US" dirty="0"/>
            </a:p>
          </p:txBody>
        </p:sp>
        <p:sp>
          <p:nvSpPr>
            <p:cNvPr id="85" name="乗算記号 84"/>
            <p:cNvSpPr/>
            <p:nvPr/>
          </p:nvSpPr>
          <p:spPr>
            <a:xfrm>
              <a:off x="6323373" y="5434027"/>
              <a:ext cx="773558" cy="688268"/>
            </a:xfrm>
            <a:prstGeom prst="mathMultiply">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6" name="テキスト ボックス 85"/>
            <p:cNvSpPr txBox="1"/>
            <p:nvPr/>
          </p:nvSpPr>
          <p:spPr>
            <a:xfrm>
              <a:off x="6096673" y="4755019"/>
              <a:ext cx="1284727" cy="369332"/>
            </a:xfrm>
            <a:prstGeom prst="rect">
              <a:avLst/>
            </a:prstGeom>
            <a:noFill/>
          </p:spPr>
          <p:txBody>
            <a:bodyPr wrap="none" rtlCol="0">
              <a:spAutoFit/>
            </a:bodyPr>
            <a:lstStyle/>
            <a:p>
              <a:r>
                <a:rPr kumimoji="1" lang="ja-JP" altLang="en-US" dirty="0" smtClean="0"/>
                <a:t>動作は同じ</a:t>
              </a:r>
              <a:endParaRPr kumimoji="1" lang="ja-JP" altLang="en-US" dirty="0"/>
            </a:p>
          </p:txBody>
        </p:sp>
        <p:cxnSp>
          <p:nvCxnSpPr>
            <p:cNvPr id="88" name="直線矢印コネクタ 87"/>
            <p:cNvCxnSpPr/>
            <p:nvPr/>
          </p:nvCxnSpPr>
          <p:spPr>
            <a:xfrm flipH="1">
              <a:off x="6213991" y="5149175"/>
              <a:ext cx="524448" cy="56289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1" name="直線矢印コネクタ 90"/>
            <p:cNvCxnSpPr/>
            <p:nvPr/>
          </p:nvCxnSpPr>
          <p:spPr>
            <a:xfrm>
              <a:off x="6738439" y="5167042"/>
              <a:ext cx="466327" cy="37603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5" name="曲線コネクタ 94"/>
            <p:cNvCxnSpPr>
              <a:stCxn id="65" idx="1"/>
              <a:endCxn id="73" idx="2"/>
            </p:cNvCxnSpPr>
            <p:nvPr/>
          </p:nvCxnSpPr>
          <p:spPr>
            <a:xfrm>
              <a:off x="8103266" y="5543073"/>
              <a:ext cx="30710" cy="523102"/>
            </a:xfrm>
            <a:prstGeom prst="curvedConnector3">
              <a:avLst>
                <a:gd name="adj1" fmla="val 1257929"/>
              </a:avLst>
            </a:prstGeom>
            <a:ln>
              <a:tailEnd type="arrow"/>
            </a:ln>
          </p:spPr>
          <p:style>
            <a:lnRef idx="2">
              <a:schemeClr val="dk1"/>
            </a:lnRef>
            <a:fillRef idx="0">
              <a:schemeClr val="dk1"/>
            </a:fillRef>
            <a:effectRef idx="1">
              <a:schemeClr val="dk1"/>
            </a:effectRef>
            <a:fontRef idx="minor">
              <a:schemeClr val="tx1"/>
            </a:fontRef>
          </p:style>
        </p:cxnSp>
        <p:sp>
          <p:nvSpPr>
            <p:cNvPr id="98" name="テキスト ボックス 97"/>
            <p:cNvSpPr txBox="1"/>
            <p:nvPr/>
          </p:nvSpPr>
          <p:spPr>
            <a:xfrm>
              <a:off x="8437831" y="5313177"/>
              <a:ext cx="461665" cy="997629"/>
            </a:xfrm>
            <a:prstGeom prst="rect">
              <a:avLst/>
            </a:prstGeom>
            <a:noFill/>
          </p:spPr>
          <p:txBody>
            <a:bodyPr vert="eaVert" wrap="none" rtlCol="0">
              <a:spAutoFit/>
            </a:bodyPr>
            <a:lstStyle/>
            <a:p>
              <a:r>
                <a:rPr kumimoji="1" lang="ja-JP" altLang="en-US" dirty="0" smtClean="0"/>
                <a:t>呼び出し</a:t>
              </a:r>
              <a:endParaRPr kumimoji="1" lang="ja-JP" altLang="en-US" dirty="0"/>
            </a:p>
          </p:txBody>
        </p:sp>
      </p:grpSp>
      <p:sp>
        <p:nvSpPr>
          <p:cNvPr id="11" name="角丸四角形 10"/>
          <p:cNvSpPr/>
          <p:nvPr/>
        </p:nvSpPr>
        <p:spPr>
          <a:xfrm>
            <a:off x="277867" y="2862432"/>
            <a:ext cx="8619245" cy="1877699"/>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342900" indent="-342900">
              <a:buFont typeface="Arial"/>
              <a:buChar char="•"/>
            </a:pPr>
            <a:r>
              <a:rPr lang="ja-JP" altLang="en-US" sz="2400" dirty="0"/>
              <a:t>プログラムが難読化されると，クローンとして検出できない可能性がある．</a:t>
            </a:r>
            <a:endParaRPr lang="en-US" altLang="ja-JP" sz="2400" dirty="0"/>
          </a:p>
          <a:p>
            <a:pPr marL="342900" indent="-342900">
              <a:buFont typeface="Arial"/>
              <a:buChar char="•"/>
            </a:pPr>
            <a:r>
              <a:rPr lang="ja-JP" altLang="en-US" sz="2400" dirty="0"/>
              <a:t>あるクローンの一部が改変されると，クローンとして検出できない可能性がある．</a:t>
            </a:r>
          </a:p>
        </p:txBody>
      </p:sp>
    </p:spTree>
    <p:extLst>
      <p:ext uri="{BB962C8B-B14F-4D97-AF65-F5344CB8AC3E}">
        <p14:creationId xmlns:p14="http://schemas.microsoft.com/office/powerpoint/2010/main" val="116676383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プログラムの難読化</a:t>
            </a:r>
            <a:endParaRPr kumimoji="1" lang="ja-JP" altLang="en-US" dirty="0"/>
          </a:p>
        </p:txBody>
      </p:sp>
      <p:sp>
        <p:nvSpPr>
          <p:cNvPr id="3" name="コンテンツ プレースホルダー 2"/>
          <p:cNvSpPr>
            <a:spLocks noGrp="1"/>
          </p:cNvSpPr>
          <p:nvPr>
            <p:ph idx="1"/>
          </p:nvPr>
        </p:nvSpPr>
        <p:spPr>
          <a:xfrm>
            <a:off x="457200" y="1600200"/>
            <a:ext cx="8340246" cy="4525963"/>
          </a:xfrm>
        </p:spPr>
        <p:txBody>
          <a:bodyPr>
            <a:normAutofit/>
          </a:bodyPr>
          <a:lstStyle/>
          <a:p>
            <a:r>
              <a:rPr lang="ja-JP" altLang="en-US" sz="2800" dirty="0" smtClean="0"/>
              <a:t>プログラムを不正な解析から防ぐための技術</a:t>
            </a:r>
            <a:endParaRPr lang="en-US" altLang="ja-JP" sz="2800" dirty="0" smtClean="0"/>
          </a:p>
          <a:p>
            <a:pPr lvl="1"/>
            <a:r>
              <a:rPr lang="ja-JP" altLang="en-US" sz="2400" dirty="0" smtClean="0"/>
              <a:t>文字列改変</a:t>
            </a:r>
            <a:endParaRPr lang="en-US" altLang="en-US" sz="2400" dirty="0" smtClean="0"/>
          </a:p>
          <a:p>
            <a:pPr lvl="2"/>
            <a:r>
              <a:rPr lang="ja-JP" altLang="en-US" sz="2000" dirty="0" smtClean="0"/>
              <a:t>名前変換</a:t>
            </a:r>
            <a:endParaRPr lang="en-US" altLang="ja-JP" sz="2000" dirty="0" smtClean="0"/>
          </a:p>
          <a:p>
            <a:pPr lvl="1"/>
            <a:r>
              <a:rPr lang="ja-JP" altLang="en-US" sz="2400" dirty="0" smtClean="0"/>
              <a:t>構造改変</a:t>
            </a:r>
            <a:endParaRPr lang="en-US" altLang="ja-JP" sz="2400" dirty="0" smtClean="0"/>
          </a:p>
          <a:p>
            <a:pPr lvl="2"/>
            <a:r>
              <a:rPr kumimoji="1" lang="ja-JP" altLang="en-US" sz="2000" dirty="0" smtClean="0"/>
              <a:t>メソッド分散</a:t>
            </a:r>
            <a:endParaRPr kumimoji="1" lang="en-US" altLang="ja-JP" sz="2000" dirty="0" smtClean="0"/>
          </a:p>
          <a:p>
            <a:r>
              <a:rPr lang="en-US" altLang="en-US" sz="2800" dirty="0"/>
              <a:t>多くの難読化ツール</a:t>
            </a:r>
            <a:r>
              <a:rPr lang="en-US" altLang="en-US" sz="2800" dirty="0" smtClean="0"/>
              <a:t>が存在</a:t>
            </a:r>
            <a:endParaRPr lang="en-US" altLang="en-US" sz="2800" dirty="0"/>
          </a:p>
          <a:p>
            <a:pPr lvl="1"/>
            <a:r>
              <a:rPr lang="ja-JP" altLang="en-US" sz="2400" dirty="0"/>
              <a:t>例</a:t>
            </a:r>
            <a:r>
              <a:rPr lang="en-US" altLang="ja-JP" sz="2400" dirty="0"/>
              <a:t>: </a:t>
            </a:r>
            <a:r>
              <a:rPr lang="en-US" altLang="en-US" sz="2400" dirty="0" err="1"/>
              <a:t>ProGuard</a:t>
            </a:r>
            <a:r>
              <a:rPr lang="ja-JP" altLang="en-US" sz="2400" dirty="0"/>
              <a:t>，</a:t>
            </a:r>
            <a:r>
              <a:rPr lang="en-US" altLang="ja-JP" sz="2400" dirty="0" err="1"/>
              <a:t>DashO</a:t>
            </a:r>
            <a:r>
              <a:rPr lang="ja-JP" altLang="en-US" sz="2400" dirty="0"/>
              <a:t>，</a:t>
            </a:r>
            <a:r>
              <a:rPr lang="en-US" altLang="ja-JP" sz="2400" dirty="0" err="1"/>
              <a:t>Allatori</a:t>
            </a:r>
            <a:endParaRPr lang="en-US" altLang="en-US" sz="2400" dirty="0"/>
          </a:p>
          <a:p>
            <a:endParaRPr kumimoji="1" lang="en-US" altLang="ja-JP" sz="2800" dirty="0" smtClean="0"/>
          </a:p>
          <a:p>
            <a:pPr marL="0" indent="0">
              <a:buNone/>
            </a:pPr>
            <a:endParaRPr lang="en-US" altLang="ja-JP" sz="2800"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4</a:t>
            </a:fld>
            <a:endParaRPr kumimoji="1" lang="ja-JP" altLang="en-US"/>
          </a:p>
        </p:txBody>
      </p:sp>
      <p:sp>
        <p:nvSpPr>
          <p:cNvPr id="5" name="角丸四角形 4"/>
          <p:cNvSpPr/>
          <p:nvPr/>
        </p:nvSpPr>
        <p:spPr>
          <a:xfrm>
            <a:off x="843866" y="5121929"/>
            <a:ext cx="7535689" cy="8692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3200" dirty="0" smtClean="0"/>
              <a:t>剽窃</a:t>
            </a:r>
            <a:r>
              <a:rPr lang="ja-JP" altLang="en-US" sz="3200" dirty="0"/>
              <a:t>の隠蔽にも使用される</a:t>
            </a:r>
          </a:p>
        </p:txBody>
      </p:sp>
    </p:spTree>
    <p:extLst>
      <p:ext uri="{BB962C8B-B14F-4D97-AF65-F5344CB8AC3E}">
        <p14:creationId xmlns:p14="http://schemas.microsoft.com/office/powerpoint/2010/main" val="355461126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en-US" dirty="0" smtClean="0"/>
              <a:t>難読化</a:t>
            </a:r>
            <a:r>
              <a:rPr lang="ja-JP" altLang="en-US" dirty="0" smtClean="0"/>
              <a:t>例</a:t>
            </a:r>
            <a:r>
              <a:rPr lang="en-US" altLang="en-US" dirty="0" smtClean="0"/>
              <a:t> – </a:t>
            </a:r>
            <a:r>
              <a:rPr lang="ja-JP" altLang="en-US" dirty="0" smtClean="0"/>
              <a:t>名前変換</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クラス名やメソッド名等を意味のないもの</a:t>
            </a:r>
            <a:r>
              <a:rPr kumimoji="1" lang="ja-JP" altLang="en-US" smtClean="0"/>
              <a:t>に変換</a:t>
            </a: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5</a:t>
            </a:fld>
            <a:endParaRPr kumimoji="1" lang="ja-JP" altLang="en-US"/>
          </a:p>
        </p:txBody>
      </p:sp>
      <p:grpSp>
        <p:nvGrpSpPr>
          <p:cNvPr id="7" name="図形グループ 6"/>
          <p:cNvGrpSpPr/>
          <p:nvPr/>
        </p:nvGrpSpPr>
        <p:grpSpPr>
          <a:xfrm>
            <a:off x="317804" y="2757139"/>
            <a:ext cx="3833104" cy="3964335"/>
            <a:chOff x="317804" y="2757139"/>
            <a:chExt cx="3833104" cy="3964335"/>
          </a:xfrm>
        </p:grpSpPr>
        <p:sp>
          <p:nvSpPr>
            <p:cNvPr id="5" name="1 つの角を切り取った四角形 4"/>
            <p:cNvSpPr/>
            <p:nvPr/>
          </p:nvSpPr>
          <p:spPr>
            <a:xfrm>
              <a:off x="317804" y="2757139"/>
              <a:ext cx="3833104" cy="3964335"/>
            </a:xfrm>
            <a:prstGeom prst="snip1Rect">
              <a:avLst>
                <a:gd name="adj" fmla="val 14546"/>
              </a:avLst>
            </a:prstGeom>
            <a:solidFill>
              <a:schemeClr val="accent6">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r>
                <a:rPr lang="en-US" altLang="ja-JP" sz="1600" dirty="0">
                  <a:latin typeface="メイリオ"/>
                  <a:ea typeface="メイリオ"/>
                  <a:cs typeface="メイリオ"/>
                </a:rPr>
                <a:t>c</a:t>
              </a:r>
              <a:r>
                <a:rPr kumimoji="1" lang="en-US" altLang="ja-JP" sz="1600" dirty="0" smtClean="0">
                  <a:latin typeface="メイリオ"/>
                  <a:ea typeface="メイリオ"/>
                  <a:cs typeface="メイリオ"/>
                </a:rPr>
                <a:t>lass Sample {</a:t>
              </a:r>
            </a:p>
            <a:p>
              <a:r>
                <a:rPr lang="en-US" altLang="ja-JP" sz="1600" dirty="0" smtClean="0">
                  <a:latin typeface="メイリオ"/>
                  <a:ea typeface="メイリオ"/>
                  <a:cs typeface="メイリオ"/>
                </a:rPr>
                <a:t>  private void print(String </a:t>
              </a:r>
              <a:r>
                <a:rPr lang="en-US" altLang="ja-JP" sz="1600" dirty="0" err="1" smtClean="0">
                  <a:latin typeface="メイリオ"/>
                  <a:ea typeface="メイリオ"/>
                  <a:cs typeface="メイリオ"/>
                </a:rPr>
                <a:t>msg</a:t>
              </a:r>
              <a:r>
                <a:rPr lang="en-US" altLang="ja-JP" sz="1600" dirty="0" smtClean="0">
                  <a:latin typeface="メイリオ"/>
                  <a:ea typeface="メイリオ"/>
                  <a:cs typeface="メイリオ"/>
                </a:rPr>
                <a:t>)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 </a:t>
              </a:r>
              <a:r>
                <a:rPr lang="ja-JP" altLang="en-US" sz="1600" dirty="0" smtClean="0">
                  <a:latin typeface="メイリオ"/>
                  <a:ea typeface="メイリオ"/>
                  <a:cs typeface="メイリオ"/>
                </a:rPr>
                <a:t>処理</a:t>
              </a:r>
              <a:endParaRPr lang="en-US" altLang="ja-JP" sz="1600" dirty="0" smtClean="0">
                <a:latin typeface="メイリオ"/>
                <a:ea typeface="メイリオ"/>
                <a:cs typeface="メイリオ"/>
              </a:endParaRPr>
            </a:p>
            <a:p>
              <a:r>
                <a:rPr kumimoji="1" lang="en-US" altLang="ja-JP" sz="1600" dirty="0" smtClean="0">
                  <a:latin typeface="メイリオ"/>
                  <a:ea typeface="メイリオ"/>
                  <a:cs typeface="メイリオ"/>
                </a:rPr>
                <a:t>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public void something()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print(“Hello”);</a:t>
              </a:r>
            </a:p>
            <a:p>
              <a:r>
                <a:rPr kumimoji="1" lang="en-US" altLang="ja-JP" sz="1600" dirty="0" smtClean="0">
                  <a:latin typeface="メイリオ"/>
                  <a:ea typeface="メイリオ"/>
                  <a:cs typeface="メイリオ"/>
                </a:rPr>
                <a:t>  }</a:t>
              </a:r>
            </a:p>
            <a:p>
              <a:r>
                <a:rPr lang="en-US" altLang="ja-JP" sz="1600" dirty="0" smtClean="0">
                  <a:latin typeface="メイリオ"/>
                  <a:ea typeface="メイリオ"/>
                  <a:cs typeface="メイリオ"/>
                </a:rPr>
                <a:t>}</a:t>
              </a:r>
            </a:p>
            <a:p>
              <a:endParaRPr kumimoji="1" lang="en-US" altLang="ja-JP" sz="1600" dirty="0">
                <a:latin typeface="メイリオ"/>
                <a:ea typeface="メイリオ"/>
                <a:cs typeface="メイリオ"/>
              </a:endParaRPr>
            </a:p>
            <a:p>
              <a:r>
                <a:rPr lang="en-US" altLang="ja-JP" sz="1600" dirty="0">
                  <a:latin typeface="メイリオ"/>
                  <a:ea typeface="メイリオ"/>
                  <a:cs typeface="メイリオ"/>
                </a:rPr>
                <a:t>c</a:t>
              </a:r>
              <a:r>
                <a:rPr kumimoji="1" lang="en-US" altLang="ja-JP" sz="1600" dirty="0" smtClean="0">
                  <a:latin typeface="メイリオ"/>
                  <a:ea typeface="メイリオ"/>
                  <a:cs typeface="メイリオ"/>
                </a:rPr>
                <a:t>lass Ex {</a:t>
              </a:r>
            </a:p>
            <a:p>
              <a:r>
                <a:rPr lang="en-US" altLang="ja-JP" sz="1600" dirty="0">
                  <a:latin typeface="メイリオ"/>
                  <a:ea typeface="メイリオ"/>
                  <a:cs typeface="メイリオ"/>
                </a:rPr>
                <a:t>}</a:t>
              </a:r>
              <a:endParaRPr kumimoji="1" lang="ja-JP" altLang="en-US" sz="1600" dirty="0">
                <a:latin typeface="メイリオ"/>
                <a:ea typeface="メイリオ"/>
                <a:cs typeface="メイリオ"/>
              </a:endParaRPr>
            </a:p>
          </p:txBody>
        </p:sp>
        <p:sp>
          <p:nvSpPr>
            <p:cNvPr id="6" name="直角三角形 5"/>
            <p:cNvSpPr/>
            <p:nvPr/>
          </p:nvSpPr>
          <p:spPr>
            <a:xfrm>
              <a:off x="3624300" y="2757139"/>
              <a:ext cx="526608" cy="557626"/>
            </a:xfrm>
            <a:prstGeom prst="rtTriangl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grpSp>
      <p:grpSp>
        <p:nvGrpSpPr>
          <p:cNvPr id="8" name="図形グループ 7"/>
          <p:cNvGrpSpPr/>
          <p:nvPr/>
        </p:nvGrpSpPr>
        <p:grpSpPr>
          <a:xfrm>
            <a:off x="5194227" y="2726160"/>
            <a:ext cx="3665173" cy="3964335"/>
            <a:chOff x="317804" y="2757139"/>
            <a:chExt cx="3321984" cy="3964335"/>
          </a:xfrm>
        </p:grpSpPr>
        <p:sp>
          <p:nvSpPr>
            <p:cNvPr id="9" name="1 つの角を切り取った四角形 8"/>
            <p:cNvSpPr/>
            <p:nvPr/>
          </p:nvSpPr>
          <p:spPr>
            <a:xfrm>
              <a:off x="317804" y="2757139"/>
              <a:ext cx="3306496" cy="3964335"/>
            </a:xfrm>
            <a:prstGeom prst="snip1Rect">
              <a:avLst>
                <a:gd name="adj" fmla="val 14546"/>
              </a:avLst>
            </a:prstGeom>
            <a:solidFill>
              <a:schemeClr val="accent6">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r>
                <a:rPr lang="en-US" altLang="ja-JP" sz="1600" dirty="0">
                  <a:latin typeface="メイリオ"/>
                  <a:ea typeface="メイリオ"/>
                  <a:cs typeface="メイリオ"/>
                </a:rPr>
                <a:t>c</a:t>
              </a:r>
              <a:r>
                <a:rPr kumimoji="1" lang="en-US" altLang="ja-JP" sz="1600" dirty="0" smtClean="0">
                  <a:latin typeface="メイリオ"/>
                  <a:ea typeface="メイリオ"/>
                  <a:cs typeface="メイリオ"/>
                </a:rPr>
                <a:t>lass </a:t>
              </a:r>
              <a:r>
                <a:rPr kumimoji="1" lang="en-US" altLang="ja-JP" sz="1600" dirty="0" smtClean="0">
                  <a:solidFill>
                    <a:srgbClr val="FF0000"/>
                  </a:solidFill>
                  <a:latin typeface="メイリオ"/>
                  <a:ea typeface="メイリオ"/>
                  <a:cs typeface="メイリオ"/>
                </a:rPr>
                <a:t>A </a:t>
              </a:r>
              <a:r>
                <a:rPr kumimoji="1" lang="en-US" altLang="ja-JP" sz="1600" dirty="0" smtClean="0">
                  <a:latin typeface="メイリオ"/>
                  <a:ea typeface="メイリオ"/>
                  <a:cs typeface="メイリオ"/>
                </a:rPr>
                <a:t>{</a:t>
              </a:r>
            </a:p>
            <a:p>
              <a:r>
                <a:rPr lang="en-US" altLang="ja-JP" sz="1600" dirty="0" smtClean="0">
                  <a:latin typeface="メイリオ"/>
                  <a:ea typeface="メイリオ"/>
                  <a:cs typeface="メイリオ"/>
                </a:rPr>
                <a:t>  private void </a:t>
              </a:r>
              <a:r>
                <a:rPr lang="en-US" altLang="ja-JP" sz="1600" dirty="0" smtClean="0">
                  <a:solidFill>
                    <a:srgbClr val="FF0000"/>
                  </a:solidFill>
                  <a:latin typeface="メイリオ"/>
                  <a:ea typeface="メイリオ"/>
                  <a:cs typeface="メイリオ"/>
                </a:rPr>
                <a:t>a</a:t>
              </a:r>
              <a:r>
                <a:rPr lang="en-US" altLang="ja-JP" sz="1600" dirty="0" smtClean="0">
                  <a:latin typeface="メイリオ"/>
                  <a:ea typeface="メイリオ"/>
                  <a:cs typeface="メイリオ"/>
                </a:rPr>
                <a:t>(String </a:t>
              </a:r>
              <a:r>
                <a:rPr lang="en-US" altLang="ja-JP" sz="1600" dirty="0" smtClean="0">
                  <a:solidFill>
                    <a:srgbClr val="FF0000"/>
                  </a:solidFill>
                  <a:latin typeface="メイリオ"/>
                  <a:ea typeface="メイリオ"/>
                  <a:cs typeface="メイリオ"/>
                </a:rPr>
                <a:t>a</a:t>
              </a:r>
              <a:r>
                <a:rPr lang="en-US" altLang="ja-JP" sz="1600" dirty="0" smtClean="0">
                  <a:latin typeface="メイリオ"/>
                  <a:ea typeface="メイリオ"/>
                  <a:cs typeface="メイリオ"/>
                </a:rPr>
                <a:t>)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 </a:t>
              </a:r>
              <a:r>
                <a:rPr lang="ja-JP" altLang="en-US" sz="1600" dirty="0" smtClean="0">
                  <a:latin typeface="メイリオ"/>
                  <a:ea typeface="メイリオ"/>
                  <a:cs typeface="メイリオ"/>
                </a:rPr>
                <a:t>処理</a:t>
              </a:r>
              <a:endParaRPr lang="en-US" altLang="ja-JP" sz="1600" dirty="0" smtClean="0">
                <a:latin typeface="メイリオ"/>
                <a:ea typeface="メイリオ"/>
                <a:cs typeface="メイリオ"/>
              </a:endParaRPr>
            </a:p>
            <a:p>
              <a:r>
                <a:rPr kumimoji="1" lang="en-US" altLang="ja-JP" sz="1600" dirty="0" smtClean="0">
                  <a:latin typeface="メイリオ"/>
                  <a:ea typeface="メイリオ"/>
                  <a:cs typeface="メイリオ"/>
                </a:rPr>
                <a:t>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public void </a:t>
              </a:r>
              <a:r>
                <a:rPr lang="en-US" altLang="ja-JP" sz="1600" dirty="0" smtClean="0">
                  <a:solidFill>
                    <a:srgbClr val="FF0000"/>
                  </a:solidFill>
                  <a:latin typeface="メイリオ"/>
                  <a:ea typeface="メイリオ"/>
                  <a:cs typeface="メイリオ"/>
                </a:rPr>
                <a:t>b</a:t>
              </a:r>
              <a:r>
                <a:rPr lang="en-US" altLang="ja-JP" sz="1600" dirty="0" smtClean="0">
                  <a:latin typeface="メイリオ"/>
                  <a:ea typeface="メイリオ"/>
                  <a:cs typeface="メイリオ"/>
                </a:rPr>
                <a:t>()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a:t>
              </a:r>
              <a:r>
                <a:rPr lang="en-US" altLang="ja-JP" sz="1600" dirty="0" smtClean="0">
                  <a:solidFill>
                    <a:srgbClr val="FF0000"/>
                  </a:solidFill>
                  <a:latin typeface="メイリオ"/>
                  <a:ea typeface="メイリオ"/>
                  <a:cs typeface="メイリオ"/>
                </a:rPr>
                <a:t>a</a:t>
              </a:r>
              <a:r>
                <a:rPr lang="en-US" altLang="ja-JP" sz="1600" dirty="0" smtClean="0">
                  <a:latin typeface="メイリオ"/>
                  <a:ea typeface="メイリオ"/>
                  <a:cs typeface="メイリオ"/>
                </a:rPr>
                <a:t>(“Hello”);</a:t>
              </a:r>
            </a:p>
            <a:p>
              <a:r>
                <a:rPr kumimoji="1" lang="en-US" altLang="ja-JP" sz="1600" dirty="0" smtClean="0">
                  <a:latin typeface="メイリオ"/>
                  <a:ea typeface="メイリオ"/>
                  <a:cs typeface="メイリオ"/>
                </a:rPr>
                <a:t>  }</a:t>
              </a:r>
            </a:p>
            <a:p>
              <a:r>
                <a:rPr lang="en-US" altLang="ja-JP" sz="1600" dirty="0" smtClean="0">
                  <a:latin typeface="メイリオ"/>
                  <a:ea typeface="メイリオ"/>
                  <a:cs typeface="メイリオ"/>
                </a:rPr>
                <a:t>}</a:t>
              </a:r>
            </a:p>
            <a:p>
              <a:endParaRPr kumimoji="1" lang="en-US" altLang="ja-JP" sz="1600" dirty="0">
                <a:latin typeface="メイリオ"/>
                <a:ea typeface="メイリオ"/>
                <a:cs typeface="メイリオ"/>
              </a:endParaRPr>
            </a:p>
            <a:p>
              <a:r>
                <a:rPr lang="en-US" altLang="ja-JP" sz="1600" dirty="0">
                  <a:latin typeface="メイリオ"/>
                  <a:ea typeface="メイリオ"/>
                  <a:cs typeface="メイリオ"/>
                </a:rPr>
                <a:t>c</a:t>
              </a:r>
              <a:r>
                <a:rPr kumimoji="1" lang="en-US" altLang="ja-JP" sz="1600" dirty="0" smtClean="0">
                  <a:latin typeface="メイリオ"/>
                  <a:ea typeface="メイリオ"/>
                  <a:cs typeface="メイリオ"/>
                </a:rPr>
                <a:t>lass </a:t>
              </a:r>
              <a:r>
                <a:rPr kumimoji="1" lang="en-US" altLang="ja-JP" sz="1600" dirty="0" smtClean="0">
                  <a:solidFill>
                    <a:srgbClr val="FF0000"/>
                  </a:solidFill>
                  <a:latin typeface="メイリオ"/>
                  <a:ea typeface="メイリオ"/>
                  <a:cs typeface="メイリオ"/>
                </a:rPr>
                <a:t>B</a:t>
              </a:r>
              <a:r>
                <a:rPr lang="en-US" altLang="ja-JP" sz="1600" dirty="0">
                  <a:solidFill>
                    <a:srgbClr val="FF0000"/>
                  </a:solidFill>
                  <a:latin typeface="メイリオ"/>
                  <a:ea typeface="メイリオ"/>
                  <a:cs typeface="メイリオ"/>
                </a:rPr>
                <a:t> </a:t>
              </a:r>
              <a:r>
                <a:rPr kumimoji="1" lang="en-US" altLang="ja-JP" sz="1600" dirty="0" smtClean="0">
                  <a:latin typeface="メイリオ"/>
                  <a:ea typeface="メイリオ"/>
                  <a:cs typeface="メイリオ"/>
                </a:rPr>
                <a:t>{</a:t>
              </a:r>
            </a:p>
            <a:p>
              <a:r>
                <a:rPr lang="en-US" altLang="ja-JP" sz="1600" dirty="0">
                  <a:latin typeface="メイリオ"/>
                  <a:ea typeface="メイリオ"/>
                  <a:cs typeface="メイリオ"/>
                </a:rPr>
                <a:t>}</a:t>
              </a:r>
              <a:endParaRPr kumimoji="1" lang="ja-JP" altLang="en-US" sz="1600" dirty="0">
                <a:latin typeface="メイリオ"/>
                <a:ea typeface="メイリオ"/>
                <a:cs typeface="メイリオ"/>
              </a:endParaRPr>
            </a:p>
          </p:txBody>
        </p:sp>
        <p:sp>
          <p:nvSpPr>
            <p:cNvPr id="10" name="直角三角形 9"/>
            <p:cNvSpPr/>
            <p:nvPr/>
          </p:nvSpPr>
          <p:spPr>
            <a:xfrm>
              <a:off x="3128668" y="2757139"/>
              <a:ext cx="511120" cy="526645"/>
            </a:xfrm>
            <a:prstGeom prst="rtTriangl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grpSp>
      <p:sp>
        <p:nvSpPr>
          <p:cNvPr id="12" name="右矢印 11"/>
          <p:cNvSpPr/>
          <p:nvPr/>
        </p:nvSpPr>
        <p:spPr>
          <a:xfrm>
            <a:off x="4302518" y="4626919"/>
            <a:ext cx="786946"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7140184" y="5498884"/>
            <a:ext cx="1879912" cy="109876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altLang="ja-JP" dirty="0" smtClean="0"/>
              <a:t>Sample → A</a:t>
            </a:r>
          </a:p>
          <a:p>
            <a:r>
              <a:rPr lang="en-US" altLang="ja-JP" dirty="0" smtClean="0"/>
              <a:t>p</a:t>
            </a:r>
            <a:r>
              <a:rPr kumimoji="1" lang="en-US" altLang="ja-JP" dirty="0" smtClean="0"/>
              <a:t>rint</a:t>
            </a:r>
            <a:r>
              <a:rPr lang="en-US" altLang="ja-JP" dirty="0"/>
              <a:t> </a:t>
            </a:r>
            <a:r>
              <a:rPr kumimoji="1" lang="en-US" altLang="ja-JP" dirty="0" smtClean="0"/>
              <a:t>→ a</a:t>
            </a:r>
          </a:p>
          <a:p>
            <a:r>
              <a:rPr lang="en-US" altLang="ja-JP" dirty="0"/>
              <a:t>e</a:t>
            </a:r>
            <a:r>
              <a:rPr kumimoji="1" lang="en-US" altLang="ja-JP" dirty="0" smtClean="0"/>
              <a:t>tc.</a:t>
            </a:r>
            <a:endParaRPr kumimoji="1" lang="ja-JP" altLang="en-US" dirty="0"/>
          </a:p>
        </p:txBody>
      </p:sp>
    </p:spTree>
    <p:extLst>
      <p:ext uri="{BB962C8B-B14F-4D97-AF65-F5344CB8AC3E}">
        <p14:creationId xmlns:p14="http://schemas.microsoft.com/office/powerpoint/2010/main" val="3576565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難読化例</a:t>
            </a:r>
            <a:r>
              <a:rPr kumimoji="1" lang="en-US" altLang="ja-JP" dirty="0" smtClean="0"/>
              <a:t> – </a:t>
            </a:r>
            <a:r>
              <a:rPr kumimoji="1" lang="ja-JP" altLang="en-US" dirty="0" smtClean="0"/>
              <a:t>メソッド分散</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あるメソッドを別のクラスへ移動</a:t>
            </a: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6</a:t>
            </a:fld>
            <a:endParaRPr kumimoji="1" lang="ja-JP" altLang="en-US"/>
          </a:p>
        </p:txBody>
      </p:sp>
      <p:grpSp>
        <p:nvGrpSpPr>
          <p:cNvPr id="5" name="図形グループ 4"/>
          <p:cNvGrpSpPr/>
          <p:nvPr/>
        </p:nvGrpSpPr>
        <p:grpSpPr>
          <a:xfrm>
            <a:off x="255852" y="2757139"/>
            <a:ext cx="3833104" cy="3964335"/>
            <a:chOff x="317804" y="2757139"/>
            <a:chExt cx="3833104" cy="3964335"/>
          </a:xfrm>
        </p:grpSpPr>
        <p:sp>
          <p:nvSpPr>
            <p:cNvPr id="6" name="1 つの角を切り取った四角形 5"/>
            <p:cNvSpPr/>
            <p:nvPr/>
          </p:nvSpPr>
          <p:spPr>
            <a:xfrm>
              <a:off x="317804" y="2757139"/>
              <a:ext cx="3833104" cy="3964335"/>
            </a:xfrm>
            <a:prstGeom prst="snip1Rect">
              <a:avLst>
                <a:gd name="adj" fmla="val 14546"/>
              </a:avLst>
            </a:prstGeom>
            <a:solidFill>
              <a:schemeClr val="accent6">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r>
                <a:rPr lang="en-US" altLang="ja-JP" sz="1600" dirty="0">
                  <a:latin typeface="メイリオ"/>
                  <a:ea typeface="メイリオ"/>
                  <a:cs typeface="メイリオ"/>
                </a:rPr>
                <a:t>c</a:t>
              </a:r>
              <a:r>
                <a:rPr kumimoji="1" lang="en-US" altLang="ja-JP" sz="1600" dirty="0" smtClean="0">
                  <a:latin typeface="メイリオ"/>
                  <a:ea typeface="メイリオ"/>
                  <a:cs typeface="メイリオ"/>
                </a:rPr>
                <a:t>lass Sample {</a:t>
              </a:r>
            </a:p>
            <a:p>
              <a:r>
                <a:rPr lang="en-US" altLang="ja-JP" sz="1600" dirty="0" smtClean="0">
                  <a:latin typeface="メイリオ"/>
                  <a:ea typeface="メイリオ"/>
                  <a:cs typeface="メイリオ"/>
                </a:rPr>
                <a:t>  private void print(String </a:t>
              </a:r>
              <a:r>
                <a:rPr lang="en-US" altLang="ja-JP" sz="1600" dirty="0" err="1" smtClean="0">
                  <a:latin typeface="メイリオ"/>
                  <a:ea typeface="メイリオ"/>
                  <a:cs typeface="メイリオ"/>
                </a:rPr>
                <a:t>msg</a:t>
              </a:r>
              <a:r>
                <a:rPr lang="en-US" altLang="ja-JP" sz="1600" dirty="0" smtClean="0">
                  <a:latin typeface="メイリオ"/>
                  <a:ea typeface="メイリオ"/>
                  <a:cs typeface="メイリオ"/>
                </a:rPr>
                <a:t>)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 </a:t>
              </a:r>
              <a:r>
                <a:rPr lang="ja-JP" altLang="en-US" sz="1600" dirty="0" smtClean="0">
                  <a:latin typeface="メイリオ"/>
                  <a:ea typeface="メイリオ"/>
                  <a:cs typeface="メイリオ"/>
                </a:rPr>
                <a:t>処理</a:t>
              </a:r>
              <a:endParaRPr lang="en-US" altLang="ja-JP" sz="1600" dirty="0" smtClean="0">
                <a:latin typeface="メイリオ"/>
                <a:ea typeface="メイリオ"/>
                <a:cs typeface="メイリオ"/>
              </a:endParaRPr>
            </a:p>
            <a:p>
              <a:r>
                <a:rPr kumimoji="1" lang="en-US" altLang="ja-JP" sz="1600" dirty="0" smtClean="0">
                  <a:latin typeface="メイリオ"/>
                  <a:ea typeface="メイリオ"/>
                  <a:cs typeface="メイリオ"/>
                </a:rPr>
                <a:t>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public void something()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print(“Hello”);</a:t>
              </a:r>
            </a:p>
            <a:p>
              <a:r>
                <a:rPr kumimoji="1" lang="en-US" altLang="ja-JP" sz="1600" dirty="0" smtClean="0">
                  <a:latin typeface="メイリオ"/>
                  <a:ea typeface="メイリオ"/>
                  <a:cs typeface="メイリオ"/>
                </a:rPr>
                <a:t>  }</a:t>
              </a:r>
            </a:p>
            <a:p>
              <a:r>
                <a:rPr lang="en-US" altLang="ja-JP" sz="1600" dirty="0" smtClean="0">
                  <a:latin typeface="メイリオ"/>
                  <a:ea typeface="メイリオ"/>
                  <a:cs typeface="メイリオ"/>
                </a:rPr>
                <a:t>}</a:t>
              </a:r>
            </a:p>
            <a:p>
              <a:endParaRPr kumimoji="1" lang="en-US" altLang="ja-JP" sz="1600" dirty="0">
                <a:latin typeface="メイリオ"/>
                <a:ea typeface="メイリオ"/>
                <a:cs typeface="メイリオ"/>
              </a:endParaRPr>
            </a:p>
            <a:p>
              <a:r>
                <a:rPr lang="en-US" altLang="ja-JP" sz="1600" dirty="0">
                  <a:latin typeface="メイリオ"/>
                  <a:ea typeface="メイリオ"/>
                  <a:cs typeface="メイリオ"/>
                </a:rPr>
                <a:t>c</a:t>
              </a:r>
              <a:r>
                <a:rPr kumimoji="1" lang="en-US" altLang="ja-JP" sz="1600" dirty="0" smtClean="0">
                  <a:latin typeface="メイリオ"/>
                  <a:ea typeface="メイリオ"/>
                  <a:cs typeface="メイリオ"/>
                </a:rPr>
                <a:t>lass Ex {</a:t>
              </a:r>
            </a:p>
            <a:p>
              <a:r>
                <a:rPr lang="en-US" altLang="ja-JP" sz="1600" dirty="0">
                  <a:latin typeface="メイリオ"/>
                  <a:ea typeface="メイリオ"/>
                  <a:cs typeface="メイリオ"/>
                </a:rPr>
                <a:t>}</a:t>
              </a:r>
              <a:endParaRPr kumimoji="1" lang="ja-JP" altLang="en-US" sz="1600" dirty="0">
                <a:latin typeface="メイリオ"/>
                <a:ea typeface="メイリオ"/>
                <a:cs typeface="メイリオ"/>
              </a:endParaRPr>
            </a:p>
          </p:txBody>
        </p:sp>
        <p:sp>
          <p:nvSpPr>
            <p:cNvPr id="7" name="直角三角形 6"/>
            <p:cNvSpPr/>
            <p:nvPr/>
          </p:nvSpPr>
          <p:spPr>
            <a:xfrm>
              <a:off x="3624300" y="2757139"/>
              <a:ext cx="526608" cy="557626"/>
            </a:xfrm>
            <a:prstGeom prst="rtTriangl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grpSp>
      <p:sp>
        <p:nvSpPr>
          <p:cNvPr id="8" name="右矢印 7"/>
          <p:cNvSpPr/>
          <p:nvPr/>
        </p:nvSpPr>
        <p:spPr>
          <a:xfrm>
            <a:off x="4200332" y="4626919"/>
            <a:ext cx="786946"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9" name="図形グループ 8"/>
          <p:cNvGrpSpPr/>
          <p:nvPr/>
        </p:nvGrpSpPr>
        <p:grpSpPr>
          <a:xfrm>
            <a:off x="5080206" y="2757140"/>
            <a:ext cx="3833104" cy="3964335"/>
            <a:chOff x="317804" y="2757139"/>
            <a:chExt cx="3833104" cy="3964335"/>
          </a:xfrm>
        </p:grpSpPr>
        <p:sp>
          <p:nvSpPr>
            <p:cNvPr id="10" name="1 つの角を切り取った四角形 9"/>
            <p:cNvSpPr/>
            <p:nvPr/>
          </p:nvSpPr>
          <p:spPr>
            <a:xfrm>
              <a:off x="317804" y="2757139"/>
              <a:ext cx="3833104" cy="3964335"/>
            </a:xfrm>
            <a:prstGeom prst="snip1Rect">
              <a:avLst>
                <a:gd name="adj" fmla="val 14546"/>
              </a:avLst>
            </a:prstGeom>
            <a:solidFill>
              <a:schemeClr val="accent6">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r>
                <a:rPr lang="en-US" altLang="ja-JP" sz="1600" dirty="0">
                  <a:latin typeface="メイリオ"/>
                  <a:ea typeface="メイリオ"/>
                  <a:cs typeface="メイリオ"/>
                </a:rPr>
                <a:t>c</a:t>
              </a:r>
              <a:r>
                <a:rPr kumimoji="1" lang="en-US" altLang="ja-JP" sz="1600" dirty="0" smtClean="0">
                  <a:latin typeface="メイリオ"/>
                  <a:ea typeface="メイリオ"/>
                  <a:cs typeface="メイリオ"/>
                </a:rPr>
                <a:t>lass Sample {</a:t>
              </a:r>
            </a:p>
            <a:p>
              <a:r>
                <a:rPr lang="en-US" altLang="ja-JP" sz="1600" dirty="0" smtClean="0">
                  <a:latin typeface="メイリオ"/>
                  <a:ea typeface="メイリオ"/>
                  <a:cs typeface="メイリオ"/>
                </a:rPr>
                <a:t>  public void </a:t>
              </a:r>
              <a:r>
                <a:rPr lang="en-US" altLang="ja-JP" sz="1600" dirty="0">
                  <a:latin typeface="メイリオ"/>
                  <a:ea typeface="メイリオ"/>
                  <a:cs typeface="メイリオ"/>
                </a:rPr>
                <a:t>something() {</a:t>
              </a:r>
            </a:p>
            <a:p>
              <a:r>
                <a:rPr lang="en-US" altLang="ja-JP" sz="1600" dirty="0">
                  <a:latin typeface="メイリオ"/>
                  <a:ea typeface="メイリオ"/>
                  <a:cs typeface="メイリオ"/>
                </a:rPr>
                <a:t>    </a:t>
              </a:r>
              <a:r>
                <a:rPr lang="en-US" altLang="ja-JP" sz="1600" dirty="0" err="1" smtClean="0">
                  <a:solidFill>
                    <a:srgbClr val="FF0000"/>
                  </a:solidFill>
                  <a:latin typeface="メイリオ"/>
                  <a:ea typeface="メイリオ"/>
                  <a:cs typeface="メイリオ"/>
                </a:rPr>
                <a:t>Ex.</a:t>
              </a:r>
              <a:r>
                <a:rPr lang="en-US" altLang="ja-JP" sz="1600" dirty="0" err="1" smtClean="0">
                  <a:latin typeface="メイリオ"/>
                  <a:ea typeface="メイリオ"/>
                  <a:cs typeface="メイリオ"/>
                </a:rPr>
                <a:t>print</a:t>
              </a:r>
              <a:r>
                <a:rPr lang="en-US" altLang="ja-JP" sz="1600" dirty="0" smtClean="0">
                  <a:latin typeface="メイリオ"/>
                  <a:ea typeface="メイリオ"/>
                  <a:cs typeface="メイリオ"/>
                </a:rPr>
                <a:t>(</a:t>
              </a:r>
              <a:r>
                <a:rPr lang="en-US" altLang="ja-JP" sz="1600" dirty="0" smtClean="0">
                  <a:solidFill>
                    <a:srgbClr val="FF0000"/>
                  </a:solidFill>
                  <a:latin typeface="メイリオ"/>
                  <a:ea typeface="メイリオ"/>
                  <a:cs typeface="メイリオ"/>
                </a:rPr>
                <a:t>this</a:t>
              </a:r>
              <a:r>
                <a:rPr lang="en-US" altLang="ja-JP" sz="1600" dirty="0" smtClean="0">
                  <a:solidFill>
                    <a:schemeClr val="tx1"/>
                  </a:solidFill>
                  <a:latin typeface="メイリオ"/>
                  <a:ea typeface="メイリオ"/>
                  <a:cs typeface="メイリオ"/>
                </a:rPr>
                <a:t>, </a:t>
              </a:r>
              <a:r>
                <a:rPr lang="en-US" altLang="ja-JP" sz="1600" dirty="0" smtClean="0">
                  <a:latin typeface="メイリオ"/>
                  <a:ea typeface="メイリオ"/>
                  <a:cs typeface="メイリオ"/>
                </a:rPr>
                <a:t>“</a:t>
              </a:r>
              <a:r>
                <a:rPr lang="en-US" altLang="ja-JP" sz="1600" dirty="0">
                  <a:latin typeface="メイリオ"/>
                  <a:ea typeface="メイリオ"/>
                  <a:cs typeface="メイリオ"/>
                </a:rPr>
                <a:t>Hello”);</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a:t>
              </a:r>
              <a:endParaRPr lang="en-US" altLang="ja-JP" sz="1600" dirty="0">
                <a:latin typeface="メイリオ"/>
                <a:ea typeface="メイリオ"/>
                <a:cs typeface="メイリオ"/>
              </a:endParaRPr>
            </a:p>
            <a:p>
              <a:r>
                <a:rPr lang="en-US" altLang="ja-JP" sz="1600" dirty="0" smtClean="0">
                  <a:latin typeface="メイリオ"/>
                  <a:ea typeface="メイリオ"/>
                  <a:cs typeface="メイリオ"/>
                </a:rPr>
                <a:t>}</a:t>
              </a:r>
            </a:p>
            <a:p>
              <a:endParaRPr kumimoji="1" lang="en-US" altLang="ja-JP" sz="1600" dirty="0">
                <a:latin typeface="メイリオ"/>
                <a:ea typeface="メイリオ"/>
                <a:cs typeface="メイリオ"/>
              </a:endParaRPr>
            </a:p>
            <a:p>
              <a:r>
                <a:rPr lang="en-US" altLang="ja-JP" sz="1600" dirty="0">
                  <a:latin typeface="メイリオ"/>
                  <a:ea typeface="メイリオ"/>
                  <a:cs typeface="メイリオ"/>
                </a:rPr>
                <a:t>c</a:t>
              </a:r>
              <a:r>
                <a:rPr kumimoji="1" lang="en-US" altLang="ja-JP" sz="1600" dirty="0" smtClean="0">
                  <a:latin typeface="メイリオ"/>
                  <a:ea typeface="メイリオ"/>
                  <a:cs typeface="メイリオ"/>
                </a:rPr>
                <a:t>lass Ex {</a:t>
              </a:r>
            </a:p>
            <a:p>
              <a:r>
                <a:rPr lang="en-US" altLang="ja-JP" sz="1600" dirty="0">
                  <a:latin typeface="メイリオ"/>
                  <a:ea typeface="メイリオ"/>
                  <a:cs typeface="メイリオ"/>
                </a:rPr>
                <a:t> </a:t>
              </a:r>
              <a:r>
                <a:rPr lang="en-US" altLang="ja-JP" sz="1600" dirty="0" smtClean="0">
                  <a:latin typeface="メイリオ"/>
                  <a:ea typeface="メイリオ"/>
                  <a:cs typeface="メイリオ"/>
                </a:rPr>
                <a:t> </a:t>
              </a:r>
              <a:r>
                <a:rPr lang="en-US" altLang="ja-JP" sz="1600" dirty="0" smtClean="0">
                  <a:solidFill>
                    <a:srgbClr val="FF0000"/>
                  </a:solidFill>
                  <a:latin typeface="メイリオ"/>
                  <a:ea typeface="メイリオ"/>
                  <a:cs typeface="メイリオ"/>
                </a:rPr>
                <a:t>public static void </a:t>
              </a:r>
              <a:r>
                <a:rPr lang="en-US" altLang="ja-JP" sz="1600" dirty="0">
                  <a:solidFill>
                    <a:srgbClr val="FF0000"/>
                  </a:solidFill>
                  <a:latin typeface="メイリオ"/>
                  <a:ea typeface="メイリオ"/>
                  <a:cs typeface="メイリオ"/>
                </a:rPr>
                <a:t>print</a:t>
              </a:r>
              <a:r>
                <a:rPr lang="en-US" altLang="ja-JP" sz="1600" dirty="0" smtClean="0">
                  <a:solidFill>
                    <a:srgbClr val="FF0000"/>
                  </a:solidFill>
                  <a:latin typeface="メイリオ"/>
                  <a:ea typeface="メイリオ"/>
                  <a:cs typeface="メイリオ"/>
                </a:rPr>
                <a:t>(Sample a, String </a:t>
              </a:r>
              <a:r>
                <a:rPr lang="en-US" altLang="ja-JP" sz="1600" dirty="0" err="1">
                  <a:solidFill>
                    <a:srgbClr val="FF0000"/>
                  </a:solidFill>
                  <a:latin typeface="メイリオ"/>
                  <a:ea typeface="メイリオ"/>
                  <a:cs typeface="メイリオ"/>
                </a:rPr>
                <a:t>msg</a:t>
              </a:r>
              <a:r>
                <a:rPr lang="en-US" altLang="ja-JP" sz="1600" dirty="0">
                  <a:solidFill>
                    <a:srgbClr val="FF0000"/>
                  </a:solidFill>
                  <a:latin typeface="メイリオ"/>
                  <a:ea typeface="メイリオ"/>
                  <a:cs typeface="メイリオ"/>
                </a:rPr>
                <a:t>) {</a:t>
              </a:r>
            </a:p>
            <a:p>
              <a:r>
                <a:rPr lang="en-US" altLang="ja-JP" sz="1600" dirty="0">
                  <a:solidFill>
                    <a:srgbClr val="FF0000"/>
                  </a:solidFill>
                  <a:latin typeface="メイリオ"/>
                  <a:ea typeface="メイリオ"/>
                  <a:cs typeface="メイリオ"/>
                </a:rPr>
                <a:t>    // </a:t>
              </a:r>
              <a:r>
                <a:rPr lang="ja-JP" altLang="en-US" sz="1600" dirty="0">
                  <a:solidFill>
                    <a:srgbClr val="FF0000"/>
                  </a:solidFill>
                  <a:latin typeface="メイリオ"/>
                  <a:ea typeface="メイリオ"/>
                  <a:cs typeface="メイリオ"/>
                </a:rPr>
                <a:t>処理</a:t>
              </a:r>
              <a:endParaRPr lang="en-US" altLang="ja-JP" sz="1600" dirty="0">
                <a:solidFill>
                  <a:srgbClr val="FF0000"/>
                </a:solidFill>
                <a:latin typeface="メイリオ"/>
                <a:ea typeface="メイリオ"/>
                <a:cs typeface="メイリオ"/>
              </a:endParaRPr>
            </a:p>
            <a:p>
              <a:r>
                <a:rPr lang="en-US" altLang="ja-JP" sz="1600" dirty="0">
                  <a:solidFill>
                    <a:srgbClr val="FF0000"/>
                  </a:solidFill>
                  <a:latin typeface="メイリオ"/>
                  <a:ea typeface="メイリオ"/>
                  <a:cs typeface="メイリオ"/>
                </a:rPr>
                <a:t>  </a:t>
              </a:r>
              <a:r>
                <a:rPr lang="en-US" altLang="ja-JP" sz="1600" dirty="0" smtClean="0">
                  <a:solidFill>
                    <a:srgbClr val="FF0000"/>
                  </a:solidFill>
                  <a:latin typeface="メイリオ"/>
                  <a:ea typeface="メイリオ"/>
                  <a:cs typeface="メイリオ"/>
                </a:rPr>
                <a:t>}</a:t>
              </a:r>
            </a:p>
            <a:p>
              <a:r>
                <a:rPr lang="en-US" altLang="ja-JP" sz="1600" dirty="0" smtClean="0">
                  <a:latin typeface="メイリオ"/>
                  <a:ea typeface="メイリオ"/>
                  <a:cs typeface="メイリオ"/>
                </a:rPr>
                <a:t>}</a:t>
              </a:r>
              <a:endParaRPr kumimoji="1" lang="ja-JP" altLang="en-US" sz="1600" dirty="0">
                <a:latin typeface="メイリオ"/>
                <a:ea typeface="メイリオ"/>
                <a:cs typeface="メイリオ"/>
              </a:endParaRPr>
            </a:p>
          </p:txBody>
        </p:sp>
        <p:sp>
          <p:nvSpPr>
            <p:cNvPr id="11" name="直角三角形 10"/>
            <p:cNvSpPr/>
            <p:nvPr/>
          </p:nvSpPr>
          <p:spPr>
            <a:xfrm>
              <a:off x="3624300" y="2757139"/>
              <a:ext cx="526608" cy="557626"/>
            </a:xfrm>
            <a:prstGeom prst="rtTriangl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grpSp>
      <p:sp>
        <p:nvSpPr>
          <p:cNvPr id="12" name="正方形/長方形 11"/>
          <p:cNvSpPr/>
          <p:nvPr/>
        </p:nvSpPr>
        <p:spPr>
          <a:xfrm>
            <a:off x="6320393" y="6011069"/>
            <a:ext cx="2709643" cy="59531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altLang="ja-JP" dirty="0" smtClean="0"/>
              <a:t>Sample</a:t>
            </a:r>
            <a:r>
              <a:rPr lang="ja-JP" altLang="en-US" dirty="0" smtClean="0"/>
              <a:t>の</a:t>
            </a:r>
            <a:r>
              <a:rPr lang="en-US" altLang="ja-JP" dirty="0" smtClean="0"/>
              <a:t>print</a:t>
            </a:r>
            <a:r>
              <a:rPr lang="ja-JP" altLang="en-US" dirty="0" smtClean="0"/>
              <a:t>メソッドが</a:t>
            </a:r>
            <a:r>
              <a:rPr lang="en-US" altLang="ja-JP" dirty="0" smtClean="0"/>
              <a:t>Ex</a:t>
            </a:r>
            <a:r>
              <a:rPr lang="ja-JP" altLang="en-US" dirty="0" smtClean="0"/>
              <a:t>に移動</a:t>
            </a:r>
            <a:endParaRPr kumimoji="1" lang="ja-JP" altLang="en-US" dirty="0"/>
          </a:p>
        </p:txBody>
      </p:sp>
    </p:spTree>
    <p:extLst>
      <p:ext uri="{BB962C8B-B14F-4D97-AF65-F5344CB8AC3E}">
        <p14:creationId xmlns:p14="http://schemas.microsoft.com/office/powerpoint/2010/main" val="2588568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剽窃・再利用を特定するために類似クラス・メソッドを検出する．</a:t>
            </a:r>
            <a:endParaRPr kumimoji="1" lang="en-US" altLang="ja-JP" dirty="0" smtClean="0"/>
          </a:p>
          <a:p>
            <a:pPr lvl="1"/>
            <a:r>
              <a:rPr lang="en-US" altLang="en-US" dirty="0" smtClean="0"/>
              <a:t>難読化の影響が少ないプログラム実行時の情報を</a:t>
            </a:r>
            <a:r>
              <a:rPr lang="ja-JP" altLang="en-US" dirty="0" smtClean="0"/>
              <a:t>解析する．</a:t>
            </a:r>
            <a:endParaRPr kumimoji="1" lang="ja-JP" altLang="en-US" dirty="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7</a:t>
            </a:fld>
            <a:endParaRPr kumimoji="1" lang="ja-JP" altLang="en-US"/>
          </a:p>
        </p:txBody>
      </p:sp>
      <p:grpSp>
        <p:nvGrpSpPr>
          <p:cNvPr id="20" name="図形グループ 19"/>
          <p:cNvGrpSpPr/>
          <p:nvPr/>
        </p:nvGrpSpPr>
        <p:grpSpPr>
          <a:xfrm>
            <a:off x="332954" y="3598182"/>
            <a:ext cx="3945265" cy="2728304"/>
            <a:chOff x="185173" y="3201677"/>
            <a:chExt cx="4217292" cy="2959137"/>
          </a:xfrm>
        </p:grpSpPr>
        <p:grpSp>
          <p:nvGrpSpPr>
            <p:cNvPr id="13" name="図形グループ 12"/>
            <p:cNvGrpSpPr/>
            <p:nvPr/>
          </p:nvGrpSpPr>
          <p:grpSpPr>
            <a:xfrm>
              <a:off x="185173" y="3201677"/>
              <a:ext cx="4217292" cy="2959137"/>
              <a:chOff x="316098" y="3046268"/>
              <a:chExt cx="4217292" cy="2959137"/>
            </a:xfrm>
          </p:grpSpPr>
          <p:sp>
            <p:nvSpPr>
              <p:cNvPr id="11" name="角丸四角形 10"/>
              <p:cNvSpPr/>
              <p:nvPr/>
            </p:nvSpPr>
            <p:spPr>
              <a:xfrm>
                <a:off x="316098" y="3277101"/>
                <a:ext cx="4217292" cy="2728304"/>
              </a:xfrm>
              <a:prstGeom prst="roundRect">
                <a:avLst/>
              </a:prstGeom>
              <a:ln w="76200" cmpd="sng"/>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
            <p:nvSpPr>
              <p:cNvPr id="12" name="テキスト ボックス 11"/>
              <p:cNvSpPr txBox="1"/>
              <p:nvPr/>
            </p:nvSpPr>
            <p:spPr>
              <a:xfrm>
                <a:off x="1785147" y="3046268"/>
                <a:ext cx="1259479" cy="461665"/>
              </a:xfrm>
              <a:prstGeom prst="rect">
                <a:avLst/>
              </a:prstGeom>
              <a:solidFill>
                <a:srgbClr val="FFFFFF"/>
              </a:solidFill>
              <a:ln>
                <a:solidFill>
                  <a:srgbClr val="FFFFFF"/>
                </a:solidFill>
              </a:ln>
            </p:spPr>
            <p:txBody>
              <a:bodyPr wrap="none" rtlCol="0">
                <a:spAutoFit/>
              </a:bodyPr>
              <a:lstStyle/>
              <a:p>
                <a:r>
                  <a:rPr kumimoji="1" lang="ja-JP" altLang="en-US" sz="2400" dirty="0" smtClean="0"/>
                  <a:t>クローン</a:t>
                </a:r>
                <a:endParaRPr kumimoji="1" lang="ja-JP" altLang="en-US" sz="2400" dirty="0"/>
              </a:p>
            </p:txBody>
          </p:sp>
        </p:grpSp>
        <p:grpSp>
          <p:nvGrpSpPr>
            <p:cNvPr id="10" name="図形グループ 9"/>
            <p:cNvGrpSpPr/>
            <p:nvPr/>
          </p:nvGrpSpPr>
          <p:grpSpPr>
            <a:xfrm>
              <a:off x="902000" y="4002187"/>
              <a:ext cx="1217100" cy="1718828"/>
              <a:chOff x="424375" y="3423421"/>
              <a:chExt cx="1217100" cy="1718828"/>
            </a:xfrm>
          </p:grpSpPr>
          <p:sp>
            <p:nvSpPr>
              <p:cNvPr id="5" name="角丸四角形 4"/>
              <p:cNvSpPr/>
              <p:nvPr/>
            </p:nvSpPr>
            <p:spPr>
              <a:xfrm>
                <a:off x="585976" y="3423421"/>
                <a:ext cx="914400" cy="914400"/>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7" name="テキスト ボックス 6"/>
              <p:cNvSpPr txBox="1"/>
              <p:nvPr/>
            </p:nvSpPr>
            <p:spPr>
              <a:xfrm>
                <a:off x="424375" y="4495918"/>
                <a:ext cx="1217100" cy="646331"/>
              </a:xfrm>
              <a:prstGeom prst="rect">
                <a:avLst/>
              </a:prstGeom>
              <a:noFill/>
            </p:spPr>
            <p:txBody>
              <a:bodyPr wrap="none" rtlCol="0">
                <a:spAutoFit/>
              </a:bodyPr>
              <a:lstStyle/>
              <a:p>
                <a:pPr algn="ctr"/>
                <a:r>
                  <a:rPr kumimoji="1" lang="ja-JP" altLang="en-US" dirty="0" smtClean="0"/>
                  <a:t>難読化前</a:t>
                </a:r>
                <a:endParaRPr kumimoji="1" lang="en-US" altLang="ja-JP" dirty="0" smtClean="0"/>
              </a:p>
              <a:p>
                <a:pPr algn="ctr"/>
                <a:r>
                  <a:rPr kumimoji="1" lang="ja-JP" altLang="en-US" dirty="0" smtClean="0"/>
                  <a:t>プログラム</a:t>
                </a:r>
                <a:endParaRPr kumimoji="1" lang="ja-JP" altLang="en-US" dirty="0"/>
              </a:p>
            </p:txBody>
          </p:sp>
        </p:grpSp>
        <p:grpSp>
          <p:nvGrpSpPr>
            <p:cNvPr id="9" name="図形グループ 8"/>
            <p:cNvGrpSpPr/>
            <p:nvPr/>
          </p:nvGrpSpPr>
          <p:grpSpPr>
            <a:xfrm>
              <a:off x="2461793" y="4002187"/>
              <a:ext cx="1217100" cy="1717918"/>
              <a:chOff x="570298" y="4549608"/>
              <a:chExt cx="1217100" cy="1717918"/>
            </a:xfrm>
          </p:grpSpPr>
          <p:sp>
            <p:nvSpPr>
              <p:cNvPr id="6" name="角丸四角形 5"/>
              <p:cNvSpPr/>
              <p:nvPr/>
            </p:nvSpPr>
            <p:spPr>
              <a:xfrm>
                <a:off x="727075" y="4549608"/>
                <a:ext cx="914400" cy="914400"/>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570298" y="5621195"/>
                <a:ext cx="1217100" cy="646331"/>
              </a:xfrm>
              <a:prstGeom prst="rect">
                <a:avLst/>
              </a:prstGeom>
              <a:noFill/>
            </p:spPr>
            <p:txBody>
              <a:bodyPr wrap="none" rtlCol="0">
                <a:spAutoFit/>
              </a:bodyPr>
              <a:lstStyle/>
              <a:p>
                <a:pPr algn="ctr"/>
                <a:r>
                  <a:rPr kumimoji="1" lang="ja-JP" altLang="en-US" dirty="0" smtClean="0"/>
                  <a:t>難読化後</a:t>
                </a:r>
                <a:endParaRPr kumimoji="1" lang="en-US" altLang="ja-JP" dirty="0" smtClean="0"/>
              </a:p>
              <a:p>
                <a:pPr algn="ctr"/>
                <a:r>
                  <a:rPr kumimoji="1" lang="ja-JP" altLang="en-US" dirty="0" smtClean="0"/>
                  <a:t>プログラム</a:t>
                </a:r>
                <a:endParaRPr kumimoji="1" lang="ja-JP" altLang="en-US" dirty="0"/>
              </a:p>
            </p:txBody>
          </p:sp>
        </p:grpSp>
      </p:grpSp>
      <p:grpSp>
        <p:nvGrpSpPr>
          <p:cNvPr id="21" name="図形グループ 20"/>
          <p:cNvGrpSpPr/>
          <p:nvPr/>
        </p:nvGrpSpPr>
        <p:grpSpPr>
          <a:xfrm>
            <a:off x="4829068" y="3598919"/>
            <a:ext cx="3945265" cy="2728304"/>
            <a:chOff x="4681287" y="3202414"/>
            <a:chExt cx="4217292" cy="2959137"/>
          </a:xfrm>
        </p:grpSpPr>
        <p:grpSp>
          <p:nvGrpSpPr>
            <p:cNvPr id="50" name="図形グループ 49"/>
            <p:cNvGrpSpPr/>
            <p:nvPr/>
          </p:nvGrpSpPr>
          <p:grpSpPr>
            <a:xfrm>
              <a:off x="4681287" y="3202414"/>
              <a:ext cx="4217292" cy="2959137"/>
              <a:chOff x="316098" y="3046268"/>
              <a:chExt cx="4217292" cy="2959137"/>
            </a:xfrm>
          </p:grpSpPr>
          <p:sp>
            <p:nvSpPr>
              <p:cNvPr id="51" name="角丸四角形 50"/>
              <p:cNvSpPr/>
              <p:nvPr/>
            </p:nvSpPr>
            <p:spPr>
              <a:xfrm>
                <a:off x="316098" y="3277101"/>
                <a:ext cx="4217292" cy="2728304"/>
              </a:xfrm>
              <a:prstGeom prst="roundRect">
                <a:avLst/>
              </a:prstGeom>
              <a:ln w="76200" cmpd="sng">
                <a:solidFill>
                  <a:srgbClr val="3366FF"/>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
            <p:nvSpPr>
              <p:cNvPr id="52" name="テキスト ボックス 51"/>
              <p:cNvSpPr txBox="1"/>
              <p:nvPr/>
            </p:nvSpPr>
            <p:spPr>
              <a:xfrm>
                <a:off x="1785147" y="3046268"/>
                <a:ext cx="1259479" cy="461665"/>
              </a:xfrm>
              <a:prstGeom prst="rect">
                <a:avLst/>
              </a:prstGeom>
              <a:solidFill>
                <a:srgbClr val="FFFFFF"/>
              </a:solidFill>
              <a:ln>
                <a:noFill/>
              </a:ln>
            </p:spPr>
            <p:txBody>
              <a:bodyPr wrap="none" rtlCol="0">
                <a:spAutoFit/>
              </a:bodyPr>
              <a:lstStyle/>
              <a:p>
                <a:r>
                  <a:rPr kumimoji="1" lang="ja-JP" altLang="en-US" sz="2400" dirty="0" smtClean="0"/>
                  <a:t>クローン</a:t>
                </a:r>
                <a:endParaRPr kumimoji="1" lang="ja-JP" altLang="en-US" sz="2400" dirty="0"/>
              </a:p>
            </p:txBody>
          </p:sp>
        </p:grpSp>
        <p:grpSp>
          <p:nvGrpSpPr>
            <p:cNvPr id="49" name="図形グループ 48"/>
            <p:cNvGrpSpPr/>
            <p:nvPr/>
          </p:nvGrpSpPr>
          <p:grpSpPr>
            <a:xfrm>
              <a:off x="5113072" y="3790387"/>
              <a:ext cx="3617522" cy="2072328"/>
              <a:chOff x="5281974" y="4262267"/>
              <a:chExt cx="3617522" cy="2072328"/>
            </a:xfrm>
          </p:grpSpPr>
          <p:grpSp>
            <p:nvGrpSpPr>
              <p:cNvPr id="14" name="Group 4"/>
              <p:cNvGrpSpPr>
                <a:grpSpLocks noChangeAspect="1"/>
              </p:cNvGrpSpPr>
              <p:nvPr/>
            </p:nvGrpSpPr>
            <p:grpSpPr bwMode="auto">
              <a:xfrm>
                <a:off x="5281974" y="4910200"/>
                <a:ext cx="984250" cy="1279639"/>
                <a:chOff x="1348" y="2578"/>
                <a:chExt cx="863" cy="1122"/>
              </a:xfrm>
            </p:grpSpPr>
            <p:sp>
              <p:nvSpPr>
                <p:cNvPr id="15"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6" name="Freeform 6"/>
                <p:cNvSpPr>
                  <a:spLocks/>
                </p:cNvSpPr>
                <p:nvPr/>
              </p:nvSpPr>
              <p:spPr bwMode="auto">
                <a:xfrm>
                  <a:off x="1362" y="2591"/>
                  <a:ext cx="836" cy="949"/>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 name="Freeform 7"/>
                <p:cNvSpPr>
                  <a:spLocks/>
                </p:cNvSpPr>
                <p:nvPr/>
              </p:nvSpPr>
              <p:spPr bwMode="auto">
                <a:xfrm>
                  <a:off x="1362" y="2591"/>
                  <a:ext cx="836" cy="949"/>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8"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9"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4"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grpSp>
            <p:nvGrpSpPr>
              <p:cNvPr id="28" name="Group 23"/>
              <p:cNvGrpSpPr>
                <a:grpSpLocks noChangeAspect="1"/>
              </p:cNvGrpSpPr>
              <p:nvPr/>
            </p:nvGrpSpPr>
            <p:grpSpPr bwMode="auto">
              <a:xfrm>
                <a:off x="7176306" y="4892333"/>
                <a:ext cx="1007617" cy="1425657"/>
                <a:chOff x="3424" y="2704"/>
                <a:chExt cx="862" cy="1122"/>
              </a:xfrm>
            </p:grpSpPr>
            <p:sp>
              <p:nvSpPr>
                <p:cNvPr id="29" name="AutoShape 24"/>
                <p:cNvSpPr>
                  <a:spLocks noChangeAspect="1" noChangeArrowheads="1"/>
                </p:cNvSpPr>
                <p:nvPr/>
              </p:nvSpPr>
              <p:spPr bwMode="auto">
                <a:xfrm>
                  <a:off x="3424" y="2704"/>
                  <a:ext cx="862"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30" name="Freeform 25"/>
                <p:cNvSpPr>
                  <a:spLocks/>
                </p:cNvSpPr>
                <p:nvPr/>
              </p:nvSpPr>
              <p:spPr bwMode="auto">
                <a:xfrm>
                  <a:off x="3436" y="2715"/>
                  <a:ext cx="833" cy="867"/>
                </a:xfrm>
                <a:custGeom>
                  <a:avLst/>
                  <a:gdLst>
                    <a:gd name="T0" fmla="*/ 0 w 833"/>
                    <a:gd name="T1" fmla="*/ 0 h 1094"/>
                    <a:gd name="T2" fmla="*/ 0 w 833"/>
                    <a:gd name="T3" fmla="*/ 1094 h 1094"/>
                    <a:gd name="T4" fmla="*/ 833 w 833"/>
                    <a:gd name="T5" fmla="*/ 1094 h 1094"/>
                    <a:gd name="T6" fmla="*/ 833 w 833"/>
                    <a:gd name="T7" fmla="*/ 199 h 1094"/>
                    <a:gd name="T8" fmla="*/ 624 w 833"/>
                    <a:gd name="T9" fmla="*/ 0 h 1094"/>
                    <a:gd name="T10" fmla="*/ 0 w 833"/>
                    <a:gd name="T11" fmla="*/ 0 h 1094"/>
                  </a:gdLst>
                  <a:ahLst/>
                  <a:cxnLst>
                    <a:cxn ang="0">
                      <a:pos x="T0" y="T1"/>
                    </a:cxn>
                    <a:cxn ang="0">
                      <a:pos x="T2" y="T3"/>
                    </a:cxn>
                    <a:cxn ang="0">
                      <a:pos x="T4" y="T5"/>
                    </a:cxn>
                    <a:cxn ang="0">
                      <a:pos x="T6" y="T7"/>
                    </a:cxn>
                    <a:cxn ang="0">
                      <a:pos x="T8" y="T9"/>
                    </a:cxn>
                    <a:cxn ang="0">
                      <a:pos x="T10" y="T11"/>
                    </a:cxn>
                  </a:cxnLst>
                  <a:rect l="0" t="0" r="r" b="b"/>
                  <a:pathLst>
                    <a:path w="833" h="1094">
                      <a:moveTo>
                        <a:pt x="0" y="0"/>
                      </a:moveTo>
                      <a:lnTo>
                        <a:pt x="0" y="1094"/>
                      </a:lnTo>
                      <a:lnTo>
                        <a:pt x="833" y="1094"/>
                      </a:lnTo>
                      <a:lnTo>
                        <a:pt x="833" y="199"/>
                      </a:lnTo>
                      <a:lnTo>
                        <a:pt x="624" y="0"/>
                      </a:lnTo>
                      <a:lnTo>
                        <a:pt x="0" y="0"/>
                      </a:lnTo>
                      <a:close/>
                    </a:path>
                  </a:pathLst>
                </a:custGeom>
                <a:solidFill>
                  <a:srgbClr val="FFFFFF"/>
                </a:solidFill>
                <a:ln w="9525">
                  <a:solidFill>
                    <a:srgbClr val="000000"/>
                  </a:solidFill>
                  <a:prstDash val="solid"/>
                  <a:round/>
                  <a:headEnd/>
                  <a:tailEnd/>
                </a:ln>
              </p:spPr>
              <p:txBody>
                <a:bodyPr/>
                <a:lstStyle/>
                <a:p>
                  <a:endParaRPr lang="ja-JP" altLang="en-US" dirty="0"/>
                </a:p>
              </p:txBody>
            </p:sp>
            <p:sp>
              <p:nvSpPr>
                <p:cNvPr id="31" name="Freeform 26"/>
                <p:cNvSpPr>
                  <a:spLocks/>
                </p:cNvSpPr>
                <p:nvPr/>
              </p:nvSpPr>
              <p:spPr bwMode="auto">
                <a:xfrm>
                  <a:off x="4060" y="2715"/>
                  <a:ext cx="209" cy="199"/>
                </a:xfrm>
                <a:custGeom>
                  <a:avLst/>
                  <a:gdLst>
                    <a:gd name="T0" fmla="*/ 0 w 209"/>
                    <a:gd name="T1" fmla="*/ 0 h 199"/>
                    <a:gd name="T2" fmla="*/ 209 w 209"/>
                    <a:gd name="T3" fmla="*/ 199 h 199"/>
                    <a:gd name="T4" fmla="*/ 0 w 209"/>
                    <a:gd name="T5" fmla="*/ 199 h 199"/>
                    <a:gd name="T6" fmla="*/ 0 w 209"/>
                    <a:gd name="T7" fmla="*/ 0 h 199"/>
                  </a:gdLst>
                  <a:ahLst/>
                  <a:cxnLst>
                    <a:cxn ang="0">
                      <a:pos x="T0" y="T1"/>
                    </a:cxn>
                    <a:cxn ang="0">
                      <a:pos x="T2" y="T3"/>
                    </a:cxn>
                    <a:cxn ang="0">
                      <a:pos x="T4" y="T5"/>
                    </a:cxn>
                    <a:cxn ang="0">
                      <a:pos x="T6" y="T7"/>
                    </a:cxn>
                  </a:cxnLst>
                  <a:rect l="0" t="0" r="r" b="b"/>
                  <a:pathLst>
                    <a:path w="209" h="199">
                      <a:moveTo>
                        <a:pt x="0" y="0"/>
                      </a:moveTo>
                      <a:lnTo>
                        <a:pt x="209" y="199"/>
                      </a:lnTo>
                      <a:lnTo>
                        <a:pt x="0" y="199"/>
                      </a:lnTo>
                      <a:lnTo>
                        <a:pt x="0" y="0"/>
                      </a:lnTo>
                      <a:close/>
                    </a:path>
                  </a:pathLst>
                </a:custGeom>
                <a:solidFill>
                  <a:srgbClr val="FFFFFF"/>
                </a:solidFill>
                <a:ln w="9525">
                  <a:solidFill>
                    <a:srgbClr val="000000"/>
                  </a:solidFill>
                  <a:prstDash val="solid"/>
                  <a:round/>
                  <a:headEnd/>
                  <a:tailEnd/>
                </a:ln>
              </p:spPr>
              <p:txBody>
                <a:bodyPr/>
                <a:lstStyle/>
                <a:p>
                  <a:endParaRPr lang="ja-JP" altLang="en-US"/>
                </a:p>
              </p:txBody>
            </p:sp>
            <p:sp>
              <p:nvSpPr>
                <p:cNvPr id="32" name="Freeform 27"/>
                <p:cNvSpPr>
                  <a:spLocks/>
                </p:cNvSpPr>
                <p:nvPr/>
              </p:nvSpPr>
              <p:spPr bwMode="auto">
                <a:xfrm>
                  <a:off x="3488" y="3014"/>
                  <a:ext cx="729" cy="133"/>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729" h="149">
                      <a:moveTo>
                        <a:pt x="0" y="0"/>
                      </a:moveTo>
                      <a:lnTo>
                        <a:pt x="729" y="0"/>
                      </a:lnTo>
                      <a:lnTo>
                        <a:pt x="729" y="99"/>
                      </a:lnTo>
                      <a:lnTo>
                        <a:pt x="468" y="99"/>
                      </a:lnTo>
                      <a:lnTo>
                        <a:pt x="468" y="149"/>
                      </a:lnTo>
                      <a:lnTo>
                        <a:pt x="0" y="149"/>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grpSp>
          <p:sp>
            <p:nvSpPr>
              <p:cNvPr id="37" name="Freeform 27"/>
              <p:cNvSpPr>
                <a:spLocks/>
              </p:cNvSpPr>
              <p:nvPr/>
            </p:nvSpPr>
            <p:spPr bwMode="auto">
              <a:xfrm>
                <a:off x="5357339" y="5362668"/>
                <a:ext cx="852149" cy="379921"/>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729" h="149">
                    <a:moveTo>
                      <a:pt x="0" y="0"/>
                    </a:moveTo>
                    <a:lnTo>
                      <a:pt x="729" y="0"/>
                    </a:lnTo>
                    <a:lnTo>
                      <a:pt x="729" y="99"/>
                    </a:lnTo>
                    <a:lnTo>
                      <a:pt x="468" y="99"/>
                    </a:lnTo>
                    <a:lnTo>
                      <a:pt x="468" y="149"/>
                    </a:lnTo>
                    <a:lnTo>
                      <a:pt x="0" y="149"/>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sp>
            <p:nvSpPr>
              <p:cNvPr id="38" name="Freeform 27"/>
              <p:cNvSpPr>
                <a:spLocks/>
              </p:cNvSpPr>
              <p:nvPr/>
            </p:nvSpPr>
            <p:spPr bwMode="auto">
              <a:xfrm>
                <a:off x="7251117" y="5627014"/>
                <a:ext cx="882859" cy="134682"/>
              </a:xfrm>
              <a:custGeom>
                <a:avLst/>
                <a:gdLst>
                  <a:gd name="T0" fmla="*/ 0 w 729"/>
                  <a:gd name="T1" fmla="*/ 0 h 149"/>
                  <a:gd name="T2" fmla="*/ 729 w 729"/>
                  <a:gd name="T3" fmla="*/ 0 h 149"/>
                  <a:gd name="T4" fmla="*/ 729 w 729"/>
                  <a:gd name="T5" fmla="*/ 99 h 149"/>
                  <a:gd name="T6" fmla="*/ 468 w 729"/>
                  <a:gd name="T7" fmla="*/ 99 h 149"/>
                  <a:gd name="T8" fmla="*/ 468 w 729"/>
                  <a:gd name="T9" fmla="*/ 149 h 149"/>
                  <a:gd name="T10" fmla="*/ 0 w 729"/>
                  <a:gd name="T11" fmla="*/ 149 h 149"/>
                  <a:gd name="T12" fmla="*/ 0 w 729"/>
                  <a:gd name="T13" fmla="*/ 0 h 149"/>
                  <a:gd name="connsiteX0" fmla="*/ 0 w 10000"/>
                  <a:gd name="connsiteY0" fmla="*/ 0 h 10141"/>
                  <a:gd name="connsiteX1" fmla="*/ 10000 w 10000"/>
                  <a:gd name="connsiteY1" fmla="*/ 0 h 10141"/>
                  <a:gd name="connsiteX2" fmla="*/ 10000 w 10000"/>
                  <a:gd name="connsiteY2" fmla="*/ 6644 h 10141"/>
                  <a:gd name="connsiteX3" fmla="*/ 8512 w 10000"/>
                  <a:gd name="connsiteY3" fmla="*/ 10141 h 10141"/>
                  <a:gd name="connsiteX4" fmla="*/ 6420 w 10000"/>
                  <a:gd name="connsiteY4" fmla="*/ 10000 h 10141"/>
                  <a:gd name="connsiteX5" fmla="*/ 0 w 10000"/>
                  <a:gd name="connsiteY5" fmla="*/ 10000 h 10141"/>
                  <a:gd name="connsiteX6" fmla="*/ 0 w 10000"/>
                  <a:gd name="connsiteY6" fmla="*/ 0 h 10141"/>
                  <a:gd name="connsiteX0" fmla="*/ 0 w 10000"/>
                  <a:gd name="connsiteY0" fmla="*/ 0 h 10141"/>
                  <a:gd name="connsiteX1" fmla="*/ 10000 w 10000"/>
                  <a:gd name="connsiteY1" fmla="*/ 0 h 10141"/>
                  <a:gd name="connsiteX2" fmla="*/ 10000 w 10000"/>
                  <a:gd name="connsiteY2" fmla="*/ 6644 h 10141"/>
                  <a:gd name="connsiteX3" fmla="*/ 9989 w 10000"/>
                  <a:gd name="connsiteY3" fmla="*/ 10141 h 10141"/>
                  <a:gd name="connsiteX4" fmla="*/ 6420 w 10000"/>
                  <a:gd name="connsiteY4" fmla="*/ 10000 h 10141"/>
                  <a:gd name="connsiteX5" fmla="*/ 0 w 10000"/>
                  <a:gd name="connsiteY5" fmla="*/ 10000 h 10141"/>
                  <a:gd name="connsiteX6" fmla="*/ 0 w 10000"/>
                  <a:gd name="connsiteY6" fmla="*/ 0 h 1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141">
                    <a:moveTo>
                      <a:pt x="0" y="0"/>
                    </a:moveTo>
                    <a:lnTo>
                      <a:pt x="10000" y="0"/>
                    </a:lnTo>
                    <a:lnTo>
                      <a:pt x="10000" y="6644"/>
                    </a:lnTo>
                    <a:cubicBezTo>
                      <a:pt x="9996" y="7810"/>
                      <a:pt x="9993" y="8975"/>
                      <a:pt x="9989" y="10141"/>
                    </a:cubicBezTo>
                    <a:lnTo>
                      <a:pt x="6420" y="10000"/>
                    </a:lnTo>
                    <a:lnTo>
                      <a:pt x="0" y="10000"/>
                    </a:lnTo>
                    <a:lnTo>
                      <a:pt x="0" y="0"/>
                    </a:lnTo>
                    <a:close/>
                  </a:path>
                </a:pathLst>
              </a:custGeom>
              <a:solidFill>
                <a:srgbClr val="CDCDCD"/>
              </a:solidFill>
              <a:ln w="9525">
                <a:solidFill>
                  <a:srgbClr val="000000"/>
                </a:solidFill>
                <a:prstDash val="solid"/>
                <a:round/>
                <a:headEnd/>
                <a:tailEnd/>
              </a:ln>
            </p:spPr>
            <p:txBody>
              <a:bodyPr/>
              <a:lstStyle/>
              <a:p>
                <a:endParaRPr lang="ja-JP" altLang="en-US"/>
              </a:p>
            </p:txBody>
          </p:sp>
          <p:sp>
            <p:nvSpPr>
              <p:cNvPr id="39" name="テキスト ボックス 38"/>
              <p:cNvSpPr txBox="1"/>
              <p:nvPr/>
            </p:nvSpPr>
            <p:spPr>
              <a:xfrm>
                <a:off x="5525109" y="5965263"/>
                <a:ext cx="530802" cy="369332"/>
              </a:xfrm>
              <a:prstGeom prst="rect">
                <a:avLst/>
              </a:prstGeom>
              <a:noFill/>
            </p:spPr>
            <p:txBody>
              <a:bodyPr wrap="none" rtlCol="0">
                <a:spAutoFit/>
              </a:bodyPr>
              <a:lstStyle/>
              <a:p>
                <a:r>
                  <a:rPr kumimoji="1" lang="en-US" altLang="ja-JP" dirty="0" smtClean="0"/>
                  <a:t>CF1</a:t>
                </a:r>
                <a:endParaRPr kumimoji="1" lang="ja-JP" altLang="en-US" dirty="0"/>
              </a:p>
            </p:txBody>
          </p:sp>
          <p:sp>
            <p:nvSpPr>
              <p:cNvPr id="40" name="テキスト ボックス 39"/>
              <p:cNvSpPr txBox="1"/>
              <p:nvPr/>
            </p:nvSpPr>
            <p:spPr>
              <a:xfrm>
                <a:off x="7435148" y="5965263"/>
                <a:ext cx="530802" cy="369332"/>
              </a:xfrm>
              <a:prstGeom prst="rect">
                <a:avLst/>
              </a:prstGeom>
              <a:noFill/>
            </p:spPr>
            <p:txBody>
              <a:bodyPr wrap="none" rtlCol="0">
                <a:spAutoFit/>
              </a:bodyPr>
              <a:lstStyle/>
              <a:p>
                <a:r>
                  <a:rPr kumimoji="1" lang="en-US" altLang="ja-JP" dirty="0" smtClean="0"/>
                  <a:t>CF2</a:t>
                </a:r>
                <a:endParaRPr kumimoji="1" lang="ja-JP" altLang="en-US" dirty="0"/>
              </a:p>
            </p:txBody>
          </p:sp>
          <p:sp>
            <p:nvSpPr>
              <p:cNvPr id="44" name="テキスト ボックス 43"/>
              <p:cNvSpPr txBox="1"/>
              <p:nvPr/>
            </p:nvSpPr>
            <p:spPr>
              <a:xfrm>
                <a:off x="6096075" y="4262267"/>
                <a:ext cx="1284727" cy="369332"/>
              </a:xfrm>
              <a:prstGeom prst="rect">
                <a:avLst/>
              </a:prstGeom>
              <a:noFill/>
            </p:spPr>
            <p:txBody>
              <a:bodyPr wrap="none" rtlCol="0">
                <a:spAutoFit/>
              </a:bodyPr>
              <a:lstStyle/>
              <a:p>
                <a:r>
                  <a:rPr kumimoji="1" lang="ja-JP" altLang="en-US" dirty="0" smtClean="0"/>
                  <a:t>動作は同じ</a:t>
                </a:r>
                <a:endParaRPr kumimoji="1" lang="ja-JP" altLang="en-US" dirty="0"/>
              </a:p>
            </p:txBody>
          </p:sp>
          <p:cxnSp>
            <p:nvCxnSpPr>
              <p:cNvPr id="45" name="直線矢印コネクタ 44"/>
              <p:cNvCxnSpPr>
                <a:stCxn id="44" idx="2"/>
              </p:cNvCxnSpPr>
              <p:nvPr/>
            </p:nvCxnSpPr>
            <p:spPr>
              <a:xfrm flipH="1">
                <a:off x="6213990" y="4631599"/>
                <a:ext cx="524449" cy="82362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6" name="直線矢印コネクタ 45"/>
              <p:cNvCxnSpPr>
                <a:stCxn id="44" idx="2"/>
              </p:cNvCxnSpPr>
              <p:nvPr/>
            </p:nvCxnSpPr>
            <p:spPr>
              <a:xfrm>
                <a:off x="6738439" y="4631599"/>
                <a:ext cx="466327" cy="6546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7" name="曲線コネクタ 46"/>
              <p:cNvCxnSpPr>
                <a:stCxn id="32" idx="1"/>
                <a:endCxn id="38" idx="2"/>
              </p:cNvCxnSpPr>
              <p:nvPr/>
            </p:nvCxnSpPr>
            <p:spPr>
              <a:xfrm>
                <a:off x="8103266" y="5286231"/>
                <a:ext cx="30710" cy="429022"/>
              </a:xfrm>
              <a:prstGeom prst="curvedConnector3">
                <a:avLst>
                  <a:gd name="adj1" fmla="val 1150687"/>
                </a:avLst>
              </a:prstGeom>
              <a:ln>
                <a:tailEnd type="arrow"/>
              </a:ln>
            </p:spPr>
            <p:style>
              <a:lnRef idx="2">
                <a:schemeClr val="dk1"/>
              </a:lnRef>
              <a:fillRef idx="0">
                <a:schemeClr val="dk1"/>
              </a:fillRef>
              <a:effectRef idx="1">
                <a:schemeClr val="dk1"/>
              </a:effectRef>
              <a:fontRef idx="minor">
                <a:schemeClr val="tx1"/>
              </a:fontRef>
            </p:style>
          </p:cxnSp>
          <p:sp>
            <p:nvSpPr>
              <p:cNvPr id="48" name="テキスト ボックス 47"/>
              <p:cNvSpPr txBox="1"/>
              <p:nvPr/>
            </p:nvSpPr>
            <p:spPr>
              <a:xfrm>
                <a:off x="8437831" y="5056335"/>
                <a:ext cx="461665" cy="997629"/>
              </a:xfrm>
              <a:prstGeom prst="rect">
                <a:avLst/>
              </a:prstGeom>
              <a:noFill/>
            </p:spPr>
            <p:txBody>
              <a:bodyPr vert="eaVert" wrap="none" rtlCol="0">
                <a:spAutoFit/>
              </a:bodyPr>
              <a:lstStyle/>
              <a:p>
                <a:r>
                  <a:rPr kumimoji="1" lang="ja-JP" altLang="en-US" dirty="0" smtClean="0"/>
                  <a:t>呼び出し</a:t>
                </a:r>
                <a:endParaRPr kumimoji="1" lang="ja-JP" altLang="en-US" dirty="0"/>
              </a:p>
            </p:txBody>
          </p:sp>
        </p:grpSp>
      </p:grpSp>
      <p:pic>
        <p:nvPicPr>
          <p:cNvPr id="23" name="図 22" descr="ifn004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7043" y="4392717"/>
            <a:ext cx="983252" cy="786601"/>
          </a:xfrm>
          <a:prstGeom prst="rect">
            <a:avLst/>
          </a:prstGeom>
        </p:spPr>
      </p:pic>
    </p:spTree>
    <p:extLst>
      <p:ext uri="{BB962C8B-B14F-4D97-AF65-F5344CB8AC3E}">
        <p14:creationId xmlns:p14="http://schemas.microsoft.com/office/powerpoint/2010/main" val="96152004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プログラムの実行履歴を機能単位で比較し，</a:t>
            </a:r>
            <a:r>
              <a:rPr kumimoji="1" lang="ja-JP" altLang="en-US" dirty="0" smtClean="0"/>
              <a:t>類似クラス・メソッドを検出する．</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F3442BF8-21F9-E645-80C3-7545D0852C92}" type="slidenum">
              <a:rPr kumimoji="1" lang="ja-JP" altLang="en-US" smtClean="0"/>
              <a:t>8</a:t>
            </a:fld>
            <a:endParaRPr kumimoji="1" lang="ja-JP" altLang="en-US"/>
          </a:p>
        </p:txBody>
      </p:sp>
      <p:sp>
        <p:nvSpPr>
          <p:cNvPr id="17" name="テキスト ボックス 16"/>
          <p:cNvSpPr txBox="1"/>
          <p:nvPr/>
        </p:nvSpPr>
        <p:spPr>
          <a:xfrm>
            <a:off x="1567044" y="2777669"/>
            <a:ext cx="1241446" cy="369332"/>
          </a:xfrm>
          <a:prstGeom prst="rect">
            <a:avLst/>
          </a:prstGeom>
          <a:noFill/>
        </p:spPr>
        <p:txBody>
          <a:bodyPr wrap="none" rtlCol="0">
            <a:spAutoFit/>
          </a:bodyPr>
          <a:lstStyle/>
          <a:p>
            <a:r>
              <a:rPr kumimoji="1" lang="ja-JP" altLang="en-US" dirty="0" smtClean="0"/>
              <a:t>実行履歴</a:t>
            </a:r>
            <a:r>
              <a:rPr kumimoji="1" lang="en-US" altLang="ja-JP" dirty="0" smtClean="0"/>
              <a:t>α</a:t>
            </a:r>
            <a:endParaRPr kumimoji="1" lang="ja-JP" altLang="en-US" dirty="0"/>
          </a:p>
        </p:txBody>
      </p:sp>
      <p:sp>
        <p:nvSpPr>
          <p:cNvPr id="11" name="テキスト ボックス 10"/>
          <p:cNvSpPr txBox="1"/>
          <p:nvPr/>
        </p:nvSpPr>
        <p:spPr>
          <a:xfrm>
            <a:off x="26574" y="3782772"/>
            <a:ext cx="990776" cy="369332"/>
          </a:xfrm>
          <a:prstGeom prst="rect">
            <a:avLst/>
          </a:prstGeom>
          <a:noFill/>
        </p:spPr>
        <p:txBody>
          <a:bodyPr wrap="none" rtlCol="0">
            <a:spAutoFit/>
          </a:bodyPr>
          <a:lstStyle/>
          <a:p>
            <a:r>
              <a:rPr kumimoji="1" lang="ja-JP" altLang="en-US" dirty="0" smtClean="0"/>
              <a:t>ログイン</a:t>
            </a:r>
            <a:endParaRPr kumimoji="1" lang="ja-JP" altLang="en-US" dirty="0"/>
          </a:p>
        </p:txBody>
      </p:sp>
      <p:sp>
        <p:nvSpPr>
          <p:cNvPr id="12" name="テキスト ボックス 11"/>
          <p:cNvSpPr txBox="1"/>
          <p:nvPr/>
        </p:nvSpPr>
        <p:spPr>
          <a:xfrm>
            <a:off x="26574" y="5283742"/>
            <a:ext cx="1113406" cy="646331"/>
          </a:xfrm>
          <a:prstGeom prst="rect">
            <a:avLst/>
          </a:prstGeom>
          <a:noFill/>
        </p:spPr>
        <p:txBody>
          <a:bodyPr wrap="none" rtlCol="0">
            <a:spAutoFit/>
          </a:bodyPr>
          <a:lstStyle/>
          <a:p>
            <a:r>
              <a:rPr kumimoji="1" lang="ja-JP" altLang="en-US" dirty="0" smtClean="0"/>
              <a:t>マイリスト</a:t>
            </a:r>
            <a:endParaRPr kumimoji="1" lang="en-US" altLang="ja-JP" dirty="0" smtClean="0"/>
          </a:p>
          <a:p>
            <a:r>
              <a:rPr kumimoji="1" lang="ja-JP" altLang="en-US" dirty="0" smtClean="0"/>
              <a:t>表示</a:t>
            </a:r>
            <a:endParaRPr kumimoji="1" lang="ja-JP" altLang="en-US" dirty="0"/>
          </a:p>
        </p:txBody>
      </p:sp>
      <p:grpSp>
        <p:nvGrpSpPr>
          <p:cNvPr id="8" name="図形グループ 7"/>
          <p:cNvGrpSpPr/>
          <p:nvPr/>
        </p:nvGrpSpPr>
        <p:grpSpPr>
          <a:xfrm>
            <a:off x="1087783" y="3205691"/>
            <a:ext cx="2967395" cy="3395881"/>
            <a:chOff x="1273306" y="3091539"/>
            <a:chExt cx="2967395" cy="3395881"/>
          </a:xfrm>
        </p:grpSpPr>
        <p:sp>
          <p:nvSpPr>
            <p:cNvPr id="15" name="右中かっこ 14"/>
            <p:cNvSpPr/>
            <p:nvPr/>
          </p:nvSpPr>
          <p:spPr>
            <a:xfrm rot="10800000">
              <a:off x="1273306" y="3289404"/>
              <a:ext cx="399585" cy="1126452"/>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kumimoji="1" lang="ja-JP" altLang="en-US"/>
            </a:p>
          </p:txBody>
        </p:sp>
        <p:sp>
          <p:nvSpPr>
            <p:cNvPr id="16" name="右中かっこ 15"/>
            <p:cNvSpPr/>
            <p:nvPr/>
          </p:nvSpPr>
          <p:spPr>
            <a:xfrm rot="10800000">
              <a:off x="1273306" y="5102882"/>
              <a:ext cx="399585" cy="770115"/>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kumimoji="1" lang="ja-JP" altLang="en-US"/>
            </a:p>
          </p:txBody>
        </p:sp>
        <p:grpSp>
          <p:nvGrpSpPr>
            <p:cNvPr id="7" name="図形グループ 6"/>
            <p:cNvGrpSpPr/>
            <p:nvPr/>
          </p:nvGrpSpPr>
          <p:grpSpPr>
            <a:xfrm>
              <a:off x="1752567" y="3091539"/>
              <a:ext cx="2488134" cy="3395881"/>
              <a:chOff x="1096111" y="3115706"/>
              <a:chExt cx="2488134" cy="3395881"/>
            </a:xfrm>
          </p:grpSpPr>
          <p:sp>
            <p:nvSpPr>
              <p:cNvPr id="6" name="四角形吹き出し 5"/>
              <p:cNvSpPr/>
              <p:nvPr/>
            </p:nvSpPr>
            <p:spPr>
              <a:xfrm>
                <a:off x="1096111" y="3115706"/>
                <a:ext cx="2488134" cy="3395881"/>
              </a:xfrm>
              <a:prstGeom prst="wedgeRectCallout">
                <a:avLst>
                  <a:gd name="adj1" fmla="val 35067"/>
                  <a:gd name="adj2" fmla="val 38639"/>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クラス</a:t>
                </a:r>
                <a:r>
                  <a:rPr kumimoji="1" lang="en-US" altLang="ja-JP" dirty="0" smtClean="0"/>
                  <a:t>A</a:t>
                </a:r>
                <a:r>
                  <a:rPr kumimoji="1" lang="ja-JP" altLang="en-US" dirty="0" smtClean="0"/>
                  <a:t>のメソッド</a:t>
                </a:r>
                <a:r>
                  <a:rPr kumimoji="1" lang="en-US" altLang="ja-JP" dirty="0" smtClean="0"/>
                  <a:t>a();</a:t>
                </a:r>
              </a:p>
              <a:p>
                <a:pPr algn="ctr"/>
                <a:r>
                  <a:rPr lang="ja-JP" altLang="en-US" dirty="0" smtClean="0"/>
                  <a:t>クラス</a:t>
                </a:r>
                <a:r>
                  <a:rPr lang="en-US" altLang="ja-JP" dirty="0" smtClean="0"/>
                  <a:t>A</a:t>
                </a:r>
                <a:r>
                  <a:rPr lang="ja-JP" altLang="en-US" dirty="0" smtClean="0"/>
                  <a:t>のメソッド</a:t>
                </a:r>
                <a:r>
                  <a:rPr lang="en-US" altLang="ja-JP" dirty="0"/>
                  <a:t>c</a:t>
                </a:r>
                <a:r>
                  <a:rPr lang="en-US" altLang="ja-JP" dirty="0" smtClean="0"/>
                  <a:t>();</a:t>
                </a:r>
              </a:p>
              <a:p>
                <a:pPr algn="ctr"/>
                <a:r>
                  <a:rPr kumimoji="1" lang="ja-JP" altLang="en-US" dirty="0" smtClean="0"/>
                  <a:t>クラス</a:t>
                </a:r>
                <a:r>
                  <a:rPr kumimoji="1" lang="en-US" altLang="ja-JP" dirty="0" smtClean="0"/>
                  <a:t>X</a:t>
                </a:r>
                <a:r>
                  <a:rPr kumimoji="1" lang="ja-JP" altLang="en-US" dirty="0" smtClean="0"/>
                  <a:t>のメソッド</a:t>
                </a:r>
                <a:r>
                  <a:rPr kumimoji="1" lang="en-US" altLang="ja-JP" dirty="0" smtClean="0"/>
                  <a:t>a();</a:t>
                </a:r>
              </a:p>
              <a:p>
                <a:pPr algn="ctr"/>
                <a:r>
                  <a:rPr lang="ja-JP" altLang="en-US" dirty="0" smtClean="0"/>
                  <a:t>クラス</a:t>
                </a:r>
                <a:r>
                  <a:rPr lang="en-US" altLang="ja-JP" dirty="0"/>
                  <a:t>A</a:t>
                </a:r>
                <a:r>
                  <a:rPr lang="ja-JP" altLang="en-US" dirty="0" smtClean="0"/>
                  <a:t>のメソッド</a:t>
                </a:r>
                <a:r>
                  <a:rPr lang="en-US" altLang="ja-JP" dirty="0" smtClean="0"/>
                  <a:t>b();</a:t>
                </a:r>
              </a:p>
              <a:p>
                <a:pPr algn="ctr"/>
                <a:endParaRPr kumimoji="1" lang="en-US" altLang="ja-JP" dirty="0" smtClean="0"/>
              </a:p>
              <a:p>
                <a:pPr algn="ctr"/>
                <a:r>
                  <a:rPr kumimoji="1" lang="ja-JP" altLang="en-US" dirty="0" smtClean="0"/>
                  <a:t>・・・</a:t>
                </a:r>
                <a:endParaRPr kumimoji="1" lang="en-US" altLang="ja-JP" dirty="0" smtClean="0"/>
              </a:p>
              <a:p>
                <a:pPr algn="ctr"/>
                <a:endParaRPr kumimoji="1" lang="en-US" altLang="ja-JP" dirty="0" smtClean="0"/>
              </a:p>
              <a:p>
                <a:pPr algn="ctr"/>
                <a:r>
                  <a:rPr lang="ja-JP" altLang="en-US" dirty="0" smtClean="0"/>
                  <a:t>クラス</a:t>
                </a:r>
                <a:r>
                  <a:rPr lang="en-US" altLang="ja-JP" dirty="0" smtClean="0"/>
                  <a:t>Y</a:t>
                </a:r>
                <a:r>
                  <a:rPr lang="ja-JP" altLang="en-US" dirty="0" smtClean="0"/>
                  <a:t>のメソッド</a:t>
                </a:r>
                <a:r>
                  <a:rPr lang="en-US" altLang="ja-JP" dirty="0" smtClean="0"/>
                  <a:t>a();</a:t>
                </a:r>
              </a:p>
              <a:p>
                <a:pPr algn="ctr"/>
                <a:r>
                  <a:rPr kumimoji="1" lang="ja-JP" altLang="en-US" dirty="0" smtClean="0"/>
                  <a:t>クラス</a:t>
                </a:r>
                <a:r>
                  <a:rPr kumimoji="1" lang="en-US" altLang="ja-JP" dirty="0" smtClean="0"/>
                  <a:t>B</a:t>
                </a:r>
                <a:r>
                  <a:rPr kumimoji="1" lang="ja-JP" altLang="en-US" dirty="0" smtClean="0"/>
                  <a:t>のメソッド</a:t>
                </a:r>
                <a:r>
                  <a:rPr lang="en-US" altLang="ja-JP" dirty="0" smtClean="0"/>
                  <a:t>b();</a:t>
                </a:r>
              </a:p>
              <a:p>
                <a:pPr algn="ctr"/>
                <a:endParaRPr kumimoji="1" lang="en-US" altLang="ja-JP" dirty="0" smtClean="0"/>
              </a:p>
              <a:p>
                <a:pPr algn="ctr"/>
                <a:r>
                  <a:rPr kumimoji="1" lang="ja-JP" altLang="en-US" dirty="0" smtClean="0"/>
                  <a:t>・・・</a:t>
                </a:r>
                <a:endParaRPr kumimoji="1" lang="ja-JP" altLang="en-US" dirty="0"/>
              </a:p>
            </p:txBody>
          </p:sp>
          <p:sp>
            <p:nvSpPr>
              <p:cNvPr id="19" name="四角形吹き出し 18"/>
              <p:cNvSpPr/>
              <p:nvPr/>
            </p:nvSpPr>
            <p:spPr>
              <a:xfrm>
                <a:off x="1184708" y="3267059"/>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t>クラス</a:t>
                </a:r>
                <a:r>
                  <a:rPr lang="en-US" altLang="ja-JP" dirty="0"/>
                  <a:t>A</a:t>
                </a:r>
                <a:r>
                  <a:rPr lang="ja-JP" altLang="en-US" dirty="0"/>
                  <a:t>のメソッド</a:t>
                </a:r>
                <a:r>
                  <a:rPr lang="en-US" altLang="ja-JP" dirty="0" smtClean="0"/>
                  <a:t>a1(</a:t>
                </a:r>
                <a:r>
                  <a:rPr lang="en-US" altLang="ja-JP" dirty="0"/>
                  <a:t>);</a:t>
                </a:r>
                <a:endParaRPr kumimoji="1" lang="ja-JP" altLang="en-US" dirty="0"/>
              </a:p>
            </p:txBody>
          </p:sp>
          <p:sp>
            <p:nvSpPr>
              <p:cNvPr id="20" name="四角形吹き出し 19"/>
              <p:cNvSpPr/>
              <p:nvPr/>
            </p:nvSpPr>
            <p:spPr>
              <a:xfrm>
                <a:off x="1184708" y="3664249"/>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t>クラス</a:t>
                </a:r>
                <a:r>
                  <a:rPr lang="en-US" altLang="ja-JP" dirty="0"/>
                  <a:t>A</a:t>
                </a:r>
                <a:r>
                  <a:rPr lang="ja-JP" altLang="en-US" dirty="0"/>
                  <a:t>の</a:t>
                </a:r>
                <a:r>
                  <a:rPr lang="ja-JP" altLang="en-US" dirty="0" smtClean="0"/>
                  <a:t>メソッド</a:t>
                </a:r>
                <a:r>
                  <a:rPr lang="en-US" altLang="ja-JP" dirty="0" smtClean="0"/>
                  <a:t>a2(</a:t>
                </a:r>
                <a:r>
                  <a:rPr lang="en-US" altLang="ja-JP" dirty="0"/>
                  <a:t>);</a:t>
                </a:r>
                <a:endParaRPr kumimoji="1" lang="ja-JP" altLang="en-US" dirty="0"/>
              </a:p>
            </p:txBody>
          </p:sp>
          <p:sp>
            <p:nvSpPr>
              <p:cNvPr id="21" name="四角形吹き出し 20"/>
              <p:cNvSpPr/>
              <p:nvPr/>
            </p:nvSpPr>
            <p:spPr>
              <a:xfrm>
                <a:off x="1184709" y="4071823"/>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クラス</a:t>
                </a:r>
                <a:r>
                  <a:rPr lang="en-US" altLang="ja-JP" dirty="0"/>
                  <a:t>B</a:t>
                </a:r>
                <a:r>
                  <a:rPr lang="ja-JP" altLang="en-US" dirty="0" smtClean="0"/>
                  <a:t>のメソッド</a:t>
                </a:r>
                <a:r>
                  <a:rPr lang="en-US" altLang="ja-JP" dirty="0" smtClean="0"/>
                  <a:t>b1(</a:t>
                </a:r>
                <a:r>
                  <a:rPr lang="en-US" altLang="ja-JP" dirty="0"/>
                  <a:t>);</a:t>
                </a:r>
                <a:endParaRPr kumimoji="1" lang="ja-JP" altLang="en-US" dirty="0"/>
              </a:p>
            </p:txBody>
          </p:sp>
          <p:sp>
            <p:nvSpPr>
              <p:cNvPr id="22" name="四角形吹き出し 21"/>
              <p:cNvSpPr/>
              <p:nvPr/>
            </p:nvSpPr>
            <p:spPr>
              <a:xfrm>
                <a:off x="1184708" y="5114917"/>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クラス</a:t>
                </a:r>
                <a:r>
                  <a:rPr lang="en-US" altLang="ja-JP" dirty="0"/>
                  <a:t>C</a:t>
                </a:r>
                <a:r>
                  <a:rPr lang="ja-JP" altLang="en-US" dirty="0" smtClean="0"/>
                  <a:t>のメソッド</a:t>
                </a:r>
                <a:r>
                  <a:rPr lang="en-US" altLang="ja-JP" dirty="0" smtClean="0"/>
                  <a:t>c1(</a:t>
                </a:r>
                <a:r>
                  <a:rPr lang="en-US" altLang="ja-JP" dirty="0"/>
                  <a:t>);</a:t>
                </a:r>
                <a:endParaRPr kumimoji="1" lang="ja-JP" altLang="en-US" dirty="0"/>
              </a:p>
            </p:txBody>
          </p:sp>
          <p:sp>
            <p:nvSpPr>
              <p:cNvPr id="23" name="四角形吹き出し 22"/>
              <p:cNvSpPr/>
              <p:nvPr/>
            </p:nvSpPr>
            <p:spPr>
              <a:xfrm>
                <a:off x="1184708" y="5512107"/>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t>クラス</a:t>
                </a:r>
                <a:r>
                  <a:rPr lang="en-US" altLang="ja-JP" dirty="0"/>
                  <a:t>B</a:t>
                </a:r>
                <a:r>
                  <a:rPr lang="ja-JP" altLang="en-US" dirty="0"/>
                  <a:t>のメソッド</a:t>
                </a:r>
                <a:r>
                  <a:rPr lang="en-US" altLang="ja-JP" dirty="0" smtClean="0"/>
                  <a:t>b2(</a:t>
                </a:r>
                <a:r>
                  <a:rPr lang="en-US" altLang="ja-JP" dirty="0"/>
                  <a:t>);</a:t>
                </a:r>
              </a:p>
            </p:txBody>
          </p:sp>
        </p:grpSp>
      </p:grpSp>
      <p:grpSp>
        <p:nvGrpSpPr>
          <p:cNvPr id="24" name="図形グループ 23"/>
          <p:cNvGrpSpPr/>
          <p:nvPr/>
        </p:nvGrpSpPr>
        <p:grpSpPr>
          <a:xfrm>
            <a:off x="5059340" y="2789878"/>
            <a:ext cx="4090994" cy="3811694"/>
            <a:chOff x="2433235" y="2818432"/>
            <a:chExt cx="4090994" cy="3811694"/>
          </a:xfrm>
        </p:grpSpPr>
        <p:grpSp>
          <p:nvGrpSpPr>
            <p:cNvPr id="25" name="図形グループ 24"/>
            <p:cNvGrpSpPr/>
            <p:nvPr/>
          </p:nvGrpSpPr>
          <p:grpSpPr>
            <a:xfrm>
              <a:off x="2433235" y="2818432"/>
              <a:ext cx="2964348" cy="3811694"/>
              <a:chOff x="2999263" y="2818432"/>
              <a:chExt cx="2964348" cy="3811694"/>
            </a:xfrm>
          </p:grpSpPr>
          <p:sp>
            <p:nvSpPr>
              <p:cNvPr id="33" name="四角形吹き出し 32"/>
              <p:cNvSpPr/>
              <p:nvPr/>
            </p:nvSpPr>
            <p:spPr>
              <a:xfrm>
                <a:off x="2999263" y="3234245"/>
                <a:ext cx="2488134" cy="3395881"/>
              </a:xfrm>
              <a:prstGeom prst="wedgeRectCallout">
                <a:avLst>
                  <a:gd name="adj1" fmla="val 35067"/>
                  <a:gd name="adj2" fmla="val 38639"/>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クラス</a:t>
                </a:r>
                <a:r>
                  <a:rPr kumimoji="1" lang="en-US" altLang="ja-JP" dirty="0" smtClean="0"/>
                  <a:t>A</a:t>
                </a:r>
                <a:r>
                  <a:rPr kumimoji="1" lang="ja-JP" altLang="en-US" dirty="0" smtClean="0"/>
                  <a:t>のメソッド</a:t>
                </a:r>
                <a:r>
                  <a:rPr kumimoji="1" lang="en-US" altLang="ja-JP" dirty="0" smtClean="0"/>
                  <a:t>a();</a:t>
                </a:r>
              </a:p>
              <a:p>
                <a:pPr algn="ctr"/>
                <a:r>
                  <a:rPr lang="ja-JP" altLang="en-US" dirty="0" smtClean="0"/>
                  <a:t>クラス</a:t>
                </a:r>
                <a:r>
                  <a:rPr lang="en-US" altLang="ja-JP" dirty="0" smtClean="0"/>
                  <a:t>A</a:t>
                </a:r>
                <a:r>
                  <a:rPr lang="ja-JP" altLang="en-US" dirty="0" smtClean="0"/>
                  <a:t>のメソッド</a:t>
                </a:r>
                <a:r>
                  <a:rPr lang="en-US" altLang="ja-JP" dirty="0"/>
                  <a:t>c</a:t>
                </a:r>
                <a:r>
                  <a:rPr lang="en-US" altLang="ja-JP" dirty="0" smtClean="0"/>
                  <a:t>();</a:t>
                </a:r>
              </a:p>
              <a:p>
                <a:pPr algn="ctr"/>
                <a:r>
                  <a:rPr kumimoji="1" lang="ja-JP" altLang="en-US" dirty="0" smtClean="0"/>
                  <a:t>クラス</a:t>
                </a:r>
                <a:r>
                  <a:rPr kumimoji="1" lang="en-US" altLang="ja-JP" dirty="0" smtClean="0"/>
                  <a:t>X</a:t>
                </a:r>
                <a:r>
                  <a:rPr kumimoji="1" lang="ja-JP" altLang="en-US" dirty="0" smtClean="0"/>
                  <a:t>のメソッド</a:t>
                </a:r>
                <a:r>
                  <a:rPr kumimoji="1" lang="en-US" altLang="ja-JP" dirty="0" smtClean="0"/>
                  <a:t>a();</a:t>
                </a:r>
              </a:p>
              <a:p>
                <a:pPr algn="ctr"/>
                <a:r>
                  <a:rPr lang="ja-JP" altLang="en-US" dirty="0" smtClean="0"/>
                  <a:t>クラス</a:t>
                </a:r>
                <a:r>
                  <a:rPr lang="en-US" altLang="ja-JP" dirty="0"/>
                  <a:t>A</a:t>
                </a:r>
                <a:r>
                  <a:rPr lang="ja-JP" altLang="en-US" dirty="0" smtClean="0"/>
                  <a:t>のメソッド</a:t>
                </a:r>
                <a:r>
                  <a:rPr lang="en-US" altLang="ja-JP" dirty="0" smtClean="0"/>
                  <a:t>b();</a:t>
                </a:r>
              </a:p>
              <a:p>
                <a:pPr algn="ctr"/>
                <a:endParaRPr kumimoji="1" lang="en-US" altLang="ja-JP" dirty="0" smtClean="0"/>
              </a:p>
              <a:p>
                <a:pPr algn="ctr"/>
                <a:r>
                  <a:rPr kumimoji="1" lang="ja-JP" altLang="en-US" dirty="0" smtClean="0"/>
                  <a:t>・・・</a:t>
                </a:r>
                <a:endParaRPr kumimoji="1" lang="en-US" altLang="ja-JP" dirty="0" smtClean="0"/>
              </a:p>
              <a:p>
                <a:pPr algn="ctr"/>
                <a:endParaRPr kumimoji="1" lang="en-US" altLang="ja-JP" dirty="0" smtClean="0"/>
              </a:p>
              <a:p>
                <a:pPr algn="ctr"/>
                <a:r>
                  <a:rPr lang="ja-JP" altLang="en-US" dirty="0" smtClean="0"/>
                  <a:t>クラス</a:t>
                </a:r>
                <a:r>
                  <a:rPr lang="en-US" altLang="ja-JP" dirty="0" smtClean="0"/>
                  <a:t>Y</a:t>
                </a:r>
                <a:r>
                  <a:rPr lang="ja-JP" altLang="en-US" dirty="0" smtClean="0"/>
                  <a:t>のメソッド</a:t>
                </a:r>
                <a:r>
                  <a:rPr lang="en-US" altLang="ja-JP" dirty="0" smtClean="0"/>
                  <a:t>a();</a:t>
                </a:r>
              </a:p>
              <a:p>
                <a:pPr algn="ctr"/>
                <a:r>
                  <a:rPr kumimoji="1" lang="ja-JP" altLang="en-US" dirty="0" smtClean="0"/>
                  <a:t>クラス</a:t>
                </a:r>
                <a:r>
                  <a:rPr kumimoji="1" lang="en-US" altLang="ja-JP" dirty="0" smtClean="0"/>
                  <a:t>B</a:t>
                </a:r>
                <a:r>
                  <a:rPr kumimoji="1" lang="ja-JP" altLang="en-US" dirty="0" smtClean="0"/>
                  <a:t>のメソッド</a:t>
                </a:r>
                <a:r>
                  <a:rPr lang="en-US" altLang="ja-JP" dirty="0" smtClean="0"/>
                  <a:t>b();</a:t>
                </a:r>
              </a:p>
              <a:p>
                <a:pPr algn="ctr"/>
                <a:endParaRPr kumimoji="1" lang="en-US" altLang="ja-JP" dirty="0" smtClean="0"/>
              </a:p>
              <a:p>
                <a:pPr algn="ctr"/>
                <a:r>
                  <a:rPr kumimoji="1" lang="ja-JP" altLang="en-US" dirty="0" smtClean="0"/>
                  <a:t>・・・</a:t>
                </a:r>
                <a:endParaRPr kumimoji="1" lang="ja-JP" altLang="en-US" dirty="0"/>
              </a:p>
            </p:txBody>
          </p:sp>
          <p:sp>
            <p:nvSpPr>
              <p:cNvPr id="34" name="右中かっこ 33"/>
              <p:cNvSpPr/>
              <p:nvPr/>
            </p:nvSpPr>
            <p:spPr>
              <a:xfrm>
                <a:off x="5549755" y="3436933"/>
                <a:ext cx="399585" cy="1126452"/>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kumimoji="1" lang="ja-JP" altLang="en-US"/>
              </a:p>
            </p:txBody>
          </p:sp>
          <p:sp>
            <p:nvSpPr>
              <p:cNvPr id="35" name="テキスト ボックス 34"/>
              <p:cNvSpPr txBox="1"/>
              <p:nvPr/>
            </p:nvSpPr>
            <p:spPr>
              <a:xfrm>
                <a:off x="2999263" y="2818432"/>
                <a:ext cx="1240769" cy="369332"/>
              </a:xfrm>
              <a:prstGeom prst="rect">
                <a:avLst/>
              </a:prstGeom>
              <a:noFill/>
            </p:spPr>
            <p:txBody>
              <a:bodyPr wrap="none" rtlCol="0">
                <a:spAutoFit/>
              </a:bodyPr>
              <a:lstStyle/>
              <a:p>
                <a:r>
                  <a:rPr kumimoji="1" lang="ja-JP" altLang="en-US" dirty="0" smtClean="0"/>
                  <a:t>実行履歴</a:t>
                </a:r>
                <a:r>
                  <a:rPr kumimoji="1" lang="en-US" altLang="ja-JP" dirty="0" smtClean="0"/>
                  <a:t>β</a:t>
                </a:r>
                <a:endParaRPr kumimoji="1" lang="ja-JP" altLang="en-US" dirty="0"/>
              </a:p>
            </p:txBody>
          </p:sp>
          <p:sp>
            <p:nvSpPr>
              <p:cNvPr id="36" name="右中かっこ 35"/>
              <p:cNvSpPr/>
              <p:nvPr/>
            </p:nvSpPr>
            <p:spPr>
              <a:xfrm>
                <a:off x="5564026" y="5262544"/>
                <a:ext cx="399585" cy="770115"/>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kumimoji="1" lang="ja-JP" altLang="en-US"/>
              </a:p>
            </p:txBody>
          </p:sp>
        </p:grpSp>
        <p:sp>
          <p:nvSpPr>
            <p:cNvPr id="26" name="テキスト ボックス 25"/>
            <p:cNvSpPr txBox="1"/>
            <p:nvPr/>
          </p:nvSpPr>
          <p:spPr>
            <a:xfrm>
              <a:off x="5396552" y="3813169"/>
              <a:ext cx="990776" cy="369332"/>
            </a:xfrm>
            <a:prstGeom prst="rect">
              <a:avLst/>
            </a:prstGeom>
            <a:noFill/>
          </p:spPr>
          <p:txBody>
            <a:bodyPr wrap="none" rtlCol="0">
              <a:spAutoFit/>
            </a:bodyPr>
            <a:lstStyle/>
            <a:p>
              <a:r>
                <a:rPr kumimoji="1" lang="ja-JP" altLang="en-US" dirty="0" smtClean="0"/>
                <a:t>ログイン</a:t>
              </a:r>
              <a:endParaRPr kumimoji="1" lang="ja-JP" altLang="en-US" dirty="0"/>
            </a:p>
          </p:txBody>
        </p:sp>
        <p:sp>
          <p:nvSpPr>
            <p:cNvPr id="27" name="テキスト ボックス 26"/>
            <p:cNvSpPr txBox="1"/>
            <p:nvPr/>
          </p:nvSpPr>
          <p:spPr>
            <a:xfrm>
              <a:off x="5410823" y="5325801"/>
              <a:ext cx="1113406" cy="646331"/>
            </a:xfrm>
            <a:prstGeom prst="rect">
              <a:avLst/>
            </a:prstGeom>
            <a:noFill/>
          </p:spPr>
          <p:txBody>
            <a:bodyPr wrap="none" rtlCol="0">
              <a:spAutoFit/>
            </a:bodyPr>
            <a:lstStyle/>
            <a:p>
              <a:r>
                <a:rPr kumimoji="1" lang="ja-JP" altLang="en-US" dirty="0" smtClean="0"/>
                <a:t>マイリスト</a:t>
              </a:r>
              <a:endParaRPr kumimoji="1" lang="en-US" altLang="ja-JP" dirty="0" smtClean="0"/>
            </a:p>
            <a:p>
              <a:r>
                <a:rPr kumimoji="1" lang="ja-JP" altLang="en-US" dirty="0" smtClean="0"/>
                <a:t>表示</a:t>
              </a:r>
              <a:endParaRPr kumimoji="1" lang="ja-JP" altLang="en-US" dirty="0"/>
            </a:p>
          </p:txBody>
        </p:sp>
        <p:sp>
          <p:nvSpPr>
            <p:cNvPr id="28" name="四角形吹き出し 27"/>
            <p:cNvSpPr/>
            <p:nvPr/>
          </p:nvSpPr>
          <p:spPr>
            <a:xfrm>
              <a:off x="2521832" y="3385598"/>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クラス</a:t>
              </a:r>
              <a:r>
                <a:rPr lang="en-US" altLang="ja-JP" dirty="0"/>
                <a:t>X</a:t>
              </a:r>
              <a:r>
                <a:rPr lang="ja-JP" altLang="en-US" dirty="0" smtClean="0"/>
                <a:t>のメソッド</a:t>
              </a:r>
              <a:r>
                <a:rPr lang="en-US" altLang="ja-JP" dirty="0" smtClean="0"/>
                <a:t>x1(</a:t>
              </a:r>
              <a:r>
                <a:rPr lang="en-US" altLang="ja-JP" dirty="0"/>
                <a:t>);</a:t>
              </a:r>
              <a:endParaRPr kumimoji="1" lang="ja-JP" altLang="en-US" dirty="0"/>
            </a:p>
          </p:txBody>
        </p:sp>
        <p:sp>
          <p:nvSpPr>
            <p:cNvPr id="29" name="四角形吹き出し 28"/>
            <p:cNvSpPr/>
            <p:nvPr/>
          </p:nvSpPr>
          <p:spPr>
            <a:xfrm>
              <a:off x="2521832" y="3782788"/>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クラス</a:t>
              </a:r>
              <a:r>
                <a:rPr lang="en-US" altLang="ja-JP" dirty="0"/>
                <a:t>X</a:t>
              </a:r>
              <a:r>
                <a:rPr lang="ja-JP" altLang="en-US" dirty="0" smtClean="0"/>
                <a:t>のメソッド</a:t>
              </a:r>
              <a:r>
                <a:rPr lang="en-US" altLang="ja-JP" dirty="0" smtClean="0"/>
                <a:t>x2(</a:t>
              </a:r>
              <a:r>
                <a:rPr lang="en-US" altLang="ja-JP" dirty="0"/>
                <a:t>);</a:t>
              </a:r>
              <a:endParaRPr kumimoji="1" lang="ja-JP" altLang="en-US" dirty="0"/>
            </a:p>
          </p:txBody>
        </p:sp>
        <p:sp>
          <p:nvSpPr>
            <p:cNvPr id="30" name="四角形吹き出し 29"/>
            <p:cNvSpPr/>
            <p:nvPr/>
          </p:nvSpPr>
          <p:spPr>
            <a:xfrm>
              <a:off x="2521833" y="4190362"/>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クラス</a:t>
              </a:r>
              <a:r>
                <a:rPr lang="en-US" altLang="ja-JP" dirty="0"/>
                <a:t>Y</a:t>
              </a:r>
              <a:r>
                <a:rPr lang="ja-JP" altLang="en-US" dirty="0" smtClean="0"/>
                <a:t>のメソッド</a:t>
              </a:r>
              <a:r>
                <a:rPr lang="en-US" altLang="ja-JP" dirty="0" smtClean="0"/>
                <a:t>y1(</a:t>
              </a:r>
              <a:r>
                <a:rPr lang="en-US" altLang="ja-JP" dirty="0"/>
                <a:t>);</a:t>
              </a:r>
              <a:endParaRPr kumimoji="1" lang="ja-JP" altLang="en-US" dirty="0"/>
            </a:p>
          </p:txBody>
        </p:sp>
        <p:sp>
          <p:nvSpPr>
            <p:cNvPr id="31" name="四角形吹き出し 30"/>
            <p:cNvSpPr/>
            <p:nvPr/>
          </p:nvSpPr>
          <p:spPr>
            <a:xfrm>
              <a:off x="2521832" y="5233456"/>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クラス</a:t>
              </a:r>
              <a:r>
                <a:rPr lang="en-US" altLang="ja-JP" dirty="0"/>
                <a:t>Z</a:t>
              </a:r>
              <a:r>
                <a:rPr lang="ja-JP" altLang="en-US" dirty="0" smtClean="0"/>
                <a:t>のメソッド</a:t>
              </a:r>
              <a:r>
                <a:rPr lang="en-US" altLang="ja-JP" dirty="0" smtClean="0"/>
                <a:t>z1(</a:t>
              </a:r>
              <a:r>
                <a:rPr lang="en-US" altLang="ja-JP" dirty="0"/>
                <a:t>);</a:t>
              </a:r>
              <a:endParaRPr kumimoji="1" lang="ja-JP" altLang="en-US" dirty="0"/>
            </a:p>
          </p:txBody>
        </p:sp>
        <p:sp>
          <p:nvSpPr>
            <p:cNvPr id="32" name="四角形吹き出し 31"/>
            <p:cNvSpPr/>
            <p:nvPr/>
          </p:nvSpPr>
          <p:spPr>
            <a:xfrm>
              <a:off x="2521832" y="5630646"/>
              <a:ext cx="2310939" cy="397190"/>
            </a:xfrm>
            <a:prstGeom prst="wedgeRectCallout">
              <a:avLst>
                <a:gd name="adj1" fmla="val 9923"/>
                <a:gd name="adj2" fmla="val -1252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クラス</a:t>
              </a:r>
              <a:r>
                <a:rPr lang="en-US" altLang="ja-JP" dirty="0"/>
                <a:t>Y</a:t>
              </a:r>
              <a:r>
                <a:rPr lang="ja-JP" altLang="en-US" dirty="0" smtClean="0"/>
                <a:t>のメソッド</a:t>
              </a:r>
              <a:r>
                <a:rPr lang="en-US" altLang="ja-JP" dirty="0" smtClean="0"/>
                <a:t>y2(</a:t>
              </a:r>
              <a:r>
                <a:rPr lang="en-US" altLang="ja-JP" dirty="0"/>
                <a:t>);</a:t>
              </a:r>
            </a:p>
          </p:txBody>
        </p:sp>
      </p:grpSp>
      <p:sp>
        <p:nvSpPr>
          <p:cNvPr id="10" name="左右矢印 9"/>
          <p:cNvSpPr/>
          <p:nvPr/>
        </p:nvSpPr>
        <p:spPr>
          <a:xfrm>
            <a:off x="4055177" y="3725696"/>
            <a:ext cx="1004163" cy="48463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2" name="左右矢印 41"/>
          <p:cNvSpPr/>
          <p:nvPr/>
        </p:nvSpPr>
        <p:spPr>
          <a:xfrm>
            <a:off x="4055178" y="5359776"/>
            <a:ext cx="1004163" cy="48463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4125552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template.thmx</Template>
  <TotalTime>26462</TotalTime>
  <Words>2231</Words>
  <Application>Microsoft Macintosh PowerPoint</Application>
  <PresentationFormat>画面に合わせる (4:3)</PresentationFormat>
  <Paragraphs>438</Paragraphs>
  <Slides>27</Slides>
  <Notes>9</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template</vt:lpstr>
      <vt:lpstr>実行履歴の区間の照合に基づいた 類似クラスおよび類似メソッドの検出手法</vt:lpstr>
      <vt:lpstr>剽窃</vt:lpstr>
      <vt:lpstr>コードクローン検出ツールを用いた 剽窃の検出</vt:lpstr>
      <vt:lpstr>既存コードクローン検出手法の問題点</vt:lpstr>
      <vt:lpstr>プログラムの難読化</vt:lpstr>
      <vt:lpstr>難読化例 – 名前変換</vt:lpstr>
      <vt:lpstr>難読化例 – メソッド分散</vt:lpstr>
      <vt:lpstr>研究目的</vt:lpstr>
      <vt:lpstr>提案手法</vt:lpstr>
      <vt:lpstr>PowerPoint プレゼンテーション</vt:lpstr>
      <vt:lpstr>手順1. 実行履歴のフェイズ分割</vt:lpstr>
      <vt:lpstr>手順2. 正規化</vt:lpstr>
      <vt:lpstr>手順2-2. メソッド呼び出しの正規化</vt:lpstr>
      <vt:lpstr>手順2-2. メソッド呼び出しの正規化</vt:lpstr>
      <vt:lpstr>手順2-2. メソッド呼び出しの正規化</vt:lpstr>
      <vt:lpstr>手順3. フェイズマッチング</vt:lpstr>
      <vt:lpstr>マッチングアルゴリズム適用例</vt:lpstr>
      <vt:lpstr>手順4. クラス・メソッドマッチング</vt:lpstr>
      <vt:lpstr>類似度計算例</vt:lpstr>
      <vt:lpstr>評価実験 A. 難読化耐性の検証 – 準備 (1/2)</vt:lpstr>
      <vt:lpstr>評価実験 A. 難読化耐性の検証 – 準備 (2/2)</vt:lpstr>
      <vt:lpstr>評価実験 A. 難読化耐性の検証 – 結果</vt:lpstr>
      <vt:lpstr>評価実験 B. 剽窃が疑われる事例に適用</vt:lpstr>
      <vt:lpstr>評価実験 B. 剽窃が疑われる事例に適用 – 準備</vt:lpstr>
      <vt:lpstr>評価実験 B. 剽窃が疑われる事例に適用 – 結果</vt:lpstr>
      <vt:lpstr>考察</vt:lpstr>
      <vt:lpstr>まとめと今後の課題</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Ioka</dc:creator>
  <cp:lastModifiedBy>ioka</cp:lastModifiedBy>
  <cp:revision>2619</cp:revision>
  <cp:lastPrinted>2013-02-09T09:01:58Z</cp:lastPrinted>
  <dcterms:created xsi:type="dcterms:W3CDTF">2012-06-21T09:00:51Z</dcterms:created>
  <dcterms:modified xsi:type="dcterms:W3CDTF">2013-02-12T06:52:49Z</dcterms:modified>
</cp:coreProperties>
</file>