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3.xml" ContentType="application/vnd.openxmlformats-officedocument.presentationml.tags+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27"/>
  </p:notesMasterIdLst>
  <p:handoutMasterIdLst>
    <p:handoutMasterId r:id="rId28"/>
  </p:handoutMasterIdLst>
  <p:sldIdLst>
    <p:sldId id="256" r:id="rId2"/>
    <p:sldId id="335" r:id="rId3"/>
    <p:sldId id="349" r:id="rId4"/>
    <p:sldId id="353" r:id="rId5"/>
    <p:sldId id="354" r:id="rId6"/>
    <p:sldId id="361" r:id="rId7"/>
    <p:sldId id="333" r:id="rId8"/>
    <p:sldId id="352" r:id="rId9"/>
    <p:sldId id="356" r:id="rId10"/>
    <p:sldId id="345" r:id="rId11"/>
    <p:sldId id="358" r:id="rId12"/>
    <p:sldId id="347" r:id="rId13"/>
    <p:sldId id="368" r:id="rId14"/>
    <p:sldId id="364" r:id="rId15"/>
    <p:sldId id="338" r:id="rId16"/>
    <p:sldId id="337" r:id="rId17"/>
    <p:sldId id="359" r:id="rId18"/>
    <p:sldId id="360" r:id="rId19"/>
    <p:sldId id="339" r:id="rId20"/>
    <p:sldId id="366" r:id="rId21"/>
    <p:sldId id="362" r:id="rId22"/>
    <p:sldId id="336" r:id="rId23"/>
    <p:sldId id="367" r:id="rId24"/>
    <p:sldId id="334" r:id="rId25"/>
    <p:sldId id="357" r:id="rId26"/>
  </p:sldIdLst>
  <p:sldSz cx="9144000" cy="6858000" type="screen4x3"/>
  <p:notesSz cx="6805613"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AF"/>
    <a:srgbClr val="CCFFFF"/>
    <a:srgbClr val="F8F200"/>
    <a:srgbClr val="FFFF66"/>
    <a:srgbClr val="FFFF00"/>
    <a:srgbClr val="A7D971"/>
    <a:srgbClr val="9CD45E"/>
    <a:srgbClr val="FFFFCC"/>
    <a:srgbClr val="9966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0" autoAdjust="0"/>
    <p:restoredTop sz="92105" autoAdjust="0"/>
  </p:normalViewPr>
  <p:slideViewPr>
    <p:cSldViewPr>
      <p:cViewPr>
        <p:scale>
          <a:sx n="100" d="100"/>
          <a:sy n="100" d="100"/>
        </p:scale>
        <p:origin x="-1944" y="-23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embeddings/oleObject3.bin"/><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graph!$A$2</c:f>
              <c:strCache>
                <c:ptCount val="1"/>
                <c:pt idx="0">
                  <c:v>Ant</c:v>
                </c:pt>
              </c:strCache>
            </c:strRef>
          </c:tx>
          <c:spPr>
            <a:ln w="12700"/>
          </c:spPr>
          <c:marker>
            <c:symbol val="diamond"/>
            <c:size val="11"/>
          </c:marker>
          <c:cat>
            <c:numRef>
              <c:f>graph!$B$1:$F$1</c:f>
              <c:numCache>
                <c:formatCode>0%</c:formatCode>
                <c:ptCount val="5"/>
                <c:pt idx="0">
                  <c:v>0.5</c:v>
                </c:pt>
                <c:pt idx="1">
                  <c:v>0.4</c:v>
                </c:pt>
                <c:pt idx="2">
                  <c:v>0.3</c:v>
                </c:pt>
                <c:pt idx="3">
                  <c:v>0.2</c:v>
                </c:pt>
                <c:pt idx="4">
                  <c:v>0.1</c:v>
                </c:pt>
              </c:numCache>
            </c:numRef>
          </c:cat>
          <c:val>
            <c:numRef>
              <c:f>graph!$B$2:$F$2</c:f>
              <c:numCache>
                <c:formatCode>General</c:formatCode>
                <c:ptCount val="5"/>
                <c:pt idx="0">
                  <c:v>0.83145138304099997</c:v>
                </c:pt>
                <c:pt idx="1">
                  <c:v>0.76795175094400003</c:v>
                </c:pt>
                <c:pt idx="2">
                  <c:v>0.68109701784599996</c:v>
                </c:pt>
                <c:pt idx="3">
                  <c:v>0.55788968317499998</c:v>
                </c:pt>
                <c:pt idx="4">
                  <c:v>0.35927802388000002</c:v>
                </c:pt>
              </c:numCache>
            </c:numRef>
          </c:val>
          <c:smooth val="0"/>
        </c:ser>
        <c:ser>
          <c:idx val="1"/>
          <c:order val="1"/>
          <c:tx>
            <c:strRef>
              <c:f>graph!$A$3</c:f>
              <c:strCache>
                <c:ptCount val="1"/>
                <c:pt idx="0">
                  <c:v>ArgoUML</c:v>
                </c:pt>
              </c:strCache>
            </c:strRef>
          </c:tx>
          <c:spPr>
            <a:ln w="12700"/>
          </c:spPr>
          <c:marker>
            <c:symbol val="square"/>
            <c:size val="10"/>
          </c:marker>
          <c:cat>
            <c:numRef>
              <c:f>graph!$B$1:$F$1</c:f>
              <c:numCache>
                <c:formatCode>0%</c:formatCode>
                <c:ptCount val="5"/>
                <c:pt idx="0">
                  <c:v>0.5</c:v>
                </c:pt>
                <c:pt idx="1">
                  <c:v>0.4</c:v>
                </c:pt>
                <c:pt idx="2">
                  <c:v>0.3</c:v>
                </c:pt>
                <c:pt idx="3">
                  <c:v>0.2</c:v>
                </c:pt>
                <c:pt idx="4">
                  <c:v>0.1</c:v>
                </c:pt>
              </c:numCache>
            </c:numRef>
          </c:cat>
          <c:val>
            <c:numRef>
              <c:f>graph!$B$3:$F$3</c:f>
              <c:numCache>
                <c:formatCode>General</c:formatCode>
                <c:ptCount val="5"/>
                <c:pt idx="0">
                  <c:v>0.78651222366200002</c:v>
                </c:pt>
                <c:pt idx="1">
                  <c:v>0.71244436617899998</c:v>
                </c:pt>
                <c:pt idx="2">
                  <c:v>0.614413453981</c:v>
                </c:pt>
                <c:pt idx="3">
                  <c:v>0.48548483987000002</c:v>
                </c:pt>
                <c:pt idx="4">
                  <c:v>0.29468850280499997</c:v>
                </c:pt>
              </c:numCache>
            </c:numRef>
          </c:val>
          <c:smooth val="0"/>
        </c:ser>
        <c:ser>
          <c:idx val="2"/>
          <c:order val="2"/>
          <c:tx>
            <c:strRef>
              <c:f>graph!$A$4</c:f>
              <c:strCache>
                <c:ptCount val="1"/>
                <c:pt idx="0">
                  <c:v>jEdit</c:v>
                </c:pt>
              </c:strCache>
            </c:strRef>
          </c:tx>
          <c:spPr>
            <a:ln w="12700"/>
          </c:spPr>
          <c:marker>
            <c:symbol val="triangle"/>
            <c:size val="10"/>
          </c:marker>
          <c:cat>
            <c:numRef>
              <c:f>graph!$B$1:$F$1</c:f>
              <c:numCache>
                <c:formatCode>0%</c:formatCode>
                <c:ptCount val="5"/>
                <c:pt idx="0">
                  <c:v>0.5</c:v>
                </c:pt>
                <c:pt idx="1">
                  <c:v>0.4</c:v>
                </c:pt>
                <c:pt idx="2">
                  <c:v>0.3</c:v>
                </c:pt>
                <c:pt idx="3">
                  <c:v>0.2</c:v>
                </c:pt>
                <c:pt idx="4">
                  <c:v>0.1</c:v>
                </c:pt>
              </c:numCache>
            </c:numRef>
          </c:cat>
          <c:val>
            <c:numRef>
              <c:f>graph!$B$4:$F$4</c:f>
              <c:numCache>
                <c:formatCode>General</c:formatCode>
                <c:ptCount val="5"/>
                <c:pt idx="0">
                  <c:v>0.61953210418100002</c:v>
                </c:pt>
                <c:pt idx="1">
                  <c:v>0.52174787855799998</c:v>
                </c:pt>
                <c:pt idx="2">
                  <c:v>0.41396367091699998</c:v>
                </c:pt>
                <c:pt idx="3">
                  <c:v>0.29362804333300002</c:v>
                </c:pt>
                <c:pt idx="4">
                  <c:v>0.15569976620199999</c:v>
                </c:pt>
              </c:numCache>
            </c:numRef>
          </c:val>
          <c:smooth val="0"/>
        </c:ser>
        <c:ser>
          <c:idx val="3"/>
          <c:order val="3"/>
          <c:tx>
            <c:strRef>
              <c:f>graph!$A$5</c:f>
              <c:strCache>
                <c:ptCount val="1"/>
                <c:pt idx="0">
                  <c:v>jFreeChart</c:v>
                </c:pt>
              </c:strCache>
            </c:strRef>
          </c:tx>
          <c:spPr>
            <a:ln w="12700"/>
          </c:spPr>
          <c:marker>
            <c:symbol val="x"/>
            <c:size val="10"/>
          </c:marker>
          <c:cat>
            <c:numRef>
              <c:f>graph!$B$1:$F$1</c:f>
              <c:numCache>
                <c:formatCode>0%</c:formatCode>
                <c:ptCount val="5"/>
                <c:pt idx="0">
                  <c:v>0.5</c:v>
                </c:pt>
                <c:pt idx="1">
                  <c:v>0.4</c:v>
                </c:pt>
                <c:pt idx="2">
                  <c:v>0.3</c:v>
                </c:pt>
                <c:pt idx="3">
                  <c:v>0.2</c:v>
                </c:pt>
                <c:pt idx="4">
                  <c:v>0.1</c:v>
                </c:pt>
              </c:numCache>
            </c:numRef>
          </c:cat>
          <c:val>
            <c:numRef>
              <c:f>graph!$B$5:$F$5</c:f>
              <c:numCache>
                <c:formatCode>General</c:formatCode>
                <c:ptCount val="5"/>
                <c:pt idx="0">
                  <c:v>0.93419725624700001</c:v>
                </c:pt>
                <c:pt idx="1">
                  <c:v>0.90948834776300003</c:v>
                </c:pt>
                <c:pt idx="2">
                  <c:v>0.87826269841299998</c:v>
                </c:pt>
                <c:pt idx="3">
                  <c:v>0.83235714285700002</c:v>
                </c:pt>
                <c:pt idx="4">
                  <c:v>0.70553333333299995</c:v>
                </c:pt>
              </c:numCache>
            </c:numRef>
          </c:val>
          <c:smooth val="0"/>
        </c:ser>
        <c:ser>
          <c:idx val="4"/>
          <c:order val="4"/>
          <c:tx>
            <c:strRef>
              <c:f>graph!$A$6</c:f>
              <c:strCache>
                <c:ptCount val="1"/>
                <c:pt idx="0">
                  <c:v>Mylyn</c:v>
                </c:pt>
              </c:strCache>
            </c:strRef>
          </c:tx>
          <c:spPr>
            <a:ln w="12700"/>
          </c:spPr>
          <c:marker>
            <c:symbol val="star"/>
            <c:size val="10"/>
          </c:marker>
          <c:cat>
            <c:numRef>
              <c:f>graph!$B$1:$F$1</c:f>
              <c:numCache>
                <c:formatCode>0%</c:formatCode>
                <c:ptCount val="5"/>
                <c:pt idx="0">
                  <c:v>0.5</c:v>
                </c:pt>
                <c:pt idx="1">
                  <c:v>0.4</c:v>
                </c:pt>
                <c:pt idx="2">
                  <c:v>0.3</c:v>
                </c:pt>
                <c:pt idx="3">
                  <c:v>0.2</c:v>
                </c:pt>
                <c:pt idx="4">
                  <c:v>0.1</c:v>
                </c:pt>
              </c:numCache>
            </c:numRef>
          </c:cat>
          <c:val>
            <c:numRef>
              <c:f>graph!$B$6:$F$6</c:f>
              <c:numCache>
                <c:formatCode>General</c:formatCode>
                <c:ptCount val="5"/>
                <c:pt idx="0">
                  <c:v>0.80218697432599995</c:v>
                </c:pt>
                <c:pt idx="1">
                  <c:v>0.73400947411600004</c:v>
                </c:pt>
                <c:pt idx="2">
                  <c:v>0.64071333831800004</c:v>
                </c:pt>
                <c:pt idx="3">
                  <c:v>0.51314089753100001</c:v>
                </c:pt>
                <c:pt idx="4">
                  <c:v>0.31766556984900002</c:v>
                </c:pt>
              </c:numCache>
            </c:numRef>
          </c:val>
          <c:smooth val="0"/>
        </c:ser>
        <c:ser>
          <c:idx val="5"/>
          <c:order val="5"/>
          <c:tx>
            <c:strRef>
              <c:f>graph!$A$7</c:f>
              <c:strCache>
                <c:ptCount val="1"/>
                <c:pt idx="0">
                  <c:v>Base</c:v>
                </c:pt>
              </c:strCache>
            </c:strRef>
          </c:tx>
          <c:spPr>
            <a:ln w="41275"/>
          </c:spPr>
          <c:marker>
            <c:symbol val="none"/>
          </c:marker>
          <c:cat>
            <c:numRef>
              <c:f>graph!$B$1:$F$1</c:f>
              <c:numCache>
                <c:formatCode>0%</c:formatCode>
                <c:ptCount val="5"/>
                <c:pt idx="0">
                  <c:v>0.5</c:v>
                </c:pt>
                <c:pt idx="1">
                  <c:v>0.4</c:v>
                </c:pt>
                <c:pt idx="2">
                  <c:v>0.3</c:v>
                </c:pt>
                <c:pt idx="3">
                  <c:v>0.2</c:v>
                </c:pt>
                <c:pt idx="4">
                  <c:v>0.1</c:v>
                </c:pt>
              </c:numCache>
            </c:numRef>
          </c:cat>
          <c:val>
            <c:numRef>
              <c:f>graph!$B$7:$F$7</c:f>
              <c:numCache>
                <c:formatCode>General</c:formatCode>
                <c:ptCount val="5"/>
                <c:pt idx="0">
                  <c:v>0.5</c:v>
                </c:pt>
                <c:pt idx="1">
                  <c:v>0.4</c:v>
                </c:pt>
                <c:pt idx="2">
                  <c:v>0.3</c:v>
                </c:pt>
                <c:pt idx="3">
                  <c:v>0.2</c:v>
                </c:pt>
                <c:pt idx="4">
                  <c:v>0.1</c:v>
                </c:pt>
              </c:numCache>
            </c:numRef>
          </c:val>
          <c:smooth val="0"/>
        </c:ser>
        <c:dLbls>
          <c:showLegendKey val="0"/>
          <c:showVal val="0"/>
          <c:showCatName val="0"/>
          <c:showSerName val="0"/>
          <c:showPercent val="0"/>
          <c:showBubbleSize val="0"/>
        </c:dLbls>
        <c:marker val="1"/>
        <c:smooth val="0"/>
        <c:axId val="168714752"/>
        <c:axId val="103352000"/>
      </c:lineChart>
      <c:catAx>
        <c:axId val="168714752"/>
        <c:scaling>
          <c:orientation val="minMax"/>
        </c:scaling>
        <c:delete val="0"/>
        <c:axPos val="b"/>
        <c:title>
          <c:tx>
            <c:rich>
              <a:bodyPr/>
              <a:lstStyle/>
              <a:p>
                <a:pPr>
                  <a:defRPr sz="2000" b="0"/>
                </a:pPr>
                <a:r>
                  <a:rPr lang="ja-JP" altLang="en-US" sz="2000" b="0"/>
                  <a:t>メソッド抽出が行われたメソッドの割合</a:t>
                </a:r>
              </a:p>
            </c:rich>
          </c:tx>
          <c:layout/>
          <c:overlay val="0"/>
        </c:title>
        <c:numFmt formatCode="0%" sourceLinked="1"/>
        <c:majorTickMark val="none"/>
        <c:minorTickMark val="none"/>
        <c:tickLblPos val="nextTo"/>
        <c:txPr>
          <a:bodyPr/>
          <a:lstStyle/>
          <a:p>
            <a:pPr>
              <a:defRPr sz="2000"/>
            </a:pPr>
            <a:endParaRPr lang="ja-JP"/>
          </a:p>
        </c:txPr>
        <c:crossAx val="103352000"/>
        <c:crosses val="autoZero"/>
        <c:auto val="1"/>
        <c:lblAlgn val="ctr"/>
        <c:lblOffset val="100"/>
        <c:noMultiLvlLbl val="0"/>
      </c:catAx>
      <c:valAx>
        <c:axId val="103352000"/>
        <c:scaling>
          <c:orientation val="minMax"/>
        </c:scaling>
        <c:delete val="0"/>
        <c:axPos val="l"/>
        <c:majorGridlines/>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ysClr val="windowText" lastClr="000000"/>
                    </a:solidFill>
                    <a:latin typeface="+mn-lt"/>
                    <a:ea typeface="+mn-ea"/>
                    <a:cs typeface="+mn-cs"/>
                  </a:defRPr>
                </a:pPr>
                <a:r>
                  <a:rPr lang="en-US" altLang="ja-JP" sz="2400" b="0" i="0" baseline="0">
                    <a:effectLst/>
                  </a:rPr>
                  <a:t>Precision</a:t>
                </a:r>
                <a:endParaRPr lang="ja-JP" altLang="ja-JP" sz="1100" b="0">
                  <a:effectLst/>
                </a:endParaRPr>
              </a:p>
            </c:rich>
          </c:tx>
          <c:layout/>
          <c:overlay val="0"/>
        </c:title>
        <c:numFmt formatCode="General" sourceLinked="1"/>
        <c:majorTickMark val="none"/>
        <c:minorTickMark val="none"/>
        <c:tickLblPos val="nextTo"/>
        <c:txPr>
          <a:bodyPr/>
          <a:lstStyle/>
          <a:p>
            <a:pPr>
              <a:defRPr sz="2000"/>
            </a:pPr>
            <a:endParaRPr lang="ja-JP"/>
          </a:p>
        </c:txPr>
        <c:crossAx val="168714752"/>
        <c:crosses val="autoZero"/>
        <c:crossBetween val="between"/>
        <c:majorUnit val="0.2"/>
      </c:valAx>
    </c:plotArea>
    <c:legend>
      <c:legendPos val="r"/>
      <c:layout/>
      <c:overlay val="0"/>
      <c:txPr>
        <a:bodyPr/>
        <a:lstStyle/>
        <a:p>
          <a:pPr>
            <a:defRPr sz="1800"/>
          </a:pPr>
          <a:endParaRPr lang="ja-JP"/>
        </a:p>
      </c:txPr>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graph!$A$10</c:f>
              <c:strCache>
                <c:ptCount val="1"/>
                <c:pt idx="0">
                  <c:v>Ant</c:v>
                </c:pt>
              </c:strCache>
            </c:strRef>
          </c:tx>
          <c:spPr>
            <a:ln w="12700"/>
          </c:spPr>
          <c:marker>
            <c:symbol val="diamond"/>
            <c:size val="10"/>
          </c:marker>
          <c:cat>
            <c:numRef>
              <c:f>graph!$B$9:$F$9</c:f>
              <c:numCache>
                <c:formatCode>0%</c:formatCode>
                <c:ptCount val="5"/>
                <c:pt idx="0">
                  <c:v>0.5</c:v>
                </c:pt>
                <c:pt idx="1">
                  <c:v>0.4</c:v>
                </c:pt>
                <c:pt idx="2">
                  <c:v>0.3</c:v>
                </c:pt>
                <c:pt idx="3">
                  <c:v>0.2</c:v>
                </c:pt>
                <c:pt idx="4">
                  <c:v>0.1</c:v>
                </c:pt>
              </c:numCache>
            </c:numRef>
          </c:cat>
          <c:val>
            <c:numRef>
              <c:f>graph!$B$10:$F$10</c:f>
              <c:numCache>
                <c:formatCode>General</c:formatCode>
                <c:ptCount val="5"/>
                <c:pt idx="0">
                  <c:v>0.774295039164</c:v>
                </c:pt>
                <c:pt idx="1">
                  <c:v>0.77553591853799997</c:v>
                </c:pt>
                <c:pt idx="2">
                  <c:v>0.77487328448000004</c:v>
                </c:pt>
                <c:pt idx="3">
                  <c:v>0.77559741067800003</c:v>
                </c:pt>
                <c:pt idx="4">
                  <c:v>0.77448845598799998</c:v>
                </c:pt>
              </c:numCache>
            </c:numRef>
          </c:val>
          <c:smooth val="0"/>
        </c:ser>
        <c:ser>
          <c:idx val="1"/>
          <c:order val="1"/>
          <c:tx>
            <c:strRef>
              <c:f>graph!$A$11</c:f>
              <c:strCache>
                <c:ptCount val="1"/>
                <c:pt idx="0">
                  <c:v>ArgoUML</c:v>
                </c:pt>
              </c:strCache>
            </c:strRef>
          </c:tx>
          <c:spPr>
            <a:ln w="12700"/>
          </c:spPr>
          <c:marker>
            <c:symbol val="square"/>
            <c:size val="10"/>
          </c:marker>
          <c:cat>
            <c:numRef>
              <c:f>graph!$B$9:$F$9</c:f>
              <c:numCache>
                <c:formatCode>0%</c:formatCode>
                <c:ptCount val="5"/>
                <c:pt idx="0">
                  <c:v>0.5</c:v>
                </c:pt>
                <c:pt idx="1">
                  <c:v>0.4</c:v>
                </c:pt>
                <c:pt idx="2">
                  <c:v>0.3</c:v>
                </c:pt>
                <c:pt idx="3">
                  <c:v>0.2</c:v>
                </c:pt>
                <c:pt idx="4">
                  <c:v>0.1</c:v>
                </c:pt>
              </c:numCache>
            </c:numRef>
          </c:cat>
          <c:val>
            <c:numRef>
              <c:f>graph!$B$11:$F$11</c:f>
              <c:numCache>
                <c:formatCode>General</c:formatCode>
                <c:ptCount val="5"/>
                <c:pt idx="0">
                  <c:v>0.69387837837800004</c:v>
                </c:pt>
                <c:pt idx="1">
                  <c:v>0.69236217603799999</c:v>
                </c:pt>
                <c:pt idx="2">
                  <c:v>0.69042874633399998</c:v>
                </c:pt>
                <c:pt idx="3">
                  <c:v>0.69367491405899995</c:v>
                </c:pt>
                <c:pt idx="4">
                  <c:v>0.69257936507899998</c:v>
                </c:pt>
              </c:numCache>
            </c:numRef>
          </c:val>
          <c:smooth val="0"/>
        </c:ser>
        <c:ser>
          <c:idx val="2"/>
          <c:order val="2"/>
          <c:tx>
            <c:strRef>
              <c:f>graph!$A$12</c:f>
              <c:strCache>
                <c:ptCount val="1"/>
                <c:pt idx="0">
                  <c:v>jEdit</c:v>
                </c:pt>
              </c:strCache>
            </c:strRef>
          </c:tx>
          <c:spPr>
            <a:ln w="12700"/>
          </c:spPr>
          <c:marker>
            <c:symbol val="triangle"/>
            <c:size val="10"/>
          </c:marker>
          <c:cat>
            <c:numRef>
              <c:f>graph!$B$9:$F$9</c:f>
              <c:numCache>
                <c:formatCode>0%</c:formatCode>
                <c:ptCount val="5"/>
                <c:pt idx="0">
                  <c:v>0.5</c:v>
                </c:pt>
                <c:pt idx="1">
                  <c:v>0.4</c:v>
                </c:pt>
                <c:pt idx="2">
                  <c:v>0.3</c:v>
                </c:pt>
                <c:pt idx="3">
                  <c:v>0.2</c:v>
                </c:pt>
                <c:pt idx="4">
                  <c:v>0.1</c:v>
                </c:pt>
              </c:numCache>
            </c:numRef>
          </c:cat>
          <c:val>
            <c:numRef>
              <c:f>graph!$B$12:$F$12</c:f>
              <c:numCache>
                <c:formatCode>General</c:formatCode>
                <c:ptCount val="5"/>
                <c:pt idx="0">
                  <c:v>0.64998007968100002</c:v>
                </c:pt>
                <c:pt idx="1">
                  <c:v>0.64967674426400002</c:v>
                </c:pt>
                <c:pt idx="2">
                  <c:v>0.65270818629500005</c:v>
                </c:pt>
                <c:pt idx="3">
                  <c:v>0.65159913003699999</c:v>
                </c:pt>
                <c:pt idx="4">
                  <c:v>0.655726190476</c:v>
                </c:pt>
              </c:numCache>
            </c:numRef>
          </c:val>
          <c:smooth val="0"/>
        </c:ser>
        <c:ser>
          <c:idx val="3"/>
          <c:order val="3"/>
          <c:tx>
            <c:strRef>
              <c:f>graph!$A$13</c:f>
              <c:strCache>
                <c:ptCount val="1"/>
                <c:pt idx="0">
                  <c:v>jFreeChart</c:v>
                </c:pt>
              </c:strCache>
            </c:strRef>
          </c:tx>
          <c:spPr>
            <a:ln w="12700"/>
          </c:spPr>
          <c:marker>
            <c:symbol val="x"/>
            <c:size val="10"/>
          </c:marker>
          <c:cat>
            <c:numRef>
              <c:f>graph!$B$9:$F$9</c:f>
              <c:numCache>
                <c:formatCode>0%</c:formatCode>
                <c:ptCount val="5"/>
                <c:pt idx="0">
                  <c:v>0.5</c:v>
                </c:pt>
                <c:pt idx="1">
                  <c:v>0.4</c:v>
                </c:pt>
                <c:pt idx="2">
                  <c:v>0.3</c:v>
                </c:pt>
                <c:pt idx="3">
                  <c:v>0.2</c:v>
                </c:pt>
                <c:pt idx="4">
                  <c:v>0.1</c:v>
                </c:pt>
              </c:numCache>
            </c:numRef>
          </c:cat>
          <c:val>
            <c:numRef>
              <c:f>graph!$B$13:$F$13</c:f>
              <c:numCache>
                <c:formatCode>General</c:formatCode>
                <c:ptCount val="5"/>
                <c:pt idx="0">
                  <c:v>0.94555555555600002</c:v>
                </c:pt>
                <c:pt idx="1">
                  <c:v>0.95080952380999995</c:v>
                </c:pt>
                <c:pt idx="2">
                  <c:v>0.95668333333300004</c:v>
                </c:pt>
                <c:pt idx="3">
                  <c:v>0.96099999999999997</c:v>
                </c:pt>
                <c:pt idx="4">
                  <c:v>0.94699999999999995</c:v>
                </c:pt>
              </c:numCache>
            </c:numRef>
          </c:val>
          <c:smooth val="0"/>
        </c:ser>
        <c:ser>
          <c:idx val="4"/>
          <c:order val="4"/>
          <c:tx>
            <c:strRef>
              <c:f>graph!$A$14</c:f>
              <c:strCache>
                <c:ptCount val="1"/>
                <c:pt idx="0">
                  <c:v>Mylyn</c:v>
                </c:pt>
              </c:strCache>
            </c:strRef>
          </c:tx>
          <c:spPr>
            <a:ln w="12700"/>
          </c:spPr>
          <c:marker>
            <c:symbol val="star"/>
            <c:size val="10"/>
          </c:marker>
          <c:cat>
            <c:numRef>
              <c:f>graph!$B$9:$F$9</c:f>
              <c:numCache>
                <c:formatCode>0%</c:formatCode>
                <c:ptCount val="5"/>
                <c:pt idx="0">
                  <c:v>0.5</c:v>
                </c:pt>
                <c:pt idx="1">
                  <c:v>0.4</c:v>
                </c:pt>
                <c:pt idx="2">
                  <c:v>0.3</c:v>
                </c:pt>
                <c:pt idx="3">
                  <c:v>0.2</c:v>
                </c:pt>
                <c:pt idx="4">
                  <c:v>0.1</c:v>
                </c:pt>
              </c:numCache>
            </c:numRef>
          </c:cat>
          <c:val>
            <c:numRef>
              <c:f>graph!$B$14:$F$14</c:f>
              <c:numCache>
                <c:formatCode>General</c:formatCode>
                <c:ptCount val="5"/>
                <c:pt idx="0">
                  <c:v>0.73</c:v>
                </c:pt>
                <c:pt idx="1">
                  <c:v>0.73105819410100004</c:v>
                </c:pt>
                <c:pt idx="2">
                  <c:v>0.72916621510099999</c:v>
                </c:pt>
                <c:pt idx="3">
                  <c:v>0.72638150452500005</c:v>
                </c:pt>
                <c:pt idx="4">
                  <c:v>0.721180952381</c:v>
                </c:pt>
              </c:numCache>
            </c:numRef>
          </c:val>
          <c:smooth val="0"/>
        </c:ser>
        <c:ser>
          <c:idx val="5"/>
          <c:order val="5"/>
          <c:tx>
            <c:strRef>
              <c:f>graph!$A$15</c:f>
              <c:strCache>
                <c:ptCount val="1"/>
                <c:pt idx="0">
                  <c:v>Base</c:v>
                </c:pt>
              </c:strCache>
            </c:strRef>
          </c:tx>
          <c:spPr>
            <a:ln w="41275"/>
          </c:spPr>
          <c:marker>
            <c:symbol val="none"/>
          </c:marker>
          <c:cat>
            <c:numRef>
              <c:f>graph!$B$9:$F$9</c:f>
              <c:numCache>
                <c:formatCode>0%</c:formatCode>
                <c:ptCount val="5"/>
                <c:pt idx="0">
                  <c:v>0.5</c:v>
                </c:pt>
                <c:pt idx="1">
                  <c:v>0.4</c:v>
                </c:pt>
                <c:pt idx="2">
                  <c:v>0.3</c:v>
                </c:pt>
                <c:pt idx="3">
                  <c:v>0.2</c:v>
                </c:pt>
                <c:pt idx="4">
                  <c:v>0.1</c:v>
                </c:pt>
              </c:numCache>
            </c:numRef>
          </c:cat>
          <c:val>
            <c:numRef>
              <c:f>graph!$B$15:$F$15</c:f>
              <c:numCache>
                <c:formatCode>General</c:formatCode>
                <c:ptCount val="5"/>
                <c:pt idx="0">
                  <c:v>0.5</c:v>
                </c:pt>
                <c:pt idx="1">
                  <c:v>0.5</c:v>
                </c:pt>
                <c:pt idx="2">
                  <c:v>0.5</c:v>
                </c:pt>
                <c:pt idx="3">
                  <c:v>0.5</c:v>
                </c:pt>
                <c:pt idx="4">
                  <c:v>0.5</c:v>
                </c:pt>
              </c:numCache>
            </c:numRef>
          </c:val>
          <c:smooth val="0"/>
        </c:ser>
        <c:dLbls>
          <c:showLegendKey val="0"/>
          <c:showVal val="0"/>
          <c:showCatName val="0"/>
          <c:showSerName val="0"/>
          <c:showPercent val="0"/>
          <c:showBubbleSize val="0"/>
        </c:dLbls>
        <c:marker val="1"/>
        <c:smooth val="0"/>
        <c:axId val="168736768"/>
        <c:axId val="103356032"/>
      </c:lineChart>
      <c:catAx>
        <c:axId val="168736768"/>
        <c:scaling>
          <c:orientation val="minMax"/>
        </c:scaling>
        <c:delete val="0"/>
        <c:axPos val="b"/>
        <c:title>
          <c:tx>
            <c:rich>
              <a:bodyPr/>
              <a:lstStyle/>
              <a:p>
                <a:pPr>
                  <a:defRPr b="0"/>
                </a:pPr>
                <a:r>
                  <a:rPr lang="ja-JP" b="0"/>
                  <a:t>メソッド抽出が行われたメソッドの割合</a:t>
                </a:r>
              </a:p>
            </c:rich>
          </c:tx>
          <c:layout/>
          <c:overlay val="0"/>
        </c:title>
        <c:numFmt formatCode="0%" sourceLinked="1"/>
        <c:majorTickMark val="none"/>
        <c:minorTickMark val="none"/>
        <c:tickLblPos val="nextTo"/>
        <c:crossAx val="103356032"/>
        <c:crosses val="autoZero"/>
        <c:auto val="1"/>
        <c:lblAlgn val="ctr"/>
        <c:lblOffset val="100"/>
        <c:noMultiLvlLbl val="0"/>
      </c:catAx>
      <c:valAx>
        <c:axId val="103356032"/>
        <c:scaling>
          <c:orientation val="minMax"/>
          <c:max val="1"/>
        </c:scaling>
        <c:delete val="0"/>
        <c:axPos val="l"/>
        <c:majorGridlines/>
        <c:title>
          <c:tx>
            <c:rich>
              <a:bodyPr/>
              <a:lstStyle/>
              <a:p>
                <a:pPr algn="ctr" rtl="0">
                  <a:defRPr/>
                </a:pPr>
                <a:r>
                  <a:rPr lang="en-US" sz="2400" b="0"/>
                  <a:t>Recall</a:t>
                </a:r>
                <a:endParaRPr lang="ja-JP" b="0"/>
              </a:p>
            </c:rich>
          </c:tx>
          <c:layout/>
          <c:overlay val="0"/>
        </c:title>
        <c:numFmt formatCode="General" sourceLinked="1"/>
        <c:majorTickMark val="none"/>
        <c:minorTickMark val="none"/>
        <c:tickLblPos val="nextTo"/>
        <c:crossAx val="168736768"/>
        <c:crosses val="autoZero"/>
        <c:crossBetween val="between"/>
        <c:majorUnit val="0.2"/>
      </c:valAx>
    </c:plotArea>
    <c:legend>
      <c:legendPos val="r"/>
      <c:layout/>
      <c:overlay val="0"/>
      <c:txPr>
        <a:bodyPr/>
        <a:lstStyle/>
        <a:p>
          <a:pPr>
            <a:defRPr sz="1800"/>
          </a:pPr>
          <a:endParaRPr lang="ja-JP"/>
        </a:p>
      </c:txPr>
    </c:legend>
    <c:plotVisOnly val="1"/>
    <c:dispBlanksAs val="gap"/>
    <c:showDLblsOverMax val="0"/>
  </c:chart>
  <c:txPr>
    <a:bodyPr/>
    <a:lstStyle/>
    <a:p>
      <a:pPr>
        <a:defRPr sz="2000"/>
      </a:pPr>
      <a:endParaRPr lang="ja-JP"/>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graph!$A$18</c:f>
              <c:strCache>
                <c:ptCount val="1"/>
                <c:pt idx="0">
                  <c:v>Ant</c:v>
                </c:pt>
              </c:strCache>
            </c:strRef>
          </c:tx>
          <c:spPr>
            <a:ln w="12700"/>
          </c:spPr>
          <c:marker>
            <c:symbol val="diamond"/>
            <c:size val="10"/>
          </c:marker>
          <c:cat>
            <c:numRef>
              <c:f>graph!$B$17:$F$17</c:f>
              <c:numCache>
                <c:formatCode>0%</c:formatCode>
                <c:ptCount val="5"/>
                <c:pt idx="0">
                  <c:v>0.5</c:v>
                </c:pt>
                <c:pt idx="1">
                  <c:v>0.4</c:v>
                </c:pt>
                <c:pt idx="2">
                  <c:v>0.3</c:v>
                </c:pt>
                <c:pt idx="3">
                  <c:v>0.2</c:v>
                </c:pt>
                <c:pt idx="4">
                  <c:v>0.1</c:v>
                </c:pt>
              </c:numCache>
            </c:numRef>
          </c:cat>
          <c:val>
            <c:numRef>
              <c:f>graph!$B$18:$F$18</c:f>
              <c:numCache>
                <c:formatCode>General</c:formatCode>
                <c:ptCount val="5"/>
                <c:pt idx="0">
                  <c:v>0.80185164518100005</c:v>
                </c:pt>
                <c:pt idx="1">
                  <c:v>0.77035163719199995</c:v>
                </c:pt>
                <c:pt idx="2">
                  <c:v>0.72290122789400002</c:v>
                </c:pt>
                <c:pt idx="3">
                  <c:v>0.64595803404999996</c:v>
                </c:pt>
                <c:pt idx="4">
                  <c:v>0.48714682498299999</c:v>
                </c:pt>
              </c:numCache>
            </c:numRef>
          </c:val>
          <c:smooth val="0"/>
        </c:ser>
        <c:ser>
          <c:idx val="1"/>
          <c:order val="1"/>
          <c:tx>
            <c:strRef>
              <c:f>graph!$A$19</c:f>
              <c:strCache>
                <c:ptCount val="1"/>
                <c:pt idx="0">
                  <c:v>ArgoUML</c:v>
                </c:pt>
              </c:strCache>
            </c:strRef>
          </c:tx>
          <c:spPr>
            <a:ln w="12700"/>
          </c:spPr>
          <c:marker>
            <c:symbol val="square"/>
            <c:size val="10"/>
          </c:marker>
          <c:cat>
            <c:numRef>
              <c:f>graph!$B$17:$F$17</c:f>
              <c:numCache>
                <c:formatCode>0%</c:formatCode>
                <c:ptCount val="5"/>
                <c:pt idx="0">
                  <c:v>0.5</c:v>
                </c:pt>
                <c:pt idx="1">
                  <c:v>0.4</c:v>
                </c:pt>
                <c:pt idx="2">
                  <c:v>0.3</c:v>
                </c:pt>
                <c:pt idx="3">
                  <c:v>0.2</c:v>
                </c:pt>
                <c:pt idx="4">
                  <c:v>0.1</c:v>
                </c:pt>
              </c:numCache>
            </c:numRef>
          </c:cat>
          <c:val>
            <c:numRef>
              <c:f>graph!$B$19:$F$19</c:f>
              <c:numCache>
                <c:formatCode>General</c:formatCode>
                <c:ptCount val="5"/>
                <c:pt idx="0">
                  <c:v>0.73728938611700001</c:v>
                </c:pt>
                <c:pt idx="1">
                  <c:v>0.70040656386400002</c:v>
                </c:pt>
                <c:pt idx="2">
                  <c:v>0.64765942059799997</c:v>
                </c:pt>
                <c:pt idx="3">
                  <c:v>0.56785282003299997</c:v>
                </c:pt>
                <c:pt idx="4">
                  <c:v>0.41009289498000001</c:v>
                </c:pt>
              </c:numCache>
            </c:numRef>
          </c:val>
          <c:smooth val="0"/>
        </c:ser>
        <c:ser>
          <c:idx val="2"/>
          <c:order val="2"/>
          <c:tx>
            <c:strRef>
              <c:f>graph!$A$20</c:f>
              <c:strCache>
                <c:ptCount val="1"/>
                <c:pt idx="0">
                  <c:v>jEdit</c:v>
                </c:pt>
              </c:strCache>
            </c:strRef>
          </c:tx>
          <c:spPr>
            <a:ln w="12700"/>
          </c:spPr>
          <c:marker>
            <c:symbol val="triangle"/>
            <c:size val="10"/>
          </c:marker>
          <c:cat>
            <c:numRef>
              <c:f>graph!$B$17:$F$17</c:f>
              <c:numCache>
                <c:formatCode>0%</c:formatCode>
                <c:ptCount val="5"/>
                <c:pt idx="0">
                  <c:v>0.5</c:v>
                </c:pt>
                <c:pt idx="1">
                  <c:v>0.4</c:v>
                </c:pt>
                <c:pt idx="2">
                  <c:v>0.3</c:v>
                </c:pt>
                <c:pt idx="3">
                  <c:v>0.2</c:v>
                </c:pt>
                <c:pt idx="4">
                  <c:v>0.1</c:v>
                </c:pt>
              </c:numCache>
            </c:numRef>
          </c:cat>
          <c:val>
            <c:numRef>
              <c:f>graph!$B$20:$F$20</c:f>
              <c:numCache>
                <c:formatCode>General</c:formatCode>
                <c:ptCount val="5"/>
                <c:pt idx="0">
                  <c:v>0.63437711133800001</c:v>
                </c:pt>
                <c:pt idx="1">
                  <c:v>0.576935634192</c:v>
                </c:pt>
                <c:pt idx="2">
                  <c:v>0.50476658941300001</c:v>
                </c:pt>
                <c:pt idx="3">
                  <c:v>0.40309721656399999</c:v>
                </c:pt>
                <c:pt idx="4">
                  <c:v>0.25059227262200001</c:v>
                </c:pt>
              </c:numCache>
            </c:numRef>
          </c:val>
          <c:smooth val="0"/>
        </c:ser>
        <c:ser>
          <c:idx val="3"/>
          <c:order val="3"/>
          <c:tx>
            <c:strRef>
              <c:f>graph!$A$21</c:f>
              <c:strCache>
                <c:ptCount val="1"/>
                <c:pt idx="0">
                  <c:v>jFreeChart</c:v>
                </c:pt>
              </c:strCache>
            </c:strRef>
          </c:tx>
          <c:spPr>
            <a:ln w="12700"/>
          </c:spPr>
          <c:marker>
            <c:symbol val="x"/>
            <c:size val="10"/>
          </c:marker>
          <c:cat>
            <c:numRef>
              <c:f>graph!$B$17:$F$17</c:f>
              <c:numCache>
                <c:formatCode>0%</c:formatCode>
                <c:ptCount val="5"/>
                <c:pt idx="0">
                  <c:v>0.5</c:v>
                </c:pt>
                <c:pt idx="1">
                  <c:v>0.4</c:v>
                </c:pt>
                <c:pt idx="2">
                  <c:v>0.3</c:v>
                </c:pt>
                <c:pt idx="3">
                  <c:v>0.2</c:v>
                </c:pt>
                <c:pt idx="4">
                  <c:v>0.1</c:v>
                </c:pt>
              </c:numCache>
            </c:numRef>
          </c:cat>
          <c:val>
            <c:numRef>
              <c:f>graph!$B$21:$F$21</c:f>
              <c:numCache>
                <c:formatCode>General</c:formatCode>
                <c:ptCount val="5"/>
                <c:pt idx="0">
                  <c:v>0.93969147016800003</c:v>
                </c:pt>
                <c:pt idx="1">
                  <c:v>0.92387321077600004</c:v>
                </c:pt>
                <c:pt idx="2">
                  <c:v>0.90609626484600003</c:v>
                </c:pt>
                <c:pt idx="3">
                  <c:v>0.87592063492100003</c:v>
                </c:pt>
                <c:pt idx="4">
                  <c:v>0.77777142857100001</c:v>
                </c:pt>
              </c:numCache>
            </c:numRef>
          </c:val>
          <c:smooth val="0"/>
        </c:ser>
        <c:ser>
          <c:idx val="4"/>
          <c:order val="4"/>
          <c:tx>
            <c:strRef>
              <c:f>graph!$A$22</c:f>
              <c:strCache>
                <c:ptCount val="1"/>
                <c:pt idx="0">
                  <c:v>Mylyn</c:v>
                </c:pt>
              </c:strCache>
            </c:strRef>
          </c:tx>
          <c:spPr>
            <a:ln w="12700"/>
          </c:spPr>
          <c:marker>
            <c:symbol val="star"/>
            <c:size val="10"/>
          </c:marker>
          <c:cat>
            <c:numRef>
              <c:f>graph!$B$17:$F$17</c:f>
              <c:numCache>
                <c:formatCode>0%</c:formatCode>
                <c:ptCount val="5"/>
                <c:pt idx="0">
                  <c:v>0.5</c:v>
                </c:pt>
                <c:pt idx="1">
                  <c:v>0.4</c:v>
                </c:pt>
                <c:pt idx="2">
                  <c:v>0.3</c:v>
                </c:pt>
                <c:pt idx="3">
                  <c:v>0.2</c:v>
                </c:pt>
                <c:pt idx="4">
                  <c:v>0.1</c:v>
                </c:pt>
              </c:numCache>
            </c:numRef>
          </c:cat>
          <c:val>
            <c:numRef>
              <c:f>graph!$B$22:$F$22</c:f>
              <c:numCache>
                <c:formatCode>General</c:formatCode>
                <c:ptCount val="5"/>
                <c:pt idx="0">
                  <c:v>0.76438658442899998</c:v>
                </c:pt>
                <c:pt idx="1">
                  <c:v>0.73012140836600004</c:v>
                </c:pt>
                <c:pt idx="2">
                  <c:v>0.67868616951399996</c:v>
                </c:pt>
                <c:pt idx="3">
                  <c:v>0.59693875288800002</c:v>
                </c:pt>
                <c:pt idx="4">
                  <c:v>0.43594963509000001</c:v>
                </c:pt>
              </c:numCache>
            </c:numRef>
          </c:val>
          <c:smooth val="0"/>
        </c:ser>
        <c:ser>
          <c:idx val="5"/>
          <c:order val="5"/>
          <c:tx>
            <c:strRef>
              <c:f>graph!$A$23</c:f>
              <c:strCache>
                <c:ptCount val="1"/>
                <c:pt idx="0">
                  <c:v>Base</c:v>
                </c:pt>
              </c:strCache>
            </c:strRef>
          </c:tx>
          <c:spPr>
            <a:ln w="41275"/>
          </c:spPr>
          <c:marker>
            <c:symbol val="none"/>
          </c:marker>
          <c:cat>
            <c:numRef>
              <c:f>graph!$B$17:$F$17</c:f>
              <c:numCache>
                <c:formatCode>0%</c:formatCode>
                <c:ptCount val="5"/>
                <c:pt idx="0">
                  <c:v>0.5</c:v>
                </c:pt>
                <c:pt idx="1">
                  <c:v>0.4</c:v>
                </c:pt>
                <c:pt idx="2">
                  <c:v>0.3</c:v>
                </c:pt>
                <c:pt idx="3">
                  <c:v>0.2</c:v>
                </c:pt>
                <c:pt idx="4">
                  <c:v>0.1</c:v>
                </c:pt>
              </c:numCache>
            </c:numRef>
          </c:cat>
          <c:val>
            <c:numRef>
              <c:f>graph!$B$23:$F$23</c:f>
              <c:numCache>
                <c:formatCode>General</c:formatCode>
                <c:ptCount val="5"/>
                <c:pt idx="0">
                  <c:v>0.5</c:v>
                </c:pt>
                <c:pt idx="1">
                  <c:v>0.44444444444444448</c:v>
                </c:pt>
                <c:pt idx="2">
                  <c:v>0.37499999999999994</c:v>
                </c:pt>
                <c:pt idx="3">
                  <c:v>0.28571428571428575</c:v>
                </c:pt>
                <c:pt idx="4">
                  <c:v>0.16666666666666669</c:v>
                </c:pt>
              </c:numCache>
            </c:numRef>
          </c:val>
          <c:smooth val="0"/>
        </c:ser>
        <c:dLbls>
          <c:showLegendKey val="0"/>
          <c:showVal val="0"/>
          <c:showCatName val="0"/>
          <c:showSerName val="0"/>
          <c:showPercent val="0"/>
          <c:showBubbleSize val="0"/>
        </c:dLbls>
        <c:marker val="1"/>
        <c:smooth val="0"/>
        <c:axId val="234317824"/>
        <c:axId val="103357760"/>
      </c:lineChart>
      <c:catAx>
        <c:axId val="234317824"/>
        <c:scaling>
          <c:orientation val="minMax"/>
        </c:scaling>
        <c:delete val="0"/>
        <c:axPos val="b"/>
        <c:title>
          <c:tx>
            <c:rich>
              <a:bodyPr/>
              <a:lstStyle/>
              <a:p>
                <a:pPr>
                  <a:defRPr sz="2000" b="0"/>
                </a:pPr>
                <a:r>
                  <a:rPr lang="ja-JP" altLang="ja-JP" sz="2000" b="0" i="0" baseline="0">
                    <a:effectLst/>
                  </a:rPr>
                  <a:t>メソッド抽出が行われたメソッドの割合</a:t>
                </a:r>
                <a:endParaRPr lang="ja-JP" altLang="ja-JP" sz="2000" b="0">
                  <a:effectLst/>
                </a:endParaRPr>
              </a:p>
            </c:rich>
          </c:tx>
          <c:layout/>
          <c:overlay val="0"/>
        </c:title>
        <c:numFmt formatCode="0%" sourceLinked="1"/>
        <c:majorTickMark val="none"/>
        <c:minorTickMark val="none"/>
        <c:tickLblPos val="nextTo"/>
        <c:txPr>
          <a:bodyPr/>
          <a:lstStyle/>
          <a:p>
            <a:pPr>
              <a:defRPr sz="2000"/>
            </a:pPr>
            <a:endParaRPr lang="ja-JP"/>
          </a:p>
        </c:txPr>
        <c:crossAx val="103357760"/>
        <c:crosses val="autoZero"/>
        <c:auto val="1"/>
        <c:lblAlgn val="ctr"/>
        <c:lblOffset val="100"/>
        <c:noMultiLvlLbl val="0"/>
      </c:catAx>
      <c:valAx>
        <c:axId val="103357760"/>
        <c:scaling>
          <c:orientation val="minMax"/>
        </c:scaling>
        <c:delete val="0"/>
        <c:axPos val="l"/>
        <c:majorGridlines/>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ysClr val="windowText" lastClr="000000"/>
                    </a:solidFill>
                    <a:latin typeface="+mn-lt"/>
                    <a:ea typeface="+mn-ea"/>
                    <a:cs typeface="+mn-cs"/>
                  </a:defRPr>
                </a:pPr>
                <a:r>
                  <a:rPr lang="en-US" altLang="ja-JP" sz="2400" b="0" i="0" baseline="0">
                    <a:effectLst/>
                  </a:rPr>
                  <a:t>F</a:t>
                </a:r>
                <a:r>
                  <a:rPr lang="ja-JP" altLang="en-US" sz="2400" b="0" i="0" baseline="0">
                    <a:effectLst/>
                  </a:rPr>
                  <a:t>値</a:t>
                </a:r>
                <a:endParaRPr lang="ja-JP" altLang="ja-JP" sz="1100" b="0">
                  <a:effectLst/>
                </a:endParaRPr>
              </a:p>
            </c:rich>
          </c:tx>
          <c:layout/>
          <c:overlay val="0"/>
        </c:title>
        <c:numFmt formatCode="General" sourceLinked="1"/>
        <c:majorTickMark val="none"/>
        <c:minorTickMark val="none"/>
        <c:tickLblPos val="nextTo"/>
        <c:txPr>
          <a:bodyPr/>
          <a:lstStyle/>
          <a:p>
            <a:pPr>
              <a:defRPr sz="2000"/>
            </a:pPr>
            <a:endParaRPr lang="ja-JP"/>
          </a:p>
        </c:txPr>
        <c:crossAx val="234317824"/>
        <c:crosses val="autoZero"/>
        <c:crossBetween val="between"/>
        <c:majorUnit val="0.2"/>
      </c:valAx>
    </c:plotArea>
    <c:legend>
      <c:legendPos val="r"/>
      <c:layout/>
      <c:overlay val="0"/>
      <c:txPr>
        <a:bodyPr/>
        <a:lstStyle/>
        <a:p>
          <a:pPr>
            <a:defRPr sz="1800"/>
          </a:pPr>
          <a:endParaRPr lang="ja-JP"/>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66FE3589-C1BA-49AC-A533-ABBEF0ECE08D}" type="datetimeFigureOut">
              <a:rPr kumimoji="1" lang="ja-JP" altLang="en-US" smtClean="0"/>
              <a:t>2014/2/11</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F7E7A8DD-5E3A-46EA-A974-CA39AFBEEAF1}" type="slidenum">
              <a:rPr kumimoji="1" lang="ja-JP" altLang="en-US" smtClean="0"/>
              <a:t>‹#›</a:t>
            </a:fld>
            <a:endParaRPr kumimoji="1" lang="ja-JP" altLang="en-US"/>
          </a:p>
        </p:txBody>
      </p:sp>
    </p:spTree>
    <p:extLst>
      <p:ext uri="{BB962C8B-B14F-4D97-AF65-F5344CB8AC3E}">
        <p14:creationId xmlns:p14="http://schemas.microsoft.com/office/powerpoint/2010/main" val="34645102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CC9DDAF7-9406-454B-BB33-B50DFFAF01EE}" type="datetimeFigureOut">
              <a:rPr kumimoji="1" lang="ja-JP" altLang="en-US" smtClean="0"/>
              <a:pPr/>
              <a:t>2014/2/11</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9F363C46-43D1-49A0-8D6F-AF14F7B47DBE}" type="slidenum">
              <a:rPr kumimoji="1" lang="ja-JP" altLang="en-US" smtClean="0"/>
              <a:pPr/>
              <a:t>‹#›</a:t>
            </a:fld>
            <a:endParaRPr kumimoji="1" lang="ja-JP" altLang="en-US"/>
          </a:p>
        </p:txBody>
      </p:sp>
    </p:spTree>
    <p:extLst>
      <p:ext uri="{BB962C8B-B14F-4D97-AF65-F5344CB8AC3E}">
        <p14:creationId xmlns:p14="http://schemas.microsoft.com/office/powerpoint/2010/main" val="22827040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F363C46-43D1-49A0-8D6F-AF14F7B47DBE}" type="slidenum">
              <a:rPr kumimoji="1" lang="ja-JP" altLang="en-US" smtClean="0"/>
              <a:pPr/>
              <a:t>0</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消す</a:t>
            </a:r>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23</a:t>
            </a:fld>
            <a:endParaRPr kumimoji="1" lang="ja-JP" altLang="en-US"/>
          </a:p>
        </p:txBody>
      </p:sp>
    </p:spTree>
    <p:extLst>
      <p:ext uri="{BB962C8B-B14F-4D97-AF65-F5344CB8AC3E}">
        <p14:creationId xmlns:p14="http://schemas.microsoft.com/office/powerpoint/2010/main" val="1322696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5</a:t>
            </a:fld>
            <a:endParaRPr kumimoji="1" lang="ja-JP" altLang="en-US"/>
          </a:p>
        </p:txBody>
      </p:sp>
    </p:spTree>
    <p:extLst>
      <p:ext uri="{BB962C8B-B14F-4D97-AF65-F5344CB8AC3E}">
        <p14:creationId xmlns:p14="http://schemas.microsoft.com/office/powerpoint/2010/main" val="1194774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6</a:t>
            </a:fld>
            <a:endParaRPr kumimoji="1" lang="ja-JP" altLang="en-US"/>
          </a:p>
        </p:txBody>
      </p:sp>
    </p:spTree>
    <p:extLst>
      <p:ext uri="{BB962C8B-B14F-4D97-AF65-F5344CB8AC3E}">
        <p14:creationId xmlns:p14="http://schemas.microsoft.com/office/powerpoint/2010/main" val="369472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7</a:t>
            </a:fld>
            <a:endParaRPr kumimoji="1" lang="ja-JP" altLang="en-US"/>
          </a:p>
        </p:txBody>
      </p:sp>
    </p:spTree>
    <p:extLst>
      <p:ext uri="{BB962C8B-B14F-4D97-AF65-F5344CB8AC3E}">
        <p14:creationId xmlns:p14="http://schemas.microsoft.com/office/powerpoint/2010/main" val="2540853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8</a:t>
            </a:fld>
            <a:endParaRPr kumimoji="1" lang="ja-JP" altLang="en-US"/>
          </a:p>
        </p:txBody>
      </p:sp>
    </p:spTree>
    <p:extLst>
      <p:ext uri="{BB962C8B-B14F-4D97-AF65-F5344CB8AC3E}">
        <p14:creationId xmlns:p14="http://schemas.microsoft.com/office/powerpoint/2010/main" val="1700618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9</a:t>
            </a:fld>
            <a:endParaRPr kumimoji="1" lang="ja-JP" altLang="en-US"/>
          </a:p>
        </p:txBody>
      </p:sp>
    </p:spTree>
    <p:extLst>
      <p:ext uri="{BB962C8B-B14F-4D97-AF65-F5344CB8AC3E}">
        <p14:creationId xmlns:p14="http://schemas.microsoft.com/office/powerpoint/2010/main" val="4162517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10</a:t>
            </a:fld>
            <a:endParaRPr kumimoji="1" lang="ja-JP" altLang="en-US"/>
          </a:p>
        </p:txBody>
      </p:sp>
    </p:spTree>
    <p:extLst>
      <p:ext uri="{BB962C8B-B14F-4D97-AF65-F5344CB8AC3E}">
        <p14:creationId xmlns:p14="http://schemas.microsoft.com/office/powerpoint/2010/main" val="1066099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11</a:t>
            </a:fld>
            <a:endParaRPr kumimoji="1" lang="ja-JP" altLang="en-US"/>
          </a:p>
        </p:txBody>
      </p:sp>
    </p:spTree>
    <p:extLst>
      <p:ext uri="{BB962C8B-B14F-4D97-AF65-F5344CB8AC3E}">
        <p14:creationId xmlns:p14="http://schemas.microsoft.com/office/powerpoint/2010/main" val="3722120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363C46-43D1-49A0-8D6F-AF14F7B47DBE}" type="slidenum">
              <a:rPr kumimoji="1" lang="ja-JP" altLang="en-US" smtClean="0"/>
              <a:pPr/>
              <a:t>12</a:t>
            </a:fld>
            <a:endParaRPr kumimoji="1" lang="ja-JP" altLang="en-US"/>
          </a:p>
        </p:txBody>
      </p:sp>
    </p:spTree>
    <p:extLst>
      <p:ext uri="{BB962C8B-B14F-4D97-AF65-F5344CB8AC3E}">
        <p14:creationId xmlns:p14="http://schemas.microsoft.com/office/powerpoint/2010/main" val="26841370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7504" y="1844824"/>
            <a:ext cx="9036496" cy="1470025"/>
          </a:xfrm>
        </p:spPr>
        <p:txBody>
          <a:bodyPr lIns="0" rIns="0"/>
          <a:lstStyle/>
          <a:p>
            <a:r>
              <a:rPr lang="ja-JP" altLang="en-US" sz="3200"/>
              <a:t>ソースコードの特徴量を用いた機械学習による</a:t>
            </a:r>
            <a:br>
              <a:rPr lang="ja-JP" altLang="en-US" sz="3200"/>
            </a:br>
            <a:r>
              <a:rPr lang="ja-JP" altLang="en-US" sz="3200"/>
              <a:t>メソッド抽出リファクタリング推薦手法</a:t>
            </a:r>
            <a:endParaRPr lang="ja-JP" altLang="en-US" sz="3200" b="1"/>
          </a:p>
        </p:txBody>
      </p:sp>
      <p:sp>
        <p:nvSpPr>
          <p:cNvPr id="3" name="サブタイトル 2"/>
          <p:cNvSpPr>
            <a:spLocks noGrp="1"/>
          </p:cNvSpPr>
          <p:nvPr>
            <p:ph type="subTitle" idx="1"/>
          </p:nvPr>
        </p:nvSpPr>
        <p:spPr>
          <a:xfrm>
            <a:off x="971600" y="5085184"/>
            <a:ext cx="7416824" cy="648072"/>
          </a:xfrm>
        </p:spPr>
        <p:txBody>
          <a:bodyPr/>
          <a:lstStyle/>
          <a:p>
            <a:pPr algn="r"/>
            <a:r>
              <a:rPr lang="ja-JP" altLang="en-US" sz="2400" dirty="0" smtClean="0"/>
              <a:t>井上研究室</a:t>
            </a:r>
            <a:r>
              <a:rPr lang="en-US" altLang="ja-JP" sz="2400" dirty="0" smtClean="0"/>
              <a:t> </a:t>
            </a:r>
            <a:r>
              <a:rPr lang="ja-JP" altLang="en-US" sz="2400" dirty="0" smtClean="0"/>
              <a:t>後藤 祥</a:t>
            </a:r>
            <a:endParaRPr lang="en-US" altLang="ja-JP" sz="2400" dirty="0"/>
          </a:p>
        </p:txBody>
      </p:sp>
    </p:spTree>
  </p:cSld>
  <p:clrMapOvr>
    <a:masterClrMapping/>
  </p:clrMapOvr>
  <mc:AlternateContent xmlns:mc="http://schemas.openxmlformats.org/markup-compatibility/2006">
    <mc:Choice xmlns:p14="http://schemas.microsoft.com/office/powerpoint/2010/main" Requires="p14">
      <p:transition spd="slow" p14:dur="2000" advTm="8513"/>
    </mc:Choice>
    <mc:Fallback>
      <p:transition spd="slow" advTm="851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Step 2 : </a:t>
            </a:r>
            <a:r>
              <a:rPr lang="ja-JP" altLang="en-US" dirty="0"/>
              <a:t>特徴量の計測</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3507282338"/>
              </p:ext>
            </p:extLst>
          </p:nvPr>
        </p:nvGraphicFramePr>
        <p:xfrm>
          <a:off x="251520" y="1628800"/>
          <a:ext cx="8640960" cy="4541520"/>
        </p:xfrm>
        <a:graphic>
          <a:graphicData uri="http://schemas.openxmlformats.org/drawingml/2006/table">
            <a:tbl>
              <a:tblPr firstRow="1" bandRow="1">
                <a:tableStyleId>{5C22544A-7EE6-4342-B048-85BDC9FD1C3A}</a:tableStyleId>
              </a:tblPr>
              <a:tblGrid>
                <a:gridCol w="2448272"/>
                <a:gridCol w="6192688"/>
              </a:tblGrid>
              <a:tr h="370840">
                <a:tc>
                  <a:txBody>
                    <a:bodyPr/>
                    <a:lstStyle/>
                    <a:p>
                      <a:pPr algn="ctr"/>
                      <a:r>
                        <a:rPr kumimoji="1" lang="ja-JP" altLang="en-US" sz="2800" b="0" dirty="0" smtClean="0">
                          <a:solidFill>
                            <a:schemeClr val="tx1"/>
                          </a:solidFill>
                        </a:rPr>
                        <a:t>カテゴリ</a:t>
                      </a:r>
                      <a:endParaRPr kumimoji="1" lang="ja-JP" altLang="en-US" sz="2800" b="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00"/>
                    </a:solidFill>
                  </a:tcPr>
                </a:tc>
                <a:tc>
                  <a:txBody>
                    <a:bodyPr/>
                    <a:lstStyle/>
                    <a:p>
                      <a:pPr algn="l"/>
                      <a:r>
                        <a:rPr kumimoji="1" lang="ja-JP" altLang="en-US" sz="2800" b="0" dirty="0" smtClean="0">
                          <a:solidFill>
                            <a:schemeClr val="tx1"/>
                          </a:solidFill>
                        </a:rPr>
                        <a:t>特徴量</a:t>
                      </a:r>
                      <a:endParaRPr kumimoji="1" lang="ja-JP" altLang="en-US" sz="2800" b="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00"/>
                    </a:solidFill>
                  </a:tcPr>
                </a:tc>
              </a:tr>
              <a:tr h="370840">
                <a:tc>
                  <a:txBody>
                    <a:bodyPr/>
                    <a:lstStyle/>
                    <a:p>
                      <a:pPr algn="ctr"/>
                      <a:r>
                        <a:rPr kumimoji="1" lang="ja-JP" altLang="en-US" sz="2400" dirty="0" smtClean="0">
                          <a:solidFill>
                            <a:schemeClr val="tx1"/>
                          </a:solidFill>
                        </a:rPr>
                        <a:t>サイズ</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pPr algn="l"/>
                      <a:r>
                        <a:rPr kumimoji="1" lang="ja-JP" altLang="en-US" sz="2400" dirty="0" smtClean="0">
                          <a:solidFill>
                            <a:schemeClr val="tx1"/>
                          </a:solidFill>
                        </a:rPr>
                        <a:t>メソッド中の文数</a:t>
                      </a:r>
                      <a:endParaRPr kumimoji="1" lang="en-US" altLang="ja-JP" sz="2400" dirty="0" smtClean="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r>
              <a:tr h="370840">
                <a:tc>
                  <a:txBody>
                    <a:bodyPr/>
                    <a:lstStyle/>
                    <a:p>
                      <a:pPr algn="ctr"/>
                      <a:r>
                        <a:rPr kumimoji="1" lang="ja-JP" altLang="en-US" sz="2400" dirty="0" smtClean="0">
                          <a:solidFill>
                            <a:schemeClr val="tx1"/>
                          </a:solidFill>
                        </a:rPr>
                        <a:t>シグネチャ</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pPr algn="l"/>
                      <a:r>
                        <a:rPr kumimoji="1" lang="ja-JP" altLang="en-US" sz="2400" dirty="0" smtClean="0">
                          <a:solidFill>
                            <a:schemeClr val="tx1"/>
                          </a:solidFill>
                        </a:rPr>
                        <a:t>引数の数，返り値の有無，アクセスレベル</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r>
              <a:tr h="370840">
                <a:tc>
                  <a:txBody>
                    <a:bodyPr/>
                    <a:lstStyle/>
                    <a:p>
                      <a:pPr algn="ctr"/>
                      <a:r>
                        <a:rPr kumimoji="1" lang="ja-JP" altLang="en-US" sz="2400" dirty="0" smtClean="0">
                          <a:solidFill>
                            <a:schemeClr val="tx1"/>
                          </a:solidFill>
                        </a:rPr>
                        <a:t>凝集度</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pPr algn="l"/>
                      <a:r>
                        <a:rPr kumimoji="1" lang="en-US" altLang="ja-JP" sz="2400" dirty="0" smtClean="0">
                          <a:solidFill>
                            <a:schemeClr val="tx1"/>
                          </a:solidFill>
                        </a:rPr>
                        <a:t>Tightness,</a:t>
                      </a:r>
                      <a:r>
                        <a:rPr kumimoji="1" lang="en-US" altLang="ja-JP" sz="2400" baseline="0" dirty="0" smtClean="0">
                          <a:solidFill>
                            <a:schemeClr val="tx1"/>
                          </a:solidFill>
                        </a:rPr>
                        <a:t> Coverage, Overlap</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r>
              <a:tr h="370840">
                <a:tc>
                  <a:txBody>
                    <a:bodyPr/>
                    <a:lstStyle/>
                    <a:p>
                      <a:pPr algn="ctr"/>
                      <a:r>
                        <a:rPr kumimoji="1" lang="ja-JP" altLang="en-US" sz="2400" dirty="0" smtClean="0">
                          <a:solidFill>
                            <a:schemeClr val="tx1"/>
                          </a:solidFill>
                        </a:rPr>
                        <a:t>複雑度</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pPr algn="l"/>
                      <a:r>
                        <a:rPr kumimoji="1" lang="ja-JP" altLang="en-US" sz="2400" dirty="0" smtClean="0">
                          <a:solidFill>
                            <a:schemeClr val="tx1"/>
                          </a:solidFill>
                        </a:rPr>
                        <a:t>サイクロマチック数</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r>
              <a:tr h="370840">
                <a:tc>
                  <a:txBody>
                    <a:bodyPr/>
                    <a:lstStyle/>
                    <a:p>
                      <a:pPr algn="ctr"/>
                      <a:r>
                        <a:rPr kumimoji="1" lang="ja-JP" altLang="en-US" sz="2400" dirty="0" smtClean="0">
                          <a:solidFill>
                            <a:schemeClr val="tx1"/>
                          </a:solidFill>
                        </a:rPr>
                        <a:t>構文</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pPr algn="l"/>
                      <a:r>
                        <a:rPr kumimoji="1" lang="ja-JP" altLang="en-US" sz="2400" dirty="0" smtClean="0">
                          <a:solidFill>
                            <a:schemeClr val="tx1"/>
                          </a:solidFill>
                        </a:rPr>
                        <a:t>ループ数，</a:t>
                      </a:r>
                      <a:r>
                        <a:rPr kumimoji="1" lang="en-US" altLang="ja-JP" sz="2400" dirty="0" smtClean="0">
                          <a:solidFill>
                            <a:schemeClr val="tx1"/>
                          </a:solidFill>
                        </a:rPr>
                        <a:t>if</a:t>
                      </a:r>
                      <a:r>
                        <a:rPr kumimoji="1" lang="ja-JP" altLang="en-US" sz="2400" smtClean="0">
                          <a:solidFill>
                            <a:schemeClr val="tx1"/>
                          </a:solidFill>
                        </a:rPr>
                        <a:t>文数，</a:t>
                      </a:r>
                      <a:r>
                        <a:rPr kumimoji="1" lang="en-US" altLang="ja-JP" sz="2400" smtClean="0">
                          <a:solidFill>
                            <a:schemeClr val="tx1"/>
                          </a:solidFill>
                        </a:rPr>
                        <a:t>case</a:t>
                      </a:r>
                      <a:r>
                        <a:rPr kumimoji="1" lang="ja-JP" altLang="en-US" sz="2400" dirty="0" smtClean="0">
                          <a:solidFill>
                            <a:schemeClr val="tx1"/>
                          </a:solidFill>
                        </a:rPr>
                        <a:t>文数</a:t>
                      </a:r>
                      <a:endParaRPr kumimoji="1" lang="en-US" altLang="ja-JP" sz="2400" dirty="0" smtClean="0">
                        <a:solidFill>
                          <a:schemeClr val="tx1"/>
                        </a:solidFill>
                      </a:endParaRPr>
                    </a:p>
                    <a:p>
                      <a:pPr algn="l"/>
                      <a:r>
                        <a:rPr kumimoji="1" lang="ja-JP" altLang="en-US" sz="2400" dirty="0" smtClean="0">
                          <a:solidFill>
                            <a:schemeClr val="tx1"/>
                          </a:solidFill>
                        </a:rPr>
                        <a:t>ブロック数，ネストの深さ</a:t>
                      </a:r>
                      <a:r>
                        <a:rPr kumimoji="1" lang="ja-JP" altLang="en-US" sz="2400" smtClean="0">
                          <a:solidFill>
                            <a:schemeClr val="tx1"/>
                          </a:solidFill>
                        </a:rPr>
                        <a:t>の最大値</a:t>
                      </a:r>
                      <a:endParaRPr kumimoji="1" lang="en-US" altLang="ja-JP" sz="2400" dirty="0" smtClean="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r>
              <a:tr h="370840">
                <a:tc>
                  <a:txBody>
                    <a:bodyPr/>
                    <a:lstStyle/>
                    <a:p>
                      <a:pPr algn="ctr"/>
                      <a:r>
                        <a:rPr kumimoji="1" lang="ja-JP" altLang="en-US" sz="2400" smtClean="0">
                          <a:solidFill>
                            <a:schemeClr val="tx1"/>
                          </a:solidFill>
                        </a:rPr>
                        <a:t>変数</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pPr algn="l"/>
                      <a:r>
                        <a:rPr kumimoji="1" lang="ja-JP" altLang="en-US" sz="2400" smtClean="0">
                          <a:solidFill>
                            <a:schemeClr val="tx1"/>
                          </a:solidFill>
                        </a:rPr>
                        <a:t>メソッド内のローカル変数の数</a:t>
                      </a:r>
                      <a:endParaRPr kumimoji="1" lang="en-US" altLang="ja-JP" sz="2400" dirty="0" smtClean="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r>
              <a:tr h="370840">
                <a:tc>
                  <a:txBody>
                    <a:bodyPr/>
                    <a:lstStyle/>
                    <a:p>
                      <a:pPr algn="ctr"/>
                      <a:r>
                        <a:rPr kumimoji="1" lang="en-US" altLang="ja-JP" sz="2400" dirty="0" smtClean="0">
                          <a:solidFill>
                            <a:schemeClr val="tx1"/>
                          </a:solidFill>
                        </a:rPr>
                        <a:t>CK</a:t>
                      </a:r>
                      <a:r>
                        <a:rPr kumimoji="1" lang="ja-JP" altLang="en-US" sz="2400" dirty="0" smtClean="0">
                          <a:solidFill>
                            <a:schemeClr val="tx1"/>
                          </a:solidFill>
                        </a:rPr>
                        <a:t>メトリクス</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pPr algn="l"/>
                      <a:r>
                        <a:rPr lang="en-US" altLang="ja-JP" sz="2400" dirty="0" smtClean="0">
                          <a:solidFill>
                            <a:schemeClr val="tx1"/>
                          </a:solidFill>
                        </a:rPr>
                        <a:t>WMC, DIT, CBO, NOC, RFC, LCOM</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r>
              <a:tr h="370840">
                <a:tc>
                  <a:txBody>
                    <a:bodyPr/>
                    <a:lstStyle/>
                    <a:p>
                      <a:pPr algn="ctr"/>
                      <a:r>
                        <a:rPr kumimoji="1" lang="ja-JP" altLang="en-US" sz="2400" smtClean="0">
                          <a:solidFill>
                            <a:schemeClr val="tx1"/>
                          </a:solidFill>
                        </a:rPr>
                        <a:t>重複コード</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pPr algn="l"/>
                      <a:r>
                        <a:rPr kumimoji="1" lang="ja-JP" altLang="en-US" sz="2400" smtClean="0">
                          <a:solidFill>
                            <a:schemeClr val="tx1"/>
                          </a:solidFill>
                        </a:rPr>
                        <a:t>メソッド内の重複コードが存在するか</a:t>
                      </a:r>
                      <a:endParaRPr kumimoji="1" lang="ja-JP" altLang="en-US" sz="2400"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r>
            </a:tbl>
          </a:graphicData>
        </a:graphic>
      </p:graphicFrame>
    </p:spTree>
    <p:extLst>
      <p:ext uri="{BB962C8B-B14F-4D97-AF65-F5344CB8AC3E}">
        <p14:creationId xmlns:p14="http://schemas.microsoft.com/office/powerpoint/2010/main" val="2140774167"/>
      </p:ext>
    </p:extLst>
  </p:cSld>
  <p:clrMapOvr>
    <a:masterClrMapping/>
  </p:clrMapOvr>
  <mc:AlternateContent xmlns:mc="http://schemas.openxmlformats.org/markup-compatibility/2006">
    <mc:Choice xmlns:p14="http://schemas.microsoft.com/office/powerpoint/2010/main" Requires="p14">
      <p:transition spd="slow" p14:dur="2000" advTm="39289"/>
    </mc:Choice>
    <mc:Fallback>
      <p:transition spd="slow" advTm="39289"/>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Step 3 : </a:t>
            </a:r>
            <a:r>
              <a:rPr kumimoji="1" lang="ja-JP" altLang="en-US" smtClean="0"/>
              <a:t>予測モデルの構築</a:t>
            </a:r>
            <a:endParaRPr kumimoji="1" lang="ja-JP" altLang="en-US"/>
          </a:p>
        </p:txBody>
      </p:sp>
      <p:sp>
        <p:nvSpPr>
          <p:cNvPr id="3" name="コンテンツ プレースホルダー 2"/>
          <p:cNvSpPr>
            <a:spLocks noGrp="1"/>
          </p:cNvSpPr>
          <p:nvPr>
            <p:ph idx="1"/>
          </p:nvPr>
        </p:nvSpPr>
        <p:spPr/>
        <p:txBody>
          <a:bodyPr/>
          <a:lstStyle/>
          <a:p>
            <a:r>
              <a:rPr lang="ja-JP" altLang="en-US" dirty="0"/>
              <a:t>データマイニングツール </a:t>
            </a:r>
            <a:r>
              <a:rPr lang="en-US" altLang="ja-JP" dirty="0" err="1"/>
              <a:t>Weka</a:t>
            </a:r>
            <a:r>
              <a:rPr lang="en-US" altLang="ja-JP" dirty="0"/>
              <a:t> </a:t>
            </a:r>
            <a:r>
              <a:rPr lang="ja-JP" altLang="en-US" dirty="0"/>
              <a:t>を</a:t>
            </a:r>
            <a:r>
              <a:rPr lang="ja-JP" altLang="en-US"/>
              <a:t>使用 </a:t>
            </a:r>
            <a:r>
              <a:rPr lang="en-US" altLang="ja-JP" smtClean="0"/>
              <a:t>[5]</a:t>
            </a:r>
            <a:endParaRPr lang="en-US" altLang="ja-JP" dirty="0"/>
          </a:p>
          <a:p>
            <a:pPr lvl="1"/>
            <a:r>
              <a:rPr lang="ja-JP" altLang="en-US" dirty="0"/>
              <a:t>多くの機械学習アルゴリズムが実装されて</a:t>
            </a:r>
            <a:r>
              <a:rPr lang="ja-JP" altLang="en-US" dirty="0" smtClean="0"/>
              <a:t>いる</a:t>
            </a:r>
            <a:endParaRPr kumimoji="1" lang="en-US" altLang="ja-JP" dirty="0" smtClean="0"/>
          </a:p>
          <a:p>
            <a:endParaRPr kumimoji="1" lang="en-US" altLang="ja-JP" dirty="0" smtClean="0"/>
          </a:p>
          <a:p>
            <a:r>
              <a:rPr lang="ja-JP" altLang="en-US" dirty="0" smtClean="0"/>
              <a:t>モデル構築前に変数選択を行う</a:t>
            </a:r>
            <a:endParaRPr lang="en-US" altLang="ja-JP" dirty="0" smtClean="0"/>
          </a:p>
          <a:p>
            <a:pPr lvl="1"/>
            <a:r>
              <a:rPr lang="ja-JP" altLang="en-US" dirty="0"/>
              <a:t>変数</a:t>
            </a:r>
            <a:r>
              <a:rPr lang="ja-JP" altLang="en-US" dirty="0" smtClean="0"/>
              <a:t>減少法，ラッパー法</a:t>
            </a:r>
            <a:endParaRPr kumimoji="1" lang="en-US" altLang="ja-JP" dirty="0" smtClean="0"/>
          </a:p>
          <a:p>
            <a:pPr lvl="1"/>
            <a:endParaRPr kumimoji="1" lang="en-US" altLang="ja-JP" dirty="0" smtClean="0"/>
          </a:p>
          <a:p>
            <a:r>
              <a:rPr kumimoji="1" lang="ja-JP" altLang="en-US" dirty="0" smtClean="0"/>
              <a:t>モデルは</a:t>
            </a:r>
            <a:r>
              <a:rPr kumimoji="1" lang="en-US" altLang="ja-JP" dirty="0" smtClean="0"/>
              <a:t>3</a:t>
            </a:r>
            <a:r>
              <a:rPr kumimoji="1" lang="ja-JP" altLang="en-US" dirty="0" smtClean="0"/>
              <a:t>種類使用</a:t>
            </a:r>
            <a:endParaRPr kumimoji="1" lang="en-US" altLang="ja-JP" dirty="0" smtClean="0"/>
          </a:p>
          <a:p>
            <a:pPr lvl="1"/>
            <a:r>
              <a:rPr kumimoji="1" lang="ja-JP" altLang="en-US" dirty="0" smtClean="0"/>
              <a:t>ロジスティック回帰，決定木，ベイジアンネット</a:t>
            </a:r>
            <a:endParaRPr kumimoji="1" lang="en-US" altLang="ja-JP" dirty="0" smtClean="0"/>
          </a:p>
          <a:p>
            <a:pPr lvl="1"/>
            <a:endParaRPr lang="en-US" altLang="ja-JP" dirty="0"/>
          </a:p>
          <a:p>
            <a:pPr marL="457200" lvl="1" indent="0">
              <a:buNone/>
            </a:pPr>
            <a:endParaRPr kumimoji="1" lang="en-US" altLang="ja-JP"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5" name="テキスト ボックス 4"/>
          <p:cNvSpPr txBox="1"/>
          <p:nvPr/>
        </p:nvSpPr>
        <p:spPr>
          <a:xfrm>
            <a:off x="1691680" y="6193835"/>
            <a:ext cx="5032211" cy="369332"/>
          </a:xfrm>
          <a:prstGeom prst="rect">
            <a:avLst/>
          </a:prstGeom>
          <a:noFill/>
        </p:spPr>
        <p:txBody>
          <a:bodyPr wrap="non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kumimoji="1" lang="en-US" altLang="ja-JP" smtClean="0">
                <a:solidFill>
                  <a:schemeClr val="bg1">
                    <a:lumMod val="50000"/>
                  </a:schemeClr>
                </a:solidFill>
              </a:rPr>
              <a:t>[</a:t>
            </a:r>
            <a:r>
              <a:rPr lang="en-US" altLang="ja-JP">
                <a:solidFill>
                  <a:schemeClr val="bg1">
                    <a:lumMod val="50000"/>
                  </a:schemeClr>
                </a:solidFill>
              </a:rPr>
              <a:t>5</a:t>
            </a:r>
            <a:r>
              <a:rPr lang="en-US" altLang="ja-JP" smtClean="0">
                <a:solidFill>
                  <a:schemeClr val="bg1">
                    <a:lumMod val="50000"/>
                  </a:schemeClr>
                </a:solidFill>
              </a:rPr>
              <a:t>] </a:t>
            </a:r>
            <a:r>
              <a:rPr lang="en-US" altLang="ja-JP">
                <a:solidFill>
                  <a:schemeClr val="bg1">
                    <a:lumMod val="50000"/>
                  </a:schemeClr>
                </a:solidFill>
              </a:rPr>
              <a:t>weka </a:t>
            </a:r>
            <a:r>
              <a:rPr lang="en-US" altLang="ja-JP" smtClean="0">
                <a:solidFill>
                  <a:schemeClr val="bg1">
                    <a:lumMod val="50000"/>
                  </a:schemeClr>
                </a:solidFill>
              </a:rPr>
              <a:t>: http</a:t>
            </a:r>
            <a:r>
              <a:rPr lang="en-US" altLang="ja-JP">
                <a:solidFill>
                  <a:schemeClr val="bg1">
                    <a:lumMod val="50000"/>
                  </a:schemeClr>
                </a:solidFill>
              </a:rPr>
              <a:t>://www.cs.waikato.ac.nz/ml/weka/</a:t>
            </a:r>
            <a:endParaRPr kumimoji="1" lang="ja-JP" altLang="en-US" dirty="0">
              <a:solidFill>
                <a:schemeClr val="bg1">
                  <a:lumMod val="50000"/>
                </a:schemeClr>
              </a:solidFill>
            </a:endParaRPr>
          </a:p>
        </p:txBody>
      </p:sp>
    </p:spTree>
    <p:extLst>
      <p:ext uri="{BB962C8B-B14F-4D97-AF65-F5344CB8AC3E}">
        <p14:creationId xmlns:p14="http://schemas.microsoft.com/office/powerpoint/2010/main" val="688439586"/>
      </p:ext>
    </p:extLst>
  </p:cSld>
  <p:clrMapOvr>
    <a:masterClrMapping/>
  </p:clrMapOvr>
  <mc:AlternateContent xmlns:mc="http://schemas.openxmlformats.org/markup-compatibility/2006">
    <mc:Choice xmlns:p14="http://schemas.microsoft.com/office/powerpoint/2010/main" Requires="p14">
      <p:transition spd="slow" p14:dur="2000" advTm="39929"/>
    </mc:Choice>
    <mc:Fallback>
      <p:transition spd="slow" advTm="39929"/>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smtClean="0"/>
              <a:t>予測モデルの評価と有用な特徴量の調査</a:t>
            </a:r>
            <a:endParaRPr kumimoji="1" lang="en-US" altLang="ja-JP" smtClean="0"/>
          </a:p>
          <a:p>
            <a:pPr lvl="1"/>
            <a:r>
              <a:rPr kumimoji="1" lang="en-US" altLang="ja-JP" smtClean="0"/>
              <a:t>5</a:t>
            </a:r>
            <a:r>
              <a:rPr kumimoji="1" lang="ja-JP" altLang="en-US" smtClean="0"/>
              <a:t>つのソフトウェアに提案手法を適用</a:t>
            </a:r>
            <a:endParaRPr kumimoji="1" lang="en-US" altLang="ja-JP" smtClean="0"/>
          </a:p>
          <a:p>
            <a:pPr lvl="1"/>
            <a:endParaRPr lang="en-US" altLang="ja-JP" smtClean="0"/>
          </a:p>
          <a:p>
            <a:pPr lvl="1"/>
            <a:endParaRPr lang="en-US" altLang="ja-JP"/>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404777360"/>
              </p:ext>
            </p:extLst>
          </p:nvPr>
        </p:nvGraphicFramePr>
        <p:xfrm>
          <a:off x="107504" y="3645024"/>
          <a:ext cx="8928993" cy="2377440"/>
        </p:xfrm>
        <a:graphic>
          <a:graphicData uri="http://schemas.openxmlformats.org/drawingml/2006/table">
            <a:tbl>
              <a:tblPr firstRow="1" bandRow="1">
                <a:tableStyleId>{EB344D84-9AFB-497E-A393-DC336BA19D2E}</a:tableStyleId>
              </a:tblPr>
              <a:tblGrid>
                <a:gridCol w="1536958"/>
                <a:gridCol w="2268842"/>
                <a:gridCol w="5123193"/>
              </a:tblGrid>
              <a:tr h="370840">
                <a:tc>
                  <a:txBody>
                    <a:bodyPr/>
                    <a:lstStyle/>
                    <a:p>
                      <a:pPr algn="ctr"/>
                      <a:r>
                        <a:rPr kumimoji="1" lang="ja-JP" altLang="en-US" sz="2000" b="0" smtClean="0">
                          <a:solidFill>
                            <a:sysClr val="windowText" lastClr="000000"/>
                          </a:solidFill>
                        </a:rPr>
                        <a:t>ソフトウェア</a:t>
                      </a:r>
                      <a:endParaRPr kumimoji="1" lang="ja-JP" altLang="en-US" sz="2000" b="0">
                        <a:solidFill>
                          <a:sysClr val="windowText" lastClr="000000"/>
                        </a:solidFill>
                      </a:endParaRPr>
                    </a:p>
                  </a:txBody>
                  <a:tcPr>
                    <a:lnR w="12700" cap="flat" cmpd="sng" algn="ctr">
                      <a:solidFill>
                        <a:schemeClr val="tx1"/>
                      </a:solidFill>
                      <a:prstDash val="solid"/>
                      <a:round/>
                      <a:headEnd type="none" w="med" len="med"/>
                      <a:tailEnd type="none" w="med" len="med"/>
                    </a:lnR>
                    <a:solidFill>
                      <a:srgbClr val="FFFF00"/>
                    </a:solidFill>
                  </a:tcPr>
                </a:tc>
                <a:tc>
                  <a:txBody>
                    <a:bodyPr/>
                    <a:lstStyle/>
                    <a:p>
                      <a:pPr algn="ctr"/>
                      <a:r>
                        <a:rPr kumimoji="1" lang="ja-JP" altLang="en-US" sz="2000" b="0" smtClean="0">
                          <a:solidFill>
                            <a:sysClr val="windowText" lastClr="000000"/>
                          </a:solidFill>
                        </a:rPr>
                        <a:t>メソッド抽出事例数</a:t>
                      </a:r>
                      <a:endParaRPr kumimoji="1" lang="ja-JP" altLang="en-US" sz="2000" b="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FFFF00"/>
                    </a:solidFill>
                  </a:tcPr>
                </a:tc>
                <a:tc>
                  <a:txBody>
                    <a:bodyPr/>
                    <a:lstStyle/>
                    <a:p>
                      <a:pPr algn="ctr"/>
                      <a:r>
                        <a:rPr kumimoji="1" lang="ja-JP" altLang="en-US" sz="2000" b="0" smtClean="0">
                          <a:solidFill>
                            <a:sysClr val="windowText" lastClr="000000"/>
                          </a:solidFill>
                        </a:rPr>
                        <a:t>データセット中のメソッド数 </a:t>
                      </a:r>
                      <a:r>
                        <a:rPr kumimoji="1" lang="en-US" altLang="ja-JP" sz="2000" b="0" smtClean="0">
                          <a:solidFill>
                            <a:sysClr val="windowText" lastClr="000000"/>
                          </a:solidFill>
                        </a:rPr>
                        <a:t>(</a:t>
                      </a:r>
                      <a:r>
                        <a:rPr kumimoji="1" lang="ja-JP" altLang="en-US" sz="2000" b="0" smtClean="0">
                          <a:solidFill>
                            <a:sysClr val="windowText" lastClr="000000"/>
                          </a:solidFill>
                        </a:rPr>
                        <a:t>抽出有 </a:t>
                      </a:r>
                      <a:r>
                        <a:rPr kumimoji="1" lang="en-US" altLang="ja-JP" sz="2000" b="0" smtClean="0">
                          <a:solidFill>
                            <a:sysClr val="windowText" lastClr="000000"/>
                          </a:solidFill>
                        </a:rPr>
                        <a:t>: </a:t>
                      </a:r>
                      <a:r>
                        <a:rPr kumimoji="1" lang="ja-JP" altLang="en-US" sz="2000" b="0" smtClean="0">
                          <a:solidFill>
                            <a:sysClr val="windowText" lastClr="000000"/>
                          </a:solidFill>
                        </a:rPr>
                        <a:t>抽出無</a:t>
                      </a:r>
                      <a:r>
                        <a:rPr kumimoji="1" lang="en-US" altLang="ja-JP" sz="2000" b="0" smtClean="0">
                          <a:solidFill>
                            <a:sysClr val="windowText" lastClr="000000"/>
                          </a:solidFill>
                        </a:rPr>
                        <a:t>)</a:t>
                      </a:r>
                      <a:endParaRPr kumimoji="1" lang="ja-JP" altLang="en-US" sz="2000" b="0">
                        <a:solidFill>
                          <a:sysClr val="windowText" lastClr="000000"/>
                        </a:solidFill>
                      </a:endParaRPr>
                    </a:p>
                  </a:txBody>
                  <a:tcPr>
                    <a:lnL w="12700" cap="flat" cmpd="sng" algn="ctr">
                      <a:solidFill>
                        <a:schemeClr val="tx1"/>
                      </a:solidFill>
                      <a:prstDash val="solid"/>
                      <a:round/>
                      <a:headEnd type="none" w="med" len="med"/>
                      <a:tailEnd type="none" w="med" len="med"/>
                    </a:lnL>
                    <a:solidFill>
                      <a:srgbClr val="FFFF00"/>
                    </a:solidFill>
                  </a:tcPr>
                </a:tc>
              </a:tr>
              <a:tr h="370840">
                <a:tc>
                  <a:txBody>
                    <a:bodyPr/>
                    <a:lstStyle/>
                    <a:p>
                      <a:pPr algn="ctr"/>
                      <a:r>
                        <a:rPr kumimoji="1" lang="en-US" altLang="ja-JP" sz="2000" b="0" smtClean="0"/>
                        <a:t>Ant</a:t>
                      </a:r>
                      <a:endParaRPr kumimoji="1" lang="ja-JP" altLang="en-US" sz="2000" b="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FFAF"/>
                    </a:solidFill>
                  </a:tcPr>
                </a:tc>
                <a:tc>
                  <a:txBody>
                    <a:bodyPr/>
                    <a:lstStyle/>
                    <a:p>
                      <a:pPr algn="ctr"/>
                      <a:r>
                        <a:rPr kumimoji="1" lang="en-US" altLang="ja-JP" sz="2000" b="0" smtClean="0"/>
                        <a:t>766</a:t>
                      </a:r>
                      <a:endParaRPr kumimoji="1" lang="ja-JP" altLang="en-US" sz="2000"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FFAF"/>
                    </a:solidFill>
                  </a:tcPr>
                </a:tc>
                <a:tc>
                  <a:txBody>
                    <a:bodyPr/>
                    <a:lstStyle/>
                    <a:p>
                      <a:pPr algn="ctr"/>
                      <a:r>
                        <a:rPr kumimoji="1" lang="en-US" altLang="ja-JP" sz="2000" b="0" smtClean="0"/>
                        <a:t>1532 (766</a:t>
                      </a:r>
                      <a:r>
                        <a:rPr kumimoji="1" lang="en-US" altLang="ja-JP" sz="2000" b="0" baseline="0" smtClean="0"/>
                        <a:t> : 766</a:t>
                      </a:r>
                      <a:r>
                        <a:rPr kumimoji="1" lang="en-US" altLang="ja-JP" sz="2000" b="0" smtClean="0"/>
                        <a:t>)</a:t>
                      </a:r>
                      <a:endParaRPr kumimoji="1" lang="ja-JP" altLang="en-US" sz="2000" b="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FFFFAF"/>
                    </a:solidFill>
                  </a:tcPr>
                </a:tc>
              </a:tr>
              <a:tr h="370840">
                <a:tc>
                  <a:txBody>
                    <a:bodyPr/>
                    <a:lstStyle/>
                    <a:p>
                      <a:pPr algn="ctr"/>
                      <a:r>
                        <a:rPr kumimoji="1" lang="en-US" altLang="ja-JP" sz="2000" b="0" smtClean="0"/>
                        <a:t>ArgoUML</a:t>
                      </a: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2000" b="0" smtClean="0"/>
                        <a:t>740</a:t>
                      </a:r>
                      <a:endParaRPr kumimoji="1" lang="ja-JP" altLang="en-US" sz="2000"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2000" b="0" smtClean="0"/>
                        <a:t>1480 (740 : 740)</a:t>
                      </a:r>
                      <a:endParaRPr kumimoji="1" lang="ja-JP" altLang="en-US" sz="2000" b="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70840">
                <a:tc>
                  <a:txBody>
                    <a:bodyPr/>
                    <a:lstStyle/>
                    <a:p>
                      <a:pPr algn="ctr"/>
                      <a:r>
                        <a:rPr kumimoji="1" lang="en-US" altLang="ja-JP" sz="2000" b="0" smtClean="0"/>
                        <a:t>jEdit</a:t>
                      </a: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AF"/>
                    </a:solidFill>
                  </a:tcPr>
                </a:tc>
                <a:tc>
                  <a:txBody>
                    <a:bodyPr/>
                    <a:lstStyle/>
                    <a:p>
                      <a:pPr algn="ctr"/>
                      <a:r>
                        <a:rPr kumimoji="1" lang="en-US" altLang="ja-JP" sz="2000" b="0" smtClean="0"/>
                        <a:t>502</a:t>
                      </a:r>
                      <a:endParaRPr kumimoji="1" lang="ja-JP" altLang="en-US" sz="2000"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AF"/>
                    </a:solidFill>
                  </a:tcPr>
                </a:tc>
                <a:tc>
                  <a:txBody>
                    <a:bodyPr/>
                    <a:lstStyle/>
                    <a:p>
                      <a:pPr algn="ctr"/>
                      <a:r>
                        <a:rPr kumimoji="1" lang="en-US" altLang="ja-JP" sz="2000" b="0" smtClean="0"/>
                        <a:t>1004 (502 : 502)</a:t>
                      </a:r>
                      <a:endParaRPr kumimoji="1" lang="ja-JP" altLang="en-US" sz="2000" b="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AF"/>
                    </a:solidFill>
                  </a:tcPr>
                </a:tc>
              </a:tr>
              <a:tr h="370840">
                <a:tc>
                  <a:txBody>
                    <a:bodyPr/>
                    <a:lstStyle/>
                    <a:p>
                      <a:pPr algn="ctr"/>
                      <a:r>
                        <a:rPr kumimoji="1" lang="en-US" altLang="ja-JP" sz="2000" b="0" smtClean="0"/>
                        <a:t>jFreeChart</a:t>
                      </a: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2000" b="0" smtClean="0"/>
                        <a:t>90</a:t>
                      </a:r>
                      <a:endParaRPr kumimoji="1" lang="ja-JP" altLang="en-US" sz="2000"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2000" b="0" smtClean="0"/>
                        <a:t>180 (90</a:t>
                      </a:r>
                      <a:r>
                        <a:rPr kumimoji="1" lang="en-US" altLang="ja-JP" sz="2000" b="0" baseline="0" smtClean="0"/>
                        <a:t> : 90</a:t>
                      </a:r>
                      <a:r>
                        <a:rPr kumimoji="1" lang="en-US" altLang="ja-JP" sz="2000" b="0" smtClean="0"/>
                        <a:t>)</a:t>
                      </a:r>
                      <a:endParaRPr kumimoji="1" lang="ja-JP" altLang="en-US" sz="2000" b="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70840">
                <a:tc>
                  <a:txBody>
                    <a:bodyPr/>
                    <a:lstStyle/>
                    <a:p>
                      <a:pPr algn="ctr"/>
                      <a:r>
                        <a:rPr kumimoji="1" lang="en-US" altLang="ja-JP" sz="2000" b="0" smtClean="0"/>
                        <a:t>Mylyn</a:t>
                      </a: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FFAF"/>
                    </a:solidFill>
                  </a:tcPr>
                </a:tc>
                <a:tc>
                  <a:txBody>
                    <a:bodyPr/>
                    <a:lstStyle/>
                    <a:p>
                      <a:pPr algn="ctr"/>
                      <a:r>
                        <a:rPr kumimoji="1" lang="en-US" altLang="ja-JP" sz="2000" b="0" smtClean="0"/>
                        <a:t>490</a:t>
                      </a:r>
                      <a:endParaRPr kumimoji="1" lang="ja-JP" altLang="en-US" sz="2000"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FFAF"/>
                    </a:solidFill>
                  </a:tcPr>
                </a:tc>
                <a:tc>
                  <a:txBody>
                    <a:bodyPr/>
                    <a:lstStyle/>
                    <a:p>
                      <a:pPr algn="ctr"/>
                      <a:r>
                        <a:rPr kumimoji="1" lang="en-US" altLang="ja-JP" sz="2000" b="0" smtClean="0"/>
                        <a:t>980 (490 : 490)</a:t>
                      </a:r>
                      <a:endParaRPr kumimoji="1" lang="ja-JP" altLang="en-US" sz="2000" b="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FFFFAF"/>
                    </a:solidFill>
                  </a:tcPr>
                </a:tc>
              </a:tr>
            </a:tbl>
          </a:graphicData>
        </a:graphic>
      </p:graphicFrame>
    </p:spTree>
    <p:extLst>
      <p:ext uri="{BB962C8B-B14F-4D97-AF65-F5344CB8AC3E}">
        <p14:creationId xmlns:p14="http://schemas.microsoft.com/office/powerpoint/2010/main" val="4121590721"/>
      </p:ext>
    </p:extLst>
  </p:cSld>
  <p:clrMapOvr>
    <a:masterClrMapping/>
  </p:clrMapOvr>
  <mc:AlternateContent xmlns:mc="http://schemas.openxmlformats.org/markup-compatibility/2006">
    <mc:Choice xmlns:p14="http://schemas.microsoft.com/office/powerpoint/2010/main" Requires="p14">
      <p:transition spd="slow" p14:dur="2000" advTm="46781"/>
    </mc:Choice>
    <mc:Fallback>
      <p:transition spd="slow" advTm="46781"/>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実験方法</a:t>
            </a:r>
            <a:endParaRPr kumimoji="1" lang="ja-JP" altLang="en-US"/>
          </a:p>
        </p:txBody>
      </p:sp>
      <p:sp>
        <p:nvSpPr>
          <p:cNvPr id="3" name="コンテンツ プレースホルダー 2"/>
          <p:cNvSpPr>
            <a:spLocks noGrp="1"/>
          </p:cNvSpPr>
          <p:nvPr>
            <p:ph idx="1"/>
          </p:nvPr>
        </p:nvSpPr>
        <p:spPr>
          <a:xfrm>
            <a:off x="457200" y="1600201"/>
            <a:ext cx="8579296" cy="1972815"/>
          </a:xfrm>
        </p:spPr>
        <p:txBody>
          <a:bodyPr/>
          <a:lstStyle/>
          <a:p>
            <a:r>
              <a:rPr lang="ja-JP" altLang="en-US" dirty="0" smtClean="0"/>
              <a:t>モデルの構築，評価に交差</a:t>
            </a:r>
            <a:r>
              <a:rPr lang="ja-JP" altLang="en-US" dirty="0"/>
              <a:t>検定</a:t>
            </a:r>
            <a:r>
              <a:rPr lang="ja-JP" altLang="en-US" dirty="0" smtClean="0"/>
              <a:t>を用いる</a:t>
            </a:r>
            <a:endParaRPr lang="en-US" altLang="ja-JP" dirty="0" smtClean="0"/>
          </a:p>
          <a:p>
            <a:pPr lvl="1"/>
            <a:r>
              <a:rPr lang="ja-JP" altLang="en-US" dirty="0" smtClean="0"/>
              <a:t>データセットを学習セットと評価セットに分割</a:t>
            </a:r>
            <a:endParaRPr lang="en-US" altLang="ja-JP" dirty="0"/>
          </a:p>
          <a:p>
            <a:r>
              <a:rPr lang="ja-JP" altLang="en-US" dirty="0" smtClean="0"/>
              <a:t>評価セットの</a:t>
            </a:r>
            <a:r>
              <a:rPr lang="ja-JP" altLang="en-US" dirty="0" smtClean="0"/>
              <a:t>割合</a:t>
            </a:r>
            <a:r>
              <a:rPr lang="ja-JP" altLang="en-US" dirty="0" smtClean="0"/>
              <a:t>を変化させる</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622127117"/>
              </p:ext>
            </p:extLst>
          </p:nvPr>
        </p:nvGraphicFramePr>
        <p:xfrm>
          <a:off x="1043608" y="3573016"/>
          <a:ext cx="6768752" cy="2743200"/>
        </p:xfrm>
        <a:graphic>
          <a:graphicData uri="http://schemas.openxmlformats.org/drawingml/2006/table">
            <a:tbl>
              <a:tblPr firstRow="1" bandRow="1">
                <a:tableStyleId>{EB344D84-9AFB-497E-A393-DC336BA19D2E}</a:tableStyleId>
              </a:tblPr>
              <a:tblGrid>
                <a:gridCol w="1909135"/>
                <a:gridCol w="4859617"/>
              </a:tblGrid>
              <a:tr h="457200">
                <a:tc>
                  <a:txBody>
                    <a:bodyPr/>
                    <a:lstStyle/>
                    <a:p>
                      <a:pPr algn="ctr"/>
                      <a:r>
                        <a:rPr kumimoji="1" lang="ja-JP" altLang="en-US" sz="2400" b="0" smtClean="0">
                          <a:solidFill>
                            <a:sysClr val="windowText" lastClr="000000"/>
                          </a:solidFill>
                        </a:rPr>
                        <a:t>学習セット</a:t>
                      </a:r>
                      <a:endParaRPr kumimoji="1" lang="ja-JP" altLang="en-US" sz="2400" b="0">
                        <a:solidFill>
                          <a:sysClr val="windowText" lastClr="000000"/>
                        </a:solidFill>
                      </a:endParaRPr>
                    </a:p>
                  </a:txBody>
                  <a:tcPr>
                    <a:lnR w="28575" cap="flat" cmpd="sng" algn="ctr">
                      <a:solidFill>
                        <a:schemeClr val="tx1"/>
                      </a:solidFill>
                      <a:prstDash val="solid"/>
                      <a:round/>
                      <a:headEnd type="none" w="med" len="med"/>
                      <a:tailEnd type="none" w="med" len="med"/>
                    </a:lnR>
                    <a:solidFill>
                      <a:srgbClr val="FFFF00"/>
                    </a:solidFill>
                  </a:tcPr>
                </a:tc>
                <a:tc>
                  <a:txBody>
                    <a:bodyPr/>
                    <a:lstStyle/>
                    <a:p>
                      <a:pPr algn="ctr"/>
                      <a:r>
                        <a:rPr kumimoji="1" lang="ja-JP" altLang="en-US" sz="2400" b="0" smtClean="0">
                          <a:solidFill>
                            <a:sysClr val="windowText" lastClr="000000"/>
                          </a:solidFill>
                        </a:rPr>
                        <a:t>評価セットの割合</a:t>
                      </a:r>
                      <a:r>
                        <a:rPr kumimoji="1" lang="ja-JP" altLang="en-US" sz="2400" b="0" baseline="0" smtClean="0">
                          <a:solidFill>
                            <a:sysClr val="windowText" lastClr="000000"/>
                          </a:solidFill>
                        </a:rPr>
                        <a:t> </a:t>
                      </a:r>
                      <a:r>
                        <a:rPr kumimoji="1" lang="en-US" altLang="ja-JP" sz="2400" b="0" baseline="0" smtClean="0">
                          <a:solidFill>
                            <a:sysClr val="windowText" lastClr="000000"/>
                          </a:solidFill>
                        </a:rPr>
                        <a:t>(</a:t>
                      </a:r>
                      <a:r>
                        <a:rPr kumimoji="1" lang="ja-JP" altLang="en-US" sz="2400" b="0" baseline="0" smtClean="0">
                          <a:solidFill>
                            <a:sysClr val="windowText" lastClr="000000"/>
                          </a:solidFill>
                        </a:rPr>
                        <a:t>抽出有 </a:t>
                      </a:r>
                      <a:r>
                        <a:rPr kumimoji="1" lang="en-US" altLang="ja-JP" sz="2400" b="0" baseline="0" smtClean="0">
                          <a:solidFill>
                            <a:sysClr val="windowText" lastClr="000000"/>
                          </a:solidFill>
                        </a:rPr>
                        <a:t>: </a:t>
                      </a:r>
                      <a:r>
                        <a:rPr kumimoji="1" lang="ja-JP" altLang="en-US" sz="2400" b="0" baseline="0" smtClean="0">
                          <a:solidFill>
                            <a:sysClr val="windowText" lastClr="000000"/>
                          </a:solidFill>
                        </a:rPr>
                        <a:t>抽出無</a:t>
                      </a:r>
                      <a:r>
                        <a:rPr kumimoji="1" lang="en-US" altLang="ja-JP" sz="2400" b="0" baseline="0" smtClean="0">
                          <a:solidFill>
                            <a:sysClr val="windowText" lastClr="000000"/>
                          </a:solidFill>
                        </a:rPr>
                        <a:t>)</a:t>
                      </a:r>
                      <a:endParaRPr kumimoji="1" lang="ja-JP" altLang="en-US" sz="2400" b="0">
                        <a:solidFill>
                          <a:sysClr val="windowText" lastClr="000000"/>
                        </a:solidFill>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FFFF00"/>
                    </a:solidFill>
                  </a:tcPr>
                </a:tc>
              </a:tr>
              <a:tr h="370840">
                <a:tc rowSpan="5">
                  <a:txBody>
                    <a:bodyPr/>
                    <a:lstStyle/>
                    <a:p>
                      <a:pPr algn="ctr"/>
                      <a:r>
                        <a:rPr kumimoji="1" lang="en-US" altLang="ja-JP" sz="2800" b="0" smtClean="0"/>
                        <a:t>50:50</a:t>
                      </a:r>
                      <a:endParaRPr kumimoji="1" lang="ja-JP" altLang="en-US" sz="2800" b="0"/>
                    </a:p>
                  </a:txBody>
                  <a:tcPr anchor="ctr">
                    <a:lnR w="28575" cap="flat" cmpd="sng" algn="ctr">
                      <a:solidFill>
                        <a:schemeClr val="tx1"/>
                      </a:solidFill>
                      <a:prstDash val="solid"/>
                      <a:round/>
                      <a:headEnd type="none" w="med" len="med"/>
                      <a:tailEnd type="none" w="med" len="med"/>
                    </a:lnR>
                    <a:solidFill>
                      <a:srgbClr val="FFFFAF"/>
                    </a:solidFill>
                  </a:tcPr>
                </a:tc>
                <a:tc>
                  <a:txBody>
                    <a:bodyPr/>
                    <a:lstStyle/>
                    <a:p>
                      <a:pPr algn="ctr"/>
                      <a:r>
                        <a:rPr kumimoji="1" lang="en-US" altLang="ja-JP" sz="2400" b="0" smtClean="0"/>
                        <a:t>50:50</a:t>
                      </a:r>
                      <a:endParaRPr kumimoji="1" lang="ja-JP" altLang="en-US" sz="2400" b="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FFAF"/>
                    </a:solidFill>
                  </a:tcPr>
                </a:tc>
              </a:tr>
              <a:tr h="370840">
                <a:tc vMerge="1">
                  <a:txBody>
                    <a:bodyPr/>
                    <a:lstStyle/>
                    <a:p>
                      <a:pPr algn="ct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2400" b="0" smtClean="0"/>
                        <a:t>40:60</a:t>
                      </a:r>
                      <a:endParaRPr kumimoji="1" lang="ja-JP" altLang="en-US" sz="2400" b="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70840">
                <a:tc vMerge="1">
                  <a:txBody>
                    <a:bodyPr/>
                    <a:lstStyle/>
                    <a:p>
                      <a:pPr algn="ct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AF"/>
                    </a:solidFill>
                  </a:tcPr>
                </a:tc>
                <a:tc>
                  <a:txBody>
                    <a:bodyPr/>
                    <a:lstStyle/>
                    <a:p>
                      <a:pPr algn="ctr"/>
                      <a:r>
                        <a:rPr kumimoji="1" lang="en-US" altLang="ja-JP" sz="2400" b="0" smtClean="0"/>
                        <a:t>30:70</a:t>
                      </a:r>
                      <a:endParaRPr kumimoji="1" lang="ja-JP" altLang="en-US" sz="2400" b="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AF"/>
                    </a:solidFill>
                  </a:tcPr>
                </a:tc>
              </a:tr>
              <a:tr h="370840">
                <a:tc vMerge="1">
                  <a:txBody>
                    <a:bodyPr/>
                    <a:lstStyle/>
                    <a:p>
                      <a:pPr algn="ct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2400" b="0" smtClean="0"/>
                        <a:t>20:80</a:t>
                      </a:r>
                      <a:endParaRPr kumimoji="1" lang="ja-JP" altLang="en-US" sz="2400" b="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70840">
                <a:tc vMerge="1">
                  <a:txBody>
                    <a:bodyPr/>
                    <a:lstStyle/>
                    <a:p>
                      <a:pPr algn="ct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FFAF"/>
                    </a:solidFill>
                  </a:tcPr>
                </a:tc>
                <a:tc>
                  <a:txBody>
                    <a:bodyPr/>
                    <a:lstStyle/>
                    <a:p>
                      <a:pPr algn="ctr"/>
                      <a:r>
                        <a:rPr kumimoji="1" lang="en-US" altLang="ja-JP" sz="2400" b="0" smtClean="0"/>
                        <a:t>10:90</a:t>
                      </a:r>
                      <a:endParaRPr kumimoji="1" lang="ja-JP" altLang="en-US" sz="2400" b="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FFAF"/>
                    </a:solidFill>
                  </a:tcPr>
                </a:tc>
              </a:tr>
            </a:tbl>
          </a:graphicData>
        </a:graphic>
      </p:graphicFrame>
    </p:spTree>
    <p:extLst>
      <p:ext uri="{BB962C8B-B14F-4D97-AF65-F5344CB8AC3E}">
        <p14:creationId xmlns:p14="http://schemas.microsoft.com/office/powerpoint/2010/main" val="1703650457"/>
      </p:ext>
    </p:extLst>
  </p:cSld>
  <p:clrMapOvr>
    <a:masterClrMapping/>
  </p:clrMapOvr>
  <mc:AlternateContent xmlns:mc="http://schemas.openxmlformats.org/markup-compatibility/2006">
    <mc:Choice xmlns:p14="http://schemas.microsoft.com/office/powerpoint/2010/main" Requires="p14">
      <p:transition spd="slow" p14:dur="2000" advTm="57762"/>
    </mc:Choice>
    <mc:Fallback>
      <p:transition spd="slow" advTm="57762"/>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評価尺度</a:t>
            </a:r>
            <a:endParaRPr kumimoji="1" lang="ja-JP" altLang="en-US"/>
          </a:p>
        </p:txBody>
      </p:sp>
      <p:sp>
        <p:nvSpPr>
          <p:cNvPr id="3" name="コンテンツ プレースホルダー 2"/>
          <p:cNvSpPr>
            <a:spLocks noGrp="1"/>
          </p:cNvSpPr>
          <p:nvPr>
            <p:ph idx="1"/>
          </p:nvPr>
        </p:nvSpPr>
        <p:spPr/>
        <p:txBody>
          <a:bodyPr/>
          <a:lstStyle/>
          <a:p>
            <a:r>
              <a:rPr kumimoji="1" lang="en-US" altLang="ja-JP" smtClean="0"/>
              <a:t>Precision</a:t>
            </a:r>
          </a:p>
          <a:p>
            <a:pPr lvl="1"/>
            <a:r>
              <a:rPr lang="ja-JP" altLang="en-US" smtClean="0"/>
              <a:t>推薦されたメソッドのうち，抽出が行われたメソッドの割合</a:t>
            </a:r>
            <a:endParaRPr lang="en-US" altLang="ja-JP" smtClean="0"/>
          </a:p>
          <a:p>
            <a:r>
              <a:rPr kumimoji="1" lang="en-US" altLang="ja-JP" smtClean="0"/>
              <a:t>Recall</a:t>
            </a:r>
          </a:p>
          <a:p>
            <a:pPr lvl="1"/>
            <a:r>
              <a:rPr lang="ja-JP" altLang="en-US" smtClean="0"/>
              <a:t>データセット中の抽出が行われたメソッドのうち，モデルによって推薦されたメソッドの割合</a:t>
            </a:r>
            <a:endParaRPr lang="en-US" altLang="ja-JP"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1361617997"/>
      </p:ext>
    </p:extLst>
  </p:cSld>
  <p:clrMapOvr>
    <a:masterClrMapping/>
  </p:clrMapOvr>
  <mc:AlternateContent xmlns:mc="http://schemas.openxmlformats.org/markup-compatibility/2006">
    <mc:Choice xmlns:p14="http://schemas.microsoft.com/office/powerpoint/2010/main" Requires="p14">
      <p:transition spd="slow" p14:dur="2000" advTm="36540"/>
    </mc:Choice>
    <mc:Fallback>
      <p:transition spd="slow" advTm="3654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実験</a:t>
            </a:r>
            <a:r>
              <a:rPr lang="ja-JP" altLang="en-US" smtClean="0"/>
              <a:t>結果 </a:t>
            </a:r>
            <a:r>
              <a:rPr lang="en-US" altLang="ja-JP" smtClean="0"/>
              <a:t>: Precision</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graphicFrame>
        <p:nvGraphicFramePr>
          <p:cNvPr id="5" name="グラフ 4"/>
          <p:cNvGraphicFramePr>
            <a:graphicFrameLocks/>
          </p:cNvGraphicFramePr>
          <p:nvPr>
            <p:extLst>
              <p:ext uri="{D42A27DB-BD31-4B8C-83A1-F6EECF244321}">
                <p14:modId xmlns:p14="http://schemas.microsoft.com/office/powerpoint/2010/main" val="3742110727"/>
              </p:ext>
            </p:extLst>
          </p:nvPr>
        </p:nvGraphicFramePr>
        <p:xfrm>
          <a:off x="323528" y="1772816"/>
          <a:ext cx="8568952" cy="4464496"/>
        </p:xfrm>
        <a:graphic>
          <a:graphicData uri="http://schemas.openxmlformats.org/drawingml/2006/chart">
            <c:chart xmlns:c="http://schemas.openxmlformats.org/drawingml/2006/chart" xmlns:r="http://schemas.openxmlformats.org/officeDocument/2006/relationships" r:id="rId3"/>
          </a:graphicData>
        </a:graphic>
      </p:graphicFrame>
      <p:sp>
        <p:nvSpPr>
          <p:cNvPr id="6" name="角丸四角形吹き出し 5"/>
          <p:cNvSpPr/>
          <p:nvPr/>
        </p:nvSpPr>
        <p:spPr>
          <a:xfrm>
            <a:off x="107504" y="4725144"/>
            <a:ext cx="5040560" cy="1031086"/>
          </a:xfrm>
          <a:prstGeom prst="wedgeRoundRectCallout">
            <a:avLst>
              <a:gd name="adj1" fmla="val 33762"/>
              <a:gd name="adj2" fmla="val -88297"/>
              <a:gd name="adj3" fmla="val 16667"/>
            </a:avLst>
          </a:prstGeom>
          <a:solidFill>
            <a:srgbClr val="FFFFA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smtClean="0">
                <a:solidFill>
                  <a:schemeClr val="tx1"/>
                </a:solidFill>
              </a:rPr>
              <a:t>比較用のベースライン</a:t>
            </a:r>
            <a:endParaRPr lang="en-US" altLang="ja-JP" sz="2400" smtClean="0">
              <a:solidFill>
                <a:schemeClr val="tx1"/>
              </a:solidFill>
            </a:endParaRPr>
          </a:p>
          <a:p>
            <a:pPr algn="ctr"/>
            <a:r>
              <a:rPr kumimoji="1" lang="ja-JP" altLang="en-US" sz="2400" smtClean="0">
                <a:solidFill>
                  <a:schemeClr val="tx1"/>
                </a:solidFill>
              </a:rPr>
              <a:t>ランダム</a:t>
            </a:r>
            <a:r>
              <a:rPr kumimoji="1" lang="en-US" altLang="ja-JP" sz="2400" smtClean="0">
                <a:solidFill>
                  <a:schemeClr val="tx1"/>
                </a:solidFill>
              </a:rPr>
              <a:t>(50%)</a:t>
            </a:r>
            <a:r>
              <a:rPr kumimoji="1" lang="ja-JP" altLang="en-US" sz="2400" smtClean="0">
                <a:solidFill>
                  <a:schemeClr val="tx1"/>
                </a:solidFill>
              </a:rPr>
              <a:t>で分類するモデル</a:t>
            </a:r>
            <a:endParaRPr kumimoji="1" lang="ja-JP" altLang="en-US" sz="2400">
              <a:solidFill>
                <a:schemeClr val="tx1"/>
              </a:solidFill>
            </a:endParaRPr>
          </a:p>
        </p:txBody>
      </p:sp>
    </p:spTree>
    <p:custDataLst>
      <p:tags r:id="rId1"/>
    </p:custDataLst>
    <p:extLst>
      <p:ext uri="{BB962C8B-B14F-4D97-AF65-F5344CB8AC3E}">
        <p14:creationId xmlns:p14="http://schemas.microsoft.com/office/powerpoint/2010/main" val="241390661"/>
      </p:ext>
    </p:extLst>
  </p:cSld>
  <p:clrMapOvr>
    <a:masterClrMapping/>
  </p:clrMapOvr>
  <mc:AlternateContent xmlns:mc="http://schemas.openxmlformats.org/markup-compatibility/2006">
    <mc:Choice xmlns:p14="http://schemas.microsoft.com/office/powerpoint/2010/main" Requires="p14">
      <p:transition spd="slow" p14:dur="2000" advTm="65990"/>
    </mc:Choice>
    <mc:Fallback>
      <p:transition spd="slow" advTm="6599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実験結果 </a:t>
            </a:r>
            <a:r>
              <a:rPr lang="en-US" altLang="ja-JP"/>
              <a:t>: </a:t>
            </a:r>
            <a:r>
              <a:rPr lang="en-US" altLang="ja-JP" smtClean="0"/>
              <a:t>Recall</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graphicFrame>
        <p:nvGraphicFramePr>
          <p:cNvPr id="5" name="グラフ 4"/>
          <p:cNvGraphicFramePr>
            <a:graphicFrameLocks/>
          </p:cNvGraphicFramePr>
          <p:nvPr>
            <p:extLst>
              <p:ext uri="{D42A27DB-BD31-4B8C-83A1-F6EECF244321}">
                <p14:modId xmlns:p14="http://schemas.microsoft.com/office/powerpoint/2010/main" val="789885922"/>
              </p:ext>
            </p:extLst>
          </p:nvPr>
        </p:nvGraphicFramePr>
        <p:xfrm>
          <a:off x="324000" y="1764000"/>
          <a:ext cx="8568000" cy="44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55923268"/>
      </p:ext>
    </p:extLst>
  </p:cSld>
  <p:clrMapOvr>
    <a:masterClrMapping/>
  </p:clrMapOvr>
  <mc:AlternateContent xmlns:mc="http://schemas.openxmlformats.org/markup-compatibility/2006">
    <mc:Choice xmlns:p14="http://schemas.microsoft.com/office/powerpoint/2010/main" Requires="p14">
      <p:transition spd="slow" p14:dur="2000" advTm="30560"/>
    </mc:Choice>
    <mc:Fallback>
      <p:transition spd="slow" advTm="3056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実験結果 </a:t>
            </a:r>
            <a:r>
              <a:rPr kumimoji="1" lang="en-US" altLang="ja-JP" smtClean="0"/>
              <a:t>: </a:t>
            </a:r>
            <a:r>
              <a:rPr kumimoji="1" lang="ja-JP" altLang="en-US" smtClean="0"/>
              <a:t>特徴量</a:t>
            </a:r>
            <a:endParaRPr kumimoji="1" lang="ja-JP" altLang="en-US"/>
          </a:p>
        </p:txBody>
      </p:sp>
      <p:sp>
        <p:nvSpPr>
          <p:cNvPr id="3" name="コンテンツ プレースホルダー 2"/>
          <p:cNvSpPr>
            <a:spLocks noGrp="1"/>
          </p:cNvSpPr>
          <p:nvPr>
            <p:ph idx="1"/>
          </p:nvPr>
        </p:nvSpPr>
        <p:spPr>
          <a:xfrm>
            <a:off x="457200" y="1600201"/>
            <a:ext cx="8229600" cy="1252736"/>
          </a:xfrm>
        </p:spPr>
        <p:txBody>
          <a:bodyPr/>
          <a:lstStyle/>
          <a:p>
            <a:r>
              <a:rPr lang="ja-JP" altLang="en-US"/>
              <a:t>変数</a:t>
            </a:r>
            <a:r>
              <a:rPr lang="ja-JP" altLang="en-US" smtClean="0"/>
              <a:t>選択によって選択された回数をもとに，有用な特徴量</a:t>
            </a:r>
            <a:r>
              <a:rPr lang="ja-JP" altLang="en-US"/>
              <a:t>を調査</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34947563"/>
              </p:ext>
            </p:extLst>
          </p:nvPr>
        </p:nvGraphicFramePr>
        <p:xfrm>
          <a:off x="1547664" y="2745834"/>
          <a:ext cx="6696744" cy="3566160"/>
        </p:xfrm>
        <a:graphic>
          <a:graphicData uri="http://schemas.openxmlformats.org/drawingml/2006/table">
            <a:tbl>
              <a:tblPr firstRow="1" bandRow="1">
                <a:tableStyleId>{EB344D84-9AFB-497E-A393-DC336BA19D2E}</a:tableStyleId>
              </a:tblPr>
              <a:tblGrid>
                <a:gridCol w="3205888"/>
                <a:gridCol w="3490856"/>
              </a:tblGrid>
              <a:tr h="370840">
                <a:tc>
                  <a:txBody>
                    <a:bodyPr/>
                    <a:lstStyle/>
                    <a:p>
                      <a:r>
                        <a:rPr kumimoji="1" lang="ja-JP" altLang="en-US" sz="2000" b="0" dirty="0" smtClean="0">
                          <a:solidFill>
                            <a:sysClr val="windowText" lastClr="000000"/>
                          </a:solidFill>
                        </a:rPr>
                        <a:t>特徴量</a:t>
                      </a:r>
                      <a:endParaRPr kumimoji="1" lang="ja-JP" altLang="en-US" sz="2000" b="0" dirty="0">
                        <a:solidFill>
                          <a:sysClr val="windowText" lastClr="000000"/>
                        </a:solidFill>
                      </a:endParaRPr>
                    </a:p>
                  </a:txBody>
                  <a:tcPr>
                    <a:lnR w="12700" cap="flat" cmpd="sng" algn="ctr">
                      <a:solidFill>
                        <a:schemeClr val="tx1"/>
                      </a:solidFill>
                      <a:prstDash val="solid"/>
                      <a:round/>
                      <a:headEnd type="none" w="med" len="med"/>
                      <a:tailEnd type="none" w="med" len="med"/>
                    </a:lnR>
                    <a:solidFill>
                      <a:srgbClr val="FFFF00"/>
                    </a:solidFill>
                  </a:tcPr>
                </a:tc>
                <a:tc>
                  <a:txBody>
                    <a:bodyPr/>
                    <a:lstStyle/>
                    <a:p>
                      <a:pPr algn="r"/>
                      <a:r>
                        <a:rPr kumimoji="1" lang="ja-JP" altLang="en-US" sz="2000" b="0" smtClean="0">
                          <a:solidFill>
                            <a:sysClr val="windowText" lastClr="000000"/>
                          </a:solidFill>
                        </a:rPr>
                        <a:t>選択された回数</a:t>
                      </a:r>
                      <a:r>
                        <a:rPr kumimoji="1" lang="en-US" altLang="ja-JP" sz="2000" b="0" smtClean="0">
                          <a:solidFill>
                            <a:sysClr val="windowText" lastClr="000000"/>
                          </a:solidFill>
                        </a:rPr>
                        <a:t>(</a:t>
                      </a:r>
                      <a:r>
                        <a:rPr kumimoji="1" lang="ja-JP" altLang="en-US" sz="2000" b="0" smtClean="0">
                          <a:solidFill>
                            <a:sysClr val="windowText" lastClr="000000"/>
                          </a:solidFill>
                        </a:rPr>
                        <a:t>最大</a:t>
                      </a:r>
                      <a:r>
                        <a:rPr kumimoji="1" lang="en-US" altLang="ja-JP" sz="2000" b="0" smtClean="0">
                          <a:solidFill>
                            <a:sysClr val="windowText" lastClr="000000"/>
                          </a:solidFill>
                        </a:rPr>
                        <a:t>15</a:t>
                      </a:r>
                      <a:r>
                        <a:rPr kumimoji="1" lang="ja-JP" altLang="en-US" sz="2000" b="0" smtClean="0">
                          <a:solidFill>
                            <a:sysClr val="windowText" lastClr="000000"/>
                          </a:solidFill>
                        </a:rPr>
                        <a:t>回</a:t>
                      </a:r>
                      <a:r>
                        <a:rPr kumimoji="1" lang="en-US" altLang="ja-JP" sz="2000" b="0" smtClean="0">
                          <a:solidFill>
                            <a:sysClr val="windowText" lastClr="000000"/>
                          </a:solidFill>
                        </a:rPr>
                        <a:t>)</a:t>
                      </a:r>
                      <a:endParaRPr kumimoji="1" lang="ja-JP" altLang="en-US" sz="2000" b="0">
                        <a:solidFill>
                          <a:sysClr val="windowText" lastClr="000000"/>
                        </a:solidFill>
                      </a:endParaRPr>
                    </a:p>
                  </a:txBody>
                  <a:tcPr>
                    <a:lnL w="12700" cap="flat" cmpd="sng" algn="ctr">
                      <a:solidFill>
                        <a:schemeClr val="tx1"/>
                      </a:solidFill>
                      <a:prstDash val="solid"/>
                      <a:round/>
                      <a:headEnd type="none" w="med" len="med"/>
                      <a:tailEnd type="none" w="med" len="med"/>
                    </a:lnL>
                    <a:solidFill>
                      <a:srgbClr val="FFFF00"/>
                    </a:solidFill>
                  </a:tcPr>
                </a:tc>
              </a:tr>
              <a:tr h="370840">
                <a:tc>
                  <a:txBody>
                    <a:bodyPr/>
                    <a:lstStyle/>
                    <a:p>
                      <a:r>
                        <a:rPr kumimoji="1" lang="ja-JP" altLang="en-US" sz="2000" b="0" smtClean="0"/>
                        <a:t>メソッドの文数</a:t>
                      </a:r>
                      <a:endParaRPr kumimoji="1" lang="ja-JP" altLang="en-US" sz="2000" b="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FFAF"/>
                    </a:solidFill>
                  </a:tcPr>
                </a:tc>
                <a:tc>
                  <a:txBody>
                    <a:bodyPr/>
                    <a:lstStyle/>
                    <a:p>
                      <a:pPr algn="r"/>
                      <a:r>
                        <a:rPr kumimoji="1" lang="en-US" altLang="ja-JP" sz="2000" b="0" smtClean="0"/>
                        <a:t>13</a:t>
                      </a:r>
                      <a:endParaRPr kumimoji="1" lang="ja-JP" altLang="en-US" sz="2000" b="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FFFFAF"/>
                    </a:solidFill>
                  </a:tcPr>
                </a:tc>
              </a:tr>
              <a:tr h="370840">
                <a:tc>
                  <a:txBody>
                    <a:bodyPr/>
                    <a:lstStyle/>
                    <a:p>
                      <a:r>
                        <a:rPr kumimoji="1" lang="ja-JP" altLang="en-US" sz="2000" b="0" smtClean="0"/>
                        <a:t>凝集度メトリクス </a:t>
                      </a:r>
                      <a:r>
                        <a:rPr kumimoji="1" lang="en-US" altLang="ja-JP" sz="2000" b="0" smtClean="0"/>
                        <a:t>Coverage</a:t>
                      </a: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r>
                        <a:rPr kumimoji="1" lang="en-US" altLang="ja-JP" sz="2000" b="0" smtClean="0"/>
                        <a:t>13</a:t>
                      </a:r>
                      <a:endParaRPr kumimoji="1" lang="ja-JP" altLang="en-US" sz="2000" b="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70840">
                <a:tc>
                  <a:txBody>
                    <a:bodyPr/>
                    <a:lstStyle/>
                    <a:p>
                      <a:r>
                        <a:rPr kumimoji="1" lang="ja-JP" altLang="en-US" sz="2000" b="0" dirty="0" smtClean="0"/>
                        <a:t>メソッドの引数の数</a:t>
                      </a:r>
                      <a:endParaRPr kumimoji="1" lang="ja-JP" altLang="en-US" sz="2000" b="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AF"/>
                    </a:solidFill>
                  </a:tcPr>
                </a:tc>
                <a:tc>
                  <a:txBody>
                    <a:bodyPr/>
                    <a:lstStyle/>
                    <a:p>
                      <a:pPr algn="r"/>
                      <a:r>
                        <a:rPr kumimoji="1" lang="en-US" altLang="ja-JP" sz="2000" b="0" smtClean="0"/>
                        <a:t>12</a:t>
                      </a:r>
                      <a:endParaRPr kumimoji="1" lang="ja-JP" altLang="en-US" sz="2000" b="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AF"/>
                    </a:solidFill>
                  </a:tcPr>
                </a:tc>
              </a:tr>
              <a:tr h="370840">
                <a:tc>
                  <a:txBody>
                    <a:bodyPr/>
                    <a:lstStyle/>
                    <a:p>
                      <a:endParaRPr kumimoji="1" lang="ja-JP" altLang="en-US" sz="2000" b="0"/>
                    </a:p>
                  </a:txBody>
                  <a:tcPr>
                    <a:lnT w="12700" cap="flat" cmpd="sng" algn="ctr">
                      <a:solidFill>
                        <a:schemeClr val="tx1"/>
                      </a:solidFill>
                      <a:prstDash val="solid"/>
                      <a:round/>
                      <a:headEnd type="none" w="med" len="med"/>
                      <a:tailEnd type="none" w="med" len="med"/>
                    </a:lnT>
                    <a:solidFill>
                      <a:schemeClr val="bg1"/>
                    </a:solidFill>
                  </a:tcPr>
                </a:tc>
                <a:tc>
                  <a:txBody>
                    <a:bodyPr/>
                    <a:lstStyle/>
                    <a:p>
                      <a:pPr algn="r"/>
                      <a:endParaRPr kumimoji="1" lang="ja-JP" altLang="en-US" sz="2000" b="0"/>
                    </a:p>
                  </a:txBody>
                  <a:tcPr>
                    <a:lnT w="12700" cap="flat" cmpd="sng" algn="ctr">
                      <a:solidFill>
                        <a:schemeClr val="tx1"/>
                      </a:solidFill>
                      <a:prstDash val="solid"/>
                      <a:round/>
                      <a:headEnd type="none" w="med" len="med"/>
                      <a:tailEnd type="none" w="med" len="med"/>
                    </a:lnT>
                    <a:solidFill>
                      <a:schemeClr val="bg1"/>
                    </a:solidFill>
                  </a:tcPr>
                </a:tc>
              </a:tr>
              <a:tr h="370840">
                <a:tc>
                  <a:txBody>
                    <a:bodyPr/>
                    <a:lstStyle/>
                    <a:p>
                      <a:endParaRPr kumimoji="1" lang="ja-JP" altLang="en-US" sz="2000" b="0"/>
                    </a:p>
                  </a:txBody>
                  <a:tcPr>
                    <a:lnB w="12700" cap="flat" cmpd="sng" algn="ctr">
                      <a:solidFill>
                        <a:schemeClr val="tx1"/>
                      </a:solidFill>
                      <a:prstDash val="solid"/>
                      <a:round/>
                      <a:headEnd type="none" w="med" len="med"/>
                      <a:tailEnd type="none" w="med" len="med"/>
                    </a:lnB>
                    <a:solidFill>
                      <a:schemeClr val="bg1"/>
                    </a:solidFill>
                  </a:tcPr>
                </a:tc>
                <a:tc>
                  <a:txBody>
                    <a:bodyPr/>
                    <a:lstStyle/>
                    <a:p>
                      <a:pPr algn="r"/>
                      <a:endParaRPr kumimoji="1" lang="ja-JP" altLang="en-US" sz="2000" b="0"/>
                    </a:p>
                  </a:txBody>
                  <a:tcPr>
                    <a:lnB w="12700" cap="flat" cmpd="sng" algn="ctr">
                      <a:solidFill>
                        <a:schemeClr val="tx1"/>
                      </a:solidFill>
                      <a:prstDash val="solid"/>
                      <a:round/>
                      <a:headEnd type="none" w="med" len="med"/>
                      <a:tailEnd type="none" w="med" len="med"/>
                    </a:lnB>
                    <a:solidFill>
                      <a:schemeClr val="bg1"/>
                    </a:solidFill>
                  </a:tcPr>
                </a:tc>
              </a:tr>
              <a:tr h="370840">
                <a:tc>
                  <a:txBody>
                    <a:bodyPr/>
                    <a:lstStyle/>
                    <a:p>
                      <a:r>
                        <a:rPr kumimoji="1" lang="ja-JP" altLang="en-US" sz="2000" b="0" smtClean="0"/>
                        <a:t>サイクロマチック複雑度</a:t>
                      </a: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AF"/>
                    </a:solidFill>
                  </a:tcPr>
                </a:tc>
                <a:tc>
                  <a:txBody>
                    <a:bodyPr/>
                    <a:lstStyle/>
                    <a:p>
                      <a:pPr algn="r"/>
                      <a:r>
                        <a:rPr kumimoji="1" lang="en-US" altLang="ja-JP" sz="2000" b="0" smtClean="0"/>
                        <a:t>7</a:t>
                      </a:r>
                      <a:endParaRPr kumimoji="1" lang="ja-JP" altLang="en-US" sz="2000" b="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AF"/>
                    </a:solidFill>
                  </a:tcPr>
                </a:tc>
              </a:tr>
              <a:tr h="370840">
                <a:tc>
                  <a:txBody>
                    <a:bodyPr/>
                    <a:lstStyle/>
                    <a:p>
                      <a:r>
                        <a:rPr kumimoji="1" lang="ja-JP" altLang="en-US" sz="2000" b="0" smtClean="0"/>
                        <a:t>凝集度メトリクス </a:t>
                      </a:r>
                      <a:r>
                        <a:rPr kumimoji="1" lang="en-US" altLang="ja-JP" sz="2000" b="0" smtClean="0"/>
                        <a:t>Overlap</a:t>
                      </a: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r>
                        <a:rPr kumimoji="1" lang="en-US" altLang="ja-JP" sz="2000" b="0" smtClean="0"/>
                        <a:t>6</a:t>
                      </a:r>
                      <a:endParaRPr kumimoji="1" lang="ja-JP" altLang="en-US" sz="2000" b="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70840">
                <a:tc>
                  <a:txBody>
                    <a:bodyPr/>
                    <a:lstStyle/>
                    <a:p>
                      <a:r>
                        <a:rPr kumimoji="1" lang="en-US" altLang="ja-JP" sz="2000" b="0" smtClean="0"/>
                        <a:t>case </a:t>
                      </a:r>
                      <a:r>
                        <a:rPr kumimoji="1" lang="ja-JP" altLang="en-US" sz="2000" b="0" smtClean="0"/>
                        <a:t>文数　</a:t>
                      </a:r>
                      <a:endParaRPr kumimoji="1" lang="ja-JP" altLang="en-US" sz="2000" b="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FFAF"/>
                    </a:solidFill>
                  </a:tcPr>
                </a:tc>
                <a:tc>
                  <a:txBody>
                    <a:bodyPr/>
                    <a:lstStyle/>
                    <a:p>
                      <a:pPr algn="r"/>
                      <a:r>
                        <a:rPr kumimoji="1" lang="en-US" altLang="ja-JP" sz="2000" b="0" smtClean="0"/>
                        <a:t>6</a:t>
                      </a:r>
                      <a:endParaRPr kumimoji="1" lang="ja-JP" altLang="en-US" sz="2000" b="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FFFFAF"/>
                    </a:solidFill>
                  </a:tcPr>
                </a:tc>
              </a:tr>
            </a:tbl>
          </a:graphicData>
        </a:graphic>
      </p:graphicFrame>
      <p:sp>
        <p:nvSpPr>
          <p:cNvPr id="6" name="テキスト ボックス 5"/>
          <p:cNvSpPr txBox="1"/>
          <p:nvPr/>
        </p:nvSpPr>
        <p:spPr>
          <a:xfrm rot="5400000">
            <a:off x="4389691" y="4500342"/>
            <a:ext cx="693596" cy="400110"/>
          </a:xfrm>
          <a:prstGeom prst="rect">
            <a:avLst/>
          </a:prstGeom>
          <a:noFill/>
        </p:spPr>
        <p:txBody>
          <a:bodyPr wrap="square" rtlCol="0">
            <a:spAutoFit/>
          </a:bodyPr>
          <a:lstStyle/>
          <a:p>
            <a:r>
              <a:rPr kumimoji="1" lang="ja-JP" altLang="en-US" sz="2000" dirty="0" smtClean="0"/>
              <a:t>・・・</a:t>
            </a:r>
            <a:endParaRPr kumimoji="1" lang="ja-JP" altLang="en-US" sz="2000" dirty="0"/>
          </a:p>
        </p:txBody>
      </p:sp>
    </p:spTree>
    <p:extLst>
      <p:ext uri="{BB962C8B-B14F-4D97-AF65-F5344CB8AC3E}">
        <p14:creationId xmlns:p14="http://schemas.microsoft.com/office/powerpoint/2010/main" val="3183186960"/>
      </p:ext>
    </p:extLst>
  </p:cSld>
  <p:clrMapOvr>
    <a:masterClrMapping/>
  </p:clrMapOvr>
  <mc:AlternateContent xmlns:mc="http://schemas.openxmlformats.org/markup-compatibility/2006">
    <mc:Choice xmlns:p14="http://schemas.microsoft.com/office/powerpoint/2010/main" Requires="p14">
      <p:transition spd="slow" p14:dur="2000" advTm="41316"/>
    </mc:Choice>
    <mc:Fallback>
      <p:transition spd="slow" advTm="41316"/>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考察</a:t>
            </a:r>
            <a:endParaRPr kumimoji="1" lang="ja-JP" altLang="en-US"/>
          </a:p>
        </p:txBody>
      </p:sp>
      <p:sp>
        <p:nvSpPr>
          <p:cNvPr id="3" name="コンテンツ プレースホルダー 2"/>
          <p:cNvSpPr>
            <a:spLocks noGrp="1"/>
          </p:cNvSpPr>
          <p:nvPr>
            <p:ph idx="1"/>
          </p:nvPr>
        </p:nvSpPr>
        <p:spPr>
          <a:xfrm>
            <a:off x="457200" y="1600200"/>
            <a:ext cx="8507288" cy="4525963"/>
          </a:xfrm>
        </p:spPr>
        <p:txBody>
          <a:bodyPr/>
          <a:lstStyle/>
          <a:p>
            <a:r>
              <a:rPr kumimoji="1" lang="ja-JP" altLang="en-US" smtClean="0"/>
              <a:t>全ての場合でベースラインより良い結果</a:t>
            </a:r>
            <a:endParaRPr kumimoji="1" lang="en-US" altLang="ja-JP" smtClean="0"/>
          </a:p>
          <a:p>
            <a:pPr lvl="1"/>
            <a:r>
              <a:rPr lang="ja-JP" altLang="en-US"/>
              <a:t>特徴量</a:t>
            </a:r>
            <a:r>
              <a:rPr lang="ja-JP" altLang="en-US" smtClean="0"/>
              <a:t>による学習の効果があった</a:t>
            </a:r>
            <a:endParaRPr lang="en-US" altLang="ja-JP" smtClean="0"/>
          </a:p>
          <a:p>
            <a:pPr lvl="1"/>
            <a:endParaRPr kumimoji="1" lang="en-US" altLang="ja-JP"/>
          </a:p>
          <a:p>
            <a:r>
              <a:rPr lang="en-US" altLang="ja-JP" smtClean="0"/>
              <a:t>Recall</a:t>
            </a:r>
            <a:r>
              <a:rPr lang="ja-JP" altLang="en-US" smtClean="0"/>
              <a:t>に変化はないが</a:t>
            </a:r>
            <a:r>
              <a:rPr lang="en-US" altLang="ja-JP" smtClean="0"/>
              <a:t>Precision</a:t>
            </a:r>
            <a:r>
              <a:rPr lang="ja-JP" altLang="en-US" smtClean="0"/>
              <a:t>は減少する</a:t>
            </a:r>
            <a:endParaRPr lang="en-US" altLang="ja-JP" smtClean="0"/>
          </a:p>
          <a:p>
            <a:pPr lvl="1"/>
            <a:r>
              <a:rPr lang="en-US" altLang="ja-JP" smtClean="0"/>
              <a:t>Precision</a:t>
            </a:r>
            <a:r>
              <a:rPr lang="ja-JP" altLang="en-US" smtClean="0"/>
              <a:t>が高くなるように手法を改善する必要性</a:t>
            </a:r>
            <a:endParaRPr lang="en-US" altLang="ja-JP" smtClean="0"/>
          </a:p>
          <a:p>
            <a:pPr lvl="1"/>
            <a:r>
              <a:rPr kumimoji="1" lang="ja-JP" altLang="en-US"/>
              <a:t>特徴量</a:t>
            </a:r>
            <a:r>
              <a:rPr kumimoji="1" lang="ja-JP" altLang="en-US" smtClean="0"/>
              <a:t>の追加，開発者ごとにデータを分割する</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801233408"/>
      </p:ext>
    </p:extLst>
  </p:cSld>
  <p:clrMapOvr>
    <a:masterClrMapping/>
  </p:clrMapOvr>
  <mc:AlternateContent xmlns:mc="http://schemas.openxmlformats.org/markup-compatibility/2006">
    <mc:Choice xmlns:p14="http://schemas.microsoft.com/office/powerpoint/2010/main" Requires="p14">
      <p:transition spd="slow" p14:dur="2000" advTm="38387"/>
    </mc:Choice>
    <mc:Fallback>
      <p:transition spd="slow" advTm="38387"/>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まとめ</a:t>
            </a:r>
            <a:endParaRPr kumimoji="1" lang="ja-JP" altLang="en-US"/>
          </a:p>
        </p:txBody>
      </p:sp>
      <p:sp>
        <p:nvSpPr>
          <p:cNvPr id="3" name="コンテンツ プレースホルダー 2"/>
          <p:cNvSpPr>
            <a:spLocks noGrp="1"/>
          </p:cNvSpPr>
          <p:nvPr>
            <p:ph idx="1"/>
          </p:nvPr>
        </p:nvSpPr>
        <p:spPr/>
        <p:txBody>
          <a:bodyPr/>
          <a:lstStyle/>
          <a:p>
            <a:r>
              <a:rPr kumimoji="1" lang="ja-JP" altLang="en-US" smtClean="0"/>
              <a:t>機械学習を用いたメソッド抽出リファクタリングの推薦手法を提案</a:t>
            </a:r>
            <a:endParaRPr kumimoji="1" lang="en-US" altLang="ja-JP" smtClean="0"/>
          </a:p>
          <a:p>
            <a:endParaRPr lang="en-US" altLang="ja-JP"/>
          </a:p>
          <a:p>
            <a:r>
              <a:rPr kumimoji="1" lang="ja-JP" altLang="en-US" smtClean="0"/>
              <a:t>オープンソースのソフトウェアを対象に実験</a:t>
            </a:r>
            <a:endParaRPr kumimoji="1" lang="en-US" altLang="ja-JP" smtClean="0"/>
          </a:p>
          <a:p>
            <a:pPr lvl="1"/>
            <a:r>
              <a:rPr lang="ja-JP" altLang="en-US" smtClean="0"/>
              <a:t>メソッド抽出が行われたメソッドの</a:t>
            </a:r>
            <a:r>
              <a:rPr lang="en-US" altLang="ja-JP" smtClean="0"/>
              <a:t>6</a:t>
            </a:r>
            <a:r>
              <a:rPr lang="ja-JP" altLang="en-US" smtClean="0"/>
              <a:t>割から</a:t>
            </a:r>
            <a:r>
              <a:rPr lang="en-US" altLang="ja-JP" smtClean="0"/>
              <a:t>9</a:t>
            </a:r>
            <a:r>
              <a:rPr lang="ja-JP" altLang="en-US" smtClean="0"/>
              <a:t>割は推薦することができた</a:t>
            </a:r>
            <a:endParaRPr lang="en-US" altLang="ja-JP" smtClean="0"/>
          </a:p>
          <a:p>
            <a:pPr lvl="1"/>
            <a:r>
              <a:rPr lang="ja-JP" altLang="en-US"/>
              <a:t>実用</a:t>
            </a:r>
            <a:r>
              <a:rPr lang="ja-JP" altLang="en-US" smtClean="0"/>
              <a:t>のためにはさらなる精度の改善が必要</a:t>
            </a:r>
            <a:endParaRPr lang="en-US" altLang="ja-JP" smtClean="0"/>
          </a:p>
          <a:p>
            <a:pPr lvl="1"/>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3224189370"/>
      </p:ext>
    </p:extLst>
  </p:cSld>
  <p:clrMapOvr>
    <a:masterClrMapping/>
  </p:clrMapOvr>
  <mc:AlternateContent xmlns:mc="http://schemas.openxmlformats.org/markup-compatibility/2006">
    <mc:Choice xmlns:p14="http://schemas.microsoft.com/office/powerpoint/2010/main" Requires="p14">
      <p:transition spd="slow" p14:dur="2000" advTm="27016"/>
    </mc:Choice>
    <mc:Fallback>
      <p:transition spd="slow" advTm="27016"/>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メソッド抽出リファクタリング</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a:t>
            </a:fld>
            <a:endParaRPr lang="en-US" altLang="ja-JP"/>
          </a:p>
        </p:txBody>
      </p:sp>
      <p:sp>
        <p:nvSpPr>
          <p:cNvPr id="5" name="コンテンツ プレースホルダー 4"/>
          <p:cNvSpPr>
            <a:spLocks noGrp="1"/>
          </p:cNvSpPr>
          <p:nvPr>
            <p:ph idx="1"/>
          </p:nvPr>
        </p:nvSpPr>
        <p:spPr>
          <a:xfrm>
            <a:off x="457200" y="1600200"/>
            <a:ext cx="8507288" cy="4525963"/>
          </a:xfrm>
        </p:spPr>
        <p:txBody>
          <a:bodyPr/>
          <a:lstStyle/>
          <a:p>
            <a:r>
              <a:rPr kumimoji="1" lang="ja-JP" altLang="en-US" smtClean="0"/>
              <a:t>メソッドの一部を</a:t>
            </a:r>
            <a:r>
              <a:rPr lang="ja-JP" altLang="en-US"/>
              <a:t>新たな</a:t>
            </a:r>
            <a:r>
              <a:rPr lang="ja-JP" altLang="en-US" smtClean="0"/>
              <a:t>メソッドとして</a:t>
            </a:r>
            <a:r>
              <a:rPr kumimoji="1" lang="ja-JP" altLang="en-US" smtClean="0"/>
              <a:t>抽出する</a:t>
            </a:r>
            <a:r>
              <a:rPr lang="ja-JP" altLang="en-US" smtClean="0"/>
              <a:t>リファクタリングパターン</a:t>
            </a:r>
            <a:endParaRPr lang="en-US" altLang="ja-JP" smtClean="0"/>
          </a:p>
          <a:p>
            <a:pPr lvl="1"/>
            <a:r>
              <a:rPr lang="ja-JP" altLang="en-US"/>
              <a:t>頻繁</a:t>
            </a:r>
            <a:r>
              <a:rPr lang="ja-JP" altLang="en-US" smtClean="0"/>
              <a:t>に行われるリファクタリングパターンの</a:t>
            </a:r>
            <a:r>
              <a:rPr lang="en-US" altLang="ja-JP" smtClean="0"/>
              <a:t>1</a:t>
            </a:r>
            <a:r>
              <a:rPr lang="ja-JP" altLang="en-US" smtClean="0"/>
              <a:t>つ</a:t>
            </a:r>
            <a:endParaRPr lang="en-US" altLang="ja-JP" smtClean="0"/>
          </a:p>
          <a:p>
            <a:endParaRPr kumimoji="1" lang="en-US" altLang="ja-JP"/>
          </a:p>
          <a:p>
            <a:r>
              <a:rPr lang="ja-JP" altLang="en-US" smtClean="0"/>
              <a:t>主な用途</a:t>
            </a:r>
            <a:endParaRPr lang="en-US" altLang="ja-JP" smtClean="0"/>
          </a:p>
          <a:p>
            <a:pPr lvl="1"/>
            <a:r>
              <a:rPr lang="ja-JP" altLang="en-US" smtClean="0"/>
              <a:t>行数の長いメソッドを短いメソッドに分割する</a:t>
            </a:r>
            <a:endParaRPr lang="en-US" altLang="ja-JP" smtClean="0"/>
          </a:p>
          <a:p>
            <a:pPr lvl="1"/>
            <a:r>
              <a:rPr lang="ja-JP" altLang="en-US"/>
              <a:t>複数</a:t>
            </a:r>
            <a:r>
              <a:rPr lang="ja-JP" altLang="en-US" smtClean="0"/>
              <a:t>の機能が実装された</a:t>
            </a:r>
            <a:r>
              <a:rPr kumimoji="1" lang="ja-JP" altLang="en-US" smtClean="0"/>
              <a:t>メソッドを機能単位に分割する</a:t>
            </a:r>
            <a:endParaRPr kumimoji="1" lang="en-US" altLang="ja-JP" smtClean="0"/>
          </a:p>
        </p:txBody>
      </p:sp>
    </p:spTree>
    <p:extLst>
      <p:ext uri="{BB962C8B-B14F-4D97-AF65-F5344CB8AC3E}">
        <p14:creationId xmlns:p14="http://schemas.microsoft.com/office/powerpoint/2010/main" val="4070420358"/>
      </p:ext>
    </p:extLst>
  </p:cSld>
  <p:clrMapOvr>
    <a:masterClrMapping/>
  </p:clrMapOvr>
  <mc:AlternateContent xmlns:mc="http://schemas.openxmlformats.org/markup-compatibility/2006">
    <mc:Choice xmlns:p14="http://schemas.microsoft.com/office/powerpoint/2010/main" Requires="p14">
      <p:transition spd="slow" p14:dur="2000" advTm="23674"/>
    </mc:Choice>
    <mc:Fallback>
      <p:transition spd="slow" advTm="23674"/>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メソッド</a:t>
            </a:r>
            <a:r>
              <a:rPr lang="ja-JP" altLang="en-US"/>
              <a:t>抽出事例の</a:t>
            </a:r>
            <a:r>
              <a:rPr lang="ja-JP" altLang="en-US" smtClean="0"/>
              <a:t>検出</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
        <p:nvSpPr>
          <p:cNvPr id="19" name="正方形/長方形 18"/>
          <p:cNvSpPr/>
          <p:nvPr/>
        </p:nvSpPr>
        <p:spPr>
          <a:xfrm>
            <a:off x="1835696" y="1916832"/>
            <a:ext cx="4392488" cy="1440160"/>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a:solidFill>
                  <a:schemeClr val="tx1"/>
                </a:solidFill>
              </a:rPr>
              <a:t>void printOwing</a:t>
            </a:r>
            <a:r>
              <a:rPr lang="en-US" altLang="ja-JP" sz="1400" smtClean="0">
                <a:solidFill>
                  <a:schemeClr val="tx1"/>
                </a:solidFill>
              </a:rPr>
              <a:t>(){</a:t>
            </a:r>
          </a:p>
          <a:p>
            <a:r>
              <a:rPr lang="en-US" altLang="ja-JP" sz="1400" smtClean="0">
                <a:solidFill>
                  <a:schemeClr val="tx1"/>
                </a:solidFill>
              </a:rPr>
              <a:t> </a:t>
            </a:r>
            <a:r>
              <a:rPr lang="en-US" altLang="ja-JP" sz="1400">
                <a:solidFill>
                  <a:schemeClr val="tx1"/>
                </a:solidFill>
              </a:rPr>
              <a:t>printBanner</a:t>
            </a:r>
            <a:r>
              <a:rPr lang="en-US" altLang="ja-JP" sz="1400" smtClean="0">
                <a:solidFill>
                  <a:schemeClr val="tx1"/>
                </a:solidFill>
              </a:rPr>
              <a:t>();</a:t>
            </a:r>
          </a:p>
          <a:p>
            <a:endParaRPr lang="en-US" altLang="ja-JP" sz="1400" smtClean="0">
              <a:solidFill>
                <a:schemeClr val="tx1"/>
              </a:solidFill>
            </a:endParaRPr>
          </a:p>
          <a:p>
            <a:r>
              <a:rPr lang="en-US" altLang="ja-JP" sz="1400" smtClean="0">
                <a:solidFill>
                  <a:schemeClr val="tx1"/>
                </a:solidFill>
              </a:rPr>
              <a:t> System.out.println("</a:t>
            </a:r>
            <a:r>
              <a:rPr lang="en-US" altLang="ja-JP" sz="1400">
                <a:solidFill>
                  <a:schemeClr val="tx1"/>
                </a:solidFill>
              </a:rPr>
              <a:t>name</a:t>
            </a:r>
            <a:r>
              <a:rPr lang="en-US" altLang="ja-JP" sz="1400" smtClean="0">
                <a:solidFill>
                  <a:schemeClr val="tx1"/>
                </a:solidFill>
              </a:rPr>
              <a:t>: " </a:t>
            </a:r>
            <a:r>
              <a:rPr lang="en-US" altLang="ja-JP" sz="1400">
                <a:solidFill>
                  <a:schemeClr val="tx1"/>
                </a:solidFill>
              </a:rPr>
              <a:t>+ _</a:t>
            </a:r>
            <a:r>
              <a:rPr lang="en-US" altLang="ja-JP" sz="1400" smtClean="0">
                <a:solidFill>
                  <a:schemeClr val="tx1"/>
                </a:solidFill>
              </a:rPr>
              <a:t>name);</a:t>
            </a:r>
          </a:p>
          <a:p>
            <a:r>
              <a:rPr lang="en-US" altLang="ja-JP" sz="1400">
                <a:solidFill>
                  <a:schemeClr val="tx1"/>
                </a:solidFill>
              </a:rPr>
              <a:t> </a:t>
            </a:r>
            <a:r>
              <a:rPr lang="en-US" altLang="ja-JP" sz="1400" smtClean="0">
                <a:solidFill>
                  <a:schemeClr val="tx1"/>
                </a:solidFill>
              </a:rPr>
              <a:t>System.out.println("amount: " </a:t>
            </a:r>
            <a:r>
              <a:rPr lang="en-US" altLang="ja-JP" sz="1400">
                <a:solidFill>
                  <a:schemeClr val="tx1"/>
                </a:solidFill>
              </a:rPr>
              <a:t>+ </a:t>
            </a:r>
            <a:r>
              <a:rPr lang="en-US" altLang="ja-JP" sz="1400" smtClean="0">
                <a:solidFill>
                  <a:schemeClr val="tx1"/>
                </a:solidFill>
              </a:rPr>
              <a:t>getOutstanding());</a:t>
            </a:r>
          </a:p>
          <a:p>
            <a:r>
              <a:rPr lang="en-US" altLang="ja-JP" sz="1400" smtClean="0">
                <a:solidFill>
                  <a:schemeClr val="tx1"/>
                </a:solidFill>
              </a:rPr>
              <a:t>} </a:t>
            </a:r>
            <a:endParaRPr lang="en-US" altLang="ja-JP" sz="1400">
              <a:solidFill>
                <a:schemeClr val="tx1"/>
              </a:solidFill>
            </a:endParaRPr>
          </a:p>
        </p:txBody>
      </p:sp>
      <p:sp>
        <p:nvSpPr>
          <p:cNvPr id="20" name="正方形/長方形 19"/>
          <p:cNvSpPr/>
          <p:nvPr/>
        </p:nvSpPr>
        <p:spPr>
          <a:xfrm>
            <a:off x="1835696" y="4117722"/>
            <a:ext cx="2952328" cy="1224136"/>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a:solidFill>
                  <a:schemeClr val="tx1"/>
                </a:solidFill>
              </a:rPr>
              <a:t>void printOwing</a:t>
            </a:r>
            <a:r>
              <a:rPr lang="en-US" altLang="ja-JP" sz="1400" smtClean="0">
                <a:solidFill>
                  <a:schemeClr val="tx1"/>
                </a:solidFill>
              </a:rPr>
              <a:t>(){</a:t>
            </a:r>
          </a:p>
          <a:p>
            <a:r>
              <a:rPr lang="en-US" altLang="ja-JP" sz="1400" smtClean="0">
                <a:solidFill>
                  <a:schemeClr val="tx1"/>
                </a:solidFill>
              </a:rPr>
              <a:t> </a:t>
            </a:r>
            <a:r>
              <a:rPr lang="en-US" altLang="ja-JP" sz="1400">
                <a:solidFill>
                  <a:schemeClr val="tx1"/>
                </a:solidFill>
              </a:rPr>
              <a:t>printBanner</a:t>
            </a:r>
            <a:r>
              <a:rPr lang="en-US" altLang="ja-JP" sz="1400" smtClean="0">
                <a:solidFill>
                  <a:schemeClr val="tx1"/>
                </a:solidFill>
              </a:rPr>
              <a:t>();</a:t>
            </a:r>
          </a:p>
          <a:p>
            <a:endParaRPr lang="en-US" altLang="ja-JP" sz="1400" smtClean="0">
              <a:solidFill>
                <a:schemeClr val="tx1"/>
              </a:solidFill>
            </a:endParaRPr>
          </a:p>
          <a:p>
            <a:r>
              <a:rPr lang="en-US" altLang="ja-JP" sz="1400" smtClean="0">
                <a:solidFill>
                  <a:schemeClr val="tx1"/>
                </a:solidFill>
              </a:rPr>
              <a:t> </a:t>
            </a:r>
            <a:r>
              <a:rPr lang="en-US" altLang="ja-JP" sz="1400">
                <a:solidFill>
                  <a:schemeClr val="tx1"/>
                </a:solidFill>
              </a:rPr>
              <a:t>printDetails(getOutstanding</a:t>
            </a:r>
            <a:r>
              <a:rPr lang="en-US" altLang="ja-JP" sz="1400" smtClean="0">
                <a:solidFill>
                  <a:schemeClr val="tx1"/>
                </a:solidFill>
              </a:rPr>
              <a:t>());</a:t>
            </a:r>
          </a:p>
          <a:p>
            <a:r>
              <a:rPr lang="en-US" altLang="ja-JP" sz="1400" smtClean="0">
                <a:solidFill>
                  <a:schemeClr val="tx1"/>
                </a:solidFill>
              </a:rPr>
              <a:t>} </a:t>
            </a:r>
            <a:endParaRPr lang="en-US" altLang="ja-JP" sz="1400">
              <a:solidFill>
                <a:schemeClr val="tx1"/>
              </a:solidFill>
            </a:endParaRPr>
          </a:p>
        </p:txBody>
      </p:sp>
      <p:sp>
        <p:nvSpPr>
          <p:cNvPr id="21" name="正方形/長方形 20"/>
          <p:cNvSpPr/>
          <p:nvPr/>
        </p:nvSpPr>
        <p:spPr>
          <a:xfrm>
            <a:off x="1835696" y="5517232"/>
            <a:ext cx="4176464" cy="1008112"/>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a:solidFill>
                  <a:schemeClr val="tx1"/>
                </a:solidFill>
              </a:rPr>
              <a:t>void </a:t>
            </a:r>
            <a:r>
              <a:rPr lang="en-US" altLang="ja-JP" sz="1400" smtClean="0">
                <a:solidFill>
                  <a:schemeClr val="tx1"/>
                </a:solidFill>
              </a:rPr>
              <a:t>printDetails(</a:t>
            </a:r>
            <a:r>
              <a:rPr lang="en-US" altLang="ja-JP" sz="1400">
                <a:solidFill>
                  <a:schemeClr val="tx1"/>
                </a:solidFill>
              </a:rPr>
              <a:t>double outstanding</a:t>
            </a:r>
            <a:r>
              <a:rPr lang="en-US" altLang="ja-JP" sz="1400" smtClean="0">
                <a:solidFill>
                  <a:schemeClr val="tx1"/>
                </a:solidFill>
              </a:rPr>
              <a:t>){</a:t>
            </a:r>
          </a:p>
          <a:p>
            <a:r>
              <a:rPr lang="en-US" altLang="ja-JP" sz="1400" smtClean="0">
                <a:solidFill>
                  <a:schemeClr val="tx1"/>
                </a:solidFill>
              </a:rPr>
              <a:t> </a:t>
            </a:r>
            <a:r>
              <a:rPr lang="en-US" altLang="ja-JP" sz="1400">
                <a:solidFill>
                  <a:schemeClr val="tx1"/>
                </a:solidFill>
              </a:rPr>
              <a:t>System.out.println("name: " + _name);</a:t>
            </a:r>
          </a:p>
          <a:p>
            <a:r>
              <a:rPr lang="en-US" altLang="ja-JP" sz="1400">
                <a:solidFill>
                  <a:schemeClr val="tx1"/>
                </a:solidFill>
              </a:rPr>
              <a:t> System.out.println("amount: " + </a:t>
            </a:r>
            <a:r>
              <a:rPr lang="en-US" altLang="ja-JP" sz="1400" smtClean="0">
                <a:solidFill>
                  <a:schemeClr val="tx1"/>
                </a:solidFill>
              </a:rPr>
              <a:t>outstanding);</a:t>
            </a:r>
          </a:p>
          <a:p>
            <a:r>
              <a:rPr lang="en-US" altLang="ja-JP" sz="1400" smtClean="0">
                <a:solidFill>
                  <a:schemeClr val="tx1"/>
                </a:solidFill>
              </a:rPr>
              <a:t>} </a:t>
            </a:r>
            <a:endParaRPr lang="en-US" altLang="ja-JP" sz="1400">
              <a:solidFill>
                <a:schemeClr val="tx1"/>
              </a:solidFill>
            </a:endParaRPr>
          </a:p>
        </p:txBody>
      </p:sp>
      <p:cxnSp>
        <p:nvCxnSpPr>
          <p:cNvPr id="13" name="直線コネクタ 12"/>
          <p:cNvCxnSpPr/>
          <p:nvPr/>
        </p:nvCxnSpPr>
        <p:spPr>
          <a:xfrm>
            <a:off x="0" y="3789040"/>
            <a:ext cx="9144000" cy="0"/>
          </a:xfrm>
          <a:prstGeom prst="line">
            <a:avLst/>
          </a:prstGeom>
          <a:ln w="41275">
            <a:solidFill>
              <a:schemeClr val="accent2">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107504" y="1547500"/>
            <a:ext cx="1656184" cy="369332"/>
          </a:xfrm>
          <a:prstGeom prst="rect">
            <a:avLst/>
          </a:prstGeom>
          <a:noFill/>
        </p:spPr>
        <p:txBody>
          <a:bodyPr wrap="square" rtlCol="0">
            <a:spAutoFit/>
          </a:bodyPr>
          <a:lstStyle/>
          <a:p>
            <a:r>
              <a:rPr lang="ja-JP" altLang="en-US" u="sng" smtClean="0"/>
              <a:t>リビジョン </a:t>
            </a:r>
            <a:r>
              <a:rPr lang="en-US" altLang="ja-JP" u="sng" smtClean="0"/>
              <a:t>N</a:t>
            </a:r>
            <a:endParaRPr kumimoji="1" lang="ja-JP" altLang="en-US" u="sng"/>
          </a:p>
        </p:txBody>
      </p:sp>
      <p:sp>
        <p:nvSpPr>
          <p:cNvPr id="24" name="テキスト ボックス 23"/>
          <p:cNvSpPr txBox="1"/>
          <p:nvPr/>
        </p:nvSpPr>
        <p:spPr>
          <a:xfrm>
            <a:off x="35496" y="3861048"/>
            <a:ext cx="1800200" cy="369332"/>
          </a:xfrm>
          <a:prstGeom prst="rect">
            <a:avLst/>
          </a:prstGeom>
          <a:noFill/>
        </p:spPr>
        <p:txBody>
          <a:bodyPr wrap="square" rtlCol="0">
            <a:spAutoFit/>
          </a:bodyPr>
          <a:lstStyle/>
          <a:p>
            <a:r>
              <a:rPr lang="ja-JP" altLang="en-US" u="sng" smtClean="0"/>
              <a:t>リビジョン </a:t>
            </a:r>
            <a:r>
              <a:rPr lang="en-US" altLang="ja-JP" u="sng" smtClean="0"/>
              <a:t>N + 1</a:t>
            </a:r>
            <a:endParaRPr kumimoji="1" lang="ja-JP" altLang="en-US" u="sng"/>
          </a:p>
        </p:txBody>
      </p:sp>
      <p:sp>
        <p:nvSpPr>
          <p:cNvPr id="27" name="二方向矢印 26"/>
          <p:cNvSpPr/>
          <p:nvPr/>
        </p:nvSpPr>
        <p:spPr>
          <a:xfrm>
            <a:off x="4807785" y="3396173"/>
            <a:ext cx="1276383" cy="1626295"/>
          </a:xfrm>
          <a:prstGeom prst="leftUpArrow">
            <a:avLst>
              <a:gd name="adj1" fmla="val 13486"/>
              <a:gd name="adj2" fmla="val 16365"/>
              <a:gd name="adj3" fmla="val 25000"/>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9" name="上下矢印 28"/>
          <p:cNvSpPr/>
          <p:nvPr/>
        </p:nvSpPr>
        <p:spPr>
          <a:xfrm rot="2124536">
            <a:off x="6081048" y="5043285"/>
            <a:ext cx="360040" cy="569334"/>
          </a:xfrm>
          <a:prstGeom prst="upDownArrow">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0" name="テキスト ボックス 29"/>
          <p:cNvSpPr txBox="1"/>
          <p:nvPr/>
        </p:nvSpPr>
        <p:spPr>
          <a:xfrm>
            <a:off x="6711195" y="5085184"/>
            <a:ext cx="1584176" cy="369332"/>
          </a:xfrm>
          <a:prstGeom prst="rect">
            <a:avLst/>
          </a:prstGeom>
          <a:noFill/>
        </p:spPr>
        <p:txBody>
          <a:bodyPr wrap="square" rtlCol="0">
            <a:spAutoFit/>
          </a:bodyPr>
          <a:lstStyle/>
          <a:p>
            <a:r>
              <a:rPr kumimoji="1" lang="ja-JP" altLang="en-US" smtClean="0"/>
              <a:t>類似度を計算</a:t>
            </a:r>
            <a:endParaRPr kumimoji="1" lang="ja-JP" altLang="en-US"/>
          </a:p>
        </p:txBody>
      </p:sp>
      <p:sp>
        <p:nvSpPr>
          <p:cNvPr id="32" name="正方形/長方形 31"/>
          <p:cNvSpPr/>
          <p:nvPr/>
        </p:nvSpPr>
        <p:spPr>
          <a:xfrm>
            <a:off x="4499992" y="3826410"/>
            <a:ext cx="3888432" cy="636304"/>
          </a:xfrm>
          <a:prstGeom prst="rect">
            <a:avLst/>
          </a:prstGeom>
          <a:solidFill>
            <a:srgbClr val="CCEC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mtClean="0">
                <a:solidFill>
                  <a:schemeClr val="tx1"/>
                </a:solidFill>
              </a:rPr>
              <a:t>行の追加および削除が行われた</a:t>
            </a:r>
            <a:endParaRPr kumimoji="1" lang="en-US" altLang="ja-JP" smtClean="0">
              <a:solidFill>
                <a:schemeClr val="tx1"/>
              </a:solidFill>
            </a:endParaRPr>
          </a:p>
          <a:p>
            <a:pPr algn="ctr"/>
            <a:r>
              <a:rPr kumimoji="1" lang="ja-JP" altLang="en-US" smtClean="0">
                <a:solidFill>
                  <a:schemeClr val="tx1"/>
                </a:solidFill>
              </a:rPr>
              <a:t>メソッドが存在する</a:t>
            </a:r>
            <a:endParaRPr kumimoji="1" lang="ja-JP" altLang="en-US">
              <a:solidFill>
                <a:schemeClr val="tx1"/>
              </a:solidFill>
            </a:endParaRPr>
          </a:p>
        </p:txBody>
      </p:sp>
      <p:sp>
        <p:nvSpPr>
          <p:cNvPr id="36" name="正方形/長方形 35"/>
          <p:cNvSpPr/>
          <p:nvPr/>
        </p:nvSpPr>
        <p:spPr>
          <a:xfrm>
            <a:off x="5594311" y="5269850"/>
            <a:ext cx="2290057" cy="636304"/>
          </a:xfrm>
          <a:prstGeom prst="rect">
            <a:avLst/>
          </a:prstGeom>
          <a:solidFill>
            <a:srgbClr val="CCEC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a:solidFill>
                  <a:schemeClr val="tx1"/>
                </a:solidFill>
              </a:rPr>
              <a:t>新た</a:t>
            </a:r>
            <a:r>
              <a:rPr lang="ja-JP" altLang="en-US" smtClean="0">
                <a:solidFill>
                  <a:schemeClr val="tx1"/>
                </a:solidFill>
              </a:rPr>
              <a:t>に追加された</a:t>
            </a:r>
            <a:endParaRPr lang="en-US" altLang="ja-JP" smtClean="0">
              <a:solidFill>
                <a:schemeClr val="tx1"/>
              </a:solidFill>
            </a:endParaRPr>
          </a:p>
          <a:p>
            <a:pPr algn="ctr"/>
            <a:r>
              <a:rPr lang="ja-JP" altLang="en-US" smtClean="0">
                <a:solidFill>
                  <a:schemeClr val="tx1"/>
                </a:solidFill>
              </a:rPr>
              <a:t>メソッドが存在する</a:t>
            </a:r>
            <a:endParaRPr kumimoji="1" lang="ja-JP" altLang="en-US">
              <a:solidFill>
                <a:schemeClr val="tx1"/>
              </a:solidFill>
            </a:endParaRPr>
          </a:p>
        </p:txBody>
      </p:sp>
      <p:sp>
        <p:nvSpPr>
          <p:cNvPr id="37" name="正方形/長方形 36"/>
          <p:cNvSpPr/>
          <p:nvPr/>
        </p:nvSpPr>
        <p:spPr>
          <a:xfrm>
            <a:off x="4499992" y="4564512"/>
            <a:ext cx="2893098" cy="636304"/>
          </a:xfrm>
          <a:prstGeom prst="rect">
            <a:avLst/>
          </a:prstGeom>
          <a:solidFill>
            <a:srgbClr val="CCEC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mtClean="0">
                <a:solidFill>
                  <a:schemeClr val="tx1"/>
                </a:solidFill>
              </a:rPr>
              <a:t>新たに追加されたメソッドを</a:t>
            </a:r>
            <a:endParaRPr kumimoji="1" lang="en-US" altLang="ja-JP" smtClean="0">
              <a:solidFill>
                <a:schemeClr val="tx1"/>
              </a:solidFill>
            </a:endParaRPr>
          </a:p>
          <a:p>
            <a:pPr algn="ctr"/>
            <a:r>
              <a:rPr kumimoji="1" lang="ja-JP" altLang="en-US" smtClean="0">
                <a:solidFill>
                  <a:schemeClr val="tx1"/>
                </a:solidFill>
              </a:rPr>
              <a:t>呼び出している</a:t>
            </a:r>
            <a:endParaRPr kumimoji="1" lang="ja-JP" altLang="en-US">
              <a:solidFill>
                <a:schemeClr val="tx1"/>
              </a:solidFill>
            </a:endParaRPr>
          </a:p>
        </p:txBody>
      </p:sp>
      <p:sp>
        <p:nvSpPr>
          <p:cNvPr id="38" name="正方形/長方形 37"/>
          <p:cNvSpPr/>
          <p:nvPr/>
        </p:nvSpPr>
        <p:spPr>
          <a:xfrm>
            <a:off x="5508104" y="4462714"/>
            <a:ext cx="3551618" cy="593991"/>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altLang="ja-JP" sz="1200" smtClean="0">
                <a:solidFill>
                  <a:schemeClr val="tx1"/>
                </a:solidFill>
              </a:rPr>
              <a:t>System.out.println("</a:t>
            </a:r>
            <a:r>
              <a:rPr lang="en-US" altLang="ja-JP" sz="1200">
                <a:solidFill>
                  <a:schemeClr val="tx1"/>
                </a:solidFill>
              </a:rPr>
              <a:t>name</a:t>
            </a:r>
            <a:r>
              <a:rPr lang="en-US" altLang="ja-JP" sz="1200" smtClean="0">
                <a:solidFill>
                  <a:schemeClr val="tx1"/>
                </a:solidFill>
              </a:rPr>
              <a:t>: " </a:t>
            </a:r>
            <a:r>
              <a:rPr lang="en-US" altLang="ja-JP" sz="1200">
                <a:solidFill>
                  <a:schemeClr val="tx1"/>
                </a:solidFill>
              </a:rPr>
              <a:t>+ _</a:t>
            </a:r>
            <a:r>
              <a:rPr lang="en-US" altLang="ja-JP" sz="1200" smtClean="0">
                <a:solidFill>
                  <a:schemeClr val="tx1"/>
                </a:solidFill>
              </a:rPr>
              <a:t>name);</a:t>
            </a:r>
          </a:p>
          <a:p>
            <a:r>
              <a:rPr lang="en-US" altLang="ja-JP" sz="1200" smtClean="0">
                <a:solidFill>
                  <a:schemeClr val="tx1"/>
                </a:solidFill>
              </a:rPr>
              <a:t>System.out.println("amount: " </a:t>
            </a:r>
            <a:r>
              <a:rPr lang="en-US" altLang="ja-JP" sz="1200">
                <a:solidFill>
                  <a:schemeClr val="tx1"/>
                </a:solidFill>
              </a:rPr>
              <a:t>+ </a:t>
            </a:r>
            <a:r>
              <a:rPr lang="en-US" altLang="ja-JP" sz="1200" smtClean="0">
                <a:solidFill>
                  <a:schemeClr val="tx1"/>
                </a:solidFill>
              </a:rPr>
              <a:t>getOutstanding());</a:t>
            </a:r>
          </a:p>
        </p:txBody>
      </p:sp>
      <p:sp>
        <p:nvSpPr>
          <p:cNvPr id="28" name="角丸四角形 27"/>
          <p:cNvSpPr/>
          <p:nvPr/>
        </p:nvSpPr>
        <p:spPr>
          <a:xfrm>
            <a:off x="5594311" y="4176564"/>
            <a:ext cx="1569977" cy="380780"/>
          </a:xfrm>
          <a:prstGeom prst="roundRect">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mtClean="0">
                <a:solidFill>
                  <a:schemeClr val="tx1"/>
                </a:solidFill>
              </a:rPr>
              <a:t>削除された行</a:t>
            </a:r>
            <a:endParaRPr kumimoji="1" lang="ja-JP" altLang="en-US">
              <a:solidFill>
                <a:schemeClr val="tx1"/>
              </a:solidFill>
            </a:endParaRPr>
          </a:p>
        </p:txBody>
      </p:sp>
    </p:spTree>
    <p:extLst>
      <p:ext uri="{BB962C8B-B14F-4D97-AF65-F5344CB8AC3E}">
        <p14:creationId xmlns:p14="http://schemas.microsoft.com/office/powerpoint/2010/main" val="24331602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fade">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32"/>
                                        </p:tgtEl>
                                        <p:attrNameLst>
                                          <p:attrName>style.visibility</p:attrName>
                                        </p:attrNameLst>
                                      </p:cBhvr>
                                      <p:to>
                                        <p:strVal val="hidden"/>
                                      </p:to>
                                    </p:set>
                                  </p:childTnLst>
                                </p:cTn>
                              </p:par>
                              <p:par>
                                <p:cTn id="22" presetID="1" presetClass="exit" presetSubtype="0" fill="hold" grpId="1" nodeType="withEffect">
                                  <p:stCondLst>
                                    <p:cond delay="0"/>
                                  </p:stCondLst>
                                  <p:childTnLst>
                                    <p:set>
                                      <p:cBhvr>
                                        <p:cTn id="23" dur="1" fill="hold">
                                          <p:stCondLst>
                                            <p:cond delay="0"/>
                                          </p:stCondLst>
                                        </p:cTn>
                                        <p:tgtEl>
                                          <p:spTgt spid="36"/>
                                        </p:tgtEl>
                                        <p:attrNameLst>
                                          <p:attrName>style.visibility</p:attrName>
                                        </p:attrNameLst>
                                      </p:cBhvr>
                                      <p:to>
                                        <p:strVal val="hidden"/>
                                      </p:to>
                                    </p:set>
                                  </p:childTnLst>
                                </p:cTn>
                              </p:par>
                              <p:par>
                                <p:cTn id="24" presetID="1" presetClass="exit" presetSubtype="0" fill="hold" grpId="1" nodeType="withEffect">
                                  <p:stCondLst>
                                    <p:cond delay="0"/>
                                  </p:stCondLst>
                                  <p:childTnLst>
                                    <p:set>
                                      <p:cBhvr>
                                        <p:cTn id="25" dur="1" fill="hold">
                                          <p:stCondLst>
                                            <p:cond delay="0"/>
                                          </p:stCondLst>
                                        </p:cTn>
                                        <p:tgtEl>
                                          <p:spTgt spid="37"/>
                                        </p:tgtEl>
                                        <p:attrNameLst>
                                          <p:attrName>style.visibility</p:attrName>
                                        </p:attrNameLst>
                                      </p:cBhvr>
                                      <p:to>
                                        <p:strVal val="hidden"/>
                                      </p:to>
                                    </p:set>
                                  </p:childTnLst>
                                </p:cTn>
                              </p:par>
                              <p:par>
                                <p:cTn id="26" presetID="10" presetClass="entr" presetSubtype="0" fill="hold" grpId="0" nodeType="with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500"/>
                                        <p:tgtEl>
                                          <p:spTgt spid="2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fade">
                                      <p:cBhvr>
                                        <p:cTn id="34" dur="500"/>
                                        <p:tgtEl>
                                          <p:spTgt spid="2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fade">
                                      <p:cBhvr>
                                        <p:cTn id="37" dur="500"/>
                                        <p:tgtEl>
                                          <p:spTgt spid="30"/>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fade">
                                      <p:cBhvr>
                                        <p:cTn id="40"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9" grpId="0" animBg="1"/>
      <p:bldP spid="30" grpId="0"/>
      <p:bldP spid="32" grpId="0" animBg="1"/>
      <p:bldP spid="32" grpId="1" animBg="1"/>
      <p:bldP spid="36" grpId="0" animBg="1"/>
      <p:bldP spid="36" grpId="1" animBg="1"/>
      <p:bldP spid="37" grpId="0" animBg="1"/>
      <p:bldP spid="37" grpId="1" animBg="1"/>
      <p:bldP spid="38" grpId="0" animBg="1"/>
      <p:bldP spid="28"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変数</a:t>
            </a:r>
            <a:r>
              <a:rPr kumimoji="1" lang="ja-JP" altLang="en-US" smtClean="0"/>
              <a:t>選択の例</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
        <p:nvSpPr>
          <p:cNvPr id="11" name="テキスト ボックス 10"/>
          <p:cNvSpPr txBox="1"/>
          <p:nvPr/>
        </p:nvSpPr>
        <p:spPr>
          <a:xfrm>
            <a:off x="2035384" y="1635041"/>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1</a:t>
            </a:r>
            <a:endParaRPr kumimoji="1" lang="ja-JP" altLang="en-US"/>
          </a:p>
        </p:txBody>
      </p:sp>
      <p:sp>
        <p:nvSpPr>
          <p:cNvPr id="12" name="テキスト ボックス 11"/>
          <p:cNvSpPr txBox="1"/>
          <p:nvPr/>
        </p:nvSpPr>
        <p:spPr>
          <a:xfrm>
            <a:off x="2035384" y="2698765"/>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3</a:t>
            </a:r>
            <a:endParaRPr kumimoji="1" lang="ja-JP" altLang="en-US"/>
          </a:p>
        </p:txBody>
      </p:sp>
      <p:sp>
        <p:nvSpPr>
          <p:cNvPr id="13" name="テキスト ボックス 12"/>
          <p:cNvSpPr txBox="1"/>
          <p:nvPr/>
        </p:nvSpPr>
        <p:spPr>
          <a:xfrm>
            <a:off x="2035384" y="2139097"/>
            <a:ext cx="1044000" cy="369332"/>
          </a:xfrm>
          <a:prstGeom prst="rect">
            <a:avLst/>
          </a:prstGeom>
          <a:solidFill>
            <a:srgbClr val="FFFFCC"/>
          </a:solidFill>
          <a:ln w="19050">
            <a:solidFill>
              <a:schemeClr val="tx1"/>
            </a:solidFill>
          </a:ln>
          <a:effectLst>
            <a:glow>
              <a:schemeClr val="accent1"/>
            </a:glow>
          </a:effectLst>
        </p:spPr>
        <p:txBody>
          <a:bodyPr wrap="square" rtlCol="0">
            <a:spAutoFit/>
          </a:bodyPr>
          <a:lstStyle/>
          <a:p>
            <a:pPr algn="ctr"/>
            <a:r>
              <a:rPr kumimoji="1" lang="ja-JP" altLang="en-US" smtClean="0"/>
              <a:t>特徴量</a:t>
            </a:r>
            <a:r>
              <a:rPr lang="en-US" altLang="ja-JP"/>
              <a:t>2</a:t>
            </a:r>
            <a:endParaRPr kumimoji="1" lang="ja-JP" altLang="en-US"/>
          </a:p>
        </p:txBody>
      </p:sp>
      <p:sp>
        <p:nvSpPr>
          <p:cNvPr id="19" name="テキスト ボックス 18"/>
          <p:cNvSpPr txBox="1"/>
          <p:nvPr/>
        </p:nvSpPr>
        <p:spPr>
          <a:xfrm>
            <a:off x="1909312" y="3110734"/>
            <a:ext cx="1296144" cy="369332"/>
          </a:xfrm>
          <a:prstGeom prst="rect">
            <a:avLst/>
          </a:prstGeom>
          <a:noFill/>
        </p:spPr>
        <p:txBody>
          <a:bodyPr wrap="square" rtlCol="0">
            <a:spAutoFit/>
          </a:bodyPr>
          <a:lstStyle/>
          <a:p>
            <a:pPr algn="ctr"/>
            <a:r>
              <a:rPr kumimoji="1" lang="en-US" altLang="ja-JP" smtClean="0"/>
              <a:t>Score : 0.6</a:t>
            </a:r>
            <a:endParaRPr kumimoji="1" lang="ja-JP" altLang="en-US"/>
          </a:p>
        </p:txBody>
      </p:sp>
      <p:sp>
        <p:nvSpPr>
          <p:cNvPr id="20" name="テキスト ボックス 19"/>
          <p:cNvSpPr txBox="1"/>
          <p:nvPr/>
        </p:nvSpPr>
        <p:spPr>
          <a:xfrm>
            <a:off x="4051608" y="1635041"/>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1</a:t>
            </a:r>
            <a:endParaRPr kumimoji="1" lang="ja-JP" altLang="en-US"/>
          </a:p>
        </p:txBody>
      </p:sp>
      <p:sp>
        <p:nvSpPr>
          <p:cNvPr id="21" name="テキスト ボックス 20"/>
          <p:cNvSpPr txBox="1"/>
          <p:nvPr/>
        </p:nvSpPr>
        <p:spPr>
          <a:xfrm>
            <a:off x="4051608" y="2698765"/>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3</a:t>
            </a:r>
            <a:endParaRPr kumimoji="1" lang="ja-JP" altLang="en-US"/>
          </a:p>
        </p:txBody>
      </p:sp>
      <p:sp>
        <p:nvSpPr>
          <p:cNvPr id="22" name="テキスト ボックス 21"/>
          <p:cNvSpPr txBox="1"/>
          <p:nvPr/>
        </p:nvSpPr>
        <p:spPr>
          <a:xfrm>
            <a:off x="4051608" y="2139097"/>
            <a:ext cx="1044000" cy="369332"/>
          </a:xfrm>
          <a:prstGeom prst="rect">
            <a:avLst/>
          </a:prstGeom>
          <a:solidFill>
            <a:srgbClr val="FFFFCC"/>
          </a:solidFill>
          <a:ln w="19050">
            <a:solidFill>
              <a:schemeClr val="tx1"/>
            </a:solidFill>
          </a:ln>
          <a:effectLst>
            <a:glow>
              <a:schemeClr val="accent1"/>
            </a:glow>
          </a:effectLst>
        </p:spPr>
        <p:txBody>
          <a:bodyPr wrap="square" rtlCol="0">
            <a:spAutoFit/>
          </a:bodyPr>
          <a:lstStyle/>
          <a:p>
            <a:pPr algn="ctr"/>
            <a:r>
              <a:rPr kumimoji="1" lang="ja-JP" altLang="en-US" smtClean="0"/>
              <a:t>特徴量</a:t>
            </a:r>
            <a:r>
              <a:rPr lang="en-US" altLang="ja-JP"/>
              <a:t>2</a:t>
            </a:r>
            <a:endParaRPr kumimoji="1" lang="ja-JP" altLang="en-US"/>
          </a:p>
        </p:txBody>
      </p:sp>
      <p:sp>
        <p:nvSpPr>
          <p:cNvPr id="23" name="テキスト ボックス 22"/>
          <p:cNvSpPr txBox="1"/>
          <p:nvPr/>
        </p:nvSpPr>
        <p:spPr>
          <a:xfrm>
            <a:off x="5490160" y="1628800"/>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1</a:t>
            </a:r>
            <a:endParaRPr kumimoji="1" lang="ja-JP" altLang="en-US"/>
          </a:p>
        </p:txBody>
      </p:sp>
      <p:sp>
        <p:nvSpPr>
          <p:cNvPr id="24" name="テキスト ボックス 23"/>
          <p:cNvSpPr txBox="1"/>
          <p:nvPr/>
        </p:nvSpPr>
        <p:spPr>
          <a:xfrm>
            <a:off x="5490160" y="2692524"/>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3</a:t>
            </a:r>
            <a:endParaRPr kumimoji="1" lang="ja-JP" altLang="en-US"/>
          </a:p>
        </p:txBody>
      </p:sp>
      <p:sp>
        <p:nvSpPr>
          <p:cNvPr id="25" name="テキスト ボックス 24"/>
          <p:cNvSpPr txBox="1"/>
          <p:nvPr/>
        </p:nvSpPr>
        <p:spPr>
          <a:xfrm>
            <a:off x="5490160" y="2132856"/>
            <a:ext cx="1044000" cy="369332"/>
          </a:xfrm>
          <a:prstGeom prst="rect">
            <a:avLst/>
          </a:prstGeom>
          <a:solidFill>
            <a:srgbClr val="FFFFCC"/>
          </a:solidFill>
          <a:ln w="19050">
            <a:solidFill>
              <a:schemeClr val="tx1"/>
            </a:solidFill>
          </a:ln>
          <a:effectLst>
            <a:glow>
              <a:schemeClr val="accent1"/>
            </a:glow>
          </a:effectLst>
        </p:spPr>
        <p:txBody>
          <a:bodyPr wrap="square" rtlCol="0">
            <a:spAutoFit/>
          </a:bodyPr>
          <a:lstStyle/>
          <a:p>
            <a:pPr algn="ctr"/>
            <a:r>
              <a:rPr kumimoji="1" lang="ja-JP" altLang="en-US" smtClean="0"/>
              <a:t>特徴量</a:t>
            </a:r>
            <a:r>
              <a:rPr lang="en-US" altLang="ja-JP"/>
              <a:t>2</a:t>
            </a:r>
            <a:endParaRPr kumimoji="1" lang="ja-JP" altLang="en-US"/>
          </a:p>
        </p:txBody>
      </p:sp>
      <p:sp>
        <p:nvSpPr>
          <p:cNvPr id="26" name="テキスト ボックス 25"/>
          <p:cNvSpPr txBox="1"/>
          <p:nvPr/>
        </p:nvSpPr>
        <p:spPr>
          <a:xfrm>
            <a:off x="7002328" y="1635041"/>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1</a:t>
            </a:r>
            <a:endParaRPr kumimoji="1" lang="ja-JP" altLang="en-US"/>
          </a:p>
        </p:txBody>
      </p:sp>
      <p:sp>
        <p:nvSpPr>
          <p:cNvPr id="27" name="テキスト ボックス 26"/>
          <p:cNvSpPr txBox="1"/>
          <p:nvPr/>
        </p:nvSpPr>
        <p:spPr>
          <a:xfrm>
            <a:off x="7002328" y="2698765"/>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3</a:t>
            </a:r>
            <a:endParaRPr kumimoji="1" lang="ja-JP" altLang="en-US"/>
          </a:p>
        </p:txBody>
      </p:sp>
      <p:sp>
        <p:nvSpPr>
          <p:cNvPr id="28" name="テキスト ボックス 27"/>
          <p:cNvSpPr txBox="1"/>
          <p:nvPr/>
        </p:nvSpPr>
        <p:spPr>
          <a:xfrm>
            <a:off x="7002328" y="2139097"/>
            <a:ext cx="1044000" cy="369332"/>
          </a:xfrm>
          <a:prstGeom prst="rect">
            <a:avLst/>
          </a:prstGeom>
          <a:solidFill>
            <a:srgbClr val="FFFFCC"/>
          </a:solidFill>
          <a:ln w="19050">
            <a:solidFill>
              <a:schemeClr val="tx1"/>
            </a:solidFill>
          </a:ln>
          <a:effectLst>
            <a:glow>
              <a:schemeClr val="accent1"/>
            </a:glow>
          </a:effectLst>
        </p:spPr>
        <p:txBody>
          <a:bodyPr wrap="square" rtlCol="0">
            <a:spAutoFit/>
          </a:bodyPr>
          <a:lstStyle/>
          <a:p>
            <a:pPr algn="ctr"/>
            <a:r>
              <a:rPr kumimoji="1" lang="ja-JP" altLang="en-US" smtClean="0"/>
              <a:t>特徴量</a:t>
            </a:r>
            <a:r>
              <a:rPr lang="en-US" altLang="ja-JP"/>
              <a:t>2</a:t>
            </a:r>
            <a:endParaRPr kumimoji="1" lang="ja-JP" altLang="en-US"/>
          </a:p>
        </p:txBody>
      </p:sp>
      <p:sp>
        <p:nvSpPr>
          <p:cNvPr id="29" name="テキスト ボックス 28"/>
          <p:cNvSpPr txBox="1"/>
          <p:nvPr/>
        </p:nvSpPr>
        <p:spPr>
          <a:xfrm>
            <a:off x="3925536" y="3110734"/>
            <a:ext cx="1296144" cy="369332"/>
          </a:xfrm>
          <a:prstGeom prst="rect">
            <a:avLst/>
          </a:prstGeom>
          <a:noFill/>
        </p:spPr>
        <p:txBody>
          <a:bodyPr wrap="square" rtlCol="0">
            <a:spAutoFit/>
          </a:bodyPr>
          <a:lstStyle/>
          <a:p>
            <a:pPr algn="ctr"/>
            <a:r>
              <a:rPr kumimoji="1" lang="en-US" altLang="ja-JP" smtClean="0"/>
              <a:t>Score : </a:t>
            </a:r>
            <a:r>
              <a:rPr kumimoji="1" lang="en-US" altLang="ja-JP" smtClean="0">
                <a:solidFill>
                  <a:srgbClr val="FF0000"/>
                </a:solidFill>
              </a:rPr>
              <a:t>0.8</a:t>
            </a:r>
            <a:endParaRPr kumimoji="1" lang="ja-JP" altLang="en-US">
              <a:solidFill>
                <a:srgbClr val="FF0000"/>
              </a:solidFill>
            </a:endParaRPr>
          </a:p>
        </p:txBody>
      </p:sp>
      <p:sp>
        <p:nvSpPr>
          <p:cNvPr id="30" name="テキスト ボックス 29"/>
          <p:cNvSpPr txBox="1"/>
          <p:nvPr/>
        </p:nvSpPr>
        <p:spPr>
          <a:xfrm>
            <a:off x="5364088" y="3110734"/>
            <a:ext cx="1296144" cy="369332"/>
          </a:xfrm>
          <a:prstGeom prst="rect">
            <a:avLst/>
          </a:prstGeom>
          <a:noFill/>
        </p:spPr>
        <p:txBody>
          <a:bodyPr wrap="square" rtlCol="0">
            <a:spAutoFit/>
          </a:bodyPr>
          <a:lstStyle/>
          <a:p>
            <a:pPr algn="ctr"/>
            <a:r>
              <a:rPr kumimoji="1" lang="en-US" altLang="ja-JP" smtClean="0"/>
              <a:t>Score : 0.5</a:t>
            </a:r>
            <a:endParaRPr kumimoji="1" lang="ja-JP" altLang="en-US"/>
          </a:p>
        </p:txBody>
      </p:sp>
      <p:sp>
        <p:nvSpPr>
          <p:cNvPr id="31" name="テキスト ボックス 30"/>
          <p:cNvSpPr txBox="1"/>
          <p:nvPr/>
        </p:nvSpPr>
        <p:spPr>
          <a:xfrm>
            <a:off x="6876256" y="3085220"/>
            <a:ext cx="1296144" cy="369332"/>
          </a:xfrm>
          <a:prstGeom prst="rect">
            <a:avLst/>
          </a:prstGeom>
          <a:noFill/>
        </p:spPr>
        <p:txBody>
          <a:bodyPr wrap="square" rtlCol="0">
            <a:spAutoFit/>
          </a:bodyPr>
          <a:lstStyle/>
          <a:p>
            <a:pPr algn="ctr"/>
            <a:r>
              <a:rPr kumimoji="1" lang="en-US" altLang="ja-JP" smtClean="0"/>
              <a:t>Score : 0.6</a:t>
            </a:r>
            <a:endParaRPr kumimoji="1" lang="ja-JP" altLang="en-US"/>
          </a:p>
        </p:txBody>
      </p:sp>
      <p:sp>
        <p:nvSpPr>
          <p:cNvPr id="15" name="正方形/長方形 14"/>
          <p:cNvSpPr/>
          <p:nvPr/>
        </p:nvSpPr>
        <p:spPr>
          <a:xfrm>
            <a:off x="4044582" y="1628800"/>
            <a:ext cx="1051026" cy="369332"/>
          </a:xfrm>
          <a:prstGeom prst="rect">
            <a:avLst/>
          </a:prstGeom>
          <a:solidFill>
            <a:schemeClr val="bg1">
              <a:alpha val="6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2" name="正方形/長方形 31"/>
          <p:cNvSpPr/>
          <p:nvPr/>
        </p:nvSpPr>
        <p:spPr>
          <a:xfrm>
            <a:off x="5483134" y="2139097"/>
            <a:ext cx="1051026" cy="369332"/>
          </a:xfrm>
          <a:prstGeom prst="rect">
            <a:avLst/>
          </a:prstGeom>
          <a:solidFill>
            <a:schemeClr val="bg1">
              <a:alpha val="6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3" name="正方形/長方形 32"/>
          <p:cNvSpPr/>
          <p:nvPr/>
        </p:nvSpPr>
        <p:spPr>
          <a:xfrm>
            <a:off x="7002328" y="2692524"/>
            <a:ext cx="1051026" cy="369332"/>
          </a:xfrm>
          <a:prstGeom prst="rect">
            <a:avLst/>
          </a:prstGeom>
          <a:solidFill>
            <a:schemeClr val="bg1">
              <a:alpha val="6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5" name="テキスト ボックス 44"/>
          <p:cNvSpPr txBox="1"/>
          <p:nvPr/>
        </p:nvSpPr>
        <p:spPr>
          <a:xfrm>
            <a:off x="251520" y="2061111"/>
            <a:ext cx="1009720" cy="461665"/>
          </a:xfrm>
          <a:prstGeom prst="rect">
            <a:avLst/>
          </a:prstGeom>
          <a:noFill/>
        </p:spPr>
        <p:txBody>
          <a:bodyPr wrap="square" rtlCol="0">
            <a:spAutoFit/>
          </a:bodyPr>
          <a:lstStyle/>
          <a:p>
            <a:r>
              <a:rPr lang="en-US" altLang="ja-JP" sz="2400" smtClean="0"/>
              <a:t>1</a:t>
            </a:r>
            <a:r>
              <a:rPr lang="ja-JP" altLang="en-US" sz="2400" smtClean="0"/>
              <a:t>回目</a:t>
            </a:r>
            <a:endParaRPr kumimoji="1" lang="ja-JP" altLang="en-US" sz="2400"/>
          </a:p>
        </p:txBody>
      </p:sp>
      <p:grpSp>
        <p:nvGrpSpPr>
          <p:cNvPr id="53" name="グループ化 52"/>
          <p:cNvGrpSpPr/>
          <p:nvPr/>
        </p:nvGrpSpPr>
        <p:grpSpPr>
          <a:xfrm>
            <a:off x="0" y="3573016"/>
            <a:ext cx="9144000" cy="1635242"/>
            <a:chOff x="0" y="3573016"/>
            <a:chExt cx="9144000" cy="1635242"/>
          </a:xfrm>
        </p:grpSpPr>
        <p:sp>
          <p:nvSpPr>
            <p:cNvPr id="34" name="テキスト ボックス 33"/>
            <p:cNvSpPr txBox="1"/>
            <p:nvPr/>
          </p:nvSpPr>
          <p:spPr>
            <a:xfrm>
              <a:off x="2033776" y="4420716"/>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3</a:t>
              </a:r>
              <a:endParaRPr kumimoji="1" lang="ja-JP" altLang="en-US"/>
            </a:p>
          </p:txBody>
        </p:sp>
        <p:sp>
          <p:nvSpPr>
            <p:cNvPr id="35" name="テキスト ボックス 34"/>
            <p:cNvSpPr txBox="1"/>
            <p:nvPr/>
          </p:nvSpPr>
          <p:spPr>
            <a:xfrm>
              <a:off x="2033776" y="3861048"/>
              <a:ext cx="1044000" cy="369332"/>
            </a:xfrm>
            <a:prstGeom prst="rect">
              <a:avLst/>
            </a:prstGeom>
            <a:solidFill>
              <a:srgbClr val="FFFFCC"/>
            </a:solidFill>
            <a:ln w="19050">
              <a:solidFill>
                <a:schemeClr val="tx1"/>
              </a:solidFill>
            </a:ln>
            <a:effectLst>
              <a:glow>
                <a:schemeClr val="accent1"/>
              </a:glow>
            </a:effectLst>
          </p:spPr>
          <p:txBody>
            <a:bodyPr wrap="square" rtlCol="0">
              <a:spAutoFit/>
            </a:bodyPr>
            <a:lstStyle/>
            <a:p>
              <a:pPr algn="ctr"/>
              <a:r>
                <a:rPr kumimoji="1" lang="ja-JP" altLang="en-US" smtClean="0"/>
                <a:t>特徴量</a:t>
              </a:r>
              <a:r>
                <a:rPr lang="en-US" altLang="ja-JP"/>
                <a:t>2</a:t>
              </a:r>
              <a:endParaRPr kumimoji="1" lang="ja-JP" altLang="en-US"/>
            </a:p>
          </p:txBody>
        </p:sp>
        <p:sp>
          <p:nvSpPr>
            <p:cNvPr id="36" name="テキスト ボックス 35"/>
            <p:cNvSpPr txBox="1"/>
            <p:nvPr/>
          </p:nvSpPr>
          <p:spPr>
            <a:xfrm>
              <a:off x="1907704" y="4832685"/>
              <a:ext cx="1296144" cy="369332"/>
            </a:xfrm>
            <a:prstGeom prst="rect">
              <a:avLst/>
            </a:prstGeom>
            <a:noFill/>
          </p:spPr>
          <p:txBody>
            <a:bodyPr wrap="square" rtlCol="0">
              <a:spAutoFit/>
            </a:bodyPr>
            <a:lstStyle/>
            <a:p>
              <a:pPr algn="ctr"/>
              <a:r>
                <a:rPr kumimoji="1" lang="en-US" altLang="ja-JP" smtClean="0"/>
                <a:t>Score : </a:t>
              </a:r>
              <a:r>
                <a:rPr kumimoji="1" lang="en-US" altLang="ja-JP" smtClean="0">
                  <a:solidFill>
                    <a:srgbClr val="FF0000"/>
                  </a:solidFill>
                </a:rPr>
                <a:t>0.8</a:t>
              </a:r>
              <a:endParaRPr kumimoji="1" lang="ja-JP" altLang="en-US">
                <a:solidFill>
                  <a:srgbClr val="FF0000"/>
                </a:solidFill>
              </a:endParaRPr>
            </a:p>
          </p:txBody>
        </p:sp>
        <p:sp>
          <p:nvSpPr>
            <p:cNvPr id="37" name="テキスト ボックス 36"/>
            <p:cNvSpPr txBox="1"/>
            <p:nvPr/>
          </p:nvSpPr>
          <p:spPr>
            <a:xfrm>
              <a:off x="4698072" y="4420716"/>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3</a:t>
              </a:r>
              <a:endParaRPr kumimoji="1" lang="ja-JP" altLang="en-US"/>
            </a:p>
          </p:txBody>
        </p:sp>
        <p:sp>
          <p:nvSpPr>
            <p:cNvPr id="38" name="テキスト ボックス 37"/>
            <p:cNvSpPr txBox="1"/>
            <p:nvPr/>
          </p:nvSpPr>
          <p:spPr>
            <a:xfrm>
              <a:off x="4680128" y="3861048"/>
              <a:ext cx="1044000" cy="369332"/>
            </a:xfrm>
            <a:prstGeom prst="rect">
              <a:avLst/>
            </a:prstGeom>
            <a:solidFill>
              <a:srgbClr val="FFFFCC"/>
            </a:solidFill>
            <a:ln w="19050">
              <a:solidFill>
                <a:schemeClr val="tx1"/>
              </a:solidFill>
            </a:ln>
            <a:effectLst>
              <a:glow>
                <a:schemeClr val="accent1"/>
              </a:glow>
            </a:effectLst>
          </p:spPr>
          <p:txBody>
            <a:bodyPr wrap="square" rtlCol="0">
              <a:spAutoFit/>
            </a:bodyPr>
            <a:lstStyle/>
            <a:p>
              <a:pPr algn="ctr"/>
              <a:r>
                <a:rPr kumimoji="1" lang="ja-JP" altLang="en-US" smtClean="0"/>
                <a:t>特徴量</a:t>
              </a:r>
              <a:r>
                <a:rPr lang="en-US" altLang="ja-JP"/>
                <a:t>2</a:t>
              </a:r>
              <a:endParaRPr kumimoji="1" lang="ja-JP" altLang="en-US"/>
            </a:p>
          </p:txBody>
        </p:sp>
        <p:sp>
          <p:nvSpPr>
            <p:cNvPr id="39" name="テキスト ボックス 38"/>
            <p:cNvSpPr txBox="1"/>
            <p:nvPr/>
          </p:nvSpPr>
          <p:spPr>
            <a:xfrm>
              <a:off x="6408320" y="4426957"/>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3</a:t>
              </a:r>
              <a:endParaRPr kumimoji="1" lang="ja-JP" altLang="en-US"/>
            </a:p>
          </p:txBody>
        </p:sp>
        <p:sp>
          <p:nvSpPr>
            <p:cNvPr id="40" name="テキスト ボックス 39"/>
            <p:cNvSpPr txBox="1"/>
            <p:nvPr/>
          </p:nvSpPr>
          <p:spPr>
            <a:xfrm>
              <a:off x="6426264" y="3867289"/>
              <a:ext cx="1044000" cy="369332"/>
            </a:xfrm>
            <a:prstGeom prst="rect">
              <a:avLst/>
            </a:prstGeom>
            <a:solidFill>
              <a:srgbClr val="FFFFCC"/>
            </a:solidFill>
            <a:ln w="19050">
              <a:solidFill>
                <a:schemeClr val="tx1"/>
              </a:solidFill>
            </a:ln>
            <a:effectLst>
              <a:glow>
                <a:schemeClr val="accent1"/>
              </a:glow>
            </a:effectLst>
          </p:spPr>
          <p:txBody>
            <a:bodyPr wrap="square" rtlCol="0">
              <a:spAutoFit/>
            </a:bodyPr>
            <a:lstStyle/>
            <a:p>
              <a:pPr algn="ctr"/>
              <a:r>
                <a:rPr kumimoji="1" lang="ja-JP" altLang="en-US" smtClean="0"/>
                <a:t>特徴量</a:t>
              </a:r>
              <a:r>
                <a:rPr lang="en-US" altLang="ja-JP"/>
                <a:t>2</a:t>
              </a:r>
              <a:endParaRPr kumimoji="1" lang="ja-JP" altLang="en-US"/>
            </a:p>
          </p:txBody>
        </p:sp>
        <p:sp>
          <p:nvSpPr>
            <p:cNvPr id="41" name="テキスト ボックス 40"/>
            <p:cNvSpPr txBox="1"/>
            <p:nvPr/>
          </p:nvSpPr>
          <p:spPr>
            <a:xfrm>
              <a:off x="4572000" y="4838926"/>
              <a:ext cx="1296144" cy="369332"/>
            </a:xfrm>
            <a:prstGeom prst="rect">
              <a:avLst/>
            </a:prstGeom>
            <a:noFill/>
          </p:spPr>
          <p:txBody>
            <a:bodyPr wrap="square" rtlCol="0">
              <a:spAutoFit/>
            </a:bodyPr>
            <a:lstStyle/>
            <a:p>
              <a:pPr algn="ctr"/>
              <a:r>
                <a:rPr kumimoji="1" lang="en-US" altLang="ja-JP" smtClean="0"/>
                <a:t>Score : 0.4</a:t>
              </a:r>
              <a:endParaRPr kumimoji="1" lang="ja-JP" altLang="en-US"/>
            </a:p>
          </p:txBody>
        </p:sp>
        <p:sp>
          <p:nvSpPr>
            <p:cNvPr id="42" name="テキスト ボックス 41"/>
            <p:cNvSpPr txBox="1"/>
            <p:nvPr/>
          </p:nvSpPr>
          <p:spPr>
            <a:xfrm>
              <a:off x="6300192" y="4813412"/>
              <a:ext cx="1296144" cy="369332"/>
            </a:xfrm>
            <a:prstGeom prst="rect">
              <a:avLst/>
            </a:prstGeom>
            <a:noFill/>
          </p:spPr>
          <p:txBody>
            <a:bodyPr wrap="square" rtlCol="0">
              <a:spAutoFit/>
            </a:bodyPr>
            <a:lstStyle/>
            <a:p>
              <a:pPr algn="ctr"/>
              <a:r>
                <a:rPr kumimoji="1" lang="en-US" altLang="ja-JP" smtClean="0"/>
                <a:t>Score : 0.3</a:t>
              </a:r>
              <a:endParaRPr kumimoji="1" lang="ja-JP" altLang="en-US"/>
            </a:p>
          </p:txBody>
        </p:sp>
        <p:sp>
          <p:nvSpPr>
            <p:cNvPr id="43" name="正方形/長方形 42"/>
            <p:cNvSpPr/>
            <p:nvPr/>
          </p:nvSpPr>
          <p:spPr>
            <a:xfrm>
              <a:off x="4673102" y="3867289"/>
              <a:ext cx="1051026" cy="369332"/>
            </a:xfrm>
            <a:prstGeom prst="rect">
              <a:avLst/>
            </a:prstGeom>
            <a:solidFill>
              <a:schemeClr val="bg1">
                <a:alpha val="6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4" name="正方形/長方形 43"/>
            <p:cNvSpPr/>
            <p:nvPr/>
          </p:nvSpPr>
          <p:spPr>
            <a:xfrm>
              <a:off x="6426264" y="4420716"/>
              <a:ext cx="1051026" cy="369332"/>
            </a:xfrm>
            <a:prstGeom prst="rect">
              <a:avLst/>
            </a:prstGeom>
            <a:solidFill>
              <a:schemeClr val="bg1">
                <a:alpha val="6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6" name="テキスト ボックス 45"/>
            <p:cNvSpPr txBox="1"/>
            <p:nvPr/>
          </p:nvSpPr>
          <p:spPr>
            <a:xfrm>
              <a:off x="251520" y="4236621"/>
              <a:ext cx="1009720" cy="461665"/>
            </a:xfrm>
            <a:prstGeom prst="rect">
              <a:avLst/>
            </a:prstGeom>
            <a:noFill/>
          </p:spPr>
          <p:txBody>
            <a:bodyPr wrap="square" rtlCol="0">
              <a:spAutoFit/>
            </a:bodyPr>
            <a:lstStyle/>
            <a:p>
              <a:r>
                <a:rPr lang="en-US" altLang="ja-JP" sz="2400" smtClean="0"/>
                <a:t>2</a:t>
              </a:r>
              <a:r>
                <a:rPr lang="ja-JP" altLang="en-US" sz="2400" smtClean="0"/>
                <a:t>回目</a:t>
              </a:r>
              <a:endParaRPr kumimoji="1" lang="ja-JP" altLang="en-US" sz="2400"/>
            </a:p>
          </p:txBody>
        </p:sp>
        <p:cxnSp>
          <p:nvCxnSpPr>
            <p:cNvPr id="48" name="直線コネクタ 47"/>
            <p:cNvCxnSpPr/>
            <p:nvPr/>
          </p:nvCxnSpPr>
          <p:spPr>
            <a:xfrm flipV="1">
              <a:off x="0" y="3573016"/>
              <a:ext cx="9144000" cy="7200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54" name="グループ化 53"/>
          <p:cNvGrpSpPr/>
          <p:nvPr/>
        </p:nvGrpSpPr>
        <p:grpSpPr>
          <a:xfrm>
            <a:off x="0" y="5319278"/>
            <a:ext cx="9144000" cy="803634"/>
            <a:chOff x="0" y="5319278"/>
            <a:chExt cx="9144000" cy="803634"/>
          </a:xfrm>
        </p:grpSpPr>
        <p:cxnSp>
          <p:nvCxnSpPr>
            <p:cNvPr id="49" name="直線コネクタ 48"/>
            <p:cNvCxnSpPr/>
            <p:nvPr/>
          </p:nvCxnSpPr>
          <p:spPr>
            <a:xfrm flipV="1">
              <a:off x="0" y="5319278"/>
              <a:ext cx="9144000" cy="7200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251520" y="5661247"/>
              <a:ext cx="1009720" cy="461665"/>
            </a:xfrm>
            <a:prstGeom prst="rect">
              <a:avLst/>
            </a:prstGeom>
            <a:noFill/>
          </p:spPr>
          <p:txBody>
            <a:bodyPr wrap="square" rtlCol="0">
              <a:spAutoFit/>
            </a:bodyPr>
            <a:lstStyle/>
            <a:p>
              <a:r>
                <a:rPr kumimoji="1" lang="ja-JP" altLang="en-US" sz="2400" smtClean="0"/>
                <a:t>出力</a:t>
              </a:r>
              <a:endParaRPr kumimoji="1" lang="ja-JP" altLang="en-US" sz="2400"/>
            </a:p>
          </p:txBody>
        </p:sp>
        <p:sp>
          <p:nvSpPr>
            <p:cNvPr id="51" name="テキスト ボックス 50"/>
            <p:cNvSpPr txBox="1"/>
            <p:nvPr/>
          </p:nvSpPr>
          <p:spPr>
            <a:xfrm>
              <a:off x="3383984" y="5723964"/>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3</a:t>
              </a:r>
              <a:endParaRPr kumimoji="1" lang="ja-JP" altLang="en-US"/>
            </a:p>
          </p:txBody>
        </p:sp>
        <p:sp>
          <p:nvSpPr>
            <p:cNvPr id="52" name="テキスト ボックス 51"/>
            <p:cNvSpPr txBox="1"/>
            <p:nvPr/>
          </p:nvSpPr>
          <p:spPr>
            <a:xfrm>
              <a:off x="2060431" y="5723964"/>
              <a:ext cx="1044000" cy="369332"/>
            </a:xfrm>
            <a:prstGeom prst="rect">
              <a:avLst/>
            </a:prstGeom>
            <a:solidFill>
              <a:srgbClr val="FFFFCC"/>
            </a:solidFill>
            <a:ln w="19050">
              <a:solidFill>
                <a:schemeClr val="tx1"/>
              </a:solidFill>
            </a:ln>
            <a:effectLst>
              <a:glow>
                <a:schemeClr val="accent1"/>
              </a:glow>
            </a:effectLst>
          </p:spPr>
          <p:txBody>
            <a:bodyPr wrap="square" rtlCol="0">
              <a:spAutoFit/>
            </a:bodyPr>
            <a:lstStyle/>
            <a:p>
              <a:pPr algn="ctr"/>
              <a:r>
                <a:rPr kumimoji="1" lang="ja-JP" altLang="en-US" smtClean="0"/>
                <a:t>特徴量</a:t>
              </a:r>
              <a:r>
                <a:rPr lang="en-US" altLang="ja-JP"/>
                <a:t>2</a:t>
              </a:r>
              <a:endParaRPr kumimoji="1" lang="ja-JP" altLang="en-US"/>
            </a:p>
          </p:txBody>
        </p:sp>
      </p:grpSp>
    </p:spTree>
    <p:extLst>
      <p:ext uri="{BB962C8B-B14F-4D97-AF65-F5344CB8AC3E}">
        <p14:creationId xmlns:p14="http://schemas.microsoft.com/office/powerpoint/2010/main" val="14243998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fade">
                                      <p:cBhvr>
                                        <p:cTn id="7" dur="500"/>
                                        <p:tgtEl>
                                          <p:spTgt spid="5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4"/>
                                        </p:tgtEl>
                                        <p:attrNameLst>
                                          <p:attrName>style.visibility</p:attrName>
                                        </p:attrNameLst>
                                      </p:cBhvr>
                                      <p:to>
                                        <p:strVal val="visible"/>
                                      </p:to>
                                    </p:set>
                                    <p:animEffect transition="in" filter="fade">
                                      <p:cBhvr>
                                        <p:cTn id="12"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実験結果 </a:t>
            </a:r>
            <a:r>
              <a:rPr lang="en-US" altLang="ja-JP"/>
              <a:t>: </a:t>
            </a:r>
            <a:r>
              <a:rPr lang="en-US" altLang="ja-JP" smtClean="0"/>
              <a:t>F</a:t>
            </a:r>
            <a:r>
              <a:rPr lang="ja-JP" altLang="en-US" smtClean="0"/>
              <a:t>値</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graphicFrame>
        <p:nvGraphicFramePr>
          <p:cNvPr id="6" name="グラフ 5"/>
          <p:cNvGraphicFramePr>
            <a:graphicFrameLocks/>
          </p:cNvGraphicFramePr>
          <p:nvPr>
            <p:extLst>
              <p:ext uri="{D42A27DB-BD31-4B8C-83A1-F6EECF244321}">
                <p14:modId xmlns:p14="http://schemas.microsoft.com/office/powerpoint/2010/main" val="1794267424"/>
              </p:ext>
            </p:extLst>
          </p:nvPr>
        </p:nvGraphicFramePr>
        <p:xfrm>
          <a:off x="324000" y="1764000"/>
          <a:ext cx="8568000" cy="44733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73346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モデルの</a:t>
            </a:r>
            <a:r>
              <a:rPr lang="ja-JP" altLang="en-US" smtClean="0"/>
              <a:t>評価</a:t>
            </a:r>
            <a:endParaRPr kumimoji="1" lang="ja-JP" altLang="en-US" dirty="0"/>
          </a:p>
        </p:txBody>
      </p:sp>
      <p:sp>
        <p:nvSpPr>
          <p:cNvPr id="3" name="コンテンツ プレースホルダー 2"/>
          <p:cNvSpPr>
            <a:spLocks noGrp="1"/>
          </p:cNvSpPr>
          <p:nvPr>
            <p:ph idx="1"/>
          </p:nvPr>
        </p:nvSpPr>
        <p:spPr>
          <a:xfrm>
            <a:off x="457200" y="1600201"/>
            <a:ext cx="8229600" cy="1828800"/>
          </a:xfrm>
        </p:spPr>
        <p:txBody>
          <a:bodyPr/>
          <a:lstStyle/>
          <a:p>
            <a:r>
              <a:rPr kumimoji="1" lang="en-US" altLang="ja-JP" smtClean="0"/>
              <a:t>10-fold cross validation</a:t>
            </a:r>
            <a:endParaRPr kumimoji="1" lang="en-US" altLang="ja-JP" dirty="0" smtClean="0"/>
          </a:p>
          <a:p>
            <a:pPr lvl="1"/>
            <a:r>
              <a:rPr kumimoji="1" lang="ja-JP" altLang="en-US" dirty="0" smtClean="0"/>
              <a:t>データセットを</a:t>
            </a:r>
            <a:r>
              <a:rPr kumimoji="1" lang="en-US" altLang="ja-JP" dirty="0" smtClean="0"/>
              <a:t>10</a:t>
            </a:r>
            <a:r>
              <a:rPr kumimoji="1" lang="ja-JP" altLang="en-US" dirty="0" smtClean="0"/>
              <a:t>個に分割</a:t>
            </a:r>
            <a:endParaRPr kumimoji="1" lang="en-US" altLang="ja-JP" dirty="0" smtClean="0"/>
          </a:p>
          <a:p>
            <a:pPr lvl="1"/>
            <a:r>
              <a:rPr lang="en-US" altLang="ja-JP" dirty="0" smtClean="0"/>
              <a:t>9</a:t>
            </a:r>
            <a:r>
              <a:rPr lang="ja-JP" altLang="en-US" dirty="0" smtClean="0"/>
              <a:t>個を学習セット，</a:t>
            </a:r>
            <a:r>
              <a:rPr lang="en-US" altLang="ja-JP" dirty="0" smtClean="0"/>
              <a:t>1</a:t>
            </a:r>
            <a:r>
              <a:rPr lang="ja-JP" altLang="en-US" dirty="0" smtClean="0"/>
              <a:t>個を評価セットにする</a:t>
            </a:r>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22</a:t>
            </a:fld>
            <a:endParaRPr kumimoji="1" lang="ja-JP" altLang="en-US"/>
          </a:p>
        </p:txBody>
      </p:sp>
      <p:sp>
        <p:nvSpPr>
          <p:cNvPr id="5" name="正方形/長方形 4"/>
          <p:cNvSpPr/>
          <p:nvPr/>
        </p:nvSpPr>
        <p:spPr>
          <a:xfrm>
            <a:off x="431540" y="3861048"/>
            <a:ext cx="360040" cy="36004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6" name="正方形/長方形 5"/>
          <p:cNvSpPr/>
          <p:nvPr/>
        </p:nvSpPr>
        <p:spPr>
          <a:xfrm>
            <a:off x="791580" y="3861048"/>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7" name="正方形/長方形 6"/>
          <p:cNvSpPr/>
          <p:nvPr/>
        </p:nvSpPr>
        <p:spPr>
          <a:xfrm>
            <a:off x="1151695" y="3861048"/>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8" name="正方形/長方形 7"/>
          <p:cNvSpPr/>
          <p:nvPr/>
        </p:nvSpPr>
        <p:spPr>
          <a:xfrm>
            <a:off x="1511735" y="3861048"/>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9" name="正方形/長方形 8"/>
          <p:cNvSpPr/>
          <p:nvPr/>
        </p:nvSpPr>
        <p:spPr>
          <a:xfrm>
            <a:off x="1871775" y="3861048"/>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0" name="正方形/長方形 9"/>
          <p:cNvSpPr/>
          <p:nvPr/>
        </p:nvSpPr>
        <p:spPr>
          <a:xfrm>
            <a:off x="2231815" y="3861048"/>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1" name="正方形/長方形 10"/>
          <p:cNvSpPr/>
          <p:nvPr/>
        </p:nvSpPr>
        <p:spPr>
          <a:xfrm>
            <a:off x="2591855" y="3861048"/>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2" name="正方形/長方形 11"/>
          <p:cNvSpPr/>
          <p:nvPr/>
        </p:nvSpPr>
        <p:spPr>
          <a:xfrm>
            <a:off x="2951895" y="3861048"/>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3" name="正方形/長方形 12"/>
          <p:cNvSpPr/>
          <p:nvPr/>
        </p:nvSpPr>
        <p:spPr>
          <a:xfrm>
            <a:off x="3311935" y="3861048"/>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4" name="正方形/長方形 13"/>
          <p:cNvSpPr/>
          <p:nvPr/>
        </p:nvSpPr>
        <p:spPr>
          <a:xfrm>
            <a:off x="3671975" y="3861048"/>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5" name="正方形/長方形 14"/>
          <p:cNvSpPr/>
          <p:nvPr/>
        </p:nvSpPr>
        <p:spPr>
          <a:xfrm>
            <a:off x="431540" y="449585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6" name="正方形/長方形 15"/>
          <p:cNvSpPr/>
          <p:nvPr/>
        </p:nvSpPr>
        <p:spPr>
          <a:xfrm>
            <a:off x="791580" y="4495850"/>
            <a:ext cx="360040" cy="36004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7" name="正方形/長方形 16"/>
          <p:cNvSpPr/>
          <p:nvPr/>
        </p:nvSpPr>
        <p:spPr>
          <a:xfrm>
            <a:off x="1151695" y="449585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8" name="正方形/長方形 17"/>
          <p:cNvSpPr/>
          <p:nvPr/>
        </p:nvSpPr>
        <p:spPr>
          <a:xfrm>
            <a:off x="1511735" y="449585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19" name="正方形/長方形 18"/>
          <p:cNvSpPr/>
          <p:nvPr/>
        </p:nvSpPr>
        <p:spPr>
          <a:xfrm>
            <a:off x="1871775" y="449585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0" name="正方形/長方形 19"/>
          <p:cNvSpPr/>
          <p:nvPr/>
        </p:nvSpPr>
        <p:spPr>
          <a:xfrm>
            <a:off x="2231815" y="449585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1" name="正方形/長方形 20"/>
          <p:cNvSpPr/>
          <p:nvPr/>
        </p:nvSpPr>
        <p:spPr>
          <a:xfrm>
            <a:off x="2591855" y="449585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2" name="正方形/長方形 21"/>
          <p:cNvSpPr/>
          <p:nvPr/>
        </p:nvSpPr>
        <p:spPr>
          <a:xfrm>
            <a:off x="2951895" y="449585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3" name="正方形/長方形 22"/>
          <p:cNvSpPr/>
          <p:nvPr/>
        </p:nvSpPr>
        <p:spPr>
          <a:xfrm>
            <a:off x="3311935" y="449585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4" name="正方形/長方形 23"/>
          <p:cNvSpPr/>
          <p:nvPr/>
        </p:nvSpPr>
        <p:spPr>
          <a:xfrm>
            <a:off x="3671975" y="449585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5" name="正方形/長方形 24"/>
          <p:cNvSpPr/>
          <p:nvPr/>
        </p:nvSpPr>
        <p:spPr>
          <a:xfrm>
            <a:off x="431540" y="557597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6" name="正方形/長方形 25"/>
          <p:cNvSpPr/>
          <p:nvPr/>
        </p:nvSpPr>
        <p:spPr>
          <a:xfrm>
            <a:off x="791580" y="557597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7" name="正方形/長方形 26"/>
          <p:cNvSpPr/>
          <p:nvPr/>
        </p:nvSpPr>
        <p:spPr>
          <a:xfrm>
            <a:off x="1151695" y="557597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8" name="正方形/長方形 27"/>
          <p:cNvSpPr/>
          <p:nvPr/>
        </p:nvSpPr>
        <p:spPr>
          <a:xfrm>
            <a:off x="1511735" y="557597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29" name="正方形/長方形 28"/>
          <p:cNvSpPr/>
          <p:nvPr/>
        </p:nvSpPr>
        <p:spPr>
          <a:xfrm>
            <a:off x="1871775" y="557597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30" name="正方形/長方形 29"/>
          <p:cNvSpPr/>
          <p:nvPr/>
        </p:nvSpPr>
        <p:spPr>
          <a:xfrm>
            <a:off x="2231815" y="557597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31" name="正方形/長方形 30"/>
          <p:cNvSpPr/>
          <p:nvPr/>
        </p:nvSpPr>
        <p:spPr>
          <a:xfrm>
            <a:off x="2591855" y="557597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32" name="正方形/長方形 31"/>
          <p:cNvSpPr/>
          <p:nvPr/>
        </p:nvSpPr>
        <p:spPr>
          <a:xfrm>
            <a:off x="2951895" y="557597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33" name="正方形/長方形 32"/>
          <p:cNvSpPr/>
          <p:nvPr/>
        </p:nvSpPr>
        <p:spPr>
          <a:xfrm>
            <a:off x="3311935" y="5575970"/>
            <a:ext cx="360040"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34" name="正方形/長方形 33"/>
          <p:cNvSpPr/>
          <p:nvPr/>
        </p:nvSpPr>
        <p:spPr>
          <a:xfrm>
            <a:off x="3671975" y="5575970"/>
            <a:ext cx="360040" cy="36004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smtClean="0">
              <a:solidFill>
                <a:schemeClr val="tx1"/>
              </a:solidFill>
            </a:endParaRPr>
          </a:p>
        </p:txBody>
      </p:sp>
      <p:sp>
        <p:nvSpPr>
          <p:cNvPr id="35" name="テキスト ボックス 34"/>
          <p:cNvSpPr txBox="1"/>
          <p:nvPr/>
        </p:nvSpPr>
        <p:spPr>
          <a:xfrm rot="5400000">
            <a:off x="1912425" y="5139276"/>
            <a:ext cx="648072"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36" name="右中かっこ 35"/>
          <p:cNvSpPr/>
          <p:nvPr/>
        </p:nvSpPr>
        <p:spPr>
          <a:xfrm>
            <a:off x="4211960" y="3861048"/>
            <a:ext cx="720080" cy="2074962"/>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テキスト ボックス 36"/>
          <p:cNvSpPr txBox="1"/>
          <p:nvPr/>
        </p:nvSpPr>
        <p:spPr>
          <a:xfrm>
            <a:off x="5155257" y="4221088"/>
            <a:ext cx="3816424" cy="1384995"/>
          </a:xfrm>
          <a:prstGeom prst="rect">
            <a:avLst/>
          </a:prstGeom>
          <a:noFill/>
        </p:spPr>
        <p:txBody>
          <a:bodyPr wrap="square" rtlCol="0">
            <a:spAutoFit/>
          </a:bodyPr>
          <a:lstStyle/>
          <a:p>
            <a:r>
              <a:rPr kumimoji="1" lang="ja-JP" altLang="en-US" sz="2800" dirty="0" smtClean="0"/>
              <a:t>評価セットを変えながら</a:t>
            </a:r>
            <a:r>
              <a:rPr kumimoji="1" lang="en-US" altLang="ja-JP" sz="2800" dirty="0" smtClean="0"/>
              <a:t>10</a:t>
            </a:r>
            <a:r>
              <a:rPr kumimoji="1" lang="ja-JP" altLang="en-US" sz="2800" dirty="0" smtClean="0"/>
              <a:t>回繰り返して平均値を計算</a:t>
            </a:r>
            <a:r>
              <a:rPr lang="ja-JP" altLang="en-US" sz="2800" dirty="0"/>
              <a:t>する</a:t>
            </a:r>
            <a:endParaRPr kumimoji="1" lang="ja-JP" altLang="en-US" sz="2800" dirty="0"/>
          </a:p>
        </p:txBody>
      </p:sp>
    </p:spTree>
    <p:extLst>
      <p:ext uri="{BB962C8B-B14F-4D97-AF65-F5344CB8AC3E}">
        <p14:creationId xmlns:p14="http://schemas.microsoft.com/office/powerpoint/2010/main" val="32427227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リファクタリング</a:t>
            </a:r>
            <a:endParaRPr kumimoji="1" lang="ja-JP" altLang="en-US"/>
          </a:p>
        </p:txBody>
      </p:sp>
      <p:sp>
        <p:nvSpPr>
          <p:cNvPr id="3" name="コンテンツ プレースホルダー 2"/>
          <p:cNvSpPr>
            <a:spLocks noGrp="1"/>
          </p:cNvSpPr>
          <p:nvPr>
            <p:ph idx="1"/>
          </p:nvPr>
        </p:nvSpPr>
        <p:spPr/>
        <p:txBody>
          <a:bodyPr/>
          <a:lstStyle/>
          <a:p>
            <a:r>
              <a:rPr kumimoji="1" lang="ja-JP" altLang="en-US" dirty="0" smtClean="0"/>
              <a:t>プログラムの外的振る舞いを変化させずに，内部構造を整理すること </a:t>
            </a:r>
            <a:r>
              <a:rPr kumimoji="1" lang="en-US" altLang="ja-JP" dirty="0" smtClean="0"/>
              <a:t>[1]</a:t>
            </a:r>
          </a:p>
          <a:p>
            <a:pPr lvl="1"/>
            <a:r>
              <a:rPr kumimoji="1" lang="ja-JP" altLang="en-US" dirty="0" smtClean="0"/>
              <a:t>様々なパターンが</a:t>
            </a:r>
            <a:r>
              <a:rPr lang="en-US" altLang="ja-JP" dirty="0" smtClean="0"/>
              <a:t>Fowler</a:t>
            </a:r>
            <a:r>
              <a:rPr lang="ja-JP" altLang="en-US" dirty="0" smtClean="0"/>
              <a:t>によって</a:t>
            </a:r>
            <a:r>
              <a:rPr kumimoji="1" lang="ja-JP" altLang="en-US" dirty="0" smtClean="0"/>
              <a:t>書籍にまとめられている</a:t>
            </a:r>
            <a:endParaRPr kumimoji="1" lang="en-US" altLang="ja-JP" dirty="0" smtClean="0"/>
          </a:p>
          <a:p>
            <a:endParaRPr lang="en-US" altLang="ja-JP" dirty="0"/>
          </a:p>
          <a:p>
            <a:r>
              <a:rPr lang="ja-JP" altLang="en-US" dirty="0" smtClean="0"/>
              <a:t>保守性や可読性の向上を目的として行う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23</a:t>
            </a:fld>
            <a:endParaRPr lang="en-US" altLang="ja-JP"/>
          </a:p>
        </p:txBody>
      </p:sp>
      <p:sp>
        <p:nvSpPr>
          <p:cNvPr id="5" name="テキスト ボックス 4"/>
          <p:cNvSpPr txBox="1"/>
          <p:nvPr/>
        </p:nvSpPr>
        <p:spPr>
          <a:xfrm>
            <a:off x="1618680" y="6021288"/>
            <a:ext cx="6994287" cy="646331"/>
          </a:xfrm>
          <a:prstGeom prst="rect">
            <a:avLst/>
          </a:prstGeom>
          <a:noFill/>
        </p:spPr>
        <p:txBody>
          <a:bodyPr wrap="non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kumimoji="1" lang="en-US" altLang="ja-JP" dirty="0" smtClean="0">
                <a:solidFill>
                  <a:schemeClr val="bg2">
                    <a:lumMod val="75000"/>
                  </a:schemeClr>
                </a:solidFill>
              </a:rPr>
              <a:t>[1]</a:t>
            </a:r>
            <a:r>
              <a:rPr lang="en-US" altLang="ja-JP" dirty="0" smtClean="0">
                <a:solidFill>
                  <a:schemeClr val="bg2">
                    <a:lumMod val="75000"/>
                  </a:schemeClr>
                </a:solidFill>
              </a:rPr>
              <a:t> M. Fowler. </a:t>
            </a:r>
            <a:r>
              <a:rPr lang="en-US" altLang="ja-JP" i="1" dirty="0" smtClean="0">
                <a:solidFill>
                  <a:schemeClr val="bg2">
                    <a:lumMod val="75000"/>
                  </a:schemeClr>
                </a:solidFill>
              </a:rPr>
              <a:t>Refactoring: Improving the Design of Existing Code. </a:t>
            </a:r>
          </a:p>
          <a:p>
            <a:r>
              <a:rPr lang="en-US" altLang="ja-JP" i="1" dirty="0" smtClean="0">
                <a:solidFill>
                  <a:schemeClr val="bg2">
                    <a:lumMod val="75000"/>
                  </a:schemeClr>
                </a:solidFill>
              </a:rPr>
              <a:t>           Addison Wesley, 1999</a:t>
            </a:r>
            <a:r>
              <a:rPr lang="en-US" altLang="ja-JP" dirty="0" smtClean="0">
                <a:solidFill>
                  <a:schemeClr val="bg2">
                    <a:lumMod val="75000"/>
                  </a:schemeClr>
                </a:solidFill>
              </a:rPr>
              <a:t>.</a:t>
            </a:r>
            <a:endParaRPr kumimoji="1" lang="ja-JP" altLang="en-US" dirty="0">
              <a:solidFill>
                <a:schemeClr val="bg2">
                  <a:lumMod val="75000"/>
                </a:schemeClr>
              </a:solidFill>
            </a:endParaRPr>
          </a:p>
        </p:txBody>
      </p:sp>
    </p:spTree>
    <p:extLst>
      <p:ext uri="{BB962C8B-B14F-4D97-AF65-F5344CB8AC3E}">
        <p14:creationId xmlns:p14="http://schemas.microsoft.com/office/powerpoint/2010/main" val="6057968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 2 : </a:t>
            </a:r>
            <a:r>
              <a:rPr kumimoji="1" lang="ja-JP" altLang="en-US" dirty="0" smtClean="0"/>
              <a:t>特徴量の計測</a:t>
            </a:r>
            <a:endParaRPr kumimoji="1" lang="ja-JP" altLang="en-US" dirty="0"/>
          </a:p>
        </p:txBody>
      </p:sp>
      <p:sp>
        <p:nvSpPr>
          <p:cNvPr id="3" name="コンテンツ プレースホルダー 2"/>
          <p:cNvSpPr>
            <a:spLocks noGrp="1"/>
          </p:cNvSpPr>
          <p:nvPr>
            <p:ph idx="1"/>
          </p:nvPr>
        </p:nvSpPr>
        <p:spPr/>
        <p:txBody>
          <a:bodyPr/>
          <a:lstStyle/>
          <a:p>
            <a:r>
              <a:rPr kumimoji="1" lang="ja-JP" altLang="en-US" smtClean="0"/>
              <a:t>収集したメソッドに対して特徴量を計測</a:t>
            </a:r>
            <a:endParaRPr kumimoji="1" lang="en-US" altLang="ja-JP" smtClean="0"/>
          </a:p>
          <a:p>
            <a:pPr lvl="1"/>
            <a:r>
              <a:rPr lang="ja-JP" altLang="en-US" smtClean="0"/>
              <a:t>ソースコードを解析して特徴量を計測</a:t>
            </a:r>
            <a:endParaRPr kumimoji="1" lang="en-US" altLang="ja-JP" smtClean="0"/>
          </a:p>
          <a:p>
            <a:endParaRPr lang="en-US" altLang="ja-JP"/>
          </a:p>
          <a:p>
            <a:endParaRPr kumimoji="1" lang="en-US" altLang="ja-JP" smtClean="0"/>
          </a:p>
          <a:p>
            <a:r>
              <a:rPr lang="ja-JP" altLang="en-US"/>
              <a:t>特徴</a:t>
            </a:r>
            <a:r>
              <a:rPr lang="ja-JP" altLang="en-US" smtClean="0"/>
              <a:t>量は全部で</a:t>
            </a:r>
            <a:r>
              <a:rPr lang="en-US" altLang="ja-JP" smtClean="0"/>
              <a:t>21</a:t>
            </a:r>
            <a:r>
              <a:rPr lang="ja-JP" altLang="en-US" smtClean="0"/>
              <a:t>種類</a:t>
            </a:r>
            <a:endParaRPr lang="en-US" altLang="ja-JP" smtClean="0"/>
          </a:p>
          <a:p>
            <a:pPr lvl="1"/>
            <a:r>
              <a:rPr kumimoji="1" lang="ja-JP" altLang="en-US" smtClean="0"/>
              <a:t>サイズ，複雑度，凝集度など</a:t>
            </a:r>
            <a:endParaRPr kumimoji="1" lang="en-US" altLang="ja-JP" smtClean="0"/>
          </a:p>
          <a:p>
            <a:pPr lvl="1"/>
            <a:r>
              <a:rPr lang="ja-JP" altLang="en-US" smtClean="0"/>
              <a:t>メソッド単位，クラス単位</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spTree>
    <p:extLst>
      <p:ext uri="{BB962C8B-B14F-4D97-AF65-F5344CB8AC3E}">
        <p14:creationId xmlns:p14="http://schemas.microsoft.com/office/powerpoint/2010/main" val="39123131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メソッド抽出の</a:t>
            </a:r>
            <a:r>
              <a:rPr lang="ja-JP" altLang="en-US" smtClean="0"/>
              <a:t>例</a:t>
            </a:r>
            <a:r>
              <a:rPr lang="en-US" altLang="ja-JP" smtClean="0"/>
              <a:t>(1/2)</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7" name="正方形/長方形 6"/>
          <p:cNvSpPr/>
          <p:nvPr/>
        </p:nvSpPr>
        <p:spPr>
          <a:xfrm>
            <a:off x="656842" y="2564904"/>
            <a:ext cx="3843149" cy="3600400"/>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a:solidFill>
                  <a:schemeClr val="tx1"/>
                </a:solidFill>
                <a:latin typeface="Consolas" pitchFamily="49" charset="0"/>
                <a:cs typeface="Consolas" pitchFamily="49" charset="0"/>
              </a:rPr>
              <a:t>int[] </a:t>
            </a:r>
            <a:r>
              <a:rPr lang="en-US" altLang="ja-JP" sz="1400" smtClean="0">
                <a:solidFill>
                  <a:schemeClr val="tx1"/>
                </a:solidFill>
                <a:latin typeface="Consolas" pitchFamily="49" charset="0"/>
                <a:cs typeface="Consolas" pitchFamily="49" charset="0"/>
              </a:rPr>
              <a:t>score = </a:t>
            </a:r>
            <a:r>
              <a:rPr lang="en-US" altLang="ja-JP" sz="1400">
                <a:solidFill>
                  <a:schemeClr val="tx1"/>
                </a:solidFill>
                <a:latin typeface="Consolas" pitchFamily="49" charset="0"/>
                <a:cs typeface="Consolas" pitchFamily="49" charset="0"/>
              </a:rPr>
              <a:t>{</a:t>
            </a:r>
            <a:r>
              <a:rPr lang="en-US" altLang="ja-JP" sz="1400" smtClean="0">
                <a:solidFill>
                  <a:schemeClr val="tx1"/>
                </a:solidFill>
                <a:latin typeface="Consolas" pitchFamily="49" charset="0"/>
                <a:cs typeface="Consolas" pitchFamily="49" charset="0"/>
              </a:rPr>
              <a:t>9,4,8,2,3,10,7,1,6,5</a:t>
            </a:r>
            <a:r>
              <a:rPr lang="en-US" altLang="ja-JP" sz="1400">
                <a:solidFill>
                  <a:schemeClr val="tx1"/>
                </a:solidFill>
                <a:latin typeface="Consolas" pitchFamily="49" charset="0"/>
                <a:cs typeface="Consolas" pitchFamily="49" charset="0"/>
              </a:rPr>
              <a:t>};</a:t>
            </a:r>
          </a:p>
          <a:p>
            <a:endParaRPr lang="en-US" altLang="ja-JP" sz="1400" smtClean="0">
              <a:solidFill>
                <a:schemeClr val="tx1"/>
              </a:solidFill>
              <a:latin typeface="Consolas" pitchFamily="49" charset="0"/>
              <a:cs typeface="Consolas" pitchFamily="49" charset="0"/>
            </a:endParaRPr>
          </a:p>
          <a:p>
            <a:endParaRPr lang="en-US" altLang="ja-JP" sz="1400" smtClean="0">
              <a:solidFill>
                <a:schemeClr val="tx1"/>
              </a:solidFill>
              <a:latin typeface="Consolas" pitchFamily="49" charset="0"/>
              <a:cs typeface="Consolas" pitchFamily="49" charset="0"/>
            </a:endParaRPr>
          </a:p>
          <a:p>
            <a:r>
              <a:rPr lang="en-US" altLang="ja-JP" sz="1400" smtClean="0">
                <a:solidFill>
                  <a:schemeClr val="tx1"/>
                </a:solidFill>
                <a:latin typeface="Consolas" pitchFamily="49" charset="0"/>
                <a:cs typeface="Consolas" pitchFamily="49" charset="0"/>
              </a:rPr>
              <a:t>for(int </a:t>
            </a:r>
            <a:r>
              <a:rPr lang="en-US" altLang="ja-JP" sz="1400">
                <a:solidFill>
                  <a:schemeClr val="tx1"/>
                </a:solidFill>
                <a:latin typeface="Consolas" pitchFamily="49" charset="0"/>
                <a:cs typeface="Consolas" pitchFamily="49" charset="0"/>
              </a:rPr>
              <a:t>i=0;i&lt;score.length-1;i++){</a:t>
            </a:r>
          </a:p>
          <a:p>
            <a:r>
              <a:rPr lang="ja-JP" altLang="en-US" sz="1400" smtClean="0">
                <a:solidFill>
                  <a:schemeClr val="tx1"/>
                </a:solidFill>
                <a:latin typeface="Consolas" pitchFamily="49" charset="0"/>
                <a:cs typeface="Consolas" pitchFamily="49" charset="0"/>
              </a:rPr>
              <a:t> </a:t>
            </a:r>
            <a:r>
              <a:rPr lang="en-US" altLang="ja-JP" sz="1400">
                <a:solidFill>
                  <a:schemeClr val="tx1"/>
                </a:solidFill>
                <a:latin typeface="Consolas" pitchFamily="49" charset="0"/>
                <a:cs typeface="Consolas" pitchFamily="49" charset="0"/>
              </a:rPr>
              <a:t>for(int j=0;j&lt;score.length-i-1;j++){</a:t>
            </a:r>
          </a:p>
          <a:p>
            <a:r>
              <a:rPr lang="en-US" altLang="ja-JP" sz="1400" smtClean="0">
                <a:solidFill>
                  <a:schemeClr val="tx1"/>
                </a:solidFill>
                <a:latin typeface="Consolas" pitchFamily="49" charset="0"/>
                <a:cs typeface="Consolas" pitchFamily="49" charset="0"/>
              </a:rPr>
              <a:t>  </a:t>
            </a:r>
            <a:r>
              <a:rPr lang="en-US" altLang="ja-JP" sz="1400">
                <a:solidFill>
                  <a:schemeClr val="tx1"/>
                </a:solidFill>
                <a:latin typeface="Consolas" pitchFamily="49" charset="0"/>
                <a:cs typeface="Consolas" pitchFamily="49" charset="0"/>
              </a:rPr>
              <a:t>if(score[j]</a:t>
            </a:r>
            <a:r>
              <a:rPr lang="ja-JP" altLang="en-US" sz="1400">
                <a:solidFill>
                  <a:schemeClr val="tx1"/>
                </a:solidFill>
                <a:latin typeface="Consolas" pitchFamily="49" charset="0"/>
                <a:cs typeface="Consolas" pitchFamily="49" charset="0"/>
              </a:rPr>
              <a:t> </a:t>
            </a:r>
            <a:r>
              <a:rPr lang="en-US" altLang="ja-JP" sz="1400">
                <a:solidFill>
                  <a:schemeClr val="tx1"/>
                </a:solidFill>
                <a:latin typeface="Consolas" pitchFamily="49" charset="0"/>
                <a:cs typeface="Consolas" pitchFamily="49" charset="0"/>
              </a:rPr>
              <a:t>&lt; score[j+1]){</a:t>
            </a:r>
          </a:p>
          <a:p>
            <a:r>
              <a:rPr lang="en-US" altLang="ja-JP" sz="1400" smtClean="0">
                <a:solidFill>
                  <a:schemeClr val="tx1"/>
                </a:solidFill>
                <a:latin typeface="Consolas" pitchFamily="49" charset="0"/>
                <a:cs typeface="Consolas" pitchFamily="49" charset="0"/>
              </a:rPr>
              <a:t>   </a:t>
            </a:r>
            <a:r>
              <a:rPr lang="en-US" altLang="ja-JP" sz="1400">
                <a:solidFill>
                  <a:schemeClr val="tx1"/>
                </a:solidFill>
                <a:latin typeface="Consolas" pitchFamily="49" charset="0"/>
                <a:cs typeface="Consolas" pitchFamily="49" charset="0"/>
              </a:rPr>
              <a:t>int t = score[j];</a:t>
            </a:r>
          </a:p>
          <a:p>
            <a:r>
              <a:rPr lang="en-US" altLang="ja-JP" sz="1400" smtClean="0">
                <a:solidFill>
                  <a:schemeClr val="tx1"/>
                </a:solidFill>
                <a:latin typeface="Consolas" pitchFamily="49" charset="0"/>
                <a:cs typeface="Consolas" pitchFamily="49" charset="0"/>
              </a:rPr>
              <a:t>   </a:t>
            </a:r>
            <a:r>
              <a:rPr lang="en-US" altLang="ja-JP" sz="1400">
                <a:solidFill>
                  <a:schemeClr val="tx1"/>
                </a:solidFill>
                <a:latin typeface="Consolas" pitchFamily="49" charset="0"/>
                <a:cs typeface="Consolas" pitchFamily="49" charset="0"/>
              </a:rPr>
              <a:t>score[j] = score[j+1];</a:t>
            </a:r>
          </a:p>
          <a:p>
            <a:r>
              <a:rPr lang="en-US" altLang="ja-JP" sz="1400" smtClean="0">
                <a:solidFill>
                  <a:schemeClr val="tx1"/>
                </a:solidFill>
                <a:latin typeface="Consolas" pitchFamily="49" charset="0"/>
                <a:cs typeface="Consolas" pitchFamily="49" charset="0"/>
              </a:rPr>
              <a:t>   </a:t>
            </a:r>
            <a:r>
              <a:rPr lang="en-US" altLang="ja-JP" sz="1400">
                <a:solidFill>
                  <a:schemeClr val="tx1"/>
                </a:solidFill>
                <a:latin typeface="Consolas" pitchFamily="49" charset="0"/>
                <a:cs typeface="Consolas" pitchFamily="49" charset="0"/>
              </a:rPr>
              <a:t>score[j+1] = t;</a:t>
            </a:r>
          </a:p>
          <a:p>
            <a:r>
              <a:rPr lang="en-US" altLang="ja-JP" sz="1400" smtClean="0">
                <a:solidFill>
                  <a:schemeClr val="tx1"/>
                </a:solidFill>
                <a:latin typeface="Consolas" pitchFamily="49" charset="0"/>
                <a:cs typeface="Consolas" pitchFamily="49" charset="0"/>
              </a:rPr>
              <a:t>  </a:t>
            </a:r>
            <a:r>
              <a:rPr lang="en-US" altLang="ja-JP" sz="1400">
                <a:solidFill>
                  <a:schemeClr val="tx1"/>
                </a:solidFill>
                <a:latin typeface="Consolas" pitchFamily="49" charset="0"/>
                <a:cs typeface="Consolas" pitchFamily="49" charset="0"/>
              </a:rPr>
              <a:t>}</a:t>
            </a:r>
          </a:p>
          <a:p>
            <a:r>
              <a:rPr lang="en-US" altLang="ja-JP" sz="1400" smtClean="0">
                <a:solidFill>
                  <a:schemeClr val="tx1"/>
                </a:solidFill>
                <a:latin typeface="Consolas" pitchFamily="49" charset="0"/>
                <a:cs typeface="Consolas" pitchFamily="49" charset="0"/>
              </a:rPr>
              <a:t> </a:t>
            </a:r>
            <a:r>
              <a:rPr lang="en-US" altLang="ja-JP" sz="1400">
                <a:solidFill>
                  <a:schemeClr val="tx1"/>
                </a:solidFill>
                <a:latin typeface="Consolas" pitchFamily="49" charset="0"/>
                <a:cs typeface="Consolas" pitchFamily="49" charset="0"/>
              </a:rPr>
              <a:t>}</a:t>
            </a:r>
          </a:p>
          <a:p>
            <a:r>
              <a:rPr lang="en-US" altLang="ja-JP" sz="1400" smtClean="0">
                <a:solidFill>
                  <a:schemeClr val="tx1"/>
                </a:solidFill>
                <a:latin typeface="Consolas" pitchFamily="49" charset="0"/>
                <a:cs typeface="Consolas" pitchFamily="49" charset="0"/>
              </a:rPr>
              <a:t>}</a:t>
            </a:r>
            <a:endParaRPr lang="en-US" altLang="ja-JP" sz="1400">
              <a:solidFill>
                <a:schemeClr val="tx1"/>
              </a:solidFill>
              <a:latin typeface="Consolas" pitchFamily="49" charset="0"/>
              <a:cs typeface="Consolas" pitchFamily="49" charset="0"/>
            </a:endParaRPr>
          </a:p>
          <a:p>
            <a:endParaRPr lang="ja-JP" altLang="en-US" sz="1400">
              <a:solidFill>
                <a:schemeClr val="tx1"/>
              </a:solidFill>
              <a:latin typeface="Consolas" pitchFamily="49" charset="0"/>
              <a:cs typeface="Consolas" pitchFamily="49" charset="0"/>
            </a:endParaRPr>
          </a:p>
          <a:p>
            <a:r>
              <a:rPr lang="en-US" altLang="ja-JP" sz="1400">
                <a:solidFill>
                  <a:schemeClr val="tx1"/>
                </a:solidFill>
                <a:latin typeface="Consolas" pitchFamily="49" charset="0"/>
                <a:cs typeface="Consolas" pitchFamily="49" charset="0"/>
              </a:rPr>
              <a:t>for(int i=0;i&lt;score.length;i++){</a:t>
            </a:r>
          </a:p>
          <a:p>
            <a:r>
              <a:rPr lang="en-US" altLang="ja-JP" sz="1400" smtClean="0">
                <a:solidFill>
                  <a:schemeClr val="tx1"/>
                </a:solidFill>
                <a:latin typeface="Consolas" pitchFamily="49" charset="0"/>
                <a:cs typeface="Consolas" pitchFamily="49" charset="0"/>
              </a:rPr>
              <a:t> </a:t>
            </a:r>
            <a:r>
              <a:rPr lang="en-US" altLang="ja-JP" sz="1400">
                <a:solidFill>
                  <a:schemeClr val="tx1"/>
                </a:solidFill>
                <a:latin typeface="Consolas" pitchFamily="49" charset="0"/>
                <a:cs typeface="Consolas" pitchFamily="49" charset="0"/>
              </a:rPr>
              <a:t>System.out.println(score[i]);</a:t>
            </a:r>
          </a:p>
          <a:p>
            <a:r>
              <a:rPr lang="en-US" altLang="ja-JP" sz="1400">
                <a:solidFill>
                  <a:schemeClr val="tx1"/>
                </a:solidFill>
                <a:latin typeface="Consolas" pitchFamily="49" charset="0"/>
                <a:cs typeface="Consolas" pitchFamily="49" charset="0"/>
              </a:rPr>
              <a:t>}</a:t>
            </a:r>
            <a:endParaRPr kumimoji="1" lang="ja-JP" altLang="en-US" sz="1400">
              <a:solidFill>
                <a:schemeClr val="tx1"/>
              </a:solidFill>
              <a:latin typeface="Consolas" pitchFamily="49" charset="0"/>
              <a:cs typeface="Consolas" pitchFamily="49" charset="0"/>
            </a:endParaRPr>
          </a:p>
        </p:txBody>
      </p:sp>
      <p:sp>
        <p:nvSpPr>
          <p:cNvPr id="8" name="コンテンツ プレースホルダー 2"/>
          <p:cNvSpPr>
            <a:spLocks noGrp="1"/>
          </p:cNvSpPr>
          <p:nvPr>
            <p:ph idx="1"/>
          </p:nvPr>
        </p:nvSpPr>
        <p:spPr>
          <a:xfrm>
            <a:off x="457200" y="1600201"/>
            <a:ext cx="8229600" cy="748679"/>
          </a:xfrm>
        </p:spPr>
        <p:txBody>
          <a:bodyPr/>
          <a:lstStyle/>
          <a:p>
            <a:r>
              <a:rPr kumimoji="1" lang="en-US" altLang="ja-JP" sz="2800" smtClean="0"/>
              <a:t>1</a:t>
            </a:r>
            <a:r>
              <a:rPr lang="en-US" altLang="ja-JP" sz="2800"/>
              <a:t>-</a:t>
            </a:r>
            <a:r>
              <a:rPr kumimoji="1" lang="en-US" altLang="ja-JP" sz="2800" smtClean="0"/>
              <a:t>10</a:t>
            </a:r>
            <a:r>
              <a:rPr kumimoji="1" lang="ja-JP" altLang="en-US" sz="2800" smtClean="0"/>
              <a:t>までの成績を並び替えて表示するプログラム</a:t>
            </a:r>
            <a:endParaRPr kumimoji="1" lang="en-US" altLang="ja-JP" sz="2800"/>
          </a:p>
        </p:txBody>
      </p:sp>
      <p:sp>
        <p:nvSpPr>
          <p:cNvPr id="11" name="角丸四角形 10"/>
          <p:cNvSpPr/>
          <p:nvPr/>
        </p:nvSpPr>
        <p:spPr>
          <a:xfrm>
            <a:off x="5492055" y="3943616"/>
            <a:ext cx="2032272" cy="482935"/>
          </a:xfrm>
          <a:prstGeom prst="roundRect">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smtClean="0">
                <a:solidFill>
                  <a:schemeClr val="tx1"/>
                </a:solidFill>
              </a:rPr>
              <a:t>ソート</a:t>
            </a:r>
            <a:endParaRPr kumimoji="1" lang="ja-JP" altLang="en-US" sz="2400">
              <a:solidFill>
                <a:schemeClr val="tx1"/>
              </a:solidFill>
            </a:endParaRPr>
          </a:p>
        </p:txBody>
      </p:sp>
      <p:sp>
        <p:nvSpPr>
          <p:cNvPr id="13" name="右中かっこ 12"/>
          <p:cNvSpPr/>
          <p:nvPr/>
        </p:nvSpPr>
        <p:spPr>
          <a:xfrm>
            <a:off x="4716016" y="3284984"/>
            <a:ext cx="720080" cy="1800200"/>
          </a:xfrm>
          <a:prstGeom prst="rightBrace">
            <a:avLst>
              <a:gd name="adj1" fmla="val 8334"/>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652872328"/>
      </p:ext>
    </p:extLst>
  </p:cSld>
  <p:clrMapOvr>
    <a:masterClrMapping/>
  </p:clrMapOvr>
  <mc:AlternateContent xmlns:mc="http://schemas.openxmlformats.org/markup-compatibility/2006">
    <mc:Choice xmlns:p14="http://schemas.microsoft.com/office/powerpoint/2010/main" Requires="p14">
      <p:transition spd="slow" p14:dur="2000" advTm="18171"/>
    </mc:Choice>
    <mc:Fallback>
      <p:transition spd="slow" advTm="18171"/>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p:cNvSpPr txBox="1">
            <a:spLocks/>
          </p:cNvSpPr>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a:lstStyle>
          <a:p>
            <a:r>
              <a:rPr lang="ja-JP" altLang="en-US" kern="0" smtClean="0"/>
              <a:t>メソッド抽出の例</a:t>
            </a:r>
            <a:r>
              <a:rPr lang="en-US" altLang="ja-JP" kern="0" smtClean="0"/>
              <a:t>(2/2)</a:t>
            </a:r>
            <a:endParaRPr lang="ja-JP" altLang="en-US" kern="0"/>
          </a:p>
        </p:txBody>
      </p:sp>
      <p:sp>
        <p:nvSpPr>
          <p:cNvPr id="11" name="コンテンツ プレースホルダー 2"/>
          <p:cNvSpPr>
            <a:spLocks noGrp="1"/>
          </p:cNvSpPr>
          <p:nvPr>
            <p:ph idx="1"/>
          </p:nvPr>
        </p:nvSpPr>
        <p:spPr>
          <a:xfrm>
            <a:off x="457200" y="1600201"/>
            <a:ext cx="8229600" cy="748679"/>
          </a:xfrm>
        </p:spPr>
        <p:txBody>
          <a:bodyPr/>
          <a:lstStyle/>
          <a:p>
            <a:r>
              <a:rPr kumimoji="1" lang="en-US" altLang="ja-JP" sz="2800" smtClean="0"/>
              <a:t>1</a:t>
            </a:r>
            <a:r>
              <a:rPr lang="en-US" altLang="ja-JP" sz="2800"/>
              <a:t>-</a:t>
            </a:r>
            <a:r>
              <a:rPr kumimoji="1" lang="en-US" altLang="ja-JP" sz="2800" smtClean="0"/>
              <a:t>10</a:t>
            </a:r>
            <a:r>
              <a:rPr kumimoji="1" lang="ja-JP" altLang="en-US" sz="2800" smtClean="0"/>
              <a:t>までの成績を並び替えて表示するプログラム</a:t>
            </a:r>
            <a:endParaRPr kumimoji="1" lang="en-US" altLang="ja-JP" sz="2800"/>
          </a:p>
        </p:txBody>
      </p:sp>
      <p:sp>
        <p:nvSpPr>
          <p:cNvPr id="12" name="角丸四角形 11"/>
          <p:cNvSpPr/>
          <p:nvPr/>
        </p:nvSpPr>
        <p:spPr>
          <a:xfrm>
            <a:off x="4579392" y="2204864"/>
            <a:ext cx="3456384" cy="576064"/>
          </a:xfrm>
          <a:prstGeom prst="roundRect">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smtClean="0">
                <a:solidFill>
                  <a:schemeClr val="tx1"/>
                </a:solidFill>
              </a:rPr>
              <a:t>ソート部分をメソッド抽出</a:t>
            </a:r>
            <a:endParaRPr kumimoji="1" lang="ja-JP" altLang="en-US" sz="2400">
              <a:solidFill>
                <a:schemeClr val="tx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5" name="正方形/長方形 4"/>
          <p:cNvSpPr/>
          <p:nvPr/>
        </p:nvSpPr>
        <p:spPr>
          <a:xfrm>
            <a:off x="251520" y="2913895"/>
            <a:ext cx="3843149" cy="1872208"/>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dirty="0" err="1">
                <a:solidFill>
                  <a:schemeClr val="tx1"/>
                </a:solidFill>
                <a:latin typeface="Consolas" pitchFamily="49" charset="0"/>
                <a:cs typeface="Consolas" pitchFamily="49" charset="0"/>
              </a:rPr>
              <a:t>int</a:t>
            </a:r>
            <a:r>
              <a:rPr lang="en-US" altLang="ja-JP" sz="1400" dirty="0">
                <a:solidFill>
                  <a:schemeClr val="tx1"/>
                </a:solidFill>
                <a:latin typeface="Consolas" pitchFamily="49" charset="0"/>
                <a:cs typeface="Consolas" pitchFamily="49" charset="0"/>
              </a:rPr>
              <a:t>[] </a:t>
            </a:r>
            <a:r>
              <a:rPr lang="en-US" altLang="ja-JP" sz="1400" dirty="0" smtClean="0">
                <a:solidFill>
                  <a:schemeClr val="tx1"/>
                </a:solidFill>
                <a:latin typeface="Consolas" pitchFamily="49" charset="0"/>
                <a:cs typeface="Consolas" pitchFamily="49" charset="0"/>
              </a:rPr>
              <a:t>score = </a:t>
            </a:r>
            <a:r>
              <a:rPr lang="en-US" altLang="ja-JP" sz="1400" dirty="0">
                <a:solidFill>
                  <a:schemeClr val="tx1"/>
                </a:solidFill>
                <a:latin typeface="Consolas" pitchFamily="49" charset="0"/>
                <a:cs typeface="Consolas" pitchFamily="49" charset="0"/>
              </a:rPr>
              <a:t>{</a:t>
            </a:r>
            <a:r>
              <a:rPr lang="en-US" altLang="ja-JP" sz="1400" dirty="0" smtClean="0">
                <a:solidFill>
                  <a:schemeClr val="tx1"/>
                </a:solidFill>
                <a:latin typeface="Consolas" pitchFamily="49" charset="0"/>
                <a:cs typeface="Consolas" pitchFamily="49" charset="0"/>
              </a:rPr>
              <a:t>9,4,8,2,3,10,7,1,6,5</a:t>
            </a:r>
            <a:r>
              <a:rPr lang="en-US" altLang="ja-JP" sz="1400" dirty="0">
                <a:solidFill>
                  <a:schemeClr val="tx1"/>
                </a:solidFill>
                <a:latin typeface="Consolas" pitchFamily="49" charset="0"/>
                <a:cs typeface="Consolas" pitchFamily="49" charset="0"/>
              </a:rPr>
              <a:t>};</a:t>
            </a:r>
          </a:p>
          <a:p>
            <a:endParaRPr lang="en-US" altLang="ja-JP" sz="1400" dirty="0" smtClean="0">
              <a:solidFill>
                <a:schemeClr val="tx1"/>
              </a:solidFill>
              <a:latin typeface="Consolas" pitchFamily="49" charset="0"/>
              <a:cs typeface="Consolas" pitchFamily="49" charset="0"/>
            </a:endParaRPr>
          </a:p>
          <a:p>
            <a:r>
              <a:rPr lang="en-US" altLang="ja-JP" sz="1400" dirty="0" smtClean="0">
                <a:solidFill>
                  <a:srgbClr val="FF0000"/>
                </a:solidFill>
                <a:latin typeface="Consolas" pitchFamily="49" charset="0"/>
                <a:cs typeface="Consolas" pitchFamily="49" charset="0"/>
              </a:rPr>
              <a:t>sort(score);</a:t>
            </a:r>
          </a:p>
          <a:p>
            <a:endParaRPr lang="en-US" altLang="ja-JP" sz="1400" dirty="0" smtClean="0">
              <a:solidFill>
                <a:schemeClr val="tx1"/>
              </a:solidFill>
              <a:latin typeface="Consolas" pitchFamily="49" charset="0"/>
              <a:cs typeface="Consolas" pitchFamily="49" charset="0"/>
            </a:endParaRPr>
          </a:p>
          <a:p>
            <a:endParaRPr lang="ja-JP" altLang="en-US" sz="1400" dirty="0">
              <a:solidFill>
                <a:schemeClr val="tx1"/>
              </a:solidFill>
              <a:latin typeface="Consolas" pitchFamily="49" charset="0"/>
              <a:cs typeface="Consolas" pitchFamily="49" charset="0"/>
            </a:endParaRPr>
          </a:p>
          <a:p>
            <a:r>
              <a:rPr lang="en-US" altLang="ja-JP" sz="1400" dirty="0">
                <a:solidFill>
                  <a:schemeClr val="tx1"/>
                </a:solidFill>
                <a:latin typeface="Consolas" pitchFamily="49" charset="0"/>
                <a:cs typeface="Consolas" pitchFamily="49" charset="0"/>
              </a:rPr>
              <a:t>for(</a:t>
            </a:r>
            <a:r>
              <a:rPr lang="en-US" altLang="ja-JP" sz="1400" dirty="0" err="1">
                <a:solidFill>
                  <a:schemeClr val="tx1"/>
                </a:solidFill>
                <a:latin typeface="Consolas" pitchFamily="49" charset="0"/>
                <a:cs typeface="Consolas" pitchFamily="49" charset="0"/>
              </a:rPr>
              <a:t>int</a:t>
            </a:r>
            <a:r>
              <a:rPr lang="en-US" altLang="ja-JP" sz="1400" dirty="0">
                <a:solidFill>
                  <a:schemeClr val="tx1"/>
                </a:solidFill>
                <a:latin typeface="Consolas" pitchFamily="49" charset="0"/>
                <a:cs typeface="Consolas" pitchFamily="49" charset="0"/>
              </a:rPr>
              <a:t> </a:t>
            </a:r>
            <a:r>
              <a:rPr lang="en-US" altLang="ja-JP" sz="1400" dirty="0" err="1">
                <a:solidFill>
                  <a:schemeClr val="tx1"/>
                </a:solidFill>
                <a:latin typeface="Consolas" pitchFamily="49" charset="0"/>
                <a:cs typeface="Consolas" pitchFamily="49" charset="0"/>
              </a:rPr>
              <a:t>i</a:t>
            </a:r>
            <a:r>
              <a:rPr lang="en-US" altLang="ja-JP" sz="1400" dirty="0">
                <a:solidFill>
                  <a:schemeClr val="tx1"/>
                </a:solidFill>
                <a:latin typeface="Consolas" pitchFamily="49" charset="0"/>
                <a:cs typeface="Consolas" pitchFamily="49" charset="0"/>
              </a:rPr>
              <a:t>=0;i&lt;</a:t>
            </a:r>
            <a:r>
              <a:rPr lang="en-US" altLang="ja-JP" sz="1400" dirty="0" err="1">
                <a:solidFill>
                  <a:schemeClr val="tx1"/>
                </a:solidFill>
                <a:latin typeface="Consolas" pitchFamily="49" charset="0"/>
                <a:cs typeface="Consolas" pitchFamily="49" charset="0"/>
              </a:rPr>
              <a:t>score.length;i</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a:t>
            </a:r>
            <a:r>
              <a:rPr lang="en-US" altLang="ja-JP" sz="1400" dirty="0" err="1">
                <a:solidFill>
                  <a:schemeClr val="tx1"/>
                </a:solidFill>
                <a:latin typeface="Consolas" pitchFamily="49" charset="0"/>
                <a:cs typeface="Consolas" pitchFamily="49" charset="0"/>
              </a:rPr>
              <a:t>System.out.println</a:t>
            </a:r>
            <a:r>
              <a:rPr lang="en-US" altLang="ja-JP" sz="1400" dirty="0">
                <a:solidFill>
                  <a:schemeClr val="tx1"/>
                </a:solidFill>
                <a:latin typeface="Consolas" pitchFamily="49" charset="0"/>
                <a:cs typeface="Consolas" pitchFamily="49" charset="0"/>
              </a:rPr>
              <a:t>(score[</a:t>
            </a:r>
            <a:r>
              <a:rPr lang="en-US" altLang="ja-JP" sz="1400" dirty="0" err="1">
                <a:solidFill>
                  <a:schemeClr val="tx1"/>
                </a:solidFill>
                <a:latin typeface="Consolas" pitchFamily="49" charset="0"/>
                <a:cs typeface="Consolas" pitchFamily="49" charset="0"/>
              </a:rPr>
              <a:t>i</a:t>
            </a:r>
            <a:r>
              <a:rPr lang="en-US" altLang="ja-JP" sz="1400" dirty="0">
                <a:solidFill>
                  <a:schemeClr val="tx1"/>
                </a:solidFill>
                <a:latin typeface="Consolas" pitchFamily="49" charset="0"/>
                <a:cs typeface="Consolas" pitchFamily="49" charset="0"/>
              </a:rPr>
              <a:t>]);</a:t>
            </a:r>
          </a:p>
          <a:p>
            <a:r>
              <a:rPr lang="en-US" altLang="ja-JP" sz="1400" dirty="0">
                <a:solidFill>
                  <a:schemeClr val="tx1"/>
                </a:solidFill>
                <a:latin typeface="Consolas" pitchFamily="49" charset="0"/>
                <a:cs typeface="Consolas" pitchFamily="49" charset="0"/>
              </a:rPr>
              <a:t>}</a:t>
            </a:r>
            <a:endParaRPr kumimoji="1" lang="ja-JP" altLang="en-US" sz="1400" dirty="0">
              <a:solidFill>
                <a:schemeClr val="tx1"/>
              </a:solidFill>
              <a:latin typeface="Consolas" pitchFamily="49" charset="0"/>
              <a:cs typeface="Consolas" pitchFamily="49" charset="0"/>
            </a:endParaRPr>
          </a:p>
        </p:txBody>
      </p:sp>
      <p:sp>
        <p:nvSpPr>
          <p:cNvPr id="6" name="正方形/長方形 5"/>
          <p:cNvSpPr/>
          <p:nvPr/>
        </p:nvSpPr>
        <p:spPr>
          <a:xfrm>
            <a:off x="4860032" y="2852936"/>
            <a:ext cx="4104456" cy="2520280"/>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dirty="0" smtClean="0">
                <a:solidFill>
                  <a:schemeClr val="tx1"/>
                </a:solidFill>
                <a:latin typeface="Consolas" pitchFamily="49" charset="0"/>
                <a:cs typeface="Consolas" pitchFamily="49" charset="0"/>
              </a:rPr>
              <a:t>public void sort(</a:t>
            </a:r>
            <a:r>
              <a:rPr lang="en-US" altLang="ja-JP" sz="1400" dirty="0" err="1" smtClean="0">
                <a:solidFill>
                  <a:schemeClr val="tx1"/>
                </a:solidFill>
                <a:latin typeface="Consolas" pitchFamily="49" charset="0"/>
                <a:cs typeface="Consolas" pitchFamily="49" charset="0"/>
              </a:rPr>
              <a:t>int</a:t>
            </a:r>
            <a:r>
              <a:rPr lang="en-US" altLang="ja-JP" sz="1400" dirty="0" smtClean="0">
                <a:solidFill>
                  <a:schemeClr val="tx1"/>
                </a:solidFill>
                <a:latin typeface="Consolas" pitchFamily="49" charset="0"/>
                <a:cs typeface="Consolas" pitchFamily="49" charset="0"/>
              </a:rPr>
              <a:t>[] score){</a:t>
            </a:r>
          </a:p>
          <a:p>
            <a:r>
              <a:rPr lang="en-US" altLang="ja-JP" sz="1400" dirty="0" smtClean="0">
                <a:solidFill>
                  <a:schemeClr val="tx1"/>
                </a:solidFill>
                <a:latin typeface="Consolas" pitchFamily="49" charset="0"/>
                <a:cs typeface="Consolas" pitchFamily="49" charset="0"/>
              </a:rPr>
              <a:t> for(</a:t>
            </a:r>
            <a:r>
              <a:rPr lang="en-US" altLang="ja-JP" sz="1400" dirty="0" err="1" smtClean="0">
                <a:solidFill>
                  <a:schemeClr val="tx1"/>
                </a:solidFill>
                <a:latin typeface="Consolas" pitchFamily="49" charset="0"/>
                <a:cs typeface="Consolas" pitchFamily="49" charset="0"/>
              </a:rPr>
              <a:t>int</a:t>
            </a:r>
            <a:r>
              <a:rPr lang="en-US" altLang="ja-JP" sz="1400" dirty="0" smtClean="0">
                <a:solidFill>
                  <a:schemeClr val="tx1"/>
                </a:solidFill>
                <a:latin typeface="Consolas" pitchFamily="49" charset="0"/>
                <a:cs typeface="Consolas" pitchFamily="49" charset="0"/>
              </a:rPr>
              <a:t> </a:t>
            </a:r>
            <a:r>
              <a:rPr lang="en-US" altLang="ja-JP" sz="1400" dirty="0" err="1" smtClean="0">
                <a:solidFill>
                  <a:schemeClr val="tx1"/>
                </a:solidFill>
                <a:latin typeface="Consolas" pitchFamily="49" charset="0"/>
                <a:cs typeface="Consolas" pitchFamily="49" charset="0"/>
              </a:rPr>
              <a:t>i</a:t>
            </a:r>
            <a:r>
              <a:rPr lang="en-US" altLang="ja-JP" sz="1400" dirty="0" smtClean="0">
                <a:solidFill>
                  <a:schemeClr val="tx1"/>
                </a:solidFill>
                <a:latin typeface="Consolas" pitchFamily="49" charset="0"/>
                <a:cs typeface="Consolas" pitchFamily="49" charset="0"/>
              </a:rPr>
              <a:t>=0;i&lt;score.length-1;i</a:t>
            </a:r>
            <a:r>
              <a:rPr lang="en-US" altLang="ja-JP" sz="1400" dirty="0">
                <a:solidFill>
                  <a:schemeClr val="tx1"/>
                </a:solidFill>
                <a:latin typeface="Consolas" pitchFamily="49" charset="0"/>
                <a:cs typeface="Consolas" pitchFamily="49" charset="0"/>
              </a:rPr>
              <a:t>++){</a:t>
            </a:r>
          </a:p>
          <a:p>
            <a:r>
              <a:rPr lang="ja-JP" altLang="en-US" sz="1400" dirty="0" smtClean="0">
                <a:solidFill>
                  <a:schemeClr val="tx1"/>
                </a:solidFill>
                <a:latin typeface="Consolas" pitchFamily="49" charset="0"/>
                <a:cs typeface="Consolas" pitchFamily="49" charset="0"/>
              </a:rPr>
              <a:t>  </a:t>
            </a:r>
            <a:r>
              <a:rPr lang="en-US" altLang="ja-JP" sz="1400" dirty="0" smtClean="0">
                <a:solidFill>
                  <a:schemeClr val="tx1"/>
                </a:solidFill>
                <a:latin typeface="Consolas" pitchFamily="49" charset="0"/>
                <a:cs typeface="Consolas" pitchFamily="49" charset="0"/>
              </a:rPr>
              <a:t>for(</a:t>
            </a:r>
            <a:r>
              <a:rPr lang="en-US" altLang="ja-JP" sz="1400" dirty="0" err="1" smtClean="0">
                <a:solidFill>
                  <a:schemeClr val="tx1"/>
                </a:solidFill>
                <a:latin typeface="Consolas" pitchFamily="49" charset="0"/>
                <a:cs typeface="Consolas" pitchFamily="49" charset="0"/>
              </a:rPr>
              <a:t>int</a:t>
            </a:r>
            <a:r>
              <a:rPr lang="en-US" altLang="ja-JP" sz="1400" dirty="0" smtClean="0">
                <a:solidFill>
                  <a:schemeClr val="tx1"/>
                </a:solidFill>
                <a:latin typeface="Consolas" pitchFamily="49" charset="0"/>
                <a:cs typeface="Consolas" pitchFamily="49" charset="0"/>
              </a:rPr>
              <a:t> j=0;j&lt;score.length-i-1;j</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a:t>
            </a:r>
            <a:r>
              <a:rPr lang="en-US" altLang="ja-JP" sz="1400" dirty="0">
                <a:solidFill>
                  <a:schemeClr val="tx1"/>
                </a:solidFill>
                <a:latin typeface="Consolas" pitchFamily="49" charset="0"/>
                <a:cs typeface="Consolas" pitchFamily="49" charset="0"/>
              </a:rPr>
              <a:t>if(score[j</a:t>
            </a:r>
            <a:r>
              <a:rPr lang="en-US" altLang="ja-JP" sz="1400" dirty="0" smtClean="0">
                <a:solidFill>
                  <a:schemeClr val="tx1"/>
                </a:solidFill>
                <a:latin typeface="Consolas" pitchFamily="49" charset="0"/>
                <a:cs typeface="Consolas" pitchFamily="49" charset="0"/>
              </a:rPr>
              <a:t>]</a:t>
            </a:r>
            <a:r>
              <a:rPr lang="ja-JP" altLang="en-US" sz="1400" dirty="0">
                <a:solidFill>
                  <a:schemeClr val="tx1"/>
                </a:solidFill>
                <a:latin typeface="Consolas" pitchFamily="49" charset="0"/>
                <a:cs typeface="Consolas" pitchFamily="49" charset="0"/>
              </a:rPr>
              <a:t> </a:t>
            </a:r>
            <a:r>
              <a:rPr lang="en-US" altLang="ja-JP" sz="1400" dirty="0" smtClean="0">
                <a:solidFill>
                  <a:schemeClr val="tx1"/>
                </a:solidFill>
                <a:latin typeface="Consolas" pitchFamily="49" charset="0"/>
                <a:cs typeface="Consolas" pitchFamily="49" charset="0"/>
              </a:rPr>
              <a:t>&lt; score[j+1</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a:t>
            </a:r>
            <a:r>
              <a:rPr lang="en-US" altLang="ja-JP" sz="1400" dirty="0" err="1" smtClean="0">
                <a:solidFill>
                  <a:schemeClr val="tx1"/>
                </a:solidFill>
                <a:latin typeface="Consolas" pitchFamily="49" charset="0"/>
                <a:cs typeface="Consolas" pitchFamily="49" charset="0"/>
              </a:rPr>
              <a:t>int</a:t>
            </a:r>
            <a:r>
              <a:rPr lang="en-US" altLang="ja-JP" sz="1400" dirty="0" smtClean="0">
                <a:solidFill>
                  <a:schemeClr val="tx1"/>
                </a:solidFill>
                <a:latin typeface="Consolas" pitchFamily="49" charset="0"/>
                <a:cs typeface="Consolas" pitchFamily="49" charset="0"/>
              </a:rPr>
              <a:t> t = score[j</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score[j</a:t>
            </a:r>
            <a:r>
              <a:rPr lang="en-US" altLang="ja-JP" sz="1400" dirty="0">
                <a:solidFill>
                  <a:schemeClr val="tx1"/>
                </a:solidFill>
                <a:latin typeface="Consolas" pitchFamily="49" charset="0"/>
                <a:cs typeface="Consolas" pitchFamily="49" charset="0"/>
              </a:rPr>
              <a:t>] = </a:t>
            </a:r>
            <a:r>
              <a:rPr lang="en-US" altLang="ja-JP" sz="1400" dirty="0" smtClean="0">
                <a:solidFill>
                  <a:schemeClr val="tx1"/>
                </a:solidFill>
                <a:latin typeface="Consolas" pitchFamily="49" charset="0"/>
                <a:cs typeface="Consolas" pitchFamily="49" charset="0"/>
              </a:rPr>
              <a:t>score[j+1</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score[j+1</a:t>
            </a:r>
            <a:r>
              <a:rPr lang="en-US" altLang="ja-JP" sz="1400" dirty="0">
                <a:solidFill>
                  <a:schemeClr val="tx1"/>
                </a:solidFill>
                <a:latin typeface="Consolas" pitchFamily="49" charset="0"/>
                <a:cs typeface="Consolas" pitchFamily="49" charset="0"/>
              </a:rPr>
              <a:t>] = t;</a:t>
            </a:r>
          </a:p>
          <a:p>
            <a:r>
              <a:rPr lang="en-US" altLang="ja-JP" sz="1400" dirty="0" smtClean="0">
                <a:solidFill>
                  <a:schemeClr val="tx1"/>
                </a:solidFill>
                <a:latin typeface="Consolas" pitchFamily="49" charset="0"/>
                <a:cs typeface="Consolas" pitchFamily="49" charset="0"/>
              </a:rPr>
              <a:t>   }</a:t>
            </a:r>
            <a:endParaRPr lang="en-US" altLang="ja-JP" sz="1400" dirty="0">
              <a:solidFill>
                <a:schemeClr val="tx1"/>
              </a:solidFill>
              <a:latin typeface="Consolas" pitchFamily="49" charset="0"/>
              <a:cs typeface="Consolas" pitchFamily="49" charset="0"/>
            </a:endParaRPr>
          </a:p>
          <a:p>
            <a:r>
              <a:rPr lang="en-US" altLang="ja-JP" sz="1400" dirty="0" smtClean="0">
                <a:solidFill>
                  <a:schemeClr val="tx1"/>
                </a:solidFill>
                <a:latin typeface="Consolas" pitchFamily="49" charset="0"/>
                <a:cs typeface="Consolas" pitchFamily="49" charset="0"/>
              </a:rPr>
              <a:t>  }</a:t>
            </a:r>
            <a:endParaRPr lang="en-US" altLang="ja-JP" sz="1400" dirty="0">
              <a:solidFill>
                <a:schemeClr val="tx1"/>
              </a:solidFill>
              <a:latin typeface="Consolas" pitchFamily="49" charset="0"/>
              <a:cs typeface="Consolas" pitchFamily="49" charset="0"/>
            </a:endParaRPr>
          </a:p>
          <a:p>
            <a:r>
              <a:rPr lang="en-US" altLang="ja-JP" sz="1400" dirty="0" smtClean="0">
                <a:solidFill>
                  <a:schemeClr val="tx1"/>
                </a:solidFill>
                <a:latin typeface="Consolas" pitchFamily="49" charset="0"/>
                <a:cs typeface="Consolas" pitchFamily="49" charset="0"/>
              </a:rPr>
              <a:t> }</a:t>
            </a:r>
          </a:p>
          <a:p>
            <a:r>
              <a:rPr lang="en-US" altLang="ja-JP" sz="1400" dirty="0">
                <a:solidFill>
                  <a:schemeClr val="tx1"/>
                </a:solidFill>
                <a:latin typeface="Consolas" pitchFamily="49" charset="0"/>
                <a:cs typeface="Consolas" pitchFamily="49" charset="0"/>
              </a:rPr>
              <a:t>}</a:t>
            </a:r>
          </a:p>
        </p:txBody>
      </p:sp>
      <p:sp>
        <p:nvSpPr>
          <p:cNvPr id="7" name="右矢印 6"/>
          <p:cNvSpPr/>
          <p:nvPr/>
        </p:nvSpPr>
        <p:spPr>
          <a:xfrm>
            <a:off x="2173094" y="3284984"/>
            <a:ext cx="2736304" cy="436054"/>
          </a:xfrm>
          <a:prstGeom prst="rightArrow">
            <a:avLst>
              <a:gd name="adj1" fmla="val 50000"/>
              <a:gd name="adj2" fmla="val 85574"/>
            </a:avLst>
          </a:prstGeom>
          <a:solidFill>
            <a:srgbClr val="FFC000"/>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吹き出し 7"/>
          <p:cNvSpPr/>
          <p:nvPr/>
        </p:nvSpPr>
        <p:spPr>
          <a:xfrm>
            <a:off x="110634" y="5365041"/>
            <a:ext cx="4320480" cy="792088"/>
          </a:xfrm>
          <a:prstGeom prst="wedgeRoundRectCallout">
            <a:avLst>
              <a:gd name="adj1" fmla="val -19551"/>
              <a:gd name="adj2" fmla="val -113578"/>
              <a:gd name="adj3" fmla="val 16667"/>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smtClean="0">
                <a:solidFill>
                  <a:schemeClr val="tx1"/>
                </a:solidFill>
              </a:rPr>
              <a:t>メソッド名から処理内容を</a:t>
            </a:r>
            <a:endParaRPr kumimoji="1" lang="en-US" altLang="ja-JP" sz="2000" smtClean="0">
              <a:solidFill>
                <a:schemeClr val="tx1"/>
              </a:solidFill>
            </a:endParaRPr>
          </a:p>
          <a:p>
            <a:pPr algn="ctr"/>
            <a:r>
              <a:rPr kumimoji="1" lang="ja-JP" altLang="en-US" sz="2000" smtClean="0">
                <a:solidFill>
                  <a:schemeClr val="tx1"/>
                </a:solidFill>
              </a:rPr>
              <a:t>把握することができる．</a:t>
            </a:r>
            <a:endParaRPr kumimoji="1" lang="en-US" altLang="ja-JP" sz="2000" dirty="0" smtClean="0">
              <a:solidFill>
                <a:schemeClr val="tx1"/>
              </a:solidFill>
            </a:endParaRPr>
          </a:p>
        </p:txBody>
      </p:sp>
      <p:sp>
        <p:nvSpPr>
          <p:cNvPr id="9" name="角丸四角形吹き出し 8"/>
          <p:cNvSpPr/>
          <p:nvPr/>
        </p:nvSpPr>
        <p:spPr>
          <a:xfrm>
            <a:off x="4579393" y="5792831"/>
            <a:ext cx="3823110" cy="792088"/>
          </a:xfrm>
          <a:prstGeom prst="wedgeRoundRectCallout">
            <a:avLst>
              <a:gd name="adj1" fmla="val -21390"/>
              <a:gd name="adj2" fmla="val -97216"/>
              <a:gd name="adj3" fmla="val 16667"/>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smtClean="0">
                <a:solidFill>
                  <a:schemeClr val="tx1"/>
                </a:solidFill>
              </a:rPr>
              <a:t>ソート処理を行っている</a:t>
            </a:r>
            <a:endParaRPr kumimoji="1" lang="en-US" altLang="ja-JP" sz="2000" smtClean="0">
              <a:solidFill>
                <a:schemeClr val="tx1"/>
              </a:solidFill>
            </a:endParaRPr>
          </a:p>
          <a:p>
            <a:pPr algn="ctr"/>
            <a:r>
              <a:rPr kumimoji="1" lang="ja-JP" altLang="en-US" sz="2000" smtClean="0">
                <a:solidFill>
                  <a:schemeClr val="tx1"/>
                </a:solidFill>
              </a:rPr>
              <a:t>部分が</a:t>
            </a:r>
            <a:r>
              <a:rPr lang="ja-JP" altLang="en-US" sz="2000" smtClean="0">
                <a:solidFill>
                  <a:schemeClr val="tx1"/>
                </a:solidFill>
              </a:rPr>
              <a:t>特定できる．</a:t>
            </a:r>
            <a:endParaRPr kumimoji="1" lang="en-US" altLang="ja-JP" sz="2000" dirty="0" smtClean="0">
              <a:solidFill>
                <a:schemeClr val="tx1"/>
              </a:solidFill>
            </a:endParaRPr>
          </a:p>
        </p:txBody>
      </p:sp>
    </p:spTree>
    <p:custDataLst>
      <p:tags r:id="rId1"/>
    </p:custDataLst>
    <p:extLst>
      <p:ext uri="{BB962C8B-B14F-4D97-AF65-F5344CB8AC3E}">
        <p14:creationId xmlns:p14="http://schemas.microsoft.com/office/powerpoint/2010/main" val="2075789908"/>
      </p:ext>
    </p:extLst>
  </p:cSld>
  <p:clrMapOvr>
    <a:masterClrMapping/>
  </p:clrMapOvr>
  <mc:AlternateContent xmlns:mc="http://schemas.openxmlformats.org/markup-compatibility/2006">
    <mc:Choice xmlns:p14="http://schemas.microsoft.com/office/powerpoint/2010/main" Requires="p14">
      <p:transition spd="slow" p14:dur="2000" advTm="51861"/>
    </mc:Choice>
    <mc:Fallback>
      <p:transition spd="slow" advTm="5186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リファクタリング対象の推薦</a:t>
            </a:r>
            <a:endParaRPr kumimoji="1" lang="ja-JP" altLang="en-US"/>
          </a:p>
        </p:txBody>
      </p:sp>
      <p:sp>
        <p:nvSpPr>
          <p:cNvPr id="3" name="コンテンツ プレースホルダー 2"/>
          <p:cNvSpPr>
            <a:spLocks noGrp="1"/>
          </p:cNvSpPr>
          <p:nvPr>
            <p:ph idx="1"/>
          </p:nvPr>
        </p:nvSpPr>
        <p:spPr>
          <a:xfrm>
            <a:off x="489967" y="1606497"/>
            <a:ext cx="8651304" cy="2614591"/>
          </a:xfrm>
        </p:spPr>
        <p:txBody>
          <a:bodyPr/>
          <a:lstStyle/>
          <a:p>
            <a:r>
              <a:rPr kumimoji="1" lang="ja-JP" altLang="en-US" smtClean="0"/>
              <a:t>対象を自動で特定して開発者に推薦する</a:t>
            </a:r>
            <a:endParaRPr lang="en-US" altLang="ja-JP" smtClean="0"/>
          </a:p>
          <a:p>
            <a:endParaRPr lang="en-US" altLang="ja-JP" smtClean="0"/>
          </a:p>
          <a:p>
            <a:r>
              <a:rPr lang="en-US" altLang="ja-JP" smtClean="0"/>
              <a:t>Bad Smell(</a:t>
            </a:r>
            <a:r>
              <a:rPr lang="ja-JP" altLang="en-US" smtClean="0"/>
              <a:t>リファクタリングが推奨されるコード</a:t>
            </a:r>
            <a:r>
              <a:rPr lang="en-US" altLang="ja-JP" smtClean="0"/>
              <a:t>)</a:t>
            </a:r>
          </a:p>
          <a:p>
            <a:pPr lvl="1"/>
            <a:r>
              <a:rPr lang="en-US" altLang="ja-JP" smtClean="0"/>
              <a:t>Long Method, Duplicated Code</a:t>
            </a:r>
            <a:endParaRPr lang="en-US" altLang="ja-JP"/>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grpSp>
        <p:nvGrpSpPr>
          <p:cNvPr id="28" name="グループ化 27"/>
          <p:cNvGrpSpPr/>
          <p:nvPr/>
        </p:nvGrpSpPr>
        <p:grpSpPr>
          <a:xfrm>
            <a:off x="885182" y="4493525"/>
            <a:ext cx="1050448" cy="896768"/>
            <a:chOff x="1686626" y="4634018"/>
            <a:chExt cx="1050448" cy="896768"/>
          </a:xfrm>
        </p:grpSpPr>
        <p:pic>
          <p:nvPicPr>
            <p:cNvPr id="24" name="Picture 2" descr="C:\Users\a-gotoh\AppData\Local\Microsoft\Windows\Temporary Internet Files\Content.IE5\8FBC31J3\MC900432599[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6626" y="4634018"/>
              <a:ext cx="582822" cy="45905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C:\Users\a-gotoh\AppData\Local\Microsoft\Windows\Temporary Internet Files\Content.IE5\8FBC31J3\MC900432599[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4252" y="4634018"/>
              <a:ext cx="582822" cy="459052"/>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C:\Users\a-gotoh\AppData\Local\Microsoft\Windows\Temporary Internet Files\Content.IE5\8FBC31J3\MC900432599[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6626" y="4772811"/>
              <a:ext cx="582822" cy="45905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C:\Users\a-gotoh\AppData\Local\Microsoft\Windows\Temporary Internet Files\Content.IE5\8FBC31J3\MC900432599[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4252" y="4772811"/>
              <a:ext cx="582822" cy="459052"/>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Users\a-gotoh\AppData\Local\Microsoft\Windows\Temporary Internet Files\Content.IE5\8FBC31J3\MC900432599[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6626" y="4932940"/>
              <a:ext cx="582822" cy="459053"/>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C:\Users\a-gotoh\AppData\Local\Microsoft\Windows\Temporary Internet Files\Content.IE5\8FBC31J3\MC900432599[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4252" y="4932940"/>
              <a:ext cx="582822" cy="45905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C:\Users\a-gotoh\AppData\Local\Microsoft\Windows\Temporary Internet Files\Content.IE5\8FBC31J3\MC900432599[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6626" y="5071733"/>
              <a:ext cx="582822" cy="45905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C:\Users\a-gotoh\AppData\Local\Microsoft\Windows\Temporary Internet Files\Content.IE5\8FBC31J3\MC900432599[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4252" y="5071733"/>
              <a:ext cx="582822" cy="459053"/>
            </a:xfrm>
            <a:prstGeom prst="rect">
              <a:avLst/>
            </a:prstGeom>
            <a:noFill/>
            <a:extLst>
              <a:ext uri="{909E8E84-426E-40DD-AFC4-6F175D3DCCD1}">
                <a14:hiddenFill xmlns:a14="http://schemas.microsoft.com/office/drawing/2010/main">
                  <a:solidFill>
                    <a:srgbClr val="FFFFFF"/>
                  </a:solidFill>
                </a14:hiddenFill>
              </a:ext>
            </a:extLst>
          </p:spPr>
        </p:pic>
      </p:grpSp>
      <p:pic>
        <p:nvPicPr>
          <p:cNvPr id="29" name="図 2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54306" y="4470884"/>
            <a:ext cx="963386" cy="963386"/>
          </a:xfrm>
          <a:prstGeom prst="rect">
            <a:avLst/>
          </a:prstGeom>
        </p:spPr>
      </p:pic>
      <p:pic>
        <p:nvPicPr>
          <p:cNvPr id="30" name="図 2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95410" y="4385253"/>
            <a:ext cx="953181" cy="953181"/>
          </a:xfrm>
          <a:prstGeom prst="rect">
            <a:avLst/>
          </a:prstGeom>
        </p:spPr>
      </p:pic>
      <p:sp>
        <p:nvSpPr>
          <p:cNvPr id="31" name="テキスト ボックス 30"/>
          <p:cNvSpPr txBox="1"/>
          <p:nvPr/>
        </p:nvSpPr>
        <p:spPr>
          <a:xfrm>
            <a:off x="654322" y="5621178"/>
            <a:ext cx="1512168" cy="400110"/>
          </a:xfrm>
          <a:prstGeom prst="rect">
            <a:avLst/>
          </a:prstGeom>
          <a:noFill/>
        </p:spPr>
        <p:txBody>
          <a:bodyPr wrap="square" rtlCol="0">
            <a:spAutoFit/>
          </a:bodyPr>
          <a:lstStyle/>
          <a:p>
            <a:r>
              <a:rPr lang="ja-JP" altLang="en-US" sz="2000"/>
              <a:t>ソースコード</a:t>
            </a:r>
            <a:endParaRPr kumimoji="1" lang="ja-JP" altLang="en-US" sz="2000"/>
          </a:p>
        </p:txBody>
      </p:sp>
      <p:sp>
        <p:nvSpPr>
          <p:cNvPr id="32" name="テキスト ボックス 31"/>
          <p:cNvSpPr txBox="1"/>
          <p:nvPr/>
        </p:nvSpPr>
        <p:spPr>
          <a:xfrm>
            <a:off x="6539855" y="5434270"/>
            <a:ext cx="2592288" cy="707886"/>
          </a:xfrm>
          <a:prstGeom prst="rect">
            <a:avLst/>
          </a:prstGeom>
          <a:noFill/>
        </p:spPr>
        <p:txBody>
          <a:bodyPr wrap="square" rtlCol="0">
            <a:spAutoFit/>
          </a:bodyPr>
          <a:lstStyle/>
          <a:p>
            <a:pPr algn="ctr"/>
            <a:r>
              <a:rPr kumimoji="1" lang="ja-JP" altLang="en-US" sz="2000" smtClean="0"/>
              <a:t>リファクタリング対象</a:t>
            </a:r>
            <a:endParaRPr kumimoji="1" lang="en-US" altLang="ja-JP" sz="2000" smtClean="0"/>
          </a:p>
          <a:p>
            <a:pPr algn="ctr"/>
            <a:r>
              <a:rPr kumimoji="1" lang="ja-JP" altLang="en-US" sz="2000" smtClean="0"/>
              <a:t>のリスト</a:t>
            </a:r>
            <a:endParaRPr kumimoji="1" lang="ja-JP" altLang="en-US" sz="2000"/>
          </a:p>
        </p:txBody>
      </p:sp>
      <p:sp>
        <p:nvSpPr>
          <p:cNvPr id="33" name="テキスト ボックス 32"/>
          <p:cNvSpPr txBox="1"/>
          <p:nvPr/>
        </p:nvSpPr>
        <p:spPr>
          <a:xfrm>
            <a:off x="3275856" y="5503666"/>
            <a:ext cx="2592288" cy="707886"/>
          </a:xfrm>
          <a:prstGeom prst="rect">
            <a:avLst/>
          </a:prstGeom>
          <a:noFill/>
        </p:spPr>
        <p:txBody>
          <a:bodyPr wrap="square" rtlCol="0">
            <a:spAutoFit/>
          </a:bodyPr>
          <a:lstStyle/>
          <a:p>
            <a:pPr algn="ctr"/>
            <a:r>
              <a:rPr kumimoji="1" lang="ja-JP" altLang="en-US" sz="2000" smtClean="0"/>
              <a:t>リファクタリング対象の</a:t>
            </a:r>
            <a:endParaRPr kumimoji="1" lang="en-US" altLang="ja-JP" sz="2000" smtClean="0"/>
          </a:p>
          <a:p>
            <a:pPr algn="ctr"/>
            <a:r>
              <a:rPr kumimoji="1" lang="ja-JP" altLang="en-US" sz="2000" smtClean="0"/>
              <a:t>特定・推薦ツール</a:t>
            </a:r>
            <a:endParaRPr kumimoji="1" lang="ja-JP" altLang="en-US" sz="2000"/>
          </a:p>
        </p:txBody>
      </p:sp>
      <p:sp>
        <p:nvSpPr>
          <p:cNvPr id="34" name="右矢印 33"/>
          <p:cNvSpPr/>
          <p:nvPr/>
        </p:nvSpPr>
        <p:spPr>
          <a:xfrm>
            <a:off x="2339752" y="4743652"/>
            <a:ext cx="1132980" cy="436054"/>
          </a:xfrm>
          <a:prstGeom prst="rightArrow">
            <a:avLst>
              <a:gd name="adj1" fmla="val 50000"/>
              <a:gd name="adj2" fmla="val 85574"/>
            </a:avLst>
          </a:prstGeom>
          <a:solidFill>
            <a:srgbClr val="FFC000"/>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右矢印 34"/>
          <p:cNvSpPr/>
          <p:nvPr/>
        </p:nvSpPr>
        <p:spPr>
          <a:xfrm>
            <a:off x="5873266" y="4679386"/>
            <a:ext cx="936104" cy="436054"/>
          </a:xfrm>
          <a:prstGeom prst="rightArrow">
            <a:avLst>
              <a:gd name="adj1" fmla="val 50000"/>
              <a:gd name="adj2" fmla="val 85574"/>
            </a:avLst>
          </a:prstGeom>
          <a:solidFill>
            <a:srgbClr val="FFC000"/>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94508958"/>
      </p:ext>
    </p:extLst>
  </p:cSld>
  <p:clrMapOvr>
    <a:masterClrMapping/>
  </p:clrMapOvr>
  <mc:AlternateContent xmlns:mc="http://schemas.openxmlformats.org/markup-compatibility/2006">
    <mc:Choice xmlns:p14="http://schemas.microsoft.com/office/powerpoint/2010/main" Requires="p14">
      <p:transition spd="slow" p14:dur="2000" advTm="44030"/>
    </mc:Choice>
    <mc:Fallback>
      <p:transition spd="slow" advTm="4403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推薦における問題点</a:t>
            </a:r>
            <a:endParaRPr kumimoji="1" lang="ja-JP" altLang="en-US"/>
          </a:p>
        </p:txBody>
      </p:sp>
      <p:sp>
        <p:nvSpPr>
          <p:cNvPr id="3" name="コンテンツ プレースホルダー 2"/>
          <p:cNvSpPr>
            <a:spLocks noGrp="1"/>
          </p:cNvSpPr>
          <p:nvPr>
            <p:ph idx="1"/>
          </p:nvPr>
        </p:nvSpPr>
        <p:spPr>
          <a:xfrm>
            <a:off x="457200" y="1600201"/>
            <a:ext cx="8229600" cy="1972816"/>
          </a:xfrm>
        </p:spPr>
        <p:txBody>
          <a:bodyPr/>
          <a:lstStyle/>
          <a:p>
            <a:r>
              <a:rPr lang="ja-JP" altLang="en-US" smtClean="0"/>
              <a:t>プロジェクトや開発者による基準の違い</a:t>
            </a:r>
            <a:endParaRPr lang="en-US" altLang="ja-JP" smtClean="0"/>
          </a:p>
          <a:p>
            <a:r>
              <a:rPr lang="ja-JP" altLang="en-US" smtClean="0"/>
              <a:t>多くのツールはパラメータ設定によって対応</a:t>
            </a:r>
            <a:endParaRPr lang="en-US" altLang="ja-JP" smtClean="0"/>
          </a:p>
          <a:p>
            <a:pPr lvl="1"/>
            <a:r>
              <a:rPr lang="ja-JP" altLang="en-US" smtClean="0"/>
              <a:t>パラメータ設定はあまり変更されない </a:t>
            </a:r>
            <a:r>
              <a:rPr lang="en-US" altLang="ja-JP" smtClean="0"/>
              <a:t>[2]</a:t>
            </a:r>
          </a:p>
          <a:p>
            <a:pPr lvl="1"/>
            <a:r>
              <a:rPr lang="ja-JP" altLang="en-US" smtClean="0"/>
              <a:t>設定値から結果を想定するのは困難</a:t>
            </a:r>
            <a:endParaRPr kumimoji="1" lang="en-US" altLang="ja-JP"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pic>
        <p:nvPicPr>
          <p:cNvPr id="5" name="図 4" descr="atsb00002.png"/>
          <p:cNvPicPr>
            <a:picLocks noChangeAspect="1"/>
          </p:cNvPicPr>
          <p:nvPr/>
        </p:nvPicPr>
        <p:blipFill>
          <a:blip r:embed="rId3" cstate="print"/>
          <a:stretch>
            <a:fillRect/>
          </a:stretch>
        </p:blipFill>
        <p:spPr>
          <a:xfrm>
            <a:off x="611560" y="4588876"/>
            <a:ext cx="1128762" cy="1128762"/>
          </a:xfrm>
          <a:prstGeom prst="rect">
            <a:avLst/>
          </a:prstGeom>
        </p:spPr>
      </p:pic>
      <p:pic>
        <p:nvPicPr>
          <p:cNvPr id="1026" name="Picture 2" descr="C:\Users\a-gotoh\AppData\Local\Microsoft\Windows\Temporary Internet Files\Content.IE5\WP48GAU8\MC90038954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86411" y="4437112"/>
            <a:ext cx="1134291" cy="1172331"/>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6417452" y="5635314"/>
            <a:ext cx="1872208" cy="400110"/>
          </a:xfrm>
          <a:prstGeom prst="rect">
            <a:avLst/>
          </a:prstGeom>
          <a:noFill/>
        </p:spPr>
        <p:txBody>
          <a:bodyPr wrap="square" rtlCol="0">
            <a:spAutoFit/>
          </a:bodyPr>
          <a:lstStyle/>
          <a:p>
            <a:pPr algn="ctr"/>
            <a:r>
              <a:rPr lang="en-US" altLang="ja-JP" sz="2000"/>
              <a:t>J</a:t>
            </a:r>
            <a:r>
              <a:rPr kumimoji="1" lang="en-US" altLang="ja-JP" sz="2000" smtClean="0"/>
              <a:t>Deodorant [3]</a:t>
            </a:r>
            <a:endParaRPr kumimoji="1" lang="ja-JP" altLang="en-US" sz="2000"/>
          </a:p>
        </p:txBody>
      </p:sp>
      <p:sp>
        <p:nvSpPr>
          <p:cNvPr id="7" name="角丸四角形吹き出し 6"/>
          <p:cNvSpPr/>
          <p:nvPr/>
        </p:nvSpPr>
        <p:spPr>
          <a:xfrm>
            <a:off x="3048769" y="4591556"/>
            <a:ext cx="3247206" cy="432048"/>
          </a:xfrm>
          <a:prstGeom prst="wedgeRoundRectCallout">
            <a:avLst>
              <a:gd name="adj1" fmla="val 60818"/>
              <a:gd name="adj2" fmla="val 31636"/>
              <a:gd name="adj3" fmla="val 16667"/>
            </a:avLst>
          </a:prstGeom>
          <a:solidFill>
            <a:srgbClr val="FFFFA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smtClean="0">
                <a:solidFill>
                  <a:schemeClr val="tx1"/>
                </a:solidFill>
              </a:rPr>
              <a:t>メソッド内の文の最小数は</a:t>
            </a:r>
            <a:r>
              <a:rPr lang="en-US" altLang="ja-JP" sz="2000" smtClean="0">
                <a:solidFill>
                  <a:schemeClr val="tx1"/>
                </a:solidFill>
              </a:rPr>
              <a:t>?</a:t>
            </a:r>
            <a:endParaRPr kumimoji="1" lang="ja-JP" altLang="en-US" sz="2000">
              <a:solidFill>
                <a:schemeClr val="tx1"/>
              </a:solidFill>
            </a:endParaRPr>
          </a:p>
        </p:txBody>
      </p:sp>
      <p:sp>
        <p:nvSpPr>
          <p:cNvPr id="10" name="角丸四角形吹き出し 9"/>
          <p:cNvSpPr/>
          <p:nvPr/>
        </p:nvSpPr>
        <p:spPr>
          <a:xfrm>
            <a:off x="3131840" y="5176179"/>
            <a:ext cx="3103190" cy="432048"/>
          </a:xfrm>
          <a:prstGeom prst="wedgeRoundRectCallout">
            <a:avLst>
              <a:gd name="adj1" fmla="val 60559"/>
              <a:gd name="adj2" fmla="val -3638"/>
              <a:gd name="adj3" fmla="val 16667"/>
            </a:avLst>
          </a:prstGeom>
          <a:solidFill>
            <a:srgbClr val="FFFFA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smtClean="0">
                <a:solidFill>
                  <a:schemeClr val="tx1"/>
                </a:solidFill>
              </a:rPr>
              <a:t>重複する文の最大数は</a:t>
            </a:r>
            <a:r>
              <a:rPr lang="en-US" altLang="ja-JP" sz="2000" smtClean="0">
                <a:solidFill>
                  <a:schemeClr val="tx1"/>
                </a:solidFill>
              </a:rPr>
              <a:t>?</a:t>
            </a:r>
            <a:endParaRPr kumimoji="1" lang="ja-JP" altLang="en-US" sz="2000">
              <a:solidFill>
                <a:schemeClr val="tx1"/>
              </a:solidFill>
            </a:endParaRPr>
          </a:p>
        </p:txBody>
      </p:sp>
      <p:sp>
        <p:nvSpPr>
          <p:cNvPr id="12" name="WordArt 5"/>
          <p:cNvSpPr>
            <a:spLocks noChangeArrowheads="1" noChangeShapeType="1" noTextEdit="1"/>
          </p:cNvSpPr>
          <p:nvPr/>
        </p:nvSpPr>
        <p:spPr bwMode="auto">
          <a:xfrm rot="21119916">
            <a:off x="814981" y="3958664"/>
            <a:ext cx="400664" cy="468012"/>
          </a:xfrm>
          <a:prstGeom prst="rect">
            <a:avLst/>
          </a:prstGeom>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TopRight">
                <a:rot lat="19499999" lon="20999999" rev="0"/>
              </a:camera>
              <a:lightRig rig="legacyHarsh2" dir="t"/>
            </a:scene3d>
            <a:sp3d extrusionH="430200" prstMaterial="legacyPlastic">
              <a:extrusionClr>
                <a:srgbClr val="FF0000"/>
              </a:extrusionClr>
            </a:sp3d>
          </a:bodyPr>
          <a:lstStyle/>
          <a:p>
            <a:pPr algn="ctr"/>
            <a:r>
              <a:rPr lang="en-US" altLang="ja-JP" sz="3600" b="1" kern="10" dirty="0">
                <a:gradFill rotWithShape="1">
                  <a:gsLst>
                    <a:gs pos="0">
                      <a:srgbClr val="FF0000">
                        <a:gamma/>
                        <a:shade val="46275"/>
                        <a:invGamma/>
                      </a:srgbClr>
                    </a:gs>
                    <a:gs pos="100000">
                      <a:srgbClr val="FF0000"/>
                    </a:gs>
                  </a:gsLst>
                  <a:lin ang="18900000" scaled="1"/>
                </a:gradFill>
                <a:latin typeface="Arial Black"/>
              </a:rPr>
              <a:t>?</a:t>
            </a:r>
            <a:endParaRPr lang="ja-JP" altLang="en-US" sz="3600" b="1" kern="10" dirty="0">
              <a:gradFill rotWithShape="1">
                <a:gsLst>
                  <a:gs pos="0">
                    <a:srgbClr val="FF0000">
                      <a:gamma/>
                      <a:shade val="46275"/>
                      <a:invGamma/>
                    </a:srgbClr>
                  </a:gs>
                  <a:gs pos="100000">
                    <a:srgbClr val="FF0000"/>
                  </a:gs>
                </a:gsLst>
                <a:lin ang="18900000" scaled="1"/>
              </a:gradFill>
              <a:latin typeface="Arial Black"/>
            </a:endParaRPr>
          </a:p>
        </p:txBody>
      </p:sp>
      <p:sp>
        <p:nvSpPr>
          <p:cNvPr id="13" name="WordArt 5"/>
          <p:cNvSpPr>
            <a:spLocks noChangeArrowheads="1" noChangeShapeType="1" noTextEdit="1"/>
          </p:cNvSpPr>
          <p:nvPr/>
        </p:nvSpPr>
        <p:spPr bwMode="auto">
          <a:xfrm rot="1111800">
            <a:off x="1503991" y="4131594"/>
            <a:ext cx="380289" cy="444212"/>
          </a:xfrm>
          <a:prstGeom prst="rect">
            <a:avLst/>
          </a:prstGeom>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TopRight">
                <a:rot lat="19499999" lon="20999999" rev="0"/>
              </a:camera>
              <a:lightRig rig="legacyHarsh2" dir="t"/>
            </a:scene3d>
            <a:sp3d extrusionH="430200" prstMaterial="legacyPlastic">
              <a:extrusionClr>
                <a:srgbClr val="FF0000"/>
              </a:extrusionClr>
            </a:sp3d>
          </a:bodyPr>
          <a:lstStyle/>
          <a:p>
            <a:pPr algn="ctr"/>
            <a:r>
              <a:rPr lang="en-US" altLang="ja-JP" sz="3600" b="1" kern="10" dirty="0">
                <a:gradFill rotWithShape="1">
                  <a:gsLst>
                    <a:gs pos="0">
                      <a:srgbClr val="FF0000">
                        <a:gamma/>
                        <a:shade val="46275"/>
                        <a:invGamma/>
                      </a:srgbClr>
                    </a:gs>
                    <a:gs pos="100000">
                      <a:srgbClr val="FF0000"/>
                    </a:gs>
                  </a:gsLst>
                  <a:lin ang="18900000" scaled="1"/>
                </a:gradFill>
                <a:latin typeface="Arial Black"/>
              </a:rPr>
              <a:t>?</a:t>
            </a:r>
            <a:endParaRPr lang="ja-JP" altLang="en-US" sz="3600" b="1" kern="10" dirty="0">
              <a:gradFill rotWithShape="1">
                <a:gsLst>
                  <a:gs pos="0">
                    <a:srgbClr val="FF0000">
                      <a:gamma/>
                      <a:shade val="46275"/>
                      <a:invGamma/>
                    </a:srgbClr>
                  </a:gs>
                  <a:gs pos="100000">
                    <a:srgbClr val="FF0000"/>
                  </a:gs>
                </a:gsLst>
                <a:lin ang="18900000" scaled="1"/>
              </a:gradFill>
              <a:latin typeface="Arial Black"/>
            </a:endParaRPr>
          </a:p>
        </p:txBody>
      </p:sp>
      <p:sp>
        <p:nvSpPr>
          <p:cNvPr id="15" name="テキスト ボックス 14"/>
          <p:cNvSpPr txBox="1"/>
          <p:nvPr/>
        </p:nvSpPr>
        <p:spPr>
          <a:xfrm>
            <a:off x="152400" y="6146140"/>
            <a:ext cx="8092008" cy="523220"/>
          </a:xfrm>
          <a:prstGeom prst="rect">
            <a:avLst/>
          </a:prstGeom>
          <a:solidFill>
            <a:schemeClr val="bg1"/>
          </a:solidFill>
        </p:spPr>
        <p:txBody>
          <a:bodyPr wrap="squar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en-US" altLang="ja-JP" sz="1400" smtClean="0">
                <a:solidFill>
                  <a:schemeClr val="bg1">
                    <a:lumMod val="50000"/>
                  </a:schemeClr>
                </a:solidFill>
              </a:rPr>
              <a:t>[2]</a:t>
            </a:r>
            <a:r>
              <a:rPr lang="ja-JP" altLang="en-US" sz="1400" smtClean="0">
                <a:solidFill>
                  <a:schemeClr val="bg1">
                    <a:lumMod val="50000"/>
                  </a:schemeClr>
                </a:solidFill>
              </a:rPr>
              <a:t> </a:t>
            </a:r>
            <a:r>
              <a:rPr lang="en-US" altLang="ja-JP" sz="1400">
                <a:solidFill>
                  <a:schemeClr val="bg1">
                    <a:lumMod val="50000"/>
                  </a:schemeClr>
                </a:solidFill>
              </a:rPr>
              <a:t>E. Murphy-Hill et al. “How We Refactor, and How We Know It”, IEEE Trans. on Softw. Eng., 2011</a:t>
            </a:r>
            <a:r>
              <a:rPr lang="en-US" altLang="ja-JP" sz="1400" smtClean="0">
                <a:solidFill>
                  <a:schemeClr val="bg1">
                    <a:lumMod val="50000"/>
                  </a:schemeClr>
                </a:solidFill>
              </a:rPr>
              <a:t>.</a:t>
            </a:r>
          </a:p>
          <a:p>
            <a:r>
              <a:rPr lang="en-US" altLang="ja-JP" sz="1400" smtClean="0">
                <a:solidFill>
                  <a:schemeClr val="bg1">
                    <a:lumMod val="50000"/>
                  </a:schemeClr>
                </a:solidFill>
              </a:rPr>
              <a:t>[3]</a:t>
            </a:r>
            <a:r>
              <a:rPr lang="ja-JP" altLang="en-US" sz="1400" smtClean="0">
                <a:solidFill>
                  <a:schemeClr val="bg1">
                    <a:lumMod val="50000"/>
                  </a:schemeClr>
                </a:solidFill>
              </a:rPr>
              <a:t> </a:t>
            </a:r>
            <a:r>
              <a:rPr lang="en-US" altLang="ja-JP" sz="1400" smtClean="0">
                <a:solidFill>
                  <a:schemeClr val="bg1">
                    <a:lumMod val="50000"/>
                  </a:schemeClr>
                </a:solidFill>
              </a:rPr>
              <a:t>jDeodorant </a:t>
            </a:r>
            <a:r>
              <a:rPr lang="en-US" altLang="ja-JP" sz="1400">
                <a:solidFill>
                  <a:schemeClr val="bg1">
                    <a:lumMod val="50000"/>
                  </a:schemeClr>
                </a:solidFill>
              </a:rPr>
              <a:t>: http://www.jdeodorant.com/ </a:t>
            </a:r>
            <a:endParaRPr kumimoji="1" lang="ja-JP" altLang="en-US" sz="1400" dirty="0">
              <a:solidFill>
                <a:schemeClr val="bg1">
                  <a:lumMod val="50000"/>
                </a:schemeClr>
              </a:solidFill>
            </a:endParaRPr>
          </a:p>
        </p:txBody>
      </p:sp>
    </p:spTree>
    <p:extLst>
      <p:ext uri="{BB962C8B-B14F-4D97-AF65-F5344CB8AC3E}">
        <p14:creationId xmlns:p14="http://schemas.microsoft.com/office/powerpoint/2010/main" val="894707493"/>
      </p:ext>
    </p:extLst>
  </p:cSld>
  <p:clrMapOvr>
    <a:masterClrMapping/>
  </p:clrMapOvr>
  <mc:AlternateContent xmlns:mc="http://schemas.openxmlformats.org/markup-compatibility/2006">
    <mc:Choice xmlns:p14="http://schemas.microsoft.com/office/powerpoint/2010/main" Requires="p14">
      <p:transition spd="slow" p14:dur="2000" advTm="59908"/>
    </mc:Choice>
    <mc:Fallback>
      <p:transition spd="slow" advTm="59908"/>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提案</a:t>
            </a:r>
            <a:r>
              <a:rPr lang="ja-JP" altLang="en-US" smtClean="0"/>
              <a:t>手法</a:t>
            </a:r>
            <a:endParaRPr kumimoji="1" lang="ja-JP" altLang="en-US"/>
          </a:p>
        </p:txBody>
      </p:sp>
      <p:sp>
        <p:nvSpPr>
          <p:cNvPr id="5" name="コンテンツ プレースホルダー 4"/>
          <p:cNvSpPr>
            <a:spLocks noGrp="1"/>
          </p:cNvSpPr>
          <p:nvPr>
            <p:ph idx="1"/>
          </p:nvPr>
        </p:nvSpPr>
        <p:spPr/>
        <p:txBody>
          <a:bodyPr/>
          <a:lstStyle/>
          <a:p>
            <a:r>
              <a:rPr kumimoji="1" lang="ja-JP" altLang="en-US" dirty="0" smtClean="0"/>
              <a:t>機械学習を用いたメソッド抽出リファクタリングの推薦</a:t>
            </a:r>
            <a:endParaRPr kumimoji="1" lang="en-US" altLang="ja-JP" dirty="0" smtClean="0"/>
          </a:p>
          <a:p>
            <a:pPr lvl="1"/>
            <a:r>
              <a:rPr lang="ja-JP" altLang="en-US" dirty="0"/>
              <a:t>過去</a:t>
            </a:r>
            <a:r>
              <a:rPr lang="ja-JP" altLang="en-US" dirty="0" smtClean="0"/>
              <a:t>にリファクタリングが行われた事例から，ソースコード</a:t>
            </a:r>
            <a:r>
              <a:rPr lang="ja-JP" altLang="en-US" dirty="0"/>
              <a:t>の特徴量</a:t>
            </a:r>
            <a:r>
              <a:rPr lang="ja-JP" altLang="en-US" dirty="0" smtClean="0"/>
              <a:t>を</a:t>
            </a:r>
            <a:r>
              <a:rPr lang="ja-JP" altLang="en-US" dirty="0"/>
              <a:t>抽出</a:t>
            </a:r>
            <a:r>
              <a:rPr lang="ja-JP" altLang="en-US" dirty="0" smtClean="0"/>
              <a:t>し，学習</a:t>
            </a:r>
            <a:r>
              <a:rPr lang="ja-JP" altLang="en-US" dirty="0"/>
              <a:t>を行う</a:t>
            </a:r>
            <a:endParaRPr lang="en-US" altLang="ja-JP" dirty="0" smtClean="0"/>
          </a:p>
          <a:p>
            <a:pPr lvl="1"/>
            <a:endParaRPr kumimoji="1" lang="en-US" altLang="ja-JP" dirty="0" smtClean="0"/>
          </a:p>
          <a:p>
            <a:r>
              <a:rPr lang="ja-JP" altLang="en-US" dirty="0" smtClean="0"/>
              <a:t>機械学習を用いることの利点</a:t>
            </a:r>
            <a:endParaRPr lang="en-US" altLang="ja-JP" dirty="0" smtClean="0"/>
          </a:p>
          <a:p>
            <a:pPr lvl="1"/>
            <a:r>
              <a:rPr lang="ja-JP" altLang="en-US" dirty="0" smtClean="0"/>
              <a:t>プロジェクトごとの基準</a:t>
            </a:r>
            <a:r>
              <a:rPr lang="ja-JP" altLang="en-US" dirty="0" smtClean="0"/>
              <a:t>を反映させる</a:t>
            </a:r>
            <a:r>
              <a:rPr lang="ja-JP" altLang="en-US" dirty="0" smtClean="0"/>
              <a:t>ことができる</a:t>
            </a:r>
            <a:endParaRPr lang="en-US" altLang="ja-JP" dirty="0" smtClean="0"/>
          </a:p>
          <a:p>
            <a:pPr lvl="1"/>
            <a:r>
              <a:rPr lang="ja-JP" altLang="en-US" dirty="0" smtClean="0"/>
              <a:t>他のリファクタリングパターンへの拡張性がある</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Tree>
    <p:extLst>
      <p:ext uri="{BB962C8B-B14F-4D97-AF65-F5344CB8AC3E}">
        <p14:creationId xmlns:p14="http://schemas.microsoft.com/office/powerpoint/2010/main" val="165733595"/>
      </p:ext>
    </p:extLst>
  </p:cSld>
  <p:clrMapOvr>
    <a:masterClrMapping/>
  </p:clrMapOvr>
  <mc:AlternateContent xmlns:mc="http://schemas.openxmlformats.org/markup-compatibility/2006">
    <mc:Choice xmlns:p14="http://schemas.microsoft.com/office/powerpoint/2010/main" Requires="p14">
      <p:transition spd="slow" p14:dur="2000" advTm="43920"/>
    </mc:Choice>
    <mc:Fallback>
      <p:transition spd="slow" advTm="4392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 name="グループ化 65"/>
          <p:cNvGrpSpPr/>
          <p:nvPr/>
        </p:nvGrpSpPr>
        <p:grpSpPr>
          <a:xfrm>
            <a:off x="5042664" y="1732216"/>
            <a:ext cx="4044906" cy="4478838"/>
            <a:chOff x="5042664" y="1732216"/>
            <a:chExt cx="4044906" cy="4478838"/>
          </a:xfrm>
        </p:grpSpPr>
        <p:grpSp>
          <p:nvGrpSpPr>
            <p:cNvPr id="68" name="グループ化 67"/>
            <p:cNvGrpSpPr/>
            <p:nvPr/>
          </p:nvGrpSpPr>
          <p:grpSpPr>
            <a:xfrm>
              <a:off x="7958300" y="1732216"/>
              <a:ext cx="922779" cy="1249965"/>
              <a:chOff x="1383004" y="4418538"/>
              <a:chExt cx="1049938" cy="1422211"/>
            </a:xfrm>
          </p:grpSpPr>
          <p:sp>
            <p:nvSpPr>
              <p:cNvPr id="69" name="テキスト ボックス 68"/>
              <p:cNvSpPr txBox="1"/>
              <p:nvPr/>
            </p:nvSpPr>
            <p:spPr>
              <a:xfrm>
                <a:off x="1388942" y="4418538"/>
                <a:ext cx="1044000" cy="307777"/>
              </a:xfrm>
              <a:prstGeom prst="rect">
                <a:avLst/>
              </a:prstGeom>
              <a:solidFill>
                <a:srgbClr val="FFFFCC"/>
              </a:solidFill>
              <a:ln w="19050">
                <a:solidFill>
                  <a:schemeClr val="tx1"/>
                </a:solidFill>
              </a:ln>
            </p:spPr>
            <p:txBody>
              <a:bodyPr wrap="square" rtlCol="0">
                <a:spAutoFit/>
              </a:bodyPr>
              <a:lstStyle/>
              <a:p>
                <a:pPr algn="ctr"/>
                <a:r>
                  <a:rPr kumimoji="1" lang="ja-JP" altLang="en-US" sz="1400" smtClean="0"/>
                  <a:t>特徴量</a:t>
                </a:r>
                <a:r>
                  <a:rPr lang="en-US" altLang="ja-JP" sz="1400"/>
                  <a:t>1</a:t>
                </a:r>
                <a:endParaRPr kumimoji="1" lang="ja-JP" altLang="en-US" sz="1400"/>
              </a:p>
            </p:txBody>
          </p:sp>
          <p:sp>
            <p:nvSpPr>
              <p:cNvPr id="70" name="テキスト ボックス 69"/>
              <p:cNvSpPr txBox="1"/>
              <p:nvPr/>
            </p:nvSpPr>
            <p:spPr>
              <a:xfrm>
                <a:off x="1383004" y="4786381"/>
                <a:ext cx="1044000" cy="307777"/>
              </a:xfrm>
              <a:prstGeom prst="rect">
                <a:avLst/>
              </a:prstGeom>
              <a:solidFill>
                <a:srgbClr val="FFFFCC"/>
              </a:solidFill>
              <a:ln w="19050">
                <a:solidFill>
                  <a:schemeClr val="tx1"/>
                </a:solidFill>
              </a:ln>
            </p:spPr>
            <p:txBody>
              <a:bodyPr wrap="square" rtlCol="0">
                <a:spAutoFit/>
              </a:bodyPr>
              <a:lstStyle/>
              <a:p>
                <a:pPr algn="ctr"/>
                <a:r>
                  <a:rPr kumimoji="1" lang="ja-JP" altLang="en-US" sz="1400" smtClean="0"/>
                  <a:t>特徴量</a:t>
                </a:r>
                <a:r>
                  <a:rPr lang="en-US" altLang="ja-JP" sz="1400" smtClean="0"/>
                  <a:t>2</a:t>
                </a:r>
                <a:endParaRPr kumimoji="1" lang="ja-JP" altLang="en-US" sz="1400"/>
              </a:p>
            </p:txBody>
          </p:sp>
          <p:sp>
            <p:nvSpPr>
              <p:cNvPr id="71" name="テキスト ボックス 70"/>
              <p:cNvSpPr txBox="1"/>
              <p:nvPr/>
            </p:nvSpPr>
            <p:spPr>
              <a:xfrm>
                <a:off x="1388942" y="5532972"/>
                <a:ext cx="1044000" cy="307777"/>
              </a:xfrm>
              <a:prstGeom prst="rect">
                <a:avLst/>
              </a:prstGeom>
              <a:solidFill>
                <a:srgbClr val="FFFFCC"/>
              </a:solidFill>
              <a:ln w="19050">
                <a:solidFill>
                  <a:schemeClr val="tx1"/>
                </a:solidFill>
              </a:ln>
            </p:spPr>
            <p:txBody>
              <a:bodyPr wrap="square" rtlCol="0">
                <a:spAutoFit/>
              </a:bodyPr>
              <a:lstStyle/>
              <a:p>
                <a:pPr algn="ctr"/>
                <a:r>
                  <a:rPr kumimoji="1" lang="ja-JP" altLang="en-US" sz="1400" smtClean="0"/>
                  <a:t>特徴量</a:t>
                </a:r>
                <a:r>
                  <a:rPr lang="en-US" altLang="ja-JP" sz="1400"/>
                  <a:t>N</a:t>
                </a:r>
                <a:endParaRPr kumimoji="1" lang="ja-JP" altLang="en-US" sz="1400"/>
              </a:p>
            </p:txBody>
          </p:sp>
          <p:sp>
            <p:nvSpPr>
              <p:cNvPr id="72" name="テキスト ボックス 71"/>
              <p:cNvSpPr txBox="1"/>
              <p:nvPr/>
            </p:nvSpPr>
            <p:spPr>
              <a:xfrm rot="5400000">
                <a:off x="1639392" y="5202865"/>
                <a:ext cx="531221" cy="276999"/>
              </a:xfrm>
              <a:prstGeom prst="rect">
                <a:avLst/>
              </a:prstGeom>
              <a:noFill/>
            </p:spPr>
            <p:txBody>
              <a:bodyPr wrap="square" rtlCol="0">
                <a:spAutoFit/>
              </a:bodyPr>
              <a:lstStyle/>
              <a:p>
                <a:r>
                  <a:rPr kumimoji="1" lang="ja-JP" altLang="en-US" sz="1200" dirty="0" smtClean="0"/>
                  <a:t>・・・</a:t>
                </a:r>
                <a:endParaRPr kumimoji="1" lang="ja-JP" altLang="en-US" sz="1200" dirty="0"/>
              </a:p>
            </p:txBody>
          </p:sp>
        </p:grpSp>
        <p:sp>
          <p:nvSpPr>
            <p:cNvPr id="43" name="テキスト ボックス 42"/>
            <p:cNvSpPr txBox="1"/>
            <p:nvPr/>
          </p:nvSpPr>
          <p:spPr>
            <a:xfrm>
              <a:off x="5042664" y="5805264"/>
              <a:ext cx="2032489" cy="400110"/>
            </a:xfrm>
            <a:prstGeom prst="rect">
              <a:avLst/>
            </a:prstGeom>
            <a:noFill/>
          </p:spPr>
          <p:txBody>
            <a:bodyPr wrap="square" rtlCol="0">
              <a:spAutoFit/>
            </a:bodyPr>
            <a:lstStyle/>
            <a:p>
              <a:pPr algn="ctr"/>
              <a:r>
                <a:rPr kumimoji="1" lang="ja-JP" altLang="en-US" sz="2000" u="sng" smtClean="0"/>
                <a:t>抽出対象である</a:t>
              </a:r>
              <a:endParaRPr kumimoji="1" lang="ja-JP" altLang="en-US" sz="2000" u="sng"/>
            </a:p>
          </p:txBody>
        </p:sp>
        <p:sp>
          <p:nvSpPr>
            <p:cNvPr id="74" name="テキスト ボックス 73"/>
            <p:cNvSpPr txBox="1"/>
            <p:nvPr/>
          </p:nvSpPr>
          <p:spPr>
            <a:xfrm>
              <a:off x="7065591" y="5810944"/>
              <a:ext cx="2021979" cy="400110"/>
            </a:xfrm>
            <a:prstGeom prst="rect">
              <a:avLst/>
            </a:prstGeom>
            <a:noFill/>
          </p:spPr>
          <p:txBody>
            <a:bodyPr wrap="square" rtlCol="0">
              <a:spAutoFit/>
            </a:bodyPr>
            <a:lstStyle/>
            <a:p>
              <a:pPr algn="ctr"/>
              <a:r>
                <a:rPr kumimoji="1" lang="ja-JP" altLang="en-US" sz="2000" u="sng" smtClean="0"/>
                <a:t>抽出対象でない</a:t>
              </a:r>
              <a:endParaRPr kumimoji="1" lang="ja-JP" altLang="en-US" sz="2000" u="sng"/>
            </a:p>
          </p:txBody>
        </p:sp>
        <p:pic>
          <p:nvPicPr>
            <p:cNvPr id="81" name="Picture 2" descr="C:\Users\a-gotoh\AppData\Local\Microsoft\Windows\Temporary Internet Files\Content.IE5\8FBC31J3\MC900432599[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07925" y="1992560"/>
              <a:ext cx="698019" cy="665602"/>
            </a:xfrm>
            <a:prstGeom prst="rect">
              <a:avLst/>
            </a:prstGeom>
            <a:noFill/>
            <a:extLst>
              <a:ext uri="{909E8E84-426E-40DD-AFC4-6F175D3DCCD1}">
                <a14:hiddenFill xmlns:a14="http://schemas.microsoft.com/office/drawing/2010/main">
                  <a:solidFill>
                    <a:srgbClr val="FFFFFF"/>
                  </a:solidFill>
                </a14:hiddenFill>
              </a:ext>
            </a:extLst>
          </p:spPr>
        </p:pic>
        <p:sp>
          <p:nvSpPr>
            <p:cNvPr id="63" name="下矢印 62"/>
            <p:cNvSpPr/>
            <p:nvPr/>
          </p:nvSpPr>
          <p:spPr>
            <a:xfrm>
              <a:off x="6823125" y="4993342"/>
              <a:ext cx="504056" cy="667906"/>
            </a:xfrm>
            <a:prstGeom prst="downArrow">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5" name="曲折矢印 64"/>
            <p:cNvSpPr/>
            <p:nvPr/>
          </p:nvSpPr>
          <p:spPr>
            <a:xfrm rot="16200000" flipH="1">
              <a:off x="6732982" y="2524434"/>
              <a:ext cx="742074" cy="407814"/>
            </a:xfrm>
            <a:prstGeom prst="bentArrow">
              <a:avLst>
                <a:gd name="adj1" fmla="val 36679"/>
                <a:gd name="adj2" fmla="val 37846"/>
                <a:gd name="adj3" fmla="val 43685"/>
                <a:gd name="adj4" fmla="val 32072"/>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grpSp>
        <p:nvGrpSpPr>
          <p:cNvPr id="92" name="グループ化 91"/>
          <p:cNvGrpSpPr/>
          <p:nvPr/>
        </p:nvGrpSpPr>
        <p:grpSpPr>
          <a:xfrm>
            <a:off x="584896" y="1772816"/>
            <a:ext cx="7733940" cy="1695891"/>
            <a:chOff x="584896" y="1772816"/>
            <a:chExt cx="7733940" cy="1695891"/>
          </a:xfrm>
        </p:grpSpPr>
        <p:sp>
          <p:nvSpPr>
            <p:cNvPr id="78" name="角丸四角形 77"/>
            <p:cNvSpPr/>
            <p:nvPr/>
          </p:nvSpPr>
          <p:spPr>
            <a:xfrm>
              <a:off x="584896" y="1772816"/>
              <a:ext cx="7733940" cy="936104"/>
            </a:xfrm>
            <a:prstGeom prst="roundRect">
              <a:avLst/>
            </a:prstGeom>
            <a:gradFill>
              <a:gsLst>
                <a:gs pos="0">
                  <a:srgbClr val="92D050">
                    <a:lumMod val="60000"/>
                    <a:lumOff val="40000"/>
                  </a:srgbClr>
                </a:gs>
                <a:gs pos="35000">
                  <a:srgbClr val="9CD45E">
                    <a:lumMod val="50000"/>
                    <a:lumOff val="50000"/>
                  </a:srgbClr>
                </a:gs>
                <a:gs pos="100000">
                  <a:srgbClr val="A7D971">
                    <a:lumMod val="40000"/>
                    <a:lumOff val="60000"/>
                  </a:srgbClr>
                </a:gs>
              </a:gsLst>
              <a:lin ang="16200000" scaled="1"/>
            </a:gra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2400" smtClean="0">
                  <a:solidFill>
                    <a:schemeClr val="tx1"/>
                  </a:solidFill>
                </a:rPr>
                <a:t>Step 2 : </a:t>
              </a:r>
              <a:r>
                <a:rPr lang="ja-JP" altLang="en-US" sz="2400" smtClean="0">
                  <a:solidFill>
                    <a:schemeClr val="tx1"/>
                  </a:solidFill>
                </a:rPr>
                <a:t>収集</a:t>
              </a:r>
              <a:r>
                <a:rPr lang="ja-JP" altLang="en-US" sz="2400">
                  <a:solidFill>
                    <a:schemeClr val="tx1"/>
                  </a:solidFill>
                </a:rPr>
                <a:t>したメソッドを解析して特徴量を計測</a:t>
              </a:r>
            </a:p>
          </p:txBody>
        </p:sp>
        <p:cxnSp>
          <p:nvCxnSpPr>
            <p:cNvPr id="83" name="直線コネクタ 82"/>
            <p:cNvCxnSpPr/>
            <p:nvPr/>
          </p:nvCxnSpPr>
          <p:spPr>
            <a:xfrm>
              <a:off x="3707904" y="2708920"/>
              <a:ext cx="0" cy="7597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p:txBody>
          <a:bodyPr/>
          <a:lstStyle/>
          <a:p>
            <a:r>
              <a:rPr kumimoji="1" lang="ja-JP" altLang="en-US" smtClean="0"/>
              <a:t>提案手法の概要</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grpSp>
        <p:nvGrpSpPr>
          <p:cNvPr id="54" name="グループ化 53"/>
          <p:cNvGrpSpPr/>
          <p:nvPr/>
        </p:nvGrpSpPr>
        <p:grpSpPr>
          <a:xfrm>
            <a:off x="-40017" y="3338022"/>
            <a:ext cx="1244985" cy="1314250"/>
            <a:chOff x="-40017" y="2802409"/>
            <a:chExt cx="1244985" cy="1314250"/>
          </a:xfrm>
        </p:grpSpPr>
        <p:pic>
          <p:nvPicPr>
            <p:cNvPr id="5" name="図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363" y="2802409"/>
              <a:ext cx="990227" cy="836956"/>
            </a:xfrm>
            <a:prstGeom prst="rect">
              <a:avLst/>
            </a:prstGeom>
          </p:spPr>
        </p:pic>
        <p:sp>
          <p:nvSpPr>
            <p:cNvPr id="6" name="テキスト ボックス 5"/>
            <p:cNvSpPr txBox="1"/>
            <p:nvPr/>
          </p:nvSpPr>
          <p:spPr>
            <a:xfrm>
              <a:off x="-40017" y="3716549"/>
              <a:ext cx="1244985" cy="400110"/>
            </a:xfrm>
            <a:prstGeom prst="rect">
              <a:avLst/>
            </a:prstGeom>
            <a:noFill/>
          </p:spPr>
          <p:txBody>
            <a:bodyPr wrap="square" rtlCol="0">
              <a:spAutoFit/>
            </a:bodyPr>
            <a:lstStyle/>
            <a:p>
              <a:pPr algn="ctr"/>
              <a:r>
                <a:rPr kumimoji="1" lang="ja-JP" altLang="en-US" sz="2000" smtClean="0"/>
                <a:t>開発履歴</a:t>
              </a:r>
              <a:endParaRPr kumimoji="1" lang="ja-JP" altLang="en-US" sz="2000"/>
            </a:p>
          </p:txBody>
        </p:sp>
      </p:grpSp>
      <p:grpSp>
        <p:nvGrpSpPr>
          <p:cNvPr id="52" name="グループ化 51"/>
          <p:cNvGrpSpPr/>
          <p:nvPr/>
        </p:nvGrpSpPr>
        <p:grpSpPr>
          <a:xfrm>
            <a:off x="1684691" y="2996952"/>
            <a:ext cx="1765066" cy="1996390"/>
            <a:chOff x="1989428" y="1523886"/>
            <a:chExt cx="1765066" cy="1996390"/>
          </a:xfrm>
        </p:grpSpPr>
        <p:grpSp>
          <p:nvGrpSpPr>
            <p:cNvPr id="24" name="グループ化 23"/>
            <p:cNvGrpSpPr/>
            <p:nvPr/>
          </p:nvGrpSpPr>
          <p:grpSpPr>
            <a:xfrm>
              <a:off x="2057035" y="1523886"/>
              <a:ext cx="1629852" cy="980100"/>
              <a:chOff x="1475923" y="4421255"/>
              <a:chExt cx="1629852" cy="980100"/>
            </a:xfrm>
          </p:grpSpPr>
          <p:grpSp>
            <p:nvGrpSpPr>
              <p:cNvPr id="8" name="グループ化 7"/>
              <p:cNvGrpSpPr/>
              <p:nvPr/>
            </p:nvGrpSpPr>
            <p:grpSpPr>
              <a:xfrm>
                <a:off x="1765625" y="4421255"/>
                <a:ext cx="1050448" cy="597845"/>
                <a:chOff x="4644008" y="3472729"/>
                <a:chExt cx="908484" cy="656456"/>
              </a:xfrm>
            </p:grpSpPr>
            <p:pic>
              <p:nvPicPr>
                <p:cNvPr id="10" name="Picture 2" descr="C:\Users\a-gotoh\AppData\Local\Microsoft\Windows\Temporary Internet Files\Content.IE5\8FBC31J3\MC900432599[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44008" y="3472729"/>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C:\Users\a-gotoh\AppData\Local\Microsoft\Windows\Temporary Internet Files\Content.IE5\8FBC31J3\MC900432599[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48436" y="3472729"/>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C:\Users\a-gotoh\AppData\Local\Microsoft\Windows\Temporary Internet Files\Content.IE5\8FBC31J3\MC900432599[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44008" y="3625129"/>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C:\Users\a-gotoh\AppData\Local\Microsoft\Windows\Temporary Internet Files\Content.IE5\8FBC31J3\MC900432599[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48436" y="3625129"/>
                  <a:ext cx="504056" cy="504056"/>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テキスト ボックス 8"/>
              <p:cNvSpPr txBox="1"/>
              <p:nvPr/>
            </p:nvSpPr>
            <p:spPr>
              <a:xfrm>
                <a:off x="1475923" y="5032023"/>
                <a:ext cx="1629852" cy="369332"/>
              </a:xfrm>
              <a:prstGeom prst="rect">
                <a:avLst/>
              </a:prstGeom>
              <a:noFill/>
            </p:spPr>
            <p:txBody>
              <a:bodyPr wrap="square" rtlCol="0">
                <a:spAutoFit/>
              </a:bodyPr>
              <a:lstStyle/>
              <a:p>
                <a:pPr algn="ctr"/>
                <a:r>
                  <a:rPr kumimoji="1" lang="ja-JP" altLang="en-US" smtClean="0"/>
                  <a:t>抽出有メソッド</a:t>
                </a:r>
                <a:endParaRPr kumimoji="1" lang="ja-JP" altLang="en-US"/>
              </a:p>
            </p:txBody>
          </p:sp>
        </p:grpSp>
        <p:grpSp>
          <p:nvGrpSpPr>
            <p:cNvPr id="23" name="グループ化 22"/>
            <p:cNvGrpSpPr/>
            <p:nvPr/>
          </p:nvGrpSpPr>
          <p:grpSpPr>
            <a:xfrm>
              <a:off x="1989428" y="2553098"/>
              <a:ext cx="1765066" cy="967178"/>
              <a:chOff x="1989428" y="3157052"/>
              <a:chExt cx="1765066" cy="967178"/>
            </a:xfrm>
          </p:grpSpPr>
          <p:grpSp>
            <p:nvGrpSpPr>
              <p:cNvPr id="15" name="グループ化 14"/>
              <p:cNvGrpSpPr/>
              <p:nvPr/>
            </p:nvGrpSpPr>
            <p:grpSpPr>
              <a:xfrm>
                <a:off x="2346737" y="3157052"/>
                <a:ext cx="1050448" cy="597846"/>
                <a:chOff x="4644008" y="3472729"/>
                <a:chExt cx="908484" cy="656456"/>
              </a:xfrm>
            </p:grpSpPr>
            <p:pic>
              <p:nvPicPr>
                <p:cNvPr id="17" name="Picture 2" descr="C:\Users\a-gotoh\AppData\Local\Microsoft\Windows\Temporary Internet Files\Content.IE5\8FBC31J3\MC900432599[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44008" y="3472729"/>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Users\a-gotoh\AppData\Local\Microsoft\Windows\Temporary Internet Files\Content.IE5\8FBC31J3\MC900432599[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48436" y="3472729"/>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C:\Users\a-gotoh\AppData\Local\Microsoft\Windows\Temporary Internet Files\Content.IE5\8FBC31J3\MC900432599[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44008" y="3625129"/>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C:\Users\a-gotoh\AppData\Local\Microsoft\Windows\Temporary Internet Files\Content.IE5\8FBC31J3\MC900432599[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48436" y="3625129"/>
                  <a:ext cx="504056" cy="504056"/>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テキスト ボックス 15"/>
              <p:cNvSpPr txBox="1"/>
              <p:nvPr/>
            </p:nvSpPr>
            <p:spPr>
              <a:xfrm>
                <a:off x="1989428" y="3754898"/>
                <a:ext cx="1765066" cy="369332"/>
              </a:xfrm>
              <a:prstGeom prst="rect">
                <a:avLst/>
              </a:prstGeom>
              <a:noFill/>
            </p:spPr>
            <p:txBody>
              <a:bodyPr wrap="square" rtlCol="0">
                <a:spAutoFit/>
              </a:bodyPr>
              <a:lstStyle/>
              <a:p>
                <a:pPr algn="ctr"/>
                <a:r>
                  <a:rPr lang="ja-JP" altLang="en-US" smtClean="0"/>
                  <a:t>抽出無メソッド</a:t>
                </a:r>
                <a:endParaRPr kumimoji="1" lang="ja-JP" altLang="en-US"/>
              </a:p>
            </p:txBody>
          </p:sp>
        </p:grpSp>
      </p:grpSp>
      <p:grpSp>
        <p:nvGrpSpPr>
          <p:cNvPr id="48" name="グループ化 47"/>
          <p:cNvGrpSpPr/>
          <p:nvPr/>
        </p:nvGrpSpPr>
        <p:grpSpPr>
          <a:xfrm>
            <a:off x="4139952" y="3099375"/>
            <a:ext cx="1049938" cy="1791544"/>
            <a:chOff x="1383004" y="4418538"/>
            <a:chExt cx="1049938" cy="1791544"/>
          </a:xfrm>
        </p:grpSpPr>
        <p:sp>
          <p:nvSpPr>
            <p:cNvPr id="25" name="テキスト ボックス 24"/>
            <p:cNvSpPr txBox="1"/>
            <p:nvPr/>
          </p:nvSpPr>
          <p:spPr>
            <a:xfrm>
              <a:off x="1388942" y="4418538"/>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1</a:t>
              </a:r>
              <a:endParaRPr kumimoji="1" lang="ja-JP" altLang="en-US"/>
            </a:p>
          </p:txBody>
        </p:sp>
        <p:sp>
          <p:nvSpPr>
            <p:cNvPr id="32" name="テキスト ボックス 31"/>
            <p:cNvSpPr txBox="1"/>
            <p:nvPr/>
          </p:nvSpPr>
          <p:spPr>
            <a:xfrm>
              <a:off x="1383004" y="4940270"/>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smtClean="0"/>
                <a:t>2</a:t>
              </a:r>
              <a:endParaRPr kumimoji="1" lang="ja-JP" altLang="en-US"/>
            </a:p>
          </p:txBody>
        </p:sp>
        <p:sp>
          <p:nvSpPr>
            <p:cNvPr id="34" name="テキスト ボックス 33"/>
            <p:cNvSpPr txBox="1"/>
            <p:nvPr/>
          </p:nvSpPr>
          <p:spPr>
            <a:xfrm>
              <a:off x="1388942" y="5840750"/>
              <a:ext cx="1044000" cy="369332"/>
            </a:xfrm>
            <a:prstGeom prst="rect">
              <a:avLst/>
            </a:prstGeom>
            <a:solidFill>
              <a:srgbClr val="FFFFCC"/>
            </a:solidFill>
            <a:ln w="19050">
              <a:solidFill>
                <a:schemeClr val="tx1"/>
              </a:solidFill>
            </a:ln>
          </p:spPr>
          <p:txBody>
            <a:bodyPr wrap="square" rtlCol="0">
              <a:spAutoFit/>
            </a:bodyPr>
            <a:lstStyle/>
            <a:p>
              <a:pPr algn="ctr"/>
              <a:r>
                <a:rPr kumimoji="1" lang="ja-JP" altLang="en-US" smtClean="0"/>
                <a:t>特徴量</a:t>
              </a:r>
              <a:r>
                <a:rPr lang="en-US" altLang="ja-JP"/>
                <a:t>N</a:t>
              </a:r>
              <a:endParaRPr kumimoji="1" lang="ja-JP" altLang="en-US"/>
            </a:p>
          </p:txBody>
        </p:sp>
        <p:sp>
          <p:nvSpPr>
            <p:cNvPr id="35" name="テキスト ボックス 34"/>
            <p:cNvSpPr txBox="1"/>
            <p:nvPr/>
          </p:nvSpPr>
          <p:spPr>
            <a:xfrm rot="5400000">
              <a:off x="1645331" y="5400138"/>
              <a:ext cx="531221" cy="338554"/>
            </a:xfrm>
            <a:prstGeom prst="rect">
              <a:avLst/>
            </a:prstGeom>
            <a:noFill/>
          </p:spPr>
          <p:txBody>
            <a:bodyPr wrap="square" rtlCol="0">
              <a:spAutoFit/>
            </a:bodyPr>
            <a:lstStyle/>
            <a:p>
              <a:r>
                <a:rPr kumimoji="1" lang="ja-JP" altLang="en-US" sz="1600" dirty="0" smtClean="0"/>
                <a:t>・・・</a:t>
              </a:r>
              <a:endParaRPr kumimoji="1" lang="ja-JP" altLang="en-US" sz="1600" dirty="0"/>
            </a:p>
          </p:txBody>
        </p:sp>
      </p:grpSp>
      <p:sp>
        <p:nvSpPr>
          <p:cNvPr id="53" name="二等辺三角形 52"/>
          <p:cNvSpPr/>
          <p:nvPr/>
        </p:nvSpPr>
        <p:spPr>
          <a:xfrm rot="5400000">
            <a:off x="1115616" y="3851131"/>
            <a:ext cx="720080" cy="288032"/>
          </a:xfrm>
          <a:prstGeom prst="triangle">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55" name="二等辺三角形 54"/>
          <p:cNvSpPr/>
          <p:nvPr/>
        </p:nvSpPr>
        <p:spPr>
          <a:xfrm rot="5400000">
            <a:off x="3275856" y="3851131"/>
            <a:ext cx="720080" cy="288032"/>
          </a:xfrm>
          <a:prstGeom prst="triangle">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57" name="二等辺三角形 56"/>
          <p:cNvSpPr/>
          <p:nvPr/>
        </p:nvSpPr>
        <p:spPr>
          <a:xfrm rot="5400000">
            <a:off x="5436096" y="3823744"/>
            <a:ext cx="720080" cy="288032"/>
          </a:xfrm>
          <a:prstGeom prst="triangle">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22" name="グループ化 21"/>
          <p:cNvGrpSpPr/>
          <p:nvPr/>
        </p:nvGrpSpPr>
        <p:grpSpPr>
          <a:xfrm>
            <a:off x="6318824" y="3242543"/>
            <a:ext cx="1493536" cy="1554609"/>
            <a:chOff x="6102800" y="3530575"/>
            <a:chExt cx="1493536" cy="1554609"/>
          </a:xfrm>
        </p:grpSpPr>
        <p:pic>
          <p:nvPicPr>
            <p:cNvPr id="49" name="図 4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76315" y="3530575"/>
              <a:ext cx="1146505" cy="1146505"/>
            </a:xfrm>
            <a:prstGeom prst="rect">
              <a:avLst/>
            </a:prstGeom>
          </p:spPr>
        </p:pic>
        <p:sp>
          <p:nvSpPr>
            <p:cNvPr id="58" name="テキスト ボックス 57"/>
            <p:cNvSpPr txBox="1"/>
            <p:nvPr/>
          </p:nvSpPr>
          <p:spPr>
            <a:xfrm>
              <a:off x="6102800" y="4685074"/>
              <a:ext cx="1493536" cy="400110"/>
            </a:xfrm>
            <a:prstGeom prst="rect">
              <a:avLst/>
            </a:prstGeom>
            <a:noFill/>
          </p:spPr>
          <p:txBody>
            <a:bodyPr wrap="square" rtlCol="0">
              <a:spAutoFit/>
            </a:bodyPr>
            <a:lstStyle/>
            <a:p>
              <a:pPr algn="ctr"/>
              <a:r>
                <a:rPr kumimoji="1" lang="ja-JP" altLang="en-US" sz="2000" smtClean="0"/>
                <a:t>予測モデル</a:t>
              </a:r>
              <a:endParaRPr kumimoji="1" lang="ja-JP" altLang="en-US" sz="2000"/>
            </a:p>
          </p:txBody>
        </p:sp>
      </p:grpSp>
      <p:grpSp>
        <p:nvGrpSpPr>
          <p:cNvPr id="90" name="グループ化 89"/>
          <p:cNvGrpSpPr/>
          <p:nvPr/>
        </p:nvGrpSpPr>
        <p:grpSpPr>
          <a:xfrm>
            <a:off x="569780" y="1772816"/>
            <a:ext cx="7733940" cy="1683188"/>
            <a:chOff x="584896" y="1772816"/>
            <a:chExt cx="7733940" cy="1683188"/>
          </a:xfrm>
        </p:grpSpPr>
        <p:sp>
          <p:nvSpPr>
            <p:cNvPr id="76" name="角丸四角形 75"/>
            <p:cNvSpPr/>
            <p:nvPr/>
          </p:nvSpPr>
          <p:spPr>
            <a:xfrm>
              <a:off x="584896" y="1772816"/>
              <a:ext cx="7733940" cy="936104"/>
            </a:xfrm>
            <a:prstGeom prst="roundRect">
              <a:avLst/>
            </a:prstGeom>
            <a:gradFill>
              <a:gsLst>
                <a:gs pos="0">
                  <a:srgbClr val="92D050">
                    <a:lumMod val="60000"/>
                    <a:lumOff val="40000"/>
                  </a:srgbClr>
                </a:gs>
                <a:gs pos="35000">
                  <a:srgbClr val="9CD45E">
                    <a:lumMod val="50000"/>
                    <a:lumOff val="50000"/>
                  </a:srgbClr>
                </a:gs>
                <a:gs pos="100000">
                  <a:srgbClr val="A7D971">
                    <a:lumMod val="40000"/>
                    <a:lumOff val="60000"/>
                  </a:srgbClr>
                </a:gs>
              </a:gsLst>
              <a:lin ang="16200000" scaled="1"/>
            </a:gra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2400" smtClean="0">
                  <a:solidFill>
                    <a:schemeClr val="tx1"/>
                  </a:solidFill>
                </a:rPr>
                <a:t>Step 3 : </a:t>
              </a:r>
              <a:r>
                <a:rPr lang="ja-JP" altLang="en-US" sz="2400" smtClean="0">
                  <a:solidFill>
                    <a:schemeClr val="tx1"/>
                  </a:solidFill>
                </a:rPr>
                <a:t>機械</a:t>
              </a:r>
              <a:r>
                <a:rPr lang="ja-JP" altLang="en-US" sz="2400">
                  <a:solidFill>
                    <a:schemeClr val="tx1"/>
                  </a:solidFill>
                </a:rPr>
                <a:t>学習を用いて予測モデルを構築</a:t>
              </a:r>
              <a:endParaRPr lang="en-US" altLang="ja-JP" sz="2400">
                <a:solidFill>
                  <a:schemeClr val="tx1"/>
                </a:solidFill>
              </a:endParaRPr>
            </a:p>
          </p:txBody>
        </p:sp>
        <p:cxnSp>
          <p:nvCxnSpPr>
            <p:cNvPr id="86" name="直線コネクタ 85"/>
            <p:cNvCxnSpPr/>
            <p:nvPr/>
          </p:nvCxnSpPr>
          <p:spPr>
            <a:xfrm>
              <a:off x="5451212" y="2708920"/>
              <a:ext cx="360040" cy="7470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1" name="グループ化 90"/>
          <p:cNvGrpSpPr/>
          <p:nvPr/>
        </p:nvGrpSpPr>
        <p:grpSpPr>
          <a:xfrm>
            <a:off x="582476" y="1772816"/>
            <a:ext cx="7733940" cy="1695891"/>
            <a:chOff x="582476" y="1772816"/>
            <a:chExt cx="7733940" cy="1695891"/>
          </a:xfrm>
        </p:grpSpPr>
        <p:sp>
          <p:nvSpPr>
            <p:cNvPr id="59" name="角丸四角形 58"/>
            <p:cNvSpPr/>
            <p:nvPr/>
          </p:nvSpPr>
          <p:spPr>
            <a:xfrm>
              <a:off x="582476" y="1772816"/>
              <a:ext cx="7733940" cy="936104"/>
            </a:xfrm>
            <a:prstGeom prst="roundRect">
              <a:avLst/>
            </a:prstGeom>
            <a:gradFill>
              <a:gsLst>
                <a:gs pos="0">
                  <a:srgbClr val="92D050">
                    <a:lumMod val="60000"/>
                    <a:lumOff val="40000"/>
                  </a:srgbClr>
                </a:gs>
                <a:gs pos="35000">
                  <a:srgbClr val="9CD45E">
                    <a:lumMod val="50000"/>
                    <a:lumOff val="50000"/>
                  </a:srgbClr>
                </a:gs>
                <a:gs pos="100000">
                  <a:srgbClr val="A7D971">
                    <a:lumMod val="40000"/>
                    <a:lumOff val="60000"/>
                  </a:srgbClr>
                </a:gs>
              </a:gsLst>
              <a:lin ang="16200000" scaled="1"/>
            </a:gra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2400" smtClean="0">
                  <a:solidFill>
                    <a:schemeClr val="tx1"/>
                  </a:solidFill>
                </a:rPr>
                <a:t>Step 1 : </a:t>
              </a:r>
              <a:r>
                <a:rPr kumimoji="1" lang="ja-JP" altLang="en-US" sz="2400" smtClean="0">
                  <a:solidFill>
                    <a:schemeClr val="tx1"/>
                  </a:solidFill>
                </a:rPr>
                <a:t>リファクタリング検出ツールを用いて</a:t>
              </a:r>
              <a:endParaRPr kumimoji="1" lang="en-US" altLang="ja-JP" sz="2400" smtClean="0">
                <a:solidFill>
                  <a:schemeClr val="tx1"/>
                </a:solidFill>
              </a:endParaRPr>
            </a:p>
            <a:p>
              <a:pPr algn="ctr"/>
              <a:r>
                <a:rPr kumimoji="1" lang="ja-JP" altLang="en-US" sz="2400" smtClean="0">
                  <a:solidFill>
                    <a:schemeClr val="tx1"/>
                  </a:solidFill>
                </a:rPr>
                <a:t>抽出</a:t>
              </a:r>
              <a:r>
                <a:rPr lang="ja-JP" altLang="en-US" sz="2400" smtClean="0">
                  <a:solidFill>
                    <a:schemeClr val="tx1"/>
                  </a:solidFill>
                </a:rPr>
                <a:t>が行われた</a:t>
              </a:r>
              <a:r>
                <a:rPr kumimoji="1" lang="ja-JP" altLang="en-US" sz="2400" smtClean="0">
                  <a:solidFill>
                    <a:schemeClr val="tx1"/>
                  </a:solidFill>
                </a:rPr>
                <a:t>メソッドと行われなかったメソッドを収集</a:t>
              </a:r>
              <a:endParaRPr kumimoji="1" lang="ja-JP" altLang="en-US" sz="2400">
                <a:solidFill>
                  <a:schemeClr val="tx1"/>
                </a:solidFill>
              </a:endParaRPr>
            </a:p>
          </p:txBody>
        </p:sp>
        <p:cxnSp>
          <p:nvCxnSpPr>
            <p:cNvPr id="64" name="直線コネクタ 63"/>
            <p:cNvCxnSpPr/>
            <p:nvPr/>
          </p:nvCxnSpPr>
          <p:spPr>
            <a:xfrm flipH="1">
              <a:off x="1619672" y="2708920"/>
              <a:ext cx="573678" cy="7597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143740935"/>
      </p:ext>
    </p:extLst>
  </p:cSld>
  <p:clrMapOvr>
    <a:masterClrMapping/>
  </p:clrMapOvr>
  <mc:AlternateContent xmlns:mc="http://schemas.openxmlformats.org/markup-compatibility/2006">
    <mc:Choice xmlns:p14="http://schemas.microsoft.com/office/powerpoint/2010/main" Requires="p14">
      <p:transition spd="slow" p14:dur="2000" advTm="37724"/>
    </mc:Choice>
    <mc:Fallback>
      <p:transition spd="slow" advTm="3772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fade">
                                      <p:cBhvr>
                                        <p:cTn id="7" dur="500"/>
                                        <p:tgtEl>
                                          <p:spTgt spid="9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50"/>
                                        <p:tgtEl>
                                          <p:spTgt spid="91"/>
                                        </p:tgtEl>
                                      </p:cBhvr>
                                    </p:animEffect>
                                    <p:set>
                                      <p:cBhvr>
                                        <p:cTn id="12" dur="1" fill="hold">
                                          <p:stCondLst>
                                            <p:cond delay="249"/>
                                          </p:stCondLst>
                                        </p:cTn>
                                        <p:tgtEl>
                                          <p:spTgt spid="91"/>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92"/>
                                        </p:tgtEl>
                                        <p:attrNameLst>
                                          <p:attrName>style.visibility</p:attrName>
                                        </p:attrNameLst>
                                      </p:cBhvr>
                                      <p:to>
                                        <p:strVal val="visible"/>
                                      </p:to>
                                    </p:set>
                                    <p:animEffect transition="in" filter="fade">
                                      <p:cBhvr>
                                        <p:cTn id="15" dur="500"/>
                                        <p:tgtEl>
                                          <p:spTgt spid="9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250"/>
                                        <p:tgtEl>
                                          <p:spTgt spid="92"/>
                                        </p:tgtEl>
                                      </p:cBhvr>
                                    </p:animEffect>
                                    <p:set>
                                      <p:cBhvr>
                                        <p:cTn id="20" dur="1" fill="hold">
                                          <p:stCondLst>
                                            <p:cond delay="249"/>
                                          </p:stCondLst>
                                        </p:cTn>
                                        <p:tgtEl>
                                          <p:spTgt spid="92"/>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90"/>
                                        </p:tgtEl>
                                        <p:attrNameLst>
                                          <p:attrName>style.visibility</p:attrName>
                                        </p:attrNameLst>
                                      </p:cBhvr>
                                      <p:to>
                                        <p:strVal val="visible"/>
                                      </p:to>
                                    </p:set>
                                    <p:animEffect transition="in" filter="fade">
                                      <p:cBhvr>
                                        <p:cTn id="23" dur="500"/>
                                        <p:tgtEl>
                                          <p:spTgt spid="9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6"/>
                                        </p:tgtEl>
                                        <p:attrNameLst>
                                          <p:attrName>style.visibility</p:attrName>
                                        </p:attrNameLst>
                                      </p:cBhvr>
                                      <p:to>
                                        <p:strVal val="visible"/>
                                      </p:to>
                                    </p:set>
                                    <p:animEffect transition="in" filter="fade">
                                      <p:cBhvr>
                                        <p:cTn id="28" dur="500"/>
                                        <p:tgtEl>
                                          <p:spTgt spid="66"/>
                                        </p:tgtEl>
                                      </p:cBhvr>
                                    </p:animEffect>
                                  </p:childTnLst>
                                </p:cTn>
                              </p:par>
                              <p:par>
                                <p:cTn id="29" presetID="10" presetClass="exit" presetSubtype="0" fill="hold" nodeType="withEffect">
                                  <p:stCondLst>
                                    <p:cond delay="0"/>
                                  </p:stCondLst>
                                  <p:childTnLst>
                                    <p:animEffect transition="out" filter="fade">
                                      <p:cBhvr>
                                        <p:cTn id="30" dur="100"/>
                                        <p:tgtEl>
                                          <p:spTgt spid="90"/>
                                        </p:tgtEl>
                                      </p:cBhvr>
                                    </p:animEffect>
                                    <p:set>
                                      <p:cBhvr>
                                        <p:cTn id="31" dur="1" fill="hold">
                                          <p:stCondLst>
                                            <p:cond delay="99"/>
                                          </p:stCondLst>
                                        </p:cTn>
                                        <p:tgtEl>
                                          <p:spTgt spid="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Step 1 : </a:t>
            </a:r>
            <a:r>
              <a:rPr kumimoji="1" lang="ja-JP" altLang="en-US" smtClean="0"/>
              <a:t>メソッド抽出事例の収集</a:t>
            </a:r>
            <a:endParaRPr kumimoji="1" lang="ja-JP" altLang="en-US"/>
          </a:p>
        </p:txBody>
      </p:sp>
      <p:sp>
        <p:nvSpPr>
          <p:cNvPr id="3" name="コンテンツ プレースホルダー 2"/>
          <p:cNvSpPr>
            <a:spLocks noGrp="1"/>
          </p:cNvSpPr>
          <p:nvPr>
            <p:ph idx="1"/>
          </p:nvPr>
        </p:nvSpPr>
        <p:spPr/>
        <p:txBody>
          <a:bodyPr/>
          <a:lstStyle/>
          <a:p>
            <a:r>
              <a:rPr kumimoji="1" lang="ja-JP" altLang="en-US" smtClean="0"/>
              <a:t>リファクタリング検出ツールを使用して収集</a:t>
            </a:r>
            <a:endParaRPr kumimoji="1" lang="en-US" altLang="ja-JP" smtClean="0"/>
          </a:p>
          <a:p>
            <a:pPr lvl="1"/>
            <a:r>
              <a:rPr lang="ja-JP" altLang="en-US" smtClean="0"/>
              <a:t>開発履歴中から，リファクタリングが適用された箇所を検出するツール</a:t>
            </a:r>
            <a:endParaRPr lang="en-US" altLang="ja-JP" smtClean="0"/>
          </a:p>
          <a:p>
            <a:pPr lvl="1"/>
            <a:endParaRPr kumimoji="1" lang="en-US" altLang="ja-JP"/>
          </a:p>
          <a:p>
            <a:r>
              <a:rPr lang="ja-JP" altLang="en-US" smtClean="0"/>
              <a:t>藤原らが提案しているリファクタリング検出ツールを使用 </a:t>
            </a:r>
            <a:r>
              <a:rPr lang="en-US" altLang="ja-JP" smtClean="0"/>
              <a:t>[4]</a:t>
            </a:r>
          </a:p>
          <a:p>
            <a:pPr lvl="1"/>
            <a:r>
              <a:rPr lang="ja-JP" altLang="en-US" smtClean="0"/>
              <a:t>高速かつ高精度で検出が可能</a:t>
            </a:r>
            <a:endParaRPr lang="en-US" altLang="ja-JP"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5" name="テキスト ボックス 4"/>
          <p:cNvSpPr txBox="1"/>
          <p:nvPr/>
        </p:nvSpPr>
        <p:spPr>
          <a:xfrm>
            <a:off x="1475656" y="6009169"/>
            <a:ext cx="7367723" cy="646331"/>
          </a:xfrm>
          <a:prstGeom prst="rect">
            <a:avLst/>
          </a:prstGeom>
          <a:noFill/>
        </p:spPr>
        <p:txBody>
          <a:bodyPr wrap="non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kumimoji="1" lang="en-US" altLang="ja-JP" smtClean="0">
                <a:solidFill>
                  <a:schemeClr val="bg1">
                    <a:lumMod val="50000"/>
                  </a:schemeClr>
                </a:solidFill>
              </a:rPr>
              <a:t>[4]</a:t>
            </a:r>
            <a:r>
              <a:rPr lang="en-US" altLang="ja-JP" smtClean="0">
                <a:solidFill>
                  <a:schemeClr val="bg1">
                    <a:lumMod val="50000"/>
                  </a:schemeClr>
                </a:solidFill>
              </a:rPr>
              <a:t> </a:t>
            </a:r>
            <a:r>
              <a:rPr lang="ja-JP" altLang="en-US" smtClean="0">
                <a:solidFill>
                  <a:schemeClr val="bg1">
                    <a:lumMod val="50000"/>
                  </a:schemeClr>
                </a:solidFill>
              </a:rPr>
              <a:t>藤原ら</a:t>
            </a:r>
            <a:r>
              <a:rPr lang="en-US" altLang="ja-JP">
                <a:solidFill>
                  <a:schemeClr val="bg1">
                    <a:lumMod val="50000"/>
                  </a:schemeClr>
                </a:solidFill>
              </a:rPr>
              <a:t> </a:t>
            </a:r>
            <a:r>
              <a:rPr lang="en-US" altLang="ja-JP" smtClean="0">
                <a:solidFill>
                  <a:schemeClr val="bg1">
                    <a:lumMod val="50000"/>
                  </a:schemeClr>
                </a:solidFill>
              </a:rPr>
              <a:t>“</a:t>
            </a:r>
            <a:r>
              <a:rPr lang="ja-JP" altLang="en-US" b="1">
                <a:solidFill>
                  <a:schemeClr val="bg1">
                    <a:lumMod val="50000"/>
                  </a:schemeClr>
                </a:solidFill>
              </a:rPr>
              <a:t>ソフトウェアリポジトリを対象とした細粒度リファクタリング検出</a:t>
            </a:r>
            <a:r>
              <a:rPr lang="en-US" altLang="ja-JP" smtClean="0">
                <a:solidFill>
                  <a:schemeClr val="bg1">
                    <a:lumMod val="50000"/>
                  </a:schemeClr>
                </a:solidFill>
              </a:rPr>
              <a:t>”,</a:t>
            </a:r>
          </a:p>
          <a:p>
            <a:r>
              <a:rPr lang="ja-JP" altLang="en-US">
                <a:solidFill>
                  <a:schemeClr val="bg1">
                    <a:lumMod val="50000"/>
                  </a:schemeClr>
                </a:solidFill>
              </a:rPr>
              <a:t> </a:t>
            </a:r>
            <a:r>
              <a:rPr lang="ja-JP" altLang="en-US" smtClean="0">
                <a:solidFill>
                  <a:schemeClr val="bg1">
                    <a:lumMod val="50000"/>
                  </a:schemeClr>
                </a:solidFill>
              </a:rPr>
              <a:t>    第</a:t>
            </a:r>
            <a:r>
              <a:rPr lang="en-US" altLang="ja-JP" smtClean="0">
                <a:solidFill>
                  <a:schemeClr val="bg1">
                    <a:lumMod val="50000"/>
                  </a:schemeClr>
                </a:solidFill>
              </a:rPr>
              <a:t>20</a:t>
            </a:r>
            <a:r>
              <a:rPr lang="ja-JP" altLang="en-US">
                <a:solidFill>
                  <a:schemeClr val="bg1">
                    <a:lumMod val="50000"/>
                  </a:schemeClr>
                </a:solidFill>
              </a:rPr>
              <a:t>回ソフトウェア工学の基礎ワークショップ</a:t>
            </a:r>
            <a:r>
              <a:rPr lang="en-US" altLang="ja-JP" smtClean="0">
                <a:solidFill>
                  <a:schemeClr val="bg1">
                    <a:lumMod val="50000"/>
                  </a:schemeClr>
                </a:solidFill>
              </a:rPr>
              <a:t>, 2013.</a:t>
            </a:r>
            <a:endParaRPr kumimoji="1" lang="ja-JP" altLang="en-US" dirty="0">
              <a:solidFill>
                <a:schemeClr val="bg1">
                  <a:lumMod val="50000"/>
                </a:schemeClr>
              </a:solidFill>
            </a:endParaRPr>
          </a:p>
        </p:txBody>
      </p:sp>
    </p:spTree>
    <p:extLst>
      <p:ext uri="{BB962C8B-B14F-4D97-AF65-F5344CB8AC3E}">
        <p14:creationId xmlns:p14="http://schemas.microsoft.com/office/powerpoint/2010/main" val="3480491249"/>
      </p:ext>
    </p:extLst>
  </p:cSld>
  <p:clrMapOvr>
    <a:masterClrMapping/>
  </p:clrMapOvr>
  <mc:AlternateContent xmlns:mc="http://schemas.openxmlformats.org/markup-compatibility/2006">
    <mc:Choice xmlns:p14="http://schemas.microsoft.com/office/powerpoint/2010/main" Requires="p14">
      <p:transition spd="slow" p14:dur="2000" advTm="29367"/>
    </mc:Choice>
    <mc:Fallback>
      <p:transition spd="slow" advTm="29367"/>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4.2"/>
</p:tagLst>
</file>

<file path=ppt/tags/tag2.xml><?xml version="1.0" encoding="utf-8"?>
<p:tagLst xmlns:a="http://schemas.openxmlformats.org/drawingml/2006/main" xmlns:r="http://schemas.openxmlformats.org/officeDocument/2006/relationships" xmlns:p="http://schemas.openxmlformats.org/presentationml/2006/main">
  <p:tag name="TIMING" val="|5.3|9.9|5.5|6.5"/>
</p:tagLst>
</file>

<file path=ppt/tags/tag3.xml><?xml version="1.0" encoding="utf-8"?>
<p:tagLst xmlns:a="http://schemas.openxmlformats.org/drawingml/2006/main" xmlns:r="http://schemas.openxmlformats.org/officeDocument/2006/relationships" xmlns:p="http://schemas.openxmlformats.org/presentationml/2006/main">
  <p:tag name="TIMING" val="|25.1|12.2"/>
</p:tagLst>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Sel-CoolMetal-white</Template>
  <TotalTime>17647</TotalTime>
  <Words>1429</Words>
  <Application>Microsoft Office PowerPoint</Application>
  <PresentationFormat>画面に合わせる (4:3)</PresentationFormat>
  <Paragraphs>335</Paragraphs>
  <Slides>25</Slides>
  <Notes>10</Notes>
  <HiddenSlides>6</HiddenSlides>
  <MMClips>0</MMClips>
  <ScaleCrop>false</ScaleCrop>
  <HeadingPairs>
    <vt:vector size="4" baseType="variant">
      <vt:variant>
        <vt:lpstr>テーマ</vt:lpstr>
      </vt:variant>
      <vt:variant>
        <vt:i4>1</vt:i4>
      </vt:variant>
      <vt:variant>
        <vt:lpstr>スライド タイトル</vt:lpstr>
      </vt:variant>
      <vt:variant>
        <vt:i4>25</vt:i4>
      </vt:variant>
    </vt:vector>
  </HeadingPairs>
  <TitlesOfParts>
    <vt:vector size="26" baseType="lpstr">
      <vt:lpstr>Sel-CoolMetal-white</vt:lpstr>
      <vt:lpstr>ソースコードの特徴量を用いた機械学習による メソッド抽出リファクタリング推薦手法</vt:lpstr>
      <vt:lpstr>メソッド抽出リファクタリング</vt:lpstr>
      <vt:lpstr>メソッド抽出の例(1/2)</vt:lpstr>
      <vt:lpstr>PowerPoint プレゼンテーション</vt:lpstr>
      <vt:lpstr>リファクタリング対象の推薦</vt:lpstr>
      <vt:lpstr>推薦における問題点</vt:lpstr>
      <vt:lpstr>提案手法</vt:lpstr>
      <vt:lpstr>提案手法の概要</vt:lpstr>
      <vt:lpstr>Step 1 : メソッド抽出事例の収集</vt:lpstr>
      <vt:lpstr>Step 2 : 特徴量の計測</vt:lpstr>
      <vt:lpstr>Step 3 : 予測モデルの構築</vt:lpstr>
      <vt:lpstr>実験概要</vt:lpstr>
      <vt:lpstr>実験方法</vt:lpstr>
      <vt:lpstr>評価尺度</vt:lpstr>
      <vt:lpstr>実験結果 : Precision</vt:lpstr>
      <vt:lpstr>実験結果 : Recall</vt:lpstr>
      <vt:lpstr>実験結果 : 特徴量</vt:lpstr>
      <vt:lpstr>考察</vt:lpstr>
      <vt:lpstr>まとめ</vt:lpstr>
      <vt:lpstr>メソッド抽出事例の検出</vt:lpstr>
      <vt:lpstr>変数選択の例</vt:lpstr>
      <vt:lpstr>実験結果 : F値</vt:lpstr>
      <vt:lpstr>モデルの評価</vt:lpstr>
      <vt:lpstr>リファクタリング</vt:lpstr>
      <vt:lpstr>Step 2 : 特徴量の計測</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プログラムスライスを用いた凝集度メトリクスに基づく 類似メソッド集約候補の順位付け手法</dc:title>
  <dc:creator>後藤祥</dc:creator>
  <cp:lastModifiedBy>akira</cp:lastModifiedBy>
  <cp:revision>415</cp:revision>
  <cp:lastPrinted>2014-02-09T17:10:46Z</cp:lastPrinted>
  <dcterms:created xsi:type="dcterms:W3CDTF">2012-02-12T14:46:35Z</dcterms:created>
  <dcterms:modified xsi:type="dcterms:W3CDTF">2014-02-11T14:19:22Z</dcterms:modified>
</cp:coreProperties>
</file>