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handoutMasterIdLst>
    <p:handoutMasterId r:id="rId27"/>
  </p:handoutMasterIdLst>
  <p:sldIdLst>
    <p:sldId id="400" r:id="rId2"/>
    <p:sldId id="430" r:id="rId3"/>
    <p:sldId id="421" r:id="rId4"/>
    <p:sldId id="422" r:id="rId5"/>
    <p:sldId id="423" r:id="rId6"/>
    <p:sldId id="424" r:id="rId7"/>
    <p:sldId id="425" r:id="rId8"/>
    <p:sldId id="403" r:id="rId9"/>
    <p:sldId id="426" r:id="rId10"/>
    <p:sldId id="427" r:id="rId11"/>
    <p:sldId id="405" r:id="rId12"/>
    <p:sldId id="406" r:id="rId13"/>
    <p:sldId id="407" r:id="rId14"/>
    <p:sldId id="408" r:id="rId15"/>
    <p:sldId id="409" r:id="rId16"/>
    <p:sldId id="410" r:id="rId17"/>
    <p:sldId id="411" r:id="rId18"/>
    <p:sldId id="412" r:id="rId19"/>
    <p:sldId id="413" r:id="rId20"/>
    <p:sldId id="414" r:id="rId21"/>
    <p:sldId id="432" r:id="rId22"/>
    <p:sldId id="418" r:id="rId23"/>
    <p:sldId id="419" r:id="rId24"/>
    <p:sldId id="431" r:id="rId25"/>
  </p:sldIdLst>
  <p:sldSz cx="9144000" cy="6858000" type="screen4x3"/>
  <p:notesSz cx="6805613" cy="9939338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ＭＳ Ｐゴシック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ＭＳ Ｐゴシック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ＭＳ Ｐゴシック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ＭＳ Ｐゴシック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ＭＳ Ｐゴシック" pitchFamily="50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ＭＳ Ｐゴシック" pitchFamily="50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ＭＳ Ｐゴシック" pitchFamily="50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ＭＳ Ｐゴシック" pitchFamily="50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ＭＳ Ｐゴシック" pitchFamily="50" charset="-128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1FBFF"/>
    <a:srgbClr val="FFE1F5"/>
    <a:srgbClr val="CCFF66"/>
    <a:srgbClr val="FFCCFF"/>
    <a:srgbClr val="D3FDF2"/>
    <a:srgbClr val="FECEDC"/>
    <a:srgbClr val="FFFF99"/>
    <a:srgbClr val="E2E1FF"/>
    <a:srgbClr val="FCC8F6"/>
    <a:srgbClr val="FBDEB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85BE263C-DBD7-4A20-BB59-AAB30ACAA65A}" styleName="中間スタイル 3 - アクセント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5445" autoAdjust="0"/>
    <p:restoredTop sz="93445" autoAdjust="0"/>
  </p:normalViewPr>
  <p:slideViewPr>
    <p:cSldViewPr>
      <p:cViewPr varScale="1">
        <p:scale>
          <a:sx n="72" d="100"/>
          <a:sy n="72" d="100"/>
        </p:scale>
        <p:origin x="-149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200" d="100"/>
        <a:sy n="200" d="100"/>
      </p:scale>
      <p:origin x="0" y="0"/>
    </p:cViewPr>
  </p:notesTextViewPr>
  <p:sorterViewPr>
    <p:cViewPr>
      <p:scale>
        <a:sx n="75" d="100"/>
        <a:sy n="75" d="100"/>
      </p:scale>
      <p:origin x="0" y="-219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445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6DE754-ACB2-4638-8048-9E25A7D1CBA7}" type="datetimeFigureOut">
              <a:rPr kumimoji="1" lang="ja-JP" altLang="en-US" smtClean="0"/>
              <a:pPr/>
              <a:t>2014/2/21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445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9CF65B-56DE-4219-B29F-AD33904E257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2307989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54939" y="0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B93A02-40C6-4938-A7CB-C66364B78759}" type="datetimeFigureOut">
              <a:rPr kumimoji="1" lang="ja-JP" altLang="en-US" smtClean="0"/>
              <a:pPr/>
              <a:t>2014/2/21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6570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0562" y="4721186"/>
            <a:ext cx="5444490" cy="44727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440646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54939" y="9440646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0EC45A-CB12-4B15-B079-450373EF5888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6436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スライド イメージ プレースホルダー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5" name="ノート プレースホルダー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ja-JP" altLang="en-US" smtClean="0"/>
          </a:p>
        </p:txBody>
      </p:sp>
      <p:sp>
        <p:nvSpPr>
          <p:cNvPr id="13316" name="スライド番号プレースホルダー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fld id="{CCCA0A95-DAE5-4B11-87CF-3536AC14341E}" type="slidenum">
              <a:rPr lang="ja-JP" altLang="en-US" sz="1200"/>
              <a:pPr/>
              <a:t>2</a:t>
            </a:fld>
            <a:endParaRPr lang="ja-JP" altLang="en-US" sz="1200"/>
          </a:p>
        </p:txBody>
      </p:sp>
    </p:spTree>
    <p:extLst>
      <p:ext uri="{BB962C8B-B14F-4D97-AF65-F5344CB8AC3E}">
        <p14:creationId xmlns:p14="http://schemas.microsoft.com/office/powerpoint/2010/main" val="23825645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スライド イメージ プレースホルダー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7" name="ノート プレースホルダー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ja-JP" altLang="en-US" smtClean="0"/>
          </a:p>
        </p:txBody>
      </p:sp>
      <p:sp>
        <p:nvSpPr>
          <p:cNvPr id="11268" name="スライド番号プレースホルダー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fld id="{0CDBDDDE-95D8-418F-A151-419350E192FD}" type="slidenum">
              <a:rPr lang="ja-JP" altLang="en-US" sz="1200"/>
              <a:pPr/>
              <a:t>3</a:t>
            </a:fld>
            <a:endParaRPr lang="ja-JP" altLang="en-US" sz="1200"/>
          </a:p>
        </p:txBody>
      </p:sp>
    </p:spTree>
    <p:extLst>
      <p:ext uri="{BB962C8B-B14F-4D97-AF65-F5344CB8AC3E}">
        <p14:creationId xmlns:p14="http://schemas.microsoft.com/office/powerpoint/2010/main" val="18097804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0EC45A-CB12-4B15-B079-450373EF5888}" type="slidenum">
              <a:rPr kumimoji="1" lang="ja-JP" altLang="en-US" smtClean="0"/>
              <a:pPr/>
              <a:t>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985538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0EC45A-CB12-4B15-B079-450373EF5888}" type="slidenum">
              <a:rPr kumimoji="1" lang="ja-JP" altLang="en-US" smtClean="0"/>
              <a:pPr/>
              <a:t>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1711720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0EC45A-CB12-4B15-B079-450373EF5888}" type="slidenum">
              <a:rPr kumimoji="1" lang="ja-JP" altLang="en-US" smtClean="0"/>
              <a:pPr/>
              <a:t>11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0047541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スライド イメージ プレースホルダー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9939" name="ノート プレースホルダー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ja-JP" altLang="en-US" dirty="0" smtClean="0"/>
          </a:p>
        </p:txBody>
      </p:sp>
      <p:sp>
        <p:nvSpPr>
          <p:cNvPr id="39940" name="スライド番号プレースホルダー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9pPr>
          </a:lstStyle>
          <a:p>
            <a:fld id="{39607F85-C523-4A8E-B20E-2C8E11FA3A75}" type="slidenum">
              <a:rPr lang="ja-JP" altLang="en-US" sz="1200"/>
              <a:pPr/>
              <a:t>14</a:t>
            </a:fld>
            <a:endParaRPr lang="ja-JP" altLang="en-US" sz="1200"/>
          </a:p>
        </p:txBody>
      </p:sp>
    </p:spTree>
    <p:extLst>
      <p:ext uri="{BB962C8B-B14F-4D97-AF65-F5344CB8AC3E}">
        <p14:creationId xmlns:p14="http://schemas.microsoft.com/office/powerpoint/2010/main" val="115108975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0EC45A-CB12-4B15-B079-450373EF5888}" type="slidenum">
              <a:rPr kumimoji="1" lang="ja-JP" altLang="en-US" smtClean="0"/>
              <a:pPr/>
              <a:t>15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8242501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0EC45A-CB12-4B15-B079-450373EF5888}" type="slidenum">
              <a:rPr kumimoji="1" lang="ja-JP" altLang="en-US" smtClean="0"/>
              <a:pPr/>
              <a:t>19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844070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11188" y="908050"/>
            <a:ext cx="7921625" cy="144145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ja-JP" altLang="en-US" noProof="0" smtClean="0"/>
              <a:t>マスター タイトルの書式設定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987675" y="3429000"/>
            <a:ext cx="5976938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ja-JP" altLang="en-US" noProof="0" smtClean="0"/>
              <a:t>マスター サブタイトルの書式設定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692275" y="6381750"/>
            <a:ext cx="2133600" cy="215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1" sz="1200">
                <a:latin typeface="Comic Sans MS" pitchFamily="66" charset="0"/>
                <a:ea typeface="+mn-ea"/>
              </a:defRPr>
            </a:lvl1pPr>
          </a:lstStyle>
          <a:p>
            <a:endParaRPr lang="en-US" altLang="ja-JP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924300" y="6381750"/>
            <a:ext cx="4572000" cy="215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1" sz="1200">
                <a:latin typeface="Comic Sans MS" pitchFamily="66" charset="0"/>
                <a:ea typeface="+mn-ea"/>
              </a:defRPr>
            </a:lvl1pPr>
          </a:lstStyle>
          <a:p>
            <a:endParaRPr lang="en-US" altLang="ja-JP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640763" y="6337300"/>
            <a:ext cx="468312" cy="260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1" sz="1400" b="1">
                <a:latin typeface="Comic Sans MS" pitchFamily="66" charset="0"/>
                <a:ea typeface="+mn-ea"/>
              </a:defRPr>
            </a:lvl1pPr>
          </a:lstStyle>
          <a:p>
            <a:fld id="{8B50D6E6-4CCD-45C7-BC42-E69308576F24}" type="slidenum">
              <a:rPr lang="en-US" altLang="ja-JP"/>
              <a:pPr/>
              <a:t>‹#›</a:t>
            </a:fld>
            <a:endParaRPr lang="en-US" altLang="ja-JP"/>
          </a:p>
        </p:txBody>
      </p:sp>
      <p:sp>
        <p:nvSpPr>
          <p:cNvPr id="3084" name="AutoShape 12"/>
          <p:cNvSpPr>
            <a:spLocks noChangeArrowheads="1"/>
          </p:cNvSpPr>
          <p:nvPr/>
        </p:nvSpPr>
        <p:spPr bwMode="auto">
          <a:xfrm>
            <a:off x="611188" y="2349500"/>
            <a:ext cx="7921625" cy="71438"/>
          </a:xfrm>
          <a:custGeom>
            <a:avLst/>
            <a:gdLst>
              <a:gd name="G0" fmla="+- 672 0 0"/>
              <a:gd name="T0" fmla="*/ 0 w 1000"/>
              <a:gd name="T1" fmla="*/ 0 h 1000"/>
              <a:gd name="T2" fmla="*/ 672 w 1000"/>
              <a:gd name="T3" fmla="*/ 0 h 1000"/>
              <a:gd name="T4" fmla="*/ 672 w 1000"/>
              <a:gd name="T5" fmla="*/ 1000 h 1000"/>
              <a:gd name="T6" fmla="*/ 0 w 1000"/>
              <a:gd name="T7" fmla="*/ 1000 h 1000"/>
              <a:gd name="T8" fmla="*/ 0 w 1000"/>
              <a:gd name="T9" fmla="*/ 0 h 1000"/>
              <a:gd name="T10" fmla="*/ 1000 w 1000"/>
              <a:gd name="T11" fmla="*/ 0 h 10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672" y="0"/>
                </a:lnTo>
                <a:lnTo>
                  <a:pt x="672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ja-JP" altLang="ja-JP"/>
          </a:p>
        </p:txBody>
      </p:sp>
      <p:sp>
        <p:nvSpPr>
          <p:cNvPr id="3090" name="Text Box 18"/>
          <p:cNvSpPr txBox="1">
            <a:spLocks noChangeArrowheads="1"/>
          </p:cNvSpPr>
          <p:nvPr/>
        </p:nvSpPr>
        <p:spPr bwMode="auto">
          <a:xfrm>
            <a:off x="1692275" y="6643688"/>
            <a:ext cx="7383463" cy="214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r"/>
            <a:r>
              <a:rPr lang="en-US" altLang="ja-JP" sz="800" b="1">
                <a:latin typeface="Comic Sans MS" pitchFamily="66" charset="0"/>
              </a:rPr>
              <a:t>Software Engineering Laboratory, Department of Computer Science, Graduate School of Information Science and Technology, Osaka University</a:t>
            </a:r>
            <a:endParaRPr lang="en-US" altLang="ja-JP"/>
          </a:p>
        </p:txBody>
      </p:sp>
      <p:pic>
        <p:nvPicPr>
          <p:cNvPr id="3091" name="Picture 19" descr="sel-log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25" y="6330950"/>
            <a:ext cx="1403350" cy="482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6541247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769100" y="188913"/>
            <a:ext cx="2195513" cy="6119812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179388" y="188913"/>
            <a:ext cx="6437312" cy="6119812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2008071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7659909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3843439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179388" y="1268413"/>
            <a:ext cx="4316412" cy="50403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268413"/>
            <a:ext cx="4316413" cy="50403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1087668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9418234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3382937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204025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1470662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アイコンをクリックして図を追加</a:t>
            </a:r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1101966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lgGrid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79388" y="188913"/>
            <a:ext cx="8785225" cy="936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9388" y="1268413"/>
            <a:ext cx="8785225" cy="5040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1033" name="AutoShape 9"/>
          <p:cNvSpPr>
            <a:spLocks noChangeArrowheads="1"/>
          </p:cNvSpPr>
          <p:nvPr/>
        </p:nvSpPr>
        <p:spPr bwMode="auto">
          <a:xfrm>
            <a:off x="179388" y="1125538"/>
            <a:ext cx="8785225" cy="71437"/>
          </a:xfrm>
          <a:custGeom>
            <a:avLst/>
            <a:gdLst>
              <a:gd name="G0" fmla="+- 666 0 0"/>
              <a:gd name="T0" fmla="*/ 0 w 1000"/>
              <a:gd name="T1" fmla="*/ 0 h 1000"/>
              <a:gd name="T2" fmla="*/ 666 w 1000"/>
              <a:gd name="T3" fmla="*/ 0 h 1000"/>
              <a:gd name="T4" fmla="*/ 666 w 1000"/>
              <a:gd name="T5" fmla="*/ 1000 h 1000"/>
              <a:gd name="T6" fmla="*/ 0 w 1000"/>
              <a:gd name="T7" fmla="*/ 1000 h 1000"/>
              <a:gd name="T8" fmla="*/ 0 w 1000"/>
              <a:gd name="T9" fmla="*/ 0 h 1000"/>
              <a:gd name="T10" fmla="*/ 1000 w 1000"/>
              <a:gd name="T11" fmla="*/ 0 h 10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666" y="0"/>
                </a:lnTo>
                <a:lnTo>
                  <a:pt x="666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ja-JP" altLang="ja-JP"/>
          </a:p>
        </p:txBody>
      </p:sp>
      <p:sp>
        <p:nvSpPr>
          <p:cNvPr id="1036" name="Rectangle 12"/>
          <p:cNvSpPr>
            <a:spLocks noChangeArrowheads="1"/>
          </p:cNvSpPr>
          <p:nvPr/>
        </p:nvSpPr>
        <p:spPr bwMode="auto">
          <a:xfrm>
            <a:off x="1727200" y="6408738"/>
            <a:ext cx="2133600" cy="215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kumimoji="1" lang="en-US" altLang="ja-JP" sz="1200">
              <a:latin typeface="Comic Sans MS" pitchFamily="66" charset="0"/>
              <a:ea typeface="MS UI Gothic" pitchFamily="50" charset="-128"/>
            </a:endParaRPr>
          </a:p>
        </p:txBody>
      </p:sp>
      <p:sp>
        <p:nvSpPr>
          <p:cNvPr id="1037" name="Rectangle 13"/>
          <p:cNvSpPr>
            <a:spLocks noChangeArrowheads="1"/>
          </p:cNvSpPr>
          <p:nvPr/>
        </p:nvSpPr>
        <p:spPr bwMode="auto">
          <a:xfrm>
            <a:off x="3959225" y="6408738"/>
            <a:ext cx="4572000" cy="215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r"/>
            <a:endParaRPr kumimoji="1" lang="en-US" altLang="ja-JP" sz="1200">
              <a:latin typeface="Comic Sans MS" pitchFamily="66" charset="0"/>
              <a:ea typeface="MS UI Gothic" pitchFamily="50" charset="-128"/>
            </a:endParaRPr>
          </a:p>
        </p:txBody>
      </p:sp>
      <p:sp>
        <p:nvSpPr>
          <p:cNvPr id="1038" name="Rectangle 14"/>
          <p:cNvSpPr>
            <a:spLocks noChangeArrowheads="1"/>
          </p:cNvSpPr>
          <p:nvPr/>
        </p:nvSpPr>
        <p:spPr bwMode="auto">
          <a:xfrm>
            <a:off x="8675688" y="6364288"/>
            <a:ext cx="468312" cy="260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r"/>
            <a:fld id="{3A13EBD9-4811-4421-89D7-BAF6632427B2}" type="slidenum">
              <a:rPr kumimoji="1" lang="en-US" altLang="ja-JP" sz="1400" b="1">
                <a:latin typeface="Comic Sans MS" pitchFamily="66" charset="0"/>
                <a:ea typeface="MS UI Gothic" pitchFamily="50" charset="-128"/>
              </a:rPr>
              <a:pPr algn="r"/>
              <a:t>‹#›</a:t>
            </a:fld>
            <a:endParaRPr kumimoji="1" lang="en-US" altLang="ja-JP" sz="1400" b="1">
              <a:latin typeface="Comic Sans MS" pitchFamily="66" charset="0"/>
              <a:ea typeface="MS UI Gothic" pitchFamily="50" charset="-128"/>
            </a:endParaRPr>
          </a:p>
        </p:txBody>
      </p:sp>
      <p:sp>
        <p:nvSpPr>
          <p:cNvPr id="1039" name="Text Box 15"/>
          <p:cNvSpPr txBox="1">
            <a:spLocks noChangeArrowheads="1"/>
          </p:cNvSpPr>
          <p:nvPr/>
        </p:nvSpPr>
        <p:spPr bwMode="auto">
          <a:xfrm>
            <a:off x="1727200" y="6670675"/>
            <a:ext cx="7383463" cy="214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r"/>
            <a:r>
              <a:rPr lang="en-US" altLang="ja-JP" sz="800" b="1">
                <a:latin typeface="Comic Sans MS" pitchFamily="66" charset="0"/>
              </a:rPr>
              <a:t>Software Engineering Laboratory, Department of Computer Science, Graduate School of Information Science and Technology, Osaka University</a:t>
            </a:r>
            <a:endParaRPr lang="en-US" altLang="ja-JP"/>
          </a:p>
        </p:txBody>
      </p:sp>
      <p:pic>
        <p:nvPicPr>
          <p:cNvPr id="1040" name="Picture 16" descr="sel-logo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357938"/>
            <a:ext cx="1403350" cy="482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MS UI Gothic" pitchFamily="50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MS UI Gothic" pitchFamily="50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MS UI Gothic" pitchFamily="50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MS UI Gothic" pitchFamily="50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MS UI Gothic" pitchFamily="50" charset="-128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MS UI Gothic" pitchFamily="50" charset="-128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MS UI Gothic" pitchFamily="50" charset="-128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MS UI Gothic" pitchFamily="50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95000"/>
        <a:buFont typeface="Wingdings" pitchFamily="2" charset="2"/>
        <a:buChar char="l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85000"/>
        <a:buFont typeface="Arial" charset="0"/>
        <a:buChar char="►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80000"/>
        <a:buFont typeface="Wingdings" pitchFamily="2" charset="2"/>
        <a:buChar char="n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7" Type="http://schemas.openxmlformats.org/officeDocument/2006/relationships/image" Target="../media/image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2.wmf"/><Relationship Id="rId4" Type="http://schemas.openxmlformats.org/officeDocument/2006/relationships/oleObject" Target="../embeddings/oleObject1.bin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5.png"/><Relationship Id="rId5" Type="http://schemas.openxmlformats.org/officeDocument/2006/relationships/image" Target="../media/image4.wmf"/><Relationship Id="rId4" Type="http://schemas.openxmlformats.org/officeDocument/2006/relationships/oleObject" Target="../embeddings/oleObject3.bin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ltHorz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-37565" y="836712"/>
            <a:ext cx="9001372" cy="1441450"/>
          </a:xfrm>
        </p:spPr>
        <p:txBody>
          <a:bodyPr/>
          <a:lstStyle/>
          <a:p>
            <a:r>
              <a:rPr lang="en-US" altLang="ja-JP" dirty="0" smtClean="0"/>
              <a:t>TF-IDF</a:t>
            </a:r>
            <a:r>
              <a:rPr lang="ja-JP" altLang="en-US" dirty="0" smtClean="0"/>
              <a:t>法と</a:t>
            </a:r>
            <a:r>
              <a:rPr lang="en-US" altLang="ja-JP" dirty="0" smtClean="0"/>
              <a:t>LSH</a:t>
            </a:r>
            <a:r>
              <a:rPr lang="ja-JP" altLang="en-US" dirty="0" smtClean="0"/>
              <a:t>アルゴリズムを</a:t>
            </a:r>
            <a:r>
              <a:rPr lang="ja-JP" altLang="en-US" dirty="0"/>
              <a:t>用</a:t>
            </a:r>
            <a:r>
              <a:rPr lang="ja-JP" altLang="en-US" dirty="0" smtClean="0"/>
              <a:t>いた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関数単位のコードクローン検出法</a:t>
            </a: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-19835" y="4221088"/>
            <a:ext cx="8712968" cy="504056"/>
          </a:xfrm>
        </p:spPr>
        <p:txBody>
          <a:bodyPr/>
          <a:lstStyle/>
          <a:p>
            <a:pPr algn="r"/>
            <a:r>
              <a:rPr lang="ja-JP" altLang="en-US" sz="5400" baseline="30000" dirty="0" smtClean="0"/>
              <a:t>井上研究室</a:t>
            </a:r>
            <a:endParaRPr lang="en-US" altLang="ja-JP" sz="5400" baseline="30000" dirty="0" smtClean="0"/>
          </a:p>
          <a:p>
            <a:pPr algn="r"/>
            <a:r>
              <a:rPr lang="ja-JP" altLang="en-US" sz="5400" baseline="30000" dirty="0" smtClean="0"/>
              <a:t>山中裕樹</a:t>
            </a:r>
            <a:endParaRPr lang="en-US" altLang="ja-JP" sz="5400" baseline="30000" dirty="0" smtClean="0"/>
          </a:p>
        </p:txBody>
      </p:sp>
    </p:spTree>
    <p:extLst>
      <p:ext uri="{BB962C8B-B14F-4D97-AF65-F5344CB8AC3E}">
        <p14:creationId xmlns:p14="http://schemas.microsoft.com/office/powerpoint/2010/main" val="214380584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ltHorz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提案</a:t>
            </a:r>
            <a:r>
              <a:rPr lang="ja-JP" altLang="en-US" dirty="0"/>
              <a:t>手法</a:t>
            </a:r>
            <a:r>
              <a:rPr lang="ja-JP" altLang="en-US" dirty="0" smtClean="0"/>
              <a:t>の</a:t>
            </a:r>
            <a:r>
              <a:rPr lang="ja-JP" altLang="en-US" dirty="0"/>
              <a:t>概要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52400" y="1268760"/>
            <a:ext cx="9289156" cy="5040312"/>
          </a:xfrm>
        </p:spPr>
        <p:txBody>
          <a:bodyPr/>
          <a:lstStyle/>
          <a:p>
            <a:r>
              <a:rPr lang="ja-JP" altLang="en-US" dirty="0" smtClean="0"/>
              <a:t>関数中</a:t>
            </a:r>
            <a:r>
              <a:rPr lang="ja-JP" altLang="en-US" dirty="0"/>
              <a:t>の</a:t>
            </a:r>
            <a:r>
              <a:rPr lang="ja-JP" altLang="en-US" b="1" u="sng" dirty="0"/>
              <a:t>ワード</a:t>
            </a:r>
            <a:r>
              <a:rPr lang="ja-JP" altLang="en-US" dirty="0"/>
              <a:t>に</a:t>
            </a:r>
            <a:r>
              <a:rPr lang="ja-JP" altLang="en-US" dirty="0" smtClean="0"/>
              <a:t>重み付けを行い特徴</a:t>
            </a:r>
            <a:r>
              <a:rPr lang="ja-JP" altLang="en-US" dirty="0"/>
              <a:t>ベクトルを計算</a:t>
            </a:r>
            <a:endParaRPr lang="en-US" altLang="ja-JP" dirty="0"/>
          </a:p>
          <a:p>
            <a:pPr lvl="1"/>
            <a:r>
              <a:rPr lang="ja-JP" altLang="en-US" dirty="0"/>
              <a:t>識別子名を構成する</a:t>
            </a:r>
            <a:r>
              <a:rPr lang="ja-JP" altLang="en-US" dirty="0" smtClean="0"/>
              <a:t>単語 （ 関</a:t>
            </a:r>
            <a:r>
              <a:rPr lang="ja-JP" altLang="en-US" dirty="0"/>
              <a:t>数名，変</a:t>
            </a:r>
            <a:r>
              <a:rPr lang="ja-JP" altLang="en-US" dirty="0" smtClean="0"/>
              <a:t>数名 ）</a:t>
            </a:r>
            <a:endParaRPr lang="en-US" altLang="ja-JP" dirty="0"/>
          </a:p>
          <a:p>
            <a:pPr lvl="1"/>
            <a:r>
              <a:rPr lang="ja-JP" altLang="en-US" dirty="0"/>
              <a:t>予約語に含まれる</a:t>
            </a:r>
            <a:r>
              <a:rPr lang="ja-JP" altLang="en-US" dirty="0" smtClean="0"/>
              <a:t>単語 （ </a:t>
            </a:r>
            <a:r>
              <a:rPr lang="en-US" altLang="ja-JP" dirty="0" smtClean="0"/>
              <a:t>if, while </a:t>
            </a:r>
            <a:r>
              <a:rPr lang="ja-JP" altLang="en-US" dirty="0" smtClean="0"/>
              <a:t>）</a:t>
            </a:r>
            <a:endParaRPr lang="en-US" altLang="ja-JP" dirty="0"/>
          </a:p>
          <a:p>
            <a:r>
              <a:rPr lang="ja-JP" altLang="en-US" dirty="0" smtClean="0"/>
              <a:t>近似</a:t>
            </a:r>
            <a:r>
              <a:rPr lang="ja-JP" altLang="en-US" dirty="0"/>
              <a:t>アルゴリズム</a:t>
            </a:r>
            <a:r>
              <a:rPr lang="ja-JP" altLang="en-US" dirty="0" smtClean="0"/>
              <a:t>を用いて特徴ベクトルをクラスタリング</a:t>
            </a:r>
            <a:endParaRPr lang="en-US" altLang="ja-JP" dirty="0"/>
          </a:p>
          <a:p>
            <a:pPr lvl="1"/>
            <a:endParaRPr kumimoji="1" lang="ja-JP" altLang="en-US" dirty="0"/>
          </a:p>
        </p:txBody>
      </p:sp>
      <p:sp>
        <p:nvSpPr>
          <p:cNvPr id="4" name="下矢印 3"/>
          <p:cNvSpPr/>
          <p:nvPr/>
        </p:nvSpPr>
        <p:spPr bwMode="auto">
          <a:xfrm>
            <a:off x="2663825" y="3646661"/>
            <a:ext cx="3816350" cy="1006475"/>
          </a:xfrm>
          <a:prstGeom prst="downArrow">
            <a:avLst/>
          </a:prstGeom>
          <a:solidFill>
            <a:schemeClr val="bg1">
              <a:lumMod val="85000"/>
            </a:schemeClr>
          </a:solidFill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pPr algn="ctr" eaLnBrk="1" hangingPunct="1">
              <a:defRPr/>
            </a:pPr>
            <a:endParaRPr kumimoji="0" lang="ja-JP" altLang="en-US" dirty="0">
              <a:ea typeface="ＭＳ Ｐゴシック" panose="020B0600070205080204" pitchFamily="50" charset="-128"/>
            </a:endParaRPr>
          </a:p>
        </p:txBody>
      </p:sp>
      <p:sp>
        <p:nvSpPr>
          <p:cNvPr id="6" name="角丸四角形 5"/>
          <p:cNvSpPr/>
          <p:nvPr/>
        </p:nvSpPr>
        <p:spPr bwMode="auto">
          <a:xfrm>
            <a:off x="67261" y="4905040"/>
            <a:ext cx="9009477" cy="1152128"/>
          </a:xfrm>
          <a:prstGeom prst="roundRect">
            <a:avLst/>
          </a:prstGeom>
          <a:solidFill>
            <a:srgbClr val="FEE9B4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anchor="ctr"/>
          <a:lstStyle/>
          <a:p>
            <a:pPr algn="ctr">
              <a:defRPr/>
            </a:pPr>
            <a:r>
              <a:rPr lang="ja-JP" altLang="en-US" sz="3200" dirty="0" smtClean="0">
                <a:latin typeface="+mn-lt"/>
                <a:ea typeface="ＭＳ Ｐゴシック" panose="020B0600070205080204" pitchFamily="50" charset="-128"/>
              </a:rPr>
              <a:t>全タイプの</a:t>
            </a:r>
            <a:r>
              <a:rPr lang="ja-JP" altLang="en-US" sz="3200" dirty="0" smtClean="0">
                <a:latin typeface="+mn-lt"/>
              </a:rPr>
              <a:t>関数</a:t>
            </a:r>
            <a:r>
              <a:rPr lang="ja-JP" altLang="en-US" sz="3200" dirty="0">
                <a:latin typeface="+mn-lt"/>
              </a:rPr>
              <a:t>単位</a:t>
            </a:r>
            <a:r>
              <a:rPr lang="ja-JP" altLang="en-US" sz="3200" dirty="0" smtClean="0">
                <a:latin typeface="+mn-lt"/>
              </a:rPr>
              <a:t>の</a:t>
            </a:r>
            <a:r>
              <a:rPr lang="ja-JP" altLang="en-US" sz="3200" dirty="0" smtClean="0">
                <a:latin typeface="+mn-lt"/>
                <a:ea typeface="ＭＳ Ｐゴシック" panose="020B0600070205080204" pitchFamily="50" charset="-128"/>
              </a:rPr>
              <a:t>コードクローンを高速に検出</a:t>
            </a:r>
            <a:endParaRPr lang="en-US" altLang="ja-JP" sz="3200" dirty="0" smtClean="0">
              <a:latin typeface="+mn-lt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257171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ltHorz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検出</a:t>
            </a:r>
            <a:r>
              <a:rPr lang="ja-JP" altLang="en-US" dirty="0" smtClean="0"/>
              <a:t>アルゴリズム</a:t>
            </a:r>
            <a:endParaRPr kumimoji="1" lang="ja-JP" altLang="en-US" dirty="0"/>
          </a:p>
        </p:txBody>
      </p:sp>
      <p:graphicFrame>
        <p:nvGraphicFramePr>
          <p:cNvPr id="4" name="表 3"/>
          <p:cNvGraphicFramePr>
            <a:graphicFrameLocks noGrp="1"/>
          </p:cNvGraphicFramePr>
          <p:nvPr>
            <p:extLst/>
          </p:nvPr>
        </p:nvGraphicFramePr>
        <p:xfrm>
          <a:off x="1944607" y="4352656"/>
          <a:ext cx="730510" cy="67627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24966"/>
                <a:gridCol w="305544"/>
              </a:tblGrid>
              <a:tr h="171450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ワード</a:t>
                      </a:r>
                      <a:endParaRPr lang="ja-JP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EB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回数</a:t>
                      </a:r>
                      <a:endParaRPr lang="ja-JP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EB3"/>
                    </a:solidFill>
                  </a:tcPr>
                </a:tc>
              </a:tr>
              <a:tr h="17145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xxx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3</a:t>
                      </a:r>
                      <a:endParaRPr lang="ja-JP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7145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yyy</a:t>
                      </a:r>
                      <a:endParaRPr lang="ja-JP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2</a:t>
                      </a:r>
                      <a:endParaRPr lang="ja-JP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・・・</a:t>
                      </a:r>
                      <a:endParaRPr lang="ja-JP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・・・</a:t>
                      </a:r>
                      <a:endParaRPr lang="ja-JP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6" name="メモ 5"/>
          <p:cNvSpPr/>
          <p:nvPr/>
        </p:nvSpPr>
        <p:spPr>
          <a:xfrm rot="10800000">
            <a:off x="159531" y="4238417"/>
            <a:ext cx="694587" cy="1028896"/>
          </a:xfrm>
          <a:prstGeom prst="foldedCorner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200"/>
          </a:p>
        </p:txBody>
      </p:sp>
      <p:sp>
        <p:nvSpPr>
          <p:cNvPr id="7" name="メモ 6"/>
          <p:cNvSpPr/>
          <p:nvPr/>
        </p:nvSpPr>
        <p:spPr>
          <a:xfrm rot="10800000">
            <a:off x="251847" y="4363324"/>
            <a:ext cx="694587" cy="1028896"/>
          </a:xfrm>
          <a:prstGeom prst="foldedCorner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200"/>
          </a:p>
        </p:txBody>
      </p:sp>
      <p:sp>
        <p:nvSpPr>
          <p:cNvPr id="8" name="メモ 7"/>
          <p:cNvSpPr/>
          <p:nvPr/>
        </p:nvSpPr>
        <p:spPr>
          <a:xfrm rot="10800000">
            <a:off x="381855" y="4514483"/>
            <a:ext cx="694587" cy="1028896"/>
          </a:xfrm>
          <a:prstGeom prst="foldedCorner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200"/>
          </a:p>
        </p:txBody>
      </p:sp>
      <p:sp>
        <p:nvSpPr>
          <p:cNvPr id="9" name="右矢印 8"/>
          <p:cNvSpPr/>
          <p:nvPr/>
        </p:nvSpPr>
        <p:spPr>
          <a:xfrm rot="1168095">
            <a:off x="1223512" y="5330175"/>
            <a:ext cx="587149" cy="304959"/>
          </a:xfrm>
          <a:prstGeom prst="rightArrow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400" dirty="0"/>
          </a:p>
        </p:txBody>
      </p:sp>
      <p:sp>
        <p:nvSpPr>
          <p:cNvPr id="13" name="角丸四角形 12"/>
          <p:cNvSpPr/>
          <p:nvPr/>
        </p:nvSpPr>
        <p:spPr>
          <a:xfrm>
            <a:off x="5150495" y="4354645"/>
            <a:ext cx="993115" cy="670970"/>
          </a:xfrm>
          <a:prstGeom prst="roundRect">
            <a:avLst/>
          </a:prstGeom>
          <a:solidFill>
            <a:srgbClr val="D3FDF2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1200" dirty="0">
                <a:solidFill>
                  <a:schemeClr val="tx1"/>
                </a:solidFill>
              </a:rPr>
              <a:t>Function </a:t>
            </a:r>
            <a:r>
              <a:rPr kumimoji="1" lang="en-US" altLang="ja-JP" sz="1200" dirty="0" smtClean="0">
                <a:solidFill>
                  <a:schemeClr val="tx1"/>
                </a:solidFill>
              </a:rPr>
              <a:t>A</a:t>
            </a:r>
          </a:p>
          <a:p>
            <a:pPr algn="ctr"/>
            <a:r>
              <a:rPr lang="en-US" altLang="ja-JP" sz="1200" dirty="0">
                <a:solidFill>
                  <a:schemeClr val="tx1"/>
                </a:solidFill>
              </a:rPr>
              <a:t>Function B</a:t>
            </a:r>
            <a:endParaRPr kumimoji="1" lang="ja-JP" altLang="en-US" sz="1200" dirty="0">
              <a:solidFill>
                <a:schemeClr val="tx1"/>
              </a:solidFill>
            </a:endParaRPr>
          </a:p>
        </p:txBody>
      </p:sp>
      <p:graphicFrame>
        <p:nvGraphicFramePr>
          <p:cNvPr id="14" name="表 13"/>
          <p:cNvGraphicFramePr>
            <a:graphicFrameLocks noGrp="1"/>
          </p:cNvGraphicFramePr>
          <p:nvPr>
            <p:extLst/>
          </p:nvPr>
        </p:nvGraphicFramePr>
        <p:xfrm>
          <a:off x="1959777" y="5404840"/>
          <a:ext cx="730761" cy="68719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32048"/>
                <a:gridCol w="298713"/>
              </a:tblGrid>
              <a:tr h="174747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ワード</a:t>
                      </a:r>
                      <a:endParaRPr lang="ja-JP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EB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回数</a:t>
                      </a:r>
                      <a:endParaRPr lang="ja-JP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EB3"/>
                    </a:solidFill>
                  </a:tcPr>
                </a:tc>
              </a:tr>
              <a:tr h="17145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xxx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2</a:t>
                      </a:r>
                      <a:endParaRPr lang="ja-JP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7145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yyy</a:t>
                      </a:r>
                      <a:endParaRPr lang="ja-JP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4</a:t>
                      </a:r>
                      <a:endParaRPr lang="ja-JP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・・・</a:t>
                      </a:r>
                      <a:endParaRPr lang="ja-JP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・・・</a:t>
                      </a:r>
                      <a:endParaRPr lang="ja-JP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6" name="右矢印 15"/>
          <p:cNvSpPr/>
          <p:nvPr/>
        </p:nvSpPr>
        <p:spPr>
          <a:xfrm rot="20182872">
            <a:off x="1183201" y="4593926"/>
            <a:ext cx="587149" cy="304959"/>
          </a:xfrm>
          <a:prstGeom prst="rightArrow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400" dirty="0"/>
          </a:p>
        </p:txBody>
      </p:sp>
      <p:sp>
        <p:nvSpPr>
          <p:cNvPr id="17" name="右矢印 16"/>
          <p:cNvSpPr/>
          <p:nvPr/>
        </p:nvSpPr>
        <p:spPr>
          <a:xfrm>
            <a:off x="2837964" y="5377192"/>
            <a:ext cx="587149" cy="304959"/>
          </a:xfrm>
          <a:prstGeom prst="rightArrow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400" dirty="0"/>
          </a:p>
        </p:txBody>
      </p:sp>
      <p:sp>
        <p:nvSpPr>
          <p:cNvPr id="18" name="右矢印 17"/>
          <p:cNvSpPr/>
          <p:nvPr/>
        </p:nvSpPr>
        <p:spPr>
          <a:xfrm>
            <a:off x="2814646" y="4328108"/>
            <a:ext cx="587149" cy="304959"/>
          </a:xfrm>
          <a:prstGeom prst="rightArrow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400" dirty="0"/>
          </a:p>
        </p:txBody>
      </p:sp>
      <p:sp>
        <p:nvSpPr>
          <p:cNvPr id="19" name="右矢印 18"/>
          <p:cNvSpPr/>
          <p:nvPr/>
        </p:nvSpPr>
        <p:spPr>
          <a:xfrm rot="1791982">
            <a:off x="4510830" y="4480588"/>
            <a:ext cx="587149" cy="304959"/>
          </a:xfrm>
          <a:prstGeom prst="rightArrow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400" dirty="0"/>
          </a:p>
        </p:txBody>
      </p:sp>
      <p:sp>
        <p:nvSpPr>
          <p:cNvPr id="20" name="右矢印 19"/>
          <p:cNvSpPr/>
          <p:nvPr/>
        </p:nvSpPr>
        <p:spPr>
          <a:xfrm rot="19439055">
            <a:off x="4519418" y="5162969"/>
            <a:ext cx="587149" cy="304959"/>
          </a:xfrm>
          <a:prstGeom prst="rightArrow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400" dirty="0"/>
          </a:p>
        </p:txBody>
      </p:sp>
      <p:sp>
        <p:nvSpPr>
          <p:cNvPr id="21" name="角丸四角形 20"/>
          <p:cNvSpPr/>
          <p:nvPr/>
        </p:nvSpPr>
        <p:spPr>
          <a:xfrm>
            <a:off x="5143688" y="5151332"/>
            <a:ext cx="1012553" cy="806781"/>
          </a:xfrm>
          <a:prstGeom prst="roundRect">
            <a:avLst/>
          </a:prstGeom>
          <a:solidFill>
            <a:srgbClr val="D3FDF2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1200" dirty="0" smtClean="0">
                <a:solidFill>
                  <a:schemeClr val="tx1"/>
                </a:solidFill>
              </a:rPr>
              <a:t>Function</a:t>
            </a:r>
            <a:r>
              <a:rPr lang="ja-JP" altLang="en-US" sz="1200" dirty="0" smtClean="0">
                <a:solidFill>
                  <a:schemeClr val="tx1"/>
                </a:solidFill>
              </a:rPr>
              <a:t> </a:t>
            </a:r>
            <a:r>
              <a:rPr kumimoji="1" lang="en-US" altLang="ja-JP" sz="1200" dirty="0" smtClean="0">
                <a:solidFill>
                  <a:schemeClr val="tx1"/>
                </a:solidFill>
              </a:rPr>
              <a:t>C</a:t>
            </a:r>
          </a:p>
          <a:p>
            <a:pPr algn="ctr"/>
            <a:r>
              <a:rPr lang="en-US" altLang="ja-JP" sz="1200" dirty="0">
                <a:solidFill>
                  <a:schemeClr val="tx1"/>
                </a:solidFill>
              </a:rPr>
              <a:t>Function </a:t>
            </a:r>
            <a:r>
              <a:rPr lang="en-US" altLang="ja-JP" sz="1200" dirty="0" smtClean="0">
                <a:solidFill>
                  <a:schemeClr val="tx1"/>
                </a:solidFill>
              </a:rPr>
              <a:t>D</a:t>
            </a:r>
          </a:p>
          <a:p>
            <a:pPr algn="ctr"/>
            <a:r>
              <a:rPr lang="en-US" altLang="ja-JP" sz="1200" dirty="0">
                <a:solidFill>
                  <a:schemeClr val="tx1"/>
                </a:solidFill>
              </a:rPr>
              <a:t>Function E</a:t>
            </a:r>
            <a:endParaRPr kumimoji="1" lang="ja-JP" altLang="en-US" sz="1200" dirty="0">
              <a:solidFill>
                <a:schemeClr val="tx1"/>
              </a:solidFill>
            </a:endParaRPr>
          </a:p>
        </p:txBody>
      </p:sp>
      <p:sp>
        <p:nvSpPr>
          <p:cNvPr id="25" name="右矢印 24"/>
          <p:cNvSpPr/>
          <p:nvPr/>
        </p:nvSpPr>
        <p:spPr>
          <a:xfrm>
            <a:off x="6247363" y="4887404"/>
            <a:ext cx="637508" cy="304959"/>
          </a:xfrm>
          <a:prstGeom prst="rightArrow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400" dirty="0"/>
          </a:p>
        </p:txBody>
      </p:sp>
      <p:graphicFrame>
        <p:nvGraphicFramePr>
          <p:cNvPr id="27" name="表 26"/>
          <p:cNvGraphicFramePr>
            <a:graphicFrameLocks noGrp="1"/>
          </p:cNvGraphicFramePr>
          <p:nvPr>
            <p:extLst/>
          </p:nvPr>
        </p:nvGraphicFramePr>
        <p:xfrm>
          <a:off x="7164288" y="3990810"/>
          <a:ext cx="1873178" cy="199593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85397"/>
                <a:gridCol w="832108"/>
                <a:gridCol w="555673"/>
              </a:tblGrid>
              <a:tr h="264294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 dirty="0" smtClean="0">
                          <a:effectLst/>
                        </a:rPr>
                        <a:t>類似度</a:t>
                      </a:r>
                      <a:endParaRPr lang="en-US" altLang="ja-JP" sz="1200" u="none" strike="noStrike" dirty="0" smtClean="0">
                        <a:effectLst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EB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関数対</a:t>
                      </a:r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EB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クローン</a:t>
                      </a:r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EB3"/>
                    </a:solidFill>
                  </a:tcPr>
                </a:tc>
              </a:tr>
              <a:tr h="17145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altLang="ja-JP" sz="1200" u="none" strike="noStrike" dirty="0">
                          <a:effectLst/>
                        </a:rPr>
                        <a:t>0.95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dirty="0" smtClean="0">
                          <a:latin typeface="+mn-lt"/>
                        </a:rPr>
                        <a:t>Function </a:t>
                      </a:r>
                      <a:r>
                        <a:rPr lang="en-US" sz="1200" u="none" strike="noStrike" dirty="0" smtClean="0">
                          <a:effectLst/>
                        </a:rPr>
                        <a:t>A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 dirty="0">
                          <a:effectLst/>
                        </a:rPr>
                        <a:t>✓</a:t>
                      </a:r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7145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dirty="0" smtClean="0">
                          <a:latin typeface="+mn-lt"/>
                        </a:rPr>
                        <a:t>Function </a:t>
                      </a:r>
                      <a:r>
                        <a:rPr lang="en-US" sz="1200" u="none" strike="noStrike" dirty="0" smtClean="0">
                          <a:effectLst/>
                        </a:rPr>
                        <a:t>B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17145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altLang="ja-JP" sz="1200" u="none" strike="noStrike">
                          <a:effectLst/>
                        </a:rPr>
                        <a:t>0.70</a:t>
                      </a:r>
                      <a:endParaRPr lang="en-US" altLang="ja-JP" sz="12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dirty="0" smtClean="0">
                          <a:latin typeface="+mn-lt"/>
                        </a:rPr>
                        <a:t>Function </a:t>
                      </a:r>
                      <a:r>
                        <a:rPr lang="en-US" sz="1200" u="none" strike="noStrike" dirty="0" smtClean="0">
                          <a:effectLst/>
                        </a:rPr>
                        <a:t>C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 dirty="0">
                          <a:effectLst/>
                        </a:rPr>
                        <a:t>　</a:t>
                      </a:r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7145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dirty="0" smtClean="0">
                          <a:latin typeface="+mn-lt"/>
                        </a:rPr>
                        <a:t>Function </a:t>
                      </a:r>
                      <a:r>
                        <a:rPr lang="en-US" sz="1200" u="none" strike="noStrike" dirty="0" smtClean="0">
                          <a:effectLst/>
                        </a:rPr>
                        <a:t>D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17145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altLang="ja-JP" sz="1200" u="none" strike="noStrike">
                          <a:effectLst/>
                        </a:rPr>
                        <a:t>0.70</a:t>
                      </a:r>
                      <a:endParaRPr lang="en-US" altLang="ja-JP" sz="12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dirty="0" smtClean="0">
                          <a:latin typeface="+mn-lt"/>
                        </a:rPr>
                        <a:t>Function </a:t>
                      </a:r>
                      <a:r>
                        <a:rPr lang="en-US" sz="1200" u="none" strike="noStrike" dirty="0" smtClean="0">
                          <a:effectLst/>
                        </a:rPr>
                        <a:t>C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>
                          <a:effectLst/>
                        </a:rPr>
                        <a:t>　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7145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dirty="0" smtClean="0">
                          <a:latin typeface="+mn-lt"/>
                        </a:rPr>
                        <a:t>Function </a:t>
                      </a:r>
                      <a:r>
                        <a:rPr lang="en-US" sz="1200" u="none" strike="noStrike" dirty="0" smtClean="0">
                          <a:effectLst/>
                        </a:rPr>
                        <a:t>E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17145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altLang="ja-JP" sz="1200" u="none" strike="noStrike" dirty="0">
                          <a:effectLst/>
                        </a:rPr>
                        <a:t>0.90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dirty="0" smtClean="0">
                          <a:latin typeface="+mn-lt"/>
                        </a:rPr>
                        <a:t>Function </a:t>
                      </a:r>
                      <a:r>
                        <a:rPr lang="en-US" sz="1200" u="none" strike="noStrike" dirty="0" smtClean="0">
                          <a:effectLst/>
                        </a:rPr>
                        <a:t>D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>
                          <a:effectLst/>
                        </a:rPr>
                        <a:t>✓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7145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dirty="0" smtClean="0">
                          <a:latin typeface="+mn-lt"/>
                        </a:rPr>
                        <a:t>Function </a:t>
                      </a:r>
                      <a:r>
                        <a:rPr lang="en-US" sz="1200" u="none" strike="noStrike" dirty="0" smtClean="0">
                          <a:effectLst/>
                        </a:rPr>
                        <a:t>E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>
                          <a:effectLst/>
                        </a:rPr>
                        <a:t>・・・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 dirty="0">
                          <a:effectLst/>
                        </a:rPr>
                        <a:t>・・・</a:t>
                      </a:r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 dirty="0">
                          <a:effectLst/>
                        </a:rPr>
                        <a:t>・・・</a:t>
                      </a:r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9" name="オブジェクト 28"/>
          <p:cNvGraphicFramePr>
            <a:graphicFrameLocks noChangeAspect="1"/>
          </p:cNvGraphicFramePr>
          <p:nvPr>
            <p:extLst/>
          </p:nvPr>
        </p:nvGraphicFramePr>
        <p:xfrm>
          <a:off x="3458792" y="4515590"/>
          <a:ext cx="987494" cy="28191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10" name="数式" r:id="rId4" imgW="876240" imgH="228600" progId="Equation.3">
                  <p:embed/>
                </p:oleObj>
              </mc:Choice>
              <mc:Fallback>
                <p:oleObj name="数式" r:id="rId4" imgW="876240" imgH="2286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458792" y="4515590"/>
                        <a:ext cx="987494" cy="28191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オブジェクト 29"/>
          <p:cNvGraphicFramePr>
            <a:graphicFrameLocks noChangeAspect="1"/>
          </p:cNvGraphicFramePr>
          <p:nvPr>
            <p:extLst/>
          </p:nvPr>
        </p:nvGraphicFramePr>
        <p:xfrm>
          <a:off x="3517659" y="5514052"/>
          <a:ext cx="952641" cy="280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11" name="数式" r:id="rId6" imgW="838080" imgH="228600" progId="Equation.3">
                  <p:embed/>
                </p:oleObj>
              </mc:Choice>
              <mc:Fallback>
                <p:oleObj name="数式" r:id="rId6" imgW="838080" imgH="2286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3517659" y="5514052"/>
                        <a:ext cx="952641" cy="2809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" name="正方形/長方形 33"/>
          <p:cNvSpPr/>
          <p:nvPr/>
        </p:nvSpPr>
        <p:spPr>
          <a:xfrm>
            <a:off x="1836396" y="4077646"/>
            <a:ext cx="953659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ja-JP" sz="1200" dirty="0" smtClean="0">
                <a:latin typeface="+mn-lt"/>
              </a:rPr>
              <a:t>Function  </a:t>
            </a:r>
            <a:r>
              <a:rPr kumimoji="1" lang="en-US" altLang="ja-JP" sz="1200" dirty="0">
                <a:latin typeface="+mn-lt"/>
              </a:rPr>
              <a:t>A</a:t>
            </a:r>
          </a:p>
        </p:txBody>
      </p:sp>
      <p:sp>
        <p:nvSpPr>
          <p:cNvPr id="35" name="正方形/長方形 34"/>
          <p:cNvSpPr/>
          <p:nvPr/>
        </p:nvSpPr>
        <p:spPr>
          <a:xfrm>
            <a:off x="1866082" y="5134716"/>
            <a:ext cx="873957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ja-JP" sz="1200" dirty="0"/>
              <a:t>Function </a:t>
            </a:r>
            <a:r>
              <a:rPr kumimoji="1" lang="en-US" altLang="ja-JP" sz="1200" dirty="0" smtClean="0">
                <a:latin typeface="+mn-lt"/>
              </a:rPr>
              <a:t>B</a:t>
            </a:r>
            <a:endParaRPr kumimoji="1" lang="en-US" altLang="ja-JP" sz="1200" dirty="0">
              <a:latin typeface="+mn-lt"/>
            </a:endParaRPr>
          </a:p>
        </p:txBody>
      </p:sp>
      <p:sp>
        <p:nvSpPr>
          <p:cNvPr id="36" name="正方形/長方形 35"/>
          <p:cNvSpPr/>
          <p:nvPr/>
        </p:nvSpPr>
        <p:spPr>
          <a:xfrm>
            <a:off x="3495507" y="5193555"/>
            <a:ext cx="98777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ja-JP" sz="1400" dirty="0"/>
              <a:t>Function </a:t>
            </a:r>
            <a:r>
              <a:rPr kumimoji="1" lang="en-US" altLang="ja-JP" sz="1400" dirty="0" smtClean="0">
                <a:latin typeface="+mn-lt"/>
              </a:rPr>
              <a:t>B</a:t>
            </a:r>
            <a:endParaRPr kumimoji="1" lang="en-US" altLang="ja-JP" sz="1400" dirty="0">
              <a:latin typeface="+mn-lt"/>
            </a:endParaRPr>
          </a:p>
        </p:txBody>
      </p:sp>
      <p:sp>
        <p:nvSpPr>
          <p:cNvPr id="37" name="正方形/長方形 36"/>
          <p:cNvSpPr/>
          <p:nvPr/>
        </p:nvSpPr>
        <p:spPr>
          <a:xfrm>
            <a:off x="3461186" y="4244176"/>
            <a:ext cx="98270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ja-JP" sz="1400" dirty="0"/>
              <a:t>Function</a:t>
            </a:r>
            <a:r>
              <a:rPr lang="en-US" altLang="ja-JP" sz="1400" dirty="0" smtClean="0">
                <a:latin typeface="+mn-lt"/>
              </a:rPr>
              <a:t> </a:t>
            </a:r>
            <a:r>
              <a:rPr kumimoji="1" lang="en-US" altLang="ja-JP" sz="1400" dirty="0">
                <a:latin typeface="+mn-lt"/>
              </a:rPr>
              <a:t>A</a:t>
            </a:r>
          </a:p>
        </p:txBody>
      </p:sp>
      <p:sp>
        <p:nvSpPr>
          <p:cNvPr id="39" name="角丸四角形 38"/>
          <p:cNvSpPr/>
          <p:nvPr/>
        </p:nvSpPr>
        <p:spPr bwMode="auto">
          <a:xfrm>
            <a:off x="976868" y="3793842"/>
            <a:ext cx="841874" cy="317897"/>
          </a:xfrm>
          <a:prstGeom prst="roundRect">
            <a:avLst/>
          </a:prstGeom>
          <a:solidFill>
            <a:srgbClr val="F2FFB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/>
          <a:lstStyle/>
          <a:p>
            <a:pPr algn="ctr" eaLnBrk="1" hangingPunct="1">
              <a:defRPr/>
            </a:pPr>
            <a:r>
              <a:rPr kumimoji="0" lang="en-US" altLang="ja-JP" sz="1400" dirty="0">
                <a:latin typeface="+mn-lt"/>
                <a:ea typeface="ＭＳ Ｐゴシック" panose="020B0600070205080204" pitchFamily="50" charset="-128"/>
              </a:rPr>
              <a:t>STEP1</a:t>
            </a:r>
            <a:endParaRPr kumimoji="0" lang="ja-JP" altLang="en-US" sz="1400" dirty="0">
              <a:latin typeface="+mn-lt"/>
              <a:ea typeface="ＭＳ Ｐゴシック" panose="020B0600070205080204" pitchFamily="50" charset="-128"/>
            </a:endParaRPr>
          </a:p>
        </p:txBody>
      </p:sp>
      <p:sp>
        <p:nvSpPr>
          <p:cNvPr id="43" name="角丸四角形 42"/>
          <p:cNvSpPr/>
          <p:nvPr/>
        </p:nvSpPr>
        <p:spPr bwMode="auto">
          <a:xfrm>
            <a:off x="2714050" y="3810988"/>
            <a:ext cx="841874" cy="317897"/>
          </a:xfrm>
          <a:prstGeom prst="roundRect">
            <a:avLst/>
          </a:prstGeom>
          <a:solidFill>
            <a:srgbClr val="F2FFB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/>
          <a:lstStyle/>
          <a:p>
            <a:pPr algn="ctr" eaLnBrk="1" hangingPunct="1">
              <a:defRPr/>
            </a:pPr>
            <a:r>
              <a:rPr kumimoji="0" lang="en-US" altLang="ja-JP" sz="1400" dirty="0" smtClean="0">
                <a:latin typeface="+mn-lt"/>
                <a:ea typeface="ＭＳ Ｐゴシック" panose="020B0600070205080204" pitchFamily="50" charset="-128"/>
              </a:rPr>
              <a:t>STEP2</a:t>
            </a:r>
            <a:endParaRPr kumimoji="0" lang="ja-JP" altLang="en-US" sz="1400" dirty="0">
              <a:latin typeface="+mn-lt"/>
              <a:ea typeface="ＭＳ Ｐゴシック" panose="020B0600070205080204" pitchFamily="50" charset="-128"/>
            </a:endParaRPr>
          </a:p>
        </p:txBody>
      </p:sp>
      <p:sp>
        <p:nvSpPr>
          <p:cNvPr id="44" name="角丸四角形 43"/>
          <p:cNvSpPr/>
          <p:nvPr/>
        </p:nvSpPr>
        <p:spPr bwMode="auto">
          <a:xfrm>
            <a:off x="4399873" y="3810988"/>
            <a:ext cx="841874" cy="317897"/>
          </a:xfrm>
          <a:prstGeom prst="roundRect">
            <a:avLst/>
          </a:prstGeom>
          <a:solidFill>
            <a:srgbClr val="F2FFB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/>
          <a:lstStyle/>
          <a:p>
            <a:pPr algn="ctr" eaLnBrk="1" hangingPunct="1">
              <a:defRPr/>
            </a:pPr>
            <a:r>
              <a:rPr kumimoji="0" lang="en-US" altLang="ja-JP" sz="1400" dirty="0" smtClean="0">
                <a:latin typeface="+mn-lt"/>
                <a:ea typeface="ＭＳ Ｐゴシック" panose="020B0600070205080204" pitchFamily="50" charset="-128"/>
              </a:rPr>
              <a:t>STEP3</a:t>
            </a:r>
            <a:endParaRPr kumimoji="0" lang="ja-JP" altLang="en-US" sz="1400" dirty="0">
              <a:latin typeface="+mn-lt"/>
              <a:ea typeface="ＭＳ Ｐゴシック" panose="020B0600070205080204" pitchFamily="50" charset="-128"/>
            </a:endParaRPr>
          </a:p>
        </p:txBody>
      </p:sp>
      <p:sp>
        <p:nvSpPr>
          <p:cNvPr id="45" name="角丸四角形 44"/>
          <p:cNvSpPr/>
          <p:nvPr/>
        </p:nvSpPr>
        <p:spPr bwMode="auto">
          <a:xfrm>
            <a:off x="6136803" y="3846509"/>
            <a:ext cx="841874" cy="317897"/>
          </a:xfrm>
          <a:prstGeom prst="roundRect">
            <a:avLst/>
          </a:prstGeom>
          <a:solidFill>
            <a:srgbClr val="F2FFB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/>
          <a:lstStyle/>
          <a:p>
            <a:pPr algn="ctr" eaLnBrk="1" hangingPunct="1">
              <a:defRPr/>
            </a:pPr>
            <a:r>
              <a:rPr kumimoji="0" lang="en-US" altLang="ja-JP" sz="1400" dirty="0" smtClean="0">
                <a:latin typeface="+mn-lt"/>
                <a:ea typeface="ＭＳ Ｐゴシック" panose="020B0600070205080204" pitchFamily="50" charset="-128"/>
              </a:rPr>
              <a:t>STEP4</a:t>
            </a:r>
            <a:endParaRPr kumimoji="0" lang="ja-JP" altLang="en-US" sz="1400" dirty="0">
              <a:latin typeface="+mn-lt"/>
              <a:ea typeface="ＭＳ Ｐゴシック" panose="020B0600070205080204" pitchFamily="50" charset="-128"/>
            </a:endParaRP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159530" y="5682151"/>
            <a:ext cx="13692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800" dirty="0" smtClean="0"/>
              <a:t>ソースコード</a:t>
            </a:r>
            <a:endParaRPr kumimoji="1" lang="ja-JP" altLang="en-US" sz="1800" dirty="0"/>
          </a:p>
        </p:txBody>
      </p:sp>
      <p:sp>
        <p:nvSpPr>
          <p:cNvPr id="40" name="テキスト ボックス 39"/>
          <p:cNvSpPr txBox="1"/>
          <p:nvPr/>
        </p:nvSpPr>
        <p:spPr>
          <a:xfrm>
            <a:off x="1752299" y="6180274"/>
            <a:ext cx="13559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800" dirty="0" smtClean="0"/>
              <a:t>ワードリスト</a:t>
            </a:r>
            <a:endParaRPr kumimoji="1" lang="ja-JP" altLang="en-US" sz="1800" dirty="0"/>
          </a:p>
        </p:txBody>
      </p:sp>
      <p:sp>
        <p:nvSpPr>
          <p:cNvPr id="41" name="テキスト ボックス 40"/>
          <p:cNvSpPr txBox="1"/>
          <p:nvPr/>
        </p:nvSpPr>
        <p:spPr>
          <a:xfrm>
            <a:off x="3425113" y="6156578"/>
            <a:ext cx="1539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800" dirty="0" smtClean="0"/>
              <a:t>特徴ベクトル</a:t>
            </a:r>
            <a:endParaRPr kumimoji="1" lang="ja-JP" altLang="en-US" sz="1800" dirty="0"/>
          </a:p>
        </p:txBody>
      </p:sp>
      <p:sp>
        <p:nvSpPr>
          <p:cNvPr id="42" name="テキスト ボックス 41"/>
          <p:cNvSpPr txBox="1"/>
          <p:nvPr/>
        </p:nvSpPr>
        <p:spPr>
          <a:xfrm>
            <a:off x="5241747" y="6156427"/>
            <a:ext cx="1539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800" dirty="0" smtClean="0"/>
              <a:t>クラスタ</a:t>
            </a:r>
            <a:endParaRPr kumimoji="1" lang="ja-JP" altLang="en-US" sz="1800" dirty="0"/>
          </a:p>
        </p:txBody>
      </p:sp>
      <p:sp>
        <p:nvSpPr>
          <p:cNvPr id="46" name="テキスト ボックス 45"/>
          <p:cNvSpPr txBox="1"/>
          <p:nvPr/>
        </p:nvSpPr>
        <p:spPr>
          <a:xfrm>
            <a:off x="7164288" y="6051483"/>
            <a:ext cx="19797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800" dirty="0" smtClean="0"/>
              <a:t>クローンペアリスト</a:t>
            </a:r>
            <a:endParaRPr kumimoji="1" lang="ja-JP" altLang="en-US" sz="1800" dirty="0"/>
          </a:p>
        </p:txBody>
      </p:sp>
      <p:sp>
        <p:nvSpPr>
          <p:cNvPr id="47" name="Freeform 13"/>
          <p:cNvSpPr>
            <a:spLocks/>
          </p:cNvSpPr>
          <p:nvPr/>
        </p:nvSpPr>
        <p:spPr bwMode="auto">
          <a:xfrm>
            <a:off x="528201" y="4746405"/>
            <a:ext cx="455925" cy="227233"/>
          </a:xfrm>
          <a:custGeom>
            <a:avLst/>
            <a:gdLst>
              <a:gd name="T0" fmla="*/ 0 w 732"/>
              <a:gd name="T1" fmla="*/ 0 h 149"/>
              <a:gd name="T2" fmla="*/ 6125 w 732"/>
              <a:gd name="T3" fmla="*/ 0 h 149"/>
              <a:gd name="T4" fmla="*/ 6125 w 732"/>
              <a:gd name="T5" fmla="*/ 3282 h 149"/>
              <a:gd name="T6" fmla="*/ 3930 w 732"/>
              <a:gd name="T7" fmla="*/ 3282 h 149"/>
              <a:gd name="T8" fmla="*/ 3930 w 732"/>
              <a:gd name="T9" fmla="*/ 4925 h 149"/>
              <a:gd name="T10" fmla="*/ 0 w 732"/>
              <a:gd name="T11" fmla="*/ 4925 h 149"/>
              <a:gd name="T12" fmla="*/ 0 w 732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32"/>
              <a:gd name="T22" fmla="*/ 0 h 149"/>
              <a:gd name="T23" fmla="*/ 732 w 732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32" h="149">
                <a:moveTo>
                  <a:pt x="0" y="0"/>
                </a:moveTo>
                <a:lnTo>
                  <a:pt x="732" y="0"/>
                </a:lnTo>
                <a:lnTo>
                  <a:pt x="732" y="99"/>
                </a:lnTo>
                <a:lnTo>
                  <a:pt x="470" y="99"/>
                </a:lnTo>
                <a:lnTo>
                  <a:pt x="470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>
              <a:lumMod val="95000"/>
            </a:schemeClr>
          </a:solidFill>
          <a:ln w="127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ja-JP" sz="1800" u="sng">
              <a:latin typeface="Arial" charset="0"/>
              <a:ea typeface="MS UI Gothic" pitchFamily="50" charset="-128"/>
            </a:endParaRPr>
          </a:p>
        </p:txBody>
      </p:sp>
      <p:sp>
        <p:nvSpPr>
          <p:cNvPr id="48" name="Freeform 13"/>
          <p:cNvSpPr>
            <a:spLocks/>
          </p:cNvSpPr>
          <p:nvPr/>
        </p:nvSpPr>
        <p:spPr bwMode="auto">
          <a:xfrm>
            <a:off x="533663" y="5120210"/>
            <a:ext cx="455925" cy="227233"/>
          </a:xfrm>
          <a:custGeom>
            <a:avLst/>
            <a:gdLst>
              <a:gd name="T0" fmla="*/ 0 w 732"/>
              <a:gd name="T1" fmla="*/ 0 h 149"/>
              <a:gd name="T2" fmla="*/ 6125 w 732"/>
              <a:gd name="T3" fmla="*/ 0 h 149"/>
              <a:gd name="T4" fmla="*/ 6125 w 732"/>
              <a:gd name="T5" fmla="*/ 3282 h 149"/>
              <a:gd name="T6" fmla="*/ 3930 w 732"/>
              <a:gd name="T7" fmla="*/ 3282 h 149"/>
              <a:gd name="T8" fmla="*/ 3930 w 732"/>
              <a:gd name="T9" fmla="*/ 4925 h 149"/>
              <a:gd name="T10" fmla="*/ 0 w 732"/>
              <a:gd name="T11" fmla="*/ 4925 h 149"/>
              <a:gd name="T12" fmla="*/ 0 w 732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32"/>
              <a:gd name="T22" fmla="*/ 0 h 149"/>
              <a:gd name="T23" fmla="*/ 732 w 732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32" h="149">
                <a:moveTo>
                  <a:pt x="0" y="0"/>
                </a:moveTo>
                <a:lnTo>
                  <a:pt x="732" y="0"/>
                </a:lnTo>
                <a:lnTo>
                  <a:pt x="732" y="99"/>
                </a:lnTo>
                <a:lnTo>
                  <a:pt x="470" y="99"/>
                </a:lnTo>
                <a:lnTo>
                  <a:pt x="470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>
              <a:lumMod val="95000"/>
            </a:schemeClr>
          </a:solidFill>
          <a:ln w="127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ja-JP" sz="1800" u="sng">
              <a:latin typeface="Arial" charset="0"/>
              <a:ea typeface="MS UI Gothic" pitchFamily="50" charset="-128"/>
            </a:endParaRPr>
          </a:p>
        </p:txBody>
      </p:sp>
      <p:sp>
        <p:nvSpPr>
          <p:cNvPr id="49" name="コンテンツ プレースホルダー 2"/>
          <p:cNvSpPr txBox="1">
            <a:spLocks/>
          </p:cNvSpPr>
          <p:nvPr/>
        </p:nvSpPr>
        <p:spPr bwMode="auto">
          <a:xfrm>
            <a:off x="275793" y="1421762"/>
            <a:ext cx="8768138" cy="2172857"/>
          </a:xfrm>
          <a:prstGeom prst="rect">
            <a:avLst/>
          </a:prstGeom>
          <a:solidFill>
            <a:srgbClr val="FFFF99"/>
          </a:solidFill>
          <a:ln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95000"/>
              <a:buFont typeface="Wingdings" pitchFamily="2" charset="2"/>
              <a:buChar char="l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5000"/>
              <a:buFont typeface="Arial" charset="0"/>
              <a:buChar char="►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SzPct val="80000"/>
              <a:buFont typeface="Wingdings" pitchFamily="2" charset="2"/>
              <a:buChar char="n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>
              <a:buFont typeface="Wingdings" pitchFamily="2" charset="2"/>
              <a:buNone/>
            </a:pPr>
            <a:r>
              <a:rPr lang="en-US" altLang="ja-JP" sz="2800" kern="0" dirty="0" smtClean="0">
                <a:latin typeface="+mn-ea"/>
              </a:rPr>
              <a:t>STEP1</a:t>
            </a:r>
            <a:r>
              <a:rPr lang="ja-JP" altLang="en-US" sz="2800" kern="0" dirty="0" smtClean="0">
                <a:latin typeface="+mn-ea"/>
              </a:rPr>
              <a:t>：各関数からワードの抽出</a:t>
            </a:r>
            <a:endParaRPr lang="en-US" altLang="ja-JP" sz="2800" kern="0" dirty="0" smtClean="0">
              <a:latin typeface="+mn-ea"/>
            </a:endParaRPr>
          </a:p>
          <a:p>
            <a:pPr marL="0" indent="0">
              <a:buFont typeface="Wingdings" pitchFamily="2" charset="2"/>
              <a:buNone/>
            </a:pPr>
            <a:r>
              <a:rPr lang="en-US" altLang="ja-JP" sz="2800" kern="0" dirty="0" smtClean="0">
                <a:latin typeface="+mn-ea"/>
              </a:rPr>
              <a:t>STEP2: TF-IDF</a:t>
            </a:r>
            <a:r>
              <a:rPr lang="ja-JP" altLang="en-US" sz="2800" kern="0" dirty="0" smtClean="0">
                <a:latin typeface="+mn-ea"/>
              </a:rPr>
              <a:t>法を用いて関数を特徴ベクトルに変換</a:t>
            </a:r>
            <a:endParaRPr lang="en-US" altLang="ja-JP" sz="2800" kern="0" dirty="0" smtClean="0">
              <a:latin typeface="+mn-ea"/>
            </a:endParaRPr>
          </a:p>
          <a:p>
            <a:pPr marL="0" indent="0">
              <a:buFont typeface="Wingdings" pitchFamily="2" charset="2"/>
              <a:buNone/>
            </a:pPr>
            <a:r>
              <a:rPr lang="en-US" altLang="ja-JP" sz="2800" kern="0" dirty="0" smtClean="0">
                <a:latin typeface="+mn-ea"/>
              </a:rPr>
              <a:t>STEP3: LSH</a:t>
            </a:r>
            <a:r>
              <a:rPr lang="ja-JP" altLang="en-US" sz="2800" kern="0" dirty="0" smtClean="0">
                <a:latin typeface="+mn-ea"/>
              </a:rPr>
              <a:t>アルゴリズムを用いて特徴ベクトルをクラスタリング</a:t>
            </a:r>
            <a:endParaRPr lang="en-US" altLang="ja-JP" sz="2800" kern="0" dirty="0" smtClean="0">
              <a:latin typeface="+mn-ea"/>
            </a:endParaRPr>
          </a:p>
          <a:p>
            <a:pPr marL="0" indent="0">
              <a:buFont typeface="Wingdings" pitchFamily="2" charset="2"/>
              <a:buNone/>
            </a:pPr>
            <a:r>
              <a:rPr lang="en-US" altLang="ja-JP" sz="2800" kern="0" dirty="0" smtClean="0">
                <a:latin typeface="+mn-ea"/>
              </a:rPr>
              <a:t>STEP4: </a:t>
            </a:r>
            <a:r>
              <a:rPr lang="ja-JP" altLang="en-US" sz="2800" kern="0" dirty="0" smtClean="0">
                <a:latin typeface="+mn-ea"/>
              </a:rPr>
              <a:t>クラスタ中の特徴ベクトル間の類似度を計算</a:t>
            </a:r>
          </a:p>
        </p:txBody>
      </p:sp>
    </p:spTree>
    <p:extLst>
      <p:ext uri="{BB962C8B-B14F-4D97-AF65-F5344CB8AC3E}">
        <p14:creationId xmlns:p14="http://schemas.microsoft.com/office/powerpoint/2010/main" val="4173397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ltHorz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STEP1</a:t>
            </a:r>
            <a:r>
              <a:rPr kumimoji="1" lang="ja-JP" altLang="en-US" dirty="0" smtClean="0"/>
              <a:t>：ワードの抽出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0" y="1331038"/>
            <a:ext cx="9143999" cy="2527051"/>
          </a:xfrm>
        </p:spPr>
        <p:txBody>
          <a:bodyPr/>
          <a:lstStyle/>
          <a:p>
            <a:r>
              <a:rPr lang="ja-JP" altLang="en-US" dirty="0" smtClean="0"/>
              <a:t>各</a:t>
            </a:r>
            <a:r>
              <a:rPr lang="ja-JP" altLang="en-US" dirty="0"/>
              <a:t>関数</a:t>
            </a:r>
            <a:r>
              <a:rPr lang="ja-JP" altLang="en-US" dirty="0" smtClean="0"/>
              <a:t>から識別子名・予約語を抽出</a:t>
            </a:r>
            <a:endParaRPr lang="en-US" altLang="ja-JP" dirty="0" smtClean="0"/>
          </a:p>
          <a:p>
            <a:pPr lvl="1"/>
            <a:r>
              <a:rPr lang="en-US" altLang="ja-JP" sz="2600" dirty="0" smtClean="0"/>
              <a:t>2</a:t>
            </a:r>
            <a:r>
              <a:rPr lang="ja-JP" altLang="en-US" sz="2600" dirty="0" smtClean="0"/>
              <a:t>文字以下</a:t>
            </a:r>
            <a:r>
              <a:rPr lang="ja-JP" altLang="en-US" sz="2600" dirty="0"/>
              <a:t>の</a:t>
            </a:r>
            <a:r>
              <a:rPr lang="ja-JP" altLang="en-US" sz="2600" dirty="0" smtClean="0"/>
              <a:t>識別子は全て同一のワード（メタワード）として扱う</a:t>
            </a:r>
            <a:endParaRPr lang="en-US" altLang="ja-JP" sz="2600" dirty="0" smtClean="0"/>
          </a:p>
          <a:p>
            <a:pPr lvl="1"/>
            <a:r>
              <a:rPr kumimoji="1" lang="ja-JP" altLang="en-US" sz="2600" dirty="0" smtClean="0"/>
              <a:t>複数の単語の場合</a:t>
            </a:r>
            <a:r>
              <a:rPr lang="ja-JP" altLang="en-US" sz="2600" dirty="0" smtClean="0"/>
              <a:t>，</a:t>
            </a:r>
            <a:r>
              <a:rPr lang="ja-JP" altLang="en-US" sz="2600" dirty="0"/>
              <a:t>区切り</a:t>
            </a:r>
            <a:r>
              <a:rPr lang="ja-JP" altLang="en-US" sz="2600" dirty="0" smtClean="0"/>
              <a:t>文字や</a:t>
            </a:r>
            <a:r>
              <a:rPr kumimoji="1" lang="ja-JP" altLang="en-US" sz="2600" dirty="0" smtClean="0"/>
              <a:t>大文字で分割</a:t>
            </a:r>
            <a:endParaRPr kumimoji="1" lang="en-US" altLang="ja-JP" sz="2600" dirty="0" smtClean="0"/>
          </a:p>
          <a:p>
            <a:pPr lvl="2"/>
            <a:r>
              <a:rPr lang="ja-JP" altLang="en-US" dirty="0" smtClean="0"/>
              <a:t>例：</a:t>
            </a:r>
            <a:r>
              <a:rPr lang="en-US" altLang="ja-JP" dirty="0" err="1" smtClean="0"/>
              <a:t>dataSize</a:t>
            </a:r>
            <a:r>
              <a:rPr lang="en-US" altLang="ja-JP" dirty="0" smtClean="0"/>
              <a:t> </a:t>
            </a:r>
            <a:r>
              <a:rPr lang="ja-JP" altLang="en-US" dirty="0" smtClean="0"/>
              <a:t>⇒ </a:t>
            </a:r>
            <a:r>
              <a:rPr lang="en-US" altLang="ja-JP" dirty="0" smtClean="0"/>
              <a:t>data + size</a:t>
            </a:r>
          </a:p>
        </p:txBody>
      </p:sp>
      <p:graphicFrame>
        <p:nvGraphicFramePr>
          <p:cNvPr id="4" name="表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58202221"/>
              </p:ext>
            </p:extLst>
          </p:nvPr>
        </p:nvGraphicFramePr>
        <p:xfrm>
          <a:off x="5508104" y="4046473"/>
          <a:ext cx="3312368" cy="22707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44661"/>
                <a:gridCol w="1226423"/>
                <a:gridCol w="941284"/>
              </a:tblGrid>
              <a:tr h="231861">
                <a:tc>
                  <a:txBody>
                    <a:bodyPr/>
                    <a:lstStyle/>
                    <a:p>
                      <a:pPr algn="ctr" fontAlgn="ctr"/>
                      <a:endParaRPr lang="ja-JP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EB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ワード</a:t>
                      </a:r>
                      <a:endParaRPr lang="ja-JP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EB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出現回数</a:t>
                      </a:r>
                      <a:endParaRPr lang="ja-JP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EB3"/>
                    </a:solidFill>
                  </a:tcPr>
                </a:tc>
              </a:tr>
              <a:tr h="206511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ja-JP" alt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予約語</a:t>
                      </a:r>
                      <a:endParaRPr lang="en-US" altLang="ja-JP" sz="1800" b="0" i="0" u="none" strike="noStrike" dirty="0" smtClean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int</a:t>
                      </a:r>
                      <a:endParaRPr lang="en-US" altLang="ja-JP" sz="1800" b="0" i="0" u="none" strike="noStrike" dirty="0" smtClean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4</a:t>
                      </a:r>
                      <a:endParaRPr lang="ja-JP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06511">
                <a:tc vMerge="1">
                  <a:txBody>
                    <a:bodyPr/>
                    <a:lstStyle/>
                    <a:p>
                      <a:pPr algn="ctr" fontAlgn="ctr"/>
                      <a:endParaRPr lang="ja-JP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for</a:t>
                      </a:r>
                      <a:endParaRPr lang="ja-JP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</a:t>
                      </a:r>
                      <a:endParaRPr lang="ja-JP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06511">
                <a:tc vMerge="1">
                  <a:txBody>
                    <a:bodyPr/>
                    <a:lstStyle/>
                    <a:p>
                      <a:pPr algn="ctr" fontAlgn="ctr"/>
                      <a:endParaRPr lang="ja-JP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return</a:t>
                      </a:r>
                      <a:endParaRPr lang="ja-JP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</a:t>
                      </a:r>
                      <a:endParaRPr lang="ja-JP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06511">
                <a:tc rowSpan="4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分割した</a:t>
                      </a:r>
                      <a:endParaRPr lang="en-US" altLang="ja-JP" sz="1800" b="0" i="0" u="none" strike="noStrike" dirty="0" smtClean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識別子名</a:t>
                      </a:r>
                      <a:endParaRPr lang="ja-JP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data</a:t>
                      </a:r>
                      <a:endParaRPr lang="ja-JP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4</a:t>
                      </a:r>
                      <a:endParaRPr lang="ja-JP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06511">
                <a:tc vMerge="1">
                  <a:txBody>
                    <a:bodyPr/>
                    <a:lstStyle/>
                    <a:p>
                      <a:pPr algn="ctr" fontAlgn="ctr"/>
                      <a:endParaRPr lang="ja-JP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sum</a:t>
                      </a:r>
                      <a:endParaRPr lang="ja-JP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4</a:t>
                      </a:r>
                      <a:endParaRPr lang="ja-JP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06511">
                <a:tc vMerge="1">
                  <a:txBody>
                    <a:bodyPr/>
                    <a:lstStyle/>
                    <a:p>
                      <a:pPr algn="ctr" fontAlgn="ctr"/>
                      <a:endParaRPr lang="ja-JP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size</a:t>
                      </a:r>
                      <a:endParaRPr lang="ja-JP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2</a:t>
                      </a:r>
                      <a:endParaRPr lang="ja-JP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06511">
                <a:tc vMerge="1">
                  <a:txBody>
                    <a:bodyPr/>
                    <a:lstStyle/>
                    <a:p>
                      <a:pPr algn="ctr" fontAlgn="ctr"/>
                      <a:endParaRPr lang="ja-JP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メタワード</a:t>
                      </a:r>
                      <a:endParaRPr lang="ja-JP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4</a:t>
                      </a:r>
                      <a:endParaRPr lang="ja-JP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5" name="正方形/長方形 4"/>
          <p:cNvSpPr/>
          <p:nvPr/>
        </p:nvSpPr>
        <p:spPr>
          <a:xfrm>
            <a:off x="339924" y="4298743"/>
            <a:ext cx="3960440" cy="175432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ja-JP" sz="1800" dirty="0" err="1">
                <a:latin typeface="+mn-ea"/>
              </a:rPr>
              <a:t>int</a:t>
            </a:r>
            <a:r>
              <a:rPr lang="en-US" altLang="ja-JP" sz="1800" dirty="0">
                <a:latin typeface="+mn-ea"/>
              </a:rPr>
              <a:t> sum(</a:t>
            </a:r>
            <a:r>
              <a:rPr lang="en-US" altLang="ja-JP" sz="1800" dirty="0" err="1">
                <a:latin typeface="+mn-ea"/>
              </a:rPr>
              <a:t>int</a:t>
            </a:r>
            <a:r>
              <a:rPr lang="en-US" altLang="ja-JP" sz="1800" dirty="0">
                <a:latin typeface="+mn-ea"/>
              </a:rPr>
              <a:t>[] data, </a:t>
            </a:r>
            <a:r>
              <a:rPr lang="en-US" altLang="ja-JP" sz="1800" dirty="0" err="1">
                <a:latin typeface="+mn-ea"/>
              </a:rPr>
              <a:t>int</a:t>
            </a:r>
            <a:r>
              <a:rPr lang="en-US" altLang="ja-JP" sz="1800" dirty="0">
                <a:latin typeface="+mn-ea"/>
              </a:rPr>
              <a:t> </a:t>
            </a:r>
            <a:r>
              <a:rPr lang="en-US" altLang="ja-JP" sz="1800" dirty="0" err="1">
                <a:latin typeface="+mn-ea"/>
              </a:rPr>
              <a:t>dataSize</a:t>
            </a:r>
            <a:r>
              <a:rPr lang="en-US" altLang="ja-JP" sz="1800" dirty="0">
                <a:latin typeface="+mn-ea"/>
              </a:rPr>
              <a:t>){</a:t>
            </a:r>
          </a:p>
          <a:p>
            <a:pPr>
              <a:defRPr/>
            </a:pPr>
            <a:r>
              <a:rPr lang="en-US" altLang="ja-JP" sz="1800" dirty="0">
                <a:latin typeface="+mn-ea"/>
              </a:rPr>
              <a:t>     </a:t>
            </a:r>
            <a:r>
              <a:rPr lang="en-US" altLang="ja-JP" sz="1800" dirty="0" err="1">
                <a:latin typeface="+mn-ea"/>
              </a:rPr>
              <a:t>int</a:t>
            </a:r>
            <a:r>
              <a:rPr lang="en-US" altLang="ja-JP" sz="1800" dirty="0">
                <a:latin typeface="+mn-ea"/>
              </a:rPr>
              <a:t> sum = 0;</a:t>
            </a:r>
          </a:p>
          <a:p>
            <a:pPr>
              <a:defRPr/>
            </a:pPr>
            <a:r>
              <a:rPr lang="en-US" altLang="ja-JP" sz="1800" dirty="0">
                <a:latin typeface="+mn-ea"/>
              </a:rPr>
              <a:t>     for(</a:t>
            </a:r>
            <a:r>
              <a:rPr lang="en-US" altLang="ja-JP" sz="1800" dirty="0" err="1">
                <a:latin typeface="+mn-ea"/>
              </a:rPr>
              <a:t>int</a:t>
            </a:r>
            <a:r>
              <a:rPr lang="en-US" altLang="ja-JP" sz="1800" dirty="0">
                <a:latin typeface="+mn-ea"/>
              </a:rPr>
              <a:t> i=0; i&lt;</a:t>
            </a:r>
            <a:r>
              <a:rPr lang="en-US" altLang="ja-JP" sz="1800" dirty="0" err="1">
                <a:latin typeface="+mn-ea"/>
              </a:rPr>
              <a:t>dataSize</a:t>
            </a:r>
            <a:r>
              <a:rPr lang="en-US" altLang="ja-JP" sz="1800" dirty="0">
                <a:latin typeface="+mn-ea"/>
              </a:rPr>
              <a:t>; i++)</a:t>
            </a:r>
          </a:p>
          <a:p>
            <a:pPr>
              <a:defRPr/>
            </a:pPr>
            <a:r>
              <a:rPr lang="en-US" altLang="ja-JP" sz="1800" dirty="0">
                <a:latin typeface="+mn-ea"/>
              </a:rPr>
              <a:t>        sum += data[i];     </a:t>
            </a:r>
          </a:p>
          <a:p>
            <a:pPr>
              <a:defRPr/>
            </a:pPr>
            <a:r>
              <a:rPr lang="en-US" altLang="ja-JP" sz="1800" dirty="0">
                <a:latin typeface="+mn-ea"/>
              </a:rPr>
              <a:t>     return sum;	</a:t>
            </a:r>
          </a:p>
          <a:p>
            <a:pPr>
              <a:defRPr/>
            </a:pPr>
            <a:r>
              <a:rPr lang="en-US" altLang="ja-JP" sz="1800" dirty="0">
                <a:latin typeface="+mn-ea"/>
              </a:rPr>
              <a:t>}</a:t>
            </a:r>
            <a:endParaRPr lang="ja-JP" altLang="en-US" sz="1800" dirty="0">
              <a:latin typeface="+mn-ea"/>
            </a:endParaRPr>
          </a:p>
        </p:txBody>
      </p:sp>
      <p:sp>
        <p:nvSpPr>
          <p:cNvPr id="9" name="右矢印 8"/>
          <p:cNvSpPr/>
          <p:nvPr/>
        </p:nvSpPr>
        <p:spPr bwMode="auto">
          <a:xfrm>
            <a:off x="4499992" y="4298743"/>
            <a:ext cx="864096" cy="1512168"/>
          </a:xfrm>
          <a:prstGeom prst="rightArrow">
            <a:avLst/>
          </a:prstGeom>
          <a:solidFill>
            <a:schemeClr val="bg2">
              <a:lumMod val="50000"/>
            </a:schemeClr>
          </a:solidFill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ＭＳ Ｐゴシック" pitchFamily="50" charset="-128"/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1259632" y="3878923"/>
            <a:ext cx="22670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kumimoji="1" lang="ja-JP" altLang="en-US" sz="1800" dirty="0" smtClean="0">
                <a:latin typeface="+mn-lt"/>
              </a:rPr>
              <a:t>関数 </a:t>
            </a:r>
            <a:r>
              <a:rPr kumimoji="1" lang="en-US" altLang="ja-JP" sz="1800" dirty="0" smtClean="0">
                <a:latin typeface="+mn-lt"/>
              </a:rPr>
              <a:t>A</a:t>
            </a:r>
            <a:r>
              <a:rPr kumimoji="1" lang="ja-JP" altLang="en-US" sz="1800" dirty="0" smtClean="0">
                <a:latin typeface="+mn-lt"/>
              </a:rPr>
              <a:t>のソースコード</a:t>
            </a:r>
            <a:endParaRPr lang="ja-JP" altLang="en-US" sz="1800" dirty="0">
              <a:latin typeface="+mn-lt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5868144" y="3545396"/>
            <a:ext cx="221413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kumimoji="1" lang="ja-JP" altLang="en-US" sz="1800" dirty="0">
                <a:latin typeface="+mn-lt"/>
              </a:rPr>
              <a:t>関数</a:t>
            </a:r>
            <a:r>
              <a:rPr kumimoji="1" lang="en-US" altLang="ja-JP" sz="1800" dirty="0" smtClean="0">
                <a:latin typeface="+mn-lt"/>
              </a:rPr>
              <a:t> A</a:t>
            </a:r>
            <a:r>
              <a:rPr kumimoji="1" lang="ja-JP" altLang="en-US" sz="1800" dirty="0" smtClean="0">
                <a:latin typeface="+mn-lt"/>
              </a:rPr>
              <a:t>のワード</a:t>
            </a:r>
            <a:r>
              <a:rPr kumimoji="1" lang="ja-JP" altLang="en-US" sz="1800" dirty="0">
                <a:latin typeface="+mn-lt"/>
              </a:rPr>
              <a:t>リスト</a:t>
            </a:r>
            <a:endParaRPr lang="ja-JP" altLang="en-US" sz="18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988256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ltHorz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STEP2</a:t>
            </a:r>
            <a:r>
              <a:rPr kumimoji="1" lang="ja-JP" altLang="en-US" dirty="0" smtClean="0"/>
              <a:t>：特徴ベクトルの計算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07504" y="1412776"/>
            <a:ext cx="9217149" cy="1296491"/>
          </a:xfrm>
        </p:spPr>
        <p:txBody>
          <a:bodyPr/>
          <a:lstStyle/>
          <a:p>
            <a:r>
              <a:rPr kumimoji="1" lang="en-US" altLang="ja-JP" dirty="0" smtClean="0"/>
              <a:t>TF-IDF</a:t>
            </a:r>
            <a:r>
              <a:rPr kumimoji="1" lang="ja-JP" altLang="en-US" dirty="0" smtClean="0"/>
              <a:t>法</a:t>
            </a:r>
            <a:r>
              <a:rPr lang="ja-JP" altLang="en-US" dirty="0" smtClean="0"/>
              <a:t>を利用</a:t>
            </a:r>
            <a:endParaRPr kumimoji="1" lang="en-US" altLang="ja-JP" dirty="0" smtClean="0"/>
          </a:p>
          <a:p>
            <a:pPr lvl="1"/>
            <a:r>
              <a:rPr kumimoji="1" lang="ja-JP" altLang="en-US" dirty="0" smtClean="0"/>
              <a:t>文書中の単語に関する重み付けの手法</a:t>
            </a:r>
            <a:endParaRPr kumimoji="1" lang="en-US" altLang="ja-JP" dirty="0" smtClean="0"/>
          </a:p>
          <a:p>
            <a:pPr lvl="1"/>
            <a:r>
              <a:rPr lang="en-US" altLang="ja-JP" b="1" dirty="0" smtClean="0">
                <a:solidFill>
                  <a:srgbClr val="FF0000"/>
                </a:solidFill>
              </a:rPr>
              <a:t>TF</a:t>
            </a:r>
            <a:r>
              <a:rPr lang="ja-JP" altLang="en-US" b="1" dirty="0" smtClean="0">
                <a:solidFill>
                  <a:srgbClr val="FF0000"/>
                </a:solidFill>
              </a:rPr>
              <a:t>値</a:t>
            </a:r>
            <a:r>
              <a:rPr lang="ja-JP" altLang="en-US" dirty="0" smtClean="0"/>
              <a:t>と</a:t>
            </a:r>
            <a:r>
              <a:rPr lang="en-US" altLang="ja-JP" b="1" dirty="0" smtClean="0">
                <a:solidFill>
                  <a:schemeClr val="bg2">
                    <a:lumMod val="50000"/>
                  </a:schemeClr>
                </a:solidFill>
              </a:rPr>
              <a:t>IDF</a:t>
            </a:r>
            <a:r>
              <a:rPr lang="ja-JP" altLang="en-US" b="1" dirty="0" smtClean="0">
                <a:solidFill>
                  <a:schemeClr val="bg2">
                    <a:lumMod val="50000"/>
                  </a:schemeClr>
                </a:solidFill>
              </a:rPr>
              <a:t>値</a:t>
            </a:r>
            <a:r>
              <a:rPr lang="ja-JP" altLang="en-US" dirty="0" smtClean="0"/>
              <a:t>の積で表される</a:t>
            </a:r>
            <a:endParaRPr lang="en-US" altLang="ja-JP" dirty="0"/>
          </a:p>
        </p:txBody>
      </p:sp>
      <p:sp>
        <p:nvSpPr>
          <p:cNvPr id="6" name="下矢印 5"/>
          <p:cNvSpPr/>
          <p:nvPr/>
        </p:nvSpPr>
        <p:spPr bwMode="auto">
          <a:xfrm>
            <a:off x="2482134" y="4509120"/>
            <a:ext cx="3888432" cy="648072"/>
          </a:xfrm>
          <a:prstGeom prst="downArrow">
            <a:avLst/>
          </a:prstGeom>
          <a:solidFill>
            <a:schemeClr val="bg2">
              <a:lumMod val="50000"/>
            </a:schemeClr>
          </a:solidFill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/>
          <a:lstStyle/>
          <a:p>
            <a:pPr algn="ctr" eaLnBrk="1" hangingPunct="1">
              <a:defRPr/>
            </a:pPr>
            <a:endParaRPr kumimoji="0" lang="ja-JP" altLang="en-US" dirty="0">
              <a:ea typeface="ＭＳ Ｐゴシック" panose="020B0600070205080204" pitchFamily="50" charset="-128"/>
            </a:endParaRPr>
          </a:p>
        </p:txBody>
      </p:sp>
      <p:sp>
        <p:nvSpPr>
          <p:cNvPr id="7" name="角丸四角形 6"/>
          <p:cNvSpPr/>
          <p:nvPr/>
        </p:nvSpPr>
        <p:spPr bwMode="auto">
          <a:xfrm>
            <a:off x="899591" y="5256480"/>
            <a:ext cx="7344817" cy="1070508"/>
          </a:xfrm>
          <a:prstGeom prst="roundRect">
            <a:avLst/>
          </a:pr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anchor="ctr"/>
          <a:lstStyle/>
          <a:p>
            <a:pPr lvl="1" algn="ctr">
              <a:defRPr/>
            </a:pPr>
            <a:r>
              <a:rPr lang="ja-JP" altLang="en-US" sz="3200" dirty="0" smtClean="0">
                <a:latin typeface="+mn-lt"/>
                <a:ea typeface="ＭＳ Ｐゴシック" panose="020B0600070205080204" pitchFamily="50" charset="-128"/>
              </a:rPr>
              <a:t>各ワードの重みを特徴量として</a:t>
            </a:r>
            <a:endParaRPr lang="en-US" altLang="ja-JP" sz="3200" dirty="0" smtClean="0">
              <a:latin typeface="+mn-lt"/>
              <a:ea typeface="ＭＳ Ｐゴシック" panose="020B0600070205080204" pitchFamily="50" charset="-128"/>
            </a:endParaRPr>
          </a:p>
          <a:p>
            <a:pPr lvl="1" algn="ctr">
              <a:defRPr/>
            </a:pPr>
            <a:r>
              <a:rPr lang="ja-JP" altLang="en-US" sz="3200" dirty="0" smtClean="0">
                <a:latin typeface="+mn-lt"/>
                <a:ea typeface="ＭＳ Ｐゴシック" panose="020B0600070205080204" pitchFamily="50" charset="-128"/>
              </a:rPr>
              <a:t>各関数を特徴ベクトルに変換</a:t>
            </a:r>
            <a:endParaRPr lang="en-US" altLang="ja-JP" sz="3200" dirty="0">
              <a:latin typeface="+mn-lt"/>
              <a:ea typeface="ＭＳ Ｐゴシック" panose="020B0600070205080204" pitchFamily="50" charset="-128"/>
            </a:endParaRPr>
          </a:p>
        </p:txBody>
      </p:sp>
      <p:sp>
        <p:nvSpPr>
          <p:cNvPr id="10" name="角丸四角形 9"/>
          <p:cNvSpPr/>
          <p:nvPr/>
        </p:nvSpPr>
        <p:spPr bwMode="auto">
          <a:xfrm>
            <a:off x="1547664" y="3225348"/>
            <a:ext cx="2422959" cy="984534"/>
          </a:xfrm>
          <a:prstGeom prst="roundRect">
            <a:avLst/>
          </a:prstGeom>
          <a:solidFill>
            <a:srgbClr val="FFE1F5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/>
          <a:lstStyle/>
          <a:p>
            <a:pPr algn="ctr" eaLnBrk="1" hangingPunct="1">
              <a:defRPr/>
            </a:pPr>
            <a:endParaRPr lang="en-US" altLang="ja-JP" sz="900" dirty="0" smtClean="0">
              <a:latin typeface="+mn-lt"/>
            </a:endParaRPr>
          </a:p>
          <a:p>
            <a:pPr algn="ctr" eaLnBrk="1" hangingPunct="1">
              <a:defRPr/>
            </a:pPr>
            <a:r>
              <a:rPr lang="ja-JP" altLang="en-US" sz="2000" dirty="0" smtClean="0">
                <a:latin typeface="+mn-lt"/>
              </a:rPr>
              <a:t>関数中の</a:t>
            </a:r>
            <a:endParaRPr lang="en-US" altLang="ja-JP" sz="2000" dirty="0" smtClean="0">
              <a:latin typeface="+mn-lt"/>
            </a:endParaRPr>
          </a:p>
          <a:p>
            <a:pPr algn="ctr" eaLnBrk="1" hangingPunct="1">
              <a:defRPr/>
            </a:pPr>
            <a:r>
              <a:rPr kumimoji="0" lang="ja-JP" altLang="en-US" sz="2000" dirty="0">
                <a:latin typeface="+mn-lt"/>
              </a:rPr>
              <a:t>ワード</a:t>
            </a:r>
            <a:r>
              <a:rPr kumimoji="0" lang="ja-JP" altLang="en-US" sz="2000" dirty="0" smtClean="0">
                <a:latin typeface="+mn-lt"/>
              </a:rPr>
              <a:t>の出現頻度</a:t>
            </a:r>
            <a:endParaRPr kumimoji="0" lang="ja-JP" altLang="en-US" sz="2000" dirty="0">
              <a:latin typeface="+mn-lt"/>
            </a:endParaRPr>
          </a:p>
        </p:txBody>
      </p:sp>
      <p:sp>
        <p:nvSpPr>
          <p:cNvPr id="11" name="角丸四角形 10"/>
          <p:cNvSpPr/>
          <p:nvPr/>
        </p:nvSpPr>
        <p:spPr bwMode="auto">
          <a:xfrm>
            <a:off x="4427984" y="3225349"/>
            <a:ext cx="3096344" cy="966624"/>
          </a:xfrm>
          <a:prstGeom prst="roundRect">
            <a:avLst/>
          </a:prstGeom>
          <a:solidFill>
            <a:srgbClr val="E1FB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/>
          <a:lstStyle/>
          <a:p>
            <a:pPr algn="ctr" eaLnBrk="1" hangingPunct="1">
              <a:defRPr/>
            </a:pPr>
            <a:endParaRPr kumimoji="0" lang="en-US" altLang="ja-JP" sz="700" dirty="0" smtClean="0">
              <a:latin typeface="+mn-lt"/>
            </a:endParaRPr>
          </a:p>
          <a:p>
            <a:pPr algn="ctr" eaLnBrk="1" hangingPunct="1">
              <a:defRPr/>
            </a:pPr>
            <a:r>
              <a:rPr kumimoji="0" lang="ja-JP" altLang="en-US" sz="2000" dirty="0" smtClean="0">
                <a:latin typeface="+mn-lt"/>
              </a:rPr>
              <a:t>ソースコード全体の</a:t>
            </a:r>
            <a:endParaRPr kumimoji="0" lang="en-US" altLang="ja-JP" sz="2000" dirty="0" smtClean="0">
              <a:latin typeface="+mn-lt"/>
            </a:endParaRPr>
          </a:p>
          <a:p>
            <a:pPr algn="ctr" eaLnBrk="1" hangingPunct="1">
              <a:defRPr/>
            </a:pPr>
            <a:r>
              <a:rPr lang="ja-JP" altLang="en-US" sz="2000" dirty="0">
                <a:latin typeface="+mn-lt"/>
              </a:rPr>
              <a:t>ワード</a:t>
            </a:r>
            <a:r>
              <a:rPr lang="ja-JP" altLang="en-US" sz="2000" dirty="0" smtClean="0">
                <a:latin typeface="+mn-lt"/>
              </a:rPr>
              <a:t>の希少さ</a:t>
            </a:r>
            <a:endParaRPr kumimoji="0" lang="ja-JP" altLang="en-US" sz="2000" dirty="0">
              <a:latin typeface="+mn-lt"/>
            </a:endParaRP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3613422" y="3484087"/>
            <a:ext cx="12241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4000" dirty="0" smtClean="0"/>
              <a:t>×</a:t>
            </a:r>
            <a:endParaRPr kumimoji="1" lang="ja-JP" altLang="en-US" sz="4000" dirty="0"/>
          </a:p>
        </p:txBody>
      </p:sp>
      <p:sp>
        <p:nvSpPr>
          <p:cNvPr id="4" name="正方形/長方形 3"/>
          <p:cNvSpPr/>
          <p:nvPr/>
        </p:nvSpPr>
        <p:spPr>
          <a:xfrm>
            <a:off x="2304854" y="2984229"/>
            <a:ext cx="936012" cy="400110"/>
          </a:xfrm>
          <a:prstGeom prst="rect">
            <a:avLst/>
          </a:prstGeom>
          <a:solidFill>
            <a:srgbClr val="FFE1F5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altLang="ja-JP" sz="2000" b="1" dirty="0">
                <a:latin typeface="+mn-lt"/>
              </a:rPr>
              <a:t>TF</a:t>
            </a:r>
            <a:r>
              <a:rPr lang="ja-JP" altLang="en-US" sz="2000" b="1" dirty="0">
                <a:latin typeface="+mn-lt"/>
              </a:rPr>
              <a:t>値</a:t>
            </a:r>
            <a:endParaRPr kumimoji="1" lang="ja-JP" altLang="en-US" sz="2000" dirty="0">
              <a:latin typeface="+mn-lt"/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5514241" y="2984229"/>
            <a:ext cx="856325" cy="400110"/>
          </a:xfrm>
          <a:prstGeom prst="rect">
            <a:avLst/>
          </a:prstGeom>
          <a:solidFill>
            <a:srgbClr val="E1FBFF"/>
          </a:solidFill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en-US" altLang="ja-JP" sz="2000" b="1" dirty="0">
                <a:latin typeface="+mn-lt"/>
              </a:rPr>
              <a:t>IDF</a:t>
            </a:r>
            <a:r>
              <a:rPr lang="ja-JP" altLang="en-US" sz="2000" b="1" dirty="0">
                <a:latin typeface="+mn-lt"/>
              </a:rPr>
              <a:t>値</a:t>
            </a:r>
            <a:endParaRPr lang="ja-JP" altLang="en-US" sz="20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971560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ltHorz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mtClean="0"/>
              <a:t>STEP3</a:t>
            </a:r>
            <a:r>
              <a:rPr lang="ja-JP" altLang="en-US" smtClean="0"/>
              <a:t>：特徴ベクトルのクラスタリング</a:t>
            </a:r>
          </a:p>
        </p:txBody>
      </p:sp>
      <p:sp>
        <p:nvSpPr>
          <p:cNvPr id="28675" name="コンテンツ プレースホルダー 2"/>
          <p:cNvSpPr>
            <a:spLocks noGrp="1"/>
          </p:cNvSpPr>
          <p:nvPr>
            <p:ph idx="1"/>
          </p:nvPr>
        </p:nvSpPr>
        <p:spPr>
          <a:xfrm>
            <a:off x="88106" y="1141785"/>
            <a:ext cx="8964612" cy="1728787"/>
          </a:xfrm>
        </p:spPr>
        <p:txBody>
          <a:bodyPr/>
          <a:lstStyle/>
          <a:p>
            <a:pPr>
              <a:defRPr/>
            </a:pPr>
            <a:r>
              <a:rPr lang="en-US" altLang="ja-JP" dirty="0" smtClean="0"/>
              <a:t>LSH(Locality-Sensitive </a:t>
            </a:r>
            <a:r>
              <a:rPr lang="en-US" altLang="ja-JP" dirty="0"/>
              <a:t>Hashing</a:t>
            </a:r>
            <a:r>
              <a:rPr lang="en-US" altLang="ja-JP" dirty="0" smtClean="0"/>
              <a:t>)[4]</a:t>
            </a:r>
            <a:r>
              <a:rPr lang="ja-JP" altLang="en-US" dirty="0" smtClean="0"/>
              <a:t>を利用</a:t>
            </a:r>
            <a:endParaRPr lang="en-US" altLang="ja-JP" dirty="0" smtClean="0"/>
          </a:p>
          <a:p>
            <a:pPr lvl="1">
              <a:defRPr/>
            </a:pPr>
            <a:r>
              <a:rPr lang="ja-JP" altLang="en-US" dirty="0" smtClean="0"/>
              <a:t>近似最近傍探索アルゴリズムの一つ</a:t>
            </a:r>
            <a:endParaRPr lang="en-US" altLang="ja-JP" dirty="0" smtClean="0"/>
          </a:p>
          <a:p>
            <a:pPr lvl="2">
              <a:defRPr/>
            </a:pPr>
            <a:r>
              <a:rPr lang="ja-JP" altLang="en-US" dirty="0"/>
              <a:t>ハッシュ関数</a:t>
            </a:r>
            <a:r>
              <a:rPr lang="ja-JP" altLang="en-US" dirty="0" smtClean="0"/>
              <a:t>を用いて高速にクラスタリング可能</a:t>
            </a:r>
            <a:endParaRPr lang="en-US" altLang="ja-JP" dirty="0"/>
          </a:p>
          <a:p>
            <a:pPr lvl="1">
              <a:defRPr/>
            </a:pPr>
            <a:r>
              <a:rPr lang="ja-JP" altLang="en-US" dirty="0" smtClean="0"/>
              <a:t>クローンペアと成りうる候補を絞ることが目的</a:t>
            </a:r>
            <a:endParaRPr lang="en-US" altLang="ja-JP" dirty="0" smtClean="0"/>
          </a:p>
        </p:txBody>
      </p:sp>
      <p:graphicFrame>
        <p:nvGraphicFramePr>
          <p:cNvPr id="4" name="表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140233"/>
              </p:ext>
            </p:extLst>
          </p:nvPr>
        </p:nvGraphicFramePr>
        <p:xfrm>
          <a:off x="501731" y="3140967"/>
          <a:ext cx="3387477" cy="27134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33163"/>
                <a:gridCol w="1954314"/>
              </a:tblGrid>
              <a:tr h="30201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dirty="0" smtClean="0">
                          <a:solidFill>
                            <a:schemeClr val="tx1"/>
                          </a:solidFill>
                        </a:rPr>
                        <a:t>関数名</a:t>
                      </a:r>
                      <a:endParaRPr kumimoji="1" lang="ja-JP" alt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70" marR="91470" marT="45768" marB="45768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dirty="0" smtClean="0">
                          <a:solidFill>
                            <a:schemeClr val="tx1"/>
                          </a:solidFill>
                        </a:rPr>
                        <a:t>特徴ベクトル</a:t>
                      </a:r>
                      <a:endParaRPr kumimoji="1" lang="ja-JP" alt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70" marR="91470" marT="45768" marB="45768"/>
                </a:tc>
              </a:tr>
              <a:tr h="276849">
                <a:tc>
                  <a:txBody>
                    <a:bodyPr/>
                    <a:lstStyle/>
                    <a:p>
                      <a:pPr algn="ctr"/>
                      <a:r>
                        <a:rPr lang="en-US" altLang="ja-JP" sz="1600" dirty="0" smtClean="0">
                          <a:solidFill>
                            <a:schemeClr val="tx1"/>
                          </a:solidFill>
                        </a:rPr>
                        <a:t>Function</a:t>
                      </a:r>
                      <a:r>
                        <a:rPr lang="ja-JP" altLang="en-US" sz="16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kumimoji="1" lang="en-US" altLang="ja-JP" sz="1600" dirty="0" smtClean="0"/>
                        <a:t>A</a:t>
                      </a:r>
                    </a:p>
                  </a:txBody>
                  <a:tcPr marL="91470" marR="91470" marT="45768" marB="45768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 smtClean="0"/>
                        <a:t>(5,4,2,1,</a:t>
                      </a:r>
                      <a:r>
                        <a:rPr kumimoji="1" lang="ja-JP" altLang="en-US" sz="1600" dirty="0" smtClean="0"/>
                        <a:t>・・・</a:t>
                      </a:r>
                      <a:r>
                        <a:rPr kumimoji="1" lang="en-US" altLang="ja-JP" sz="1600" dirty="0" smtClean="0"/>
                        <a:t> )</a:t>
                      </a:r>
                      <a:endParaRPr kumimoji="1" lang="ja-JP" altLang="en-US" sz="1600" dirty="0"/>
                    </a:p>
                  </a:txBody>
                  <a:tcPr marL="91470" marR="91470" marT="45768" marB="45768"/>
                </a:tc>
              </a:tr>
              <a:tr h="276849">
                <a:tc>
                  <a:txBody>
                    <a:bodyPr/>
                    <a:lstStyle/>
                    <a:p>
                      <a:pPr algn="ctr"/>
                      <a:r>
                        <a:rPr lang="en-US" altLang="ja-JP" sz="1600" dirty="0" smtClean="0">
                          <a:solidFill>
                            <a:schemeClr val="tx1"/>
                          </a:solidFill>
                        </a:rPr>
                        <a:t>Function</a:t>
                      </a:r>
                      <a:r>
                        <a:rPr lang="ja-JP" altLang="en-US" sz="16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kumimoji="1" lang="en-US" altLang="ja-JP" sz="1600" dirty="0" smtClean="0"/>
                        <a:t>B</a:t>
                      </a:r>
                      <a:endParaRPr kumimoji="1" lang="ja-JP" altLang="en-US" sz="1600" dirty="0"/>
                    </a:p>
                  </a:txBody>
                  <a:tcPr marL="91470" marR="91470" marT="45768" marB="45768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/>
                        <a:t>(0,0,2,2,</a:t>
                      </a:r>
                      <a:r>
                        <a:rPr kumimoji="1" lang="ja-JP" altLang="en-US" sz="1600" dirty="0" smtClean="0"/>
                        <a:t>・・・</a:t>
                      </a:r>
                      <a:r>
                        <a:rPr kumimoji="1" lang="en-US" altLang="ja-JP" sz="1600" dirty="0" smtClean="0"/>
                        <a:t> )</a:t>
                      </a:r>
                      <a:endParaRPr kumimoji="1" lang="ja-JP" altLang="en-US" sz="1600" dirty="0"/>
                    </a:p>
                  </a:txBody>
                  <a:tcPr marL="91470" marR="91470" marT="45768" marB="45768"/>
                </a:tc>
              </a:tr>
              <a:tr h="276849">
                <a:tc>
                  <a:txBody>
                    <a:bodyPr/>
                    <a:lstStyle/>
                    <a:p>
                      <a:pPr algn="ctr"/>
                      <a:r>
                        <a:rPr lang="en-US" altLang="ja-JP" sz="1600" dirty="0" smtClean="0">
                          <a:solidFill>
                            <a:schemeClr val="tx1"/>
                          </a:solidFill>
                        </a:rPr>
                        <a:t>Function</a:t>
                      </a:r>
                      <a:r>
                        <a:rPr lang="ja-JP" altLang="en-US" sz="16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kumimoji="1" lang="en-US" altLang="ja-JP" sz="1600" dirty="0" smtClean="0"/>
                        <a:t>C</a:t>
                      </a:r>
                      <a:endParaRPr kumimoji="1" lang="ja-JP" altLang="en-US" sz="1600" dirty="0"/>
                    </a:p>
                  </a:txBody>
                  <a:tcPr marL="91470" marR="91470" marT="45768" marB="45768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/>
                        <a:t>(0,0,2,2,</a:t>
                      </a:r>
                      <a:r>
                        <a:rPr kumimoji="1" lang="ja-JP" altLang="en-US" sz="1600" dirty="0" smtClean="0"/>
                        <a:t>・・・</a:t>
                      </a:r>
                      <a:r>
                        <a:rPr kumimoji="1" lang="en-US" altLang="ja-JP" sz="1600" dirty="0" smtClean="0"/>
                        <a:t> )</a:t>
                      </a:r>
                      <a:endParaRPr kumimoji="1" lang="ja-JP" altLang="en-US" sz="1600" dirty="0"/>
                    </a:p>
                  </a:txBody>
                  <a:tcPr marL="91470" marR="91470" marT="45768" marB="45768"/>
                </a:tc>
              </a:tr>
              <a:tr h="276849">
                <a:tc>
                  <a:txBody>
                    <a:bodyPr/>
                    <a:lstStyle/>
                    <a:p>
                      <a:pPr algn="ctr"/>
                      <a:r>
                        <a:rPr lang="en-US" altLang="ja-JP" sz="1600" dirty="0" smtClean="0">
                          <a:solidFill>
                            <a:schemeClr val="tx1"/>
                          </a:solidFill>
                        </a:rPr>
                        <a:t>Function</a:t>
                      </a:r>
                      <a:r>
                        <a:rPr lang="ja-JP" altLang="en-US" sz="16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kumimoji="1" lang="en-US" altLang="ja-JP" sz="1600" dirty="0" smtClean="0"/>
                        <a:t>D</a:t>
                      </a:r>
                      <a:endParaRPr kumimoji="1" lang="ja-JP" altLang="en-US" sz="1600" dirty="0"/>
                    </a:p>
                  </a:txBody>
                  <a:tcPr marL="91470" marR="91470" marT="45768" marB="45768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/>
                        <a:t>(3,4,2,1,</a:t>
                      </a:r>
                      <a:r>
                        <a:rPr kumimoji="1" lang="ja-JP" altLang="en-US" sz="1600" dirty="0" smtClean="0"/>
                        <a:t>・・・</a:t>
                      </a:r>
                      <a:r>
                        <a:rPr kumimoji="1" lang="en-US" altLang="ja-JP" sz="1600" dirty="0" smtClean="0"/>
                        <a:t> )</a:t>
                      </a:r>
                      <a:endParaRPr kumimoji="1" lang="ja-JP" altLang="en-US" sz="1600" dirty="0" smtClean="0"/>
                    </a:p>
                  </a:txBody>
                  <a:tcPr marL="91470" marR="91470" marT="45768" marB="45768"/>
                </a:tc>
              </a:tr>
              <a:tr h="276849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 smtClean="0"/>
                        <a:t>Function E</a:t>
                      </a:r>
                    </a:p>
                  </a:txBody>
                  <a:tcPr marL="91470" marR="91470" marT="45768" marB="45768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/>
                        <a:t>(5,4,2,3,</a:t>
                      </a:r>
                      <a:r>
                        <a:rPr kumimoji="1" lang="ja-JP" altLang="en-US" sz="1600" dirty="0" smtClean="0"/>
                        <a:t>・・・</a:t>
                      </a:r>
                      <a:r>
                        <a:rPr kumimoji="1" lang="en-US" altLang="ja-JP" sz="1600" dirty="0" smtClean="0"/>
                        <a:t> )</a:t>
                      </a:r>
                      <a:endParaRPr kumimoji="1" lang="ja-JP" altLang="en-US" sz="1600" dirty="0" smtClean="0"/>
                    </a:p>
                  </a:txBody>
                  <a:tcPr marL="91470" marR="91470" marT="45768" marB="45768"/>
                </a:tc>
              </a:tr>
              <a:tr h="302010">
                <a:tc>
                  <a:txBody>
                    <a:bodyPr/>
                    <a:lstStyle/>
                    <a:p>
                      <a:pPr algn="ctr"/>
                      <a:r>
                        <a:rPr lang="en-US" altLang="ja-JP" sz="1600" dirty="0" smtClean="0">
                          <a:solidFill>
                            <a:schemeClr val="tx1"/>
                          </a:solidFill>
                        </a:rPr>
                        <a:t>Function</a:t>
                      </a:r>
                      <a:r>
                        <a:rPr lang="ja-JP" altLang="en-US" sz="16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kumimoji="1" lang="en-US" altLang="ja-JP" sz="1600" baseline="0" dirty="0" smtClean="0">
                          <a:solidFill>
                            <a:schemeClr val="dk1"/>
                          </a:solidFill>
                        </a:rPr>
                        <a:t>F</a:t>
                      </a:r>
                      <a:endParaRPr kumimoji="1" lang="ja-JP" altLang="en-US" sz="1600" dirty="0"/>
                    </a:p>
                  </a:txBody>
                  <a:tcPr marL="91470" marR="91470" marT="45768" marB="45768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/>
                        <a:t>(0,1,2,2,</a:t>
                      </a:r>
                      <a:r>
                        <a:rPr kumimoji="1" lang="ja-JP" altLang="en-US" sz="1600" dirty="0" smtClean="0"/>
                        <a:t>・・・</a:t>
                      </a:r>
                      <a:r>
                        <a:rPr kumimoji="1" lang="en-US" altLang="ja-JP" sz="1600" dirty="0" smtClean="0"/>
                        <a:t> )</a:t>
                      </a:r>
                      <a:endParaRPr kumimoji="1" lang="ja-JP" altLang="en-US" sz="1600" dirty="0"/>
                    </a:p>
                  </a:txBody>
                  <a:tcPr marL="91470" marR="91470" marT="45768" marB="45768"/>
                </a:tc>
              </a:tr>
              <a:tr h="30201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 smtClean="0"/>
                        <a:t>・・・</a:t>
                      </a:r>
                      <a:endParaRPr kumimoji="1" lang="ja-JP" altLang="en-US" sz="1600" dirty="0"/>
                    </a:p>
                  </a:txBody>
                  <a:tcPr marL="91470" marR="91470" marT="45768" marB="45768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dirty="0" smtClean="0"/>
                        <a:t>・・・</a:t>
                      </a:r>
                    </a:p>
                  </a:txBody>
                  <a:tcPr marL="91470" marR="91470" marT="45768" marB="45768"/>
                </a:tc>
              </a:tr>
            </a:tbl>
          </a:graphicData>
        </a:graphic>
      </p:graphicFrame>
      <p:sp>
        <p:nvSpPr>
          <p:cNvPr id="5" name="テキスト ボックス 4"/>
          <p:cNvSpPr txBox="1"/>
          <p:nvPr/>
        </p:nvSpPr>
        <p:spPr>
          <a:xfrm>
            <a:off x="761217" y="5821135"/>
            <a:ext cx="3024188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ja-JP" altLang="en-US" sz="2000" dirty="0" smtClean="0">
                <a:latin typeface="+mn-lt"/>
                <a:ea typeface="ＭＳ Ｐゴシック" panose="020B0600070205080204" pitchFamily="50" charset="-128"/>
              </a:rPr>
              <a:t>各関数の</a:t>
            </a:r>
            <a:r>
              <a:rPr lang="ja-JP" altLang="en-US" sz="2000" dirty="0">
                <a:latin typeface="+mn-lt"/>
                <a:ea typeface="ＭＳ Ｐゴシック" panose="020B0600070205080204" pitchFamily="50" charset="-128"/>
              </a:rPr>
              <a:t>特徴ベクトル</a:t>
            </a:r>
          </a:p>
        </p:txBody>
      </p:sp>
      <p:sp>
        <p:nvSpPr>
          <p:cNvPr id="2" name="右矢印 1"/>
          <p:cNvSpPr/>
          <p:nvPr/>
        </p:nvSpPr>
        <p:spPr bwMode="auto">
          <a:xfrm>
            <a:off x="4112728" y="3945943"/>
            <a:ext cx="1728788" cy="792162"/>
          </a:xfrm>
          <a:prstGeom prst="rightArrow">
            <a:avLst/>
          </a:prstGeom>
          <a:solidFill>
            <a:schemeClr val="bg2">
              <a:lumMod val="50000"/>
            </a:schemeClr>
          </a:solidFill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/>
          <a:lstStyle/>
          <a:p>
            <a:pPr algn="ctr" eaLnBrk="1" hangingPunct="1">
              <a:defRPr/>
            </a:pPr>
            <a:endParaRPr kumimoji="0" lang="ja-JP" altLang="en-US" dirty="0">
              <a:solidFill>
                <a:schemeClr val="bg2">
                  <a:lumMod val="50000"/>
                </a:schemeClr>
              </a:solidFill>
              <a:ea typeface="ＭＳ Ｐゴシック" panose="020B0600070205080204" pitchFamily="50" charset="-128"/>
            </a:endParaRPr>
          </a:p>
        </p:txBody>
      </p:sp>
      <p:sp>
        <p:nvSpPr>
          <p:cNvPr id="11" name="角丸四角形 10"/>
          <p:cNvSpPr/>
          <p:nvPr/>
        </p:nvSpPr>
        <p:spPr bwMode="auto">
          <a:xfrm>
            <a:off x="3969853" y="4821453"/>
            <a:ext cx="1871663" cy="576262"/>
          </a:xfrm>
          <a:prstGeom prst="roundRect">
            <a:avLst/>
          </a:prstGeom>
          <a:solidFill>
            <a:srgbClr val="F2FFB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anchor="ctr"/>
          <a:lstStyle/>
          <a:p>
            <a:pPr algn="ctr" eaLnBrk="1" hangingPunct="1">
              <a:defRPr/>
            </a:pPr>
            <a:r>
              <a:rPr kumimoji="0" lang="ja-JP" altLang="en-US" sz="2000" dirty="0">
                <a:latin typeface="+mn-lt"/>
                <a:ea typeface="ＭＳ Ｐゴシック" panose="020B0600070205080204" pitchFamily="50" charset="-128"/>
              </a:rPr>
              <a:t>クラスタリング</a:t>
            </a:r>
            <a:endParaRPr kumimoji="0" lang="en-US" altLang="ja-JP" sz="2000" dirty="0">
              <a:latin typeface="+mn-lt"/>
              <a:ea typeface="ＭＳ Ｐゴシック" panose="020B0600070205080204" pitchFamily="50" charset="-128"/>
            </a:endParaRPr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5971569" y="5643784"/>
            <a:ext cx="2376488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ja-JP" altLang="en-US" sz="2000" dirty="0" smtClean="0">
                <a:latin typeface="+mn-lt"/>
                <a:ea typeface="ＭＳ Ｐゴシック" panose="020B0600070205080204" pitchFamily="50" charset="-128"/>
              </a:rPr>
              <a:t>関数のクラスタ</a:t>
            </a:r>
            <a:endParaRPr lang="ja-JP" altLang="en-US" sz="2000" dirty="0">
              <a:latin typeface="+mn-lt"/>
              <a:ea typeface="ＭＳ Ｐゴシック" panose="020B0600070205080204" pitchFamily="50" charset="-128"/>
            </a:endParaRPr>
          </a:p>
        </p:txBody>
      </p:sp>
      <p:sp>
        <p:nvSpPr>
          <p:cNvPr id="12" name="Rectangle 4"/>
          <p:cNvSpPr>
            <a:spLocks noChangeArrowheads="1"/>
          </p:cNvSpPr>
          <p:nvPr/>
        </p:nvSpPr>
        <p:spPr bwMode="auto">
          <a:xfrm>
            <a:off x="790574" y="6221185"/>
            <a:ext cx="7559675" cy="584775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ja-JP" sz="1600" dirty="0" smtClean="0">
                <a:solidFill>
                  <a:schemeClr val="tx2"/>
                </a:solidFill>
                <a:latin typeface="+mn-lt"/>
                <a:ea typeface="+mn-ea"/>
              </a:rPr>
              <a:t>[4] P. </a:t>
            </a:r>
            <a:r>
              <a:rPr lang="en-US" altLang="ja-JP" sz="1600" dirty="0" err="1" smtClean="0">
                <a:solidFill>
                  <a:schemeClr val="tx2"/>
                </a:solidFill>
                <a:latin typeface="+mn-lt"/>
                <a:ea typeface="+mn-ea"/>
              </a:rPr>
              <a:t>Indyk</a:t>
            </a:r>
            <a:r>
              <a:rPr lang="en-US" altLang="ja-JP" sz="1600" dirty="0" smtClean="0">
                <a:solidFill>
                  <a:schemeClr val="tx2"/>
                </a:solidFill>
                <a:latin typeface="+mn-lt"/>
                <a:ea typeface="+mn-ea"/>
              </a:rPr>
              <a:t>, R. </a:t>
            </a:r>
            <a:r>
              <a:rPr lang="en-US" altLang="ja-JP" sz="1600" dirty="0" err="1">
                <a:solidFill>
                  <a:schemeClr val="tx2"/>
                </a:solidFill>
                <a:latin typeface="+mn-lt"/>
                <a:ea typeface="+mn-ea"/>
              </a:rPr>
              <a:t>Motwani</a:t>
            </a:r>
            <a:r>
              <a:rPr lang="en-US" altLang="ja-JP" sz="1600" dirty="0">
                <a:solidFill>
                  <a:schemeClr val="tx2"/>
                </a:solidFill>
                <a:latin typeface="+mn-lt"/>
                <a:ea typeface="+mn-ea"/>
              </a:rPr>
              <a:t>. Approximate nearest </a:t>
            </a:r>
            <a:r>
              <a:rPr lang="en-US" altLang="ja-JP" sz="1600" dirty="0" smtClean="0">
                <a:solidFill>
                  <a:schemeClr val="tx2"/>
                </a:solidFill>
                <a:latin typeface="+mn-lt"/>
                <a:ea typeface="+mn-ea"/>
              </a:rPr>
              <a:t>neighbors: towards </a:t>
            </a:r>
            <a:r>
              <a:rPr lang="en-US" altLang="ja-JP" sz="1600" dirty="0">
                <a:solidFill>
                  <a:schemeClr val="tx2"/>
                </a:solidFill>
                <a:latin typeface="+mn-lt"/>
                <a:ea typeface="+mn-ea"/>
              </a:rPr>
              <a:t>removing the curse of dimensionality. In Proc. of STOC </a:t>
            </a:r>
            <a:r>
              <a:rPr lang="en-US" altLang="ja-JP" sz="1600" dirty="0" smtClean="0">
                <a:solidFill>
                  <a:schemeClr val="tx2"/>
                </a:solidFill>
                <a:latin typeface="+mn-lt"/>
                <a:ea typeface="+mn-ea"/>
              </a:rPr>
              <a:t>’98, pp</a:t>
            </a:r>
            <a:r>
              <a:rPr lang="en-US" altLang="ja-JP" sz="1600" dirty="0">
                <a:solidFill>
                  <a:schemeClr val="tx2"/>
                </a:solidFill>
                <a:latin typeface="+mn-lt"/>
                <a:ea typeface="+mn-ea"/>
              </a:rPr>
              <a:t>. </a:t>
            </a:r>
            <a:r>
              <a:rPr lang="en-US" altLang="ja-JP" sz="1600" dirty="0" smtClean="0">
                <a:solidFill>
                  <a:schemeClr val="tx2"/>
                </a:solidFill>
                <a:latin typeface="+mn-lt"/>
                <a:ea typeface="+mn-ea"/>
              </a:rPr>
              <a:t>604-613</a:t>
            </a:r>
            <a:r>
              <a:rPr lang="en-US" altLang="ja-JP" sz="1600" dirty="0">
                <a:solidFill>
                  <a:schemeClr val="tx2"/>
                </a:solidFill>
                <a:latin typeface="+mn-lt"/>
                <a:ea typeface="+mn-ea"/>
              </a:rPr>
              <a:t>, 1998.</a:t>
            </a:r>
          </a:p>
        </p:txBody>
      </p:sp>
      <p:sp>
        <p:nvSpPr>
          <p:cNvPr id="13" name="角丸四角形 12"/>
          <p:cNvSpPr/>
          <p:nvPr/>
        </p:nvSpPr>
        <p:spPr>
          <a:xfrm>
            <a:off x="6287814" y="3421720"/>
            <a:ext cx="1780457" cy="1048445"/>
          </a:xfrm>
          <a:prstGeom prst="roundRect">
            <a:avLst/>
          </a:prstGeom>
          <a:solidFill>
            <a:srgbClr val="D3FDF2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1800" dirty="0">
                <a:solidFill>
                  <a:schemeClr val="tx1"/>
                </a:solidFill>
              </a:rPr>
              <a:t>Function</a:t>
            </a:r>
            <a:r>
              <a:rPr lang="ja-JP" altLang="en-US" sz="1800" dirty="0">
                <a:solidFill>
                  <a:schemeClr val="tx1"/>
                </a:solidFill>
              </a:rPr>
              <a:t> </a:t>
            </a:r>
            <a:r>
              <a:rPr kumimoji="1" lang="en-US" altLang="ja-JP" sz="1800" dirty="0" smtClean="0">
                <a:solidFill>
                  <a:schemeClr val="tx1"/>
                </a:solidFill>
              </a:rPr>
              <a:t>A</a:t>
            </a:r>
          </a:p>
          <a:p>
            <a:pPr algn="ctr"/>
            <a:r>
              <a:rPr lang="en-US" altLang="ja-JP" sz="1800" dirty="0">
                <a:solidFill>
                  <a:schemeClr val="tx1"/>
                </a:solidFill>
              </a:rPr>
              <a:t>Function</a:t>
            </a:r>
            <a:r>
              <a:rPr lang="ja-JP" altLang="en-US" sz="1800" dirty="0">
                <a:solidFill>
                  <a:schemeClr val="tx1"/>
                </a:solidFill>
              </a:rPr>
              <a:t> </a:t>
            </a:r>
            <a:r>
              <a:rPr lang="en-US" altLang="ja-JP" sz="1800" dirty="0" smtClean="0">
                <a:solidFill>
                  <a:schemeClr val="tx1"/>
                </a:solidFill>
              </a:rPr>
              <a:t>D</a:t>
            </a:r>
          </a:p>
          <a:p>
            <a:pPr algn="ctr"/>
            <a:r>
              <a:rPr kumimoji="1" lang="en-US" altLang="ja-JP" sz="1800" dirty="0" smtClean="0">
                <a:solidFill>
                  <a:schemeClr val="tx1"/>
                </a:solidFill>
              </a:rPr>
              <a:t>Function F</a:t>
            </a:r>
            <a:endParaRPr kumimoji="1" lang="ja-JP" altLang="en-US" sz="1800" dirty="0">
              <a:solidFill>
                <a:schemeClr val="tx1"/>
              </a:solidFill>
            </a:endParaRPr>
          </a:p>
        </p:txBody>
      </p:sp>
      <p:sp>
        <p:nvSpPr>
          <p:cNvPr id="15" name="角丸四角形 14"/>
          <p:cNvSpPr/>
          <p:nvPr/>
        </p:nvSpPr>
        <p:spPr>
          <a:xfrm>
            <a:off x="6287813" y="4640473"/>
            <a:ext cx="1780457" cy="951433"/>
          </a:xfrm>
          <a:prstGeom prst="roundRect">
            <a:avLst/>
          </a:prstGeom>
          <a:solidFill>
            <a:srgbClr val="D3FDF2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1800" dirty="0">
                <a:solidFill>
                  <a:schemeClr val="tx1"/>
                </a:solidFill>
              </a:rPr>
              <a:t>Function</a:t>
            </a:r>
            <a:r>
              <a:rPr lang="ja-JP" altLang="en-US" sz="1800" dirty="0">
                <a:solidFill>
                  <a:schemeClr val="tx1"/>
                </a:solidFill>
              </a:rPr>
              <a:t> </a:t>
            </a:r>
            <a:r>
              <a:rPr lang="en-US" altLang="ja-JP" sz="1800" dirty="0" smtClean="0">
                <a:solidFill>
                  <a:schemeClr val="tx1"/>
                </a:solidFill>
              </a:rPr>
              <a:t>B</a:t>
            </a:r>
            <a:endParaRPr kumimoji="1" lang="en-US" altLang="ja-JP" sz="1800" dirty="0" smtClean="0">
              <a:solidFill>
                <a:schemeClr val="tx1"/>
              </a:solidFill>
            </a:endParaRPr>
          </a:p>
          <a:p>
            <a:pPr algn="ctr"/>
            <a:r>
              <a:rPr lang="en-US" altLang="ja-JP" sz="1800" dirty="0">
                <a:solidFill>
                  <a:schemeClr val="tx1"/>
                </a:solidFill>
              </a:rPr>
              <a:t>Function</a:t>
            </a:r>
            <a:r>
              <a:rPr lang="ja-JP" altLang="en-US" sz="1800" dirty="0">
                <a:solidFill>
                  <a:schemeClr val="tx1"/>
                </a:solidFill>
              </a:rPr>
              <a:t> </a:t>
            </a:r>
            <a:r>
              <a:rPr lang="en-US" altLang="ja-JP" sz="1800" dirty="0" smtClean="0">
                <a:solidFill>
                  <a:schemeClr val="tx1"/>
                </a:solidFill>
              </a:rPr>
              <a:t>C</a:t>
            </a:r>
          </a:p>
          <a:p>
            <a:pPr algn="ctr"/>
            <a:r>
              <a:rPr lang="en-US" altLang="ja-JP" sz="1800" dirty="0" smtClean="0">
                <a:solidFill>
                  <a:schemeClr val="tx1"/>
                </a:solidFill>
              </a:rPr>
              <a:t>Function E</a:t>
            </a:r>
          </a:p>
        </p:txBody>
      </p:sp>
    </p:spTree>
    <p:extLst>
      <p:ext uri="{BB962C8B-B14F-4D97-AF65-F5344CB8AC3E}">
        <p14:creationId xmlns:p14="http://schemas.microsoft.com/office/powerpoint/2010/main" val="2184322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ltHorz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STEP4: </a:t>
            </a:r>
            <a:r>
              <a:rPr kumimoji="1" lang="ja-JP" altLang="en-US" dirty="0" smtClean="0"/>
              <a:t>ベクトル間の類似度計算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79388" y="1268413"/>
            <a:ext cx="8785225" cy="1224483"/>
          </a:xfrm>
        </p:spPr>
        <p:txBody>
          <a:bodyPr/>
          <a:lstStyle/>
          <a:p>
            <a:r>
              <a:rPr kumimoji="1" lang="ja-JP" altLang="en-US" dirty="0" smtClean="0"/>
              <a:t>各クラスタ内で</a:t>
            </a:r>
            <a:r>
              <a:rPr lang="ja-JP" altLang="en-US" dirty="0"/>
              <a:t>特徴</a:t>
            </a:r>
            <a:r>
              <a:rPr kumimoji="1" lang="ja-JP" altLang="en-US" dirty="0" smtClean="0"/>
              <a:t>ベクトル間の類似度を計算</a:t>
            </a:r>
            <a:endParaRPr kumimoji="1" lang="en-US" altLang="ja-JP" dirty="0" smtClean="0"/>
          </a:p>
          <a:p>
            <a:pPr lvl="1"/>
            <a:r>
              <a:rPr lang="ja-JP" altLang="en-US" dirty="0" smtClean="0"/>
              <a:t>コサイン</a:t>
            </a:r>
            <a:r>
              <a:rPr lang="ja-JP" altLang="en-US" dirty="0"/>
              <a:t>類似度</a:t>
            </a:r>
            <a:r>
              <a:rPr lang="ja-JP" altLang="en-US" dirty="0" smtClean="0"/>
              <a:t>を利用</a:t>
            </a:r>
            <a:endParaRPr lang="en-US" altLang="ja-JP" dirty="0" smtClean="0"/>
          </a:p>
          <a:p>
            <a:pPr lvl="1"/>
            <a:r>
              <a:rPr lang="ja-JP" altLang="en-US" dirty="0"/>
              <a:t>特徴</a:t>
            </a:r>
            <a:r>
              <a:rPr lang="ja-JP" altLang="en-US" dirty="0" smtClean="0"/>
              <a:t>ベクトル          間の類似度の計算方法</a:t>
            </a:r>
            <a:endParaRPr lang="en-US" altLang="ja-JP" dirty="0" smtClean="0"/>
          </a:p>
          <a:p>
            <a:pPr marL="457200" lvl="1" indent="0">
              <a:buNone/>
            </a:pPr>
            <a:endParaRPr kumimoji="1" lang="ja-JP" altLang="en-US" dirty="0"/>
          </a:p>
        </p:txBody>
      </p:sp>
      <p:sp>
        <p:nvSpPr>
          <p:cNvPr id="6" name="右矢印 5"/>
          <p:cNvSpPr/>
          <p:nvPr/>
        </p:nvSpPr>
        <p:spPr bwMode="auto">
          <a:xfrm rot="5400000">
            <a:off x="4055241" y="3203615"/>
            <a:ext cx="691480" cy="3114346"/>
          </a:xfrm>
          <a:prstGeom prst="rightArrow">
            <a:avLst/>
          </a:prstGeom>
          <a:solidFill>
            <a:schemeClr val="bg2">
              <a:lumMod val="50000"/>
            </a:schemeClr>
          </a:solidFill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ＭＳ Ｐゴシック" pitchFamily="50" charset="-128"/>
            </a:endParaRPr>
          </a:p>
        </p:txBody>
      </p:sp>
      <p:sp>
        <p:nvSpPr>
          <p:cNvPr id="7" name="角丸四角形 6"/>
          <p:cNvSpPr/>
          <p:nvPr/>
        </p:nvSpPr>
        <p:spPr bwMode="auto">
          <a:xfrm>
            <a:off x="89123" y="5350792"/>
            <a:ext cx="8965753" cy="1108720"/>
          </a:xfrm>
          <a:prstGeom prst="roundRect">
            <a:avLst/>
          </a:pr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anchor="ctr"/>
          <a:lstStyle/>
          <a:p>
            <a:pPr algn="ctr">
              <a:defRPr/>
            </a:pPr>
            <a:r>
              <a:rPr lang="ja-JP" altLang="en-US" sz="3200" dirty="0" smtClean="0">
                <a:latin typeface="+mn-lt"/>
              </a:rPr>
              <a:t>閾値</a:t>
            </a:r>
            <a:r>
              <a:rPr lang="ja-JP" altLang="en-US" sz="3200" dirty="0"/>
              <a:t>（</a:t>
            </a:r>
            <a:r>
              <a:rPr lang="en-US" altLang="ja-JP" sz="3200" dirty="0"/>
              <a:t>0.9</a:t>
            </a:r>
            <a:r>
              <a:rPr lang="ja-JP" altLang="en-US" sz="3200" dirty="0"/>
              <a:t>）</a:t>
            </a:r>
            <a:r>
              <a:rPr lang="ja-JP" altLang="en-US" sz="3200" dirty="0" smtClean="0">
                <a:latin typeface="+mn-lt"/>
              </a:rPr>
              <a:t>以上であればクローンペアとして検出</a:t>
            </a:r>
            <a:endParaRPr lang="en-US" altLang="ja-JP" sz="3200" dirty="0">
              <a:latin typeface="+mn-lt"/>
            </a:endParaRPr>
          </a:p>
        </p:txBody>
      </p:sp>
      <p:graphicFrame>
        <p:nvGraphicFramePr>
          <p:cNvPr id="8" name="オブジェクト 7"/>
          <p:cNvGraphicFramePr>
            <a:graphicFrameLocks noChangeAspect="1"/>
          </p:cNvGraphicFramePr>
          <p:nvPr>
            <p:extLst/>
          </p:nvPr>
        </p:nvGraphicFramePr>
        <p:xfrm>
          <a:off x="2915816" y="2348880"/>
          <a:ext cx="819522" cy="55269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5" name="数式" r:id="rId4" imgW="342720" imgH="241200" progId="Equation.3">
                  <p:embed/>
                </p:oleObj>
              </mc:Choice>
              <mc:Fallback>
                <p:oleObj name="数式" r:id="rId4" imgW="342720" imgH="2412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915816" y="2348880"/>
                        <a:ext cx="819522" cy="55269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4" name="図 3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429892" y="2981494"/>
            <a:ext cx="5942177" cy="1352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8223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ltHorz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評価実験</a:t>
            </a:r>
            <a:endParaRPr kumimoji="1" lang="ja-JP" altLang="en-US" dirty="0"/>
          </a:p>
        </p:txBody>
      </p:sp>
      <p:sp>
        <p:nvSpPr>
          <p:cNvPr id="5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79388" y="1268413"/>
            <a:ext cx="8964612" cy="5040312"/>
          </a:xfrm>
        </p:spPr>
        <p:txBody>
          <a:bodyPr>
            <a:normAutofit/>
          </a:bodyPr>
          <a:lstStyle/>
          <a:p>
            <a:r>
              <a:rPr lang="ja-JP" altLang="en-US" sz="3600" dirty="0" smtClean="0"/>
              <a:t>実験</a:t>
            </a:r>
            <a:r>
              <a:rPr lang="en-US" altLang="ja-JP" sz="3600" dirty="0" smtClean="0"/>
              <a:t>1</a:t>
            </a:r>
            <a:r>
              <a:rPr lang="ja-JP" altLang="en-US" sz="3600" dirty="0" smtClean="0"/>
              <a:t>：</a:t>
            </a:r>
            <a:r>
              <a:rPr lang="ja-JP" altLang="en-US" sz="3200" dirty="0" smtClean="0"/>
              <a:t>ベンチマークを用いた</a:t>
            </a:r>
            <a:r>
              <a:rPr lang="ja-JP" altLang="en-US" sz="3200" dirty="0"/>
              <a:t>検出性</a:t>
            </a:r>
            <a:r>
              <a:rPr lang="ja-JP" altLang="en-US" sz="3200" dirty="0" smtClean="0"/>
              <a:t>の評価</a:t>
            </a:r>
            <a:endParaRPr lang="en-US" altLang="ja-JP" sz="3200" dirty="0" smtClean="0"/>
          </a:p>
          <a:p>
            <a:pPr lvl="1"/>
            <a:r>
              <a:rPr lang="ja-JP" altLang="en-US" dirty="0" smtClean="0"/>
              <a:t>本</a:t>
            </a:r>
            <a:r>
              <a:rPr lang="ja-JP" altLang="en-US" dirty="0"/>
              <a:t>手法</a:t>
            </a:r>
            <a:r>
              <a:rPr lang="ja-JP" altLang="en-US" dirty="0" smtClean="0"/>
              <a:t>でコードクローンを検出することができるか</a:t>
            </a:r>
            <a:endParaRPr lang="en-US" altLang="ja-JP" sz="2800" dirty="0" smtClean="0"/>
          </a:p>
          <a:p>
            <a:pPr lvl="4"/>
            <a:endParaRPr lang="en-US" altLang="ja-JP" dirty="0" smtClean="0"/>
          </a:p>
          <a:p>
            <a:r>
              <a:rPr lang="ja-JP" altLang="en-US" sz="3600" dirty="0" smtClean="0"/>
              <a:t>実験</a:t>
            </a:r>
            <a:r>
              <a:rPr lang="en-US" altLang="ja-JP" sz="3600" dirty="0" smtClean="0"/>
              <a:t>2</a:t>
            </a:r>
            <a:r>
              <a:rPr lang="ja-JP" altLang="en-US" sz="3600" dirty="0" smtClean="0"/>
              <a:t>：</a:t>
            </a:r>
            <a:r>
              <a:rPr lang="ja-JP" altLang="en-US" sz="3200" dirty="0" smtClean="0"/>
              <a:t>既存手法との比較実験</a:t>
            </a:r>
            <a:endParaRPr lang="en-US" altLang="ja-JP" sz="3200" dirty="0" smtClean="0"/>
          </a:p>
          <a:p>
            <a:pPr lvl="1"/>
            <a:r>
              <a:rPr lang="ja-JP" altLang="en-US" dirty="0" smtClean="0"/>
              <a:t>検出時間と検出精度の比較</a:t>
            </a:r>
            <a:endParaRPr lang="en-US" altLang="ja-JP" dirty="0" smtClean="0"/>
          </a:p>
          <a:p>
            <a:pPr lvl="7"/>
            <a:endParaRPr lang="en-US" altLang="ja-JP" sz="2400" dirty="0" smtClean="0"/>
          </a:p>
          <a:p>
            <a:r>
              <a:rPr lang="ja-JP" altLang="en-US" sz="3600" dirty="0" smtClean="0"/>
              <a:t>実験</a:t>
            </a:r>
            <a:r>
              <a:rPr lang="en-US" altLang="ja-JP" sz="3600" dirty="0" smtClean="0"/>
              <a:t>3</a:t>
            </a:r>
            <a:r>
              <a:rPr lang="ja-JP" altLang="en-US" sz="3600" dirty="0" smtClean="0"/>
              <a:t>：</a:t>
            </a:r>
            <a:r>
              <a:rPr lang="ja-JP" altLang="en-US" sz="3200" dirty="0" smtClean="0"/>
              <a:t>検出したコードクローンの調査</a:t>
            </a:r>
            <a:endParaRPr lang="en-US" altLang="ja-JP" sz="3200" dirty="0" smtClean="0"/>
          </a:p>
          <a:p>
            <a:pPr lvl="1"/>
            <a:r>
              <a:rPr lang="ja-JP" altLang="en-US" sz="2800" dirty="0" smtClean="0"/>
              <a:t>本</a:t>
            </a:r>
            <a:r>
              <a:rPr lang="ja-JP" altLang="en-US" sz="2800" dirty="0"/>
              <a:t>手法</a:t>
            </a:r>
            <a:r>
              <a:rPr lang="ja-JP" altLang="en-US" sz="2800" dirty="0" smtClean="0"/>
              <a:t>でどのようなタイプ</a:t>
            </a:r>
            <a:r>
              <a:rPr lang="en-US" altLang="ja-JP" sz="2800" dirty="0" smtClean="0"/>
              <a:t>4</a:t>
            </a:r>
            <a:r>
              <a:rPr lang="ja-JP" altLang="en-US" sz="2800" dirty="0" smtClean="0"/>
              <a:t>のコードクローンを検出できたか</a:t>
            </a:r>
            <a:endParaRPr lang="en-US" altLang="ja-JP" sz="2800" dirty="0" smtClean="0"/>
          </a:p>
        </p:txBody>
      </p:sp>
    </p:spTree>
    <p:extLst>
      <p:ext uri="{BB962C8B-B14F-4D97-AF65-F5344CB8AC3E}">
        <p14:creationId xmlns:p14="http://schemas.microsoft.com/office/powerpoint/2010/main" val="2269979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ltHorz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実験</a:t>
            </a:r>
            <a:r>
              <a:rPr lang="en-US" altLang="ja-JP" dirty="0" smtClean="0"/>
              <a:t>1</a:t>
            </a:r>
            <a:r>
              <a:rPr lang="ja-JP" altLang="en-US" dirty="0" smtClean="0"/>
              <a:t>：検出性の評価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63363" y="1340768"/>
            <a:ext cx="8964613" cy="5040312"/>
          </a:xfrm>
        </p:spPr>
        <p:txBody>
          <a:bodyPr/>
          <a:lstStyle/>
          <a:p>
            <a:r>
              <a:rPr lang="en-US" altLang="ja-JP" dirty="0" smtClean="0"/>
              <a:t>Roy</a:t>
            </a:r>
            <a:r>
              <a:rPr lang="ja-JP" altLang="en-US" dirty="0" err="1" smtClean="0"/>
              <a:t>らのベンチ</a:t>
            </a:r>
            <a:r>
              <a:rPr lang="ja-JP" altLang="en-US" dirty="0" smtClean="0"/>
              <a:t>マーク</a:t>
            </a:r>
            <a:r>
              <a:rPr lang="en-US" altLang="ja-JP" dirty="0" smtClean="0"/>
              <a:t>[5]</a:t>
            </a:r>
            <a:r>
              <a:rPr lang="ja-JP" altLang="en-US" dirty="0" smtClean="0"/>
              <a:t>を利用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タイプ</a:t>
            </a:r>
            <a:r>
              <a:rPr lang="en-US" altLang="ja-JP" dirty="0" smtClean="0"/>
              <a:t>1-</a:t>
            </a:r>
            <a:r>
              <a:rPr lang="ja-JP" altLang="en-US" dirty="0" smtClean="0"/>
              <a:t>タイプ</a:t>
            </a:r>
            <a:r>
              <a:rPr lang="en-US" altLang="ja-JP" dirty="0" smtClean="0"/>
              <a:t>4</a:t>
            </a:r>
            <a:r>
              <a:rPr lang="ja-JP" altLang="en-US" dirty="0" smtClean="0"/>
              <a:t>の</a:t>
            </a:r>
            <a:r>
              <a:rPr lang="en-US" altLang="ja-JP" dirty="0" smtClean="0"/>
              <a:t>16</a:t>
            </a:r>
            <a:r>
              <a:rPr lang="ja-JP" altLang="en-US" dirty="0" smtClean="0"/>
              <a:t>個のクローンペアが用意</a:t>
            </a:r>
            <a:endParaRPr lang="en-US" altLang="ja-JP" dirty="0" smtClean="0"/>
          </a:p>
          <a:p>
            <a:pPr marL="457200" lvl="1" indent="0">
              <a:buNone/>
            </a:pPr>
            <a:endParaRPr kumimoji="1" lang="en-US" altLang="ja-JP" dirty="0" smtClean="0"/>
          </a:p>
        </p:txBody>
      </p:sp>
      <p:sp>
        <p:nvSpPr>
          <p:cNvPr id="5" name="角丸四角形 4"/>
          <p:cNvSpPr/>
          <p:nvPr/>
        </p:nvSpPr>
        <p:spPr bwMode="auto">
          <a:xfrm>
            <a:off x="179388" y="4509120"/>
            <a:ext cx="8641085" cy="1008112"/>
          </a:xfrm>
          <a:prstGeom prst="roundRect">
            <a:avLst/>
          </a:prstGeom>
          <a:solidFill>
            <a:srgbClr val="FBDEB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anchor="ctr"/>
          <a:lstStyle/>
          <a:p>
            <a:pPr algn="ctr">
              <a:defRPr/>
            </a:pPr>
            <a:r>
              <a:rPr lang="ja-JP" altLang="en-US" sz="3200" dirty="0" smtClean="0">
                <a:latin typeface="+mn-lt"/>
              </a:rPr>
              <a:t>全タイプのコードクローンを検出することを確認</a:t>
            </a:r>
            <a:endParaRPr lang="en-US" altLang="ja-JP" sz="3200" dirty="0">
              <a:latin typeface="+mn-lt"/>
            </a:endParaRPr>
          </a:p>
        </p:txBody>
      </p:sp>
      <p:graphicFrame>
        <p:nvGraphicFramePr>
          <p:cNvPr id="6" name="表 5"/>
          <p:cNvGraphicFramePr>
            <a:graphicFrameLocks noGrp="1"/>
          </p:cNvGraphicFramePr>
          <p:nvPr>
            <p:extLst/>
          </p:nvPr>
        </p:nvGraphicFramePr>
        <p:xfrm>
          <a:off x="486629" y="2636912"/>
          <a:ext cx="7848946" cy="1554480"/>
        </p:xfrm>
        <a:graphic>
          <a:graphicData uri="http://schemas.openxmlformats.org/drawingml/2006/table">
            <a:tbl>
              <a:tblPr firstRow="1" firstCol="1">
                <a:tableStyleId>{93296810-A885-4BE3-A3E7-6D5BEEA58F35}</a:tableStyleId>
              </a:tblPr>
              <a:tblGrid>
                <a:gridCol w="2288087"/>
                <a:gridCol w="1322854"/>
                <a:gridCol w="1411044"/>
                <a:gridCol w="1327727"/>
                <a:gridCol w="1499234"/>
              </a:tblGrid>
              <a:tr h="396240">
                <a:tc>
                  <a:txBody>
                    <a:bodyPr/>
                    <a:lstStyle/>
                    <a:p>
                      <a:pPr algn="ctr"/>
                      <a:endParaRPr kumimoji="1" lang="ja-JP" alt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800" dirty="0" smtClean="0"/>
                        <a:t>タイプ</a:t>
                      </a:r>
                      <a:r>
                        <a:rPr kumimoji="1" lang="en-US" altLang="ja-JP" sz="2800" dirty="0" smtClean="0"/>
                        <a:t>1</a:t>
                      </a:r>
                      <a:endParaRPr kumimoji="1" lang="ja-JP" alt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800" dirty="0" smtClean="0"/>
                        <a:t>タイプ</a:t>
                      </a:r>
                      <a:r>
                        <a:rPr kumimoji="1" lang="en-US" altLang="ja-JP" sz="2800" dirty="0" smtClean="0"/>
                        <a:t>2</a:t>
                      </a:r>
                      <a:endParaRPr kumimoji="1" lang="ja-JP" alt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800" dirty="0" smtClean="0"/>
                        <a:t>タイプ</a:t>
                      </a:r>
                      <a:r>
                        <a:rPr kumimoji="1" lang="en-US" altLang="ja-JP" sz="2800" dirty="0" smtClean="0"/>
                        <a:t>3</a:t>
                      </a:r>
                      <a:endParaRPr kumimoji="1" lang="ja-JP" alt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800" dirty="0" smtClean="0"/>
                        <a:t>タイプ</a:t>
                      </a:r>
                      <a:r>
                        <a:rPr kumimoji="1" lang="en-US" altLang="ja-JP" sz="2800" dirty="0" smtClean="0"/>
                        <a:t>4</a:t>
                      </a:r>
                      <a:endParaRPr kumimoji="1" lang="ja-JP" altLang="en-US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800" dirty="0" smtClean="0"/>
                        <a:t>ベンチマーク</a:t>
                      </a:r>
                      <a:endParaRPr kumimoji="1" lang="ja-JP" alt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dirty="0" smtClean="0"/>
                        <a:t>3</a:t>
                      </a:r>
                      <a:endParaRPr kumimoji="1" lang="ja-JP" alt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dirty="0" smtClean="0"/>
                        <a:t>4</a:t>
                      </a:r>
                      <a:endParaRPr kumimoji="1" lang="ja-JP" alt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dirty="0" smtClean="0"/>
                        <a:t>5</a:t>
                      </a:r>
                      <a:endParaRPr kumimoji="1" lang="ja-JP" alt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dirty="0" smtClean="0"/>
                        <a:t>4</a:t>
                      </a:r>
                      <a:endParaRPr kumimoji="1" lang="ja-JP" altLang="en-US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800" dirty="0" smtClean="0"/>
                        <a:t>検出結果</a:t>
                      </a:r>
                      <a:endParaRPr kumimoji="1" lang="ja-JP" alt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dirty="0" smtClean="0"/>
                        <a:t>3</a:t>
                      </a:r>
                      <a:endParaRPr kumimoji="1" lang="ja-JP" alt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dirty="0" smtClean="0"/>
                        <a:t>2</a:t>
                      </a:r>
                      <a:endParaRPr kumimoji="1" lang="ja-JP" alt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dirty="0" smtClean="0"/>
                        <a:t>5</a:t>
                      </a:r>
                      <a:endParaRPr kumimoji="1" lang="ja-JP" alt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dirty="0" smtClean="0"/>
                        <a:t>4</a:t>
                      </a:r>
                      <a:endParaRPr kumimoji="1" lang="ja-JP" altLang="en-US" sz="28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183199" y="5732462"/>
            <a:ext cx="8856539" cy="523220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ja-JP" sz="1400" dirty="0" smtClean="0">
                <a:solidFill>
                  <a:schemeClr val="tx2"/>
                </a:solidFill>
                <a:latin typeface="+mn-lt"/>
                <a:ea typeface="+mn-ea"/>
              </a:rPr>
              <a:t>[5] C. K</a:t>
            </a:r>
            <a:r>
              <a:rPr lang="en-US" altLang="ja-JP" sz="1400" dirty="0">
                <a:solidFill>
                  <a:schemeClr val="tx2"/>
                </a:solidFill>
                <a:latin typeface="+mn-lt"/>
                <a:ea typeface="+mn-ea"/>
              </a:rPr>
              <a:t>. Roy, </a:t>
            </a:r>
            <a:r>
              <a:rPr lang="en-US" altLang="ja-JP" sz="1400" dirty="0" smtClean="0">
                <a:solidFill>
                  <a:schemeClr val="tx2"/>
                </a:solidFill>
                <a:latin typeface="+mn-lt"/>
                <a:ea typeface="+mn-ea"/>
              </a:rPr>
              <a:t>J. </a:t>
            </a:r>
            <a:r>
              <a:rPr lang="en-US" altLang="ja-JP" sz="1400" dirty="0">
                <a:solidFill>
                  <a:schemeClr val="tx2"/>
                </a:solidFill>
                <a:latin typeface="+mn-lt"/>
                <a:ea typeface="+mn-ea"/>
              </a:rPr>
              <a:t>R. </a:t>
            </a:r>
            <a:r>
              <a:rPr lang="en-US" altLang="ja-JP" sz="1400" dirty="0" err="1">
                <a:solidFill>
                  <a:schemeClr val="tx2"/>
                </a:solidFill>
                <a:latin typeface="+mn-lt"/>
                <a:ea typeface="+mn-ea"/>
              </a:rPr>
              <a:t>Cordy</a:t>
            </a:r>
            <a:r>
              <a:rPr lang="en-US" altLang="ja-JP" sz="1400" dirty="0">
                <a:solidFill>
                  <a:schemeClr val="tx2"/>
                </a:solidFill>
                <a:latin typeface="+mn-lt"/>
                <a:ea typeface="+mn-ea"/>
              </a:rPr>
              <a:t>, </a:t>
            </a:r>
            <a:r>
              <a:rPr lang="en-US" altLang="ja-JP" sz="1400" dirty="0" smtClean="0">
                <a:solidFill>
                  <a:schemeClr val="tx2"/>
                </a:solidFill>
                <a:latin typeface="+mn-lt"/>
                <a:ea typeface="+mn-ea"/>
              </a:rPr>
              <a:t> R. </a:t>
            </a:r>
            <a:r>
              <a:rPr lang="en-US" altLang="ja-JP" sz="1400" dirty="0" err="1">
                <a:solidFill>
                  <a:schemeClr val="tx2"/>
                </a:solidFill>
                <a:latin typeface="+mn-lt"/>
                <a:ea typeface="+mn-ea"/>
              </a:rPr>
              <a:t>Koschke</a:t>
            </a:r>
            <a:r>
              <a:rPr lang="en-US" altLang="ja-JP" sz="1400" dirty="0">
                <a:solidFill>
                  <a:schemeClr val="tx2"/>
                </a:solidFill>
                <a:latin typeface="+mn-lt"/>
                <a:ea typeface="+mn-ea"/>
              </a:rPr>
              <a:t>. </a:t>
            </a:r>
            <a:r>
              <a:rPr lang="en-US" altLang="ja-JP" sz="1400" dirty="0" smtClean="0">
                <a:solidFill>
                  <a:schemeClr val="tx2"/>
                </a:solidFill>
                <a:latin typeface="+mn-lt"/>
                <a:ea typeface="+mn-ea"/>
              </a:rPr>
              <a:t>Comparison and </a:t>
            </a:r>
            <a:r>
              <a:rPr lang="en-US" altLang="ja-JP" sz="1400" dirty="0">
                <a:solidFill>
                  <a:schemeClr val="tx2"/>
                </a:solidFill>
                <a:latin typeface="+mn-lt"/>
                <a:ea typeface="+mn-ea"/>
              </a:rPr>
              <a:t>evaluation of code clone detection techniques and tools: a </a:t>
            </a:r>
            <a:r>
              <a:rPr lang="en-US" altLang="ja-JP" sz="1400" dirty="0" smtClean="0">
                <a:solidFill>
                  <a:schemeClr val="tx2"/>
                </a:solidFill>
                <a:latin typeface="+mn-lt"/>
                <a:ea typeface="+mn-ea"/>
              </a:rPr>
              <a:t>qualitative approach</a:t>
            </a:r>
            <a:r>
              <a:rPr lang="en-US" altLang="ja-JP" sz="1400" dirty="0">
                <a:solidFill>
                  <a:schemeClr val="tx2"/>
                </a:solidFill>
                <a:latin typeface="+mn-lt"/>
                <a:ea typeface="+mn-ea"/>
              </a:rPr>
              <a:t>. Science of Computer Programming, Vol. 74, No. 7, </a:t>
            </a:r>
            <a:r>
              <a:rPr lang="en-US" altLang="ja-JP" sz="1400" dirty="0" smtClean="0">
                <a:solidFill>
                  <a:schemeClr val="tx2"/>
                </a:solidFill>
                <a:latin typeface="+mn-lt"/>
                <a:ea typeface="+mn-ea"/>
              </a:rPr>
              <a:t>pp.470-495</a:t>
            </a:r>
            <a:r>
              <a:rPr lang="en-US" altLang="ja-JP" sz="1400" dirty="0">
                <a:solidFill>
                  <a:schemeClr val="tx2"/>
                </a:solidFill>
                <a:latin typeface="+mn-lt"/>
                <a:ea typeface="+mn-ea"/>
              </a:rPr>
              <a:t>, 2009</a:t>
            </a:r>
            <a:r>
              <a:rPr lang="en-US" altLang="ja-JP" sz="1400" dirty="0" smtClean="0">
                <a:solidFill>
                  <a:schemeClr val="tx2"/>
                </a:solidFill>
                <a:latin typeface="+mn-lt"/>
                <a:ea typeface="+mn-ea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500596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ltHorz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実験</a:t>
            </a:r>
            <a:r>
              <a:rPr kumimoji="1" lang="en-US" altLang="ja-JP" dirty="0" smtClean="0"/>
              <a:t>2</a:t>
            </a:r>
            <a:r>
              <a:rPr kumimoji="1" lang="ja-JP" altLang="en-US" dirty="0" smtClean="0"/>
              <a:t>：既存手法との比較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8775" y="1268760"/>
            <a:ext cx="8785225" cy="5040312"/>
          </a:xfrm>
        </p:spPr>
        <p:txBody>
          <a:bodyPr/>
          <a:lstStyle/>
          <a:p>
            <a:r>
              <a:rPr lang="ja-JP" altLang="en-US" dirty="0" smtClean="0"/>
              <a:t>メモリ</a:t>
            </a:r>
            <a:r>
              <a:rPr lang="ja-JP" altLang="en-US" dirty="0"/>
              <a:t>ベース</a:t>
            </a:r>
            <a:r>
              <a:rPr lang="ja-JP" altLang="en-US" dirty="0" smtClean="0"/>
              <a:t>の検出ツール</a:t>
            </a:r>
            <a:r>
              <a:rPr lang="en-US" altLang="ja-JP" dirty="0" err="1" smtClean="0"/>
              <a:t>MeCC</a:t>
            </a:r>
            <a:r>
              <a:rPr lang="ja-JP" altLang="en-US" dirty="0" smtClean="0"/>
              <a:t>と比較</a:t>
            </a:r>
            <a:endParaRPr lang="en-US" altLang="ja-JP" dirty="0" smtClean="0"/>
          </a:p>
          <a:p>
            <a:pPr lvl="1"/>
            <a:r>
              <a:rPr kumimoji="1" lang="ja-JP" altLang="en-US" dirty="0" smtClean="0"/>
              <a:t>タイプ</a:t>
            </a:r>
            <a:r>
              <a:rPr kumimoji="1" lang="en-US" altLang="ja-JP" dirty="0" smtClean="0"/>
              <a:t>1-</a:t>
            </a:r>
            <a:r>
              <a:rPr kumimoji="1" lang="ja-JP" altLang="en-US" dirty="0" smtClean="0"/>
              <a:t>タイプ</a:t>
            </a:r>
            <a:r>
              <a:rPr kumimoji="1" lang="en-US" altLang="ja-JP" dirty="0" smtClean="0"/>
              <a:t>4</a:t>
            </a:r>
            <a:r>
              <a:rPr kumimoji="1" lang="ja-JP" altLang="en-US" dirty="0" smtClean="0"/>
              <a:t>の関数単位のコードクローン検出</a:t>
            </a:r>
            <a:endParaRPr kumimoji="1" lang="en-US" altLang="ja-JP" dirty="0" smtClean="0"/>
          </a:p>
          <a:p>
            <a:r>
              <a:rPr lang="en-US" altLang="ja-JP" dirty="0" err="1" smtClean="0"/>
              <a:t>MeCC</a:t>
            </a:r>
            <a:r>
              <a:rPr lang="ja-JP" altLang="en-US" dirty="0" smtClean="0"/>
              <a:t>の評価実験で利用された</a:t>
            </a:r>
            <a:r>
              <a:rPr lang="en-US" altLang="ja-JP" dirty="0" smtClean="0"/>
              <a:t>OSS</a:t>
            </a:r>
            <a:r>
              <a:rPr lang="ja-JP" altLang="en-US" dirty="0" smtClean="0"/>
              <a:t>に適用</a:t>
            </a:r>
            <a:endParaRPr lang="en-US" altLang="ja-JP" dirty="0" smtClean="0"/>
          </a:p>
          <a:p>
            <a:pPr lvl="1"/>
            <a:r>
              <a:rPr kumimoji="1" lang="ja-JP" altLang="en-US" dirty="0" smtClean="0"/>
              <a:t>検出精度・検出時間を比較</a:t>
            </a:r>
            <a:endParaRPr kumimoji="1" lang="ja-JP" altLang="en-US" dirty="0"/>
          </a:p>
        </p:txBody>
      </p:sp>
      <p:graphicFrame>
        <p:nvGraphicFramePr>
          <p:cNvPr id="4" name="表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895630"/>
              </p:ext>
            </p:extLst>
          </p:nvPr>
        </p:nvGraphicFramePr>
        <p:xfrm>
          <a:off x="827583" y="3645024"/>
          <a:ext cx="7776865" cy="2072640"/>
        </p:xfrm>
        <a:graphic>
          <a:graphicData uri="http://schemas.openxmlformats.org/drawingml/2006/table">
            <a:tbl>
              <a:tblPr firstRow="1">
                <a:tableStyleId>{93296810-A885-4BE3-A3E7-6D5BEEA58F35}</a:tableStyleId>
              </a:tblPr>
              <a:tblGrid>
                <a:gridCol w="3024337"/>
                <a:gridCol w="1224136"/>
                <a:gridCol w="1944216"/>
                <a:gridCol w="1584176"/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800" dirty="0" smtClean="0"/>
                        <a:t>プロジェクト名</a:t>
                      </a:r>
                      <a:endParaRPr kumimoji="1" lang="ja-JP" alt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800" dirty="0" smtClean="0"/>
                        <a:t>言語</a:t>
                      </a:r>
                      <a:endParaRPr kumimoji="1" lang="ja-JP" alt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800" dirty="0" smtClean="0"/>
                        <a:t>サイズ</a:t>
                      </a:r>
                      <a:endParaRPr kumimoji="1" lang="ja-JP" alt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800" dirty="0" smtClean="0"/>
                        <a:t>バージョン</a:t>
                      </a:r>
                      <a:endParaRPr kumimoji="1" lang="ja-JP" altLang="en-US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smtClean="0"/>
                        <a:t>Apache</a:t>
                      </a:r>
                      <a:r>
                        <a:rPr kumimoji="1" lang="en-US" altLang="ja-JP" sz="2800" baseline="0" smtClean="0"/>
                        <a:t>HTTPD</a:t>
                      </a:r>
                      <a:endParaRPr kumimoji="1" lang="ja-JP" alt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dirty="0" smtClean="0"/>
                        <a:t>C</a:t>
                      </a:r>
                      <a:endParaRPr kumimoji="1" lang="ja-JP" alt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dirty="0" smtClean="0"/>
                        <a:t>343KLOC</a:t>
                      </a:r>
                      <a:endParaRPr kumimoji="1" lang="ja-JP" alt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dirty="0" smtClean="0"/>
                        <a:t>2.2.14</a:t>
                      </a:r>
                      <a:endParaRPr kumimoji="1" lang="ja-JP" altLang="en-US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dirty="0" smtClean="0"/>
                        <a:t>Python</a:t>
                      </a:r>
                      <a:endParaRPr kumimoji="1" lang="ja-JP" alt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dirty="0" smtClean="0"/>
                        <a:t>C</a:t>
                      </a:r>
                      <a:endParaRPr kumimoji="1" lang="ja-JP" alt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dirty="0" smtClean="0"/>
                        <a:t>435KLOC</a:t>
                      </a:r>
                      <a:endParaRPr kumimoji="1" lang="ja-JP" alt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dirty="0" smtClean="0"/>
                        <a:t>2.5.1</a:t>
                      </a:r>
                      <a:endParaRPr kumimoji="1" lang="ja-JP" altLang="en-US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dirty="0" err="1" smtClean="0"/>
                        <a:t>PostgreSQL</a:t>
                      </a:r>
                      <a:endParaRPr kumimoji="1" lang="ja-JP" alt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dirty="0" smtClean="0"/>
                        <a:t>C</a:t>
                      </a:r>
                      <a:endParaRPr kumimoji="1" lang="ja-JP" alt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dirty="0" smtClean="0"/>
                        <a:t>937KLOC</a:t>
                      </a:r>
                      <a:endParaRPr kumimoji="1" lang="ja-JP" alt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dirty="0" smtClean="0"/>
                        <a:t>8.5.1</a:t>
                      </a:r>
                      <a:endParaRPr kumimoji="1" lang="ja-JP" altLang="en-US" sz="28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21874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ltHorz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検出精度の比較結果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79388" y="1268413"/>
            <a:ext cx="8785225" cy="648419"/>
          </a:xfrm>
        </p:spPr>
        <p:txBody>
          <a:bodyPr/>
          <a:lstStyle/>
          <a:p>
            <a:r>
              <a:rPr lang="ja-JP" altLang="en-US" dirty="0" smtClean="0"/>
              <a:t>適合率と各タイプの正解検出数を比較</a:t>
            </a:r>
            <a:endParaRPr lang="en-US" altLang="ja-JP" dirty="0" smtClean="0"/>
          </a:p>
        </p:txBody>
      </p:sp>
      <p:graphicFrame>
        <p:nvGraphicFramePr>
          <p:cNvPr id="5" name="表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9284617"/>
              </p:ext>
            </p:extLst>
          </p:nvPr>
        </p:nvGraphicFramePr>
        <p:xfrm>
          <a:off x="827584" y="1844824"/>
          <a:ext cx="7200799" cy="2838450"/>
        </p:xfrm>
        <a:graphic>
          <a:graphicData uri="http://schemas.openxmlformats.org/drawingml/2006/table">
            <a:tbl>
              <a:tblPr firstRow="1" firstCol="1">
                <a:tableStyleId>{93296810-A885-4BE3-A3E7-6D5BEEA58F35}</a:tableStyleId>
              </a:tblPr>
              <a:tblGrid>
                <a:gridCol w="983479"/>
                <a:gridCol w="1639131"/>
                <a:gridCol w="1229348"/>
                <a:gridCol w="901522"/>
                <a:gridCol w="886221"/>
                <a:gridCol w="780549"/>
                <a:gridCol w="780549"/>
              </a:tblGrid>
              <a:tr h="171450">
                <a:tc rowSpan="2">
                  <a:txBody>
                    <a:bodyPr/>
                    <a:lstStyle/>
                    <a:p>
                      <a:pPr algn="ctr" fontAlgn="ctr"/>
                      <a:endParaRPr lang="ja-JP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ja-JP" altLang="en-US" sz="1800" u="none" strike="noStrike" dirty="0" smtClean="0">
                          <a:effectLst/>
                        </a:rPr>
                        <a:t>プロジェクト名</a:t>
                      </a:r>
                      <a:endParaRPr lang="ja-JP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ja-JP" altLang="en-US" sz="18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ＭＳ Ｐゴシック"/>
                        </a:rPr>
                        <a:t>適合率</a:t>
                      </a:r>
                      <a:endParaRPr lang="en-US" sz="1800" b="0" i="0" u="none" strike="noStrike" dirty="0">
                        <a:solidFill>
                          <a:schemeClr val="bg1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ja-JP" altLang="en-US" sz="18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ＭＳ Ｐゴシック"/>
                        </a:rPr>
                        <a:t>検出クローン</a:t>
                      </a:r>
                      <a:endParaRPr lang="en-US" sz="1800" b="0" i="0" u="none" strike="noStrike" dirty="0">
                        <a:solidFill>
                          <a:schemeClr val="bg1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171450">
                <a:tc vMerge="1">
                  <a:txBody>
                    <a:bodyPr/>
                    <a:lstStyle/>
                    <a:p>
                      <a:pPr algn="l" fontAlgn="ctr"/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800" u="none" strike="noStrike" dirty="0">
                          <a:effectLst/>
                        </a:rPr>
                        <a:t>タイプ</a:t>
                      </a:r>
                      <a:r>
                        <a:rPr lang="en-US" altLang="ja-JP" sz="1800" u="none" strike="noStrike" dirty="0">
                          <a:effectLst/>
                        </a:rPr>
                        <a:t>1</a:t>
                      </a:r>
                      <a:endParaRPr lang="en-US" altLang="ja-JP" sz="18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800" u="none" strike="noStrike">
                          <a:effectLst/>
                        </a:rPr>
                        <a:t>タイプ</a:t>
                      </a:r>
                      <a:r>
                        <a:rPr lang="en-US" altLang="ja-JP" sz="1800" u="none" strike="noStrike">
                          <a:effectLst/>
                        </a:rPr>
                        <a:t>2</a:t>
                      </a:r>
                      <a:endParaRPr lang="en-US" altLang="ja-JP" sz="18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800" u="none" strike="noStrike">
                          <a:effectLst/>
                        </a:rPr>
                        <a:t>タイプ</a:t>
                      </a:r>
                      <a:r>
                        <a:rPr lang="en-US" altLang="ja-JP" sz="1800" u="none" strike="noStrike">
                          <a:effectLst/>
                        </a:rPr>
                        <a:t>3</a:t>
                      </a:r>
                      <a:endParaRPr lang="en-US" altLang="ja-JP" sz="18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800" u="none" strike="noStrike">
                          <a:effectLst/>
                        </a:rPr>
                        <a:t>タイプ</a:t>
                      </a:r>
                      <a:r>
                        <a:rPr lang="en-US" altLang="ja-JP" sz="1800" u="none" strike="noStrike">
                          <a:effectLst/>
                        </a:rPr>
                        <a:t>4</a:t>
                      </a:r>
                      <a:endParaRPr lang="en-US" altLang="ja-JP" sz="18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</a:tr>
              <a:tr h="171450"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ja-JP" altLang="en-US" sz="1800" u="none" strike="noStrike" dirty="0">
                          <a:effectLst/>
                        </a:rPr>
                        <a:t>本手法</a:t>
                      </a:r>
                      <a:endParaRPr lang="ja-JP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 dirty="0" err="1">
                          <a:effectLst/>
                        </a:rPr>
                        <a:t>ApacheHTTPD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u="none" strike="noStrike" dirty="0">
                          <a:effectLst/>
                        </a:rPr>
                        <a:t>95.4%</a:t>
                      </a:r>
                      <a:endParaRPr lang="en-US" altLang="ja-JP" sz="18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u="none" strike="noStrike" dirty="0">
                          <a:effectLst/>
                        </a:rPr>
                        <a:t>71</a:t>
                      </a:r>
                      <a:endParaRPr lang="en-US" altLang="ja-JP" sz="18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u="none" strike="noStrike" dirty="0">
                          <a:effectLst/>
                        </a:rPr>
                        <a:t>100</a:t>
                      </a:r>
                      <a:endParaRPr lang="en-US" altLang="ja-JP" sz="18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u="none" strike="noStrike" dirty="0">
                          <a:effectLst/>
                        </a:rPr>
                        <a:t>190</a:t>
                      </a:r>
                      <a:endParaRPr lang="en-US" altLang="ja-JP" sz="18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u="none" strike="noStrike" dirty="0">
                          <a:effectLst/>
                        </a:rPr>
                        <a:t>11</a:t>
                      </a:r>
                      <a:endParaRPr lang="en-US" altLang="ja-JP" sz="18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</a:tr>
              <a:tr h="17145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 dirty="0">
                          <a:effectLst/>
                        </a:rPr>
                        <a:t>Python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u="none" strike="noStrike" dirty="0">
                          <a:effectLst/>
                        </a:rPr>
                        <a:t>94.5%</a:t>
                      </a:r>
                      <a:endParaRPr lang="en-US" altLang="ja-JP" sz="18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u="none" strike="noStrike" dirty="0">
                          <a:effectLst/>
                        </a:rPr>
                        <a:t>19</a:t>
                      </a:r>
                      <a:endParaRPr lang="en-US" altLang="ja-JP" sz="18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u="none" strike="noStrike" dirty="0">
                          <a:effectLst/>
                        </a:rPr>
                        <a:t>103</a:t>
                      </a:r>
                      <a:endParaRPr lang="en-US" altLang="ja-JP" sz="18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u="none" strike="noStrike" dirty="0">
                          <a:effectLst/>
                        </a:rPr>
                        <a:t>159</a:t>
                      </a:r>
                      <a:endParaRPr lang="en-US" altLang="ja-JP" sz="18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u="none" strike="noStrike" dirty="0">
                          <a:effectLst/>
                        </a:rPr>
                        <a:t>21</a:t>
                      </a:r>
                      <a:endParaRPr lang="en-US" altLang="ja-JP" sz="18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</a:tr>
              <a:tr h="17145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PostgreSQL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u="none" strike="noStrike" dirty="0">
                          <a:effectLst/>
                        </a:rPr>
                        <a:t>94.7%</a:t>
                      </a:r>
                      <a:endParaRPr lang="en-US" altLang="ja-JP" sz="18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u="none" strike="noStrike" dirty="0">
                          <a:effectLst/>
                        </a:rPr>
                        <a:t>57</a:t>
                      </a:r>
                      <a:endParaRPr lang="en-US" altLang="ja-JP" sz="18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u="none" strike="noStrike">
                          <a:effectLst/>
                        </a:rPr>
                        <a:t>230</a:t>
                      </a:r>
                      <a:endParaRPr lang="en-US" altLang="ja-JP" sz="18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u="none" strike="noStrike" dirty="0">
                          <a:effectLst/>
                        </a:rPr>
                        <a:t>341</a:t>
                      </a:r>
                      <a:endParaRPr lang="en-US" altLang="ja-JP" sz="18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u="none" strike="noStrike" dirty="0">
                          <a:effectLst/>
                        </a:rPr>
                        <a:t>17</a:t>
                      </a:r>
                      <a:endParaRPr lang="en-US" altLang="ja-JP" sz="18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</a:tr>
              <a:tr h="17145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800" u="none" strike="noStrike" dirty="0">
                          <a:effectLst/>
                        </a:rPr>
                        <a:t>合計</a:t>
                      </a:r>
                      <a:endParaRPr lang="ja-JP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u="none" strike="noStrike" dirty="0">
                          <a:effectLst/>
                        </a:rPr>
                        <a:t>94.6%</a:t>
                      </a:r>
                      <a:endParaRPr lang="en-US" altLang="ja-JP" sz="18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u="none" strike="noStrike" dirty="0">
                          <a:effectLst/>
                        </a:rPr>
                        <a:t>147</a:t>
                      </a:r>
                      <a:endParaRPr lang="en-US" altLang="ja-JP" sz="18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u="none" strike="noStrike">
                          <a:effectLst/>
                        </a:rPr>
                        <a:t>433</a:t>
                      </a:r>
                      <a:endParaRPr lang="en-US" altLang="ja-JP" sz="18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u="none" strike="noStrike" dirty="0">
                          <a:effectLst/>
                        </a:rPr>
                        <a:t>690</a:t>
                      </a:r>
                      <a:endParaRPr lang="en-US" altLang="ja-JP" sz="18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u="none" strike="noStrike" dirty="0">
                          <a:effectLst/>
                        </a:rPr>
                        <a:t>49</a:t>
                      </a:r>
                      <a:endParaRPr lang="en-US" altLang="ja-JP" sz="18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solidFill>
                      <a:srgbClr val="FFC000"/>
                    </a:solidFill>
                  </a:tcPr>
                </a:tc>
              </a:tr>
              <a:tr h="171450"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 dirty="0" err="1">
                          <a:effectLst/>
                        </a:rPr>
                        <a:t>MeCC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 dirty="0" err="1">
                          <a:effectLst/>
                        </a:rPr>
                        <a:t>ApacheHTTPD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u="none" strike="noStrike" dirty="0">
                          <a:effectLst/>
                        </a:rPr>
                        <a:t>87.5%</a:t>
                      </a:r>
                      <a:endParaRPr lang="en-US" altLang="ja-JP" sz="18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u="none" strike="noStrike" dirty="0">
                          <a:effectLst/>
                        </a:rPr>
                        <a:t>2</a:t>
                      </a:r>
                      <a:endParaRPr lang="en-US" altLang="ja-JP" sz="18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u="none" strike="noStrike" dirty="0">
                          <a:effectLst/>
                        </a:rPr>
                        <a:t>84</a:t>
                      </a:r>
                      <a:endParaRPr lang="en-US" altLang="ja-JP" sz="18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u="none" strike="noStrike" dirty="0">
                          <a:effectLst/>
                        </a:rPr>
                        <a:t>71</a:t>
                      </a:r>
                      <a:endParaRPr lang="en-US" altLang="ja-JP" sz="18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u="none" strike="noStrike" dirty="0">
                          <a:effectLst/>
                        </a:rPr>
                        <a:t>10</a:t>
                      </a:r>
                      <a:endParaRPr lang="en-US" altLang="ja-JP" sz="18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</a:tr>
              <a:tr h="17145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 dirty="0">
                          <a:effectLst/>
                        </a:rPr>
                        <a:t>Python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u="none" strike="noStrike" dirty="0">
                          <a:effectLst/>
                        </a:rPr>
                        <a:t>85.3%</a:t>
                      </a:r>
                      <a:endParaRPr lang="en-US" altLang="ja-JP" sz="18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u="none" strike="noStrike" dirty="0">
                          <a:effectLst/>
                        </a:rPr>
                        <a:t>3</a:t>
                      </a:r>
                      <a:endParaRPr lang="en-US" altLang="ja-JP" sz="18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u="none" strike="noStrike" dirty="0">
                          <a:effectLst/>
                        </a:rPr>
                        <a:t>127</a:t>
                      </a:r>
                      <a:endParaRPr lang="en-US" altLang="ja-JP" sz="18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u="none" strike="noStrike" dirty="0">
                          <a:effectLst/>
                        </a:rPr>
                        <a:t>82</a:t>
                      </a:r>
                      <a:endParaRPr lang="en-US" altLang="ja-JP" sz="18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u="none" strike="noStrike" dirty="0">
                          <a:effectLst/>
                        </a:rPr>
                        <a:t>13</a:t>
                      </a:r>
                      <a:endParaRPr lang="en-US" altLang="ja-JP" sz="18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</a:tr>
              <a:tr h="17145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PostgreSQL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u="none" strike="noStrike">
                          <a:effectLst/>
                        </a:rPr>
                        <a:t>83.1%</a:t>
                      </a:r>
                      <a:endParaRPr lang="en-US" altLang="ja-JP" sz="18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u="none" strike="noStrike">
                          <a:effectLst/>
                        </a:rPr>
                        <a:t>9</a:t>
                      </a:r>
                      <a:endParaRPr lang="en-US" altLang="ja-JP" sz="18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u="none" strike="noStrike" dirty="0">
                          <a:effectLst/>
                        </a:rPr>
                        <a:t>120</a:t>
                      </a:r>
                      <a:endParaRPr lang="en-US" altLang="ja-JP" sz="18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u="none" strike="noStrike">
                          <a:effectLst/>
                        </a:rPr>
                        <a:t>88</a:t>
                      </a:r>
                      <a:endParaRPr lang="en-US" altLang="ja-JP" sz="18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u="none" strike="noStrike" dirty="0">
                          <a:effectLst/>
                        </a:rPr>
                        <a:t>14</a:t>
                      </a:r>
                      <a:endParaRPr lang="en-US" altLang="ja-JP" sz="18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</a:tr>
              <a:tr h="17145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800" u="none" strike="noStrike" dirty="0">
                          <a:effectLst/>
                        </a:rPr>
                        <a:t>合計</a:t>
                      </a:r>
                      <a:endParaRPr lang="ja-JP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u="none" strike="noStrike" dirty="0" smtClean="0">
                          <a:effectLst/>
                        </a:rPr>
                        <a:t>85.0%</a:t>
                      </a:r>
                      <a:endParaRPr lang="en-US" altLang="ja-JP" sz="18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u="none" strike="noStrike" dirty="0">
                          <a:effectLst/>
                        </a:rPr>
                        <a:t>14</a:t>
                      </a:r>
                      <a:endParaRPr lang="en-US" altLang="ja-JP" sz="18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u="none" strike="noStrike" dirty="0">
                          <a:effectLst/>
                        </a:rPr>
                        <a:t>331</a:t>
                      </a:r>
                      <a:endParaRPr lang="en-US" altLang="ja-JP" sz="18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u="none" strike="noStrike" dirty="0">
                          <a:effectLst/>
                        </a:rPr>
                        <a:t>241</a:t>
                      </a:r>
                      <a:endParaRPr lang="en-US" altLang="ja-JP" sz="18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u="none" strike="noStrike" dirty="0">
                          <a:effectLst/>
                        </a:rPr>
                        <a:t>37</a:t>
                      </a:r>
                      <a:endParaRPr lang="en-US" altLang="ja-JP" sz="18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  <p:sp>
        <p:nvSpPr>
          <p:cNvPr id="6" name="角丸四角形 5"/>
          <p:cNvSpPr/>
          <p:nvPr/>
        </p:nvSpPr>
        <p:spPr bwMode="auto">
          <a:xfrm>
            <a:off x="323528" y="4869160"/>
            <a:ext cx="8584461" cy="1296144"/>
          </a:xfrm>
          <a:prstGeom prst="roundRect">
            <a:avLst/>
          </a:prstGeom>
          <a:solidFill>
            <a:srgbClr val="FBDEB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anchor="ctr"/>
          <a:lstStyle/>
          <a:p>
            <a:pPr marL="457200" indent="-457200">
              <a:buFont typeface="Arial" panose="020B0604020202020204" pitchFamily="34" charset="0"/>
              <a:buChar char="•"/>
              <a:defRPr/>
            </a:pPr>
            <a:r>
              <a:rPr lang="en-US" altLang="ja-JP" sz="3200" dirty="0" err="1" smtClean="0">
                <a:latin typeface="+mn-lt"/>
              </a:rPr>
              <a:t>MeCC</a:t>
            </a:r>
            <a:r>
              <a:rPr lang="ja-JP" altLang="en-US" sz="3200" dirty="0" smtClean="0">
                <a:latin typeface="+mn-lt"/>
              </a:rPr>
              <a:t>よりも高い適合</a:t>
            </a:r>
            <a:r>
              <a:rPr lang="ja-JP" altLang="en-US" sz="3200" dirty="0">
                <a:latin typeface="+mn-lt"/>
              </a:rPr>
              <a:t>率</a:t>
            </a:r>
            <a:r>
              <a:rPr lang="ja-JP" altLang="en-US" sz="3200" dirty="0" smtClean="0">
                <a:latin typeface="+mn-lt"/>
              </a:rPr>
              <a:t>で検出可能である</a:t>
            </a:r>
            <a:endParaRPr lang="en-US" altLang="ja-JP" sz="3200" dirty="0" smtClean="0">
              <a:latin typeface="+mn-lt"/>
            </a:endParaRPr>
          </a:p>
          <a:p>
            <a:pPr marL="457200" indent="-457200">
              <a:buFont typeface="Arial" panose="020B0604020202020204" pitchFamily="34" charset="0"/>
              <a:buChar char="•"/>
              <a:defRPr/>
            </a:pPr>
            <a:r>
              <a:rPr lang="ja-JP" altLang="en-US" sz="3200" dirty="0" smtClean="0">
                <a:latin typeface="+mn-lt"/>
              </a:rPr>
              <a:t>各</a:t>
            </a:r>
            <a:r>
              <a:rPr lang="ja-JP" altLang="en-US" sz="3200" dirty="0">
                <a:latin typeface="+mn-lt"/>
              </a:rPr>
              <a:t>タイプ</a:t>
            </a:r>
            <a:r>
              <a:rPr lang="ja-JP" altLang="en-US" sz="3200" dirty="0" smtClean="0">
                <a:latin typeface="+mn-lt"/>
              </a:rPr>
              <a:t>の検出数も</a:t>
            </a:r>
            <a:r>
              <a:rPr lang="en-US" altLang="ja-JP" sz="3200" dirty="0" err="1" smtClean="0">
                <a:latin typeface="+mn-lt"/>
              </a:rPr>
              <a:t>MeCC</a:t>
            </a:r>
            <a:r>
              <a:rPr lang="ja-JP" altLang="en-US" sz="3200" dirty="0" smtClean="0">
                <a:latin typeface="+mn-lt"/>
              </a:rPr>
              <a:t>を上回っている</a:t>
            </a:r>
            <a:endParaRPr lang="en-US" altLang="ja-JP" sz="3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172171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ltHorz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コードクローン</a:t>
            </a:r>
          </a:p>
        </p:txBody>
      </p:sp>
      <p:sp>
        <p:nvSpPr>
          <p:cNvPr id="12291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79388" y="1352632"/>
            <a:ext cx="9251950" cy="1295400"/>
          </a:xfrm>
        </p:spPr>
        <p:txBody>
          <a:bodyPr/>
          <a:lstStyle/>
          <a:p>
            <a:r>
              <a:rPr lang="ja-JP" altLang="en-US" dirty="0"/>
              <a:t>ソースコード中に同一・類似した部分を持つ</a:t>
            </a:r>
            <a:r>
              <a:rPr lang="ja-JP" altLang="en-US" dirty="0" smtClean="0"/>
              <a:t>コード</a:t>
            </a:r>
            <a:r>
              <a:rPr lang="ja-JP" altLang="en-US" dirty="0"/>
              <a:t>片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ソースコードのコピーアンドペーストなどによって発生</a:t>
            </a:r>
            <a:endParaRPr lang="en-US" altLang="ja-JP" dirty="0" smtClean="0"/>
          </a:p>
          <a:p>
            <a:pPr lvl="1"/>
            <a:r>
              <a:rPr lang="ja-JP" altLang="en-US" dirty="0"/>
              <a:t>本研究</a:t>
            </a:r>
            <a:r>
              <a:rPr lang="ja-JP" altLang="en-US" dirty="0" smtClean="0"/>
              <a:t>では関数単位のコードクローンが対象</a:t>
            </a:r>
          </a:p>
        </p:txBody>
      </p:sp>
      <p:sp>
        <p:nvSpPr>
          <p:cNvPr id="16" name="メモ 15"/>
          <p:cNvSpPr/>
          <p:nvPr/>
        </p:nvSpPr>
        <p:spPr bwMode="auto">
          <a:xfrm rot="10800000" flipH="1">
            <a:off x="1259632" y="3284984"/>
            <a:ext cx="2376264" cy="2369808"/>
          </a:xfrm>
          <a:prstGeom prst="foldedCorner">
            <a:avLst/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ＭＳ Ｐゴシック" pitchFamily="50" charset="-128"/>
            </a:endParaRPr>
          </a:p>
        </p:txBody>
      </p:sp>
      <p:sp>
        <p:nvSpPr>
          <p:cNvPr id="17" name="Freeform 13"/>
          <p:cNvSpPr>
            <a:spLocks/>
          </p:cNvSpPr>
          <p:nvPr/>
        </p:nvSpPr>
        <p:spPr bwMode="auto">
          <a:xfrm>
            <a:off x="1475655" y="3645024"/>
            <a:ext cx="1827895" cy="592452"/>
          </a:xfrm>
          <a:custGeom>
            <a:avLst/>
            <a:gdLst>
              <a:gd name="T0" fmla="*/ 0 w 732"/>
              <a:gd name="T1" fmla="*/ 0 h 149"/>
              <a:gd name="T2" fmla="*/ 6125 w 732"/>
              <a:gd name="T3" fmla="*/ 0 h 149"/>
              <a:gd name="T4" fmla="*/ 6125 w 732"/>
              <a:gd name="T5" fmla="*/ 3282 h 149"/>
              <a:gd name="T6" fmla="*/ 3930 w 732"/>
              <a:gd name="T7" fmla="*/ 3282 h 149"/>
              <a:gd name="T8" fmla="*/ 3930 w 732"/>
              <a:gd name="T9" fmla="*/ 4925 h 149"/>
              <a:gd name="T10" fmla="*/ 0 w 732"/>
              <a:gd name="T11" fmla="*/ 4925 h 149"/>
              <a:gd name="T12" fmla="*/ 0 w 732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32"/>
              <a:gd name="T22" fmla="*/ 0 h 149"/>
              <a:gd name="T23" fmla="*/ 732 w 732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32" h="149">
                <a:moveTo>
                  <a:pt x="0" y="0"/>
                </a:moveTo>
                <a:lnTo>
                  <a:pt x="732" y="0"/>
                </a:lnTo>
                <a:lnTo>
                  <a:pt x="732" y="99"/>
                </a:lnTo>
                <a:lnTo>
                  <a:pt x="470" y="99"/>
                </a:lnTo>
                <a:lnTo>
                  <a:pt x="470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>
              <a:lumMod val="95000"/>
            </a:schemeClr>
          </a:solidFill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ja-JP" sz="1800" u="sng">
              <a:latin typeface="Arial" charset="0"/>
              <a:ea typeface="MS UI Gothic" pitchFamily="50" charset="-128"/>
            </a:endParaRPr>
          </a:p>
        </p:txBody>
      </p:sp>
      <p:sp>
        <p:nvSpPr>
          <p:cNvPr id="18" name="メモ 17"/>
          <p:cNvSpPr/>
          <p:nvPr/>
        </p:nvSpPr>
        <p:spPr bwMode="auto">
          <a:xfrm rot="10800000" flipH="1">
            <a:off x="4988495" y="3297678"/>
            <a:ext cx="2376264" cy="2454444"/>
          </a:xfrm>
          <a:prstGeom prst="foldedCorner">
            <a:avLst/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ＭＳ Ｐゴシック" pitchFamily="50" charset="-128"/>
            </a:endParaRPr>
          </a:p>
        </p:txBody>
      </p:sp>
      <p:cxnSp>
        <p:nvCxnSpPr>
          <p:cNvPr id="19" name="直線矢印コネクタ 18"/>
          <p:cNvCxnSpPr/>
          <p:nvPr/>
        </p:nvCxnSpPr>
        <p:spPr bwMode="auto">
          <a:xfrm>
            <a:off x="3303550" y="3939228"/>
            <a:ext cx="1919290" cy="0"/>
          </a:xfrm>
          <a:prstGeom prst="straightConnector1">
            <a:avLst/>
          </a:prstGeom>
          <a:solidFill>
            <a:schemeClr val="accent2"/>
          </a:solidFill>
          <a:ln w="44450" cap="flat" cmpd="sng" algn="ctr">
            <a:solidFill>
              <a:schemeClr val="accent2"/>
            </a:solidFill>
            <a:prstDash val="solid"/>
            <a:round/>
            <a:headEnd type="triangle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20" name="直線矢印コネクタ 19"/>
          <p:cNvCxnSpPr/>
          <p:nvPr/>
        </p:nvCxnSpPr>
        <p:spPr bwMode="auto">
          <a:xfrm flipH="1" flipV="1">
            <a:off x="2283246" y="4251607"/>
            <a:ext cx="20" cy="393965"/>
          </a:xfrm>
          <a:prstGeom prst="straightConnector1">
            <a:avLst/>
          </a:prstGeom>
          <a:solidFill>
            <a:schemeClr val="accent2"/>
          </a:solidFill>
          <a:ln w="44450" cap="flat" cmpd="sng" algn="ctr">
            <a:solidFill>
              <a:schemeClr val="accent2"/>
            </a:solidFill>
            <a:prstDash val="solid"/>
            <a:round/>
            <a:headEnd type="triangle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21" name="Freeform 13"/>
          <p:cNvSpPr>
            <a:spLocks/>
          </p:cNvSpPr>
          <p:nvPr/>
        </p:nvSpPr>
        <p:spPr bwMode="auto">
          <a:xfrm>
            <a:off x="1475655" y="4619012"/>
            <a:ext cx="1827895" cy="592452"/>
          </a:xfrm>
          <a:custGeom>
            <a:avLst/>
            <a:gdLst>
              <a:gd name="T0" fmla="*/ 0 w 732"/>
              <a:gd name="T1" fmla="*/ 0 h 149"/>
              <a:gd name="T2" fmla="*/ 6125 w 732"/>
              <a:gd name="T3" fmla="*/ 0 h 149"/>
              <a:gd name="T4" fmla="*/ 6125 w 732"/>
              <a:gd name="T5" fmla="*/ 3282 h 149"/>
              <a:gd name="T6" fmla="*/ 3930 w 732"/>
              <a:gd name="T7" fmla="*/ 3282 h 149"/>
              <a:gd name="T8" fmla="*/ 3930 w 732"/>
              <a:gd name="T9" fmla="*/ 4925 h 149"/>
              <a:gd name="T10" fmla="*/ 0 w 732"/>
              <a:gd name="T11" fmla="*/ 4925 h 149"/>
              <a:gd name="T12" fmla="*/ 0 w 732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32"/>
              <a:gd name="T22" fmla="*/ 0 h 149"/>
              <a:gd name="T23" fmla="*/ 732 w 732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32" h="149">
                <a:moveTo>
                  <a:pt x="0" y="0"/>
                </a:moveTo>
                <a:lnTo>
                  <a:pt x="732" y="0"/>
                </a:lnTo>
                <a:lnTo>
                  <a:pt x="732" y="99"/>
                </a:lnTo>
                <a:lnTo>
                  <a:pt x="470" y="99"/>
                </a:lnTo>
                <a:lnTo>
                  <a:pt x="470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>
              <a:lumMod val="95000"/>
            </a:schemeClr>
          </a:solidFill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ja-JP" sz="1800" u="sng">
              <a:latin typeface="Arial" charset="0"/>
              <a:ea typeface="MS UI Gothic" pitchFamily="50" charset="-128"/>
            </a:endParaRPr>
          </a:p>
        </p:txBody>
      </p:sp>
      <p:sp>
        <p:nvSpPr>
          <p:cNvPr id="22" name="Freeform 13"/>
          <p:cNvSpPr>
            <a:spLocks/>
          </p:cNvSpPr>
          <p:nvPr/>
        </p:nvSpPr>
        <p:spPr bwMode="auto">
          <a:xfrm>
            <a:off x="5242227" y="3645024"/>
            <a:ext cx="1827895" cy="592452"/>
          </a:xfrm>
          <a:custGeom>
            <a:avLst/>
            <a:gdLst>
              <a:gd name="T0" fmla="*/ 0 w 732"/>
              <a:gd name="T1" fmla="*/ 0 h 149"/>
              <a:gd name="T2" fmla="*/ 6125 w 732"/>
              <a:gd name="T3" fmla="*/ 0 h 149"/>
              <a:gd name="T4" fmla="*/ 6125 w 732"/>
              <a:gd name="T5" fmla="*/ 3282 h 149"/>
              <a:gd name="T6" fmla="*/ 3930 w 732"/>
              <a:gd name="T7" fmla="*/ 3282 h 149"/>
              <a:gd name="T8" fmla="*/ 3930 w 732"/>
              <a:gd name="T9" fmla="*/ 4925 h 149"/>
              <a:gd name="T10" fmla="*/ 0 w 732"/>
              <a:gd name="T11" fmla="*/ 4925 h 149"/>
              <a:gd name="T12" fmla="*/ 0 w 732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32"/>
              <a:gd name="T22" fmla="*/ 0 h 149"/>
              <a:gd name="T23" fmla="*/ 732 w 732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32" h="149">
                <a:moveTo>
                  <a:pt x="0" y="0"/>
                </a:moveTo>
                <a:lnTo>
                  <a:pt x="732" y="0"/>
                </a:lnTo>
                <a:lnTo>
                  <a:pt x="732" y="99"/>
                </a:lnTo>
                <a:lnTo>
                  <a:pt x="470" y="99"/>
                </a:lnTo>
                <a:lnTo>
                  <a:pt x="470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>
              <a:lumMod val="95000"/>
            </a:schemeClr>
          </a:solidFill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ja-JP" sz="1800" u="sng">
              <a:latin typeface="Arial" charset="0"/>
              <a:ea typeface="MS UI Gothic" pitchFamily="50" charset="-128"/>
            </a:endParaRPr>
          </a:p>
        </p:txBody>
      </p:sp>
      <p:cxnSp>
        <p:nvCxnSpPr>
          <p:cNvPr id="23" name="直線矢印コネクタ 22"/>
          <p:cNvCxnSpPr/>
          <p:nvPr/>
        </p:nvCxnSpPr>
        <p:spPr bwMode="auto">
          <a:xfrm flipV="1">
            <a:off x="3306921" y="4302059"/>
            <a:ext cx="2409535" cy="445682"/>
          </a:xfrm>
          <a:prstGeom prst="straightConnector1">
            <a:avLst/>
          </a:prstGeom>
          <a:solidFill>
            <a:schemeClr val="accent2"/>
          </a:solidFill>
          <a:ln w="44450" cap="flat" cmpd="sng" algn="ctr">
            <a:solidFill>
              <a:schemeClr val="accent2"/>
            </a:solidFill>
            <a:prstDash val="solid"/>
            <a:round/>
            <a:headEnd type="triangle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25" name="角丸四角形 24"/>
          <p:cNvSpPr/>
          <p:nvPr/>
        </p:nvSpPr>
        <p:spPr>
          <a:xfrm>
            <a:off x="3851919" y="4574635"/>
            <a:ext cx="1827895" cy="507816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b="1" dirty="0" smtClean="0">
                <a:solidFill>
                  <a:schemeClr val="tx1"/>
                </a:solidFill>
              </a:rPr>
              <a:t>クローンペア</a:t>
            </a:r>
            <a:endParaRPr kumimoji="1" lang="ja-JP" altLang="en-US" sz="1600" b="1" dirty="0">
              <a:solidFill>
                <a:schemeClr val="tx1"/>
              </a:solidFill>
            </a:endParaRP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1799691" y="3747063"/>
            <a:ext cx="12961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dirty="0" smtClean="0">
                <a:latin typeface="+mn-lt"/>
              </a:rPr>
              <a:t>関数</a:t>
            </a:r>
            <a:r>
              <a:rPr kumimoji="1" lang="en-US" altLang="ja-JP" sz="2000" dirty="0" smtClean="0">
                <a:latin typeface="+mn-lt"/>
              </a:rPr>
              <a:t>A</a:t>
            </a:r>
            <a:endParaRPr kumimoji="1" lang="ja-JP" altLang="en-US" sz="2000" dirty="0">
              <a:latin typeface="+mn-lt"/>
            </a:endParaRPr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1799691" y="4714878"/>
            <a:ext cx="12961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dirty="0" smtClean="0">
                <a:latin typeface="+mn-lt"/>
              </a:rPr>
              <a:t>関数</a:t>
            </a:r>
            <a:r>
              <a:rPr kumimoji="1" lang="en-US" altLang="ja-JP" sz="2000" dirty="0" smtClean="0">
                <a:latin typeface="+mn-lt"/>
              </a:rPr>
              <a:t>B</a:t>
            </a:r>
            <a:endParaRPr kumimoji="1" lang="ja-JP" altLang="en-US" sz="2000" dirty="0">
              <a:latin typeface="+mn-lt"/>
            </a:endParaRPr>
          </a:p>
        </p:txBody>
      </p:sp>
      <p:sp>
        <p:nvSpPr>
          <p:cNvPr id="36" name="テキスト ボックス 35"/>
          <p:cNvSpPr txBox="1"/>
          <p:nvPr/>
        </p:nvSpPr>
        <p:spPr>
          <a:xfrm>
            <a:off x="5595191" y="3720534"/>
            <a:ext cx="12961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dirty="0" smtClean="0">
                <a:latin typeface="+mn-lt"/>
              </a:rPr>
              <a:t>関数</a:t>
            </a:r>
            <a:r>
              <a:rPr kumimoji="1" lang="en-US" altLang="ja-JP" sz="2000" dirty="0" smtClean="0">
                <a:latin typeface="+mn-lt"/>
              </a:rPr>
              <a:t>C</a:t>
            </a:r>
            <a:endParaRPr kumimoji="1" lang="ja-JP" altLang="en-US" sz="20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728955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ltHorz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10790" y="188640"/>
            <a:ext cx="8785225" cy="936625"/>
          </a:xfrm>
        </p:spPr>
        <p:txBody>
          <a:bodyPr/>
          <a:lstStyle/>
          <a:p>
            <a:r>
              <a:rPr lang="ja-JP" altLang="en-US" dirty="0" smtClean="0"/>
              <a:t>検出時間の</a:t>
            </a:r>
            <a:r>
              <a:rPr lang="ja-JP" altLang="en-US" dirty="0"/>
              <a:t>比較結果</a:t>
            </a:r>
            <a:endParaRPr kumimoji="1" lang="ja-JP" altLang="en-US" dirty="0"/>
          </a:p>
        </p:txBody>
      </p:sp>
      <p:graphicFrame>
        <p:nvGraphicFramePr>
          <p:cNvPr id="4" name="表 3"/>
          <p:cNvGraphicFramePr>
            <a:graphicFrameLocks noGrp="1"/>
          </p:cNvGraphicFramePr>
          <p:nvPr>
            <p:extLst/>
          </p:nvPr>
        </p:nvGraphicFramePr>
        <p:xfrm>
          <a:off x="323529" y="2420888"/>
          <a:ext cx="8424935" cy="2232247"/>
        </p:xfrm>
        <a:graphic>
          <a:graphicData uri="http://schemas.openxmlformats.org/drawingml/2006/table">
            <a:tbl>
              <a:tblPr firstRow="1" firstCol="1">
                <a:tableStyleId>{93296810-A885-4BE3-A3E7-6D5BEEA58F35}</a:tableStyleId>
              </a:tblPr>
              <a:tblGrid>
                <a:gridCol w="1728191"/>
                <a:gridCol w="2736304"/>
                <a:gridCol w="1733529"/>
                <a:gridCol w="2226911"/>
              </a:tblGrid>
              <a:tr h="745623">
                <a:tc>
                  <a:txBody>
                    <a:bodyPr/>
                    <a:lstStyle/>
                    <a:p>
                      <a:pPr algn="ctr"/>
                      <a:endParaRPr kumimoji="1" lang="ja-JP" alt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err="1" smtClean="0"/>
                        <a:t>ApacheHTTPD</a:t>
                      </a:r>
                      <a:endParaRPr kumimoji="1" lang="ja-JP" alt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Python</a:t>
                      </a:r>
                      <a:endParaRPr kumimoji="1" lang="ja-JP" alt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err="1" smtClean="0"/>
                        <a:t>PostgreSQL</a:t>
                      </a:r>
                      <a:endParaRPr kumimoji="1" lang="ja-JP" altLang="en-US" sz="2400" dirty="0"/>
                    </a:p>
                  </a:txBody>
                  <a:tcPr anchor="ctr"/>
                </a:tc>
              </a:tr>
              <a:tr h="741001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dirty="0" smtClean="0"/>
                        <a:t>本手法</a:t>
                      </a:r>
                      <a:endParaRPr kumimoji="1" lang="en-US" altLang="ja-JP" sz="240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dirty="0" smtClean="0"/>
                        <a:t>1m43s</a:t>
                      </a:r>
                      <a:endParaRPr kumimoji="1" lang="ja-JP" alt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800" dirty="0" smtClean="0"/>
                        <a:t>2m13s</a:t>
                      </a:r>
                      <a:endParaRPr kumimoji="1" lang="ja-JP" alt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dirty="0" smtClean="0"/>
                        <a:t>4m39s</a:t>
                      </a:r>
                      <a:endParaRPr kumimoji="1" lang="ja-JP" altLang="en-US" sz="2800" dirty="0"/>
                    </a:p>
                  </a:txBody>
                  <a:tcPr anchor="ctr"/>
                </a:tc>
              </a:tr>
              <a:tr h="745623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err="1" smtClean="0"/>
                        <a:t>MeCC</a:t>
                      </a:r>
                      <a:endParaRPr kumimoji="1" lang="ja-JP" alt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800" dirty="0" smtClean="0"/>
                        <a:t>310m34s</a:t>
                      </a:r>
                      <a:endParaRPr kumimoji="1" lang="ja-JP" alt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800" dirty="0" smtClean="0"/>
                        <a:t>65m26s</a:t>
                      </a:r>
                      <a:endParaRPr kumimoji="1" lang="ja-JP" altLang="en-US" sz="280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dirty="0" smtClean="0"/>
                        <a:t>428m32s</a:t>
                      </a:r>
                      <a:endParaRPr kumimoji="1" lang="ja-JP" altLang="en-US" sz="2800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6" name="角丸四角形 5"/>
          <p:cNvSpPr/>
          <p:nvPr/>
        </p:nvSpPr>
        <p:spPr bwMode="auto">
          <a:xfrm>
            <a:off x="279893" y="5013176"/>
            <a:ext cx="8584461" cy="1224136"/>
          </a:xfrm>
          <a:prstGeom prst="roundRect">
            <a:avLst/>
          </a:prstGeom>
          <a:solidFill>
            <a:srgbClr val="FBDEB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anchor="ctr"/>
          <a:lstStyle/>
          <a:p>
            <a:pPr algn="ctr">
              <a:defRPr/>
            </a:pPr>
            <a:r>
              <a:rPr lang="en-US" altLang="ja-JP" sz="3200" dirty="0" err="1" smtClean="0">
                <a:latin typeface="+mn-lt"/>
              </a:rPr>
              <a:t>MeCC</a:t>
            </a:r>
            <a:r>
              <a:rPr lang="ja-JP" altLang="en-US" sz="3200" dirty="0" smtClean="0">
                <a:latin typeface="+mn-lt"/>
              </a:rPr>
              <a:t>よりも高速な検出を行うことが</a:t>
            </a:r>
            <a:r>
              <a:rPr lang="ja-JP" altLang="en-US" sz="3200" dirty="0">
                <a:latin typeface="+mn-lt"/>
              </a:rPr>
              <a:t>可能</a:t>
            </a:r>
            <a:endParaRPr lang="en-US" altLang="ja-JP" sz="3200" dirty="0">
              <a:latin typeface="+mn-lt"/>
            </a:endParaRPr>
          </a:p>
        </p:txBody>
      </p:sp>
      <p:sp>
        <p:nvSpPr>
          <p:cNvPr id="7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79512" y="1340768"/>
            <a:ext cx="8785225" cy="432048"/>
          </a:xfrm>
        </p:spPr>
        <p:txBody>
          <a:bodyPr/>
          <a:lstStyle/>
          <a:p>
            <a:r>
              <a:rPr lang="en-US" altLang="ja-JP" sz="2800" dirty="0" err="1" smtClean="0"/>
              <a:t>MeCC</a:t>
            </a:r>
            <a:r>
              <a:rPr lang="ja-JP" altLang="en-US" sz="2800" dirty="0" smtClean="0"/>
              <a:t>の実行環境と同一のものを利用</a:t>
            </a:r>
            <a:endParaRPr lang="en-US" altLang="ja-JP" sz="2800" dirty="0" smtClean="0"/>
          </a:p>
          <a:p>
            <a:pPr lvl="1"/>
            <a:r>
              <a:rPr lang="en-US" altLang="ja-JP" sz="2400" dirty="0" smtClean="0"/>
              <a:t>Ubuntu 64-bit ( RAM: 8.0GB, CPU: Intel Xeon 2.4GHz)</a:t>
            </a:r>
            <a:endParaRPr kumimoji="1" lang="ja-JP" altLang="en-US" sz="2000" dirty="0"/>
          </a:p>
        </p:txBody>
      </p:sp>
    </p:spTree>
    <p:extLst>
      <p:ext uri="{BB962C8B-B14F-4D97-AF65-F5344CB8AC3E}">
        <p14:creationId xmlns:p14="http://schemas.microsoft.com/office/powerpoint/2010/main" val="3286917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ltHorz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実験</a:t>
            </a:r>
            <a:r>
              <a:rPr lang="en-US" altLang="ja-JP" dirty="0" smtClean="0"/>
              <a:t>3</a:t>
            </a:r>
            <a:r>
              <a:rPr lang="ja-JP" altLang="en-US" dirty="0" smtClean="0"/>
              <a:t>：コード</a:t>
            </a:r>
            <a:r>
              <a:rPr kumimoji="1" lang="ja-JP" altLang="en-US" dirty="0" smtClean="0"/>
              <a:t>クローンの実例</a:t>
            </a:r>
            <a:r>
              <a:rPr kumimoji="1" lang="en-US" altLang="ja-JP" dirty="0" smtClean="0"/>
              <a:t>(1/2)</a:t>
            </a:r>
            <a:endParaRPr kumimoji="1" lang="ja-JP" altLang="en-US" dirty="0"/>
          </a:p>
        </p:txBody>
      </p:sp>
      <p:sp>
        <p:nvSpPr>
          <p:cNvPr id="8" name="コンテンツ プレースホルダー 7"/>
          <p:cNvSpPr>
            <a:spLocks noGrp="1"/>
          </p:cNvSpPr>
          <p:nvPr>
            <p:ph idx="1"/>
          </p:nvPr>
        </p:nvSpPr>
        <p:spPr>
          <a:xfrm>
            <a:off x="179388" y="1268413"/>
            <a:ext cx="8785225" cy="504403"/>
          </a:xfrm>
        </p:spPr>
        <p:txBody>
          <a:bodyPr/>
          <a:lstStyle/>
          <a:p>
            <a:r>
              <a:rPr kumimoji="1" lang="ja-JP" altLang="en-US" dirty="0" smtClean="0"/>
              <a:t>繰り返し処理の置き換え</a:t>
            </a:r>
            <a:endParaRPr kumimoji="1" lang="ja-JP" altLang="en-US" dirty="0"/>
          </a:p>
        </p:txBody>
      </p:sp>
      <p:sp>
        <p:nvSpPr>
          <p:cNvPr id="4" name="正方形/長方形 3"/>
          <p:cNvSpPr/>
          <p:nvPr/>
        </p:nvSpPr>
        <p:spPr>
          <a:xfrm>
            <a:off x="4506144" y="1916832"/>
            <a:ext cx="4248472" cy="3456384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ctr"/>
            <a:r>
              <a:rPr lang="en-US" altLang="ja-JP" sz="1600" dirty="0">
                <a:solidFill>
                  <a:schemeClr val="tx1"/>
                </a:solidFill>
                <a:latin typeface="+mj-ea"/>
                <a:ea typeface="+mj-ea"/>
              </a:rPr>
              <a:t>static </a:t>
            </a:r>
            <a:r>
              <a:rPr lang="en-US" altLang="ja-JP" sz="1600" dirty="0" err="1">
                <a:solidFill>
                  <a:schemeClr val="tx1"/>
                </a:solidFill>
                <a:latin typeface="+mj-ea"/>
                <a:ea typeface="+mj-ea"/>
              </a:rPr>
              <a:t>const</a:t>
            </a:r>
            <a:r>
              <a:rPr lang="en-US" altLang="ja-JP" sz="1600" dirty="0">
                <a:solidFill>
                  <a:schemeClr val="tx1"/>
                </a:solidFill>
                <a:latin typeface="+mj-ea"/>
                <a:ea typeface="+mj-ea"/>
              </a:rPr>
              <a:t> </a:t>
            </a:r>
            <a:r>
              <a:rPr lang="en-US" altLang="ja-JP" sz="1600" dirty="0" err="1">
                <a:solidFill>
                  <a:schemeClr val="tx1"/>
                </a:solidFill>
                <a:latin typeface="+mj-ea"/>
                <a:ea typeface="+mj-ea"/>
              </a:rPr>
              <a:t>XML_Char</a:t>
            </a:r>
            <a:r>
              <a:rPr lang="en-US" altLang="ja-JP" sz="1600" dirty="0">
                <a:solidFill>
                  <a:schemeClr val="tx1"/>
                </a:solidFill>
                <a:latin typeface="+mj-ea"/>
                <a:ea typeface="+mj-ea"/>
              </a:rPr>
              <a:t> * FASTCALL</a:t>
            </a:r>
          </a:p>
          <a:p>
            <a:pPr fontAlgn="ctr"/>
            <a:r>
              <a:rPr lang="en-US" altLang="ja-JP" sz="1600" dirty="0" err="1">
                <a:solidFill>
                  <a:schemeClr val="tx1"/>
                </a:solidFill>
                <a:latin typeface="+mj-ea"/>
                <a:ea typeface="+mj-ea"/>
              </a:rPr>
              <a:t>poolCopyString</a:t>
            </a:r>
            <a:r>
              <a:rPr lang="en-US" altLang="ja-JP" sz="1600" dirty="0">
                <a:solidFill>
                  <a:schemeClr val="tx1"/>
                </a:solidFill>
                <a:latin typeface="+mj-ea"/>
                <a:ea typeface="+mj-ea"/>
              </a:rPr>
              <a:t>(STRING_POOL *pool, </a:t>
            </a:r>
            <a:r>
              <a:rPr lang="en-US" altLang="ja-JP" sz="1600" dirty="0" err="1">
                <a:solidFill>
                  <a:schemeClr val="tx1"/>
                </a:solidFill>
                <a:latin typeface="+mj-ea"/>
                <a:ea typeface="+mj-ea"/>
              </a:rPr>
              <a:t>const</a:t>
            </a:r>
            <a:r>
              <a:rPr lang="en-US" altLang="ja-JP" sz="1600" dirty="0">
                <a:solidFill>
                  <a:schemeClr val="tx1"/>
                </a:solidFill>
                <a:latin typeface="+mj-ea"/>
                <a:ea typeface="+mj-ea"/>
              </a:rPr>
              <a:t> </a:t>
            </a:r>
            <a:r>
              <a:rPr lang="en-US" altLang="ja-JP" sz="1600" dirty="0" smtClean="0">
                <a:solidFill>
                  <a:schemeClr val="tx1"/>
                </a:solidFill>
                <a:latin typeface="+mj-ea"/>
                <a:ea typeface="+mj-ea"/>
              </a:rPr>
              <a:t>   	</a:t>
            </a:r>
            <a:r>
              <a:rPr lang="ja-JP" altLang="en-US" sz="1600" dirty="0" smtClean="0">
                <a:solidFill>
                  <a:schemeClr val="tx1"/>
                </a:solidFill>
                <a:latin typeface="+mj-ea"/>
                <a:ea typeface="+mj-ea"/>
              </a:rPr>
              <a:t>　</a:t>
            </a:r>
            <a:r>
              <a:rPr lang="en-US" altLang="ja-JP" sz="1600" dirty="0" smtClean="0">
                <a:solidFill>
                  <a:schemeClr val="tx1"/>
                </a:solidFill>
                <a:latin typeface="+mj-ea"/>
                <a:ea typeface="+mj-ea"/>
              </a:rPr>
              <a:t>		</a:t>
            </a:r>
            <a:r>
              <a:rPr lang="en-US" altLang="ja-JP" sz="1600" dirty="0" err="1" smtClean="0">
                <a:solidFill>
                  <a:schemeClr val="tx1"/>
                </a:solidFill>
                <a:latin typeface="+mj-ea"/>
                <a:ea typeface="+mj-ea"/>
              </a:rPr>
              <a:t>XML_Char</a:t>
            </a:r>
            <a:r>
              <a:rPr lang="en-US" altLang="ja-JP" sz="1600" dirty="0" smtClean="0">
                <a:solidFill>
                  <a:schemeClr val="tx1"/>
                </a:solidFill>
                <a:latin typeface="+mj-ea"/>
                <a:ea typeface="+mj-ea"/>
              </a:rPr>
              <a:t> </a:t>
            </a:r>
            <a:r>
              <a:rPr lang="en-US" altLang="ja-JP" sz="1600" dirty="0">
                <a:solidFill>
                  <a:schemeClr val="tx1"/>
                </a:solidFill>
                <a:latin typeface="+mj-ea"/>
                <a:ea typeface="+mj-ea"/>
              </a:rPr>
              <a:t>*s)</a:t>
            </a:r>
          </a:p>
          <a:p>
            <a:pPr fontAlgn="ctr"/>
            <a:r>
              <a:rPr lang="en-US" altLang="ja-JP" sz="1600" dirty="0" smtClean="0">
                <a:solidFill>
                  <a:schemeClr val="tx1"/>
                </a:solidFill>
                <a:latin typeface="+mj-ea"/>
                <a:ea typeface="+mj-ea"/>
              </a:rPr>
              <a:t>{</a:t>
            </a:r>
          </a:p>
          <a:p>
            <a:pPr fontAlgn="ctr"/>
            <a:r>
              <a:rPr lang="en-US" altLang="ja-JP" sz="1600" dirty="0">
                <a:solidFill>
                  <a:schemeClr val="tx1"/>
                </a:solidFill>
                <a:latin typeface="+mj-ea"/>
                <a:ea typeface="+mj-ea"/>
              </a:rPr>
              <a:t> </a:t>
            </a:r>
            <a:r>
              <a:rPr lang="en-US" altLang="ja-JP" sz="1600" dirty="0" smtClean="0">
                <a:solidFill>
                  <a:schemeClr val="tx1"/>
                </a:solidFill>
                <a:latin typeface="+mj-ea"/>
                <a:ea typeface="+mj-ea"/>
              </a:rPr>
              <a:t>   </a:t>
            </a:r>
            <a:r>
              <a:rPr lang="en-US" altLang="ja-JP" sz="1600" b="1" dirty="0">
                <a:solidFill>
                  <a:srgbClr val="00B050"/>
                </a:solidFill>
                <a:latin typeface="+mj-ea"/>
              </a:rPr>
              <a:t>// </a:t>
            </a:r>
            <a:r>
              <a:rPr lang="ja-JP" altLang="en-US" sz="1600" b="1" dirty="0">
                <a:solidFill>
                  <a:srgbClr val="00B050"/>
                </a:solidFill>
                <a:latin typeface="+mj-ea"/>
              </a:rPr>
              <a:t>例外処理漏れの可能性がある</a:t>
            </a:r>
            <a:r>
              <a:rPr lang="en-US" altLang="ja-JP" sz="1600" b="1" dirty="0">
                <a:solidFill>
                  <a:srgbClr val="00B050"/>
                </a:solidFill>
                <a:latin typeface="+mj-ea"/>
              </a:rPr>
              <a:t>!</a:t>
            </a:r>
          </a:p>
          <a:p>
            <a:pPr fontAlgn="ctr"/>
            <a:r>
              <a:rPr lang="en-US" altLang="ja-JP" sz="1600" b="1" dirty="0" smtClean="0">
                <a:solidFill>
                  <a:schemeClr val="tx1"/>
                </a:solidFill>
                <a:latin typeface="+mj-ea"/>
                <a:ea typeface="+mj-ea"/>
              </a:rPr>
              <a:t>    </a:t>
            </a:r>
          </a:p>
          <a:p>
            <a:pPr fontAlgn="ctr"/>
            <a:r>
              <a:rPr lang="en-US" altLang="ja-JP" sz="1600" dirty="0">
                <a:solidFill>
                  <a:schemeClr val="tx1"/>
                </a:solidFill>
                <a:latin typeface="+mj-ea"/>
                <a:ea typeface="+mj-ea"/>
              </a:rPr>
              <a:t> </a:t>
            </a:r>
            <a:r>
              <a:rPr lang="en-US" altLang="ja-JP" sz="1600" dirty="0" smtClean="0">
                <a:solidFill>
                  <a:schemeClr val="tx1"/>
                </a:solidFill>
                <a:latin typeface="+mj-ea"/>
                <a:ea typeface="+mj-ea"/>
              </a:rPr>
              <a:t>     do </a:t>
            </a:r>
            <a:r>
              <a:rPr lang="en-US" altLang="ja-JP" sz="1600" dirty="0">
                <a:solidFill>
                  <a:schemeClr val="tx1"/>
                </a:solidFill>
                <a:latin typeface="+mj-ea"/>
                <a:ea typeface="+mj-ea"/>
              </a:rPr>
              <a:t>{</a:t>
            </a:r>
          </a:p>
          <a:p>
            <a:pPr fontAlgn="ctr"/>
            <a:r>
              <a:rPr lang="en-US" altLang="ja-JP" sz="1600" dirty="0">
                <a:solidFill>
                  <a:schemeClr val="tx1"/>
                </a:solidFill>
                <a:latin typeface="+mj-ea"/>
                <a:ea typeface="+mj-ea"/>
              </a:rPr>
              <a:t>  </a:t>
            </a:r>
            <a:r>
              <a:rPr lang="en-US" altLang="ja-JP" sz="1600" dirty="0" smtClean="0">
                <a:solidFill>
                  <a:schemeClr val="tx1"/>
                </a:solidFill>
                <a:latin typeface="+mj-ea"/>
                <a:ea typeface="+mj-ea"/>
              </a:rPr>
              <a:t>        </a:t>
            </a:r>
            <a:r>
              <a:rPr lang="en-US" altLang="ja-JP" sz="1600" dirty="0">
                <a:solidFill>
                  <a:schemeClr val="tx1"/>
                </a:solidFill>
                <a:latin typeface="+mj-ea"/>
                <a:ea typeface="+mj-ea"/>
              </a:rPr>
              <a:t>if (!</a:t>
            </a:r>
            <a:r>
              <a:rPr lang="en-US" altLang="ja-JP" sz="1600" dirty="0" err="1">
                <a:solidFill>
                  <a:schemeClr val="tx1"/>
                </a:solidFill>
                <a:latin typeface="+mj-ea"/>
                <a:ea typeface="+mj-ea"/>
              </a:rPr>
              <a:t>poolAppendChar</a:t>
            </a:r>
            <a:r>
              <a:rPr lang="en-US" altLang="ja-JP" sz="1600" dirty="0">
                <a:solidFill>
                  <a:schemeClr val="tx1"/>
                </a:solidFill>
                <a:latin typeface="+mj-ea"/>
                <a:ea typeface="+mj-ea"/>
              </a:rPr>
              <a:t>(pool, *s))</a:t>
            </a:r>
          </a:p>
          <a:p>
            <a:pPr fontAlgn="ctr"/>
            <a:r>
              <a:rPr lang="en-US" altLang="ja-JP" sz="1600" dirty="0">
                <a:solidFill>
                  <a:schemeClr val="tx1"/>
                </a:solidFill>
                <a:latin typeface="+mj-ea"/>
                <a:ea typeface="+mj-ea"/>
              </a:rPr>
              <a:t>     </a:t>
            </a:r>
            <a:r>
              <a:rPr lang="en-US" altLang="ja-JP" sz="1600" dirty="0" smtClean="0">
                <a:solidFill>
                  <a:schemeClr val="tx1"/>
                </a:solidFill>
                <a:latin typeface="+mj-ea"/>
                <a:ea typeface="+mj-ea"/>
              </a:rPr>
              <a:t>          return </a:t>
            </a:r>
            <a:r>
              <a:rPr lang="en-US" altLang="ja-JP" sz="1600" dirty="0">
                <a:solidFill>
                  <a:schemeClr val="tx1"/>
                </a:solidFill>
                <a:latin typeface="+mj-ea"/>
                <a:ea typeface="+mj-ea"/>
              </a:rPr>
              <a:t>NULL</a:t>
            </a:r>
            <a:r>
              <a:rPr lang="en-US" altLang="ja-JP" sz="1600" dirty="0" smtClean="0">
                <a:solidFill>
                  <a:schemeClr val="tx1"/>
                </a:solidFill>
                <a:latin typeface="+mj-ea"/>
                <a:ea typeface="+mj-ea"/>
              </a:rPr>
              <a:t>;</a:t>
            </a:r>
          </a:p>
          <a:p>
            <a:pPr fontAlgn="ctr"/>
            <a:r>
              <a:rPr lang="en-US" altLang="ja-JP" sz="1600" dirty="0">
                <a:solidFill>
                  <a:schemeClr val="tx1"/>
                </a:solidFill>
                <a:latin typeface="+mj-ea"/>
                <a:ea typeface="+mj-ea"/>
              </a:rPr>
              <a:t> </a:t>
            </a:r>
            <a:r>
              <a:rPr lang="en-US" altLang="ja-JP" sz="1600" dirty="0" smtClean="0">
                <a:solidFill>
                  <a:schemeClr val="tx1"/>
                </a:solidFill>
                <a:latin typeface="+mj-ea"/>
                <a:ea typeface="+mj-ea"/>
              </a:rPr>
              <a:t>    }while </a:t>
            </a:r>
            <a:r>
              <a:rPr lang="en-US" altLang="ja-JP" sz="1600" dirty="0">
                <a:solidFill>
                  <a:schemeClr val="tx1"/>
                </a:solidFill>
                <a:latin typeface="+mj-ea"/>
                <a:ea typeface="+mj-ea"/>
              </a:rPr>
              <a:t>(*s++);</a:t>
            </a:r>
          </a:p>
          <a:p>
            <a:pPr fontAlgn="ctr"/>
            <a:r>
              <a:rPr lang="en-US" altLang="ja-JP" sz="1600" dirty="0" smtClean="0">
                <a:solidFill>
                  <a:schemeClr val="tx1"/>
                </a:solidFill>
                <a:latin typeface="+mj-ea"/>
                <a:ea typeface="+mj-ea"/>
              </a:rPr>
              <a:t>     s </a:t>
            </a:r>
            <a:r>
              <a:rPr lang="en-US" altLang="ja-JP" sz="1600" dirty="0">
                <a:solidFill>
                  <a:schemeClr val="tx1"/>
                </a:solidFill>
                <a:latin typeface="+mj-ea"/>
                <a:ea typeface="+mj-ea"/>
              </a:rPr>
              <a:t>= pool-&gt;start;</a:t>
            </a:r>
          </a:p>
          <a:p>
            <a:pPr fontAlgn="ctr"/>
            <a:r>
              <a:rPr lang="en-US" altLang="ja-JP" sz="1600" dirty="0" smtClean="0">
                <a:solidFill>
                  <a:schemeClr val="tx1"/>
                </a:solidFill>
                <a:latin typeface="+mj-ea"/>
                <a:ea typeface="+mj-ea"/>
              </a:rPr>
              <a:t>     </a:t>
            </a:r>
            <a:r>
              <a:rPr lang="en-US" altLang="ja-JP" sz="1600" dirty="0" err="1" smtClean="0">
                <a:solidFill>
                  <a:schemeClr val="tx1"/>
                </a:solidFill>
                <a:latin typeface="+mj-ea"/>
                <a:ea typeface="+mj-ea"/>
              </a:rPr>
              <a:t>poolFinish</a:t>
            </a:r>
            <a:r>
              <a:rPr lang="en-US" altLang="ja-JP" sz="1600" dirty="0" smtClean="0">
                <a:solidFill>
                  <a:schemeClr val="tx1"/>
                </a:solidFill>
                <a:latin typeface="+mj-ea"/>
                <a:ea typeface="+mj-ea"/>
              </a:rPr>
              <a:t>(pool</a:t>
            </a:r>
            <a:r>
              <a:rPr lang="en-US" altLang="ja-JP" sz="1600" dirty="0">
                <a:solidFill>
                  <a:schemeClr val="tx1"/>
                </a:solidFill>
                <a:latin typeface="+mj-ea"/>
                <a:ea typeface="+mj-ea"/>
              </a:rPr>
              <a:t>);</a:t>
            </a:r>
          </a:p>
          <a:p>
            <a:pPr fontAlgn="ctr"/>
            <a:r>
              <a:rPr lang="en-US" altLang="ja-JP" sz="1600" dirty="0" smtClean="0">
                <a:solidFill>
                  <a:schemeClr val="tx1"/>
                </a:solidFill>
                <a:latin typeface="+mj-ea"/>
                <a:ea typeface="+mj-ea"/>
              </a:rPr>
              <a:t>     return </a:t>
            </a:r>
            <a:r>
              <a:rPr lang="en-US" altLang="ja-JP" sz="1600" dirty="0">
                <a:solidFill>
                  <a:schemeClr val="tx1"/>
                </a:solidFill>
                <a:latin typeface="+mj-ea"/>
                <a:ea typeface="+mj-ea"/>
              </a:rPr>
              <a:t>s</a:t>
            </a:r>
            <a:r>
              <a:rPr lang="en-US" altLang="ja-JP" sz="1600" dirty="0" smtClean="0">
                <a:solidFill>
                  <a:schemeClr val="tx1"/>
                </a:solidFill>
                <a:latin typeface="+mj-ea"/>
                <a:ea typeface="+mj-ea"/>
              </a:rPr>
              <a:t>;</a:t>
            </a:r>
          </a:p>
          <a:p>
            <a:pPr fontAlgn="ctr"/>
            <a:r>
              <a:rPr lang="en-US" altLang="ja-JP" sz="1600" dirty="0" smtClean="0">
                <a:solidFill>
                  <a:schemeClr val="tx1"/>
                </a:solidFill>
                <a:latin typeface="+mj-ea"/>
                <a:ea typeface="+mj-ea"/>
              </a:rPr>
              <a:t>}</a:t>
            </a:r>
            <a:endParaRPr lang="en-US" altLang="ja-JP" sz="1600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372677" y="1916832"/>
            <a:ext cx="4103751" cy="3456384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ctr"/>
            <a:r>
              <a:rPr lang="en-US" altLang="ja-JP" sz="1600" dirty="0">
                <a:solidFill>
                  <a:schemeClr val="tx1"/>
                </a:solidFill>
                <a:latin typeface="+mj-ea"/>
                <a:ea typeface="+mj-ea"/>
              </a:rPr>
              <a:t>static </a:t>
            </a:r>
            <a:r>
              <a:rPr lang="en-US" altLang="ja-JP" sz="1600" dirty="0" err="1">
                <a:solidFill>
                  <a:schemeClr val="tx1"/>
                </a:solidFill>
                <a:latin typeface="+mj-ea"/>
                <a:ea typeface="+mj-ea"/>
              </a:rPr>
              <a:t>const</a:t>
            </a:r>
            <a:r>
              <a:rPr lang="en-US" altLang="ja-JP" sz="1600" dirty="0">
                <a:solidFill>
                  <a:schemeClr val="tx1"/>
                </a:solidFill>
                <a:latin typeface="+mj-ea"/>
                <a:ea typeface="+mj-ea"/>
              </a:rPr>
              <a:t> </a:t>
            </a:r>
            <a:r>
              <a:rPr lang="en-US" altLang="ja-JP" sz="1600" dirty="0" err="1">
                <a:solidFill>
                  <a:schemeClr val="tx1"/>
                </a:solidFill>
                <a:latin typeface="+mj-ea"/>
                <a:ea typeface="+mj-ea"/>
              </a:rPr>
              <a:t>XML_Char</a:t>
            </a:r>
            <a:r>
              <a:rPr lang="en-US" altLang="ja-JP" sz="1600" dirty="0">
                <a:solidFill>
                  <a:schemeClr val="tx1"/>
                </a:solidFill>
                <a:latin typeface="+mj-ea"/>
                <a:ea typeface="+mj-ea"/>
              </a:rPr>
              <a:t> *</a:t>
            </a:r>
          </a:p>
          <a:p>
            <a:pPr fontAlgn="ctr"/>
            <a:r>
              <a:rPr lang="en-US" altLang="ja-JP" sz="1600" dirty="0" err="1">
                <a:solidFill>
                  <a:schemeClr val="tx1"/>
                </a:solidFill>
                <a:latin typeface="+mj-ea"/>
                <a:ea typeface="+mj-ea"/>
              </a:rPr>
              <a:t>poolCopyStringN</a:t>
            </a:r>
            <a:r>
              <a:rPr lang="en-US" altLang="ja-JP" sz="1600" dirty="0">
                <a:solidFill>
                  <a:schemeClr val="tx1"/>
                </a:solidFill>
                <a:latin typeface="+mj-ea"/>
                <a:ea typeface="+mj-ea"/>
              </a:rPr>
              <a:t>(STRING_POOL *pool, </a:t>
            </a:r>
            <a:r>
              <a:rPr lang="en-US" altLang="ja-JP" sz="1600" dirty="0" err="1">
                <a:solidFill>
                  <a:schemeClr val="tx1"/>
                </a:solidFill>
                <a:latin typeface="+mj-ea"/>
                <a:ea typeface="+mj-ea"/>
              </a:rPr>
              <a:t>const</a:t>
            </a:r>
            <a:r>
              <a:rPr lang="en-US" altLang="ja-JP" sz="1600" dirty="0">
                <a:solidFill>
                  <a:schemeClr val="tx1"/>
                </a:solidFill>
                <a:latin typeface="+mj-ea"/>
                <a:ea typeface="+mj-ea"/>
              </a:rPr>
              <a:t> </a:t>
            </a:r>
            <a:r>
              <a:rPr lang="en-US" altLang="ja-JP" sz="1600" dirty="0" smtClean="0">
                <a:solidFill>
                  <a:schemeClr val="tx1"/>
                </a:solidFill>
                <a:latin typeface="+mj-ea"/>
                <a:ea typeface="+mj-ea"/>
              </a:rPr>
              <a:t>		</a:t>
            </a:r>
            <a:r>
              <a:rPr lang="ja-JP" altLang="en-US" sz="1600" dirty="0" smtClean="0">
                <a:solidFill>
                  <a:schemeClr val="tx1"/>
                </a:solidFill>
                <a:latin typeface="+mj-ea"/>
                <a:ea typeface="+mj-ea"/>
              </a:rPr>
              <a:t>　　　</a:t>
            </a:r>
            <a:r>
              <a:rPr lang="en-US" altLang="ja-JP" sz="1600" dirty="0" err="1" smtClean="0">
                <a:solidFill>
                  <a:schemeClr val="tx1"/>
                </a:solidFill>
                <a:latin typeface="+mj-ea"/>
                <a:ea typeface="+mj-ea"/>
              </a:rPr>
              <a:t>XML_Char</a:t>
            </a:r>
            <a:r>
              <a:rPr lang="en-US" altLang="ja-JP" sz="1600" dirty="0" smtClean="0">
                <a:solidFill>
                  <a:schemeClr val="tx1"/>
                </a:solidFill>
                <a:latin typeface="+mj-ea"/>
                <a:ea typeface="+mj-ea"/>
              </a:rPr>
              <a:t> </a:t>
            </a:r>
            <a:r>
              <a:rPr lang="en-US" altLang="ja-JP" sz="1600" dirty="0">
                <a:solidFill>
                  <a:schemeClr val="tx1"/>
                </a:solidFill>
                <a:latin typeface="+mj-ea"/>
                <a:ea typeface="+mj-ea"/>
              </a:rPr>
              <a:t>*s, </a:t>
            </a:r>
            <a:r>
              <a:rPr lang="en-US" altLang="ja-JP" sz="1600" dirty="0" err="1">
                <a:solidFill>
                  <a:schemeClr val="tx1"/>
                </a:solidFill>
                <a:latin typeface="+mj-ea"/>
                <a:ea typeface="+mj-ea"/>
              </a:rPr>
              <a:t>int</a:t>
            </a:r>
            <a:r>
              <a:rPr lang="en-US" altLang="ja-JP" sz="1600" dirty="0">
                <a:solidFill>
                  <a:schemeClr val="tx1"/>
                </a:solidFill>
                <a:latin typeface="+mj-ea"/>
                <a:ea typeface="+mj-ea"/>
              </a:rPr>
              <a:t> n)</a:t>
            </a:r>
          </a:p>
          <a:p>
            <a:pPr fontAlgn="ctr"/>
            <a:r>
              <a:rPr lang="en-US" altLang="ja-JP" sz="1600" dirty="0">
                <a:solidFill>
                  <a:schemeClr val="tx1"/>
                </a:solidFill>
                <a:latin typeface="+mj-ea"/>
                <a:ea typeface="+mj-ea"/>
              </a:rPr>
              <a:t>{</a:t>
            </a:r>
          </a:p>
          <a:p>
            <a:pPr fontAlgn="ctr"/>
            <a:r>
              <a:rPr lang="en-US" altLang="ja-JP" sz="1600" dirty="0" smtClean="0">
                <a:solidFill>
                  <a:schemeClr val="tx1"/>
                </a:solidFill>
                <a:latin typeface="+mj-ea"/>
                <a:ea typeface="+mj-ea"/>
              </a:rPr>
              <a:t>     if </a:t>
            </a:r>
            <a:r>
              <a:rPr lang="en-US" altLang="ja-JP" sz="1600" dirty="0">
                <a:solidFill>
                  <a:schemeClr val="tx1"/>
                </a:solidFill>
                <a:latin typeface="+mj-ea"/>
                <a:ea typeface="+mj-ea"/>
              </a:rPr>
              <a:t>(!pool-&gt;</a:t>
            </a:r>
            <a:r>
              <a:rPr lang="en-US" altLang="ja-JP" sz="1600" dirty="0" err="1">
                <a:solidFill>
                  <a:schemeClr val="tx1"/>
                </a:solidFill>
                <a:latin typeface="+mj-ea"/>
                <a:ea typeface="+mj-ea"/>
              </a:rPr>
              <a:t>ptr</a:t>
            </a:r>
            <a:r>
              <a:rPr lang="en-US" altLang="ja-JP" sz="1600" dirty="0">
                <a:solidFill>
                  <a:schemeClr val="tx1"/>
                </a:solidFill>
                <a:latin typeface="+mj-ea"/>
                <a:ea typeface="+mj-ea"/>
              </a:rPr>
              <a:t> &amp;&amp; !</a:t>
            </a:r>
            <a:r>
              <a:rPr lang="en-US" altLang="ja-JP" sz="1600" dirty="0" err="1">
                <a:solidFill>
                  <a:schemeClr val="tx1"/>
                </a:solidFill>
                <a:latin typeface="+mj-ea"/>
                <a:ea typeface="+mj-ea"/>
              </a:rPr>
              <a:t>poolGrow</a:t>
            </a:r>
            <a:r>
              <a:rPr lang="en-US" altLang="ja-JP" sz="1600" dirty="0">
                <a:solidFill>
                  <a:schemeClr val="tx1"/>
                </a:solidFill>
                <a:latin typeface="+mj-ea"/>
                <a:ea typeface="+mj-ea"/>
              </a:rPr>
              <a:t>(pool))</a:t>
            </a:r>
          </a:p>
          <a:p>
            <a:pPr fontAlgn="ctr"/>
            <a:r>
              <a:rPr lang="en-US" altLang="ja-JP" sz="1600" dirty="0">
                <a:solidFill>
                  <a:schemeClr val="tx1"/>
                </a:solidFill>
                <a:latin typeface="+mj-ea"/>
                <a:ea typeface="+mj-ea"/>
              </a:rPr>
              <a:t>   </a:t>
            </a:r>
            <a:r>
              <a:rPr lang="en-US" altLang="ja-JP" sz="1600" dirty="0" smtClean="0">
                <a:solidFill>
                  <a:schemeClr val="tx1"/>
                </a:solidFill>
                <a:latin typeface="+mj-ea"/>
                <a:ea typeface="+mj-ea"/>
              </a:rPr>
              <a:t>       </a:t>
            </a:r>
            <a:r>
              <a:rPr lang="en-US" altLang="ja-JP" sz="1600" dirty="0">
                <a:solidFill>
                  <a:schemeClr val="tx1"/>
                </a:solidFill>
                <a:latin typeface="+mj-ea"/>
                <a:ea typeface="+mj-ea"/>
              </a:rPr>
              <a:t>return NULL;</a:t>
            </a:r>
          </a:p>
          <a:p>
            <a:pPr fontAlgn="ctr"/>
            <a:r>
              <a:rPr lang="en-US" altLang="ja-JP" sz="1600" dirty="0">
                <a:solidFill>
                  <a:schemeClr val="tx1"/>
                </a:solidFill>
                <a:latin typeface="+mj-ea"/>
                <a:ea typeface="+mj-ea"/>
              </a:rPr>
              <a:t>  </a:t>
            </a:r>
            <a:r>
              <a:rPr lang="en-US" altLang="ja-JP" sz="1600" dirty="0" smtClean="0">
                <a:solidFill>
                  <a:schemeClr val="tx1"/>
                </a:solidFill>
                <a:latin typeface="+mj-ea"/>
                <a:ea typeface="+mj-ea"/>
              </a:rPr>
              <a:t>   for </a:t>
            </a:r>
            <a:r>
              <a:rPr lang="en-US" altLang="ja-JP" sz="1600" dirty="0">
                <a:solidFill>
                  <a:schemeClr val="tx1"/>
                </a:solidFill>
                <a:latin typeface="+mj-ea"/>
                <a:ea typeface="+mj-ea"/>
              </a:rPr>
              <a:t>(; n &gt; 0; --n, s++) {</a:t>
            </a:r>
          </a:p>
          <a:p>
            <a:pPr fontAlgn="ctr"/>
            <a:r>
              <a:rPr lang="en-US" altLang="ja-JP" sz="1600" dirty="0">
                <a:solidFill>
                  <a:schemeClr val="tx1"/>
                </a:solidFill>
                <a:latin typeface="+mj-ea"/>
                <a:ea typeface="+mj-ea"/>
              </a:rPr>
              <a:t>    </a:t>
            </a:r>
            <a:r>
              <a:rPr lang="en-US" altLang="ja-JP" sz="1600" dirty="0" smtClean="0">
                <a:solidFill>
                  <a:schemeClr val="tx1"/>
                </a:solidFill>
                <a:latin typeface="+mj-ea"/>
                <a:ea typeface="+mj-ea"/>
              </a:rPr>
              <a:t>      if </a:t>
            </a:r>
            <a:r>
              <a:rPr lang="en-US" altLang="ja-JP" sz="1600" dirty="0">
                <a:solidFill>
                  <a:schemeClr val="tx1"/>
                </a:solidFill>
                <a:latin typeface="+mj-ea"/>
                <a:ea typeface="+mj-ea"/>
              </a:rPr>
              <a:t>(!</a:t>
            </a:r>
            <a:r>
              <a:rPr lang="en-US" altLang="ja-JP" sz="1600" dirty="0" err="1">
                <a:solidFill>
                  <a:schemeClr val="tx1"/>
                </a:solidFill>
                <a:latin typeface="+mj-ea"/>
                <a:ea typeface="+mj-ea"/>
              </a:rPr>
              <a:t>poolAppendChar</a:t>
            </a:r>
            <a:r>
              <a:rPr lang="en-US" altLang="ja-JP" sz="1600" dirty="0">
                <a:solidFill>
                  <a:schemeClr val="tx1"/>
                </a:solidFill>
                <a:latin typeface="+mj-ea"/>
                <a:ea typeface="+mj-ea"/>
              </a:rPr>
              <a:t>(pool, *s))</a:t>
            </a:r>
          </a:p>
          <a:p>
            <a:pPr fontAlgn="ctr"/>
            <a:r>
              <a:rPr lang="en-US" altLang="ja-JP" sz="1600" dirty="0">
                <a:solidFill>
                  <a:schemeClr val="tx1"/>
                </a:solidFill>
                <a:latin typeface="+mj-ea"/>
                <a:ea typeface="+mj-ea"/>
              </a:rPr>
              <a:t>      </a:t>
            </a:r>
            <a:r>
              <a:rPr lang="en-US" altLang="ja-JP" sz="1600" dirty="0" smtClean="0">
                <a:solidFill>
                  <a:schemeClr val="tx1"/>
                </a:solidFill>
                <a:latin typeface="+mj-ea"/>
                <a:ea typeface="+mj-ea"/>
              </a:rPr>
              <a:t>         return </a:t>
            </a:r>
            <a:r>
              <a:rPr lang="en-US" altLang="ja-JP" sz="1600" dirty="0">
                <a:solidFill>
                  <a:schemeClr val="tx1"/>
                </a:solidFill>
                <a:latin typeface="+mj-ea"/>
                <a:ea typeface="+mj-ea"/>
              </a:rPr>
              <a:t>NULL;</a:t>
            </a:r>
          </a:p>
          <a:p>
            <a:pPr fontAlgn="ctr"/>
            <a:r>
              <a:rPr lang="en-US" altLang="ja-JP" sz="1600" dirty="0">
                <a:solidFill>
                  <a:schemeClr val="tx1"/>
                </a:solidFill>
                <a:latin typeface="+mj-ea"/>
                <a:ea typeface="+mj-ea"/>
              </a:rPr>
              <a:t>  </a:t>
            </a:r>
            <a:r>
              <a:rPr lang="en-US" altLang="ja-JP" sz="1600" dirty="0" smtClean="0">
                <a:solidFill>
                  <a:schemeClr val="tx1"/>
                </a:solidFill>
                <a:latin typeface="+mj-ea"/>
                <a:ea typeface="+mj-ea"/>
              </a:rPr>
              <a:t>    }</a:t>
            </a:r>
            <a:endParaRPr lang="en-US" altLang="ja-JP" sz="1600" dirty="0">
              <a:solidFill>
                <a:schemeClr val="tx1"/>
              </a:solidFill>
              <a:latin typeface="+mj-ea"/>
              <a:ea typeface="+mj-ea"/>
            </a:endParaRPr>
          </a:p>
          <a:p>
            <a:pPr fontAlgn="ctr"/>
            <a:r>
              <a:rPr lang="en-US" altLang="ja-JP" sz="1600" dirty="0">
                <a:solidFill>
                  <a:schemeClr val="tx1"/>
                </a:solidFill>
                <a:latin typeface="+mj-ea"/>
                <a:ea typeface="+mj-ea"/>
              </a:rPr>
              <a:t>  </a:t>
            </a:r>
            <a:r>
              <a:rPr lang="en-US" altLang="ja-JP" sz="1600" dirty="0" smtClean="0">
                <a:solidFill>
                  <a:schemeClr val="tx1"/>
                </a:solidFill>
                <a:latin typeface="+mj-ea"/>
                <a:ea typeface="+mj-ea"/>
              </a:rPr>
              <a:t>    s </a:t>
            </a:r>
            <a:r>
              <a:rPr lang="en-US" altLang="ja-JP" sz="1600" dirty="0">
                <a:solidFill>
                  <a:schemeClr val="tx1"/>
                </a:solidFill>
                <a:latin typeface="+mj-ea"/>
                <a:ea typeface="+mj-ea"/>
              </a:rPr>
              <a:t>= pool-&gt;start;</a:t>
            </a:r>
          </a:p>
          <a:p>
            <a:pPr fontAlgn="ctr"/>
            <a:r>
              <a:rPr lang="en-US" altLang="ja-JP" sz="1600" dirty="0">
                <a:solidFill>
                  <a:schemeClr val="tx1"/>
                </a:solidFill>
                <a:latin typeface="+mj-ea"/>
                <a:ea typeface="+mj-ea"/>
              </a:rPr>
              <a:t> </a:t>
            </a:r>
            <a:r>
              <a:rPr lang="en-US" altLang="ja-JP" sz="1600" dirty="0" smtClean="0">
                <a:solidFill>
                  <a:schemeClr val="tx1"/>
                </a:solidFill>
                <a:latin typeface="+mj-ea"/>
                <a:ea typeface="+mj-ea"/>
              </a:rPr>
              <a:t>     </a:t>
            </a:r>
            <a:r>
              <a:rPr lang="en-US" altLang="ja-JP" sz="1600" dirty="0" err="1">
                <a:solidFill>
                  <a:schemeClr val="tx1"/>
                </a:solidFill>
                <a:latin typeface="+mj-ea"/>
                <a:ea typeface="+mj-ea"/>
              </a:rPr>
              <a:t>poolFinish</a:t>
            </a:r>
            <a:r>
              <a:rPr lang="en-US" altLang="ja-JP" sz="1600" dirty="0">
                <a:solidFill>
                  <a:schemeClr val="tx1"/>
                </a:solidFill>
                <a:latin typeface="+mj-ea"/>
                <a:ea typeface="+mj-ea"/>
              </a:rPr>
              <a:t>(pool);</a:t>
            </a:r>
          </a:p>
          <a:p>
            <a:pPr fontAlgn="ctr"/>
            <a:r>
              <a:rPr lang="en-US" altLang="ja-JP" sz="1600" dirty="0">
                <a:solidFill>
                  <a:schemeClr val="tx1"/>
                </a:solidFill>
                <a:latin typeface="+mj-ea"/>
                <a:ea typeface="+mj-ea"/>
              </a:rPr>
              <a:t>  </a:t>
            </a:r>
            <a:r>
              <a:rPr lang="en-US" altLang="ja-JP" sz="1600" dirty="0" smtClean="0">
                <a:solidFill>
                  <a:schemeClr val="tx1"/>
                </a:solidFill>
                <a:latin typeface="+mj-ea"/>
                <a:ea typeface="+mj-ea"/>
              </a:rPr>
              <a:t>    return </a:t>
            </a:r>
            <a:r>
              <a:rPr lang="en-US" altLang="ja-JP" sz="1600" dirty="0">
                <a:solidFill>
                  <a:schemeClr val="tx1"/>
                </a:solidFill>
                <a:latin typeface="+mj-ea"/>
                <a:ea typeface="+mj-ea"/>
              </a:rPr>
              <a:t>s;</a:t>
            </a:r>
          </a:p>
          <a:p>
            <a:pPr fontAlgn="ctr"/>
            <a:r>
              <a:rPr lang="en-US" altLang="ja-JP" sz="1600" dirty="0">
                <a:solidFill>
                  <a:schemeClr val="tx1"/>
                </a:solidFill>
                <a:latin typeface="+mj-ea"/>
                <a:ea typeface="+mj-ea"/>
              </a:rPr>
              <a:t>}</a:t>
            </a:r>
          </a:p>
        </p:txBody>
      </p:sp>
      <p:sp>
        <p:nvSpPr>
          <p:cNvPr id="11" name="角丸四角形 10"/>
          <p:cNvSpPr/>
          <p:nvPr/>
        </p:nvSpPr>
        <p:spPr bwMode="auto">
          <a:xfrm>
            <a:off x="517667" y="5589240"/>
            <a:ext cx="3610014" cy="720080"/>
          </a:xfrm>
          <a:prstGeom prst="roundRect">
            <a:avLst/>
          </a:prstGeom>
          <a:solidFill>
            <a:srgbClr val="FEE9B4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anchor="ctr"/>
          <a:lstStyle/>
          <a:p>
            <a:pPr algn="ctr">
              <a:defRPr/>
            </a:pPr>
            <a:r>
              <a:rPr lang="en-US" altLang="ja-JP" dirty="0" smtClean="0">
                <a:latin typeface="+mn-lt"/>
              </a:rPr>
              <a:t>for</a:t>
            </a:r>
            <a:r>
              <a:rPr lang="ja-JP" altLang="en-US" dirty="0" smtClean="0">
                <a:latin typeface="+mn-lt"/>
              </a:rPr>
              <a:t>文を用いた繰り返し</a:t>
            </a:r>
            <a:endParaRPr lang="en-US" altLang="ja-JP" dirty="0">
              <a:latin typeface="+mn-lt"/>
            </a:endParaRPr>
          </a:p>
        </p:txBody>
      </p:sp>
      <p:sp>
        <p:nvSpPr>
          <p:cNvPr id="12" name="角丸四角形 11"/>
          <p:cNvSpPr/>
          <p:nvPr/>
        </p:nvSpPr>
        <p:spPr bwMode="auto">
          <a:xfrm>
            <a:off x="4551090" y="5589240"/>
            <a:ext cx="4176464" cy="720080"/>
          </a:xfrm>
          <a:prstGeom prst="roundRect">
            <a:avLst/>
          </a:prstGeom>
          <a:solidFill>
            <a:srgbClr val="FEE9B4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anchor="ctr"/>
          <a:lstStyle/>
          <a:p>
            <a:pPr algn="ctr">
              <a:defRPr/>
            </a:pPr>
            <a:r>
              <a:rPr lang="en-US" altLang="ja-JP" dirty="0" smtClean="0">
                <a:latin typeface="+mn-lt"/>
              </a:rPr>
              <a:t>do-while</a:t>
            </a:r>
            <a:r>
              <a:rPr lang="ja-JP" altLang="en-US" dirty="0" smtClean="0">
                <a:latin typeface="+mn-lt"/>
              </a:rPr>
              <a:t>文を用いた</a:t>
            </a:r>
            <a:r>
              <a:rPr lang="ja-JP" altLang="en-US" dirty="0"/>
              <a:t>繰り返し</a:t>
            </a:r>
            <a:endParaRPr lang="en-US" altLang="ja-JP" dirty="0"/>
          </a:p>
        </p:txBody>
      </p:sp>
      <p:sp>
        <p:nvSpPr>
          <p:cNvPr id="13" name="角丸四角形 12"/>
          <p:cNvSpPr/>
          <p:nvPr/>
        </p:nvSpPr>
        <p:spPr bwMode="auto">
          <a:xfrm>
            <a:off x="4788024" y="3351659"/>
            <a:ext cx="3320033" cy="1008112"/>
          </a:xfrm>
          <a:prstGeom prst="round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ＭＳ Ｐゴシック" pitchFamily="50" charset="-128"/>
            </a:endParaRPr>
          </a:p>
        </p:txBody>
      </p:sp>
      <p:sp>
        <p:nvSpPr>
          <p:cNvPr id="14" name="角丸四角形 13"/>
          <p:cNvSpPr/>
          <p:nvPr/>
        </p:nvSpPr>
        <p:spPr bwMode="auto">
          <a:xfrm>
            <a:off x="662658" y="3429000"/>
            <a:ext cx="3320033" cy="1008112"/>
          </a:xfrm>
          <a:prstGeom prst="round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ＭＳ Ｐゴシック" pitchFamily="50" charset="-128"/>
            </a:endParaRPr>
          </a:p>
        </p:txBody>
      </p:sp>
      <p:sp>
        <p:nvSpPr>
          <p:cNvPr id="16" name="角丸四角形 15"/>
          <p:cNvSpPr/>
          <p:nvPr/>
        </p:nvSpPr>
        <p:spPr bwMode="auto">
          <a:xfrm>
            <a:off x="692374" y="2861320"/>
            <a:ext cx="3320033" cy="567680"/>
          </a:xfrm>
          <a:prstGeom prst="round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ＭＳ Ｐゴシック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923096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1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" dur="1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9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" dur="1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1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2" dur="1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3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4" dur="1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5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6" dur="1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7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8" dur="1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9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0" dur="1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21" presetID="15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22" dur="indefinite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5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24" dur="indefinite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5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26" dur="indefinite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5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28" dur="indefinite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5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30" dur="indefinite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5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32" dur="indefinite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5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34" dur="indefinite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5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36" dur="indefinite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4" dur="1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45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6" dur="1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5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56" dur="indefinite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5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58" dur="indefinite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3" grpId="1" animBg="1"/>
      <p:bldP spid="14" grpId="0" animBg="1"/>
      <p:bldP spid="14" grpId="1" animBg="1"/>
      <p:bldP spid="16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ltHorz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実験</a:t>
            </a:r>
            <a:r>
              <a:rPr lang="en-US" altLang="ja-JP" dirty="0"/>
              <a:t>3</a:t>
            </a:r>
            <a:r>
              <a:rPr lang="ja-JP" altLang="en-US" dirty="0" smtClean="0"/>
              <a:t>：</a:t>
            </a:r>
            <a:r>
              <a:rPr lang="ja-JP" altLang="en-US" dirty="0"/>
              <a:t>コード</a:t>
            </a:r>
            <a:r>
              <a:rPr lang="ja-JP" altLang="en-US" dirty="0" smtClean="0"/>
              <a:t>クローン</a:t>
            </a:r>
            <a:r>
              <a:rPr lang="ja-JP" altLang="en-US" dirty="0"/>
              <a:t>の実例</a:t>
            </a:r>
            <a:r>
              <a:rPr lang="en-US" altLang="ja-JP" dirty="0" smtClean="0"/>
              <a:t>(2/2</a:t>
            </a:r>
            <a:r>
              <a:rPr lang="en-US" altLang="ja-JP" dirty="0"/>
              <a:t>)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79388" y="1268413"/>
            <a:ext cx="8785225" cy="576411"/>
          </a:xfrm>
        </p:spPr>
        <p:txBody>
          <a:bodyPr/>
          <a:lstStyle/>
          <a:p>
            <a:r>
              <a:rPr kumimoji="1" lang="ja-JP" altLang="en-US" dirty="0" smtClean="0"/>
              <a:t>文の並び替え</a:t>
            </a:r>
            <a:endParaRPr kumimoji="1" lang="ja-JP" altLang="en-US" dirty="0"/>
          </a:p>
        </p:txBody>
      </p:sp>
      <p:sp>
        <p:nvSpPr>
          <p:cNvPr id="4" name="正方形/長方形 3"/>
          <p:cNvSpPr/>
          <p:nvPr/>
        </p:nvSpPr>
        <p:spPr>
          <a:xfrm>
            <a:off x="4562475" y="1993851"/>
            <a:ext cx="4185989" cy="4608512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ctr"/>
            <a:r>
              <a:rPr lang="en-US" altLang="ja-JP" sz="1600" dirty="0">
                <a:solidFill>
                  <a:schemeClr val="tx1"/>
                </a:solidFill>
                <a:latin typeface="+mj-ea"/>
                <a:ea typeface="+mj-ea"/>
              </a:rPr>
              <a:t>static </a:t>
            </a:r>
            <a:r>
              <a:rPr lang="en-US" altLang="ja-JP" sz="1600" dirty="0" err="1">
                <a:solidFill>
                  <a:schemeClr val="tx1"/>
                </a:solidFill>
                <a:latin typeface="+mj-ea"/>
                <a:ea typeface="+mj-ea"/>
              </a:rPr>
              <a:t>PyObject</a:t>
            </a:r>
            <a:r>
              <a:rPr lang="en-US" altLang="ja-JP" sz="1600" dirty="0">
                <a:solidFill>
                  <a:schemeClr val="tx1"/>
                </a:solidFill>
                <a:latin typeface="+mj-ea"/>
                <a:ea typeface="+mj-ea"/>
              </a:rPr>
              <a:t> *</a:t>
            </a:r>
          </a:p>
          <a:p>
            <a:pPr fontAlgn="ctr"/>
            <a:r>
              <a:rPr lang="en-US" altLang="ja-JP" sz="1600" dirty="0" err="1">
                <a:solidFill>
                  <a:schemeClr val="tx1"/>
                </a:solidFill>
                <a:latin typeface="+mj-ea"/>
                <a:ea typeface="+mj-ea"/>
              </a:rPr>
              <a:t>dequereviter_next</a:t>
            </a:r>
            <a:r>
              <a:rPr lang="en-US" altLang="ja-JP" sz="1600" dirty="0">
                <a:solidFill>
                  <a:schemeClr val="tx1"/>
                </a:solidFill>
                <a:latin typeface="+mj-ea"/>
                <a:ea typeface="+mj-ea"/>
              </a:rPr>
              <a:t>(</a:t>
            </a:r>
            <a:r>
              <a:rPr lang="en-US" altLang="ja-JP" sz="1600" dirty="0" err="1">
                <a:solidFill>
                  <a:schemeClr val="tx1"/>
                </a:solidFill>
                <a:latin typeface="+mj-ea"/>
                <a:ea typeface="+mj-ea"/>
              </a:rPr>
              <a:t>dequeiterobject</a:t>
            </a:r>
            <a:r>
              <a:rPr lang="en-US" altLang="ja-JP" sz="1600" dirty="0">
                <a:solidFill>
                  <a:schemeClr val="tx1"/>
                </a:solidFill>
                <a:latin typeface="+mj-ea"/>
                <a:ea typeface="+mj-ea"/>
              </a:rPr>
              <a:t> *it)</a:t>
            </a:r>
          </a:p>
          <a:p>
            <a:pPr fontAlgn="ctr"/>
            <a:r>
              <a:rPr lang="en-US" altLang="ja-JP" sz="1600" dirty="0">
                <a:solidFill>
                  <a:schemeClr val="tx1"/>
                </a:solidFill>
                <a:latin typeface="+mj-ea"/>
                <a:ea typeface="+mj-ea"/>
              </a:rPr>
              <a:t>{</a:t>
            </a:r>
          </a:p>
          <a:p>
            <a:pPr fontAlgn="ctr"/>
            <a:r>
              <a:rPr lang="en-US" altLang="ja-JP" sz="1600" dirty="0" smtClean="0">
                <a:solidFill>
                  <a:schemeClr val="tx1"/>
                </a:solidFill>
                <a:latin typeface="+mj-ea"/>
                <a:ea typeface="+mj-ea"/>
              </a:rPr>
              <a:t>    </a:t>
            </a:r>
            <a:r>
              <a:rPr lang="en-US" altLang="ja-JP" sz="1600" dirty="0" err="1" smtClean="0">
                <a:solidFill>
                  <a:schemeClr val="tx1"/>
                </a:solidFill>
                <a:latin typeface="+mj-ea"/>
                <a:ea typeface="+mj-ea"/>
              </a:rPr>
              <a:t>PyObject</a:t>
            </a:r>
            <a:r>
              <a:rPr lang="en-US" altLang="ja-JP" sz="1600" dirty="0" smtClean="0">
                <a:solidFill>
                  <a:schemeClr val="tx1"/>
                </a:solidFill>
                <a:latin typeface="+mj-ea"/>
                <a:ea typeface="+mj-ea"/>
              </a:rPr>
              <a:t> </a:t>
            </a:r>
            <a:r>
              <a:rPr lang="en-US" altLang="ja-JP" sz="1600" dirty="0">
                <a:solidFill>
                  <a:schemeClr val="tx1"/>
                </a:solidFill>
                <a:latin typeface="+mj-ea"/>
                <a:ea typeface="+mj-ea"/>
              </a:rPr>
              <a:t>*item;</a:t>
            </a:r>
          </a:p>
          <a:p>
            <a:pPr fontAlgn="ctr"/>
            <a:r>
              <a:rPr lang="en-US" altLang="ja-JP" sz="1600" dirty="0" smtClean="0">
                <a:solidFill>
                  <a:schemeClr val="tx1"/>
                </a:solidFill>
                <a:latin typeface="+mj-ea"/>
                <a:ea typeface="+mj-ea"/>
              </a:rPr>
              <a:t>    if </a:t>
            </a:r>
            <a:r>
              <a:rPr lang="en-US" altLang="ja-JP" sz="1600" dirty="0">
                <a:solidFill>
                  <a:schemeClr val="tx1"/>
                </a:solidFill>
                <a:latin typeface="+mj-ea"/>
                <a:ea typeface="+mj-ea"/>
              </a:rPr>
              <a:t>(it-&gt;counter == 0)</a:t>
            </a:r>
          </a:p>
          <a:p>
            <a:pPr fontAlgn="ctr"/>
            <a:r>
              <a:rPr lang="en-US" altLang="ja-JP" sz="1600" dirty="0" smtClean="0">
                <a:solidFill>
                  <a:schemeClr val="tx1"/>
                </a:solidFill>
                <a:latin typeface="+mj-ea"/>
                <a:ea typeface="+mj-ea"/>
              </a:rPr>
              <a:t>        return </a:t>
            </a:r>
            <a:r>
              <a:rPr lang="en-US" altLang="ja-JP" sz="1600" dirty="0">
                <a:solidFill>
                  <a:schemeClr val="tx1"/>
                </a:solidFill>
                <a:latin typeface="+mj-ea"/>
                <a:ea typeface="+mj-ea"/>
              </a:rPr>
              <a:t>NULL;</a:t>
            </a:r>
          </a:p>
          <a:p>
            <a:pPr fontAlgn="ctr"/>
            <a:r>
              <a:rPr lang="en-US" altLang="ja-JP" sz="1600" dirty="0" smtClean="0">
                <a:solidFill>
                  <a:schemeClr val="tx1"/>
                </a:solidFill>
                <a:latin typeface="+mj-ea"/>
                <a:ea typeface="+mj-ea"/>
              </a:rPr>
              <a:t>    if </a:t>
            </a:r>
            <a:r>
              <a:rPr lang="en-US" altLang="ja-JP" sz="1600" dirty="0">
                <a:solidFill>
                  <a:schemeClr val="tx1"/>
                </a:solidFill>
                <a:latin typeface="+mj-ea"/>
                <a:ea typeface="+mj-ea"/>
              </a:rPr>
              <a:t>(it-&gt;</a:t>
            </a:r>
            <a:r>
              <a:rPr lang="en-US" altLang="ja-JP" sz="1600" dirty="0" err="1">
                <a:solidFill>
                  <a:schemeClr val="tx1"/>
                </a:solidFill>
                <a:latin typeface="+mj-ea"/>
                <a:ea typeface="+mj-ea"/>
              </a:rPr>
              <a:t>deque</a:t>
            </a:r>
            <a:r>
              <a:rPr lang="en-US" altLang="ja-JP" sz="1600" dirty="0">
                <a:solidFill>
                  <a:schemeClr val="tx1"/>
                </a:solidFill>
                <a:latin typeface="+mj-ea"/>
                <a:ea typeface="+mj-ea"/>
              </a:rPr>
              <a:t>-&gt;state != it-&gt;state) {</a:t>
            </a:r>
          </a:p>
          <a:p>
            <a:pPr fontAlgn="ctr"/>
            <a:r>
              <a:rPr lang="en-US" altLang="ja-JP" sz="1600" dirty="0" smtClean="0">
                <a:solidFill>
                  <a:schemeClr val="tx1"/>
                </a:solidFill>
                <a:latin typeface="+mj-ea"/>
                <a:ea typeface="+mj-ea"/>
              </a:rPr>
              <a:t>        it-</a:t>
            </a:r>
            <a:r>
              <a:rPr lang="en-US" altLang="ja-JP" sz="1600" dirty="0">
                <a:solidFill>
                  <a:schemeClr val="tx1"/>
                </a:solidFill>
                <a:latin typeface="+mj-ea"/>
                <a:ea typeface="+mj-ea"/>
              </a:rPr>
              <a:t>&gt;counter = 0;</a:t>
            </a:r>
          </a:p>
          <a:p>
            <a:pPr fontAlgn="ctr"/>
            <a:r>
              <a:rPr lang="en-US" altLang="ja-JP" sz="1600" dirty="0" smtClean="0">
                <a:solidFill>
                  <a:schemeClr val="tx1"/>
                </a:solidFill>
                <a:latin typeface="+mj-ea"/>
                <a:ea typeface="+mj-ea"/>
              </a:rPr>
              <a:t>        </a:t>
            </a:r>
            <a:r>
              <a:rPr lang="en-US" altLang="ja-JP" sz="1600" dirty="0" err="1" smtClean="0">
                <a:solidFill>
                  <a:schemeClr val="tx1"/>
                </a:solidFill>
                <a:latin typeface="+mj-ea"/>
                <a:ea typeface="+mj-ea"/>
              </a:rPr>
              <a:t>PyErr_SetString</a:t>
            </a:r>
            <a:r>
              <a:rPr lang="en-US" altLang="ja-JP" sz="1600" dirty="0" smtClean="0">
                <a:solidFill>
                  <a:schemeClr val="tx1"/>
                </a:solidFill>
                <a:latin typeface="+mj-ea"/>
                <a:ea typeface="+mj-ea"/>
              </a:rPr>
              <a:t>(</a:t>
            </a:r>
            <a:r>
              <a:rPr lang="en-US" altLang="ja-JP" sz="1600" dirty="0" err="1" smtClean="0">
                <a:solidFill>
                  <a:schemeClr val="tx1"/>
                </a:solidFill>
                <a:latin typeface="+mj-ea"/>
                <a:ea typeface="+mj-ea"/>
              </a:rPr>
              <a:t>PyExc_RuntimeError</a:t>
            </a:r>
            <a:r>
              <a:rPr lang="en-US" altLang="ja-JP" sz="1600" dirty="0">
                <a:solidFill>
                  <a:schemeClr val="tx1"/>
                </a:solidFill>
                <a:latin typeface="+mj-ea"/>
                <a:ea typeface="+mj-ea"/>
              </a:rPr>
              <a:t>,</a:t>
            </a:r>
          </a:p>
          <a:p>
            <a:pPr fontAlgn="ctr"/>
            <a:r>
              <a:rPr lang="en-US" altLang="ja-JP" sz="1600" dirty="0">
                <a:solidFill>
                  <a:schemeClr val="tx1"/>
                </a:solidFill>
                <a:latin typeface="+mj-ea"/>
                <a:ea typeface="+mj-ea"/>
              </a:rPr>
              <a:t>	</a:t>
            </a:r>
            <a:r>
              <a:rPr lang="en-US" altLang="ja-JP" sz="1600" dirty="0" smtClean="0">
                <a:solidFill>
                  <a:schemeClr val="tx1"/>
                </a:solidFill>
                <a:latin typeface="+mj-ea"/>
                <a:ea typeface="+mj-ea"/>
              </a:rPr>
              <a:t>  "</a:t>
            </a:r>
            <a:r>
              <a:rPr lang="en-US" altLang="ja-JP" sz="1600" dirty="0" err="1">
                <a:solidFill>
                  <a:schemeClr val="tx1"/>
                </a:solidFill>
                <a:latin typeface="+mj-ea"/>
                <a:ea typeface="+mj-ea"/>
              </a:rPr>
              <a:t>deque</a:t>
            </a:r>
            <a:r>
              <a:rPr lang="en-US" altLang="ja-JP" sz="1600" dirty="0">
                <a:solidFill>
                  <a:schemeClr val="tx1"/>
                </a:solidFill>
                <a:latin typeface="+mj-ea"/>
                <a:ea typeface="+mj-ea"/>
              </a:rPr>
              <a:t> mutated during iteration");</a:t>
            </a:r>
          </a:p>
          <a:p>
            <a:pPr fontAlgn="ctr"/>
            <a:r>
              <a:rPr lang="en-US" altLang="ja-JP" sz="1600" dirty="0" smtClean="0">
                <a:solidFill>
                  <a:schemeClr val="tx1"/>
                </a:solidFill>
                <a:latin typeface="+mj-ea"/>
                <a:ea typeface="+mj-ea"/>
              </a:rPr>
              <a:t>        return </a:t>
            </a:r>
            <a:r>
              <a:rPr lang="en-US" altLang="ja-JP" sz="1600" dirty="0">
                <a:solidFill>
                  <a:schemeClr val="tx1"/>
                </a:solidFill>
                <a:latin typeface="+mj-ea"/>
                <a:ea typeface="+mj-ea"/>
              </a:rPr>
              <a:t>NULL;</a:t>
            </a:r>
          </a:p>
          <a:p>
            <a:pPr fontAlgn="ctr"/>
            <a:r>
              <a:rPr lang="en-US" altLang="ja-JP" sz="1600" dirty="0" smtClean="0">
                <a:solidFill>
                  <a:schemeClr val="tx1"/>
                </a:solidFill>
                <a:latin typeface="+mj-ea"/>
                <a:ea typeface="+mj-ea"/>
              </a:rPr>
              <a:t>    }</a:t>
            </a:r>
            <a:endParaRPr lang="en-US" altLang="ja-JP" sz="1600" dirty="0">
              <a:solidFill>
                <a:schemeClr val="tx1"/>
              </a:solidFill>
              <a:latin typeface="+mj-ea"/>
              <a:ea typeface="+mj-ea"/>
            </a:endParaRPr>
          </a:p>
          <a:p>
            <a:pPr fontAlgn="ctr"/>
            <a:r>
              <a:rPr lang="en-US" altLang="ja-JP" sz="1600" dirty="0" smtClean="0">
                <a:solidFill>
                  <a:schemeClr val="tx1"/>
                </a:solidFill>
                <a:latin typeface="+mj-ea"/>
                <a:ea typeface="+mj-ea"/>
              </a:rPr>
              <a:t>    assert </a:t>
            </a:r>
            <a:r>
              <a:rPr lang="en-US" altLang="ja-JP" sz="1600" dirty="0">
                <a:solidFill>
                  <a:schemeClr val="tx1"/>
                </a:solidFill>
                <a:latin typeface="+mj-ea"/>
                <a:ea typeface="+mj-ea"/>
              </a:rPr>
              <a:t>(!(it-&gt;b == it-&gt;</a:t>
            </a:r>
            <a:r>
              <a:rPr lang="en-US" altLang="ja-JP" sz="1600" dirty="0" err="1">
                <a:solidFill>
                  <a:schemeClr val="tx1"/>
                </a:solidFill>
                <a:latin typeface="+mj-ea"/>
                <a:ea typeface="+mj-ea"/>
              </a:rPr>
              <a:t>deque</a:t>
            </a:r>
            <a:r>
              <a:rPr lang="en-US" altLang="ja-JP" sz="1600" dirty="0">
                <a:solidFill>
                  <a:schemeClr val="tx1"/>
                </a:solidFill>
                <a:latin typeface="+mj-ea"/>
                <a:ea typeface="+mj-ea"/>
              </a:rPr>
              <a:t>-&gt;</a:t>
            </a:r>
            <a:r>
              <a:rPr lang="en-US" altLang="ja-JP" sz="1600" dirty="0" err="1">
                <a:solidFill>
                  <a:schemeClr val="tx1"/>
                </a:solidFill>
                <a:latin typeface="+mj-ea"/>
                <a:ea typeface="+mj-ea"/>
              </a:rPr>
              <a:t>leftblock</a:t>
            </a:r>
            <a:r>
              <a:rPr lang="en-US" altLang="ja-JP" sz="1600" dirty="0">
                <a:solidFill>
                  <a:schemeClr val="tx1"/>
                </a:solidFill>
                <a:latin typeface="+mj-ea"/>
                <a:ea typeface="+mj-ea"/>
              </a:rPr>
              <a:t> &amp;&amp;</a:t>
            </a:r>
          </a:p>
          <a:p>
            <a:pPr fontAlgn="ctr"/>
            <a:r>
              <a:rPr lang="en-US" altLang="ja-JP" sz="1600" dirty="0" smtClean="0">
                <a:solidFill>
                  <a:schemeClr val="tx1"/>
                </a:solidFill>
                <a:latin typeface="+mj-ea"/>
                <a:ea typeface="+mj-ea"/>
              </a:rPr>
              <a:t>                 </a:t>
            </a:r>
            <a:r>
              <a:rPr lang="en-US" altLang="ja-JP" sz="1600" dirty="0">
                <a:solidFill>
                  <a:schemeClr val="tx1"/>
                </a:solidFill>
                <a:latin typeface="+mj-ea"/>
                <a:ea typeface="+mj-ea"/>
              </a:rPr>
              <a:t>it-&gt;index &lt; it-&gt;</a:t>
            </a:r>
            <a:r>
              <a:rPr lang="en-US" altLang="ja-JP" sz="1600" dirty="0" err="1">
                <a:solidFill>
                  <a:schemeClr val="tx1"/>
                </a:solidFill>
                <a:latin typeface="+mj-ea"/>
                <a:ea typeface="+mj-ea"/>
              </a:rPr>
              <a:t>deque</a:t>
            </a:r>
            <a:r>
              <a:rPr lang="en-US" altLang="ja-JP" sz="1600" dirty="0">
                <a:solidFill>
                  <a:schemeClr val="tx1"/>
                </a:solidFill>
                <a:latin typeface="+mj-ea"/>
                <a:ea typeface="+mj-ea"/>
              </a:rPr>
              <a:t>-&gt;</a:t>
            </a:r>
            <a:r>
              <a:rPr lang="en-US" altLang="ja-JP" sz="1600" dirty="0" err="1">
                <a:solidFill>
                  <a:schemeClr val="tx1"/>
                </a:solidFill>
                <a:latin typeface="+mj-ea"/>
                <a:ea typeface="+mj-ea"/>
              </a:rPr>
              <a:t>leftindex</a:t>
            </a:r>
            <a:r>
              <a:rPr lang="en-US" altLang="ja-JP" sz="1600" dirty="0">
                <a:solidFill>
                  <a:schemeClr val="tx1"/>
                </a:solidFill>
                <a:latin typeface="+mj-ea"/>
                <a:ea typeface="+mj-ea"/>
              </a:rPr>
              <a:t>));</a:t>
            </a:r>
          </a:p>
          <a:p>
            <a:pPr fontAlgn="ctr"/>
            <a:r>
              <a:rPr lang="en-US" altLang="ja-JP" sz="1600" dirty="0" smtClean="0">
                <a:solidFill>
                  <a:schemeClr val="tx1"/>
                </a:solidFill>
                <a:latin typeface="+mj-ea"/>
                <a:ea typeface="+mj-ea"/>
              </a:rPr>
              <a:t>	</a:t>
            </a:r>
            <a:r>
              <a:rPr lang="ja-JP" altLang="en-US" sz="1600" dirty="0" smtClean="0">
                <a:solidFill>
                  <a:schemeClr val="tx1"/>
                </a:solidFill>
                <a:latin typeface="+mj-ea"/>
                <a:ea typeface="+mj-ea"/>
              </a:rPr>
              <a:t>・</a:t>
            </a:r>
            <a:endParaRPr lang="en-US" altLang="ja-JP" sz="1600" dirty="0">
              <a:solidFill>
                <a:schemeClr val="tx1"/>
              </a:solidFill>
              <a:latin typeface="+mj-ea"/>
              <a:ea typeface="+mj-ea"/>
            </a:endParaRPr>
          </a:p>
          <a:p>
            <a:pPr fontAlgn="ctr"/>
            <a:r>
              <a:rPr lang="en-US" altLang="ja-JP" sz="1600" dirty="0" smtClean="0">
                <a:solidFill>
                  <a:schemeClr val="tx1"/>
                </a:solidFill>
                <a:latin typeface="+mj-ea"/>
                <a:ea typeface="+mj-ea"/>
              </a:rPr>
              <a:t>	</a:t>
            </a:r>
            <a:r>
              <a:rPr lang="ja-JP" altLang="en-US" sz="1600" dirty="0" smtClean="0">
                <a:solidFill>
                  <a:schemeClr val="tx1"/>
                </a:solidFill>
                <a:latin typeface="+mj-ea"/>
                <a:ea typeface="+mj-ea"/>
              </a:rPr>
              <a:t>・</a:t>
            </a:r>
            <a:endParaRPr lang="en-US" altLang="ja-JP" sz="1600" dirty="0" smtClean="0">
              <a:solidFill>
                <a:schemeClr val="tx1"/>
              </a:solidFill>
              <a:latin typeface="+mj-ea"/>
              <a:ea typeface="+mj-ea"/>
            </a:endParaRPr>
          </a:p>
          <a:p>
            <a:pPr fontAlgn="ctr"/>
            <a:r>
              <a:rPr lang="en-US" altLang="ja-JP" sz="1600" dirty="0">
                <a:solidFill>
                  <a:schemeClr val="tx1"/>
                </a:solidFill>
                <a:latin typeface="+mj-ea"/>
                <a:ea typeface="+mj-ea"/>
              </a:rPr>
              <a:t>	</a:t>
            </a:r>
            <a:r>
              <a:rPr lang="ja-JP" altLang="en-US" sz="1600" dirty="0" smtClean="0">
                <a:solidFill>
                  <a:schemeClr val="tx1"/>
                </a:solidFill>
                <a:latin typeface="+mj-ea"/>
                <a:ea typeface="+mj-ea"/>
              </a:rPr>
              <a:t>・</a:t>
            </a:r>
            <a:endParaRPr lang="en-US" altLang="ja-JP" sz="1600" dirty="0">
              <a:solidFill>
                <a:schemeClr val="tx1"/>
              </a:solidFill>
              <a:latin typeface="+mj-ea"/>
              <a:ea typeface="+mj-ea"/>
            </a:endParaRPr>
          </a:p>
          <a:p>
            <a:pPr fontAlgn="ctr"/>
            <a:r>
              <a:rPr lang="en-US" altLang="ja-JP" sz="1600" dirty="0" smtClean="0">
                <a:solidFill>
                  <a:schemeClr val="tx1"/>
                </a:solidFill>
                <a:latin typeface="+mj-ea"/>
                <a:ea typeface="+mj-ea"/>
              </a:rPr>
              <a:t>}</a:t>
            </a:r>
            <a:endParaRPr lang="en-US" altLang="ja-JP" sz="1600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323529" y="1992288"/>
            <a:ext cx="4238946" cy="4608512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ctr"/>
            <a:r>
              <a:rPr lang="en-US" altLang="ja-JP" sz="1600" dirty="0">
                <a:solidFill>
                  <a:schemeClr val="tx1"/>
                </a:solidFill>
                <a:latin typeface="+mj-ea"/>
                <a:ea typeface="+mj-ea"/>
              </a:rPr>
              <a:t>static </a:t>
            </a:r>
            <a:r>
              <a:rPr lang="en-US" altLang="ja-JP" sz="1600" dirty="0" err="1">
                <a:solidFill>
                  <a:schemeClr val="tx1"/>
                </a:solidFill>
                <a:latin typeface="+mj-ea"/>
                <a:ea typeface="+mj-ea"/>
              </a:rPr>
              <a:t>PyObject</a:t>
            </a:r>
            <a:r>
              <a:rPr lang="en-US" altLang="ja-JP" sz="1600" dirty="0">
                <a:solidFill>
                  <a:schemeClr val="tx1"/>
                </a:solidFill>
                <a:latin typeface="+mj-ea"/>
                <a:ea typeface="+mj-ea"/>
              </a:rPr>
              <a:t> *</a:t>
            </a:r>
          </a:p>
          <a:p>
            <a:pPr fontAlgn="ctr"/>
            <a:r>
              <a:rPr lang="en-US" altLang="ja-JP" sz="1600" dirty="0" err="1">
                <a:solidFill>
                  <a:schemeClr val="tx1"/>
                </a:solidFill>
                <a:latin typeface="+mj-ea"/>
                <a:ea typeface="+mj-ea"/>
              </a:rPr>
              <a:t>dequeiter_next</a:t>
            </a:r>
            <a:r>
              <a:rPr lang="en-US" altLang="ja-JP" sz="1600" dirty="0">
                <a:solidFill>
                  <a:schemeClr val="tx1"/>
                </a:solidFill>
                <a:latin typeface="+mj-ea"/>
                <a:ea typeface="+mj-ea"/>
              </a:rPr>
              <a:t>(</a:t>
            </a:r>
            <a:r>
              <a:rPr lang="en-US" altLang="ja-JP" sz="1600" dirty="0" err="1">
                <a:solidFill>
                  <a:schemeClr val="tx1"/>
                </a:solidFill>
                <a:latin typeface="+mj-ea"/>
                <a:ea typeface="+mj-ea"/>
              </a:rPr>
              <a:t>dequeiterobject</a:t>
            </a:r>
            <a:r>
              <a:rPr lang="en-US" altLang="ja-JP" sz="1600" dirty="0">
                <a:solidFill>
                  <a:schemeClr val="tx1"/>
                </a:solidFill>
                <a:latin typeface="+mj-ea"/>
                <a:ea typeface="+mj-ea"/>
              </a:rPr>
              <a:t> *it)</a:t>
            </a:r>
          </a:p>
          <a:p>
            <a:pPr fontAlgn="ctr"/>
            <a:r>
              <a:rPr lang="en-US" altLang="ja-JP" sz="1600" dirty="0">
                <a:solidFill>
                  <a:schemeClr val="tx1"/>
                </a:solidFill>
                <a:latin typeface="+mj-ea"/>
                <a:ea typeface="+mj-ea"/>
              </a:rPr>
              <a:t>{</a:t>
            </a:r>
          </a:p>
          <a:p>
            <a:pPr fontAlgn="ctr"/>
            <a:r>
              <a:rPr lang="ja-JP" altLang="en-US" sz="1600" dirty="0">
                <a:solidFill>
                  <a:schemeClr val="tx1"/>
                </a:solidFill>
                <a:latin typeface="+mj-ea"/>
                <a:ea typeface="+mj-ea"/>
              </a:rPr>
              <a:t> </a:t>
            </a:r>
            <a:r>
              <a:rPr lang="ja-JP" altLang="en-US" sz="1600" dirty="0" smtClean="0">
                <a:solidFill>
                  <a:schemeClr val="tx1"/>
                </a:solidFill>
                <a:latin typeface="+mj-ea"/>
                <a:ea typeface="+mj-ea"/>
              </a:rPr>
              <a:t>   </a:t>
            </a:r>
            <a:r>
              <a:rPr lang="en-US" altLang="ja-JP" sz="1600" dirty="0" err="1" smtClean="0">
                <a:solidFill>
                  <a:schemeClr val="tx1"/>
                </a:solidFill>
                <a:latin typeface="+mj-ea"/>
                <a:ea typeface="+mj-ea"/>
              </a:rPr>
              <a:t>PyObject</a:t>
            </a:r>
            <a:r>
              <a:rPr lang="en-US" altLang="ja-JP" sz="1600" dirty="0" smtClean="0">
                <a:solidFill>
                  <a:schemeClr val="tx1"/>
                </a:solidFill>
                <a:latin typeface="+mj-ea"/>
                <a:ea typeface="+mj-ea"/>
              </a:rPr>
              <a:t> </a:t>
            </a:r>
            <a:r>
              <a:rPr lang="en-US" altLang="ja-JP" sz="1600" dirty="0">
                <a:solidFill>
                  <a:schemeClr val="tx1"/>
                </a:solidFill>
                <a:latin typeface="+mj-ea"/>
                <a:ea typeface="+mj-ea"/>
              </a:rPr>
              <a:t>*item</a:t>
            </a:r>
            <a:r>
              <a:rPr lang="en-US" altLang="ja-JP" sz="1600" dirty="0" smtClean="0">
                <a:solidFill>
                  <a:schemeClr val="tx1"/>
                </a:solidFill>
                <a:latin typeface="+mj-ea"/>
                <a:ea typeface="+mj-ea"/>
              </a:rPr>
              <a:t>;</a:t>
            </a:r>
            <a:endParaRPr lang="en-US" altLang="ja-JP" sz="1600" dirty="0">
              <a:solidFill>
                <a:schemeClr val="tx1"/>
              </a:solidFill>
              <a:latin typeface="+mj-ea"/>
              <a:ea typeface="+mj-ea"/>
            </a:endParaRPr>
          </a:p>
          <a:p>
            <a:pPr fontAlgn="ctr"/>
            <a:r>
              <a:rPr lang="en-US" altLang="ja-JP" sz="1600" dirty="0" smtClean="0">
                <a:solidFill>
                  <a:schemeClr val="tx1"/>
                </a:solidFill>
                <a:latin typeface="+mj-ea"/>
                <a:ea typeface="+mj-ea"/>
              </a:rPr>
              <a:t>    if </a:t>
            </a:r>
            <a:r>
              <a:rPr lang="en-US" altLang="ja-JP" sz="1600" dirty="0">
                <a:solidFill>
                  <a:schemeClr val="tx1"/>
                </a:solidFill>
                <a:latin typeface="+mj-ea"/>
                <a:ea typeface="+mj-ea"/>
              </a:rPr>
              <a:t>(it-&gt;</a:t>
            </a:r>
            <a:r>
              <a:rPr lang="en-US" altLang="ja-JP" sz="1600" dirty="0" err="1">
                <a:solidFill>
                  <a:schemeClr val="tx1"/>
                </a:solidFill>
                <a:latin typeface="+mj-ea"/>
                <a:ea typeface="+mj-ea"/>
              </a:rPr>
              <a:t>deque</a:t>
            </a:r>
            <a:r>
              <a:rPr lang="en-US" altLang="ja-JP" sz="1600" dirty="0">
                <a:solidFill>
                  <a:schemeClr val="tx1"/>
                </a:solidFill>
                <a:latin typeface="+mj-ea"/>
                <a:ea typeface="+mj-ea"/>
              </a:rPr>
              <a:t>-&gt;state != it-&gt;state) {</a:t>
            </a:r>
          </a:p>
          <a:p>
            <a:pPr fontAlgn="ctr"/>
            <a:r>
              <a:rPr lang="en-US" altLang="ja-JP" sz="1600" dirty="0" smtClean="0">
                <a:solidFill>
                  <a:schemeClr val="tx1"/>
                </a:solidFill>
                <a:latin typeface="+mj-ea"/>
                <a:ea typeface="+mj-ea"/>
              </a:rPr>
              <a:t>        it-</a:t>
            </a:r>
            <a:r>
              <a:rPr lang="en-US" altLang="ja-JP" sz="1600" dirty="0">
                <a:solidFill>
                  <a:schemeClr val="tx1"/>
                </a:solidFill>
                <a:latin typeface="+mj-ea"/>
                <a:ea typeface="+mj-ea"/>
              </a:rPr>
              <a:t>&gt;counter = 0;</a:t>
            </a:r>
          </a:p>
          <a:p>
            <a:pPr fontAlgn="ctr"/>
            <a:r>
              <a:rPr lang="en-US" altLang="ja-JP" sz="1600" dirty="0" smtClean="0">
                <a:solidFill>
                  <a:schemeClr val="tx1"/>
                </a:solidFill>
                <a:latin typeface="+mj-ea"/>
                <a:ea typeface="+mj-ea"/>
              </a:rPr>
              <a:t>        </a:t>
            </a:r>
            <a:r>
              <a:rPr lang="en-US" altLang="ja-JP" sz="1600" dirty="0" err="1" smtClean="0">
                <a:solidFill>
                  <a:schemeClr val="tx1"/>
                </a:solidFill>
                <a:latin typeface="+mj-ea"/>
                <a:ea typeface="+mj-ea"/>
              </a:rPr>
              <a:t>PyErr_SetString</a:t>
            </a:r>
            <a:r>
              <a:rPr lang="en-US" altLang="ja-JP" sz="1600" dirty="0" smtClean="0">
                <a:solidFill>
                  <a:schemeClr val="tx1"/>
                </a:solidFill>
                <a:latin typeface="+mj-ea"/>
                <a:ea typeface="+mj-ea"/>
              </a:rPr>
              <a:t>(</a:t>
            </a:r>
            <a:r>
              <a:rPr lang="en-US" altLang="ja-JP" sz="1600" dirty="0" err="1" smtClean="0">
                <a:solidFill>
                  <a:schemeClr val="tx1"/>
                </a:solidFill>
                <a:latin typeface="+mj-ea"/>
                <a:ea typeface="+mj-ea"/>
              </a:rPr>
              <a:t>PyExc_RuntimeError</a:t>
            </a:r>
            <a:r>
              <a:rPr lang="en-US" altLang="ja-JP" sz="1600" dirty="0" smtClean="0">
                <a:solidFill>
                  <a:schemeClr val="tx1"/>
                </a:solidFill>
                <a:latin typeface="+mj-ea"/>
                <a:ea typeface="+mj-ea"/>
              </a:rPr>
              <a:t>,</a:t>
            </a:r>
          </a:p>
          <a:p>
            <a:pPr fontAlgn="ctr"/>
            <a:r>
              <a:rPr lang="en-US" altLang="ja-JP" sz="1600" dirty="0">
                <a:solidFill>
                  <a:schemeClr val="tx1"/>
                </a:solidFill>
                <a:latin typeface="+mj-ea"/>
                <a:ea typeface="+mj-ea"/>
              </a:rPr>
              <a:t> </a:t>
            </a:r>
            <a:r>
              <a:rPr lang="en-US" altLang="ja-JP" sz="1600" dirty="0" smtClean="0">
                <a:solidFill>
                  <a:schemeClr val="tx1"/>
                </a:solidFill>
                <a:latin typeface="+mj-ea"/>
                <a:ea typeface="+mj-ea"/>
              </a:rPr>
              <a:t>             "</a:t>
            </a:r>
            <a:r>
              <a:rPr lang="en-US" altLang="ja-JP" sz="1600" dirty="0" err="1">
                <a:solidFill>
                  <a:schemeClr val="tx1"/>
                </a:solidFill>
                <a:latin typeface="+mj-ea"/>
                <a:ea typeface="+mj-ea"/>
              </a:rPr>
              <a:t>deque</a:t>
            </a:r>
            <a:r>
              <a:rPr lang="en-US" altLang="ja-JP" sz="1600" dirty="0">
                <a:solidFill>
                  <a:schemeClr val="tx1"/>
                </a:solidFill>
                <a:latin typeface="+mj-ea"/>
                <a:ea typeface="+mj-ea"/>
              </a:rPr>
              <a:t> mutated during iteration");</a:t>
            </a:r>
          </a:p>
          <a:p>
            <a:pPr fontAlgn="ctr"/>
            <a:r>
              <a:rPr lang="en-US" altLang="ja-JP" sz="1600" dirty="0" smtClean="0">
                <a:solidFill>
                  <a:schemeClr val="tx1"/>
                </a:solidFill>
                <a:latin typeface="+mj-ea"/>
                <a:ea typeface="+mj-ea"/>
              </a:rPr>
              <a:t>        return </a:t>
            </a:r>
            <a:r>
              <a:rPr lang="en-US" altLang="ja-JP" sz="1600" dirty="0">
                <a:solidFill>
                  <a:schemeClr val="tx1"/>
                </a:solidFill>
                <a:latin typeface="+mj-ea"/>
                <a:ea typeface="+mj-ea"/>
              </a:rPr>
              <a:t>NULL</a:t>
            </a:r>
            <a:r>
              <a:rPr lang="en-US" altLang="ja-JP" sz="1600" dirty="0" smtClean="0">
                <a:solidFill>
                  <a:schemeClr val="tx1"/>
                </a:solidFill>
                <a:latin typeface="+mj-ea"/>
                <a:ea typeface="+mj-ea"/>
              </a:rPr>
              <a:t>;</a:t>
            </a:r>
          </a:p>
          <a:p>
            <a:pPr fontAlgn="ctr"/>
            <a:r>
              <a:rPr lang="en-US" altLang="ja-JP" sz="1600" dirty="0">
                <a:solidFill>
                  <a:schemeClr val="tx1"/>
                </a:solidFill>
                <a:latin typeface="+mj-ea"/>
                <a:ea typeface="+mj-ea"/>
              </a:rPr>
              <a:t> </a:t>
            </a:r>
            <a:r>
              <a:rPr lang="en-US" altLang="ja-JP" sz="1600" dirty="0" smtClean="0">
                <a:solidFill>
                  <a:schemeClr val="tx1"/>
                </a:solidFill>
                <a:latin typeface="+mj-ea"/>
                <a:ea typeface="+mj-ea"/>
              </a:rPr>
              <a:t>   }</a:t>
            </a:r>
            <a:endParaRPr lang="en-US" altLang="ja-JP" sz="1600" dirty="0">
              <a:solidFill>
                <a:schemeClr val="tx1"/>
              </a:solidFill>
              <a:latin typeface="+mj-ea"/>
              <a:ea typeface="+mj-ea"/>
            </a:endParaRPr>
          </a:p>
          <a:p>
            <a:pPr fontAlgn="ctr"/>
            <a:r>
              <a:rPr lang="en-US" altLang="ja-JP" sz="1600" dirty="0" smtClean="0">
                <a:solidFill>
                  <a:schemeClr val="tx1"/>
                </a:solidFill>
                <a:latin typeface="+mj-ea"/>
                <a:ea typeface="+mj-ea"/>
              </a:rPr>
              <a:t>    if </a:t>
            </a:r>
            <a:r>
              <a:rPr lang="en-US" altLang="ja-JP" sz="1600" dirty="0">
                <a:solidFill>
                  <a:schemeClr val="tx1"/>
                </a:solidFill>
                <a:latin typeface="+mj-ea"/>
                <a:ea typeface="+mj-ea"/>
              </a:rPr>
              <a:t>(it-&gt;counter == 0)</a:t>
            </a:r>
          </a:p>
          <a:p>
            <a:pPr fontAlgn="ctr"/>
            <a:r>
              <a:rPr lang="en-US" altLang="ja-JP" sz="1600" dirty="0" smtClean="0">
                <a:solidFill>
                  <a:schemeClr val="tx1"/>
                </a:solidFill>
                <a:latin typeface="+mj-ea"/>
                <a:ea typeface="+mj-ea"/>
              </a:rPr>
              <a:t>        return </a:t>
            </a:r>
            <a:r>
              <a:rPr lang="en-US" altLang="ja-JP" sz="1600" dirty="0">
                <a:solidFill>
                  <a:schemeClr val="tx1"/>
                </a:solidFill>
                <a:latin typeface="+mj-ea"/>
                <a:ea typeface="+mj-ea"/>
              </a:rPr>
              <a:t>NULL;        </a:t>
            </a:r>
          </a:p>
          <a:p>
            <a:pPr fontAlgn="ctr"/>
            <a:r>
              <a:rPr lang="en-US" altLang="ja-JP" sz="1600" dirty="0" smtClean="0">
                <a:solidFill>
                  <a:schemeClr val="tx1"/>
                </a:solidFill>
                <a:latin typeface="+mj-ea"/>
                <a:ea typeface="+mj-ea"/>
              </a:rPr>
              <a:t>    assert </a:t>
            </a:r>
            <a:r>
              <a:rPr lang="en-US" altLang="ja-JP" sz="1600" dirty="0">
                <a:solidFill>
                  <a:schemeClr val="tx1"/>
                </a:solidFill>
                <a:latin typeface="+mj-ea"/>
                <a:ea typeface="+mj-ea"/>
              </a:rPr>
              <a:t>(!(it-&gt;b == it-&gt;</a:t>
            </a:r>
            <a:r>
              <a:rPr lang="en-US" altLang="ja-JP" sz="1600" dirty="0" err="1">
                <a:solidFill>
                  <a:schemeClr val="tx1"/>
                </a:solidFill>
                <a:latin typeface="+mj-ea"/>
                <a:ea typeface="+mj-ea"/>
              </a:rPr>
              <a:t>deque</a:t>
            </a:r>
            <a:r>
              <a:rPr lang="en-US" altLang="ja-JP" sz="1600" dirty="0">
                <a:solidFill>
                  <a:schemeClr val="tx1"/>
                </a:solidFill>
                <a:latin typeface="+mj-ea"/>
                <a:ea typeface="+mj-ea"/>
              </a:rPr>
              <a:t>-&gt;</a:t>
            </a:r>
            <a:r>
              <a:rPr lang="en-US" altLang="ja-JP" sz="1600" dirty="0" err="1">
                <a:solidFill>
                  <a:schemeClr val="tx1"/>
                </a:solidFill>
                <a:latin typeface="+mj-ea"/>
                <a:ea typeface="+mj-ea"/>
              </a:rPr>
              <a:t>rightblock</a:t>
            </a:r>
            <a:r>
              <a:rPr lang="en-US" altLang="ja-JP" sz="1600" dirty="0">
                <a:solidFill>
                  <a:schemeClr val="tx1"/>
                </a:solidFill>
                <a:latin typeface="+mj-ea"/>
                <a:ea typeface="+mj-ea"/>
              </a:rPr>
              <a:t> &amp;&amp;</a:t>
            </a:r>
          </a:p>
          <a:p>
            <a:pPr fontAlgn="ctr"/>
            <a:r>
              <a:rPr lang="en-US" altLang="ja-JP" sz="1600" dirty="0" smtClean="0">
                <a:solidFill>
                  <a:schemeClr val="tx1"/>
                </a:solidFill>
                <a:latin typeface="+mj-ea"/>
                <a:ea typeface="+mj-ea"/>
              </a:rPr>
              <a:t>	 </a:t>
            </a:r>
            <a:r>
              <a:rPr lang="en-US" altLang="ja-JP" sz="1600" dirty="0">
                <a:solidFill>
                  <a:schemeClr val="tx1"/>
                </a:solidFill>
                <a:latin typeface="+mj-ea"/>
                <a:ea typeface="+mj-ea"/>
              </a:rPr>
              <a:t>it-&gt;index &gt; it-&gt;</a:t>
            </a:r>
            <a:r>
              <a:rPr lang="en-US" altLang="ja-JP" sz="1600" dirty="0" err="1">
                <a:solidFill>
                  <a:schemeClr val="tx1"/>
                </a:solidFill>
                <a:latin typeface="+mj-ea"/>
                <a:ea typeface="+mj-ea"/>
              </a:rPr>
              <a:t>deque</a:t>
            </a:r>
            <a:r>
              <a:rPr lang="en-US" altLang="ja-JP" sz="1600" dirty="0">
                <a:solidFill>
                  <a:schemeClr val="tx1"/>
                </a:solidFill>
                <a:latin typeface="+mj-ea"/>
                <a:ea typeface="+mj-ea"/>
              </a:rPr>
              <a:t>-&gt;</a:t>
            </a:r>
            <a:r>
              <a:rPr lang="en-US" altLang="ja-JP" sz="1600" dirty="0" err="1">
                <a:solidFill>
                  <a:schemeClr val="tx1"/>
                </a:solidFill>
                <a:latin typeface="+mj-ea"/>
                <a:ea typeface="+mj-ea"/>
              </a:rPr>
              <a:t>rightindex</a:t>
            </a:r>
            <a:r>
              <a:rPr lang="en-US" altLang="ja-JP" sz="1600" dirty="0">
                <a:solidFill>
                  <a:schemeClr val="tx1"/>
                </a:solidFill>
                <a:latin typeface="+mj-ea"/>
                <a:ea typeface="+mj-ea"/>
              </a:rPr>
              <a:t>));</a:t>
            </a:r>
          </a:p>
          <a:p>
            <a:pPr fontAlgn="ctr"/>
            <a:r>
              <a:rPr lang="en-US" altLang="ja-JP" sz="1600" dirty="0" smtClean="0">
                <a:solidFill>
                  <a:schemeClr val="tx1"/>
                </a:solidFill>
                <a:latin typeface="+mj-ea"/>
                <a:ea typeface="+mj-ea"/>
              </a:rPr>
              <a:t>	</a:t>
            </a:r>
            <a:r>
              <a:rPr lang="ja-JP" altLang="en-US" sz="1600" dirty="0" smtClean="0">
                <a:solidFill>
                  <a:schemeClr val="tx1"/>
                </a:solidFill>
                <a:latin typeface="+mj-ea"/>
                <a:ea typeface="+mj-ea"/>
              </a:rPr>
              <a:t>・</a:t>
            </a:r>
            <a:endParaRPr lang="en-US" altLang="ja-JP" sz="1600" dirty="0" smtClean="0">
              <a:solidFill>
                <a:schemeClr val="tx1"/>
              </a:solidFill>
              <a:latin typeface="+mj-ea"/>
              <a:ea typeface="+mj-ea"/>
            </a:endParaRPr>
          </a:p>
          <a:p>
            <a:pPr fontAlgn="ctr"/>
            <a:r>
              <a:rPr lang="en-US" altLang="ja-JP" sz="1600" dirty="0">
                <a:solidFill>
                  <a:schemeClr val="tx1"/>
                </a:solidFill>
                <a:latin typeface="+mj-ea"/>
                <a:ea typeface="+mj-ea"/>
              </a:rPr>
              <a:t>	</a:t>
            </a:r>
            <a:r>
              <a:rPr lang="ja-JP" altLang="en-US" sz="1600" dirty="0" smtClean="0">
                <a:solidFill>
                  <a:schemeClr val="tx1"/>
                </a:solidFill>
                <a:latin typeface="+mj-ea"/>
                <a:ea typeface="+mj-ea"/>
              </a:rPr>
              <a:t>・</a:t>
            </a:r>
            <a:endParaRPr lang="en-US" altLang="ja-JP" sz="1600" dirty="0" smtClean="0">
              <a:solidFill>
                <a:schemeClr val="tx1"/>
              </a:solidFill>
              <a:latin typeface="+mj-ea"/>
              <a:ea typeface="+mj-ea"/>
            </a:endParaRPr>
          </a:p>
          <a:p>
            <a:pPr fontAlgn="ctr"/>
            <a:r>
              <a:rPr lang="en-US" altLang="ja-JP" sz="1600" dirty="0">
                <a:solidFill>
                  <a:schemeClr val="tx1"/>
                </a:solidFill>
                <a:latin typeface="+mj-ea"/>
                <a:ea typeface="+mj-ea"/>
              </a:rPr>
              <a:t>	</a:t>
            </a:r>
            <a:r>
              <a:rPr lang="ja-JP" altLang="en-US" sz="1600" dirty="0" smtClean="0">
                <a:solidFill>
                  <a:schemeClr val="tx1"/>
                </a:solidFill>
                <a:latin typeface="+mj-ea"/>
                <a:ea typeface="+mj-ea"/>
              </a:rPr>
              <a:t>・</a:t>
            </a:r>
            <a:endParaRPr lang="en-US" altLang="ja-JP" sz="1600" dirty="0">
              <a:solidFill>
                <a:schemeClr val="tx1"/>
              </a:solidFill>
              <a:latin typeface="+mj-ea"/>
              <a:ea typeface="+mj-ea"/>
            </a:endParaRPr>
          </a:p>
          <a:p>
            <a:pPr fontAlgn="ctr"/>
            <a:r>
              <a:rPr lang="en-US" altLang="ja-JP" sz="1600" dirty="0" smtClean="0">
                <a:solidFill>
                  <a:schemeClr val="tx1"/>
                </a:solidFill>
                <a:latin typeface="+mj-ea"/>
                <a:ea typeface="+mj-ea"/>
              </a:rPr>
              <a:t>}</a:t>
            </a:r>
            <a:endParaRPr lang="en-US" altLang="ja-JP" sz="1600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6" name="角丸四角形 5"/>
          <p:cNvSpPr/>
          <p:nvPr/>
        </p:nvSpPr>
        <p:spPr bwMode="auto">
          <a:xfrm>
            <a:off x="611560" y="4509120"/>
            <a:ext cx="3816423" cy="576064"/>
          </a:xfrm>
          <a:prstGeom prst="round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ＭＳ Ｐゴシック" pitchFamily="50" charset="-128"/>
            </a:endParaRPr>
          </a:p>
        </p:txBody>
      </p:sp>
      <p:sp>
        <p:nvSpPr>
          <p:cNvPr id="7" name="角丸四角形 6"/>
          <p:cNvSpPr/>
          <p:nvPr/>
        </p:nvSpPr>
        <p:spPr bwMode="auto">
          <a:xfrm>
            <a:off x="4644008" y="3044180"/>
            <a:ext cx="4104456" cy="576064"/>
          </a:xfrm>
          <a:prstGeom prst="round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ＭＳ Ｐゴシック" pitchFamily="50" charset="-128"/>
            </a:endParaRPr>
          </a:p>
        </p:txBody>
      </p:sp>
      <p:sp>
        <p:nvSpPr>
          <p:cNvPr id="8" name="角丸四角形 7"/>
          <p:cNvSpPr/>
          <p:nvPr/>
        </p:nvSpPr>
        <p:spPr bwMode="auto">
          <a:xfrm>
            <a:off x="4644008" y="3604617"/>
            <a:ext cx="4104456" cy="1440160"/>
          </a:xfrm>
          <a:prstGeom prst="roundRect">
            <a:avLst/>
          </a:prstGeom>
          <a:noFill/>
          <a:ln w="38100" cap="flat" cmpd="sng" algn="ctr">
            <a:solidFill>
              <a:schemeClr val="bg2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ＭＳ Ｐゴシック" pitchFamily="50" charset="-128"/>
            </a:endParaRPr>
          </a:p>
        </p:txBody>
      </p:sp>
      <p:sp>
        <p:nvSpPr>
          <p:cNvPr id="9" name="角丸四角形 8"/>
          <p:cNvSpPr/>
          <p:nvPr/>
        </p:nvSpPr>
        <p:spPr bwMode="auto">
          <a:xfrm>
            <a:off x="611560" y="3070101"/>
            <a:ext cx="3816423" cy="1440160"/>
          </a:xfrm>
          <a:prstGeom prst="roundRect">
            <a:avLst/>
          </a:prstGeom>
          <a:noFill/>
          <a:ln w="38100" cap="flat" cmpd="sng" algn="ctr">
            <a:solidFill>
              <a:schemeClr val="bg2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ＭＳ Ｐゴシック" pitchFamily="50" charset="-128"/>
            </a:endParaRPr>
          </a:p>
        </p:txBody>
      </p:sp>
      <p:cxnSp>
        <p:nvCxnSpPr>
          <p:cNvPr id="11" name="直線矢印コネクタ 10"/>
          <p:cNvCxnSpPr>
            <a:stCxn id="7" idx="1"/>
          </p:cNvCxnSpPr>
          <p:nvPr/>
        </p:nvCxnSpPr>
        <p:spPr bwMode="auto">
          <a:xfrm flipH="1">
            <a:off x="4427983" y="3332212"/>
            <a:ext cx="216025" cy="1464940"/>
          </a:xfrm>
          <a:prstGeom prst="straightConnector1">
            <a:avLst/>
          </a:prstGeom>
          <a:solidFill>
            <a:schemeClr val="accent2"/>
          </a:solidFill>
          <a:ln w="34925" cap="flat" cmpd="sng" algn="ctr">
            <a:solidFill>
              <a:srgbClr val="FF0000"/>
            </a:solidFill>
            <a:prstDash val="solid"/>
            <a:round/>
            <a:headEnd type="triangle" w="lg" len="lg"/>
            <a:tailEnd type="triangl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12" name="角丸四角形 11"/>
          <p:cNvSpPr/>
          <p:nvPr/>
        </p:nvSpPr>
        <p:spPr bwMode="auto">
          <a:xfrm>
            <a:off x="3185104" y="5775473"/>
            <a:ext cx="2304256" cy="720080"/>
          </a:xfrm>
          <a:prstGeom prst="roundRect">
            <a:avLst/>
          </a:prstGeom>
          <a:solidFill>
            <a:srgbClr val="FEE9B4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anchor="ctr"/>
          <a:lstStyle/>
          <a:p>
            <a:pPr algn="ctr">
              <a:defRPr/>
            </a:pPr>
            <a:r>
              <a:rPr lang="ja-JP" altLang="en-US" dirty="0" smtClean="0">
                <a:latin typeface="+mn-lt"/>
              </a:rPr>
              <a:t>例外処理の</a:t>
            </a:r>
            <a:endParaRPr lang="en-US" altLang="ja-JP" dirty="0" smtClean="0">
              <a:latin typeface="+mn-lt"/>
            </a:endParaRPr>
          </a:p>
          <a:p>
            <a:pPr algn="ctr">
              <a:defRPr/>
            </a:pPr>
            <a:r>
              <a:rPr lang="ja-JP" altLang="en-US" dirty="0" smtClean="0">
                <a:latin typeface="+mn-lt"/>
              </a:rPr>
              <a:t>位置が異なる</a:t>
            </a:r>
            <a:endParaRPr lang="en-US" altLang="ja-JP" dirty="0">
              <a:latin typeface="+mn-lt"/>
            </a:endParaRPr>
          </a:p>
        </p:txBody>
      </p:sp>
      <p:cxnSp>
        <p:nvCxnSpPr>
          <p:cNvPr id="13" name="直線矢印コネクタ 12"/>
          <p:cNvCxnSpPr>
            <a:endCxn id="8" idx="1"/>
          </p:cNvCxnSpPr>
          <p:nvPr/>
        </p:nvCxnSpPr>
        <p:spPr bwMode="auto">
          <a:xfrm>
            <a:off x="4427983" y="3790181"/>
            <a:ext cx="216025" cy="534516"/>
          </a:xfrm>
          <a:prstGeom prst="straightConnector1">
            <a:avLst/>
          </a:prstGeom>
          <a:solidFill>
            <a:schemeClr val="accent2"/>
          </a:solidFill>
          <a:ln w="34925" cap="flat" cmpd="sng" algn="ctr">
            <a:solidFill>
              <a:schemeClr val="accent6"/>
            </a:solidFill>
            <a:prstDash val="solid"/>
            <a:round/>
            <a:headEnd type="triangle" w="lg" len="lg"/>
            <a:tailEnd type="triangl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21843901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3" presetClass="emph" presetSubtype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18" dur="indefinite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3" presetClass="emph" presetSubtype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20" dur="indefinite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3" presetClass="emph" presetSubtype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22" dur="indefinite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3" presetClass="emph" presetSubtype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24" dur="indefinite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3" presetClass="emph" presetSubtype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26" dur="indefinite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3" presetClass="emph" presetSubtype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28" dur="indefinite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3" presetClass="emph" presetSubtype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30" dur="indefinite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3" presetClass="emph" presetSubtype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32" dur="indefinite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3" presetClass="emph" presetSubtype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34" dur="indefinite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3" presetClass="emph" presetSubtype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36" dur="indefinite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3" presetClass="emph" presetSubtype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38" dur="indefinite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3" presetClass="emph" presetSubtype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40" dur="indefinite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3" presetClass="emph" presetSubtype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42" dur="indefinite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3" presetClass="emph" presetSubtype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44" dur="indefinite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3" presetClass="emph" presetSubtype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46" dur="indefinite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3" presetClass="emph" presetSubtype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48" dur="indefinite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5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50" dur="indefinite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5" presetClass="emph" presetSubtype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53" dur="indefinite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5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55" dur="indefinite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5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57" dur="indefinite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5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59" dur="indefinite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5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61" dur="indefinite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5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63" dur="indefinite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5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65" dur="indefinite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5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67" dur="indefinite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5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69" dur="indefinite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5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71" dur="indefinite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5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73" dur="indefinite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5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75" dur="indefinite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15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77" dur="indefinite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15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79" dur="indefinite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5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81" dur="indefinite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ltHorz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まとめと今後の課題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79388" y="1268760"/>
            <a:ext cx="9145140" cy="5040312"/>
          </a:xfrm>
        </p:spPr>
        <p:txBody>
          <a:bodyPr/>
          <a:lstStyle/>
          <a:p>
            <a:r>
              <a:rPr kumimoji="1" lang="ja-JP" altLang="en-US" dirty="0" smtClean="0"/>
              <a:t>まとめ</a:t>
            </a:r>
            <a:endParaRPr kumimoji="1" lang="en-US" altLang="ja-JP" dirty="0" smtClean="0"/>
          </a:p>
          <a:p>
            <a:pPr lvl="1"/>
            <a:r>
              <a:rPr lang="ja-JP" altLang="en-US" dirty="0" smtClean="0"/>
              <a:t>全タイプの関数単位の</a:t>
            </a:r>
            <a:r>
              <a:rPr kumimoji="1" lang="ja-JP" altLang="en-US" dirty="0" smtClean="0"/>
              <a:t>コードクローン検出法を提案</a:t>
            </a:r>
            <a:endParaRPr kumimoji="1" lang="en-US" altLang="ja-JP" dirty="0" smtClean="0"/>
          </a:p>
          <a:p>
            <a:pPr lvl="2"/>
            <a:r>
              <a:rPr lang="en-US" altLang="ja-JP" dirty="0" smtClean="0"/>
              <a:t>TF-IDF</a:t>
            </a:r>
            <a:r>
              <a:rPr lang="ja-JP" altLang="en-US" dirty="0" smtClean="0"/>
              <a:t>法を</a:t>
            </a:r>
            <a:r>
              <a:rPr lang="ja-JP" altLang="en-US" dirty="0"/>
              <a:t>利用</a:t>
            </a:r>
            <a:r>
              <a:rPr lang="ja-JP" altLang="en-US" dirty="0" smtClean="0"/>
              <a:t>して関数を特徴ベクトルに変換</a:t>
            </a:r>
            <a:endParaRPr lang="en-US" altLang="ja-JP" dirty="0" smtClean="0"/>
          </a:p>
          <a:p>
            <a:pPr lvl="2"/>
            <a:r>
              <a:rPr lang="en-US" altLang="ja-JP" dirty="0" smtClean="0"/>
              <a:t>LSH</a:t>
            </a:r>
            <a:r>
              <a:rPr lang="ja-JP" altLang="en-US" dirty="0" smtClean="0"/>
              <a:t>アルゴリズムを用いて特徴ベクトルをクラスタリング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既存手法と比較して高精度・高速な検出を実現</a:t>
            </a:r>
            <a:endParaRPr lang="en-US" altLang="ja-JP" dirty="0" smtClean="0"/>
          </a:p>
          <a:p>
            <a:pPr lvl="4"/>
            <a:endParaRPr kumimoji="1" lang="en-US" altLang="ja-JP" sz="1600" dirty="0" smtClean="0"/>
          </a:p>
          <a:p>
            <a:r>
              <a:rPr lang="ja-JP" altLang="en-US" dirty="0"/>
              <a:t>今後</a:t>
            </a:r>
            <a:r>
              <a:rPr lang="ja-JP" altLang="en-US" dirty="0" smtClean="0"/>
              <a:t>の課題</a:t>
            </a:r>
            <a:endParaRPr lang="en-US" altLang="ja-JP" dirty="0" smtClean="0"/>
          </a:p>
          <a:p>
            <a:pPr lvl="1"/>
            <a:r>
              <a:rPr lang="en-US" altLang="ja-JP" dirty="0" smtClean="0"/>
              <a:t>LSI</a:t>
            </a:r>
            <a:r>
              <a:rPr lang="ja-JP" altLang="en-US" dirty="0" smtClean="0"/>
              <a:t>（</a:t>
            </a:r>
            <a:r>
              <a:rPr lang="en-US" altLang="ja-JP" dirty="0"/>
              <a:t>Latent Semantic </a:t>
            </a:r>
            <a:r>
              <a:rPr lang="en-US" altLang="ja-JP" dirty="0" smtClean="0"/>
              <a:t>Indexing</a:t>
            </a:r>
            <a:r>
              <a:rPr lang="ja-JP" altLang="en-US" dirty="0" smtClean="0"/>
              <a:t>）など</a:t>
            </a:r>
            <a:r>
              <a:rPr lang="ja-JP" altLang="en-US" dirty="0"/>
              <a:t>の</a:t>
            </a:r>
            <a:r>
              <a:rPr lang="ja-JP" altLang="en-US" dirty="0" smtClean="0"/>
              <a:t>手法との比較</a:t>
            </a:r>
            <a:endParaRPr lang="en-US" altLang="ja-JP" dirty="0" smtClean="0"/>
          </a:p>
          <a:p>
            <a:pPr lvl="1"/>
            <a:r>
              <a:rPr lang="ja-JP" altLang="en-US" dirty="0"/>
              <a:t>様々</a:t>
            </a:r>
            <a:r>
              <a:rPr lang="ja-JP" altLang="en-US" dirty="0" smtClean="0"/>
              <a:t>なプログラミング言語に対応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他のコードクローン検出ツールとの比較</a:t>
            </a:r>
            <a:endParaRPr lang="en-US" altLang="ja-JP" dirty="0" smtClean="0"/>
          </a:p>
          <a:p>
            <a:pPr marL="457200" lvl="1" indent="0">
              <a:buNone/>
            </a:pPr>
            <a:endParaRPr lang="en-US" altLang="ja-JP" dirty="0" smtClean="0"/>
          </a:p>
        </p:txBody>
      </p:sp>
    </p:spTree>
    <p:extLst>
      <p:ext uri="{BB962C8B-B14F-4D97-AF65-F5344CB8AC3E}">
        <p14:creationId xmlns:p14="http://schemas.microsoft.com/office/powerpoint/2010/main" val="4226239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ltHorz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0" y="1052736"/>
            <a:ext cx="9001372" cy="1441450"/>
          </a:xfrm>
        </p:spPr>
        <p:txBody>
          <a:bodyPr/>
          <a:lstStyle/>
          <a:p>
            <a:r>
              <a:rPr kumimoji="1" lang="ja-JP" altLang="en-US" dirty="0" smtClean="0"/>
              <a:t>ご清聴ありがとうございました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63313254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ltHorz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コードクローンの</a:t>
            </a:r>
            <a:r>
              <a:rPr lang="ja-JP" altLang="en-US" dirty="0"/>
              <a:t>定義</a:t>
            </a:r>
            <a:r>
              <a:rPr lang="ja-JP" altLang="en-US" dirty="0" smtClean="0"/>
              <a:t> </a:t>
            </a:r>
            <a:r>
              <a:rPr lang="en-US" altLang="ja-JP" dirty="0" smtClean="0"/>
              <a:t>[1]</a:t>
            </a:r>
            <a:endParaRPr lang="ja-JP" altLang="en-US" dirty="0" smtClean="0"/>
          </a:p>
        </p:txBody>
      </p:sp>
      <p:graphicFrame>
        <p:nvGraphicFramePr>
          <p:cNvPr id="4" name="表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8529885"/>
              </p:ext>
            </p:extLst>
          </p:nvPr>
        </p:nvGraphicFramePr>
        <p:xfrm>
          <a:off x="503548" y="1628800"/>
          <a:ext cx="8064500" cy="2171699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008063"/>
                <a:gridCol w="7056437"/>
              </a:tblGrid>
              <a:tr h="43933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200" dirty="0" smtClean="0"/>
                        <a:t>種類</a:t>
                      </a:r>
                      <a:endParaRPr kumimoji="1" lang="ja-JP" altLang="en-US" sz="2200" dirty="0"/>
                    </a:p>
                  </a:txBody>
                  <a:tcPr marL="91423" marR="91423" marT="45741" marB="4574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200" dirty="0" smtClean="0"/>
                        <a:t>意味</a:t>
                      </a:r>
                      <a:endParaRPr kumimoji="1" lang="ja-JP" altLang="en-US" sz="2200" dirty="0"/>
                    </a:p>
                  </a:txBody>
                  <a:tcPr marL="91423" marR="91423" marT="45741" marB="45741" anchor="ctr"/>
                </a:tc>
              </a:tr>
              <a:tr h="43933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200" dirty="0" smtClean="0"/>
                        <a:t>タイプ</a:t>
                      </a:r>
                      <a:r>
                        <a:rPr kumimoji="1" lang="en-US" altLang="ja-JP" sz="2200" dirty="0" smtClean="0"/>
                        <a:t>1</a:t>
                      </a:r>
                    </a:p>
                  </a:txBody>
                  <a:tcPr marL="91423" marR="91423" marT="45741" marB="45741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2200" dirty="0" smtClean="0"/>
                        <a:t>レイアウト・空白・コメントの違いを除き完全に一致している</a:t>
                      </a:r>
                      <a:endParaRPr kumimoji="1" lang="ja-JP" altLang="en-US" sz="2200" dirty="0"/>
                    </a:p>
                  </a:txBody>
                  <a:tcPr marL="91423" marR="91423" marT="45741" marB="45741" anchor="ctr"/>
                </a:tc>
              </a:tr>
              <a:tr h="42691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200" dirty="0" smtClean="0"/>
                        <a:t>タイプ</a:t>
                      </a:r>
                      <a:r>
                        <a:rPr kumimoji="1" lang="en-US" altLang="ja-JP" sz="2200" dirty="0" smtClean="0"/>
                        <a:t>2</a:t>
                      </a:r>
                      <a:endParaRPr kumimoji="1" lang="ja-JP" altLang="en-US" sz="2200" dirty="0"/>
                    </a:p>
                  </a:txBody>
                  <a:tcPr marL="91423" marR="91423" marT="45741" marB="45741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2200" dirty="0" smtClean="0"/>
                        <a:t>タイプ</a:t>
                      </a:r>
                      <a:r>
                        <a:rPr kumimoji="1" lang="en-US" altLang="ja-JP" sz="2200" dirty="0" smtClean="0"/>
                        <a:t>1</a:t>
                      </a:r>
                      <a:r>
                        <a:rPr kumimoji="1" lang="ja-JP" altLang="en-US" sz="2200" dirty="0" smtClean="0"/>
                        <a:t>に加え変数名・型の違いを除き構文的に一致している</a:t>
                      </a:r>
                      <a:endParaRPr kumimoji="1" lang="ja-JP" altLang="en-US" sz="2200" dirty="0"/>
                    </a:p>
                  </a:txBody>
                  <a:tcPr marL="91423" marR="91423" marT="45741" marB="45741" anchor="ctr"/>
                </a:tc>
              </a:tr>
              <a:tr h="42677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200" dirty="0" smtClean="0"/>
                        <a:t>タイプ</a:t>
                      </a:r>
                      <a:r>
                        <a:rPr kumimoji="1" lang="en-US" altLang="ja-JP" sz="2200" dirty="0" smtClean="0"/>
                        <a:t>3</a:t>
                      </a:r>
                      <a:endParaRPr kumimoji="1" lang="ja-JP" altLang="en-US" sz="2200" dirty="0"/>
                    </a:p>
                  </a:txBody>
                  <a:tcPr marL="91423" marR="91423" marT="45741" marB="45741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2200" dirty="0" smtClean="0"/>
                        <a:t>タイプ</a:t>
                      </a:r>
                      <a:r>
                        <a:rPr kumimoji="1" lang="en-US" altLang="ja-JP" sz="2200" dirty="0" smtClean="0"/>
                        <a:t>2</a:t>
                      </a:r>
                      <a:r>
                        <a:rPr kumimoji="1" lang="ja-JP" altLang="en-US" sz="2200" dirty="0" smtClean="0"/>
                        <a:t>に加え文が挿入・削除・変更されている</a:t>
                      </a:r>
                      <a:endParaRPr kumimoji="1" lang="ja-JP" altLang="en-US" sz="2200" dirty="0"/>
                    </a:p>
                  </a:txBody>
                  <a:tcPr marL="91423" marR="91423" marT="45741" marB="45741" anchor="ctr"/>
                </a:tc>
              </a:tr>
              <a:tr h="43933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200" dirty="0" smtClean="0"/>
                        <a:t>タイプ</a:t>
                      </a:r>
                      <a:r>
                        <a:rPr kumimoji="1" lang="en-US" altLang="ja-JP" sz="2200" dirty="0" smtClean="0"/>
                        <a:t>4</a:t>
                      </a:r>
                      <a:endParaRPr kumimoji="1" lang="ja-JP" altLang="en-US" sz="2200" dirty="0"/>
                    </a:p>
                  </a:txBody>
                  <a:tcPr marL="91423" marR="91423" marT="45741" marB="45741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2200" dirty="0" smtClean="0"/>
                        <a:t>構文上異なる実装だが，類似処理を実行している</a:t>
                      </a:r>
                      <a:endParaRPr kumimoji="1" lang="ja-JP" altLang="en-US" sz="2200" dirty="0"/>
                    </a:p>
                  </a:txBody>
                  <a:tcPr marL="91423" marR="91423" marT="45741" marB="45741" anchor="ctr"/>
                </a:tc>
              </a:tr>
            </a:tbl>
          </a:graphicData>
        </a:graphic>
      </p:graphicFrame>
      <p:sp>
        <p:nvSpPr>
          <p:cNvPr id="2" name="正方形/長方形 1"/>
          <p:cNvSpPr/>
          <p:nvPr/>
        </p:nvSpPr>
        <p:spPr>
          <a:xfrm>
            <a:off x="503548" y="4797152"/>
            <a:ext cx="8136904" cy="830997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r>
              <a:rPr lang="en-US" altLang="ja-JP" sz="1600" dirty="0" smtClean="0">
                <a:latin typeface="+mn-lt"/>
              </a:rPr>
              <a:t>[1]C. </a:t>
            </a:r>
            <a:r>
              <a:rPr lang="en-US" altLang="ja-JP" sz="1600" dirty="0">
                <a:latin typeface="+mn-lt"/>
              </a:rPr>
              <a:t>K. Roy, </a:t>
            </a:r>
            <a:r>
              <a:rPr lang="en-US" altLang="ja-JP" sz="1600" dirty="0" smtClean="0">
                <a:latin typeface="+mn-lt"/>
              </a:rPr>
              <a:t>J. </a:t>
            </a:r>
            <a:r>
              <a:rPr lang="en-US" altLang="ja-JP" sz="1600" dirty="0">
                <a:latin typeface="+mn-lt"/>
              </a:rPr>
              <a:t>R. </a:t>
            </a:r>
            <a:r>
              <a:rPr lang="en-US" altLang="ja-JP" sz="1600" dirty="0" err="1">
                <a:latin typeface="+mn-lt"/>
              </a:rPr>
              <a:t>Cordy</a:t>
            </a:r>
            <a:r>
              <a:rPr lang="en-US" altLang="ja-JP" sz="1600" dirty="0">
                <a:latin typeface="+mn-lt"/>
              </a:rPr>
              <a:t>, </a:t>
            </a:r>
            <a:r>
              <a:rPr lang="en-US" altLang="ja-JP" sz="1600" dirty="0" smtClean="0">
                <a:latin typeface="+mn-lt"/>
              </a:rPr>
              <a:t>R. </a:t>
            </a:r>
            <a:r>
              <a:rPr lang="en-US" altLang="ja-JP" sz="1600" dirty="0" err="1">
                <a:latin typeface="+mn-lt"/>
              </a:rPr>
              <a:t>Koschke</a:t>
            </a:r>
            <a:r>
              <a:rPr lang="en-US" altLang="ja-JP" sz="1600" dirty="0">
                <a:latin typeface="+mn-lt"/>
              </a:rPr>
              <a:t>. </a:t>
            </a:r>
            <a:r>
              <a:rPr lang="en-US" altLang="ja-JP" sz="1600" dirty="0" smtClean="0">
                <a:latin typeface="+mn-lt"/>
              </a:rPr>
              <a:t>Comparison and </a:t>
            </a:r>
            <a:r>
              <a:rPr lang="en-US" altLang="ja-JP" sz="1600" dirty="0">
                <a:latin typeface="+mn-lt"/>
              </a:rPr>
              <a:t>evaluation of code clone detection techniques and tools: a </a:t>
            </a:r>
            <a:r>
              <a:rPr lang="en-US" altLang="ja-JP" sz="1600" dirty="0" smtClean="0">
                <a:latin typeface="+mn-lt"/>
              </a:rPr>
              <a:t>qualitative approach</a:t>
            </a:r>
            <a:r>
              <a:rPr lang="en-US" altLang="ja-JP" sz="1600" dirty="0">
                <a:latin typeface="+mn-lt"/>
              </a:rPr>
              <a:t>. Science of Computer Programming, Vol. 74, No. 7, </a:t>
            </a:r>
            <a:r>
              <a:rPr lang="en-US" altLang="ja-JP" sz="1600" dirty="0" smtClean="0">
                <a:latin typeface="+mn-lt"/>
              </a:rPr>
              <a:t>pp. 470–495</a:t>
            </a:r>
            <a:r>
              <a:rPr lang="en-US" altLang="ja-JP" sz="1600" dirty="0">
                <a:latin typeface="+mn-lt"/>
              </a:rPr>
              <a:t>, </a:t>
            </a:r>
            <a:r>
              <a:rPr lang="en-US" altLang="ja-JP" sz="1600" dirty="0" smtClean="0">
                <a:latin typeface="+mn-lt"/>
              </a:rPr>
              <a:t>2009.</a:t>
            </a:r>
            <a:endParaRPr lang="ja-JP" altLang="en-US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04894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ltHorz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3"/>
          <p:cNvGraphicFramePr>
            <a:graphicFrameLocks noGrp="1"/>
          </p:cNvGraphicFramePr>
          <p:nvPr/>
        </p:nvGraphicFramePr>
        <p:xfrm>
          <a:off x="468313" y="1412875"/>
          <a:ext cx="8064500" cy="2171699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008063"/>
                <a:gridCol w="7056437"/>
              </a:tblGrid>
              <a:tr h="43933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200" dirty="0" smtClean="0"/>
                        <a:t>種類</a:t>
                      </a:r>
                      <a:endParaRPr kumimoji="1" lang="ja-JP" altLang="en-US" sz="2200" dirty="0"/>
                    </a:p>
                  </a:txBody>
                  <a:tcPr marL="91423" marR="91423" marT="45741" marB="4574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200" dirty="0" smtClean="0"/>
                        <a:t>意味</a:t>
                      </a:r>
                      <a:endParaRPr kumimoji="1" lang="ja-JP" altLang="en-US" sz="2200" dirty="0"/>
                    </a:p>
                  </a:txBody>
                  <a:tcPr marL="91423" marR="91423" marT="45741" marB="45741" anchor="ctr"/>
                </a:tc>
              </a:tr>
              <a:tr h="43933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200" b="1" i="1" u="sng" dirty="0" smtClean="0">
                          <a:solidFill>
                            <a:schemeClr val="tx1"/>
                          </a:solidFill>
                        </a:rPr>
                        <a:t>タイプ</a:t>
                      </a:r>
                      <a:r>
                        <a:rPr kumimoji="1" lang="en-US" altLang="ja-JP" sz="2200" b="1" i="1" u="sng" dirty="0" smtClean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91423" marR="91423" marT="45741" marB="45741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2200" b="1" i="1" u="sng" dirty="0" smtClean="0">
                          <a:solidFill>
                            <a:schemeClr val="tx1"/>
                          </a:solidFill>
                        </a:rPr>
                        <a:t>レイアウト・空白・コメントの違いを除き完全に一致している</a:t>
                      </a:r>
                      <a:endParaRPr kumimoji="1" lang="ja-JP" altLang="en-US" sz="2200" b="1" i="1" u="sng" dirty="0">
                        <a:solidFill>
                          <a:schemeClr val="tx1"/>
                        </a:solidFill>
                      </a:endParaRPr>
                    </a:p>
                  </a:txBody>
                  <a:tcPr marL="91423" marR="91423" marT="45741" marB="45741" anchor="ctr"/>
                </a:tc>
              </a:tr>
              <a:tr h="42691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200" dirty="0" smtClean="0"/>
                        <a:t>タイプ</a:t>
                      </a:r>
                      <a:r>
                        <a:rPr kumimoji="1" lang="en-US" altLang="ja-JP" sz="2200" dirty="0" smtClean="0"/>
                        <a:t>2</a:t>
                      </a:r>
                      <a:endParaRPr kumimoji="1" lang="ja-JP" altLang="en-US" sz="2200" dirty="0"/>
                    </a:p>
                  </a:txBody>
                  <a:tcPr marL="91423" marR="91423" marT="45741" marB="45741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2200" dirty="0" smtClean="0"/>
                        <a:t>タイプ</a:t>
                      </a:r>
                      <a:r>
                        <a:rPr kumimoji="1" lang="en-US" altLang="ja-JP" sz="2200" dirty="0" smtClean="0"/>
                        <a:t>1</a:t>
                      </a:r>
                      <a:r>
                        <a:rPr kumimoji="1" lang="ja-JP" altLang="en-US" sz="2200" dirty="0" smtClean="0"/>
                        <a:t>に加え変数名・型の違いを除き構文的に一致している</a:t>
                      </a:r>
                      <a:endParaRPr kumimoji="1" lang="ja-JP" altLang="en-US" sz="2200" dirty="0"/>
                    </a:p>
                  </a:txBody>
                  <a:tcPr marL="91423" marR="91423" marT="45741" marB="45741" anchor="ctr"/>
                </a:tc>
              </a:tr>
              <a:tr h="42677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200" dirty="0" smtClean="0"/>
                        <a:t>タイプ</a:t>
                      </a:r>
                      <a:r>
                        <a:rPr kumimoji="1" lang="en-US" altLang="ja-JP" sz="2200" dirty="0" smtClean="0"/>
                        <a:t>3</a:t>
                      </a:r>
                      <a:endParaRPr kumimoji="1" lang="ja-JP" altLang="en-US" sz="2200" dirty="0"/>
                    </a:p>
                  </a:txBody>
                  <a:tcPr marL="91423" marR="91423" marT="45741" marB="45741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2200" dirty="0" smtClean="0"/>
                        <a:t>タイプ</a:t>
                      </a:r>
                      <a:r>
                        <a:rPr kumimoji="1" lang="en-US" altLang="ja-JP" sz="2200" dirty="0" smtClean="0"/>
                        <a:t>2</a:t>
                      </a:r>
                      <a:r>
                        <a:rPr kumimoji="1" lang="ja-JP" altLang="en-US" sz="2200" dirty="0" smtClean="0"/>
                        <a:t>に加え文が挿入・削除・変更されている</a:t>
                      </a:r>
                      <a:endParaRPr kumimoji="1" lang="ja-JP" altLang="en-US" sz="2200" dirty="0"/>
                    </a:p>
                  </a:txBody>
                  <a:tcPr marL="91423" marR="91423" marT="45741" marB="45741" anchor="ctr"/>
                </a:tc>
              </a:tr>
              <a:tr h="43933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200" dirty="0" smtClean="0"/>
                        <a:t>タイプ</a:t>
                      </a:r>
                      <a:r>
                        <a:rPr kumimoji="1" lang="en-US" altLang="ja-JP" sz="2200" dirty="0" smtClean="0"/>
                        <a:t>4</a:t>
                      </a:r>
                      <a:endParaRPr kumimoji="1" lang="ja-JP" altLang="en-US" sz="2200" dirty="0"/>
                    </a:p>
                  </a:txBody>
                  <a:tcPr marL="91423" marR="91423" marT="45741" marB="45741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2200" dirty="0" smtClean="0"/>
                        <a:t>構文上異なる実装だが，類似処理を実行している</a:t>
                      </a:r>
                      <a:endParaRPr kumimoji="1" lang="ja-JP" altLang="en-US" sz="2200" dirty="0"/>
                    </a:p>
                  </a:txBody>
                  <a:tcPr marL="91423" marR="91423" marT="45741" marB="45741" anchor="ctr"/>
                </a:tc>
              </a:tr>
            </a:tbl>
          </a:graphicData>
        </a:graphic>
      </p:graphicFrame>
      <p:sp>
        <p:nvSpPr>
          <p:cNvPr id="3" name="テキスト ボックス 2"/>
          <p:cNvSpPr txBox="1"/>
          <p:nvPr/>
        </p:nvSpPr>
        <p:spPr>
          <a:xfrm>
            <a:off x="492125" y="3716338"/>
            <a:ext cx="3946525" cy="22479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altLang="ja-JP" sz="2000" dirty="0" err="1">
                <a:latin typeface="+mn-ea"/>
                <a:ea typeface="+mn-ea"/>
              </a:rPr>
              <a:t>int</a:t>
            </a:r>
            <a:r>
              <a:rPr lang="en-US" altLang="ja-JP" sz="2000" dirty="0">
                <a:latin typeface="+mn-ea"/>
                <a:ea typeface="+mn-ea"/>
              </a:rPr>
              <a:t> sum(</a:t>
            </a:r>
            <a:r>
              <a:rPr lang="en-US" altLang="ja-JP" sz="2000" dirty="0" err="1">
                <a:latin typeface="+mn-ea"/>
                <a:ea typeface="+mn-ea"/>
              </a:rPr>
              <a:t>int</a:t>
            </a:r>
            <a:r>
              <a:rPr lang="en-US" altLang="ja-JP" sz="2000" dirty="0">
                <a:latin typeface="+mn-ea"/>
                <a:ea typeface="+mn-ea"/>
              </a:rPr>
              <a:t>[] data){</a:t>
            </a:r>
          </a:p>
          <a:p>
            <a:pPr>
              <a:defRPr/>
            </a:pPr>
            <a:r>
              <a:rPr lang="en-US" altLang="ja-JP" sz="2000" dirty="0">
                <a:latin typeface="+mn-ea"/>
                <a:ea typeface="+mn-ea"/>
              </a:rPr>
              <a:t>     </a:t>
            </a:r>
            <a:r>
              <a:rPr lang="en-US" altLang="ja-JP" sz="2000" dirty="0" err="1">
                <a:latin typeface="+mn-ea"/>
                <a:ea typeface="+mn-ea"/>
              </a:rPr>
              <a:t>int</a:t>
            </a:r>
            <a:r>
              <a:rPr lang="en-US" altLang="ja-JP" sz="2000" dirty="0">
                <a:latin typeface="+mn-ea"/>
                <a:ea typeface="+mn-ea"/>
              </a:rPr>
              <a:t> sum = 0;</a:t>
            </a:r>
          </a:p>
          <a:p>
            <a:pPr>
              <a:defRPr/>
            </a:pPr>
            <a:r>
              <a:rPr lang="en-US" altLang="ja-JP" sz="2000" dirty="0">
                <a:latin typeface="+mn-ea"/>
                <a:ea typeface="+mn-ea"/>
              </a:rPr>
              <a:t>     for(</a:t>
            </a:r>
            <a:r>
              <a:rPr lang="en-US" altLang="ja-JP" sz="2000" dirty="0" err="1">
                <a:latin typeface="+mn-ea"/>
                <a:ea typeface="+mn-ea"/>
              </a:rPr>
              <a:t>int</a:t>
            </a:r>
            <a:r>
              <a:rPr lang="en-US" altLang="ja-JP" sz="2000" dirty="0">
                <a:latin typeface="+mn-ea"/>
                <a:ea typeface="+mn-ea"/>
              </a:rPr>
              <a:t> i=0; i&lt;</a:t>
            </a:r>
            <a:r>
              <a:rPr lang="en-US" altLang="ja-JP" sz="2000" dirty="0" err="1">
                <a:latin typeface="+mn-ea"/>
                <a:ea typeface="+mn-ea"/>
              </a:rPr>
              <a:t>data.length</a:t>
            </a:r>
            <a:r>
              <a:rPr lang="en-US" altLang="ja-JP" sz="2000" dirty="0">
                <a:latin typeface="+mn-ea"/>
                <a:ea typeface="+mn-ea"/>
              </a:rPr>
              <a:t>; i++){</a:t>
            </a:r>
          </a:p>
          <a:p>
            <a:pPr>
              <a:defRPr/>
            </a:pPr>
            <a:r>
              <a:rPr lang="en-US" altLang="ja-JP" sz="2000" dirty="0">
                <a:latin typeface="+mn-ea"/>
                <a:ea typeface="+mn-ea"/>
              </a:rPr>
              <a:t>        sum = sum + data[i]	;	</a:t>
            </a:r>
          </a:p>
          <a:p>
            <a:pPr>
              <a:defRPr/>
            </a:pPr>
            <a:r>
              <a:rPr lang="en-US" altLang="ja-JP" sz="2000" dirty="0">
                <a:latin typeface="+mn-ea"/>
                <a:ea typeface="+mn-ea"/>
              </a:rPr>
              <a:t>     }</a:t>
            </a:r>
          </a:p>
          <a:p>
            <a:pPr>
              <a:defRPr/>
            </a:pPr>
            <a:r>
              <a:rPr lang="en-US" altLang="ja-JP" sz="2000" dirty="0">
                <a:latin typeface="+mn-ea"/>
                <a:ea typeface="+mn-ea"/>
              </a:rPr>
              <a:t>     return sum;	</a:t>
            </a:r>
          </a:p>
          <a:p>
            <a:pPr>
              <a:defRPr/>
            </a:pPr>
            <a:r>
              <a:rPr lang="en-US" altLang="ja-JP" sz="2000" dirty="0">
                <a:latin typeface="+mn-ea"/>
                <a:ea typeface="+mn-ea"/>
              </a:rPr>
              <a:t>}</a:t>
            </a:r>
            <a:endParaRPr lang="ja-JP" altLang="en-US" sz="2000" dirty="0">
              <a:latin typeface="+mn-ea"/>
              <a:ea typeface="+mn-ea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4572000" y="3716338"/>
            <a:ext cx="3946525" cy="22479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altLang="ja-JP" sz="2000" dirty="0" err="1">
                <a:latin typeface="+mn-ea"/>
              </a:rPr>
              <a:t>int</a:t>
            </a:r>
            <a:r>
              <a:rPr lang="en-US" altLang="ja-JP" sz="2000" dirty="0">
                <a:latin typeface="+mn-ea"/>
              </a:rPr>
              <a:t> sum(</a:t>
            </a:r>
            <a:r>
              <a:rPr lang="en-US" altLang="ja-JP" sz="2000" dirty="0" err="1">
                <a:latin typeface="+mn-ea"/>
              </a:rPr>
              <a:t>int</a:t>
            </a:r>
            <a:r>
              <a:rPr lang="en-US" altLang="ja-JP" sz="2000" dirty="0">
                <a:latin typeface="+mn-ea"/>
              </a:rPr>
              <a:t>[] data){</a:t>
            </a:r>
          </a:p>
          <a:p>
            <a:pPr>
              <a:defRPr/>
            </a:pPr>
            <a:r>
              <a:rPr lang="en-US" altLang="ja-JP" sz="2000" dirty="0">
                <a:latin typeface="+mn-ea"/>
              </a:rPr>
              <a:t>     </a:t>
            </a:r>
            <a:r>
              <a:rPr lang="en-US" altLang="ja-JP" sz="2000" dirty="0" err="1">
                <a:latin typeface="+mn-ea"/>
              </a:rPr>
              <a:t>int</a:t>
            </a:r>
            <a:r>
              <a:rPr lang="en-US" altLang="ja-JP" sz="2000" dirty="0">
                <a:latin typeface="+mn-ea"/>
              </a:rPr>
              <a:t> sum = 0;</a:t>
            </a:r>
          </a:p>
          <a:p>
            <a:pPr>
              <a:defRPr/>
            </a:pPr>
            <a:r>
              <a:rPr lang="en-US" altLang="ja-JP" sz="2000" dirty="0">
                <a:latin typeface="+mn-ea"/>
              </a:rPr>
              <a:t>     for(</a:t>
            </a:r>
            <a:r>
              <a:rPr lang="en-US" altLang="ja-JP" sz="2000" dirty="0" err="1">
                <a:latin typeface="+mn-ea"/>
              </a:rPr>
              <a:t>int</a:t>
            </a:r>
            <a:r>
              <a:rPr lang="en-US" altLang="ja-JP" sz="2000" dirty="0">
                <a:latin typeface="+mn-ea"/>
              </a:rPr>
              <a:t> i=0; i&lt;</a:t>
            </a:r>
            <a:r>
              <a:rPr lang="en-US" altLang="ja-JP" sz="2000" dirty="0" err="1">
                <a:latin typeface="+mn-ea"/>
              </a:rPr>
              <a:t>data.length</a:t>
            </a:r>
            <a:r>
              <a:rPr lang="en-US" altLang="ja-JP" sz="2000" dirty="0">
                <a:latin typeface="+mn-ea"/>
              </a:rPr>
              <a:t>; i++){</a:t>
            </a:r>
          </a:p>
          <a:p>
            <a:pPr>
              <a:defRPr/>
            </a:pPr>
            <a:r>
              <a:rPr lang="en-US" altLang="ja-JP" sz="2000" dirty="0">
                <a:latin typeface="+mn-ea"/>
              </a:rPr>
              <a:t>        sum = sum + data[i]	;	</a:t>
            </a:r>
          </a:p>
          <a:p>
            <a:pPr>
              <a:defRPr/>
            </a:pPr>
            <a:r>
              <a:rPr lang="en-US" altLang="ja-JP" sz="2000" dirty="0">
                <a:latin typeface="+mn-ea"/>
              </a:rPr>
              <a:t>     }</a:t>
            </a:r>
          </a:p>
          <a:p>
            <a:pPr>
              <a:defRPr/>
            </a:pPr>
            <a:r>
              <a:rPr lang="en-US" altLang="ja-JP" sz="2000" dirty="0">
                <a:latin typeface="+mn-ea"/>
              </a:rPr>
              <a:t>     return sum;	</a:t>
            </a:r>
          </a:p>
          <a:p>
            <a:pPr>
              <a:defRPr/>
            </a:pPr>
            <a:r>
              <a:rPr lang="en-US" altLang="ja-JP" sz="2000" dirty="0">
                <a:latin typeface="+mn-ea"/>
              </a:rPr>
              <a:t>}</a:t>
            </a:r>
            <a:endParaRPr lang="ja-JP" altLang="en-US" sz="2000" dirty="0">
              <a:latin typeface="+mn-ea"/>
            </a:endParaRPr>
          </a:p>
        </p:txBody>
      </p:sp>
      <p:sp>
        <p:nvSpPr>
          <p:cNvPr id="1436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コードクローン</a:t>
            </a:r>
            <a:r>
              <a:rPr lang="ja-JP" altLang="en-US" dirty="0"/>
              <a:t>：</a:t>
            </a:r>
            <a:r>
              <a:rPr lang="ja-JP" altLang="en-US" dirty="0" smtClean="0"/>
              <a:t>タイプ</a:t>
            </a:r>
            <a:r>
              <a:rPr lang="en-US" altLang="ja-JP" dirty="0" smtClean="0"/>
              <a:t>1</a:t>
            </a:r>
            <a:endParaRPr lang="ja-JP" altLang="en-US" dirty="0" smtClean="0"/>
          </a:p>
        </p:txBody>
      </p:sp>
      <p:sp>
        <p:nvSpPr>
          <p:cNvPr id="14363" name="左右矢印 6"/>
          <p:cNvSpPr>
            <a:spLocks noChangeArrowheads="1"/>
          </p:cNvSpPr>
          <p:nvPr/>
        </p:nvSpPr>
        <p:spPr bwMode="auto">
          <a:xfrm>
            <a:off x="4143375" y="4662488"/>
            <a:ext cx="757238" cy="431800"/>
          </a:xfrm>
          <a:prstGeom prst="leftRightArrow">
            <a:avLst>
              <a:gd name="adj1" fmla="val 50000"/>
              <a:gd name="adj2" fmla="val 50020"/>
            </a:avLst>
          </a:prstGeom>
          <a:solidFill>
            <a:schemeClr val="accent2"/>
          </a:solidFill>
          <a:ln w="9525" algn="ctr">
            <a:solidFill>
              <a:schemeClr val="accent2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l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MS UI Gothic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85000"/>
              <a:buFont typeface="Arial" panose="020B0604020202020204" pitchFamily="34" charset="0"/>
              <a:buChar char="►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MS UI Gothic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SzPct val="80000"/>
              <a:buFont typeface="Wingdings" panose="05000000000000000000" pitchFamily="2" charset="2"/>
              <a:buChar char="n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MS UI Gothic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UI Gothic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UI Gothic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UI Gothic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UI Gothic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UI Gothic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UI Gothic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kumimoji="0" lang="ja-JP" altLang="en-US" sz="2400">
              <a:latin typeface="Times New Roman" panose="02020603050405020304" pitchFamily="18" charset="0"/>
              <a:ea typeface="ＭＳ Ｐゴシック" panose="020B0600070205080204" pitchFamily="50" charset="-128"/>
            </a:endParaRP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1373188" y="6032500"/>
            <a:ext cx="2087562" cy="46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ja-JP" altLang="en-US" dirty="0" smtClean="0">
                <a:latin typeface="+mn-lt"/>
              </a:rPr>
              <a:t>関数</a:t>
            </a:r>
            <a:r>
              <a:rPr lang="en-US" altLang="ja-JP" dirty="0" smtClean="0">
                <a:latin typeface="+mn-lt"/>
              </a:rPr>
              <a:t>A</a:t>
            </a:r>
            <a:endParaRPr lang="ja-JP" altLang="en-US" dirty="0">
              <a:latin typeface="+mn-lt"/>
            </a:endParaRP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5501481" y="6026665"/>
            <a:ext cx="2087562" cy="46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ja-JP" altLang="en-US" dirty="0" smtClean="0">
                <a:latin typeface="+mn-lt"/>
              </a:rPr>
              <a:t>関数</a:t>
            </a:r>
            <a:r>
              <a:rPr lang="en-US" altLang="ja-JP" dirty="0">
                <a:latin typeface="+mn-lt"/>
              </a:rPr>
              <a:t>B</a:t>
            </a:r>
            <a:endParaRPr lang="ja-JP" alt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299771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ltHorz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3"/>
          <p:cNvGraphicFramePr>
            <a:graphicFrameLocks noGrp="1"/>
          </p:cNvGraphicFramePr>
          <p:nvPr/>
        </p:nvGraphicFramePr>
        <p:xfrm>
          <a:off x="468313" y="1412875"/>
          <a:ext cx="8064500" cy="2171699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008063"/>
                <a:gridCol w="7056437"/>
              </a:tblGrid>
              <a:tr h="43933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200" dirty="0" smtClean="0"/>
                        <a:t>種類</a:t>
                      </a:r>
                      <a:endParaRPr kumimoji="1" lang="ja-JP" altLang="en-US" sz="2200" dirty="0"/>
                    </a:p>
                  </a:txBody>
                  <a:tcPr marL="91423" marR="91423" marT="45741" marB="4574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200" dirty="0" smtClean="0"/>
                        <a:t>意味</a:t>
                      </a:r>
                      <a:endParaRPr kumimoji="1" lang="ja-JP" altLang="en-US" sz="2200" dirty="0"/>
                    </a:p>
                  </a:txBody>
                  <a:tcPr marL="91423" marR="91423" marT="45741" marB="45741" anchor="ctr"/>
                </a:tc>
              </a:tr>
              <a:tr h="43933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200" dirty="0" smtClean="0"/>
                        <a:t>タイプ</a:t>
                      </a:r>
                      <a:r>
                        <a:rPr kumimoji="1" lang="en-US" altLang="ja-JP" sz="2200" dirty="0" smtClean="0"/>
                        <a:t>1</a:t>
                      </a:r>
                    </a:p>
                  </a:txBody>
                  <a:tcPr marL="91423" marR="91423" marT="45741" marB="45741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2200" dirty="0" smtClean="0"/>
                        <a:t>レイアウト・空白・コメントの違いを除き完全に一致している</a:t>
                      </a:r>
                      <a:endParaRPr kumimoji="1" lang="ja-JP" altLang="en-US" sz="2200" dirty="0"/>
                    </a:p>
                  </a:txBody>
                  <a:tcPr marL="91423" marR="91423" marT="45741" marB="45741" anchor="ctr"/>
                </a:tc>
              </a:tr>
              <a:tr h="42691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200" b="1" i="1" u="sng" dirty="0" smtClean="0"/>
                        <a:t>タイプ</a:t>
                      </a:r>
                      <a:r>
                        <a:rPr kumimoji="1" lang="en-US" altLang="ja-JP" sz="2200" b="1" i="1" u="sng" dirty="0" smtClean="0"/>
                        <a:t>2</a:t>
                      </a:r>
                      <a:endParaRPr kumimoji="1" lang="ja-JP" altLang="en-US" sz="2200" b="1" i="1" u="sng" dirty="0"/>
                    </a:p>
                  </a:txBody>
                  <a:tcPr marL="91423" marR="91423" marT="45741" marB="45741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2200" b="1" i="1" u="sng" dirty="0" smtClean="0"/>
                        <a:t>タイプ</a:t>
                      </a:r>
                      <a:r>
                        <a:rPr kumimoji="1" lang="en-US" altLang="ja-JP" sz="2200" b="1" i="1" u="sng" dirty="0" smtClean="0"/>
                        <a:t>1</a:t>
                      </a:r>
                      <a:r>
                        <a:rPr kumimoji="1" lang="ja-JP" altLang="en-US" sz="2200" b="1" i="1" u="sng" dirty="0" smtClean="0"/>
                        <a:t>に加え変数名・型の違いを除き構文的に一致している</a:t>
                      </a:r>
                      <a:endParaRPr kumimoji="1" lang="ja-JP" altLang="en-US" sz="2200" b="1" i="1" u="sng" dirty="0"/>
                    </a:p>
                  </a:txBody>
                  <a:tcPr marL="91423" marR="91423" marT="45741" marB="45741" anchor="ctr"/>
                </a:tc>
              </a:tr>
              <a:tr h="42677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200" dirty="0" smtClean="0"/>
                        <a:t>タイプ</a:t>
                      </a:r>
                      <a:r>
                        <a:rPr kumimoji="1" lang="en-US" altLang="ja-JP" sz="2200" dirty="0" smtClean="0"/>
                        <a:t>3</a:t>
                      </a:r>
                      <a:endParaRPr kumimoji="1" lang="ja-JP" altLang="en-US" sz="2200" dirty="0"/>
                    </a:p>
                  </a:txBody>
                  <a:tcPr marL="91423" marR="91423" marT="45741" marB="45741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2200" dirty="0" smtClean="0"/>
                        <a:t>タイプ</a:t>
                      </a:r>
                      <a:r>
                        <a:rPr kumimoji="1" lang="en-US" altLang="ja-JP" sz="2200" dirty="0" smtClean="0"/>
                        <a:t>2</a:t>
                      </a:r>
                      <a:r>
                        <a:rPr kumimoji="1" lang="ja-JP" altLang="en-US" sz="2200" dirty="0" smtClean="0"/>
                        <a:t>に加え文の挿入・削除・変更されている</a:t>
                      </a:r>
                      <a:endParaRPr kumimoji="1" lang="ja-JP" altLang="en-US" sz="2200" dirty="0"/>
                    </a:p>
                  </a:txBody>
                  <a:tcPr marL="91423" marR="91423" marT="45741" marB="45741" anchor="ctr"/>
                </a:tc>
              </a:tr>
              <a:tr h="43933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200" dirty="0" smtClean="0"/>
                        <a:t>タイプ</a:t>
                      </a:r>
                      <a:r>
                        <a:rPr kumimoji="1" lang="en-US" altLang="ja-JP" sz="2200" dirty="0" smtClean="0"/>
                        <a:t>4</a:t>
                      </a:r>
                      <a:endParaRPr kumimoji="1" lang="ja-JP" altLang="en-US" sz="2200" dirty="0"/>
                    </a:p>
                  </a:txBody>
                  <a:tcPr marL="91423" marR="91423" marT="45741" marB="45741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2200" dirty="0" smtClean="0"/>
                        <a:t>構文上異なる実装だが，類似処理を実行している</a:t>
                      </a:r>
                      <a:endParaRPr kumimoji="1" lang="ja-JP" altLang="en-US" sz="2200" dirty="0"/>
                    </a:p>
                  </a:txBody>
                  <a:tcPr marL="91423" marR="91423" marT="45741" marB="45741" anchor="ctr"/>
                </a:tc>
              </a:tr>
            </a:tbl>
          </a:graphicData>
        </a:graphic>
      </p:graphicFrame>
      <p:sp>
        <p:nvSpPr>
          <p:cNvPr id="11" name="テキスト ボックス 10"/>
          <p:cNvSpPr txBox="1"/>
          <p:nvPr/>
        </p:nvSpPr>
        <p:spPr>
          <a:xfrm>
            <a:off x="1373188" y="6032500"/>
            <a:ext cx="2087562" cy="46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ja-JP" altLang="en-US" dirty="0" smtClean="0">
                <a:latin typeface="+mn-lt"/>
              </a:rPr>
              <a:t>関数</a:t>
            </a:r>
            <a:r>
              <a:rPr lang="en-US" altLang="ja-JP" dirty="0" smtClean="0">
                <a:latin typeface="+mn-lt"/>
              </a:rPr>
              <a:t>A</a:t>
            </a:r>
            <a:endParaRPr lang="ja-JP" altLang="en-US" dirty="0">
              <a:latin typeface="+mn-lt"/>
            </a:endParaRP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493052" y="3717421"/>
            <a:ext cx="3946525" cy="22479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altLang="ja-JP" sz="2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  <a:ea typeface="+mn-ea"/>
              </a:rPr>
              <a:t>int</a:t>
            </a:r>
            <a:r>
              <a:rPr lang="en-US" altLang="ja-JP" sz="2000" dirty="0">
                <a:latin typeface="+mn-ea"/>
                <a:ea typeface="+mn-ea"/>
              </a:rPr>
              <a:t> sum(</a:t>
            </a:r>
            <a:r>
              <a:rPr lang="en-US" altLang="ja-JP" sz="2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  <a:ea typeface="+mn-ea"/>
              </a:rPr>
              <a:t>int</a:t>
            </a:r>
            <a:r>
              <a:rPr lang="en-US" altLang="ja-JP" sz="2000" dirty="0">
                <a:latin typeface="+mn-ea"/>
                <a:ea typeface="+mn-ea"/>
              </a:rPr>
              <a:t>[] data){</a:t>
            </a:r>
          </a:p>
          <a:p>
            <a:pPr>
              <a:defRPr/>
            </a:pPr>
            <a:r>
              <a:rPr lang="en-US" altLang="ja-JP" sz="2000" dirty="0">
                <a:latin typeface="+mn-ea"/>
                <a:ea typeface="+mn-ea"/>
              </a:rPr>
              <a:t>     </a:t>
            </a:r>
            <a:r>
              <a:rPr lang="en-US" altLang="ja-JP" sz="2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  <a:ea typeface="+mn-ea"/>
              </a:rPr>
              <a:t>int</a:t>
            </a:r>
            <a:r>
              <a:rPr lang="en-US" altLang="ja-JP" sz="2000" dirty="0">
                <a:latin typeface="+mn-ea"/>
                <a:ea typeface="+mn-ea"/>
              </a:rPr>
              <a:t> sum = 0;</a:t>
            </a:r>
          </a:p>
          <a:p>
            <a:pPr>
              <a:defRPr/>
            </a:pPr>
            <a:r>
              <a:rPr lang="en-US" altLang="ja-JP" sz="2000" dirty="0">
                <a:latin typeface="+mn-ea"/>
                <a:ea typeface="+mn-ea"/>
              </a:rPr>
              <a:t>     for(</a:t>
            </a:r>
            <a:r>
              <a:rPr lang="en-US" altLang="ja-JP" sz="2000" dirty="0" err="1">
                <a:latin typeface="+mn-ea"/>
                <a:ea typeface="+mn-ea"/>
              </a:rPr>
              <a:t>int</a:t>
            </a:r>
            <a:r>
              <a:rPr lang="en-US" altLang="ja-JP" sz="2000" dirty="0">
                <a:latin typeface="+mn-ea"/>
                <a:ea typeface="+mn-ea"/>
              </a:rPr>
              <a:t> </a:t>
            </a:r>
            <a:r>
              <a:rPr lang="en-US" altLang="ja-JP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  <a:ea typeface="+mn-ea"/>
              </a:rPr>
              <a:t>i</a:t>
            </a:r>
            <a:r>
              <a:rPr lang="en-US" altLang="ja-JP" sz="2000" dirty="0">
                <a:latin typeface="+mn-ea"/>
                <a:ea typeface="+mn-ea"/>
              </a:rPr>
              <a:t>=0; </a:t>
            </a:r>
            <a:r>
              <a:rPr lang="en-US" altLang="ja-JP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  <a:ea typeface="+mn-ea"/>
              </a:rPr>
              <a:t>i</a:t>
            </a:r>
            <a:r>
              <a:rPr lang="en-US" altLang="ja-JP" sz="2000" dirty="0">
                <a:latin typeface="+mn-ea"/>
                <a:ea typeface="+mn-ea"/>
              </a:rPr>
              <a:t>&lt;</a:t>
            </a:r>
            <a:r>
              <a:rPr lang="en-US" altLang="ja-JP" sz="2000" dirty="0" err="1">
                <a:latin typeface="+mn-ea"/>
                <a:ea typeface="+mn-ea"/>
              </a:rPr>
              <a:t>data.length</a:t>
            </a:r>
            <a:r>
              <a:rPr lang="en-US" altLang="ja-JP" sz="2000" dirty="0">
                <a:latin typeface="+mn-ea"/>
                <a:ea typeface="+mn-ea"/>
              </a:rPr>
              <a:t>; </a:t>
            </a:r>
            <a:r>
              <a:rPr lang="en-US" altLang="ja-JP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  <a:ea typeface="+mn-ea"/>
              </a:rPr>
              <a:t>i</a:t>
            </a:r>
            <a:r>
              <a:rPr lang="en-US" altLang="ja-JP" sz="2000" dirty="0">
                <a:latin typeface="+mn-ea"/>
                <a:ea typeface="+mn-ea"/>
              </a:rPr>
              <a:t>++){</a:t>
            </a:r>
          </a:p>
          <a:p>
            <a:pPr>
              <a:defRPr/>
            </a:pPr>
            <a:r>
              <a:rPr lang="en-US" altLang="ja-JP" sz="2000" dirty="0">
                <a:latin typeface="+mn-ea"/>
                <a:ea typeface="+mn-ea"/>
              </a:rPr>
              <a:t>        sum = sum + data[</a:t>
            </a:r>
            <a:r>
              <a:rPr lang="en-US" altLang="ja-JP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  <a:ea typeface="+mn-ea"/>
              </a:rPr>
              <a:t>i</a:t>
            </a:r>
            <a:r>
              <a:rPr lang="en-US" altLang="ja-JP" sz="2000" dirty="0">
                <a:latin typeface="+mn-ea"/>
                <a:ea typeface="+mn-ea"/>
              </a:rPr>
              <a:t>]	;	</a:t>
            </a:r>
          </a:p>
          <a:p>
            <a:pPr>
              <a:defRPr/>
            </a:pPr>
            <a:r>
              <a:rPr lang="en-US" altLang="ja-JP" sz="2000" dirty="0">
                <a:latin typeface="+mn-ea"/>
                <a:ea typeface="+mn-ea"/>
              </a:rPr>
              <a:t>     }</a:t>
            </a:r>
          </a:p>
          <a:p>
            <a:pPr>
              <a:defRPr/>
            </a:pPr>
            <a:r>
              <a:rPr lang="en-US" altLang="ja-JP" sz="2000" dirty="0">
                <a:latin typeface="+mn-ea"/>
                <a:ea typeface="+mn-ea"/>
              </a:rPr>
              <a:t>     return sum;	</a:t>
            </a:r>
          </a:p>
          <a:p>
            <a:pPr>
              <a:defRPr/>
            </a:pPr>
            <a:r>
              <a:rPr lang="en-US" altLang="ja-JP" sz="2000" dirty="0">
                <a:latin typeface="+mn-ea"/>
                <a:ea typeface="+mn-ea"/>
              </a:rPr>
              <a:t>}</a:t>
            </a:r>
            <a:endParaRPr lang="ja-JP" altLang="en-US" sz="2000" dirty="0">
              <a:latin typeface="+mn-ea"/>
              <a:ea typeface="+mn-ea"/>
            </a:endParaRP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4572000" y="3716338"/>
            <a:ext cx="3946525" cy="22479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altLang="ja-JP" sz="2000" b="1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double</a:t>
            </a:r>
            <a:r>
              <a:rPr lang="en-US" altLang="ja-JP" sz="2000" dirty="0">
                <a:latin typeface="+mn-ea"/>
              </a:rPr>
              <a:t> sum(</a:t>
            </a:r>
            <a:r>
              <a:rPr lang="en-US" altLang="ja-JP" sz="2000" b="1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double</a:t>
            </a:r>
            <a:r>
              <a:rPr lang="en-US" altLang="ja-JP" sz="2000" dirty="0">
                <a:latin typeface="+mn-ea"/>
              </a:rPr>
              <a:t>[] data){</a:t>
            </a:r>
          </a:p>
          <a:p>
            <a:pPr>
              <a:defRPr/>
            </a:pPr>
            <a:r>
              <a:rPr lang="en-US" altLang="ja-JP" sz="2000" dirty="0">
                <a:latin typeface="+mn-ea"/>
              </a:rPr>
              <a:t>     </a:t>
            </a:r>
            <a:r>
              <a:rPr lang="en-US" altLang="ja-JP" sz="2000" b="1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double </a:t>
            </a:r>
            <a:r>
              <a:rPr lang="en-US" altLang="ja-JP" sz="2000" dirty="0">
                <a:latin typeface="+mn-ea"/>
              </a:rPr>
              <a:t>sum = 0;</a:t>
            </a:r>
          </a:p>
          <a:p>
            <a:pPr>
              <a:defRPr/>
            </a:pPr>
            <a:r>
              <a:rPr lang="en-US" altLang="ja-JP" sz="2000" dirty="0">
                <a:latin typeface="+mn-ea"/>
              </a:rPr>
              <a:t>     for(</a:t>
            </a:r>
            <a:r>
              <a:rPr lang="en-US" altLang="ja-JP" sz="2000" dirty="0" err="1">
                <a:latin typeface="+mn-ea"/>
              </a:rPr>
              <a:t>int</a:t>
            </a:r>
            <a:r>
              <a:rPr lang="en-US" altLang="ja-JP" sz="2000" dirty="0">
                <a:latin typeface="+mn-ea"/>
              </a:rPr>
              <a:t> </a:t>
            </a:r>
            <a:r>
              <a:rPr lang="en-US" altLang="ja-JP" sz="2000" b="1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j</a:t>
            </a:r>
            <a:r>
              <a:rPr lang="en-US" altLang="ja-JP" sz="2000" dirty="0">
                <a:latin typeface="+mn-ea"/>
              </a:rPr>
              <a:t>=0; </a:t>
            </a:r>
            <a:r>
              <a:rPr lang="en-US" altLang="ja-JP" sz="2000" b="1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j</a:t>
            </a:r>
            <a:r>
              <a:rPr lang="en-US" altLang="ja-JP" sz="2000" dirty="0">
                <a:latin typeface="+mn-ea"/>
              </a:rPr>
              <a:t>&lt;</a:t>
            </a:r>
            <a:r>
              <a:rPr lang="en-US" altLang="ja-JP" sz="2000" dirty="0" err="1">
                <a:latin typeface="+mn-ea"/>
              </a:rPr>
              <a:t>data.length</a:t>
            </a:r>
            <a:r>
              <a:rPr lang="en-US" altLang="ja-JP" sz="2000" dirty="0">
                <a:latin typeface="+mn-ea"/>
              </a:rPr>
              <a:t>; </a:t>
            </a:r>
            <a:r>
              <a:rPr lang="en-US" altLang="ja-JP" sz="2000" b="1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j</a:t>
            </a:r>
            <a:r>
              <a:rPr lang="en-US" altLang="ja-JP" sz="2000" dirty="0">
                <a:latin typeface="+mn-ea"/>
              </a:rPr>
              <a:t>++){</a:t>
            </a:r>
          </a:p>
          <a:p>
            <a:pPr>
              <a:defRPr/>
            </a:pPr>
            <a:r>
              <a:rPr lang="en-US" altLang="ja-JP" sz="2000" dirty="0">
                <a:latin typeface="+mn-ea"/>
              </a:rPr>
              <a:t>        sum = sum + data[</a:t>
            </a:r>
            <a:r>
              <a:rPr lang="en-US" altLang="ja-JP" sz="2000" b="1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j</a:t>
            </a:r>
            <a:r>
              <a:rPr lang="en-US" altLang="ja-JP" sz="2000" dirty="0">
                <a:latin typeface="+mn-ea"/>
              </a:rPr>
              <a:t>]	;	</a:t>
            </a:r>
          </a:p>
          <a:p>
            <a:pPr>
              <a:defRPr/>
            </a:pPr>
            <a:r>
              <a:rPr lang="en-US" altLang="ja-JP" sz="2000" dirty="0">
                <a:latin typeface="+mn-ea"/>
              </a:rPr>
              <a:t>     }</a:t>
            </a:r>
          </a:p>
          <a:p>
            <a:pPr>
              <a:defRPr/>
            </a:pPr>
            <a:r>
              <a:rPr lang="en-US" altLang="ja-JP" sz="2000" dirty="0">
                <a:latin typeface="+mn-ea"/>
              </a:rPr>
              <a:t>     return sum;	</a:t>
            </a:r>
          </a:p>
          <a:p>
            <a:pPr>
              <a:defRPr/>
            </a:pPr>
            <a:r>
              <a:rPr lang="en-US" altLang="ja-JP" sz="2000" dirty="0">
                <a:latin typeface="+mn-ea"/>
              </a:rPr>
              <a:t>}</a:t>
            </a:r>
            <a:endParaRPr lang="ja-JP" altLang="en-US" sz="2000" dirty="0">
              <a:latin typeface="+mn-ea"/>
            </a:endParaRPr>
          </a:p>
        </p:txBody>
      </p:sp>
      <p:sp>
        <p:nvSpPr>
          <p:cNvPr id="15386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コードクローン</a:t>
            </a:r>
            <a:r>
              <a:rPr lang="ja-JP" altLang="en-US" dirty="0"/>
              <a:t>：</a:t>
            </a:r>
            <a:r>
              <a:rPr lang="ja-JP" altLang="en-US" dirty="0" smtClean="0"/>
              <a:t>タイプ</a:t>
            </a:r>
            <a:r>
              <a:rPr lang="en-US" altLang="ja-JP" dirty="0" smtClean="0"/>
              <a:t>2</a:t>
            </a:r>
            <a:endParaRPr lang="ja-JP" altLang="en-US" dirty="0" smtClean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5501481" y="6026665"/>
            <a:ext cx="2087562" cy="46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ja-JP" altLang="en-US" dirty="0" smtClean="0">
                <a:latin typeface="+mn-lt"/>
              </a:rPr>
              <a:t>関数</a:t>
            </a:r>
            <a:r>
              <a:rPr lang="en-US" altLang="ja-JP" dirty="0">
                <a:latin typeface="+mn-lt"/>
              </a:rPr>
              <a:t>B</a:t>
            </a:r>
            <a:endParaRPr lang="ja-JP" altLang="en-US" dirty="0">
              <a:latin typeface="+mn-lt"/>
            </a:endParaRPr>
          </a:p>
        </p:txBody>
      </p:sp>
      <p:sp>
        <p:nvSpPr>
          <p:cNvPr id="18" name="左右矢印 6"/>
          <p:cNvSpPr>
            <a:spLocks noChangeArrowheads="1"/>
          </p:cNvSpPr>
          <p:nvPr/>
        </p:nvSpPr>
        <p:spPr bwMode="auto">
          <a:xfrm>
            <a:off x="4143375" y="4662488"/>
            <a:ext cx="757238" cy="431800"/>
          </a:xfrm>
          <a:prstGeom prst="leftRightArrow">
            <a:avLst>
              <a:gd name="adj1" fmla="val 50000"/>
              <a:gd name="adj2" fmla="val 50020"/>
            </a:avLst>
          </a:prstGeom>
          <a:solidFill>
            <a:schemeClr val="accent2"/>
          </a:solidFill>
          <a:ln w="9525" algn="ctr">
            <a:solidFill>
              <a:schemeClr val="accent2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l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MS UI Gothic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85000"/>
              <a:buFont typeface="Arial" panose="020B0604020202020204" pitchFamily="34" charset="0"/>
              <a:buChar char="►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MS UI Gothic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SzPct val="80000"/>
              <a:buFont typeface="Wingdings" panose="05000000000000000000" pitchFamily="2" charset="2"/>
              <a:buChar char="n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MS UI Gothic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UI Gothic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UI Gothic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UI Gothic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UI Gothic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UI Gothic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UI Gothic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kumimoji="0" lang="ja-JP" altLang="en-US" sz="2400">
              <a:latin typeface="Times New Roman" panose="02020603050405020304" pitchFamily="18" charset="0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23932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ltHorz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3"/>
          <p:cNvGraphicFramePr>
            <a:graphicFrameLocks noGrp="1"/>
          </p:cNvGraphicFramePr>
          <p:nvPr/>
        </p:nvGraphicFramePr>
        <p:xfrm>
          <a:off x="468313" y="1412875"/>
          <a:ext cx="8064500" cy="2171699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008063"/>
                <a:gridCol w="7056437"/>
              </a:tblGrid>
              <a:tr h="43933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200" dirty="0" smtClean="0"/>
                        <a:t>種類</a:t>
                      </a:r>
                      <a:endParaRPr kumimoji="1" lang="ja-JP" altLang="en-US" sz="2200" dirty="0"/>
                    </a:p>
                  </a:txBody>
                  <a:tcPr marL="91423" marR="91423" marT="45741" marB="4574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200" dirty="0" smtClean="0"/>
                        <a:t>意味</a:t>
                      </a:r>
                      <a:endParaRPr kumimoji="1" lang="ja-JP" altLang="en-US" sz="2200" dirty="0"/>
                    </a:p>
                  </a:txBody>
                  <a:tcPr marL="91423" marR="91423" marT="45741" marB="45741" anchor="ctr"/>
                </a:tc>
              </a:tr>
              <a:tr h="43933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200" dirty="0" smtClean="0"/>
                        <a:t>タイプ</a:t>
                      </a:r>
                      <a:r>
                        <a:rPr kumimoji="1" lang="en-US" altLang="ja-JP" sz="2200" dirty="0" smtClean="0"/>
                        <a:t>1</a:t>
                      </a:r>
                    </a:p>
                  </a:txBody>
                  <a:tcPr marL="91423" marR="91423" marT="45741" marB="45741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2200" dirty="0" smtClean="0"/>
                        <a:t>レイアウト・空白・コメントの違いを除き完全に一致している</a:t>
                      </a:r>
                      <a:endParaRPr kumimoji="1" lang="ja-JP" altLang="en-US" sz="2200" dirty="0"/>
                    </a:p>
                  </a:txBody>
                  <a:tcPr marL="91423" marR="91423" marT="45741" marB="45741" anchor="ctr"/>
                </a:tc>
              </a:tr>
              <a:tr h="42691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200" dirty="0" smtClean="0"/>
                        <a:t>タイプ</a:t>
                      </a:r>
                      <a:r>
                        <a:rPr kumimoji="1" lang="en-US" altLang="ja-JP" sz="2200" dirty="0" smtClean="0"/>
                        <a:t>2</a:t>
                      </a:r>
                      <a:endParaRPr kumimoji="1" lang="ja-JP" altLang="en-US" sz="2200" dirty="0"/>
                    </a:p>
                  </a:txBody>
                  <a:tcPr marL="91423" marR="91423" marT="45741" marB="45741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2200" dirty="0" smtClean="0"/>
                        <a:t>タイプ</a:t>
                      </a:r>
                      <a:r>
                        <a:rPr kumimoji="1" lang="en-US" altLang="ja-JP" sz="2200" dirty="0" smtClean="0"/>
                        <a:t>1</a:t>
                      </a:r>
                      <a:r>
                        <a:rPr kumimoji="1" lang="ja-JP" altLang="en-US" sz="2200" dirty="0" smtClean="0"/>
                        <a:t>に加え変数名・型の違いを除き構文的に一致している</a:t>
                      </a:r>
                      <a:endParaRPr kumimoji="1" lang="ja-JP" altLang="en-US" sz="2200" dirty="0"/>
                    </a:p>
                  </a:txBody>
                  <a:tcPr marL="91423" marR="91423" marT="45741" marB="45741" anchor="ctr"/>
                </a:tc>
              </a:tr>
              <a:tr h="42677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200" b="1" i="1" u="sng" dirty="0" smtClean="0"/>
                        <a:t>タイプ</a:t>
                      </a:r>
                      <a:r>
                        <a:rPr kumimoji="1" lang="en-US" altLang="ja-JP" sz="2200" b="1" i="1" u="sng" dirty="0" smtClean="0"/>
                        <a:t>3</a:t>
                      </a:r>
                      <a:endParaRPr kumimoji="1" lang="ja-JP" altLang="en-US" sz="2200" b="1" i="1" u="sng" dirty="0"/>
                    </a:p>
                  </a:txBody>
                  <a:tcPr marL="91423" marR="91423" marT="45741" marB="45741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2200" b="1" i="1" u="sng" dirty="0" smtClean="0"/>
                        <a:t>タイプ</a:t>
                      </a:r>
                      <a:r>
                        <a:rPr kumimoji="1" lang="en-US" altLang="ja-JP" sz="2200" b="1" i="1" u="sng" dirty="0" smtClean="0"/>
                        <a:t>2</a:t>
                      </a:r>
                      <a:r>
                        <a:rPr kumimoji="1" lang="ja-JP" altLang="en-US" sz="2200" b="1" i="1" u="sng" dirty="0" smtClean="0"/>
                        <a:t>に加え文が挿入・削除・変更されている</a:t>
                      </a:r>
                      <a:endParaRPr kumimoji="1" lang="ja-JP" altLang="en-US" sz="2200" b="1" i="1" u="sng" dirty="0"/>
                    </a:p>
                  </a:txBody>
                  <a:tcPr marL="91423" marR="91423" marT="45741" marB="45741" anchor="ctr"/>
                </a:tc>
              </a:tr>
              <a:tr h="43933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200" dirty="0" smtClean="0">
                          <a:effectLst/>
                        </a:rPr>
                        <a:t>タイプ</a:t>
                      </a:r>
                      <a:r>
                        <a:rPr kumimoji="1" lang="en-US" altLang="ja-JP" sz="2200" dirty="0" smtClean="0">
                          <a:effectLst/>
                        </a:rPr>
                        <a:t>4</a:t>
                      </a:r>
                      <a:endParaRPr kumimoji="1" lang="ja-JP" altLang="en-US" sz="2200" dirty="0">
                        <a:effectLst/>
                      </a:endParaRPr>
                    </a:p>
                  </a:txBody>
                  <a:tcPr marL="91423" marR="91423" marT="45741" marB="45741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2200" dirty="0" smtClean="0"/>
                        <a:t>構文上異なる実装だが，類似</a:t>
                      </a:r>
                      <a:r>
                        <a:rPr kumimoji="1" lang="ja-JP" altLang="en-US" sz="2200" dirty="0" smtClean="0">
                          <a:effectLst/>
                        </a:rPr>
                        <a:t>処理を実行している</a:t>
                      </a:r>
                      <a:endParaRPr kumimoji="1" lang="ja-JP" altLang="en-US" sz="2200" dirty="0">
                        <a:effectLst/>
                      </a:endParaRPr>
                    </a:p>
                  </a:txBody>
                  <a:tcPr marL="91423" marR="91423" marT="45741" marB="45741" anchor="ctr"/>
                </a:tc>
              </a:tr>
            </a:tbl>
          </a:graphicData>
        </a:graphic>
      </p:graphicFrame>
      <p:sp>
        <p:nvSpPr>
          <p:cNvPr id="15" name="テキスト ボックス 14"/>
          <p:cNvSpPr txBox="1"/>
          <p:nvPr/>
        </p:nvSpPr>
        <p:spPr>
          <a:xfrm>
            <a:off x="492124" y="3717926"/>
            <a:ext cx="3946525" cy="224631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altLang="ja-JP" sz="2000" dirty="0" err="1">
                <a:latin typeface="+mn-ea"/>
                <a:ea typeface="+mn-ea"/>
              </a:rPr>
              <a:t>int</a:t>
            </a:r>
            <a:r>
              <a:rPr lang="en-US" altLang="ja-JP" sz="2000" dirty="0">
                <a:latin typeface="+mn-ea"/>
                <a:ea typeface="+mn-ea"/>
              </a:rPr>
              <a:t> sum(</a:t>
            </a:r>
            <a:r>
              <a:rPr lang="en-US" altLang="ja-JP" sz="2000" dirty="0" err="1">
                <a:latin typeface="+mn-ea"/>
                <a:ea typeface="+mn-ea"/>
              </a:rPr>
              <a:t>int</a:t>
            </a:r>
            <a:r>
              <a:rPr lang="en-US" altLang="ja-JP" sz="2000" dirty="0">
                <a:latin typeface="+mn-ea"/>
                <a:ea typeface="+mn-ea"/>
              </a:rPr>
              <a:t>[] data){</a:t>
            </a:r>
          </a:p>
          <a:p>
            <a:pPr>
              <a:defRPr/>
            </a:pPr>
            <a:r>
              <a:rPr lang="en-US" altLang="ja-JP" sz="2000" dirty="0">
                <a:latin typeface="+mn-ea"/>
                <a:ea typeface="+mn-ea"/>
              </a:rPr>
              <a:t>     </a:t>
            </a:r>
            <a:r>
              <a:rPr lang="en-US" altLang="ja-JP" sz="2000" dirty="0" err="1">
                <a:latin typeface="+mn-ea"/>
                <a:ea typeface="+mn-ea"/>
              </a:rPr>
              <a:t>int</a:t>
            </a:r>
            <a:r>
              <a:rPr lang="en-US" altLang="ja-JP" sz="2000" dirty="0">
                <a:latin typeface="+mn-ea"/>
                <a:ea typeface="+mn-ea"/>
              </a:rPr>
              <a:t> sum = 0;</a:t>
            </a:r>
          </a:p>
          <a:p>
            <a:pPr>
              <a:defRPr/>
            </a:pPr>
            <a:r>
              <a:rPr lang="en-US" altLang="ja-JP" sz="2000" dirty="0">
                <a:latin typeface="+mn-ea"/>
                <a:ea typeface="+mn-ea"/>
              </a:rPr>
              <a:t>     for(</a:t>
            </a:r>
            <a:r>
              <a:rPr lang="en-US" altLang="ja-JP" sz="2000" dirty="0" err="1">
                <a:latin typeface="+mn-ea"/>
                <a:ea typeface="+mn-ea"/>
              </a:rPr>
              <a:t>int</a:t>
            </a:r>
            <a:r>
              <a:rPr lang="en-US" altLang="ja-JP" sz="2000" dirty="0">
                <a:latin typeface="+mn-ea"/>
                <a:ea typeface="+mn-ea"/>
              </a:rPr>
              <a:t> i=0; i&lt;</a:t>
            </a:r>
            <a:r>
              <a:rPr lang="en-US" altLang="ja-JP" sz="2000" dirty="0" err="1">
                <a:latin typeface="+mn-ea"/>
                <a:ea typeface="+mn-ea"/>
              </a:rPr>
              <a:t>data.length</a:t>
            </a:r>
            <a:r>
              <a:rPr lang="en-US" altLang="ja-JP" sz="2000" dirty="0">
                <a:latin typeface="+mn-ea"/>
                <a:ea typeface="+mn-ea"/>
              </a:rPr>
              <a:t>; i++){</a:t>
            </a:r>
          </a:p>
          <a:p>
            <a:pPr>
              <a:defRPr/>
            </a:pPr>
            <a:r>
              <a:rPr lang="en-US" altLang="ja-JP" sz="2000" dirty="0">
                <a:latin typeface="+mn-ea"/>
                <a:ea typeface="+mn-ea"/>
              </a:rPr>
              <a:t>        </a:t>
            </a:r>
            <a:r>
              <a:rPr lang="en-US" altLang="ja-JP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  <a:ea typeface="+mn-ea"/>
              </a:rPr>
              <a:t>sum = sum + data[i];</a:t>
            </a:r>
            <a:r>
              <a:rPr lang="en-US" altLang="ja-JP" sz="2000" dirty="0">
                <a:latin typeface="+mn-ea"/>
                <a:ea typeface="+mn-ea"/>
              </a:rPr>
              <a:t>	</a:t>
            </a:r>
          </a:p>
          <a:p>
            <a:pPr>
              <a:defRPr/>
            </a:pPr>
            <a:r>
              <a:rPr lang="en-US" altLang="ja-JP" sz="2000" dirty="0">
                <a:latin typeface="+mn-ea"/>
                <a:ea typeface="+mn-ea"/>
              </a:rPr>
              <a:t>     }</a:t>
            </a:r>
          </a:p>
          <a:p>
            <a:pPr>
              <a:defRPr/>
            </a:pPr>
            <a:r>
              <a:rPr lang="en-US" altLang="ja-JP" sz="2000" dirty="0">
                <a:latin typeface="+mn-ea"/>
                <a:ea typeface="+mn-ea"/>
              </a:rPr>
              <a:t>     return sum;	</a:t>
            </a:r>
          </a:p>
          <a:p>
            <a:pPr>
              <a:defRPr/>
            </a:pPr>
            <a:r>
              <a:rPr lang="en-US" altLang="ja-JP" sz="2000" dirty="0">
                <a:latin typeface="+mn-ea"/>
                <a:ea typeface="+mn-ea"/>
              </a:rPr>
              <a:t>}</a:t>
            </a:r>
            <a:endParaRPr lang="ja-JP" altLang="en-US" sz="2000" dirty="0">
              <a:latin typeface="+mn-ea"/>
              <a:ea typeface="+mn-ea"/>
            </a:endParaRPr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4572000" y="3716338"/>
            <a:ext cx="3946525" cy="22479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altLang="ja-JP" sz="2000" dirty="0" err="1">
                <a:latin typeface="+mn-ea"/>
              </a:rPr>
              <a:t>int</a:t>
            </a:r>
            <a:r>
              <a:rPr lang="en-US" altLang="ja-JP" sz="2000" dirty="0">
                <a:latin typeface="+mn-ea"/>
              </a:rPr>
              <a:t> sum(</a:t>
            </a:r>
            <a:r>
              <a:rPr lang="en-US" altLang="ja-JP" sz="2000" dirty="0" err="1">
                <a:latin typeface="+mn-ea"/>
              </a:rPr>
              <a:t>int</a:t>
            </a:r>
            <a:r>
              <a:rPr lang="en-US" altLang="ja-JP" sz="2000" dirty="0">
                <a:latin typeface="+mn-ea"/>
              </a:rPr>
              <a:t>[] data){</a:t>
            </a:r>
          </a:p>
          <a:p>
            <a:pPr>
              <a:defRPr/>
            </a:pPr>
            <a:r>
              <a:rPr lang="en-US" altLang="ja-JP" sz="2000" dirty="0">
                <a:latin typeface="+mn-ea"/>
              </a:rPr>
              <a:t>     </a:t>
            </a:r>
            <a:r>
              <a:rPr lang="en-US" altLang="ja-JP" sz="2000" dirty="0" err="1">
                <a:latin typeface="+mn-ea"/>
              </a:rPr>
              <a:t>int</a:t>
            </a:r>
            <a:r>
              <a:rPr lang="en-US" altLang="ja-JP" sz="2000" dirty="0">
                <a:latin typeface="+mn-ea"/>
              </a:rPr>
              <a:t> sum = 0;</a:t>
            </a:r>
          </a:p>
          <a:p>
            <a:pPr>
              <a:defRPr/>
            </a:pPr>
            <a:r>
              <a:rPr lang="en-US" altLang="ja-JP" sz="2000" dirty="0">
                <a:latin typeface="+mn-ea"/>
              </a:rPr>
              <a:t>     for(</a:t>
            </a:r>
            <a:r>
              <a:rPr lang="en-US" altLang="ja-JP" sz="2000" dirty="0" err="1">
                <a:latin typeface="+mn-ea"/>
              </a:rPr>
              <a:t>int</a:t>
            </a:r>
            <a:r>
              <a:rPr lang="en-US" altLang="ja-JP" sz="2000" dirty="0">
                <a:latin typeface="+mn-ea"/>
              </a:rPr>
              <a:t> i=0; i&lt;</a:t>
            </a:r>
            <a:r>
              <a:rPr lang="en-US" altLang="ja-JP" sz="2000" dirty="0" err="1">
                <a:latin typeface="+mn-ea"/>
              </a:rPr>
              <a:t>data.length</a:t>
            </a:r>
            <a:r>
              <a:rPr lang="en-US" altLang="ja-JP" sz="2000" dirty="0">
                <a:latin typeface="+mn-ea"/>
              </a:rPr>
              <a:t>; i++){</a:t>
            </a:r>
          </a:p>
          <a:p>
            <a:pPr>
              <a:defRPr/>
            </a:pPr>
            <a:r>
              <a:rPr lang="en-US" altLang="ja-JP" sz="2000" dirty="0">
                <a:latin typeface="+mn-ea"/>
              </a:rPr>
              <a:t>        </a:t>
            </a:r>
            <a:r>
              <a:rPr lang="en-US" altLang="ja-JP" sz="2000" b="1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sum += data[i];</a:t>
            </a:r>
            <a:r>
              <a:rPr lang="en-US" altLang="ja-JP" sz="2000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	</a:t>
            </a:r>
          </a:p>
          <a:p>
            <a:pPr>
              <a:defRPr/>
            </a:pPr>
            <a:r>
              <a:rPr lang="en-US" altLang="ja-JP" sz="2000" dirty="0">
                <a:latin typeface="+mn-ea"/>
              </a:rPr>
              <a:t>     }</a:t>
            </a:r>
          </a:p>
          <a:p>
            <a:pPr>
              <a:defRPr/>
            </a:pPr>
            <a:r>
              <a:rPr lang="en-US" altLang="ja-JP" sz="2000" dirty="0">
                <a:latin typeface="+mn-ea"/>
              </a:rPr>
              <a:t>     return sum;	</a:t>
            </a:r>
          </a:p>
          <a:p>
            <a:pPr>
              <a:defRPr/>
            </a:pPr>
            <a:r>
              <a:rPr lang="en-US" altLang="ja-JP" sz="2000" dirty="0">
                <a:latin typeface="+mn-ea"/>
              </a:rPr>
              <a:t>}</a:t>
            </a:r>
            <a:endParaRPr lang="ja-JP" altLang="en-US" sz="2000" dirty="0">
              <a:latin typeface="+mn-ea"/>
            </a:endParaRPr>
          </a:p>
        </p:txBody>
      </p:sp>
      <p:sp>
        <p:nvSpPr>
          <p:cNvPr id="16410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コードクローン</a:t>
            </a:r>
            <a:r>
              <a:rPr lang="ja-JP" altLang="en-US" dirty="0"/>
              <a:t>：</a:t>
            </a:r>
            <a:r>
              <a:rPr lang="ja-JP" altLang="en-US" dirty="0" smtClean="0"/>
              <a:t>タイプ</a:t>
            </a:r>
            <a:r>
              <a:rPr lang="en-US" altLang="ja-JP" dirty="0" smtClean="0"/>
              <a:t>3</a:t>
            </a:r>
            <a:endParaRPr lang="ja-JP" altLang="en-US" dirty="0" smtClean="0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1373188" y="6032500"/>
            <a:ext cx="2087562" cy="46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ja-JP" altLang="en-US" dirty="0" smtClean="0">
                <a:latin typeface="+mn-lt"/>
              </a:rPr>
              <a:t>関数</a:t>
            </a:r>
            <a:r>
              <a:rPr lang="en-US" altLang="ja-JP" dirty="0" smtClean="0">
                <a:latin typeface="+mn-lt"/>
              </a:rPr>
              <a:t>A</a:t>
            </a:r>
            <a:endParaRPr lang="ja-JP" altLang="en-US" dirty="0">
              <a:latin typeface="+mn-lt"/>
            </a:endParaRP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5501481" y="6026665"/>
            <a:ext cx="2087562" cy="46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ja-JP" altLang="en-US" dirty="0" smtClean="0">
                <a:latin typeface="+mn-lt"/>
              </a:rPr>
              <a:t>関数</a:t>
            </a:r>
            <a:r>
              <a:rPr lang="en-US" altLang="ja-JP" dirty="0">
                <a:latin typeface="+mn-lt"/>
              </a:rPr>
              <a:t>B</a:t>
            </a:r>
            <a:endParaRPr lang="ja-JP" altLang="en-US" dirty="0">
              <a:latin typeface="+mn-lt"/>
            </a:endParaRPr>
          </a:p>
        </p:txBody>
      </p:sp>
      <p:sp>
        <p:nvSpPr>
          <p:cNvPr id="13" name="左右矢印 6"/>
          <p:cNvSpPr>
            <a:spLocks noChangeArrowheads="1"/>
          </p:cNvSpPr>
          <p:nvPr/>
        </p:nvSpPr>
        <p:spPr bwMode="auto">
          <a:xfrm>
            <a:off x="4143375" y="4662488"/>
            <a:ext cx="757238" cy="431800"/>
          </a:xfrm>
          <a:prstGeom prst="leftRightArrow">
            <a:avLst>
              <a:gd name="adj1" fmla="val 50000"/>
              <a:gd name="adj2" fmla="val 50020"/>
            </a:avLst>
          </a:prstGeom>
          <a:solidFill>
            <a:schemeClr val="accent2"/>
          </a:solidFill>
          <a:ln w="9525" algn="ctr">
            <a:solidFill>
              <a:schemeClr val="accent2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l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MS UI Gothic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85000"/>
              <a:buFont typeface="Arial" panose="020B0604020202020204" pitchFamily="34" charset="0"/>
              <a:buChar char="►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MS UI Gothic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SzPct val="80000"/>
              <a:buFont typeface="Wingdings" panose="05000000000000000000" pitchFamily="2" charset="2"/>
              <a:buChar char="n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MS UI Gothic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UI Gothic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UI Gothic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UI Gothic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UI Gothic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UI Gothic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UI Gothic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kumimoji="0" lang="ja-JP" altLang="en-US" sz="2400">
              <a:latin typeface="Times New Roman" panose="02020603050405020304" pitchFamily="18" charset="0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652638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ltHorz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3775592"/>
              </p:ext>
            </p:extLst>
          </p:nvPr>
        </p:nvGraphicFramePr>
        <p:xfrm>
          <a:off x="468313" y="1412875"/>
          <a:ext cx="8064500" cy="2171699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008063"/>
                <a:gridCol w="7056437"/>
              </a:tblGrid>
              <a:tr h="43933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200" dirty="0" smtClean="0"/>
                        <a:t>種類</a:t>
                      </a:r>
                      <a:endParaRPr kumimoji="1" lang="ja-JP" altLang="en-US" sz="2200" dirty="0"/>
                    </a:p>
                  </a:txBody>
                  <a:tcPr marL="91423" marR="91423" marT="45741" marB="4574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200" dirty="0" smtClean="0"/>
                        <a:t>意味</a:t>
                      </a:r>
                      <a:endParaRPr kumimoji="1" lang="ja-JP" altLang="en-US" sz="2200" dirty="0"/>
                    </a:p>
                  </a:txBody>
                  <a:tcPr marL="91423" marR="91423" marT="45741" marB="45741" anchor="ctr"/>
                </a:tc>
              </a:tr>
              <a:tr h="43933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200" dirty="0" smtClean="0"/>
                        <a:t>タイプ</a:t>
                      </a:r>
                      <a:r>
                        <a:rPr kumimoji="1" lang="en-US" altLang="ja-JP" sz="2200" dirty="0" smtClean="0"/>
                        <a:t>1</a:t>
                      </a:r>
                    </a:p>
                  </a:txBody>
                  <a:tcPr marL="91423" marR="91423" marT="45741" marB="45741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2200" dirty="0" smtClean="0"/>
                        <a:t>レイアウト・空白・コメントの違いを除き完全に一致している</a:t>
                      </a:r>
                      <a:endParaRPr kumimoji="1" lang="ja-JP" altLang="en-US" sz="2200" dirty="0"/>
                    </a:p>
                  </a:txBody>
                  <a:tcPr marL="91423" marR="91423" marT="45741" marB="45741" anchor="ctr"/>
                </a:tc>
              </a:tr>
              <a:tr h="42691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200" dirty="0" smtClean="0"/>
                        <a:t>タイプ</a:t>
                      </a:r>
                      <a:r>
                        <a:rPr kumimoji="1" lang="en-US" altLang="ja-JP" sz="2200" dirty="0" smtClean="0"/>
                        <a:t>2</a:t>
                      </a:r>
                      <a:endParaRPr kumimoji="1" lang="ja-JP" altLang="en-US" sz="2200" dirty="0"/>
                    </a:p>
                  </a:txBody>
                  <a:tcPr marL="91423" marR="91423" marT="45741" marB="45741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2200" dirty="0" smtClean="0"/>
                        <a:t>タイプ</a:t>
                      </a:r>
                      <a:r>
                        <a:rPr kumimoji="1" lang="en-US" altLang="ja-JP" sz="2200" dirty="0" smtClean="0"/>
                        <a:t>1</a:t>
                      </a:r>
                      <a:r>
                        <a:rPr kumimoji="1" lang="ja-JP" altLang="en-US" sz="2200" dirty="0" smtClean="0"/>
                        <a:t>に加え変数名・型の違いを除き構文的に一致している</a:t>
                      </a:r>
                      <a:endParaRPr kumimoji="1" lang="ja-JP" altLang="en-US" sz="2200" dirty="0"/>
                    </a:p>
                  </a:txBody>
                  <a:tcPr marL="91423" marR="91423" marT="45741" marB="45741" anchor="ctr"/>
                </a:tc>
              </a:tr>
              <a:tr h="42677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200" dirty="0" smtClean="0"/>
                        <a:t>タイプ</a:t>
                      </a:r>
                      <a:r>
                        <a:rPr kumimoji="1" lang="en-US" altLang="ja-JP" sz="2200" dirty="0" smtClean="0"/>
                        <a:t>3</a:t>
                      </a:r>
                      <a:endParaRPr kumimoji="1" lang="ja-JP" altLang="en-US" sz="2200" dirty="0"/>
                    </a:p>
                  </a:txBody>
                  <a:tcPr marL="91423" marR="91423" marT="45741" marB="45741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2200" dirty="0" smtClean="0"/>
                        <a:t>タイプ</a:t>
                      </a:r>
                      <a:r>
                        <a:rPr kumimoji="1" lang="en-US" altLang="ja-JP" sz="2200" dirty="0" smtClean="0"/>
                        <a:t>2</a:t>
                      </a:r>
                      <a:r>
                        <a:rPr kumimoji="1" lang="ja-JP" altLang="en-US" sz="2200" dirty="0" smtClean="0"/>
                        <a:t>に加え文が挿入・削除・変更されている</a:t>
                      </a:r>
                      <a:endParaRPr kumimoji="1" lang="ja-JP" altLang="en-US" sz="2200" dirty="0"/>
                    </a:p>
                  </a:txBody>
                  <a:tcPr marL="91423" marR="91423" marT="45741" marB="45741" anchor="ctr"/>
                </a:tc>
              </a:tr>
              <a:tr h="43933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200" b="1" i="1" u="sng" dirty="0" smtClean="0"/>
                        <a:t>タイプ</a:t>
                      </a:r>
                      <a:r>
                        <a:rPr kumimoji="1" lang="en-US" altLang="ja-JP" sz="2200" b="1" i="1" u="sng" dirty="0" smtClean="0"/>
                        <a:t>4</a:t>
                      </a:r>
                      <a:endParaRPr kumimoji="1" lang="ja-JP" altLang="en-US" sz="2200" b="1" i="1" u="sng" dirty="0"/>
                    </a:p>
                  </a:txBody>
                  <a:tcPr marL="91423" marR="91423" marT="45741" marB="45741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2200" b="1" i="1" u="sng" dirty="0" smtClean="0"/>
                        <a:t>構文上異なる実装だが，類似処理を実行している</a:t>
                      </a:r>
                      <a:endParaRPr kumimoji="1" lang="ja-JP" altLang="en-US" sz="2200" b="1" i="1" u="sng" dirty="0"/>
                    </a:p>
                  </a:txBody>
                  <a:tcPr marL="91423" marR="91423" marT="45741" marB="45741" anchor="ctr"/>
                </a:tc>
              </a:tr>
            </a:tbl>
          </a:graphicData>
        </a:graphic>
      </p:graphicFrame>
      <p:sp>
        <p:nvSpPr>
          <p:cNvPr id="9" name="テキスト ボックス 8"/>
          <p:cNvSpPr txBox="1"/>
          <p:nvPr/>
        </p:nvSpPr>
        <p:spPr>
          <a:xfrm>
            <a:off x="492125" y="3717925"/>
            <a:ext cx="3946525" cy="224631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altLang="ja-JP" sz="2000" dirty="0" err="1">
                <a:latin typeface="+mn-ea"/>
                <a:ea typeface="+mn-ea"/>
              </a:rPr>
              <a:t>int</a:t>
            </a:r>
            <a:r>
              <a:rPr lang="en-US" altLang="ja-JP" sz="2000" dirty="0">
                <a:latin typeface="+mn-ea"/>
                <a:ea typeface="+mn-ea"/>
              </a:rPr>
              <a:t> sum(</a:t>
            </a:r>
            <a:r>
              <a:rPr lang="en-US" altLang="ja-JP" sz="2000" dirty="0" err="1">
                <a:latin typeface="+mn-ea"/>
                <a:ea typeface="+mn-ea"/>
              </a:rPr>
              <a:t>int</a:t>
            </a:r>
            <a:r>
              <a:rPr lang="en-US" altLang="ja-JP" sz="2000" dirty="0">
                <a:latin typeface="+mn-ea"/>
                <a:ea typeface="+mn-ea"/>
              </a:rPr>
              <a:t>[] data){</a:t>
            </a:r>
          </a:p>
          <a:p>
            <a:pPr>
              <a:defRPr/>
            </a:pPr>
            <a:r>
              <a:rPr lang="en-US" altLang="ja-JP" sz="2000" dirty="0">
                <a:latin typeface="+mn-ea"/>
                <a:ea typeface="+mn-ea"/>
              </a:rPr>
              <a:t>     </a:t>
            </a:r>
            <a:r>
              <a:rPr lang="en-US" altLang="ja-JP" sz="2000" dirty="0" err="1">
                <a:latin typeface="+mn-ea"/>
                <a:ea typeface="+mn-ea"/>
              </a:rPr>
              <a:t>int</a:t>
            </a:r>
            <a:r>
              <a:rPr lang="en-US" altLang="ja-JP" sz="2000" dirty="0">
                <a:latin typeface="+mn-ea"/>
                <a:ea typeface="+mn-ea"/>
              </a:rPr>
              <a:t> sum = 0;</a:t>
            </a:r>
          </a:p>
          <a:p>
            <a:pPr>
              <a:defRPr/>
            </a:pPr>
            <a:r>
              <a:rPr lang="en-US" altLang="ja-JP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  <a:ea typeface="+mn-ea"/>
              </a:rPr>
              <a:t>     for(</a:t>
            </a:r>
            <a:r>
              <a:rPr lang="en-US" altLang="ja-JP" sz="2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  <a:ea typeface="+mn-ea"/>
              </a:rPr>
              <a:t>int</a:t>
            </a:r>
            <a:r>
              <a:rPr lang="en-US" altLang="ja-JP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  <a:ea typeface="+mn-ea"/>
              </a:rPr>
              <a:t> i=0; i&lt;</a:t>
            </a:r>
            <a:r>
              <a:rPr lang="en-US" altLang="ja-JP" sz="2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  <a:ea typeface="+mn-ea"/>
              </a:rPr>
              <a:t>data.length</a:t>
            </a:r>
            <a:r>
              <a:rPr lang="en-US" altLang="ja-JP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  <a:ea typeface="+mn-ea"/>
              </a:rPr>
              <a:t>; i++){</a:t>
            </a:r>
          </a:p>
          <a:p>
            <a:pPr>
              <a:defRPr/>
            </a:pPr>
            <a:r>
              <a:rPr lang="en-US" altLang="ja-JP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  <a:ea typeface="+mn-ea"/>
              </a:rPr>
              <a:t>        sum = sum + data[i];	</a:t>
            </a:r>
          </a:p>
          <a:p>
            <a:pPr>
              <a:defRPr/>
            </a:pPr>
            <a:r>
              <a:rPr lang="en-US" altLang="ja-JP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  <a:ea typeface="+mn-ea"/>
              </a:rPr>
              <a:t>     }</a:t>
            </a:r>
          </a:p>
          <a:p>
            <a:pPr>
              <a:defRPr/>
            </a:pPr>
            <a:r>
              <a:rPr lang="en-US" altLang="ja-JP" sz="2000" dirty="0">
                <a:latin typeface="+mn-ea"/>
                <a:ea typeface="+mn-ea"/>
              </a:rPr>
              <a:t>     return sum;	</a:t>
            </a:r>
          </a:p>
          <a:p>
            <a:pPr>
              <a:defRPr/>
            </a:pPr>
            <a:r>
              <a:rPr lang="en-US" altLang="ja-JP" sz="2000" dirty="0">
                <a:latin typeface="+mn-ea"/>
                <a:ea typeface="+mn-ea"/>
              </a:rPr>
              <a:t>}</a:t>
            </a:r>
            <a:endParaRPr lang="ja-JP" altLang="en-US" sz="2000" dirty="0">
              <a:latin typeface="+mn-ea"/>
              <a:ea typeface="+mn-ea"/>
            </a:endParaRP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4572000" y="3716338"/>
            <a:ext cx="3946525" cy="22479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altLang="ja-JP" sz="2000" dirty="0" err="1">
                <a:latin typeface="+mn-ea"/>
              </a:rPr>
              <a:t>int</a:t>
            </a:r>
            <a:r>
              <a:rPr lang="en-US" altLang="ja-JP" sz="2000" dirty="0">
                <a:latin typeface="+mn-ea"/>
              </a:rPr>
              <a:t> sum(</a:t>
            </a:r>
            <a:r>
              <a:rPr lang="en-US" altLang="ja-JP" sz="2000" dirty="0" err="1">
                <a:latin typeface="+mn-ea"/>
              </a:rPr>
              <a:t>int</a:t>
            </a:r>
            <a:r>
              <a:rPr lang="en-US" altLang="ja-JP" sz="2000" dirty="0">
                <a:latin typeface="+mn-ea"/>
              </a:rPr>
              <a:t>[] data){</a:t>
            </a:r>
          </a:p>
          <a:p>
            <a:pPr>
              <a:defRPr/>
            </a:pPr>
            <a:r>
              <a:rPr lang="en-US" altLang="ja-JP" sz="2000" dirty="0">
                <a:latin typeface="+mn-ea"/>
              </a:rPr>
              <a:t>     </a:t>
            </a:r>
            <a:r>
              <a:rPr lang="en-US" altLang="ja-JP" sz="2000" dirty="0" err="1">
                <a:latin typeface="+mn-ea"/>
              </a:rPr>
              <a:t>int</a:t>
            </a:r>
            <a:r>
              <a:rPr lang="en-US" altLang="ja-JP" sz="2000" dirty="0">
                <a:latin typeface="+mn-ea"/>
              </a:rPr>
              <a:t> sum = 0, </a:t>
            </a:r>
            <a:r>
              <a:rPr lang="en-US" altLang="ja-JP" sz="2000" b="1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i=0;</a:t>
            </a:r>
          </a:p>
          <a:p>
            <a:pPr>
              <a:defRPr/>
            </a:pPr>
            <a:r>
              <a:rPr lang="en-US" altLang="ja-JP" sz="2000" b="1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     while(i&lt;</a:t>
            </a:r>
            <a:r>
              <a:rPr lang="en-US" altLang="ja-JP" sz="2000" b="1" dirty="0" err="1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data.length</a:t>
            </a:r>
            <a:r>
              <a:rPr lang="en-US" altLang="ja-JP" sz="2000" b="1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){</a:t>
            </a:r>
          </a:p>
          <a:p>
            <a:pPr>
              <a:defRPr/>
            </a:pPr>
            <a:r>
              <a:rPr lang="ja-JP" altLang="en-US" sz="2000" b="1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         </a:t>
            </a:r>
            <a:r>
              <a:rPr lang="en-US" altLang="ja-JP" sz="2000" b="1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sum += data[i];</a:t>
            </a:r>
            <a:r>
              <a:rPr lang="ja-JP" altLang="en-US" sz="2000" b="1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　</a:t>
            </a:r>
            <a:r>
              <a:rPr lang="en-US" altLang="ja-JP" sz="2000" b="1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i++;</a:t>
            </a:r>
          </a:p>
          <a:p>
            <a:pPr>
              <a:defRPr/>
            </a:pPr>
            <a:r>
              <a:rPr lang="en-US" altLang="ja-JP" sz="2000" b="1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     }</a:t>
            </a:r>
          </a:p>
          <a:p>
            <a:pPr>
              <a:defRPr/>
            </a:pPr>
            <a:r>
              <a:rPr lang="en-US" altLang="ja-JP" sz="2000" dirty="0">
                <a:latin typeface="+mn-ea"/>
              </a:rPr>
              <a:t>     return sum;	</a:t>
            </a:r>
          </a:p>
          <a:p>
            <a:pPr>
              <a:defRPr/>
            </a:pPr>
            <a:r>
              <a:rPr lang="en-US" altLang="ja-JP" sz="2000" dirty="0">
                <a:latin typeface="+mn-ea"/>
              </a:rPr>
              <a:t>}</a:t>
            </a:r>
            <a:endParaRPr lang="ja-JP" altLang="en-US" sz="2000" dirty="0">
              <a:latin typeface="+mn-ea"/>
            </a:endParaRPr>
          </a:p>
        </p:txBody>
      </p:sp>
      <p:sp>
        <p:nvSpPr>
          <p:cNvPr id="1743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コードクローン</a:t>
            </a:r>
            <a:r>
              <a:rPr lang="ja-JP" altLang="en-US" dirty="0"/>
              <a:t>：</a:t>
            </a:r>
            <a:r>
              <a:rPr lang="ja-JP" altLang="en-US" dirty="0" smtClean="0"/>
              <a:t>タイプ</a:t>
            </a:r>
            <a:r>
              <a:rPr lang="en-US" altLang="ja-JP" dirty="0" smtClean="0"/>
              <a:t>4</a:t>
            </a:r>
            <a:endParaRPr lang="ja-JP" altLang="en-US" dirty="0" smtClean="0"/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1373188" y="6032500"/>
            <a:ext cx="2087562" cy="46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ja-JP" altLang="en-US" dirty="0" smtClean="0">
                <a:latin typeface="+mn-lt"/>
              </a:rPr>
              <a:t>関数</a:t>
            </a:r>
            <a:r>
              <a:rPr lang="en-US" altLang="ja-JP" dirty="0" smtClean="0">
                <a:latin typeface="+mn-lt"/>
              </a:rPr>
              <a:t>A</a:t>
            </a:r>
            <a:endParaRPr lang="ja-JP" altLang="en-US" dirty="0">
              <a:latin typeface="+mn-lt"/>
            </a:endParaRP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5501481" y="6026665"/>
            <a:ext cx="2087562" cy="46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ja-JP" altLang="en-US" dirty="0" smtClean="0">
                <a:latin typeface="+mn-lt"/>
              </a:rPr>
              <a:t>関数</a:t>
            </a:r>
            <a:r>
              <a:rPr lang="en-US" altLang="ja-JP" dirty="0">
                <a:latin typeface="+mn-lt"/>
              </a:rPr>
              <a:t>B</a:t>
            </a:r>
            <a:endParaRPr lang="ja-JP" altLang="en-US" dirty="0">
              <a:latin typeface="+mn-lt"/>
            </a:endParaRPr>
          </a:p>
        </p:txBody>
      </p:sp>
      <p:sp>
        <p:nvSpPr>
          <p:cNvPr id="13" name="左右矢印 6"/>
          <p:cNvSpPr>
            <a:spLocks noChangeArrowheads="1"/>
          </p:cNvSpPr>
          <p:nvPr/>
        </p:nvSpPr>
        <p:spPr bwMode="auto">
          <a:xfrm>
            <a:off x="4143375" y="4662488"/>
            <a:ext cx="757238" cy="431800"/>
          </a:xfrm>
          <a:prstGeom prst="leftRightArrow">
            <a:avLst>
              <a:gd name="adj1" fmla="val 50000"/>
              <a:gd name="adj2" fmla="val 50020"/>
            </a:avLst>
          </a:prstGeom>
          <a:solidFill>
            <a:schemeClr val="accent2"/>
          </a:solidFill>
          <a:ln w="9525" algn="ctr">
            <a:solidFill>
              <a:schemeClr val="accent2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l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MS UI Gothic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85000"/>
              <a:buFont typeface="Arial" panose="020B0604020202020204" pitchFamily="34" charset="0"/>
              <a:buChar char="►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MS UI Gothic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SzPct val="80000"/>
              <a:buFont typeface="Wingdings" panose="05000000000000000000" pitchFamily="2" charset="2"/>
              <a:buChar char="n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MS UI Gothic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UI Gothic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UI Gothic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UI Gothic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UI Gothic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UI Gothic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UI Gothic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kumimoji="0" lang="ja-JP" altLang="en-US" sz="2400">
              <a:latin typeface="Times New Roman" panose="02020603050405020304" pitchFamily="18" charset="0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9030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ltHorz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コードクローン検出の目的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79388" y="1268413"/>
            <a:ext cx="8785225" cy="504403"/>
          </a:xfrm>
        </p:spPr>
        <p:txBody>
          <a:bodyPr/>
          <a:lstStyle/>
          <a:p>
            <a:r>
              <a:rPr lang="ja-JP" altLang="en-US" dirty="0" smtClean="0"/>
              <a:t>リファクタリング支援</a:t>
            </a:r>
            <a:endParaRPr lang="en-US" altLang="ja-JP" dirty="0" smtClean="0"/>
          </a:p>
          <a:p>
            <a:pPr lvl="3"/>
            <a:endParaRPr lang="en-US" altLang="ja-JP" dirty="0"/>
          </a:p>
          <a:p>
            <a:endParaRPr lang="en-US" altLang="ja-JP" dirty="0" smtClean="0"/>
          </a:p>
          <a:p>
            <a:endParaRPr lang="en-US" altLang="ja-JP" dirty="0"/>
          </a:p>
          <a:p>
            <a:endParaRPr lang="en-US" altLang="ja-JP" dirty="0" smtClean="0"/>
          </a:p>
          <a:p>
            <a:r>
              <a:rPr lang="ja-JP" altLang="en-US" dirty="0" smtClean="0"/>
              <a:t>一貫した修正漏れによるバグの検出（タイプ</a:t>
            </a:r>
            <a:r>
              <a:rPr lang="en-US" altLang="ja-JP" dirty="0" smtClean="0"/>
              <a:t>3,4</a:t>
            </a:r>
            <a:r>
              <a:rPr lang="ja-JP" altLang="en-US" dirty="0" smtClean="0"/>
              <a:t>）</a:t>
            </a:r>
            <a:endParaRPr lang="en-US" altLang="ja-JP" dirty="0"/>
          </a:p>
          <a:p>
            <a:endParaRPr kumimoji="1" lang="en-US" altLang="ja-JP" dirty="0" smtClean="0"/>
          </a:p>
          <a:p>
            <a:endParaRPr lang="en-US" altLang="ja-JP" dirty="0"/>
          </a:p>
        </p:txBody>
      </p:sp>
      <p:sp>
        <p:nvSpPr>
          <p:cNvPr id="4" name="正方形/長方形 3"/>
          <p:cNvSpPr/>
          <p:nvPr/>
        </p:nvSpPr>
        <p:spPr bwMode="auto">
          <a:xfrm>
            <a:off x="942244" y="2641178"/>
            <a:ext cx="1295400" cy="227013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/>
          <a:lstStyle/>
          <a:p>
            <a:pPr algn="ctr" eaLnBrk="1" hangingPunct="1">
              <a:defRPr/>
            </a:pPr>
            <a:endParaRPr kumimoji="0" lang="ja-JP" altLang="en-US" sz="2000" dirty="0">
              <a:ea typeface="ＭＳ Ｐゴシック" panose="020B0600070205080204" pitchFamily="50" charset="-128"/>
            </a:endParaRPr>
          </a:p>
        </p:txBody>
      </p:sp>
      <p:sp>
        <p:nvSpPr>
          <p:cNvPr id="5" name="正方形/長方形 4"/>
          <p:cNvSpPr/>
          <p:nvPr/>
        </p:nvSpPr>
        <p:spPr bwMode="auto">
          <a:xfrm>
            <a:off x="2524981" y="2601491"/>
            <a:ext cx="1296988" cy="22860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/>
          <a:lstStyle/>
          <a:p>
            <a:pPr algn="ctr" eaLnBrk="1" hangingPunct="1">
              <a:defRPr/>
            </a:pPr>
            <a:endParaRPr kumimoji="0" lang="ja-JP" altLang="en-US" sz="2000" dirty="0">
              <a:ea typeface="ＭＳ Ｐゴシック" panose="020B0600070205080204" pitchFamily="50" charset="-128"/>
            </a:endParaRPr>
          </a:p>
        </p:txBody>
      </p:sp>
      <p:sp>
        <p:nvSpPr>
          <p:cNvPr id="6" name="正方形/長方形 5"/>
          <p:cNvSpPr/>
          <p:nvPr/>
        </p:nvSpPr>
        <p:spPr bwMode="auto">
          <a:xfrm>
            <a:off x="942244" y="2355428"/>
            <a:ext cx="1295400" cy="28575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/>
          <a:lstStyle/>
          <a:p>
            <a:pPr algn="ctr" eaLnBrk="1" hangingPunct="1">
              <a:defRPr/>
            </a:pPr>
            <a:r>
              <a:rPr kumimoji="0" lang="en-US" altLang="ja-JP" sz="1800" dirty="0">
                <a:latin typeface="+mn-lt"/>
                <a:ea typeface="ＭＳ Ｐゴシック" panose="020B0600070205080204" pitchFamily="50" charset="-128"/>
              </a:rPr>
              <a:t>Class A</a:t>
            </a:r>
            <a:endParaRPr kumimoji="0" lang="ja-JP" altLang="en-US" sz="1800" dirty="0">
              <a:latin typeface="+mn-lt"/>
              <a:ea typeface="ＭＳ Ｐゴシック" panose="020B0600070205080204" pitchFamily="50" charset="-128"/>
            </a:endParaRPr>
          </a:p>
        </p:txBody>
      </p:sp>
      <p:sp>
        <p:nvSpPr>
          <p:cNvPr id="7" name="正方形/長方形 6"/>
          <p:cNvSpPr/>
          <p:nvPr/>
        </p:nvSpPr>
        <p:spPr bwMode="auto">
          <a:xfrm>
            <a:off x="942244" y="2830091"/>
            <a:ext cx="1295400" cy="32385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/>
          <a:lstStyle/>
          <a:p>
            <a:pPr algn="ctr" eaLnBrk="1" hangingPunct="1">
              <a:defRPr/>
            </a:pPr>
            <a:r>
              <a:rPr kumimoji="0" lang="en-US" altLang="ja-JP" sz="1800" dirty="0" err="1">
                <a:latin typeface="+mn-lt"/>
                <a:ea typeface="ＭＳ Ｐゴシック" panose="020B0600070205080204" pitchFamily="50" charset="-128"/>
              </a:rPr>
              <a:t>hoge</a:t>
            </a:r>
            <a:r>
              <a:rPr kumimoji="0" lang="en-US" altLang="ja-JP" sz="1800" dirty="0">
                <a:latin typeface="+mn-lt"/>
                <a:ea typeface="ＭＳ Ｐゴシック" panose="020B0600070205080204" pitchFamily="50" charset="-128"/>
              </a:rPr>
              <a:t>()</a:t>
            </a:r>
            <a:endParaRPr kumimoji="0" lang="ja-JP" altLang="en-US" sz="1800" dirty="0">
              <a:latin typeface="+mn-lt"/>
              <a:ea typeface="ＭＳ Ｐゴシック" panose="020B0600070205080204" pitchFamily="50" charset="-128"/>
            </a:endParaRPr>
          </a:p>
        </p:txBody>
      </p:sp>
      <p:sp>
        <p:nvSpPr>
          <p:cNvPr id="8" name="正方形/長方形 7"/>
          <p:cNvSpPr/>
          <p:nvPr/>
        </p:nvSpPr>
        <p:spPr bwMode="auto">
          <a:xfrm>
            <a:off x="2524981" y="2355428"/>
            <a:ext cx="1296988" cy="28575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/>
          <a:lstStyle/>
          <a:p>
            <a:pPr algn="ctr" eaLnBrk="1" hangingPunct="1">
              <a:defRPr/>
            </a:pPr>
            <a:r>
              <a:rPr kumimoji="0" lang="en-US" altLang="ja-JP" sz="1800" dirty="0">
                <a:latin typeface="+mn-lt"/>
                <a:ea typeface="ＭＳ Ｐゴシック" panose="020B0600070205080204" pitchFamily="50" charset="-128"/>
              </a:rPr>
              <a:t>Class B</a:t>
            </a:r>
            <a:endParaRPr kumimoji="0" lang="ja-JP" altLang="en-US" sz="1800" dirty="0">
              <a:latin typeface="+mn-lt"/>
              <a:ea typeface="ＭＳ Ｐゴシック" panose="020B0600070205080204" pitchFamily="50" charset="-128"/>
            </a:endParaRPr>
          </a:p>
        </p:txBody>
      </p:sp>
      <p:sp>
        <p:nvSpPr>
          <p:cNvPr id="9" name="正方形/長方形 8"/>
          <p:cNvSpPr/>
          <p:nvPr/>
        </p:nvSpPr>
        <p:spPr bwMode="auto">
          <a:xfrm>
            <a:off x="2524981" y="2830091"/>
            <a:ext cx="1296988" cy="32385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/>
          <a:lstStyle/>
          <a:p>
            <a:pPr algn="ctr" eaLnBrk="1" hangingPunct="1">
              <a:defRPr/>
            </a:pPr>
            <a:r>
              <a:rPr kumimoji="0" lang="en-US" altLang="ja-JP" sz="1800" dirty="0" err="1">
                <a:latin typeface="+mn-lt"/>
                <a:ea typeface="ＭＳ Ｐゴシック" panose="020B0600070205080204" pitchFamily="50" charset="-128"/>
              </a:rPr>
              <a:t>hoge</a:t>
            </a:r>
            <a:r>
              <a:rPr kumimoji="0" lang="en-US" altLang="ja-JP" sz="1800" dirty="0">
                <a:latin typeface="+mn-lt"/>
                <a:ea typeface="ＭＳ Ｐゴシック" panose="020B0600070205080204" pitchFamily="50" charset="-128"/>
              </a:rPr>
              <a:t>()</a:t>
            </a:r>
            <a:endParaRPr kumimoji="0" lang="ja-JP" altLang="en-US" sz="1800" dirty="0">
              <a:latin typeface="+mn-lt"/>
              <a:ea typeface="ＭＳ Ｐゴシック" panose="020B0600070205080204" pitchFamily="50" charset="-128"/>
            </a:endParaRPr>
          </a:p>
        </p:txBody>
      </p:sp>
      <p:sp>
        <p:nvSpPr>
          <p:cNvPr id="10" name="正方形/長方形 9"/>
          <p:cNvSpPr/>
          <p:nvPr/>
        </p:nvSpPr>
        <p:spPr bwMode="auto">
          <a:xfrm>
            <a:off x="5422169" y="3396828"/>
            <a:ext cx="1296987" cy="227013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/>
          <a:lstStyle/>
          <a:p>
            <a:pPr algn="ctr" eaLnBrk="1" hangingPunct="1">
              <a:defRPr/>
            </a:pPr>
            <a:endParaRPr kumimoji="0" lang="ja-JP" altLang="en-US" sz="2000" dirty="0">
              <a:ea typeface="ＭＳ Ｐゴシック" panose="020B0600070205080204" pitchFamily="50" charset="-128"/>
            </a:endParaRPr>
          </a:p>
        </p:txBody>
      </p:sp>
      <p:sp>
        <p:nvSpPr>
          <p:cNvPr id="11" name="正方形/長方形 10"/>
          <p:cNvSpPr/>
          <p:nvPr/>
        </p:nvSpPr>
        <p:spPr bwMode="auto">
          <a:xfrm>
            <a:off x="5422169" y="3111078"/>
            <a:ext cx="1296987" cy="28575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/>
          <a:lstStyle/>
          <a:p>
            <a:pPr algn="ctr" eaLnBrk="1" hangingPunct="1">
              <a:defRPr/>
            </a:pPr>
            <a:r>
              <a:rPr kumimoji="0" lang="en-US" altLang="ja-JP" sz="1800" dirty="0">
                <a:latin typeface="+mn-lt"/>
                <a:ea typeface="ＭＳ Ｐゴシック" panose="020B0600070205080204" pitchFamily="50" charset="-128"/>
              </a:rPr>
              <a:t>Class A</a:t>
            </a:r>
            <a:endParaRPr kumimoji="0" lang="ja-JP" altLang="en-US" sz="1800" dirty="0">
              <a:latin typeface="+mn-lt"/>
              <a:ea typeface="ＭＳ Ｐゴシック" panose="020B0600070205080204" pitchFamily="50" charset="-128"/>
            </a:endParaRPr>
          </a:p>
        </p:txBody>
      </p:sp>
      <p:sp>
        <p:nvSpPr>
          <p:cNvPr id="12" name="正方形/長方形 11"/>
          <p:cNvSpPr/>
          <p:nvPr/>
        </p:nvSpPr>
        <p:spPr bwMode="auto">
          <a:xfrm>
            <a:off x="5422169" y="3585741"/>
            <a:ext cx="1296987" cy="230187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/>
          <a:lstStyle/>
          <a:p>
            <a:pPr algn="ctr" eaLnBrk="1" hangingPunct="1">
              <a:defRPr/>
            </a:pPr>
            <a:endParaRPr kumimoji="0" lang="ja-JP" altLang="en-US" sz="1800" dirty="0">
              <a:latin typeface="+mn-lt"/>
              <a:ea typeface="ＭＳ Ｐゴシック" panose="020B0600070205080204" pitchFamily="50" charset="-128"/>
            </a:endParaRPr>
          </a:p>
        </p:txBody>
      </p:sp>
      <p:sp>
        <p:nvSpPr>
          <p:cNvPr id="13" name="正方形/長方形 12"/>
          <p:cNvSpPr/>
          <p:nvPr/>
        </p:nvSpPr>
        <p:spPr bwMode="auto">
          <a:xfrm>
            <a:off x="6358794" y="2201441"/>
            <a:ext cx="1296987" cy="227012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/>
          <a:lstStyle/>
          <a:p>
            <a:pPr algn="ctr" eaLnBrk="1" hangingPunct="1">
              <a:defRPr/>
            </a:pPr>
            <a:endParaRPr kumimoji="0" lang="ja-JP" altLang="en-US" sz="2000" dirty="0">
              <a:ea typeface="ＭＳ Ｐゴシック" panose="020B0600070205080204" pitchFamily="50" charset="-128"/>
            </a:endParaRPr>
          </a:p>
        </p:txBody>
      </p:sp>
      <p:sp>
        <p:nvSpPr>
          <p:cNvPr id="14" name="正方形/長方形 13"/>
          <p:cNvSpPr/>
          <p:nvPr/>
        </p:nvSpPr>
        <p:spPr bwMode="auto">
          <a:xfrm>
            <a:off x="6358794" y="1915691"/>
            <a:ext cx="1296987" cy="28575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/>
          <a:lstStyle/>
          <a:p>
            <a:pPr algn="ctr" eaLnBrk="1" hangingPunct="1">
              <a:defRPr/>
            </a:pPr>
            <a:r>
              <a:rPr kumimoji="0" lang="en-US" altLang="ja-JP" sz="1800" dirty="0">
                <a:latin typeface="+mn-lt"/>
                <a:ea typeface="ＭＳ Ｐゴシック" panose="020B0600070205080204" pitchFamily="50" charset="-128"/>
              </a:rPr>
              <a:t>Class S</a:t>
            </a:r>
            <a:endParaRPr kumimoji="0" lang="ja-JP" altLang="en-US" sz="1800" dirty="0">
              <a:latin typeface="+mn-lt"/>
              <a:ea typeface="ＭＳ Ｐゴシック" panose="020B0600070205080204" pitchFamily="50" charset="-128"/>
            </a:endParaRPr>
          </a:p>
        </p:txBody>
      </p:sp>
      <p:sp>
        <p:nvSpPr>
          <p:cNvPr id="15" name="正方形/長方形 14"/>
          <p:cNvSpPr/>
          <p:nvPr/>
        </p:nvSpPr>
        <p:spPr bwMode="auto">
          <a:xfrm>
            <a:off x="6358794" y="2390353"/>
            <a:ext cx="1296987" cy="32385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/>
          <a:lstStyle/>
          <a:p>
            <a:pPr algn="ctr" eaLnBrk="1" hangingPunct="1">
              <a:defRPr/>
            </a:pPr>
            <a:r>
              <a:rPr kumimoji="0" lang="en-US" altLang="ja-JP" sz="1800" dirty="0" err="1">
                <a:latin typeface="+mn-lt"/>
                <a:ea typeface="ＭＳ Ｐゴシック" panose="020B0600070205080204" pitchFamily="50" charset="-128"/>
              </a:rPr>
              <a:t>hoge</a:t>
            </a:r>
            <a:r>
              <a:rPr kumimoji="0" lang="en-US" altLang="ja-JP" sz="1800" dirty="0">
                <a:latin typeface="+mn-lt"/>
                <a:ea typeface="ＭＳ Ｐゴシック" panose="020B0600070205080204" pitchFamily="50" charset="-128"/>
              </a:rPr>
              <a:t>()</a:t>
            </a:r>
            <a:endParaRPr kumimoji="0" lang="ja-JP" altLang="en-US" sz="1800" dirty="0">
              <a:latin typeface="+mn-lt"/>
              <a:ea typeface="ＭＳ Ｐゴシック" panose="020B0600070205080204" pitchFamily="50" charset="-128"/>
            </a:endParaRPr>
          </a:p>
        </p:txBody>
      </p:sp>
      <p:sp>
        <p:nvSpPr>
          <p:cNvPr id="16" name="正方形/長方形 15"/>
          <p:cNvSpPr/>
          <p:nvPr/>
        </p:nvSpPr>
        <p:spPr bwMode="auto">
          <a:xfrm>
            <a:off x="7222394" y="3396828"/>
            <a:ext cx="1296987" cy="227013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/>
          <a:lstStyle/>
          <a:p>
            <a:pPr algn="ctr" eaLnBrk="1" hangingPunct="1">
              <a:defRPr/>
            </a:pPr>
            <a:endParaRPr kumimoji="0" lang="ja-JP" altLang="en-US" sz="2000" dirty="0">
              <a:ea typeface="ＭＳ Ｐゴシック" panose="020B0600070205080204" pitchFamily="50" charset="-128"/>
            </a:endParaRPr>
          </a:p>
        </p:txBody>
      </p:sp>
      <p:sp>
        <p:nvSpPr>
          <p:cNvPr id="17" name="正方形/長方形 16"/>
          <p:cNvSpPr/>
          <p:nvPr/>
        </p:nvSpPr>
        <p:spPr bwMode="auto">
          <a:xfrm>
            <a:off x="7222394" y="3111078"/>
            <a:ext cx="1296987" cy="28575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/>
          <a:lstStyle/>
          <a:p>
            <a:pPr algn="ctr" eaLnBrk="1" hangingPunct="1">
              <a:defRPr/>
            </a:pPr>
            <a:r>
              <a:rPr kumimoji="0" lang="en-US" altLang="ja-JP" sz="1800" dirty="0">
                <a:latin typeface="+mn-lt"/>
                <a:ea typeface="ＭＳ Ｐゴシック" panose="020B0600070205080204" pitchFamily="50" charset="-128"/>
              </a:rPr>
              <a:t>Class B</a:t>
            </a:r>
            <a:endParaRPr kumimoji="0" lang="ja-JP" altLang="en-US" sz="1800" dirty="0">
              <a:latin typeface="+mn-lt"/>
              <a:ea typeface="ＭＳ Ｐゴシック" panose="020B0600070205080204" pitchFamily="50" charset="-128"/>
            </a:endParaRPr>
          </a:p>
        </p:txBody>
      </p:sp>
      <p:sp>
        <p:nvSpPr>
          <p:cNvPr id="18" name="正方形/長方形 17"/>
          <p:cNvSpPr/>
          <p:nvPr/>
        </p:nvSpPr>
        <p:spPr bwMode="auto">
          <a:xfrm>
            <a:off x="7222394" y="3585741"/>
            <a:ext cx="1296987" cy="230187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/>
          <a:lstStyle/>
          <a:p>
            <a:pPr algn="ctr" eaLnBrk="1" hangingPunct="1">
              <a:defRPr/>
            </a:pPr>
            <a:endParaRPr kumimoji="0" lang="ja-JP" altLang="en-US" sz="1800" dirty="0">
              <a:latin typeface="+mn-lt"/>
              <a:ea typeface="ＭＳ Ｐゴシック" panose="020B0600070205080204" pitchFamily="50" charset="-128"/>
            </a:endParaRPr>
          </a:p>
        </p:txBody>
      </p:sp>
      <p:cxnSp>
        <p:nvCxnSpPr>
          <p:cNvPr id="19" name="カギ線コネクタ 3"/>
          <p:cNvCxnSpPr>
            <a:cxnSpLocks noChangeShapeType="1"/>
            <a:stCxn id="11" idx="0"/>
            <a:endCxn id="15" idx="2"/>
          </p:cNvCxnSpPr>
          <p:nvPr/>
        </p:nvCxnSpPr>
        <p:spPr bwMode="auto">
          <a:xfrm rot="5400000" flipH="1" flipV="1">
            <a:off x="6340537" y="2445122"/>
            <a:ext cx="396875" cy="935038"/>
          </a:xfrm>
          <a:prstGeom prst="bentConnector3">
            <a:avLst>
              <a:gd name="adj1" fmla="val 35810"/>
            </a:avLst>
          </a:prstGeom>
          <a:noFill/>
          <a:ln w="12700" algn="ctr">
            <a:solidFill>
              <a:schemeClr val="tx1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20" name="カギ線コネクタ 31"/>
          <p:cNvCxnSpPr>
            <a:cxnSpLocks noChangeShapeType="1"/>
            <a:stCxn id="17" idx="0"/>
            <a:endCxn id="15" idx="2"/>
          </p:cNvCxnSpPr>
          <p:nvPr/>
        </p:nvCxnSpPr>
        <p:spPr bwMode="auto">
          <a:xfrm rot="16200000" flipV="1">
            <a:off x="7240650" y="2480047"/>
            <a:ext cx="396875" cy="865187"/>
          </a:xfrm>
          <a:prstGeom prst="bentConnector3">
            <a:avLst>
              <a:gd name="adj1" fmla="val 35810"/>
            </a:avLst>
          </a:prstGeom>
          <a:noFill/>
          <a:ln w="12700" algn="ctr">
            <a:solidFill>
              <a:schemeClr val="tx1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21" name="右矢印 32"/>
          <p:cNvSpPr>
            <a:spLocks noChangeArrowheads="1"/>
          </p:cNvSpPr>
          <p:nvPr/>
        </p:nvSpPr>
        <p:spPr bwMode="auto">
          <a:xfrm>
            <a:off x="4245831" y="2992016"/>
            <a:ext cx="1008063" cy="474662"/>
          </a:xfrm>
          <a:prstGeom prst="rightArrow">
            <a:avLst>
              <a:gd name="adj1" fmla="val 50000"/>
              <a:gd name="adj2" fmla="val 49967"/>
            </a:avLst>
          </a:prstGeom>
          <a:solidFill>
            <a:schemeClr val="accent2"/>
          </a:solidFill>
          <a:ln w="9525" algn="ctr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pPr algn="ctr" eaLnBrk="1" hangingPunct="1"/>
            <a:endParaRPr kumimoji="0" lang="ja-JP" altLang="en-US"/>
          </a:p>
        </p:txBody>
      </p:sp>
      <p:cxnSp>
        <p:nvCxnSpPr>
          <p:cNvPr id="22" name="曲線コネクタ 34"/>
          <p:cNvCxnSpPr>
            <a:cxnSpLocks noChangeShapeType="1"/>
            <a:stCxn id="7" idx="2"/>
            <a:endCxn id="9" idx="2"/>
          </p:cNvCxnSpPr>
          <p:nvPr/>
        </p:nvCxnSpPr>
        <p:spPr bwMode="auto">
          <a:xfrm rot="16200000" flipH="1">
            <a:off x="2382107" y="2361778"/>
            <a:ext cx="12700" cy="1584325"/>
          </a:xfrm>
          <a:prstGeom prst="curvedConnector3">
            <a:avLst>
              <a:gd name="adj1" fmla="val 1800000"/>
            </a:avLst>
          </a:prstGeom>
          <a:noFill/>
          <a:ln w="31750" algn="ctr">
            <a:solidFill>
              <a:schemeClr val="accent2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23" name="テキスト ボックス 22"/>
          <p:cNvSpPr txBox="1"/>
          <p:nvPr/>
        </p:nvSpPr>
        <p:spPr>
          <a:xfrm>
            <a:off x="1247044" y="3384128"/>
            <a:ext cx="2087562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ja-JP" altLang="en-US" sz="2000" dirty="0" smtClean="0">
                <a:latin typeface="+mn-lt"/>
                <a:ea typeface="ＭＳ Ｐゴシック" panose="020B0600070205080204" pitchFamily="50" charset="-128"/>
              </a:rPr>
              <a:t>クローンペア</a:t>
            </a:r>
            <a:endParaRPr lang="ja-JP" altLang="en-US" sz="2000" dirty="0">
              <a:latin typeface="+mn-lt"/>
              <a:ea typeface="ＭＳ Ｐゴシック" panose="020B0600070205080204" pitchFamily="50" charset="-128"/>
            </a:endParaRPr>
          </a:p>
        </p:txBody>
      </p:sp>
      <p:sp>
        <p:nvSpPr>
          <p:cNvPr id="24" name="角丸四角形 23"/>
          <p:cNvSpPr/>
          <p:nvPr/>
        </p:nvSpPr>
        <p:spPr bwMode="auto">
          <a:xfrm>
            <a:off x="4104544" y="2249066"/>
            <a:ext cx="1581150" cy="644525"/>
          </a:xfrm>
          <a:prstGeom prst="roundRect">
            <a:avLst/>
          </a:pr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anchor="ctr"/>
          <a:lstStyle/>
          <a:p>
            <a:pPr algn="ctr" eaLnBrk="1" hangingPunct="1">
              <a:defRPr/>
            </a:pPr>
            <a:r>
              <a:rPr kumimoji="0" lang="ja-JP" altLang="en-US" sz="2000" dirty="0">
                <a:latin typeface="+mn-lt"/>
                <a:ea typeface="ＭＳ Ｐゴシック" panose="020B0600070205080204" pitchFamily="50" charset="-128"/>
              </a:rPr>
              <a:t>メソッド</a:t>
            </a:r>
            <a:endParaRPr kumimoji="0" lang="en-US" altLang="ja-JP" sz="2000" dirty="0">
              <a:latin typeface="+mn-lt"/>
              <a:ea typeface="ＭＳ Ｐゴシック" panose="020B0600070205080204" pitchFamily="50" charset="-128"/>
            </a:endParaRPr>
          </a:p>
          <a:p>
            <a:pPr algn="ctr" eaLnBrk="1" hangingPunct="1">
              <a:defRPr/>
            </a:pPr>
            <a:r>
              <a:rPr kumimoji="0" lang="ja-JP" altLang="en-US" sz="2000" dirty="0">
                <a:latin typeface="+mn-lt"/>
                <a:ea typeface="ＭＳ Ｐゴシック" panose="020B0600070205080204" pitchFamily="50" charset="-128"/>
              </a:rPr>
              <a:t>の引上げ</a:t>
            </a:r>
            <a:endParaRPr kumimoji="0" lang="en-US" altLang="ja-JP" sz="2000" dirty="0">
              <a:latin typeface="+mn-lt"/>
              <a:ea typeface="ＭＳ Ｐゴシック" panose="020B0600070205080204" pitchFamily="50" charset="-128"/>
            </a:endParaRPr>
          </a:p>
        </p:txBody>
      </p:sp>
      <p:sp>
        <p:nvSpPr>
          <p:cNvPr id="25" name="二等辺三角形 7194"/>
          <p:cNvSpPr>
            <a:spLocks noChangeArrowheads="1"/>
          </p:cNvSpPr>
          <p:nvPr/>
        </p:nvSpPr>
        <p:spPr bwMode="auto">
          <a:xfrm>
            <a:off x="6842981" y="2703091"/>
            <a:ext cx="328613" cy="171450"/>
          </a:xfrm>
          <a:prstGeom prst="triangle">
            <a:avLst>
              <a:gd name="adj" fmla="val 50000"/>
            </a:avLst>
          </a:prstGeom>
          <a:solidFill>
            <a:schemeClr val="bg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 eaLnBrk="1" hangingPunct="1"/>
            <a:endParaRPr kumimoji="0" lang="ja-JP" altLang="en-US"/>
          </a:p>
        </p:txBody>
      </p:sp>
      <p:sp>
        <p:nvSpPr>
          <p:cNvPr id="42" name="テキスト ボックス 41"/>
          <p:cNvSpPr txBox="1"/>
          <p:nvPr/>
        </p:nvSpPr>
        <p:spPr>
          <a:xfrm>
            <a:off x="1149413" y="4735090"/>
            <a:ext cx="2640870" cy="163121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ja-JP" sz="2000" dirty="0" err="1">
                <a:latin typeface="+mn-ea"/>
                <a:ea typeface="+mn-ea"/>
              </a:rPr>
              <a:t>int</a:t>
            </a:r>
            <a:r>
              <a:rPr lang="en-US" altLang="ja-JP" sz="2000" dirty="0">
                <a:latin typeface="+mn-ea"/>
                <a:ea typeface="+mn-ea"/>
              </a:rPr>
              <a:t> sum(</a:t>
            </a:r>
            <a:r>
              <a:rPr lang="en-US" altLang="ja-JP" sz="2000" dirty="0" err="1">
                <a:latin typeface="+mn-ea"/>
                <a:ea typeface="+mn-ea"/>
              </a:rPr>
              <a:t>int</a:t>
            </a:r>
            <a:r>
              <a:rPr lang="en-US" altLang="ja-JP" sz="2000" dirty="0">
                <a:latin typeface="+mn-ea"/>
                <a:ea typeface="+mn-ea"/>
              </a:rPr>
              <a:t>[] data){</a:t>
            </a:r>
          </a:p>
          <a:p>
            <a:pPr>
              <a:defRPr/>
            </a:pPr>
            <a:r>
              <a:rPr lang="en-US" altLang="ja-JP" sz="2000" dirty="0">
                <a:latin typeface="+mn-ea"/>
                <a:ea typeface="+mn-ea"/>
              </a:rPr>
              <a:t> </a:t>
            </a:r>
            <a:r>
              <a:rPr lang="en-US" altLang="ja-JP" sz="2000" dirty="0" smtClean="0">
                <a:latin typeface="+mn-ea"/>
                <a:ea typeface="+mn-ea"/>
              </a:rPr>
              <a:t>   if ( data == null)</a:t>
            </a:r>
          </a:p>
          <a:p>
            <a:pPr>
              <a:defRPr/>
            </a:pPr>
            <a:r>
              <a:rPr lang="en-US" altLang="ja-JP" sz="2000" dirty="0">
                <a:latin typeface="+mn-ea"/>
                <a:ea typeface="+mn-ea"/>
              </a:rPr>
              <a:t> </a:t>
            </a:r>
            <a:r>
              <a:rPr lang="en-US" altLang="ja-JP" sz="2000" dirty="0" smtClean="0">
                <a:latin typeface="+mn-ea"/>
                <a:ea typeface="+mn-ea"/>
              </a:rPr>
              <a:t>        return null;</a:t>
            </a:r>
          </a:p>
          <a:p>
            <a:pPr>
              <a:defRPr/>
            </a:pPr>
            <a:r>
              <a:rPr lang="en-US" altLang="ja-JP" sz="2000" dirty="0">
                <a:latin typeface="+mn-ea"/>
                <a:ea typeface="+mn-ea"/>
              </a:rPr>
              <a:t> </a:t>
            </a:r>
            <a:r>
              <a:rPr lang="en-US" altLang="ja-JP" sz="2000" dirty="0" smtClean="0">
                <a:latin typeface="+mn-ea"/>
                <a:ea typeface="+mn-ea"/>
              </a:rPr>
              <a:t>   </a:t>
            </a:r>
            <a:r>
              <a:rPr lang="ja-JP" altLang="en-US" sz="2000" dirty="0" smtClean="0">
                <a:latin typeface="+mn-ea"/>
                <a:ea typeface="+mn-ea"/>
              </a:rPr>
              <a:t>・・・</a:t>
            </a:r>
            <a:endParaRPr lang="en-US" altLang="ja-JP" sz="2000" dirty="0" smtClean="0">
              <a:latin typeface="+mn-ea"/>
              <a:ea typeface="+mn-ea"/>
            </a:endParaRPr>
          </a:p>
          <a:p>
            <a:pPr>
              <a:defRPr/>
            </a:pPr>
            <a:r>
              <a:rPr lang="en-US" altLang="ja-JP" sz="2000" dirty="0" smtClean="0">
                <a:latin typeface="+mn-ea"/>
                <a:ea typeface="+mn-ea"/>
              </a:rPr>
              <a:t>}</a:t>
            </a:r>
            <a:endParaRPr lang="ja-JP" altLang="en-US" sz="2000" dirty="0">
              <a:latin typeface="+mn-ea"/>
              <a:ea typeface="+mn-ea"/>
            </a:endParaRPr>
          </a:p>
        </p:txBody>
      </p:sp>
      <p:sp>
        <p:nvSpPr>
          <p:cNvPr id="43" name="テキスト ボックス 42"/>
          <p:cNvSpPr txBox="1"/>
          <p:nvPr/>
        </p:nvSpPr>
        <p:spPr>
          <a:xfrm>
            <a:off x="5685694" y="4735090"/>
            <a:ext cx="2640870" cy="163121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ja-JP" sz="2000" dirty="0" err="1">
                <a:latin typeface="+mn-ea"/>
                <a:ea typeface="+mn-ea"/>
              </a:rPr>
              <a:t>int</a:t>
            </a:r>
            <a:r>
              <a:rPr lang="en-US" altLang="ja-JP" sz="2000" dirty="0">
                <a:latin typeface="+mn-ea"/>
                <a:ea typeface="+mn-ea"/>
              </a:rPr>
              <a:t> sum(</a:t>
            </a:r>
            <a:r>
              <a:rPr lang="en-US" altLang="ja-JP" sz="2000" dirty="0" err="1">
                <a:latin typeface="+mn-ea"/>
                <a:ea typeface="+mn-ea"/>
              </a:rPr>
              <a:t>int</a:t>
            </a:r>
            <a:r>
              <a:rPr lang="en-US" altLang="ja-JP" sz="2000" dirty="0">
                <a:latin typeface="+mn-ea"/>
                <a:ea typeface="+mn-ea"/>
              </a:rPr>
              <a:t>[] data){</a:t>
            </a:r>
          </a:p>
          <a:p>
            <a:pPr>
              <a:defRPr/>
            </a:pPr>
            <a:r>
              <a:rPr lang="en-US" altLang="ja-JP" sz="2000" dirty="0" smtClean="0">
                <a:latin typeface="+mn-ea"/>
                <a:ea typeface="+mn-ea"/>
              </a:rPr>
              <a:t>    </a:t>
            </a:r>
          </a:p>
          <a:p>
            <a:pPr>
              <a:defRPr/>
            </a:pPr>
            <a:r>
              <a:rPr lang="en-US" altLang="ja-JP" sz="2000" dirty="0" smtClean="0">
                <a:latin typeface="+mn-ea"/>
                <a:ea typeface="+mn-ea"/>
              </a:rPr>
              <a:t>    </a:t>
            </a:r>
            <a:r>
              <a:rPr lang="en-US" altLang="ja-JP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  <a:ea typeface="+mn-ea"/>
              </a:rPr>
              <a:t>//</a:t>
            </a:r>
            <a:r>
              <a:rPr lang="ja-JP" altLang="en-US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  <a:ea typeface="+mn-ea"/>
              </a:rPr>
              <a:t>例外処理漏れ</a:t>
            </a:r>
            <a:endParaRPr lang="en-US" altLang="ja-JP" sz="2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ea"/>
              <a:ea typeface="+mn-ea"/>
            </a:endParaRPr>
          </a:p>
          <a:p>
            <a:pPr>
              <a:defRPr/>
            </a:pPr>
            <a:r>
              <a:rPr lang="en-US" altLang="ja-JP" sz="2000" dirty="0" smtClean="0">
                <a:latin typeface="+mn-ea"/>
                <a:ea typeface="+mn-ea"/>
              </a:rPr>
              <a:t>    </a:t>
            </a:r>
            <a:r>
              <a:rPr lang="ja-JP" altLang="en-US" sz="2000" dirty="0" smtClean="0">
                <a:latin typeface="+mn-ea"/>
                <a:ea typeface="+mn-ea"/>
              </a:rPr>
              <a:t>・・・</a:t>
            </a:r>
            <a:endParaRPr lang="en-US" altLang="ja-JP" sz="2000" dirty="0" smtClean="0">
              <a:latin typeface="+mn-ea"/>
              <a:ea typeface="+mn-ea"/>
            </a:endParaRPr>
          </a:p>
          <a:p>
            <a:pPr>
              <a:defRPr/>
            </a:pPr>
            <a:r>
              <a:rPr lang="en-US" altLang="ja-JP" sz="2000" dirty="0" smtClean="0">
                <a:latin typeface="+mn-ea"/>
                <a:ea typeface="+mn-ea"/>
              </a:rPr>
              <a:t>}</a:t>
            </a:r>
            <a:endParaRPr lang="ja-JP" altLang="en-US" sz="2000" dirty="0">
              <a:latin typeface="+mn-ea"/>
              <a:ea typeface="+mn-ea"/>
            </a:endParaRPr>
          </a:p>
        </p:txBody>
      </p:sp>
      <p:sp>
        <p:nvSpPr>
          <p:cNvPr id="45" name="左右矢印 12"/>
          <p:cNvSpPr>
            <a:spLocks noChangeArrowheads="1"/>
          </p:cNvSpPr>
          <p:nvPr/>
        </p:nvSpPr>
        <p:spPr bwMode="auto">
          <a:xfrm>
            <a:off x="3632340" y="5408189"/>
            <a:ext cx="2245506" cy="463550"/>
          </a:xfrm>
          <a:prstGeom prst="leftRightArrow">
            <a:avLst>
              <a:gd name="adj1" fmla="val 50000"/>
              <a:gd name="adj2" fmla="val 50020"/>
            </a:avLst>
          </a:prstGeom>
          <a:solidFill>
            <a:schemeClr val="accent2"/>
          </a:solidFill>
          <a:ln w="9525" algn="ctr">
            <a:solidFill>
              <a:schemeClr val="accent2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l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MS UI Gothic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85000"/>
              <a:buFont typeface="Arial" panose="020B0604020202020204" pitchFamily="34" charset="0"/>
              <a:buChar char="►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MS UI Gothic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SzPct val="80000"/>
              <a:buFont typeface="Wingdings" panose="05000000000000000000" pitchFamily="2" charset="2"/>
              <a:buChar char="n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MS UI Gothic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UI Gothic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UI Gothic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UI Gothic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UI Gothic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UI Gothic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UI Gothic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kumimoji="0" lang="ja-JP" altLang="en-US" sz="2400">
              <a:latin typeface="Times New Roman" panose="02020603050405020304" pitchFamily="18" charset="0"/>
              <a:ea typeface="ＭＳ Ｐゴシック" panose="020B0600070205080204" pitchFamily="50" charset="-128"/>
            </a:endParaRPr>
          </a:p>
        </p:txBody>
      </p:sp>
      <p:sp>
        <p:nvSpPr>
          <p:cNvPr id="50" name="角丸四角形 49"/>
          <p:cNvSpPr/>
          <p:nvPr/>
        </p:nvSpPr>
        <p:spPr bwMode="auto">
          <a:xfrm>
            <a:off x="3964518" y="4760911"/>
            <a:ext cx="1581150" cy="644525"/>
          </a:xfrm>
          <a:prstGeom prst="roundRect">
            <a:avLst/>
          </a:pr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anchor="ctr"/>
          <a:lstStyle/>
          <a:p>
            <a:pPr algn="ctr" eaLnBrk="1" hangingPunct="1">
              <a:defRPr/>
            </a:pPr>
            <a:r>
              <a:rPr kumimoji="0" lang="ja-JP" altLang="en-US" sz="2000" dirty="0" smtClean="0">
                <a:latin typeface="+mn-lt"/>
                <a:ea typeface="ＭＳ Ｐゴシック" panose="020B0600070205080204" pitchFamily="50" charset="-128"/>
              </a:rPr>
              <a:t>例外処理の</a:t>
            </a:r>
            <a:endParaRPr kumimoji="0" lang="en-US" altLang="ja-JP" sz="2000" dirty="0" smtClean="0">
              <a:latin typeface="+mn-lt"/>
              <a:ea typeface="ＭＳ Ｐゴシック" panose="020B0600070205080204" pitchFamily="50" charset="-128"/>
            </a:endParaRPr>
          </a:p>
          <a:p>
            <a:pPr algn="ctr" eaLnBrk="1" hangingPunct="1">
              <a:defRPr/>
            </a:pPr>
            <a:r>
              <a:rPr lang="ja-JP" altLang="en-US" sz="2000" dirty="0" smtClean="0">
                <a:latin typeface="+mn-lt"/>
              </a:rPr>
              <a:t>追加漏れ</a:t>
            </a:r>
            <a:endParaRPr kumimoji="0" lang="en-US" altLang="ja-JP" sz="2000" dirty="0">
              <a:latin typeface="+mn-lt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175841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ltHorz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既存のコードクローン検出</a:t>
            </a:r>
            <a:r>
              <a:rPr lang="ja-JP" altLang="en-US" dirty="0"/>
              <a:t>手法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/>
              <a:t>構文的</a:t>
            </a:r>
            <a:r>
              <a:rPr lang="ja-JP" altLang="en-US" dirty="0" smtClean="0"/>
              <a:t>な類似性に着目した手法</a:t>
            </a:r>
            <a:endParaRPr lang="en-US" altLang="ja-JP" dirty="0" smtClean="0"/>
          </a:p>
          <a:p>
            <a:pPr lvl="1"/>
            <a:r>
              <a:rPr lang="en-US" altLang="ja-JP" dirty="0" err="1" smtClean="0"/>
              <a:t>CCFinder</a:t>
            </a:r>
            <a:r>
              <a:rPr lang="en-US" altLang="ja-JP" dirty="0" smtClean="0"/>
              <a:t>[2] </a:t>
            </a:r>
            <a:r>
              <a:rPr lang="ja-JP" altLang="en-US" dirty="0" smtClean="0"/>
              <a:t>など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メリット：タイプ</a:t>
            </a:r>
            <a:r>
              <a:rPr lang="en-US" altLang="ja-JP" dirty="0" smtClean="0"/>
              <a:t>1,2</a:t>
            </a:r>
            <a:r>
              <a:rPr lang="ja-JP" altLang="en-US" dirty="0" smtClean="0"/>
              <a:t>のコードクローンを高速に検出可能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デメリット：</a:t>
            </a:r>
            <a:r>
              <a:rPr lang="ja-JP" altLang="en-US" b="1" i="1" u="sng" dirty="0" smtClean="0"/>
              <a:t>タイプ</a:t>
            </a:r>
            <a:r>
              <a:rPr lang="en-US" altLang="ja-JP" b="1" i="1" u="sng" dirty="0" smtClean="0"/>
              <a:t>3,</a:t>
            </a:r>
            <a:r>
              <a:rPr lang="ja-JP" altLang="en-US" b="1" i="1" u="sng" dirty="0" smtClean="0"/>
              <a:t>タイプ</a:t>
            </a:r>
            <a:r>
              <a:rPr lang="en-US" altLang="ja-JP" b="1" i="1" u="sng" dirty="0" smtClean="0"/>
              <a:t>4</a:t>
            </a:r>
            <a:r>
              <a:rPr lang="ja-JP" altLang="en-US" b="1" i="1" u="sng" dirty="0" smtClean="0"/>
              <a:t>のコードクローン</a:t>
            </a:r>
            <a:r>
              <a:rPr lang="ja-JP" altLang="en-US" b="1" i="1" u="sng" dirty="0"/>
              <a:t>の</a:t>
            </a:r>
            <a:r>
              <a:rPr lang="ja-JP" altLang="en-US" b="1" i="1" u="sng" dirty="0" smtClean="0"/>
              <a:t>検出が困難</a:t>
            </a:r>
            <a:endParaRPr lang="en-US" altLang="ja-JP" b="1" i="1" u="sng" dirty="0" smtClean="0"/>
          </a:p>
          <a:p>
            <a:pPr lvl="8"/>
            <a:endParaRPr lang="en-US" altLang="ja-JP" dirty="0" smtClean="0"/>
          </a:p>
          <a:p>
            <a:r>
              <a:rPr lang="ja-JP" altLang="en-US" dirty="0" smtClean="0"/>
              <a:t>処理の意味的な類似性に着目した手法</a:t>
            </a:r>
            <a:endParaRPr lang="en-US" altLang="ja-JP" dirty="0" smtClean="0"/>
          </a:p>
          <a:p>
            <a:pPr lvl="1"/>
            <a:r>
              <a:rPr lang="en-US" altLang="ja-JP" dirty="0" err="1" smtClean="0"/>
              <a:t>MeCC</a:t>
            </a:r>
            <a:r>
              <a:rPr lang="en-US" altLang="ja-JP" dirty="0" smtClean="0"/>
              <a:t>[3] </a:t>
            </a:r>
            <a:r>
              <a:rPr lang="ja-JP" altLang="en-US" dirty="0" smtClean="0"/>
              <a:t>など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メリット：タイプ</a:t>
            </a:r>
            <a:r>
              <a:rPr lang="en-US" altLang="ja-JP" dirty="0" smtClean="0"/>
              <a:t>1- </a:t>
            </a:r>
            <a:r>
              <a:rPr lang="ja-JP" altLang="en-US" dirty="0" smtClean="0"/>
              <a:t>タイプ</a:t>
            </a:r>
            <a:r>
              <a:rPr lang="en-US" altLang="ja-JP" dirty="0" smtClean="0"/>
              <a:t>4</a:t>
            </a:r>
            <a:r>
              <a:rPr lang="ja-JP" altLang="en-US" dirty="0" smtClean="0"/>
              <a:t>のコードクローンを検出可能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デメリット：</a:t>
            </a:r>
            <a:r>
              <a:rPr lang="ja-JP" altLang="en-US" b="1" i="1" u="sng" dirty="0" smtClean="0"/>
              <a:t>検出時間に膨大な時間が</a:t>
            </a:r>
            <a:r>
              <a:rPr lang="ja-JP" altLang="en-US" b="1" i="1" u="sng" dirty="0"/>
              <a:t>かかる</a:t>
            </a:r>
            <a:endParaRPr lang="en-US" altLang="ja-JP" sz="3200" b="1" i="1" u="sng" dirty="0" smtClean="0"/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179387" y="5985559"/>
            <a:ext cx="8785225" cy="646331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ja-JP" sz="1200" dirty="0" smtClean="0">
                <a:solidFill>
                  <a:schemeClr val="tx2"/>
                </a:solidFill>
                <a:latin typeface="+mn-lt"/>
                <a:ea typeface="+mn-ea"/>
              </a:rPr>
              <a:t>[2] T. </a:t>
            </a:r>
            <a:r>
              <a:rPr lang="en-US" altLang="ja-JP" sz="1200" dirty="0" err="1">
                <a:solidFill>
                  <a:schemeClr val="tx2"/>
                </a:solidFill>
                <a:latin typeface="+mn-lt"/>
                <a:ea typeface="+mn-ea"/>
              </a:rPr>
              <a:t>Kamiya</a:t>
            </a:r>
            <a:r>
              <a:rPr lang="en-US" altLang="ja-JP" sz="1200" dirty="0">
                <a:solidFill>
                  <a:schemeClr val="tx2"/>
                </a:solidFill>
                <a:latin typeface="+mn-lt"/>
                <a:ea typeface="+mn-ea"/>
              </a:rPr>
              <a:t>, </a:t>
            </a:r>
            <a:r>
              <a:rPr lang="en-US" altLang="ja-JP" sz="1200" dirty="0" smtClean="0">
                <a:solidFill>
                  <a:schemeClr val="tx2"/>
                </a:solidFill>
                <a:latin typeface="+mn-lt"/>
                <a:ea typeface="+mn-ea"/>
              </a:rPr>
              <a:t>S. </a:t>
            </a:r>
            <a:r>
              <a:rPr lang="en-US" altLang="ja-JP" sz="1200" dirty="0" err="1">
                <a:solidFill>
                  <a:schemeClr val="tx2"/>
                </a:solidFill>
                <a:latin typeface="+mn-lt"/>
                <a:ea typeface="+mn-ea"/>
              </a:rPr>
              <a:t>Kusumoto</a:t>
            </a:r>
            <a:r>
              <a:rPr lang="en-US" altLang="ja-JP" sz="1200" dirty="0">
                <a:solidFill>
                  <a:schemeClr val="tx2"/>
                </a:solidFill>
                <a:latin typeface="+mn-lt"/>
                <a:ea typeface="+mn-ea"/>
              </a:rPr>
              <a:t>, </a:t>
            </a:r>
            <a:r>
              <a:rPr lang="en-US" altLang="ja-JP" sz="1200" dirty="0" smtClean="0">
                <a:solidFill>
                  <a:schemeClr val="tx2"/>
                </a:solidFill>
                <a:latin typeface="+mn-lt"/>
                <a:ea typeface="+mn-ea"/>
              </a:rPr>
              <a:t>K. </a:t>
            </a:r>
            <a:r>
              <a:rPr lang="en-US" altLang="ja-JP" sz="1200" dirty="0">
                <a:solidFill>
                  <a:schemeClr val="tx2"/>
                </a:solidFill>
                <a:latin typeface="+mn-lt"/>
                <a:ea typeface="+mn-ea"/>
              </a:rPr>
              <a:t>Inoue. </a:t>
            </a:r>
            <a:r>
              <a:rPr lang="en-US" altLang="ja-JP" sz="1200" dirty="0" err="1">
                <a:solidFill>
                  <a:schemeClr val="tx2"/>
                </a:solidFill>
                <a:latin typeface="+mn-lt"/>
                <a:ea typeface="+mn-ea"/>
              </a:rPr>
              <a:t>CCFinder</a:t>
            </a:r>
            <a:r>
              <a:rPr lang="en-US" altLang="ja-JP" sz="1200" dirty="0">
                <a:solidFill>
                  <a:schemeClr val="tx2"/>
                </a:solidFill>
                <a:latin typeface="+mn-lt"/>
                <a:ea typeface="+mn-ea"/>
              </a:rPr>
              <a:t>: </a:t>
            </a:r>
            <a:r>
              <a:rPr lang="en-US" altLang="ja-JP" sz="1200" dirty="0" smtClean="0">
                <a:solidFill>
                  <a:schemeClr val="tx2"/>
                </a:solidFill>
                <a:latin typeface="+mn-lt"/>
                <a:ea typeface="+mn-ea"/>
              </a:rPr>
              <a:t>a </a:t>
            </a:r>
            <a:r>
              <a:rPr lang="en-US" altLang="ja-JP" sz="1200" dirty="0" err="1" smtClean="0">
                <a:solidFill>
                  <a:schemeClr val="tx2"/>
                </a:solidFill>
                <a:latin typeface="+mn-lt"/>
                <a:ea typeface="+mn-ea"/>
              </a:rPr>
              <a:t>multilinguistic</a:t>
            </a:r>
            <a:r>
              <a:rPr lang="en-US" altLang="ja-JP" sz="1200" dirty="0" smtClean="0">
                <a:solidFill>
                  <a:schemeClr val="tx2"/>
                </a:solidFill>
                <a:latin typeface="+mn-lt"/>
                <a:ea typeface="+mn-ea"/>
              </a:rPr>
              <a:t> </a:t>
            </a:r>
            <a:r>
              <a:rPr lang="en-US" altLang="ja-JP" sz="1200" dirty="0">
                <a:solidFill>
                  <a:schemeClr val="tx2"/>
                </a:solidFill>
                <a:latin typeface="+mn-lt"/>
                <a:ea typeface="+mn-ea"/>
              </a:rPr>
              <a:t>token-based code clone detection system for large </a:t>
            </a:r>
            <a:r>
              <a:rPr lang="en-US" altLang="ja-JP" sz="1200" dirty="0" smtClean="0">
                <a:solidFill>
                  <a:schemeClr val="tx2"/>
                </a:solidFill>
                <a:latin typeface="+mn-lt"/>
                <a:ea typeface="+mn-ea"/>
              </a:rPr>
              <a:t>scale source </a:t>
            </a:r>
            <a:r>
              <a:rPr lang="en-US" altLang="ja-JP" sz="1200" dirty="0">
                <a:solidFill>
                  <a:schemeClr val="tx2"/>
                </a:solidFill>
                <a:latin typeface="+mn-lt"/>
                <a:ea typeface="+mn-ea"/>
              </a:rPr>
              <a:t>code. IEEE Trans. </a:t>
            </a:r>
            <a:r>
              <a:rPr lang="en-US" altLang="ja-JP" sz="1200" dirty="0" err="1">
                <a:solidFill>
                  <a:schemeClr val="tx2"/>
                </a:solidFill>
                <a:latin typeface="+mn-lt"/>
                <a:ea typeface="+mn-ea"/>
              </a:rPr>
              <a:t>Softw</a:t>
            </a:r>
            <a:r>
              <a:rPr lang="en-US" altLang="ja-JP" sz="1200" dirty="0">
                <a:solidFill>
                  <a:schemeClr val="tx2"/>
                </a:solidFill>
                <a:latin typeface="+mn-lt"/>
                <a:ea typeface="+mn-ea"/>
              </a:rPr>
              <a:t>. Eng., Vol. 28, No. 7, pp. </a:t>
            </a:r>
            <a:r>
              <a:rPr lang="en-US" altLang="ja-JP" sz="1200" dirty="0" smtClean="0">
                <a:solidFill>
                  <a:schemeClr val="tx2"/>
                </a:solidFill>
                <a:latin typeface="+mn-lt"/>
                <a:ea typeface="+mn-ea"/>
              </a:rPr>
              <a:t>654–670, 2002</a:t>
            </a:r>
            <a:r>
              <a:rPr lang="en-US" altLang="ja-JP" sz="1200" dirty="0">
                <a:solidFill>
                  <a:schemeClr val="tx2"/>
                </a:solidFill>
                <a:latin typeface="+mn-lt"/>
                <a:ea typeface="+mn-ea"/>
              </a:rPr>
              <a:t>. </a:t>
            </a:r>
            <a:endParaRPr lang="en-US" altLang="ja-JP" sz="1200" dirty="0" smtClean="0">
              <a:solidFill>
                <a:schemeClr val="tx2"/>
              </a:solidFill>
              <a:latin typeface="+mn-lt"/>
              <a:ea typeface="+mn-ea"/>
            </a:endParaRPr>
          </a:p>
          <a:p>
            <a:pPr>
              <a:defRPr/>
            </a:pPr>
            <a:r>
              <a:rPr lang="en-US" altLang="ja-JP" sz="1200" dirty="0" smtClean="0">
                <a:solidFill>
                  <a:schemeClr val="tx2"/>
                </a:solidFill>
                <a:latin typeface="+mn-lt"/>
              </a:rPr>
              <a:t>[</a:t>
            </a:r>
            <a:r>
              <a:rPr lang="en-US" altLang="ja-JP" sz="1200" dirty="0">
                <a:solidFill>
                  <a:schemeClr val="tx2"/>
                </a:solidFill>
                <a:latin typeface="+mn-lt"/>
              </a:rPr>
              <a:t>3</a:t>
            </a:r>
            <a:r>
              <a:rPr lang="en-US" altLang="ja-JP" sz="1200" dirty="0" smtClean="0">
                <a:solidFill>
                  <a:schemeClr val="tx2"/>
                </a:solidFill>
                <a:latin typeface="+mn-lt"/>
              </a:rPr>
              <a:t>] </a:t>
            </a:r>
            <a:r>
              <a:rPr lang="en-US" altLang="ja-JP" sz="1200" dirty="0">
                <a:solidFill>
                  <a:schemeClr val="tx2"/>
                </a:solidFill>
                <a:latin typeface="+mn-lt"/>
              </a:rPr>
              <a:t>H. Kim, Y. Jung, S. Kim, K. Yi. </a:t>
            </a:r>
            <a:r>
              <a:rPr lang="en-US" altLang="ja-JP" sz="1200" dirty="0" err="1">
                <a:solidFill>
                  <a:schemeClr val="tx2"/>
                </a:solidFill>
                <a:latin typeface="+mn-lt"/>
              </a:rPr>
              <a:t>MeCC</a:t>
            </a:r>
            <a:r>
              <a:rPr lang="en-US" altLang="ja-JP" sz="1200" dirty="0">
                <a:solidFill>
                  <a:schemeClr val="tx2"/>
                </a:solidFill>
                <a:latin typeface="+mn-lt"/>
              </a:rPr>
              <a:t>: memory comparison-based clone detector. In Proc. of ICSE ’11, pp. 301–310, 2011</a:t>
            </a:r>
            <a:r>
              <a:rPr lang="en-US" altLang="ja-JP" sz="1200" dirty="0" smtClean="0">
                <a:solidFill>
                  <a:schemeClr val="tx2"/>
                </a:solidFill>
                <a:latin typeface="+mn-lt"/>
              </a:rPr>
              <a:t>.</a:t>
            </a:r>
            <a:endParaRPr lang="en-US" altLang="ja-JP" sz="1200" dirty="0">
              <a:solidFill>
                <a:schemeClr val="tx2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341201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el2006-white">
  <a:themeElements>
    <a:clrScheme name="sel2006-white 13">
      <a:dk1>
        <a:srgbClr val="000000"/>
      </a:dk1>
      <a:lt1>
        <a:srgbClr val="FFFFFF"/>
      </a:lt1>
      <a:dk2>
        <a:srgbClr val="000000"/>
      </a:dk2>
      <a:lt2>
        <a:srgbClr val="EDEDFF"/>
      </a:lt2>
      <a:accent1>
        <a:srgbClr val="BBE0E3"/>
      </a:accent1>
      <a:accent2>
        <a:srgbClr val="0000FF"/>
      </a:accent2>
      <a:accent3>
        <a:srgbClr val="FFFFFF"/>
      </a:accent3>
      <a:accent4>
        <a:srgbClr val="000000"/>
      </a:accent4>
      <a:accent5>
        <a:srgbClr val="DAEDEF"/>
      </a:accent5>
      <a:accent6>
        <a:srgbClr val="0000E7"/>
      </a:accent6>
      <a:hlink>
        <a:srgbClr val="003366"/>
      </a:hlink>
      <a:folHlink>
        <a:srgbClr val="99CC00"/>
      </a:folHlink>
    </a:clrScheme>
    <a:fontScheme name="sel2006-white">
      <a:majorFont>
        <a:latin typeface="Arial"/>
        <a:ea typeface="MS UI Gothic"/>
        <a:cs typeface=""/>
      </a:majorFont>
      <a:minorFont>
        <a:latin typeface="Arial"/>
        <a:ea typeface="MS UI Gothic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1">
            <a:lumMod val="85000"/>
          </a:schemeClr>
        </a:solidFill>
        <a:ln w="9525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91440" tIns="45720" rIns="91440" bIns="45720" numCol="1" rtlCol="0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2400" b="0" i="0" u="none" strike="noStrike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ＭＳ Ｐゴシック" pitchFamily="5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2"/>
        </a:solidFill>
        <a:ln w="9525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ja-JP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ＭＳ Ｐゴシック" pitchFamily="50" charset="-128"/>
          </a:defRPr>
        </a:defPPr>
      </a:lstStyle>
    </a:lnDef>
  </a:objectDefaults>
  <a:extraClrSchemeLst>
    <a:extraClrScheme>
      <a:clrScheme name="sel2006-whi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l2006-whi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l2006-whi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l2006-whi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l2006-whi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l2006-whi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l2006-whi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l2006-whi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l2006-whi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l2006-whi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l2006-whi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l2006-whi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l2006-white 13">
        <a:dk1>
          <a:srgbClr val="000000"/>
        </a:dk1>
        <a:lt1>
          <a:srgbClr val="FFFFFF"/>
        </a:lt1>
        <a:dk2>
          <a:srgbClr val="000000"/>
        </a:dk2>
        <a:lt2>
          <a:srgbClr val="EDEDFF"/>
        </a:lt2>
        <a:accent1>
          <a:srgbClr val="BBE0E3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0000E7"/>
        </a:accent6>
        <a:hlink>
          <a:srgbClr val="003366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19545</TotalTime>
  <Words>2081</Words>
  <Application>Microsoft Office PowerPoint</Application>
  <PresentationFormat>画面に合わせる (4:3)</PresentationFormat>
  <Paragraphs>538</Paragraphs>
  <Slides>24</Slides>
  <Notes>8</Notes>
  <HiddenSlides>0</HiddenSlides>
  <MMClips>0</MMClips>
  <ScaleCrop>false</ScaleCrop>
  <HeadingPairs>
    <vt:vector size="6" baseType="variant"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24</vt:i4>
      </vt:variant>
    </vt:vector>
  </HeadingPairs>
  <TitlesOfParts>
    <vt:vector size="26" baseType="lpstr">
      <vt:lpstr>sel2006-white</vt:lpstr>
      <vt:lpstr>数式</vt:lpstr>
      <vt:lpstr>TF-IDF法とLSHアルゴリズムを用いた 関数単位のコードクローン検出法</vt:lpstr>
      <vt:lpstr>コードクローン</vt:lpstr>
      <vt:lpstr>コードクローンの定義 [1]</vt:lpstr>
      <vt:lpstr>コードクローン：タイプ1</vt:lpstr>
      <vt:lpstr>コードクローン：タイプ2</vt:lpstr>
      <vt:lpstr>コードクローン：タイプ3</vt:lpstr>
      <vt:lpstr>コードクローン：タイプ4</vt:lpstr>
      <vt:lpstr>コードクローン検出の目的</vt:lpstr>
      <vt:lpstr>既存のコードクローン検出手法</vt:lpstr>
      <vt:lpstr>提案手法の概要</vt:lpstr>
      <vt:lpstr>検出アルゴリズム</vt:lpstr>
      <vt:lpstr>STEP1：ワードの抽出</vt:lpstr>
      <vt:lpstr>STEP2：特徴ベクトルの計算</vt:lpstr>
      <vt:lpstr>STEP3：特徴ベクトルのクラスタリング</vt:lpstr>
      <vt:lpstr>STEP4: ベクトル間の類似度計算</vt:lpstr>
      <vt:lpstr>評価実験</vt:lpstr>
      <vt:lpstr>実験1：検出性の評価</vt:lpstr>
      <vt:lpstr>実験2：既存手法との比較</vt:lpstr>
      <vt:lpstr>検出精度の比較結果</vt:lpstr>
      <vt:lpstr>検出時間の比較結果</vt:lpstr>
      <vt:lpstr>実験3：コードクローンの実例(1/2)</vt:lpstr>
      <vt:lpstr>実験3：コードクローンの実例(2/2)</vt:lpstr>
      <vt:lpstr>まとめと今後の課題</vt:lpstr>
      <vt:lpstr>ご清聴ありがとうございました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ソードコードの編集に基づいた コードクローンの分類とその分析システム</dc:title>
  <dc:creator>Yamanaka</dc:creator>
  <cp:lastModifiedBy>y-yuki</cp:lastModifiedBy>
  <cp:revision>721</cp:revision>
  <cp:lastPrinted>2013-10-17T04:32:36Z</cp:lastPrinted>
  <dcterms:created xsi:type="dcterms:W3CDTF">2012-02-11T07:01:38Z</dcterms:created>
  <dcterms:modified xsi:type="dcterms:W3CDTF">2014-02-21T05:24:18Z</dcterms:modified>
</cp:coreProperties>
</file>