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256" r:id="rId2"/>
    <p:sldId id="258" r:id="rId3"/>
    <p:sldId id="306" r:id="rId4"/>
    <p:sldId id="307" r:id="rId5"/>
    <p:sldId id="261" r:id="rId6"/>
    <p:sldId id="318" r:id="rId7"/>
    <p:sldId id="263" r:id="rId8"/>
    <p:sldId id="264" r:id="rId9"/>
    <p:sldId id="308" r:id="rId10"/>
    <p:sldId id="265" r:id="rId11"/>
    <p:sldId id="302" r:id="rId12"/>
    <p:sldId id="303" r:id="rId13"/>
    <p:sldId id="304" r:id="rId14"/>
    <p:sldId id="267" r:id="rId15"/>
    <p:sldId id="290" r:id="rId16"/>
    <p:sldId id="317" r:id="rId17"/>
    <p:sldId id="291" r:id="rId18"/>
    <p:sldId id="292" r:id="rId19"/>
    <p:sldId id="296" r:id="rId20"/>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D6D"/>
    <a:srgbClr val="FFAFAF"/>
    <a:srgbClr val="97E4FF"/>
    <a:srgbClr val="FFE9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33" autoAdjust="0"/>
  </p:normalViewPr>
  <p:slideViewPr>
    <p:cSldViewPr>
      <p:cViewPr varScale="1">
        <p:scale>
          <a:sx n="112" d="100"/>
          <a:sy n="112" d="100"/>
        </p:scale>
        <p:origin x="-1590" y="-48"/>
      </p:cViewPr>
      <p:guideLst>
        <p:guide orient="horz" pos="2160"/>
        <p:guide pos="2880"/>
      </p:guideLst>
    </p:cSldViewPr>
  </p:slideViewPr>
  <p:notesTextViewPr>
    <p:cViewPr>
      <p:scale>
        <a:sx n="100" d="100"/>
        <a:sy n="100" d="100"/>
      </p:scale>
      <p:origin x="0" y="119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7D1237DB-3462-4E7C-9BAB-79C18943EDF3}" type="datetimeFigureOut">
              <a:rPr kumimoji="1" lang="ja-JP" altLang="en-US" smtClean="0"/>
              <a:t>2014/2/28</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D42C8837-05C5-4C2F-A063-8B108A76472A}" type="slidenum">
              <a:rPr kumimoji="1" lang="ja-JP" altLang="en-US" smtClean="0"/>
              <a:t>‹#›</a:t>
            </a:fld>
            <a:endParaRPr kumimoji="1" lang="ja-JP" altLang="en-US"/>
          </a:p>
        </p:txBody>
      </p:sp>
    </p:spTree>
    <p:extLst>
      <p:ext uri="{BB962C8B-B14F-4D97-AF65-F5344CB8AC3E}">
        <p14:creationId xmlns:p14="http://schemas.microsoft.com/office/powerpoint/2010/main" val="18191223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D13BB7AD-4B5A-4C4A-B01D-8D43CC464283}" type="datetimeFigureOut">
              <a:rPr kumimoji="1" lang="ja-JP" altLang="en-US" smtClean="0"/>
              <a:t>2014/2/28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3537"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3BC9679E-FA76-4918-8DAD-1FA8C7F97687}" type="slidenum">
              <a:rPr kumimoji="1" lang="ja-JP" altLang="en-US" smtClean="0"/>
              <a:t>‹#›</a:t>
            </a:fld>
            <a:endParaRPr kumimoji="1" lang="ja-JP" altLang="en-US"/>
          </a:p>
        </p:txBody>
      </p:sp>
    </p:spTree>
    <p:extLst>
      <p:ext uri="{BB962C8B-B14F-4D97-AF65-F5344CB8AC3E}">
        <p14:creationId xmlns:p14="http://schemas.microsoft.com/office/powerpoint/2010/main" val="22164519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3BC9679E-FA76-4918-8DAD-1FA8C7F97687}" type="slidenum">
              <a:rPr kumimoji="1" lang="ja-JP" altLang="en-US" smtClean="0"/>
              <a:t>5</a:t>
            </a:fld>
            <a:endParaRPr kumimoji="1" lang="ja-JP" altLang="en-US"/>
          </a:p>
        </p:txBody>
      </p:sp>
    </p:spTree>
    <p:extLst>
      <p:ext uri="{BB962C8B-B14F-4D97-AF65-F5344CB8AC3E}">
        <p14:creationId xmlns:p14="http://schemas.microsoft.com/office/powerpoint/2010/main" val="1680940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3BC9679E-FA76-4918-8DAD-1FA8C7F97687}" type="slidenum">
              <a:rPr kumimoji="1" lang="ja-JP" altLang="en-US" smtClean="0"/>
              <a:t>6</a:t>
            </a:fld>
            <a:endParaRPr kumimoji="1" lang="ja-JP" altLang="en-US"/>
          </a:p>
        </p:txBody>
      </p:sp>
    </p:spTree>
    <p:extLst>
      <p:ext uri="{BB962C8B-B14F-4D97-AF65-F5344CB8AC3E}">
        <p14:creationId xmlns:p14="http://schemas.microsoft.com/office/powerpoint/2010/main" val="3728079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3BC9679E-FA76-4918-8DAD-1FA8C7F97687}" type="slidenum">
              <a:rPr kumimoji="1" lang="ja-JP" altLang="en-US" smtClean="0"/>
              <a:t>16</a:t>
            </a:fld>
            <a:endParaRPr kumimoji="1" lang="ja-JP" altLang="en-US"/>
          </a:p>
        </p:txBody>
      </p:sp>
    </p:spTree>
    <p:extLst>
      <p:ext uri="{BB962C8B-B14F-4D97-AF65-F5344CB8AC3E}">
        <p14:creationId xmlns:p14="http://schemas.microsoft.com/office/powerpoint/2010/main" val="11398265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fld id="{E90ED720-0104-4369-84BC-D37694168613}" type="datetimeFigureOut">
              <a:rPr kumimoji="1" lang="ja-JP" altLang="en-US" smtClean="0"/>
              <a:t>2014/2/28</a:t>
            </a:fld>
            <a:endParaRPr kumimoji="1" lang="ja-JP" altLang="en-US"/>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kumimoji="1" lang="ja-JP" altLang="en-US"/>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D2D8002D-B5B0-4BAC-B1F6-782DDCCE6D9C}" type="slidenum">
              <a:rPr kumimoji="1" lang="ja-JP" altLang="en-US" smtClean="0"/>
              <a:t>‹#›</a:t>
            </a:fld>
            <a:endParaRPr kumimoji="1" lang="ja-JP" altLang="en-US"/>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5.wmf"/><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3600" dirty="0" smtClean="0"/>
              <a:t>蓄積されたオブジェクトの動作履歴を用いた</a:t>
            </a:r>
            <a:r>
              <a:rPr kumimoji="1" lang="en-US" altLang="ja-JP" sz="3600" dirty="0" smtClean="0"/>
              <a:t/>
            </a:r>
            <a:br>
              <a:rPr kumimoji="1" lang="en-US" altLang="ja-JP" sz="3600" dirty="0" smtClean="0"/>
            </a:br>
            <a:r>
              <a:rPr kumimoji="1" lang="ja-JP" altLang="en-US" sz="3600" dirty="0" smtClean="0"/>
              <a:t>実行履歴削減手法の提案</a:t>
            </a:r>
            <a:endParaRPr kumimoji="1" lang="ja-JP" altLang="en-US" sz="3600" dirty="0"/>
          </a:p>
        </p:txBody>
      </p:sp>
      <p:sp>
        <p:nvSpPr>
          <p:cNvPr id="3" name="サブタイトル 2"/>
          <p:cNvSpPr>
            <a:spLocks noGrp="1"/>
          </p:cNvSpPr>
          <p:nvPr>
            <p:ph type="subTitle" idx="1"/>
          </p:nvPr>
        </p:nvSpPr>
        <p:spPr/>
        <p:txBody>
          <a:bodyPr/>
          <a:lstStyle/>
          <a:p>
            <a:r>
              <a:rPr lang="ja-JP" altLang="en-US" dirty="0"/>
              <a:t>博士前期課程 </a:t>
            </a:r>
            <a:r>
              <a:rPr lang="en-US" altLang="ja-JP" dirty="0"/>
              <a:t>2</a:t>
            </a:r>
            <a:r>
              <a:rPr lang="ja-JP" altLang="en-US" dirty="0"/>
              <a:t>年</a:t>
            </a:r>
            <a:endParaRPr lang="en-US" altLang="ja-JP" dirty="0"/>
          </a:p>
          <a:p>
            <a:r>
              <a:rPr lang="ja-JP" altLang="en-US" dirty="0" smtClean="0"/>
              <a:t>コンピュータサイエンス専攻</a:t>
            </a:r>
            <a:endParaRPr lang="en-US" altLang="ja-JP" dirty="0" smtClean="0"/>
          </a:p>
          <a:p>
            <a:r>
              <a:rPr lang="ja-JP" altLang="en-US" dirty="0"/>
              <a:t>井上</a:t>
            </a:r>
            <a:r>
              <a:rPr lang="ja-JP" altLang="en-US" dirty="0" smtClean="0"/>
              <a:t>研究室　</a:t>
            </a:r>
            <a:r>
              <a:rPr kumimoji="1" lang="ja-JP" altLang="en-US" dirty="0" smtClean="0"/>
              <a:t>脇阪 大輝</a:t>
            </a:r>
            <a:endParaRPr kumimoji="1" lang="ja-JP" altLang="en-US" dirty="0"/>
          </a:p>
        </p:txBody>
      </p:sp>
    </p:spTree>
    <p:extLst>
      <p:ext uri="{BB962C8B-B14F-4D97-AF65-F5344CB8AC3E}">
        <p14:creationId xmlns:p14="http://schemas.microsoft.com/office/powerpoint/2010/main" val="3866831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オブジェクトの動作の比較</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プログラム実行中に出現したオブジェクトへのメソッド呼出しを比較対象のオートマトンへ</a:t>
            </a:r>
            <a:r>
              <a:rPr lang="ja-JP" altLang="en-US" dirty="0" smtClean="0"/>
              <a:t>入力する</a:t>
            </a:r>
            <a:endParaRPr lang="en-US" altLang="ja-JP" dirty="0" smtClean="0"/>
          </a:p>
          <a:p>
            <a:pPr lvl="1"/>
            <a:r>
              <a:rPr kumimoji="1" lang="ja-JP" altLang="en-US" dirty="0" smtClean="0"/>
              <a:t>状態遷移が可能な間はオートマトンと一致</a:t>
            </a:r>
            <a:endParaRPr kumimoji="1" lang="en-US" altLang="ja-JP" dirty="0" smtClean="0"/>
          </a:p>
          <a:p>
            <a:pPr lvl="1"/>
            <a:r>
              <a:rPr lang="ja-JP" altLang="en-US" dirty="0"/>
              <a:t>状態</a:t>
            </a:r>
            <a:r>
              <a:rPr lang="ja-JP" altLang="en-US" dirty="0" smtClean="0"/>
              <a:t>遷移ができなかったあとは不一致</a:t>
            </a:r>
            <a:endParaRPr kumimoji="1" lang="en-US" altLang="ja-JP" dirty="0" smtClean="0"/>
          </a:p>
        </p:txBody>
      </p:sp>
      <p:sp>
        <p:nvSpPr>
          <p:cNvPr id="22" name="四角形吹き出し 21"/>
          <p:cNvSpPr/>
          <p:nvPr/>
        </p:nvSpPr>
        <p:spPr bwMode="auto">
          <a:xfrm>
            <a:off x="5364088" y="3857560"/>
            <a:ext cx="2016224" cy="947643"/>
          </a:xfrm>
          <a:prstGeom prst="wedgeRectCallout">
            <a:avLst>
              <a:gd name="adj1" fmla="val 64707"/>
              <a:gd name="adj2" fmla="val 5157"/>
            </a:avLst>
          </a:prstGeom>
          <a:solidFill>
            <a:srgbClr val="97E4FF"/>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1. push#3</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dirty="0" smtClean="0">
                <a:latin typeface="Times New Roman" pitchFamily="18" charset="0"/>
                <a:ea typeface="ＭＳ Ｐゴシック" pitchFamily="50" charset="-128"/>
              </a:rPr>
              <a:t>2. push#3</a:t>
            </a: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3. isEmpty#6</a:t>
            </a:r>
            <a:endPar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 name="テキスト ボックス 23"/>
          <p:cNvSpPr txBox="1"/>
          <p:nvPr/>
        </p:nvSpPr>
        <p:spPr>
          <a:xfrm>
            <a:off x="7308304" y="4602614"/>
            <a:ext cx="1648208" cy="338554"/>
          </a:xfrm>
          <a:prstGeom prst="rect">
            <a:avLst/>
          </a:prstGeom>
          <a:noFill/>
          <a:ln>
            <a:noFill/>
          </a:ln>
        </p:spPr>
        <p:txBody>
          <a:bodyPr wrap="none" rtlCol="0">
            <a:spAutoFit/>
          </a:bodyPr>
          <a:lstStyle/>
          <a:p>
            <a:r>
              <a:rPr lang="ja-JP" altLang="en-US" sz="1600" b="1" dirty="0" smtClean="0">
                <a:solidFill>
                  <a:srgbClr val="0070C0"/>
                </a:solidFill>
              </a:rPr>
              <a:t>一致している</a:t>
            </a:r>
            <a:r>
              <a:rPr kumimoji="1" lang="ja-JP" altLang="en-US" sz="1600" b="1" dirty="0" smtClean="0">
                <a:solidFill>
                  <a:srgbClr val="0070C0"/>
                </a:solidFill>
              </a:rPr>
              <a:t>動作</a:t>
            </a:r>
            <a:endParaRPr kumimoji="1" lang="ja-JP" altLang="en-US" sz="1600" b="1" dirty="0">
              <a:solidFill>
                <a:srgbClr val="0070C0"/>
              </a:solidFill>
            </a:endParaRPr>
          </a:p>
        </p:txBody>
      </p:sp>
      <p:sp>
        <p:nvSpPr>
          <p:cNvPr id="25" name="四角形吹き出し 24"/>
          <p:cNvSpPr/>
          <p:nvPr/>
        </p:nvSpPr>
        <p:spPr bwMode="auto">
          <a:xfrm>
            <a:off x="5364088" y="5107584"/>
            <a:ext cx="2016224" cy="947643"/>
          </a:xfrm>
          <a:prstGeom prst="wedgeRectCallout">
            <a:avLst>
              <a:gd name="adj1" fmla="val 65571"/>
              <a:gd name="adj2" fmla="val -14087"/>
            </a:avLst>
          </a:prstGeom>
          <a:solidFill>
            <a:srgbClr val="FFAFAF"/>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Times New Roman" pitchFamily="18" charset="0"/>
                <a:ea typeface="ＭＳ Ｐゴシック" pitchFamily="50" charset="-128"/>
              </a:rPr>
              <a:t>1. isEmpty#6</a:t>
            </a:r>
            <a:endPar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6" name="テキスト ボックス 25"/>
          <p:cNvSpPr txBox="1"/>
          <p:nvPr/>
        </p:nvSpPr>
        <p:spPr>
          <a:xfrm>
            <a:off x="7128729" y="6042774"/>
            <a:ext cx="1835759" cy="338554"/>
          </a:xfrm>
          <a:prstGeom prst="rect">
            <a:avLst/>
          </a:prstGeom>
          <a:noFill/>
        </p:spPr>
        <p:txBody>
          <a:bodyPr wrap="none" rtlCol="0">
            <a:spAutoFit/>
          </a:bodyPr>
          <a:lstStyle/>
          <a:p>
            <a:r>
              <a:rPr lang="ja-JP" altLang="en-US" sz="1600" b="1" dirty="0">
                <a:solidFill>
                  <a:srgbClr val="FF6D6D"/>
                </a:solidFill>
              </a:rPr>
              <a:t>一致して</a:t>
            </a:r>
            <a:r>
              <a:rPr lang="ja-JP" altLang="en-US" sz="1600" b="1" dirty="0" smtClean="0">
                <a:solidFill>
                  <a:srgbClr val="FF6D6D"/>
                </a:solidFill>
              </a:rPr>
              <a:t>いない</a:t>
            </a:r>
            <a:r>
              <a:rPr kumimoji="1" lang="ja-JP" altLang="en-US" sz="1600" b="1" dirty="0" smtClean="0">
                <a:solidFill>
                  <a:srgbClr val="FF6D6D"/>
                </a:solidFill>
              </a:rPr>
              <a:t>動作</a:t>
            </a:r>
            <a:endParaRPr kumimoji="1" lang="ja-JP" altLang="en-US" sz="1600" b="1" dirty="0">
              <a:solidFill>
                <a:srgbClr val="FF6D6D"/>
              </a:solidFill>
            </a:endParaRPr>
          </a:p>
        </p:txBody>
      </p:sp>
      <p:sp>
        <p:nvSpPr>
          <p:cNvPr id="27" name="テキスト ボックス 26"/>
          <p:cNvSpPr txBox="1"/>
          <p:nvPr/>
        </p:nvSpPr>
        <p:spPr>
          <a:xfrm>
            <a:off x="611560" y="5816297"/>
            <a:ext cx="3780202" cy="276999"/>
          </a:xfrm>
          <a:prstGeom prst="rect">
            <a:avLst/>
          </a:prstGeom>
          <a:noFill/>
        </p:spPr>
        <p:txBody>
          <a:bodyPr wrap="none" rtlCol="0">
            <a:spAutoFit/>
          </a:bodyPr>
          <a:lstStyle/>
          <a:p>
            <a:r>
              <a:rPr lang="ja-JP" altLang="en-US" sz="1200" b="1" dirty="0"/>
              <a:t>事前</a:t>
            </a:r>
            <a:r>
              <a:rPr lang="ja-JP" altLang="en-US" sz="1200" b="1" dirty="0" smtClean="0"/>
              <a:t>の実行で得られたオブジェクトの動作を表すオートマトン</a:t>
            </a:r>
            <a:endParaRPr kumimoji="1" lang="ja-JP" altLang="en-US" sz="1200" b="1" dirty="0"/>
          </a:p>
        </p:txBody>
      </p:sp>
      <p:grpSp>
        <p:nvGrpSpPr>
          <p:cNvPr id="45" name="グループ化 44"/>
          <p:cNvGrpSpPr/>
          <p:nvPr/>
        </p:nvGrpSpPr>
        <p:grpSpPr>
          <a:xfrm>
            <a:off x="395536" y="3852628"/>
            <a:ext cx="4032448" cy="1886146"/>
            <a:chOff x="4139952" y="3068959"/>
            <a:chExt cx="4464496" cy="2088233"/>
          </a:xfrm>
        </p:grpSpPr>
        <p:sp>
          <p:nvSpPr>
            <p:cNvPr id="61" name="正方形/長方形 60"/>
            <p:cNvSpPr/>
            <p:nvPr/>
          </p:nvSpPr>
          <p:spPr bwMode="auto">
            <a:xfrm>
              <a:off x="4139952" y="3068959"/>
              <a:ext cx="4464496" cy="2088233"/>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6" name="円/楕円 45"/>
            <p:cNvSpPr/>
            <p:nvPr/>
          </p:nvSpPr>
          <p:spPr bwMode="auto">
            <a:xfrm>
              <a:off x="4355976" y="378443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7" name="円/楕円 46"/>
            <p:cNvSpPr/>
            <p:nvPr/>
          </p:nvSpPr>
          <p:spPr bwMode="auto">
            <a:xfrm>
              <a:off x="5580112" y="378006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8" name="直線矢印コネクタ 47"/>
            <p:cNvCxnSpPr>
              <a:stCxn id="46" idx="6"/>
              <a:endCxn id="47" idx="2"/>
            </p:cNvCxnSpPr>
            <p:nvPr/>
          </p:nvCxnSpPr>
          <p:spPr bwMode="auto">
            <a:xfrm flipV="1">
              <a:off x="4932040" y="4068096"/>
              <a:ext cx="648072" cy="437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49" name="テキスト ボックス 48"/>
            <p:cNvSpPr txBox="1"/>
            <p:nvPr/>
          </p:nvSpPr>
          <p:spPr>
            <a:xfrm>
              <a:off x="4801263" y="3589150"/>
              <a:ext cx="948074" cy="374828"/>
            </a:xfrm>
            <a:prstGeom prst="rect">
              <a:avLst/>
            </a:prstGeom>
            <a:noFill/>
          </p:spPr>
          <p:txBody>
            <a:bodyPr wrap="none" rtlCol="0">
              <a:spAutoFit/>
            </a:bodyPr>
            <a:lstStyle/>
            <a:p>
              <a:r>
                <a:rPr kumimoji="1" lang="en-US" altLang="ja-JP" sz="1600" dirty="0" smtClean="0"/>
                <a:t>push#3</a:t>
              </a:r>
              <a:endParaRPr kumimoji="1" lang="ja-JP" altLang="en-US" sz="1600" dirty="0"/>
            </a:p>
          </p:txBody>
        </p:sp>
        <p:sp>
          <p:nvSpPr>
            <p:cNvPr id="50" name="テキスト ボックス 49"/>
            <p:cNvSpPr txBox="1"/>
            <p:nvPr/>
          </p:nvSpPr>
          <p:spPr>
            <a:xfrm>
              <a:off x="5895386" y="3589150"/>
              <a:ext cx="1263980" cy="374828"/>
            </a:xfrm>
            <a:prstGeom prst="rect">
              <a:avLst/>
            </a:prstGeom>
            <a:noFill/>
          </p:spPr>
          <p:txBody>
            <a:bodyPr wrap="none" rtlCol="0">
              <a:spAutoFit/>
            </a:bodyPr>
            <a:lstStyle/>
            <a:p>
              <a:r>
                <a:rPr kumimoji="1" lang="en-US" altLang="ja-JP" sz="1600" dirty="0" smtClean="0"/>
                <a:t>isEmpty</a:t>
              </a:r>
              <a:r>
                <a:rPr lang="en-US" altLang="ja-JP" sz="1600" dirty="0" smtClean="0"/>
                <a:t>#6</a:t>
              </a:r>
              <a:endParaRPr kumimoji="1" lang="ja-JP" altLang="en-US" sz="1600" dirty="0"/>
            </a:p>
          </p:txBody>
        </p:sp>
        <p:cxnSp>
          <p:nvCxnSpPr>
            <p:cNvPr id="51" name="直線矢印コネクタ 50"/>
            <p:cNvCxnSpPr>
              <a:stCxn id="47" idx="6"/>
              <a:endCxn id="62" idx="2"/>
            </p:cNvCxnSpPr>
            <p:nvPr/>
          </p:nvCxnSpPr>
          <p:spPr bwMode="auto">
            <a:xfrm>
              <a:off x="6156176" y="4068096"/>
              <a:ext cx="612068"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52" name="テキスト ボックス 51"/>
            <p:cNvSpPr txBox="1"/>
            <p:nvPr/>
          </p:nvSpPr>
          <p:spPr>
            <a:xfrm>
              <a:off x="7236296" y="3635732"/>
              <a:ext cx="834489" cy="374828"/>
            </a:xfrm>
            <a:prstGeom prst="rect">
              <a:avLst/>
            </a:prstGeom>
            <a:noFill/>
          </p:spPr>
          <p:txBody>
            <a:bodyPr wrap="none" rtlCol="0">
              <a:spAutoFit/>
            </a:bodyPr>
            <a:lstStyle/>
            <a:p>
              <a:r>
                <a:rPr kumimoji="1" lang="en-US" altLang="ja-JP" sz="1600" dirty="0" smtClean="0"/>
                <a:t>pop#7</a:t>
              </a:r>
              <a:endParaRPr kumimoji="1" lang="ja-JP" altLang="en-US" sz="1600" dirty="0"/>
            </a:p>
          </p:txBody>
        </p:sp>
        <p:cxnSp>
          <p:nvCxnSpPr>
            <p:cNvPr id="53" name="直線矢印コネクタ 52"/>
            <p:cNvCxnSpPr>
              <a:endCxn id="46" idx="0"/>
            </p:cNvCxnSpPr>
            <p:nvPr/>
          </p:nvCxnSpPr>
          <p:spPr bwMode="auto">
            <a:xfrm>
              <a:off x="4427984" y="3085094"/>
              <a:ext cx="216024" cy="69934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nvGrpSpPr>
            <p:cNvPr id="54" name="グループ化 53"/>
            <p:cNvGrpSpPr/>
            <p:nvPr/>
          </p:nvGrpSpPr>
          <p:grpSpPr>
            <a:xfrm>
              <a:off x="6768244" y="3780064"/>
              <a:ext cx="576064" cy="576064"/>
              <a:chOff x="8064388" y="3780064"/>
              <a:chExt cx="576064" cy="576064"/>
            </a:xfrm>
          </p:grpSpPr>
          <p:sp>
            <p:nvSpPr>
              <p:cNvPr id="62" name="円/楕円 61"/>
              <p:cNvSpPr/>
              <p:nvPr/>
            </p:nvSpPr>
            <p:spPr bwMode="auto">
              <a:xfrm>
                <a:off x="8064388" y="378006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3" name="円/楕円 62"/>
              <p:cNvSpPr/>
              <p:nvPr/>
            </p:nvSpPr>
            <p:spPr bwMode="auto">
              <a:xfrm>
                <a:off x="8140588" y="3856264"/>
                <a:ext cx="423664" cy="4236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55" name="円/楕円 54"/>
            <p:cNvSpPr/>
            <p:nvPr/>
          </p:nvSpPr>
          <p:spPr bwMode="auto">
            <a:xfrm>
              <a:off x="7884368" y="3789040"/>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6" name="直線矢印コネクタ 55"/>
            <p:cNvCxnSpPr>
              <a:stCxn id="62" idx="6"/>
              <a:endCxn id="55" idx="2"/>
            </p:cNvCxnSpPr>
            <p:nvPr/>
          </p:nvCxnSpPr>
          <p:spPr bwMode="auto">
            <a:xfrm>
              <a:off x="7344308" y="4068096"/>
              <a:ext cx="540060" cy="897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57" name="曲線コネクタ 56"/>
            <p:cNvCxnSpPr>
              <a:stCxn id="55" idx="4"/>
              <a:endCxn id="62" idx="4"/>
            </p:cNvCxnSpPr>
            <p:nvPr/>
          </p:nvCxnSpPr>
          <p:spPr bwMode="auto">
            <a:xfrm rot="5400000" flipH="1">
              <a:off x="7609850" y="3802554"/>
              <a:ext cx="8976" cy="1116124"/>
            </a:xfrm>
            <a:prstGeom prst="curvedConnector3">
              <a:avLst>
                <a:gd name="adj1" fmla="val -4412043"/>
              </a:avLst>
            </a:prstGeom>
            <a:solidFill>
              <a:schemeClr val="accent2"/>
            </a:solidFill>
            <a:ln w="9525" cap="flat" cmpd="sng" algn="ctr">
              <a:solidFill>
                <a:schemeClr val="tx1"/>
              </a:solidFill>
              <a:prstDash val="solid"/>
              <a:round/>
              <a:headEnd type="none" w="med" len="med"/>
              <a:tailEnd type="arrow"/>
            </a:ln>
            <a:effectLst/>
          </p:spPr>
        </p:cxnSp>
        <p:sp>
          <p:nvSpPr>
            <p:cNvPr id="58" name="テキスト ボックス 57"/>
            <p:cNvSpPr txBox="1"/>
            <p:nvPr/>
          </p:nvSpPr>
          <p:spPr>
            <a:xfrm>
              <a:off x="5436096" y="4653136"/>
              <a:ext cx="948074" cy="374828"/>
            </a:xfrm>
            <a:prstGeom prst="rect">
              <a:avLst/>
            </a:prstGeom>
            <a:noFill/>
          </p:spPr>
          <p:txBody>
            <a:bodyPr wrap="none" rtlCol="0">
              <a:spAutoFit/>
            </a:bodyPr>
            <a:lstStyle/>
            <a:p>
              <a:r>
                <a:rPr kumimoji="1" lang="en-US" altLang="ja-JP" sz="1600" dirty="0" smtClean="0"/>
                <a:t>push#3</a:t>
              </a:r>
              <a:endParaRPr kumimoji="1" lang="ja-JP" altLang="en-US" sz="1600" dirty="0"/>
            </a:p>
          </p:txBody>
        </p:sp>
        <p:sp>
          <p:nvSpPr>
            <p:cNvPr id="59" name="テキスト ボックス 58"/>
            <p:cNvSpPr txBox="1"/>
            <p:nvPr/>
          </p:nvSpPr>
          <p:spPr>
            <a:xfrm>
              <a:off x="7054532" y="4725144"/>
              <a:ext cx="1263980" cy="374828"/>
            </a:xfrm>
            <a:prstGeom prst="rect">
              <a:avLst/>
            </a:prstGeom>
            <a:noFill/>
          </p:spPr>
          <p:txBody>
            <a:bodyPr wrap="none" rtlCol="0">
              <a:spAutoFit/>
            </a:bodyPr>
            <a:lstStyle/>
            <a:p>
              <a:r>
                <a:rPr kumimoji="1" lang="en-US" altLang="ja-JP" sz="1600" dirty="0" smtClean="0"/>
                <a:t>isEmpty</a:t>
              </a:r>
              <a:r>
                <a:rPr lang="en-US" altLang="ja-JP" sz="1600" dirty="0" smtClean="0"/>
                <a:t>#6</a:t>
              </a:r>
              <a:endParaRPr kumimoji="1" lang="ja-JP" altLang="en-US" sz="1600" dirty="0"/>
            </a:p>
          </p:txBody>
        </p:sp>
        <p:cxnSp>
          <p:nvCxnSpPr>
            <p:cNvPr id="60" name="曲線コネクタ 59"/>
            <p:cNvCxnSpPr>
              <a:stCxn id="47" idx="5"/>
              <a:endCxn id="47" idx="3"/>
            </p:cNvCxnSpPr>
            <p:nvPr/>
          </p:nvCxnSpPr>
          <p:spPr bwMode="auto">
            <a:xfrm rot="5400000">
              <a:off x="5868144" y="4068096"/>
              <a:ext cx="12700" cy="407338"/>
            </a:xfrm>
            <a:prstGeom prst="curvedConnector3">
              <a:avLst>
                <a:gd name="adj1" fmla="val 3579772"/>
              </a:avLst>
            </a:prstGeom>
            <a:solidFill>
              <a:schemeClr val="accent2"/>
            </a:solidFill>
            <a:ln w="9525" cap="flat" cmpd="sng" algn="ctr">
              <a:solidFill>
                <a:schemeClr val="tx1"/>
              </a:solidFill>
              <a:prstDash val="solid"/>
              <a:round/>
              <a:headEnd type="none" w="med" len="med"/>
              <a:tailEnd type="arrow"/>
            </a:ln>
            <a:effectLst/>
          </p:spPr>
        </p:cxnSp>
      </p:grpSp>
      <p:sp>
        <p:nvSpPr>
          <p:cNvPr id="4" name="円/楕円 3"/>
          <p:cNvSpPr/>
          <p:nvPr/>
        </p:nvSpPr>
        <p:spPr bwMode="auto">
          <a:xfrm>
            <a:off x="7852139" y="4028672"/>
            <a:ext cx="308722" cy="308722"/>
          </a:xfrm>
          <a:prstGeom prst="ellipse">
            <a:avLst/>
          </a:prstGeom>
          <a:solidFill>
            <a:srgbClr val="97E4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9" name="円/楕円 28"/>
          <p:cNvSpPr/>
          <p:nvPr/>
        </p:nvSpPr>
        <p:spPr bwMode="auto">
          <a:xfrm>
            <a:off x="7852139" y="5348537"/>
            <a:ext cx="308722" cy="308722"/>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2739992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実行履歴の削減例</a:t>
            </a:r>
            <a:r>
              <a:rPr kumimoji="1" lang="en-US" altLang="ja-JP" dirty="0" smtClean="0"/>
              <a:t>(1/3)</a:t>
            </a:r>
            <a:endParaRPr kumimoji="1" lang="ja-JP" altLang="en-US" dirty="0"/>
          </a:p>
        </p:txBody>
      </p:sp>
      <p:sp>
        <p:nvSpPr>
          <p:cNvPr id="26" name="テキスト ボックス 25"/>
          <p:cNvSpPr txBox="1"/>
          <p:nvPr/>
        </p:nvSpPr>
        <p:spPr>
          <a:xfrm>
            <a:off x="275694" y="1340768"/>
            <a:ext cx="4224298" cy="3139321"/>
          </a:xfrm>
          <a:prstGeom prst="rect">
            <a:avLst/>
          </a:prstGeom>
          <a:solidFill>
            <a:schemeClr val="bg1"/>
          </a:solidFill>
          <a:ln>
            <a:solidFill>
              <a:schemeClr val="tx1"/>
            </a:solidFill>
          </a:ln>
        </p:spPr>
        <p:txBody>
          <a:bodyPr wrap="none" rtlCol="0">
            <a:spAutoFit/>
          </a:bodyPr>
          <a:lstStyle/>
          <a:p>
            <a:r>
              <a:rPr lang="en-US" altLang="ja-JP" dirty="0">
                <a:solidFill>
                  <a:srgbClr val="000000"/>
                </a:solidFill>
              </a:rPr>
              <a:t> </a:t>
            </a:r>
            <a:r>
              <a:rPr lang="en-US" altLang="ja-JP" dirty="0" smtClean="0">
                <a:solidFill>
                  <a:srgbClr val="000000"/>
                </a:solidFill>
              </a:rPr>
              <a:t>1:String </a:t>
            </a:r>
            <a:r>
              <a:rPr lang="en-US" altLang="ja-JP" dirty="0" err="1" smtClean="0">
                <a:solidFill>
                  <a:srgbClr val="000000"/>
                </a:solidFill>
              </a:rPr>
              <a:t>exp</a:t>
            </a:r>
            <a:r>
              <a:rPr lang="en-US" altLang="ja-JP" dirty="0" smtClean="0">
                <a:solidFill>
                  <a:srgbClr val="000000"/>
                </a:solidFill>
              </a:rPr>
              <a:t> = </a:t>
            </a:r>
            <a:r>
              <a:rPr lang="en-US" altLang="ja-JP" dirty="0" err="1" smtClean="0">
                <a:solidFill>
                  <a:srgbClr val="000000"/>
                </a:solidFill>
              </a:rPr>
              <a:t>argv</a:t>
            </a:r>
            <a:r>
              <a:rPr lang="en-US" altLang="ja-JP" dirty="0" smtClean="0">
                <a:solidFill>
                  <a:srgbClr val="000000"/>
                </a:solidFill>
              </a:rPr>
              <a:t>[0];</a:t>
            </a:r>
          </a:p>
          <a:p>
            <a:r>
              <a:rPr lang="en-US" altLang="ja-JP" dirty="0">
                <a:solidFill>
                  <a:srgbClr val="000000"/>
                </a:solidFill>
              </a:rPr>
              <a:t> </a:t>
            </a:r>
            <a:r>
              <a:rPr lang="en-US" altLang="ja-JP" dirty="0" smtClean="0">
                <a:solidFill>
                  <a:srgbClr val="000000"/>
                </a:solidFill>
              </a:rPr>
              <a:t>2:Stack stack = new Stack();</a:t>
            </a:r>
          </a:p>
          <a:p>
            <a:r>
              <a:rPr lang="en-US" altLang="ja-JP" dirty="0">
                <a:solidFill>
                  <a:srgbClr val="000000"/>
                </a:solidFill>
              </a:rPr>
              <a:t> </a:t>
            </a:r>
            <a:r>
              <a:rPr lang="en-US" altLang="ja-JP" dirty="0" smtClean="0">
                <a:solidFill>
                  <a:srgbClr val="000000"/>
                </a:solidFill>
              </a:rPr>
              <a:t>3:for(</a:t>
            </a:r>
            <a:r>
              <a:rPr lang="en-US" altLang="ja-JP" dirty="0" err="1" smtClean="0">
                <a:solidFill>
                  <a:srgbClr val="000000"/>
                </a:solidFill>
              </a:rPr>
              <a:t>int</a:t>
            </a:r>
            <a:r>
              <a:rPr lang="en-US" altLang="ja-JP" dirty="0" smtClean="0">
                <a:solidFill>
                  <a:srgbClr val="000000"/>
                </a:solidFill>
              </a:rPr>
              <a:t> </a:t>
            </a:r>
            <a:r>
              <a:rPr lang="en-US" altLang="ja-JP" dirty="0" err="1" smtClean="0">
                <a:solidFill>
                  <a:srgbClr val="000000"/>
                </a:solidFill>
              </a:rPr>
              <a:t>i</a:t>
            </a:r>
            <a:r>
              <a:rPr lang="en-US" altLang="ja-JP" dirty="0" smtClean="0">
                <a:solidFill>
                  <a:srgbClr val="000000"/>
                </a:solidFill>
              </a:rPr>
              <a:t>=0;i&lt;</a:t>
            </a:r>
            <a:r>
              <a:rPr lang="en-US" altLang="ja-JP" dirty="0" err="1" smtClean="0">
                <a:solidFill>
                  <a:srgbClr val="000000"/>
                </a:solidFill>
              </a:rPr>
              <a:t>exp.length</a:t>
            </a:r>
            <a:r>
              <a:rPr lang="en-US" altLang="ja-JP" dirty="0" smtClean="0">
                <a:solidFill>
                  <a:srgbClr val="000000"/>
                </a:solidFill>
              </a:rPr>
              <a:t>();</a:t>
            </a:r>
            <a:r>
              <a:rPr lang="en-US" altLang="ja-JP" dirty="0" err="1" smtClean="0">
                <a:solidFill>
                  <a:srgbClr val="000000"/>
                </a:solidFill>
              </a:rPr>
              <a:t>i</a:t>
            </a:r>
            <a:r>
              <a:rPr lang="en-US" altLang="ja-JP" dirty="0" smtClean="0">
                <a:solidFill>
                  <a:srgbClr val="000000"/>
                </a:solidFill>
              </a:rPr>
              <a:t>++){</a:t>
            </a:r>
          </a:p>
          <a:p>
            <a:r>
              <a:rPr lang="en-US" altLang="ja-JP" dirty="0" smtClean="0">
                <a:solidFill>
                  <a:srgbClr val="000000"/>
                </a:solidFill>
              </a:rPr>
              <a:t> 4:  char c = </a:t>
            </a:r>
            <a:r>
              <a:rPr lang="en-US" altLang="ja-JP" dirty="0" err="1" smtClean="0">
                <a:solidFill>
                  <a:srgbClr val="000000"/>
                </a:solidFill>
              </a:rPr>
              <a:t>exp.charAt</a:t>
            </a:r>
            <a:r>
              <a:rPr lang="en-US" altLang="ja-JP" dirty="0" smtClean="0">
                <a:solidFill>
                  <a:srgbClr val="000000"/>
                </a:solidFill>
              </a:rPr>
              <a:t>(</a:t>
            </a:r>
            <a:r>
              <a:rPr lang="en-US" altLang="ja-JP" dirty="0" err="1" smtClean="0">
                <a:solidFill>
                  <a:srgbClr val="000000"/>
                </a:solidFill>
              </a:rPr>
              <a:t>i</a:t>
            </a:r>
            <a:r>
              <a:rPr lang="en-US" altLang="ja-JP" dirty="0" smtClean="0">
                <a:solidFill>
                  <a:srgbClr val="000000"/>
                </a:solidFill>
              </a:rPr>
              <a:t>);</a:t>
            </a:r>
          </a:p>
          <a:p>
            <a:r>
              <a:rPr lang="en-US" altLang="ja-JP" dirty="0" smtClean="0">
                <a:solidFill>
                  <a:srgbClr val="000000"/>
                </a:solidFill>
              </a:rPr>
              <a:t> 5:  if(c==‘+’){</a:t>
            </a:r>
          </a:p>
          <a:p>
            <a:r>
              <a:rPr lang="en-US" altLang="ja-JP" dirty="0" smtClean="0">
                <a:solidFill>
                  <a:srgbClr val="000000"/>
                </a:solidFill>
              </a:rPr>
              <a:t> 6:    add(stack);</a:t>
            </a:r>
          </a:p>
          <a:p>
            <a:r>
              <a:rPr lang="en-US" altLang="ja-JP" dirty="0" smtClean="0">
                <a:solidFill>
                  <a:srgbClr val="000000"/>
                </a:solidFill>
              </a:rPr>
              <a:t> 7:  }else{</a:t>
            </a:r>
          </a:p>
          <a:p>
            <a:r>
              <a:rPr lang="en-US" altLang="ja-JP" dirty="0" smtClean="0">
                <a:solidFill>
                  <a:srgbClr val="000000"/>
                </a:solidFill>
              </a:rPr>
              <a:t> 8:    </a:t>
            </a:r>
            <a:r>
              <a:rPr lang="en-US" altLang="ja-JP" dirty="0" err="1" smtClean="0">
                <a:solidFill>
                  <a:srgbClr val="000000"/>
                </a:solidFill>
              </a:rPr>
              <a:t>stack.push</a:t>
            </a:r>
            <a:r>
              <a:rPr lang="en-US" altLang="ja-JP" dirty="0" smtClean="0">
                <a:solidFill>
                  <a:srgbClr val="000000"/>
                </a:solidFill>
              </a:rPr>
              <a:t>(</a:t>
            </a:r>
            <a:r>
              <a:rPr lang="en-US" altLang="ja-JP" dirty="0" err="1" smtClean="0">
                <a:solidFill>
                  <a:srgbClr val="000000"/>
                </a:solidFill>
              </a:rPr>
              <a:t>Character.digit</a:t>
            </a:r>
            <a:r>
              <a:rPr lang="en-US" altLang="ja-JP" dirty="0" smtClean="0">
                <a:solidFill>
                  <a:srgbClr val="000000"/>
                </a:solidFill>
              </a:rPr>
              <a:t>(c, 10));</a:t>
            </a:r>
          </a:p>
          <a:p>
            <a:r>
              <a:rPr lang="en-US" altLang="ja-JP" dirty="0" smtClean="0">
                <a:solidFill>
                  <a:srgbClr val="000000"/>
                </a:solidFill>
              </a:rPr>
              <a:t> 9:  }</a:t>
            </a:r>
          </a:p>
          <a:p>
            <a:r>
              <a:rPr lang="en-US" altLang="ja-JP" dirty="0" smtClean="0">
                <a:solidFill>
                  <a:srgbClr val="000000"/>
                </a:solidFill>
              </a:rPr>
              <a:t>10:}</a:t>
            </a:r>
          </a:p>
          <a:p>
            <a:r>
              <a:rPr lang="en-US" altLang="ja-JP" dirty="0" smtClean="0">
                <a:solidFill>
                  <a:srgbClr val="000000"/>
                </a:solidFill>
              </a:rPr>
              <a:t>11:System.out.println(</a:t>
            </a:r>
            <a:r>
              <a:rPr lang="en-US" altLang="ja-JP" dirty="0" err="1" smtClean="0">
                <a:solidFill>
                  <a:srgbClr val="000000"/>
                </a:solidFill>
              </a:rPr>
              <a:t>stack.pop</a:t>
            </a:r>
            <a:r>
              <a:rPr lang="en-US" altLang="ja-JP" dirty="0" smtClean="0">
                <a:solidFill>
                  <a:srgbClr val="000000"/>
                </a:solidFill>
              </a:rPr>
              <a:t>());</a:t>
            </a:r>
          </a:p>
        </p:txBody>
      </p:sp>
      <p:sp>
        <p:nvSpPr>
          <p:cNvPr id="3" name="テキスト ボックス 2"/>
          <p:cNvSpPr txBox="1"/>
          <p:nvPr/>
        </p:nvSpPr>
        <p:spPr>
          <a:xfrm>
            <a:off x="4860032" y="1340767"/>
            <a:ext cx="4147289" cy="1754326"/>
          </a:xfrm>
          <a:prstGeom prst="rect">
            <a:avLst/>
          </a:prstGeom>
          <a:solidFill>
            <a:schemeClr val="bg1"/>
          </a:solidFill>
          <a:ln>
            <a:solidFill>
              <a:schemeClr val="tx1"/>
            </a:solidFill>
          </a:ln>
        </p:spPr>
        <p:txBody>
          <a:bodyPr wrap="none" rtlCol="0">
            <a:spAutoFit/>
          </a:bodyPr>
          <a:lstStyle/>
          <a:p>
            <a:r>
              <a:rPr lang="en-US" altLang="ja-JP" dirty="0" smtClean="0">
                <a:solidFill>
                  <a:srgbClr val="000000"/>
                </a:solidFill>
              </a:rPr>
              <a:t>14:static private void add(Stack stack){</a:t>
            </a:r>
          </a:p>
          <a:p>
            <a:r>
              <a:rPr lang="en-US" altLang="ja-JP" dirty="0" smtClean="0">
                <a:solidFill>
                  <a:srgbClr val="000000"/>
                </a:solidFill>
              </a:rPr>
              <a:t>15:  </a:t>
            </a:r>
            <a:r>
              <a:rPr lang="en-US" altLang="ja-JP" dirty="0" err="1" smtClean="0">
                <a:solidFill>
                  <a:srgbClr val="000000"/>
                </a:solidFill>
              </a:rPr>
              <a:t>int</a:t>
            </a:r>
            <a:r>
              <a:rPr lang="en-US" altLang="ja-JP" dirty="0" smtClean="0">
                <a:solidFill>
                  <a:srgbClr val="000000"/>
                </a:solidFill>
              </a:rPr>
              <a:t> a = </a:t>
            </a:r>
            <a:r>
              <a:rPr lang="en-US" altLang="ja-JP" dirty="0" err="1" smtClean="0">
                <a:solidFill>
                  <a:srgbClr val="000000"/>
                </a:solidFill>
              </a:rPr>
              <a:t>stack.pop</a:t>
            </a:r>
            <a:r>
              <a:rPr lang="en-US" altLang="ja-JP" dirty="0" smtClean="0">
                <a:solidFill>
                  <a:srgbClr val="000000"/>
                </a:solidFill>
              </a:rPr>
              <a:t>();</a:t>
            </a:r>
          </a:p>
          <a:p>
            <a:r>
              <a:rPr lang="en-US" altLang="ja-JP" dirty="0" smtClean="0">
                <a:solidFill>
                  <a:srgbClr val="000000"/>
                </a:solidFill>
              </a:rPr>
              <a:t>16:  </a:t>
            </a:r>
            <a:r>
              <a:rPr lang="en-US" altLang="ja-JP" dirty="0" err="1" smtClean="0">
                <a:solidFill>
                  <a:srgbClr val="000000"/>
                </a:solidFill>
              </a:rPr>
              <a:t>int</a:t>
            </a:r>
            <a:r>
              <a:rPr lang="en-US" altLang="ja-JP" dirty="0" smtClean="0">
                <a:solidFill>
                  <a:srgbClr val="000000"/>
                </a:solidFill>
              </a:rPr>
              <a:t> b = </a:t>
            </a:r>
            <a:r>
              <a:rPr lang="en-US" altLang="ja-JP" dirty="0" err="1" smtClean="0">
                <a:solidFill>
                  <a:srgbClr val="000000"/>
                </a:solidFill>
              </a:rPr>
              <a:t>stack.pop</a:t>
            </a:r>
            <a:r>
              <a:rPr lang="en-US" altLang="ja-JP" dirty="0" smtClean="0">
                <a:solidFill>
                  <a:srgbClr val="000000"/>
                </a:solidFill>
              </a:rPr>
              <a:t>();</a:t>
            </a:r>
          </a:p>
          <a:p>
            <a:r>
              <a:rPr lang="en-US" altLang="ja-JP" dirty="0" smtClean="0">
                <a:solidFill>
                  <a:srgbClr val="000000"/>
                </a:solidFill>
              </a:rPr>
              <a:t>17:  </a:t>
            </a:r>
            <a:r>
              <a:rPr lang="en-US" altLang="ja-JP" dirty="0" err="1" smtClean="0">
                <a:solidFill>
                  <a:srgbClr val="000000"/>
                </a:solidFill>
              </a:rPr>
              <a:t>stack.push</a:t>
            </a:r>
            <a:r>
              <a:rPr lang="en-US" altLang="ja-JP" dirty="0" smtClean="0">
                <a:solidFill>
                  <a:srgbClr val="000000"/>
                </a:solidFill>
              </a:rPr>
              <a:t>(</a:t>
            </a:r>
            <a:r>
              <a:rPr lang="en-US" altLang="ja-JP" dirty="0" err="1" smtClean="0">
                <a:solidFill>
                  <a:srgbClr val="000000"/>
                </a:solidFill>
              </a:rPr>
              <a:t>b+a</a:t>
            </a:r>
            <a:r>
              <a:rPr lang="en-US" altLang="ja-JP" dirty="0" smtClean="0">
                <a:solidFill>
                  <a:srgbClr val="000000"/>
                </a:solidFill>
              </a:rPr>
              <a:t>);</a:t>
            </a:r>
          </a:p>
          <a:p>
            <a:r>
              <a:rPr lang="en-US" altLang="ja-JP" dirty="0" smtClean="0">
                <a:solidFill>
                  <a:srgbClr val="000000"/>
                </a:solidFill>
              </a:rPr>
              <a:t>18:}</a:t>
            </a:r>
          </a:p>
          <a:p>
            <a:r>
              <a:rPr lang="en-US" altLang="ja-JP" dirty="0" smtClean="0">
                <a:solidFill>
                  <a:srgbClr val="000000"/>
                </a:solidFill>
              </a:rPr>
              <a:t>19:</a:t>
            </a:r>
            <a:endParaRPr lang="en-US" altLang="ja-JP" dirty="0">
              <a:solidFill>
                <a:srgbClr val="000000"/>
              </a:solidFill>
            </a:endParaRPr>
          </a:p>
        </p:txBody>
      </p:sp>
      <p:sp>
        <p:nvSpPr>
          <p:cNvPr id="30" name="テキスト ボックス 29"/>
          <p:cNvSpPr txBox="1"/>
          <p:nvPr/>
        </p:nvSpPr>
        <p:spPr>
          <a:xfrm>
            <a:off x="275694" y="4725144"/>
            <a:ext cx="6139822" cy="1077218"/>
          </a:xfrm>
          <a:prstGeom prst="rect">
            <a:avLst/>
          </a:prstGeom>
          <a:noFill/>
        </p:spPr>
        <p:txBody>
          <a:bodyPr wrap="none" rtlCol="0">
            <a:spAutoFit/>
          </a:bodyPr>
          <a:lstStyle/>
          <a:p>
            <a:r>
              <a:rPr lang="ja-JP" altLang="en-US" sz="3200" dirty="0" smtClean="0">
                <a:solidFill>
                  <a:srgbClr val="000000"/>
                </a:solidFill>
              </a:rPr>
              <a:t>逆ポーランド記法で与えられた数式を</a:t>
            </a:r>
            <a:endParaRPr lang="en-US" altLang="ja-JP" sz="3200" dirty="0" smtClean="0">
              <a:solidFill>
                <a:srgbClr val="000000"/>
              </a:solidFill>
            </a:endParaRPr>
          </a:p>
          <a:p>
            <a:r>
              <a:rPr lang="ja-JP" altLang="en-US" sz="3200" dirty="0" smtClean="0">
                <a:solidFill>
                  <a:srgbClr val="000000"/>
                </a:solidFill>
              </a:rPr>
              <a:t>スタックを用いて計算するプログラム</a:t>
            </a:r>
            <a:endParaRPr lang="ja-JP" altLang="en-US" sz="3200" dirty="0">
              <a:solidFill>
                <a:srgbClr val="000000"/>
              </a:solidFill>
            </a:endParaRPr>
          </a:p>
        </p:txBody>
      </p:sp>
    </p:spTree>
    <p:extLst>
      <p:ext uri="{BB962C8B-B14F-4D97-AF65-F5344CB8AC3E}">
        <p14:creationId xmlns:p14="http://schemas.microsoft.com/office/powerpoint/2010/main" val="20952623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実行履歴の削減例</a:t>
            </a:r>
            <a:r>
              <a:rPr kumimoji="1" lang="en-US" altLang="ja-JP" dirty="0" smtClean="0"/>
              <a:t>(2/3)</a:t>
            </a:r>
            <a:endParaRPr kumimoji="1" lang="ja-JP" altLang="en-US" dirty="0"/>
          </a:p>
        </p:txBody>
      </p:sp>
      <p:sp>
        <p:nvSpPr>
          <p:cNvPr id="6" name="テキスト ボックス 5"/>
          <p:cNvSpPr txBox="1"/>
          <p:nvPr/>
        </p:nvSpPr>
        <p:spPr>
          <a:xfrm>
            <a:off x="251520" y="5013176"/>
            <a:ext cx="8807219" cy="584775"/>
          </a:xfrm>
          <a:prstGeom prst="rect">
            <a:avLst/>
          </a:prstGeom>
          <a:noFill/>
        </p:spPr>
        <p:txBody>
          <a:bodyPr wrap="none" rtlCol="0">
            <a:spAutoFit/>
          </a:bodyPr>
          <a:lstStyle/>
          <a:p>
            <a:r>
              <a:rPr lang="ja-JP" altLang="en-US" sz="3200" dirty="0">
                <a:solidFill>
                  <a:srgbClr val="000000"/>
                </a:solidFill>
              </a:rPr>
              <a:t>事前</a:t>
            </a:r>
            <a:r>
              <a:rPr lang="ja-JP" altLang="en-US" sz="3200" dirty="0" smtClean="0">
                <a:solidFill>
                  <a:srgbClr val="000000"/>
                </a:solidFill>
              </a:rPr>
              <a:t>の実行では数式として</a:t>
            </a:r>
            <a:r>
              <a:rPr lang="en-US" altLang="ja-JP" sz="3200" dirty="0" smtClean="0">
                <a:solidFill>
                  <a:srgbClr val="000000"/>
                </a:solidFill>
              </a:rPr>
              <a:t>”1 2 + ”</a:t>
            </a:r>
            <a:r>
              <a:rPr lang="ja-JP" altLang="en-US" sz="3200" dirty="0" smtClean="0">
                <a:solidFill>
                  <a:srgbClr val="000000"/>
                </a:solidFill>
              </a:rPr>
              <a:t>が与えられるとする</a:t>
            </a:r>
            <a:endParaRPr lang="en-US" altLang="ja-JP" sz="3200" dirty="0" smtClean="0">
              <a:solidFill>
                <a:srgbClr val="000000"/>
              </a:solidFill>
            </a:endParaRPr>
          </a:p>
        </p:txBody>
      </p:sp>
      <p:sp>
        <p:nvSpPr>
          <p:cNvPr id="44" name="正方形/長方形 43"/>
          <p:cNvSpPr/>
          <p:nvPr/>
        </p:nvSpPr>
        <p:spPr bwMode="auto">
          <a:xfrm>
            <a:off x="5296624" y="3212976"/>
            <a:ext cx="3667864" cy="158960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sp>
        <p:nvSpPr>
          <p:cNvPr id="45" name="円/楕円 44"/>
          <p:cNvSpPr/>
          <p:nvPr/>
        </p:nvSpPr>
        <p:spPr bwMode="auto">
          <a:xfrm>
            <a:off x="5474101" y="3674775"/>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sp>
        <p:nvSpPr>
          <p:cNvPr id="46" name="円/楕円 45"/>
          <p:cNvSpPr/>
          <p:nvPr/>
        </p:nvSpPr>
        <p:spPr bwMode="auto">
          <a:xfrm>
            <a:off x="6479806" y="3671184"/>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cxnSp>
        <p:nvCxnSpPr>
          <p:cNvPr id="47" name="直線矢印コネクタ 46"/>
          <p:cNvCxnSpPr>
            <a:stCxn id="45" idx="6"/>
            <a:endCxn id="46" idx="2"/>
          </p:cNvCxnSpPr>
          <p:nvPr/>
        </p:nvCxnSpPr>
        <p:spPr bwMode="auto">
          <a:xfrm flipV="1">
            <a:off x="5947374" y="3907820"/>
            <a:ext cx="532432" cy="359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48" name="テキスト ボックス 47"/>
          <p:cNvSpPr txBox="1"/>
          <p:nvPr/>
        </p:nvSpPr>
        <p:spPr>
          <a:xfrm>
            <a:off x="5839932" y="3514336"/>
            <a:ext cx="856325" cy="338554"/>
          </a:xfrm>
          <a:prstGeom prst="rect">
            <a:avLst/>
          </a:prstGeom>
          <a:noFill/>
        </p:spPr>
        <p:txBody>
          <a:bodyPr wrap="none" rtlCol="0">
            <a:spAutoFit/>
          </a:bodyPr>
          <a:lstStyle/>
          <a:p>
            <a:r>
              <a:rPr lang="en-US" altLang="ja-JP" sz="1600" dirty="0" smtClean="0">
                <a:solidFill>
                  <a:srgbClr val="000000"/>
                </a:solidFill>
              </a:rPr>
              <a:t>push#8</a:t>
            </a:r>
            <a:endParaRPr lang="ja-JP" altLang="en-US" sz="1600" dirty="0">
              <a:solidFill>
                <a:srgbClr val="000000"/>
              </a:solidFill>
            </a:endParaRPr>
          </a:p>
        </p:txBody>
      </p:sp>
      <p:sp>
        <p:nvSpPr>
          <p:cNvPr id="49" name="テキスト ボックス 48"/>
          <p:cNvSpPr txBox="1"/>
          <p:nvPr/>
        </p:nvSpPr>
        <p:spPr>
          <a:xfrm>
            <a:off x="6809951" y="3496855"/>
            <a:ext cx="789108" cy="307945"/>
          </a:xfrm>
          <a:prstGeom prst="rect">
            <a:avLst/>
          </a:prstGeom>
          <a:noFill/>
        </p:spPr>
        <p:txBody>
          <a:bodyPr wrap="none" rtlCol="0">
            <a:spAutoFit/>
          </a:bodyPr>
          <a:lstStyle/>
          <a:p>
            <a:r>
              <a:rPr lang="en-US" altLang="ja-JP" sz="1600" dirty="0" smtClean="0">
                <a:solidFill>
                  <a:srgbClr val="000000"/>
                </a:solidFill>
              </a:rPr>
              <a:t>pop#15</a:t>
            </a:r>
            <a:endParaRPr lang="ja-JP" altLang="en-US" sz="1600" dirty="0">
              <a:solidFill>
                <a:srgbClr val="000000"/>
              </a:solidFill>
            </a:endParaRPr>
          </a:p>
        </p:txBody>
      </p:sp>
      <p:cxnSp>
        <p:nvCxnSpPr>
          <p:cNvPr id="50" name="直線矢印コネクタ 49"/>
          <p:cNvCxnSpPr>
            <a:stCxn id="46" idx="6"/>
            <a:endCxn id="53" idx="2"/>
          </p:cNvCxnSpPr>
          <p:nvPr/>
        </p:nvCxnSpPr>
        <p:spPr bwMode="auto">
          <a:xfrm>
            <a:off x="6953079" y="3907820"/>
            <a:ext cx="502853"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51" name="テキスト ボックス 50"/>
          <p:cNvSpPr txBox="1"/>
          <p:nvPr/>
        </p:nvSpPr>
        <p:spPr>
          <a:xfrm>
            <a:off x="7840464" y="3514336"/>
            <a:ext cx="789108" cy="307945"/>
          </a:xfrm>
          <a:prstGeom prst="rect">
            <a:avLst/>
          </a:prstGeom>
          <a:noFill/>
        </p:spPr>
        <p:txBody>
          <a:bodyPr wrap="none" rtlCol="0">
            <a:spAutoFit/>
          </a:bodyPr>
          <a:lstStyle/>
          <a:p>
            <a:r>
              <a:rPr lang="en-US" altLang="ja-JP" sz="1600" dirty="0" smtClean="0">
                <a:solidFill>
                  <a:srgbClr val="000000"/>
                </a:solidFill>
              </a:rPr>
              <a:t>pop#16</a:t>
            </a:r>
            <a:endParaRPr lang="ja-JP" altLang="en-US" sz="1600" dirty="0">
              <a:solidFill>
                <a:srgbClr val="000000"/>
              </a:solidFill>
            </a:endParaRPr>
          </a:p>
        </p:txBody>
      </p:sp>
      <p:cxnSp>
        <p:nvCxnSpPr>
          <p:cNvPr id="52" name="直線矢印コネクタ 51"/>
          <p:cNvCxnSpPr>
            <a:endCxn id="45" idx="0"/>
          </p:cNvCxnSpPr>
          <p:nvPr/>
        </p:nvCxnSpPr>
        <p:spPr bwMode="auto">
          <a:xfrm>
            <a:off x="5533260" y="3212976"/>
            <a:ext cx="177478" cy="46179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53" name="円/楕円 52"/>
          <p:cNvSpPr/>
          <p:nvPr/>
        </p:nvSpPr>
        <p:spPr bwMode="auto">
          <a:xfrm>
            <a:off x="7455931" y="3671184"/>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sp>
        <p:nvSpPr>
          <p:cNvPr id="54" name="円/楕円 53"/>
          <p:cNvSpPr/>
          <p:nvPr/>
        </p:nvSpPr>
        <p:spPr bwMode="auto">
          <a:xfrm>
            <a:off x="8372897" y="3678559"/>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cxnSp>
        <p:nvCxnSpPr>
          <p:cNvPr id="55" name="直線矢印コネクタ 54"/>
          <p:cNvCxnSpPr>
            <a:stCxn id="53" idx="6"/>
            <a:endCxn id="54" idx="2"/>
          </p:cNvCxnSpPr>
          <p:nvPr/>
        </p:nvCxnSpPr>
        <p:spPr bwMode="auto">
          <a:xfrm>
            <a:off x="7929204" y="3907820"/>
            <a:ext cx="443693" cy="7374"/>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56" name="テキスト ボックス 55"/>
          <p:cNvSpPr txBox="1"/>
          <p:nvPr/>
        </p:nvSpPr>
        <p:spPr>
          <a:xfrm>
            <a:off x="6361488" y="4388469"/>
            <a:ext cx="856325" cy="338554"/>
          </a:xfrm>
          <a:prstGeom prst="rect">
            <a:avLst/>
          </a:prstGeom>
          <a:noFill/>
        </p:spPr>
        <p:txBody>
          <a:bodyPr wrap="none" rtlCol="0">
            <a:spAutoFit/>
          </a:bodyPr>
          <a:lstStyle/>
          <a:p>
            <a:r>
              <a:rPr lang="en-US" altLang="ja-JP" sz="1600" dirty="0" smtClean="0">
                <a:solidFill>
                  <a:srgbClr val="000000"/>
                </a:solidFill>
              </a:rPr>
              <a:t>push#8</a:t>
            </a:r>
            <a:endParaRPr lang="ja-JP" altLang="en-US" sz="1600" dirty="0">
              <a:solidFill>
                <a:srgbClr val="000000"/>
              </a:solidFill>
            </a:endParaRPr>
          </a:p>
        </p:txBody>
      </p:sp>
      <p:cxnSp>
        <p:nvCxnSpPr>
          <p:cNvPr id="57" name="曲線コネクタ 56"/>
          <p:cNvCxnSpPr>
            <a:stCxn id="46" idx="5"/>
            <a:endCxn id="46" idx="3"/>
          </p:cNvCxnSpPr>
          <p:nvPr/>
        </p:nvCxnSpPr>
        <p:spPr bwMode="auto">
          <a:xfrm rot="5400000">
            <a:off x="6716443" y="3907820"/>
            <a:ext cx="10434" cy="334654"/>
          </a:xfrm>
          <a:prstGeom prst="curvedConnector3">
            <a:avLst>
              <a:gd name="adj1" fmla="val 3579772"/>
            </a:avLst>
          </a:prstGeom>
          <a:solidFill>
            <a:schemeClr val="accent2"/>
          </a:solidFill>
          <a:ln w="9525" cap="flat" cmpd="sng" algn="ctr">
            <a:solidFill>
              <a:schemeClr val="tx1"/>
            </a:solidFill>
            <a:prstDash val="solid"/>
            <a:round/>
            <a:headEnd type="none" w="med" len="med"/>
            <a:tailEnd type="arrow"/>
          </a:ln>
          <a:effectLst/>
        </p:spPr>
      </p:cxnSp>
      <p:sp>
        <p:nvSpPr>
          <p:cNvPr id="58" name="円/楕円 57"/>
          <p:cNvSpPr/>
          <p:nvPr/>
        </p:nvSpPr>
        <p:spPr bwMode="auto">
          <a:xfrm>
            <a:off x="7455931" y="4305804"/>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cxnSp>
        <p:nvCxnSpPr>
          <p:cNvPr id="59" name="直線矢印コネクタ 58"/>
          <p:cNvCxnSpPr>
            <a:stCxn id="54" idx="3"/>
            <a:endCxn id="58" idx="7"/>
          </p:cNvCxnSpPr>
          <p:nvPr/>
        </p:nvCxnSpPr>
        <p:spPr bwMode="auto">
          <a:xfrm flipH="1">
            <a:off x="7859894" y="4082522"/>
            <a:ext cx="582312" cy="292592"/>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60" name="テキスト ボックス 59"/>
          <p:cNvSpPr txBox="1"/>
          <p:nvPr/>
        </p:nvSpPr>
        <p:spPr>
          <a:xfrm>
            <a:off x="7750443" y="4063899"/>
            <a:ext cx="882424" cy="307945"/>
          </a:xfrm>
          <a:prstGeom prst="rect">
            <a:avLst/>
          </a:prstGeom>
          <a:noFill/>
        </p:spPr>
        <p:txBody>
          <a:bodyPr wrap="none" rtlCol="0">
            <a:spAutoFit/>
          </a:bodyPr>
          <a:lstStyle/>
          <a:p>
            <a:r>
              <a:rPr lang="en-US" altLang="ja-JP" sz="1600" dirty="0" smtClean="0">
                <a:solidFill>
                  <a:srgbClr val="000000"/>
                </a:solidFill>
              </a:rPr>
              <a:t>push#17</a:t>
            </a:r>
            <a:endParaRPr lang="ja-JP" altLang="en-US" sz="1600" dirty="0">
              <a:solidFill>
                <a:srgbClr val="000000"/>
              </a:solidFill>
            </a:endParaRPr>
          </a:p>
        </p:txBody>
      </p:sp>
      <p:sp>
        <p:nvSpPr>
          <p:cNvPr id="61" name="円/楕円 60"/>
          <p:cNvSpPr/>
          <p:nvPr/>
        </p:nvSpPr>
        <p:spPr bwMode="auto">
          <a:xfrm>
            <a:off x="8369390" y="4305804"/>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sp>
        <p:nvSpPr>
          <p:cNvPr id="63" name="テキスト ボックス 62"/>
          <p:cNvSpPr txBox="1"/>
          <p:nvPr/>
        </p:nvSpPr>
        <p:spPr>
          <a:xfrm>
            <a:off x="7708084" y="4471133"/>
            <a:ext cx="852285" cy="338554"/>
          </a:xfrm>
          <a:prstGeom prst="rect">
            <a:avLst/>
          </a:prstGeom>
          <a:noFill/>
        </p:spPr>
        <p:txBody>
          <a:bodyPr wrap="none" rtlCol="0">
            <a:spAutoFit/>
          </a:bodyPr>
          <a:lstStyle/>
          <a:p>
            <a:r>
              <a:rPr lang="en-US" altLang="ja-JP" sz="1600" dirty="0" smtClean="0">
                <a:solidFill>
                  <a:srgbClr val="000000"/>
                </a:solidFill>
              </a:rPr>
              <a:t>pop#11</a:t>
            </a:r>
            <a:endParaRPr lang="ja-JP" altLang="en-US" sz="1600" dirty="0">
              <a:solidFill>
                <a:srgbClr val="000000"/>
              </a:solidFill>
            </a:endParaRPr>
          </a:p>
        </p:txBody>
      </p:sp>
      <p:cxnSp>
        <p:nvCxnSpPr>
          <p:cNvPr id="62" name="直線矢印コネクタ 61"/>
          <p:cNvCxnSpPr>
            <a:stCxn id="58" idx="6"/>
            <a:endCxn id="61" idx="2"/>
          </p:cNvCxnSpPr>
          <p:nvPr/>
        </p:nvCxnSpPr>
        <p:spPr bwMode="auto">
          <a:xfrm>
            <a:off x="7929204" y="4542441"/>
            <a:ext cx="440187"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64" name="円/楕円 63"/>
          <p:cNvSpPr/>
          <p:nvPr/>
        </p:nvSpPr>
        <p:spPr bwMode="auto">
          <a:xfrm>
            <a:off x="8421905" y="4354812"/>
            <a:ext cx="375258" cy="375258"/>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sp>
        <p:nvSpPr>
          <p:cNvPr id="28" name="テキスト ボックス 27"/>
          <p:cNvSpPr txBox="1"/>
          <p:nvPr/>
        </p:nvSpPr>
        <p:spPr>
          <a:xfrm>
            <a:off x="275694" y="1340768"/>
            <a:ext cx="4224298" cy="3139321"/>
          </a:xfrm>
          <a:prstGeom prst="rect">
            <a:avLst/>
          </a:prstGeom>
          <a:solidFill>
            <a:schemeClr val="bg1"/>
          </a:solidFill>
          <a:ln>
            <a:solidFill>
              <a:schemeClr val="tx1"/>
            </a:solidFill>
          </a:ln>
        </p:spPr>
        <p:txBody>
          <a:bodyPr wrap="none" rtlCol="0">
            <a:spAutoFit/>
          </a:bodyPr>
          <a:lstStyle/>
          <a:p>
            <a:r>
              <a:rPr lang="en-US" altLang="ja-JP" dirty="0">
                <a:solidFill>
                  <a:srgbClr val="000000"/>
                </a:solidFill>
              </a:rPr>
              <a:t> </a:t>
            </a:r>
            <a:r>
              <a:rPr lang="en-US" altLang="ja-JP" dirty="0" smtClean="0">
                <a:solidFill>
                  <a:srgbClr val="000000"/>
                </a:solidFill>
              </a:rPr>
              <a:t>1:String </a:t>
            </a:r>
            <a:r>
              <a:rPr lang="en-US" altLang="ja-JP" dirty="0" err="1" smtClean="0">
                <a:solidFill>
                  <a:srgbClr val="000000"/>
                </a:solidFill>
              </a:rPr>
              <a:t>exp</a:t>
            </a:r>
            <a:r>
              <a:rPr lang="en-US" altLang="ja-JP" dirty="0" smtClean="0">
                <a:solidFill>
                  <a:srgbClr val="000000"/>
                </a:solidFill>
              </a:rPr>
              <a:t> = </a:t>
            </a:r>
            <a:r>
              <a:rPr lang="en-US" altLang="ja-JP" dirty="0" err="1" smtClean="0">
                <a:solidFill>
                  <a:srgbClr val="000000"/>
                </a:solidFill>
              </a:rPr>
              <a:t>argv</a:t>
            </a:r>
            <a:r>
              <a:rPr lang="en-US" altLang="ja-JP" dirty="0" smtClean="0">
                <a:solidFill>
                  <a:srgbClr val="000000"/>
                </a:solidFill>
              </a:rPr>
              <a:t>[0];</a:t>
            </a:r>
          </a:p>
          <a:p>
            <a:r>
              <a:rPr lang="en-US" altLang="ja-JP" dirty="0">
                <a:solidFill>
                  <a:srgbClr val="000000"/>
                </a:solidFill>
              </a:rPr>
              <a:t> </a:t>
            </a:r>
            <a:r>
              <a:rPr lang="en-US" altLang="ja-JP" dirty="0" smtClean="0">
                <a:solidFill>
                  <a:srgbClr val="000000"/>
                </a:solidFill>
              </a:rPr>
              <a:t>2:Stack stack = new Stack();</a:t>
            </a:r>
          </a:p>
          <a:p>
            <a:r>
              <a:rPr lang="en-US" altLang="ja-JP" dirty="0">
                <a:solidFill>
                  <a:srgbClr val="000000"/>
                </a:solidFill>
              </a:rPr>
              <a:t> </a:t>
            </a:r>
            <a:r>
              <a:rPr lang="en-US" altLang="ja-JP" dirty="0" smtClean="0">
                <a:solidFill>
                  <a:srgbClr val="000000"/>
                </a:solidFill>
              </a:rPr>
              <a:t>3:for(</a:t>
            </a:r>
            <a:r>
              <a:rPr lang="en-US" altLang="ja-JP" dirty="0" err="1" smtClean="0">
                <a:solidFill>
                  <a:srgbClr val="000000"/>
                </a:solidFill>
              </a:rPr>
              <a:t>int</a:t>
            </a:r>
            <a:r>
              <a:rPr lang="en-US" altLang="ja-JP" dirty="0" smtClean="0">
                <a:solidFill>
                  <a:srgbClr val="000000"/>
                </a:solidFill>
              </a:rPr>
              <a:t> </a:t>
            </a:r>
            <a:r>
              <a:rPr lang="en-US" altLang="ja-JP" dirty="0" err="1" smtClean="0">
                <a:solidFill>
                  <a:srgbClr val="000000"/>
                </a:solidFill>
              </a:rPr>
              <a:t>i</a:t>
            </a:r>
            <a:r>
              <a:rPr lang="en-US" altLang="ja-JP" dirty="0" smtClean="0">
                <a:solidFill>
                  <a:srgbClr val="000000"/>
                </a:solidFill>
              </a:rPr>
              <a:t>=0;i&lt;</a:t>
            </a:r>
            <a:r>
              <a:rPr lang="en-US" altLang="ja-JP" dirty="0" err="1" smtClean="0">
                <a:solidFill>
                  <a:srgbClr val="000000"/>
                </a:solidFill>
              </a:rPr>
              <a:t>exp.length</a:t>
            </a:r>
            <a:r>
              <a:rPr lang="en-US" altLang="ja-JP" dirty="0" smtClean="0">
                <a:solidFill>
                  <a:srgbClr val="000000"/>
                </a:solidFill>
              </a:rPr>
              <a:t>();</a:t>
            </a:r>
            <a:r>
              <a:rPr lang="en-US" altLang="ja-JP" dirty="0" err="1" smtClean="0">
                <a:solidFill>
                  <a:srgbClr val="000000"/>
                </a:solidFill>
              </a:rPr>
              <a:t>i</a:t>
            </a:r>
            <a:r>
              <a:rPr lang="en-US" altLang="ja-JP" dirty="0" smtClean="0">
                <a:solidFill>
                  <a:srgbClr val="000000"/>
                </a:solidFill>
              </a:rPr>
              <a:t>++){</a:t>
            </a:r>
          </a:p>
          <a:p>
            <a:r>
              <a:rPr lang="en-US" altLang="ja-JP" dirty="0" smtClean="0">
                <a:solidFill>
                  <a:srgbClr val="000000"/>
                </a:solidFill>
              </a:rPr>
              <a:t> 4:  char c = </a:t>
            </a:r>
            <a:r>
              <a:rPr lang="en-US" altLang="ja-JP" dirty="0" err="1" smtClean="0">
                <a:solidFill>
                  <a:srgbClr val="000000"/>
                </a:solidFill>
              </a:rPr>
              <a:t>exp.charAt</a:t>
            </a:r>
            <a:r>
              <a:rPr lang="en-US" altLang="ja-JP" dirty="0" smtClean="0">
                <a:solidFill>
                  <a:srgbClr val="000000"/>
                </a:solidFill>
              </a:rPr>
              <a:t>(</a:t>
            </a:r>
            <a:r>
              <a:rPr lang="en-US" altLang="ja-JP" dirty="0" err="1" smtClean="0">
                <a:solidFill>
                  <a:srgbClr val="000000"/>
                </a:solidFill>
              </a:rPr>
              <a:t>i</a:t>
            </a:r>
            <a:r>
              <a:rPr lang="en-US" altLang="ja-JP" dirty="0" smtClean="0">
                <a:solidFill>
                  <a:srgbClr val="000000"/>
                </a:solidFill>
              </a:rPr>
              <a:t>);</a:t>
            </a:r>
          </a:p>
          <a:p>
            <a:r>
              <a:rPr lang="en-US" altLang="ja-JP" dirty="0" smtClean="0">
                <a:solidFill>
                  <a:srgbClr val="000000"/>
                </a:solidFill>
              </a:rPr>
              <a:t> 5:  if(c==‘+’){</a:t>
            </a:r>
          </a:p>
          <a:p>
            <a:r>
              <a:rPr lang="en-US" altLang="ja-JP" dirty="0" smtClean="0">
                <a:solidFill>
                  <a:srgbClr val="000000"/>
                </a:solidFill>
              </a:rPr>
              <a:t> 6:    add(stack);</a:t>
            </a:r>
          </a:p>
          <a:p>
            <a:r>
              <a:rPr lang="en-US" altLang="ja-JP" dirty="0" smtClean="0">
                <a:solidFill>
                  <a:srgbClr val="000000"/>
                </a:solidFill>
              </a:rPr>
              <a:t> 7:  }else{</a:t>
            </a:r>
          </a:p>
          <a:p>
            <a:r>
              <a:rPr lang="en-US" altLang="ja-JP" dirty="0" smtClean="0">
                <a:solidFill>
                  <a:srgbClr val="000000"/>
                </a:solidFill>
              </a:rPr>
              <a:t> 8:    </a:t>
            </a:r>
            <a:r>
              <a:rPr lang="en-US" altLang="ja-JP" dirty="0" err="1" smtClean="0">
                <a:solidFill>
                  <a:srgbClr val="000000"/>
                </a:solidFill>
              </a:rPr>
              <a:t>stack.push</a:t>
            </a:r>
            <a:r>
              <a:rPr lang="en-US" altLang="ja-JP" dirty="0" smtClean="0">
                <a:solidFill>
                  <a:srgbClr val="000000"/>
                </a:solidFill>
              </a:rPr>
              <a:t>(</a:t>
            </a:r>
            <a:r>
              <a:rPr lang="en-US" altLang="ja-JP" dirty="0" err="1" smtClean="0">
                <a:solidFill>
                  <a:srgbClr val="000000"/>
                </a:solidFill>
              </a:rPr>
              <a:t>Character.digit</a:t>
            </a:r>
            <a:r>
              <a:rPr lang="en-US" altLang="ja-JP" dirty="0" smtClean="0">
                <a:solidFill>
                  <a:srgbClr val="000000"/>
                </a:solidFill>
              </a:rPr>
              <a:t>(c, 10));</a:t>
            </a:r>
          </a:p>
          <a:p>
            <a:r>
              <a:rPr lang="en-US" altLang="ja-JP" dirty="0" smtClean="0">
                <a:solidFill>
                  <a:srgbClr val="000000"/>
                </a:solidFill>
              </a:rPr>
              <a:t> 9:  }</a:t>
            </a:r>
          </a:p>
          <a:p>
            <a:r>
              <a:rPr lang="en-US" altLang="ja-JP" dirty="0" smtClean="0">
                <a:solidFill>
                  <a:srgbClr val="000000"/>
                </a:solidFill>
              </a:rPr>
              <a:t>10:}</a:t>
            </a:r>
          </a:p>
          <a:p>
            <a:r>
              <a:rPr lang="en-US" altLang="ja-JP" dirty="0" smtClean="0">
                <a:solidFill>
                  <a:srgbClr val="000000"/>
                </a:solidFill>
              </a:rPr>
              <a:t>11:System.out.println(</a:t>
            </a:r>
            <a:r>
              <a:rPr lang="en-US" altLang="ja-JP" dirty="0" err="1" smtClean="0">
                <a:solidFill>
                  <a:srgbClr val="000000"/>
                </a:solidFill>
              </a:rPr>
              <a:t>stack.pop</a:t>
            </a:r>
            <a:r>
              <a:rPr lang="en-US" altLang="ja-JP" dirty="0" smtClean="0">
                <a:solidFill>
                  <a:srgbClr val="000000"/>
                </a:solidFill>
              </a:rPr>
              <a:t>());</a:t>
            </a:r>
          </a:p>
        </p:txBody>
      </p:sp>
      <p:sp>
        <p:nvSpPr>
          <p:cNvPr id="29" name="テキスト ボックス 28"/>
          <p:cNvSpPr txBox="1"/>
          <p:nvPr/>
        </p:nvSpPr>
        <p:spPr>
          <a:xfrm>
            <a:off x="4860032" y="1340767"/>
            <a:ext cx="4147289" cy="1754326"/>
          </a:xfrm>
          <a:prstGeom prst="rect">
            <a:avLst/>
          </a:prstGeom>
          <a:solidFill>
            <a:schemeClr val="bg1"/>
          </a:solidFill>
          <a:ln>
            <a:solidFill>
              <a:schemeClr val="tx1"/>
            </a:solidFill>
          </a:ln>
        </p:spPr>
        <p:txBody>
          <a:bodyPr wrap="none" rtlCol="0">
            <a:spAutoFit/>
          </a:bodyPr>
          <a:lstStyle/>
          <a:p>
            <a:r>
              <a:rPr lang="en-US" altLang="ja-JP" dirty="0" smtClean="0">
                <a:solidFill>
                  <a:srgbClr val="000000"/>
                </a:solidFill>
              </a:rPr>
              <a:t>14:static private void add(Stack stack){</a:t>
            </a:r>
          </a:p>
          <a:p>
            <a:r>
              <a:rPr lang="en-US" altLang="ja-JP" dirty="0" smtClean="0">
                <a:solidFill>
                  <a:srgbClr val="000000"/>
                </a:solidFill>
              </a:rPr>
              <a:t>15:  </a:t>
            </a:r>
            <a:r>
              <a:rPr lang="en-US" altLang="ja-JP" dirty="0" err="1" smtClean="0">
                <a:solidFill>
                  <a:srgbClr val="000000"/>
                </a:solidFill>
              </a:rPr>
              <a:t>int</a:t>
            </a:r>
            <a:r>
              <a:rPr lang="en-US" altLang="ja-JP" dirty="0" smtClean="0">
                <a:solidFill>
                  <a:srgbClr val="000000"/>
                </a:solidFill>
              </a:rPr>
              <a:t> a = </a:t>
            </a:r>
            <a:r>
              <a:rPr lang="en-US" altLang="ja-JP" dirty="0" err="1" smtClean="0">
                <a:solidFill>
                  <a:srgbClr val="000000"/>
                </a:solidFill>
              </a:rPr>
              <a:t>stack.pop</a:t>
            </a:r>
            <a:r>
              <a:rPr lang="en-US" altLang="ja-JP" dirty="0" smtClean="0">
                <a:solidFill>
                  <a:srgbClr val="000000"/>
                </a:solidFill>
              </a:rPr>
              <a:t>();</a:t>
            </a:r>
          </a:p>
          <a:p>
            <a:r>
              <a:rPr lang="en-US" altLang="ja-JP" dirty="0" smtClean="0">
                <a:solidFill>
                  <a:srgbClr val="000000"/>
                </a:solidFill>
              </a:rPr>
              <a:t>16:  </a:t>
            </a:r>
            <a:r>
              <a:rPr lang="en-US" altLang="ja-JP" dirty="0" err="1" smtClean="0">
                <a:solidFill>
                  <a:srgbClr val="000000"/>
                </a:solidFill>
              </a:rPr>
              <a:t>int</a:t>
            </a:r>
            <a:r>
              <a:rPr lang="en-US" altLang="ja-JP" dirty="0" smtClean="0">
                <a:solidFill>
                  <a:srgbClr val="000000"/>
                </a:solidFill>
              </a:rPr>
              <a:t> b = </a:t>
            </a:r>
            <a:r>
              <a:rPr lang="en-US" altLang="ja-JP" dirty="0" err="1" smtClean="0">
                <a:solidFill>
                  <a:srgbClr val="000000"/>
                </a:solidFill>
              </a:rPr>
              <a:t>stack.pop</a:t>
            </a:r>
            <a:r>
              <a:rPr lang="en-US" altLang="ja-JP" dirty="0" smtClean="0">
                <a:solidFill>
                  <a:srgbClr val="000000"/>
                </a:solidFill>
              </a:rPr>
              <a:t>();</a:t>
            </a:r>
          </a:p>
          <a:p>
            <a:r>
              <a:rPr lang="en-US" altLang="ja-JP" dirty="0" smtClean="0">
                <a:solidFill>
                  <a:srgbClr val="000000"/>
                </a:solidFill>
              </a:rPr>
              <a:t>17:  </a:t>
            </a:r>
            <a:r>
              <a:rPr lang="en-US" altLang="ja-JP" dirty="0" err="1" smtClean="0">
                <a:solidFill>
                  <a:srgbClr val="000000"/>
                </a:solidFill>
              </a:rPr>
              <a:t>stack.push</a:t>
            </a:r>
            <a:r>
              <a:rPr lang="en-US" altLang="ja-JP" dirty="0" smtClean="0">
                <a:solidFill>
                  <a:srgbClr val="000000"/>
                </a:solidFill>
              </a:rPr>
              <a:t>(</a:t>
            </a:r>
            <a:r>
              <a:rPr lang="en-US" altLang="ja-JP" dirty="0" err="1" smtClean="0">
                <a:solidFill>
                  <a:srgbClr val="000000"/>
                </a:solidFill>
              </a:rPr>
              <a:t>b+a</a:t>
            </a:r>
            <a:r>
              <a:rPr lang="en-US" altLang="ja-JP" dirty="0" smtClean="0">
                <a:solidFill>
                  <a:srgbClr val="000000"/>
                </a:solidFill>
              </a:rPr>
              <a:t>);</a:t>
            </a:r>
          </a:p>
          <a:p>
            <a:r>
              <a:rPr lang="en-US" altLang="ja-JP" dirty="0" smtClean="0">
                <a:solidFill>
                  <a:srgbClr val="000000"/>
                </a:solidFill>
              </a:rPr>
              <a:t>18:}</a:t>
            </a:r>
          </a:p>
          <a:p>
            <a:r>
              <a:rPr lang="en-US" altLang="ja-JP" dirty="0" smtClean="0">
                <a:solidFill>
                  <a:srgbClr val="000000"/>
                </a:solidFill>
              </a:rPr>
              <a:t>19:</a:t>
            </a:r>
            <a:endParaRPr lang="en-US" altLang="ja-JP" dirty="0">
              <a:solidFill>
                <a:srgbClr val="000000"/>
              </a:solidFill>
            </a:endParaRPr>
          </a:p>
        </p:txBody>
      </p:sp>
    </p:spTree>
    <p:extLst>
      <p:ext uri="{BB962C8B-B14F-4D97-AF65-F5344CB8AC3E}">
        <p14:creationId xmlns:p14="http://schemas.microsoft.com/office/powerpoint/2010/main" val="26596560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1" nodeType="clickEffect">
                                  <p:stCondLst>
                                    <p:cond delay="0"/>
                                  </p:stCondLst>
                                  <p:endCondLst>
                                    <p:cond evt="onNext" delay="0">
                                      <p:tgtEl>
                                        <p:sldTgt/>
                                      </p:tgtEl>
                                    </p:cond>
                                  </p:endCondLst>
                                  <p:childTnLst>
                                    <p:set>
                                      <p:cBhvr override="childStyle">
                                        <p:cTn id="6" dur="indefinite"/>
                                        <p:tgtEl>
                                          <p:spTgt spid="28">
                                            <p:txEl>
                                              <p:pRg st="7" end="7"/>
                                            </p:txEl>
                                          </p:spTgt>
                                        </p:tgtEl>
                                        <p:attrNameLst>
                                          <p:attrName>style.color</p:attrName>
                                        </p:attrNameLst>
                                      </p:cBhvr>
                                      <p:to>
                                        <p:clrVal>
                                          <a:srgbClr val="FF0000"/>
                                        </p:clrVal>
                                      </p:to>
                                    </p:set>
                                  </p:childTnLst>
                                </p:cTn>
                              </p:par>
                              <p:par>
                                <p:cTn id="7" presetID="3" presetClass="emph" presetSubtype="1" nodeType="withEffect">
                                  <p:stCondLst>
                                    <p:cond delay="0"/>
                                  </p:stCondLst>
                                  <p:endCondLst>
                                    <p:cond evt="onNext" delay="0">
                                      <p:tgtEl>
                                        <p:sldTgt/>
                                      </p:tgtEl>
                                    </p:cond>
                                  </p:endCondLst>
                                  <p:childTnLst>
                                    <p:set>
                                      <p:cBhvr override="childStyle">
                                        <p:cTn id="8" dur="indefinite"/>
                                        <p:tgtEl>
                                          <p:spTgt spid="48">
                                            <p:txEl>
                                              <p:pRg st="0" end="0"/>
                                            </p:txEl>
                                          </p:spTgt>
                                        </p:tgtEl>
                                        <p:attrNameLst>
                                          <p:attrName>style.color</p:attrName>
                                        </p:attrNameLst>
                                      </p:cBhvr>
                                      <p:to>
                                        <p:clrVal>
                                          <a:srgbClr val="FF0000"/>
                                        </p:clrVal>
                                      </p:to>
                                    </p:set>
                                  </p:childTnLst>
                                </p:cTn>
                              </p:par>
                              <p:par>
                                <p:cTn id="9" presetID="7" presetClass="emph" presetSubtype="1" nodeType="withEffect">
                                  <p:stCondLst>
                                    <p:cond delay="0"/>
                                  </p:stCondLst>
                                  <p:endCondLst>
                                    <p:cond evt="onNext" delay="0">
                                      <p:tgtEl>
                                        <p:sldTgt/>
                                      </p:tgtEl>
                                    </p:cond>
                                  </p:endCondLst>
                                  <p:childTnLst>
                                    <p:set>
                                      <p:cBhvr>
                                        <p:cTn id="10" dur="indefinite"/>
                                        <p:tgtEl>
                                          <p:spTgt spid="47"/>
                                        </p:tgtEl>
                                        <p:attrNameLst>
                                          <p:attrName>stroke.color</p:attrName>
                                        </p:attrNameLst>
                                      </p:cBhvr>
                                      <p:to>
                                        <p:clrVal>
                                          <a:srgbClr val="FF0000"/>
                                        </p:clrVal>
                                      </p:to>
                                    </p:set>
                                    <p:set>
                                      <p:cBhvr>
                                        <p:cTn id="11" dur="indefinite"/>
                                        <p:tgtEl>
                                          <p:spTgt spid="47"/>
                                        </p:tgtEl>
                                        <p:attrNameLst>
                                          <p:attrName>stroke.on</p:attrName>
                                        </p:attrNameLst>
                                      </p:cBhvr>
                                      <p:to>
                                        <p:strVal val="true"/>
                                      </p:to>
                                    </p:set>
                                  </p:childTnLst>
                                </p:cTn>
                              </p:par>
                            </p:childTnLst>
                          </p:cTn>
                        </p:par>
                      </p:childTnLst>
                    </p:cTn>
                  </p:par>
                  <p:par>
                    <p:cTn id="12" fill="hold">
                      <p:stCondLst>
                        <p:cond delay="indefinite"/>
                      </p:stCondLst>
                      <p:childTnLst>
                        <p:par>
                          <p:cTn id="13" fill="hold">
                            <p:stCondLst>
                              <p:cond delay="0"/>
                            </p:stCondLst>
                            <p:childTnLst>
                              <p:par>
                                <p:cTn id="14" presetID="3" presetClass="emph" presetSubtype="1" nodeType="clickEffect">
                                  <p:stCondLst>
                                    <p:cond delay="0"/>
                                  </p:stCondLst>
                                  <p:endCondLst>
                                    <p:cond evt="onNext" delay="0">
                                      <p:tgtEl>
                                        <p:sldTgt/>
                                      </p:tgtEl>
                                    </p:cond>
                                  </p:endCondLst>
                                  <p:childTnLst>
                                    <p:set>
                                      <p:cBhvr override="childStyle">
                                        <p:cTn id="15" dur="indefinite"/>
                                        <p:tgtEl>
                                          <p:spTgt spid="28">
                                            <p:txEl>
                                              <p:pRg st="7" end="7"/>
                                            </p:txEl>
                                          </p:spTgt>
                                        </p:tgtEl>
                                        <p:attrNameLst>
                                          <p:attrName>style.color</p:attrName>
                                        </p:attrNameLst>
                                      </p:cBhvr>
                                      <p:to>
                                        <p:clrVal>
                                          <a:srgbClr val="FF0000"/>
                                        </p:clrVal>
                                      </p:to>
                                    </p:set>
                                  </p:childTnLst>
                                </p:cTn>
                              </p:par>
                              <p:par>
                                <p:cTn id="16" presetID="3" presetClass="emph" presetSubtype="1" nodeType="withEffect">
                                  <p:stCondLst>
                                    <p:cond delay="0"/>
                                  </p:stCondLst>
                                  <p:endCondLst>
                                    <p:cond evt="onNext" delay="0">
                                      <p:tgtEl>
                                        <p:sldTgt/>
                                      </p:tgtEl>
                                    </p:cond>
                                  </p:endCondLst>
                                  <p:childTnLst>
                                    <p:set>
                                      <p:cBhvr override="childStyle">
                                        <p:cTn id="17" dur="indefinite"/>
                                        <p:tgtEl>
                                          <p:spTgt spid="56">
                                            <p:txEl>
                                              <p:pRg st="0" end="0"/>
                                            </p:txEl>
                                          </p:spTgt>
                                        </p:tgtEl>
                                        <p:attrNameLst>
                                          <p:attrName>style.color</p:attrName>
                                        </p:attrNameLst>
                                      </p:cBhvr>
                                      <p:to>
                                        <p:clrVal>
                                          <a:srgbClr val="FF0000"/>
                                        </p:clrVal>
                                      </p:to>
                                    </p:set>
                                  </p:childTnLst>
                                </p:cTn>
                              </p:par>
                              <p:par>
                                <p:cTn id="18" presetID="7" presetClass="emph" presetSubtype="1" nodeType="withEffect">
                                  <p:stCondLst>
                                    <p:cond delay="0"/>
                                  </p:stCondLst>
                                  <p:endCondLst>
                                    <p:cond evt="onNext" delay="0">
                                      <p:tgtEl>
                                        <p:sldTgt/>
                                      </p:tgtEl>
                                    </p:cond>
                                  </p:endCondLst>
                                  <p:childTnLst>
                                    <p:set>
                                      <p:cBhvr>
                                        <p:cTn id="19" dur="indefinite"/>
                                        <p:tgtEl>
                                          <p:spTgt spid="57"/>
                                        </p:tgtEl>
                                        <p:attrNameLst>
                                          <p:attrName>stroke.color</p:attrName>
                                        </p:attrNameLst>
                                      </p:cBhvr>
                                      <p:to>
                                        <p:clrVal>
                                          <a:srgbClr val="FF0000"/>
                                        </p:clrVal>
                                      </p:to>
                                    </p:set>
                                    <p:set>
                                      <p:cBhvr>
                                        <p:cTn id="20" dur="indefinite"/>
                                        <p:tgtEl>
                                          <p:spTgt spid="57"/>
                                        </p:tgtEl>
                                        <p:attrNameLst>
                                          <p:attrName>stroke.on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3" presetClass="emph" presetSubtype="1" nodeType="clickEffect">
                                  <p:stCondLst>
                                    <p:cond delay="0"/>
                                  </p:stCondLst>
                                  <p:endCondLst>
                                    <p:cond evt="onNext" delay="0">
                                      <p:tgtEl>
                                        <p:sldTgt/>
                                      </p:tgtEl>
                                    </p:cond>
                                  </p:endCondLst>
                                  <p:childTnLst>
                                    <p:set>
                                      <p:cBhvr override="childStyle">
                                        <p:cTn id="24" dur="indefinite"/>
                                        <p:tgtEl>
                                          <p:spTgt spid="29">
                                            <p:txEl>
                                              <p:pRg st="1" end="1"/>
                                            </p:txEl>
                                          </p:spTgt>
                                        </p:tgtEl>
                                        <p:attrNameLst>
                                          <p:attrName>style.color</p:attrName>
                                        </p:attrNameLst>
                                      </p:cBhvr>
                                      <p:to>
                                        <p:clrVal>
                                          <a:srgbClr val="FF0000"/>
                                        </p:clrVal>
                                      </p:to>
                                    </p:set>
                                  </p:childTnLst>
                                </p:cTn>
                              </p:par>
                              <p:par>
                                <p:cTn id="25" presetID="3" presetClass="emph" presetSubtype="1" nodeType="withEffect">
                                  <p:stCondLst>
                                    <p:cond delay="0"/>
                                  </p:stCondLst>
                                  <p:endCondLst>
                                    <p:cond evt="onNext" delay="0">
                                      <p:tgtEl>
                                        <p:sldTgt/>
                                      </p:tgtEl>
                                    </p:cond>
                                  </p:endCondLst>
                                  <p:childTnLst>
                                    <p:set>
                                      <p:cBhvr override="childStyle">
                                        <p:cTn id="26" dur="indefinite"/>
                                        <p:tgtEl>
                                          <p:spTgt spid="29">
                                            <p:txEl>
                                              <p:pRg st="2" end="2"/>
                                            </p:txEl>
                                          </p:spTgt>
                                        </p:tgtEl>
                                        <p:attrNameLst>
                                          <p:attrName>style.color</p:attrName>
                                        </p:attrNameLst>
                                      </p:cBhvr>
                                      <p:to>
                                        <p:clrVal>
                                          <a:srgbClr val="FF0000"/>
                                        </p:clrVal>
                                      </p:to>
                                    </p:set>
                                  </p:childTnLst>
                                </p:cTn>
                              </p:par>
                              <p:par>
                                <p:cTn id="27" presetID="3" presetClass="emph" presetSubtype="1" nodeType="withEffect">
                                  <p:stCondLst>
                                    <p:cond delay="0"/>
                                  </p:stCondLst>
                                  <p:endCondLst>
                                    <p:cond evt="onNext" delay="0">
                                      <p:tgtEl>
                                        <p:sldTgt/>
                                      </p:tgtEl>
                                    </p:cond>
                                  </p:endCondLst>
                                  <p:childTnLst>
                                    <p:set>
                                      <p:cBhvr override="childStyle">
                                        <p:cTn id="28" dur="indefinite"/>
                                        <p:tgtEl>
                                          <p:spTgt spid="29">
                                            <p:txEl>
                                              <p:pRg st="3" end="3"/>
                                            </p:txEl>
                                          </p:spTgt>
                                        </p:tgtEl>
                                        <p:attrNameLst>
                                          <p:attrName>style.color</p:attrName>
                                        </p:attrNameLst>
                                      </p:cBhvr>
                                      <p:to>
                                        <p:clrVal>
                                          <a:srgbClr val="FF0000"/>
                                        </p:clrVal>
                                      </p:to>
                                    </p:set>
                                  </p:childTnLst>
                                </p:cTn>
                              </p:par>
                              <p:par>
                                <p:cTn id="29" presetID="3" presetClass="emph" presetSubtype="1" grpId="0" nodeType="withEffect">
                                  <p:stCondLst>
                                    <p:cond delay="0"/>
                                  </p:stCondLst>
                                  <p:endCondLst>
                                    <p:cond evt="onNext" delay="0">
                                      <p:tgtEl>
                                        <p:sldTgt/>
                                      </p:tgtEl>
                                    </p:cond>
                                  </p:endCondLst>
                                  <p:childTnLst>
                                    <p:set>
                                      <p:cBhvr override="childStyle">
                                        <p:cTn id="30" dur="indefinite"/>
                                        <p:tgtEl>
                                          <p:spTgt spid="60"/>
                                        </p:tgtEl>
                                        <p:attrNameLst>
                                          <p:attrName>style.color</p:attrName>
                                        </p:attrNameLst>
                                      </p:cBhvr>
                                      <p:to>
                                        <p:clrVal>
                                          <a:srgbClr val="FF0000"/>
                                        </p:clrVal>
                                      </p:to>
                                    </p:set>
                                  </p:childTnLst>
                                </p:cTn>
                              </p:par>
                              <p:par>
                                <p:cTn id="31" presetID="3" presetClass="emph" presetSubtype="1" grpId="0" nodeType="withEffect">
                                  <p:stCondLst>
                                    <p:cond delay="0"/>
                                  </p:stCondLst>
                                  <p:endCondLst>
                                    <p:cond evt="onNext" delay="0">
                                      <p:tgtEl>
                                        <p:sldTgt/>
                                      </p:tgtEl>
                                    </p:cond>
                                  </p:endCondLst>
                                  <p:childTnLst>
                                    <p:set>
                                      <p:cBhvr override="childStyle">
                                        <p:cTn id="32" dur="indefinite"/>
                                        <p:tgtEl>
                                          <p:spTgt spid="51"/>
                                        </p:tgtEl>
                                        <p:attrNameLst>
                                          <p:attrName>style.color</p:attrName>
                                        </p:attrNameLst>
                                      </p:cBhvr>
                                      <p:to>
                                        <p:clrVal>
                                          <a:srgbClr val="FF0000"/>
                                        </p:clrVal>
                                      </p:to>
                                    </p:set>
                                  </p:childTnLst>
                                </p:cTn>
                              </p:par>
                              <p:par>
                                <p:cTn id="33" presetID="3" presetClass="emph" presetSubtype="1" grpId="0" nodeType="withEffect">
                                  <p:stCondLst>
                                    <p:cond delay="0"/>
                                  </p:stCondLst>
                                  <p:endCondLst>
                                    <p:cond evt="onNext" delay="0">
                                      <p:tgtEl>
                                        <p:sldTgt/>
                                      </p:tgtEl>
                                    </p:cond>
                                  </p:endCondLst>
                                  <p:childTnLst>
                                    <p:set>
                                      <p:cBhvr override="childStyle">
                                        <p:cTn id="34" dur="indefinite"/>
                                        <p:tgtEl>
                                          <p:spTgt spid="49"/>
                                        </p:tgtEl>
                                        <p:attrNameLst>
                                          <p:attrName>style.color</p:attrName>
                                        </p:attrNameLst>
                                      </p:cBhvr>
                                      <p:to>
                                        <p:clrVal>
                                          <a:srgbClr val="FF0000"/>
                                        </p:clrVal>
                                      </p:to>
                                    </p:set>
                                  </p:childTnLst>
                                </p:cTn>
                              </p:par>
                              <p:par>
                                <p:cTn id="35" presetID="7" presetClass="emph" presetSubtype="1" nodeType="withEffect">
                                  <p:stCondLst>
                                    <p:cond delay="0"/>
                                  </p:stCondLst>
                                  <p:endCondLst>
                                    <p:cond evt="onNext" delay="0">
                                      <p:tgtEl>
                                        <p:sldTgt/>
                                      </p:tgtEl>
                                    </p:cond>
                                  </p:endCondLst>
                                  <p:childTnLst>
                                    <p:set>
                                      <p:cBhvr>
                                        <p:cTn id="36" dur="indefinite"/>
                                        <p:tgtEl>
                                          <p:spTgt spid="50"/>
                                        </p:tgtEl>
                                        <p:attrNameLst>
                                          <p:attrName>stroke.color</p:attrName>
                                        </p:attrNameLst>
                                      </p:cBhvr>
                                      <p:to>
                                        <p:clrVal>
                                          <a:srgbClr val="FF0000"/>
                                        </p:clrVal>
                                      </p:to>
                                    </p:set>
                                    <p:set>
                                      <p:cBhvr>
                                        <p:cTn id="37" dur="indefinite"/>
                                        <p:tgtEl>
                                          <p:spTgt spid="50"/>
                                        </p:tgtEl>
                                        <p:attrNameLst>
                                          <p:attrName>stroke.on</p:attrName>
                                        </p:attrNameLst>
                                      </p:cBhvr>
                                      <p:to>
                                        <p:strVal val="true"/>
                                      </p:to>
                                    </p:set>
                                  </p:childTnLst>
                                </p:cTn>
                              </p:par>
                              <p:par>
                                <p:cTn id="38" presetID="7" presetClass="emph" presetSubtype="1" nodeType="withEffect">
                                  <p:stCondLst>
                                    <p:cond delay="0"/>
                                  </p:stCondLst>
                                  <p:endCondLst>
                                    <p:cond evt="onNext" delay="0">
                                      <p:tgtEl>
                                        <p:sldTgt/>
                                      </p:tgtEl>
                                    </p:cond>
                                  </p:endCondLst>
                                  <p:childTnLst>
                                    <p:set>
                                      <p:cBhvr>
                                        <p:cTn id="39" dur="indefinite"/>
                                        <p:tgtEl>
                                          <p:spTgt spid="55"/>
                                        </p:tgtEl>
                                        <p:attrNameLst>
                                          <p:attrName>stroke.color</p:attrName>
                                        </p:attrNameLst>
                                      </p:cBhvr>
                                      <p:to>
                                        <p:clrVal>
                                          <a:srgbClr val="FF0000"/>
                                        </p:clrVal>
                                      </p:to>
                                    </p:set>
                                    <p:set>
                                      <p:cBhvr>
                                        <p:cTn id="40" dur="indefinite"/>
                                        <p:tgtEl>
                                          <p:spTgt spid="55"/>
                                        </p:tgtEl>
                                        <p:attrNameLst>
                                          <p:attrName>stroke.on</p:attrName>
                                        </p:attrNameLst>
                                      </p:cBhvr>
                                      <p:to>
                                        <p:strVal val="true"/>
                                      </p:to>
                                    </p:set>
                                  </p:childTnLst>
                                </p:cTn>
                              </p:par>
                              <p:par>
                                <p:cTn id="41" presetID="7" presetClass="emph" presetSubtype="1" nodeType="withEffect">
                                  <p:stCondLst>
                                    <p:cond delay="0"/>
                                  </p:stCondLst>
                                  <p:endCondLst>
                                    <p:cond evt="onNext" delay="0">
                                      <p:tgtEl>
                                        <p:sldTgt/>
                                      </p:tgtEl>
                                    </p:cond>
                                  </p:endCondLst>
                                  <p:childTnLst>
                                    <p:set>
                                      <p:cBhvr>
                                        <p:cTn id="42" dur="indefinite"/>
                                        <p:tgtEl>
                                          <p:spTgt spid="59"/>
                                        </p:tgtEl>
                                        <p:attrNameLst>
                                          <p:attrName>stroke.color</p:attrName>
                                        </p:attrNameLst>
                                      </p:cBhvr>
                                      <p:to>
                                        <p:clrVal>
                                          <a:srgbClr val="FF0000"/>
                                        </p:clrVal>
                                      </p:to>
                                    </p:set>
                                    <p:set>
                                      <p:cBhvr>
                                        <p:cTn id="43" dur="indefinite"/>
                                        <p:tgtEl>
                                          <p:spTgt spid="59"/>
                                        </p:tgtEl>
                                        <p:attrNameLst>
                                          <p:attrName>stroke.on</p:attrName>
                                        </p:attrNameLst>
                                      </p:cBhvr>
                                      <p:to>
                                        <p:strVal val="true"/>
                                      </p:to>
                                    </p:set>
                                  </p:childTnLst>
                                </p:cTn>
                              </p:par>
                            </p:childTnLst>
                          </p:cTn>
                        </p:par>
                      </p:childTnLst>
                    </p:cTn>
                  </p:par>
                  <p:par>
                    <p:cTn id="44" fill="hold">
                      <p:stCondLst>
                        <p:cond delay="indefinite"/>
                      </p:stCondLst>
                      <p:childTnLst>
                        <p:par>
                          <p:cTn id="45" fill="hold">
                            <p:stCondLst>
                              <p:cond delay="0"/>
                            </p:stCondLst>
                            <p:childTnLst>
                              <p:par>
                                <p:cTn id="46" presetID="3" presetClass="emph" presetSubtype="1" nodeType="clickEffect">
                                  <p:stCondLst>
                                    <p:cond delay="0"/>
                                  </p:stCondLst>
                                  <p:endCondLst>
                                    <p:cond evt="onNext" delay="0">
                                      <p:tgtEl>
                                        <p:sldTgt/>
                                      </p:tgtEl>
                                    </p:cond>
                                  </p:endCondLst>
                                  <p:childTnLst>
                                    <p:set>
                                      <p:cBhvr override="childStyle">
                                        <p:cTn id="47" dur="indefinite"/>
                                        <p:tgtEl>
                                          <p:spTgt spid="28">
                                            <p:txEl>
                                              <p:pRg st="10" end="10"/>
                                            </p:txEl>
                                          </p:spTgt>
                                        </p:tgtEl>
                                        <p:attrNameLst>
                                          <p:attrName>style.color</p:attrName>
                                        </p:attrNameLst>
                                      </p:cBhvr>
                                      <p:to>
                                        <p:clrVal>
                                          <a:srgbClr val="FF0000"/>
                                        </p:clrVal>
                                      </p:to>
                                    </p:set>
                                  </p:childTnLst>
                                </p:cTn>
                              </p:par>
                              <p:par>
                                <p:cTn id="48" presetID="3" presetClass="emph" presetSubtype="1" grpId="0" nodeType="withEffect">
                                  <p:stCondLst>
                                    <p:cond delay="0"/>
                                  </p:stCondLst>
                                  <p:endCondLst>
                                    <p:cond evt="onNext" delay="0">
                                      <p:tgtEl>
                                        <p:sldTgt/>
                                      </p:tgtEl>
                                    </p:cond>
                                  </p:endCondLst>
                                  <p:childTnLst>
                                    <p:set>
                                      <p:cBhvr override="childStyle">
                                        <p:cTn id="49" dur="indefinite"/>
                                        <p:tgtEl>
                                          <p:spTgt spid="63"/>
                                        </p:tgtEl>
                                        <p:attrNameLst>
                                          <p:attrName>style.color</p:attrName>
                                        </p:attrNameLst>
                                      </p:cBhvr>
                                      <p:to>
                                        <p:clrVal>
                                          <a:srgbClr val="FF0000"/>
                                        </p:clrVal>
                                      </p:to>
                                    </p:set>
                                  </p:childTnLst>
                                </p:cTn>
                              </p:par>
                              <p:par>
                                <p:cTn id="50" presetID="7" presetClass="emph" presetSubtype="1" nodeType="withEffect">
                                  <p:stCondLst>
                                    <p:cond delay="0"/>
                                  </p:stCondLst>
                                  <p:endCondLst>
                                    <p:cond evt="onNext" delay="0">
                                      <p:tgtEl>
                                        <p:sldTgt/>
                                      </p:tgtEl>
                                    </p:cond>
                                  </p:endCondLst>
                                  <p:childTnLst>
                                    <p:set>
                                      <p:cBhvr>
                                        <p:cTn id="51" dur="indefinite"/>
                                        <p:tgtEl>
                                          <p:spTgt spid="62"/>
                                        </p:tgtEl>
                                        <p:attrNameLst>
                                          <p:attrName>stroke.color</p:attrName>
                                        </p:attrNameLst>
                                      </p:cBhvr>
                                      <p:to>
                                        <p:clrVal>
                                          <a:srgbClr val="FF0000"/>
                                        </p:clrVal>
                                      </p:to>
                                    </p:set>
                                    <p:set>
                                      <p:cBhvr>
                                        <p:cTn id="52" dur="indefinite"/>
                                        <p:tgtEl>
                                          <p:spTgt spid="62"/>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1" grpId="0"/>
      <p:bldP spid="60" grpId="0"/>
      <p:bldP spid="6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実行履歴の削減例</a:t>
            </a:r>
            <a:r>
              <a:rPr kumimoji="1" lang="en-US" altLang="ja-JP" dirty="0" smtClean="0"/>
              <a:t>(3/3)</a:t>
            </a:r>
            <a:endParaRPr kumimoji="1" lang="ja-JP" altLang="en-US" dirty="0"/>
          </a:p>
        </p:txBody>
      </p:sp>
      <p:sp>
        <p:nvSpPr>
          <p:cNvPr id="6" name="テキスト ボックス 5"/>
          <p:cNvSpPr txBox="1"/>
          <p:nvPr/>
        </p:nvSpPr>
        <p:spPr>
          <a:xfrm>
            <a:off x="107504" y="4869160"/>
            <a:ext cx="8424101" cy="1569660"/>
          </a:xfrm>
          <a:prstGeom prst="rect">
            <a:avLst/>
          </a:prstGeom>
          <a:noFill/>
        </p:spPr>
        <p:txBody>
          <a:bodyPr wrap="none" rtlCol="0">
            <a:spAutoFit/>
          </a:bodyPr>
          <a:lstStyle/>
          <a:p>
            <a:r>
              <a:rPr lang="ja-JP" altLang="en-US" sz="3200" dirty="0" smtClean="0">
                <a:solidFill>
                  <a:srgbClr val="000000"/>
                </a:solidFill>
              </a:rPr>
              <a:t>後の実行では数式に</a:t>
            </a:r>
            <a:r>
              <a:rPr lang="en-US" altLang="ja-JP" sz="3200" dirty="0" smtClean="0">
                <a:solidFill>
                  <a:srgbClr val="000000"/>
                </a:solidFill>
              </a:rPr>
              <a:t>”1 2 + 3 +”</a:t>
            </a:r>
            <a:r>
              <a:rPr lang="ja-JP" altLang="en-US" sz="3200" dirty="0" smtClean="0">
                <a:solidFill>
                  <a:srgbClr val="000000"/>
                </a:solidFill>
              </a:rPr>
              <a:t>が与えられるとする</a:t>
            </a:r>
            <a:endParaRPr lang="en-US" altLang="ja-JP" sz="3200" dirty="0" smtClean="0">
              <a:solidFill>
                <a:srgbClr val="000000"/>
              </a:solidFill>
            </a:endParaRPr>
          </a:p>
          <a:p>
            <a:endParaRPr lang="en-US" altLang="ja-JP" sz="3200" dirty="0" smtClean="0">
              <a:solidFill>
                <a:srgbClr val="000000"/>
              </a:solidFill>
            </a:endParaRPr>
          </a:p>
          <a:p>
            <a:r>
              <a:rPr lang="en-US" altLang="ja-JP" sz="3200" dirty="0" smtClean="0">
                <a:solidFill>
                  <a:srgbClr val="000000"/>
                </a:solidFill>
              </a:rPr>
              <a:t>“3+”</a:t>
            </a:r>
            <a:r>
              <a:rPr lang="ja-JP" altLang="en-US" sz="3200" dirty="0" smtClean="0">
                <a:solidFill>
                  <a:srgbClr val="000000"/>
                </a:solidFill>
              </a:rPr>
              <a:t>の計算の</a:t>
            </a:r>
            <a:r>
              <a:rPr lang="en-US" altLang="ja-JP" sz="3200" dirty="0" smtClean="0">
                <a:solidFill>
                  <a:srgbClr val="000000"/>
                </a:solidFill>
              </a:rPr>
              <a:t>add</a:t>
            </a:r>
            <a:r>
              <a:rPr lang="ja-JP" altLang="en-US" sz="3200" dirty="0" smtClean="0">
                <a:solidFill>
                  <a:srgbClr val="000000"/>
                </a:solidFill>
              </a:rPr>
              <a:t>は実行履歴記録対象になる</a:t>
            </a:r>
            <a:endParaRPr lang="en-US" altLang="ja-JP" sz="3200" dirty="0">
              <a:solidFill>
                <a:srgbClr val="000000"/>
              </a:solidFill>
            </a:endParaRPr>
          </a:p>
        </p:txBody>
      </p:sp>
      <p:sp>
        <p:nvSpPr>
          <p:cNvPr id="8" name="正方形/長方形 7"/>
          <p:cNvSpPr/>
          <p:nvPr/>
        </p:nvSpPr>
        <p:spPr bwMode="auto">
          <a:xfrm>
            <a:off x="5296624" y="3212976"/>
            <a:ext cx="3667864" cy="158960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sp>
        <p:nvSpPr>
          <p:cNvPr id="9" name="円/楕円 8"/>
          <p:cNvSpPr/>
          <p:nvPr/>
        </p:nvSpPr>
        <p:spPr bwMode="auto">
          <a:xfrm>
            <a:off x="5474101" y="3674775"/>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sp>
        <p:nvSpPr>
          <p:cNvPr id="10" name="円/楕円 9"/>
          <p:cNvSpPr/>
          <p:nvPr/>
        </p:nvSpPr>
        <p:spPr bwMode="auto">
          <a:xfrm>
            <a:off x="6479806" y="3671184"/>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cxnSp>
        <p:nvCxnSpPr>
          <p:cNvPr id="11" name="直線矢印コネクタ 10"/>
          <p:cNvCxnSpPr>
            <a:stCxn id="9" idx="6"/>
            <a:endCxn id="10" idx="2"/>
          </p:cNvCxnSpPr>
          <p:nvPr/>
        </p:nvCxnSpPr>
        <p:spPr bwMode="auto">
          <a:xfrm flipV="1">
            <a:off x="5947374" y="3907820"/>
            <a:ext cx="532432" cy="359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2" name="テキスト ボックス 11"/>
          <p:cNvSpPr txBox="1"/>
          <p:nvPr/>
        </p:nvSpPr>
        <p:spPr>
          <a:xfrm>
            <a:off x="5839932" y="3514336"/>
            <a:ext cx="856325" cy="338554"/>
          </a:xfrm>
          <a:prstGeom prst="rect">
            <a:avLst/>
          </a:prstGeom>
          <a:noFill/>
        </p:spPr>
        <p:txBody>
          <a:bodyPr wrap="none" rtlCol="0">
            <a:spAutoFit/>
          </a:bodyPr>
          <a:lstStyle/>
          <a:p>
            <a:r>
              <a:rPr lang="en-US" altLang="ja-JP" sz="1600" dirty="0" smtClean="0">
                <a:solidFill>
                  <a:srgbClr val="000000"/>
                </a:solidFill>
              </a:rPr>
              <a:t>push#8</a:t>
            </a:r>
            <a:endParaRPr lang="ja-JP" altLang="en-US" sz="1600" dirty="0">
              <a:solidFill>
                <a:srgbClr val="000000"/>
              </a:solidFill>
            </a:endParaRPr>
          </a:p>
        </p:txBody>
      </p:sp>
      <p:sp>
        <p:nvSpPr>
          <p:cNvPr id="13" name="テキスト ボックス 12"/>
          <p:cNvSpPr txBox="1"/>
          <p:nvPr/>
        </p:nvSpPr>
        <p:spPr>
          <a:xfrm>
            <a:off x="6809951" y="3496855"/>
            <a:ext cx="789108" cy="307945"/>
          </a:xfrm>
          <a:prstGeom prst="rect">
            <a:avLst/>
          </a:prstGeom>
          <a:noFill/>
        </p:spPr>
        <p:txBody>
          <a:bodyPr wrap="none" rtlCol="0">
            <a:spAutoFit/>
          </a:bodyPr>
          <a:lstStyle/>
          <a:p>
            <a:r>
              <a:rPr lang="en-US" altLang="ja-JP" sz="1600" dirty="0" smtClean="0">
                <a:solidFill>
                  <a:srgbClr val="000000"/>
                </a:solidFill>
              </a:rPr>
              <a:t>pop#15</a:t>
            </a:r>
            <a:endParaRPr lang="ja-JP" altLang="en-US" sz="1600" dirty="0">
              <a:solidFill>
                <a:srgbClr val="000000"/>
              </a:solidFill>
            </a:endParaRPr>
          </a:p>
        </p:txBody>
      </p:sp>
      <p:cxnSp>
        <p:nvCxnSpPr>
          <p:cNvPr id="14" name="直線矢印コネクタ 13"/>
          <p:cNvCxnSpPr>
            <a:stCxn id="10" idx="6"/>
            <a:endCxn id="17" idx="2"/>
          </p:cNvCxnSpPr>
          <p:nvPr/>
        </p:nvCxnSpPr>
        <p:spPr bwMode="auto">
          <a:xfrm>
            <a:off x="6953079" y="3907820"/>
            <a:ext cx="502853"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5" name="テキスト ボックス 14"/>
          <p:cNvSpPr txBox="1"/>
          <p:nvPr/>
        </p:nvSpPr>
        <p:spPr>
          <a:xfrm>
            <a:off x="7840464" y="3514336"/>
            <a:ext cx="789108" cy="307945"/>
          </a:xfrm>
          <a:prstGeom prst="rect">
            <a:avLst/>
          </a:prstGeom>
          <a:noFill/>
        </p:spPr>
        <p:txBody>
          <a:bodyPr wrap="none" rtlCol="0">
            <a:spAutoFit/>
          </a:bodyPr>
          <a:lstStyle/>
          <a:p>
            <a:r>
              <a:rPr lang="en-US" altLang="ja-JP" sz="1600" dirty="0" smtClean="0">
                <a:solidFill>
                  <a:srgbClr val="000000"/>
                </a:solidFill>
              </a:rPr>
              <a:t>pop#16</a:t>
            </a:r>
            <a:endParaRPr lang="ja-JP" altLang="en-US" sz="1600" dirty="0">
              <a:solidFill>
                <a:srgbClr val="000000"/>
              </a:solidFill>
            </a:endParaRPr>
          </a:p>
        </p:txBody>
      </p:sp>
      <p:cxnSp>
        <p:nvCxnSpPr>
          <p:cNvPr id="16" name="直線矢印コネクタ 15"/>
          <p:cNvCxnSpPr>
            <a:endCxn id="9" idx="0"/>
          </p:cNvCxnSpPr>
          <p:nvPr/>
        </p:nvCxnSpPr>
        <p:spPr bwMode="auto">
          <a:xfrm>
            <a:off x="5533260" y="3212976"/>
            <a:ext cx="177478" cy="461799"/>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7" name="円/楕円 16"/>
          <p:cNvSpPr/>
          <p:nvPr/>
        </p:nvSpPr>
        <p:spPr bwMode="auto">
          <a:xfrm>
            <a:off x="7455931" y="3671184"/>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sp>
        <p:nvSpPr>
          <p:cNvPr id="18" name="円/楕円 17"/>
          <p:cNvSpPr/>
          <p:nvPr/>
        </p:nvSpPr>
        <p:spPr bwMode="auto">
          <a:xfrm>
            <a:off x="8372897" y="3678559"/>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cxnSp>
        <p:nvCxnSpPr>
          <p:cNvPr id="19" name="直線矢印コネクタ 18"/>
          <p:cNvCxnSpPr>
            <a:stCxn id="17" idx="6"/>
            <a:endCxn id="18" idx="2"/>
          </p:cNvCxnSpPr>
          <p:nvPr/>
        </p:nvCxnSpPr>
        <p:spPr bwMode="auto">
          <a:xfrm>
            <a:off x="7929204" y="3907820"/>
            <a:ext cx="443693" cy="7374"/>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20" name="テキスト ボックス 19"/>
          <p:cNvSpPr txBox="1"/>
          <p:nvPr/>
        </p:nvSpPr>
        <p:spPr>
          <a:xfrm>
            <a:off x="6361488" y="4388469"/>
            <a:ext cx="856325" cy="338554"/>
          </a:xfrm>
          <a:prstGeom prst="rect">
            <a:avLst/>
          </a:prstGeom>
          <a:noFill/>
        </p:spPr>
        <p:txBody>
          <a:bodyPr wrap="none" rtlCol="0">
            <a:spAutoFit/>
          </a:bodyPr>
          <a:lstStyle/>
          <a:p>
            <a:r>
              <a:rPr lang="en-US" altLang="ja-JP" sz="1600" dirty="0" smtClean="0">
                <a:solidFill>
                  <a:srgbClr val="000000"/>
                </a:solidFill>
              </a:rPr>
              <a:t>push#8</a:t>
            </a:r>
            <a:endParaRPr lang="ja-JP" altLang="en-US" sz="1600" dirty="0">
              <a:solidFill>
                <a:srgbClr val="000000"/>
              </a:solidFill>
            </a:endParaRPr>
          </a:p>
        </p:txBody>
      </p:sp>
      <p:cxnSp>
        <p:nvCxnSpPr>
          <p:cNvPr id="21" name="曲線コネクタ 20"/>
          <p:cNvCxnSpPr>
            <a:stCxn id="10" idx="5"/>
            <a:endCxn id="10" idx="3"/>
          </p:cNvCxnSpPr>
          <p:nvPr/>
        </p:nvCxnSpPr>
        <p:spPr bwMode="auto">
          <a:xfrm rot="5400000">
            <a:off x="6716443" y="3907820"/>
            <a:ext cx="10434" cy="334654"/>
          </a:xfrm>
          <a:prstGeom prst="curvedConnector3">
            <a:avLst>
              <a:gd name="adj1" fmla="val 3579772"/>
            </a:avLst>
          </a:prstGeom>
          <a:solidFill>
            <a:schemeClr val="accent2"/>
          </a:solidFill>
          <a:ln w="9525" cap="flat" cmpd="sng" algn="ctr">
            <a:solidFill>
              <a:schemeClr val="tx1"/>
            </a:solidFill>
            <a:prstDash val="solid"/>
            <a:round/>
            <a:headEnd type="none" w="med" len="med"/>
            <a:tailEnd type="arrow"/>
          </a:ln>
          <a:effectLst/>
        </p:spPr>
      </p:cxnSp>
      <p:sp>
        <p:nvSpPr>
          <p:cNvPr id="22" name="円/楕円 21"/>
          <p:cNvSpPr/>
          <p:nvPr/>
        </p:nvSpPr>
        <p:spPr bwMode="auto">
          <a:xfrm>
            <a:off x="7455931" y="4305804"/>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cxnSp>
        <p:nvCxnSpPr>
          <p:cNvPr id="23" name="直線矢印コネクタ 22"/>
          <p:cNvCxnSpPr>
            <a:stCxn id="18" idx="3"/>
            <a:endCxn id="22" idx="7"/>
          </p:cNvCxnSpPr>
          <p:nvPr/>
        </p:nvCxnSpPr>
        <p:spPr bwMode="auto">
          <a:xfrm flipH="1">
            <a:off x="7859894" y="4082522"/>
            <a:ext cx="582312" cy="292592"/>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24" name="テキスト ボックス 23"/>
          <p:cNvSpPr txBox="1"/>
          <p:nvPr/>
        </p:nvSpPr>
        <p:spPr>
          <a:xfrm>
            <a:off x="7750443" y="4063899"/>
            <a:ext cx="882424" cy="307945"/>
          </a:xfrm>
          <a:prstGeom prst="rect">
            <a:avLst/>
          </a:prstGeom>
          <a:noFill/>
          <a:ln>
            <a:noFill/>
          </a:ln>
        </p:spPr>
        <p:txBody>
          <a:bodyPr wrap="none" rtlCol="0">
            <a:spAutoFit/>
          </a:bodyPr>
          <a:lstStyle/>
          <a:p>
            <a:r>
              <a:rPr lang="en-US" altLang="ja-JP" sz="1600" dirty="0" smtClean="0">
                <a:solidFill>
                  <a:srgbClr val="000000"/>
                </a:solidFill>
              </a:rPr>
              <a:t>push#17</a:t>
            </a:r>
            <a:endParaRPr lang="ja-JP" altLang="en-US" sz="1600" dirty="0">
              <a:solidFill>
                <a:srgbClr val="000000"/>
              </a:solidFill>
            </a:endParaRPr>
          </a:p>
        </p:txBody>
      </p:sp>
      <p:sp>
        <p:nvSpPr>
          <p:cNvPr id="25" name="円/楕円 24"/>
          <p:cNvSpPr/>
          <p:nvPr/>
        </p:nvSpPr>
        <p:spPr bwMode="auto">
          <a:xfrm>
            <a:off x="8369390" y="4305804"/>
            <a:ext cx="473273" cy="473273"/>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cxnSp>
        <p:nvCxnSpPr>
          <p:cNvPr id="26" name="直線矢印コネクタ 25"/>
          <p:cNvCxnSpPr>
            <a:stCxn id="22" idx="6"/>
            <a:endCxn id="25" idx="2"/>
          </p:cNvCxnSpPr>
          <p:nvPr/>
        </p:nvCxnSpPr>
        <p:spPr bwMode="auto">
          <a:xfrm>
            <a:off x="7929204" y="4542441"/>
            <a:ext cx="440187"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27" name="テキスト ボックス 26"/>
          <p:cNvSpPr txBox="1"/>
          <p:nvPr/>
        </p:nvSpPr>
        <p:spPr>
          <a:xfrm>
            <a:off x="7708084" y="4471133"/>
            <a:ext cx="852285" cy="338554"/>
          </a:xfrm>
          <a:prstGeom prst="rect">
            <a:avLst/>
          </a:prstGeom>
          <a:noFill/>
        </p:spPr>
        <p:txBody>
          <a:bodyPr wrap="none" rtlCol="0">
            <a:spAutoFit/>
          </a:bodyPr>
          <a:lstStyle/>
          <a:p>
            <a:r>
              <a:rPr lang="en-US" altLang="ja-JP" sz="1600" dirty="0" smtClean="0">
                <a:solidFill>
                  <a:srgbClr val="000000"/>
                </a:solidFill>
              </a:rPr>
              <a:t>pop#11</a:t>
            </a:r>
            <a:endParaRPr lang="ja-JP" altLang="en-US" sz="1600" dirty="0">
              <a:solidFill>
                <a:srgbClr val="000000"/>
              </a:solidFill>
            </a:endParaRPr>
          </a:p>
        </p:txBody>
      </p:sp>
      <p:sp>
        <p:nvSpPr>
          <p:cNvPr id="28" name="円/楕円 27"/>
          <p:cNvSpPr/>
          <p:nvPr/>
        </p:nvSpPr>
        <p:spPr bwMode="auto">
          <a:xfrm>
            <a:off x="8421905" y="4354812"/>
            <a:ext cx="375258" cy="375258"/>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kumimoji="0" lang="ja-JP" altLang="en-US" sz="2400" smtClean="0">
              <a:solidFill>
                <a:srgbClr val="000000"/>
              </a:solidFill>
              <a:latin typeface="Times New Roman" pitchFamily="18" charset="0"/>
              <a:ea typeface="ＭＳ Ｐゴシック" pitchFamily="50" charset="-128"/>
            </a:endParaRPr>
          </a:p>
        </p:txBody>
      </p:sp>
      <p:sp>
        <p:nvSpPr>
          <p:cNvPr id="29" name="テキスト ボックス 28"/>
          <p:cNvSpPr txBox="1"/>
          <p:nvPr/>
        </p:nvSpPr>
        <p:spPr>
          <a:xfrm>
            <a:off x="275694" y="1340768"/>
            <a:ext cx="4224298" cy="3139321"/>
          </a:xfrm>
          <a:prstGeom prst="rect">
            <a:avLst/>
          </a:prstGeom>
          <a:solidFill>
            <a:schemeClr val="bg1"/>
          </a:solidFill>
          <a:ln>
            <a:solidFill>
              <a:schemeClr val="tx1"/>
            </a:solidFill>
          </a:ln>
        </p:spPr>
        <p:txBody>
          <a:bodyPr wrap="none" rtlCol="0">
            <a:spAutoFit/>
          </a:bodyPr>
          <a:lstStyle/>
          <a:p>
            <a:r>
              <a:rPr lang="en-US" altLang="ja-JP" dirty="0">
                <a:solidFill>
                  <a:srgbClr val="000000"/>
                </a:solidFill>
              </a:rPr>
              <a:t> </a:t>
            </a:r>
            <a:r>
              <a:rPr lang="en-US" altLang="ja-JP" dirty="0" smtClean="0">
                <a:solidFill>
                  <a:srgbClr val="000000"/>
                </a:solidFill>
              </a:rPr>
              <a:t>1:String </a:t>
            </a:r>
            <a:r>
              <a:rPr lang="en-US" altLang="ja-JP" dirty="0" err="1" smtClean="0">
                <a:solidFill>
                  <a:srgbClr val="000000"/>
                </a:solidFill>
              </a:rPr>
              <a:t>exp</a:t>
            </a:r>
            <a:r>
              <a:rPr lang="en-US" altLang="ja-JP" dirty="0" smtClean="0">
                <a:solidFill>
                  <a:srgbClr val="000000"/>
                </a:solidFill>
              </a:rPr>
              <a:t> = </a:t>
            </a:r>
            <a:r>
              <a:rPr lang="en-US" altLang="ja-JP" dirty="0" err="1" smtClean="0">
                <a:solidFill>
                  <a:srgbClr val="000000"/>
                </a:solidFill>
              </a:rPr>
              <a:t>argv</a:t>
            </a:r>
            <a:r>
              <a:rPr lang="en-US" altLang="ja-JP" dirty="0" smtClean="0">
                <a:solidFill>
                  <a:srgbClr val="000000"/>
                </a:solidFill>
              </a:rPr>
              <a:t>[0];</a:t>
            </a:r>
          </a:p>
          <a:p>
            <a:r>
              <a:rPr lang="en-US" altLang="ja-JP" dirty="0">
                <a:solidFill>
                  <a:srgbClr val="000000"/>
                </a:solidFill>
              </a:rPr>
              <a:t> </a:t>
            </a:r>
            <a:r>
              <a:rPr lang="en-US" altLang="ja-JP" dirty="0" smtClean="0">
                <a:solidFill>
                  <a:srgbClr val="000000"/>
                </a:solidFill>
              </a:rPr>
              <a:t>2:Stack stack = new Stack();</a:t>
            </a:r>
          </a:p>
          <a:p>
            <a:r>
              <a:rPr lang="en-US" altLang="ja-JP" dirty="0">
                <a:solidFill>
                  <a:srgbClr val="000000"/>
                </a:solidFill>
              </a:rPr>
              <a:t> </a:t>
            </a:r>
            <a:r>
              <a:rPr lang="en-US" altLang="ja-JP" dirty="0" smtClean="0">
                <a:solidFill>
                  <a:srgbClr val="000000"/>
                </a:solidFill>
              </a:rPr>
              <a:t>3:for(</a:t>
            </a:r>
            <a:r>
              <a:rPr lang="en-US" altLang="ja-JP" dirty="0" err="1" smtClean="0">
                <a:solidFill>
                  <a:srgbClr val="000000"/>
                </a:solidFill>
              </a:rPr>
              <a:t>int</a:t>
            </a:r>
            <a:r>
              <a:rPr lang="en-US" altLang="ja-JP" dirty="0" smtClean="0">
                <a:solidFill>
                  <a:srgbClr val="000000"/>
                </a:solidFill>
              </a:rPr>
              <a:t> </a:t>
            </a:r>
            <a:r>
              <a:rPr lang="en-US" altLang="ja-JP" dirty="0" err="1" smtClean="0">
                <a:solidFill>
                  <a:srgbClr val="000000"/>
                </a:solidFill>
              </a:rPr>
              <a:t>i</a:t>
            </a:r>
            <a:r>
              <a:rPr lang="en-US" altLang="ja-JP" dirty="0" smtClean="0">
                <a:solidFill>
                  <a:srgbClr val="000000"/>
                </a:solidFill>
              </a:rPr>
              <a:t>=0;i&lt;</a:t>
            </a:r>
            <a:r>
              <a:rPr lang="en-US" altLang="ja-JP" dirty="0" err="1" smtClean="0">
                <a:solidFill>
                  <a:srgbClr val="000000"/>
                </a:solidFill>
              </a:rPr>
              <a:t>exp.length</a:t>
            </a:r>
            <a:r>
              <a:rPr lang="en-US" altLang="ja-JP" dirty="0" smtClean="0">
                <a:solidFill>
                  <a:srgbClr val="000000"/>
                </a:solidFill>
              </a:rPr>
              <a:t>();</a:t>
            </a:r>
            <a:r>
              <a:rPr lang="en-US" altLang="ja-JP" dirty="0" err="1" smtClean="0">
                <a:solidFill>
                  <a:srgbClr val="000000"/>
                </a:solidFill>
              </a:rPr>
              <a:t>i</a:t>
            </a:r>
            <a:r>
              <a:rPr lang="en-US" altLang="ja-JP" dirty="0" smtClean="0">
                <a:solidFill>
                  <a:srgbClr val="000000"/>
                </a:solidFill>
              </a:rPr>
              <a:t>++){</a:t>
            </a:r>
          </a:p>
          <a:p>
            <a:r>
              <a:rPr lang="en-US" altLang="ja-JP" dirty="0" smtClean="0">
                <a:solidFill>
                  <a:srgbClr val="000000"/>
                </a:solidFill>
              </a:rPr>
              <a:t> 4:  char c = </a:t>
            </a:r>
            <a:r>
              <a:rPr lang="en-US" altLang="ja-JP" dirty="0" err="1" smtClean="0">
                <a:solidFill>
                  <a:srgbClr val="000000"/>
                </a:solidFill>
              </a:rPr>
              <a:t>exp.charAt</a:t>
            </a:r>
            <a:r>
              <a:rPr lang="en-US" altLang="ja-JP" dirty="0" smtClean="0">
                <a:solidFill>
                  <a:srgbClr val="000000"/>
                </a:solidFill>
              </a:rPr>
              <a:t>(</a:t>
            </a:r>
            <a:r>
              <a:rPr lang="en-US" altLang="ja-JP" dirty="0" err="1" smtClean="0">
                <a:solidFill>
                  <a:srgbClr val="000000"/>
                </a:solidFill>
              </a:rPr>
              <a:t>i</a:t>
            </a:r>
            <a:r>
              <a:rPr lang="en-US" altLang="ja-JP" dirty="0" smtClean="0">
                <a:solidFill>
                  <a:srgbClr val="000000"/>
                </a:solidFill>
              </a:rPr>
              <a:t>);</a:t>
            </a:r>
          </a:p>
          <a:p>
            <a:r>
              <a:rPr lang="en-US" altLang="ja-JP" dirty="0" smtClean="0">
                <a:solidFill>
                  <a:srgbClr val="000000"/>
                </a:solidFill>
              </a:rPr>
              <a:t> 5:  if(c==‘+’){</a:t>
            </a:r>
          </a:p>
          <a:p>
            <a:r>
              <a:rPr lang="en-US" altLang="ja-JP" dirty="0" smtClean="0">
                <a:solidFill>
                  <a:srgbClr val="000000"/>
                </a:solidFill>
              </a:rPr>
              <a:t> 6:    add(stack);</a:t>
            </a:r>
          </a:p>
          <a:p>
            <a:r>
              <a:rPr lang="en-US" altLang="ja-JP" dirty="0" smtClean="0">
                <a:solidFill>
                  <a:srgbClr val="000000"/>
                </a:solidFill>
              </a:rPr>
              <a:t> 7:  }else{</a:t>
            </a:r>
          </a:p>
          <a:p>
            <a:r>
              <a:rPr lang="en-US" altLang="ja-JP" dirty="0" smtClean="0">
                <a:solidFill>
                  <a:srgbClr val="000000"/>
                </a:solidFill>
              </a:rPr>
              <a:t> 8:    </a:t>
            </a:r>
            <a:r>
              <a:rPr lang="en-US" altLang="ja-JP" dirty="0" err="1" smtClean="0">
                <a:solidFill>
                  <a:srgbClr val="000000"/>
                </a:solidFill>
              </a:rPr>
              <a:t>stack.push</a:t>
            </a:r>
            <a:r>
              <a:rPr lang="en-US" altLang="ja-JP" dirty="0" smtClean="0">
                <a:solidFill>
                  <a:srgbClr val="000000"/>
                </a:solidFill>
              </a:rPr>
              <a:t>(</a:t>
            </a:r>
            <a:r>
              <a:rPr lang="en-US" altLang="ja-JP" dirty="0" err="1" smtClean="0">
                <a:solidFill>
                  <a:srgbClr val="000000"/>
                </a:solidFill>
              </a:rPr>
              <a:t>Character.digit</a:t>
            </a:r>
            <a:r>
              <a:rPr lang="en-US" altLang="ja-JP" dirty="0" smtClean="0">
                <a:solidFill>
                  <a:srgbClr val="000000"/>
                </a:solidFill>
              </a:rPr>
              <a:t>(c, 10));</a:t>
            </a:r>
          </a:p>
          <a:p>
            <a:r>
              <a:rPr lang="en-US" altLang="ja-JP" dirty="0" smtClean="0">
                <a:solidFill>
                  <a:srgbClr val="000000"/>
                </a:solidFill>
              </a:rPr>
              <a:t> 9:  }</a:t>
            </a:r>
          </a:p>
          <a:p>
            <a:r>
              <a:rPr lang="en-US" altLang="ja-JP" dirty="0" smtClean="0">
                <a:solidFill>
                  <a:srgbClr val="000000"/>
                </a:solidFill>
              </a:rPr>
              <a:t>10:}</a:t>
            </a:r>
          </a:p>
          <a:p>
            <a:r>
              <a:rPr lang="en-US" altLang="ja-JP" dirty="0" smtClean="0">
                <a:solidFill>
                  <a:srgbClr val="000000"/>
                </a:solidFill>
              </a:rPr>
              <a:t>11:System.out.println(</a:t>
            </a:r>
            <a:r>
              <a:rPr lang="en-US" altLang="ja-JP" dirty="0" err="1" smtClean="0">
                <a:solidFill>
                  <a:srgbClr val="000000"/>
                </a:solidFill>
              </a:rPr>
              <a:t>stack.pop</a:t>
            </a:r>
            <a:r>
              <a:rPr lang="en-US" altLang="ja-JP" dirty="0" smtClean="0">
                <a:solidFill>
                  <a:srgbClr val="000000"/>
                </a:solidFill>
              </a:rPr>
              <a:t>());</a:t>
            </a:r>
          </a:p>
        </p:txBody>
      </p:sp>
      <p:sp>
        <p:nvSpPr>
          <p:cNvPr id="30" name="テキスト ボックス 29"/>
          <p:cNvSpPr txBox="1"/>
          <p:nvPr/>
        </p:nvSpPr>
        <p:spPr>
          <a:xfrm>
            <a:off x="4860032" y="1340767"/>
            <a:ext cx="4147289" cy="1754326"/>
          </a:xfrm>
          <a:prstGeom prst="rect">
            <a:avLst/>
          </a:prstGeom>
          <a:solidFill>
            <a:schemeClr val="bg1"/>
          </a:solidFill>
          <a:ln>
            <a:solidFill>
              <a:schemeClr val="tx1"/>
            </a:solidFill>
          </a:ln>
        </p:spPr>
        <p:txBody>
          <a:bodyPr wrap="none" rtlCol="0">
            <a:spAutoFit/>
          </a:bodyPr>
          <a:lstStyle/>
          <a:p>
            <a:r>
              <a:rPr lang="en-US" altLang="ja-JP" dirty="0" smtClean="0">
                <a:solidFill>
                  <a:srgbClr val="000000"/>
                </a:solidFill>
              </a:rPr>
              <a:t>14:static private void add(Stack stack){</a:t>
            </a:r>
          </a:p>
          <a:p>
            <a:r>
              <a:rPr lang="en-US" altLang="ja-JP" dirty="0" smtClean="0">
                <a:solidFill>
                  <a:srgbClr val="000000"/>
                </a:solidFill>
              </a:rPr>
              <a:t>15:  </a:t>
            </a:r>
            <a:r>
              <a:rPr lang="en-US" altLang="ja-JP" dirty="0" err="1" smtClean="0">
                <a:solidFill>
                  <a:srgbClr val="000000"/>
                </a:solidFill>
              </a:rPr>
              <a:t>int</a:t>
            </a:r>
            <a:r>
              <a:rPr lang="en-US" altLang="ja-JP" dirty="0" smtClean="0">
                <a:solidFill>
                  <a:srgbClr val="000000"/>
                </a:solidFill>
              </a:rPr>
              <a:t> a = </a:t>
            </a:r>
            <a:r>
              <a:rPr lang="en-US" altLang="ja-JP" dirty="0" err="1" smtClean="0">
                <a:solidFill>
                  <a:srgbClr val="000000"/>
                </a:solidFill>
              </a:rPr>
              <a:t>stack.pop</a:t>
            </a:r>
            <a:r>
              <a:rPr lang="en-US" altLang="ja-JP" dirty="0" smtClean="0">
                <a:solidFill>
                  <a:srgbClr val="000000"/>
                </a:solidFill>
              </a:rPr>
              <a:t>();</a:t>
            </a:r>
          </a:p>
          <a:p>
            <a:r>
              <a:rPr lang="en-US" altLang="ja-JP" dirty="0" smtClean="0">
                <a:solidFill>
                  <a:srgbClr val="000000"/>
                </a:solidFill>
              </a:rPr>
              <a:t>16:  </a:t>
            </a:r>
            <a:r>
              <a:rPr lang="en-US" altLang="ja-JP" dirty="0" err="1" smtClean="0">
                <a:solidFill>
                  <a:srgbClr val="000000"/>
                </a:solidFill>
              </a:rPr>
              <a:t>int</a:t>
            </a:r>
            <a:r>
              <a:rPr lang="en-US" altLang="ja-JP" dirty="0" smtClean="0">
                <a:solidFill>
                  <a:srgbClr val="000000"/>
                </a:solidFill>
              </a:rPr>
              <a:t> b = </a:t>
            </a:r>
            <a:r>
              <a:rPr lang="en-US" altLang="ja-JP" dirty="0" err="1" smtClean="0">
                <a:solidFill>
                  <a:srgbClr val="000000"/>
                </a:solidFill>
              </a:rPr>
              <a:t>stack.pop</a:t>
            </a:r>
            <a:r>
              <a:rPr lang="en-US" altLang="ja-JP" dirty="0" smtClean="0">
                <a:solidFill>
                  <a:srgbClr val="000000"/>
                </a:solidFill>
              </a:rPr>
              <a:t>();</a:t>
            </a:r>
          </a:p>
          <a:p>
            <a:r>
              <a:rPr lang="en-US" altLang="ja-JP" dirty="0" smtClean="0">
                <a:solidFill>
                  <a:srgbClr val="000000"/>
                </a:solidFill>
              </a:rPr>
              <a:t>17:  </a:t>
            </a:r>
            <a:r>
              <a:rPr lang="en-US" altLang="ja-JP" dirty="0" err="1" smtClean="0">
                <a:solidFill>
                  <a:srgbClr val="000000"/>
                </a:solidFill>
              </a:rPr>
              <a:t>stack.push</a:t>
            </a:r>
            <a:r>
              <a:rPr lang="en-US" altLang="ja-JP" dirty="0" smtClean="0">
                <a:solidFill>
                  <a:srgbClr val="000000"/>
                </a:solidFill>
              </a:rPr>
              <a:t>(</a:t>
            </a:r>
            <a:r>
              <a:rPr lang="en-US" altLang="ja-JP" dirty="0" err="1" smtClean="0">
                <a:solidFill>
                  <a:srgbClr val="000000"/>
                </a:solidFill>
              </a:rPr>
              <a:t>b+a</a:t>
            </a:r>
            <a:r>
              <a:rPr lang="en-US" altLang="ja-JP" dirty="0" smtClean="0">
                <a:solidFill>
                  <a:srgbClr val="000000"/>
                </a:solidFill>
              </a:rPr>
              <a:t>);</a:t>
            </a:r>
          </a:p>
          <a:p>
            <a:r>
              <a:rPr lang="en-US" altLang="ja-JP" dirty="0" smtClean="0">
                <a:solidFill>
                  <a:srgbClr val="000000"/>
                </a:solidFill>
              </a:rPr>
              <a:t>18:}</a:t>
            </a:r>
          </a:p>
          <a:p>
            <a:r>
              <a:rPr lang="en-US" altLang="ja-JP" dirty="0" smtClean="0">
                <a:solidFill>
                  <a:srgbClr val="000000"/>
                </a:solidFill>
              </a:rPr>
              <a:t>19:</a:t>
            </a:r>
            <a:endParaRPr lang="en-US" altLang="ja-JP" dirty="0">
              <a:solidFill>
                <a:srgbClr val="000000"/>
              </a:solidFill>
            </a:endParaRPr>
          </a:p>
        </p:txBody>
      </p:sp>
      <p:cxnSp>
        <p:nvCxnSpPr>
          <p:cNvPr id="45" name="直線矢印コネクタ 44"/>
          <p:cNvCxnSpPr>
            <a:stCxn id="22" idx="2"/>
            <a:endCxn id="10" idx="5"/>
          </p:cNvCxnSpPr>
          <p:nvPr/>
        </p:nvCxnSpPr>
        <p:spPr bwMode="auto">
          <a:xfrm flipH="1" flipV="1">
            <a:off x="6883770" y="4075148"/>
            <a:ext cx="572161" cy="467293"/>
          </a:xfrm>
          <a:prstGeom prst="straightConnector1">
            <a:avLst/>
          </a:prstGeom>
          <a:solidFill>
            <a:schemeClr val="accent2"/>
          </a:solidFill>
          <a:ln w="38100" cap="flat" cmpd="sng" algn="ctr">
            <a:solidFill>
              <a:schemeClr val="accent2"/>
            </a:solidFill>
            <a:prstDash val="solid"/>
            <a:round/>
            <a:headEnd type="none" w="med" len="med"/>
            <a:tailEnd type="arrow"/>
          </a:ln>
          <a:effectLst/>
        </p:spPr>
      </p:cxnSp>
      <p:sp>
        <p:nvSpPr>
          <p:cNvPr id="36" name="テキスト ボックス 35"/>
          <p:cNvSpPr txBox="1"/>
          <p:nvPr/>
        </p:nvSpPr>
        <p:spPr>
          <a:xfrm>
            <a:off x="7020272" y="4293096"/>
            <a:ext cx="545342" cy="523220"/>
          </a:xfrm>
          <a:prstGeom prst="rect">
            <a:avLst/>
          </a:prstGeom>
          <a:noFill/>
        </p:spPr>
        <p:txBody>
          <a:bodyPr wrap="none" rtlCol="0">
            <a:spAutoFit/>
          </a:bodyPr>
          <a:lstStyle/>
          <a:p>
            <a:r>
              <a:rPr lang="en-US" altLang="ja-JP" sz="2800" b="1" dirty="0"/>
              <a:t>×</a:t>
            </a:r>
            <a:endParaRPr kumimoji="1" lang="ja-JP" altLang="en-US" sz="2800" b="1" dirty="0"/>
          </a:p>
        </p:txBody>
      </p:sp>
    </p:spTree>
    <p:extLst>
      <p:ext uri="{BB962C8B-B14F-4D97-AF65-F5344CB8AC3E}">
        <p14:creationId xmlns:p14="http://schemas.microsoft.com/office/powerpoint/2010/main" val="1578678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1" nodeType="clickEffect">
                                  <p:stCondLst>
                                    <p:cond delay="0"/>
                                  </p:stCondLst>
                                  <p:endCondLst>
                                    <p:cond evt="onNext" delay="0">
                                      <p:tgtEl>
                                        <p:sldTgt/>
                                      </p:tgtEl>
                                    </p:cond>
                                  </p:endCondLst>
                                  <p:childTnLst>
                                    <p:set>
                                      <p:cBhvr override="childStyle">
                                        <p:cTn id="6" dur="indefinite"/>
                                        <p:tgtEl>
                                          <p:spTgt spid="29">
                                            <p:txEl>
                                              <p:pRg st="7" end="7"/>
                                            </p:txEl>
                                          </p:spTgt>
                                        </p:tgtEl>
                                        <p:attrNameLst>
                                          <p:attrName>style.color</p:attrName>
                                        </p:attrNameLst>
                                      </p:cBhvr>
                                      <p:to>
                                        <p:clrVal>
                                          <a:srgbClr val="FF0000"/>
                                        </p:clrVal>
                                      </p:to>
                                    </p:set>
                                  </p:childTnLst>
                                </p:cTn>
                              </p:par>
                              <p:par>
                                <p:cTn id="7" presetID="3" presetClass="emph" presetSubtype="1" grpId="0" nodeType="withEffect">
                                  <p:stCondLst>
                                    <p:cond delay="0"/>
                                  </p:stCondLst>
                                  <p:endCondLst>
                                    <p:cond evt="onNext" delay="0">
                                      <p:tgtEl>
                                        <p:sldTgt/>
                                      </p:tgtEl>
                                    </p:cond>
                                  </p:endCondLst>
                                  <p:childTnLst>
                                    <p:set>
                                      <p:cBhvr override="childStyle">
                                        <p:cTn id="8" dur="indefinite"/>
                                        <p:tgtEl>
                                          <p:spTgt spid="12"/>
                                        </p:tgtEl>
                                        <p:attrNameLst>
                                          <p:attrName>style.color</p:attrName>
                                        </p:attrNameLst>
                                      </p:cBhvr>
                                      <p:to>
                                        <p:clrVal>
                                          <a:srgbClr val="FF0000"/>
                                        </p:clrVal>
                                      </p:to>
                                    </p:set>
                                  </p:childTnLst>
                                </p:cTn>
                              </p:par>
                              <p:par>
                                <p:cTn id="9" presetID="7" presetClass="emph" presetSubtype="1" nodeType="withEffect">
                                  <p:stCondLst>
                                    <p:cond delay="0"/>
                                  </p:stCondLst>
                                  <p:endCondLst>
                                    <p:cond evt="onNext" delay="0">
                                      <p:tgtEl>
                                        <p:sldTgt/>
                                      </p:tgtEl>
                                    </p:cond>
                                  </p:endCondLst>
                                  <p:childTnLst>
                                    <p:set>
                                      <p:cBhvr>
                                        <p:cTn id="10" dur="indefinite"/>
                                        <p:tgtEl>
                                          <p:spTgt spid="11"/>
                                        </p:tgtEl>
                                        <p:attrNameLst>
                                          <p:attrName>stroke.color</p:attrName>
                                        </p:attrNameLst>
                                      </p:cBhvr>
                                      <p:to>
                                        <p:clrVal>
                                          <a:srgbClr val="FF0000"/>
                                        </p:clrVal>
                                      </p:to>
                                    </p:set>
                                    <p:set>
                                      <p:cBhvr>
                                        <p:cTn id="11" dur="indefinite"/>
                                        <p:tgtEl>
                                          <p:spTgt spid="11"/>
                                        </p:tgtEl>
                                        <p:attrNameLst>
                                          <p:attrName>stroke.on</p:attrName>
                                        </p:attrNameLst>
                                      </p:cBhvr>
                                      <p:to>
                                        <p:strVal val="true"/>
                                      </p:to>
                                    </p:set>
                                  </p:childTnLst>
                                </p:cTn>
                              </p:par>
                            </p:childTnLst>
                          </p:cTn>
                        </p:par>
                      </p:childTnLst>
                    </p:cTn>
                  </p:par>
                  <p:par>
                    <p:cTn id="12" fill="hold">
                      <p:stCondLst>
                        <p:cond delay="indefinite"/>
                      </p:stCondLst>
                      <p:childTnLst>
                        <p:par>
                          <p:cTn id="13" fill="hold">
                            <p:stCondLst>
                              <p:cond delay="0"/>
                            </p:stCondLst>
                            <p:childTnLst>
                              <p:par>
                                <p:cTn id="14" presetID="3" presetClass="emph" presetSubtype="1" nodeType="clickEffect">
                                  <p:stCondLst>
                                    <p:cond delay="0"/>
                                  </p:stCondLst>
                                  <p:endCondLst>
                                    <p:cond evt="onNext" delay="0">
                                      <p:tgtEl>
                                        <p:sldTgt/>
                                      </p:tgtEl>
                                    </p:cond>
                                  </p:endCondLst>
                                  <p:childTnLst>
                                    <p:set>
                                      <p:cBhvr override="childStyle">
                                        <p:cTn id="15" dur="indefinite"/>
                                        <p:tgtEl>
                                          <p:spTgt spid="29">
                                            <p:txEl>
                                              <p:pRg st="7" end="7"/>
                                            </p:txEl>
                                          </p:spTgt>
                                        </p:tgtEl>
                                        <p:attrNameLst>
                                          <p:attrName>style.color</p:attrName>
                                        </p:attrNameLst>
                                      </p:cBhvr>
                                      <p:to>
                                        <p:clrVal>
                                          <a:srgbClr val="FF0000"/>
                                        </p:clrVal>
                                      </p:to>
                                    </p:set>
                                  </p:childTnLst>
                                </p:cTn>
                              </p:par>
                              <p:par>
                                <p:cTn id="16" presetID="3" presetClass="emph" presetSubtype="1" grpId="0" nodeType="withEffect">
                                  <p:stCondLst>
                                    <p:cond delay="0"/>
                                  </p:stCondLst>
                                  <p:endCondLst>
                                    <p:cond evt="onNext" delay="0">
                                      <p:tgtEl>
                                        <p:sldTgt/>
                                      </p:tgtEl>
                                    </p:cond>
                                  </p:endCondLst>
                                  <p:childTnLst>
                                    <p:set>
                                      <p:cBhvr override="childStyle">
                                        <p:cTn id="17" dur="indefinite"/>
                                        <p:tgtEl>
                                          <p:spTgt spid="20"/>
                                        </p:tgtEl>
                                        <p:attrNameLst>
                                          <p:attrName>style.color</p:attrName>
                                        </p:attrNameLst>
                                      </p:cBhvr>
                                      <p:to>
                                        <p:clrVal>
                                          <a:srgbClr val="FF0000"/>
                                        </p:clrVal>
                                      </p:to>
                                    </p:set>
                                  </p:childTnLst>
                                </p:cTn>
                              </p:par>
                              <p:par>
                                <p:cTn id="18" presetID="7" presetClass="emph" presetSubtype="1" nodeType="withEffect">
                                  <p:stCondLst>
                                    <p:cond delay="0"/>
                                  </p:stCondLst>
                                  <p:endCondLst>
                                    <p:cond evt="onNext" delay="0">
                                      <p:tgtEl>
                                        <p:sldTgt/>
                                      </p:tgtEl>
                                    </p:cond>
                                  </p:endCondLst>
                                  <p:childTnLst>
                                    <p:set>
                                      <p:cBhvr>
                                        <p:cTn id="19" dur="indefinite"/>
                                        <p:tgtEl>
                                          <p:spTgt spid="21"/>
                                        </p:tgtEl>
                                        <p:attrNameLst>
                                          <p:attrName>stroke.color</p:attrName>
                                        </p:attrNameLst>
                                      </p:cBhvr>
                                      <p:to>
                                        <p:clrVal>
                                          <a:srgbClr val="FF0000"/>
                                        </p:clrVal>
                                      </p:to>
                                    </p:set>
                                    <p:set>
                                      <p:cBhvr>
                                        <p:cTn id="20" dur="indefinite"/>
                                        <p:tgtEl>
                                          <p:spTgt spid="21"/>
                                        </p:tgtEl>
                                        <p:attrNameLst>
                                          <p:attrName>stroke.on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3" presetClass="emph" presetSubtype="1" nodeType="clickEffect">
                                  <p:stCondLst>
                                    <p:cond delay="0"/>
                                  </p:stCondLst>
                                  <p:endCondLst>
                                    <p:cond evt="onNext" delay="0">
                                      <p:tgtEl>
                                        <p:sldTgt/>
                                      </p:tgtEl>
                                    </p:cond>
                                  </p:endCondLst>
                                  <p:childTnLst>
                                    <p:set>
                                      <p:cBhvr override="childStyle">
                                        <p:cTn id="24" dur="indefinite"/>
                                        <p:tgtEl>
                                          <p:spTgt spid="30">
                                            <p:txEl>
                                              <p:pRg st="1" end="1"/>
                                            </p:txEl>
                                          </p:spTgt>
                                        </p:tgtEl>
                                        <p:attrNameLst>
                                          <p:attrName>style.color</p:attrName>
                                        </p:attrNameLst>
                                      </p:cBhvr>
                                      <p:to>
                                        <p:clrVal>
                                          <a:srgbClr val="FF0000"/>
                                        </p:clrVal>
                                      </p:to>
                                    </p:set>
                                  </p:childTnLst>
                                </p:cTn>
                              </p:par>
                              <p:par>
                                <p:cTn id="25" presetID="3" presetClass="emph" presetSubtype="1" nodeType="withEffect">
                                  <p:stCondLst>
                                    <p:cond delay="0"/>
                                  </p:stCondLst>
                                  <p:endCondLst>
                                    <p:cond evt="onNext" delay="0">
                                      <p:tgtEl>
                                        <p:sldTgt/>
                                      </p:tgtEl>
                                    </p:cond>
                                  </p:endCondLst>
                                  <p:childTnLst>
                                    <p:set>
                                      <p:cBhvr override="childStyle">
                                        <p:cTn id="26" dur="indefinite"/>
                                        <p:tgtEl>
                                          <p:spTgt spid="30">
                                            <p:txEl>
                                              <p:pRg st="2" end="2"/>
                                            </p:txEl>
                                          </p:spTgt>
                                        </p:tgtEl>
                                        <p:attrNameLst>
                                          <p:attrName>style.color</p:attrName>
                                        </p:attrNameLst>
                                      </p:cBhvr>
                                      <p:to>
                                        <p:clrVal>
                                          <a:srgbClr val="FF0000"/>
                                        </p:clrVal>
                                      </p:to>
                                    </p:set>
                                  </p:childTnLst>
                                </p:cTn>
                              </p:par>
                              <p:par>
                                <p:cTn id="27" presetID="3" presetClass="emph" presetSubtype="1" nodeType="withEffect">
                                  <p:stCondLst>
                                    <p:cond delay="0"/>
                                  </p:stCondLst>
                                  <p:endCondLst>
                                    <p:cond evt="onNext" delay="0">
                                      <p:tgtEl>
                                        <p:sldTgt/>
                                      </p:tgtEl>
                                    </p:cond>
                                  </p:endCondLst>
                                  <p:childTnLst>
                                    <p:set>
                                      <p:cBhvr override="childStyle">
                                        <p:cTn id="28" dur="indefinite"/>
                                        <p:tgtEl>
                                          <p:spTgt spid="30">
                                            <p:txEl>
                                              <p:pRg st="3" end="3"/>
                                            </p:txEl>
                                          </p:spTgt>
                                        </p:tgtEl>
                                        <p:attrNameLst>
                                          <p:attrName>style.color</p:attrName>
                                        </p:attrNameLst>
                                      </p:cBhvr>
                                      <p:to>
                                        <p:clrVal>
                                          <a:srgbClr val="FF0000"/>
                                        </p:clrVal>
                                      </p:to>
                                    </p:set>
                                  </p:childTnLst>
                                </p:cTn>
                              </p:par>
                              <p:par>
                                <p:cTn id="29" presetID="3" presetClass="emph" presetSubtype="1" grpId="0" nodeType="withEffect">
                                  <p:stCondLst>
                                    <p:cond delay="0"/>
                                  </p:stCondLst>
                                  <p:endCondLst>
                                    <p:cond evt="onNext" delay="0">
                                      <p:tgtEl>
                                        <p:sldTgt/>
                                      </p:tgtEl>
                                    </p:cond>
                                  </p:endCondLst>
                                  <p:childTnLst>
                                    <p:set>
                                      <p:cBhvr override="childStyle">
                                        <p:cTn id="30" dur="indefinite"/>
                                        <p:tgtEl>
                                          <p:spTgt spid="15"/>
                                        </p:tgtEl>
                                        <p:attrNameLst>
                                          <p:attrName>style.color</p:attrName>
                                        </p:attrNameLst>
                                      </p:cBhvr>
                                      <p:to>
                                        <p:clrVal>
                                          <a:srgbClr val="FF0000"/>
                                        </p:clrVal>
                                      </p:to>
                                    </p:set>
                                  </p:childTnLst>
                                </p:cTn>
                              </p:par>
                              <p:par>
                                <p:cTn id="31" presetID="3" presetClass="emph" presetSubtype="1" grpId="0" nodeType="withEffect">
                                  <p:stCondLst>
                                    <p:cond delay="0"/>
                                  </p:stCondLst>
                                  <p:endCondLst>
                                    <p:cond evt="onNext" delay="0">
                                      <p:tgtEl>
                                        <p:sldTgt/>
                                      </p:tgtEl>
                                    </p:cond>
                                  </p:endCondLst>
                                  <p:childTnLst>
                                    <p:set>
                                      <p:cBhvr override="childStyle">
                                        <p:cTn id="32" dur="indefinite"/>
                                        <p:tgtEl>
                                          <p:spTgt spid="13"/>
                                        </p:tgtEl>
                                        <p:attrNameLst>
                                          <p:attrName>style.color</p:attrName>
                                        </p:attrNameLst>
                                      </p:cBhvr>
                                      <p:to>
                                        <p:clrVal>
                                          <a:srgbClr val="FF0000"/>
                                        </p:clrVal>
                                      </p:to>
                                    </p:set>
                                  </p:childTnLst>
                                </p:cTn>
                              </p:par>
                              <p:par>
                                <p:cTn id="33" presetID="3" presetClass="emph" presetSubtype="1" grpId="0" nodeType="withEffect">
                                  <p:stCondLst>
                                    <p:cond delay="0"/>
                                  </p:stCondLst>
                                  <p:endCondLst>
                                    <p:cond evt="onNext" delay="0">
                                      <p:tgtEl>
                                        <p:sldTgt/>
                                      </p:tgtEl>
                                    </p:cond>
                                  </p:endCondLst>
                                  <p:childTnLst>
                                    <p:set>
                                      <p:cBhvr override="childStyle">
                                        <p:cTn id="34" dur="indefinite"/>
                                        <p:tgtEl>
                                          <p:spTgt spid="24"/>
                                        </p:tgtEl>
                                        <p:attrNameLst>
                                          <p:attrName>style.color</p:attrName>
                                        </p:attrNameLst>
                                      </p:cBhvr>
                                      <p:to>
                                        <p:clrVal>
                                          <a:srgbClr val="FF0000"/>
                                        </p:clrVal>
                                      </p:to>
                                    </p:set>
                                  </p:childTnLst>
                                </p:cTn>
                              </p:par>
                              <p:par>
                                <p:cTn id="35" presetID="7" presetClass="emph" presetSubtype="1" nodeType="withEffect">
                                  <p:stCondLst>
                                    <p:cond delay="0"/>
                                  </p:stCondLst>
                                  <p:endCondLst>
                                    <p:cond evt="onNext" delay="0">
                                      <p:tgtEl>
                                        <p:sldTgt/>
                                      </p:tgtEl>
                                    </p:cond>
                                  </p:endCondLst>
                                  <p:childTnLst>
                                    <p:set>
                                      <p:cBhvr>
                                        <p:cTn id="36" dur="indefinite"/>
                                        <p:tgtEl>
                                          <p:spTgt spid="14"/>
                                        </p:tgtEl>
                                        <p:attrNameLst>
                                          <p:attrName>stroke.color</p:attrName>
                                        </p:attrNameLst>
                                      </p:cBhvr>
                                      <p:to>
                                        <p:clrVal>
                                          <a:srgbClr val="FF0000"/>
                                        </p:clrVal>
                                      </p:to>
                                    </p:set>
                                    <p:set>
                                      <p:cBhvr>
                                        <p:cTn id="37" dur="indefinite"/>
                                        <p:tgtEl>
                                          <p:spTgt spid="14"/>
                                        </p:tgtEl>
                                        <p:attrNameLst>
                                          <p:attrName>stroke.on</p:attrName>
                                        </p:attrNameLst>
                                      </p:cBhvr>
                                      <p:to>
                                        <p:strVal val="true"/>
                                      </p:to>
                                    </p:set>
                                  </p:childTnLst>
                                </p:cTn>
                              </p:par>
                              <p:par>
                                <p:cTn id="38" presetID="7" presetClass="emph" presetSubtype="1" nodeType="withEffect">
                                  <p:stCondLst>
                                    <p:cond delay="0"/>
                                  </p:stCondLst>
                                  <p:endCondLst>
                                    <p:cond evt="onNext" delay="0">
                                      <p:tgtEl>
                                        <p:sldTgt/>
                                      </p:tgtEl>
                                    </p:cond>
                                  </p:endCondLst>
                                  <p:childTnLst>
                                    <p:set>
                                      <p:cBhvr>
                                        <p:cTn id="39" dur="indefinite"/>
                                        <p:tgtEl>
                                          <p:spTgt spid="19"/>
                                        </p:tgtEl>
                                        <p:attrNameLst>
                                          <p:attrName>stroke.color</p:attrName>
                                        </p:attrNameLst>
                                      </p:cBhvr>
                                      <p:to>
                                        <p:clrVal>
                                          <a:srgbClr val="FF0000"/>
                                        </p:clrVal>
                                      </p:to>
                                    </p:set>
                                    <p:set>
                                      <p:cBhvr>
                                        <p:cTn id="40" dur="indefinite"/>
                                        <p:tgtEl>
                                          <p:spTgt spid="19"/>
                                        </p:tgtEl>
                                        <p:attrNameLst>
                                          <p:attrName>stroke.on</p:attrName>
                                        </p:attrNameLst>
                                      </p:cBhvr>
                                      <p:to>
                                        <p:strVal val="true"/>
                                      </p:to>
                                    </p:set>
                                  </p:childTnLst>
                                </p:cTn>
                              </p:par>
                              <p:par>
                                <p:cTn id="41" presetID="7" presetClass="emph" presetSubtype="1" nodeType="withEffect">
                                  <p:stCondLst>
                                    <p:cond delay="0"/>
                                  </p:stCondLst>
                                  <p:endCondLst>
                                    <p:cond evt="onNext" delay="0">
                                      <p:tgtEl>
                                        <p:sldTgt/>
                                      </p:tgtEl>
                                    </p:cond>
                                  </p:endCondLst>
                                  <p:childTnLst>
                                    <p:set>
                                      <p:cBhvr>
                                        <p:cTn id="42" dur="indefinite"/>
                                        <p:tgtEl>
                                          <p:spTgt spid="23"/>
                                        </p:tgtEl>
                                        <p:attrNameLst>
                                          <p:attrName>stroke.color</p:attrName>
                                        </p:attrNameLst>
                                      </p:cBhvr>
                                      <p:to>
                                        <p:clrVal>
                                          <a:srgbClr val="FF0000"/>
                                        </p:clrVal>
                                      </p:to>
                                    </p:set>
                                    <p:set>
                                      <p:cBhvr>
                                        <p:cTn id="43" dur="indefinite"/>
                                        <p:tgtEl>
                                          <p:spTgt spid="23"/>
                                        </p:tgtEl>
                                        <p:attrNameLst>
                                          <p:attrName>stroke.on</p:attrName>
                                        </p:attrNameLst>
                                      </p:cBhvr>
                                      <p:to>
                                        <p:strVal val="true"/>
                                      </p:to>
                                    </p:set>
                                  </p:childTnLst>
                                </p:cTn>
                              </p:par>
                            </p:childTnLst>
                          </p:cTn>
                        </p:par>
                      </p:childTnLst>
                    </p:cTn>
                  </p:par>
                  <p:par>
                    <p:cTn id="44" fill="hold">
                      <p:stCondLst>
                        <p:cond delay="indefinite"/>
                      </p:stCondLst>
                      <p:childTnLst>
                        <p:par>
                          <p:cTn id="45" fill="hold">
                            <p:stCondLst>
                              <p:cond delay="0"/>
                            </p:stCondLst>
                            <p:childTnLst>
                              <p:par>
                                <p:cTn id="46" presetID="3" presetClass="emph" presetSubtype="1" nodeType="clickEffect">
                                  <p:stCondLst>
                                    <p:cond delay="0"/>
                                  </p:stCondLst>
                                  <p:endCondLst>
                                    <p:cond evt="onNext" delay="0">
                                      <p:tgtEl>
                                        <p:sldTgt/>
                                      </p:tgtEl>
                                    </p:cond>
                                  </p:endCondLst>
                                  <p:childTnLst>
                                    <p:set>
                                      <p:cBhvr override="childStyle">
                                        <p:cTn id="47" dur="indefinite"/>
                                        <p:tgtEl>
                                          <p:spTgt spid="29">
                                            <p:txEl>
                                              <p:pRg st="7" end="7"/>
                                            </p:txEl>
                                          </p:spTgt>
                                        </p:tgtEl>
                                        <p:attrNameLst>
                                          <p:attrName>style.color</p:attrName>
                                        </p:attrNameLst>
                                      </p:cBhvr>
                                      <p:to>
                                        <p:clrVal>
                                          <a:srgbClr val="FF0000"/>
                                        </p:clrVal>
                                      </p:to>
                                    </p:se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6"/>
                                        </p:tgtEl>
                                        <p:attrNameLst>
                                          <p:attrName>style.visibility</p:attrName>
                                        </p:attrNameLst>
                                      </p:cBhvr>
                                      <p:to>
                                        <p:strVal val="visible"/>
                                      </p:to>
                                    </p:set>
                                    <p:animEffect transition="in" filter="fade">
                                      <p:cBhvr>
                                        <p:cTn id="52" dur="500"/>
                                        <p:tgtEl>
                                          <p:spTgt spid="36"/>
                                        </p:tgtEl>
                                      </p:cBhvr>
                                    </p:animEffect>
                                  </p:childTnLst>
                                </p:cTn>
                              </p:par>
                              <p:par>
                                <p:cTn id="53" presetID="10" presetClass="entr" presetSubtype="0" fill="hold" nodeType="withEffect">
                                  <p:stCondLst>
                                    <p:cond delay="0"/>
                                  </p:stCondLst>
                                  <p:childTnLst>
                                    <p:set>
                                      <p:cBhvr>
                                        <p:cTn id="54" dur="1" fill="hold">
                                          <p:stCondLst>
                                            <p:cond delay="0"/>
                                          </p:stCondLst>
                                        </p:cTn>
                                        <p:tgtEl>
                                          <p:spTgt spid="45"/>
                                        </p:tgtEl>
                                        <p:attrNameLst>
                                          <p:attrName>style.visibility</p:attrName>
                                        </p:attrNameLst>
                                      </p:cBhvr>
                                      <p:to>
                                        <p:strVal val="visible"/>
                                      </p:to>
                                    </p:set>
                                    <p:animEffect transition="in" filter="fade">
                                      <p:cBhvr>
                                        <p:cTn id="55"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5" grpId="0"/>
      <p:bldP spid="20" grpId="0"/>
      <p:bldP spid="24" grpId="0"/>
      <p:bldP spid="3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a:t>
            </a:r>
            <a:r>
              <a:rPr kumimoji="1" lang="en-US" altLang="ja-JP" dirty="0" smtClean="0"/>
              <a:t>1</a:t>
            </a:r>
            <a:endParaRPr kumimoji="1" lang="ja-JP" altLang="en-US" dirty="0"/>
          </a:p>
        </p:txBody>
      </p:sp>
      <p:sp>
        <p:nvSpPr>
          <p:cNvPr id="3" name="コンテンツ プレースホルダー 2"/>
          <p:cNvSpPr>
            <a:spLocks noGrp="1"/>
          </p:cNvSpPr>
          <p:nvPr>
            <p:ph idx="1"/>
          </p:nvPr>
        </p:nvSpPr>
        <p:spPr/>
        <p:txBody>
          <a:bodyPr/>
          <a:lstStyle/>
          <a:p>
            <a:pPr lvl="1"/>
            <a:r>
              <a:rPr kumimoji="1" lang="ja-JP" altLang="en-US" dirty="0" smtClean="0"/>
              <a:t>目的</a:t>
            </a:r>
            <a:endParaRPr kumimoji="1" lang="en-US" altLang="ja-JP" dirty="0" smtClean="0"/>
          </a:p>
          <a:p>
            <a:pPr lvl="2"/>
            <a:r>
              <a:rPr kumimoji="1" lang="ja-JP" altLang="en-US" dirty="0" smtClean="0"/>
              <a:t>手法により実行履歴を削減できるかどうかを調査</a:t>
            </a:r>
            <a:r>
              <a:rPr lang="ja-JP" altLang="en-US" dirty="0"/>
              <a:t>する</a:t>
            </a:r>
            <a:endParaRPr kumimoji="1" lang="en-US" altLang="ja-JP" dirty="0" smtClean="0"/>
          </a:p>
          <a:p>
            <a:pPr lvl="1"/>
            <a:r>
              <a:rPr kumimoji="1" lang="ja-JP" altLang="en-US" dirty="0" smtClean="0"/>
              <a:t>対象</a:t>
            </a:r>
            <a:endParaRPr kumimoji="1" lang="en-US" altLang="ja-JP" dirty="0" smtClean="0"/>
          </a:p>
          <a:p>
            <a:pPr lvl="2"/>
            <a:r>
              <a:rPr kumimoji="1" lang="en-US" altLang="ja-JP" dirty="0" smtClean="0"/>
              <a:t>DaCapo</a:t>
            </a:r>
            <a:r>
              <a:rPr kumimoji="1" lang="ja-JP" altLang="en-US" dirty="0" smtClean="0"/>
              <a:t>ベンチマークの</a:t>
            </a:r>
            <a:r>
              <a:rPr kumimoji="1" lang="en-US" altLang="ja-JP" dirty="0" smtClean="0"/>
              <a:t>batik</a:t>
            </a:r>
            <a:r>
              <a:rPr kumimoji="1" lang="ja-JP" altLang="en-US" dirty="0" err="1" smtClean="0"/>
              <a:t>，</a:t>
            </a:r>
            <a:r>
              <a:rPr kumimoji="1" lang="en-US" altLang="ja-JP" dirty="0" smtClean="0"/>
              <a:t>fop</a:t>
            </a:r>
            <a:r>
              <a:rPr kumimoji="1" lang="ja-JP" altLang="en-US" dirty="0" err="1" smtClean="0"/>
              <a:t>，</a:t>
            </a:r>
            <a:r>
              <a:rPr kumimoji="1" lang="en-US" altLang="ja-JP" dirty="0" smtClean="0"/>
              <a:t>luindex</a:t>
            </a:r>
            <a:r>
              <a:rPr kumimoji="1" lang="ja-JP" altLang="en-US" dirty="0" err="1" smtClean="0"/>
              <a:t>，</a:t>
            </a:r>
            <a:r>
              <a:rPr kumimoji="1" lang="en-US" altLang="ja-JP" dirty="0" smtClean="0"/>
              <a:t>pmd</a:t>
            </a:r>
          </a:p>
          <a:p>
            <a:pPr lvl="3"/>
            <a:r>
              <a:rPr kumimoji="1" lang="ja-JP" altLang="en-US" dirty="0" smtClean="0"/>
              <a:t>様々なアプリケーションを実行できるベンチマークソフト</a:t>
            </a:r>
            <a:endParaRPr kumimoji="1" lang="en-US" altLang="ja-JP" dirty="0" smtClean="0"/>
          </a:p>
          <a:p>
            <a:pPr lvl="3"/>
            <a:r>
              <a:rPr lang="ja-JP" altLang="en-US" dirty="0" smtClean="0"/>
              <a:t>オプションで実行の規模を</a:t>
            </a:r>
            <a:r>
              <a:rPr lang="en-US" altLang="ja-JP" dirty="0" smtClean="0"/>
              <a:t>small</a:t>
            </a:r>
            <a:r>
              <a:rPr lang="ja-JP" altLang="en-US" dirty="0" err="1" smtClean="0"/>
              <a:t>，</a:t>
            </a:r>
            <a:r>
              <a:rPr lang="en-US" altLang="ja-JP" dirty="0" smtClean="0"/>
              <a:t>default</a:t>
            </a:r>
            <a:r>
              <a:rPr lang="ja-JP" altLang="en-US" dirty="0" err="1" smtClean="0"/>
              <a:t>，</a:t>
            </a:r>
            <a:r>
              <a:rPr lang="en-US" altLang="ja-JP" dirty="0" smtClean="0"/>
              <a:t>large</a:t>
            </a:r>
            <a:r>
              <a:rPr lang="ja-JP" altLang="en-US" dirty="0" smtClean="0"/>
              <a:t>から選択できる</a:t>
            </a:r>
            <a:endParaRPr lang="en-US" altLang="ja-JP" dirty="0" smtClean="0"/>
          </a:p>
          <a:p>
            <a:pPr lvl="4"/>
            <a:r>
              <a:rPr lang="en-US" altLang="ja-JP" dirty="0" smtClean="0"/>
              <a:t>default</a:t>
            </a:r>
            <a:r>
              <a:rPr lang="ja-JP" altLang="en-US" dirty="0" smtClean="0"/>
              <a:t>は，イベント数にして</a:t>
            </a:r>
            <a:r>
              <a:rPr lang="en-US" altLang="ja-JP" dirty="0" smtClean="0"/>
              <a:t>small</a:t>
            </a:r>
            <a:r>
              <a:rPr lang="ja-JP" altLang="en-US" dirty="0" smtClean="0"/>
              <a:t>の約</a:t>
            </a:r>
            <a:r>
              <a:rPr lang="en-US" altLang="ja-JP" dirty="0" smtClean="0"/>
              <a:t>4</a:t>
            </a:r>
            <a:r>
              <a:rPr lang="ja-JP" altLang="en-US" dirty="0" smtClean="0"/>
              <a:t>～</a:t>
            </a:r>
            <a:r>
              <a:rPr lang="en-US" altLang="ja-JP" dirty="0"/>
              <a:t>8</a:t>
            </a:r>
            <a:r>
              <a:rPr lang="en-US" altLang="ja-JP" dirty="0" smtClean="0"/>
              <a:t>0</a:t>
            </a:r>
            <a:r>
              <a:rPr lang="ja-JP" altLang="en-US" dirty="0" smtClean="0"/>
              <a:t>倍</a:t>
            </a:r>
            <a:endParaRPr lang="en-US" altLang="ja-JP" dirty="0" smtClean="0"/>
          </a:p>
          <a:p>
            <a:pPr lvl="1"/>
            <a:r>
              <a:rPr lang="ja-JP" altLang="en-US" dirty="0" smtClean="0"/>
              <a:t>手段</a:t>
            </a:r>
            <a:endParaRPr lang="en-US" altLang="ja-JP" dirty="0"/>
          </a:p>
          <a:p>
            <a:pPr marL="1371600" lvl="2" indent="-457200">
              <a:buFont typeface="+mj-lt"/>
              <a:buAutoNum type="arabicPeriod"/>
            </a:pPr>
            <a:r>
              <a:rPr lang="en-US" altLang="ja-JP" dirty="0" smtClean="0"/>
              <a:t>small</a:t>
            </a:r>
            <a:r>
              <a:rPr lang="ja-JP" altLang="en-US" dirty="0" smtClean="0"/>
              <a:t>を事前の実行として用いオブジェクトの動作を蓄積する</a:t>
            </a:r>
            <a:endParaRPr lang="en-US" altLang="ja-JP" dirty="0" smtClean="0"/>
          </a:p>
          <a:p>
            <a:pPr marL="1371600" lvl="2" indent="-457200">
              <a:buFont typeface="+mj-lt"/>
              <a:buAutoNum type="arabicPeriod"/>
            </a:pPr>
            <a:r>
              <a:rPr lang="en-US" altLang="ja-JP" dirty="0" smtClean="0"/>
              <a:t>default</a:t>
            </a:r>
            <a:r>
              <a:rPr lang="ja-JP" altLang="en-US" dirty="0" smtClean="0"/>
              <a:t>の実行履歴をどの程度削減できるかを調べる</a:t>
            </a:r>
            <a:endParaRPr lang="en-US" altLang="ja-JP" dirty="0" smtClean="0"/>
          </a:p>
          <a:p>
            <a:pPr marL="1371600" lvl="2" indent="-457200">
              <a:buFont typeface="+mj-lt"/>
              <a:buAutoNum type="arabicPeriod"/>
            </a:pPr>
            <a:endParaRPr lang="en-US" altLang="ja-JP" dirty="0" smtClean="0"/>
          </a:p>
        </p:txBody>
      </p:sp>
    </p:spTree>
    <p:extLst>
      <p:ext uri="{BB962C8B-B14F-4D97-AF65-F5344CB8AC3E}">
        <p14:creationId xmlns:p14="http://schemas.microsoft.com/office/powerpoint/2010/main" val="10078207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a:t>
            </a:r>
            <a:r>
              <a:rPr kumimoji="1" lang="en-US" altLang="ja-JP" dirty="0" smtClean="0"/>
              <a:t>2</a:t>
            </a:r>
            <a:endParaRPr kumimoji="1" lang="ja-JP" altLang="en-US" dirty="0"/>
          </a:p>
        </p:txBody>
      </p:sp>
      <p:sp>
        <p:nvSpPr>
          <p:cNvPr id="3" name="コンテンツ プレースホルダー 2"/>
          <p:cNvSpPr>
            <a:spLocks noGrp="1"/>
          </p:cNvSpPr>
          <p:nvPr>
            <p:ph idx="1"/>
          </p:nvPr>
        </p:nvSpPr>
        <p:spPr/>
        <p:txBody>
          <a:bodyPr/>
          <a:lstStyle/>
          <a:p>
            <a:pPr lvl="1"/>
            <a:r>
              <a:rPr kumimoji="1" lang="ja-JP" altLang="en-US" dirty="0" smtClean="0"/>
              <a:t>目的</a:t>
            </a:r>
            <a:endParaRPr kumimoji="1" lang="en-US" altLang="ja-JP" dirty="0" smtClean="0"/>
          </a:p>
          <a:p>
            <a:pPr lvl="2"/>
            <a:r>
              <a:rPr lang="ja-JP" altLang="en-US" dirty="0" smtClean="0"/>
              <a:t>事前の実行とは異なる動作をしている部分の実行を，実行履歴の記録対象とできているかを調べる</a:t>
            </a:r>
            <a:endParaRPr kumimoji="1" lang="en-US" altLang="ja-JP" dirty="0" smtClean="0"/>
          </a:p>
          <a:p>
            <a:pPr lvl="1"/>
            <a:r>
              <a:rPr kumimoji="1" lang="ja-JP" altLang="en-US" dirty="0" smtClean="0"/>
              <a:t>手段</a:t>
            </a:r>
            <a:endParaRPr lang="en-US" altLang="ja-JP" dirty="0" smtClean="0"/>
          </a:p>
          <a:p>
            <a:pPr lvl="2"/>
            <a:r>
              <a:rPr lang="en-US" altLang="ja-JP" dirty="0" smtClean="0"/>
              <a:t>small</a:t>
            </a:r>
            <a:r>
              <a:rPr lang="ja-JP" altLang="en-US" dirty="0" smtClean="0"/>
              <a:t>では観測されず，</a:t>
            </a:r>
            <a:r>
              <a:rPr lang="en-US" altLang="ja-JP" dirty="0" smtClean="0"/>
              <a:t>default</a:t>
            </a:r>
            <a:r>
              <a:rPr lang="ja-JP" altLang="en-US" dirty="0" smtClean="0"/>
              <a:t>でのみ観測される実行経路をたどっているメソッド実行を，記録すべきメソッド実行とみなし，　それを実行履歴の記録対象にできているかを</a:t>
            </a:r>
            <a:r>
              <a:rPr lang="ja-JP" altLang="en-US" dirty="0"/>
              <a:t>調査</a:t>
            </a:r>
            <a:r>
              <a:rPr lang="ja-JP" altLang="en-US" dirty="0" smtClean="0"/>
              <a:t>する</a:t>
            </a:r>
            <a:endParaRPr kumimoji="1" lang="en-US" altLang="ja-JP" dirty="0" smtClean="0"/>
          </a:p>
        </p:txBody>
      </p:sp>
    </p:spTree>
    <p:extLst>
      <p:ext uri="{BB962C8B-B14F-4D97-AF65-F5344CB8AC3E}">
        <p14:creationId xmlns:p14="http://schemas.microsoft.com/office/powerpoint/2010/main" val="4285708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評価尺度</a:t>
            </a:r>
            <a:endParaRPr kumimoji="1" lang="ja-JP" altLang="en-US" dirty="0"/>
          </a:p>
        </p:txBody>
      </p:sp>
      <p:graphicFrame>
        <p:nvGraphicFramePr>
          <p:cNvPr id="13" name="表 12"/>
          <p:cNvGraphicFramePr>
            <a:graphicFrameLocks noGrp="1"/>
          </p:cNvGraphicFramePr>
          <p:nvPr>
            <p:extLst>
              <p:ext uri="{D42A27DB-BD31-4B8C-83A1-F6EECF244321}">
                <p14:modId xmlns:p14="http://schemas.microsoft.com/office/powerpoint/2010/main" val="3926888593"/>
              </p:ext>
            </p:extLst>
          </p:nvPr>
        </p:nvGraphicFramePr>
        <p:xfrm>
          <a:off x="179512" y="3890393"/>
          <a:ext cx="8784976" cy="1746562"/>
        </p:xfrm>
        <a:graphic>
          <a:graphicData uri="http://schemas.openxmlformats.org/drawingml/2006/table">
            <a:tbl>
              <a:tblPr firstRow="1" bandRow="1">
                <a:tableStyleId>{21E4AEA4-8DFA-4A89-87EB-49C32662AFE0}</a:tableStyleId>
              </a:tblPr>
              <a:tblGrid>
                <a:gridCol w="4392488"/>
                <a:gridCol w="4392488"/>
              </a:tblGrid>
              <a:tr h="386422">
                <a:tc>
                  <a:txBody>
                    <a:bodyPr/>
                    <a:lstStyle/>
                    <a:p>
                      <a:r>
                        <a:rPr kumimoji="1" lang="ja-JP" altLang="en-US" dirty="0" smtClean="0"/>
                        <a:t>評価尺度</a:t>
                      </a:r>
                      <a:endParaRPr kumimoji="1" lang="ja-JP" altLang="en-US" dirty="0"/>
                    </a:p>
                  </a:txBody>
                  <a:tcPr/>
                </a:tc>
                <a:tc>
                  <a:txBody>
                    <a:bodyPr/>
                    <a:lstStyle/>
                    <a:p>
                      <a:r>
                        <a:rPr kumimoji="1" lang="ja-JP" altLang="en-US" dirty="0" smtClean="0"/>
                        <a:t>意味</a:t>
                      </a:r>
                      <a:endParaRPr kumimoji="1" lang="en-US" altLang="ja-JP" dirty="0" smtClean="0"/>
                    </a:p>
                  </a:txBody>
                  <a:tcPr/>
                </a:tc>
              </a:tr>
              <a:tr h="453380">
                <a:tc>
                  <a:txBody>
                    <a:bodyPr/>
                    <a:lstStyle/>
                    <a:p>
                      <a:r>
                        <a:rPr kumimoji="1" lang="ja-JP" altLang="en-US" dirty="0" smtClean="0"/>
                        <a:t>①</a:t>
                      </a:r>
                      <a:r>
                        <a:rPr kumimoji="1" lang="en-US" altLang="ja-JP" dirty="0" smtClean="0"/>
                        <a:t>DEFAULT</a:t>
                      </a:r>
                      <a:r>
                        <a:rPr kumimoji="1" lang="ja-JP" altLang="en-US" dirty="0" smtClean="0"/>
                        <a:t>に含まれる</a:t>
                      </a:r>
                      <a:r>
                        <a:rPr kumimoji="1" lang="en-US" altLang="ja-JP" dirty="0" smtClean="0"/>
                        <a:t>RECORDED</a:t>
                      </a:r>
                      <a:r>
                        <a:rPr kumimoji="1" lang="ja-JP" altLang="en-US" dirty="0" smtClean="0"/>
                        <a:t>の割合</a:t>
                      </a:r>
                      <a:endParaRPr kumimoji="1" lang="ja-JP" altLang="en-US" dirty="0"/>
                    </a:p>
                  </a:txBody>
                  <a:tcPr/>
                </a:tc>
                <a:tc>
                  <a:txBody>
                    <a:bodyPr/>
                    <a:lstStyle/>
                    <a:p>
                      <a:r>
                        <a:rPr kumimoji="1" lang="ja-JP" altLang="en-US" dirty="0" smtClean="0"/>
                        <a:t>値が小さいほど，実行履歴が少なくて済む</a:t>
                      </a:r>
                      <a:endParaRPr kumimoji="1" lang="ja-JP" altLang="en-US" dirty="0"/>
                    </a:p>
                  </a:txBody>
                  <a:tcPr/>
                </a:tc>
              </a:tr>
              <a:tr h="453380">
                <a:tc>
                  <a:txBody>
                    <a:bodyPr/>
                    <a:lstStyle/>
                    <a:p>
                      <a:r>
                        <a:rPr kumimoji="1" lang="ja-JP" altLang="en-US" dirty="0" smtClean="0"/>
                        <a:t>②</a:t>
                      </a:r>
                      <a:r>
                        <a:rPr kumimoji="1" lang="en-US" altLang="ja-JP" dirty="0" smtClean="0"/>
                        <a:t>RECORDED</a:t>
                      </a:r>
                      <a:r>
                        <a:rPr kumimoji="1" lang="ja-JP" altLang="en-US" dirty="0" smtClean="0"/>
                        <a:t>に含まれる</a:t>
                      </a:r>
                      <a:r>
                        <a:rPr kumimoji="1" lang="en-US" altLang="ja-JP" dirty="0" smtClean="0"/>
                        <a:t>TARGET</a:t>
                      </a:r>
                      <a:r>
                        <a:rPr kumimoji="1" lang="ja-JP" altLang="en-US" dirty="0" smtClean="0"/>
                        <a:t>の割合</a:t>
                      </a:r>
                      <a:endParaRPr kumimoji="1" lang="ja-JP" altLang="en-US" dirty="0"/>
                    </a:p>
                  </a:txBody>
                  <a:tcPr/>
                </a:tc>
                <a:tc>
                  <a:txBody>
                    <a:bodyPr/>
                    <a:lstStyle/>
                    <a:p>
                      <a:r>
                        <a:rPr kumimoji="1" lang="ja-JP" altLang="en-US" dirty="0" smtClean="0"/>
                        <a:t>値が大きいほど，無駄な記録が少ない</a:t>
                      </a:r>
                      <a:endParaRPr kumimoji="1" lang="ja-JP" altLang="en-US" dirty="0"/>
                    </a:p>
                  </a:txBody>
                  <a:tcPr/>
                </a:tc>
              </a:tr>
              <a:tr h="453380">
                <a:tc>
                  <a:txBody>
                    <a:bodyPr/>
                    <a:lstStyle/>
                    <a:p>
                      <a:r>
                        <a:rPr kumimoji="1" lang="ja-JP" altLang="en-US" dirty="0" smtClean="0"/>
                        <a:t>③</a:t>
                      </a:r>
                      <a:r>
                        <a:rPr kumimoji="1" lang="en-US" altLang="ja-JP" dirty="0" smtClean="0"/>
                        <a:t>TARGET</a:t>
                      </a:r>
                      <a:r>
                        <a:rPr kumimoji="1" lang="ja-JP" altLang="en-US" dirty="0" smtClean="0"/>
                        <a:t>に含まれる</a:t>
                      </a:r>
                      <a:r>
                        <a:rPr kumimoji="1" lang="en-US" altLang="ja-JP" dirty="0" smtClean="0"/>
                        <a:t>RECORDED</a:t>
                      </a:r>
                      <a:r>
                        <a:rPr kumimoji="1" lang="ja-JP" altLang="en-US" dirty="0" smtClean="0"/>
                        <a:t>の割合</a:t>
                      </a:r>
                      <a:endParaRPr kumimoji="1" lang="ja-JP" altLang="en-US" dirty="0"/>
                    </a:p>
                  </a:txBody>
                  <a:tcPr/>
                </a:tc>
                <a:tc>
                  <a:txBody>
                    <a:bodyPr/>
                    <a:lstStyle/>
                    <a:p>
                      <a:r>
                        <a:rPr kumimoji="1" lang="ja-JP" altLang="en-US" dirty="0" smtClean="0"/>
                        <a:t>値が大きいほど，取りこぼしが少ない</a:t>
                      </a:r>
                      <a:endParaRPr kumimoji="1" lang="ja-JP" altLang="en-US" dirty="0"/>
                    </a:p>
                  </a:txBody>
                  <a:tcPr/>
                </a:tc>
              </a:tr>
            </a:tbl>
          </a:graphicData>
        </a:graphic>
      </p:graphicFrame>
      <p:grpSp>
        <p:nvGrpSpPr>
          <p:cNvPr id="4" name="グループ化 3"/>
          <p:cNvGrpSpPr/>
          <p:nvPr/>
        </p:nvGrpSpPr>
        <p:grpSpPr>
          <a:xfrm>
            <a:off x="5148064" y="1334622"/>
            <a:ext cx="3744416" cy="2166386"/>
            <a:chOff x="5148064" y="1334622"/>
            <a:chExt cx="3744416" cy="2166386"/>
          </a:xfrm>
        </p:grpSpPr>
        <p:sp>
          <p:nvSpPr>
            <p:cNvPr id="41" name="角丸四角形 40"/>
            <p:cNvSpPr/>
            <p:nvPr/>
          </p:nvSpPr>
          <p:spPr bwMode="auto">
            <a:xfrm>
              <a:off x="5148064" y="1340768"/>
              <a:ext cx="3744416" cy="2160240"/>
            </a:xfrm>
            <a:prstGeom prst="roundRect">
              <a:avLst>
                <a:gd name="adj" fmla="val 0"/>
              </a:avLst>
            </a:prstGeom>
            <a:solidFill>
              <a:schemeClr val="bg2">
                <a:lumMod val="20000"/>
                <a:lumOff val="8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円/楕円 7"/>
            <p:cNvSpPr/>
            <p:nvPr/>
          </p:nvSpPr>
          <p:spPr bwMode="auto">
            <a:xfrm>
              <a:off x="6793906" y="1791341"/>
              <a:ext cx="2026566" cy="1589937"/>
            </a:xfrm>
            <a:prstGeom prst="ellipse">
              <a:avLst/>
            </a:prstGeom>
            <a:solidFill>
              <a:srgbClr val="00B0F0">
                <a:alpha val="50000"/>
              </a:srgb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 name="テキスト ボックス 2"/>
            <p:cNvSpPr txBox="1"/>
            <p:nvPr/>
          </p:nvSpPr>
          <p:spPr>
            <a:xfrm>
              <a:off x="5148064" y="1334622"/>
              <a:ext cx="1008096" cy="307777"/>
            </a:xfrm>
            <a:prstGeom prst="rect">
              <a:avLst/>
            </a:prstGeom>
            <a:noFill/>
            <a:ln>
              <a:noFill/>
            </a:ln>
          </p:spPr>
          <p:txBody>
            <a:bodyPr wrap="none" rtlCol="0">
              <a:spAutoFit/>
            </a:bodyPr>
            <a:lstStyle/>
            <a:p>
              <a:r>
                <a:rPr lang="en-US" altLang="ja-JP" sz="1400" b="1" dirty="0"/>
                <a:t>DEAFULT</a:t>
              </a:r>
              <a:endParaRPr kumimoji="1" lang="ja-JP" altLang="en-US" sz="1400" b="1" dirty="0"/>
            </a:p>
          </p:txBody>
        </p:sp>
        <p:sp>
          <p:nvSpPr>
            <p:cNvPr id="36" name="円/楕円 35"/>
            <p:cNvSpPr/>
            <p:nvPr/>
          </p:nvSpPr>
          <p:spPr bwMode="auto">
            <a:xfrm>
              <a:off x="5292080" y="1791340"/>
              <a:ext cx="2016224" cy="1589937"/>
            </a:xfrm>
            <a:prstGeom prst="ellipse">
              <a:avLst/>
            </a:prstGeom>
            <a:solidFill>
              <a:srgbClr val="FF6D6D">
                <a:alpha val="50000"/>
              </a:srgb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テキスト ボックス 10"/>
            <p:cNvSpPr txBox="1"/>
            <p:nvPr/>
          </p:nvSpPr>
          <p:spPr>
            <a:xfrm>
              <a:off x="5580112" y="2418862"/>
              <a:ext cx="1213794" cy="307777"/>
            </a:xfrm>
            <a:prstGeom prst="rect">
              <a:avLst/>
            </a:prstGeom>
            <a:noFill/>
          </p:spPr>
          <p:txBody>
            <a:bodyPr wrap="none" rtlCol="0">
              <a:spAutoFit/>
            </a:bodyPr>
            <a:lstStyle/>
            <a:p>
              <a:r>
                <a:rPr kumimoji="1" lang="en-US" altLang="ja-JP" sz="1400" b="1" dirty="0" smtClean="0"/>
                <a:t>RECORDED</a:t>
              </a:r>
              <a:endParaRPr kumimoji="1" lang="ja-JP" altLang="en-US" sz="1400" b="1" dirty="0"/>
            </a:p>
          </p:txBody>
        </p:sp>
        <p:sp>
          <p:nvSpPr>
            <p:cNvPr id="12" name="テキスト ボックス 11"/>
            <p:cNvSpPr txBox="1"/>
            <p:nvPr/>
          </p:nvSpPr>
          <p:spPr>
            <a:xfrm>
              <a:off x="7596336" y="2432419"/>
              <a:ext cx="908710" cy="307777"/>
            </a:xfrm>
            <a:prstGeom prst="rect">
              <a:avLst/>
            </a:prstGeom>
            <a:noFill/>
          </p:spPr>
          <p:txBody>
            <a:bodyPr wrap="none" rtlCol="0">
              <a:spAutoFit/>
            </a:bodyPr>
            <a:lstStyle/>
            <a:p>
              <a:r>
                <a:rPr kumimoji="1" lang="en-US" altLang="ja-JP" sz="1400" b="1" dirty="0" smtClean="0"/>
                <a:t>TARGET</a:t>
              </a:r>
              <a:endParaRPr kumimoji="1" lang="ja-JP" altLang="en-US" sz="1400" b="1" dirty="0"/>
            </a:p>
          </p:txBody>
        </p:sp>
      </p:grpSp>
      <p:sp>
        <p:nvSpPr>
          <p:cNvPr id="14" name="テキスト ボックス 13"/>
          <p:cNvSpPr txBox="1"/>
          <p:nvPr/>
        </p:nvSpPr>
        <p:spPr>
          <a:xfrm>
            <a:off x="107504" y="1412776"/>
            <a:ext cx="5032147" cy="1631216"/>
          </a:xfrm>
          <a:prstGeom prst="rect">
            <a:avLst/>
          </a:prstGeom>
          <a:noFill/>
        </p:spPr>
        <p:txBody>
          <a:bodyPr wrap="none" rtlCol="0">
            <a:spAutoFit/>
          </a:bodyPr>
          <a:lstStyle/>
          <a:p>
            <a:pPr defTabSz="720000">
              <a:tabLst>
                <a:tab pos="180000" algn="l"/>
              </a:tabLst>
            </a:pPr>
            <a:r>
              <a:rPr kumimoji="1" lang="en-US" altLang="ja-JP" sz="2000" dirty="0" smtClean="0"/>
              <a:t>DEFAULT	</a:t>
            </a:r>
            <a:r>
              <a:rPr kumimoji="1" lang="ja-JP" altLang="en-US" sz="2000" dirty="0" smtClean="0"/>
              <a:t>・・・</a:t>
            </a:r>
            <a:r>
              <a:rPr kumimoji="1" lang="en-US" altLang="ja-JP" sz="2000" dirty="0" smtClean="0"/>
              <a:t>default</a:t>
            </a:r>
            <a:r>
              <a:rPr kumimoji="1" lang="ja-JP" altLang="en-US" sz="2000" dirty="0" smtClean="0"/>
              <a:t>の全メソッド実行</a:t>
            </a:r>
            <a:endParaRPr kumimoji="1" lang="en-US" altLang="ja-JP" sz="2000" dirty="0" smtClean="0"/>
          </a:p>
          <a:p>
            <a:pPr defTabSz="720000">
              <a:tabLst>
                <a:tab pos="180000" algn="l"/>
              </a:tabLst>
            </a:pPr>
            <a:endParaRPr kumimoji="1" lang="en-US" altLang="ja-JP" sz="2000" dirty="0" smtClean="0"/>
          </a:p>
          <a:p>
            <a:pPr defTabSz="720000">
              <a:tabLst>
                <a:tab pos="180000" algn="l"/>
              </a:tabLst>
            </a:pPr>
            <a:r>
              <a:rPr lang="en-US" altLang="ja-JP" sz="2000" dirty="0" smtClean="0"/>
              <a:t>RECORDED</a:t>
            </a:r>
            <a:r>
              <a:rPr lang="ja-JP" altLang="en-US" sz="2000" dirty="0" smtClean="0"/>
              <a:t>・・・記録対象となったメソッド実行</a:t>
            </a:r>
            <a:endParaRPr lang="en-US" altLang="ja-JP" sz="2000" dirty="0" smtClean="0"/>
          </a:p>
          <a:p>
            <a:pPr defTabSz="720000">
              <a:tabLst>
                <a:tab pos="324000" algn="l"/>
              </a:tabLst>
            </a:pPr>
            <a:endParaRPr kumimoji="1" lang="en-US" altLang="ja-JP" sz="2000" dirty="0" smtClean="0"/>
          </a:p>
          <a:p>
            <a:pPr defTabSz="720000">
              <a:tabLst>
                <a:tab pos="324000" algn="l"/>
              </a:tabLst>
            </a:pPr>
            <a:r>
              <a:rPr kumimoji="1" lang="en-US" altLang="ja-JP" sz="2000" dirty="0" smtClean="0"/>
              <a:t>TARGET	</a:t>
            </a:r>
            <a:r>
              <a:rPr kumimoji="1" lang="ja-JP" altLang="en-US" sz="2000" dirty="0" smtClean="0"/>
              <a:t>・・・記録すべきメソッド実行</a:t>
            </a:r>
            <a:endParaRPr kumimoji="1" lang="ja-JP" altLang="en-US" sz="2000" dirty="0"/>
          </a:p>
        </p:txBody>
      </p:sp>
    </p:spTree>
    <p:extLst>
      <p:ext uri="{BB962C8B-B14F-4D97-AF65-F5344CB8AC3E}">
        <p14:creationId xmlns:p14="http://schemas.microsoft.com/office/powerpoint/2010/main" val="25779932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結果 </a:t>
            </a:r>
            <a:r>
              <a:rPr lang="en-US" altLang="ja-JP" dirty="0" smtClean="0"/>
              <a:t>(1/2)</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約</a:t>
            </a:r>
            <a:r>
              <a:rPr lang="en-US" altLang="ja-JP" dirty="0" smtClean="0"/>
              <a:t>20</a:t>
            </a:r>
            <a:r>
              <a:rPr lang="ja-JP" altLang="en-US" dirty="0" smtClean="0"/>
              <a:t>～</a:t>
            </a:r>
            <a:r>
              <a:rPr lang="en-US" altLang="ja-JP" dirty="0" smtClean="0"/>
              <a:t>60%</a:t>
            </a:r>
            <a:r>
              <a:rPr lang="ja-JP" altLang="en-US" dirty="0" smtClean="0"/>
              <a:t>の記録量になる</a:t>
            </a:r>
            <a:endParaRPr lang="en-US" altLang="ja-JP" dirty="0"/>
          </a:p>
          <a:p>
            <a:r>
              <a:rPr lang="ja-JP" altLang="en-US" dirty="0" smtClean="0"/>
              <a:t>どのアプリでも必要のない記録対象が多い</a:t>
            </a:r>
            <a:endParaRPr lang="en-US" altLang="ja-JP" dirty="0" smtClean="0"/>
          </a:p>
          <a:p>
            <a:r>
              <a:rPr lang="ja-JP" altLang="en-US" dirty="0" smtClean="0"/>
              <a:t>記録すべきメソッド実行の多くを記録できるアプリもある</a:t>
            </a:r>
            <a:endParaRPr lang="en-US" altLang="ja-JP" dirty="0" smtClean="0"/>
          </a:p>
        </p:txBody>
      </p:sp>
      <p:graphicFrame>
        <p:nvGraphicFramePr>
          <p:cNvPr id="5" name="表 4"/>
          <p:cNvGraphicFramePr>
            <a:graphicFrameLocks noGrp="1"/>
          </p:cNvGraphicFramePr>
          <p:nvPr>
            <p:extLst>
              <p:ext uri="{D42A27DB-BD31-4B8C-83A1-F6EECF244321}">
                <p14:modId xmlns:p14="http://schemas.microsoft.com/office/powerpoint/2010/main" val="3161803342"/>
              </p:ext>
            </p:extLst>
          </p:nvPr>
        </p:nvGraphicFramePr>
        <p:xfrm>
          <a:off x="467544" y="3715856"/>
          <a:ext cx="8208912" cy="2377440"/>
        </p:xfrm>
        <a:graphic>
          <a:graphicData uri="http://schemas.openxmlformats.org/drawingml/2006/table">
            <a:tbl>
              <a:tblPr firstRow="1" firstCol="1" bandRow="1">
                <a:tableStyleId>{21E4AEA4-8DFA-4A89-87EB-49C32662AFE0}</a:tableStyleId>
              </a:tblPr>
              <a:tblGrid>
                <a:gridCol w="2664296"/>
                <a:gridCol w="1212134"/>
                <a:gridCol w="1380154"/>
                <a:gridCol w="1512168"/>
                <a:gridCol w="1440160"/>
              </a:tblGrid>
              <a:tr h="379513">
                <a:tc>
                  <a:txBody>
                    <a:bodyPr/>
                    <a:lstStyle/>
                    <a:p>
                      <a:endParaRPr kumimoji="1" lang="ja-JP" altLang="en-US" sz="1800" dirty="0"/>
                    </a:p>
                  </a:txBody>
                  <a:tcPr/>
                </a:tc>
                <a:tc>
                  <a:txBody>
                    <a:bodyPr/>
                    <a:lstStyle/>
                    <a:p>
                      <a:pPr algn="r"/>
                      <a:r>
                        <a:rPr kumimoji="1" lang="en-US" altLang="ja-JP" sz="2000" dirty="0" smtClean="0"/>
                        <a:t>batik</a:t>
                      </a:r>
                      <a:endParaRPr kumimoji="1" lang="ja-JP" altLang="en-US" sz="2000" dirty="0"/>
                    </a:p>
                  </a:txBody>
                  <a:tcPr/>
                </a:tc>
                <a:tc>
                  <a:txBody>
                    <a:bodyPr/>
                    <a:lstStyle/>
                    <a:p>
                      <a:pPr algn="r"/>
                      <a:r>
                        <a:rPr kumimoji="1" lang="en-US" altLang="ja-JP" sz="2000" dirty="0" smtClean="0"/>
                        <a:t>fop</a:t>
                      </a:r>
                      <a:endParaRPr kumimoji="1" lang="ja-JP" altLang="en-US" sz="2000" dirty="0"/>
                    </a:p>
                  </a:txBody>
                  <a:tcPr/>
                </a:tc>
                <a:tc>
                  <a:txBody>
                    <a:bodyPr/>
                    <a:lstStyle/>
                    <a:p>
                      <a:pPr algn="r"/>
                      <a:r>
                        <a:rPr kumimoji="1" lang="en-US" altLang="ja-JP" sz="2000" dirty="0" smtClean="0"/>
                        <a:t>luindex</a:t>
                      </a:r>
                      <a:endParaRPr kumimoji="1" lang="ja-JP" altLang="en-US" sz="2000" dirty="0"/>
                    </a:p>
                  </a:txBody>
                  <a:tcPr/>
                </a:tc>
                <a:tc>
                  <a:txBody>
                    <a:bodyPr/>
                    <a:lstStyle/>
                    <a:p>
                      <a:pPr algn="r"/>
                      <a:r>
                        <a:rPr kumimoji="1" lang="en-US" altLang="ja-JP" sz="2000" dirty="0" smtClean="0"/>
                        <a:t>pmd</a:t>
                      </a:r>
                      <a:endParaRPr kumimoji="1" lang="ja-JP" altLang="en-US" sz="2000" dirty="0"/>
                    </a:p>
                  </a:txBody>
                  <a:tcPr/>
                </a:tc>
              </a:tr>
              <a:tr h="613060">
                <a:tc>
                  <a:txBody>
                    <a:bodyPr/>
                    <a:lstStyle/>
                    <a:p>
                      <a:r>
                        <a:rPr kumimoji="1" lang="ja-JP" altLang="en-US" sz="1800" dirty="0" smtClean="0"/>
                        <a:t>①</a:t>
                      </a:r>
                      <a:r>
                        <a:rPr kumimoji="1" lang="en-US" altLang="ja-JP" sz="1800" dirty="0" smtClean="0"/>
                        <a:t>DEFAULT</a:t>
                      </a:r>
                      <a:r>
                        <a:rPr kumimoji="1" lang="ja-JP" altLang="en-US" sz="1800" dirty="0" smtClean="0"/>
                        <a:t>中に含まれる</a:t>
                      </a:r>
                      <a:r>
                        <a:rPr kumimoji="1" lang="en-US" altLang="ja-JP" sz="1800" dirty="0" smtClean="0"/>
                        <a:t>RECORDED</a:t>
                      </a:r>
                      <a:r>
                        <a:rPr kumimoji="1" lang="ja-JP" altLang="en-US" sz="1800" dirty="0" smtClean="0"/>
                        <a:t>の割合</a:t>
                      </a:r>
                      <a:endParaRPr kumimoji="1" lang="ja-JP" altLang="en-US" sz="1800" dirty="0"/>
                    </a:p>
                  </a:txBody>
                  <a:tcPr/>
                </a:tc>
                <a:tc>
                  <a:txBody>
                    <a:bodyPr/>
                    <a:lstStyle/>
                    <a:p>
                      <a:pPr algn="r"/>
                      <a:r>
                        <a:rPr kumimoji="1" lang="en-US" altLang="ja-JP" sz="2000" dirty="0" smtClean="0"/>
                        <a:t>26.3%</a:t>
                      </a:r>
                      <a:endParaRPr kumimoji="1" lang="ja-JP" altLang="en-US" sz="2000" dirty="0"/>
                    </a:p>
                  </a:txBody>
                  <a:tcPr/>
                </a:tc>
                <a:tc>
                  <a:txBody>
                    <a:bodyPr/>
                    <a:lstStyle/>
                    <a:p>
                      <a:pPr algn="r"/>
                      <a:r>
                        <a:rPr kumimoji="1" lang="en-US" altLang="ja-JP" sz="2000" dirty="0" smtClean="0"/>
                        <a:t>23.7%</a:t>
                      </a:r>
                      <a:endParaRPr kumimoji="1" lang="ja-JP" altLang="en-US" sz="2000" dirty="0"/>
                    </a:p>
                  </a:txBody>
                  <a:tcPr/>
                </a:tc>
                <a:tc>
                  <a:txBody>
                    <a:bodyPr/>
                    <a:lstStyle/>
                    <a:p>
                      <a:pPr algn="r"/>
                      <a:r>
                        <a:rPr kumimoji="1" lang="en-US" altLang="ja-JP" sz="2000" dirty="0" smtClean="0"/>
                        <a:t>58.6%</a:t>
                      </a:r>
                      <a:endParaRPr kumimoji="1" lang="ja-JP" altLang="en-US" sz="2000" dirty="0"/>
                    </a:p>
                  </a:txBody>
                  <a:tcPr/>
                </a:tc>
                <a:tc>
                  <a:txBody>
                    <a:bodyPr/>
                    <a:lstStyle/>
                    <a:p>
                      <a:pPr algn="r"/>
                      <a:r>
                        <a:rPr kumimoji="1" lang="en-US" altLang="ja-JP" sz="2000" dirty="0" smtClean="0"/>
                        <a:t>62.4%</a:t>
                      </a:r>
                      <a:endParaRPr kumimoji="1" lang="ja-JP" altLang="en-US" sz="2000" dirty="0"/>
                    </a:p>
                  </a:txBody>
                  <a:tcPr/>
                </a:tc>
              </a:tr>
              <a:tr h="613060">
                <a:tc>
                  <a:txBody>
                    <a:bodyPr/>
                    <a:lstStyle/>
                    <a:p>
                      <a:r>
                        <a:rPr kumimoji="1" lang="ja-JP" altLang="en-US" sz="1800" dirty="0" smtClean="0"/>
                        <a:t>②</a:t>
                      </a:r>
                      <a:r>
                        <a:rPr kumimoji="1" lang="en-US" altLang="ja-JP" sz="1800" dirty="0" smtClean="0"/>
                        <a:t>RECORDED</a:t>
                      </a:r>
                      <a:r>
                        <a:rPr kumimoji="1" lang="ja-JP" altLang="en-US" sz="1800" dirty="0" smtClean="0"/>
                        <a:t>中に含まれる</a:t>
                      </a:r>
                      <a:r>
                        <a:rPr kumimoji="1" lang="en-US" altLang="ja-JP" sz="1800" dirty="0" smtClean="0"/>
                        <a:t>TARGET</a:t>
                      </a:r>
                      <a:r>
                        <a:rPr kumimoji="1" lang="ja-JP" altLang="en-US" sz="1800" dirty="0" smtClean="0"/>
                        <a:t>の割合</a:t>
                      </a:r>
                      <a:endParaRPr kumimoji="1" lang="en-US" altLang="ja-JP" sz="1800" dirty="0" smtClean="0"/>
                    </a:p>
                  </a:txBody>
                  <a:tcPr/>
                </a:tc>
                <a:tc>
                  <a:txBody>
                    <a:bodyPr/>
                    <a:lstStyle/>
                    <a:p>
                      <a:pPr algn="r"/>
                      <a:r>
                        <a:rPr kumimoji="1" lang="ja-JP" altLang="en-US" sz="2000" dirty="0" smtClean="0"/>
                        <a:t>約</a:t>
                      </a:r>
                      <a:r>
                        <a:rPr kumimoji="1" lang="en-US" altLang="ja-JP" sz="2000" dirty="0" smtClean="0"/>
                        <a:t>0%</a:t>
                      </a:r>
                      <a:endParaRPr kumimoji="1" lang="ja-JP" altLang="en-US" sz="2000" dirty="0"/>
                    </a:p>
                  </a:txBody>
                  <a:tcPr/>
                </a:tc>
                <a:tc>
                  <a:txBody>
                    <a:bodyPr/>
                    <a:lstStyle/>
                    <a:p>
                      <a:pPr algn="r"/>
                      <a:r>
                        <a:rPr kumimoji="1" lang="ja-JP" altLang="en-US" sz="2000" dirty="0" smtClean="0"/>
                        <a:t>約</a:t>
                      </a:r>
                      <a:r>
                        <a:rPr kumimoji="1" lang="en-US" altLang="ja-JP" sz="2000" dirty="0" smtClean="0"/>
                        <a:t>0%</a:t>
                      </a:r>
                      <a:endParaRPr kumimoji="1" lang="ja-JP" altLang="en-US" sz="2000" dirty="0"/>
                    </a:p>
                  </a:txBody>
                  <a:tcPr/>
                </a:tc>
                <a:tc>
                  <a:txBody>
                    <a:bodyPr/>
                    <a:lstStyle/>
                    <a:p>
                      <a:pPr algn="r"/>
                      <a:r>
                        <a:rPr kumimoji="1" lang="en-US" altLang="ja-JP" sz="2000" dirty="0" smtClean="0"/>
                        <a:t>0.5%</a:t>
                      </a:r>
                      <a:endParaRPr kumimoji="1" lang="ja-JP" altLang="en-US" sz="2000" dirty="0"/>
                    </a:p>
                  </a:txBody>
                  <a:tcPr/>
                </a:tc>
                <a:tc>
                  <a:txBody>
                    <a:bodyPr/>
                    <a:lstStyle/>
                    <a:p>
                      <a:pPr algn="r"/>
                      <a:r>
                        <a:rPr kumimoji="1" lang="en-US" altLang="ja-JP" sz="2000" dirty="0" smtClean="0"/>
                        <a:t>0.9%</a:t>
                      </a:r>
                      <a:endParaRPr kumimoji="1" lang="ja-JP" altLang="en-US" sz="2000" dirty="0"/>
                    </a:p>
                  </a:txBody>
                  <a:tcPr/>
                </a:tc>
              </a:tr>
              <a:tr h="671446">
                <a:tc>
                  <a:txBody>
                    <a:bodyPr/>
                    <a:lstStyle/>
                    <a:p>
                      <a:r>
                        <a:rPr kumimoji="1" lang="ja-JP" altLang="en-US" sz="1800" dirty="0" smtClean="0"/>
                        <a:t>③</a:t>
                      </a:r>
                      <a:r>
                        <a:rPr kumimoji="1" lang="en-US" altLang="ja-JP" sz="1800" dirty="0" smtClean="0"/>
                        <a:t>TARGET</a:t>
                      </a:r>
                      <a:r>
                        <a:rPr kumimoji="1" lang="ja-JP" altLang="en-US" sz="1800" dirty="0" smtClean="0"/>
                        <a:t>中に含まれる</a:t>
                      </a:r>
                      <a:r>
                        <a:rPr kumimoji="1" lang="en-US" altLang="ja-JP" sz="1800" dirty="0" smtClean="0"/>
                        <a:t>RECORDED</a:t>
                      </a:r>
                      <a:r>
                        <a:rPr kumimoji="1" lang="ja-JP" altLang="en-US" sz="1800" dirty="0" smtClean="0"/>
                        <a:t>の割合</a:t>
                      </a:r>
                      <a:endParaRPr kumimoji="1" lang="en-US" altLang="ja-JP" sz="1800" dirty="0" smtClean="0"/>
                    </a:p>
                  </a:txBody>
                  <a:tcPr/>
                </a:tc>
                <a:tc>
                  <a:txBody>
                    <a:bodyPr/>
                    <a:lstStyle/>
                    <a:p>
                      <a:pPr algn="r"/>
                      <a:r>
                        <a:rPr kumimoji="1" lang="en-US" altLang="ja-JP" sz="2000" dirty="0" smtClean="0"/>
                        <a:t>18.5%</a:t>
                      </a:r>
                      <a:endParaRPr kumimoji="1" lang="ja-JP" altLang="en-US" sz="2000" dirty="0"/>
                    </a:p>
                  </a:txBody>
                  <a:tcPr/>
                </a:tc>
                <a:tc>
                  <a:txBody>
                    <a:bodyPr/>
                    <a:lstStyle/>
                    <a:p>
                      <a:pPr algn="r"/>
                      <a:r>
                        <a:rPr kumimoji="1" lang="en-US" altLang="ja-JP" sz="2000" dirty="0" smtClean="0">
                          <a:solidFill>
                            <a:schemeClr val="tx1"/>
                          </a:solidFill>
                        </a:rPr>
                        <a:t>5.1%</a:t>
                      </a:r>
                    </a:p>
                    <a:p>
                      <a:pPr algn="r"/>
                      <a:endParaRPr kumimoji="1" lang="ja-JP" altLang="en-US" sz="2000" dirty="0">
                        <a:solidFill>
                          <a:srgbClr val="FF0000"/>
                        </a:solidFill>
                      </a:endParaRPr>
                    </a:p>
                  </a:txBody>
                  <a:tcPr/>
                </a:tc>
                <a:tc>
                  <a:txBody>
                    <a:bodyPr/>
                    <a:lstStyle/>
                    <a:p>
                      <a:pPr algn="r"/>
                      <a:r>
                        <a:rPr kumimoji="1" lang="en-US" altLang="ja-JP" sz="2000" dirty="0" smtClean="0"/>
                        <a:t>97.1%</a:t>
                      </a:r>
                      <a:endParaRPr kumimoji="1" lang="ja-JP" altLang="en-US" sz="2000" dirty="0"/>
                    </a:p>
                  </a:txBody>
                  <a:tcPr/>
                </a:tc>
                <a:tc>
                  <a:txBody>
                    <a:bodyPr/>
                    <a:lstStyle/>
                    <a:p>
                      <a:pPr algn="r"/>
                      <a:r>
                        <a:rPr kumimoji="1" lang="en-US" altLang="ja-JP" sz="2000" dirty="0" smtClean="0"/>
                        <a:t>92.2%</a:t>
                      </a:r>
                      <a:endParaRPr kumimoji="1" lang="ja-JP" altLang="en-US" sz="2000" dirty="0"/>
                    </a:p>
                  </a:txBody>
                  <a:tcPr/>
                </a:tc>
              </a:tr>
            </a:tbl>
          </a:graphicData>
        </a:graphic>
      </p:graphicFrame>
    </p:spTree>
    <p:extLst>
      <p:ext uri="{BB962C8B-B14F-4D97-AF65-F5344CB8AC3E}">
        <p14:creationId xmlns:p14="http://schemas.microsoft.com/office/powerpoint/2010/main" val="40634939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結果 </a:t>
            </a:r>
            <a:r>
              <a:rPr lang="en-US" altLang="ja-JP" dirty="0" smtClean="0"/>
              <a:t>(2/2)</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smtClean="0"/>
              <a:t>fop</a:t>
            </a:r>
            <a:r>
              <a:rPr kumimoji="1" lang="ja-JP" altLang="en-US" dirty="0" smtClean="0"/>
              <a:t>の取りこぼした</a:t>
            </a:r>
            <a:r>
              <a:rPr lang="ja-JP" altLang="en-US" dirty="0" smtClean="0"/>
              <a:t>メソッド</a:t>
            </a:r>
            <a:r>
              <a:rPr lang="ja-JP" altLang="en-US" dirty="0"/>
              <a:t>実行</a:t>
            </a:r>
            <a:r>
              <a:rPr kumimoji="1" lang="ja-JP" altLang="en-US" dirty="0" smtClean="0"/>
              <a:t>のほとんどが</a:t>
            </a:r>
            <a:endParaRPr kumimoji="1" lang="en-US" altLang="ja-JP" dirty="0" smtClean="0"/>
          </a:p>
          <a:p>
            <a:pPr marL="0" indent="0">
              <a:buNone/>
            </a:pPr>
            <a:r>
              <a:rPr kumimoji="1" lang="ja-JP" altLang="en-US" dirty="0" smtClean="0"/>
              <a:t>オブジェクトが入力とならないメソッドのも</a:t>
            </a:r>
            <a:r>
              <a:rPr lang="ja-JP" altLang="en-US" dirty="0"/>
              <a:t>の</a:t>
            </a:r>
            <a:endParaRPr lang="en-US" altLang="ja-JP" sz="2800" dirty="0" smtClean="0"/>
          </a:p>
        </p:txBody>
      </p:sp>
      <p:sp>
        <p:nvSpPr>
          <p:cNvPr id="7" name="テキスト ボックス 6"/>
          <p:cNvSpPr txBox="1"/>
          <p:nvPr/>
        </p:nvSpPr>
        <p:spPr>
          <a:xfrm>
            <a:off x="395536" y="2564904"/>
            <a:ext cx="6478055" cy="830997"/>
          </a:xfrm>
          <a:prstGeom prst="rect">
            <a:avLst/>
          </a:prstGeom>
          <a:noFill/>
        </p:spPr>
        <p:txBody>
          <a:bodyPr wrap="none" rtlCol="0">
            <a:spAutoFit/>
          </a:bodyPr>
          <a:lstStyle/>
          <a:p>
            <a:r>
              <a:rPr lang="ja-JP" altLang="en-US" sz="2400" dirty="0" smtClean="0"/>
              <a:t>オブジェクト以外の引数の値による振舞いの変化は，</a:t>
            </a:r>
            <a:endParaRPr lang="en-US" altLang="ja-JP" sz="2400" dirty="0" smtClean="0"/>
          </a:p>
          <a:p>
            <a:r>
              <a:rPr kumimoji="1" lang="ja-JP" altLang="en-US" sz="2400" dirty="0" smtClean="0"/>
              <a:t>テストで事前に</a:t>
            </a:r>
            <a:r>
              <a:rPr lang="ja-JP" altLang="en-US" sz="2400" dirty="0"/>
              <a:t>網羅</a:t>
            </a:r>
            <a:r>
              <a:rPr kumimoji="1" lang="ja-JP" altLang="en-US" sz="2400" dirty="0" smtClean="0"/>
              <a:t>することが容易</a:t>
            </a:r>
            <a:endParaRPr kumimoji="1" lang="ja-JP" altLang="en-US" sz="2400" dirty="0"/>
          </a:p>
        </p:txBody>
      </p:sp>
      <p:graphicFrame>
        <p:nvGraphicFramePr>
          <p:cNvPr id="8" name="表 7"/>
          <p:cNvGraphicFramePr>
            <a:graphicFrameLocks noGrp="1"/>
          </p:cNvGraphicFramePr>
          <p:nvPr>
            <p:extLst>
              <p:ext uri="{D42A27DB-BD31-4B8C-83A1-F6EECF244321}">
                <p14:modId xmlns:p14="http://schemas.microsoft.com/office/powerpoint/2010/main" val="1707151988"/>
              </p:ext>
            </p:extLst>
          </p:nvPr>
        </p:nvGraphicFramePr>
        <p:xfrm>
          <a:off x="467544" y="3715856"/>
          <a:ext cx="8208912" cy="2377440"/>
        </p:xfrm>
        <a:graphic>
          <a:graphicData uri="http://schemas.openxmlformats.org/drawingml/2006/table">
            <a:tbl>
              <a:tblPr firstRow="1" firstCol="1" bandRow="1">
                <a:tableStyleId>{21E4AEA4-8DFA-4A89-87EB-49C32662AFE0}</a:tableStyleId>
              </a:tblPr>
              <a:tblGrid>
                <a:gridCol w="2664296"/>
                <a:gridCol w="1212134"/>
                <a:gridCol w="1380154"/>
                <a:gridCol w="1512168"/>
                <a:gridCol w="1440160"/>
              </a:tblGrid>
              <a:tr h="379513">
                <a:tc>
                  <a:txBody>
                    <a:bodyPr/>
                    <a:lstStyle/>
                    <a:p>
                      <a:endParaRPr kumimoji="1" lang="ja-JP" altLang="en-US" sz="1800" dirty="0"/>
                    </a:p>
                  </a:txBody>
                  <a:tcPr/>
                </a:tc>
                <a:tc>
                  <a:txBody>
                    <a:bodyPr/>
                    <a:lstStyle/>
                    <a:p>
                      <a:pPr algn="r"/>
                      <a:r>
                        <a:rPr kumimoji="1" lang="en-US" altLang="ja-JP" sz="2000" dirty="0" smtClean="0"/>
                        <a:t>batik</a:t>
                      </a:r>
                      <a:endParaRPr kumimoji="1" lang="ja-JP" altLang="en-US" sz="2000" dirty="0"/>
                    </a:p>
                  </a:txBody>
                  <a:tcPr/>
                </a:tc>
                <a:tc>
                  <a:txBody>
                    <a:bodyPr/>
                    <a:lstStyle/>
                    <a:p>
                      <a:pPr algn="r"/>
                      <a:r>
                        <a:rPr kumimoji="1" lang="en-US" altLang="ja-JP" sz="2000" dirty="0" smtClean="0"/>
                        <a:t>fop</a:t>
                      </a:r>
                      <a:endParaRPr kumimoji="1" lang="ja-JP" altLang="en-US" sz="2000" dirty="0"/>
                    </a:p>
                  </a:txBody>
                  <a:tcPr/>
                </a:tc>
                <a:tc>
                  <a:txBody>
                    <a:bodyPr/>
                    <a:lstStyle/>
                    <a:p>
                      <a:pPr algn="r"/>
                      <a:r>
                        <a:rPr kumimoji="1" lang="en-US" altLang="ja-JP" sz="2000" dirty="0" smtClean="0"/>
                        <a:t>luindex</a:t>
                      </a:r>
                      <a:endParaRPr kumimoji="1" lang="ja-JP" altLang="en-US" sz="2000" dirty="0"/>
                    </a:p>
                  </a:txBody>
                  <a:tcPr/>
                </a:tc>
                <a:tc>
                  <a:txBody>
                    <a:bodyPr/>
                    <a:lstStyle/>
                    <a:p>
                      <a:pPr algn="r"/>
                      <a:r>
                        <a:rPr kumimoji="1" lang="en-US" altLang="ja-JP" sz="2000" dirty="0" smtClean="0"/>
                        <a:t>pmd</a:t>
                      </a:r>
                      <a:endParaRPr kumimoji="1" lang="ja-JP" altLang="en-US" sz="2000" dirty="0"/>
                    </a:p>
                  </a:txBody>
                  <a:tcPr/>
                </a:tc>
              </a:tr>
              <a:tr h="613060">
                <a:tc>
                  <a:txBody>
                    <a:bodyPr/>
                    <a:lstStyle/>
                    <a:p>
                      <a:r>
                        <a:rPr kumimoji="1" lang="ja-JP" altLang="en-US" sz="1800" dirty="0" smtClean="0"/>
                        <a:t>①</a:t>
                      </a:r>
                      <a:r>
                        <a:rPr kumimoji="1" lang="en-US" altLang="ja-JP" sz="1800" dirty="0" smtClean="0"/>
                        <a:t>DEFAULT</a:t>
                      </a:r>
                      <a:r>
                        <a:rPr kumimoji="1" lang="ja-JP" altLang="en-US" sz="1800" dirty="0" smtClean="0"/>
                        <a:t>中に含まれる</a:t>
                      </a:r>
                      <a:r>
                        <a:rPr kumimoji="1" lang="en-US" altLang="ja-JP" sz="1800" dirty="0" smtClean="0"/>
                        <a:t>RECORDED</a:t>
                      </a:r>
                      <a:r>
                        <a:rPr kumimoji="1" lang="ja-JP" altLang="en-US" sz="1800" dirty="0" smtClean="0"/>
                        <a:t>の割合</a:t>
                      </a:r>
                      <a:endParaRPr kumimoji="1" lang="ja-JP" altLang="en-US" sz="1800" dirty="0"/>
                    </a:p>
                  </a:txBody>
                  <a:tcPr/>
                </a:tc>
                <a:tc>
                  <a:txBody>
                    <a:bodyPr/>
                    <a:lstStyle/>
                    <a:p>
                      <a:pPr algn="r"/>
                      <a:r>
                        <a:rPr kumimoji="1" lang="en-US" altLang="ja-JP" sz="2000" dirty="0" smtClean="0"/>
                        <a:t>26.3%</a:t>
                      </a:r>
                      <a:endParaRPr kumimoji="1" lang="ja-JP" altLang="en-US" sz="2000" dirty="0"/>
                    </a:p>
                  </a:txBody>
                  <a:tcPr/>
                </a:tc>
                <a:tc>
                  <a:txBody>
                    <a:bodyPr/>
                    <a:lstStyle/>
                    <a:p>
                      <a:pPr algn="r"/>
                      <a:r>
                        <a:rPr kumimoji="1" lang="en-US" altLang="ja-JP" sz="2000" dirty="0" smtClean="0"/>
                        <a:t>23.7%</a:t>
                      </a:r>
                      <a:endParaRPr kumimoji="1" lang="ja-JP" altLang="en-US" sz="2000" dirty="0"/>
                    </a:p>
                  </a:txBody>
                  <a:tcPr/>
                </a:tc>
                <a:tc>
                  <a:txBody>
                    <a:bodyPr/>
                    <a:lstStyle/>
                    <a:p>
                      <a:pPr algn="r"/>
                      <a:r>
                        <a:rPr kumimoji="1" lang="en-US" altLang="ja-JP" sz="2000" dirty="0" smtClean="0"/>
                        <a:t>58.6%</a:t>
                      </a:r>
                      <a:endParaRPr kumimoji="1" lang="ja-JP" altLang="en-US" sz="2000" dirty="0"/>
                    </a:p>
                  </a:txBody>
                  <a:tcPr/>
                </a:tc>
                <a:tc>
                  <a:txBody>
                    <a:bodyPr/>
                    <a:lstStyle/>
                    <a:p>
                      <a:pPr algn="r"/>
                      <a:r>
                        <a:rPr kumimoji="1" lang="en-US" altLang="ja-JP" sz="2000" dirty="0" smtClean="0"/>
                        <a:t>62.4%</a:t>
                      </a:r>
                      <a:endParaRPr kumimoji="1" lang="ja-JP" altLang="en-US" sz="2000" dirty="0"/>
                    </a:p>
                  </a:txBody>
                  <a:tcPr/>
                </a:tc>
              </a:tr>
              <a:tr h="613060">
                <a:tc>
                  <a:txBody>
                    <a:bodyPr/>
                    <a:lstStyle/>
                    <a:p>
                      <a:r>
                        <a:rPr kumimoji="1" lang="ja-JP" altLang="en-US" sz="1800" dirty="0" smtClean="0"/>
                        <a:t>②</a:t>
                      </a:r>
                      <a:r>
                        <a:rPr kumimoji="1" lang="en-US" altLang="ja-JP" sz="1800" dirty="0" smtClean="0"/>
                        <a:t>RECORDED</a:t>
                      </a:r>
                      <a:r>
                        <a:rPr kumimoji="1" lang="ja-JP" altLang="en-US" sz="1800" dirty="0" smtClean="0"/>
                        <a:t>中に含まれる</a:t>
                      </a:r>
                      <a:r>
                        <a:rPr kumimoji="1" lang="en-US" altLang="ja-JP" sz="1800" dirty="0" smtClean="0"/>
                        <a:t>TARGET</a:t>
                      </a:r>
                      <a:r>
                        <a:rPr kumimoji="1" lang="ja-JP" altLang="en-US" sz="1800" dirty="0" smtClean="0"/>
                        <a:t>の割合</a:t>
                      </a:r>
                      <a:endParaRPr kumimoji="1" lang="en-US" altLang="ja-JP" sz="1800" dirty="0" smtClean="0"/>
                    </a:p>
                  </a:txBody>
                  <a:tcPr/>
                </a:tc>
                <a:tc>
                  <a:txBody>
                    <a:bodyPr/>
                    <a:lstStyle/>
                    <a:p>
                      <a:pPr algn="r"/>
                      <a:r>
                        <a:rPr kumimoji="1" lang="ja-JP" altLang="en-US" sz="2000" dirty="0" smtClean="0"/>
                        <a:t>約</a:t>
                      </a:r>
                      <a:r>
                        <a:rPr kumimoji="1" lang="en-US" altLang="ja-JP" sz="2000" dirty="0" smtClean="0"/>
                        <a:t>0%</a:t>
                      </a:r>
                      <a:endParaRPr kumimoji="1" lang="ja-JP" altLang="en-US" sz="2000" dirty="0"/>
                    </a:p>
                  </a:txBody>
                  <a:tcPr/>
                </a:tc>
                <a:tc>
                  <a:txBody>
                    <a:bodyPr/>
                    <a:lstStyle/>
                    <a:p>
                      <a:pPr algn="r"/>
                      <a:r>
                        <a:rPr kumimoji="1" lang="ja-JP" altLang="en-US" sz="2000" dirty="0" smtClean="0"/>
                        <a:t>約</a:t>
                      </a:r>
                      <a:r>
                        <a:rPr kumimoji="1" lang="en-US" altLang="ja-JP" sz="2000" dirty="0" smtClean="0"/>
                        <a:t>0%</a:t>
                      </a:r>
                      <a:endParaRPr kumimoji="1" lang="ja-JP" altLang="en-US" sz="2000" dirty="0"/>
                    </a:p>
                  </a:txBody>
                  <a:tcPr/>
                </a:tc>
                <a:tc>
                  <a:txBody>
                    <a:bodyPr/>
                    <a:lstStyle/>
                    <a:p>
                      <a:pPr algn="r"/>
                      <a:r>
                        <a:rPr kumimoji="1" lang="en-US" altLang="ja-JP" sz="2000" dirty="0" smtClean="0"/>
                        <a:t>0.5%</a:t>
                      </a:r>
                      <a:endParaRPr kumimoji="1" lang="ja-JP" altLang="en-US" sz="2000" dirty="0"/>
                    </a:p>
                  </a:txBody>
                  <a:tcPr/>
                </a:tc>
                <a:tc>
                  <a:txBody>
                    <a:bodyPr/>
                    <a:lstStyle/>
                    <a:p>
                      <a:pPr algn="r"/>
                      <a:r>
                        <a:rPr kumimoji="1" lang="en-US" altLang="ja-JP" sz="2000" dirty="0" smtClean="0"/>
                        <a:t>0.9%</a:t>
                      </a:r>
                      <a:endParaRPr kumimoji="1" lang="ja-JP" altLang="en-US" sz="2000" dirty="0"/>
                    </a:p>
                  </a:txBody>
                  <a:tcPr/>
                </a:tc>
              </a:tr>
              <a:tr h="671446">
                <a:tc>
                  <a:txBody>
                    <a:bodyPr/>
                    <a:lstStyle/>
                    <a:p>
                      <a:r>
                        <a:rPr kumimoji="1" lang="ja-JP" altLang="en-US" sz="1800" dirty="0" smtClean="0"/>
                        <a:t>③</a:t>
                      </a:r>
                      <a:r>
                        <a:rPr kumimoji="1" lang="en-US" altLang="ja-JP" sz="1800" dirty="0" smtClean="0"/>
                        <a:t>TARGET</a:t>
                      </a:r>
                      <a:r>
                        <a:rPr kumimoji="1" lang="ja-JP" altLang="en-US" sz="1800" dirty="0" smtClean="0"/>
                        <a:t>中に含まれる</a:t>
                      </a:r>
                      <a:r>
                        <a:rPr kumimoji="1" lang="en-US" altLang="ja-JP" sz="1800" dirty="0" smtClean="0"/>
                        <a:t>RECORDED</a:t>
                      </a:r>
                      <a:r>
                        <a:rPr kumimoji="1" lang="ja-JP" altLang="en-US" sz="1800" dirty="0" smtClean="0"/>
                        <a:t>の割合</a:t>
                      </a:r>
                      <a:endParaRPr kumimoji="1" lang="en-US" altLang="ja-JP" sz="1800" dirty="0" smtClean="0"/>
                    </a:p>
                  </a:txBody>
                  <a:tcPr/>
                </a:tc>
                <a:tc>
                  <a:txBody>
                    <a:bodyPr/>
                    <a:lstStyle/>
                    <a:p>
                      <a:pPr algn="r"/>
                      <a:r>
                        <a:rPr kumimoji="1" lang="en-US" altLang="ja-JP" sz="2000" dirty="0" smtClean="0"/>
                        <a:t>18.5%</a:t>
                      </a:r>
                      <a:endParaRPr kumimoji="1" lang="ja-JP" altLang="en-US" sz="2000" dirty="0"/>
                    </a:p>
                  </a:txBody>
                  <a:tcPr/>
                </a:tc>
                <a:tc>
                  <a:txBody>
                    <a:bodyPr/>
                    <a:lstStyle/>
                    <a:p>
                      <a:pPr algn="r"/>
                      <a:r>
                        <a:rPr kumimoji="1" lang="en-US" altLang="ja-JP" sz="2000" dirty="0" smtClean="0">
                          <a:solidFill>
                            <a:srgbClr val="FF0000"/>
                          </a:solidFill>
                        </a:rPr>
                        <a:t>5.1%</a:t>
                      </a:r>
                    </a:p>
                    <a:p>
                      <a:pPr algn="r"/>
                      <a:endParaRPr kumimoji="1" lang="ja-JP" altLang="en-US" sz="2000" dirty="0">
                        <a:solidFill>
                          <a:srgbClr val="FF0000"/>
                        </a:solidFill>
                      </a:endParaRPr>
                    </a:p>
                  </a:txBody>
                  <a:tcPr/>
                </a:tc>
                <a:tc>
                  <a:txBody>
                    <a:bodyPr/>
                    <a:lstStyle/>
                    <a:p>
                      <a:pPr algn="r"/>
                      <a:r>
                        <a:rPr kumimoji="1" lang="en-US" altLang="ja-JP" sz="2000" dirty="0" smtClean="0"/>
                        <a:t>97.1%</a:t>
                      </a:r>
                      <a:endParaRPr kumimoji="1" lang="ja-JP" altLang="en-US" sz="2000" dirty="0"/>
                    </a:p>
                  </a:txBody>
                  <a:tcPr/>
                </a:tc>
                <a:tc>
                  <a:txBody>
                    <a:bodyPr/>
                    <a:lstStyle/>
                    <a:p>
                      <a:pPr algn="r"/>
                      <a:r>
                        <a:rPr kumimoji="1" lang="en-US" altLang="ja-JP" sz="2000" dirty="0" smtClean="0"/>
                        <a:t>92.2%</a:t>
                      </a:r>
                      <a:endParaRPr kumimoji="1" lang="ja-JP" altLang="en-US" sz="2000" dirty="0"/>
                    </a:p>
                  </a:txBody>
                  <a:tcPr/>
                </a:tc>
              </a:tr>
            </a:tbl>
          </a:graphicData>
        </a:graphic>
      </p:graphicFrame>
      <p:sp>
        <p:nvSpPr>
          <p:cNvPr id="6" name="円/楕円 5"/>
          <p:cNvSpPr/>
          <p:nvPr/>
        </p:nvSpPr>
        <p:spPr bwMode="auto">
          <a:xfrm>
            <a:off x="4775471" y="5301208"/>
            <a:ext cx="1020665" cy="648072"/>
          </a:xfrm>
          <a:prstGeom prst="ellipse">
            <a:avLst/>
          </a:prstGeom>
          <a:noFill/>
          <a:ln w="38100" cap="flat" cmpd="sng" algn="ctr">
            <a:solidFill>
              <a:schemeClr val="accent2">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7116701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まとめ</a:t>
            </a:r>
            <a:endParaRPr kumimoji="1" lang="en-US" altLang="ja-JP" dirty="0" smtClean="0"/>
          </a:p>
          <a:p>
            <a:pPr lvl="1"/>
            <a:r>
              <a:rPr kumimoji="1" lang="ja-JP" altLang="en-US" dirty="0" smtClean="0"/>
              <a:t>本研究では，事前に蓄積したオブジェクトの動作履歴を用いることによって，障害を再現するための実行履歴の量を削減する手法を提案し，評価実験を行った</a:t>
            </a:r>
            <a:endParaRPr kumimoji="1" lang="en-US" altLang="ja-JP" dirty="0" smtClean="0"/>
          </a:p>
          <a:p>
            <a:pPr lvl="1"/>
            <a:r>
              <a:rPr kumimoji="1" lang="ja-JP" altLang="en-US" dirty="0" smtClean="0"/>
              <a:t>実験では，実行履歴が</a:t>
            </a:r>
            <a:r>
              <a:rPr lang="en-US" altLang="ja-JP" dirty="0"/>
              <a:t>2</a:t>
            </a:r>
            <a:r>
              <a:rPr kumimoji="1" lang="ja-JP" altLang="en-US" dirty="0" smtClean="0"/>
              <a:t>割</a:t>
            </a:r>
            <a:r>
              <a:rPr lang="ja-JP" altLang="en-US" dirty="0" smtClean="0"/>
              <a:t>～</a:t>
            </a:r>
            <a:r>
              <a:rPr lang="en-US" altLang="ja-JP" dirty="0" smtClean="0"/>
              <a:t>6</a:t>
            </a:r>
            <a:r>
              <a:rPr lang="ja-JP" altLang="en-US" dirty="0" smtClean="0"/>
              <a:t>割ほどの量になることを確認した</a:t>
            </a:r>
            <a:endParaRPr lang="en-US" altLang="ja-JP" dirty="0" smtClean="0"/>
          </a:p>
          <a:p>
            <a:r>
              <a:rPr kumimoji="1" lang="ja-JP" altLang="en-US" dirty="0"/>
              <a:t>今後の</a:t>
            </a:r>
            <a:r>
              <a:rPr kumimoji="1" lang="ja-JP" altLang="en-US" dirty="0" smtClean="0"/>
              <a:t>課題</a:t>
            </a:r>
            <a:endParaRPr kumimoji="1" lang="en-US" altLang="ja-JP" dirty="0" smtClean="0"/>
          </a:p>
          <a:p>
            <a:pPr lvl="1"/>
            <a:r>
              <a:rPr lang="ja-JP" altLang="en-US" dirty="0" smtClean="0"/>
              <a:t>実行履歴が削減されないアプリケーションの特徴調査</a:t>
            </a:r>
            <a:endParaRPr lang="en-US" altLang="ja-JP" dirty="0" smtClean="0"/>
          </a:p>
          <a:p>
            <a:pPr lvl="1"/>
            <a:r>
              <a:rPr lang="ja-JP" altLang="en-US" dirty="0"/>
              <a:t>手法に</a:t>
            </a:r>
            <a:r>
              <a:rPr lang="ja-JP" altLang="en-US" dirty="0" smtClean="0"/>
              <a:t>よるオーバーヘッドの計測</a:t>
            </a:r>
            <a:endParaRPr kumimoji="1" lang="ja-JP" altLang="en-US" dirty="0"/>
          </a:p>
        </p:txBody>
      </p:sp>
    </p:spTree>
    <p:extLst>
      <p:ext uri="{BB962C8B-B14F-4D97-AF65-F5344CB8AC3E}">
        <p14:creationId xmlns:p14="http://schemas.microsoft.com/office/powerpoint/2010/main" val="1748568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a:xfrm>
            <a:off x="179388" y="1268413"/>
            <a:ext cx="8785225" cy="1872555"/>
          </a:xfrm>
        </p:spPr>
        <p:txBody>
          <a:bodyPr/>
          <a:lstStyle/>
          <a:p>
            <a:pPr marL="0" indent="0">
              <a:buNone/>
            </a:pPr>
            <a:r>
              <a:rPr kumimoji="1" lang="ja-JP" altLang="en-US" dirty="0" smtClean="0"/>
              <a:t>プログラム利用者のもとで障害が発生したとき</a:t>
            </a:r>
            <a:endParaRPr kumimoji="1" lang="en-US" altLang="ja-JP" dirty="0" smtClean="0"/>
          </a:p>
          <a:p>
            <a:pPr lvl="1"/>
            <a:r>
              <a:rPr lang="ja-JP" altLang="en-US" dirty="0" smtClean="0"/>
              <a:t>障害の生じた実行についての情報を収集</a:t>
            </a:r>
            <a:endParaRPr lang="en-US" altLang="ja-JP" dirty="0" smtClean="0"/>
          </a:p>
          <a:p>
            <a:pPr lvl="1"/>
            <a:r>
              <a:rPr kumimoji="1" lang="ja-JP" altLang="en-US" dirty="0" smtClean="0"/>
              <a:t>障害をデバッグ環境で再現</a:t>
            </a:r>
            <a:r>
              <a:rPr lang="ja-JP" altLang="en-US" dirty="0" smtClean="0"/>
              <a:t>し，原因</a:t>
            </a:r>
            <a:r>
              <a:rPr lang="ja-JP" altLang="en-US" dirty="0"/>
              <a:t>と</a:t>
            </a:r>
            <a:r>
              <a:rPr lang="ja-JP" altLang="en-US" dirty="0" smtClean="0"/>
              <a:t>なる欠陥を修正</a:t>
            </a:r>
            <a:endParaRPr lang="en-US" altLang="ja-JP" dirty="0" smtClean="0"/>
          </a:p>
        </p:txBody>
      </p:sp>
      <p:grpSp>
        <p:nvGrpSpPr>
          <p:cNvPr id="10" name="グループ化 9"/>
          <p:cNvGrpSpPr/>
          <p:nvPr/>
        </p:nvGrpSpPr>
        <p:grpSpPr>
          <a:xfrm>
            <a:off x="1547664" y="4171654"/>
            <a:ext cx="6264696" cy="2281682"/>
            <a:chOff x="1547664" y="3883622"/>
            <a:chExt cx="6264696" cy="2281682"/>
          </a:xfrm>
        </p:grpSpPr>
        <p:pic>
          <p:nvPicPr>
            <p:cNvPr id="1026" name="Picture 2" descr="C:\Users\h-wakisk\AppData\Local\Microsoft\Windows\Temporary Internet Files\Content.IE5\G0FWY1E6\MC90042896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3439" y="4365104"/>
              <a:ext cx="1279246" cy="177393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Program Files\Microsoft Office\MEDIA\CAGCAT10\j029202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7664" y="4391368"/>
              <a:ext cx="1869034" cy="177393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h-wakisk\AppData\Local\Microsoft\Windows\Temporary Internet Files\Content.IE5\G0FWY1E6\MC900434750[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9503" y="3883622"/>
              <a:ext cx="1142857" cy="1142857"/>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h-wakisk\AppData\Local\Microsoft\Windows\Temporary Internet Files\Content.IE5\G0FWY1E6\MC900384040[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71800" y="3902050"/>
              <a:ext cx="841932" cy="978635"/>
            </a:xfrm>
            <a:prstGeom prst="rect">
              <a:avLst/>
            </a:prstGeom>
            <a:noFill/>
            <a:extLst>
              <a:ext uri="{909E8E84-426E-40DD-AFC4-6F175D3DCCD1}">
                <a14:hiddenFill xmlns:a14="http://schemas.microsoft.com/office/drawing/2010/main">
                  <a:solidFill>
                    <a:srgbClr val="FFFFFF"/>
                  </a:solidFill>
                </a14:hiddenFill>
              </a:ext>
            </a:extLst>
          </p:spPr>
        </p:pic>
        <p:grpSp>
          <p:nvGrpSpPr>
            <p:cNvPr id="7" name="グループ化 6"/>
            <p:cNvGrpSpPr/>
            <p:nvPr/>
          </p:nvGrpSpPr>
          <p:grpSpPr>
            <a:xfrm>
              <a:off x="3937865" y="4323014"/>
              <a:ext cx="1584176" cy="646066"/>
              <a:chOff x="4009873" y="2782965"/>
              <a:chExt cx="1584176" cy="922801"/>
            </a:xfrm>
          </p:grpSpPr>
          <p:sp>
            <p:nvSpPr>
              <p:cNvPr id="5" name="右矢印 4"/>
              <p:cNvSpPr/>
              <p:nvPr/>
            </p:nvSpPr>
            <p:spPr bwMode="auto">
              <a:xfrm rot="10800000">
                <a:off x="4009873" y="2782965"/>
                <a:ext cx="1584176" cy="922801"/>
              </a:xfrm>
              <a:prstGeom prst="rightArrow">
                <a:avLst/>
              </a:prstGeom>
              <a:solidFill>
                <a:srgbClr val="FFC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rgbClr val="FF0000"/>
                  </a:solidFill>
                  <a:effectLst/>
                  <a:latin typeface="Times New Roman" pitchFamily="18" charset="0"/>
                  <a:ea typeface="ＭＳ Ｐゴシック" pitchFamily="50" charset="-128"/>
                </a:endParaRPr>
              </a:p>
            </p:txBody>
          </p:sp>
          <p:sp>
            <p:nvSpPr>
              <p:cNvPr id="6" name="テキスト ボックス 5"/>
              <p:cNvSpPr txBox="1"/>
              <p:nvPr/>
            </p:nvSpPr>
            <p:spPr>
              <a:xfrm>
                <a:off x="4425557" y="2982354"/>
                <a:ext cx="1107996" cy="369333"/>
              </a:xfrm>
              <a:prstGeom prst="rect">
                <a:avLst/>
              </a:prstGeom>
              <a:noFill/>
            </p:spPr>
            <p:txBody>
              <a:bodyPr wrap="none" rtlCol="0">
                <a:spAutoFit/>
              </a:bodyPr>
              <a:lstStyle/>
              <a:p>
                <a:r>
                  <a:rPr kumimoji="1" lang="ja-JP" altLang="en-US" b="1" dirty="0" smtClean="0"/>
                  <a:t>実行履歴</a:t>
                </a:r>
                <a:endParaRPr kumimoji="1" lang="ja-JP" altLang="en-US" b="1" dirty="0"/>
              </a:p>
            </p:txBody>
          </p:sp>
        </p:grpSp>
        <p:grpSp>
          <p:nvGrpSpPr>
            <p:cNvPr id="11" name="グループ化 10"/>
            <p:cNvGrpSpPr/>
            <p:nvPr/>
          </p:nvGrpSpPr>
          <p:grpSpPr>
            <a:xfrm>
              <a:off x="4101521" y="5278336"/>
              <a:ext cx="1612052" cy="648072"/>
              <a:chOff x="4101521" y="4846288"/>
              <a:chExt cx="1612052" cy="648072"/>
            </a:xfrm>
          </p:grpSpPr>
          <p:sp>
            <p:nvSpPr>
              <p:cNvPr id="8" name="右矢印 7"/>
              <p:cNvSpPr/>
              <p:nvPr/>
            </p:nvSpPr>
            <p:spPr bwMode="auto">
              <a:xfrm>
                <a:off x="4101521" y="4846288"/>
                <a:ext cx="1612052" cy="648072"/>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4533569" y="4982619"/>
                <a:ext cx="595035" cy="338554"/>
              </a:xfrm>
              <a:prstGeom prst="rect">
                <a:avLst/>
              </a:prstGeom>
              <a:noFill/>
            </p:spPr>
            <p:txBody>
              <a:bodyPr wrap="none" rtlCol="0">
                <a:spAutoFit/>
              </a:bodyPr>
              <a:lstStyle/>
              <a:p>
                <a:r>
                  <a:rPr kumimoji="1" lang="ja-JP" altLang="en-US" sz="1600" b="1" dirty="0" smtClean="0"/>
                  <a:t>修正</a:t>
                </a:r>
                <a:endParaRPr kumimoji="1" lang="ja-JP" altLang="en-US" sz="1600" b="1" dirty="0"/>
              </a:p>
            </p:txBody>
          </p:sp>
        </p:grpSp>
      </p:grpSp>
      <p:sp>
        <p:nvSpPr>
          <p:cNvPr id="12" name="テキスト ボックス 11"/>
          <p:cNvSpPr txBox="1"/>
          <p:nvPr/>
        </p:nvSpPr>
        <p:spPr>
          <a:xfrm>
            <a:off x="179512" y="3265820"/>
            <a:ext cx="8156400" cy="523220"/>
          </a:xfrm>
          <a:prstGeom prst="rect">
            <a:avLst/>
          </a:prstGeom>
          <a:noFill/>
        </p:spPr>
        <p:txBody>
          <a:bodyPr wrap="none" rtlCol="0">
            <a:spAutoFit/>
          </a:bodyPr>
          <a:lstStyle/>
          <a:p>
            <a:r>
              <a:rPr kumimoji="1" lang="ja-JP" altLang="en-US" sz="2800" dirty="0" smtClean="0"/>
              <a:t>障害の再現のためには，実行履歴が用いられることもある</a:t>
            </a:r>
            <a:endParaRPr kumimoji="1" lang="ja-JP" altLang="en-US" sz="2800" dirty="0"/>
          </a:p>
        </p:txBody>
      </p:sp>
    </p:spTree>
    <p:extLst>
      <p:ext uri="{BB962C8B-B14F-4D97-AF65-F5344CB8AC3E}">
        <p14:creationId xmlns:p14="http://schemas.microsoft.com/office/powerpoint/2010/main" val="26645540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5076056" y="2041678"/>
            <a:ext cx="3744415" cy="4431983"/>
          </a:xfrm>
          <a:prstGeom prst="rect">
            <a:avLst/>
          </a:prstGeom>
          <a:ln>
            <a:solidFill>
              <a:schemeClr val="tx1"/>
            </a:solidFill>
          </a:ln>
        </p:spPr>
        <p:txBody>
          <a:bodyPr wrap="square">
            <a:spAutoFit/>
          </a:bodyPr>
          <a:lstStyle/>
          <a:p>
            <a:r>
              <a:rPr lang="en-US" altLang="ja-JP" sz="600" dirty="0" err="1"/>
              <a:t>EventId</a:t>
            </a:r>
            <a:r>
              <a:rPr lang="en-US" altLang="ja-JP" sz="600" dirty="0"/>
              <a:t>=12,EventType=8,ThreadId=1,LocationId=240</a:t>
            </a:r>
          </a:p>
          <a:p>
            <a:r>
              <a:rPr lang="en-US" altLang="ja-JP" sz="600" dirty="0" err="1"/>
              <a:t>EventId</a:t>
            </a:r>
            <a:r>
              <a:rPr lang="en-US" altLang="ja-JP" sz="600" dirty="0"/>
              <a:t>=13,EventType=9,ThreadId=1,LocationId=240,dataTypeId=12,paramIndex=0,value=2</a:t>
            </a:r>
          </a:p>
          <a:p>
            <a:r>
              <a:rPr lang="en-US" altLang="ja-JP" sz="600" dirty="0" err="1"/>
              <a:t>EventId</a:t>
            </a:r>
            <a:r>
              <a:rPr lang="en-US" altLang="ja-JP" sz="600" dirty="0"/>
              <a:t>=14,EventType=1,ThreadId=1,LocationId=232</a:t>
            </a:r>
          </a:p>
          <a:p>
            <a:r>
              <a:rPr lang="en-US" altLang="ja-JP" sz="600" dirty="0" err="1"/>
              <a:t>EventId</a:t>
            </a:r>
            <a:r>
              <a:rPr lang="en-US" altLang="ja-JP" sz="600" dirty="0"/>
              <a:t>=15,EventType=2,ThreadId=1,LocationId=232,dataTypeId=12,paramIndex=0,value=2</a:t>
            </a:r>
          </a:p>
          <a:p>
            <a:r>
              <a:rPr lang="en-US" altLang="ja-JP" sz="600" dirty="0" err="1"/>
              <a:t>EventId</a:t>
            </a:r>
            <a:r>
              <a:rPr lang="en-US" altLang="ja-JP" sz="600" dirty="0"/>
              <a:t>=16,EventType=17,ThreadId=1,LocationId=233,dataTypeId=12,value=2</a:t>
            </a:r>
          </a:p>
          <a:p>
            <a:r>
              <a:rPr lang="en-US" altLang="ja-JP" sz="600" dirty="0" err="1"/>
              <a:t>EventId</a:t>
            </a:r>
            <a:r>
              <a:rPr lang="en-US" altLang="ja-JP" sz="600" dirty="0"/>
              <a:t>=17,EventType=19,ThreadId=1,LocationId=233,dataType=</a:t>
            </a:r>
            <a:r>
              <a:rPr lang="en-US" altLang="ja-JP" sz="600" dirty="0" err="1"/>
              <a:t>int,value</a:t>
            </a:r>
            <a:r>
              <a:rPr lang="en-US" altLang="ja-JP" sz="600" dirty="0"/>
              <a:t>=0</a:t>
            </a:r>
          </a:p>
          <a:p>
            <a:r>
              <a:rPr lang="en-US" altLang="ja-JP" sz="600" dirty="0" err="1"/>
              <a:t>EventId</a:t>
            </a:r>
            <a:r>
              <a:rPr lang="en-US" altLang="ja-JP" sz="600" dirty="0"/>
              <a:t>=18,EventType=3,ThreadId=1,LocationId=234,dataType=</a:t>
            </a:r>
            <a:r>
              <a:rPr lang="en-US" altLang="ja-JP" sz="600" dirty="0" err="1"/>
              <a:t>int,value</a:t>
            </a:r>
            <a:r>
              <a:rPr lang="en-US" altLang="ja-JP" sz="600" dirty="0"/>
              <a:t>=1</a:t>
            </a:r>
          </a:p>
          <a:p>
            <a:r>
              <a:rPr lang="en-US" altLang="ja-JP" sz="600" dirty="0" err="1"/>
              <a:t>EventId</a:t>
            </a:r>
            <a:r>
              <a:rPr lang="en-US" altLang="ja-JP" sz="600" dirty="0"/>
              <a:t>=19,EventType=11,ThreadId=1,LocationId=240,dataType=</a:t>
            </a:r>
            <a:r>
              <a:rPr lang="en-US" altLang="ja-JP" sz="600" dirty="0" err="1"/>
              <a:t>boolean,value</a:t>
            </a:r>
            <a:r>
              <a:rPr lang="en-US" altLang="ja-JP" sz="600" dirty="0"/>
              <a:t>=true</a:t>
            </a:r>
          </a:p>
          <a:p>
            <a:r>
              <a:rPr lang="en-US" altLang="ja-JP" sz="600" dirty="0" err="1"/>
              <a:t>EventId</a:t>
            </a:r>
            <a:r>
              <a:rPr lang="en-US" altLang="ja-JP" sz="600" dirty="0"/>
              <a:t>=20,EventType=8,ThreadId=1,LocationId=241</a:t>
            </a:r>
          </a:p>
          <a:p>
            <a:r>
              <a:rPr lang="en-US" altLang="ja-JP" sz="600" dirty="0" err="1"/>
              <a:t>EventId</a:t>
            </a:r>
            <a:r>
              <a:rPr lang="en-US" altLang="ja-JP" sz="600" dirty="0"/>
              <a:t>=21,EventType=9,ThreadId=1,LocationId=241,dataTypeId=12,paramIndex=0,value=2</a:t>
            </a:r>
          </a:p>
          <a:p>
            <a:r>
              <a:rPr lang="en-US" altLang="ja-JP" sz="600" dirty="0" err="1"/>
              <a:t>EventId</a:t>
            </a:r>
            <a:r>
              <a:rPr lang="en-US" altLang="ja-JP" sz="600" dirty="0"/>
              <a:t>=22,EventType=9,ThreadId=1,LocationId=241,dataType=</a:t>
            </a:r>
            <a:r>
              <a:rPr lang="en-US" altLang="ja-JP" sz="600" dirty="0" err="1"/>
              <a:t>int,paramIndex</a:t>
            </a:r>
            <a:r>
              <a:rPr lang="en-US" altLang="ja-JP" sz="600" dirty="0"/>
              <a:t>=1,value=1</a:t>
            </a:r>
          </a:p>
          <a:p>
            <a:r>
              <a:rPr lang="en-US" altLang="ja-JP" sz="600" dirty="0" err="1"/>
              <a:t>EventId</a:t>
            </a:r>
            <a:r>
              <a:rPr lang="en-US" altLang="ja-JP" sz="600" dirty="0"/>
              <a:t>=23,EventType=1,ThreadId=1,LocationId=216</a:t>
            </a:r>
          </a:p>
          <a:p>
            <a:r>
              <a:rPr lang="en-US" altLang="ja-JP" sz="600" dirty="0" err="1"/>
              <a:t>EventId</a:t>
            </a:r>
            <a:r>
              <a:rPr lang="en-US" altLang="ja-JP" sz="600" dirty="0"/>
              <a:t>=24,EventType=2,ThreadId=1,LocationId=216,dataTypeId=12,paramIndex=0,value=2</a:t>
            </a:r>
          </a:p>
          <a:p>
            <a:r>
              <a:rPr lang="en-US" altLang="ja-JP" sz="600" dirty="0" err="1"/>
              <a:t>EventId</a:t>
            </a:r>
            <a:r>
              <a:rPr lang="en-US" altLang="ja-JP" sz="600" dirty="0"/>
              <a:t>=25,EventType=2,ThreadId=1,LocationId=216,dataType=</a:t>
            </a:r>
            <a:r>
              <a:rPr lang="en-US" altLang="ja-JP" sz="600" dirty="0" err="1"/>
              <a:t>int,paramIndex</a:t>
            </a:r>
            <a:r>
              <a:rPr lang="en-US" altLang="ja-JP" sz="600" dirty="0"/>
              <a:t>=1,value=1</a:t>
            </a:r>
          </a:p>
          <a:p>
            <a:r>
              <a:rPr lang="en-US" altLang="ja-JP" sz="600" dirty="0" err="1"/>
              <a:t>EventId</a:t>
            </a:r>
            <a:r>
              <a:rPr lang="en-US" altLang="ja-JP" sz="600" dirty="0"/>
              <a:t>=26,EventType=17,ThreadId=1,LocationId=217,dataTypeId=12,value=2</a:t>
            </a:r>
          </a:p>
          <a:p>
            <a:r>
              <a:rPr lang="en-US" altLang="ja-JP" sz="600" dirty="0" err="1"/>
              <a:t>EventId</a:t>
            </a:r>
            <a:r>
              <a:rPr lang="en-US" altLang="ja-JP" sz="600" dirty="0"/>
              <a:t>=27,EventType=19,ThreadId=1,LocationId=217,dataTypeId=13,value=3</a:t>
            </a:r>
          </a:p>
          <a:p>
            <a:r>
              <a:rPr lang="en-US" altLang="ja-JP" sz="600" dirty="0" err="1"/>
              <a:t>EventId</a:t>
            </a:r>
            <a:r>
              <a:rPr lang="en-US" altLang="ja-JP" sz="600" dirty="0"/>
              <a:t>=28,EventType=17,ThreadId=1,LocationId=218,dataTypeId=12,value=2</a:t>
            </a:r>
          </a:p>
          <a:p>
            <a:r>
              <a:rPr lang="en-US" altLang="ja-JP" sz="600" dirty="0" err="1"/>
              <a:t>EventId</a:t>
            </a:r>
            <a:r>
              <a:rPr lang="en-US" altLang="ja-JP" sz="600" dirty="0"/>
              <a:t>=29,EventType=19,ThreadId=1,LocationId=218,dataType=</a:t>
            </a:r>
            <a:r>
              <a:rPr lang="en-US" altLang="ja-JP" sz="600" dirty="0" err="1"/>
              <a:t>int,value</a:t>
            </a:r>
            <a:r>
              <a:rPr lang="en-US" altLang="ja-JP" sz="600" dirty="0"/>
              <a:t>=0</a:t>
            </a:r>
          </a:p>
          <a:p>
            <a:r>
              <a:rPr lang="en-US" altLang="ja-JP" sz="600" dirty="0" err="1"/>
              <a:t>EventId</a:t>
            </a:r>
            <a:r>
              <a:rPr lang="en-US" altLang="ja-JP" sz="600" dirty="0"/>
              <a:t>=30,EventType=25,ThreadId=1,LocationId=219,dataType=</a:t>
            </a:r>
            <a:r>
              <a:rPr lang="en-US" altLang="ja-JP" sz="600" dirty="0" err="1"/>
              <a:t>int,paramIndex</a:t>
            </a:r>
            <a:r>
              <a:rPr lang="en-US" altLang="ja-JP" sz="600" dirty="0"/>
              <a:t>=0,objectId=3,value=1</a:t>
            </a:r>
          </a:p>
          <a:p>
            <a:r>
              <a:rPr lang="en-US" altLang="ja-JP" sz="600" dirty="0" err="1"/>
              <a:t>EventId</a:t>
            </a:r>
            <a:r>
              <a:rPr lang="en-US" altLang="ja-JP" sz="600" dirty="0"/>
              <a:t>=31,EventType=17,ThreadId=1,LocationId=220,dataTypeId=12,value=2</a:t>
            </a:r>
          </a:p>
          <a:p>
            <a:r>
              <a:rPr lang="en-US" altLang="ja-JP" sz="600" dirty="0" err="1"/>
              <a:t>EventId</a:t>
            </a:r>
            <a:r>
              <a:rPr lang="en-US" altLang="ja-JP" sz="600" dirty="0"/>
              <a:t>=32,EventType=19,ThreadId=1,LocationId=220,dataType=</a:t>
            </a:r>
            <a:r>
              <a:rPr lang="en-US" altLang="ja-JP" sz="600" dirty="0" err="1"/>
              <a:t>int,value</a:t>
            </a:r>
            <a:r>
              <a:rPr lang="en-US" altLang="ja-JP" sz="600" dirty="0"/>
              <a:t>=0</a:t>
            </a:r>
          </a:p>
          <a:p>
            <a:r>
              <a:rPr lang="en-US" altLang="ja-JP" sz="600" dirty="0" err="1"/>
              <a:t>EventId</a:t>
            </a:r>
            <a:r>
              <a:rPr lang="en-US" altLang="ja-JP" sz="600" dirty="0"/>
              <a:t>=33,EventType=20,ThreadId=1,LocationId=221,dataType=</a:t>
            </a:r>
            <a:r>
              <a:rPr lang="en-US" altLang="ja-JP" sz="600" dirty="0" err="1"/>
              <a:t>int,objectId</a:t>
            </a:r>
            <a:r>
              <a:rPr lang="en-US" altLang="ja-JP" sz="600" dirty="0"/>
              <a:t>=2,value=1</a:t>
            </a:r>
          </a:p>
          <a:p>
            <a:r>
              <a:rPr lang="en-US" altLang="ja-JP" sz="600" dirty="0" err="1"/>
              <a:t>EventId</a:t>
            </a:r>
            <a:r>
              <a:rPr lang="en-US" altLang="ja-JP" sz="600" dirty="0"/>
              <a:t>=34,EventType=3,ThreadId=1,LocationId=222,dataType=</a:t>
            </a:r>
            <a:r>
              <a:rPr lang="en-US" altLang="ja-JP" sz="600" dirty="0" err="1"/>
              <a:t>void,value</a:t>
            </a:r>
            <a:r>
              <a:rPr lang="en-US" altLang="ja-JP" sz="600" dirty="0"/>
              <a:t>=void</a:t>
            </a:r>
          </a:p>
          <a:p>
            <a:r>
              <a:rPr lang="en-US" altLang="ja-JP" sz="600" dirty="0" err="1"/>
              <a:t>EventId</a:t>
            </a:r>
            <a:r>
              <a:rPr lang="en-US" altLang="ja-JP" sz="600" dirty="0"/>
              <a:t>=35,EventType=11,ThreadId=1,LocationId=241,dataType=</a:t>
            </a:r>
            <a:r>
              <a:rPr lang="en-US" altLang="ja-JP" sz="600" dirty="0" err="1"/>
              <a:t>null,value</a:t>
            </a:r>
            <a:r>
              <a:rPr lang="en-US" altLang="ja-JP" sz="600" dirty="0"/>
              <a:t>=null</a:t>
            </a:r>
          </a:p>
          <a:p>
            <a:r>
              <a:rPr lang="en-US" altLang="ja-JP" sz="600" dirty="0" err="1"/>
              <a:t>EventId</a:t>
            </a:r>
            <a:r>
              <a:rPr lang="en-US" altLang="ja-JP" sz="600" dirty="0"/>
              <a:t>=36,EventType=18,ThreadId=1,LocationId=242</a:t>
            </a:r>
          </a:p>
          <a:p>
            <a:r>
              <a:rPr lang="en-US" altLang="ja-JP" sz="600" dirty="0" err="1"/>
              <a:t>EventId</a:t>
            </a:r>
            <a:r>
              <a:rPr lang="en-US" altLang="ja-JP" sz="600" dirty="0"/>
              <a:t>=37,EventType=19,ThreadId=1,LocationId=242,dataTypeId=14,value=4</a:t>
            </a:r>
          </a:p>
          <a:p>
            <a:r>
              <a:rPr lang="en-US" altLang="ja-JP" sz="600" dirty="0" err="1"/>
              <a:t>EventId</a:t>
            </a:r>
            <a:r>
              <a:rPr lang="en-US" altLang="ja-JP" sz="600" dirty="0"/>
              <a:t>=38,EventType=8,ThreadId=1,LocationId=243</a:t>
            </a:r>
          </a:p>
          <a:p>
            <a:r>
              <a:rPr lang="en-US" altLang="ja-JP" sz="600" dirty="0" err="1"/>
              <a:t>EventId</a:t>
            </a:r>
            <a:r>
              <a:rPr lang="en-US" altLang="ja-JP" sz="600" dirty="0"/>
              <a:t>=39,EventType=9,ThreadId=1,LocationId=243,dataTypeId=12,paramIndex=0,value=2</a:t>
            </a:r>
          </a:p>
          <a:p>
            <a:r>
              <a:rPr lang="en-US" altLang="ja-JP" sz="600" dirty="0" err="1"/>
              <a:t>EventId</a:t>
            </a:r>
            <a:r>
              <a:rPr lang="en-US" altLang="ja-JP" sz="600" dirty="0"/>
              <a:t>=40,EventType=1,ThreadId=1,LocationId=224</a:t>
            </a:r>
          </a:p>
          <a:p>
            <a:r>
              <a:rPr lang="en-US" altLang="ja-JP" sz="600" dirty="0" err="1"/>
              <a:t>EventId</a:t>
            </a:r>
            <a:r>
              <a:rPr lang="en-US" altLang="ja-JP" sz="600" dirty="0"/>
              <a:t>=41,EventType=2,ThreadId=1,LocationId=224,dataTypeId=12,paramIndex=0,value=2</a:t>
            </a:r>
          </a:p>
          <a:p>
            <a:r>
              <a:rPr lang="en-US" altLang="ja-JP" sz="600" dirty="0" err="1"/>
              <a:t>EventId</a:t>
            </a:r>
            <a:r>
              <a:rPr lang="en-US" altLang="ja-JP" sz="600" dirty="0"/>
              <a:t>=42,EventType=17,ThreadId=1,LocationId=225,dataTypeId=12,value=2</a:t>
            </a:r>
          </a:p>
          <a:p>
            <a:r>
              <a:rPr lang="en-US" altLang="ja-JP" sz="600" dirty="0" err="1"/>
              <a:t>EventId</a:t>
            </a:r>
            <a:r>
              <a:rPr lang="en-US" altLang="ja-JP" sz="600" dirty="0"/>
              <a:t>=43,EventType=19,ThreadId=1,LocationId=225,dataType=</a:t>
            </a:r>
            <a:r>
              <a:rPr lang="en-US" altLang="ja-JP" sz="600" dirty="0" err="1"/>
              <a:t>int,value</a:t>
            </a:r>
            <a:r>
              <a:rPr lang="en-US" altLang="ja-JP" sz="600" dirty="0"/>
              <a:t>=1</a:t>
            </a:r>
          </a:p>
          <a:p>
            <a:r>
              <a:rPr lang="en-US" altLang="ja-JP" sz="600" dirty="0" err="1"/>
              <a:t>EventId</a:t>
            </a:r>
            <a:r>
              <a:rPr lang="en-US" altLang="ja-JP" sz="600" dirty="0"/>
              <a:t>=44,EventType=20,ThreadId=1,LocationId=226,dataType=</a:t>
            </a:r>
            <a:r>
              <a:rPr lang="en-US" altLang="ja-JP" sz="600" dirty="0" err="1"/>
              <a:t>int,objectId</a:t>
            </a:r>
            <a:r>
              <a:rPr lang="en-US" altLang="ja-JP" sz="600" dirty="0"/>
              <a:t>=2,value=0</a:t>
            </a:r>
          </a:p>
          <a:p>
            <a:r>
              <a:rPr lang="en-US" altLang="ja-JP" sz="600" dirty="0" err="1"/>
              <a:t>EventId</a:t>
            </a:r>
            <a:r>
              <a:rPr lang="en-US" altLang="ja-JP" sz="600" dirty="0"/>
              <a:t>=45,EventType=17,ThreadId=1,LocationId=227,dataTypeId=12,value=2</a:t>
            </a:r>
          </a:p>
          <a:p>
            <a:r>
              <a:rPr lang="en-US" altLang="ja-JP" sz="600" dirty="0" err="1"/>
              <a:t>EventId</a:t>
            </a:r>
            <a:r>
              <a:rPr lang="en-US" altLang="ja-JP" sz="600" dirty="0"/>
              <a:t>=46,EventType=19,ThreadId=1,LocationId=227,dataTypeId=13,value=3</a:t>
            </a:r>
          </a:p>
          <a:p>
            <a:r>
              <a:rPr lang="en-US" altLang="ja-JP" sz="600" dirty="0" err="1"/>
              <a:t>EventId</a:t>
            </a:r>
            <a:r>
              <a:rPr lang="en-US" altLang="ja-JP" sz="600" dirty="0"/>
              <a:t>=47,EventType=17,ThreadId=1,LocationId=228,dataTypeId=12,value=2</a:t>
            </a:r>
          </a:p>
          <a:p>
            <a:r>
              <a:rPr lang="en-US" altLang="ja-JP" sz="600" dirty="0" err="1"/>
              <a:t>EventId</a:t>
            </a:r>
            <a:r>
              <a:rPr lang="en-US" altLang="ja-JP" sz="600" dirty="0"/>
              <a:t>=48,EventType=19,ThreadId=1,LocationId=228,dataType=</a:t>
            </a:r>
            <a:r>
              <a:rPr lang="en-US" altLang="ja-JP" sz="600" dirty="0" err="1"/>
              <a:t>int,value</a:t>
            </a:r>
            <a:r>
              <a:rPr lang="en-US" altLang="ja-JP" sz="600" dirty="0"/>
              <a:t>=0</a:t>
            </a:r>
          </a:p>
          <a:p>
            <a:r>
              <a:rPr lang="en-US" altLang="ja-JP" sz="600" dirty="0" err="1"/>
              <a:t>EventId</a:t>
            </a:r>
            <a:r>
              <a:rPr lang="en-US" altLang="ja-JP" sz="600" dirty="0"/>
              <a:t>=49,EventType=23,ThreadId=1,LocationId=229,paramIndex=0,objectId=3</a:t>
            </a:r>
          </a:p>
          <a:p>
            <a:r>
              <a:rPr lang="en-US" altLang="ja-JP" sz="600" dirty="0" err="1"/>
              <a:t>EventId</a:t>
            </a:r>
            <a:r>
              <a:rPr lang="en-US" altLang="ja-JP" sz="600" dirty="0"/>
              <a:t>=50,EventType=24,ThreadId=1,LocationId=229,dataType=</a:t>
            </a:r>
            <a:r>
              <a:rPr lang="en-US" altLang="ja-JP" sz="600" dirty="0" err="1"/>
              <a:t>int,value</a:t>
            </a:r>
            <a:r>
              <a:rPr lang="en-US" altLang="ja-JP" sz="600" dirty="0"/>
              <a:t>=1</a:t>
            </a:r>
          </a:p>
          <a:p>
            <a:r>
              <a:rPr lang="en-US" altLang="ja-JP" sz="600" dirty="0" err="1"/>
              <a:t>EventId</a:t>
            </a:r>
            <a:r>
              <a:rPr lang="en-US" altLang="ja-JP" sz="600" dirty="0"/>
              <a:t>=51,EventType=3,ThreadId=1,LocationId=230,dataType=</a:t>
            </a:r>
            <a:r>
              <a:rPr lang="en-US" altLang="ja-JP" sz="600" dirty="0" err="1"/>
              <a:t>int,value</a:t>
            </a:r>
            <a:r>
              <a:rPr lang="en-US" altLang="ja-JP" sz="600" dirty="0"/>
              <a:t>=1</a:t>
            </a:r>
          </a:p>
          <a:p>
            <a:r>
              <a:rPr lang="en-US" altLang="ja-JP" sz="600" dirty="0" err="1"/>
              <a:t>EventId</a:t>
            </a:r>
            <a:r>
              <a:rPr lang="en-US" altLang="ja-JP" sz="600" dirty="0"/>
              <a:t>=52,EventType=11,ThreadId=1,LocationId=243,dataType=</a:t>
            </a:r>
            <a:r>
              <a:rPr lang="en-US" altLang="ja-JP" sz="600" dirty="0" err="1"/>
              <a:t>int,value</a:t>
            </a:r>
            <a:r>
              <a:rPr lang="en-US" altLang="ja-JP" sz="600" dirty="0"/>
              <a:t>=1</a:t>
            </a:r>
          </a:p>
          <a:p>
            <a:r>
              <a:rPr lang="en-US" altLang="ja-JP" sz="600" dirty="0" err="1"/>
              <a:t>EventId</a:t>
            </a:r>
            <a:r>
              <a:rPr lang="en-US" altLang="ja-JP" sz="600" dirty="0"/>
              <a:t>=53,EventType=8,ThreadId=1,LocationId=244</a:t>
            </a:r>
          </a:p>
          <a:p>
            <a:r>
              <a:rPr lang="en-US" altLang="ja-JP" sz="600" dirty="0" err="1"/>
              <a:t>EventId</a:t>
            </a:r>
            <a:r>
              <a:rPr lang="en-US" altLang="ja-JP" sz="600" dirty="0"/>
              <a:t>=54,EventType=9,ThreadId=1,LocationId=244,dataTypeId=14,paramIndex=0,value=4</a:t>
            </a:r>
          </a:p>
          <a:p>
            <a:r>
              <a:rPr lang="en-US" altLang="ja-JP" sz="600" dirty="0" err="1"/>
              <a:t>EventId</a:t>
            </a:r>
            <a:r>
              <a:rPr lang="en-US" altLang="ja-JP" sz="600" dirty="0"/>
              <a:t>=55,EventType=9,ThreadId=1,LocationId=244,dataType=</a:t>
            </a:r>
            <a:r>
              <a:rPr lang="en-US" altLang="ja-JP" sz="600" dirty="0" err="1"/>
              <a:t>int,paramIndex</a:t>
            </a:r>
            <a:r>
              <a:rPr lang="en-US" altLang="ja-JP" sz="600" dirty="0"/>
              <a:t>=1,value=1</a:t>
            </a:r>
          </a:p>
          <a:p>
            <a:r>
              <a:rPr lang="en-US" altLang="ja-JP" sz="600" dirty="0" err="1"/>
              <a:t>EventId</a:t>
            </a:r>
            <a:r>
              <a:rPr lang="en-US" altLang="ja-JP" sz="600" dirty="0"/>
              <a:t>=56,EventType=11,ThreadId=1,LocationId=244,dataType=</a:t>
            </a:r>
            <a:r>
              <a:rPr lang="en-US" altLang="ja-JP" sz="600" dirty="0" err="1"/>
              <a:t>null,value</a:t>
            </a:r>
            <a:r>
              <a:rPr lang="en-US" altLang="ja-JP" sz="600" dirty="0"/>
              <a:t>=null</a:t>
            </a:r>
          </a:p>
          <a:p>
            <a:r>
              <a:rPr lang="en-US" altLang="ja-JP" sz="600" dirty="0" err="1"/>
              <a:t>EventId</a:t>
            </a:r>
            <a:r>
              <a:rPr lang="en-US" altLang="ja-JP" sz="600" dirty="0"/>
              <a:t>=57,EventType=3,ThreadId=1,LocationId=245,dataType=</a:t>
            </a:r>
            <a:r>
              <a:rPr lang="en-US" altLang="ja-JP" sz="600" dirty="0" err="1"/>
              <a:t>void,value</a:t>
            </a:r>
            <a:r>
              <a:rPr lang="en-US" altLang="ja-JP" sz="600" dirty="0"/>
              <a:t>=void</a:t>
            </a:r>
            <a:endParaRPr lang="ja-JP" altLang="en-US" sz="600" dirty="0"/>
          </a:p>
        </p:txBody>
      </p:sp>
      <p:sp>
        <p:nvSpPr>
          <p:cNvPr id="2" name="タイトル 1"/>
          <p:cNvSpPr>
            <a:spLocks noGrp="1"/>
          </p:cNvSpPr>
          <p:nvPr>
            <p:ph type="title"/>
          </p:nvPr>
        </p:nvSpPr>
        <p:spPr/>
        <p:txBody>
          <a:bodyPr/>
          <a:lstStyle/>
          <a:p>
            <a:r>
              <a:rPr kumimoji="1" lang="ja-JP" altLang="en-US" dirty="0" smtClean="0"/>
              <a:t>実行履歴</a:t>
            </a:r>
            <a:endParaRPr kumimoji="1" lang="ja-JP" altLang="en-US" dirty="0"/>
          </a:p>
        </p:txBody>
      </p:sp>
      <p:sp>
        <p:nvSpPr>
          <p:cNvPr id="4" name="テキスト ボックス 3"/>
          <p:cNvSpPr txBox="1"/>
          <p:nvPr/>
        </p:nvSpPr>
        <p:spPr>
          <a:xfrm>
            <a:off x="467544" y="2358752"/>
            <a:ext cx="3339376" cy="3139321"/>
          </a:xfrm>
          <a:prstGeom prst="rect">
            <a:avLst/>
          </a:prstGeom>
          <a:solidFill>
            <a:schemeClr val="bg1"/>
          </a:solidFill>
          <a:ln>
            <a:solidFill>
              <a:schemeClr val="tx1"/>
            </a:solidFill>
          </a:ln>
        </p:spPr>
        <p:txBody>
          <a:bodyPr wrap="none" rtlCol="0">
            <a:spAutoFit/>
          </a:bodyPr>
          <a:lstStyle/>
          <a:p>
            <a:r>
              <a:rPr lang="en-US" altLang="ja-JP" b="1" dirty="0" smtClean="0"/>
              <a:t>class Stack {</a:t>
            </a:r>
          </a:p>
          <a:p>
            <a:r>
              <a:rPr lang="en-US" altLang="ja-JP" b="1" dirty="0" smtClean="0"/>
              <a:t>    public </a:t>
            </a:r>
            <a:r>
              <a:rPr lang="en-US" altLang="ja-JP" b="1" dirty="0"/>
              <a:t>void push(</a:t>
            </a:r>
            <a:r>
              <a:rPr lang="en-US" altLang="ja-JP" b="1" dirty="0" err="1"/>
              <a:t>int</a:t>
            </a:r>
            <a:r>
              <a:rPr lang="en-US" altLang="ja-JP" b="1" dirty="0"/>
              <a:t> item){</a:t>
            </a:r>
          </a:p>
          <a:p>
            <a:r>
              <a:rPr lang="en-US" altLang="ja-JP" dirty="0" smtClean="0"/>
              <a:t>        stack[</a:t>
            </a:r>
            <a:r>
              <a:rPr lang="en-US" altLang="ja-JP" dirty="0" err="1" smtClean="0"/>
              <a:t>sp</a:t>
            </a:r>
            <a:r>
              <a:rPr lang="en-US" altLang="ja-JP" dirty="0"/>
              <a:t>] = item;</a:t>
            </a:r>
          </a:p>
          <a:p>
            <a:r>
              <a:rPr lang="en-US" altLang="ja-JP" dirty="0" smtClean="0"/>
              <a:t>        </a:t>
            </a:r>
            <a:r>
              <a:rPr lang="en-US" altLang="ja-JP" dirty="0" err="1" smtClean="0"/>
              <a:t>sp</a:t>
            </a:r>
            <a:r>
              <a:rPr lang="en-US" altLang="ja-JP" dirty="0" smtClean="0"/>
              <a:t> </a:t>
            </a:r>
            <a:r>
              <a:rPr lang="en-US" altLang="ja-JP" dirty="0"/>
              <a:t>+= 1;</a:t>
            </a:r>
          </a:p>
          <a:p>
            <a:r>
              <a:rPr lang="en-US" altLang="ja-JP" dirty="0" smtClean="0"/>
              <a:t>    }</a:t>
            </a:r>
            <a:endParaRPr lang="en-US" altLang="ja-JP" dirty="0"/>
          </a:p>
          <a:p>
            <a:endParaRPr lang="ja-JP" altLang="en-US" dirty="0"/>
          </a:p>
          <a:p>
            <a:r>
              <a:rPr lang="en-US" altLang="ja-JP" b="1" dirty="0" smtClean="0"/>
              <a:t>    public </a:t>
            </a:r>
            <a:r>
              <a:rPr lang="en-US" altLang="ja-JP" b="1" dirty="0" err="1"/>
              <a:t>int</a:t>
            </a:r>
            <a:r>
              <a:rPr lang="en-US" altLang="ja-JP" b="1" dirty="0"/>
              <a:t> pop(){</a:t>
            </a:r>
          </a:p>
          <a:p>
            <a:r>
              <a:rPr lang="en-US" altLang="ja-JP" dirty="0" smtClean="0"/>
              <a:t>        </a:t>
            </a:r>
            <a:r>
              <a:rPr lang="en-US" altLang="ja-JP" dirty="0" err="1" smtClean="0"/>
              <a:t>sp</a:t>
            </a:r>
            <a:r>
              <a:rPr lang="en-US" altLang="ja-JP" dirty="0" smtClean="0"/>
              <a:t> </a:t>
            </a:r>
            <a:r>
              <a:rPr lang="en-US" altLang="ja-JP" dirty="0"/>
              <a:t>-= 1;</a:t>
            </a:r>
          </a:p>
          <a:p>
            <a:r>
              <a:rPr lang="en-US" altLang="ja-JP" b="1" dirty="0" smtClean="0"/>
              <a:t>        return </a:t>
            </a:r>
            <a:r>
              <a:rPr lang="en-US" altLang="ja-JP" b="1" dirty="0"/>
              <a:t>stack[</a:t>
            </a:r>
            <a:r>
              <a:rPr lang="en-US" altLang="ja-JP" b="1" dirty="0" err="1"/>
              <a:t>sp</a:t>
            </a:r>
            <a:r>
              <a:rPr lang="en-US" altLang="ja-JP" b="1" dirty="0"/>
              <a:t>];</a:t>
            </a:r>
          </a:p>
          <a:p>
            <a:r>
              <a:rPr lang="en-US" altLang="ja-JP" dirty="0" smtClean="0"/>
              <a:t>    }</a:t>
            </a:r>
            <a:endParaRPr lang="en-US" altLang="ja-JP" dirty="0"/>
          </a:p>
          <a:p>
            <a:r>
              <a:rPr kumimoji="1" lang="en-US" altLang="ja-JP" dirty="0" smtClean="0"/>
              <a:t>}</a:t>
            </a:r>
            <a:endParaRPr kumimoji="1" lang="ja-JP" altLang="en-US" dirty="0"/>
          </a:p>
        </p:txBody>
      </p:sp>
      <p:sp>
        <p:nvSpPr>
          <p:cNvPr id="11" name="四角形吹き出し 10"/>
          <p:cNvSpPr/>
          <p:nvPr/>
        </p:nvSpPr>
        <p:spPr bwMode="auto">
          <a:xfrm>
            <a:off x="3628554" y="2222269"/>
            <a:ext cx="2023566" cy="1782795"/>
          </a:xfrm>
          <a:prstGeom prst="wedgeRectCallout">
            <a:avLst>
              <a:gd name="adj1" fmla="val -75245"/>
              <a:gd name="adj2" fmla="val 3409"/>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ja-JP" altLang="en-US" sz="1400" b="1" dirty="0"/>
              <a:t>メソッド</a:t>
            </a:r>
            <a:r>
              <a:rPr lang="en-US" altLang="ja-JP" sz="1400" b="1" dirty="0"/>
              <a:t>push</a:t>
            </a:r>
            <a:r>
              <a:rPr lang="ja-JP" altLang="en-US" sz="1400" b="1" dirty="0"/>
              <a:t>の実行開始</a:t>
            </a:r>
            <a:endParaRPr lang="en-US" altLang="ja-JP" sz="1400" b="1" dirty="0"/>
          </a:p>
          <a:p>
            <a:r>
              <a:rPr lang="ja-JP" altLang="en-US" sz="1400" b="1" dirty="0"/>
              <a:t>パラメータ情報</a:t>
            </a:r>
            <a:endParaRPr lang="en-US" altLang="ja-JP" sz="1400" b="1" dirty="0"/>
          </a:p>
          <a:p>
            <a:r>
              <a:rPr lang="ja-JP" altLang="en-US" sz="1400" b="1" dirty="0"/>
              <a:t>フィールド</a:t>
            </a:r>
            <a:r>
              <a:rPr lang="en-US" altLang="ja-JP" sz="1400" b="1" dirty="0"/>
              <a:t>stack</a:t>
            </a:r>
            <a:r>
              <a:rPr lang="ja-JP" altLang="en-US" sz="1400" b="1" dirty="0"/>
              <a:t>の読込み</a:t>
            </a:r>
            <a:endParaRPr lang="en-US" altLang="ja-JP" sz="1400" b="1" dirty="0"/>
          </a:p>
          <a:p>
            <a:r>
              <a:rPr lang="ja-JP" altLang="en-US" sz="1400" b="1" dirty="0"/>
              <a:t>フィールド</a:t>
            </a:r>
            <a:r>
              <a:rPr lang="en-US" altLang="ja-JP" sz="1400" b="1" dirty="0" err="1"/>
              <a:t>sp</a:t>
            </a:r>
            <a:r>
              <a:rPr lang="ja-JP" altLang="en-US" sz="1400" b="1" dirty="0"/>
              <a:t>の読込み</a:t>
            </a:r>
            <a:endParaRPr lang="en-US" altLang="ja-JP" sz="1400" b="1" dirty="0"/>
          </a:p>
          <a:p>
            <a:r>
              <a:rPr lang="en-US" altLang="ja-JP" sz="1400" b="1" dirty="0" smtClean="0"/>
              <a:t>stack</a:t>
            </a:r>
            <a:r>
              <a:rPr lang="ja-JP" altLang="en-US" sz="1400" b="1" dirty="0" err="1" smtClean="0"/>
              <a:t>へ</a:t>
            </a:r>
            <a:r>
              <a:rPr lang="ja-JP" altLang="en-US" sz="1400" b="1" dirty="0" err="1"/>
              <a:t>の</a:t>
            </a:r>
            <a:r>
              <a:rPr lang="ja-JP" altLang="en-US" sz="1400" b="1" dirty="0"/>
              <a:t>書込み</a:t>
            </a:r>
            <a:endParaRPr lang="en-US" altLang="ja-JP" sz="1400" b="1" dirty="0"/>
          </a:p>
          <a:p>
            <a:r>
              <a:rPr lang="ja-JP" altLang="en-US" sz="1400" b="1" dirty="0"/>
              <a:t>フィールド</a:t>
            </a:r>
            <a:r>
              <a:rPr lang="en-US" altLang="ja-JP" sz="1400" b="1" dirty="0" err="1"/>
              <a:t>sp</a:t>
            </a:r>
            <a:r>
              <a:rPr lang="ja-JP" altLang="en-US" sz="1400" b="1" dirty="0"/>
              <a:t>の読込み</a:t>
            </a:r>
            <a:endParaRPr lang="en-US" altLang="ja-JP" sz="1400" b="1" dirty="0"/>
          </a:p>
          <a:p>
            <a:r>
              <a:rPr lang="ja-JP" altLang="en-US" sz="1400" b="1" dirty="0"/>
              <a:t>フィールド</a:t>
            </a:r>
            <a:r>
              <a:rPr lang="en-US" altLang="ja-JP" sz="1400" b="1" dirty="0" err="1"/>
              <a:t>sp</a:t>
            </a:r>
            <a:r>
              <a:rPr lang="ja-JP" altLang="en-US" sz="1400" b="1" dirty="0" err="1"/>
              <a:t>への</a:t>
            </a:r>
            <a:r>
              <a:rPr lang="ja-JP" altLang="en-US" sz="1400" b="1" dirty="0" smtClean="0"/>
              <a:t>書込み</a:t>
            </a:r>
            <a:endParaRPr lang="en-US" altLang="ja-JP" sz="1400" b="1" dirty="0"/>
          </a:p>
          <a:p>
            <a:r>
              <a:rPr lang="ja-JP" altLang="en-US" sz="1400" b="1" dirty="0" smtClean="0"/>
              <a:t>メソッド</a:t>
            </a:r>
            <a:r>
              <a:rPr lang="en-US" altLang="ja-JP" sz="1400" b="1" dirty="0" smtClean="0"/>
              <a:t>push</a:t>
            </a:r>
            <a:r>
              <a:rPr lang="ja-JP" altLang="en-US" sz="1400" b="1" dirty="0" smtClean="0"/>
              <a:t>の実行終了</a:t>
            </a:r>
            <a:endParaRPr lang="en-US" altLang="ja-JP" sz="1400" b="1" dirty="0"/>
          </a:p>
        </p:txBody>
      </p:sp>
      <p:sp>
        <p:nvSpPr>
          <p:cNvPr id="13" name="四角形吹き出し 12"/>
          <p:cNvSpPr/>
          <p:nvPr/>
        </p:nvSpPr>
        <p:spPr bwMode="auto">
          <a:xfrm>
            <a:off x="3491880" y="4221088"/>
            <a:ext cx="1944216" cy="1584176"/>
          </a:xfrm>
          <a:prstGeom prst="wedgeRectCallout">
            <a:avLst>
              <a:gd name="adj1" fmla="val -79529"/>
              <a:gd name="adj2" fmla="val -31995"/>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ja-JP" altLang="en-US" sz="1400" b="1" dirty="0"/>
              <a:t>メソッド</a:t>
            </a:r>
            <a:r>
              <a:rPr lang="en-US" altLang="ja-JP" sz="1400" b="1" dirty="0"/>
              <a:t>pop</a:t>
            </a:r>
            <a:r>
              <a:rPr lang="ja-JP" altLang="en-US" sz="1400" b="1" dirty="0"/>
              <a:t>の実行開始</a:t>
            </a:r>
            <a:endParaRPr lang="en-US" altLang="ja-JP" sz="1400" b="1" dirty="0"/>
          </a:p>
          <a:p>
            <a:r>
              <a:rPr lang="ja-JP" altLang="en-US" sz="1400" b="1" dirty="0"/>
              <a:t>パラメータ情報</a:t>
            </a:r>
            <a:endParaRPr lang="en-US" altLang="ja-JP" sz="1400" b="1" dirty="0"/>
          </a:p>
          <a:p>
            <a:r>
              <a:rPr lang="ja-JP" altLang="en-US" sz="1400" b="1" dirty="0"/>
              <a:t>フィールド</a:t>
            </a:r>
            <a:r>
              <a:rPr lang="en-US" altLang="ja-JP" sz="1400" b="1" dirty="0" err="1"/>
              <a:t>sp</a:t>
            </a:r>
            <a:r>
              <a:rPr lang="ja-JP" altLang="en-US" sz="1400" b="1" dirty="0"/>
              <a:t>の読込み</a:t>
            </a:r>
            <a:endParaRPr lang="en-US" altLang="ja-JP" sz="1400" b="1" dirty="0"/>
          </a:p>
          <a:p>
            <a:r>
              <a:rPr lang="ja-JP" altLang="en-US" sz="1400" b="1" dirty="0"/>
              <a:t>フィールド</a:t>
            </a:r>
            <a:r>
              <a:rPr lang="en-US" altLang="ja-JP" sz="1400" b="1" dirty="0" err="1"/>
              <a:t>sp</a:t>
            </a:r>
            <a:r>
              <a:rPr lang="ja-JP" altLang="en-US" sz="1400" b="1" dirty="0" err="1"/>
              <a:t>への</a:t>
            </a:r>
            <a:r>
              <a:rPr lang="ja-JP" altLang="en-US" sz="1400" b="1" dirty="0"/>
              <a:t>書込み</a:t>
            </a:r>
            <a:endParaRPr lang="en-US" altLang="ja-JP" sz="1400" b="1" dirty="0"/>
          </a:p>
          <a:p>
            <a:r>
              <a:rPr lang="ja-JP" altLang="en-US" sz="1400" b="1" dirty="0"/>
              <a:t>フィールド</a:t>
            </a:r>
            <a:r>
              <a:rPr lang="en-US" altLang="ja-JP" sz="1400" b="1" dirty="0"/>
              <a:t>stack</a:t>
            </a:r>
            <a:r>
              <a:rPr lang="ja-JP" altLang="en-US" sz="1400" b="1" dirty="0"/>
              <a:t>の読込み</a:t>
            </a:r>
            <a:endParaRPr lang="en-US" altLang="ja-JP" sz="1400" b="1" dirty="0"/>
          </a:p>
          <a:p>
            <a:r>
              <a:rPr lang="en-US" altLang="ja-JP" sz="1400" b="1" dirty="0"/>
              <a:t>stack</a:t>
            </a:r>
            <a:r>
              <a:rPr lang="ja-JP" altLang="en-US" sz="1400" b="1" dirty="0"/>
              <a:t>要素の読込み</a:t>
            </a:r>
            <a:endParaRPr lang="en-US" altLang="ja-JP" sz="1400" b="1" dirty="0"/>
          </a:p>
          <a:p>
            <a:r>
              <a:rPr lang="ja-JP" altLang="en-US" sz="1400" b="1" dirty="0"/>
              <a:t>メソッド</a:t>
            </a:r>
            <a:r>
              <a:rPr lang="en-US" altLang="ja-JP" sz="1400" b="1" dirty="0"/>
              <a:t>pop</a:t>
            </a:r>
            <a:r>
              <a:rPr lang="ja-JP" altLang="en-US" sz="1400" b="1" dirty="0"/>
              <a:t>の実行終了</a:t>
            </a:r>
            <a:endParaRPr lang="en-US" altLang="ja-JP" sz="1400" b="1" dirty="0"/>
          </a:p>
        </p:txBody>
      </p:sp>
      <p:sp>
        <p:nvSpPr>
          <p:cNvPr id="15" name="テキスト ボックス 14"/>
          <p:cNvSpPr txBox="1"/>
          <p:nvPr/>
        </p:nvSpPr>
        <p:spPr>
          <a:xfrm>
            <a:off x="251520" y="1319461"/>
            <a:ext cx="8095486" cy="707886"/>
          </a:xfrm>
          <a:prstGeom prst="rect">
            <a:avLst/>
          </a:prstGeom>
          <a:noFill/>
        </p:spPr>
        <p:txBody>
          <a:bodyPr wrap="none" rtlCol="0">
            <a:spAutoFit/>
          </a:bodyPr>
          <a:lstStyle/>
          <a:p>
            <a:r>
              <a:rPr kumimoji="1" lang="ja-JP" altLang="en-US" sz="2000" dirty="0" smtClean="0"/>
              <a:t>実行履歴には</a:t>
            </a:r>
            <a:r>
              <a:rPr lang="ja-JP" altLang="en-US" sz="2000" dirty="0" smtClean="0"/>
              <a:t>様々な形式があるが</a:t>
            </a:r>
            <a:r>
              <a:rPr kumimoji="1" lang="ja-JP" altLang="en-US" sz="2000" dirty="0" smtClean="0"/>
              <a:t>，詳細なものには，</a:t>
            </a:r>
            <a:endParaRPr kumimoji="1" lang="en-US" altLang="ja-JP" sz="2000" dirty="0" smtClean="0"/>
          </a:p>
          <a:p>
            <a:r>
              <a:rPr kumimoji="1" lang="ja-JP" altLang="en-US" sz="2000" dirty="0" smtClean="0"/>
              <a:t>全てのメソッド呼出しや</a:t>
            </a:r>
            <a:r>
              <a:rPr lang="ja-JP" altLang="en-US" sz="2000" dirty="0"/>
              <a:t>フィールド</a:t>
            </a:r>
            <a:r>
              <a:rPr kumimoji="1" lang="ja-JP" altLang="en-US" sz="2000" dirty="0" smtClean="0"/>
              <a:t>の読書きの発生が具体的な値とともに含まれる</a:t>
            </a:r>
            <a:endParaRPr kumimoji="1" lang="ja-JP" altLang="en-US" sz="2000" dirty="0"/>
          </a:p>
        </p:txBody>
      </p:sp>
    </p:spTree>
    <p:extLst>
      <p:ext uri="{BB962C8B-B14F-4D97-AF65-F5344CB8AC3E}">
        <p14:creationId xmlns:p14="http://schemas.microsoft.com/office/powerpoint/2010/main" val="47771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実行履歴を用いたデバッグ</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t>Omniscient Debugging[1]</a:t>
            </a:r>
            <a:endParaRPr lang="en-US" altLang="ja-JP" dirty="0"/>
          </a:p>
          <a:p>
            <a:pPr lvl="1"/>
            <a:r>
              <a:rPr kumimoji="1" lang="ja-JP" altLang="en-US" dirty="0" smtClean="0"/>
              <a:t>詳細な実行履歴を用いて，プログラムの実行における，</a:t>
            </a:r>
            <a:r>
              <a:rPr lang="ja-JP" altLang="en-US" dirty="0" smtClean="0"/>
              <a:t>任意の時点での状態を再現する</a:t>
            </a:r>
            <a:endParaRPr lang="en-US" altLang="ja-JP" dirty="0"/>
          </a:p>
          <a:p>
            <a:pPr lvl="1"/>
            <a:r>
              <a:rPr lang="ja-JP" altLang="en-US" dirty="0" smtClean="0"/>
              <a:t>開発者は実行履歴を用いてデバッグを行う</a:t>
            </a:r>
            <a:endParaRPr lang="en-US" altLang="ja-JP" dirty="0" smtClean="0"/>
          </a:p>
          <a:p>
            <a:pPr lvl="2"/>
            <a:r>
              <a:rPr lang="ja-JP" altLang="en-US" dirty="0" smtClean="0"/>
              <a:t>障害が生じたときのプログラムの実行を詳細に調査可能</a:t>
            </a:r>
            <a:endParaRPr lang="en-US" altLang="ja-JP" dirty="0" smtClean="0"/>
          </a:p>
          <a:p>
            <a:pPr lvl="2"/>
            <a:r>
              <a:rPr lang="ja-JP" altLang="en-US" dirty="0" smtClean="0"/>
              <a:t>障害の原因となった欠陥の特定を効率良く行える</a:t>
            </a:r>
            <a:endParaRPr lang="en-US" altLang="ja-JP" dirty="0" smtClean="0"/>
          </a:p>
        </p:txBody>
      </p:sp>
      <p:sp>
        <p:nvSpPr>
          <p:cNvPr id="4" name="テキスト ボックス 3"/>
          <p:cNvSpPr txBox="1"/>
          <p:nvPr/>
        </p:nvSpPr>
        <p:spPr>
          <a:xfrm>
            <a:off x="1187624" y="5877272"/>
            <a:ext cx="7765267" cy="461665"/>
          </a:xfrm>
          <a:prstGeom prst="rect">
            <a:avLst/>
          </a:prstGeom>
          <a:noFill/>
        </p:spPr>
        <p:txBody>
          <a:bodyPr wrap="none" rtlCol="0">
            <a:spAutoFit/>
          </a:bodyPr>
          <a:lstStyle/>
          <a:p>
            <a:r>
              <a:rPr lang="en-US" altLang="ja-JP" sz="1200" dirty="0" smtClean="0"/>
              <a:t>[1]</a:t>
            </a:r>
            <a:r>
              <a:rPr lang="en-US" altLang="ja-JP" sz="1200" dirty="0" err="1" smtClean="0"/>
              <a:t>Bil</a:t>
            </a:r>
            <a:r>
              <a:rPr lang="en-US" altLang="ja-JP" sz="1200" dirty="0" smtClean="0"/>
              <a:t> </a:t>
            </a:r>
            <a:r>
              <a:rPr lang="en-US" altLang="ja-JP" sz="1200" dirty="0"/>
              <a:t>Lewis. Debugging backwards in time</a:t>
            </a:r>
            <a:r>
              <a:rPr lang="en-US" altLang="ja-JP" sz="1200" dirty="0" smtClean="0"/>
              <a:t>. </a:t>
            </a:r>
          </a:p>
          <a:p>
            <a:r>
              <a:rPr lang="en-US" altLang="ja-JP" sz="1200" dirty="0" smtClean="0"/>
              <a:t>In Proceedings of the 5</a:t>
            </a:r>
            <a:r>
              <a:rPr lang="en-US" altLang="ja-JP" sz="1200" baseline="30000" dirty="0" smtClean="0"/>
              <a:t>th</a:t>
            </a:r>
            <a:r>
              <a:rPr lang="en-US" altLang="ja-JP" sz="1200" dirty="0" smtClean="0"/>
              <a:t> International Workshop on Automated Debugging(AADEBUG2003), pp.225-235  </a:t>
            </a:r>
            <a:r>
              <a:rPr lang="en-US" altLang="ja-JP" sz="1200" dirty="0"/>
              <a:t>2003.</a:t>
            </a:r>
            <a:endParaRPr kumimoji="1" lang="ja-JP" altLang="en-US" sz="1200" dirty="0"/>
          </a:p>
        </p:txBody>
      </p:sp>
    </p:spTree>
    <p:extLst>
      <p:ext uri="{BB962C8B-B14F-4D97-AF65-F5344CB8AC3E}">
        <p14:creationId xmlns:p14="http://schemas.microsoft.com/office/powerpoint/2010/main" val="3207439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問題点</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プログラムの</a:t>
            </a:r>
            <a:r>
              <a:rPr lang="ja-JP" altLang="en-US" dirty="0"/>
              <a:t>詳細</a:t>
            </a:r>
            <a:r>
              <a:rPr lang="ja-JP" altLang="en-US" dirty="0" smtClean="0"/>
              <a:t>な実行履歴の量は膨大</a:t>
            </a:r>
            <a:endParaRPr lang="en-US" altLang="ja-JP" dirty="0" smtClean="0"/>
          </a:p>
          <a:p>
            <a:pPr lvl="1"/>
            <a:r>
              <a:rPr lang="ja-JP" altLang="en-US" dirty="0" smtClean="0"/>
              <a:t>プログラム実行環境のディスク容量を浪費する</a:t>
            </a:r>
            <a:endParaRPr lang="en-US" altLang="ja-JP" dirty="0" smtClean="0"/>
          </a:p>
          <a:p>
            <a:endParaRPr lang="en-US" altLang="ja-JP" dirty="0" smtClean="0"/>
          </a:p>
          <a:p>
            <a:endParaRPr lang="en-US" altLang="ja-JP" dirty="0"/>
          </a:p>
          <a:p>
            <a:pPr marL="0" indent="0">
              <a:buNone/>
            </a:pPr>
            <a:endParaRPr lang="en-US" altLang="ja-JP" dirty="0" smtClean="0"/>
          </a:p>
        </p:txBody>
      </p:sp>
      <p:grpSp>
        <p:nvGrpSpPr>
          <p:cNvPr id="9" name="グループ化 8"/>
          <p:cNvGrpSpPr/>
          <p:nvPr/>
        </p:nvGrpSpPr>
        <p:grpSpPr>
          <a:xfrm>
            <a:off x="5162668" y="4743147"/>
            <a:ext cx="3501874" cy="1741816"/>
            <a:chOff x="4572000" y="4423488"/>
            <a:chExt cx="3501874" cy="1741816"/>
          </a:xfrm>
        </p:grpSpPr>
        <p:grpSp>
          <p:nvGrpSpPr>
            <p:cNvPr id="23" name="グループ化 22"/>
            <p:cNvGrpSpPr/>
            <p:nvPr/>
          </p:nvGrpSpPr>
          <p:grpSpPr>
            <a:xfrm>
              <a:off x="4572000" y="4423488"/>
              <a:ext cx="3501874" cy="1741816"/>
              <a:chOff x="4644008" y="4310248"/>
              <a:chExt cx="4187052" cy="2082620"/>
            </a:xfrm>
          </p:grpSpPr>
          <p:grpSp>
            <p:nvGrpSpPr>
              <p:cNvPr id="24" name="グループ化 23"/>
              <p:cNvGrpSpPr/>
              <p:nvPr/>
            </p:nvGrpSpPr>
            <p:grpSpPr>
              <a:xfrm>
                <a:off x="4644008" y="4310248"/>
                <a:ext cx="2625483" cy="1875202"/>
                <a:chOff x="3923928" y="3645024"/>
                <a:chExt cx="2822929" cy="2016224"/>
              </a:xfrm>
            </p:grpSpPr>
            <p:pic>
              <p:nvPicPr>
                <p:cNvPr id="29" name="Picture 2" descr="C:\Users\h-wakisk\AppData\Local\Microsoft\Windows\Temporary Internet Files\Content.IE5\O2UFVPVA\MC90042896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3928" y="3645024"/>
                  <a:ext cx="1279246" cy="1773936"/>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5" descr="C:\Users\h-wakisk\AppData\Local\Microsoft\Windows\Temporary Internet Files\Content.IE5\O2UFVPVA\MC90031132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68844" y="4434381"/>
                  <a:ext cx="868659" cy="984579"/>
                </a:xfrm>
                <a:prstGeom prst="rect">
                  <a:avLst/>
                </a:prstGeom>
                <a:noFill/>
                <a:extLst>
                  <a:ext uri="{909E8E84-426E-40DD-AFC4-6F175D3DCCD1}">
                    <a14:hiddenFill xmlns:a14="http://schemas.microsoft.com/office/drawing/2010/main">
                      <a:solidFill>
                        <a:srgbClr val="FFFFFF"/>
                      </a:solidFill>
                    </a14:hiddenFill>
                  </a:ext>
                </a:extLst>
              </p:spPr>
            </p:pic>
            <p:sp>
              <p:nvSpPr>
                <p:cNvPr id="31" name="右矢印 30"/>
                <p:cNvSpPr/>
                <p:nvPr/>
              </p:nvSpPr>
              <p:spPr bwMode="auto">
                <a:xfrm>
                  <a:off x="5652120" y="4998678"/>
                  <a:ext cx="1094737" cy="662570"/>
                </a:xfrm>
                <a:prstGeom prst="rightArrow">
                  <a:avLst/>
                </a:prstGeom>
                <a:solidFill>
                  <a:srgbClr val="FFC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2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pic>
            <p:nvPicPr>
              <p:cNvPr id="25" name="Picture 4" descr="C:\Users\h-wakisk\AppData\Local\Microsoft\Windows\Temporary Internet Files\Content.IE5\DSE5EKIX\MC900398439[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08304" y="4797152"/>
                <a:ext cx="1065556" cy="1138516"/>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C:\Users\h-wakisk\AppData\Local\Microsoft\Windows\Temporary Internet Files\Content.IE5\DSE5EKIX\MC900398439[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60704" y="4949552"/>
                <a:ext cx="1065556" cy="1138516"/>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4" descr="C:\Users\h-wakisk\AppData\Local\Microsoft\Windows\Temporary Internet Files\Content.IE5\DSE5EKIX\MC900398439[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13104" y="5101952"/>
                <a:ext cx="1065556" cy="1138516"/>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descr="C:\Users\h-wakisk\AppData\Local\Microsoft\Windows\Temporary Internet Files\Content.IE5\DSE5EKIX\MC900398439[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65504" y="5254352"/>
                <a:ext cx="1065556" cy="1138516"/>
              </a:xfrm>
              <a:prstGeom prst="rect">
                <a:avLst/>
              </a:prstGeom>
              <a:noFill/>
              <a:extLst>
                <a:ext uri="{909E8E84-426E-40DD-AFC4-6F175D3DCCD1}">
                  <a14:hiddenFill xmlns:a14="http://schemas.microsoft.com/office/drawing/2010/main">
                    <a:solidFill>
                      <a:srgbClr val="FFFFFF"/>
                    </a:solidFill>
                  </a14:hiddenFill>
                </a:ext>
              </a:extLst>
            </p:spPr>
          </p:pic>
        </p:grpSp>
        <p:sp>
          <p:nvSpPr>
            <p:cNvPr id="8" name="テキスト ボックス 7"/>
            <p:cNvSpPr txBox="1"/>
            <p:nvPr/>
          </p:nvSpPr>
          <p:spPr>
            <a:xfrm>
              <a:off x="5904921" y="5595634"/>
              <a:ext cx="800219" cy="276999"/>
            </a:xfrm>
            <a:prstGeom prst="rect">
              <a:avLst/>
            </a:prstGeom>
            <a:noFill/>
          </p:spPr>
          <p:txBody>
            <a:bodyPr wrap="none" rtlCol="0">
              <a:spAutoFit/>
            </a:bodyPr>
            <a:lstStyle/>
            <a:p>
              <a:r>
                <a:rPr kumimoji="1" lang="ja-JP" altLang="en-US" sz="1200" b="1" dirty="0" smtClean="0"/>
                <a:t>実行履歴</a:t>
              </a:r>
              <a:endParaRPr kumimoji="1" lang="ja-JP" altLang="en-US" sz="1200" b="1" dirty="0"/>
            </a:p>
          </p:txBody>
        </p:sp>
      </p:grpSp>
      <p:sp>
        <p:nvSpPr>
          <p:cNvPr id="11" name="右矢印 10"/>
          <p:cNvSpPr/>
          <p:nvPr/>
        </p:nvSpPr>
        <p:spPr bwMode="auto">
          <a:xfrm rot="5400000">
            <a:off x="3815916" y="2600908"/>
            <a:ext cx="720080" cy="936104"/>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 name="テキスト ボックス 3"/>
          <p:cNvSpPr txBox="1"/>
          <p:nvPr/>
        </p:nvSpPr>
        <p:spPr>
          <a:xfrm>
            <a:off x="755576" y="3645024"/>
            <a:ext cx="7321235" cy="954107"/>
          </a:xfrm>
          <a:prstGeom prst="rect">
            <a:avLst/>
          </a:prstGeom>
          <a:noFill/>
          <a:ln>
            <a:solidFill>
              <a:schemeClr val="tx1"/>
            </a:solidFill>
          </a:ln>
        </p:spPr>
        <p:txBody>
          <a:bodyPr wrap="none" rtlCol="0">
            <a:spAutoFit/>
          </a:bodyPr>
          <a:lstStyle/>
          <a:p>
            <a:r>
              <a:rPr lang="ja-JP" altLang="en-US" sz="2800" dirty="0"/>
              <a:t>プログラム</a:t>
            </a:r>
            <a:r>
              <a:rPr kumimoji="1" lang="ja-JP" altLang="en-US" sz="2800" dirty="0" smtClean="0"/>
              <a:t>利用者のもとで，</a:t>
            </a:r>
            <a:endParaRPr kumimoji="1" lang="en-US" altLang="ja-JP" sz="2800" dirty="0" smtClean="0"/>
          </a:p>
          <a:p>
            <a:r>
              <a:rPr kumimoji="1" lang="ja-JP" altLang="en-US" sz="2800" dirty="0" smtClean="0"/>
              <a:t>膨大な量の実行履歴を保存することは好ましくない</a:t>
            </a:r>
            <a:endParaRPr kumimoji="1" lang="ja-JP" altLang="en-US" sz="2800" dirty="0"/>
          </a:p>
        </p:txBody>
      </p:sp>
      <p:pic>
        <p:nvPicPr>
          <p:cNvPr id="1027" name="Picture 3" descr="C:\Users\h-wakisk\AppData\Local\Microsoft\Windows\Temporary Internet Files\Content.IE5\M36W4B4Q\MC900397776[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47864" y="4901395"/>
            <a:ext cx="1573679" cy="1290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10186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アプローチ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障害に関係しそうにない処理の履歴を記録しないことで実行履歴の量を減らす</a:t>
            </a:r>
            <a:endParaRPr kumimoji="1" lang="en-US" altLang="ja-JP" dirty="0" smtClean="0"/>
          </a:p>
          <a:p>
            <a:pPr lvl="1"/>
            <a:r>
              <a:rPr lang="ja-JP" altLang="en-US" dirty="0" smtClean="0"/>
              <a:t>テスト環境で事前に</a:t>
            </a:r>
            <a:r>
              <a:rPr lang="ja-JP" altLang="en-US" dirty="0"/>
              <a:t>確認されて</a:t>
            </a:r>
            <a:r>
              <a:rPr lang="ja-JP" altLang="en-US" dirty="0" smtClean="0"/>
              <a:t>いる動作は障害に関係しない可能性が高い</a:t>
            </a:r>
            <a:endParaRPr lang="en-US" altLang="ja-JP" dirty="0" smtClean="0"/>
          </a:p>
          <a:p>
            <a:pPr lvl="1"/>
            <a:r>
              <a:rPr kumimoji="1" lang="ja-JP" altLang="en-US" dirty="0" smtClean="0"/>
              <a:t>オブジェクトを入力として受け取る動作のテストでは，</a:t>
            </a:r>
            <a:endParaRPr kumimoji="1" lang="en-US" altLang="ja-JP" dirty="0" smtClean="0"/>
          </a:p>
          <a:p>
            <a:pPr marL="457200" lvl="1" indent="0">
              <a:buNone/>
            </a:pPr>
            <a:r>
              <a:rPr lang="ja-JP" altLang="en-US" dirty="0"/>
              <a:t>　</a:t>
            </a:r>
            <a:r>
              <a:rPr lang="ja-JP" altLang="en-US" dirty="0" smtClean="0"/>
              <a:t>オブジェクトの取り得る状態を網羅することは困難</a:t>
            </a:r>
            <a:r>
              <a:rPr lang="en-US" altLang="ja-JP" dirty="0" smtClean="0"/>
              <a:t>[2]</a:t>
            </a:r>
          </a:p>
          <a:p>
            <a:pPr marL="457200" lvl="1" indent="0">
              <a:buNone/>
            </a:pPr>
            <a:endParaRPr kumimoji="1" lang="ja-JP" altLang="en-US" dirty="0"/>
          </a:p>
        </p:txBody>
      </p:sp>
      <p:sp>
        <p:nvSpPr>
          <p:cNvPr id="4" name="下矢印 3"/>
          <p:cNvSpPr/>
          <p:nvPr/>
        </p:nvSpPr>
        <p:spPr bwMode="auto">
          <a:xfrm>
            <a:off x="3729258" y="4365104"/>
            <a:ext cx="1224136" cy="648072"/>
          </a:xfrm>
          <a:prstGeom prst="downArrow">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 name="テキスト ボックス 5"/>
          <p:cNvSpPr txBox="1"/>
          <p:nvPr/>
        </p:nvSpPr>
        <p:spPr>
          <a:xfrm>
            <a:off x="565710" y="5085184"/>
            <a:ext cx="8071440" cy="954107"/>
          </a:xfrm>
          <a:prstGeom prst="rect">
            <a:avLst/>
          </a:prstGeom>
          <a:noFill/>
        </p:spPr>
        <p:txBody>
          <a:bodyPr wrap="none" rtlCol="0">
            <a:spAutoFit/>
          </a:bodyPr>
          <a:lstStyle/>
          <a:p>
            <a:pPr algn="ctr"/>
            <a:r>
              <a:rPr kumimoji="1" lang="ja-JP" altLang="en-US" sz="2800" dirty="0" smtClean="0"/>
              <a:t>事前の実行で確認されていない動作をしたオブジェクトが</a:t>
            </a:r>
            <a:endParaRPr kumimoji="1" lang="en-US" altLang="ja-JP" sz="2800" dirty="0" smtClean="0"/>
          </a:p>
          <a:p>
            <a:pPr algn="ctr"/>
            <a:r>
              <a:rPr kumimoji="1" lang="ja-JP" altLang="en-US" sz="2800" dirty="0" smtClean="0"/>
              <a:t>入力として</a:t>
            </a:r>
            <a:r>
              <a:rPr lang="ja-JP" altLang="en-US" sz="2800" dirty="0" smtClean="0"/>
              <a:t>使用</a:t>
            </a:r>
            <a:r>
              <a:rPr lang="ja-JP" altLang="en-US" sz="2800" dirty="0"/>
              <a:t>されて</a:t>
            </a:r>
            <a:r>
              <a:rPr lang="ja-JP" altLang="en-US" sz="2800" dirty="0" smtClean="0"/>
              <a:t>いる動作の実行履歴を記録する</a:t>
            </a:r>
            <a:endParaRPr kumimoji="1" lang="ja-JP" altLang="en-US" sz="2800" dirty="0"/>
          </a:p>
        </p:txBody>
      </p:sp>
      <p:sp>
        <p:nvSpPr>
          <p:cNvPr id="7" name="テキスト ボックス 6"/>
          <p:cNvSpPr txBox="1"/>
          <p:nvPr/>
        </p:nvSpPr>
        <p:spPr>
          <a:xfrm>
            <a:off x="3275856" y="6039291"/>
            <a:ext cx="5642891" cy="600164"/>
          </a:xfrm>
          <a:prstGeom prst="rect">
            <a:avLst/>
          </a:prstGeom>
          <a:noFill/>
        </p:spPr>
        <p:txBody>
          <a:bodyPr wrap="none" rtlCol="0">
            <a:spAutoFit/>
          </a:bodyPr>
          <a:lstStyle/>
          <a:p>
            <a:r>
              <a:rPr lang="en-US" altLang="ja-JP" sz="1100" dirty="0" smtClean="0"/>
              <a:t>[2]</a:t>
            </a:r>
            <a:r>
              <a:rPr lang="en-US" altLang="ja-JP" sz="1100" dirty="0" err="1" smtClean="0"/>
              <a:t>Hojun</a:t>
            </a:r>
            <a:r>
              <a:rPr lang="en-US" altLang="ja-JP" sz="1100" dirty="0" smtClean="0"/>
              <a:t> </a:t>
            </a:r>
            <a:r>
              <a:rPr lang="en-US" altLang="ja-JP" sz="1100" dirty="0" err="1"/>
              <a:t>Jaygarl</a:t>
            </a:r>
            <a:r>
              <a:rPr lang="en-US" altLang="ja-JP" sz="1100" dirty="0"/>
              <a:t>, </a:t>
            </a:r>
            <a:r>
              <a:rPr lang="en-US" altLang="ja-JP" sz="1100" dirty="0" err="1"/>
              <a:t>Sunghun</a:t>
            </a:r>
            <a:r>
              <a:rPr lang="en-US" altLang="ja-JP" sz="1100" dirty="0"/>
              <a:t> Kim, Tao </a:t>
            </a:r>
            <a:r>
              <a:rPr lang="en-US" altLang="ja-JP" sz="1100" dirty="0" err="1"/>
              <a:t>Xie</a:t>
            </a:r>
            <a:r>
              <a:rPr lang="en-US" altLang="ja-JP" sz="1100" dirty="0"/>
              <a:t>, and Carl K. Chang. </a:t>
            </a:r>
            <a:r>
              <a:rPr lang="en-US" altLang="ja-JP" sz="1100" dirty="0" err="1"/>
              <a:t>Ocat</a:t>
            </a:r>
            <a:r>
              <a:rPr lang="en-US" altLang="ja-JP" sz="1100" dirty="0"/>
              <a:t>: Object </a:t>
            </a:r>
            <a:r>
              <a:rPr lang="en-US" altLang="ja-JP" sz="1100" dirty="0" err="1"/>
              <a:t>capturebased</a:t>
            </a:r>
            <a:endParaRPr lang="en-US" altLang="ja-JP" sz="1100" dirty="0"/>
          </a:p>
          <a:p>
            <a:r>
              <a:rPr lang="en-US" altLang="ja-JP" sz="1100" dirty="0"/>
              <a:t>automated testing. In </a:t>
            </a:r>
            <a:r>
              <a:rPr lang="en-US" altLang="ja-JP" sz="1100" i="1" dirty="0"/>
              <a:t>Proceedings of the 19th International Symposium on</a:t>
            </a:r>
          </a:p>
          <a:p>
            <a:r>
              <a:rPr lang="en-US" altLang="ja-JP" sz="1100" i="1" dirty="0"/>
              <a:t>Software Testing and Analysis</a:t>
            </a:r>
            <a:r>
              <a:rPr lang="en-US" altLang="ja-JP" sz="1100" dirty="0"/>
              <a:t>, ISSTA 2010, pp. 159–170, 2010.</a:t>
            </a:r>
            <a:endParaRPr kumimoji="1" lang="ja-JP" altLang="en-US" sz="1100" dirty="0"/>
          </a:p>
        </p:txBody>
      </p:sp>
    </p:spTree>
    <p:extLst>
      <p:ext uri="{BB962C8B-B14F-4D97-AF65-F5344CB8AC3E}">
        <p14:creationId xmlns:p14="http://schemas.microsoft.com/office/powerpoint/2010/main" val="913065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直線コネクタ 9"/>
          <p:cNvCxnSpPr/>
          <p:nvPr/>
        </p:nvCxnSpPr>
        <p:spPr bwMode="auto">
          <a:xfrm>
            <a:off x="2195736" y="5229200"/>
            <a:ext cx="6480720" cy="0"/>
          </a:xfrm>
          <a:prstGeom prst="line">
            <a:avLst/>
          </a:prstGeom>
          <a:solidFill>
            <a:schemeClr val="accent2"/>
          </a:solidFill>
          <a:ln w="9525" cap="flat" cmpd="sng" algn="ctr">
            <a:solidFill>
              <a:schemeClr val="bg1">
                <a:lumMod val="75000"/>
              </a:schemeClr>
            </a:solidFill>
            <a:prstDash val="solid"/>
            <a:round/>
            <a:headEnd type="none" w="med" len="med"/>
            <a:tailEnd type="none" w="med" len="med"/>
          </a:ln>
          <a:effectLst/>
        </p:spPr>
      </p:cxnSp>
      <p:sp>
        <p:nvSpPr>
          <p:cNvPr id="2" name="タイトル 1"/>
          <p:cNvSpPr>
            <a:spLocks noGrp="1"/>
          </p:cNvSpPr>
          <p:nvPr>
            <p:ph type="title"/>
          </p:nvPr>
        </p:nvSpPr>
        <p:spPr/>
        <p:txBody>
          <a:bodyPr/>
          <a:lstStyle/>
          <a:p>
            <a:r>
              <a:rPr lang="ja-JP" altLang="en-US" dirty="0" smtClean="0"/>
              <a:t>提案手法　概要</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a:pPr>
            <a:r>
              <a:rPr lang="ja-JP" altLang="en-US" sz="2800" dirty="0"/>
              <a:t>事前</a:t>
            </a:r>
            <a:r>
              <a:rPr kumimoji="1" lang="ja-JP" altLang="en-US" sz="2800" dirty="0" smtClean="0"/>
              <a:t>にプログラムを</a:t>
            </a:r>
            <a:r>
              <a:rPr lang="ja-JP" altLang="en-US" sz="2800" dirty="0" smtClean="0"/>
              <a:t>実行</a:t>
            </a:r>
            <a:r>
              <a:rPr kumimoji="1" lang="ja-JP" altLang="en-US" sz="2800" dirty="0" smtClean="0"/>
              <a:t>しオブジェクトの動作を蓄積</a:t>
            </a:r>
            <a:endParaRPr kumimoji="1" lang="en-US" altLang="ja-JP" sz="2800" dirty="0" smtClean="0"/>
          </a:p>
          <a:p>
            <a:pPr marL="514350" indent="-514350">
              <a:buFont typeface="+mj-lt"/>
              <a:buAutoNum type="arabicPeriod"/>
            </a:pPr>
            <a:r>
              <a:rPr lang="ja-JP" altLang="en-US" sz="2800" dirty="0"/>
              <a:t>後</a:t>
            </a:r>
            <a:r>
              <a:rPr lang="ja-JP" altLang="en-US" sz="2800" dirty="0" smtClean="0"/>
              <a:t>のプログラムの実行ではメソッドの実行ごとに観測され</a:t>
            </a:r>
            <a:r>
              <a:rPr lang="ja-JP" altLang="en-US" sz="2800" dirty="0"/>
              <a:t>たことのない</a:t>
            </a:r>
            <a:r>
              <a:rPr lang="ja-JP" altLang="en-US" sz="2800" dirty="0" smtClean="0"/>
              <a:t>動作をしそうかを蓄積した記録を用いて判定</a:t>
            </a:r>
            <a:endParaRPr lang="en-US" altLang="ja-JP" sz="2800" dirty="0" smtClean="0"/>
          </a:p>
          <a:p>
            <a:pPr marL="514350" indent="-514350">
              <a:buFont typeface="+mj-lt"/>
              <a:buAutoNum type="arabicPeriod"/>
            </a:pPr>
            <a:r>
              <a:rPr lang="ja-JP" altLang="en-US" sz="2800" dirty="0"/>
              <a:t>事前</a:t>
            </a:r>
            <a:r>
              <a:rPr lang="ja-JP" altLang="en-US" sz="2800" dirty="0" smtClean="0"/>
              <a:t>の実行とは一致しない動作をしているオブジェクトが入力となるメソッドの実行のみを詳細に記録</a:t>
            </a:r>
            <a:endParaRPr lang="en-US" altLang="ja-JP" sz="2800" dirty="0" smtClean="0"/>
          </a:p>
        </p:txBody>
      </p:sp>
      <p:pic>
        <p:nvPicPr>
          <p:cNvPr id="3074" name="Picture 2" descr="C:\Users\h-wakisk\AppData\Local\Microsoft\Windows\Temporary Internet Files\Content.IE5\G0FWY1E6\MC900428969[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4365104"/>
            <a:ext cx="1123464" cy="1557912"/>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644857" y="5923016"/>
            <a:ext cx="958917" cy="338554"/>
          </a:xfrm>
          <a:prstGeom prst="rect">
            <a:avLst/>
          </a:prstGeom>
          <a:noFill/>
        </p:spPr>
        <p:txBody>
          <a:bodyPr wrap="none" rtlCol="0">
            <a:spAutoFit/>
          </a:bodyPr>
          <a:lstStyle/>
          <a:p>
            <a:r>
              <a:rPr kumimoji="1" lang="ja-JP" altLang="en-US" sz="1600" b="1" dirty="0" smtClean="0"/>
              <a:t>プログラム</a:t>
            </a:r>
            <a:endParaRPr kumimoji="1" lang="ja-JP" altLang="en-US" sz="1600" b="1" dirty="0"/>
          </a:p>
        </p:txBody>
      </p:sp>
      <p:sp>
        <p:nvSpPr>
          <p:cNvPr id="5" name="右矢印 4"/>
          <p:cNvSpPr/>
          <p:nvPr/>
        </p:nvSpPr>
        <p:spPr bwMode="auto">
          <a:xfrm>
            <a:off x="2195737" y="4191431"/>
            <a:ext cx="792088" cy="530007"/>
          </a:xfrm>
          <a:prstGeom prst="rightArrow">
            <a:avLst/>
          </a:prstGeom>
          <a:solidFill>
            <a:srgbClr val="00B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3075" name="Picture 3" descr="C:\Users\h-wakisk\AppData\Local\Microsoft\Windows\Temporary Internet Files\Content.IE5\O2UFVPVA\MC900398441[2].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97629" y="4003891"/>
            <a:ext cx="686908" cy="721253"/>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p:cNvSpPr txBox="1"/>
          <p:nvPr/>
        </p:nvSpPr>
        <p:spPr>
          <a:xfrm>
            <a:off x="6300192" y="4746630"/>
            <a:ext cx="1952779" cy="338554"/>
          </a:xfrm>
          <a:prstGeom prst="rect">
            <a:avLst/>
          </a:prstGeom>
          <a:noFill/>
        </p:spPr>
        <p:txBody>
          <a:bodyPr wrap="none" rtlCol="0">
            <a:spAutoFit/>
          </a:bodyPr>
          <a:lstStyle/>
          <a:p>
            <a:r>
              <a:rPr kumimoji="1" lang="ja-JP" altLang="en-US" sz="1600" b="1" dirty="0" smtClean="0"/>
              <a:t>オブジェクトごとの動作</a:t>
            </a:r>
            <a:endParaRPr kumimoji="1" lang="ja-JP" altLang="en-US" sz="1600" b="1" dirty="0"/>
          </a:p>
        </p:txBody>
      </p:sp>
      <p:sp>
        <p:nvSpPr>
          <p:cNvPr id="13" name="右矢印 12"/>
          <p:cNvSpPr/>
          <p:nvPr/>
        </p:nvSpPr>
        <p:spPr bwMode="auto">
          <a:xfrm>
            <a:off x="5148064" y="4195137"/>
            <a:ext cx="792088" cy="530007"/>
          </a:xfrm>
          <a:prstGeom prst="rightArrow">
            <a:avLst/>
          </a:prstGeom>
          <a:solidFill>
            <a:srgbClr val="00B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 name="右矢印 13"/>
          <p:cNvSpPr/>
          <p:nvPr/>
        </p:nvSpPr>
        <p:spPr bwMode="auto">
          <a:xfrm>
            <a:off x="2195736" y="5635297"/>
            <a:ext cx="792088" cy="530007"/>
          </a:xfrm>
          <a:prstGeom prst="rightArrow">
            <a:avLst/>
          </a:prstGeom>
          <a:solidFill>
            <a:srgbClr val="00B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テキスト ボックス 14"/>
          <p:cNvSpPr txBox="1"/>
          <p:nvPr/>
        </p:nvSpPr>
        <p:spPr>
          <a:xfrm>
            <a:off x="3465102" y="6131329"/>
            <a:ext cx="973343" cy="338554"/>
          </a:xfrm>
          <a:prstGeom prst="rect">
            <a:avLst/>
          </a:prstGeom>
          <a:noFill/>
          <a:ln>
            <a:noFill/>
          </a:ln>
        </p:spPr>
        <p:txBody>
          <a:bodyPr wrap="none" rtlCol="0">
            <a:spAutoFit/>
          </a:bodyPr>
          <a:lstStyle/>
          <a:p>
            <a:r>
              <a:rPr lang="ja-JP" altLang="en-US" sz="1600" b="1" dirty="0" smtClean="0"/>
              <a:t>後</a:t>
            </a:r>
            <a:r>
              <a:rPr kumimoji="1" lang="ja-JP" altLang="en-US" sz="1600" b="1" dirty="0" smtClean="0"/>
              <a:t>の実行</a:t>
            </a:r>
            <a:endParaRPr kumimoji="1" lang="ja-JP" altLang="en-US" sz="1600" b="1" dirty="0"/>
          </a:p>
        </p:txBody>
      </p:sp>
      <p:sp>
        <p:nvSpPr>
          <p:cNvPr id="19" name="右矢印 18"/>
          <p:cNvSpPr/>
          <p:nvPr/>
        </p:nvSpPr>
        <p:spPr bwMode="auto">
          <a:xfrm>
            <a:off x="4788024" y="5877272"/>
            <a:ext cx="1637598" cy="432048"/>
          </a:xfrm>
          <a:prstGeom prst="rightArrow">
            <a:avLst/>
          </a:prstGeom>
          <a:solidFill>
            <a:srgbClr val="00B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 name="正方形/長方形 19"/>
          <p:cNvSpPr/>
          <p:nvPr/>
        </p:nvSpPr>
        <p:spPr bwMode="auto">
          <a:xfrm>
            <a:off x="6661252" y="5635093"/>
            <a:ext cx="1748557" cy="9144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1" name="テキスト ボックス 20"/>
          <p:cNvSpPr txBox="1"/>
          <p:nvPr/>
        </p:nvSpPr>
        <p:spPr>
          <a:xfrm>
            <a:off x="6563422" y="5661248"/>
            <a:ext cx="1944216" cy="830997"/>
          </a:xfrm>
          <a:prstGeom prst="rect">
            <a:avLst/>
          </a:prstGeom>
          <a:noFill/>
        </p:spPr>
        <p:txBody>
          <a:bodyPr wrap="square" rtlCol="0">
            <a:spAutoFit/>
          </a:bodyPr>
          <a:lstStyle/>
          <a:p>
            <a:pPr algn="ctr"/>
            <a:r>
              <a:rPr kumimoji="1" lang="ja-JP" altLang="en-US" sz="1600" b="1" dirty="0" smtClean="0"/>
              <a:t>未知の振舞いと</a:t>
            </a:r>
            <a:endParaRPr kumimoji="1" lang="en-US" altLang="ja-JP" sz="1600" b="1" dirty="0" smtClean="0"/>
          </a:p>
          <a:p>
            <a:pPr algn="ctr"/>
            <a:r>
              <a:rPr kumimoji="1" lang="ja-JP" altLang="en-US" sz="1600" b="1" dirty="0" smtClean="0"/>
              <a:t>考えられる</a:t>
            </a:r>
            <a:endParaRPr kumimoji="1" lang="en-US" altLang="ja-JP" sz="1600" b="1" dirty="0" smtClean="0"/>
          </a:p>
          <a:p>
            <a:pPr algn="ctr"/>
            <a:r>
              <a:rPr kumimoji="1" lang="ja-JP" altLang="en-US" sz="1600" b="1" dirty="0" smtClean="0"/>
              <a:t>実行の履歴</a:t>
            </a:r>
            <a:endParaRPr kumimoji="1" lang="ja-JP" altLang="en-US" sz="1600" b="1" dirty="0"/>
          </a:p>
        </p:txBody>
      </p:sp>
      <p:pic>
        <p:nvPicPr>
          <p:cNvPr id="2050" name="Picture 2" descr="C:\Users\h-wakisk\AppData\Local\Microsoft\Windows\Temporary Internet Files\Content.IE5\M36W4B4Q\MC90031132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75620" y="4041914"/>
            <a:ext cx="489198" cy="554479"/>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p:cNvSpPr txBox="1"/>
          <p:nvPr/>
        </p:nvSpPr>
        <p:spPr>
          <a:xfrm>
            <a:off x="3633547" y="4650103"/>
            <a:ext cx="973343" cy="338554"/>
          </a:xfrm>
          <a:prstGeom prst="rect">
            <a:avLst/>
          </a:prstGeom>
          <a:noFill/>
          <a:ln>
            <a:noFill/>
          </a:ln>
        </p:spPr>
        <p:txBody>
          <a:bodyPr wrap="none" rtlCol="0">
            <a:spAutoFit/>
          </a:bodyPr>
          <a:lstStyle/>
          <a:p>
            <a:r>
              <a:rPr kumimoji="1" lang="ja-JP" altLang="en-US" sz="1600" b="1" dirty="0" smtClean="0"/>
              <a:t>先の実行</a:t>
            </a:r>
            <a:endParaRPr kumimoji="1" lang="ja-JP" altLang="en-US" sz="1600" b="1" dirty="0"/>
          </a:p>
        </p:txBody>
      </p:sp>
      <p:pic>
        <p:nvPicPr>
          <p:cNvPr id="22" name="Picture 2" descr="C:\Users\h-wakisk\AppData\Local\Microsoft\Windows\Temporary Internet Files\Content.IE5\M36W4B4Q\MC90031132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83421" y="5579434"/>
            <a:ext cx="489198" cy="554479"/>
          </a:xfrm>
          <a:prstGeom prst="rect">
            <a:avLst/>
          </a:prstGeom>
          <a:noFill/>
          <a:extLst>
            <a:ext uri="{909E8E84-426E-40DD-AFC4-6F175D3DCCD1}">
              <a14:hiddenFill xmlns:a14="http://schemas.microsoft.com/office/drawing/2010/main">
                <a:solidFill>
                  <a:srgbClr val="FFFFFF"/>
                </a:solidFill>
              </a14:hiddenFill>
            </a:ext>
          </a:extLst>
        </p:spPr>
      </p:pic>
      <p:sp>
        <p:nvSpPr>
          <p:cNvPr id="6" name="左右矢印 5"/>
          <p:cNvSpPr/>
          <p:nvPr/>
        </p:nvSpPr>
        <p:spPr bwMode="auto">
          <a:xfrm rot="19812556">
            <a:off x="4774316" y="5033061"/>
            <a:ext cx="1543356" cy="382776"/>
          </a:xfrm>
          <a:prstGeom prst="leftRight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8" name="テキスト ボックス 17"/>
          <p:cNvSpPr txBox="1"/>
          <p:nvPr/>
        </p:nvSpPr>
        <p:spPr>
          <a:xfrm>
            <a:off x="5468522" y="5240880"/>
            <a:ext cx="595035" cy="338554"/>
          </a:xfrm>
          <a:prstGeom prst="rect">
            <a:avLst/>
          </a:prstGeom>
          <a:noFill/>
        </p:spPr>
        <p:txBody>
          <a:bodyPr wrap="none" rtlCol="0">
            <a:spAutoFit/>
          </a:bodyPr>
          <a:lstStyle/>
          <a:p>
            <a:r>
              <a:rPr kumimoji="1" lang="ja-JP" altLang="en-US" sz="1600" b="1" dirty="0" smtClean="0"/>
              <a:t>比較</a:t>
            </a:r>
            <a:endParaRPr kumimoji="1" lang="ja-JP" altLang="en-US" sz="1600" b="1" dirty="0"/>
          </a:p>
        </p:txBody>
      </p:sp>
    </p:spTree>
    <p:extLst>
      <p:ext uri="{BB962C8B-B14F-4D97-AF65-F5344CB8AC3E}">
        <p14:creationId xmlns:p14="http://schemas.microsoft.com/office/powerpoint/2010/main" val="14261006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オブジェクトの動作</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オブジェクトの動作はオートマトンとして抽出する</a:t>
            </a:r>
            <a:endParaRPr kumimoji="1" lang="en-US" altLang="ja-JP" dirty="0" smtClean="0"/>
          </a:p>
          <a:p>
            <a:pPr lvl="1"/>
            <a:r>
              <a:rPr lang="ja-JP" altLang="en-US" dirty="0" smtClean="0"/>
              <a:t>入力はオブジェクトに対するメソッドの呼出し位置</a:t>
            </a:r>
            <a:endParaRPr lang="en-US" altLang="ja-JP" dirty="0" smtClean="0"/>
          </a:p>
          <a:p>
            <a:pPr lvl="1"/>
            <a:r>
              <a:rPr lang="ja-JP" altLang="en-US" dirty="0" smtClean="0"/>
              <a:t>同じメソッド呼出し位置を入力した後は全て同じ状態</a:t>
            </a:r>
            <a:endParaRPr kumimoji="1" lang="ja-JP" altLang="en-US" dirty="0"/>
          </a:p>
        </p:txBody>
      </p:sp>
      <p:sp>
        <p:nvSpPr>
          <p:cNvPr id="4" name="テキスト ボックス 3"/>
          <p:cNvSpPr txBox="1"/>
          <p:nvPr/>
        </p:nvSpPr>
        <p:spPr>
          <a:xfrm>
            <a:off x="722206" y="3068959"/>
            <a:ext cx="2775119" cy="2308324"/>
          </a:xfrm>
          <a:prstGeom prst="rect">
            <a:avLst/>
          </a:prstGeom>
          <a:solidFill>
            <a:schemeClr val="bg1"/>
          </a:solidFill>
          <a:ln>
            <a:solidFill>
              <a:schemeClr val="tx1"/>
            </a:solidFill>
          </a:ln>
        </p:spPr>
        <p:txBody>
          <a:bodyPr wrap="none" rtlCol="0">
            <a:spAutoFit/>
          </a:bodyPr>
          <a:lstStyle/>
          <a:p>
            <a:r>
              <a:rPr kumimoji="1" lang="en-US" altLang="ja-JP" dirty="0" smtClean="0"/>
              <a:t>1:Stack s;</a:t>
            </a:r>
          </a:p>
          <a:p>
            <a:r>
              <a:rPr lang="en-US" altLang="ja-JP" dirty="0" smtClean="0"/>
              <a:t>2:while((</a:t>
            </a:r>
            <a:r>
              <a:rPr lang="en-US" altLang="ja-JP" dirty="0" err="1" smtClean="0"/>
              <a:t>i</a:t>
            </a:r>
            <a:r>
              <a:rPr lang="en-US" altLang="ja-JP" dirty="0" smtClean="0"/>
              <a:t> = read())!=null){</a:t>
            </a:r>
          </a:p>
          <a:p>
            <a:r>
              <a:rPr kumimoji="1" lang="en-US" altLang="ja-JP" dirty="0" smtClean="0"/>
              <a:t>3:    </a:t>
            </a:r>
            <a:r>
              <a:rPr kumimoji="1" lang="en-US" altLang="ja-JP" dirty="0" err="1" smtClean="0"/>
              <a:t>s.push</a:t>
            </a:r>
            <a:r>
              <a:rPr lang="en-US" altLang="ja-JP" dirty="0" smtClean="0"/>
              <a:t>(</a:t>
            </a:r>
            <a:r>
              <a:rPr lang="en-US" altLang="ja-JP" dirty="0" err="1" smtClean="0"/>
              <a:t>i</a:t>
            </a:r>
            <a:r>
              <a:rPr lang="en-US" altLang="ja-JP" dirty="0" smtClean="0"/>
              <a:t>);</a:t>
            </a:r>
          </a:p>
          <a:p>
            <a:r>
              <a:rPr lang="en-US" altLang="ja-JP" dirty="0" smtClean="0"/>
              <a:t>4:}</a:t>
            </a:r>
          </a:p>
          <a:p>
            <a:r>
              <a:rPr lang="en-US" altLang="ja-JP" dirty="0" smtClean="0"/>
              <a:t>5:</a:t>
            </a:r>
          </a:p>
          <a:p>
            <a:r>
              <a:rPr lang="en-US" altLang="ja-JP" dirty="0" smtClean="0"/>
              <a:t>6:while(!</a:t>
            </a:r>
            <a:r>
              <a:rPr lang="en-US" altLang="ja-JP" dirty="0" err="1" smtClean="0"/>
              <a:t>s.isEmpty</a:t>
            </a:r>
            <a:r>
              <a:rPr lang="en-US" altLang="ja-JP" dirty="0" smtClean="0"/>
              <a:t>()){</a:t>
            </a:r>
          </a:p>
          <a:p>
            <a:r>
              <a:rPr kumimoji="1" lang="en-US" altLang="ja-JP" dirty="0" smtClean="0"/>
              <a:t>7:    sum += </a:t>
            </a:r>
            <a:r>
              <a:rPr kumimoji="1" lang="en-US" altLang="ja-JP" dirty="0" err="1" smtClean="0"/>
              <a:t>s.pop</a:t>
            </a:r>
            <a:r>
              <a:rPr kumimoji="1" lang="en-US" altLang="ja-JP" dirty="0" smtClean="0"/>
              <a:t>();</a:t>
            </a:r>
          </a:p>
          <a:p>
            <a:r>
              <a:rPr lang="en-US" altLang="ja-JP" dirty="0" smtClean="0"/>
              <a:t>8:}</a:t>
            </a:r>
            <a:endParaRPr kumimoji="1" lang="ja-JP" altLang="en-US" dirty="0"/>
          </a:p>
        </p:txBody>
      </p:sp>
      <p:grpSp>
        <p:nvGrpSpPr>
          <p:cNvPr id="28" name="グループ化 27"/>
          <p:cNvGrpSpPr/>
          <p:nvPr/>
        </p:nvGrpSpPr>
        <p:grpSpPr>
          <a:xfrm>
            <a:off x="4139952" y="3068959"/>
            <a:ext cx="4464496" cy="2088233"/>
            <a:chOff x="4139952" y="3068959"/>
            <a:chExt cx="4464496" cy="2088233"/>
          </a:xfrm>
        </p:grpSpPr>
        <p:sp>
          <p:nvSpPr>
            <p:cNvPr id="27" name="正方形/長方形 26"/>
            <p:cNvSpPr/>
            <p:nvPr/>
          </p:nvSpPr>
          <p:spPr bwMode="auto">
            <a:xfrm>
              <a:off x="4139952" y="3068959"/>
              <a:ext cx="4464496" cy="2088233"/>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円/楕円 4"/>
            <p:cNvSpPr/>
            <p:nvPr/>
          </p:nvSpPr>
          <p:spPr bwMode="auto">
            <a:xfrm>
              <a:off x="4355976" y="378443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 name="円/楕円 5"/>
            <p:cNvSpPr/>
            <p:nvPr/>
          </p:nvSpPr>
          <p:spPr bwMode="auto">
            <a:xfrm>
              <a:off x="5580112" y="378006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 name="直線矢印コネクタ 8"/>
            <p:cNvCxnSpPr>
              <a:stCxn id="5" idx="6"/>
              <a:endCxn id="6" idx="2"/>
            </p:cNvCxnSpPr>
            <p:nvPr/>
          </p:nvCxnSpPr>
          <p:spPr bwMode="auto">
            <a:xfrm flipV="1">
              <a:off x="4932040" y="4068096"/>
              <a:ext cx="648072" cy="437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4" name="テキスト ボックス 13"/>
            <p:cNvSpPr txBox="1"/>
            <p:nvPr/>
          </p:nvSpPr>
          <p:spPr>
            <a:xfrm>
              <a:off x="4801263" y="3589150"/>
              <a:ext cx="941283" cy="369332"/>
            </a:xfrm>
            <a:prstGeom prst="rect">
              <a:avLst/>
            </a:prstGeom>
            <a:noFill/>
          </p:spPr>
          <p:txBody>
            <a:bodyPr wrap="none" rtlCol="0">
              <a:spAutoFit/>
            </a:bodyPr>
            <a:lstStyle/>
            <a:p>
              <a:r>
                <a:rPr kumimoji="1" lang="en-US" altLang="ja-JP" dirty="0" smtClean="0"/>
                <a:t>push#3</a:t>
              </a:r>
              <a:endParaRPr kumimoji="1" lang="ja-JP" altLang="en-US" dirty="0"/>
            </a:p>
          </p:txBody>
        </p:sp>
        <p:sp>
          <p:nvSpPr>
            <p:cNvPr id="15" name="テキスト ボックス 14"/>
            <p:cNvSpPr txBox="1"/>
            <p:nvPr/>
          </p:nvSpPr>
          <p:spPr>
            <a:xfrm>
              <a:off x="5895386" y="3589150"/>
              <a:ext cx="1261884" cy="369332"/>
            </a:xfrm>
            <a:prstGeom prst="rect">
              <a:avLst/>
            </a:prstGeom>
            <a:noFill/>
          </p:spPr>
          <p:txBody>
            <a:bodyPr wrap="none" rtlCol="0">
              <a:spAutoFit/>
            </a:bodyPr>
            <a:lstStyle/>
            <a:p>
              <a:r>
                <a:rPr kumimoji="1" lang="en-US" altLang="ja-JP" dirty="0" smtClean="0"/>
                <a:t>isEmpty</a:t>
              </a:r>
              <a:r>
                <a:rPr lang="en-US" altLang="ja-JP" dirty="0" smtClean="0"/>
                <a:t>#6</a:t>
              </a:r>
              <a:endParaRPr kumimoji="1" lang="ja-JP" altLang="en-US" dirty="0"/>
            </a:p>
          </p:txBody>
        </p:sp>
        <p:cxnSp>
          <p:nvCxnSpPr>
            <p:cNvPr id="18" name="直線矢印コネクタ 17"/>
            <p:cNvCxnSpPr>
              <a:stCxn id="6" idx="6"/>
              <a:endCxn id="16" idx="2"/>
            </p:cNvCxnSpPr>
            <p:nvPr/>
          </p:nvCxnSpPr>
          <p:spPr bwMode="auto">
            <a:xfrm>
              <a:off x="6156176" y="4068096"/>
              <a:ext cx="612068" cy="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sp>
          <p:nvSpPr>
            <p:cNvPr id="19" name="テキスト ボックス 18"/>
            <p:cNvSpPr txBox="1"/>
            <p:nvPr/>
          </p:nvSpPr>
          <p:spPr>
            <a:xfrm>
              <a:off x="7236296" y="3635732"/>
              <a:ext cx="825867" cy="369332"/>
            </a:xfrm>
            <a:prstGeom prst="rect">
              <a:avLst/>
            </a:prstGeom>
            <a:noFill/>
          </p:spPr>
          <p:txBody>
            <a:bodyPr wrap="none" rtlCol="0">
              <a:spAutoFit/>
            </a:bodyPr>
            <a:lstStyle/>
            <a:p>
              <a:r>
                <a:rPr kumimoji="1" lang="en-US" altLang="ja-JP" dirty="0" smtClean="0"/>
                <a:t>pop#7</a:t>
              </a:r>
              <a:endParaRPr kumimoji="1" lang="ja-JP" altLang="en-US" dirty="0"/>
            </a:p>
          </p:txBody>
        </p:sp>
        <p:cxnSp>
          <p:nvCxnSpPr>
            <p:cNvPr id="32" name="直線矢印コネクタ 31"/>
            <p:cNvCxnSpPr>
              <a:endCxn id="5" idx="0"/>
            </p:cNvCxnSpPr>
            <p:nvPr/>
          </p:nvCxnSpPr>
          <p:spPr bwMode="auto">
            <a:xfrm>
              <a:off x="4427984" y="3085094"/>
              <a:ext cx="216024" cy="699340"/>
            </a:xfrm>
            <a:prstGeom prst="straightConnector1">
              <a:avLst/>
            </a:prstGeom>
            <a:solidFill>
              <a:schemeClr val="accent2"/>
            </a:solidFill>
            <a:ln w="9525" cap="flat" cmpd="sng" algn="ctr">
              <a:solidFill>
                <a:schemeClr val="tx1"/>
              </a:solidFill>
              <a:prstDash val="solid"/>
              <a:round/>
              <a:headEnd type="none" w="med" len="med"/>
              <a:tailEnd type="arrow"/>
            </a:ln>
            <a:effectLst/>
          </p:spPr>
        </p:cxnSp>
        <p:grpSp>
          <p:nvGrpSpPr>
            <p:cNvPr id="45" name="グループ化 44"/>
            <p:cNvGrpSpPr/>
            <p:nvPr/>
          </p:nvGrpSpPr>
          <p:grpSpPr>
            <a:xfrm>
              <a:off x="6768244" y="3780064"/>
              <a:ext cx="576064" cy="576064"/>
              <a:chOff x="8064388" y="3780064"/>
              <a:chExt cx="576064" cy="576064"/>
            </a:xfrm>
          </p:grpSpPr>
          <p:sp>
            <p:nvSpPr>
              <p:cNvPr id="16" name="円/楕円 15"/>
              <p:cNvSpPr/>
              <p:nvPr/>
            </p:nvSpPr>
            <p:spPr bwMode="auto">
              <a:xfrm>
                <a:off x="8064388" y="3780064"/>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円/楕円 39"/>
              <p:cNvSpPr/>
              <p:nvPr/>
            </p:nvSpPr>
            <p:spPr bwMode="auto">
              <a:xfrm>
                <a:off x="8140588" y="3856264"/>
                <a:ext cx="423664" cy="4236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21" name="円/楕円 20"/>
            <p:cNvSpPr/>
            <p:nvPr/>
          </p:nvSpPr>
          <p:spPr bwMode="auto">
            <a:xfrm>
              <a:off x="7884368" y="3789040"/>
              <a:ext cx="576064" cy="576064"/>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 name="直線矢印コネクタ 7"/>
            <p:cNvCxnSpPr>
              <a:stCxn id="16" idx="6"/>
              <a:endCxn id="21" idx="2"/>
            </p:cNvCxnSpPr>
            <p:nvPr/>
          </p:nvCxnSpPr>
          <p:spPr bwMode="auto">
            <a:xfrm>
              <a:off x="7344308" y="4068096"/>
              <a:ext cx="540060" cy="8976"/>
            </a:xfrm>
            <a:prstGeom prst="straightConnector1">
              <a:avLst/>
            </a:prstGeom>
            <a:solidFill>
              <a:schemeClr val="accent2"/>
            </a:solidFill>
            <a:ln w="9525" cap="flat" cmpd="sng" algn="ctr">
              <a:solidFill>
                <a:schemeClr val="tx1"/>
              </a:solidFill>
              <a:prstDash val="solid"/>
              <a:round/>
              <a:headEnd type="none" w="med" len="med"/>
              <a:tailEnd type="arrow"/>
            </a:ln>
            <a:effectLst/>
          </p:spPr>
        </p:cxnSp>
        <p:cxnSp>
          <p:nvCxnSpPr>
            <p:cNvPr id="12" name="曲線コネクタ 11"/>
            <p:cNvCxnSpPr>
              <a:stCxn id="21" idx="4"/>
              <a:endCxn id="16" idx="4"/>
            </p:cNvCxnSpPr>
            <p:nvPr/>
          </p:nvCxnSpPr>
          <p:spPr bwMode="auto">
            <a:xfrm rot="5400000" flipH="1">
              <a:off x="7609850" y="3802554"/>
              <a:ext cx="8976" cy="1116124"/>
            </a:xfrm>
            <a:prstGeom prst="curvedConnector3">
              <a:avLst>
                <a:gd name="adj1" fmla="val -4412043"/>
              </a:avLst>
            </a:prstGeom>
            <a:solidFill>
              <a:schemeClr val="accent2"/>
            </a:solidFill>
            <a:ln w="9525" cap="flat" cmpd="sng" algn="ctr">
              <a:solidFill>
                <a:schemeClr val="tx1"/>
              </a:solidFill>
              <a:prstDash val="solid"/>
              <a:round/>
              <a:headEnd type="none" w="med" len="med"/>
              <a:tailEnd type="arrow"/>
            </a:ln>
            <a:effectLst/>
          </p:spPr>
        </p:cxnSp>
        <p:sp>
          <p:nvSpPr>
            <p:cNvPr id="30" name="テキスト ボックス 29"/>
            <p:cNvSpPr txBox="1"/>
            <p:nvPr/>
          </p:nvSpPr>
          <p:spPr>
            <a:xfrm>
              <a:off x="5436096" y="4653136"/>
              <a:ext cx="941283" cy="369332"/>
            </a:xfrm>
            <a:prstGeom prst="rect">
              <a:avLst/>
            </a:prstGeom>
            <a:noFill/>
          </p:spPr>
          <p:txBody>
            <a:bodyPr wrap="none" rtlCol="0">
              <a:spAutoFit/>
            </a:bodyPr>
            <a:lstStyle/>
            <a:p>
              <a:r>
                <a:rPr kumimoji="1" lang="en-US" altLang="ja-JP" dirty="0" smtClean="0"/>
                <a:t>push#3</a:t>
              </a:r>
              <a:endParaRPr kumimoji="1" lang="ja-JP" altLang="en-US" dirty="0"/>
            </a:p>
          </p:txBody>
        </p:sp>
        <p:sp>
          <p:nvSpPr>
            <p:cNvPr id="31" name="テキスト ボックス 30"/>
            <p:cNvSpPr txBox="1"/>
            <p:nvPr/>
          </p:nvSpPr>
          <p:spPr>
            <a:xfrm>
              <a:off x="7054532" y="4725144"/>
              <a:ext cx="1261884" cy="369332"/>
            </a:xfrm>
            <a:prstGeom prst="rect">
              <a:avLst/>
            </a:prstGeom>
            <a:noFill/>
          </p:spPr>
          <p:txBody>
            <a:bodyPr wrap="none" rtlCol="0">
              <a:spAutoFit/>
            </a:bodyPr>
            <a:lstStyle/>
            <a:p>
              <a:r>
                <a:rPr kumimoji="1" lang="en-US" altLang="ja-JP" dirty="0" smtClean="0"/>
                <a:t>isEmpty</a:t>
              </a:r>
              <a:r>
                <a:rPr lang="en-US" altLang="ja-JP" dirty="0" smtClean="0"/>
                <a:t>#6</a:t>
              </a:r>
              <a:endParaRPr kumimoji="1" lang="ja-JP" altLang="en-US" dirty="0"/>
            </a:p>
          </p:txBody>
        </p:sp>
        <p:cxnSp>
          <p:nvCxnSpPr>
            <p:cNvPr id="23" name="曲線コネクタ 22"/>
            <p:cNvCxnSpPr>
              <a:stCxn id="6" idx="5"/>
              <a:endCxn id="6" idx="3"/>
            </p:cNvCxnSpPr>
            <p:nvPr/>
          </p:nvCxnSpPr>
          <p:spPr bwMode="auto">
            <a:xfrm rot="5400000">
              <a:off x="5868144" y="4068096"/>
              <a:ext cx="12700" cy="407338"/>
            </a:xfrm>
            <a:prstGeom prst="curvedConnector3">
              <a:avLst>
                <a:gd name="adj1" fmla="val 3579772"/>
              </a:avLst>
            </a:prstGeom>
            <a:solidFill>
              <a:schemeClr val="accent2"/>
            </a:solidFill>
            <a:ln w="9525" cap="flat" cmpd="sng" algn="ctr">
              <a:solidFill>
                <a:schemeClr val="tx1"/>
              </a:solidFill>
              <a:prstDash val="solid"/>
              <a:round/>
              <a:headEnd type="none" w="med" len="med"/>
              <a:tailEnd type="arrow"/>
            </a:ln>
            <a:effectLst/>
          </p:spPr>
        </p:cxnSp>
      </p:grpSp>
      <p:sp>
        <p:nvSpPr>
          <p:cNvPr id="29" name="右矢印 28"/>
          <p:cNvSpPr/>
          <p:nvPr/>
        </p:nvSpPr>
        <p:spPr bwMode="auto">
          <a:xfrm>
            <a:off x="3624056" y="3800621"/>
            <a:ext cx="414941" cy="780507"/>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3" name="角丸四角形吹き出し 32"/>
          <p:cNvSpPr/>
          <p:nvPr/>
        </p:nvSpPr>
        <p:spPr bwMode="auto">
          <a:xfrm>
            <a:off x="1979712" y="5546243"/>
            <a:ext cx="3292192" cy="986675"/>
          </a:xfrm>
          <a:prstGeom prst="wedgeRoundRectCallout">
            <a:avLst>
              <a:gd name="adj1" fmla="val -2801"/>
              <a:gd name="adj2" fmla="val -106333"/>
              <a:gd name="adj3" fmla="val 16667"/>
            </a:avLst>
          </a:prstGeom>
          <a:solidFill>
            <a:schemeClr val="bg1"/>
          </a:solidFill>
          <a:ln w="28575"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rPr>
              <a:t>始めのループで</a:t>
            </a:r>
            <a:endPar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rPr>
              <a:t>push</a:t>
            </a:r>
            <a:r>
              <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rPr>
              <a:t>が</a:t>
            </a:r>
            <a:r>
              <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rPr>
              <a:t>2</a:t>
            </a:r>
            <a:r>
              <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rPr>
              <a:t>回以上呼出されたとき</a:t>
            </a:r>
            <a:endPar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4" name="テキスト ボックス 33"/>
          <p:cNvSpPr txBox="1"/>
          <p:nvPr/>
        </p:nvSpPr>
        <p:spPr>
          <a:xfrm>
            <a:off x="5413042" y="5579582"/>
            <a:ext cx="3488455" cy="646331"/>
          </a:xfrm>
          <a:prstGeom prst="rect">
            <a:avLst/>
          </a:prstGeom>
          <a:noFill/>
          <a:ln w="28575">
            <a:solidFill>
              <a:schemeClr val="tx1"/>
            </a:solidFill>
          </a:ln>
        </p:spPr>
        <p:txBody>
          <a:bodyPr wrap="none" rtlCol="0">
            <a:spAutoFit/>
          </a:bodyPr>
          <a:lstStyle/>
          <a:p>
            <a:pPr algn="ctr"/>
            <a:r>
              <a:rPr kumimoji="1" lang="ja-JP" altLang="en-US" b="1" dirty="0" smtClean="0"/>
              <a:t>同じメソッド呼出し位置の繰り返しは</a:t>
            </a:r>
            <a:endParaRPr kumimoji="1" lang="en-US" altLang="ja-JP" b="1" dirty="0" smtClean="0"/>
          </a:p>
          <a:p>
            <a:pPr algn="ctr"/>
            <a:r>
              <a:rPr kumimoji="1" lang="ja-JP" altLang="en-US" b="1" dirty="0" smtClean="0"/>
              <a:t>ループとして表現</a:t>
            </a:r>
            <a:r>
              <a:rPr lang="ja-JP" altLang="en-US" b="1" dirty="0"/>
              <a:t>される</a:t>
            </a:r>
            <a:endParaRPr kumimoji="1" lang="ja-JP" altLang="en-US" b="1" dirty="0"/>
          </a:p>
        </p:txBody>
      </p:sp>
    </p:spTree>
    <p:extLst>
      <p:ext uri="{BB962C8B-B14F-4D97-AF65-F5344CB8AC3E}">
        <p14:creationId xmlns:p14="http://schemas.microsoft.com/office/powerpoint/2010/main" val="1086503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実行履歴を記録する対象</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メソッドの実行開始時に以下のオブジェクトの動作を比較する</a:t>
            </a:r>
            <a:endParaRPr kumimoji="1" lang="en-US" altLang="ja-JP" dirty="0" smtClean="0"/>
          </a:p>
          <a:p>
            <a:endParaRPr lang="en-US" altLang="ja-JP" dirty="0" smtClean="0"/>
          </a:p>
          <a:p>
            <a:endParaRPr lang="en-US" altLang="ja-JP" dirty="0"/>
          </a:p>
          <a:p>
            <a:endParaRPr lang="en-US" altLang="ja-JP" dirty="0" smtClean="0"/>
          </a:p>
          <a:p>
            <a:endParaRPr lang="en-US" altLang="ja-JP" dirty="0"/>
          </a:p>
          <a:p>
            <a:r>
              <a:rPr lang="ja-JP" altLang="en-US" dirty="0"/>
              <a:t>事前</a:t>
            </a:r>
            <a:r>
              <a:rPr lang="ja-JP" altLang="en-US" dirty="0" smtClean="0"/>
              <a:t>の動作と一致しない動作をするオブジェクトがあればそのメソッドの実行を記録対象とする</a:t>
            </a:r>
            <a:endParaRPr lang="en-US" altLang="ja-JP" dirty="0" smtClean="0"/>
          </a:p>
        </p:txBody>
      </p:sp>
      <p:sp>
        <p:nvSpPr>
          <p:cNvPr id="8" name="テキスト ボックス 7"/>
          <p:cNvSpPr txBox="1"/>
          <p:nvPr/>
        </p:nvSpPr>
        <p:spPr>
          <a:xfrm>
            <a:off x="539552" y="4122658"/>
            <a:ext cx="3462807" cy="523220"/>
          </a:xfrm>
          <a:prstGeom prst="rect">
            <a:avLst/>
          </a:prstGeom>
          <a:noFill/>
        </p:spPr>
        <p:txBody>
          <a:bodyPr wrap="none" rtlCol="0">
            <a:spAutoFit/>
          </a:bodyPr>
          <a:lstStyle/>
          <a:p>
            <a:r>
              <a:rPr kumimoji="1" lang="en-US" altLang="ja-JP" sz="2800" b="1" dirty="0" smtClean="0"/>
              <a:t>method(parameter)</a:t>
            </a:r>
            <a:endParaRPr kumimoji="1" lang="ja-JP" altLang="en-US" sz="2800" b="1" dirty="0"/>
          </a:p>
        </p:txBody>
      </p:sp>
      <p:grpSp>
        <p:nvGrpSpPr>
          <p:cNvPr id="15" name="グループ化 14"/>
          <p:cNvGrpSpPr/>
          <p:nvPr/>
        </p:nvGrpSpPr>
        <p:grpSpPr>
          <a:xfrm>
            <a:off x="1979713" y="3180786"/>
            <a:ext cx="1136716" cy="824278"/>
            <a:chOff x="2283156" y="2996952"/>
            <a:chExt cx="1136716" cy="824278"/>
          </a:xfrm>
        </p:grpSpPr>
        <p:sp>
          <p:nvSpPr>
            <p:cNvPr id="10" name="角丸四角形吹き出し 9"/>
            <p:cNvSpPr/>
            <p:nvPr/>
          </p:nvSpPr>
          <p:spPr bwMode="auto">
            <a:xfrm>
              <a:off x="2283156" y="2996952"/>
              <a:ext cx="1136716" cy="824278"/>
            </a:xfrm>
            <a:prstGeom prst="wedgeRoundRectCallout">
              <a:avLst>
                <a:gd name="adj1" fmla="val -33754"/>
                <a:gd name="adj2" fmla="val 76960"/>
                <a:gd name="adj3" fmla="val 16667"/>
              </a:avLst>
            </a:prstGeom>
            <a:solidFill>
              <a:schemeClr val="bg1"/>
            </a:solidFill>
            <a:ln w="95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二等辺三角形 10"/>
            <p:cNvSpPr/>
            <p:nvPr/>
          </p:nvSpPr>
          <p:spPr bwMode="auto">
            <a:xfrm rot="20804167">
              <a:off x="2377907" y="3256810"/>
              <a:ext cx="360040" cy="288032"/>
            </a:xfrm>
            <a:prstGeom prst="triangle">
              <a:avLst/>
            </a:prstGeom>
            <a:solidFill>
              <a:srgbClr val="FFC000"/>
            </a:solidFill>
            <a:ln w="95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 name="円/楕円 11"/>
            <p:cNvSpPr/>
            <p:nvPr/>
          </p:nvSpPr>
          <p:spPr bwMode="auto">
            <a:xfrm>
              <a:off x="2959718" y="3190696"/>
              <a:ext cx="325457" cy="325457"/>
            </a:xfrm>
            <a:prstGeom prst="ellipse">
              <a:avLst/>
            </a:prstGeom>
            <a:solidFill>
              <a:srgbClr val="FFC000"/>
            </a:solidFill>
            <a:ln w="95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14" name="テキスト ボックス 13"/>
          <p:cNvSpPr txBox="1"/>
          <p:nvPr/>
        </p:nvSpPr>
        <p:spPr>
          <a:xfrm>
            <a:off x="310276" y="2577411"/>
            <a:ext cx="4014240" cy="307777"/>
          </a:xfrm>
          <a:prstGeom prst="rect">
            <a:avLst/>
          </a:prstGeom>
          <a:solidFill>
            <a:schemeClr val="bg1"/>
          </a:solidFill>
          <a:ln>
            <a:solidFill>
              <a:schemeClr val="accent6">
                <a:lumMod val="75000"/>
              </a:schemeClr>
            </a:solidFill>
          </a:ln>
        </p:spPr>
        <p:txBody>
          <a:bodyPr wrap="none" rtlCol="0">
            <a:spAutoFit/>
          </a:bodyPr>
          <a:lstStyle/>
          <a:p>
            <a:r>
              <a:rPr kumimoji="1" lang="ja-JP" altLang="en-US" sz="1400" b="1" dirty="0" smtClean="0"/>
              <a:t>事前の実行でメソッドの入力となったオブジェクトの動作</a:t>
            </a:r>
            <a:endParaRPr kumimoji="1" lang="ja-JP" altLang="en-US" sz="1400" b="1" dirty="0"/>
          </a:p>
        </p:txBody>
      </p:sp>
      <p:cxnSp>
        <p:nvCxnSpPr>
          <p:cNvPr id="17" name="直線コネクタ 16"/>
          <p:cNvCxnSpPr/>
          <p:nvPr/>
        </p:nvCxnSpPr>
        <p:spPr bwMode="auto">
          <a:xfrm>
            <a:off x="4499992" y="2132856"/>
            <a:ext cx="0" cy="2520280"/>
          </a:xfrm>
          <a:prstGeom prst="line">
            <a:avLst/>
          </a:prstGeom>
          <a:solidFill>
            <a:schemeClr val="accent2"/>
          </a:solidFill>
          <a:ln w="9525" cap="flat" cmpd="sng" algn="ctr">
            <a:solidFill>
              <a:schemeClr val="accent6">
                <a:lumMod val="75000"/>
              </a:schemeClr>
            </a:solidFill>
            <a:prstDash val="solid"/>
            <a:round/>
            <a:headEnd type="none" w="med" len="med"/>
            <a:tailEnd type="none" w="med" len="med"/>
          </a:ln>
          <a:effectLst/>
        </p:spPr>
      </p:cxnSp>
      <p:sp>
        <p:nvSpPr>
          <p:cNvPr id="20" name="テキスト ボックス 19"/>
          <p:cNvSpPr txBox="1"/>
          <p:nvPr/>
        </p:nvSpPr>
        <p:spPr>
          <a:xfrm>
            <a:off x="4716015" y="2564904"/>
            <a:ext cx="4120039" cy="307777"/>
          </a:xfrm>
          <a:prstGeom prst="rect">
            <a:avLst/>
          </a:prstGeom>
          <a:solidFill>
            <a:schemeClr val="bg1"/>
          </a:solidFill>
          <a:ln>
            <a:solidFill>
              <a:schemeClr val="accent6">
                <a:lumMod val="75000"/>
              </a:schemeClr>
            </a:solidFill>
          </a:ln>
        </p:spPr>
        <p:txBody>
          <a:bodyPr wrap="none" rtlCol="0">
            <a:spAutoFit/>
          </a:bodyPr>
          <a:lstStyle/>
          <a:p>
            <a:r>
              <a:rPr kumimoji="1" lang="ja-JP" altLang="en-US" sz="1400" b="1" dirty="0" smtClean="0"/>
              <a:t>後の実行でメソッドの入力となっているオブジェクトの動作</a:t>
            </a:r>
            <a:endParaRPr kumimoji="1" lang="ja-JP" altLang="en-US" sz="1400" b="1" dirty="0"/>
          </a:p>
        </p:txBody>
      </p:sp>
      <p:sp>
        <p:nvSpPr>
          <p:cNvPr id="21" name="テキスト ボックス 20"/>
          <p:cNvSpPr txBox="1"/>
          <p:nvPr/>
        </p:nvSpPr>
        <p:spPr>
          <a:xfrm>
            <a:off x="5436096" y="4122658"/>
            <a:ext cx="3462807" cy="523220"/>
          </a:xfrm>
          <a:prstGeom prst="rect">
            <a:avLst/>
          </a:prstGeom>
          <a:noFill/>
        </p:spPr>
        <p:txBody>
          <a:bodyPr wrap="none" rtlCol="0">
            <a:spAutoFit/>
          </a:bodyPr>
          <a:lstStyle/>
          <a:p>
            <a:r>
              <a:rPr kumimoji="1" lang="en-US" altLang="ja-JP" sz="2800" b="1" dirty="0" smtClean="0"/>
              <a:t>method(parameter)</a:t>
            </a:r>
            <a:endParaRPr kumimoji="1" lang="ja-JP" altLang="en-US" sz="2800" b="1" dirty="0"/>
          </a:p>
        </p:txBody>
      </p:sp>
      <p:sp>
        <p:nvSpPr>
          <p:cNvPr id="23" name="角丸四角形吹き出し 22"/>
          <p:cNvSpPr/>
          <p:nvPr/>
        </p:nvSpPr>
        <p:spPr bwMode="auto">
          <a:xfrm>
            <a:off x="6194190" y="3180786"/>
            <a:ext cx="1136716" cy="824278"/>
          </a:xfrm>
          <a:prstGeom prst="wedgeRoundRectCallout">
            <a:avLst>
              <a:gd name="adj1" fmla="val 32698"/>
              <a:gd name="adj2" fmla="val 72136"/>
              <a:gd name="adj3" fmla="val 16667"/>
            </a:avLst>
          </a:prstGeom>
          <a:solidFill>
            <a:schemeClr val="bg1"/>
          </a:solidFill>
          <a:ln w="95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31" name="グループ化 30"/>
          <p:cNvGrpSpPr/>
          <p:nvPr/>
        </p:nvGrpSpPr>
        <p:grpSpPr>
          <a:xfrm>
            <a:off x="6516216" y="3356992"/>
            <a:ext cx="437659" cy="437659"/>
            <a:chOff x="7420288" y="3390412"/>
            <a:chExt cx="437659" cy="437659"/>
          </a:xfrm>
        </p:grpSpPr>
        <p:sp>
          <p:nvSpPr>
            <p:cNvPr id="27" name="ひし形 26"/>
            <p:cNvSpPr/>
            <p:nvPr/>
          </p:nvSpPr>
          <p:spPr bwMode="auto">
            <a:xfrm rot="17418333">
              <a:off x="7420288" y="3390412"/>
              <a:ext cx="437659" cy="437659"/>
            </a:xfrm>
            <a:prstGeom prst="diamond">
              <a:avLst/>
            </a:prstGeom>
            <a:solidFill>
              <a:srgbClr val="FFC000"/>
            </a:solidFill>
            <a:ln w="95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9" name="テキスト ボックス 28"/>
            <p:cNvSpPr txBox="1"/>
            <p:nvPr/>
          </p:nvSpPr>
          <p:spPr>
            <a:xfrm rot="20499620">
              <a:off x="7452320" y="3409980"/>
              <a:ext cx="391454" cy="338554"/>
            </a:xfrm>
            <a:prstGeom prst="rect">
              <a:avLst/>
            </a:prstGeom>
            <a:noFill/>
          </p:spPr>
          <p:txBody>
            <a:bodyPr wrap="none" rtlCol="0">
              <a:spAutoFit/>
            </a:bodyPr>
            <a:lstStyle/>
            <a:p>
              <a:r>
                <a:rPr kumimoji="1" lang="ja-JP" altLang="en-US" sz="1600" b="1" dirty="0" smtClean="0"/>
                <a:t>？</a:t>
              </a:r>
              <a:endParaRPr kumimoji="1" lang="ja-JP" altLang="en-US" sz="2000" b="1" dirty="0"/>
            </a:p>
          </p:txBody>
        </p:sp>
      </p:grpSp>
      <p:sp>
        <p:nvSpPr>
          <p:cNvPr id="30" name="左右矢印 29"/>
          <p:cNvSpPr/>
          <p:nvPr/>
        </p:nvSpPr>
        <p:spPr bwMode="auto">
          <a:xfrm>
            <a:off x="3671900" y="3068960"/>
            <a:ext cx="1656184" cy="1123384"/>
          </a:xfrm>
          <a:prstGeom prst="leftRightArrow">
            <a:avLst>
              <a:gd name="adj1" fmla="val 42922"/>
              <a:gd name="adj2" fmla="val 28766"/>
            </a:avLst>
          </a:prstGeom>
          <a:solidFill>
            <a:srgbClr val="00B0F0"/>
          </a:solidFill>
          <a:ln w="95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rPr>
              <a:t> 動作比較</a:t>
            </a:r>
          </a:p>
        </p:txBody>
      </p:sp>
      <p:sp>
        <p:nvSpPr>
          <p:cNvPr id="4" name="テキスト ボックス 3"/>
          <p:cNvSpPr txBox="1"/>
          <p:nvPr/>
        </p:nvSpPr>
        <p:spPr>
          <a:xfrm>
            <a:off x="467544" y="5805264"/>
            <a:ext cx="8735084" cy="461665"/>
          </a:xfrm>
          <a:prstGeom prst="rect">
            <a:avLst/>
          </a:prstGeom>
          <a:noFill/>
        </p:spPr>
        <p:txBody>
          <a:bodyPr wrap="none" rtlCol="0">
            <a:spAutoFit/>
          </a:bodyPr>
          <a:lstStyle/>
          <a:p>
            <a:r>
              <a:rPr lang="ja-JP" altLang="en-US" sz="2400" dirty="0"/>
              <a:t>後の実行になって初めて 実行されたメソッドは無条件で記録対象とする</a:t>
            </a:r>
            <a:endParaRPr kumimoji="1" lang="ja-JP" altLang="en-US" sz="2400" dirty="0"/>
          </a:p>
        </p:txBody>
      </p:sp>
    </p:spTree>
    <p:extLst>
      <p:ext uri="{BB962C8B-B14F-4D97-AF65-F5344CB8AC3E}">
        <p14:creationId xmlns:p14="http://schemas.microsoft.com/office/powerpoint/2010/main" val="672372560"/>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sel2006-white</Template>
  <TotalTime>8479</TotalTime>
  <Words>1672</Words>
  <Application>Microsoft Office PowerPoint</Application>
  <PresentationFormat>画面に合わせる (4:3)</PresentationFormat>
  <Paragraphs>337</Paragraphs>
  <Slides>19</Slides>
  <Notes>3</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sel2006-white</vt:lpstr>
      <vt:lpstr>蓄積されたオブジェクトの動作履歴を用いた 実行履歴削減手法の提案</vt:lpstr>
      <vt:lpstr>背景</vt:lpstr>
      <vt:lpstr>実行履歴</vt:lpstr>
      <vt:lpstr>実行履歴を用いたデバッグ</vt:lpstr>
      <vt:lpstr>問題点</vt:lpstr>
      <vt:lpstr>アプローチ</vt:lpstr>
      <vt:lpstr>提案手法　概要</vt:lpstr>
      <vt:lpstr>オブジェクトの動作</vt:lpstr>
      <vt:lpstr>実行履歴を記録する対象</vt:lpstr>
      <vt:lpstr>オブジェクトの動作の比較</vt:lpstr>
      <vt:lpstr>実行履歴の削減例(1/3)</vt:lpstr>
      <vt:lpstr>実行履歴の削減例(2/3)</vt:lpstr>
      <vt:lpstr>実行履歴の削減例(3/3)</vt:lpstr>
      <vt:lpstr>実験1</vt:lpstr>
      <vt:lpstr>実験2</vt:lpstr>
      <vt:lpstr>評価尺度</vt:lpstr>
      <vt:lpstr>結果 (1/2)</vt:lpstr>
      <vt:lpstr>結果 (2/2)</vt:lpstr>
      <vt:lpstr>まとめと今後の課題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オブジェクトの動作の比較を用いた 実行履歴削減手法の提案</dc:title>
  <dc:creator>h-wakisk</dc:creator>
  <cp:lastModifiedBy>h-wakisk</cp:lastModifiedBy>
  <cp:revision>649</cp:revision>
  <cp:lastPrinted>2014-02-10T03:51:30Z</cp:lastPrinted>
  <dcterms:created xsi:type="dcterms:W3CDTF">2013-06-11T06:54:07Z</dcterms:created>
  <dcterms:modified xsi:type="dcterms:W3CDTF">2014-02-28T04:43:10Z</dcterms:modified>
</cp:coreProperties>
</file>