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handoutMasterIdLst>
    <p:handoutMasterId r:id="rId29"/>
  </p:handoutMasterIdLst>
  <p:sldIdLst>
    <p:sldId id="257" r:id="rId2"/>
    <p:sldId id="288" r:id="rId3"/>
    <p:sldId id="260" r:id="rId4"/>
    <p:sldId id="261" r:id="rId5"/>
    <p:sldId id="299" r:id="rId6"/>
    <p:sldId id="300" r:id="rId7"/>
    <p:sldId id="302" r:id="rId8"/>
    <p:sldId id="264" r:id="rId9"/>
    <p:sldId id="265" r:id="rId10"/>
    <p:sldId id="293" r:id="rId11"/>
    <p:sldId id="276" r:id="rId12"/>
    <p:sldId id="292" r:id="rId13"/>
    <p:sldId id="267" r:id="rId14"/>
    <p:sldId id="268" r:id="rId15"/>
    <p:sldId id="269" r:id="rId16"/>
    <p:sldId id="272" r:id="rId17"/>
    <p:sldId id="287" r:id="rId18"/>
    <p:sldId id="277" r:id="rId19"/>
    <p:sldId id="281" r:id="rId20"/>
    <p:sldId id="283" r:id="rId21"/>
    <p:sldId id="290" r:id="rId22"/>
    <p:sldId id="291" r:id="rId23"/>
    <p:sldId id="271" r:id="rId24"/>
    <p:sldId id="294" r:id="rId25"/>
    <p:sldId id="303" r:id="rId26"/>
    <p:sldId id="304" r:id="rId27"/>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EEAF12"/>
    <a:srgbClr val="F1B60F"/>
    <a:srgbClr val="199752"/>
    <a:srgbClr val="FF9999"/>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9088" autoAdjust="0"/>
  </p:normalViewPr>
  <p:slideViewPr>
    <p:cSldViewPr>
      <p:cViewPr varScale="1">
        <p:scale>
          <a:sx n="68" d="100"/>
          <a:sy n="68" d="100"/>
        </p:scale>
        <p:origin x="-122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939" y="0"/>
            <a:ext cx="2949099" cy="496967"/>
          </a:xfrm>
          <a:prstGeom prst="rect">
            <a:avLst/>
          </a:prstGeom>
        </p:spPr>
        <p:txBody>
          <a:bodyPr vert="horz" lIns="91440" tIns="45720" rIns="91440" bIns="45720" rtlCol="0"/>
          <a:lstStyle>
            <a:lvl1pPr algn="r">
              <a:defRPr sz="1200"/>
            </a:lvl1pPr>
          </a:lstStyle>
          <a:p>
            <a:fld id="{FF086BE2-BBDB-4811-AA5B-37922D44887B}" type="datetimeFigureOut">
              <a:rPr kumimoji="1" lang="ja-JP" altLang="en-US" smtClean="0"/>
              <a:t>2015/2/18</a:t>
            </a:fld>
            <a:endParaRPr kumimoji="1" lang="ja-JP" altLang="en-US"/>
          </a:p>
        </p:txBody>
      </p:sp>
      <p:sp>
        <p:nvSpPr>
          <p:cNvPr id="4" name="フッター プレースホルダー 3"/>
          <p:cNvSpPr>
            <a:spLocks noGrp="1"/>
          </p:cNvSpPr>
          <p:nvPr>
            <p:ph type="ftr" sz="quarter" idx="2"/>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939" y="9440646"/>
            <a:ext cx="2949099" cy="496967"/>
          </a:xfrm>
          <a:prstGeom prst="rect">
            <a:avLst/>
          </a:prstGeom>
        </p:spPr>
        <p:txBody>
          <a:bodyPr vert="horz" lIns="91440" tIns="45720" rIns="91440" bIns="45720" rtlCol="0" anchor="b"/>
          <a:lstStyle>
            <a:lvl1pPr algn="r">
              <a:defRPr sz="1200"/>
            </a:lvl1pPr>
          </a:lstStyle>
          <a:p>
            <a:fld id="{A0037918-84B0-46B8-B2E3-C0DBA286BF75}" type="slidenum">
              <a:rPr kumimoji="1" lang="ja-JP" altLang="en-US" smtClean="0"/>
              <a:t>‹#›</a:t>
            </a:fld>
            <a:endParaRPr kumimoji="1" lang="ja-JP" altLang="en-US"/>
          </a:p>
        </p:txBody>
      </p:sp>
    </p:spTree>
    <p:extLst>
      <p:ext uri="{BB962C8B-B14F-4D97-AF65-F5344CB8AC3E}">
        <p14:creationId xmlns:p14="http://schemas.microsoft.com/office/powerpoint/2010/main" val="27555630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6DD5B68D-6342-4685-82C6-9683D505C327}" type="datetimeFigureOut">
              <a:rPr kumimoji="1" lang="ja-JP" altLang="en-US" smtClean="0"/>
              <a:t>2015/2/18</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562" y="4721186"/>
            <a:ext cx="544449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E441E0EE-5B6A-4C45-8178-CD0FC83B3D60}" type="slidenum">
              <a:rPr kumimoji="1" lang="ja-JP" altLang="en-US" smtClean="0"/>
              <a:t>‹#›</a:t>
            </a:fld>
            <a:endParaRPr kumimoji="1" lang="ja-JP" altLang="en-US"/>
          </a:p>
        </p:txBody>
      </p:sp>
    </p:spTree>
    <p:extLst>
      <p:ext uri="{BB962C8B-B14F-4D97-AF65-F5344CB8AC3E}">
        <p14:creationId xmlns:p14="http://schemas.microsoft.com/office/powerpoint/2010/main" val="170871034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indent="0">
              <a:buFont typeface="Arial" charset="0"/>
              <a:buNone/>
            </a:pPr>
            <a:endParaRPr kumimoji="1" lang="en-US" altLang="ja-JP" baseline="0" dirty="0" smtClean="0"/>
          </a:p>
        </p:txBody>
      </p:sp>
      <p:sp>
        <p:nvSpPr>
          <p:cNvPr id="4" name="スライド番号プレースホルダ 3"/>
          <p:cNvSpPr>
            <a:spLocks noGrp="1"/>
          </p:cNvSpPr>
          <p:nvPr>
            <p:ph type="sldNum" sz="quarter" idx="10"/>
          </p:nvPr>
        </p:nvSpPr>
        <p:spPr/>
        <p:txBody>
          <a:bodyPr/>
          <a:lstStyle/>
          <a:p>
            <a:fld id="{9F363C46-43D1-49A0-8D6F-AF14F7B47DBE}" type="slidenum">
              <a:rPr lang="ja-JP" altLang="en-US" smtClean="0">
                <a:solidFill>
                  <a:prstClr val="black"/>
                </a:solidFill>
              </a:rPr>
              <a:pPr/>
              <a:t>1</a:t>
            </a:fld>
            <a:endParaRPr lang="ja-JP" altLang="en-US" dirty="0">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441E0EE-5B6A-4C45-8178-CD0FC83B3D60}" type="slidenum">
              <a:rPr kumimoji="1" lang="ja-JP" altLang="en-US" smtClean="0"/>
              <a:t>3</a:t>
            </a:fld>
            <a:endParaRPr kumimoji="1" lang="ja-JP" altLang="en-US"/>
          </a:p>
        </p:txBody>
      </p:sp>
    </p:spTree>
    <p:extLst>
      <p:ext uri="{BB962C8B-B14F-4D97-AF65-F5344CB8AC3E}">
        <p14:creationId xmlns:p14="http://schemas.microsoft.com/office/powerpoint/2010/main" val="40922841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441E0EE-5B6A-4C45-8178-CD0FC83B3D60}" type="slidenum">
              <a:rPr kumimoji="1" lang="ja-JP" altLang="en-US" smtClean="0"/>
              <a:t>7</a:t>
            </a:fld>
            <a:endParaRPr kumimoji="1" lang="ja-JP" altLang="en-US"/>
          </a:p>
        </p:txBody>
      </p:sp>
    </p:spTree>
    <p:extLst>
      <p:ext uri="{BB962C8B-B14F-4D97-AF65-F5344CB8AC3E}">
        <p14:creationId xmlns:p14="http://schemas.microsoft.com/office/powerpoint/2010/main" val="26199048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cstate="print"/>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cstate="print"/>
            <a:srcRect/>
            <a:stretch>
              <a:fillRect/>
            </a:stretch>
          </a:blipFill>
          <a:ln w="9525">
            <a:noFill/>
            <a:miter lim="800000"/>
            <a:headEnd/>
            <a:tailEnd/>
          </a:ln>
          <a:effectLst/>
        </p:spPr>
        <p:txBody>
          <a:bodyPr wrap="none" anchor="ctr"/>
          <a:lstStyle/>
          <a:p>
            <a:pPr fontAlgn="base">
              <a:spcBef>
                <a:spcPct val="0"/>
              </a:spcBef>
              <a:spcAft>
                <a:spcPct val="0"/>
              </a:spcAft>
            </a:pPr>
            <a:endParaRPr lang="ja-JP" altLang="en-US">
              <a:solidFill>
                <a:srgbClr val="000000"/>
              </a:solidFill>
            </a:endParaRPr>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pPr fontAlgn="base">
              <a:spcBef>
                <a:spcPct val="0"/>
              </a:spcBef>
              <a:spcAft>
                <a:spcPct val="0"/>
              </a:spcAft>
            </a:pPr>
            <a:endParaRPr lang="ja-JP" altLang="en-US">
              <a:solidFill>
                <a:srgbClr val="000000"/>
              </a:solidFill>
            </a:endParaRPr>
          </a:p>
        </p:txBody>
      </p:sp>
      <p:sp>
        <p:nvSpPr>
          <p:cNvPr id="3093" name="Text Box 21"/>
          <p:cNvSpPr txBox="1">
            <a:spLocks noChangeArrowheads="1"/>
          </p:cNvSpPr>
          <p:nvPr userDrawn="1"/>
        </p:nvSpPr>
        <p:spPr bwMode="auto">
          <a:xfrm>
            <a:off x="452438" y="6640513"/>
            <a:ext cx="8239125" cy="244475"/>
          </a:xfrm>
          <a:prstGeom prst="rect">
            <a:avLst/>
          </a:prstGeom>
          <a:noFill/>
          <a:ln w="9525">
            <a:noFill/>
            <a:miter lim="800000"/>
            <a:headEnd/>
            <a:tailEnd/>
          </a:ln>
          <a:effectLst/>
        </p:spPr>
        <p:txBody>
          <a:bodyPr wrap="none">
            <a:spAutoFit/>
          </a:bodyPr>
          <a:lstStyle/>
          <a:p>
            <a:pPr fontAlgn="base">
              <a:spcBef>
                <a:spcPct val="0"/>
              </a:spcBef>
              <a:spcAft>
                <a:spcPct val="0"/>
              </a:spcAft>
            </a:pPr>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lang="en-US" altLang="ja-JP">
              <a:solidFill>
                <a:srgbClr val="000000"/>
              </a:solidFill>
            </a:endParaRPr>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D4BE88F-AC79-404B-A366-58BAA02F4B18}"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402639819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solidFill>
                <a:srgbClr val="FFFFFF"/>
              </a:solidFill>
            </a:endParaRPr>
          </a:p>
        </p:txBody>
      </p:sp>
      <p:sp>
        <p:nvSpPr>
          <p:cNvPr id="6" name="フッター プレースホルダ 5"/>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1EEF7108-8B0F-4C66-BCD7-C2DCCA69B2C3}"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715305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solidFill>
                <a:srgbClr val="FFFFFF"/>
              </a:solidFill>
            </a:endParaRPr>
          </a:p>
        </p:txBody>
      </p:sp>
      <p:sp>
        <p:nvSpPr>
          <p:cNvPr id="6" name="フッター プレースホルダ 5"/>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4C0558E3-F664-4FB8-BEDB-E46489ABEAB3}"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7610573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solidFill>
                <a:srgbClr val="FFFFFF"/>
              </a:solidFill>
            </a:endParaRPr>
          </a:p>
        </p:txBody>
      </p:sp>
      <p:sp>
        <p:nvSpPr>
          <p:cNvPr id="5" name="フッター プレースホルダ 4"/>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95FCEDA-DDFE-4B7C-AE5E-57A6BEDB3E14}"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8767858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solidFill>
                <a:srgbClr val="FFFFFF"/>
              </a:solidFill>
            </a:endParaRPr>
          </a:p>
        </p:txBody>
      </p:sp>
      <p:sp>
        <p:nvSpPr>
          <p:cNvPr id="5" name="フッター プレースホルダ 4"/>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6750888B-3E6B-4ACB-8BA9-DE98B16EC5AE}"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71878617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主文ありスライド">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マスタ タイトルの書式設定</a:t>
            </a:r>
            <a:endParaRPr lang="ja-JP" altLang="en-US" dirty="0"/>
          </a:p>
        </p:txBody>
      </p:sp>
      <p:sp>
        <p:nvSpPr>
          <p:cNvPr id="3" name="コンテンツ プレースホルダ 2"/>
          <p:cNvSpPr>
            <a:spLocks noGrp="1"/>
          </p:cNvSpPr>
          <p:nvPr>
            <p:ph idx="1" hasCustomPrompt="1"/>
          </p:nvPr>
        </p:nvSpPr>
        <p:spPr>
          <a:xfrm>
            <a:off x="467544" y="2492896"/>
            <a:ext cx="8229600" cy="3561259"/>
          </a:xfrm>
        </p:spPr>
        <p:txBody>
          <a:bodyPr/>
          <a:lstStyle>
            <a:lvl1pPr>
              <a:defRPr sz="3000"/>
            </a:lvl1pPr>
            <a:lvl2pPr>
              <a:defRPr sz="2600"/>
            </a:lvl2pPr>
            <a:lvl3pPr>
              <a:defRPr sz="2200"/>
            </a:lvl3pPr>
          </a:lstStyle>
          <a:p>
            <a:pPr lvl="0"/>
            <a:r>
              <a:rPr lang="ja-JP" altLang="en-US" dirty="0" smtClean="0"/>
              <a:t>クリックして主文の補足説明を入力</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en-US" altLang="ja-JP">
              <a:solidFill>
                <a:srgbClr val="FFFFFF"/>
              </a:solidFill>
            </a:endParaRPr>
          </a:p>
        </p:txBody>
      </p:sp>
      <p:sp>
        <p:nvSpPr>
          <p:cNvPr id="5" name="フッター プレースホルダ 4"/>
          <p:cNvSpPr>
            <a:spLocks noGrp="1"/>
          </p:cNvSpPr>
          <p:nvPr>
            <p:ph type="ftr" sz="quarter" idx="11"/>
          </p:nvPr>
        </p:nvSpPr>
        <p:spPr/>
        <p:txBody>
          <a:bodyPr/>
          <a:lstStyle>
            <a:lvl1pPr>
              <a:defRPr/>
            </a:lvl1pPr>
          </a:lstStyle>
          <a:p>
            <a:r>
              <a:rPr lang="en-US" altLang="ja-JP" dirty="0">
                <a:solidFill>
                  <a:srgbClr val="000000"/>
                </a:solidFill>
              </a:rPr>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F5033E9-932D-4E41-95C3-341F9A6DAE17}" type="slidenum">
              <a:rPr lang="en-US" altLang="ja-JP">
                <a:solidFill>
                  <a:srgbClr val="000000"/>
                </a:solidFill>
              </a:rPr>
              <a:pPr/>
              <a:t>‹#›</a:t>
            </a:fld>
            <a:endParaRPr lang="en-US" altLang="ja-JP">
              <a:solidFill>
                <a:srgbClr val="000000"/>
              </a:solidFill>
            </a:endParaRPr>
          </a:p>
        </p:txBody>
      </p:sp>
      <p:sp>
        <p:nvSpPr>
          <p:cNvPr id="11" name="テキスト プレースホルダー 10"/>
          <p:cNvSpPr>
            <a:spLocks noGrp="1"/>
          </p:cNvSpPr>
          <p:nvPr>
            <p:ph type="body" sz="quarter" idx="13" hasCustomPrompt="1"/>
          </p:nvPr>
        </p:nvSpPr>
        <p:spPr>
          <a:xfrm>
            <a:off x="468313" y="1298564"/>
            <a:ext cx="8207375" cy="1080120"/>
          </a:xfrm>
          <a:ln w="12700">
            <a:solidFill>
              <a:schemeClr val="tx1"/>
            </a:solidFill>
          </a:ln>
        </p:spPr>
        <p:txBody>
          <a:bodyPr/>
          <a:lstStyle>
            <a:lvl1pPr marL="0" indent="0">
              <a:buFontTx/>
              <a:buNone/>
              <a:defRPr sz="30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kumimoji="1" lang="ja-JP" altLang="en-US" dirty="0" smtClean="0"/>
              <a:t>クリックして主文を入力</a:t>
            </a:r>
            <a:endParaRPr kumimoji="1" lang="en-US" altLang="ja-JP" dirty="0" smtClean="0"/>
          </a:p>
        </p:txBody>
      </p:sp>
    </p:spTree>
    <p:extLst>
      <p:ext uri="{BB962C8B-B14F-4D97-AF65-F5344CB8AC3E}">
        <p14:creationId xmlns:p14="http://schemas.microsoft.com/office/powerpoint/2010/main" val="427320300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主文なしスライド">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ja-JP" altLang="en-US" dirty="0" smtClean="0"/>
              <a:t>クリックしてタイトルを入力</a:t>
            </a:r>
            <a:endParaRPr kumimoji="1" lang="ja-JP" altLang="en-US" dirty="0"/>
          </a:p>
        </p:txBody>
      </p:sp>
      <p:sp>
        <p:nvSpPr>
          <p:cNvPr id="3" name="日付プレースホルダー 2"/>
          <p:cNvSpPr>
            <a:spLocks noGrp="1"/>
          </p:cNvSpPr>
          <p:nvPr>
            <p:ph type="dt" sz="half" idx="10"/>
          </p:nvPr>
        </p:nvSpPr>
        <p:spPr/>
        <p:txBody>
          <a:bodyPr/>
          <a:lstStyle/>
          <a:p>
            <a:pPr fontAlgn="base">
              <a:spcBef>
                <a:spcPct val="0"/>
              </a:spcBef>
              <a:spcAft>
                <a:spcPct val="0"/>
              </a:spcAft>
            </a:pPr>
            <a:endParaRPr lang="en-US" altLang="ja-JP">
              <a:solidFill>
                <a:srgbClr val="FFFFFF"/>
              </a:solidFill>
            </a:endParaRPr>
          </a:p>
        </p:txBody>
      </p:sp>
      <p:sp>
        <p:nvSpPr>
          <p:cNvPr id="4" name="フッター プレースホルダー 3"/>
          <p:cNvSpPr>
            <a:spLocks noGrp="1"/>
          </p:cNvSpPr>
          <p:nvPr>
            <p:ph type="ftr" sz="quarter" idx="11"/>
          </p:nvPr>
        </p:nvSpPr>
        <p:spPr/>
        <p:txBody>
          <a:bodyPr/>
          <a:lstStyle/>
          <a:p>
            <a:pPr fontAlgn="base">
              <a:spcBef>
                <a:spcPct val="0"/>
              </a:spcBef>
              <a:spcAft>
                <a:spcPct val="0"/>
              </a:spcAft>
            </a:pPr>
            <a:r>
              <a:rPr lang="en-US" altLang="ja-JP" smtClean="0">
                <a:solidFill>
                  <a:srgbClr val="000000"/>
                </a:solidFill>
              </a:rPr>
              <a:t>Software Engineering Laboratory, Department of Computer Science, Graduate School of Information Science and Technology, Osaka University</a:t>
            </a:r>
            <a:endParaRPr lang="en-US" altLang="ja-JP">
              <a:solidFill>
                <a:srgbClr val="000000"/>
              </a:solidFill>
            </a:endParaRPr>
          </a:p>
        </p:txBody>
      </p:sp>
      <p:sp>
        <p:nvSpPr>
          <p:cNvPr id="5" name="スライド番号プレースホルダー 4"/>
          <p:cNvSpPr>
            <a:spLocks noGrp="1"/>
          </p:cNvSpPr>
          <p:nvPr>
            <p:ph type="sldNum" sz="quarter" idx="12"/>
          </p:nvPr>
        </p:nvSpPr>
        <p:spPr/>
        <p:txBody>
          <a:bodyPr/>
          <a:lstStyle/>
          <a:p>
            <a:pPr fontAlgn="base">
              <a:spcBef>
                <a:spcPct val="0"/>
              </a:spcBef>
              <a:spcAft>
                <a:spcPct val="0"/>
              </a:spcAft>
            </a:pPr>
            <a:fld id="{7D5496B1-25AB-42E4-9FB2-6D8F98E71759}" type="slidenum">
              <a:rPr lang="en-US" altLang="ja-JP" smtClean="0">
                <a:solidFill>
                  <a:srgbClr val="000000"/>
                </a:solidFill>
              </a:rPr>
              <a:pPr fontAlgn="base">
                <a:spcBef>
                  <a:spcPct val="0"/>
                </a:spcBef>
                <a:spcAft>
                  <a:spcPct val="0"/>
                </a:spcAft>
              </a:pPr>
              <a:t>‹#›</a:t>
            </a:fld>
            <a:endParaRPr lang="en-US" altLang="ja-JP">
              <a:solidFill>
                <a:srgbClr val="000000"/>
              </a:solidFill>
            </a:endParaRPr>
          </a:p>
        </p:txBody>
      </p:sp>
      <p:sp>
        <p:nvSpPr>
          <p:cNvPr id="8" name="コンテンツ プレースホルダ 2"/>
          <p:cNvSpPr>
            <a:spLocks noGrp="1"/>
          </p:cNvSpPr>
          <p:nvPr>
            <p:ph idx="1"/>
          </p:nvPr>
        </p:nvSpPr>
        <p:spPr>
          <a:xfrm>
            <a:off x="467544" y="1268760"/>
            <a:ext cx="8229600" cy="4785395"/>
          </a:xfrm>
        </p:spPr>
        <p:txBody>
          <a:bodyPr/>
          <a:lstStyle>
            <a:lvl1pPr>
              <a:defRPr sz="3000"/>
            </a:lvl1pPr>
            <a:lvl2pPr>
              <a:defRPr sz="2600"/>
            </a:lvl2pPr>
            <a:lvl3pPr>
              <a:defRPr sz="2200"/>
            </a:lvl3p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Tree>
    <p:extLst>
      <p:ext uri="{BB962C8B-B14F-4D97-AF65-F5344CB8AC3E}">
        <p14:creationId xmlns:p14="http://schemas.microsoft.com/office/powerpoint/2010/main" val="92902408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アジェンダ">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ja-JP" altLang="en-US" dirty="0" smtClean="0"/>
              <a:t>アジェンダ</a:t>
            </a:r>
            <a:endParaRPr kumimoji="1" lang="ja-JP" altLang="en-US" dirty="0"/>
          </a:p>
        </p:txBody>
      </p:sp>
      <p:sp>
        <p:nvSpPr>
          <p:cNvPr id="3" name="日付プレースホルダー 2"/>
          <p:cNvSpPr>
            <a:spLocks noGrp="1"/>
          </p:cNvSpPr>
          <p:nvPr>
            <p:ph type="dt" sz="half" idx="10"/>
          </p:nvPr>
        </p:nvSpPr>
        <p:spPr/>
        <p:txBody>
          <a:bodyPr/>
          <a:lstStyle/>
          <a:p>
            <a:pPr fontAlgn="base">
              <a:spcBef>
                <a:spcPct val="0"/>
              </a:spcBef>
              <a:spcAft>
                <a:spcPct val="0"/>
              </a:spcAft>
            </a:pPr>
            <a:endParaRPr lang="en-US" altLang="ja-JP">
              <a:solidFill>
                <a:srgbClr val="FFFFFF"/>
              </a:solidFill>
            </a:endParaRPr>
          </a:p>
        </p:txBody>
      </p:sp>
      <p:sp>
        <p:nvSpPr>
          <p:cNvPr id="4" name="フッター プレースホルダー 3"/>
          <p:cNvSpPr>
            <a:spLocks noGrp="1"/>
          </p:cNvSpPr>
          <p:nvPr>
            <p:ph type="ftr" sz="quarter" idx="11"/>
          </p:nvPr>
        </p:nvSpPr>
        <p:spPr/>
        <p:txBody>
          <a:bodyPr/>
          <a:lstStyle/>
          <a:p>
            <a:pPr fontAlgn="base">
              <a:spcBef>
                <a:spcPct val="0"/>
              </a:spcBef>
              <a:spcAft>
                <a:spcPct val="0"/>
              </a:spcAft>
            </a:pPr>
            <a:r>
              <a:rPr lang="en-US" altLang="ja-JP" smtClean="0">
                <a:solidFill>
                  <a:srgbClr val="000000"/>
                </a:solidFill>
              </a:rPr>
              <a:t>Software Engineering Laboratory, Department of Computer Science, Graduate School of Information Science and Technology, Osaka University</a:t>
            </a:r>
            <a:endParaRPr lang="en-US" altLang="ja-JP">
              <a:solidFill>
                <a:srgbClr val="000000"/>
              </a:solidFill>
            </a:endParaRPr>
          </a:p>
        </p:txBody>
      </p:sp>
      <p:sp>
        <p:nvSpPr>
          <p:cNvPr id="5" name="スライド番号プレースホルダー 4"/>
          <p:cNvSpPr>
            <a:spLocks noGrp="1"/>
          </p:cNvSpPr>
          <p:nvPr>
            <p:ph type="sldNum" sz="quarter" idx="12"/>
          </p:nvPr>
        </p:nvSpPr>
        <p:spPr/>
        <p:txBody>
          <a:bodyPr/>
          <a:lstStyle/>
          <a:p>
            <a:pPr fontAlgn="base">
              <a:spcBef>
                <a:spcPct val="0"/>
              </a:spcBef>
              <a:spcAft>
                <a:spcPct val="0"/>
              </a:spcAft>
            </a:pPr>
            <a:fld id="{7D5496B1-25AB-42E4-9FB2-6D8F98E71759}" type="slidenum">
              <a:rPr lang="en-US" altLang="ja-JP" smtClean="0">
                <a:solidFill>
                  <a:srgbClr val="000000"/>
                </a:solidFill>
              </a:rPr>
              <a:pPr fontAlgn="base">
                <a:spcBef>
                  <a:spcPct val="0"/>
                </a:spcBef>
                <a:spcAft>
                  <a:spcPct val="0"/>
                </a:spcAft>
              </a:pPr>
              <a:t>‹#›</a:t>
            </a:fld>
            <a:endParaRPr lang="en-US" altLang="ja-JP">
              <a:solidFill>
                <a:srgbClr val="000000"/>
              </a:solidFill>
            </a:endParaRPr>
          </a:p>
        </p:txBody>
      </p:sp>
      <p:sp>
        <p:nvSpPr>
          <p:cNvPr id="7" name="テキスト プレースホルダー 6"/>
          <p:cNvSpPr>
            <a:spLocks noGrp="1"/>
          </p:cNvSpPr>
          <p:nvPr>
            <p:ph type="body" sz="quarter" idx="13"/>
          </p:nvPr>
        </p:nvSpPr>
        <p:spPr>
          <a:xfrm>
            <a:off x="467544" y="1268760"/>
            <a:ext cx="8208144" cy="4824065"/>
          </a:xfrm>
        </p:spPr>
        <p:txBody>
          <a:bodyPr/>
          <a:lstStyle>
            <a:lvl1pPr marL="514350" indent="-514350">
              <a:buFont typeface="+mj-lt"/>
              <a:buAutoNum type="arabicPeriod"/>
              <a:defRPr/>
            </a:lvl1pPr>
            <a:lvl2pPr marL="971550" indent="-514350">
              <a:buFont typeface="+mj-lt"/>
              <a:buAutoNum type="arabicPeriod"/>
              <a:defRPr/>
            </a:lvl2pPr>
            <a:lvl3pPr marL="1371600" indent="-457200">
              <a:buFont typeface="+mj-lt"/>
              <a:buAutoNum type="arabicPeriod"/>
              <a:defRPr/>
            </a:lvl3pPr>
            <a:lvl4pPr marL="1828800" indent="-457200">
              <a:buFont typeface="+mj-lt"/>
              <a:buAutoNum type="arabicPeriod"/>
              <a:defRPr/>
            </a:lvl4pPr>
            <a:lvl5pPr marL="2286000" indent="-457200">
              <a:buFont typeface="+mj-lt"/>
              <a:buAutoNum type="arabicPeriod"/>
              <a:defRPr/>
            </a:lvl5pPr>
          </a:lstStyle>
          <a:p>
            <a:pPr lvl="0"/>
            <a:r>
              <a:rPr kumimoji="1" lang="ja-JP" altLang="en-US" dirty="0" smtClean="0"/>
              <a:t>マスター テキストの書式設定</a:t>
            </a:r>
          </a:p>
        </p:txBody>
      </p:sp>
    </p:spTree>
    <p:extLst>
      <p:ext uri="{BB962C8B-B14F-4D97-AF65-F5344CB8AC3E}">
        <p14:creationId xmlns:p14="http://schemas.microsoft.com/office/powerpoint/2010/main" val="55548628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solidFill>
                <a:srgbClr val="FFFFFF"/>
              </a:solidFill>
            </a:endParaRPr>
          </a:p>
        </p:txBody>
      </p:sp>
      <p:sp>
        <p:nvSpPr>
          <p:cNvPr id="5" name="フッター プレースホルダ 4"/>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F14C7DCA-020D-4247-A22F-0BC24CC97F92}"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7869107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solidFill>
                <a:srgbClr val="FFFFFF"/>
              </a:solidFill>
            </a:endParaRPr>
          </a:p>
        </p:txBody>
      </p:sp>
      <p:sp>
        <p:nvSpPr>
          <p:cNvPr id="6" name="フッター プレースホルダ 5"/>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A08A75B4-47F8-43D9-9E5B-0E2C9B0AE409}"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10455763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solidFill>
                <a:srgbClr val="FFFFFF"/>
              </a:solidFill>
            </a:endParaRPr>
          </a:p>
        </p:txBody>
      </p:sp>
      <p:sp>
        <p:nvSpPr>
          <p:cNvPr id="8" name="フッター プレースホルダ 7"/>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9" name="スライド番号プレースホルダ 8"/>
          <p:cNvSpPr>
            <a:spLocks noGrp="1"/>
          </p:cNvSpPr>
          <p:nvPr>
            <p:ph type="sldNum" sz="quarter" idx="12"/>
          </p:nvPr>
        </p:nvSpPr>
        <p:spPr/>
        <p:txBody>
          <a:bodyPr/>
          <a:lstStyle>
            <a:lvl1pPr>
              <a:defRPr/>
            </a:lvl1pPr>
          </a:lstStyle>
          <a:p>
            <a:fld id="{C8ECBEA5-8BEA-4480-82CA-444B6C1D4F6C}"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4946819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solidFill>
                <a:srgbClr val="FFFFFF"/>
              </a:solidFill>
            </a:endParaRPr>
          </a:p>
        </p:txBody>
      </p:sp>
      <p:sp>
        <p:nvSpPr>
          <p:cNvPr id="4" name="フッター プレースホルダ 3"/>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5" name="スライド番号プレースホルダ 4"/>
          <p:cNvSpPr>
            <a:spLocks noGrp="1"/>
          </p:cNvSpPr>
          <p:nvPr>
            <p:ph type="sldNum" sz="quarter" idx="12"/>
          </p:nvPr>
        </p:nvSpPr>
        <p:spPr/>
        <p:txBody>
          <a:bodyPr/>
          <a:lstStyle>
            <a:lvl1pPr>
              <a:defRPr/>
            </a:lvl1pPr>
          </a:lstStyle>
          <a:p>
            <a:fld id="{F4FF597C-9423-4BA2-89DC-CB3C381FCB2F}"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77470800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solidFill>
                <a:srgbClr val="FFFFFF"/>
              </a:solidFill>
            </a:endParaRPr>
          </a:p>
        </p:txBody>
      </p:sp>
      <p:sp>
        <p:nvSpPr>
          <p:cNvPr id="3" name="フッター プレースホルダ 2"/>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4" name="スライド番号プレースホルダ 3"/>
          <p:cNvSpPr>
            <a:spLocks noGrp="1"/>
          </p:cNvSpPr>
          <p:nvPr>
            <p:ph type="sldNum" sz="quarter" idx="12"/>
          </p:nvPr>
        </p:nvSpPr>
        <p:spPr/>
        <p:txBody>
          <a:bodyPr/>
          <a:lstStyle>
            <a:lvl1pPr>
              <a:defRPr/>
            </a:lvl1pPr>
          </a:lstStyle>
          <a:p>
            <a:fld id="{97BD3AAF-9B93-4EBD-9D6A-7C8E767CC810}"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41102247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5" cstate="print"/>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85010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dirty="0" smtClean="0"/>
              <a:t>マスタ タイトルの書式設定</a:t>
            </a:r>
          </a:p>
        </p:txBody>
      </p:sp>
      <p:sp>
        <p:nvSpPr>
          <p:cNvPr id="1027" name="Rectangle 3"/>
          <p:cNvSpPr>
            <a:spLocks noGrp="1" noChangeArrowheads="1"/>
          </p:cNvSpPr>
          <p:nvPr>
            <p:ph type="body" idx="1"/>
          </p:nvPr>
        </p:nvSpPr>
        <p:spPr bwMode="auto">
          <a:xfrm>
            <a:off x="457200" y="1340768"/>
            <a:ext cx="8229600" cy="478539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6" cstate="print"/>
            <a:srcRect/>
            <a:stretch>
              <a:fillRect/>
            </a:stretch>
          </a:blipFill>
          <a:ln w="9525">
            <a:noFill/>
            <a:miter lim="800000"/>
            <a:headEnd/>
            <a:tailEnd/>
          </a:ln>
          <a:effectLst/>
        </p:spPr>
        <p:txBody>
          <a:bodyPr wrap="none" anchor="ctr"/>
          <a:lstStyle/>
          <a:p>
            <a:pPr fontAlgn="base">
              <a:spcBef>
                <a:spcPct val="0"/>
              </a:spcBef>
              <a:spcAft>
                <a:spcPct val="0"/>
              </a:spcAft>
            </a:pPr>
            <a:endParaRPr lang="ja-JP" altLang="en-US">
              <a:solidFill>
                <a:srgbClr val="000000"/>
              </a:solidFill>
            </a:endParaRPr>
          </a:p>
        </p:txBody>
      </p:sp>
      <p:sp>
        <p:nvSpPr>
          <p:cNvPr id="1036" name="Line 12"/>
          <p:cNvSpPr>
            <a:spLocks noChangeShapeType="1"/>
          </p:cNvSpPr>
          <p:nvPr/>
        </p:nvSpPr>
        <p:spPr bwMode="auto">
          <a:xfrm>
            <a:off x="468313" y="1196752"/>
            <a:ext cx="8207375" cy="0"/>
          </a:xfrm>
          <a:prstGeom prst="line">
            <a:avLst/>
          </a:prstGeom>
          <a:noFill/>
          <a:ln w="9525">
            <a:solidFill>
              <a:schemeClr val="tx1"/>
            </a:solidFill>
            <a:round/>
            <a:headEnd/>
            <a:tailEnd/>
          </a:ln>
          <a:effectLst/>
        </p:spPr>
        <p:txBody>
          <a:bodyPr/>
          <a:lstStyle/>
          <a:p>
            <a:pPr fontAlgn="base">
              <a:spcBef>
                <a:spcPct val="0"/>
              </a:spcBef>
              <a:spcAft>
                <a:spcPct val="0"/>
              </a:spcAft>
            </a:pPr>
            <a:endParaRPr lang="ja-JP" altLang="en-US">
              <a:solidFill>
                <a:srgbClr val="000000"/>
              </a:solidFill>
            </a:endParaRPr>
          </a:p>
        </p:txBody>
      </p:sp>
      <p:pic>
        <p:nvPicPr>
          <p:cNvPr id="1043" name="Picture 19" descr="sel-logo"/>
          <p:cNvPicPr>
            <a:picLocks noChangeAspect="1" noChangeArrowheads="1"/>
          </p:cNvPicPr>
          <p:nvPr/>
        </p:nvPicPr>
        <p:blipFill>
          <a:blip r:embed="rId17"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pPr fontAlgn="base">
              <a:spcBef>
                <a:spcPct val="0"/>
              </a:spcBef>
              <a:spcAft>
                <a:spcPct val="0"/>
              </a:spcAft>
            </a:pPr>
            <a:endParaRPr lang="en-US" altLang="ja-JP">
              <a:solidFill>
                <a:srgbClr val="FFFFFF"/>
              </a:solidFill>
            </a:endParaRPr>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r>
              <a:rPr lang="en-US" altLang="ja-JP">
                <a:solidFill>
                  <a:srgbClr val="000000"/>
                </a:solidFill>
              </a:rPr>
              <a:t>Software Engineering Laboratory, Department of Computer Science, Graduate School of Information Science and Technology, Osaka University</a:t>
            </a:r>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800"/>
            </a:lvl1pPr>
          </a:lstStyle>
          <a:p>
            <a:pPr fontAlgn="base">
              <a:spcBef>
                <a:spcPct val="0"/>
              </a:spcBef>
              <a:spcAft>
                <a:spcPct val="0"/>
              </a:spcAft>
            </a:pPr>
            <a:fld id="{7D5496B1-25AB-42E4-9FB2-6D8F98E71759}" type="slidenum">
              <a:rPr lang="en-US" altLang="ja-JP" smtClean="0">
                <a:solidFill>
                  <a:srgbClr val="000000"/>
                </a:solidFill>
              </a:rPr>
              <a:pPr fontAlgn="base">
                <a:spcBef>
                  <a:spcPct val="0"/>
                </a:spcBef>
                <a:spcAft>
                  <a:spcPct val="0"/>
                </a:spcAft>
              </a:pPr>
              <a:t>‹#›</a:t>
            </a:fld>
            <a:endParaRPr lang="en-US" altLang="ja-JP">
              <a:solidFill>
                <a:srgbClr val="000000"/>
              </a:solidFill>
            </a:endParaRPr>
          </a:p>
        </p:txBody>
      </p:sp>
      <p:sp>
        <p:nvSpPr>
          <p:cNvPr id="1048" name="Text Box 24"/>
          <p:cNvSpPr txBox="1">
            <a:spLocks noChangeArrowheads="1"/>
          </p:cNvSpPr>
          <p:nvPr/>
        </p:nvSpPr>
        <p:spPr bwMode="auto">
          <a:xfrm>
            <a:off x="334963" y="6640513"/>
            <a:ext cx="6324600" cy="244475"/>
          </a:xfrm>
          <a:prstGeom prst="rect">
            <a:avLst/>
          </a:prstGeom>
          <a:noFill/>
          <a:ln w="9525">
            <a:noFill/>
            <a:miter lim="800000"/>
            <a:headEnd/>
            <a:tailEnd/>
          </a:ln>
          <a:effectLst/>
        </p:spPr>
        <p:txBody>
          <a:bodyPr wrap="none">
            <a:spAutoFit/>
          </a:bodyPr>
          <a:lstStyle/>
          <a:p>
            <a:pPr fontAlgn="base">
              <a:spcBef>
                <a:spcPct val="0"/>
              </a:spcBef>
              <a:spcAft>
                <a:spcPct val="0"/>
              </a:spcAft>
            </a:pPr>
            <a:r>
              <a:rPr lang="en-US" altLang="ja-JP" sz="1000">
                <a:solidFill>
                  <a:srgbClr val="DDDDDD"/>
                </a:solidFill>
              </a:rPr>
              <a:t>Department of Computer Science, Graduate School of Information Science and Technology, Osaka University</a:t>
            </a:r>
          </a:p>
        </p:txBody>
      </p:sp>
    </p:spTree>
    <p:extLst>
      <p:ext uri="{BB962C8B-B14F-4D97-AF65-F5344CB8AC3E}">
        <p14:creationId xmlns:p14="http://schemas.microsoft.com/office/powerpoint/2010/main" val="21694162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3" r:id="rId3"/>
    <p:sldLayoutId id="214748367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Lst>
  <p:timing>
    <p:tnLst>
      <p:par>
        <p:cTn id="1" dur="indefinite" restart="never" nodeType="tmRoot"/>
      </p:par>
    </p:tnLst>
  </p:timing>
  <p:hf hdr="0" ftr="0" dt="0"/>
  <p:txStyles>
    <p:titleStyle>
      <a:lvl1pPr algn="l" rtl="0" eaLnBrk="1" fontAlgn="base" hangingPunct="1">
        <a:spcBef>
          <a:spcPct val="0"/>
        </a:spcBef>
        <a:spcAft>
          <a:spcPct val="0"/>
        </a:spcAft>
        <a:defRPr kumimoji="1" sz="36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9512" y="1628800"/>
            <a:ext cx="8856984" cy="1470025"/>
          </a:xfrm>
        </p:spPr>
        <p:txBody>
          <a:bodyPr lIns="0" rIns="0"/>
          <a:lstStyle/>
          <a:p>
            <a:pPr algn="ctr"/>
            <a:r>
              <a:rPr lang="ja-JP" altLang="en-US" dirty="0"/>
              <a:t>業務システム</a:t>
            </a:r>
            <a:r>
              <a:rPr lang="ja-JP" altLang="en-US" dirty="0" smtClean="0"/>
              <a:t>理解のための</a:t>
            </a:r>
            <a:r>
              <a:rPr lang="en-US" altLang="ja-JP" dirty="0" smtClean="0"/>
              <a:t/>
            </a:r>
            <a:br>
              <a:rPr lang="en-US" altLang="ja-JP" dirty="0" smtClean="0"/>
            </a:br>
            <a:r>
              <a:rPr lang="ja-JP" altLang="en-US" dirty="0"/>
              <a:t>外部</a:t>
            </a:r>
            <a:r>
              <a:rPr lang="ja-JP" altLang="en-US" dirty="0" smtClean="0"/>
              <a:t>アクセスに着目したクラスタリング手法</a:t>
            </a:r>
            <a:endParaRPr lang="ja-JP" altLang="ja-JP" sz="3600" dirty="0"/>
          </a:p>
        </p:txBody>
      </p:sp>
      <p:sp>
        <p:nvSpPr>
          <p:cNvPr id="3" name="サブタイトル 2"/>
          <p:cNvSpPr>
            <a:spLocks noGrp="1"/>
          </p:cNvSpPr>
          <p:nvPr>
            <p:ph type="subTitle" idx="1"/>
          </p:nvPr>
        </p:nvSpPr>
        <p:spPr>
          <a:xfrm>
            <a:off x="1331640" y="3212976"/>
            <a:ext cx="6400800" cy="1656184"/>
          </a:xfrm>
        </p:spPr>
        <p:txBody>
          <a:bodyPr/>
          <a:lstStyle/>
          <a:p>
            <a:pPr algn="r"/>
            <a:endParaRPr kumimoji="1" lang="en-US" altLang="ja-JP" baseline="30000" dirty="0" smtClean="0"/>
          </a:p>
          <a:p>
            <a:pPr algn="r"/>
            <a:endParaRPr kumimoji="1" lang="en-US" altLang="ja-JP" baseline="30000" dirty="0"/>
          </a:p>
          <a:p>
            <a:pPr algn="r"/>
            <a:r>
              <a:rPr lang="ja-JP" altLang="en-US" dirty="0"/>
              <a:t>井上研究室</a:t>
            </a:r>
            <a:endParaRPr kumimoji="1" lang="en-US" altLang="ja-JP" dirty="0" smtClean="0"/>
          </a:p>
          <a:p>
            <a:pPr algn="r"/>
            <a:r>
              <a:rPr kumimoji="1" lang="ja-JP" altLang="en-US" dirty="0" smtClean="0"/>
              <a:t>秦野智臣　</a:t>
            </a:r>
            <a:endParaRPr kumimoji="1" lang="ja-JP" altLang="en-US" dirty="0"/>
          </a:p>
        </p:txBody>
      </p:sp>
      <p:sp>
        <p:nvSpPr>
          <p:cNvPr id="4" name="スライド番号プレースホルダー 3"/>
          <p:cNvSpPr>
            <a:spLocks noGrp="1"/>
          </p:cNvSpPr>
          <p:nvPr>
            <p:ph type="sldNum" sz="quarter" idx="4"/>
          </p:nvPr>
        </p:nvSpPr>
        <p:spPr/>
        <p:txBody>
          <a:bodyPr/>
          <a:lstStyle/>
          <a:p>
            <a:fld id="{1D4BE88F-AC79-404B-A366-58BAA02F4B18}" type="slidenum">
              <a:rPr lang="en-US" altLang="ja-JP" smtClean="0">
                <a:solidFill>
                  <a:srgbClr val="000000"/>
                </a:solidFill>
              </a:rPr>
              <a:pPr/>
              <a:t>1</a:t>
            </a:fld>
            <a:endParaRPr lang="en-US" altLang="ja-JP">
              <a:solidFill>
                <a:srgbClr val="000000"/>
              </a:solidFill>
            </a:endParaRPr>
          </a:p>
        </p:txBody>
      </p:sp>
    </p:spTree>
    <p:extLst>
      <p:ext uri="{BB962C8B-B14F-4D97-AF65-F5344CB8AC3E}">
        <p14:creationId xmlns:p14="http://schemas.microsoft.com/office/powerpoint/2010/main" val="6466909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467544" y="1124744"/>
            <a:ext cx="8229600" cy="1268760"/>
          </a:xfrm>
          <a:solidFill>
            <a:schemeClr val="bg1"/>
          </a:solidFill>
        </p:spPr>
        <p:txBody>
          <a:bodyPr/>
          <a:lstStyle/>
          <a:p>
            <a:r>
              <a:rPr lang="ja-JP" altLang="en-US" sz="2400" dirty="0" smtClean="0"/>
              <a:t>関数から外部アクセスと制御文を抽出し，記号で表現する</a:t>
            </a:r>
            <a:endParaRPr lang="en-US" altLang="ja-JP" sz="2400" dirty="0" smtClean="0"/>
          </a:p>
          <a:p>
            <a:r>
              <a:rPr lang="ja-JP" altLang="en-US" sz="2400" dirty="0" smtClean="0"/>
              <a:t>文と外部アクセスの対応は，開発者に定義してもらう</a:t>
            </a:r>
            <a:endParaRPr lang="en-US" altLang="ja-JP" sz="2400" dirty="0" smtClean="0"/>
          </a:p>
          <a:p>
            <a:r>
              <a:rPr lang="ja-JP" altLang="en-US" sz="2400" dirty="0"/>
              <a:t>外部</a:t>
            </a:r>
            <a:r>
              <a:rPr lang="ja-JP" altLang="en-US" sz="2400" dirty="0" smtClean="0"/>
              <a:t>アクセスは単一レコードか複数レコードかを区別する</a:t>
            </a:r>
            <a:endParaRPr lang="en-US" altLang="ja-JP" sz="2400" dirty="0" smtClean="0"/>
          </a:p>
        </p:txBody>
      </p:sp>
      <p:sp>
        <p:nvSpPr>
          <p:cNvPr id="2" name="タイトル 1"/>
          <p:cNvSpPr>
            <a:spLocks noGrp="1"/>
          </p:cNvSpPr>
          <p:nvPr>
            <p:ph type="title"/>
          </p:nvPr>
        </p:nvSpPr>
        <p:spPr>
          <a:xfrm>
            <a:off x="457200" y="274638"/>
            <a:ext cx="8218488" cy="850106"/>
          </a:xfrm>
        </p:spPr>
        <p:txBody>
          <a:bodyPr/>
          <a:lstStyle/>
          <a:p>
            <a:r>
              <a:rPr lang="en-US" altLang="ja-JP" dirty="0"/>
              <a:t>Step 1</a:t>
            </a:r>
            <a:r>
              <a:rPr lang="ja-JP" altLang="en-US" dirty="0"/>
              <a:t>：外部アクセスと制御文の抽出</a:t>
            </a:r>
            <a:endParaRPr kumimoji="1" lang="ja-JP" altLang="en-US" dirty="0"/>
          </a:p>
        </p:txBody>
      </p:sp>
      <p:sp>
        <p:nvSpPr>
          <p:cNvPr id="3" name="スライド番号プレースホルダー 2"/>
          <p:cNvSpPr>
            <a:spLocks noGrp="1"/>
          </p:cNvSpPr>
          <p:nvPr>
            <p:ph type="sldNum" sz="quarter" idx="12"/>
          </p:nvPr>
        </p:nvSpPr>
        <p:spPr/>
        <p:txBody>
          <a:bodyPr/>
          <a:lstStyle/>
          <a:p>
            <a:pPr fontAlgn="base">
              <a:spcBef>
                <a:spcPct val="0"/>
              </a:spcBef>
              <a:spcAft>
                <a:spcPct val="0"/>
              </a:spcAft>
            </a:pPr>
            <a:fld id="{7D5496B1-25AB-42E4-9FB2-6D8F98E71759}" type="slidenum">
              <a:rPr lang="en-US" altLang="ja-JP" smtClean="0">
                <a:solidFill>
                  <a:srgbClr val="000000"/>
                </a:solidFill>
              </a:rPr>
              <a:pPr fontAlgn="base">
                <a:spcBef>
                  <a:spcPct val="0"/>
                </a:spcBef>
                <a:spcAft>
                  <a:spcPct val="0"/>
                </a:spcAft>
              </a:pPr>
              <a:t>10</a:t>
            </a:fld>
            <a:endParaRPr lang="en-US" altLang="ja-JP">
              <a:solidFill>
                <a:srgbClr val="000000"/>
              </a:solidFill>
            </a:endParaRPr>
          </a:p>
        </p:txBody>
      </p:sp>
      <p:graphicFrame>
        <p:nvGraphicFramePr>
          <p:cNvPr id="8" name="表 7"/>
          <p:cNvGraphicFramePr>
            <a:graphicFrameLocks noGrp="1"/>
          </p:cNvGraphicFramePr>
          <p:nvPr>
            <p:extLst>
              <p:ext uri="{D42A27DB-BD31-4B8C-83A1-F6EECF244321}">
                <p14:modId xmlns:p14="http://schemas.microsoft.com/office/powerpoint/2010/main" val="4156518993"/>
              </p:ext>
            </p:extLst>
          </p:nvPr>
        </p:nvGraphicFramePr>
        <p:xfrm>
          <a:off x="705583" y="2634952"/>
          <a:ext cx="5882641" cy="3962400"/>
        </p:xfrm>
        <a:graphic>
          <a:graphicData uri="http://schemas.openxmlformats.org/drawingml/2006/table">
            <a:tbl>
              <a:tblPr firstRow="1" bandRow="1">
                <a:tableStyleId>{21E4AEA4-8DFA-4A89-87EB-49C32662AFE0}</a:tableStyleId>
              </a:tblPr>
              <a:tblGrid>
                <a:gridCol w="1971993"/>
                <a:gridCol w="2837180"/>
                <a:gridCol w="1073468"/>
              </a:tblGrid>
              <a:tr h="374442">
                <a:tc>
                  <a:txBody>
                    <a:bodyPr/>
                    <a:lstStyle/>
                    <a:p>
                      <a:r>
                        <a:rPr kumimoji="1" lang="ja-JP" altLang="en-US" sz="2000" dirty="0" smtClean="0"/>
                        <a:t>カテゴリ</a:t>
                      </a:r>
                      <a:endParaRPr kumimoji="1" lang="ja-JP" altLang="en-US" sz="2000" dirty="0"/>
                    </a:p>
                  </a:txBody>
                  <a:tcPr/>
                </a:tc>
                <a:tc>
                  <a:txBody>
                    <a:bodyPr/>
                    <a:lstStyle/>
                    <a:p>
                      <a:r>
                        <a:rPr kumimoji="1" lang="ja-JP" altLang="en-US" sz="2000" dirty="0" smtClean="0"/>
                        <a:t>文</a:t>
                      </a:r>
                      <a:endParaRPr kumimoji="1" lang="ja-JP" altLang="en-US" sz="2000" dirty="0"/>
                    </a:p>
                  </a:txBody>
                  <a:tcPr/>
                </a:tc>
                <a:tc>
                  <a:txBody>
                    <a:bodyPr/>
                    <a:lstStyle/>
                    <a:p>
                      <a:r>
                        <a:rPr kumimoji="1" lang="ja-JP" altLang="en-US" sz="2000" dirty="0" smtClean="0"/>
                        <a:t>記号</a:t>
                      </a:r>
                      <a:endParaRPr kumimoji="1" lang="ja-JP" altLang="en-US" sz="2000" dirty="0"/>
                    </a:p>
                  </a:txBody>
                  <a:tcPr/>
                </a:tc>
              </a:tr>
              <a:tr h="374442">
                <a:tc rowSpan="4">
                  <a:txBody>
                    <a:bodyPr/>
                    <a:lstStyle/>
                    <a:p>
                      <a:r>
                        <a:rPr kumimoji="1" lang="en-US" altLang="ja-JP" sz="2000" dirty="0" smtClean="0"/>
                        <a:t>SQL</a:t>
                      </a:r>
                      <a:r>
                        <a:rPr kumimoji="1" lang="ja-JP" altLang="en-US" sz="2000" dirty="0" smtClean="0"/>
                        <a:t>文の実行</a:t>
                      </a:r>
                      <a:endParaRPr kumimoji="1" lang="ja-JP" altLang="en-US" sz="2000" dirty="0"/>
                    </a:p>
                  </a:txBody>
                  <a:tcPr/>
                </a:tc>
                <a:tc>
                  <a:txBody>
                    <a:bodyPr/>
                    <a:lstStyle/>
                    <a:p>
                      <a:r>
                        <a:rPr kumimoji="1" lang="en-US" altLang="ja-JP" sz="2000" dirty="0" smtClean="0"/>
                        <a:t>SELECT</a:t>
                      </a:r>
                      <a:r>
                        <a:rPr kumimoji="1" lang="ja-JP" altLang="en-US" sz="2000" dirty="0" smtClean="0"/>
                        <a:t>文の実行</a:t>
                      </a:r>
                      <a:endParaRPr kumimoji="1" lang="ja-JP" altLang="en-US" sz="2000" dirty="0"/>
                    </a:p>
                  </a:txBody>
                  <a:tcPr/>
                </a:tc>
                <a:tc>
                  <a:txBody>
                    <a:bodyPr/>
                    <a:lstStyle/>
                    <a:p>
                      <a:r>
                        <a:rPr kumimoji="1" lang="en-US" altLang="ja-JP" sz="2000" dirty="0" err="1" smtClean="0">
                          <a:latin typeface="+mn-ea"/>
                          <a:ea typeface="+mn-ea"/>
                        </a:rPr>
                        <a:t>Ss</a:t>
                      </a:r>
                      <a:r>
                        <a:rPr kumimoji="1" lang="en-US" altLang="ja-JP" sz="2000" dirty="0" smtClean="0">
                          <a:latin typeface="+mn-ea"/>
                          <a:ea typeface="+mn-ea"/>
                        </a:rPr>
                        <a:t>, Sm</a:t>
                      </a:r>
                      <a:endParaRPr kumimoji="1" lang="ja-JP" altLang="en-US" sz="2000" dirty="0">
                        <a:latin typeface="+mn-ea"/>
                        <a:ea typeface="+mn-ea"/>
                      </a:endParaRPr>
                    </a:p>
                  </a:txBody>
                  <a:tcPr/>
                </a:tc>
              </a:tr>
              <a:tr h="374442">
                <a:tc vMerge="1">
                  <a:txBody>
                    <a:bodyPr/>
                    <a:lstStyle/>
                    <a:p>
                      <a:endParaRPr kumimoji="1" lang="ja-JP" altLang="en-US" sz="2400" dirty="0"/>
                    </a:p>
                  </a:txBody>
                  <a:tcPr/>
                </a:tc>
                <a:tc>
                  <a:txBody>
                    <a:bodyPr/>
                    <a:lstStyle/>
                    <a:p>
                      <a:r>
                        <a:rPr kumimoji="1" lang="en-US" altLang="ja-JP" sz="2000" dirty="0" smtClean="0"/>
                        <a:t>INSERT</a:t>
                      </a:r>
                      <a:r>
                        <a:rPr kumimoji="1" lang="ja-JP" altLang="en-US" sz="2000" dirty="0" smtClean="0"/>
                        <a:t>文の実行</a:t>
                      </a:r>
                      <a:endParaRPr kumimoji="1" lang="ja-JP" altLang="en-US" sz="2000" dirty="0"/>
                    </a:p>
                  </a:txBody>
                  <a:tcPr/>
                </a:tc>
                <a:tc>
                  <a:txBody>
                    <a:bodyPr/>
                    <a:lstStyle/>
                    <a:p>
                      <a:r>
                        <a:rPr kumimoji="1" lang="en-US" altLang="ja-JP" sz="2000" dirty="0" smtClean="0">
                          <a:latin typeface="+mn-ea"/>
                          <a:ea typeface="+mn-ea"/>
                        </a:rPr>
                        <a:t>Is, </a:t>
                      </a:r>
                      <a:r>
                        <a:rPr kumimoji="1" lang="en-US" altLang="ja-JP" sz="2000" dirty="0" err="1" smtClean="0">
                          <a:latin typeface="+mn-ea"/>
                          <a:ea typeface="+mn-ea"/>
                        </a:rPr>
                        <a:t>Im</a:t>
                      </a:r>
                      <a:endParaRPr kumimoji="1" lang="ja-JP" altLang="en-US" sz="2000" dirty="0">
                        <a:latin typeface="+mn-ea"/>
                        <a:ea typeface="+mn-ea"/>
                      </a:endParaRPr>
                    </a:p>
                  </a:txBody>
                  <a:tcPr/>
                </a:tc>
              </a:tr>
              <a:tr h="374442">
                <a:tc vMerge="1">
                  <a:txBody>
                    <a:bodyPr/>
                    <a:lstStyle/>
                    <a:p>
                      <a:endParaRPr kumimoji="1" lang="ja-JP" altLang="en-US" sz="2400" dirty="0"/>
                    </a:p>
                  </a:txBody>
                  <a:tcPr/>
                </a:tc>
                <a:tc>
                  <a:txBody>
                    <a:bodyPr/>
                    <a:lstStyle/>
                    <a:p>
                      <a:r>
                        <a:rPr kumimoji="1" lang="en-US" altLang="ja-JP" sz="2000" dirty="0" smtClean="0"/>
                        <a:t>UPDATE</a:t>
                      </a:r>
                      <a:r>
                        <a:rPr kumimoji="1" lang="ja-JP" altLang="en-US" sz="2000" dirty="0" smtClean="0"/>
                        <a:t>文の実行</a:t>
                      </a:r>
                      <a:endParaRPr kumimoji="1" lang="ja-JP" altLang="en-US" sz="2000" dirty="0"/>
                    </a:p>
                  </a:txBody>
                  <a:tcPr/>
                </a:tc>
                <a:tc>
                  <a:txBody>
                    <a:bodyPr/>
                    <a:lstStyle/>
                    <a:p>
                      <a:r>
                        <a:rPr kumimoji="1" lang="en-US" altLang="ja-JP" sz="2000" dirty="0" smtClean="0">
                          <a:latin typeface="+mn-ea"/>
                          <a:ea typeface="+mn-ea"/>
                        </a:rPr>
                        <a:t>Us, Um</a:t>
                      </a:r>
                      <a:endParaRPr kumimoji="1" lang="ja-JP" altLang="en-US" sz="2000" dirty="0">
                        <a:latin typeface="+mn-ea"/>
                        <a:ea typeface="+mn-ea"/>
                      </a:endParaRPr>
                    </a:p>
                  </a:txBody>
                  <a:tcPr/>
                </a:tc>
              </a:tr>
              <a:tr h="374442">
                <a:tc vMerge="1">
                  <a:txBody>
                    <a:bodyPr/>
                    <a:lstStyle/>
                    <a:p>
                      <a:endParaRPr kumimoji="1" lang="ja-JP" altLang="en-US" sz="2400" dirty="0"/>
                    </a:p>
                  </a:txBody>
                  <a:tcPr/>
                </a:tc>
                <a:tc>
                  <a:txBody>
                    <a:bodyPr/>
                    <a:lstStyle/>
                    <a:p>
                      <a:r>
                        <a:rPr kumimoji="1" lang="en-US" altLang="ja-JP" sz="2000" dirty="0" smtClean="0"/>
                        <a:t>DELETE</a:t>
                      </a:r>
                      <a:r>
                        <a:rPr kumimoji="1" lang="ja-JP" altLang="en-US" sz="2000" dirty="0" smtClean="0"/>
                        <a:t>文の実行</a:t>
                      </a:r>
                      <a:endParaRPr kumimoji="1" lang="ja-JP" altLang="en-US" sz="2000" dirty="0"/>
                    </a:p>
                  </a:txBody>
                  <a:tcPr/>
                </a:tc>
                <a:tc>
                  <a:txBody>
                    <a:bodyPr/>
                    <a:lstStyle/>
                    <a:p>
                      <a:r>
                        <a:rPr kumimoji="1" lang="en-US" altLang="ja-JP" sz="2000" dirty="0" smtClean="0">
                          <a:latin typeface="+mn-ea"/>
                          <a:ea typeface="+mn-ea"/>
                        </a:rPr>
                        <a:t>Ds, </a:t>
                      </a:r>
                      <a:r>
                        <a:rPr kumimoji="1" lang="en-US" altLang="ja-JP" sz="2000" dirty="0" err="1" smtClean="0">
                          <a:latin typeface="+mn-ea"/>
                          <a:ea typeface="+mn-ea"/>
                        </a:rPr>
                        <a:t>Dm</a:t>
                      </a:r>
                      <a:endParaRPr kumimoji="1" lang="ja-JP" altLang="en-US" sz="2000" dirty="0">
                        <a:latin typeface="+mn-ea"/>
                        <a:ea typeface="+mn-ea"/>
                      </a:endParaRPr>
                    </a:p>
                  </a:txBody>
                  <a:tcPr/>
                </a:tc>
              </a:tr>
              <a:tr h="374442">
                <a:tc rowSpan="2">
                  <a:txBody>
                    <a:bodyPr/>
                    <a:lstStyle/>
                    <a:p>
                      <a:r>
                        <a:rPr kumimoji="1" lang="ja-JP" altLang="en-US" sz="2000" dirty="0" smtClean="0"/>
                        <a:t>画面との入出力</a:t>
                      </a:r>
                      <a:endParaRPr kumimoji="1" lang="ja-JP" altLang="en-US" sz="2000" dirty="0"/>
                    </a:p>
                  </a:txBody>
                  <a:tcPr/>
                </a:tc>
                <a:tc>
                  <a:txBody>
                    <a:bodyPr/>
                    <a:lstStyle/>
                    <a:p>
                      <a:r>
                        <a:rPr kumimoji="1" lang="ja-JP" altLang="en-US" sz="2000" dirty="0" smtClean="0"/>
                        <a:t>画面からの読み込み</a:t>
                      </a:r>
                      <a:endParaRPr kumimoji="1" lang="ja-JP" altLang="en-US" sz="2000" dirty="0"/>
                    </a:p>
                  </a:txBody>
                  <a:tcPr/>
                </a:tc>
                <a:tc>
                  <a:txBody>
                    <a:bodyPr/>
                    <a:lstStyle/>
                    <a:p>
                      <a:r>
                        <a:rPr kumimoji="1" lang="en-US" altLang="ja-JP" sz="2000" dirty="0" err="1" smtClean="0">
                          <a:latin typeface="+mn-ea"/>
                          <a:ea typeface="+mn-ea"/>
                        </a:rPr>
                        <a:t>Rs</a:t>
                      </a:r>
                      <a:r>
                        <a:rPr kumimoji="1" lang="en-US" altLang="ja-JP" sz="2000" dirty="0" smtClean="0">
                          <a:latin typeface="+mn-ea"/>
                          <a:ea typeface="+mn-ea"/>
                        </a:rPr>
                        <a:t>, Rm</a:t>
                      </a:r>
                      <a:endParaRPr kumimoji="1" lang="ja-JP" altLang="en-US" sz="2000" dirty="0">
                        <a:latin typeface="+mn-ea"/>
                        <a:ea typeface="+mn-ea"/>
                      </a:endParaRPr>
                    </a:p>
                  </a:txBody>
                  <a:tcPr/>
                </a:tc>
              </a:tr>
              <a:tr h="374442">
                <a:tc vMerge="1">
                  <a:txBody>
                    <a:bodyPr/>
                    <a:lstStyle/>
                    <a:p>
                      <a:endParaRPr kumimoji="1" lang="ja-JP" altLang="en-US" sz="2400" dirty="0"/>
                    </a:p>
                  </a:txBody>
                  <a:tcPr/>
                </a:tc>
                <a:tc>
                  <a:txBody>
                    <a:bodyPr/>
                    <a:lstStyle/>
                    <a:p>
                      <a:r>
                        <a:rPr kumimoji="1" lang="ja-JP" altLang="en-US" sz="2000" dirty="0" smtClean="0"/>
                        <a:t>画面への書き込み</a:t>
                      </a:r>
                      <a:endParaRPr kumimoji="1" lang="ja-JP" altLang="en-US" sz="2000" dirty="0"/>
                    </a:p>
                  </a:txBody>
                  <a:tcPr/>
                </a:tc>
                <a:tc>
                  <a:txBody>
                    <a:bodyPr/>
                    <a:lstStyle/>
                    <a:p>
                      <a:r>
                        <a:rPr kumimoji="1" lang="en-US" altLang="ja-JP" sz="2000" dirty="0" err="1" smtClean="0">
                          <a:latin typeface="+mn-ea"/>
                          <a:ea typeface="+mn-ea"/>
                        </a:rPr>
                        <a:t>Ws</a:t>
                      </a:r>
                      <a:r>
                        <a:rPr kumimoji="1" lang="en-US" altLang="ja-JP" sz="2000" dirty="0" smtClean="0">
                          <a:latin typeface="+mn-ea"/>
                          <a:ea typeface="+mn-ea"/>
                        </a:rPr>
                        <a:t>, </a:t>
                      </a:r>
                      <a:r>
                        <a:rPr kumimoji="1" lang="en-US" altLang="ja-JP" sz="2000" dirty="0" err="1" smtClean="0">
                          <a:latin typeface="+mn-ea"/>
                          <a:ea typeface="+mn-ea"/>
                        </a:rPr>
                        <a:t>Wm</a:t>
                      </a:r>
                      <a:endParaRPr kumimoji="1" lang="ja-JP" altLang="en-US" sz="2000" dirty="0">
                        <a:latin typeface="+mn-ea"/>
                        <a:ea typeface="+mn-ea"/>
                      </a:endParaRPr>
                    </a:p>
                  </a:txBody>
                  <a:tcPr/>
                </a:tc>
              </a:tr>
              <a:tr h="374442">
                <a:tc rowSpan="3">
                  <a:txBody>
                    <a:bodyPr/>
                    <a:lstStyle/>
                    <a:p>
                      <a:r>
                        <a:rPr kumimoji="1" lang="ja-JP" altLang="en-US" sz="2000" dirty="0" smtClean="0"/>
                        <a:t>制御文</a:t>
                      </a:r>
                      <a:endParaRPr kumimoji="1" lang="ja-JP" altLang="en-US" sz="2000" dirty="0"/>
                    </a:p>
                  </a:txBody>
                  <a:tcPr/>
                </a:tc>
                <a:tc>
                  <a:txBody>
                    <a:bodyPr/>
                    <a:lstStyle/>
                    <a:p>
                      <a:r>
                        <a:rPr kumimoji="1" lang="en-US" altLang="ja-JP" sz="2000" dirty="0" smtClean="0"/>
                        <a:t>If </a:t>
                      </a:r>
                      <a:r>
                        <a:rPr kumimoji="1" lang="ja-JP" altLang="en-US" sz="2000" dirty="0" smtClean="0"/>
                        <a:t>文</a:t>
                      </a:r>
                      <a:r>
                        <a:rPr kumimoji="1" lang="ja-JP" altLang="en-US" sz="2000" baseline="0" dirty="0" smtClean="0"/>
                        <a:t>の開始，終了</a:t>
                      </a:r>
                      <a:endParaRPr kumimoji="1" lang="ja-JP" altLang="en-US" sz="2000" dirty="0"/>
                    </a:p>
                  </a:txBody>
                  <a:tcPr/>
                </a:tc>
                <a:tc>
                  <a:txBody>
                    <a:bodyPr/>
                    <a:lstStyle/>
                    <a:p>
                      <a:r>
                        <a:rPr kumimoji="1" lang="en-US" altLang="ja-JP" sz="2000" dirty="0" smtClean="0">
                          <a:latin typeface="+mn-ea"/>
                          <a:ea typeface="+mn-ea"/>
                        </a:rPr>
                        <a:t>If, If}</a:t>
                      </a:r>
                      <a:endParaRPr kumimoji="1" lang="ja-JP" altLang="en-US" sz="2000" dirty="0">
                        <a:latin typeface="+mn-ea"/>
                        <a:ea typeface="+mn-ea"/>
                      </a:endParaRPr>
                    </a:p>
                  </a:txBody>
                  <a:tcPr/>
                </a:tc>
              </a:tr>
              <a:tr h="374442">
                <a:tc vMerge="1">
                  <a:txBody>
                    <a:bodyPr/>
                    <a:lstStyle/>
                    <a:p>
                      <a:endParaRPr kumimoji="1" lang="ja-JP" altLang="en-US" sz="2400" dirty="0"/>
                    </a:p>
                  </a:txBody>
                  <a:tcPr/>
                </a:tc>
                <a:tc>
                  <a:txBody>
                    <a:bodyPr/>
                    <a:lstStyle/>
                    <a:p>
                      <a:r>
                        <a:rPr kumimoji="1" lang="en-US" altLang="ja-JP" sz="2000" dirty="0" smtClean="0"/>
                        <a:t>else</a:t>
                      </a:r>
                      <a:r>
                        <a:rPr kumimoji="1" lang="en-US" altLang="ja-JP" sz="2000" baseline="0" dirty="0" smtClean="0"/>
                        <a:t> </a:t>
                      </a:r>
                      <a:r>
                        <a:rPr kumimoji="1" lang="ja-JP" altLang="en-US" sz="2000" baseline="0" dirty="0" smtClean="0"/>
                        <a:t>節の開始</a:t>
                      </a:r>
                      <a:endParaRPr kumimoji="1" lang="ja-JP" altLang="en-US" sz="2000" dirty="0"/>
                    </a:p>
                  </a:txBody>
                  <a:tcPr/>
                </a:tc>
                <a:tc>
                  <a:txBody>
                    <a:bodyPr/>
                    <a:lstStyle/>
                    <a:p>
                      <a:r>
                        <a:rPr kumimoji="1" lang="en-US" altLang="ja-JP" sz="2000" dirty="0" smtClean="0">
                          <a:latin typeface="+mn-ea"/>
                          <a:ea typeface="+mn-ea"/>
                        </a:rPr>
                        <a:t>E</a:t>
                      </a:r>
                      <a:endParaRPr kumimoji="1" lang="ja-JP" altLang="en-US" sz="2000" dirty="0">
                        <a:latin typeface="+mn-ea"/>
                        <a:ea typeface="+mn-ea"/>
                      </a:endParaRPr>
                    </a:p>
                  </a:txBody>
                  <a:tcPr/>
                </a:tc>
              </a:tr>
              <a:tr h="374442">
                <a:tc vMerge="1">
                  <a:txBody>
                    <a:bodyPr/>
                    <a:lstStyle/>
                    <a:p>
                      <a:endParaRPr kumimoji="1" lang="ja-JP" altLang="en-US" sz="2400" dirty="0"/>
                    </a:p>
                  </a:txBody>
                  <a:tcPr/>
                </a:tc>
                <a:tc>
                  <a:txBody>
                    <a:bodyPr/>
                    <a:lstStyle/>
                    <a:p>
                      <a:r>
                        <a:rPr kumimoji="1" lang="ja-JP" altLang="en-US" sz="2000" dirty="0" smtClean="0"/>
                        <a:t>繰り返し文の開始，終了</a:t>
                      </a:r>
                      <a:endParaRPr kumimoji="1" lang="ja-JP" altLang="en-US" sz="2000" dirty="0"/>
                    </a:p>
                  </a:txBody>
                  <a:tcPr/>
                </a:tc>
                <a:tc>
                  <a:txBody>
                    <a:bodyPr/>
                    <a:lstStyle/>
                    <a:p>
                      <a:r>
                        <a:rPr kumimoji="1" lang="en-US" altLang="ja-JP" sz="2000" dirty="0" smtClean="0">
                          <a:latin typeface="+mn-ea"/>
                          <a:ea typeface="+mn-ea"/>
                        </a:rPr>
                        <a:t>L, L}</a:t>
                      </a:r>
                      <a:endParaRPr kumimoji="1" lang="ja-JP" altLang="en-US" sz="2000" dirty="0">
                        <a:latin typeface="+mn-ea"/>
                        <a:ea typeface="+mn-ea"/>
                      </a:endParaRPr>
                    </a:p>
                  </a:txBody>
                  <a:tcPr/>
                </a:tc>
              </a:tr>
            </a:tbl>
          </a:graphicData>
        </a:graphic>
      </p:graphicFrame>
      <p:sp>
        <p:nvSpPr>
          <p:cNvPr id="4" name="テキスト ボックス 3"/>
          <p:cNvSpPr txBox="1"/>
          <p:nvPr/>
        </p:nvSpPr>
        <p:spPr>
          <a:xfrm>
            <a:off x="6732240" y="2895097"/>
            <a:ext cx="1890261" cy="707886"/>
          </a:xfrm>
          <a:prstGeom prst="rect">
            <a:avLst/>
          </a:prstGeom>
          <a:noFill/>
        </p:spPr>
        <p:txBody>
          <a:bodyPr wrap="none" rtlCol="0">
            <a:spAutoFit/>
          </a:bodyPr>
          <a:lstStyle/>
          <a:p>
            <a:r>
              <a:rPr kumimoji="1" lang="en-US" altLang="ja-JP" sz="2000" dirty="0" smtClean="0"/>
              <a:t>s </a:t>
            </a:r>
            <a:r>
              <a:rPr kumimoji="1" lang="ja-JP" altLang="en-US" sz="2000" dirty="0" smtClean="0"/>
              <a:t>：単一レコード</a:t>
            </a:r>
            <a:endParaRPr kumimoji="1" lang="en-US" altLang="ja-JP" sz="2000" dirty="0" smtClean="0"/>
          </a:p>
          <a:p>
            <a:r>
              <a:rPr lang="en-US" altLang="ja-JP" sz="2000" dirty="0" smtClean="0"/>
              <a:t>m</a:t>
            </a:r>
            <a:r>
              <a:rPr lang="ja-JP" altLang="en-US" sz="2000" dirty="0" smtClean="0"/>
              <a:t>：複数レコード</a:t>
            </a:r>
            <a:endParaRPr kumimoji="1" lang="ja-JP" altLang="en-US" sz="2000" dirty="0"/>
          </a:p>
        </p:txBody>
      </p:sp>
    </p:spTree>
    <p:extLst>
      <p:ext uri="{BB962C8B-B14F-4D97-AF65-F5344CB8AC3E}">
        <p14:creationId xmlns:p14="http://schemas.microsoft.com/office/powerpoint/2010/main" val="20724767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例：外部アクセスと制御文の抽出</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11</a:t>
            </a:fld>
            <a:endParaRPr lang="en-US" altLang="ja-JP">
              <a:solidFill>
                <a:srgbClr val="000000"/>
              </a:solidFill>
            </a:endParaRPr>
          </a:p>
        </p:txBody>
      </p:sp>
      <p:grpSp>
        <p:nvGrpSpPr>
          <p:cNvPr id="47" name="グループ化 46"/>
          <p:cNvGrpSpPr/>
          <p:nvPr/>
        </p:nvGrpSpPr>
        <p:grpSpPr>
          <a:xfrm>
            <a:off x="-36511" y="1267013"/>
            <a:ext cx="5040559" cy="3170099"/>
            <a:chOff x="408880" y="1668864"/>
            <a:chExt cx="5174807" cy="3170099"/>
          </a:xfrm>
        </p:grpSpPr>
        <p:sp>
          <p:nvSpPr>
            <p:cNvPr id="7" name="テキスト ボックス 6"/>
            <p:cNvSpPr txBox="1"/>
            <p:nvPr/>
          </p:nvSpPr>
          <p:spPr>
            <a:xfrm>
              <a:off x="827584" y="1668864"/>
              <a:ext cx="4756103" cy="3170099"/>
            </a:xfrm>
            <a:prstGeom prst="rect">
              <a:avLst/>
            </a:prstGeom>
            <a:noFill/>
            <a:ln w="15875">
              <a:solidFill>
                <a:sysClr val="windowText" lastClr="000000"/>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1" i="0" u="none" strike="noStrike" kern="0" cap="none" spc="0" normalizeH="0" baseline="0" noProof="0" dirty="0" smtClean="0">
                  <a:ln>
                    <a:noFill/>
                  </a:ln>
                  <a:solidFill>
                    <a:srgbClr val="00007F"/>
                  </a:solidFill>
                  <a:effectLst/>
                  <a:uLnTx/>
                  <a:uFillTx/>
                  <a:latin typeface="Verdana"/>
                </a:rPr>
                <a:t>void</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0" i="0" u="none" strike="noStrike" kern="0" cap="none" spc="0" normalizeH="0" baseline="0" noProof="0" dirty="0" smtClean="0">
                  <a:ln>
                    <a:noFill/>
                  </a:ln>
                  <a:solidFill>
                    <a:srgbClr val="000000"/>
                  </a:solidFill>
                  <a:effectLst/>
                  <a:uLnTx/>
                  <a:uFillTx/>
                  <a:latin typeface="Verdana"/>
                </a:rPr>
                <a:t>method01</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000000"/>
                  </a:solidFill>
                  <a:effectLst/>
                  <a:uLnTx/>
                  <a:uFillTx/>
                  <a:latin typeface="Verdana"/>
                </a:rPr>
                <a:t>Dao001</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kern="0" dirty="0" smtClean="0">
                  <a:solidFill>
                    <a:srgbClr val="000000"/>
                  </a:solidFill>
                  <a:latin typeface="Verdana"/>
                </a:rPr>
                <a:t>dao001</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kern="0" dirty="0" smtClean="0">
                  <a:solidFill>
                    <a:srgbClr val="000000"/>
                  </a:solidFill>
                  <a:latin typeface="Verdana"/>
                </a:rPr>
                <a:t>Dao002</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0" i="0" u="none" strike="noStrike" kern="0" cap="none" spc="0" normalizeH="0" baseline="0" noProof="0" dirty="0" smtClean="0">
                  <a:ln>
                    <a:noFill/>
                  </a:ln>
                  <a:solidFill>
                    <a:srgbClr val="000000"/>
                  </a:solidFill>
                  <a:effectLst/>
                  <a:uLnTx/>
                  <a:uFillTx/>
                  <a:latin typeface="Verdana"/>
                </a:rPr>
                <a:t>dao002</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0" i="0" u="none" strike="noStrike" kern="0" cap="none" spc="0" normalizeH="0" baseline="0" noProof="0" dirty="0" smtClean="0">
                  <a:ln>
                    <a:noFill/>
                  </a:ln>
                  <a:solidFill>
                    <a:srgbClr val="000000"/>
                  </a:solidFill>
                  <a:effectLst/>
                  <a:uLnTx/>
                  <a:uFillTx/>
                  <a:latin typeface="Verdana"/>
                </a:rPr>
                <a:t>Vo</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0" i="0" u="none" strike="noStrike" kern="0" cap="none" spc="0" normalizeH="0" baseline="0" noProof="0" dirty="0" err="1" smtClean="0">
                  <a:ln>
                    <a:noFill/>
                  </a:ln>
                  <a:solidFill>
                    <a:srgbClr val="000000"/>
                  </a:solidFill>
                  <a:effectLst/>
                  <a:uLnTx/>
                  <a:uFillTx/>
                  <a:latin typeface="Verdana"/>
                </a:rPr>
                <a:t>vo</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00"/>
                  </a:solidFill>
                  <a:effectLst/>
                  <a:uLnTx/>
                  <a:uFillTx/>
                  <a:latin typeface="Verdana"/>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noProof="0" dirty="0" smtClean="0">
                  <a:ln>
                    <a:noFill/>
                  </a:ln>
                  <a:solidFill>
                    <a:srgbClr val="000000"/>
                  </a:solidFill>
                  <a:effectLst/>
                  <a:uLnTx/>
                  <a:uFillTx/>
                  <a:latin typeface="Verdana"/>
                </a:rPr>
                <a:t>   </a:t>
              </a:r>
              <a:r>
                <a:rPr kumimoji="0" lang="en-US" altLang="ja-JP" sz="2000" b="0" i="0" u="none" strike="noStrike" kern="0" cap="none" spc="0" normalizeH="0" baseline="0" noProof="0" dirty="0" smtClean="0">
                  <a:ln>
                    <a:noFill/>
                  </a:ln>
                  <a:solidFill>
                    <a:srgbClr val="000000"/>
                  </a:solidFill>
                  <a:effectLst/>
                  <a:uLnTx/>
                  <a:uFillTx/>
                  <a:latin typeface="Verdana"/>
                </a:rPr>
                <a:t>String</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0" i="0" u="none" strike="noStrike" kern="0" cap="none" spc="0" normalizeH="0" baseline="0" noProof="0" dirty="0" smtClean="0">
                  <a:ln>
                    <a:noFill/>
                  </a:ln>
                  <a:solidFill>
                    <a:srgbClr val="000000"/>
                  </a:solidFill>
                  <a:effectLst/>
                  <a:uLnTx/>
                  <a:uFillTx/>
                  <a:latin typeface="Verdana"/>
                </a:rPr>
                <a:t>array</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0" i="0" u="none" strike="noStrike" kern="0" cap="none" spc="0" normalizeH="0" baseline="0" noProof="0" dirty="0" err="1" smtClean="0">
                  <a:ln>
                    <a:noFill/>
                  </a:ln>
                  <a:solidFill>
                    <a:srgbClr val="000000"/>
                  </a:solidFill>
                  <a:effectLst/>
                  <a:uLnTx/>
                  <a:uFillTx/>
                  <a:latin typeface="Verdana"/>
                </a:rPr>
                <a:t>vo</a:t>
              </a:r>
              <a:r>
                <a:rPr kumimoji="0" lang="en-US" altLang="ja-JP" sz="2000" b="1" i="0" u="none" strike="noStrike" kern="0" cap="none" spc="0" normalizeH="0" baseline="0" noProof="0" dirty="0" err="1" smtClean="0">
                  <a:ln>
                    <a:noFill/>
                  </a:ln>
                  <a:solidFill>
                    <a:srgbClr val="000000"/>
                  </a:solidFill>
                  <a:effectLst/>
                  <a:uLnTx/>
                  <a:uFillTx/>
                  <a:latin typeface="Verdana"/>
                </a:rPr>
                <a:t>.</a:t>
              </a:r>
              <a:r>
                <a:rPr kumimoji="0" lang="en-US" altLang="ja-JP" sz="2000" b="0" i="0" u="none" strike="noStrike" kern="0" cap="none" spc="0" normalizeH="0" baseline="0" noProof="0" dirty="0" err="1" smtClean="0">
                  <a:ln>
                    <a:noFill/>
                  </a:ln>
                  <a:solidFill>
                    <a:srgbClr val="FF0000"/>
                  </a:solidFill>
                  <a:effectLst/>
                  <a:uLnTx/>
                  <a:uFillTx/>
                  <a:latin typeface="Verdana"/>
                </a:rPr>
                <a:t>getValue</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7F"/>
                  </a:solidFill>
                  <a:effectLst/>
                  <a:uLnTx/>
                  <a:uFillTx/>
                  <a:latin typeface="Verdana"/>
                </a:rPr>
                <a:t>for</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000000"/>
                  </a:solidFill>
                  <a:effectLst/>
                  <a:uLnTx/>
                  <a:uFillTx/>
                  <a:latin typeface="Verdana"/>
                </a:rPr>
                <a:t>String</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kern="0" dirty="0">
                  <a:solidFill>
                    <a:srgbClr val="000000"/>
                  </a:solidFill>
                  <a:latin typeface="Verdana"/>
                </a:rPr>
                <a:t>s</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0" i="0" u="none" strike="noStrike" kern="0" cap="none" spc="0" normalizeH="0" baseline="0" noProof="0" dirty="0" smtClean="0">
                  <a:ln>
                    <a:noFill/>
                  </a:ln>
                  <a:solidFill>
                    <a:srgbClr val="000000"/>
                  </a:solidFill>
                  <a:effectLst/>
                  <a:uLnTx/>
                  <a:uFillTx/>
                  <a:latin typeface="Verdana"/>
                </a:rPr>
                <a:t>array</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00"/>
                  </a:solidFill>
                  <a:effectLst/>
                  <a:uLnTx/>
                  <a:uFillTx/>
                  <a:latin typeface="Verdana"/>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smtClean="0">
                  <a:ln>
                    <a:noFill/>
                  </a:ln>
                  <a:solidFill>
                    <a:srgbClr val="000000"/>
                  </a:solidFill>
                  <a:effectLst/>
                  <a:uLnTx/>
                  <a:uFillTx/>
                  <a:latin typeface="Verdana"/>
                </a:rPr>
                <a:t>      List</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0" i="0" u="none" strike="noStrike" kern="0" cap="none" spc="0" normalizeH="0" baseline="0" noProof="0" dirty="0" err="1" smtClean="0">
                  <a:ln>
                    <a:noFill/>
                  </a:ln>
                  <a:solidFill>
                    <a:srgbClr val="000000"/>
                  </a:solidFill>
                  <a:effectLst/>
                  <a:uLnTx/>
                  <a:uFillTx/>
                  <a:latin typeface="Verdana"/>
                </a:rPr>
                <a:t>list</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kern="0" dirty="0" smtClean="0">
                  <a:solidFill>
                    <a:srgbClr val="000000"/>
                  </a:solidFill>
                  <a:latin typeface="Verdana"/>
                </a:rPr>
                <a:t>dao001</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FF0000"/>
                  </a:solidFill>
                  <a:effectLst/>
                  <a:uLnTx/>
                  <a:uFillTx/>
                  <a:latin typeface="Verdana"/>
                </a:rPr>
                <a:t>query02</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000000"/>
                  </a:solidFill>
                  <a:effectLst/>
                  <a:uLnTx/>
                  <a:uFillTx/>
                  <a:latin typeface="Verdana"/>
                </a:rPr>
                <a:t>s</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endParaRPr kumimoji="0" lang="en-US" altLang="ja-JP" sz="2000" b="0" i="0" u="none" strike="noStrike" kern="0" cap="none" spc="0" normalizeH="0" baseline="0" noProof="0" dirty="0" smtClean="0">
                <a:ln>
                  <a:noFill/>
                </a:ln>
                <a:solidFill>
                  <a:srgbClr val="007F00"/>
                </a:solidFill>
                <a:effectLst/>
                <a:uLnTx/>
                <a:uFillTx/>
                <a:latin typeface="Verdana"/>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7F"/>
                  </a:solidFill>
                  <a:effectLst/>
                  <a:uLnTx/>
                  <a:uFillTx/>
                  <a:latin typeface="Verdana"/>
                </a:rPr>
                <a:t>if</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kern="0" dirty="0">
                  <a:solidFill>
                    <a:srgbClr val="000000"/>
                  </a:solidFill>
                  <a:latin typeface="Verdana"/>
                </a:rPr>
                <a:t>l</a:t>
              </a:r>
              <a:r>
                <a:rPr kumimoji="0" lang="en-US" altLang="ja-JP" sz="2000" b="0" i="0" u="none" strike="noStrike" kern="0" cap="none" spc="0" normalizeH="0" baseline="0" noProof="0" dirty="0" err="1" smtClean="0">
                  <a:ln>
                    <a:noFill/>
                  </a:ln>
                  <a:solidFill>
                    <a:srgbClr val="000000"/>
                  </a:solidFill>
                  <a:effectLst/>
                  <a:uLnTx/>
                  <a:uFillTx/>
                  <a:latin typeface="Verdana"/>
                </a:rPr>
                <a:t>ist</a:t>
              </a:r>
              <a:r>
                <a:rPr kumimoji="0" lang="en-US" altLang="ja-JP" sz="2000" b="1" i="0" u="none" strike="noStrike" kern="0" cap="none" spc="0" normalizeH="0" baseline="0" noProof="0" dirty="0" err="1" smtClean="0">
                  <a:ln>
                    <a:noFill/>
                  </a:ln>
                  <a:solidFill>
                    <a:srgbClr val="000000"/>
                  </a:solidFill>
                  <a:effectLst/>
                  <a:uLnTx/>
                  <a:uFillTx/>
                  <a:latin typeface="Verdana"/>
                </a:rPr>
                <a:t>.</a:t>
              </a:r>
              <a:r>
                <a:rPr kumimoji="0" lang="en-US" altLang="ja-JP" sz="2000" b="0" i="0" u="none" strike="noStrike" kern="0" cap="none" spc="0" normalizeH="0" baseline="0" noProof="0" dirty="0" err="1" smtClean="0">
                  <a:ln>
                    <a:noFill/>
                  </a:ln>
                  <a:solidFill>
                    <a:srgbClr val="000000"/>
                  </a:solidFill>
                  <a:effectLst/>
                  <a:uLnTx/>
                  <a:uFillTx/>
                  <a:latin typeface="Verdana"/>
                </a:rPr>
                <a:t>isEmpty</a:t>
              </a:r>
              <a:r>
                <a:rPr kumimoji="0" lang="en-US" altLang="ja-JP" sz="2000" b="0" i="0" u="none" strike="noStrike" kern="0" cap="none" spc="0" normalizeH="0" baseline="0" noProof="0" dirty="0" smtClean="0">
                  <a:ln>
                    <a:noFill/>
                  </a:ln>
                  <a:solidFill>
                    <a:srgbClr val="000000"/>
                  </a:solidFill>
                  <a:effectLst/>
                  <a:uLnTx/>
                  <a:uFillTx/>
                  <a:latin typeface="Verdana"/>
                </a:rPr>
                <a:t>()</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00"/>
                  </a:solidFill>
                  <a:effectLst/>
                  <a:uLnTx/>
                  <a:uFillTx/>
                  <a:latin typeface="Verdana"/>
                </a:rPr>
                <a:t>{</a:t>
              </a:r>
            </a:p>
            <a:p>
              <a:pPr lvl="0"/>
              <a:r>
                <a:rPr kumimoji="0" lang="en-US" altLang="ja-JP" sz="2000" b="0" i="0" u="none" strike="noStrike" kern="0" cap="none" spc="0" normalizeH="0" noProof="0" dirty="0" smtClean="0">
                  <a:ln>
                    <a:noFill/>
                  </a:ln>
                  <a:solidFill>
                    <a:srgbClr val="000000"/>
                  </a:solidFill>
                  <a:effectLst/>
                  <a:uLnTx/>
                  <a:uFillTx/>
                  <a:latin typeface="Verdana"/>
                </a:rPr>
                <a:t>         </a:t>
              </a:r>
              <a:r>
                <a:rPr kumimoji="0" lang="en-US" altLang="ja-JP" sz="2000" b="0" i="0" u="none" strike="noStrike" kern="0" cap="none" spc="0" normalizeH="0" baseline="0" noProof="0" dirty="0" smtClean="0">
                  <a:ln>
                    <a:noFill/>
                  </a:ln>
                  <a:solidFill>
                    <a:srgbClr val="000000"/>
                  </a:solidFill>
                  <a:effectLst/>
                  <a:uLnTx/>
                  <a:uFillTx/>
                  <a:latin typeface="Verdana"/>
                </a:rPr>
                <a:t>dao002</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FF0000"/>
                  </a:solidFill>
                  <a:effectLst/>
                  <a:uLnTx/>
                  <a:uFillTx/>
                  <a:latin typeface="Verdana"/>
                </a:rPr>
                <a:t>query11</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000000"/>
                  </a:solidFill>
                  <a:effectLst/>
                  <a:uLnTx/>
                  <a:uFillTx/>
                  <a:latin typeface="Verdana"/>
                </a:rPr>
                <a:t>s</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endParaRPr kumimoji="0" lang="en-US" altLang="ja-JP" sz="2000" b="0" i="0" u="none" strike="noStrike" kern="0" cap="none" spc="0" normalizeH="0" baseline="0" noProof="0" dirty="0" smtClean="0">
                <a:ln>
                  <a:noFill/>
                </a:ln>
                <a:solidFill>
                  <a:srgbClr val="007F00"/>
                </a:solidFill>
                <a:effectLst/>
                <a:uLnTx/>
                <a:uFillTx/>
                <a:latin typeface="Verdana"/>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endParaRPr kumimoji="0" lang="ja-JP" altLang="en-US" sz="2000" b="0" i="0" u="none" strike="noStrike" kern="0" cap="none" spc="0" normalizeH="0" baseline="0" noProof="0" dirty="0" smtClean="0">
                <a:ln>
                  <a:noFill/>
                </a:ln>
                <a:solidFill>
                  <a:srgbClr val="808080"/>
                </a:solidFill>
                <a:effectLst/>
                <a:uLnTx/>
                <a:uFillTx/>
                <a:latin typeface="Verdana"/>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1" i="0" u="none" strike="noStrike" kern="0" cap="none" spc="0" normalizeH="0" baseline="0" noProof="0" dirty="0" smtClean="0">
                  <a:ln>
                    <a:noFill/>
                  </a:ln>
                  <a:solidFill>
                    <a:srgbClr val="000000"/>
                  </a:solidFill>
                  <a:effectLst/>
                  <a:uLnTx/>
                  <a:uFillTx/>
                  <a:latin typeface="Verdana"/>
                </a:rPr>
                <a:t>}</a:t>
              </a:r>
              <a:endParaRPr kumimoji="0" lang="ja-JP" altLang="en-US" sz="2000" b="0" i="0" u="none" strike="noStrike" kern="0" cap="none" spc="0" normalizeH="0" baseline="0" noProof="0" dirty="0" smtClean="0">
                <a:ln>
                  <a:noFill/>
                </a:ln>
                <a:solidFill>
                  <a:prstClr val="black"/>
                </a:solidFill>
                <a:effectLst/>
                <a:uLnTx/>
                <a:uFillTx/>
                <a:latin typeface="Calibri"/>
              </a:endParaRPr>
            </a:p>
          </p:txBody>
        </p:sp>
        <p:sp>
          <p:nvSpPr>
            <p:cNvPr id="8" name="テキスト ボックス 7"/>
            <p:cNvSpPr txBox="1"/>
            <p:nvPr/>
          </p:nvSpPr>
          <p:spPr>
            <a:xfrm>
              <a:off x="408880" y="1668864"/>
              <a:ext cx="456187" cy="3170099"/>
            </a:xfrm>
            <a:prstGeom prst="rect">
              <a:avLst/>
            </a:prstGeom>
            <a:noFill/>
          </p:spPr>
          <p:txBody>
            <a:bodyPr wrap="none" rtlCol="0">
              <a:spAutoFit/>
            </a:bodyPr>
            <a:lstStyle/>
            <a:p>
              <a:r>
                <a:rPr lang="en-US" altLang="ja-JP" sz="2000" dirty="0" smtClean="0">
                  <a:solidFill>
                    <a:prstClr val="black"/>
                  </a:solidFill>
                  <a:latin typeface="Calibri"/>
                </a:rPr>
                <a:t>  1</a:t>
              </a:r>
            </a:p>
            <a:p>
              <a:r>
                <a:rPr lang="en-US" altLang="ja-JP" sz="2000" dirty="0" smtClean="0">
                  <a:solidFill>
                    <a:prstClr val="black"/>
                  </a:solidFill>
                  <a:latin typeface="Calibri"/>
                </a:rPr>
                <a:t>  2</a:t>
              </a:r>
            </a:p>
            <a:p>
              <a:r>
                <a:rPr lang="en-US" altLang="ja-JP" sz="2000" dirty="0" smtClean="0">
                  <a:solidFill>
                    <a:prstClr val="black"/>
                  </a:solidFill>
                  <a:latin typeface="Calibri"/>
                </a:rPr>
                <a:t>  3</a:t>
              </a:r>
            </a:p>
            <a:p>
              <a:r>
                <a:rPr lang="en-US" altLang="ja-JP" sz="2000" dirty="0" smtClean="0">
                  <a:solidFill>
                    <a:prstClr val="black"/>
                  </a:solidFill>
                  <a:latin typeface="Calibri"/>
                </a:rPr>
                <a:t>  4</a:t>
              </a:r>
            </a:p>
            <a:p>
              <a:r>
                <a:rPr lang="en-US" altLang="ja-JP" sz="2000" dirty="0" smtClean="0">
                  <a:solidFill>
                    <a:prstClr val="black"/>
                  </a:solidFill>
                  <a:latin typeface="Calibri"/>
                </a:rPr>
                <a:t>  5</a:t>
              </a:r>
            </a:p>
            <a:p>
              <a:r>
                <a:rPr lang="en-US" altLang="ja-JP" sz="2000" dirty="0" smtClean="0">
                  <a:solidFill>
                    <a:prstClr val="black"/>
                  </a:solidFill>
                  <a:latin typeface="Calibri"/>
                </a:rPr>
                <a:t>  6</a:t>
              </a:r>
            </a:p>
            <a:p>
              <a:r>
                <a:rPr lang="en-US" altLang="ja-JP" sz="2000" dirty="0" smtClean="0">
                  <a:solidFill>
                    <a:prstClr val="black"/>
                  </a:solidFill>
                  <a:latin typeface="Calibri"/>
                </a:rPr>
                <a:t>  7</a:t>
              </a:r>
            </a:p>
            <a:p>
              <a:r>
                <a:rPr lang="en-US" altLang="ja-JP" sz="2000" dirty="0" smtClean="0">
                  <a:solidFill>
                    <a:prstClr val="black"/>
                  </a:solidFill>
                  <a:latin typeface="Calibri"/>
                </a:rPr>
                <a:t>  8</a:t>
              </a:r>
            </a:p>
            <a:p>
              <a:r>
                <a:rPr lang="en-US" altLang="ja-JP" sz="2000" dirty="0" smtClean="0">
                  <a:solidFill>
                    <a:prstClr val="black"/>
                  </a:solidFill>
                  <a:latin typeface="Calibri"/>
                </a:rPr>
                <a:t>  9</a:t>
              </a:r>
            </a:p>
            <a:p>
              <a:r>
                <a:rPr lang="en-US" altLang="ja-JP" sz="2000" dirty="0" smtClean="0">
                  <a:solidFill>
                    <a:prstClr val="black"/>
                  </a:solidFill>
                  <a:latin typeface="Calibri"/>
                </a:rPr>
                <a:t>10</a:t>
              </a:r>
            </a:p>
          </p:txBody>
        </p:sp>
      </p:grpSp>
      <p:sp>
        <p:nvSpPr>
          <p:cNvPr id="51" name="コンテンツ プレースホルダー 3"/>
          <p:cNvSpPr>
            <a:spLocks noGrp="1"/>
          </p:cNvSpPr>
          <p:nvPr>
            <p:ph idx="1"/>
          </p:nvPr>
        </p:nvSpPr>
        <p:spPr>
          <a:xfrm>
            <a:off x="5148064" y="1268760"/>
            <a:ext cx="3600400" cy="4785395"/>
          </a:xfrm>
        </p:spPr>
        <p:txBody>
          <a:bodyPr/>
          <a:lstStyle/>
          <a:p>
            <a:r>
              <a:rPr kumimoji="1" lang="ja-JP" altLang="en-US" dirty="0" smtClean="0"/>
              <a:t>顧客管理画面における一括削除処理</a:t>
            </a:r>
            <a:endParaRPr kumimoji="1" lang="en-US" altLang="ja-JP" dirty="0" smtClean="0"/>
          </a:p>
          <a:p>
            <a:pPr lvl="1"/>
            <a:r>
              <a:rPr lang="ja-JP" altLang="en-US" sz="2400" dirty="0"/>
              <a:t>選択</a:t>
            </a:r>
            <a:r>
              <a:rPr lang="ja-JP" altLang="en-US" sz="2400" dirty="0" smtClean="0"/>
              <a:t>された顧客が何も注文していないことを確認し，その顧客情報を削除する</a:t>
            </a:r>
            <a:endParaRPr lang="en-US" altLang="ja-JP" sz="2400" dirty="0" smtClean="0"/>
          </a:p>
        </p:txBody>
      </p:sp>
      <p:graphicFrame>
        <p:nvGraphicFramePr>
          <p:cNvPr id="52" name="表 51"/>
          <p:cNvGraphicFramePr>
            <a:graphicFrameLocks noGrp="1"/>
          </p:cNvGraphicFramePr>
          <p:nvPr>
            <p:extLst>
              <p:ext uri="{D42A27DB-BD31-4B8C-83A1-F6EECF244321}">
                <p14:modId xmlns:p14="http://schemas.microsoft.com/office/powerpoint/2010/main" val="1100957233"/>
              </p:ext>
            </p:extLst>
          </p:nvPr>
        </p:nvGraphicFramePr>
        <p:xfrm>
          <a:off x="179512" y="5081736"/>
          <a:ext cx="6962141" cy="1371600"/>
        </p:xfrm>
        <a:graphic>
          <a:graphicData uri="http://schemas.openxmlformats.org/drawingml/2006/table">
            <a:tbl>
              <a:tblPr bandRow="1">
                <a:tableStyleId>{21E4AEA4-8DFA-4A89-87EB-49C32662AFE0}</a:tableStyleId>
              </a:tblPr>
              <a:tblGrid>
                <a:gridCol w="2951480"/>
                <a:gridCol w="2727643"/>
                <a:gridCol w="1283018"/>
              </a:tblGrid>
              <a:tr h="370840">
                <a:tc>
                  <a:txBody>
                    <a:bodyPr/>
                    <a:lstStyle/>
                    <a:p>
                      <a:r>
                        <a:rPr kumimoji="1" lang="ja-JP" altLang="en-US" sz="2400" dirty="0" smtClean="0"/>
                        <a:t>画面からの読み込み</a:t>
                      </a:r>
                      <a:endParaRPr kumimoji="1" lang="ja-JP" altLang="en-US" sz="2400" dirty="0"/>
                    </a:p>
                  </a:txBody>
                  <a:tcPr/>
                </a:tc>
                <a:tc>
                  <a:txBody>
                    <a:bodyPr/>
                    <a:lstStyle/>
                    <a:p>
                      <a:r>
                        <a:rPr kumimoji="1" lang="en-US" altLang="ja-JP" sz="2400" dirty="0" err="1" smtClean="0"/>
                        <a:t>Vo.getValue</a:t>
                      </a:r>
                      <a:r>
                        <a:rPr kumimoji="1" lang="en-US" altLang="ja-JP" sz="2400" dirty="0" smtClean="0"/>
                        <a:t>()</a:t>
                      </a:r>
                      <a:endParaRPr kumimoji="1" lang="ja-JP" altLang="en-US" sz="2400" dirty="0"/>
                    </a:p>
                  </a:txBody>
                  <a:tcPr/>
                </a:tc>
                <a:tc>
                  <a:txBody>
                    <a:bodyPr/>
                    <a:lstStyle/>
                    <a:p>
                      <a:r>
                        <a:rPr kumimoji="1" lang="en-US" altLang="ja-JP" sz="2400" dirty="0" err="1" smtClean="0"/>
                        <a:t>Rs</a:t>
                      </a:r>
                      <a:r>
                        <a:rPr kumimoji="1" lang="en-US" altLang="ja-JP" sz="2400" dirty="0" smtClean="0"/>
                        <a:t>, Rm</a:t>
                      </a:r>
                      <a:endParaRPr kumimoji="1" lang="ja-JP" altLang="en-US" sz="2400" dirty="0"/>
                    </a:p>
                  </a:txBody>
                  <a:tcPr/>
                </a:tc>
              </a:tr>
              <a:tr h="370840">
                <a:tc>
                  <a:txBody>
                    <a:bodyPr/>
                    <a:lstStyle/>
                    <a:p>
                      <a:r>
                        <a:rPr kumimoji="1" lang="en-US" altLang="ja-JP" sz="2400" dirty="0" smtClean="0"/>
                        <a:t>SELECT</a:t>
                      </a:r>
                      <a:r>
                        <a:rPr kumimoji="1" lang="ja-JP" altLang="en-US" sz="2400" dirty="0" smtClean="0"/>
                        <a:t>文の実行</a:t>
                      </a:r>
                      <a:endParaRPr kumimoji="1" lang="ja-JP" altLang="en-US" sz="2400" dirty="0"/>
                    </a:p>
                  </a:txBody>
                  <a:tcPr/>
                </a:tc>
                <a:tc>
                  <a:txBody>
                    <a:bodyPr/>
                    <a:lstStyle/>
                    <a:p>
                      <a:r>
                        <a:rPr kumimoji="1" lang="en-US" altLang="ja-JP" sz="2400" dirty="0" smtClean="0"/>
                        <a:t>Dao001.query02()</a:t>
                      </a:r>
                      <a:endParaRPr kumimoji="1" lang="ja-JP" altLang="en-US" sz="2400" dirty="0"/>
                    </a:p>
                  </a:txBody>
                  <a:tcPr/>
                </a:tc>
                <a:tc>
                  <a:txBody>
                    <a:bodyPr/>
                    <a:lstStyle/>
                    <a:p>
                      <a:r>
                        <a:rPr kumimoji="1" lang="en-US" altLang="ja-JP" sz="2400" dirty="0" err="1" smtClean="0"/>
                        <a:t>Ss</a:t>
                      </a:r>
                      <a:r>
                        <a:rPr kumimoji="1" lang="en-US" altLang="ja-JP" sz="2400" dirty="0" smtClean="0"/>
                        <a:t>, Sm</a:t>
                      </a:r>
                      <a:endParaRPr kumimoji="1" lang="ja-JP" altLang="en-US" sz="2400" dirty="0"/>
                    </a:p>
                  </a:txBody>
                  <a:tcPr/>
                </a:tc>
              </a:tr>
              <a:tr h="370840">
                <a:tc>
                  <a:txBody>
                    <a:bodyPr/>
                    <a:lstStyle/>
                    <a:p>
                      <a:r>
                        <a:rPr kumimoji="1" lang="en-US" altLang="ja-JP" sz="2400" dirty="0" smtClean="0"/>
                        <a:t>DELETE</a:t>
                      </a:r>
                      <a:r>
                        <a:rPr kumimoji="1" lang="ja-JP" altLang="en-US" sz="2400" dirty="0" smtClean="0"/>
                        <a:t>文の実行</a:t>
                      </a:r>
                      <a:endParaRPr kumimoji="1" lang="ja-JP" altLang="en-US" sz="2400" dirty="0"/>
                    </a:p>
                  </a:txBody>
                  <a:tcPr/>
                </a:tc>
                <a:tc>
                  <a:txBody>
                    <a:bodyPr/>
                    <a:lstStyle/>
                    <a:p>
                      <a:r>
                        <a:rPr kumimoji="1" lang="en-US" altLang="ja-JP" sz="2400" dirty="0" smtClean="0"/>
                        <a:t>Dao002.query11()</a:t>
                      </a:r>
                      <a:endParaRPr kumimoji="1" lang="ja-JP" altLang="en-US" sz="2400" dirty="0"/>
                    </a:p>
                  </a:txBody>
                  <a:tcPr/>
                </a:tc>
                <a:tc>
                  <a:txBody>
                    <a:bodyPr/>
                    <a:lstStyle/>
                    <a:p>
                      <a:r>
                        <a:rPr kumimoji="1" lang="en-US" altLang="ja-JP" sz="2400" dirty="0" smtClean="0"/>
                        <a:t>Ds, </a:t>
                      </a:r>
                      <a:r>
                        <a:rPr kumimoji="1" lang="en-US" altLang="ja-JP" sz="2400" dirty="0" err="1" smtClean="0"/>
                        <a:t>Dm</a:t>
                      </a:r>
                      <a:endParaRPr kumimoji="1" lang="ja-JP" altLang="en-US" sz="2400" dirty="0"/>
                    </a:p>
                  </a:txBody>
                  <a:tcPr/>
                </a:tc>
              </a:tr>
            </a:tbl>
          </a:graphicData>
        </a:graphic>
      </p:graphicFrame>
      <p:sp>
        <p:nvSpPr>
          <p:cNvPr id="53" name="テキスト ボックス 52"/>
          <p:cNvSpPr txBox="1"/>
          <p:nvPr/>
        </p:nvSpPr>
        <p:spPr>
          <a:xfrm>
            <a:off x="178661" y="4577680"/>
            <a:ext cx="3025187" cy="523220"/>
          </a:xfrm>
          <a:prstGeom prst="rect">
            <a:avLst/>
          </a:prstGeom>
          <a:noFill/>
        </p:spPr>
        <p:txBody>
          <a:bodyPr wrap="none" rtlCol="0">
            <a:spAutoFit/>
          </a:bodyPr>
          <a:lstStyle/>
          <a:p>
            <a:r>
              <a:rPr kumimoji="1" lang="ja-JP" altLang="en-US" sz="2800" dirty="0" smtClean="0"/>
              <a:t>メソッドの対応付け</a:t>
            </a:r>
            <a:endParaRPr kumimoji="1" lang="ja-JP" altLang="en-US" sz="2800" dirty="0"/>
          </a:p>
        </p:txBody>
      </p:sp>
    </p:spTree>
    <p:extLst>
      <p:ext uri="{BB962C8B-B14F-4D97-AF65-F5344CB8AC3E}">
        <p14:creationId xmlns:p14="http://schemas.microsoft.com/office/powerpoint/2010/main" val="27849156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例：外部アクセスと制御文の抽出</a:t>
            </a:r>
            <a:endParaRPr kumimoji="1" lang="ja-JP" altLang="en-US" dirty="0"/>
          </a:p>
        </p:txBody>
      </p:sp>
      <p:sp>
        <p:nvSpPr>
          <p:cNvPr id="3" name="スライド番号プレースホルダー 2"/>
          <p:cNvSpPr>
            <a:spLocks noGrp="1"/>
          </p:cNvSpPr>
          <p:nvPr>
            <p:ph type="sldNum" sz="quarter" idx="12"/>
          </p:nvPr>
        </p:nvSpPr>
        <p:spPr/>
        <p:txBody>
          <a:bodyPr/>
          <a:lstStyle/>
          <a:p>
            <a:pPr fontAlgn="base">
              <a:spcBef>
                <a:spcPct val="0"/>
              </a:spcBef>
              <a:spcAft>
                <a:spcPct val="0"/>
              </a:spcAft>
            </a:pPr>
            <a:fld id="{7D5496B1-25AB-42E4-9FB2-6D8F98E71759}" type="slidenum">
              <a:rPr lang="en-US" altLang="ja-JP" smtClean="0">
                <a:solidFill>
                  <a:srgbClr val="000000"/>
                </a:solidFill>
              </a:rPr>
              <a:pPr fontAlgn="base">
                <a:spcBef>
                  <a:spcPct val="0"/>
                </a:spcBef>
                <a:spcAft>
                  <a:spcPct val="0"/>
                </a:spcAft>
              </a:pPr>
              <a:t>12</a:t>
            </a:fld>
            <a:endParaRPr lang="en-US" altLang="ja-JP">
              <a:solidFill>
                <a:srgbClr val="000000"/>
              </a:solidFill>
            </a:endParaRPr>
          </a:p>
        </p:txBody>
      </p:sp>
      <p:grpSp>
        <p:nvGrpSpPr>
          <p:cNvPr id="21" name="グループ化 20"/>
          <p:cNvGrpSpPr/>
          <p:nvPr/>
        </p:nvGrpSpPr>
        <p:grpSpPr>
          <a:xfrm>
            <a:off x="-36511" y="1267013"/>
            <a:ext cx="5040559" cy="3170099"/>
            <a:chOff x="408880" y="1668864"/>
            <a:chExt cx="5174807" cy="3170099"/>
          </a:xfrm>
        </p:grpSpPr>
        <p:sp>
          <p:nvSpPr>
            <p:cNvPr id="22" name="テキスト ボックス 21"/>
            <p:cNvSpPr txBox="1"/>
            <p:nvPr/>
          </p:nvSpPr>
          <p:spPr>
            <a:xfrm>
              <a:off x="827584" y="1668864"/>
              <a:ext cx="4756103" cy="3170099"/>
            </a:xfrm>
            <a:prstGeom prst="rect">
              <a:avLst/>
            </a:prstGeom>
            <a:noFill/>
            <a:ln w="15875">
              <a:solidFill>
                <a:sysClr val="windowText" lastClr="000000"/>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1" i="0" u="none" strike="noStrike" kern="0" cap="none" spc="0" normalizeH="0" baseline="0" noProof="0" dirty="0" smtClean="0">
                  <a:ln>
                    <a:noFill/>
                  </a:ln>
                  <a:solidFill>
                    <a:srgbClr val="00007F"/>
                  </a:solidFill>
                  <a:effectLst/>
                  <a:uLnTx/>
                  <a:uFillTx/>
                  <a:latin typeface="Verdana"/>
                </a:rPr>
                <a:t>void</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0" i="0" u="none" strike="noStrike" kern="0" cap="none" spc="0" normalizeH="0" baseline="0" noProof="0" dirty="0" smtClean="0">
                  <a:ln>
                    <a:noFill/>
                  </a:ln>
                  <a:solidFill>
                    <a:srgbClr val="000000"/>
                  </a:solidFill>
                  <a:effectLst/>
                  <a:uLnTx/>
                  <a:uFillTx/>
                  <a:latin typeface="Verdana"/>
                </a:rPr>
                <a:t>method01</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000000"/>
                  </a:solidFill>
                  <a:effectLst/>
                  <a:uLnTx/>
                  <a:uFillTx/>
                  <a:latin typeface="Verdana"/>
                </a:rPr>
                <a:t>Dao001</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kern="0" dirty="0" smtClean="0">
                  <a:solidFill>
                    <a:srgbClr val="000000"/>
                  </a:solidFill>
                  <a:latin typeface="Verdana"/>
                </a:rPr>
                <a:t>dao001</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kern="0" dirty="0" smtClean="0">
                  <a:solidFill>
                    <a:srgbClr val="000000"/>
                  </a:solidFill>
                  <a:latin typeface="Verdana"/>
                </a:rPr>
                <a:t>Dao002</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0" i="0" u="none" strike="noStrike" kern="0" cap="none" spc="0" normalizeH="0" baseline="0" noProof="0" dirty="0" smtClean="0">
                  <a:ln>
                    <a:noFill/>
                  </a:ln>
                  <a:solidFill>
                    <a:srgbClr val="000000"/>
                  </a:solidFill>
                  <a:effectLst/>
                  <a:uLnTx/>
                  <a:uFillTx/>
                  <a:latin typeface="Verdana"/>
                </a:rPr>
                <a:t>dao002</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0" i="0" u="none" strike="noStrike" kern="0" cap="none" spc="0" normalizeH="0" baseline="0" noProof="0" dirty="0" smtClean="0">
                  <a:ln>
                    <a:noFill/>
                  </a:ln>
                  <a:solidFill>
                    <a:srgbClr val="000000"/>
                  </a:solidFill>
                  <a:effectLst/>
                  <a:uLnTx/>
                  <a:uFillTx/>
                  <a:latin typeface="Verdana"/>
                </a:rPr>
                <a:t>Vo</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0" i="0" u="none" strike="noStrike" kern="0" cap="none" spc="0" normalizeH="0" baseline="0" noProof="0" dirty="0" err="1" smtClean="0">
                  <a:ln>
                    <a:noFill/>
                  </a:ln>
                  <a:solidFill>
                    <a:srgbClr val="000000"/>
                  </a:solidFill>
                  <a:effectLst/>
                  <a:uLnTx/>
                  <a:uFillTx/>
                  <a:latin typeface="Verdana"/>
                </a:rPr>
                <a:t>vo</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00"/>
                  </a:solidFill>
                  <a:effectLst/>
                  <a:uLnTx/>
                  <a:uFillTx/>
                  <a:latin typeface="Verdana"/>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noProof="0" dirty="0" smtClean="0">
                  <a:ln>
                    <a:noFill/>
                  </a:ln>
                  <a:solidFill>
                    <a:srgbClr val="000000"/>
                  </a:solidFill>
                  <a:effectLst/>
                  <a:uLnTx/>
                  <a:uFillTx/>
                  <a:latin typeface="Verdana"/>
                </a:rPr>
                <a:t>   </a:t>
              </a:r>
              <a:r>
                <a:rPr kumimoji="0" lang="en-US" altLang="ja-JP" sz="2000" b="0" i="0" u="none" strike="noStrike" kern="0" cap="none" spc="0" normalizeH="0" baseline="0" noProof="0" dirty="0" smtClean="0">
                  <a:ln>
                    <a:noFill/>
                  </a:ln>
                  <a:solidFill>
                    <a:srgbClr val="000000"/>
                  </a:solidFill>
                  <a:effectLst/>
                  <a:uLnTx/>
                  <a:uFillTx/>
                  <a:latin typeface="Verdana"/>
                </a:rPr>
                <a:t>String</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0" i="0" u="none" strike="noStrike" kern="0" cap="none" spc="0" normalizeH="0" baseline="0" noProof="0" dirty="0" smtClean="0">
                  <a:ln>
                    <a:noFill/>
                  </a:ln>
                  <a:solidFill>
                    <a:srgbClr val="000000"/>
                  </a:solidFill>
                  <a:effectLst/>
                  <a:uLnTx/>
                  <a:uFillTx/>
                  <a:latin typeface="Verdana"/>
                </a:rPr>
                <a:t>array</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0" i="0" u="none" strike="noStrike" kern="0" cap="none" spc="0" normalizeH="0" baseline="0" noProof="0" dirty="0" err="1" smtClean="0">
                  <a:ln>
                    <a:noFill/>
                  </a:ln>
                  <a:solidFill>
                    <a:srgbClr val="000000"/>
                  </a:solidFill>
                  <a:effectLst/>
                  <a:uLnTx/>
                  <a:uFillTx/>
                  <a:latin typeface="Verdana"/>
                </a:rPr>
                <a:t>vo</a:t>
              </a:r>
              <a:r>
                <a:rPr kumimoji="0" lang="en-US" altLang="ja-JP" sz="2000" b="1" i="0" u="none" strike="noStrike" kern="0" cap="none" spc="0" normalizeH="0" baseline="0" noProof="0" dirty="0" err="1" smtClean="0">
                  <a:ln>
                    <a:noFill/>
                  </a:ln>
                  <a:solidFill>
                    <a:srgbClr val="000000"/>
                  </a:solidFill>
                  <a:effectLst/>
                  <a:uLnTx/>
                  <a:uFillTx/>
                  <a:latin typeface="Verdana"/>
                </a:rPr>
                <a:t>.</a:t>
              </a:r>
              <a:r>
                <a:rPr kumimoji="0" lang="en-US" altLang="ja-JP" sz="2000" b="0" i="0" u="none" strike="noStrike" kern="0" cap="none" spc="0" normalizeH="0" baseline="0" noProof="0" dirty="0" err="1" smtClean="0">
                  <a:ln>
                    <a:noFill/>
                  </a:ln>
                  <a:solidFill>
                    <a:srgbClr val="FF0000"/>
                  </a:solidFill>
                  <a:effectLst/>
                  <a:uLnTx/>
                  <a:uFillTx/>
                  <a:latin typeface="Verdana"/>
                </a:rPr>
                <a:t>getValue</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7F"/>
                  </a:solidFill>
                  <a:effectLst/>
                  <a:uLnTx/>
                  <a:uFillTx/>
                  <a:latin typeface="Verdana"/>
                </a:rPr>
                <a:t>for</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000000"/>
                  </a:solidFill>
                  <a:effectLst/>
                  <a:uLnTx/>
                  <a:uFillTx/>
                  <a:latin typeface="Verdana"/>
                </a:rPr>
                <a:t>String</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kern="0" dirty="0">
                  <a:solidFill>
                    <a:srgbClr val="000000"/>
                  </a:solidFill>
                  <a:latin typeface="Verdana"/>
                </a:rPr>
                <a:t>s</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0" i="0" u="none" strike="noStrike" kern="0" cap="none" spc="0" normalizeH="0" baseline="0" noProof="0" dirty="0" smtClean="0">
                  <a:ln>
                    <a:noFill/>
                  </a:ln>
                  <a:solidFill>
                    <a:srgbClr val="000000"/>
                  </a:solidFill>
                  <a:effectLst/>
                  <a:uLnTx/>
                  <a:uFillTx/>
                  <a:latin typeface="Verdana"/>
                </a:rPr>
                <a:t>array</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00"/>
                  </a:solidFill>
                  <a:effectLst/>
                  <a:uLnTx/>
                  <a:uFillTx/>
                  <a:latin typeface="Verdana"/>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smtClean="0">
                  <a:ln>
                    <a:noFill/>
                  </a:ln>
                  <a:solidFill>
                    <a:srgbClr val="000000"/>
                  </a:solidFill>
                  <a:effectLst/>
                  <a:uLnTx/>
                  <a:uFillTx/>
                  <a:latin typeface="Verdana"/>
                </a:rPr>
                <a:t>      List</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0" i="0" u="none" strike="noStrike" kern="0" cap="none" spc="0" normalizeH="0" baseline="0" noProof="0" dirty="0" err="1" smtClean="0">
                  <a:ln>
                    <a:noFill/>
                  </a:ln>
                  <a:solidFill>
                    <a:srgbClr val="000000"/>
                  </a:solidFill>
                  <a:effectLst/>
                  <a:uLnTx/>
                  <a:uFillTx/>
                  <a:latin typeface="Verdana"/>
                </a:rPr>
                <a:t>list</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kern="0" dirty="0" smtClean="0">
                  <a:solidFill>
                    <a:srgbClr val="000000"/>
                  </a:solidFill>
                  <a:latin typeface="Verdana"/>
                </a:rPr>
                <a:t>dao001</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FF0000"/>
                  </a:solidFill>
                  <a:effectLst/>
                  <a:uLnTx/>
                  <a:uFillTx/>
                  <a:latin typeface="Verdana"/>
                </a:rPr>
                <a:t>query02</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000000"/>
                  </a:solidFill>
                  <a:effectLst/>
                  <a:uLnTx/>
                  <a:uFillTx/>
                  <a:latin typeface="Verdana"/>
                </a:rPr>
                <a:t>s</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endParaRPr kumimoji="0" lang="en-US" altLang="ja-JP" sz="2000" b="0" i="0" u="none" strike="noStrike" kern="0" cap="none" spc="0" normalizeH="0" baseline="0" noProof="0" dirty="0" smtClean="0">
                <a:ln>
                  <a:noFill/>
                </a:ln>
                <a:solidFill>
                  <a:srgbClr val="007F00"/>
                </a:solidFill>
                <a:effectLst/>
                <a:uLnTx/>
                <a:uFillTx/>
                <a:latin typeface="Verdana"/>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7F"/>
                  </a:solidFill>
                  <a:effectLst/>
                  <a:uLnTx/>
                  <a:uFillTx/>
                  <a:latin typeface="Verdana"/>
                </a:rPr>
                <a:t>if</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kern="0" dirty="0">
                  <a:solidFill>
                    <a:srgbClr val="000000"/>
                  </a:solidFill>
                  <a:latin typeface="Verdana"/>
                </a:rPr>
                <a:t>l</a:t>
              </a:r>
              <a:r>
                <a:rPr kumimoji="0" lang="en-US" altLang="ja-JP" sz="2000" b="0" i="0" u="none" strike="noStrike" kern="0" cap="none" spc="0" normalizeH="0" baseline="0" noProof="0" dirty="0" err="1" smtClean="0">
                  <a:ln>
                    <a:noFill/>
                  </a:ln>
                  <a:solidFill>
                    <a:srgbClr val="000000"/>
                  </a:solidFill>
                  <a:effectLst/>
                  <a:uLnTx/>
                  <a:uFillTx/>
                  <a:latin typeface="Verdana"/>
                </a:rPr>
                <a:t>ist</a:t>
              </a:r>
              <a:r>
                <a:rPr kumimoji="0" lang="en-US" altLang="ja-JP" sz="2000" b="1" i="0" u="none" strike="noStrike" kern="0" cap="none" spc="0" normalizeH="0" baseline="0" noProof="0" dirty="0" err="1" smtClean="0">
                  <a:ln>
                    <a:noFill/>
                  </a:ln>
                  <a:solidFill>
                    <a:srgbClr val="000000"/>
                  </a:solidFill>
                  <a:effectLst/>
                  <a:uLnTx/>
                  <a:uFillTx/>
                  <a:latin typeface="Verdana"/>
                </a:rPr>
                <a:t>.</a:t>
              </a:r>
              <a:r>
                <a:rPr kumimoji="0" lang="en-US" altLang="ja-JP" sz="2000" b="0" i="0" u="none" strike="noStrike" kern="0" cap="none" spc="0" normalizeH="0" baseline="0" noProof="0" dirty="0" err="1" smtClean="0">
                  <a:ln>
                    <a:noFill/>
                  </a:ln>
                  <a:solidFill>
                    <a:srgbClr val="000000"/>
                  </a:solidFill>
                  <a:effectLst/>
                  <a:uLnTx/>
                  <a:uFillTx/>
                  <a:latin typeface="Verdana"/>
                </a:rPr>
                <a:t>isEmpty</a:t>
              </a:r>
              <a:r>
                <a:rPr kumimoji="0" lang="en-US" altLang="ja-JP" sz="2000" b="0" i="0" u="none" strike="noStrike" kern="0" cap="none" spc="0" normalizeH="0" baseline="0" noProof="0" dirty="0" smtClean="0">
                  <a:ln>
                    <a:noFill/>
                  </a:ln>
                  <a:solidFill>
                    <a:srgbClr val="000000"/>
                  </a:solidFill>
                  <a:effectLst/>
                  <a:uLnTx/>
                  <a:uFillTx/>
                  <a:latin typeface="Verdana"/>
                </a:rPr>
                <a:t>()</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00"/>
                  </a:solidFill>
                  <a:effectLst/>
                  <a:uLnTx/>
                  <a:uFillTx/>
                  <a:latin typeface="Verdana"/>
                </a:rPr>
                <a:t>{</a:t>
              </a:r>
            </a:p>
            <a:p>
              <a:pPr lvl="0"/>
              <a:r>
                <a:rPr kumimoji="0" lang="en-US" altLang="ja-JP" sz="2000" b="0" i="0" u="none" strike="noStrike" kern="0" cap="none" spc="0" normalizeH="0" noProof="0" dirty="0" smtClean="0">
                  <a:ln>
                    <a:noFill/>
                  </a:ln>
                  <a:solidFill>
                    <a:srgbClr val="000000"/>
                  </a:solidFill>
                  <a:effectLst/>
                  <a:uLnTx/>
                  <a:uFillTx/>
                  <a:latin typeface="Verdana"/>
                </a:rPr>
                <a:t>         </a:t>
              </a:r>
              <a:r>
                <a:rPr kumimoji="0" lang="en-US" altLang="ja-JP" sz="2000" b="0" i="0" u="none" strike="noStrike" kern="0" cap="none" spc="0" normalizeH="0" baseline="0" noProof="0" dirty="0" smtClean="0">
                  <a:ln>
                    <a:noFill/>
                  </a:ln>
                  <a:solidFill>
                    <a:srgbClr val="000000"/>
                  </a:solidFill>
                  <a:effectLst/>
                  <a:uLnTx/>
                  <a:uFillTx/>
                  <a:latin typeface="Verdana"/>
                </a:rPr>
                <a:t>dao002</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FF0000"/>
                  </a:solidFill>
                  <a:effectLst/>
                  <a:uLnTx/>
                  <a:uFillTx/>
                  <a:latin typeface="Verdana"/>
                </a:rPr>
                <a:t>query11</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000000"/>
                  </a:solidFill>
                  <a:effectLst/>
                  <a:uLnTx/>
                  <a:uFillTx/>
                  <a:latin typeface="Verdana"/>
                </a:rPr>
                <a:t>s</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endParaRPr kumimoji="0" lang="en-US" altLang="ja-JP" sz="2000" b="0" i="0" u="none" strike="noStrike" kern="0" cap="none" spc="0" normalizeH="0" baseline="0" noProof="0" dirty="0" smtClean="0">
                <a:ln>
                  <a:noFill/>
                </a:ln>
                <a:solidFill>
                  <a:srgbClr val="007F00"/>
                </a:solidFill>
                <a:effectLst/>
                <a:uLnTx/>
                <a:uFillTx/>
                <a:latin typeface="Verdana"/>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smtClean="0">
                  <a:ln>
                    <a:noFill/>
                  </a:ln>
                  <a:solidFill>
                    <a:srgbClr val="808080"/>
                  </a:solidFill>
                  <a:effectLst/>
                  <a:uLnTx/>
                  <a:uFillTx/>
                  <a:latin typeface="Verdana"/>
                </a:rPr>
                <a:t>   </a:t>
              </a:r>
              <a:r>
                <a:rPr kumimoji="0" lang="en-US" altLang="ja-JP" sz="2000" b="1" i="0" u="none" strike="noStrike" kern="0" cap="none" spc="0" normalizeH="0" baseline="0" noProof="0" dirty="0" smtClean="0">
                  <a:ln>
                    <a:noFill/>
                  </a:ln>
                  <a:solidFill>
                    <a:srgbClr val="000000"/>
                  </a:solidFill>
                  <a:effectLst/>
                  <a:uLnTx/>
                  <a:uFillTx/>
                  <a:latin typeface="Verdana"/>
                </a:rPr>
                <a:t>}</a:t>
              </a:r>
              <a:r>
                <a:rPr kumimoji="0" lang="en-US" altLang="ja-JP" sz="2000" b="0" i="0" u="none" strike="noStrike" kern="0" cap="none" spc="0" normalizeH="0" baseline="0" noProof="0" dirty="0" smtClean="0">
                  <a:ln>
                    <a:noFill/>
                  </a:ln>
                  <a:solidFill>
                    <a:srgbClr val="808080"/>
                  </a:solidFill>
                  <a:effectLst/>
                  <a:uLnTx/>
                  <a:uFillTx/>
                  <a:latin typeface="Verdana"/>
                </a:rPr>
                <a:t> </a:t>
              </a:r>
              <a:endParaRPr kumimoji="0" lang="ja-JP" altLang="en-US" sz="2000" b="0" i="0" u="none" strike="noStrike" kern="0" cap="none" spc="0" normalizeH="0" baseline="0" noProof="0" dirty="0" smtClean="0">
                <a:ln>
                  <a:noFill/>
                </a:ln>
                <a:solidFill>
                  <a:srgbClr val="808080"/>
                </a:solidFill>
                <a:effectLst/>
                <a:uLnTx/>
                <a:uFillTx/>
                <a:latin typeface="Verdana"/>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1" i="0" u="none" strike="noStrike" kern="0" cap="none" spc="0" normalizeH="0" baseline="0" noProof="0" dirty="0" smtClean="0">
                  <a:ln>
                    <a:noFill/>
                  </a:ln>
                  <a:solidFill>
                    <a:srgbClr val="000000"/>
                  </a:solidFill>
                  <a:effectLst/>
                  <a:uLnTx/>
                  <a:uFillTx/>
                  <a:latin typeface="Verdana"/>
                </a:rPr>
                <a:t>}</a:t>
              </a:r>
              <a:endParaRPr kumimoji="0" lang="ja-JP" altLang="en-US" sz="2000" b="0" i="0" u="none" strike="noStrike" kern="0" cap="none" spc="0" normalizeH="0" baseline="0" noProof="0" dirty="0" smtClean="0">
                <a:ln>
                  <a:noFill/>
                </a:ln>
                <a:solidFill>
                  <a:prstClr val="black"/>
                </a:solidFill>
                <a:effectLst/>
                <a:uLnTx/>
                <a:uFillTx/>
                <a:latin typeface="Calibri"/>
              </a:endParaRPr>
            </a:p>
          </p:txBody>
        </p:sp>
        <p:sp>
          <p:nvSpPr>
            <p:cNvPr id="23" name="テキスト ボックス 22"/>
            <p:cNvSpPr txBox="1"/>
            <p:nvPr/>
          </p:nvSpPr>
          <p:spPr>
            <a:xfrm>
              <a:off x="408880" y="1668864"/>
              <a:ext cx="456187" cy="3170099"/>
            </a:xfrm>
            <a:prstGeom prst="rect">
              <a:avLst/>
            </a:prstGeom>
            <a:noFill/>
          </p:spPr>
          <p:txBody>
            <a:bodyPr wrap="none" rtlCol="0">
              <a:spAutoFit/>
            </a:bodyPr>
            <a:lstStyle/>
            <a:p>
              <a:r>
                <a:rPr lang="en-US" altLang="ja-JP" sz="2000" dirty="0" smtClean="0">
                  <a:solidFill>
                    <a:prstClr val="black"/>
                  </a:solidFill>
                  <a:latin typeface="Calibri"/>
                </a:rPr>
                <a:t>  1</a:t>
              </a:r>
            </a:p>
            <a:p>
              <a:r>
                <a:rPr lang="en-US" altLang="ja-JP" sz="2000" dirty="0" smtClean="0">
                  <a:solidFill>
                    <a:prstClr val="black"/>
                  </a:solidFill>
                  <a:latin typeface="Calibri"/>
                </a:rPr>
                <a:t>  2</a:t>
              </a:r>
            </a:p>
            <a:p>
              <a:r>
                <a:rPr lang="en-US" altLang="ja-JP" sz="2000" dirty="0" smtClean="0">
                  <a:solidFill>
                    <a:prstClr val="black"/>
                  </a:solidFill>
                  <a:latin typeface="Calibri"/>
                </a:rPr>
                <a:t>  3</a:t>
              </a:r>
            </a:p>
            <a:p>
              <a:r>
                <a:rPr lang="en-US" altLang="ja-JP" sz="2000" dirty="0" smtClean="0">
                  <a:solidFill>
                    <a:prstClr val="black"/>
                  </a:solidFill>
                  <a:latin typeface="Calibri"/>
                </a:rPr>
                <a:t>  4</a:t>
              </a:r>
            </a:p>
            <a:p>
              <a:r>
                <a:rPr lang="en-US" altLang="ja-JP" sz="2000" dirty="0" smtClean="0">
                  <a:solidFill>
                    <a:prstClr val="black"/>
                  </a:solidFill>
                  <a:latin typeface="Calibri"/>
                </a:rPr>
                <a:t>  5</a:t>
              </a:r>
            </a:p>
            <a:p>
              <a:r>
                <a:rPr lang="en-US" altLang="ja-JP" sz="2000" dirty="0" smtClean="0">
                  <a:solidFill>
                    <a:prstClr val="black"/>
                  </a:solidFill>
                  <a:latin typeface="Calibri"/>
                </a:rPr>
                <a:t>  6</a:t>
              </a:r>
            </a:p>
            <a:p>
              <a:r>
                <a:rPr lang="en-US" altLang="ja-JP" sz="2000" dirty="0" smtClean="0">
                  <a:solidFill>
                    <a:prstClr val="black"/>
                  </a:solidFill>
                  <a:latin typeface="Calibri"/>
                </a:rPr>
                <a:t>  7</a:t>
              </a:r>
            </a:p>
            <a:p>
              <a:r>
                <a:rPr lang="en-US" altLang="ja-JP" sz="2000" dirty="0" smtClean="0">
                  <a:solidFill>
                    <a:prstClr val="black"/>
                  </a:solidFill>
                  <a:latin typeface="Calibri"/>
                </a:rPr>
                <a:t>  8</a:t>
              </a:r>
            </a:p>
            <a:p>
              <a:r>
                <a:rPr lang="en-US" altLang="ja-JP" sz="2000" dirty="0" smtClean="0">
                  <a:solidFill>
                    <a:prstClr val="black"/>
                  </a:solidFill>
                  <a:latin typeface="Calibri"/>
                </a:rPr>
                <a:t>  9</a:t>
              </a:r>
            </a:p>
            <a:p>
              <a:r>
                <a:rPr lang="en-US" altLang="ja-JP" sz="2000" dirty="0" smtClean="0">
                  <a:solidFill>
                    <a:prstClr val="black"/>
                  </a:solidFill>
                  <a:latin typeface="Calibri"/>
                </a:rPr>
                <a:t>10</a:t>
              </a:r>
            </a:p>
          </p:txBody>
        </p:sp>
      </p:grpSp>
      <p:graphicFrame>
        <p:nvGraphicFramePr>
          <p:cNvPr id="24" name="表 23"/>
          <p:cNvGraphicFramePr>
            <a:graphicFrameLocks noGrp="1"/>
          </p:cNvGraphicFramePr>
          <p:nvPr>
            <p:extLst>
              <p:ext uri="{D42A27DB-BD31-4B8C-83A1-F6EECF244321}">
                <p14:modId xmlns:p14="http://schemas.microsoft.com/office/powerpoint/2010/main" val="2212829713"/>
              </p:ext>
            </p:extLst>
          </p:nvPr>
        </p:nvGraphicFramePr>
        <p:xfrm>
          <a:off x="179512" y="5081736"/>
          <a:ext cx="6962141" cy="1371600"/>
        </p:xfrm>
        <a:graphic>
          <a:graphicData uri="http://schemas.openxmlformats.org/drawingml/2006/table">
            <a:tbl>
              <a:tblPr bandRow="1">
                <a:tableStyleId>{21E4AEA4-8DFA-4A89-87EB-49C32662AFE0}</a:tableStyleId>
              </a:tblPr>
              <a:tblGrid>
                <a:gridCol w="2951480"/>
                <a:gridCol w="2727643"/>
                <a:gridCol w="1283018"/>
              </a:tblGrid>
              <a:tr h="370840">
                <a:tc>
                  <a:txBody>
                    <a:bodyPr/>
                    <a:lstStyle/>
                    <a:p>
                      <a:r>
                        <a:rPr kumimoji="1" lang="ja-JP" altLang="en-US" sz="2400" dirty="0" smtClean="0"/>
                        <a:t>画面からの読み込み</a:t>
                      </a:r>
                      <a:endParaRPr kumimoji="1" lang="ja-JP" altLang="en-US" sz="2400" dirty="0"/>
                    </a:p>
                  </a:txBody>
                  <a:tcPr/>
                </a:tc>
                <a:tc>
                  <a:txBody>
                    <a:bodyPr/>
                    <a:lstStyle/>
                    <a:p>
                      <a:r>
                        <a:rPr kumimoji="1" lang="en-US" altLang="ja-JP" sz="2400" dirty="0" err="1" smtClean="0"/>
                        <a:t>Vo.getValue</a:t>
                      </a:r>
                      <a:r>
                        <a:rPr kumimoji="1" lang="en-US" altLang="ja-JP" sz="2400" dirty="0" smtClean="0"/>
                        <a:t>()</a:t>
                      </a:r>
                      <a:endParaRPr kumimoji="1" lang="ja-JP" altLang="en-US" sz="2400" dirty="0"/>
                    </a:p>
                  </a:txBody>
                  <a:tcPr/>
                </a:tc>
                <a:tc>
                  <a:txBody>
                    <a:bodyPr/>
                    <a:lstStyle/>
                    <a:p>
                      <a:r>
                        <a:rPr kumimoji="1" lang="en-US" altLang="ja-JP" sz="2400" dirty="0" err="1" smtClean="0"/>
                        <a:t>Rs</a:t>
                      </a:r>
                      <a:r>
                        <a:rPr kumimoji="1" lang="en-US" altLang="ja-JP" sz="2400" dirty="0" smtClean="0"/>
                        <a:t>, Rm</a:t>
                      </a:r>
                      <a:endParaRPr kumimoji="1" lang="ja-JP" altLang="en-US" sz="2400" dirty="0"/>
                    </a:p>
                  </a:txBody>
                  <a:tcPr/>
                </a:tc>
              </a:tr>
              <a:tr h="370840">
                <a:tc>
                  <a:txBody>
                    <a:bodyPr/>
                    <a:lstStyle/>
                    <a:p>
                      <a:r>
                        <a:rPr kumimoji="1" lang="en-US" altLang="ja-JP" sz="2400" dirty="0" smtClean="0"/>
                        <a:t>SELECT</a:t>
                      </a:r>
                      <a:r>
                        <a:rPr kumimoji="1" lang="ja-JP" altLang="en-US" sz="2400" dirty="0" smtClean="0"/>
                        <a:t>文の実行</a:t>
                      </a:r>
                      <a:endParaRPr kumimoji="1" lang="ja-JP" altLang="en-US" sz="2400" dirty="0"/>
                    </a:p>
                  </a:txBody>
                  <a:tcPr/>
                </a:tc>
                <a:tc>
                  <a:txBody>
                    <a:bodyPr/>
                    <a:lstStyle/>
                    <a:p>
                      <a:r>
                        <a:rPr kumimoji="1" lang="en-US" altLang="ja-JP" sz="2400" dirty="0" smtClean="0"/>
                        <a:t>Dao001.query02()</a:t>
                      </a:r>
                      <a:endParaRPr kumimoji="1" lang="ja-JP" altLang="en-US" sz="2400" dirty="0"/>
                    </a:p>
                  </a:txBody>
                  <a:tcPr/>
                </a:tc>
                <a:tc>
                  <a:txBody>
                    <a:bodyPr/>
                    <a:lstStyle/>
                    <a:p>
                      <a:r>
                        <a:rPr kumimoji="1" lang="en-US" altLang="ja-JP" sz="2400" dirty="0" err="1" smtClean="0"/>
                        <a:t>Ss</a:t>
                      </a:r>
                      <a:r>
                        <a:rPr kumimoji="1" lang="en-US" altLang="ja-JP" sz="2400" dirty="0" smtClean="0"/>
                        <a:t>, Sm</a:t>
                      </a:r>
                      <a:endParaRPr kumimoji="1" lang="ja-JP" altLang="en-US" sz="2400" dirty="0"/>
                    </a:p>
                  </a:txBody>
                  <a:tcPr/>
                </a:tc>
              </a:tr>
              <a:tr h="370840">
                <a:tc>
                  <a:txBody>
                    <a:bodyPr/>
                    <a:lstStyle/>
                    <a:p>
                      <a:r>
                        <a:rPr kumimoji="1" lang="en-US" altLang="ja-JP" sz="2400" dirty="0" smtClean="0"/>
                        <a:t>DELETE</a:t>
                      </a:r>
                      <a:r>
                        <a:rPr kumimoji="1" lang="ja-JP" altLang="en-US" sz="2400" dirty="0" smtClean="0"/>
                        <a:t>文の実行</a:t>
                      </a:r>
                      <a:endParaRPr kumimoji="1" lang="ja-JP" altLang="en-US" sz="2400" dirty="0"/>
                    </a:p>
                  </a:txBody>
                  <a:tcPr/>
                </a:tc>
                <a:tc>
                  <a:txBody>
                    <a:bodyPr/>
                    <a:lstStyle/>
                    <a:p>
                      <a:r>
                        <a:rPr kumimoji="1" lang="en-US" altLang="ja-JP" sz="2400" dirty="0" smtClean="0"/>
                        <a:t>Dao002.query11()</a:t>
                      </a:r>
                      <a:endParaRPr kumimoji="1" lang="ja-JP" altLang="en-US" sz="2400" dirty="0"/>
                    </a:p>
                  </a:txBody>
                  <a:tcPr/>
                </a:tc>
                <a:tc>
                  <a:txBody>
                    <a:bodyPr/>
                    <a:lstStyle/>
                    <a:p>
                      <a:r>
                        <a:rPr kumimoji="1" lang="en-US" altLang="ja-JP" sz="2400" dirty="0" smtClean="0"/>
                        <a:t>Ds, </a:t>
                      </a:r>
                      <a:r>
                        <a:rPr kumimoji="1" lang="en-US" altLang="ja-JP" sz="2400" dirty="0" err="1" smtClean="0"/>
                        <a:t>Dm</a:t>
                      </a:r>
                      <a:endParaRPr kumimoji="1" lang="ja-JP" altLang="en-US" sz="2400" dirty="0"/>
                    </a:p>
                  </a:txBody>
                  <a:tcPr/>
                </a:tc>
              </a:tr>
            </a:tbl>
          </a:graphicData>
        </a:graphic>
      </p:graphicFrame>
      <p:sp>
        <p:nvSpPr>
          <p:cNvPr id="25" name="テキスト ボックス 24"/>
          <p:cNvSpPr txBox="1"/>
          <p:nvPr/>
        </p:nvSpPr>
        <p:spPr>
          <a:xfrm>
            <a:off x="178661" y="4577680"/>
            <a:ext cx="3025187" cy="523220"/>
          </a:xfrm>
          <a:prstGeom prst="rect">
            <a:avLst/>
          </a:prstGeom>
          <a:noFill/>
        </p:spPr>
        <p:txBody>
          <a:bodyPr wrap="none" rtlCol="0">
            <a:spAutoFit/>
          </a:bodyPr>
          <a:lstStyle/>
          <a:p>
            <a:r>
              <a:rPr kumimoji="1" lang="ja-JP" altLang="en-US" sz="2800" dirty="0" smtClean="0"/>
              <a:t>メソッドの対応付け</a:t>
            </a:r>
            <a:endParaRPr kumimoji="1" lang="ja-JP" altLang="en-US" sz="2800" dirty="0"/>
          </a:p>
        </p:txBody>
      </p:sp>
      <p:cxnSp>
        <p:nvCxnSpPr>
          <p:cNvPr id="27" name="直線矢印コネクタ 26"/>
          <p:cNvCxnSpPr/>
          <p:nvPr/>
        </p:nvCxnSpPr>
        <p:spPr>
          <a:xfrm>
            <a:off x="4918047" y="2132856"/>
            <a:ext cx="144016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8" name="テキスト ボックス 27"/>
          <p:cNvSpPr txBox="1"/>
          <p:nvPr/>
        </p:nvSpPr>
        <p:spPr>
          <a:xfrm>
            <a:off x="6358208" y="1932801"/>
            <a:ext cx="534121" cy="400110"/>
          </a:xfrm>
          <a:prstGeom prst="rect">
            <a:avLst/>
          </a:prstGeom>
          <a:noFill/>
        </p:spPr>
        <p:txBody>
          <a:bodyPr wrap="none" rtlCol="0">
            <a:spAutoFit/>
          </a:bodyPr>
          <a:lstStyle/>
          <a:p>
            <a:r>
              <a:rPr kumimoji="1" lang="en-US" altLang="ja-JP" sz="2000" dirty="0" smtClean="0">
                <a:latin typeface="+mn-ea"/>
              </a:rPr>
              <a:t>Rm</a:t>
            </a:r>
            <a:endParaRPr kumimoji="1" lang="ja-JP" altLang="en-US" sz="2000" dirty="0">
              <a:latin typeface="+mn-ea"/>
            </a:endParaRPr>
          </a:p>
        </p:txBody>
      </p:sp>
      <p:sp>
        <p:nvSpPr>
          <p:cNvPr id="29" name="テキスト ボックス 28"/>
          <p:cNvSpPr txBox="1"/>
          <p:nvPr/>
        </p:nvSpPr>
        <p:spPr>
          <a:xfrm>
            <a:off x="6464006" y="2220833"/>
            <a:ext cx="322524" cy="400110"/>
          </a:xfrm>
          <a:prstGeom prst="rect">
            <a:avLst/>
          </a:prstGeom>
          <a:noFill/>
        </p:spPr>
        <p:txBody>
          <a:bodyPr wrap="none" rtlCol="0">
            <a:spAutoFit/>
          </a:bodyPr>
          <a:lstStyle/>
          <a:p>
            <a:r>
              <a:rPr lang="en-US" altLang="ja-JP" sz="2000" dirty="0">
                <a:latin typeface="+mn-ea"/>
              </a:rPr>
              <a:t>L</a:t>
            </a:r>
            <a:endParaRPr kumimoji="1" lang="ja-JP" altLang="en-US" sz="2000" dirty="0">
              <a:latin typeface="+mn-ea"/>
            </a:endParaRPr>
          </a:p>
        </p:txBody>
      </p:sp>
      <p:cxnSp>
        <p:nvCxnSpPr>
          <p:cNvPr id="30" name="直線矢印コネクタ 29"/>
          <p:cNvCxnSpPr/>
          <p:nvPr/>
        </p:nvCxnSpPr>
        <p:spPr>
          <a:xfrm>
            <a:off x="4918047" y="2420888"/>
            <a:ext cx="144016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直線矢印コネクタ 30"/>
          <p:cNvCxnSpPr/>
          <p:nvPr/>
        </p:nvCxnSpPr>
        <p:spPr>
          <a:xfrm>
            <a:off x="4918047" y="2708920"/>
            <a:ext cx="144016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2" name="テキスト ボックス 31"/>
          <p:cNvSpPr txBox="1"/>
          <p:nvPr/>
        </p:nvSpPr>
        <p:spPr>
          <a:xfrm>
            <a:off x="6361414" y="2506350"/>
            <a:ext cx="527709" cy="400110"/>
          </a:xfrm>
          <a:prstGeom prst="rect">
            <a:avLst/>
          </a:prstGeom>
          <a:noFill/>
        </p:spPr>
        <p:txBody>
          <a:bodyPr wrap="none" rtlCol="0">
            <a:spAutoFit/>
          </a:bodyPr>
          <a:lstStyle/>
          <a:p>
            <a:r>
              <a:rPr lang="en-US" altLang="ja-JP" sz="2000" dirty="0" smtClean="0">
                <a:latin typeface="+mn-ea"/>
              </a:rPr>
              <a:t>Sm</a:t>
            </a:r>
            <a:endParaRPr kumimoji="1" lang="ja-JP" altLang="en-US" sz="2000" dirty="0">
              <a:latin typeface="+mn-ea"/>
            </a:endParaRPr>
          </a:p>
        </p:txBody>
      </p:sp>
      <p:cxnSp>
        <p:nvCxnSpPr>
          <p:cNvPr id="33" name="直線矢印コネクタ 32"/>
          <p:cNvCxnSpPr/>
          <p:nvPr/>
        </p:nvCxnSpPr>
        <p:spPr>
          <a:xfrm>
            <a:off x="4918047" y="2996952"/>
            <a:ext cx="144016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4" name="テキスト ボックス 33"/>
          <p:cNvSpPr txBox="1"/>
          <p:nvPr/>
        </p:nvSpPr>
        <p:spPr>
          <a:xfrm>
            <a:off x="6462403" y="2794382"/>
            <a:ext cx="325730" cy="400110"/>
          </a:xfrm>
          <a:prstGeom prst="rect">
            <a:avLst/>
          </a:prstGeom>
          <a:noFill/>
        </p:spPr>
        <p:txBody>
          <a:bodyPr wrap="none" rtlCol="0">
            <a:spAutoFit/>
          </a:bodyPr>
          <a:lstStyle/>
          <a:p>
            <a:r>
              <a:rPr lang="en-US" altLang="ja-JP" sz="2000" dirty="0" smtClean="0">
                <a:latin typeface="+mn-ea"/>
              </a:rPr>
              <a:t>If</a:t>
            </a:r>
            <a:endParaRPr kumimoji="1" lang="ja-JP" altLang="en-US" sz="2000" dirty="0">
              <a:latin typeface="+mn-ea"/>
            </a:endParaRPr>
          </a:p>
        </p:txBody>
      </p:sp>
      <p:cxnSp>
        <p:nvCxnSpPr>
          <p:cNvPr id="37" name="直線矢印コネクタ 36"/>
          <p:cNvCxnSpPr/>
          <p:nvPr/>
        </p:nvCxnSpPr>
        <p:spPr>
          <a:xfrm>
            <a:off x="4918047" y="3261125"/>
            <a:ext cx="144016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8" name="テキスト ボックス 37"/>
          <p:cNvSpPr txBox="1"/>
          <p:nvPr/>
        </p:nvSpPr>
        <p:spPr>
          <a:xfrm>
            <a:off x="6390268" y="3058555"/>
            <a:ext cx="470000" cy="400110"/>
          </a:xfrm>
          <a:prstGeom prst="rect">
            <a:avLst/>
          </a:prstGeom>
          <a:noFill/>
        </p:spPr>
        <p:txBody>
          <a:bodyPr wrap="none" rtlCol="0">
            <a:spAutoFit/>
          </a:bodyPr>
          <a:lstStyle/>
          <a:p>
            <a:r>
              <a:rPr lang="en-US" altLang="ja-JP" sz="2000" dirty="0" smtClean="0">
                <a:latin typeface="+mn-ea"/>
              </a:rPr>
              <a:t>Ds</a:t>
            </a:r>
            <a:endParaRPr kumimoji="1" lang="ja-JP" altLang="en-US" sz="2000" dirty="0">
              <a:latin typeface="+mn-ea"/>
            </a:endParaRPr>
          </a:p>
        </p:txBody>
      </p:sp>
      <p:cxnSp>
        <p:nvCxnSpPr>
          <p:cNvPr id="39" name="直線矢印コネクタ 38"/>
          <p:cNvCxnSpPr/>
          <p:nvPr/>
        </p:nvCxnSpPr>
        <p:spPr>
          <a:xfrm>
            <a:off x="4918047" y="3573016"/>
            <a:ext cx="144016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0" name="テキスト ボックス 39"/>
          <p:cNvSpPr txBox="1"/>
          <p:nvPr/>
        </p:nvSpPr>
        <p:spPr>
          <a:xfrm>
            <a:off x="6431946" y="3370446"/>
            <a:ext cx="386644" cy="400110"/>
          </a:xfrm>
          <a:prstGeom prst="rect">
            <a:avLst/>
          </a:prstGeom>
          <a:noFill/>
        </p:spPr>
        <p:txBody>
          <a:bodyPr wrap="none" rtlCol="0">
            <a:spAutoFit/>
          </a:bodyPr>
          <a:lstStyle/>
          <a:p>
            <a:r>
              <a:rPr lang="en-US" altLang="ja-JP" sz="2000" dirty="0" smtClean="0">
                <a:latin typeface="+mn-ea"/>
              </a:rPr>
              <a:t>If}</a:t>
            </a:r>
            <a:endParaRPr kumimoji="1" lang="ja-JP" altLang="en-US" sz="2000" dirty="0">
              <a:latin typeface="+mn-ea"/>
            </a:endParaRPr>
          </a:p>
        </p:txBody>
      </p:sp>
      <p:cxnSp>
        <p:nvCxnSpPr>
          <p:cNvPr id="41" name="直線矢印コネクタ 40"/>
          <p:cNvCxnSpPr/>
          <p:nvPr/>
        </p:nvCxnSpPr>
        <p:spPr>
          <a:xfrm>
            <a:off x="4918047" y="3861048"/>
            <a:ext cx="144016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2" name="テキスト ボックス 41"/>
          <p:cNvSpPr txBox="1"/>
          <p:nvPr/>
        </p:nvSpPr>
        <p:spPr>
          <a:xfrm>
            <a:off x="6433549" y="3658478"/>
            <a:ext cx="383438" cy="400110"/>
          </a:xfrm>
          <a:prstGeom prst="rect">
            <a:avLst/>
          </a:prstGeom>
          <a:noFill/>
        </p:spPr>
        <p:txBody>
          <a:bodyPr wrap="none" rtlCol="0">
            <a:spAutoFit/>
          </a:bodyPr>
          <a:lstStyle/>
          <a:p>
            <a:r>
              <a:rPr lang="en-US" altLang="ja-JP" sz="2000" dirty="0" smtClean="0">
                <a:latin typeface="+mn-ea"/>
              </a:rPr>
              <a:t>L}</a:t>
            </a:r>
            <a:endParaRPr kumimoji="1" lang="ja-JP" altLang="en-US" sz="2000" dirty="0">
              <a:latin typeface="+mn-ea"/>
            </a:endParaRPr>
          </a:p>
        </p:txBody>
      </p:sp>
      <p:sp>
        <p:nvSpPr>
          <p:cNvPr id="43" name="テキスト ボックス 42"/>
          <p:cNvSpPr txBox="1"/>
          <p:nvPr/>
        </p:nvSpPr>
        <p:spPr>
          <a:xfrm>
            <a:off x="4198001" y="4365104"/>
            <a:ext cx="4532010" cy="461665"/>
          </a:xfrm>
          <a:prstGeom prst="rect">
            <a:avLst/>
          </a:prstGeom>
          <a:solidFill>
            <a:schemeClr val="bg1"/>
          </a:solidFill>
          <a:ln w="15875">
            <a:solidFill>
              <a:srgbClr val="FF0000"/>
            </a:solidFill>
          </a:ln>
        </p:spPr>
        <p:txBody>
          <a:bodyPr wrap="none" rtlCol="0">
            <a:spAutoFit/>
          </a:bodyPr>
          <a:lstStyle/>
          <a:p>
            <a:r>
              <a:rPr lang="en-US" altLang="ja-JP" sz="2400" dirty="0" smtClean="0">
                <a:latin typeface="+mn-ea"/>
              </a:rPr>
              <a:t>method01</a:t>
            </a:r>
            <a:r>
              <a:rPr lang="ja-JP" altLang="en-US" sz="2400" dirty="0" smtClean="0">
                <a:latin typeface="+mn-ea"/>
              </a:rPr>
              <a:t>：</a:t>
            </a:r>
            <a:r>
              <a:rPr lang="en-US" altLang="ja-JP" sz="2400" dirty="0" smtClean="0">
                <a:latin typeface="+mn-ea"/>
              </a:rPr>
              <a:t>Rm, L, Sm, If, Ds, If}, L}</a:t>
            </a:r>
            <a:endParaRPr kumimoji="1" lang="ja-JP" altLang="en-US" sz="2400" dirty="0">
              <a:latin typeface="+mn-ea"/>
            </a:endParaRPr>
          </a:p>
        </p:txBody>
      </p:sp>
    </p:spTree>
    <p:extLst>
      <p:ext uri="{BB962C8B-B14F-4D97-AF65-F5344CB8AC3E}">
        <p14:creationId xmlns:p14="http://schemas.microsoft.com/office/powerpoint/2010/main" val="360343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wipe(left)">
                                      <p:cBhvr>
                                        <p:cTn id="7" dur="300"/>
                                        <p:tgtEl>
                                          <p:spTgt spid="27"/>
                                        </p:tgtEl>
                                      </p:cBhvr>
                                    </p:animEffect>
                                  </p:childTnLst>
                                </p:cTn>
                              </p:par>
                            </p:childTnLst>
                          </p:cTn>
                        </p:par>
                        <p:par>
                          <p:cTn id="8" fill="hold">
                            <p:stCondLst>
                              <p:cond delay="300"/>
                            </p:stCondLst>
                            <p:childTnLst>
                              <p:par>
                                <p:cTn id="9" presetID="10" presetClass="entr" presetSubtype="0" fill="hold" grpId="0" nodeType="afterEffect">
                                  <p:stCondLst>
                                    <p:cond delay="0"/>
                                  </p:stCondLst>
                                  <p:childTnLst>
                                    <p:set>
                                      <p:cBhvr>
                                        <p:cTn id="10" dur="1" fill="hold">
                                          <p:stCondLst>
                                            <p:cond delay="0"/>
                                          </p:stCondLst>
                                        </p:cTn>
                                        <p:tgtEl>
                                          <p:spTgt spid="28"/>
                                        </p:tgtEl>
                                        <p:attrNameLst>
                                          <p:attrName>style.visibility</p:attrName>
                                        </p:attrNameLst>
                                      </p:cBhvr>
                                      <p:to>
                                        <p:strVal val="visible"/>
                                      </p:to>
                                    </p:set>
                                    <p:animEffect transition="in" filter="fade">
                                      <p:cBhvr>
                                        <p:cTn id="11" dur="300"/>
                                        <p:tgtEl>
                                          <p:spTgt spid="28"/>
                                        </p:tgtEl>
                                      </p:cBhvr>
                                    </p:animEffect>
                                  </p:childTnLst>
                                </p:cTn>
                              </p:par>
                            </p:childTnLst>
                          </p:cTn>
                        </p:par>
                        <p:par>
                          <p:cTn id="12" fill="hold">
                            <p:stCondLst>
                              <p:cond delay="600"/>
                            </p:stCondLst>
                            <p:childTnLst>
                              <p:par>
                                <p:cTn id="13" presetID="1" presetClass="exit" presetSubtype="0" fill="hold" nodeType="afterEffect">
                                  <p:stCondLst>
                                    <p:cond delay="0"/>
                                  </p:stCondLst>
                                  <p:childTnLst>
                                    <p:set>
                                      <p:cBhvr>
                                        <p:cTn id="14" dur="1" fill="hold">
                                          <p:stCondLst>
                                            <p:cond delay="0"/>
                                          </p:stCondLst>
                                        </p:cTn>
                                        <p:tgtEl>
                                          <p:spTgt spid="27"/>
                                        </p:tgtEl>
                                        <p:attrNameLst>
                                          <p:attrName>style.visibility</p:attrName>
                                        </p:attrNameLst>
                                      </p:cBhvr>
                                      <p:to>
                                        <p:strVal val="hidden"/>
                                      </p:to>
                                    </p:set>
                                  </p:childTnLst>
                                </p:cTn>
                              </p:par>
                            </p:childTnLst>
                          </p:cTn>
                        </p:par>
                        <p:par>
                          <p:cTn id="15" fill="hold">
                            <p:stCondLst>
                              <p:cond delay="600"/>
                            </p:stCondLst>
                            <p:childTnLst>
                              <p:par>
                                <p:cTn id="16" presetID="22" presetClass="entr" presetSubtype="8" fill="hold" nodeType="afterEffect">
                                  <p:stCondLst>
                                    <p:cond delay="0"/>
                                  </p:stCondLst>
                                  <p:childTnLst>
                                    <p:set>
                                      <p:cBhvr>
                                        <p:cTn id="17" dur="1" fill="hold">
                                          <p:stCondLst>
                                            <p:cond delay="0"/>
                                          </p:stCondLst>
                                        </p:cTn>
                                        <p:tgtEl>
                                          <p:spTgt spid="30"/>
                                        </p:tgtEl>
                                        <p:attrNameLst>
                                          <p:attrName>style.visibility</p:attrName>
                                        </p:attrNameLst>
                                      </p:cBhvr>
                                      <p:to>
                                        <p:strVal val="visible"/>
                                      </p:to>
                                    </p:set>
                                    <p:animEffect transition="in" filter="wipe(left)">
                                      <p:cBhvr>
                                        <p:cTn id="18" dur="300"/>
                                        <p:tgtEl>
                                          <p:spTgt spid="30"/>
                                        </p:tgtEl>
                                      </p:cBhvr>
                                    </p:animEffect>
                                  </p:childTnLst>
                                </p:cTn>
                              </p:par>
                            </p:childTnLst>
                          </p:cTn>
                        </p:par>
                        <p:par>
                          <p:cTn id="19" fill="hold">
                            <p:stCondLst>
                              <p:cond delay="900"/>
                            </p:stCondLst>
                            <p:childTnLst>
                              <p:par>
                                <p:cTn id="20" presetID="10" presetClass="entr" presetSubtype="0" fill="hold" grpId="0" nodeType="afterEffect">
                                  <p:stCondLst>
                                    <p:cond delay="0"/>
                                  </p:stCondLst>
                                  <p:childTnLst>
                                    <p:set>
                                      <p:cBhvr>
                                        <p:cTn id="21" dur="1" fill="hold">
                                          <p:stCondLst>
                                            <p:cond delay="0"/>
                                          </p:stCondLst>
                                        </p:cTn>
                                        <p:tgtEl>
                                          <p:spTgt spid="29"/>
                                        </p:tgtEl>
                                        <p:attrNameLst>
                                          <p:attrName>style.visibility</p:attrName>
                                        </p:attrNameLst>
                                      </p:cBhvr>
                                      <p:to>
                                        <p:strVal val="visible"/>
                                      </p:to>
                                    </p:set>
                                    <p:animEffect transition="in" filter="fade">
                                      <p:cBhvr>
                                        <p:cTn id="22" dur="300"/>
                                        <p:tgtEl>
                                          <p:spTgt spid="29"/>
                                        </p:tgtEl>
                                      </p:cBhvr>
                                    </p:animEffect>
                                  </p:childTnLst>
                                </p:cTn>
                              </p:par>
                            </p:childTnLst>
                          </p:cTn>
                        </p:par>
                        <p:par>
                          <p:cTn id="23" fill="hold">
                            <p:stCondLst>
                              <p:cond delay="1200"/>
                            </p:stCondLst>
                            <p:childTnLst>
                              <p:par>
                                <p:cTn id="24" presetID="1" presetClass="exit" presetSubtype="0" fill="hold" nodeType="afterEffect">
                                  <p:stCondLst>
                                    <p:cond delay="0"/>
                                  </p:stCondLst>
                                  <p:childTnLst>
                                    <p:set>
                                      <p:cBhvr>
                                        <p:cTn id="25" dur="1" fill="hold">
                                          <p:stCondLst>
                                            <p:cond delay="0"/>
                                          </p:stCondLst>
                                        </p:cTn>
                                        <p:tgtEl>
                                          <p:spTgt spid="30"/>
                                        </p:tgtEl>
                                        <p:attrNameLst>
                                          <p:attrName>style.visibility</p:attrName>
                                        </p:attrNameLst>
                                      </p:cBhvr>
                                      <p:to>
                                        <p:strVal val="hidden"/>
                                      </p:to>
                                    </p:set>
                                  </p:childTnLst>
                                </p:cTn>
                              </p:par>
                            </p:childTnLst>
                          </p:cTn>
                        </p:par>
                        <p:par>
                          <p:cTn id="26" fill="hold">
                            <p:stCondLst>
                              <p:cond delay="1200"/>
                            </p:stCondLst>
                            <p:childTnLst>
                              <p:par>
                                <p:cTn id="27" presetID="22" presetClass="entr" presetSubtype="8" fill="hold" nodeType="afterEffect">
                                  <p:stCondLst>
                                    <p:cond delay="0"/>
                                  </p:stCondLst>
                                  <p:childTnLst>
                                    <p:set>
                                      <p:cBhvr>
                                        <p:cTn id="28" dur="1" fill="hold">
                                          <p:stCondLst>
                                            <p:cond delay="0"/>
                                          </p:stCondLst>
                                        </p:cTn>
                                        <p:tgtEl>
                                          <p:spTgt spid="31"/>
                                        </p:tgtEl>
                                        <p:attrNameLst>
                                          <p:attrName>style.visibility</p:attrName>
                                        </p:attrNameLst>
                                      </p:cBhvr>
                                      <p:to>
                                        <p:strVal val="visible"/>
                                      </p:to>
                                    </p:set>
                                    <p:animEffect transition="in" filter="wipe(left)">
                                      <p:cBhvr>
                                        <p:cTn id="29" dur="300"/>
                                        <p:tgtEl>
                                          <p:spTgt spid="31"/>
                                        </p:tgtEl>
                                      </p:cBhvr>
                                    </p:animEffect>
                                  </p:childTnLst>
                                </p:cTn>
                              </p:par>
                            </p:childTnLst>
                          </p:cTn>
                        </p:par>
                        <p:par>
                          <p:cTn id="30" fill="hold">
                            <p:stCondLst>
                              <p:cond delay="1500"/>
                            </p:stCondLst>
                            <p:childTnLst>
                              <p:par>
                                <p:cTn id="31" presetID="10" presetClass="entr" presetSubtype="0" fill="hold" grpId="0" nodeType="afterEffect">
                                  <p:stCondLst>
                                    <p:cond delay="0"/>
                                  </p:stCondLst>
                                  <p:childTnLst>
                                    <p:set>
                                      <p:cBhvr>
                                        <p:cTn id="32" dur="1" fill="hold">
                                          <p:stCondLst>
                                            <p:cond delay="0"/>
                                          </p:stCondLst>
                                        </p:cTn>
                                        <p:tgtEl>
                                          <p:spTgt spid="32"/>
                                        </p:tgtEl>
                                        <p:attrNameLst>
                                          <p:attrName>style.visibility</p:attrName>
                                        </p:attrNameLst>
                                      </p:cBhvr>
                                      <p:to>
                                        <p:strVal val="visible"/>
                                      </p:to>
                                    </p:set>
                                    <p:animEffect transition="in" filter="fade">
                                      <p:cBhvr>
                                        <p:cTn id="33" dur="300"/>
                                        <p:tgtEl>
                                          <p:spTgt spid="32"/>
                                        </p:tgtEl>
                                      </p:cBhvr>
                                    </p:animEffect>
                                  </p:childTnLst>
                                </p:cTn>
                              </p:par>
                            </p:childTnLst>
                          </p:cTn>
                        </p:par>
                        <p:par>
                          <p:cTn id="34" fill="hold">
                            <p:stCondLst>
                              <p:cond delay="1800"/>
                            </p:stCondLst>
                            <p:childTnLst>
                              <p:par>
                                <p:cTn id="35" presetID="1" presetClass="exit" presetSubtype="0" fill="hold" nodeType="afterEffect">
                                  <p:stCondLst>
                                    <p:cond delay="0"/>
                                  </p:stCondLst>
                                  <p:childTnLst>
                                    <p:set>
                                      <p:cBhvr>
                                        <p:cTn id="36" dur="1" fill="hold">
                                          <p:stCondLst>
                                            <p:cond delay="0"/>
                                          </p:stCondLst>
                                        </p:cTn>
                                        <p:tgtEl>
                                          <p:spTgt spid="31"/>
                                        </p:tgtEl>
                                        <p:attrNameLst>
                                          <p:attrName>style.visibility</p:attrName>
                                        </p:attrNameLst>
                                      </p:cBhvr>
                                      <p:to>
                                        <p:strVal val="hidden"/>
                                      </p:to>
                                    </p:set>
                                  </p:childTnLst>
                                </p:cTn>
                              </p:par>
                            </p:childTnLst>
                          </p:cTn>
                        </p:par>
                        <p:par>
                          <p:cTn id="37" fill="hold">
                            <p:stCondLst>
                              <p:cond delay="1800"/>
                            </p:stCondLst>
                            <p:childTnLst>
                              <p:par>
                                <p:cTn id="38" presetID="22" presetClass="entr" presetSubtype="8" fill="hold" nodeType="afterEffect">
                                  <p:stCondLst>
                                    <p:cond delay="0"/>
                                  </p:stCondLst>
                                  <p:childTnLst>
                                    <p:set>
                                      <p:cBhvr>
                                        <p:cTn id="39" dur="1" fill="hold">
                                          <p:stCondLst>
                                            <p:cond delay="0"/>
                                          </p:stCondLst>
                                        </p:cTn>
                                        <p:tgtEl>
                                          <p:spTgt spid="33"/>
                                        </p:tgtEl>
                                        <p:attrNameLst>
                                          <p:attrName>style.visibility</p:attrName>
                                        </p:attrNameLst>
                                      </p:cBhvr>
                                      <p:to>
                                        <p:strVal val="visible"/>
                                      </p:to>
                                    </p:set>
                                    <p:animEffect transition="in" filter="wipe(left)">
                                      <p:cBhvr>
                                        <p:cTn id="40" dur="300"/>
                                        <p:tgtEl>
                                          <p:spTgt spid="33"/>
                                        </p:tgtEl>
                                      </p:cBhvr>
                                    </p:animEffect>
                                  </p:childTnLst>
                                </p:cTn>
                              </p:par>
                            </p:childTnLst>
                          </p:cTn>
                        </p:par>
                        <p:par>
                          <p:cTn id="41" fill="hold">
                            <p:stCondLst>
                              <p:cond delay="2100"/>
                            </p:stCondLst>
                            <p:childTnLst>
                              <p:par>
                                <p:cTn id="42" presetID="10" presetClass="entr" presetSubtype="0" fill="hold" grpId="0" nodeType="afterEffect">
                                  <p:stCondLst>
                                    <p:cond delay="0"/>
                                  </p:stCondLst>
                                  <p:childTnLst>
                                    <p:set>
                                      <p:cBhvr>
                                        <p:cTn id="43" dur="1" fill="hold">
                                          <p:stCondLst>
                                            <p:cond delay="0"/>
                                          </p:stCondLst>
                                        </p:cTn>
                                        <p:tgtEl>
                                          <p:spTgt spid="34"/>
                                        </p:tgtEl>
                                        <p:attrNameLst>
                                          <p:attrName>style.visibility</p:attrName>
                                        </p:attrNameLst>
                                      </p:cBhvr>
                                      <p:to>
                                        <p:strVal val="visible"/>
                                      </p:to>
                                    </p:set>
                                    <p:animEffect transition="in" filter="fade">
                                      <p:cBhvr>
                                        <p:cTn id="44" dur="300"/>
                                        <p:tgtEl>
                                          <p:spTgt spid="34"/>
                                        </p:tgtEl>
                                      </p:cBhvr>
                                    </p:animEffect>
                                  </p:childTnLst>
                                </p:cTn>
                              </p:par>
                            </p:childTnLst>
                          </p:cTn>
                        </p:par>
                        <p:par>
                          <p:cTn id="45" fill="hold">
                            <p:stCondLst>
                              <p:cond delay="2400"/>
                            </p:stCondLst>
                            <p:childTnLst>
                              <p:par>
                                <p:cTn id="46" presetID="1" presetClass="exit" presetSubtype="0" fill="hold" nodeType="afterEffect">
                                  <p:stCondLst>
                                    <p:cond delay="0"/>
                                  </p:stCondLst>
                                  <p:childTnLst>
                                    <p:set>
                                      <p:cBhvr>
                                        <p:cTn id="47" dur="1" fill="hold">
                                          <p:stCondLst>
                                            <p:cond delay="0"/>
                                          </p:stCondLst>
                                        </p:cTn>
                                        <p:tgtEl>
                                          <p:spTgt spid="33"/>
                                        </p:tgtEl>
                                        <p:attrNameLst>
                                          <p:attrName>style.visibility</p:attrName>
                                        </p:attrNameLst>
                                      </p:cBhvr>
                                      <p:to>
                                        <p:strVal val="hidden"/>
                                      </p:to>
                                    </p:set>
                                  </p:childTnLst>
                                </p:cTn>
                              </p:par>
                            </p:childTnLst>
                          </p:cTn>
                        </p:par>
                        <p:par>
                          <p:cTn id="48" fill="hold">
                            <p:stCondLst>
                              <p:cond delay="2400"/>
                            </p:stCondLst>
                            <p:childTnLst>
                              <p:par>
                                <p:cTn id="49" presetID="22" presetClass="entr" presetSubtype="8" fill="hold" nodeType="afterEffect">
                                  <p:stCondLst>
                                    <p:cond delay="0"/>
                                  </p:stCondLst>
                                  <p:childTnLst>
                                    <p:set>
                                      <p:cBhvr>
                                        <p:cTn id="50" dur="1" fill="hold">
                                          <p:stCondLst>
                                            <p:cond delay="0"/>
                                          </p:stCondLst>
                                        </p:cTn>
                                        <p:tgtEl>
                                          <p:spTgt spid="37"/>
                                        </p:tgtEl>
                                        <p:attrNameLst>
                                          <p:attrName>style.visibility</p:attrName>
                                        </p:attrNameLst>
                                      </p:cBhvr>
                                      <p:to>
                                        <p:strVal val="visible"/>
                                      </p:to>
                                    </p:set>
                                    <p:animEffect transition="in" filter="wipe(left)">
                                      <p:cBhvr>
                                        <p:cTn id="51" dur="300"/>
                                        <p:tgtEl>
                                          <p:spTgt spid="37"/>
                                        </p:tgtEl>
                                      </p:cBhvr>
                                    </p:animEffect>
                                  </p:childTnLst>
                                </p:cTn>
                              </p:par>
                            </p:childTnLst>
                          </p:cTn>
                        </p:par>
                        <p:par>
                          <p:cTn id="52" fill="hold">
                            <p:stCondLst>
                              <p:cond delay="2700"/>
                            </p:stCondLst>
                            <p:childTnLst>
                              <p:par>
                                <p:cTn id="53" presetID="10" presetClass="entr" presetSubtype="0" fill="hold" grpId="0" nodeType="afterEffect">
                                  <p:stCondLst>
                                    <p:cond delay="0"/>
                                  </p:stCondLst>
                                  <p:childTnLst>
                                    <p:set>
                                      <p:cBhvr>
                                        <p:cTn id="54" dur="1" fill="hold">
                                          <p:stCondLst>
                                            <p:cond delay="0"/>
                                          </p:stCondLst>
                                        </p:cTn>
                                        <p:tgtEl>
                                          <p:spTgt spid="38"/>
                                        </p:tgtEl>
                                        <p:attrNameLst>
                                          <p:attrName>style.visibility</p:attrName>
                                        </p:attrNameLst>
                                      </p:cBhvr>
                                      <p:to>
                                        <p:strVal val="visible"/>
                                      </p:to>
                                    </p:set>
                                    <p:animEffect transition="in" filter="fade">
                                      <p:cBhvr>
                                        <p:cTn id="55" dur="300"/>
                                        <p:tgtEl>
                                          <p:spTgt spid="38"/>
                                        </p:tgtEl>
                                      </p:cBhvr>
                                    </p:animEffect>
                                  </p:childTnLst>
                                </p:cTn>
                              </p:par>
                            </p:childTnLst>
                          </p:cTn>
                        </p:par>
                        <p:par>
                          <p:cTn id="56" fill="hold">
                            <p:stCondLst>
                              <p:cond delay="3000"/>
                            </p:stCondLst>
                            <p:childTnLst>
                              <p:par>
                                <p:cTn id="57" presetID="1" presetClass="exit" presetSubtype="0" fill="hold" nodeType="afterEffect">
                                  <p:stCondLst>
                                    <p:cond delay="0"/>
                                  </p:stCondLst>
                                  <p:childTnLst>
                                    <p:set>
                                      <p:cBhvr>
                                        <p:cTn id="58" dur="1" fill="hold">
                                          <p:stCondLst>
                                            <p:cond delay="0"/>
                                          </p:stCondLst>
                                        </p:cTn>
                                        <p:tgtEl>
                                          <p:spTgt spid="37"/>
                                        </p:tgtEl>
                                        <p:attrNameLst>
                                          <p:attrName>style.visibility</p:attrName>
                                        </p:attrNameLst>
                                      </p:cBhvr>
                                      <p:to>
                                        <p:strVal val="hidden"/>
                                      </p:to>
                                    </p:set>
                                  </p:childTnLst>
                                </p:cTn>
                              </p:par>
                            </p:childTnLst>
                          </p:cTn>
                        </p:par>
                        <p:par>
                          <p:cTn id="59" fill="hold">
                            <p:stCondLst>
                              <p:cond delay="3000"/>
                            </p:stCondLst>
                            <p:childTnLst>
                              <p:par>
                                <p:cTn id="60" presetID="22" presetClass="entr" presetSubtype="8" fill="hold" nodeType="afterEffect">
                                  <p:stCondLst>
                                    <p:cond delay="0"/>
                                  </p:stCondLst>
                                  <p:childTnLst>
                                    <p:set>
                                      <p:cBhvr>
                                        <p:cTn id="61" dur="1" fill="hold">
                                          <p:stCondLst>
                                            <p:cond delay="0"/>
                                          </p:stCondLst>
                                        </p:cTn>
                                        <p:tgtEl>
                                          <p:spTgt spid="39"/>
                                        </p:tgtEl>
                                        <p:attrNameLst>
                                          <p:attrName>style.visibility</p:attrName>
                                        </p:attrNameLst>
                                      </p:cBhvr>
                                      <p:to>
                                        <p:strVal val="visible"/>
                                      </p:to>
                                    </p:set>
                                    <p:animEffect transition="in" filter="wipe(left)">
                                      <p:cBhvr>
                                        <p:cTn id="62" dur="300"/>
                                        <p:tgtEl>
                                          <p:spTgt spid="39"/>
                                        </p:tgtEl>
                                      </p:cBhvr>
                                    </p:animEffect>
                                  </p:childTnLst>
                                </p:cTn>
                              </p:par>
                            </p:childTnLst>
                          </p:cTn>
                        </p:par>
                        <p:par>
                          <p:cTn id="63" fill="hold">
                            <p:stCondLst>
                              <p:cond delay="3300"/>
                            </p:stCondLst>
                            <p:childTnLst>
                              <p:par>
                                <p:cTn id="64" presetID="10" presetClass="entr" presetSubtype="0" fill="hold" grpId="0" nodeType="afterEffect">
                                  <p:stCondLst>
                                    <p:cond delay="0"/>
                                  </p:stCondLst>
                                  <p:childTnLst>
                                    <p:set>
                                      <p:cBhvr>
                                        <p:cTn id="65" dur="1" fill="hold">
                                          <p:stCondLst>
                                            <p:cond delay="0"/>
                                          </p:stCondLst>
                                        </p:cTn>
                                        <p:tgtEl>
                                          <p:spTgt spid="40"/>
                                        </p:tgtEl>
                                        <p:attrNameLst>
                                          <p:attrName>style.visibility</p:attrName>
                                        </p:attrNameLst>
                                      </p:cBhvr>
                                      <p:to>
                                        <p:strVal val="visible"/>
                                      </p:to>
                                    </p:set>
                                    <p:animEffect transition="in" filter="fade">
                                      <p:cBhvr>
                                        <p:cTn id="66" dur="300"/>
                                        <p:tgtEl>
                                          <p:spTgt spid="40"/>
                                        </p:tgtEl>
                                      </p:cBhvr>
                                    </p:animEffect>
                                  </p:childTnLst>
                                </p:cTn>
                              </p:par>
                            </p:childTnLst>
                          </p:cTn>
                        </p:par>
                        <p:par>
                          <p:cTn id="67" fill="hold">
                            <p:stCondLst>
                              <p:cond delay="3600"/>
                            </p:stCondLst>
                            <p:childTnLst>
                              <p:par>
                                <p:cTn id="68" presetID="1" presetClass="exit" presetSubtype="0" fill="hold" nodeType="afterEffect">
                                  <p:stCondLst>
                                    <p:cond delay="0"/>
                                  </p:stCondLst>
                                  <p:childTnLst>
                                    <p:set>
                                      <p:cBhvr>
                                        <p:cTn id="69" dur="1" fill="hold">
                                          <p:stCondLst>
                                            <p:cond delay="0"/>
                                          </p:stCondLst>
                                        </p:cTn>
                                        <p:tgtEl>
                                          <p:spTgt spid="39"/>
                                        </p:tgtEl>
                                        <p:attrNameLst>
                                          <p:attrName>style.visibility</p:attrName>
                                        </p:attrNameLst>
                                      </p:cBhvr>
                                      <p:to>
                                        <p:strVal val="hidden"/>
                                      </p:to>
                                    </p:set>
                                  </p:childTnLst>
                                </p:cTn>
                              </p:par>
                            </p:childTnLst>
                          </p:cTn>
                        </p:par>
                        <p:par>
                          <p:cTn id="70" fill="hold">
                            <p:stCondLst>
                              <p:cond delay="3600"/>
                            </p:stCondLst>
                            <p:childTnLst>
                              <p:par>
                                <p:cTn id="71" presetID="22" presetClass="entr" presetSubtype="8" fill="hold" nodeType="afterEffect">
                                  <p:stCondLst>
                                    <p:cond delay="0"/>
                                  </p:stCondLst>
                                  <p:childTnLst>
                                    <p:set>
                                      <p:cBhvr>
                                        <p:cTn id="72" dur="1" fill="hold">
                                          <p:stCondLst>
                                            <p:cond delay="0"/>
                                          </p:stCondLst>
                                        </p:cTn>
                                        <p:tgtEl>
                                          <p:spTgt spid="41"/>
                                        </p:tgtEl>
                                        <p:attrNameLst>
                                          <p:attrName>style.visibility</p:attrName>
                                        </p:attrNameLst>
                                      </p:cBhvr>
                                      <p:to>
                                        <p:strVal val="visible"/>
                                      </p:to>
                                    </p:set>
                                    <p:animEffect transition="in" filter="wipe(left)">
                                      <p:cBhvr>
                                        <p:cTn id="73" dur="300"/>
                                        <p:tgtEl>
                                          <p:spTgt spid="41"/>
                                        </p:tgtEl>
                                      </p:cBhvr>
                                    </p:animEffect>
                                  </p:childTnLst>
                                </p:cTn>
                              </p:par>
                            </p:childTnLst>
                          </p:cTn>
                        </p:par>
                        <p:par>
                          <p:cTn id="74" fill="hold">
                            <p:stCondLst>
                              <p:cond delay="3900"/>
                            </p:stCondLst>
                            <p:childTnLst>
                              <p:par>
                                <p:cTn id="75" presetID="10" presetClass="entr" presetSubtype="0" fill="hold" grpId="0" nodeType="afterEffect">
                                  <p:stCondLst>
                                    <p:cond delay="0"/>
                                  </p:stCondLst>
                                  <p:childTnLst>
                                    <p:set>
                                      <p:cBhvr>
                                        <p:cTn id="76" dur="1" fill="hold">
                                          <p:stCondLst>
                                            <p:cond delay="0"/>
                                          </p:stCondLst>
                                        </p:cTn>
                                        <p:tgtEl>
                                          <p:spTgt spid="42"/>
                                        </p:tgtEl>
                                        <p:attrNameLst>
                                          <p:attrName>style.visibility</p:attrName>
                                        </p:attrNameLst>
                                      </p:cBhvr>
                                      <p:to>
                                        <p:strVal val="visible"/>
                                      </p:to>
                                    </p:set>
                                    <p:animEffect transition="in" filter="fade">
                                      <p:cBhvr>
                                        <p:cTn id="77" dur="300"/>
                                        <p:tgtEl>
                                          <p:spTgt spid="42"/>
                                        </p:tgtEl>
                                      </p:cBhvr>
                                    </p:animEffect>
                                  </p:childTnLst>
                                </p:cTn>
                              </p:par>
                            </p:childTnLst>
                          </p:cTn>
                        </p:par>
                        <p:par>
                          <p:cTn id="78" fill="hold">
                            <p:stCondLst>
                              <p:cond delay="4200"/>
                            </p:stCondLst>
                            <p:childTnLst>
                              <p:par>
                                <p:cTn id="79" presetID="1" presetClass="exit" presetSubtype="0" fill="hold" nodeType="afterEffect">
                                  <p:stCondLst>
                                    <p:cond delay="0"/>
                                  </p:stCondLst>
                                  <p:childTnLst>
                                    <p:set>
                                      <p:cBhvr>
                                        <p:cTn id="80" dur="1" fill="hold">
                                          <p:stCondLst>
                                            <p:cond delay="0"/>
                                          </p:stCondLst>
                                        </p:cTn>
                                        <p:tgtEl>
                                          <p:spTgt spid="41"/>
                                        </p:tgtEl>
                                        <p:attrNameLst>
                                          <p:attrName>style.visibility</p:attrName>
                                        </p:attrNameLst>
                                      </p:cBhvr>
                                      <p:to>
                                        <p:strVal val="hidden"/>
                                      </p:to>
                                    </p:set>
                                  </p:childTnLst>
                                </p:cTn>
                              </p:par>
                            </p:childTnLst>
                          </p:cTn>
                        </p:par>
                        <p:par>
                          <p:cTn id="81" fill="hold">
                            <p:stCondLst>
                              <p:cond delay="4200"/>
                            </p:stCondLst>
                            <p:childTnLst>
                              <p:par>
                                <p:cTn id="82" presetID="10" presetClass="entr" presetSubtype="0" fill="hold" grpId="0" nodeType="afterEffect">
                                  <p:stCondLst>
                                    <p:cond delay="0"/>
                                  </p:stCondLst>
                                  <p:childTnLst>
                                    <p:set>
                                      <p:cBhvr>
                                        <p:cTn id="83" dur="1" fill="hold">
                                          <p:stCondLst>
                                            <p:cond delay="0"/>
                                          </p:stCondLst>
                                        </p:cTn>
                                        <p:tgtEl>
                                          <p:spTgt spid="43"/>
                                        </p:tgtEl>
                                        <p:attrNameLst>
                                          <p:attrName>style.visibility</p:attrName>
                                        </p:attrNameLst>
                                      </p:cBhvr>
                                      <p:to>
                                        <p:strVal val="visible"/>
                                      </p:to>
                                    </p:set>
                                    <p:animEffect transition="in" filter="fade">
                                      <p:cBhvr>
                                        <p:cTn id="84" dur="3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29" grpId="0"/>
      <p:bldP spid="32" grpId="0"/>
      <p:bldP spid="34" grpId="0"/>
      <p:bldP spid="38" grpId="0"/>
      <p:bldP spid="40" grpId="0"/>
      <p:bldP spid="42" grpId="0"/>
      <p:bldP spid="4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Step 2</a:t>
            </a:r>
            <a:r>
              <a:rPr lang="ja-JP" altLang="en-US" dirty="0" smtClean="0"/>
              <a:t>：関数間の類似度の計算</a:t>
            </a:r>
            <a:endParaRPr kumimoji="1" lang="ja-JP" altLang="en-US" dirty="0"/>
          </a:p>
        </p:txBody>
      </p:sp>
      <mc:AlternateContent xmlns:mc="http://schemas.openxmlformats.org/markup-compatibility/2006" xmlns:a14="http://schemas.microsoft.com/office/drawing/2010/main">
        <mc:Choice Requires="a14">
          <p:sp>
            <p:nvSpPr>
              <p:cNvPr id="5" name="コンテンツ プレースホルダー 4"/>
              <p:cNvSpPr>
                <a:spLocks noGrp="1"/>
              </p:cNvSpPr>
              <p:nvPr>
                <p:ph idx="1"/>
              </p:nvPr>
            </p:nvSpPr>
            <p:spPr>
              <a:xfrm>
                <a:off x="467544" y="2492896"/>
                <a:ext cx="8229600" cy="4104456"/>
              </a:xfrm>
              <a:solidFill>
                <a:schemeClr val="bg1"/>
              </a:solidFill>
            </p:spPr>
            <p:txBody>
              <a:bodyPr/>
              <a:lstStyle/>
              <a:p>
                <a:r>
                  <a:rPr kumimoji="1" lang="en-US" altLang="ja-JP" dirty="0" smtClean="0"/>
                  <a:t>N-gram</a:t>
                </a:r>
                <a:r>
                  <a:rPr kumimoji="1" lang="ja-JP" altLang="en-US" dirty="0" smtClean="0"/>
                  <a:t>：文字列を長さ</a:t>
                </a:r>
                <a:r>
                  <a:rPr kumimoji="1" lang="en-US" altLang="ja-JP" dirty="0" smtClean="0"/>
                  <a:t>N</a:t>
                </a:r>
                <a:r>
                  <a:rPr kumimoji="1" lang="ja-JP" altLang="en-US" dirty="0" smtClean="0"/>
                  <a:t>の文字列</a:t>
                </a:r>
                <a:r>
                  <a:rPr lang="ja-JP" altLang="en-US" dirty="0" smtClean="0"/>
                  <a:t>に分解する</a:t>
                </a:r>
                <a:endParaRPr kumimoji="1" lang="en-US" altLang="ja-JP" dirty="0" smtClean="0"/>
              </a:p>
              <a:p>
                <a:pPr lvl="1"/>
                <a:r>
                  <a:rPr lang="ja-JP" altLang="en-US" dirty="0" smtClean="0"/>
                  <a:t>例：</a:t>
                </a:r>
                <a:r>
                  <a:rPr lang="en-US" altLang="ja-JP" dirty="0" smtClean="0"/>
                  <a:t>“ABCD” </a:t>
                </a:r>
                <a:r>
                  <a:rPr lang="ja-JP" altLang="en-US" dirty="0" smtClean="0"/>
                  <a:t>を </a:t>
                </a:r>
                <a:r>
                  <a:rPr lang="en-US" altLang="ja-JP" dirty="0" smtClean="0"/>
                  <a:t>N = 3 </a:t>
                </a:r>
                <a:r>
                  <a:rPr lang="ja-JP" altLang="en-US" dirty="0" smtClean="0"/>
                  <a:t>で分解する</a:t>
                </a:r>
                <a:endParaRPr lang="en-US" altLang="ja-JP" dirty="0" smtClean="0"/>
              </a:p>
              <a:p>
                <a:pPr lvl="2"/>
                <a:r>
                  <a:rPr kumimoji="1" lang="en-US" altLang="ja-JP" dirty="0" smtClean="0"/>
                  <a:t>{$$A, $AB, ABC, BCD, CD$, D$$}</a:t>
                </a:r>
              </a:p>
              <a:p>
                <a:pPr lvl="2"/>
                <a:r>
                  <a:rPr lang="en-US" altLang="ja-JP" dirty="0" smtClean="0"/>
                  <a:t>$ </a:t>
                </a:r>
                <a:r>
                  <a:rPr lang="ja-JP" altLang="en-US" dirty="0" smtClean="0"/>
                  <a:t>は文字列の先頭と末尾を表す特殊記号</a:t>
                </a:r>
                <a:endParaRPr lang="en-US" altLang="ja-JP" dirty="0" smtClean="0"/>
              </a:p>
              <a:p>
                <a:r>
                  <a:rPr kumimoji="1" lang="ja-JP" altLang="en-US" dirty="0" smtClean="0"/>
                  <a:t>ジャッカード係数：集合間の類似度</a:t>
                </a:r>
                <a:endParaRPr kumimoji="1" lang="en-US" altLang="ja-JP" dirty="0" smtClean="0"/>
              </a:p>
              <a:p>
                <a:pPr lvl="1"/>
                <a:r>
                  <a:rPr kumimoji="1" lang="en-US" altLang="ja-JP" dirty="0" smtClean="0"/>
                  <a:t>2</a:t>
                </a:r>
                <a:r>
                  <a:rPr kumimoji="1" lang="ja-JP" altLang="en-US" dirty="0" err="1" smtClean="0"/>
                  <a:t>つの</a:t>
                </a:r>
                <a:r>
                  <a:rPr kumimoji="1" lang="ja-JP" altLang="en-US" dirty="0" smtClean="0"/>
                  <a:t>集合の共通要素が多ければ似ている</a:t>
                </a:r>
                <a:endParaRPr kumimoji="1" lang="en-US" altLang="ja-JP" dirty="0" smtClean="0"/>
              </a:p>
              <a:p>
                <a:pPr lvl="1"/>
                <a14:m>
                  <m:oMath xmlns:m="http://schemas.openxmlformats.org/officeDocument/2006/math">
                    <m:r>
                      <m:rPr>
                        <m:sty m:val="p"/>
                      </m:rPr>
                      <a:rPr kumimoji="1" lang="en-US" altLang="ja-JP" b="0" i="0" smtClean="0">
                        <a:latin typeface="Cambria Math"/>
                      </a:rPr>
                      <m:t>Jaccard</m:t>
                    </m:r>
                    <m:d>
                      <m:dPr>
                        <m:ctrlPr>
                          <a:rPr kumimoji="1" lang="en-US" altLang="ja-JP" b="0" i="1" smtClean="0">
                            <a:latin typeface="Cambria Math"/>
                          </a:rPr>
                        </m:ctrlPr>
                      </m:dPr>
                      <m:e>
                        <m:r>
                          <a:rPr kumimoji="1" lang="en-US" altLang="ja-JP" b="0" i="1" smtClean="0">
                            <a:latin typeface="Cambria Math"/>
                          </a:rPr>
                          <m:t>𝑋</m:t>
                        </m:r>
                        <m:r>
                          <a:rPr kumimoji="1" lang="en-US" altLang="ja-JP" b="0" i="1" smtClean="0">
                            <a:latin typeface="Cambria Math"/>
                          </a:rPr>
                          <m:t>, </m:t>
                        </m:r>
                        <m:r>
                          <a:rPr kumimoji="1" lang="en-US" altLang="ja-JP" b="0" i="1" smtClean="0">
                            <a:latin typeface="Cambria Math"/>
                          </a:rPr>
                          <m:t>𝑌</m:t>
                        </m:r>
                      </m:e>
                    </m:d>
                    <m:r>
                      <a:rPr kumimoji="1" lang="en-US" altLang="ja-JP" b="0" i="1" smtClean="0">
                        <a:latin typeface="Cambria Math"/>
                      </a:rPr>
                      <m:t>= </m:t>
                    </m:r>
                    <m:f>
                      <m:fPr>
                        <m:ctrlPr>
                          <a:rPr kumimoji="1" lang="en-US" altLang="ja-JP" b="0" i="1" smtClean="0">
                            <a:latin typeface="Cambria Math"/>
                          </a:rPr>
                        </m:ctrlPr>
                      </m:fPr>
                      <m:num>
                        <m:r>
                          <a:rPr kumimoji="1" lang="en-US" altLang="ja-JP" b="0" i="1" smtClean="0">
                            <a:latin typeface="Cambria Math"/>
                          </a:rPr>
                          <m:t>| </m:t>
                        </m:r>
                        <m:r>
                          <a:rPr kumimoji="1" lang="en-US" altLang="ja-JP" b="0" i="1" smtClean="0">
                            <a:latin typeface="Cambria Math"/>
                          </a:rPr>
                          <m:t>𝑋</m:t>
                        </m:r>
                        <m:r>
                          <a:rPr kumimoji="1" lang="en-US" altLang="ja-JP" b="0" i="1" smtClean="0">
                            <a:latin typeface="Cambria Math"/>
                          </a:rPr>
                          <m:t> ∩ </m:t>
                        </m:r>
                        <m:r>
                          <a:rPr kumimoji="1" lang="en-US" altLang="ja-JP" b="0" i="1" smtClean="0">
                            <a:latin typeface="Cambria Math"/>
                          </a:rPr>
                          <m:t>𝑌</m:t>
                        </m:r>
                        <m:r>
                          <a:rPr kumimoji="1" lang="en-US" altLang="ja-JP" b="0" i="1" smtClean="0">
                            <a:latin typeface="Cambria Math"/>
                          </a:rPr>
                          <m:t> |</m:t>
                        </m:r>
                      </m:num>
                      <m:den>
                        <m:r>
                          <a:rPr kumimoji="1" lang="en-US" altLang="ja-JP" b="0" i="1" smtClean="0">
                            <a:latin typeface="Cambria Math"/>
                          </a:rPr>
                          <m:t>| </m:t>
                        </m:r>
                        <m:r>
                          <a:rPr lang="en-US" altLang="ja-JP" i="1">
                            <a:latin typeface="Cambria Math"/>
                          </a:rPr>
                          <m:t>𝑋</m:t>
                        </m:r>
                        <m:r>
                          <a:rPr lang="en-US" altLang="ja-JP" b="0" i="1" smtClean="0">
                            <a:latin typeface="Cambria Math"/>
                          </a:rPr>
                          <m:t> </m:t>
                        </m:r>
                        <m:r>
                          <a:rPr lang="en-US" altLang="ja-JP" i="1">
                            <a:latin typeface="Cambria Math"/>
                          </a:rPr>
                          <m:t>∪</m:t>
                        </m:r>
                        <m:r>
                          <a:rPr lang="en-US" altLang="ja-JP" b="0" i="1" smtClean="0">
                            <a:latin typeface="Cambria Math"/>
                          </a:rPr>
                          <m:t> </m:t>
                        </m:r>
                        <m:r>
                          <a:rPr lang="en-US" altLang="ja-JP" b="0" i="1" smtClean="0">
                            <a:latin typeface="Cambria Math"/>
                          </a:rPr>
                          <m:t>𝑌</m:t>
                        </m:r>
                        <m:r>
                          <a:rPr lang="en-US" altLang="ja-JP" b="0" i="1" smtClean="0">
                            <a:latin typeface="Cambria Math"/>
                          </a:rPr>
                          <m:t> |</m:t>
                        </m:r>
                      </m:den>
                    </m:f>
                  </m:oMath>
                </a14:m>
                <a:r>
                  <a:rPr kumimoji="1" lang="en-US" altLang="ja-JP" dirty="0" smtClean="0"/>
                  <a:t>  </a:t>
                </a:r>
                <a:endParaRPr lang="en-US" altLang="ja-JP" dirty="0"/>
              </a:p>
              <a:p>
                <a:r>
                  <a:rPr kumimoji="1" lang="ja-JP" altLang="en-US" dirty="0" smtClean="0"/>
                  <a:t>列を比較する方法の中では計算コストが小さい</a:t>
                </a:r>
                <a:endParaRPr kumimoji="1" lang="en-US" altLang="ja-JP" dirty="0" smtClean="0"/>
              </a:p>
            </p:txBody>
          </p:sp>
        </mc:Choice>
        <mc:Fallback xmlns="">
          <p:sp>
            <p:nvSpPr>
              <p:cNvPr id="5" name="コンテンツ プレースホルダー 4"/>
              <p:cNvSpPr>
                <a:spLocks noGrp="1" noRot="1" noChangeAspect="1" noMove="1" noResize="1" noEditPoints="1" noAdjustHandles="1" noChangeArrowheads="1" noChangeShapeType="1" noTextEdit="1"/>
              </p:cNvSpPr>
              <p:nvPr>
                <p:ph idx="1"/>
              </p:nvPr>
            </p:nvSpPr>
            <p:spPr>
              <a:xfrm>
                <a:off x="467544" y="2492896"/>
                <a:ext cx="8229600" cy="4104456"/>
              </a:xfrm>
              <a:blipFill rotWithShape="1">
                <a:blip r:embed="rId2"/>
                <a:stretch>
                  <a:fillRect l="-1556" t="-2377" b="-5498"/>
                </a:stretch>
              </a:blipFill>
            </p:spPr>
            <p:txBody>
              <a:bodyPr/>
              <a:lstStyle/>
              <a:p>
                <a:r>
                  <a:rPr lang="ja-JP" altLang="en-US">
                    <a:noFill/>
                  </a:rPr>
                  <a:t> </a:t>
                </a:r>
              </a:p>
            </p:txBody>
          </p:sp>
        </mc:Fallback>
      </mc:AlternateContent>
      <p:sp>
        <p:nvSpPr>
          <p:cNvPr id="3" name="スライド番号プレースホルダー 2"/>
          <p:cNvSpPr>
            <a:spLocks noGrp="1"/>
          </p:cNvSpPr>
          <p:nvPr>
            <p:ph type="sldNum" sz="quarter" idx="12"/>
          </p:nvPr>
        </p:nvSpPr>
        <p:spPr/>
        <p:txBody>
          <a:bodyPr/>
          <a:lstStyle/>
          <a:p>
            <a:pPr fontAlgn="base">
              <a:spcBef>
                <a:spcPct val="0"/>
              </a:spcBef>
              <a:spcAft>
                <a:spcPct val="0"/>
              </a:spcAft>
            </a:pPr>
            <a:fld id="{7D5496B1-25AB-42E4-9FB2-6D8F98E71759}" type="slidenum">
              <a:rPr lang="en-US" altLang="ja-JP" smtClean="0">
                <a:solidFill>
                  <a:srgbClr val="000000"/>
                </a:solidFill>
              </a:rPr>
              <a:pPr fontAlgn="base">
                <a:spcBef>
                  <a:spcPct val="0"/>
                </a:spcBef>
                <a:spcAft>
                  <a:spcPct val="0"/>
                </a:spcAft>
              </a:pPr>
              <a:t>13</a:t>
            </a:fld>
            <a:endParaRPr lang="en-US" altLang="ja-JP">
              <a:solidFill>
                <a:srgbClr val="000000"/>
              </a:solidFill>
            </a:endParaRPr>
          </a:p>
        </p:txBody>
      </p:sp>
      <p:sp>
        <p:nvSpPr>
          <p:cNvPr id="6" name="テキスト プレースホルダー 5"/>
          <p:cNvSpPr>
            <a:spLocks noGrp="1"/>
          </p:cNvSpPr>
          <p:nvPr>
            <p:ph type="body" sz="quarter" idx="13"/>
          </p:nvPr>
        </p:nvSpPr>
        <p:spPr/>
        <p:txBody>
          <a:bodyPr/>
          <a:lstStyle/>
          <a:p>
            <a:r>
              <a:rPr kumimoji="1" lang="ja-JP" altLang="en-US" dirty="0" smtClean="0"/>
              <a:t>記号列を </a:t>
            </a:r>
            <a:r>
              <a:rPr kumimoji="1" lang="en-US" altLang="ja-JP" dirty="0" smtClean="0"/>
              <a:t>N-gram </a:t>
            </a:r>
            <a:r>
              <a:rPr kumimoji="1" lang="ja-JP" altLang="en-US" dirty="0" smtClean="0"/>
              <a:t>による集合で表現し，ジャッカード係数を計算する</a:t>
            </a:r>
            <a:endParaRPr kumimoji="1" lang="ja-JP" altLang="en-US" dirty="0"/>
          </a:p>
        </p:txBody>
      </p:sp>
    </p:spTree>
    <p:extLst>
      <p:ext uri="{BB962C8B-B14F-4D97-AF65-F5344CB8AC3E}">
        <p14:creationId xmlns:p14="http://schemas.microsoft.com/office/powerpoint/2010/main" val="11871813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91264" cy="850106"/>
          </a:xfrm>
        </p:spPr>
        <p:txBody>
          <a:bodyPr/>
          <a:lstStyle/>
          <a:p>
            <a:r>
              <a:rPr kumimoji="1" lang="en-US" altLang="ja-JP" dirty="0" smtClean="0"/>
              <a:t>Step 3</a:t>
            </a:r>
            <a:r>
              <a:rPr kumimoji="1" lang="ja-JP" altLang="en-US" dirty="0" smtClean="0"/>
              <a:t>：クラスタリングアルゴリズムの適用</a:t>
            </a:r>
            <a:endParaRPr kumimoji="1" lang="ja-JP" altLang="en-US" dirty="0"/>
          </a:p>
        </p:txBody>
      </p:sp>
      <p:sp>
        <p:nvSpPr>
          <p:cNvPr id="5" name="コンテンツ プレースホルダー 4"/>
          <p:cNvSpPr>
            <a:spLocks noGrp="1"/>
          </p:cNvSpPr>
          <p:nvPr>
            <p:ph idx="1"/>
          </p:nvPr>
        </p:nvSpPr>
        <p:spPr/>
        <p:txBody>
          <a:bodyPr/>
          <a:lstStyle/>
          <a:p>
            <a:r>
              <a:rPr lang="ja-JP" altLang="en-US" dirty="0" smtClean="0"/>
              <a:t>重み付き無向グラフ</a:t>
            </a:r>
            <a:endParaRPr lang="en-US" altLang="ja-JP" dirty="0" smtClean="0"/>
          </a:p>
          <a:p>
            <a:pPr lvl="1"/>
            <a:r>
              <a:rPr kumimoji="1" lang="ja-JP" altLang="en-US" dirty="0" smtClean="0"/>
              <a:t>頂点：関数，辺：類似度</a:t>
            </a:r>
            <a:endParaRPr kumimoji="1" lang="en-US" altLang="ja-JP" dirty="0" smtClean="0"/>
          </a:p>
          <a:p>
            <a:pPr lvl="1"/>
            <a:r>
              <a:rPr lang="ja-JP" altLang="en-US" dirty="0" smtClean="0"/>
              <a:t>類似度が閾値未満の関数間は辺の重みを </a:t>
            </a:r>
            <a:r>
              <a:rPr lang="en-US" altLang="ja-JP" dirty="0" smtClean="0"/>
              <a:t>0 </a:t>
            </a:r>
            <a:r>
              <a:rPr lang="ja-JP" altLang="en-US" dirty="0" smtClean="0"/>
              <a:t>とする</a:t>
            </a:r>
            <a:endParaRPr lang="en-US" altLang="ja-JP" dirty="0" smtClean="0"/>
          </a:p>
          <a:p>
            <a:pPr lvl="2"/>
            <a:r>
              <a:rPr kumimoji="1" lang="ja-JP" altLang="en-US" sz="2100" dirty="0" smtClean="0"/>
              <a:t>類似度の低いメソッドが同じクラスタに含まれないようにする</a:t>
            </a:r>
            <a:endParaRPr kumimoji="1" lang="en-US" altLang="ja-JP" sz="2100" dirty="0" smtClean="0"/>
          </a:p>
          <a:p>
            <a:r>
              <a:rPr lang="en-US" altLang="ja-JP" sz="2900" dirty="0" smtClean="0"/>
              <a:t>Newman </a:t>
            </a:r>
            <a:r>
              <a:rPr lang="ja-JP" altLang="en-US" sz="2900" dirty="0" err="1" smtClean="0"/>
              <a:t>らの</a:t>
            </a:r>
            <a:r>
              <a:rPr lang="ja-JP" altLang="en-US" sz="2900" dirty="0" smtClean="0"/>
              <a:t>アルゴリズム </a:t>
            </a:r>
            <a:r>
              <a:rPr lang="en-US" altLang="ja-JP" sz="2900" baseline="30000" dirty="0" smtClean="0"/>
              <a:t>†</a:t>
            </a:r>
          </a:p>
          <a:p>
            <a:pPr lvl="1"/>
            <a:r>
              <a:rPr lang="ja-JP" altLang="en-US" sz="2500" dirty="0"/>
              <a:t>辺</a:t>
            </a:r>
            <a:r>
              <a:rPr lang="ja-JP" altLang="en-US" sz="2500" dirty="0" smtClean="0"/>
              <a:t>の結びつきが強い頂点集合を貪欲に求める</a:t>
            </a:r>
            <a:endParaRPr lang="en-US" altLang="ja-JP" sz="2500" dirty="0" smtClean="0"/>
          </a:p>
          <a:p>
            <a:pPr lvl="2"/>
            <a:r>
              <a:rPr lang="ja-JP" altLang="en-US" sz="2100" dirty="0" smtClean="0"/>
              <a:t>類似度の高い関数がクラスタとしてまとめられる</a:t>
            </a:r>
            <a:endParaRPr lang="en-US" altLang="ja-JP" sz="2100" dirty="0" smtClean="0"/>
          </a:p>
          <a:p>
            <a:pPr lvl="1"/>
            <a:r>
              <a:rPr kumimoji="1" lang="ja-JP" altLang="en-US" sz="2500" dirty="0" smtClean="0"/>
              <a:t>計算コストが小さい</a:t>
            </a:r>
            <a:endParaRPr kumimoji="1" lang="ja-JP" altLang="en-US" sz="2500" dirty="0"/>
          </a:p>
        </p:txBody>
      </p:sp>
      <p:sp>
        <p:nvSpPr>
          <p:cNvPr id="3" name="スライド番号プレースホルダー 2"/>
          <p:cNvSpPr>
            <a:spLocks noGrp="1"/>
          </p:cNvSpPr>
          <p:nvPr>
            <p:ph type="sldNum" sz="quarter" idx="12"/>
          </p:nvPr>
        </p:nvSpPr>
        <p:spPr/>
        <p:txBody>
          <a:bodyPr/>
          <a:lstStyle/>
          <a:p>
            <a:pPr fontAlgn="base">
              <a:spcBef>
                <a:spcPct val="0"/>
              </a:spcBef>
              <a:spcAft>
                <a:spcPct val="0"/>
              </a:spcAft>
            </a:pPr>
            <a:fld id="{7D5496B1-25AB-42E4-9FB2-6D8F98E71759}" type="slidenum">
              <a:rPr lang="en-US" altLang="ja-JP" smtClean="0">
                <a:solidFill>
                  <a:srgbClr val="000000"/>
                </a:solidFill>
              </a:rPr>
              <a:pPr fontAlgn="base">
                <a:spcBef>
                  <a:spcPct val="0"/>
                </a:spcBef>
                <a:spcAft>
                  <a:spcPct val="0"/>
                </a:spcAft>
              </a:pPr>
              <a:t>14</a:t>
            </a:fld>
            <a:endParaRPr lang="en-US" altLang="ja-JP">
              <a:solidFill>
                <a:srgbClr val="000000"/>
              </a:solidFill>
            </a:endParaRPr>
          </a:p>
        </p:txBody>
      </p:sp>
      <p:sp>
        <p:nvSpPr>
          <p:cNvPr id="6" name="テキスト プレースホルダー 5"/>
          <p:cNvSpPr>
            <a:spLocks noGrp="1"/>
          </p:cNvSpPr>
          <p:nvPr>
            <p:ph type="body" sz="quarter" idx="13"/>
          </p:nvPr>
        </p:nvSpPr>
        <p:spPr/>
        <p:txBody>
          <a:bodyPr/>
          <a:lstStyle/>
          <a:p>
            <a:r>
              <a:rPr lang="ja-JP" altLang="en-US" dirty="0"/>
              <a:t>関数</a:t>
            </a:r>
            <a:r>
              <a:rPr lang="ja-JP" altLang="en-US" dirty="0" smtClean="0"/>
              <a:t>間の類似度をグラフで表現し，</a:t>
            </a:r>
            <a:r>
              <a:rPr lang="en-US" altLang="ja-JP" dirty="0" smtClean="0"/>
              <a:t>Newman </a:t>
            </a:r>
            <a:r>
              <a:rPr lang="ja-JP" altLang="en-US" dirty="0" err="1" smtClean="0"/>
              <a:t>らの</a:t>
            </a:r>
            <a:r>
              <a:rPr lang="ja-JP" altLang="en-US" dirty="0" smtClean="0"/>
              <a:t>クラスタリングアルゴリズムを適用する</a:t>
            </a:r>
            <a:endParaRPr kumimoji="1" lang="ja-JP" altLang="en-US" dirty="0"/>
          </a:p>
        </p:txBody>
      </p:sp>
      <p:sp>
        <p:nvSpPr>
          <p:cNvPr id="4" name="テキスト ボックス 3"/>
          <p:cNvSpPr txBox="1"/>
          <p:nvPr/>
        </p:nvSpPr>
        <p:spPr>
          <a:xfrm>
            <a:off x="827584" y="6165303"/>
            <a:ext cx="7486408" cy="646331"/>
          </a:xfrm>
          <a:prstGeom prst="rect">
            <a:avLst/>
          </a:prstGeom>
          <a:solidFill>
            <a:schemeClr val="bg1"/>
          </a:solidFill>
        </p:spPr>
        <p:txBody>
          <a:bodyPr wrap="none" rtlCol="0">
            <a:spAutoFit/>
          </a:bodyPr>
          <a:lstStyle/>
          <a:p>
            <a:r>
              <a:rPr kumimoji="1" lang="en-US" altLang="ja-JP" dirty="0" smtClean="0"/>
              <a:t>† </a:t>
            </a:r>
            <a:r>
              <a:rPr lang="en-US" altLang="ja-JP" dirty="0"/>
              <a:t>M. E. J. Newman. </a:t>
            </a:r>
            <a:r>
              <a:rPr lang="en-US" altLang="ja-JP" dirty="0" smtClean="0"/>
              <a:t>“Fast </a:t>
            </a:r>
            <a:r>
              <a:rPr lang="en-US" altLang="ja-JP" dirty="0"/>
              <a:t>algorithm for detecting community </a:t>
            </a:r>
            <a:endParaRPr lang="en-US" altLang="ja-JP" dirty="0" smtClean="0"/>
          </a:p>
          <a:p>
            <a:r>
              <a:rPr lang="en-US" altLang="ja-JP" dirty="0" smtClean="0"/>
              <a:t>structure </a:t>
            </a:r>
            <a:r>
              <a:rPr lang="en-US" altLang="ja-JP" dirty="0"/>
              <a:t>in </a:t>
            </a:r>
            <a:r>
              <a:rPr lang="en-US" altLang="ja-JP" dirty="0" smtClean="0"/>
              <a:t>networks.” </a:t>
            </a:r>
            <a:r>
              <a:rPr lang="en-US" altLang="ja-JP" i="1" dirty="0" smtClean="0"/>
              <a:t>Physical </a:t>
            </a:r>
            <a:r>
              <a:rPr lang="en-US" altLang="ja-JP" i="1" dirty="0"/>
              <a:t>Review E</a:t>
            </a:r>
            <a:r>
              <a:rPr lang="en-US" altLang="ja-JP" dirty="0"/>
              <a:t>, Vol. 69, No. 6, pp. </a:t>
            </a:r>
            <a:r>
              <a:rPr lang="en-US" altLang="ja-JP" dirty="0" smtClean="0"/>
              <a:t>1-5</a:t>
            </a:r>
            <a:r>
              <a:rPr lang="en-US" altLang="ja-JP" dirty="0"/>
              <a:t>, 2004.</a:t>
            </a:r>
            <a:endParaRPr kumimoji="1" lang="ja-JP" altLang="en-US" dirty="0"/>
          </a:p>
        </p:txBody>
      </p:sp>
    </p:spTree>
    <p:extLst>
      <p:ext uri="{BB962C8B-B14F-4D97-AF65-F5344CB8AC3E}">
        <p14:creationId xmlns:p14="http://schemas.microsoft.com/office/powerpoint/2010/main" val="37221899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評価実験</a:t>
            </a:r>
            <a:endParaRPr kumimoji="1" lang="ja-JP" altLang="en-US" dirty="0"/>
          </a:p>
        </p:txBody>
      </p:sp>
      <p:sp>
        <p:nvSpPr>
          <p:cNvPr id="5" name="コンテンツ プレースホルダー 4"/>
          <p:cNvSpPr>
            <a:spLocks noGrp="1"/>
          </p:cNvSpPr>
          <p:nvPr>
            <p:ph idx="1"/>
          </p:nvPr>
        </p:nvSpPr>
        <p:spPr>
          <a:xfrm>
            <a:off x="467544" y="2420888"/>
            <a:ext cx="8229600" cy="3633267"/>
          </a:xfrm>
        </p:spPr>
        <p:txBody>
          <a:bodyPr/>
          <a:lstStyle/>
          <a:p>
            <a:r>
              <a:rPr kumimoji="1" lang="ja-JP" altLang="en-US" dirty="0" smtClean="0"/>
              <a:t>信頼性</a:t>
            </a:r>
            <a:endParaRPr kumimoji="1" lang="en-US" altLang="ja-JP" dirty="0" smtClean="0"/>
          </a:p>
          <a:p>
            <a:pPr lvl="1"/>
            <a:r>
              <a:rPr kumimoji="1" lang="ja-JP" altLang="en-US" dirty="0" smtClean="0"/>
              <a:t>手法によるクラスタリングが人手によるクラスタリングにどのくらい近いか</a:t>
            </a:r>
            <a:endParaRPr kumimoji="1" lang="en-US" altLang="ja-JP" dirty="0" smtClean="0"/>
          </a:p>
          <a:p>
            <a:r>
              <a:rPr lang="ja-JP" altLang="en-US" dirty="0" smtClean="0"/>
              <a:t>クラスタの分布</a:t>
            </a:r>
            <a:endParaRPr lang="en-US" altLang="ja-JP" dirty="0" smtClean="0"/>
          </a:p>
          <a:p>
            <a:pPr lvl="1"/>
            <a:r>
              <a:rPr lang="ja-JP" altLang="en-US" dirty="0" smtClean="0"/>
              <a:t>クラスタの大きさが極端でないか</a:t>
            </a:r>
            <a:endParaRPr lang="en-US" altLang="ja-JP" dirty="0" smtClean="0"/>
          </a:p>
          <a:p>
            <a:r>
              <a:rPr kumimoji="1" lang="ja-JP" altLang="en-US" dirty="0" smtClean="0"/>
              <a:t>安定性</a:t>
            </a:r>
            <a:endParaRPr lang="en-US" altLang="ja-JP" dirty="0"/>
          </a:p>
          <a:p>
            <a:pPr lvl="1"/>
            <a:r>
              <a:rPr lang="ja-JP" altLang="en-US" dirty="0" smtClean="0"/>
              <a:t>ソースコードが少し変更されても，クラスタリングの結果が大きく変わらないか</a:t>
            </a:r>
            <a:endParaRPr lang="en-US" altLang="ja-JP" dirty="0" smtClean="0"/>
          </a:p>
        </p:txBody>
      </p:sp>
      <p:sp>
        <p:nvSpPr>
          <p:cNvPr id="3" name="スライド番号プレースホルダー 2"/>
          <p:cNvSpPr>
            <a:spLocks noGrp="1"/>
          </p:cNvSpPr>
          <p:nvPr>
            <p:ph type="sldNum" sz="quarter" idx="12"/>
          </p:nvPr>
        </p:nvSpPr>
        <p:spPr/>
        <p:txBody>
          <a:bodyPr/>
          <a:lstStyle/>
          <a:p>
            <a:pPr fontAlgn="base">
              <a:spcBef>
                <a:spcPct val="0"/>
              </a:spcBef>
              <a:spcAft>
                <a:spcPct val="0"/>
              </a:spcAft>
            </a:pPr>
            <a:fld id="{7D5496B1-25AB-42E4-9FB2-6D8F98E71759}" type="slidenum">
              <a:rPr lang="en-US" altLang="ja-JP" smtClean="0">
                <a:solidFill>
                  <a:srgbClr val="000000"/>
                </a:solidFill>
              </a:rPr>
              <a:pPr fontAlgn="base">
                <a:spcBef>
                  <a:spcPct val="0"/>
                </a:spcBef>
                <a:spcAft>
                  <a:spcPct val="0"/>
                </a:spcAft>
              </a:pPr>
              <a:t>15</a:t>
            </a:fld>
            <a:endParaRPr lang="en-US" altLang="ja-JP">
              <a:solidFill>
                <a:srgbClr val="000000"/>
              </a:solidFill>
            </a:endParaRPr>
          </a:p>
        </p:txBody>
      </p:sp>
      <p:sp>
        <p:nvSpPr>
          <p:cNvPr id="6" name="テキスト プレースホルダー 5"/>
          <p:cNvSpPr>
            <a:spLocks noGrp="1"/>
          </p:cNvSpPr>
          <p:nvPr>
            <p:ph type="body" sz="quarter" idx="13"/>
          </p:nvPr>
        </p:nvSpPr>
        <p:spPr>
          <a:xfrm>
            <a:off x="468313" y="1298564"/>
            <a:ext cx="8207375" cy="1050316"/>
          </a:xfrm>
        </p:spPr>
        <p:txBody>
          <a:bodyPr/>
          <a:lstStyle/>
          <a:p>
            <a:r>
              <a:rPr kumimoji="1" lang="ja-JP" altLang="en-US" dirty="0" smtClean="0"/>
              <a:t>手法を</a:t>
            </a:r>
            <a:r>
              <a:rPr lang="en-US" altLang="ja-JP" dirty="0"/>
              <a:t>2</a:t>
            </a:r>
            <a:r>
              <a:rPr lang="ja-JP" altLang="en-US" dirty="0" smtClean="0"/>
              <a:t>つの </a:t>
            </a:r>
            <a:r>
              <a:rPr lang="en-US" altLang="ja-JP" dirty="0" smtClean="0"/>
              <a:t>Java </a:t>
            </a:r>
            <a:r>
              <a:rPr lang="ja-JP" altLang="en-US" dirty="0" smtClean="0"/>
              <a:t>システムに対して適用し，以下の</a:t>
            </a:r>
            <a:r>
              <a:rPr lang="en-US" altLang="ja-JP" dirty="0" smtClean="0"/>
              <a:t>3</a:t>
            </a:r>
            <a:r>
              <a:rPr lang="ja-JP" altLang="en-US" dirty="0" err="1" smtClean="0"/>
              <a:t>つの</a:t>
            </a:r>
            <a:r>
              <a:rPr lang="ja-JP" altLang="en-US" dirty="0" smtClean="0"/>
              <a:t>観点 </a:t>
            </a:r>
            <a:r>
              <a:rPr lang="en-US" altLang="ja-JP" baseline="20000" dirty="0"/>
              <a:t>†</a:t>
            </a:r>
            <a:r>
              <a:rPr lang="en-US" altLang="ja-JP" dirty="0" smtClean="0"/>
              <a:t> </a:t>
            </a:r>
            <a:r>
              <a:rPr lang="ja-JP" altLang="en-US" dirty="0" err="1" smtClean="0"/>
              <a:t>で評</a:t>
            </a:r>
            <a:r>
              <a:rPr lang="ja-JP" altLang="en-US" dirty="0" smtClean="0"/>
              <a:t>価する</a:t>
            </a:r>
            <a:endParaRPr kumimoji="1" lang="ja-JP" altLang="en-US" dirty="0"/>
          </a:p>
        </p:txBody>
      </p:sp>
      <p:sp>
        <p:nvSpPr>
          <p:cNvPr id="7" name="テキスト ボックス 6"/>
          <p:cNvSpPr txBox="1"/>
          <p:nvPr/>
        </p:nvSpPr>
        <p:spPr>
          <a:xfrm>
            <a:off x="539552" y="6211669"/>
            <a:ext cx="7764370" cy="646331"/>
          </a:xfrm>
          <a:prstGeom prst="rect">
            <a:avLst/>
          </a:prstGeom>
          <a:solidFill>
            <a:schemeClr val="bg1"/>
          </a:solidFill>
        </p:spPr>
        <p:txBody>
          <a:bodyPr wrap="none" rtlCol="0">
            <a:spAutoFit/>
          </a:bodyPr>
          <a:lstStyle/>
          <a:p>
            <a:r>
              <a:rPr kumimoji="1" lang="en-US" altLang="ja-JP" dirty="0" smtClean="0"/>
              <a:t>† </a:t>
            </a:r>
            <a:r>
              <a:rPr lang="en-US" altLang="ja-JP" dirty="0"/>
              <a:t>J. Wu, A.E. Hassan, and R.C. Holt. </a:t>
            </a:r>
            <a:r>
              <a:rPr lang="en-US" altLang="ja-JP" dirty="0" smtClean="0"/>
              <a:t>“Comparison </a:t>
            </a:r>
            <a:r>
              <a:rPr lang="en-US" altLang="ja-JP" dirty="0"/>
              <a:t>of clustering </a:t>
            </a:r>
            <a:r>
              <a:rPr lang="en-US" altLang="ja-JP" dirty="0" smtClean="0"/>
              <a:t>algorithms</a:t>
            </a:r>
          </a:p>
          <a:p>
            <a:r>
              <a:rPr lang="en-US" altLang="ja-JP" dirty="0" smtClean="0"/>
              <a:t> </a:t>
            </a:r>
            <a:r>
              <a:rPr lang="en-US" altLang="ja-JP" dirty="0"/>
              <a:t>in the </a:t>
            </a:r>
            <a:r>
              <a:rPr lang="en-US" altLang="ja-JP" dirty="0" smtClean="0"/>
              <a:t>context </a:t>
            </a:r>
            <a:r>
              <a:rPr lang="en-US" altLang="ja-JP" dirty="0"/>
              <a:t>of software evolution</a:t>
            </a:r>
            <a:r>
              <a:rPr lang="en-US" altLang="ja-JP" dirty="0" smtClean="0"/>
              <a:t>.” </a:t>
            </a:r>
            <a:r>
              <a:rPr lang="en-US" altLang="ja-JP" i="1" dirty="0" smtClean="0"/>
              <a:t>Proc. ICSM</a:t>
            </a:r>
            <a:r>
              <a:rPr lang="en-US" altLang="ja-JP" dirty="0" smtClean="0"/>
              <a:t>, </a:t>
            </a:r>
            <a:r>
              <a:rPr lang="en-US" altLang="ja-JP" dirty="0"/>
              <a:t>pp. </a:t>
            </a:r>
            <a:r>
              <a:rPr lang="en-US" altLang="ja-JP" dirty="0" smtClean="0"/>
              <a:t>525-535</a:t>
            </a:r>
            <a:r>
              <a:rPr lang="en-US" altLang="ja-JP" dirty="0"/>
              <a:t>, 2005.</a:t>
            </a:r>
            <a:endParaRPr kumimoji="1" lang="ja-JP" altLang="en-US" dirty="0"/>
          </a:p>
        </p:txBody>
      </p:sp>
    </p:spTree>
    <p:extLst>
      <p:ext uri="{BB962C8B-B14F-4D97-AF65-F5344CB8AC3E}">
        <p14:creationId xmlns:p14="http://schemas.microsoft.com/office/powerpoint/2010/main" val="5738283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信頼性を計測する指標：</a:t>
            </a:r>
            <a:r>
              <a:rPr kumimoji="1" lang="en-US" altLang="ja-JP" dirty="0" err="1" smtClean="0"/>
              <a:t>MoJoFM</a:t>
            </a:r>
            <a:r>
              <a:rPr kumimoji="1" lang="en-US" altLang="ja-JP" dirty="0" smtClean="0"/>
              <a:t> </a:t>
            </a:r>
            <a:r>
              <a:rPr lang="en-US" altLang="ja-JP" baseline="30000" dirty="0" smtClean="0"/>
              <a:t>†</a:t>
            </a:r>
            <a:endParaRPr kumimoji="1" lang="ja-JP" altLang="en-US" baseline="30000"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67544" y="2492896"/>
                <a:ext cx="8568952" cy="3561259"/>
              </a:xfrm>
            </p:spPr>
            <p:txBody>
              <a:bodyPr/>
              <a:lstStyle/>
              <a:p>
                <a:r>
                  <a:rPr lang="ja-JP" altLang="en-US" dirty="0" smtClean="0"/>
                  <a:t>以下の</a:t>
                </a:r>
                <a:r>
                  <a:rPr lang="en-US" altLang="ja-JP" dirty="0" smtClean="0"/>
                  <a:t>2</a:t>
                </a:r>
                <a:r>
                  <a:rPr lang="ja-JP" altLang="en-US" dirty="0" err="1" smtClean="0"/>
                  <a:t>つの</a:t>
                </a:r>
                <a:r>
                  <a:rPr lang="ja-JP" altLang="en-US" dirty="0" smtClean="0"/>
                  <a:t>操作のみを許す</a:t>
                </a:r>
                <a:endParaRPr lang="en-US" altLang="ja-JP" dirty="0"/>
              </a:p>
              <a:p>
                <a:pPr lvl="1"/>
                <a:r>
                  <a:rPr kumimoji="1" lang="en-US" altLang="ja-JP" dirty="0" smtClean="0"/>
                  <a:t>Move</a:t>
                </a:r>
                <a:r>
                  <a:rPr lang="ja-JP" altLang="en-US" dirty="0" smtClean="0"/>
                  <a:t>：あるクラスタの要素を別のクラスタに移動させる．移動させる要素を新たに</a:t>
                </a:r>
                <a:r>
                  <a:rPr lang="en-US" altLang="ja-JP" dirty="0" smtClean="0"/>
                  <a:t>1</a:t>
                </a:r>
                <a:r>
                  <a:rPr lang="ja-JP" altLang="en-US" dirty="0" err="1" smtClean="0"/>
                  <a:t>つの</a:t>
                </a:r>
                <a:r>
                  <a:rPr lang="ja-JP" altLang="en-US" dirty="0" smtClean="0"/>
                  <a:t>クラスタとする</a:t>
                </a:r>
                <a:r>
                  <a:rPr lang="ja-JP" altLang="en-US" dirty="0"/>
                  <a:t>ことも含む</a:t>
                </a:r>
                <a:endParaRPr lang="en-US" altLang="ja-JP" dirty="0" smtClean="0"/>
              </a:p>
              <a:p>
                <a:pPr lvl="1"/>
                <a:r>
                  <a:rPr kumimoji="1" lang="en-US" altLang="ja-JP" dirty="0" smtClean="0"/>
                  <a:t>Join</a:t>
                </a:r>
                <a:r>
                  <a:rPr kumimoji="1" lang="ja-JP" altLang="en-US" dirty="0" smtClean="0"/>
                  <a:t>：</a:t>
                </a:r>
                <a:r>
                  <a:rPr kumimoji="1" lang="en-US" altLang="ja-JP" dirty="0" smtClean="0"/>
                  <a:t>2</a:t>
                </a:r>
                <a:r>
                  <a:rPr kumimoji="1" lang="ja-JP" altLang="en-US" dirty="0" err="1" smtClean="0"/>
                  <a:t>つの</a:t>
                </a:r>
                <a:r>
                  <a:rPr kumimoji="1" lang="ja-JP" altLang="en-US" dirty="0" smtClean="0"/>
                  <a:t>クラスタを併合し，</a:t>
                </a:r>
                <a:r>
                  <a:rPr kumimoji="1" lang="en-US" altLang="ja-JP" dirty="0" smtClean="0"/>
                  <a:t>1</a:t>
                </a:r>
                <a:r>
                  <a:rPr kumimoji="1" lang="ja-JP" altLang="en-US" dirty="0" err="1" smtClean="0"/>
                  <a:t>つの</a:t>
                </a:r>
                <a:r>
                  <a:rPr kumimoji="1" lang="ja-JP" altLang="en-US" dirty="0" smtClean="0"/>
                  <a:t>クラスタにする</a:t>
                </a:r>
                <a:endParaRPr kumimoji="1" lang="en-US" altLang="ja-JP" dirty="0" smtClean="0"/>
              </a:p>
              <a:p>
                <a:r>
                  <a:rPr lang="ja-JP" altLang="en-US" dirty="0"/>
                  <a:t>操作回数</a:t>
                </a:r>
                <a:r>
                  <a:rPr lang="ja-JP" altLang="en-US" dirty="0" smtClean="0"/>
                  <a:t>が少ないほど </a:t>
                </a:r>
                <a:r>
                  <a:rPr lang="en-US" altLang="ja-JP" dirty="0" smtClean="0"/>
                  <a:t>A</a:t>
                </a:r>
                <a:r>
                  <a:rPr lang="ja-JP" altLang="en-US" dirty="0"/>
                  <a:t> </a:t>
                </a:r>
                <a:r>
                  <a:rPr lang="ja-JP" altLang="en-US" dirty="0" smtClean="0"/>
                  <a:t>は </a:t>
                </a:r>
                <a:r>
                  <a:rPr lang="en-US" altLang="ja-JP" dirty="0" smtClean="0"/>
                  <a:t>B </a:t>
                </a:r>
                <a:r>
                  <a:rPr lang="ja-JP" altLang="en-US" dirty="0" smtClean="0"/>
                  <a:t>に近い</a:t>
                </a:r>
                <a:endParaRPr lang="en-US" altLang="ja-JP" dirty="0" smtClean="0"/>
              </a:p>
              <a:p>
                <a:pPr lvl="1"/>
                <a14:m>
                  <m:oMath xmlns:m="http://schemas.openxmlformats.org/officeDocument/2006/math">
                    <m:d>
                      <m:dPr>
                        <m:ctrlPr>
                          <a:rPr kumimoji="1" lang="en-US" altLang="ja-JP" sz="2400" b="0" i="1" smtClean="0">
                            <a:latin typeface="Cambria Math"/>
                          </a:rPr>
                        </m:ctrlPr>
                      </m:dPr>
                      <m:e>
                        <m:r>
                          <a:rPr kumimoji="1" lang="en-US" altLang="ja-JP" sz="2400" b="0" i="1" smtClean="0">
                            <a:latin typeface="Cambria Math"/>
                          </a:rPr>
                          <m:t>1 − </m:t>
                        </m:r>
                        <m:f>
                          <m:fPr>
                            <m:ctrlPr>
                              <a:rPr kumimoji="1" lang="en-US" altLang="ja-JP" sz="2400" b="0" i="1" smtClean="0">
                                <a:latin typeface="Cambria Math"/>
                              </a:rPr>
                            </m:ctrlPr>
                          </m:fPr>
                          <m:num>
                            <m:r>
                              <a:rPr kumimoji="1" lang="en-US" altLang="ja-JP" sz="2400" b="0" i="1" smtClean="0">
                                <a:latin typeface="Cambria Math"/>
                              </a:rPr>
                              <m:t>𝐴</m:t>
                            </m:r>
                            <m:r>
                              <a:rPr kumimoji="1" lang="en-US" altLang="ja-JP" sz="2400" b="0" i="1" smtClean="0">
                                <a:latin typeface="Cambria Math"/>
                              </a:rPr>
                              <m:t> </m:t>
                            </m:r>
                            <m:r>
                              <a:rPr lang="ja-JP" altLang="en-US" sz="2400" i="1">
                                <a:latin typeface="Cambria Math"/>
                              </a:rPr>
                              <m:t>から</m:t>
                            </m:r>
                            <m:r>
                              <a:rPr lang="en-US" altLang="ja-JP" sz="2400" b="0" i="1" smtClean="0">
                                <a:latin typeface="Cambria Math"/>
                              </a:rPr>
                              <m:t> </m:t>
                            </m:r>
                            <m:r>
                              <a:rPr lang="en-US" altLang="ja-JP" sz="2400" b="0" i="1" smtClean="0">
                                <a:latin typeface="Cambria Math"/>
                              </a:rPr>
                              <m:t>𝐵</m:t>
                            </m:r>
                            <m:r>
                              <a:rPr lang="ja-JP" altLang="en-US" sz="2400" i="1">
                                <a:latin typeface="Cambria Math"/>
                              </a:rPr>
                              <m:t>への</m:t>
                            </m:r>
                            <m:r>
                              <a:rPr lang="ja-JP" altLang="en-US" sz="2400" i="1" smtClean="0">
                                <a:latin typeface="Cambria Math"/>
                              </a:rPr>
                              <m:t>操作回数</m:t>
                            </m:r>
                          </m:num>
                          <m:den>
                            <m:r>
                              <a:rPr lang="ja-JP" altLang="en-US" sz="2400" i="1">
                                <a:latin typeface="Cambria Math"/>
                              </a:rPr>
                              <m:t>最も</m:t>
                            </m:r>
                            <m:r>
                              <a:rPr lang="ja-JP" altLang="en-US" sz="2400" i="1" smtClean="0">
                                <a:latin typeface="Cambria Math"/>
                              </a:rPr>
                              <m:t>操作回数</m:t>
                            </m:r>
                            <m:r>
                              <a:rPr lang="ja-JP" altLang="en-US" sz="2400" b="0" i="1" smtClean="0">
                                <a:latin typeface="Cambria Math"/>
                              </a:rPr>
                              <m:t>が</m:t>
                            </m:r>
                            <m:r>
                              <a:rPr lang="ja-JP" altLang="en-US" sz="2400" i="1">
                                <a:latin typeface="Cambria Math"/>
                              </a:rPr>
                              <m:t>多</m:t>
                            </m:r>
                            <m:r>
                              <a:rPr lang="ja-JP" altLang="en-US" sz="2400" b="0" i="1" smtClean="0">
                                <a:latin typeface="Cambria Math"/>
                              </a:rPr>
                              <m:t>い</m:t>
                            </m:r>
                            <m:r>
                              <a:rPr lang="en-US" altLang="ja-JP" sz="2400" b="0" i="1" smtClean="0">
                                <a:latin typeface="Cambria Math"/>
                              </a:rPr>
                              <m:t>𝑋</m:t>
                            </m:r>
                            <m:r>
                              <a:rPr lang="ja-JP" altLang="en-US" sz="2400" i="1">
                                <a:latin typeface="Cambria Math"/>
                              </a:rPr>
                              <m:t>から</m:t>
                            </m:r>
                            <m:r>
                              <a:rPr lang="en-US" altLang="ja-JP" sz="2400" b="0" i="1" smtClean="0">
                                <a:latin typeface="Cambria Math"/>
                              </a:rPr>
                              <m:t>𝐵</m:t>
                            </m:r>
                            <m:r>
                              <a:rPr lang="ja-JP" altLang="en-US" sz="2400" i="1">
                                <a:latin typeface="Cambria Math"/>
                              </a:rPr>
                              <m:t>への</m:t>
                            </m:r>
                            <m:r>
                              <a:rPr lang="ja-JP" altLang="en-US" sz="2400" i="1" smtClean="0">
                                <a:latin typeface="Cambria Math"/>
                              </a:rPr>
                              <m:t>操作回数</m:t>
                            </m:r>
                          </m:den>
                        </m:f>
                        <m:r>
                          <a:rPr kumimoji="1" lang="en-US" altLang="ja-JP" sz="2400" b="0" i="0" smtClean="0">
                            <a:latin typeface="Cambria Math"/>
                          </a:rPr>
                          <m:t> </m:t>
                        </m:r>
                      </m:e>
                    </m:d>
                    <m:r>
                      <a:rPr kumimoji="1" lang="en-US" altLang="ja-JP" sz="2400" b="0" i="0" smtClean="0">
                        <a:latin typeface="Cambria Math"/>
                      </a:rPr>
                      <m:t> </m:t>
                    </m:r>
                  </m:oMath>
                </a14:m>
                <a:r>
                  <a:rPr kumimoji="1" lang="en-US" altLang="ja-JP" sz="2400" dirty="0" smtClean="0"/>
                  <a:t>×100%</a:t>
                </a:r>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67544" y="2492896"/>
                <a:ext cx="8568952" cy="3561259"/>
              </a:xfrm>
              <a:blipFill rotWithShape="1">
                <a:blip r:embed="rId2"/>
                <a:stretch>
                  <a:fillRect l="-1495" t="-2740" r="-2349"/>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16</a:t>
            </a:fld>
            <a:endParaRPr lang="en-US" altLang="ja-JP">
              <a:solidFill>
                <a:srgbClr val="000000"/>
              </a:solidFill>
            </a:endParaRPr>
          </a:p>
        </p:txBody>
      </p:sp>
      <p:sp>
        <p:nvSpPr>
          <p:cNvPr id="5" name="テキスト プレースホルダー 4"/>
          <p:cNvSpPr>
            <a:spLocks noGrp="1"/>
          </p:cNvSpPr>
          <p:nvPr>
            <p:ph type="body" sz="quarter" idx="13"/>
          </p:nvPr>
        </p:nvSpPr>
        <p:spPr/>
        <p:txBody>
          <a:bodyPr/>
          <a:lstStyle/>
          <a:p>
            <a:r>
              <a:rPr lang="ja-JP" altLang="en-US" dirty="0" smtClean="0"/>
              <a:t>クラスタリング </a:t>
            </a:r>
            <a:r>
              <a:rPr lang="en-US" altLang="ja-JP" dirty="0" smtClean="0"/>
              <a:t>A </a:t>
            </a:r>
            <a:r>
              <a:rPr lang="ja-JP" altLang="en-US" dirty="0" smtClean="0"/>
              <a:t>から </a:t>
            </a:r>
            <a:r>
              <a:rPr lang="en-US" altLang="ja-JP" dirty="0" smtClean="0"/>
              <a:t>B </a:t>
            </a:r>
            <a:r>
              <a:rPr lang="ja-JP" altLang="en-US" dirty="0" smtClean="0"/>
              <a:t>へ変換するのに必要な最小の操作回数を </a:t>
            </a:r>
            <a:r>
              <a:rPr lang="en-US" altLang="ja-JP" dirty="0" smtClean="0"/>
              <a:t>A</a:t>
            </a:r>
            <a:r>
              <a:rPr lang="ja-JP" altLang="en-US" dirty="0" err="1" smtClean="0"/>
              <a:t>，</a:t>
            </a:r>
            <a:r>
              <a:rPr lang="en-US" altLang="ja-JP" dirty="0" smtClean="0"/>
              <a:t>B </a:t>
            </a:r>
            <a:r>
              <a:rPr lang="ja-JP" altLang="en-US" dirty="0" smtClean="0"/>
              <a:t>間の距離とする</a:t>
            </a:r>
            <a:endParaRPr kumimoji="1" lang="ja-JP" altLang="en-US" dirty="0"/>
          </a:p>
        </p:txBody>
      </p:sp>
      <p:sp>
        <p:nvSpPr>
          <p:cNvPr id="6" name="テキスト ボックス 5"/>
          <p:cNvSpPr txBox="1"/>
          <p:nvPr/>
        </p:nvSpPr>
        <p:spPr>
          <a:xfrm>
            <a:off x="1187624" y="6167045"/>
            <a:ext cx="6849952" cy="646331"/>
          </a:xfrm>
          <a:prstGeom prst="rect">
            <a:avLst/>
          </a:prstGeom>
          <a:solidFill>
            <a:schemeClr val="bg1"/>
          </a:solidFill>
        </p:spPr>
        <p:txBody>
          <a:bodyPr wrap="none" rtlCol="0">
            <a:spAutoFit/>
          </a:bodyPr>
          <a:lstStyle/>
          <a:p>
            <a:r>
              <a:rPr lang="en-US" altLang="ja-JP" dirty="0" smtClean="0"/>
              <a:t>† </a:t>
            </a:r>
            <a:r>
              <a:rPr lang="en-US" altLang="ja-JP" dirty="0"/>
              <a:t>Z. Wen and V. </a:t>
            </a:r>
            <a:r>
              <a:rPr lang="en-US" altLang="ja-JP" dirty="0" err="1"/>
              <a:t>Tzerpos</a:t>
            </a:r>
            <a:r>
              <a:rPr lang="en-US" altLang="ja-JP" dirty="0"/>
              <a:t>. </a:t>
            </a:r>
            <a:r>
              <a:rPr lang="en-US" altLang="ja-JP" dirty="0" smtClean="0"/>
              <a:t>“An </a:t>
            </a:r>
            <a:r>
              <a:rPr lang="en-US" altLang="ja-JP" dirty="0"/>
              <a:t>effectiveness measure for </a:t>
            </a:r>
            <a:r>
              <a:rPr lang="en-US" altLang="ja-JP" dirty="0" smtClean="0"/>
              <a:t>software</a:t>
            </a:r>
          </a:p>
          <a:p>
            <a:r>
              <a:rPr lang="en-US" altLang="ja-JP" dirty="0" smtClean="0"/>
              <a:t>clustering algorithms.” Proc. IWPC  pp</a:t>
            </a:r>
            <a:r>
              <a:rPr lang="en-US" altLang="ja-JP" dirty="0"/>
              <a:t>. </a:t>
            </a:r>
            <a:r>
              <a:rPr lang="en-US" altLang="ja-JP" dirty="0" smtClean="0"/>
              <a:t>194-203</a:t>
            </a:r>
            <a:r>
              <a:rPr lang="en-US" altLang="ja-JP" dirty="0"/>
              <a:t>, 2004.</a:t>
            </a:r>
            <a:endParaRPr kumimoji="1" lang="ja-JP" altLang="en-US" dirty="0"/>
          </a:p>
        </p:txBody>
      </p:sp>
    </p:spTree>
    <p:extLst>
      <p:ext uri="{BB962C8B-B14F-4D97-AF65-F5344CB8AC3E}">
        <p14:creationId xmlns:p14="http://schemas.microsoft.com/office/powerpoint/2010/main" val="126522633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クラスタの分布と安定性</a:t>
            </a:r>
            <a:endParaRPr kumimoji="1" lang="ja-JP" altLang="en-US" dirty="0"/>
          </a:p>
        </p:txBody>
      </p:sp>
      <p:sp>
        <p:nvSpPr>
          <p:cNvPr id="3" name="スライド番号プレースホルダー 2"/>
          <p:cNvSpPr>
            <a:spLocks noGrp="1"/>
          </p:cNvSpPr>
          <p:nvPr>
            <p:ph type="sldNum" sz="quarter" idx="12"/>
          </p:nvPr>
        </p:nvSpPr>
        <p:spPr/>
        <p:txBody>
          <a:bodyPr/>
          <a:lstStyle/>
          <a:p>
            <a:pPr fontAlgn="base">
              <a:spcBef>
                <a:spcPct val="0"/>
              </a:spcBef>
              <a:spcAft>
                <a:spcPct val="0"/>
              </a:spcAft>
            </a:pPr>
            <a:fld id="{7D5496B1-25AB-42E4-9FB2-6D8F98E71759}" type="slidenum">
              <a:rPr lang="en-US" altLang="ja-JP" smtClean="0">
                <a:solidFill>
                  <a:srgbClr val="000000"/>
                </a:solidFill>
              </a:rPr>
              <a:pPr fontAlgn="base">
                <a:spcBef>
                  <a:spcPct val="0"/>
                </a:spcBef>
                <a:spcAft>
                  <a:spcPct val="0"/>
                </a:spcAft>
              </a:pPr>
              <a:t>17</a:t>
            </a:fld>
            <a:endParaRPr lang="en-US" altLang="ja-JP">
              <a:solidFill>
                <a:srgbClr val="000000"/>
              </a:solidFill>
            </a:endParaRPr>
          </a:p>
        </p:txBody>
      </p:sp>
      <mc:AlternateContent xmlns:mc="http://schemas.openxmlformats.org/markup-compatibility/2006" xmlns:a14="http://schemas.microsoft.com/office/drawing/2010/main">
        <mc:Choice Requires="a14">
          <p:sp>
            <p:nvSpPr>
              <p:cNvPr id="4" name="コンテンツ プレースホルダー 3"/>
              <p:cNvSpPr>
                <a:spLocks noGrp="1"/>
              </p:cNvSpPr>
              <p:nvPr>
                <p:ph idx="1"/>
              </p:nvPr>
            </p:nvSpPr>
            <p:spPr>
              <a:xfrm>
                <a:off x="467544" y="1268760"/>
                <a:ext cx="8352928" cy="4785395"/>
              </a:xfrm>
            </p:spPr>
            <p:txBody>
              <a:bodyPr/>
              <a:lstStyle/>
              <a:p>
                <a:r>
                  <a:rPr kumimoji="1" lang="ja-JP" altLang="en-US" dirty="0" smtClean="0"/>
                  <a:t>クラスタの分布</a:t>
                </a:r>
                <a:endParaRPr kumimoji="1" lang="en-US" altLang="ja-JP" dirty="0" smtClean="0"/>
              </a:p>
              <a:p>
                <a:pPr lvl="1"/>
                <a14:m>
                  <m:oMath xmlns:m="http://schemas.openxmlformats.org/officeDocument/2006/math">
                    <m:f>
                      <m:fPr>
                        <m:ctrlPr>
                          <a:rPr kumimoji="1" lang="en-US" altLang="ja-JP" i="1" smtClean="0">
                            <a:latin typeface="Cambria Math"/>
                          </a:rPr>
                        </m:ctrlPr>
                      </m:fPr>
                      <m:num>
                        <m:r>
                          <a:rPr lang="ja-JP" altLang="en-US" i="1">
                            <a:latin typeface="Cambria Math"/>
                          </a:rPr>
                          <m:t>範囲内</m:t>
                        </m:r>
                        <m:r>
                          <a:rPr lang="ja-JP" altLang="en-US" b="0" i="1" smtClean="0">
                            <a:latin typeface="Cambria Math"/>
                          </a:rPr>
                          <m:t>に</m:t>
                        </m:r>
                        <m:r>
                          <a:rPr lang="ja-JP" altLang="en-US" i="1">
                            <a:latin typeface="Cambria Math"/>
                          </a:rPr>
                          <m:t>収まっている</m:t>
                        </m:r>
                        <m:r>
                          <a:rPr lang="ja-JP" altLang="en-US" i="1" smtClean="0">
                            <a:latin typeface="Cambria Math"/>
                          </a:rPr>
                          <m:t>クラスタ</m:t>
                        </m:r>
                        <m:r>
                          <a:rPr lang="ja-JP" altLang="en-US" b="0" i="1" smtClean="0">
                            <a:latin typeface="Cambria Math"/>
                          </a:rPr>
                          <m:t>の</m:t>
                        </m:r>
                        <m:r>
                          <a:rPr lang="ja-JP" altLang="en-US" i="1">
                            <a:latin typeface="Cambria Math"/>
                          </a:rPr>
                          <m:t>要素数</m:t>
                        </m:r>
                        <m:r>
                          <a:rPr lang="ja-JP" altLang="en-US" b="0" i="1" smtClean="0">
                            <a:latin typeface="Cambria Math"/>
                          </a:rPr>
                          <m:t>の和</m:t>
                        </m:r>
                      </m:num>
                      <m:den>
                        <m:r>
                          <a:rPr lang="ja-JP" altLang="en-US" i="1">
                            <a:latin typeface="Cambria Math"/>
                          </a:rPr>
                          <m:t>全要素数</m:t>
                        </m:r>
                      </m:den>
                    </m:f>
                  </m:oMath>
                </a14:m>
                <a:endParaRPr kumimoji="1" lang="en-US" altLang="ja-JP" dirty="0" smtClean="0"/>
              </a:p>
              <a:p>
                <a:pPr lvl="1"/>
                <a:r>
                  <a:rPr kumimoji="1" lang="ja-JP" altLang="en-US" dirty="0" smtClean="0"/>
                  <a:t>範囲：</a:t>
                </a:r>
                <a:r>
                  <a:rPr lang="en-US" altLang="ja-JP" dirty="0" smtClean="0"/>
                  <a:t>5</a:t>
                </a:r>
                <a:r>
                  <a:rPr lang="ja-JP" altLang="en-US" dirty="0" smtClean="0"/>
                  <a:t>個以上，（全要素数 </a:t>
                </a:r>
                <a:r>
                  <a:rPr lang="en-US" altLang="ja-JP" dirty="0" smtClean="0"/>
                  <a:t>/ 5</a:t>
                </a:r>
                <a:r>
                  <a:rPr lang="ja-JP" altLang="en-US" dirty="0" smtClean="0"/>
                  <a:t>）個以下</a:t>
                </a:r>
                <a:endParaRPr lang="en-US" altLang="ja-JP" dirty="0" smtClean="0"/>
              </a:p>
              <a:p>
                <a:pPr lvl="1"/>
                <a:r>
                  <a:rPr lang="en-US" altLang="ja-JP" dirty="0" smtClean="0"/>
                  <a:t>1</a:t>
                </a:r>
                <a:r>
                  <a:rPr lang="ja-JP" altLang="en-US" dirty="0" smtClean="0"/>
                  <a:t>に近い </a:t>
                </a:r>
                <a:r>
                  <a:rPr lang="en-US" altLang="ja-JP" dirty="0" smtClean="0"/>
                  <a:t>= </a:t>
                </a:r>
                <a:r>
                  <a:rPr lang="ja-JP" altLang="en-US" dirty="0" smtClean="0"/>
                  <a:t>クラスタの大きさが適切である</a:t>
                </a:r>
                <a:endParaRPr lang="en-US" altLang="ja-JP" dirty="0" smtClean="0"/>
              </a:p>
              <a:p>
                <a:r>
                  <a:rPr kumimoji="1" lang="ja-JP" altLang="en-US" dirty="0" smtClean="0"/>
                  <a:t>安定性</a:t>
                </a:r>
                <a:endParaRPr lang="en-US" altLang="ja-JP" dirty="0"/>
              </a:p>
              <a:p>
                <a:pPr lvl="1"/>
                <a:r>
                  <a:rPr lang="ja-JP" altLang="en-US" dirty="0"/>
                  <a:t>連続</a:t>
                </a:r>
                <a:r>
                  <a:rPr lang="ja-JP" altLang="en-US" dirty="0" smtClean="0"/>
                  <a:t>した</a:t>
                </a:r>
                <a:r>
                  <a:rPr lang="en-US" altLang="ja-JP" dirty="0" smtClean="0"/>
                  <a:t>2</a:t>
                </a:r>
                <a:r>
                  <a:rPr lang="ja-JP" altLang="en-US" dirty="0" err="1" smtClean="0"/>
                  <a:t>つの</a:t>
                </a:r>
                <a:r>
                  <a:rPr lang="ja-JP" altLang="en-US" dirty="0" smtClean="0"/>
                  <a:t>バージョンに対するクラスタリング間の距離を計測する</a:t>
                </a:r>
                <a:endParaRPr lang="en-US" altLang="ja-JP" dirty="0" smtClean="0"/>
              </a:p>
              <a:p>
                <a:pPr lvl="2"/>
                <a:r>
                  <a:rPr lang="ja-JP" altLang="en-US" dirty="0"/>
                  <a:t>距離が</a:t>
                </a:r>
                <a:r>
                  <a:rPr lang="ja-JP" altLang="en-US" dirty="0" smtClean="0"/>
                  <a:t>近い </a:t>
                </a:r>
                <a:r>
                  <a:rPr lang="en-US" altLang="ja-JP" dirty="0" smtClean="0"/>
                  <a:t>= </a:t>
                </a:r>
                <a:r>
                  <a:rPr lang="ja-JP" altLang="en-US" dirty="0" smtClean="0"/>
                  <a:t>安定している</a:t>
                </a:r>
                <a:endParaRPr lang="en-US" altLang="ja-JP" dirty="0" smtClean="0"/>
              </a:p>
              <a:p>
                <a:pPr lvl="1"/>
                <a:r>
                  <a:rPr kumimoji="1" lang="ja-JP" altLang="en-US" dirty="0"/>
                  <a:t>距離の計測に</a:t>
                </a:r>
                <a:r>
                  <a:rPr kumimoji="1" lang="ja-JP" altLang="en-US" dirty="0" smtClean="0"/>
                  <a:t>は </a:t>
                </a:r>
                <a:r>
                  <a:rPr kumimoji="1" lang="en-US" altLang="ja-JP" dirty="0" err="1" smtClean="0"/>
                  <a:t>MoJoSim</a:t>
                </a:r>
                <a:r>
                  <a:rPr kumimoji="1" lang="en-US" altLang="ja-JP" dirty="0" smtClean="0"/>
                  <a:t> </a:t>
                </a:r>
                <a:r>
                  <a:rPr lang="ja-JP" altLang="en-US" dirty="0" smtClean="0"/>
                  <a:t>が使われる</a:t>
                </a:r>
                <a:endParaRPr lang="en-US" altLang="ja-JP" dirty="0" smtClean="0"/>
              </a:p>
              <a:p>
                <a:pPr lvl="2"/>
                <a:r>
                  <a:rPr lang="en-US" altLang="ja-JP" dirty="0" smtClean="0"/>
                  <a:t>A</a:t>
                </a:r>
                <a:r>
                  <a:rPr lang="ja-JP" altLang="en-US" dirty="0" smtClean="0"/>
                  <a:t>から</a:t>
                </a:r>
                <a:r>
                  <a:rPr lang="en-US" altLang="ja-JP" dirty="0" smtClean="0"/>
                  <a:t>B</a:t>
                </a:r>
                <a:r>
                  <a:rPr lang="ja-JP" altLang="en-US" dirty="0" smtClean="0"/>
                  <a:t>の距離 </a:t>
                </a:r>
                <a:r>
                  <a:rPr lang="en-US" altLang="ja-JP" dirty="0" smtClean="0"/>
                  <a:t>= B</a:t>
                </a:r>
                <a:r>
                  <a:rPr lang="ja-JP" altLang="en-US" dirty="0" smtClean="0"/>
                  <a:t>から</a:t>
                </a:r>
                <a:r>
                  <a:rPr lang="en-US" altLang="ja-JP" dirty="0" smtClean="0"/>
                  <a:t>A</a:t>
                </a:r>
                <a:r>
                  <a:rPr lang="ja-JP" altLang="en-US" dirty="0" smtClean="0"/>
                  <a:t>の距離 </a:t>
                </a:r>
                <a:r>
                  <a:rPr lang="ja-JP" altLang="en-US" dirty="0"/>
                  <a:t>となるよう</a:t>
                </a:r>
                <a:r>
                  <a:rPr lang="ja-JP" altLang="en-US" dirty="0" smtClean="0"/>
                  <a:t>に定義したもの</a:t>
                </a:r>
                <a:endParaRPr lang="en-US" altLang="ja-JP" dirty="0" smtClean="0"/>
              </a:p>
            </p:txBody>
          </p:sp>
        </mc:Choice>
        <mc:Fallback xmlns="">
          <p:sp>
            <p:nvSpPr>
              <p:cNvPr id="4" name="コンテンツ プレースホルダー 3"/>
              <p:cNvSpPr>
                <a:spLocks noGrp="1" noRot="1" noChangeAspect="1" noMove="1" noResize="1" noEditPoints="1" noAdjustHandles="1" noChangeArrowheads="1" noChangeShapeType="1" noTextEdit="1"/>
              </p:cNvSpPr>
              <p:nvPr>
                <p:ph idx="1"/>
              </p:nvPr>
            </p:nvSpPr>
            <p:spPr>
              <a:xfrm>
                <a:off x="467544" y="1268760"/>
                <a:ext cx="8352928" cy="4785395"/>
              </a:xfrm>
              <a:blipFill rotWithShape="1">
                <a:blip r:embed="rId2"/>
                <a:stretch>
                  <a:fillRect l="-1533" t="-2038" b="-9299"/>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5031543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対象 </a:t>
            </a:r>
            <a:r>
              <a:rPr kumimoji="1" lang="en-US" altLang="ja-JP" dirty="0" smtClean="0"/>
              <a:t>Java </a:t>
            </a:r>
            <a:r>
              <a:rPr kumimoji="1" lang="ja-JP" altLang="en-US" dirty="0" smtClean="0"/>
              <a:t>システム</a:t>
            </a:r>
            <a:endParaRPr kumimoji="1" lang="ja-JP" altLang="en-US" dirty="0"/>
          </a:p>
        </p:txBody>
      </p:sp>
      <p:sp>
        <p:nvSpPr>
          <p:cNvPr id="3" name="スライド番号プレースホルダー 2"/>
          <p:cNvSpPr>
            <a:spLocks noGrp="1"/>
          </p:cNvSpPr>
          <p:nvPr>
            <p:ph type="sldNum" sz="quarter" idx="12"/>
          </p:nvPr>
        </p:nvSpPr>
        <p:spPr/>
        <p:txBody>
          <a:bodyPr/>
          <a:lstStyle/>
          <a:p>
            <a:pPr fontAlgn="base">
              <a:spcBef>
                <a:spcPct val="0"/>
              </a:spcBef>
              <a:spcAft>
                <a:spcPct val="0"/>
              </a:spcAft>
            </a:pPr>
            <a:fld id="{7D5496B1-25AB-42E4-9FB2-6D8F98E71759}" type="slidenum">
              <a:rPr lang="en-US" altLang="ja-JP" smtClean="0">
                <a:solidFill>
                  <a:srgbClr val="000000"/>
                </a:solidFill>
              </a:rPr>
              <a:pPr fontAlgn="base">
                <a:spcBef>
                  <a:spcPct val="0"/>
                </a:spcBef>
                <a:spcAft>
                  <a:spcPct val="0"/>
                </a:spcAft>
              </a:pPr>
              <a:t>18</a:t>
            </a:fld>
            <a:endParaRPr lang="en-US" altLang="ja-JP">
              <a:solidFill>
                <a:srgbClr val="000000"/>
              </a:solidFill>
            </a:endParaRPr>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614659061"/>
              </p:ext>
            </p:extLst>
          </p:nvPr>
        </p:nvGraphicFramePr>
        <p:xfrm>
          <a:off x="667294" y="1625352"/>
          <a:ext cx="7193916" cy="1371600"/>
        </p:xfrm>
        <a:graphic>
          <a:graphicData uri="http://schemas.openxmlformats.org/drawingml/2006/table">
            <a:tbl>
              <a:tblPr firstRow="1" bandRow="1">
                <a:tableStyleId>{21E4AEA4-8DFA-4A89-87EB-49C32662AFE0}</a:tableStyleId>
              </a:tblPr>
              <a:tblGrid>
                <a:gridCol w="3383280"/>
                <a:gridCol w="2095818"/>
                <a:gridCol w="1714818"/>
              </a:tblGrid>
              <a:tr h="457200">
                <a:tc>
                  <a:txBody>
                    <a:bodyPr/>
                    <a:lstStyle/>
                    <a:p>
                      <a:pPr algn="ctr"/>
                      <a:r>
                        <a:rPr kumimoji="1" lang="ja-JP" altLang="en-US" sz="2400" dirty="0" smtClean="0"/>
                        <a:t>システム名</a:t>
                      </a:r>
                      <a:endParaRPr kumimoji="1" lang="ja-JP" altLang="en-US" sz="2400" dirty="0"/>
                    </a:p>
                  </a:txBody>
                  <a:tcPr/>
                </a:tc>
                <a:tc>
                  <a:txBody>
                    <a:bodyPr/>
                    <a:lstStyle/>
                    <a:p>
                      <a:pPr algn="ctr"/>
                      <a:r>
                        <a:rPr kumimoji="1" lang="ja-JP" altLang="en-US" sz="2400" dirty="0" smtClean="0"/>
                        <a:t>対象メソッド数</a:t>
                      </a:r>
                      <a:endParaRPr kumimoji="1" lang="ja-JP" altLang="en-US" sz="2400" dirty="0"/>
                    </a:p>
                  </a:txBody>
                  <a:tcPr/>
                </a:tc>
                <a:tc>
                  <a:txBody>
                    <a:bodyPr/>
                    <a:lstStyle/>
                    <a:p>
                      <a:pPr algn="ctr"/>
                      <a:r>
                        <a:rPr kumimoji="1" lang="ja-JP" altLang="en-US" sz="2400" dirty="0" smtClean="0"/>
                        <a:t>テーブル数</a:t>
                      </a:r>
                      <a:endParaRPr kumimoji="1" lang="ja-JP" altLang="en-US" sz="2400" dirty="0"/>
                    </a:p>
                  </a:txBody>
                  <a:tcPr/>
                </a:tc>
              </a:tr>
              <a:tr h="433996">
                <a:tc>
                  <a:txBody>
                    <a:bodyPr/>
                    <a:lstStyle/>
                    <a:p>
                      <a:r>
                        <a:rPr kumimoji="1" lang="ja-JP" altLang="en-US" sz="2400" dirty="0" smtClean="0"/>
                        <a:t>勤怠管理システム</a:t>
                      </a:r>
                      <a:r>
                        <a:rPr kumimoji="1" lang="en-US" altLang="ja-JP" sz="2400" dirty="0" err="1" smtClean="0"/>
                        <a:t>MosP</a:t>
                      </a:r>
                      <a:endParaRPr kumimoji="1" lang="ja-JP" altLang="en-US" sz="2400" dirty="0"/>
                    </a:p>
                  </a:txBody>
                  <a:tcPr/>
                </a:tc>
                <a:tc>
                  <a:txBody>
                    <a:bodyPr/>
                    <a:lstStyle/>
                    <a:p>
                      <a:pPr algn="ctr"/>
                      <a:r>
                        <a:rPr kumimoji="1" lang="en-US" altLang="ja-JP" sz="2400" dirty="0" smtClean="0"/>
                        <a:t>253-334</a:t>
                      </a:r>
                      <a:endParaRPr kumimoji="1" lang="ja-JP" altLang="en-US" sz="2400" dirty="0"/>
                    </a:p>
                  </a:txBody>
                  <a:tcPr/>
                </a:tc>
                <a:tc>
                  <a:txBody>
                    <a:bodyPr/>
                    <a:lstStyle/>
                    <a:p>
                      <a:pPr algn="ctr"/>
                      <a:r>
                        <a:rPr kumimoji="1" lang="en-US" altLang="ja-JP" sz="2400" dirty="0" smtClean="0"/>
                        <a:t>56-75</a:t>
                      </a:r>
                      <a:endParaRPr kumimoji="1" lang="ja-JP" altLang="en-US" sz="2400" dirty="0"/>
                    </a:p>
                  </a:txBody>
                  <a:tcPr/>
                </a:tc>
              </a:tr>
              <a:tr h="380804">
                <a:tc>
                  <a:txBody>
                    <a:bodyPr/>
                    <a:lstStyle/>
                    <a:p>
                      <a:r>
                        <a:rPr kumimoji="1" lang="ja-JP" altLang="en-US" sz="2400" dirty="0" smtClean="0"/>
                        <a:t>販売管理システム</a:t>
                      </a:r>
                      <a:endParaRPr kumimoji="1" lang="ja-JP" altLang="en-US" sz="2400" dirty="0"/>
                    </a:p>
                  </a:txBody>
                  <a:tcPr/>
                </a:tc>
                <a:tc>
                  <a:txBody>
                    <a:bodyPr/>
                    <a:lstStyle/>
                    <a:p>
                      <a:pPr algn="ctr"/>
                      <a:r>
                        <a:rPr kumimoji="1" lang="en-US" altLang="ja-JP" sz="2400" dirty="0" smtClean="0"/>
                        <a:t>9</a:t>
                      </a:r>
                      <a:endParaRPr kumimoji="1" lang="ja-JP" altLang="en-US" sz="2400" dirty="0"/>
                    </a:p>
                  </a:txBody>
                  <a:tcPr/>
                </a:tc>
                <a:tc>
                  <a:txBody>
                    <a:bodyPr/>
                    <a:lstStyle/>
                    <a:p>
                      <a:pPr algn="ctr"/>
                      <a:r>
                        <a:rPr kumimoji="1" lang="en-US" altLang="ja-JP" sz="2400" dirty="0" smtClean="0"/>
                        <a:t>6</a:t>
                      </a:r>
                      <a:endParaRPr kumimoji="1" lang="ja-JP" altLang="en-US" sz="2400" dirty="0"/>
                    </a:p>
                  </a:txBody>
                  <a:tcPr/>
                </a:tc>
              </a:tr>
            </a:tbl>
          </a:graphicData>
        </a:graphic>
      </p:graphicFrame>
      <p:sp>
        <p:nvSpPr>
          <p:cNvPr id="6" name="コンテンツ プレースホルダー 3"/>
          <p:cNvSpPr txBox="1">
            <a:spLocks/>
          </p:cNvSpPr>
          <p:nvPr/>
        </p:nvSpPr>
        <p:spPr bwMode="auto">
          <a:xfrm>
            <a:off x="467544" y="3828181"/>
            <a:ext cx="8229600" cy="262515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0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600">
                <a:solidFill>
                  <a:schemeClr val="tx1"/>
                </a:solidFill>
                <a:latin typeface="+mn-lt"/>
                <a:ea typeface="+mn-ea"/>
              </a:defRPr>
            </a:lvl2pPr>
            <a:lvl3pPr marL="1143000" indent="-228600" algn="l" rtl="0" eaLnBrk="1" fontAlgn="base" hangingPunct="1">
              <a:spcBef>
                <a:spcPct val="20000"/>
              </a:spcBef>
              <a:spcAft>
                <a:spcPct val="0"/>
              </a:spcAft>
              <a:buChar char="•"/>
              <a:defRPr kumimoji="1" sz="22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kern="0" dirty="0" smtClean="0"/>
              <a:t>ユーザーのボタン操作などによって呼び出されるメソッドを対象とした</a:t>
            </a:r>
            <a:endParaRPr lang="en-US" altLang="ja-JP" kern="0" dirty="0" smtClean="0"/>
          </a:p>
          <a:p>
            <a:r>
              <a:rPr lang="ja-JP" altLang="en-US" kern="0" dirty="0" smtClean="0"/>
              <a:t>人手によるクラスタリングは，企業の研究者に作成してもらった</a:t>
            </a:r>
            <a:endParaRPr lang="ja-JP" altLang="en-US" kern="0" dirty="0"/>
          </a:p>
        </p:txBody>
      </p:sp>
      <p:sp>
        <p:nvSpPr>
          <p:cNvPr id="7" name="テキスト ボックス 6"/>
          <p:cNvSpPr txBox="1"/>
          <p:nvPr/>
        </p:nvSpPr>
        <p:spPr>
          <a:xfrm>
            <a:off x="3635896" y="3068960"/>
            <a:ext cx="4538807" cy="400110"/>
          </a:xfrm>
          <a:prstGeom prst="rect">
            <a:avLst/>
          </a:prstGeom>
          <a:noFill/>
        </p:spPr>
        <p:txBody>
          <a:bodyPr wrap="none" rtlCol="0">
            <a:spAutoFit/>
          </a:bodyPr>
          <a:lstStyle/>
          <a:p>
            <a:r>
              <a:rPr kumimoji="1" lang="en-US" altLang="ja-JP" sz="2000" dirty="0" err="1" smtClean="0"/>
              <a:t>MosP</a:t>
            </a:r>
            <a:r>
              <a:rPr lang="ja-JP" altLang="en-US" sz="2000" dirty="0"/>
              <a:t> </a:t>
            </a:r>
            <a:r>
              <a:rPr lang="ja-JP" altLang="en-US" sz="2000" dirty="0" smtClean="0"/>
              <a:t>は</a:t>
            </a:r>
            <a:r>
              <a:rPr lang="en-US" altLang="ja-JP" sz="2000" dirty="0" smtClean="0"/>
              <a:t>11</a:t>
            </a:r>
            <a:r>
              <a:rPr lang="ja-JP" altLang="en-US" sz="2000" dirty="0" smtClean="0"/>
              <a:t>バージョンの最小値と最大値</a:t>
            </a:r>
            <a:endParaRPr kumimoji="1" lang="ja-JP" altLang="en-US" sz="2000" dirty="0"/>
          </a:p>
        </p:txBody>
      </p:sp>
    </p:spTree>
    <p:extLst>
      <p:ext uri="{BB962C8B-B14F-4D97-AF65-F5344CB8AC3E}">
        <p14:creationId xmlns:p14="http://schemas.microsoft.com/office/powerpoint/2010/main" val="199610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kumimoji="1" lang="ja-JP" altLang="en-US" dirty="0" smtClean="0"/>
              <a:t>結果</a:t>
            </a:r>
            <a:endParaRPr kumimoji="1" lang="ja-JP" altLang="en-US" dirty="0"/>
          </a:p>
        </p:txBody>
      </p:sp>
      <p:sp>
        <p:nvSpPr>
          <p:cNvPr id="6" name="コンテンツ プレースホルダー 5"/>
          <p:cNvSpPr>
            <a:spLocks noGrp="1"/>
          </p:cNvSpPr>
          <p:nvPr>
            <p:ph idx="1"/>
          </p:nvPr>
        </p:nvSpPr>
        <p:spPr>
          <a:xfrm>
            <a:off x="467544" y="4581128"/>
            <a:ext cx="8229600" cy="1944216"/>
          </a:xfrm>
        </p:spPr>
        <p:txBody>
          <a:bodyPr/>
          <a:lstStyle/>
          <a:p>
            <a:r>
              <a:rPr kumimoji="1" lang="ja-JP" altLang="en-US" dirty="0" smtClean="0"/>
              <a:t>異なるクラスタに分類すべきメソッドを同じクラスタに含めてしまっている</a:t>
            </a:r>
            <a:endParaRPr kumimoji="1" lang="en-US" altLang="ja-JP" dirty="0" smtClean="0"/>
          </a:p>
          <a:p>
            <a:pPr lvl="1"/>
            <a:r>
              <a:rPr kumimoji="1" lang="ja-JP" altLang="en-US" dirty="0" smtClean="0"/>
              <a:t>あるクラスタの例：</a:t>
            </a:r>
            <a:r>
              <a:rPr kumimoji="1" lang="en-US" altLang="ja-JP" dirty="0" smtClean="0"/>
              <a:t>batchUpdate</a:t>
            </a:r>
            <a:r>
              <a:rPr lang="en-US" altLang="ja-JP" dirty="0" smtClean="0"/>
              <a:t>×13, delete×8</a:t>
            </a:r>
            <a:endParaRPr kumimoji="1" lang="ja-JP" altLang="en-US" dirty="0"/>
          </a:p>
        </p:txBody>
      </p:sp>
      <p:sp>
        <p:nvSpPr>
          <p:cNvPr id="3" name="スライド番号プレースホルダー 2"/>
          <p:cNvSpPr>
            <a:spLocks noGrp="1"/>
          </p:cNvSpPr>
          <p:nvPr>
            <p:ph type="sldNum" sz="quarter" idx="12"/>
          </p:nvPr>
        </p:nvSpPr>
        <p:spPr/>
        <p:txBody>
          <a:bodyPr/>
          <a:lstStyle/>
          <a:p>
            <a:pPr fontAlgn="base">
              <a:spcBef>
                <a:spcPct val="0"/>
              </a:spcBef>
              <a:spcAft>
                <a:spcPct val="0"/>
              </a:spcAft>
            </a:pPr>
            <a:fld id="{7D5496B1-25AB-42E4-9FB2-6D8F98E71759}" type="slidenum">
              <a:rPr lang="en-US" altLang="ja-JP" smtClean="0">
                <a:solidFill>
                  <a:srgbClr val="000000"/>
                </a:solidFill>
              </a:rPr>
              <a:pPr fontAlgn="base">
                <a:spcBef>
                  <a:spcPct val="0"/>
                </a:spcBef>
                <a:spcAft>
                  <a:spcPct val="0"/>
                </a:spcAft>
              </a:pPr>
              <a:t>19</a:t>
            </a:fld>
            <a:endParaRPr lang="en-US" altLang="ja-JP">
              <a:solidFill>
                <a:srgbClr val="000000"/>
              </a:solidFill>
            </a:endParaRPr>
          </a:p>
        </p:txBody>
      </p:sp>
      <p:sp>
        <p:nvSpPr>
          <p:cNvPr id="7" name="テキスト プレースホルダー 6"/>
          <p:cNvSpPr>
            <a:spLocks noGrp="1"/>
          </p:cNvSpPr>
          <p:nvPr>
            <p:ph type="body" sz="quarter" idx="13"/>
          </p:nvPr>
        </p:nvSpPr>
        <p:spPr>
          <a:xfrm>
            <a:off x="468313" y="1298564"/>
            <a:ext cx="8207375" cy="1122324"/>
          </a:xfrm>
        </p:spPr>
        <p:txBody>
          <a:bodyPr/>
          <a:lstStyle/>
          <a:p>
            <a:r>
              <a:rPr kumimoji="1" lang="ja-JP" altLang="en-US" dirty="0" smtClean="0"/>
              <a:t>クラスタの分布，安定性は高い</a:t>
            </a:r>
            <a:r>
              <a:rPr lang="ja-JP" altLang="en-US" dirty="0"/>
              <a:t>値である</a:t>
            </a:r>
            <a:endParaRPr kumimoji="1" lang="en-US" altLang="ja-JP" dirty="0" smtClean="0"/>
          </a:p>
          <a:p>
            <a:r>
              <a:rPr kumimoji="1" lang="ja-JP" altLang="en-US" dirty="0" smtClean="0"/>
              <a:t>信頼性は</a:t>
            </a:r>
            <a:r>
              <a:rPr kumimoji="1" lang="en-US" altLang="ja-JP" dirty="0" smtClean="0"/>
              <a:t>50%</a:t>
            </a:r>
            <a:r>
              <a:rPr kumimoji="1" lang="ja-JP" altLang="en-US" dirty="0" smtClean="0"/>
              <a:t>前後である</a:t>
            </a:r>
            <a:endParaRPr kumimoji="1" lang="ja-JP" altLang="en-US" dirty="0"/>
          </a:p>
        </p:txBody>
      </p:sp>
      <p:graphicFrame>
        <p:nvGraphicFramePr>
          <p:cNvPr id="8" name="コンテンツ プレースホルダー 8"/>
          <p:cNvGraphicFramePr>
            <a:graphicFrameLocks/>
          </p:cNvGraphicFramePr>
          <p:nvPr>
            <p:extLst>
              <p:ext uri="{D42A27DB-BD31-4B8C-83A1-F6EECF244321}">
                <p14:modId xmlns:p14="http://schemas.microsoft.com/office/powerpoint/2010/main" val="1642119553"/>
              </p:ext>
            </p:extLst>
          </p:nvPr>
        </p:nvGraphicFramePr>
        <p:xfrm>
          <a:off x="902562" y="2536304"/>
          <a:ext cx="5541646" cy="1828800"/>
        </p:xfrm>
        <a:graphic>
          <a:graphicData uri="http://schemas.openxmlformats.org/drawingml/2006/table">
            <a:tbl>
              <a:tblPr firstRow="1" bandRow="1">
                <a:tableStyleId>{21E4AEA4-8DFA-4A89-87EB-49C32662AFE0}</a:tableStyleId>
              </a:tblPr>
              <a:tblGrid>
                <a:gridCol w="2289493"/>
                <a:gridCol w="1186180"/>
                <a:gridCol w="879793"/>
                <a:gridCol w="1186180"/>
              </a:tblGrid>
              <a:tr h="370840">
                <a:tc>
                  <a:txBody>
                    <a:bodyPr/>
                    <a:lstStyle/>
                    <a:p>
                      <a:pPr algn="ctr"/>
                      <a:r>
                        <a:rPr kumimoji="1" lang="ja-JP" altLang="en-US" sz="2400" dirty="0" smtClean="0"/>
                        <a:t>パラメータ</a:t>
                      </a:r>
                      <a:endParaRPr kumimoji="1" lang="ja-JP" altLang="en-US" sz="2400" dirty="0"/>
                    </a:p>
                  </a:txBody>
                  <a:tcPr/>
                </a:tc>
                <a:tc>
                  <a:txBody>
                    <a:bodyPr/>
                    <a:lstStyle/>
                    <a:p>
                      <a:pPr algn="ctr"/>
                      <a:r>
                        <a:rPr kumimoji="1" lang="ja-JP" altLang="en-US" sz="2400" dirty="0" smtClean="0"/>
                        <a:t>信頼性</a:t>
                      </a:r>
                      <a:endParaRPr kumimoji="1" lang="ja-JP" altLang="en-US" sz="2400" dirty="0"/>
                    </a:p>
                  </a:txBody>
                  <a:tcPr/>
                </a:tc>
                <a:tc>
                  <a:txBody>
                    <a:bodyPr/>
                    <a:lstStyle/>
                    <a:p>
                      <a:pPr algn="ctr"/>
                      <a:r>
                        <a:rPr kumimoji="1" lang="ja-JP" altLang="en-US" sz="2400" dirty="0" smtClean="0"/>
                        <a:t>分布</a:t>
                      </a:r>
                      <a:endParaRPr kumimoji="1" lang="ja-JP" altLang="en-US" sz="2400" dirty="0"/>
                    </a:p>
                  </a:txBody>
                  <a:tcPr/>
                </a:tc>
                <a:tc>
                  <a:txBody>
                    <a:bodyPr/>
                    <a:lstStyle/>
                    <a:p>
                      <a:pPr algn="ctr"/>
                      <a:r>
                        <a:rPr kumimoji="1" lang="ja-JP" altLang="en-US" sz="2400" dirty="0" smtClean="0"/>
                        <a:t>安定性</a:t>
                      </a:r>
                      <a:endParaRPr kumimoji="1" lang="ja-JP" altLang="en-US" sz="2400" dirty="0"/>
                    </a:p>
                  </a:txBody>
                  <a:tcPr/>
                </a:tc>
              </a:tr>
              <a:tr h="370840">
                <a:tc>
                  <a:txBody>
                    <a:bodyPr/>
                    <a:lstStyle/>
                    <a:p>
                      <a:pPr algn="ctr"/>
                      <a:r>
                        <a:rPr kumimoji="1" lang="en-US" altLang="ja-JP" sz="2400" dirty="0" smtClean="0"/>
                        <a:t>N = 1, </a:t>
                      </a:r>
                      <a:r>
                        <a:rPr kumimoji="1" lang="ja-JP" altLang="en-US" sz="2400" dirty="0" smtClean="0"/>
                        <a:t>閾値</a:t>
                      </a:r>
                      <a:r>
                        <a:rPr kumimoji="1" lang="en-US" altLang="ja-JP" sz="2400" dirty="0" smtClean="0"/>
                        <a:t>1.0</a:t>
                      </a:r>
                      <a:endParaRPr kumimoji="1" lang="ja-JP" altLang="en-US" sz="2400" dirty="0"/>
                    </a:p>
                  </a:txBody>
                  <a:tcPr/>
                </a:tc>
                <a:tc>
                  <a:txBody>
                    <a:bodyPr/>
                    <a:lstStyle/>
                    <a:p>
                      <a:pPr algn="ctr"/>
                      <a:r>
                        <a:rPr kumimoji="1" lang="en-US" altLang="ja-JP" sz="2400" dirty="0" smtClean="0"/>
                        <a:t>55.35</a:t>
                      </a:r>
                      <a:endParaRPr kumimoji="1" lang="ja-JP" altLang="en-US" sz="2400" dirty="0"/>
                    </a:p>
                  </a:txBody>
                  <a:tcPr>
                    <a:solidFill>
                      <a:srgbClr val="FFC000"/>
                    </a:solidFill>
                  </a:tcPr>
                </a:tc>
                <a:tc>
                  <a:txBody>
                    <a:bodyPr/>
                    <a:lstStyle/>
                    <a:p>
                      <a:pPr algn="ctr"/>
                      <a:r>
                        <a:rPr kumimoji="1" lang="en-US" altLang="ja-JP" sz="2400" dirty="0" smtClean="0"/>
                        <a:t>0.59</a:t>
                      </a:r>
                      <a:endParaRPr kumimoji="1" lang="ja-JP" altLang="en-US" sz="2400" dirty="0"/>
                    </a:p>
                  </a:txBody>
                  <a:tcPr/>
                </a:tc>
                <a:tc>
                  <a:txBody>
                    <a:bodyPr/>
                    <a:lstStyle/>
                    <a:p>
                      <a:pPr algn="ctr"/>
                      <a:r>
                        <a:rPr kumimoji="1" lang="en-US" altLang="ja-JP" sz="2400" dirty="0" smtClean="0"/>
                        <a:t>96.94</a:t>
                      </a:r>
                      <a:endParaRPr kumimoji="1" lang="ja-JP" altLang="en-US" sz="2400" dirty="0"/>
                    </a:p>
                  </a:txBody>
                  <a:tcPr>
                    <a:solidFill>
                      <a:srgbClr val="FFC000"/>
                    </a:solidFill>
                  </a:tcPr>
                </a:tc>
              </a:tr>
              <a:tr h="370840">
                <a:tc>
                  <a:txBody>
                    <a:bodyPr/>
                    <a:lstStyle/>
                    <a:p>
                      <a:pPr algn="ctr"/>
                      <a:r>
                        <a:rPr kumimoji="1" lang="en-US" altLang="ja-JP" sz="2400" dirty="0" smtClean="0"/>
                        <a:t>N = 3, </a:t>
                      </a:r>
                      <a:r>
                        <a:rPr kumimoji="1" lang="ja-JP" altLang="en-US" sz="2400" dirty="0" smtClean="0"/>
                        <a:t>閾値</a:t>
                      </a:r>
                      <a:r>
                        <a:rPr kumimoji="1" lang="en-US" altLang="ja-JP" sz="2400" dirty="0" smtClean="0"/>
                        <a:t>0.3</a:t>
                      </a:r>
                      <a:endParaRPr kumimoji="1" lang="ja-JP" altLang="en-US" sz="2400" dirty="0"/>
                    </a:p>
                  </a:txBody>
                  <a:tcPr/>
                </a:tc>
                <a:tc>
                  <a:txBody>
                    <a:bodyPr/>
                    <a:lstStyle/>
                    <a:p>
                      <a:pPr algn="ctr"/>
                      <a:r>
                        <a:rPr kumimoji="1" lang="en-US" altLang="ja-JP" sz="2400" dirty="0" smtClean="0"/>
                        <a:t>46.48</a:t>
                      </a:r>
                      <a:endParaRPr kumimoji="1" lang="ja-JP" altLang="en-US" sz="2400" dirty="0"/>
                    </a:p>
                  </a:txBody>
                  <a:tcPr/>
                </a:tc>
                <a:tc>
                  <a:txBody>
                    <a:bodyPr/>
                    <a:lstStyle/>
                    <a:p>
                      <a:pPr algn="ctr"/>
                      <a:r>
                        <a:rPr kumimoji="1" lang="en-US" altLang="ja-JP" sz="2400" dirty="0" smtClean="0"/>
                        <a:t>0.73</a:t>
                      </a:r>
                      <a:endParaRPr kumimoji="1" lang="ja-JP" altLang="en-US" sz="2400" dirty="0"/>
                    </a:p>
                  </a:txBody>
                  <a:tcPr/>
                </a:tc>
                <a:tc>
                  <a:txBody>
                    <a:bodyPr/>
                    <a:lstStyle/>
                    <a:p>
                      <a:pPr algn="ctr"/>
                      <a:r>
                        <a:rPr kumimoji="1" lang="en-US" altLang="ja-JP" sz="2400" dirty="0" smtClean="0"/>
                        <a:t>95.01</a:t>
                      </a:r>
                      <a:endParaRPr kumimoji="1" lang="ja-JP" altLang="en-US" sz="2400" dirty="0"/>
                    </a:p>
                  </a:txBody>
                  <a:tcPr/>
                </a:tc>
              </a:tr>
              <a:tr h="370840">
                <a:tc>
                  <a:txBody>
                    <a:bodyPr/>
                    <a:lstStyle/>
                    <a:p>
                      <a:pPr algn="ctr"/>
                      <a:r>
                        <a:rPr kumimoji="1" lang="en-US" altLang="ja-JP" sz="2400" dirty="0" smtClean="0"/>
                        <a:t>N = 5, </a:t>
                      </a:r>
                      <a:r>
                        <a:rPr kumimoji="1" lang="ja-JP" altLang="en-US" sz="2400" dirty="0" smtClean="0"/>
                        <a:t>閾値</a:t>
                      </a:r>
                      <a:r>
                        <a:rPr kumimoji="1" lang="en-US" altLang="ja-JP" sz="2400" dirty="0" smtClean="0"/>
                        <a:t>0.1</a:t>
                      </a:r>
                      <a:endParaRPr kumimoji="1" lang="ja-JP" altLang="en-US" sz="2400" dirty="0"/>
                    </a:p>
                  </a:txBody>
                  <a:tcPr/>
                </a:tc>
                <a:tc>
                  <a:txBody>
                    <a:bodyPr/>
                    <a:lstStyle/>
                    <a:p>
                      <a:pPr algn="ctr"/>
                      <a:r>
                        <a:rPr kumimoji="1" lang="en-US" altLang="ja-JP" sz="2400" dirty="0" smtClean="0"/>
                        <a:t>50.76</a:t>
                      </a:r>
                      <a:endParaRPr kumimoji="1" lang="ja-JP" altLang="en-US" sz="2400" dirty="0"/>
                    </a:p>
                  </a:txBody>
                  <a:tcPr/>
                </a:tc>
                <a:tc>
                  <a:txBody>
                    <a:bodyPr/>
                    <a:lstStyle/>
                    <a:p>
                      <a:pPr algn="ctr"/>
                      <a:r>
                        <a:rPr kumimoji="1" lang="en-US" altLang="ja-JP" sz="2400" dirty="0" smtClean="0"/>
                        <a:t>0.94</a:t>
                      </a:r>
                      <a:endParaRPr kumimoji="1" lang="ja-JP" altLang="en-US" sz="2400" dirty="0"/>
                    </a:p>
                  </a:txBody>
                  <a:tcPr>
                    <a:solidFill>
                      <a:srgbClr val="FFC000"/>
                    </a:solidFill>
                  </a:tcPr>
                </a:tc>
                <a:tc>
                  <a:txBody>
                    <a:bodyPr/>
                    <a:lstStyle/>
                    <a:p>
                      <a:pPr algn="ctr"/>
                      <a:r>
                        <a:rPr kumimoji="1" lang="en-US" altLang="ja-JP" sz="2400" dirty="0" smtClean="0"/>
                        <a:t>92.29</a:t>
                      </a:r>
                      <a:endParaRPr kumimoji="1" lang="ja-JP" altLang="en-US" sz="2400" dirty="0"/>
                    </a:p>
                  </a:txBody>
                  <a:tcPr/>
                </a:tc>
              </a:tr>
            </a:tbl>
          </a:graphicData>
        </a:graphic>
      </p:graphicFrame>
    </p:spTree>
    <p:extLst>
      <p:ext uri="{BB962C8B-B14F-4D97-AF65-F5344CB8AC3E}">
        <p14:creationId xmlns:p14="http://schemas.microsoft.com/office/powerpoint/2010/main" val="31473153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業務用の情報システム</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2</a:t>
            </a:fld>
            <a:endParaRPr lang="en-US" altLang="ja-JP">
              <a:solidFill>
                <a:srgbClr val="000000"/>
              </a:solidFill>
            </a:endParaRPr>
          </a:p>
        </p:txBody>
      </p:sp>
      <p:sp>
        <p:nvSpPr>
          <p:cNvPr id="6" name="コンテンツ プレースホルダー 5"/>
          <p:cNvSpPr>
            <a:spLocks noGrp="1"/>
          </p:cNvSpPr>
          <p:nvPr>
            <p:ph idx="1"/>
          </p:nvPr>
        </p:nvSpPr>
        <p:spPr/>
        <p:txBody>
          <a:bodyPr/>
          <a:lstStyle/>
          <a:p>
            <a:r>
              <a:rPr lang="ja-JP" altLang="en-US" dirty="0"/>
              <a:t>数十年前に開発されたシステムが，現在でも稼働して</a:t>
            </a:r>
            <a:r>
              <a:rPr lang="ja-JP" altLang="en-US" dirty="0" smtClean="0"/>
              <a:t>いる</a:t>
            </a:r>
            <a:endParaRPr lang="en-US" altLang="ja-JP" dirty="0" smtClean="0"/>
          </a:p>
          <a:p>
            <a:pPr lvl="1"/>
            <a:r>
              <a:rPr lang="ja-JP" altLang="en-US" dirty="0" smtClean="0"/>
              <a:t>様々な企業における業務の基盤となっている</a:t>
            </a:r>
            <a:endParaRPr lang="en-US" altLang="ja-JP" dirty="0" smtClean="0"/>
          </a:p>
          <a:p>
            <a:r>
              <a:rPr lang="ja-JP" altLang="en-US" dirty="0" smtClean="0"/>
              <a:t>長年</a:t>
            </a:r>
            <a:r>
              <a:rPr lang="ja-JP" altLang="en-US" dirty="0"/>
              <a:t>にわたる機能追加や仕様変更により，システムの大規模化と複雑化が進んでいる</a:t>
            </a:r>
          </a:p>
          <a:p>
            <a:pPr lvl="1"/>
            <a:r>
              <a:rPr lang="ja-JP" altLang="en-US" dirty="0"/>
              <a:t>保守費用が増加している</a:t>
            </a:r>
            <a:endParaRPr lang="en-US" altLang="ja-JP" dirty="0"/>
          </a:p>
          <a:p>
            <a:pPr lvl="1"/>
            <a:r>
              <a:rPr lang="ja-JP" altLang="en-US" dirty="0"/>
              <a:t>システムの変更に時間がかかる</a:t>
            </a:r>
            <a:endParaRPr lang="en-US" altLang="ja-JP" dirty="0"/>
          </a:p>
          <a:p>
            <a:pPr lvl="2"/>
            <a:r>
              <a:rPr lang="ja-JP" altLang="en-US" dirty="0"/>
              <a:t>現代では，ユーザーの要求の変化に合わせた迅速な対応が求められる</a:t>
            </a:r>
          </a:p>
          <a:p>
            <a:endParaRPr lang="ja-JP" altLang="en-US" dirty="0"/>
          </a:p>
        </p:txBody>
      </p:sp>
    </p:spTree>
    <p:extLst>
      <p:ext uri="{BB962C8B-B14F-4D97-AF65-F5344CB8AC3E}">
        <p14:creationId xmlns:p14="http://schemas.microsoft.com/office/powerpoint/2010/main" val="185367404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追加調査</a:t>
            </a:r>
            <a:endParaRPr kumimoji="1" lang="ja-JP" altLang="en-US" dirty="0"/>
          </a:p>
        </p:txBody>
      </p:sp>
      <p:sp>
        <p:nvSpPr>
          <p:cNvPr id="3" name="コンテンツ プレースホルダー 2"/>
          <p:cNvSpPr>
            <a:spLocks noGrp="1"/>
          </p:cNvSpPr>
          <p:nvPr>
            <p:ph idx="1"/>
          </p:nvPr>
        </p:nvSpPr>
        <p:spPr>
          <a:xfrm>
            <a:off x="467544" y="4365104"/>
            <a:ext cx="8229600" cy="1872208"/>
          </a:xfrm>
        </p:spPr>
        <p:txBody>
          <a:bodyPr/>
          <a:lstStyle/>
          <a:p>
            <a:r>
              <a:rPr kumimoji="1" lang="ja-JP" altLang="en-US" dirty="0" smtClean="0"/>
              <a:t>メソッド名が同じメソッドを</a:t>
            </a:r>
            <a:r>
              <a:rPr kumimoji="1" lang="en-US" altLang="ja-JP" dirty="0" smtClean="0"/>
              <a:t>1</a:t>
            </a:r>
            <a:r>
              <a:rPr kumimoji="1" lang="ja-JP" altLang="en-US" dirty="0" err="1" smtClean="0"/>
              <a:t>つの</a:t>
            </a:r>
            <a:r>
              <a:rPr kumimoji="1" lang="ja-JP" altLang="en-US" dirty="0" smtClean="0"/>
              <a:t>クラスタとして場合は，信頼性が </a:t>
            </a:r>
            <a:r>
              <a:rPr kumimoji="1" lang="en-US" altLang="ja-JP" dirty="0" smtClean="0"/>
              <a:t>77.37% </a:t>
            </a:r>
            <a:r>
              <a:rPr kumimoji="1" lang="ja-JP" altLang="en-US" dirty="0" smtClean="0"/>
              <a:t>であった</a:t>
            </a:r>
            <a:endParaRPr kumimoji="1" lang="en-US" altLang="ja-JP" dirty="0" smtClean="0"/>
          </a:p>
          <a:p>
            <a:pPr lvl="1"/>
            <a:r>
              <a:rPr kumimoji="1" lang="ja-JP" altLang="en-US" dirty="0" smtClean="0"/>
              <a:t>識別子を利用しない手法としては，信頼性が高いと考えられる</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20</a:t>
            </a:fld>
            <a:endParaRPr lang="en-US" altLang="ja-JP">
              <a:solidFill>
                <a:srgbClr val="000000"/>
              </a:solidFill>
            </a:endParaRPr>
          </a:p>
        </p:txBody>
      </p:sp>
      <p:sp>
        <p:nvSpPr>
          <p:cNvPr id="5" name="テキスト プレースホルダー 4"/>
          <p:cNvSpPr>
            <a:spLocks noGrp="1"/>
          </p:cNvSpPr>
          <p:nvPr>
            <p:ph type="body" sz="quarter" idx="13"/>
          </p:nvPr>
        </p:nvSpPr>
        <p:spPr/>
        <p:txBody>
          <a:bodyPr/>
          <a:lstStyle/>
          <a:p>
            <a:r>
              <a:rPr kumimoji="1" lang="ja-JP" altLang="en-US" dirty="0" smtClean="0"/>
              <a:t>各クラスタごとにクラスタリングを行い，サブクラスタに分類</a:t>
            </a:r>
            <a:r>
              <a:rPr lang="ja-JP" altLang="en-US" dirty="0"/>
              <a:t>する</a:t>
            </a:r>
            <a:r>
              <a:rPr lang="ja-JP" altLang="en-US" dirty="0" smtClean="0"/>
              <a:t>と，信頼性が約</a:t>
            </a:r>
            <a:r>
              <a:rPr lang="en-US" altLang="ja-JP" dirty="0"/>
              <a:t> </a:t>
            </a:r>
            <a:r>
              <a:rPr lang="en-US" altLang="ja-JP" dirty="0" smtClean="0"/>
              <a:t>60% </a:t>
            </a:r>
            <a:r>
              <a:rPr lang="ja-JP" altLang="en-US" dirty="0" err="1" smtClean="0"/>
              <a:t>に向</a:t>
            </a:r>
            <a:r>
              <a:rPr lang="ja-JP" altLang="en-US" dirty="0" smtClean="0"/>
              <a:t>上した</a:t>
            </a:r>
            <a:endParaRPr kumimoji="1" lang="ja-JP" altLang="en-US" dirty="0"/>
          </a:p>
        </p:txBody>
      </p:sp>
      <p:graphicFrame>
        <p:nvGraphicFramePr>
          <p:cNvPr id="6" name="コンテンツ プレースホルダー 8"/>
          <p:cNvGraphicFramePr>
            <a:graphicFrameLocks/>
          </p:cNvGraphicFramePr>
          <p:nvPr>
            <p:extLst>
              <p:ext uri="{D42A27DB-BD31-4B8C-83A1-F6EECF244321}">
                <p14:modId xmlns:p14="http://schemas.microsoft.com/office/powerpoint/2010/main" val="3732154523"/>
              </p:ext>
            </p:extLst>
          </p:nvPr>
        </p:nvGraphicFramePr>
        <p:xfrm>
          <a:off x="899592" y="2492896"/>
          <a:ext cx="4355466" cy="1828800"/>
        </p:xfrm>
        <a:graphic>
          <a:graphicData uri="http://schemas.openxmlformats.org/drawingml/2006/table">
            <a:tbl>
              <a:tblPr firstRow="1" bandRow="1">
                <a:tableStyleId>{21E4AEA4-8DFA-4A89-87EB-49C32662AFE0}</a:tableStyleId>
              </a:tblPr>
              <a:tblGrid>
                <a:gridCol w="2289493"/>
                <a:gridCol w="1186180"/>
                <a:gridCol w="879793"/>
              </a:tblGrid>
              <a:tr h="370840">
                <a:tc>
                  <a:txBody>
                    <a:bodyPr/>
                    <a:lstStyle/>
                    <a:p>
                      <a:pPr algn="ctr"/>
                      <a:r>
                        <a:rPr kumimoji="1" lang="ja-JP" altLang="en-US" sz="2400" dirty="0" smtClean="0"/>
                        <a:t>パラメータ</a:t>
                      </a:r>
                      <a:endParaRPr kumimoji="1" lang="ja-JP" altLang="en-US" sz="2400" dirty="0"/>
                    </a:p>
                  </a:txBody>
                  <a:tcPr/>
                </a:tc>
                <a:tc>
                  <a:txBody>
                    <a:bodyPr/>
                    <a:lstStyle/>
                    <a:p>
                      <a:pPr algn="ctr"/>
                      <a:r>
                        <a:rPr kumimoji="1" lang="ja-JP" altLang="en-US" sz="2400" dirty="0" smtClean="0"/>
                        <a:t>信頼性</a:t>
                      </a:r>
                      <a:endParaRPr kumimoji="1" lang="ja-JP" altLang="en-US" sz="2400" dirty="0"/>
                    </a:p>
                  </a:txBody>
                  <a:tcPr/>
                </a:tc>
                <a:tc>
                  <a:txBody>
                    <a:bodyPr/>
                    <a:lstStyle/>
                    <a:p>
                      <a:pPr algn="ctr"/>
                      <a:r>
                        <a:rPr kumimoji="1" lang="ja-JP" altLang="en-US" sz="2400" dirty="0" smtClean="0"/>
                        <a:t>分布</a:t>
                      </a:r>
                      <a:endParaRPr kumimoji="1" lang="ja-JP" altLang="en-US" sz="2400" dirty="0"/>
                    </a:p>
                  </a:txBody>
                  <a:tcPr/>
                </a:tc>
              </a:tr>
              <a:tr h="370840">
                <a:tc>
                  <a:txBody>
                    <a:bodyPr/>
                    <a:lstStyle/>
                    <a:p>
                      <a:pPr algn="ctr"/>
                      <a:r>
                        <a:rPr kumimoji="1" lang="en-US" altLang="ja-JP" sz="2400" dirty="0" smtClean="0"/>
                        <a:t>N = 1, </a:t>
                      </a:r>
                      <a:r>
                        <a:rPr kumimoji="1" lang="ja-JP" altLang="en-US" sz="2400" dirty="0" smtClean="0"/>
                        <a:t>閾値</a:t>
                      </a:r>
                      <a:r>
                        <a:rPr kumimoji="1" lang="en-US" altLang="ja-JP" sz="2400" dirty="0" smtClean="0"/>
                        <a:t>0.8</a:t>
                      </a:r>
                      <a:endParaRPr kumimoji="1" lang="ja-JP" altLang="en-US" sz="2400" dirty="0"/>
                    </a:p>
                  </a:txBody>
                  <a:tcPr/>
                </a:tc>
                <a:tc>
                  <a:txBody>
                    <a:bodyPr/>
                    <a:lstStyle/>
                    <a:p>
                      <a:pPr algn="ctr"/>
                      <a:r>
                        <a:rPr kumimoji="1" lang="en-US" altLang="ja-JP" sz="2400" dirty="0" smtClean="0"/>
                        <a:t>56.27</a:t>
                      </a:r>
                      <a:endParaRPr kumimoji="1" lang="ja-JP" altLang="en-US" sz="2400" dirty="0"/>
                    </a:p>
                  </a:txBody>
                  <a:tcPr/>
                </a:tc>
                <a:tc>
                  <a:txBody>
                    <a:bodyPr/>
                    <a:lstStyle/>
                    <a:p>
                      <a:pPr algn="ctr"/>
                      <a:r>
                        <a:rPr kumimoji="1" lang="en-US" altLang="ja-JP" sz="2400" dirty="0" smtClean="0"/>
                        <a:t>0.66</a:t>
                      </a:r>
                      <a:endParaRPr kumimoji="1" lang="ja-JP" altLang="en-US" sz="2400" dirty="0"/>
                    </a:p>
                  </a:txBody>
                  <a:tcPr/>
                </a:tc>
              </a:tr>
              <a:tr h="370840">
                <a:tc>
                  <a:txBody>
                    <a:bodyPr/>
                    <a:lstStyle/>
                    <a:p>
                      <a:pPr algn="ctr"/>
                      <a:r>
                        <a:rPr kumimoji="1" lang="en-US" altLang="ja-JP" sz="2400" dirty="0" smtClean="0"/>
                        <a:t>N = 3, </a:t>
                      </a:r>
                      <a:r>
                        <a:rPr kumimoji="1" lang="ja-JP" altLang="en-US" sz="2400" dirty="0" smtClean="0"/>
                        <a:t>閾値</a:t>
                      </a:r>
                      <a:r>
                        <a:rPr kumimoji="1" lang="en-US" altLang="ja-JP" sz="2400" dirty="0" smtClean="0"/>
                        <a:t>0.2</a:t>
                      </a:r>
                      <a:endParaRPr kumimoji="1" lang="ja-JP" altLang="en-US" sz="2400" dirty="0"/>
                    </a:p>
                  </a:txBody>
                  <a:tcPr/>
                </a:tc>
                <a:tc>
                  <a:txBody>
                    <a:bodyPr/>
                    <a:lstStyle/>
                    <a:p>
                      <a:pPr algn="ctr"/>
                      <a:r>
                        <a:rPr kumimoji="1" lang="en-US" altLang="ja-JP" sz="2400" dirty="0" smtClean="0"/>
                        <a:t>59.63</a:t>
                      </a:r>
                      <a:endParaRPr kumimoji="1" lang="ja-JP" altLang="en-US" sz="2400" dirty="0"/>
                    </a:p>
                  </a:txBody>
                  <a:tcPr/>
                </a:tc>
                <a:tc>
                  <a:txBody>
                    <a:bodyPr/>
                    <a:lstStyle/>
                    <a:p>
                      <a:pPr algn="ctr"/>
                      <a:r>
                        <a:rPr kumimoji="1" lang="en-US" altLang="ja-JP" sz="2400" dirty="0" smtClean="0"/>
                        <a:t>0.83</a:t>
                      </a:r>
                      <a:endParaRPr kumimoji="1" lang="ja-JP" altLang="en-US" sz="2400" dirty="0"/>
                    </a:p>
                  </a:txBody>
                  <a:tcPr/>
                </a:tc>
              </a:tr>
              <a:tr h="370840">
                <a:tc>
                  <a:txBody>
                    <a:bodyPr/>
                    <a:lstStyle/>
                    <a:p>
                      <a:pPr algn="ctr"/>
                      <a:r>
                        <a:rPr kumimoji="1" lang="en-US" altLang="ja-JP" sz="2400" dirty="0" smtClean="0"/>
                        <a:t>N = 5, </a:t>
                      </a:r>
                      <a:r>
                        <a:rPr kumimoji="1" lang="ja-JP" altLang="en-US" sz="2400" dirty="0" smtClean="0"/>
                        <a:t>閾値</a:t>
                      </a:r>
                      <a:r>
                        <a:rPr kumimoji="1" lang="en-US" altLang="ja-JP" sz="2400" dirty="0" smtClean="0"/>
                        <a:t>0.1</a:t>
                      </a:r>
                      <a:endParaRPr kumimoji="1" lang="ja-JP" altLang="en-US" sz="2400" dirty="0"/>
                    </a:p>
                  </a:txBody>
                  <a:tcPr/>
                </a:tc>
                <a:tc>
                  <a:txBody>
                    <a:bodyPr/>
                    <a:lstStyle/>
                    <a:p>
                      <a:pPr algn="ctr"/>
                      <a:r>
                        <a:rPr kumimoji="1" lang="en-US" altLang="ja-JP" sz="2400" dirty="0" smtClean="0"/>
                        <a:t>59.94</a:t>
                      </a:r>
                      <a:endParaRPr kumimoji="1" lang="ja-JP" altLang="en-US" sz="2400" dirty="0"/>
                    </a:p>
                  </a:txBody>
                  <a:tcPr>
                    <a:solidFill>
                      <a:srgbClr val="FFC000"/>
                    </a:solidFill>
                  </a:tcPr>
                </a:tc>
                <a:tc>
                  <a:txBody>
                    <a:bodyPr/>
                    <a:lstStyle/>
                    <a:p>
                      <a:pPr algn="ctr"/>
                      <a:r>
                        <a:rPr kumimoji="1" lang="en-US" altLang="ja-JP" sz="2400" dirty="0" smtClean="0"/>
                        <a:t>0.88</a:t>
                      </a:r>
                      <a:endParaRPr kumimoji="1" lang="ja-JP" altLang="en-US" sz="2400" dirty="0"/>
                    </a:p>
                  </a:txBody>
                  <a:tcPr>
                    <a:solidFill>
                      <a:srgbClr val="FFC000"/>
                    </a:solidFill>
                  </a:tcPr>
                </a:tc>
              </a:tr>
            </a:tbl>
          </a:graphicData>
        </a:graphic>
      </p:graphicFrame>
    </p:spTree>
    <p:extLst>
      <p:ext uri="{BB962C8B-B14F-4D97-AF65-F5344CB8AC3E}">
        <p14:creationId xmlns:p14="http://schemas.microsoft.com/office/powerpoint/2010/main" val="159829121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実用化のための議論 </a:t>
            </a:r>
            <a:r>
              <a:rPr lang="en-US" altLang="ja-JP" dirty="0" smtClean="0"/>
              <a:t>1</a:t>
            </a:r>
            <a:endParaRPr kumimoji="1" lang="ja-JP" altLang="en-US" dirty="0"/>
          </a:p>
        </p:txBody>
      </p:sp>
      <p:sp>
        <p:nvSpPr>
          <p:cNvPr id="3" name="コンテンツ プレースホルダー 2"/>
          <p:cNvSpPr>
            <a:spLocks noGrp="1"/>
          </p:cNvSpPr>
          <p:nvPr>
            <p:ph idx="1"/>
          </p:nvPr>
        </p:nvSpPr>
        <p:spPr>
          <a:xfrm>
            <a:off x="467544" y="2348880"/>
            <a:ext cx="8229600" cy="3561259"/>
          </a:xfrm>
        </p:spPr>
        <p:txBody>
          <a:bodyPr/>
          <a:lstStyle/>
          <a:p>
            <a:r>
              <a:rPr kumimoji="1" lang="ja-JP" altLang="en-US" dirty="0" smtClean="0"/>
              <a:t>識別子が有用でない状況で，対応付けを行うことになる</a:t>
            </a:r>
            <a:endParaRPr kumimoji="1" lang="en-US" altLang="ja-JP" dirty="0" smtClean="0"/>
          </a:p>
          <a:p>
            <a:pPr lvl="1"/>
            <a:r>
              <a:rPr kumimoji="1" lang="ja-JP" altLang="en-US" dirty="0" smtClean="0"/>
              <a:t>外部アクセスを行う方法は限定されている</a:t>
            </a:r>
            <a:endParaRPr kumimoji="1" lang="en-US" altLang="ja-JP" dirty="0" smtClean="0"/>
          </a:p>
          <a:p>
            <a:pPr lvl="2"/>
            <a:r>
              <a:rPr kumimoji="1" lang="ja-JP" altLang="en-US" dirty="0" smtClean="0"/>
              <a:t>決められた</a:t>
            </a:r>
            <a:r>
              <a:rPr lang="en-US" altLang="ja-JP" dirty="0"/>
              <a:t> </a:t>
            </a:r>
            <a:r>
              <a:rPr lang="en-US" altLang="ja-JP" dirty="0" smtClean="0"/>
              <a:t>API </a:t>
            </a:r>
            <a:r>
              <a:rPr lang="ja-JP" altLang="en-US" dirty="0" smtClean="0"/>
              <a:t>やシステムコール</a:t>
            </a:r>
            <a:endParaRPr kumimoji="1" lang="en-US" altLang="ja-JP" dirty="0" smtClean="0"/>
          </a:p>
          <a:p>
            <a:pPr lvl="1"/>
            <a:r>
              <a:rPr kumimoji="1" lang="ja-JP" altLang="en-US" dirty="0" smtClean="0"/>
              <a:t>保守開発を行っている開発者であれば，比較的小さいコストで対応付けを行うことができると考えられる</a:t>
            </a:r>
            <a:endParaRPr kumimoji="1" lang="en-US" altLang="ja-JP" dirty="0" smtClean="0"/>
          </a:p>
          <a:p>
            <a:pPr lvl="2"/>
            <a:r>
              <a:rPr kumimoji="1" lang="ja-JP" altLang="en-US" dirty="0" smtClean="0"/>
              <a:t>部分的な知識を生かすことができる</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21</a:t>
            </a:fld>
            <a:endParaRPr lang="en-US" altLang="ja-JP">
              <a:solidFill>
                <a:srgbClr val="000000"/>
              </a:solidFill>
            </a:endParaRPr>
          </a:p>
        </p:txBody>
      </p:sp>
      <p:sp>
        <p:nvSpPr>
          <p:cNvPr id="5" name="テキスト プレースホルダー 4"/>
          <p:cNvSpPr>
            <a:spLocks noGrp="1"/>
          </p:cNvSpPr>
          <p:nvPr>
            <p:ph type="body" sz="quarter" idx="13"/>
          </p:nvPr>
        </p:nvSpPr>
        <p:spPr>
          <a:xfrm>
            <a:off x="468313" y="1298564"/>
            <a:ext cx="8207375" cy="978308"/>
          </a:xfrm>
        </p:spPr>
        <p:txBody>
          <a:bodyPr/>
          <a:lstStyle/>
          <a:p>
            <a:r>
              <a:rPr lang="ja-JP" altLang="en-US" dirty="0" smtClean="0"/>
              <a:t>開発者は，外部</a:t>
            </a:r>
            <a:r>
              <a:rPr lang="ja-JP" altLang="en-US" dirty="0"/>
              <a:t>アクセスと関数の</a:t>
            </a:r>
            <a:r>
              <a:rPr lang="ja-JP" altLang="en-US" dirty="0" smtClean="0"/>
              <a:t>対応付けができるか</a:t>
            </a:r>
            <a:endParaRPr lang="en-US" altLang="ja-JP" dirty="0"/>
          </a:p>
        </p:txBody>
      </p:sp>
    </p:spTree>
    <p:extLst>
      <p:ext uri="{BB962C8B-B14F-4D97-AF65-F5344CB8AC3E}">
        <p14:creationId xmlns:p14="http://schemas.microsoft.com/office/powerpoint/2010/main" val="8146705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実用化のための議論 </a:t>
            </a:r>
            <a:r>
              <a:rPr kumimoji="1" lang="en-US" altLang="ja-JP" dirty="0" smtClean="0"/>
              <a:t>2</a:t>
            </a:r>
            <a:endParaRPr kumimoji="1" lang="ja-JP" altLang="en-US" dirty="0"/>
          </a:p>
        </p:txBody>
      </p:sp>
      <p:sp>
        <p:nvSpPr>
          <p:cNvPr id="3" name="コンテンツ プレースホルダー 2"/>
          <p:cNvSpPr>
            <a:spLocks noGrp="1"/>
          </p:cNvSpPr>
          <p:nvPr>
            <p:ph idx="1"/>
          </p:nvPr>
        </p:nvSpPr>
        <p:spPr>
          <a:xfrm>
            <a:off x="467544" y="2060848"/>
            <a:ext cx="8208912" cy="4248472"/>
          </a:xfrm>
        </p:spPr>
        <p:txBody>
          <a:bodyPr/>
          <a:lstStyle/>
          <a:p>
            <a:r>
              <a:rPr lang="ja-JP" altLang="en-US" dirty="0" smtClean="0"/>
              <a:t>複数通りのパラメータを試行できる場合</a:t>
            </a:r>
            <a:endParaRPr lang="en-US" altLang="ja-JP" dirty="0" smtClean="0"/>
          </a:p>
          <a:p>
            <a:pPr lvl="1"/>
            <a:r>
              <a:rPr lang="ja-JP" altLang="en-US" dirty="0"/>
              <a:t>分布の</a:t>
            </a:r>
            <a:r>
              <a:rPr lang="ja-JP" altLang="en-US" dirty="0" smtClean="0"/>
              <a:t>値が高いクラスタリング結果を選択するとよい</a:t>
            </a:r>
            <a:endParaRPr lang="en-US" altLang="ja-JP" dirty="0" smtClean="0"/>
          </a:p>
          <a:p>
            <a:pPr lvl="2"/>
            <a:r>
              <a:rPr lang="ja-JP" altLang="en-US" dirty="0" smtClean="0"/>
              <a:t>信頼性は実際</a:t>
            </a:r>
            <a:r>
              <a:rPr lang="ja-JP" altLang="en-US" dirty="0"/>
              <a:t>には計測</a:t>
            </a:r>
            <a:r>
              <a:rPr lang="ja-JP" altLang="en-US" dirty="0" smtClean="0"/>
              <a:t>できない</a:t>
            </a:r>
            <a:r>
              <a:rPr lang="ja-JP" altLang="en-US" dirty="0"/>
              <a:t>が</a:t>
            </a:r>
            <a:r>
              <a:rPr lang="ja-JP" altLang="en-US" dirty="0" smtClean="0"/>
              <a:t>，信頼性と分布の値には正の相関があった</a:t>
            </a:r>
            <a:endParaRPr lang="en-US" altLang="ja-JP" dirty="0" smtClean="0"/>
          </a:p>
          <a:p>
            <a:pPr lvl="2"/>
            <a:r>
              <a:rPr lang="ja-JP" altLang="en-US" dirty="0" smtClean="0"/>
              <a:t>分布の値が高いクラスタリングは，信頼性も高いことが期待できる</a:t>
            </a:r>
            <a:endParaRPr lang="en-US" altLang="ja-JP" dirty="0" smtClean="0"/>
          </a:p>
          <a:p>
            <a:r>
              <a:rPr lang="ja-JP" altLang="en-US" dirty="0" smtClean="0"/>
              <a:t>複数通りのパラメータを試行できない場合</a:t>
            </a:r>
            <a:endParaRPr lang="en-US" altLang="ja-JP" dirty="0" smtClean="0"/>
          </a:p>
          <a:p>
            <a:pPr lvl="1"/>
            <a:r>
              <a:rPr lang="en-US" altLang="ja-JP" dirty="0" smtClean="0"/>
              <a:t>N = 3, 5 </a:t>
            </a:r>
            <a:r>
              <a:rPr lang="ja-JP" altLang="en-US" dirty="0" smtClean="0"/>
              <a:t>とし，閾値を </a:t>
            </a:r>
            <a:r>
              <a:rPr lang="en-US" altLang="ja-JP" dirty="0" smtClean="0"/>
              <a:t>0.1, 0.2 </a:t>
            </a:r>
            <a:r>
              <a:rPr lang="ja-JP" altLang="en-US" dirty="0" smtClean="0"/>
              <a:t>などに設定する</a:t>
            </a:r>
            <a:endParaRPr lang="en-US" altLang="ja-JP" dirty="0" smtClean="0"/>
          </a:p>
          <a:p>
            <a:pPr lvl="1"/>
            <a:r>
              <a:rPr lang="ja-JP" altLang="en-US" dirty="0" smtClean="0"/>
              <a:t>クラスタリングを</a:t>
            </a:r>
            <a:r>
              <a:rPr lang="ja-JP" altLang="en-US" dirty="0"/>
              <a:t>複数回</a:t>
            </a:r>
            <a:r>
              <a:rPr lang="ja-JP" altLang="en-US" dirty="0" smtClean="0"/>
              <a:t>適用し，サブクラスタに分類する</a:t>
            </a:r>
            <a:endParaRPr lang="en-US" altLang="ja-JP"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22</a:t>
            </a:fld>
            <a:endParaRPr lang="en-US" altLang="ja-JP">
              <a:solidFill>
                <a:srgbClr val="000000"/>
              </a:solidFill>
            </a:endParaRPr>
          </a:p>
        </p:txBody>
      </p:sp>
      <p:sp>
        <p:nvSpPr>
          <p:cNvPr id="5" name="テキスト プレースホルダー 4"/>
          <p:cNvSpPr>
            <a:spLocks noGrp="1"/>
          </p:cNvSpPr>
          <p:nvPr>
            <p:ph type="body" sz="quarter" idx="13"/>
          </p:nvPr>
        </p:nvSpPr>
        <p:spPr>
          <a:xfrm>
            <a:off x="468313" y="1298564"/>
            <a:ext cx="8207375" cy="618268"/>
          </a:xfrm>
        </p:spPr>
        <p:txBody>
          <a:bodyPr/>
          <a:lstStyle/>
          <a:p>
            <a:r>
              <a:rPr kumimoji="1" lang="ja-JP" altLang="en-US" dirty="0" smtClean="0"/>
              <a:t>開発者は，</a:t>
            </a:r>
            <a:r>
              <a:rPr kumimoji="1" lang="en-US" altLang="ja-JP" dirty="0" smtClean="0"/>
              <a:t>N-gram</a:t>
            </a:r>
            <a:r>
              <a:rPr kumimoji="1" lang="ja-JP" altLang="en-US" dirty="0" smtClean="0"/>
              <a:t>の</a:t>
            </a:r>
            <a:r>
              <a:rPr kumimoji="1" lang="en-US" altLang="ja-JP" dirty="0" smtClean="0"/>
              <a:t>N</a:t>
            </a:r>
            <a:r>
              <a:rPr kumimoji="1" lang="ja-JP" altLang="en-US" dirty="0" smtClean="0"/>
              <a:t>と閾値を</a:t>
            </a:r>
            <a:r>
              <a:rPr lang="ja-JP" altLang="en-US" dirty="0" smtClean="0"/>
              <a:t>選択できるか</a:t>
            </a:r>
            <a:endParaRPr kumimoji="1" lang="ja-JP" altLang="en-US" dirty="0"/>
          </a:p>
        </p:txBody>
      </p:sp>
    </p:spTree>
    <p:extLst>
      <p:ext uri="{BB962C8B-B14F-4D97-AF65-F5344CB8AC3E}">
        <p14:creationId xmlns:p14="http://schemas.microsoft.com/office/powerpoint/2010/main" val="237132198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スライド番号プレースホルダー 2"/>
          <p:cNvSpPr>
            <a:spLocks noGrp="1"/>
          </p:cNvSpPr>
          <p:nvPr>
            <p:ph type="sldNum" sz="quarter" idx="12"/>
          </p:nvPr>
        </p:nvSpPr>
        <p:spPr/>
        <p:txBody>
          <a:bodyPr/>
          <a:lstStyle/>
          <a:p>
            <a:pPr fontAlgn="base">
              <a:spcBef>
                <a:spcPct val="0"/>
              </a:spcBef>
              <a:spcAft>
                <a:spcPct val="0"/>
              </a:spcAft>
            </a:pPr>
            <a:fld id="{7D5496B1-25AB-42E4-9FB2-6D8F98E71759}" type="slidenum">
              <a:rPr lang="en-US" altLang="ja-JP" smtClean="0">
                <a:solidFill>
                  <a:srgbClr val="000000"/>
                </a:solidFill>
              </a:rPr>
              <a:pPr fontAlgn="base">
                <a:spcBef>
                  <a:spcPct val="0"/>
                </a:spcBef>
                <a:spcAft>
                  <a:spcPct val="0"/>
                </a:spcAft>
              </a:pPr>
              <a:t>23</a:t>
            </a:fld>
            <a:endParaRPr lang="en-US" altLang="ja-JP">
              <a:solidFill>
                <a:srgbClr val="000000"/>
              </a:solidFill>
            </a:endParaRPr>
          </a:p>
        </p:txBody>
      </p:sp>
      <p:sp>
        <p:nvSpPr>
          <p:cNvPr id="4" name="コンテンツ プレースホルダー 3"/>
          <p:cNvSpPr>
            <a:spLocks noGrp="1"/>
          </p:cNvSpPr>
          <p:nvPr>
            <p:ph idx="1"/>
          </p:nvPr>
        </p:nvSpPr>
        <p:spPr>
          <a:xfrm>
            <a:off x="467544" y="1268760"/>
            <a:ext cx="8280920" cy="4785395"/>
          </a:xfrm>
        </p:spPr>
        <p:txBody>
          <a:bodyPr/>
          <a:lstStyle/>
          <a:p>
            <a:r>
              <a:rPr kumimoji="1" lang="ja-JP" altLang="en-US" dirty="0" smtClean="0"/>
              <a:t>ソースコード中の関数を，動作の類似性によって分類するクラスタリング手法を提案した</a:t>
            </a:r>
            <a:endParaRPr kumimoji="1" lang="en-US" altLang="ja-JP" dirty="0" smtClean="0"/>
          </a:p>
          <a:p>
            <a:pPr lvl="1"/>
            <a:r>
              <a:rPr kumimoji="1" lang="en-US" altLang="ja-JP" dirty="0" smtClean="0"/>
              <a:t>SQL</a:t>
            </a:r>
            <a:r>
              <a:rPr kumimoji="1" lang="ja-JP" altLang="en-US" dirty="0" smtClean="0"/>
              <a:t>文と操作画面に対する入出力</a:t>
            </a:r>
            <a:r>
              <a:rPr lang="ja-JP" altLang="en-US" dirty="0" smtClean="0"/>
              <a:t>に着目した</a:t>
            </a:r>
            <a:endParaRPr kumimoji="1" lang="en-US" altLang="ja-JP" dirty="0" smtClean="0"/>
          </a:p>
          <a:p>
            <a:pPr lvl="1"/>
            <a:r>
              <a:rPr lang="ja-JP" altLang="en-US" dirty="0"/>
              <a:t>複</a:t>
            </a:r>
            <a:r>
              <a:rPr lang="ja-JP" altLang="en-US" dirty="0" smtClean="0"/>
              <a:t>数回クラスタリングを適用することによって，信頼性が向上した</a:t>
            </a:r>
            <a:endParaRPr lang="en-US" altLang="ja-JP" dirty="0" smtClean="0"/>
          </a:p>
          <a:p>
            <a:r>
              <a:rPr kumimoji="1" lang="ja-JP" altLang="en-US" dirty="0"/>
              <a:t>今後の</a:t>
            </a:r>
            <a:r>
              <a:rPr kumimoji="1" lang="ja-JP" altLang="en-US" dirty="0" smtClean="0"/>
              <a:t>課題</a:t>
            </a:r>
            <a:endParaRPr kumimoji="1" lang="en-US" altLang="ja-JP" dirty="0" smtClean="0"/>
          </a:p>
          <a:p>
            <a:pPr lvl="1"/>
            <a:r>
              <a:rPr lang="ja-JP" altLang="en-US" dirty="0"/>
              <a:t>企業に</a:t>
            </a:r>
            <a:r>
              <a:rPr lang="ja-JP" altLang="en-US" dirty="0" smtClean="0"/>
              <a:t>おける大規模システムへの適用</a:t>
            </a:r>
            <a:endParaRPr lang="en-US" altLang="ja-JP" dirty="0" smtClean="0"/>
          </a:p>
          <a:p>
            <a:pPr lvl="1"/>
            <a:r>
              <a:rPr kumimoji="1" lang="ja-JP" altLang="en-US" dirty="0" smtClean="0"/>
              <a:t>外部アクセスを行う命令の自動検出</a:t>
            </a:r>
            <a:endParaRPr kumimoji="1" lang="ja-JP" altLang="en-US" dirty="0"/>
          </a:p>
        </p:txBody>
      </p:sp>
    </p:spTree>
    <p:extLst>
      <p:ext uri="{BB962C8B-B14F-4D97-AF65-F5344CB8AC3E}">
        <p14:creationId xmlns:p14="http://schemas.microsoft.com/office/powerpoint/2010/main" val="374795036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今後の研究</a:t>
            </a:r>
            <a:endParaRPr kumimoji="1" lang="ja-JP" altLang="en-US" dirty="0"/>
          </a:p>
        </p:txBody>
      </p:sp>
      <p:sp>
        <p:nvSpPr>
          <p:cNvPr id="5" name="コンテンツ プレースホルダー 4"/>
          <p:cNvSpPr>
            <a:spLocks noGrp="1"/>
          </p:cNvSpPr>
          <p:nvPr>
            <p:ph idx="1"/>
          </p:nvPr>
        </p:nvSpPr>
        <p:spPr>
          <a:xfrm>
            <a:off x="467544" y="1988841"/>
            <a:ext cx="8229600" cy="1512168"/>
          </a:xfrm>
        </p:spPr>
        <p:txBody>
          <a:bodyPr/>
          <a:lstStyle/>
          <a:p>
            <a:r>
              <a:rPr lang="ja-JP" altLang="en-US" dirty="0" smtClean="0"/>
              <a:t>ソースコードを</a:t>
            </a:r>
            <a:r>
              <a:rPr lang="ja-JP" altLang="en-US" dirty="0"/>
              <a:t>読む</a:t>
            </a:r>
            <a:r>
              <a:rPr lang="ja-JP" altLang="en-US" dirty="0" smtClean="0"/>
              <a:t>ことなくシステムの仕様を把握することができる</a:t>
            </a:r>
            <a:endParaRPr lang="en-US" altLang="ja-JP" dirty="0" smtClean="0"/>
          </a:p>
          <a:p>
            <a:pPr lvl="1"/>
            <a:r>
              <a:rPr lang="ja-JP" altLang="en-US" dirty="0" smtClean="0"/>
              <a:t>設計・開発の効率化，テスト項目の作成に役立つ</a:t>
            </a:r>
            <a:endParaRPr lang="en-US" altLang="ja-JP" dirty="0" smtClean="0"/>
          </a:p>
        </p:txBody>
      </p:sp>
      <p:sp>
        <p:nvSpPr>
          <p:cNvPr id="3" name="スライド番号プレースホルダー 2"/>
          <p:cNvSpPr>
            <a:spLocks noGrp="1"/>
          </p:cNvSpPr>
          <p:nvPr>
            <p:ph type="sldNum" sz="quarter" idx="12"/>
          </p:nvPr>
        </p:nvSpPr>
        <p:spPr/>
        <p:txBody>
          <a:bodyPr/>
          <a:lstStyle/>
          <a:p>
            <a:pPr fontAlgn="base">
              <a:spcBef>
                <a:spcPct val="0"/>
              </a:spcBef>
              <a:spcAft>
                <a:spcPct val="0"/>
              </a:spcAft>
            </a:pPr>
            <a:fld id="{7D5496B1-25AB-42E4-9FB2-6D8F98E71759}" type="slidenum">
              <a:rPr lang="en-US" altLang="ja-JP" smtClean="0">
                <a:solidFill>
                  <a:srgbClr val="000000"/>
                </a:solidFill>
              </a:rPr>
              <a:pPr fontAlgn="base">
                <a:spcBef>
                  <a:spcPct val="0"/>
                </a:spcBef>
                <a:spcAft>
                  <a:spcPct val="0"/>
                </a:spcAft>
              </a:pPr>
              <a:t>24</a:t>
            </a:fld>
            <a:endParaRPr lang="en-US" altLang="ja-JP">
              <a:solidFill>
                <a:srgbClr val="000000"/>
              </a:solidFill>
            </a:endParaRPr>
          </a:p>
        </p:txBody>
      </p:sp>
      <p:sp>
        <p:nvSpPr>
          <p:cNvPr id="6" name="テキスト プレースホルダー 5"/>
          <p:cNvSpPr>
            <a:spLocks noGrp="1"/>
          </p:cNvSpPr>
          <p:nvPr>
            <p:ph type="body" sz="quarter" idx="13"/>
          </p:nvPr>
        </p:nvSpPr>
        <p:spPr>
          <a:xfrm>
            <a:off x="468313" y="1298564"/>
            <a:ext cx="8207375" cy="546260"/>
          </a:xfrm>
        </p:spPr>
        <p:txBody>
          <a:bodyPr/>
          <a:lstStyle/>
          <a:p>
            <a:r>
              <a:rPr kumimoji="1" lang="ja-JP" altLang="en-US" dirty="0" smtClean="0"/>
              <a:t>ソースコードから仕様を自動的に復元する</a:t>
            </a:r>
            <a:endParaRPr kumimoji="1" lang="ja-JP" altLang="en-US" dirty="0"/>
          </a:p>
        </p:txBody>
      </p:sp>
      <p:sp>
        <p:nvSpPr>
          <p:cNvPr id="7" name="テキスト ボックス 6"/>
          <p:cNvSpPr txBox="1"/>
          <p:nvPr/>
        </p:nvSpPr>
        <p:spPr>
          <a:xfrm>
            <a:off x="35496" y="3917955"/>
            <a:ext cx="2758127" cy="2031325"/>
          </a:xfrm>
          <a:prstGeom prst="rect">
            <a:avLst/>
          </a:prstGeom>
          <a:noFill/>
          <a:ln w="15875">
            <a:solidFill>
              <a:schemeClr val="tx1"/>
            </a:solidFill>
          </a:ln>
        </p:spPr>
        <p:txBody>
          <a:bodyPr wrap="none" rtlCol="0">
            <a:spAutoFit/>
          </a:bodyPr>
          <a:lstStyle/>
          <a:p>
            <a:r>
              <a:rPr lang="en-US" altLang="ja-JP" dirty="0" smtClean="0"/>
              <a:t>while (END != 1) {</a:t>
            </a:r>
          </a:p>
          <a:p>
            <a:r>
              <a:rPr lang="en-US" altLang="ja-JP" dirty="0"/>
              <a:t> </a:t>
            </a:r>
            <a:r>
              <a:rPr lang="en-US" altLang="ja-JP" dirty="0" smtClean="0"/>
              <a:t>   if (INPUT == 1) { </a:t>
            </a:r>
          </a:p>
          <a:p>
            <a:r>
              <a:rPr kumimoji="1" lang="en-US" altLang="ja-JP" dirty="0"/>
              <a:t> </a:t>
            </a:r>
            <a:r>
              <a:rPr kumimoji="1" lang="en-US" altLang="ja-JP" dirty="0" smtClean="0"/>
              <a:t>       </a:t>
            </a:r>
            <a:r>
              <a:rPr kumimoji="1" lang="en-US" altLang="ja-JP" dirty="0" err="1" smtClean="0"/>
              <a:t>updateProduct</a:t>
            </a:r>
            <a:r>
              <a:rPr kumimoji="1" lang="en-US" altLang="ja-JP" dirty="0" smtClean="0"/>
              <a:t>();</a:t>
            </a:r>
          </a:p>
          <a:p>
            <a:r>
              <a:rPr lang="en-US" altLang="ja-JP" dirty="0"/>
              <a:t> </a:t>
            </a:r>
            <a:r>
              <a:rPr lang="en-US" altLang="ja-JP" dirty="0" smtClean="0"/>
              <a:t>   } else if (INPUT == 2) {</a:t>
            </a:r>
          </a:p>
          <a:p>
            <a:r>
              <a:rPr kumimoji="1" lang="en-US" altLang="ja-JP" dirty="0"/>
              <a:t> </a:t>
            </a:r>
            <a:r>
              <a:rPr kumimoji="1" lang="en-US" altLang="ja-JP" dirty="0" smtClean="0"/>
              <a:t>       </a:t>
            </a:r>
            <a:r>
              <a:rPr kumimoji="1" lang="en-US" altLang="ja-JP" dirty="0" err="1" smtClean="0"/>
              <a:t>insertProduct</a:t>
            </a:r>
            <a:r>
              <a:rPr kumimoji="1" lang="en-US" altLang="ja-JP" dirty="0" smtClean="0"/>
              <a:t>();</a:t>
            </a:r>
          </a:p>
          <a:p>
            <a:r>
              <a:rPr lang="en-US" altLang="ja-JP" dirty="0"/>
              <a:t> </a:t>
            </a:r>
            <a:r>
              <a:rPr lang="en-US" altLang="ja-JP" dirty="0" smtClean="0"/>
              <a:t>   }</a:t>
            </a:r>
          </a:p>
          <a:p>
            <a:r>
              <a:rPr kumimoji="1" lang="en-US" altLang="ja-JP" dirty="0"/>
              <a:t>}</a:t>
            </a:r>
            <a:endParaRPr kumimoji="1" lang="en-US" altLang="ja-JP" dirty="0" smtClean="0"/>
          </a:p>
        </p:txBody>
      </p:sp>
      <p:sp>
        <p:nvSpPr>
          <p:cNvPr id="8" name="テキスト ボックス 7"/>
          <p:cNvSpPr txBox="1"/>
          <p:nvPr/>
        </p:nvSpPr>
        <p:spPr>
          <a:xfrm>
            <a:off x="5004048" y="3645024"/>
            <a:ext cx="3925562" cy="1077218"/>
          </a:xfrm>
          <a:prstGeom prst="rect">
            <a:avLst/>
          </a:prstGeom>
          <a:noFill/>
          <a:ln w="15875">
            <a:solidFill>
              <a:schemeClr val="tx1"/>
            </a:solidFill>
          </a:ln>
        </p:spPr>
        <p:txBody>
          <a:bodyPr wrap="none" rtlCol="0">
            <a:spAutoFit/>
          </a:bodyPr>
          <a:lstStyle/>
          <a:p>
            <a:pPr marL="342900" indent="-342900">
              <a:buAutoNum type="arabicParenR"/>
            </a:pPr>
            <a:r>
              <a:rPr kumimoji="1" lang="ja-JP" altLang="en-US" sz="1600" dirty="0" smtClean="0"/>
              <a:t>以下の処理を繰り返し行う</a:t>
            </a:r>
            <a:endParaRPr lang="en-US" altLang="ja-JP" sz="1600" dirty="0" smtClean="0"/>
          </a:p>
          <a:p>
            <a:r>
              <a:rPr kumimoji="1" lang="en-US" altLang="ja-JP" sz="1600" dirty="0" smtClean="0"/>
              <a:t>    a) END == 1 </a:t>
            </a:r>
            <a:r>
              <a:rPr kumimoji="1" lang="ja-JP" altLang="en-US" sz="1600" dirty="0" smtClean="0"/>
              <a:t>であれば処理を終了</a:t>
            </a:r>
            <a:endParaRPr kumimoji="1" lang="en-US" altLang="ja-JP" sz="1600" dirty="0" smtClean="0"/>
          </a:p>
          <a:p>
            <a:r>
              <a:rPr lang="en-US" altLang="ja-JP" sz="1600" dirty="0"/>
              <a:t> </a:t>
            </a:r>
            <a:r>
              <a:rPr lang="en-US" altLang="ja-JP" sz="1600" dirty="0" smtClean="0"/>
              <a:t>       a1) INPUT == 1 </a:t>
            </a:r>
            <a:r>
              <a:rPr lang="ja-JP" altLang="en-US" sz="1600" dirty="0" smtClean="0"/>
              <a:t>であれば商品を更新</a:t>
            </a:r>
            <a:endParaRPr lang="en-US" altLang="ja-JP" sz="1600" dirty="0" smtClean="0"/>
          </a:p>
          <a:p>
            <a:r>
              <a:rPr kumimoji="1" lang="en-US" altLang="ja-JP" sz="1600" dirty="0"/>
              <a:t> </a:t>
            </a:r>
            <a:r>
              <a:rPr kumimoji="1" lang="en-US" altLang="ja-JP" sz="1600" dirty="0" smtClean="0"/>
              <a:t>       a2) INPUT == 2 </a:t>
            </a:r>
            <a:r>
              <a:rPr kumimoji="1" lang="ja-JP" altLang="en-US" sz="1600" dirty="0" smtClean="0"/>
              <a:t>であれば商品を登録</a:t>
            </a:r>
            <a:endParaRPr kumimoji="1" lang="en-US" altLang="ja-JP" sz="1600" dirty="0" smtClean="0"/>
          </a:p>
        </p:txBody>
      </p:sp>
      <p:sp>
        <p:nvSpPr>
          <p:cNvPr id="12" name="フローチャート : 定義済み処理 11"/>
          <p:cNvSpPr/>
          <p:nvPr/>
        </p:nvSpPr>
        <p:spPr>
          <a:xfrm>
            <a:off x="4187894" y="5949280"/>
            <a:ext cx="1501257" cy="288032"/>
          </a:xfrm>
          <a:prstGeom prst="flowChartPredefinedProcess">
            <a:avLst/>
          </a:prstGeom>
          <a:solidFill>
            <a:schemeClr val="bg1"/>
          </a:solidFill>
          <a:ln>
            <a:solidFill>
              <a:schemeClr val="tx1"/>
            </a:solidFill>
            <a:tailEnd type="non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商品を更新</a:t>
            </a:r>
            <a:endParaRPr kumimoji="1" lang="ja-JP" altLang="en-US" sz="1400" dirty="0">
              <a:solidFill>
                <a:schemeClr val="tx1"/>
              </a:solidFill>
            </a:endParaRPr>
          </a:p>
        </p:txBody>
      </p:sp>
      <p:graphicFrame>
        <p:nvGraphicFramePr>
          <p:cNvPr id="14" name="表 13"/>
          <p:cNvGraphicFramePr>
            <a:graphicFrameLocks noGrp="1"/>
          </p:cNvGraphicFramePr>
          <p:nvPr>
            <p:extLst>
              <p:ext uri="{D42A27DB-BD31-4B8C-83A1-F6EECF244321}">
                <p14:modId xmlns:p14="http://schemas.microsoft.com/office/powerpoint/2010/main" val="1274610524"/>
              </p:ext>
            </p:extLst>
          </p:nvPr>
        </p:nvGraphicFramePr>
        <p:xfrm>
          <a:off x="6666671" y="4790713"/>
          <a:ext cx="2426335" cy="1112520"/>
        </p:xfrm>
        <a:graphic>
          <a:graphicData uri="http://schemas.openxmlformats.org/drawingml/2006/table">
            <a:tbl>
              <a:tblPr firstRow="1" bandRow="1">
                <a:tableStyleId>{21E4AEA4-8DFA-4A89-87EB-49C32662AFE0}</a:tableStyleId>
              </a:tblPr>
              <a:tblGrid>
                <a:gridCol w="1198880"/>
                <a:gridCol w="1227455"/>
              </a:tblGrid>
              <a:tr h="370840">
                <a:tc>
                  <a:txBody>
                    <a:bodyPr/>
                    <a:lstStyle/>
                    <a:p>
                      <a:pPr algn="ctr"/>
                      <a:r>
                        <a:rPr kumimoji="1" lang="ja-JP" altLang="en-US" sz="1600" dirty="0" smtClean="0"/>
                        <a:t>条件</a:t>
                      </a:r>
                      <a:endParaRPr kumimoji="1" lang="ja-JP" altLang="en-US" sz="1600" dirty="0"/>
                    </a:p>
                  </a:txBody>
                  <a:tcPr/>
                </a:tc>
                <a:tc>
                  <a:txBody>
                    <a:bodyPr/>
                    <a:lstStyle/>
                    <a:p>
                      <a:pPr algn="ctr"/>
                      <a:r>
                        <a:rPr kumimoji="1" lang="ja-JP" altLang="en-US" sz="1600" dirty="0" smtClean="0"/>
                        <a:t>処理</a:t>
                      </a:r>
                      <a:endParaRPr kumimoji="1" lang="ja-JP" altLang="en-US" sz="1600" dirty="0"/>
                    </a:p>
                  </a:txBody>
                  <a:tcPr/>
                </a:tc>
              </a:tr>
              <a:tr h="370840">
                <a:tc>
                  <a:txBody>
                    <a:bodyPr/>
                    <a:lstStyle/>
                    <a:p>
                      <a:r>
                        <a:rPr kumimoji="1" lang="en-US" altLang="ja-JP" sz="1600" dirty="0" smtClean="0"/>
                        <a:t>INPUT==1</a:t>
                      </a:r>
                      <a:endParaRPr kumimoji="1" lang="ja-JP" altLang="en-US" sz="1600" dirty="0"/>
                    </a:p>
                  </a:txBody>
                  <a:tcPr/>
                </a:tc>
                <a:tc>
                  <a:txBody>
                    <a:bodyPr/>
                    <a:lstStyle/>
                    <a:p>
                      <a:r>
                        <a:rPr kumimoji="1" lang="ja-JP" altLang="en-US" sz="1600" dirty="0" smtClean="0"/>
                        <a:t>商品を更新</a:t>
                      </a:r>
                      <a:endParaRPr kumimoji="1" lang="ja-JP" altLang="en-US" sz="1600" dirty="0"/>
                    </a:p>
                  </a:txBody>
                  <a:tcPr/>
                </a:tc>
              </a:tr>
              <a:tr h="370840">
                <a:tc>
                  <a:txBody>
                    <a:bodyPr/>
                    <a:lstStyle/>
                    <a:p>
                      <a:r>
                        <a:rPr kumimoji="1" lang="en-US" altLang="ja-JP" sz="1600" dirty="0" smtClean="0"/>
                        <a:t>INPUT==2</a:t>
                      </a:r>
                      <a:endParaRPr kumimoji="1" lang="ja-JP" altLang="en-US" sz="1600" dirty="0"/>
                    </a:p>
                  </a:txBody>
                  <a:tcPr/>
                </a:tc>
                <a:tc>
                  <a:txBody>
                    <a:bodyPr/>
                    <a:lstStyle/>
                    <a:p>
                      <a:r>
                        <a:rPr kumimoji="1" lang="ja-JP" altLang="en-US" sz="1600" dirty="0" smtClean="0"/>
                        <a:t>商品を登録</a:t>
                      </a:r>
                      <a:endParaRPr kumimoji="1" lang="ja-JP" altLang="en-US" sz="1600" dirty="0"/>
                    </a:p>
                  </a:txBody>
                  <a:tcPr/>
                </a:tc>
              </a:tr>
            </a:tbl>
          </a:graphicData>
        </a:graphic>
      </p:graphicFrame>
      <p:grpSp>
        <p:nvGrpSpPr>
          <p:cNvPr id="16" name="グループ化 15"/>
          <p:cNvGrpSpPr/>
          <p:nvPr/>
        </p:nvGrpSpPr>
        <p:grpSpPr>
          <a:xfrm>
            <a:off x="4195729" y="4797152"/>
            <a:ext cx="1485597" cy="413467"/>
            <a:chOff x="3158411" y="5463804"/>
            <a:chExt cx="1485597" cy="413467"/>
          </a:xfrm>
          <a:solidFill>
            <a:schemeClr val="bg1"/>
          </a:solidFill>
        </p:grpSpPr>
        <p:sp>
          <p:nvSpPr>
            <p:cNvPr id="9" name="フローチャート : 判断 8"/>
            <p:cNvSpPr/>
            <p:nvPr/>
          </p:nvSpPr>
          <p:spPr>
            <a:xfrm>
              <a:off x="3158411" y="5463804"/>
              <a:ext cx="1485597" cy="413467"/>
            </a:xfrm>
            <a:prstGeom prst="flowChartDecision">
              <a:avLst/>
            </a:prstGeom>
            <a:grp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solidFill>
                  <a:schemeClr val="tx1"/>
                </a:solidFill>
              </a:endParaRPr>
            </a:p>
          </p:txBody>
        </p:sp>
        <p:sp>
          <p:nvSpPr>
            <p:cNvPr id="15" name="テキスト ボックス 14"/>
            <p:cNvSpPr txBox="1"/>
            <p:nvPr/>
          </p:nvSpPr>
          <p:spPr>
            <a:xfrm>
              <a:off x="3442588" y="5516648"/>
              <a:ext cx="917239" cy="307777"/>
            </a:xfrm>
            <a:prstGeom prst="rect">
              <a:avLst/>
            </a:prstGeom>
            <a:noFill/>
          </p:spPr>
          <p:txBody>
            <a:bodyPr wrap="none" rtlCol="0">
              <a:spAutoFit/>
            </a:bodyPr>
            <a:lstStyle/>
            <a:p>
              <a:r>
                <a:rPr kumimoji="1" lang="en-US" altLang="ja-JP" sz="1400" dirty="0" smtClean="0"/>
                <a:t>END != 1</a:t>
              </a:r>
              <a:endParaRPr kumimoji="1" lang="ja-JP" altLang="en-US" sz="1400" dirty="0"/>
            </a:p>
          </p:txBody>
        </p:sp>
      </p:grpSp>
      <p:grpSp>
        <p:nvGrpSpPr>
          <p:cNvPr id="17" name="グループ化 16"/>
          <p:cNvGrpSpPr/>
          <p:nvPr/>
        </p:nvGrpSpPr>
        <p:grpSpPr>
          <a:xfrm>
            <a:off x="4195726" y="5368147"/>
            <a:ext cx="1485597" cy="413467"/>
            <a:chOff x="3158411" y="5463804"/>
            <a:chExt cx="1485597" cy="413467"/>
          </a:xfrm>
          <a:solidFill>
            <a:schemeClr val="bg1"/>
          </a:solidFill>
        </p:grpSpPr>
        <p:sp>
          <p:nvSpPr>
            <p:cNvPr id="18" name="フローチャート : 判断 17"/>
            <p:cNvSpPr/>
            <p:nvPr/>
          </p:nvSpPr>
          <p:spPr>
            <a:xfrm>
              <a:off x="3158411" y="5463804"/>
              <a:ext cx="1485597" cy="413467"/>
            </a:xfrm>
            <a:prstGeom prst="flowChartDecision">
              <a:avLst/>
            </a:prstGeom>
            <a:grp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solidFill>
                  <a:schemeClr val="tx1"/>
                </a:solidFill>
              </a:endParaRPr>
            </a:p>
          </p:txBody>
        </p:sp>
        <p:sp>
          <p:nvSpPr>
            <p:cNvPr id="19" name="テキスト ボックス 18"/>
            <p:cNvSpPr txBox="1"/>
            <p:nvPr/>
          </p:nvSpPr>
          <p:spPr>
            <a:xfrm>
              <a:off x="3385683" y="5516648"/>
              <a:ext cx="1031051" cy="307777"/>
            </a:xfrm>
            <a:prstGeom prst="rect">
              <a:avLst/>
            </a:prstGeom>
            <a:noFill/>
          </p:spPr>
          <p:txBody>
            <a:bodyPr wrap="none" rtlCol="0">
              <a:spAutoFit/>
            </a:bodyPr>
            <a:lstStyle/>
            <a:p>
              <a:r>
                <a:rPr lang="en-US" altLang="ja-JP" sz="1400" dirty="0" smtClean="0"/>
                <a:t>INPUT==1</a:t>
              </a:r>
              <a:endParaRPr kumimoji="1" lang="ja-JP" altLang="en-US" sz="1400" dirty="0"/>
            </a:p>
          </p:txBody>
        </p:sp>
      </p:grpSp>
      <p:grpSp>
        <p:nvGrpSpPr>
          <p:cNvPr id="20" name="グループ化 19"/>
          <p:cNvGrpSpPr/>
          <p:nvPr/>
        </p:nvGrpSpPr>
        <p:grpSpPr>
          <a:xfrm>
            <a:off x="5822707" y="5864991"/>
            <a:ext cx="1485597" cy="413467"/>
            <a:chOff x="3171290" y="5435021"/>
            <a:chExt cx="1485597" cy="413467"/>
          </a:xfrm>
          <a:solidFill>
            <a:schemeClr val="bg1"/>
          </a:solidFill>
        </p:grpSpPr>
        <p:sp>
          <p:nvSpPr>
            <p:cNvPr id="21" name="フローチャート : 判断 20"/>
            <p:cNvSpPr/>
            <p:nvPr/>
          </p:nvSpPr>
          <p:spPr>
            <a:xfrm>
              <a:off x="3171290" y="5435021"/>
              <a:ext cx="1485597" cy="413467"/>
            </a:xfrm>
            <a:prstGeom prst="flowChartDecision">
              <a:avLst/>
            </a:prstGeom>
            <a:grp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solidFill>
                  <a:schemeClr val="tx1"/>
                </a:solidFill>
              </a:endParaRPr>
            </a:p>
          </p:txBody>
        </p:sp>
        <p:sp>
          <p:nvSpPr>
            <p:cNvPr id="22" name="テキスト ボックス 21"/>
            <p:cNvSpPr txBox="1"/>
            <p:nvPr/>
          </p:nvSpPr>
          <p:spPr>
            <a:xfrm>
              <a:off x="3385683" y="5499565"/>
              <a:ext cx="1031051" cy="307777"/>
            </a:xfrm>
            <a:prstGeom prst="rect">
              <a:avLst/>
            </a:prstGeom>
            <a:noFill/>
          </p:spPr>
          <p:txBody>
            <a:bodyPr wrap="none" rtlCol="0">
              <a:spAutoFit/>
            </a:bodyPr>
            <a:lstStyle/>
            <a:p>
              <a:r>
                <a:rPr lang="en-US" altLang="ja-JP" sz="1400" dirty="0" smtClean="0"/>
                <a:t>INPUT==2</a:t>
              </a:r>
              <a:endParaRPr kumimoji="1" lang="ja-JP" altLang="en-US" sz="1400" dirty="0"/>
            </a:p>
          </p:txBody>
        </p:sp>
      </p:grpSp>
      <p:sp>
        <p:nvSpPr>
          <p:cNvPr id="23" name="フローチャート : 定義済み処理 22"/>
          <p:cNvSpPr/>
          <p:nvPr/>
        </p:nvSpPr>
        <p:spPr>
          <a:xfrm>
            <a:off x="5801996" y="6446043"/>
            <a:ext cx="1501257" cy="288032"/>
          </a:xfrm>
          <a:prstGeom prst="flowChartPredefinedProcess">
            <a:avLst/>
          </a:prstGeom>
          <a:solidFill>
            <a:schemeClr val="bg1"/>
          </a:solidFill>
          <a:ln>
            <a:solidFill>
              <a:schemeClr val="tx1"/>
            </a:solidFill>
            <a:tailEnd type="non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商品を登録</a:t>
            </a:r>
            <a:endParaRPr kumimoji="1" lang="ja-JP" altLang="en-US" sz="1400" dirty="0">
              <a:solidFill>
                <a:schemeClr val="tx1"/>
              </a:solidFill>
            </a:endParaRPr>
          </a:p>
        </p:txBody>
      </p:sp>
      <p:cxnSp>
        <p:nvCxnSpPr>
          <p:cNvPr id="25" name="直線矢印コネクタ 24"/>
          <p:cNvCxnSpPr>
            <a:stCxn id="9" idx="2"/>
            <a:endCxn id="18" idx="0"/>
          </p:cNvCxnSpPr>
          <p:nvPr/>
        </p:nvCxnSpPr>
        <p:spPr>
          <a:xfrm flipH="1">
            <a:off x="4938525" y="5210619"/>
            <a:ext cx="3" cy="15752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a:stCxn id="21" idx="2"/>
            <a:endCxn id="23" idx="0"/>
          </p:cNvCxnSpPr>
          <p:nvPr/>
        </p:nvCxnSpPr>
        <p:spPr>
          <a:xfrm flipH="1">
            <a:off x="6552625" y="6278458"/>
            <a:ext cx="12881" cy="167585"/>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直線矢印コネクタ 30"/>
          <p:cNvCxnSpPr>
            <a:stCxn id="18" idx="2"/>
            <a:endCxn id="12" idx="0"/>
          </p:cNvCxnSpPr>
          <p:nvPr/>
        </p:nvCxnSpPr>
        <p:spPr>
          <a:xfrm flipH="1">
            <a:off x="4938523" y="5781614"/>
            <a:ext cx="2" cy="167666"/>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3" name="カギ線コネクタ 32"/>
          <p:cNvCxnSpPr>
            <a:stCxn id="18" idx="3"/>
            <a:endCxn id="21" idx="0"/>
          </p:cNvCxnSpPr>
          <p:nvPr/>
        </p:nvCxnSpPr>
        <p:spPr>
          <a:xfrm>
            <a:off x="5681323" y="5574881"/>
            <a:ext cx="884183" cy="290110"/>
          </a:xfrm>
          <a:prstGeom prst="bentConnector2">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5" name="カギ線コネクタ 34"/>
          <p:cNvCxnSpPr>
            <a:stCxn id="23" idx="1"/>
            <a:endCxn id="9" idx="1"/>
          </p:cNvCxnSpPr>
          <p:nvPr/>
        </p:nvCxnSpPr>
        <p:spPr>
          <a:xfrm rot="10800000">
            <a:off x="4195730" y="5003887"/>
            <a:ext cx="1606267" cy="1586173"/>
          </a:xfrm>
          <a:prstGeom prst="bentConnector3">
            <a:avLst>
              <a:gd name="adj1" fmla="val 114232"/>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a:stCxn id="12" idx="2"/>
          </p:cNvCxnSpPr>
          <p:nvPr/>
        </p:nvCxnSpPr>
        <p:spPr>
          <a:xfrm>
            <a:off x="4938523" y="6237312"/>
            <a:ext cx="5" cy="352749"/>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9" name="直線矢印コネクタ 38"/>
          <p:cNvCxnSpPr>
            <a:stCxn id="9" idx="3"/>
          </p:cNvCxnSpPr>
          <p:nvPr/>
        </p:nvCxnSpPr>
        <p:spPr>
          <a:xfrm>
            <a:off x="5681326" y="5003886"/>
            <a:ext cx="442088" cy="1"/>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0" name="右矢印 39"/>
          <p:cNvSpPr/>
          <p:nvPr/>
        </p:nvSpPr>
        <p:spPr>
          <a:xfrm>
            <a:off x="2915816" y="4149080"/>
            <a:ext cx="1368152" cy="700916"/>
          </a:xfrm>
          <a:prstGeom prst="rightArrow">
            <a:avLst/>
          </a:prstGeom>
          <a:no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テキスト ボックス 40"/>
          <p:cNvSpPr txBox="1"/>
          <p:nvPr/>
        </p:nvSpPr>
        <p:spPr>
          <a:xfrm>
            <a:off x="2843808" y="3645024"/>
            <a:ext cx="1415772" cy="461665"/>
          </a:xfrm>
          <a:prstGeom prst="rect">
            <a:avLst/>
          </a:prstGeom>
          <a:noFill/>
        </p:spPr>
        <p:txBody>
          <a:bodyPr wrap="none" rtlCol="0">
            <a:spAutoFit/>
          </a:bodyPr>
          <a:lstStyle/>
          <a:p>
            <a:r>
              <a:rPr kumimoji="1" lang="ja-JP" altLang="en-US" sz="2400" dirty="0" smtClean="0"/>
              <a:t>仕様復元</a:t>
            </a:r>
            <a:endParaRPr kumimoji="1" lang="ja-JP" altLang="en-US" sz="2400" dirty="0"/>
          </a:p>
        </p:txBody>
      </p:sp>
      <p:cxnSp>
        <p:nvCxnSpPr>
          <p:cNvPr id="43" name="カギ線コネクタ 42"/>
          <p:cNvCxnSpPr>
            <a:stCxn id="21" idx="1"/>
          </p:cNvCxnSpPr>
          <p:nvPr/>
        </p:nvCxnSpPr>
        <p:spPr>
          <a:xfrm rot="10800000" flipV="1">
            <a:off x="5724129" y="6071725"/>
            <a:ext cx="98579" cy="518336"/>
          </a:xfrm>
          <a:prstGeom prst="bentConnector2">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3268470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561542" y="5339338"/>
            <a:ext cx="6323591" cy="523220"/>
          </a:xfrm>
          <a:prstGeom prst="rect">
            <a:avLst/>
          </a:prstGeom>
          <a:noFill/>
        </p:spPr>
        <p:txBody>
          <a:bodyPr wrap="none" rtlCol="0">
            <a:spAutoFit/>
          </a:bodyPr>
          <a:lstStyle/>
          <a:p>
            <a:r>
              <a:rPr lang="en-US" altLang="ja-JP" sz="1400" dirty="0" smtClean="0"/>
              <a:t>[1] G</a:t>
            </a:r>
            <a:r>
              <a:rPr lang="en-US" altLang="ja-JP" sz="1400" dirty="0"/>
              <a:t>. </a:t>
            </a:r>
            <a:r>
              <a:rPr lang="en-US" altLang="ja-JP" sz="1400" dirty="0" err="1"/>
              <a:t>Sridhara</a:t>
            </a:r>
            <a:r>
              <a:rPr lang="en-US" altLang="ja-JP" sz="1400" dirty="0"/>
              <a:t>, L. Pollock, and K. Vijay-</a:t>
            </a:r>
            <a:r>
              <a:rPr lang="en-US" altLang="ja-JP" sz="1400" dirty="0" err="1"/>
              <a:t>Shanker</a:t>
            </a:r>
            <a:r>
              <a:rPr lang="en-US" altLang="ja-JP" sz="1400" dirty="0"/>
              <a:t>. Automatically detecting and </a:t>
            </a:r>
            <a:endParaRPr lang="en-US" altLang="ja-JP" sz="1400" dirty="0" smtClean="0"/>
          </a:p>
          <a:p>
            <a:r>
              <a:rPr lang="en-US" altLang="ja-JP" sz="1400" dirty="0" smtClean="0"/>
              <a:t>describing </a:t>
            </a:r>
            <a:r>
              <a:rPr lang="en-US" altLang="ja-JP" sz="1400" dirty="0"/>
              <a:t>high level actions within methods. </a:t>
            </a:r>
            <a:r>
              <a:rPr lang="en-US" altLang="ja-JP" sz="1400" dirty="0" smtClean="0"/>
              <a:t>Proc. ICSE, </a:t>
            </a:r>
            <a:r>
              <a:rPr lang="en-US" altLang="ja-JP" sz="1400" dirty="0"/>
              <a:t>pp. </a:t>
            </a:r>
            <a:r>
              <a:rPr lang="en-US" altLang="ja-JP" sz="1400" dirty="0" smtClean="0"/>
              <a:t>101-110</a:t>
            </a:r>
            <a:r>
              <a:rPr lang="en-US" altLang="ja-JP" sz="1400" dirty="0"/>
              <a:t>, 2011.</a:t>
            </a:r>
            <a:endParaRPr kumimoji="1" lang="ja-JP" altLang="en-US" sz="1400" dirty="0"/>
          </a:p>
        </p:txBody>
      </p:sp>
      <p:sp>
        <p:nvSpPr>
          <p:cNvPr id="2" name="タイトル 1"/>
          <p:cNvSpPr>
            <a:spLocks noGrp="1"/>
          </p:cNvSpPr>
          <p:nvPr>
            <p:ph type="title"/>
          </p:nvPr>
        </p:nvSpPr>
        <p:spPr/>
        <p:txBody>
          <a:bodyPr/>
          <a:lstStyle/>
          <a:p>
            <a:r>
              <a:rPr lang="ja-JP" altLang="en-US" dirty="0"/>
              <a:t>既存技術と</a:t>
            </a:r>
            <a:r>
              <a:rPr kumimoji="1" lang="ja-JP" altLang="en-US" dirty="0" smtClean="0"/>
              <a:t>課題</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25</a:t>
            </a:fld>
            <a:endParaRPr lang="en-US" altLang="ja-JP">
              <a:solidFill>
                <a:srgbClr val="000000"/>
              </a:solidFill>
            </a:endParaRPr>
          </a:p>
        </p:txBody>
      </p:sp>
      <p:sp>
        <p:nvSpPr>
          <p:cNvPr id="6" name="コンテンツ プレースホルダー 5"/>
          <p:cNvSpPr>
            <a:spLocks noGrp="1"/>
          </p:cNvSpPr>
          <p:nvPr>
            <p:ph idx="1"/>
          </p:nvPr>
        </p:nvSpPr>
        <p:spPr>
          <a:xfrm>
            <a:off x="467544" y="1196752"/>
            <a:ext cx="8352928" cy="3803286"/>
          </a:xfrm>
        </p:spPr>
        <p:txBody>
          <a:bodyPr/>
          <a:lstStyle/>
          <a:p>
            <a:r>
              <a:rPr lang="ja-JP" altLang="en-US" dirty="0"/>
              <a:t>仕様復元に関連する技術はいくつか存在する</a:t>
            </a:r>
            <a:endParaRPr lang="en-US" altLang="ja-JP" dirty="0"/>
          </a:p>
          <a:p>
            <a:pPr lvl="1"/>
            <a:r>
              <a:rPr lang="ja-JP" altLang="en-US" dirty="0"/>
              <a:t>ソースコードの自動要約 </a:t>
            </a:r>
            <a:r>
              <a:rPr lang="en-US" altLang="ja-JP" dirty="0"/>
              <a:t>[1</a:t>
            </a:r>
            <a:r>
              <a:rPr lang="en-US" altLang="ja-JP" dirty="0" smtClean="0"/>
              <a:t>]</a:t>
            </a:r>
          </a:p>
          <a:p>
            <a:pPr lvl="2"/>
            <a:r>
              <a:rPr lang="ja-JP" altLang="en-US" dirty="0"/>
              <a:t>識別子</a:t>
            </a:r>
            <a:r>
              <a:rPr lang="ja-JP" altLang="en-US" dirty="0" smtClean="0"/>
              <a:t>が必要，</a:t>
            </a:r>
            <a:r>
              <a:rPr lang="en-US" altLang="ja-JP" dirty="0" smtClean="0"/>
              <a:t>Java </a:t>
            </a:r>
            <a:r>
              <a:rPr lang="ja-JP" altLang="en-US" dirty="0" smtClean="0"/>
              <a:t>向け</a:t>
            </a:r>
            <a:endParaRPr lang="en-US" altLang="ja-JP" dirty="0"/>
          </a:p>
          <a:p>
            <a:pPr lvl="1"/>
            <a:r>
              <a:rPr lang="ja-JP" altLang="en-US" dirty="0"/>
              <a:t>ロジックの自動抽出 </a:t>
            </a:r>
            <a:r>
              <a:rPr lang="en-US" altLang="ja-JP" dirty="0"/>
              <a:t>[2, 3</a:t>
            </a:r>
            <a:r>
              <a:rPr lang="en-US" altLang="ja-JP" dirty="0" smtClean="0"/>
              <a:t>]</a:t>
            </a:r>
          </a:p>
          <a:p>
            <a:pPr lvl="2"/>
            <a:r>
              <a:rPr lang="ja-JP" altLang="en-US" dirty="0" smtClean="0"/>
              <a:t>小規模システムでの適用事例，評価までは行われていない</a:t>
            </a:r>
            <a:endParaRPr lang="en-US" altLang="ja-JP" dirty="0" smtClean="0"/>
          </a:p>
          <a:p>
            <a:r>
              <a:rPr lang="ja-JP" altLang="en-US" dirty="0" smtClean="0">
                <a:solidFill>
                  <a:srgbClr val="FF0000"/>
                </a:solidFill>
              </a:rPr>
              <a:t>開発者は抽出された仕様を理解できるか</a:t>
            </a:r>
            <a:endParaRPr lang="en-US" altLang="ja-JP" dirty="0" smtClean="0">
              <a:solidFill>
                <a:srgbClr val="FF0000"/>
              </a:solidFill>
            </a:endParaRPr>
          </a:p>
          <a:p>
            <a:pPr lvl="1"/>
            <a:r>
              <a:rPr kumimoji="1" lang="ja-JP" altLang="en-US" dirty="0" smtClean="0"/>
              <a:t>正しく復元できたとしても，開発者が理解できなければ</a:t>
            </a:r>
            <a:r>
              <a:rPr lang="ja-JP" altLang="en-US" dirty="0"/>
              <a:t>価値は低い</a:t>
            </a:r>
            <a:endParaRPr kumimoji="1" lang="en-US" altLang="ja-JP" dirty="0" smtClean="0"/>
          </a:p>
          <a:p>
            <a:pPr lvl="1"/>
            <a:r>
              <a:rPr lang="ja-JP" altLang="en-US" dirty="0" smtClean="0"/>
              <a:t>巨大なロジック，複雑なロジックをどう表現するか</a:t>
            </a:r>
            <a:endParaRPr kumimoji="1" lang="ja-JP" altLang="en-US" dirty="0"/>
          </a:p>
        </p:txBody>
      </p:sp>
      <p:sp>
        <p:nvSpPr>
          <p:cNvPr id="8" name="テキスト ボックス 7"/>
          <p:cNvSpPr txBox="1"/>
          <p:nvPr/>
        </p:nvSpPr>
        <p:spPr>
          <a:xfrm>
            <a:off x="561542" y="5804599"/>
            <a:ext cx="7099508" cy="523220"/>
          </a:xfrm>
          <a:prstGeom prst="rect">
            <a:avLst/>
          </a:prstGeom>
          <a:noFill/>
        </p:spPr>
        <p:txBody>
          <a:bodyPr wrap="none" rtlCol="0">
            <a:spAutoFit/>
          </a:bodyPr>
          <a:lstStyle/>
          <a:p>
            <a:r>
              <a:rPr lang="en-US" altLang="ja-JP" sz="1400" dirty="0" smtClean="0"/>
              <a:t>[2] V</a:t>
            </a:r>
            <a:r>
              <a:rPr lang="en-US" altLang="ja-JP" sz="1400" dirty="0"/>
              <a:t>. </a:t>
            </a:r>
            <a:r>
              <a:rPr lang="en-US" altLang="ja-JP" sz="1400" dirty="0" err="1"/>
              <a:t>Cosentino</a:t>
            </a:r>
            <a:r>
              <a:rPr lang="en-US" altLang="ja-JP" sz="1400" dirty="0"/>
              <a:t>, J. Cabot, P. Albert, P. </a:t>
            </a:r>
            <a:r>
              <a:rPr lang="en-US" altLang="ja-JP" sz="1400" dirty="0" err="1"/>
              <a:t>Bauquel</a:t>
            </a:r>
            <a:r>
              <a:rPr lang="en-US" altLang="ja-JP" sz="1400" dirty="0"/>
              <a:t>, and J. </a:t>
            </a:r>
            <a:r>
              <a:rPr lang="en-US" altLang="ja-JP" sz="1400" dirty="0" err="1"/>
              <a:t>Perronnet</a:t>
            </a:r>
            <a:r>
              <a:rPr lang="en-US" altLang="ja-JP" sz="1400" dirty="0"/>
              <a:t>, “</a:t>
            </a:r>
            <a:r>
              <a:rPr lang="en-US" altLang="ja-JP" sz="1400" dirty="0" smtClean="0"/>
              <a:t>Extracting business </a:t>
            </a:r>
          </a:p>
          <a:p>
            <a:r>
              <a:rPr lang="en-US" altLang="ja-JP" sz="1400" dirty="0" smtClean="0"/>
              <a:t>rules from </a:t>
            </a:r>
            <a:r>
              <a:rPr lang="en-US" altLang="ja-JP" sz="1400" dirty="0"/>
              <a:t>COBOL: A model-based framework,” </a:t>
            </a:r>
            <a:r>
              <a:rPr lang="en-US" altLang="ja-JP" sz="1400" dirty="0" smtClean="0"/>
              <a:t>in </a:t>
            </a:r>
            <a:r>
              <a:rPr lang="pl-PL" altLang="ja-JP" sz="1400" i="1" dirty="0" smtClean="0"/>
              <a:t>Proc</a:t>
            </a:r>
            <a:r>
              <a:rPr lang="pl-PL" altLang="ja-JP" sz="1400" i="1" dirty="0"/>
              <a:t>. WCRE</a:t>
            </a:r>
            <a:r>
              <a:rPr lang="pl-PL" altLang="ja-JP" sz="1400" dirty="0"/>
              <a:t>, 2013, pp. 409–416.</a:t>
            </a:r>
            <a:endParaRPr kumimoji="1" lang="ja-JP" altLang="en-US" sz="1400" dirty="0"/>
          </a:p>
        </p:txBody>
      </p:sp>
      <p:sp>
        <p:nvSpPr>
          <p:cNvPr id="9" name="テキスト ボックス 8"/>
          <p:cNvSpPr txBox="1"/>
          <p:nvPr/>
        </p:nvSpPr>
        <p:spPr>
          <a:xfrm>
            <a:off x="561542" y="6270805"/>
            <a:ext cx="5031890" cy="523220"/>
          </a:xfrm>
          <a:prstGeom prst="rect">
            <a:avLst/>
          </a:prstGeom>
          <a:solidFill>
            <a:schemeClr val="bg1"/>
          </a:solidFill>
        </p:spPr>
        <p:txBody>
          <a:bodyPr wrap="none" rtlCol="0">
            <a:spAutoFit/>
          </a:bodyPr>
          <a:lstStyle/>
          <a:p>
            <a:r>
              <a:rPr lang="en-US" altLang="ja-JP" sz="1400" dirty="0" smtClean="0"/>
              <a:t>[3] J</a:t>
            </a:r>
            <a:r>
              <a:rPr lang="en-US" altLang="ja-JP" sz="1400" dirty="0"/>
              <a:t>. </a:t>
            </a:r>
            <a:r>
              <a:rPr lang="en-US" altLang="ja-JP" sz="1400" dirty="0" err="1"/>
              <a:t>Pichler</a:t>
            </a:r>
            <a:r>
              <a:rPr lang="en-US" altLang="ja-JP" sz="1400" dirty="0"/>
              <a:t>, “</a:t>
            </a:r>
            <a:r>
              <a:rPr lang="en-US" altLang="ja-JP" sz="1400" dirty="0" err="1"/>
              <a:t>Specication</a:t>
            </a:r>
            <a:r>
              <a:rPr lang="en-US" altLang="ja-JP" sz="1400" dirty="0"/>
              <a:t> extraction by symbolic execution,” </a:t>
            </a:r>
            <a:endParaRPr lang="en-US" altLang="ja-JP" sz="1400" dirty="0" smtClean="0"/>
          </a:p>
          <a:p>
            <a:r>
              <a:rPr lang="en-US" altLang="ja-JP" sz="1400" dirty="0" smtClean="0"/>
              <a:t>in </a:t>
            </a:r>
            <a:r>
              <a:rPr lang="en-US" altLang="ja-JP" sz="1400" i="1" dirty="0" smtClean="0"/>
              <a:t>Proc. WCRE</a:t>
            </a:r>
            <a:r>
              <a:rPr lang="en-US" altLang="ja-JP" sz="1400" dirty="0"/>
              <a:t>, 2013, pp. 462–466.</a:t>
            </a:r>
            <a:endParaRPr kumimoji="1" lang="ja-JP" altLang="en-US" sz="1400" dirty="0"/>
          </a:p>
        </p:txBody>
      </p:sp>
    </p:spTree>
    <p:extLst>
      <p:ext uri="{BB962C8B-B14F-4D97-AF65-F5344CB8AC3E}">
        <p14:creationId xmlns:p14="http://schemas.microsoft.com/office/powerpoint/2010/main" val="204898543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研究計画</a:t>
            </a:r>
            <a:endParaRPr kumimoji="1" lang="ja-JP" altLang="en-US" dirty="0"/>
          </a:p>
        </p:txBody>
      </p:sp>
      <p:sp>
        <p:nvSpPr>
          <p:cNvPr id="3" name="スライド番号プレースホルダー 2"/>
          <p:cNvSpPr>
            <a:spLocks noGrp="1"/>
          </p:cNvSpPr>
          <p:nvPr>
            <p:ph type="sldNum" sz="quarter" idx="12"/>
          </p:nvPr>
        </p:nvSpPr>
        <p:spPr/>
        <p:txBody>
          <a:bodyPr/>
          <a:lstStyle/>
          <a:p>
            <a:pPr fontAlgn="base">
              <a:spcBef>
                <a:spcPct val="0"/>
              </a:spcBef>
              <a:spcAft>
                <a:spcPct val="0"/>
              </a:spcAft>
            </a:pPr>
            <a:fld id="{7D5496B1-25AB-42E4-9FB2-6D8F98E71759}" type="slidenum">
              <a:rPr lang="en-US" altLang="ja-JP" smtClean="0">
                <a:solidFill>
                  <a:srgbClr val="000000"/>
                </a:solidFill>
              </a:rPr>
              <a:pPr fontAlgn="base">
                <a:spcBef>
                  <a:spcPct val="0"/>
                </a:spcBef>
                <a:spcAft>
                  <a:spcPct val="0"/>
                </a:spcAft>
              </a:pPr>
              <a:t>26</a:t>
            </a:fld>
            <a:endParaRPr lang="en-US" altLang="ja-JP">
              <a:solidFill>
                <a:srgbClr val="000000"/>
              </a:solidFill>
            </a:endParaRPr>
          </a:p>
        </p:txBody>
      </p:sp>
      <p:sp>
        <p:nvSpPr>
          <p:cNvPr id="4" name="コンテンツ プレースホルダー 3"/>
          <p:cNvSpPr>
            <a:spLocks noGrp="1"/>
          </p:cNvSpPr>
          <p:nvPr>
            <p:ph idx="1"/>
          </p:nvPr>
        </p:nvSpPr>
        <p:spPr/>
        <p:txBody>
          <a:bodyPr/>
          <a:lstStyle/>
          <a:p>
            <a:r>
              <a:rPr kumimoji="1" lang="ja-JP" altLang="en-US" dirty="0" smtClean="0"/>
              <a:t>複雑なロジックの分解</a:t>
            </a:r>
            <a:r>
              <a:rPr lang="ja-JP" altLang="en-US" dirty="0" smtClean="0"/>
              <a:t>を行う</a:t>
            </a:r>
            <a:endParaRPr kumimoji="1" lang="en-US" altLang="ja-JP" dirty="0" smtClean="0"/>
          </a:p>
          <a:p>
            <a:pPr lvl="1"/>
            <a:r>
              <a:rPr kumimoji="1" lang="ja-JP" altLang="en-US" dirty="0" smtClean="0"/>
              <a:t>ロジックには様々な種類がある</a:t>
            </a:r>
            <a:endParaRPr kumimoji="1" lang="en-US" altLang="ja-JP" dirty="0" smtClean="0"/>
          </a:p>
          <a:p>
            <a:pPr lvl="2"/>
            <a:r>
              <a:rPr kumimoji="1" lang="ja-JP" altLang="en-US" dirty="0" smtClean="0"/>
              <a:t>入力値チェック，データ間の整合性チェック，データの整形・加工ロジック，外部リソースを制御するロジック</a:t>
            </a:r>
            <a:endParaRPr kumimoji="1" lang="en-US" altLang="ja-JP" dirty="0" smtClean="0"/>
          </a:p>
          <a:p>
            <a:pPr lvl="1"/>
            <a:r>
              <a:rPr lang="ja-JP" altLang="en-US" dirty="0"/>
              <a:t>種類</a:t>
            </a:r>
            <a:r>
              <a:rPr lang="ja-JP" altLang="en-US" dirty="0" smtClean="0"/>
              <a:t>ごとに整理して開発者に提示する</a:t>
            </a:r>
            <a:endParaRPr kumimoji="1" lang="en-US" altLang="ja-JP" dirty="0" smtClean="0"/>
          </a:p>
          <a:p>
            <a:r>
              <a:rPr kumimoji="1" lang="ja-JP" altLang="en-US" dirty="0" smtClean="0"/>
              <a:t>ロジックの適切な表現形式を追究する</a:t>
            </a:r>
            <a:endParaRPr kumimoji="1" lang="en-US" altLang="ja-JP" dirty="0" smtClean="0"/>
          </a:p>
          <a:p>
            <a:pPr lvl="1"/>
            <a:r>
              <a:rPr kumimoji="1" lang="ja-JP" altLang="en-US" dirty="0" smtClean="0"/>
              <a:t>表，フローグラフ，自然言語など手段は複数ある</a:t>
            </a:r>
            <a:endParaRPr kumimoji="1" lang="en-US" altLang="ja-JP" dirty="0" smtClean="0"/>
          </a:p>
          <a:p>
            <a:pPr lvl="2"/>
            <a:r>
              <a:rPr kumimoji="1" lang="ja-JP" altLang="en-US" dirty="0" smtClean="0"/>
              <a:t>どれがよいかは</a:t>
            </a:r>
            <a:r>
              <a:rPr lang="ja-JP" altLang="en-US" dirty="0"/>
              <a:t>分かって</a:t>
            </a:r>
            <a:r>
              <a:rPr lang="ja-JP" altLang="en-US" dirty="0" smtClean="0"/>
              <a:t>いない</a:t>
            </a:r>
            <a:endParaRPr kumimoji="1" lang="en-US" altLang="ja-JP" dirty="0" smtClean="0"/>
          </a:p>
          <a:p>
            <a:pPr lvl="1"/>
            <a:r>
              <a:rPr lang="ja-JP" altLang="en-US" dirty="0" smtClean="0"/>
              <a:t>実システム</a:t>
            </a:r>
            <a:r>
              <a:rPr lang="ja-JP" altLang="en-US" dirty="0"/>
              <a:t>で</a:t>
            </a:r>
            <a:r>
              <a:rPr lang="ja-JP" altLang="en-US" dirty="0" smtClean="0"/>
              <a:t>の試行を行い，開発者からのフィードバックを得る</a:t>
            </a:r>
            <a:endParaRPr kumimoji="1" lang="ja-JP" altLang="en-US" dirty="0"/>
          </a:p>
        </p:txBody>
      </p:sp>
    </p:spTree>
    <p:extLst>
      <p:ext uri="{BB962C8B-B14F-4D97-AF65-F5344CB8AC3E}">
        <p14:creationId xmlns:p14="http://schemas.microsoft.com/office/powerpoint/2010/main" val="23145454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システムの再構築</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3</a:t>
            </a:fld>
            <a:endParaRPr lang="en-US" altLang="ja-JP">
              <a:solidFill>
                <a:srgbClr val="000000"/>
              </a:solidFill>
            </a:endParaRPr>
          </a:p>
        </p:txBody>
      </p:sp>
      <p:sp>
        <p:nvSpPr>
          <p:cNvPr id="5" name="テキスト プレースホルダー 4"/>
          <p:cNvSpPr>
            <a:spLocks noGrp="1"/>
          </p:cNvSpPr>
          <p:nvPr>
            <p:ph type="body" sz="quarter" idx="13"/>
          </p:nvPr>
        </p:nvSpPr>
        <p:spPr/>
        <p:txBody>
          <a:bodyPr/>
          <a:lstStyle/>
          <a:p>
            <a:r>
              <a:rPr kumimoji="1" lang="ja-JP" altLang="en-US" dirty="0" smtClean="0"/>
              <a:t>大規模化・複雑化したシステムを，保守性と生産性の高いシステム</a:t>
            </a:r>
            <a:r>
              <a:rPr lang="ja-JP" altLang="en-US" dirty="0" smtClean="0"/>
              <a:t>に作り替える</a:t>
            </a:r>
            <a:endParaRPr kumimoji="1" lang="ja-JP" alt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496" y="3140968"/>
            <a:ext cx="1443001" cy="1317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山形 5"/>
          <p:cNvSpPr/>
          <p:nvPr/>
        </p:nvSpPr>
        <p:spPr>
          <a:xfrm>
            <a:off x="1491958" y="2996952"/>
            <a:ext cx="1639882" cy="1440160"/>
          </a:xfrm>
          <a:prstGeom prst="chevron">
            <a:avLst>
              <a:gd name="adj" fmla="val 27640"/>
            </a:avLst>
          </a:prstGeom>
          <a:no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600" dirty="0" smtClean="0">
                <a:solidFill>
                  <a:schemeClr val="tx1"/>
                </a:solidFill>
              </a:rPr>
              <a:t>現状</a:t>
            </a:r>
            <a:endParaRPr kumimoji="1" lang="en-US" altLang="ja-JP" sz="2600" dirty="0" smtClean="0">
              <a:solidFill>
                <a:schemeClr val="tx1"/>
              </a:solidFill>
            </a:endParaRPr>
          </a:p>
          <a:p>
            <a:pPr algn="ctr"/>
            <a:r>
              <a:rPr kumimoji="1" lang="ja-JP" altLang="en-US" sz="2600" dirty="0" smtClean="0">
                <a:solidFill>
                  <a:schemeClr val="tx1"/>
                </a:solidFill>
              </a:rPr>
              <a:t>分析</a:t>
            </a:r>
            <a:endParaRPr kumimoji="1" lang="ja-JP" altLang="en-US" sz="2600" dirty="0">
              <a:solidFill>
                <a:schemeClr val="tx1"/>
              </a:solidFill>
            </a:endParaRPr>
          </a:p>
        </p:txBody>
      </p:sp>
      <p:sp>
        <p:nvSpPr>
          <p:cNvPr id="11" name="山形 10"/>
          <p:cNvSpPr/>
          <p:nvPr/>
        </p:nvSpPr>
        <p:spPr>
          <a:xfrm>
            <a:off x="2843808" y="2996952"/>
            <a:ext cx="2016224" cy="1440160"/>
          </a:xfrm>
          <a:prstGeom prst="chevron">
            <a:avLst>
              <a:gd name="adj" fmla="val 27640"/>
            </a:avLst>
          </a:prstGeom>
          <a:no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600" dirty="0" smtClean="0">
                <a:solidFill>
                  <a:schemeClr val="tx1"/>
                </a:solidFill>
              </a:rPr>
              <a:t>再設計</a:t>
            </a:r>
            <a:endParaRPr kumimoji="1" lang="en-US" altLang="ja-JP" sz="2600" dirty="0" smtClean="0">
              <a:solidFill>
                <a:schemeClr val="tx1"/>
              </a:solidFill>
            </a:endParaRPr>
          </a:p>
        </p:txBody>
      </p:sp>
      <p:sp>
        <p:nvSpPr>
          <p:cNvPr id="12" name="山形 11"/>
          <p:cNvSpPr/>
          <p:nvPr/>
        </p:nvSpPr>
        <p:spPr>
          <a:xfrm>
            <a:off x="4553216" y="2996952"/>
            <a:ext cx="1674968" cy="1440160"/>
          </a:xfrm>
          <a:prstGeom prst="chevron">
            <a:avLst>
              <a:gd name="adj" fmla="val 27640"/>
            </a:avLst>
          </a:prstGeom>
          <a:no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600" dirty="0" smtClean="0">
                <a:solidFill>
                  <a:schemeClr val="tx1"/>
                </a:solidFill>
              </a:rPr>
              <a:t>製造</a:t>
            </a:r>
            <a:endParaRPr kumimoji="1" lang="en-US" altLang="ja-JP" sz="2600" dirty="0" smtClean="0">
              <a:solidFill>
                <a:schemeClr val="tx1"/>
              </a:solidFill>
            </a:endParaRPr>
          </a:p>
        </p:txBody>
      </p:sp>
      <p:sp>
        <p:nvSpPr>
          <p:cNvPr id="13" name="山形 12"/>
          <p:cNvSpPr/>
          <p:nvPr/>
        </p:nvSpPr>
        <p:spPr>
          <a:xfrm>
            <a:off x="5940152" y="2996952"/>
            <a:ext cx="1944216" cy="1440160"/>
          </a:xfrm>
          <a:prstGeom prst="chevron">
            <a:avLst>
              <a:gd name="adj" fmla="val 27640"/>
            </a:avLst>
          </a:prstGeom>
          <a:no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600" dirty="0" smtClean="0">
                <a:solidFill>
                  <a:schemeClr val="tx1"/>
                </a:solidFill>
              </a:rPr>
              <a:t>テスト</a:t>
            </a:r>
            <a:endParaRPr kumimoji="1" lang="en-US" altLang="ja-JP" sz="2600" dirty="0" smtClean="0">
              <a:solidFill>
                <a:schemeClr val="tx1"/>
              </a:solidFill>
            </a:endParaRPr>
          </a:p>
        </p:txBody>
      </p:sp>
      <p:sp>
        <p:nvSpPr>
          <p:cNvPr id="7" name="角丸四角形吹き出し 6"/>
          <p:cNvSpPr/>
          <p:nvPr/>
        </p:nvSpPr>
        <p:spPr>
          <a:xfrm>
            <a:off x="327079" y="4791671"/>
            <a:ext cx="2302836" cy="872408"/>
          </a:xfrm>
          <a:prstGeom prst="wedgeRoundRectCallout">
            <a:avLst>
              <a:gd name="adj1" fmla="val 21679"/>
              <a:gd name="adj2" fmla="val -67101"/>
              <a:gd name="adj3" fmla="val 16667"/>
            </a:avLst>
          </a:prstGeom>
          <a:no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システム全体の</a:t>
            </a:r>
            <a:endParaRPr lang="en-US" altLang="ja-JP" sz="2000" dirty="0" smtClean="0">
              <a:solidFill>
                <a:schemeClr val="tx1"/>
              </a:solidFill>
            </a:endParaRPr>
          </a:p>
          <a:p>
            <a:pPr algn="ctr"/>
            <a:r>
              <a:rPr lang="ja-JP" altLang="en-US" sz="2000" dirty="0" smtClean="0">
                <a:solidFill>
                  <a:schemeClr val="tx1"/>
                </a:solidFill>
              </a:rPr>
              <a:t>構造や動作の把握</a:t>
            </a:r>
            <a:endParaRPr lang="en-US" altLang="ja-JP" sz="2000" dirty="0" smtClean="0">
              <a:solidFill>
                <a:schemeClr val="tx1"/>
              </a:solidFill>
            </a:endParaRPr>
          </a:p>
        </p:txBody>
      </p:sp>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56376" y="3068960"/>
            <a:ext cx="1038231" cy="12458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テキスト ボックス 7"/>
          <p:cNvSpPr txBox="1"/>
          <p:nvPr/>
        </p:nvSpPr>
        <p:spPr>
          <a:xfrm>
            <a:off x="-36512" y="2564904"/>
            <a:ext cx="1636987" cy="400110"/>
          </a:xfrm>
          <a:prstGeom prst="rect">
            <a:avLst/>
          </a:prstGeom>
          <a:noFill/>
        </p:spPr>
        <p:txBody>
          <a:bodyPr wrap="none" rtlCol="0">
            <a:spAutoFit/>
          </a:bodyPr>
          <a:lstStyle/>
          <a:p>
            <a:r>
              <a:rPr kumimoji="1" lang="ja-JP" altLang="en-US" sz="2000" dirty="0" smtClean="0"/>
              <a:t>現行システム</a:t>
            </a:r>
            <a:endParaRPr kumimoji="1" lang="ja-JP" altLang="en-US" sz="2000" dirty="0"/>
          </a:p>
        </p:txBody>
      </p:sp>
      <p:sp>
        <p:nvSpPr>
          <p:cNvPr id="17" name="テキスト ボックス 16"/>
          <p:cNvSpPr txBox="1"/>
          <p:nvPr/>
        </p:nvSpPr>
        <p:spPr>
          <a:xfrm>
            <a:off x="7668344" y="2564904"/>
            <a:ext cx="1380506" cy="400110"/>
          </a:xfrm>
          <a:prstGeom prst="rect">
            <a:avLst/>
          </a:prstGeom>
          <a:noFill/>
        </p:spPr>
        <p:txBody>
          <a:bodyPr wrap="none" rtlCol="0">
            <a:spAutoFit/>
          </a:bodyPr>
          <a:lstStyle/>
          <a:p>
            <a:r>
              <a:rPr lang="ja-JP" altLang="en-US" sz="2000" dirty="0"/>
              <a:t>新</a:t>
            </a:r>
            <a:r>
              <a:rPr kumimoji="1" lang="ja-JP" altLang="en-US" sz="2000" dirty="0" smtClean="0"/>
              <a:t>システム</a:t>
            </a:r>
            <a:endParaRPr kumimoji="1" lang="ja-JP" altLang="en-US" sz="2000" dirty="0"/>
          </a:p>
        </p:txBody>
      </p:sp>
      <p:sp>
        <p:nvSpPr>
          <p:cNvPr id="18" name="角丸四角形吹き出し 17"/>
          <p:cNvSpPr/>
          <p:nvPr/>
        </p:nvSpPr>
        <p:spPr>
          <a:xfrm>
            <a:off x="2771800" y="4779561"/>
            <a:ext cx="1581338" cy="884518"/>
          </a:xfrm>
          <a:prstGeom prst="wedgeRoundRectCallout">
            <a:avLst>
              <a:gd name="adj1" fmla="val 17349"/>
              <a:gd name="adj2" fmla="val -66358"/>
              <a:gd name="adj3" fmla="val 16667"/>
            </a:avLst>
          </a:prstGeom>
          <a:no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a:solidFill>
                  <a:schemeClr val="tx1"/>
                </a:solidFill>
              </a:rPr>
              <a:t>複雑</a:t>
            </a:r>
            <a:r>
              <a:rPr lang="ja-JP" altLang="en-US" sz="2000" dirty="0" smtClean="0">
                <a:solidFill>
                  <a:schemeClr val="tx1"/>
                </a:solidFill>
              </a:rPr>
              <a:t>な設計の見直し</a:t>
            </a:r>
            <a:endParaRPr lang="en-US" altLang="ja-JP" sz="2000" dirty="0" smtClean="0">
              <a:solidFill>
                <a:schemeClr val="tx1"/>
              </a:solidFill>
            </a:endParaRPr>
          </a:p>
        </p:txBody>
      </p:sp>
      <p:sp>
        <p:nvSpPr>
          <p:cNvPr id="19" name="角丸四角形吹き出し 18"/>
          <p:cNvSpPr/>
          <p:nvPr/>
        </p:nvSpPr>
        <p:spPr>
          <a:xfrm>
            <a:off x="4499992" y="4779561"/>
            <a:ext cx="1675640" cy="884518"/>
          </a:xfrm>
          <a:prstGeom prst="wedgeRoundRectCallout">
            <a:avLst>
              <a:gd name="adj1" fmla="val 17349"/>
              <a:gd name="adj2" fmla="val -66358"/>
              <a:gd name="adj3" fmla="val 16667"/>
            </a:avLst>
          </a:prstGeom>
          <a:no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ソースコードの変更</a:t>
            </a:r>
            <a:endParaRPr lang="en-US" altLang="ja-JP" sz="2000" dirty="0" smtClean="0">
              <a:solidFill>
                <a:schemeClr val="tx1"/>
              </a:solidFill>
            </a:endParaRPr>
          </a:p>
        </p:txBody>
      </p:sp>
    </p:spTree>
    <p:extLst>
      <p:ext uri="{BB962C8B-B14F-4D97-AF65-F5344CB8AC3E}">
        <p14:creationId xmlns:p14="http://schemas.microsoft.com/office/powerpoint/2010/main" val="37369814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再構築における問題</a:t>
            </a:r>
            <a:endParaRPr kumimoji="1" lang="ja-JP" altLang="en-US" dirty="0"/>
          </a:p>
        </p:txBody>
      </p:sp>
      <p:sp>
        <p:nvSpPr>
          <p:cNvPr id="3" name="コンテンツ プレースホルダー 2"/>
          <p:cNvSpPr>
            <a:spLocks noGrp="1"/>
          </p:cNvSpPr>
          <p:nvPr>
            <p:ph idx="1"/>
          </p:nvPr>
        </p:nvSpPr>
        <p:spPr>
          <a:xfrm>
            <a:off x="467544" y="2060848"/>
            <a:ext cx="8229600" cy="3993307"/>
          </a:xfrm>
        </p:spPr>
        <p:txBody>
          <a:bodyPr/>
          <a:lstStyle/>
          <a:p>
            <a:r>
              <a:rPr kumimoji="1" lang="ja-JP" altLang="en-US" dirty="0" smtClean="0"/>
              <a:t>設計書</a:t>
            </a:r>
            <a:r>
              <a:rPr lang="ja-JP" altLang="en-US" dirty="0" smtClean="0"/>
              <a:t>が残っていない，更新されていない</a:t>
            </a:r>
            <a:endParaRPr lang="en-US" altLang="ja-JP" dirty="0" smtClean="0"/>
          </a:p>
          <a:p>
            <a:r>
              <a:rPr kumimoji="1" lang="ja-JP" altLang="en-US" dirty="0" smtClean="0"/>
              <a:t>システム全体を把握している開発者がいない</a:t>
            </a:r>
            <a:endParaRPr kumimoji="1" lang="en-US" altLang="ja-JP" dirty="0" smtClean="0"/>
          </a:p>
          <a:p>
            <a:pPr lvl="1"/>
            <a:r>
              <a:rPr lang="ja-JP" altLang="en-US" dirty="0" smtClean="0"/>
              <a:t>最近の変更点に関する部分的な理解のみ</a:t>
            </a:r>
            <a:endParaRPr kumimoji="1" lang="en-US" altLang="ja-JP" dirty="0" smtClean="0"/>
          </a:p>
          <a:p>
            <a:r>
              <a:rPr kumimoji="1" lang="ja-JP" altLang="en-US" dirty="0" smtClean="0"/>
              <a:t>ディレクトリ構造がない</a:t>
            </a:r>
            <a:endParaRPr kumimoji="1" lang="en-US" altLang="ja-JP" dirty="0" smtClean="0"/>
          </a:p>
          <a:p>
            <a:r>
              <a:rPr lang="ja-JP" altLang="en-US" dirty="0" smtClean="0"/>
              <a:t>ソースコード中の識別子から，その役割を推測することが困難である</a:t>
            </a:r>
            <a:endParaRPr lang="en-US" altLang="ja-JP" dirty="0" smtClean="0"/>
          </a:p>
          <a:p>
            <a:pPr lvl="1"/>
            <a:r>
              <a:rPr lang="ja-JP" altLang="en-US" dirty="0" smtClean="0"/>
              <a:t>ファイル名や関数名に，</a:t>
            </a:r>
            <a:r>
              <a:rPr lang="ja-JP" altLang="en-US" dirty="0"/>
              <a:t>その</a:t>
            </a:r>
            <a:r>
              <a:rPr lang="ja-JP" altLang="en-US" dirty="0" smtClean="0"/>
              <a:t>役割と関係のない名前や機械的に割り当てた文字列が使われている</a:t>
            </a:r>
            <a:endParaRPr lang="en-US" altLang="ja-JP" dirty="0" smtClean="0"/>
          </a:p>
          <a:p>
            <a:pPr lvl="1"/>
            <a:endParaRPr kumimoji="1"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4</a:t>
            </a:fld>
            <a:endParaRPr lang="en-US" altLang="ja-JP">
              <a:solidFill>
                <a:srgbClr val="000000"/>
              </a:solidFill>
            </a:endParaRPr>
          </a:p>
        </p:txBody>
      </p:sp>
      <p:sp>
        <p:nvSpPr>
          <p:cNvPr id="5" name="テキスト プレースホルダー 4"/>
          <p:cNvSpPr>
            <a:spLocks noGrp="1"/>
          </p:cNvSpPr>
          <p:nvPr>
            <p:ph type="body" sz="quarter" idx="13"/>
          </p:nvPr>
        </p:nvSpPr>
        <p:spPr>
          <a:xfrm>
            <a:off x="323528" y="1298564"/>
            <a:ext cx="8424167" cy="618268"/>
          </a:xfrm>
        </p:spPr>
        <p:txBody>
          <a:bodyPr/>
          <a:lstStyle/>
          <a:p>
            <a:r>
              <a:rPr kumimoji="1" lang="ja-JP" altLang="en-US" dirty="0" smtClean="0"/>
              <a:t>システムの構造</a:t>
            </a:r>
            <a:r>
              <a:rPr lang="ja-JP" altLang="en-US" dirty="0" smtClean="0"/>
              <a:t>や動作</a:t>
            </a:r>
            <a:r>
              <a:rPr kumimoji="1" lang="ja-JP" altLang="en-US" dirty="0" smtClean="0"/>
              <a:t>を理解することが困難である</a:t>
            </a:r>
            <a:endParaRPr kumimoji="1" lang="ja-JP" altLang="en-US" dirty="0"/>
          </a:p>
        </p:txBody>
      </p:sp>
    </p:spTree>
    <p:extLst>
      <p:ext uri="{BB962C8B-B14F-4D97-AF65-F5344CB8AC3E}">
        <p14:creationId xmlns:p14="http://schemas.microsoft.com/office/powerpoint/2010/main" val="29821911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pPr fontAlgn="base">
              <a:spcBef>
                <a:spcPct val="0"/>
              </a:spcBef>
              <a:spcAft>
                <a:spcPct val="0"/>
              </a:spcAft>
            </a:pPr>
            <a:fld id="{7D5496B1-25AB-42E4-9FB2-6D8F98E71759}" type="slidenum">
              <a:rPr lang="en-US" altLang="ja-JP" smtClean="0">
                <a:solidFill>
                  <a:srgbClr val="000000"/>
                </a:solidFill>
              </a:rPr>
              <a:pPr fontAlgn="base">
                <a:spcBef>
                  <a:spcPct val="0"/>
                </a:spcBef>
                <a:spcAft>
                  <a:spcPct val="0"/>
                </a:spcAft>
              </a:pPr>
              <a:t>5</a:t>
            </a:fld>
            <a:endParaRPr lang="en-US" altLang="ja-JP" dirty="0">
              <a:solidFill>
                <a:srgbClr val="000000"/>
              </a:solidFill>
            </a:endParaRPr>
          </a:p>
        </p:txBody>
      </p:sp>
      <p:sp>
        <p:nvSpPr>
          <p:cNvPr id="16" name="角丸四角形 15"/>
          <p:cNvSpPr/>
          <p:nvPr/>
        </p:nvSpPr>
        <p:spPr>
          <a:xfrm>
            <a:off x="1337690" y="2348880"/>
            <a:ext cx="6120680" cy="4464496"/>
          </a:xfrm>
          <a:prstGeom prst="roundRect">
            <a:avLst/>
          </a:prstGeom>
          <a:solidFill>
            <a:schemeClr val="bg1"/>
          </a:solidFill>
          <a:ln w="19050">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p:cNvSpPr>
            <a:spLocks noGrp="1"/>
          </p:cNvSpPr>
          <p:nvPr>
            <p:ph type="title"/>
          </p:nvPr>
        </p:nvSpPr>
        <p:spPr/>
        <p:txBody>
          <a:bodyPr/>
          <a:lstStyle/>
          <a:p>
            <a:r>
              <a:rPr lang="ja-JP" altLang="en-US" dirty="0"/>
              <a:t>既存研究：ソフトウェアクラスタリング</a:t>
            </a:r>
            <a:endParaRPr kumimoji="1" lang="ja-JP" altLang="en-US" dirty="0"/>
          </a:p>
        </p:txBody>
      </p:sp>
      <p:sp>
        <p:nvSpPr>
          <p:cNvPr id="6" name="テキスト プレースホルダー 5"/>
          <p:cNvSpPr>
            <a:spLocks noGrp="1"/>
          </p:cNvSpPr>
          <p:nvPr>
            <p:ph type="body" sz="quarter" idx="13"/>
          </p:nvPr>
        </p:nvSpPr>
        <p:spPr>
          <a:xfrm>
            <a:off x="468313" y="1227735"/>
            <a:ext cx="8207375" cy="1080120"/>
          </a:xfrm>
        </p:spPr>
        <p:txBody>
          <a:bodyPr/>
          <a:lstStyle/>
          <a:p>
            <a:r>
              <a:rPr kumimoji="1" lang="ja-JP" altLang="en-US" dirty="0" smtClean="0"/>
              <a:t>ソースファイルや関数を，扱うデータ</a:t>
            </a:r>
            <a:r>
              <a:rPr lang="ja-JP" altLang="en-US" dirty="0" smtClean="0"/>
              <a:t>の類似性によって</a:t>
            </a:r>
            <a:r>
              <a:rPr kumimoji="1" lang="ja-JP" altLang="en-US" dirty="0" smtClean="0"/>
              <a:t>分類する技術 </a:t>
            </a:r>
            <a:r>
              <a:rPr kumimoji="1" lang="en-US" altLang="ja-JP" baseline="30000" dirty="0" smtClean="0"/>
              <a:t>†</a:t>
            </a:r>
            <a:endParaRPr kumimoji="1" lang="ja-JP" altLang="en-US" baseline="30000" dirty="0"/>
          </a:p>
        </p:txBody>
      </p:sp>
      <p:sp>
        <p:nvSpPr>
          <p:cNvPr id="7" name="テキスト ボックス 6"/>
          <p:cNvSpPr txBox="1"/>
          <p:nvPr/>
        </p:nvSpPr>
        <p:spPr>
          <a:xfrm>
            <a:off x="5208367" y="2564904"/>
            <a:ext cx="1236236" cy="923330"/>
          </a:xfrm>
          <a:prstGeom prst="rect">
            <a:avLst/>
          </a:prstGeom>
          <a:noFill/>
          <a:ln w="15875">
            <a:solidFill>
              <a:schemeClr val="tx1"/>
            </a:solidFill>
          </a:ln>
        </p:spPr>
        <p:txBody>
          <a:bodyPr wrap="none" rtlCol="0">
            <a:spAutoFit/>
          </a:bodyPr>
          <a:lstStyle/>
          <a:p>
            <a:r>
              <a:rPr kumimoji="1" lang="en-US" altLang="ja-JP" dirty="0" smtClean="0"/>
              <a:t>func11() {</a:t>
            </a:r>
          </a:p>
          <a:p>
            <a:r>
              <a:rPr lang="en-US" altLang="ja-JP" dirty="0" smtClean="0"/>
              <a:t>//</a:t>
            </a:r>
            <a:r>
              <a:rPr lang="ja-JP" altLang="en-US" dirty="0" smtClean="0"/>
              <a:t>社員検索</a:t>
            </a:r>
            <a:endParaRPr lang="en-US" altLang="ja-JP" dirty="0" smtClean="0"/>
          </a:p>
          <a:p>
            <a:r>
              <a:rPr kumimoji="1" lang="en-US" altLang="ja-JP" dirty="0"/>
              <a:t>}</a:t>
            </a:r>
            <a:endParaRPr kumimoji="1" lang="ja-JP" altLang="en-US" dirty="0"/>
          </a:p>
        </p:txBody>
      </p:sp>
      <p:sp>
        <p:nvSpPr>
          <p:cNvPr id="8" name="テキスト ボックス 7"/>
          <p:cNvSpPr txBox="1"/>
          <p:nvPr/>
        </p:nvSpPr>
        <p:spPr>
          <a:xfrm>
            <a:off x="2327652" y="2492896"/>
            <a:ext cx="1236236" cy="923330"/>
          </a:xfrm>
          <a:prstGeom prst="rect">
            <a:avLst/>
          </a:prstGeom>
          <a:noFill/>
          <a:ln w="15875">
            <a:solidFill>
              <a:schemeClr val="tx1"/>
            </a:solidFill>
          </a:ln>
        </p:spPr>
        <p:txBody>
          <a:bodyPr wrap="none" rtlCol="0">
            <a:spAutoFit/>
          </a:bodyPr>
          <a:lstStyle/>
          <a:p>
            <a:r>
              <a:rPr kumimoji="1" lang="en-US" altLang="ja-JP" dirty="0" smtClean="0"/>
              <a:t>func12() {</a:t>
            </a:r>
          </a:p>
          <a:p>
            <a:r>
              <a:rPr lang="en-US" altLang="ja-JP" dirty="0" smtClean="0"/>
              <a:t>//</a:t>
            </a:r>
            <a:r>
              <a:rPr lang="ja-JP" altLang="en-US" dirty="0" smtClean="0"/>
              <a:t>社員更新</a:t>
            </a:r>
            <a:endParaRPr lang="en-US" altLang="ja-JP" dirty="0" smtClean="0"/>
          </a:p>
          <a:p>
            <a:r>
              <a:rPr kumimoji="1" lang="en-US" altLang="ja-JP" dirty="0"/>
              <a:t>}</a:t>
            </a:r>
            <a:endParaRPr kumimoji="1" lang="ja-JP" altLang="en-US" dirty="0"/>
          </a:p>
        </p:txBody>
      </p:sp>
      <p:sp>
        <p:nvSpPr>
          <p:cNvPr id="9" name="テキスト ボックス 8"/>
          <p:cNvSpPr txBox="1"/>
          <p:nvPr/>
        </p:nvSpPr>
        <p:spPr>
          <a:xfrm>
            <a:off x="3563888" y="4098739"/>
            <a:ext cx="1236236" cy="923330"/>
          </a:xfrm>
          <a:prstGeom prst="rect">
            <a:avLst/>
          </a:prstGeom>
          <a:noFill/>
          <a:ln w="15875">
            <a:solidFill>
              <a:schemeClr val="tx1"/>
            </a:solidFill>
          </a:ln>
        </p:spPr>
        <p:txBody>
          <a:bodyPr wrap="none" rtlCol="0">
            <a:spAutoFit/>
          </a:bodyPr>
          <a:lstStyle/>
          <a:p>
            <a:r>
              <a:rPr kumimoji="1" lang="en-US" altLang="ja-JP" dirty="0" smtClean="0"/>
              <a:t>func21() {</a:t>
            </a:r>
          </a:p>
          <a:p>
            <a:r>
              <a:rPr lang="en-US" altLang="ja-JP" dirty="0" smtClean="0"/>
              <a:t>//</a:t>
            </a:r>
            <a:r>
              <a:rPr lang="ja-JP" altLang="en-US" dirty="0" smtClean="0"/>
              <a:t>商品検索</a:t>
            </a:r>
            <a:endParaRPr lang="en-US" altLang="ja-JP" dirty="0" smtClean="0"/>
          </a:p>
          <a:p>
            <a:r>
              <a:rPr kumimoji="1" lang="en-US" altLang="ja-JP" dirty="0"/>
              <a:t>}</a:t>
            </a:r>
            <a:endParaRPr kumimoji="1" lang="ja-JP" altLang="en-US" dirty="0"/>
          </a:p>
        </p:txBody>
      </p:sp>
      <p:sp>
        <p:nvSpPr>
          <p:cNvPr id="10" name="テキスト ボックス 9"/>
          <p:cNvSpPr txBox="1"/>
          <p:nvPr/>
        </p:nvSpPr>
        <p:spPr>
          <a:xfrm>
            <a:off x="3779912" y="2957744"/>
            <a:ext cx="1236236" cy="923330"/>
          </a:xfrm>
          <a:prstGeom prst="rect">
            <a:avLst/>
          </a:prstGeom>
          <a:noFill/>
          <a:ln w="15875">
            <a:solidFill>
              <a:schemeClr val="tx1"/>
            </a:solidFill>
          </a:ln>
        </p:spPr>
        <p:txBody>
          <a:bodyPr wrap="none" rtlCol="0">
            <a:spAutoFit/>
          </a:bodyPr>
          <a:lstStyle/>
          <a:p>
            <a:r>
              <a:rPr kumimoji="1" lang="en-US" altLang="ja-JP" dirty="0" smtClean="0"/>
              <a:t>func22() {</a:t>
            </a:r>
          </a:p>
          <a:p>
            <a:r>
              <a:rPr lang="en-US" altLang="ja-JP" dirty="0" smtClean="0"/>
              <a:t>//</a:t>
            </a:r>
            <a:r>
              <a:rPr lang="ja-JP" altLang="en-US" dirty="0" smtClean="0"/>
              <a:t>商品更新</a:t>
            </a:r>
            <a:endParaRPr lang="en-US" altLang="ja-JP" dirty="0" smtClean="0"/>
          </a:p>
          <a:p>
            <a:r>
              <a:rPr kumimoji="1" lang="en-US" altLang="ja-JP" dirty="0"/>
              <a:t>}</a:t>
            </a:r>
            <a:endParaRPr kumimoji="1" lang="ja-JP" altLang="en-US" dirty="0"/>
          </a:p>
        </p:txBody>
      </p:sp>
      <p:sp>
        <p:nvSpPr>
          <p:cNvPr id="11" name="テキスト ボックス 10"/>
          <p:cNvSpPr txBox="1"/>
          <p:nvPr/>
        </p:nvSpPr>
        <p:spPr>
          <a:xfrm>
            <a:off x="2227545" y="3645024"/>
            <a:ext cx="1236236" cy="923330"/>
          </a:xfrm>
          <a:prstGeom prst="rect">
            <a:avLst/>
          </a:prstGeom>
          <a:noFill/>
          <a:ln w="15875">
            <a:solidFill>
              <a:schemeClr val="tx1"/>
            </a:solidFill>
          </a:ln>
        </p:spPr>
        <p:txBody>
          <a:bodyPr wrap="none" rtlCol="0">
            <a:spAutoFit/>
          </a:bodyPr>
          <a:lstStyle/>
          <a:p>
            <a:r>
              <a:rPr kumimoji="1" lang="en-US" altLang="ja-JP" dirty="0" smtClean="0"/>
              <a:t>func13() {</a:t>
            </a:r>
          </a:p>
          <a:p>
            <a:r>
              <a:rPr lang="en-US" altLang="ja-JP" dirty="0" smtClean="0"/>
              <a:t>//</a:t>
            </a:r>
            <a:r>
              <a:rPr lang="ja-JP" altLang="en-US" dirty="0" smtClean="0"/>
              <a:t>社員削除</a:t>
            </a:r>
            <a:endParaRPr lang="en-US" altLang="ja-JP" dirty="0" smtClean="0"/>
          </a:p>
          <a:p>
            <a:r>
              <a:rPr kumimoji="1" lang="en-US" altLang="ja-JP" dirty="0"/>
              <a:t>}</a:t>
            </a:r>
            <a:endParaRPr kumimoji="1" lang="ja-JP" altLang="en-US" dirty="0"/>
          </a:p>
        </p:txBody>
      </p:sp>
      <p:sp>
        <p:nvSpPr>
          <p:cNvPr id="12" name="テキスト ボックス 11"/>
          <p:cNvSpPr txBox="1"/>
          <p:nvPr/>
        </p:nvSpPr>
        <p:spPr>
          <a:xfrm>
            <a:off x="2155537" y="5013176"/>
            <a:ext cx="1236236" cy="923330"/>
          </a:xfrm>
          <a:prstGeom prst="rect">
            <a:avLst/>
          </a:prstGeom>
          <a:noFill/>
          <a:ln w="15875">
            <a:solidFill>
              <a:schemeClr val="tx1"/>
            </a:solidFill>
          </a:ln>
        </p:spPr>
        <p:txBody>
          <a:bodyPr wrap="none" rtlCol="0">
            <a:spAutoFit/>
          </a:bodyPr>
          <a:lstStyle/>
          <a:p>
            <a:r>
              <a:rPr kumimoji="1" lang="en-US" altLang="ja-JP" dirty="0" smtClean="0"/>
              <a:t>func33() {</a:t>
            </a:r>
          </a:p>
          <a:p>
            <a:r>
              <a:rPr lang="en-US" altLang="ja-JP" dirty="0" smtClean="0"/>
              <a:t>//</a:t>
            </a:r>
            <a:r>
              <a:rPr lang="ja-JP" altLang="en-US" dirty="0" smtClean="0"/>
              <a:t>顧客削除</a:t>
            </a:r>
            <a:endParaRPr lang="en-US" altLang="ja-JP" dirty="0" smtClean="0"/>
          </a:p>
          <a:p>
            <a:r>
              <a:rPr kumimoji="1" lang="en-US" altLang="ja-JP" dirty="0"/>
              <a:t>}</a:t>
            </a:r>
            <a:endParaRPr kumimoji="1" lang="ja-JP" altLang="en-US" dirty="0"/>
          </a:p>
        </p:txBody>
      </p:sp>
      <p:sp>
        <p:nvSpPr>
          <p:cNvPr id="13" name="テキスト ボックス 12"/>
          <p:cNvSpPr txBox="1"/>
          <p:nvPr/>
        </p:nvSpPr>
        <p:spPr>
          <a:xfrm>
            <a:off x="5208367" y="3933056"/>
            <a:ext cx="1236236" cy="923330"/>
          </a:xfrm>
          <a:prstGeom prst="rect">
            <a:avLst/>
          </a:prstGeom>
          <a:noFill/>
          <a:ln w="15875">
            <a:solidFill>
              <a:schemeClr val="tx1"/>
            </a:solidFill>
          </a:ln>
        </p:spPr>
        <p:txBody>
          <a:bodyPr wrap="none" rtlCol="0">
            <a:spAutoFit/>
          </a:bodyPr>
          <a:lstStyle/>
          <a:p>
            <a:r>
              <a:rPr kumimoji="1" lang="en-US" altLang="ja-JP" dirty="0" smtClean="0"/>
              <a:t>func32() {</a:t>
            </a:r>
          </a:p>
          <a:p>
            <a:r>
              <a:rPr lang="en-US" altLang="ja-JP" dirty="0" smtClean="0"/>
              <a:t>//</a:t>
            </a:r>
            <a:r>
              <a:rPr lang="ja-JP" altLang="en-US" dirty="0" smtClean="0"/>
              <a:t>顧客更新</a:t>
            </a:r>
            <a:endParaRPr lang="en-US" altLang="ja-JP" dirty="0" smtClean="0"/>
          </a:p>
          <a:p>
            <a:r>
              <a:rPr kumimoji="1" lang="en-US" altLang="ja-JP" dirty="0"/>
              <a:t>}</a:t>
            </a:r>
            <a:endParaRPr kumimoji="1" lang="ja-JP" altLang="en-US" dirty="0"/>
          </a:p>
        </p:txBody>
      </p:sp>
      <p:sp>
        <p:nvSpPr>
          <p:cNvPr id="14" name="テキスト ボックス 13"/>
          <p:cNvSpPr txBox="1"/>
          <p:nvPr/>
        </p:nvSpPr>
        <p:spPr>
          <a:xfrm>
            <a:off x="4919940" y="5013176"/>
            <a:ext cx="1236236" cy="923330"/>
          </a:xfrm>
          <a:prstGeom prst="rect">
            <a:avLst/>
          </a:prstGeom>
          <a:noFill/>
          <a:ln w="15875">
            <a:solidFill>
              <a:schemeClr val="tx1"/>
            </a:solidFill>
          </a:ln>
        </p:spPr>
        <p:txBody>
          <a:bodyPr wrap="none" rtlCol="0">
            <a:spAutoFit/>
          </a:bodyPr>
          <a:lstStyle/>
          <a:p>
            <a:r>
              <a:rPr kumimoji="1" lang="en-US" altLang="ja-JP" dirty="0" smtClean="0"/>
              <a:t>func23() {</a:t>
            </a:r>
          </a:p>
          <a:p>
            <a:r>
              <a:rPr lang="en-US" altLang="ja-JP" dirty="0" smtClean="0"/>
              <a:t>//</a:t>
            </a:r>
            <a:r>
              <a:rPr lang="ja-JP" altLang="en-US" dirty="0" smtClean="0"/>
              <a:t>商品削除</a:t>
            </a:r>
            <a:endParaRPr lang="en-US" altLang="ja-JP" dirty="0" smtClean="0"/>
          </a:p>
          <a:p>
            <a:r>
              <a:rPr kumimoji="1" lang="en-US" altLang="ja-JP" dirty="0"/>
              <a:t>}</a:t>
            </a:r>
            <a:endParaRPr kumimoji="1" lang="ja-JP" altLang="en-US" dirty="0"/>
          </a:p>
        </p:txBody>
      </p:sp>
      <p:sp>
        <p:nvSpPr>
          <p:cNvPr id="15" name="テキスト ボックス 14"/>
          <p:cNvSpPr txBox="1"/>
          <p:nvPr/>
        </p:nvSpPr>
        <p:spPr>
          <a:xfrm>
            <a:off x="3491880" y="5178859"/>
            <a:ext cx="1236236" cy="923330"/>
          </a:xfrm>
          <a:prstGeom prst="rect">
            <a:avLst/>
          </a:prstGeom>
          <a:noFill/>
          <a:ln w="15875">
            <a:solidFill>
              <a:schemeClr val="tx1"/>
            </a:solidFill>
          </a:ln>
        </p:spPr>
        <p:txBody>
          <a:bodyPr wrap="none" rtlCol="0">
            <a:spAutoFit/>
          </a:bodyPr>
          <a:lstStyle/>
          <a:p>
            <a:r>
              <a:rPr kumimoji="1" lang="en-US" altLang="ja-JP" dirty="0" smtClean="0"/>
              <a:t>func31() {</a:t>
            </a:r>
          </a:p>
          <a:p>
            <a:r>
              <a:rPr lang="en-US" altLang="ja-JP" dirty="0" smtClean="0"/>
              <a:t>//</a:t>
            </a:r>
            <a:r>
              <a:rPr lang="ja-JP" altLang="en-US" dirty="0" smtClean="0"/>
              <a:t>顧客検索</a:t>
            </a:r>
            <a:endParaRPr lang="en-US" altLang="ja-JP" dirty="0" smtClean="0"/>
          </a:p>
          <a:p>
            <a:r>
              <a:rPr kumimoji="1" lang="en-US" altLang="ja-JP" dirty="0"/>
              <a:t>}</a:t>
            </a:r>
            <a:endParaRPr kumimoji="1" lang="ja-JP" altLang="en-US" dirty="0"/>
          </a:p>
        </p:txBody>
      </p:sp>
      <p:sp>
        <p:nvSpPr>
          <p:cNvPr id="17" name="角丸四角形 16"/>
          <p:cNvSpPr/>
          <p:nvPr/>
        </p:nvSpPr>
        <p:spPr>
          <a:xfrm>
            <a:off x="1763688" y="2348880"/>
            <a:ext cx="2736304" cy="2160240"/>
          </a:xfrm>
          <a:prstGeom prst="roundRect">
            <a:avLst/>
          </a:prstGeom>
          <a:noFill/>
          <a:ln w="19050">
            <a:solidFill>
              <a:srgbClr val="FF0000"/>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角丸四角形 17"/>
          <p:cNvSpPr/>
          <p:nvPr/>
        </p:nvSpPr>
        <p:spPr>
          <a:xfrm>
            <a:off x="4572000" y="2420888"/>
            <a:ext cx="2808312" cy="2232248"/>
          </a:xfrm>
          <a:prstGeom prst="roundRect">
            <a:avLst/>
          </a:prstGeom>
          <a:noFill/>
          <a:ln w="19050">
            <a:solidFill>
              <a:srgbClr val="FF0000"/>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角丸四角形 18"/>
          <p:cNvSpPr/>
          <p:nvPr/>
        </p:nvSpPr>
        <p:spPr>
          <a:xfrm>
            <a:off x="1979712" y="4550156"/>
            <a:ext cx="2840121" cy="2232248"/>
          </a:xfrm>
          <a:prstGeom prst="roundRect">
            <a:avLst/>
          </a:prstGeom>
          <a:noFill/>
          <a:ln w="19050">
            <a:solidFill>
              <a:srgbClr val="FF0000"/>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山形 20"/>
          <p:cNvSpPr/>
          <p:nvPr/>
        </p:nvSpPr>
        <p:spPr>
          <a:xfrm>
            <a:off x="35496" y="3200202"/>
            <a:ext cx="1639882" cy="576064"/>
          </a:xfrm>
          <a:prstGeom prst="chevron">
            <a:avLst>
              <a:gd name="adj" fmla="val 27640"/>
            </a:avLst>
          </a:prstGeom>
          <a:solidFill>
            <a:srgbClr val="FFFF99"/>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600" dirty="0" smtClean="0">
                <a:solidFill>
                  <a:schemeClr val="tx1"/>
                </a:solidFill>
              </a:rPr>
              <a:t>分析</a:t>
            </a:r>
            <a:endParaRPr kumimoji="1" lang="ja-JP" altLang="en-US" sz="2600" dirty="0">
              <a:solidFill>
                <a:schemeClr val="tx1"/>
              </a:solidFill>
            </a:endParaRPr>
          </a:p>
        </p:txBody>
      </p:sp>
      <p:sp>
        <p:nvSpPr>
          <p:cNvPr id="22" name="山形 21"/>
          <p:cNvSpPr/>
          <p:nvPr/>
        </p:nvSpPr>
        <p:spPr>
          <a:xfrm>
            <a:off x="251520" y="5378248"/>
            <a:ext cx="1639882" cy="576064"/>
          </a:xfrm>
          <a:prstGeom prst="chevron">
            <a:avLst>
              <a:gd name="adj" fmla="val 27640"/>
            </a:avLst>
          </a:prstGeom>
          <a:solidFill>
            <a:srgbClr val="FFFF99"/>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600" dirty="0" smtClean="0">
                <a:solidFill>
                  <a:schemeClr val="tx1"/>
                </a:solidFill>
              </a:rPr>
              <a:t>分析</a:t>
            </a:r>
            <a:endParaRPr kumimoji="1" lang="ja-JP" altLang="en-US" sz="2600" dirty="0">
              <a:solidFill>
                <a:schemeClr val="tx1"/>
              </a:solidFill>
            </a:endParaRPr>
          </a:p>
        </p:txBody>
      </p:sp>
      <p:sp>
        <p:nvSpPr>
          <p:cNvPr id="23" name="山形 22"/>
          <p:cNvSpPr/>
          <p:nvPr/>
        </p:nvSpPr>
        <p:spPr>
          <a:xfrm flipH="1">
            <a:off x="7458370" y="3429000"/>
            <a:ext cx="1639882" cy="576064"/>
          </a:xfrm>
          <a:prstGeom prst="chevron">
            <a:avLst>
              <a:gd name="adj" fmla="val 27640"/>
            </a:avLst>
          </a:prstGeom>
          <a:solidFill>
            <a:srgbClr val="FFFF99"/>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600" dirty="0" smtClean="0">
                <a:solidFill>
                  <a:schemeClr val="tx1"/>
                </a:solidFill>
              </a:rPr>
              <a:t>分析</a:t>
            </a:r>
            <a:endParaRPr kumimoji="1" lang="ja-JP" altLang="en-US" sz="2600" dirty="0">
              <a:solidFill>
                <a:schemeClr val="tx1"/>
              </a:solidFill>
            </a:endParaRPr>
          </a:p>
        </p:txBody>
      </p:sp>
      <p:sp>
        <p:nvSpPr>
          <p:cNvPr id="4" name="テキスト ボックス 3"/>
          <p:cNvSpPr txBox="1"/>
          <p:nvPr/>
        </p:nvSpPr>
        <p:spPr>
          <a:xfrm>
            <a:off x="5220072" y="6043740"/>
            <a:ext cx="3906809" cy="738664"/>
          </a:xfrm>
          <a:prstGeom prst="rect">
            <a:avLst/>
          </a:prstGeom>
          <a:solidFill>
            <a:schemeClr val="bg1"/>
          </a:solidFill>
        </p:spPr>
        <p:txBody>
          <a:bodyPr wrap="square" rtlCol="0">
            <a:spAutoFit/>
          </a:bodyPr>
          <a:lstStyle/>
          <a:p>
            <a:r>
              <a:rPr lang="en-US" altLang="ja-JP" sz="1400" dirty="0" smtClean="0"/>
              <a:t>† O</a:t>
            </a:r>
            <a:r>
              <a:rPr lang="en-US" altLang="ja-JP" sz="1400" dirty="0"/>
              <a:t>. </a:t>
            </a:r>
            <a:r>
              <a:rPr lang="en-US" altLang="ja-JP" sz="1400" dirty="0" err="1"/>
              <a:t>Maqbool</a:t>
            </a:r>
            <a:r>
              <a:rPr lang="en-US" altLang="ja-JP" sz="1400" dirty="0"/>
              <a:t> and H. </a:t>
            </a:r>
            <a:r>
              <a:rPr lang="en-US" altLang="ja-JP" sz="1400" dirty="0" err="1"/>
              <a:t>Babri</a:t>
            </a:r>
            <a:r>
              <a:rPr lang="en-US" altLang="ja-JP" sz="1400" dirty="0"/>
              <a:t>. </a:t>
            </a:r>
            <a:r>
              <a:rPr lang="en-US" altLang="ja-JP" sz="1400" dirty="0" smtClean="0"/>
              <a:t>“Hierarchical </a:t>
            </a:r>
          </a:p>
          <a:p>
            <a:r>
              <a:rPr lang="en-US" altLang="ja-JP" sz="1400" dirty="0" smtClean="0"/>
              <a:t>Clustering </a:t>
            </a:r>
            <a:r>
              <a:rPr lang="en-US" altLang="ja-JP" sz="1400" dirty="0"/>
              <a:t>for Software </a:t>
            </a:r>
            <a:r>
              <a:rPr lang="en-US" altLang="ja-JP" sz="1400" dirty="0" smtClean="0"/>
              <a:t>Architecture Recovery.” </a:t>
            </a:r>
          </a:p>
          <a:p>
            <a:r>
              <a:rPr lang="en-US" altLang="ja-JP" sz="1400" i="1" dirty="0" smtClean="0"/>
              <a:t>IEEE TSE</a:t>
            </a:r>
            <a:r>
              <a:rPr lang="en-US" altLang="ja-JP" sz="1400" dirty="0" smtClean="0"/>
              <a:t>, </a:t>
            </a:r>
            <a:r>
              <a:rPr lang="en-US" altLang="ja-JP" sz="1400" dirty="0"/>
              <a:t>Vol. 33, No. 11, pp. </a:t>
            </a:r>
            <a:r>
              <a:rPr lang="en-US" altLang="ja-JP" sz="1400" dirty="0" smtClean="0"/>
              <a:t>759-780, 2007</a:t>
            </a:r>
            <a:r>
              <a:rPr lang="en-US" altLang="ja-JP" sz="1400" dirty="0"/>
              <a:t>.</a:t>
            </a:r>
            <a:endParaRPr kumimoji="1" lang="ja-JP" altLang="en-US" sz="1400" dirty="0"/>
          </a:p>
        </p:txBody>
      </p:sp>
    </p:spTree>
    <p:extLst>
      <p:ext uri="{BB962C8B-B14F-4D97-AF65-F5344CB8AC3E}">
        <p14:creationId xmlns:p14="http://schemas.microsoft.com/office/powerpoint/2010/main" val="2973687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1"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grpId="1"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par>
                                <p:cTn id="11" presetID="10" presetClass="entr" presetSubtype="0" fill="hold" grpId="1"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500"/>
                                        <p:tgtEl>
                                          <p:spTgt spid="7"/>
                                        </p:tgtEl>
                                      </p:cBhvr>
                                    </p:animEffect>
                                  </p:childTnLst>
                                </p:cTn>
                              </p:par>
                              <p:par>
                                <p:cTn id="14" presetID="10" presetClass="entr" presetSubtype="0" fill="hold" grpId="1"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par>
                                <p:cTn id="17" presetID="10" presetClass="entr" presetSubtype="0" fill="hold" grpId="1"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500"/>
                                        <p:tgtEl>
                                          <p:spTgt spid="9"/>
                                        </p:tgtEl>
                                      </p:cBhvr>
                                    </p:animEffect>
                                  </p:childTnLst>
                                </p:cTn>
                              </p:par>
                              <p:par>
                                <p:cTn id="20" presetID="10" presetClass="entr" presetSubtype="0" fill="hold" grpId="1" nodeType="with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par>
                                <p:cTn id="23" presetID="10" presetClass="entr" presetSubtype="0" fill="hold" grpId="1" nodeType="with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500"/>
                                        <p:tgtEl>
                                          <p:spTgt spid="12"/>
                                        </p:tgtEl>
                                      </p:cBhvr>
                                    </p:animEffect>
                                  </p:childTnLst>
                                </p:cTn>
                              </p:par>
                              <p:par>
                                <p:cTn id="26" presetID="10" presetClass="entr" presetSubtype="0" fill="hold" grpId="1" nodeType="with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fade">
                                      <p:cBhvr>
                                        <p:cTn id="28" dur="500"/>
                                        <p:tgtEl>
                                          <p:spTgt spid="15"/>
                                        </p:tgtEl>
                                      </p:cBhvr>
                                    </p:animEffect>
                                  </p:childTnLst>
                                </p:cTn>
                              </p:par>
                              <p:par>
                                <p:cTn id="29" presetID="10" presetClass="entr" presetSubtype="0" fill="hold" grpId="1" nodeType="with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fade">
                                      <p:cBhvr>
                                        <p:cTn id="31" dur="500"/>
                                        <p:tgtEl>
                                          <p:spTgt spid="13"/>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6"/>
                                        </p:tgtEl>
                                        <p:attrNameLst>
                                          <p:attrName>style.visibility</p:attrName>
                                        </p:attrNameLst>
                                      </p:cBhvr>
                                      <p:to>
                                        <p:strVal val="visible"/>
                                      </p:to>
                                    </p:set>
                                    <p:animEffect transition="in" filter="fade">
                                      <p:cBhvr>
                                        <p:cTn id="34" dur="500"/>
                                        <p:tgtEl>
                                          <p:spTgt spid="16"/>
                                        </p:tgtEl>
                                      </p:cBhvr>
                                    </p:animEffect>
                                  </p:childTnLst>
                                </p:cTn>
                              </p:par>
                            </p:childTnLst>
                          </p:cTn>
                        </p:par>
                      </p:childTnLst>
                    </p:cTn>
                  </p:par>
                  <p:par>
                    <p:cTn id="35" fill="hold">
                      <p:stCondLst>
                        <p:cond delay="indefinite"/>
                      </p:stCondLst>
                      <p:childTnLst>
                        <p:par>
                          <p:cTn id="36" fill="hold">
                            <p:stCondLst>
                              <p:cond delay="0"/>
                            </p:stCondLst>
                            <p:childTnLst>
                              <p:par>
                                <p:cTn id="37" presetID="42" presetClass="path" presetSubtype="0" accel="50000" decel="50000" fill="hold" grpId="0" nodeType="clickEffect">
                                  <p:stCondLst>
                                    <p:cond delay="0"/>
                                  </p:stCondLst>
                                  <p:childTnLst>
                                    <p:animMotion origin="layout" path="M 1.38889E-6 2.96296E-6 L -0.02674 -0.0044 " pathEditMode="relative" rAng="0" ptsTypes="AA">
                                      <p:cBhvr>
                                        <p:cTn id="38" dur="2000" fill="hold"/>
                                        <p:tgtEl>
                                          <p:spTgt spid="8"/>
                                        </p:tgtEl>
                                        <p:attrNameLst>
                                          <p:attrName>ppt_x</p:attrName>
                                          <p:attrName>ppt_y</p:attrName>
                                        </p:attrNameLst>
                                      </p:cBhvr>
                                      <p:rCtr x="-1337" y="-231"/>
                                    </p:animMotion>
                                  </p:childTnLst>
                                </p:cTn>
                              </p:par>
                              <p:par>
                                <p:cTn id="39" presetID="42" presetClass="path" presetSubtype="0" accel="50000" decel="50000" fill="hold" grpId="0" nodeType="withEffect">
                                  <p:stCondLst>
                                    <p:cond delay="0"/>
                                  </p:stCondLst>
                                  <p:childTnLst>
                                    <p:animMotion origin="layout" path="M -1.11111E-6 -2.59259E-6 L -0.03941 -0.02523 " pathEditMode="relative" rAng="0" ptsTypes="AA">
                                      <p:cBhvr>
                                        <p:cTn id="40" dur="2000" fill="hold"/>
                                        <p:tgtEl>
                                          <p:spTgt spid="11"/>
                                        </p:tgtEl>
                                        <p:attrNameLst>
                                          <p:attrName>ppt_x</p:attrName>
                                          <p:attrName>ppt_y</p:attrName>
                                        </p:attrNameLst>
                                      </p:cBhvr>
                                      <p:rCtr x="-1979" y="-1273"/>
                                    </p:animMotion>
                                  </p:childTnLst>
                                </p:cTn>
                              </p:par>
                              <p:par>
                                <p:cTn id="41" presetID="42" presetClass="path" presetSubtype="0" accel="50000" decel="50000" fill="hold" grpId="0" nodeType="withEffect">
                                  <p:stCondLst>
                                    <p:cond delay="0"/>
                                  </p:stCondLst>
                                  <p:childTnLst>
                                    <p:animMotion origin="layout" path="M -2.77778E-6 -3.7037E-6 L -0.22378 0.13241 " pathEditMode="relative" rAng="0" ptsTypes="AA">
                                      <p:cBhvr>
                                        <p:cTn id="42" dur="2000" fill="hold"/>
                                        <p:tgtEl>
                                          <p:spTgt spid="7"/>
                                        </p:tgtEl>
                                        <p:attrNameLst>
                                          <p:attrName>ppt_x</p:attrName>
                                          <p:attrName>ppt_y</p:attrName>
                                        </p:attrNameLst>
                                      </p:cBhvr>
                                      <p:rCtr x="-11198" y="6620"/>
                                    </p:animMotion>
                                  </p:childTnLst>
                                </p:cTn>
                              </p:par>
                              <p:par>
                                <p:cTn id="43" presetID="42" presetClass="path" presetSubtype="0" accel="50000" decel="50000" fill="hold" grpId="0" nodeType="withEffect">
                                  <p:stCondLst>
                                    <p:cond delay="0"/>
                                  </p:stCondLst>
                                  <p:childTnLst>
                                    <p:animMotion origin="layout" path="M -2.77778E-6 -1.11111E-6 L 0.18455 -0.06157 " pathEditMode="relative" rAng="0" ptsTypes="AA">
                                      <p:cBhvr>
                                        <p:cTn id="44" dur="2000" fill="hold"/>
                                        <p:tgtEl>
                                          <p:spTgt spid="10"/>
                                        </p:tgtEl>
                                        <p:attrNameLst>
                                          <p:attrName>ppt_x</p:attrName>
                                          <p:attrName>ppt_y</p:attrName>
                                        </p:attrNameLst>
                                      </p:cBhvr>
                                      <p:rCtr x="9219" y="-3079"/>
                                    </p:animMotion>
                                  </p:childTnLst>
                                </p:cTn>
                              </p:par>
                              <p:par>
                                <p:cTn id="45" presetID="42" presetClass="path" presetSubtype="0" accel="50000" decel="50000" fill="hold" grpId="0" nodeType="withEffect">
                                  <p:stCondLst>
                                    <p:cond delay="0"/>
                                  </p:stCondLst>
                                  <p:childTnLst>
                                    <p:animMotion origin="layout" path="M -1.66667E-6 3.7037E-6 L 0.12934 -0.07061 " pathEditMode="relative" rAng="0" ptsTypes="AA">
                                      <p:cBhvr>
                                        <p:cTn id="46" dur="2000" fill="hold"/>
                                        <p:tgtEl>
                                          <p:spTgt spid="9"/>
                                        </p:tgtEl>
                                        <p:attrNameLst>
                                          <p:attrName>ppt_x</p:attrName>
                                          <p:attrName>ppt_y</p:attrName>
                                        </p:attrNameLst>
                                      </p:cBhvr>
                                      <p:rCtr x="6458" y="-3542"/>
                                    </p:animMotion>
                                  </p:childTnLst>
                                </p:cTn>
                              </p:par>
                              <p:par>
                                <p:cTn id="47" presetID="42" presetClass="path" presetSubtype="0" accel="50000" decel="50000" fill="hold" grpId="0" nodeType="withEffect">
                                  <p:stCondLst>
                                    <p:cond delay="0"/>
                                  </p:stCondLst>
                                  <p:childTnLst>
                                    <p:animMotion origin="layout" path="M 4.44444E-6 3.7037E-7 L 0.12274 -0.20394 " pathEditMode="relative" rAng="0" ptsTypes="AA">
                                      <p:cBhvr>
                                        <p:cTn id="48" dur="2000" fill="hold"/>
                                        <p:tgtEl>
                                          <p:spTgt spid="14"/>
                                        </p:tgtEl>
                                        <p:attrNameLst>
                                          <p:attrName>ppt_x</p:attrName>
                                          <p:attrName>ppt_y</p:attrName>
                                        </p:attrNameLst>
                                      </p:cBhvr>
                                      <p:rCtr x="6128" y="-10208"/>
                                    </p:animMotion>
                                  </p:childTnLst>
                                </p:cTn>
                              </p:par>
                              <p:par>
                                <p:cTn id="49" presetID="42" presetClass="path" presetSubtype="0" accel="50000" decel="50000" fill="hold" grpId="0" nodeType="withEffect">
                                  <p:stCondLst>
                                    <p:cond delay="0"/>
                                  </p:stCondLst>
                                  <p:childTnLst>
                                    <p:animMotion origin="layout" path="M 1.38889E-6 3.7037E-7 L -0.00017 0.10069 " pathEditMode="relative" rAng="0" ptsTypes="AA">
                                      <p:cBhvr>
                                        <p:cTn id="50" dur="2000" fill="hold"/>
                                        <p:tgtEl>
                                          <p:spTgt spid="12"/>
                                        </p:tgtEl>
                                        <p:attrNameLst>
                                          <p:attrName>ppt_x</p:attrName>
                                          <p:attrName>ppt_y</p:attrName>
                                        </p:attrNameLst>
                                      </p:cBhvr>
                                      <p:rCtr x="-17" y="5023"/>
                                    </p:animMotion>
                                  </p:childTnLst>
                                </p:cTn>
                              </p:par>
                              <p:par>
                                <p:cTn id="51" presetID="42" presetClass="path" presetSubtype="0" accel="50000" decel="50000" fill="hold" grpId="0" nodeType="withEffect">
                                  <p:stCondLst>
                                    <p:cond delay="0"/>
                                  </p:stCondLst>
                                  <p:childTnLst>
                                    <p:animMotion origin="layout" path="M 8.33333E-7 -3.7037E-6 L -0.00469 0.07662 " pathEditMode="relative" rAng="0" ptsTypes="AA">
                                      <p:cBhvr>
                                        <p:cTn id="52" dur="2000" fill="hold"/>
                                        <p:tgtEl>
                                          <p:spTgt spid="15"/>
                                        </p:tgtEl>
                                        <p:attrNameLst>
                                          <p:attrName>ppt_x</p:attrName>
                                          <p:attrName>ppt_y</p:attrName>
                                        </p:attrNameLst>
                                      </p:cBhvr>
                                      <p:rCtr x="-243" y="3819"/>
                                    </p:animMotion>
                                  </p:childTnLst>
                                </p:cTn>
                              </p:par>
                              <p:par>
                                <p:cTn id="53" presetID="42" presetClass="path" presetSubtype="0" accel="50000" decel="50000" fill="hold" grpId="0" nodeType="withEffect">
                                  <p:stCondLst>
                                    <p:cond delay="0"/>
                                  </p:stCondLst>
                                  <p:childTnLst>
                                    <p:animMotion origin="layout" path="M -2.77778E-6 -7.40741E-7 L -0.27882 0.11134 " pathEditMode="relative" rAng="0" ptsTypes="AA">
                                      <p:cBhvr>
                                        <p:cTn id="54" dur="2000" fill="hold"/>
                                        <p:tgtEl>
                                          <p:spTgt spid="13"/>
                                        </p:tgtEl>
                                        <p:attrNameLst>
                                          <p:attrName>ppt_x</p:attrName>
                                          <p:attrName>ppt_y</p:attrName>
                                        </p:attrNameLst>
                                      </p:cBhvr>
                                      <p:rCtr x="-13941" y="5556"/>
                                    </p:animMotion>
                                  </p:childTnLst>
                                </p:cTn>
                              </p:par>
                            </p:childTnLst>
                          </p:cTn>
                        </p:par>
                        <p:par>
                          <p:cTn id="55" fill="hold">
                            <p:stCondLst>
                              <p:cond delay="2000"/>
                            </p:stCondLst>
                            <p:childTnLst>
                              <p:par>
                                <p:cTn id="56" presetID="10" presetClass="entr" presetSubtype="0" fill="hold" grpId="0" nodeType="afterEffect">
                                  <p:stCondLst>
                                    <p:cond delay="0"/>
                                  </p:stCondLst>
                                  <p:childTnLst>
                                    <p:set>
                                      <p:cBhvr>
                                        <p:cTn id="57" dur="1" fill="hold">
                                          <p:stCondLst>
                                            <p:cond delay="0"/>
                                          </p:stCondLst>
                                        </p:cTn>
                                        <p:tgtEl>
                                          <p:spTgt spid="17"/>
                                        </p:tgtEl>
                                        <p:attrNameLst>
                                          <p:attrName>style.visibility</p:attrName>
                                        </p:attrNameLst>
                                      </p:cBhvr>
                                      <p:to>
                                        <p:strVal val="visible"/>
                                      </p:to>
                                    </p:set>
                                    <p:animEffect transition="in" filter="fade">
                                      <p:cBhvr>
                                        <p:cTn id="58" dur="500"/>
                                        <p:tgtEl>
                                          <p:spTgt spid="17"/>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19"/>
                                        </p:tgtEl>
                                        <p:attrNameLst>
                                          <p:attrName>style.visibility</p:attrName>
                                        </p:attrNameLst>
                                      </p:cBhvr>
                                      <p:to>
                                        <p:strVal val="visible"/>
                                      </p:to>
                                    </p:set>
                                    <p:animEffect transition="in" filter="fade">
                                      <p:cBhvr>
                                        <p:cTn id="61" dur="500"/>
                                        <p:tgtEl>
                                          <p:spTgt spid="19"/>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18"/>
                                        </p:tgtEl>
                                        <p:attrNameLst>
                                          <p:attrName>style.visibility</p:attrName>
                                        </p:attrNameLst>
                                      </p:cBhvr>
                                      <p:to>
                                        <p:strVal val="visible"/>
                                      </p:to>
                                    </p:set>
                                    <p:animEffect transition="in" filter="fade">
                                      <p:cBhvr>
                                        <p:cTn id="64" dur="500"/>
                                        <p:tgtEl>
                                          <p:spTgt spid="18"/>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grpId="0" nodeType="clickEffect">
                                  <p:stCondLst>
                                    <p:cond delay="0"/>
                                  </p:stCondLst>
                                  <p:childTnLst>
                                    <p:set>
                                      <p:cBhvr>
                                        <p:cTn id="68" dur="1" fill="hold">
                                          <p:stCondLst>
                                            <p:cond delay="0"/>
                                          </p:stCondLst>
                                        </p:cTn>
                                        <p:tgtEl>
                                          <p:spTgt spid="21"/>
                                        </p:tgtEl>
                                        <p:attrNameLst>
                                          <p:attrName>style.visibility</p:attrName>
                                        </p:attrNameLst>
                                      </p:cBhvr>
                                      <p:to>
                                        <p:strVal val="visible"/>
                                      </p:to>
                                    </p:set>
                                    <p:animEffect transition="in" filter="fade">
                                      <p:cBhvr>
                                        <p:cTn id="69" dur="500"/>
                                        <p:tgtEl>
                                          <p:spTgt spid="21"/>
                                        </p:tgtEl>
                                      </p:cBhvr>
                                    </p:animEffect>
                                  </p:childTnLst>
                                </p:cTn>
                              </p:par>
                              <p:par>
                                <p:cTn id="70" presetID="10" presetClass="entr" presetSubtype="0" fill="hold" grpId="0" nodeType="withEffect">
                                  <p:stCondLst>
                                    <p:cond delay="0"/>
                                  </p:stCondLst>
                                  <p:childTnLst>
                                    <p:set>
                                      <p:cBhvr>
                                        <p:cTn id="71" dur="1" fill="hold">
                                          <p:stCondLst>
                                            <p:cond delay="0"/>
                                          </p:stCondLst>
                                        </p:cTn>
                                        <p:tgtEl>
                                          <p:spTgt spid="22"/>
                                        </p:tgtEl>
                                        <p:attrNameLst>
                                          <p:attrName>style.visibility</p:attrName>
                                        </p:attrNameLst>
                                      </p:cBhvr>
                                      <p:to>
                                        <p:strVal val="visible"/>
                                      </p:to>
                                    </p:set>
                                    <p:animEffect transition="in" filter="fade">
                                      <p:cBhvr>
                                        <p:cTn id="72" dur="500"/>
                                        <p:tgtEl>
                                          <p:spTgt spid="22"/>
                                        </p:tgtEl>
                                      </p:cBhvr>
                                    </p:animEffect>
                                  </p:childTnLst>
                                </p:cTn>
                              </p:par>
                              <p:par>
                                <p:cTn id="73" presetID="10" presetClass="entr" presetSubtype="0" fill="hold" grpId="0" nodeType="withEffect">
                                  <p:stCondLst>
                                    <p:cond delay="0"/>
                                  </p:stCondLst>
                                  <p:childTnLst>
                                    <p:set>
                                      <p:cBhvr>
                                        <p:cTn id="74" dur="1" fill="hold">
                                          <p:stCondLst>
                                            <p:cond delay="0"/>
                                          </p:stCondLst>
                                        </p:cTn>
                                        <p:tgtEl>
                                          <p:spTgt spid="23"/>
                                        </p:tgtEl>
                                        <p:attrNameLst>
                                          <p:attrName>style.visibility</p:attrName>
                                        </p:attrNameLst>
                                      </p:cBhvr>
                                      <p:to>
                                        <p:strVal val="visible"/>
                                      </p:to>
                                    </p:set>
                                    <p:animEffect transition="in" filter="fade">
                                      <p:cBhvr>
                                        <p:cTn id="75"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7" grpId="0" animBg="1"/>
      <p:bldP spid="7" grpId="1" animBg="1"/>
      <p:bldP spid="8" grpId="0" animBg="1"/>
      <p:bldP spid="8" grpId="1" animBg="1"/>
      <p:bldP spid="9" grpId="0" animBg="1"/>
      <p:bldP spid="9" grpId="1" animBg="1"/>
      <p:bldP spid="10" grpId="0" animBg="1"/>
      <p:bldP spid="10" grpId="1" animBg="1"/>
      <p:bldP spid="11" grpId="0" animBg="1"/>
      <p:bldP spid="11" grpId="1" animBg="1"/>
      <p:bldP spid="12" grpId="0" animBg="1"/>
      <p:bldP spid="12" grpId="1" animBg="1"/>
      <p:bldP spid="13" grpId="0" animBg="1"/>
      <p:bldP spid="13" grpId="1" animBg="1"/>
      <p:bldP spid="14" grpId="0" animBg="1"/>
      <p:bldP spid="14" grpId="1" animBg="1"/>
      <p:bldP spid="15" grpId="0" animBg="1"/>
      <p:bldP spid="15" grpId="1" animBg="1"/>
      <p:bldP spid="17" grpId="0" animBg="1"/>
      <p:bldP spid="18" grpId="0" animBg="1"/>
      <p:bldP spid="19" grpId="0" animBg="1"/>
      <p:bldP spid="21" grpId="0" animBg="1"/>
      <p:bldP spid="22" grpId="0" animBg="1"/>
      <p:bldP spid="2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本研究で行うクラスタリング</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6</a:t>
            </a:fld>
            <a:endParaRPr lang="en-US" altLang="ja-JP">
              <a:solidFill>
                <a:srgbClr val="000000"/>
              </a:solidFill>
            </a:endParaRPr>
          </a:p>
        </p:txBody>
      </p:sp>
      <p:sp>
        <p:nvSpPr>
          <p:cNvPr id="5" name="テキスト プレースホルダー 4"/>
          <p:cNvSpPr>
            <a:spLocks noGrp="1"/>
          </p:cNvSpPr>
          <p:nvPr>
            <p:ph type="body" sz="quarter" idx="13"/>
          </p:nvPr>
        </p:nvSpPr>
        <p:spPr>
          <a:xfrm>
            <a:off x="468313" y="1298564"/>
            <a:ext cx="8207375" cy="618268"/>
          </a:xfrm>
        </p:spPr>
        <p:txBody>
          <a:bodyPr/>
          <a:lstStyle/>
          <a:p>
            <a:r>
              <a:rPr lang="ja-JP" altLang="en-US" dirty="0" smtClean="0"/>
              <a:t>関数を動作の類似性によって分類する</a:t>
            </a:r>
            <a:endParaRPr kumimoji="1" lang="ja-JP" altLang="en-US" dirty="0"/>
          </a:p>
        </p:txBody>
      </p:sp>
      <p:sp>
        <p:nvSpPr>
          <p:cNvPr id="6" name="角丸四角形 5"/>
          <p:cNvSpPr/>
          <p:nvPr/>
        </p:nvSpPr>
        <p:spPr>
          <a:xfrm>
            <a:off x="107504" y="2060848"/>
            <a:ext cx="6120680" cy="4464496"/>
          </a:xfrm>
          <a:prstGeom prst="roundRect">
            <a:avLst/>
          </a:prstGeom>
          <a:solidFill>
            <a:schemeClr val="bg1"/>
          </a:solidFill>
          <a:ln w="19050">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3978181" y="2276872"/>
            <a:ext cx="1236236" cy="923330"/>
          </a:xfrm>
          <a:prstGeom prst="rect">
            <a:avLst/>
          </a:prstGeom>
          <a:noFill/>
          <a:ln w="15875">
            <a:solidFill>
              <a:schemeClr val="tx1"/>
            </a:solidFill>
          </a:ln>
        </p:spPr>
        <p:txBody>
          <a:bodyPr wrap="none" rtlCol="0">
            <a:spAutoFit/>
          </a:bodyPr>
          <a:lstStyle/>
          <a:p>
            <a:r>
              <a:rPr kumimoji="1" lang="en-US" altLang="ja-JP" dirty="0" smtClean="0"/>
              <a:t>func11() {</a:t>
            </a:r>
          </a:p>
          <a:p>
            <a:r>
              <a:rPr lang="en-US" altLang="ja-JP" dirty="0" smtClean="0"/>
              <a:t>//</a:t>
            </a:r>
            <a:r>
              <a:rPr lang="ja-JP" altLang="en-US" dirty="0" smtClean="0"/>
              <a:t>社員検索</a:t>
            </a:r>
            <a:endParaRPr lang="en-US" altLang="ja-JP" dirty="0" smtClean="0"/>
          </a:p>
          <a:p>
            <a:r>
              <a:rPr kumimoji="1" lang="en-US" altLang="ja-JP" dirty="0"/>
              <a:t>}</a:t>
            </a:r>
            <a:endParaRPr kumimoji="1" lang="ja-JP" altLang="en-US" dirty="0"/>
          </a:p>
        </p:txBody>
      </p:sp>
      <p:sp>
        <p:nvSpPr>
          <p:cNvPr id="8" name="テキスト ボックス 7"/>
          <p:cNvSpPr txBox="1"/>
          <p:nvPr/>
        </p:nvSpPr>
        <p:spPr>
          <a:xfrm>
            <a:off x="1097466" y="2204864"/>
            <a:ext cx="1236236" cy="923330"/>
          </a:xfrm>
          <a:prstGeom prst="rect">
            <a:avLst/>
          </a:prstGeom>
          <a:noFill/>
          <a:ln w="15875">
            <a:solidFill>
              <a:schemeClr val="tx1"/>
            </a:solidFill>
          </a:ln>
        </p:spPr>
        <p:txBody>
          <a:bodyPr wrap="none" rtlCol="0">
            <a:spAutoFit/>
          </a:bodyPr>
          <a:lstStyle/>
          <a:p>
            <a:r>
              <a:rPr kumimoji="1" lang="en-US" altLang="ja-JP" dirty="0" smtClean="0"/>
              <a:t>func12() {</a:t>
            </a:r>
          </a:p>
          <a:p>
            <a:r>
              <a:rPr lang="en-US" altLang="ja-JP" dirty="0" smtClean="0"/>
              <a:t>//</a:t>
            </a:r>
            <a:r>
              <a:rPr lang="ja-JP" altLang="en-US" dirty="0" smtClean="0"/>
              <a:t>社員更新</a:t>
            </a:r>
            <a:endParaRPr lang="en-US" altLang="ja-JP" dirty="0" smtClean="0"/>
          </a:p>
          <a:p>
            <a:r>
              <a:rPr kumimoji="1" lang="en-US" altLang="ja-JP" dirty="0"/>
              <a:t>}</a:t>
            </a:r>
            <a:endParaRPr kumimoji="1" lang="ja-JP" altLang="en-US" dirty="0"/>
          </a:p>
        </p:txBody>
      </p:sp>
      <p:sp>
        <p:nvSpPr>
          <p:cNvPr id="9" name="テキスト ボックス 8"/>
          <p:cNvSpPr txBox="1"/>
          <p:nvPr/>
        </p:nvSpPr>
        <p:spPr>
          <a:xfrm>
            <a:off x="2333702" y="3810707"/>
            <a:ext cx="1236236" cy="923330"/>
          </a:xfrm>
          <a:prstGeom prst="rect">
            <a:avLst/>
          </a:prstGeom>
          <a:noFill/>
          <a:ln w="15875">
            <a:solidFill>
              <a:schemeClr val="tx1"/>
            </a:solidFill>
          </a:ln>
        </p:spPr>
        <p:txBody>
          <a:bodyPr wrap="none" rtlCol="0">
            <a:spAutoFit/>
          </a:bodyPr>
          <a:lstStyle/>
          <a:p>
            <a:r>
              <a:rPr kumimoji="1" lang="en-US" altLang="ja-JP" dirty="0" smtClean="0"/>
              <a:t>func21() {</a:t>
            </a:r>
          </a:p>
          <a:p>
            <a:r>
              <a:rPr lang="en-US" altLang="ja-JP" dirty="0" smtClean="0"/>
              <a:t>//</a:t>
            </a:r>
            <a:r>
              <a:rPr lang="ja-JP" altLang="en-US" dirty="0" smtClean="0"/>
              <a:t>商品検索</a:t>
            </a:r>
            <a:endParaRPr lang="en-US" altLang="ja-JP" dirty="0" smtClean="0"/>
          </a:p>
          <a:p>
            <a:r>
              <a:rPr kumimoji="1" lang="en-US" altLang="ja-JP" dirty="0"/>
              <a:t>}</a:t>
            </a:r>
            <a:endParaRPr kumimoji="1" lang="ja-JP" altLang="en-US" dirty="0"/>
          </a:p>
        </p:txBody>
      </p:sp>
      <p:sp>
        <p:nvSpPr>
          <p:cNvPr id="10" name="テキスト ボックス 9"/>
          <p:cNvSpPr txBox="1"/>
          <p:nvPr/>
        </p:nvSpPr>
        <p:spPr>
          <a:xfrm>
            <a:off x="2549726" y="2669712"/>
            <a:ext cx="1236236" cy="923330"/>
          </a:xfrm>
          <a:prstGeom prst="rect">
            <a:avLst/>
          </a:prstGeom>
          <a:noFill/>
          <a:ln w="15875">
            <a:solidFill>
              <a:schemeClr val="tx1"/>
            </a:solidFill>
          </a:ln>
        </p:spPr>
        <p:txBody>
          <a:bodyPr wrap="none" rtlCol="0">
            <a:spAutoFit/>
          </a:bodyPr>
          <a:lstStyle/>
          <a:p>
            <a:r>
              <a:rPr kumimoji="1" lang="en-US" altLang="ja-JP" dirty="0" smtClean="0"/>
              <a:t>func22() {</a:t>
            </a:r>
          </a:p>
          <a:p>
            <a:r>
              <a:rPr lang="en-US" altLang="ja-JP" dirty="0" smtClean="0"/>
              <a:t>//</a:t>
            </a:r>
            <a:r>
              <a:rPr lang="ja-JP" altLang="en-US" dirty="0" smtClean="0"/>
              <a:t>商品更新</a:t>
            </a:r>
            <a:endParaRPr lang="en-US" altLang="ja-JP" dirty="0" smtClean="0"/>
          </a:p>
          <a:p>
            <a:r>
              <a:rPr kumimoji="1" lang="en-US" altLang="ja-JP" dirty="0"/>
              <a:t>}</a:t>
            </a:r>
            <a:endParaRPr kumimoji="1" lang="ja-JP" altLang="en-US" dirty="0"/>
          </a:p>
        </p:txBody>
      </p:sp>
      <p:sp>
        <p:nvSpPr>
          <p:cNvPr id="11" name="テキスト ボックス 10"/>
          <p:cNvSpPr txBox="1"/>
          <p:nvPr/>
        </p:nvSpPr>
        <p:spPr>
          <a:xfrm>
            <a:off x="997359" y="3356992"/>
            <a:ext cx="1236236" cy="923330"/>
          </a:xfrm>
          <a:prstGeom prst="rect">
            <a:avLst/>
          </a:prstGeom>
          <a:noFill/>
          <a:ln w="15875">
            <a:solidFill>
              <a:schemeClr val="tx1"/>
            </a:solidFill>
          </a:ln>
        </p:spPr>
        <p:txBody>
          <a:bodyPr wrap="none" rtlCol="0">
            <a:spAutoFit/>
          </a:bodyPr>
          <a:lstStyle/>
          <a:p>
            <a:r>
              <a:rPr kumimoji="1" lang="en-US" altLang="ja-JP" dirty="0" smtClean="0"/>
              <a:t>func13() {</a:t>
            </a:r>
          </a:p>
          <a:p>
            <a:r>
              <a:rPr lang="en-US" altLang="ja-JP" dirty="0" smtClean="0"/>
              <a:t>//</a:t>
            </a:r>
            <a:r>
              <a:rPr lang="ja-JP" altLang="en-US" dirty="0" smtClean="0"/>
              <a:t>社員削除</a:t>
            </a:r>
            <a:endParaRPr lang="en-US" altLang="ja-JP" dirty="0" smtClean="0"/>
          </a:p>
          <a:p>
            <a:r>
              <a:rPr kumimoji="1" lang="en-US" altLang="ja-JP" dirty="0"/>
              <a:t>}</a:t>
            </a:r>
            <a:endParaRPr kumimoji="1" lang="ja-JP" altLang="en-US" dirty="0"/>
          </a:p>
        </p:txBody>
      </p:sp>
      <p:sp>
        <p:nvSpPr>
          <p:cNvPr id="12" name="テキスト ボックス 11"/>
          <p:cNvSpPr txBox="1"/>
          <p:nvPr/>
        </p:nvSpPr>
        <p:spPr>
          <a:xfrm>
            <a:off x="925351" y="4725144"/>
            <a:ext cx="1236236" cy="923330"/>
          </a:xfrm>
          <a:prstGeom prst="rect">
            <a:avLst/>
          </a:prstGeom>
          <a:noFill/>
          <a:ln w="15875">
            <a:solidFill>
              <a:schemeClr val="tx1"/>
            </a:solidFill>
          </a:ln>
        </p:spPr>
        <p:txBody>
          <a:bodyPr wrap="none" rtlCol="0">
            <a:spAutoFit/>
          </a:bodyPr>
          <a:lstStyle/>
          <a:p>
            <a:r>
              <a:rPr kumimoji="1" lang="en-US" altLang="ja-JP" dirty="0" smtClean="0"/>
              <a:t>func33() {</a:t>
            </a:r>
          </a:p>
          <a:p>
            <a:r>
              <a:rPr lang="en-US" altLang="ja-JP" dirty="0" smtClean="0"/>
              <a:t>//</a:t>
            </a:r>
            <a:r>
              <a:rPr lang="ja-JP" altLang="en-US" dirty="0" smtClean="0"/>
              <a:t>顧客削除</a:t>
            </a:r>
            <a:endParaRPr lang="en-US" altLang="ja-JP" dirty="0" smtClean="0"/>
          </a:p>
          <a:p>
            <a:r>
              <a:rPr kumimoji="1" lang="en-US" altLang="ja-JP" dirty="0"/>
              <a:t>}</a:t>
            </a:r>
            <a:endParaRPr kumimoji="1" lang="ja-JP" altLang="en-US" dirty="0"/>
          </a:p>
        </p:txBody>
      </p:sp>
      <p:sp>
        <p:nvSpPr>
          <p:cNvPr id="13" name="テキスト ボックス 12"/>
          <p:cNvSpPr txBox="1"/>
          <p:nvPr/>
        </p:nvSpPr>
        <p:spPr>
          <a:xfrm>
            <a:off x="3978181" y="3645024"/>
            <a:ext cx="1236236" cy="923330"/>
          </a:xfrm>
          <a:prstGeom prst="rect">
            <a:avLst/>
          </a:prstGeom>
          <a:noFill/>
          <a:ln w="15875">
            <a:solidFill>
              <a:schemeClr val="tx1"/>
            </a:solidFill>
          </a:ln>
        </p:spPr>
        <p:txBody>
          <a:bodyPr wrap="none" rtlCol="0">
            <a:spAutoFit/>
          </a:bodyPr>
          <a:lstStyle/>
          <a:p>
            <a:r>
              <a:rPr kumimoji="1" lang="en-US" altLang="ja-JP" dirty="0" smtClean="0"/>
              <a:t>func32() {</a:t>
            </a:r>
          </a:p>
          <a:p>
            <a:r>
              <a:rPr lang="en-US" altLang="ja-JP" dirty="0" smtClean="0"/>
              <a:t>//</a:t>
            </a:r>
            <a:r>
              <a:rPr lang="ja-JP" altLang="en-US" dirty="0" smtClean="0"/>
              <a:t>顧客更新</a:t>
            </a:r>
            <a:endParaRPr lang="en-US" altLang="ja-JP" dirty="0" smtClean="0"/>
          </a:p>
          <a:p>
            <a:r>
              <a:rPr kumimoji="1" lang="en-US" altLang="ja-JP" dirty="0"/>
              <a:t>}</a:t>
            </a:r>
            <a:endParaRPr kumimoji="1" lang="ja-JP" altLang="en-US" dirty="0"/>
          </a:p>
        </p:txBody>
      </p:sp>
      <p:sp>
        <p:nvSpPr>
          <p:cNvPr id="14" name="テキスト ボックス 13"/>
          <p:cNvSpPr txBox="1"/>
          <p:nvPr/>
        </p:nvSpPr>
        <p:spPr>
          <a:xfrm>
            <a:off x="3689754" y="4725144"/>
            <a:ext cx="1236236" cy="923330"/>
          </a:xfrm>
          <a:prstGeom prst="rect">
            <a:avLst/>
          </a:prstGeom>
          <a:noFill/>
          <a:ln w="15875">
            <a:solidFill>
              <a:schemeClr val="tx1"/>
            </a:solidFill>
          </a:ln>
        </p:spPr>
        <p:txBody>
          <a:bodyPr wrap="none" rtlCol="0">
            <a:spAutoFit/>
          </a:bodyPr>
          <a:lstStyle/>
          <a:p>
            <a:r>
              <a:rPr kumimoji="1" lang="en-US" altLang="ja-JP" dirty="0" smtClean="0"/>
              <a:t>func23() {</a:t>
            </a:r>
          </a:p>
          <a:p>
            <a:r>
              <a:rPr lang="en-US" altLang="ja-JP" dirty="0" smtClean="0"/>
              <a:t>//</a:t>
            </a:r>
            <a:r>
              <a:rPr lang="ja-JP" altLang="en-US" dirty="0" smtClean="0"/>
              <a:t>商品削除</a:t>
            </a:r>
            <a:endParaRPr lang="en-US" altLang="ja-JP" dirty="0" smtClean="0"/>
          </a:p>
          <a:p>
            <a:r>
              <a:rPr kumimoji="1" lang="en-US" altLang="ja-JP" dirty="0"/>
              <a:t>}</a:t>
            </a:r>
            <a:endParaRPr kumimoji="1" lang="ja-JP" altLang="en-US" dirty="0"/>
          </a:p>
        </p:txBody>
      </p:sp>
      <p:sp>
        <p:nvSpPr>
          <p:cNvPr id="15" name="テキスト ボックス 14"/>
          <p:cNvSpPr txBox="1"/>
          <p:nvPr/>
        </p:nvSpPr>
        <p:spPr>
          <a:xfrm>
            <a:off x="2261694" y="4890827"/>
            <a:ext cx="1236236" cy="923330"/>
          </a:xfrm>
          <a:prstGeom prst="rect">
            <a:avLst/>
          </a:prstGeom>
          <a:noFill/>
          <a:ln w="15875">
            <a:solidFill>
              <a:schemeClr val="tx1"/>
            </a:solidFill>
          </a:ln>
        </p:spPr>
        <p:txBody>
          <a:bodyPr wrap="none" rtlCol="0">
            <a:spAutoFit/>
          </a:bodyPr>
          <a:lstStyle/>
          <a:p>
            <a:r>
              <a:rPr kumimoji="1" lang="en-US" altLang="ja-JP" dirty="0" smtClean="0"/>
              <a:t>func31() {</a:t>
            </a:r>
          </a:p>
          <a:p>
            <a:r>
              <a:rPr lang="en-US" altLang="ja-JP" dirty="0" smtClean="0"/>
              <a:t>//</a:t>
            </a:r>
            <a:r>
              <a:rPr lang="ja-JP" altLang="en-US" dirty="0" smtClean="0"/>
              <a:t>顧客検索</a:t>
            </a:r>
            <a:endParaRPr lang="en-US" altLang="ja-JP" dirty="0" smtClean="0"/>
          </a:p>
          <a:p>
            <a:r>
              <a:rPr kumimoji="1" lang="en-US" altLang="ja-JP" dirty="0"/>
              <a:t>}</a:t>
            </a:r>
            <a:endParaRPr kumimoji="1" lang="ja-JP" altLang="en-US" dirty="0"/>
          </a:p>
        </p:txBody>
      </p:sp>
      <p:sp>
        <p:nvSpPr>
          <p:cNvPr id="16" name="角丸四角形 15"/>
          <p:cNvSpPr/>
          <p:nvPr/>
        </p:nvSpPr>
        <p:spPr>
          <a:xfrm>
            <a:off x="533502" y="2060848"/>
            <a:ext cx="2736304" cy="2160240"/>
          </a:xfrm>
          <a:prstGeom prst="roundRect">
            <a:avLst/>
          </a:prstGeom>
          <a:noFill/>
          <a:ln w="19050">
            <a:solidFill>
              <a:srgbClr val="FF0000"/>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角丸四角形 16"/>
          <p:cNvSpPr/>
          <p:nvPr/>
        </p:nvSpPr>
        <p:spPr>
          <a:xfrm>
            <a:off x="3341814" y="2132856"/>
            <a:ext cx="2808312" cy="2232248"/>
          </a:xfrm>
          <a:prstGeom prst="roundRect">
            <a:avLst/>
          </a:prstGeom>
          <a:noFill/>
          <a:ln w="19050">
            <a:solidFill>
              <a:srgbClr val="FF0000"/>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角丸四角形 17"/>
          <p:cNvSpPr/>
          <p:nvPr/>
        </p:nvSpPr>
        <p:spPr>
          <a:xfrm>
            <a:off x="749526" y="4262124"/>
            <a:ext cx="2840121" cy="2232248"/>
          </a:xfrm>
          <a:prstGeom prst="roundRect">
            <a:avLst/>
          </a:prstGeom>
          <a:noFill/>
          <a:ln w="19050">
            <a:solidFill>
              <a:srgbClr val="FF0000"/>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6" name="グループ化 25"/>
          <p:cNvGrpSpPr/>
          <p:nvPr/>
        </p:nvGrpSpPr>
        <p:grpSpPr>
          <a:xfrm>
            <a:off x="6372200" y="2368044"/>
            <a:ext cx="2678938" cy="3280430"/>
            <a:chOff x="27696" y="2564904"/>
            <a:chExt cx="2678938" cy="3280430"/>
          </a:xfrm>
        </p:grpSpPr>
        <p:sp>
          <p:nvSpPr>
            <p:cNvPr id="19" name="テキスト ボックス 18"/>
            <p:cNvSpPr txBox="1"/>
            <p:nvPr/>
          </p:nvSpPr>
          <p:spPr>
            <a:xfrm>
              <a:off x="35496" y="2564904"/>
              <a:ext cx="2440092" cy="400110"/>
            </a:xfrm>
            <a:prstGeom prst="rect">
              <a:avLst/>
            </a:prstGeom>
            <a:noFill/>
          </p:spPr>
          <p:txBody>
            <a:bodyPr wrap="none" rtlCol="0">
              <a:spAutoFit/>
            </a:bodyPr>
            <a:lstStyle/>
            <a:p>
              <a:r>
                <a:rPr kumimoji="1" lang="en-US" altLang="ja-JP" sz="2000" dirty="0" smtClean="0"/>
                <a:t>func12()</a:t>
              </a:r>
              <a:r>
                <a:rPr lang="ja-JP" altLang="en-US" sz="2000" dirty="0"/>
                <a:t> </a:t>
              </a:r>
              <a:r>
                <a:rPr lang="ja-JP" altLang="en-US" sz="2000" dirty="0" smtClean="0"/>
                <a:t>のみを読解</a:t>
              </a:r>
              <a:endParaRPr kumimoji="1" lang="ja-JP" altLang="en-US" sz="2000" dirty="0"/>
            </a:p>
          </p:txBody>
        </p:sp>
        <p:sp>
          <p:nvSpPr>
            <p:cNvPr id="21" name="下矢印 20"/>
            <p:cNvSpPr/>
            <p:nvPr/>
          </p:nvSpPr>
          <p:spPr>
            <a:xfrm>
              <a:off x="755576" y="3026569"/>
              <a:ext cx="288032" cy="762471"/>
            </a:xfrm>
            <a:prstGeom prst="downArrow">
              <a:avLst/>
            </a:prstGeom>
            <a:no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p:cNvSpPr txBox="1"/>
            <p:nvPr/>
          </p:nvSpPr>
          <p:spPr>
            <a:xfrm>
              <a:off x="27696" y="3861048"/>
              <a:ext cx="2678938" cy="707886"/>
            </a:xfrm>
            <a:prstGeom prst="rect">
              <a:avLst/>
            </a:prstGeom>
            <a:noFill/>
          </p:spPr>
          <p:txBody>
            <a:bodyPr wrap="none" rtlCol="0">
              <a:spAutoFit/>
            </a:bodyPr>
            <a:lstStyle/>
            <a:p>
              <a:r>
                <a:rPr lang="en-US" altLang="ja-JP" sz="2000" dirty="0" smtClean="0"/>
                <a:t>func22() </a:t>
              </a:r>
              <a:r>
                <a:rPr lang="ja-JP" altLang="en-US" sz="2000" dirty="0" smtClean="0"/>
                <a:t>と </a:t>
              </a:r>
              <a:r>
                <a:rPr lang="en-US" altLang="ja-JP" sz="2000" dirty="0" smtClean="0"/>
                <a:t>func32() </a:t>
              </a:r>
              <a:r>
                <a:rPr lang="ja-JP" altLang="en-US" sz="2000" dirty="0" smtClean="0"/>
                <a:t>も</a:t>
              </a:r>
              <a:endParaRPr lang="en-US" altLang="ja-JP" sz="2000" dirty="0" smtClean="0"/>
            </a:p>
            <a:p>
              <a:r>
                <a:rPr kumimoji="1" lang="ja-JP" altLang="en-US" sz="2000" dirty="0"/>
                <a:t>ほぼ同じ動作である</a:t>
              </a:r>
            </a:p>
          </p:txBody>
        </p:sp>
        <p:sp>
          <p:nvSpPr>
            <p:cNvPr id="23" name="テキスト ボックス 22"/>
            <p:cNvSpPr txBox="1"/>
            <p:nvPr/>
          </p:nvSpPr>
          <p:spPr>
            <a:xfrm>
              <a:off x="1030154" y="3207749"/>
              <a:ext cx="1467068" cy="400110"/>
            </a:xfrm>
            <a:prstGeom prst="rect">
              <a:avLst/>
            </a:prstGeom>
            <a:noFill/>
          </p:spPr>
          <p:txBody>
            <a:bodyPr wrap="none" rtlCol="0">
              <a:spAutoFit/>
            </a:bodyPr>
            <a:lstStyle/>
            <a:p>
              <a:r>
                <a:rPr kumimoji="1" lang="ja-JP" altLang="en-US" sz="2000" dirty="0" smtClean="0"/>
                <a:t>知識の流用</a:t>
              </a:r>
              <a:endParaRPr kumimoji="1" lang="ja-JP" altLang="en-US" sz="2000" dirty="0"/>
            </a:p>
          </p:txBody>
        </p:sp>
        <p:sp>
          <p:nvSpPr>
            <p:cNvPr id="24" name="下矢印 23"/>
            <p:cNvSpPr/>
            <p:nvPr/>
          </p:nvSpPr>
          <p:spPr>
            <a:xfrm>
              <a:off x="755576" y="4642018"/>
              <a:ext cx="288032" cy="762471"/>
            </a:xfrm>
            <a:prstGeom prst="downArrow">
              <a:avLst/>
            </a:prstGeom>
            <a:no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p:cNvSpPr txBox="1"/>
            <p:nvPr/>
          </p:nvSpPr>
          <p:spPr>
            <a:xfrm>
              <a:off x="27696" y="5445224"/>
              <a:ext cx="2662908" cy="400110"/>
            </a:xfrm>
            <a:prstGeom prst="rect">
              <a:avLst/>
            </a:prstGeom>
            <a:noFill/>
          </p:spPr>
          <p:txBody>
            <a:bodyPr wrap="none" rtlCol="0">
              <a:spAutoFit/>
            </a:bodyPr>
            <a:lstStyle/>
            <a:p>
              <a:r>
                <a:rPr kumimoji="1" lang="ja-JP" altLang="en-US" sz="2000" dirty="0" smtClean="0"/>
                <a:t>システム理解の効率化</a:t>
              </a:r>
              <a:endParaRPr kumimoji="1" lang="ja-JP" altLang="en-US" sz="2000" dirty="0"/>
            </a:p>
          </p:txBody>
        </p:sp>
      </p:grpSp>
    </p:spTree>
    <p:extLst>
      <p:ext uri="{BB962C8B-B14F-4D97-AF65-F5344CB8AC3E}">
        <p14:creationId xmlns:p14="http://schemas.microsoft.com/office/powerpoint/2010/main" val="3749743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2.77778E-6 -3.7037E-6 L -0.05052 -0.00416 " pathEditMode="relative" rAng="0" ptsTypes="AA">
                                      <p:cBhvr>
                                        <p:cTn id="6" dur="2000" fill="hold"/>
                                        <p:tgtEl>
                                          <p:spTgt spid="8"/>
                                        </p:tgtEl>
                                        <p:attrNameLst>
                                          <p:attrName>ppt_x</p:attrName>
                                          <p:attrName>ppt_y</p:attrName>
                                        </p:attrNameLst>
                                      </p:cBhvr>
                                      <p:rCtr x="-2535" y="-208"/>
                                    </p:animMotion>
                                  </p:childTnLst>
                                </p:cTn>
                              </p:par>
                              <p:par>
                                <p:cTn id="7" presetID="42" presetClass="path" presetSubtype="0" accel="50000" decel="50000" fill="hold" grpId="0" nodeType="withEffect">
                                  <p:stCondLst>
                                    <p:cond delay="0"/>
                                  </p:stCondLst>
                                  <p:childTnLst>
                                    <p:animMotion origin="layout" path="M -1.38889E-6 2.22222E-6 L -0.20937 0.075 " pathEditMode="relative" rAng="0" ptsTypes="AA">
                                      <p:cBhvr>
                                        <p:cTn id="8" dur="2000" fill="hold"/>
                                        <p:tgtEl>
                                          <p:spTgt spid="10"/>
                                        </p:tgtEl>
                                        <p:attrNameLst>
                                          <p:attrName>ppt_x</p:attrName>
                                          <p:attrName>ppt_y</p:attrName>
                                        </p:attrNameLst>
                                      </p:cBhvr>
                                      <p:rCtr x="-10469" y="3750"/>
                                    </p:animMotion>
                                  </p:childTnLst>
                                </p:cTn>
                              </p:par>
                              <p:par>
                                <p:cTn id="9" presetID="42" presetClass="path" presetSubtype="0" accel="50000" decel="50000" fill="hold" grpId="0" nodeType="withEffect">
                                  <p:stCondLst>
                                    <p:cond delay="0"/>
                                  </p:stCondLst>
                                  <p:childTnLst>
                                    <p:animMotion origin="layout" path="M -1.38889E-6 4.07407E-6 L -0.22378 -0.15116 " pathEditMode="relative" rAng="0" ptsTypes="AA">
                                      <p:cBhvr>
                                        <p:cTn id="10" dur="2000" fill="hold"/>
                                        <p:tgtEl>
                                          <p:spTgt spid="13"/>
                                        </p:tgtEl>
                                        <p:attrNameLst>
                                          <p:attrName>ppt_x</p:attrName>
                                          <p:attrName>ppt_y</p:attrName>
                                        </p:attrNameLst>
                                      </p:cBhvr>
                                      <p:rCtr x="-11198" y="-7569"/>
                                    </p:animMotion>
                                  </p:childTnLst>
                                </p:cTn>
                              </p:par>
                              <p:par>
                                <p:cTn id="11" presetID="42" presetClass="path" presetSubtype="0" accel="50000" decel="50000" fill="hold" grpId="0" nodeType="withEffect">
                                  <p:stCondLst>
                                    <p:cond delay="0"/>
                                  </p:stCondLst>
                                  <p:childTnLst>
                                    <p:animMotion origin="layout" path="M -2.77778E-7 -2.22222E-6 L 0.12135 -0.07778 " pathEditMode="relative" rAng="0" ptsTypes="AA">
                                      <p:cBhvr>
                                        <p:cTn id="12" dur="2000" fill="hold"/>
                                        <p:tgtEl>
                                          <p:spTgt spid="9"/>
                                        </p:tgtEl>
                                        <p:attrNameLst>
                                          <p:attrName>ppt_x</p:attrName>
                                          <p:attrName>ppt_y</p:attrName>
                                        </p:attrNameLst>
                                      </p:cBhvr>
                                      <p:rCtr x="6059" y="-3889"/>
                                    </p:animMotion>
                                  </p:childTnLst>
                                </p:cTn>
                              </p:par>
                              <p:par>
                                <p:cTn id="13" presetID="42" presetClass="path" presetSubtype="0" accel="50000" decel="50000" fill="hold" grpId="0" nodeType="withEffect">
                                  <p:stCondLst>
                                    <p:cond delay="0"/>
                                  </p:stCondLst>
                                  <p:childTnLst>
                                    <p:animMotion origin="layout" path="M -4.16667E-6 -1.11111E-6 L 0.279 -0.23542 " pathEditMode="relative" rAng="0" ptsTypes="AA">
                                      <p:cBhvr>
                                        <p:cTn id="14" dur="2000" fill="hold"/>
                                        <p:tgtEl>
                                          <p:spTgt spid="15"/>
                                        </p:tgtEl>
                                        <p:attrNameLst>
                                          <p:attrName>ppt_x</p:attrName>
                                          <p:attrName>ppt_y</p:attrName>
                                        </p:attrNameLst>
                                      </p:cBhvr>
                                      <p:rCtr x="13941" y="-11782"/>
                                    </p:animMotion>
                                  </p:childTnLst>
                                </p:cTn>
                              </p:par>
                              <p:par>
                                <p:cTn id="15" presetID="42" presetClass="path" presetSubtype="0" accel="50000" decel="50000" fill="hold" grpId="0" nodeType="withEffect">
                                  <p:stCondLst>
                                    <p:cond delay="0"/>
                                  </p:stCondLst>
                                  <p:childTnLst>
                                    <p:animMotion origin="layout" path="M 2.77778E-6 -4.81481E-6 L -0.00018 0.11112 " pathEditMode="relative" rAng="0" ptsTypes="AA">
                                      <p:cBhvr>
                                        <p:cTn id="16" dur="2000" fill="hold"/>
                                        <p:tgtEl>
                                          <p:spTgt spid="12"/>
                                        </p:tgtEl>
                                        <p:attrNameLst>
                                          <p:attrName>ppt_x</p:attrName>
                                          <p:attrName>ppt_y</p:attrName>
                                        </p:attrNameLst>
                                      </p:cBhvr>
                                      <p:rCtr x="-17" y="5556"/>
                                    </p:animMotion>
                                  </p:childTnLst>
                                </p:cTn>
                              </p:par>
                              <p:par>
                                <p:cTn id="17" presetID="42" presetClass="path" presetSubtype="0" accel="50000" decel="50000" fill="hold" grpId="0" nodeType="withEffect">
                                  <p:stCondLst>
                                    <p:cond delay="0"/>
                                  </p:stCondLst>
                                  <p:childTnLst>
                                    <p:animMotion origin="layout" path="M 2.5E-6 2.22222E-6 L 0.08993 0.16366 " pathEditMode="relative" rAng="0" ptsTypes="AA">
                                      <p:cBhvr>
                                        <p:cTn id="18" dur="2000" fill="hold"/>
                                        <p:tgtEl>
                                          <p:spTgt spid="11"/>
                                        </p:tgtEl>
                                        <p:attrNameLst>
                                          <p:attrName>ppt_x</p:attrName>
                                          <p:attrName>ppt_y</p:attrName>
                                        </p:attrNameLst>
                                      </p:cBhvr>
                                      <p:rCtr x="4497" y="8171"/>
                                    </p:animMotion>
                                  </p:childTnLst>
                                </p:cTn>
                              </p:par>
                              <p:par>
                                <p:cTn id="19" presetID="42" presetClass="path" presetSubtype="0" accel="50000" decel="50000" fill="hold" grpId="0" nodeType="withEffect">
                                  <p:stCondLst>
                                    <p:cond delay="0"/>
                                  </p:stCondLst>
                                  <p:childTnLst>
                                    <p:animMotion origin="layout" path="M -4.16667E-6 -4.81481E-6 L -0.16076 0.11112 " pathEditMode="relative" rAng="0" ptsTypes="AA">
                                      <p:cBhvr>
                                        <p:cTn id="20" dur="2000" fill="hold"/>
                                        <p:tgtEl>
                                          <p:spTgt spid="14"/>
                                        </p:tgtEl>
                                        <p:attrNameLst>
                                          <p:attrName>ppt_x</p:attrName>
                                          <p:attrName>ppt_y</p:attrName>
                                        </p:attrNameLst>
                                      </p:cBhvr>
                                      <p:rCtr x="-8038" y="5556"/>
                                    </p:animMotion>
                                  </p:childTnLst>
                                </p:cTn>
                              </p:par>
                            </p:childTnLst>
                          </p:cTn>
                        </p:par>
                        <p:par>
                          <p:cTn id="21" fill="hold">
                            <p:stCondLst>
                              <p:cond delay="2000"/>
                            </p:stCondLst>
                            <p:childTnLst>
                              <p:par>
                                <p:cTn id="22" presetID="10" presetClass="entr" presetSubtype="0" fill="hold" grpId="0" nodeType="after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fade">
                                      <p:cBhvr>
                                        <p:cTn id="24" dur="500"/>
                                        <p:tgtEl>
                                          <p:spTgt spid="16"/>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fade">
                                      <p:cBhvr>
                                        <p:cTn id="27" dur="500"/>
                                        <p:tgtEl>
                                          <p:spTgt spid="17"/>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8"/>
                                        </p:tgtEl>
                                        <p:attrNameLst>
                                          <p:attrName>style.visibility</p:attrName>
                                        </p:attrNameLst>
                                      </p:cBhvr>
                                      <p:to>
                                        <p:strVal val="visible"/>
                                      </p:to>
                                    </p:set>
                                    <p:animEffect transition="in" filter="fade">
                                      <p:cBhvr>
                                        <p:cTn id="30" dur="500"/>
                                        <p:tgtEl>
                                          <p:spTgt spid="18"/>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26"/>
                                        </p:tgtEl>
                                        <p:attrNameLst>
                                          <p:attrName>style.visibility</p:attrName>
                                        </p:attrNameLst>
                                      </p:cBhvr>
                                      <p:to>
                                        <p:strVal val="visible"/>
                                      </p:to>
                                    </p:set>
                                    <p:animEffect transition="in" filter="fade">
                                      <p:cBhvr>
                                        <p:cTn id="35"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p:txBody>
          <a:bodyPr/>
          <a:lstStyle/>
          <a:p>
            <a:r>
              <a:rPr kumimoji="1" lang="ja-JP" altLang="en-US" dirty="0" smtClean="0"/>
              <a:t>既存研究との違い</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7</a:t>
            </a:fld>
            <a:endParaRPr lang="en-US" altLang="ja-JP">
              <a:solidFill>
                <a:srgbClr val="000000"/>
              </a:solidFill>
            </a:endParaRPr>
          </a:p>
        </p:txBody>
      </p:sp>
      <p:sp>
        <p:nvSpPr>
          <p:cNvPr id="8" name="円柱 7"/>
          <p:cNvSpPr/>
          <p:nvPr/>
        </p:nvSpPr>
        <p:spPr>
          <a:xfrm>
            <a:off x="7884368" y="2111634"/>
            <a:ext cx="1152128" cy="720080"/>
          </a:xfrm>
          <a:prstGeom prst="can">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kumimoji="1" lang="ja-JP" altLang="en-US" sz="2000" dirty="0" smtClean="0">
                <a:solidFill>
                  <a:schemeClr val="tx1"/>
                </a:solidFill>
              </a:rPr>
              <a:t>社員</a:t>
            </a:r>
            <a:r>
              <a:rPr kumimoji="1" lang="en-US" altLang="ja-JP" sz="2000" dirty="0" smtClean="0">
                <a:solidFill>
                  <a:schemeClr val="tx1"/>
                </a:solidFill>
              </a:rPr>
              <a:t>DB</a:t>
            </a:r>
            <a:endParaRPr kumimoji="1" lang="ja-JP" altLang="en-US" sz="2000" dirty="0">
              <a:solidFill>
                <a:schemeClr val="tx1"/>
              </a:solidFill>
            </a:endParaRPr>
          </a:p>
        </p:txBody>
      </p:sp>
      <p:sp>
        <p:nvSpPr>
          <p:cNvPr id="9" name="円柱 8"/>
          <p:cNvSpPr/>
          <p:nvPr/>
        </p:nvSpPr>
        <p:spPr>
          <a:xfrm>
            <a:off x="7884368" y="4691148"/>
            <a:ext cx="1152128" cy="720080"/>
          </a:xfrm>
          <a:prstGeom prst="can">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ja-JP" altLang="en-US" sz="2000" dirty="0">
                <a:solidFill>
                  <a:schemeClr val="tx1"/>
                </a:solidFill>
              </a:rPr>
              <a:t>商品</a:t>
            </a:r>
            <a:r>
              <a:rPr kumimoji="1" lang="en-US" altLang="ja-JP" sz="2000" dirty="0" smtClean="0">
                <a:solidFill>
                  <a:schemeClr val="tx1"/>
                </a:solidFill>
              </a:rPr>
              <a:t>DB</a:t>
            </a:r>
            <a:endParaRPr kumimoji="1" lang="ja-JP" altLang="en-US" sz="2000" dirty="0">
              <a:solidFill>
                <a:schemeClr val="tx1"/>
              </a:solidFill>
            </a:endParaRPr>
          </a:p>
        </p:txBody>
      </p:sp>
      <p:sp>
        <p:nvSpPr>
          <p:cNvPr id="10" name="テキスト ボックス 9"/>
          <p:cNvSpPr txBox="1"/>
          <p:nvPr/>
        </p:nvSpPr>
        <p:spPr>
          <a:xfrm>
            <a:off x="6084168" y="1556792"/>
            <a:ext cx="1236236" cy="923330"/>
          </a:xfrm>
          <a:prstGeom prst="rect">
            <a:avLst/>
          </a:prstGeom>
          <a:noFill/>
          <a:ln w="15875">
            <a:solidFill>
              <a:schemeClr val="tx1"/>
            </a:solidFill>
          </a:ln>
        </p:spPr>
        <p:txBody>
          <a:bodyPr wrap="none" rtlCol="0">
            <a:spAutoFit/>
          </a:bodyPr>
          <a:lstStyle/>
          <a:p>
            <a:r>
              <a:rPr kumimoji="1" lang="en-US" altLang="ja-JP" dirty="0" smtClean="0"/>
              <a:t>func11() {</a:t>
            </a:r>
          </a:p>
          <a:p>
            <a:r>
              <a:rPr lang="en-US" altLang="ja-JP" dirty="0" smtClean="0"/>
              <a:t>//</a:t>
            </a:r>
            <a:r>
              <a:rPr lang="ja-JP" altLang="en-US" dirty="0" smtClean="0"/>
              <a:t>社員検索</a:t>
            </a:r>
            <a:endParaRPr lang="en-US" altLang="ja-JP" dirty="0" smtClean="0"/>
          </a:p>
          <a:p>
            <a:r>
              <a:rPr kumimoji="1" lang="en-US" altLang="ja-JP" dirty="0"/>
              <a:t>}</a:t>
            </a:r>
            <a:endParaRPr kumimoji="1" lang="ja-JP" altLang="en-US" dirty="0"/>
          </a:p>
        </p:txBody>
      </p:sp>
      <p:sp>
        <p:nvSpPr>
          <p:cNvPr id="11" name="テキスト ボックス 10"/>
          <p:cNvSpPr txBox="1"/>
          <p:nvPr/>
        </p:nvSpPr>
        <p:spPr>
          <a:xfrm>
            <a:off x="6084168" y="2543682"/>
            <a:ext cx="1236236" cy="923330"/>
          </a:xfrm>
          <a:prstGeom prst="rect">
            <a:avLst/>
          </a:prstGeom>
          <a:noFill/>
          <a:ln w="15875">
            <a:solidFill>
              <a:schemeClr val="tx1"/>
            </a:solidFill>
          </a:ln>
        </p:spPr>
        <p:txBody>
          <a:bodyPr wrap="none" rtlCol="0">
            <a:spAutoFit/>
          </a:bodyPr>
          <a:lstStyle/>
          <a:p>
            <a:r>
              <a:rPr kumimoji="1" lang="en-US" altLang="ja-JP" dirty="0" smtClean="0"/>
              <a:t>func12() {</a:t>
            </a:r>
          </a:p>
          <a:p>
            <a:r>
              <a:rPr lang="en-US" altLang="ja-JP" dirty="0" smtClean="0"/>
              <a:t>//</a:t>
            </a:r>
            <a:r>
              <a:rPr lang="ja-JP" altLang="en-US" dirty="0" smtClean="0"/>
              <a:t>社員更新</a:t>
            </a:r>
            <a:endParaRPr lang="en-US" altLang="ja-JP" dirty="0" smtClean="0"/>
          </a:p>
          <a:p>
            <a:r>
              <a:rPr kumimoji="1" lang="en-US" altLang="ja-JP" dirty="0"/>
              <a:t>}</a:t>
            </a:r>
            <a:endParaRPr kumimoji="1" lang="ja-JP" altLang="en-US" dirty="0"/>
          </a:p>
        </p:txBody>
      </p:sp>
      <p:sp>
        <p:nvSpPr>
          <p:cNvPr id="12" name="テキスト ボックス 11"/>
          <p:cNvSpPr txBox="1"/>
          <p:nvPr/>
        </p:nvSpPr>
        <p:spPr>
          <a:xfrm>
            <a:off x="6084168" y="4127858"/>
            <a:ext cx="1236236" cy="923330"/>
          </a:xfrm>
          <a:prstGeom prst="rect">
            <a:avLst/>
          </a:prstGeom>
          <a:noFill/>
          <a:ln w="15875">
            <a:solidFill>
              <a:schemeClr val="tx1"/>
            </a:solidFill>
          </a:ln>
        </p:spPr>
        <p:txBody>
          <a:bodyPr wrap="none" rtlCol="0">
            <a:spAutoFit/>
          </a:bodyPr>
          <a:lstStyle/>
          <a:p>
            <a:r>
              <a:rPr kumimoji="1" lang="en-US" altLang="ja-JP" dirty="0" smtClean="0"/>
              <a:t>func21() {</a:t>
            </a:r>
          </a:p>
          <a:p>
            <a:r>
              <a:rPr lang="en-US" altLang="ja-JP" dirty="0" smtClean="0"/>
              <a:t>//</a:t>
            </a:r>
            <a:r>
              <a:rPr lang="ja-JP" altLang="en-US" dirty="0" smtClean="0"/>
              <a:t>商品検索</a:t>
            </a:r>
            <a:endParaRPr lang="en-US" altLang="ja-JP" dirty="0" smtClean="0"/>
          </a:p>
          <a:p>
            <a:r>
              <a:rPr kumimoji="1" lang="en-US" altLang="ja-JP" dirty="0"/>
              <a:t>}</a:t>
            </a:r>
            <a:endParaRPr kumimoji="1" lang="ja-JP" altLang="en-US" dirty="0"/>
          </a:p>
        </p:txBody>
      </p:sp>
      <p:sp>
        <p:nvSpPr>
          <p:cNvPr id="13" name="テキスト ボックス 12"/>
          <p:cNvSpPr txBox="1"/>
          <p:nvPr/>
        </p:nvSpPr>
        <p:spPr>
          <a:xfrm>
            <a:off x="6084168" y="5135970"/>
            <a:ext cx="1236236" cy="923330"/>
          </a:xfrm>
          <a:prstGeom prst="rect">
            <a:avLst/>
          </a:prstGeom>
          <a:noFill/>
          <a:ln w="15875">
            <a:solidFill>
              <a:schemeClr val="tx1"/>
            </a:solidFill>
          </a:ln>
        </p:spPr>
        <p:txBody>
          <a:bodyPr wrap="none" rtlCol="0">
            <a:spAutoFit/>
          </a:bodyPr>
          <a:lstStyle/>
          <a:p>
            <a:r>
              <a:rPr kumimoji="1" lang="en-US" altLang="ja-JP" dirty="0" smtClean="0"/>
              <a:t>func22() {</a:t>
            </a:r>
          </a:p>
          <a:p>
            <a:r>
              <a:rPr lang="en-US" altLang="ja-JP" dirty="0" smtClean="0"/>
              <a:t>//</a:t>
            </a:r>
            <a:r>
              <a:rPr lang="ja-JP" altLang="en-US" dirty="0" smtClean="0"/>
              <a:t>商品更新</a:t>
            </a:r>
            <a:endParaRPr lang="en-US" altLang="ja-JP" dirty="0" smtClean="0"/>
          </a:p>
          <a:p>
            <a:r>
              <a:rPr kumimoji="1" lang="en-US" altLang="ja-JP" dirty="0"/>
              <a:t>}</a:t>
            </a:r>
            <a:endParaRPr kumimoji="1" lang="ja-JP" altLang="en-US" dirty="0"/>
          </a:p>
        </p:txBody>
      </p:sp>
      <p:cxnSp>
        <p:nvCxnSpPr>
          <p:cNvPr id="15" name="直線矢印コネクタ 14"/>
          <p:cNvCxnSpPr>
            <a:stCxn id="10" idx="3"/>
            <a:endCxn id="8" idx="2"/>
          </p:cNvCxnSpPr>
          <p:nvPr/>
        </p:nvCxnSpPr>
        <p:spPr>
          <a:xfrm>
            <a:off x="7320404" y="2018457"/>
            <a:ext cx="563964" cy="45321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stCxn id="11" idx="3"/>
            <a:endCxn id="8" idx="2"/>
          </p:cNvCxnSpPr>
          <p:nvPr/>
        </p:nvCxnSpPr>
        <p:spPr>
          <a:xfrm flipV="1">
            <a:off x="7320404" y="2471674"/>
            <a:ext cx="563964" cy="53367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a:stCxn id="12" idx="3"/>
            <a:endCxn id="9" idx="2"/>
          </p:cNvCxnSpPr>
          <p:nvPr/>
        </p:nvCxnSpPr>
        <p:spPr>
          <a:xfrm>
            <a:off x="7320404" y="4589523"/>
            <a:ext cx="563964" cy="461665"/>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a:stCxn id="13" idx="3"/>
            <a:endCxn id="9" idx="2"/>
          </p:cNvCxnSpPr>
          <p:nvPr/>
        </p:nvCxnSpPr>
        <p:spPr>
          <a:xfrm flipV="1">
            <a:off x="7320404" y="5051188"/>
            <a:ext cx="563964" cy="54644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コンテンツ プレースホルダー 2"/>
          <p:cNvSpPr>
            <a:spLocks noGrp="1"/>
          </p:cNvSpPr>
          <p:nvPr>
            <p:ph idx="1"/>
          </p:nvPr>
        </p:nvSpPr>
        <p:spPr>
          <a:xfrm>
            <a:off x="467544" y="1268760"/>
            <a:ext cx="5112568" cy="5328592"/>
          </a:xfrm>
          <a:solidFill>
            <a:schemeClr val="bg1"/>
          </a:solidFill>
        </p:spPr>
        <p:txBody>
          <a:bodyPr/>
          <a:lstStyle/>
          <a:p>
            <a:r>
              <a:rPr kumimoji="1" lang="ja-JP" altLang="en-US" dirty="0" smtClean="0"/>
              <a:t>既存研究：データの類似性</a:t>
            </a:r>
            <a:endParaRPr kumimoji="1" lang="en-US" altLang="ja-JP" dirty="0" smtClean="0"/>
          </a:p>
          <a:p>
            <a:pPr lvl="1"/>
            <a:r>
              <a:rPr lang="ja-JP" altLang="en-US" dirty="0" smtClean="0"/>
              <a:t>プログラムの依存関係が有用</a:t>
            </a:r>
            <a:endParaRPr kumimoji="1" lang="en-US" altLang="ja-JP" dirty="0" smtClean="0"/>
          </a:p>
          <a:p>
            <a:pPr lvl="2"/>
            <a:r>
              <a:rPr kumimoji="1" lang="ja-JP" altLang="en-US" dirty="0" smtClean="0"/>
              <a:t>関数の呼び出し関係</a:t>
            </a:r>
            <a:endParaRPr kumimoji="1" lang="en-US" altLang="ja-JP" dirty="0" smtClean="0"/>
          </a:p>
          <a:p>
            <a:pPr lvl="2"/>
            <a:r>
              <a:rPr kumimoji="1" lang="ja-JP" altLang="en-US" dirty="0" smtClean="0"/>
              <a:t>変数の参照関係</a:t>
            </a:r>
            <a:endParaRPr kumimoji="1" lang="en-US" altLang="ja-JP" dirty="0" smtClean="0"/>
          </a:p>
          <a:p>
            <a:r>
              <a:rPr lang="ja-JP" altLang="en-US" dirty="0" smtClean="0"/>
              <a:t>本研究：動作の類似性</a:t>
            </a:r>
            <a:endParaRPr lang="en-US" altLang="ja-JP" dirty="0" smtClean="0"/>
          </a:p>
          <a:p>
            <a:pPr lvl="1"/>
            <a:r>
              <a:rPr kumimoji="1" lang="ja-JP" altLang="en-US" dirty="0" smtClean="0"/>
              <a:t>依存関係では分からない</a:t>
            </a:r>
            <a:endParaRPr kumimoji="1" lang="en-US" altLang="ja-JP" dirty="0" smtClean="0"/>
          </a:p>
          <a:p>
            <a:pPr lvl="1"/>
            <a:r>
              <a:rPr lang="ja-JP" altLang="en-US" dirty="0" smtClean="0"/>
              <a:t>近年の</a:t>
            </a:r>
            <a:r>
              <a:rPr lang="en-US" altLang="ja-JP" dirty="0" smtClean="0"/>
              <a:t>Java</a:t>
            </a:r>
            <a:r>
              <a:rPr lang="ja-JP" altLang="en-US" dirty="0" smtClean="0"/>
              <a:t>システムなどでは識別子が有用</a:t>
            </a:r>
            <a:endParaRPr lang="en-US" altLang="ja-JP" dirty="0" smtClean="0"/>
          </a:p>
          <a:p>
            <a:pPr lvl="2"/>
            <a:r>
              <a:rPr lang="en-US" altLang="ja-JP" dirty="0" err="1" smtClean="0"/>
              <a:t>searchProduct</a:t>
            </a:r>
            <a:r>
              <a:rPr lang="en-US" altLang="ja-JP" dirty="0" smtClean="0"/>
              <a:t>, </a:t>
            </a:r>
            <a:r>
              <a:rPr lang="en-US" altLang="ja-JP" dirty="0" err="1" smtClean="0"/>
              <a:t>updateProduct</a:t>
            </a:r>
            <a:endParaRPr lang="en-US" altLang="ja-JP" dirty="0" smtClean="0"/>
          </a:p>
          <a:p>
            <a:pPr lvl="1"/>
            <a:r>
              <a:rPr lang="ja-JP" altLang="en-US" dirty="0" smtClean="0">
                <a:solidFill>
                  <a:srgbClr val="FF0000"/>
                </a:solidFill>
              </a:rPr>
              <a:t>古いシステムでは識別子が意味を持たない</a:t>
            </a:r>
            <a:endParaRPr lang="en-US" altLang="ja-JP" dirty="0" smtClean="0">
              <a:solidFill>
                <a:srgbClr val="FF0000"/>
              </a:solidFill>
            </a:endParaRPr>
          </a:p>
          <a:p>
            <a:pPr lvl="2"/>
            <a:r>
              <a:rPr kumimoji="1" lang="en-US" altLang="ja-JP" dirty="0" smtClean="0"/>
              <a:t>func11, func21</a:t>
            </a:r>
            <a:endParaRPr kumimoji="1" lang="ja-JP" altLang="en-US" dirty="0"/>
          </a:p>
        </p:txBody>
      </p:sp>
      <p:sp>
        <p:nvSpPr>
          <p:cNvPr id="27" name="円弧 26"/>
          <p:cNvSpPr/>
          <p:nvPr/>
        </p:nvSpPr>
        <p:spPr>
          <a:xfrm>
            <a:off x="5694174" y="2924944"/>
            <a:ext cx="1008112" cy="2735395"/>
          </a:xfrm>
          <a:prstGeom prst="arc">
            <a:avLst>
              <a:gd name="adj1" fmla="val 5767695"/>
              <a:gd name="adj2" fmla="val 15761775"/>
            </a:avLst>
          </a:prstGeom>
          <a:ln w="19050">
            <a:solidFill>
              <a:schemeClr val="tx1"/>
            </a:solidFill>
            <a:prstDash val="sysDash"/>
            <a:headEnd type="arrow"/>
            <a:tailEnd type="arrow"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0" name="正方形/長方形 29"/>
          <p:cNvSpPr/>
          <p:nvPr/>
        </p:nvSpPr>
        <p:spPr>
          <a:xfrm>
            <a:off x="5220072" y="3009726"/>
            <a:ext cx="607859" cy="923330"/>
          </a:xfrm>
          <a:prstGeom prst="rect">
            <a:avLst/>
          </a:prstGeom>
          <a:noFill/>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altLang="ja-JP" sz="5400" b="1" cap="none" spc="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a:t>
            </a:r>
            <a:endParaRPr lang="ja-JP" altLang="en-US" sz="5400" b="1" cap="none" spc="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Tree>
    <p:extLst>
      <p:ext uri="{BB962C8B-B14F-4D97-AF65-F5344CB8AC3E}">
        <p14:creationId xmlns:p14="http://schemas.microsoft.com/office/powerpoint/2010/main" val="38169446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キーアイデア</a:t>
            </a:r>
            <a:endParaRPr kumimoji="1" lang="ja-JP" altLang="en-US" dirty="0"/>
          </a:p>
        </p:txBody>
      </p:sp>
      <p:sp>
        <p:nvSpPr>
          <p:cNvPr id="3" name="コンテンツ プレースホルダー 2"/>
          <p:cNvSpPr>
            <a:spLocks noGrp="1"/>
          </p:cNvSpPr>
          <p:nvPr>
            <p:ph idx="1"/>
          </p:nvPr>
        </p:nvSpPr>
        <p:spPr>
          <a:xfrm>
            <a:off x="467544" y="2420888"/>
            <a:ext cx="8229600" cy="2160240"/>
          </a:xfrm>
        </p:spPr>
        <p:txBody>
          <a:bodyPr/>
          <a:lstStyle/>
          <a:p>
            <a:pPr marL="0" indent="0">
              <a:buNone/>
            </a:pPr>
            <a:r>
              <a:rPr lang="ja-JP" altLang="en-US" dirty="0" smtClean="0"/>
              <a:t>着眼点：システムの機能は，</a:t>
            </a:r>
            <a:endParaRPr lang="en-US" altLang="ja-JP" dirty="0" smtClean="0"/>
          </a:p>
          <a:p>
            <a:pPr lvl="1"/>
            <a:r>
              <a:rPr kumimoji="1" lang="ja-JP" altLang="en-US" dirty="0" smtClean="0"/>
              <a:t>いくつかの外部アクセスを組み合わせ，</a:t>
            </a:r>
            <a:endParaRPr kumimoji="1" lang="en-US" altLang="ja-JP" dirty="0" smtClean="0"/>
          </a:p>
          <a:p>
            <a:pPr lvl="1"/>
            <a:r>
              <a:rPr lang="ja-JP" altLang="en-US" dirty="0"/>
              <a:t>それら</a:t>
            </a:r>
            <a:r>
              <a:rPr lang="ja-JP" altLang="en-US" dirty="0" smtClean="0"/>
              <a:t>の実行を条件分岐やループ文で制御する</a:t>
            </a:r>
            <a:endParaRPr lang="en-US" altLang="ja-JP" dirty="0"/>
          </a:p>
          <a:p>
            <a:pPr marL="0" indent="0">
              <a:buNone/>
            </a:pPr>
            <a:r>
              <a:rPr kumimoji="1" lang="ja-JP" altLang="en-US" dirty="0" smtClean="0"/>
              <a:t>　ことによって実現される</a:t>
            </a:r>
            <a:endParaRPr kumimoji="1" lang="en-US" altLang="ja-JP"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8</a:t>
            </a:fld>
            <a:endParaRPr lang="en-US" altLang="ja-JP" dirty="0">
              <a:solidFill>
                <a:srgbClr val="000000"/>
              </a:solidFill>
            </a:endParaRPr>
          </a:p>
        </p:txBody>
      </p:sp>
      <p:sp>
        <p:nvSpPr>
          <p:cNvPr id="5" name="テキスト プレースホルダー 4"/>
          <p:cNvSpPr>
            <a:spLocks noGrp="1"/>
          </p:cNvSpPr>
          <p:nvPr>
            <p:ph type="body" sz="quarter" idx="13"/>
          </p:nvPr>
        </p:nvSpPr>
        <p:spPr/>
        <p:txBody>
          <a:bodyPr/>
          <a:lstStyle/>
          <a:p>
            <a:r>
              <a:rPr kumimoji="1" lang="en-US" altLang="ja-JP" dirty="0" smtClean="0"/>
              <a:t>SQL</a:t>
            </a:r>
            <a:r>
              <a:rPr kumimoji="1" lang="ja-JP" altLang="en-US" dirty="0" smtClean="0"/>
              <a:t>文とシステムの操作画面に対する入出力処理</a:t>
            </a:r>
            <a:r>
              <a:rPr lang="ja-JP" altLang="en-US" dirty="0" smtClean="0"/>
              <a:t>（外部アクセス）</a:t>
            </a:r>
            <a:r>
              <a:rPr kumimoji="1" lang="ja-JP" altLang="en-US" dirty="0" smtClean="0"/>
              <a:t>によって，関数を特徴づける</a:t>
            </a:r>
            <a:endParaRPr kumimoji="1" lang="ja-JP" altLang="en-US" dirty="0"/>
          </a:p>
        </p:txBody>
      </p:sp>
      <p:sp>
        <p:nvSpPr>
          <p:cNvPr id="11" name="テキスト ボックス 10"/>
          <p:cNvSpPr txBox="1"/>
          <p:nvPr/>
        </p:nvSpPr>
        <p:spPr>
          <a:xfrm>
            <a:off x="395536" y="4581128"/>
            <a:ext cx="3632726" cy="1631216"/>
          </a:xfrm>
          <a:prstGeom prst="rect">
            <a:avLst/>
          </a:prstGeom>
          <a:noFill/>
          <a:ln w="15875">
            <a:solidFill>
              <a:schemeClr val="tx1"/>
            </a:solidFill>
          </a:ln>
        </p:spPr>
        <p:txBody>
          <a:bodyPr wrap="none" rtlCol="0">
            <a:spAutoFit/>
          </a:bodyPr>
          <a:lstStyle/>
          <a:p>
            <a:r>
              <a:rPr kumimoji="1" lang="en-US" altLang="ja-JP" sz="2000" dirty="0" smtClean="0"/>
              <a:t>void function1() {</a:t>
            </a:r>
          </a:p>
          <a:p>
            <a:r>
              <a:rPr lang="en-US" altLang="ja-JP" sz="2000" dirty="0"/>
              <a:t> </a:t>
            </a:r>
            <a:r>
              <a:rPr lang="en-US" altLang="ja-JP" sz="2000" dirty="0" smtClean="0"/>
              <a:t>  …</a:t>
            </a:r>
            <a:endParaRPr kumimoji="1" lang="en-US" altLang="ja-JP" sz="2000" dirty="0" smtClean="0"/>
          </a:p>
          <a:p>
            <a:r>
              <a:rPr lang="en-US" altLang="ja-JP" sz="2000" dirty="0"/>
              <a:t> </a:t>
            </a:r>
            <a:r>
              <a:rPr lang="en-US" altLang="ja-JP" sz="2000" dirty="0" smtClean="0"/>
              <a:t> // </a:t>
            </a:r>
            <a:r>
              <a:rPr lang="ja-JP" altLang="en-US" sz="2000" dirty="0" smtClean="0"/>
              <a:t>指定されたデータを削除する</a:t>
            </a:r>
            <a:endParaRPr lang="en-US" altLang="ja-JP" sz="2000" dirty="0" smtClean="0"/>
          </a:p>
          <a:p>
            <a:r>
              <a:rPr lang="en-US" altLang="ja-JP" sz="2000" dirty="0"/>
              <a:t> </a:t>
            </a:r>
            <a:r>
              <a:rPr lang="en-US" altLang="ja-JP" sz="2000" dirty="0" smtClean="0"/>
              <a:t>  …</a:t>
            </a:r>
          </a:p>
          <a:p>
            <a:r>
              <a:rPr kumimoji="1" lang="en-US" altLang="ja-JP" sz="2000" dirty="0"/>
              <a:t>}</a:t>
            </a:r>
            <a:endParaRPr kumimoji="1" lang="ja-JP" altLang="en-US" sz="2000" dirty="0"/>
          </a:p>
        </p:txBody>
      </p:sp>
      <p:sp>
        <p:nvSpPr>
          <p:cNvPr id="12" name="右矢印 11"/>
          <p:cNvSpPr/>
          <p:nvPr/>
        </p:nvSpPr>
        <p:spPr>
          <a:xfrm>
            <a:off x="4283968" y="4899030"/>
            <a:ext cx="2088232" cy="576064"/>
          </a:xfrm>
          <a:prstGeom prst="rightArrow">
            <a:avLst/>
          </a:prstGeom>
          <a:no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6620372" y="4581128"/>
            <a:ext cx="1552028" cy="1938992"/>
          </a:xfrm>
          <a:prstGeom prst="rect">
            <a:avLst/>
          </a:prstGeom>
          <a:noFill/>
          <a:ln w="15875">
            <a:solidFill>
              <a:schemeClr val="tx1"/>
            </a:solidFill>
          </a:ln>
        </p:spPr>
        <p:txBody>
          <a:bodyPr wrap="none" rtlCol="0">
            <a:spAutoFit/>
          </a:bodyPr>
          <a:lstStyle/>
          <a:p>
            <a:r>
              <a:rPr lang="en-US" altLang="ja-JP" sz="2400" dirty="0" smtClean="0"/>
              <a:t>READ</a:t>
            </a:r>
          </a:p>
          <a:p>
            <a:r>
              <a:rPr lang="en-US" altLang="ja-JP" sz="2400" dirty="0" smtClean="0"/>
              <a:t>SELECT</a:t>
            </a:r>
          </a:p>
          <a:p>
            <a:r>
              <a:rPr lang="en-US" altLang="ja-JP" sz="2400" dirty="0" smtClean="0"/>
              <a:t>if () {</a:t>
            </a:r>
          </a:p>
          <a:p>
            <a:r>
              <a:rPr lang="en-US" altLang="ja-JP" sz="2400" dirty="0"/>
              <a:t> </a:t>
            </a:r>
            <a:r>
              <a:rPr lang="en-US" altLang="ja-JP" sz="2400" dirty="0" smtClean="0"/>
              <a:t> DELETE</a:t>
            </a:r>
          </a:p>
          <a:p>
            <a:r>
              <a:rPr lang="en-US" altLang="ja-JP" sz="2400" dirty="0"/>
              <a:t>}</a:t>
            </a:r>
            <a:endParaRPr lang="en-US" altLang="ja-JP" sz="2400" dirty="0" smtClean="0"/>
          </a:p>
        </p:txBody>
      </p:sp>
      <p:sp>
        <p:nvSpPr>
          <p:cNvPr id="14" name="テキスト ボックス 13"/>
          <p:cNvSpPr txBox="1"/>
          <p:nvPr/>
        </p:nvSpPr>
        <p:spPr>
          <a:xfrm>
            <a:off x="4207825" y="5469031"/>
            <a:ext cx="2121093" cy="1200329"/>
          </a:xfrm>
          <a:prstGeom prst="rect">
            <a:avLst/>
          </a:prstGeom>
          <a:noFill/>
        </p:spPr>
        <p:txBody>
          <a:bodyPr wrap="none" rtlCol="0">
            <a:spAutoFit/>
          </a:bodyPr>
          <a:lstStyle/>
          <a:p>
            <a:r>
              <a:rPr kumimoji="1" lang="ja-JP" altLang="en-US" sz="2400" dirty="0" smtClean="0"/>
              <a:t>外部アクセスと</a:t>
            </a:r>
            <a:endParaRPr kumimoji="1" lang="en-US" altLang="ja-JP" sz="2400" dirty="0" smtClean="0"/>
          </a:p>
          <a:p>
            <a:r>
              <a:rPr kumimoji="1" lang="ja-JP" altLang="en-US" sz="2400" dirty="0" smtClean="0"/>
              <a:t>制御文を特徴</a:t>
            </a:r>
            <a:endParaRPr kumimoji="1" lang="en-US" altLang="ja-JP" sz="2400" dirty="0" smtClean="0"/>
          </a:p>
          <a:p>
            <a:r>
              <a:rPr kumimoji="1" lang="ja-JP" altLang="en-US" sz="2400" dirty="0" smtClean="0"/>
              <a:t>として抽出</a:t>
            </a:r>
            <a:endParaRPr kumimoji="1" lang="ja-JP" altLang="en-US" sz="2400" dirty="0"/>
          </a:p>
        </p:txBody>
      </p:sp>
    </p:spTree>
    <p:extLst>
      <p:ext uri="{BB962C8B-B14F-4D97-AF65-F5344CB8AC3E}">
        <p14:creationId xmlns:p14="http://schemas.microsoft.com/office/powerpoint/2010/main" val="17155148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提案手法</a:t>
            </a:r>
            <a:r>
              <a:rPr kumimoji="1" lang="ja-JP" altLang="en-US" dirty="0" smtClean="0"/>
              <a:t>の手順</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9</a:t>
            </a:fld>
            <a:endParaRPr lang="en-US" altLang="ja-JP">
              <a:solidFill>
                <a:srgbClr val="000000"/>
              </a:solidFill>
            </a:endParaRPr>
          </a:p>
        </p:txBody>
      </p:sp>
      <p:sp>
        <p:nvSpPr>
          <p:cNvPr id="43" name="コンテンツ プレースホルダー 2"/>
          <p:cNvSpPr txBox="1">
            <a:spLocks/>
          </p:cNvSpPr>
          <p:nvPr/>
        </p:nvSpPr>
        <p:spPr bwMode="auto">
          <a:xfrm>
            <a:off x="1291241" y="5157192"/>
            <a:ext cx="6575241" cy="1440160"/>
          </a:xfrm>
          <a:prstGeom prst="rect">
            <a:avLst/>
          </a:prstGeom>
          <a:solidFill>
            <a:srgbClr val="FFFF99"/>
          </a:solidFill>
          <a:ln>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marL="0" indent="0">
              <a:buFont typeface="Wingdings" pitchFamily="2" charset="2"/>
              <a:buNone/>
            </a:pPr>
            <a:r>
              <a:rPr lang="en-US" altLang="ja-JP" sz="2800" kern="0" dirty="0" smtClean="0">
                <a:latin typeface="+mn-ea"/>
              </a:rPr>
              <a:t>Step 1</a:t>
            </a:r>
            <a:r>
              <a:rPr lang="ja-JP" altLang="en-US" sz="2800" kern="0" dirty="0" smtClean="0">
                <a:latin typeface="+mn-ea"/>
              </a:rPr>
              <a:t>：外部アクセスと制御文の抽出</a:t>
            </a:r>
            <a:endParaRPr lang="en-US" altLang="ja-JP" sz="2800" kern="0" dirty="0" smtClean="0">
              <a:latin typeface="+mn-ea"/>
            </a:endParaRPr>
          </a:p>
          <a:p>
            <a:pPr marL="0" indent="0">
              <a:buFont typeface="Wingdings" pitchFamily="2" charset="2"/>
              <a:buNone/>
            </a:pPr>
            <a:r>
              <a:rPr lang="en-US" altLang="ja-JP" sz="2800" kern="0" dirty="0" smtClean="0">
                <a:latin typeface="+mn-ea"/>
              </a:rPr>
              <a:t>Step 2</a:t>
            </a:r>
            <a:r>
              <a:rPr lang="ja-JP" altLang="en-US" sz="2800" kern="0" dirty="0" smtClean="0">
                <a:latin typeface="+mn-ea"/>
              </a:rPr>
              <a:t>：関数間の類似度の計算</a:t>
            </a:r>
            <a:endParaRPr lang="en-US" altLang="ja-JP" sz="2800" kern="0" dirty="0" smtClean="0">
              <a:latin typeface="+mn-ea"/>
            </a:endParaRPr>
          </a:p>
          <a:p>
            <a:pPr marL="0" indent="0">
              <a:buFont typeface="Wingdings" pitchFamily="2" charset="2"/>
              <a:buNone/>
            </a:pPr>
            <a:r>
              <a:rPr lang="en-US" altLang="ja-JP" sz="2800" kern="0" dirty="0" smtClean="0">
                <a:latin typeface="+mn-ea"/>
              </a:rPr>
              <a:t>Step 3</a:t>
            </a:r>
            <a:r>
              <a:rPr lang="ja-JP" altLang="en-US" sz="2800" kern="0" dirty="0" smtClean="0">
                <a:latin typeface="+mn-ea"/>
              </a:rPr>
              <a:t>：クラスタリングアルゴリズムの適用</a:t>
            </a:r>
          </a:p>
        </p:txBody>
      </p:sp>
      <p:cxnSp>
        <p:nvCxnSpPr>
          <p:cNvPr id="59" name="直線コネクタ 58"/>
          <p:cNvCxnSpPr/>
          <p:nvPr/>
        </p:nvCxnSpPr>
        <p:spPr>
          <a:xfrm>
            <a:off x="4758299" y="2225999"/>
            <a:ext cx="492457"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直線コネクタ 63"/>
          <p:cNvCxnSpPr/>
          <p:nvPr/>
        </p:nvCxnSpPr>
        <p:spPr>
          <a:xfrm>
            <a:off x="4496880" y="2422147"/>
            <a:ext cx="3593" cy="77296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直線コネクタ 69"/>
          <p:cNvCxnSpPr/>
          <p:nvPr/>
        </p:nvCxnSpPr>
        <p:spPr>
          <a:xfrm>
            <a:off x="5508583" y="2422147"/>
            <a:ext cx="1" cy="75597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直線コネクタ 70"/>
          <p:cNvCxnSpPr/>
          <p:nvPr/>
        </p:nvCxnSpPr>
        <p:spPr>
          <a:xfrm flipV="1">
            <a:off x="4758298" y="3383746"/>
            <a:ext cx="492457" cy="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直線コネクタ 77"/>
          <p:cNvCxnSpPr/>
          <p:nvPr/>
        </p:nvCxnSpPr>
        <p:spPr>
          <a:xfrm>
            <a:off x="4500473" y="2422147"/>
            <a:ext cx="1008110" cy="75597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直線コネクタ 81"/>
          <p:cNvCxnSpPr/>
          <p:nvPr/>
        </p:nvCxnSpPr>
        <p:spPr>
          <a:xfrm flipH="1">
            <a:off x="4496881" y="2422147"/>
            <a:ext cx="969899" cy="75597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84" name="テキスト ボックス 83"/>
          <p:cNvSpPr txBox="1"/>
          <p:nvPr/>
        </p:nvSpPr>
        <p:spPr>
          <a:xfrm>
            <a:off x="4734260" y="1809134"/>
            <a:ext cx="540533" cy="400110"/>
          </a:xfrm>
          <a:prstGeom prst="rect">
            <a:avLst/>
          </a:prstGeom>
          <a:noFill/>
        </p:spPr>
        <p:txBody>
          <a:bodyPr wrap="none" rtlCol="0">
            <a:spAutoFit/>
          </a:bodyPr>
          <a:lstStyle/>
          <a:p>
            <a:r>
              <a:rPr kumimoji="1" lang="en-US" altLang="ja-JP" sz="2000" dirty="0" smtClean="0"/>
              <a:t>0.7</a:t>
            </a:r>
            <a:endParaRPr kumimoji="1" lang="ja-JP" altLang="en-US" sz="2000" dirty="0"/>
          </a:p>
        </p:txBody>
      </p:sp>
      <p:sp>
        <p:nvSpPr>
          <p:cNvPr id="85" name="テキスト ボックス 84"/>
          <p:cNvSpPr txBox="1"/>
          <p:nvPr/>
        </p:nvSpPr>
        <p:spPr>
          <a:xfrm>
            <a:off x="4734260" y="3362785"/>
            <a:ext cx="540533" cy="400110"/>
          </a:xfrm>
          <a:prstGeom prst="rect">
            <a:avLst/>
          </a:prstGeom>
          <a:noFill/>
        </p:spPr>
        <p:txBody>
          <a:bodyPr wrap="none" rtlCol="0">
            <a:spAutoFit/>
          </a:bodyPr>
          <a:lstStyle/>
          <a:p>
            <a:r>
              <a:rPr kumimoji="1" lang="en-US" altLang="ja-JP" sz="2000" dirty="0" smtClean="0"/>
              <a:t>0.5</a:t>
            </a:r>
            <a:endParaRPr kumimoji="1" lang="ja-JP" altLang="en-US" sz="2000" dirty="0"/>
          </a:p>
        </p:txBody>
      </p:sp>
      <p:sp>
        <p:nvSpPr>
          <p:cNvPr id="86" name="テキスト ボックス 85"/>
          <p:cNvSpPr txBox="1"/>
          <p:nvPr/>
        </p:nvSpPr>
        <p:spPr>
          <a:xfrm>
            <a:off x="3988407" y="2604817"/>
            <a:ext cx="508473" cy="400110"/>
          </a:xfrm>
          <a:prstGeom prst="rect">
            <a:avLst/>
          </a:prstGeom>
          <a:noFill/>
        </p:spPr>
        <p:txBody>
          <a:bodyPr wrap="none" rtlCol="0">
            <a:spAutoFit/>
          </a:bodyPr>
          <a:lstStyle/>
          <a:p>
            <a:r>
              <a:rPr kumimoji="1" lang="en-US" altLang="ja-JP" sz="2000" dirty="0" smtClean="0"/>
              <a:t>0.2</a:t>
            </a:r>
            <a:endParaRPr kumimoji="1" lang="ja-JP" altLang="en-US" sz="2000" dirty="0"/>
          </a:p>
        </p:txBody>
      </p:sp>
      <p:sp>
        <p:nvSpPr>
          <p:cNvPr id="87" name="テキスト ボックス 86"/>
          <p:cNvSpPr txBox="1"/>
          <p:nvPr/>
        </p:nvSpPr>
        <p:spPr>
          <a:xfrm>
            <a:off x="5466780" y="2604817"/>
            <a:ext cx="508473" cy="400110"/>
          </a:xfrm>
          <a:prstGeom prst="rect">
            <a:avLst/>
          </a:prstGeom>
          <a:noFill/>
        </p:spPr>
        <p:txBody>
          <a:bodyPr wrap="none" rtlCol="0">
            <a:spAutoFit/>
          </a:bodyPr>
          <a:lstStyle/>
          <a:p>
            <a:r>
              <a:rPr kumimoji="1" lang="en-US" altLang="ja-JP" sz="2000" dirty="0" smtClean="0"/>
              <a:t>0.2</a:t>
            </a:r>
            <a:endParaRPr kumimoji="1" lang="ja-JP" altLang="en-US" sz="2000" dirty="0"/>
          </a:p>
        </p:txBody>
      </p:sp>
      <p:sp>
        <p:nvSpPr>
          <p:cNvPr id="88" name="テキスト ボックス 87"/>
          <p:cNvSpPr txBox="1"/>
          <p:nvPr/>
        </p:nvSpPr>
        <p:spPr>
          <a:xfrm>
            <a:off x="4692456" y="2294571"/>
            <a:ext cx="540533" cy="400110"/>
          </a:xfrm>
          <a:prstGeom prst="rect">
            <a:avLst/>
          </a:prstGeom>
          <a:noFill/>
        </p:spPr>
        <p:txBody>
          <a:bodyPr wrap="none" rtlCol="0">
            <a:spAutoFit/>
          </a:bodyPr>
          <a:lstStyle/>
          <a:p>
            <a:r>
              <a:rPr kumimoji="1" lang="en-US" altLang="ja-JP" sz="2000" dirty="0" smtClean="0"/>
              <a:t>0.0</a:t>
            </a:r>
            <a:endParaRPr kumimoji="1" lang="ja-JP" altLang="en-US" sz="2000" dirty="0"/>
          </a:p>
        </p:txBody>
      </p:sp>
      <p:sp>
        <p:nvSpPr>
          <p:cNvPr id="89" name="テキスト ボックス 88"/>
          <p:cNvSpPr txBox="1"/>
          <p:nvPr/>
        </p:nvSpPr>
        <p:spPr>
          <a:xfrm>
            <a:off x="4668904" y="2914465"/>
            <a:ext cx="540533" cy="400110"/>
          </a:xfrm>
          <a:prstGeom prst="rect">
            <a:avLst/>
          </a:prstGeom>
          <a:noFill/>
        </p:spPr>
        <p:txBody>
          <a:bodyPr wrap="none" rtlCol="0">
            <a:spAutoFit/>
          </a:bodyPr>
          <a:lstStyle/>
          <a:p>
            <a:r>
              <a:rPr kumimoji="1" lang="en-US" altLang="ja-JP" sz="2000" dirty="0" smtClean="0"/>
              <a:t>0.1</a:t>
            </a:r>
            <a:endParaRPr kumimoji="1" lang="ja-JP" altLang="en-US" sz="2000" dirty="0"/>
          </a:p>
        </p:txBody>
      </p:sp>
      <p:sp>
        <p:nvSpPr>
          <p:cNvPr id="107" name="円/楕円 106"/>
          <p:cNvSpPr/>
          <p:nvPr/>
        </p:nvSpPr>
        <p:spPr>
          <a:xfrm>
            <a:off x="6732240" y="1716846"/>
            <a:ext cx="2411760" cy="984795"/>
          </a:xfrm>
          <a:prstGeom prst="ellipse">
            <a:avLst/>
          </a:prstGeom>
          <a:noFill/>
          <a:ln>
            <a:solidFill>
              <a:srgbClr val="FF0000"/>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 name="右矢印 109"/>
          <p:cNvSpPr/>
          <p:nvPr/>
        </p:nvSpPr>
        <p:spPr>
          <a:xfrm>
            <a:off x="3059832" y="2463265"/>
            <a:ext cx="1000308" cy="686427"/>
          </a:xfrm>
          <a:prstGeom prst="rightArrow">
            <a:avLst/>
          </a:prstGeom>
          <a:solidFill>
            <a:srgbClr val="FFFF99"/>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Step2</a:t>
            </a:r>
            <a:endParaRPr kumimoji="1" lang="ja-JP" altLang="en-US" dirty="0">
              <a:solidFill>
                <a:schemeClr val="tx1"/>
              </a:solidFill>
            </a:endParaRPr>
          </a:p>
        </p:txBody>
      </p:sp>
      <p:pic>
        <p:nvPicPr>
          <p:cNvPr id="111" name="Picture 4" descr="http://images.clipartlogo.com/files/images/42/428874/paper-document-text-front-clip-art_f.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753" y="2237481"/>
            <a:ext cx="515655" cy="700953"/>
          </a:xfrm>
          <a:prstGeom prst="rect">
            <a:avLst/>
          </a:prstGeom>
          <a:noFill/>
          <a:extLst>
            <a:ext uri="{909E8E84-426E-40DD-AFC4-6F175D3DCCD1}">
              <a14:hiddenFill xmlns:a14="http://schemas.microsoft.com/office/drawing/2010/main">
                <a:solidFill>
                  <a:srgbClr val="FFFFFF"/>
                </a:solidFill>
              </a14:hiddenFill>
            </a:ext>
          </a:extLst>
        </p:spPr>
      </p:pic>
      <p:pic>
        <p:nvPicPr>
          <p:cNvPr id="113" name="Picture 4" descr="http://images.clipartlogo.com/files/images/42/428874/paper-document-text-front-clip-art_f.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3153" y="2389881"/>
            <a:ext cx="515655" cy="700953"/>
          </a:xfrm>
          <a:prstGeom prst="rect">
            <a:avLst/>
          </a:prstGeom>
          <a:noFill/>
          <a:extLst>
            <a:ext uri="{909E8E84-426E-40DD-AFC4-6F175D3DCCD1}">
              <a14:hiddenFill xmlns:a14="http://schemas.microsoft.com/office/drawing/2010/main">
                <a:solidFill>
                  <a:srgbClr val="FFFFFF"/>
                </a:solidFill>
              </a14:hiddenFill>
            </a:ext>
          </a:extLst>
        </p:spPr>
      </p:pic>
      <p:pic>
        <p:nvPicPr>
          <p:cNvPr id="114" name="Picture 4" descr="http://images.clipartlogo.com/files/images/42/428874/paper-document-text-front-clip-art_f.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5553" y="2542281"/>
            <a:ext cx="515655" cy="700953"/>
          </a:xfrm>
          <a:prstGeom prst="rect">
            <a:avLst/>
          </a:prstGeom>
          <a:noFill/>
          <a:extLst>
            <a:ext uri="{909E8E84-426E-40DD-AFC4-6F175D3DCCD1}">
              <a14:hiddenFill xmlns:a14="http://schemas.microsoft.com/office/drawing/2010/main">
                <a:solidFill>
                  <a:srgbClr val="FFFFFF"/>
                </a:solidFill>
              </a14:hiddenFill>
            </a:ext>
          </a:extLst>
        </p:spPr>
      </p:pic>
      <p:pic>
        <p:nvPicPr>
          <p:cNvPr id="115" name="Picture 4" descr="http://images.clipartlogo.com/files/images/42/428874/paper-document-text-front-clip-art_f.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7953" y="2694681"/>
            <a:ext cx="515655" cy="700953"/>
          </a:xfrm>
          <a:prstGeom prst="rect">
            <a:avLst/>
          </a:prstGeom>
          <a:noFill/>
          <a:extLst>
            <a:ext uri="{909E8E84-426E-40DD-AFC4-6F175D3DCCD1}">
              <a14:hiddenFill xmlns:a14="http://schemas.microsoft.com/office/drawing/2010/main">
                <a:solidFill>
                  <a:srgbClr val="FFFFFF"/>
                </a:solidFill>
              </a14:hiddenFill>
            </a:ext>
          </a:extLst>
        </p:spPr>
      </p:pic>
      <p:sp>
        <p:nvSpPr>
          <p:cNvPr id="116" name="テキスト ボックス 115"/>
          <p:cNvSpPr txBox="1"/>
          <p:nvPr/>
        </p:nvSpPr>
        <p:spPr>
          <a:xfrm>
            <a:off x="0" y="3460938"/>
            <a:ext cx="1502334" cy="400110"/>
          </a:xfrm>
          <a:prstGeom prst="rect">
            <a:avLst/>
          </a:prstGeom>
          <a:noFill/>
        </p:spPr>
        <p:txBody>
          <a:bodyPr wrap="none" rtlCol="0">
            <a:spAutoFit/>
          </a:bodyPr>
          <a:lstStyle/>
          <a:p>
            <a:r>
              <a:rPr kumimoji="1" lang="ja-JP" altLang="en-US" sz="2000" dirty="0" smtClean="0"/>
              <a:t>ソースコード</a:t>
            </a:r>
            <a:endParaRPr kumimoji="1" lang="ja-JP" altLang="en-US" sz="2000" dirty="0"/>
          </a:p>
        </p:txBody>
      </p:sp>
      <p:sp>
        <p:nvSpPr>
          <p:cNvPr id="117" name="テキスト ボックス 116"/>
          <p:cNvSpPr txBox="1"/>
          <p:nvPr/>
        </p:nvSpPr>
        <p:spPr>
          <a:xfrm>
            <a:off x="2003341" y="3258850"/>
            <a:ext cx="1231940" cy="1754326"/>
          </a:xfrm>
          <a:prstGeom prst="rect">
            <a:avLst/>
          </a:prstGeom>
          <a:noFill/>
          <a:ln w="15875">
            <a:solidFill>
              <a:schemeClr val="tx1"/>
            </a:solidFill>
          </a:ln>
        </p:spPr>
        <p:txBody>
          <a:bodyPr wrap="none" rtlCol="0">
            <a:spAutoFit/>
          </a:bodyPr>
          <a:lstStyle/>
          <a:p>
            <a:r>
              <a:rPr lang="en-US" altLang="ja-JP" dirty="0" smtClean="0"/>
              <a:t>SELECT</a:t>
            </a:r>
          </a:p>
          <a:p>
            <a:r>
              <a:rPr kumimoji="1" lang="en-US" altLang="ja-JP" dirty="0" smtClean="0"/>
              <a:t>if () {</a:t>
            </a:r>
          </a:p>
          <a:p>
            <a:r>
              <a:rPr lang="en-US" altLang="ja-JP" dirty="0"/>
              <a:t> </a:t>
            </a:r>
            <a:r>
              <a:rPr lang="en-US" altLang="ja-JP" dirty="0" smtClean="0"/>
              <a:t> INSERT</a:t>
            </a:r>
          </a:p>
          <a:p>
            <a:r>
              <a:rPr kumimoji="1" lang="en-US" altLang="ja-JP" dirty="0" smtClean="0"/>
              <a:t>} else {</a:t>
            </a:r>
          </a:p>
          <a:p>
            <a:r>
              <a:rPr lang="en-US" altLang="ja-JP" dirty="0"/>
              <a:t> </a:t>
            </a:r>
            <a:r>
              <a:rPr lang="en-US" altLang="ja-JP" dirty="0" smtClean="0"/>
              <a:t> UPDATE</a:t>
            </a:r>
          </a:p>
          <a:p>
            <a:r>
              <a:rPr kumimoji="1" lang="en-US" altLang="ja-JP" dirty="0"/>
              <a:t>}</a:t>
            </a:r>
            <a:endParaRPr kumimoji="1" lang="ja-JP" altLang="en-US" dirty="0"/>
          </a:p>
        </p:txBody>
      </p:sp>
      <p:sp>
        <p:nvSpPr>
          <p:cNvPr id="118" name="テキスト ボックス 117"/>
          <p:cNvSpPr txBox="1"/>
          <p:nvPr/>
        </p:nvSpPr>
        <p:spPr>
          <a:xfrm>
            <a:off x="1907704" y="2897713"/>
            <a:ext cx="825867" cy="369332"/>
          </a:xfrm>
          <a:prstGeom prst="rect">
            <a:avLst/>
          </a:prstGeom>
          <a:noFill/>
        </p:spPr>
        <p:txBody>
          <a:bodyPr wrap="none" rtlCol="0">
            <a:spAutoFit/>
          </a:bodyPr>
          <a:lstStyle/>
          <a:p>
            <a:r>
              <a:rPr lang="en-US" altLang="ja-JP" dirty="0" smtClean="0"/>
              <a:t>Func2</a:t>
            </a:r>
            <a:endParaRPr kumimoji="1" lang="ja-JP" altLang="en-US" dirty="0"/>
          </a:p>
        </p:txBody>
      </p:sp>
      <p:sp>
        <p:nvSpPr>
          <p:cNvPr id="119" name="テキスト ボックス 118"/>
          <p:cNvSpPr txBox="1"/>
          <p:nvPr/>
        </p:nvSpPr>
        <p:spPr>
          <a:xfrm>
            <a:off x="2031367" y="1639388"/>
            <a:ext cx="1082348" cy="923330"/>
          </a:xfrm>
          <a:prstGeom prst="rect">
            <a:avLst/>
          </a:prstGeom>
          <a:noFill/>
          <a:ln w="15875">
            <a:solidFill>
              <a:schemeClr val="tx1"/>
            </a:solidFill>
          </a:ln>
        </p:spPr>
        <p:txBody>
          <a:bodyPr wrap="none" rtlCol="0">
            <a:spAutoFit/>
          </a:bodyPr>
          <a:lstStyle/>
          <a:p>
            <a:r>
              <a:rPr kumimoji="1" lang="en-US" altLang="ja-JP" dirty="0" smtClean="0"/>
              <a:t>READ</a:t>
            </a:r>
          </a:p>
          <a:p>
            <a:r>
              <a:rPr lang="en-US" altLang="ja-JP" dirty="0" smtClean="0"/>
              <a:t>SELECT</a:t>
            </a:r>
          </a:p>
          <a:p>
            <a:r>
              <a:rPr kumimoji="1" lang="en-US" altLang="ja-JP" dirty="0" smtClean="0"/>
              <a:t>WRITE</a:t>
            </a:r>
            <a:endParaRPr kumimoji="1" lang="ja-JP" altLang="en-US" dirty="0"/>
          </a:p>
        </p:txBody>
      </p:sp>
      <p:sp>
        <p:nvSpPr>
          <p:cNvPr id="120" name="テキスト ボックス 119"/>
          <p:cNvSpPr txBox="1"/>
          <p:nvPr/>
        </p:nvSpPr>
        <p:spPr>
          <a:xfrm>
            <a:off x="1935730" y="1278251"/>
            <a:ext cx="825867" cy="369332"/>
          </a:xfrm>
          <a:prstGeom prst="rect">
            <a:avLst/>
          </a:prstGeom>
          <a:noFill/>
        </p:spPr>
        <p:txBody>
          <a:bodyPr wrap="none" rtlCol="0">
            <a:spAutoFit/>
          </a:bodyPr>
          <a:lstStyle/>
          <a:p>
            <a:r>
              <a:rPr lang="en-US" altLang="ja-JP" dirty="0" smtClean="0"/>
              <a:t>Func1</a:t>
            </a:r>
            <a:endParaRPr kumimoji="1" lang="ja-JP" altLang="en-US" dirty="0"/>
          </a:p>
        </p:txBody>
      </p:sp>
      <p:sp>
        <p:nvSpPr>
          <p:cNvPr id="121" name="右矢印 120"/>
          <p:cNvSpPr/>
          <p:nvPr/>
        </p:nvSpPr>
        <p:spPr>
          <a:xfrm>
            <a:off x="6012160" y="2463265"/>
            <a:ext cx="1000308" cy="686427"/>
          </a:xfrm>
          <a:prstGeom prst="rightArrow">
            <a:avLst/>
          </a:prstGeom>
          <a:solidFill>
            <a:srgbClr val="FFFF99"/>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Step3</a:t>
            </a:r>
            <a:endParaRPr kumimoji="1" lang="ja-JP" altLang="en-US" dirty="0">
              <a:solidFill>
                <a:schemeClr val="tx1"/>
              </a:solidFill>
            </a:endParaRPr>
          </a:p>
        </p:txBody>
      </p:sp>
      <p:sp>
        <p:nvSpPr>
          <p:cNvPr id="122" name="右矢印 121"/>
          <p:cNvSpPr/>
          <p:nvPr/>
        </p:nvSpPr>
        <p:spPr>
          <a:xfrm>
            <a:off x="1123642" y="2461658"/>
            <a:ext cx="1000308" cy="686427"/>
          </a:xfrm>
          <a:prstGeom prst="rightArrow">
            <a:avLst/>
          </a:prstGeom>
          <a:solidFill>
            <a:srgbClr val="FFFF99"/>
          </a:solidFill>
          <a:ln>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Step1</a:t>
            </a:r>
            <a:endParaRPr kumimoji="1" lang="ja-JP" altLang="en-US" dirty="0">
              <a:solidFill>
                <a:schemeClr val="tx1"/>
              </a:solidFill>
            </a:endParaRPr>
          </a:p>
        </p:txBody>
      </p:sp>
      <p:sp>
        <p:nvSpPr>
          <p:cNvPr id="124" name="テキスト ボックス 123"/>
          <p:cNvSpPr txBox="1"/>
          <p:nvPr/>
        </p:nvSpPr>
        <p:spPr>
          <a:xfrm>
            <a:off x="3937521" y="3195115"/>
            <a:ext cx="825867" cy="369332"/>
          </a:xfrm>
          <a:prstGeom prst="rect">
            <a:avLst/>
          </a:prstGeom>
          <a:noFill/>
          <a:ln w="15875">
            <a:solidFill>
              <a:schemeClr val="tx1"/>
            </a:solidFill>
          </a:ln>
        </p:spPr>
        <p:txBody>
          <a:bodyPr wrap="none" rtlCol="0">
            <a:spAutoFit/>
          </a:bodyPr>
          <a:lstStyle/>
          <a:p>
            <a:r>
              <a:rPr lang="en-US" altLang="ja-JP" dirty="0" smtClean="0"/>
              <a:t>Func3</a:t>
            </a:r>
            <a:endParaRPr kumimoji="1" lang="ja-JP" altLang="en-US" dirty="0"/>
          </a:p>
        </p:txBody>
      </p:sp>
      <p:sp>
        <p:nvSpPr>
          <p:cNvPr id="126" name="テキスト ボックス 125"/>
          <p:cNvSpPr txBox="1"/>
          <p:nvPr/>
        </p:nvSpPr>
        <p:spPr>
          <a:xfrm>
            <a:off x="3931654" y="2052815"/>
            <a:ext cx="825867" cy="369332"/>
          </a:xfrm>
          <a:prstGeom prst="rect">
            <a:avLst/>
          </a:prstGeom>
          <a:noFill/>
          <a:ln w="15875">
            <a:solidFill>
              <a:schemeClr val="tx1"/>
            </a:solidFill>
          </a:ln>
        </p:spPr>
        <p:txBody>
          <a:bodyPr wrap="none" rtlCol="0">
            <a:spAutoFit/>
          </a:bodyPr>
          <a:lstStyle/>
          <a:p>
            <a:r>
              <a:rPr lang="en-US" altLang="ja-JP" dirty="0" smtClean="0"/>
              <a:t>Func1</a:t>
            </a:r>
            <a:endParaRPr kumimoji="1" lang="ja-JP" altLang="en-US" dirty="0"/>
          </a:p>
        </p:txBody>
      </p:sp>
      <p:sp>
        <p:nvSpPr>
          <p:cNvPr id="127" name="テキスト ボックス 126"/>
          <p:cNvSpPr txBox="1"/>
          <p:nvPr/>
        </p:nvSpPr>
        <p:spPr>
          <a:xfrm>
            <a:off x="5256869" y="2041333"/>
            <a:ext cx="825867" cy="369332"/>
          </a:xfrm>
          <a:prstGeom prst="rect">
            <a:avLst/>
          </a:prstGeom>
          <a:noFill/>
          <a:ln w="15875">
            <a:solidFill>
              <a:schemeClr val="tx1"/>
            </a:solidFill>
          </a:ln>
        </p:spPr>
        <p:txBody>
          <a:bodyPr wrap="none" rtlCol="0">
            <a:spAutoFit/>
          </a:bodyPr>
          <a:lstStyle/>
          <a:p>
            <a:r>
              <a:rPr lang="en-US" altLang="ja-JP" dirty="0" smtClean="0"/>
              <a:t>Func2</a:t>
            </a:r>
            <a:endParaRPr kumimoji="1" lang="ja-JP" altLang="en-US" dirty="0"/>
          </a:p>
        </p:txBody>
      </p:sp>
      <p:sp>
        <p:nvSpPr>
          <p:cNvPr id="128" name="テキスト ボックス 127"/>
          <p:cNvSpPr txBox="1"/>
          <p:nvPr/>
        </p:nvSpPr>
        <p:spPr>
          <a:xfrm>
            <a:off x="5250755" y="3178119"/>
            <a:ext cx="825867" cy="369332"/>
          </a:xfrm>
          <a:prstGeom prst="rect">
            <a:avLst/>
          </a:prstGeom>
          <a:noFill/>
          <a:ln w="15875">
            <a:solidFill>
              <a:schemeClr val="tx1"/>
            </a:solidFill>
          </a:ln>
        </p:spPr>
        <p:txBody>
          <a:bodyPr wrap="none" rtlCol="0">
            <a:spAutoFit/>
          </a:bodyPr>
          <a:lstStyle/>
          <a:p>
            <a:r>
              <a:rPr lang="en-US" altLang="ja-JP" dirty="0" smtClean="0"/>
              <a:t>Func4</a:t>
            </a:r>
            <a:endParaRPr kumimoji="1" lang="ja-JP" altLang="en-US" dirty="0"/>
          </a:p>
        </p:txBody>
      </p:sp>
      <p:grpSp>
        <p:nvGrpSpPr>
          <p:cNvPr id="159" name="グループ化 158"/>
          <p:cNvGrpSpPr/>
          <p:nvPr/>
        </p:nvGrpSpPr>
        <p:grpSpPr>
          <a:xfrm>
            <a:off x="6885414" y="1809134"/>
            <a:ext cx="2151082" cy="1953761"/>
            <a:chOff x="6955511" y="1809134"/>
            <a:chExt cx="2151082" cy="1953761"/>
          </a:xfrm>
        </p:grpSpPr>
        <p:cxnSp>
          <p:nvCxnSpPr>
            <p:cNvPr id="143" name="直線コネクタ 142"/>
            <p:cNvCxnSpPr/>
            <p:nvPr/>
          </p:nvCxnSpPr>
          <p:spPr>
            <a:xfrm>
              <a:off x="7782156" y="2225999"/>
              <a:ext cx="492457"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4" name="直線コネクタ 143"/>
            <p:cNvCxnSpPr/>
            <p:nvPr/>
          </p:nvCxnSpPr>
          <p:spPr>
            <a:xfrm>
              <a:off x="7520737" y="2422147"/>
              <a:ext cx="3593" cy="77296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5" name="直線コネクタ 144"/>
            <p:cNvCxnSpPr/>
            <p:nvPr/>
          </p:nvCxnSpPr>
          <p:spPr>
            <a:xfrm>
              <a:off x="8532440" y="2422147"/>
              <a:ext cx="1" cy="75597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6" name="直線コネクタ 145"/>
            <p:cNvCxnSpPr/>
            <p:nvPr/>
          </p:nvCxnSpPr>
          <p:spPr>
            <a:xfrm flipV="1">
              <a:off x="7782155" y="3383746"/>
              <a:ext cx="492457" cy="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7" name="直線コネクタ 146"/>
            <p:cNvCxnSpPr/>
            <p:nvPr/>
          </p:nvCxnSpPr>
          <p:spPr>
            <a:xfrm>
              <a:off x="7524330" y="2422147"/>
              <a:ext cx="1008110" cy="75597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8" name="直線コネクタ 147"/>
            <p:cNvCxnSpPr/>
            <p:nvPr/>
          </p:nvCxnSpPr>
          <p:spPr>
            <a:xfrm flipH="1">
              <a:off x="7520738" y="2422147"/>
              <a:ext cx="969899" cy="75597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49" name="テキスト ボックス 148"/>
            <p:cNvSpPr txBox="1"/>
            <p:nvPr/>
          </p:nvSpPr>
          <p:spPr>
            <a:xfrm>
              <a:off x="7758117" y="1809134"/>
              <a:ext cx="540533" cy="400110"/>
            </a:xfrm>
            <a:prstGeom prst="rect">
              <a:avLst/>
            </a:prstGeom>
            <a:noFill/>
          </p:spPr>
          <p:txBody>
            <a:bodyPr wrap="none" rtlCol="0">
              <a:spAutoFit/>
            </a:bodyPr>
            <a:lstStyle/>
            <a:p>
              <a:r>
                <a:rPr kumimoji="1" lang="en-US" altLang="ja-JP" sz="2000" dirty="0" smtClean="0"/>
                <a:t>0.7</a:t>
              </a:r>
              <a:endParaRPr kumimoji="1" lang="ja-JP" altLang="en-US" sz="2000" dirty="0"/>
            </a:p>
          </p:txBody>
        </p:sp>
        <p:sp>
          <p:nvSpPr>
            <p:cNvPr id="150" name="テキスト ボックス 149"/>
            <p:cNvSpPr txBox="1"/>
            <p:nvPr/>
          </p:nvSpPr>
          <p:spPr>
            <a:xfrm>
              <a:off x="7758117" y="3362785"/>
              <a:ext cx="540533" cy="400110"/>
            </a:xfrm>
            <a:prstGeom prst="rect">
              <a:avLst/>
            </a:prstGeom>
            <a:noFill/>
          </p:spPr>
          <p:txBody>
            <a:bodyPr wrap="none" rtlCol="0">
              <a:spAutoFit/>
            </a:bodyPr>
            <a:lstStyle/>
            <a:p>
              <a:r>
                <a:rPr kumimoji="1" lang="en-US" altLang="ja-JP" sz="2000" dirty="0" smtClean="0"/>
                <a:t>0.5</a:t>
              </a:r>
              <a:endParaRPr kumimoji="1" lang="ja-JP" altLang="en-US" sz="2000" dirty="0"/>
            </a:p>
          </p:txBody>
        </p:sp>
        <p:sp>
          <p:nvSpPr>
            <p:cNvPr id="151" name="テキスト ボックス 150"/>
            <p:cNvSpPr txBox="1"/>
            <p:nvPr/>
          </p:nvSpPr>
          <p:spPr>
            <a:xfrm>
              <a:off x="7012264" y="2604817"/>
              <a:ext cx="508473" cy="400110"/>
            </a:xfrm>
            <a:prstGeom prst="rect">
              <a:avLst/>
            </a:prstGeom>
            <a:noFill/>
          </p:spPr>
          <p:txBody>
            <a:bodyPr wrap="none" rtlCol="0">
              <a:spAutoFit/>
            </a:bodyPr>
            <a:lstStyle/>
            <a:p>
              <a:r>
                <a:rPr kumimoji="1" lang="en-US" altLang="ja-JP" sz="2000" dirty="0" smtClean="0"/>
                <a:t>0.2</a:t>
              </a:r>
              <a:endParaRPr kumimoji="1" lang="ja-JP" altLang="en-US" sz="2000" dirty="0"/>
            </a:p>
          </p:txBody>
        </p:sp>
        <p:sp>
          <p:nvSpPr>
            <p:cNvPr id="152" name="テキスト ボックス 151"/>
            <p:cNvSpPr txBox="1"/>
            <p:nvPr/>
          </p:nvSpPr>
          <p:spPr>
            <a:xfrm>
              <a:off x="8490637" y="2604817"/>
              <a:ext cx="508473" cy="400110"/>
            </a:xfrm>
            <a:prstGeom prst="rect">
              <a:avLst/>
            </a:prstGeom>
            <a:noFill/>
          </p:spPr>
          <p:txBody>
            <a:bodyPr wrap="none" rtlCol="0">
              <a:spAutoFit/>
            </a:bodyPr>
            <a:lstStyle/>
            <a:p>
              <a:r>
                <a:rPr kumimoji="1" lang="en-US" altLang="ja-JP" sz="2000" dirty="0" smtClean="0"/>
                <a:t>0.2</a:t>
              </a:r>
              <a:endParaRPr kumimoji="1" lang="ja-JP" altLang="en-US" sz="2000" dirty="0"/>
            </a:p>
          </p:txBody>
        </p:sp>
        <p:sp>
          <p:nvSpPr>
            <p:cNvPr id="153" name="テキスト ボックス 152"/>
            <p:cNvSpPr txBox="1"/>
            <p:nvPr/>
          </p:nvSpPr>
          <p:spPr>
            <a:xfrm>
              <a:off x="7716313" y="2294571"/>
              <a:ext cx="540533" cy="400110"/>
            </a:xfrm>
            <a:prstGeom prst="rect">
              <a:avLst/>
            </a:prstGeom>
            <a:noFill/>
          </p:spPr>
          <p:txBody>
            <a:bodyPr wrap="none" rtlCol="0">
              <a:spAutoFit/>
            </a:bodyPr>
            <a:lstStyle/>
            <a:p>
              <a:r>
                <a:rPr kumimoji="1" lang="en-US" altLang="ja-JP" sz="2000" dirty="0" smtClean="0"/>
                <a:t>0.0</a:t>
              </a:r>
              <a:endParaRPr kumimoji="1" lang="ja-JP" altLang="en-US" sz="2000" dirty="0"/>
            </a:p>
          </p:txBody>
        </p:sp>
        <p:sp>
          <p:nvSpPr>
            <p:cNvPr id="154" name="テキスト ボックス 153"/>
            <p:cNvSpPr txBox="1"/>
            <p:nvPr/>
          </p:nvSpPr>
          <p:spPr>
            <a:xfrm>
              <a:off x="7692761" y="2914465"/>
              <a:ext cx="540533" cy="400110"/>
            </a:xfrm>
            <a:prstGeom prst="rect">
              <a:avLst/>
            </a:prstGeom>
            <a:noFill/>
          </p:spPr>
          <p:txBody>
            <a:bodyPr wrap="none" rtlCol="0">
              <a:spAutoFit/>
            </a:bodyPr>
            <a:lstStyle/>
            <a:p>
              <a:r>
                <a:rPr kumimoji="1" lang="en-US" altLang="ja-JP" sz="2000" dirty="0" smtClean="0"/>
                <a:t>0.1</a:t>
              </a:r>
              <a:endParaRPr kumimoji="1" lang="ja-JP" altLang="en-US" sz="2000" dirty="0"/>
            </a:p>
          </p:txBody>
        </p:sp>
        <p:sp>
          <p:nvSpPr>
            <p:cNvPr id="155" name="テキスト ボックス 154"/>
            <p:cNvSpPr txBox="1"/>
            <p:nvPr/>
          </p:nvSpPr>
          <p:spPr>
            <a:xfrm>
              <a:off x="6961378" y="3195115"/>
              <a:ext cx="825867" cy="369332"/>
            </a:xfrm>
            <a:prstGeom prst="rect">
              <a:avLst/>
            </a:prstGeom>
            <a:noFill/>
            <a:ln w="15875">
              <a:solidFill>
                <a:schemeClr val="tx1"/>
              </a:solidFill>
            </a:ln>
          </p:spPr>
          <p:txBody>
            <a:bodyPr wrap="none" rtlCol="0">
              <a:spAutoFit/>
            </a:bodyPr>
            <a:lstStyle/>
            <a:p>
              <a:r>
                <a:rPr lang="en-US" altLang="ja-JP" dirty="0" smtClean="0"/>
                <a:t>Func3</a:t>
              </a:r>
              <a:endParaRPr kumimoji="1" lang="ja-JP" altLang="en-US" dirty="0"/>
            </a:p>
          </p:txBody>
        </p:sp>
        <p:sp>
          <p:nvSpPr>
            <p:cNvPr id="156" name="テキスト ボックス 155"/>
            <p:cNvSpPr txBox="1"/>
            <p:nvPr/>
          </p:nvSpPr>
          <p:spPr>
            <a:xfrm>
              <a:off x="6955511" y="2052815"/>
              <a:ext cx="825867" cy="369332"/>
            </a:xfrm>
            <a:prstGeom prst="rect">
              <a:avLst/>
            </a:prstGeom>
            <a:noFill/>
            <a:ln w="15875">
              <a:solidFill>
                <a:schemeClr val="tx1"/>
              </a:solidFill>
            </a:ln>
          </p:spPr>
          <p:txBody>
            <a:bodyPr wrap="none" rtlCol="0">
              <a:spAutoFit/>
            </a:bodyPr>
            <a:lstStyle/>
            <a:p>
              <a:r>
                <a:rPr lang="en-US" altLang="ja-JP" dirty="0" smtClean="0"/>
                <a:t>Func1</a:t>
              </a:r>
              <a:endParaRPr kumimoji="1" lang="ja-JP" altLang="en-US" dirty="0"/>
            </a:p>
          </p:txBody>
        </p:sp>
        <p:sp>
          <p:nvSpPr>
            <p:cNvPr id="157" name="テキスト ボックス 156"/>
            <p:cNvSpPr txBox="1"/>
            <p:nvPr/>
          </p:nvSpPr>
          <p:spPr>
            <a:xfrm>
              <a:off x="8280726" y="2041333"/>
              <a:ext cx="825867" cy="369332"/>
            </a:xfrm>
            <a:prstGeom prst="rect">
              <a:avLst/>
            </a:prstGeom>
            <a:noFill/>
            <a:ln w="15875">
              <a:solidFill>
                <a:schemeClr val="tx1"/>
              </a:solidFill>
            </a:ln>
          </p:spPr>
          <p:txBody>
            <a:bodyPr wrap="none" rtlCol="0">
              <a:spAutoFit/>
            </a:bodyPr>
            <a:lstStyle/>
            <a:p>
              <a:r>
                <a:rPr lang="en-US" altLang="ja-JP" dirty="0" smtClean="0"/>
                <a:t>Func2</a:t>
              </a:r>
              <a:endParaRPr kumimoji="1" lang="ja-JP" altLang="en-US" dirty="0"/>
            </a:p>
          </p:txBody>
        </p:sp>
        <p:sp>
          <p:nvSpPr>
            <p:cNvPr id="158" name="テキスト ボックス 157"/>
            <p:cNvSpPr txBox="1"/>
            <p:nvPr/>
          </p:nvSpPr>
          <p:spPr>
            <a:xfrm>
              <a:off x="8274612" y="3178119"/>
              <a:ext cx="825867" cy="369332"/>
            </a:xfrm>
            <a:prstGeom prst="rect">
              <a:avLst/>
            </a:prstGeom>
            <a:noFill/>
            <a:ln w="15875">
              <a:solidFill>
                <a:schemeClr val="tx1"/>
              </a:solidFill>
            </a:ln>
          </p:spPr>
          <p:txBody>
            <a:bodyPr wrap="none" rtlCol="0">
              <a:spAutoFit/>
            </a:bodyPr>
            <a:lstStyle/>
            <a:p>
              <a:r>
                <a:rPr lang="en-US" altLang="ja-JP" dirty="0" smtClean="0"/>
                <a:t>Func4</a:t>
              </a:r>
              <a:endParaRPr kumimoji="1" lang="ja-JP" altLang="en-US" dirty="0"/>
            </a:p>
          </p:txBody>
        </p:sp>
      </p:grpSp>
      <p:sp>
        <p:nvSpPr>
          <p:cNvPr id="160" name="円/楕円 159"/>
          <p:cNvSpPr/>
          <p:nvPr/>
        </p:nvSpPr>
        <p:spPr>
          <a:xfrm>
            <a:off x="6710602" y="2883512"/>
            <a:ext cx="2411760" cy="984795"/>
          </a:xfrm>
          <a:prstGeom prst="ellipse">
            <a:avLst/>
          </a:prstGeom>
          <a:noFill/>
          <a:ln>
            <a:solidFill>
              <a:srgbClr val="FF0000"/>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677372281"/>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a:solidFill>
            <a:schemeClr val="tx1"/>
          </a:solidFill>
          <a:tailEnd type="arrow"/>
        </a:ln>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lnDef>
      <a:spPr>
        <a:ln w="19050">
          <a:solidFill>
            <a:schemeClr val="tx1"/>
          </a:solidFill>
          <a:tailEnd type="arrow" w="lg" len="lg"/>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76517</TotalTime>
  <Words>2560</Words>
  <Application>Microsoft Office PowerPoint</Application>
  <PresentationFormat>画面に合わせる (4:3)</PresentationFormat>
  <Paragraphs>492</Paragraphs>
  <Slides>26</Slides>
  <Notes>3</Notes>
  <HiddenSlides>0</HiddenSlides>
  <MMClips>0</MMClips>
  <ScaleCrop>false</ScaleCrop>
  <HeadingPairs>
    <vt:vector size="4" baseType="variant">
      <vt:variant>
        <vt:lpstr>テーマ</vt:lpstr>
      </vt:variant>
      <vt:variant>
        <vt:i4>1</vt:i4>
      </vt:variant>
      <vt:variant>
        <vt:lpstr>スライド タイトル</vt:lpstr>
      </vt:variant>
      <vt:variant>
        <vt:i4>26</vt:i4>
      </vt:variant>
    </vt:vector>
  </HeadingPairs>
  <TitlesOfParts>
    <vt:vector size="27" baseType="lpstr">
      <vt:lpstr>Sel-CoolMetal-white</vt:lpstr>
      <vt:lpstr>業務システム理解のための 外部アクセスに着目したクラスタリング手法</vt:lpstr>
      <vt:lpstr>業務用の情報システム</vt:lpstr>
      <vt:lpstr>システムの再構築</vt:lpstr>
      <vt:lpstr>再構築における問題</vt:lpstr>
      <vt:lpstr>既存研究：ソフトウェアクラスタリング</vt:lpstr>
      <vt:lpstr>本研究で行うクラスタリング</vt:lpstr>
      <vt:lpstr>既存研究との違い</vt:lpstr>
      <vt:lpstr>キーアイデア</vt:lpstr>
      <vt:lpstr>提案手法の手順</vt:lpstr>
      <vt:lpstr>Step 1：外部アクセスと制御文の抽出</vt:lpstr>
      <vt:lpstr>例：外部アクセスと制御文の抽出</vt:lpstr>
      <vt:lpstr>例：外部アクセスと制御文の抽出</vt:lpstr>
      <vt:lpstr>Step 2：関数間の類似度の計算</vt:lpstr>
      <vt:lpstr>Step 3：クラスタリングアルゴリズムの適用</vt:lpstr>
      <vt:lpstr>評価実験</vt:lpstr>
      <vt:lpstr>信頼性を計測する指標：MoJoFM †</vt:lpstr>
      <vt:lpstr>クラスタの分布と安定性</vt:lpstr>
      <vt:lpstr>対象 Java システム</vt:lpstr>
      <vt:lpstr>結果</vt:lpstr>
      <vt:lpstr>追加調査</vt:lpstr>
      <vt:lpstr>実用化のための議論 1</vt:lpstr>
      <vt:lpstr>実用化のための議論 2</vt:lpstr>
      <vt:lpstr>まとめと今後の課題</vt:lpstr>
      <vt:lpstr>今後の研究</vt:lpstr>
      <vt:lpstr>既存技術と課題</vt:lpstr>
      <vt:lpstr>研究計画</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中間報告</dc:title>
  <dc:creator>t-hatano</dc:creator>
  <cp:lastModifiedBy>t-hatano</cp:lastModifiedBy>
  <cp:revision>1579</cp:revision>
  <cp:lastPrinted>2015-02-10T00:40:13Z</cp:lastPrinted>
  <dcterms:created xsi:type="dcterms:W3CDTF">2012-11-08T03:50:13Z</dcterms:created>
  <dcterms:modified xsi:type="dcterms:W3CDTF">2015-02-18T04:18:45Z</dcterms:modified>
</cp:coreProperties>
</file>