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4"/>
  </p:notesMasterIdLst>
  <p:handoutMasterIdLst>
    <p:handoutMasterId r:id="rId35"/>
  </p:handoutMasterIdLst>
  <p:sldIdLst>
    <p:sldId id="257" r:id="rId2"/>
    <p:sldId id="258" r:id="rId3"/>
    <p:sldId id="339" r:id="rId4"/>
    <p:sldId id="297" r:id="rId5"/>
    <p:sldId id="298" r:id="rId6"/>
    <p:sldId id="345" r:id="rId7"/>
    <p:sldId id="299" r:id="rId8"/>
    <p:sldId id="326" r:id="rId9"/>
    <p:sldId id="346" r:id="rId10"/>
    <p:sldId id="296" r:id="rId11"/>
    <p:sldId id="312" r:id="rId12"/>
    <p:sldId id="287" r:id="rId13"/>
    <p:sldId id="338" r:id="rId14"/>
    <p:sldId id="307" r:id="rId15"/>
    <p:sldId id="330" r:id="rId16"/>
    <p:sldId id="354" r:id="rId17"/>
    <p:sldId id="342" r:id="rId18"/>
    <p:sldId id="334" r:id="rId19"/>
    <p:sldId id="337" r:id="rId20"/>
    <p:sldId id="332" r:id="rId21"/>
    <p:sldId id="333" r:id="rId22"/>
    <p:sldId id="335" r:id="rId23"/>
    <p:sldId id="349" r:id="rId24"/>
    <p:sldId id="350" r:id="rId25"/>
    <p:sldId id="351" r:id="rId26"/>
    <p:sldId id="352" r:id="rId27"/>
    <p:sldId id="355" r:id="rId28"/>
    <p:sldId id="356" r:id="rId29"/>
    <p:sldId id="336" r:id="rId30"/>
    <p:sldId id="340" r:id="rId31"/>
    <p:sldId id="348" r:id="rId32"/>
    <p:sldId id="344" r:id="rId3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97" autoAdjust="0"/>
    <p:restoredTop sz="86735" autoAdjust="0"/>
  </p:normalViewPr>
  <p:slideViewPr>
    <p:cSldViewPr>
      <p:cViewPr varScale="1">
        <p:scale>
          <a:sx n="60" d="100"/>
          <a:sy n="60" d="100"/>
        </p:scale>
        <p:origin x="-1500"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C:\Users\k-yuki\Dropbox\data\compar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'training vs target vs 10-fold'!$B$1</c:f>
              <c:strCache>
                <c:ptCount val="1"/>
                <c:pt idx="0">
                  <c:v>target</c:v>
                </c:pt>
              </c:strCache>
            </c:strRef>
          </c:tx>
          <c:spPr>
            <a:ln w="63500">
              <a:solidFill>
                <a:schemeClr val="accent2"/>
              </a:solidFill>
            </a:ln>
          </c:spPr>
          <c:marker>
            <c:symbol val="none"/>
          </c:marker>
          <c:cat>
            <c:numRef>
              <c:f>'training vs target vs 10-fold'!$A$2:$A$102</c:f>
              <c:numCache>
                <c:formatCode>General</c:formatCode>
                <c:ptCount val="10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numCache>
            </c:numRef>
          </c:cat>
          <c:val>
            <c:numRef>
              <c:f>'training vs target vs 10-fold'!$B$2:$B$102</c:f>
              <c:numCache>
                <c:formatCode>0.00%</c:formatCode>
                <c:ptCount val="101"/>
                <c:pt idx="1">
                  <c:v>0.27388167388167389</c:v>
                </c:pt>
                <c:pt idx="2">
                  <c:v>0.36897546897546896</c:v>
                </c:pt>
                <c:pt idx="3">
                  <c:v>0.41652236652236652</c:v>
                </c:pt>
                <c:pt idx="4">
                  <c:v>0.45050505050505052</c:v>
                </c:pt>
                <c:pt idx="5">
                  <c:v>0.48181818181818181</c:v>
                </c:pt>
                <c:pt idx="6">
                  <c:v>0.50411255411255407</c:v>
                </c:pt>
                <c:pt idx="7">
                  <c:v>0.52222222222222225</c:v>
                </c:pt>
                <c:pt idx="8">
                  <c:v>0.53823953823953818</c:v>
                </c:pt>
                <c:pt idx="9">
                  <c:v>0.54754689754689756</c:v>
                </c:pt>
                <c:pt idx="10">
                  <c:v>0.55627705627705626</c:v>
                </c:pt>
                <c:pt idx="11">
                  <c:v>0.56637806637806642</c:v>
                </c:pt>
                <c:pt idx="12">
                  <c:v>0.57546897546897546</c:v>
                </c:pt>
                <c:pt idx="13">
                  <c:v>0.58326118326118326</c:v>
                </c:pt>
                <c:pt idx="14">
                  <c:v>0.59350649350649354</c:v>
                </c:pt>
                <c:pt idx="15">
                  <c:v>0.60303030303030303</c:v>
                </c:pt>
                <c:pt idx="16">
                  <c:v>0.61010101010101014</c:v>
                </c:pt>
                <c:pt idx="17">
                  <c:v>0.61724386724386726</c:v>
                </c:pt>
                <c:pt idx="18">
                  <c:v>0.62352092352092348</c:v>
                </c:pt>
                <c:pt idx="19">
                  <c:v>0.62994227994227991</c:v>
                </c:pt>
                <c:pt idx="20">
                  <c:v>0.6359307359307359</c:v>
                </c:pt>
                <c:pt idx="21">
                  <c:v>0.64329004329004325</c:v>
                </c:pt>
                <c:pt idx="22">
                  <c:v>0.65966810966810963</c:v>
                </c:pt>
                <c:pt idx="23">
                  <c:v>0.6664502164502164</c:v>
                </c:pt>
                <c:pt idx="24">
                  <c:v>0.67438672438672442</c:v>
                </c:pt>
                <c:pt idx="25">
                  <c:v>0.67965367965367962</c:v>
                </c:pt>
                <c:pt idx="26">
                  <c:v>0.68585858585858583</c:v>
                </c:pt>
                <c:pt idx="27">
                  <c:v>0.69040404040404035</c:v>
                </c:pt>
                <c:pt idx="28">
                  <c:v>0.69430014430014431</c:v>
                </c:pt>
                <c:pt idx="29">
                  <c:v>0.69935064935064939</c:v>
                </c:pt>
                <c:pt idx="30">
                  <c:v>0.70418470418470414</c:v>
                </c:pt>
                <c:pt idx="31">
                  <c:v>0.70764790764790764</c:v>
                </c:pt>
                <c:pt idx="32">
                  <c:v>0.71111111111111114</c:v>
                </c:pt>
                <c:pt idx="33">
                  <c:v>0.71536796536796532</c:v>
                </c:pt>
                <c:pt idx="34">
                  <c:v>0.7194805194805195</c:v>
                </c:pt>
                <c:pt idx="35">
                  <c:v>0.72287157287157289</c:v>
                </c:pt>
                <c:pt idx="36">
                  <c:v>0.72597402597402594</c:v>
                </c:pt>
                <c:pt idx="37">
                  <c:v>0.72828282828282831</c:v>
                </c:pt>
                <c:pt idx="38">
                  <c:v>0.73109668109668113</c:v>
                </c:pt>
                <c:pt idx="39">
                  <c:v>0.73391053391053396</c:v>
                </c:pt>
                <c:pt idx="40">
                  <c:v>0.73679653679653678</c:v>
                </c:pt>
                <c:pt idx="41">
                  <c:v>0.73903318903318904</c:v>
                </c:pt>
                <c:pt idx="42">
                  <c:v>0.7413419913419913</c:v>
                </c:pt>
                <c:pt idx="43">
                  <c:v>0.74329004329004333</c:v>
                </c:pt>
                <c:pt idx="44">
                  <c:v>0.74552669552669548</c:v>
                </c:pt>
                <c:pt idx="45">
                  <c:v>0.74761904761904763</c:v>
                </c:pt>
                <c:pt idx="46">
                  <c:v>0.74992784992784989</c:v>
                </c:pt>
                <c:pt idx="47">
                  <c:v>0.75216450216450215</c:v>
                </c:pt>
                <c:pt idx="48">
                  <c:v>0.75447330447330452</c:v>
                </c:pt>
                <c:pt idx="49">
                  <c:v>0.75569985569985565</c:v>
                </c:pt>
                <c:pt idx="50">
                  <c:v>0.75815295815295813</c:v>
                </c:pt>
                <c:pt idx="51">
                  <c:v>0.75988455988455983</c:v>
                </c:pt>
                <c:pt idx="52">
                  <c:v>0.76139971139971141</c:v>
                </c:pt>
                <c:pt idx="53">
                  <c:v>0.76320346320346322</c:v>
                </c:pt>
                <c:pt idx="54">
                  <c:v>0.76450216450216446</c:v>
                </c:pt>
                <c:pt idx="55">
                  <c:v>0.76544011544011548</c:v>
                </c:pt>
                <c:pt idx="56">
                  <c:v>0.76652236652236649</c:v>
                </c:pt>
                <c:pt idx="57">
                  <c:v>0.76753246753246751</c:v>
                </c:pt>
                <c:pt idx="58">
                  <c:v>0.76904761904761909</c:v>
                </c:pt>
                <c:pt idx="59">
                  <c:v>0.77063492063492067</c:v>
                </c:pt>
                <c:pt idx="60">
                  <c:v>0.77186147186147192</c:v>
                </c:pt>
                <c:pt idx="61">
                  <c:v>0.77294372294372293</c:v>
                </c:pt>
                <c:pt idx="62">
                  <c:v>0.77373737373737372</c:v>
                </c:pt>
                <c:pt idx="63">
                  <c:v>0.77474747474747474</c:v>
                </c:pt>
                <c:pt idx="64">
                  <c:v>0.77568542568542564</c:v>
                </c:pt>
                <c:pt idx="65">
                  <c:v>0.77633477633477632</c:v>
                </c:pt>
                <c:pt idx="66">
                  <c:v>0.77727272727272723</c:v>
                </c:pt>
                <c:pt idx="67">
                  <c:v>0.77821067821067824</c:v>
                </c:pt>
                <c:pt idx="68">
                  <c:v>0.77907647907647903</c:v>
                </c:pt>
                <c:pt idx="69">
                  <c:v>0.77972582972582971</c:v>
                </c:pt>
                <c:pt idx="70">
                  <c:v>0.78116883116883118</c:v>
                </c:pt>
                <c:pt idx="71">
                  <c:v>0.78174603174603174</c:v>
                </c:pt>
                <c:pt idx="72">
                  <c:v>0.78268398268398265</c:v>
                </c:pt>
                <c:pt idx="73">
                  <c:v>0.78369408369408367</c:v>
                </c:pt>
                <c:pt idx="74">
                  <c:v>0.78427128427128423</c:v>
                </c:pt>
                <c:pt idx="75">
                  <c:v>0.7856421356421357</c:v>
                </c:pt>
                <c:pt idx="76">
                  <c:v>0.7866522366522366</c:v>
                </c:pt>
                <c:pt idx="77">
                  <c:v>0.78802308802308807</c:v>
                </c:pt>
                <c:pt idx="78">
                  <c:v>0.78874458874458875</c:v>
                </c:pt>
                <c:pt idx="79">
                  <c:v>0.78932178932178931</c:v>
                </c:pt>
                <c:pt idx="80">
                  <c:v>0.78968253968253965</c:v>
                </c:pt>
                <c:pt idx="81">
                  <c:v>0.79069264069264067</c:v>
                </c:pt>
                <c:pt idx="82">
                  <c:v>0.79112554112554112</c:v>
                </c:pt>
                <c:pt idx="83">
                  <c:v>0.79199134199134202</c:v>
                </c:pt>
                <c:pt idx="84">
                  <c:v>0.79336219336219338</c:v>
                </c:pt>
                <c:pt idx="85">
                  <c:v>0.79393939393939394</c:v>
                </c:pt>
                <c:pt idx="86">
                  <c:v>0.79422799422799428</c:v>
                </c:pt>
                <c:pt idx="87">
                  <c:v>0.79559884559884564</c:v>
                </c:pt>
                <c:pt idx="88">
                  <c:v>0.79639249639249643</c:v>
                </c:pt>
                <c:pt idx="89">
                  <c:v>0.79668109668109666</c:v>
                </c:pt>
                <c:pt idx="90">
                  <c:v>0.79761904761904767</c:v>
                </c:pt>
                <c:pt idx="91">
                  <c:v>0.79776334776334779</c:v>
                </c:pt>
                <c:pt idx="92">
                  <c:v>0.79841269841269846</c:v>
                </c:pt>
                <c:pt idx="93">
                  <c:v>0.79920634920634925</c:v>
                </c:pt>
                <c:pt idx="94">
                  <c:v>0.8</c:v>
                </c:pt>
                <c:pt idx="95">
                  <c:v>0.80064935064935061</c:v>
                </c:pt>
                <c:pt idx="96">
                  <c:v>0.80129870129870129</c:v>
                </c:pt>
                <c:pt idx="97">
                  <c:v>0.80187590187590185</c:v>
                </c:pt>
                <c:pt idx="98">
                  <c:v>0.80281385281385287</c:v>
                </c:pt>
                <c:pt idx="99">
                  <c:v>0.80288600288600287</c:v>
                </c:pt>
                <c:pt idx="100">
                  <c:v>0.80346320346320343</c:v>
                </c:pt>
              </c:numCache>
            </c:numRef>
          </c:val>
          <c:smooth val="0"/>
        </c:ser>
        <c:dLbls>
          <c:showLegendKey val="0"/>
          <c:showVal val="0"/>
          <c:showCatName val="0"/>
          <c:showSerName val="0"/>
          <c:showPercent val="0"/>
          <c:showBubbleSize val="0"/>
        </c:dLbls>
        <c:marker val="1"/>
        <c:smooth val="0"/>
        <c:axId val="88438784"/>
        <c:axId val="74295552"/>
      </c:lineChart>
      <c:catAx>
        <c:axId val="88438784"/>
        <c:scaling>
          <c:orientation val="minMax"/>
        </c:scaling>
        <c:delete val="0"/>
        <c:axPos val="b"/>
        <c:majorGridlines/>
        <c:numFmt formatCode="General" sourceLinked="1"/>
        <c:majorTickMark val="out"/>
        <c:minorTickMark val="none"/>
        <c:tickLblPos val="nextTo"/>
        <c:txPr>
          <a:bodyPr/>
          <a:lstStyle/>
          <a:p>
            <a:pPr>
              <a:defRPr sz="2000"/>
            </a:pPr>
            <a:endParaRPr lang="ja-JP"/>
          </a:p>
        </c:txPr>
        <c:crossAx val="74295552"/>
        <c:crosses val="autoZero"/>
        <c:auto val="1"/>
        <c:lblAlgn val="ctr"/>
        <c:lblOffset val="100"/>
        <c:tickLblSkip val="10"/>
        <c:tickMarkSkip val="5"/>
        <c:noMultiLvlLbl val="0"/>
      </c:catAx>
      <c:valAx>
        <c:axId val="74295552"/>
        <c:scaling>
          <c:orientation val="minMax"/>
        </c:scaling>
        <c:delete val="0"/>
        <c:axPos val="l"/>
        <c:majorGridlines/>
        <c:numFmt formatCode="0%" sourceLinked="0"/>
        <c:majorTickMark val="out"/>
        <c:minorTickMark val="none"/>
        <c:tickLblPos val="nextTo"/>
        <c:txPr>
          <a:bodyPr/>
          <a:lstStyle/>
          <a:p>
            <a:pPr>
              <a:defRPr sz="2000"/>
            </a:pPr>
            <a:endParaRPr lang="ja-JP"/>
          </a:p>
        </c:txPr>
        <c:crossAx val="88438784"/>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1"/>
            <a:ext cx="2949787" cy="496967"/>
          </a:xfrm>
          <a:prstGeom prst="rect">
            <a:avLst/>
          </a:prstGeom>
        </p:spPr>
        <p:txBody>
          <a:bodyPr vert="horz" lIns="91440" tIns="45720" rIns="91440" bIns="45720" rtlCol="0"/>
          <a:lstStyle>
            <a:lvl1pPr algn="r">
              <a:defRPr sz="1200"/>
            </a:lvl1pPr>
          </a:lstStyle>
          <a:p>
            <a:fld id="{C0E805B9-AB5E-49FC-A9E9-A9744F091B35}" type="datetimeFigureOut">
              <a:rPr kumimoji="1" lang="ja-JP" altLang="en-US" smtClean="0"/>
              <a:t>2015/2/13</a:t>
            </a:fld>
            <a:endParaRPr kumimoji="1" lang="ja-JP" altLang="en-US"/>
          </a:p>
        </p:txBody>
      </p:sp>
      <p:sp>
        <p:nvSpPr>
          <p:cNvPr id="4" name="フッター プレースホルダー 3"/>
          <p:cNvSpPr>
            <a:spLocks noGrp="1"/>
          </p:cNvSpPr>
          <p:nvPr>
            <p:ph type="ftr" sz="quarter" idx="2"/>
          </p:nvPr>
        </p:nvSpPr>
        <p:spPr>
          <a:xfrm>
            <a:off x="0" y="9440647"/>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6967"/>
          </a:xfrm>
          <a:prstGeom prst="rect">
            <a:avLst/>
          </a:prstGeom>
        </p:spPr>
        <p:txBody>
          <a:bodyPr vert="horz" lIns="91440" tIns="45720" rIns="91440" bIns="45720" rtlCol="0" anchor="b"/>
          <a:lstStyle>
            <a:lvl1pPr algn="r">
              <a:defRPr sz="1200"/>
            </a:lvl1pPr>
          </a:lstStyle>
          <a:p>
            <a:fld id="{C3FFBE37-003F-4F3D-881B-54578E440DC3}" type="slidenum">
              <a:rPr kumimoji="1" lang="ja-JP" altLang="en-US" smtClean="0"/>
              <a:t>‹#›</a:t>
            </a:fld>
            <a:endParaRPr kumimoji="1" lang="ja-JP" altLang="en-US"/>
          </a:p>
        </p:txBody>
      </p:sp>
    </p:spTree>
    <p:extLst>
      <p:ext uri="{BB962C8B-B14F-4D97-AF65-F5344CB8AC3E}">
        <p14:creationId xmlns:p14="http://schemas.microsoft.com/office/powerpoint/2010/main" val="25471599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1"/>
            <a:ext cx="2949787" cy="496967"/>
          </a:xfrm>
          <a:prstGeom prst="rect">
            <a:avLst/>
          </a:prstGeom>
        </p:spPr>
        <p:txBody>
          <a:bodyPr vert="horz" lIns="91440" tIns="45720" rIns="91440" bIns="45720" rtlCol="0"/>
          <a:lstStyle>
            <a:lvl1pPr algn="r">
              <a:defRPr sz="1200"/>
            </a:lvl1pPr>
          </a:lstStyle>
          <a:p>
            <a:fld id="{1F8B1B41-82A3-4AD2-BAC9-27DD5FF87E1D}" type="datetimeFigureOut">
              <a:rPr kumimoji="1" lang="ja-JP" altLang="en-US" smtClean="0"/>
              <a:t>2015/2/13</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7288"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1"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6967"/>
          </a:xfrm>
          <a:prstGeom prst="rect">
            <a:avLst/>
          </a:prstGeom>
        </p:spPr>
        <p:txBody>
          <a:bodyPr vert="horz" lIns="91440" tIns="45720" rIns="91440" bIns="45720" rtlCol="0" anchor="b"/>
          <a:lstStyle>
            <a:lvl1pPr algn="r">
              <a:defRPr sz="1200"/>
            </a:lvl1pPr>
          </a:lstStyle>
          <a:p>
            <a:fld id="{C4EF64D1-4A59-4112-AF68-86E731362AFC}" type="slidenum">
              <a:rPr kumimoji="1" lang="ja-JP" altLang="en-US" smtClean="0"/>
              <a:t>‹#›</a:t>
            </a:fld>
            <a:endParaRPr kumimoji="1" lang="ja-JP" altLang="en-US"/>
          </a:p>
        </p:txBody>
      </p:sp>
    </p:spTree>
    <p:extLst>
      <p:ext uri="{BB962C8B-B14F-4D97-AF65-F5344CB8AC3E}">
        <p14:creationId xmlns:p14="http://schemas.microsoft.com/office/powerpoint/2010/main" val="28860069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動詞に着目した相関ルールを利用するメソッド名の命名支援手法について，井上研究室の柏原が発表いたします．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1</a:t>
            </a:fld>
            <a:endParaRPr kumimoji="1" lang="ja-JP" altLang="en-US"/>
          </a:p>
        </p:txBody>
      </p:sp>
    </p:spTree>
    <p:extLst>
      <p:ext uri="{BB962C8B-B14F-4D97-AF65-F5344CB8AC3E}">
        <p14:creationId xmlns:p14="http://schemas.microsoft.com/office/powerpoint/2010/main" val="298263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スライド上部のルールを用いて，左下のメソッドに対して動詞の候補を提示します．</a:t>
            </a:r>
          </a:p>
          <a:p>
            <a:r>
              <a:rPr kumimoji="1" lang="ja-JP" altLang="ja-JP" sz="1200" kern="1200" dirty="0" smtClean="0">
                <a:solidFill>
                  <a:schemeClr val="tx1"/>
                </a:solidFill>
                <a:effectLst/>
                <a:latin typeface="+mn-lt"/>
                <a:ea typeface="+mn-ea"/>
                <a:cs typeface="+mn-cs"/>
              </a:rPr>
              <a:t>まず，ルールのうち，条件をすべて満たすルールを選択します．</a:t>
            </a:r>
          </a:p>
          <a:p>
            <a:r>
              <a:rPr kumimoji="1" lang="ja-JP" altLang="ja-JP" sz="1200" kern="1200" dirty="0" smtClean="0">
                <a:solidFill>
                  <a:schemeClr val="tx1"/>
                </a:solidFill>
                <a:effectLst/>
                <a:latin typeface="+mn-lt"/>
                <a:ea typeface="+mn-ea"/>
                <a:cs typeface="+mn-cs"/>
              </a:rPr>
              <a:t>このとき，帰結部に同じ動詞を持つルールがある場合，確信度が高いもののみを選択します．</a:t>
            </a:r>
          </a:p>
          <a:p>
            <a:r>
              <a:rPr kumimoji="1" lang="ja-JP" altLang="ja-JP" sz="1200" kern="1200" dirty="0" smtClean="0">
                <a:solidFill>
                  <a:schemeClr val="tx1"/>
                </a:solidFill>
                <a:effectLst/>
                <a:latin typeface="+mn-lt"/>
                <a:ea typeface="+mn-ea"/>
                <a:cs typeface="+mn-cs"/>
              </a:rPr>
              <a:t>選択したルールを確信度が高い順に順位をつけます．</a:t>
            </a:r>
          </a:p>
          <a:p>
            <a:r>
              <a:rPr kumimoji="1" lang="ja-JP" altLang="ja-JP" sz="1200" kern="1200" dirty="0" smtClean="0">
                <a:solidFill>
                  <a:schemeClr val="tx1"/>
                </a:solidFill>
                <a:effectLst/>
                <a:latin typeface="+mn-lt"/>
                <a:ea typeface="+mn-ea"/>
                <a:cs typeface="+mn-cs"/>
              </a:rPr>
              <a:t>そして，この順位と同じ順番に帰結部の動詞を候補リストとして提示します．</a:t>
            </a:r>
          </a:p>
          <a:p>
            <a:r>
              <a:rPr kumimoji="1" lang="ja-JP" altLang="ja-JP" sz="1200" kern="1200" dirty="0" smtClean="0">
                <a:solidFill>
                  <a:schemeClr val="tx1"/>
                </a:solidFill>
                <a:effectLst/>
                <a:latin typeface="+mn-lt"/>
                <a:ea typeface="+mn-ea"/>
                <a:cs typeface="+mn-cs"/>
              </a:rPr>
              <a:t>開発者は提示されたリストを参考に，対象のメソッドの命名を行います．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10</a:t>
            </a:fld>
            <a:endParaRPr kumimoji="1" lang="ja-JP" altLang="en-US"/>
          </a:p>
        </p:txBody>
      </p:sp>
    </p:spTree>
    <p:extLst>
      <p:ext uri="{BB962C8B-B14F-4D97-AF65-F5344CB8AC3E}">
        <p14:creationId xmlns:p14="http://schemas.microsoft.com/office/powerpoint/2010/main" val="42685592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この手法に対して，</a:t>
            </a:r>
            <a:r>
              <a:rPr kumimoji="1" lang="en-US" altLang="ja-JP" sz="1200" kern="1200" dirty="0" smtClean="0">
                <a:solidFill>
                  <a:schemeClr val="tx1"/>
                </a:solidFill>
                <a:effectLst/>
                <a:latin typeface="+mn-lt"/>
                <a:ea typeface="+mn-ea"/>
                <a:cs typeface="+mn-cs"/>
              </a:rPr>
              <a:t>2</a:t>
            </a:r>
            <a:r>
              <a:rPr kumimoji="1" lang="ja-JP" altLang="ja-JP" sz="1200" kern="1200" dirty="0" err="1" smtClean="0">
                <a:solidFill>
                  <a:schemeClr val="tx1"/>
                </a:solidFill>
                <a:effectLst/>
                <a:latin typeface="+mn-lt"/>
                <a:ea typeface="+mn-ea"/>
                <a:cs typeface="+mn-cs"/>
              </a:rPr>
              <a:t>つの</a:t>
            </a:r>
            <a:r>
              <a:rPr kumimoji="1" lang="ja-JP" altLang="ja-JP" sz="1200" kern="1200" dirty="0" smtClean="0">
                <a:solidFill>
                  <a:schemeClr val="tx1"/>
                </a:solidFill>
                <a:effectLst/>
                <a:latin typeface="+mn-lt"/>
                <a:ea typeface="+mn-ea"/>
                <a:cs typeface="+mn-cs"/>
              </a:rPr>
              <a:t>観点から評価を行いました．</a:t>
            </a:r>
          </a:p>
          <a:p>
            <a:r>
              <a:rPr kumimoji="1" lang="ja-JP" altLang="ja-JP" sz="1200" kern="1200" dirty="0" smtClean="0">
                <a:solidFill>
                  <a:schemeClr val="tx1"/>
                </a:solidFill>
                <a:effectLst/>
                <a:latin typeface="+mn-lt"/>
                <a:ea typeface="+mn-ea"/>
                <a:cs typeface="+mn-cs"/>
              </a:rPr>
              <a:t>提案手法が，適切な動詞を提示できるか，</a:t>
            </a:r>
          </a:p>
          <a:p>
            <a:r>
              <a:rPr lang="ja-JP" altLang="en-US" sz="1200" dirty="0" smtClean="0"/>
              <a:t>提示される候補リストは，開発者の適切な動詞選択を支援するか</a:t>
            </a:r>
            <a:endParaRPr lang="en-US" altLang="ja-JP" sz="1200" dirty="0" smtClean="0"/>
          </a:p>
          <a:p>
            <a:r>
              <a:rPr kumimoji="1" lang="ja-JP" altLang="ja-JP" sz="1200" kern="1200" dirty="0" smtClean="0">
                <a:solidFill>
                  <a:schemeClr val="tx1"/>
                </a:solidFill>
                <a:effectLst/>
                <a:latin typeface="+mn-lt"/>
                <a:ea typeface="+mn-ea"/>
                <a:cs typeface="+mn-cs"/>
              </a:rPr>
              <a:t>について評価しました．</a:t>
            </a:r>
          </a:p>
          <a:p>
            <a:endParaRPr kumimoji="1" lang="ja-JP" altLang="en-US" dirty="0"/>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11</a:t>
            </a:fld>
            <a:endParaRPr kumimoji="1" lang="ja-JP" altLang="en-US"/>
          </a:p>
        </p:txBody>
      </p:sp>
    </p:spTree>
    <p:extLst>
      <p:ext uri="{BB962C8B-B14F-4D97-AF65-F5344CB8AC3E}">
        <p14:creationId xmlns:p14="http://schemas.microsoft.com/office/powerpoint/2010/main" val="4694023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手法が適切な動詞を提示できるかについては，</a:t>
            </a:r>
          </a:p>
          <a:p>
            <a:r>
              <a:rPr kumimoji="1" lang="ja-JP" altLang="ja-JP" sz="1200" kern="1200" dirty="0" smtClean="0">
                <a:solidFill>
                  <a:schemeClr val="tx1"/>
                </a:solidFill>
                <a:effectLst/>
                <a:latin typeface="+mn-lt"/>
                <a:ea typeface="+mn-ea"/>
                <a:cs typeface="+mn-cs"/>
              </a:rPr>
              <a:t>あるソフトウェア内のメソッドに手法を適用し，既につけられている動詞が候補リストの上位何位に提示できているかを数えました．</a:t>
            </a:r>
          </a:p>
          <a:p>
            <a:r>
              <a:rPr kumimoji="1" lang="ja-JP" altLang="ja-JP" sz="1200" kern="1200" dirty="0" smtClean="0">
                <a:solidFill>
                  <a:schemeClr val="tx1"/>
                </a:solidFill>
                <a:effectLst/>
                <a:latin typeface="+mn-lt"/>
                <a:ea typeface="+mn-ea"/>
                <a:cs typeface="+mn-cs"/>
              </a:rPr>
              <a:t>既につけられている動詞をそのメソッドの適切な動詞とみなしました．</a:t>
            </a:r>
          </a:p>
          <a:p>
            <a:r>
              <a:rPr kumimoji="1" lang="ja-JP" altLang="ja-JP" sz="1200" kern="1200" dirty="0" smtClean="0">
                <a:solidFill>
                  <a:schemeClr val="tx1"/>
                </a:solidFill>
                <a:effectLst/>
                <a:latin typeface="+mn-lt"/>
                <a:ea typeface="+mn-ea"/>
                <a:cs typeface="+mn-cs"/>
              </a:rPr>
              <a:t>上位に正解を提示できているメソッドの数が多いほど適切な動詞を提示できていると考えました．</a:t>
            </a:r>
          </a:p>
          <a:p>
            <a:r>
              <a:rPr kumimoji="1" lang="ja-JP" altLang="ja-JP" sz="1200" kern="1200" dirty="0" smtClean="0">
                <a:solidFill>
                  <a:schemeClr val="tx1"/>
                </a:solidFill>
                <a:effectLst/>
                <a:latin typeface="+mn-lt"/>
                <a:ea typeface="+mn-ea"/>
                <a:cs typeface="+mn-cs"/>
              </a:rPr>
              <a:t>こちらのメソッドの例だと既につけられている動詞が</a:t>
            </a:r>
            <a:r>
              <a:rPr kumimoji="1" lang="en-US" altLang="ja-JP" sz="1200" kern="1200" dirty="0" smtClean="0">
                <a:solidFill>
                  <a:schemeClr val="tx1"/>
                </a:solidFill>
                <a:effectLst/>
                <a:latin typeface="+mn-lt"/>
                <a:ea typeface="+mn-ea"/>
                <a:cs typeface="+mn-cs"/>
              </a:rPr>
              <a:t>1</a:t>
            </a:r>
            <a:r>
              <a:rPr kumimoji="1" lang="ja-JP" altLang="ja-JP" sz="1200" kern="1200" dirty="0" smtClean="0">
                <a:solidFill>
                  <a:schemeClr val="tx1"/>
                </a:solidFill>
                <a:effectLst/>
                <a:latin typeface="+mn-lt"/>
                <a:ea typeface="+mn-ea"/>
                <a:cs typeface="+mn-cs"/>
              </a:rPr>
              <a:t>位に提示できているので，非常によいとみなします．</a:t>
            </a:r>
          </a:p>
          <a:p>
            <a:r>
              <a:rPr kumimoji="1" lang="ja-JP" altLang="ja-JP" sz="1200" kern="1200" dirty="0" smtClean="0">
                <a:solidFill>
                  <a:schemeClr val="tx1"/>
                </a:solidFill>
                <a:effectLst/>
                <a:latin typeface="+mn-lt"/>
                <a:ea typeface="+mn-ea"/>
                <a:cs typeface="+mn-cs"/>
              </a:rPr>
              <a:t>評価のために</a:t>
            </a:r>
            <a:r>
              <a:rPr kumimoji="1" lang="en-US" altLang="ja-JP" sz="1200" kern="1200" dirty="0" smtClean="0">
                <a:solidFill>
                  <a:schemeClr val="tx1"/>
                </a:solidFill>
                <a:effectLst/>
                <a:latin typeface="+mn-lt"/>
                <a:ea typeface="+mn-ea"/>
                <a:cs typeface="+mn-cs"/>
              </a:rPr>
              <a:t>112</a:t>
            </a:r>
            <a:r>
              <a:rPr kumimoji="1" lang="ja-JP" altLang="ja-JP" sz="1200" kern="1200" dirty="0" smtClean="0">
                <a:solidFill>
                  <a:schemeClr val="tx1"/>
                </a:solidFill>
                <a:effectLst/>
                <a:latin typeface="+mn-lt"/>
                <a:ea typeface="+mn-ea"/>
                <a:cs typeface="+mn-cs"/>
              </a:rPr>
              <a:t>の</a:t>
            </a:r>
            <a:r>
              <a:rPr kumimoji="1" lang="en-US" altLang="ja-JP" sz="1200" kern="1200" dirty="0" smtClean="0">
                <a:solidFill>
                  <a:schemeClr val="tx1"/>
                </a:solidFill>
                <a:effectLst/>
                <a:latin typeface="+mn-lt"/>
                <a:ea typeface="+mn-ea"/>
                <a:cs typeface="+mn-cs"/>
              </a:rPr>
              <a:t>OSS</a:t>
            </a:r>
            <a:r>
              <a:rPr kumimoji="1" lang="ja-JP" altLang="ja-JP" sz="1200" kern="1200" dirty="0" smtClean="0">
                <a:solidFill>
                  <a:schemeClr val="tx1"/>
                </a:solidFill>
                <a:effectLst/>
                <a:latin typeface="+mn-lt"/>
                <a:ea typeface="+mn-ea"/>
                <a:cs typeface="+mn-cs"/>
              </a:rPr>
              <a:t>プロジェクトから</a:t>
            </a:r>
            <a:r>
              <a:rPr kumimoji="1" lang="en-US" altLang="ja-JP" sz="1200" kern="1200" dirty="0" smtClean="0">
                <a:solidFill>
                  <a:schemeClr val="tx1"/>
                </a:solidFill>
                <a:effectLst/>
                <a:latin typeface="+mn-lt"/>
                <a:ea typeface="+mn-ea"/>
                <a:cs typeface="+mn-cs"/>
              </a:rPr>
              <a:t>300</a:t>
            </a:r>
            <a:r>
              <a:rPr kumimoji="1" lang="ja-JP" altLang="ja-JP" sz="1200" kern="1200" dirty="0" smtClean="0">
                <a:solidFill>
                  <a:schemeClr val="tx1"/>
                </a:solidFill>
                <a:effectLst/>
                <a:latin typeface="+mn-lt"/>
                <a:ea typeface="+mn-ea"/>
                <a:cs typeface="+mn-cs"/>
              </a:rPr>
              <a:t>万個のルールを抽出しました．</a:t>
            </a:r>
          </a:p>
          <a:p>
            <a:r>
              <a:rPr kumimoji="1" lang="ja-JP" altLang="ja-JP" sz="1200" kern="1200" dirty="0" smtClean="0">
                <a:solidFill>
                  <a:schemeClr val="tx1"/>
                </a:solidFill>
                <a:effectLst/>
                <a:latin typeface="+mn-lt"/>
                <a:ea typeface="+mn-ea"/>
                <a:cs typeface="+mn-cs"/>
              </a:rPr>
              <a:t>また，評価対象として，ルールの抽出に用いていない</a:t>
            </a:r>
            <a:r>
              <a:rPr kumimoji="1" lang="en-US" altLang="ja-JP" sz="1200" kern="1200" dirty="0" smtClean="0">
                <a:solidFill>
                  <a:schemeClr val="tx1"/>
                </a:solidFill>
                <a:effectLst/>
                <a:latin typeface="+mn-lt"/>
                <a:ea typeface="+mn-ea"/>
                <a:cs typeface="+mn-cs"/>
              </a:rPr>
              <a:t>4</a:t>
            </a:r>
            <a:r>
              <a:rPr kumimoji="1" lang="ja-JP" altLang="ja-JP" sz="1200" kern="1200" dirty="0" err="1" smtClean="0">
                <a:solidFill>
                  <a:schemeClr val="tx1"/>
                </a:solidFill>
                <a:effectLst/>
                <a:latin typeface="+mn-lt"/>
                <a:ea typeface="+mn-ea"/>
                <a:cs typeface="+mn-cs"/>
              </a:rPr>
              <a:t>つの</a:t>
            </a:r>
            <a:r>
              <a:rPr kumimoji="1" lang="en-US" altLang="ja-JP" sz="1200" kern="1200" dirty="0" smtClean="0">
                <a:solidFill>
                  <a:schemeClr val="tx1"/>
                </a:solidFill>
                <a:effectLst/>
                <a:latin typeface="+mn-lt"/>
                <a:ea typeface="+mn-ea"/>
                <a:cs typeface="+mn-cs"/>
              </a:rPr>
              <a:t>OSS</a:t>
            </a:r>
            <a:r>
              <a:rPr kumimoji="1" lang="ja-JP" altLang="ja-JP" sz="1200" kern="1200" dirty="0" smtClean="0">
                <a:solidFill>
                  <a:schemeClr val="tx1"/>
                </a:solidFill>
                <a:effectLst/>
                <a:latin typeface="+mn-lt"/>
                <a:ea typeface="+mn-ea"/>
                <a:cs typeface="+mn-cs"/>
              </a:rPr>
              <a:t>を用いました．</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12</a:t>
            </a:fld>
            <a:endParaRPr kumimoji="1" lang="ja-JP" altLang="en-US"/>
          </a:p>
        </p:txBody>
      </p:sp>
    </p:spTree>
    <p:extLst>
      <p:ext uri="{BB962C8B-B14F-4D97-AF65-F5344CB8AC3E}">
        <p14:creationId xmlns:p14="http://schemas.microsoft.com/office/powerpoint/2010/main" val="27562150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評価した結果を累積度数分布で表示した図です．</a:t>
            </a:r>
          </a:p>
          <a:p>
            <a:r>
              <a:rPr kumimoji="1" lang="ja-JP" altLang="ja-JP" sz="1200" kern="1200" dirty="0" smtClean="0">
                <a:solidFill>
                  <a:schemeClr val="tx1"/>
                </a:solidFill>
                <a:effectLst/>
                <a:latin typeface="+mn-lt"/>
                <a:ea typeface="+mn-ea"/>
                <a:cs typeface="+mn-cs"/>
              </a:rPr>
              <a:t>横軸は正解の動詞が提示されている順位，縦軸は正解の動詞が提示されたメソッドの割合を表しています．</a:t>
            </a:r>
          </a:p>
          <a:p>
            <a:r>
              <a:rPr kumimoji="1" lang="ja-JP" altLang="ja-JP" sz="1200" kern="1200" dirty="0" smtClean="0">
                <a:solidFill>
                  <a:schemeClr val="tx1"/>
                </a:solidFill>
                <a:effectLst/>
                <a:latin typeface="+mn-lt"/>
                <a:ea typeface="+mn-ea"/>
                <a:cs typeface="+mn-cs"/>
              </a:rPr>
              <a:t>結果として，学習に用いていないメソッドに対して手法を適用したとき，</a:t>
            </a:r>
            <a:r>
              <a:rPr kumimoji="1" lang="en-US" altLang="ja-JP" sz="1200" kern="1200" dirty="0" smtClean="0">
                <a:solidFill>
                  <a:schemeClr val="tx1"/>
                </a:solidFill>
                <a:effectLst/>
                <a:latin typeface="+mn-lt"/>
                <a:ea typeface="+mn-ea"/>
                <a:cs typeface="+mn-cs"/>
              </a:rPr>
              <a:t>48%</a:t>
            </a:r>
            <a:r>
              <a:rPr kumimoji="1" lang="ja-JP" altLang="ja-JP" sz="1200" kern="1200" dirty="0" smtClean="0">
                <a:solidFill>
                  <a:schemeClr val="tx1"/>
                </a:solidFill>
                <a:effectLst/>
                <a:latin typeface="+mn-lt"/>
                <a:ea typeface="+mn-ea"/>
                <a:cs typeface="+mn-cs"/>
              </a:rPr>
              <a:t>のメソッドに対し</a:t>
            </a:r>
            <a:r>
              <a:rPr kumimoji="1" lang="en-US" altLang="ja-JP" sz="1200" kern="1200" dirty="0" smtClean="0">
                <a:solidFill>
                  <a:schemeClr val="tx1"/>
                </a:solidFill>
                <a:effectLst/>
                <a:latin typeface="+mn-lt"/>
                <a:ea typeface="+mn-ea"/>
                <a:cs typeface="+mn-cs"/>
              </a:rPr>
              <a:t>5</a:t>
            </a:r>
            <a:r>
              <a:rPr kumimoji="1" lang="ja-JP" altLang="ja-JP" sz="1200" kern="1200" dirty="0" smtClean="0">
                <a:solidFill>
                  <a:schemeClr val="tx1"/>
                </a:solidFill>
                <a:effectLst/>
                <a:latin typeface="+mn-lt"/>
                <a:ea typeface="+mn-ea"/>
                <a:cs typeface="+mn-cs"/>
              </a:rPr>
              <a:t>位以内に，</a:t>
            </a:r>
            <a:r>
              <a:rPr kumimoji="1" lang="en-US" altLang="ja-JP" sz="1200" kern="1200" dirty="0" smtClean="0">
                <a:solidFill>
                  <a:schemeClr val="tx1"/>
                </a:solidFill>
                <a:effectLst/>
                <a:latin typeface="+mn-lt"/>
                <a:ea typeface="+mn-ea"/>
                <a:cs typeface="+mn-cs"/>
              </a:rPr>
              <a:t>87%</a:t>
            </a:r>
            <a:r>
              <a:rPr kumimoji="1" lang="ja-JP" altLang="ja-JP" sz="1200" kern="1200" dirty="0" smtClean="0">
                <a:solidFill>
                  <a:schemeClr val="tx1"/>
                </a:solidFill>
                <a:effectLst/>
                <a:latin typeface="+mn-lt"/>
                <a:ea typeface="+mn-ea"/>
                <a:cs typeface="+mn-cs"/>
              </a:rPr>
              <a:t>のメソッドに対してリスト内に正解を提示できることがわかりました．</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13</a:t>
            </a:fld>
            <a:endParaRPr kumimoji="1" lang="ja-JP" altLang="en-US"/>
          </a:p>
        </p:txBody>
      </p:sp>
    </p:spTree>
    <p:extLst>
      <p:ext uri="{BB962C8B-B14F-4D97-AF65-F5344CB8AC3E}">
        <p14:creationId xmlns:p14="http://schemas.microsoft.com/office/powerpoint/2010/main" val="23767813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開発者が適切な動詞を選択できるのかどうかについては，</a:t>
            </a:r>
          </a:p>
          <a:p>
            <a:r>
              <a:rPr kumimoji="1" lang="ja-JP" altLang="ja-JP" sz="1200" kern="1200" dirty="0" smtClean="0">
                <a:solidFill>
                  <a:schemeClr val="tx1"/>
                </a:solidFill>
                <a:effectLst/>
                <a:latin typeface="+mn-lt"/>
                <a:ea typeface="+mn-ea"/>
                <a:cs typeface="+mn-cs"/>
              </a:rPr>
              <a:t>被験者実験を行うことで評価を行いました．</a:t>
            </a:r>
          </a:p>
          <a:p>
            <a:r>
              <a:rPr kumimoji="1" lang="ja-JP" altLang="ja-JP" sz="1200" kern="1200" dirty="0" smtClean="0">
                <a:solidFill>
                  <a:schemeClr val="tx1"/>
                </a:solidFill>
                <a:effectLst/>
                <a:latin typeface="+mn-lt"/>
                <a:ea typeface="+mn-ea"/>
                <a:cs typeface="+mn-cs"/>
              </a:rPr>
              <a:t>既存のソースコードに定義されているメソッドからメソッド名を削除した課題を作成し，</a:t>
            </a:r>
          </a:p>
          <a:p>
            <a:r>
              <a:rPr kumimoji="1" lang="ja-JP" altLang="ja-JP" sz="1200" kern="1200" dirty="0" smtClean="0">
                <a:solidFill>
                  <a:schemeClr val="tx1"/>
                </a:solidFill>
                <a:effectLst/>
                <a:latin typeface="+mn-lt"/>
                <a:ea typeface="+mn-ea"/>
                <a:cs typeface="+mn-cs"/>
              </a:rPr>
              <a:t>被験者に削除したメソッド名を推測する課題を解いてもらい</a:t>
            </a:r>
            <a:r>
              <a:rPr kumimoji="1" lang="ja-JP" altLang="en-US" sz="1200" kern="1200" dirty="0" smtClean="0">
                <a:solidFill>
                  <a:schemeClr val="tx1"/>
                </a:solidFill>
                <a:effectLst/>
                <a:latin typeface="+mn-lt"/>
                <a:ea typeface="+mn-ea"/>
                <a:cs typeface="+mn-cs"/>
              </a:rPr>
              <a:t>ました．</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提案手法によって提示される候補リストがある場合とない場合で</a:t>
            </a:r>
            <a:r>
              <a:rPr kumimoji="1" lang="ja-JP" altLang="ja-JP" sz="1200" kern="1200" dirty="0" smtClean="0">
                <a:solidFill>
                  <a:schemeClr val="tx1"/>
                </a:solidFill>
                <a:effectLst/>
                <a:latin typeface="+mn-lt"/>
                <a:ea typeface="+mn-ea"/>
                <a:cs typeface="+mn-cs"/>
              </a:rPr>
              <a:t>正解数の差を分析しました．</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候補リストは上位</a:t>
            </a:r>
            <a:r>
              <a:rPr kumimoji="1" lang="en-US" altLang="ja-JP" sz="1200" kern="1200" dirty="0" smtClean="0">
                <a:solidFill>
                  <a:schemeClr val="tx1"/>
                </a:solidFill>
                <a:effectLst/>
                <a:latin typeface="+mn-lt"/>
                <a:ea typeface="+mn-ea"/>
                <a:cs typeface="+mn-cs"/>
              </a:rPr>
              <a:t>5</a:t>
            </a:r>
            <a:r>
              <a:rPr kumimoji="1" lang="ja-JP" altLang="en-US" sz="1200" kern="1200" dirty="0" err="1" smtClean="0">
                <a:solidFill>
                  <a:schemeClr val="tx1"/>
                </a:solidFill>
                <a:effectLst/>
                <a:latin typeface="+mn-lt"/>
                <a:ea typeface="+mn-ea"/>
                <a:cs typeface="+mn-cs"/>
              </a:rPr>
              <a:t>つを提</a:t>
            </a:r>
            <a:r>
              <a:rPr kumimoji="1" lang="ja-JP" altLang="en-US" sz="1200" kern="1200" dirty="0" smtClean="0">
                <a:solidFill>
                  <a:schemeClr val="tx1"/>
                </a:solidFill>
                <a:effectLst/>
                <a:latin typeface="+mn-lt"/>
                <a:ea typeface="+mn-ea"/>
                <a:cs typeface="+mn-cs"/>
              </a:rPr>
              <a:t>示します．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74D925D3-918D-4DD7-929F-5E8BB64F0EAF}" type="slidenum">
              <a:rPr kumimoji="1" lang="ja-JP" altLang="en-US" smtClean="0"/>
              <a:t>14</a:t>
            </a:fld>
            <a:endParaRPr kumimoji="1" lang="ja-JP" altLang="en-US"/>
          </a:p>
        </p:txBody>
      </p:sp>
    </p:spTree>
    <p:extLst>
      <p:ext uri="{BB962C8B-B14F-4D97-AF65-F5344CB8AC3E}">
        <p14:creationId xmlns:p14="http://schemas.microsoft.com/office/powerpoint/2010/main" val="27814212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課題となるメソッド</a:t>
            </a:r>
            <a:r>
              <a:rPr kumimoji="1" lang="en-US" altLang="ja-JP" sz="1200" kern="1200" dirty="0" smtClean="0">
                <a:solidFill>
                  <a:schemeClr val="tx1"/>
                </a:solidFill>
                <a:effectLst/>
                <a:latin typeface="+mn-lt"/>
                <a:ea typeface="+mn-ea"/>
                <a:cs typeface="+mn-cs"/>
              </a:rPr>
              <a:t>12</a:t>
            </a:r>
            <a:r>
              <a:rPr kumimoji="1" lang="ja-JP" altLang="ja-JP" sz="1200" kern="1200" dirty="0" smtClean="0">
                <a:solidFill>
                  <a:schemeClr val="tx1"/>
                </a:solidFill>
                <a:effectLst/>
                <a:latin typeface="+mn-lt"/>
                <a:ea typeface="+mn-ea"/>
                <a:cs typeface="+mn-cs"/>
              </a:rPr>
              <a:t>個を</a:t>
            </a:r>
            <a:r>
              <a:rPr kumimoji="1" lang="en-US" altLang="ja-JP" sz="1200" kern="1200" dirty="0" smtClean="0">
                <a:solidFill>
                  <a:schemeClr val="tx1"/>
                </a:solidFill>
                <a:effectLst/>
                <a:latin typeface="+mn-lt"/>
                <a:ea typeface="+mn-ea"/>
                <a:cs typeface="+mn-cs"/>
              </a:rPr>
              <a:t>4</a:t>
            </a:r>
            <a:r>
              <a:rPr kumimoji="1" lang="ja-JP" altLang="ja-JP" sz="1200" kern="1200" dirty="0" err="1" smtClean="0">
                <a:solidFill>
                  <a:schemeClr val="tx1"/>
                </a:solidFill>
                <a:effectLst/>
                <a:latin typeface="+mn-lt"/>
                <a:ea typeface="+mn-ea"/>
                <a:cs typeface="+mn-cs"/>
              </a:rPr>
              <a:t>つの</a:t>
            </a:r>
            <a:r>
              <a:rPr kumimoji="1" lang="en-US" altLang="ja-JP" sz="1200" kern="1200" dirty="0" smtClean="0">
                <a:solidFill>
                  <a:schemeClr val="tx1"/>
                </a:solidFill>
                <a:effectLst/>
                <a:latin typeface="+mn-lt"/>
                <a:ea typeface="+mn-ea"/>
                <a:cs typeface="+mn-cs"/>
              </a:rPr>
              <a:t>OSS</a:t>
            </a:r>
            <a:r>
              <a:rPr kumimoji="1" lang="ja-JP" altLang="ja-JP" sz="1200" kern="1200" dirty="0" smtClean="0">
                <a:solidFill>
                  <a:schemeClr val="tx1"/>
                </a:solidFill>
                <a:effectLst/>
                <a:latin typeface="+mn-lt"/>
                <a:ea typeface="+mn-ea"/>
                <a:cs typeface="+mn-cs"/>
              </a:rPr>
              <a:t>から選択しました．</a:t>
            </a:r>
            <a:endParaRPr kumimoji="1" lang="ja-JP" altLang="ja-JP" sz="14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開発者の負担を考慮して</a:t>
            </a:r>
            <a:r>
              <a:rPr kumimoji="1" lang="en-US" altLang="ja-JP" sz="1200" kern="1200" dirty="0" smtClean="0">
                <a:solidFill>
                  <a:schemeClr val="tx1"/>
                </a:solidFill>
                <a:effectLst/>
                <a:latin typeface="+mn-lt"/>
                <a:ea typeface="+mn-ea"/>
                <a:cs typeface="+mn-cs"/>
              </a:rPr>
              <a:t>5</a:t>
            </a:r>
            <a:r>
              <a:rPr kumimoji="1" lang="ja-JP" altLang="ja-JP" sz="1200" kern="1200" dirty="0" smtClean="0">
                <a:solidFill>
                  <a:schemeClr val="tx1"/>
                </a:solidFill>
                <a:effectLst/>
                <a:latin typeface="+mn-lt"/>
                <a:ea typeface="+mn-ea"/>
                <a:cs typeface="+mn-cs"/>
              </a:rPr>
              <a:t>行から　</a:t>
            </a:r>
            <a:r>
              <a:rPr kumimoji="1" lang="en-US" altLang="ja-JP" sz="1200" kern="1200" dirty="0" smtClean="0">
                <a:solidFill>
                  <a:schemeClr val="tx1"/>
                </a:solidFill>
                <a:effectLst/>
                <a:latin typeface="+mn-lt"/>
                <a:ea typeface="+mn-ea"/>
                <a:cs typeface="+mn-cs"/>
              </a:rPr>
              <a:t>15</a:t>
            </a:r>
            <a:r>
              <a:rPr kumimoji="1" lang="ja-JP" altLang="ja-JP" sz="1200" kern="1200" dirty="0" smtClean="0">
                <a:solidFill>
                  <a:schemeClr val="tx1"/>
                </a:solidFill>
                <a:effectLst/>
                <a:latin typeface="+mn-lt"/>
                <a:ea typeface="+mn-ea"/>
                <a:cs typeface="+mn-cs"/>
              </a:rPr>
              <a:t>行のメソッドを，</a:t>
            </a:r>
            <a:endParaRPr kumimoji="1" lang="ja-JP" altLang="ja-JP" sz="14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目的語による影響を考慮して動詞一語で命名されているメソッドを課題として選択しました．</a:t>
            </a:r>
            <a:endParaRPr kumimoji="1" lang="ja-JP" altLang="ja-JP" sz="14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手法によって正解が提示される順位が均等になるようにメソッドを選択しました．</a:t>
            </a:r>
            <a:endParaRPr kumimoji="1" lang="ja-JP" altLang="ja-JP" sz="14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15</a:t>
            </a:fld>
            <a:endParaRPr kumimoji="1" lang="ja-JP" altLang="en-US"/>
          </a:p>
        </p:txBody>
      </p:sp>
    </p:spTree>
    <p:extLst>
      <p:ext uri="{BB962C8B-B14F-4D97-AF65-F5344CB8AC3E}">
        <p14:creationId xmlns:p14="http://schemas.microsoft.com/office/powerpoint/2010/main" val="8531172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課題の作成方法について説明します．</a:t>
            </a:r>
          </a:p>
          <a:p>
            <a:r>
              <a:rPr kumimoji="1" lang="ja-JP" altLang="ja-JP" sz="1200" kern="1200" dirty="0" smtClean="0">
                <a:solidFill>
                  <a:schemeClr val="tx1"/>
                </a:solidFill>
                <a:effectLst/>
                <a:latin typeface="+mn-lt"/>
                <a:ea typeface="+mn-ea"/>
                <a:cs typeface="+mn-cs"/>
              </a:rPr>
              <a:t>まず，対象のメソッドが記述されている</a:t>
            </a:r>
            <a:r>
              <a:rPr kumimoji="1" lang="en-US" altLang="ja-JP" sz="1200" kern="1200" dirty="0" smtClean="0">
                <a:solidFill>
                  <a:schemeClr val="tx1"/>
                </a:solidFill>
                <a:effectLst/>
                <a:latin typeface="+mn-lt"/>
                <a:ea typeface="+mn-ea"/>
                <a:cs typeface="+mn-cs"/>
              </a:rPr>
              <a:t>java</a:t>
            </a:r>
            <a:r>
              <a:rPr kumimoji="1" lang="ja-JP" altLang="ja-JP" sz="1200" kern="1200" dirty="0" smtClean="0">
                <a:solidFill>
                  <a:schemeClr val="tx1"/>
                </a:solidFill>
                <a:effectLst/>
                <a:latin typeface="+mn-lt"/>
                <a:ea typeface="+mn-ea"/>
                <a:cs typeface="+mn-cs"/>
              </a:rPr>
              <a:t>ファイルを取得します．</a:t>
            </a:r>
          </a:p>
          <a:p>
            <a:r>
              <a:rPr kumimoji="1" lang="ja-JP" altLang="ja-JP" sz="1200" kern="1200" dirty="0" smtClean="0">
                <a:solidFill>
                  <a:schemeClr val="tx1"/>
                </a:solidFill>
                <a:effectLst/>
                <a:latin typeface="+mn-lt"/>
                <a:ea typeface="+mn-ea"/>
                <a:cs typeface="+mn-cs"/>
              </a:rPr>
              <a:t>ここから対象以外のメソッドを削除します．</a:t>
            </a:r>
          </a:p>
          <a:p>
            <a:r>
              <a:rPr kumimoji="1" lang="ja-JP" altLang="ja-JP" sz="1200" kern="1200" dirty="0" smtClean="0">
                <a:solidFill>
                  <a:schemeClr val="tx1"/>
                </a:solidFill>
                <a:effectLst/>
                <a:latin typeface="+mn-lt"/>
                <a:ea typeface="+mn-ea"/>
                <a:cs typeface="+mn-cs"/>
              </a:rPr>
              <a:t>対象メソッド内でアクセスしていないフィールド，メソッド内外に記述されているコメントを削除します．</a:t>
            </a:r>
          </a:p>
          <a:p>
            <a:r>
              <a:rPr kumimoji="1" lang="ja-JP" altLang="ja-JP" sz="1200" kern="1200" dirty="0" smtClean="0">
                <a:solidFill>
                  <a:schemeClr val="tx1"/>
                </a:solidFill>
                <a:effectLst/>
                <a:latin typeface="+mn-lt"/>
                <a:ea typeface="+mn-ea"/>
                <a:cs typeface="+mn-cs"/>
              </a:rPr>
              <a:t>最後に，対象のメソッドの名前を削除します．</a:t>
            </a:r>
          </a:p>
          <a:p>
            <a:r>
              <a:rPr kumimoji="1" lang="ja-JP" altLang="ja-JP" sz="1200" kern="1200" dirty="0" smtClean="0">
                <a:solidFill>
                  <a:schemeClr val="tx1"/>
                </a:solidFill>
                <a:effectLst/>
                <a:latin typeface="+mn-lt"/>
                <a:ea typeface="+mn-ea"/>
                <a:cs typeface="+mn-cs"/>
              </a:rPr>
              <a:t>被験者はこの状態のメソッドを読んでメソッドの動作を推測します．</a:t>
            </a:r>
          </a:p>
          <a:p>
            <a:r>
              <a:rPr kumimoji="1" lang="ja-JP" altLang="ja-JP" sz="1200" kern="1200" dirty="0" smtClean="0">
                <a:solidFill>
                  <a:schemeClr val="tx1"/>
                </a:solidFill>
                <a:effectLst/>
                <a:latin typeface="+mn-lt"/>
                <a:ea typeface="+mn-ea"/>
                <a:cs typeface="+mn-cs"/>
              </a:rPr>
              <a:t>候補リストがある場合は，このように上位</a:t>
            </a:r>
            <a:r>
              <a:rPr kumimoji="1" lang="en-US" altLang="ja-JP" sz="1200" kern="1200" dirty="0" smtClean="0">
                <a:solidFill>
                  <a:schemeClr val="tx1"/>
                </a:solidFill>
                <a:effectLst/>
                <a:latin typeface="+mn-lt"/>
                <a:ea typeface="+mn-ea"/>
                <a:cs typeface="+mn-cs"/>
              </a:rPr>
              <a:t>5</a:t>
            </a:r>
            <a:r>
              <a:rPr kumimoji="1" lang="ja-JP" altLang="ja-JP" sz="1200" kern="1200" dirty="0" smtClean="0">
                <a:solidFill>
                  <a:schemeClr val="tx1"/>
                </a:solidFill>
                <a:effectLst/>
                <a:latin typeface="+mn-lt"/>
                <a:ea typeface="+mn-ea"/>
                <a:cs typeface="+mn-cs"/>
              </a:rPr>
              <a:t>位の動詞が提示されます．</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課題を解いてもらう際，候補が提示された場合でも，</a:t>
            </a:r>
            <a:r>
              <a:rPr kumimoji="1" lang="ja-JP" altLang="en-US" sz="1200" kern="1200" dirty="0" smtClean="0">
                <a:solidFill>
                  <a:schemeClr val="tx1"/>
                </a:solidFill>
                <a:effectLst/>
                <a:latin typeface="+mn-lt"/>
                <a:ea typeface="+mn-ea"/>
                <a:cs typeface="+mn-cs"/>
              </a:rPr>
              <a:t>リスト外に含まれていない動詞</a:t>
            </a:r>
            <a:r>
              <a:rPr kumimoji="1" lang="ja-JP" altLang="en-US" sz="1200" kern="1200" dirty="0" smtClean="0">
                <a:solidFill>
                  <a:schemeClr val="tx1"/>
                </a:solidFill>
                <a:effectLst/>
                <a:latin typeface="+mn-lt"/>
                <a:ea typeface="+mn-ea"/>
                <a:cs typeface="+mn-cs"/>
              </a:rPr>
              <a:t>を選ぶことができるとしています．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16</a:t>
            </a:fld>
            <a:endParaRPr kumimoji="1" lang="ja-JP" altLang="en-US"/>
          </a:p>
        </p:txBody>
      </p:sp>
    </p:spTree>
    <p:extLst>
      <p:ext uri="{BB962C8B-B14F-4D97-AF65-F5344CB8AC3E}">
        <p14:creationId xmlns:p14="http://schemas.microsoft.com/office/powerpoint/2010/main" val="31554713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被験者は井上研の学生</a:t>
            </a:r>
            <a:r>
              <a:rPr kumimoji="1" lang="en-US" altLang="ja-JP" sz="1200" kern="1200" dirty="0" smtClean="0">
                <a:solidFill>
                  <a:schemeClr val="tx1"/>
                </a:solidFill>
                <a:effectLst/>
                <a:latin typeface="+mn-lt"/>
                <a:ea typeface="+mn-ea"/>
                <a:cs typeface="+mn-cs"/>
              </a:rPr>
              <a:t>12</a:t>
            </a:r>
            <a:r>
              <a:rPr kumimoji="1" lang="ja-JP" altLang="ja-JP" sz="1200" kern="1200" dirty="0" smtClean="0">
                <a:solidFill>
                  <a:schemeClr val="tx1"/>
                </a:solidFill>
                <a:effectLst/>
                <a:latin typeface="+mn-lt"/>
                <a:ea typeface="+mn-ea"/>
                <a:cs typeface="+mn-cs"/>
              </a:rPr>
              <a:t>人です．</a:t>
            </a:r>
          </a:p>
          <a:p>
            <a:r>
              <a:rPr kumimoji="1" lang="ja-JP" altLang="ja-JP" sz="1200" kern="1200" dirty="0" smtClean="0">
                <a:solidFill>
                  <a:schemeClr val="tx1"/>
                </a:solidFill>
                <a:effectLst/>
                <a:latin typeface="+mn-lt"/>
                <a:ea typeface="+mn-ea"/>
                <a:cs typeface="+mn-cs"/>
              </a:rPr>
              <a:t>課題の割り当て方については，各課題を</a:t>
            </a:r>
            <a:r>
              <a:rPr kumimoji="1" lang="en-US" altLang="ja-JP" sz="1200" kern="1200" dirty="0" smtClean="0">
                <a:solidFill>
                  <a:schemeClr val="tx1"/>
                </a:solidFill>
                <a:effectLst/>
                <a:latin typeface="+mn-lt"/>
                <a:ea typeface="+mn-ea"/>
                <a:cs typeface="+mn-cs"/>
              </a:rPr>
              <a:t>8</a:t>
            </a:r>
            <a:r>
              <a:rPr kumimoji="1" lang="ja-JP" altLang="ja-JP" sz="1200" kern="1200" dirty="0" smtClean="0">
                <a:solidFill>
                  <a:schemeClr val="tx1"/>
                </a:solidFill>
                <a:effectLst/>
                <a:latin typeface="+mn-lt"/>
                <a:ea typeface="+mn-ea"/>
                <a:cs typeface="+mn-cs"/>
              </a:rPr>
              <a:t>人ずつに解いてもらうように割り当てました</a:t>
            </a:r>
            <a:r>
              <a:rPr kumimoji="1" lang="ja-JP" altLang="en-US" sz="1200" kern="1200" dirty="0" smtClean="0">
                <a:solidFill>
                  <a:schemeClr val="tx1"/>
                </a:solidFill>
                <a:effectLst/>
                <a:latin typeface="+mn-lt"/>
                <a:ea typeface="+mn-ea"/>
                <a:cs typeface="+mn-cs"/>
              </a:rPr>
              <a:t>．</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各課題につき，</a:t>
            </a:r>
            <a:r>
              <a:rPr kumimoji="1" lang="ja-JP" altLang="ja-JP" sz="1200" kern="1200" dirty="0" smtClean="0">
                <a:solidFill>
                  <a:schemeClr val="tx1"/>
                </a:solidFill>
                <a:effectLst/>
                <a:latin typeface="+mn-lt"/>
                <a:ea typeface="+mn-ea"/>
                <a:cs typeface="+mn-cs"/>
              </a:rPr>
              <a:t>候補</a:t>
            </a:r>
            <a:r>
              <a:rPr kumimoji="1" lang="ja-JP" altLang="ja-JP" sz="1200" kern="1200" dirty="0" smtClean="0">
                <a:solidFill>
                  <a:schemeClr val="tx1"/>
                </a:solidFill>
                <a:effectLst/>
                <a:latin typeface="+mn-lt"/>
                <a:ea typeface="+mn-ea"/>
                <a:cs typeface="+mn-cs"/>
              </a:rPr>
              <a:t>リストがある状態で</a:t>
            </a:r>
            <a:r>
              <a:rPr kumimoji="1" lang="en-US" altLang="ja-JP" sz="1200" kern="1200" dirty="0" smtClean="0">
                <a:solidFill>
                  <a:schemeClr val="tx1"/>
                </a:solidFill>
                <a:effectLst/>
                <a:latin typeface="+mn-lt"/>
                <a:ea typeface="+mn-ea"/>
                <a:cs typeface="+mn-cs"/>
              </a:rPr>
              <a:t>4</a:t>
            </a:r>
            <a:r>
              <a:rPr kumimoji="1" lang="ja-JP" altLang="en-US" sz="1200" kern="1200" dirty="0" smtClean="0">
                <a:solidFill>
                  <a:schemeClr val="tx1"/>
                </a:solidFill>
                <a:effectLst/>
                <a:latin typeface="+mn-lt"/>
                <a:ea typeface="+mn-ea"/>
                <a:cs typeface="+mn-cs"/>
              </a:rPr>
              <a:t>人に</a:t>
            </a:r>
            <a:r>
              <a:rPr kumimoji="1" lang="ja-JP" altLang="ja-JP" sz="1200" kern="1200" dirty="0" smtClean="0">
                <a:solidFill>
                  <a:schemeClr val="tx1"/>
                </a:solidFill>
                <a:effectLst/>
                <a:latin typeface="+mn-lt"/>
                <a:ea typeface="+mn-ea"/>
                <a:cs typeface="+mn-cs"/>
              </a:rPr>
              <a:t>，ない状態で</a:t>
            </a:r>
            <a:r>
              <a:rPr kumimoji="1" lang="en-US" altLang="ja-JP" sz="1200" kern="1200" dirty="0" smtClean="0">
                <a:solidFill>
                  <a:schemeClr val="tx1"/>
                </a:solidFill>
                <a:effectLst/>
                <a:latin typeface="+mn-lt"/>
                <a:ea typeface="+mn-ea"/>
                <a:cs typeface="+mn-cs"/>
              </a:rPr>
              <a:t>4</a:t>
            </a:r>
            <a:r>
              <a:rPr kumimoji="1" lang="ja-JP" altLang="en-US" sz="1200" kern="1200" dirty="0" smtClean="0">
                <a:solidFill>
                  <a:schemeClr val="tx1"/>
                </a:solidFill>
                <a:effectLst/>
                <a:latin typeface="+mn-lt"/>
                <a:ea typeface="+mn-ea"/>
                <a:cs typeface="+mn-cs"/>
              </a:rPr>
              <a:t>人に割り当てました．</a:t>
            </a:r>
            <a:endParaRPr kumimoji="1" lang="ja-JP"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また，被験者一人につき，</a:t>
            </a:r>
            <a:r>
              <a:rPr kumimoji="1" lang="en-US" altLang="ja-JP" sz="1200" kern="1200" dirty="0" smtClean="0">
                <a:solidFill>
                  <a:schemeClr val="tx1"/>
                </a:solidFill>
                <a:effectLst/>
                <a:latin typeface="+mn-lt"/>
                <a:ea typeface="+mn-ea"/>
                <a:cs typeface="+mn-cs"/>
              </a:rPr>
              <a:t>8</a:t>
            </a:r>
            <a:r>
              <a:rPr kumimoji="1" lang="ja-JP" altLang="ja-JP" sz="1200" kern="1200" dirty="0" err="1" smtClean="0">
                <a:solidFill>
                  <a:schemeClr val="tx1"/>
                </a:solidFill>
                <a:effectLst/>
                <a:latin typeface="+mn-lt"/>
                <a:ea typeface="+mn-ea"/>
                <a:cs typeface="+mn-cs"/>
              </a:rPr>
              <a:t>つの</a:t>
            </a:r>
            <a:r>
              <a:rPr kumimoji="1" lang="ja-JP" altLang="ja-JP" sz="1200" kern="1200" dirty="0" smtClean="0">
                <a:solidFill>
                  <a:schemeClr val="tx1"/>
                </a:solidFill>
                <a:effectLst/>
                <a:latin typeface="+mn-lt"/>
                <a:ea typeface="+mn-ea"/>
                <a:cs typeface="+mn-cs"/>
              </a:rPr>
              <a:t>課題を解いてもらうよう割り当てました．</a:t>
            </a:r>
          </a:p>
          <a:p>
            <a:r>
              <a:rPr kumimoji="1" lang="ja-JP" altLang="ja-JP" sz="1200" kern="1200" dirty="0" smtClean="0">
                <a:solidFill>
                  <a:schemeClr val="tx1"/>
                </a:solidFill>
                <a:effectLst/>
                <a:latin typeface="+mn-lt"/>
                <a:ea typeface="+mn-ea"/>
                <a:cs typeface="+mn-cs"/>
              </a:rPr>
              <a:t>被験者は</a:t>
            </a:r>
            <a:r>
              <a:rPr kumimoji="1" lang="en-US" altLang="ja-JP" sz="1200" kern="1200" dirty="0" smtClean="0">
                <a:solidFill>
                  <a:schemeClr val="tx1"/>
                </a:solidFill>
                <a:effectLst/>
                <a:latin typeface="+mn-lt"/>
                <a:ea typeface="+mn-ea"/>
                <a:cs typeface="+mn-cs"/>
              </a:rPr>
              <a:t>8</a:t>
            </a:r>
            <a:r>
              <a:rPr kumimoji="1" lang="ja-JP" altLang="ja-JP" sz="1200" kern="1200" dirty="0" err="1" smtClean="0">
                <a:solidFill>
                  <a:schemeClr val="tx1"/>
                </a:solidFill>
                <a:effectLst/>
                <a:latin typeface="+mn-lt"/>
                <a:ea typeface="+mn-ea"/>
                <a:cs typeface="+mn-cs"/>
              </a:rPr>
              <a:t>つの</a:t>
            </a:r>
            <a:r>
              <a:rPr kumimoji="1" lang="ja-JP" altLang="ja-JP" sz="1200" kern="1200" dirty="0" smtClean="0">
                <a:solidFill>
                  <a:schemeClr val="tx1"/>
                </a:solidFill>
                <a:effectLst/>
                <a:latin typeface="+mn-lt"/>
                <a:ea typeface="+mn-ea"/>
                <a:cs typeface="+mn-cs"/>
              </a:rPr>
              <a:t>課題のうち，候補リストがある状態で</a:t>
            </a:r>
            <a:r>
              <a:rPr kumimoji="1" lang="en-US" altLang="ja-JP" sz="1200" kern="1200" dirty="0" smtClean="0">
                <a:solidFill>
                  <a:schemeClr val="tx1"/>
                </a:solidFill>
                <a:effectLst/>
                <a:latin typeface="+mn-lt"/>
                <a:ea typeface="+mn-ea"/>
                <a:cs typeface="+mn-cs"/>
              </a:rPr>
              <a:t>4</a:t>
            </a:r>
            <a:r>
              <a:rPr kumimoji="1" lang="ja-JP" altLang="ja-JP" sz="1200" kern="1200" dirty="0" smtClean="0">
                <a:solidFill>
                  <a:schemeClr val="tx1"/>
                </a:solidFill>
                <a:effectLst/>
                <a:latin typeface="+mn-lt"/>
                <a:ea typeface="+mn-ea"/>
                <a:cs typeface="+mn-cs"/>
              </a:rPr>
              <a:t>つ，ない状態で</a:t>
            </a:r>
            <a:r>
              <a:rPr kumimoji="1" lang="en-US" altLang="ja-JP" sz="1200" kern="1200" dirty="0" smtClean="0">
                <a:solidFill>
                  <a:schemeClr val="tx1"/>
                </a:solidFill>
                <a:effectLst/>
                <a:latin typeface="+mn-lt"/>
                <a:ea typeface="+mn-ea"/>
                <a:cs typeface="+mn-cs"/>
              </a:rPr>
              <a:t>4</a:t>
            </a:r>
            <a:r>
              <a:rPr kumimoji="1" lang="ja-JP" altLang="ja-JP" sz="1200" kern="1200" dirty="0" err="1" smtClean="0">
                <a:solidFill>
                  <a:schemeClr val="tx1"/>
                </a:solidFill>
                <a:effectLst/>
                <a:latin typeface="+mn-lt"/>
                <a:ea typeface="+mn-ea"/>
                <a:cs typeface="+mn-cs"/>
              </a:rPr>
              <a:t>つの</a:t>
            </a:r>
            <a:r>
              <a:rPr kumimoji="1" lang="ja-JP" altLang="ja-JP" sz="1200" kern="1200" dirty="0" smtClean="0">
                <a:solidFill>
                  <a:schemeClr val="tx1"/>
                </a:solidFill>
                <a:effectLst/>
                <a:latin typeface="+mn-lt"/>
                <a:ea typeface="+mn-ea"/>
                <a:cs typeface="+mn-cs"/>
              </a:rPr>
              <a:t>課題を解くように割り当てました．</a:t>
            </a:r>
            <a:endParaRPr kumimoji="1" lang="en-US"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6</a:t>
            </a:r>
            <a:r>
              <a:rPr kumimoji="1" lang="ja-JP" altLang="ja-JP" sz="1200" kern="1200" dirty="0" smtClean="0">
                <a:solidFill>
                  <a:schemeClr val="tx1"/>
                </a:solidFill>
                <a:effectLst/>
                <a:latin typeface="+mn-lt"/>
                <a:ea typeface="+mn-ea"/>
                <a:cs typeface="+mn-cs"/>
              </a:rPr>
              <a:t>人の被験者は候補リストありの課題</a:t>
            </a:r>
            <a:r>
              <a:rPr kumimoji="1" lang="en-US" altLang="ja-JP" sz="1200" kern="1200" dirty="0" smtClean="0">
                <a:solidFill>
                  <a:schemeClr val="tx1"/>
                </a:solidFill>
                <a:effectLst/>
                <a:latin typeface="+mn-lt"/>
                <a:ea typeface="+mn-ea"/>
                <a:cs typeface="+mn-cs"/>
              </a:rPr>
              <a:t>4</a:t>
            </a:r>
            <a:r>
              <a:rPr kumimoji="1" lang="ja-JP" altLang="ja-JP" sz="1200" kern="1200" dirty="0" smtClean="0">
                <a:solidFill>
                  <a:schemeClr val="tx1"/>
                </a:solidFill>
                <a:effectLst/>
                <a:latin typeface="+mn-lt"/>
                <a:ea typeface="+mn-ea"/>
                <a:cs typeface="+mn-cs"/>
              </a:rPr>
              <a:t>問を先に，残りの</a:t>
            </a:r>
            <a:r>
              <a:rPr kumimoji="1" lang="en-US" altLang="ja-JP" sz="1200" kern="1200" dirty="0" smtClean="0">
                <a:solidFill>
                  <a:schemeClr val="tx1"/>
                </a:solidFill>
                <a:effectLst/>
                <a:latin typeface="+mn-lt"/>
                <a:ea typeface="+mn-ea"/>
                <a:cs typeface="+mn-cs"/>
              </a:rPr>
              <a:t>6</a:t>
            </a:r>
            <a:r>
              <a:rPr kumimoji="1" lang="ja-JP" altLang="ja-JP" sz="1200" kern="1200" dirty="0" smtClean="0">
                <a:solidFill>
                  <a:schemeClr val="tx1"/>
                </a:solidFill>
                <a:effectLst/>
                <a:latin typeface="+mn-lt"/>
                <a:ea typeface="+mn-ea"/>
                <a:cs typeface="+mn-cs"/>
              </a:rPr>
              <a:t>人は候補リストなしの課題</a:t>
            </a:r>
            <a:r>
              <a:rPr kumimoji="1" lang="en-US" altLang="ja-JP" sz="1200" kern="1200" dirty="0" smtClean="0">
                <a:solidFill>
                  <a:schemeClr val="tx1"/>
                </a:solidFill>
                <a:effectLst/>
                <a:latin typeface="+mn-lt"/>
                <a:ea typeface="+mn-ea"/>
                <a:cs typeface="+mn-cs"/>
              </a:rPr>
              <a:t>4</a:t>
            </a:r>
            <a:r>
              <a:rPr kumimoji="1" lang="ja-JP" altLang="ja-JP" sz="1200" kern="1200" dirty="0" smtClean="0">
                <a:solidFill>
                  <a:schemeClr val="tx1"/>
                </a:solidFill>
                <a:effectLst/>
                <a:latin typeface="+mn-lt"/>
                <a:ea typeface="+mn-ea"/>
                <a:cs typeface="+mn-cs"/>
              </a:rPr>
              <a:t>問を先に解答してもらいました．</a:t>
            </a:r>
            <a:endParaRPr kumimoji="1" lang="ja-JP" altLang="en-US" dirty="0" smtClean="0"/>
          </a:p>
          <a:p>
            <a:r>
              <a:rPr kumimoji="1" lang="ja-JP" altLang="ja-JP" sz="1200" kern="1200" dirty="0" smtClean="0">
                <a:solidFill>
                  <a:schemeClr val="tx1"/>
                </a:solidFill>
                <a:effectLst/>
                <a:latin typeface="+mn-lt"/>
                <a:ea typeface="+mn-ea"/>
                <a:cs typeface="+mn-cs"/>
              </a:rPr>
              <a:t>また，同じ順序で課題を解く被験者がいないように割り当てました．</a:t>
            </a:r>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17</a:t>
            </a:fld>
            <a:endParaRPr kumimoji="1" lang="ja-JP" altLang="en-US"/>
          </a:p>
        </p:txBody>
      </p:sp>
    </p:spTree>
    <p:extLst>
      <p:ext uri="{BB962C8B-B14F-4D97-AF65-F5344CB8AC3E}">
        <p14:creationId xmlns:p14="http://schemas.microsoft.com/office/powerpoint/2010/main" val="5545924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被験者に課題を解答してもらった正解率を表に示します．</a:t>
            </a:r>
          </a:p>
          <a:p>
            <a:r>
              <a:rPr kumimoji="1" lang="ja-JP" altLang="ja-JP" sz="1200" kern="1200" dirty="0" smtClean="0">
                <a:solidFill>
                  <a:schemeClr val="tx1"/>
                </a:solidFill>
                <a:effectLst/>
                <a:latin typeface="+mn-lt"/>
                <a:ea typeface="+mn-ea"/>
                <a:cs typeface="+mn-cs"/>
              </a:rPr>
              <a:t>候補リストがある場合の方が，正解数が多い結果となったものの，</a:t>
            </a:r>
          </a:p>
          <a:p>
            <a:r>
              <a:rPr kumimoji="1" lang="ja-JP" altLang="ja-JP" sz="1200" kern="1200" dirty="0" smtClean="0">
                <a:solidFill>
                  <a:schemeClr val="tx1"/>
                </a:solidFill>
                <a:effectLst/>
                <a:latin typeface="+mn-lt"/>
                <a:ea typeface="+mn-ea"/>
                <a:cs typeface="+mn-cs"/>
              </a:rPr>
              <a:t>カイ二乗検定を行ったところ，有意水準</a:t>
            </a:r>
            <a:r>
              <a:rPr kumimoji="1" lang="en-US" altLang="ja-JP" sz="1200" kern="1200" dirty="0" smtClean="0">
                <a:solidFill>
                  <a:schemeClr val="tx1"/>
                </a:solidFill>
                <a:effectLst/>
                <a:latin typeface="+mn-lt"/>
                <a:ea typeface="+mn-ea"/>
                <a:cs typeface="+mn-cs"/>
              </a:rPr>
              <a:t>0.05</a:t>
            </a:r>
            <a:r>
              <a:rPr kumimoji="1" lang="ja-JP" altLang="ja-JP" sz="1200" kern="1200" dirty="0" smtClean="0">
                <a:solidFill>
                  <a:schemeClr val="tx1"/>
                </a:solidFill>
                <a:effectLst/>
                <a:latin typeface="+mn-lt"/>
                <a:ea typeface="+mn-ea"/>
                <a:cs typeface="+mn-cs"/>
              </a:rPr>
              <a:t>で有意差がないことがわかりました．</a:t>
            </a:r>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18</a:t>
            </a:fld>
            <a:endParaRPr kumimoji="1" lang="ja-JP" altLang="en-US"/>
          </a:p>
        </p:txBody>
      </p:sp>
    </p:spTree>
    <p:extLst>
      <p:ext uri="{BB962C8B-B14F-4D97-AF65-F5344CB8AC3E}">
        <p14:creationId xmlns:p14="http://schemas.microsoft.com/office/powerpoint/2010/main" val="6834701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さらに詳しく分析を行いました．</a:t>
            </a:r>
          </a:p>
          <a:p>
            <a:r>
              <a:rPr kumimoji="1" lang="ja-JP" altLang="ja-JP" sz="1200" kern="1200" dirty="0" smtClean="0">
                <a:solidFill>
                  <a:schemeClr val="tx1"/>
                </a:solidFill>
                <a:effectLst/>
                <a:latin typeface="+mn-lt"/>
                <a:ea typeface="+mn-ea"/>
                <a:cs typeface="+mn-cs"/>
              </a:rPr>
              <a:t>候補リスト内に正解が含まれている順位ごとに正解数をみると，</a:t>
            </a:r>
          </a:p>
          <a:p>
            <a:r>
              <a:rPr kumimoji="1" lang="ja-JP" altLang="ja-JP" sz="1200" kern="1200" dirty="0" smtClean="0">
                <a:solidFill>
                  <a:schemeClr val="tx1"/>
                </a:solidFill>
                <a:effectLst/>
                <a:latin typeface="+mn-lt"/>
                <a:ea typeface="+mn-ea"/>
                <a:cs typeface="+mn-cs"/>
              </a:rPr>
              <a:t>候補リスト内に正解が提示されているとき正解率が高いことがわかりました．</a:t>
            </a:r>
            <a:endParaRPr kumimoji="1" lang="en-US" altLang="ja-JP" sz="1200" kern="1200" dirty="0" smtClean="0">
              <a:solidFill>
                <a:schemeClr val="tx1"/>
              </a:solidFill>
              <a:effectLst/>
              <a:latin typeface="+mn-lt"/>
              <a:ea typeface="+mn-ea"/>
              <a:cs typeface="+mn-cs"/>
            </a:endParaRPr>
          </a:p>
          <a:p>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候補リスト内に正解がない場合について各課題について解答の仕方を分析したところ，</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常に候補リストの中から選んで間違っているのではないことがわかりました．</a:t>
            </a:r>
            <a:endParaRPr kumimoji="1" lang="en-US" altLang="ja-JP" sz="1200" kern="1200" dirty="0" smtClean="0">
              <a:solidFill>
                <a:schemeClr val="tx1"/>
              </a:solidFill>
              <a:effectLst/>
              <a:latin typeface="+mn-lt"/>
              <a:ea typeface="+mn-ea"/>
              <a:cs typeface="+mn-cs"/>
            </a:endParaRPr>
          </a:p>
          <a:p>
            <a:endParaRPr kumimoji="1" lang="ja-JP" altLang="ja-JP" sz="1200" kern="1200" dirty="0" smtClean="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19</a:t>
            </a:fld>
            <a:endParaRPr kumimoji="1" lang="ja-JP" altLang="en-US"/>
          </a:p>
        </p:txBody>
      </p:sp>
    </p:spTree>
    <p:extLst>
      <p:ext uri="{BB962C8B-B14F-4D97-AF65-F5344CB8AC3E}">
        <p14:creationId xmlns:p14="http://schemas.microsoft.com/office/powerpoint/2010/main" val="2940584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まず，この研究の背景について説明します．</a:t>
            </a:r>
          </a:p>
          <a:p>
            <a:r>
              <a:rPr kumimoji="1" lang="en-US" altLang="ja-JP" sz="1200" kern="1200" dirty="0" smtClean="0">
                <a:solidFill>
                  <a:schemeClr val="tx1"/>
                </a:solidFill>
                <a:effectLst/>
                <a:latin typeface="+mn-lt"/>
                <a:ea typeface="+mn-ea"/>
                <a:cs typeface="+mn-cs"/>
              </a:rPr>
              <a:t>java</a:t>
            </a:r>
            <a:r>
              <a:rPr kumimoji="1" lang="ja-JP" altLang="ja-JP" sz="1200" kern="1200" dirty="0" smtClean="0">
                <a:solidFill>
                  <a:schemeClr val="tx1"/>
                </a:solidFill>
                <a:effectLst/>
                <a:latin typeface="+mn-lt"/>
                <a:ea typeface="+mn-ea"/>
                <a:cs typeface="+mn-cs"/>
              </a:rPr>
              <a:t>プログラムにおいて，メソッド名が不適切だと，プログラム理解に時間がかかることが知られています．</a:t>
            </a:r>
          </a:p>
          <a:p>
            <a:r>
              <a:rPr kumimoji="1" lang="ja-JP" altLang="ja-JP" sz="1200" kern="1200" dirty="0" smtClean="0">
                <a:solidFill>
                  <a:schemeClr val="tx1"/>
                </a:solidFill>
                <a:effectLst/>
                <a:latin typeface="+mn-lt"/>
                <a:ea typeface="+mn-ea"/>
                <a:cs typeface="+mn-cs"/>
              </a:rPr>
              <a:t>開発者は識別子の名前からその動作を推測しているため，不適切な名前がついているとその動作を誤解してしまいます．</a:t>
            </a:r>
          </a:p>
          <a:p>
            <a:r>
              <a:rPr kumimoji="1" lang="ja-JP" altLang="ja-JP" sz="1200" kern="1200" dirty="0" smtClean="0">
                <a:solidFill>
                  <a:schemeClr val="tx1"/>
                </a:solidFill>
                <a:effectLst/>
                <a:latin typeface="+mn-lt"/>
                <a:ea typeface="+mn-ea"/>
                <a:cs typeface="+mn-cs"/>
              </a:rPr>
              <a:t>例えばこちらのコード片において，</a:t>
            </a:r>
            <a:r>
              <a:rPr kumimoji="1" lang="en-US" altLang="ja-JP" sz="1200" kern="1200" dirty="0" err="1" smtClean="0">
                <a:solidFill>
                  <a:schemeClr val="tx1"/>
                </a:solidFill>
                <a:effectLst/>
                <a:latin typeface="+mn-lt"/>
                <a:ea typeface="+mn-ea"/>
                <a:cs typeface="+mn-cs"/>
              </a:rPr>
              <a:t>setBinaryStream</a:t>
            </a:r>
            <a:r>
              <a:rPr kumimoji="1" lang="ja-JP" altLang="ja-JP" sz="1200" kern="1200" dirty="0" smtClean="0">
                <a:solidFill>
                  <a:schemeClr val="tx1"/>
                </a:solidFill>
                <a:effectLst/>
                <a:latin typeface="+mn-lt"/>
                <a:ea typeface="+mn-ea"/>
                <a:cs typeface="+mn-cs"/>
              </a:rPr>
              <a:t>というメソッドを読んだとき，</a:t>
            </a:r>
            <a:r>
              <a:rPr kumimoji="1" lang="en-US" altLang="ja-JP" sz="1200" kern="1200" dirty="0" smtClean="0">
                <a:solidFill>
                  <a:schemeClr val="tx1"/>
                </a:solidFill>
                <a:effectLst/>
                <a:latin typeface="+mn-lt"/>
                <a:ea typeface="+mn-ea"/>
                <a:cs typeface="+mn-cs"/>
              </a:rPr>
              <a:t>set</a:t>
            </a:r>
            <a:r>
              <a:rPr kumimoji="1" lang="ja-JP" altLang="ja-JP" sz="1200" kern="1200" dirty="0" smtClean="0">
                <a:solidFill>
                  <a:schemeClr val="tx1"/>
                </a:solidFill>
                <a:effectLst/>
                <a:latin typeface="+mn-lt"/>
                <a:ea typeface="+mn-ea"/>
                <a:cs typeface="+mn-cs"/>
              </a:rPr>
              <a:t>は値を設定するメソッドによく使われる語なので，開発者は何かの値を設定するメソッドであるとその動作を予測します．</a:t>
            </a:r>
          </a:p>
          <a:p>
            <a:r>
              <a:rPr kumimoji="1" lang="ja-JP" altLang="ja-JP" sz="1200" kern="1200" dirty="0" smtClean="0">
                <a:solidFill>
                  <a:schemeClr val="tx1"/>
                </a:solidFill>
                <a:effectLst/>
                <a:latin typeface="+mn-lt"/>
                <a:ea typeface="+mn-ea"/>
                <a:cs typeface="+mn-cs"/>
              </a:rPr>
              <a:t>しかし，実際の動作は値を書き込むためのオブジェクトを取得するメソッドであるため，その動作を誤解してしまいます．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2</a:t>
            </a:fld>
            <a:endParaRPr kumimoji="1" lang="ja-JP" altLang="en-US" dirty="0"/>
          </a:p>
        </p:txBody>
      </p:sp>
    </p:spTree>
    <p:extLst>
      <p:ext uri="{BB962C8B-B14F-4D97-AF65-F5344CB8AC3E}">
        <p14:creationId xmlns:p14="http://schemas.microsoft.com/office/powerpoint/2010/main" val="38279025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候補リスト内に正解が含まれているとき，有意に正解数が多いかどうかをフィッシャーの正確確率検定を用いて検定を行ったところ，有意水準</a:t>
            </a:r>
            <a:r>
              <a:rPr kumimoji="1" lang="en-US" altLang="ja-JP" sz="1200" kern="1200" dirty="0" smtClean="0">
                <a:solidFill>
                  <a:schemeClr val="tx1"/>
                </a:solidFill>
                <a:effectLst/>
                <a:latin typeface="+mn-lt"/>
                <a:ea typeface="+mn-ea"/>
                <a:cs typeface="+mn-cs"/>
              </a:rPr>
              <a:t>0.05</a:t>
            </a:r>
            <a:r>
              <a:rPr kumimoji="1" lang="ja-JP" altLang="ja-JP" sz="1200" kern="1200" dirty="0" smtClean="0">
                <a:solidFill>
                  <a:schemeClr val="tx1"/>
                </a:solidFill>
                <a:effectLst/>
                <a:latin typeface="+mn-lt"/>
                <a:ea typeface="+mn-ea"/>
                <a:cs typeface="+mn-cs"/>
              </a:rPr>
              <a:t>で有意差があるということがわかりました．</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20</a:t>
            </a:fld>
            <a:endParaRPr kumimoji="1" lang="ja-JP" altLang="en-US"/>
          </a:p>
        </p:txBody>
      </p:sp>
    </p:spTree>
    <p:extLst>
      <p:ext uri="{BB962C8B-B14F-4D97-AF65-F5344CB8AC3E}">
        <p14:creationId xmlns:p14="http://schemas.microsoft.com/office/powerpoint/2010/main" val="38435478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候補リストがある場合全体では正解数は有意に多くなく，</a:t>
            </a:r>
          </a:p>
          <a:p>
            <a:r>
              <a:rPr kumimoji="1" lang="ja-JP" altLang="ja-JP" sz="1200" kern="1200" dirty="0" smtClean="0">
                <a:solidFill>
                  <a:schemeClr val="tx1"/>
                </a:solidFill>
                <a:effectLst/>
                <a:latin typeface="+mn-lt"/>
                <a:ea typeface="+mn-ea"/>
                <a:cs typeface="+mn-cs"/>
              </a:rPr>
              <a:t>候補リスト内に正解がある場合に正解数が有意に高い</a:t>
            </a:r>
            <a:r>
              <a:rPr kumimoji="1" lang="ja-JP" altLang="ja-JP" sz="1200" kern="1200" dirty="0" smtClean="0">
                <a:solidFill>
                  <a:schemeClr val="tx1"/>
                </a:solidFill>
                <a:effectLst/>
                <a:latin typeface="+mn-lt"/>
                <a:ea typeface="+mn-ea"/>
                <a:cs typeface="+mn-cs"/>
              </a:rPr>
              <a:t>こと</a:t>
            </a:r>
            <a:r>
              <a:rPr kumimoji="1" lang="ja-JP" altLang="en-US" sz="1200" kern="1200" dirty="0" smtClean="0">
                <a:solidFill>
                  <a:schemeClr val="tx1"/>
                </a:solidFill>
                <a:effectLst/>
                <a:latin typeface="+mn-lt"/>
                <a:ea typeface="+mn-ea"/>
                <a:cs typeface="+mn-cs"/>
              </a:rPr>
              <a:t>がわかりました．</a:t>
            </a:r>
            <a:endParaRPr kumimoji="1" lang="ja-JP"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ここから，</a:t>
            </a:r>
            <a:r>
              <a:rPr kumimoji="1" lang="ja-JP" altLang="ja-JP" sz="1200" kern="1200" dirty="0" smtClean="0">
                <a:solidFill>
                  <a:schemeClr val="tx1"/>
                </a:solidFill>
                <a:effectLst/>
                <a:latin typeface="+mn-lt"/>
                <a:ea typeface="+mn-ea"/>
                <a:cs typeface="+mn-cs"/>
              </a:rPr>
              <a:t>候補</a:t>
            </a:r>
            <a:r>
              <a:rPr kumimoji="1" lang="ja-JP" altLang="ja-JP" sz="1200" kern="1200" dirty="0" smtClean="0">
                <a:solidFill>
                  <a:schemeClr val="tx1"/>
                </a:solidFill>
                <a:effectLst/>
                <a:latin typeface="+mn-lt"/>
                <a:ea typeface="+mn-ea"/>
                <a:cs typeface="+mn-cs"/>
              </a:rPr>
              <a:t>リスト内に正解が含まれていれば開発者が適切な動詞を選択する助けになると考えられ</a:t>
            </a:r>
            <a:r>
              <a:rPr kumimoji="1" lang="ja-JP" altLang="en-US" sz="1200" kern="1200" dirty="0" smtClean="0">
                <a:solidFill>
                  <a:schemeClr val="tx1"/>
                </a:solidFill>
                <a:effectLst/>
                <a:latin typeface="+mn-lt"/>
                <a:ea typeface="+mn-ea"/>
                <a:cs typeface="+mn-cs"/>
              </a:rPr>
              <a:t>ます</a:t>
            </a:r>
            <a:r>
              <a:rPr kumimoji="1" lang="ja-JP" altLang="ja-JP" sz="1200" kern="1200" dirty="0" smtClean="0">
                <a:solidFill>
                  <a:schemeClr val="tx1"/>
                </a:solidFill>
                <a:effectLst/>
                <a:latin typeface="+mn-lt"/>
                <a:ea typeface="+mn-ea"/>
                <a:cs typeface="+mn-cs"/>
              </a:rPr>
              <a:t>．</a:t>
            </a:r>
          </a:p>
          <a:p>
            <a:r>
              <a:rPr kumimoji="1" lang="ja-JP" altLang="ja-JP" sz="1200" kern="1200" dirty="0" smtClean="0">
                <a:solidFill>
                  <a:schemeClr val="tx1"/>
                </a:solidFill>
                <a:effectLst/>
                <a:latin typeface="+mn-lt"/>
                <a:ea typeface="+mn-ea"/>
                <a:cs typeface="+mn-cs"/>
              </a:rPr>
              <a:t>従って，候補リストを提示する手法の精度は，今のままでは不十分であり，精度を高める必要があると考えられます．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21</a:t>
            </a:fld>
            <a:endParaRPr kumimoji="1" lang="ja-JP" altLang="en-US"/>
          </a:p>
        </p:txBody>
      </p:sp>
    </p:spTree>
    <p:extLst>
      <p:ext uri="{BB962C8B-B14F-4D97-AF65-F5344CB8AC3E}">
        <p14:creationId xmlns:p14="http://schemas.microsoft.com/office/powerpoint/2010/main" val="34635233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smtClean="0">
                <a:solidFill>
                  <a:schemeClr val="tx1"/>
                </a:solidFill>
                <a:effectLst/>
                <a:latin typeface="+mn-lt"/>
                <a:ea typeface="+mn-ea"/>
                <a:cs typeface="+mn-cs"/>
              </a:rPr>
              <a:t>まとめと今後の課題です．</a:t>
            </a:r>
            <a:endParaRPr kumimoji="1" lang="en-US" altLang="ja-JP" sz="1200" kern="120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本研究では，メソッド命名の支援を行うために，メソッド名に用いる動詞の候補リストを提示する手法を提案しました．</a:t>
            </a:r>
          </a:p>
          <a:p>
            <a:r>
              <a:rPr kumimoji="1" lang="ja-JP" altLang="ja-JP" sz="1200" kern="1200" dirty="0" smtClean="0">
                <a:solidFill>
                  <a:schemeClr val="tx1"/>
                </a:solidFill>
                <a:effectLst/>
                <a:latin typeface="+mn-lt"/>
                <a:ea typeface="+mn-ea"/>
                <a:cs typeface="+mn-cs"/>
              </a:rPr>
              <a:t>学習に用いていないソフトウェアに適用したとき，</a:t>
            </a:r>
            <a:r>
              <a:rPr kumimoji="1" lang="en-US" altLang="ja-JP" sz="1200" kern="1200" dirty="0" smtClean="0">
                <a:solidFill>
                  <a:schemeClr val="tx1"/>
                </a:solidFill>
                <a:effectLst/>
                <a:latin typeface="+mn-lt"/>
                <a:ea typeface="+mn-ea"/>
                <a:cs typeface="+mn-cs"/>
              </a:rPr>
              <a:t>48%</a:t>
            </a:r>
            <a:r>
              <a:rPr kumimoji="1" lang="ja-JP" altLang="ja-JP" sz="1200" kern="1200" dirty="0" smtClean="0">
                <a:solidFill>
                  <a:schemeClr val="tx1"/>
                </a:solidFill>
                <a:effectLst/>
                <a:latin typeface="+mn-lt"/>
                <a:ea typeface="+mn-ea"/>
                <a:cs typeface="+mn-cs"/>
              </a:rPr>
              <a:t>のメソッドに対して上位</a:t>
            </a:r>
            <a:r>
              <a:rPr kumimoji="1" lang="en-US" altLang="ja-JP" sz="1200" kern="1200" dirty="0" smtClean="0">
                <a:solidFill>
                  <a:schemeClr val="tx1"/>
                </a:solidFill>
                <a:effectLst/>
                <a:latin typeface="+mn-lt"/>
                <a:ea typeface="+mn-ea"/>
                <a:cs typeface="+mn-cs"/>
              </a:rPr>
              <a:t>5</a:t>
            </a:r>
            <a:r>
              <a:rPr kumimoji="1" lang="ja-JP" altLang="ja-JP" sz="1200" kern="1200" dirty="0" smtClean="0">
                <a:solidFill>
                  <a:schemeClr val="tx1"/>
                </a:solidFill>
                <a:effectLst/>
                <a:latin typeface="+mn-lt"/>
                <a:ea typeface="+mn-ea"/>
                <a:cs typeface="+mn-cs"/>
              </a:rPr>
              <a:t>位以内に正解を提示できたことを確認しました．</a:t>
            </a:r>
          </a:p>
          <a:p>
            <a:r>
              <a:rPr kumimoji="1" lang="ja-JP" altLang="ja-JP" sz="1200" kern="1200" dirty="0" smtClean="0">
                <a:solidFill>
                  <a:schemeClr val="tx1"/>
                </a:solidFill>
                <a:effectLst/>
                <a:latin typeface="+mn-lt"/>
                <a:ea typeface="+mn-ea"/>
                <a:cs typeface="+mn-cs"/>
              </a:rPr>
              <a:t>また，被験者実験を行い，候補リスト内に正解が含まれているとき，正解率が有意に高いことをしめしました　．</a:t>
            </a:r>
          </a:p>
          <a:p>
            <a:r>
              <a:rPr kumimoji="1" lang="ja-JP" altLang="ja-JP" sz="1200" kern="1200" dirty="0" smtClean="0">
                <a:solidFill>
                  <a:schemeClr val="tx1"/>
                </a:solidFill>
                <a:effectLst/>
                <a:latin typeface="+mn-lt"/>
                <a:ea typeface="+mn-ea"/>
                <a:cs typeface="+mn-cs"/>
              </a:rPr>
              <a:t>今後の課題として，</a:t>
            </a:r>
          </a:p>
          <a:p>
            <a:r>
              <a:rPr kumimoji="1" lang="ja-JP" altLang="ja-JP" sz="1200" kern="1200" dirty="0" smtClean="0">
                <a:solidFill>
                  <a:schemeClr val="tx1"/>
                </a:solidFill>
                <a:effectLst/>
                <a:latin typeface="+mn-lt"/>
                <a:ea typeface="+mn-ea"/>
                <a:cs typeface="+mn-cs"/>
              </a:rPr>
              <a:t>候補の提示手法を改善することや，被験者実験における標本数を増やして再度実験を行うことが考えられます．</a:t>
            </a:r>
          </a:p>
          <a:p>
            <a:r>
              <a:rPr kumimoji="1" lang="en-US" altLang="ja-JP" sz="1200" kern="1200" dirty="0" smtClean="0">
                <a:solidFill>
                  <a:schemeClr val="tx1"/>
                </a:solidFill>
                <a:effectLst/>
                <a:latin typeface="+mn-lt"/>
                <a:ea typeface="+mn-ea"/>
                <a:cs typeface="+mn-cs"/>
              </a:rPr>
              <a:t> </a:t>
            </a:r>
            <a:endParaRPr kumimoji="1" lang="ja-JP"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以上です．</a:t>
            </a:r>
          </a:p>
          <a:p>
            <a:endParaRPr kumimoji="1" lang="ja-JP" altLang="en-US" dirty="0"/>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22</a:t>
            </a:fld>
            <a:endParaRPr kumimoji="1" lang="ja-JP" altLang="en-US"/>
          </a:p>
        </p:txBody>
      </p:sp>
    </p:spTree>
    <p:extLst>
      <p:ext uri="{BB962C8B-B14F-4D97-AF65-F5344CB8AC3E}">
        <p14:creationId xmlns:p14="http://schemas.microsoft.com/office/powerpoint/2010/main" val="4648211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ふたつめ，</a:t>
            </a:r>
            <a:r>
              <a:rPr kumimoji="1" lang="en-US" altLang="ja-JP" dirty="0" err="1" smtClean="0"/>
              <a:t>Shusi</a:t>
            </a:r>
            <a:r>
              <a:rPr kumimoji="1" lang="ja-JP" altLang="en-US" dirty="0" err="1" smtClean="0"/>
              <a:t>らの</a:t>
            </a:r>
            <a:r>
              <a:rPr kumimoji="1" lang="en-US" altLang="ja-JP" dirty="0" smtClean="0"/>
              <a:t>SVM</a:t>
            </a:r>
            <a:r>
              <a:rPr kumimoji="1" lang="ja-JP" altLang="en-US" dirty="0" smtClean="0"/>
              <a:t>のメソッド名動詞．</a:t>
            </a:r>
            <a:endParaRPr kumimoji="1" lang="en-US" altLang="ja-JP" dirty="0" smtClean="0"/>
          </a:p>
          <a:p>
            <a:r>
              <a:rPr kumimoji="1" lang="ja-JP" altLang="en-US" dirty="0" smtClean="0"/>
              <a:t>動詞“推薦“ではなく”自動付け替え”の立ち位置っぽい</a:t>
            </a:r>
            <a:endParaRPr kumimoji="1" lang="en-US" altLang="ja-JP" dirty="0" smtClean="0"/>
          </a:p>
          <a:p>
            <a:r>
              <a:rPr kumimoji="1" lang="ja-JP" altLang="en-US" dirty="0" smtClean="0"/>
              <a:t>メリット：</a:t>
            </a:r>
            <a:r>
              <a:rPr kumimoji="1" lang="en-US" altLang="ja-JP" dirty="0" smtClean="0"/>
              <a:t>75%</a:t>
            </a:r>
            <a:r>
              <a:rPr kumimoji="1" lang="ja-JP" altLang="en-US" dirty="0" smtClean="0"/>
              <a:t>で正解を</a:t>
            </a:r>
            <a:r>
              <a:rPr kumimoji="1" lang="en-US" altLang="ja-JP" dirty="0" smtClean="0"/>
              <a:t>1</a:t>
            </a:r>
            <a:r>
              <a:rPr kumimoji="1" lang="ja-JP" altLang="en-US" dirty="0" smtClean="0"/>
              <a:t>つ提示</a:t>
            </a:r>
            <a:endParaRPr kumimoji="1" lang="en-US" altLang="ja-JP" dirty="0" smtClean="0"/>
          </a:p>
          <a:p>
            <a:r>
              <a:rPr kumimoji="1" lang="ja-JP" altLang="en-US" dirty="0" smtClean="0"/>
              <a:t>デメリット：開発者はなぜそのように付け替えられたかの判断材料がない．</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29</a:t>
            </a:fld>
            <a:endParaRPr kumimoji="1" lang="ja-JP" altLang="en-US"/>
          </a:p>
        </p:txBody>
      </p:sp>
    </p:spTree>
    <p:extLst>
      <p:ext uri="{BB962C8B-B14F-4D97-AF65-F5344CB8AC3E}">
        <p14:creationId xmlns:p14="http://schemas.microsoft.com/office/powerpoint/2010/main" val="10530964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dirty="0" smtClean="0">
                <a:solidFill>
                  <a:schemeClr val="tx1"/>
                </a:solidFill>
                <a:effectLst/>
                <a:latin typeface="+mn-lt"/>
                <a:ea typeface="+mn-ea"/>
                <a:cs typeface="+mn-cs"/>
              </a:rPr>
              <a:t>抽出した各ルールには</a:t>
            </a:r>
            <a:r>
              <a:rPr kumimoji="1" lang="en-US" altLang="ja-JP" sz="1200" kern="1200" dirty="0" err="1" smtClean="0">
                <a:solidFill>
                  <a:schemeClr val="tx1"/>
                </a:solidFill>
                <a:effectLst/>
                <a:latin typeface="+mn-lt"/>
                <a:ea typeface="+mn-ea"/>
                <a:cs typeface="+mn-cs"/>
              </a:rPr>
              <a:t>Conf</a:t>
            </a:r>
            <a:r>
              <a:rPr kumimoji="1" lang="ja-JP" altLang="en-US" sz="1200" kern="1200" dirty="0" smtClean="0">
                <a:solidFill>
                  <a:schemeClr val="tx1"/>
                </a:solidFill>
                <a:effectLst/>
                <a:latin typeface="+mn-lt"/>
                <a:ea typeface="+mn-ea"/>
                <a:cs typeface="+mn-cs"/>
              </a:rPr>
              <a:t>値という評価指標がある．</a:t>
            </a:r>
            <a:endParaRPr kumimoji="1" lang="en-US" altLang="ja-JP" sz="1200" kern="1200" dirty="0" smtClean="0">
              <a:solidFill>
                <a:schemeClr val="tx1"/>
              </a:solidFill>
              <a:effectLst/>
              <a:latin typeface="+mn-lt"/>
              <a:ea typeface="+mn-ea"/>
              <a:cs typeface="+mn-cs"/>
            </a:endParaRPr>
          </a:p>
          <a:p>
            <a:pPr marL="0" marR="0" lvl="3"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smtClean="0">
                <a:solidFill>
                  <a:schemeClr val="tx1"/>
                </a:solidFill>
                <a:effectLst/>
                <a:latin typeface="+mn-lt"/>
                <a:ea typeface="+mn-ea"/>
                <a:cs typeface="+mn-cs"/>
              </a:rPr>
              <a:t>これは，学習セット内における，</a:t>
            </a:r>
            <a:r>
              <a:rPr lang="ja-JP" altLang="en-US" sz="1800" b="0" dirty="0" smtClean="0"/>
              <a:t>条件部が出現するときに帰結部が出現する条件付き確率のこと</a:t>
            </a:r>
            <a:endParaRPr lang="en-US" altLang="ja-JP" sz="1800" b="0" dirty="0" smtClean="0"/>
          </a:p>
          <a:p>
            <a:pPr marL="0" marR="0" lvl="3"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dirty="0" smtClean="0"/>
          </a:p>
          <a:p>
            <a:pPr marL="0" marR="0" lvl="3" indent="0" algn="l" defTabSz="914400" rtl="0" eaLnBrk="1" fontAlgn="auto" latinLnBrk="0" hangingPunct="1">
              <a:lnSpc>
                <a:spcPct val="100000"/>
              </a:lnSpc>
              <a:spcBef>
                <a:spcPts val="0"/>
              </a:spcBef>
              <a:spcAft>
                <a:spcPts val="0"/>
              </a:spcAft>
              <a:buClrTx/>
              <a:buSzTx/>
              <a:buFontTx/>
              <a:buNone/>
              <a:tabLst/>
              <a:defRPr/>
            </a:pPr>
            <a:r>
              <a:rPr kumimoji="1" lang="ja-JP" altLang="en-US" sz="1800" b="0" dirty="0" smtClean="0"/>
              <a:t>たとえばこの</a:t>
            </a:r>
            <a:r>
              <a:rPr kumimoji="1" lang="en-US" altLang="ja-JP" sz="1800" b="0" dirty="0" smtClean="0"/>
              <a:t>3</a:t>
            </a:r>
            <a:r>
              <a:rPr kumimoji="1" lang="ja-JP" altLang="en-US" sz="1800" b="0" dirty="0" err="1" smtClean="0"/>
              <a:t>つの</a:t>
            </a:r>
            <a:r>
              <a:rPr kumimoji="1" lang="ja-JP" altLang="en-US" sz="1800" b="0" dirty="0" smtClean="0"/>
              <a:t>メソッドから，このルールが抽出されたとき，このルールの</a:t>
            </a:r>
            <a:r>
              <a:rPr kumimoji="1" lang="en-US" altLang="ja-JP" sz="1800" b="0" dirty="0" err="1" smtClean="0"/>
              <a:t>Conf</a:t>
            </a:r>
            <a:r>
              <a:rPr kumimoji="1" lang="ja-JP" altLang="en-US" sz="1800" b="0" dirty="0" smtClean="0"/>
              <a:t>値は</a:t>
            </a:r>
            <a:r>
              <a:rPr kumimoji="1" lang="en-US" altLang="ja-JP" sz="1800" b="0" dirty="0" smtClean="0"/>
              <a:t>0.67</a:t>
            </a:r>
            <a:r>
              <a:rPr kumimoji="1" lang="ja-JP" altLang="en-US" sz="1800" b="0" dirty="0" smtClean="0"/>
              <a:t>となる．</a:t>
            </a:r>
            <a:endParaRPr kumimoji="1" lang="en-US" altLang="ja-JP" sz="1800" b="0" dirty="0" smtClean="0"/>
          </a:p>
          <a:p>
            <a:endParaRPr kumimoji="1" lang="en-US" altLang="ja-JP" sz="1200" kern="1200" dirty="0" smtClean="0">
              <a:solidFill>
                <a:schemeClr val="tx1"/>
              </a:solidFill>
              <a:effectLst/>
              <a:latin typeface="+mn-lt"/>
              <a:ea typeface="+mn-ea"/>
              <a:cs typeface="+mn-cs"/>
            </a:endParaRPr>
          </a:p>
          <a:p>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30</a:t>
            </a:fld>
            <a:endParaRPr kumimoji="1" lang="ja-JP" altLang="en-US"/>
          </a:p>
        </p:txBody>
      </p:sp>
    </p:spTree>
    <p:extLst>
      <p:ext uri="{BB962C8B-B14F-4D97-AF65-F5344CB8AC3E}">
        <p14:creationId xmlns:p14="http://schemas.microsoft.com/office/powerpoint/2010/main" val="42685592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また，ルール抽出においていくつかの制限を加えました．</a:t>
            </a:r>
          </a:p>
          <a:p>
            <a:r>
              <a:rPr kumimoji="1" lang="ja-JP" altLang="ja-JP" sz="1200" kern="1200" dirty="0" smtClean="0">
                <a:solidFill>
                  <a:schemeClr val="tx1"/>
                </a:solidFill>
                <a:effectLst/>
                <a:latin typeface="+mn-lt"/>
                <a:ea typeface="+mn-ea"/>
                <a:cs typeface="+mn-cs"/>
              </a:rPr>
              <a:t>まず，学習に用いるメソッドとして，動詞から始まっているメソッドのみを用いました．</a:t>
            </a:r>
          </a:p>
          <a:p>
            <a:r>
              <a:rPr kumimoji="1" lang="ja-JP" altLang="ja-JP" sz="1200" kern="1200" dirty="0" smtClean="0">
                <a:solidFill>
                  <a:schemeClr val="tx1"/>
                </a:solidFill>
                <a:effectLst/>
                <a:latin typeface="+mn-lt"/>
                <a:ea typeface="+mn-ea"/>
                <a:cs typeface="+mn-cs"/>
              </a:rPr>
              <a:t>ただし，</a:t>
            </a:r>
            <a:r>
              <a:rPr kumimoji="1" lang="en-US" altLang="ja-JP" sz="1200" kern="1200" dirty="0" smtClean="0">
                <a:solidFill>
                  <a:schemeClr val="tx1"/>
                </a:solidFill>
                <a:effectLst/>
                <a:latin typeface="+mn-lt"/>
                <a:ea typeface="+mn-ea"/>
                <a:cs typeface="+mn-cs"/>
              </a:rPr>
              <a:t>get</a:t>
            </a:r>
            <a:r>
              <a:rPr kumimoji="1" lang="ja-JP" altLang="ja-JP" sz="1200" kern="1200" dirty="0" err="1" smtClean="0">
                <a:solidFill>
                  <a:schemeClr val="tx1"/>
                </a:solidFill>
                <a:effectLst/>
                <a:latin typeface="+mn-lt"/>
                <a:ea typeface="+mn-ea"/>
                <a:cs typeface="+mn-cs"/>
              </a:rPr>
              <a:t>，</a:t>
            </a:r>
            <a:r>
              <a:rPr kumimoji="1" lang="en-US" altLang="ja-JP" sz="1200" kern="1200" dirty="0" smtClean="0">
                <a:solidFill>
                  <a:schemeClr val="tx1"/>
                </a:solidFill>
                <a:effectLst/>
                <a:latin typeface="+mn-lt"/>
                <a:ea typeface="+mn-ea"/>
                <a:cs typeface="+mn-cs"/>
              </a:rPr>
              <a:t>set</a:t>
            </a:r>
            <a:r>
              <a:rPr kumimoji="1" lang="ja-JP" altLang="ja-JP" sz="1200" kern="1200" dirty="0" err="1" smtClean="0">
                <a:solidFill>
                  <a:schemeClr val="tx1"/>
                </a:solidFill>
                <a:effectLst/>
                <a:latin typeface="+mn-lt"/>
                <a:ea typeface="+mn-ea"/>
                <a:cs typeface="+mn-cs"/>
              </a:rPr>
              <a:t>，</a:t>
            </a:r>
            <a:r>
              <a:rPr kumimoji="1" lang="en-US" altLang="ja-JP" sz="1200" kern="1200" dirty="0" smtClean="0">
                <a:solidFill>
                  <a:schemeClr val="tx1"/>
                </a:solidFill>
                <a:effectLst/>
                <a:latin typeface="+mn-lt"/>
                <a:ea typeface="+mn-ea"/>
                <a:cs typeface="+mn-cs"/>
              </a:rPr>
              <a:t>test</a:t>
            </a:r>
            <a:r>
              <a:rPr kumimoji="1" lang="ja-JP" altLang="ja-JP" sz="1200" kern="1200" dirty="0" smtClean="0">
                <a:solidFill>
                  <a:schemeClr val="tx1"/>
                </a:solidFill>
                <a:effectLst/>
                <a:latin typeface="+mn-lt"/>
                <a:ea typeface="+mn-ea"/>
                <a:cs typeface="+mn-cs"/>
              </a:rPr>
              <a:t>から始まるメソッドは使い方が既に知られているため，</a:t>
            </a:r>
          </a:p>
          <a:p>
            <a:r>
              <a:rPr kumimoji="1" lang="en-US" altLang="ja-JP" sz="1200" kern="1200" dirty="0" err="1" smtClean="0">
                <a:solidFill>
                  <a:schemeClr val="tx1"/>
                </a:solidFill>
                <a:effectLst/>
                <a:latin typeface="+mn-lt"/>
                <a:ea typeface="+mn-ea"/>
                <a:cs typeface="+mn-cs"/>
              </a:rPr>
              <a:t>toString</a:t>
            </a:r>
            <a:r>
              <a:rPr kumimoji="1" lang="ja-JP" altLang="ja-JP" sz="1200" kern="1200" dirty="0" err="1" smtClean="0">
                <a:solidFill>
                  <a:schemeClr val="tx1"/>
                </a:solidFill>
                <a:effectLst/>
                <a:latin typeface="+mn-lt"/>
                <a:ea typeface="+mn-ea"/>
                <a:cs typeface="+mn-cs"/>
              </a:rPr>
              <a:t>，</a:t>
            </a:r>
            <a:r>
              <a:rPr kumimoji="1" lang="en-US" altLang="ja-JP" sz="1200" kern="1200" dirty="0" smtClean="0">
                <a:solidFill>
                  <a:schemeClr val="tx1"/>
                </a:solidFill>
                <a:effectLst/>
                <a:latin typeface="+mn-lt"/>
                <a:ea typeface="+mn-ea"/>
                <a:cs typeface="+mn-cs"/>
              </a:rPr>
              <a:t>equals</a:t>
            </a:r>
            <a:r>
              <a:rPr kumimoji="1" lang="ja-JP" altLang="ja-JP" sz="1200" kern="1200" dirty="0" err="1" smtClean="0">
                <a:solidFill>
                  <a:schemeClr val="tx1"/>
                </a:solidFill>
                <a:effectLst/>
                <a:latin typeface="+mn-lt"/>
                <a:ea typeface="+mn-ea"/>
                <a:cs typeface="+mn-cs"/>
              </a:rPr>
              <a:t>，</a:t>
            </a:r>
            <a:r>
              <a:rPr kumimoji="1" lang="en-US" altLang="ja-JP" sz="1200" kern="1200" dirty="0" err="1" smtClean="0">
                <a:solidFill>
                  <a:schemeClr val="tx1"/>
                </a:solidFill>
                <a:effectLst/>
                <a:latin typeface="+mn-lt"/>
                <a:ea typeface="+mn-ea"/>
                <a:cs typeface="+mn-cs"/>
              </a:rPr>
              <a:t>hashCode</a:t>
            </a:r>
            <a:r>
              <a:rPr kumimoji="1" lang="ja-JP" altLang="ja-JP" sz="1200" kern="1200" dirty="0" smtClean="0">
                <a:solidFill>
                  <a:schemeClr val="tx1"/>
                </a:solidFill>
                <a:effectLst/>
                <a:latin typeface="+mn-lt"/>
                <a:ea typeface="+mn-ea"/>
                <a:cs typeface="+mn-cs"/>
              </a:rPr>
              <a:t>メソッドは，</a:t>
            </a:r>
            <a:r>
              <a:rPr kumimoji="1" lang="en-US" altLang="ja-JP" sz="1200" kern="1200" dirty="0" smtClean="0">
                <a:solidFill>
                  <a:schemeClr val="tx1"/>
                </a:solidFill>
                <a:effectLst/>
                <a:latin typeface="+mn-lt"/>
                <a:ea typeface="+mn-ea"/>
                <a:cs typeface="+mn-cs"/>
              </a:rPr>
              <a:t>java</a:t>
            </a:r>
            <a:r>
              <a:rPr kumimoji="1" lang="ja-JP" altLang="ja-JP" sz="1200" kern="1200" dirty="0" smtClean="0">
                <a:solidFill>
                  <a:schemeClr val="tx1"/>
                </a:solidFill>
                <a:effectLst/>
                <a:latin typeface="+mn-lt"/>
                <a:ea typeface="+mn-ea"/>
                <a:cs typeface="+mn-cs"/>
              </a:rPr>
              <a:t>の基底クラスである</a:t>
            </a:r>
            <a:r>
              <a:rPr kumimoji="1" lang="en-US" altLang="ja-JP" sz="1200" kern="1200" dirty="0" smtClean="0">
                <a:solidFill>
                  <a:schemeClr val="tx1"/>
                </a:solidFill>
                <a:effectLst/>
                <a:latin typeface="+mn-lt"/>
                <a:ea typeface="+mn-ea"/>
                <a:cs typeface="+mn-cs"/>
              </a:rPr>
              <a:t>Object</a:t>
            </a:r>
            <a:r>
              <a:rPr kumimoji="1" lang="ja-JP" altLang="ja-JP" sz="1200" kern="1200" dirty="0" smtClean="0">
                <a:solidFill>
                  <a:schemeClr val="tx1"/>
                </a:solidFill>
                <a:effectLst/>
                <a:latin typeface="+mn-lt"/>
                <a:ea typeface="+mn-ea"/>
                <a:cs typeface="+mn-cs"/>
              </a:rPr>
              <a:t>クラスに定義されており，オーバーライドしていることが多いため，学習セットから除外しました．</a:t>
            </a:r>
          </a:p>
          <a:p>
            <a:r>
              <a:rPr kumimoji="1" lang="en-US" altLang="ja-JP" sz="1200" kern="1200" dirty="0" smtClean="0">
                <a:solidFill>
                  <a:schemeClr val="tx1"/>
                </a:solidFill>
                <a:effectLst/>
                <a:latin typeface="+mn-lt"/>
                <a:ea typeface="+mn-ea"/>
                <a:cs typeface="+mn-cs"/>
              </a:rPr>
              <a:t> </a:t>
            </a:r>
            <a:endParaRPr kumimoji="1" lang="ja-JP"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有効なルールを抽出するために，</a:t>
            </a:r>
            <a:r>
              <a:rPr kumimoji="1" lang="en-US" altLang="ja-JP" sz="1200" kern="1200" dirty="0" smtClean="0">
                <a:solidFill>
                  <a:schemeClr val="tx1"/>
                </a:solidFill>
                <a:effectLst/>
                <a:latin typeface="+mn-lt"/>
                <a:ea typeface="+mn-ea"/>
                <a:cs typeface="+mn-cs"/>
              </a:rPr>
              <a:t>100</a:t>
            </a:r>
            <a:r>
              <a:rPr kumimoji="1" lang="ja-JP" altLang="ja-JP" sz="1200" kern="1200" dirty="0" smtClean="0">
                <a:solidFill>
                  <a:schemeClr val="tx1"/>
                </a:solidFill>
                <a:effectLst/>
                <a:latin typeface="+mn-lt"/>
                <a:ea typeface="+mn-ea"/>
                <a:cs typeface="+mn-cs"/>
              </a:rPr>
              <a:t>個以上のメソッドで使われているものを，また，オーバーフィッティングを避けるために条件部の要素数が</a:t>
            </a:r>
            <a:r>
              <a:rPr kumimoji="1" lang="en-US" altLang="ja-JP" sz="1200" kern="1200" dirty="0" smtClean="0">
                <a:solidFill>
                  <a:schemeClr val="tx1"/>
                </a:solidFill>
                <a:effectLst/>
                <a:latin typeface="+mn-lt"/>
                <a:ea typeface="+mn-ea"/>
                <a:cs typeface="+mn-cs"/>
              </a:rPr>
              <a:t>4</a:t>
            </a:r>
            <a:r>
              <a:rPr kumimoji="1" lang="ja-JP" altLang="ja-JP" sz="1200" kern="1200" dirty="0" smtClean="0">
                <a:solidFill>
                  <a:schemeClr val="tx1"/>
                </a:solidFill>
                <a:effectLst/>
                <a:latin typeface="+mn-lt"/>
                <a:ea typeface="+mn-ea"/>
                <a:cs typeface="+mn-cs"/>
              </a:rPr>
              <a:t>つ以下のものをルールとして抽出しました．条件部と帰結部の関連性が一定以上あるルールを抽出しました．</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31</a:t>
            </a:fld>
            <a:endParaRPr kumimoji="1" lang="ja-JP" altLang="en-US"/>
          </a:p>
        </p:txBody>
      </p:sp>
    </p:spTree>
    <p:extLst>
      <p:ext uri="{BB962C8B-B14F-4D97-AF65-F5344CB8AC3E}">
        <p14:creationId xmlns:p14="http://schemas.microsoft.com/office/powerpoint/2010/main" val="41012143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まだ日本語の推敲が十分でない</a:t>
            </a:r>
            <a:endParaRPr kumimoji="1" lang="ja-JP" altLang="en-US" dirty="0"/>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32</a:t>
            </a:fld>
            <a:endParaRPr kumimoji="1" lang="ja-JP" altLang="en-US"/>
          </a:p>
        </p:txBody>
      </p:sp>
    </p:spTree>
    <p:extLst>
      <p:ext uri="{BB962C8B-B14F-4D97-AF65-F5344CB8AC3E}">
        <p14:creationId xmlns:p14="http://schemas.microsoft.com/office/powerpoint/2010/main" val="42520530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一般に，メソッドはその動作と対象を動詞と目的語の組で表して命名されると，さまざまなプログラミングのガイドラインで言われています． </a:t>
            </a:r>
          </a:p>
          <a:p>
            <a:r>
              <a:rPr kumimoji="1" lang="ja-JP" altLang="ja-JP" sz="1200" kern="1200" dirty="0" smtClean="0">
                <a:solidFill>
                  <a:schemeClr val="tx1"/>
                </a:solidFill>
                <a:effectLst/>
                <a:latin typeface="+mn-lt"/>
                <a:ea typeface="+mn-ea"/>
                <a:cs typeface="+mn-cs"/>
              </a:rPr>
              <a:t>一部の動詞については，使い方がよく知られています．フィールドアクセスに</a:t>
            </a:r>
            <a:r>
              <a:rPr kumimoji="1" lang="en-US" altLang="ja-JP" sz="1200" kern="1200" dirty="0" smtClean="0">
                <a:solidFill>
                  <a:schemeClr val="tx1"/>
                </a:solidFill>
                <a:effectLst/>
                <a:latin typeface="+mn-lt"/>
                <a:ea typeface="+mn-ea"/>
                <a:cs typeface="+mn-cs"/>
              </a:rPr>
              <a:t>get</a:t>
            </a:r>
            <a:r>
              <a:rPr kumimoji="1" lang="ja-JP" altLang="ja-JP" sz="1200" kern="1200" dirty="0" err="1" smtClean="0">
                <a:solidFill>
                  <a:schemeClr val="tx1"/>
                </a:solidFill>
                <a:effectLst/>
                <a:latin typeface="+mn-lt"/>
                <a:ea typeface="+mn-ea"/>
                <a:cs typeface="+mn-cs"/>
              </a:rPr>
              <a:t>，</a:t>
            </a:r>
            <a:r>
              <a:rPr kumimoji="1" lang="en-US" altLang="ja-JP" sz="1200" kern="1200" dirty="0" smtClean="0">
                <a:solidFill>
                  <a:schemeClr val="tx1"/>
                </a:solidFill>
                <a:effectLst/>
                <a:latin typeface="+mn-lt"/>
                <a:ea typeface="+mn-ea"/>
                <a:cs typeface="+mn-cs"/>
              </a:rPr>
              <a:t>set</a:t>
            </a:r>
            <a:r>
              <a:rPr kumimoji="1" lang="ja-JP" altLang="ja-JP" sz="1200" kern="1200" dirty="0" smtClean="0">
                <a:solidFill>
                  <a:schemeClr val="tx1"/>
                </a:solidFill>
                <a:effectLst/>
                <a:latin typeface="+mn-lt"/>
                <a:ea typeface="+mn-ea"/>
                <a:cs typeface="+mn-cs"/>
              </a:rPr>
              <a:t>が使われることや，返り値が</a:t>
            </a:r>
            <a:r>
              <a:rPr kumimoji="1" lang="en-US" altLang="ja-JP" sz="1200" kern="1200" dirty="0" err="1" smtClean="0">
                <a:solidFill>
                  <a:schemeClr val="tx1"/>
                </a:solidFill>
                <a:effectLst/>
                <a:latin typeface="+mn-lt"/>
                <a:ea typeface="+mn-ea"/>
                <a:cs typeface="+mn-cs"/>
              </a:rPr>
              <a:t>boolean</a:t>
            </a:r>
            <a:r>
              <a:rPr kumimoji="1" lang="ja-JP" altLang="ja-JP" sz="1200" kern="1200" dirty="0" smtClean="0">
                <a:solidFill>
                  <a:schemeClr val="tx1"/>
                </a:solidFill>
                <a:effectLst/>
                <a:latin typeface="+mn-lt"/>
                <a:ea typeface="+mn-ea"/>
                <a:cs typeface="+mn-cs"/>
              </a:rPr>
              <a:t>のとき，</a:t>
            </a:r>
            <a:r>
              <a:rPr kumimoji="1" lang="en-US" altLang="ja-JP" sz="1200" kern="1200" dirty="0" smtClean="0">
                <a:solidFill>
                  <a:schemeClr val="tx1"/>
                </a:solidFill>
                <a:effectLst/>
                <a:latin typeface="+mn-lt"/>
                <a:ea typeface="+mn-ea"/>
                <a:cs typeface="+mn-cs"/>
              </a:rPr>
              <a:t>is</a:t>
            </a:r>
            <a:r>
              <a:rPr kumimoji="1" lang="ja-JP" altLang="en-US" sz="1200" kern="1200" dirty="0" smtClean="0">
                <a:solidFill>
                  <a:schemeClr val="tx1"/>
                </a:solidFill>
                <a:effectLst/>
                <a:latin typeface="+mn-lt"/>
                <a:ea typeface="+mn-ea"/>
                <a:cs typeface="+mn-cs"/>
              </a:rPr>
              <a:t>や</a:t>
            </a:r>
            <a:r>
              <a:rPr kumimoji="1" lang="en-US" altLang="ja-JP" sz="1200" kern="1200" dirty="0" smtClean="0">
                <a:solidFill>
                  <a:schemeClr val="tx1"/>
                </a:solidFill>
                <a:effectLst/>
                <a:latin typeface="+mn-lt"/>
                <a:ea typeface="+mn-ea"/>
                <a:cs typeface="+mn-cs"/>
              </a:rPr>
              <a:t>has</a:t>
            </a:r>
            <a:r>
              <a:rPr kumimoji="1" lang="ja-JP" altLang="en-US" sz="1200" kern="1200" dirty="0" smtClean="0">
                <a:solidFill>
                  <a:schemeClr val="tx1"/>
                </a:solidFill>
                <a:effectLst/>
                <a:latin typeface="+mn-lt"/>
                <a:ea typeface="+mn-ea"/>
                <a:cs typeface="+mn-cs"/>
              </a:rPr>
              <a:t>の動詞</a:t>
            </a:r>
            <a:r>
              <a:rPr kumimoji="1" lang="ja-JP" altLang="ja-JP" sz="1200" kern="1200" dirty="0" smtClean="0">
                <a:solidFill>
                  <a:schemeClr val="tx1"/>
                </a:solidFill>
                <a:effectLst/>
                <a:latin typeface="+mn-lt"/>
                <a:ea typeface="+mn-ea"/>
                <a:cs typeface="+mn-cs"/>
              </a:rPr>
              <a:t>が</a:t>
            </a:r>
            <a:r>
              <a:rPr kumimoji="1" lang="ja-JP" altLang="ja-JP" sz="1200" kern="1200" dirty="0" smtClean="0">
                <a:solidFill>
                  <a:schemeClr val="tx1"/>
                </a:solidFill>
                <a:effectLst/>
                <a:latin typeface="+mn-lt"/>
                <a:ea typeface="+mn-ea"/>
                <a:cs typeface="+mn-cs"/>
              </a:rPr>
              <a:t>使われるという使い方です． </a:t>
            </a:r>
          </a:p>
          <a:p>
            <a:r>
              <a:rPr kumimoji="1" lang="ja-JP" altLang="ja-JP" sz="1200" kern="1200" dirty="0" smtClean="0">
                <a:solidFill>
                  <a:schemeClr val="tx1"/>
                </a:solidFill>
                <a:effectLst/>
                <a:latin typeface="+mn-lt"/>
                <a:ea typeface="+mn-ea"/>
                <a:cs typeface="+mn-cs"/>
              </a:rPr>
              <a:t>また，</a:t>
            </a:r>
            <a:r>
              <a:rPr kumimoji="1" lang="en-US" altLang="ja-JP" sz="1200" kern="1200" dirty="0" smtClean="0">
                <a:solidFill>
                  <a:schemeClr val="tx1"/>
                </a:solidFill>
                <a:effectLst/>
                <a:latin typeface="+mn-lt"/>
                <a:ea typeface="+mn-ea"/>
                <a:cs typeface="+mn-cs"/>
              </a:rPr>
              <a:t>Host</a:t>
            </a:r>
            <a:r>
              <a:rPr kumimoji="1" lang="ja-JP" altLang="ja-JP" sz="1200" kern="1200" dirty="0" err="1" smtClean="0">
                <a:solidFill>
                  <a:schemeClr val="tx1"/>
                </a:solidFill>
                <a:effectLst/>
                <a:latin typeface="+mn-lt"/>
                <a:ea typeface="+mn-ea"/>
                <a:cs typeface="+mn-cs"/>
              </a:rPr>
              <a:t>らは</a:t>
            </a:r>
            <a:r>
              <a:rPr kumimoji="1" lang="ja-JP" altLang="ja-JP" sz="1200" kern="1200" dirty="0" smtClean="0">
                <a:solidFill>
                  <a:schemeClr val="tx1"/>
                </a:solidFill>
                <a:effectLst/>
                <a:latin typeface="+mn-lt"/>
                <a:ea typeface="+mn-ea"/>
                <a:cs typeface="+mn-cs"/>
              </a:rPr>
              <a:t>上記の動詞を含めて</a:t>
            </a:r>
            <a:r>
              <a:rPr kumimoji="1" lang="en-US" altLang="ja-JP" sz="1200" kern="1200" dirty="0" smtClean="0">
                <a:solidFill>
                  <a:schemeClr val="tx1"/>
                </a:solidFill>
                <a:effectLst/>
                <a:latin typeface="+mn-lt"/>
                <a:ea typeface="+mn-ea"/>
                <a:cs typeface="+mn-cs"/>
              </a:rPr>
              <a:t>40</a:t>
            </a:r>
            <a:r>
              <a:rPr kumimoji="1" lang="ja-JP" altLang="ja-JP" sz="1200" kern="1200" dirty="0" smtClean="0">
                <a:solidFill>
                  <a:schemeClr val="tx1"/>
                </a:solidFill>
                <a:effectLst/>
                <a:latin typeface="+mn-lt"/>
                <a:ea typeface="+mn-ea"/>
                <a:cs typeface="+mn-cs"/>
              </a:rPr>
              <a:t>個の動詞について使い方を調査し，ルールとしてまとめています．</a:t>
            </a:r>
          </a:p>
          <a:p>
            <a:r>
              <a:rPr kumimoji="1" lang="ja-JP" altLang="ja-JP" sz="1200" kern="1200" dirty="0" smtClean="0">
                <a:solidFill>
                  <a:schemeClr val="tx1"/>
                </a:solidFill>
                <a:effectLst/>
                <a:latin typeface="+mn-lt"/>
                <a:ea typeface="+mn-ea"/>
                <a:cs typeface="+mn-cs"/>
              </a:rPr>
              <a:t>しかし，これ以外の動詞について，一般にどのような語をどのようなメソッドに対して使うべきなのかということは具体的に知られていません．</a:t>
            </a:r>
          </a:p>
          <a:p>
            <a:pPr marL="0" marR="0" lvl="3" indent="0" algn="l" defTabSz="914400" rtl="0" eaLnBrk="1" fontAlgn="auto" latinLnBrk="0" hangingPunct="1">
              <a:lnSpc>
                <a:spcPct val="100000"/>
              </a:lnSpc>
              <a:spcBef>
                <a:spcPts val="0"/>
              </a:spcBef>
              <a:spcAft>
                <a:spcPts val="0"/>
              </a:spcAft>
              <a:buClrTx/>
              <a:buSzTx/>
              <a:buFontTx/>
              <a:buNone/>
              <a:tabLst/>
              <a:defRPr/>
            </a:pPr>
            <a:r>
              <a:rPr lang="ja-JP" altLang="en-US" dirty="0" smtClean="0">
                <a:solidFill>
                  <a:schemeClr val="bg1"/>
                </a:solidFill>
              </a:rPr>
              <a:t>その中で開発者は命名のために多くの単語から適切な語を選ぶ必要があり，命名が難しいです．</a:t>
            </a:r>
            <a:endParaRPr lang="en-US" altLang="ja-JP" dirty="0" smtClean="0">
              <a:solidFill>
                <a:schemeClr val="bg1"/>
              </a:solidFill>
            </a:endParaRPr>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3</a:t>
            </a:fld>
            <a:endParaRPr kumimoji="1" lang="ja-JP" altLang="en-US"/>
          </a:p>
        </p:txBody>
      </p:sp>
    </p:spTree>
    <p:extLst>
      <p:ext uri="{BB962C8B-B14F-4D97-AF65-F5344CB8AC3E}">
        <p14:creationId xmlns:p14="http://schemas.microsoft.com/office/powerpoint/2010/main" val="28264170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そこで本研究では，メソッド名に用いる動詞に着目し</a:t>
            </a:r>
            <a:r>
              <a:rPr kumimoji="1" lang="ja-JP" altLang="en-US" sz="1200" kern="1200" dirty="0" smtClean="0">
                <a:solidFill>
                  <a:schemeClr val="tx1"/>
                </a:solidFill>
                <a:effectLst/>
                <a:latin typeface="+mn-lt"/>
                <a:ea typeface="+mn-ea"/>
                <a:cs typeface="+mn-cs"/>
              </a:rPr>
              <a:t>，</a:t>
            </a:r>
            <a:r>
              <a:rPr kumimoji="1" lang="ja-JP" altLang="ja-JP" sz="1200" kern="1200" dirty="0" smtClean="0">
                <a:solidFill>
                  <a:schemeClr val="tx1"/>
                </a:solidFill>
                <a:effectLst/>
                <a:latin typeface="+mn-lt"/>
                <a:ea typeface="+mn-ea"/>
                <a:cs typeface="+mn-cs"/>
              </a:rPr>
              <a:t>開発者に</a:t>
            </a:r>
            <a:r>
              <a:rPr kumimoji="1" lang="ja-JP" altLang="en-US" sz="1200" kern="1200" dirty="0" smtClean="0">
                <a:solidFill>
                  <a:schemeClr val="tx1"/>
                </a:solidFill>
                <a:effectLst/>
                <a:latin typeface="+mn-lt"/>
                <a:ea typeface="+mn-ea"/>
                <a:cs typeface="+mn-cs"/>
              </a:rPr>
              <a:t>メソッド名に用いる</a:t>
            </a:r>
            <a:r>
              <a:rPr kumimoji="1" lang="ja-JP" altLang="ja-JP" sz="1200" kern="1200" dirty="0" smtClean="0">
                <a:solidFill>
                  <a:schemeClr val="tx1"/>
                </a:solidFill>
                <a:effectLst/>
                <a:latin typeface="+mn-lt"/>
                <a:ea typeface="+mn-ea"/>
                <a:cs typeface="+mn-cs"/>
              </a:rPr>
              <a:t>動詞の候補リストを提示する手法を提案しました．</a:t>
            </a:r>
            <a:endParaRPr kumimoji="1" lang="en-US" altLang="ja-JP" sz="1200" kern="1200" dirty="0" smtClean="0">
              <a:solidFill>
                <a:schemeClr val="tx1"/>
              </a:solidFill>
              <a:effectLst/>
              <a:latin typeface="+mn-lt"/>
              <a:ea typeface="+mn-ea"/>
              <a:cs typeface="+mn-cs"/>
            </a:endParaRPr>
          </a:p>
          <a:p>
            <a:endParaRPr kumimoji="1" lang="en-US"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既存のソフトウェアからメソッド本体とメソッド名の動詞の関係を表すルールを自動で抽出し，</a:t>
            </a:r>
            <a:endParaRPr kumimoji="1" lang="en-US"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抽出したルールを用いて，メソッドに対して適切だと考えられる可能性が高い順に動詞の候補リストを提示します．</a:t>
            </a:r>
            <a:endParaRPr kumimoji="1" lang="ja-JP" altLang="ja-JP" sz="14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メソッド本体に出現する識別子の名前・型を，メソッド本体を表す要素として扱い，</a:t>
            </a:r>
            <a:endParaRPr kumimoji="1" lang="ja-JP" altLang="ja-JP" sz="14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相関ルールマイニングを利用してルールを抽出します．</a:t>
            </a:r>
            <a:endParaRPr kumimoji="1" lang="ja-JP" altLang="ja-JP" sz="14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C4EF64D1-4A59-4112-AF68-86E731362AFC}" type="slidenum">
              <a:rPr kumimoji="1" lang="ja-JP" altLang="en-US" smtClean="0"/>
              <a:t>4</a:t>
            </a:fld>
            <a:endParaRPr kumimoji="1" lang="ja-JP" altLang="en-US"/>
          </a:p>
        </p:txBody>
      </p:sp>
    </p:spTree>
    <p:extLst>
      <p:ext uri="{BB962C8B-B14F-4D97-AF65-F5344CB8AC3E}">
        <p14:creationId xmlns:p14="http://schemas.microsoft.com/office/powerpoint/2010/main" val="35059512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提案手法は，ルールを抽出するルール抽出部と，候補リストを提示する動詞推薦部の</a:t>
            </a:r>
            <a:r>
              <a:rPr kumimoji="1" lang="en-US" altLang="ja-JP" sz="1200" kern="1200" dirty="0" smtClean="0">
                <a:solidFill>
                  <a:schemeClr val="tx1"/>
                </a:solidFill>
                <a:effectLst/>
                <a:latin typeface="+mn-lt"/>
                <a:ea typeface="+mn-ea"/>
                <a:cs typeface="+mn-cs"/>
              </a:rPr>
              <a:t>2</a:t>
            </a:r>
            <a:r>
              <a:rPr kumimoji="1" lang="ja-JP" altLang="ja-JP" sz="1200" kern="1200" dirty="0" smtClean="0">
                <a:solidFill>
                  <a:schemeClr val="tx1"/>
                </a:solidFill>
                <a:effectLst/>
                <a:latin typeface="+mn-lt"/>
                <a:ea typeface="+mn-ea"/>
                <a:cs typeface="+mn-cs"/>
              </a:rPr>
              <a:t>ステップから成ります．</a:t>
            </a:r>
          </a:p>
          <a:p>
            <a:r>
              <a:rPr kumimoji="1" lang="ja-JP" altLang="ja-JP" sz="1200" kern="1200" dirty="0" smtClean="0">
                <a:solidFill>
                  <a:schemeClr val="tx1"/>
                </a:solidFill>
                <a:effectLst/>
                <a:latin typeface="+mn-lt"/>
                <a:ea typeface="+mn-ea"/>
                <a:cs typeface="+mn-cs"/>
              </a:rPr>
              <a:t>各ステップについて順に説明します．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5</a:t>
            </a:fld>
            <a:endParaRPr kumimoji="1" lang="ja-JP" altLang="en-US"/>
          </a:p>
        </p:txBody>
      </p:sp>
    </p:spTree>
    <p:extLst>
      <p:ext uri="{BB962C8B-B14F-4D97-AF65-F5344CB8AC3E}">
        <p14:creationId xmlns:p14="http://schemas.microsoft.com/office/powerpoint/2010/main" val="4424909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まず，ルール抽出部について説明します．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6</a:t>
            </a:fld>
            <a:endParaRPr kumimoji="1" lang="ja-JP" altLang="en-US"/>
          </a:p>
        </p:txBody>
      </p:sp>
    </p:spTree>
    <p:extLst>
      <p:ext uri="{BB962C8B-B14F-4D97-AF65-F5344CB8AC3E}">
        <p14:creationId xmlns:p14="http://schemas.microsoft.com/office/powerpoint/2010/main" val="4424909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ルール抽出部で抽出するルールは，メソッド本体の内容を表す要素と，メソッド名の動詞の関係を表す相関ルールです．ルールの左辺は条件部，右辺は帰結部といいます．</a:t>
            </a:r>
          </a:p>
          <a:p>
            <a:r>
              <a:rPr kumimoji="1" lang="ja-JP" altLang="ja-JP" sz="1200" kern="1200" dirty="0" smtClean="0">
                <a:solidFill>
                  <a:schemeClr val="tx1"/>
                </a:solidFill>
                <a:effectLst/>
                <a:latin typeface="+mn-lt"/>
                <a:ea typeface="+mn-ea"/>
                <a:cs typeface="+mn-cs"/>
              </a:rPr>
              <a:t>メソッド内に出現する単語や型</a:t>
            </a:r>
            <a:r>
              <a:rPr kumimoji="1" lang="ja-JP" altLang="en-US" sz="1200" kern="1200" dirty="0" smtClean="0">
                <a:solidFill>
                  <a:schemeClr val="tx1"/>
                </a:solidFill>
                <a:effectLst/>
                <a:latin typeface="+mn-lt"/>
                <a:ea typeface="+mn-ea"/>
                <a:cs typeface="+mn-cs"/>
              </a:rPr>
              <a:t>を，</a:t>
            </a:r>
            <a:r>
              <a:rPr kumimoji="1" lang="ja-JP" altLang="ja-JP" sz="1200" kern="1200" dirty="0" smtClean="0">
                <a:solidFill>
                  <a:schemeClr val="tx1"/>
                </a:solidFill>
                <a:effectLst/>
                <a:latin typeface="+mn-lt"/>
                <a:ea typeface="+mn-ea"/>
                <a:cs typeface="+mn-cs"/>
              </a:rPr>
              <a:t>メソッド本体の内容を表す要素</a:t>
            </a:r>
            <a:r>
              <a:rPr kumimoji="1" lang="ja-JP" altLang="en-US" sz="1200" kern="1200" dirty="0" smtClean="0">
                <a:solidFill>
                  <a:schemeClr val="tx1"/>
                </a:solidFill>
                <a:effectLst/>
                <a:latin typeface="+mn-lt"/>
                <a:ea typeface="+mn-ea"/>
                <a:cs typeface="+mn-cs"/>
              </a:rPr>
              <a:t>と</a:t>
            </a:r>
            <a:r>
              <a:rPr kumimoji="1" lang="ja-JP" altLang="ja-JP" sz="1200" kern="1200" dirty="0" smtClean="0">
                <a:solidFill>
                  <a:schemeClr val="tx1"/>
                </a:solidFill>
                <a:effectLst/>
                <a:latin typeface="+mn-lt"/>
                <a:ea typeface="+mn-ea"/>
                <a:cs typeface="+mn-cs"/>
              </a:rPr>
              <a:t>みなしており，</a:t>
            </a:r>
          </a:p>
          <a:p>
            <a:r>
              <a:rPr kumimoji="1" lang="ja-JP" altLang="ja-JP" sz="1200" kern="1200" dirty="0" smtClean="0">
                <a:solidFill>
                  <a:schemeClr val="tx1"/>
                </a:solidFill>
                <a:effectLst/>
                <a:latin typeface="+mn-lt"/>
                <a:ea typeface="+mn-ea"/>
                <a:cs typeface="+mn-cs"/>
              </a:rPr>
              <a:t>メソッド内にある単語や型が出現するとき，ある動詞が使われやすいということを表します．</a:t>
            </a:r>
          </a:p>
          <a:p>
            <a:r>
              <a:rPr kumimoji="1" lang="ja-JP" altLang="ja-JP" sz="1200" kern="1200" dirty="0" smtClean="0">
                <a:solidFill>
                  <a:schemeClr val="tx1"/>
                </a:solidFill>
                <a:effectLst/>
                <a:latin typeface="+mn-lt"/>
                <a:ea typeface="+mn-ea"/>
                <a:cs typeface="+mn-cs"/>
              </a:rPr>
              <a:t>具体的なルールとして，返り値の型が</a:t>
            </a:r>
            <a:r>
              <a:rPr kumimoji="1" lang="en-US" altLang="ja-JP" sz="1200" kern="1200" dirty="0" smtClean="0">
                <a:solidFill>
                  <a:schemeClr val="tx1"/>
                </a:solidFill>
                <a:effectLst/>
                <a:latin typeface="+mn-lt"/>
                <a:ea typeface="+mn-ea"/>
                <a:cs typeface="+mn-cs"/>
              </a:rPr>
              <a:t>String</a:t>
            </a:r>
            <a:r>
              <a:rPr kumimoji="1" lang="ja-JP" altLang="ja-JP" sz="1200" kern="1200" dirty="0" smtClean="0">
                <a:solidFill>
                  <a:schemeClr val="tx1"/>
                </a:solidFill>
                <a:effectLst/>
                <a:latin typeface="+mn-lt"/>
                <a:ea typeface="+mn-ea"/>
                <a:cs typeface="+mn-cs"/>
              </a:rPr>
              <a:t>の配列のとき，</a:t>
            </a:r>
            <a:r>
              <a:rPr kumimoji="1" lang="en-US" altLang="ja-JP" sz="1200" kern="1200" dirty="0" smtClean="0">
                <a:solidFill>
                  <a:schemeClr val="tx1"/>
                </a:solidFill>
                <a:effectLst/>
                <a:latin typeface="+mn-lt"/>
                <a:ea typeface="+mn-ea"/>
                <a:cs typeface="+mn-cs"/>
              </a:rPr>
              <a:t>split</a:t>
            </a:r>
            <a:r>
              <a:rPr kumimoji="1" lang="ja-JP" altLang="ja-JP" sz="1200" kern="1200" dirty="0" smtClean="0">
                <a:solidFill>
                  <a:schemeClr val="tx1"/>
                </a:solidFill>
                <a:effectLst/>
                <a:latin typeface="+mn-lt"/>
                <a:ea typeface="+mn-ea"/>
                <a:cs typeface="+mn-cs"/>
              </a:rPr>
              <a:t>の動詞が使われやすいといったルールや，呼び出しメソッド名の動詞が</a:t>
            </a:r>
            <a:r>
              <a:rPr kumimoji="1" lang="en-US" altLang="ja-JP" sz="1200" kern="1200" dirty="0" smtClean="0">
                <a:solidFill>
                  <a:schemeClr val="tx1"/>
                </a:solidFill>
                <a:effectLst/>
                <a:latin typeface="+mn-lt"/>
                <a:ea typeface="+mn-ea"/>
                <a:cs typeface="+mn-cs"/>
              </a:rPr>
              <a:t>add</a:t>
            </a:r>
            <a:r>
              <a:rPr kumimoji="1" lang="ja-JP" altLang="ja-JP" sz="1200" kern="1200" dirty="0" smtClean="0">
                <a:solidFill>
                  <a:schemeClr val="tx1"/>
                </a:solidFill>
                <a:effectLst/>
                <a:latin typeface="+mn-lt"/>
                <a:ea typeface="+mn-ea"/>
                <a:cs typeface="+mn-cs"/>
              </a:rPr>
              <a:t>のとき，そのメソッド名の動詞にも</a:t>
            </a:r>
            <a:r>
              <a:rPr kumimoji="1" lang="en-US" altLang="ja-JP" sz="1200" kern="1200" dirty="0" smtClean="0">
                <a:solidFill>
                  <a:schemeClr val="tx1"/>
                </a:solidFill>
                <a:effectLst/>
                <a:latin typeface="+mn-lt"/>
                <a:ea typeface="+mn-ea"/>
                <a:cs typeface="+mn-cs"/>
              </a:rPr>
              <a:t>add</a:t>
            </a:r>
            <a:r>
              <a:rPr kumimoji="1" lang="ja-JP" altLang="ja-JP" sz="1200" kern="1200" dirty="0" smtClean="0">
                <a:solidFill>
                  <a:schemeClr val="tx1"/>
                </a:solidFill>
                <a:effectLst/>
                <a:latin typeface="+mn-lt"/>
                <a:ea typeface="+mn-ea"/>
                <a:cs typeface="+mn-cs"/>
              </a:rPr>
              <a:t>が使われやすいといったルールです．</a:t>
            </a:r>
          </a:p>
          <a:p>
            <a:r>
              <a:rPr kumimoji="1" lang="ja-JP" altLang="ja-JP" sz="1200" kern="1200" dirty="0" smtClean="0">
                <a:solidFill>
                  <a:schemeClr val="tx1"/>
                </a:solidFill>
                <a:effectLst/>
                <a:latin typeface="+mn-lt"/>
                <a:ea typeface="+mn-ea"/>
                <a:cs typeface="+mn-cs"/>
              </a:rPr>
              <a:t>また，各ルールには，確信度という値がついており，確信度は条件部が出現するときに帰結部が同時に出現する条件付き確率を表しています．</a:t>
            </a:r>
          </a:p>
          <a:p>
            <a:r>
              <a:rPr kumimoji="1" lang="ja-JP" altLang="en-US" sz="1200" kern="1200" dirty="0" smtClean="0">
                <a:solidFill>
                  <a:schemeClr val="tx1"/>
                </a:solidFill>
                <a:effectLst/>
                <a:latin typeface="+mn-lt"/>
                <a:ea typeface="+mn-ea"/>
                <a:cs typeface="+mn-cs"/>
              </a:rPr>
              <a:t>メソッド内に出現する単語や型について具体的に説明します．</a:t>
            </a:r>
            <a:endParaRPr kumimoji="1" lang="en-US" altLang="ja-JP" sz="120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7</a:t>
            </a:fld>
            <a:endParaRPr kumimoji="1" lang="ja-JP" altLang="en-US"/>
          </a:p>
        </p:txBody>
      </p:sp>
    </p:spTree>
    <p:extLst>
      <p:ext uri="{BB962C8B-B14F-4D97-AF65-F5344CB8AC3E}">
        <p14:creationId xmlns:p14="http://schemas.microsoft.com/office/powerpoint/2010/main" val="42685592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dirty="0" smtClean="0">
                <a:solidFill>
                  <a:schemeClr val="tx1"/>
                </a:solidFill>
                <a:effectLst/>
                <a:latin typeface="+mn-lt"/>
                <a:ea typeface="+mn-ea"/>
                <a:cs typeface="+mn-cs"/>
              </a:rPr>
              <a:t>（</a:t>
            </a:r>
            <a:r>
              <a:rPr kumimoji="1" lang="ja-JP" altLang="ja-JP" sz="1200" kern="1200" dirty="0" smtClean="0">
                <a:solidFill>
                  <a:schemeClr val="tx1"/>
                </a:solidFill>
                <a:effectLst/>
                <a:latin typeface="+mn-lt"/>
                <a:ea typeface="+mn-ea"/>
                <a:cs typeface="+mn-cs"/>
              </a:rPr>
              <a:t>メソッド本体の内容を表す要素は，</a:t>
            </a:r>
            <a:r>
              <a:rPr kumimoji="1" lang="ja-JP" altLang="en-US" sz="1200" kern="1200" dirty="0" smtClean="0">
                <a:solidFill>
                  <a:schemeClr val="tx1"/>
                </a:solidFill>
                <a:effectLst/>
                <a:latin typeface="+mn-lt"/>
                <a:ea typeface="+mn-ea"/>
                <a:cs typeface="+mn-cs"/>
              </a:rPr>
              <a:t>）</a:t>
            </a:r>
            <a:endParaRPr kumimoji="1" lang="en-US"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返り値の型，引数の型，フィールドの型，呼び出しメソッド名の動詞，その他の語の</a:t>
            </a:r>
            <a:r>
              <a:rPr kumimoji="1" lang="en-US" altLang="ja-JP" sz="1200" kern="1200" dirty="0" smtClean="0">
                <a:solidFill>
                  <a:schemeClr val="tx1"/>
                </a:solidFill>
                <a:effectLst/>
                <a:latin typeface="+mn-lt"/>
                <a:ea typeface="+mn-ea"/>
                <a:cs typeface="+mn-cs"/>
              </a:rPr>
              <a:t>5</a:t>
            </a:r>
            <a:r>
              <a:rPr kumimoji="1" lang="ja-JP" altLang="ja-JP" sz="1200" kern="1200" dirty="0" smtClean="0">
                <a:solidFill>
                  <a:schemeClr val="tx1"/>
                </a:solidFill>
                <a:effectLst/>
                <a:latin typeface="+mn-lt"/>
                <a:ea typeface="+mn-ea"/>
                <a:cs typeface="+mn-cs"/>
              </a:rPr>
              <a:t>種類に分類した型や単語を用いています．</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その他の語は，アクセスしているフィールド名，引数の名前，呼び出しメソッド名の動詞以外の語です．</a:t>
            </a:r>
            <a:endParaRPr kumimoji="1" lang="ja-JP"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例えば左のコード片の</a:t>
            </a:r>
            <a:r>
              <a:rPr kumimoji="1" lang="en-US" altLang="ja-JP" sz="1200" kern="1200" dirty="0" err="1" smtClean="0">
                <a:solidFill>
                  <a:schemeClr val="tx1"/>
                </a:solidFill>
                <a:effectLst/>
                <a:latin typeface="+mn-lt"/>
                <a:ea typeface="+mn-ea"/>
                <a:cs typeface="+mn-cs"/>
              </a:rPr>
              <a:t>findName</a:t>
            </a:r>
            <a:r>
              <a:rPr kumimoji="1" lang="ja-JP" altLang="ja-JP" sz="1200" kern="1200" dirty="0" smtClean="0">
                <a:solidFill>
                  <a:schemeClr val="tx1"/>
                </a:solidFill>
                <a:effectLst/>
                <a:latin typeface="+mn-lt"/>
                <a:ea typeface="+mn-ea"/>
                <a:cs typeface="+mn-cs"/>
              </a:rPr>
              <a:t>メソッドからメソッド本体の内容を表す要素を取得するとき，</a:t>
            </a:r>
          </a:p>
          <a:p>
            <a:r>
              <a:rPr kumimoji="1" lang="ja-JP" altLang="ja-JP" sz="1200" kern="1200" dirty="0" smtClean="0">
                <a:solidFill>
                  <a:schemeClr val="tx1"/>
                </a:solidFill>
                <a:effectLst/>
                <a:latin typeface="+mn-lt"/>
                <a:ea typeface="+mn-ea"/>
                <a:cs typeface="+mn-cs"/>
              </a:rPr>
              <a:t>型としてこれらの要素，呼び出しているメソッド名の動詞としてこれらの要素，その他の語としてこれらの要素がメソッド本体を表す要素として取得されます．</a:t>
            </a:r>
          </a:p>
          <a:p>
            <a:r>
              <a:rPr kumimoji="1" lang="ja-JP" altLang="ja-JP" sz="1200" kern="1200" dirty="0" smtClean="0">
                <a:solidFill>
                  <a:schemeClr val="tx1"/>
                </a:solidFill>
                <a:effectLst/>
                <a:latin typeface="+mn-lt"/>
                <a:ea typeface="+mn-ea"/>
                <a:cs typeface="+mn-cs"/>
              </a:rPr>
              <a:t>これらの要素集合は，一つのメソッドから一意に取得でき，</a:t>
            </a:r>
          </a:p>
          <a:p>
            <a:r>
              <a:rPr kumimoji="1" lang="ja-JP" altLang="ja-JP" sz="1200" kern="1200" dirty="0" smtClean="0">
                <a:solidFill>
                  <a:schemeClr val="tx1"/>
                </a:solidFill>
                <a:effectLst/>
                <a:latin typeface="+mn-lt"/>
                <a:ea typeface="+mn-ea"/>
                <a:cs typeface="+mn-cs"/>
              </a:rPr>
              <a:t>各メソッドから要素集合を抽出し，相関ルールマイニングによりルールを抽出します．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8</a:t>
            </a:fld>
            <a:endParaRPr kumimoji="1" lang="ja-JP" altLang="en-US"/>
          </a:p>
        </p:txBody>
      </p:sp>
    </p:spTree>
    <p:extLst>
      <p:ext uri="{BB962C8B-B14F-4D97-AF65-F5344CB8AC3E}">
        <p14:creationId xmlns:p14="http://schemas.microsoft.com/office/powerpoint/2010/main" val="29346464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このようにして抽出したルールを用いて，動詞推薦部でメソッド名の動詞の候補リストを提示します．</a:t>
            </a:r>
          </a:p>
          <a:p>
            <a:r>
              <a:rPr kumimoji="1" lang="ja-JP" altLang="ja-JP" sz="1200" kern="1200" dirty="0" smtClean="0">
                <a:solidFill>
                  <a:schemeClr val="tx1"/>
                </a:solidFill>
                <a:effectLst/>
                <a:latin typeface="+mn-lt"/>
                <a:ea typeface="+mn-ea"/>
                <a:cs typeface="+mn-cs"/>
              </a:rPr>
              <a:t>例を用いて説明します．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9</a:t>
            </a:fld>
            <a:endParaRPr kumimoji="1" lang="ja-JP" altLang="en-US"/>
          </a:p>
        </p:txBody>
      </p:sp>
    </p:spTree>
    <p:extLst>
      <p:ext uri="{BB962C8B-B14F-4D97-AF65-F5344CB8AC3E}">
        <p14:creationId xmlns:p14="http://schemas.microsoft.com/office/powerpoint/2010/main" val="4424909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14D2EB6E-7931-45EC-812A-FB0FA9793774}" type="datetime1">
              <a:rPr kumimoji="1" lang="ja-JP" altLang="en-US" smtClean="0"/>
              <a:t>2015/2/13</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8C895D88-1A83-483B-AB54-1A12690D3252}"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5E869F3F-2C04-4C53-A784-EB20C2EA4916}" type="datetime1">
              <a:rPr kumimoji="1" lang="ja-JP" altLang="en-US" smtClean="0"/>
              <a:t>2015/2/13</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8C895D88-1A83-483B-AB54-1A12690D3252}" type="slidenum">
              <a:rPr lang="ja-JP" altLang="en-US" smtClean="0"/>
              <a:pPr/>
              <a:t>‹#›</a:t>
            </a:fld>
            <a:endParaRPr lang="ja-JP" altLang="en-US"/>
          </a:p>
        </p:txBody>
      </p:sp>
    </p:spTree>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5E869F3F-2C04-4C53-A784-EB20C2EA4916}" type="datetime1">
              <a:rPr kumimoji="1" lang="ja-JP" altLang="en-US" smtClean="0"/>
              <a:t>2015/2/13</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8C895D88-1A83-483B-AB54-1A12690D3252}" type="slidenum">
              <a:rPr lang="ja-JP" altLang="en-US" smtClean="0"/>
              <a:pPr/>
              <a:t>‹#›</a:t>
            </a:fld>
            <a:endParaRPr lang="ja-JP" altLang="en-US"/>
          </a:p>
        </p:txBody>
      </p:sp>
    </p:spTree>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04667AF9-9619-432F-99CF-C87FBC123093}" type="datetime1">
              <a:rPr kumimoji="1" lang="ja-JP" altLang="en-US" smtClean="0"/>
              <a:t>2015/2/13</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8C895D88-1A83-483B-AB54-1A12690D3252}"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AD44363F-F55F-4379-8B6F-84A6FE564C07}" type="datetime1">
              <a:rPr kumimoji="1" lang="ja-JP" altLang="en-US" smtClean="0"/>
              <a:t>2015/2/13</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8C895D88-1A83-483B-AB54-1A12690D3252}"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3918638E-CDE2-4E24-8E7C-1F9338756C84}" type="datetime1">
              <a:rPr kumimoji="1" lang="ja-JP" altLang="en-US" smtClean="0"/>
              <a:t>2015/2/13</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8C895D88-1A83-483B-AB54-1A12690D3252}"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2E567B8F-531B-42E2-8195-8DE8A15DF912}" type="datetime1">
              <a:rPr kumimoji="1" lang="ja-JP" altLang="en-US" smtClean="0"/>
              <a:t>2015/2/13</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8C895D88-1A83-483B-AB54-1A12690D3252}"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697256A7-97F8-415B-A170-AB0EEB5A355E}" type="datetime1">
              <a:rPr kumimoji="1" lang="ja-JP" altLang="en-US" smtClean="0"/>
              <a:t>2015/2/13</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8C895D88-1A83-483B-AB54-1A12690D3252}"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61C12F50-8816-4DE5-A728-80B13874167F}" type="datetime1">
              <a:rPr kumimoji="1" lang="ja-JP" altLang="en-US" smtClean="0"/>
              <a:t>2015/2/13</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8C895D88-1A83-483B-AB54-1A12690D3252}"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5E869F3F-2C04-4C53-A784-EB20C2EA4916}" type="datetime1">
              <a:rPr kumimoji="1" lang="ja-JP" altLang="en-US" smtClean="0"/>
              <a:t>2015/2/13</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8C895D88-1A83-483B-AB54-1A12690D3252}" type="slidenum">
              <a:rPr lang="ja-JP" altLang="en-US" smtClean="0"/>
              <a:pPr/>
              <a:t>‹#›</a:t>
            </a:fld>
            <a:endParaRPr lang="ja-JP" altLang="en-US"/>
          </a:p>
        </p:txBody>
      </p:sp>
    </p:spTree>
  </p:cSld>
  <p:clrMapOvr>
    <a:masterClrMapping/>
  </p:clrMapOvr>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346292C5-C56B-4770-9BAC-ACCF284690E1}" type="datetime1">
              <a:rPr kumimoji="1" lang="ja-JP" altLang="en-US" smtClean="0"/>
              <a:t>2015/2/13</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8C895D88-1A83-483B-AB54-1A12690D3252}"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5E869F3F-2C04-4C53-A784-EB20C2EA4916}" type="datetime1">
              <a:rPr kumimoji="1" lang="ja-JP" altLang="en-US" smtClean="0"/>
              <a:t>2015/2/13</a:t>
            </a:fld>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C895D88-1A83-483B-AB54-1A12690D3252}" type="slidenum">
              <a:rPr lang="ja-JP" altLang="en-US" smtClean="0"/>
              <a:pPr/>
              <a:t>‹#›</a:t>
            </a:fld>
            <a:endParaRPr lang="ja-JP" altLang="en-US"/>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dirty="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ja-JP" altLang="en-US" sz="4000" dirty="0"/>
              <a:t>動詞に着目した相関ルールを利用するメソッド名の命名支援手法</a:t>
            </a:r>
            <a:endParaRPr kumimoji="1" lang="ja-JP" altLang="en-US" sz="4000" dirty="0"/>
          </a:p>
        </p:txBody>
      </p:sp>
      <p:sp>
        <p:nvSpPr>
          <p:cNvPr id="3" name="サブタイトル 2"/>
          <p:cNvSpPr>
            <a:spLocks noGrp="1"/>
          </p:cNvSpPr>
          <p:nvPr>
            <p:ph type="subTitle" idx="1"/>
          </p:nvPr>
        </p:nvSpPr>
        <p:spPr>
          <a:xfrm>
            <a:off x="827584" y="3573463"/>
            <a:ext cx="7776864" cy="1752600"/>
          </a:xfrm>
        </p:spPr>
        <p:txBody>
          <a:bodyPr/>
          <a:lstStyle/>
          <a:p>
            <a:r>
              <a:rPr lang="ja-JP" altLang="en-US" sz="2800" dirty="0" smtClean="0"/>
              <a:t>大阪大学大学院情報科学研究科</a:t>
            </a:r>
            <a:endParaRPr lang="en-US" altLang="ja-JP" sz="2800" dirty="0" smtClean="0"/>
          </a:p>
          <a:p>
            <a:r>
              <a:rPr lang="ja-JP" altLang="en-US" sz="2800" dirty="0" smtClean="0"/>
              <a:t>コンピュータサイエンス専攻　ソフトウェア工学講座 </a:t>
            </a:r>
            <a:endParaRPr lang="en-US" altLang="ja-JP" sz="2800" dirty="0" smtClean="0"/>
          </a:p>
          <a:p>
            <a:endParaRPr kumimoji="1" lang="en-US" altLang="ja-JP" sz="2800" dirty="0">
              <a:solidFill>
                <a:schemeClr val="tx1"/>
              </a:solidFill>
            </a:endParaRPr>
          </a:p>
          <a:p>
            <a:r>
              <a:rPr kumimoji="1" lang="ja-JP" altLang="en-US" dirty="0" smtClean="0">
                <a:solidFill>
                  <a:schemeClr val="tx1"/>
                </a:solidFill>
              </a:rPr>
              <a:t>柏原 由紀</a:t>
            </a:r>
            <a:endParaRPr kumimoji="1" lang="en-US" altLang="ja-JP" dirty="0" smtClean="0">
              <a:solidFill>
                <a:schemeClr val="tx1"/>
              </a:solidFill>
            </a:endParaRPr>
          </a:p>
          <a:p>
            <a:endParaRPr kumimoji="1" lang="en-US" altLang="ja-JP" dirty="0" smtClean="0">
              <a:solidFill>
                <a:schemeClr val="tx1"/>
              </a:solidFill>
            </a:endParaRPr>
          </a:p>
          <a:p>
            <a:r>
              <a:rPr lang="en-US" altLang="ja-JP" sz="3600" baseline="30000" dirty="0" smtClean="0">
                <a:solidFill>
                  <a:schemeClr val="tx1"/>
                </a:solidFill>
                <a:latin typeface="+mj-ea"/>
                <a:ea typeface="+mj-ea"/>
              </a:rPr>
              <a:t>2015.2.13(</a:t>
            </a:r>
            <a:r>
              <a:rPr lang="ja-JP" altLang="en-US" sz="3600" baseline="30000" dirty="0">
                <a:latin typeface="+mj-ea"/>
                <a:ea typeface="+mj-ea"/>
              </a:rPr>
              <a:t>金</a:t>
            </a:r>
            <a:r>
              <a:rPr lang="en-US" altLang="ja-JP" sz="3600" baseline="30000" dirty="0" smtClean="0">
                <a:solidFill>
                  <a:schemeClr val="tx1"/>
                </a:solidFill>
                <a:latin typeface="+mj-ea"/>
                <a:ea typeface="+mj-ea"/>
              </a:rPr>
              <a:t>)</a:t>
            </a:r>
          </a:p>
        </p:txBody>
      </p:sp>
    </p:spTree>
    <p:extLst>
      <p:ext uri="{BB962C8B-B14F-4D97-AF65-F5344CB8AC3E}">
        <p14:creationId xmlns:p14="http://schemas.microsoft.com/office/powerpoint/2010/main" val="12836679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提案手法</a:t>
            </a:r>
            <a:r>
              <a:rPr lang="ja-JP" altLang="en-US" dirty="0" smtClean="0"/>
              <a:t>：動詞の候補推薦</a:t>
            </a:r>
            <a:endParaRPr kumimoji="1" lang="ja-JP" altLang="en-US" dirty="0">
              <a:solidFill>
                <a:schemeClr val="tx1"/>
              </a:solidFill>
            </a:endParaRPr>
          </a:p>
        </p:txBody>
      </p:sp>
      <p:sp>
        <p:nvSpPr>
          <p:cNvPr id="7" name="スライド番号プレースホルダー 6"/>
          <p:cNvSpPr>
            <a:spLocks noGrp="1"/>
          </p:cNvSpPr>
          <p:nvPr>
            <p:ph type="sldNum" sz="quarter" idx="12"/>
          </p:nvPr>
        </p:nvSpPr>
        <p:spPr/>
        <p:txBody>
          <a:bodyPr/>
          <a:lstStyle/>
          <a:p>
            <a:fld id="{2EEE9882-1448-4139-B73E-28EF25374362}" type="slidenum">
              <a:rPr kumimoji="1" lang="ja-JP" altLang="en-US" smtClean="0"/>
              <a:t>10</a:t>
            </a:fld>
            <a:endParaRPr kumimoji="1" lang="ja-JP" altLang="en-US"/>
          </a:p>
        </p:txBody>
      </p:sp>
      <p:sp>
        <p:nvSpPr>
          <p:cNvPr id="29" name="テキスト ボックス 28"/>
          <p:cNvSpPr txBox="1"/>
          <p:nvPr/>
        </p:nvSpPr>
        <p:spPr>
          <a:xfrm>
            <a:off x="1044886" y="4409817"/>
            <a:ext cx="3240359" cy="1323439"/>
          </a:xfrm>
          <a:prstGeom prst="rect">
            <a:avLst/>
          </a:prstGeom>
          <a:solidFill>
            <a:schemeClr val="bg1"/>
          </a:solidFill>
          <a:ln>
            <a:solidFill>
              <a:schemeClr val="tx1"/>
            </a:solidFill>
          </a:ln>
        </p:spPr>
        <p:txBody>
          <a:bodyPr wrap="square" rtlCol="0">
            <a:spAutoFit/>
          </a:bodyPr>
          <a:lstStyle/>
          <a:p>
            <a:pPr lvl="0" fontAlgn="base">
              <a:spcBef>
                <a:spcPct val="0"/>
              </a:spcBef>
              <a:spcAft>
                <a:spcPct val="0"/>
              </a:spcAft>
            </a:pPr>
            <a:r>
              <a:rPr lang="en-US" altLang="ja-JP" sz="2000" dirty="0" smtClean="0">
                <a:ea typeface="ＭＳ 明朝" pitchFamily="17" charset="-128"/>
                <a:cs typeface="ＭＳ Ｐゴシック" pitchFamily="50" charset="-128"/>
              </a:rPr>
              <a:t>public </a:t>
            </a:r>
            <a:r>
              <a:rPr lang="en-US" altLang="ja-JP" sz="2000" dirty="0" err="1" smtClean="0">
                <a:ea typeface="ＭＳ 明朝" pitchFamily="17" charset="-128"/>
                <a:cs typeface="ＭＳ Ｐゴシック" pitchFamily="50" charset="-128"/>
              </a:rPr>
              <a:t>boolean</a:t>
            </a:r>
            <a:r>
              <a:rPr lang="en-US" altLang="ja-JP" sz="2000" dirty="0" smtClean="0">
                <a:ea typeface="ＭＳ 明朝" pitchFamily="17" charset="-128"/>
                <a:cs typeface="ＭＳ Ｐゴシック" pitchFamily="50" charset="-128"/>
              </a:rPr>
              <a:t>   </a:t>
            </a:r>
            <a:r>
              <a:rPr lang="en-US" altLang="ja-JP" sz="2000" u="sng" dirty="0">
                <a:ea typeface="ＭＳ 明朝" pitchFamily="17" charset="-128"/>
                <a:cs typeface="ＭＳ Ｐゴシック" pitchFamily="50" charset="-128"/>
              </a:rPr>
              <a:t>      </a:t>
            </a:r>
            <a:r>
              <a:rPr lang="en-US" altLang="ja-JP" sz="2000" dirty="0" smtClean="0">
                <a:ea typeface="ＭＳ 明朝" pitchFamily="17" charset="-128"/>
                <a:cs typeface="ＭＳ Ｐゴシック" pitchFamily="50" charset="-128"/>
              </a:rPr>
              <a:t>(</a:t>
            </a:r>
            <a:r>
              <a:rPr lang="en-US" altLang="ja-JP" sz="2000" dirty="0" err="1" smtClean="0">
                <a:ea typeface="ＭＳ 明朝" pitchFamily="17" charset="-128"/>
                <a:cs typeface="ＭＳ Ｐゴシック" pitchFamily="50" charset="-128"/>
              </a:rPr>
              <a:t>int</a:t>
            </a:r>
            <a:r>
              <a:rPr lang="en-US" altLang="ja-JP" sz="2000" dirty="0" smtClean="0">
                <a:ea typeface="ＭＳ 明朝" pitchFamily="17" charset="-128"/>
                <a:cs typeface="ＭＳ Ｐゴシック" pitchFamily="50" charset="-128"/>
              </a:rPr>
              <a:t> </a:t>
            </a:r>
            <a:r>
              <a:rPr lang="en-US" altLang="ja-JP" sz="2000" dirty="0" err="1" smtClean="0">
                <a:ea typeface="ＭＳ 明朝" pitchFamily="17" charset="-128"/>
                <a:cs typeface="ＭＳ Ｐゴシック" pitchFamily="50" charset="-128"/>
              </a:rPr>
              <a:t>i</a:t>
            </a:r>
            <a:r>
              <a:rPr lang="en-US" altLang="ja-JP" sz="2000" dirty="0" smtClean="0">
                <a:ea typeface="ＭＳ 明朝" pitchFamily="17" charset="-128"/>
                <a:cs typeface="ＭＳ Ｐゴシック" pitchFamily="50" charset="-128"/>
              </a:rPr>
              <a:t>)</a:t>
            </a:r>
          </a:p>
          <a:p>
            <a:pPr lvl="0" fontAlgn="base">
              <a:spcBef>
                <a:spcPct val="0"/>
              </a:spcBef>
              <a:spcAft>
                <a:spcPct val="0"/>
              </a:spcAft>
            </a:pPr>
            <a:r>
              <a:rPr lang="en-US" altLang="ja-JP" sz="2000" dirty="0" smtClean="0">
                <a:ea typeface="ＭＳ 明朝" pitchFamily="17" charset="-128"/>
                <a:cs typeface="ＭＳ Ｐゴシック" pitchFamily="50" charset="-128"/>
              </a:rPr>
              <a:t>{</a:t>
            </a:r>
            <a:endParaRPr kumimoji="1" lang="en-US" altLang="ja-JP" sz="2000" dirty="0" smtClean="0"/>
          </a:p>
          <a:p>
            <a:pPr lvl="0" fontAlgn="base">
              <a:spcBef>
                <a:spcPct val="0"/>
              </a:spcBef>
              <a:spcAft>
                <a:spcPct val="0"/>
              </a:spcAft>
            </a:pPr>
            <a:r>
              <a:rPr lang="en-US" altLang="ja-JP" sz="2000" dirty="0"/>
              <a:t> </a:t>
            </a:r>
            <a:r>
              <a:rPr lang="en-US" altLang="ja-JP" sz="2000" dirty="0" smtClean="0"/>
              <a:t>  return </a:t>
            </a:r>
            <a:r>
              <a:rPr lang="en-US" altLang="ja-JP" sz="2000" dirty="0" err="1" smtClean="0"/>
              <a:t>getField</a:t>
            </a:r>
            <a:r>
              <a:rPr lang="en-US" altLang="ja-JP" sz="2000" dirty="0" smtClean="0"/>
              <a:t>(); </a:t>
            </a:r>
            <a:endParaRPr lang="en-US" altLang="ja-JP" sz="2000" dirty="0"/>
          </a:p>
          <a:p>
            <a:pPr lvl="0" fontAlgn="base">
              <a:spcBef>
                <a:spcPct val="0"/>
              </a:spcBef>
              <a:spcAft>
                <a:spcPct val="0"/>
              </a:spcAft>
            </a:pPr>
            <a:r>
              <a:rPr kumimoji="1" lang="en-US" altLang="ja-JP" sz="2000" dirty="0" smtClean="0"/>
              <a:t>}</a:t>
            </a:r>
            <a:endParaRPr kumimoji="1" lang="ja-JP" altLang="en-US" sz="2000" dirty="0"/>
          </a:p>
        </p:txBody>
      </p:sp>
      <p:grpSp>
        <p:nvGrpSpPr>
          <p:cNvPr id="58" name="グループ化 57"/>
          <p:cNvGrpSpPr/>
          <p:nvPr/>
        </p:nvGrpSpPr>
        <p:grpSpPr>
          <a:xfrm>
            <a:off x="484602" y="1945726"/>
            <a:ext cx="6391654" cy="1771307"/>
            <a:chOff x="484602" y="1628800"/>
            <a:chExt cx="6391654" cy="1771307"/>
          </a:xfrm>
        </p:grpSpPr>
        <p:grpSp>
          <p:nvGrpSpPr>
            <p:cNvPr id="35" name="グループ化 34"/>
            <p:cNvGrpSpPr/>
            <p:nvPr/>
          </p:nvGrpSpPr>
          <p:grpSpPr>
            <a:xfrm>
              <a:off x="484602" y="1628800"/>
              <a:ext cx="6391654" cy="414155"/>
              <a:chOff x="1345208" y="4792866"/>
              <a:chExt cx="6035104" cy="718346"/>
            </a:xfrm>
            <a:solidFill>
              <a:schemeClr val="bg1"/>
            </a:solidFill>
          </p:grpSpPr>
          <p:sp>
            <p:nvSpPr>
              <p:cNvPr id="36" name="正方形/長方形 35"/>
              <p:cNvSpPr/>
              <p:nvPr/>
            </p:nvSpPr>
            <p:spPr>
              <a:xfrm>
                <a:off x="1345436" y="4806590"/>
                <a:ext cx="6034876" cy="62687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38" name="テキスト ボックス 37"/>
              <p:cNvSpPr txBox="1"/>
              <p:nvPr/>
            </p:nvSpPr>
            <p:spPr>
              <a:xfrm>
                <a:off x="1345208" y="4870611"/>
                <a:ext cx="3096344" cy="640601"/>
              </a:xfrm>
              <a:prstGeom prst="rect">
                <a:avLst/>
              </a:prstGeom>
              <a:noFill/>
            </p:spPr>
            <p:txBody>
              <a:bodyPr wrap="square" rtlCol="0">
                <a:spAutoFit/>
              </a:bodyPr>
              <a:lstStyle/>
              <a:p>
                <a:r>
                  <a:rPr lang="en-US" altLang="ja-JP" dirty="0" smtClean="0"/>
                  <a:t>{</a:t>
                </a:r>
                <a:r>
                  <a:rPr lang="ja-JP" altLang="en-US" dirty="0" smtClean="0"/>
                  <a:t>返り値の型</a:t>
                </a:r>
                <a:r>
                  <a:rPr lang="en-US" altLang="ja-JP" dirty="0" smtClean="0"/>
                  <a:t>: </a:t>
                </a:r>
                <a:r>
                  <a:rPr lang="en-US" altLang="ja-JP" dirty="0" err="1" smtClean="0"/>
                  <a:t>boolean</a:t>
                </a:r>
                <a:r>
                  <a:rPr lang="en-US" altLang="ja-JP" dirty="0" smtClean="0"/>
                  <a:t>}</a:t>
                </a:r>
                <a:r>
                  <a:rPr lang="en-US" altLang="ja-JP" dirty="0" smtClean="0">
                    <a:solidFill>
                      <a:srgbClr val="FFC000"/>
                    </a:solidFill>
                  </a:rPr>
                  <a:t>                 </a:t>
                </a:r>
                <a:endParaRPr kumimoji="1" lang="ja-JP" altLang="en-US" dirty="0">
                  <a:solidFill>
                    <a:srgbClr val="FFC000"/>
                  </a:solidFill>
                </a:endParaRPr>
              </a:p>
            </p:txBody>
          </p:sp>
          <p:sp>
            <p:nvSpPr>
              <p:cNvPr id="39" name="テキスト ボックス 38"/>
              <p:cNvSpPr txBox="1"/>
              <p:nvPr/>
            </p:nvSpPr>
            <p:spPr>
              <a:xfrm>
                <a:off x="6572840" y="4792866"/>
                <a:ext cx="309074" cy="448885"/>
              </a:xfrm>
              <a:prstGeom prst="rect">
                <a:avLst/>
              </a:prstGeom>
              <a:noFill/>
            </p:spPr>
            <p:txBody>
              <a:bodyPr wrap="none" rtlCol="0">
                <a:spAutoFit/>
              </a:bodyPr>
              <a:lstStyle/>
              <a:p>
                <a:r>
                  <a:rPr lang="en-US" altLang="ja-JP" dirty="0" smtClean="0"/>
                  <a:t>is</a:t>
                </a:r>
                <a:endParaRPr lang="ja-JP" altLang="en-US" dirty="0"/>
              </a:p>
            </p:txBody>
          </p:sp>
        </p:grpSp>
        <p:grpSp>
          <p:nvGrpSpPr>
            <p:cNvPr id="40" name="グループ化 39"/>
            <p:cNvGrpSpPr/>
            <p:nvPr/>
          </p:nvGrpSpPr>
          <p:grpSpPr>
            <a:xfrm>
              <a:off x="484843" y="2089741"/>
              <a:ext cx="6391413" cy="403155"/>
              <a:chOff x="1345436" y="4792866"/>
              <a:chExt cx="6034876" cy="640601"/>
            </a:xfrm>
            <a:solidFill>
              <a:schemeClr val="bg1"/>
            </a:solidFill>
          </p:grpSpPr>
          <p:sp>
            <p:nvSpPr>
              <p:cNvPr id="41" name="正方形/長方形 40"/>
              <p:cNvSpPr/>
              <p:nvPr/>
            </p:nvSpPr>
            <p:spPr>
              <a:xfrm>
                <a:off x="1345436" y="4806590"/>
                <a:ext cx="6034876" cy="62687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43" name="テキスト ボックス 42"/>
              <p:cNvSpPr txBox="1"/>
              <p:nvPr/>
            </p:nvSpPr>
            <p:spPr>
              <a:xfrm>
                <a:off x="1361173" y="4835644"/>
                <a:ext cx="4251534" cy="586857"/>
              </a:xfrm>
              <a:prstGeom prst="rect">
                <a:avLst/>
              </a:prstGeom>
              <a:noFill/>
            </p:spPr>
            <p:txBody>
              <a:bodyPr wrap="square" rtlCol="0">
                <a:spAutoFit/>
              </a:bodyPr>
              <a:lstStyle/>
              <a:p>
                <a:r>
                  <a:rPr lang="en-US" altLang="ja-JP" dirty="0" smtClean="0"/>
                  <a:t>{</a:t>
                </a:r>
                <a:r>
                  <a:rPr lang="ja-JP" altLang="en-US" dirty="0" smtClean="0"/>
                  <a:t>引数の型</a:t>
                </a:r>
                <a:r>
                  <a:rPr lang="en-US" altLang="ja-JP" dirty="0" smtClean="0"/>
                  <a:t>: String, </a:t>
                </a:r>
                <a:r>
                  <a:rPr lang="ja-JP" altLang="en-US" dirty="0" smtClean="0"/>
                  <a:t>返り値の型</a:t>
                </a:r>
                <a:r>
                  <a:rPr lang="en-US" altLang="ja-JP" dirty="0" smtClean="0"/>
                  <a:t> : String[]}</a:t>
                </a:r>
                <a:r>
                  <a:rPr lang="en-US" altLang="ja-JP" dirty="0" smtClean="0">
                    <a:solidFill>
                      <a:srgbClr val="FFC000"/>
                    </a:solidFill>
                  </a:rPr>
                  <a:t>                 </a:t>
                </a:r>
                <a:endParaRPr kumimoji="1" lang="ja-JP" altLang="en-US" dirty="0">
                  <a:solidFill>
                    <a:srgbClr val="FFC000"/>
                  </a:solidFill>
                </a:endParaRPr>
              </a:p>
            </p:txBody>
          </p:sp>
          <p:sp>
            <p:nvSpPr>
              <p:cNvPr id="44" name="テキスト ボックス 43"/>
              <p:cNvSpPr txBox="1"/>
              <p:nvPr/>
            </p:nvSpPr>
            <p:spPr>
              <a:xfrm>
                <a:off x="6572840" y="4792866"/>
                <a:ext cx="546706" cy="467132"/>
              </a:xfrm>
              <a:prstGeom prst="rect">
                <a:avLst/>
              </a:prstGeom>
              <a:noFill/>
            </p:spPr>
            <p:txBody>
              <a:bodyPr wrap="none" rtlCol="0">
                <a:spAutoFit/>
              </a:bodyPr>
              <a:lstStyle/>
              <a:p>
                <a:r>
                  <a:rPr lang="en-US" altLang="ja-JP" dirty="0" smtClean="0"/>
                  <a:t>split</a:t>
                </a:r>
                <a:endParaRPr lang="ja-JP" altLang="en-US" dirty="0"/>
              </a:p>
            </p:txBody>
          </p:sp>
        </p:grpSp>
        <p:grpSp>
          <p:nvGrpSpPr>
            <p:cNvPr id="45" name="グループ化 44"/>
            <p:cNvGrpSpPr/>
            <p:nvPr/>
          </p:nvGrpSpPr>
          <p:grpSpPr>
            <a:xfrm>
              <a:off x="484843" y="2536009"/>
              <a:ext cx="6391413" cy="388933"/>
              <a:chOff x="1345435" y="4758868"/>
              <a:chExt cx="6034877" cy="674599"/>
            </a:xfrm>
            <a:solidFill>
              <a:schemeClr val="bg1"/>
            </a:solidFill>
          </p:grpSpPr>
          <p:sp>
            <p:nvSpPr>
              <p:cNvPr id="46" name="正方形/長方形 45"/>
              <p:cNvSpPr/>
              <p:nvPr/>
            </p:nvSpPr>
            <p:spPr>
              <a:xfrm>
                <a:off x="1345436" y="4806590"/>
                <a:ext cx="6034876" cy="62687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cxnSp>
            <p:nvCxnSpPr>
              <p:cNvPr id="47" name="直線矢印コネクタ 46"/>
              <p:cNvCxnSpPr>
                <a:stCxn id="48" idx="3"/>
              </p:cNvCxnSpPr>
              <p:nvPr/>
            </p:nvCxnSpPr>
            <p:spPr>
              <a:xfrm flipH="1" flipV="1">
                <a:off x="6496427" y="5069358"/>
                <a:ext cx="76412" cy="9810"/>
              </a:xfrm>
              <a:prstGeom prst="straightConnector1">
                <a:avLst/>
              </a:prstGeom>
              <a:grp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48" name="テキスト ボックス 47"/>
              <p:cNvSpPr txBox="1"/>
              <p:nvPr/>
            </p:nvSpPr>
            <p:spPr>
              <a:xfrm>
                <a:off x="1345435" y="4758868"/>
                <a:ext cx="5227404" cy="640601"/>
              </a:xfrm>
              <a:prstGeom prst="rect">
                <a:avLst/>
              </a:prstGeom>
              <a:noFill/>
            </p:spPr>
            <p:txBody>
              <a:bodyPr wrap="square" rtlCol="0">
                <a:spAutoFit/>
              </a:bodyPr>
              <a:lstStyle/>
              <a:p>
                <a:r>
                  <a:rPr lang="en-US" altLang="ja-JP" dirty="0" smtClean="0"/>
                  <a:t>{</a:t>
                </a:r>
                <a:r>
                  <a:rPr lang="ja-JP" altLang="en-US" dirty="0" smtClean="0"/>
                  <a:t>返り値の型</a:t>
                </a:r>
                <a:r>
                  <a:rPr lang="en-US" altLang="ja-JP" dirty="0" smtClean="0"/>
                  <a:t>: </a:t>
                </a:r>
                <a:r>
                  <a:rPr lang="en-US" altLang="ja-JP" dirty="0" err="1" smtClean="0"/>
                  <a:t>boolean</a:t>
                </a:r>
                <a:r>
                  <a:rPr lang="en-US" altLang="ja-JP" dirty="0" smtClean="0"/>
                  <a:t>, </a:t>
                </a:r>
                <a:r>
                  <a:rPr lang="ja-JP" altLang="en-US" dirty="0" smtClean="0"/>
                  <a:t>呼び出しメソッド名の動詞</a:t>
                </a:r>
                <a:r>
                  <a:rPr lang="en-US" altLang="ja-JP" dirty="0" smtClean="0"/>
                  <a:t>: get}</a:t>
                </a:r>
                <a:r>
                  <a:rPr lang="en-US" altLang="ja-JP" dirty="0" smtClean="0">
                    <a:solidFill>
                      <a:srgbClr val="FFC000"/>
                    </a:solidFill>
                  </a:rPr>
                  <a:t>                 </a:t>
                </a:r>
                <a:endParaRPr kumimoji="1" lang="ja-JP" altLang="en-US" dirty="0">
                  <a:solidFill>
                    <a:srgbClr val="FFC000"/>
                  </a:solidFill>
                </a:endParaRPr>
              </a:p>
            </p:txBody>
          </p:sp>
          <p:sp>
            <p:nvSpPr>
              <p:cNvPr id="49" name="テキスト ボックス 48"/>
              <p:cNvSpPr txBox="1"/>
              <p:nvPr/>
            </p:nvSpPr>
            <p:spPr>
              <a:xfrm>
                <a:off x="6572840" y="4792866"/>
                <a:ext cx="309074" cy="448885"/>
              </a:xfrm>
              <a:prstGeom prst="rect">
                <a:avLst/>
              </a:prstGeom>
              <a:noFill/>
            </p:spPr>
            <p:txBody>
              <a:bodyPr wrap="none" rtlCol="0">
                <a:spAutoFit/>
              </a:bodyPr>
              <a:lstStyle/>
              <a:p>
                <a:r>
                  <a:rPr lang="en-US" altLang="ja-JP" dirty="0" smtClean="0"/>
                  <a:t>is</a:t>
                </a:r>
                <a:endParaRPr lang="ja-JP" altLang="en-US" dirty="0"/>
              </a:p>
            </p:txBody>
          </p:sp>
        </p:grpSp>
        <p:cxnSp>
          <p:nvCxnSpPr>
            <p:cNvPr id="50" name="直線矢印コネクタ 49"/>
            <p:cNvCxnSpPr/>
            <p:nvPr/>
          </p:nvCxnSpPr>
          <p:spPr>
            <a:xfrm flipV="1">
              <a:off x="5768562" y="2287122"/>
              <a:ext cx="174008" cy="8515"/>
            </a:xfrm>
            <a:prstGeom prst="straightConnector1">
              <a:avLst/>
            </a:prstGeom>
            <a:solidFill>
              <a:schemeClr val="bg1"/>
            </a:solid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1" name="直線矢印コネクタ 50"/>
            <p:cNvCxnSpPr/>
            <p:nvPr/>
          </p:nvCxnSpPr>
          <p:spPr>
            <a:xfrm>
              <a:off x="5770980" y="1817423"/>
              <a:ext cx="149982" cy="0"/>
            </a:xfrm>
            <a:prstGeom prst="straightConnector1">
              <a:avLst/>
            </a:prstGeom>
            <a:solidFill>
              <a:schemeClr val="bg1"/>
            </a:solid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grpSp>
          <p:nvGrpSpPr>
            <p:cNvPr id="52" name="グループ化 51"/>
            <p:cNvGrpSpPr/>
            <p:nvPr/>
          </p:nvGrpSpPr>
          <p:grpSpPr>
            <a:xfrm>
              <a:off x="484844" y="2996952"/>
              <a:ext cx="6391412" cy="403155"/>
              <a:chOff x="1345436" y="4792866"/>
              <a:chExt cx="6034876" cy="640601"/>
            </a:xfrm>
            <a:solidFill>
              <a:schemeClr val="bg1"/>
            </a:solidFill>
          </p:grpSpPr>
          <p:sp>
            <p:nvSpPr>
              <p:cNvPr id="53" name="正方形/長方形 52"/>
              <p:cNvSpPr/>
              <p:nvPr/>
            </p:nvSpPr>
            <p:spPr>
              <a:xfrm>
                <a:off x="1345436" y="4806590"/>
                <a:ext cx="6034876" cy="62687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54" name="テキスト ボックス 53"/>
              <p:cNvSpPr txBox="1"/>
              <p:nvPr/>
            </p:nvSpPr>
            <p:spPr>
              <a:xfrm>
                <a:off x="1355475" y="4835644"/>
                <a:ext cx="3305191" cy="586857"/>
              </a:xfrm>
              <a:prstGeom prst="rect">
                <a:avLst/>
              </a:prstGeom>
              <a:noFill/>
            </p:spPr>
            <p:txBody>
              <a:bodyPr wrap="square" rtlCol="0">
                <a:spAutoFit/>
              </a:bodyPr>
              <a:lstStyle/>
              <a:p>
                <a:r>
                  <a:rPr lang="en-US" altLang="ja-JP" dirty="0" smtClean="0"/>
                  <a:t>{</a:t>
                </a:r>
                <a:r>
                  <a:rPr lang="ja-JP" altLang="en-US" dirty="0" smtClean="0"/>
                  <a:t>呼び出しメソッド名の</a:t>
                </a:r>
                <a:r>
                  <a:rPr lang="ja-JP" altLang="en-US" dirty="0"/>
                  <a:t>動詞</a:t>
                </a:r>
                <a:r>
                  <a:rPr lang="en-US" altLang="ja-JP" dirty="0" smtClean="0"/>
                  <a:t>:</a:t>
                </a:r>
                <a:r>
                  <a:rPr lang="en-US" altLang="ja-JP" dirty="0" smtClean="0">
                    <a:solidFill>
                      <a:srgbClr val="7030A0"/>
                    </a:solidFill>
                  </a:rPr>
                  <a:t> </a:t>
                </a:r>
                <a:r>
                  <a:rPr lang="en-US" altLang="ja-JP" dirty="0" smtClean="0"/>
                  <a:t>get}</a:t>
                </a:r>
                <a:r>
                  <a:rPr lang="en-US" altLang="ja-JP" dirty="0" smtClean="0">
                    <a:solidFill>
                      <a:srgbClr val="FFC000"/>
                    </a:solidFill>
                  </a:rPr>
                  <a:t>                 </a:t>
                </a:r>
                <a:endParaRPr kumimoji="1" lang="ja-JP" altLang="en-US" dirty="0">
                  <a:solidFill>
                    <a:srgbClr val="FFC000"/>
                  </a:solidFill>
                </a:endParaRPr>
              </a:p>
            </p:txBody>
          </p:sp>
          <p:sp>
            <p:nvSpPr>
              <p:cNvPr id="55" name="テキスト ボックス 54"/>
              <p:cNvSpPr txBox="1"/>
              <p:nvPr/>
            </p:nvSpPr>
            <p:spPr>
              <a:xfrm>
                <a:off x="6572840" y="4792866"/>
                <a:ext cx="546706" cy="467132"/>
              </a:xfrm>
              <a:prstGeom prst="rect">
                <a:avLst/>
              </a:prstGeom>
              <a:noFill/>
            </p:spPr>
            <p:txBody>
              <a:bodyPr wrap="none" rtlCol="0">
                <a:spAutoFit/>
              </a:bodyPr>
              <a:lstStyle/>
              <a:p>
                <a:r>
                  <a:rPr lang="en-US" altLang="ja-JP" dirty="0" smtClean="0"/>
                  <a:t>split</a:t>
                </a:r>
                <a:endParaRPr lang="ja-JP" altLang="en-US" dirty="0"/>
              </a:p>
            </p:txBody>
          </p:sp>
        </p:grpSp>
        <p:cxnSp>
          <p:nvCxnSpPr>
            <p:cNvPr id="56" name="直線矢印コネクタ 55"/>
            <p:cNvCxnSpPr/>
            <p:nvPr/>
          </p:nvCxnSpPr>
          <p:spPr>
            <a:xfrm>
              <a:off x="5785729" y="3194333"/>
              <a:ext cx="171590" cy="0"/>
            </a:xfrm>
            <a:prstGeom prst="straightConnector1">
              <a:avLst/>
            </a:prstGeom>
            <a:solidFill>
              <a:schemeClr val="bg1"/>
            </a:solid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grpSp>
      <p:grpSp>
        <p:nvGrpSpPr>
          <p:cNvPr id="84" name="グループ化 83"/>
          <p:cNvGrpSpPr/>
          <p:nvPr/>
        </p:nvGrpSpPr>
        <p:grpSpPr>
          <a:xfrm>
            <a:off x="484602" y="1945726"/>
            <a:ext cx="6391654" cy="1771307"/>
            <a:chOff x="484602" y="1628800"/>
            <a:chExt cx="6391654" cy="1771307"/>
          </a:xfrm>
        </p:grpSpPr>
        <p:grpSp>
          <p:nvGrpSpPr>
            <p:cNvPr id="87" name="グループ化 86"/>
            <p:cNvGrpSpPr/>
            <p:nvPr/>
          </p:nvGrpSpPr>
          <p:grpSpPr>
            <a:xfrm>
              <a:off x="484602" y="1628800"/>
              <a:ext cx="6391654" cy="414155"/>
              <a:chOff x="1345208" y="4792866"/>
              <a:chExt cx="6035104" cy="718346"/>
            </a:xfrm>
            <a:solidFill>
              <a:schemeClr val="bg1"/>
            </a:solidFill>
          </p:grpSpPr>
          <p:sp>
            <p:nvSpPr>
              <p:cNvPr id="112" name="正方形/長方形 111"/>
              <p:cNvSpPr/>
              <p:nvPr/>
            </p:nvSpPr>
            <p:spPr>
              <a:xfrm>
                <a:off x="1345436" y="4806590"/>
                <a:ext cx="6034876" cy="62687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13" name="テキスト ボックス 112"/>
              <p:cNvSpPr txBox="1"/>
              <p:nvPr/>
            </p:nvSpPr>
            <p:spPr>
              <a:xfrm>
                <a:off x="1345208" y="4870611"/>
                <a:ext cx="3096344" cy="640601"/>
              </a:xfrm>
              <a:prstGeom prst="rect">
                <a:avLst/>
              </a:prstGeom>
              <a:noFill/>
            </p:spPr>
            <p:txBody>
              <a:bodyPr wrap="square" rtlCol="0">
                <a:spAutoFit/>
              </a:bodyPr>
              <a:lstStyle/>
              <a:p>
                <a:r>
                  <a:rPr lang="en-US" altLang="ja-JP" dirty="0" smtClean="0"/>
                  <a:t>{</a:t>
                </a:r>
                <a:r>
                  <a:rPr lang="ja-JP" altLang="en-US" dirty="0" smtClean="0"/>
                  <a:t>返り値の型</a:t>
                </a:r>
                <a:r>
                  <a:rPr lang="en-US" altLang="ja-JP" dirty="0" smtClean="0"/>
                  <a:t>:</a:t>
                </a:r>
                <a:r>
                  <a:rPr lang="en-US" altLang="ja-JP" dirty="0" smtClean="0">
                    <a:solidFill>
                      <a:srgbClr val="00B050"/>
                    </a:solidFill>
                  </a:rPr>
                  <a:t> </a:t>
                </a:r>
                <a:r>
                  <a:rPr lang="en-US" altLang="ja-JP" dirty="0" err="1" smtClean="0">
                    <a:solidFill>
                      <a:srgbClr val="00B050"/>
                    </a:solidFill>
                  </a:rPr>
                  <a:t>boolean</a:t>
                </a:r>
                <a:r>
                  <a:rPr lang="en-US" altLang="ja-JP" dirty="0" smtClean="0"/>
                  <a:t>}</a:t>
                </a:r>
                <a:r>
                  <a:rPr lang="en-US" altLang="ja-JP" dirty="0" smtClean="0">
                    <a:solidFill>
                      <a:srgbClr val="FFC000"/>
                    </a:solidFill>
                  </a:rPr>
                  <a:t>                 </a:t>
                </a:r>
                <a:endParaRPr kumimoji="1" lang="ja-JP" altLang="en-US" dirty="0">
                  <a:solidFill>
                    <a:srgbClr val="FFC000"/>
                  </a:solidFill>
                </a:endParaRPr>
              </a:p>
            </p:txBody>
          </p:sp>
          <p:sp>
            <p:nvSpPr>
              <p:cNvPr id="114" name="テキスト ボックス 113"/>
              <p:cNvSpPr txBox="1"/>
              <p:nvPr/>
            </p:nvSpPr>
            <p:spPr>
              <a:xfrm>
                <a:off x="6572840" y="4792866"/>
                <a:ext cx="309074" cy="448885"/>
              </a:xfrm>
              <a:prstGeom prst="rect">
                <a:avLst/>
              </a:prstGeom>
              <a:noFill/>
            </p:spPr>
            <p:txBody>
              <a:bodyPr wrap="none" rtlCol="0">
                <a:spAutoFit/>
              </a:bodyPr>
              <a:lstStyle/>
              <a:p>
                <a:r>
                  <a:rPr lang="en-US" altLang="ja-JP" dirty="0" smtClean="0"/>
                  <a:t>is</a:t>
                </a:r>
                <a:endParaRPr lang="ja-JP" altLang="en-US" dirty="0"/>
              </a:p>
            </p:txBody>
          </p:sp>
        </p:grpSp>
        <p:grpSp>
          <p:nvGrpSpPr>
            <p:cNvPr id="96" name="グループ化 95"/>
            <p:cNvGrpSpPr/>
            <p:nvPr/>
          </p:nvGrpSpPr>
          <p:grpSpPr>
            <a:xfrm>
              <a:off x="484843" y="2089741"/>
              <a:ext cx="6391413" cy="403155"/>
              <a:chOff x="1345436" y="4792866"/>
              <a:chExt cx="6034876" cy="640601"/>
            </a:xfrm>
            <a:solidFill>
              <a:schemeClr val="bg1"/>
            </a:solidFill>
          </p:grpSpPr>
          <p:sp>
            <p:nvSpPr>
              <p:cNvPr id="109" name="正方形/長方形 108"/>
              <p:cNvSpPr/>
              <p:nvPr/>
            </p:nvSpPr>
            <p:spPr>
              <a:xfrm>
                <a:off x="1345436" y="4806590"/>
                <a:ext cx="6034876" cy="62687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10" name="テキスト ボックス 109"/>
              <p:cNvSpPr txBox="1"/>
              <p:nvPr/>
            </p:nvSpPr>
            <p:spPr>
              <a:xfrm>
                <a:off x="1361173" y="4835644"/>
                <a:ext cx="4251534" cy="586857"/>
              </a:xfrm>
              <a:prstGeom prst="rect">
                <a:avLst/>
              </a:prstGeom>
              <a:noFill/>
            </p:spPr>
            <p:txBody>
              <a:bodyPr wrap="square" rtlCol="0">
                <a:spAutoFit/>
              </a:bodyPr>
              <a:lstStyle/>
              <a:p>
                <a:r>
                  <a:rPr lang="en-US" altLang="ja-JP" dirty="0" smtClean="0"/>
                  <a:t>{</a:t>
                </a:r>
                <a:r>
                  <a:rPr lang="ja-JP" altLang="en-US" dirty="0" smtClean="0"/>
                  <a:t>引数の型</a:t>
                </a:r>
                <a:r>
                  <a:rPr lang="en-US" altLang="ja-JP" dirty="0" smtClean="0"/>
                  <a:t>: String, </a:t>
                </a:r>
                <a:r>
                  <a:rPr lang="ja-JP" altLang="en-US" dirty="0" smtClean="0"/>
                  <a:t>返り値の型</a:t>
                </a:r>
                <a:r>
                  <a:rPr lang="en-US" altLang="ja-JP" dirty="0" smtClean="0"/>
                  <a:t> : String[]}</a:t>
                </a:r>
                <a:r>
                  <a:rPr lang="en-US" altLang="ja-JP" dirty="0" smtClean="0">
                    <a:solidFill>
                      <a:srgbClr val="FFC000"/>
                    </a:solidFill>
                  </a:rPr>
                  <a:t>                 </a:t>
                </a:r>
                <a:endParaRPr kumimoji="1" lang="ja-JP" altLang="en-US" dirty="0">
                  <a:solidFill>
                    <a:srgbClr val="FFC000"/>
                  </a:solidFill>
                </a:endParaRPr>
              </a:p>
            </p:txBody>
          </p:sp>
          <p:sp>
            <p:nvSpPr>
              <p:cNvPr id="111" name="テキスト ボックス 110"/>
              <p:cNvSpPr txBox="1"/>
              <p:nvPr/>
            </p:nvSpPr>
            <p:spPr>
              <a:xfrm>
                <a:off x="6572840" y="4792866"/>
                <a:ext cx="546706" cy="467132"/>
              </a:xfrm>
              <a:prstGeom prst="rect">
                <a:avLst/>
              </a:prstGeom>
              <a:noFill/>
            </p:spPr>
            <p:txBody>
              <a:bodyPr wrap="none" rtlCol="0">
                <a:spAutoFit/>
              </a:bodyPr>
              <a:lstStyle/>
              <a:p>
                <a:r>
                  <a:rPr lang="en-US" altLang="ja-JP" dirty="0" smtClean="0"/>
                  <a:t>split</a:t>
                </a:r>
                <a:endParaRPr lang="ja-JP" altLang="en-US" dirty="0"/>
              </a:p>
            </p:txBody>
          </p:sp>
        </p:grpSp>
        <p:grpSp>
          <p:nvGrpSpPr>
            <p:cNvPr id="97" name="グループ化 96"/>
            <p:cNvGrpSpPr/>
            <p:nvPr/>
          </p:nvGrpSpPr>
          <p:grpSpPr>
            <a:xfrm>
              <a:off x="484843" y="2536009"/>
              <a:ext cx="6391413" cy="388933"/>
              <a:chOff x="1345435" y="4758868"/>
              <a:chExt cx="6034877" cy="674599"/>
            </a:xfrm>
            <a:solidFill>
              <a:schemeClr val="bg1"/>
            </a:solidFill>
          </p:grpSpPr>
          <p:sp>
            <p:nvSpPr>
              <p:cNvPr id="105" name="正方形/長方形 104"/>
              <p:cNvSpPr/>
              <p:nvPr/>
            </p:nvSpPr>
            <p:spPr>
              <a:xfrm>
                <a:off x="1345436" y="4806590"/>
                <a:ext cx="6034876" cy="62687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cxnSp>
            <p:nvCxnSpPr>
              <p:cNvPr id="106" name="直線矢印コネクタ 105"/>
              <p:cNvCxnSpPr/>
              <p:nvPr/>
            </p:nvCxnSpPr>
            <p:spPr>
              <a:xfrm>
                <a:off x="6316290" y="5069357"/>
                <a:ext cx="180138" cy="0"/>
              </a:xfrm>
              <a:prstGeom prst="straightConnector1">
                <a:avLst/>
              </a:prstGeom>
              <a:grp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07" name="テキスト ボックス 106"/>
              <p:cNvSpPr txBox="1"/>
              <p:nvPr/>
            </p:nvSpPr>
            <p:spPr>
              <a:xfrm>
                <a:off x="1345435" y="4758868"/>
                <a:ext cx="5227404" cy="640601"/>
              </a:xfrm>
              <a:prstGeom prst="rect">
                <a:avLst/>
              </a:prstGeom>
              <a:noFill/>
            </p:spPr>
            <p:txBody>
              <a:bodyPr wrap="square" rtlCol="0">
                <a:spAutoFit/>
              </a:bodyPr>
              <a:lstStyle/>
              <a:p>
                <a:r>
                  <a:rPr lang="en-US" altLang="ja-JP" dirty="0" smtClean="0"/>
                  <a:t>{</a:t>
                </a:r>
                <a:r>
                  <a:rPr lang="ja-JP" altLang="en-US" dirty="0" smtClean="0"/>
                  <a:t>返り値の型</a:t>
                </a:r>
                <a:r>
                  <a:rPr lang="en-US" altLang="ja-JP" dirty="0" smtClean="0"/>
                  <a:t>: </a:t>
                </a:r>
                <a:r>
                  <a:rPr lang="en-US" altLang="ja-JP" dirty="0" err="1" smtClean="0">
                    <a:solidFill>
                      <a:srgbClr val="00B050"/>
                    </a:solidFill>
                  </a:rPr>
                  <a:t>boolean</a:t>
                </a:r>
                <a:r>
                  <a:rPr lang="en-US" altLang="ja-JP" dirty="0" smtClean="0"/>
                  <a:t>, </a:t>
                </a:r>
                <a:r>
                  <a:rPr lang="ja-JP" altLang="en-US" dirty="0" smtClean="0"/>
                  <a:t>呼び出しメソッド名の動詞</a:t>
                </a:r>
                <a:r>
                  <a:rPr lang="en-US" altLang="ja-JP" dirty="0" smtClean="0"/>
                  <a:t>: </a:t>
                </a:r>
                <a:r>
                  <a:rPr lang="en-US" altLang="ja-JP" dirty="0" smtClean="0">
                    <a:solidFill>
                      <a:srgbClr val="7030A0"/>
                    </a:solidFill>
                  </a:rPr>
                  <a:t>get</a:t>
                </a:r>
                <a:r>
                  <a:rPr lang="en-US" altLang="ja-JP" dirty="0" smtClean="0"/>
                  <a:t>}</a:t>
                </a:r>
                <a:r>
                  <a:rPr lang="en-US" altLang="ja-JP" dirty="0" smtClean="0">
                    <a:solidFill>
                      <a:srgbClr val="FFC000"/>
                    </a:solidFill>
                  </a:rPr>
                  <a:t>                 </a:t>
                </a:r>
                <a:endParaRPr kumimoji="1" lang="ja-JP" altLang="en-US" dirty="0">
                  <a:solidFill>
                    <a:srgbClr val="FFC000"/>
                  </a:solidFill>
                </a:endParaRPr>
              </a:p>
            </p:txBody>
          </p:sp>
          <p:sp>
            <p:nvSpPr>
              <p:cNvPr id="108" name="テキスト ボックス 107"/>
              <p:cNvSpPr txBox="1"/>
              <p:nvPr/>
            </p:nvSpPr>
            <p:spPr>
              <a:xfrm>
                <a:off x="6572840" y="4792866"/>
                <a:ext cx="309074" cy="448885"/>
              </a:xfrm>
              <a:prstGeom prst="rect">
                <a:avLst/>
              </a:prstGeom>
              <a:noFill/>
            </p:spPr>
            <p:txBody>
              <a:bodyPr wrap="none" rtlCol="0">
                <a:spAutoFit/>
              </a:bodyPr>
              <a:lstStyle/>
              <a:p>
                <a:r>
                  <a:rPr lang="en-US" altLang="ja-JP" dirty="0" smtClean="0"/>
                  <a:t>is</a:t>
                </a:r>
                <a:endParaRPr lang="ja-JP" altLang="en-US" dirty="0"/>
              </a:p>
            </p:txBody>
          </p:sp>
        </p:grpSp>
        <p:cxnSp>
          <p:nvCxnSpPr>
            <p:cNvPr id="98" name="直線矢印コネクタ 97"/>
            <p:cNvCxnSpPr/>
            <p:nvPr/>
          </p:nvCxnSpPr>
          <p:spPr>
            <a:xfrm>
              <a:off x="5749372" y="2287122"/>
              <a:ext cx="193198" cy="0"/>
            </a:xfrm>
            <a:prstGeom prst="straightConnector1">
              <a:avLst/>
            </a:prstGeom>
            <a:solidFill>
              <a:schemeClr val="bg1"/>
            </a:solid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99" name="直線矢印コネクタ 98"/>
            <p:cNvCxnSpPr/>
            <p:nvPr/>
          </p:nvCxnSpPr>
          <p:spPr>
            <a:xfrm>
              <a:off x="5749372" y="1817421"/>
              <a:ext cx="171590" cy="2"/>
            </a:xfrm>
            <a:prstGeom prst="straightConnector1">
              <a:avLst/>
            </a:prstGeom>
            <a:solidFill>
              <a:schemeClr val="bg1"/>
            </a:solid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grpSp>
          <p:nvGrpSpPr>
            <p:cNvPr id="100" name="グループ化 99"/>
            <p:cNvGrpSpPr/>
            <p:nvPr/>
          </p:nvGrpSpPr>
          <p:grpSpPr>
            <a:xfrm>
              <a:off x="484844" y="2996952"/>
              <a:ext cx="6391412" cy="403155"/>
              <a:chOff x="1345436" y="4792866"/>
              <a:chExt cx="6034876" cy="640601"/>
            </a:xfrm>
            <a:solidFill>
              <a:schemeClr val="bg1"/>
            </a:solidFill>
          </p:grpSpPr>
          <p:sp>
            <p:nvSpPr>
              <p:cNvPr id="102" name="正方形/長方形 101"/>
              <p:cNvSpPr/>
              <p:nvPr/>
            </p:nvSpPr>
            <p:spPr>
              <a:xfrm>
                <a:off x="1345436" y="4806590"/>
                <a:ext cx="6034876" cy="62687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03" name="テキスト ボックス 102"/>
              <p:cNvSpPr txBox="1"/>
              <p:nvPr/>
            </p:nvSpPr>
            <p:spPr>
              <a:xfrm>
                <a:off x="1355475" y="4846610"/>
                <a:ext cx="3460491" cy="586857"/>
              </a:xfrm>
              <a:prstGeom prst="rect">
                <a:avLst/>
              </a:prstGeom>
              <a:noFill/>
            </p:spPr>
            <p:txBody>
              <a:bodyPr wrap="square" rtlCol="0">
                <a:spAutoFit/>
              </a:bodyPr>
              <a:lstStyle/>
              <a:p>
                <a:r>
                  <a:rPr lang="en-US" altLang="ja-JP" dirty="0" smtClean="0"/>
                  <a:t>{</a:t>
                </a:r>
                <a:r>
                  <a:rPr lang="ja-JP" altLang="en-US" dirty="0" smtClean="0"/>
                  <a:t>呼び出しメソッド名の動詞</a:t>
                </a:r>
                <a:r>
                  <a:rPr lang="en-US" altLang="ja-JP" dirty="0" smtClean="0"/>
                  <a:t>:</a:t>
                </a:r>
                <a:r>
                  <a:rPr lang="en-US" altLang="ja-JP" dirty="0" smtClean="0">
                    <a:solidFill>
                      <a:srgbClr val="7030A0"/>
                    </a:solidFill>
                  </a:rPr>
                  <a:t> get</a:t>
                </a:r>
                <a:r>
                  <a:rPr lang="en-US" altLang="ja-JP" dirty="0" smtClean="0"/>
                  <a:t>}</a:t>
                </a:r>
                <a:r>
                  <a:rPr lang="en-US" altLang="ja-JP" dirty="0" smtClean="0">
                    <a:solidFill>
                      <a:srgbClr val="FFC000"/>
                    </a:solidFill>
                  </a:rPr>
                  <a:t>                 </a:t>
                </a:r>
                <a:endParaRPr kumimoji="1" lang="ja-JP" altLang="en-US" dirty="0">
                  <a:solidFill>
                    <a:srgbClr val="FFC000"/>
                  </a:solidFill>
                </a:endParaRPr>
              </a:p>
            </p:txBody>
          </p:sp>
          <p:sp>
            <p:nvSpPr>
              <p:cNvPr id="104" name="テキスト ボックス 103"/>
              <p:cNvSpPr txBox="1"/>
              <p:nvPr/>
            </p:nvSpPr>
            <p:spPr>
              <a:xfrm>
                <a:off x="6572840" y="4792866"/>
                <a:ext cx="546706" cy="467132"/>
              </a:xfrm>
              <a:prstGeom prst="rect">
                <a:avLst/>
              </a:prstGeom>
              <a:noFill/>
            </p:spPr>
            <p:txBody>
              <a:bodyPr wrap="none" rtlCol="0">
                <a:spAutoFit/>
              </a:bodyPr>
              <a:lstStyle/>
              <a:p>
                <a:r>
                  <a:rPr lang="en-US" altLang="ja-JP" dirty="0" smtClean="0"/>
                  <a:t>split</a:t>
                </a:r>
                <a:endParaRPr lang="ja-JP" altLang="en-US" dirty="0"/>
              </a:p>
            </p:txBody>
          </p:sp>
        </p:grpSp>
        <p:cxnSp>
          <p:nvCxnSpPr>
            <p:cNvPr id="101" name="直線矢印コネクタ 100"/>
            <p:cNvCxnSpPr/>
            <p:nvPr/>
          </p:nvCxnSpPr>
          <p:spPr>
            <a:xfrm>
              <a:off x="5770980" y="3187059"/>
              <a:ext cx="186339" cy="7274"/>
            </a:xfrm>
            <a:prstGeom prst="straightConnector1">
              <a:avLst/>
            </a:prstGeom>
            <a:solidFill>
              <a:schemeClr val="bg1"/>
            </a:solid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grpSp>
      <p:sp>
        <p:nvSpPr>
          <p:cNvPr id="57" name="テキスト ボックス 56"/>
          <p:cNvSpPr txBox="1"/>
          <p:nvPr/>
        </p:nvSpPr>
        <p:spPr>
          <a:xfrm>
            <a:off x="1043609" y="4409817"/>
            <a:ext cx="3240359" cy="1323439"/>
          </a:xfrm>
          <a:prstGeom prst="rect">
            <a:avLst/>
          </a:prstGeom>
          <a:solidFill>
            <a:schemeClr val="bg1"/>
          </a:solidFill>
          <a:ln>
            <a:solidFill>
              <a:schemeClr val="tx1"/>
            </a:solidFill>
          </a:ln>
        </p:spPr>
        <p:txBody>
          <a:bodyPr wrap="square" rtlCol="0">
            <a:spAutoFit/>
          </a:bodyPr>
          <a:lstStyle/>
          <a:p>
            <a:pPr lvl="0" fontAlgn="base">
              <a:spcBef>
                <a:spcPct val="0"/>
              </a:spcBef>
              <a:spcAft>
                <a:spcPct val="0"/>
              </a:spcAft>
            </a:pPr>
            <a:r>
              <a:rPr lang="en-US" altLang="ja-JP" sz="2000" dirty="0" smtClean="0">
                <a:ea typeface="ＭＳ 明朝" pitchFamily="17" charset="-128"/>
                <a:cs typeface="ＭＳ Ｐゴシック" pitchFamily="50" charset="-128"/>
              </a:rPr>
              <a:t>public </a:t>
            </a:r>
            <a:r>
              <a:rPr lang="en-US" altLang="ja-JP" sz="2000" dirty="0" err="1" smtClean="0">
                <a:solidFill>
                  <a:srgbClr val="00B050"/>
                </a:solidFill>
                <a:ea typeface="ＭＳ 明朝" pitchFamily="17" charset="-128"/>
                <a:cs typeface="ＭＳ Ｐゴシック" pitchFamily="50" charset="-128"/>
              </a:rPr>
              <a:t>boolean</a:t>
            </a:r>
            <a:r>
              <a:rPr lang="en-US" altLang="ja-JP" sz="2000" dirty="0" smtClean="0">
                <a:ea typeface="ＭＳ 明朝" pitchFamily="17" charset="-128"/>
                <a:cs typeface="ＭＳ Ｐゴシック" pitchFamily="50" charset="-128"/>
              </a:rPr>
              <a:t>   </a:t>
            </a:r>
            <a:r>
              <a:rPr lang="en-US" altLang="ja-JP" sz="2000" u="sng" dirty="0" smtClean="0">
                <a:ea typeface="ＭＳ 明朝" pitchFamily="17" charset="-128"/>
                <a:cs typeface="ＭＳ Ｐゴシック" pitchFamily="50" charset="-128"/>
              </a:rPr>
              <a:t>      </a:t>
            </a:r>
            <a:r>
              <a:rPr lang="en-US" altLang="ja-JP" sz="2000" dirty="0" smtClean="0">
                <a:ea typeface="ＭＳ 明朝" pitchFamily="17" charset="-128"/>
                <a:cs typeface="ＭＳ Ｐゴシック" pitchFamily="50" charset="-128"/>
              </a:rPr>
              <a:t>(</a:t>
            </a:r>
            <a:r>
              <a:rPr lang="en-US" altLang="ja-JP" sz="2000" dirty="0" err="1" smtClean="0">
                <a:solidFill>
                  <a:srgbClr val="00B050"/>
                </a:solidFill>
                <a:ea typeface="ＭＳ 明朝" pitchFamily="17" charset="-128"/>
                <a:cs typeface="ＭＳ Ｐゴシック" pitchFamily="50" charset="-128"/>
              </a:rPr>
              <a:t>int</a:t>
            </a:r>
            <a:r>
              <a:rPr lang="en-US" altLang="ja-JP" sz="2000" dirty="0" smtClean="0">
                <a:solidFill>
                  <a:srgbClr val="FFC000"/>
                </a:solidFill>
                <a:ea typeface="ＭＳ 明朝" pitchFamily="17" charset="-128"/>
                <a:cs typeface="ＭＳ Ｐゴシック" pitchFamily="50" charset="-128"/>
              </a:rPr>
              <a:t> </a:t>
            </a:r>
            <a:r>
              <a:rPr lang="en-US" altLang="ja-JP" sz="2000" dirty="0" err="1" smtClean="0">
                <a:solidFill>
                  <a:srgbClr val="FFC000"/>
                </a:solidFill>
                <a:ea typeface="ＭＳ 明朝" pitchFamily="17" charset="-128"/>
                <a:cs typeface="ＭＳ Ｐゴシック" pitchFamily="50" charset="-128"/>
              </a:rPr>
              <a:t>i</a:t>
            </a:r>
            <a:r>
              <a:rPr lang="en-US" altLang="ja-JP" sz="2000" dirty="0" smtClean="0">
                <a:ea typeface="ＭＳ 明朝" pitchFamily="17" charset="-128"/>
                <a:cs typeface="ＭＳ Ｐゴシック" pitchFamily="50" charset="-128"/>
              </a:rPr>
              <a:t>)</a:t>
            </a:r>
          </a:p>
          <a:p>
            <a:pPr lvl="0" fontAlgn="base">
              <a:spcBef>
                <a:spcPct val="0"/>
              </a:spcBef>
              <a:spcAft>
                <a:spcPct val="0"/>
              </a:spcAft>
            </a:pPr>
            <a:r>
              <a:rPr lang="en-US" altLang="ja-JP" sz="2000" dirty="0" smtClean="0">
                <a:ea typeface="ＭＳ 明朝" pitchFamily="17" charset="-128"/>
                <a:cs typeface="ＭＳ Ｐゴシック" pitchFamily="50" charset="-128"/>
              </a:rPr>
              <a:t>{</a:t>
            </a:r>
            <a:endParaRPr kumimoji="1" lang="en-US" altLang="ja-JP" sz="2000" dirty="0" smtClean="0"/>
          </a:p>
          <a:p>
            <a:pPr lvl="0" fontAlgn="base">
              <a:spcBef>
                <a:spcPct val="0"/>
              </a:spcBef>
              <a:spcAft>
                <a:spcPct val="0"/>
              </a:spcAft>
            </a:pPr>
            <a:r>
              <a:rPr lang="en-US" altLang="ja-JP" sz="2000" dirty="0"/>
              <a:t> </a:t>
            </a:r>
            <a:r>
              <a:rPr lang="en-US" altLang="ja-JP" sz="2000" dirty="0" smtClean="0"/>
              <a:t>  return </a:t>
            </a:r>
            <a:r>
              <a:rPr lang="en-US" altLang="ja-JP" sz="2000" dirty="0" err="1" smtClean="0">
                <a:solidFill>
                  <a:srgbClr val="7030A0"/>
                </a:solidFill>
              </a:rPr>
              <a:t>get</a:t>
            </a:r>
            <a:r>
              <a:rPr lang="en-US" altLang="ja-JP" sz="2000" dirty="0" err="1" smtClean="0">
                <a:solidFill>
                  <a:srgbClr val="FFC000"/>
                </a:solidFill>
              </a:rPr>
              <a:t>Field</a:t>
            </a:r>
            <a:r>
              <a:rPr lang="en-US" altLang="ja-JP" sz="2000" dirty="0" smtClean="0"/>
              <a:t>(); </a:t>
            </a:r>
            <a:endParaRPr lang="en-US" altLang="ja-JP" sz="2000" dirty="0"/>
          </a:p>
          <a:p>
            <a:pPr lvl="0" fontAlgn="base">
              <a:spcBef>
                <a:spcPct val="0"/>
              </a:spcBef>
              <a:spcAft>
                <a:spcPct val="0"/>
              </a:spcAft>
            </a:pPr>
            <a:r>
              <a:rPr kumimoji="1" lang="en-US" altLang="ja-JP" sz="2000" dirty="0" smtClean="0"/>
              <a:t>}</a:t>
            </a:r>
            <a:endParaRPr kumimoji="1" lang="ja-JP" altLang="en-US" sz="2000" dirty="0"/>
          </a:p>
        </p:txBody>
      </p:sp>
      <p:sp>
        <p:nvSpPr>
          <p:cNvPr id="80" name="テキスト ボックス 79"/>
          <p:cNvSpPr txBox="1"/>
          <p:nvPr/>
        </p:nvSpPr>
        <p:spPr>
          <a:xfrm>
            <a:off x="7277212" y="1996754"/>
            <a:ext cx="936104" cy="369332"/>
          </a:xfrm>
          <a:prstGeom prst="rect">
            <a:avLst/>
          </a:prstGeom>
          <a:noFill/>
        </p:spPr>
        <p:txBody>
          <a:bodyPr wrap="square" rtlCol="0">
            <a:spAutoFit/>
          </a:bodyPr>
          <a:lstStyle/>
          <a:p>
            <a:r>
              <a:rPr lang="en-US" altLang="ja-JP" dirty="0" smtClean="0"/>
              <a:t>0.4</a:t>
            </a:r>
            <a:endParaRPr kumimoji="1" lang="ja-JP" altLang="en-US" dirty="0"/>
          </a:p>
        </p:txBody>
      </p:sp>
      <p:sp>
        <p:nvSpPr>
          <p:cNvPr id="81" name="テキスト ボックス 80"/>
          <p:cNvSpPr txBox="1"/>
          <p:nvPr/>
        </p:nvSpPr>
        <p:spPr>
          <a:xfrm>
            <a:off x="7277212" y="2924945"/>
            <a:ext cx="936104" cy="369332"/>
          </a:xfrm>
          <a:prstGeom prst="rect">
            <a:avLst/>
          </a:prstGeom>
          <a:noFill/>
        </p:spPr>
        <p:txBody>
          <a:bodyPr wrap="square" rtlCol="0">
            <a:spAutoFit/>
          </a:bodyPr>
          <a:lstStyle/>
          <a:p>
            <a:r>
              <a:rPr lang="en-US" altLang="ja-JP" dirty="0" smtClean="0"/>
              <a:t>0.6</a:t>
            </a:r>
            <a:endParaRPr kumimoji="1" lang="ja-JP" altLang="en-US" dirty="0"/>
          </a:p>
        </p:txBody>
      </p:sp>
      <p:sp>
        <p:nvSpPr>
          <p:cNvPr id="82" name="テキスト ボックス 81"/>
          <p:cNvSpPr txBox="1"/>
          <p:nvPr/>
        </p:nvSpPr>
        <p:spPr>
          <a:xfrm>
            <a:off x="7277212" y="2483605"/>
            <a:ext cx="936104" cy="369332"/>
          </a:xfrm>
          <a:prstGeom prst="rect">
            <a:avLst/>
          </a:prstGeom>
          <a:noFill/>
        </p:spPr>
        <p:txBody>
          <a:bodyPr wrap="square" rtlCol="0">
            <a:spAutoFit/>
          </a:bodyPr>
          <a:lstStyle/>
          <a:p>
            <a:r>
              <a:rPr lang="en-US" altLang="ja-JP" dirty="0" smtClean="0"/>
              <a:t>0.5</a:t>
            </a:r>
            <a:endParaRPr kumimoji="1" lang="ja-JP" altLang="en-US" dirty="0"/>
          </a:p>
        </p:txBody>
      </p:sp>
      <p:sp>
        <p:nvSpPr>
          <p:cNvPr id="83" name="テキスト ボックス 82"/>
          <p:cNvSpPr txBox="1"/>
          <p:nvPr/>
        </p:nvSpPr>
        <p:spPr>
          <a:xfrm>
            <a:off x="7277212" y="3374346"/>
            <a:ext cx="936104" cy="369332"/>
          </a:xfrm>
          <a:prstGeom prst="rect">
            <a:avLst/>
          </a:prstGeom>
          <a:noFill/>
        </p:spPr>
        <p:txBody>
          <a:bodyPr wrap="square" rtlCol="0">
            <a:spAutoFit/>
          </a:bodyPr>
          <a:lstStyle/>
          <a:p>
            <a:r>
              <a:rPr lang="en-US" altLang="ja-JP" dirty="0" smtClean="0"/>
              <a:t>0.2</a:t>
            </a:r>
            <a:endParaRPr kumimoji="1" lang="ja-JP" altLang="en-US" dirty="0"/>
          </a:p>
        </p:txBody>
      </p:sp>
      <p:cxnSp>
        <p:nvCxnSpPr>
          <p:cNvPr id="85" name="直線コネクタ 84"/>
          <p:cNvCxnSpPr>
            <a:endCxn id="82" idx="3"/>
          </p:cNvCxnSpPr>
          <p:nvPr/>
        </p:nvCxnSpPr>
        <p:spPr>
          <a:xfrm flipV="1">
            <a:off x="107504" y="2668271"/>
            <a:ext cx="8105812"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a:endCxn id="80" idx="3"/>
          </p:cNvCxnSpPr>
          <p:nvPr/>
        </p:nvCxnSpPr>
        <p:spPr>
          <a:xfrm>
            <a:off x="91220" y="2173508"/>
            <a:ext cx="8122096" cy="79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円/楕円 87"/>
          <p:cNvSpPr/>
          <p:nvPr/>
        </p:nvSpPr>
        <p:spPr>
          <a:xfrm>
            <a:off x="5957318" y="1950950"/>
            <a:ext cx="2071065" cy="4609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円/楕円 88"/>
          <p:cNvSpPr/>
          <p:nvPr/>
        </p:nvSpPr>
        <p:spPr>
          <a:xfrm>
            <a:off x="5957319" y="2852937"/>
            <a:ext cx="2071065" cy="4609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テキスト ボックス 89"/>
          <p:cNvSpPr txBox="1"/>
          <p:nvPr/>
        </p:nvSpPr>
        <p:spPr>
          <a:xfrm>
            <a:off x="8236635" y="2915652"/>
            <a:ext cx="607156" cy="369332"/>
          </a:xfrm>
          <a:prstGeom prst="rect">
            <a:avLst/>
          </a:prstGeom>
          <a:noFill/>
          <a:ln>
            <a:solidFill>
              <a:schemeClr val="tx2"/>
            </a:solidFill>
          </a:ln>
        </p:spPr>
        <p:txBody>
          <a:bodyPr wrap="square" rtlCol="0">
            <a:spAutoFit/>
          </a:bodyPr>
          <a:lstStyle/>
          <a:p>
            <a:pPr algn="ctr"/>
            <a:r>
              <a:rPr kumimoji="1" lang="en-US" altLang="ja-JP" dirty="0" smtClean="0"/>
              <a:t>1</a:t>
            </a:r>
            <a:endParaRPr kumimoji="1" lang="ja-JP" altLang="en-US" dirty="0"/>
          </a:p>
        </p:txBody>
      </p:sp>
      <p:sp>
        <p:nvSpPr>
          <p:cNvPr id="91" name="テキスト ボックス 90"/>
          <p:cNvSpPr txBox="1"/>
          <p:nvPr/>
        </p:nvSpPr>
        <p:spPr>
          <a:xfrm>
            <a:off x="8236635" y="3319319"/>
            <a:ext cx="607156" cy="369332"/>
          </a:xfrm>
          <a:prstGeom prst="rect">
            <a:avLst/>
          </a:prstGeom>
          <a:noFill/>
          <a:ln>
            <a:solidFill>
              <a:schemeClr val="tx2"/>
            </a:solidFill>
          </a:ln>
        </p:spPr>
        <p:txBody>
          <a:bodyPr wrap="square" rtlCol="0">
            <a:spAutoFit/>
          </a:bodyPr>
          <a:lstStyle/>
          <a:p>
            <a:pPr algn="ctr"/>
            <a:r>
              <a:rPr kumimoji="1" lang="en-US" altLang="ja-JP" dirty="0" smtClean="0"/>
              <a:t>2</a:t>
            </a:r>
            <a:endParaRPr kumimoji="1" lang="ja-JP" altLang="en-US" dirty="0"/>
          </a:p>
        </p:txBody>
      </p:sp>
      <p:sp>
        <p:nvSpPr>
          <p:cNvPr id="92" name="右矢印 91"/>
          <p:cNvSpPr/>
          <p:nvPr/>
        </p:nvSpPr>
        <p:spPr>
          <a:xfrm>
            <a:off x="4881029" y="4653136"/>
            <a:ext cx="988392" cy="72008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93" name="表 92"/>
          <p:cNvGraphicFramePr>
            <a:graphicFrameLocks noGrp="1"/>
          </p:cNvGraphicFramePr>
          <p:nvPr>
            <p:extLst>
              <p:ext uri="{D42A27DB-BD31-4B8C-83A1-F6EECF244321}">
                <p14:modId xmlns:p14="http://schemas.microsoft.com/office/powerpoint/2010/main" val="2653541448"/>
              </p:ext>
            </p:extLst>
          </p:nvPr>
        </p:nvGraphicFramePr>
        <p:xfrm>
          <a:off x="6363070" y="4459468"/>
          <a:ext cx="1226410" cy="1224136"/>
        </p:xfrm>
        <a:graphic>
          <a:graphicData uri="http://schemas.openxmlformats.org/drawingml/2006/table">
            <a:tbl>
              <a:tblPr bandRow="1">
                <a:tableStyleId>{BC89EF96-8CEA-46FF-86C4-4CE0E7609802}</a:tableStyleId>
              </a:tblPr>
              <a:tblGrid>
                <a:gridCol w="1226410"/>
              </a:tblGrid>
              <a:tr h="443728">
                <a:tc>
                  <a:txBody>
                    <a:bodyPr/>
                    <a:lstStyle/>
                    <a:p>
                      <a:r>
                        <a:rPr kumimoji="1" lang="en-US" altLang="ja-JP" dirty="0" smtClean="0"/>
                        <a:t>1 . is</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90204">
                <a:tc>
                  <a:txBody>
                    <a:bodyPr/>
                    <a:lstStyle/>
                    <a:p>
                      <a:r>
                        <a:rPr kumimoji="1" lang="en-US" altLang="ja-JP" dirty="0" smtClean="0"/>
                        <a:t>2.</a:t>
                      </a:r>
                      <a:r>
                        <a:rPr kumimoji="1" lang="en-US" altLang="ja-JP" baseline="0" dirty="0" smtClean="0"/>
                        <a:t> split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90204">
                <a:tc>
                  <a:txBody>
                    <a:bodyPr/>
                    <a:lstStyle/>
                    <a:p>
                      <a:r>
                        <a:rPr kumimoji="1" lang="en-US" altLang="ja-JP" dirty="0" smtClean="0"/>
                        <a: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94" name="テキスト ボックス 93"/>
          <p:cNvSpPr txBox="1"/>
          <p:nvPr/>
        </p:nvSpPr>
        <p:spPr>
          <a:xfrm>
            <a:off x="512614" y="3872417"/>
            <a:ext cx="1436278" cy="369332"/>
          </a:xfrm>
          <a:prstGeom prst="rect">
            <a:avLst/>
          </a:prstGeom>
          <a:noFill/>
        </p:spPr>
        <p:txBody>
          <a:bodyPr wrap="square" rtlCol="0">
            <a:spAutoFit/>
          </a:bodyPr>
          <a:lstStyle/>
          <a:p>
            <a:r>
              <a:rPr kumimoji="1" lang="ja-JP" altLang="en-US" dirty="0" smtClean="0"/>
              <a:t>・・・・</a:t>
            </a:r>
            <a:endParaRPr kumimoji="1" lang="ja-JP" altLang="en-US" dirty="0"/>
          </a:p>
        </p:txBody>
      </p:sp>
      <p:sp>
        <p:nvSpPr>
          <p:cNvPr id="3" name="テキスト ボックス 2"/>
          <p:cNvSpPr txBox="1"/>
          <p:nvPr/>
        </p:nvSpPr>
        <p:spPr>
          <a:xfrm>
            <a:off x="7150577" y="1556792"/>
            <a:ext cx="1086058" cy="369332"/>
          </a:xfrm>
          <a:prstGeom prst="rect">
            <a:avLst/>
          </a:prstGeom>
          <a:noFill/>
        </p:spPr>
        <p:txBody>
          <a:bodyPr wrap="square" rtlCol="0">
            <a:spAutoFit/>
          </a:bodyPr>
          <a:lstStyle/>
          <a:p>
            <a:r>
              <a:rPr lang="ja-JP" altLang="en-US" dirty="0"/>
              <a:t>確信度</a:t>
            </a:r>
            <a:endParaRPr kumimoji="1" lang="ja-JP" altLang="en-US" dirty="0"/>
          </a:p>
        </p:txBody>
      </p:sp>
      <p:sp>
        <p:nvSpPr>
          <p:cNvPr id="95" name="正方形/長方形 94"/>
          <p:cNvSpPr/>
          <p:nvPr/>
        </p:nvSpPr>
        <p:spPr>
          <a:xfrm>
            <a:off x="0" y="1510459"/>
            <a:ext cx="9070147" cy="2684956"/>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73811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89"/>
                                        </p:tgtEl>
                                        <p:attrNameLst>
                                          <p:attrName>style.visibility</p:attrName>
                                        </p:attrNameLst>
                                      </p:cBhvr>
                                      <p:to>
                                        <p:strVal val="hidden"/>
                                      </p:to>
                                    </p:set>
                                  </p:childTnLst>
                                </p:cTn>
                              </p:par>
                              <p:par>
                                <p:cTn id="21" presetID="1" presetClass="exit" presetSubtype="0" fill="hold" grpId="1" nodeType="withEffect">
                                  <p:stCondLst>
                                    <p:cond delay="0"/>
                                  </p:stCondLst>
                                  <p:childTnLst>
                                    <p:set>
                                      <p:cBhvr>
                                        <p:cTn id="22" dur="1" fill="hold">
                                          <p:stCondLst>
                                            <p:cond delay="0"/>
                                          </p:stCondLst>
                                        </p:cTn>
                                        <p:tgtEl>
                                          <p:spTgt spid="88"/>
                                        </p:tgtEl>
                                        <p:attrNameLst>
                                          <p:attrName>style.visibility</p:attrName>
                                        </p:attrNameLst>
                                      </p:cBhvr>
                                      <p:to>
                                        <p:strVal val="hidden"/>
                                      </p:to>
                                    </p:set>
                                  </p:childTnLst>
                                </p:cTn>
                              </p:par>
                              <p:par>
                                <p:cTn id="23" presetID="1" presetClass="entr" presetSubtype="0" fill="hold" nodeType="withEffect">
                                  <p:stCondLst>
                                    <p:cond delay="0"/>
                                  </p:stCondLst>
                                  <p:childTnLst>
                                    <p:set>
                                      <p:cBhvr>
                                        <p:cTn id="24" dur="1" fill="hold">
                                          <p:stCondLst>
                                            <p:cond delay="0"/>
                                          </p:stCondLst>
                                        </p:cTn>
                                        <p:tgtEl>
                                          <p:spTgt spid="8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9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88" grpId="0" animBg="1"/>
      <p:bldP spid="88" grpId="1" animBg="1"/>
      <p:bldP spid="89" grpId="0" animBg="1"/>
      <p:bldP spid="89" grpId="1" animBg="1"/>
      <p:bldP spid="90" grpId="0" animBg="1"/>
      <p:bldP spid="91" grpId="0" animBg="1"/>
      <p:bldP spid="92" grpId="0" animBg="1"/>
      <p:bldP spid="9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a:t>
            </a:r>
            <a:r>
              <a:rPr lang="ja-JP" altLang="en-US" dirty="0"/>
              <a:t>実験</a:t>
            </a:r>
            <a:endParaRPr kumimoji="1" lang="ja-JP" altLang="en-US" dirty="0"/>
          </a:p>
        </p:txBody>
      </p:sp>
      <p:sp>
        <p:nvSpPr>
          <p:cNvPr id="3" name="コンテンツ プレースホルダー 2"/>
          <p:cNvSpPr>
            <a:spLocks noGrp="1"/>
          </p:cNvSpPr>
          <p:nvPr>
            <p:ph idx="1"/>
          </p:nvPr>
        </p:nvSpPr>
        <p:spPr/>
        <p:txBody>
          <a:bodyPr>
            <a:normAutofit/>
          </a:bodyPr>
          <a:lstStyle/>
          <a:p>
            <a:r>
              <a:rPr lang="en-US" altLang="ja-JP" sz="3600" dirty="0" smtClean="0"/>
              <a:t>RQ1  </a:t>
            </a:r>
          </a:p>
          <a:p>
            <a:pPr lvl="1"/>
            <a:r>
              <a:rPr lang="ja-JP" altLang="en-US" sz="3200" dirty="0" smtClean="0"/>
              <a:t>提案</a:t>
            </a:r>
            <a:r>
              <a:rPr lang="ja-JP" altLang="en-US" sz="3200" dirty="0"/>
              <a:t>手法が，適切な動詞を提示できる</a:t>
            </a:r>
            <a:r>
              <a:rPr lang="ja-JP" altLang="en-US" sz="3200" dirty="0" smtClean="0"/>
              <a:t>か</a:t>
            </a:r>
            <a:endParaRPr lang="en-US" altLang="ja-JP" sz="3200" dirty="0" smtClean="0"/>
          </a:p>
          <a:p>
            <a:endParaRPr lang="en-US" altLang="ja-JP" sz="3600" dirty="0" smtClean="0"/>
          </a:p>
          <a:p>
            <a:r>
              <a:rPr lang="en-US" altLang="ja-JP" sz="3600" dirty="0" smtClean="0"/>
              <a:t>RQ2</a:t>
            </a:r>
            <a:endParaRPr lang="en-US" altLang="ja-JP" sz="3600" dirty="0"/>
          </a:p>
          <a:p>
            <a:pPr lvl="1"/>
            <a:r>
              <a:rPr lang="ja-JP" altLang="en-US" sz="3200" dirty="0" smtClean="0"/>
              <a:t>提示される候補リストは，開発者の適切な動詞選択を支援するか</a:t>
            </a:r>
            <a:r>
              <a:rPr lang="en-US" altLang="ja-JP" sz="3200" dirty="0"/>
              <a:t/>
            </a:r>
            <a:br>
              <a:rPr lang="en-US" altLang="ja-JP" sz="3200" dirty="0"/>
            </a:br>
            <a:endParaRPr kumimoji="1" lang="ja-JP" altLang="en-US" sz="3600"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11</a:t>
            </a:fld>
            <a:endParaRPr kumimoji="1" lang="ja-JP" altLang="en-US"/>
          </a:p>
        </p:txBody>
      </p:sp>
    </p:spTree>
    <p:extLst>
      <p:ext uri="{BB962C8B-B14F-4D97-AF65-F5344CB8AC3E}">
        <p14:creationId xmlns:p14="http://schemas.microsoft.com/office/powerpoint/2010/main" val="2155030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1044886" y="3068960"/>
            <a:ext cx="3240359" cy="1323439"/>
          </a:xfrm>
          <a:prstGeom prst="rect">
            <a:avLst/>
          </a:prstGeom>
          <a:solidFill>
            <a:schemeClr val="bg1"/>
          </a:solidFill>
          <a:ln>
            <a:solidFill>
              <a:schemeClr val="tx1"/>
            </a:solidFill>
          </a:ln>
        </p:spPr>
        <p:txBody>
          <a:bodyPr wrap="square" rtlCol="0">
            <a:spAutoFit/>
          </a:bodyPr>
          <a:lstStyle/>
          <a:p>
            <a:pPr lvl="0" fontAlgn="base">
              <a:spcBef>
                <a:spcPct val="0"/>
              </a:spcBef>
              <a:spcAft>
                <a:spcPct val="0"/>
              </a:spcAft>
            </a:pPr>
            <a:r>
              <a:rPr lang="en-US" altLang="ja-JP" sz="2000" dirty="0" smtClean="0">
                <a:ea typeface="ＭＳ 明朝" pitchFamily="17" charset="-128"/>
                <a:cs typeface="ＭＳ Ｐゴシック" pitchFamily="50" charset="-128"/>
              </a:rPr>
              <a:t>public </a:t>
            </a:r>
            <a:r>
              <a:rPr lang="en-US" altLang="ja-JP" sz="2000" dirty="0" err="1" smtClean="0">
                <a:ea typeface="ＭＳ 明朝" pitchFamily="17" charset="-128"/>
                <a:cs typeface="ＭＳ Ｐゴシック" pitchFamily="50" charset="-128"/>
              </a:rPr>
              <a:t>boolean</a:t>
            </a:r>
            <a:r>
              <a:rPr lang="en-US" altLang="ja-JP" sz="2000" dirty="0" smtClean="0">
                <a:ea typeface="ＭＳ 明朝" pitchFamily="17" charset="-128"/>
                <a:cs typeface="ＭＳ Ｐゴシック" pitchFamily="50" charset="-128"/>
              </a:rPr>
              <a:t>   </a:t>
            </a:r>
            <a:r>
              <a:rPr lang="en-US" altLang="ja-JP" sz="2000" dirty="0" err="1" smtClean="0">
                <a:ea typeface="ＭＳ 明朝" pitchFamily="17" charset="-128"/>
                <a:cs typeface="ＭＳ Ｐゴシック" pitchFamily="50" charset="-128"/>
              </a:rPr>
              <a:t>isB</a:t>
            </a:r>
            <a:r>
              <a:rPr lang="en-US" altLang="ja-JP" sz="2000" dirty="0" smtClean="0">
                <a:ea typeface="ＭＳ 明朝" pitchFamily="17" charset="-128"/>
                <a:cs typeface="ＭＳ Ｐゴシック" pitchFamily="50" charset="-128"/>
              </a:rPr>
              <a:t>(</a:t>
            </a:r>
            <a:r>
              <a:rPr lang="en-US" altLang="ja-JP" sz="2000" dirty="0" err="1" smtClean="0">
                <a:ea typeface="ＭＳ 明朝" pitchFamily="17" charset="-128"/>
                <a:cs typeface="ＭＳ Ｐゴシック" pitchFamily="50" charset="-128"/>
              </a:rPr>
              <a:t>int</a:t>
            </a:r>
            <a:r>
              <a:rPr lang="en-US" altLang="ja-JP" sz="2000" dirty="0" smtClean="0">
                <a:ea typeface="ＭＳ 明朝" pitchFamily="17" charset="-128"/>
                <a:cs typeface="ＭＳ Ｐゴシック" pitchFamily="50" charset="-128"/>
              </a:rPr>
              <a:t> </a:t>
            </a:r>
            <a:r>
              <a:rPr lang="en-US" altLang="ja-JP" sz="2000" dirty="0" err="1" smtClean="0">
                <a:ea typeface="ＭＳ 明朝" pitchFamily="17" charset="-128"/>
                <a:cs typeface="ＭＳ Ｐゴシック" pitchFamily="50" charset="-128"/>
              </a:rPr>
              <a:t>i</a:t>
            </a:r>
            <a:r>
              <a:rPr lang="en-US" altLang="ja-JP" sz="2000" dirty="0" smtClean="0">
                <a:ea typeface="ＭＳ 明朝" pitchFamily="17" charset="-128"/>
                <a:cs typeface="ＭＳ Ｐゴシック" pitchFamily="50" charset="-128"/>
              </a:rPr>
              <a:t>)</a:t>
            </a:r>
          </a:p>
          <a:p>
            <a:pPr lvl="0" fontAlgn="base">
              <a:spcBef>
                <a:spcPct val="0"/>
              </a:spcBef>
              <a:spcAft>
                <a:spcPct val="0"/>
              </a:spcAft>
            </a:pPr>
            <a:r>
              <a:rPr lang="en-US" altLang="ja-JP" sz="2000" dirty="0" smtClean="0">
                <a:ea typeface="ＭＳ 明朝" pitchFamily="17" charset="-128"/>
                <a:cs typeface="ＭＳ Ｐゴシック" pitchFamily="50" charset="-128"/>
              </a:rPr>
              <a:t>{</a:t>
            </a:r>
            <a:endParaRPr kumimoji="1" lang="en-US" altLang="ja-JP" sz="2000" dirty="0" smtClean="0"/>
          </a:p>
          <a:p>
            <a:pPr lvl="0" fontAlgn="base">
              <a:spcBef>
                <a:spcPct val="0"/>
              </a:spcBef>
              <a:spcAft>
                <a:spcPct val="0"/>
              </a:spcAft>
            </a:pPr>
            <a:r>
              <a:rPr lang="en-US" altLang="ja-JP" sz="2000" dirty="0"/>
              <a:t> </a:t>
            </a:r>
            <a:r>
              <a:rPr lang="en-US" altLang="ja-JP" sz="2000" dirty="0" smtClean="0"/>
              <a:t>  return </a:t>
            </a:r>
            <a:r>
              <a:rPr lang="en-US" altLang="ja-JP" sz="2000" dirty="0" err="1" smtClean="0"/>
              <a:t>getB</a:t>
            </a:r>
            <a:r>
              <a:rPr lang="en-US" altLang="ja-JP" sz="2000" dirty="0" smtClean="0"/>
              <a:t>(); </a:t>
            </a:r>
            <a:endParaRPr lang="en-US" altLang="ja-JP" sz="2000" dirty="0"/>
          </a:p>
          <a:p>
            <a:pPr lvl="0" fontAlgn="base">
              <a:spcBef>
                <a:spcPct val="0"/>
              </a:spcBef>
              <a:spcAft>
                <a:spcPct val="0"/>
              </a:spcAft>
            </a:pPr>
            <a:r>
              <a:rPr kumimoji="1" lang="en-US" altLang="ja-JP" sz="2000" dirty="0" smtClean="0"/>
              <a:t>}</a:t>
            </a:r>
            <a:endParaRPr kumimoji="1" lang="ja-JP" altLang="en-US" sz="2000" dirty="0"/>
          </a:p>
        </p:txBody>
      </p:sp>
      <p:sp>
        <p:nvSpPr>
          <p:cNvPr id="18" name="右矢印 17"/>
          <p:cNvSpPr/>
          <p:nvPr/>
        </p:nvSpPr>
        <p:spPr>
          <a:xfrm>
            <a:off x="4881029" y="3312279"/>
            <a:ext cx="988392" cy="72008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9" name="表 18"/>
          <p:cNvGraphicFramePr>
            <a:graphicFrameLocks noGrp="1"/>
          </p:cNvGraphicFramePr>
          <p:nvPr>
            <p:extLst>
              <p:ext uri="{D42A27DB-BD31-4B8C-83A1-F6EECF244321}">
                <p14:modId xmlns:p14="http://schemas.microsoft.com/office/powerpoint/2010/main" val="696336068"/>
              </p:ext>
            </p:extLst>
          </p:nvPr>
        </p:nvGraphicFramePr>
        <p:xfrm>
          <a:off x="6363070" y="3118611"/>
          <a:ext cx="1226410" cy="1224136"/>
        </p:xfrm>
        <a:graphic>
          <a:graphicData uri="http://schemas.openxmlformats.org/drawingml/2006/table">
            <a:tbl>
              <a:tblPr bandRow="1">
                <a:tableStyleId>{BC89EF96-8CEA-46FF-86C4-4CE0E7609802}</a:tableStyleId>
              </a:tblPr>
              <a:tblGrid>
                <a:gridCol w="1226410"/>
              </a:tblGrid>
              <a:tr h="443728">
                <a:tc>
                  <a:txBody>
                    <a:bodyPr/>
                    <a:lstStyle/>
                    <a:p>
                      <a:r>
                        <a:rPr kumimoji="1" lang="en-US" altLang="ja-JP" dirty="0" smtClean="0"/>
                        <a:t>1 . is</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90204">
                <a:tc>
                  <a:txBody>
                    <a:bodyPr/>
                    <a:lstStyle/>
                    <a:p>
                      <a:r>
                        <a:rPr kumimoji="1" lang="en-US" altLang="ja-JP" dirty="0" smtClean="0"/>
                        <a:t>2.</a:t>
                      </a:r>
                      <a:r>
                        <a:rPr kumimoji="1" lang="en-US" altLang="ja-JP" baseline="0" dirty="0" smtClean="0"/>
                        <a:t> split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90204">
                <a:tc>
                  <a:txBody>
                    <a:bodyPr/>
                    <a:lstStyle/>
                    <a:p>
                      <a:r>
                        <a:rPr kumimoji="1" lang="en-US" altLang="ja-JP" dirty="0" smtClean="0"/>
                        <a: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2" name="タイトル 1"/>
          <p:cNvSpPr>
            <a:spLocks noGrp="1"/>
          </p:cNvSpPr>
          <p:nvPr>
            <p:ph type="title"/>
          </p:nvPr>
        </p:nvSpPr>
        <p:spPr/>
        <p:txBody>
          <a:bodyPr>
            <a:noAutofit/>
          </a:bodyPr>
          <a:lstStyle/>
          <a:p>
            <a:r>
              <a:rPr lang="en-US" altLang="ja-JP" sz="3600" dirty="0" smtClean="0"/>
              <a:t>RQ1. </a:t>
            </a:r>
            <a:r>
              <a:rPr lang="ja-JP" altLang="en-US" sz="3600" dirty="0" smtClean="0"/>
              <a:t>手法が適切</a:t>
            </a:r>
            <a:r>
              <a:rPr lang="ja-JP" altLang="en-US" sz="3600" dirty="0"/>
              <a:t>な動詞を提示できるか</a:t>
            </a:r>
            <a:br>
              <a:rPr lang="ja-JP" altLang="en-US" sz="3600" dirty="0"/>
            </a:br>
            <a:r>
              <a:rPr lang="en-US" altLang="ja-JP" sz="3600" dirty="0" smtClean="0"/>
              <a:t>-</a:t>
            </a:r>
            <a:r>
              <a:rPr lang="ja-JP" altLang="en-US" sz="3600" dirty="0" smtClean="0"/>
              <a:t> 評価</a:t>
            </a:r>
            <a:r>
              <a:rPr lang="en-US" altLang="ja-JP" sz="3600" dirty="0" smtClean="0"/>
              <a:t> </a:t>
            </a:r>
            <a:endParaRPr kumimoji="1" lang="ja-JP" altLang="en-US" sz="3600" dirty="0"/>
          </a:p>
        </p:txBody>
      </p:sp>
      <p:sp>
        <p:nvSpPr>
          <p:cNvPr id="3" name="コンテンツ プレースホルダー 2"/>
          <p:cNvSpPr>
            <a:spLocks noGrp="1"/>
          </p:cNvSpPr>
          <p:nvPr>
            <p:ph idx="1"/>
          </p:nvPr>
        </p:nvSpPr>
        <p:spPr>
          <a:xfrm>
            <a:off x="179512" y="1556792"/>
            <a:ext cx="8784976" cy="5301208"/>
          </a:xfrm>
          <a:ln>
            <a:noFill/>
          </a:ln>
        </p:spPr>
        <p:txBody>
          <a:bodyPr>
            <a:normAutofit lnSpcReduction="10000"/>
          </a:bodyPr>
          <a:lstStyle/>
          <a:p>
            <a:r>
              <a:rPr lang="ja-JP" altLang="en-US" dirty="0" smtClean="0"/>
              <a:t>方法</a:t>
            </a:r>
            <a:endParaRPr lang="en-US" altLang="ja-JP" dirty="0" smtClean="0"/>
          </a:p>
          <a:p>
            <a:pPr lvl="1"/>
            <a:r>
              <a:rPr lang="ja-JP" altLang="en-US" sz="2400" dirty="0" smtClean="0"/>
              <a:t>あるソフトウェア内の各メソッドの</a:t>
            </a:r>
            <a:r>
              <a:rPr lang="ja-JP" altLang="en-US" sz="2400" b="1" dirty="0"/>
              <a:t>適切な</a:t>
            </a:r>
            <a:r>
              <a:rPr lang="ja-JP" altLang="en-US" sz="2400" b="1" dirty="0" smtClean="0"/>
              <a:t>動詞</a:t>
            </a:r>
            <a:r>
              <a:rPr lang="en-US" altLang="ja-JP" sz="2400" b="1" dirty="0" smtClean="0"/>
              <a:t>(</a:t>
            </a:r>
            <a:r>
              <a:rPr lang="ja-JP" altLang="en-US" sz="2400" b="1" dirty="0" smtClean="0"/>
              <a:t>既</a:t>
            </a:r>
            <a:r>
              <a:rPr lang="ja-JP" altLang="en-US" sz="2400" b="1" dirty="0"/>
              <a:t>につけられて</a:t>
            </a:r>
            <a:r>
              <a:rPr lang="ja-JP" altLang="en-US" sz="2400" b="1" dirty="0" smtClean="0"/>
              <a:t>いる動詞</a:t>
            </a:r>
            <a:r>
              <a:rPr lang="en-US" altLang="ja-JP" sz="2400" b="1" dirty="0" smtClean="0"/>
              <a:t>)</a:t>
            </a:r>
            <a:r>
              <a:rPr lang="ja-JP" altLang="en-US" sz="2400" dirty="0" smtClean="0"/>
              <a:t>が候補リストの上位何番目に提示できているか</a:t>
            </a:r>
            <a:endParaRPr lang="en-US" altLang="ja-JP" sz="2400" dirty="0" smtClean="0"/>
          </a:p>
          <a:p>
            <a:pPr lvl="2"/>
            <a:r>
              <a:rPr lang="ja-JP" altLang="en-US" sz="2000" dirty="0" smtClean="0"/>
              <a:t>上位に提示できているほどよい</a:t>
            </a:r>
            <a:endParaRPr lang="en-US" altLang="ja-JP" sz="2000" dirty="0" smtClean="0"/>
          </a:p>
          <a:p>
            <a:endParaRPr kumimoji="1" lang="en-US" altLang="ja-JP" sz="2800" dirty="0" smtClean="0"/>
          </a:p>
          <a:p>
            <a:endParaRPr lang="en-US" altLang="ja-JP" sz="2800" dirty="0" smtClean="0"/>
          </a:p>
          <a:p>
            <a:endParaRPr lang="en-US" altLang="ja-JP" sz="2800" dirty="0"/>
          </a:p>
          <a:p>
            <a:pPr lvl="1"/>
            <a:r>
              <a:rPr lang="ja-JP" altLang="en-US" sz="2400" dirty="0" smtClean="0"/>
              <a:t>抽出したルール</a:t>
            </a:r>
            <a:r>
              <a:rPr lang="en-US" altLang="ja-JP" sz="2400" dirty="0" smtClean="0"/>
              <a:t> </a:t>
            </a:r>
            <a:r>
              <a:rPr lang="en-US" altLang="ja-JP" sz="2400" dirty="0"/>
              <a:t>: </a:t>
            </a:r>
            <a:r>
              <a:rPr lang="en-US" altLang="ja-JP" sz="2400" dirty="0" smtClean="0"/>
              <a:t> 2,947,148</a:t>
            </a:r>
          </a:p>
          <a:p>
            <a:pPr lvl="2"/>
            <a:r>
              <a:rPr lang="en-US" altLang="ja-JP" sz="2000" dirty="0" smtClean="0"/>
              <a:t>112</a:t>
            </a:r>
            <a:r>
              <a:rPr lang="ja-JP" altLang="en-US" sz="2000" dirty="0" smtClean="0"/>
              <a:t>のオープンソースプロジェクト</a:t>
            </a:r>
            <a:r>
              <a:rPr lang="en-US" altLang="ja-JP" sz="2000" baseline="30000" dirty="0" smtClean="0"/>
              <a:t>1</a:t>
            </a:r>
            <a:r>
              <a:rPr lang="en-US" altLang="ja-JP" sz="2000" dirty="0"/>
              <a:t>(1,162,132</a:t>
            </a:r>
            <a:r>
              <a:rPr lang="ja-JP" altLang="en-US" sz="2000" dirty="0"/>
              <a:t>個のメソッド</a:t>
            </a:r>
            <a:r>
              <a:rPr lang="en-US" altLang="ja-JP" sz="2000" dirty="0" smtClean="0"/>
              <a:t>)</a:t>
            </a:r>
            <a:r>
              <a:rPr lang="ja-JP" altLang="en-US" sz="2000" dirty="0" smtClean="0"/>
              <a:t>から学習</a:t>
            </a:r>
            <a:endParaRPr lang="en-US" altLang="ja-JP" sz="2000" dirty="0" smtClean="0"/>
          </a:p>
          <a:p>
            <a:r>
              <a:rPr lang="ja-JP" altLang="en-US" sz="3200" dirty="0" smtClean="0"/>
              <a:t>評価対象</a:t>
            </a:r>
            <a:endParaRPr lang="en-US" altLang="ja-JP" sz="3200" dirty="0" smtClean="0"/>
          </a:p>
          <a:p>
            <a:pPr lvl="1"/>
            <a:r>
              <a:rPr lang="ja-JP" altLang="en-US" sz="2400" dirty="0" smtClean="0"/>
              <a:t>学習に用いていない</a:t>
            </a:r>
            <a:r>
              <a:rPr lang="en-US" altLang="ja-JP" sz="2400" dirty="0" smtClean="0"/>
              <a:t>4</a:t>
            </a:r>
            <a:r>
              <a:rPr lang="ja-JP" altLang="en-US" sz="2400" dirty="0" err="1" smtClean="0"/>
              <a:t>つの</a:t>
            </a:r>
            <a:r>
              <a:rPr lang="en-US" altLang="ja-JP" sz="2400" dirty="0" smtClean="0"/>
              <a:t>OSS:  13,563 </a:t>
            </a:r>
            <a:r>
              <a:rPr lang="ja-JP" altLang="en-US" sz="2400" dirty="0" smtClean="0"/>
              <a:t>個のメソッド</a:t>
            </a:r>
            <a:endParaRPr lang="en-US" altLang="ja-JP" sz="2400" dirty="0" smtClean="0"/>
          </a:p>
          <a:p>
            <a:pPr lvl="2"/>
            <a:r>
              <a:rPr lang="en-US" altLang="ja-JP" sz="2000" dirty="0" smtClean="0"/>
              <a:t>    Saxon-HE, Order Portal, </a:t>
            </a:r>
            <a:r>
              <a:rPr lang="en-US" altLang="ja-JP" sz="2000" dirty="0" err="1" smtClean="0"/>
              <a:t>NeoDatis</a:t>
            </a:r>
            <a:r>
              <a:rPr lang="ja-JP" altLang="en-US" sz="2000" dirty="0" err="1" smtClean="0"/>
              <a:t>，</a:t>
            </a:r>
            <a:r>
              <a:rPr lang="ja-JP" altLang="en-US" sz="2000" dirty="0" smtClean="0"/>
              <a:t> </a:t>
            </a:r>
            <a:r>
              <a:rPr lang="en-US" altLang="ja-JP" sz="2000" dirty="0" err="1" smtClean="0"/>
              <a:t>BlueJ</a:t>
            </a:r>
            <a:endParaRPr lang="en-US" altLang="ja-JP" sz="2000" dirty="0"/>
          </a:p>
          <a:p>
            <a:endParaRPr lang="en-US" altLang="ja-JP" sz="2800" dirty="0"/>
          </a:p>
        </p:txBody>
      </p:sp>
      <p:sp>
        <p:nvSpPr>
          <p:cNvPr id="7" name="スライド番号プレースホルダー 6"/>
          <p:cNvSpPr>
            <a:spLocks noGrp="1"/>
          </p:cNvSpPr>
          <p:nvPr>
            <p:ph type="sldNum" sz="quarter" idx="12"/>
          </p:nvPr>
        </p:nvSpPr>
        <p:spPr/>
        <p:txBody>
          <a:bodyPr/>
          <a:lstStyle/>
          <a:p>
            <a:fld id="{2EEE9882-1448-4139-B73E-28EF25374362}" type="slidenum">
              <a:rPr kumimoji="1" lang="ja-JP" altLang="en-US" smtClean="0"/>
              <a:t>12</a:t>
            </a:fld>
            <a:endParaRPr kumimoji="1" lang="ja-JP" altLang="en-US" dirty="0"/>
          </a:p>
        </p:txBody>
      </p:sp>
      <p:sp>
        <p:nvSpPr>
          <p:cNvPr id="14" name="正方形/長方形 13"/>
          <p:cNvSpPr/>
          <p:nvPr/>
        </p:nvSpPr>
        <p:spPr>
          <a:xfrm>
            <a:off x="6444208" y="3188749"/>
            <a:ext cx="504056" cy="26754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chemeClr val="tx1"/>
              </a:solidFill>
            </a:endParaRPr>
          </a:p>
        </p:txBody>
      </p:sp>
      <p:sp>
        <p:nvSpPr>
          <p:cNvPr id="15" name="正方形/長方形 14"/>
          <p:cNvSpPr/>
          <p:nvPr/>
        </p:nvSpPr>
        <p:spPr>
          <a:xfrm>
            <a:off x="2949842" y="3122389"/>
            <a:ext cx="252028" cy="26754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chemeClr val="tx1"/>
              </a:solidFill>
            </a:endParaRPr>
          </a:p>
        </p:txBody>
      </p:sp>
      <p:sp>
        <p:nvSpPr>
          <p:cNvPr id="6" name="テキスト ボックス 5"/>
          <p:cNvSpPr txBox="1"/>
          <p:nvPr/>
        </p:nvSpPr>
        <p:spPr>
          <a:xfrm>
            <a:off x="5661472" y="6581001"/>
            <a:ext cx="3482528" cy="276999"/>
          </a:xfrm>
          <a:prstGeom prst="rect">
            <a:avLst/>
          </a:prstGeom>
          <a:solidFill>
            <a:schemeClr val="bg1"/>
          </a:solidFill>
        </p:spPr>
        <p:txBody>
          <a:bodyPr wrap="square" rtlCol="0">
            <a:spAutoFit/>
          </a:bodyPr>
          <a:lstStyle/>
          <a:p>
            <a:r>
              <a:rPr kumimoji="1" lang="en-US" altLang="ja-JP" sz="1200" dirty="0" smtClean="0"/>
              <a:t>1. </a:t>
            </a:r>
            <a:r>
              <a:rPr kumimoji="1" lang="en-US" altLang="ja-JP" sz="1200" dirty="0" err="1" smtClean="0"/>
              <a:t>Qualitas</a:t>
            </a:r>
            <a:r>
              <a:rPr lang="en-US" altLang="ja-JP" sz="1200" dirty="0"/>
              <a:t> Corpus http://qualitascorpus.com/ </a:t>
            </a:r>
            <a:endParaRPr kumimoji="1" lang="ja-JP" altLang="en-US" sz="1200" dirty="0"/>
          </a:p>
        </p:txBody>
      </p:sp>
    </p:spTree>
    <p:extLst>
      <p:ext uri="{BB962C8B-B14F-4D97-AF65-F5344CB8AC3E}">
        <p14:creationId xmlns:p14="http://schemas.microsoft.com/office/powerpoint/2010/main" val="3808019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グラフ 10"/>
          <p:cNvGraphicFramePr>
            <a:graphicFrameLocks/>
          </p:cNvGraphicFramePr>
          <p:nvPr>
            <p:extLst>
              <p:ext uri="{D42A27DB-BD31-4B8C-83A1-F6EECF244321}">
                <p14:modId xmlns:p14="http://schemas.microsoft.com/office/powerpoint/2010/main" val="2629264133"/>
              </p:ext>
            </p:extLst>
          </p:nvPr>
        </p:nvGraphicFramePr>
        <p:xfrm>
          <a:off x="800935" y="2420889"/>
          <a:ext cx="8067937" cy="3456383"/>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p:cNvSpPr>
            <a:spLocks noGrp="1"/>
          </p:cNvSpPr>
          <p:nvPr>
            <p:ph type="title"/>
          </p:nvPr>
        </p:nvSpPr>
        <p:spPr/>
        <p:txBody>
          <a:bodyPr>
            <a:noAutofit/>
          </a:bodyPr>
          <a:lstStyle/>
          <a:p>
            <a:r>
              <a:rPr lang="en-US" altLang="ja-JP" sz="3600" dirty="0"/>
              <a:t>RQ1. </a:t>
            </a:r>
            <a:r>
              <a:rPr lang="ja-JP" altLang="en-US" sz="3600" dirty="0"/>
              <a:t>手法が適切な動詞を提示できるか</a:t>
            </a:r>
            <a:br>
              <a:rPr lang="ja-JP" altLang="en-US" sz="3600" dirty="0"/>
            </a:br>
            <a:r>
              <a:rPr lang="en-US" altLang="ja-JP" sz="3600" dirty="0" smtClean="0"/>
              <a:t>- </a:t>
            </a:r>
            <a:r>
              <a:rPr lang="ja-JP" altLang="en-US" sz="3600" dirty="0"/>
              <a:t>結果</a:t>
            </a:r>
            <a:endParaRPr kumimoji="1" lang="ja-JP" altLang="en-US" sz="3600" dirty="0"/>
          </a:p>
        </p:txBody>
      </p:sp>
      <p:sp>
        <p:nvSpPr>
          <p:cNvPr id="3" name="コンテンツ プレースホルダー 2"/>
          <p:cNvSpPr>
            <a:spLocks noGrp="1"/>
          </p:cNvSpPr>
          <p:nvPr>
            <p:ph idx="1"/>
          </p:nvPr>
        </p:nvSpPr>
        <p:spPr>
          <a:xfrm>
            <a:off x="323528" y="1514449"/>
            <a:ext cx="8604448" cy="906439"/>
          </a:xfrm>
        </p:spPr>
        <p:txBody>
          <a:bodyPr>
            <a:noAutofit/>
          </a:bodyPr>
          <a:lstStyle/>
          <a:p>
            <a:r>
              <a:rPr lang="en-US" altLang="ja-JP" sz="2400" dirty="0" smtClean="0">
                <a:solidFill>
                  <a:srgbClr val="000000"/>
                </a:solidFill>
              </a:rPr>
              <a:t>48%</a:t>
            </a:r>
            <a:r>
              <a:rPr lang="ja-JP" altLang="en-US" sz="2400" dirty="0" smtClean="0">
                <a:solidFill>
                  <a:srgbClr val="000000"/>
                </a:solidFill>
              </a:rPr>
              <a:t>のメソッドに対し</a:t>
            </a:r>
            <a:r>
              <a:rPr lang="en-US" altLang="ja-JP" sz="2400" dirty="0" smtClean="0">
                <a:solidFill>
                  <a:srgbClr val="000000"/>
                </a:solidFill>
              </a:rPr>
              <a:t>5</a:t>
            </a:r>
            <a:r>
              <a:rPr lang="ja-JP" altLang="en-US" sz="2400" dirty="0" smtClean="0">
                <a:solidFill>
                  <a:srgbClr val="000000"/>
                </a:solidFill>
              </a:rPr>
              <a:t>位以内に，</a:t>
            </a:r>
            <a:r>
              <a:rPr lang="en-US" altLang="ja-JP" sz="2400" dirty="0" smtClean="0">
                <a:solidFill>
                  <a:srgbClr val="000000"/>
                </a:solidFill>
              </a:rPr>
              <a:t>87</a:t>
            </a:r>
            <a:r>
              <a:rPr lang="en-US" altLang="ja-JP" sz="2400" dirty="0">
                <a:solidFill>
                  <a:srgbClr val="000000"/>
                </a:solidFill>
              </a:rPr>
              <a:t>%</a:t>
            </a:r>
            <a:r>
              <a:rPr lang="ja-JP" altLang="en-US" sz="2400" dirty="0">
                <a:solidFill>
                  <a:srgbClr val="000000"/>
                </a:solidFill>
              </a:rPr>
              <a:t>のメソッド</a:t>
            </a:r>
            <a:r>
              <a:rPr lang="ja-JP" altLang="en-US" sz="2400" dirty="0" smtClean="0">
                <a:solidFill>
                  <a:srgbClr val="000000"/>
                </a:solidFill>
              </a:rPr>
              <a:t>に対してリスト内に正解を提示できた</a:t>
            </a:r>
            <a:endParaRPr lang="en-US" altLang="ja-JP" sz="2000" dirty="0" smtClean="0">
              <a:solidFill>
                <a:srgbClr val="000000"/>
              </a:solidFill>
            </a:endParaRPr>
          </a:p>
          <a:p>
            <a:pPr lvl="4"/>
            <a:endParaRPr lang="en-US" altLang="ja-JP" sz="1200" dirty="0" smtClean="0">
              <a:solidFill>
                <a:srgbClr val="000000"/>
              </a:solidFill>
            </a:endParaRPr>
          </a:p>
        </p:txBody>
      </p:sp>
      <p:sp>
        <p:nvSpPr>
          <p:cNvPr id="5" name="スライド番号プレースホルダー 4"/>
          <p:cNvSpPr>
            <a:spLocks noGrp="1"/>
          </p:cNvSpPr>
          <p:nvPr>
            <p:ph type="sldNum" sz="quarter" idx="12"/>
          </p:nvPr>
        </p:nvSpPr>
        <p:spPr/>
        <p:txBody>
          <a:bodyPr/>
          <a:lstStyle/>
          <a:p>
            <a:fld id="{2EEE9882-1448-4139-B73E-28EF25374362}" type="slidenum">
              <a:rPr kumimoji="1" lang="ja-JP" altLang="en-US" smtClean="0"/>
              <a:t>13</a:t>
            </a:fld>
            <a:endParaRPr kumimoji="1" lang="ja-JP" altLang="en-US"/>
          </a:p>
        </p:txBody>
      </p:sp>
      <p:sp>
        <p:nvSpPr>
          <p:cNvPr id="15" name="テキスト ボックス 14"/>
          <p:cNvSpPr txBox="1"/>
          <p:nvPr/>
        </p:nvSpPr>
        <p:spPr>
          <a:xfrm>
            <a:off x="5796136" y="5877272"/>
            <a:ext cx="2448271" cy="707886"/>
          </a:xfrm>
          <a:prstGeom prst="rect">
            <a:avLst/>
          </a:prstGeom>
          <a:solidFill>
            <a:schemeClr val="bg1"/>
          </a:solidFill>
        </p:spPr>
        <p:txBody>
          <a:bodyPr wrap="square" rtlCol="0">
            <a:spAutoFit/>
          </a:bodyPr>
          <a:lstStyle/>
          <a:p>
            <a:r>
              <a:rPr kumimoji="1" lang="ja-JP" altLang="en-US" sz="2000" dirty="0" smtClean="0"/>
              <a:t>正解の動詞が</a:t>
            </a:r>
            <a:r>
              <a:rPr kumimoji="1" lang="en-US" altLang="ja-JP" sz="2000" dirty="0" smtClean="0"/>
              <a:t/>
            </a:r>
            <a:br>
              <a:rPr kumimoji="1" lang="en-US" altLang="ja-JP" sz="2000" dirty="0" smtClean="0"/>
            </a:br>
            <a:r>
              <a:rPr kumimoji="1" lang="ja-JP" altLang="en-US" sz="2000" dirty="0" smtClean="0"/>
              <a:t>提示されている順位</a:t>
            </a:r>
            <a:endParaRPr kumimoji="1" lang="ja-JP" altLang="en-US" sz="2000" dirty="0"/>
          </a:p>
        </p:txBody>
      </p:sp>
      <p:sp>
        <p:nvSpPr>
          <p:cNvPr id="16" name="テキスト ボックス 15"/>
          <p:cNvSpPr txBox="1"/>
          <p:nvPr/>
        </p:nvSpPr>
        <p:spPr>
          <a:xfrm>
            <a:off x="35496" y="3140968"/>
            <a:ext cx="738664" cy="3272297"/>
          </a:xfrm>
          <a:prstGeom prst="rect">
            <a:avLst/>
          </a:prstGeom>
          <a:noFill/>
        </p:spPr>
        <p:txBody>
          <a:bodyPr vert="eaVert" wrap="square" rtlCol="0">
            <a:spAutoFit/>
          </a:bodyPr>
          <a:lstStyle/>
          <a:p>
            <a:r>
              <a:rPr lang="ja-JP" altLang="en-US" dirty="0"/>
              <a:t>正解の動詞が提示</a:t>
            </a:r>
            <a:r>
              <a:rPr lang="ja-JP" altLang="en-US" dirty="0" smtClean="0"/>
              <a:t>された</a:t>
            </a:r>
            <a:r>
              <a:rPr lang="en-US" altLang="ja-JP" dirty="0" smtClean="0"/>
              <a:t/>
            </a:r>
            <a:br>
              <a:rPr lang="en-US" altLang="ja-JP" dirty="0" smtClean="0"/>
            </a:br>
            <a:r>
              <a:rPr lang="en-US" altLang="ja-JP" dirty="0" smtClean="0"/>
              <a:t>                       </a:t>
            </a:r>
            <a:r>
              <a:rPr lang="ja-JP" altLang="en-US" dirty="0" smtClean="0"/>
              <a:t>メソッド</a:t>
            </a:r>
            <a:r>
              <a:rPr lang="ja-JP" altLang="en-US" dirty="0"/>
              <a:t>の割合</a:t>
            </a:r>
            <a:endParaRPr kumimoji="1" lang="ja-JP" altLang="en-US" dirty="0"/>
          </a:p>
        </p:txBody>
      </p:sp>
    </p:spTree>
    <p:extLst>
      <p:ext uri="{BB962C8B-B14F-4D97-AF65-F5344CB8AC3E}">
        <p14:creationId xmlns:p14="http://schemas.microsoft.com/office/powerpoint/2010/main" val="14318708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60648"/>
            <a:ext cx="9144000" cy="1143000"/>
          </a:xfrm>
        </p:spPr>
        <p:txBody>
          <a:bodyPr>
            <a:noAutofit/>
          </a:bodyPr>
          <a:lstStyle/>
          <a:p>
            <a:r>
              <a:rPr kumimoji="1" lang="en-US" altLang="ja-JP" sz="3600" dirty="0" smtClean="0"/>
              <a:t>RQ2. </a:t>
            </a:r>
            <a:r>
              <a:rPr lang="ja-JP" altLang="en-US" sz="3600" dirty="0" smtClean="0"/>
              <a:t>開発者</a:t>
            </a:r>
            <a:r>
              <a:rPr lang="ja-JP" altLang="en-US" sz="3600" dirty="0"/>
              <a:t>の適切な動詞選択を支援するか</a:t>
            </a:r>
            <a:r>
              <a:rPr kumimoji="1" lang="en-US" altLang="ja-JP" sz="3600" dirty="0" smtClean="0"/>
              <a:t/>
            </a:r>
            <a:br>
              <a:rPr kumimoji="1" lang="en-US" altLang="ja-JP" sz="3600" dirty="0" smtClean="0"/>
            </a:br>
            <a:r>
              <a:rPr kumimoji="1" lang="en-US" altLang="ja-JP" sz="3600" dirty="0" smtClean="0"/>
              <a:t>– </a:t>
            </a:r>
            <a:r>
              <a:rPr kumimoji="1" lang="ja-JP" altLang="en-US" sz="3600" dirty="0" smtClean="0"/>
              <a:t>評価</a:t>
            </a:r>
            <a:endParaRPr kumimoji="1" lang="ja-JP" altLang="en-US" sz="3600" dirty="0"/>
          </a:p>
        </p:txBody>
      </p:sp>
      <p:sp>
        <p:nvSpPr>
          <p:cNvPr id="3" name="コンテンツ プレースホルダー 2"/>
          <p:cNvSpPr>
            <a:spLocks noGrp="1"/>
          </p:cNvSpPr>
          <p:nvPr>
            <p:ph idx="1"/>
          </p:nvPr>
        </p:nvSpPr>
        <p:spPr>
          <a:xfrm>
            <a:off x="107504" y="1628800"/>
            <a:ext cx="8856984" cy="4853136"/>
          </a:xfrm>
        </p:spPr>
        <p:txBody>
          <a:bodyPr>
            <a:normAutofit/>
          </a:bodyPr>
          <a:lstStyle/>
          <a:p>
            <a:r>
              <a:rPr lang="ja-JP" altLang="en-US" dirty="0"/>
              <a:t>方法</a:t>
            </a:r>
            <a:endParaRPr lang="en-US" altLang="ja-JP" dirty="0"/>
          </a:p>
          <a:p>
            <a:pPr lvl="1"/>
            <a:r>
              <a:rPr lang="ja-JP" altLang="en-US" dirty="0" smtClean="0"/>
              <a:t>既存のソースコードに定義されているメソッドから</a:t>
            </a:r>
            <a:r>
              <a:rPr lang="en-US" altLang="ja-JP" dirty="0" smtClean="0"/>
              <a:t/>
            </a:r>
            <a:br>
              <a:rPr lang="en-US" altLang="ja-JP" dirty="0" smtClean="0"/>
            </a:br>
            <a:r>
              <a:rPr lang="ja-JP" altLang="en-US" dirty="0" smtClean="0"/>
              <a:t>メソッド名</a:t>
            </a:r>
            <a:r>
              <a:rPr lang="ja-JP" altLang="en-US" dirty="0"/>
              <a:t>などを削除</a:t>
            </a:r>
            <a:endParaRPr lang="en-US" altLang="ja-JP" dirty="0"/>
          </a:p>
          <a:p>
            <a:pPr lvl="1"/>
            <a:r>
              <a:rPr lang="ja-JP" altLang="en-US" dirty="0"/>
              <a:t>削除したメソッド名を被験者が推測し</a:t>
            </a:r>
            <a:r>
              <a:rPr lang="ja-JP" altLang="en-US" dirty="0" smtClean="0"/>
              <a:t>解答</a:t>
            </a:r>
            <a:endParaRPr lang="en-US" altLang="ja-JP" dirty="0" smtClean="0"/>
          </a:p>
          <a:p>
            <a:pPr lvl="2"/>
            <a:endParaRPr lang="en-US" altLang="ja-JP" dirty="0"/>
          </a:p>
          <a:p>
            <a:r>
              <a:rPr lang="ja-JP" altLang="en-US" dirty="0"/>
              <a:t>評価基準</a:t>
            </a:r>
            <a:endParaRPr lang="en-US" altLang="ja-JP" dirty="0"/>
          </a:p>
          <a:p>
            <a:pPr lvl="1"/>
            <a:r>
              <a:rPr lang="ja-JP" altLang="en-US" dirty="0" smtClean="0"/>
              <a:t>提案手法によって提示される候補</a:t>
            </a:r>
            <a:r>
              <a:rPr lang="ja-JP" altLang="en-US" dirty="0"/>
              <a:t>リスト</a:t>
            </a:r>
            <a:r>
              <a:rPr lang="ja-JP" altLang="en-US" dirty="0" smtClean="0"/>
              <a:t>の</a:t>
            </a:r>
            <a:r>
              <a:rPr lang="ja-JP" altLang="en-US" dirty="0"/>
              <a:t>有無</a:t>
            </a:r>
            <a:r>
              <a:rPr lang="ja-JP" altLang="en-US" dirty="0" smtClean="0"/>
              <a:t>で</a:t>
            </a:r>
            <a:r>
              <a:rPr lang="en-US" altLang="ja-JP" dirty="0" smtClean="0"/>
              <a:t/>
            </a:r>
            <a:br>
              <a:rPr lang="en-US" altLang="ja-JP" dirty="0" smtClean="0"/>
            </a:br>
            <a:r>
              <a:rPr lang="ja-JP" altLang="en-US" dirty="0" smtClean="0"/>
              <a:t>正解数に</a:t>
            </a:r>
            <a:r>
              <a:rPr lang="ja-JP" altLang="en-US" dirty="0"/>
              <a:t>変化があるか</a:t>
            </a:r>
            <a:r>
              <a:rPr lang="ja-JP" altLang="en-US" dirty="0" smtClean="0"/>
              <a:t>比較</a:t>
            </a:r>
            <a:endParaRPr lang="en-US" altLang="ja-JP" dirty="0" smtClean="0"/>
          </a:p>
          <a:p>
            <a:pPr lvl="2"/>
            <a:r>
              <a:rPr lang="ja-JP" altLang="en-US" dirty="0" smtClean="0"/>
              <a:t>候補リストは上位</a:t>
            </a:r>
            <a:r>
              <a:rPr lang="en-US" altLang="ja-JP" dirty="0" smtClean="0"/>
              <a:t>5</a:t>
            </a:r>
            <a:r>
              <a:rPr lang="ja-JP" altLang="en-US" dirty="0" smtClean="0"/>
              <a:t>位を提示</a:t>
            </a:r>
            <a:endParaRPr lang="en-US" altLang="ja-JP" dirty="0" smtClean="0"/>
          </a:p>
        </p:txBody>
      </p:sp>
      <p:sp>
        <p:nvSpPr>
          <p:cNvPr id="4" name="スライド番号プレースホルダー 3"/>
          <p:cNvSpPr>
            <a:spLocks noGrp="1"/>
          </p:cNvSpPr>
          <p:nvPr>
            <p:ph type="sldNum" sz="quarter" idx="12"/>
          </p:nvPr>
        </p:nvSpPr>
        <p:spPr/>
        <p:txBody>
          <a:bodyPr/>
          <a:lstStyle/>
          <a:p>
            <a:fld id="{D8657F4F-EEBE-40D0-AA0E-86B01611ED6E}" type="slidenum">
              <a:rPr kumimoji="1" lang="ja-JP" altLang="en-US" smtClean="0"/>
              <a:t>14</a:t>
            </a:fld>
            <a:endParaRPr kumimoji="1" lang="ja-JP" altLang="en-US" dirty="0"/>
          </a:p>
        </p:txBody>
      </p:sp>
    </p:spTree>
    <p:extLst>
      <p:ext uri="{BB962C8B-B14F-4D97-AF65-F5344CB8AC3E}">
        <p14:creationId xmlns:p14="http://schemas.microsoft.com/office/powerpoint/2010/main" val="23160308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144000" cy="1143000"/>
          </a:xfrm>
        </p:spPr>
        <p:txBody>
          <a:bodyPr/>
          <a:lstStyle/>
          <a:p>
            <a:r>
              <a:rPr lang="en-US" altLang="ja-JP" sz="3600" dirty="0"/>
              <a:t>RQ2. </a:t>
            </a:r>
            <a:r>
              <a:rPr lang="ja-JP" altLang="en-US" sz="3600" dirty="0" smtClean="0"/>
              <a:t>開発者</a:t>
            </a:r>
            <a:r>
              <a:rPr lang="ja-JP" altLang="en-US" sz="3600" dirty="0"/>
              <a:t>の適切な動詞選択を支援するか</a:t>
            </a:r>
            <a:r>
              <a:rPr lang="en-US" altLang="ja-JP" sz="3600" dirty="0"/>
              <a:t/>
            </a:r>
            <a:br>
              <a:rPr lang="en-US" altLang="ja-JP" sz="3600" dirty="0"/>
            </a:br>
            <a:r>
              <a:rPr lang="en-US" altLang="ja-JP" sz="3600" dirty="0"/>
              <a:t>- </a:t>
            </a:r>
            <a:r>
              <a:rPr lang="ja-JP" altLang="en-US" sz="3600" dirty="0" smtClean="0"/>
              <a:t>課題となるメソッドの選択</a:t>
            </a:r>
            <a:endParaRPr kumimoji="1" lang="ja-JP" altLang="en-US" sz="3600" dirty="0"/>
          </a:p>
        </p:txBody>
      </p:sp>
      <p:sp>
        <p:nvSpPr>
          <p:cNvPr id="3" name="コンテンツ プレースホルダー 2"/>
          <p:cNvSpPr>
            <a:spLocks noGrp="1"/>
          </p:cNvSpPr>
          <p:nvPr>
            <p:ph idx="1"/>
          </p:nvPr>
        </p:nvSpPr>
        <p:spPr>
          <a:xfrm>
            <a:off x="323528" y="1600200"/>
            <a:ext cx="8640960" cy="4205064"/>
          </a:xfrm>
        </p:spPr>
        <p:txBody>
          <a:bodyPr/>
          <a:lstStyle/>
          <a:p>
            <a:r>
              <a:rPr kumimoji="1" lang="ja-JP" altLang="en-US" dirty="0" smtClean="0"/>
              <a:t>課題となるメソッドを</a:t>
            </a:r>
            <a:r>
              <a:rPr kumimoji="1" lang="en-US" altLang="ja-JP" dirty="0" smtClean="0"/>
              <a:t>12</a:t>
            </a:r>
            <a:r>
              <a:rPr lang="ja-JP" altLang="en-US" dirty="0" smtClean="0"/>
              <a:t>個選択</a:t>
            </a:r>
            <a:endParaRPr lang="en-US" altLang="ja-JP" dirty="0" smtClean="0"/>
          </a:p>
          <a:p>
            <a:pPr lvl="1"/>
            <a:r>
              <a:rPr lang="en-US" altLang="ja-JP" dirty="0"/>
              <a:t>4</a:t>
            </a:r>
            <a:r>
              <a:rPr lang="ja-JP" altLang="en-US" dirty="0" err="1"/>
              <a:t>つの</a:t>
            </a:r>
            <a:r>
              <a:rPr lang="ja-JP" altLang="en-US" dirty="0"/>
              <a:t>オープンソースソフトウェアから</a:t>
            </a:r>
            <a:r>
              <a:rPr lang="ja-JP" altLang="en-US" dirty="0" smtClean="0"/>
              <a:t>選択</a:t>
            </a:r>
            <a:endParaRPr lang="en-US" altLang="ja-JP" dirty="0" smtClean="0"/>
          </a:p>
          <a:p>
            <a:pPr lvl="2"/>
            <a:r>
              <a:rPr lang="en-US" altLang="ja-JP" dirty="0" smtClean="0"/>
              <a:t>RQ1</a:t>
            </a:r>
            <a:r>
              <a:rPr lang="ja-JP" altLang="en-US" dirty="0" smtClean="0"/>
              <a:t>と同じソフトウェア群</a:t>
            </a:r>
            <a:endParaRPr lang="en-US" altLang="ja-JP" dirty="0"/>
          </a:p>
          <a:p>
            <a:pPr lvl="1"/>
            <a:r>
              <a:rPr lang="ja-JP" altLang="en-US" dirty="0" smtClean="0"/>
              <a:t>行数</a:t>
            </a:r>
            <a:r>
              <a:rPr lang="en-US" altLang="ja-JP" dirty="0" smtClean="0"/>
              <a:t>5</a:t>
            </a:r>
            <a:r>
              <a:rPr lang="ja-JP" altLang="en-US" dirty="0" smtClean="0"/>
              <a:t>行から</a:t>
            </a:r>
            <a:r>
              <a:rPr lang="en-US" altLang="ja-JP" dirty="0" smtClean="0"/>
              <a:t>15</a:t>
            </a:r>
            <a:r>
              <a:rPr lang="ja-JP" altLang="en-US" dirty="0" smtClean="0"/>
              <a:t>行のメソッドを選択</a:t>
            </a:r>
            <a:endParaRPr lang="en-US" altLang="ja-JP" dirty="0"/>
          </a:p>
          <a:p>
            <a:pPr lvl="1"/>
            <a:r>
              <a:rPr lang="ja-JP" altLang="en-US" dirty="0" smtClean="0"/>
              <a:t>動詞一語で命名されているメソッドを選択</a:t>
            </a:r>
            <a:endParaRPr lang="en-US" altLang="ja-JP" dirty="0" smtClean="0"/>
          </a:p>
          <a:p>
            <a:pPr lvl="1"/>
            <a:r>
              <a:rPr lang="ja-JP" altLang="en-US" dirty="0" smtClean="0"/>
              <a:t>提案手法で正解</a:t>
            </a:r>
            <a:r>
              <a:rPr lang="ja-JP" altLang="en-US" dirty="0"/>
              <a:t>が提示</a:t>
            </a:r>
            <a:r>
              <a:rPr lang="ja-JP" altLang="en-US" dirty="0" smtClean="0"/>
              <a:t>される</a:t>
            </a:r>
            <a:r>
              <a:rPr lang="ja-JP" altLang="en-US" dirty="0"/>
              <a:t>順位を均等に</a:t>
            </a:r>
            <a:endParaRPr lang="en-US" altLang="ja-JP" dirty="0"/>
          </a:p>
          <a:p>
            <a:pPr lvl="2"/>
            <a:r>
              <a:rPr lang="en-US" altLang="ja-JP" dirty="0" smtClean="0"/>
              <a:t>1</a:t>
            </a:r>
            <a:r>
              <a:rPr lang="ja-JP" altLang="en-US" dirty="0"/>
              <a:t>位，</a:t>
            </a:r>
            <a:r>
              <a:rPr lang="en-US" altLang="ja-JP" dirty="0"/>
              <a:t>3</a:t>
            </a:r>
            <a:r>
              <a:rPr lang="ja-JP" altLang="en-US" dirty="0"/>
              <a:t>位，</a:t>
            </a:r>
            <a:r>
              <a:rPr lang="en-US" altLang="ja-JP" dirty="0"/>
              <a:t>5</a:t>
            </a:r>
            <a:r>
              <a:rPr lang="ja-JP" altLang="en-US" dirty="0" smtClean="0"/>
              <a:t>位に正解があるもの，</a:t>
            </a:r>
            <a:r>
              <a:rPr lang="en-US" altLang="ja-JP" dirty="0" smtClean="0"/>
              <a:t/>
            </a:r>
            <a:br>
              <a:rPr lang="en-US" altLang="ja-JP" dirty="0" smtClean="0"/>
            </a:br>
            <a:r>
              <a:rPr lang="ja-JP" altLang="en-US" dirty="0"/>
              <a:t>　</a:t>
            </a:r>
            <a:r>
              <a:rPr lang="ja-JP" altLang="en-US" dirty="0" smtClean="0"/>
              <a:t>候補</a:t>
            </a:r>
            <a:r>
              <a:rPr lang="ja-JP" altLang="en-US" dirty="0"/>
              <a:t>リスト内に</a:t>
            </a:r>
            <a:r>
              <a:rPr lang="ja-JP" altLang="en-US" dirty="0" smtClean="0"/>
              <a:t>正解がないもの：</a:t>
            </a:r>
            <a:r>
              <a:rPr lang="en-US" altLang="ja-JP" dirty="0" smtClean="0"/>
              <a:t>3</a:t>
            </a:r>
            <a:r>
              <a:rPr lang="ja-JP" altLang="en-US" dirty="0" err="1" smtClean="0"/>
              <a:t>つずつ</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15</a:t>
            </a:fld>
            <a:endParaRPr kumimoji="1" lang="ja-JP" altLang="en-US"/>
          </a:p>
        </p:txBody>
      </p:sp>
    </p:spTree>
    <p:extLst>
      <p:ext uri="{BB962C8B-B14F-4D97-AF65-F5344CB8AC3E}">
        <p14:creationId xmlns:p14="http://schemas.microsoft.com/office/powerpoint/2010/main" val="25176341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0" y="274638"/>
            <a:ext cx="9144000" cy="1143000"/>
          </a:xfrm>
        </p:spPr>
        <p:txBody>
          <a:bodyPr>
            <a:noAutofit/>
          </a:bodyPr>
          <a:lstStyle/>
          <a:p>
            <a:r>
              <a:rPr lang="en-US" altLang="ja-JP" sz="3600" dirty="0"/>
              <a:t>RQ2. </a:t>
            </a:r>
            <a:r>
              <a:rPr lang="ja-JP" altLang="en-US" sz="3600" dirty="0"/>
              <a:t>開発者の適切な動詞選択を支援するか</a:t>
            </a:r>
            <a:r>
              <a:rPr lang="en-US" altLang="ja-JP" sz="3600" dirty="0"/>
              <a:t/>
            </a:r>
            <a:br>
              <a:rPr lang="en-US" altLang="ja-JP" sz="3600" dirty="0"/>
            </a:br>
            <a:r>
              <a:rPr lang="en-US" altLang="ja-JP" sz="3600" dirty="0"/>
              <a:t>-</a:t>
            </a:r>
            <a:r>
              <a:rPr lang="ja-JP" altLang="en-US" sz="3600" dirty="0" smtClean="0"/>
              <a:t>課題</a:t>
            </a:r>
            <a:r>
              <a:rPr kumimoji="1" lang="ja-JP" altLang="en-US" sz="3600" dirty="0" smtClean="0"/>
              <a:t>作成方法</a:t>
            </a:r>
            <a:endParaRPr kumimoji="1" lang="ja-JP" altLang="en-US" sz="3600" dirty="0"/>
          </a:p>
        </p:txBody>
      </p:sp>
      <p:sp>
        <p:nvSpPr>
          <p:cNvPr id="8" name="Document"/>
          <p:cNvSpPr>
            <a:spLocks noGrp="1" noEditPoints="1" noChangeArrowheads="1"/>
          </p:cNvSpPr>
          <p:nvPr>
            <p:ph idx="1"/>
          </p:nvPr>
        </p:nvSpPr>
        <p:spPr bwMode="auto">
          <a:xfrm>
            <a:off x="323528" y="1567333"/>
            <a:ext cx="8229600" cy="4525963"/>
          </a:xfrm>
          <a:prstGeom prst="foldedCorner">
            <a:avLst/>
          </a:prstGeom>
          <a:solidFill>
            <a:schemeClr val="accent5">
              <a:tint val="50000"/>
              <a:satMod val="300000"/>
            </a:schemeClr>
          </a:solidFill>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noAutofit/>
          </a:bodyPr>
          <a:lstStyle/>
          <a:p>
            <a:pPr marL="0" indent="0">
              <a:lnSpc>
                <a:spcPts val="1300"/>
              </a:lnSpc>
              <a:spcAft>
                <a:spcPts val="0"/>
              </a:spcAft>
              <a:buNone/>
            </a:pPr>
            <a:r>
              <a:rPr lang="en-US" altLang="ja-JP" sz="1400" b="1" dirty="0" smtClean="0">
                <a:solidFill>
                  <a:srgbClr val="7F0055"/>
                </a:solidFill>
                <a:ea typeface="ＭＳ 明朝"/>
                <a:cs typeface="ＭＳ ゴシック"/>
              </a:rPr>
              <a:t>public</a:t>
            </a:r>
            <a:r>
              <a:rPr lang="en-US" altLang="ja-JP" sz="1400" dirty="0" smtClean="0">
                <a:solidFill>
                  <a:srgbClr val="000000"/>
                </a:solidFill>
                <a:ea typeface="ＭＳ 明朝"/>
                <a:cs typeface="ＭＳ ゴシック"/>
              </a:rPr>
              <a:t> </a:t>
            </a:r>
            <a:r>
              <a:rPr lang="en-US" altLang="ja-JP" sz="1400" b="1" dirty="0">
                <a:solidFill>
                  <a:srgbClr val="7F0055"/>
                </a:solidFill>
                <a:ea typeface="ＭＳ 明朝"/>
                <a:cs typeface="ＭＳ ゴシック"/>
              </a:rPr>
              <a:t>class</a:t>
            </a:r>
            <a:r>
              <a:rPr lang="en-US" altLang="ja-JP" sz="1400" dirty="0">
                <a:solidFill>
                  <a:srgbClr val="000000"/>
                </a:solidFill>
                <a:ea typeface="ＭＳ 明朝"/>
                <a:cs typeface="ＭＳ ゴシック"/>
              </a:rPr>
              <a:t> AesMd5Cypher </a:t>
            </a:r>
            <a:r>
              <a:rPr lang="en-US" altLang="ja-JP" sz="1400" b="1" dirty="0">
                <a:solidFill>
                  <a:srgbClr val="7F0055"/>
                </a:solidFill>
                <a:ea typeface="ＭＳ 明朝"/>
                <a:cs typeface="ＭＳ ゴシック"/>
              </a:rPr>
              <a:t>implements</a:t>
            </a:r>
            <a:r>
              <a:rPr lang="en-US" altLang="ja-JP" sz="1400" dirty="0">
                <a:solidFill>
                  <a:srgbClr val="000000"/>
                </a:solidFill>
                <a:ea typeface="ＭＳ 明朝"/>
                <a:cs typeface="ＭＳ ゴシック"/>
              </a:rPr>
              <a:t> IO {</a:t>
            </a:r>
            <a:endParaRPr lang="ja-JP" altLang="ja-JP" sz="1800" kern="100" dirty="0">
              <a:ea typeface="ＭＳ 明朝"/>
              <a:cs typeface="Times New Roman"/>
            </a:endParaRPr>
          </a:p>
          <a:p>
            <a:pPr marL="0" indent="0">
              <a:buNone/>
            </a:pPr>
            <a:endParaRPr lang="en-US" altLang="ja-JP" sz="1400" b="1" dirty="0" smtClean="0">
              <a:solidFill>
                <a:srgbClr val="7F0055"/>
              </a:solidFill>
              <a:highlight>
                <a:srgbClr val="E8F2FE"/>
              </a:highlight>
              <a:ea typeface="ＭＳ ゴシック"/>
            </a:endParaRPr>
          </a:p>
          <a:p>
            <a:pPr marL="0" indent="0">
              <a:buNone/>
            </a:pPr>
            <a:r>
              <a:rPr lang="en-US" altLang="ja-JP" sz="1400" b="1" dirty="0" smtClean="0">
                <a:solidFill>
                  <a:srgbClr val="7F0055"/>
                </a:solidFill>
                <a:highlight>
                  <a:srgbClr val="E8F2FE"/>
                </a:highlight>
                <a:ea typeface="ＭＳ ゴシック"/>
              </a:rPr>
              <a:t>  private</a:t>
            </a:r>
            <a:r>
              <a:rPr lang="en-US" altLang="ja-JP" sz="1400" b="1" dirty="0" smtClean="0">
                <a:solidFill>
                  <a:srgbClr val="000000"/>
                </a:solidFill>
                <a:highlight>
                  <a:srgbClr val="E8F2FE"/>
                </a:highlight>
                <a:ea typeface="ＭＳ ゴシック"/>
              </a:rPr>
              <a:t> </a:t>
            </a:r>
            <a:r>
              <a:rPr lang="en-US" altLang="ja-JP" sz="1400" dirty="0">
                <a:solidFill>
                  <a:srgbClr val="000000"/>
                </a:solidFill>
                <a:highlight>
                  <a:srgbClr val="E8F2FE"/>
                </a:highlight>
                <a:ea typeface="ＭＳ ゴシック"/>
              </a:rPr>
              <a:t>String</a:t>
            </a:r>
            <a:r>
              <a:rPr lang="en-US" altLang="ja-JP" sz="1400" b="1" dirty="0">
                <a:solidFill>
                  <a:srgbClr val="000000"/>
                </a:solidFill>
                <a:highlight>
                  <a:srgbClr val="E8F2FE"/>
                </a:highlight>
                <a:ea typeface="ＭＳ ゴシック"/>
              </a:rPr>
              <a:t> </a:t>
            </a:r>
            <a:r>
              <a:rPr lang="en-US" altLang="ja-JP" sz="1400" b="1" dirty="0" err="1">
                <a:solidFill>
                  <a:srgbClr val="0000C0"/>
                </a:solidFill>
                <a:highlight>
                  <a:srgbClr val="E8F2FE"/>
                </a:highlight>
                <a:ea typeface="ＭＳ ゴシック"/>
              </a:rPr>
              <a:t>fileName</a:t>
            </a:r>
            <a:r>
              <a:rPr lang="en-US" altLang="ja-JP" sz="1400" b="1" dirty="0">
                <a:solidFill>
                  <a:srgbClr val="000000"/>
                </a:solidFill>
                <a:highlight>
                  <a:srgbClr val="E8F2FE"/>
                </a:highlight>
                <a:ea typeface="ＭＳ ゴシック"/>
              </a:rPr>
              <a:t>;</a:t>
            </a:r>
            <a:endParaRPr kumimoji="1" lang="en-US" altLang="ja-JP" sz="1400" dirty="0" smtClean="0">
              <a:solidFill>
                <a:srgbClr val="3121FF"/>
              </a:solidFill>
              <a:cs typeface="Consolas" pitchFamily="49" charset="0"/>
            </a:endParaRPr>
          </a:p>
          <a:p>
            <a:pPr marL="0" indent="0">
              <a:buNone/>
            </a:pPr>
            <a:endParaRPr lang="en-US" altLang="ja-JP" sz="1400" dirty="0" smtClean="0">
              <a:solidFill>
                <a:srgbClr val="00B0F0"/>
              </a:solidFill>
              <a:cs typeface="Consolas" pitchFamily="49" charset="0"/>
            </a:endParaRPr>
          </a:p>
          <a:p>
            <a:pPr marL="0" indent="0">
              <a:buNone/>
            </a:pPr>
            <a:r>
              <a:rPr lang="en-US" altLang="ja-JP" sz="1400" dirty="0" smtClean="0">
                <a:solidFill>
                  <a:srgbClr val="00B0F0"/>
                </a:solidFill>
                <a:cs typeface="Consolas" pitchFamily="49" charset="0"/>
              </a:rPr>
              <a:t>  </a:t>
            </a:r>
            <a:r>
              <a:rPr lang="en-US" altLang="ja-JP" sz="1400" dirty="0" smtClean="0">
                <a:solidFill>
                  <a:schemeClr val="accent1">
                    <a:lumMod val="50000"/>
                  </a:schemeClr>
                </a:solidFill>
                <a:cs typeface="Consolas" pitchFamily="49" charset="0"/>
              </a:rPr>
              <a:t>/** This method is ...</a:t>
            </a:r>
            <a:r>
              <a:rPr lang="ja-JP" altLang="en-US" sz="1400" dirty="0" smtClean="0">
                <a:solidFill>
                  <a:schemeClr val="accent1">
                    <a:lumMod val="50000"/>
                  </a:schemeClr>
                </a:solidFill>
                <a:cs typeface="Consolas" pitchFamily="49" charset="0"/>
              </a:rPr>
              <a:t> </a:t>
            </a:r>
            <a:r>
              <a:rPr lang="en-US" altLang="ja-JP" sz="1400" dirty="0" smtClean="0">
                <a:solidFill>
                  <a:schemeClr val="accent1">
                    <a:lumMod val="50000"/>
                  </a:schemeClr>
                </a:solidFill>
                <a:cs typeface="Consolas" pitchFamily="49" charset="0"/>
              </a:rPr>
              <a:t>*/</a:t>
            </a:r>
          </a:p>
          <a:p>
            <a:pPr marL="0" indent="0">
              <a:buNone/>
            </a:pPr>
            <a:r>
              <a:rPr lang="en-US" altLang="ja-JP" sz="1400" b="1" dirty="0" smtClean="0">
                <a:solidFill>
                  <a:schemeClr val="accent1">
                    <a:lumMod val="50000"/>
                  </a:schemeClr>
                </a:solidFill>
                <a:ea typeface="ＭＳ 明朝"/>
                <a:cs typeface="Consolas" pitchFamily="49" charset="0"/>
              </a:rPr>
              <a:t>  </a:t>
            </a:r>
            <a:r>
              <a:rPr lang="en-US" altLang="ja-JP" sz="1400" b="1" dirty="0" smtClean="0">
                <a:solidFill>
                  <a:srgbClr val="7F0055"/>
                </a:solidFill>
                <a:ea typeface="ＭＳ 明朝"/>
                <a:cs typeface="ＭＳ ゴシック"/>
              </a:rPr>
              <a:t>public</a:t>
            </a:r>
            <a:r>
              <a:rPr lang="en-US" altLang="ja-JP" sz="1400" dirty="0" smtClean="0">
                <a:solidFill>
                  <a:srgbClr val="000000"/>
                </a:solidFill>
                <a:ea typeface="ＭＳ 明朝"/>
                <a:cs typeface="ＭＳ ゴシック"/>
              </a:rPr>
              <a:t> </a:t>
            </a:r>
            <a:r>
              <a:rPr lang="en-US" altLang="ja-JP" sz="1400" b="1" dirty="0">
                <a:solidFill>
                  <a:srgbClr val="7F0055"/>
                </a:solidFill>
                <a:ea typeface="ＭＳ 明朝"/>
                <a:cs typeface="ＭＳ ゴシック"/>
              </a:rPr>
              <a:t>void</a:t>
            </a:r>
            <a:r>
              <a:rPr lang="en-US" altLang="ja-JP" sz="1400" dirty="0">
                <a:solidFill>
                  <a:srgbClr val="000000"/>
                </a:solidFill>
                <a:ea typeface="ＭＳ 明朝"/>
                <a:cs typeface="ＭＳ ゴシック"/>
              </a:rPr>
              <a:t> </a:t>
            </a:r>
            <a:r>
              <a:rPr lang="en-US" altLang="ja-JP" sz="1400" dirty="0" smtClean="0">
                <a:solidFill>
                  <a:srgbClr val="000000"/>
                </a:solidFill>
                <a:ea typeface="ＭＳ 明朝"/>
                <a:cs typeface="ＭＳ ゴシック"/>
              </a:rPr>
              <a:t>write (</a:t>
            </a:r>
            <a:r>
              <a:rPr lang="en-US" altLang="ja-JP" sz="1400" b="1" dirty="0" smtClean="0">
                <a:solidFill>
                  <a:srgbClr val="7F0055"/>
                </a:solidFill>
                <a:ea typeface="ＭＳ 明朝"/>
                <a:cs typeface="ＭＳ ゴシック"/>
              </a:rPr>
              <a:t>byte</a:t>
            </a:r>
            <a:r>
              <a:rPr lang="en-US" altLang="ja-JP" sz="1400" dirty="0" smtClean="0">
                <a:solidFill>
                  <a:srgbClr val="000000"/>
                </a:solidFill>
                <a:ea typeface="ＭＳ 明朝"/>
                <a:cs typeface="ＭＳ ゴシック"/>
              </a:rPr>
              <a:t> </a:t>
            </a:r>
            <a:r>
              <a:rPr lang="en-US" altLang="ja-JP" sz="1400" dirty="0">
                <a:solidFill>
                  <a:srgbClr val="FF0000"/>
                </a:solidFill>
                <a:ea typeface="ＭＳ 明朝"/>
                <a:cs typeface="ＭＳ ゴシック"/>
              </a:rPr>
              <a:t>b</a:t>
            </a:r>
            <a:r>
              <a:rPr lang="en-US" altLang="ja-JP" sz="1400" dirty="0">
                <a:solidFill>
                  <a:srgbClr val="000000"/>
                </a:solidFill>
                <a:ea typeface="ＭＳ 明朝"/>
                <a:cs typeface="ＭＳ ゴシック"/>
              </a:rPr>
              <a:t>) </a:t>
            </a:r>
            <a:r>
              <a:rPr lang="en-US" altLang="ja-JP" sz="1400" b="1" dirty="0">
                <a:solidFill>
                  <a:srgbClr val="7F0055"/>
                </a:solidFill>
                <a:ea typeface="ＭＳ 明朝"/>
                <a:cs typeface="ＭＳ ゴシック"/>
              </a:rPr>
              <a:t>throws</a:t>
            </a:r>
            <a:r>
              <a:rPr lang="en-US" altLang="ja-JP" sz="1400" dirty="0">
                <a:solidFill>
                  <a:srgbClr val="000000"/>
                </a:solidFill>
                <a:ea typeface="ＭＳ 明朝"/>
                <a:cs typeface="ＭＳ ゴシック"/>
              </a:rPr>
              <a:t> </a:t>
            </a:r>
            <a:r>
              <a:rPr lang="en-US" altLang="ja-JP" sz="1400" dirty="0" err="1">
                <a:solidFill>
                  <a:srgbClr val="000000"/>
                </a:solidFill>
                <a:ea typeface="ＭＳ 明朝"/>
                <a:cs typeface="ＭＳ ゴシック"/>
              </a:rPr>
              <a:t>IOException</a:t>
            </a:r>
            <a:r>
              <a:rPr lang="en-US" altLang="ja-JP" sz="1400" dirty="0">
                <a:solidFill>
                  <a:srgbClr val="000000"/>
                </a:solidFill>
                <a:ea typeface="ＭＳ 明朝"/>
                <a:cs typeface="ＭＳ ゴシック"/>
              </a:rPr>
              <a:t> {</a:t>
            </a:r>
            <a:endParaRPr lang="ja-JP" altLang="ja-JP" sz="1800" kern="100" dirty="0">
              <a:ea typeface="ＭＳ 明朝"/>
              <a:cs typeface="Times New Roman"/>
            </a:endParaRPr>
          </a:p>
          <a:p>
            <a:pPr marL="0" indent="0">
              <a:lnSpc>
                <a:spcPts val="1300"/>
              </a:lnSpc>
              <a:spcAft>
                <a:spcPts val="0"/>
              </a:spcAft>
              <a:buNone/>
            </a:pPr>
            <a:r>
              <a:rPr lang="en-US" altLang="ja-JP" sz="1400" b="1" dirty="0" smtClean="0">
                <a:solidFill>
                  <a:srgbClr val="7F0055"/>
                </a:solidFill>
                <a:ea typeface="ＭＳ 明朝"/>
                <a:cs typeface="ＭＳ ゴシック"/>
              </a:rPr>
              <a:t>     try</a:t>
            </a:r>
            <a:r>
              <a:rPr lang="en-US" altLang="ja-JP" sz="1400" dirty="0" smtClean="0">
                <a:solidFill>
                  <a:srgbClr val="000000"/>
                </a:solidFill>
                <a:ea typeface="ＭＳ 明朝"/>
                <a:cs typeface="ＭＳ ゴシック"/>
              </a:rPr>
              <a:t> </a:t>
            </a:r>
            <a:r>
              <a:rPr lang="en-US" altLang="ja-JP" sz="1400" dirty="0">
                <a:solidFill>
                  <a:srgbClr val="000000"/>
                </a:solidFill>
                <a:ea typeface="ＭＳ 明朝"/>
                <a:cs typeface="ＭＳ ゴシック"/>
              </a:rPr>
              <a:t>{</a:t>
            </a:r>
            <a:endParaRPr lang="ja-JP" altLang="ja-JP" sz="1800" kern="100" dirty="0">
              <a:ea typeface="ＭＳ 明朝"/>
              <a:cs typeface="Times New Roman"/>
            </a:endParaRPr>
          </a:p>
          <a:p>
            <a:pPr marL="0" indent="0">
              <a:lnSpc>
                <a:spcPts val="1300"/>
              </a:lnSpc>
              <a:spcAft>
                <a:spcPts val="0"/>
              </a:spcAft>
              <a:buNone/>
            </a:pPr>
            <a:r>
              <a:rPr lang="en-US" altLang="ja-JP" sz="1400" dirty="0" smtClean="0">
                <a:solidFill>
                  <a:srgbClr val="000000"/>
                </a:solidFill>
                <a:ea typeface="ＭＳ 明朝"/>
                <a:cs typeface="ＭＳ ゴシック"/>
              </a:rPr>
              <a:t>         </a:t>
            </a:r>
            <a:r>
              <a:rPr lang="en-US" altLang="ja-JP" sz="1400" b="1" dirty="0">
                <a:solidFill>
                  <a:srgbClr val="7F0055"/>
                </a:solidFill>
                <a:ea typeface="ＭＳ 明朝"/>
                <a:cs typeface="ＭＳ ゴシック"/>
              </a:rPr>
              <a:t>byte</a:t>
            </a:r>
            <a:r>
              <a:rPr lang="en-US" altLang="ja-JP" sz="1400" dirty="0">
                <a:solidFill>
                  <a:srgbClr val="000000"/>
                </a:solidFill>
                <a:ea typeface="ＭＳ 明朝"/>
                <a:cs typeface="ＭＳ ゴシック"/>
              </a:rPr>
              <a:t>[] </a:t>
            </a:r>
            <a:r>
              <a:rPr lang="en-US" altLang="ja-JP" sz="1400" b="1" dirty="0">
                <a:solidFill>
                  <a:srgbClr val="008000"/>
                </a:solidFill>
                <a:ea typeface="ＭＳ 明朝"/>
                <a:cs typeface="ＭＳ ゴシック"/>
              </a:rPr>
              <a:t>bytes</a:t>
            </a:r>
            <a:r>
              <a:rPr lang="en-US" altLang="ja-JP" sz="1400" dirty="0">
                <a:solidFill>
                  <a:srgbClr val="000000"/>
                </a:solidFill>
                <a:ea typeface="ＭＳ 明朝"/>
                <a:cs typeface="ＭＳ ゴシック"/>
              </a:rPr>
              <a:t> = {</a:t>
            </a:r>
            <a:r>
              <a:rPr lang="en-US" altLang="ja-JP" sz="1400" dirty="0">
                <a:solidFill>
                  <a:srgbClr val="FF0000"/>
                </a:solidFill>
                <a:ea typeface="ＭＳ 明朝"/>
                <a:cs typeface="ＭＳ ゴシック"/>
              </a:rPr>
              <a:t>b</a:t>
            </a:r>
            <a:r>
              <a:rPr lang="en-US" altLang="ja-JP" sz="1400" dirty="0">
                <a:solidFill>
                  <a:srgbClr val="000000"/>
                </a:solidFill>
                <a:ea typeface="ＭＳ 明朝"/>
                <a:cs typeface="ＭＳ ゴシック"/>
              </a:rPr>
              <a:t>};</a:t>
            </a:r>
            <a:endParaRPr lang="ja-JP" altLang="ja-JP" sz="1800" kern="100" dirty="0">
              <a:ea typeface="ＭＳ 明朝"/>
              <a:cs typeface="Times New Roman"/>
            </a:endParaRPr>
          </a:p>
          <a:p>
            <a:pPr marL="0" indent="0">
              <a:lnSpc>
                <a:spcPts val="1300"/>
              </a:lnSpc>
              <a:spcAft>
                <a:spcPts val="0"/>
              </a:spcAft>
              <a:buNone/>
            </a:pPr>
            <a:r>
              <a:rPr lang="en-US" altLang="ja-JP" sz="1400" dirty="0" smtClean="0">
                <a:solidFill>
                  <a:srgbClr val="000000"/>
                </a:solidFill>
                <a:ea typeface="ＭＳ 明朝"/>
                <a:cs typeface="ＭＳ ゴシック"/>
              </a:rPr>
              <a:t>         write(</a:t>
            </a:r>
            <a:r>
              <a:rPr lang="en-US" altLang="ja-JP" sz="1400" dirty="0" smtClean="0">
                <a:solidFill>
                  <a:srgbClr val="008000"/>
                </a:solidFill>
                <a:ea typeface="ＭＳ 明朝"/>
                <a:cs typeface="ＭＳ ゴシック"/>
              </a:rPr>
              <a:t>bytes</a:t>
            </a:r>
            <a:r>
              <a:rPr lang="en-US" altLang="ja-JP" sz="1400" dirty="0">
                <a:solidFill>
                  <a:srgbClr val="000000"/>
                </a:solidFill>
                <a:ea typeface="ＭＳ 明朝"/>
                <a:cs typeface="ＭＳ ゴシック"/>
              </a:rPr>
              <a:t>, 0, 1</a:t>
            </a:r>
            <a:r>
              <a:rPr lang="en-US" altLang="ja-JP" sz="1400" dirty="0" smtClean="0">
                <a:solidFill>
                  <a:srgbClr val="000000"/>
                </a:solidFill>
                <a:ea typeface="ＭＳ 明朝"/>
                <a:cs typeface="ＭＳ ゴシック"/>
              </a:rPr>
              <a:t>);</a:t>
            </a:r>
            <a:endParaRPr lang="en-US" altLang="ja-JP" sz="1800" kern="100" dirty="0" smtClean="0">
              <a:ea typeface="ＭＳ 明朝"/>
              <a:cs typeface="Times New Roman"/>
            </a:endParaRPr>
          </a:p>
          <a:p>
            <a:pPr marL="0" indent="0">
              <a:lnSpc>
                <a:spcPts val="1300"/>
              </a:lnSpc>
              <a:spcAft>
                <a:spcPts val="0"/>
              </a:spcAft>
              <a:buNone/>
            </a:pPr>
            <a:r>
              <a:rPr lang="en-US" altLang="ja-JP" sz="1800" kern="100" dirty="0">
                <a:solidFill>
                  <a:srgbClr val="000000"/>
                </a:solidFill>
                <a:ea typeface="ＭＳ 明朝"/>
                <a:cs typeface="Times New Roman"/>
              </a:rPr>
              <a:t> </a:t>
            </a:r>
            <a:r>
              <a:rPr lang="en-US" altLang="ja-JP" sz="1800" kern="100" dirty="0" smtClean="0">
                <a:solidFill>
                  <a:srgbClr val="000000"/>
                </a:solidFill>
                <a:ea typeface="ＭＳ 明朝"/>
                <a:cs typeface="Times New Roman"/>
              </a:rPr>
              <a:t>      </a:t>
            </a:r>
            <a:r>
              <a:rPr lang="en-US" altLang="ja-JP" sz="1400" dirty="0" smtClean="0">
                <a:solidFill>
                  <a:srgbClr val="000000"/>
                </a:solidFill>
                <a:ea typeface="ＭＳ 明朝"/>
                <a:cs typeface="ＭＳ ゴシック"/>
              </a:rPr>
              <a:t>} </a:t>
            </a:r>
            <a:r>
              <a:rPr lang="en-US" altLang="ja-JP" sz="1400" b="1" dirty="0">
                <a:solidFill>
                  <a:srgbClr val="7F0055"/>
                </a:solidFill>
                <a:ea typeface="ＭＳ 明朝"/>
                <a:cs typeface="ＭＳ ゴシック"/>
              </a:rPr>
              <a:t>catch</a:t>
            </a:r>
            <a:r>
              <a:rPr lang="en-US" altLang="ja-JP" sz="1400" dirty="0">
                <a:solidFill>
                  <a:srgbClr val="000000"/>
                </a:solidFill>
                <a:ea typeface="ＭＳ 明朝"/>
                <a:cs typeface="ＭＳ ゴシック"/>
              </a:rPr>
              <a:t> (</a:t>
            </a:r>
            <a:r>
              <a:rPr lang="en-US" altLang="ja-JP" sz="1400" dirty="0" err="1">
                <a:solidFill>
                  <a:srgbClr val="000000"/>
                </a:solidFill>
                <a:ea typeface="ＭＳ 明朝"/>
                <a:cs typeface="ＭＳ ゴシック"/>
              </a:rPr>
              <a:t>IOException</a:t>
            </a:r>
            <a:r>
              <a:rPr lang="en-US" altLang="ja-JP" sz="1400" dirty="0">
                <a:solidFill>
                  <a:srgbClr val="000000"/>
                </a:solidFill>
                <a:ea typeface="ＭＳ 明朝"/>
                <a:cs typeface="ＭＳ ゴシック"/>
              </a:rPr>
              <a:t> </a:t>
            </a:r>
            <a:r>
              <a:rPr lang="en-US" altLang="ja-JP" sz="1400" b="1" dirty="0">
                <a:solidFill>
                  <a:srgbClr val="008000"/>
                </a:solidFill>
                <a:ea typeface="ＭＳ 明朝"/>
                <a:cs typeface="ＭＳ ゴシック"/>
              </a:rPr>
              <a:t>e</a:t>
            </a:r>
            <a:r>
              <a:rPr lang="en-US" altLang="ja-JP" sz="1400" dirty="0">
                <a:solidFill>
                  <a:srgbClr val="000000"/>
                </a:solidFill>
                <a:ea typeface="ＭＳ 明朝"/>
                <a:cs typeface="ＭＳ ゴシック"/>
              </a:rPr>
              <a:t>) </a:t>
            </a:r>
            <a:r>
              <a:rPr lang="en-US" altLang="ja-JP" sz="1400" dirty="0" smtClean="0">
                <a:solidFill>
                  <a:srgbClr val="000000"/>
                </a:solidFill>
                <a:ea typeface="ＭＳ 明朝"/>
                <a:cs typeface="ＭＳ ゴシック"/>
              </a:rPr>
              <a:t>{</a:t>
            </a:r>
          </a:p>
          <a:p>
            <a:pPr marL="0" indent="0">
              <a:lnSpc>
                <a:spcPts val="1300"/>
              </a:lnSpc>
              <a:spcAft>
                <a:spcPts val="0"/>
              </a:spcAft>
              <a:buNone/>
            </a:pPr>
            <a:r>
              <a:rPr lang="en-US" altLang="ja-JP" sz="1400" kern="100" dirty="0" smtClean="0">
                <a:solidFill>
                  <a:srgbClr val="92D050"/>
                </a:solidFill>
                <a:ea typeface="ＭＳ 明朝"/>
                <a:cs typeface="Times New Roman"/>
              </a:rPr>
              <a:t>          // throw </a:t>
            </a:r>
            <a:r>
              <a:rPr lang="en-US" altLang="ja-JP" sz="1400" kern="100" dirty="0" err="1" smtClean="0">
                <a:solidFill>
                  <a:srgbClr val="92D050"/>
                </a:solidFill>
                <a:ea typeface="ＭＳ 明朝"/>
                <a:cs typeface="Times New Roman"/>
              </a:rPr>
              <a:t>exeption</a:t>
            </a:r>
            <a:endParaRPr lang="ja-JP" altLang="ja-JP" sz="1800" kern="100" dirty="0">
              <a:solidFill>
                <a:srgbClr val="92D050"/>
              </a:solidFill>
              <a:ea typeface="ＭＳ 明朝"/>
              <a:cs typeface="Times New Roman"/>
            </a:endParaRPr>
          </a:p>
          <a:p>
            <a:pPr marL="0" indent="0">
              <a:lnSpc>
                <a:spcPts val="1300"/>
              </a:lnSpc>
              <a:spcAft>
                <a:spcPts val="0"/>
              </a:spcAft>
              <a:buNone/>
            </a:pPr>
            <a:r>
              <a:rPr lang="en-US" altLang="ja-JP" sz="1400" dirty="0" smtClean="0">
                <a:solidFill>
                  <a:srgbClr val="000000"/>
                </a:solidFill>
                <a:ea typeface="ＭＳ 明朝"/>
                <a:cs typeface="ＭＳ ゴシック"/>
              </a:rPr>
              <a:t>          </a:t>
            </a:r>
            <a:r>
              <a:rPr lang="en-US" altLang="ja-JP" sz="1400" dirty="0" err="1" smtClean="0">
                <a:solidFill>
                  <a:srgbClr val="000000"/>
                </a:solidFill>
                <a:ea typeface="ＭＳ 明朝"/>
                <a:cs typeface="ＭＳ ゴシック"/>
              </a:rPr>
              <a:t>DLogger.error</a:t>
            </a:r>
            <a:r>
              <a:rPr lang="en-US" altLang="ja-JP" sz="1400" dirty="0" smtClean="0">
                <a:solidFill>
                  <a:srgbClr val="000000"/>
                </a:solidFill>
                <a:ea typeface="ＭＳ 明朝"/>
                <a:cs typeface="ＭＳ ゴシック"/>
              </a:rPr>
              <a:t>(</a:t>
            </a:r>
            <a:r>
              <a:rPr lang="en-US" altLang="ja-JP" sz="1400" dirty="0" err="1" smtClean="0">
                <a:solidFill>
                  <a:srgbClr val="008000"/>
                </a:solidFill>
                <a:ea typeface="ＭＳ 明朝"/>
                <a:cs typeface="ＭＳ ゴシック"/>
              </a:rPr>
              <a:t>e</a:t>
            </a:r>
            <a:r>
              <a:rPr lang="en-US" altLang="ja-JP" sz="1400" dirty="0" err="1" smtClean="0">
                <a:solidFill>
                  <a:srgbClr val="000000"/>
                </a:solidFill>
                <a:ea typeface="ＭＳ 明朝"/>
                <a:cs typeface="ＭＳ ゴシック"/>
              </a:rPr>
              <a:t>.getMessage</a:t>
            </a:r>
            <a:r>
              <a:rPr lang="en-US" altLang="ja-JP" sz="1400" dirty="0">
                <a:solidFill>
                  <a:srgbClr val="000000"/>
                </a:solidFill>
                <a:ea typeface="ＭＳ 明朝"/>
                <a:cs typeface="ＭＳ ゴシック"/>
              </a:rPr>
              <a:t>() + </a:t>
            </a:r>
            <a:r>
              <a:rPr lang="en-US" altLang="ja-JP" sz="1400" dirty="0">
                <a:solidFill>
                  <a:srgbClr val="2A00FF"/>
                </a:solidFill>
                <a:ea typeface="ＭＳ 明朝"/>
                <a:cs typeface="ＭＳ ゴシック"/>
              </a:rPr>
              <a:t>" - "</a:t>
            </a:r>
            <a:r>
              <a:rPr lang="en-US" altLang="ja-JP" sz="1400" dirty="0">
                <a:solidFill>
                  <a:srgbClr val="000000"/>
                </a:solidFill>
                <a:ea typeface="ＭＳ 明朝"/>
                <a:cs typeface="ＭＳ ゴシック"/>
              </a:rPr>
              <a:t> + </a:t>
            </a:r>
            <a:r>
              <a:rPr lang="en-US" altLang="ja-JP" sz="1400" dirty="0" err="1">
                <a:solidFill>
                  <a:srgbClr val="000000"/>
                </a:solidFill>
                <a:ea typeface="ＭＳ 明朝"/>
                <a:cs typeface="ＭＳ ゴシック"/>
              </a:rPr>
              <a:t>OdbThread.getCurrentThreadName</a:t>
            </a:r>
            <a:r>
              <a:rPr lang="en-US" altLang="ja-JP" sz="1400" dirty="0">
                <a:solidFill>
                  <a:srgbClr val="000000"/>
                </a:solidFill>
                <a:ea typeface="ＭＳ 明朝"/>
                <a:cs typeface="ＭＳ ゴシック"/>
              </a:rPr>
              <a:t>());</a:t>
            </a:r>
            <a:endParaRPr lang="ja-JP" altLang="ja-JP" sz="1800" kern="100" dirty="0">
              <a:ea typeface="ＭＳ 明朝"/>
              <a:cs typeface="Times New Roman"/>
            </a:endParaRPr>
          </a:p>
          <a:p>
            <a:pPr marL="0" indent="0">
              <a:lnSpc>
                <a:spcPts val="1300"/>
              </a:lnSpc>
              <a:spcAft>
                <a:spcPts val="0"/>
              </a:spcAft>
              <a:buNone/>
            </a:pPr>
            <a:r>
              <a:rPr lang="en-US" altLang="ja-JP" sz="1400" dirty="0" smtClean="0">
                <a:solidFill>
                  <a:srgbClr val="000000"/>
                </a:solidFill>
                <a:ea typeface="ＭＳ 明朝"/>
                <a:cs typeface="ＭＳ ゴシック"/>
              </a:rPr>
              <a:t>          </a:t>
            </a:r>
            <a:r>
              <a:rPr lang="en-US" altLang="ja-JP" sz="1400" b="1" dirty="0">
                <a:solidFill>
                  <a:srgbClr val="7F0055"/>
                </a:solidFill>
                <a:ea typeface="ＭＳ 明朝"/>
                <a:cs typeface="ＭＳ ゴシック"/>
              </a:rPr>
              <a:t>throw</a:t>
            </a:r>
            <a:r>
              <a:rPr lang="en-US" altLang="ja-JP" sz="1400" dirty="0">
                <a:solidFill>
                  <a:srgbClr val="000000"/>
                </a:solidFill>
                <a:ea typeface="ＭＳ 明朝"/>
                <a:cs typeface="ＭＳ ゴシック"/>
              </a:rPr>
              <a:t> </a:t>
            </a:r>
            <a:r>
              <a:rPr lang="en-US" altLang="ja-JP" sz="1400" dirty="0">
                <a:solidFill>
                  <a:srgbClr val="008000"/>
                </a:solidFill>
                <a:ea typeface="ＭＳ 明朝"/>
                <a:cs typeface="ＭＳ ゴシック"/>
              </a:rPr>
              <a:t>e</a:t>
            </a:r>
            <a:r>
              <a:rPr lang="en-US" altLang="ja-JP" sz="1400" dirty="0" smtClean="0">
                <a:solidFill>
                  <a:srgbClr val="000000"/>
                </a:solidFill>
                <a:ea typeface="ＭＳ 明朝"/>
                <a:cs typeface="ＭＳ ゴシック"/>
              </a:rPr>
              <a:t>;</a:t>
            </a:r>
            <a:endParaRPr lang="en-US" altLang="ja-JP" sz="1800" kern="100" dirty="0" smtClean="0">
              <a:ea typeface="ＭＳ 明朝"/>
              <a:cs typeface="Times New Roman"/>
            </a:endParaRPr>
          </a:p>
          <a:p>
            <a:pPr marL="0" indent="0">
              <a:lnSpc>
                <a:spcPts val="1300"/>
              </a:lnSpc>
              <a:spcAft>
                <a:spcPts val="0"/>
              </a:spcAft>
              <a:buNone/>
            </a:pPr>
            <a:r>
              <a:rPr lang="en-US" altLang="ja-JP" sz="1800" kern="100" dirty="0">
                <a:solidFill>
                  <a:srgbClr val="000000"/>
                </a:solidFill>
                <a:ea typeface="ＭＳ 明朝"/>
                <a:cs typeface="Times New Roman"/>
              </a:rPr>
              <a:t> </a:t>
            </a:r>
            <a:r>
              <a:rPr lang="en-US" altLang="ja-JP" sz="1800" kern="100" dirty="0" smtClean="0">
                <a:solidFill>
                  <a:srgbClr val="000000"/>
                </a:solidFill>
                <a:ea typeface="ＭＳ 明朝"/>
                <a:cs typeface="Times New Roman"/>
              </a:rPr>
              <a:t>     </a:t>
            </a:r>
            <a:r>
              <a:rPr lang="en-US" altLang="ja-JP" sz="1400" dirty="0" smtClean="0">
                <a:solidFill>
                  <a:srgbClr val="000000"/>
                </a:solidFill>
                <a:ea typeface="ＭＳ 明朝"/>
                <a:cs typeface="ＭＳ ゴシック"/>
              </a:rPr>
              <a:t>}</a:t>
            </a:r>
            <a:endParaRPr lang="en-US" altLang="ja-JP" sz="1800" kern="100" dirty="0" smtClean="0">
              <a:ea typeface="ＭＳ 明朝"/>
              <a:cs typeface="Times New Roman"/>
            </a:endParaRPr>
          </a:p>
          <a:p>
            <a:pPr marL="0" indent="0">
              <a:lnSpc>
                <a:spcPts val="1300"/>
              </a:lnSpc>
              <a:spcAft>
                <a:spcPts val="0"/>
              </a:spcAft>
              <a:buNone/>
            </a:pPr>
            <a:r>
              <a:rPr lang="en-US" altLang="ja-JP" sz="1800" kern="100" dirty="0">
                <a:solidFill>
                  <a:srgbClr val="000000"/>
                </a:solidFill>
                <a:ea typeface="ＭＳ 明朝"/>
                <a:cs typeface="Times New Roman"/>
              </a:rPr>
              <a:t> </a:t>
            </a:r>
            <a:r>
              <a:rPr lang="en-US" altLang="ja-JP" sz="1800" kern="100" dirty="0" smtClean="0">
                <a:solidFill>
                  <a:srgbClr val="000000"/>
                </a:solidFill>
                <a:ea typeface="ＭＳ 明朝"/>
                <a:cs typeface="Times New Roman"/>
              </a:rPr>
              <a:t>  </a:t>
            </a:r>
            <a:r>
              <a:rPr lang="en-US" altLang="ja-JP" sz="1400" dirty="0" smtClean="0">
                <a:solidFill>
                  <a:srgbClr val="000000"/>
                </a:solidFill>
                <a:ea typeface="ＭＳ 明朝"/>
                <a:cs typeface="ＭＳ ゴシック"/>
              </a:rPr>
              <a:t>}</a:t>
            </a:r>
            <a:endParaRPr lang="en-US" altLang="ja-JP" sz="1800" kern="100" dirty="0" smtClean="0">
              <a:ea typeface="ＭＳ 明朝"/>
              <a:cs typeface="Times New Roman"/>
            </a:endParaRPr>
          </a:p>
          <a:p>
            <a:pPr marL="0" indent="0">
              <a:lnSpc>
                <a:spcPts val="1300"/>
              </a:lnSpc>
              <a:spcAft>
                <a:spcPts val="0"/>
              </a:spcAft>
              <a:buNone/>
            </a:pPr>
            <a:r>
              <a:rPr lang="en-US" altLang="ja-JP" sz="1800" kern="100" dirty="0" smtClean="0">
                <a:solidFill>
                  <a:srgbClr val="3F5FBF"/>
                </a:solidFill>
                <a:ea typeface="ＭＳ 明朝"/>
                <a:cs typeface="Times New Roman"/>
              </a:rPr>
              <a:t> </a:t>
            </a:r>
            <a:endParaRPr lang="en-US" altLang="ja-JP" sz="1800" kern="100" dirty="0">
              <a:solidFill>
                <a:srgbClr val="3F5FBF"/>
              </a:solidFill>
              <a:ea typeface="ＭＳ 明朝"/>
              <a:cs typeface="Times New Roman"/>
            </a:endParaRPr>
          </a:p>
          <a:p>
            <a:pPr marL="0" indent="0">
              <a:lnSpc>
                <a:spcPts val="1300"/>
              </a:lnSpc>
              <a:spcAft>
                <a:spcPts val="0"/>
              </a:spcAft>
              <a:buNone/>
            </a:pPr>
            <a:r>
              <a:rPr lang="en-US" altLang="ja-JP" sz="1400" dirty="0" smtClean="0">
                <a:solidFill>
                  <a:srgbClr val="3F5FBF"/>
                </a:solidFill>
                <a:ea typeface="ＭＳ ゴシック"/>
              </a:rPr>
              <a:t>   /** this method is …</a:t>
            </a:r>
            <a:r>
              <a:rPr lang="ja-JP" altLang="en-US" sz="1400" dirty="0" smtClean="0">
                <a:solidFill>
                  <a:srgbClr val="3F5FBF"/>
                </a:solidFill>
                <a:ea typeface="ＭＳ ゴシック"/>
              </a:rPr>
              <a:t>  *</a:t>
            </a:r>
            <a:r>
              <a:rPr lang="en-US" altLang="ja-JP" sz="1400" dirty="0" smtClean="0">
                <a:solidFill>
                  <a:srgbClr val="3F5FBF"/>
                </a:solidFill>
                <a:ea typeface="ＭＳ ゴシック"/>
              </a:rPr>
              <a:t>/</a:t>
            </a:r>
          </a:p>
          <a:p>
            <a:pPr marL="0" indent="0">
              <a:lnSpc>
                <a:spcPts val="1300"/>
              </a:lnSpc>
              <a:spcAft>
                <a:spcPts val="0"/>
              </a:spcAft>
              <a:buNone/>
            </a:pPr>
            <a:r>
              <a:rPr lang="en-US" altLang="ja-JP" sz="1400" b="1" dirty="0" smtClean="0">
                <a:solidFill>
                  <a:srgbClr val="7F0055"/>
                </a:solidFill>
                <a:ea typeface="ＭＳ ゴシック"/>
              </a:rPr>
              <a:t>   public</a:t>
            </a:r>
            <a:r>
              <a:rPr lang="en-US" altLang="ja-JP" sz="1400" b="1" dirty="0" smtClean="0">
                <a:solidFill>
                  <a:srgbClr val="000000"/>
                </a:solidFill>
                <a:ea typeface="ＭＳ ゴシック"/>
              </a:rPr>
              <a:t> </a:t>
            </a:r>
            <a:r>
              <a:rPr lang="en-US" altLang="ja-JP" sz="1400" dirty="0">
                <a:solidFill>
                  <a:srgbClr val="7F0055"/>
                </a:solidFill>
                <a:ea typeface="ＭＳ ゴシック"/>
              </a:rPr>
              <a:t>long</a:t>
            </a:r>
            <a:r>
              <a:rPr lang="en-US" altLang="ja-JP" sz="1400" dirty="0">
                <a:solidFill>
                  <a:srgbClr val="000000"/>
                </a:solidFill>
                <a:ea typeface="ＭＳ ゴシック"/>
              </a:rPr>
              <a:t> read(</a:t>
            </a:r>
            <a:r>
              <a:rPr lang="en-US" altLang="ja-JP" sz="1400" b="1" dirty="0">
                <a:solidFill>
                  <a:srgbClr val="7F0055"/>
                </a:solidFill>
                <a:ea typeface="ＭＳ ゴシック"/>
              </a:rPr>
              <a:t>byte</a:t>
            </a:r>
            <a:r>
              <a:rPr lang="en-US" altLang="ja-JP" sz="1400" dirty="0">
                <a:solidFill>
                  <a:srgbClr val="000000"/>
                </a:solidFill>
                <a:ea typeface="ＭＳ ゴシック"/>
              </a:rPr>
              <a:t>[] </a:t>
            </a:r>
            <a:r>
              <a:rPr lang="en-US" altLang="ja-JP" sz="1400" dirty="0" err="1">
                <a:solidFill>
                  <a:srgbClr val="FF0000"/>
                </a:solidFill>
                <a:ea typeface="ＭＳ ゴシック"/>
              </a:rPr>
              <a:t>bytes</a:t>
            </a:r>
            <a:r>
              <a:rPr lang="en-US" altLang="ja-JP" sz="1400" dirty="0" err="1">
                <a:solidFill>
                  <a:srgbClr val="000000"/>
                </a:solidFill>
                <a:ea typeface="ＭＳ ゴシック"/>
              </a:rPr>
              <a:t>,</a:t>
            </a:r>
            <a:r>
              <a:rPr lang="en-US" altLang="ja-JP" sz="1400" dirty="0" err="1">
                <a:solidFill>
                  <a:srgbClr val="7F0055"/>
                </a:solidFill>
                <a:ea typeface="ＭＳ ゴシック"/>
              </a:rPr>
              <a:t>int</a:t>
            </a:r>
            <a:r>
              <a:rPr lang="en-US" altLang="ja-JP" sz="1400" dirty="0">
                <a:solidFill>
                  <a:srgbClr val="000000"/>
                </a:solidFill>
                <a:ea typeface="ＭＳ ゴシック"/>
              </a:rPr>
              <a:t> </a:t>
            </a:r>
            <a:r>
              <a:rPr lang="en-US" altLang="ja-JP" sz="1400" dirty="0" err="1">
                <a:solidFill>
                  <a:srgbClr val="FF0000"/>
                </a:solidFill>
                <a:ea typeface="ＭＳ ゴシック"/>
              </a:rPr>
              <a:t>offfset</a:t>
            </a:r>
            <a:r>
              <a:rPr lang="en-US" altLang="ja-JP" sz="1400" dirty="0">
                <a:solidFill>
                  <a:srgbClr val="000000"/>
                </a:solidFill>
                <a:ea typeface="ＭＳ ゴシック"/>
              </a:rPr>
              <a:t>, </a:t>
            </a:r>
            <a:r>
              <a:rPr lang="en-US" altLang="ja-JP" sz="1400" dirty="0" err="1">
                <a:solidFill>
                  <a:srgbClr val="7F0055"/>
                </a:solidFill>
                <a:ea typeface="ＭＳ ゴシック"/>
              </a:rPr>
              <a:t>int</a:t>
            </a:r>
            <a:r>
              <a:rPr lang="en-US" altLang="ja-JP" sz="1400" dirty="0">
                <a:solidFill>
                  <a:srgbClr val="000000"/>
                </a:solidFill>
                <a:ea typeface="ＭＳ ゴシック"/>
              </a:rPr>
              <a:t> </a:t>
            </a:r>
            <a:r>
              <a:rPr lang="en-US" altLang="ja-JP" sz="1400" dirty="0">
                <a:solidFill>
                  <a:srgbClr val="FF0000"/>
                </a:solidFill>
                <a:ea typeface="ＭＳ ゴシック"/>
              </a:rPr>
              <a:t>size</a:t>
            </a:r>
            <a:r>
              <a:rPr lang="en-US" altLang="ja-JP" sz="1400" dirty="0">
                <a:solidFill>
                  <a:srgbClr val="000000"/>
                </a:solidFill>
                <a:ea typeface="ＭＳ ゴシック"/>
              </a:rPr>
              <a:t>) </a:t>
            </a:r>
            <a:r>
              <a:rPr lang="en-US" altLang="ja-JP" sz="1400" b="1" dirty="0">
                <a:solidFill>
                  <a:srgbClr val="7F0055"/>
                </a:solidFill>
                <a:ea typeface="ＭＳ ゴシック"/>
              </a:rPr>
              <a:t>throws</a:t>
            </a:r>
            <a:r>
              <a:rPr lang="en-US" altLang="ja-JP" sz="1400" dirty="0">
                <a:solidFill>
                  <a:srgbClr val="000000"/>
                </a:solidFill>
                <a:ea typeface="ＭＳ ゴシック"/>
              </a:rPr>
              <a:t> </a:t>
            </a:r>
            <a:r>
              <a:rPr lang="en-US" altLang="ja-JP" sz="1400" dirty="0" err="1">
                <a:solidFill>
                  <a:srgbClr val="000000"/>
                </a:solidFill>
                <a:ea typeface="ＭＳ ゴシック"/>
              </a:rPr>
              <a:t>IOException</a:t>
            </a:r>
            <a:r>
              <a:rPr lang="en-US" altLang="ja-JP" sz="1400" dirty="0">
                <a:solidFill>
                  <a:srgbClr val="000000"/>
                </a:solidFill>
                <a:ea typeface="ＭＳ ゴシック"/>
              </a:rPr>
              <a:t> </a:t>
            </a:r>
            <a:r>
              <a:rPr lang="en-US" altLang="ja-JP" sz="1400" dirty="0" smtClean="0">
                <a:solidFill>
                  <a:srgbClr val="000000"/>
                </a:solidFill>
                <a:ea typeface="ＭＳ ゴシック"/>
              </a:rPr>
              <a:t>{</a:t>
            </a:r>
          </a:p>
          <a:p>
            <a:pPr marL="0" indent="0">
              <a:lnSpc>
                <a:spcPts val="1300"/>
              </a:lnSpc>
              <a:spcAft>
                <a:spcPts val="0"/>
              </a:spcAft>
              <a:buNone/>
            </a:pPr>
            <a:r>
              <a:rPr lang="en-US" altLang="ja-JP" sz="1400" dirty="0" smtClean="0">
                <a:solidFill>
                  <a:srgbClr val="000000"/>
                </a:solidFill>
                <a:ea typeface="ＭＳ ゴシック"/>
              </a:rPr>
              <a:t>     </a:t>
            </a:r>
            <a:r>
              <a:rPr lang="en-US" altLang="ja-JP" sz="1400" b="1" dirty="0" err="1" smtClean="0">
                <a:solidFill>
                  <a:srgbClr val="7F0055"/>
                </a:solidFill>
                <a:ea typeface="ＭＳ ゴシック"/>
              </a:rPr>
              <a:t>int</a:t>
            </a:r>
            <a:r>
              <a:rPr lang="en-US" altLang="ja-JP" sz="1400" dirty="0" smtClean="0">
                <a:solidFill>
                  <a:srgbClr val="000000"/>
                </a:solidFill>
                <a:ea typeface="ＭＳ ゴシック"/>
              </a:rPr>
              <a:t> </a:t>
            </a:r>
            <a:r>
              <a:rPr lang="en-US" altLang="ja-JP" sz="1400" dirty="0" err="1">
                <a:solidFill>
                  <a:srgbClr val="008000"/>
                </a:solidFill>
                <a:ea typeface="ＭＳ ゴシック"/>
              </a:rPr>
              <a:t>totalread</a:t>
            </a:r>
            <a:r>
              <a:rPr lang="en-US" altLang="ja-JP" sz="1400" dirty="0">
                <a:solidFill>
                  <a:srgbClr val="000000"/>
                </a:solidFill>
                <a:ea typeface="ＭＳ ゴシック"/>
              </a:rPr>
              <a:t> = 0;</a:t>
            </a:r>
          </a:p>
          <a:p>
            <a:pPr marL="0" indent="0">
              <a:buNone/>
            </a:pPr>
            <a:r>
              <a:rPr lang="ja-JP" altLang="en-US" sz="1400" b="1" dirty="0" smtClean="0">
                <a:solidFill>
                  <a:srgbClr val="7F0055"/>
                </a:solidFill>
                <a:ea typeface="ＭＳ ゴシック"/>
              </a:rPr>
              <a:t>　　 </a:t>
            </a:r>
            <a:r>
              <a:rPr lang="en-US" altLang="ja-JP" sz="1400" b="1" dirty="0" smtClean="0">
                <a:solidFill>
                  <a:srgbClr val="7F0055"/>
                </a:solidFill>
                <a:ea typeface="ＭＳ ゴシック"/>
              </a:rPr>
              <a:t>…</a:t>
            </a:r>
          </a:p>
        </p:txBody>
      </p:sp>
      <p:sp>
        <p:nvSpPr>
          <p:cNvPr id="5" name="スライド番号プレースホルダー 4"/>
          <p:cNvSpPr>
            <a:spLocks noGrp="1"/>
          </p:cNvSpPr>
          <p:nvPr>
            <p:ph type="sldNum" sz="quarter" idx="12"/>
          </p:nvPr>
        </p:nvSpPr>
        <p:spPr>
          <a:xfrm>
            <a:off x="6563104" y="6319257"/>
            <a:ext cx="2133600" cy="365125"/>
          </a:xfrm>
        </p:spPr>
        <p:txBody>
          <a:bodyPr/>
          <a:lstStyle/>
          <a:p>
            <a:fld id="{D8657F4F-EEBE-40D0-AA0E-86B01611ED6E}" type="slidenum">
              <a:rPr kumimoji="1" lang="ja-JP" altLang="en-US" smtClean="0"/>
              <a:t>16</a:t>
            </a:fld>
            <a:endParaRPr kumimoji="1" lang="ja-JP" altLang="en-US"/>
          </a:p>
        </p:txBody>
      </p:sp>
      <p:sp>
        <p:nvSpPr>
          <p:cNvPr id="21" name="線吹き出し 1 (枠付き) 20"/>
          <p:cNvSpPr/>
          <p:nvPr/>
        </p:nvSpPr>
        <p:spPr>
          <a:xfrm>
            <a:off x="4694101" y="2649600"/>
            <a:ext cx="3377264" cy="576064"/>
          </a:xfrm>
          <a:prstGeom prst="borderCallout1">
            <a:avLst>
              <a:gd name="adj1" fmla="val 2873"/>
              <a:gd name="adj2" fmla="val 6699"/>
              <a:gd name="adj3" fmla="val -68461"/>
              <a:gd name="adj4" fmla="val -74966"/>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dirty="0" smtClean="0"/>
              <a:t>対象メソッド</a:t>
            </a:r>
            <a:r>
              <a:rPr lang="ja-JP" altLang="en-US" dirty="0" smtClean="0"/>
              <a:t>内でアクセスされていないフィールドの定義を</a:t>
            </a:r>
            <a:r>
              <a:rPr kumimoji="1" lang="ja-JP" altLang="en-US" dirty="0" smtClean="0"/>
              <a:t>削除</a:t>
            </a:r>
            <a:endParaRPr kumimoji="1" lang="ja-JP" altLang="en-US" dirty="0"/>
          </a:p>
        </p:txBody>
      </p:sp>
      <p:sp>
        <p:nvSpPr>
          <p:cNvPr id="23" name="正方形/長方形 22"/>
          <p:cNvSpPr/>
          <p:nvPr/>
        </p:nvSpPr>
        <p:spPr>
          <a:xfrm>
            <a:off x="467544" y="4941168"/>
            <a:ext cx="5976664" cy="1141587"/>
          </a:xfrm>
          <a:prstGeom prst="rect">
            <a:avLst/>
          </a:prstGeom>
          <a:solidFill>
            <a:schemeClr val="accent1">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 name="線吹き出し 1 (枠付き) 19"/>
          <p:cNvSpPr/>
          <p:nvPr/>
        </p:nvSpPr>
        <p:spPr>
          <a:xfrm>
            <a:off x="6048489" y="4509120"/>
            <a:ext cx="1512168" cy="576064"/>
          </a:xfrm>
          <a:prstGeom prst="borderCallout1">
            <a:avLst>
              <a:gd name="adj1" fmla="val 2873"/>
              <a:gd name="adj2" fmla="val 6699"/>
              <a:gd name="adj3" fmla="val 69624"/>
              <a:gd name="adj4" fmla="val -86480"/>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dirty="0" smtClean="0"/>
              <a:t>対象以外のメソッドを削除</a:t>
            </a:r>
            <a:endParaRPr kumimoji="1" lang="ja-JP" altLang="en-US" dirty="0"/>
          </a:p>
        </p:txBody>
      </p:sp>
      <p:sp>
        <p:nvSpPr>
          <p:cNvPr id="24" name="正方形/長方形 23"/>
          <p:cNvSpPr/>
          <p:nvPr/>
        </p:nvSpPr>
        <p:spPr>
          <a:xfrm>
            <a:off x="467544" y="2060848"/>
            <a:ext cx="2188497" cy="233536"/>
          </a:xfrm>
          <a:prstGeom prst="rect">
            <a:avLst/>
          </a:prstGeom>
          <a:solidFill>
            <a:schemeClr val="accent1">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正方形/長方形 28"/>
          <p:cNvSpPr/>
          <p:nvPr/>
        </p:nvSpPr>
        <p:spPr>
          <a:xfrm>
            <a:off x="467544" y="2600825"/>
            <a:ext cx="2867437" cy="233536"/>
          </a:xfrm>
          <a:prstGeom prst="rect">
            <a:avLst/>
          </a:prstGeom>
          <a:solidFill>
            <a:schemeClr val="accent1">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 name="線吹き出し 1 (枠付き) 26"/>
          <p:cNvSpPr/>
          <p:nvPr/>
        </p:nvSpPr>
        <p:spPr>
          <a:xfrm>
            <a:off x="3312185" y="2959677"/>
            <a:ext cx="2736304" cy="432048"/>
          </a:xfrm>
          <a:prstGeom prst="borderCallout1">
            <a:avLst>
              <a:gd name="adj1" fmla="val 2873"/>
              <a:gd name="adj2" fmla="val 6699"/>
              <a:gd name="adj3" fmla="val 10415"/>
              <a:gd name="adj4" fmla="val -52589"/>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dirty="0" smtClean="0"/>
              <a:t>対象のメソッド名を削除</a:t>
            </a:r>
            <a:endParaRPr kumimoji="1" lang="ja-JP" altLang="en-US" dirty="0"/>
          </a:p>
        </p:txBody>
      </p:sp>
      <p:sp>
        <p:nvSpPr>
          <p:cNvPr id="4" name="正方形/長方形 3"/>
          <p:cNvSpPr/>
          <p:nvPr/>
        </p:nvSpPr>
        <p:spPr>
          <a:xfrm>
            <a:off x="1475656" y="2833968"/>
            <a:ext cx="454116" cy="23499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30" name="線吹き出し 1 (枠付き) 29"/>
          <p:cNvSpPr/>
          <p:nvPr/>
        </p:nvSpPr>
        <p:spPr>
          <a:xfrm>
            <a:off x="4716016" y="2603606"/>
            <a:ext cx="3024336" cy="518794"/>
          </a:xfrm>
          <a:prstGeom prst="borderCallout1">
            <a:avLst>
              <a:gd name="adj1" fmla="val 2873"/>
              <a:gd name="adj2" fmla="val 6699"/>
              <a:gd name="adj3" fmla="val 10415"/>
              <a:gd name="adj4" fmla="val -52589"/>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ja-JP" altLang="en-US" dirty="0" smtClean="0"/>
              <a:t>メソッド内外のコメントを削除</a:t>
            </a:r>
            <a:endParaRPr kumimoji="1" lang="ja-JP" altLang="en-US" dirty="0"/>
          </a:p>
        </p:txBody>
      </p:sp>
      <p:sp>
        <p:nvSpPr>
          <p:cNvPr id="17" name="正方形/長方形 16"/>
          <p:cNvSpPr/>
          <p:nvPr/>
        </p:nvSpPr>
        <p:spPr>
          <a:xfrm>
            <a:off x="930143" y="3929248"/>
            <a:ext cx="2057681" cy="219832"/>
          </a:xfrm>
          <a:prstGeom prst="rect">
            <a:avLst/>
          </a:prstGeom>
          <a:solidFill>
            <a:schemeClr val="accent1">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9" name="直線コネクタ 8"/>
          <p:cNvCxnSpPr/>
          <p:nvPr/>
        </p:nvCxnSpPr>
        <p:spPr>
          <a:xfrm flipH="1">
            <a:off x="2987824" y="3081986"/>
            <a:ext cx="1646272" cy="781812"/>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1" name="Document"/>
          <p:cNvSpPr txBox="1">
            <a:spLocks noEditPoints="1" noChangeArrowheads="1"/>
          </p:cNvSpPr>
          <p:nvPr/>
        </p:nvSpPr>
        <p:spPr bwMode="auto">
          <a:xfrm>
            <a:off x="323528" y="1567333"/>
            <a:ext cx="8229600" cy="4525963"/>
          </a:xfrm>
          <a:prstGeom prst="foldedCorner">
            <a:avLst/>
          </a:prstGeom>
          <a:solidFill>
            <a:schemeClr val="accent5">
              <a:tint val="50000"/>
              <a:satMod val="300000"/>
            </a:schemeClr>
          </a:solidFill>
          <a:ln w="9525" cap="flat" cmpd="sng" algn="ctr">
            <a:solidFill>
              <a:schemeClr val="accent5">
                <a:shade val="95000"/>
                <a:satMod val="105000"/>
              </a:schemeClr>
            </a:solidFill>
            <a:prstDash val="solid"/>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0" indent="0">
              <a:lnSpc>
                <a:spcPts val="1300"/>
              </a:lnSpc>
              <a:spcAft>
                <a:spcPts val="0"/>
              </a:spcAft>
              <a:buNone/>
            </a:pPr>
            <a:r>
              <a:rPr lang="en-US" altLang="ja-JP" sz="1600" b="1" dirty="0">
                <a:solidFill>
                  <a:srgbClr val="7F0055"/>
                </a:solidFill>
                <a:ea typeface="ＭＳ 明朝"/>
                <a:cs typeface="ＭＳ ゴシック"/>
              </a:rPr>
              <a:t>public</a:t>
            </a:r>
            <a:r>
              <a:rPr lang="en-US" altLang="ja-JP" sz="1600" dirty="0">
                <a:solidFill>
                  <a:srgbClr val="000000"/>
                </a:solidFill>
                <a:ea typeface="ＭＳ 明朝"/>
                <a:cs typeface="ＭＳ ゴシック"/>
              </a:rPr>
              <a:t> </a:t>
            </a:r>
            <a:r>
              <a:rPr lang="en-US" altLang="ja-JP" sz="1600" b="1" dirty="0">
                <a:solidFill>
                  <a:srgbClr val="7F0055"/>
                </a:solidFill>
                <a:ea typeface="ＭＳ 明朝"/>
                <a:cs typeface="ＭＳ ゴシック"/>
              </a:rPr>
              <a:t>class</a:t>
            </a:r>
            <a:r>
              <a:rPr lang="en-US" altLang="ja-JP" sz="1600" dirty="0">
                <a:solidFill>
                  <a:srgbClr val="000000"/>
                </a:solidFill>
                <a:ea typeface="ＭＳ 明朝"/>
                <a:cs typeface="ＭＳ ゴシック"/>
              </a:rPr>
              <a:t> AesMd5Cypher </a:t>
            </a:r>
            <a:r>
              <a:rPr lang="en-US" altLang="ja-JP" sz="1600" b="1" dirty="0">
                <a:solidFill>
                  <a:srgbClr val="7F0055"/>
                </a:solidFill>
                <a:ea typeface="ＭＳ 明朝"/>
                <a:cs typeface="ＭＳ ゴシック"/>
              </a:rPr>
              <a:t>implements</a:t>
            </a:r>
            <a:r>
              <a:rPr lang="en-US" altLang="ja-JP" sz="1600" dirty="0">
                <a:solidFill>
                  <a:srgbClr val="000000"/>
                </a:solidFill>
                <a:ea typeface="ＭＳ 明朝"/>
                <a:cs typeface="ＭＳ ゴシック"/>
              </a:rPr>
              <a:t> IO {</a:t>
            </a:r>
            <a:endParaRPr lang="ja-JP" altLang="ja-JP" sz="2000" kern="100" dirty="0">
              <a:ea typeface="ＭＳ 明朝"/>
              <a:cs typeface="Times New Roman"/>
            </a:endParaRPr>
          </a:p>
          <a:p>
            <a:pPr marL="0" indent="0">
              <a:buNone/>
            </a:pPr>
            <a:endParaRPr lang="en-US" altLang="ja-JP" sz="1600" b="1" dirty="0">
              <a:solidFill>
                <a:srgbClr val="7F0055"/>
              </a:solidFill>
              <a:highlight>
                <a:srgbClr val="E8F2FE"/>
              </a:highlight>
              <a:ea typeface="ＭＳ ゴシック"/>
            </a:endParaRPr>
          </a:p>
          <a:p>
            <a:pPr marL="0" indent="0">
              <a:buNone/>
            </a:pPr>
            <a:r>
              <a:rPr lang="en-US" altLang="ja-JP" sz="1600" b="1" dirty="0" smtClean="0">
                <a:solidFill>
                  <a:schemeClr val="accent1">
                    <a:lumMod val="50000"/>
                  </a:schemeClr>
                </a:solidFill>
                <a:ea typeface="ＭＳ 明朝"/>
                <a:cs typeface="Consolas" pitchFamily="49" charset="0"/>
              </a:rPr>
              <a:t>  </a:t>
            </a:r>
            <a:r>
              <a:rPr lang="en-US" altLang="ja-JP" sz="1600" b="1" dirty="0">
                <a:solidFill>
                  <a:srgbClr val="7F0055"/>
                </a:solidFill>
                <a:ea typeface="ＭＳ 明朝"/>
                <a:cs typeface="ＭＳ ゴシック"/>
              </a:rPr>
              <a:t>public</a:t>
            </a:r>
            <a:r>
              <a:rPr lang="en-US" altLang="ja-JP" sz="1600" dirty="0">
                <a:solidFill>
                  <a:srgbClr val="000000"/>
                </a:solidFill>
                <a:ea typeface="ＭＳ 明朝"/>
                <a:cs typeface="ＭＳ ゴシック"/>
              </a:rPr>
              <a:t> </a:t>
            </a:r>
            <a:r>
              <a:rPr lang="en-US" altLang="ja-JP" sz="1600" b="1" dirty="0">
                <a:solidFill>
                  <a:srgbClr val="7F0055"/>
                </a:solidFill>
                <a:ea typeface="ＭＳ 明朝"/>
                <a:cs typeface="ＭＳ ゴシック"/>
              </a:rPr>
              <a:t>void</a:t>
            </a:r>
            <a:r>
              <a:rPr lang="en-US" altLang="ja-JP" sz="1600" dirty="0">
                <a:solidFill>
                  <a:srgbClr val="000000"/>
                </a:solidFill>
                <a:ea typeface="ＭＳ 明朝"/>
                <a:cs typeface="ＭＳ ゴシック"/>
              </a:rPr>
              <a:t> write (</a:t>
            </a:r>
            <a:r>
              <a:rPr lang="en-US" altLang="ja-JP" sz="1600" b="1" dirty="0">
                <a:solidFill>
                  <a:srgbClr val="7F0055"/>
                </a:solidFill>
                <a:ea typeface="ＭＳ 明朝"/>
                <a:cs typeface="ＭＳ ゴシック"/>
              </a:rPr>
              <a:t>byte</a:t>
            </a:r>
            <a:r>
              <a:rPr lang="en-US" altLang="ja-JP" sz="1600" dirty="0">
                <a:solidFill>
                  <a:srgbClr val="000000"/>
                </a:solidFill>
                <a:ea typeface="ＭＳ 明朝"/>
                <a:cs typeface="ＭＳ ゴシック"/>
              </a:rPr>
              <a:t> </a:t>
            </a:r>
            <a:r>
              <a:rPr lang="en-US" altLang="ja-JP" sz="1600" dirty="0">
                <a:solidFill>
                  <a:srgbClr val="FF0000"/>
                </a:solidFill>
                <a:ea typeface="ＭＳ 明朝"/>
                <a:cs typeface="ＭＳ ゴシック"/>
              </a:rPr>
              <a:t>b</a:t>
            </a:r>
            <a:r>
              <a:rPr lang="en-US" altLang="ja-JP" sz="1600" dirty="0">
                <a:solidFill>
                  <a:srgbClr val="000000"/>
                </a:solidFill>
                <a:ea typeface="ＭＳ 明朝"/>
                <a:cs typeface="ＭＳ ゴシック"/>
              </a:rPr>
              <a:t>) </a:t>
            </a:r>
            <a:r>
              <a:rPr lang="en-US" altLang="ja-JP" sz="1600" b="1" dirty="0">
                <a:solidFill>
                  <a:srgbClr val="7F0055"/>
                </a:solidFill>
                <a:ea typeface="ＭＳ 明朝"/>
                <a:cs typeface="ＭＳ ゴシック"/>
              </a:rPr>
              <a:t>throws</a:t>
            </a:r>
            <a:r>
              <a:rPr lang="en-US" altLang="ja-JP" sz="1600" dirty="0">
                <a:solidFill>
                  <a:srgbClr val="000000"/>
                </a:solidFill>
                <a:ea typeface="ＭＳ 明朝"/>
                <a:cs typeface="ＭＳ ゴシック"/>
              </a:rPr>
              <a:t> </a:t>
            </a:r>
            <a:r>
              <a:rPr lang="en-US" altLang="ja-JP" sz="1600" dirty="0" err="1">
                <a:solidFill>
                  <a:srgbClr val="000000"/>
                </a:solidFill>
                <a:ea typeface="ＭＳ 明朝"/>
                <a:cs typeface="ＭＳ ゴシック"/>
              </a:rPr>
              <a:t>IOException</a:t>
            </a:r>
            <a:r>
              <a:rPr lang="en-US" altLang="ja-JP" sz="1600" dirty="0">
                <a:solidFill>
                  <a:srgbClr val="000000"/>
                </a:solidFill>
                <a:ea typeface="ＭＳ 明朝"/>
                <a:cs typeface="ＭＳ ゴシック"/>
              </a:rPr>
              <a:t> {</a:t>
            </a:r>
            <a:endParaRPr lang="ja-JP" altLang="ja-JP" sz="2000" kern="100" dirty="0">
              <a:ea typeface="ＭＳ 明朝"/>
              <a:cs typeface="Times New Roman"/>
            </a:endParaRPr>
          </a:p>
          <a:p>
            <a:pPr marL="0" indent="0">
              <a:lnSpc>
                <a:spcPts val="1300"/>
              </a:lnSpc>
              <a:spcAft>
                <a:spcPts val="0"/>
              </a:spcAft>
              <a:buNone/>
            </a:pPr>
            <a:r>
              <a:rPr lang="en-US" altLang="ja-JP" sz="1600" b="1" dirty="0">
                <a:solidFill>
                  <a:srgbClr val="7F0055"/>
                </a:solidFill>
                <a:ea typeface="ＭＳ 明朝"/>
                <a:cs typeface="ＭＳ ゴシック"/>
              </a:rPr>
              <a:t>     try</a:t>
            </a:r>
            <a:r>
              <a:rPr lang="en-US" altLang="ja-JP" sz="1600" dirty="0">
                <a:solidFill>
                  <a:srgbClr val="000000"/>
                </a:solidFill>
                <a:ea typeface="ＭＳ 明朝"/>
                <a:cs typeface="ＭＳ ゴシック"/>
              </a:rPr>
              <a:t> {</a:t>
            </a:r>
            <a:endParaRPr lang="ja-JP" altLang="ja-JP" sz="2000" kern="100" dirty="0">
              <a:ea typeface="ＭＳ 明朝"/>
              <a:cs typeface="Times New Roman"/>
            </a:endParaRPr>
          </a:p>
          <a:p>
            <a:pPr marL="0" indent="0">
              <a:lnSpc>
                <a:spcPts val="1300"/>
              </a:lnSpc>
              <a:spcAft>
                <a:spcPts val="0"/>
              </a:spcAft>
              <a:buNone/>
            </a:pPr>
            <a:r>
              <a:rPr lang="en-US" altLang="ja-JP" sz="1600" dirty="0">
                <a:solidFill>
                  <a:srgbClr val="000000"/>
                </a:solidFill>
                <a:ea typeface="ＭＳ 明朝"/>
                <a:cs typeface="ＭＳ ゴシック"/>
              </a:rPr>
              <a:t>         </a:t>
            </a:r>
            <a:r>
              <a:rPr lang="en-US" altLang="ja-JP" sz="1600" b="1" dirty="0">
                <a:solidFill>
                  <a:srgbClr val="7F0055"/>
                </a:solidFill>
                <a:ea typeface="ＭＳ 明朝"/>
                <a:cs typeface="ＭＳ ゴシック"/>
              </a:rPr>
              <a:t>byte</a:t>
            </a:r>
            <a:r>
              <a:rPr lang="en-US" altLang="ja-JP" sz="1600" dirty="0">
                <a:solidFill>
                  <a:srgbClr val="000000"/>
                </a:solidFill>
                <a:ea typeface="ＭＳ 明朝"/>
                <a:cs typeface="ＭＳ ゴシック"/>
              </a:rPr>
              <a:t>[] </a:t>
            </a:r>
            <a:r>
              <a:rPr lang="en-US" altLang="ja-JP" sz="1600" b="1" dirty="0">
                <a:solidFill>
                  <a:srgbClr val="008000"/>
                </a:solidFill>
                <a:ea typeface="ＭＳ 明朝"/>
                <a:cs typeface="ＭＳ ゴシック"/>
              </a:rPr>
              <a:t>bytes</a:t>
            </a:r>
            <a:r>
              <a:rPr lang="en-US" altLang="ja-JP" sz="1600" dirty="0">
                <a:solidFill>
                  <a:srgbClr val="000000"/>
                </a:solidFill>
                <a:ea typeface="ＭＳ 明朝"/>
                <a:cs typeface="ＭＳ ゴシック"/>
              </a:rPr>
              <a:t> = {</a:t>
            </a:r>
            <a:r>
              <a:rPr lang="en-US" altLang="ja-JP" sz="1600" dirty="0">
                <a:solidFill>
                  <a:srgbClr val="FF0000"/>
                </a:solidFill>
                <a:ea typeface="ＭＳ 明朝"/>
                <a:cs typeface="ＭＳ ゴシック"/>
              </a:rPr>
              <a:t>b</a:t>
            </a:r>
            <a:r>
              <a:rPr lang="en-US" altLang="ja-JP" sz="1600" dirty="0">
                <a:solidFill>
                  <a:srgbClr val="000000"/>
                </a:solidFill>
                <a:ea typeface="ＭＳ 明朝"/>
                <a:cs typeface="ＭＳ ゴシック"/>
              </a:rPr>
              <a:t>};</a:t>
            </a:r>
            <a:endParaRPr lang="ja-JP" altLang="ja-JP" sz="2000" kern="100" dirty="0">
              <a:ea typeface="ＭＳ 明朝"/>
              <a:cs typeface="Times New Roman"/>
            </a:endParaRPr>
          </a:p>
          <a:p>
            <a:pPr marL="0" indent="0">
              <a:lnSpc>
                <a:spcPts val="1300"/>
              </a:lnSpc>
              <a:spcAft>
                <a:spcPts val="0"/>
              </a:spcAft>
              <a:buNone/>
            </a:pPr>
            <a:r>
              <a:rPr lang="en-US" altLang="ja-JP" sz="1600" dirty="0">
                <a:solidFill>
                  <a:srgbClr val="000000"/>
                </a:solidFill>
                <a:ea typeface="ＭＳ 明朝"/>
                <a:cs typeface="ＭＳ ゴシック"/>
              </a:rPr>
              <a:t>         write(</a:t>
            </a:r>
            <a:r>
              <a:rPr lang="en-US" altLang="ja-JP" sz="1600" dirty="0">
                <a:solidFill>
                  <a:srgbClr val="008000"/>
                </a:solidFill>
                <a:ea typeface="ＭＳ 明朝"/>
                <a:cs typeface="ＭＳ ゴシック"/>
              </a:rPr>
              <a:t>bytes</a:t>
            </a:r>
            <a:r>
              <a:rPr lang="en-US" altLang="ja-JP" sz="1600" dirty="0">
                <a:solidFill>
                  <a:srgbClr val="000000"/>
                </a:solidFill>
                <a:ea typeface="ＭＳ 明朝"/>
                <a:cs typeface="ＭＳ ゴシック"/>
              </a:rPr>
              <a:t>, 0, 1);</a:t>
            </a:r>
            <a:endParaRPr lang="en-US" altLang="ja-JP" sz="2000" kern="100" dirty="0">
              <a:ea typeface="ＭＳ 明朝"/>
              <a:cs typeface="Times New Roman"/>
            </a:endParaRPr>
          </a:p>
          <a:p>
            <a:pPr marL="0" indent="0">
              <a:lnSpc>
                <a:spcPts val="1300"/>
              </a:lnSpc>
              <a:spcAft>
                <a:spcPts val="0"/>
              </a:spcAft>
              <a:buNone/>
            </a:pPr>
            <a:r>
              <a:rPr lang="en-US" altLang="ja-JP" sz="2000" kern="100" dirty="0">
                <a:solidFill>
                  <a:srgbClr val="000000"/>
                </a:solidFill>
                <a:ea typeface="ＭＳ 明朝"/>
                <a:cs typeface="Times New Roman"/>
              </a:rPr>
              <a:t>       </a:t>
            </a:r>
            <a:r>
              <a:rPr lang="en-US" altLang="ja-JP" sz="1600" dirty="0">
                <a:solidFill>
                  <a:srgbClr val="000000"/>
                </a:solidFill>
                <a:ea typeface="ＭＳ 明朝"/>
                <a:cs typeface="ＭＳ ゴシック"/>
              </a:rPr>
              <a:t>} </a:t>
            </a:r>
            <a:r>
              <a:rPr lang="en-US" altLang="ja-JP" sz="1600" b="1" dirty="0">
                <a:solidFill>
                  <a:srgbClr val="7F0055"/>
                </a:solidFill>
                <a:ea typeface="ＭＳ 明朝"/>
                <a:cs typeface="ＭＳ ゴシック"/>
              </a:rPr>
              <a:t>catch</a:t>
            </a:r>
            <a:r>
              <a:rPr lang="en-US" altLang="ja-JP" sz="1600" dirty="0">
                <a:solidFill>
                  <a:srgbClr val="000000"/>
                </a:solidFill>
                <a:ea typeface="ＭＳ 明朝"/>
                <a:cs typeface="ＭＳ ゴシック"/>
              </a:rPr>
              <a:t> (</a:t>
            </a:r>
            <a:r>
              <a:rPr lang="en-US" altLang="ja-JP" sz="1600" dirty="0" err="1">
                <a:solidFill>
                  <a:srgbClr val="000000"/>
                </a:solidFill>
                <a:ea typeface="ＭＳ 明朝"/>
                <a:cs typeface="ＭＳ ゴシック"/>
              </a:rPr>
              <a:t>IOException</a:t>
            </a:r>
            <a:r>
              <a:rPr lang="en-US" altLang="ja-JP" sz="1600" dirty="0">
                <a:solidFill>
                  <a:srgbClr val="000000"/>
                </a:solidFill>
                <a:ea typeface="ＭＳ 明朝"/>
                <a:cs typeface="ＭＳ ゴシック"/>
              </a:rPr>
              <a:t> </a:t>
            </a:r>
            <a:r>
              <a:rPr lang="en-US" altLang="ja-JP" sz="1600" b="1" dirty="0">
                <a:solidFill>
                  <a:srgbClr val="008000"/>
                </a:solidFill>
                <a:ea typeface="ＭＳ 明朝"/>
                <a:cs typeface="ＭＳ ゴシック"/>
              </a:rPr>
              <a:t>e</a:t>
            </a:r>
            <a:r>
              <a:rPr lang="en-US" altLang="ja-JP" sz="1600" dirty="0">
                <a:solidFill>
                  <a:srgbClr val="000000"/>
                </a:solidFill>
                <a:ea typeface="ＭＳ 明朝"/>
                <a:cs typeface="ＭＳ ゴシック"/>
              </a:rPr>
              <a:t>) {</a:t>
            </a:r>
            <a:endParaRPr lang="ja-JP" altLang="ja-JP" sz="2000" kern="100" dirty="0">
              <a:ea typeface="ＭＳ 明朝"/>
              <a:cs typeface="Times New Roman"/>
            </a:endParaRPr>
          </a:p>
          <a:p>
            <a:pPr marL="0" indent="0">
              <a:lnSpc>
                <a:spcPts val="1300"/>
              </a:lnSpc>
              <a:spcAft>
                <a:spcPts val="0"/>
              </a:spcAft>
              <a:buNone/>
            </a:pPr>
            <a:r>
              <a:rPr lang="en-US" altLang="ja-JP" sz="1600" dirty="0">
                <a:solidFill>
                  <a:srgbClr val="000000"/>
                </a:solidFill>
                <a:ea typeface="ＭＳ 明朝"/>
                <a:cs typeface="ＭＳ ゴシック"/>
              </a:rPr>
              <a:t>          </a:t>
            </a:r>
            <a:r>
              <a:rPr lang="en-US" altLang="ja-JP" sz="1600" dirty="0" err="1">
                <a:solidFill>
                  <a:srgbClr val="000000"/>
                </a:solidFill>
                <a:ea typeface="ＭＳ 明朝"/>
                <a:cs typeface="ＭＳ ゴシック"/>
              </a:rPr>
              <a:t>DLogger.error</a:t>
            </a:r>
            <a:r>
              <a:rPr lang="en-US" altLang="ja-JP" sz="1600" dirty="0">
                <a:solidFill>
                  <a:srgbClr val="000000"/>
                </a:solidFill>
                <a:ea typeface="ＭＳ 明朝"/>
                <a:cs typeface="ＭＳ ゴシック"/>
              </a:rPr>
              <a:t>(</a:t>
            </a:r>
            <a:r>
              <a:rPr lang="en-US" altLang="ja-JP" sz="1600" dirty="0" err="1">
                <a:solidFill>
                  <a:srgbClr val="008000"/>
                </a:solidFill>
                <a:ea typeface="ＭＳ 明朝"/>
                <a:cs typeface="ＭＳ ゴシック"/>
              </a:rPr>
              <a:t>e</a:t>
            </a:r>
            <a:r>
              <a:rPr lang="en-US" altLang="ja-JP" sz="1600" dirty="0" err="1">
                <a:solidFill>
                  <a:srgbClr val="000000"/>
                </a:solidFill>
                <a:ea typeface="ＭＳ 明朝"/>
                <a:cs typeface="ＭＳ ゴシック"/>
              </a:rPr>
              <a:t>.getMessage</a:t>
            </a:r>
            <a:r>
              <a:rPr lang="en-US" altLang="ja-JP" sz="1600" dirty="0">
                <a:solidFill>
                  <a:srgbClr val="000000"/>
                </a:solidFill>
                <a:ea typeface="ＭＳ 明朝"/>
                <a:cs typeface="ＭＳ ゴシック"/>
              </a:rPr>
              <a:t>() + </a:t>
            </a:r>
            <a:r>
              <a:rPr lang="en-US" altLang="ja-JP" sz="1600" dirty="0">
                <a:solidFill>
                  <a:srgbClr val="2A00FF"/>
                </a:solidFill>
                <a:ea typeface="ＭＳ 明朝"/>
                <a:cs typeface="ＭＳ ゴシック"/>
              </a:rPr>
              <a:t>" - "</a:t>
            </a:r>
            <a:r>
              <a:rPr lang="en-US" altLang="ja-JP" sz="1600" dirty="0">
                <a:solidFill>
                  <a:srgbClr val="000000"/>
                </a:solidFill>
                <a:ea typeface="ＭＳ 明朝"/>
                <a:cs typeface="ＭＳ ゴシック"/>
              </a:rPr>
              <a:t> + </a:t>
            </a:r>
            <a:r>
              <a:rPr lang="en-US" altLang="ja-JP" sz="1600" dirty="0" err="1">
                <a:solidFill>
                  <a:srgbClr val="000000"/>
                </a:solidFill>
                <a:ea typeface="ＭＳ 明朝"/>
                <a:cs typeface="ＭＳ ゴシック"/>
              </a:rPr>
              <a:t>OdbThread.getCurrentThreadName</a:t>
            </a:r>
            <a:r>
              <a:rPr lang="en-US" altLang="ja-JP" sz="1600" dirty="0">
                <a:solidFill>
                  <a:srgbClr val="000000"/>
                </a:solidFill>
                <a:ea typeface="ＭＳ 明朝"/>
                <a:cs typeface="ＭＳ ゴシック"/>
              </a:rPr>
              <a:t>());</a:t>
            </a:r>
            <a:endParaRPr lang="ja-JP" altLang="ja-JP" sz="2000" kern="100" dirty="0">
              <a:ea typeface="ＭＳ 明朝"/>
              <a:cs typeface="Times New Roman"/>
            </a:endParaRPr>
          </a:p>
          <a:p>
            <a:pPr marL="0" indent="0">
              <a:lnSpc>
                <a:spcPts val="1300"/>
              </a:lnSpc>
              <a:spcAft>
                <a:spcPts val="0"/>
              </a:spcAft>
              <a:buNone/>
            </a:pPr>
            <a:r>
              <a:rPr lang="en-US" altLang="ja-JP" sz="1600" dirty="0">
                <a:solidFill>
                  <a:srgbClr val="000000"/>
                </a:solidFill>
                <a:ea typeface="ＭＳ 明朝"/>
                <a:cs typeface="ＭＳ ゴシック"/>
              </a:rPr>
              <a:t>          </a:t>
            </a:r>
            <a:r>
              <a:rPr lang="en-US" altLang="ja-JP" sz="1600" b="1" dirty="0">
                <a:solidFill>
                  <a:srgbClr val="7F0055"/>
                </a:solidFill>
                <a:ea typeface="ＭＳ 明朝"/>
                <a:cs typeface="ＭＳ ゴシック"/>
              </a:rPr>
              <a:t>throw</a:t>
            </a:r>
            <a:r>
              <a:rPr lang="en-US" altLang="ja-JP" sz="1600" dirty="0">
                <a:solidFill>
                  <a:srgbClr val="000000"/>
                </a:solidFill>
                <a:ea typeface="ＭＳ 明朝"/>
                <a:cs typeface="ＭＳ ゴシック"/>
              </a:rPr>
              <a:t> </a:t>
            </a:r>
            <a:r>
              <a:rPr lang="en-US" altLang="ja-JP" sz="1600" dirty="0">
                <a:solidFill>
                  <a:srgbClr val="008000"/>
                </a:solidFill>
                <a:ea typeface="ＭＳ 明朝"/>
                <a:cs typeface="ＭＳ ゴシック"/>
              </a:rPr>
              <a:t>e</a:t>
            </a:r>
            <a:r>
              <a:rPr lang="en-US" altLang="ja-JP" sz="1600" dirty="0">
                <a:solidFill>
                  <a:srgbClr val="000000"/>
                </a:solidFill>
                <a:ea typeface="ＭＳ 明朝"/>
                <a:cs typeface="ＭＳ ゴシック"/>
              </a:rPr>
              <a:t>;</a:t>
            </a:r>
            <a:endParaRPr lang="en-US" altLang="ja-JP" sz="2000" kern="100" dirty="0">
              <a:ea typeface="ＭＳ 明朝"/>
              <a:cs typeface="Times New Roman"/>
            </a:endParaRPr>
          </a:p>
          <a:p>
            <a:pPr marL="0" indent="0">
              <a:lnSpc>
                <a:spcPts val="1300"/>
              </a:lnSpc>
              <a:spcAft>
                <a:spcPts val="0"/>
              </a:spcAft>
              <a:buNone/>
            </a:pPr>
            <a:r>
              <a:rPr lang="en-US" altLang="ja-JP" sz="2000" kern="100" dirty="0">
                <a:solidFill>
                  <a:srgbClr val="000000"/>
                </a:solidFill>
                <a:ea typeface="ＭＳ 明朝"/>
                <a:cs typeface="Times New Roman"/>
              </a:rPr>
              <a:t>      </a:t>
            </a:r>
            <a:r>
              <a:rPr lang="en-US" altLang="ja-JP" sz="1600" dirty="0">
                <a:solidFill>
                  <a:srgbClr val="000000"/>
                </a:solidFill>
                <a:ea typeface="ＭＳ 明朝"/>
                <a:cs typeface="ＭＳ ゴシック"/>
              </a:rPr>
              <a:t>}</a:t>
            </a:r>
            <a:endParaRPr lang="en-US" altLang="ja-JP" sz="2000" kern="100" dirty="0">
              <a:ea typeface="ＭＳ 明朝"/>
              <a:cs typeface="Times New Roman"/>
            </a:endParaRPr>
          </a:p>
          <a:p>
            <a:pPr marL="0" indent="0">
              <a:lnSpc>
                <a:spcPts val="1300"/>
              </a:lnSpc>
              <a:spcAft>
                <a:spcPts val="0"/>
              </a:spcAft>
              <a:buNone/>
            </a:pPr>
            <a:r>
              <a:rPr lang="en-US" altLang="ja-JP" sz="2000" kern="100" dirty="0">
                <a:solidFill>
                  <a:srgbClr val="000000"/>
                </a:solidFill>
                <a:ea typeface="ＭＳ 明朝"/>
                <a:cs typeface="Times New Roman"/>
              </a:rPr>
              <a:t>   </a:t>
            </a:r>
            <a:r>
              <a:rPr lang="en-US" altLang="ja-JP" sz="1600" dirty="0">
                <a:solidFill>
                  <a:srgbClr val="000000"/>
                </a:solidFill>
                <a:ea typeface="ＭＳ 明朝"/>
                <a:cs typeface="ＭＳ ゴシック"/>
              </a:rPr>
              <a:t>}</a:t>
            </a:r>
            <a:endParaRPr lang="en-US" altLang="ja-JP" sz="2000" kern="100" dirty="0">
              <a:ea typeface="ＭＳ 明朝"/>
              <a:cs typeface="Times New Roman"/>
            </a:endParaRPr>
          </a:p>
          <a:p>
            <a:pPr marL="0" indent="0">
              <a:lnSpc>
                <a:spcPts val="1300"/>
              </a:lnSpc>
              <a:spcAft>
                <a:spcPts val="0"/>
              </a:spcAft>
              <a:buNone/>
            </a:pPr>
            <a:r>
              <a:rPr lang="en-US" altLang="ja-JP" sz="2000" kern="100" dirty="0">
                <a:solidFill>
                  <a:srgbClr val="3F5FBF"/>
                </a:solidFill>
                <a:ea typeface="ＭＳ 明朝"/>
                <a:cs typeface="Times New Roman"/>
              </a:rPr>
              <a:t> </a:t>
            </a:r>
          </a:p>
        </p:txBody>
      </p:sp>
      <p:sp>
        <p:nvSpPr>
          <p:cNvPr id="28" name="線吹き出し 1 (枠付き) 27"/>
          <p:cNvSpPr/>
          <p:nvPr/>
        </p:nvSpPr>
        <p:spPr>
          <a:xfrm>
            <a:off x="6046591" y="2060848"/>
            <a:ext cx="1512168" cy="576064"/>
          </a:xfrm>
          <a:prstGeom prst="borderCallout1">
            <a:avLst>
              <a:gd name="adj1" fmla="val 2873"/>
              <a:gd name="adj2" fmla="val 6699"/>
              <a:gd name="adj3" fmla="val 7265"/>
              <a:gd name="adj4" fmla="val 4224"/>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dirty="0" smtClean="0"/>
              <a:t>完成</a:t>
            </a:r>
            <a:endParaRPr kumimoji="1" lang="ja-JP" altLang="en-US" dirty="0"/>
          </a:p>
        </p:txBody>
      </p:sp>
      <p:sp>
        <p:nvSpPr>
          <p:cNvPr id="2" name="正方形/長方形 1"/>
          <p:cNvSpPr/>
          <p:nvPr/>
        </p:nvSpPr>
        <p:spPr>
          <a:xfrm>
            <a:off x="1676438" y="2101255"/>
            <a:ext cx="449647" cy="2476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261352" y="4064005"/>
            <a:ext cx="2543222" cy="1754326"/>
          </a:xfrm>
          <a:prstGeom prst="rect">
            <a:avLst/>
          </a:prstGeom>
          <a:noFill/>
          <a:ln>
            <a:solidFill>
              <a:schemeClr val="tx1"/>
            </a:solidFill>
          </a:ln>
        </p:spPr>
        <p:txBody>
          <a:bodyPr wrap="square" rtlCol="0">
            <a:spAutoFit/>
          </a:bodyPr>
          <a:lstStyle/>
          <a:p>
            <a:r>
              <a:rPr kumimoji="1" lang="en-US" altLang="ja-JP" dirty="0" smtClean="0"/>
              <a:t>(</a:t>
            </a:r>
            <a:r>
              <a:rPr kumimoji="1" lang="ja-JP" altLang="en-US" dirty="0" smtClean="0"/>
              <a:t>候補を提示する場合</a:t>
            </a:r>
            <a:r>
              <a:rPr kumimoji="1" lang="en-US" altLang="ja-JP" dirty="0" smtClean="0"/>
              <a:t>)</a:t>
            </a:r>
          </a:p>
          <a:p>
            <a:pPr marL="342900" indent="-342900">
              <a:buFontTx/>
              <a:buAutoNum type="arabicParenR"/>
            </a:pPr>
            <a:r>
              <a:rPr lang="en-US" altLang="ja-JP" dirty="0" smtClean="0"/>
              <a:t>write</a:t>
            </a:r>
            <a:endParaRPr lang="ja-JP" altLang="en-US" dirty="0"/>
          </a:p>
          <a:p>
            <a:pPr marL="342900" indent="-342900">
              <a:buAutoNum type="arabicParenR"/>
            </a:pPr>
            <a:r>
              <a:rPr lang="en-US" altLang="ja-JP" dirty="0" smtClean="0"/>
              <a:t>append</a:t>
            </a:r>
            <a:r>
              <a:rPr kumimoji="1" lang="en-US" altLang="ja-JP" dirty="0" smtClean="0"/>
              <a:t> </a:t>
            </a:r>
          </a:p>
          <a:p>
            <a:pPr marL="342900" indent="-342900">
              <a:buAutoNum type="arabicParenR"/>
            </a:pPr>
            <a:r>
              <a:rPr lang="en-US" altLang="ja-JP" dirty="0" smtClean="0"/>
              <a:t>add</a:t>
            </a:r>
          </a:p>
          <a:p>
            <a:pPr marL="342900" indent="-342900">
              <a:buAutoNum type="arabicParenR"/>
            </a:pPr>
            <a:r>
              <a:rPr lang="en-US" altLang="ja-JP" dirty="0" smtClean="0"/>
              <a:t>load</a:t>
            </a:r>
          </a:p>
          <a:p>
            <a:pPr marL="342900" indent="-342900">
              <a:buAutoNum type="arabicParenR"/>
            </a:pPr>
            <a:r>
              <a:rPr lang="en-US" altLang="ja-JP" dirty="0" smtClean="0"/>
              <a:t>create</a:t>
            </a:r>
          </a:p>
        </p:txBody>
      </p:sp>
    </p:spTree>
    <p:extLst>
      <p:ext uri="{BB962C8B-B14F-4D97-AF65-F5344CB8AC3E}">
        <p14:creationId xmlns:p14="http://schemas.microsoft.com/office/powerpoint/2010/main" val="39104126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20"/>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21"/>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30"/>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9"/>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8"/>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1" grpId="1" animBg="1"/>
      <p:bldP spid="23" grpId="0" animBg="1"/>
      <p:bldP spid="20" grpId="0" animBg="1"/>
      <p:bldP spid="20" grpId="1" animBg="1"/>
      <p:bldP spid="24" grpId="0" animBg="1"/>
      <p:bldP spid="29" grpId="0" animBg="1"/>
      <p:bldP spid="27" grpId="0" animBg="1"/>
      <p:bldP spid="4" grpId="0" animBg="1"/>
      <p:bldP spid="30" grpId="0" animBg="1"/>
      <p:bldP spid="30" grpId="1" animBg="1"/>
      <p:bldP spid="17" grpId="0" animBg="1"/>
      <p:bldP spid="31" grpId="0" animBg="1"/>
      <p:bldP spid="28" grpId="0" animBg="1"/>
      <p:bldP spid="2" grpId="0" animBg="1"/>
      <p:bldP spid="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144000" cy="1143000"/>
          </a:xfrm>
        </p:spPr>
        <p:txBody>
          <a:bodyPr/>
          <a:lstStyle/>
          <a:p>
            <a:r>
              <a:rPr lang="en-US" altLang="ja-JP" sz="3600" dirty="0"/>
              <a:t>RQ2. </a:t>
            </a:r>
            <a:r>
              <a:rPr lang="ja-JP" altLang="en-US" sz="3600" dirty="0"/>
              <a:t>開発者の適切な動詞選択を支援するか</a:t>
            </a:r>
            <a:r>
              <a:rPr lang="en-US" altLang="ja-JP" sz="3600" dirty="0"/>
              <a:t/>
            </a:r>
            <a:br>
              <a:rPr lang="en-US" altLang="ja-JP" sz="3600" dirty="0"/>
            </a:br>
            <a:r>
              <a:rPr lang="en-US" altLang="ja-JP" sz="3600" dirty="0"/>
              <a:t>- </a:t>
            </a:r>
            <a:r>
              <a:rPr lang="ja-JP" altLang="en-US" sz="3600" dirty="0"/>
              <a:t>被験者と課題の割り当て</a:t>
            </a:r>
            <a:endParaRPr kumimoji="1" lang="ja-JP" altLang="en-US" sz="3600" dirty="0"/>
          </a:p>
        </p:txBody>
      </p:sp>
      <p:sp>
        <p:nvSpPr>
          <p:cNvPr id="3" name="コンテンツ プレースホルダー 2"/>
          <p:cNvSpPr>
            <a:spLocks noGrp="1"/>
          </p:cNvSpPr>
          <p:nvPr>
            <p:ph idx="1"/>
          </p:nvPr>
        </p:nvSpPr>
        <p:spPr>
          <a:xfrm>
            <a:off x="107504" y="1484784"/>
            <a:ext cx="9036496" cy="4525963"/>
          </a:xfrm>
        </p:spPr>
        <p:txBody>
          <a:bodyPr/>
          <a:lstStyle/>
          <a:p>
            <a:r>
              <a:rPr lang="ja-JP" altLang="en-US" dirty="0"/>
              <a:t>被験者</a:t>
            </a:r>
            <a:endParaRPr lang="en-US" altLang="ja-JP" dirty="0"/>
          </a:p>
          <a:p>
            <a:pPr lvl="1"/>
            <a:r>
              <a:rPr lang="ja-JP" altLang="en-US" dirty="0"/>
              <a:t>井上研究室の</a:t>
            </a:r>
            <a:r>
              <a:rPr lang="ja-JP" altLang="en-US" dirty="0" smtClean="0"/>
              <a:t>学生</a:t>
            </a:r>
            <a:r>
              <a:rPr lang="en-US" altLang="ja-JP" dirty="0" smtClean="0"/>
              <a:t>12</a:t>
            </a:r>
            <a:r>
              <a:rPr lang="ja-JP" altLang="en-US" dirty="0" smtClean="0"/>
              <a:t>人</a:t>
            </a:r>
            <a:endParaRPr lang="en-US" altLang="ja-JP" dirty="0"/>
          </a:p>
          <a:p>
            <a:r>
              <a:rPr lang="ja-JP" altLang="en-US" dirty="0"/>
              <a:t>課題の割り当て</a:t>
            </a:r>
            <a:endParaRPr lang="en-US" altLang="ja-JP" dirty="0"/>
          </a:p>
          <a:p>
            <a:pPr lvl="1"/>
            <a:r>
              <a:rPr lang="ja-JP" altLang="en-US" dirty="0" smtClean="0"/>
              <a:t>各課題を</a:t>
            </a:r>
            <a:r>
              <a:rPr lang="en-US" altLang="ja-JP" dirty="0" smtClean="0"/>
              <a:t>8</a:t>
            </a:r>
            <a:r>
              <a:rPr lang="ja-JP" altLang="en-US" dirty="0" smtClean="0"/>
              <a:t>人ずつに割り当てた</a:t>
            </a:r>
            <a:endParaRPr lang="en-US" altLang="ja-JP" dirty="0"/>
          </a:p>
          <a:p>
            <a:pPr lvl="2"/>
            <a:r>
              <a:rPr lang="ja-JP" altLang="en-US" dirty="0" smtClean="0"/>
              <a:t>候補リストありで</a:t>
            </a:r>
            <a:r>
              <a:rPr lang="en-US" altLang="ja-JP" dirty="0" smtClean="0"/>
              <a:t>4</a:t>
            </a:r>
            <a:r>
              <a:rPr lang="ja-JP" altLang="en-US" dirty="0" smtClean="0"/>
              <a:t>人，なしで</a:t>
            </a:r>
            <a:r>
              <a:rPr lang="en-US" altLang="ja-JP" dirty="0" smtClean="0"/>
              <a:t>4</a:t>
            </a:r>
            <a:r>
              <a:rPr lang="ja-JP" altLang="en-US" dirty="0" smtClean="0"/>
              <a:t>人</a:t>
            </a:r>
            <a:endParaRPr lang="en-US" altLang="ja-JP" dirty="0" smtClean="0"/>
          </a:p>
          <a:p>
            <a:pPr lvl="1"/>
            <a:r>
              <a:rPr lang="ja-JP" altLang="en-US" dirty="0" smtClean="0"/>
              <a:t>各被験者に</a:t>
            </a:r>
            <a:r>
              <a:rPr lang="en-US" altLang="ja-JP" dirty="0"/>
              <a:t>8</a:t>
            </a:r>
            <a:r>
              <a:rPr lang="ja-JP" altLang="en-US" dirty="0" smtClean="0"/>
              <a:t>問ずつ割り当てた</a:t>
            </a:r>
            <a:endParaRPr lang="en-US" altLang="ja-JP" dirty="0" smtClean="0"/>
          </a:p>
          <a:p>
            <a:pPr lvl="2"/>
            <a:r>
              <a:rPr lang="ja-JP" altLang="en-US" dirty="0" smtClean="0"/>
              <a:t>各被験者に候補リストありで</a:t>
            </a:r>
            <a:r>
              <a:rPr lang="en-US" altLang="ja-JP" dirty="0" smtClean="0"/>
              <a:t>4</a:t>
            </a:r>
            <a:r>
              <a:rPr lang="ja-JP" altLang="en-US" dirty="0" smtClean="0"/>
              <a:t>問，なしで</a:t>
            </a:r>
            <a:r>
              <a:rPr lang="en-US" altLang="ja-JP" dirty="0"/>
              <a:t>4</a:t>
            </a:r>
            <a:r>
              <a:rPr lang="ja-JP" altLang="en-US" dirty="0" smtClean="0"/>
              <a:t>問</a:t>
            </a:r>
            <a:endParaRPr lang="en-US" altLang="ja-JP" dirty="0" smtClean="0"/>
          </a:p>
          <a:p>
            <a:pPr lvl="2"/>
            <a:r>
              <a:rPr lang="en-US" altLang="ja-JP" dirty="0" smtClean="0"/>
              <a:t>6</a:t>
            </a:r>
            <a:r>
              <a:rPr lang="ja-JP" altLang="en-US" dirty="0" smtClean="0"/>
              <a:t>人はリストありを先に，残り</a:t>
            </a:r>
            <a:r>
              <a:rPr lang="en-US" altLang="ja-JP" dirty="0" smtClean="0"/>
              <a:t>6</a:t>
            </a:r>
            <a:r>
              <a:rPr lang="ja-JP" altLang="en-US" dirty="0" smtClean="0"/>
              <a:t>人はリストなしを先に解答</a:t>
            </a:r>
            <a:endParaRPr lang="en-US" altLang="ja-JP" dirty="0" smtClean="0"/>
          </a:p>
          <a:p>
            <a:pPr lvl="2"/>
            <a:r>
              <a:rPr lang="ja-JP" altLang="en-US" dirty="0" smtClean="0"/>
              <a:t>被験者ごとに異なる順序</a:t>
            </a:r>
            <a:endParaRPr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17</a:t>
            </a:fld>
            <a:endParaRPr kumimoji="1" lang="ja-JP" altLang="en-US"/>
          </a:p>
        </p:txBody>
      </p:sp>
    </p:spTree>
    <p:extLst>
      <p:ext uri="{BB962C8B-B14F-4D97-AF65-F5344CB8AC3E}">
        <p14:creationId xmlns:p14="http://schemas.microsoft.com/office/powerpoint/2010/main" val="38434660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144000" cy="1143000"/>
          </a:xfrm>
        </p:spPr>
        <p:txBody>
          <a:bodyPr/>
          <a:lstStyle/>
          <a:p>
            <a:r>
              <a:rPr lang="en-US" altLang="ja-JP" sz="3600" dirty="0"/>
              <a:t>RQ2. </a:t>
            </a:r>
            <a:r>
              <a:rPr lang="ja-JP" altLang="en-US" sz="3600" dirty="0"/>
              <a:t>開発者の適切な動詞選択を支援する</a:t>
            </a:r>
            <a:r>
              <a:rPr lang="ja-JP" altLang="en-US" sz="3600" dirty="0" smtClean="0"/>
              <a:t>か</a:t>
            </a:r>
            <a:r>
              <a:rPr lang="en-US" altLang="ja-JP" sz="3600" dirty="0" smtClean="0"/>
              <a:t/>
            </a:r>
            <a:br>
              <a:rPr lang="en-US" altLang="ja-JP" sz="3600" dirty="0" smtClean="0"/>
            </a:br>
            <a:r>
              <a:rPr lang="en-US" altLang="ja-JP" sz="3600" dirty="0" smtClean="0"/>
              <a:t>- </a:t>
            </a:r>
            <a:r>
              <a:rPr lang="ja-JP" altLang="en-US" sz="3600" dirty="0" smtClean="0"/>
              <a:t>結果</a:t>
            </a:r>
            <a:endParaRPr kumimoji="1" lang="ja-JP" altLang="en-US" sz="3600" dirty="0"/>
          </a:p>
        </p:txBody>
      </p:sp>
      <p:sp>
        <p:nvSpPr>
          <p:cNvPr id="3" name="コンテンツ プレースホルダー 2"/>
          <p:cNvSpPr>
            <a:spLocks noGrp="1"/>
          </p:cNvSpPr>
          <p:nvPr>
            <p:ph idx="1"/>
          </p:nvPr>
        </p:nvSpPr>
        <p:spPr>
          <a:xfrm>
            <a:off x="323528" y="4293096"/>
            <a:ext cx="8640960" cy="1833067"/>
          </a:xfrm>
        </p:spPr>
        <p:txBody>
          <a:bodyPr/>
          <a:lstStyle/>
          <a:p>
            <a:r>
              <a:rPr lang="ja-JP" altLang="en-US" dirty="0" smtClean="0"/>
              <a:t>カイ二乗検定</a:t>
            </a:r>
            <a:r>
              <a:rPr lang="en-US" altLang="ja-JP" dirty="0" smtClean="0"/>
              <a:t>(</a:t>
            </a:r>
            <a:r>
              <a:rPr lang="ja-JP" altLang="en-US" dirty="0" smtClean="0"/>
              <a:t>片側検定</a:t>
            </a:r>
            <a:r>
              <a:rPr lang="en-US" altLang="ja-JP" dirty="0" smtClean="0"/>
              <a:t>)</a:t>
            </a:r>
          </a:p>
          <a:p>
            <a:pPr lvl="1"/>
            <a:r>
              <a:rPr lang="ja-JP" altLang="en-US" dirty="0" smtClean="0"/>
              <a:t>候補リストがあるときの方が正解数が有意に多いか</a:t>
            </a:r>
            <a:endParaRPr lang="en-US" altLang="ja-JP" dirty="0" smtClean="0"/>
          </a:p>
          <a:p>
            <a:pPr lvl="1"/>
            <a:r>
              <a:rPr lang="en-US" altLang="ja-JP" dirty="0" smtClean="0"/>
              <a:t>p = 0.43 </a:t>
            </a:r>
            <a:r>
              <a:rPr lang="ja-JP" altLang="en-US" dirty="0" smtClean="0"/>
              <a:t>より　有意水準</a:t>
            </a:r>
            <a:r>
              <a:rPr lang="en-US" altLang="ja-JP" dirty="0" smtClean="0"/>
              <a:t>α =0.05</a:t>
            </a:r>
            <a:r>
              <a:rPr lang="ja-JP" altLang="en-US" dirty="0" smtClean="0"/>
              <a:t>で　有意差なし</a:t>
            </a:r>
            <a:endParaRPr lang="en-US" altLang="ja-JP" dirty="0" smtClean="0"/>
          </a:p>
          <a:p>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18</a:t>
            </a:fld>
            <a:endParaRPr kumimoji="1" lang="ja-JP" altLang="en-US"/>
          </a:p>
        </p:txBody>
      </p:sp>
      <p:graphicFrame>
        <p:nvGraphicFramePr>
          <p:cNvPr id="6" name="表 5"/>
          <p:cNvGraphicFramePr>
            <a:graphicFrameLocks noGrp="1"/>
          </p:cNvGraphicFramePr>
          <p:nvPr>
            <p:extLst>
              <p:ext uri="{D42A27DB-BD31-4B8C-83A1-F6EECF244321}">
                <p14:modId xmlns:p14="http://schemas.microsoft.com/office/powerpoint/2010/main" val="3770733370"/>
              </p:ext>
            </p:extLst>
          </p:nvPr>
        </p:nvGraphicFramePr>
        <p:xfrm>
          <a:off x="1356320" y="2132856"/>
          <a:ext cx="6672064" cy="1997349"/>
        </p:xfrm>
        <a:graphic>
          <a:graphicData uri="http://schemas.openxmlformats.org/drawingml/2006/table">
            <a:tbl>
              <a:tblPr firstRow="1" firstCol="1" bandRow="1">
                <a:tableStyleId>{5C22544A-7EE6-4342-B048-85BDC9FD1C3A}</a:tableStyleId>
              </a:tblPr>
              <a:tblGrid>
                <a:gridCol w="2232248"/>
                <a:gridCol w="1199456"/>
                <a:gridCol w="1572344"/>
                <a:gridCol w="1668016"/>
              </a:tblGrid>
              <a:tr h="461548">
                <a:tc>
                  <a:txBody>
                    <a:bodyPr/>
                    <a:lstStyle/>
                    <a:p>
                      <a:pPr algn="ctr"/>
                      <a:endParaRPr kumimoji="1" lang="ja-JP" altLang="en-US" sz="2400" dirty="0">
                        <a:solidFill>
                          <a:schemeClr val="tx1"/>
                        </a:solidFill>
                      </a:endParaRPr>
                    </a:p>
                  </a:txBody>
                  <a:tcPr anchor="ctr"/>
                </a:tc>
                <a:tc>
                  <a:txBody>
                    <a:bodyPr/>
                    <a:lstStyle/>
                    <a:p>
                      <a:pPr algn="ctr"/>
                      <a:r>
                        <a:rPr kumimoji="1" lang="ja-JP" altLang="en-US" sz="2400" dirty="0" smtClean="0">
                          <a:solidFill>
                            <a:schemeClr val="tx1"/>
                          </a:solidFill>
                        </a:rPr>
                        <a:t>正解</a:t>
                      </a:r>
                      <a:endParaRPr kumimoji="1" lang="ja-JP" altLang="en-US" sz="2400" dirty="0">
                        <a:solidFill>
                          <a:schemeClr val="tx1"/>
                        </a:solidFill>
                      </a:endParaRPr>
                    </a:p>
                  </a:txBody>
                  <a:tcPr anchor="ctr"/>
                </a:tc>
                <a:tc>
                  <a:txBody>
                    <a:bodyPr/>
                    <a:lstStyle/>
                    <a:p>
                      <a:pPr algn="ctr"/>
                      <a:r>
                        <a:rPr kumimoji="1" lang="ja-JP" altLang="en-US" sz="2400" dirty="0" smtClean="0">
                          <a:solidFill>
                            <a:schemeClr val="tx1"/>
                          </a:solidFill>
                        </a:rPr>
                        <a:t>不正解</a:t>
                      </a:r>
                      <a:endParaRPr kumimoji="1" lang="ja-JP" altLang="en-US" sz="2400" dirty="0">
                        <a:solidFill>
                          <a:schemeClr val="tx1"/>
                        </a:solidFill>
                      </a:endParaRPr>
                    </a:p>
                  </a:txBody>
                  <a:tcPr anchor="ctr"/>
                </a:tc>
                <a:tc>
                  <a:txBody>
                    <a:bodyPr/>
                    <a:lstStyle/>
                    <a:p>
                      <a:pPr algn="ctr"/>
                      <a:r>
                        <a:rPr kumimoji="1" lang="ja-JP" altLang="en-US" sz="2400" dirty="0" smtClean="0">
                          <a:solidFill>
                            <a:schemeClr val="tx1"/>
                          </a:solidFill>
                        </a:rPr>
                        <a:t>合計</a:t>
                      </a:r>
                      <a:endParaRPr kumimoji="1" lang="ja-JP" altLang="en-US" sz="2400" dirty="0">
                        <a:solidFill>
                          <a:schemeClr val="tx1"/>
                        </a:solidFill>
                      </a:endParaRPr>
                    </a:p>
                  </a:txBody>
                  <a:tcPr anchor="ctr"/>
                </a:tc>
              </a:tr>
              <a:tr h="499481">
                <a:tc>
                  <a:txBody>
                    <a:bodyPr/>
                    <a:lstStyle/>
                    <a:p>
                      <a:pPr algn="ctr"/>
                      <a:r>
                        <a:rPr kumimoji="1" lang="ja-JP" altLang="en-US" sz="2400" dirty="0" smtClean="0">
                          <a:solidFill>
                            <a:schemeClr val="tx1"/>
                          </a:solidFill>
                        </a:rPr>
                        <a:t>候補リストあり</a:t>
                      </a:r>
                      <a:endParaRPr kumimoji="1" lang="en-US" altLang="ja-JP" sz="2400" dirty="0" smtClean="0">
                        <a:solidFill>
                          <a:schemeClr val="tx1"/>
                        </a:solidFill>
                      </a:endParaRPr>
                    </a:p>
                  </a:txBody>
                  <a:tcPr anchor="ctr"/>
                </a:tc>
                <a:tc>
                  <a:txBody>
                    <a:bodyPr/>
                    <a:lstStyle/>
                    <a:p>
                      <a:pPr algn="ctr"/>
                      <a:r>
                        <a:rPr kumimoji="1" lang="en-US" altLang="ja-JP" sz="2800" dirty="0" smtClean="0">
                          <a:solidFill>
                            <a:srgbClr val="FF0000"/>
                          </a:solidFill>
                        </a:rPr>
                        <a:t>28</a:t>
                      </a:r>
                      <a:endParaRPr kumimoji="1" lang="ja-JP" altLang="en-US" sz="2800" dirty="0">
                        <a:solidFill>
                          <a:srgbClr val="FF0000"/>
                        </a:solidFill>
                      </a:endParaRPr>
                    </a:p>
                  </a:txBody>
                  <a:tcPr anchor="ctr"/>
                </a:tc>
                <a:tc>
                  <a:txBody>
                    <a:bodyPr/>
                    <a:lstStyle/>
                    <a:p>
                      <a:pPr algn="ctr"/>
                      <a:r>
                        <a:rPr kumimoji="1" lang="en-US" altLang="ja-JP" sz="2800" dirty="0" smtClean="0">
                          <a:solidFill>
                            <a:schemeClr val="tx1"/>
                          </a:solidFill>
                        </a:rPr>
                        <a:t>20</a:t>
                      </a:r>
                      <a:endParaRPr kumimoji="1" lang="ja-JP" altLang="en-US" sz="2800" dirty="0">
                        <a:solidFill>
                          <a:schemeClr val="tx1"/>
                        </a:solidFill>
                      </a:endParaRPr>
                    </a:p>
                  </a:txBody>
                  <a:tcPr anchor="ctr"/>
                </a:tc>
                <a:tc>
                  <a:txBody>
                    <a:bodyPr/>
                    <a:lstStyle/>
                    <a:p>
                      <a:pPr algn="ctr"/>
                      <a:r>
                        <a:rPr kumimoji="1" lang="en-US" altLang="ja-JP" sz="2400" dirty="0" smtClean="0">
                          <a:solidFill>
                            <a:schemeClr val="tx1"/>
                          </a:solidFill>
                        </a:rPr>
                        <a:t>48</a:t>
                      </a:r>
                      <a:endParaRPr kumimoji="1" lang="ja-JP" altLang="en-US" sz="2400" dirty="0">
                        <a:solidFill>
                          <a:schemeClr val="tx1"/>
                        </a:solidFill>
                      </a:endParaRPr>
                    </a:p>
                  </a:txBody>
                  <a:tcPr anchor="ctr"/>
                </a:tc>
              </a:tr>
              <a:tr h="499481">
                <a:tc>
                  <a:txBody>
                    <a:bodyPr/>
                    <a:lstStyle/>
                    <a:p>
                      <a:pPr algn="ctr"/>
                      <a:r>
                        <a:rPr kumimoji="1" lang="ja-JP" altLang="en-US" sz="2400" dirty="0" smtClean="0">
                          <a:solidFill>
                            <a:schemeClr val="tx1"/>
                          </a:solidFill>
                        </a:rPr>
                        <a:t>候補リストなし</a:t>
                      </a:r>
                      <a:endParaRPr kumimoji="1" lang="ja-JP" altLang="en-US" sz="2400" dirty="0">
                        <a:solidFill>
                          <a:schemeClr val="tx1"/>
                        </a:solidFill>
                      </a:endParaRPr>
                    </a:p>
                  </a:txBody>
                  <a:tcPr anchor="ctr"/>
                </a:tc>
                <a:tc>
                  <a:txBody>
                    <a:bodyPr/>
                    <a:lstStyle/>
                    <a:p>
                      <a:pPr algn="ctr"/>
                      <a:r>
                        <a:rPr kumimoji="1" lang="en-US" altLang="ja-JP" sz="2800" dirty="0" smtClean="0">
                          <a:solidFill>
                            <a:srgbClr val="FF0000"/>
                          </a:solidFill>
                        </a:rPr>
                        <a:t>25</a:t>
                      </a:r>
                      <a:endParaRPr kumimoji="1" lang="ja-JP" altLang="en-US" sz="2800" dirty="0">
                        <a:solidFill>
                          <a:srgbClr val="FF0000"/>
                        </a:solidFill>
                      </a:endParaRPr>
                    </a:p>
                  </a:txBody>
                  <a:tcPr anchor="ctr"/>
                </a:tc>
                <a:tc>
                  <a:txBody>
                    <a:bodyPr/>
                    <a:lstStyle/>
                    <a:p>
                      <a:pPr algn="ctr"/>
                      <a:r>
                        <a:rPr kumimoji="1" lang="en-US" altLang="ja-JP" sz="2800" dirty="0" smtClean="0">
                          <a:solidFill>
                            <a:schemeClr val="tx1"/>
                          </a:solidFill>
                        </a:rPr>
                        <a:t>23</a:t>
                      </a:r>
                      <a:endParaRPr kumimoji="1" lang="ja-JP" altLang="en-US" sz="2800" dirty="0">
                        <a:solidFill>
                          <a:schemeClr val="tx1"/>
                        </a:solidFill>
                      </a:endParaRPr>
                    </a:p>
                  </a:txBody>
                  <a:tcPr anchor="ctr"/>
                </a:tc>
                <a:tc>
                  <a:txBody>
                    <a:bodyPr/>
                    <a:lstStyle/>
                    <a:p>
                      <a:pPr algn="ctr"/>
                      <a:r>
                        <a:rPr kumimoji="1" lang="en-US" altLang="ja-JP" sz="2400" dirty="0" smtClean="0">
                          <a:solidFill>
                            <a:schemeClr val="tx1"/>
                          </a:solidFill>
                        </a:rPr>
                        <a:t>48</a:t>
                      </a:r>
                      <a:endParaRPr kumimoji="1" lang="ja-JP" altLang="en-US" sz="2400" dirty="0">
                        <a:solidFill>
                          <a:schemeClr val="tx1"/>
                        </a:solidFill>
                      </a:endParaRPr>
                    </a:p>
                  </a:txBody>
                  <a:tcPr anchor="ctr"/>
                </a:tc>
              </a:tr>
              <a:tr h="499481">
                <a:tc>
                  <a:txBody>
                    <a:bodyPr/>
                    <a:lstStyle/>
                    <a:p>
                      <a:pPr algn="ctr"/>
                      <a:r>
                        <a:rPr kumimoji="1" lang="ja-JP" altLang="en-US" sz="2400" dirty="0" smtClean="0">
                          <a:solidFill>
                            <a:schemeClr val="tx1"/>
                          </a:solidFill>
                        </a:rPr>
                        <a:t>合計</a:t>
                      </a:r>
                      <a:endParaRPr kumimoji="1" lang="ja-JP" altLang="en-US" sz="2400" dirty="0">
                        <a:solidFill>
                          <a:schemeClr val="tx1"/>
                        </a:solidFill>
                      </a:endParaRPr>
                    </a:p>
                  </a:txBody>
                  <a:tcPr anchor="ctr"/>
                </a:tc>
                <a:tc>
                  <a:txBody>
                    <a:bodyPr/>
                    <a:lstStyle/>
                    <a:p>
                      <a:pPr algn="ctr"/>
                      <a:r>
                        <a:rPr kumimoji="1" lang="en-US" altLang="ja-JP" sz="2400" dirty="0" smtClean="0">
                          <a:solidFill>
                            <a:schemeClr val="tx1"/>
                          </a:solidFill>
                        </a:rPr>
                        <a:t>53</a:t>
                      </a:r>
                      <a:endParaRPr kumimoji="1" lang="ja-JP" altLang="en-US" sz="2400" dirty="0">
                        <a:solidFill>
                          <a:schemeClr val="tx1"/>
                        </a:solidFill>
                      </a:endParaRPr>
                    </a:p>
                  </a:txBody>
                  <a:tcPr anchor="ctr"/>
                </a:tc>
                <a:tc>
                  <a:txBody>
                    <a:bodyPr/>
                    <a:lstStyle/>
                    <a:p>
                      <a:pPr algn="ctr"/>
                      <a:r>
                        <a:rPr kumimoji="1" lang="en-US" altLang="ja-JP" sz="2400" dirty="0" smtClean="0">
                          <a:solidFill>
                            <a:schemeClr val="tx1"/>
                          </a:solidFill>
                        </a:rPr>
                        <a:t>43</a:t>
                      </a:r>
                      <a:endParaRPr kumimoji="1" lang="ja-JP" altLang="en-US" sz="2400" dirty="0">
                        <a:solidFill>
                          <a:schemeClr val="tx1"/>
                        </a:solidFill>
                      </a:endParaRPr>
                    </a:p>
                  </a:txBody>
                  <a:tcPr anchor="ctr"/>
                </a:tc>
                <a:tc>
                  <a:txBody>
                    <a:bodyPr/>
                    <a:lstStyle/>
                    <a:p>
                      <a:pPr algn="ctr"/>
                      <a:r>
                        <a:rPr kumimoji="1" lang="en-US" altLang="ja-JP" sz="2400" dirty="0" smtClean="0">
                          <a:solidFill>
                            <a:schemeClr val="tx1"/>
                          </a:solidFill>
                        </a:rPr>
                        <a:t>96</a:t>
                      </a:r>
                      <a:endParaRPr kumimoji="1" lang="ja-JP" altLang="en-US" sz="2400" dirty="0">
                        <a:solidFill>
                          <a:schemeClr val="tx1"/>
                        </a:solidFill>
                      </a:endParaRPr>
                    </a:p>
                  </a:txBody>
                  <a:tcPr anchor="ctr"/>
                </a:tc>
              </a:tr>
            </a:tbl>
          </a:graphicData>
        </a:graphic>
      </p:graphicFrame>
      <p:sp>
        <p:nvSpPr>
          <p:cNvPr id="7" name="テキスト ボックス 6"/>
          <p:cNvSpPr txBox="1"/>
          <p:nvPr/>
        </p:nvSpPr>
        <p:spPr>
          <a:xfrm>
            <a:off x="1547664" y="1575513"/>
            <a:ext cx="6373216" cy="461665"/>
          </a:xfrm>
          <a:prstGeom prst="rect">
            <a:avLst/>
          </a:prstGeom>
          <a:noFill/>
        </p:spPr>
        <p:txBody>
          <a:bodyPr wrap="square" rtlCol="0">
            <a:spAutoFit/>
          </a:bodyPr>
          <a:lstStyle/>
          <a:p>
            <a:r>
              <a:rPr lang="ja-JP" altLang="en-US" sz="2400" dirty="0"/>
              <a:t>候補リストの有無による正解・不正解の解答数</a:t>
            </a:r>
            <a:endParaRPr kumimoji="1" lang="ja-JP" altLang="en-US" sz="2400" dirty="0"/>
          </a:p>
        </p:txBody>
      </p:sp>
    </p:spTree>
    <p:extLst>
      <p:ext uri="{BB962C8B-B14F-4D97-AF65-F5344CB8AC3E}">
        <p14:creationId xmlns:p14="http://schemas.microsoft.com/office/powerpoint/2010/main" val="15081241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a:t>候補</a:t>
            </a:r>
            <a:r>
              <a:rPr lang="ja-JP" altLang="en-US" sz="3600" dirty="0" smtClean="0"/>
              <a:t>リスト内に正解が含まれている順位ごとに正解数が異なるか</a:t>
            </a:r>
            <a:endParaRPr kumimoji="1" lang="ja-JP" altLang="en-US" sz="3600"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19</a:t>
            </a:fld>
            <a:endParaRPr kumimoji="1" lang="ja-JP" altLang="en-US"/>
          </a:p>
        </p:txBody>
      </p:sp>
      <p:sp>
        <p:nvSpPr>
          <p:cNvPr id="7" name="コンテンツ プレースホルダー 2"/>
          <p:cNvSpPr>
            <a:spLocks noGrp="1"/>
          </p:cNvSpPr>
          <p:nvPr>
            <p:ph idx="1"/>
          </p:nvPr>
        </p:nvSpPr>
        <p:spPr>
          <a:xfrm>
            <a:off x="323528" y="5157192"/>
            <a:ext cx="8640960" cy="1368152"/>
          </a:xfrm>
        </p:spPr>
        <p:txBody>
          <a:bodyPr/>
          <a:lstStyle/>
          <a:p>
            <a:r>
              <a:rPr lang="ja-JP" altLang="en-US" sz="2800" dirty="0" smtClean="0"/>
              <a:t>候補リスト内に正解が提示されているとき，候補リストがある方が正解数が多い</a:t>
            </a:r>
            <a:endParaRPr lang="en-US" altLang="ja-JP" sz="2800" dirty="0" smtClean="0"/>
          </a:p>
          <a:p>
            <a:r>
              <a:rPr lang="ja-JP" altLang="en-US" sz="2800" dirty="0" smtClean="0"/>
              <a:t>常にリスト内から解答が選ばれているわけではない</a:t>
            </a:r>
            <a:endParaRPr lang="en-US" altLang="ja-JP" sz="2800" dirty="0"/>
          </a:p>
          <a:p>
            <a:endParaRPr lang="en-US" altLang="ja-JP" sz="2800" dirty="0" smtClean="0"/>
          </a:p>
          <a:p>
            <a:endParaRPr lang="en-US" altLang="ja-JP" sz="2800" dirty="0"/>
          </a:p>
          <a:p>
            <a:endParaRPr lang="en-US" altLang="ja-JP" sz="2800" dirty="0" smtClean="0"/>
          </a:p>
          <a:p>
            <a:endParaRPr lang="en-US" altLang="ja-JP" sz="2800" dirty="0"/>
          </a:p>
          <a:p>
            <a:endParaRPr kumimoji="1" lang="ja-JP" altLang="en-US" sz="2800" dirty="0"/>
          </a:p>
        </p:txBody>
      </p:sp>
      <p:graphicFrame>
        <p:nvGraphicFramePr>
          <p:cNvPr id="6" name="表 5"/>
          <p:cNvGraphicFramePr>
            <a:graphicFrameLocks noGrp="1"/>
          </p:cNvGraphicFramePr>
          <p:nvPr>
            <p:extLst>
              <p:ext uri="{D42A27DB-BD31-4B8C-83A1-F6EECF244321}">
                <p14:modId xmlns:p14="http://schemas.microsoft.com/office/powerpoint/2010/main" val="1694968584"/>
              </p:ext>
            </p:extLst>
          </p:nvPr>
        </p:nvGraphicFramePr>
        <p:xfrm>
          <a:off x="827584" y="2420888"/>
          <a:ext cx="7560840" cy="2558244"/>
        </p:xfrm>
        <a:graphic>
          <a:graphicData uri="http://schemas.openxmlformats.org/drawingml/2006/table">
            <a:tbl>
              <a:tblPr firstRow="1" bandRow="1">
                <a:tableStyleId>{5C22544A-7EE6-4342-B048-85BDC9FD1C3A}</a:tableStyleId>
              </a:tblPr>
              <a:tblGrid>
                <a:gridCol w="3230967"/>
                <a:gridCol w="2103886"/>
                <a:gridCol w="2225987"/>
              </a:tblGrid>
              <a:tr h="317532">
                <a:tc>
                  <a:txBody>
                    <a:bodyPr/>
                    <a:lstStyle/>
                    <a:p>
                      <a:pPr algn="ctr"/>
                      <a:endParaRPr kumimoji="1" lang="ja-JP" altLang="en-US" sz="2400" dirty="0">
                        <a:solidFill>
                          <a:schemeClr val="tx1"/>
                        </a:solidFill>
                      </a:endParaRPr>
                    </a:p>
                  </a:txBody>
                  <a:tcPr anchor="ctr"/>
                </a:tc>
                <a:tc>
                  <a:txBody>
                    <a:bodyPr/>
                    <a:lstStyle/>
                    <a:p>
                      <a:pPr algn="ctr"/>
                      <a:r>
                        <a:rPr kumimoji="1" lang="ja-JP" altLang="en-US" sz="2400" dirty="0" smtClean="0">
                          <a:solidFill>
                            <a:schemeClr val="tx1"/>
                          </a:solidFill>
                        </a:rPr>
                        <a:t>候補リストあり</a:t>
                      </a:r>
                      <a:endParaRPr kumimoji="1" lang="ja-JP" altLang="en-US" sz="2400" dirty="0">
                        <a:solidFill>
                          <a:schemeClr val="tx1"/>
                        </a:solidFill>
                      </a:endParaRPr>
                    </a:p>
                  </a:txBody>
                  <a:tcPr anchor="ctr"/>
                </a:tc>
                <a:tc>
                  <a:txBody>
                    <a:bodyPr/>
                    <a:lstStyle/>
                    <a:p>
                      <a:pPr algn="ctr"/>
                      <a:r>
                        <a:rPr kumimoji="1" lang="ja-JP" altLang="en-US" sz="2400" dirty="0" smtClean="0">
                          <a:solidFill>
                            <a:schemeClr val="tx1"/>
                          </a:solidFill>
                        </a:rPr>
                        <a:t>候補リストなし</a:t>
                      </a:r>
                      <a:endParaRPr kumimoji="1" lang="ja-JP" altLang="en-US" sz="2400" dirty="0">
                        <a:solidFill>
                          <a:schemeClr val="tx1"/>
                        </a:solidFill>
                      </a:endParaRPr>
                    </a:p>
                  </a:txBody>
                  <a:tcPr anchor="ctr"/>
                </a:tc>
              </a:tr>
              <a:tr h="546564">
                <a:tc>
                  <a:txBody>
                    <a:bodyPr/>
                    <a:lstStyle/>
                    <a:p>
                      <a:pPr algn="ctr"/>
                      <a:r>
                        <a:rPr kumimoji="1" lang="en-US" altLang="ja-JP" sz="2400" dirty="0" smtClean="0">
                          <a:solidFill>
                            <a:schemeClr val="tx1"/>
                          </a:solidFill>
                        </a:rPr>
                        <a:t>1</a:t>
                      </a:r>
                      <a:r>
                        <a:rPr kumimoji="1" lang="ja-JP" altLang="en-US" sz="2400" dirty="0" smtClean="0">
                          <a:solidFill>
                            <a:schemeClr val="tx1"/>
                          </a:solidFill>
                        </a:rPr>
                        <a:t>位に正解</a:t>
                      </a:r>
                      <a:endParaRPr kumimoji="1" lang="en-US" altLang="ja-JP" sz="2400" dirty="0" smtClean="0">
                        <a:solidFill>
                          <a:schemeClr val="tx1"/>
                        </a:solidFill>
                      </a:endParaRPr>
                    </a:p>
                  </a:txBody>
                  <a:tcPr anchor="ctr"/>
                </a:tc>
                <a:tc>
                  <a:txBody>
                    <a:bodyPr/>
                    <a:lstStyle/>
                    <a:p>
                      <a:pPr algn="ctr"/>
                      <a:r>
                        <a:rPr kumimoji="1" lang="en-US" altLang="ja-JP" sz="2800" dirty="0" smtClean="0">
                          <a:solidFill>
                            <a:srgbClr val="FF0000"/>
                          </a:solidFill>
                        </a:rPr>
                        <a:t>11</a:t>
                      </a:r>
                      <a:r>
                        <a:rPr kumimoji="1" lang="en-US" altLang="ja-JP" sz="2000" dirty="0" smtClean="0">
                          <a:solidFill>
                            <a:schemeClr val="tx1"/>
                          </a:solidFill>
                        </a:rPr>
                        <a:t>/12</a:t>
                      </a:r>
                      <a:endParaRPr kumimoji="1" lang="ja-JP" altLang="en-US" sz="2800" dirty="0">
                        <a:solidFill>
                          <a:schemeClr val="tx1"/>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800" dirty="0" smtClean="0">
                          <a:solidFill>
                            <a:schemeClr val="tx1"/>
                          </a:solidFill>
                        </a:rPr>
                        <a:t>10</a:t>
                      </a:r>
                      <a:r>
                        <a:rPr kumimoji="1" lang="en-US" altLang="ja-JP" sz="2000" dirty="0" smtClean="0">
                          <a:solidFill>
                            <a:schemeClr val="tx1"/>
                          </a:solidFill>
                        </a:rPr>
                        <a:t>/12</a:t>
                      </a:r>
                      <a:endParaRPr kumimoji="1" lang="ja-JP" altLang="en-US" sz="2800" dirty="0" smtClean="0">
                        <a:solidFill>
                          <a:schemeClr val="tx1"/>
                        </a:solidFill>
                      </a:endParaRPr>
                    </a:p>
                  </a:txBody>
                  <a:tcPr anchor="ctr"/>
                </a:tc>
              </a:tr>
              <a:tr h="432048">
                <a:tc>
                  <a:txBody>
                    <a:bodyPr/>
                    <a:lstStyle/>
                    <a:p>
                      <a:pPr algn="ctr"/>
                      <a:r>
                        <a:rPr kumimoji="1" lang="en-US" altLang="ja-JP" sz="2400" dirty="0" smtClean="0">
                          <a:solidFill>
                            <a:schemeClr val="tx1"/>
                          </a:solidFill>
                        </a:rPr>
                        <a:t>3</a:t>
                      </a:r>
                      <a:r>
                        <a:rPr kumimoji="1" lang="ja-JP" altLang="en-US" sz="2400" dirty="0" smtClean="0">
                          <a:solidFill>
                            <a:schemeClr val="tx1"/>
                          </a:solidFill>
                        </a:rPr>
                        <a:t>位に正解</a:t>
                      </a:r>
                      <a:endParaRPr kumimoji="1" lang="ja-JP" altLang="en-US" sz="2400" dirty="0">
                        <a:solidFill>
                          <a:schemeClr val="tx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800" dirty="0" smtClean="0">
                          <a:solidFill>
                            <a:srgbClr val="FF0000"/>
                          </a:solidFill>
                        </a:rPr>
                        <a:t>8</a:t>
                      </a:r>
                      <a:r>
                        <a:rPr kumimoji="1" lang="en-US" altLang="ja-JP" sz="2000" b="0" i="0" u="none" strike="noStrike" kern="1200" cap="none" spc="0" normalizeH="0" baseline="0" noProof="0" dirty="0" smtClean="0">
                          <a:ln>
                            <a:noFill/>
                          </a:ln>
                          <a:solidFill>
                            <a:srgbClr val="000000"/>
                          </a:solidFill>
                          <a:effectLst/>
                          <a:uLnTx/>
                          <a:uFillTx/>
                          <a:latin typeface="+mn-lt"/>
                          <a:ea typeface="+mn-ea"/>
                          <a:cs typeface="+mn-cs"/>
                        </a:rPr>
                        <a:t>/12</a:t>
                      </a:r>
                      <a:endParaRPr kumimoji="1" lang="ja-JP" altLang="en-US" sz="2800" b="0" i="0" u="none" strike="noStrike" kern="1200" cap="none" spc="0" normalizeH="0" baseline="0" noProof="0" dirty="0" smtClean="0">
                        <a:ln>
                          <a:noFill/>
                        </a:ln>
                        <a:solidFill>
                          <a:srgbClr val="000000"/>
                        </a:solidFill>
                        <a:effectLst/>
                        <a:uLnTx/>
                        <a:uFillTx/>
                        <a:latin typeface="+mn-lt"/>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800" dirty="0" smtClean="0">
                          <a:solidFill>
                            <a:schemeClr val="tx1"/>
                          </a:solidFill>
                        </a:rPr>
                        <a:t>4</a:t>
                      </a:r>
                      <a:r>
                        <a:rPr kumimoji="1" lang="en-US" altLang="ja-JP" sz="2000" b="0" i="0" u="none" strike="noStrike" kern="1200" cap="none" spc="0" normalizeH="0" baseline="0" noProof="0" dirty="0" smtClean="0">
                          <a:ln>
                            <a:noFill/>
                          </a:ln>
                          <a:solidFill>
                            <a:srgbClr val="000000"/>
                          </a:solidFill>
                          <a:effectLst/>
                          <a:uLnTx/>
                          <a:uFillTx/>
                          <a:latin typeface="+mn-lt"/>
                          <a:ea typeface="+mn-ea"/>
                          <a:cs typeface="+mn-cs"/>
                        </a:rPr>
                        <a:t>/12</a:t>
                      </a:r>
                      <a:endParaRPr kumimoji="1" lang="ja-JP" altLang="en-US" sz="2800" b="0" i="0" u="none" strike="noStrike" kern="1200" cap="none" spc="0" normalizeH="0" baseline="0" noProof="0" dirty="0" smtClean="0">
                        <a:ln>
                          <a:noFill/>
                        </a:ln>
                        <a:solidFill>
                          <a:srgbClr val="000000"/>
                        </a:solidFill>
                        <a:effectLst/>
                        <a:uLnTx/>
                        <a:uFillTx/>
                        <a:latin typeface="+mn-lt"/>
                        <a:ea typeface="+mn-ea"/>
                        <a:cs typeface="+mn-cs"/>
                      </a:endParaRPr>
                    </a:p>
                  </a:txBody>
                  <a:tcPr anchor="ctr"/>
                </a:tc>
              </a:tr>
              <a:tr h="432048">
                <a:tc>
                  <a:txBody>
                    <a:bodyPr/>
                    <a:lstStyle/>
                    <a:p>
                      <a:pPr algn="ctr"/>
                      <a:r>
                        <a:rPr kumimoji="1" lang="en-US" altLang="ja-JP" sz="2400" dirty="0" smtClean="0">
                          <a:solidFill>
                            <a:schemeClr val="tx1"/>
                          </a:solidFill>
                        </a:rPr>
                        <a:t>5</a:t>
                      </a:r>
                      <a:r>
                        <a:rPr kumimoji="1" lang="ja-JP" altLang="en-US" sz="2400" dirty="0" smtClean="0">
                          <a:solidFill>
                            <a:schemeClr val="tx1"/>
                          </a:solidFill>
                        </a:rPr>
                        <a:t>位に正解</a:t>
                      </a:r>
                      <a:endParaRPr kumimoji="1" lang="ja-JP" altLang="en-US" sz="2400" dirty="0">
                        <a:solidFill>
                          <a:schemeClr val="tx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800" dirty="0" smtClean="0">
                          <a:solidFill>
                            <a:srgbClr val="FF0000"/>
                          </a:solidFill>
                        </a:rPr>
                        <a:t>7</a:t>
                      </a:r>
                      <a:r>
                        <a:rPr kumimoji="1" lang="en-US" altLang="ja-JP" sz="2000" b="0" i="0" u="none" strike="noStrike" kern="1200" cap="none" spc="0" normalizeH="0" baseline="0" noProof="0" dirty="0" smtClean="0">
                          <a:ln>
                            <a:noFill/>
                          </a:ln>
                          <a:solidFill>
                            <a:srgbClr val="000000"/>
                          </a:solidFill>
                          <a:effectLst/>
                          <a:uLnTx/>
                          <a:uFillTx/>
                          <a:latin typeface="+mn-lt"/>
                          <a:ea typeface="+mn-ea"/>
                          <a:cs typeface="+mn-cs"/>
                        </a:rPr>
                        <a:t>/12</a:t>
                      </a:r>
                      <a:endParaRPr kumimoji="1" lang="ja-JP" altLang="en-US" sz="2800" b="0" i="0" u="none" strike="noStrike" kern="1200" cap="none" spc="0" normalizeH="0" baseline="0" noProof="0" dirty="0" smtClean="0">
                        <a:ln>
                          <a:noFill/>
                        </a:ln>
                        <a:solidFill>
                          <a:srgbClr val="000000"/>
                        </a:solidFill>
                        <a:effectLst/>
                        <a:uLnTx/>
                        <a:uFillTx/>
                        <a:latin typeface="+mn-lt"/>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800" dirty="0" smtClean="0">
                          <a:solidFill>
                            <a:schemeClr val="tx1"/>
                          </a:solidFill>
                        </a:rPr>
                        <a:t>4</a:t>
                      </a:r>
                      <a:r>
                        <a:rPr kumimoji="1" lang="en-US" altLang="ja-JP" sz="2000" b="0" i="0" u="none" strike="noStrike" kern="1200" cap="none" spc="0" normalizeH="0" baseline="0" noProof="0" dirty="0" smtClean="0">
                          <a:ln>
                            <a:noFill/>
                          </a:ln>
                          <a:solidFill>
                            <a:srgbClr val="000000"/>
                          </a:solidFill>
                          <a:effectLst/>
                          <a:uLnTx/>
                          <a:uFillTx/>
                          <a:latin typeface="+mn-lt"/>
                          <a:ea typeface="+mn-ea"/>
                          <a:cs typeface="+mn-cs"/>
                        </a:rPr>
                        <a:t>/12</a:t>
                      </a:r>
                      <a:endParaRPr kumimoji="1" lang="ja-JP" altLang="en-US" sz="2800" b="0" i="0" u="none" strike="noStrike" kern="1200" cap="none" spc="0" normalizeH="0" baseline="0" noProof="0" dirty="0" smtClean="0">
                        <a:ln>
                          <a:noFill/>
                        </a:ln>
                        <a:solidFill>
                          <a:srgbClr val="000000"/>
                        </a:solidFill>
                        <a:effectLst/>
                        <a:uLnTx/>
                        <a:uFillTx/>
                        <a:latin typeface="+mn-lt"/>
                        <a:ea typeface="+mn-ea"/>
                        <a:cs typeface="+mn-cs"/>
                      </a:endParaRPr>
                    </a:p>
                  </a:txBody>
                  <a:tcPr anchor="ctr"/>
                </a:tc>
              </a:tr>
              <a:tr h="432048">
                <a:tc>
                  <a:txBody>
                    <a:bodyPr/>
                    <a:lstStyle/>
                    <a:p>
                      <a:pPr algn="ctr"/>
                      <a:r>
                        <a:rPr kumimoji="1" lang="ja-JP" altLang="en-US" sz="2400" dirty="0" smtClean="0">
                          <a:solidFill>
                            <a:schemeClr val="tx1"/>
                          </a:solidFill>
                        </a:rPr>
                        <a:t>候補リスト内に正解なし</a:t>
                      </a:r>
                      <a:endParaRPr kumimoji="1" lang="ja-JP" altLang="en-US" sz="2400" dirty="0">
                        <a:solidFill>
                          <a:schemeClr val="tx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800" dirty="0" smtClean="0">
                          <a:solidFill>
                            <a:schemeClr val="tx1"/>
                          </a:solidFill>
                        </a:rPr>
                        <a:t>2</a:t>
                      </a:r>
                      <a:r>
                        <a:rPr kumimoji="1" lang="en-US" altLang="ja-JP" sz="2000" b="0" i="0" u="none" strike="noStrike" kern="1200" cap="none" spc="0" normalizeH="0" baseline="0" noProof="0" dirty="0" smtClean="0">
                          <a:ln>
                            <a:noFill/>
                          </a:ln>
                          <a:solidFill>
                            <a:srgbClr val="000000"/>
                          </a:solidFill>
                          <a:effectLst/>
                          <a:uLnTx/>
                          <a:uFillTx/>
                          <a:latin typeface="+mn-lt"/>
                          <a:ea typeface="+mn-ea"/>
                          <a:cs typeface="+mn-cs"/>
                        </a:rPr>
                        <a:t>/12</a:t>
                      </a:r>
                      <a:endParaRPr kumimoji="1" lang="ja-JP" altLang="en-US" sz="2800" b="0" i="0" u="none" strike="noStrike" kern="1200" cap="none" spc="0" normalizeH="0" baseline="0" noProof="0" dirty="0" smtClean="0">
                        <a:ln>
                          <a:noFill/>
                        </a:ln>
                        <a:solidFill>
                          <a:srgbClr val="000000"/>
                        </a:solidFill>
                        <a:effectLst/>
                        <a:uLnTx/>
                        <a:uFillTx/>
                        <a:latin typeface="+mn-lt"/>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800" dirty="0" smtClean="0">
                          <a:solidFill>
                            <a:srgbClr val="FF0000"/>
                          </a:solidFill>
                        </a:rPr>
                        <a:t>7</a:t>
                      </a:r>
                      <a:r>
                        <a:rPr kumimoji="1" lang="en-US" altLang="ja-JP" sz="2000" b="0" i="0" u="none" strike="noStrike" kern="1200" cap="none" spc="0" normalizeH="0" baseline="0" noProof="0" dirty="0" smtClean="0">
                          <a:ln>
                            <a:noFill/>
                          </a:ln>
                          <a:solidFill>
                            <a:srgbClr val="000000"/>
                          </a:solidFill>
                          <a:effectLst/>
                          <a:uLnTx/>
                          <a:uFillTx/>
                          <a:latin typeface="+mn-lt"/>
                          <a:ea typeface="+mn-ea"/>
                          <a:cs typeface="+mn-cs"/>
                        </a:rPr>
                        <a:t>/12</a:t>
                      </a:r>
                      <a:endParaRPr kumimoji="1" lang="ja-JP" altLang="en-US" sz="2800" b="0" i="0" u="none" strike="noStrike" kern="1200" cap="none" spc="0" normalizeH="0" baseline="0" noProof="0" dirty="0" smtClean="0">
                        <a:ln>
                          <a:noFill/>
                        </a:ln>
                        <a:solidFill>
                          <a:srgbClr val="000000"/>
                        </a:solidFill>
                        <a:effectLst/>
                        <a:uLnTx/>
                        <a:uFillTx/>
                        <a:latin typeface="+mn-lt"/>
                        <a:ea typeface="+mn-ea"/>
                        <a:cs typeface="+mn-cs"/>
                      </a:endParaRPr>
                    </a:p>
                  </a:txBody>
                  <a:tcPr anchor="ctr"/>
                </a:tc>
              </a:tr>
            </a:tbl>
          </a:graphicData>
        </a:graphic>
      </p:graphicFrame>
      <p:sp>
        <p:nvSpPr>
          <p:cNvPr id="3" name="テキスト ボックス 2"/>
          <p:cNvSpPr txBox="1"/>
          <p:nvPr/>
        </p:nvSpPr>
        <p:spPr>
          <a:xfrm>
            <a:off x="1259632" y="1546951"/>
            <a:ext cx="7453336" cy="830997"/>
          </a:xfrm>
          <a:prstGeom prst="rect">
            <a:avLst/>
          </a:prstGeom>
          <a:noFill/>
        </p:spPr>
        <p:txBody>
          <a:bodyPr wrap="square" rtlCol="0">
            <a:spAutoFit/>
          </a:bodyPr>
          <a:lstStyle/>
          <a:p>
            <a:r>
              <a:rPr lang="ja-JP" altLang="en-US" sz="2400" dirty="0"/>
              <a:t>候補リストを提示したときに</a:t>
            </a:r>
            <a:r>
              <a:rPr lang="ja-JP" altLang="en-US" sz="2400" dirty="0" smtClean="0"/>
              <a:t>，</a:t>
            </a:r>
            <a:r>
              <a:rPr lang="en-US" altLang="ja-JP" sz="2400" dirty="0" smtClean="0"/>
              <a:t/>
            </a:r>
            <a:br>
              <a:rPr lang="en-US" altLang="ja-JP" sz="2400" dirty="0" smtClean="0"/>
            </a:br>
            <a:r>
              <a:rPr lang="ja-JP" altLang="en-US" sz="2400" dirty="0" smtClean="0"/>
              <a:t>正解</a:t>
            </a:r>
            <a:r>
              <a:rPr lang="ja-JP" altLang="en-US" sz="2400" dirty="0"/>
              <a:t>が提示されている順位ごとの正解・不正解</a:t>
            </a:r>
            <a:r>
              <a:rPr lang="ja-JP" altLang="en-US" sz="2400" dirty="0" smtClean="0"/>
              <a:t>の</a:t>
            </a:r>
            <a:r>
              <a:rPr lang="ja-JP" altLang="en-US" sz="2400" dirty="0"/>
              <a:t>正解</a:t>
            </a:r>
            <a:r>
              <a:rPr lang="ja-JP" altLang="en-US" sz="2400" dirty="0" smtClean="0"/>
              <a:t>数</a:t>
            </a:r>
            <a:endParaRPr lang="en-US" altLang="ja-JP" sz="2400" dirty="0"/>
          </a:p>
        </p:txBody>
      </p:sp>
    </p:spTree>
    <p:extLst>
      <p:ext uri="{BB962C8B-B14F-4D97-AF65-F5344CB8AC3E}">
        <p14:creationId xmlns:p14="http://schemas.microsoft.com/office/powerpoint/2010/main" val="4487492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グループ化 6"/>
          <p:cNvGrpSpPr/>
          <p:nvPr/>
        </p:nvGrpSpPr>
        <p:grpSpPr>
          <a:xfrm>
            <a:off x="0" y="3275692"/>
            <a:ext cx="6286500" cy="1953508"/>
            <a:chOff x="0" y="2276872"/>
            <a:chExt cx="6286500" cy="1953508"/>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636912"/>
              <a:ext cx="6286500" cy="1181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テキスト ボックス 4"/>
            <p:cNvSpPr txBox="1"/>
            <p:nvPr/>
          </p:nvSpPr>
          <p:spPr>
            <a:xfrm>
              <a:off x="282055" y="2276872"/>
              <a:ext cx="1008112" cy="369332"/>
            </a:xfrm>
            <a:prstGeom prst="rect">
              <a:avLst/>
            </a:prstGeom>
            <a:noFill/>
          </p:spPr>
          <p:txBody>
            <a:bodyPr wrap="square" rtlCol="0">
              <a:spAutoFit/>
            </a:bodyPr>
            <a:lstStyle/>
            <a:p>
              <a:r>
                <a:rPr lang="ja-JP" altLang="en-US" dirty="0"/>
                <a:t>・・・</a:t>
              </a:r>
              <a:endParaRPr kumimoji="1" lang="ja-JP" altLang="en-US" dirty="0"/>
            </a:p>
          </p:txBody>
        </p:sp>
        <p:sp>
          <p:nvSpPr>
            <p:cNvPr id="11" name="テキスト ボックス 10"/>
            <p:cNvSpPr txBox="1"/>
            <p:nvPr/>
          </p:nvSpPr>
          <p:spPr>
            <a:xfrm>
              <a:off x="323528" y="3861048"/>
              <a:ext cx="1008112" cy="369332"/>
            </a:xfrm>
            <a:prstGeom prst="rect">
              <a:avLst/>
            </a:prstGeom>
            <a:noFill/>
          </p:spPr>
          <p:txBody>
            <a:bodyPr wrap="square" rtlCol="0">
              <a:spAutoFit/>
            </a:bodyPr>
            <a:lstStyle/>
            <a:p>
              <a:r>
                <a:rPr lang="ja-JP" altLang="en-US" dirty="0"/>
                <a:t>・・・</a:t>
              </a:r>
              <a:endParaRPr kumimoji="1" lang="ja-JP" altLang="en-US" dirty="0"/>
            </a:p>
          </p:txBody>
        </p:sp>
      </p:grpSp>
      <p:sp>
        <p:nvSpPr>
          <p:cNvPr id="2" name="タイトル 1"/>
          <p:cNvSpPr>
            <a:spLocks noGrp="1"/>
          </p:cNvSpPr>
          <p:nvPr>
            <p:ph type="title"/>
          </p:nvPr>
        </p:nvSpPr>
        <p:spPr/>
        <p:txBody>
          <a:bodyPr/>
          <a:lstStyle/>
          <a:p>
            <a:r>
              <a:rPr lang="ja-JP" altLang="en-US" dirty="0" smtClean="0">
                <a:solidFill>
                  <a:schemeClr val="tx1"/>
                </a:solidFill>
              </a:rPr>
              <a:t>背景</a:t>
            </a:r>
            <a:endParaRPr kumimoji="1" lang="ja-JP" altLang="en-US" dirty="0">
              <a:solidFill>
                <a:schemeClr val="tx1"/>
              </a:solidFill>
            </a:endParaRPr>
          </a:p>
        </p:txBody>
      </p:sp>
      <p:sp>
        <p:nvSpPr>
          <p:cNvPr id="3" name="コンテンツ プレースホルダー 2"/>
          <p:cNvSpPr>
            <a:spLocks noGrp="1"/>
          </p:cNvSpPr>
          <p:nvPr>
            <p:ph idx="1"/>
          </p:nvPr>
        </p:nvSpPr>
        <p:spPr>
          <a:xfrm>
            <a:off x="72008" y="1628800"/>
            <a:ext cx="9036496" cy="1440160"/>
          </a:xfrm>
        </p:spPr>
        <p:txBody>
          <a:bodyPr/>
          <a:lstStyle/>
          <a:p>
            <a:r>
              <a:rPr lang="ja-JP" altLang="en-US" sz="2800" dirty="0" smtClean="0"/>
              <a:t>メソッド名が不適切</a:t>
            </a:r>
            <a:r>
              <a:rPr lang="ja-JP" altLang="en-US" sz="2800" dirty="0"/>
              <a:t>だ</a:t>
            </a:r>
            <a:r>
              <a:rPr lang="ja-JP" altLang="en-US" sz="2800" dirty="0" smtClean="0"/>
              <a:t>とプログラム理解</a:t>
            </a:r>
            <a:r>
              <a:rPr lang="ja-JP" altLang="en-US" sz="2800" dirty="0"/>
              <a:t>に時間が</a:t>
            </a:r>
            <a:r>
              <a:rPr lang="ja-JP" altLang="en-US" sz="2800" dirty="0" smtClean="0"/>
              <a:t>かかる</a:t>
            </a:r>
            <a:r>
              <a:rPr lang="en-US" altLang="ja-JP" sz="2000" dirty="0" smtClean="0"/>
              <a:t>[1]</a:t>
            </a:r>
          </a:p>
          <a:p>
            <a:pPr lvl="1"/>
            <a:r>
              <a:rPr lang="ja-JP" altLang="en-US" sz="2400" dirty="0" smtClean="0"/>
              <a:t>開発者は識別子の名前から動作を推測している</a:t>
            </a:r>
            <a:endParaRPr lang="en-US" altLang="ja-JP" sz="2400" dirty="0" smtClean="0"/>
          </a:p>
          <a:p>
            <a:pPr lvl="1"/>
            <a:r>
              <a:rPr lang="ja-JP" altLang="en-US" sz="2400" dirty="0" smtClean="0"/>
              <a:t>不適切な名前がついていると動作を誤解する</a:t>
            </a:r>
            <a:endParaRPr lang="en-US" altLang="ja-JP" sz="2400" dirty="0" smtClean="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2</a:t>
            </a:fld>
            <a:endParaRPr kumimoji="1" lang="ja-JP" altLang="en-US" dirty="0"/>
          </a:p>
        </p:txBody>
      </p:sp>
      <p:sp>
        <p:nvSpPr>
          <p:cNvPr id="6" name="雲形吹き出し 5"/>
          <p:cNvSpPr/>
          <p:nvPr/>
        </p:nvSpPr>
        <p:spPr>
          <a:xfrm>
            <a:off x="5467988" y="3074563"/>
            <a:ext cx="3534841" cy="1149449"/>
          </a:xfrm>
          <a:prstGeom prst="cloudCallout">
            <a:avLst>
              <a:gd name="adj1" fmla="val -67053"/>
              <a:gd name="adj2" fmla="val 34994"/>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smtClean="0">
                <a:solidFill>
                  <a:schemeClr val="tx1"/>
                </a:solidFill>
              </a:rPr>
              <a:t>set</a:t>
            </a:r>
            <a:r>
              <a:rPr lang="ja-JP" altLang="en-US" sz="2000" dirty="0" smtClean="0">
                <a:solidFill>
                  <a:schemeClr val="tx1"/>
                </a:solidFill>
              </a:rPr>
              <a:t>だから</a:t>
            </a:r>
            <a:endParaRPr lang="en-US" altLang="ja-JP" sz="2000" dirty="0" smtClean="0">
              <a:solidFill>
                <a:schemeClr val="tx1"/>
              </a:solidFill>
            </a:endParaRPr>
          </a:p>
          <a:p>
            <a:pPr algn="ctr"/>
            <a:r>
              <a:rPr lang="ja-JP" altLang="en-US" sz="2000" dirty="0" smtClean="0">
                <a:solidFill>
                  <a:schemeClr val="tx1"/>
                </a:solidFill>
              </a:rPr>
              <a:t>値を設定している？</a:t>
            </a:r>
            <a:endParaRPr kumimoji="1" lang="ja-JP" altLang="en-US" sz="2000" dirty="0">
              <a:solidFill>
                <a:schemeClr val="tx1"/>
              </a:solidFill>
            </a:endParaRPr>
          </a:p>
        </p:txBody>
      </p:sp>
      <p:sp>
        <p:nvSpPr>
          <p:cNvPr id="8" name="正方形/長方形 7"/>
          <p:cNvSpPr/>
          <p:nvPr/>
        </p:nvSpPr>
        <p:spPr>
          <a:xfrm rot="3300000">
            <a:off x="7239970" y="2549365"/>
            <a:ext cx="93745" cy="2225016"/>
          </a:xfrm>
          <a:prstGeom prst="rect">
            <a:avLst/>
          </a:prstGeom>
          <a:solidFill>
            <a:srgbClr val="FF00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rot="-3300000">
            <a:off x="7193811" y="2582797"/>
            <a:ext cx="83197" cy="2132977"/>
          </a:xfrm>
          <a:prstGeom prst="rect">
            <a:avLst/>
          </a:prstGeom>
          <a:solidFill>
            <a:srgbClr val="FF00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35496" y="6372036"/>
            <a:ext cx="8940291" cy="338554"/>
          </a:xfrm>
          <a:prstGeom prst="rect">
            <a:avLst/>
          </a:prstGeom>
          <a:solidFill>
            <a:schemeClr val="bg1"/>
          </a:solidFill>
        </p:spPr>
        <p:txBody>
          <a:bodyPr wrap="square" rtlCol="0">
            <a:spAutoFit/>
          </a:bodyPr>
          <a:lstStyle/>
          <a:p>
            <a:r>
              <a:rPr lang="en-US" altLang="ja-JP" sz="1600" dirty="0" smtClean="0"/>
              <a:t>[1]</a:t>
            </a:r>
            <a:r>
              <a:rPr lang="en-US" altLang="ja-JP" sz="1600" dirty="0" err="1" smtClean="0"/>
              <a:t>Lawrie</a:t>
            </a:r>
            <a:r>
              <a:rPr lang="en-US" altLang="ja-JP" sz="1600" dirty="0" smtClean="0"/>
              <a:t> et.al. “What‘s </a:t>
            </a:r>
            <a:r>
              <a:rPr lang="en-US" altLang="ja-JP" sz="1600" dirty="0"/>
              <a:t>in a </a:t>
            </a:r>
            <a:r>
              <a:rPr lang="en-US" altLang="ja-JP" sz="1600" dirty="0" smtClean="0"/>
              <a:t>name?</a:t>
            </a:r>
            <a:r>
              <a:rPr lang="ja-JP" altLang="en-US" sz="1600" dirty="0" smtClean="0"/>
              <a:t> </a:t>
            </a:r>
            <a:r>
              <a:rPr lang="en-US" altLang="ja-JP" sz="1600" dirty="0" smtClean="0"/>
              <a:t>a </a:t>
            </a:r>
            <a:r>
              <a:rPr lang="en-US" altLang="ja-JP" sz="1600" dirty="0"/>
              <a:t>study of </a:t>
            </a:r>
            <a:r>
              <a:rPr lang="en-US" altLang="ja-JP" sz="1600" dirty="0" err="1" smtClean="0"/>
              <a:t>identfiers</a:t>
            </a:r>
            <a:r>
              <a:rPr lang="en-US" altLang="ja-JP" sz="1600" dirty="0" smtClean="0"/>
              <a:t>.”  </a:t>
            </a:r>
            <a:endParaRPr kumimoji="1" lang="ja-JP" altLang="en-US" sz="1600" dirty="0"/>
          </a:p>
        </p:txBody>
      </p:sp>
      <p:sp>
        <p:nvSpPr>
          <p:cNvPr id="10" name="角丸四角形吹き出し 9"/>
          <p:cNvSpPr/>
          <p:nvPr/>
        </p:nvSpPr>
        <p:spPr>
          <a:xfrm>
            <a:off x="4152850" y="4869160"/>
            <a:ext cx="4163566" cy="1224136"/>
          </a:xfrm>
          <a:prstGeom prst="wedgeRoundRectCallout">
            <a:avLst>
              <a:gd name="adj1" fmla="val -37747"/>
              <a:gd name="adj2" fmla="val -82792"/>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200" dirty="0" smtClean="0">
                <a:solidFill>
                  <a:schemeClr val="tx1"/>
                </a:solidFill>
              </a:rPr>
              <a:t>実は</a:t>
            </a:r>
            <a:endParaRPr lang="en-US" altLang="ja-JP" sz="2200" dirty="0" smtClean="0">
              <a:solidFill>
                <a:schemeClr val="tx1"/>
              </a:solidFill>
            </a:endParaRPr>
          </a:p>
          <a:p>
            <a:pPr algn="ctr"/>
            <a:r>
              <a:rPr lang="ja-JP" altLang="en-US" sz="2200" dirty="0" smtClean="0">
                <a:solidFill>
                  <a:schemeClr val="accent2"/>
                </a:solidFill>
              </a:rPr>
              <a:t>値を書き込むためのオブジェクト</a:t>
            </a:r>
            <a:r>
              <a:rPr lang="ja-JP" altLang="en-US" sz="2200" dirty="0" smtClean="0">
                <a:solidFill>
                  <a:schemeClr val="tx1"/>
                </a:solidFill>
              </a:rPr>
              <a:t>を</a:t>
            </a:r>
            <a:r>
              <a:rPr lang="ja-JP" altLang="en-US" sz="2200" dirty="0">
                <a:solidFill>
                  <a:schemeClr val="tx1"/>
                </a:solidFill>
              </a:rPr>
              <a:t>取得する</a:t>
            </a:r>
            <a:endParaRPr kumimoji="1" lang="ja-JP" altLang="en-US" sz="2200" dirty="0">
              <a:solidFill>
                <a:schemeClr val="tx1"/>
              </a:solidFill>
            </a:endParaRPr>
          </a:p>
        </p:txBody>
      </p:sp>
    </p:spTree>
    <p:extLst>
      <p:ext uri="{BB962C8B-B14F-4D97-AF65-F5344CB8AC3E}">
        <p14:creationId xmlns:p14="http://schemas.microsoft.com/office/powerpoint/2010/main" val="3441058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2" grpId="0" animBg="1"/>
      <p:bldP spid="1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a:t>候補</a:t>
            </a:r>
            <a:r>
              <a:rPr lang="ja-JP" altLang="en-US" sz="3600" dirty="0" smtClean="0"/>
              <a:t>リスト内に正解が含まれているときに正解数が多いか</a:t>
            </a:r>
            <a:endParaRPr kumimoji="1" lang="ja-JP" altLang="en-US" sz="3600"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20</a:t>
            </a:fld>
            <a:endParaRPr kumimoji="1" lang="ja-JP" altLang="en-US"/>
          </a:p>
        </p:txBody>
      </p:sp>
      <p:sp>
        <p:nvSpPr>
          <p:cNvPr id="7" name="コンテンツ プレースホルダー 2"/>
          <p:cNvSpPr>
            <a:spLocks noGrp="1"/>
          </p:cNvSpPr>
          <p:nvPr>
            <p:ph idx="1"/>
          </p:nvPr>
        </p:nvSpPr>
        <p:spPr>
          <a:xfrm>
            <a:off x="323528" y="4653136"/>
            <a:ext cx="8640960" cy="2016224"/>
          </a:xfrm>
        </p:spPr>
        <p:txBody>
          <a:bodyPr/>
          <a:lstStyle/>
          <a:p>
            <a:r>
              <a:rPr lang="ja-JP" altLang="en-US" dirty="0" smtClean="0"/>
              <a:t>フィッシャーの正確確率検定</a:t>
            </a:r>
            <a:r>
              <a:rPr lang="en-US" altLang="ja-JP" dirty="0" smtClean="0"/>
              <a:t>(</a:t>
            </a:r>
            <a:r>
              <a:rPr lang="ja-JP" altLang="en-US" dirty="0" smtClean="0"/>
              <a:t>片側検定</a:t>
            </a:r>
            <a:r>
              <a:rPr lang="en-US" altLang="ja-JP" dirty="0" smtClean="0"/>
              <a:t>)</a:t>
            </a:r>
          </a:p>
          <a:p>
            <a:pPr lvl="1"/>
            <a:r>
              <a:rPr lang="ja-JP" altLang="en-US" dirty="0" smtClean="0"/>
              <a:t>候補リストがあるときの方が正解数が有意に多いか</a:t>
            </a:r>
            <a:endParaRPr lang="en-US" altLang="ja-JP" dirty="0" smtClean="0"/>
          </a:p>
          <a:p>
            <a:pPr lvl="1"/>
            <a:r>
              <a:rPr lang="en-US" altLang="ja-JP" dirty="0" smtClean="0"/>
              <a:t>p </a:t>
            </a:r>
            <a:r>
              <a:rPr lang="en-US" altLang="ja-JP" smtClean="0"/>
              <a:t>= 0.045 </a:t>
            </a:r>
            <a:r>
              <a:rPr lang="ja-JP" altLang="en-US" dirty="0" smtClean="0"/>
              <a:t>より　有意水準</a:t>
            </a:r>
            <a:r>
              <a:rPr lang="en-US" altLang="ja-JP" dirty="0" smtClean="0"/>
              <a:t>α =0.05</a:t>
            </a:r>
            <a:r>
              <a:rPr lang="ja-JP" altLang="en-US" dirty="0" smtClean="0"/>
              <a:t>で　有意差あり</a:t>
            </a:r>
            <a:endParaRPr lang="en-US" altLang="ja-JP" dirty="0" smtClean="0"/>
          </a:p>
          <a:p>
            <a:endParaRPr lang="en-US" altLang="ja-JP" dirty="0"/>
          </a:p>
          <a:p>
            <a:endParaRPr kumimoji="1"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2518745958"/>
              </p:ext>
            </p:extLst>
          </p:nvPr>
        </p:nvGraphicFramePr>
        <p:xfrm>
          <a:off x="899592" y="2492896"/>
          <a:ext cx="7200800" cy="2025753"/>
        </p:xfrm>
        <a:graphic>
          <a:graphicData uri="http://schemas.openxmlformats.org/drawingml/2006/table">
            <a:tbl>
              <a:tblPr firstRow="1" firstCol="1" bandRow="1">
                <a:tableStyleId>{5C22544A-7EE6-4342-B048-85BDC9FD1C3A}</a:tableStyleId>
              </a:tblPr>
              <a:tblGrid>
                <a:gridCol w="2448272"/>
                <a:gridCol w="1584176"/>
                <a:gridCol w="1368152"/>
                <a:gridCol w="1800200"/>
              </a:tblGrid>
              <a:tr h="461548">
                <a:tc>
                  <a:txBody>
                    <a:bodyPr/>
                    <a:lstStyle/>
                    <a:p>
                      <a:pPr algn="ctr"/>
                      <a:endParaRPr kumimoji="1" lang="ja-JP" altLang="en-US" sz="2400" dirty="0">
                        <a:solidFill>
                          <a:schemeClr val="tx1"/>
                        </a:solidFill>
                      </a:endParaRPr>
                    </a:p>
                  </a:txBody>
                  <a:tcPr anchor="ctr"/>
                </a:tc>
                <a:tc>
                  <a:txBody>
                    <a:bodyPr/>
                    <a:lstStyle/>
                    <a:p>
                      <a:pPr algn="ctr"/>
                      <a:r>
                        <a:rPr kumimoji="1" lang="ja-JP" altLang="en-US" sz="2400" dirty="0" smtClean="0">
                          <a:solidFill>
                            <a:schemeClr val="tx1"/>
                          </a:solidFill>
                        </a:rPr>
                        <a:t>正解</a:t>
                      </a:r>
                      <a:endParaRPr kumimoji="1" lang="ja-JP" altLang="en-US" sz="2400" dirty="0">
                        <a:solidFill>
                          <a:schemeClr val="tx1"/>
                        </a:solidFill>
                      </a:endParaRPr>
                    </a:p>
                  </a:txBody>
                  <a:tcPr anchor="ctr"/>
                </a:tc>
                <a:tc>
                  <a:txBody>
                    <a:bodyPr/>
                    <a:lstStyle/>
                    <a:p>
                      <a:pPr algn="ctr"/>
                      <a:r>
                        <a:rPr kumimoji="1" lang="ja-JP" altLang="en-US" sz="2400" dirty="0" smtClean="0">
                          <a:solidFill>
                            <a:schemeClr val="tx1"/>
                          </a:solidFill>
                        </a:rPr>
                        <a:t>不正解</a:t>
                      </a:r>
                      <a:endParaRPr kumimoji="1" lang="ja-JP" altLang="en-US" sz="2400" dirty="0">
                        <a:solidFill>
                          <a:schemeClr val="tx1"/>
                        </a:solidFill>
                      </a:endParaRPr>
                    </a:p>
                  </a:txBody>
                  <a:tcPr anchor="ctr"/>
                </a:tc>
                <a:tc>
                  <a:txBody>
                    <a:bodyPr/>
                    <a:lstStyle/>
                    <a:p>
                      <a:pPr algn="ctr"/>
                      <a:r>
                        <a:rPr kumimoji="1" lang="ja-JP" altLang="en-US" sz="2400" dirty="0" smtClean="0">
                          <a:solidFill>
                            <a:schemeClr val="tx1"/>
                          </a:solidFill>
                        </a:rPr>
                        <a:t>合計</a:t>
                      </a:r>
                      <a:endParaRPr kumimoji="1" lang="ja-JP" altLang="en-US" sz="2400" dirty="0">
                        <a:solidFill>
                          <a:schemeClr val="tx1"/>
                        </a:solidFill>
                      </a:endParaRPr>
                    </a:p>
                  </a:txBody>
                  <a:tcPr anchor="ctr"/>
                </a:tc>
              </a:tr>
              <a:tr h="546564">
                <a:tc>
                  <a:txBody>
                    <a:bodyPr/>
                    <a:lstStyle/>
                    <a:p>
                      <a:pPr algn="ctr"/>
                      <a:r>
                        <a:rPr kumimoji="1" lang="ja-JP" altLang="en-US" sz="2400" dirty="0" smtClean="0">
                          <a:solidFill>
                            <a:schemeClr val="tx1"/>
                          </a:solidFill>
                        </a:rPr>
                        <a:t>候補リストあり</a:t>
                      </a:r>
                      <a:endParaRPr kumimoji="1" lang="en-US" altLang="ja-JP" sz="2400" dirty="0" smtClean="0">
                        <a:solidFill>
                          <a:schemeClr val="tx1"/>
                        </a:solidFill>
                      </a:endParaRPr>
                    </a:p>
                  </a:txBody>
                  <a:tcPr anchor="ctr"/>
                </a:tc>
                <a:tc>
                  <a:txBody>
                    <a:bodyPr/>
                    <a:lstStyle/>
                    <a:p>
                      <a:pPr algn="ctr"/>
                      <a:r>
                        <a:rPr kumimoji="1" lang="en-US" altLang="ja-JP" sz="2800" dirty="0" smtClean="0">
                          <a:solidFill>
                            <a:srgbClr val="FF0000"/>
                          </a:solidFill>
                        </a:rPr>
                        <a:t>26</a:t>
                      </a:r>
                      <a:endParaRPr kumimoji="1" lang="ja-JP" altLang="en-US" sz="2800" dirty="0">
                        <a:solidFill>
                          <a:srgbClr val="FF0000"/>
                        </a:solidFill>
                      </a:endParaRPr>
                    </a:p>
                  </a:txBody>
                  <a:tcPr anchor="ctr"/>
                </a:tc>
                <a:tc>
                  <a:txBody>
                    <a:bodyPr/>
                    <a:lstStyle/>
                    <a:p>
                      <a:pPr algn="ctr"/>
                      <a:r>
                        <a:rPr kumimoji="1" lang="en-US" altLang="ja-JP" sz="2800" dirty="0" smtClean="0">
                          <a:solidFill>
                            <a:schemeClr val="tx1"/>
                          </a:solidFill>
                        </a:rPr>
                        <a:t>10</a:t>
                      </a:r>
                      <a:endParaRPr kumimoji="1" lang="ja-JP" altLang="en-US" sz="2800" dirty="0">
                        <a:solidFill>
                          <a:schemeClr val="tx1"/>
                        </a:solidFill>
                      </a:endParaRPr>
                    </a:p>
                  </a:txBody>
                  <a:tcPr anchor="ctr"/>
                </a:tc>
                <a:tc>
                  <a:txBody>
                    <a:bodyPr/>
                    <a:lstStyle/>
                    <a:p>
                      <a:pPr algn="ctr"/>
                      <a:r>
                        <a:rPr kumimoji="1" lang="en-US" altLang="ja-JP" sz="2400" dirty="0" smtClean="0">
                          <a:solidFill>
                            <a:schemeClr val="tx1"/>
                          </a:solidFill>
                        </a:rPr>
                        <a:t>36</a:t>
                      </a:r>
                      <a:endParaRPr kumimoji="1" lang="ja-JP" altLang="en-US" sz="2400" dirty="0">
                        <a:solidFill>
                          <a:schemeClr val="tx1"/>
                        </a:solidFill>
                      </a:endParaRPr>
                    </a:p>
                  </a:txBody>
                  <a:tcPr anchor="ctr"/>
                </a:tc>
              </a:tr>
              <a:tr h="432048">
                <a:tc>
                  <a:txBody>
                    <a:bodyPr/>
                    <a:lstStyle/>
                    <a:p>
                      <a:pPr algn="ctr"/>
                      <a:r>
                        <a:rPr kumimoji="1" lang="ja-JP" altLang="en-US" sz="2400" dirty="0" smtClean="0">
                          <a:solidFill>
                            <a:schemeClr val="tx1"/>
                          </a:solidFill>
                        </a:rPr>
                        <a:t>候補リストなし</a:t>
                      </a:r>
                      <a:endParaRPr kumimoji="1" lang="ja-JP" altLang="en-US" sz="2400" dirty="0">
                        <a:solidFill>
                          <a:schemeClr val="tx1"/>
                        </a:solidFill>
                      </a:endParaRPr>
                    </a:p>
                  </a:txBody>
                  <a:tcPr anchor="ctr"/>
                </a:tc>
                <a:tc>
                  <a:txBody>
                    <a:bodyPr/>
                    <a:lstStyle/>
                    <a:p>
                      <a:pPr algn="ctr"/>
                      <a:r>
                        <a:rPr kumimoji="1" lang="en-US" altLang="ja-JP" sz="2800" dirty="0" smtClean="0">
                          <a:solidFill>
                            <a:schemeClr val="tx1"/>
                          </a:solidFill>
                        </a:rPr>
                        <a:t>18</a:t>
                      </a:r>
                      <a:endParaRPr kumimoji="1" lang="ja-JP" altLang="en-US" sz="2800" dirty="0">
                        <a:solidFill>
                          <a:schemeClr val="tx1"/>
                        </a:solidFill>
                      </a:endParaRPr>
                    </a:p>
                  </a:txBody>
                  <a:tcPr anchor="ctr"/>
                </a:tc>
                <a:tc>
                  <a:txBody>
                    <a:bodyPr/>
                    <a:lstStyle/>
                    <a:p>
                      <a:pPr algn="ctr"/>
                      <a:r>
                        <a:rPr kumimoji="1" lang="en-US" altLang="ja-JP" sz="2800" dirty="0" smtClean="0">
                          <a:solidFill>
                            <a:schemeClr val="tx1"/>
                          </a:solidFill>
                        </a:rPr>
                        <a:t>18</a:t>
                      </a:r>
                      <a:endParaRPr kumimoji="1" lang="ja-JP" altLang="en-US" sz="2800" dirty="0">
                        <a:solidFill>
                          <a:schemeClr val="tx1"/>
                        </a:solidFill>
                      </a:endParaRPr>
                    </a:p>
                  </a:txBody>
                  <a:tcPr anchor="ctr"/>
                </a:tc>
                <a:tc>
                  <a:txBody>
                    <a:bodyPr/>
                    <a:lstStyle/>
                    <a:p>
                      <a:pPr algn="ctr"/>
                      <a:r>
                        <a:rPr kumimoji="1" lang="en-US" altLang="ja-JP" sz="2400" dirty="0" smtClean="0">
                          <a:solidFill>
                            <a:schemeClr val="tx1"/>
                          </a:solidFill>
                        </a:rPr>
                        <a:t>36</a:t>
                      </a:r>
                      <a:endParaRPr kumimoji="1" lang="ja-JP" altLang="en-US" sz="2400" dirty="0">
                        <a:solidFill>
                          <a:schemeClr val="tx1"/>
                        </a:solidFill>
                      </a:endParaRPr>
                    </a:p>
                  </a:txBody>
                  <a:tcPr anchor="ctr"/>
                </a:tc>
              </a:tr>
              <a:tr h="499481">
                <a:tc>
                  <a:txBody>
                    <a:bodyPr/>
                    <a:lstStyle/>
                    <a:p>
                      <a:pPr algn="ctr"/>
                      <a:r>
                        <a:rPr kumimoji="1" lang="ja-JP" altLang="en-US" sz="2400" dirty="0" smtClean="0">
                          <a:solidFill>
                            <a:schemeClr val="tx1"/>
                          </a:solidFill>
                        </a:rPr>
                        <a:t>合計</a:t>
                      </a:r>
                      <a:endParaRPr kumimoji="1" lang="ja-JP" altLang="en-US" sz="2400" dirty="0">
                        <a:solidFill>
                          <a:schemeClr val="tx1"/>
                        </a:solidFill>
                      </a:endParaRPr>
                    </a:p>
                  </a:txBody>
                  <a:tcPr anchor="ctr"/>
                </a:tc>
                <a:tc>
                  <a:txBody>
                    <a:bodyPr/>
                    <a:lstStyle/>
                    <a:p>
                      <a:pPr algn="ctr"/>
                      <a:r>
                        <a:rPr kumimoji="1" lang="en-US" altLang="ja-JP" sz="2400" dirty="0" smtClean="0">
                          <a:solidFill>
                            <a:schemeClr val="tx1"/>
                          </a:solidFill>
                        </a:rPr>
                        <a:t>44</a:t>
                      </a:r>
                      <a:endParaRPr kumimoji="1" lang="ja-JP" altLang="en-US" sz="2400" dirty="0">
                        <a:solidFill>
                          <a:schemeClr val="tx1"/>
                        </a:solidFill>
                      </a:endParaRPr>
                    </a:p>
                  </a:txBody>
                  <a:tcPr anchor="ctr"/>
                </a:tc>
                <a:tc>
                  <a:txBody>
                    <a:bodyPr/>
                    <a:lstStyle/>
                    <a:p>
                      <a:pPr algn="ctr"/>
                      <a:r>
                        <a:rPr kumimoji="1" lang="en-US" altLang="ja-JP" sz="2400" dirty="0" smtClean="0">
                          <a:solidFill>
                            <a:schemeClr val="tx1"/>
                          </a:solidFill>
                        </a:rPr>
                        <a:t>28</a:t>
                      </a:r>
                      <a:endParaRPr kumimoji="1" lang="ja-JP" altLang="en-US" sz="2400" dirty="0">
                        <a:solidFill>
                          <a:schemeClr val="tx1"/>
                        </a:solidFill>
                      </a:endParaRPr>
                    </a:p>
                  </a:txBody>
                  <a:tcPr anchor="ctr"/>
                </a:tc>
                <a:tc>
                  <a:txBody>
                    <a:bodyPr/>
                    <a:lstStyle/>
                    <a:p>
                      <a:pPr algn="ctr"/>
                      <a:r>
                        <a:rPr kumimoji="1" lang="en-US" altLang="ja-JP" sz="2400" dirty="0" smtClean="0">
                          <a:solidFill>
                            <a:schemeClr val="tx1"/>
                          </a:solidFill>
                        </a:rPr>
                        <a:t>72</a:t>
                      </a:r>
                      <a:endParaRPr kumimoji="1" lang="ja-JP" altLang="en-US" sz="2400" dirty="0">
                        <a:solidFill>
                          <a:schemeClr val="tx1"/>
                        </a:solidFill>
                      </a:endParaRPr>
                    </a:p>
                  </a:txBody>
                  <a:tcPr anchor="ctr"/>
                </a:tc>
              </a:tr>
            </a:tbl>
          </a:graphicData>
        </a:graphic>
      </p:graphicFrame>
      <p:sp>
        <p:nvSpPr>
          <p:cNvPr id="3" name="正方形/長方形 2"/>
          <p:cNvSpPr/>
          <p:nvPr/>
        </p:nvSpPr>
        <p:spPr>
          <a:xfrm>
            <a:off x="1403648" y="1572815"/>
            <a:ext cx="6696744" cy="830997"/>
          </a:xfrm>
          <a:prstGeom prst="rect">
            <a:avLst/>
          </a:prstGeom>
        </p:spPr>
        <p:txBody>
          <a:bodyPr wrap="square">
            <a:spAutoFit/>
          </a:bodyPr>
          <a:lstStyle/>
          <a:p>
            <a:r>
              <a:rPr lang="ja-JP" altLang="en-US" sz="2400" dirty="0"/>
              <a:t>候補リスト内に正解が含まれている課題における</a:t>
            </a:r>
            <a:r>
              <a:rPr lang="ja-JP" altLang="en-US" sz="2400" dirty="0" smtClean="0"/>
              <a:t>，</a:t>
            </a:r>
            <a:endParaRPr lang="en-US" altLang="ja-JP" sz="2400" dirty="0" smtClean="0"/>
          </a:p>
          <a:p>
            <a:r>
              <a:rPr lang="ja-JP" altLang="en-US" sz="2400" dirty="0" smtClean="0"/>
              <a:t>候補</a:t>
            </a:r>
            <a:r>
              <a:rPr lang="ja-JP" altLang="en-US" sz="2400" dirty="0"/>
              <a:t>リストの有無による</a:t>
            </a:r>
            <a:r>
              <a:rPr lang="ja-JP" altLang="en-US" sz="2400" dirty="0" smtClean="0"/>
              <a:t>正解・不正解の解答数</a:t>
            </a:r>
            <a:endParaRPr lang="en-US" altLang="ja-JP" sz="2400" dirty="0"/>
          </a:p>
        </p:txBody>
      </p:sp>
    </p:spTree>
    <p:extLst>
      <p:ext uri="{BB962C8B-B14F-4D97-AF65-F5344CB8AC3E}">
        <p14:creationId xmlns:p14="http://schemas.microsoft.com/office/powerpoint/2010/main" val="24787557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コンテンツ プレースホルダー 2"/>
          <p:cNvSpPr>
            <a:spLocks noGrp="1"/>
          </p:cNvSpPr>
          <p:nvPr>
            <p:ph idx="1"/>
          </p:nvPr>
        </p:nvSpPr>
        <p:spPr>
          <a:xfrm>
            <a:off x="251520" y="1484784"/>
            <a:ext cx="8445624" cy="4896544"/>
          </a:xfrm>
        </p:spPr>
        <p:txBody>
          <a:bodyPr/>
          <a:lstStyle/>
          <a:p>
            <a:r>
              <a:rPr kumimoji="1" lang="ja-JP" altLang="en-US" dirty="0" smtClean="0"/>
              <a:t>候補リストがあるだけでは全体での有意差なし</a:t>
            </a:r>
            <a:endParaRPr kumimoji="1" lang="en-US" altLang="ja-JP" dirty="0" smtClean="0"/>
          </a:p>
          <a:p>
            <a:r>
              <a:rPr kumimoji="1" lang="ja-JP" altLang="en-US" dirty="0" smtClean="0"/>
              <a:t>候補リスト内に正解がある場合，正解数が有意に高い</a:t>
            </a:r>
            <a:endParaRPr kumimoji="1" lang="en-US" altLang="ja-JP" dirty="0" smtClean="0"/>
          </a:p>
          <a:p>
            <a:endParaRPr kumimoji="1" lang="en-US" altLang="ja-JP" dirty="0" smtClean="0"/>
          </a:p>
          <a:p>
            <a:pPr lvl="4"/>
            <a:endParaRPr kumimoji="1" lang="en-US" altLang="ja-JP" dirty="0" smtClean="0"/>
          </a:p>
          <a:p>
            <a:r>
              <a:rPr kumimoji="1" lang="ja-JP" altLang="en-US" dirty="0" smtClean="0"/>
              <a:t>候補リスト内に正解を含めていれば，開発者が適切な動詞を選択する手助けになる可能性がある</a:t>
            </a:r>
            <a:endParaRPr lang="en-US" altLang="ja-JP" dirty="0"/>
          </a:p>
          <a:p>
            <a:pPr lvl="1"/>
            <a:r>
              <a:rPr kumimoji="1" lang="ja-JP" altLang="en-US" dirty="0" smtClean="0"/>
              <a:t>候補リストを提示する手法の</a:t>
            </a:r>
            <a:r>
              <a:rPr lang="ja-JP" altLang="en-US" dirty="0" smtClean="0"/>
              <a:t>精度を高める必要がある</a:t>
            </a:r>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21</a:t>
            </a:fld>
            <a:endParaRPr kumimoji="1" lang="ja-JP" altLang="en-US"/>
          </a:p>
        </p:txBody>
      </p:sp>
      <p:sp>
        <p:nvSpPr>
          <p:cNvPr id="5" name="下矢印 4"/>
          <p:cNvSpPr/>
          <p:nvPr/>
        </p:nvSpPr>
        <p:spPr>
          <a:xfrm>
            <a:off x="4067944" y="3212976"/>
            <a:ext cx="936104"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24613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a:xfrm>
            <a:off x="457200" y="1600200"/>
            <a:ext cx="8229600" cy="5141168"/>
          </a:xfrm>
        </p:spPr>
        <p:txBody>
          <a:bodyPr/>
          <a:lstStyle/>
          <a:p>
            <a:r>
              <a:rPr lang="ja-JP" altLang="en-US" dirty="0"/>
              <a:t>まとめ</a:t>
            </a:r>
            <a:endParaRPr kumimoji="1" lang="en-US" altLang="ja-JP" dirty="0" smtClean="0"/>
          </a:p>
          <a:p>
            <a:pPr lvl="1"/>
            <a:r>
              <a:rPr kumimoji="1" lang="ja-JP" altLang="en-US" dirty="0" smtClean="0"/>
              <a:t>メソッド命名の支援のためのメソッド名に用いる動詞の候補リストを提示する手法を提案した</a:t>
            </a:r>
            <a:endParaRPr kumimoji="1" lang="en-US" altLang="ja-JP" dirty="0" smtClean="0"/>
          </a:p>
          <a:p>
            <a:pPr lvl="1"/>
            <a:r>
              <a:rPr lang="ja-JP" altLang="en-US" dirty="0" smtClean="0"/>
              <a:t>学習に用いていないソフトウェア内の</a:t>
            </a:r>
            <a:r>
              <a:rPr lang="en-US" altLang="ja-JP" dirty="0" smtClean="0"/>
              <a:t>48%</a:t>
            </a:r>
            <a:r>
              <a:rPr lang="ja-JP" altLang="en-US" dirty="0" smtClean="0"/>
              <a:t>のメソッドに対して候補リストの</a:t>
            </a:r>
            <a:r>
              <a:rPr lang="en-US" altLang="ja-JP" dirty="0" smtClean="0"/>
              <a:t>5</a:t>
            </a:r>
            <a:r>
              <a:rPr lang="ja-JP" altLang="en-US" dirty="0" smtClean="0"/>
              <a:t>位以内に</a:t>
            </a:r>
            <a:r>
              <a:rPr lang="ja-JP" altLang="en-US" dirty="0"/>
              <a:t>提示</a:t>
            </a:r>
            <a:r>
              <a:rPr lang="ja-JP" altLang="en-US" dirty="0" smtClean="0"/>
              <a:t>できた</a:t>
            </a:r>
            <a:endParaRPr lang="en-US" altLang="ja-JP" dirty="0" smtClean="0"/>
          </a:p>
          <a:p>
            <a:pPr lvl="1"/>
            <a:r>
              <a:rPr lang="ja-JP" altLang="en-US" dirty="0" smtClean="0"/>
              <a:t>候補リスト内に正解が含まれているとき，正解</a:t>
            </a:r>
            <a:r>
              <a:rPr lang="ja-JP" altLang="en-US" dirty="0"/>
              <a:t>率</a:t>
            </a:r>
            <a:r>
              <a:rPr lang="ja-JP" altLang="en-US" dirty="0" smtClean="0"/>
              <a:t>が高いことを示した</a:t>
            </a:r>
            <a:endParaRPr lang="en-US" altLang="ja-JP" dirty="0" smtClean="0"/>
          </a:p>
          <a:p>
            <a:r>
              <a:rPr lang="ja-JP" altLang="en-US" dirty="0" smtClean="0"/>
              <a:t>今後の課題</a:t>
            </a:r>
            <a:endParaRPr lang="en-US" altLang="ja-JP" dirty="0"/>
          </a:p>
          <a:p>
            <a:pPr lvl="1"/>
            <a:r>
              <a:rPr kumimoji="1" lang="ja-JP" altLang="en-US" dirty="0" smtClean="0"/>
              <a:t>手法の改善</a:t>
            </a:r>
            <a:endParaRPr kumimoji="1" lang="en-US" altLang="ja-JP" dirty="0" smtClean="0"/>
          </a:p>
          <a:p>
            <a:pPr lvl="1"/>
            <a:r>
              <a:rPr kumimoji="1" lang="ja-JP" altLang="en-US" dirty="0" smtClean="0"/>
              <a:t>標本数を増やして再評価</a:t>
            </a:r>
            <a:endParaRPr kumimoji="1" lang="en-US" altLang="ja-JP" dirty="0" smtClean="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22</a:t>
            </a:fld>
            <a:endParaRPr kumimoji="1" lang="ja-JP" altLang="en-US"/>
          </a:p>
        </p:txBody>
      </p:sp>
    </p:spTree>
    <p:extLst>
      <p:ext uri="{BB962C8B-B14F-4D97-AF65-F5344CB8AC3E}">
        <p14:creationId xmlns:p14="http://schemas.microsoft.com/office/powerpoint/2010/main" val="29708507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以下非表示スライド</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23</a:t>
            </a:fld>
            <a:endParaRPr kumimoji="1" lang="ja-JP" altLang="en-US"/>
          </a:p>
        </p:txBody>
      </p:sp>
    </p:spTree>
    <p:extLst>
      <p:ext uri="{BB962C8B-B14F-4D97-AF65-F5344CB8AC3E}">
        <p14:creationId xmlns:p14="http://schemas.microsoft.com/office/powerpoint/2010/main" val="13565654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作っとくべき非表示スライド</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どういう間違い方をしたのか．</a:t>
            </a:r>
            <a:endParaRPr kumimoji="1" lang="en-US" altLang="ja-JP" dirty="0" smtClean="0"/>
          </a:p>
          <a:p>
            <a:pPr lvl="1"/>
            <a:r>
              <a:rPr kumimoji="1" lang="ja-JP" altLang="en-US" dirty="0" smtClean="0"/>
              <a:t>間違ったメソッド</a:t>
            </a:r>
            <a:r>
              <a:rPr kumimoji="1" lang="en-US" altLang="ja-JP" dirty="0" smtClean="0"/>
              <a:t>2</a:t>
            </a:r>
            <a:r>
              <a:rPr kumimoji="1" lang="ja-JP" altLang="en-US" dirty="0" smtClean="0"/>
              <a:t>つ（</a:t>
            </a:r>
            <a:r>
              <a:rPr kumimoji="1" lang="en-US" altLang="ja-JP" dirty="0" smtClean="0"/>
              <a:t>reset</a:t>
            </a:r>
            <a:r>
              <a:rPr kumimoji="1" lang="ja-JP" altLang="en-US" dirty="0" err="1" smtClean="0"/>
              <a:t>，</a:t>
            </a:r>
            <a:r>
              <a:rPr lang="en-US" altLang="ja-JP" dirty="0" smtClean="0"/>
              <a:t>update</a:t>
            </a:r>
            <a:r>
              <a:rPr kumimoji="1" lang="ja-JP" altLang="en-US" dirty="0" smtClean="0"/>
              <a:t>）</a:t>
            </a:r>
            <a:endParaRPr kumimoji="1" lang="en-US" altLang="ja-JP" dirty="0" smtClean="0"/>
          </a:p>
          <a:p>
            <a:r>
              <a:rPr lang="ja-JP" altLang="en-US" dirty="0" smtClean="0"/>
              <a:t>相関ルールマイニングの説明スライド</a:t>
            </a:r>
            <a:endParaRPr lang="en-US" altLang="ja-JP" dirty="0" smtClean="0"/>
          </a:p>
          <a:p>
            <a:endParaRPr lang="en-US" altLang="ja-JP" dirty="0" smtClean="0"/>
          </a:p>
          <a:p>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24</a:t>
            </a:fld>
            <a:endParaRPr kumimoji="1" lang="ja-JP" altLang="en-US"/>
          </a:p>
        </p:txBody>
      </p:sp>
    </p:spTree>
    <p:extLst>
      <p:ext uri="{BB962C8B-B14F-4D97-AF65-F5344CB8AC3E}">
        <p14:creationId xmlns:p14="http://schemas.microsoft.com/office/powerpoint/2010/main" val="24660050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候補リストありのときの方が</a:t>
            </a:r>
            <a:r>
              <a:rPr lang="en-US" altLang="ja-JP" dirty="0"/>
              <a:t/>
            </a:r>
            <a:br>
              <a:rPr lang="en-US" altLang="ja-JP" dirty="0"/>
            </a:br>
            <a:r>
              <a:rPr lang="ja-JP" altLang="en-US" dirty="0"/>
              <a:t>正解が少なかった例：</a:t>
            </a:r>
            <a:r>
              <a:rPr lang="en-US" altLang="ja-JP" dirty="0" smtClean="0"/>
              <a:t>reset</a:t>
            </a:r>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25</a:t>
            </a:fld>
            <a:endParaRPr kumimoji="1" lang="ja-JP" altLang="en-US"/>
          </a:p>
        </p:txBody>
      </p:sp>
      <p:sp>
        <p:nvSpPr>
          <p:cNvPr id="5" name="テキスト ボックス 2"/>
          <p:cNvSpPr txBox="1">
            <a:spLocks noChangeArrowheads="1"/>
          </p:cNvSpPr>
          <p:nvPr/>
        </p:nvSpPr>
        <p:spPr bwMode="auto">
          <a:xfrm>
            <a:off x="107504" y="1484784"/>
            <a:ext cx="5760640" cy="5243512"/>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l">
              <a:spcAft>
                <a:spcPts val="0"/>
              </a:spcAft>
            </a:pPr>
            <a:r>
              <a:rPr lang="en-US" sz="1600" b="1" kern="0" dirty="0">
                <a:solidFill>
                  <a:srgbClr val="7F0055"/>
                </a:solidFill>
                <a:effectLst/>
                <a:latin typeface="ＭＳ ゴシック"/>
                <a:ea typeface="ＭＳ 明朝"/>
                <a:cs typeface="ＭＳ ゴシック"/>
              </a:rPr>
              <a:t>public</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abstract</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class</a:t>
            </a:r>
            <a:r>
              <a:rPr lang="en-US" sz="1600" kern="0" dirty="0">
                <a:solidFill>
                  <a:srgbClr val="000000"/>
                </a:solidFill>
                <a:effectLst/>
                <a:latin typeface="ＭＳ ゴシック"/>
                <a:ea typeface="ＭＳ 明朝"/>
                <a:cs typeface="ＭＳ ゴシック"/>
              </a:rPr>
              <a:t> Builder </a:t>
            </a:r>
            <a:r>
              <a:rPr lang="en-US" sz="1600" b="1" kern="0" dirty="0">
                <a:solidFill>
                  <a:srgbClr val="7F0055"/>
                </a:solidFill>
                <a:effectLst/>
                <a:latin typeface="ＭＳ ゴシック"/>
                <a:ea typeface="ＭＳ 明朝"/>
                <a:cs typeface="ＭＳ ゴシック"/>
              </a:rPr>
              <a:t>implements</a:t>
            </a:r>
            <a:r>
              <a:rPr lang="en-US" sz="1600" kern="0" dirty="0">
                <a:solidFill>
                  <a:srgbClr val="000000"/>
                </a:solidFill>
                <a:effectLst/>
                <a:latin typeface="ＭＳ ゴシック"/>
                <a:ea typeface="ＭＳ 明朝"/>
                <a:cs typeface="ＭＳ ゴシック"/>
              </a:rPr>
              <a:t> Receiver {</a:t>
            </a:r>
            <a:endParaRPr lang="ja-JP" sz="2000" kern="100" dirty="0">
              <a:effectLst/>
              <a:latin typeface="Century"/>
              <a:ea typeface="ＭＳ 明朝"/>
              <a:cs typeface="Times New Roman"/>
            </a:endParaRPr>
          </a:p>
          <a:p>
            <a:pPr algn="l">
              <a:spcAft>
                <a:spcPts val="0"/>
              </a:spcAft>
            </a:pPr>
            <a:r>
              <a:rPr lang="en-US" sz="1600" kern="0" dirty="0">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protected</a:t>
            </a:r>
            <a:r>
              <a:rPr lang="en-US" sz="1600" kern="0" dirty="0">
                <a:solidFill>
                  <a:srgbClr val="000000"/>
                </a:solidFill>
                <a:effectLst/>
                <a:latin typeface="ＭＳ ゴシック"/>
                <a:ea typeface="ＭＳ 明朝"/>
                <a:cs typeface="ＭＳ ゴシック"/>
              </a:rPr>
              <a:t> String </a:t>
            </a:r>
            <a:r>
              <a:rPr lang="en-US" sz="1600" kern="0" dirty="0" err="1">
                <a:solidFill>
                  <a:srgbClr val="0000C0"/>
                </a:solidFill>
                <a:effectLst/>
                <a:latin typeface="ＭＳ ゴシック"/>
                <a:ea typeface="ＭＳ 明朝"/>
                <a:cs typeface="ＭＳ ゴシック"/>
              </a:rPr>
              <a:t>systemId</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protected</a:t>
            </a:r>
            <a:r>
              <a:rPr lang="en-US" sz="1600" kern="0" dirty="0">
                <a:solidFill>
                  <a:srgbClr val="000000"/>
                </a:solidFill>
                <a:effectLst/>
                <a:latin typeface="ＭＳ ゴシック"/>
                <a:ea typeface="ＭＳ 明朝"/>
                <a:cs typeface="ＭＳ ゴシック"/>
              </a:rPr>
              <a:t> String </a:t>
            </a:r>
            <a:r>
              <a:rPr lang="en-US" sz="1600" kern="0" dirty="0" err="1">
                <a:solidFill>
                  <a:srgbClr val="0000C0"/>
                </a:solidFill>
                <a:effectLst/>
                <a:latin typeface="ＭＳ ゴシック"/>
                <a:ea typeface="ＭＳ 明朝"/>
                <a:cs typeface="ＭＳ ゴシック"/>
              </a:rPr>
              <a:t>baseURI</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protected</a:t>
            </a: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NodeInfo</a:t>
            </a:r>
            <a:r>
              <a:rPr lang="en-US" sz="1600" kern="0" dirty="0">
                <a:solidFill>
                  <a:srgbClr val="000000"/>
                </a:solidFill>
                <a:effectLst/>
                <a:latin typeface="ＭＳ ゴシック"/>
                <a:ea typeface="ＭＳ 明朝"/>
                <a:cs typeface="ＭＳ ゴシック"/>
              </a:rPr>
              <a:t> </a:t>
            </a:r>
            <a:r>
              <a:rPr lang="en-US" sz="1600" kern="0" dirty="0" err="1">
                <a:solidFill>
                  <a:srgbClr val="0000C0"/>
                </a:solidFill>
                <a:effectLst/>
                <a:latin typeface="ＭＳ ゴシック"/>
                <a:ea typeface="ＭＳ 明朝"/>
                <a:cs typeface="ＭＳ ゴシック"/>
              </a:rPr>
              <a:t>currentRoot</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protected</a:t>
            </a:r>
            <a:r>
              <a:rPr lang="en-US" sz="1600" kern="0" dirty="0">
                <a:solidFill>
                  <a:srgbClr val="000000"/>
                </a:solidFill>
                <a:effectLst/>
                <a:latin typeface="ＭＳ ゴシック"/>
                <a:ea typeface="ＭＳ 明朝"/>
                <a:cs typeface="ＭＳ ゴシック"/>
              </a:rPr>
              <a:t> </a:t>
            </a:r>
            <a:r>
              <a:rPr lang="en-US" sz="1600" b="1" kern="0" dirty="0" err="1">
                <a:solidFill>
                  <a:srgbClr val="7F0055"/>
                </a:solidFill>
                <a:effectLst/>
                <a:latin typeface="ＭＳ ゴシック"/>
                <a:ea typeface="ＭＳ 明朝"/>
                <a:cs typeface="ＭＳ ゴシック"/>
              </a:rPr>
              <a:t>boolean</a:t>
            </a:r>
            <a:r>
              <a:rPr lang="en-US" sz="1600" kern="0" dirty="0">
                <a:solidFill>
                  <a:srgbClr val="000000"/>
                </a:solidFill>
                <a:effectLst/>
                <a:latin typeface="ＭＳ ゴシック"/>
                <a:ea typeface="ＭＳ 明朝"/>
                <a:cs typeface="ＭＳ ゴシック"/>
              </a:rPr>
              <a:t> </a:t>
            </a:r>
            <a:r>
              <a:rPr lang="en-US" sz="1600" kern="0" dirty="0" err="1">
                <a:solidFill>
                  <a:srgbClr val="0000C0"/>
                </a:solidFill>
                <a:effectLst/>
                <a:latin typeface="ＭＳ ゴシック"/>
                <a:ea typeface="ＭＳ 明朝"/>
                <a:cs typeface="ＭＳ ゴシック"/>
              </a:rPr>
              <a:t>lineNumbering</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false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protected</a:t>
            </a:r>
            <a:r>
              <a:rPr lang="en-US" sz="1600" kern="0" dirty="0">
                <a:solidFill>
                  <a:srgbClr val="000000"/>
                </a:solidFill>
                <a:effectLst/>
                <a:latin typeface="ＭＳ ゴシック"/>
                <a:ea typeface="ＭＳ 明朝"/>
                <a:cs typeface="ＭＳ ゴシック"/>
              </a:rPr>
              <a:t> </a:t>
            </a:r>
            <a:r>
              <a:rPr lang="en-US" sz="1600" b="1" kern="0" dirty="0" err="1">
                <a:solidFill>
                  <a:srgbClr val="7F0055"/>
                </a:solidFill>
                <a:effectLst/>
                <a:latin typeface="ＭＳ ゴシック"/>
                <a:ea typeface="ＭＳ 明朝"/>
                <a:cs typeface="ＭＳ ゴシック"/>
              </a:rPr>
              <a:t>boolean</a:t>
            </a:r>
            <a:r>
              <a:rPr lang="en-US" sz="1600" kern="0" dirty="0">
                <a:solidFill>
                  <a:srgbClr val="000000"/>
                </a:solidFill>
                <a:effectLst/>
                <a:latin typeface="ＭＳ ゴシック"/>
                <a:ea typeface="ＭＳ 明朝"/>
                <a:cs typeface="ＭＳ ゴシック"/>
              </a:rPr>
              <a:t> </a:t>
            </a:r>
            <a:r>
              <a:rPr lang="en-US" sz="1600" kern="0" dirty="0">
                <a:solidFill>
                  <a:srgbClr val="0000C0"/>
                </a:solidFill>
                <a:effectLst/>
                <a:latin typeface="ＭＳ ゴシック"/>
                <a:ea typeface="ＭＳ 明朝"/>
                <a:cs typeface="ＭＳ ゴシック"/>
              </a:rPr>
              <a:t>started</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false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protected</a:t>
            </a:r>
            <a:r>
              <a:rPr lang="en-US" sz="1600" kern="0" dirty="0">
                <a:solidFill>
                  <a:srgbClr val="000000"/>
                </a:solidFill>
                <a:effectLst/>
                <a:latin typeface="ＭＳ ゴシック"/>
                <a:ea typeface="ＭＳ 明朝"/>
                <a:cs typeface="ＭＳ ゴシック"/>
              </a:rPr>
              <a:t> </a:t>
            </a:r>
            <a:r>
              <a:rPr lang="en-US" sz="1600" b="1" kern="0" dirty="0" err="1">
                <a:solidFill>
                  <a:srgbClr val="7F0055"/>
                </a:solidFill>
                <a:effectLst/>
                <a:latin typeface="ＭＳ ゴシック"/>
                <a:ea typeface="ＭＳ 明朝"/>
                <a:cs typeface="ＭＳ ゴシック"/>
              </a:rPr>
              <a:t>boolean</a:t>
            </a:r>
            <a:r>
              <a:rPr lang="en-US" sz="1600" kern="0" dirty="0">
                <a:solidFill>
                  <a:srgbClr val="000000"/>
                </a:solidFill>
                <a:effectLst/>
                <a:latin typeface="ＭＳ ゴシック"/>
                <a:ea typeface="ＭＳ 明朝"/>
                <a:cs typeface="ＭＳ ゴシック"/>
              </a:rPr>
              <a:t> </a:t>
            </a:r>
            <a:r>
              <a:rPr lang="en-US" sz="1600" kern="0" dirty="0">
                <a:solidFill>
                  <a:srgbClr val="0000C0"/>
                </a:solidFill>
                <a:effectLst/>
                <a:latin typeface="ＭＳ ゴシック"/>
                <a:ea typeface="ＭＳ 明朝"/>
                <a:cs typeface="ＭＳ ゴシック"/>
              </a:rPr>
              <a:t>timing</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false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protected</a:t>
            </a:r>
            <a:r>
              <a:rPr lang="en-US" sz="1600" kern="0" dirty="0">
                <a:solidFill>
                  <a:srgbClr val="000000"/>
                </a:solidFill>
                <a:effectLst/>
                <a:latin typeface="ＭＳ ゴシック"/>
                <a:ea typeface="ＭＳ 明朝"/>
                <a:cs typeface="ＭＳ ゴシック"/>
              </a:rPr>
              <a:t> </a:t>
            </a:r>
            <a:r>
              <a:rPr lang="en-US" sz="1600" b="1" kern="0" dirty="0" err="1">
                <a:solidFill>
                  <a:srgbClr val="7F0055"/>
                </a:solidFill>
                <a:effectLst/>
                <a:latin typeface="ＭＳ ゴシック"/>
                <a:ea typeface="ＭＳ 明朝"/>
                <a:cs typeface="ＭＳ ゴシック"/>
              </a:rPr>
              <a:t>boolean</a:t>
            </a:r>
            <a:r>
              <a:rPr lang="en-US" sz="1600" kern="0" dirty="0">
                <a:solidFill>
                  <a:srgbClr val="000000"/>
                </a:solidFill>
                <a:effectLst/>
                <a:latin typeface="ＭＳ ゴシック"/>
                <a:ea typeface="ＭＳ 明朝"/>
                <a:cs typeface="ＭＳ ゴシック"/>
              </a:rPr>
              <a:t> </a:t>
            </a:r>
            <a:r>
              <a:rPr lang="en-US" sz="1600" kern="0" dirty="0">
                <a:solidFill>
                  <a:srgbClr val="0000C0"/>
                </a:solidFill>
                <a:effectLst/>
                <a:latin typeface="ＭＳ ゴシック"/>
                <a:ea typeface="ＭＳ 明朝"/>
                <a:cs typeface="ＭＳ ゴシック"/>
              </a:rPr>
              <a:t>open</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false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public</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void</a:t>
            </a:r>
            <a:r>
              <a:rPr lang="en-US" sz="1600" kern="0" dirty="0">
                <a:solidFill>
                  <a:srgbClr val="000000"/>
                </a:solidFill>
                <a:effectLst/>
                <a:latin typeface="ＭＳ ゴシック"/>
                <a:ea typeface="ＭＳ 明朝"/>
                <a:cs typeface="ＭＳ ゴシック"/>
              </a:rPr>
              <a:t> </a:t>
            </a:r>
            <a:r>
              <a:rPr lang="en-US" sz="1600" kern="0" dirty="0" smtClean="0">
                <a:solidFill>
                  <a:srgbClr val="000000"/>
                </a:solidFill>
                <a:effectLst/>
                <a:latin typeface="ＭＳ ゴシック"/>
                <a:ea typeface="ＭＳ 明朝"/>
                <a:cs typeface="ＭＳ ゴシック"/>
              </a:rPr>
              <a:t>reset() </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C0"/>
                </a:solidFill>
                <a:effectLst/>
                <a:latin typeface="ＭＳ ゴシック"/>
                <a:ea typeface="ＭＳ 明朝"/>
                <a:cs typeface="ＭＳ ゴシック"/>
              </a:rPr>
              <a:t>systemId</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null</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C0"/>
                </a:solidFill>
                <a:effectLst/>
                <a:latin typeface="ＭＳ ゴシック"/>
                <a:ea typeface="ＭＳ 明朝"/>
                <a:cs typeface="ＭＳ ゴシック"/>
              </a:rPr>
              <a:t>baseURI</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null</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C0"/>
                </a:solidFill>
                <a:effectLst/>
                <a:latin typeface="ＭＳ ゴシック"/>
                <a:ea typeface="ＭＳ 明朝"/>
                <a:cs typeface="ＭＳ ゴシック"/>
              </a:rPr>
              <a:t>currentRoot</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null</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C0"/>
                </a:solidFill>
                <a:effectLst/>
                <a:latin typeface="ＭＳ ゴシック"/>
                <a:ea typeface="ＭＳ 明朝"/>
                <a:cs typeface="ＭＳ ゴシック"/>
              </a:rPr>
              <a:t>lineNumbering</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false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a:solidFill>
                  <a:srgbClr val="0000C0"/>
                </a:solidFill>
                <a:effectLst/>
                <a:latin typeface="ＭＳ ゴシック"/>
                <a:ea typeface="ＭＳ 明朝"/>
                <a:cs typeface="ＭＳ ゴシック"/>
              </a:rPr>
              <a:t>started</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false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a:solidFill>
                  <a:srgbClr val="0000C0"/>
                </a:solidFill>
                <a:effectLst/>
                <a:latin typeface="ＭＳ ゴシック"/>
                <a:ea typeface="ＭＳ 明朝"/>
                <a:cs typeface="ＭＳ ゴシック"/>
              </a:rPr>
              <a:t>timing</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false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a:solidFill>
                  <a:srgbClr val="0000C0"/>
                </a:solidFill>
                <a:effectLst/>
                <a:latin typeface="ＭＳ ゴシック"/>
                <a:ea typeface="ＭＳ 明朝"/>
                <a:cs typeface="ＭＳ ゴシック"/>
              </a:rPr>
              <a:t>open</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false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p:txBody>
      </p:sp>
      <p:sp>
        <p:nvSpPr>
          <p:cNvPr id="6" name="テキスト ボックス 5"/>
          <p:cNvSpPr txBox="1"/>
          <p:nvPr/>
        </p:nvSpPr>
        <p:spPr>
          <a:xfrm>
            <a:off x="4211960" y="4653136"/>
            <a:ext cx="1296144" cy="1477328"/>
          </a:xfrm>
          <a:prstGeom prst="rect">
            <a:avLst/>
          </a:prstGeom>
          <a:noFill/>
        </p:spPr>
        <p:txBody>
          <a:bodyPr wrap="square" rtlCol="0">
            <a:spAutoFit/>
          </a:bodyPr>
          <a:lstStyle/>
          <a:p>
            <a:pPr marL="342900" indent="-342900">
              <a:buFont typeface="+mj-lt"/>
              <a:buAutoNum type="arabicPeriod"/>
            </a:pPr>
            <a:r>
              <a:rPr lang="en-US" altLang="ja-JP" dirty="0" smtClean="0"/>
              <a:t>start</a:t>
            </a:r>
            <a:r>
              <a:rPr lang="en-US" altLang="ja-JP" dirty="0"/>
              <a:t>	</a:t>
            </a:r>
            <a:endParaRPr lang="en-US" altLang="ja-JP" dirty="0" smtClean="0"/>
          </a:p>
          <a:p>
            <a:pPr marL="342900" indent="-342900">
              <a:buFont typeface="+mj-lt"/>
              <a:buAutoNum type="arabicPeriod"/>
            </a:pPr>
            <a:r>
              <a:rPr lang="en-US" altLang="ja-JP" dirty="0" smtClean="0"/>
              <a:t>enter</a:t>
            </a:r>
          </a:p>
          <a:p>
            <a:pPr marL="342900" indent="-342900">
              <a:buFont typeface="+mj-lt"/>
              <a:buAutoNum type="arabicPeriod"/>
            </a:pPr>
            <a:r>
              <a:rPr lang="en-US" altLang="ja-JP" dirty="0" smtClean="0"/>
              <a:t>leave</a:t>
            </a:r>
          </a:p>
          <a:p>
            <a:pPr marL="342900" indent="-342900">
              <a:buFont typeface="+mj-lt"/>
              <a:buAutoNum type="arabicPeriod"/>
            </a:pPr>
            <a:r>
              <a:rPr lang="en-US" altLang="ja-JP" dirty="0" smtClean="0"/>
              <a:t>write</a:t>
            </a:r>
          </a:p>
          <a:p>
            <a:pPr marL="342900" indent="-342900">
              <a:buFont typeface="+mj-lt"/>
              <a:buAutoNum type="arabicPeriod"/>
            </a:pPr>
            <a:r>
              <a:rPr lang="en-US" altLang="ja-JP" dirty="0" smtClean="0"/>
              <a:t>end</a:t>
            </a:r>
            <a:endParaRPr lang="ja-JP" altLang="ja-JP" dirty="0"/>
          </a:p>
        </p:txBody>
      </p:sp>
      <p:sp>
        <p:nvSpPr>
          <p:cNvPr id="7" name="テキスト ボックス 6"/>
          <p:cNvSpPr txBox="1"/>
          <p:nvPr/>
        </p:nvSpPr>
        <p:spPr>
          <a:xfrm>
            <a:off x="6156176" y="2636912"/>
            <a:ext cx="3024336" cy="4247317"/>
          </a:xfrm>
          <a:prstGeom prst="rect">
            <a:avLst/>
          </a:prstGeom>
          <a:noFill/>
        </p:spPr>
        <p:txBody>
          <a:bodyPr wrap="square" rtlCol="0">
            <a:spAutoFit/>
          </a:bodyPr>
          <a:lstStyle/>
          <a:p>
            <a:r>
              <a:rPr kumimoji="1" lang="ja-JP" altLang="en-US" sz="2400" dirty="0" smtClean="0"/>
              <a:t>候補リストあり</a:t>
            </a:r>
            <a:endParaRPr kumimoji="1" lang="en-US" altLang="ja-JP" sz="3200" dirty="0" smtClean="0"/>
          </a:p>
          <a:p>
            <a:pPr marL="285750" indent="-285750">
              <a:buFont typeface="Arial" panose="020B0604020202020204" pitchFamily="34" charset="0"/>
              <a:buChar char="•"/>
            </a:pPr>
            <a:r>
              <a:rPr lang="en-US" altLang="ja-JP" dirty="0"/>
              <a:t>end</a:t>
            </a:r>
          </a:p>
          <a:p>
            <a:pPr marL="285750" indent="-285750">
              <a:buFont typeface="Arial" panose="020B0604020202020204" pitchFamily="34" charset="0"/>
              <a:buChar char="•"/>
            </a:pPr>
            <a:r>
              <a:rPr kumimoji="1" lang="en-US" altLang="ja-JP" dirty="0" err="1" smtClean="0"/>
              <a:t>init</a:t>
            </a:r>
            <a:endParaRPr kumimoji="1" lang="en-US" altLang="ja-JP" dirty="0" smtClean="0"/>
          </a:p>
          <a:p>
            <a:pPr marL="285750" indent="-285750">
              <a:buFont typeface="Arial" panose="020B0604020202020204" pitchFamily="34" charset="0"/>
              <a:buChar char="•"/>
            </a:pPr>
            <a:r>
              <a:rPr kumimoji="1" lang="en-US" altLang="ja-JP" dirty="0" err="1" smtClean="0"/>
              <a:t>init</a:t>
            </a:r>
            <a:endParaRPr kumimoji="1" lang="en-US" altLang="ja-JP" dirty="0" smtClean="0"/>
          </a:p>
          <a:p>
            <a:pPr marL="285750" indent="-285750">
              <a:buFont typeface="Arial" panose="020B0604020202020204" pitchFamily="34" charset="0"/>
              <a:buChar char="•"/>
            </a:pPr>
            <a:r>
              <a:rPr lang="en-US" altLang="ja-JP" dirty="0" smtClean="0"/>
              <a:t>initialize</a:t>
            </a:r>
          </a:p>
          <a:p>
            <a:endParaRPr kumimoji="1" lang="en-US" altLang="ja-JP" sz="2400" dirty="0" smtClean="0"/>
          </a:p>
          <a:p>
            <a:r>
              <a:rPr kumimoji="1" lang="ja-JP" altLang="en-US" sz="2400" dirty="0" smtClean="0"/>
              <a:t>候補リストなし</a:t>
            </a:r>
            <a:endParaRPr kumimoji="1" lang="en-US" altLang="ja-JP" sz="2400" dirty="0" smtClean="0"/>
          </a:p>
          <a:p>
            <a:pPr marL="285750" indent="-285750">
              <a:buFont typeface="Arial" panose="020B0604020202020204" pitchFamily="34" charset="0"/>
              <a:buChar char="•"/>
            </a:pPr>
            <a:r>
              <a:rPr lang="en-US" altLang="ja-JP" dirty="0"/>
              <a:t>reset</a:t>
            </a:r>
          </a:p>
          <a:p>
            <a:pPr marL="285750" indent="-285750">
              <a:buFont typeface="Arial" panose="020B0604020202020204" pitchFamily="34" charset="0"/>
              <a:buChar char="•"/>
            </a:pPr>
            <a:r>
              <a:rPr kumimoji="1" lang="en-US" altLang="ja-JP" dirty="0" smtClean="0"/>
              <a:t>reset</a:t>
            </a:r>
          </a:p>
          <a:p>
            <a:pPr marL="285750" indent="-285750">
              <a:buFont typeface="Arial" panose="020B0604020202020204" pitchFamily="34" charset="0"/>
              <a:buChar char="•"/>
            </a:pPr>
            <a:r>
              <a:rPr lang="en-US" altLang="ja-JP" dirty="0" err="1" smtClean="0"/>
              <a:t>init</a:t>
            </a:r>
            <a:endParaRPr lang="en-US" altLang="ja-JP" dirty="0" smtClean="0"/>
          </a:p>
          <a:p>
            <a:pPr marL="285750" indent="-285750">
              <a:buFont typeface="Arial" panose="020B0604020202020204" pitchFamily="34" charset="0"/>
              <a:buChar char="•"/>
            </a:pPr>
            <a:r>
              <a:rPr lang="en-US" altLang="ja-JP" dirty="0" err="1"/>
              <a:t>init</a:t>
            </a:r>
            <a:endParaRPr lang="en-US" altLang="ja-JP" dirty="0"/>
          </a:p>
          <a:p>
            <a:endParaRPr lang="en-US" altLang="ja-JP" dirty="0"/>
          </a:p>
          <a:p>
            <a:endParaRPr kumimoji="1" lang="en-US" altLang="ja-JP" dirty="0" smtClean="0"/>
          </a:p>
          <a:p>
            <a:endParaRPr kumimoji="1" lang="ja-JP" altLang="en-US" dirty="0"/>
          </a:p>
        </p:txBody>
      </p:sp>
    </p:spTree>
    <p:extLst>
      <p:ext uri="{BB962C8B-B14F-4D97-AF65-F5344CB8AC3E}">
        <p14:creationId xmlns:p14="http://schemas.microsoft.com/office/powerpoint/2010/main" val="29897041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候補リストありのときの方が</a:t>
            </a:r>
            <a:r>
              <a:rPr lang="en-US" altLang="ja-JP" dirty="0" smtClean="0"/>
              <a:t/>
            </a:r>
            <a:br>
              <a:rPr lang="en-US" altLang="ja-JP" dirty="0" smtClean="0"/>
            </a:br>
            <a:r>
              <a:rPr lang="ja-JP" altLang="en-US" dirty="0" smtClean="0"/>
              <a:t>正解が少なかった例：</a:t>
            </a:r>
            <a:r>
              <a:rPr lang="en-US" altLang="ja-JP" dirty="0" smtClean="0"/>
              <a:t>update</a:t>
            </a:r>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26</a:t>
            </a:fld>
            <a:endParaRPr kumimoji="1" lang="ja-JP" altLang="en-US"/>
          </a:p>
        </p:txBody>
      </p:sp>
      <p:sp>
        <p:nvSpPr>
          <p:cNvPr id="5" name="テキスト ボックス 2"/>
          <p:cNvSpPr txBox="1">
            <a:spLocks noChangeArrowheads="1"/>
          </p:cNvSpPr>
          <p:nvPr/>
        </p:nvSpPr>
        <p:spPr bwMode="auto">
          <a:xfrm>
            <a:off x="107504" y="1556792"/>
            <a:ext cx="6768752" cy="504056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l">
              <a:spcAft>
                <a:spcPts val="0"/>
              </a:spcAft>
            </a:pPr>
            <a:r>
              <a:rPr lang="en-US" sz="1600" b="1" kern="0" dirty="0">
                <a:solidFill>
                  <a:srgbClr val="7F0055"/>
                </a:solidFill>
                <a:effectLst/>
                <a:latin typeface="ＭＳ ゴシック"/>
                <a:ea typeface="ＭＳ 明朝"/>
                <a:cs typeface="ＭＳ ゴシック"/>
              </a:rPr>
              <a:t>public</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class</a:t>
            </a: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ProductGroupController</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extends</a:t>
            </a: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AbstractController</a:t>
            </a: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private</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static</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final</a:t>
            </a:r>
            <a:r>
              <a:rPr lang="en-US" sz="1600" kern="0" dirty="0">
                <a:solidFill>
                  <a:srgbClr val="000000"/>
                </a:solidFill>
                <a:effectLst/>
                <a:latin typeface="ＭＳ ゴシック"/>
                <a:ea typeface="ＭＳ 明朝"/>
                <a:cs typeface="ＭＳ ゴシック"/>
              </a:rPr>
              <a:t> String </a:t>
            </a:r>
            <a:r>
              <a:rPr lang="en-US" sz="1600" i="1" kern="0" dirty="0">
                <a:solidFill>
                  <a:srgbClr val="0000C0"/>
                </a:solidFill>
                <a:effectLst/>
                <a:latin typeface="ＭＳ ゴシック"/>
                <a:ea typeface="ＭＳ 明朝"/>
                <a:cs typeface="ＭＳ ゴシック"/>
              </a:rPr>
              <a:t>PATH_UPDATE</a:t>
            </a:r>
            <a:r>
              <a:rPr lang="en-US" sz="1600" kern="0" dirty="0">
                <a:solidFill>
                  <a:srgbClr val="000000"/>
                </a:solidFill>
                <a:effectLst/>
                <a:latin typeface="ＭＳ ゴシック"/>
                <a:ea typeface="ＭＳ 明朝"/>
                <a:cs typeface="ＭＳ ゴシック"/>
              </a:rPr>
              <a:t> </a:t>
            </a:r>
            <a:endParaRPr lang="en-US" sz="1600" kern="0" dirty="0" smtClean="0">
              <a:solidFill>
                <a:srgbClr val="000000"/>
              </a:solidFill>
              <a:effectLst/>
              <a:latin typeface="ＭＳ ゴシック"/>
              <a:ea typeface="ＭＳ 明朝"/>
              <a:cs typeface="ＭＳ ゴシック"/>
            </a:endParaRPr>
          </a:p>
          <a:p>
            <a:pPr algn="l">
              <a:spcAft>
                <a:spcPts val="0"/>
              </a:spcAft>
            </a:pPr>
            <a:r>
              <a:rPr lang="en-US" sz="1600" kern="0" dirty="0">
                <a:solidFill>
                  <a:srgbClr val="000000"/>
                </a:solidFill>
                <a:latin typeface="ＭＳ ゴシック"/>
                <a:ea typeface="ＭＳ 明朝"/>
                <a:cs typeface="ＭＳ ゴシック"/>
              </a:rPr>
              <a:t>	</a:t>
            </a:r>
            <a:r>
              <a:rPr lang="en-US" sz="1600" kern="0" dirty="0" smtClean="0">
                <a:solidFill>
                  <a:srgbClr val="000000"/>
                </a:solidFill>
                <a:latin typeface="ＭＳ ゴシック"/>
                <a:ea typeface="ＭＳ 明朝"/>
                <a:cs typeface="ＭＳ ゴシック"/>
              </a:rPr>
              <a:t>	</a:t>
            </a:r>
            <a:r>
              <a:rPr lang="en-US" sz="1600" kern="0" dirty="0" smtClean="0">
                <a:solidFill>
                  <a:srgbClr val="000000"/>
                </a:solidFill>
                <a:effectLst/>
                <a:latin typeface="ＭＳ ゴシック"/>
                <a:ea typeface="ＭＳ 明朝"/>
                <a:cs typeface="ＭＳ ゴシック"/>
              </a:rPr>
              <a:t> </a:t>
            </a:r>
            <a:r>
              <a:rPr lang="en-US" sz="1600" kern="0" dirty="0">
                <a:solidFill>
                  <a:srgbClr val="000000"/>
                </a:solidFill>
                <a:effectLst/>
                <a:latin typeface="ＭＳ ゴシック"/>
                <a:ea typeface="ＭＳ 明朝"/>
                <a:cs typeface="ＭＳ ゴシック"/>
              </a:rPr>
              <a:t>= </a:t>
            </a:r>
            <a:r>
              <a:rPr lang="en-US" sz="1600" i="1" kern="0" dirty="0">
                <a:solidFill>
                  <a:srgbClr val="0000C0"/>
                </a:solidFill>
                <a:effectLst/>
                <a:latin typeface="ＭＳ ゴシック"/>
                <a:ea typeface="ＭＳ 明朝"/>
                <a:cs typeface="ＭＳ ゴシック"/>
              </a:rPr>
              <a:t>BASE_PATH</a:t>
            </a:r>
            <a:r>
              <a:rPr lang="en-US" sz="1600" kern="0" dirty="0">
                <a:solidFill>
                  <a:srgbClr val="000000"/>
                </a:solidFill>
                <a:effectLst/>
                <a:latin typeface="ＭＳ ゴシック"/>
                <a:ea typeface="ＭＳ 明朝"/>
                <a:cs typeface="ＭＳ ゴシック"/>
              </a:rPr>
              <a:t> + </a:t>
            </a:r>
            <a:r>
              <a:rPr lang="en-US" sz="1600" kern="0" dirty="0">
                <a:solidFill>
                  <a:srgbClr val="2A00FF"/>
                </a:solidFill>
                <a:effectLst/>
                <a:latin typeface="ＭＳ ゴシック"/>
                <a:ea typeface="ＭＳ 明朝"/>
                <a:cs typeface="ＭＳ ゴシック"/>
              </a:rPr>
              <a:t>"/</a:t>
            </a:r>
            <a:r>
              <a:rPr lang="en-US" sz="1600" kern="0" dirty="0" err="1">
                <a:solidFill>
                  <a:srgbClr val="2A00FF"/>
                </a:solidFill>
                <a:effectLst/>
                <a:latin typeface="ＭＳ ゴシック"/>
                <a:ea typeface="ＭＳ 明朝"/>
                <a:cs typeface="ＭＳ ゴシック"/>
              </a:rPr>
              <a:t>updateProductGroup.jsp</a:t>
            </a:r>
            <a:r>
              <a:rPr lang="en-US" sz="1600" kern="0" dirty="0">
                <a:solidFill>
                  <a:srgbClr val="2A00FF"/>
                </a:solidFill>
                <a:effectLst/>
                <a:latin typeface="ＭＳ ゴシック"/>
                <a:ea typeface="ＭＳ 明朝"/>
                <a:cs typeface="ＭＳ ゴシック"/>
              </a:rPr>
              <a:t>"</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indent="229235" algn="l">
              <a:spcAft>
                <a:spcPts val="0"/>
              </a:spcAft>
            </a:pPr>
            <a:r>
              <a:rPr lang="en-US" sz="1600" b="1" kern="0" dirty="0">
                <a:solidFill>
                  <a:srgbClr val="7F0055"/>
                </a:solidFill>
                <a:effectLst/>
                <a:latin typeface="ＭＳ ゴシック"/>
                <a:ea typeface="ＭＳ 明朝"/>
                <a:cs typeface="ＭＳ ゴシック"/>
              </a:rPr>
              <a:t>private</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void</a:t>
            </a:r>
            <a:r>
              <a:rPr lang="en-US" sz="1600" kern="0" dirty="0">
                <a:solidFill>
                  <a:srgbClr val="000000"/>
                </a:solidFill>
                <a:effectLst/>
                <a:latin typeface="ＭＳ ゴシック"/>
                <a:ea typeface="ＭＳ 明朝"/>
                <a:cs typeface="ＭＳ ゴシック"/>
              </a:rPr>
              <a:t> </a:t>
            </a:r>
            <a:r>
              <a:rPr lang="en-US" sz="1600" kern="0" dirty="0" smtClean="0">
                <a:solidFill>
                  <a:srgbClr val="000000"/>
                </a:solidFill>
                <a:latin typeface="ＭＳ ゴシック"/>
                <a:ea typeface="ＭＳ 明朝"/>
                <a:cs typeface="ＭＳ ゴシック"/>
              </a:rPr>
              <a:t>update</a:t>
            </a:r>
            <a:r>
              <a:rPr lang="en-US" sz="1600" kern="0" dirty="0" smtClean="0">
                <a:solidFill>
                  <a:srgbClr val="000000"/>
                </a:solidFill>
                <a:effectLst/>
                <a:latin typeface="ＭＳ ゴシック"/>
                <a:ea typeface="ＭＳ 明朝"/>
                <a:cs typeface="ＭＳ ゴシック"/>
              </a:rPr>
              <a:t>() </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try</a:t>
            </a: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openConnection</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processUpdate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commit();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refreshMenu</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forward(</a:t>
            </a:r>
            <a:r>
              <a:rPr lang="en-US" sz="1600" i="1" kern="0" dirty="0">
                <a:solidFill>
                  <a:srgbClr val="0000C0"/>
                </a:solidFill>
                <a:effectLst/>
                <a:latin typeface="ＭＳ ゴシック"/>
                <a:ea typeface="ＭＳ 明朝"/>
                <a:cs typeface="ＭＳ ゴシック"/>
              </a:rPr>
              <a:t>PATH_UPDATE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catch</a:t>
            </a:r>
            <a:r>
              <a:rPr lang="en-US" sz="1600" kern="0" dirty="0">
                <a:solidFill>
                  <a:srgbClr val="000000"/>
                </a:solidFill>
                <a:effectLst/>
                <a:latin typeface="ＭＳ ゴシック"/>
                <a:ea typeface="ＭＳ 明朝"/>
                <a:cs typeface="ＭＳ ゴシック"/>
              </a:rPr>
              <a:t> (Exception </a:t>
            </a:r>
            <a:r>
              <a:rPr lang="en-US" sz="1600" b="1" kern="0" dirty="0">
                <a:solidFill>
                  <a:srgbClr val="008000"/>
                </a:solidFill>
                <a:effectLst/>
                <a:latin typeface="ＭＳ ゴシック"/>
                <a:ea typeface="ＭＳ 明朝"/>
                <a:cs typeface="ＭＳ ゴシック"/>
              </a:rPr>
              <a:t>e</a:t>
            </a: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doCatch</a:t>
            </a:r>
            <a:r>
              <a:rPr lang="en-US" sz="1600" kern="0" dirty="0">
                <a:solidFill>
                  <a:srgbClr val="000000"/>
                </a:solidFill>
                <a:effectLst/>
                <a:latin typeface="ＭＳ ゴシック"/>
                <a:ea typeface="ＭＳ 明朝"/>
                <a:cs typeface="ＭＳ ゴシック"/>
              </a:rPr>
              <a:t>(</a:t>
            </a:r>
            <a:r>
              <a:rPr lang="en-US" sz="1600" kern="0" dirty="0">
                <a:solidFill>
                  <a:srgbClr val="008000"/>
                </a:solidFill>
                <a:effectLst/>
                <a:latin typeface="ＭＳ ゴシック"/>
                <a:ea typeface="ＭＳ 明朝"/>
                <a:cs typeface="ＭＳ ゴシック"/>
              </a:rPr>
              <a:t>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finally</a:t>
            </a: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finallyMethod</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		</a:t>
            </a:r>
            <a:endParaRPr lang="ja-JP" sz="2000" kern="100" dirty="0">
              <a:effectLst/>
              <a:latin typeface="Century"/>
              <a:ea typeface="ＭＳ 明朝"/>
              <a:cs typeface="Times New Roman"/>
            </a:endParaRPr>
          </a:p>
          <a:p>
            <a:pPr indent="228600" algn="l">
              <a:spcAft>
                <a:spcPts val="0"/>
              </a:spcAft>
            </a:pP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indent="228600" algn="l">
              <a:spcAft>
                <a:spcPts val="0"/>
              </a:spcAft>
            </a:pPr>
            <a:r>
              <a:rPr lang="en-US" sz="1600" kern="0" dirty="0">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effectLst/>
                <a:latin typeface="ＭＳ ゴシック"/>
                <a:ea typeface="ＭＳ 明朝"/>
                <a:cs typeface="ＭＳ ゴシック"/>
              </a:rPr>
              <a:t>}</a:t>
            </a:r>
            <a:endParaRPr lang="ja-JP" sz="2000" kern="100" dirty="0">
              <a:effectLst/>
              <a:latin typeface="Century"/>
              <a:ea typeface="ＭＳ 明朝"/>
              <a:cs typeface="Times New Roman"/>
            </a:endParaRPr>
          </a:p>
        </p:txBody>
      </p:sp>
      <p:sp>
        <p:nvSpPr>
          <p:cNvPr id="6" name="テキスト ボックス 5"/>
          <p:cNvSpPr txBox="1"/>
          <p:nvPr/>
        </p:nvSpPr>
        <p:spPr>
          <a:xfrm>
            <a:off x="4283968" y="4725144"/>
            <a:ext cx="1584176" cy="1477328"/>
          </a:xfrm>
          <a:prstGeom prst="rect">
            <a:avLst/>
          </a:prstGeom>
          <a:noFill/>
        </p:spPr>
        <p:txBody>
          <a:bodyPr wrap="square" rtlCol="0">
            <a:spAutoFit/>
          </a:bodyPr>
          <a:lstStyle/>
          <a:p>
            <a:pPr marL="342900" indent="-342900">
              <a:buFont typeface="+mj-lt"/>
              <a:buAutoNum type="arabicPeriod"/>
            </a:pPr>
            <a:r>
              <a:rPr lang="en-US" altLang="ja-JP" dirty="0" smtClean="0"/>
              <a:t>commit</a:t>
            </a:r>
          </a:p>
          <a:p>
            <a:pPr marL="342900" indent="-342900">
              <a:buFont typeface="+mj-lt"/>
              <a:buAutoNum type="arabicPeriod"/>
            </a:pPr>
            <a:r>
              <a:rPr lang="en-US" altLang="ja-JP" dirty="0" smtClean="0"/>
              <a:t>process</a:t>
            </a:r>
          </a:p>
          <a:p>
            <a:pPr marL="342900" indent="-342900">
              <a:buFont typeface="+mj-lt"/>
              <a:buAutoNum type="arabicPeriod"/>
            </a:pPr>
            <a:r>
              <a:rPr lang="en-US" altLang="ja-JP" dirty="0" smtClean="0"/>
              <a:t>refresh</a:t>
            </a:r>
          </a:p>
          <a:p>
            <a:pPr marL="342900" indent="-342900">
              <a:buFont typeface="+mj-lt"/>
              <a:buAutoNum type="arabicPeriod"/>
            </a:pPr>
            <a:r>
              <a:rPr lang="en-US" altLang="ja-JP" dirty="0" smtClean="0"/>
              <a:t>do</a:t>
            </a:r>
          </a:p>
          <a:p>
            <a:pPr marL="342900" indent="-342900">
              <a:buFont typeface="+mj-lt"/>
              <a:buAutoNum type="arabicPeriod"/>
            </a:pPr>
            <a:r>
              <a:rPr lang="en-US" altLang="ja-JP" dirty="0" smtClean="0"/>
              <a:t>execute</a:t>
            </a:r>
            <a:endParaRPr lang="ja-JP" altLang="ja-JP" dirty="0"/>
          </a:p>
        </p:txBody>
      </p:sp>
      <p:sp>
        <p:nvSpPr>
          <p:cNvPr id="7" name="テキスト ボックス 6"/>
          <p:cNvSpPr txBox="1"/>
          <p:nvPr/>
        </p:nvSpPr>
        <p:spPr>
          <a:xfrm>
            <a:off x="6948264" y="2138079"/>
            <a:ext cx="3024336" cy="4247317"/>
          </a:xfrm>
          <a:prstGeom prst="rect">
            <a:avLst/>
          </a:prstGeom>
          <a:noFill/>
        </p:spPr>
        <p:txBody>
          <a:bodyPr wrap="square" rtlCol="0">
            <a:spAutoFit/>
          </a:bodyPr>
          <a:lstStyle/>
          <a:p>
            <a:r>
              <a:rPr kumimoji="1" lang="ja-JP" altLang="en-US" sz="2400" dirty="0" smtClean="0"/>
              <a:t>候補リストあり</a:t>
            </a:r>
            <a:endParaRPr kumimoji="1" lang="en-US" altLang="ja-JP" sz="3200" dirty="0" smtClean="0"/>
          </a:p>
          <a:p>
            <a:pPr marL="285750" indent="-285750">
              <a:buFont typeface="Arial" panose="020B0604020202020204" pitchFamily="34" charset="0"/>
              <a:buChar char="•"/>
            </a:pPr>
            <a:r>
              <a:rPr lang="en-US" altLang="ja-JP" dirty="0" smtClean="0"/>
              <a:t>commit</a:t>
            </a:r>
          </a:p>
          <a:p>
            <a:pPr marL="285750" indent="-285750">
              <a:buFont typeface="Arial" panose="020B0604020202020204" pitchFamily="34" charset="0"/>
              <a:buChar char="•"/>
            </a:pPr>
            <a:r>
              <a:rPr lang="en-US" altLang="ja-JP" dirty="0" smtClean="0"/>
              <a:t>commit</a:t>
            </a:r>
          </a:p>
          <a:p>
            <a:pPr marL="285750" indent="-285750">
              <a:buFont typeface="Arial" panose="020B0604020202020204" pitchFamily="34" charset="0"/>
              <a:buChar char="•"/>
            </a:pPr>
            <a:r>
              <a:rPr lang="en-US" altLang="ja-JP" dirty="0" smtClean="0"/>
              <a:t>update</a:t>
            </a:r>
            <a:endParaRPr lang="en-US" altLang="ja-JP" dirty="0"/>
          </a:p>
          <a:p>
            <a:pPr marL="285750" indent="-285750">
              <a:buFont typeface="Arial" panose="020B0604020202020204" pitchFamily="34" charset="0"/>
              <a:buChar char="•"/>
            </a:pPr>
            <a:r>
              <a:rPr kumimoji="1" lang="en-US" altLang="ja-JP" dirty="0" smtClean="0"/>
              <a:t>refresh</a:t>
            </a:r>
          </a:p>
          <a:p>
            <a:endParaRPr kumimoji="1" lang="en-US" altLang="ja-JP" sz="2400" dirty="0" smtClean="0"/>
          </a:p>
          <a:p>
            <a:r>
              <a:rPr kumimoji="1" lang="ja-JP" altLang="en-US" sz="2400" dirty="0" smtClean="0"/>
              <a:t>候補リストなし</a:t>
            </a:r>
            <a:endParaRPr kumimoji="1" lang="en-US" altLang="ja-JP" sz="2400" dirty="0" smtClean="0"/>
          </a:p>
          <a:p>
            <a:pPr marL="285750" indent="-285750">
              <a:buFont typeface="Arial" panose="020B0604020202020204" pitchFamily="34" charset="0"/>
              <a:buChar char="•"/>
            </a:pPr>
            <a:r>
              <a:rPr lang="en-US" altLang="ja-JP" dirty="0" smtClean="0"/>
              <a:t>update</a:t>
            </a:r>
            <a:endParaRPr lang="en-US" altLang="ja-JP" dirty="0"/>
          </a:p>
          <a:p>
            <a:pPr marL="285750" indent="-285750">
              <a:buFont typeface="Arial" panose="020B0604020202020204" pitchFamily="34" charset="0"/>
              <a:buChar char="•"/>
            </a:pPr>
            <a:r>
              <a:rPr lang="en-US" altLang="ja-JP" dirty="0" smtClean="0"/>
              <a:t>update</a:t>
            </a:r>
            <a:endParaRPr kumimoji="1" lang="en-US" altLang="ja-JP" dirty="0" smtClean="0"/>
          </a:p>
          <a:p>
            <a:pPr marL="285750" indent="-285750">
              <a:buFont typeface="Arial" panose="020B0604020202020204" pitchFamily="34" charset="0"/>
              <a:buChar char="•"/>
            </a:pPr>
            <a:r>
              <a:rPr lang="en-US" altLang="ja-JP" dirty="0" smtClean="0"/>
              <a:t>update</a:t>
            </a:r>
          </a:p>
          <a:p>
            <a:pPr marL="285750" indent="-285750">
              <a:buFont typeface="Arial" panose="020B0604020202020204" pitchFamily="34" charset="0"/>
              <a:buChar char="•"/>
            </a:pPr>
            <a:r>
              <a:rPr lang="en-US" altLang="ja-JP" dirty="0" smtClean="0"/>
              <a:t>update</a:t>
            </a:r>
            <a:endParaRPr lang="en-US" altLang="ja-JP" dirty="0"/>
          </a:p>
          <a:p>
            <a:endParaRPr lang="en-US" altLang="ja-JP" dirty="0"/>
          </a:p>
          <a:p>
            <a:endParaRPr kumimoji="1" lang="en-US" altLang="ja-JP" dirty="0" smtClean="0"/>
          </a:p>
          <a:p>
            <a:endParaRPr kumimoji="1" lang="ja-JP" altLang="en-US" dirty="0"/>
          </a:p>
        </p:txBody>
      </p:sp>
    </p:spTree>
    <p:extLst>
      <p:ext uri="{BB962C8B-B14F-4D97-AF65-F5344CB8AC3E}">
        <p14:creationId xmlns:p14="http://schemas.microsoft.com/office/powerpoint/2010/main" val="9489683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テキスト ボックス 2"/>
          <p:cNvSpPr txBox="1">
            <a:spLocks noChangeArrowheads="1"/>
          </p:cNvSpPr>
          <p:nvPr/>
        </p:nvSpPr>
        <p:spPr bwMode="auto">
          <a:xfrm>
            <a:off x="107504" y="1628800"/>
            <a:ext cx="6912768" cy="4725144"/>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l">
              <a:spcAft>
                <a:spcPts val="0"/>
              </a:spcAft>
            </a:pPr>
            <a:r>
              <a:rPr lang="en-US" sz="1600" b="1" kern="0" dirty="0">
                <a:solidFill>
                  <a:srgbClr val="7F0055"/>
                </a:solidFill>
                <a:effectLst/>
                <a:latin typeface="ＭＳ ゴシック"/>
                <a:ea typeface="ＭＳ 明朝"/>
                <a:cs typeface="ＭＳ ゴシック"/>
              </a:rPr>
              <a:t>public</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class</a:t>
            </a: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JdiThreadSet</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extends</a:t>
            </a: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HashSet</a:t>
            </a:r>
            <a:r>
              <a:rPr lang="en-US" sz="1600" kern="0" dirty="0">
                <a:solidFill>
                  <a:srgbClr val="000000"/>
                </a:solidFill>
                <a:effectLst/>
                <a:latin typeface="ＭＳ ゴシック"/>
                <a:ea typeface="ＭＳ 明朝"/>
                <a:cs typeface="ＭＳ ゴシック"/>
              </a:rPr>
              <a:t>&lt;</a:t>
            </a:r>
            <a:r>
              <a:rPr lang="en-US" sz="1600" kern="0" dirty="0" err="1">
                <a:solidFill>
                  <a:srgbClr val="000000"/>
                </a:solidFill>
                <a:effectLst/>
                <a:latin typeface="ＭＳ ゴシック"/>
                <a:ea typeface="ＭＳ 明朝"/>
                <a:cs typeface="ＭＳ ゴシック"/>
              </a:rPr>
              <a:t>JdiThread</a:t>
            </a:r>
            <a:r>
              <a:rPr lang="en-US" sz="1600" kern="0" dirty="0">
                <a:solidFill>
                  <a:srgbClr val="000000"/>
                </a:solidFill>
                <a:effectLst/>
                <a:latin typeface="ＭＳ ゴシック"/>
                <a:ea typeface="ＭＳ 明朝"/>
                <a:cs typeface="ＭＳ ゴシック"/>
              </a:rPr>
              <a:t>&gt;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public</a:t>
            </a: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JdiThread</a:t>
            </a:r>
            <a:r>
              <a:rPr lang="en-US" sz="1600" kern="0" dirty="0">
                <a:solidFill>
                  <a:srgbClr val="000000"/>
                </a:solidFill>
                <a:effectLst/>
                <a:latin typeface="ＭＳ ゴシック"/>
                <a:ea typeface="ＭＳ 明朝"/>
                <a:cs typeface="ＭＳ ゴシック"/>
              </a:rPr>
              <a:t> </a:t>
            </a:r>
            <a:r>
              <a:rPr lang="en-US" sz="1600" kern="0" dirty="0" smtClean="0">
                <a:solidFill>
                  <a:srgbClr val="000000"/>
                </a:solidFill>
                <a:latin typeface="ＭＳ ゴシック"/>
                <a:ea typeface="ＭＳ 明朝"/>
                <a:cs typeface="ＭＳ ゴシック"/>
              </a:rPr>
              <a:t>find</a:t>
            </a:r>
            <a:r>
              <a:rPr lang="en-US" sz="1600" kern="0" dirty="0" smtClean="0">
                <a:solidFill>
                  <a:srgbClr val="000000"/>
                </a:solidFill>
                <a:effectLst/>
                <a:latin typeface="ＭＳ ゴシック"/>
                <a:ea typeface="ＭＳ 明朝"/>
                <a:cs typeface="ＭＳ ゴシック"/>
              </a:rPr>
              <a:t>(</a:t>
            </a:r>
            <a:r>
              <a:rPr lang="en-US" sz="1600" kern="0" dirty="0" err="1" smtClean="0">
                <a:solidFill>
                  <a:srgbClr val="000000"/>
                </a:solidFill>
                <a:effectLst/>
                <a:latin typeface="ＭＳ ゴシック"/>
                <a:ea typeface="ＭＳ 明朝"/>
                <a:cs typeface="ＭＳ ゴシック"/>
              </a:rPr>
              <a:t>ThreadReference</a:t>
            </a:r>
            <a:r>
              <a:rPr lang="en-US" sz="1600" kern="0" dirty="0" smtClean="0">
                <a:solidFill>
                  <a:srgbClr val="000000"/>
                </a:solidFill>
                <a:effectLst/>
                <a:latin typeface="ＭＳ ゴシック"/>
                <a:ea typeface="ＭＳ 明朝"/>
                <a:cs typeface="ＭＳ ゴシック"/>
              </a:rPr>
              <a:t> </a:t>
            </a:r>
            <a:r>
              <a:rPr lang="en-US" sz="1600" kern="0" dirty="0">
                <a:solidFill>
                  <a:srgbClr val="FF0000"/>
                </a:solidFill>
                <a:effectLst/>
                <a:latin typeface="ＭＳ ゴシック"/>
                <a:ea typeface="ＭＳ 明朝"/>
                <a:cs typeface="ＭＳ ゴシック"/>
              </a:rPr>
              <a:t>thread</a:t>
            </a:r>
            <a:r>
              <a:rPr lang="en-US" sz="1600" kern="0" dirty="0">
                <a:solidFill>
                  <a:srgbClr val="000000"/>
                </a:solidFill>
                <a:effectLst/>
                <a:latin typeface="ＭＳ ゴシック"/>
                <a:ea typeface="ＭＳ 明朝"/>
                <a:cs typeface="ＭＳ ゴシック"/>
              </a:rPr>
              <a:t>)</a:t>
            </a:r>
            <a:r>
              <a:rPr lang="ja-JP" sz="1600" kern="0" dirty="0">
                <a:solidFill>
                  <a:srgbClr val="000000"/>
                </a:solidFill>
                <a:effectLst/>
                <a:latin typeface="Century"/>
                <a:ea typeface="ＭＳ ゴシック"/>
                <a:cs typeface="ＭＳ ゴシック"/>
              </a:rPr>
              <a:t>　</a:t>
            </a:r>
            <a:r>
              <a:rPr lang="en-US" sz="1600" kern="0" dirty="0">
                <a:solidFill>
                  <a:srgbClr val="000000"/>
                </a:solidFill>
                <a:effectLst/>
                <a:latin typeface="Century"/>
                <a:ea typeface="ＭＳ ゴシック"/>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for</a:t>
            </a:r>
            <a:r>
              <a:rPr lang="en-US" sz="1600" kern="0" dirty="0">
                <a:solidFill>
                  <a:srgbClr val="000000"/>
                </a:solidFill>
                <a:effectLst/>
                <a:latin typeface="ＭＳ ゴシック"/>
                <a:ea typeface="ＭＳ 明朝"/>
                <a:cs typeface="ＭＳ ゴシック"/>
              </a:rPr>
              <a:t>(Iterator&lt;</a:t>
            </a:r>
            <a:r>
              <a:rPr lang="en-US" sz="1600" kern="0" dirty="0" err="1">
                <a:solidFill>
                  <a:srgbClr val="000000"/>
                </a:solidFill>
                <a:effectLst/>
                <a:latin typeface="ＭＳ ゴシック"/>
                <a:ea typeface="ＭＳ 明朝"/>
                <a:cs typeface="ＭＳ ゴシック"/>
              </a:rPr>
              <a:t>JdiThread</a:t>
            </a:r>
            <a:r>
              <a:rPr lang="en-US" sz="1600" kern="0" dirty="0">
                <a:solidFill>
                  <a:srgbClr val="000000"/>
                </a:solidFill>
                <a:effectLst/>
                <a:latin typeface="ＭＳ ゴシック"/>
                <a:ea typeface="ＭＳ 明朝"/>
                <a:cs typeface="ＭＳ ゴシック"/>
              </a:rPr>
              <a:t>&gt; </a:t>
            </a:r>
            <a:r>
              <a:rPr lang="en-US" sz="1600" b="1" kern="0" dirty="0">
                <a:solidFill>
                  <a:srgbClr val="008000"/>
                </a:solidFill>
                <a:effectLst/>
                <a:latin typeface="ＭＳ ゴシック"/>
                <a:ea typeface="ＭＳ 明朝"/>
                <a:cs typeface="ＭＳ ゴシック"/>
              </a:rPr>
              <a:t>it</a:t>
            </a:r>
            <a:r>
              <a:rPr lang="en-US" sz="1600" kern="0" dirty="0">
                <a:solidFill>
                  <a:srgbClr val="000000"/>
                </a:solidFill>
                <a:effectLst/>
                <a:latin typeface="ＭＳ ゴシック"/>
                <a:ea typeface="ＭＳ 明朝"/>
                <a:cs typeface="ＭＳ ゴシック"/>
              </a:rPr>
              <a:t>=iterator(); </a:t>
            </a:r>
            <a:r>
              <a:rPr lang="en-US" sz="1600" kern="0" dirty="0" err="1">
                <a:solidFill>
                  <a:srgbClr val="008000"/>
                </a:solidFill>
                <a:effectLst/>
                <a:latin typeface="ＭＳ ゴシック"/>
                <a:ea typeface="ＭＳ 明朝"/>
                <a:cs typeface="ＭＳ ゴシック"/>
              </a:rPr>
              <a:t>it</a:t>
            </a:r>
            <a:r>
              <a:rPr lang="en-US" sz="1600" kern="0" dirty="0" err="1">
                <a:solidFill>
                  <a:srgbClr val="000000"/>
                </a:solidFill>
                <a:effectLst/>
                <a:latin typeface="ＭＳ ゴシック"/>
                <a:ea typeface="ＭＳ 明朝"/>
                <a:cs typeface="ＭＳ ゴシック"/>
              </a:rPr>
              <a:t>.hasNext</a:t>
            </a:r>
            <a:r>
              <a:rPr lang="en-US" sz="1600" kern="0" dirty="0">
                <a:solidFill>
                  <a:srgbClr val="000000"/>
                </a:solidFill>
                <a:effectLst/>
                <a:latin typeface="ＭＳ ゴシック"/>
                <a:ea typeface="ＭＳ 明朝"/>
                <a:cs typeface="ＭＳ ゴシック"/>
              </a:rPr>
              <a:t>(); )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JdiThread</a:t>
            </a:r>
            <a:r>
              <a:rPr lang="en-US" sz="1600" kern="0" dirty="0">
                <a:solidFill>
                  <a:srgbClr val="000000"/>
                </a:solidFill>
                <a:effectLst/>
                <a:latin typeface="ＭＳ ゴシック"/>
                <a:ea typeface="ＭＳ 明朝"/>
                <a:cs typeface="ＭＳ ゴシック"/>
              </a:rPr>
              <a:t> </a:t>
            </a:r>
            <a:r>
              <a:rPr lang="en-US" sz="1600" b="1" kern="0" dirty="0" err="1">
                <a:solidFill>
                  <a:srgbClr val="008000"/>
                </a:solidFill>
                <a:effectLst/>
                <a:latin typeface="ＭＳ ゴシック"/>
                <a:ea typeface="ＭＳ 明朝"/>
                <a:cs typeface="ＭＳ ゴシック"/>
              </a:rPr>
              <a:t>currentThread</a:t>
            </a:r>
            <a:r>
              <a:rPr lang="en-US" sz="1600" kern="0" dirty="0">
                <a:solidFill>
                  <a:srgbClr val="000000"/>
                </a:solidFill>
                <a:effectLst/>
                <a:latin typeface="ＭＳ ゴシック"/>
                <a:ea typeface="ＭＳ 明朝"/>
                <a:cs typeface="ＭＳ ゴシック"/>
              </a:rPr>
              <a:t> = (</a:t>
            </a:r>
            <a:r>
              <a:rPr lang="en-US" sz="1600" kern="0" dirty="0" err="1">
                <a:solidFill>
                  <a:srgbClr val="000000"/>
                </a:solidFill>
                <a:effectLst/>
                <a:latin typeface="ＭＳ ゴシック"/>
                <a:ea typeface="ＭＳ 明朝"/>
                <a:cs typeface="ＭＳ ゴシック"/>
              </a:rPr>
              <a:t>JdiThread</a:t>
            </a:r>
            <a:r>
              <a:rPr lang="en-US" sz="1600" kern="0" dirty="0">
                <a:solidFill>
                  <a:srgbClr val="000000"/>
                </a:solidFill>
                <a:effectLst/>
                <a:latin typeface="ＭＳ ゴシック"/>
                <a:ea typeface="ＭＳ 明朝"/>
                <a:cs typeface="ＭＳ ゴシック"/>
              </a:rPr>
              <a:t>)</a:t>
            </a:r>
            <a:r>
              <a:rPr lang="en-US" sz="1600" kern="0" dirty="0" err="1">
                <a:solidFill>
                  <a:srgbClr val="008000"/>
                </a:solidFill>
                <a:effectLst/>
                <a:latin typeface="ＭＳ ゴシック"/>
                <a:ea typeface="ＭＳ 明朝"/>
                <a:cs typeface="ＭＳ ゴシック"/>
              </a:rPr>
              <a:t>it</a:t>
            </a:r>
            <a:r>
              <a:rPr lang="en-US" sz="1600" kern="0" dirty="0" err="1">
                <a:solidFill>
                  <a:srgbClr val="000000"/>
                </a:solidFill>
                <a:effectLst/>
                <a:latin typeface="ＭＳ ゴシック"/>
                <a:ea typeface="ＭＳ 明朝"/>
                <a:cs typeface="ＭＳ ゴシック"/>
              </a:rPr>
              <a:t>.next</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if</a:t>
            </a:r>
            <a:r>
              <a:rPr lang="en-US" sz="1600" kern="0" dirty="0">
                <a:solidFill>
                  <a:srgbClr val="000000"/>
                </a:solidFill>
                <a:effectLst/>
                <a:latin typeface="ＭＳ ゴシック"/>
                <a:ea typeface="ＭＳ 明朝"/>
                <a:cs typeface="ＭＳ ゴシック"/>
              </a:rPr>
              <a:t>(</a:t>
            </a:r>
            <a:r>
              <a:rPr lang="en-US" sz="1600" kern="0" dirty="0" err="1">
                <a:solidFill>
                  <a:srgbClr val="008000"/>
                </a:solidFill>
                <a:effectLst/>
                <a:latin typeface="ＭＳ ゴシック"/>
                <a:ea typeface="ＭＳ 明朝"/>
                <a:cs typeface="ＭＳ ゴシック"/>
              </a:rPr>
              <a:t>currentThread</a:t>
            </a:r>
            <a:r>
              <a:rPr lang="en-US" sz="1600" kern="0" dirty="0" err="1">
                <a:solidFill>
                  <a:srgbClr val="000000"/>
                </a:solidFill>
                <a:effectLst/>
                <a:latin typeface="ＭＳ ゴシック"/>
                <a:ea typeface="ＭＳ 明朝"/>
                <a:cs typeface="ＭＳ ゴシック"/>
              </a:rPr>
              <a:t>.getRemoteThread</a:t>
            </a:r>
            <a:r>
              <a:rPr lang="en-US" sz="1600" kern="0" dirty="0">
                <a:solidFill>
                  <a:srgbClr val="000000"/>
                </a:solidFill>
                <a:effectLst/>
                <a:latin typeface="ＭＳ ゴシック"/>
                <a:ea typeface="ＭＳ 明朝"/>
                <a:cs typeface="ＭＳ ゴシック"/>
              </a:rPr>
              <a:t>().equals(</a:t>
            </a:r>
            <a:r>
              <a:rPr lang="en-US" sz="1600" kern="0" dirty="0">
                <a:solidFill>
                  <a:srgbClr val="FF0000"/>
                </a:solidFill>
                <a:effectLst/>
                <a:latin typeface="ＭＳ ゴシック"/>
                <a:ea typeface="ＭＳ 明朝"/>
                <a:cs typeface="ＭＳ ゴシック"/>
              </a:rPr>
              <a:t>thread</a:t>
            </a: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return</a:t>
            </a:r>
            <a:r>
              <a:rPr lang="en-US" sz="1600" kern="0" dirty="0">
                <a:solidFill>
                  <a:srgbClr val="000000"/>
                </a:solidFill>
                <a:effectLst/>
                <a:latin typeface="ＭＳ ゴシック"/>
                <a:ea typeface="ＭＳ 明朝"/>
                <a:cs typeface="ＭＳ ゴシック"/>
              </a:rPr>
              <a:t> </a:t>
            </a:r>
            <a:r>
              <a:rPr lang="en-US" sz="1600" kern="0" dirty="0" err="1">
                <a:solidFill>
                  <a:srgbClr val="008000"/>
                </a:solidFill>
                <a:effectLst/>
                <a:latin typeface="ＭＳ ゴシック"/>
                <a:ea typeface="ＭＳ 明朝"/>
                <a:cs typeface="ＭＳ ゴシック"/>
              </a:rPr>
              <a:t>currentThread</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Debug.reportError</a:t>
            </a:r>
            <a:r>
              <a:rPr lang="en-US" sz="1600" kern="0" dirty="0">
                <a:solidFill>
                  <a:srgbClr val="000000"/>
                </a:solidFill>
                <a:effectLst/>
                <a:latin typeface="ＭＳ ゴシック"/>
                <a:ea typeface="ＭＳ 明朝"/>
                <a:cs typeface="ＭＳ ゴシック"/>
              </a:rPr>
              <a:t>(</a:t>
            </a:r>
            <a:r>
              <a:rPr lang="en-US" sz="1600" kern="0" dirty="0">
                <a:solidFill>
                  <a:srgbClr val="2A00FF"/>
                </a:solidFill>
                <a:effectLst/>
                <a:latin typeface="ＭＳ ゴシック"/>
                <a:ea typeface="ＭＳ 明朝"/>
                <a:cs typeface="ＭＳ ゴシック"/>
              </a:rPr>
              <a:t>"Encountered thread not in </a:t>
            </a:r>
            <a:r>
              <a:rPr lang="en-US" sz="1600" kern="0" dirty="0" err="1">
                <a:solidFill>
                  <a:srgbClr val="2A00FF"/>
                </a:solidFill>
                <a:effectLst/>
                <a:latin typeface="ＭＳ ゴシック"/>
                <a:ea typeface="ＭＳ 明朝"/>
                <a:cs typeface="ＭＳ ゴシック"/>
              </a:rPr>
              <a:t>ThreadSet</a:t>
            </a:r>
            <a:r>
              <a:rPr lang="en-US" sz="1600" kern="0" dirty="0">
                <a:solidFill>
                  <a:srgbClr val="2A00FF"/>
                </a:solidFill>
                <a:effectLst/>
                <a:latin typeface="ＭＳ ゴシック"/>
                <a:ea typeface="ＭＳ 明朝"/>
                <a:cs typeface="ＭＳ ゴシック"/>
              </a:rPr>
              <a:t>!"</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return</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null</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p:txBody>
      </p:sp>
      <p:sp>
        <p:nvSpPr>
          <p:cNvPr id="2" name="タイトル 1"/>
          <p:cNvSpPr>
            <a:spLocks noGrp="1"/>
          </p:cNvSpPr>
          <p:nvPr>
            <p:ph type="title"/>
          </p:nvPr>
        </p:nvSpPr>
        <p:spPr/>
        <p:txBody>
          <a:bodyPr/>
          <a:lstStyle/>
          <a:p>
            <a:r>
              <a:rPr lang="ja-JP" altLang="en-US" dirty="0" smtClean="0"/>
              <a:t>候補リストありのときの方が</a:t>
            </a:r>
            <a:r>
              <a:rPr lang="en-US" altLang="ja-JP" dirty="0" smtClean="0"/>
              <a:t/>
            </a:r>
            <a:br>
              <a:rPr lang="en-US" altLang="ja-JP" dirty="0" smtClean="0"/>
            </a:br>
            <a:r>
              <a:rPr lang="ja-JP" altLang="en-US" dirty="0" smtClean="0"/>
              <a:t>正解が多かった例：</a:t>
            </a:r>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27</a:t>
            </a:fld>
            <a:endParaRPr kumimoji="1" lang="ja-JP" altLang="en-US"/>
          </a:p>
        </p:txBody>
      </p:sp>
      <p:sp>
        <p:nvSpPr>
          <p:cNvPr id="6" name="テキスト ボックス 5"/>
          <p:cNvSpPr txBox="1"/>
          <p:nvPr/>
        </p:nvSpPr>
        <p:spPr>
          <a:xfrm>
            <a:off x="4716016" y="4437112"/>
            <a:ext cx="1584176" cy="1477328"/>
          </a:xfrm>
          <a:prstGeom prst="rect">
            <a:avLst/>
          </a:prstGeom>
          <a:noFill/>
        </p:spPr>
        <p:txBody>
          <a:bodyPr wrap="square" rtlCol="0">
            <a:spAutoFit/>
          </a:bodyPr>
          <a:lstStyle/>
          <a:p>
            <a:pPr marL="342900" indent="-342900">
              <a:buFont typeface="+mj-lt"/>
              <a:buAutoNum type="arabicPeriod"/>
            </a:pPr>
            <a:r>
              <a:rPr lang="en-US" altLang="ja-JP" dirty="0" smtClean="0"/>
              <a:t>report</a:t>
            </a:r>
          </a:p>
          <a:p>
            <a:pPr marL="342900" indent="-342900">
              <a:buFont typeface="+mj-lt"/>
              <a:buAutoNum type="arabicPeriod"/>
            </a:pPr>
            <a:r>
              <a:rPr lang="en-US" altLang="ja-JP" dirty="0" smtClean="0"/>
              <a:t>is</a:t>
            </a:r>
          </a:p>
          <a:p>
            <a:pPr marL="342900" indent="-342900">
              <a:buFont typeface="+mj-lt"/>
              <a:buAutoNum type="arabicPeriod"/>
            </a:pPr>
            <a:r>
              <a:rPr lang="en-US" altLang="ja-JP" dirty="0" smtClean="0"/>
              <a:t>translate</a:t>
            </a:r>
          </a:p>
          <a:p>
            <a:pPr marL="342900" indent="-342900">
              <a:buFont typeface="+mj-lt"/>
              <a:buAutoNum type="arabicPeriod"/>
            </a:pPr>
            <a:r>
              <a:rPr lang="en-US" altLang="ja-JP" dirty="0" smtClean="0"/>
              <a:t>parse</a:t>
            </a:r>
          </a:p>
          <a:p>
            <a:pPr marL="342900" indent="-342900">
              <a:buFont typeface="+mj-lt"/>
              <a:buAutoNum type="arabicPeriod"/>
            </a:pPr>
            <a:r>
              <a:rPr lang="en-US" altLang="ja-JP" dirty="0" smtClean="0"/>
              <a:t>find</a:t>
            </a:r>
            <a:endParaRPr lang="ja-JP" altLang="ja-JP" dirty="0"/>
          </a:p>
        </p:txBody>
      </p:sp>
      <p:sp>
        <p:nvSpPr>
          <p:cNvPr id="7" name="テキスト ボックス 6"/>
          <p:cNvSpPr txBox="1"/>
          <p:nvPr/>
        </p:nvSpPr>
        <p:spPr>
          <a:xfrm>
            <a:off x="7020272" y="1916832"/>
            <a:ext cx="2123728" cy="4247317"/>
          </a:xfrm>
          <a:prstGeom prst="rect">
            <a:avLst/>
          </a:prstGeom>
          <a:noFill/>
        </p:spPr>
        <p:txBody>
          <a:bodyPr wrap="square" rtlCol="0">
            <a:spAutoFit/>
          </a:bodyPr>
          <a:lstStyle/>
          <a:p>
            <a:r>
              <a:rPr kumimoji="1" lang="ja-JP" altLang="en-US" sz="2400" dirty="0" smtClean="0"/>
              <a:t>候補リストあり</a:t>
            </a:r>
            <a:endParaRPr kumimoji="1" lang="en-US" altLang="ja-JP" sz="3200" dirty="0" smtClean="0"/>
          </a:p>
          <a:p>
            <a:pPr marL="285750" indent="-285750">
              <a:buFont typeface="Arial" panose="020B0604020202020204" pitchFamily="34" charset="0"/>
              <a:buChar char="•"/>
            </a:pPr>
            <a:r>
              <a:rPr lang="en-US" altLang="ja-JP" dirty="0" smtClean="0"/>
              <a:t>find</a:t>
            </a:r>
          </a:p>
          <a:p>
            <a:pPr marL="285750" indent="-285750">
              <a:buFont typeface="Arial" panose="020B0604020202020204" pitchFamily="34" charset="0"/>
              <a:buChar char="•"/>
            </a:pPr>
            <a:r>
              <a:rPr kumimoji="1" lang="en-US" altLang="ja-JP" dirty="0" smtClean="0"/>
              <a:t>find</a:t>
            </a:r>
          </a:p>
          <a:p>
            <a:pPr marL="285750" indent="-285750">
              <a:buFont typeface="Arial" panose="020B0604020202020204" pitchFamily="34" charset="0"/>
              <a:buChar char="•"/>
            </a:pPr>
            <a:r>
              <a:rPr lang="en-US" altLang="ja-JP" dirty="0" smtClean="0"/>
              <a:t>find</a:t>
            </a:r>
          </a:p>
          <a:p>
            <a:pPr marL="285750" indent="-285750">
              <a:buFont typeface="Arial" panose="020B0604020202020204" pitchFamily="34" charset="0"/>
              <a:buChar char="•"/>
            </a:pPr>
            <a:r>
              <a:rPr kumimoji="1" lang="en-US" altLang="ja-JP" dirty="0" smtClean="0"/>
              <a:t>find</a:t>
            </a:r>
          </a:p>
          <a:p>
            <a:endParaRPr kumimoji="1" lang="en-US" altLang="ja-JP" sz="2400" dirty="0" smtClean="0"/>
          </a:p>
          <a:p>
            <a:r>
              <a:rPr kumimoji="1" lang="ja-JP" altLang="en-US" sz="2400" dirty="0" smtClean="0"/>
              <a:t>候補リストなし</a:t>
            </a:r>
            <a:endParaRPr kumimoji="1" lang="en-US" altLang="ja-JP" sz="2400" dirty="0" smtClean="0"/>
          </a:p>
          <a:p>
            <a:pPr marL="285750" indent="-285750">
              <a:buFont typeface="Arial" panose="020B0604020202020204" pitchFamily="34" charset="0"/>
              <a:buChar char="•"/>
            </a:pPr>
            <a:r>
              <a:rPr lang="en-US" altLang="ja-JP" dirty="0" smtClean="0"/>
              <a:t>find</a:t>
            </a:r>
          </a:p>
          <a:p>
            <a:pPr marL="285750" indent="-285750">
              <a:buFont typeface="Arial" panose="020B0604020202020204" pitchFamily="34" charset="0"/>
              <a:buChar char="•"/>
            </a:pPr>
            <a:r>
              <a:rPr lang="en-US" altLang="ja-JP" dirty="0" smtClean="0"/>
              <a:t>find</a:t>
            </a:r>
          </a:p>
          <a:p>
            <a:pPr marL="285750" indent="-285750">
              <a:buFont typeface="Arial" panose="020B0604020202020204" pitchFamily="34" charset="0"/>
              <a:buChar char="•"/>
            </a:pPr>
            <a:r>
              <a:rPr lang="en-US" altLang="ja-JP" dirty="0" smtClean="0"/>
              <a:t>update</a:t>
            </a:r>
          </a:p>
          <a:p>
            <a:pPr marL="285750" indent="-285750">
              <a:buFont typeface="Arial" panose="020B0604020202020204" pitchFamily="34" charset="0"/>
              <a:buChar char="•"/>
            </a:pPr>
            <a:r>
              <a:rPr lang="en-US" altLang="ja-JP" dirty="0" smtClean="0"/>
              <a:t>get</a:t>
            </a:r>
            <a:endParaRPr lang="en-US" altLang="ja-JP" dirty="0"/>
          </a:p>
          <a:p>
            <a:endParaRPr lang="en-US" altLang="ja-JP" dirty="0"/>
          </a:p>
          <a:p>
            <a:endParaRPr kumimoji="1" lang="en-US" altLang="ja-JP" dirty="0" smtClean="0"/>
          </a:p>
          <a:p>
            <a:endParaRPr kumimoji="1" lang="ja-JP" altLang="en-US" dirty="0"/>
          </a:p>
        </p:txBody>
      </p:sp>
    </p:spTree>
    <p:extLst>
      <p:ext uri="{BB962C8B-B14F-4D97-AF65-F5344CB8AC3E}">
        <p14:creationId xmlns:p14="http://schemas.microsoft.com/office/powerpoint/2010/main" val="3337824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候補リストありのときの方が</a:t>
            </a:r>
            <a:r>
              <a:rPr lang="en-US" altLang="ja-JP" dirty="0"/>
              <a:t/>
            </a:r>
            <a:br>
              <a:rPr lang="en-US" altLang="ja-JP" dirty="0"/>
            </a:br>
            <a:r>
              <a:rPr lang="ja-JP" altLang="en-US" dirty="0"/>
              <a:t>正解が多かった例</a:t>
            </a:r>
            <a:r>
              <a:rPr lang="ja-JP" altLang="en-US" dirty="0" smtClean="0"/>
              <a:t>：</a:t>
            </a:r>
            <a:r>
              <a:rPr lang="en-US" altLang="ja-JP" dirty="0" smtClean="0"/>
              <a:t>print</a:t>
            </a:r>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28</a:t>
            </a:fld>
            <a:endParaRPr kumimoji="1" lang="ja-JP" altLang="en-US"/>
          </a:p>
        </p:txBody>
      </p:sp>
      <p:sp>
        <p:nvSpPr>
          <p:cNvPr id="5" name="テキスト ボックス 2"/>
          <p:cNvSpPr txBox="1">
            <a:spLocks noChangeArrowheads="1"/>
          </p:cNvSpPr>
          <p:nvPr/>
        </p:nvSpPr>
        <p:spPr bwMode="auto">
          <a:xfrm>
            <a:off x="179512" y="1700809"/>
            <a:ext cx="6480720" cy="3528392"/>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l">
              <a:spcAft>
                <a:spcPts val="0"/>
              </a:spcAft>
            </a:pPr>
            <a:r>
              <a:rPr lang="en-US" sz="1600" b="1" kern="0" dirty="0">
                <a:solidFill>
                  <a:srgbClr val="7F0055"/>
                </a:solidFill>
                <a:effectLst/>
                <a:latin typeface="ＭＳ ゴシック"/>
                <a:ea typeface="ＭＳ 明朝"/>
                <a:cs typeface="ＭＳ ゴシック"/>
              </a:rPr>
              <a:t>public</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abstract</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class</a:t>
            </a: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CallableView</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extends</a:t>
            </a:r>
            <a:r>
              <a:rPr lang="en-US" sz="1600" kern="0" dirty="0">
                <a:solidFill>
                  <a:srgbClr val="000000"/>
                </a:solidFill>
                <a:effectLst/>
                <a:latin typeface="ＭＳ ゴシック"/>
                <a:ea typeface="ＭＳ 明朝"/>
                <a:cs typeface="ＭＳ ゴシック"/>
              </a:rPr>
              <a:t> </a:t>
            </a:r>
            <a:r>
              <a:rPr lang="en-US" sz="1600" kern="0" dirty="0" err="1">
                <a:solidFill>
                  <a:srgbClr val="000000"/>
                </a:solidFill>
                <a:effectLst/>
                <a:latin typeface="ＭＳ ゴシック"/>
                <a:ea typeface="ＭＳ 明朝"/>
                <a:cs typeface="ＭＳ ゴシック"/>
              </a:rPr>
              <a:t>MemberView</a:t>
            </a: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public</a:t>
            </a: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void</a:t>
            </a:r>
            <a:r>
              <a:rPr lang="en-US" sz="1600" kern="0" dirty="0">
                <a:solidFill>
                  <a:srgbClr val="000000"/>
                </a:solidFill>
                <a:effectLst/>
                <a:latin typeface="ＭＳ ゴシック"/>
                <a:ea typeface="ＭＳ 明朝"/>
                <a:cs typeface="ＭＳ ゴシック"/>
              </a:rPr>
              <a:t> </a:t>
            </a:r>
            <a:r>
              <a:rPr lang="en-US" sz="1600" kern="0" dirty="0" smtClean="0">
                <a:solidFill>
                  <a:srgbClr val="000000"/>
                </a:solidFill>
                <a:effectLst/>
                <a:latin typeface="ＭＳ ゴシック"/>
                <a:ea typeface="ＭＳ 明朝"/>
                <a:cs typeface="ＭＳ ゴシック"/>
              </a:rPr>
              <a:t>print(</a:t>
            </a:r>
            <a:r>
              <a:rPr lang="en-US" sz="1600" kern="0" dirty="0" err="1" smtClean="0">
                <a:solidFill>
                  <a:srgbClr val="000000"/>
                </a:solidFill>
                <a:effectLst/>
                <a:latin typeface="ＭＳ ゴシック"/>
                <a:ea typeface="ＭＳ 明朝"/>
                <a:cs typeface="ＭＳ ゴシック"/>
              </a:rPr>
              <a:t>FormattedPrintWriter</a:t>
            </a:r>
            <a:r>
              <a:rPr lang="en-US" sz="1600" kern="0" dirty="0" smtClean="0">
                <a:solidFill>
                  <a:srgbClr val="000000"/>
                </a:solidFill>
                <a:effectLst/>
                <a:latin typeface="ＭＳ ゴシック"/>
                <a:ea typeface="ＭＳ 明朝"/>
                <a:cs typeface="ＭＳ ゴシック"/>
              </a:rPr>
              <a:t> </a:t>
            </a:r>
            <a:r>
              <a:rPr lang="en-US" sz="1600" kern="0" dirty="0">
                <a:solidFill>
                  <a:srgbClr val="FF0000"/>
                </a:solidFill>
                <a:effectLst/>
                <a:latin typeface="ＭＳ ゴシック"/>
                <a:ea typeface="ＭＳ 明朝"/>
                <a:cs typeface="ＭＳ ゴシック"/>
              </a:rPr>
              <a:t>out</a:t>
            </a:r>
            <a:r>
              <a:rPr lang="en-US" sz="1600" kern="0" dirty="0">
                <a:solidFill>
                  <a:srgbClr val="000000"/>
                </a:solidFill>
                <a:effectLst/>
                <a:latin typeface="ＭＳ ゴシック"/>
                <a:ea typeface="ＭＳ 明朝"/>
                <a:cs typeface="ＭＳ ゴシック"/>
              </a:rPr>
              <a:t>, </a:t>
            </a:r>
            <a:r>
              <a:rPr lang="en-US" sz="1600" b="1" kern="0" dirty="0" err="1">
                <a:solidFill>
                  <a:srgbClr val="7F0055"/>
                </a:solidFill>
                <a:effectLst/>
                <a:latin typeface="ＭＳ ゴシック"/>
                <a:ea typeface="ＭＳ 明朝"/>
                <a:cs typeface="ＭＳ ゴシック"/>
              </a:rPr>
              <a:t>int</a:t>
            </a:r>
            <a:r>
              <a:rPr lang="en-US" sz="1600" kern="0" dirty="0">
                <a:solidFill>
                  <a:srgbClr val="000000"/>
                </a:solidFill>
                <a:effectLst/>
                <a:latin typeface="ＭＳ ゴシック"/>
                <a:ea typeface="ＭＳ 明朝"/>
                <a:cs typeface="ＭＳ ゴシック"/>
              </a:rPr>
              <a:t> </a:t>
            </a:r>
            <a:r>
              <a:rPr lang="en-US" sz="1600" kern="0" dirty="0">
                <a:solidFill>
                  <a:srgbClr val="FF0000"/>
                </a:solidFill>
                <a:effectLst/>
                <a:latin typeface="ＭＳ ゴシック"/>
                <a:ea typeface="ＭＳ 明朝"/>
                <a:cs typeface="ＭＳ ゴシック"/>
              </a:rPr>
              <a:t>indents</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Comment </a:t>
            </a:r>
            <a:r>
              <a:rPr lang="en-US" sz="1600" b="1" kern="0" dirty="0" err="1">
                <a:solidFill>
                  <a:srgbClr val="008000"/>
                </a:solidFill>
                <a:effectLst/>
                <a:latin typeface="ＭＳ ゴシック"/>
                <a:ea typeface="ＭＳ 明朝"/>
                <a:cs typeface="ＭＳ ゴシック"/>
              </a:rPr>
              <a:t>comment</a:t>
            </a:r>
            <a:r>
              <a:rPr lang="en-US" sz="1600" kern="0" dirty="0">
                <a:solidFill>
                  <a:srgbClr val="000000"/>
                </a:solidFill>
                <a:effectLst/>
                <a:latin typeface="ＭＳ ゴシック"/>
                <a:ea typeface="ＭＳ 明朝"/>
                <a:cs typeface="ＭＳ ゴシック"/>
              </a:rPr>
              <a:t> = </a:t>
            </a:r>
            <a:r>
              <a:rPr lang="en-US" sz="1600" kern="0" dirty="0" err="1">
                <a:solidFill>
                  <a:srgbClr val="000000"/>
                </a:solidFill>
                <a:effectLst/>
                <a:latin typeface="ＭＳ ゴシック"/>
                <a:ea typeface="ＭＳ 明朝"/>
                <a:cs typeface="ＭＳ ゴシック"/>
              </a:rPr>
              <a:t>getComment</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if</a:t>
            </a:r>
            <a:r>
              <a:rPr lang="en-US" sz="1600" kern="0" dirty="0">
                <a:solidFill>
                  <a:srgbClr val="000000"/>
                </a:solidFill>
                <a:effectLst/>
                <a:latin typeface="ＭＳ ゴシック"/>
                <a:ea typeface="ＭＳ 明朝"/>
                <a:cs typeface="ＭＳ ゴシック"/>
              </a:rPr>
              <a:t>(</a:t>
            </a:r>
            <a:r>
              <a:rPr lang="en-US" sz="1600" kern="0" dirty="0">
                <a:solidFill>
                  <a:srgbClr val="008000"/>
                </a:solidFill>
                <a:effectLst/>
                <a:latin typeface="ＭＳ ゴシック"/>
                <a:ea typeface="ＭＳ 明朝"/>
                <a:cs typeface="ＭＳ ゴシック"/>
              </a:rPr>
              <a:t>comment</a:t>
            </a:r>
            <a:r>
              <a:rPr lang="en-US" sz="1600" kern="0" dirty="0">
                <a:solidFill>
                  <a:srgbClr val="000000"/>
                </a:solidFill>
                <a:effectLst/>
                <a:latin typeface="ＭＳ ゴシック"/>
                <a:ea typeface="ＭＳ 明朝"/>
                <a:cs typeface="ＭＳ ゴシック"/>
              </a:rPr>
              <a:t> != </a:t>
            </a:r>
            <a:r>
              <a:rPr lang="en-US" sz="1600" b="1" kern="0" dirty="0">
                <a:solidFill>
                  <a:srgbClr val="7F0055"/>
                </a:solidFill>
                <a:effectLst/>
                <a:latin typeface="ＭＳ ゴシック"/>
                <a:ea typeface="ＭＳ 明朝"/>
                <a:cs typeface="ＭＳ ゴシック"/>
              </a:rPr>
              <a:t>null</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008000"/>
                </a:solidFill>
                <a:effectLst/>
                <a:latin typeface="ＭＳ ゴシック"/>
                <a:ea typeface="ＭＳ 明朝"/>
                <a:cs typeface="ＭＳ ゴシック"/>
              </a:rPr>
              <a:t>comment</a:t>
            </a:r>
            <a:r>
              <a:rPr lang="en-US" sz="1600" kern="0" dirty="0" err="1">
                <a:solidFill>
                  <a:srgbClr val="000000"/>
                </a:solidFill>
                <a:effectLst/>
                <a:latin typeface="ＭＳ ゴシック"/>
                <a:ea typeface="ＭＳ 明朝"/>
                <a:cs typeface="ＭＳ ゴシック"/>
              </a:rPr>
              <a:t>.print</a:t>
            </a:r>
            <a:r>
              <a:rPr lang="en-US" sz="1600" kern="0" dirty="0">
                <a:solidFill>
                  <a:srgbClr val="000000"/>
                </a:solidFill>
                <a:effectLst/>
                <a:latin typeface="ＭＳ ゴシック"/>
                <a:ea typeface="ＭＳ 明朝"/>
                <a:cs typeface="ＭＳ ゴシック"/>
              </a:rPr>
              <a:t>(</a:t>
            </a:r>
            <a:r>
              <a:rPr lang="en-US" sz="1600" kern="0" dirty="0">
                <a:solidFill>
                  <a:srgbClr val="FF0000"/>
                </a:solidFill>
                <a:effectLst/>
                <a:latin typeface="ＭＳ ゴシック"/>
                <a:ea typeface="ＭＳ 明朝"/>
                <a:cs typeface="ＭＳ ゴシック"/>
              </a:rPr>
              <a:t>out</a:t>
            </a:r>
            <a:r>
              <a:rPr lang="en-US" sz="1600" kern="0" dirty="0">
                <a:solidFill>
                  <a:srgbClr val="000000"/>
                </a:solidFill>
                <a:effectLst/>
                <a:latin typeface="ＭＳ ゴシック"/>
                <a:ea typeface="ＭＳ 明朝"/>
                <a:cs typeface="ＭＳ ゴシック"/>
              </a:rPr>
              <a:t>, </a:t>
            </a:r>
            <a:r>
              <a:rPr lang="en-US" sz="1600" kern="0" dirty="0">
                <a:solidFill>
                  <a:srgbClr val="FF0000"/>
                </a:solidFill>
                <a:effectLst/>
                <a:latin typeface="ＭＳ ゴシック"/>
                <a:ea typeface="ＭＳ 明朝"/>
                <a:cs typeface="ＭＳ ゴシック"/>
              </a:rPr>
              <a:t>indents</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FF0000"/>
                </a:solidFill>
                <a:effectLst/>
                <a:latin typeface="ＭＳ ゴシック"/>
                <a:ea typeface="ＭＳ 明朝"/>
                <a:cs typeface="ＭＳ ゴシック"/>
              </a:rPr>
              <a:t>out</a:t>
            </a:r>
            <a:r>
              <a:rPr lang="en-US" sz="1600" kern="0" dirty="0" err="1">
                <a:solidFill>
                  <a:srgbClr val="000000"/>
                </a:solidFill>
                <a:effectLst/>
                <a:latin typeface="ＭＳ ゴシック"/>
                <a:ea typeface="ＭＳ 明朝"/>
                <a:cs typeface="ＭＳ ゴシック"/>
              </a:rPr>
              <a:t>.setItalic</a:t>
            </a:r>
            <a:r>
              <a:rPr lang="en-US" sz="1600" kern="0" dirty="0">
                <a:solidFill>
                  <a:srgbClr val="000000"/>
                </a:solidFill>
                <a:effectLst/>
                <a:latin typeface="ＭＳ ゴシック"/>
                <a:ea typeface="ＭＳ 明朝"/>
                <a:cs typeface="ＭＳ ゴシック"/>
              </a:rPr>
              <a:t>(</a:t>
            </a:r>
            <a:r>
              <a:rPr lang="en-US" sz="1600" b="1" kern="0" dirty="0">
                <a:solidFill>
                  <a:srgbClr val="7F0055"/>
                </a:solidFill>
                <a:effectLst/>
                <a:latin typeface="ＭＳ ゴシック"/>
                <a:ea typeface="ＭＳ 明朝"/>
                <a:cs typeface="ＭＳ ゴシック"/>
              </a:rPr>
              <a:t>false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FF0000"/>
                </a:solidFill>
                <a:effectLst/>
                <a:latin typeface="ＭＳ ゴシック"/>
                <a:ea typeface="ＭＳ 明朝"/>
                <a:cs typeface="ＭＳ ゴシック"/>
              </a:rPr>
              <a:t>out</a:t>
            </a:r>
            <a:r>
              <a:rPr lang="en-US" sz="1600" kern="0" dirty="0" err="1">
                <a:solidFill>
                  <a:srgbClr val="000000"/>
                </a:solidFill>
                <a:effectLst/>
                <a:latin typeface="ＭＳ ゴシック"/>
                <a:ea typeface="ＭＳ 明朝"/>
                <a:cs typeface="ＭＳ ゴシック"/>
              </a:rPr>
              <a:t>.setBold</a:t>
            </a:r>
            <a:r>
              <a:rPr lang="en-US" sz="1600" kern="0" dirty="0">
                <a:solidFill>
                  <a:srgbClr val="000000"/>
                </a:solidFill>
                <a:effectLst/>
                <a:latin typeface="ＭＳ ゴシック"/>
                <a:ea typeface="ＭＳ 明朝"/>
                <a:cs typeface="ＭＳ ゴシック"/>
              </a:rPr>
              <a:t>(</a:t>
            </a:r>
            <a:r>
              <a:rPr lang="en-US" sz="1600" b="1" kern="0" dirty="0">
                <a:solidFill>
                  <a:srgbClr val="7F0055"/>
                </a:solidFill>
                <a:effectLst/>
                <a:latin typeface="ＭＳ ゴシック"/>
                <a:ea typeface="ＭＳ 明朝"/>
                <a:cs typeface="ＭＳ ゴシック"/>
              </a:rPr>
              <a:t>true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b="1" kern="0" dirty="0">
                <a:solidFill>
                  <a:srgbClr val="7F0055"/>
                </a:solidFill>
                <a:effectLst/>
                <a:latin typeface="ＭＳ ゴシック"/>
                <a:ea typeface="ＭＳ 明朝"/>
                <a:cs typeface="ＭＳ ゴシック"/>
              </a:rPr>
              <a:t>for</a:t>
            </a:r>
            <a:r>
              <a:rPr lang="en-US" sz="1600" kern="0" dirty="0">
                <a:solidFill>
                  <a:srgbClr val="000000"/>
                </a:solidFill>
                <a:effectLst/>
                <a:latin typeface="ＭＳ ゴシック"/>
                <a:ea typeface="ＭＳ 明朝"/>
                <a:cs typeface="ＭＳ ゴシック"/>
              </a:rPr>
              <a:t>(</a:t>
            </a:r>
            <a:r>
              <a:rPr lang="en-US" sz="1600" b="1" kern="0" dirty="0" err="1">
                <a:solidFill>
                  <a:srgbClr val="7F0055"/>
                </a:solidFill>
                <a:effectLst/>
                <a:latin typeface="ＭＳ ゴシック"/>
                <a:ea typeface="ＭＳ 明朝"/>
                <a:cs typeface="ＭＳ ゴシック"/>
              </a:rPr>
              <a:t>int</a:t>
            </a:r>
            <a:r>
              <a:rPr lang="en-US" sz="1600" kern="0" dirty="0">
                <a:solidFill>
                  <a:srgbClr val="000000"/>
                </a:solidFill>
                <a:effectLst/>
                <a:latin typeface="ＭＳ ゴシック"/>
                <a:ea typeface="ＭＳ 明朝"/>
                <a:cs typeface="ＭＳ ゴシック"/>
              </a:rPr>
              <a:t> </a:t>
            </a:r>
            <a:r>
              <a:rPr lang="en-US" sz="1600" b="1" kern="0" dirty="0" err="1">
                <a:solidFill>
                  <a:srgbClr val="008000"/>
                </a:solidFill>
                <a:effectLst/>
                <a:latin typeface="ＭＳ ゴシック"/>
                <a:ea typeface="ＭＳ 明朝"/>
                <a:cs typeface="ＭＳ ゴシック"/>
              </a:rPr>
              <a:t>i</a:t>
            </a:r>
            <a:r>
              <a:rPr lang="en-US" sz="1600" kern="0" dirty="0">
                <a:solidFill>
                  <a:srgbClr val="000000"/>
                </a:solidFill>
                <a:effectLst/>
                <a:latin typeface="ＭＳ ゴシック"/>
                <a:ea typeface="ＭＳ 明朝"/>
                <a:cs typeface="ＭＳ ゴシック"/>
              </a:rPr>
              <a:t>=0; </a:t>
            </a:r>
            <a:r>
              <a:rPr lang="en-US" sz="1600" kern="0" dirty="0" err="1">
                <a:solidFill>
                  <a:srgbClr val="008000"/>
                </a:solidFill>
                <a:effectLst/>
                <a:latin typeface="ＭＳ ゴシック"/>
                <a:ea typeface="ＭＳ 明朝"/>
                <a:cs typeface="ＭＳ ゴシック"/>
              </a:rPr>
              <a:t>i</a:t>
            </a:r>
            <a:r>
              <a:rPr lang="en-US" sz="1600" kern="0" dirty="0">
                <a:solidFill>
                  <a:srgbClr val="000000"/>
                </a:solidFill>
                <a:effectLst/>
                <a:latin typeface="ＭＳ ゴシック"/>
                <a:ea typeface="ＭＳ 明朝"/>
                <a:cs typeface="ＭＳ ゴシック"/>
              </a:rPr>
              <a:t>&lt;</a:t>
            </a:r>
            <a:r>
              <a:rPr lang="en-US" sz="1600" kern="0" dirty="0">
                <a:solidFill>
                  <a:srgbClr val="FF0000"/>
                </a:solidFill>
                <a:effectLst/>
                <a:latin typeface="ＭＳ ゴシック"/>
                <a:ea typeface="ＭＳ 明朝"/>
                <a:cs typeface="ＭＳ ゴシック"/>
              </a:rPr>
              <a:t>indents</a:t>
            </a:r>
            <a:r>
              <a:rPr lang="en-US" sz="1600" kern="0" dirty="0">
                <a:solidFill>
                  <a:srgbClr val="000000"/>
                </a:solidFill>
                <a:effectLst/>
                <a:latin typeface="ＭＳ ゴシック"/>
                <a:ea typeface="ＭＳ 明朝"/>
                <a:cs typeface="ＭＳ ゴシック"/>
              </a:rPr>
              <a:t>; </a:t>
            </a:r>
            <a:r>
              <a:rPr lang="en-US" sz="1600" kern="0" dirty="0" err="1">
                <a:solidFill>
                  <a:srgbClr val="008000"/>
                </a:solidFill>
                <a:effectLst/>
                <a:latin typeface="ＭＳ ゴシック"/>
                <a:ea typeface="ＭＳ 明朝"/>
                <a:cs typeface="ＭＳ ゴシック"/>
              </a:rPr>
              <a:t>i</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FF0000"/>
                </a:solidFill>
                <a:effectLst/>
                <a:latin typeface="ＭＳ ゴシック"/>
                <a:ea typeface="ＭＳ 明朝"/>
                <a:cs typeface="ＭＳ ゴシック"/>
              </a:rPr>
              <a:t>out</a:t>
            </a:r>
            <a:r>
              <a:rPr lang="en-US" sz="1600" kern="0" dirty="0" err="1">
                <a:solidFill>
                  <a:srgbClr val="000000"/>
                </a:solidFill>
                <a:effectLst/>
                <a:latin typeface="ＭＳ ゴシック"/>
                <a:ea typeface="ＭＳ 明朝"/>
                <a:cs typeface="ＭＳ ゴシック"/>
              </a:rPr>
              <a:t>.indentLine</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r>
              <a:rPr lang="en-US" sz="1600" kern="0" dirty="0" err="1">
                <a:solidFill>
                  <a:srgbClr val="FF0000"/>
                </a:solidFill>
                <a:effectLst/>
                <a:latin typeface="ＭＳ ゴシック"/>
                <a:ea typeface="ＭＳ 明朝"/>
                <a:cs typeface="ＭＳ ゴシック"/>
              </a:rPr>
              <a:t>out</a:t>
            </a:r>
            <a:r>
              <a:rPr lang="en-US" sz="1600" kern="0" dirty="0" err="1">
                <a:solidFill>
                  <a:srgbClr val="000000"/>
                </a:solidFill>
                <a:effectLst/>
                <a:latin typeface="ＭＳ ゴシック"/>
                <a:ea typeface="ＭＳ 明朝"/>
                <a:cs typeface="ＭＳ ゴシック"/>
              </a:rPr>
              <a:t>.println</a:t>
            </a:r>
            <a:r>
              <a:rPr lang="en-US" sz="1600" kern="0" dirty="0">
                <a:solidFill>
                  <a:srgbClr val="000000"/>
                </a:solidFill>
                <a:effectLst/>
                <a:latin typeface="ＭＳ ゴシック"/>
                <a:ea typeface="ＭＳ 明朝"/>
                <a:cs typeface="ＭＳ ゴシック"/>
              </a:rPr>
              <a:t>(</a:t>
            </a:r>
            <a:r>
              <a:rPr lang="en-US" sz="1600" kern="0" dirty="0" err="1">
                <a:solidFill>
                  <a:srgbClr val="000000"/>
                </a:solidFill>
                <a:effectLst/>
                <a:latin typeface="ＭＳ ゴシック"/>
                <a:ea typeface="ＭＳ 明朝"/>
                <a:cs typeface="ＭＳ ゴシック"/>
              </a:rPr>
              <a:t>getLongDesc</a:t>
            </a: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 </a:t>
            </a:r>
            <a:endParaRPr lang="ja-JP" sz="2000" kern="100" dirty="0">
              <a:effectLst/>
              <a:latin typeface="Century"/>
              <a:ea typeface="ＭＳ 明朝"/>
              <a:cs typeface="Times New Roman"/>
            </a:endParaRPr>
          </a:p>
          <a:p>
            <a:pPr algn="l">
              <a:spcAft>
                <a:spcPts val="0"/>
              </a:spcAft>
            </a:pPr>
            <a:r>
              <a:rPr lang="en-US" sz="1600" kern="0" dirty="0">
                <a:solidFill>
                  <a:srgbClr val="000000"/>
                </a:solidFill>
                <a:effectLst/>
                <a:latin typeface="ＭＳ ゴシック"/>
                <a:ea typeface="ＭＳ 明朝"/>
                <a:cs typeface="ＭＳ ゴシック"/>
              </a:rPr>
              <a:t>}</a:t>
            </a:r>
            <a:endParaRPr lang="ja-JP" sz="2000" kern="100" dirty="0">
              <a:effectLst/>
              <a:latin typeface="Century"/>
              <a:ea typeface="ＭＳ 明朝"/>
              <a:cs typeface="Times New Roman"/>
            </a:endParaRPr>
          </a:p>
        </p:txBody>
      </p:sp>
      <p:sp>
        <p:nvSpPr>
          <p:cNvPr id="6" name="テキスト ボックス 5"/>
          <p:cNvSpPr txBox="1"/>
          <p:nvPr/>
        </p:nvSpPr>
        <p:spPr>
          <a:xfrm>
            <a:off x="4788024" y="3645024"/>
            <a:ext cx="1584176" cy="1477328"/>
          </a:xfrm>
          <a:prstGeom prst="rect">
            <a:avLst/>
          </a:prstGeom>
          <a:noFill/>
        </p:spPr>
        <p:txBody>
          <a:bodyPr wrap="square" rtlCol="0">
            <a:spAutoFit/>
          </a:bodyPr>
          <a:lstStyle/>
          <a:p>
            <a:pPr marL="342900" indent="-342900">
              <a:buFont typeface="+mj-lt"/>
              <a:buAutoNum type="arabicPeriod"/>
            </a:pPr>
            <a:r>
              <a:rPr lang="en-US" altLang="ja-JP" dirty="0" smtClean="0"/>
              <a:t>display</a:t>
            </a:r>
          </a:p>
          <a:p>
            <a:pPr marL="342900" indent="-342900">
              <a:buFont typeface="+mj-lt"/>
              <a:buAutoNum type="arabicPeriod"/>
            </a:pPr>
            <a:r>
              <a:rPr lang="en-US" altLang="ja-JP" dirty="0" smtClean="0"/>
              <a:t>output</a:t>
            </a:r>
          </a:p>
          <a:p>
            <a:pPr marL="342900" indent="-342900">
              <a:buFont typeface="+mj-lt"/>
              <a:buAutoNum type="arabicPeriod"/>
            </a:pPr>
            <a:r>
              <a:rPr lang="en-US" altLang="ja-JP" dirty="0" smtClean="0"/>
              <a:t>write</a:t>
            </a:r>
          </a:p>
          <a:p>
            <a:pPr marL="342900" indent="-342900">
              <a:buFont typeface="+mj-lt"/>
              <a:buAutoNum type="arabicPeriod"/>
            </a:pPr>
            <a:r>
              <a:rPr lang="en-US" altLang="ja-JP" dirty="0" smtClean="0"/>
              <a:t>visit</a:t>
            </a:r>
          </a:p>
          <a:p>
            <a:pPr marL="342900" indent="-342900">
              <a:buFont typeface="+mj-lt"/>
              <a:buAutoNum type="arabicPeriod"/>
            </a:pPr>
            <a:r>
              <a:rPr lang="en-US" altLang="ja-JP" dirty="0" smtClean="0"/>
              <a:t>print</a:t>
            </a:r>
            <a:endParaRPr lang="ja-JP" altLang="ja-JP" dirty="0"/>
          </a:p>
        </p:txBody>
      </p:sp>
      <p:sp>
        <p:nvSpPr>
          <p:cNvPr id="7" name="テキスト ボックス 6"/>
          <p:cNvSpPr txBox="1"/>
          <p:nvPr/>
        </p:nvSpPr>
        <p:spPr>
          <a:xfrm>
            <a:off x="6948264" y="2138079"/>
            <a:ext cx="3024336" cy="3693319"/>
          </a:xfrm>
          <a:prstGeom prst="rect">
            <a:avLst/>
          </a:prstGeom>
          <a:noFill/>
        </p:spPr>
        <p:txBody>
          <a:bodyPr wrap="square" rtlCol="0">
            <a:spAutoFit/>
          </a:bodyPr>
          <a:lstStyle/>
          <a:p>
            <a:r>
              <a:rPr kumimoji="1" lang="ja-JP" altLang="en-US" sz="2400" dirty="0" smtClean="0"/>
              <a:t>候補リストあり</a:t>
            </a:r>
            <a:endParaRPr kumimoji="1" lang="en-US" altLang="ja-JP" sz="3200" dirty="0" smtClean="0"/>
          </a:p>
          <a:p>
            <a:pPr marL="285750" indent="-285750">
              <a:buFont typeface="Arial" panose="020B0604020202020204" pitchFamily="34" charset="0"/>
              <a:buChar char="•"/>
            </a:pPr>
            <a:r>
              <a:rPr lang="en-US" altLang="ja-JP" dirty="0" smtClean="0"/>
              <a:t>print</a:t>
            </a:r>
          </a:p>
          <a:p>
            <a:pPr marL="285750" indent="-285750">
              <a:buFont typeface="Arial" panose="020B0604020202020204" pitchFamily="34" charset="0"/>
              <a:buChar char="•"/>
            </a:pPr>
            <a:r>
              <a:rPr lang="en-US" altLang="ja-JP" dirty="0" smtClean="0"/>
              <a:t>print</a:t>
            </a:r>
          </a:p>
          <a:p>
            <a:pPr marL="285750" indent="-285750">
              <a:buFont typeface="Arial" panose="020B0604020202020204" pitchFamily="34" charset="0"/>
              <a:buChar char="•"/>
            </a:pPr>
            <a:r>
              <a:rPr lang="en-US" altLang="ja-JP" dirty="0" smtClean="0"/>
              <a:t>print</a:t>
            </a:r>
          </a:p>
          <a:p>
            <a:pPr marL="285750" indent="-285750">
              <a:buFont typeface="Arial" panose="020B0604020202020204" pitchFamily="34" charset="0"/>
              <a:buChar char="•"/>
            </a:pPr>
            <a:r>
              <a:rPr lang="en-US" altLang="ja-JP" dirty="0" smtClean="0"/>
              <a:t>write</a:t>
            </a:r>
          </a:p>
          <a:p>
            <a:endParaRPr kumimoji="1" lang="en-US" altLang="ja-JP" sz="2400" dirty="0" smtClean="0"/>
          </a:p>
          <a:p>
            <a:r>
              <a:rPr kumimoji="1" lang="ja-JP" altLang="en-US" sz="2400" dirty="0" smtClean="0"/>
              <a:t>候補リストなし</a:t>
            </a:r>
            <a:endParaRPr kumimoji="1" lang="en-US" altLang="ja-JP" sz="2400" dirty="0" smtClean="0"/>
          </a:p>
          <a:p>
            <a:pPr marL="285750" indent="-285750">
              <a:buFont typeface="Arial" panose="020B0604020202020204" pitchFamily="34" charset="0"/>
              <a:buChar char="•"/>
            </a:pPr>
            <a:r>
              <a:rPr lang="en-US" altLang="ja-JP" dirty="0" smtClean="0"/>
              <a:t>print</a:t>
            </a:r>
          </a:p>
          <a:p>
            <a:pPr marL="285750" indent="-285750">
              <a:buFont typeface="Arial" panose="020B0604020202020204" pitchFamily="34" charset="0"/>
              <a:buChar char="•"/>
            </a:pPr>
            <a:r>
              <a:rPr lang="en-US" altLang="ja-JP" dirty="0" smtClean="0"/>
              <a:t>print</a:t>
            </a:r>
          </a:p>
          <a:p>
            <a:pPr marL="285750" indent="-285750">
              <a:buFont typeface="Arial" panose="020B0604020202020204" pitchFamily="34" charset="0"/>
              <a:buChar char="•"/>
            </a:pPr>
            <a:r>
              <a:rPr lang="en-US" altLang="ja-JP" dirty="0" smtClean="0"/>
              <a:t>set</a:t>
            </a:r>
          </a:p>
          <a:p>
            <a:pPr marL="285750" indent="-285750">
              <a:buFont typeface="Arial" panose="020B0604020202020204" pitchFamily="34" charset="0"/>
              <a:buChar char="•"/>
            </a:pPr>
            <a:r>
              <a:rPr lang="en-US" altLang="ja-JP" dirty="0" smtClean="0"/>
              <a:t>write</a:t>
            </a:r>
            <a:endParaRPr kumimoji="1" lang="en-US" altLang="ja-JP" dirty="0" smtClean="0"/>
          </a:p>
          <a:p>
            <a:endParaRPr kumimoji="1" lang="ja-JP" altLang="en-US" dirty="0"/>
          </a:p>
        </p:txBody>
      </p:sp>
    </p:spTree>
    <p:extLst>
      <p:ext uri="{BB962C8B-B14F-4D97-AF65-F5344CB8AC3E}">
        <p14:creationId xmlns:p14="http://schemas.microsoft.com/office/powerpoint/2010/main" val="12165236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関連</a:t>
            </a:r>
            <a:r>
              <a:rPr lang="ja-JP" altLang="en-US" dirty="0" smtClean="0"/>
              <a:t>研究</a:t>
            </a:r>
            <a:r>
              <a:rPr lang="en-US" altLang="ja-JP" sz="3200" dirty="0" smtClean="0"/>
              <a:t>[6] :</a:t>
            </a:r>
            <a:r>
              <a:rPr lang="en-US" altLang="ja-JP" sz="3200" dirty="0" err="1" smtClean="0"/>
              <a:t>Shusi</a:t>
            </a:r>
            <a:r>
              <a:rPr lang="ja-JP" altLang="en-US" sz="3200" dirty="0" err="1" smtClean="0"/>
              <a:t>らの</a:t>
            </a:r>
            <a:r>
              <a:rPr lang="ja-JP" altLang="en-US" sz="3200" dirty="0" smtClean="0"/>
              <a:t>手法</a:t>
            </a:r>
            <a:endParaRPr kumimoji="1" lang="ja-JP" altLang="en-US" dirty="0"/>
          </a:p>
        </p:txBody>
      </p:sp>
      <p:sp>
        <p:nvSpPr>
          <p:cNvPr id="3" name="コンテンツ プレースホルダー 2"/>
          <p:cNvSpPr>
            <a:spLocks noGrp="1"/>
          </p:cNvSpPr>
          <p:nvPr>
            <p:ph idx="1"/>
          </p:nvPr>
        </p:nvSpPr>
        <p:spPr>
          <a:xfrm>
            <a:off x="251520" y="1556793"/>
            <a:ext cx="8640960" cy="4896543"/>
          </a:xfrm>
        </p:spPr>
        <p:txBody>
          <a:bodyPr>
            <a:noAutofit/>
          </a:bodyPr>
          <a:lstStyle/>
          <a:p>
            <a:r>
              <a:rPr lang="ja-JP" altLang="en-US" dirty="0" smtClean="0"/>
              <a:t>メソッドを自動で命名する</a:t>
            </a:r>
            <a:endParaRPr lang="en-US" altLang="ja-JP" dirty="0"/>
          </a:p>
          <a:p>
            <a:pPr lvl="1"/>
            <a:r>
              <a:rPr lang="ja-JP" altLang="en-US" sz="3000" dirty="0" smtClean="0"/>
              <a:t>動詞</a:t>
            </a:r>
            <a:r>
              <a:rPr lang="ja-JP" altLang="en-US" sz="3000" dirty="0"/>
              <a:t>とメソッド本体の動作の関係</a:t>
            </a:r>
            <a:r>
              <a:rPr lang="ja-JP" altLang="en-US" sz="3000" dirty="0" smtClean="0"/>
              <a:t>を</a:t>
            </a:r>
            <a:r>
              <a:rPr lang="en-US" altLang="ja-JP" sz="3000" dirty="0" smtClean="0"/>
              <a:t>SVM</a:t>
            </a:r>
            <a:r>
              <a:rPr lang="ja-JP" altLang="en-US" sz="3000" dirty="0" smtClean="0"/>
              <a:t>を用いて学習し，動詞を提示している</a:t>
            </a:r>
            <a:endParaRPr lang="en-US" altLang="ja-JP" sz="3000" dirty="0" smtClean="0"/>
          </a:p>
          <a:p>
            <a:pPr lvl="2"/>
            <a:r>
              <a:rPr lang="ja-JP" altLang="en-US" sz="2800" dirty="0"/>
              <a:t>対応できる動詞の数が</a:t>
            </a:r>
            <a:r>
              <a:rPr lang="ja-JP" altLang="en-US" sz="2800" dirty="0" smtClean="0"/>
              <a:t>多い</a:t>
            </a:r>
            <a:r>
              <a:rPr lang="en-US" altLang="ja-JP" sz="2800" dirty="0">
                <a:solidFill>
                  <a:schemeClr val="bg1"/>
                </a:solidFill>
              </a:rPr>
              <a:t>(237</a:t>
            </a:r>
            <a:r>
              <a:rPr lang="ja-JP" altLang="en-US" sz="2800" dirty="0">
                <a:solidFill>
                  <a:schemeClr val="bg1"/>
                </a:solidFill>
              </a:rPr>
              <a:t>個</a:t>
            </a:r>
            <a:r>
              <a:rPr lang="en-US" altLang="ja-JP" sz="2800" dirty="0">
                <a:solidFill>
                  <a:schemeClr val="bg1"/>
                </a:solidFill>
              </a:rPr>
              <a:t>)</a:t>
            </a:r>
          </a:p>
          <a:p>
            <a:pPr lvl="3"/>
            <a:r>
              <a:rPr lang="en-US" altLang="ja-JP" sz="2400" dirty="0" smtClean="0"/>
              <a:t>(</a:t>
            </a:r>
            <a:r>
              <a:rPr lang="ja-JP" altLang="en-US" sz="2400" dirty="0" smtClean="0"/>
              <a:t>機械学習により</a:t>
            </a:r>
            <a:r>
              <a:rPr lang="en-US" altLang="ja-JP" sz="2400" dirty="0" smtClean="0"/>
              <a:t>)</a:t>
            </a:r>
            <a:r>
              <a:rPr lang="ja-JP" altLang="en-US" sz="2400" dirty="0" smtClean="0"/>
              <a:t>自動で学習しているから</a:t>
            </a:r>
            <a:endParaRPr lang="en-US" altLang="ja-JP" sz="2400" dirty="0" smtClean="0"/>
          </a:p>
          <a:p>
            <a:pPr lvl="2"/>
            <a:r>
              <a:rPr lang="ja-JP" altLang="en-US" sz="2800" dirty="0" smtClean="0"/>
              <a:t>結果が</a:t>
            </a:r>
            <a:r>
              <a:rPr lang="ja-JP" altLang="en-US" sz="2800" dirty="0"/>
              <a:t>１</a:t>
            </a:r>
            <a:r>
              <a:rPr lang="ja-JP" altLang="en-US" sz="2800" dirty="0" smtClean="0"/>
              <a:t>つだけ</a:t>
            </a:r>
            <a:r>
              <a:rPr lang="ja-JP" altLang="en-US" sz="2800" dirty="0"/>
              <a:t>提</a:t>
            </a:r>
            <a:r>
              <a:rPr lang="ja-JP" altLang="en-US" sz="2800" dirty="0" smtClean="0"/>
              <a:t>示される</a:t>
            </a:r>
            <a:endParaRPr lang="en-US" altLang="ja-JP" sz="2800" dirty="0" smtClean="0"/>
          </a:p>
          <a:p>
            <a:pPr lvl="3"/>
            <a:r>
              <a:rPr lang="ja-JP" altLang="en-US" sz="2400" dirty="0" smtClean="0"/>
              <a:t>自動で命名することを目的としているから</a:t>
            </a:r>
            <a:endParaRPr lang="en-US" altLang="ja-JP" sz="2400" dirty="0" smtClean="0"/>
          </a:p>
          <a:p>
            <a:pPr lvl="3"/>
            <a:r>
              <a:rPr lang="ja-JP" altLang="en-US" sz="2400" dirty="0" smtClean="0"/>
              <a:t>開発者が，提示された動詞を不適切だと判断したとき，命名のために参考にできる情報がなくなってしまう．</a:t>
            </a:r>
            <a:endParaRPr lang="en-US" altLang="ja-JP" sz="2400" dirty="0"/>
          </a:p>
          <a:p>
            <a:pPr lvl="3"/>
            <a:endParaRPr kumimoji="1" lang="en-US" altLang="ja-JP" dirty="0" smtClean="0"/>
          </a:p>
        </p:txBody>
      </p:sp>
      <p:sp>
        <p:nvSpPr>
          <p:cNvPr id="4" name="スライド番号プレースホルダー 3"/>
          <p:cNvSpPr>
            <a:spLocks noGrp="1"/>
          </p:cNvSpPr>
          <p:nvPr>
            <p:ph type="sldNum" sz="quarter" idx="12"/>
          </p:nvPr>
        </p:nvSpPr>
        <p:spPr>
          <a:xfrm>
            <a:off x="6553200" y="6453336"/>
            <a:ext cx="2133600" cy="365125"/>
          </a:xfrm>
        </p:spPr>
        <p:txBody>
          <a:bodyPr/>
          <a:lstStyle/>
          <a:p>
            <a:fld id="{180D94C8-5D94-4B9E-9F8A-7865E7203A26}" type="slidenum">
              <a:rPr kumimoji="1" lang="ja-JP" altLang="en-US" smtClean="0"/>
              <a:t>29</a:t>
            </a:fld>
            <a:endParaRPr kumimoji="1" lang="ja-JP" altLang="en-US"/>
          </a:p>
        </p:txBody>
      </p:sp>
      <p:sp>
        <p:nvSpPr>
          <p:cNvPr id="7" name="正方形/長方形 6"/>
          <p:cNvSpPr/>
          <p:nvPr/>
        </p:nvSpPr>
        <p:spPr>
          <a:xfrm>
            <a:off x="467544" y="6382372"/>
            <a:ext cx="8208912" cy="307777"/>
          </a:xfrm>
          <a:prstGeom prst="rect">
            <a:avLst/>
          </a:prstGeom>
          <a:solidFill>
            <a:schemeClr val="bg1"/>
          </a:solidFill>
        </p:spPr>
        <p:txBody>
          <a:bodyPr wrap="square">
            <a:spAutoFit/>
          </a:bodyPr>
          <a:lstStyle/>
          <a:p>
            <a:r>
              <a:rPr lang="en-US" altLang="ja-JP" sz="1400" dirty="0" smtClean="0"/>
              <a:t>[</a:t>
            </a:r>
            <a:r>
              <a:rPr lang="en-US" altLang="ja-JP" sz="1400" dirty="0"/>
              <a:t>6</a:t>
            </a:r>
            <a:r>
              <a:rPr lang="en-US" altLang="ja-JP" sz="1400" dirty="0" smtClean="0"/>
              <a:t>] </a:t>
            </a:r>
            <a:r>
              <a:rPr lang="en-US" altLang="ja-JP" sz="1400" dirty="0" err="1" smtClean="0"/>
              <a:t>Shusi</a:t>
            </a:r>
            <a:r>
              <a:rPr lang="en-US" altLang="ja-JP" sz="1400" dirty="0" smtClean="0"/>
              <a:t> et.al “Properly </a:t>
            </a:r>
            <a:r>
              <a:rPr lang="en-US" altLang="ja-JP" sz="1400" dirty="0"/>
              <a:t>and automatically naming java methods: A machine learning based </a:t>
            </a:r>
            <a:r>
              <a:rPr lang="en-US" altLang="ja-JP" sz="1400" dirty="0" smtClean="0"/>
              <a:t>approach”</a:t>
            </a:r>
            <a:endParaRPr lang="fr-FR" altLang="ja-JP" sz="1400" dirty="0" smtClean="0"/>
          </a:p>
        </p:txBody>
      </p:sp>
    </p:spTree>
    <p:extLst>
      <p:ext uri="{BB962C8B-B14F-4D97-AF65-F5344CB8AC3E}">
        <p14:creationId xmlns:p14="http://schemas.microsoft.com/office/powerpoint/2010/main" val="42089333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メソッド名</a:t>
            </a:r>
            <a:endParaRPr kumimoji="1" lang="ja-JP" altLang="en-US" dirty="0"/>
          </a:p>
        </p:txBody>
      </p:sp>
      <p:sp>
        <p:nvSpPr>
          <p:cNvPr id="3" name="コンテンツ プレースホルダー 2"/>
          <p:cNvSpPr>
            <a:spLocks noGrp="1"/>
          </p:cNvSpPr>
          <p:nvPr>
            <p:ph idx="1"/>
          </p:nvPr>
        </p:nvSpPr>
        <p:spPr>
          <a:xfrm>
            <a:off x="107504" y="1503111"/>
            <a:ext cx="8964488" cy="4734201"/>
          </a:xfrm>
        </p:spPr>
        <p:txBody>
          <a:bodyPr>
            <a:noAutofit/>
          </a:bodyPr>
          <a:lstStyle/>
          <a:p>
            <a:r>
              <a:rPr lang="ja-JP" altLang="en-US" dirty="0" smtClean="0"/>
              <a:t>メソッド名は</a:t>
            </a:r>
            <a:r>
              <a:rPr kumimoji="1" lang="ja-JP" altLang="en-US" dirty="0" smtClean="0"/>
              <a:t>動詞＋目的語の組で命名される</a:t>
            </a:r>
            <a:endParaRPr kumimoji="1" lang="en-US" altLang="ja-JP" dirty="0" smtClean="0"/>
          </a:p>
          <a:p>
            <a:pPr lvl="1"/>
            <a:r>
              <a:rPr lang="ja-JP" altLang="en-US" dirty="0" smtClean="0"/>
              <a:t>さまざまなプログラミングのガイドライン</a:t>
            </a:r>
            <a:r>
              <a:rPr lang="en-US" altLang="ja-JP" dirty="0" smtClean="0"/>
              <a:t> [2][3]</a:t>
            </a:r>
          </a:p>
          <a:p>
            <a:pPr lvl="2"/>
            <a:r>
              <a:rPr lang="ja-JP" altLang="en-US" dirty="0" smtClean="0"/>
              <a:t>例：</a:t>
            </a:r>
            <a:r>
              <a:rPr lang="en-US" altLang="ja-JP" dirty="0" err="1" smtClean="0"/>
              <a:t>isEmpty</a:t>
            </a:r>
            <a:r>
              <a:rPr lang="en-US" altLang="ja-JP" dirty="0" smtClean="0"/>
              <a:t>, </a:t>
            </a:r>
            <a:r>
              <a:rPr lang="en-US" altLang="ja-JP" dirty="0" err="1" smtClean="0"/>
              <a:t>hasElement</a:t>
            </a:r>
            <a:r>
              <a:rPr lang="en-US" altLang="ja-JP" dirty="0"/>
              <a:t> </a:t>
            </a:r>
            <a:endParaRPr lang="en-US" altLang="ja-JP" dirty="0" smtClean="0"/>
          </a:p>
          <a:p>
            <a:r>
              <a:rPr lang="ja-JP" altLang="en-US" dirty="0" smtClean="0"/>
              <a:t>一部の動詞は具体的な使い方が知られている</a:t>
            </a:r>
            <a:endParaRPr lang="en-US" altLang="ja-JP" dirty="0" smtClean="0"/>
          </a:p>
          <a:p>
            <a:pPr lvl="2"/>
            <a:r>
              <a:rPr lang="ja-JP" altLang="en-US" dirty="0" smtClean="0"/>
              <a:t>返り値が</a:t>
            </a:r>
            <a:r>
              <a:rPr lang="en-US" altLang="ja-JP" dirty="0" err="1" smtClean="0"/>
              <a:t>boolean</a:t>
            </a:r>
            <a:r>
              <a:rPr lang="en-US" altLang="ja-JP" dirty="0" smtClean="0"/>
              <a:t> </a:t>
            </a:r>
            <a:r>
              <a:rPr lang="ja-JP" altLang="en-US" dirty="0" smtClean="0"/>
              <a:t>なら </a:t>
            </a:r>
            <a:r>
              <a:rPr lang="en-US" altLang="ja-JP" dirty="0" smtClean="0"/>
              <a:t>is, has</a:t>
            </a:r>
            <a:r>
              <a:rPr lang="ja-JP" altLang="en-US" dirty="0" smtClean="0"/>
              <a:t>など</a:t>
            </a:r>
            <a:endParaRPr lang="en-US" altLang="ja-JP" dirty="0" smtClean="0"/>
          </a:p>
          <a:p>
            <a:pPr lvl="2"/>
            <a:r>
              <a:rPr lang="en-US" altLang="ja-JP" dirty="0" err="1" smtClean="0"/>
              <a:t>Høst</a:t>
            </a:r>
            <a:r>
              <a:rPr lang="ja-JP" altLang="en-US" dirty="0" smtClean="0"/>
              <a:t>ら</a:t>
            </a:r>
            <a:r>
              <a:rPr lang="en-US" altLang="ja-JP" sz="1800" dirty="0" smtClean="0"/>
              <a:t>[4]</a:t>
            </a:r>
            <a:r>
              <a:rPr lang="ja-JP" altLang="en-US" dirty="0" smtClean="0"/>
              <a:t>が</a:t>
            </a:r>
            <a:r>
              <a:rPr lang="en-US" altLang="ja-JP" dirty="0" smtClean="0"/>
              <a:t>40</a:t>
            </a:r>
            <a:r>
              <a:rPr lang="ja-JP" altLang="en-US" dirty="0" smtClean="0"/>
              <a:t>個の動詞の使い方</a:t>
            </a:r>
            <a:r>
              <a:rPr lang="ja-JP" altLang="en-US" dirty="0"/>
              <a:t>を</a:t>
            </a:r>
            <a:r>
              <a:rPr lang="ja-JP" altLang="en-US" dirty="0" smtClean="0"/>
              <a:t>調査した</a:t>
            </a:r>
            <a:endParaRPr lang="en-US" altLang="ja-JP" dirty="0" smtClean="0"/>
          </a:p>
          <a:p>
            <a:pPr lvl="3"/>
            <a:r>
              <a:rPr lang="en-US" altLang="ja-JP" dirty="0" smtClean="0"/>
              <a:t>“find”</a:t>
            </a:r>
            <a:r>
              <a:rPr lang="ja-JP" altLang="en-US" dirty="0" smtClean="0"/>
              <a:t>の動詞は「ローカル変数を使っている，かつ，ループを含んでいる」メソッドによく使われる　</a:t>
            </a:r>
            <a:endParaRPr lang="en-US" altLang="ja-JP" dirty="0" smtClean="0"/>
          </a:p>
          <a:p>
            <a:r>
              <a:rPr lang="ja-JP" altLang="en-US" dirty="0" smtClean="0"/>
              <a:t>他の動詞については使い方が知られていない</a:t>
            </a:r>
            <a:endParaRPr lang="en-US" altLang="ja-JP" dirty="0" smtClean="0"/>
          </a:p>
          <a:p>
            <a:pPr lvl="1"/>
            <a:r>
              <a:rPr lang="ja-JP" altLang="en-US" dirty="0" smtClean="0"/>
              <a:t>多くの単語から適切な動詞を選ぶ</a:t>
            </a:r>
            <a:r>
              <a:rPr lang="ja-JP" altLang="en-US"/>
              <a:t>必要</a:t>
            </a:r>
            <a:r>
              <a:rPr lang="ja-JP" altLang="en-US" smtClean="0"/>
              <a:t>がある</a:t>
            </a:r>
            <a:endParaRPr lang="en-US" altLang="ja-JP" dirty="0"/>
          </a:p>
          <a:p>
            <a:endParaRPr kumimoji="1" lang="ja-JP" altLang="en-US" dirty="0"/>
          </a:p>
        </p:txBody>
      </p:sp>
      <p:sp>
        <p:nvSpPr>
          <p:cNvPr id="5" name="スライド番号プレースホルダー 4"/>
          <p:cNvSpPr>
            <a:spLocks noGrp="1"/>
          </p:cNvSpPr>
          <p:nvPr>
            <p:ph type="sldNum" sz="quarter" idx="12"/>
          </p:nvPr>
        </p:nvSpPr>
        <p:spPr/>
        <p:txBody>
          <a:bodyPr/>
          <a:lstStyle/>
          <a:p>
            <a:fld id="{8C895D88-1A83-483B-AB54-1A12690D3252}" type="slidenum">
              <a:rPr kumimoji="1" lang="ja-JP" altLang="en-US" smtClean="0"/>
              <a:t>3</a:t>
            </a:fld>
            <a:endParaRPr kumimoji="1" lang="ja-JP" altLang="en-US"/>
          </a:p>
        </p:txBody>
      </p:sp>
      <p:sp>
        <p:nvSpPr>
          <p:cNvPr id="4" name="テキスト ボックス 3"/>
          <p:cNvSpPr txBox="1"/>
          <p:nvPr/>
        </p:nvSpPr>
        <p:spPr>
          <a:xfrm>
            <a:off x="0" y="6546830"/>
            <a:ext cx="9468544" cy="307777"/>
          </a:xfrm>
          <a:prstGeom prst="rect">
            <a:avLst/>
          </a:prstGeom>
          <a:solidFill>
            <a:schemeClr val="bg1"/>
          </a:solidFill>
        </p:spPr>
        <p:txBody>
          <a:bodyPr wrap="square" rtlCol="0">
            <a:spAutoFit/>
          </a:bodyPr>
          <a:lstStyle/>
          <a:p>
            <a:r>
              <a:rPr lang="en-US" altLang="ja-JP" sz="1400" dirty="0" smtClean="0"/>
              <a:t>[2] </a:t>
            </a:r>
            <a:r>
              <a:rPr lang="en-US" altLang="ja-JP" sz="1400" dirty="0"/>
              <a:t>Java Code Conventions</a:t>
            </a:r>
            <a:r>
              <a:rPr lang="ja-JP" altLang="en-US" sz="1400" dirty="0" err="1" smtClean="0"/>
              <a:t>，</a:t>
            </a:r>
            <a:r>
              <a:rPr kumimoji="1" lang="en-US" altLang="ja-JP" sz="1400" dirty="0" smtClean="0"/>
              <a:t>[3]</a:t>
            </a:r>
            <a:r>
              <a:rPr lang="en-US" altLang="ja-JP" sz="1400" dirty="0" smtClean="0"/>
              <a:t>Code Complete</a:t>
            </a:r>
            <a:r>
              <a:rPr kumimoji="1" lang="ja-JP" altLang="en-US" sz="1400" dirty="0" smtClean="0"/>
              <a:t> </a:t>
            </a:r>
            <a:r>
              <a:rPr kumimoji="1" lang="en-US" altLang="ja-JP" sz="1400" dirty="0" smtClean="0"/>
              <a:t>[4] </a:t>
            </a:r>
            <a:r>
              <a:rPr lang="en-US" altLang="ja-JP" sz="1400" dirty="0" err="1" smtClean="0"/>
              <a:t>Høst</a:t>
            </a:r>
            <a:r>
              <a:rPr lang="en-US" altLang="ja-JP" sz="1400" dirty="0" smtClean="0"/>
              <a:t> et.al.</a:t>
            </a:r>
            <a:r>
              <a:rPr lang="ja-JP" altLang="en-US" sz="1400" dirty="0"/>
              <a:t> </a:t>
            </a:r>
            <a:r>
              <a:rPr lang="en-US" altLang="ja-JP" sz="1400" dirty="0" smtClean="0"/>
              <a:t>“The </a:t>
            </a:r>
            <a:r>
              <a:rPr lang="en-US" altLang="ja-JP" sz="1400" dirty="0"/>
              <a:t>Programmer's Lexicon, Volume I: The </a:t>
            </a:r>
            <a:r>
              <a:rPr lang="en-US" altLang="ja-JP" sz="1400" dirty="0" smtClean="0"/>
              <a:t>Verbs”</a:t>
            </a:r>
            <a:endParaRPr kumimoji="1" lang="ja-JP" altLang="en-US" sz="1400" dirty="0"/>
          </a:p>
        </p:txBody>
      </p:sp>
    </p:spTree>
    <p:extLst>
      <p:ext uri="{BB962C8B-B14F-4D97-AF65-F5344CB8AC3E}">
        <p14:creationId xmlns:p14="http://schemas.microsoft.com/office/powerpoint/2010/main" val="17892535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提案手法：抽出するルール</a:t>
            </a:r>
            <a:endParaRPr kumimoji="1" lang="ja-JP" altLang="en-US" dirty="0">
              <a:solidFill>
                <a:schemeClr val="tx1"/>
              </a:solidFill>
            </a:endParaRPr>
          </a:p>
        </p:txBody>
      </p:sp>
      <p:sp>
        <p:nvSpPr>
          <p:cNvPr id="9" name="コンテンツ プレースホルダー 8"/>
          <p:cNvSpPr>
            <a:spLocks noGrp="1"/>
          </p:cNvSpPr>
          <p:nvPr>
            <p:ph idx="1"/>
          </p:nvPr>
        </p:nvSpPr>
        <p:spPr>
          <a:xfrm>
            <a:off x="323528" y="2132856"/>
            <a:ext cx="8703432" cy="3240360"/>
          </a:xfrm>
        </p:spPr>
        <p:txBody>
          <a:bodyPr>
            <a:normAutofit fontScale="92500" lnSpcReduction="20000"/>
          </a:bodyPr>
          <a:lstStyle/>
          <a:p>
            <a:r>
              <a:rPr lang="ja-JP" altLang="en-US" dirty="0"/>
              <a:t>相関ルールにおける評価指標</a:t>
            </a:r>
            <a:endParaRPr lang="en-US" altLang="ja-JP" dirty="0"/>
          </a:p>
          <a:p>
            <a:pPr lvl="1"/>
            <a:r>
              <a:rPr lang="en-US" altLang="ja-JP" dirty="0" err="1"/>
              <a:t>Conf</a:t>
            </a:r>
            <a:r>
              <a:rPr lang="ja-JP" altLang="en-US" dirty="0"/>
              <a:t>値</a:t>
            </a:r>
            <a:r>
              <a:rPr lang="en-US" altLang="ja-JP" dirty="0"/>
              <a:t>(confidence)</a:t>
            </a:r>
            <a:r>
              <a:rPr lang="ja-JP" altLang="en-US" dirty="0"/>
              <a:t>：</a:t>
            </a:r>
            <a:endParaRPr lang="en-US" altLang="ja-JP" dirty="0"/>
          </a:p>
          <a:p>
            <a:pPr lvl="2"/>
            <a:r>
              <a:rPr lang="ja-JP" altLang="en-US" dirty="0"/>
              <a:t> 条件部が出現するときに帰結部が出現する条件付き確率</a:t>
            </a:r>
            <a:endParaRPr lang="en-US" altLang="ja-JP" dirty="0"/>
          </a:p>
          <a:p>
            <a:pPr lvl="1"/>
            <a:r>
              <a:rPr lang="en-US" altLang="ja-JP" dirty="0" err="1"/>
              <a:t>Supp</a:t>
            </a:r>
            <a:r>
              <a:rPr lang="ja-JP" altLang="en-US" dirty="0"/>
              <a:t>値</a:t>
            </a:r>
            <a:r>
              <a:rPr lang="en-US" altLang="ja-JP" dirty="0"/>
              <a:t>(support)</a:t>
            </a:r>
            <a:r>
              <a:rPr lang="ja-JP" altLang="en-US" dirty="0"/>
              <a:t>：</a:t>
            </a:r>
            <a:endParaRPr lang="en-US" altLang="ja-JP" dirty="0"/>
          </a:p>
          <a:p>
            <a:pPr lvl="2"/>
            <a:r>
              <a:rPr lang="ja-JP" altLang="en-US" dirty="0"/>
              <a:t> </a:t>
            </a:r>
            <a:r>
              <a:rPr lang="ja-JP" altLang="en-US" dirty="0" smtClean="0"/>
              <a:t>ルール</a:t>
            </a:r>
            <a:r>
              <a:rPr lang="ja-JP" altLang="en-US" dirty="0"/>
              <a:t>を満たすメソッド</a:t>
            </a:r>
            <a:r>
              <a:rPr lang="ja-JP" altLang="en-US" dirty="0" smtClean="0"/>
              <a:t>の数</a:t>
            </a:r>
            <a:endParaRPr lang="en-US" altLang="ja-JP" dirty="0" smtClean="0"/>
          </a:p>
          <a:p>
            <a:pPr lvl="1"/>
            <a:r>
              <a:rPr lang="en-US" altLang="ja-JP" dirty="0" smtClean="0"/>
              <a:t>Lift</a:t>
            </a:r>
            <a:r>
              <a:rPr lang="ja-JP" altLang="en-US" dirty="0" smtClean="0"/>
              <a:t>値</a:t>
            </a:r>
            <a:r>
              <a:rPr lang="en-US" altLang="ja-JP" dirty="0" smtClean="0"/>
              <a:t>(lift)</a:t>
            </a:r>
            <a:r>
              <a:rPr lang="ja-JP" altLang="en-US" dirty="0" smtClean="0"/>
              <a:t>：</a:t>
            </a:r>
            <a:endParaRPr lang="en-US" altLang="ja-JP" dirty="0" smtClean="0"/>
          </a:p>
          <a:p>
            <a:pPr lvl="2"/>
            <a:r>
              <a:rPr lang="ja-JP" altLang="en-US" dirty="0" smtClean="0"/>
              <a:t>条件部と帰結部の結合の強さ</a:t>
            </a:r>
            <a:r>
              <a:rPr lang="en-US" altLang="ja-JP" dirty="0" smtClean="0"/>
              <a:t/>
            </a:r>
            <a:br>
              <a:rPr lang="en-US" altLang="ja-JP" dirty="0" smtClean="0"/>
            </a:br>
            <a:r>
              <a:rPr lang="en-US" altLang="ja-JP" dirty="0" smtClean="0"/>
              <a:t>(</a:t>
            </a:r>
            <a:r>
              <a:rPr lang="ja-JP" altLang="en-US" dirty="0" smtClean="0"/>
              <a:t>この</a:t>
            </a:r>
            <a:r>
              <a:rPr lang="ja-JP" altLang="en-US" dirty="0"/>
              <a:t>ルールの</a:t>
            </a:r>
            <a:r>
              <a:rPr lang="en-US" altLang="ja-JP" dirty="0" err="1"/>
              <a:t>Conf</a:t>
            </a:r>
            <a:r>
              <a:rPr lang="ja-JP" altLang="en-US" dirty="0"/>
              <a:t>値が 単純な帰結部の出現率の何倍である</a:t>
            </a:r>
            <a:r>
              <a:rPr lang="ja-JP" altLang="en-US" dirty="0" smtClean="0"/>
              <a:t>か</a:t>
            </a:r>
            <a:r>
              <a:rPr lang="en-US" altLang="ja-JP" dirty="0" smtClean="0"/>
              <a:t>)</a:t>
            </a:r>
            <a:endParaRPr lang="en-US" altLang="ja-JP" dirty="0"/>
          </a:p>
        </p:txBody>
      </p:sp>
      <p:cxnSp>
        <p:nvCxnSpPr>
          <p:cNvPr id="17" name="直線矢印コネクタ 16"/>
          <p:cNvCxnSpPr/>
          <p:nvPr/>
        </p:nvCxnSpPr>
        <p:spPr>
          <a:xfrm>
            <a:off x="4932040" y="1830015"/>
            <a:ext cx="648072" cy="0"/>
          </a:xfrm>
          <a:prstGeom prst="straightConnector1">
            <a:avLst/>
          </a:prstGeom>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649355" y="1640146"/>
            <a:ext cx="4426701" cy="400110"/>
          </a:xfrm>
          <a:prstGeom prst="rect">
            <a:avLst/>
          </a:prstGeom>
          <a:noFill/>
        </p:spPr>
        <p:txBody>
          <a:bodyPr wrap="square" rtlCol="0">
            <a:spAutoFit/>
          </a:bodyPr>
          <a:lstStyle/>
          <a:p>
            <a:pPr algn="ctr"/>
            <a:r>
              <a:rPr lang="en-US" altLang="ja-JP" sz="2000" dirty="0" smtClean="0"/>
              <a:t>{</a:t>
            </a:r>
            <a:r>
              <a:rPr lang="ja-JP" altLang="en-US" sz="2000" dirty="0" smtClean="0">
                <a:solidFill>
                  <a:srgbClr val="00B050"/>
                </a:solidFill>
              </a:rPr>
              <a:t>返り値の型</a:t>
            </a:r>
            <a:r>
              <a:rPr lang="en-US" altLang="ja-JP" sz="2000" dirty="0" smtClean="0">
                <a:solidFill>
                  <a:srgbClr val="00B050"/>
                </a:solidFill>
              </a:rPr>
              <a:t>: </a:t>
            </a:r>
            <a:r>
              <a:rPr lang="en-US" altLang="ja-JP" sz="2000" dirty="0" err="1" smtClean="0">
                <a:solidFill>
                  <a:srgbClr val="00B050"/>
                </a:solidFill>
              </a:rPr>
              <a:t>boolean</a:t>
            </a:r>
            <a:r>
              <a:rPr lang="en-US" altLang="ja-JP" sz="2000" dirty="0" smtClean="0"/>
              <a:t>,</a:t>
            </a:r>
            <a:r>
              <a:rPr lang="en-US" altLang="ja-JP" sz="2000" dirty="0" smtClean="0">
                <a:solidFill>
                  <a:srgbClr val="FFC000"/>
                </a:solidFill>
              </a:rPr>
              <a:t> </a:t>
            </a:r>
            <a:r>
              <a:rPr lang="ja-JP" altLang="en-US" sz="2000" dirty="0" smtClean="0">
                <a:solidFill>
                  <a:srgbClr val="FFC000"/>
                </a:solidFill>
              </a:rPr>
              <a:t>語： </a:t>
            </a:r>
            <a:r>
              <a:rPr lang="en-US" altLang="ja-JP" sz="2000" dirty="0" smtClean="0">
                <a:solidFill>
                  <a:srgbClr val="FFC000"/>
                </a:solidFill>
              </a:rPr>
              <a:t>min</a:t>
            </a:r>
            <a:r>
              <a:rPr lang="en-US" altLang="ja-JP" sz="2000" dirty="0" smtClean="0"/>
              <a:t>}</a:t>
            </a:r>
            <a:r>
              <a:rPr lang="en-US" altLang="ja-JP" sz="2000" dirty="0" smtClean="0">
                <a:solidFill>
                  <a:srgbClr val="FFC000"/>
                </a:solidFill>
              </a:rPr>
              <a:t>                 </a:t>
            </a:r>
            <a:endParaRPr kumimoji="1" lang="ja-JP" altLang="en-US" sz="2000" dirty="0">
              <a:solidFill>
                <a:srgbClr val="FFC000"/>
              </a:solidFill>
            </a:endParaRPr>
          </a:p>
        </p:txBody>
      </p:sp>
      <p:sp>
        <p:nvSpPr>
          <p:cNvPr id="21" name="テキスト ボックス 20"/>
          <p:cNvSpPr txBox="1"/>
          <p:nvPr/>
        </p:nvSpPr>
        <p:spPr>
          <a:xfrm>
            <a:off x="5724128" y="1599183"/>
            <a:ext cx="375424" cy="461665"/>
          </a:xfrm>
          <a:prstGeom prst="rect">
            <a:avLst/>
          </a:prstGeom>
          <a:noFill/>
        </p:spPr>
        <p:txBody>
          <a:bodyPr wrap="none" rtlCol="0">
            <a:spAutoFit/>
          </a:bodyPr>
          <a:lstStyle/>
          <a:p>
            <a:r>
              <a:rPr lang="en-US" altLang="ja-JP" sz="2400" dirty="0" smtClean="0">
                <a:solidFill>
                  <a:srgbClr val="00B0F0"/>
                </a:solidFill>
              </a:rPr>
              <a:t>is</a:t>
            </a:r>
            <a:endParaRPr lang="ja-JP" altLang="en-US" sz="2400" dirty="0">
              <a:solidFill>
                <a:srgbClr val="00B0F0"/>
              </a:solidFill>
            </a:endParaRPr>
          </a:p>
        </p:txBody>
      </p:sp>
      <p:sp>
        <p:nvSpPr>
          <p:cNvPr id="4" name="正方形/長方形 3"/>
          <p:cNvSpPr/>
          <p:nvPr/>
        </p:nvSpPr>
        <p:spPr>
          <a:xfrm>
            <a:off x="467544" y="1640146"/>
            <a:ext cx="6336704" cy="40011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chemeClr val="tx1"/>
              </a:solidFill>
            </a:endParaRPr>
          </a:p>
        </p:txBody>
      </p:sp>
      <p:sp>
        <p:nvSpPr>
          <p:cNvPr id="7" name="スライド番号プレースホルダー 6"/>
          <p:cNvSpPr>
            <a:spLocks noGrp="1"/>
          </p:cNvSpPr>
          <p:nvPr>
            <p:ph type="sldNum" sz="quarter" idx="12"/>
          </p:nvPr>
        </p:nvSpPr>
        <p:spPr/>
        <p:txBody>
          <a:bodyPr/>
          <a:lstStyle/>
          <a:p>
            <a:fld id="{2EEE9882-1448-4139-B73E-28EF25374362}" type="slidenum">
              <a:rPr kumimoji="1" lang="ja-JP" altLang="en-US" smtClean="0"/>
              <a:t>30</a:t>
            </a:fld>
            <a:endParaRPr kumimoji="1" lang="ja-JP" altLang="en-US"/>
          </a:p>
        </p:txBody>
      </p:sp>
    </p:spTree>
    <p:extLst>
      <p:ext uri="{BB962C8B-B14F-4D97-AF65-F5344CB8AC3E}">
        <p14:creationId xmlns:p14="http://schemas.microsoft.com/office/powerpoint/2010/main" val="12300800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ルール抽出の際の制限</a:t>
            </a:r>
            <a:endParaRPr kumimoji="1" lang="ja-JP" altLang="en-US" dirty="0"/>
          </a:p>
        </p:txBody>
      </p:sp>
      <p:sp>
        <p:nvSpPr>
          <p:cNvPr id="3" name="コンテンツ プレースホルダー 2"/>
          <p:cNvSpPr>
            <a:spLocks noGrp="1"/>
          </p:cNvSpPr>
          <p:nvPr>
            <p:ph idx="1"/>
          </p:nvPr>
        </p:nvSpPr>
        <p:spPr>
          <a:xfrm>
            <a:off x="457200" y="1600200"/>
            <a:ext cx="8229600" cy="4925144"/>
          </a:xfrm>
        </p:spPr>
        <p:txBody>
          <a:bodyPr>
            <a:normAutofit/>
          </a:bodyPr>
          <a:lstStyle/>
          <a:p>
            <a:r>
              <a:rPr lang="ja-JP" altLang="en-US" dirty="0" smtClean="0"/>
              <a:t>動詞から始まるメソッドのみ学習に用いる</a:t>
            </a:r>
            <a:endParaRPr lang="en-US" altLang="ja-JP" dirty="0"/>
          </a:p>
          <a:p>
            <a:pPr lvl="1"/>
            <a:r>
              <a:rPr lang="en-US" altLang="ja-JP" dirty="0" smtClean="0"/>
              <a:t>get </a:t>
            </a:r>
            <a:r>
              <a:rPr lang="en-US" altLang="ja-JP" dirty="0"/>
              <a:t>, set, test</a:t>
            </a:r>
            <a:r>
              <a:rPr lang="ja-JP" altLang="en-US" dirty="0"/>
              <a:t>の</a:t>
            </a:r>
            <a:r>
              <a:rPr lang="ja-JP" altLang="en-US" dirty="0" smtClean="0"/>
              <a:t>動詞から始まるメソッドは除外</a:t>
            </a:r>
            <a:endParaRPr lang="en-US" altLang="ja-JP" dirty="0"/>
          </a:p>
          <a:p>
            <a:pPr lvl="1"/>
            <a:r>
              <a:rPr lang="en-US" altLang="ja-JP" dirty="0" err="1"/>
              <a:t>toString</a:t>
            </a:r>
            <a:r>
              <a:rPr lang="en-US" altLang="ja-JP" dirty="0"/>
              <a:t>, equals, </a:t>
            </a:r>
            <a:r>
              <a:rPr lang="en-US" altLang="ja-JP" dirty="0" err="1"/>
              <a:t>hashCode</a:t>
            </a:r>
            <a:r>
              <a:rPr lang="ja-JP" altLang="en-US" dirty="0" smtClean="0"/>
              <a:t>メソッドは除外</a:t>
            </a:r>
            <a:endParaRPr lang="en-US" altLang="ja-JP" dirty="0"/>
          </a:p>
          <a:p>
            <a:endParaRPr kumimoji="1" lang="en-US" altLang="ja-JP" dirty="0" smtClean="0"/>
          </a:p>
          <a:p>
            <a:r>
              <a:rPr lang="ja-JP" altLang="en-US" dirty="0"/>
              <a:t>以下</a:t>
            </a:r>
            <a:r>
              <a:rPr lang="ja-JP" altLang="en-US" dirty="0" smtClean="0"/>
              <a:t>の条件を満たす</a:t>
            </a:r>
            <a:r>
              <a:rPr kumimoji="1" lang="ja-JP" altLang="en-US" dirty="0" smtClean="0"/>
              <a:t>ルールのみを抽出する</a:t>
            </a:r>
            <a:endParaRPr kumimoji="1" lang="en-US" altLang="ja-JP" dirty="0" smtClean="0"/>
          </a:p>
          <a:p>
            <a:pPr lvl="1"/>
            <a:r>
              <a:rPr lang="en-US" altLang="ja-JP" dirty="0" smtClean="0"/>
              <a:t>Support</a:t>
            </a:r>
            <a:r>
              <a:rPr lang="ja-JP" altLang="en-US" dirty="0" smtClean="0"/>
              <a:t>値が</a:t>
            </a:r>
            <a:r>
              <a:rPr lang="en-US" altLang="ja-JP" dirty="0" smtClean="0"/>
              <a:t>100</a:t>
            </a:r>
            <a:r>
              <a:rPr lang="ja-JP" altLang="en-US" dirty="0" smtClean="0"/>
              <a:t>以上のルール</a:t>
            </a:r>
            <a:endParaRPr kumimoji="1" lang="en-US" altLang="ja-JP" dirty="0" smtClean="0"/>
          </a:p>
          <a:p>
            <a:pPr lvl="1"/>
            <a:r>
              <a:rPr kumimoji="1" lang="ja-JP" altLang="en-US" dirty="0" smtClean="0"/>
              <a:t>条件部の要素数が</a:t>
            </a:r>
            <a:r>
              <a:rPr kumimoji="1" lang="en-US" altLang="ja-JP" dirty="0" smtClean="0"/>
              <a:t>4</a:t>
            </a:r>
            <a:r>
              <a:rPr kumimoji="1" lang="ja-JP" altLang="en-US" dirty="0" smtClean="0"/>
              <a:t>個以下のルール</a:t>
            </a:r>
            <a:endParaRPr kumimoji="1" lang="en-US" altLang="ja-JP" dirty="0" smtClean="0"/>
          </a:p>
          <a:p>
            <a:pPr lvl="1"/>
            <a:r>
              <a:rPr lang="en-US" altLang="ja-JP" dirty="0" smtClean="0"/>
              <a:t>Li</a:t>
            </a:r>
            <a:r>
              <a:rPr lang="ja-JP" altLang="en-US" dirty="0" smtClean="0"/>
              <a:t>ｆｔ値が</a:t>
            </a:r>
            <a:r>
              <a:rPr lang="en-US" altLang="ja-JP" dirty="0" smtClean="0"/>
              <a:t>1</a:t>
            </a:r>
            <a:r>
              <a:rPr lang="ja-JP" altLang="en-US" dirty="0" smtClean="0"/>
              <a:t>以上のルール</a:t>
            </a:r>
            <a:endParaRPr lang="en-US" altLang="ja-JP" dirty="0" smtClean="0"/>
          </a:p>
          <a:p>
            <a:pPr lvl="1"/>
            <a:r>
              <a:rPr lang="ja-JP" altLang="en-US" dirty="0" smtClean="0"/>
              <a:t>条件部が返り値の型：</a:t>
            </a:r>
            <a:r>
              <a:rPr lang="en-US" altLang="ja-JP" dirty="0" smtClean="0"/>
              <a:t>void</a:t>
            </a:r>
            <a:r>
              <a:rPr lang="ja-JP" altLang="en-US" dirty="0" smtClean="0"/>
              <a:t>のみでないルール</a:t>
            </a:r>
            <a:endParaRPr lang="en-US" altLang="ja-JP" dirty="0" smtClean="0"/>
          </a:p>
          <a:p>
            <a:pPr lvl="1"/>
            <a:endParaRPr lang="en-US" altLang="ja-JP" dirty="0"/>
          </a:p>
          <a:p>
            <a:endParaRPr lang="en-US" altLang="ja-JP" dirty="0" smtClean="0"/>
          </a:p>
          <a:p>
            <a:endParaRPr lang="en-US" altLang="ja-JP" dirty="0"/>
          </a:p>
          <a:p>
            <a:endParaRPr kumimoji="1" lang="en-US" altLang="ja-JP" dirty="0" smtClean="0"/>
          </a:p>
          <a:p>
            <a:pPr lvl="1"/>
            <a:endParaRPr lang="en-US" altLang="ja-JP"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31</a:t>
            </a:fld>
            <a:endParaRPr kumimoji="1" lang="ja-JP" altLang="en-US"/>
          </a:p>
        </p:txBody>
      </p:sp>
    </p:spTree>
    <p:extLst>
      <p:ext uri="{BB962C8B-B14F-4D97-AF65-F5344CB8AC3E}">
        <p14:creationId xmlns:p14="http://schemas.microsoft.com/office/powerpoint/2010/main" val="40933540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424168" cy="1143000"/>
          </a:xfrm>
        </p:spPr>
        <p:txBody>
          <a:bodyPr>
            <a:noAutofit/>
          </a:bodyPr>
          <a:lstStyle/>
          <a:p>
            <a:r>
              <a:rPr lang="en-US" altLang="ja-JP" sz="3600" dirty="0"/>
              <a:t>RQ2. </a:t>
            </a:r>
            <a:r>
              <a:rPr lang="ja-JP" altLang="en-US" sz="3600" dirty="0"/>
              <a:t>開発者が適切な動詞を選択できる</a:t>
            </a:r>
            <a:r>
              <a:rPr lang="ja-JP" altLang="en-US" sz="3600" dirty="0" smtClean="0"/>
              <a:t>か</a:t>
            </a:r>
            <a:r>
              <a:rPr lang="en-US" altLang="ja-JP" sz="3600" dirty="0" smtClean="0"/>
              <a:t/>
            </a:r>
            <a:br>
              <a:rPr lang="en-US" altLang="ja-JP" sz="3600" dirty="0" smtClean="0"/>
            </a:br>
            <a:r>
              <a:rPr lang="en-US" altLang="ja-JP" sz="3600" dirty="0" smtClean="0"/>
              <a:t>-</a:t>
            </a:r>
            <a:r>
              <a:rPr lang="ja-JP" altLang="en-US" sz="3600" dirty="0" smtClean="0"/>
              <a:t> 実際の実験アンケート</a:t>
            </a:r>
            <a:endParaRPr kumimoji="1" lang="ja-JP" altLang="en-US" sz="3600" dirty="0"/>
          </a:p>
        </p:txBody>
      </p:sp>
      <p:sp>
        <p:nvSpPr>
          <p:cNvPr id="3" name="スライド番号プレースホルダー 2"/>
          <p:cNvSpPr>
            <a:spLocks noGrp="1"/>
          </p:cNvSpPr>
          <p:nvPr>
            <p:ph type="sldNum" sz="quarter" idx="12"/>
          </p:nvPr>
        </p:nvSpPr>
        <p:spPr/>
        <p:txBody>
          <a:bodyPr/>
          <a:lstStyle/>
          <a:p>
            <a:fld id="{8C895D88-1A83-483B-AB54-1A12690D3252}" type="slidenum">
              <a:rPr kumimoji="1" lang="ja-JP" altLang="en-US" smtClean="0"/>
              <a:t>32</a:t>
            </a:fld>
            <a:endParaRPr kumimoji="1" lang="ja-JP" altLang="en-US"/>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5722" y="1340768"/>
            <a:ext cx="6480720" cy="553131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5896" y="1988839"/>
            <a:ext cx="5762625" cy="526732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8303356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研究概要</a:t>
            </a:r>
            <a:endParaRPr kumimoji="1" lang="ja-JP" altLang="en-US" dirty="0"/>
          </a:p>
        </p:txBody>
      </p:sp>
      <p:sp>
        <p:nvSpPr>
          <p:cNvPr id="3" name="コンテンツ プレースホルダー 2"/>
          <p:cNvSpPr>
            <a:spLocks noGrp="1"/>
          </p:cNvSpPr>
          <p:nvPr>
            <p:ph idx="1"/>
          </p:nvPr>
        </p:nvSpPr>
        <p:spPr>
          <a:xfrm>
            <a:off x="323528" y="1628800"/>
            <a:ext cx="8363272" cy="4752528"/>
          </a:xfrm>
        </p:spPr>
        <p:txBody>
          <a:bodyPr>
            <a:noAutofit/>
          </a:bodyPr>
          <a:lstStyle/>
          <a:p>
            <a:r>
              <a:rPr lang="ja-JP" altLang="en-US" dirty="0" smtClean="0"/>
              <a:t>開発者にメソッド名に用いる動詞の候補を提示する手法の提案</a:t>
            </a:r>
            <a:endParaRPr lang="en-US" altLang="ja-JP" dirty="0" smtClean="0"/>
          </a:p>
          <a:p>
            <a:pPr lvl="1"/>
            <a:r>
              <a:rPr lang="ja-JP" altLang="en-US" dirty="0" smtClean="0"/>
              <a:t>既存のソフトウェアからメソッド本体とメソッド名の関係を表すルールを抽出する</a:t>
            </a:r>
            <a:endParaRPr lang="en-US" altLang="ja-JP" dirty="0" smtClean="0"/>
          </a:p>
          <a:p>
            <a:pPr lvl="2"/>
            <a:r>
              <a:rPr lang="ja-JP" altLang="en-US" dirty="0" smtClean="0"/>
              <a:t>メソッド本体に出現する識別子の名前・型を利用</a:t>
            </a:r>
            <a:endParaRPr lang="en-US" altLang="ja-JP" dirty="0" smtClean="0"/>
          </a:p>
          <a:p>
            <a:pPr lvl="2"/>
            <a:r>
              <a:rPr lang="ja-JP" altLang="en-US" dirty="0"/>
              <a:t>相関</a:t>
            </a:r>
            <a:r>
              <a:rPr lang="ja-JP" altLang="en-US" dirty="0" smtClean="0"/>
              <a:t>ルールマイニングを利用</a:t>
            </a:r>
            <a:endParaRPr lang="en-US" altLang="ja-JP" dirty="0" smtClean="0"/>
          </a:p>
          <a:p>
            <a:pPr lvl="1"/>
            <a:r>
              <a:rPr lang="ja-JP" altLang="en-US" dirty="0" smtClean="0"/>
              <a:t>抽出したルールを用いて対象のメソッドに対して動詞の候補を提示する</a:t>
            </a:r>
            <a:endParaRPr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8C895D88-1A83-483B-AB54-1A12690D3252}" type="slidenum">
              <a:rPr kumimoji="1" lang="ja-JP" altLang="en-US" smtClean="0"/>
              <a:t>4</a:t>
            </a:fld>
            <a:endParaRPr kumimoji="1" lang="ja-JP" altLang="en-US"/>
          </a:p>
        </p:txBody>
      </p:sp>
    </p:spTree>
    <p:extLst>
      <p:ext uri="{BB962C8B-B14F-4D97-AF65-F5344CB8AC3E}">
        <p14:creationId xmlns:p14="http://schemas.microsoft.com/office/powerpoint/2010/main" val="27698699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角丸四角形 40"/>
          <p:cNvSpPr/>
          <p:nvPr/>
        </p:nvSpPr>
        <p:spPr bwMode="auto">
          <a:xfrm>
            <a:off x="4743420" y="2204864"/>
            <a:ext cx="4221068" cy="2212400"/>
          </a:xfrm>
          <a:prstGeom prst="roundRect">
            <a:avLst/>
          </a:prstGeom>
          <a:noFill/>
          <a:ln w="127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accent1">
                  <a:lumMod val="50000"/>
                </a:schemeClr>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kumimoji="1" lang="ja-JP" altLang="en-US" dirty="0" smtClean="0"/>
              <a:t>提案手法：概要</a:t>
            </a:r>
            <a:endParaRPr kumimoji="1" lang="ja-JP" altLang="en-US" dirty="0"/>
          </a:p>
        </p:txBody>
      </p:sp>
      <p:sp>
        <p:nvSpPr>
          <p:cNvPr id="7" name="スライド番号プレースホルダー 6"/>
          <p:cNvSpPr>
            <a:spLocks noGrp="1"/>
          </p:cNvSpPr>
          <p:nvPr>
            <p:ph type="sldNum" sz="quarter" idx="12"/>
          </p:nvPr>
        </p:nvSpPr>
        <p:spPr/>
        <p:txBody>
          <a:bodyPr/>
          <a:lstStyle/>
          <a:p>
            <a:fld id="{2EEE9882-1448-4139-B73E-28EF25374362}" type="slidenum">
              <a:rPr kumimoji="1" lang="ja-JP" altLang="en-US" smtClean="0"/>
              <a:t>5</a:t>
            </a:fld>
            <a:endParaRPr kumimoji="1" lang="ja-JP" altLang="en-US"/>
          </a:p>
        </p:txBody>
      </p:sp>
      <p:sp>
        <p:nvSpPr>
          <p:cNvPr id="6" name="メモ 5"/>
          <p:cNvSpPr/>
          <p:nvPr/>
        </p:nvSpPr>
        <p:spPr bwMode="auto">
          <a:xfrm flipV="1">
            <a:off x="1513773" y="4429640"/>
            <a:ext cx="892887" cy="1113435"/>
          </a:xfrm>
          <a:prstGeom prst="foldedCorner">
            <a:avLst>
              <a:gd name="adj" fmla="val 36088"/>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 name="テキスト ボックス 8"/>
          <p:cNvSpPr txBox="1"/>
          <p:nvPr/>
        </p:nvSpPr>
        <p:spPr>
          <a:xfrm>
            <a:off x="5309243" y="3429000"/>
            <a:ext cx="3151189" cy="400110"/>
          </a:xfrm>
          <a:prstGeom prst="rect">
            <a:avLst/>
          </a:prstGeom>
          <a:noFill/>
        </p:spPr>
        <p:txBody>
          <a:bodyPr wrap="square" rtlCol="0">
            <a:spAutoFit/>
          </a:bodyPr>
          <a:lstStyle/>
          <a:p>
            <a:pPr algn="ctr"/>
            <a:r>
              <a:rPr lang="ja-JP" altLang="en-US" sz="2000" dirty="0"/>
              <a:t>ルール</a:t>
            </a:r>
            <a:endParaRPr kumimoji="1" lang="ja-JP" altLang="en-US" sz="2000" dirty="0"/>
          </a:p>
        </p:txBody>
      </p:sp>
      <p:sp>
        <p:nvSpPr>
          <p:cNvPr id="10" name="テキスト ボックス 9"/>
          <p:cNvSpPr txBox="1"/>
          <p:nvPr/>
        </p:nvSpPr>
        <p:spPr>
          <a:xfrm>
            <a:off x="1068211" y="5573138"/>
            <a:ext cx="1803827" cy="400110"/>
          </a:xfrm>
          <a:prstGeom prst="rect">
            <a:avLst/>
          </a:prstGeom>
          <a:noFill/>
        </p:spPr>
        <p:txBody>
          <a:bodyPr wrap="square" rtlCol="0">
            <a:spAutoFit/>
          </a:bodyPr>
          <a:lstStyle/>
          <a:p>
            <a:pPr algn="ctr"/>
            <a:r>
              <a:rPr lang="ja-JP" altLang="en-US" sz="2000" dirty="0" smtClean="0"/>
              <a:t>対象のメソッド</a:t>
            </a:r>
            <a:endParaRPr kumimoji="1" lang="ja-JP" altLang="en-US" sz="2000" dirty="0"/>
          </a:p>
        </p:txBody>
      </p:sp>
      <p:sp>
        <p:nvSpPr>
          <p:cNvPr id="11" name="Documents"/>
          <p:cNvSpPr>
            <a:spLocks noEditPoints="1" noChangeArrowheads="1"/>
          </p:cNvSpPr>
          <p:nvPr/>
        </p:nvSpPr>
        <p:spPr bwMode="auto">
          <a:xfrm flipH="1" flipV="1">
            <a:off x="3180976" y="2317691"/>
            <a:ext cx="827092" cy="1090905"/>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2" name="テキスト ボックス 11"/>
          <p:cNvSpPr txBox="1"/>
          <p:nvPr/>
        </p:nvSpPr>
        <p:spPr>
          <a:xfrm>
            <a:off x="2761970" y="3592391"/>
            <a:ext cx="1769746" cy="400110"/>
          </a:xfrm>
          <a:prstGeom prst="rect">
            <a:avLst/>
          </a:prstGeom>
          <a:noFill/>
        </p:spPr>
        <p:txBody>
          <a:bodyPr wrap="square" rtlCol="0">
            <a:spAutoFit/>
          </a:bodyPr>
          <a:lstStyle/>
          <a:p>
            <a:pPr algn="ctr"/>
            <a:r>
              <a:rPr kumimoji="1" lang="ja-JP" altLang="en-US" sz="2000" dirty="0" smtClean="0"/>
              <a:t>バイトコード</a:t>
            </a:r>
            <a:endParaRPr kumimoji="1" lang="ja-JP" altLang="en-US" sz="2000" dirty="0"/>
          </a:p>
        </p:txBody>
      </p:sp>
      <p:sp>
        <p:nvSpPr>
          <p:cNvPr id="14" name="角丸四角形 13"/>
          <p:cNvSpPr/>
          <p:nvPr/>
        </p:nvSpPr>
        <p:spPr bwMode="auto">
          <a:xfrm>
            <a:off x="2308062" y="1772816"/>
            <a:ext cx="6470275" cy="2289324"/>
          </a:xfrm>
          <a:prstGeom prst="roundRect">
            <a:avLst/>
          </a:prstGeom>
          <a:noFill/>
          <a:ln w="12700" cap="flat" cmpd="sng" algn="ctr">
            <a:solidFill>
              <a:schemeClr val="accent6"/>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 name="角丸四角形 14"/>
          <p:cNvSpPr/>
          <p:nvPr/>
        </p:nvSpPr>
        <p:spPr bwMode="auto">
          <a:xfrm>
            <a:off x="115038" y="4338443"/>
            <a:ext cx="8833353" cy="1970201"/>
          </a:xfrm>
          <a:prstGeom prst="roundRect">
            <a:avLst/>
          </a:prstGeom>
          <a:noFill/>
          <a:ln w="127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accent1">
                  <a:lumMod val="50000"/>
                </a:schemeClr>
              </a:solidFill>
              <a:effectLst/>
              <a:latin typeface="Times New Roman" pitchFamily="18" charset="0"/>
              <a:ea typeface="ＭＳ Ｐゴシック" pitchFamily="50" charset="-128"/>
            </a:endParaRPr>
          </a:p>
        </p:txBody>
      </p:sp>
      <p:sp>
        <p:nvSpPr>
          <p:cNvPr id="18" name="テキスト ボックス 17"/>
          <p:cNvSpPr txBox="1"/>
          <p:nvPr/>
        </p:nvSpPr>
        <p:spPr>
          <a:xfrm>
            <a:off x="6227443" y="5763417"/>
            <a:ext cx="2737045" cy="400110"/>
          </a:xfrm>
          <a:prstGeom prst="rect">
            <a:avLst/>
          </a:prstGeom>
          <a:noFill/>
        </p:spPr>
        <p:txBody>
          <a:bodyPr wrap="square" rtlCol="0">
            <a:spAutoFit/>
          </a:bodyPr>
          <a:lstStyle/>
          <a:p>
            <a:pPr algn="ctr"/>
            <a:r>
              <a:rPr kumimoji="1" lang="ja-JP" altLang="en-US" sz="2000" dirty="0" smtClean="0"/>
              <a:t>動詞の候補リスト</a:t>
            </a:r>
            <a:endParaRPr kumimoji="1" lang="ja-JP" altLang="en-US" sz="2000" dirty="0"/>
          </a:p>
        </p:txBody>
      </p:sp>
      <p:sp>
        <p:nvSpPr>
          <p:cNvPr id="24" name="テキスト ボックス 23"/>
          <p:cNvSpPr txBox="1"/>
          <p:nvPr/>
        </p:nvSpPr>
        <p:spPr>
          <a:xfrm>
            <a:off x="2915816" y="5991671"/>
            <a:ext cx="3269976" cy="461665"/>
          </a:xfrm>
          <a:prstGeom prst="rect">
            <a:avLst/>
          </a:prstGeom>
          <a:solidFill>
            <a:schemeClr val="bg1"/>
          </a:solidFill>
          <a:ln>
            <a:solidFill>
              <a:schemeClr val="tx1"/>
            </a:solidFill>
          </a:ln>
        </p:spPr>
        <p:txBody>
          <a:bodyPr wrap="square" rtlCol="0">
            <a:spAutoFit/>
          </a:bodyPr>
          <a:lstStyle/>
          <a:p>
            <a:pPr algn="ctr"/>
            <a:r>
              <a:rPr lang="ja-JP" altLang="en-US" sz="2400" b="1" dirty="0" smtClean="0">
                <a:solidFill>
                  <a:schemeClr val="accent1">
                    <a:lumMod val="50000"/>
                  </a:schemeClr>
                </a:solidFill>
              </a:rPr>
              <a:t>②動詞推薦部</a:t>
            </a:r>
            <a:r>
              <a:rPr lang="en-US" altLang="ja-JP" sz="2400" b="1" dirty="0" smtClean="0">
                <a:solidFill>
                  <a:schemeClr val="accent1">
                    <a:lumMod val="50000"/>
                  </a:schemeClr>
                </a:solidFill>
              </a:rPr>
              <a:t> </a:t>
            </a:r>
            <a:endParaRPr kumimoji="1" lang="ja-JP" altLang="en-US" sz="2400" b="1" dirty="0">
              <a:solidFill>
                <a:schemeClr val="accent1">
                  <a:lumMod val="50000"/>
                </a:schemeClr>
              </a:solidFill>
            </a:endParaRPr>
          </a:p>
        </p:txBody>
      </p:sp>
      <p:grpSp>
        <p:nvGrpSpPr>
          <p:cNvPr id="25" name="グループ化 24"/>
          <p:cNvGrpSpPr/>
          <p:nvPr/>
        </p:nvGrpSpPr>
        <p:grpSpPr>
          <a:xfrm>
            <a:off x="5631809" y="2553417"/>
            <a:ext cx="2392390" cy="654742"/>
            <a:chOff x="6716114" y="3861048"/>
            <a:chExt cx="1384278" cy="629875"/>
          </a:xfrm>
        </p:grpSpPr>
        <p:sp>
          <p:nvSpPr>
            <p:cNvPr id="26" name="正方形/長方形 25"/>
            <p:cNvSpPr/>
            <p:nvPr/>
          </p:nvSpPr>
          <p:spPr>
            <a:xfrm>
              <a:off x="6860130" y="3861048"/>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X </a:t>
              </a:r>
              <a:r>
                <a:rPr lang="ja-JP" altLang="en-US" dirty="0" smtClean="0">
                  <a:solidFill>
                    <a:schemeClr val="tx1"/>
                  </a:solidFill>
                </a:rPr>
                <a:t>→ </a:t>
              </a:r>
              <a:r>
                <a:rPr lang="en-US" altLang="ja-JP" dirty="0" smtClean="0">
                  <a:solidFill>
                    <a:schemeClr val="tx1"/>
                  </a:solidFill>
                </a:rPr>
                <a:t>Y</a:t>
              </a:r>
              <a:endParaRPr kumimoji="1" lang="ja-JP" altLang="en-US" dirty="0">
                <a:solidFill>
                  <a:schemeClr val="tx1"/>
                </a:solidFill>
              </a:endParaRPr>
            </a:p>
          </p:txBody>
        </p:sp>
        <p:sp>
          <p:nvSpPr>
            <p:cNvPr id="27" name="正方形/長方形 26"/>
            <p:cNvSpPr/>
            <p:nvPr/>
          </p:nvSpPr>
          <p:spPr>
            <a:xfrm>
              <a:off x="6788122" y="3933056"/>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X </a:t>
              </a:r>
              <a:r>
                <a:rPr lang="ja-JP" altLang="en-US" dirty="0" smtClean="0">
                  <a:solidFill>
                    <a:schemeClr val="tx1"/>
                  </a:solidFill>
                </a:rPr>
                <a:t>→ </a:t>
              </a:r>
              <a:r>
                <a:rPr lang="en-US" altLang="ja-JP" dirty="0" smtClean="0">
                  <a:solidFill>
                    <a:schemeClr val="tx1"/>
                  </a:solidFill>
                </a:rPr>
                <a:t>Y</a:t>
              </a:r>
              <a:endParaRPr kumimoji="1" lang="ja-JP" altLang="en-US" dirty="0">
                <a:solidFill>
                  <a:schemeClr val="tx1"/>
                </a:solidFill>
              </a:endParaRPr>
            </a:p>
          </p:txBody>
        </p:sp>
        <p:sp>
          <p:nvSpPr>
            <p:cNvPr id="28" name="正方形/長方形 27"/>
            <p:cNvSpPr/>
            <p:nvPr/>
          </p:nvSpPr>
          <p:spPr>
            <a:xfrm>
              <a:off x="6716114" y="4005064"/>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要素</a:t>
              </a:r>
              <a:r>
                <a:rPr kumimoji="1" lang="en-US" altLang="ja-JP" dirty="0" smtClean="0">
                  <a:solidFill>
                    <a:schemeClr val="tx1"/>
                  </a:solidFill>
                </a:rPr>
                <a:t> </a:t>
              </a:r>
              <a:r>
                <a:rPr lang="ja-JP" altLang="en-US" dirty="0" smtClean="0">
                  <a:solidFill>
                    <a:schemeClr val="tx1"/>
                  </a:solidFill>
                </a:rPr>
                <a:t>→ 動詞</a:t>
              </a:r>
              <a:endParaRPr kumimoji="1" lang="ja-JP" altLang="en-US" dirty="0">
                <a:solidFill>
                  <a:schemeClr val="tx1"/>
                </a:solidFill>
              </a:endParaRPr>
            </a:p>
          </p:txBody>
        </p:sp>
      </p:grpSp>
      <p:sp>
        <p:nvSpPr>
          <p:cNvPr id="5" name="正方形/長方形 4"/>
          <p:cNvSpPr/>
          <p:nvPr/>
        </p:nvSpPr>
        <p:spPr>
          <a:xfrm>
            <a:off x="1691680" y="4865807"/>
            <a:ext cx="616383" cy="291385"/>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2823455" y="1624393"/>
            <a:ext cx="2808353" cy="461665"/>
          </a:xfrm>
          <a:prstGeom prst="rect">
            <a:avLst/>
          </a:prstGeom>
          <a:solidFill>
            <a:schemeClr val="bg1"/>
          </a:solidFill>
          <a:ln>
            <a:solidFill>
              <a:schemeClr val="tx1"/>
            </a:solidFill>
          </a:ln>
        </p:spPr>
        <p:txBody>
          <a:bodyPr wrap="square" rtlCol="0">
            <a:spAutoFit/>
          </a:bodyPr>
          <a:lstStyle/>
          <a:p>
            <a:r>
              <a:rPr lang="ja-JP" altLang="en-US" sz="2400" b="1" dirty="0" smtClean="0">
                <a:solidFill>
                  <a:schemeClr val="accent6"/>
                </a:solidFill>
              </a:rPr>
              <a:t>①ルール抽出部</a:t>
            </a:r>
            <a:r>
              <a:rPr lang="ja-JP" altLang="en-US" sz="2400" b="1" dirty="0" smtClean="0">
                <a:solidFill>
                  <a:schemeClr val="accent2"/>
                </a:solidFill>
              </a:rPr>
              <a:t> </a:t>
            </a:r>
            <a:r>
              <a:rPr lang="ja-JP" altLang="en-US" sz="2400" b="1" dirty="0" smtClean="0">
                <a:solidFill>
                  <a:schemeClr val="accent6"/>
                </a:solidFill>
              </a:rPr>
              <a:t>　</a:t>
            </a:r>
            <a:endParaRPr kumimoji="1" lang="ja-JP" altLang="en-US" sz="2400" b="1" dirty="0">
              <a:solidFill>
                <a:schemeClr val="accent6"/>
              </a:solidFill>
            </a:endParaRPr>
          </a:p>
        </p:txBody>
      </p:sp>
      <p:sp>
        <p:nvSpPr>
          <p:cNvPr id="39" name="左矢印 38"/>
          <p:cNvSpPr/>
          <p:nvPr/>
        </p:nvSpPr>
        <p:spPr bwMode="auto">
          <a:xfrm rot="10800000">
            <a:off x="4440110" y="2720136"/>
            <a:ext cx="858634" cy="333541"/>
          </a:xfrm>
          <a:prstGeom prst="leftArrow">
            <a:avLst/>
          </a:prstGeom>
          <a:solidFill>
            <a:schemeClr val="accent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0" name="正方形/長方形 39"/>
          <p:cNvSpPr/>
          <p:nvPr/>
        </p:nvSpPr>
        <p:spPr>
          <a:xfrm>
            <a:off x="4860032" y="4149080"/>
            <a:ext cx="4283968" cy="5363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bwMode="auto">
          <a:xfrm rot="16200000">
            <a:off x="5689992" y="4265467"/>
            <a:ext cx="879405" cy="195497"/>
          </a:xfrm>
          <a:prstGeom prst="rect">
            <a:avLst/>
          </a:prstGeom>
          <a:solidFill>
            <a:schemeClr val="accent1">
              <a:lumMod val="75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763092307"/>
              </p:ext>
            </p:extLst>
          </p:nvPr>
        </p:nvGraphicFramePr>
        <p:xfrm>
          <a:off x="7011142" y="4467565"/>
          <a:ext cx="1377282" cy="1193683"/>
        </p:xfrm>
        <a:graphic>
          <a:graphicData uri="http://schemas.openxmlformats.org/drawingml/2006/table">
            <a:tbl>
              <a:tblPr bandRow="1">
                <a:tableStyleId>{BC89EF96-8CEA-46FF-86C4-4CE0E7609802}</a:tableStyleId>
              </a:tblPr>
              <a:tblGrid>
                <a:gridCol w="1377282"/>
              </a:tblGrid>
              <a:tr h="413275">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90204">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90204">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23" name="右矢印 22"/>
          <p:cNvSpPr/>
          <p:nvPr/>
        </p:nvSpPr>
        <p:spPr bwMode="auto">
          <a:xfrm>
            <a:off x="2761969" y="4685449"/>
            <a:ext cx="3826255" cy="355199"/>
          </a:xfrm>
          <a:prstGeom prst="rightArrow">
            <a:avLst/>
          </a:prstGeom>
          <a:solidFill>
            <a:schemeClr val="accent1">
              <a:lumMod val="75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3" name="直線コネクタ 42"/>
          <p:cNvCxnSpPr>
            <a:stCxn id="41" idx="3"/>
            <a:endCxn id="15" idx="3"/>
          </p:cNvCxnSpPr>
          <p:nvPr/>
        </p:nvCxnSpPr>
        <p:spPr>
          <a:xfrm flipH="1">
            <a:off x="8948391" y="3311064"/>
            <a:ext cx="16097" cy="201248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52486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角丸四角形 40"/>
          <p:cNvSpPr/>
          <p:nvPr/>
        </p:nvSpPr>
        <p:spPr bwMode="auto">
          <a:xfrm>
            <a:off x="4743420" y="2204864"/>
            <a:ext cx="4221068" cy="2212400"/>
          </a:xfrm>
          <a:prstGeom prst="roundRect">
            <a:avLst/>
          </a:prstGeom>
          <a:noFill/>
          <a:ln w="127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accent1">
                  <a:lumMod val="50000"/>
                </a:schemeClr>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kumimoji="1" lang="ja-JP" altLang="en-US" dirty="0" smtClean="0"/>
              <a:t>提案手法：概要</a:t>
            </a:r>
            <a:endParaRPr kumimoji="1" lang="ja-JP" altLang="en-US" dirty="0"/>
          </a:p>
        </p:txBody>
      </p:sp>
      <p:sp>
        <p:nvSpPr>
          <p:cNvPr id="7" name="スライド番号プレースホルダー 6"/>
          <p:cNvSpPr>
            <a:spLocks noGrp="1"/>
          </p:cNvSpPr>
          <p:nvPr>
            <p:ph type="sldNum" sz="quarter" idx="12"/>
          </p:nvPr>
        </p:nvSpPr>
        <p:spPr/>
        <p:txBody>
          <a:bodyPr/>
          <a:lstStyle/>
          <a:p>
            <a:fld id="{2EEE9882-1448-4139-B73E-28EF25374362}" type="slidenum">
              <a:rPr kumimoji="1" lang="ja-JP" altLang="en-US" smtClean="0"/>
              <a:t>6</a:t>
            </a:fld>
            <a:endParaRPr kumimoji="1" lang="ja-JP" altLang="en-US"/>
          </a:p>
        </p:txBody>
      </p:sp>
      <p:sp>
        <p:nvSpPr>
          <p:cNvPr id="6" name="メモ 5"/>
          <p:cNvSpPr/>
          <p:nvPr/>
        </p:nvSpPr>
        <p:spPr bwMode="auto">
          <a:xfrm flipV="1">
            <a:off x="1513773" y="4429640"/>
            <a:ext cx="892887" cy="1113435"/>
          </a:xfrm>
          <a:prstGeom prst="foldedCorner">
            <a:avLst>
              <a:gd name="adj" fmla="val 36088"/>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 name="テキスト ボックス 8"/>
          <p:cNvSpPr txBox="1"/>
          <p:nvPr/>
        </p:nvSpPr>
        <p:spPr>
          <a:xfrm>
            <a:off x="5309243" y="3429000"/>
            <a:ext cx="3151189" cy="400110"/>
          </a:xfrm>
          <a:prstGeom prst="rect">
            <a:avLst/>
          </a:prstGeom>
          <a:noFill/>
        </p:spPr>
        <p:txBody>
          <a:bodyPr wrap="square" rtlCol="0">
            <a:spAutoFit/>
          </a:bodyPr>
          <a:lstStyle/>
          <a:p>
            <a:pPr algn="ctr"/>
            <a:r>
              <a:rPr lang="ja-JP" altLang="en-US" sz="2000" dirty="0"/>
              <a:t>ルール</a:t>
            </a:r>
            <a:endParaRPr kumimoji="1" lang="ja-JP" altLang="en-US" sz="2000" dirty="0"/>
          </a:p>
        </p:txBody>
      </p:sp>
      <p:sp>
        <p:nvSpPr>
          <p:cNvPr id="10" name="テキスト ボックス 9"/>
          <p:cNvSpPr txBox="1"/>
          <p:nvPr/>
        </p:nvSpPr>
        <p:spPr>
          <a:xfrm>
            <a:off x="1068211" y="5573138"/>
            <a:ext cx="1803827" cy="400110"/>
          </a:xfrm>
          <a:prstGeom prst="rect">
            <a:avLst/>
          </a:prstGeom>
          <a:noFill/>
        </p:spPr>
        <p:txBody>
          <a:bodyPr wrap="square" rtlCol="0">
            <a:spAutoFit/>
          </a:bodyPr>
          <a:lstStyle/>
          <a:p>
            <a:pPr algn="ctr"/>
            <a:r>
              <a:rPr lang="ja-JP" altLang="en-US" sz="2000" dirty="0" smtClean="0"/>
              <a:t>対象のメソッド</a:t>
            </a:r>
            <a:endParaRPr kumimoji="1" lang="ja-JP" altLang="en-US" sz="2000" dirty="0"/>
          </a:p>
        </p:txBody>
      </p:sp>
      <p:sp>
        <p:nvSpPr>
          <p:cNvPr id="11" name="Documents"/>
          <p:cNvSpPr>
            <a:spLocks noEditPoints="1" noChangeArrowheads="1"/>
          </p:cNvSpPr>
          <p:nvPr/>
        </p:nvSpPr>
        <p:spPr bwMode="auto">
          <a:xfrm flipH="1" flipV="1">
            <a:off x="3180976" y="2317691"/>
            <a:ext cx="827092" cy="1090905"/>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2" name="テキスト ボックス 11"/>
          <p:cNvSpPr txBox="1"/>
          <p:nvPr/>
        </p:nvSpPr>
        <p:spPr>
          <a:xfrm>
            <a:off x="2761970" y="3592391"/>
            <a:ext cx="1769746" cy="400110"/>
          </a:xfrm>
          <a:prstGeom prst="rect">
            <a:avLst/>
          </a:prstGeom>
          <a:noFill/>
        </p:spPr>
        <p:txBody>
          <a:bodyPr wrap="square" rtlCol="0">
            <a:spAutoFit/>
          </a:bodyPr>
          <a:lstStyle/>
          <a:p>
            <a:pPr algn="ctr"/>
            <a:r>
              <a:rPr kumimoji="1" lang="ja-JP" altLang="en-US" sz="2000" dirty="0" smtClean="0"/>
              <a:t>バイトコード</a:t>
            </a:r>
            <a:endParaRPr kumimoji="1" lang="ja-JP" altLang="en-US" sz="2000" dirty="0"/>
          </a:p>
        </p:txBody>
      </p:sp>
      <p:sp>
        <p:nvSpPr>
          <p:cNvPr id="14" name="角丸四角形 13"/>
          <p:cNvSpPr/>
          <p:nvPr/>
        </p:nvSpPr>
        <p:spPr bwMode="auto">
          <a:xfrm>
            <a:off x="2308062" y="1772816"/>
            <a:ext cx="6470275" cy="2289324"/>
          </a:xfrm>
          <a:prstGeom prst="roundRect">
            <a:avLst/>
          </a:prstGeom>
          <a:noFill/>
          <a:ln w="12700" cap="flat" cmpd="sng" algn="ctr">
            <a:solidFill>
              <a:schemeClr val="accent6"/>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 name="角丸四角形 14"/>
          <p:cNvSpPr/>
          <p:nvPr/>
        </p:nvSpPr>
        <p:spPr bwMode="auto">
          <a:xfrm>
            <a:off x="115038" y="4338443"/>
            <a:ext cx="8833353" cy="1970201"/>
          </a:xfrm>
          <a:prstGeom prst="roundRect">
            <a:avLst/>
          </a:prstGeom>
          <a:noFill/>
          <a:ln w="127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accent1">
                  <a:lumMod val="50000"/>
                </a:schemeClr>
              </a:solidFill>
              <a:effectLst/>
              <a:latin typeface="Times New Roman" pitchFamily="18" charset="0"/>
              <a:ea typeface="ＭＳ Ｐゴシック" pitchFamily="50" charset="-128"/>
            </a:endParaRPr>
          </a:p>
        </p:txBody>
      </p:sp>
      <p:sp>
        <p:nvSpPr>
          <p:cNvPr id="18" name="テキスト ボックス 17"/>
          <p:cNvSpPr txBox="1"/>
          <p:nvPr/>
        </p:nvSpPr>
        <p:spPr>
          <a:xfrm>
            <a:off x="6227443" y="5763417"/>
            <a:ext cx="2737045" cy="400110"/>
          </a:xfrm>
          <a:prstGeom prst="rect">
            <a:avLst/>
          </a:prstGeom>
          <a:noFill/>
        </p:spPr>
        <p:txBody>
          <a:bodyPr wrap="square" rtlCol="0">
            <a:spAutoFit/>
          </a:bodyPr>
          <a:lstStyle/>
          <a:p>
            <a:pPr algn="ctr"/>
            <a:r>
              <a:rPr kumimoji="1" lang="ja-JP" altLang="en-US" sz="2000" dirty="0" smtClean="0"/>
              <a:t>動詞の候補リスト</a:t>
            </a:r>
            <a:endParaRPr kumimoji="1" lang="ja-JP" altLang="en-US" sz="2000" dirty="0"/>
          </a:p>
        </p:txBody>
      </p:sp>
      <p:sp>
        <p:nvSpPr>
          <p:cNvPr id="24" name="テキスト ボックス 23"/>
          <p:cNvSpPr txBox="1"/>
          <p:nvPr/>
        </p:nvSpPr>
        <p:spPr>
          <a:xfrm>
            <a:off x="2915816" y="5991671"/>
            <a:ext cx="3269976" cy="461665"/>
          </a:xfrm>
          <a:prstGeom prst="rect">
            <a:avLst/>
          </a:prstGeom>
          <a:solidFill>
            <a:schemeClr val="bg1"/>
          </a:solidFill>
          <a:ln>
            <a:solidFill>
              <a:schemeClr val="tx1"/>
            </a:solidFill>
          </a:ln>
        </p:spPr>
        <p:txBody>
          <a:bodyPr wrap="square" rtlCol="0">
            <a:spAutoFit/>
          </a:bodyPr>
          <a:lstStyle/>
          <a:p>
            <a:pPr algn="ctr"/>
            <a:r>
              <a:rPr lang="ja-JP" altLang="en-US" sz="2400" b="1" dirty="0" smtClean="0">
                <a:solidFill>
                  <a:schemeClr val="accent1">
                    <a:lumMod val="50000"/>
                  </a:schemeClr>
                </a:solidFill>
              </a:rPr>
              <a:t>②動詞推薦部</a:t>
            </a:r>
            <a:r>
              <a:rPr lang="en-US" altLang="ja-JP" sz="2400" b="1" dirty="0" smtClean="0">
                <a:solidFill>
                  <a:schemeClr val="accent1">
                    <a:lumMod val="50000"/>
                  </a:schemeClr>
                </a:solidFill>
              </a:rPr>
              <a:t> </a:t>
            </a:r>
            <a:endParaRPr kumimoji="1" lang="ja-JP" altLang="en-US" sz="2400" b="1" dirty="0">
              <a:solidFill>
                <a:schemeClr val="accent1">
                  <a:lumMod val="50000"/>
                </a:schemeClr>
              </a:solidFill>
            </a:endParaRPr>
          </a:p>
        </p:txBody>
      </p:sp>
      <p:grpSp>
        <p:nvGrpSpPr>
          <p:cNvPr id="25" name="グループ化 24"/>
          <p:cNvGrpSpPr/>
          <p:nvPr/>
        </p:nvGrpSpPr>
        <p:grpSpPr>
          <a:xfrm>
            <a:off x="5631809" y="2553417"/>
            <a:ext cx="2392390" cy="654742"/>
            <a:chOff x="6716114" y="3861048"/>
            <a:chExt cx="1384278" cy="629875"/>
          </a:xfrm>
        </p:grpSpPr>
        <p:sp>
          <p:nvSpPr>
            <p:cNvPr id="26" name="正方形/長方形 25"/>
            <p:cNvSpPr/>
            <p:nvPr/>
          </p:nvSpPr>
          <p:spPr>
            <a:xfrm>
              <a:off x="6860130" y="3861048"/>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X </a:t>
              </a:r>
              <a:r>
                <a:rPr lang="ja-JP" altLang="en-US" dirty="0" smtClean="0">
                  <a:solidFill>
                    <a:schemeClr val="tx1"/>
                  </a:solidFill>
                </a:rPr>
                <a:t>→ </a:t>
              </a:r>
              <a:r>
                <a:rPr lang="en-US" altLang="ja-JP" dirty="0" smtClean="0">
                  <a:solidFill>
                    <a:schemeClr val="tx1"/>
                  </a:solidFill>
                </a:rPr>
                <a:t>Y</a:t>
              </a:r>
              <a:endParaRPr kumimoji="1" lang="ja-JP" altLang="en-US" dirty="0">
                <a:solidFill>
                  <a:schemeClr val="tx1"/>
                </a:solidFill>
              </a:endParaRPr>
            </a:p>
          </p:txBody>
        </p:sp>
        <p:sp>
          <p:nvSpPr>
            <p:cNvPr id="27" name="正方形/長方形 26"/>
            <p:cNvSpPr/>
            <p:nvPr/>
          </p:nvSpPr>
          <p:spPr>
            <a:xfrm>
              <a:off x="6788122" y="3933056"/>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X </a:t>
              </a:r>
              <a:r>
                <a:rPr lang="ja-JP" altLang="en-US" dirty="0" smtClean="0">
                  <a:solidFill>
                    <a:schemeClr val="tx1"/>
                  </a:solidFill>
                </a:rPr>
                <a:t>→ </a:t>
              </a:r>
              <a:r>
                <a:rPr lang="en-US" altLang="ja-JP" dirty="0" smtClean="0">
                  <a:solidFill>
                    <a:schemeClr val="tx1"/>
                  </a:solidFill>
                </a:rPr>
                <a:t>Y</a:t>
              </a:r>
              <a:endParaRPr kumimoji="1" lang="ja-JP" altLang="en-US" dirty="0">
                <a:solidFill>
                  <a:schemeClr val="tx1"/>
                </a:solidFill>
              </a:endParaRPr>
            </a:p>
          </p:txBody>
        </p:sp>
        <p:sp>
          <p:nvSpPr>
            <p:cNvPr id="28" name="正方形/長方形 27"/>
            <p:cNvSpPr/>
            <p:nvPr/>
          </p:nvSpPr>
          <p:spPr>
            <a:xfrm>
              <a:off x="6716114" y="4005064"/>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要素</a:t>
              </a:r>
              <a:r>
                <a:rPr kumimoji="1" lang="en-US" altLang="ja-JP" dirty="0" smtClean="0">
                  <a:solidFill>
                    <a:schemeClr val="tx1"/>
                  </a:solidFill>
                </a:rPr>
                <a:t> </a:t>
              </a:r>
              <a:r>
                <a:rPr lang="ja-JP" altLang="en-US" dirty="0" smtClean="0">
                  <a:solidFill>
                    <a:schemeClr val="tx1"/>
                  </a:solidFill>
                </a:rPr>
                <a:t>→ 動詞</a:t>
              </a:r>
              <a:endParaRPr kumimoji="1" lang="ja-JP" altLang="en-US" dirty="0">
                <a:solidFill>
                  <a:schemeClr val="tx1"/>
                </a:solidFill>
              </a:endParaRPr>
            </a:p>
          </p:txBody>
        </p:sp>
      </p:grpSp>
      <p:sp>
        <p:nvSpPr>
          <p:cNvPr id="5" name="正方形/長方形 4"/>
          <p:cNvSpPr/>
          <p:nvPr/>
        </p:nvSpPr>
        <p:spPr>
          <a:xfrm>
            <a:off x="1691680" y="4865807"/>
            <a:ext cx="616383" cy="291385"/>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2823455" y="1624393"/>
            <a:ext cx="2808353" cy="461665"/>
          </a:xfrm>
          <a:prstGeom prst="rect">
            <a:avLst/>
          </a:prstGeom>
          <a:solidFill>
            <a:schemeClr val="bg1"/>
          </a:solidFill>
          <a:ln>
            <a:solidFill>
              <a:schemeClr val="tx1"/>
            </a:solidFill>
          </a:ln>
        </p:spPr>
        <p:txBody>
          <a:bodyPr wrap="square" rtlCol="0">
            <a:spAutoFit/>
          </a:bodyPr>
          <a:lstStyle/>
          <a:p>
            <a:r>
              <a:rPr lang="ja-JP" altLang="en-US" sz="2400" b="1" dirty="0" smtClean="0">
                <a:solidFill>
                  <a:schemeClr val="accent6"/>
                </a:solidFill>
              </a:rPr>
              <a:t>①ルール抽出部</a:t>
            </a:r>
            <a:r>
              <a:rPr lang="ja-JP" altLang="en-US" sz="2400" b="1" dirty="0" smtClean="0">
                <a:solidFill>
                  <a:schemeClr val="accent2"/>
                </a:solidFill>
              </a:rPr>
              <a:t> </a:t>
            </a:r>
            <a:r>
              <a:rPr lang="ja-JP" altLang="en-US" sz="2400" b="1" dirty="0" smtClean="0">
                <a:solidFill>
                  <a:schemeClr val="accent6"/>
                </a:solidFill>
              </a:rPr>
              <a:t>　</a:t>
            </a:r>
            <a:endParaRPr kumimoji="1" lang="ja-JP" altLang="en-US" sz="2400" b="1" dirty="0">
              <a:solidFill>
                <a:schemeClr val="accent6"/>
              </a:solidFill>
            </a:endParaRPr>
          </a:p>
        </p:txBody>
      </p:sp>
      <p:sp>
        <p:nvSpPr>
          <p:cNvPr id="39" name="左矢印 38"/>
          <p:cNvSpPr/>
          <p:nvPr/>
        </p:nvSpPr>
        <p:spPr bwMode="auto">
          <a:xfrm rot="10800000">
            <a:off x="4440110" y="2720136"/>
            <a:ext cx="858634" cy="333541"/>
          </a:xfrm>
          <a:prstGeom prst="leftArrow">
            <a:avLst/>
          </a:prstGeom>
          <a:solidFill>
            <a:schemeClr val="accent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0" name="正方形/長方形 39"/>
          <p:cNvSpPr/>
          <p:nvPr/>
        </p:nvSpPr>
        <p:spPr>
          <a:xfrm>
            <a:off x="4860032" y="4149080"/>
            <a:ext cx="4283968" cy="5363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bwMode="auto">
          <a:xfrm rot="16200000">
            <a:off x="5689992" y="4265467"/>
            <a:ext cx="879405" cy="195497"/>
          </a:xfrm>
          <a:prstGeom prst="rect">
            <a:avLst/>
          </a:prstGeom>
          <a:solidFill>
            <a:schemeClr val="accent1">
              <a:lumMod val="75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1129912531"/>
              </p:ext>
            </p:extLst>
          </p:nvPr>
        </p:nvGraphicFramePr>
        <p:xfrm>
          <a:off x="7011142" y="4467565"/>
          <a:ext cx="1377282" cy="1193683"/>
        </p:xfrm>
        <a:graphic>
          <a:graphicData uri="http://schemas.openxmlformats.org/drawingml/2006/table">
            <a:tbl>
              <a:tblPr bandRow="1">
                <a:tableStyleId>{BC89EF96-8CEA-46FF-86C4-4CE0E7609802}</a:tableStyleId>
              </a:tblPr>
              <a:tblGrid>
                <a:gridCol w="1377282"/>
              </a:tblGrid>
              <a:tr h="413275">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90204">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90204">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23" name="右矢印 22"/>
          <p:cNvSpPr/>
          <p:nvPr/>
        </p:nvSpPr>
        <p:spPr bwMode="auto">
          <a:xfrm>
            <a:off x="2761969" y="4685449"/>
            <a:ext cx="3826255" cy="355199"/>
          </a:xfrm>
          <a:prstGeom prst="rightArrow">
            <a:avLst/>
          </a:prstGeom>
          <a:solidFill>
            <a:schemeClr val="accent1">
              <a:lumMod val="75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3" name="直線コネクタ 42"/>
          <p:cNvCxnSpPr>
            <a:stCxn id="41" idx="3"/>
            <a:endCxn id="15" idx="3"/>
          </p:cNvCxnSpPr>
          <p:nvPr/>
        </p:nvCxnSpPr>
        <p:spPr>
          <a:xfrm flipH="1">
            <a:off x="8948391" y="3311064"/>
            <a:ext cx="16097" cy="2012480"/>
          </a:xfrm>
          <a:prstGeom prst="line">
            <a:avLst/>
          </a:prstGeom>
        </p:spPr>
        <p:style>
          <a:lnRef idx="1">
            <a:schemeClr val="accent1"/>
          </a:lnRef>
          <a:fillRef idx="0">
            <a:schemeClr val="accent1"/>
          </a:fillRef>
          <a:effectRef idx="0">
            <a:schemeClr val="accent1"/>
          </a:effectRef>
          <a:fontRef idx="minor">
            <a:schemeClr val="tx1"/>
          </a:fontRef>
        </p:style>
      </p:cxnSp>
      <p:sp>
        <p:nvSpPr>
          <p:cNvPr id="29" name="正方形/長方形 28"/>
          <p:cNvSpPr/>
          <p:nvPr/>
        </p:nvSpPr>
        <p:spPr>
          <a:xfrm>
            <a:off x="59079" y="4149080"/>
            <a:ext cx="8905409" cy="2421429"/>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spTree>
    <p:extLst>
      <p:ext uri="{BB962C8B-B14F-4D97-AF65-F5344CB8AC3E}">
        <p14:creationId xmlns:p14="http://schemas.microsoft.com/office/powerpoint/2010/main" val="13909587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提案手法：抽出するルール</a:t>
            </a:r>
            <a:endParaRPr kumimoji="1" lang="ja-JP" altLang="en-US" dirty="0">
              <a:solidFill>
                <a:schemeClr val="tx1"/>
              </a:solidFill>
            </a:endParaRPr>
          </a:p>
        </p:txBody>
      </p:sp>
      <p:sp>
        <p:nvSpPr>
          <p:cNvPr id="3" name="コンテンツ プレースホルダー 2"/>
          <p:cNvSpPr>
            <a:spLocks noGrp="1"/>
          </p:cNvSpPr>
          <p:nvPr>
            <p:ph idx="1"/>
          </p:nvPr>
        </p:nvSpPr>
        <p:spPr>
          <a:xfrm>
            <a:off x="179512" y="1556792"/>
            <a:ext cx="8964488" cy="792088"/>
          </a:xfrm>
        </p:spPr>
        <p:txBody>
          <a:bodyPr>
            <a:normAutofit fontScale="85000" lnSpcReduction="20000"/>
          </a:bodyPr>
          <a:lstStyle/>
          <a:p>
            <a:r>
              <a:rPr lang="ja-JP" altLang="en-US" dirty="0" smtClean="0"/>
              <a:t>メソッド本体の内容を表す要素と，メソッド名の動詞の関係を表す相関ルール</a:t>
            </a:r>
            <a:endParaRPr lang="en-US" altLang="ja-JP" dirty="0" smtClean="0"/>
          </a:p>
        </p:txBody>
      </p:sp>
      <p:sp>
        <p:nvSpPr>
          <p:cNvPr id="7" name="スライド番号プレースホルダー 6"/>
          <p:cNvSpPr>
            <a:spLocks noGrp="1"/>
          </p:cNvSpPr>
          <p:nvPr>
            <p:ph type="sldNum" sz="quarter" idx="12"/>
          </p:nvPr>
        </p:nvSpPr>
        <p:spPr/>
        <p:txBody>
          <a:bodyPr/>
          <a:lstStyle/>
          <a:p>
            <a:fld id="{2EEE9882-1448-4139-B73E-28EF25374362}" type="slidenum">
              <a:rPr kumimoji="1" lang="ja-JP" altLang="en-US" smtClean="0"/>
              <a:t>7</a:t>
            </a:fld>
            <a:endParaRPr kumimoji="1" lang="ja-JP" altLang="en-US"/>
          </a:p>
        </p:txBody>
      </p:sp>
      <p:cxnSp>
        <p:nvCxnSpPr>
          <p:cNvPr id="15" name="直線矢印コネクタ 14"/>
          <p:cNvCxnSpPr/>
          <p:nvPr/>
        </p:nvCxnSpPr>
        <p:spPr>
          <a:xfrm flipV="1">
            <a:off x="4629712" y="2978626"/>
            <a:ext cx="324036" cy="2298"/>
          </a:xfrm>
          <a:prstGeom prst="straightConnector1">
            <a:avLst/>
          </a:prstGeom>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6" name="角丸四角形 15"/>
          <p:cNvSpPr/>
          <p:nvPr/>
        </p:nvSpPr>
        <p:spPr>
          <a:xfrm>
            <a:off x="473995" y="2660719"/>
            <a:ext cx="6989731" cy="63581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a:solidFill>
                <a:schemeClr val="tx1"/>
              </a:solidFill>
            </a:endParaRPr>
          </a:p>
        </p:txBody>
      </p:sp>
      <p:sp>
        <p:nvSpPr>
          <p:cNvPr id="22" name="テキスト ボックス 21"/>
          <p:cNvSpPr txBox="1"/>
          <p:nvPr/>
        </p:nvSpPr>
        <p:spPr>
          <a:xfrm>
            <a:off x="4973260" y="2716920"/>
            <a:ext cx="2490466" cy="461665"/>
          </a:xfrm>
          <a:prstGeom prst="rect">
            <a:avLst/>
          </a:prstGeom>
          <a:noFill/>
        </p:spPr>
        <p:txBody>
          <a:bodyPr wrap="square" rtlCol="0">
            <a:spAutoFit/>
          </a:bodyPr>
          <a:lstStyle/>
          <a:p>
            <a:r>
              <a:rPr lang="ja-JP" altLang="en-US" sz="2400" dirty="0" smtClean="0"/>
              <a:t>メソッド名の動詞</a:t>
            </a:r>
            <a:r>
              <a:rPr lang="en-US" altLang="ja-JP" sz="2400" dirty="0" smtClean="0"/>
              <a:t>      </a:t>
            </a:r>
            <a:endParaRPr kumimoji="1" lang="ja-JP" altLang="en-US" sz="2400" dirty="0"/>
          </a:p>
        </p:txBody>
      </p:sp>
      <p:sp>
        <p:nvSpPr>
          <p:cNvPr id="23" name="テキスト ボックス 22"/>
          <p:cNvSpPr txBox="1"/>
          <p:nvPr/>
        </p:nvSpPr>
        <p:spPr>
          <a:xfrm>
            <a:off x="395536" y="2682096"/>
            <a:ext cx="4254923" cy="461665"/>
          </a:xfrm>
          <a:prstGeom prst="rect">
            <a:avLst/>
          </a:prstGeom>
          <a:noFill/>
        </p:spPr>
        <p:txBody>
          <a:bodyPr wrap="square" rtlCol="0">
            <a:spAutoFit/>
          </a:bodyPr>
          <a:lstStyle/>
          <a:p>
            <a:pPr algn="ctr"/>
            <a:r>
              <a:rPr lang="en-US" altLang="ja-JP" sz="2400" dirty="0" smtClean="0"/>
              <a:t>{</a:t>
            </a:r>
            <a:r>
              <a:rPr lang="ja-JP" altLang="en-US" sz="2400" dirty="0" smtClean="0"/>
              <a:t>メソッド内に出現する単語・型</a:t>
            </a:r>
            <a:r>
              <a:rPr lang="en-US" altLang="ja-JP" sz="2400" dirty="0" smtClean="0"/>
              <a:t>}</a:t>
            </a:r>
            <a:endParaRPr kumimoji="1" lang="ja-JP" altLang="en-US" sz="2400" dirty="0"/>
          </a:p>
        </p:txBody>
      </p:sp>
      <p:grpSp>
        <p:nvGrpSpPr>
          <p:cNvPr id="69" name="グループ化 68"/>
          <p:cNvGrpSpPr/>
          <p:nvPr/>
        </p:nvGrpSpPr>
        <p:grpSpPr>
          <a:xfrm>
            <a:off x="1215808" y="4326659"/>
            <a:ext cx="6308519" cy="541634"/>
            <a:chOff x="1345435" y="5382406"/>
            <a:chExt cx="6034876" cy="752676"/>
          </a:xfrm>
          <a:solidFill>
            <a:schemeClr val="bg1"/>
          </a:solidFill>
        </p:grpSpPr>
        <p:sp>
          <p:nvSpPr>
            <p:cNvPr id="70" name="正方形/長方形 69"/>
            <p:cNvSpPr/>
            <p:nvPr/>
          </p:nvSpPr>
          <p:spPr>
            <a:xfrm>
              <a:off x="1345435" y="5403530"/>
              <a:ext cx="6034876" cy="62687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cxnSp>
          <p:nvCxnSpPr>
            <p:cNvPr id="71" name="直線矢印コネクタ 70"/>
            <p:cNvCxnSpPr/>
            <p:nvPr/>
          </p:nvCxnSpPr>
          <p:spPr>
            <a:xfrm>
              <a:off x="6181930" y="5716969"/>
              <a:ext cx="432524" cy="0"/>
            </a:xfrm>
            <a:prstGeom prst="straightConnector1">
              <a:avLst/>
            </a:prstGeom>
            <a:grp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72" name="テキスト ボックス 71"/>
            <p:cNvSpPr txBox="1"/>
            <p:nvPr/>
          </p:nvSpPr>
          <p:spPr>
            <a:xfrm>
              <a:off x="1989495" y="5382406"/>
              <a:ext cx="3626747" cy="556008"/>
            </a:xfrm>
            <a:prstGeom prst="rect">
              <a:avLst/>
            </a:prstGeom>
            <a:noFill/>
          </p:spPr>
          <p:txBody>
            <a:bodyPr wrap="square" rtlCol="0">
              <a:spAutoFit/>
            </a:bodyPr>
            <a:lstStyle/>
            <a:p>
              <a:pPr algn="ctr"/>
              <a:r>
                <a:rPr lang="en-US" altLang="ja-JP" sz="2000" dirty="0" smtClean="0"/>
                <a:t>{</a:t>
              </a:r>
              <a:r>
                <a:rPr lang="ja-JP" altLang="en-US" sz="2000" dirty="0" smtClean="0"/>
                <a:t>呼び出しメソッド名の動詞</a:t>
              </a:r>
              <a:r>
                <a:rPr lang="en-US" altLang="ja-JP" sz="2000" dirty="0" smtClean="0"/>
                <a:t>: add}</a:t>
              </a:r>
              <a:endParaRPr kumimoji="1" lang="ja-JP" altLang="en-US" sz="2000" dirty="0">
                <a:solidFill>
                  <a:srgbClr val="FFC000"/>
                </a:solidFill>
              </a:endParaRPr>
            </a:p>
          </p:txBody>
        </p:sp>
        <p:sp>
          <p:nvSpPr>
            <p:cNvPr id="73" name="テキスト ボックス 72"/>
            <p:cNvSpPr txBox="1"/>
            <p:nvPr/>
          </p:nvSpPr>
          <p:spPr>
            <a:xfrm>
              <a:off x="6614454" y="5465957"/>
              <a:ext cx="472889" cy="669125"/>
            </a:xfrm>
            <a:prstGeom prst="rect">
              <a:avLst/>
            </a:prstGeom>
            <a:noFill/>
          </p:spPr>
          <p:txBody>
            <a:bodyPr wrap="none" rtlCol="0">
              <a:spAutoFit/>
            </a:bodyPr>
            <a:lstStyle/>
            <a:p>
              <a:r>
                <a:rPr lang="en-US" altLang="ja-JP" sz="2000" dirty="0" smtClean="0"/>
                <a:t>add</a:t>
              </a:r>
              <a:endParaRPr lang="ja-JP" altLang="en-US" sz="2000" dirty="0"/>
            </a:p>
          </p:txBody>
        </p:sp>
      </p:grpSp>
      <p:grpSp>
        <p:nvGrpSpPr>
          <p:cNvPr id="64" name="グループ化 63"/>
          <p:cNvGrpSpPr/>
          <p:nvPr/>
        </p:nvGrpSpPr>
        <p:grpSpPr>
          <a:xfrm>
            <a:off x="1215809" y="3780527"/>
            <a:ext cx="6308518" cy="452851"/>
            <a:chOff x="1345436" y="4792866"/>
            <a:chExt cx="6034876" cy="640601"/>
          </a:xfrm>
          <a:solidFill>
            <a:schemeClr val="bg1"/>
          </a:solidFill>
        </p:grpSpPr>
        <p:sp>
          <p:nvSpPr>
            <p:cNvPr id="65" name="正方形/長方形 64"/>
            <p:cNvSpPr/>
            <p:nvPr/>
          </p:nvSpPr>
          <p:spPr>
            <a:xfrm>
              <a:off x="1345436" y="4806590"/>
              <a:ext cx="6034876" cy="62687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cxnSp>
          <p:nvCxnSpPr>
            <p:cNvPr id="66" name="直線矢印コネクタ 65"/>
            <p:cNvCxnSpPr/>
            <p:nvPr/>
          </p:nvCxnSpPr>
          <p:spPr>
            <a:xfrm>
              <a:off x="6166969" y="5092824"/>
              <a:ext cx="374330" cy="0"/>
            </a:xfrm>
            <a:prstGeom prst="straightConnector1">
              <a:avLst/>
            </a:prstGeom>
            <a:grp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67" name="テキスト ボックス 66"/>
            <p:cNvSpPr txBox="1"/>
            <p:nvPr/>
          </p:nvSpPr>
          <p:spPr>
            <a:xfrm>
              <a:off x="1377724" y="4792867"/>
              <a:ext cx="4095223" cy="565994"/>
            </a:xfrm>
            <a:prstGeom prst="rect">
              <a:avLst/>
            </a:prstGeom>
            <a:noFill/>
          </p:spPr>
          <p:txBody>
            <a:bodyPr wrap="square" rtlCol="0">
              <a:spAutoFit/>
            </a:bodyPr>
            <a:lstStyle/>
            <a:p>
              <a:pPr algn="ctr"/>
              <a:r>
                <a:rPr lang="en-US" altLang="ja-JP" sz="2000" dirty="0" smtClean="0"/>
                <a:t>{</a:t>
              </a:r>
              <a:r>
                <a:rPr lang="ja-JP" altLang="en-US" sz="2000" dirty="0" smtClean="0"/>
                <a:t>返り値の型</a:t>
              </a:r>
              <a:r>
                <a:rPr lang="en-US" altLang="ja-JP" sz="2000" dirty="0" smtClean="0"/>
                <a:t> : String[]}</a:t>
              </a:r>
              <a:r>
                <a:rPr lang="en-US" altLang="ja-JP" sz="2000" dirty="0" smtClean="0">
                  <a:solidFill>
                    <a:srgbClr val="FFC000"/>
                  </a:solidFill>
                </a:rPr>
                <a:t>                 </a:t>
              </a:r>
              <a:endParaRPr kumimoji="1" lang="ja-JP" altLang="en-US" sz="2000" dirty="0">
                <a:solidFill>
                  <a:srgbClr val="FFC000"/>
                </a:solidFill>
              </a:endParaRPr>
            </a:p>
          </p:txBody>
        </p:sp>
        <p:sp>
          <p:nvSpPr>
            <p:cNvPr id="68" name="テキスト ボックス 67"/>
            <p:cNvSpPr txBox="1"/>
            <p:nvPr/>
          </p:nvSpPr>
          <p:spPr>
            <a:xfrm>
              <a:off x="6572840" y="4792866"/>
              <a:ext cx="489642" cy="506060"/>
            </a:xfrm>
            <a:prstGeom prst="rect">
              <a:avLst/>
            </a:prstGeom>
            <a:noFill/>
          </p:spPr>
          <p:txBody>
            <a:bodyPr wrap="none" rtlCol="0">
              <a:spAutoFit/>
            </a:bodyPr>
            <a:lstStyle/>
            <a:p>
              <a:r>
                <a:rPr lang="en-US" altLang="ja-JP" sz="2000" dirty="0" smtClean="0"/>
                <a:t>split</a:t>
              </a:r>
              <a:endParaRPr lang="ja-JP" altLang="en-US" sz="2000" dirty="0"/>
            </a:p>
          </p:txBody>
        </p:sp>
      </p:grpSp>
      <p:grpSp>
        <p:nvGrpSpPr>
          <p:cNvPr id="27" name="グループ化 26"/>
          <p:cNvGrpSpPr/>
          <p:nvPr/>
        </p:nvGrpSpPr>
        <p:grpSpPr>
          <a:xfrm>
            <a:off x="1043608" y="4868291"/>
            <a:ext cx="6480720" cy="430825"/>
            <a:chOff x="1220460" y="4792866"/>
            <a:chExt cx="6768591" cy="640602"/>
          </a:xfrm>
          <a:solidFill>
            <a:schemeClr val="bg1"/>
          </a:solidFill>
        </p:grpSpPr>
        <p:sp>
          <p:nvSpPr>
            <p:cNvPr id="28" name="正方形/長方形 27"/>
            <p:cNvSpPr/>
            <p:nvPr/>
          </p:nvSpPr>
          <p:spPr>
            <a:xfrm>
              <a:off x="1345434" y="4792866"/>
              <a:ext cx="6643616" cy="640602"/>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cxnSp>
          <p:nvCxnSpPr>
            <p:cNvPr id="29" name="直線矢印コネクタ 28"/>
            <p:cNvCxnSpPr/>
            <p:nvPr/>
          </p:nvCxnSpPr>
          <p:spPr>
            <a:xfrm>
              <a:off x="6653004" y="5136002"/>
              <a:ext cx="391167" cy="7"/>
            </a:xfrm>
            <a:prstGeom prst="straightConnector1">
              <a:avLst/>
            </a:prstGeom>
            <a:grpFill/>
            <a:ln w="190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1220460" y="4804958"/>
              <a:ext cx="5635243" cy="594931"/>
            </a:xfrm>
            <a:prstGeom prst="rect">
              <a:avLst/>
            </a:prstGeom>
            <a:noFill/>
          </p:spPr>
          <p:txBody>
            <a:bodyPr wrap="square" rtlCol="0">
              <a:spAutoFit/>
            </a:bodyPr>
            <a:lstStyle/>
            <a:p>
              <a:pPr algn="ctr"/>
              <a:r>
                <a:rPr lang="en-US" altLang="ja-JP" sz="2000" dirty="0" smtClean="0"/>
                <a:t>{</a:t>
              </a:r>
              <a:r>
                <a:rPr lang="ja-JP" altLang="en-US" sz="2000" dirty="0" smtClean="0"/>
                <a:t>語</a:t>
              </a:r>
              <a:r>
                <a:rPr lang="en-US" altLang="ja-JP" sz="2000" dirty="0" smtClean="0"/>
                <a:t>: list, </a:t>
              </a:r>
              <a:r>
                <a:rPr lang="ja-JP" altLang="en-US" sz="2000" dirty="0" smtClean="0"/>
                <a:t>呼び出しメソッド名の動詞：</a:t>
              </a:r>
              <a:r>
                <a:rPr lang="en-US" altLang="ja-JP" sz="2000" dirty="0" smtClean="0"/>
                <a:t>next}</a:t>
              </a:r>
              <a:r>
                <a:rPr lang="en-US" altLang="ja-JP" sz="2000" dirty="0" smtClean="0">
                  <a:solidFill>
                    <a:srgbClr val="FFC000"/>
                  </a:solidFill>
                </a:rPr>
                <a:t>                 </a:t>
              </a:r>
              <a:endParaRPr kumimoji="1" lang="ja-JP" altLang="en-US" sz="2000" dirty="0">
                <a:solidFill>
                  <a:srgbClr val="FFC000"/>
                </a:solidFill>
              </a:endParaRPr>
            </a:p>
          </p:txBody>
        </p:sp>
        <p:sp>
          <p:nvSpPr>
            <p:cNvPr id="31" name="テキスト ボックス 30"/>
            <p:cNvSpPr txBox="1"/>
            <p:nvPr/>
          </p:nvSpPr>
          <p:spPr>
            <a:xfrm>
              <a:off x="7065189" y="4838537"/>
              <a:ext cx="923862" cy="594930"/>
            </a:xfrm>
            <a:prstGeom prst="rect">
              <a:avLst/>
            </a:prstGeom>
            <a:noFill/>
          </p:spPr>
          <p:txBody>
            <a:bodyPr wrap="square" rtlCol="0">
              <a:spAutoFit/>
            </a:bodyPr>
            <a:lstStyle/>
            <a:p>
              <a:r>
                <a:rPr lang="en-US" altLang="ja-JP" sz="2000" dirty="0" smtClean="0"/>
                <a:t>find</a:t>
              </a:r>
              <a:endParaRPr lang="ja-JP" altLang="en-US" sz="2000" dirty="0"/>
            </a:p>
          </p:txBody>
        </p:sp>
      </p:grpSp>
      <p:sp>
        <p:nvSpPr>
          <p:cNvPr id="4" name="正方形/長方形 3"/>
          <p:cNvSpPr/>
          <p:nvPr/>
        </p:nvSpPr>
        <p:spPr>
          <a:xfrm>
            <a:off x="618011" y="2760172"/>
            <a:ext cx="3816424" cy="38079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5148064" y="2204864"/>
            <a:ext cx="2088232" cy="400110"/>
          </a:xfrm>
          <a:prstGeom prst="rect">
            <a:avLst/>
          </a:prstGeom>
          <a:noFill/>
        </p:spPr>
        <p:txBody>
          <a:bodyPr wrap="square" rtlCol="0">
            <a:spAutoFit/>
          </a:bodyPr>
          <a:lstStyle/>
          <a:p>
            <a:pPr algn="ctr"/>
            <a:r>
              <a:rPr kumimoji="1" lang="ja-JP" altLang="en-US" sz="2000" dirty="0" smtClean="0"/>
              <a:t>帰結部</a:t>
            </a:r>
            <a:endParaRPr kumimoji="1" lang="ja-JP" altLang="en-US" sz="2000" dirty="0"/>
          </a:p>
        </p:txBody>
      </p:sp>
      <p:sp>
        <p:nvSpPr>
          <p:cNvPr id="32" name="テキスト ボックス 31"/>
          <p:cNvSpPr txBox="1"/>
          <p:nvPr/>
        </p:nvSpPr>
        <p:spPr>
          <a:xfrm>
            <a:off x="1403648" y="2216490"/>
            <a:ext cx="2088232" cy="400110"/>
          </a:xfrm>
          <a:prstGeom prst="rect">
            <a:avLst/>
          </a:prstGeom>
          <a:noFill/>
        </p:spPr>
        <p:txBody>
          <a:bodyPr wrap="square" rtlCol="0">
            <a:spAutoFit/>
          </a:bodyPr>
          <a:lstStyle/>
          <a:p>
            <a:pPr algn="ctr"/>
            <a:r>
              <a:rPr kumimoji="1" lang="ja-JP" altLang="en-US" sz="2000" dirty="0" smtClean="0"/>
              <a:t>条件部</a:t>
            </a:r>
            <a:endParaRPr kumimoji="1" lang="ja-JP" altLang="en-US" sz="2000" dirty="0"/>
          </a:p>
        </p:txBody>
      </p:sp>
      <p:sp>
        <p:nvSpPr>
          <p:cNvPr id="9" name="テキスト ボックス 8"/>
          <p:cNvSpPr txBox="1"/>
          <p:nvPr/>
        </p:nvSpPr>
        <p:spPr>
          <a:xfrm>
            <a:off x="7380312" y="3356992"/>
            <a:ext cx="1475656" cy="369332"/>
          </a:xfrm>
          <a:prstGeom prst="rect">
            <a:avLst/>
          </a:prstGeom>
          <a:noFill/>
        </p:spPr>
        <p:txBody>
          <a:bodyPr wrap="square" rtlCol="0">
            <a:spAutoFit/>
          </a:bodyPr>
          <a:lstStyle/>
          <a:p>
            <a:pPr algn="ctr"/>
            <a:r>
              <a:rPr kumimoji="1" lang="ja-JP" altLang="en-US" dirty="0" smtClean="0"/>
              <a:t>確信度</a:t>
            </a:r>
            <a:endParaRPr kumimoji="1" lang="ja-JP" altLang="en-US" dirty="0"/>
          </a:p>
        </p:txBody>
      </p:sp>
      <p:sp>
        <p:nvSpPr>
          <p:cNvPr id="11" name="テキスト ボックス 10"/>
          <p:cNvSpPr txBox="1"/>
          <p:nvPr/>
        </p:nvSpPr>
        <p:spPr>
          <a:xfrm>
            <a:off x="107504" y="5673497"/>
            <a:ext cx="8966785" cy="461665"/>
          </a:xfrm>
          <a:prstGeom prst="rect">
            <a:avLst/>
          </a:prstGeom>
          <a:noFill/>
        </p:spPr>
        <p:txBody>
          <a:bodyPr wrap="square" rtlCol="0">
            <a:spAutoFit/>
          </a:bodyPr>
          <a:lstStyle/>
          <a:p>
            <a:pPr marL="0" lvl="2"/>
            <a:r>
              <a:rPr lang="ja-JP" altLang="en-US" sz="2400" dirty="0" smtClean="0"/>
              <a:t>確信度：　条件部</a:t>
            </a:r>
            <a:r>
              <a:rPr lang="ja-JP" altLang="en-US" sz="2400" dirty="0"/>
              <a:t>が出現するときに帰結部が出現する条件付き</a:t>
            </a:r>
            <a:r>
              <a:rPr lang="ja-JP" altLang="en-US" sz="2400" dirty="0" smtClean="0"/>
              <a:t>確率</a:t>
            </a:r>
            <a:endParaRPr lang="en-US" altLang="ja-JP" sz="2400" dirty="0"/>
          </a:p>
        </p:txBody>
      </p:sp>
      <p:sp>
        <p:nvSpPr>
          <p:cNvPr id="12" name="テキスト ボックス 11"/>
          <p:cNvSpPr txBox="1"/>
          <p:nvPr/>
        </p:nvSpPr>
        <p:spPr>
          <a:xfrm>
            <a:off x="7650088" y="3829229"/>
            <a:ext cx="936104" cy="369332"/>
          </a:xfrm>
          <a:prstGeom prst="rect">
            <a:avLst/>
          </a:prstGeom>
          <a:noFill/>
        </p:spPr>
        <p:txBody>
          <a:bodyPr wrap="square" rtlCol="0">
            <a:spAutoFit/>
          </a:bodyPr>
          <a:lstStyle/>
          <a:p>
            <a:pPr algn="ctr"/>
            <a:r>
              <a:rPr kumimoji="1" lang="en-US" altLang="ja-JP" dirty="0" smtClean="0"/>
              <a:t>0.4</a:t>
            </a:r>
            <a:endParaRPr kumimoji="1" lang="ja-JP" altLang="en-US" dirty="0"/>
          </a:p>
        </p:txBody>
      </p:sp>
      <p:sp>
        <p:nvSpPr>
          <p:cNvPr id="33" name="テキスト ボックス 32"/>
          <p:cNvSpPr txBox="1"/>
          <p:nvPr/>
        </p:nvSpPr>
        <p:spPr>
          <a:xfrm>
            <a:off x="7650088" y="4425728"/>
            <a:ext cx="936104" cy="369332"/>
          </a:xfrm>
          <a:prstGeom prst="rect">
            <a:avLst/>
          </a:prstGeom>
          <a:noFill/>
        </p:spPr>
        <p:txBody>
          <a:bodyPr wrap="square" rtlCol="0">
            <a:spAutoFit/>
          </a:bodyPr>
          <a:lstStyle/>
          <a:p>
            <a:pPr algn="ctr"/>
            <a:r>
              <a:rPr kumimoji="1" lang="en-US" altLang="ja-JP" dirty="0" smtClean="0"/>
              <a:t>0.6</a:t>
            </a:r>
            <a:endParaRPr kumimoji="1" lang="ja-JP" altLang="en-US" dirty="0"/>
          </a:p>
        </p:txBody>
      </p:sp>
      <p:sp>
        <p:nvSpPr>
          <p:cNvPr id="34" name="テキスト ボックス 33"/>
          <p:cNvSpPr txBox="1"/>
          <p:nvPr/>
        </p:nvSpPr>
        <p:spPr>
          <a:xfrm>
            <a:off x="7668344" y="4872908"/>
            <a:ext cx="936104" cy="369332"/>
          </a:xfrm>
          <a:prstGeom prst="rect">
            <a:avLst/>
          </a:prstGeom>
          <a:noFill/>
        </p:spPr>
        <p:txBody>
          <a:bodyPr wrap="square" rtlCol="0">
            <a:spAutoFit/>
          </a:bodyPr>
          <a:lstStyle/>
          <a:p>
            <a:pPr algn="ctr"/>
            <a:r>
              <a:rPr kumimoji="1" lang="en-US" altLang="ja-JP" dirty="0" smtClean="0"/>
              <a:t>0.8</a:t>
            </a:r>
            <a:endParaRPr kumimoji="1" lang="ja-JP" altLang="en-US" dirty="0"/>
          </a:p>
        </p:txBody>
      </p:sp>
    </p:spTree>
    <p:extLst>
      <p:ext uri="{BB962C8B-B14F-4D97-AF65-F5344CB8AC3E}">
        <p14:creationId xmlns:p14="http://schemas.microsoft.com/office/powerpoint/2010/main" val="3764201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79512" y="1571302"/>
            <a:ext cx="7101814" cy="5386090"/>
          </a:xfrm>
          <a:prstGeom prst="rect">
            <a:avLst/>
          </a:prstGeom>
          <a:noFill/>
        </p:spPr>
        <p:txBody>
          <a:bodyPr wrap="square" rtlCol="0">
            <a:spAutoFit/>
          </a:bodyPr>
          <a:lstStyle/>
          <a:p>
            <a:r>
              <a:rPr lang="en-US" altLang="ja-JP" sz="1600" b="1" kern="0" dirty="0" smtClean="0">
                <a:solidFill>
                  <a:srgbClr val="7F0055"/>
                </a:solidFill>
                <a:latin typeface="ＭＳ ゴシック"/>
                <a:ea typeface="ＭＳ 明朝"/>
                <a:cs typeface="ＭＳ ゴシック"/>
              </a:rPr>
              <a:t>public</a:t>
            </a:r>
            <a:r>
              <a:rPr lang="en-US" altLang="ja-JP" sz="1600" kern="0" dirty="0" smtClean="0">
                <a:solidFill>
                  <a:srgbClr val="000000"/>
                </a:solidFill>
                <a:latin typeface="ＭＳ ゴシック"/>
                <a:ea typeface="ＭＳ 明朝"/>
                <a:cs typeface="ＭＳ ゴシック"/>
              </a:rPr>
              <a:t> </a:t>
            </a:r>
            <a:r>
              <a:rPr lang="en-US" altLang="ja-JP" sz="1600" b="1" kern="0" dirty="0">
                <a:solidFill>
                  <a:srgbClr val="7F0055"/>
                </a:solidFill>
                <a:latin typeface="ＭＳ ゴシック"/>
                <a:ea typeface="ＭＳ 明朝"/>
                <a:cs typeface="ＭＳ ゴシック"/>
              </a:rPr>
              <a:t>class</a:t>
            </a:r>
            <a:r>
              <a:rPr lang="en-US" altLang="ja-JP" sz="1600" kern="0" dirty="0">
                <a:solidFill>
                  <a:srgbClr val="000000"/>
                </a:solidFill>
                <a:latin typeface="ＭＳ ゴシック"/>
                <a:ea typeface="ＭＳ 明朝"/>
                <a:cs typeface="ＭＳ ゴシック"/>
              </a:rPr>
              <a:t> </a:t>
            </a:r>
            <a:r>
              <a:rPr lang="en-US" altLang="ja-JP" sz="1600" kern="0" dirty="0" err="1">
                <a:solidFill>
                  <a:srgbClr val="000000"/>
                </a:solidFill>
                <a:latin typeface="ＭＳ ゴシック"/>
                <a:ea typeface="ＭＳ 明朝"/>
                <a:cs typeface="ＭＳ ゴシック"/>
              </a:rPr>
              <a:t>NameList</a:t>
            </a:r>
            <a:r>
              <a:rPr lang="en-US" altLang="ja-JP" sz="1600" kern="0" dirty="0">
                <a:solidFill>
                  <a:srgbClr val="000000"/>
                </a:solidFill>
                <a:latin typeface="ＭＳ ゴシック"/>
                <a:ea typeface="ＭＳ 明朝"/>
                <a:cs typeface="ＭＳ ゴシック"/>
              </a:rPr>
              <a:t> </a:t>
            </a:r>
            <a:r>
              <a:rPr lang="en-US" altLang="ja-JP" sz="1600" b="1" kern="0" dirty="0">
                <a:solidFill>
                  <a:srgbClr val="7F0055"/>
                </a:solidFill>
                <a:latin typeface="ＭＳ ゴシック"/>
                <a:ea typeface="ＭＳ 明朝"/>
                <a:cs typeface="ＭＳ ゴシック"/>
              </a:rPr>
              <a:t>implements</a:t>
            </a:r>
            <a:r>
              <a:rPr lang="en-US" altLang="ja-JP" sz="1600" kern="0" dirty="0">
                <a:solidFill>
                  <a:srgbClr val="000000"/>
                </a:solidFill>
                <a:latin typeface="ＭＳ ゴシック"/>
                <a:ea typeface="ＭＳ 明朝"/>
                <a:cs typeface="ＭＳ ゴシック"/>
              </a:rPr>
              <a:t> Serializable{</a:t>
            </a:r>
            <a:endParaRPr lang="ja-JP" altLang="ja-JP" sz="2000" kern="100" dirty="0">
              <a:latin typeface="Century"/>
              <a:ea typeface="ＭＳ 明朝"/>
              <a:cs typeface="Times New Roman"/>
            </a:endParaRPr>
          </a:p>
          <a:p>
            <a:r>
              <a:rPr lang="en-US" altLang="ja-JP" sz="1600" kern="0" dirty="0">
                <a:latin typeface="ＭＳ ゴシック"/>
                <a:ea typeface="ＭＳ 明朝"/>
                <a:cs typeface="ＭＳ ゴシック"/>
              </a:rPr>
              <a:t> </a:t>
            </a:r>
            <a:endParaRPr lang="ja-JP" altLang="ja-JP" sz="2000" kern="100" dirty="0">
              <a:latin typeface="Century"/>
              <a:ea typeface="ＭＳ 明朝"/>
              <a:cs typeface="Times New Roman"/>
            </a:endParaRPr>
          </a:p>
          <a:p>
            <a:pPr indent="228600"/>
            <a:r>
              <a:rPr lang="en-US" altLang="ja-JP" sz="1600" kern="0" dirty="0" err="1">
                <a:solidFill>
                  <a:srgbClr val="000000"/>
                </a:solidFill>
                <a:latin typeface="ＭＳ ゴシック"/>
                <a:ea typeface="ＭＳ 明朝"/>
                <a:cs typeface="ＭＳ ゴシック"/>
              </a:rPr>
              <a:t>LinkedList</a:t>
            </a:r>
            <a:r>
              <a:rPr lang="en-US" altLang="ja-JP" sz="1600" kern="0" dirty="0">
                <a:solidFill>
                  <a:srgbClr val="000000"/>
                </a:solidFill>
                <a:latin typeface="ＭＳ ゴシック"/>
                <a:ea typeface="ＭＳ 明朝"/>
                <a:cs typeface="ＭＳ ゴシック"/>
              </a:rPr>
              <a:t>&lt;String&gt; </a:t>
            </a:r>
            <a:r>
              <a:rPr lang="en-US" altLang="ja-JP" sz="1600" kern="0" dirty="0" err="1">
                <a:solidFill>
                  <a:srgbClr val="0000C0"/>
                </a:solidFill>
                <a:latin typeface="ＭＳ ゴシック"/>
                <a:ea typeface="ＭＳ 明朝"/>
                <a:cs typeface="ＭＳ ゴシック"/>
              </a:rPr>
              <a:t>nameList</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pPr indent="229235"/>
            <a:r>
              <a:rPr lang="en-US" altLang="ja-JP" sz="1600" b="1" kern="0" dirty="0" err="1">
                <a:solidFill>
                  <a:srgbClr val="7F0055"/>
                </a:solidFill>
                <a:latin typeface="ＭＳ ゴシック"/>
                <a:ea typeface="ＭＳ 明朝"/>
                <a:cs typeface="ＭＳ ゴシック"/>
              </a:rPr>
              <a:t>int</a:t>
            </a:r>
            <a:r>
              <a:rPr lang="en-US" altLang="ja-JP" sz="1600" kern="0" dirty="0">
                <a:solidFill>
                  <a:srgbClr val="000000"/>
                </a:solidFill>
                <a:latin typeface="ＭＳ ゴシック"/>
                <a:ea typeface="ＭＳ 明朝"/>
                <a:cs typeface="ＭＳ ゴシック"/>
              </a:rPr>
              <a:t> </a:t>
            </a:r>
            <a:r>
              <a:rPr lang="en-US" altLang="ja-JP" sz="1600" kern="0" dirty="0">
                <a:solidFill>
                  <a:srgbClr val="0000C0"/>
                </a:solidFill>
                <a:latin typeface="ＭＳ ゴシック"/>
                <a:ea typeface="ＭＳ 明朝"/>
                <a:cs typeface="ＭＳ ゴシック"/>
              </a:rPr>
              <a:t>size</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r>
              <a:rPr lang="en-US" altLang="ja-JP" sz="1600" kern="0" dirty="0">
                <a:latin typeface="ＭＳ ゴシック"/>
                <a:ea typeface="ＭＳ 明朝"/>
                <a:cs typeface="ＭＳ ゴシック"/>
              </a:rPr>
              <a:t> </a:t>
            </a:r>
            <a:endParaRPr lang="ja-JP" altLang="ja-JP" sz="2000" kern="100" dirty="0">
              <a:latin typeface="Century"/>
              <a:ea typeface="ＭＳ 明朝"/>
              <a:cs typeface="Times New Roman"/>
            </a:endParaRPr>
          </a:p>
          <a:p>
            <a:pPr indent="229235"/>
            <a:r>
              <a:rPr lang="en-US" altLang="ja-JP" sz="1600" b="1" kern="0" dirty="0">
                <a:solidFill>
                  <a:srgbClr val="7F0055"/>
                </a:solidFill>
                <a:latin typeface="ＭＳ ゴシック"/>
                <a:ea typeface="ＭＳ 明朝"/>
                <a:cs typeface="ＭＳ ゴシック"/>
              </a:rPr>
              <a:t>public</a:t>
            </a:r>
            <a:r>
              <a:rPr lang="en-US" altLang="ja-JP" sz="1600" kern="0" dirty="0">
                <a:solidFill>
                  <a:srgbClr val="000000"/>
                </a:solidFill>
                <a:latin typeface="ＭＳ ゴシック"/>
                <a:ea typeface="ＭＳ 明朝"/>
                <a:cs typeface="ＭＳ ゴシック"/>
              </a:rPr>
              <a:t> String </a:t>
            </a:r>
            <a:r>
              <a:rPr lang="en-US" altLang="ja-JP" sz="1600" kern="0" dirty="0" err="1">
                <a:solidFill>
                  <a:srgbClr val="000000"/>
                </a:solidFill>
                <a:latin typeface="ＭＳ ゴシック"/>
                <a:ea typeface="ＭＳ 明朝"/>
                <a:cs typeface="ＭＳ ゴシック"/>
              </a:rPr>
              <a:t>findName</a:t>
            </a:r>
            <a:r>
              <a:rPr lang="en-US" altLang="ja-JP" sz="1600" kern="0" dirty="0">
                <a:solidFill>
                  <a:srgbClr val="000000"/>
                </a:solidFill>
                <a:latin typeface="ＭＳ ゴシック"/>
                <a:ea typeface="ＭＳ 明朝"/>
                <a:cs typeface="ＭＳ ゴシック"/>
              </a:rPr>
              <a:t>(</a:t>
            </a:r>
            <a:r>
              <a:rPr lang="en-US" altLang="ja-JP" sz="1600" b="1" kern="0" dirty="0" err="1">
                <a:solidFill>
                  <a:srgbClr val="7F0055"/>
                </a:solidFill>
                <a:latin typeface="ＭＳ ゴシック"/>
                <a:ea typeface="ＭＳ 明朝"/>
                <a:cs typeface="ＭＳ ゴシック"/>
              </a:rPr>
              <a:t>int</a:t>
            </a:r>
            <a:r>
              <a:rPr lang="en-US" altLang="ja-JP" sz="1600" kern="0" dirty="0">
                <a:solidFill>
                  <a:srgbClr val="000000"/>
                </a:solidFill>
                <a:latin typeface="ＭＳ ゴシック"/>
                <a:ea typeface="ＭＳ 明朝"/>
                <a:cs typeface="ＭＳ ゴシック"/>
              </a:rPr>
              <a:t> </a:t>
            </a:r>
            <a:r>
              <a:rPr lang="en-US" altLang="ja-JP" sz="1600" kern="0" dirty="0">
                <a:solidFill>
                  <a:srgbClr val="FF0000"/>
                </a:solidFill>
                <a:latin typeface="ＭＳ ゴシック"/>
                <a:ea typeface="ＭＳ 明朝"/>
                <a:cs typeface="ＭＳ ゴシック"/>
              </a:rPr>
              <a:t>index</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pPr indent="574040"/>
            <a:r>
              <a:rPr lang="en-US" altLang="ja-JP" sz="1600" b="1" kern="0" dirty="0">
                <a:solidFill>
                  <a:srgbClr val="7F0055"/>
                </a:solidFill>
                <a:latin typeface="ＭＳ ゴシック"/>
                <a:ea typeface="ＭＳ 明朝"/>
                <a:cs typeface="ＭＳ ゴシック"/>
              </a:rPr>
              <a:t>if</a:t>
            </a:r>
            <a:r>
              <a:rPr lang="en-US" altLang="ja-JP" sz="1600" kern="0" dirty="0">
                <a:solidFill>
                  <a:srgbClr val="000000"/>
                </a:solidFill>
                <a:latin typeface="ＭＳ ゴシック"/>
                <a:ea typeface="ＭＳ 明朝"/>
                <a:cs typeface="ＭＳ ゴシック"/>
              </a:rPr>
              <a:t>(</a:t>
            </a:r>
            <a:r>
              <a:rPr lang="en-US" altLang="ja-JP" sz="1600" kern="0" dirty="0">
                <a:solidFill>
                  <a:srgbClr val="FF0000"/>
                </a:solidFill>
                <a:latin typeface="ＭＳ ゴシック"/>
                <a:ea typeface="ＭＳ 明朝"/>
                <a:cs typeface="ＭＳ ゴシック"/>
              </a:rPr>
              <a:t>index</a:t>
            </a:r>
            <a:r>
              <a:rPr lang="en-US" altLang="ja-JP" sz="1600" kern="0" dirty="0">
                <a:solidFill>
                  <a:srgbClr val="000000"/>
                </a:solidFill>
                <a:latin typeface="ＭＳ ゴシック"/>
                <a:ea typeface="ＭＳ 明朝"/>
                <a:cs typeface="ＭＳ ゴシック"/>
              </a:rPr>
              <a:t> &lt; </a:t>
            </a:r>
            <a:r>
              <a:rPr lang="en-US" altLang="ja-JP" sz="1600" kern="0" dirty="0" smtClean="0">
                <a:solidFill>
                  <a:srgbClr val="000000"/>
                </a:solidFill>
                <a:latin typeface="ＭＳ ゴシック"/>
                <a:ea typeface="ＭＳ 明朝"/>
                <a:cs typeface="ＭＳ ゴシック"/>
              </a:rPr>
              <a:t>100 </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r>
              <a:rPr lang="en-US" altLang="ja-JP" sz="1600" kern="0" dirty="0">
                <a:solidFill>
                  <a:srgbClr val="000000"/>
                </a:solidFill>
                <a:latin typeface="ＭＳ ゴシック"/>
                <a:ea typeface="ＭＳ 明朝"/>
                <a:cs typeface="ＭＳ ゴシック"/>
              </a:rPr>
              <a:t>	</a:t>
            </a:r>
            <a:r>
              <a:rPr lang="en-US" altLang="ja-JP" sz="1600" b="1" kern="0" dirty="0" smtClean="0">
                <a:solidFill>
                  <a:srgbClr val="7F0055"/>
                </a:solidFill>
                <a:latin typeface="ＭＳ ゴシック"/>
                <a:ea typeface="ＭＳ 明朝"/>
                <a:cs typeface="ＭＳ ゴシック"/>
              </a:rPr>
              <a:t>if</a:t>
            </a:r>
            <a:r>
              <a:rPr lang="en-US" altLang="ja-JP" sz="1600" kern="0" dirty="0" smtClean="0">
                <a:solidFill>
                  <a:srgbClr val="000000"/>
                </a:solidFill>
                <a:latin typeface="ＭＳ ゴシック"/>
                <a:ea typeface="ＭＳ 明朝"/>
                <a:cs typeface="ＭＳ ゴシック"/>
              </a:rPr>
              <a:t> </a:t>
            </a:r>
            <a:r>
              <a:rPr lang="en-US" altLang="ja-JP" sz="1600" kern="0" dirty="0">
                <a:solidFill>
                  <a:srgbClr val="000000"/>
                </a:solidFill>
                <a:latin typeface="ＭＳ ゴシック"/>
                <a:ea typeface="ＭＳ 明朝"/>
                <a:cs typeface="ＭＳ ゴシック"/>
              </a:rPr>
              <a:t>( 0 &lt;= </a:t>
            </a:r>
            <a:r>
              <a:rPr lang="en-US" altLang="ja-JP" sz="1600" kern="0" dirty="0">
                <a:solidFill>
                  <a:srgbClr val="FF0000"/>
                </a:solidFill>
                <a:latin typeface="ＭＳ ゴシック"/>
                <a:ea typeface="ＭＳ 明朝"/>
                <a:cs typeface="ＭＳ ゴシック"/>
              </a:rPr>
              <a:t>index</a:t>
            </a:r>
            <a:r>
              <a:rPr lang="en-US" altLang="ja-JP" sz="1600" kern="0" dirty="0">
                <a:solidFill>
                  <a:srgbClr val="000000"/>
                </a:solidFill>
                <a:latin typeface="ＭＳ ゴシック"/>
                <a:ea typeface="ＭＳ 明朝"/>
                <a:cs typeface="ＭＳ ゴシック"/>
              </a:rPr>
              <a:t> ){</a:t>
            </a:r>
            <a:endParaRPr lang="ja-JP" altLang="ja-JP" sz="2000" kern="100" dirty="0">
              <a:latin typeface="Century"/>
              <a:ea typeface="ＭＳ 明朝"/>
              <a:cs typeface="Times New Roman"/>
            </a:endParaRPr>
          </a:p>
          <a:p>
            <a:r>
              <a:rPr lang="en-US" altLang="ja-JP" sz="1600" kern="0" dirty="0">
                <a:solidFill>
                  <a:srgbClr val="000000"/>
                </a:solidFill>
                <a:latin typeface="ＭＳ ゴシック"/>
                <a:ea typeface="ＭＳ 明朝"/>
                <a:cs typeface="ＭＳ ゴシック"/>
              </a:rPr>
              <a:t>	</a:t>
            </a:r>
            <a:r>
              <a:rPr lang="en-US" altLang="ja-JP" sz="1600" kern="0" dirty="0" smtClean="0">
                <a:solidFill>
                  <a:srgbClr val="000000"/>
                </a:solidFill>
                <a:latin typeface="ＭＳ ゴシック"/>
                <a:ea typeface="ＭＳ 明朝"/>
                <a:cs typeface="ＭＳ ゴシック"/>
              </a:rPr>
              <a:t>   </a:t>
            </a:r>
            <a:r>
              <a:rPr lang="en-US" altLang="ja-JP" sz="1600" b="1" kern="0" dirty="0">
                <a:solidFill>
                  <a:srgbClr val="7F0055"/>
                </a:solidFill>
                <a:latin typeface="ＭＳ ゴシック"/>
                <a:ea typeface="ＭＳ 明朝"/>
                <a:cs typeface="ＭＳ ゴシック"/>
              </a:rPr>
              <a:t>return</a:t>
            </a:r>
            <a:r>
              <a:rPr lang="en-US" altLang="ja-JP" sz="1600" kern="0" dirty="0">
                <a:solidFill>
                  <a:srgbClr val="000000"/>
                </a:solidFill>
                <a:latin typeface="ＭＳ ゴシック"/>
                <a:ea typeface="ＭＳ 明朝"/>
                <a:cs typeface="ＭＳ ゴシック"/>
              </a:rPr>
              <a:t> </a:t>
            </a:r>
            <a:r>
              <a:rPr lang="en-US" altLang="ja-JP" sz="1600" kern="0" dirty="0" err="1">
                <a:solidFill>
                  <a:srgbClr val="0000C0"/>
                </a:solidFill>
                <a:latin typeface="ＭＳ ゴシック"/>
                <a:ea typeface="ＭＳ 明朝"/>
                <a:cs typeface="ＭＳ ゴシック"/>
              </a:rPr>
              <a:t>nameList</a:t>
            </a:r>
            <a:r>
              <a:rPr lang="en-US" altLang="ja-JP" sz="1600" kern="0" dirty="0" err="1">
                <a:solidFill>
                  <a:srgbClr val="000000"/>
                </a:solidFill>
                <a:latin typeface="ＭＳ ゴシック"/>
                <a:ea typeface="ＭＳ 明朝"/>
                <a:cs typeface="ＭＳ ゴシック"/>
              </a:rPr>
              <a:t>.get</a:t>
            </a:r>
            <a:r>
              <a:rPr lang="en-US" altLang="ja-JP" sz="1600" kern="0" dirty="0">
                <a:solidFill>
                  <a:srgbClr val="000000"/>
                </a:solidFill>
                <a:latin typeface="ＭＳ ゴシック"/>
                <a:ea typeface="ＭＳ 明朝"/>
                <a:cs typeface="ＭＳ ゴシック"/>
              </a:rPr>
              <a:t>(</a:t>
            </a:r>
            <a:r>
              <a:rPr lang="en-US" altLang="ja-JP" sz="1600" kern="0" dirty="0">
                <a:solidFill>
                  <a:srgbClr val="FF0000"/>
                </a:solidFill>
                <a:latin typeface="ＭＳ ゴシック"/>
                <a:ea typeface="ＭＳ 明朝"/>
                <a:cs typeface="ＭＳ ゴシック"/>
              </a:rPr>
              <a:t>index</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r>
              <a:rPr lang="en-US" altLang="ja-JP" sz="1600" kern="0" dirty="0">
                <a:solidFill>
                  <a:srgbClr val="000000"/>
                </a:solidFill>
                <a:latin typeface="ＭＳ ゴシック"/>
                <a:ea typeface="ＭＳ 明朝"/>
                <a:cs typeface="ＭＳ ゴシック"/>
              </a:rPr>
              <a:t>	</a:t>
            </a:r>
            <a:r>
              <a:rPr lang="en-US" altLang="ja-JP" sz="1600" kern="0" dirty="0" smtClean="0">
                <a:solidFill>
                  <a:srgbClr val="000000"/>
                </a:solidFill>
                <a:latin typeface="ＭＳ ゴシック"/>
                <a:ea typeface="ＭＳ 明朝"/>
                <a:cs typeface="ＭＳ ゴシック"/>
              </a:rPr>
              <a:t>}</a:t>
            </a:r>
            <a:endParaRPr lang="en-US" altLang="ja-JP" sz="2000" kern="100" dirty="0" smtClean="0">
              <a:latin typeface="Century"/>
              <a:ea typeface="ＭＳ 明朝"/>
              <a:cs typeface="Times New Roman"/>
            </a:endParaRPr>
          </a:p>
          <a:p>
            <a:r>
              <a:rPr lang="en-US" altLang="ja-JP" sz="2000" kern="100" dirty="0">
                <a:solidFill>
                  <a:srgbClr val="000000"/>
                </a:solidFill>
                <a:latin typeface="Century"/>
                <a:ea typeface="ＭＳ 明朝"/>
                <a:cs typeface="Times New Roman"/>
              </a:rPr>
              <a:t> </a:t>
            </a:r>
            <a:r>
              <a:rPr lang="en-US" altLang="ja-JP" sz="2000" kern="100" dirty="0" smtClean="0">
                <a:solidFill>
                  <a:srgbClr val="000000"/>
                </a:solidFill>
                <a:latin typeface="Century"/>
                <a:ea typeface="ＭＳ 明朝"/>
                <a:cs typeface="Times New Roman"/>
              </a:rPr>
              <a:t>        </a:t>
            </a:r>
            <a:r>
              <a:rPr lang="en-US" altLang="ja-JP" sz="1600" kern="0" dirty="0" smtClean="0">
                <a:solidFill>
                  <a:srgbClr val="000000"/>
                </a:solidFill>
                <a:latin typeface="ＭＳ ゴシック"/>
                <a:ea typeface="ＭＳ 明朝"/>
                <a:cs typeface="ＭＳ ゴシック"/>
              </a:rPr>
              <a:t>}</a:t>
            </a:r>
            <a:endParaRPr lang="en-US" altLang="ja-JP" sz="2000" kern="100" dirty="0" smtClean="0">
              <a:latin typeface="Century"/>
              <a:ea typeface="ＭＳ 明朝"/>
              <a:cs typeface="Times New Roman"/>
            </a:endParaRPr>
          </a:p>
          <a:p>
            <a:r>
              <a:rPr lang="en-US" altLang="ja-JP" sz="2000" kern="100" dirty="0">
                <a:solidFill>
                  <a:srgbClr val="000000"/>
                </a:solidFill>
                <a:latin typeface="Century"/>
                <a:ea typeface="ＭＳ 明朝"/>
                <a:cs typeface="Times New Roman"/>
              </a:rPr>
              <a:t> </a:t>
            </a:r>
            <a:r>
              <a:rPr lang="en-US" altLang="ja-JP" sz="2000" kern="100" dirty="0" smtClean="0">
                <a:solidFill>
                  <a:srgbClr val="000000"/>
                </a:solidFill>
                <a:latin typeface="Century"/>
                <a:ea typeface="ＭＳ 明朝"/>
                <a:cs typeface="Times New Roman"/>
              </a:rPr>
              <a:t>        </a:t>
            </a:r>
            <a:r>
              <a:rPr lang="en-US" altLang="ja-JP" sz="1600" kern="0" dirty="0" err="1" smtClean="0">
                <a:solidFill>
                  <a:srgbClr val="000000"/>
                </a:solidFill>
                <a:latin typeface="ＭＳ ゴシック"/>
                <a:ea typeface="ＭＳ 明朝"/>
                <a:cs typeface="ＭＳ ゴシック"/>
              </a:rPr>
              <a:t>printError</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r>
              <a:rPr lang="en-US" altLang="ja-JP" sz="1600" kern="0" dirty="0" smtClean="0">
                <a:solidFill>
                  <a:srgbClr val="000000"/>
                </a:solidFill>
                <a:latin typeface="ＭＳ ゴシック"/>
                <a:ea typeface="ＭＳ 明朝"/>
                <a:cs typeface="ＭＳ ゴシック"/>
              </a:rPr>
              <a:t>      </a:t>
            </a:r>
            <a:r>
              <a:rPr lang="en-US" altLang="ja-JP" sz="1600" b="1" kern="0" dirty="0" smtClean="0">
                <a:solidFill>
                  <a:srgbClr val="7F0055"/>
                </a:solidFill>
                <a:latin typeface="ＭＳ ゴシック"/>
                <a:ea typeface="ＭＳ 明朝"/>
                <a:cs typeface="ＭＳ ゴシック"/>
              </a:rPr>
              <a:t>return</a:t>
            </a:r>
            <a:r>
              <a:rPr lang="en-US" altLang="ja-JP" sz="1600" kern="0" dirty="0" smtClean="0">
                <a:solidFill>
                  <a:srgbClr val="000000"/>
                </a:solidFill>
                <a:latin typeface="ＭＳ ゴシック"/>
                <a:ea typeface="ＭＳ 明朝"/>
                <a:cs typeface="ＭＳ ゴシック"/>
              </a:rPr>
              <a:t> </a:t>
            </a:r>
            <a:r>
              <a:rPr lang="en-US" altLang="ja-JP" sz="1600" b="1" kern="0" dirty="0">
                <a:solidFill>
                  <a:srgbClr val="7F0055"/>
                </a:solidFill>
                <a:latin typeface="ＭＳ ゴシック"/>
                <a:ea typeface="ＭＳ 明朝"/>
                <a:cs typeface="ＭＳ ゴシック"/>
              </a:rPr>
              <a:t>null</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pPr indent="285750"/>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r>
              <a:rPr lang="en-US" altLang="ja-JP" sz="1600" kern="0" dirty="0">
                <a:latin typeface="ＭＳ ゴシック"/>
                <a:ea typeface="ＭＳ 明朝"/>
                <a:cs typeface="ＭＳ ゴシック"/>
              </a:rPr>
              <a:t> </a:t>
            </a:r>
            <a:endParaRPr lang="ja-JP" altLang="ja-JP" sz="2000" kern="100" dirty="0">
              <a:latin typeface="Century"/>
              <a:ea typeface="ＭＳ 明朝"/>
              <a:cs typeface="Times New Roman"/>
            </a:endParaRPr>
          </a:p>
          <a:p>
            <a:pPr indent="344170"/>
            <a:r>
              <a:rPr lang="en-US" altLang="ja-JP" sz="1600" b="1" kern="0" dirty="0">
                <a:solidFill>
                  <a:srgbClr val="7F0055"/>
                </a:solidFill>
                <a:latin typeface="ＭＳ ゴシック"/>
                <a:ea typeface="ＭＳ 明朝"/>
                <a:cs typeface="ＭＳ ゴシック"/>
              </a:rPr>
              <a:t>private</a:t>
            </a:r>
            <a:r>
              <a:rPr lang="en-US" altLang="ja-JP" sz="1600" kern="0" dirty="0">
                <a:solidFill>
                  <a:srgbClr val="000000"/>
                </a:solidFill>
                <a:latin typeface="ＭＳ ゴシック"/>
                <a:ea typeface="ＭＳ 明朝"/>
                <a:cs typeface="ＭＳ ゴシック"/>
              </a:rPr>
              <a:t> </a:t>
            </a:r>
            <a:r>
              <a:rPr lang="en-US" altLang="ja-JP" sz="1600" b="1" kern="0" dirty="0">
                <a:solidFill>
                  <a:srgbClr val="7F0055"/>
                </a:solidFill>
                <a:latin typeface="ＭＳ ゴシック"/>
                <a:ea typeface="ＭＳ 明朝"/>
                <a:cs typeface="ＭＳ ゴシック"/>
              </a:rPr>
              <a:t>void</a:t>
            </a:r>
            <a:r>
              <a:rPr lang="en-US" altLang="ja-JP" sz="1600" kern="0" dirty="0">
                <a:solidFill>
                  <a:srgbClr val="000000"/>
                </a:solidFill>
                <a:latin typeface="ＭＳ ゴシック"/>
                <a:ea typeface="ＭＳ 明朝"/>
                <a:cs typeface="ＭＳ ゴシック"/>
              </a:rPr>
              <a:t> </a:t>
            </a:r>
            <a:r>
              <a:rPr lang="en-US" altLang="ja-JP" sz="1600" kern="0" dirty="0" err="1">
                <a:solidFill>
                  <a:srgbClr val="000000"/>
                </a:solidFill>
                <a:latin typeface="ＭＳ ゴシック"/>
                <a:ea typeface="ＭＳ 明朝"/>
                <a:cs typeface="ＭＳ ゴシック"/>
              </a:rPr>
              <a:t>printError</a:t>
            </a:r>
            <a:r>
              <a:rPr lang="en-US" altLang="ja-JP" sz="1600" kern="0" dirty="0">
                <a:solidFill>
                  <a:srgbClr val="000000"/>
                </a:solidFill>
                <a:latin typeface="ＭＳ ゴシック"/>
                <a:ea typeface="ＭＳ 明朝"/>
                <a:cs typeface="ＭＳ ゴシック"/>
              </a:rPr>
              <a:t>() {</a:t>
            </a:r>
            <a:endParaRPr lang="ja-JP" altLang="ja-JP" sz="2000" kern="100" dirty="0">
              <a:latin typeface="Century"/>
              <a:ea typeface="ＭＳ 明朝"/>
              <a:cs typeface="Times New Roman"/>
            </a:endParaRPr>
          </a:p>
          <a:p>
            <a:r>
              <a:rPr lang="en-US" altLang="ja-JP" sz="1600" kern="0" dirty="0">
                <a:solidFill>
                  <a:srgbClr val="000000"/>
                </a:solidFill>
                <a:latin typeface="ＭＳ ゴシック"/>
                <a:ea typeface="ＭＳ 明朝"/>
                <a:cs typeface="ＭＳ ゴシック"/>
              </a:rPr>
              <a:t>	  </a:t>
            </a:r>
            <a:r>
              <a:rPr lang="en-US" altLang="ja-JP" sz="1600" kern="0" dirty="0" err="1">
                <a:solidFill>
                  <a:srgbClr val="000000"/>
                </a:solidFill>
                <a:latin typeface="ＭＳ ゴシック"/>
                <a:ea typeface="ＭＳ 明朝"/>
                <a:cs typeface="ＭＳ ゴシック"/>
              </a:rPr>
              <a:t>System.</a:t>
            </a:r>
            <a:r>
              <a:rPr lang="en-US" altLang="ja-JP" sz="1600" i="1" kern="0" dirty="0" err="1">
                <a:solidFill>
                  <a:srgbClr val="0000C0"/>
                </a:solidFill>
                <a:latin typeface="ＭＳ ゴシック"/>
                <a:ea typeface="ＭＳ 明朝"/>
                <a:cs typeface="ＭＳ ゴシック"/>
              </a:rPr>
              <a:t>err</a:t>
            </a:r>
            <a:r>
              <a:rPr lang="en-US" altLang="ja-JP" sz="1600" kern="0" dirty="0" err="1">
                <a:solidFill>
                  <a:srgbClr val="000000"/>
                </a:solidFill>
                <a:latin typeface="ＭＳ ゴシック"/>
                <a:ea typeface="ＭＳ 明朝"/>
                <a:cs typeface="ＭＳ ゴシック"/>
              </a:rPr>
              <a:t>.println</a:t>
            </a:r>
            <a:r>
              <a:rPr lang="en-US" altLang="ja-JP" sz="1600" kern="0" dirty="0">
                <a:solidFill>
                  <a:srgbClr val="000000"/>
                </a:solidFill>
                <a:latin typeface="ＭＳ ゴシック"/>
                <a:ea typeface="ＭＳ 明朝"/>
                <a:cs typeface="ＭＳ ゴシック"/>
              </a:rPr>
              <a:t>(</a:t>
            </a:r>
            <a:r>
              <a:rPr lang="en-US" altLang="ja-JP" sz="1600" kern="0" dirty="0">
                <a:solidFill>
                  <a:srgbClr val="2A00FF"/>
                </a:solidFill>
                <a:latin typeface="ＭＳ ゴシック"/>
                <a:ea typeface="ＭＳ 明朝"/>
                <a:cs typeface="ＭＳ ゴシック"/>
              </a:rPr>
              <a:t>"Error."</a:t>
            </a: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pPr indent="342900"/>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r>
              <a:rPr lang="en-US" altLang="ja-JP" sz="1600" kern="0" dirty="0">
                <a:latin typeface="ＭＳ ゴシック"/>
                <a:ea typeface="ＭＳ 明朝"/>
                <a:cs typeface="ＭＳ ゴシック"/>
              </a:rPr>
              <a:t> </a:t>
            </a:r>
            <a:endParaRPr lang="ja-JP" altLang="ja-JP" sz="2000" kern="100" dirty="0">
              <a:latin typeface="Century"/>
              <a:ea typeface="ＭＳ 明朝"/>
              <a:cs typeface="Times New Roman"/>
            </a:endParaRPr>
          </a:p>
          <a:p>
            <a:pPr algn="just">
              <a:spcAft>
                <a:spcPts val="0"/>
              </a:spcAft>
            </a:pPr>
            <a:r>
              <a:rPr lang="en-US" altLang="ja-JP" sz="1600" kern="0" dirty="0">
                <a:solidFill>
                  <a:srgbClr val="000000"/>
                </a:solidFill>
                <a:latin typeface="ＭＳ ゴシック"/>
                <a:ea typeface="ＭＳ 明朝"/>
                <a:cs typeface="ＭＳ ゴシック"/>
              </a:rPr>
              <a:t>}</a:t>
            </a:r>
            <a:endParaRPr lang="ja-JP" altLang="ja-JP" sz="2000" kern="100" dirty="0">
              <a:latin typeface="Century"/>
              <a:ea typeface="ＭＳ 明朝"/>
              <a:cs typeface="Times New Roman"/>
            </a:endParaRPr>
          </a:p>
          <a:p>
            <a:endParaRPr kumimoji="1" lang="ja-JP" altLang="en-US" sz="1600" dirty="0"/>
          </a:p>
        </p:txBody>
      </p:sp>
      <p:sp>
        <p:nvSpPr>
          <p:cNvPr id="2" name="タイトル 1"/>
          <p:cNvSpPr>
            <a:spLocks noGrp="1"/>
          </p:cNvSpPr>
          <p:nvPr>
            <p:ph type="title"/>
          </p:nvPr>
        </p:nvSpPr>
        <p:spPr>
          <a:xfrm>
            <a:off x="251520" y="269776"/>
            <a:ext cx="8815928" cy="1143000"/>
          </a:xfrm>
        </p:spPr>
        <p:txBody>
          <a:bodyPr>
            <a:normAutofit fontScale="90000"/>
          </a:bodyPr>
          <a:lstStyle/>
          <a:p>
            <a:r>
              <a:rPr lang="ja-JP" altLang="en-US" dirty="0" smtClean="0"/>
              <a:t>提案手法：</a:t>
            </a:r>
            <a:r>
              <a:rPr lang="en-US" altLang="ja-JP" dirty="0" smtClean="0"/>
              <a:t/>
            </a:r>
            <a:br>
              <a:rPr lang="en-US" altLang="ja-JP" dirty="0" smtClean="0"/>
            </a:br>
            <a:r>
              <a:rPr lang="ja-JP" altLang="en-US" dirty="0"/>
              <a:t>メソッド本体の内容を表す</a:t>
            </a:r>
            <a:r>
              <a:rPr lang="ja-JP" altLang="en-US" dirty="0" smtClean="0"/>
              <a:t>要素 例</a:t>
            </a:r>
            <a:endParaRPr kumimoji="1" lang="ja-JP" altLang="en-US" dirty="0"/>
          </a:p>
        </p:txBody>
      </p:sp>
      <p:sp>
        <p:nvSpPr>
          <p:cNvPr id="11" name="コンテンツ プレースホルダー 2"/>
          <p:cNvSpPr>
            <a:spLocks noGrp="1"/>
          </p:cNvSpPr>
          <p:nvPr>
            <p:ph idx="1"/>
          </p:nvPr>
        </p:nvSpPr>
        <p:spPr>
          <a:xfrm>
            <a:off x="4572000" y="1903323"/>
            <a:ext cx="4608513" cy="4966830"/>
          </a:xfrm>
        </p:spPr>
        <p:txBody>
          <a:bodyPr>
            <a:normAutofit/>
          </a:bodyPr>
          <a:lstStyle/>
          <a:p>
            <a:endParaRPr lang="en-US" altLang="ja-JP" sz="2400" dirty="0"/>
          </a:p>
          <a:p>
            <a:r>
              <a:rPr lang="ja-JP" altLang="en-US" sz="2400" dirty="0"/>
              <a:t>メソッドに出現する単語・</a:t>
            </a:r>
            <a:r>
              <a:rPr lang="ja-JP" altLang="en-US" sz="2400" dirty="0" smtClean="0"/>
              <a:t>型</a:t>
            </a:r>
            <a:endParaRPr lang="en-US" altLang="ja-JP" sz="2400" dirty="0" smtClean="0"/>
          </a:p>
          <a:p>
            <a:pPr lvl="1"/>
            <a:r>
              <a:rPr lang="ja-JP" altLang="en-US" sz="2000" dirty="0" smtClean="0"/>
              <a:t>返り値の型</a:t>
            </a:r>
            <a:endParaRPr lang="en-US" altLang="ja-JP" sz="2000" dirty="0" smtClean="0"/>
          </a:p>
          <a:p>
            <a:pPr lvl="1"/>
            <a:r>
              <a:rPr kumimoji="1" lang="ja-JP" altLang="en-US" sz="2000" dirty="0" smtClean="0"/>
              <a:t>引数の型</a:t>
            </a:r>
            <a:endParaRPr lang="en-US" altLang="ja-JP" sz="1800" dirty="0"/>
          </a:p>
          <a:p>
            <a:pPr lvl="1"/>
            <a:r>
              <a:rPr kumimoji="1" lang="en-US" altLang="ja-JP" sz="1800" dirty="0" smtClean="0"/>
              <a:t>(</a:t>
            </a:r>
            <a:r>
              <a:rPr kumimoji="1" lang="ja-JP" altLang="en-US" sz="1800" dirty="0" smtClean="0"/>
              <a:t>アクセスしている</a:t>
            </a:r>
            <a:r>
              <a:rPr kumimoji="1" lang="en-US" altLang="ja-JP" sz="1800" dirty="0" smtClean="0"/>
              <a:t>)</a:t>
            </a:r>
            <a:r>
              <a:rPr kumimoji="1" lang="ja-JP" altLang="en-US" sz="1800" dirty="0" smtClean="0"/>
              <a:t>フィールドの型</a:t>
            </a:r>
            <a:endParaRPr kumimoji="1" lang="en-US" altLang="ja-JP" sz="1800" dirty="0" smtClean="0"/>
          </a:p>
          <a:p>
            <a:pPr lvl="1"/>
            <a:r>
              <a:rPr lang="ja-JP" altLang="en-US" sz="2000" dirty="0"/>
              <a:t>呼び出しメソッド名の動詞</a:t>
            </a:r>
            <a:endParaRPr lang="en-US" altLang="ja-JP" sz="2000" dirty="0"/>
          </a:p>
          <a:p>
            <a:pPr lvl="1"/>
            <a:r>
              <a:rPr lang="en-US" altLang="ja-JP" sz="2000" dirty="0" smtClean="0"/>
              <a:t>(</a:t>
            </a:r>
            <a:r>
              <a:rPr lang="ja-JP" altLang="en-US" sz="2000" dirty="0" smtClean="0"/>
              <a:t>その他の</a:t>
            </a:r>
            <a:r>
              <a:rPr lang="en-US" altLang="ja-JP" sz="2000" dirty="0" smtClean="0"/>
              <a:t>)</a:t>
            </a:r>
            <a:r>
              <a:rPr lang="ja-JP" altLang="en-US" sz="2000" dirty="0" smtClean="0"/>
              <a:t>語</a:t>
            </a:r>
            <a:endParaRPr lang="en-US" altLang="ja-JP" sz="2000" dirty="0" smtClean="0"/>
          </a:p>
          <a:p>
            <a:pPr lvl="2"/>
            <a:r>
              <a:rPr lang="ja-JP" altLang="en-US" sz="1600" dirty="0" smtClean="0"/>
              <a:t>アクセス</a:t>
            </a:r>
            <a:r>
              <a:rPr lang="ja-JP" altLang="en-US" sz="1600" dirty="0"/>
              <a:t>している</a:t>
            </a:r>
            <a:r>
              <a:rPr lang="ja-JP" altLang="en-US" sz="1600" dirty="0" smtClean="0"/>
              <a:t>フィールド名に使われる語</a:t>
            </a:r>
            <a:endParaRPr lang="en-US" altLang="ja-JP" sz="1600" dirty="0" smtClean="0"/>
          </a:p>
          <a:p>
            <a:pPr lvl="2"/>
            <a:r>
              <a:rPr lang="ja-JP" altLang="en-US" sz="1600" dirty="0" smtClean="0"/>
              <a:t>引数</a:t>
            </a:r>
            <a:r>
              <a:rPr lang="ja-JP" altLang="en-US" sz="1600" dirty="0"/>
              <a:t>の</a:t>
            </a:r>
            <a:r>
              <a:rPr lang="ja-JP" altLang="en-US" sz="1600" dirty="0" smtClean="0"/>
              <a:t>名前に使われる語</a:t>
            </a:r>
            <a:endParaRPr lang="en-US" altLang="ja-JP" sz="1600" dirty="0" smtClean="0"/>
          </a:p>
          <a:p>
            <a:pPr lvl="2"/>
            <a:r>
              <a:rPr lang="ja-JP" altLang="en-US" sz="1600" dirty="0" smtClean="0"/>
              <a:t>呼び出しメソッド名</a:t>
            </a:r>
            <a:r>
              <a:rPr lang="ja-JP" altLang="en-US" sz="1600" dirty="0"/>
              <a:t>の動詞以外</a:t>
            </a:r>
            <a:r>
              <a:rPr lang="ja-JP" altLang="en-US" sz="1600" dirty="0" smtClean="0"/>
              <a:t>の語</a:t>
            </a:r>
            <a:endParaRPr lang="en-US" altLang="ja-JP" sz="1600" dirty="0" smtClean="0"/>
          </a:p>
          <a:p>
            <a:pPr lvl="1"/>
            <a:endParaRPr lang="en-US" altLang="ja-JP" sz="2000" dirty="0"/>
          </a:p>
          <a:p>
            <a:pPr lvl="1"/>
            <a:endParaRPr lang="ja-JP" altLang="en-US" sz="2000" dirty="0"/>
          </a:p>
          <a:p>
            <a:pPr marL="457200" lvl="1" indent="0">
              <a:buNone/>
            </a:pPr>
            <a:endParaRPr lang="en-US" altLang="ja-JP" sz="2000" dirty="0"/>
          </a:p>
          <a:p>
            <a:endParaRPr kumimoji="1" lang="ja-JP" altLang="en-US" sz="2400" dirty="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8</a:t>
            </a:fld>
            <a:endParaRPr kumimoji="1" lang="ja-JP" altLang="en-US"/>
          </a:p>
        </p:txBody>
      </p:sp>
      <p:cxnSp>
        <p:nvCxnSpPr>
          <p:cNvPr id="13" name="直線コネクタ 12"/>
          <p:cNvCxnSpPr/>
          <p:nvPr/>
        </p:nvCxnSpPr>
        <p:spPr>
          <a:xfrm>
            <a:off x="5148064" y="2839427"/>
            <a:ext cx="0" cy="15789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395536" y="2815187"/>
            <a:ext cx="4032448" cy="234237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角丸四角形 21"/>
          <p:cNvSpPr/>
          <p:nvPr/>
        </p:nvSpPr>
        <p:spPr>
          <a:xfrm>
            <a:off x="3093676" y="3586817"/>
            <a:ext cx="376606" cy="216023"/>
          </a:xfrm>
          <a:prstGeom prst="round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角丸四角形 22"/>
          <p:cNvSpPr/>
          <p:nvPr/>
        </p:nvSpPr>
        <p:spPr>
          <a:xfrm>
            <a:off x="2843808" y="2847161"/>
            <a:ext cx="360040" cy="252028"/>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角丸四角形 23"/>
          <p:cNvSpPr/>
          <p:nvPr/>
        </p:nvSpPr>
        <p:spPr>
          <a:xfrm>
            <a:off x="3281980" y="2815187"/>
            <a:ext cx="487418" cy="242368"/>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角丸四角形 24"/>
          <p:cNvSpPr/>
          <p:nvPr/>
        </p:nvSpPr>
        <p:spPr>
          <a:xfrm>
            <a:off x="1187624" y="2839776"/>
            <a:ext cx="720080" cy="259413"/>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467543" y="5333573"/>
            <a:ext cx="3960441" cy="1477328"/>
          </a:xfrm>
          <a:prstGeom prst="rect">
            <a:avLst/>
          </a:prstGeom>
          <a:solidFill>
            <a:schemeClr val="bg1"/>
          </a:solidFill>
          <a:ln>
            <a:solidFill>
              <a:schemeClr val="tx1"/>
            </a:solidFill>
          </a:ln>
        </p:spPr>
        <p:txBody>
          <a:bodyPr wrap="square" rtlCol="0">
            <a:spAutoFit/>
          </a:bodyPr>
          <a:lstStyle/>
          <a:p>
            <a:pPr algn="ctr"/>
            <a:r>
              <a:rPr kumimoji="1" lang="ja-JP" altLang="en-US" dirty="0" smtClean="0"/>
              <a:t>返り値の型</a:t>
            </a:r>
            <a:r>
              <a:rPr lang="ja-JP" altLang="en-US" dirty="0" smtClean="0"/>
              <a:t>：</a:t>
            </a:r>
            <a:r>
              <a:rPr lang="ja-JP" altLang="en-US" dirty="0"/>
              <a:t>　</a:t>
            </a:r>
            <a:r>
              <a:rPr lang="en-US" altLang="ja-JP" dirty="0" smtClean="0">
                <a:solidFill>
                  <a:srgbClr val="00B050"/>
                </a:solidFill>
              </a:rPr>
              <a:t>String</a:t>
            </a:r>
          </a:p>
          <a:p>
            <a:pPr algn="ctr"/>
            <a:r>
              <a:rPr lang="ja-JP" altLang="en-US" dirty="0" smtClean="0"/>
              <a:t>語：　</a:t>
            </a:r>
            <a:r>
              <a:rPr lang="en-US" altLang="ja-JP" dirty="0" smtClean="0">
                <a:solidFill>
                  <a:srgbClr val="FFC000"/>
                </a:solidFill>
              </a:rPr>
              <a:t>error</a:t>
            </a:r>
          </a:p>
          <a:p>
            <a:pPr algn="ctr"/>
            <a:r>
              <a:rPr lang="ja-JP" altLang="en-US" dirty="0" smtClean="0"/>
              <a:t>語：　</a:t>
            </a:r>
            <a:r>
              <a:rPr lang="en-US" altLang="ja-JP" dirty="0" smtClean="0">
                <a:solidFill>
                  <a:srgbClr val="FFC000"/>
                </a:solidFill>
              </a:rPr>
              <a:t>list</a:t>
            </a:r>
          </a:p>
          <a:p>
            <a:pPr algn="ctr"/>
            <a:r>
              <a:rPr lang="ja-JP" altLang="en-US" dirty="0" smtClean="0"/>
              <a:t>呼び出しメソッド名の動詞</a:t>
            </a:r>
            <a:r>
              <a:rPr lang="en-US" altLang="ja-JP" dirty="0" smtClean="0"/>
              <a:t>:</a:t>
            </a:r>
            <a:r>
              <a:rPr lang="ja-JP" altLang="en-US" dirty="0" smtClean="0"/>
              <a:t>　</a:t>
            </a:r>
            <a:r>
              <a:rPr lang="en-US" altLang="ja-JP" dirty="0" smtClean="0">
                <a:solidFill>
                  <a:srgbClr val="7030A0"/>
                </a:solidFill>
              </a:rPr>
              <a:t>print</a:t>
            </a:r>
          </a:p>
          <a:p>
            <a:pPr algn="ctr"/>
            <a:r>
              <a:rPr lang="ja-JP" altLang="en-US" dirty="0" smtClean="0"/>
              <a:t>・・・</a:t>
            </a:r>
            <a:endParaRPr lang="en-US" altLang="ja-JP" dirty="0" smtClean="0"/>
          </a:p>
        </p:txBody>
      </p:sp>
      <p:sp>
        <p:nvSpPr>
          <p:cNvPr id="61" name="角丸四角形 60"/>
          <p:cNvSpPr/>
          <p:nvPr/>
        </p:nvSpPr>
        <p:spPr>
          <a:xfrm>
            <a:off x="5315351" y="4207579"/>
            <a:ext cx="3471599" cy="325536"/>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2"/>
              </a:solidFill>
            </a:endParaRPr>
          </a:p>
        </p:txBody>
      </p:sp>
      <p:sp>
        <p:nvSpPr>
          <p:cNvPr id="62" name="角丸四角形 61"/>
          <p:cNvSpPr/>
          <p:nvPr/>
        </p:nvSpPr>
        <p:spPr>
          <a:xfrm>
            <a:off x="5330566" y="2767419"/>
            <a:ext cx="3474056" cy="340265"/>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2"/>
              </a:solidFill>
            </a:endParaRPr>
          </a:p>
        </p:txBody>
      </p:sp>
      <p:sp>
        <p:nvSpPr>
          <p:cNvPr id="63" name="角丸四角形 62"/>
          <p:cNvSpPr/>
          <p:nvPr/>
        </p:nvSpPr>
        <p:spPr>
          <a:xfrm>
            <a:off x="467543" y="2114813"/>
            <a:ext cx="1884985" cy="243696"/>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角丸四角形 63"/>
          <p:cNvSpPr/>
          <p:nvPr/>
        </p:nvSpPr>
        <p:spPr>
          <a:xfrm>
            <a:off x="5330566" y="3131994"/>
            <a:ext cx="3474056" cy="340265"/>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2"/>
              </a:solidFill>
            </a:endParaRPr>
          </a:p>
        </p:txBody>
      </p:sp>
      <p:sp>
        <p:nvSpPr>
          <p:cNvPr id="65" name="角丸四角形 64"/>
          <p:cNvSpPr/>
          <p:nvPr/>
        </p:nvSpPr>
        <p:spPr>
          <a:xfrm>
            <a:off x="5330566" y="3472259"/>
            <a:ext cx="3474056" cy="340265"/>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2"/>
              </a:solidFill>
            </a:endParaRPr>
          </a:p>
        </p:txBody>
      </p:sp>
      <p:sp>
        <p:nvSpPr>
          <p:cNvPr id="3" name="テキスト ボックス 2"/>
          <p:cNvSpPr txBox="1"/>
          <p:nvPr/>
        </p:nvSpPr>
        <p:spPr>
          <a:xfrm>
            <a:off x="-2412776" y="1124744"/>
            <a:ext cx="288032" cy="369332"/>
          </a:xfrm>
          <a:prstGeom prst="rect">
            <a:avLst/>
          </a:prstGeom>
          <a:noFill/>
        </p:spPr>
        <p:txBody>
          <a:bodyPr wrap="square" rtlCol="0">
            <a:spAutoFit/>
          </a:bodyPr>
          <a:lstStyle/>
          <a:p>
            <a:endParaRPr kumimoji="1" lang="ja-JP" altLang="en-US" dirty="0"/>
          </a:p>
        </p:txBody>
      </p:sp>
      <p:sp>
        <p:nvSpPr>
          <p:cNvPr id="26" name="角丸四角形 25"/>
          <p:cNvSpPr/>
          <p:nvPr/>
        </p:nvSpPr>
        <p:spPr>
          <a:xfrm>
            <a:off x="2179090" y="3559507"/>
            <a:ext cx="454563" cy="242367"/>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角丸四角形 26"/>
          <p:cNvSpPr/>
          <p:nvPr/>
        </p:nvSpPr>
        <p:spPr>
          <a:xfrm>
            <a:off x="2633653" y="3583816"/>
            <a:ext cx="396590" cy="219024"/>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角丸四角形 27"/>
          <p:cNvSpPr/>
          <p:nvPr/>
        </p:nvSpPr>
        <p:spPr>
          <a:xfrm>
            <a:off x="811018" y="4429461"/>
            <a:ext cx="599018" cy="240009"/>
          </a:xfrm>
          <a:prstGeom prst="round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角丸四角形 28"/>
          <p:cNvSpPr/>
          <p:nvPr/>
        </p:nvSpPr>
        <p:spPr>
          <a:xfrm>
            <a:off x="1410036" y="4396424"/>
            <a:ext cx="535042" cy="282174"/>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下矢印 20"/>
          <p:cNvSpPr/>
          <p:nvPr/>
        </p:nvSpPr>
        <p:spPr>
          <a:xfrm>
            <a:off x="2034901" y="4999667"/>
            <a:ext cx="963825" cy="315793"/>
          </a:xfrm>
          <a:prstGeom prst="downArrow">
            <a:avLst/>
          </a:prstGeom>
          <a:solidFill>
            <a:schemeClr val="accent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角丸四角形 55"/>
          <p:cNvSpPr/>
          <p:nvPr/>
        </p:nvSpPr>
        <p:spPr>
          <a:xfrm>
            <a:off x="5330566" y="3847539"/>
            <a:ext cx="3474056" cy="386383"/>
          </a:xfrm>
          <a:prstGeom prst="round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2"/>
              </a:solidFill>
            </a:endParaRPr>
          </a:p>
        </p:txBody>
      </p:sp>
    </p:spTree>
    <p:extLst>
      <p:ext uri="{BB962C8B-B14F-4D97-AF65-F5344CB8AC3E}">
        <p14:creationId xmlns:p14="http://schemas.microsoft.com/office/powerpoint/2010/main" val="10262114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2" grpId="0" animBg="1"/>
      <p:bldP spid="23" grpId="0" animBg="1"/>
      <p:bldP spid="24" grpId="0" animBg="1"/>
      <p:bldP spid="25" grpId="0" animBg="1"/>
      <p:bldP spid="30" grpId="0" animBg="1"/>
      <p:bldP spid="61" grpId="0" animBg="1"/>
      <p:bldP spid="62" grpId="0" animBg="1"/>
      <p:bldP spid="63" grpId="0" animBg="1"/>
      <p:bldP spid="64" grpId="0" animBg="1"/>
      <p:bldP spid="65" grpId="0" animBg="1"/>
      <p:bldP spid="26" grpId="0" animBg="1"/>
      <p:bldP spid="27" grpId="0" animBg="1"/>
      <p:bldP spid="28" grpId="0" animBg="1"/>
      <p:bldP spid="29" grpId="0" animBg="1"/>
      <p:bldP spid="21" grpId="0" animBg="1"/>
      <p:bldP spid="5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角丸四角形 40"/>
          <p:cNvSpPr/>
          <p:nvPr/>
        </p:nvSpPr>
        <p:spPr bwMode="auto">
          <a:xfrm>
            <a:off x="4743420" y="2204864"/>
            <a:ext cx="4221068" cy="2212400"/>
          </a:xfrm>
          <a:prstGeom prst="roundRect">
            <a:avLst/>
          </a:prstGeom>
          <a:noFill/>
          <a:ln w="127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accent1">
                  <a:lumMod val="50000"/>
                </a:schemeClr>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kumimoji="1" lang="ja-JP" altLang="en-US" dirty="0" smtClean="0"/>
              <a:t>提案手法：概要</a:t>
            </a:r>
            <a:endParaRPr kumimoji="1" lang="ja-JP" altLang="en-US" dirty="0"/>
          </a:p>
        </p:txBody>
      </p:sp>
      <p:sp>
        <p:nvSpPr>
          <p:cNvPr id="7" name="スライド番号プレースホルダー 6"/>
          <p:cNvSpPr>
            <a:spLocks noGrp="1"/>
          </p:cNvSpPr>
          <p:nvPr>
            <p:ph type="sldNum" sz="quarter" idx="12"/>
          </p:nvPr>
        </p:nvSpPr>
        <p:spPr/>
        <p:txBody>
          <a:bodyPr/>
          <a:lstStyle/>
          <a:p>
            <a:fld id="{2EEE9882-1448-4139-B73E-28EF25374362}" type="slidenum">
              <a:rPr kumimoji="1" lang="ja-JP" altLang="en-US" smtClean="0"/>
              <a:t>9</a:t>
            </a:fld>
            <a:endParaRPr kumimoji="1" lang="ja-JP" altLang="en-US"/>
          </a:p>
        </p:txBody>
      </p:sp>
      <p:sp>
        <p:nvSpPr>
          <p:cNvPr id="6" name="メモ 5"/>
          <p:cNvSpPr/>
          <p:nvPr/>
        </p:nvSpPr>
        <p:spPr bwMode="auto">
          <a:xfrm flipV="1">
            <a:off x="1513773" y="4429640"/>
            <a:ext cx="892887" cy="1113435"/>
          </a:xfrm>
          <a:prstGeom prst="foldedCorner">
            <a:avLst>
              <a:gd name="adj" fmla="val 36088"/>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 name="テキスト ボックス 8"/>
          <p:cNvSpPr txBox="1"/>
          <p:nvPr/>
        </p:nvSpPr>
        <p:spPr>
          <a:xfrm>
            <a:off x="5309243" y="3429000"/>
            <a:ext cx="3151189" cy="400110"/>
          </a:xfrm>
          <a:prstGeom prst="rect">
            <a:avLst/>
          </a:prstGeom>
          <a:noFill/>
        </p:spPr>
        <p:txBody>
          <a:bodyPr wrap="square" rtlCol="0">
            <a:spAutoFit/>
          </a:bodyPr>
          <a:lstStyle/>
          <a:p>
            <a:pPr algn="ctr"/>
            <a:r>
              <a:rPr lang="ja-JP" altLang="en-US" sz="2000" dirty="0"/>
              <a:t>ルール</a:t>
            </a:r>
            <a:endParaRPr kumimoji="1" lang="ja-JP" altLang="en-US" sz="2000" dirty="0"/>
          </a:p>
        </p:txBody>
      </p:sp>
      <p:sp>
        <p:nvSpPr>
          <p:cNvPr id="10" name="テキスト ボックス 9"/>
          <p:cNvSpPr txBox="1"/>
          <p:nvPr/>
        </p:nvSpPr>
        <p:spPr>
          <a:xfrm>
            <a:off x="1068211" y="5573138"/>
            <a:ext cx="1803827" cy="400110"/>
          </a:xfrm>
          <a:prstGeom prst="rect">
            <a:avLst/>
          </a:prstGeom>
          <a:noFill/>
        </p:spPr>
        <p:txBody>
          <a:bodyPr wrap="square" rtlCol="0">
            <a:spAutoFit/>
          </a:bodyPr>
          <a:lstStyle/>
          <a:p>
            <a:pPr algn="ctr"/>
            <a:r>
              <a:rPr lang="ja-JP" altLang="en-US" sz="2000" dirty="0" smtClean="0"/>
              <a:t>対象のメソッド</a:t>
            </a:r>
            <a:endParaRPr kumimoji="1" lang="ja-JP" altLang="en-US" sz="2000" dirty="0"/>
          </a:p>
        </p:txBody>
      </p:sp>
      <p:sp>
        <p:nvSpPr>
          <p:cNvPr id="11" name="Documents"/>
          <p:cNvSpPr>
            <a:spLocks noEditPoints="1" noChangeArrowheads="1"/>
          </p:cNvSpPr>
          <p:nvPr/>
        </p:nvSpPr>
        <p:spPr bwMode="auto">
          <a:xfrm flipH="1" flipV="1">
            <a:off x="3180976" y="2317691"/>
            <a:ext cx="827092" cy="1090905"/>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2" name="テキスト ボックス 11"/>
          <p:cNvSpPr txBox="1"/>
          <p:nvPr/>
        </p:nvSpPr>
        <p:spPr>
          <a:xfrm>
            <a:off x="2761970" y="3592391"/>
            <a:ext cx="1769746" cy="400110"/>
          </a:xfrm>
          <a:prstGeom prst="rect">
            <a:avLst/>
          </a:prstGeom>
          <a:noFill/>
        </p:spPr>
        <p:txBody>
          <a:bodyPr wrap="square" rtlCol="0">
            <a:spAutoFit/>
          </a:bodyPr>
          <a:lstStyle/>
          <a:p>
            <a:pPr algn="ctr"/>
            <a:r>
              <a:rPr kumimoji="1" lang="ja-JP" altLang="en-US" sz="2000" dirty="0" smtClean="0"/>
              <a:t>バイトコード</a:t>
            </a:r>
            <a:endParaRPr kumimoji="1" lang="ja-JP" altLang="en-US" sz="2000" dirty="0"/>
          </a:p>
        </p:txBody>
      </p:sp>
      <p:sp>
        <p:nvSpPr>
          <p:cNvPr id="14" name="角丸四角形 13"/>
          <p:cNvSpPr/>
          <p:nvPr/>
        </p:nvSpPr>
        <p:spPr bwMode="auto">
          <a:xfrm>
            <a:off x="2308062" y="1772816"/>
            <a:ext cx="6470275" cy="2289324"/>
          </a:xfrm>
          <a:prstGeom prst="roundRect">
            <a:avLst/>
          </a:prstGeom>
          <a:noFill/>
          <a:ln w="12700" cap="flat" cmpd="sng" algn="ctr">
            <a:solidFill>
              <a:schemeClr val="accent6"/>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 name="角丸四角形 14"/>
          <p:cNvSpPr/>
          <p:nvPr/>
        </p:nvSpPr>
        <p:spPr bwMode="auto">
          <a:xfrm>
            <a:off x="115038" y="4338443"/>
            <a:ext cx="8833353" cy="1970201"/>
          </a:xfrm>
          <a:prstGeom prst="roundRect">
            <a:avLst/>
          </a:prstGeom>
          <a:noFill/>
          <a:ln w="127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accent1">
                  <a:lumMod val="50000"/>
                </a:schemeClr>
              </a:solidFill>
              <a:effectLst/>
              <a:latin typeface="Times New Roman" pitchFamily="18" charset="0"/>
              <a:ea typeface="ＭＳ Ｐゴシック" pitchFamily="50" charset="-128"/>
            </a:endParaRPr>
          </a:p>
        </p:txBody>
      </p:sp>
      <p:sp>
        <p:nvSpPr>
          <p:cNvPr id="18" name="テキスト ボックス 17"/>
          <p:cNvSpPr txBox="1"/>
          <p:nvPr/>
        </p:nvSpPr>
        <p:spPr>
          <a:xfrm>
            <a:off x="6227443" y="5763417"/>
            <a:ext cx="2737045" cy="400110"/>
          </a:xfrm>
          <a:prstGeom prst="rect">
            <a:avLst/>
          </a:prstGeom>
          <a:noFill/>
        </p:spPr>
        <p:txBody>
          <a:bodyPr wrap="square" rtlCol="0">
            <a:spAutoFit/>
          </a:bodyPr>
          <a:lstStyle/>
          <a:p>
            <a:pPr algn="ctr"/>
            <a:r>
              <a:rPr kumimoji="1" lang="ja-JP" altLang="en-US" sz="2000" dirty="0" smtClean="0"/>
              <a:t>動詞の候補リスト</a:t>
            </a:r>
            <a:endParaRPr kumimoji="1" lang="ja-JP" altLang="en-US" sz="2000" dirty="0"/>
          </a:p>
        </p:txBody>
      </p:sp>
      <p:sp>
        <p:nvSpPr>
          <p:cNvPr id="24" name="テキスト ボックス 23"/>
          <p:cNvSpPr txBox="1"/>
          <p:nvPr/>
        </p:nvSpPr>
        <p:spPr>
          <a:xfrm>
            <a:off x="2915816" y="5991671"/>
            <a:ext cx="3269976" cy="461665"/>
          </a:xfrm>
          <a:prstGeom prst="rect">
            <a:avLst/>
          </a:prstGeom>
          <a:solidFill>
            <a:schemeClr val="bg1"/>
          </a:solidFill>
          <a:ln>
            <a:solidFill>
              <a:schemeClr val="tx1"/>
            </a:solidFill>
          </a:ln>
        </p:spPr>
        <p:txBody>
          <a:bodyPr wrap="square" rtlCol="0">
            <a:spAutoFit/>
          </a:bodyPr>
          <a:lstStyle/>
          <a:p>
            <a:pPr algn="ctr"/>
            <a:r>
              <a:rPr lang="ja-JP" altLang="en-US" sz="2400" b="1" dirty="0" smtClean="0">
                <a:solidFill>
                  <a:schemeClr val="accent1">
                    <a:lumMod val="50000"/>
                  </a:schemeClr>
                </a:solidFill>
              </a:rPr>
              <a:t>②動詞推薦部</a:t>
            </a:r>
            <a:r>
              <a:rPr lang="en-US" altLang="ja-JP" sz="2400" b="1" dirty="0" smtClean="0">
                <a:solidFill>
                  <a:schemeClr val="accent1">
                    <a:lumMod val="50000"/>
                  </a:schemeClr>
                </a:solidFill>
              </a:rPr>
              <a:t> </a:t>
            </a:r>
            <a:endParaRPr kumimoji="1" lang="ja-JP" altLang="en-US" sz="2400" b="1" dirty="0">
              <a:solidFill>
                <a:schemeClr val="accent1">
                  <a:lumMod val="50000"/>
                </a:schemeClr>
              </a:solidFill>
            </a:endParaRPr>
          </a:p>
        </p:txBody>
      </p:sp>
      <p:grpSp>
        <p:nvGrpSpPr>
          <p:cNvPr id="25" name="グループ化 24"/>
          <p:cNvGrpSpPr/>
          <p:nvPr/>
        </p:nvGrpSpPr>
        <p:grpSpPr>
          <a:xfrm>
            <a:off x="5631809" y="2553417"/>
            <a:ext cx="2392390" cy="654742"/>
            <a:chOff x="6716114" y="3861048"/>
            <a:chExt cx="1384278" cy="629875"/>
          </a:xfrm>
        </p:grpSpPr>
        <p:sp>
          <p:nvSpPr>
            <p:cNvPr id="26" name="正方形/長方形 25"/>
            <p:cNvSpPr/>
            <p:nvPr/>
          </p:nvSpPr>
          <p:spPr>
            <a:xfrm>
              <a:off x="6860130" y="3861048"/>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X </a:t>
              </a:r>
              <a:r>
                <a:rPr lang="ja-JP" altLang="en-US" dirty="0" smtClean="0">
                  <a:solidFill>
                    <a:schemeClr val="tx1"/>
                  </a:solidFill>
                </a:rPr>
                <a:t>→ </a:t>
              </a:r>
              <a:r>
                <a:rPr lang="en-US" altLang="ja-JP" dirty="0" smtClean="0">
                  <a:solidFill>
                    <a:schemeClr val="tx1"/>
                  </a:solidFill>
                </a:rPr>
                <a:t>Y</a:t>
              </a:r>
              <a:endParaRPr kumimoji="1" lang="ja-JP" altLang="en-US" dirty="0">
                <a:solidFill>
                  <a:schemeClr val="tx1"/>
                </a:solidFill>
              </a:endParaRPr>
            </a:p>
          </p:txBody>
        </p:sp>
        <p:sp>
          <p:nvSpPr>
            <p:cNvPr id="27" name="正方形/長方形 26"/>
            <p:cNvSpPr/>
            <p:nvPr/>
          </p:nvSpPr>
          <p:spPr>
            <a:xfrm>
              <a:off x="6788122" y="3933056"/>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X </a:t>
              </a:r>
              <a:r>
                <a:rPr lang="ja-JP" altLang="en-US" dirty="0" smtClean="0">
                  <a:solidFill>
                    <a:schemeClr val="tx1"/>
                  </a:solidFill>
                </a:rPr>
                <a:t>→ </a:t>
              </a:r>
              <a:r>
                <a:rPr lang="en-US" altLang="ja-JP" dirty="0" smtClean="0">
                  <a:solidFill>
                    <a:schemeClr val="tx1"/>
                  </a:solidFill>
                </a:rPr>
                <a:t>Y</a:t>
              </a:r>
              <a:endParaRPr kumimoji="1" lang="ja-JP" altLang="en-US" dirty="0">
                <a:solidFill>
                  <a:schemeClr val="tx1"/>
                </a:solidFill>
              </a:endParaRPr>
            </a:p>
          </p:txBody>
        </p:sp>
        <p:sp>
          <p:nvSpPr>
            <p:cNvPr id="28" name="正方形/長方形 27"/>
            <p:cNvSpPr/>
            <p:nvPr/>
          </p:nvSpPr>
          <p:spPr>
            <a:xfrm>
              <a:off x="6716114" y="4005064"/>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要素</a:t>
              </a:r>
              <a:r>
                <a:rPr kumimoji="1" lang="en-US" altLang="ja-JP" dirty="0" smtClean="0">
                  <a:solidFill>
                    <a:schemeClr val="tx1"/>
                  </a:solidFill>
                </a:rPr>
                <a:t> </a:t>
              </a:r>
              <a:r>
                <a:rPr lang="ja-JP" altLang="en-US" dirty="0" smtClean="0">
                  <a:solidFill>
                    <a:schemeClr val="tx1"/>
                  </a:solidFill>
                </a:rPr>
                <a:t>→ 動詞</a:t>
              </a:r>
              <a:endParaRPr kumimoji="1" lang="ja-JP" altLang="en-US" dirty="0">
                <a:solidFill>
                  <a:schemeClr val="tx1"/>
                </a:solidFill>
              </a:endParaRPr>
            </a:p>
          </p:txBody>
        </p:sp>
      </p:grpSp>
      <p:sp>
        <p:nvSpPr>
          <p:cNvPr id="5" name="正方形/長方形 4"/>
          <p:cNvSpPr/>
          <p:nvPr/>
        </p:nvSpPr>
        <p:spPr>
          <a:xfrm>
            <a:off x="1651361" y="4915898"/>
            <a:ext cx="616383" cy="291385"/>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2823455" y="1624393"/>
            <a:ext cx="2808353" cy="461665"/>
          </a:xfrm>
          <a:prstGeom prst="rect">
            <a:avLst/>
          </a:prstGeom>
          <a:solidFill>
            <a:schemeClr val="bg1"/>
          </a:solidFill>
          <a:ln>
            <a:solidFill>
              <a:schemeClr val="tx1"/>
            </a:solidFill>
          </a:ln>
        </p:spPr>
        <p:txBody>
          <a:bodyPr wrap="square" rtlCol="0">
            <a:spAutoFit/>
          </a:bodyPr>
          <a:lstStyle/>
          <a:p>
            <a:r>
              <a:rPr lang="ja-JP" altLang="en-US" sz="2400" b="1" dirty="0" smtClean="0">
                <a:solidFill>
                  <a:schemeClr val="accent6"/>
                </a:solidFill>
              </a:rPr>
              <a:t>①ルール抽出部</a:t>
            </a:r>
            <a:r>
              <a:rPr lang="ja-JP" altLang="en-US" sz="2400" b="1" dirty="0" smtClean="0">
                <a:solidFill>
                  <a:schemeClr val="accent2"/>
                </a:solidFill>
              </a:rPr>
              <a:t> </a:t>
            </a:r>
            <a:r>
              <a:rPr lang="ja-JP" altLang="en-US" sz="2400" b="1" dirty="0" smtClean="0">
                <a:solidFill>
                  <a:schemeClr val="accent6"/>
                </a:solidFill>
              </a:rPr>
              <a:t>　</a:t>
            </a:r>
            <a:endParaRPr kumimoji="1" lang="ja-JP" altLang="en-US" sz="2400" b="1" dirty="0">
              <a:solidFill>
                <a:schemeClr val="accent6"/>
              </a:solidFill>
            </a:endParaRPr>
          </a:p>
        </p:txBody>
      </p:sp>
      <p:sp>
        <p:nvSpPr>
          <p:cNvPr id="39" name="左矢印 38"/>
          <p:cNvSpPr/>
          <p:nvPr/>
        </p:nvSpPr>
        <p:spPr bwMode="auto">
          <a:xfrm rot="10800000">
            <a:off x="4440110" y="2720136"/>
            <a:ext cx="858634" cy="333541"/>
          </a:xfrm>
          <a:prstGeom prst="leftArrow">
            <a:avLst/>
          </a:prstGeom>
          <a:solidFill>
            <a:schemeClr val="accent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0" name="正方形/長方形 39"/>
          <p:cNvSpPr/>
          <p:nvPr/>
        </p:nvSpPr>
        <p:spPr>
          <a:xfrm>
            <a:off x="4860032" y="4149080"/>
            <a:ext cx="4283968" cy="5363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bwMode="auto">
          <a:xfrm rot="16200000">
            <a:off x="5689992" y="4265467"/>
            <a:ext cx="879405" cy="195497"/>
          </a:xfrm>
          <a:prstGeom prst="rect">
            <a:avLst/>
          </a:prstGeom>
          <a:solidFill>
            <a:schemeClr val="accent1">
              <a:lumMod val="75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115943778"/>
              </p:ext>
            </p:extLst>
          </p:nvPr>
        </p:nvGraphicFramePr>
        <p:xfrm>
          <a:off x="7011142" y="4467565"/>
          <a:ext cx="1377282" cy="1193683"/>
        </p:xfrm>
        <a:graphic>
          <a:graphicData uri="http://schemas.openxmlformats.org/drawingml/2006/table">
            <a:tbl>
              <a:tblPr bandRow="1">
                <a:tableStyleId>{BC89EF96-8CEA-46FF-86C4-4CE0E7609802}</a:tableStyleId>
              </a:tblPr>
              <a:tblGrid>
                <a:gridCol w="1377282"/>
              </a:tblGrid>
              <a:tr h="413275">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90204">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90204">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23" name="右矢印 22"/>
          <p:cNvSpPr/>
          <p:nvPr/>
        </p:nvSpPr>
        <p:spPr bwMode="auto">
          <a:xfrm>
            <a:off x="2761969" y="4685449"/>
            <a:ext cx="3826255" cy="355199"/>
          </a:xfrm>
          <a:prstGeom prst="rightArrow">
            <a:avLst/>
          </a:prstGeom>
          <a:solidFill>
            <a:schemeClr val="accent1">
              <a:lumMod val="75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3" name="直線コネクタ 42"/>
          <p:cNvCxnSpPr>
            <a:stCxn id="41" idx="3"/>
            <a:endCxn id="15" idx="3"/>
          </p:cNvCxnSpPr>
          <p:nvPr/>
        </p:nvCxnSpPr>
        <p:spPr>
          <a:xfrm flipH="1">
            <a:off x="8948391" y="3311064"/>
            <a:ext cx="16097" cy="2012480"/>
          </a:xfrm>
          <a:prstGeom prst="line">
            <a:avLst/>
          </a:prstGeom>
        </p:spPr>
        <p:style>
          <a:lnRef idx="1">
            <a:schemeClr val="accent1"/>
          </a:lnRef>
          <a:fillRef idx="0">
            <a:schemeClr val="accent1"/>
          </a:fillRef>
          <a:effectRef idx="0">
            <a:schemeClr val="accent1"/>
          </a:effectRef>
          <a:fontRef idx="minor">
            <a:schemeClr val="tx1"/>
          </a:fontRef>
        </p:style>
      </p:cxnSp>
      <p:sp>
        <p:nvSpPr>
          <p:cNvPr id="29" name="正方形/長方形 28"/>
          <p:cNvSpPr/>
          <p:nvPr/>
        </p:nvSpPr>
        <p:spPr>
          <a:xfrm>
            <a:off x="395537" y="1542362"/>
            <a:ext cx="5236272" cy="2606718"/>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spTree>
    <p:extLst>
      <p:ext uri="{BB962C8B-B14F-4D97-AF65-F5344CB8AC3E}">
        <p14:creationId xmlns:p14="http://schemas.microsoft.com/office/powerpoint/2010/main" val="6591927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Sel-CoolMetal-white</Template>
  <TotalTime>3875</TotalTime>
  <Words>4214</Words>
  <Application>Microsoft Office PowerPoint</Application>
  <PresentationFormat>画面に合わせる (4:3)</PresentationFormat>
  <Paragraphs>686</Paragraphs>
  <Slides>32</Slides>
  <Notes>26</Notes>
  <HiddenSlides>10</HiddenSlides>
  <MMClips>0</MMClips>
  <ScaleCrop>false</ScaleCrop>
  <HeadingPairs>
    <vt:vector size="4" baseType="variant">
      <vt:variant>
        <vt:lpstr>テーマ</vt:lpstr>
      </vt:variant>
      <vt:variant>
        <vt:i4>1</vt:i4>
      </vt:variant>
      <vt:variant>
        <vt:lpstr>スライド タイトル</vt:lpstr>
      </vt:variant>
      <vt:variant>
        <vt:i4>32</vt:i4>
      </vt:variant>
    </vt:vector>
  </HeadingPairs>
  <TitlesOfParts>
    <vt:vector size="33" baseType="lpstr">
      <vt:lpstr>Sel-CoolMetal-white</vt:lpstr>
      <vt:lpstr>動詞に着目した相関ルールを利用するメソッド名の命名支援手法</vt:lpstr>
      <vt:lpstr>背景</vt:lpstr>
      <vt:lpstr>メソッド名</vt:lpstr>
      <vt:lpstr>研究概要</vt:lpstr>
      <vt:lpstr>提案手法：概要</vt:lpstr>
      <vt:lpstr>提案手法：概要</vt:lpstr>
      <vt:lpstr>提案手法：抽出するルール</vt:lpstr>
      <vt:lpstr>提案手法： メソッド本体の内容を表す要素 例</vt:lpstr>
      <vt:lpstr>提案手法：概要</vt:lpstr>
      <vt:lpstr>提案手法：動詞の候補推薦</vt:lpstr>
      <vt:lpstr>評価実験</vt:lpstr>
      <vt:lpstr>RQ1. 手法が適切な動詞を提示できるか - 評価 </vt:lpstr>
      <vt:lpstr>RQ1. 手法が適切な動詞を提示できるか - 結果</vt:lpstr>
      <vt:lpstr>RQ2. 開発者の適切な動詞選択を支援するか – 評価</vt:lpstr>
      <vt:lpstr>RQ2. 開発者の適切な動詞選択を支援するか - 課題となるメソッドの選択</vt:lpstr>
      <vt:lpstr>RQ2. 開発者の適切な動詞選択を支援するか -課題作成方法</vt:lpstr>
      <vt:lpstr>RQ2. 開発者の適切な動詞選択を支援するか - 被験者と課題の割り当て</vt:lpstr>
      <vt:lpstr>RQ2. 開発者の適切な動詞選択を支援するか - 結果</vt:lpstr>
      <vt:lpstr>候補リスト内に正解が含まれている順位ごとに正解数が異なるか</vt:lpstr>
      <vt:lpstr>候補リスト内に正解が含まれているときに正解数が多いか</vt:lpstr>
      <vt:lpstr>考察</vt:lpstr>
      <vt:lpstr>まとめと今後の課題</vt:lpstr>
      <vt:lpstr>以下非表示スライド</vt:lpstr>
      <vt:lpstr>作っとくべき非表示スライド</vt:lpstr>
      <vt:lpstr>候補リストありのときの方が 正解が少なかった例：reset</vt:lpstr>
      <vt:lpstr>候補リストありのときの方が 正解が少なかった例：update</vt:lpstr>
      <vt:lpstr>候補リストありのときの方が 正解が多かった例：</vt:lpstr>
      <vt:lpstr>候補リストありのときの方が 正解が多かった例：print</vt:lpstr>
      <vt:lpstr>関連研究[6] :Shusiらの手法</vt:lpstr>
      <vt:lpstr>提案手法：抽出するルール</vt:lpstr>
      <vt:lpstr>ルール抽出の際の制限</vt:lpstr>
      <vt:lpstr>RQ2. 開発者が適切な動詞を選択できるか - 実際の実験アンケート</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Java言語におけるリネームリファクリングのためのメソッド名の動詞候補推薦手法の改善</dc:title>
  <dc:creator>k-yuki</dc:creator>
  <cp:lastModifiedBy>k-yuki</cp:lastModifiedBy>
  <cp:revision>318</cp:revision>
  <cp:lastPrinted>2015-02-10T00:08:37Z</cp:lastPrinted>
  <dcterms:created xsi:type="dcterms:W3CDTF">2014-11-12T08:05:09Z</dcterms:created>
  <dcterms:modified xsi:type="dcterms:W3CDTF">2015-02-13T05:24:27Z</dcterms:modified>
</cp:coreProperties>
</file>