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1.xml" ContentType="application/vnd.openxmlformats-officedocument.presentationml.tags+xml"/>
  <Override PartName="/ppt/notesSlides/notesSlide5.xml" ContentType="application/vnd.openxmlformats-officedocument.presentationml.notesSlide+xml"/>
  <Override PartName="/ppt/notesSlides/notesSlide6.xml" ContentType="application/vnd.openxmlformats-officedocument.presentationml.notesSlide+xml"/>
  <Override PartName="/ppt/tags/tag2.xml" ContentType="application/vnd.openxmlformats-officedocument.presentationml.tag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tags/tag3.xml" ContentType="application/vnd.openxmlformats-officedocument.presentationml.tags+xml"/>
  <Override PartName="/ppt/notesSlides/notesSlide22.xml" ContentType="application/vnd.openxmlformats-officedocument.presentationml.notesSlide+xml"/>
  <Override PartName="/ppt/tags/tag4.xml" ContentType="application/vnd.openxmlformats-officedocument.presentationml.tags+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57" r:id="rId3"/>
    <p:sldId id="330" r:id="rId4"/>
    <p:sldId id="298" r:id="rId5"/>
    <p:sldId id="341" r:id="rId6"/>
    <p:sldId id="332" r:id="rId7"/>
    <p:sldId id="333" r:id="rId8"/>
    <p:sldId id="336" r:id="rId9"/>
    <p:sldId id="325" r:id="rId10"/>
    <p:sldId id="329" r:id="rId11"/>
    <p:sldId id="308" r:id="rId12"/>
    <p:sldId id="315" r:id="rId13"/>
    <p:sldId id="344" r:id="rId14"/>
    <p:sldId id="348" r:id="rId15"/>
    <p:sldId id="345" r:id="rId16"/>
    <p:sldId id="327" r:id="rId17"/>
    <p:sldId id="319" r:id="rId18"/>
    <p:sldId id="354" r:id="rId19"/>
    <p:sldId id="355" r:id="rId20"/>
    <p:sldId id="340" r:id="rId21"/>
    <p:sldId id="335" r:id="rId22"/>
    <p:sldId id="351" r:id="rId23"/>
    <p:sldId id="326" r:id="rId24"/>
    <p:sldId id="316" r:id="rId25"/>
    <p:sldId id="343" r:id="rId26"/>
    <p:sldId id="353" r:id="rId27"/>
    <p:sldId id="350" r:id="rId28"/>
    <p:sldId id="352" r:id="rId29"/>
    <p:sldId id="346" r:id="rId30"/>
  </p:sldIdLst>
  <p:sldSz cx="9144000" cy="6858000" type="screen4x3"/>
  <p:notesSz cx="6805613" cy="9939338"/>
  <p:defaultTex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696"/>
    <a:srgbClr val="F0F0FF"/>
    <a:srgbClr val="FFFFC8"/>
    <a:srgbClr val="C8FF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33" autoAdjust="0"/>
    <p:restoredTop sz="94655" autoAdjust="0"/>
  </p:normalViewPr>
  <p:slideViewPr>
    <p:cSldViewPr>
      <p:cViewPr varScale="1">
        <p:scale>
          <a:sx n="78" d="100"/>
          <a:sy n="78" d="100"/>
        </p:scale>
        <p:origin x="672" y="84"/>
      </p:cViewPr>
      <p:guideLst>
        <p:guide orient="horz" pos="2160"/>
        <p:guide pos="2880"/>
      </p:guideLst>
    </p:cSldViewPr>
  </p:slideViewPr>
  <p:outlineViewPr>
    <p:cViewPr>
      <p:scale>
        <a:sx n="33" d="100"/>
        <a:sy n="33" d="100"/>
      </p:scale>
      <p:origin x="0" y="6540"/>
    </p:cViewPr>
  </p:outlineViewPr>
  <p:notesTextViewPr>
    <p:cViewPr>
      <p:scale>
        <a:sx n="1" d="1"/>
        <a:sy n="1" d="1"/>
      </p:scale>
      <p:origin x="0" y="0"/>
    </p:cViewPr>
  </p:notesTextViewPr>
  <p:sorterViewPr>
    <p:cViewPr>
      <p:scale>
        <a:sx n="100" d="100"/>
        <a:sy n="100" d="100"/>
      </p:scale>
      <p:origin x="0" y="-210"/>
    </p:cViewPr>
  </p:sorterViewPr>
  <p:notesViewPr>
    <p:cSldViewPr>
      <p:cViewPr varScale="1">
        <p:scale>
          <a:sx n="133" d="100"/>
          <a:sy n="133" d="100"/>
        </p:scale>
        <p:origin x="-792" y="-96"/>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charts/_rels/chart1.xml.rels><?xml version="1.0" encoding="UTF-8" standalone="yes"?>
<Relationships xmlns="http://schemas.openxmlformats.org/package/2006/relationships"><Relationship Id="rId3" Type="http://schemas.openxmlformats.org/officeDocument/2006/relationships/oleObject" Target="file:///C:\Users\Shared\Dropbox\YandI\m-takuya\2015_&#20998;&#26512;\master.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______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stacked"/>
        <c:varyColors val="0"/>
        <c:ser>
          <c:idx val="0"/>
          <c:order val="0"/>
          <c:tx>
            <c:strRef>
              <c:f>開発者単位での分析!$B$1</c:f>
              <c:strCache>
                <c:ptCount val="1"/>
                <c:pt idx="0">
                  <c:v>コミット数</c:v>
                </c:pt>
              </c:strCache>
            </c:strRef>
          </c:tx>
          <c:spPr>
            <a:solidFill>
              <a:schemeClr val="accent1"/>
            </a:solidFill>
            <a:ln>
              <a:noFill/>
            </a:ln>
            <a:effectLst/>
          </c:spPr>
          <c:invertIfNegative val="0"/>
          <c:dLbls>
            <c:dLbl>
              <c:idx val="0"/>
              <c:layout>
                <c:manualLayout>
                  <c:x val="1.8302473729334058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8302473729334058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2.329405747369789E-2"/>
                  <c:y val="-2.7556213047282047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2.3294319499091297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2.3294581524484763E-2"/>
                  <c:y val="5.5112426094561066E-3"/>
                </c:manualLayout>
              </c:layout>
              <c:spPr>
                <a:noFill/>
                <a:ln>
                  <a:noFill/>
                </a:ln>
                <a:effectLst/>
              </c:spPr>
              <c:txPr>
                <a:bodyPr rot="0" spcFirstLastPara="1" vertOverflow="overflow" horzOverflow="overflow" vert="horz" wrap="square" lIns="38100" tIns="19050" rIns="38100" bIns="19050" anchor="ctr" anchorCtr="1">
                  <a:no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2.663841858242166E-2"/>
                      <c:h val="3.6773874800624287E-2"/>
                    </c:manualLayout>
                  </c15:layout>
                </c:ext>
              </c:extLst>
            </c:dLbl>
            <c:dLbl>
              <c:idx val="5"/>
              <c:layout>
                <c:manualLayout>
                  <c:x val="2.1630196225576614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163019622557667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2.1630196225576673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9966334977455397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1.9966334977455334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329405747369789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1630196225576614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9949502466183064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8285772230758427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2.662191098263721E-2"/>
                  <c:y val="5.511242609456156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3.4941086210546833E-2"/>
                  <c:y val="2.7556213047281036E-3"/>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4966109635617006E-2"/>
                      <c:h val="3.126263219116808E-2"/>
                    </c:manualLayout>
                  </c15:layout>
                </c:ext>
              </c:extLst>
            </c:dLbl>
            <c:dLbl>
              <c:idx val="16"/>
              <c:layout>
                <c:manualLayout>
                  <c:x val="3.4941217223243601E-2"/>
                  <c:y val="-5.0519140318595306E-17"/>
                </c:manualLayout>
              </c:layout>
              <c:spPr>
                <a:noFill/>
                <a:ln>
                  <a:noFill/>
                </a:ln>
                <a:effectLst/>
              </c:spPr>
              <c:txPr>
                <a:bodyPr rot="0" spcFirstLastPara="1" vertOverflow="ellipsis" vert="horz" wrap="square" lIns="38100" tIns="19050" rIns="38100" bIns="19050" anchor="ctr" anchorCtr="1">
                  <a:no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extLst>
                <c:ext xmlns:c15="http://schemas.microsoft.com/office/drawing/2012/chart" uri="{CE6537A1-D6FC-4f65-9D91-7224C49458BB}">
                  <c15:layout>
                    <c:manualLayout>
                      <c:w val="3.4966109635617006E-2"/>
                      <c:h val="3.126263219116808E-2"/>
                    </c:manualLayout>
                  </c15:layout>
                </c:ext>
              </c:extLst>
            </c:dLbl>
            <c:dLbl>
              <c:idx val="17"/>
              <c:layout>
                <c:manualLayout>
                  <c:x val="4.3260392451153228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326039245115329E-2"/>
                  <c:y val="-5.0519140318595306E-1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3.9932669954910668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3.826880870678945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1"/>
              <c:layout>
                <c:manualLayout>
                  <c:x val="5.1579698691759615E-2"/>
                  <c:y val="-2.7556213047281288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2.828564121806172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開発者単位での分析!$A$11:$A$36</c:f>
              <c:strCache>
                <c:ptCount val="26"/>
                <c:pt idx="0">
                  <c:v>Y</c:v>
                </c:pt>
                <c:pt idx="1">
                  <c:v>X</c:v>
                </c:pt>
                <c:pt idx="2">
                  <c:v>W</c:v>
                </c:pt>
                <c:pt idx="3">
                  <c:v>V</c:v>
                </c:pt>
                <c:pt idx="4">
                  <c:v>V</c:v>
                </c:pt>
                <c:pt idx="5">
                  <c:v>U</c:v>
                </c:pt>
                <c:pt idx="6">
                  <c:v>T</c:v>
                </c:pt>
                <c:pt idx="7">
                  <c:v>S</c:v>
                </c:pt>
                <c:pt idx="8">
                  <c:v>R</c:v>
                </c:pt>
                <c:pt idx="9">
                  <c:v>Q</c:v>
                </c:pt>
                <c:pt idx="10">
                  <c:v>P</c:v>
                </c:pt>
                <c:pt idx="11">
                  <c:v>O</c:v>
                </c:pt>
                <c:pt idx="12">
                  <c:v>N</c:v>
                </c:pt>
                <c:pt idx="13">
                  <c:v>M</c:v>
                </c:pt>
                <c:pt idx="14">
                  <c:v>L</c:v>
                </c:pt>
                <c:pt idx="15">
                  <c:v>K</c:v>
                </c:pt>
                <c:pt idx="16">
                  <c:v>J</c:v>
                </c:pt>
                <c:pt idx="17">
                  <c:v>I</c:v>
                </c:pt>
                <c:pt idx="18">
                  <c:v>H</c:v>
                </c:pt>
                <c:pt idx="19">
                  <c:v>G</c:v>
                </c:pt>
                <c:pt idx="20">
                  <c:v>F</c:v>
                </c:pt>
                <c:pt idx="21">
                  <c:v>E</c:v>
                </c:pt>
                <c:pt idx="22">
                  <c:v>D</c:v>
                </c:pt>
                <c:pt idx="23">
                  <c:v>C</c:v>
                </c:pt>
                <c:pt idx="24">
                  <c:v>B</c:v>
                </c:pt>
                <c:pt idx="25">
                  <c:v>A</c:v>
                </c:pt>
              </c:strCache>
            </c:strRef>
          </c:cat>
          <c:val>
            <c:numRef>
              <c:f>開発者単位での分析!$B$11:$B$36</c:f>
              <c:numCache>
                <c:formatCode>General</c:formatCode>
                <c:ptCount val="26"/>
                <c:pt idx="0">
                  <c:v>6</c:v>
                </c:pt>
                <c:pt idx="1">
                  <c:v>7</c:v>
                </c:pt>
                <c:pt idx="2">
                  <c:v>10</c:v>
                </c:pt>
                <c:pt idx="3">
                  <c:v>19</c:v>
                </c:pt>
                <c:pt idx="4">
                  <c:v>24</c:v>
                </c:pt>
                <c:pt idx="5">
                  <c:v>34</c:v>
                </c:pt>
                <c:pt idx="6">
                  <c:v>40</c:v>
                </c:pt>
                <c:pt idx="7">
                  <c:v>51</c:v>
                </c:pt>
                <c:pt idx="8">
                  <c:v>73</c:v>
                </c:pt>
                <c:pt idx="9">
                  <c:v>82</c:v>
                </c:pt>
                <c:pt idx="10">
                  <c:v>114</c:v>
                </c:pt>
                <c:pt idx="11">
                  <c:v>142</c:v>
                </c:pt>
                <c:pt idx="12">
                  <c:v>175</c:v>
                </c:pt>
                <c:pt idx="13">
                  <c:v>182</c:v>
                </c:pt>
                <c:pt idx="14">
                  <c:v>218</c:v>
                </c:pt>
                <c:pt idx="15">
                  <c:v>240</c:v>
                </c:pt>
                <c:pt idx="16">
                  <c:v>258</c:v>
                </c:pt>
                <c:pt idx="17">
                  <c:v>267</c:v>
                </c:pt>
                <c:pt idx="18">
                  <c:v>275</c:v>
                </c:pt>
                <c:pt idx="19">
                  <c:v>319</c:v>
                </c:pt>
                <c:pt idx="20">
                  <c:v>345</c:v>
                </c:pt>
                <c:pt idx="21">
                  <c:v>648</c:v>
                </c:pt>
                <c:pt idx="22">
                  <c:v>1337</c:v>
                </c:pt>
                <c:pt idx="23">
                  <c:v>2211</c:v>
                </c:pt>
                <c:pt idx="24">
                  <c:v>2268</c:v>
                </c:pt>
                <c:pt idx="25">
                  <c:v>3612</c:v>
                </c:pt>
              </c:numCache>
            </c:numRef>
          </c:val>
        </c:ser>
        <c:dLbls>
          <c:dLblPos val="ctr"/>
          <c:showLegendKey val="0"/>
          <c:showVal val="1"/>
          <c:showCatName val="0"/>
          <c:showSerName val="0"/>
          <c:showPercent val="0"/>
          <c:showBubbleSize val="0"/>
        </c:dLbls>
        <c:gapWidth val="50"/>
        <c:overlap val="100"/>
        <c:axId val="182763248"/>
        <c:axId val="182762688"/>
      </c:barChart>
      <c:barChart>
        <c:barDir val="bar"/>
        <c:grouping val="stacked"/>
        <c:varyColors val="0"/>
        <c:ser>
          <c:idx val="1"/>
          <c:order val="1"/>
          <c:tx>
            <c:strRef>
              <c:f>開発者単位での分析!$C$1</c:f>
              <c:strCache>
                <c:ptCount val="1"/>
                <c:pt idx="0">
                  <c:v>再利用された回数</c:v>
                </c:pt>
              </c:strCache>
            </c:strRef>
          </c:tx>
          <c:spPr>
            <a:solidFill>
              <a:srgbClr val="FF0000"/>
            </a:solidFill>
            <a:ln>
              <a:noFill/>
            </a:ln>
            <a:effectLst/>
          </c:spPr>
          <c:invertIfNegative val="0"/>
          <c:dLbls>
            <c:dLbl>
              <c:idx val="0"/>
              <c:layout>
                <c:manualLayout>
                  <c:x val="1.9966334977455213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1.996633497745527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1.9966334977455275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9966334977455275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1.9966334977455213E-2"/>
                  <c:y val="5.511242609456106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2.329405747369789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3294057473697831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996633497745527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1.9966334977455275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2.3294057473697831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2.329405747369789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2.3294057473697831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2.4957918721819169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2.329405747369789E-2"/>
                  <c:y val="-5.511242609456257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2.3294057473697831E-2"/>
                  <c:y val="5.511242609456156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1.9966334977455275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1.9966334977455275E-2"/>
                  <c:y val="2.755621304728053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1.9966334977455334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3.1613363714304281E-2"/>
                  <c:y val="-5.0519140318595306E-1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2.1630196225576492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1.331088998497022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3.3277224962425557E-2"/>
                  <c:y val="-5.5112426094562324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2.329405747369789E-2"/>
                  <c:y val="-5.511242609456220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開発者単位での分析!$A$11:$A$36</c:f>
              <c:strCache>
                <c:ptCount val="26"/>
                <c:pt idx="0">
                  <c:v>Y</c:v>
                </c:pt>
                <c:pt idx="1">
                  <c:v>X</c:v>
                </c:pt>
                <c:pt idx="2">
                  <c:v>W</c:v>
                </c:pt>
                <c:pt idx="3">
                  <c:v>V</c:v>
                </c:pt>
                <c:pt idx="4">
                  <c:v>V</c:v>
                </c:pt>
                <c:pt idx="5">
                  <c:v>U</c:v>
                </c:pt>
                <c:pt idx="6">
                  <c:v>T</c:v>
                </c:pt>
                <c:pt idx="7">
                  <c:v>S</c:v>
                </c:pt>
                <c:pt idx="8">
                  <c:v>R</c:v>
                </c:pt>
                <c:pt idx="9">
                  <c:v>Q</c:v>
                </c:pt>
                <c:pt idx="10">
                  <c:v>P</c:v>
                </c:pt>
                <c:pt idx="11">
                  <c:v>O</c:v>
                </c:pt>
                <c:pt idx="12">
                  <c:v>N</c:v>
                </c:pt>
                <c:pt idx="13">
                  <c:v>M</c:v>
                </c:pt>
                <c:pt idx="14">
                  <c:v>L</c:v>
                </c:pt>
                <c:pt idx="15">
                  <c:v>K</c:v>
                </c:pt>
                <c:pt idx="16">
                  <c:v>J</c:v>
                </c:pt>
                <c:pt idx="17">
                  <c:v>I</c:v>
                </c:pt>
                <c:pt idx="18">
                  <c:v>H</c:v>
                </c:pt>
                <c:pt idx="19">
                  <c:v>G</c:v>
                </c:pt>
                <c:pt idx="20">
                  <c:v>F</c:v>
                </c:pt>
                <c:pt idx="21">
                  <c:v>E</c:v>
                </c:pt>
                <c:pt idx="22">
                  <c:v>D</c:v>
                </c:pt>
                <c:pt idx="23">
                  <c:v>C</c:v>
                </c:pt>
                <c:pt idx="24">
                  <c:v>B</c:v>
                </c:pt>
                <c:pt idx="25">
                  <c:v>A</c:v>
                </c:pt>
              </c:strCache>
            </c:strRef>
          </c:cat>
          <c:val>
            <c:numRef>
              <c:f>開発者単位での分析!$C$11:$C$36</c:f>
              <c:numCache>
                <c:formatCode>General</c:formatCode>
                <c:ptCount val="26"/>
                <c:pt idx="0">
                  <c:v>1</c:v>
                </c:pt>
                <c:pt idx="1">
                  <c:v>0</c:v>
                </c:pt>
                <c:pt idx="2">
                  <c:v>0</c:v>
                </c:pt>
                <c:pt idx="3">
                  <c:v>0</c:v>
                </c:pt>
                <c:pt idx="4">
                  <c:v>1</c:v>
                </c:pt>
                <c:pt idx="5">
                  <c:v>31</c:v>
                </c:pt>
                <c:pt idx="6">
                  <c:v>18</c:v>
                </c:pt>
                <c:pt idx="7">
                  <c:v>0</c:v>
                </c:pt>
                <c:pt idx="8">
                  <c:v>8</c:v>
                </c:pt>
                <c:pt idx="9">
                  <c:v>14</c:v>
                </c:pt>
                <c:pt idx="10">
                  <c:v>11</c:v>
                </c:pt>
                <c:pt idx="11">
                  <c:v>14</c:v>
                </c:pt>
                <c:pt idx="12">
                  <c:v>102</c:v>
                </c:pt>
                <c:pt idx="13">
                  <c:v>29</c:v>
                </c:pt>
                <c:pt idx="14">
                  <c:v>10</c:v>
                </c:pt>
                <c:pt idx="15">
                  <c:v>6</c:v>
                </c:pt>
                <c:pt idx="16">
                  <c:v>6</c:v>
                </c:pt>
                <c:pt idx="17">
                  <c:v>7</c:v>
                </c:pt>
                <c:pt idx="18">
                  <c:v>242</c:v>
                </c:pt>
                <c:pt idx="19">
                  <c:v>96</c:v>
                </c:pt>
                <c:pt idx="20">
                  <c:v>2</c:v>
                </c:pt>
                <c:pt idx="21">
                  <c:v>588</c:v>
                </c:pt>
                <c:pt idx="22">
                  <c:v>63</c:v>
                </c:pt>
                <c:pt idx="23">
                  <c:v>196</c:v>
                </c:pt>
                <c:pt idx="24">
                  <c:v>62</c:v>
                </c:pt>
                <c:pt idx="25">
                  <c:v>3826</c:v>
                </c:pt>
              </c:numCache>
            </c:numRef>
          </c:val>
        </c:ser>
        <c:ser>
          <c:idx val="2"/>
          <c:order val="2"/>
          <c:tx>
            <c:strRef>
              <c:f>開発者単位での分析!$D$1</c:f>
              <c:strCache>
                <c:ptCount val="1"/>
                <c:pt idx="0">
                  <c:v>再利用回数</c:v>
                </c:pt>
              </c:strCache>
            </c:strRef>
          </c:tx>
          <c:spPr>
            <a:solidFill>
              <a:srgbClr val="FFC000"/>
            </a:solidFill>
            <a:ln>
              <a:noFill/>
            </a:ln>
            <a:effectLst/>
          </c:spPr>
          <c:invertIfNegative val="0"/>
          <c:dLbls>
            <c:dLbl>
              <c:idx val="0"/>
              <c:layout>
                <c:manualLayout>
                  <c:x val="4.8251976195517063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4.8251976195517063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4.8251976195517063E-2"/>
                  <c:y val="8.266863914184310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4.8251976195517063E-2"/>
                  <c:y val="5.511242609456106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4.9915837443638214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4.9915837443638339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8"/>
              <c:layout>
                <c:manualLayout>
                  <c:x val="5.1579698691759615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9"/>
              <c:layout>
                <c:manualLayout>
                  <c:x val="5.1579698691759497E-2"/>
                  <c:y val="-1.0103828063719061E-16"/>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0"/>
              <c:layout>
                <c:manualLayout>
                  <c:x val="5.157969869175961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1"/>
              <c:layout>
                <c:manualLayout>
                  <c:x val="5.1579698691759615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2"/>
              <c:layout>
                <c:manualLayout>
                  <c:x val="4.8251976195516938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3"/>
              <c:layout>
                <c:manualLayout>
                  <c:x val="4.1596531203031951E-2"/>
                  <c:y val="-5.511242609456257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4"/>
              <c:layout>
                <c:manualLayout>
                  <c:x val="4.8251976195517063E-2"/>
                  <c:y val="5.5112426094561569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5"/>
              <c:layout>
                <c:manualLayout>
                  <c:x val="5.1579698691759615E-2"/>
                  <c:y val="5.511242609456207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6"/>
              <c:layout>
                <c:manualLayout>
                  <c:x val="4.8251976195517063E-2"/>
                  <c:y val="2.755621304728053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7"/>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8"/>
              <c:layout>
                <c:manualLayout>
                  <c:x val="4.658811494739578E-2"/>
                  <c:y val="-5.0519140318595306E-17"/>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19"/>
              <c:layout>
                <c:manualLayout>
                  <c:x val="4.4924253699274504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0"/>
              <c:layout>
                <c:manualLayout>
                  <c:x val="1.9966334977455275E-2"/>
                  <c:y val="0"/>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2"/>
              <c:layout>
                <c:manualLayout>
                  <c:x val="4.8251976195517063E-2"/>
                  <c:y val="-2.7556213047281036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3"/>
              <c:layout>
                <c:manualLayout>
                  <c:x val="5.9899004932366003E-2"/>
                  <c:y val="-5.5112426094562324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dLbl>
              <c:idx val="24"/>
              <c:layout>
                <c:manualLayout>
                  <c:x val="5.657128243612345E-2"/>
                  <c:y val="-5.5112426094562203E-3"/>
                </c:manualLayout>
              </c:layout>
              <c:dLblPos val="ctr"/>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dk1"/>
                    </a:solidFill>
                    <a:latin typeface="+mn-lt"/>
                    <a:ea typeface="+mn-ea"/>
                    <a:cs typeface="+mn-cs"/>
                  </a:defRPr>
                </a:pPr>
                <a:endParaRPr lang="ja-JP"/>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開発者単位での分析!$A$11:$A$36</c:f>
              <c:strCache>
                <c:ptCount val="26"/>
                <c:pt idx="0">
                  <c:v>Y</c:v>
                </c:pt>
                <c:pt idx="1">
                  <c:v>X</c:v>
                </c:pt>
                <c:pt idx="2">
                  <c:v>W</c:v>
                </c:pt>
                <c:pt idx="3">
                  <c:v>V</c:v>
                </c:pt>
                <c:pt idx="4">
                  <c:v>V</c:v>
                </c:pt>
                <c:pt idx="5">
                  <c:v>U</c:v>
                </c:pt>
                <c:pt idx="6">
                  <c:v>T</c:v>
                </c:pt>
                <c:pt idx="7">
                  <c:v>S</c:v>
                </c:pt>
                <c:pt idx="8">
                  <c:v>R</c:v>
                </c:pt>
                <c:pt idx="9">
                  <c:v>Q</c:v>
                </c:pt>
                <c:pt idx="10">
                  <c:v>P</c:v>
                </c:pt>
                <c:pt idx="11">
                  <c:v>O</c:v>
                </c:pt>
                <c:pt idx="12">
                  <c:v>N</c:v>
                </c:pt>
                <c:pt idx="13">
                  <c:v>M</c:v>
                </c:pt>
                <c:pt idx="14">
                  <c:v>L</c:v>
                </c:pt>
                <c:pt idx="15">
                  <c:v>K</c:v>
                </c:pt>
                <c:pt idx="16">
                  <c:v>J</c:v>
                </c:pt>
                <c:pt idx="17">
                  <c:v>I</c:v>
                </c:pt>
                <c:pt idx="18">
                  <c:v>H</c:v>
                </c:pt>
                <c:pt idx="19">
                  <c:v>G</c:v>
                </c:pt>
                <c:pt idx="20">
                  <c:v>F</c:v>
                </c:pt>
                <c:pt idx="21">
                  <c:v>E</c:v>
                </c:pt>
                <c:pt idx="22">
                  <c:v>D</c:v>
                </c:pt>
                <c:pt idx="23">
                  <c:v>C</c:v>
                </c:pt>
                <c:pt idx="24">
                  <c:v>B</c:v>
                </c:pt>
                <c:pt idx="25">
                  <c:v>A</c:v>
                </c:pt>
              </c:strCache>
            </c:strRef>
          </c:cat>
          <c:val>
            <c:numRef>
              <c:f>開発者単位での分析!$D$11:$D$36</c:f>
              <c:numCache>
                <c:formatCode>General</c:formatCode>
                <c:ptCount val="26"/>
                <c:pt idx="0">
                  <c:v>1</c:v>
                </c:pt>
                <c:pt idx="1">
                  <c:v>0</c:v>
                </c:pt>
                <c:pt idx="2">
                  <c:v>0</c:v>
                </c:pt>
                <c:pt idx="3">
                  <c:v>0</c:v>
                </c:pt>
                <c:pt idx="4">
                  <c:v>2</c:v>
                </c:pt>
                <c:pt idx="5">
                  <c:v>29</c:v>
                </c:pt>
                <c:pt idx="6">
                  <c:v>38</c:v>
                </c:pt>
                <c:pt idx="7">
                  <c:v>0</c:v>
                </c:pt>
                <c:pt idx="8">
                  <c:v>12</c:v>
                </c:pt>
                <c:pt idx="9">
                  <c:v>19</c:v>
                </c:pt>
                <c:pt idx="10">
                  <c:v>19</c:v>
                </c:pt>
                <c:pt idx="11">
                  <c:v>13</c:v>
                </c:pt>
                <c:pt idx="12">
                  <c:v>105</c:v>
                </c:pt>
                <c:pt idx="13">
                  <c:v>22</c:v>
                </c:pt>
                <c:pt idx="14">
                  <c:v>8</c:v>
                </c:pt>
                <c:pt idx="15">
                  <c:v>28</c:v>
                </c:pt>
                <c:pt idx="16">
                  <c:v>6</c:v>
                </c:pt>
                <c:pt idx="17">
                  <c:v>9</c:v>
                </c:pt>
                <c:pt idx="18">
                  <c:v>233</c:v>
                </c:pt>
                <c:pt idx="19">
                  <c:v>99</c:v>
                </c:pt>
                <c:pt idx="20">
                  <c:v>2</c:v>
                </c:pt>
                <c:pt idx="21">
                  <c:v>598</c:v>
                </c:pt>
                <c:pt idx="22">
                  <c:v>67</c:v>
                </c:pt>
                <c:pt idx="23">
                  <c:v>169</c:v>
                </c:pt>
                <c:pt idx="24">
                  <c:v>62</c:v>
                </c:pt>
                <c:pt idx="25">
                  <c:v>3798</c:v>
                </c:pt>
              </c:numCache>
            </c:numRef>
          </c:val>
        </c:ser>
        <c:dLbls>
          <c:dLblPos val="ctr"/>
          <c:showLegendKey val="0"/>
          <c:showVal val="1"/>
          <c:showCatName val="0"/>
          <c:showSerName val="0"/>
          <c:showPercent val="0"/>
          <c:showBubbleSize val="0"/>
        </c:dLbls>
        <c:gapWidth val="50"/>
        <c:overlap val="100"/>
        <c:axId val="182764368"/>
        <c:axId val="182763808"/>
      </c:barChart>
      <c:valAx>
        <c:axId val="182762688"/>
        <c:scaling>
          <c:orientation val="maxMin"/>
          <c:max val="4000"/>
          <c:min val="-4500"/>
        </c:scaling>
        <c:delete val="0"/>
        <c:axPos val="b"/>
        <c:numFmt formatCode="#,##0;" sourceLinked="0"/>
        <c:majorTickMark val="out"/>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dk1"/>
                </a:solidFill>
                <a:latin typeface="+mn-lt"/>
                <a:ea typeface="+mn-ea"/>
                <a:cs typeface="+mn-cs"/>
              </a:defRPr>
            </a:pPr>
            <a:endParaRPr lang="ja-JP"/>
          </a:p>
        </c:txPr>
        <c:crossAx val="182763248"/>
        <c:crosses val="autoZero"/>
        <c:crossBetween val="between"/>
        <c:majorUnit val="500"/>
      </c:valAx>
      <c:catAx>
        <c:axId val="182763248"/>
        <c:scaling>
          <c:orientation val="minMax"/>
        </c:scaling>
        <c:delete val="0"/>
        <c:axPos val="r"/>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dk1"/>
                </a:solidFill>
                <a:latin typeface="+mn-lt"/>
                <a:ea typeface="+mn-ea"/>
                <a:cs typeface="+mn-cs"/>
              </a:defRPr>
            </a:pPr>
            <a:endParaRPr lang="ja-JP"/>
          </a:p>
        </c:txPr>
        <c:crossAx val="182762688"/>
        <c:crosses val="autoZero"/>
        <c:auto val="1"/>
        <c:lblAlgn val="ctr"/>
        <c:lblOffset val="100"/>
        <c:tickLblSkip val="1"/>
        <c:noMultiLvlLbl val="0"/>
      </c:catAx>
      <c:valAx>
        <c:axId val="182763808"/>
        <c:scaling>
          <c:orientation val="minMax"/>
          <c:max val="8000"/>
          <c:min val="-9000"/>
        </c:scaling>
        <c:delete val="0"/>
        <c:axPos val="t"/>
        <c:numFmt formatCode="#,##0;" sourceLinked="0"/>
        <c:majorTickMark val="out"/>
        <c:minorTickMark val="none"/>
        <c:tickLblPos val="nextTo"/>
        <c:spPr>
          <a:noFill/>
          <a:ln>
            <a:solidFill>
              <a:schemeClr val="accent1"/>
            </a:solidFill>
          </a:ln>
          <a:effectLst/>
        </c:spPr>
        <c:txPr>
          <a:bodyPr rot="-60000000" spcFirstLastPara="1" vertOverflow="ellipsis" vert="horz" wrap="square" anchor="ctr" anchorCtr="1"/>
          <a:lstStyle/>
          <a:p>
            <a:pPr>
              <a:defRPr sz="1200" b="0" i="0" u="none" strike="noStrike" kern="1200" baseline="0">
                <a:solidFill>
                  <a:schemeClr val="dk1"/>
                </a:solidFill>
                <a:latin typeface="+mn-lt"/>
                <a:ea typeface="+mn-ea"/>
                <a:cs typeface="+mn-cs"/>
              </a:defRPr>
            </a:pPr>
            <a:endParaRPr lang="ja-JP"/>
          </a:p>
        </c:txPr>
        <c:crossAx val="182764368"/>
        <c:crosses val="max"/>
        <c:crossBetween val="between"/>
        <c:majorUnit val="1000"/>
        <c:minorUnit val="1000"/>
      </c:valAx>
      <c:catAx>
        <c:axId val="182764368"/>
        <c:scaling>
          <c:orientation val="minMax"/>
        </c:scaling>
        <c:delete val="1"/>
        <c:axPos val="r"/>
        <c:numFmt formatCode="General" sourceLinked="1"/>
        <c:majorTickMark val="out"/>
        <c:minorTickMark val="none"/>
        <c:tickLblPos val="nextTo"/>
        <c:crossAx val="182763808"/>
        <c:crosses val="max"/>
        <c:auto val="1"/>
        <c:lblAlgn val="ctr"/>
        <c:lblOffset val="100"/>
        <c:noMultiLvlLbl val="0"/>
      </c:cat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600" b="0" i="0" u="none" strike="noStrike" kern="1200" baseline="0">
              <a:solidFill>
                <a:schemeClr val="dk1"/>
              </a:solidFill>
              <a:latin typeface="+mn-lt"/>
              <a:ea typeface="+mn-ea"/>
              <a:cs typeface="+mn-cs"/>
            </a:defRPr>
          </a:pPr>
          <a:endParaRPr lang="ja-JP"/>
        </a:p>
      </c:txPr>
    </c:legend>
    <c:plotVisOnly val="1"/>
    <c:dispBlanksAs val="gap"/>
    <c:showDLblsOverMax val="0"/>
  </c:chart>
  <c:spPr>
    <a:solidFill>
      <a:schemeClr val="lt1"/>
    </a:solidFill>
    <a:ln w="25400" cap="flat" cmpd="sng" algn="ctr">
      <a:solidFill>
        <a:schemeClr val="accent2"/>
      </a:solidFill>
      <a:prstDash val="solid"/>
    </a:ln>
    <a:effectLst/>
  </c:spPr>
  <c:txPr>
    <a:bodyPr/>
    <a:lstStyle/>
    <a:p>
      <a:pPr>
        <a:defRPr>
          <a:solidFill>
            <a:schemeClr val="dk1"/>
          </a:solidFill>
          <a:latin typeface="+mn-lt"/>
          <a:ea typeface="+mn-ea"/>
          <a:cs typeface="+mn-cs"/>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240061376828151"/>
          <c:y val="7.5126813469586953E-2"/>
          <c:w val="0.83938891485851674"/>
          <c:h val="0.73737797477429134"/>
        </c:manualLayout>
      </c:layout>
      <c:barChart>
        <c:barDir val="col"/>
        <c:grouping val="clustered"/>
        <c:varyColors val="0"/>
        <c:ser>
          <c:idx val="0"/>
          <c:order val="0"/>
          <c:tx>
            <c:strRef>
              <c:f>dev!$E$1</c:f>
              <c:strCache>
                <c:ptCount val="1"/>
              </c:strCache>
            </c:strRef>
          </c:tx>
          <c:spPr>
            <a:solidFill>
              <a:schemeClr val="accent1"/>
            </a:solidFill>
            <a:ln>
              <a:noFill/>
            </a:ln>
            <a:effectLst/>
          </c:spPr>
          <c:invertIfNegative val="0"/>
          <c:dLbls>
            <c:dLbl>
              <c:idx val="6"/>
              <c:delete val="1"/>
              <c:extLst>
                <c:ext xmlns:c15="http://schemas.microsoft.com/office/drawing/2012/chart" uri="{CE6537A1-D6FC-4f65-9D91-7224C49458BB}"/>
              </c:extLst>
            </c:dLbl>
            <c:dLbl>
              <c:idx val="7"/>
              <c:delete val="1"/>
              <c:extLst>
                <c:ext xmlns:c15="http://schemas.microsoft.com/office/drawing/2012/chart" uri="{CE6537A1-D6FC-4f65-9D91-7224C49458BB}"/>
              </c:extLst>
            </c:dLbl>
            <c:dLbl>
              <c:idx val="8"/>
              <c:delete val="1"/>
              <c:extLst>
                <c:ext xmlns:c15="http://schemas.microsoft.com/office/drawing/2012/chart" uri="{CE6537A1-D6FC-4f65-9D91-7224C49458BB}"/>
              </c:extLst>
            </c:dLbl>
            <c:dLbl>
              <c:idx val="9"/>
              <c:delete val="1"/>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delete val="1"/>
              <c:extLst>
                <c:ext xmlns:c15="http://schemas.microsoft.com/office/drawing/2012/chart" uri="{CE6537A1-D6FC-4f65-9D91-7224C49458BB}"/>
              </c:extLst>
            </c:dLbl>
            <c:dLbl>
              <c:idx val="12"/>
              <c:delete val="1"/>
              <c:extLst>
                <c:ext xmlns:c15="http://schemas.microsoft.com/office/drawing/2012/chart" uri="{CE6537A1-D6FC-4f65-9D91-7224C49458BB}"/>
              </c:extLst>
            </c:dLbl>
            <c:dLbl>
              <c:idx val="13"/>
              <c:delete val="1"/>
              <c:extLst>
                <c:ext xmlns:c15="http://schemas.microsoft.com/office/drawing/2012/chart" uri="{CE6537A1-D6FC-4f65-9D91-7224C49458BB}"/>
              </c:extLst>
            </c:dLbl>
            <c:dLbl>
              <c:idx val="14"/>
              <c:delete val="1"/>
              <c:extLst>
                <c:ext xmlns:c15="http://schemas.microsoft.com/office/drawing/2012/chart" uri="{CE6537A1-D6FC-4f65-9D91-7224C49458BB}"/>
              </c:extLst>
            </c:dLbl>
            <c:dLbl>
              <c:idx val="15"/>
              <c:delete val="1"/>
              <c:extLst>
                <c:ext xmlns:c15="http://schemas.microsoft.com/office/drawing/2012/chart" uri="{CE6537A1-D6FC-4f65-9D91-7224C49458BB}"/>
              </c:extLst>
            </c:dLbl>
            <c:spPr>
              <a:noFill/>
              <a:ln>
                <a:noFill/>
              </a:ln>
              <a:effectLst/>
            </c:spPr>
            <c:txPr>
              <a:bodyPr rot="0" spcFirstLastPara="1" vertOverflow="ellipsis" vert="horz" wrap="square" anchor="ctr" anchorCtr="1"/>
              <a:lstStyle/>
              <a:p>
                <a:pPr>
                  <a:defRPr sz="1600" b="0" i="0" u="none" strike="noStrike" kern="1200" baseline="0">
                    <a:solidFill>
                      <a:srgbClr val="000000"/>
                    </a:solidFill>
                    <a:latin typeface="+mn-lt"/>
                    <a:ea typeface="+mn-ea"/>
                    <a:cs typeface="+mn-cs"/>
                  </a:defRPr>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numRef>
              <c:f>dev!$D$3:$D$19</c:f>
              <c:numCache>
                <c:formatCode>General</c:formatCode>
                <c:ptCount val="17"/>
                <c:pt idx="0">
                  <c:v>2</c:v>
                </c:pt>
                <c:pt idx="1">
                  <c:v>3</c:v>
                </c:pt>
                <c:pt idx="2">
                  <c:v>4</c:v>
                </c:pt>
                <c:pt idx="3">
                  <c:v>5</c:v>
                </c:pt>
                <c:pt idx="4">
                  <c:v>6</c:v>
                </c:pt>
                <c:pt idx="5">
                  <c:v>7</c:v>
                </c:pt>
                <c:pt idx="6">
                  <c:v>8</c:v>
                </c:pt>
                <c:pt idx="7">
                  <c:v>9</c:v>
                </c:pt>
                <c:pt idx="8">
                  <c:v>10</c:v>
                </c:pt>
                <c:pt idx="9">
                  <c:v>11</c:v>
                </c:pt>
                <c:pt idx="10">
                  <c:v>12</c:v>
                </c:pt>
                <c:pt idx="11">
                  <c:v>13</c:v>
                </c:pt>
                <c:pt idx="12">
                  <c:v>14</c:v>
                </c:pt>
                <c:pt idx="13">
                  <c:v>15</c:v>
                </c:pt>
                <c:pt idx="14">
                  <c:v>16</c:v>
                </c:pt>
                <c:pt idx="15">
                  <c:v>17</c:v>
                </c:pt>
                <c:pt idx="16">
                  <c:v>18</c:v>
                </c:pt>
              </c:numCache>
            </c:numRef>
          </c:cat>
          <c:val>
            <c:numRef>
              <c:f>dev!$E$3:$E$19</c:f>
              <c:numCache>
                <c:formatCode>General</c:formatCode>
                <c:ptCount val="17"/>
                <c:pt idx="0">
                  <c:v>261</c:v>
                </c:pt>
                <c:pt idx="1">
                  <c:v>48</c:v>
                </c:pt>
                <c:pt idx="2">
                  <c:v>5</c:v>
                </c:pt>
                <c:pt idx="3">
                  <c:v>4</c:v>
                </c:pt>
                <c:pt idx="4">
                  <c:v>1</c:v>
                </c:pt>
                <c:pt idx="5">
                  <c:v>1</c:v>
                </c:pt>
                <c:pt idx="6">
                  <c:v>0</c:v>
                </c:pt>
                <c:pt idx="7">
                  <c:v>0</c:v>
                </c:pt>
                <c:pt idx="8">
                  <c:v>0</c:v>
                </c:pt>
                <c:pt idx="9">
                  <c:v>0</c:v>
                </c:pt>
                <c:pt idx="10">
                  <c:v>0</c:v>
                </c:pt>
                <c:pt idx="11">
                  <c:v>0</c:v>
                </c:pt>
                <c:pt idx="12">
                  <c:v>0</c:v>
                </c:pt>
                <c:pt idx="13">
                  <c:v>0</c:v>
                </c:pt>
                <c:pt idx="14">
                  <c:v>0</c:v>
                </c:pt>
                <c:pt idx="15">
                  <c:v>0</c:v>
                </c:pt>
                <c:pt idx="16">
                  <c:v>1</c:v>
                </c:pt>
              </c:numCache>
            </c:numRef>
          </c:val>
        </c:ser>
        <c:dLbls>
          <c:showLegendKey val="0"/>
          <c:showVal val="0"/>
          <c:showCatName val="0"/>
          <c:showSerName val="0"/>
          <c:showPercent val="0"/>
          <c:showBubbleSize val="0"/>
        </c:dLbls>
        <c:gapWidth val="150"/>
        <c:axId val="321569808"/>
        <c:axId val="321570368"/>
      </c:barChart>
      <c:catAx>
        <c:axId val="321569808"/>
        <c:scaling>
          <c:orientation val="minMax"/>
        </c:scaling>
        <c:delete val="0"/>
        <c:axPos val="b"/>
        <c:title>
          <c:tx>
            <c:rich>
              <a:bodyPr rot="0" spcFirstLastPara="1" vertOverflow="ellipsis" vert="horz" wrap="square" anchor="ctr" anchorCtr="1"/>
              <a:lstStyle/>
              <a:p>
                <a:pPr>
                  <a:defRPr sz="2000" b="0" i="0" u="none" strike="noStrike" kern="1200" baseline="0">
                    <a:solidFill>
                      <a:srgbClr val="000000"/>
                    </a:solidFill>
                    <a:latin typeface="+mn-lt"/>
                    <a:ea typeface="+mn-ea"/>
                    <a:cs typeface="+mn-cs"/>
                  </a:defRPr>
                </a:pPr>
                <a:r>
                  <a:rPr lang="ja-JP" sz="2000"/>
                  <a:t>再利用された数</a:t>
                </a:r>
                <a:endParaRPr lang="en-US" sz="2000"/>
              </a:p>
            </c:rich>
          </c:tx>
          <c:layout/>
          <c:overlay val="0"/>
          <c:spPr>
            <a:noFill/>
            <a:ln>
              <a:noFill/>
            </a:ln>
            <a:effectLst/>
          </c:spPr>
          <c:txPr>
            <a:bodyPr rot="0" spcFirstLastPara="1" vertOverflow="ellipsis" vert="horz" wrap="square" anchor="ctr" anchorCtr="1"/>
            <a:lstStyle/>
            <a:p>
              <a:pPr>
                <a:defRPr sz="2000" b="0" i="0" u="none" strike="noStrike" kern="1200" baseline="0">
                  <a:solidFill>
                    <a:srgbClr val="000000"/>
                  </a:solidFill>
                  <a:latin typeface="+mn-lt"/>
                  <a:ea typeface="+mn-ea"/>
                  <a:cs typeface="+mn-cs"/>
                </a:defRPr>
              </a:pPr>
              <a:endParaRPr lang="ja-JP"/>
            </a:p>
          </c:txPr>
        </c:title>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rgbClr val="000000"/>
                </a:solidFill>
                <a:latin typeface="+mn-lt"/>
                <a:ea typeface="+mn-ea"/>
                <a:cs typeface="+mn-cs"/>
              </a:defRPr>
            </a:pPr>
            <a:endParaRPr lang="ja-JP"/>
          </a:p>
        </c:txPr>
        <c:crossAx val="321570368"/>
        <c:crosses val="autoZero"/>
        <c:auto val="1"/>
        <c:lblAlgn val="ctr"/>
        <c:lblOffset val="100"/>
        <c:noMultiLvlLbl val="0"/>
      </c:catAx>
      <c:valAx>
        <c:axId val="321570368"/>
        <c:scaling>
          <c:orientation val="minMax"/>
        </c:scaling>
        <c:delete val="0"/>
        <c:axPos val="l"/>
        <c:title>
          <c:tx>
            <c:rich>
              <a:bodyPr rot="-5400000" spcFirstLastPara="1" vertOverflow="ellipsis" vert="horz" wrap="square" anchor="ctr" anchorCtr="1"/>
              <a:lstStyle/>
              <a:p>
                <a:pPr>
                  <a:defRPr sz="2000" b="0" i="0" u="none" strike="noStrike" kern="1200" baseline="0">
                    <a:solidFill>
                      <a:srgbClr val="000000"/>
                    </a:solidFill>
                    <a:latin typeface="+mn-lt"/>
                    <a:ea typeface="+mn-ea"/>
                    <a:cs typeface="+mn-cs"/>
                  </a:defRPr>
                </a:pPr>
                <a:r>
                  <a:rPr lang="ja-JP" sz="2000" dirty="0"/>
                  <a:t>クローンの</a:t>
                </a:r>
                <a:r>
                  <a:rPr lang="ja-JP" sz="2000" dirty="0" smtClean="0"/>
                  <a:t>系譜数</a:t>
                </a:r>
                <a:endParaRPr lang="ja-JP" sz="2000" dirty="0"/>
              </a:p>
            </c:rich>
          </c:tx>
          <c:layout/>
          <c:overlay val="0"/>
          <c:spPr>
            <a:noFill/>
            <a:ln>
              <a:noFill/>
            </a:ln>
            <a:effectLst/>
          </c:spPr>
          <c:txPr>
            <a:bodyPr rot="-5400000" spcFirstLastPara="1" vertOverflow="ellipsis" vert="horz" wrap="square" anchor="ctr" anchorCtr="1"/>
            <a:lstStyle/>
            <a:p>
              <a:pPr>
                <a:defRPr sz="2000" b="0" i="0" u="none" strike="noStrike" kern="1200" baseline="0">
                  <a:solidFill>
                    <a:srgbClr val="000000"/>
                  </a:solidFill>
                  <a:latin typeface="+mn-lt"/>
                  <a:ea typeface="+mn-ea"/>
                  <a:cs typeface="+mn-cs"/>
                </a:defRPr>
              </a:pPr>
              <a:endParaRPr lang="ja-JP"/>
            </a:p>
          </c:txPr>
        </c:title>
        <c:numFmt formatCode="General" sourceLinked="1"/>
        <c:majorTickMark val="out"/>
        <c:minorTickMark val="none"/>
        <c:tickLblPos val="nextTo"/>
        <c:spPr>
          <a:noFill/>
          <a:ln>
            <a:solidFill>
              <a:srgbClr val="BBE0E3"/>
            </a:solidFill>
          </a:ln>
          <a:effectLst/>
        </c:spPr>
        <c:txPr>
          <a:bodyPr rot="-60000000" spcFirstLastPara="1" vertOverflow="ellipsis" vert="horz" wrap="square" anchor="ctr" anchorCtr="1"/>
          <a:lstStyle/>
          <a:p>
            <a:pPr>
              <a:defRPr sz="1600" b="0" i="0" u="none" strike="noStrike" kern="1200" baseline="0">
                <a:solidFill>
                  <a:srgbClr val="000000"/>
                </a:solidFill>
                <a:latin typeface="+mn-lt"/>
                <a:ea typeface="+mn-ea"/>
                <a:cs typeface="+mn-cs"/>
              </a:defRPr>
            </a:pPr>
            <a:endParaRPr lang="ja-JP"/>
          </a:p>
        </c:txPr>
        <c:crossAx val="321569808"/>
        <c:crosses val="autoZero"/>
        <c:crossBetween val="between"/>
      </c:valAx>
      <c:spPr>
        <a:noFill/>
        <a:ln>
          <a:noFill/>
        </a:ln>
        <a:effectLst/>
      </c:spPr>
    </c:plotArea>
    <c:plotVisOnly val="1"/>
    <c:dispBlanksAs val="gap"/>
    <c:showDLblsOverMax val="0"/>
  </c:chart>
  <c:spPr>
    <a:solidFill>
      <a:srgbClr val="FFFFFF"/>
    </a:solidFill>
    <a:ln w="12700" cap="flat" cmpd="sng" algn="ctr">
      <a:solidFill>
        <a:srgbClr val="333399"/>
      </a:solidFill>
      <a:prstDash val="solid"/>
      <a:miter lim="800000"/>
    </a:ln>
    <a:effectLst/>
  </c:spPr>
  <c:txPr>
    <a:bodyPr/>
    <a:lstStyle/>
    <a:p>
      <a:pPr>
        <a:defRPr>
          <a:solidFill>
            <a:srgbClr val="000000"/>
          </a:solidFill>
          <a:latin typeface="+mn-lt"/>
          <a:ea typeface="+mn-ea"/>
          <a:cs typeface="+mn-cs"/>
        </a:defRPr>
      </a:pPr>
      <a:endParaRPr lang="ja-JP"/>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02922B0B-0904-4B94-89BD-46978A3DAD37}" type="datetimeFigureOut">
              <a:rPr kumimoji="1" lang="ja-JP" altLang="en-US" smtClean="0"/>
              <a:t>2015/2/17</a:t>
            </a:fld>
            <a:endParaRPr kumimoji="1" lang="ja-JP" altLang="en-US"/>
          </a:p>
        </p:txBody>
      </p:sp>
      <p:sp>
        <p:nvSpPr>
          <p:cNvPr id="4" name="フッター プレースホルダー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7124B05-39DD-4F78-93FC-581E3936EE37}" type="slidenum">
              <a:rPr kumimoji="1" lang="ja-JP" altLang="en-US" smtClean="0"/>
              <a:t>‹#›</a:t>
            </a:fld>
            <a:endParaRPr kumimoji="1" lang="ja-JP" altLang="en-US"/>
          </a:p>
        </p:txBody>
      </p:sp>
    </p:spTree>
    <p:extLst>
      <p:ext uri="{BB962C8B-B14F-4D97-AF65-F5344CB8AC3E}">
        <p14:creationId xmlns:p14="http://schemas.microsoft.com/office/powerpoint/2010/main" val="5877978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F4896D9E-8C34-4059-88E0-1D043B8E9FE0}" type="datetimeFigureOut">
              <a:rPr kumimoji="1" lang="ja-JP" altLang="en-US" smtClean="0"/>
              <a:t>2015/2/17</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562" y="4721186"/>
            <a:ext cx="5444490" cy="4472702"/>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A719CACD-9D7C-4E90-A537-BE09679D4D0B}" type="slidenum">
              <a:rPr kumimoji="1" lang="ja-JP" altLang="en-US" smtClean="0"/>
              <a:t>‹#›</a:t>
            </a:fld>
            <a:endParaRPr kumimoji="1" lang="ja-JP" altLang="en-US"/>
          </a:p>
        </p:txBody>
      </p:sp>
    </p:spTree>
    <p:extLst>
      <p:ext uri="{BB962C8B-B14F-4D97-AF65-F5344CB8AC3E}">
        <p14:creationId xmlns:p14="http://schemas.microsoft.com/office/powerpoint/2010/main" val="313813703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a:t>
            </a:fld>
            <a:endParaRPr kumimoji="1" lang="ja-JP" altLang="en-US"/>
          </a:p>
        </p:txBody>
      </p:sp>
    </p:spTree>
    <p:extLst>
      <p:ext uri="{BB962C8B-B14F-4D97-AF65-F5344CB8AC3E}">
        <p14:creationId xmlns:p14="http://schemas.microsoft.com/office/powerpoint/2010/main" val="42460680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fabric</a:t>
            </a:r>
            <a:r>
              <a:rPr kumimoji="1" lang="ja-JP" altLang="en-US" dirty="0" smtClean="0"/>
              <a:t>によって</a:t>
            </a:r>
            <a:r>
              <a:rPr kumimoji="1" lang="en-US" altLang="ja-JP" dirty="0" smtClean="0"/>
              <a:t>30</a:t>
            </a:r>
            <a:r>
              <a:rPr kumimoji="1" lang="ja-JP" altLang="en-US" dirty="0" smtClean="0"/>
              <a:t>台の</a:t>
            </a:r>
            <a:r>
              <a:rPr kumimoji="1" lang="en-US" altLang="ja-JP" dirty="0" smtClean="0"/>
              <a:t>worker</a:t>
            </a:r>
            <a:r>
              <a:rPr kumimoji="1" lang="ja-JP" altLang="en-US" dirty="0" smtClean="0"/>
              <a:t>にプログラム起動命令を投げる</a:t>
            </a:r>
            <a:endParaRPr kumimoji="1" lang="en-US" altLang="ja-JP" dirty="0" smtClean="0"/>
          </a:p>
          <a:p>
            <a:r>
              <a:rPr kumimoji="1" lang="ja-JP" altLang="en-US" dirty="0" smtClean="0"/>
              <a:t>各</a:t>
            </a:r>
            <a:r>
              <a:rPr kumimoji="1" lang="en-US" altLang="ja-JP" dirty="0" smtClean="0"/>
              <a:t>worker</a:t>
            </a:r>
            <a:r>
              <a:rPr kumimoji="1" lang="ja-JP" altLang="en-US" dirty="0" smtClean="0"/>
              <a:t>はプログラムを起動し</a:t>
            </a:r>
            <a:r>
              <a:rPr kumimoji="1" lang="en-US" altLang="ja-JP" dirty="0" err="1" smtClean="0"/>
              <a:t>dbserver</a:t>
            </a:r>
            <a:r>
              <a:rPr kumimoji="1" lang="ja-JP" altLang="en-US" dirty="0" smtClean="0"/>
              <a:t>と接続される</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10</a:t>
            </a:fld>
            <a:endParaRPr kumimoji="1" lang="ja-JP" altLang="en-US"/>
          </a:p>
        </p:txBody>
      </p:sp>
    </p:spTree>
    <p:extLst>
      <p:ext uri="{BB962C8B-B14F-4D97-AF65-F5344CB8AC3E}">
        <p14:creationId xmlns:p14="http://schemas.microsoft.com/office/powerpoint/2010/main" val="20226701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400" smtClean="0"/>
              <a:t>benten</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11</a:t>
            </a:fld>
            <a:endParaRPr kumimoji="1" lang="ja-JP" altLang="en-US"/>
          </a:p>
        </p:txBody>
      </p:sp>
    </p:spTree>
    <p:extLst>
      <p:ext uri="{BB962C8B-B14F-4D97-AF65-F5344CB8AC3E}">
        <p14:creationId xmlns:p14="http://schemas.microsoft.com/office/powerpoint/2010/main" val="27872107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文章短く，端的に，一般性，文字大きく，ユニーク使う</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「ユニークな利用者数とは，クローンセットのコードクローン利用者である開発者が何人であるかを表しています」</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12</a:t>
            </a:fld>
            <a:endParaRPr kumimoji="1" lang="ja-JP" altLang="en-US"/>
          </a:p>
        </p:txBody>
      </p:sp>
    </p:spTree>
    <p:extLst>
      <p:ext uri="{BB962C8B-B14F-4D97-AF65-F5344CB8AC3E}">
        <p14:creationId xmlns:p14="http://schemas.microsoft.com/office/powerpoint/2010/main" val="14802579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13</a:t>
            </a:fld>
            <a:endParaRPr kumimoji="1" lang="ja-JP" altLang="en-US"/>
          </a:p>
        </p:txBody>
      </p:sp>
    </p:spTree>
    <p:extLst>
      <p:ext uri="{BB962C8B-B14F-4D97-AF65-F5344CB8AC3E}">
        <p14:creationId xmlns:p14="http://schemas.microsoft.com/office/powerpoint/2010/main" val="1397216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800" dirty="0" smtClean="0"/>
              <a:t>開発者</a:t>
            </a:r>
            <a:r>
              <a:rPr lang="en-US" altLang="ja-JP" sz="1800" dirty="0" smtClean="0"/>
              <a:t>D</a:t>
            </a:r>
            <a:r>
              <a:rPr lang="ja-JP" altLang="en-US" sz="1800" dirty="0" smtClean="0"/>
              <a:t>は</a:t>
            </a:r>
            <a:r>
              <a:rPr lang="en-US" altLang="ja-JP" sz="1800" dirty="0" err="1" smtClean="0"/>
              <a:t>benten</a:t>
            </a:r>
            <a:r>
              <a:rPr lang="ja-JP" altLang="en-US" sz="1800" dirty="0" smtClean="0"/>
              <a:t>と</a:t>
            </a:r>
            <a:r>
              <a:rPr lang="en-US" altLang="ja-JP" sz="1800" dirty="0" err="1" smtClean="0"/>
              <a:t>mergedoc</a:t>
            </a:r>
            <a:r>
              <a:rPr lang="ja-JP" altLang="en-US" sz="1800" dirty="0" err="1" smtClean="0"/>
              <a:t>にに</a:t>
            </a:r>
            <a:r>
              <a:rPr lang="ja-JP" altLang="en-US" sz="1800" dirty="0" smtClean="0"/>
              <a:t>所属している</a:t>
            </a:r>
            <a:endParaRPr lang="en-US" altLang="ja-JP" sz="1800" dirty="0" smtClean="0"/>
          </a:p>
          <a:p>
            <a:r>
              <a:rPr lang="ja-JP" altLang="en-US" sz="1800" dirty="0" smtClean="0"/>
              <a:t>開発者</a:t>
            </a:r>
            <a:r>
              <a:rPr lang="en-US" altLang="ja-JP" sz="1800" dirty="0" smtClean="0"/>
              <a:t>O</a:t>
            </a:r>
            <a:r>
              <a:rPr lang="ja-JP" altLang="en-US" sz="1800" dirty="0" smtClean="0"/>
              <a:t>と</a:t>
            </a:r>
            <a:r>
              <a:rPr lang="en-US" altLang="ja-JP" sz="1800" dirty="0" smtClean="0"/>
              <a:t>W</a:t>
            </a:r>
            <a:r>
              <a:rPr lang="ja-JP" altLang="en-US" sz="1800" dirty="0" smtClean="0"/>
              <a:t>は</a:t>
            </a:r>
            <a:r>
              <a:rPr lang="en-US" altLang="ja-JP" sz="1800" dirty="0" err="1" smtClean="0"/>
              <a:t>itext</a:t>
            </a:r>
            <a:r>
              <a:rPr lang="ja-JP" altLang="en-US" sz="1800" dirty="0" smtClean="0"/>
              <a:t>と</a:t>
            </a:r>
            <a:r>
              <a:rPr lang="en-US" altLang="ja-JP" sz="1800" dirty="0" err="1" smtClean="0"/>
              <a:t>mailmarket</a:t>
            </a:r>
            <a:r>
              <a:rPr lang="ja-JP" altLang="en-US" sz="1800" dirty="0" smtClean="0"/>
              <a:t>に所属している</a:t>
            </a:r>
            <a:endParaRPr lang="ja-JP" altLang="en-US" sz="1800"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14</a:t>
            </a:fld>
            <a:endParaRPr kumimoji="1" lang="ja-JP" altLang="en-US"/>
          </a:p>
        </p:txBody>
      </p:sp>
    </p:spTree>
    <p:extLst>
      <p:ext uri="{BB962C8B-B14F-4D97-AF65-F5344CB8AC3E}">
        <p14:creationId xmlns:p14="http://schemas.microsoft.com/office/powerpoint/2010/main" val="23463337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文章短く，端的に，一般性，文字大きく，ユニーク使う</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Times New Roman" pitchFamily="18" charset="0"/>
                <a:ea typeface="ＭＳ Ｐゴシック" pitchFamily="50" charset="-128"/>
              </a:rPr>
              <a:t>「ユニークな利用者数とは，クローンセットのコードクローン利用者である開発者が何人であるかを表しています」</a:t>
            </a: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endParaRPr kumimoji="0" lang="en-US" altLang="ja-JP" sz="12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15</a:t>
            </a:fld>
            <a:endParaRPr kumimoji="1" lang="ja-JP" altLang="en-US"/>
          </a:p>
        </p:txBody>
      </p:sp>
    </p:spTree>
    <p:extLst>
      <p:ext uri="{BB962C8B-B14F-4D97-AF65-F5344CB8AC3E}">
        <p14:creationId xmlns:p14="http://schemas.microsoft.com/office/powerpoint/2010/main" val="295203230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それなりのコミット</a:t>
            </a:r>
            <a:r>
              <a:rPr lang="en-US" altLang="ja-JP" sz="2400" dirty="0" smtClean="0"/>
              <a:t>(Top</a:t>
            </a:r>
            <a:r>
              <a:rPr lang="ja-JP" altLang="en-US" sz="2400" dirty="0" smtClean="0"/>
              <a:t>のコミッターの</a:t>
            </a:r>
            <a:r>
              <a:rPr lang="en-US" altLang="ja-JP" sz="2400" dirty="0" smtClean="0"/>
              <a:t>1/5</a:t>
            </a:r>
            <a:r>
              <a:rPr lang="ja-JP" altLang="en-US" sz="2400" dirty="0" smtClean="0"/>
              <a:t>以上</a:t>
            </a:r>
            <a:r>
              <a:rPr lang="en-US" altLang="ja-JP" sz="2400" dirty="0" smtClean="0"/>
              <a:t>)</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16</a:t>
            </a:fld>
            <a:endParaRPr kumimoji="1" lang="ja-JP" altLang="en-US"/>
          </a:p>
        </p:txBody>
      </p:sp>
    </p:spTree>
    <p:extLst>
      <p:ext uri="{BB962C8B-B14F-4D97-AF65-F5344CB8AC3E}">
        <p14:creationId xmlns:p14="http://schemas.microsoft.com/office/powerpoint/2010/main" val="32381021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18</a:t>
            </a:fld>
            <a:endParaRPr kumimoji="1" lang="ja-JP" altLang="en-US"/>
          </a:p>
        </p:txBody>
      </p:sp>
    </p:spTree>
    <p:extLst>
      <p:ext uri="{BB962C8B-B14F-4D97-AF65-F5344CB8AC3E}">
        <p14:creationId xmlns:p14="http://schemas.microsoft.com/office/powerpoint/2010/main" val="23440599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19</a:t>
            </a:fld>
            <a:endParaRPr kumimoji="1" lang="ja-JP" altLang="en-US"/>
          </a:p>
        </p:txBody>
      </p:sp>
    </p:spTree>
    <p:extLst>
      <p:ext uri="{BB962C8B-B14F-4D97-AF65-F5344CB8AC3E}">
        <p14:creationId xmlns:p14="http://schemas.microsoft.com/office/powerpoint/2010/main" val="12894034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buFont typeface="Wingdings" pitchFamily="2" charset="2"/>
              <a:buChar char="u"/>
            </a:pP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20</a:t>
            </a:fld>
            <a:endParaRPr kumimoji="1" lang="ja-JP" altLang="en-US"/>
          </a:p>
        </p:txBody>
      </p:sp>
    </p:spTree>
    <p:extLst>
      <p:ext uri="{BB962C8B-B14F-4D97-AF65-F5344CB8AC3E}">
        <p14:creationId xmlns:p14="http://schemas.microsoft.com/office/powerpoint/2010/main" val="3616257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「ソースコードの再利用は既存のソースコードのコピーアンドペーストにより行われます」</a:t>
            </a:r>
            <a:endParaRPr kumimoji="1" lang="en-US" altLang="ja-JP" dirty="0" smtClean="0"/>
          </a:p>
          <a:p>
            <a:r>
              <a:rPr kumimoji="1" lang="ja-JP" altLang="en-US" dirty="0" smtClean="0"/>
              <a:t>「ソースコードのコピーアンドペーストはファイル内のみではなくファイル間でも行われなます」</a:t>
            </a:r>
            <a:endParaRPr kumimoji="1" lang="en-US" altLang="ja-JP" dirty="0" smtClean="0"/>
          </a:p>
          <a:p>
            <a:r>
              <a:rPr kumimoji="1" lang="ja-JP" altLang="en-US" dirty="0" smtClean="0"/>
              <a:t>アニメ</a:t>
            </a:r>
            <a:endParaRPr kumimoji="1" lang="en-US" altLang="ja-JP" dirty="0" smtClean="0"/>
          </a:p>
          <a:p>
            <a:endParaRPr kumimoji="1" lang="en-US" altLang="ja-JP" dirty="0" smtClean="0"/>
          </a:p>
          <a:p>
            <a:r>
              <a:rPr kumimoji="1" lang="ja-JP" altLang="en-US" dirty="0" smtClean="0"/>
              <a:t>「テスト済みのコードの再利用によって信頼性が向上し，」</a:t>
            </a:r>
            <a:endParaRPr kumimoji="1" lang="en-US" altLang="ja-JP" dirty="0" smtClean="0"/>
          </a:p>
          <a:p>
            <a:r>
              <a:rPr kumimoji="1" lang="ja-JP" altLang="en-US" dirty="0" smtClean="0"/>
              <a:t>「同じコードを二度書かなくて済むことは生産性の向上につながります」</a:t>
            </a:r>
            <a:endParaRPr kumimoji="1" lang="en-US" altLang="ja-JP" dirty="0" smtClean="0"/>
          </a:p>
          <a:p>
            <a:endParaRPr kumimoji="1" lang="en-US" altLang="ja-JP" dirty="0" smtClean="0"/>
          </a:p>
          <a:p>
            <a:r>
              <a:rPr kumimoji="1" lang="ja-JP" altLang="en-US" dirty="0" smtClean="0"/>
              <a:t>しかし，コードの再利用はそのコード内容の理解が必要であり，また，コピーアンドペースト後にコード修正が必要な場合もあるため一般に難しいと言われています．</a:t>
            </a:r>
            <a:endParaRPr kumimoji="1" lang="en-US" altLang="ja-JP" dirty="0" smtClean="0"/>
          </a:p>
          <a:p>
            <a:r>
              <a:rPr kumimoji="1" lang="ja-JP" altLang="en-US" dirty="0" smtClean="0"/>
              <a:t>そのため，</a:t>
            </a:r>
            <a:r>
              <a:rPr kumimoji="1" lang="ja-JP" altLang="en-US" sz="1200" dirty="0" smtClean="0"/>
              <a:t>開発者には再利用しやすいソースコードを記述することが求められます．</a:t>
            </a:r>
            <a:endParaRPr kumimoji="1" lang="en-US" altLang="ja-JP" sz="1200" dirty="0" smtClean="0"/>
          </a:p>
          <a:p>
            <a:r>
              <a:rPr kumimoji="1" lang="ja-JP" altLang="en-US" sz="1200" dirty="0" smtClean="0"/>
              <a:t>開発者の再利用動向の分析について，</a:t>
            </a:r>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a:t>
            </a:fld>
            <a:endParaRPr kumimoji="1" lang="ja-JP" altLang="en-US"/>
          </a:p>
        </p:txBody>
      </p:sp>
    </p:spTree>
    <p:extLst>
      <p:ext uri="{BB962C8B-B14F-4D97-AF65-F5344CB8AC3E}">
        <p14:creationId xmlns:p14="http://schemas.microsoft.com/office/powerpoint/2010/main" val="294305465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定量的な再利用分析を行うために，コードクローン技術が用いられます．</a:t>
            </a:r>
            <a:endParaRPr kumimoji="1" lang="en-US" altLang="ja-JP" dirty="0" smtClean="0"/>
          </a:p>
          <a:p>
            <a:r>
              <a:rPr kumimoji="1" lang="ja-JP" altLang="en-US" dirty="0" smtClean="0"/>
              <a:t>ファイル内・ファイル間でのコピーアンドペーストが行われた際にできる</a:t>
            </a:r>
            <a:endParaRPr kumimoji="1" lang="en-US" altLang="ja-JP" dirty="0" smtClean="0"/>
          </a:p>
          <a:p>
            <a:r>
              <a:rPr kumimoji="1" lang="ja-JP" altLang="en-US" dirty="0" smtClean="0"/>
              <a:t>同一のコード片をコードクローンと言い，</a:t>
            </a:r>
            <a:endParaRPr kumimoji="1" lang="en-US" altLang="ja-JP" dirty="0" smtClean="0"/>
          </a:p>
          <a:p>
            <a:r>
              <a:rPr kumimoji="1" lang="ja-JP" altLang="en-US" dirty="0" smtClean="0"/>
              <a:t>コードクローンの集合をクローンセットと言います</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21</a:t>
            </a:fld>
            <a:endParaRPr kumimoji="1" lang="ja-JP" altLang="en-US"/>
          </a:p>
        </p:txBody>
      </p:sp>
    </p:spTree>
    <p:extLst>
      <p:ext uri="{BB962C8B-B14F-4D97-AF65-F5344CB8AC3E}">
        <p14:creationId xmlns:p14="http://schemas.microsoft.com/office/powerpoint/2010/main" val="378794399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We conducted a pilot case study.</a:t>
            </a:r>
          </a:p>
          <a:p>
            <a:r>
              <a:rPr kumimoji="1" lang="en-US" altLang="ja-JP" dirty="0" smtClean="0"/>
              <a:t>In this case study, we made a virtual composite repository which consists of only 2 </a:t>
            </a:r>
            <a:r>
              <a:rPr kumimoji="1" lang="en-US" altLang="ja-JP" dirty="0" err="1" smtClean="0"/>
              <a:t>reoisitories</a:t>
            </a:r>
            <a:r>
              <a:rPr kumimoji="1" lang="en-US" altLang="ja-JP" dirty="0" smtClean="0"/>
              <a:t>; “</a:t>
            </a:r>
            <a:r>
              <a:rPr kumimoji="1" lang="en-US" altLang="ja-JP" dirty="0" err="1" smtClean="0"/>
              <a:t>eclipse.platform.text</a:t>
            </a:r>
            <a:r>
              <a:rPr kumimoji="1" lang="en-US" altLang="ja-JP" dirty="0" smtClean="0"/>
              <a:t>” and “</a:t>
            </a:r>
            <a:r>
              <a:rPr kumimoji="1" lang="en-US" altLang="ja-JP" dirty="0" err="1" smtClean="0"/>
              <a:t>eclipse.pde</a:t>
            </a:r>
            <a:r>
              <a:rPr kumimoji="1" lang="en-US" altLang="ja-JP" dirty="0" smtClean="0"/>
              <a:t>”.</a:t>
            </a:r>
          </a:p>
          <a:p>
            <a:r>
              <a:rPr kumimoji="1" lang="en-US" altLang="ja-JP" dirty="0" smtClean="0"/>
              <a:t>“</a:t>
            </a:r>
            <a:r>
              <a:rPr kumimoji="1" lang="en-US" altLang="ja-JP" dirty="0" err="1" smtClean="0"/>
              <a:t>eclipse.platform.text</a:t>
            </a:r>
            <a:r>
              <a:rPr kumimoji="1" lang="en-US" altLang="ja-JP" dirty="0" smtClean="0"/>
              <a:t>” includes 1369 revisions and 19 developers,</a:t>
            </a:r>
          </a:p>
          <a:p>
            <a:r>
              <a:rPr kumimoji="1" lang="en-US" altLang="ja-JP" dirty="0" smtClean="0"/>
              <a:t>“</a:t>
            </a:r>
            <a:r>
              <a:rPr kumimoji="1" lang="en-US" altLang="ja-JP" dirty="0" err="1" smtClean="0"/>
              <a:t>eclipse.pde</a:t>
            </a:r>
            <a:r>
              <a:rPr kumimoji="1" lang="en-US" altLang="ja-JP" dirty="0" smtClean="0"/>
              <a:t>” includes 144 revisions and 3 developers.</a:t>
            </a:r>
          </a:p>
          <a:p>
            <a:r>
              <a:rPr kumimoji="1" lang="en-US" altLang="ja-JP" dirty="0" smtClean="0"/>
              <a:t>2 developers join both projects.</a:t>
            </a:r>
          </a:p>
          <a:p>
            <a:endParaRPr kumimoji="1" lang="en-US" altLang="ja-JP" dirty="0" smtClean="0"/>
          </a:p>
          <a:p>
            <a:r>
              <a:rPr kumimoji="1" lang="en-US" altLang="ja-JP" dirty="0" smtClean="0"/>
              <a:t>In our case study, first, we concatenated these two repositories as one composite repository.</a:t>
            </a:r>
          </a:p>
          <a:p>
            <a:r>
              <a:rPr kumimoji="1" lang="en-US" altLang="ja-JP" dirty="0" smtClean="0"/>
              <a:t>Next, we derived 156 clone genealogies by using </a:t>
            </a:r>
            <a:r>
              <a:rPr kumimoji="1" lang="en-US" altLang="ja-JP" dirty="0" err="1" smtClean="0"/>
              <a:t>CCfinder</a:t>
            </a:r>
            <a:r>
              <a:rPr kumimoji="1" lang="en-US" altLang="ja-JP" dirty="0" smtClean="0"/>
              <a:t>.</a:t>
            </a:r>
          </a:p>
          <a:p>
            <a:r>
              <a:rPr kumimoji="1" lang="en-US" altLang="ja-JP" dirty="0" smtClean="0"/>
              <a:t>Out of them, in 5 genealogies, reuse behavior over projects is observed.</a:t>
            </a:r>
          </a:p>
          <a:p>
            <a:r>
              <a:rPr kumimoji="1" lang="en-US" altLang="ja-JP" dirty="0" smtClean="0"/>
              <a:t>Lastly, we identified clone set authors and users for the 156 genealogies.</a:t>
            </a:r>
          </a:p>
          <a:p>
            <a:endParaRPr kumimoji="1" lang="en-US" altLang="ja-JP" dirty="0" smtClean="0"/>
          </a:p>
          <a:p>
            <a:r>
              <a:rPr kumimoji="1" lang="en-US" altLang="ja-JP" dirty="0" smtClean="0"/>
              <a:t>We show the result about the individual differences for each developer.</a:t>
            </a:r>
            <a:endParaRPr kumimoji="1" lang="en-US" altLang="ja-JP" baseline="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23</a:t>
            </a:fld>
            <a:endParaRPr kumimoji="1" lang="ja-JP" altLang="en-US">
              <a:solidFill>
                <a:prstClr val="black"/>
              </a:solidFill>
            </a:endParaRPr>
          </a:p>
        </p:txBody>
      </p:sp>
    </p:spTree>
    <p:extLst>
      <p:ext uri="{BB962C8B-B14F-4D97-AF65-F5344CB8AC3E}">
        <p14:creationId xmlns:p14="http://schemas.microsoft.com/office/powerpoint/2010/main" val="51769472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dirty="0" smtClean="0"/>
              <a:t>対象プロジェクト</a:t>
            </a:r>
            <a:r>
              <a:rPr kumimoji="1" lang="en-US" altLang="ja-JP" sz="1200" dirty="0" smtClean="0"/>
              <a:t>:</a:t>
            </a:r>
            <a:r>
              <a:rPr kumimoji="1" lang="ja-JP" altLang="en-US" sz="1200" dirty="0" smtClean="0"/>
              <a:t> </a:t>
            </a:r>
            <a:endParaRPr kumimoji="1" lang="en-US" altLang="ja-JP" sz="1200" dirty="0" smtClean="0"/>
          </a:p>
          <a:p>
            <a:r>
              <a:rPr kumimoji="1" lang="en-US" altLang="ja-JP" sz="1200" dirty="0" err="1" smtClean="0"/>
              <a:t>eclipse.platform.text</a:t>
            </a:r>
            <a:endParaRPr kumimoji="1" lang="en-US" altLang="ja-JP" sz="1200" dirty="0" smtClean="0"/>
          </a:p>
          <a:p>
            <a:r>
              <a:rPr kumimoji="1" lang="ja-JP" altLang="en-US" sz="1200" dirty="0" smtClean="0"/>
              <a:t>リビジョン数</a:t>
            </a:r>
            <a:r>
              <a:rPr kumimoji="1" lang="en-US" altLang="ja-JP" sz="1200" dirty="0" smtClean="0"/>
              <a:t>:</a:t>
            </a:r>
            <a:r>
              <a:rPr kumimoji="1" lang="ja-JP" altLang="en-US" sz="1200" dirty="0" smtClean="0"/>
              <a:t> </a:t>
            </a:r>
            <a:r>
              <a:rPr kumimoji="1" lang="en-US" altLang="ja-JP" sz="1200" dirty="0" smtClean="0"/>
              <a:t>826</a:t>
            </a:r>
          </a:p>
          <a:p>
            <a:r>
              <a:rPr kumimoji="1" lang="ja-JP" altLang="en-US" sz="1200" dirty="0" smtClean="0"/>
              <a:t>開発者数</a:t>
            </a:r>
            <a:r>
              <a:rPr kumimoji="1" lang="en-US" altLang="ja-JP" sz="1200" dirty="0" smtClean="0"/>
              <a:t>:</a:t>
            </a:r>
            <a:r>
              <a:rPr kumimoji="1" lang="ja-JP" altLang="en-US" sz="1200" dirty="0" smtClean="0"/>
              <a:t> </a:t>
            </a:r>
            <a:r>
              <a:rPr kumimoji="1" lang="en-US" altLang="ja-JP" sz="1200" dirty="0" smtClean="0"/>
              <a:t>16</a:t>
            </a:r>
            <a:r>
              <a:rPr kumimoji="1" lang="ja-JP" altLang="en-US" sz="1200" dirty="0" smtClean="0"/>
              <a:t>人</a:t>
            </a:r>
            <a:endParaRPr kumimoji="1" lang="en-US" altLang="ja-JP" sz="1200" dirty="0" smtClean="0"/>
          </a:p>
          <a:p>
            <a:r>
              <a:rPr kumimoji="1" lang="ja-JP" altLang="en-US" sz="1200" dirty="0" smtClean="0"/>
              <a:t>検出クローンセット数</a:t>
            </a:r>
            <a:r>
              <a:rPr kumimoji="1" lang="en-US" altLang="ja-JP" sz="1200" dirty="0" smtClean="0"/>
              <a:t>:</a:t>
            </a:r>
            <a:r>
              <a:rPr kumimoji="1" lang="ja-JP" altLang="en-US" sz="1200" dirty="0" smtClean="0"/>
              <a:t> </a:t>
            </a:r>
            <a:r>
              <a:rPr kumimoji="1" lang="en-US" altLang="ja-JP" sz="1200" dirty="0" smtClean="0"/>
              <a:t>443</a:t>
            </a:r>
          </a:p>
          <a:p>
            <a:r>
              <a:rPr kumimoji="1" lang="en-US" altLang="ja-JP" sz="1200" dirty="0" smtClean="0"/>
              <a:t>ADD</a:t>
            </a:r>
            <a:r>
              <a:rPr kumimoji="1" lang="ja-JP" altLang="en-US" sz="1200" dirty="0" smtClean="0"/>
              <a:t>クローンを含むもの</a:t>
            </a:r>
            <a:r>
              <a:rPr kumimoji="1" lang="en-US" altLang="ja-JP" sz="1200" dirty="0" smtClean="0"/>
              <a:t>:</a:t>
            </a:r>
            <a:r>
              <a:rPr kumimoji="1" lang="ja-JP" altLang="en-US" sz="1200" dirty="0" smtClean="0"/>
              <a:t> </a:t>
            </a:r>
            <a:r>
              <a:rPr kumimoji="1" lang="en-US" altLang="ja-JP" sz="1200" dirty="0" smtClean="0"/>
              <a:t>34</a:t>
            </a:r>
            <a:endParaRPr kumimoji="1" lang="ja-JP" altLang="en-US" sz="1200"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24</a:t>
            </a:fld>
            <a:endParaRPr kumimoji="1" lang="ja-JP" altLang="en-US"/>
          </a:p>
        </p:txBody>
      </p:sp>
    </p:spTree>
    <p:extLst>
      <p:ext uri="{BB962C8B-B14F-4D97-AF65-F5344CB8AC3E}">
        <p14:creationId xmlns:p14="http://schemas.microsoft.com/office/powerpoint/2010/main" val="180280025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誰が再利用可能なコードを最初に作成したのか，また，誰が再利用を行ったのかという情報？</a:t>
            </a:r>
            <a:endParaRPr lang="en-US" altLang="ja-JP" sz="1200" dirty="0" smtClean="0"/>
          </a:p>
          <a:p>
            <a:r>
              <a:rPr kumimoji="1" lang="ja-JP" altLang="en-US" sz="1200" dirty="0" smtClean="0"/>
              <a:t>↓</a:t>
            </a:r>
            <a:endParaRPr kumimoji="1" lang="en-US" altLang="ja-JP" sz="1200" dirty="0" smtClean="0"/>
          </a:p>
          <a:p>
            <a:r>
              <a:rPr kumimoji="1" lang="ja-JP" altLang="en-US" dirty="0" smtClean="0"/>
              <a:t>コードクローン作成者とコードクローン利用者を導出する</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再利用傾向の分析を</a:t>
            </a:r>
            <a:r>
              <a:rPr lang="ja-JP" altLang="en-US" sz="1200" kern="0" dirty="0" smtClean="0">
                <a:solidFill>
                  <a:srgbClr val="FF0000"/>
                </a:solidFill>
              </a:rPr>
              <a:t>開発者ごと</a:t>
            </a:r>
            <a:r>
              <a:rPr lang="ja-JP" altLang="en-US" sz="1200" kern="0" dirty="0" smtClean="0"/>
              <a:t>に行う必要がある</a:t>
            </a: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モチベの詳細</a:t>
            </a:r>
            <a:endParaRPr lang="en-US" altLang="ja-JP" sz="1200" kern="0"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25</a:t>
            </a:fld>
            <a:endParaRPr kumimoji="1" lang="ja-JP" altLang="en-US">
              <a:solidFill>
                <a:prstClr val="black"/>
              </a:solidFill>
            </a:endParaRPr>
          </a:p>
        </p:txBody>
      </p:sp>
    </p:spTree>
    <p:extLst>
      <p:ext uri="{BB962C8B-B14F-4D97-AF65-F5344CB8AC3E}">
        <p14:creationId xmlns:p14="http://schemas.microsoft.com/office/powerpoint/2010/main" val="359116452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ja-JP" altLang="en-US" sz="2400" dirty="0" smtClean="0"/>
              <a:t>パフォーマンス</a:t>
            </a:r>
            <a:endParaRPr lang="en-US" altLang="ja-JP" sz="2400"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28</a:t>
            </a:fld>
            <a:endParaRPr kumimoji="1" lang="ja-JP" altLang="en-US"/>
          </a:p>
        </p:txBody>
      </p:sp>
    </p:spTree>
    <p:extLst>
      <p:ext uri="{BB962C8B-B14F-4D97-AF65-F5344CB8AC3E}">
        <p14:creationId xmlns:p14="http://schemas.microsoft.com/office/powerpoint/2010/main" val="13005706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ほとんど行われていない</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→だから困る</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「既存はプロジェクト内での分析」左の絵だけ．ちょい修正</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「通常特定の組織は複数のプロジェクトを持ち，再利用はプロジェクトをまたがってくる」</a:t>
            </a:r>
            <a:r>
              <a:rPr kumimoji="1" lang="en-US" altLang="ja-JP" baseline="0" dirty="0" smtClean="0"/>
              <a:t>[</a:t>
            </a:r>
            <a:r>
              <a:rPr kumimoji="1" lang="ja-JP" altLang="en-US" baseline="0" dirty="0" smtClean="0"/>
              <a:t>参考文献</a:t>
            </a:r>
            <a:r>
              <a:rPr kumimoji="1" lang="en-US" altLang="ja-JP"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「再利用動向の分析には複数プロジェクト間でやる必要有り」</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baseline="0" dirty="0" smtClean="0"/>
              <a:t>---------------</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en-US" altLang="ja-JP"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またがった再利用の絵に修正</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「そこで，」</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「組織内での再利用を促進するためには，誰が再利用可能なコードを最初に作成したのか，また，誰が再利用を行ったのかという情報を明らかにすることが必要である」・・・ニュアン変える</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また後で細かく修正</a:t>
            </a:r>
          </a:p>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開発者のモチベーションが異なる→</a:t>
            </a:r>
            <a:r>
              <a:rPr kumimoji="1" lang="en-US" altLang="ja-JP" baseline="0" dirty="0" smtClean="0"/>
              <a:t>(</a:t>
            </a:r>
            <a:r>
              <a:rPr kumimoji="1" lang="ja-JP" altLang="en-US" baseline="0" dirty="0" smtClean="0"/>
              <a:t>口頭</a:t>
            </a:r>
            <a:r>
              <a:rPr kumimoji="1" lang="en-US" altLang="ja-JP" baseline="0" dirty="0" smtClean="0"/>
              <a:t>)</a:t>
            </a:r>
            <a:r>
              <a:rPr kumimoji="1" lang="ja-JP" altLang="en-US" baseline="0" dirty="0" smtClean="0"/>
              <a:t>アンケートによると　再利用に関する</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baseline="0" dirty="0" smtClean="0"/>
              <a:t>再利用傾向の分析は複数プロジェクト間で行う必要がある</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3</a:t>
            </a:fld>
            <a:endParaRPr kumimoji="1" lang="ja-JP" altLang="en-US">
              <a:solidFill>
                <a:prstClr val="black"/>
              </a:solidFill>
            </a:endParaRPr>
          </a:p>
        </p:txBody>
      </p:sp>
    </p:spTree>
    <p:extLst>
      <p:ext uri="{BB962C8B-B14F-4D97-AF65-F5344CB8AC3E}">
        <p14:creationId xmlns:p14="http://schemas.microsoft.com/office/powerpoint/2010/main" val="14337664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gn="l"/>
            <a:r>
              <a:rPr kumimoji="1" lang="ja-JP" altLang="en-US" dirty="0" smtClean="0"/>
              <a:t>口頭で「このように，アンケートによって定性的な調査が行われています，そして，この著者は定量的な・・・」</a:t>
            </a:r>
            <a:endParaRPr kumimoji="1" lang="en-US" altLang="ja-JP" dirty="0" smtClean="0"/>
          </a:p>
          <a:p>
            <a:pPr algn="l"/>
            <a:r>
              <a:rPr kumimoji="1" lang="ja-JP" altLang="en-US" dirty="0" smtClean="0"/>
              <a:t>定性的：対象の状態を不連続な性質の変化に着目してとらえること。</a:t>
            </a:r>
            <a:endParaRPr kumimoji="1" lang="en-US" altLang="ja-JP" dirty="0" smtClean="0"/>
          </a:p>
          <a:p>
            <a:pPr algn="l"/>
            <a:r>
              <a:rPr kumimoji="1" lang="ja-JP" altLang="en-US" dirty="0" smtClean="0"/>
              <a:t>定量的；対象の状態を連続する数値の変化に着目してとらえること。</a:t>
            </a:r>
            <a:endParaRPr kumimoji="1" lang="en-US" altLang="ja-JP" dirty="0" smtClean="0"/>
          </a:p>
          <a:p>
            <a:pPr algn="l"/>
            <a:r>
              <a:rPr kumimoji="1" lang="en-US" altLang="ja-JP" dirty="0" smtClean="0"/>
              <a:t>http://news.mynavi.jp/column/system/002/index.html</a:t>
            </a:r>
          </a:p>
          <a:p>
            <a:pPr algn="l"/>
            <a:endParaRPr kumimoji="1" lang="en-US" altLang="ja-JP" dirty="0" smtClean="0"/>
          </a:p>
          <a:p>
            <a:pPr algn="l"/>
            <a:r>
              <a:rPr kumimoji="1" lang="ja-JP" altLang="en-US" dirty="0" smtClean="0"/>
              <a:t>・・・ついて，定性的な分析を行った研究があります．</a:t>
            </a:r>
            <a:endParaRPr kumimoji="1" lang="en-US" altLang="ja-JP" dirty="0" smtClean="0"/>
          </a:p>
          <a:p>
            <a:pPr algn="l"/>
            <a:r>
              <a:rPr kumimoji="1" lang="ja-JP" altLang="en-US" dirty="0" smtClean="0"/>
              <a:t>この研究では，</a:t>
            </a:r>
            <a:r>
              <a:rPr kumimoji="1" lang="en-US" altLang="ja-JP" dirty="0" smtClean="0"/>
              <a:t>686</a:t>
            </a:r>
            <a:r>
              <a:rPr kumimoji="1" lang="ja-JP" altLang="en-US" dirty="0" smtClean="0"/>
              <a:t>名の</a:t>
            </a:r>
            <a:r>
              <a:rPr kumimoji="1" lang="en-US" altLang="ja-JP" dirty="0" smtClean="0"/>
              <a:t>OSS</a:t>
            </a:r>
            <a:r>
              <a:rPr kumimoji="1" lang="ja-JP" altLang="en-US" dirty="0" smtClean="0"/>
              <a:t>開発者に対して，再利用に関するアンケートを実施しました．</a:t>
            </a:r>
            <a:endParaRPr kumimoji="1" lang="en-US" altLang="ja-JP" dirty="0" smtClean="0"/>
          </a:p>
          <a:p>
            <a:pPr algn="l"/>
            <a:r>
              <a:rPr kumimoji="1" lang="ja-JP" altLang="en-US" dirty="0" smtClean="0"/>
              <a:t>結果として，再利用を積極的に行う開発者には以下の様な特徴があると述べられています．</a:t>
            </a:r>
            <a:endParaRPr kumimoji="1" lang="en-US" altLang="ja-JP" dirty="0" smtClean="0"/>
          </a:p>
          <a:p>
            <a:pPr algn="l"/>
            <a:r>
              <a:rPr kumimoji="1" lang="en-US" altLang="ja-JP" dirty="0" smtClean="0"/>
              <a:t>1</a:t>
            </a:r>
            <a:r>
              <a:rPr kumimoji="1" lang="ja-JP" altLang="en-US" dirty="0" smtClean="0"/>
              <a:t>つめは，再利用のメリットである生産性・信頼性の向上について強く認識している開発者</a:t>
            </a:r>
            <a:endParaRPr kumimoji="1" lang="en-US" altLang="ja-JP" dirty="0" smtClean="0"/>
          </a:p>
          <a:p>
            <a:pPr algn="l"/>
            <a:r>
              <a:rPr kumimoji="1" lang="en-US" altLang="ja-JP" dirty="0" smtClean="0"/>
              <a:t>2</a:t>
            </a:r>
            <a:r>
              <a:rPr kumimoji="1" lang="ja-JP" altLang="en-US" dirty="0" smtClean="0"/>
              <a:t>つめは，関わっているプロジェクト数や開発者数が多い開発者</a:t>
            </a:r>
            <a:endParaRPr kumimoji="1" lang="en-US" altLang="ja-JP" dirty="0" smtClean="0"/>
          </a:p>
          <a:p>
            <a:pPr algn="l"/>
            <a:r>
              <a:rPr kumimoji="1" lang="en-US" altLang="ja-JP" dirty="0" smtClean="0"/>
              <a:t>3</a:t>
            </a:r>
            <a:r>
              <a:rPr kumimoji="1" lang="ja-JP" altLang="en-US" dirty="0" smtClean="0"/>
              <a:t>つめは，成熟していない，つまり，開発が始まってから日の浅いプロジェクトに携わっている開発者です</a:t>
            </a:r>
            <a:endParaRPr kumimoji="1" lang="en-US" altLang="ja-JP" dirty="0" smtClean="0"/>
          </a:p>
          <a:p>
            <a:pPr algn="l"/>
            <a:r>
              <a:rPr kumimoji="1" lang="ja-JP" altLang="en-US" dirty="0" smtClean="0"/>
              <a:t>そして，この研究の著者は，このような定性的な調査だけではなく，個人差に着目した再利用に関する定量的な分析も必要であると述べています</a:t>
            </a:r>
            <a:r>
              <a:rPr kumimoji="1" lang="ja-JP" altLang="en-US" dirty="0"/>
              <a:t>．</a:t>
            </a:r>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4</a:t>
            </a:fld>
            <a:endParaRPr kumimoji="1" lang="ja-JP" altLang="en-US"/>
          </a:p>
        </p:txBody>
      </p:sp>
    </p:spTree>
    <p:extLst>
      <p:ext uri="{BB962C8B-B14F-4D97-AF65-F5344CB8AC3E}">
        <p14:creationId xmlns:p14="http://schemas.microsoft.com/office/powerpoint/2010/main" val="8710632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sz="1200" dirty="0" smtClean="0"/>
              <a:t>誰が再利用可能なコードを最初に作成したのか，また，誰が再利用を行ったのかという情報？</a:t>
            </a:r>
            <a:endParaRPr lang="en-US" altLang="ja-JP" sz="1200" dirty="0" smtClean="0"/>
          </a:p>
          <a:p>
            <a:r>
              <a:rPr kumimoji="1" lang="ja-JP" altLang="en-US" sz="1200" dirty="0" smtClean="0"/>
              <a:t>↓</a:t>
            </a:r>
            <a:endParaRPr kumimoji="1" lang="en-US" altLang="ja-JP" sz="1200" dirty="0" smtClean="0"/>
          </a:p>
          <a:p>
            <a:r>
              <a:rPr kumimoji="1" lang="ja-JP" altLang="en-US" dirty="0" smtClean="0"/>
              <a:t>コードクローン作成者とコードクローン利用者を導出する</a:t>
            </a:r>
            <a:endParaRPr kumimoji="1" lang="en-US" altLang="ja-JP" dirty="0" smtClean="0"/>
          </a:p>
          <a:p>
            <a:endParaRPr kumimoji="1" lang="en-US" altLang="ja-JP"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再利用傾向の分析を</a:t>
            </a:r>
            <a:r>
              <a:rPr lang="ja-JP" altLang="en-US" sz="1200" kern="0" dirty="0" smtClean="0">
                <a:solidFill>
                  <a:srgbClr val="FF0000"/>
                </a:solidFill>
              </a:rPr>
              <a:t>開発者ごと</a:t>
            </a:r>
            <a:r>
              <a:rPr lang="ja-JP" altLang="en-US" sz="1200" kern="0" dirty="0" smtClean="0"/>
              <a:t>に行う必要がある</a:t>
            </a: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kern="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200" kern="0" dirty="0" smtClean="0"/>
              <a:t>モチベの詳細</a:t>
            </a:r>
            <a:endParaRPr lang="en-US" altLang="ja-JP" sz="1200" kern="0" dirty="0" smtClean="0"/>
          </a:p>
          <a:p>
            <a:endParaRPr kumimoji="1" lang="en-US" altLang="ja-JP" dirty="0" smtClean="0"/>
          </a:p>
          <a:p>
            <a:endParaRPr kumimoji="1" lang="en-US" altLang="ja-JP" dirty="0" smtClean="0"/>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5</a:t>
            </a:fld>
            <a:endParaRPr kumimoji="1" lang="ja-JP" altLang="en-US">
              <a:solidFill>
                <a:prstClr val="black"/>
              </a:solidFill>
            </a:endParaRPr>
          </a:p>
        </p:txBody>
      </p:sp>
    </p:spTree>
    <p:extLst>
      <p:ext uri="{BB962C8B-B14F-4D97-AF65-F5344CB8AC3E}">
        <p14:creationId xmlns:p14="http://schemas.microsoft.com/office/powerpoint/2010/main" val="22392573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smtClean="0"/>
              <a:t>「</a:t>
            </a:r>
            <a:r>
              <a:rPr kumimoji="1" lang="en-US" altLang="ja-JP" dirty="0" smtClean="0"/>
              <a:t>STEP1</a:t>
            </a:r>
            <a:r>
              <a:rPr kumimoji="1" lang="ja-JP" altLang="en-US" dirty="0" smtClean="0"/>
              <a:t>では，複数プロジェクト間のリビジョン情報を得るために合成リポジトリの作成を行います」</a:t>
            </a:r>
            <a:endParaRPr kumimoji="1" lang="en-US" altLang="ja-JP" dirty="0" smtClean="0"/>
          </a:p>
          <a:p>
            <a:r>
              <a:rPr kumimoji="1" lang="en-US" altLang="ja-JP" dirty="0" smtClean="0"/>
              <a:t>Our reuse analysis method consists of three steps.</a:t>
            </a:r>
          </a:p>
          <a:p>
            <a:r>
              <a:rPr kumimoji="1" lang="en-US" altLang="ja-JP" dirty="0" smtClean="0"/>
              <a:t>In Step1,</a:t>
            </a:r>
            <a:r>
              <a:rPr kumimoji="1" lang="en-US" altLang="ja-JP" baseline="0" dirty="0" smtClean="0"/>
              <a:t> multiple repositories are concatenated into one virtual composite repository.</a:t>
            </a:r>
          </a:p>
          <a:p>
            <a:r>
              <a:rPr kumimoji="1" lang="en-US" altLang="ja-JP" baseline="0" dirty="0" smtClean="0"/>
              <a:t>In Step2, Code clone genealogies are derived from the composite repository.</a:t>
            </a:r>
          </a:p>
          <a:p>
            <a:r>
              <a:rPr kumimoji="1" lang="en-US" altLang="ja-JP" baseline="0" dirty="0" smtClean="0"/>
              <a:t>In Step3, Individual reuse behaviors are extracted for each genealogy.</a:t>
            </a:r>
          </a:p>
          <a:p>
            <a:r>
              <a:rPr kumimoji="1" lang="en-US" altLang="ja-JP" baseline="0" dirty="0" smtClean="0"/>
              <a:t>That is, who reused the existing code, and who originally implemented the code.</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t>6</a:t>
            </a:fld>
            <a:endParaRPr kumimoji="1" lang="ja-JP" altLang="en-US"/>
          </a:p>
        </p:txBody>
      </p:sp>
    </p:spTree>
    <p:extLst>
      <p:ext uri="{BB962C8B-B14F-4D97-AF65-F5344CB8AC3E}">
        <p14:creationId xmlns:p14="http://schemas.microsoft.com/office/powerpoint/2010/main" val="2458774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In Step1, commits of multiple repositories are concatenated.</a:t>
            </a:r>
          </a:p>
          <a:p>
            <a:r>
              <a:rPr kumimoji="1" lang="en-US" altLang="ja-JP" dirty="0" smtClean="0"/>
              <a:t>Please suppose that there exist these two different repositories A and B.</a:t>
            </a:r>
          </a:p>
          <a:p>
            <a:r>
              <a:rPr kumimoji="1" lang="en-US" altLang="ja-JP" dirty="0" smtClean="0"/>
              <a:t>In this example, revision B1,A2 and B2 </a:t>
            </a:r>
            <a:r>
              <a:rPr kumimoji="1" lang="en-US" altLang="ja-JP" b="0" dirty="0" smtClean="0"/>
              <a:t>are</a:t>
            </a:r>
            <a:r>
              <a:rPr kumimoji="1" lang="en-US" altLang="ja-JP" b="1" dirty="0" smtClean="0"/>
              <a:t> merged sequentially </a:t>
            </a:r>
            <a:r>
              <a:rPr kumimoji="1" lang="en-US" altLang="ja-JP" dirty="0" smtClean="0"/>
              <a:t>to revision A1.</a:t>
            </a:r>
          </a:p>
          <a:p>
            <a:r>
              <a:rPr kumimoji="1" lang="en-US" altLang="ja-JP" dirty="0" smtClean="0"/>
              <a:t>Based on the concatenated repository, </a:t>
            </a:r>
            <a:r>
              <a:rPr kumimoji="1" lang="en-US" altLang="ja-JP" b="1" dirty="0" smtClean="0"/>
              <a:t>we can check-out files from multiple repositories</a:t>
            </a:r>
            <a:r>
              <a:rPr kumimoji="1" lang="en-US" altLang="ja-JP" dirty="0" smtClean="0"/>
              <a:t>.</a:t>
            </a:r>
          </a:p>
          <a:p>
            <a:endParaRPr kumimoji="1" lang="en-US" altLang="ja-JP" dirty="0" smtClean="0"/>
          </a:p>
          <a:p>
            <a:r>
              <a:rPr kumimoji="1" lang="en-US" altLang="ja-JP" dirty="0" smtClean="0"/>
              <a:t>In the following steps, our method uses this composite repository.</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7</a:t>
            </a:fld>
            <a:endParaRPr kumimoji="1" lang="ja-JP" altLang="en-US">
              <a:solidFill>
                <a:prstClr val="black"/>
              </a:solidFill>
            </a:endParaRPr>
          </a:p>
        </p:txBody>
      </p:sp>
    </p:spTree>
    <p:extLst>
      <p:ext uri="{BB962C8B-B14F-4D97-AF65-F5344CB8AC3E}">
        <p14:creationId xmlns:p14="http://schemas.microsoft.com/office/powerpoint/2010/main" val="385845055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aseline="0" smtClean="0"/>
              <a:t>In </a:t>
            </a:r>
            <a:r>
              <a:rPr kumimoji="1" lang="en-US" altLang="ja-JP" baseline="0" dirty="0" smtClean="0"/>
              <a:t>Step2, our method </a:t>
            </a:r>
            <a:r>
              <a:rPr kumimoji="1" lang="en-US" altLang="ja-JP" b="1" baseline="0" dirty="0" smtClean="0"/>
              <a:t>derive</a:t>
            </a:r>
            <a:r>
              <a:rPr kumimoji="1" lang="en-US" altLang="ja-JP" baseline="0" dirty="0" smtClean="0"/>
              <a:t>s every </a:t>
            </a:r>
            <a:r>
              <a:rPr kumimoji="1" lang="en-US" altLang="ja-JP" b="1" baseline="0" dirty="0" smtClean="0"/>
              <a:t>clone genealogy from</a:t>
            </a:r>
            <a:r>
              <a:rPr kumimoji="1" lang="en-US" altLang="ja-JP" baseline="0" dirty="0" smtClean="0"/>
              <a:t> a composite </a:t>
            </a:r>
            <a:r>
              <a:rPr kumimoji="1" lang="en-US" altLang="ja-JP" b="1" baseline="0" dirty="0" smtClean="0"/>
              <a:t>repository</a:t>
            </a:r>
            <a:r>
              <a:rPr kumimoji="1" lang="en-US" altLang="ja-JP" baseline="0" dirty="0" smtClean="0"/>
              <a:t>.</a:t>
            </a:r>
          </a:p>
          <a:p>
            <a:r>
              <a:rPr kumimoji="1" lang="en-US" altLang="ja-JP" baseline="0" dirty="0" smtClean="0"/>
              <a:t>As you know, the genealogy of code clones describes how clone sets change over multiple versions of a program.</a:t>
            </a:r>
          </a:p>
          <a:p>
            <a:r>
              <a:rPr kumimoji="1" lang="en-US" altLang="ja-JP" baseline="0" dirty="0" smtClean="0"/>
              <a:t>Here, we use only three patterns in the genealogy research; “Same”, “Add”, and “Subtract”.</a:t>
            </a:r>
          </a:p>
          <a:p>
            <a:endParaRPr kumimoji="1" lang="en-US" altLang="ja-JP" baseline="0" dirty="0" smtClean="0"/>
          </a:p>
          <a:p>
            <a:r>
              <a:rPr kumimoji="1" lang="en-US" altLang="ja-JP" baseline="0" dirty="0" smtClean="0"/>
              <a:t>In this example, “Same”, “Add”, and “Subtract” are detected like this.</a:t>
            </a:r>
          </a:p>
          <a:p>
            <a:r>
              <a:rPr kumimoji="1" lang="en-US" altLang="ja-JP" b="1" baseline="0" dirty="0" smtClean="0"/>
              <a:t>By detecting the evolution pattern “Add”, </a:t>
            </a:r>
            <a:r>
              <a:rPr kumimoji="1" lang="en-US" altLang="ja-JP" b="0" baseline="0" dirty="0" smtClean="0"/>
              <a:t>our method identified reuse behavior.</a:t>
            </a:r>
          </a:p>
          <a:p>
            <a:r>
              <a:rPr kumimoji="1" lang="en-US" altLang="ja-JP" baseline="0" dirty="0" smtClean="0"/>
              <a:t>Currently, we target only type-2 clone to derive clone genealogies.</a:t>
            </a:r>
          </a:p>
          <a:p>
            <a:endParaRPr kumimoji="1" lang="en-US" altLang="ja-JP" baseline="0" dirty="0" smtClean="0"/>
          </a:p>
          <a:p>
            <a:r>
              <a:rPr kumimoji="1" lang="en-US" altLang="ja-JP" baseline="0" dirty="0" smtClean="0"/>
              <a:t>//</a:t>
            </a:r>
            <a:r>
              <a:rPr kumimoji="1" lang="ja-JP" altLang="en-US" baseline="0" dirty="0" smtClean="0"/>
              <a:t>つなぎ</a:t>
            </a:r>
          </a:p>
          <a:p>
            <a:r>
              <a:rPr kumimoji="1" lang="en-US" altLang="ja-JP" baseline="0" dirty="0" smtClean="0"/>
              <a:t>In the next step, our method clarifies who reused the existing code, and who originally created it.</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8</a:t>
            </a:fld>
            <a:endParaRPr kumimoji="1" lang="ja-JP" altLang="en-US">
              <a:solidFill>
                <a:prstClr val="black"/>
              </a:solidFill>
            </a:endParaRPr>
          </a:p>
        </p:txBody>
      </p:sp>
    </p:spTree>
    <p:extLst>
      <p:ext uri="{BB962C8B-B14F-4D97-AF65-F5344CB8AC3E}">
        <p14:creationId xmlns:p14="http://schemas.microsoft.com/office/powerpoint/2010/main" val="33255013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Version Control System such as subversion and </a:t>
            </a:r>
            <a:r>
              <a:rPr lang="en-US" altLang="ja-JP" sz="1200" dirty="0" err="1" smtClean="0"/>
              <a:t>git</a:t>
            </a:r>
            <a:r>
              <a:rPr lang="en-US" altLang="ja-JP" sz="1200" dirty="0" smtClean="0"/>
              <a:t>, usually has blame command which specify </a:t>
            </a:r>
            <a:r>
              <a:rPr lang="en-US" altLang="ja-JP" sz="1200" b="1" dirty="0" smtClean="0"/>
              <a:t>who implemented source code, and when</a:t>
            </a:r>
            <a:r>
              <a:rPr lang="en-US" altLang="ja-JP"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//rev. i+2</a:t>
            </a:r>
            <a:r>
              <a:rPr lang="ja-JP" altLang="en-US" sz="1200" dirty="0" smtClean="0"/>
              <a:t>の</a:t>
            </a:r>
            <a:r>
              <a:rPr lang="en-US" altLang="ja-JP" sz="1200" dirty="0" smtClean="0"/>
              <a:t>developer name, date</a:t>
            </a:r>
            <a:r>
              <a:rPr lang="ja-JP" altLang="en-US" sz="1200" dirty="0" smtClean="0"/>
              <a:t>を表示　⇒ 全</a:t>
            </a:r>
            <a:r>
              <a:rPr lang="en-US" altLang="ja-JP" sz="1200" dirty="0" smtClean="0"/>
              <a:t>rev</a:t>
            </a:r>
            <a:r>
              <a:rPr lang="ja-JP" altLang="en-US" sz="1200" dirty="0" smtClean="0"/>
              <a:t>の表示</a:t>
            </a:r>
          </a:p>
          <a:p>
            <a:pPr marL="0" marR="0" indent="0" algn="l" defTabSz="914400" rtl="0" eaLnBrk="1" fontAlgn="auto" latinLnBrk="0" hangingPunct="1">
              <a:lnSpc>
                <a:spcPct val="100000"/>
              </a:lnSpc>
              <a:spcBef>
                <a:spcPts val="0"/>
              </a:spcBef>
              <a:spcAft>
                <a:spcPts val="0"/>
              </a:spcAft>
              <a:buClrTx/>
              <a:buSzTx/>
              <a:buFontTx/>
              <a:buNone/>
              <a:tabLst/>
              <a:defRPr/>
            </a:pPr>
            <a:endParaRPr lang="ja-JP" alt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//Author</a:t>
            </a:r>
            <a:r>
              <a:rPr lang="ja-JP" altLang="en-US" sz="1200" dirty="0" smtClean="0"/>
              <a:t>の吹き出し表示</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Next, we detect clone set authors and users based on these development date.</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Here, the clone set author means a </a:t>
            </a:r>
            <a:r>
              <a:rPr lang="en-US" altLang="ja-JP" sz="1200" b="1" dirty="0" smtClean="0"/>
              <a:t>developer who implemented code snippet which was developed first in a clone genealogy</a:t>
            </a:r>
            <a:r>
              <a:rPr lang="en-US" altLang="ja-JP"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The clone set user means a </a:t>
            </a:r>
            <a:r>
              <a:rPr lang="en-US" altLang="ja-JP" sz="1200" b="1" dirty="0" smtClean="0"/>
              <a:t>developer who reuses code snippet </a:t>
            </a:r>
            <a:r>
              <a:rPr lang="en-US" altLang="ja-JP" sz="1200" dirty="0" smtClean="0"/>
              <a:t>in the genealogy.</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In this example, the clone set author of this clone set is Developer A, the clone set users of the clone set are Developer B and C.</a:t>
            </a:r>
          </a:p>
          <a:p>
            <a:pPr marL="0" marR="0" indent="0" algn="l" defTabSz="914400" rtl="0" eaLnBrk="1" fontAlgn="auto" latinLnBrk="0" hangingPunct="1">
              <a:lnSpc>
                <a:spcPct val="100000"/>
              </a:lnSpc>
              <a:spcBef>
                <a:spcPts val="0"/>
              </a:spcBef>
              <a:spcAft>
                <a:spcPts val="0"/>
              </a:spcAft>
              <a:buClrTx/>
              <a:buSzTx/>
              <a:buFontTx/>
              <a:buNone/>
              <a:tabLst/>
              <a:defRPr/>
            </a:pPr>
            <a:endParaRPr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//self</a:t>
            </a:r>
            <a:r>
              <a:rPr lang="ja-JP" altLang="en-US" sz="1200" dirty="0" smtClean="0"/>
              <a:t>で</a:t>
            </a:r>
            <a:r>
              <a:rPr lang="en-US" altLang="ja-JP" sz="1200" dirty="0" smtClean="0"/>
              <a:t>copy</a:t>
            </a:r>
            <a:r>
              <a:rPr lang="ja-JP" altLang="en-US" sz="1200" dirty="0" smtClean="0"/>
              <a:t>の説明</a:t>
            </a:r>
            <a:r>
              <a:rPr lang="en-US" altLang="ja-JP" sz="1200" dirty="0" smtClean="0"/>
              <a:t>(</a:t>
            </a:r>
            <a:r>
              <a:rPr lang="ja-JP" altLang="en-US" sz="1200" dirty="0" smtClean="0"/>
              <a:t>省略してもいいです</a:t>
            </a:r>
            <a:r>
              <a:rPr lang="en-US" altLang="ja-JP" sz="1200" dirty="0" smtClean="0"/>
              <a:t>)</a:t>
            </a:r>
          </a:p>
          <a:p>
            <a:pPr marL="0" marR="0" indent="0" algn="l" defTabSz="914400" rtl="0" eaLnBrk="1" fontAlgn="auto" latinLnBrk="0" hangingPunct="1">
              <a:lnSpc>
                <a:spcPct val="100000"/>
              </a:lnSpc>
              <a:spcBef>
                <a:spcPts val="0"/>
              </a:spcBef>
              <a:spcAft>
                <a:spcPts val="0"/>
              </a:spcAft>
              <a:buClrTx/>
              <a:buSzTx/>
              <a:buFontTx/>
              <a:buNone/>
              <a:tabLst/>
              <a:defRPr/>
            </a:pPr>
            <a:r>
              <a:rPr lang="en-US" altLang="ja-JP" sz="1200" dirty="0" smtClean="0"/>
              <a:t>In our method, if a developer reused his own code, the developer is identified as both of the author and the user of the clone set.</a:t>
            </a:r>
          </a:p>
        </p:txBody>
      </p:sp>
      <p:sp>
        <p:nvSpPr>
          <p:cNvPr id="4" name="スライド番号プレースホルダー 3"/>
          <p:cNvSpPr>
            <a:spLocks noGrp="1"/>
          </p:cNvSpPr>
          <p:nvPr>
            <p:ph type="sldNum" sz="quarter" idx="10"/>
          </p:nvPr>
        </p:nvSpPr>
        <p:spPr/>
        <p:txBody>
          <a:bodyPr/>
          <a:lstStyle/>
          <a:p>
            <a:fld id="{A719CACD-9D7C-4E90-A537-BE09679D4D0B}" type="slidenum">
              <a:rPr kumimoji="1" lang="ja-JP" altLang="en-US" smtClean="0">
                <a:solidFill>
                  <a:prstClr val="black"/>
                </a:solidFill>
              </a:rPr>
              <a:pPr/>
              <a:t>9</a:t>
            </a:fld>
            <a:endParaRPr kumimoji="1" lang="ja-JP" altLang="en-US">
              <a:solidFill>
                <a:prstClr val="black"/>
              </a:solidFill>
            </a:endParaRPr>
          </a:p>
        </p:txBody>
      </p:sp>
    </p:spTree>
    <p:extLst>
      <p:ext uri="{BB962C8B-B14F-4D97-AF65-F5344CB8AC3E}">
        <p14:creationId xmlns:p14="http://schemas.microsoft.com/office/powerpoint/2010/main" val="36215243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11188" y="908050"/>
            <a:ext cx="7921625" cy="1441450"/>
          </a:xfrm>
        </p:spPr>
        <p:txBody>
          <a:bodyPr/>
          <a:lstStyle>
            <a:lvl1pPr>
              <a:defRPr/>
            </a:lvl1pPr>
          </a:lstStyle>
          <a:p>
            <a:r>
              <a:rPr lang="ja-JP" altLang="en-US" smtClean="0"/>
              <a:t>マスター タイトルの書式設定</a:t>
            </a:r>
            <a:endParaRPr lang="ja-JP" altLang="en-US"/>
          </a:p>
        </p:txBody>
      </p:sp>
      <p:sp>
        <p:nvSpPr>
          <p:cNvPr id="3075" name="Rectangle 3"/>
          <p:cNvSpPr>
            <a:spLocks noGrp="1" noChangeArrowheads="1"/>
          </p:cNvSpPr>
          <p:nvPr>
            <p:ph type="subTitle" idx="1"/>
          </p:nvPr>
        </p:nvSpPr>
        <p:spPr>
          <a:xfrm>
            <a:off x="2987675" y="3429000"/>
            <a:ext cx="5976938" cy="1752600"/>
          </a:xfrm>
        </p:spPr>
        <p:txBody>
          <a:bodyPr/>
          <a:lstStyle>
            <a:lvl1pPr marL="0" indent="0" algn="ctr">
              <a:buFontTx/>
              <a:buNone/>
              <a:defRPr/>
            </a:lvl1pPr>
          </a:lstStyle>
          <a:p>
            <a:r>
              <a:rPr lang="ja-JP" altLang="en-US" smtClean="0"/>
              <a:t>マスター サブタイトルの書式設定</a:t>
            </a:r>
            <a:endParaRPr lang="ja-JP" altLang="en-US"/>
          </a:p>
        </p:txBody>
      </p:sp>
      <p:sp>
        <p:nvSpPr>
          <p:cNvPr id="3076"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endParaRPr lang="en-US" altLang="ja-JP"/>
          </a:p>
        </p:txBody>
      </p:sp>
      <p:sp>
        <p:nvSpPr>
          <p:cNvPr id="3077"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lang="en-US" altLang="ja-JP"/>
          </a:p>
        </p:txBody>
      </p:sp>
      <p:sp>
        <p:nvSpPr>
          <p:cNvPr id="3078"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CBDC94EA-32A6-4968-9083-2612ABC92494}" type="slidenum">
              <a:rPr lang="en-US" altLang="ja-JP"/>
              <a:pPr/>
              <a:t>‹#›</a:t>
            </a:fld>
            <a:endParaRPr lang="en-US" altLang="ja-JP"/>
          </a:p>
        </p:txBody>
      </p:sp>
      <p:sp>
        <p:nvSpPr>
          <p:cNvPr id="3084" name="AutoShape 12"/>
          <p:cNvSpPr>
            <a:spLocks noChangeArrowheads="1"/>
          </p:cNvSpPr>
          <p:nvPr/>
        </p:nvSpPr>
        <p:spPr bwMode="auto">
          <a:xfrm>
            <a:off x="611188" y="2349500"/>
            <a:ext cx="7921625" cy="71438"/>
          </a:xfrm>
          <a:custGeom>
            <a:avLst/>
            <a:gdLst>
              <a:gd name="G0" fmla="+- 672 0 0"/>
            </a:gdLst>
            <a:ahLst/>
            <a:cxnLst>
              <a:cxn ang="0">
                <a:pos x="0" y="0"/>
              </a:cxn>
              <a:cxn ang="0">
                <a:pos x="672" y="0"/>
              </a:cxn>
              <a:cxn ang="0">
                <a:pos x="672" y="1000"/>
              </a:cxn>
              <a:cxn ang="0">
                <a:pos x="0" y="1000"/>
              </a:cxn>
              <a:cxn ang="0">
                <a:pos x="0" y="0"/>
              </a:cxn>
              <a:cxn ang="0">
                <a:pos x="1000" y="0"/>
              </a:cxn>
            </a:cxnLst>
            <a:rect l="0" t="0" r="r" b="b"/>
            <a:pathLst>
              <a:path w="1000" h="1000" stroke="0">
                <a:moveTo>
                  <a:pt x="0" y="0"/>
                </a:moveTo>
                <a:lnTo>
                  <a:pt x="672" y="0"/>
                </a:lnTo>
                <a:lnTo>
                  <a:pt x="672"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309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3091" name="Picture 19" descr="sel-logo"/>
          <p:cNvPicPr>
            <a:picLocks noChangeAspect="1" noChangeArrowheads="1"/>
          </p:cNvPicPr>
          <p:nvPr/>
        </p:nvPicPr>
        <p:blipFill>
          <a:blip r:embed="rId2" cstate="print"/>
          <a:srcRect/>
          <a:stretch>
            <a:fillRect/>
          </a:stretch>
        </p:blipFill>
        <p:spPr bwMode="auto">
          <a:xfrm>
            <a:off x="73025" y="6330950"/>
            <a:ext cx="1403350" cy="48260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769100" y="188913"/>
            <a:ext cx="2195513" cy="6119812"/>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179388" y="188913"/>
            <a:ext cx="6437312" cy="6119812"/>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179388" y="1268413"/>
            <a:ext cx="4316412"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268413"/>
            <a:ext cx="4316413" cy="50403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アイコンをクリックして図を追加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gGrid">
          <a:fgClr>
            <a:srgbClr val="EDEDFF"/>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79388" y="188913"/>
            <a:ext cx="8785225" cy="9366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179388" y="1268413"/>
            <a:ext cx="8785225" cy="5040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3" name="AutoShape 9"/>
          <p:cNvSpPr>
            <a:spLocks noChangeArrowheads="1"/>
          </p:cNvSpPr>
          <p:nvPr/>
        </p:nvSpPr>
        <p:spPr bwMode="auto">
          <a:xfrm>
            <a:off x="179388" y="1125538"/>
            <a:ext cx="8785225" cy="71437"/>
          </a:xfrm>
          <a:custGeom>
            <a:avLst/>
            <a:gdLst>
              <a:gd name="G0" fmla="+- 666 0 0"/>
            </a:gdLst>
            <a:ahLst/>
            <a:cxnLst>
              <a:cxn ang="0">
                <a:pos x="0" y="0"/>
              </a:cxn>
              <a:cxn ang="0">
                <a:pos x="666" y="0"/>
              </a:cxn>
              <a:cxn ang="0">
                <a:pos x="666" y="1000"/>
              </a:cxn>
              <a:cxn ang="0">
                <a:pos x="0" y="1000"/>
              </a:cxn>
              <a:cxn ang="0">
                <a:pos x="0" y="0"/>
              </a:cxn>
              <a:cxn ang="0">
                <a:pos x="1000" y="0"/>
              </a:cxn>
            </a:cxnLst>
            <a:rect l="0" t="0" r="r" b="b"/>
            <a:pathLst>
              <a:path w="1000" h="1000" stroke="0">
                <a:moveTo>
                  <a:pt x="0" y="0"/>
                </a:moveTo>
                <a:lnTo>
                  <a:pt x="666" y="0"/>
                </a:lnTo>
                <a:lnTo>
                  <a:pt x="666" y="1000"/>
                </a:lnTo>
                <a:lnTo>
                  <a:pt x="0" y="1000"/>
                </a:lnTo>
                <a:close/>
              </a:path>
              <a:path w="1000" h="1000">
                <a:moveTo>
                  <a:pt x="0" y="0"/>
                </a:moveTo>
                <a:lnTo>
                  <a:pt x="1000" y="0"/>
                </a:lnTo>
              </a:path>
            </a:pathLst>
          </a:custGeom>
          <a:solidFill>
            <a:srgbClr val="0000FF"/>
          </a:solidFill>
          <a:ln w="9525">
            <a:solidFill>
              <a:srgbClr val="0000FF"/>
            </a:solidFill>
            <a:round/>
            <a:headEnd/>
            <a:tailEnd/>
          </a:ln>
        </p:spPr>
        <p:txBody>
          <a:bodyPr/>
          <a:lstStyle/>
          <a:p>
            <a:endParaRPr lang="ja-JP" altLang="ja-JP"/>
          </a:p>
        </p:txBody>
      </p:sp>
      <p:sp>
        <p:nvSpPr>
          <p:cNvPr id="1036" name="Rectangle 12"/>
          <p:cNvSpPr>
            <a:spLocks noChangeArrowheads="1"/>
          </p:cNvSpPr>
          <p:nvPr/>
        </p:nvSpPr>
        <p:spPr bwMode="auto">
          <a:xfrm>
            <a:off x="1727200" y="6408738"/>
            <a:ext cx="2133600" cy="215900"/>
          </a:xfrm>
          <a:prstGeom prst="rect">
            <a:avLst/>
          </a:prstGeom>
          <a:noFill/>
          <a:ln w="9525">
            <a:noFill/>
            <a:miter lim="800000"/>
            <a:headEnd/>
            <a:tailEnd/>
          </a:ln>
          <a:effectLst/>
        </p:spPr>
        <p:txBody>
          <a:bodyPr/>
          <a:lstStyle/>
          <a:p>
            <a:endParaRPr kumimoji="1" lang="en-US" altLang="ja-JP" sz="1200">
              <a:latin typeface="Comic Sans MS" pitchFamily="66" charset="0"/>
              <a:ea typeface="MS UI Gothic" pitchFamily="50" charset="-128"/>
            </a:endParaRPr>
          </a:p>
        </p:txBody>
      </p:sp>
      <p:sp>
        <p:nvSpPr>
          <p:cNvPr id="1037" name="Rectangle 13"/>
          <p:cNvSpPr>
            <a:spLocks noChangeArrowheads="1"/>
          </p:cNvSpPr>
          <p:nvPr/>
        </p:nvSpPr>
        <p:spPr bwMode="auto">
          <a:xfrm>
            <a:off x="3959225" y="6408738"/>
            <a:ext cx="4572000" cy="215900"/>
          </a:xfrm>
          <a:prstGeom prst="rect">
            <a:avLst/>
          </a:prstGeom>
          <a:noFill/>
          <a:ln w="9525">
            <a:noFill/>
            <a:miter lim="800000"/>
            <a:headEnd/>
            <a:tailEnd/>
          </a:ln>
          <a:effectLst/>
        </p:spPr>
        <p:txBody>
          <a:bodyPr/>
          <a:lstStyle/>
          <a:p>
            <a:pPr algn="r"/>
            <a:endParaRPr kumimoji="1" lang="en-US" altLang="ja-JP" sz="1200">
              <a:latin typeface="Comic Sans MS" pitchFamily="66" charset="0"/>
              <a:ea typeface="MS UI Gothic" pitchFamily="50" charset="-128"/>
            </a:endParaRPr>
          </a:p>
        </p:txBody>
      </p:sp>
      <p:sp>
        <p:nvSpPr>
          <p:cNvPr id="1038" name="Rectangle 14"/>
          <p:cNvSpPr>
            <a:spLocks noChangeArrowheads="1"/>
          </p:cNvSpPr>
          <p:nvPr/>
        </p:nvSpPr>
        <p:spPr bwMode="auto">
          <a:xfrm>
            <a:off x="8675688" y="6364288"/>
            <a:ext cx="468312" cy="260350"/>
          </a:xfrm>
          <a:prstGeom prst="rect">
            <a:avLst/>
          </a:prstGeom>
          <a:noFill/>
          <a:ln w="9525">
            <a:noFill/>
            <a:miter lim="800000"/>
            <a:headEnd/>
            <a:tailEnd/>
          </a:ln>
          <a:effectLst/>
        </p:spPr>
        <p:txBody>
          <a:bodyPr/>
          <a:lstStyle/>
          <a:p>
            <a:pPr algn="r"/>
            <a:fld id="{E0022E40-C5C6-4958-8E7E-F18BF7A40AA5}" type="slidenum">
              <a:rPr kumimoji="1" lang="en-US" altLang="ja-JP" sz="1400" b="1">
                <a:latin typeface="Comic Sans MS" pitchFamily="66" charset="0"/>
                <a:ea typeface="MS UI Gothic" pitchFamily="50" charset="-128"/>
              </a:rPr>
              <a:pPr algn="r"/>
              <a:t>‹#›</a:t>
            </a:fld>
            <a:endParaRPr kumimoji="1" lang="en-US" altLang="ja-JP" sz="1400" b="1">
              <a:latin typeface="Comic Sans MS" pitchFamily="66" charset="0"/>
              <a:ea typeface="MS UI Gothic" pitchFamily="50" charset="-128"/>
            </a:endParaRPr>
          </a:p>
        </p:txBody>
      </p:sp>
      <p:sp>
        <p:nvSpPr>
          <p:cNvPr id="1039" name="Text Box 15"/>
          <p:cNvSpPr txBox="1">
            <a:spLocks noChangeArrowheads="1"/>
          </p:cNvSpPr>
          <p:nvPr/>
        </p:nvSpPr>
        <p:spPr bwMode="auto">
          <a:xfrm>
            <a:off x="1727200" y="6670675"/>
            <a:ext cx="7383463" cy="214313"/>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040" name="Picture 16" descr="sel-logo"/>
          <p:cNvPicPr>
            <a:picLocks noChangeAspect="1" noChangeArrowheads="1"/>
          </p:cNvPicPr>
          <p:nvPr/>
        </p:nvPicPr>
        <p:blipFill>
          <a:blip r:embed="rId13" cstate="print"/>
          <a:srcRect/>
          <a:stretch>
            <a:fillRect/>
          </a:stretch>
        </p:blipFill>
        <p:spPr bwMode="auto">
          <a:xfrm>
            <a:off x="107950" y="6357938"/>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MS UI Gothic" pitchFamily="50" charset="-128"/>
        </a:defRPr>
      </a:lvl2pPr>
      <a:lvl3pPr algn="ctr" rtl="0" eaLnBrk="1" fontAlgn="base" hangingPunct="1">
        <a:spcBef>
          <a:spcPct val="0"/>
        </a:spcBef>
        <a:spcAft>
          <a:spcPct val="0"/>
        </a:spcAft>
        <a:defRPr kumimoji="1" sz="4400">
          <a:solidFill>
            <a:schemeClr val="tx2"/>
          </a:solidFill>
          <a:latin typeface="Arial" charset="0"/>
          <a:ea typeface="MS UI Gothic" pitchFamily="50" charset="-128"/>
        </a:defRPr>
      </a:lvl3pPr>
      <a:lvl4pPr algn="ctr" rtl="0" eaLnBrk="1" fontAlgn="base" hangingPunct="1">
        <a:spcBef>
          <a:spcPct val="0"/>
        </a:spcBef>
        <a:spcAft>
          <a:spcPct val="0"/>
        </a:spcAft>
        <a:defRPr kumimoji="1" sz="4400">
          <a:solidFill>
            <a:schemeClr val="tx2"/>
          </a:solidFill>
          <a:latin typeface="Arial" charset="0"/>
          <a:ea typeface="MS UI Gothic" pitchFamily="50" charset="-128"/>
        </a:defRPr>
      </a:lvl4pPr>
      <a:lvl5pPr algn="ctr" rtl="0" eaLnBrk="1" fontAlgn="base" hangingPunct="1">
        <a:spcBef>
          <a:spcPct val="0"/>
        </a:spcBef>
        <a:spcAft>
          <a:spcPct val="0"/>
        </a:spcAft>
        <a:defRPr kumimoji="1" sz="4400">
          <a:solidFill>
            <a:schemeClr val="tx2"/>
          </a:solidFill>
          <a:latin typeface="Arial" charset="0"/>
          <a:ea typeface="MS UI Gothic" pitchFamily="50" charset="-128"/>
        </a:defRPr>
      </a:lvl5pPr>
      <a:lvl6pPr marL="457200" algn="ctr" rtl="0" eaLnBrk="1" fontAlgn="base" hangingPunct="1">
        <a:spcBef>
          <a:spcPct val="0"/>
        </a:spcBef>
        <a:spcAft>
          <a:spcPct val="0"/>
        </a:spcAft>
        <a:defRPr kumimoji="1" sz="4400">
          <a:solidFill>
            <a:schemeClr val="tx2"/>
          </a:solidFill>
          <a:latin typeface="Arial" charset="0"/>
          <a:ea typeface="MS UI Gothic" pitchFamily="50" charset="-128"/>
        </a:defRPr>
      </a:lvl6pPr>
      <a:lvl7pPr marL="914400" algn="ctr" rtl="0" eaLnBrk="1" fontAlgn="base" hangingPunct="1">
        <a:spcBef>
          <a:spcPct val="0"/>
        </a:spcBef>
        <a:spcAft>
          <a:spcPct val="0"/>
        </a:spcAft>
        <a:defRPr kumimoji="1" sz="4400">
          <a:solidFill>
            <a:schemeClr val="tx2"/>
          </a:solidFill>
          <a:latin typeface="Arial" charset="0"/>
          <a:ea typeface="MS UI Gothic" pitchFamily="50" charset="-128"/>
        </a:defRPr>
      </a:lvl7pPr>
      <a:lvl8pPr marL="1371600" algn="ctr" rtl="0" eaLnBrk="1" fontAlgn="base" hangingPunct="1">
        <a:spcBef>
          <a:spcPct val="0"/>
        </a:spcBef>
        <a:spcAft>
          <a:spcPct val="0"/>
        </a:spcAft>
        <a:defRPr kumimoji="1" sz="4400">
          <a:solidFill>
            <a:schemeClr val="tx2"/>
          </a:solidFill>
          <a:latin typeface="Arial" charset="0"/>
          <a:ea typeface="MS UI Gothic" pitchFamily="50" charset="-128"/>
        </a:defRPr>
      </a:lvl8pPr>
      <a:lvl9pPr marL="1828800" algn="ctr" rtl="0" eaLnBrk="1" fontAlgn="base" hangingPunct="1">
        <a:spcBef>
          <a:spcPct val="0"/>
        </a:spcBef>
        <a:spcAft>
          <a:spcPct val="0"/>
        </a:spcAft>
        <a:defRPr kumimoji="1" sz="4400">
          <a:solidFill>
            <a:schemeClr val="tx2"/>
          </a:solidFill>
          <a:latin typeface="Arial" charset="0"/>
          <a:ea typeface="MS UI Gothic" pitchFamily="50" charset="-128"/>
        </a:defRPr>
      </a:lvl9pPr>
    </p:titleStyle>
    <p:bodyStyle>
      <a:lvl1pPr marL="342900" indent="-342900" algn="l" rtl="0" eaLnBrk="1" fontAlgn="base" hangingPunct="1">
        <a:spcBef>
          <a:spcPct val="20000"/>
        </a:spcBef>
        <a:spcAft>
          <a:spcPct val="0"/>
        </a:spcAft>
        <a:buBlip>
          <a:blip r:embed="rId1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1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1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2.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ags" Target="../tags/tag3.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8.png"/></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3.xml"/><Relationship Id="rId2" Type="http://schemas.openxmlformats.org/officeDocument/2006/relationships/slideLayout" Target="../slideLayouts/slideLayout2.xml"/><Relationship Id="rId1" Type="http://schemas.openxmlformats.org/officeDocument/2006/relationships/tags" Target="../tags/tag4.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5.wmf"/></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5.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620688"/>
            <a:ext cx="9144000" cy="1656184"/>
          </a:xfrm>
        </p:spPr>
        <p:txBody>
          <a:bodyPr/>
          <a:lstStyle/>
          <a:p>
            <a:r>
              <a:rPr lang="ja-JP" altLang="en-US" sz="3200" b="1" dirty="0" smtClean="0"/>
              <a:t>クローンの系譜に基づく</a:t>
            </a:r>
            <a:r>
              <a:rPr lang="en-US" altLang="ja-JP" sz="3200" b="1" dirty="0" smtClean="0"/>
              <a:t/>
            </a:r>
            <a:br>
              <a:rPr lang="en-US" altLang="ja-JP" sz="3200" b="1" dirty="0" smtClean="0"/>
            </a:br>
            <a:r>
              <a:rPr lang="ja-JP" altLang="en-US" sz="3200" b="1" dirty="0" smtClean="0"/>
              <a:t>開発者ごと再利用動向の分析</a:t>
            </a:r>
            <a:endParaRPr kumimoji="1" lang="ja-JP" altLang="en-US" sz="3200" b="1" dirty="0"/>
          </a:p>
        </p:txBody>
      </p:sp>
      <p:sp>
        <p:nvSpPr>
          <p:cNvPr id="8" name="サブタイトル 2"/>
          <p:cNvSpPr>
            <a:spLocks noGrp="1"/>
          </p:cNvSpPr>
          <p:nvPr>
            <p:ph type="subTitle" idx="1"/>
          </p:nvPr>
        </p:nvSpPr>
        <p:spPr>
          <a:xfrm>
            <a:off x="791443" y="3933056"/>
            <a:ext cx="7561114" cy="1152128"/>
          </a:xfrm>
        </p:spPr>
        <p:txBody>
          <a:bodyPr/>
          <a:lstStyle/>
          <a:p>
            <a:r>
              <a:rPr lang="ja-JP" altLang="en-US" sz="2800" dirty="0" smtClean="0"/>
              <a:t>井上</a:t>
            </a:r>
            <a:r>
              <a:rPr lang="ja-JP" altLang="en-US" sz="2800" dirty="0"/>
              <a:t>研究室</a:t>
            </a:r>
            <a:endParaRPr lang="en-US" altLang="ja-JP" sz="2800" dirty="0"/>
          </a:p>
          <a:p>
            <a:r>
              <a:rPr lang="ja-JP" altLang="en-US" sz="2800" dirty="0" smtClean="0"/>
              <a:t> 森脇匠哉</a:t>
            </a:r>
            <a:endParaRPr lang="en-US" altLang="ja-JP" sz="2800" dirty="0" smtClean="0"/>
          </a:p>
        </p:txBody>
      </p:sp>
    </p:spTree>
    <p:extLst>
      <p:ext uri="{BB962C8B-B14F-4D97-AF65-F5344CB8AC3E}">
        <p14:creationId xmlns:p14="http://schemas.microsoft.com/office/powerpoint/2010/main" val="354586290"/>
      </p:ext>
    </p:extLst>
  </p:cSld>
  <p:clrMapOvr>
    <a:masterClrMapping/>
  </p:clrMapOvr>
  <mc:AlternateContent xmlns:mc="http://schemas.openxmlformats.org/markup-compatibility/2006" xmlns:p14="http://schemas.microsoft.com/office/powerpoint/2010/main">
    <mc:Choice Requires="p14">
      <p:transition spd="slow" p14:dur="2000" advTm="12477"/>
    </mc:Choice>
    <mc:Fallback xmlns="">
      <p:transition spd="slow" advTm="12477"/>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smtClean="0"/>
              <a:t>仮想マシンを用いた並列処理</a:t>
            </a:r>
            <a:endParaRPr kumimoji="1" lang="ja-JP" altLang="en-US" sz="3800" dirty="0"/>
          </a:p>
        </p:txBody>
      </p:sp>
      <p:sp>
        <p:nvSpPr>
          <p:cNvPr id="3" name="コンテンツ プレースホルダー 2"/>
          <p:cNvSpPr>
            <a:spLocks noGrp="1"/>
          </p:cNvSpPr>
          <p:nvPr>
            <p:ph idx="1"/>
          </p:nvPr>
        </p:nvSpPr>
        <p:spPr>
          <a:xfrm>
            <a:off x="179388" y="1268413"/>
            <a:ext cx="8785225" cy="1474894"/>
          </a:xfrm>
        </p:spPr>
        <p:txBody>
          <a:bodyPr/>
          <a:lstStyle/>
          <a:p>
            <a:r>
              <a:rPr lang="ja-JP" altLang="en-US" sz="2200" dirty="0" smtClean="0"/>
              <a:t>複数の仮想マシン</a:t>
            </a:r>
            <a:r>
              <a:rPr lang="en-US" altLang="ja-JP" sz="2200" dirty="0" smtClean="0"/>
              <a:t>(VM)</a:t>
            </a:r>
            <a:r>
              <a:rPr lang="ja-JP" altLang="en-US" sz="2200" dirty="0" smtClean="0"/>
              <a:t>を用意し，</a:t>
            </a:r>
            <a:r>
              <a:rPr lang="en-US" altLang="ja-JP" sz="2200" dirty="0" smtClean="0"/>
              <a:t>STEP2</a:t>
            </a:r>
            <a:r>
              <a:rPr lang="ja-JP" altLang="en-US" sz="2200" dirty="0" smtClean="0"/>
              <a:t>及び</a:t>
            </a:r>
            <a:r>
              <a:rPr lang="en-US" altLang="ja-JP" sz="2200" dirty="0" smtClean="0"/>
              <a:t>STEP3</a:t>
            </a:r>
            <a:r>
              <a:rPr lang="ja-JP" altLang="en-US" sz="2200" dirty="0" smtClean="0"/>
              <a:t>を並列化</a:t>
            </a:r>
            <a:endParaRPr lang="en-US" altLang="ja-JP" sz="2200" dirty="0" smtClean="0"/>
          </a:p>
          <a:p>
            <a:pPr lvl="1"/>
            <a:r>
              <a:rPr lang="ja-JP" altLang="en-US" sz="2000" dirty="0" smtClean="0"/>
              <a:t>データベースサーバ用</a:t>
            </a:r>
            <a:r>
              <a:rPr lang="en-US" altLang="ja-JP" sz="2000" dirty="0" smtClean="0"/>
              <a:t>VM(</a:t>
            </a:r>
            <a:r>
              <a:rPr lang="en-US" altLang="ja-JP" sz="2000" dirty="0" err="1" smtClean="0"/>
              <a:t>DBserver</a:t>
            </a:r>
            <a:r>
              <a:rPr lang="en-US" altLang="ja-JP" sz="2000" dirty="0" smtClean="0"/>
              <a:t>)</a:t>
            </a:r>
            <a:endParaRPr lang="en-US" altLang="ja-JP" sz="2000" dirty="0"/>
          </a:p>
          <a:p>
            <a:pPr lvl="1"/>
            <a:r>
              <a:rPr lang="ja-JP" altLang="en-US" sz="2000" dirty="0" smtClean="0"/>
              <a:t>プログラム実行用</a:t>
            </a:r>
            <a:r>
              <a:rPr lang="en-US" altLang="ja-JP" sz="2000" dirty="0" smtClean="0"/>
              <a:t>VM(worker)</a:t>
            </a:r>
          </a:p>
        </p:txBody>
      </p:sp>
      <p:grpSp>
        <p:nvGrpSpPr>
          <p:cNvPr id="6" name="グループ化 5"/>
          <p:cNvGrpSpPr/>
          <p:nvPr/>
        </p:nvGrpSpPr>
        <p:grpSpPr>
          <a:xfrm>
            <a:off x="3969109" y="3501008"/>
            <a:ext cx="1205781" cy="989668"/>
            <a:chOff x="611560" y="4192866"/>
            <a:chExt cx="1205781" cy="989668"/>
          </a:xfrm>
        </p:grpSpPr>
        <p:pic>
          <p:nvPicPr>
            <p:cNvPr id="18" name="図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1560" y="4192866"/>
              <a:ext cx="1129590" cy="740474"/>
            </a:xfrm>
            <a:prstGeom prst="rect">
              <a:avLst/>
            </a:prstGeom>
          </p:spPr>
        </p:pic>
        <p:sp>
          <p:nvSpPr>
            <p:cNvPr id="4" name="テキスト ボックス 3"/>
            <p:cNvSpPr txBox="1"/>
            <p:nvPr/>
          </p:nvSpPr>
          <p:spPr>
            <a:xfrm>
              <a:off x="650034" y="4782424"/>
              <a:ext cx="1167307" cy="400110"/>
            </a:xfrm>
            <a:prstGeom prst="rect">
              <a:avLst/>
            </a:prstGeom>
            <a:noFill/>
          </p:spPr>
          <p:txBody>
            <a:bodyPr wrap="none" rtlCol="0">
              <a:spAutoFit/>
            </a:bodyPr>
            <a:lstStyle/>
            <a:p>
              <a:r>
                <a:rPr kumimoji="1" lang="en-US" altLang="ja-JP" sz="2000" dirty="0" err="1" smtClean="0"/>
                <a:t>D</a:t>
              </a:r>
              <a:r>
                <a:rPr kumimoji="1" lang="en-US" altLang="ja-JP" sz="2000" dirty="0" err="1"/>
                <a:t>B</a:t>
              </a:r>
              <a:r>
                <a:rPr kumimoji="1" lang="en-US" altLang="ja-JP" sz="2000" dirty="0" err="1" smtClean="0"/>
                <a:t>server</a:t>
              </a:r>
              <a:endParaRPr kumimoji="1" lang="ja-JP" altLang="en-US" sz="2000" dirty="0"/>
            </a:p>
          </p:txBody>
        </p:sp>
      </p:grpSp>
      <p:cxnSp>
        <p:nvCxnSpPr>
          <p:cNvPr id="69" name="直線矢印コネクタ 68"/>
          <p:cNvCxnSpPr>
            <a:stCxn id="46" idx="3"/>
          </p:cNvCxnSpPr>
          <p:nvPr/>
        </p:nvCxnSpPr>
        <p:spPr bwMode="auto">
          <a:xfrm>
            <a:off x="2838388" y="3206133"/>
            <a:ext cx="1168682" cy="499675"/>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72" name="直線矢印コネクタ 71"/>
          <p:cNvCxnSpPr>
            <a:stCxn id="48" idx="3"/>
          </p:cNvCxnSpPr>
          <p:nvPr/>
        </p:nvCxnSpPr>
        <p:spPr bwMode="auto">
          <a:xfrm flipV="1">
            <a:off x="2838388" y="4045481"/>
            <a:ext cx="1126133" cy="461456"/>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75" name="直線矢印コネクタ 74"/>
          <p:cNvCxnSpPr>
            <a:stCxn id="66" idx="3"/>
          </p:cNvCxnSpPr>
          <p:nvPr/>
        </p:nvCxnSpPr>
        <p:spPr bwMode="auto">
          <a:xfrm flipV="1">
            <a:off x="2838388" y="4263940"/>
            <a:ext cx="1126133" cy="1478195"/>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sp>
        <p:nvSpPr>
          <p:cNvPr id="83" name="テキスト ボックス 82"/>
          <p:cNvSpPr txBox="1"/>
          <p:nvPr/>
        </p:nvSpPr>
        <p:spPr>
          <a:xfrm>
            <a:off x="323528" y="2420888"/>
            <a:ext cx="3682418" cy="40011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en-US" altLang="ja-JP" sz="2000" dirty="0" smtClean="0"/>
              <a:t>STEP2:</a:t>
            </a:r>
            <a:r>
              <a:rPr kumimoji="1" lang="ja-JP" altLang="en-US" sz="2000" dirty="0" smtClean="0"/>
              <a:t>リビジョン</a:t>
            </a:r>
            <a:r>
              <a:rPr kumimoji="1" lang="en-US" altLang="ja-JP" sz="2000" dirty="0" smtClean="0"/>
              <a:t>(r)</a:t>
            </a:r>
            <a:r>
              <a:rPr kumimoji="1" lang="ja-JP" altLang="en-US" sz="2000" dirty="0" smtClean="0"/>
              <a:t>単位で並列化</a:t>
            </a:r>
            <a:endParaRPr kumimoji="1" lang="ja-JP" altLang="en-US" sz="2000" dirty="0"/>
          </a:p>
        </p:txBody>
      </p:sp>
      <p:sp>
        <p:nvSpPr>
          <p:cNvPr id="98" name="テキスト ボックス 97"/>
          <p:cNvSpPr txBox="1"/>
          <p:nvPr/>
        </p:nvSpPr>
        <p:spPr>
          <a:xfrm>
            <a:off x="4499992" y="2452826"/>
            <a:ext cx="4475905" cy="40011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kumimoji="1" lang="en-US" altLang="ja-JP" sz="2000" dirty="0" smtClean="0"/>
              <a:t>STEP3:</a:t>
            </a:r>
            <a:r>
              <a:rPr kumimoji="1" lang="ja-JP" altLang="en-US" sz="2000" dirty="0"/>
              <a:t>クローン</a:t>
            </a:r>
            <a:r>
              <a:rPr kumimoji="1" lang="ja-JP" altLang="en-US" sz="2000" dirty="0" smtClean="0"/>
              <a:t>の系譜</a:t>
            </a:r>
            <a:r>
              <a:rPr kumimoji="1" lang="en-US" altLang="ja-JP" sz="2000" dirty="0" smtClean="0"/>
              <a:t>(ID)</a:t>
            </a:r>
            <a:r>
              <a:rPr kumimoji="1" lang="ja-JP" altLang="en-US" sz="2000" dirty="0" smtClean="0"/>
              <a:t>単位で並列化</a:t>
            </a:r>
            <a:endParaRPr kumimoji="1" lang="ja-JP" altLang="en-US" sz="2000" dirty="0"/>
          </a:p>
        </p:txBody>
      </p:sp>
      <p:cxnSp>
        <p:nvCxnSpPr>
          <p:cNvPr id="101" name="直線矢印コネクタ 100"/>
          <p:cNvCxnSpPr>
            <a:stCxn id="63" idx="1"/>
          </p:cNvCxnSpPr>
          <p:nvPr/>
        </p:nvCxnSpPr>
        <p:spPr bwMode="auto">
          <a:xfrm flipH="1">
            <a:off x="5119595" y="3205298"/>
            <a:ext cx="1111908" cy="491872"/>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104" name="直線矢印コネクタ 103"/>
          <p:cNvCxnSpPr>
            <a:stCxn id="64" idx="1"/>
            <a:endCxn id="18" idx="3"/>
          </p:cNvCxnSpPr>
          <p:nvPr/>
        </p:nvCxnSpPr>
        <p:spPr bwMode="auto">
          <a:xfrm flipH="1">
            <a:off x="5098699" y="3846238"/>
            <a:ext cx="1132804" cy="25007"/>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cxnSp>
        <p:nvCxnSpPr>
          <p:cNvPr id="109" name="直線矢印コネクタ 108"/>
          <p:cNvCxnSpPr>
            <a:endCxn id="4" idx="3"/>
          </p:cNvCxnSpPr>
          <p:nvPr/>
        </p:nvCxnSpPr>
        <p:spPr bwMode="auto">
          <a:xfrm flipH="1" flipV="1">
            <a:off x="5174890" y="4290621"/>
            <a:ext cx="1053294" cy="1361633"/>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sp>
        <p:nvSpPr>
          <p:cNvPr id="117" name="テキスト ボックス 116"/>
          <p:cNvSpPr txBox="1"/>
          <p:nvPr/>
        </p:nvSpPr>
        <p:spPr>
          <a:xfrm>
            <a:off x="99248" y="2996952"/>
            <a:ext cx="1717211"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a:t>r</a:t>
            </a:r>
            <a:r>
              <a:rPr kumimoji="1" lang="en-US" altLang="ja-JP" sz="2000" dirty="0" smtClean="0"/>
              <a:t>1~2000</a:t>
            </a:r>
            <a:endParaRPr kumimoji="1" lang="ja-JP" altLang="en-US" sz="2000" dirty="0"/>
          </a:p>
        </p:txBody>
      </p:sp>
      <p:sp>
        <p:nvSpPr>
          <p:cNvPr id="118" name="テキスト ボックス 117"/>
          <p:cNvSpPr txBox="1"/>
          <p:nvPr/>
        </p:nvSpPr>
        <p:spPr>
          <a:xfrm>
            <a:off x="99248" y="3573016"/>
            <a:ext cx="1732881"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r2001~3000</a:t>
            </a:r>
          </a:p>
        </p:txBody>
      </p:sp>
      <p:sp>
        <p:nvSpPr>
          <p:cNvPr id="119" name="テキスト ボックス 118"/>
          <p:cNvSpPr txBox="1"/>
          <p:nvPr/>
        </p:nvSpPr>
        <p:spPr>
          <a:xfrm>
            <a:off x="99248" y="5517232"/>
            <a:ext cx="1736448"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r9901~10000</a:t>
            </a:r>
          </a:p>
        </p:txBody>
      </p:sp>
      <p:sp>
        <p:nvSpPr>
          <p:cNvPr id="120" name="テキスト ボックス 119"/>
          <p:cNvSpPr txBox="1"/>
          <p:nvPr/>
        </p:nvSpPr>
        <p:spPr>
          <a:xfrm>
            <a:off x="649327" y="4722985"/>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121" name="テキスト ボックス 120"/>
          <p:cNvSpPr txBox="1"/>
          <p:nvPr/>
        </p:nvSpPr>
        <p:spPr>
          <a:xfrm>
            <a:off x="7315852" y="2999272"/>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ID1~50</a:t>
            </a:r>
            <a:endParaRPr kumimoji="1" lang="ja-JP" altLang="en-US" sz="2000" dirty="0"/>
          </a:p>
        </p:txBody>
      </p:sp>
      <p:sp>
        <p:nvSpPr>
          <p:cNvPr id="122" name="テキスト ボックス 121"/>
          <p:cNvSpPr txBox="1"/>
          <p:nvPr/>
        </p:nvSpPr>
        <p:spPr>
          <a:xfrm>
            <a:off x="7305508" y="3636892"/>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ID51~100</a:t>
            </a:r>
          </a:p>
        </p:txBody>
      </p:sp>
      <p:sp>
        <p:nvSpPr>
          <p:cNvPr id="123" name="テキスト ボックス 122"/>
          <p:cNvSpPr txBox="1"/>
          <p:nvPr/>
        </p:nvSpPr>
        <p:spPr>
          <a:xfrm>
            <a:off x="7297268" y="5517232"/>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ID951</a:t>
            </a:r>
            <a:r>
              <a:rPr kumimoji="1" lang="ja-JP" altLang="en-US" sz="2000" dirty="0" smtClean="0"/>
              <a:t> </a:t>
            </a:r>
            <a:r>
              <a:rPr kumimoji="1" lang="en-US" altLang="ja-JP" sz="2000" dirty="0" smtClean="0"/>
              <a:t>~</a:t>
            </a:r>
            <a:r>
              <a:rPr kumimoji="1" lang="ja-JP" altLang="en-US" sz="2000" dirty="0" smtClean="0"/>
              <a:t> </a:t>
            </a:r>
            <a:r>
              <a:rPr kumimoji="1" lang="en-US" altLang="ja-JP" sz="2000" dirty="0"/>
              <a:t>1000</a:t>
            </a:r>
            <a:endParaRPr kumimoji="1" lang="en-US" altLang="ja-JP" sz="2000" dirty="0" smtClean="0"/>
          </a:p>
        </p:txBody>
      </p:sp>
      <p:sp>
        <p:nvSpPr>
          <p:cNvPr id="124" name="テキスト ボックス 123"/>
          <p:cNvSpPr txBox="1"/>
          <p:nvPr/>
        </p:nvSpPr>
        <p:spPr>
          <a:xfrm>
            <a:off x="7952313" y="4747210"/>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sp>
        <p:nvSpPr>
          <p:cNvPr id="133" name="四角形吹き出し 132"/>
          <p:cNvSpPr/>
          <p:nvPr/>
        </p:nvSpPr>
        <p:spPr bwMode="auto">
          <a:xfrm>
            <a:off x="35496" y="6349299"/>
            <a:ext cx="5215543" cy="464077"/>
          </a:xfrm>
          <a:prstGeom prst="wedgeRectCallout">
            <a:avLst>
              <a:gd name="adj1" fmla="val -32685"/>
              <a:gd name="adj2" fmla="val -149041"/>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a:t>後半のリビジョンほど処理時間</a:t>
            </a:r>
            <a:r>
              <a:rPr kumimoji="1" lang="ja-JP" altLang="en-US" sz="2000" dirty="0" smtClean="0"/>
              <a:t>が掛かること</a:t>
            </a:r>
            <a:r>
              <a:rPr kumimoji="1" lang="ja-JP" altLang="en-US" sz="2000" dirty="0"/>
              <a:t>を考慮</a:t>
            </a:r>
          </a:p>
        </p:txBody>
      </p:sp>
      <p:sp>
        <p:nvSpPr>
          <p:cNvPr id="42" name="テキスト ボックス 41"/>
          <p:cNvSpPr txBox="1"/>
          <p:nvPr/>
        </p:nvSpPr>
        <p:spPr>
          <a:xfrm>
            <a:off x="102815" y="4221088"/>
            <a:ext cx="1732881"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r3001~3500</a:t>
            </a:r>
          </a:p>
        </p:txBody>
      </p:sp>
      <p:grpSp>
        <p:nvGrpSpPr>
          <p:cNvPr id="13" name="グループ化 12"/>
          <p:cNvGrpSpPr/>
          <p:nvPr/>
        </p:nvGrpSpPr>
        <p:grpSpPr>
          <a:xfrm>
            <a:off x="1905603" y="2925779"/>
            <a:ext cx="1010213" cy="3455549"/>
            <a:chOff x="2956981" y="2853771"/>
            <a:chExt cx="1010213" cy="3455549"/>
          </a:xfrm>
        </p:grpSpPr>
        <p:grpSp>
          <p:nvGrpSpPr>
            <p:cNvPr id="50" name="グループ化 49"/>
            <p:cNvGrpSpPr/>
            <p:nvPr/>
          </p:nvGrpSpPr>
          <p:grpSpPr>
            <a:xfrm>
              <a:off x="2956981" y="4653839"/>
              <a:ext cx="1010213" cy="1655481"/>
              <a:chOff x="4949043" y="4580629"/>
              <a:chExt cx="1010213" cy="1655481"/>
            </a:xfrm>
          </p:grpSpPr>
          <p:sp>
            <p:nvSpPr>
              <p:cNvPr id="54" name="テキスト ボックス 53"/>
              <p:cNvSpPr txBox="1"/>
              <p:nvPr/>
            </p:nvSpPr>
            <p:spPr>
              <a:xfrm>
                <a:off x="4949043" y="5836000"/>
                <a:ext cx="1010213" cy="400110"/>
              </a:xfrm>
              <a:prstGeom prst="rect">
                <a:avLst/>
              </a:prstGeom>
              <a:noFill/>
            </p:spPr>
            <p:txBody>
              <a:bodyPr wrap="none" rtlCol="0">
                <a:spAutoFit/>
              </a:bodyPr>
              <a:lstStyle/>
              <a:p>
                <a:r>
                  <a:rPr kumimoji="1" lang="en-US" altLang="ja-JP" sz="2000" dirty="0" smtClean="0"/>
                  <a:t>workers</a:t>
                </a:r>
                <a:endParaRPr kumimoji="1" lang="ja-JP" altLang="en-US" sz="2000" dirty="0"/>
              </a:p>
            </p:txBody>
          </p:sp>
          <p:pic>
            <p:nvPicPr>
              <p:cNvPr id="66" name="図 6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26471" y="5316563"/>
                <a:ext cx="855357" cy="560708"/>
              </a:xfrm>
              <a:prstGeom prst="rect">
                <a:avLst/>
              </a:prstGeom>
            </p:spPr>
          </p:pic>
          <p:sp>
            <p:nvSpPr>
              <p:cNvPr id="49" name="テキスト ボックス 48"/>
              <p:cNvSpPr txBox="1"/>
              <p:nvPr/>
            </p:nvSpPr>
            <p:spPr>
              <a:xfrm>
                <a:off x="5177150" y="4580629"/>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grpSp>
        <p:pic>
          <p:nvPicPr>
            <p:cNvPr id="46" name="図 4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2853771"/>
              <a:ext cx="855357" cy="560708"/>
            </a:xfrm>
            <a:prstGeom prst="rect">
              <a:avLst/>
            </a:prstGeom>
          </p:spPr>
        </p:pic>
        <p:pic>
          <p:nvPicPr>
            <p:cNvPr id="47" name="図 4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3494711"/>
              <a:ext cx="855357" cy="560708"/>
            </a:xfrm>
            <a:prstGeom prst="rect">
              <a:avLst/>
            </a:prstGeom>
          </p:spPr>
        </p:pic>
        <p:pic>
          <p:nvPicPr>
            <p:cNvPr id="48" name="図 4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4154575"/>
              <a:ext cx="855357" cy="560708"/>
            </a:xfrm>
            <a:prstGeom prst="rect">
              <a:avLst/>
            </a:prstGeom>
          </p:spPr>
        </p:pic>
      </p:grpSp>
      <p:cxnSp>
        <p:nvCxnSpPr>
          <p:cNvPr id="55" name="直線矢印コネクタ 54"/>
          <p:cNvCxnSpPr>
            <a:stCxn id="47" idx="3"/>
            <a:endCxn id="18" idx="1"/>
          </p:cNvCxnSpPr>
          <p:nvPr/>
        </p:nvCxnSpPr>
        <p:spPr bwMode="auto">
          <a:xfrm>
            <a:off x="2838388" y="3847073"/>
            <a:ext cx="1130721" cy="24172"/>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grpSp>
        <p:nvGrpSpPr>
          <p:cNvPr id="61" name="グループ化 60"/>
          <p:cNvGrpSpPr/>
          <p:nvPr/>
        </p:nvGrpSpPr>
        <p:grpSpPr>
          <a:xfrm>
            <a:off x="6154075" y="2924944"/>
            <a:ext cx="1010213" cy="3455549"/>
            <a:chOff x="2956981" y="2853771"/>
            <a:chExt cx="1010213" cy="3455549"/>
          </a:xfrm>
        </p:grpSpPr>
        <p:grpSp>
          <p:nvGrpSpPr>
            <p:cNvPr id="62" name="グループ化 61"/>
            <p:cNvGrpSpPr/>
            <p:nvPr/>
          </p:nvGrpSpPr>
          <p:grpSpPr>
            <a:xfrm>
              <a:off x="2956981" y="4653839"/>
              <a:ext cx="1010213" cy="1655481"/>
              <a:chOff x="4949043" y="4580629"/>
              <a:chExt cx="1010213" cy="1655481"/>
            </a:xfrm>
          </p:grpSpPr>
          <p:sp>
            <p:nvSpPr>
              <p:cNvPr id="68" name="テキスト ボックス 67"/>
              <p:cNvSpPr txBox="1"/>
              <p:nvPr/>
            </p:nvSpPr>
            <p:spPr>
              <a:xfrm>
                <a:off x="4949043" y="5836000"/>
                <a:ext cx="1010213" cy="400110"/>
              </a:xfrm>
              <a:prstGeom prst="rect">
                <a:avLst/>
              </a:prstGeom>
              <a:noFill/>
            </p:spPr>
            <p:txBody>
              <a:bodyPr wrap="none" rtlCol="0">
                <a:spAutoFit/>
              </a:bodyPr>
              <a:lstStyle/>
              <a:p>
                <a:r>
                  <a:rPr kumimoji="1" lang="en-US" altLang="ja-JP" sz="2000" dirty="0" smtClean="0"/>
                  <a:t>workers</a:t>
                </a:r>
                <a:endParaRPr kumimoji="1" lang="ja-JP" altLang="en-US" sz="2000" dirty="0"/>
              </a:p>
            </p:txBody>
          </p:sp>
          <p:pic>
            <p:nvPicPr>
              <p:cNvPr id="70" name="図 6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26471" y="5316563"/>
                <a:ext cx="855357" cy="560708"/>
              </a:xfrm>
              <a:prstGeom prst="rect">
                <a:avLst/>
              </a:prstGeom>
            </p:spPr>
          </p:pic>
          <p:sp>
            <p:nvSpPr>
              <p:cNvPr id="71" name="テキスト ボックス 70"/>
              <p:cNvSpPr txBox="1"/>
              <p:nvPr/>
            </p:nvSpPr>
            <p:spPr>
              <a:xfrm>
                <a:off x="5177150" y="4580629"/>
                <a:ext cx="553998" cy="553998"/>
              </a:xfrm>
              <a:prstGeom prst="rect">
                <a:avLst/>
              </a:prstGeom>
              <a:noFill/>
            </p:spPr>
            <p:txBody>
              <a:bodyPr vert="eaVert" wrap="none" rtlCol="0">
                <a:spAutoFit/>
              </a:bodyPr>
              <a:lstStyle/>
              <a:p>
                <a:r>
                  <a:rPr kumimoji="1" lang="ja-JP" altLang="en-US" dirty="0" smtClean="0"/>
                  <a:t>・・・</a:t>
                </a:r>
                <a:endParaRPr kumimoji="1" lang="ja-JP" altLang="en-US" dirty="0"/>
              </a:p>
            </p:txBody>
          </p:sp>
        </p:grpSp>
        <p:pic>
          <p:nvPicPr>
            <p:cNvPr id="63" name="図 6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2853771"/>
              <a:ext cx="855357" cy="560708"/>
            </a:xfrm>
            <a:prstGeom prst="rect">
              <a:avLst/>
            </a:prstGeom>
          </p:spPr>
        </p:pic>
        <p:pic>
          <p:nvPicPr>
            <p:cNvPr id="64" name="図 6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3494711"/>
              <a:ext cx="855357" cy="560708"/>
            </a:xfrm>
            <a:prstGeom prst="rect">
              <a:avLst/>
            </a:prstGeom>
          </p:spPr>
        </p:pic>
        <p:pic>
          <p:nvPicPr>
            <p:cNvPr id="67" name="図 6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34409" y="4154575"/>
              <a:ext cx="855357" cy="560708"/>
            </a:xfrm>
            <a:prstGeom prst="rect">
              <a:avLst/>
            </a:prstGeom>
          </p:spPr>
        </p:pic>
      </p:grpSp>
      <p:sp>
        <p:nvSpPr>
          <p:cNvPr id="73" name="テキスト ボックス 72"/>
          <p:cNvSpPr txBox="1"/>
          <p:nvPr/>
        </p:nvSpPr>
        <p:spPr>
          <a:xfrm>
            <a:off x="7297266" y="4253026"/>
            <a:ext cx="1728000" cy="40011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kumimoji="1" lang="en-US" altLang="ja-JP" sz="2000" dirty="0" smtClean="0"/>
              <a:t>ID101~150</a:t>
            </a:r>
            <a:endParaRPr kumimoji="1" lang="ja-JP" altLang="en-US" sz="2000" dirty="0"/>
          </a:p>
        </p:txBody>
      </p:sp>
      <p:cxnSp>
        <p:nvCxnSpPr>
          <p:cNvPr id="74" name="直線矢印コネクタ 73"/>
          <p:cNvCxnSpPr>
            <a:stCxn id="67" idx="1"/>
          </p:cNvCxnSpPr>
          <p:nvPr/>
        </p:nvCxnSpPr>
        <p:spPr bwMode="auto">
          <a:xfrm flipH="1" flipV="1">
            <a:off x="5147636" y="4045481"/>
            <a:ext cx="1083867" cy="460621"/>
          </a:xfrm>
          <a:prstGeom prst="straightConnector1">
            <a:avLst/>
          </a:prstGeom>
          <a:solidFill>
            <a:schemeClr val="accent2"/>
          </a:solidFill>
          <a:ln w="28575" cap="flat" cmpd="sng" algn="ctr">
            <a:solidFill>
              <a:schemeClr val="accent2"/>
            </a:solidFill>
            <a:prstDash val="solid"/>
            <a:round/>
            <a:headEnd type="triangle" w="med" len="med"/>
            <a:tailEnd type="triangle"/>
          </a:ln>
          <a:effectLst/>
        </p:spPr>
      </p:cxnSp>
    </p:spTree>
    <p:extLst>
      <p:ext uri="{BB962C8B-B14F-4D97-AF65-F5344CB8AC3E}">
        <p14:creationId xmlns:p14="http://schemas.microsoft.com/office/powerpoint/2010/main" val="2129255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2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2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 grpId="0" animBg="1"/>
      <p:bldP spid="118" grpId="0" animBg="1"/>
      <p:bldP spid="119" grpId="0" animBg="1"/>
      <p:bldP spid="120" grpId="0"/>
      <p:bldP spid="121" grpId="0" animBg="1"/>
      <p:bldP spid="122" grpId="0" animBg="1"/>
      <p:bldP spid="123" grpId="0" animBg="1"/>
      <p:bldP spid="124" grpId="0"/>
      <p:bldP spid="133" grpId="0" animBg="1"/>
      <p:bldP spid="42" grpId="0" animBg="1"/>
      <p:bldP spid="7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smtClean="0"/>
              <a:t>ケーススタディ</a:t>
            </a:r>
            <a:endParaRPr kumimoji="1" lang="ja-JP" altLang="en-US" sz="3800" dirty="0"/>
          </a:p>
        </p:txBody>
      </p:sp>
      <p:sp>
        <p:nvSpPr>
          <p:cNvPr id="3" name="コンテンツ プレースホルダー 2"/>
          <p:cNvSpPr>
            <a:spLocks noGrp="1"/>
          </p:cNvSpPr>
          <p:nvPr>
            <p:ph idx="1"/>
          </p:nvPr>
        </p:nvSpPr>
        <p:spPr>
          <a:xfrm>
            <a:off x="107380" y="1196405"/>
            <a:ext cx="8929116" cy="1008459"/>
          </a:xfrm>
        </p:spPr>
        <p:txBody>
          <a:bodyPr/>
          <a:lstStyle/>
          <a:p>
            <a:pPr marL="342900" lvl="1" indent="-342900">
              <a:buBlip>
                <a:blip r:embed="rId3"/>
              </a:buBlip>
            </a:pPr>
            <a:r>
              <a:rPr lang="ja-JP" altLang="en-US" sz="2200" dirty="0"/>
              <a:t>版</a:t>
            </a:r>
            <a:r>
              <a:rPr lang="ja-JP" altLang="en-US" sz="2200" dirty="0" smtClean="0"/>
              <a:t>管理システム</a:t>
            </a:r>
            <a:r>
              <a:rPr lang="en-US" altLang="ja-JP" sz="2200" dirty="0" smtClean="0"/>
              <a:t>Subversion</a:t>
            </a:r>
            <a:r>
              <a:rPr lang="ja-JP" altLang="en-US" sz="2200" dirty="0" smtClean="0"/>
              <a:t>で</a:t>
            </a:r>
            <a:r>
              <a:rPr lang="ja-JP" altLang="en-US" sz="2200" dirty="0"/>
              <a:t>管理されて</a:t>
            </a:r>
            <a:r>
              <a:rPr lang="ja-JP" altLang="en-US" sz="2200" dirty="0" smtClean="0"/>
              <a:t>いる</a:t>
            </a:r>
            <a:r>
              <a:rPr lang="en-US" altLang="ja-JP" sz="2200" dirty="0" smtClean="0"/>
              <a:t>Java</a:t>
            </a:r>
            <a:r>
              <a:rPr lang="ja-JP" altLang="en-US" sz="2200" dirty="0" smtClean="0"/>
              <a:t>プロジェクトを対象に実施</a:t>
            </a:r>
            <a:endParaRPr lang="en-US" altLang="ja-JP" sz="2200" dirty="0" smtClean="0"/>
          </a:p>
          <a:p>
            <a:pPr marL="342900" lvl="1" indent="-342900">
              <a:buBlip>
                <a:blip r:embed="rId3"/>
              </a:buBlip>
            </a:pPr>
            <a:endParaRPr lang="en-US" altLang="ja-JP" sz="2200" dirty="0" smtClean="0"/>
          </a:p>
        </p:txBody>
      </p:sp>
      <p:sp>
        <p:nvSpPr>
          <p:cNvPr id="5" name="コンテンツ プレースホルダー 2"/>
          <p:cNvSpPr txBox="1">
            <a:spLocks/>
          </p:cNvSpPr>
          <p:nvPr/>
        </p:nvSpPr>
        <p:spPr bwMode="auto">
          <a:xfrm>
            <a:off x="144016" y="3573016"/>
            <a:ext cx="8964488" cy="244827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200" dirty="0" smtClean="0"/>
              <a:t>実験概要</a:t>
            </a:r>
            <a:endParaRPr lang="en-US" altLang="ja-JP" sz="2200" dirty="0" smtClean="0"/>
          </a:p>
          <a:p>
            <a:pPr lvl="1"/>
            <a:r>
              <a:rPr lang="en-US" altLang="ja-JP" sz="2000" dirty="0" smtClean="0"/>
              <a:t>AWS(Amazon</a:t>
            </a:r>
            <a:r>
              <a:rPr lang="ja-JP" altLang="en-US" sz="2000" dirty="0" smtClean="0"/>
              <a:t> </a:t>
            </a:r>
            <a:r>
              <a:rPr lang="en-US" altLang="ja-JP" sz="2000" dirty="0" smtClean="0"/>
              <a:t>Web</a:t>
            </a:r>
            <a:r>
              <a:rPr lang="ja-JP" altLang="en-US" sz="2000" dirty="0" smtClean="0"/>
              <a:t> </a:t>
            </a:r>
            <a:r>
              <a:rPr lang="en-US" altLang="ja-JP" sz="2000" dirty="0" smtClean="0"/>
              <a:t>Service)</a:t>
            </a:r>
            <a:r>
              <a:rPr lang="ja-JP" altLang="en-US" sz="2000" dirty="0" smtClean="0"/>
              <a:t>を用いて仮想マシンを用意</a:t>
            </a:r>
            <a:endParaRPr lang="en-US" altLang="ja-JP" sz="2000" dirty="0"/>
          </a:p>
          <a:p>
            <a:pPr lvl="2"/>
            <a:r>
              <a:rPr lang="ja-JP" altLang="en-US" sz="2000" dirty="0" smtClean="0"/>
              <a:t>データベースサーバとし</a:t>
            </a:r>
            <a:r>
              <a:rPr lang="ja-JP" altLang="en-US" sz="2000" dirty="0"/>
              <a:t>て</a:t>
            </a:r>
            <a:r>
              <a:rPr lang="en-US" altLang="ja-JP" sz="2000" dirty="0" smtClean="0"/>
              <a:t>m3.2xlarge</a:t>
            </a:r>
            <a:r>
              <a:rPr lang="ja-JP" altLang="en-US" sz="2000" dirty="0" smtClean="0"/>
              <a:t>インスタンスの</a:t>
            </a:r>
            <a:r>
              <a:rPr lang="en-US" altLang="ja-JP" sz="2000" dirty="0" smtClean="0"/>
              <a:t>VM</a:t>
            </a:r>
            <a:r>
              <a:rPr lang="ja-JP" altLang="en-US" sz="2000" dirty="0" smtClean="0"/>
              <a:t>を</a:t>
            </a:r>
            <a:r>
              <a:rPr lang="en-US" altLang="ja-JP" sz="2000" dirty="0" smtClean="0"/>
              <a:t>1</a:t>
            </a:r>
            <a:r>
              <a:rPr lang="ja-JP" altLang="en-US" sz="2000" dirty="0" smtClean="0"/>
              <a:t>台</a:t>
            </a:r>
            <a:endParaRPr lang="en-US" altLang="ja-JP" sz="2000" dirty="0"/>
          </a:p>
          <a:p>
            <a:pPr lvl="2"/>
            <a:r>
              <a:rPr lang="ja-JP" altLang="en-US" sz="2000" dirty="0" smtClean="0"/>
              <a:t>プログラム実行用に</a:t>
            </a:r>
            <a:r>
              <a:rPr lang="en-US" altLang="ja-JP" sz="2000" dirty="0" smtClean="0"/>
              <a:t>c3.xlarge</a:t>
            </a:r>
            <a:r>
              <a:rPr lang="ja-JP" altLang="en-US" sz="2000" dirty="0" smtClean="0"/>
              <a:t>インスタンスの</a:t>
            </a:r>
            <a:r>
              <a:rPr lang="en-US" altLang="ja-JP" sz="2000" dirty="0" smtClean="0"/>
              <a:t>VM</a:t>
            </a:r>
            <a:r>
              <a:rPr lang="ja-JP" altLang="en-US" sz="2000" dirty="0" smtClean="0"/>
              <a:t>を</a:t>
            </a:r>
            <a:r>
              <a:rPr lang="en-US" altLang="ja-JP" sz="2000" dirty="0" smtClean="0"/>
              <a:t>30</a:t>
            </a:r>
            <a:r>
              <a:rPr lang="ja-JP" altLang="en-US" sz="2000" dirty="0" smtClean="0"/>
              <a:t>台</a:t>
            </a:r>
            <a:endParaRPr lang="en-US" altLang="ja-JP" sz="2000" dirty="0" smtClean="0"/>
          </a:p>
          <a:p>
            <a:pPr lvl="1"/>
            <a:endParaRPr lang="en-US" altLang="ja-JP" sz="2000" dirty="0" smtClean="0"/>
          </a:p>
          <a:p>
            <a:pPr lvl="1"/>
            <a:endParaRPr lang="en-US" altLang="ja-JP" sz="2000" dirty="0" smtClean="0"/>
          </a:p>
        </p:txBody>
      </p:sp>
      <p:graphicFrame>
        <p:nvGraphicFramePr>
          <p:cNvPr id="6" name="表 5"/>
          <p:cNvGraphicFramePr>
            <a:graphicFrameLocks noGrp="1"/>
          </p:cNvGraphicFramePr>
          <p:nvPr>
            <p:extLst>
              <p:ext uri="{D42A27DB-BD31-4B8C-83A1-F6EECF244321}">
                <p14:modId xmlns:p14="http://schemas.microsoft.com/office/powerpoint/2010/main" val="2099718127"/>
              </p:ext>
            </p:extLst>
          </p:nvPr>
        </p:nvGraphicFramePr>
        <p:xfrm>
          <a:off x="251520" y="5085184"/>
          <a:ext cx="8459559" cy="1651000"/>
        </p:xfrm>
        <a:graphic>
          <a:graphicData uri="http://schemas.openxmlformats.org/drawingml/2006/table">
            <a:tbl>
              <a:tblPr firstRow="1" bandRow="1">
                <a:tableStyleId>{21E4AEA4-8DFA-4A89-87EB-49C32662AFE0}</a:tableStyleId>
              </a:tblPr>
              <a:tblGrid>
                <a:gridCol w="2004980"/>
                <a:gridCol w="1702925"/>
                <a:gridCol w="3488665"/>
                <a:gridCol w="1262989"/>
              </a:tblGrid>
              <a:tr h="370840">
                <a:tc>
                  <a:txBody>
                    <a:bodyPr/>
                    <a:lstStyle/>
                    <a:p>
                      <a:r>
                        <a:rPr kumimoji="1" lang="ja-JP" altLang="en-US" dirty="0" smtClean="0"/>
                        <a:t>インスタンス名</a:t>
                      </a:r>
                      <a:endParaRPr kumimoji="1" lang="ja-JP" altLang="en-US" dirty="0"/>
                    </a:p>
                  </a:txBody>
                  <a:tcPr/>
                </a:tc>
                <a:tc>
                  <a:txBody>
                    <a:bodyPr/>
                    <a:lstStyle/>
                    <a:p>
                      <a:r>
                        <a:rPr kumimoji="1" lang="en-US" altLang="ja-JP" dirty="0" smtClean="0"/>
                        <a:t>OS</a:t>
                      </a:r>
                      <a:endParaRPr kumimoji="1" lang="ja-JP" altLang="en-US" dirty="0"/>
                    </a:p>
                  </a:txBody>
                  <a:tcPr/>
                </a:tc>
                <a:tc>
                  <a:txBody>
                    <a:bodyPr/>
                    <a:lstStyle/>
                    <a:p>
                      <a:r>
                        <a:rPr kumimoji="1" lang="en-US" altLang="ja-JP" dirty="0" smtClean="0"/>
                        <a:t>CPU</a:t>
                      </a:r>
                      <a:endParaRPr kumimoji="1" lang="ja-JP" altLang="en-US" dirty="0"/>
                    </a:p>
                  </a:txBody>
                  <a:tcPr/>
                </a:tc>
                <a:tc>
                  <a:txBody>
                    <a:bodyPr/>
                    <a:lstStyle/>
                    <a:p>
                      <a:r>
                        <a:rPr kumimoji="1" lang="ja-JP" altLang="en-US" dirty="0" smtClean="0"/>
                        <a:t>メモリ</a:t>
                      </a:r>
                      <a:r>
                        <a:rPr kumimoji="1" lang="en-US" altLang="ja-JP" dirty="0" smtClean="0"/>
                        <a:t>[GB]</a:t>
                      </a:r>
                      <a:endParaRPr kumimoji="1" lang="ja-JP" altLang="en-US" dirty="0"/>
                    </a:p>
                  </a:txBody>
                  <a:tcPr/>
                </a:tc>
              </a:tr>
              <a:tr h="370840">
                <a:tc>
                  <a:txBody>
                    <a:bodyPr/>
                    <a:lstStyle/>
                    <a:p>
                      <a:r>
                        <a:rPr kumimoji="1" lang="en-US" altLang="ja-JP" dirty="0" smtClean="0"/>
                        <a:t>m3.2xlarge</a:t>
                      </a:r>
                    </a:p>
                  </a:txBody>
                  <a:tcPr/>
                </a:tc>
                <a:tc>
                  <a:txBody>
                    <a:bodyPr/>
                    <a:lstStyle/>
                    <a:p>
                      <a:r>
                        <a:rPr kumimoji="1" lang="en-US" altLang="ja-JP" dirty="0" err="1" smtClean="0"/>
                        <a:t>centOS</a:t>
                      </a:r>
                      <a:r>
                        <a:rPr kumimoji="1" lang="ja-JP" altLang="en-US" dirty="0" smtClean="0"/>
                        <a:t> </a:t>
                      </a:r>
                      <a:r>
                        <a:rPr kumimoji="1" lang="en-US" altLang="ja-JP" dirty="0" smtClean="0"/>
                        <a:t>6.5</a:t>
                      </a:r>
                    </a:p>
                  </a:txBody>
                  <a:tcPr/>
                </a:tc>
                <a:tc>
                  <a:txBody>
                    <a:bodyPr/>
                    <a:lstStyle/>
                    <a:p>
                      <a:r>
                        <a:rPr kumimoji="1" lang="pt-BR" altLang="ja-JP" sz="1800" kern="1200" dirty="0" smtClean="0">
                          <a:solidFill>
                            <a:schemeClr val="dk1"/>
                          </a:solidFill>
                          <a:latin typeface="+mn-lt"/>
                          <a:ea typeface="+mn-ea"/>
                          <a:cs typeface="+mn-cs"/>
                        </a:rPr>
                        <a:t>Intel(R) Xeon(R) CPU </a:t>
                      </a:r>
                      <a:br>
                        <a:rPr kumimoji="1" lang="pt-BR" altLang="ja-JP" sz="1800" kern="1200" dirty="0" smtClean="0">
                          <a:solidFill>
                            <a:schemeClr val="dk1"/>
                          </a:solidFill>
                          <a:latin typeface="+mn-lt"/>
                          <a:ea typeface="+mn-ea"/>
                          <a:cs typeface="+mn-cs"/>
                        </a:rPr>
                      </a:br>
                      <a:r>
                        <a:rPr kumimoji="1" lang="pt-BR" altLang="ja-JP" sz="1800" kern="1200" dirty="0" smtClean="0">
                          <a:solidFill>
                            <a:schemeClr val="dk1"/>
                          </a:solidFill>
                          <a:latin typeface="+mn-lt"/>
                          <a:ea typeface="+mn-ea"/>
                          <a:cs typeface="+mn-cs"/>
                        </a:rPr>
                        <a:t>E5-2670 v2 @ 2.50GHz</a:t>
                      </a:r>
                      <a:endParaRPr kumimoji="1" lang="ja-JP" altLang="en-US" dirty="0"/>
                    </a:p>
                  </a:txBody>
                  <a:tcPr/>
                </a:tc>
                <a:tc>
                  <a:txBody>
                    <a:bodyPr/>
                    <a:lstStyle/>
                    <a:p>
                      <a:r>
                        <a:rPr kumimoji="1" lang="en-US" altLang="ja-JP" dirty="0" smtClean="0"/>
                        <a:t>30</a:t>
                      </a:r>
                      <a:endParaRPr kumimoji="1" lang="ja-JP" altLang="en-US" dirty="0"/>
                    </a:p>
                  </a:txBody>
                  <a:tcPr/>
                </a:tc>
              </a:tr>
              <a:tr h="370840">
                <a:tc>
                  <a:txBody>
                    <a:bodyPr/>
                    <a:lstStyle/>
                    <a:p>
                      <a:r>
                        <a:rPr kumimoji="1" lang="en-US" altLang="ja-JP" dirty="0" smtClean="0"/>
                        <a:t>c3.xlarge</a:t>
                      </a:r>
                      <a:endParaRPr kumimoji="1" lang="ja-JP" altLang="en-US" dirty="0"/>
                    </a:p>
                  </a:txBody>
                  <a:tcPr/>
                </a:tc>
                <a:tc>
                  <a:txBody>
                    <a:bodyPr/>
                    <a:lstStyle/>
                    <a:p>
                      <a:r>
                        <a:rPr kumimoji="1" lang="en-US" altLang="ja-JP" dirty="0" err="1" smtClean="0"/>
                        <a:t>centOS</a:t>
                      </a:r>
                      <a:r>
                        <a:rPr kumimoji="1" lang="ja-JP" altLang="en-US" dirty="0" smtClean="0"/>
                        <a:t> </a:t>
                      </a:r>
                      <a:r>
                        <a:rPr kumimoji="1" lang="en-US" altLang="ja-JP" dirty="0" smtClean="0"/>
                        <a:t>6.5</a:t>
                      </a:r>
                      <a:endParaRPr kumimoji="1" lang="ja-JP" alt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pt-BR" altLang="ja-JP" sz="1800" kern="1200" dirty="0" smtClean="0">
                          <a:solidFill>
                            <a:schemeClr val="dk1"/>
                          </a:solidFill>
                          <a:latin typeface="+mn-lt"/>
                          <a:ea typeface="+mn-ea"/>
                          <a:cs typeface="+mn-cs"/>
                        </a:rPr>
                        <a:t>Intel(R) Xeon(R) CPU </a:t>
                      </a:r>
                      <a:br>
                        <a:rPr kumimoji="1" lang="pt-BR" altLang="ja-JP" sz="1800" kern="1200" dirty="0" smtClean="0">
                          <a:solidFill>
                            <a:schemeClr val="dk1"/>
                          </a:solidFill>
                          <a:latin typeface="+mn-lt"/>
                          <a:ea typeface="+mn-ea"/>
                          <a:cs typeface="+mn-cs"/>
                        </a:rPr>
                      </a:br>
                      <a:r>
                        <a:rPr kumimoji="1" lang="pt-BR" altLang="ja-JP" sz="1800" kern="1200" dirty="0" smtClean="0">
                          <a:solidFill>
                            <a:schemeClr val="dk1"/>
                          </a:solidFill>
                          <a:latin typeface="+mn-lt"/>
                          <a:ea typeface="+mn-ea"/>
                          <a:cs typeface="+mn-cs"/>
                        </a:rPr>
                        <a:t>E5-2680 v2 @ 2.80GHz</a:t>
                      </a:r>
                      <a:endParaRPr kumimoji="1" lang="ja-JP" altLang="en-US" dirty="0"/>
                    </a:p>
                  </a:txBody>
                  <a:tcPr/>
                </a:tc>
                <a:tc>
                  <a:txBody>
                    <a:bodyPr/>
                    <a:lstStyle/>
                    <a:p>
                      <a:r>
                        <a:rPr kumimoji="1" lang="en-US" altLang="ja-JP" dirty="0" smtClean="0"/>
                        <a:t>7.5</a:t>
                      </a:r>
                      <a:endParaRPr kumimoji="1" lang="ja-JP" altLang="en-US" dirty="0"/>
                    </a:p>
                  </a:txBody>
                  <a:tcPr/>
                </a:tc>
              </a:tr>
            </a:tbl>
          </a:graphicData>
        </a:graphic>
      </p:graphicFrame>
      <p:graphicFrame>
        <p:nvGraphicFramePr>
          <p:cNvPr id="7" name="表 6"/>
          <p:cNvGraphicFramePr>
            <a:graphicFrameLocks noGrp="1"/>
          </p:cNvGraphicFramePr>
          <p:nvPr>
            <p:extLst>
              <p:ext uri="{D42A27DB-BD31-4B8C-83A1-F6EECF244321}">
                <p14:modId xmlns:p14="http://schemas.microsoft.com/office/powerpoint/2010/main" val="1375667372"/>
              </p:ext>
            </p:extLst>
          </p:nvPr>
        </p:nvGraphicFramePr>
        <p:xfrm>
          <a:off x="2915816" y="1708016"/>
          <a:ext cx="5976664" cy="2225040"/>
        </p:xfrm>
        <a:graphic>
          <a:graphicData uri="http://schemas.openxmlformats.org/drawingml/2006/table">
            <a:tbl>
              <a:tblPr firstRow="1" bandRow="1">
                <a:tableStyleId>{21E4AEA4-8DFA-4A89-87EB-49C32662AFE0}</a:tableStyleId>
              </a:tblPr>
              <a:tblGrid>
                <a:gridCol w="1440160"/>
                <a:gridCol w="1368152"/>
                <a:gridCol w="1224136"/>
                <a:gridCol w="1944216"/>
              </a:tblGrid>
              <a:tr h="370840">
                <a:tc>
                  <a:txBody>
                    <a:bodyPr/>
                    <a:lstStyle/>
                    <a:p>
                      <a:r>
                        <a:rPr kumimoji="1" lang="ja-JP" altLang="en-US" dirty="0" smtClean="0"/>
                        <a:t>プロジェクト名</a:t>
                      </a:r>
                      <a:endParaRPr kumimoji="1" lang="ja-JP" altLang="en-US" dirty="0"/>
                    </a:p>
                  </a:txBody>
                  <a:tcPr/>
                </a:tc>
                <a:tc>
                  <a:txBody>
                    <a:bodyPr/>
                    <a:lstStyle/>
                    <a:p>
                      <a:r>
                        <a:rPr kumimoji="1" lang="ja-JP" altLang="en-US" dirty="0" smtClean="0"/>
                        <a:t>リビジョン数</a:t>
                      </a:r>
                      <a:endParaRPr kumimoji="1" lang="ja-JP" altLang="en-US" dirty="0"/>
                    </a:p>
                  </a:txBody>
                  <a:tcPr/>
                </a:tc>
                <a:tc>
                  <a:txBody>
                    <a:bodyPr/>
                    <a:lstStyle/>
                    <a:p>
                      <a:r>
                        <a:rPr kumimoji="1" lang="ja-JP" altLang="en-US" dirty="0" smtClean="0"/>
                        <a:t>開発者数</a:t>
                      </a:r>
                      <a:endParaRPr kumimoji="1" lang="ja-JP" altLang="en-US" dirty="0"/>
                    </a:p>
                  </a:txBody>
                  <a:tcPr/>
                </a:tc>
                <a:tc>
                  <a:txBody>
                    <a:bodyPr/>
                    <a:lstStyle/>
                    <a:p>
                      <a:r>
                        <a:rPr kumimoji="1" lang="ja-JP" altLang="en-US" dirty="0" smtClean="0"/>
                        <a:t>開発開始日時</a:t>
                      </a:r>
                      <a:endParaRPr kumimoji="1" lang="ja-JP" altLang="en-US" dirty="0"/>
                    </a:p>
                  </a:txBody>
                  <a:tcPr/>
                </a:tc>
              </a:tr>
              <a:tr h="370840">
                <a:tc>
                  <a:txBody>
                    <a:bodyPr/>
                    <a:lstStyle/>
                    <a:p>
                      <a:r>
                        <a:rPr kumimoji="1" lang="en-US" altLang="ja-JP" dirty="0" err="1" smtClean="0"/>
                        <a:t>benten</a:t>
                      </a:r>
                      <a:endParaRPr kumimoji="1" lang="en-US" altLang="ja-JP" dirty="0" smtClean="0"/>
                    </a:p>
                  </a:txBody>
                  <a:tcPr/>
                </a:tc>
                <a:tc>
                  <a:txBody>
                    <a:bodyPr/>
                    <a:lstStyle/>
                    <a:p>
                      <a:r>
                        <a:rPr kumimoji="1" lang="en-US" altLang="ja-JP" dirty="0" smtClean="0"/>
                        <a:t>3258</a:t>
                      </a:r>
                      <a:endParaRPr kumimoji="1" lang="ja-JP" altLang="en-US" dirty="0"/>
                    </a:p>
                  </a:txBody>
                  <a:tcPr/>
                </a:tc>
                <a:tc>
                  <a:txBody>
                    <a:bodyPr/>
                    <a:lstStyle/>
                    <a:p>
                      <a:r>
                        <a:rPr kumimoji="1" lang="en-US" altLang="ja-JP" dirty="0" smtClean="0"/>
                        <a:t>3</a:t>
                      </a:r>
                      <a:endParaRPr kumimoji="1" lang="ja-JP" altLang="en-US" dirty="0"/>
                    </a:p>
                  </a:txBody>
                  <a:tcPr/>
                </a:tc>
                <a:tc>
                  <a:txBody>
                    <a:bodyPr/>
                    <a:lstStyle/>
                    <a:p>
                      <a:r>
                        <a:rPr kumimoji="1" lang="en-US" altLang="ja-JP" dirty="0" smtClean="0"/>
                        <a:t>2009/4/17</a:t>
                      </a:r>
                      <a:endParaRPr kumimoji="1" lang="ja-JP" altLang="en-US" dirty="0"/>
                    </a:p>
                  </a:txBody>
                  <a:tcPr/>
                </a:tc>
              </a:tr>
              <a:tr h="370840">
                <a:tc>
                  <a:txBody>
                    <a:bodyPr/>
                    <a:lstStyle/>
                    <a:p>
                      <a:r>
                        <a:rPr kumimoji="1" lang="en-US" altLang="ja-JP" dirty="0" err="1" smtClean="0"/>
                        <a:t>mergedoc</a:t>
                      </a:r>
                      <a:endParaRPr kumimoji="1" lang="en-US" altLang="ja-JP" dirty="0" smtClean="0"/>
                    </a:p>
                  </a:txBody>
                  <a:tcPr/>
                </a:tc>
                <a:tc>
                  <a:txBody>
                    <a:bodyPr/>
                    <a:lstStyle/>
                    <a:p>
                      <a:r>
                        <a:rPr kumimoji="1" lang="en-US" altLang="ja-JP" dirty="0" smtClean="0"/>
                        <a:t>908</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2007/11/8</a:t>
                      </a:r>
                      <a:endParaRPr kumimoji="1" lang="ja-JP" altLang="en-US" dirty="0"/>
                    </a:p>
                  </a:txBody>
                  <a:tcPr/>
                </a:tc>
              </a:tr>
              <a:tr h="370840">
                <a:tc>
                  <a:txBody>
                    <a:bodyPr/>
                    <a:lstStyle/>
                    <a:p>
                      <a:r>
                        <a:rPr kumimoji="1" lang="en-US" altLang="ja-JP" dirty="0" err="1" smtClean="0"/>
                        <a:t>itext</a:t>
                      </a:r>
                      <a:endParaRPr kumimoji="1" lang="ja-JP" altLang="en-US" dirty="0"/>
                    </a:p>
                  </a:txBody>
                  <a:tcPr/>
                </a:tc>
                <a:tc>
                  <a:txBody>
                    <a:bodyPr/>
                    <a:lstStyle/>
                    <a:p>
                      <a:r>
                        <a:rPr kumimoji="1" lang="en-US" altLang="ja-JP" dirty="0" smtClean="0"/>
                        <a:t>6738</a:t>
                      </a:r>
                      <a:endParaRPr kumimoji="1" lang="ja-JP" altLang="en-US" dirty="0"/>
                    </a:p>
                  </a:txBody>
                  <a:tcPr/>
                </a:tc>
                <a:tc>
                  <a:txBody>
                    <a:bodyPr/>
                    <a:lstStyle/>
                    <a:p>
                      <a:r>
                        <a:rPr kumimoji="1" lang="en-US" altLang="ja-JP" dirty="0" smtClean="0"/>
                        <a:t>28</a:t>
                      </a:r>
                      <a:endParaRPr kumimoji="1" lang="ja-JP" altLang="en-US" dirty="0"/>
                    </a:p>
                  </a:txBody>
                  <a:tcPr/>
                </a:tc>
                <a:tc>
                  <a:txBody>
                    <a:bodyPr/>
                    <a:lstStyle/>
                    <a:p>
                      <a:r>
                        <a:rPr kumimoji="1" lang="en-US" altLang="ja-JP" dirty="0" smtClean="0"/>
                        <a:t>2000/11/29</a:t>
                      </a:r>
                      <a:endParaRPr kumimoji="1" lang="ja-JP" altLang="en-US" dirty="0"/>
                    </a:p>
                  </a:txBody>
                  <a:tcPr/>
                </a:tc>
              </a:tr>
              <a:tr h="370840">
                <a:tc>
                  <a:txBody>
                    <a:bodyPr/>
                    <a:lstStyle/>
                    <a:p>
                      <a:r>
                        <a:rPr kumimoji="1" lang="en-US" altLang="ja-JP" dirty="0" err="1" smtClean="0"/>
                        <a:t>mailmarket</a:t>
                      </a:r>
                      <a:endParaRPr kumimoji="1" lang="ja-JP" altLang="en-US" dirty="0"/>
                    </a:p>
                  </a:txBody>
                  <a:tcPr/>
                </a:tc>
                <a:tc>
                  <a:txBody>
                    <a:bodyPr/>
                    <a:lstStyle/>
                    <a:p>
                      <a:r>
                        <a:rPr kumimoji="1" lang="en-US" altLang="ja-JP" dirty="0" smtClean="0"/>
                        <a:t>1158</a:t>
                      </a:r>
                      <a:endParaRPr kumimoji="1" lang="ja-JP" altLang="en-US" dirty="0"/>
                    </a:p>
                  </a:txBody>
                  <a:tcPr/>
                </a:tc>
                <a:tc>
                  <a:txBody>
                    <a:bodyPr/>
                    <a:lstStyle/>
                    <a:p>
                      <a:r>
                        <a:rPr kumimoji="1" lang="en-US" altLang="ja-JP" dirty="0" smtClean="0"/>
                        <a:t>7</a:t>
                      </a:r>
                      <a:endParaRPr kumimoji="1" lang="ja-JP" altLang="en-US" dirty="0"/>
                    </a:p>
                  </a:txBody>
                  <a:tcPr/>
                </a:tc>
                <a:tc>
                  <a:txBody>
                    <a:bodyPr/>
                    <a:lstStyle/>
                    <a:p>
                      <a:r>
                        <a:rPr kumimoji="1" lang="en-US" altLang="ja-JP" dirty="0" smtClean="0"/>
                        <a:t>2012/2/19</a:t>
                      </a:r>
                      <a:endParaRPr kumimoji="1" lang="ja-JP" altLang="en-US" dirty="0"/>
                    </a:p>
                  </a:txBody>
                  <a:tcPr/>
                </a:tc>
              </a:tr>
              <a:tr h="370840">
                <a:tc>
                  <a:txBody>
                    <a:bodyPr/>
                    <a:lstStyle/>
                    <a:p>
                      <a:r>
                        <a:rPr kumimoji="1" lang="en-US" altLang="ja-JP" dirty="0" err="1" smtClean="0"/>
                        <a:t>davmail</a:t>
                      </a:r>
                      <a:endParaRPr kumimoji="1" lang="ja-JP" altLang="en-US" dirty="0"/>
                    </a:p>
                  </a:txBody>
                  <a:tcPr/>
                </a:tc>
                <a:tc>
                  <a:txBody>
                    <a:bodyPr/>
                    <a:lstStyle/>
                    <a:p>
                      <a:r>
                        <a:rPr kumimoji="1" lang="en-US" altLang="ja-JP" dirty="0" smtClean="0"/>
                        <a:t>2332</a:t>
                      </a:r>
                      <a:endParaRPr kumimoji="1" lang="ja-JP" altLang="en-US" dirty="0"/>
                    </a:p>
                  </a:txBody>
                  <a:tcPr/>
                </a:tc>
                <a:tc>
                  <a:txBody>
                    <a:bodyPr/>
                    <a:lstStyle/>
                    <a:p>
                      <a:r>
                        <a:rPr kumimoji="1" lang="en-US" altLang="ja-JP" dirty="0" smtClean="0"/>
                        <a:t>1</a:t>
                      </a:r>
                      <a:endParaRPr kumimoji="1" lang="ja-JP" altLang="en-US" dirty="0"/>
                    </a:p>
                  </a:txBody>
                  <a:tcPr/>
                </a:tc>
                <a:tc>
                  <a:txBody>
                    <a:bodyPr/>
                    <a:lstStyle/>
                    <a:p>
                      <a:r>
                        <a:rPr kumimoji="1" lang="en-US" altLang="ja-JP" dirty="0" smtClean="0"/>
                        <a:t>2006/12/13</a:t>
                      </a:r>
                      <a:endParaRPr kumimoji="1" lang="ja-JP" altLang="en-US" dirty="0"/>
                    </a:p>
                  </a:txBody>
                  <a:tcPr/>
                </a:tc>
              </a:tr>
            </a:tbl>
          </a:graphicData>
        </a:graphic>
      </p:graphicFrame>
      <p:sp>
        <p:nvSpPr>
          <p:cNvPr id="12" name="左中かっこ 11"/>
          <p:cNvSpPr/>
          <p:nvPr/>
        </p:nvSpPr>
        <p:spPr bwMode="auto">
          <a:xfrm>
            <a:off x="2518614" y="2132856"/>
            <a:ext cx="397202" cy="576064"/>
          </a:xfrm>
          <a:prstGeom prst="leftBrace">
            <a:avLst/>
          </a:prstGeom>
          <a:no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13" name="テキスト ボックス 12"/>
          <p:cNvSpPr txBox="1"/>
          <p:nvPr/>
        </p:nvSpPr>
        <p:spPr>
          <a:xfrm>
            <a:off x="179512" y="2060848"/>
            <a:ext cx="2339102" cy="646331"/>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sz="1800" dirty="0" err="1" smtClean="0"/>
              <a:t>benten</a:t>
            </a:r>
            <a:r>
              <a:rPr kumimoji="1" lang="ja-JP" altLang="en-US" sz="1800" dirty="0" smtClean="0"/>
              <a:t>及び</a:t>
            </a:r>
            <a:r>
              <a:rPr kumimoji="1" lang="en-US" altLang="ja-JP" sz="1800" dirty="0" err="1" smtClean="0"/>
              <a:t>mergedoc</a:t>
            </a:r>
            <a:endParaRPr kumimoji="1" lang="en-US" altLang="ja-JP" sz="1800" dirty="0" smtClean="0"/>
          </a:p>
          <a:p>
            <a:r>
              <a:rPr kumimoji="1" lang="ja-JP" altLang="en-US" sz="1800" dirty="0" smtClean="0"/>
              <a:t>に所属する開発者</a:t>
            </a:r>
            <a:r>
              <a:rPr kumimoji="1" lang="en-US" altLang="ja-JP" sz="1800" dirty="0" smtClean="0"/>
              <a:t>1</a:t>
            </a:r>
            <a:r>
              <a:rPr kumimoji="1" lang="ja-JP" altLang="en-US" sz="1800" dirty="0" smtClean="0"/>
              <a:t>名</a:t>
            </a:r>
            <a:endParaRPr kumimoji="1" lang="ja-JP" altLang="en-US" sz="1800" dirty="0"/>
          </a:p>
        </p:txBody>
      </p:sp>
      <p:sp>
        <p:nvSpPr>
          <p:cNvPr id="14" name="テキスト ボックス 13"/>
          <p:cNvSpPr txBox="1"/>
          <p:nvPr/>
        </p:nvSpPr>
        <p:spPr>
          <a:xfrm>
            <a:off x="275985" y="2889810"/>
            <a:ext cx="2279791" cy="646331"/>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en-US" altLang="ja-JP" sz="1800" dirty="0" err="1"/>
              <a:t>itext</a:t>
            </a:r>
            <a:r>
              <a:rPr kumimoji="1" lang="ja-JP" altLang="en-US" sz="1800" dirty="0" smtClean="0"/>
              <a:t>及び</a:t>
            </a:r>
            <a:r>
              <a:rPr kumimoji="1" lang="en-US" altLang="ja-JP" sz="1800" dirty="0" err="1" smtClean="0"/>
              <a:t>mailmarket</a:t>
            </a:r>
            <a:endParaRPr kumimoji="1" lang="en-US" altLang="ja-JP" sz="1800" dirty="0" smtClean="0"/>
          </a:p>
          <a:p>
            <a:r>
              <a:rPr kumimoji="1" lang="ja-JP" altLang="en-US" sz="1800" dirty="0" smtClean="0"/>
              <a:t>に所属する開発者</a:t>
            </a:r>
            <a:r>
              <a:rPr kumimoji="1" lang="en-US" altLang="ja-JP" sz="1800" dirty="0"/>
              <a:t>2</a:t>
            </a:r>
            <a:r>
              <a:rPr kumimoji="1" lang="ja-JP" altLang="en-US" sz="1800" dirty="0" smtClean="0"/>
              <a:t>名</a:t>
            </a:r>
            <a:endParaRPr kumimoji="1" lang="ja-JP" altLang="en-US" sz="1800" dirty="0"/>
          </a:p>
        </p:txBody>
      </p:sp>
      <p:sp>
        <p:nvSpPr>
          <p:cNvPr id="15" name="左中かっこ 14"/>
          <p:cNvSpPr/>
          <p:nvPr/>
        </p:nvSpPr>
        <p:spPr bwMode="auto">
          <a:xfrm>
            <a:off x="2555776" y="2924944"/>
            <a:ext cx="397202" cy="576064"/>
          </a:xfrm>
          <a:prstGeom prst="leftBrace">
            <a:avLst/>
          </a:prstGeom>
          <a:noFill/>
          <a:ln w="38100"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Tree>
    <p:extLst>
      <p:ext uri="{BB962C8B-B14F-4D97-AF65-F5344CB8AC3E}">
        <p14:creationId xmlns:p14="http://schemas.microsoft.com/office/powerpoint/2010/main" val="4283783967"/>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animBg="1"/>
      <p:bldP spid="14" grpId="0" animBg="1"/>
      <p:bldP spid="1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ケーススタディ分析項目</a:t>
            </a:r>
            <a:endParaRPr kumimoji="1" lang="ja-JP" altLang="en-US" sz="3800" dirty="0"/>
          </a:p>
        </p:txBody>
      </p:sp>
      <p:sp>
        <p:nvSpPr>
          <p:cNvPr id="10" name="コンテンツ プレースホルダー 2"/>
          <p:cNvSpPr txBox="1">
            <a:spLocks/>
          </p:cNvSpPr>
          <p:nvPr/>
        </p:nvSpPr>
        <p:spPr bwMode="auto">
          <a:xfrm>
            <a:off x="179387" y="1268760"/>
            <a:ext cx="8785225" cy="511256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en-US" altLang="ja-JP" sz="2400" kern="0" dirty="0" smtClean="0"/>
              <a:t>O1</a:t>
            </a:r>
            <a:r>
              <a:rPr lang="ja-JP" altLang="en-US" sz="2400" kern="0" dirty="0" smtClean="0"/>
              <a:t>：開発者ごとの再利用傾向がどの程度異なるか</a:t>
            </a:r>
            <a:endParaRPr lang="en-US" altLang="ja-JP" sz="2400" kern="0" dirty="0" smtClean="0"/>
          </a:p>
          <a:p>
            <a:pPr lvl="1"/>
            <a:r>
              <a:rPr lang="ja-JP" altLang="en-US" sz="2200" kern="0" dirty="0" smtClean="0"/>
              <a:t>コミット数</a:t>
            </a:r>
            <a:r>
              <a:rPr lang="ja-JP" altLang="en-US" sz="2200" kern="0" dirty="0"/>
              <a:t>の多い開発者はコードクローンの作成数と</a:t>
            </a:r>
            <a:r>
              <a:rPr lang="ja-JP" altLang="en-US" sz="2200" kern="0" dirty="0" smtClean="0"/>
              <a:t>利用数も多いか</a:t>
            </a:r>
            <a:endParaRPr lang="en-US" altLang="ja-JP" sz="2200" kern="0" dirty="0" smtClean="0"/>
          </a:p>
          <a:p>
            <a:r>
              <a:rPr lang="en-US" altLang="ja-JP" sz="2400" kern="0" dirty="0" smtClean="0"/>
              <a:t>O2:</a:t>
            </a:r>
            <a:r>
              <a:rPr lang="ja-JP" altLang="en-US" sz="2400" kern="0" dirty="0" smtClean="0"/>
              <a:t>再利用されやすいソースコードを記述する開発者の特徴</a:t>
            </a:r>
            <a:endParaRPr lang="en-US" altLang="ja-JP" sz="2400" kern="0" dirty="0" smtClean="0"/>
          </a:p>
          <a:p>
            <a:pPr lvl="1"/>
            <a:r>
              <a:rPr lang="ja-JP" altLang="en-US" sz="2200" kern="0" dirty="0" smtClean="0"/>
              <a:t>再利用される回数の多い開発者はどのような特徴を持つか</a:t>
            </a:r>
            <a:endParaRPr lang="en-US" altLang="ja-JP" sz="2200" kern="0" dirty="0" smtClean="0"/>
          </a:p>
          <a:p>
            <a:pPr lvl="2"/>
            <a:r>
              <a:rPr lang="ja-JP" altLang="en-US" sz="2000" kern="0" dirty="0" smtClean="0"/>
              <a:t>コミット数，所属しているプロジェクト数など</a:t>
            </a:r>
            <a:endParaRPr lang="en-US" altLang="ja-JP" sz="2000" kern="0" dirty="0" smtClean="0"/>
          </a:p>
          <a:p>
            <a:r>
              <a:rPr lang="en-US" altLang="ja-JP" sz="2400" kern="0" dirty="0" smtClean="0"/>
              <a:t>O3:</a:t>
            </a:r>
            <a:r>
              <a:rPr lang="ja-JP" altLang="en-US" sz="2400" kern="0" dirty="0" smtClean="0"/>
              <a:t>多くの開発者に再利用されるソースコードの特徴</a:t>
            </a:r>
            <a:endParaRPr lang="en-US" altLang="ja-JP" sz="2400" kern="0" dirty="0" smtClean="0"/>
          </a:p>
          <a:p>
            <a:pPr lvl="1"/>
            <a:r>
              <a:rPr lang="ja-JP" altLang="en-US" sz="2200" kern="0" dirty="0" smtClean="0"/>
              <a:t>再利用される回数の多いソースコードに特徴があるか</a:t>
            </a:r>
            <a:endParaRPr lang="ja-JP" altLang="en-US" sz="2200" kern="0" dirty="0"/>
          </a:p>
          <a:p>
            <a:r>
              <a:rPr lang="en-US" altLang="ja-JP" sz="2400" kern="0" dirty="0" smtClean="0"/>
              <a:t>O4</a:t>
            </a:r>
            <a:r>
              <a:rPr lang="ja-JP" altLang="en-US" sz="2400" kern="0" dirty="0" smtClean="0"/>
              <a:t>：再利用を積極的に行う開発者の特徴</a:t>
            </a:r>
            <a:endParaRPr lang="en-US" altLang="ja-JP" sz="2400" kern="0" dirty="0" smtClean="0"/>
          </a:p>
          <a:p>
            <a:pPr lvl="1"/>
            <a:r>
              <a:rPr lang="ja-JP" altLang="en-US" sz="2200" kern="0" dirty="0" smtClean="0"/>
              <a:t>再利用回数の多い開発者にどのような特徴があるか</a:t>
            </a:r>
            <a:endParaRPr lang="en-US" altLang="ja-JP" sz="2200" kern="0" dirty="0" smtClean="0"/>
          </a:p>
          <a:p>
            <a:pPr lvl="2"/>
            <a:r>
              <a:rPr lang="ja-JP" altLang="en-US" sz="2000" kern="0" dirty="0" smtClean="0"/>
              <a:t>コミット数，所属しているプロジェクト数など</a:t>
            </a:r>
            <a:endParaRPr lang="en-US" altLang="ja-JP" sz="2000" kern="0" dirty="0" smtClean="0"/>
          </a:p>
          <a:p>
            <a:r>
              <a:rPr lang="en-US" altLang="ja-JP" sz="2400" kern="0" dirty="0" smtClean="0"/>
              <a:t>O5:</a:t>
            </a:r>
            <a:r>
              <a:rPr lang="ja-JP" altLang="en-US" sz="2400" kern="0" dirty="0" smtClean="0"/>
              <a:t> プロジェクト間での再利用の特徴</a:t>
            </a:r>
            <a:endParaRPr lang="en-US" altLang="ja-JP" sz="2400" kern="0" dirty="0" smtClean="0"/>
          </a:p>
          <a:p>
            <a:pPr lvl="1"/>
            <a:r>
              <a:rPr lang="ja-JP" altLang="en-US" sz="2200" kern="0" dirty="0" smtClean="0"/>
              <a:t>関わっている開発者や，ソースコードに特徴があるか</a:t>
            </a:r>
            <a:endParaRPr lang="ja-JP" altLang="en-US" sz="2200" kern="0" dirty="0"/>
          </a:p>
        </p:txBody>
      </p:sp>
    </p:spTree>
    <p:extLst>
      <p:ext uri="{BB962C8B-B14F-4D97-AF65-F5344CB8AC3E}">
        <p14:creationId xmlns:p14="http://schemas.microsoft.com/office/powerpoint/2010/main" val="2963254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nodeType="clickEffect">
                                  <p:stCondLst>
                                    <p:cond delay="0"/>
                                  </p:stCondLst>
                                  <p:childTnLst>
                                    <p:animClr clrSpc="rgb" dir="cw">
                                      <p:cBhvr override="childStyle">
                                        <p:cTn id="6" dur="10" fill="hold"/>
                                        <p:tgtEl>
                                          <p:spTgt spid="10">
                                            <p:txEl>
                                              <p:pRg st="0" end="0"/>
                                            </p:txEl>
                                          </p:spTgt>
                                        </p:tgtEl>
                                        <p:attrNameLst>
                                          <p:attrName>style.color</p:attrName>
                                        </p:attrNameLst>
                                      </p:cBhvr>
                                      <p:to>
                                        <a:srgbClr val="FF0000"/>
                                      </p:to>
                                    </p:animClr>
                                  </p:childTnLst>
                                </p:cTn>
                              </p:par>
                              <p:par>
                                <p:cTn id="7" presetID="3" presetClass="emph" presetSubtype="2" fill="hold" nodeType="withEffect">
                                  <p:stCondLst>
                                    <p:cond delay="0"/>
                                  </p:stCondLst>
                                  <p:childTnLst>
                                    <p:animClr clrSpc="rgb" dir="cw">
                                      <p:cBhvr override="childStyle">
                                        <p:cTn id="8" dur="10" fill="hold"/>
                                        <p:tgtEl>
                                          <p:spTgt spid="10">
                                            <p:txEl>
                                              <p:pRg st="1" end="1"/>
                                            </p:txEl>
                                          </p:spTgt>
                                        </p:tgtEl>
                                        <p:attrNameLst>
                                          <p:attrName>style.color</p:attrName>
                                        </p:attrNameLst>
                                      </p:cBhvr>
                                      <p:to>
                                        <a:srgbClr val="FF0000"/>
                                      </p:to>
                                    </p:animClr>
                                  </p:childTnLst>
                                </p:cTn>
                              </p:par>
                              <p:par>
                                <p:cTn id="9" presetID="3" presetClass="emph" presetSubtype="2" fill="hold" nodeType="withEffect">
                                  <p:stCondLst>
                                    <p:cond delay="0"/>
                                  </p:stCondLst>
                                  <p:childTnLst>
                                    <p:animClr clrSpc="rgb" dir="cw">
                                      <p:cBhvr override="childStyle">
                                        <p:cTn id="10" dur="10" fill="hold"/>
                                        <p:tgtEl>
                                          <p:spTgt spid="10">
                                            <p:txEl>
                                              <p:pRg st="10" end="10"/>
                                            </p:txEl>
                                          </p:spTgt>
                                        </p:tgtEl>
                                        <p:attrNameLst>
                                          <p:attrName>style.color</p:attrName>
                                        </p:attrNameLst>
                                      </p:cBhvr>
                                      <p:to>
                                        <a:srgbClr val="FF0000"/>
                                      </p:to>
                                    </p:animClr>
                                  </p:childTnLst>
                                </p:cTn>
                              </p:par>
                              <p:par>
                                <p:cTn id="11" presetID="3" presetClass="emph" presetSubtype="2" fill="hold" nodeType="withEffect">
                                  <p:stCondLst>
                                    <p:cond delay="0"/>
                                  </p:stCondLst>
                                  <p:childTnLst>
                                    <p:animClr clrSpc="rgb" dir="cw">
                                      <p:cBhvr override="childStyle">
                                        <p:cTn id="12" dur="10" fill="hold"/>
                                        <p:tgtEl>
                                          <p:spTgt spid="10">
                                            <p:txEl>
                                              <p:pRg st="11" end="11"/>
                                            </p:txEl>
                                          </p:spTgt>
                                        </p:tgtEl>
                                        <p:attrNameLst>
                                          <p:attrName>style.color</p:attrName>
                                        </p:attrNameLst>
                                      </p:cBhvr>
                                      <p:to>
                                        <a:srgbClr val="FF0000"/>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800" dirty="0"/>
              <a:t>クローン</a:t>
            </a:r>
            <a:r>
              <a:rPr lang="ja-JP" altLang="en-US" sz="3800" dirty="0" smtClean="0"/>
              <a:t>の系譜と出力結果</a:t>
            </a:r>
            <a:endParaRPr kumimoji="1" lang="ja-JP" altLang="en-US" sz="3800" dirty="0"/>
          </a:p>
        </p:txBody>
      </p:sp>
      <p:graphicFrame>
        <p:nvGraphicFramePr>
          <p:cNvPr id="4" name="表 3"/>
          <p:cNvGraphicFramePr>
            <a:graphicFrameLocks noGrp="1"/>
          </p:cNvGraphicFramePr>
          <p:nvPr>
            <p:extLst>
              <p:ext uri="{D42A27DB-BD31-4B8C-83A1-F6EECF244321}">
                <p14:modId xmlns:p14="http://schemas.microsoft.com/office/powerpoint/2010/main" val="1427731346"/>
              </p:ext>
            </p:extLst>
          </p:nvPr>
        </p:nvGraphicFramePr>
        <p:xfrm>
          <a:off x="467544" y="3501008"/>
          <a:ext cx="6360369" cy="741680"/>
        </p:xfrm>
        <a:graphic>
          <a:graphicData uri="http://schemas.openxmlformats.org/drawingml/2006/table">
            <a:tbl>
              <a:tblPr firstRow="1" bandRow="1">
                <a:tableStyleId>{21E4AEA4-8DFA-4A89-87EB-49C32662AFE0}</a:tableStyleId>
              </a:tblPr>
              <a:tblGrid>
                <a:gridCol w="2120123"/>
                <a:gridCol w="2120123"/>
                <a:gridCol w="2120123"/>
              </a:tblGrid>
              <a:tr h="370840">
                <a:tc>
                  <a:txBody>
                    <a:bodyPr/>
                    <a:lstStyle/>
                    <a:p>
                      <a:r>
                        <a:rPr kumimoji="1" lang="ja-JP" altLang="en-US" dirty="0" smtClean="0"/>
                        <a:t>クローンの系譜の数</a:t>
                      </a:r>
                      <a:endParaRPr kumimoji="1" lang="ja-JP" altLang="en-US" dirty="0"/>
                    </a:p>
                  </a:txBody>
                  <a:tcPr/>
                </a:tc>
                <a:tc>
                  <a:txBody>
                    <a:bodyPr/>
                    <a:lstStyle/>
                    <a:p>
                      <a:r>
                        <a:rPr kumimoji="1" lang="ja-JP" altLang="en-US" dirty="0" smtClean="0"/>
                        <a:t>再利用回数</a:t>
                      </a:r>
                      <a:endParaRPr kumimoji="1" lang="en-US" altLang="ja-JP" dirty="0" smtClean="0"/>
                    </a:p>
                  </a:txBody>
                  <a:tcPr/>
                </a:tc>
                <a:tc>
                  <a:txBody>
                    <a:bodyPr/>
                    <a:lstStyle/>
                    <a:p>
                      <a:r>
                        <a:rPr kumimoji="1" lang="ja-JP" altLang="en-US" dirty="0" smtClean="0"/>
                        <a:t>リポジトリ間の再利用</a:t>
                      </a:r>
                      <a:endParaRPr kumimoji="1" lang="ja-JP" altLang="en-US" dirty="0"/>
                    </a:p>
                  </a:txBody>
                  <a:tcPr/>
                </a:tc>
              </a:tr>
              <a:tr h="370840">
                <a:tc>
                  <a:txBody>
                    <a:bodyPr/>
                    <a:lstStyle/>
                    <a:p>
                      <a:r>
                        <a:rPr kumimoji="1" lang="en-US" altLang="ja-JP" dirty="0" smtClean="0"/>
                        <a:t>5396</a:t>
                      </a:r>
                      <a:endParaRPr kumimoji="1" lang="ja-JP" altLang="en-US" dirty="0"/>
                    </a:p>
                  </a:txBody>
                  <a:tcPr/>
                </a:tc>
                <a:tc>
                  <a:txBody>
                    <a:bodyPr/>
                    <a:lstStyle/>
                    <a:p>
                      <a:r>
                        <a:rPr kumimoji="1" lang="en-US" altLang="ja-JP" dirty="0" smtClean="0"/>
                        <a:t>5812</a:t>
                      </a:r>
                      <a:endParaRPr kumimoji="1" lang="ja-JP" altLang="en-US" dirty="0"/>
                    </a:p>
                  </a:txBody>
                  <a:tcPr/>
                </a:tc>
                <a:tc>
                  <a:txBody>
                    <a:bodyPr/>
                    <a:lstStyle/>
                    <a:p>
                      <a:r>
                        <a:rPr kumimoji="1" lang="en-US" altLang="ja-JP" dirty="0" smtClean="0"/>
                        <a:t>10</a:t>
                      </a:r>
                      <a:endParaRPr kumimoji="1" lang="ja-JP" altLang="en-US" dirty="0"/>
                    </a:p>
                  </a:txBody>
                  <a:tcPr/>
                </a:tc>
              </a:tr>
            </a:tbl>
          </a:graphicData>
        </a:graphic>
      </p:graphicFrame>
      <p:graphicFrame>
        <p:nvGraphicFramePr>
          <p:cNvPr id="5" name="表 4"/>
          <p:cNvGraphicFramePr>
            <a:graphicFrameLocks noGrp="1"/>
          </p:cNvGraphicFramePr>
          <p:nvPr>
            <p:extLst>
              <p:ext uri="{D42A27DB-BD31-4B8C-83A1-F6EECF244321}">
                <p14:modId xmlns:p14="http://schemas.microsoft.com/office/powerpoint/2010/main" val="3796559528"/>
              </p:ext>
            </p:extLst>
          </p:nvPr>
        </p:nvGraphicFramePr>
        <p:xfrm>
          <a:off x="251272" y="4866352"/>
          <a:ext cx="8785224" cy="1010920"/>
        </p:xfrm>
        <a:graphic>
          <a:graphicData uri="http://schemas.openxmlformats.org/drawingml/2006/table">
            <a:tbl>
              <a:tblPr firstRow="1" bandRow="1">
                <a:tableStyleId>{21E4AEA4-8DFA-4A89-87EB-49C32662AFE0}</a:tableStyleId>
              </a:tblPr>
              <a:tblGrid>
                <a:gridCol w="2196306"/>
                <a:gridCol w="2196306"/>
                <a:gridCol w="2196306"/>
                <a:gridCol w="2196306"/>
              </a:tblGrid>
              <a:tr h="370840">
                <a:tc>
                  <a:txBody>
                    <a:bodyPr/>
                    <a:lstStyle/>
                    <a:p>
                      <a:r>
                        <a:rPr kumimoji="1" lang="ja-JP" altLang="en-US" dirty="0" smtClean="0"/>
                        <a:t>再利用された開発者</a:t>
                      </a:r>
                      <a:r>
                        <a:rPr kumimoji="1" lang="en-US" altLang="ja-JP" dirty="0" smtClean="0"/>
                        <a:t/>
                      </a:r>
                      <a:br>
                        <a:rPr kumimoji="1" lang="en-US" altLang="ja-JP" dirty="0" smtClean="0"/>
                      </a:br>
                      <a:r>
                        <a:rPr kumimoji="1" lang="en-US" altLang="ja-JP" dirty="0" smtClean="0"/>
                        <a:t>(</a:t>
                      </a:r>
                      <a:r>
                        <a:rPr kumimoji="1" lang="ja-JP" altLang="en-US" dirty="0" smtClean="0"/>
                        <a:t>セルフコピー含む</a:t>
                      </a:r>
                      <a:r>
                        <a:rPr kumimoji="1" lang="en-US" altLang="ja-JP" dirty="0" smtClean="0"/>
                        <a:t>)</a:t>
                      </a:r>
                      <a:endParaRPr kumimoji="1" lang="ja-JP" altLang="en-US" dirty="0"/>
                    </a:p>
                  </a:txBody>
                  <a:tcPr/>
                </a:tc>
                <a:tc>
                  <a:txBody>
                    <a:bodyPr/>
                    <a:lstStyle/>
                    <a:p>
                      <a:r>
                        <a:rPr kumimoji="1" lang="ja-JP" altLang="en-US" dirty="0" smtClean="0"/>
                        <a:t>再利用した開発者</a:t>
                      </a:r>
                      <a:r>
                        <a:rPr kumimoji="1" lang="en-US" altLang="ja-JP" dirty="0" smtClean="0"/>
                        <a:t/>
                      </a:r>
                      <a:br>
                        <a:rPr kumimoji="1" lang="en-US" altLang="ja-JP" dirty="0" smtClean="0"/>
                      </a:br>
                      <a:r>
                        <a:rPr kumimoji="1" lang="en-US" altLang="ja-JP" dirty="0" smtClean="0"/>
                        <a:t>(</a:t>
                      </a:r>
                      <a:r>
                        <a:rPr kumimoji="1" lang="ja-JP" altLang="en-US" dirty="0" smtClean="0"/>
                        <a:t>セルフコピー含む</a:t>
                      </a:r>
                      <a:r>
                        <a:rPr kumimoji="1" lang="en-US" altLang="ja-JP" dirty="0" smtClean="0"/>
                        <a:t>)</a:t>
                      </a:r>
                    </a:p>
                  </a:txBody>
                  <a:tcPr/>
                </a:tc>
                <a:tc>
                  <a:txBody>
                    <a:bodyPr/>
                    <a:lstStyle/>
                    <a:p>
                      <a:r>
                        <a:rPr kumimoji="1" lang="ja-JP" altLang="en-US" dirty="0" smtClean="0"/>
                        <a:t>再利用された開発者</a:t>
                      </a:r>
                      <a:r>
                        <a:rPr kumimoji="1" lang="en-US" altLang="ja-JP" dirty="0" smtClean="0"/>
                        <a:t/>
                      </a:r>
                      <a:br>
                        <a:rPr kumimoji="1" lang="en-US" altLang="ja-JP" dirty="0" smtClean="0"/>
                      </a:br>
                      <a:r>
                        <a:rPr kumimoji="1" lang="en-US" altLang="ja-JP" dirty="0" smtClean="0"/>
                        <a:t>(</a:t>
                      </a:r>
                      <a:r>
                        <a:rPr kumimoji="1" lang="ja-JP" altLang="en-US" dirty="0" smtClean="0"/>
                        <a:t>セルフコピー含まず</a:t>
                      </a:r>
                      <a:r>
                        <a:rPr kumimoji="1" lang="en-US" altLang="ja-JP" dirty="0" smtClean="0"/>
                        <a:t>)</a:t>
                      </a:r>
                      <a:endParaRPr kumimoji="1" lang="ja-JP" altLang="en-US" dirty="0"/>
                    </a:p>
                  </a:txBody>
                  <a:tcPr/>
                </a:tc>
                <a:tc>
                  <a:txBody>
                    <a:bodyPr/>
                    <a:lstStyle/>
                    <a:p>
                      <a:r>
                        <a:rPr kumimoji="1" lang="ja-JP" altLang="en-US" dirty="0" smtClean="0"/>
                        <a:t>再利用した開発者</a:t>
                      </a:r>
                      <a:endParaRPr kumimoji="1" lang="en-US" altLang="ja-JP" dirty="0" smtClean="0"/>
                    </a:p>
                    <a:p>
                      <a:r>
                        <a:rPr kumimoji="1" lang="en-US" altLang="ja-JP" dirty="0" smtClean="0"/>
                        <a:t>(</a:t>
                      </a:r>
                      <a:r>
                        <a:rPr kumimoji="1" lang="ja-JP" altLang="en-US" dirty="0" smtClean="0"/>
                        <a:t>セルフコピー含まず</a:t>
                      </a:r>
                      <a:r>
                        <a:rPr kumimoji="1" lang="en-US" altLang="ja-JP" dirty="0" smtClean="0"/>
                        <a:t>)</a:t>
                      </a:r>
                      <a:endParaRPr kumimoji="1" lang="ja-JP" altLang="en-US" dirty="0"/>
                    </a:p>
                  </a:txBody>
                  <a:tcPr/>
                </a:tc>
              </a:tr>
              <a:tr h="370840">
                <a:tc>
                  <a:txBody>
                    <a:bodyPr/>
                    <a:lstStyle/>
                    <a:p>
                      <a:r>
                        <a:rPr kumimoji="1" lang="en-US" altLang="ja-JP" dirty="0" smtClean="0"/>
                        <a:t>22</a:t>
                      </a:r>
                      <a:endParaRPr kumimoji="1" lang="ja-JP" altLang="en-US" dirty="0"/>
                    </a:p>
                  </a:txBody>
                  <a:tcPr/>
                </a:tc>
                <a:tc>
                  <a:txBody>
                    <a:bodyPr/>
                    <a:lstStyle/>
                    <a:p>
                      <a:r>
                        <a:rPr kumimoji="1" lang="en-US" altLang="ja-JP" dirty="0" smtClean="0"/>
                        <a:t>22</a:t>
                      </a:r>
                      <a:endParaRPr kumimoji="1" lang="ja-JP" altLang="en-US" dirty="0"/>
                    </a:p>
                  </a:txBody>
                  <a:tcPr/>
                </a:tc>
                <a:tc>
                  <a:txBody>
                    <a:bodyPr/>
                    <a:lstStyle/>
                    <a:p>
                      <a:r>
                        <a:rPr kumimoji="1" lang="en-US" altLang="ja-JP" dirty="0" smtClean="0"/>
                        <a:t>15</a:t>
                      </a:r>
                      <a:endParaRPr kumimoji="1" lang="ja-JP" altLang="en-US" dirty="0"/>
                    </a:p>
                  </a:txBody>
                  <a:tcPr/>
                </a:tc>
                <a:tc>
                  <a:txBody>
                    <a:bodyPr/>
                    <a:lstStyle/>
                    <a:p>
                      <a:r>
                        <a:rPr kumimoji="1" lang="en-US" altLang="ja-JP" dirty="0" smtClean="0"/>
                        <a:t>15</a:t>
                      </a:r>
                      <a:endParaRPr kumimoji="1" lang="ja-JP" altLang="en-US" dirty="0"/>
                    </a:p>
                  </a:txBody>
                  <a:tcPr/>
                </a:tc>
              </a:tr>
            </a:tbl>
          </a:graphicData>
        </a:graphic>
      </p:graphicFrame>
      <p:sp>
        <p:nvSpPr>
          <p:cNvPr id="8" name="コンテンツ プレースホルダー 2"/>
          <p:cNvSpPr txBox="1">
            <a:spLocks/>
          </p:cNvSpPr>
          <p:nvPr/>
        </p:nvSpPr>
        <p:spPr bwMode="auto">
          <a:xfrm>
            <a:off x="179388" y="1268413"/>
            <a:ext cx="8785225" cy="14748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3"/>
              </a:buBlip>
            </a:pPr>
            <a:r>
              <a:rPr lang="ja-JP" altLang="en-US" sz="2200" dirty="0"/>
              <a:t>処理</a:t>
            </a:r>
            <a:r>
              <a:rPr lang="ja-JP" altLang="en-US" sz="2200" dirty="0" smtClean="0"/>
              <a:t>時間</a:t>
            </a:r>
            <a:endParaRPr lang="en-US" altLang="ja-JP" sz="2200" dirty="0" smtClean="0"/>
          </a:p>
          <a:p>
            <a:pPr lvl="1"/>
            <a:r>
              <a:rPr lang="en-US" altLang="ja-JP" sz="2000" dirty="0" smtClean="0"/>
              <a:t>STEP1</a:t>
            </a:r>
            <a:r>
              <a:rPr lang="en-US" altLang="ja-JP" sz="2000" dirty="0"/>
              <a:t>:</a:t>
            </a:r>
            <a:r>
              <a:rPr lang="ja-JP" altLang="en-US" sz="2000" dirty="0"/>
              <a:t> </a:t>
            </a:r>
            <a:r>
              <a:rPr lang="en-US" altLang="ja-JP" sz="2000" dirty="0"/>
              <a:t>1</a:t>
            </a:r>
            <a:r>
              <a:rPr lang="ja-JP" altLang="en-US" sz="2000" dirty="0"/>
              <a:t>分</a:t>
            </a:r>
            <a:r>
              <a:rPr lang="en-US" altLang="ja-JP" sz="2000" dirty="0"/>
              <a:t>55</a:t>
            </a:r>
            <a:r>
              <a:rPr lang="ja-JP" altLang="en-US" sz="2000" dirty="0" smtClean="0"/>
              <a:t>秒</a:t>
            </a:r>
            <a:endParaRPr lang="en-US" altLang="ja-JP" sz="2000" kern="0" dirty="0" smtClean="0"/>
          </a:p>
          <a:p>
            <a:pPr lvl="1"/>
            <a:r>
              <a:rPr lang="en-US" altLang="ja-JP" sz="2000" dirty="0" smtClean="0"/>
              <a:t>STEP2</a:t>
            </a:r>
            <a:r>
              <a:rPr lang="en-US" altLang="ja-JP" sz="2000" dirty="0"/>
              <a:t>:</a:t>
            </a:r>
            <a:r>
              <a:rPr lang="ja-JP" altLang="en-US" sz="2000" dirty="0"/>
              <a:t> </a:t>
            </a:r>
            <a:r>
              <a:rPr lang="en-US" altLang="ja-JP" sz="2000" dirty="0"/>
              <a:t>12</a:t>
            </a:r>
            <a:r>
              <a:rPr lang="ja-JP" altLang="en-US" sz="2000" dirty="0"/>
              <a:t>時間</a:t>
            </a:r>
            <a:r>
              <a:rPr lang="en-US" altLang="ja-JP" sz="2000" dirty="0"/>
              <a:t>44</a:t>
            </a:r>
            <a:r>
              <a:rPr lang="ja-JP" altLang="en-US" sz="2000" dirty="0"/>
              <a:t>分</a:t>
            </a:r>
            <a:r>
              <a:rPr lang="en-US" altLang="ja-JP" sz="2000" dirty="0"/>
              <a:t>42</a:t>
            </a:r>
            <a:r>
              <a:rPr lang="ja-JP" altLang="en-US" sz="2000" dirty="0"/>
              <a:t>秒</a:t>
            </a:r>
            <a:r>
              <a:rPr lang="en-US" altLang="ja-JP" sz="2000" dirty="0"/>
              <a:t>(</a:t>
            </a:r>
            <a:r>
              <a:rPr lang="ja-JP" altLang="en-US" sz="2000" dirty="0"/>
              <a:t>全</a:t>
            </a:r>
            <a:r>
              <a:rPr lang="en-US" altLang="ja-JP" sz="2000" dirty="0"/>
              <a:t>VM</a:t>
            </a:r>
            <a:r>
              <a:rPr lang="ja-JP" altLang="en-US" sz="2000" dirty="0"/>
              <a:t>の合計時間延べ</a:t>
            </a:r>
            <a:r>
              <a:rPr lang="en-US" altLang="ja-JP" sz="2000" dirty="0"/>
              <a:t>93</a:t>
            </a:r>
            <a:r>
              <a:rPr lang="ja-JP" altLang="en-US" sz="2000" dirty="0"/>
              <a:t>時間</a:t>
            </a:r>
            <a:r>
              <a:rPr lang="en-US" altLang="ja-JP" sz="2000" dirty="0"/>
              <a:t>57</a:t>
            </a:r>
            <a:r>
              <a:rPr lang="ja-JP" altLang="en-US" sz="2000" dirty="0"/>
              <a:t>分</a:t>
            </a:r>
            <a:r>
              <a:rPr lang="en-US" altLang="ja-JP" sz="2000" dirty="0"/>
              <a:t>12</a:t>
            </a:r>
            <a:r>
              <a:rPr lang="ja-JP" altLang="en-US" sz="2000" dirty="0"/>
              <a:t>秒</a:t>
            </a:r>
            <a:r>
              <a:rPr lang="en-US" altLang="ja-JP" sz="2000" dirty="0" smtClean="0"/>
              <a:t>)</a:t>
            </a:r>
          </a:p>
          <a:p>
            <a:pPr lvl="1"/>
            <a:r>
              <a:rPr lang="en-US" altLang="ja-JP" sz="2000" dirty="0"/>
              <a:t>STEP3:</a:t>
            </a:r>
            <a:r>
              <a:rPr lang="ja-JP" altLang="en-US" sz="2000" dirty="0"/>
              <a:t> </a:t>
            </a:r>
            <a:r>
              <a:rPr lang="en-US" altLang="ja-JP" sz="2000" dirty="0"/>
              <a:t>3</a:t>
            </a:r>
            <a:r>
              <a:rPr lang="ja-JP" altLang="en-US" sz="2000" dirty="0"/>
              <a:t>分</a:t>
            </a:r>
            <a:r>
              <a:rPr lang="en-US" altLang="ja-JP" sz="2000" dirty="0"/>
              <a:t>20</a:t>
            </a:r>
            <a:r>
              <a:rPr lang="ja-JP" altLang="en-US" sz="2000" dirty="0"/>
              <a:t>秒</a:t>
            </a:r>
            <a:r>
              <a:rPr lang="en-US" altLang="ja-JP" sz="2000" dirty="0"/>
              <a:t>(</a:t>
            </a:r>
            <a:r>
              <a:rPr lang="ja-JP" altLang="en-US" sz="2000" dirty="0"/>
              <a:t>全</a:t>
            </a:r>
            <a:r>
              <a:rPr lang="en-US" altLang="ja-JP" sz="2000" dirty="0"/>
              <a:t>VM</a:t>
            </a:r>
            <a:r>
              <a:rPr lang="ja-JP" altLang="en-US" sz="2000" dirty="0"/>
              <a:t>の合計時間延べ</a:t>
            </a:r>
            <a:r>
              <a:rPr lang="en-US" altLang="ja-JP" sz="2000" dirty="0"/>
              <a:t>81</a:t>
            </a:r>
            <a:r>
              <a:rPr lang="ja-JP" altLang="en-US" sz="2000" dirty="0"/>
              <a:t>分</a:t>
            </a:r>
            <a:r>
              <a:rPr lang="en-US" altLang="ja-JP" sz="2000" dirty="0"/>
              <a:t>44</a:t>
            </a:r>
            <a:r>
              <a:rPr lang="ja-JP" altLang="en-US" sz="2000" dirty="0"/>
              <a:t>秒</a:t>
            </a:r>
            <a:r>
              <a:rPr lang="en-US" altLang="ja-JP" sz="2000" dirty="0" smtClean="0"/>
              <a:t>)</a:t>
            </a:r>
          </a:p>
          <a:p>
            <a:pPr lvl="1"/>
            <a:endParaRPr lang="en-US" altLang="ja-JP" sz="1800" dirty="0" smtClean="0"/>
          </a:p>
          <a:p>
            <a:r>
              <a:rPr lang="ja-JP" altLang="en-US" sz="2200" dirty="0" smtClean="0"/>
              <a:t>クローン</a:t>
            </a:r>
            <a:r>
              <a:rPr lang="ja-JP" altLang="en-US" sz="2200" dirty="0"/>
              <a:t>の系譜に</a:t>
            </a:r>
            <a:r>
              <a:rPr lang="ja-JP" altLang="en-US" sz="2200" dirty="0" smtClean="0"/>
              <a:t>ついて</a:t>
            </a:r>
            <a:endParaRPr lang="en-US" altLang="ja-JP" sz="2200" dirty="0" smtClean="0"/>
          </a:p>
          <a:p>
            <a:pPr lvl="1"/>
            <a:endParaRPr lang="en-US" altLang="ja-JP" sz="2200" dirty="0" smtClean="0"/>
          </a:p>
          <a:p>
            <a:pPr lvl="1"/>
            <a:endParaRPr lang="en-US" altLang="ja-JP" sz="2200" dirty="0"/>
          </a:p>
          <a:p>
            <a:r>
              <a:rPr lang="ja-JP" altLang="en-US" sz="2200" dirty="0" smtClean="0"/>
              <a:t>開発者</a:t>
            </a:r>
            <a:r>
              <a:rPr lang="ja-JP" altLang="en-US" sz="2200" dirty="0"/>
              <a:t>に</a:t>
            </a:r>
            <a:r>
              <a:rPr lang="ja-JP" altLang="en-US" sz="2200" dirty="0" smtClean="0"/>
              <a:t>ついて</a:t>
            </a:r>
            <a:r>
              <a:rPr lang="en-US" altLang="ja-JP" sz="2200" dirty="0" smtClean="0"/>
              <a:t>(</a:t>
            </a:r>
            <a:r>
              <a:rPr lang="ja-JP" altLang="en-US" sz="2200" dirty="0" smtClean="0"/>
              <a:t>全開発者数は</a:t>
            </a:r>
            <a:r>
              <a:rPr lang="en-US" altLang="ja-JP" sz="2200" dirty="0" smtClean="0"/>
              <a:t>37</a:t>
            </a:r>
            <a:r>
              <a:rPr lang="ja-JP" altLang="en-US" sz="2200" dirty="0" smtClean="0"/>
              <a:t>名</a:t>
            </a:r>
            <a:r>
              <a:rPr lang="en-US" altLang="ja-JP" sz="2200" dirty="0" smtClean="0"/>
              <a:t>)</a:t>
            </a:r>
            <a:endParaRPr lang="en-US" altLang="ja-JP" sz="2200" dirty="0"/>
          </a:p>
          <a:p>
            <a:pPr lvl="1"/>
            <a:endParaRPr lang="en-US" altLang="ja-JP" sz="2000" dirty="0"/>
          </a:p>
          <a:p>
            <a:pPr lvl="1"/>
            <a:endParaRPr lang="en-US" altLang="ja-JP" sz="2000" kern="0" dirty="0" smtClean="0"/>
          </a:p>
        </p:txBody>
      </p:sp>
    </p:spTree>
    <p:extLst>
      <p:ext uri="{BB962C8B-B14F-4D97-AF65-F5344CB8AC3E}">
        <p14:creationId xmlns:p14="http://schemas.microsoft.com/office/powerpoint/2010/main" val="215579113"/>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O1:</a:t>
            </a:r>
            <a:r>
              <a:rPr lang="ja-JP" altLang="en-US" sz="2800" dirty="0"/>
              <a:t>開発者ごとの再利用傾向がどの程度異なる</a:t>
            </a:r>
            <a:r>
              <a:rPr lang="ja-JP" altLang="en-US" sz="2800" dirty="0" smtClean="0"/>
              <a:t>か </a:t>
            </a:r>
            <a:endParaRPr kumimoji="1" lang="ja-JP" altLang="en-US" sz="2800" dirty="0"/>
          </a:p>
        </p:txBody>
      </p:sp>
      <p:graphicFrame>
        <p:nvGraphicFramePr>
          <p:cNvPr id="7" name="グラフ 6"/>
          <p:cNvGraphicFramePr>
            <a:graphicFrameLocks/>
          </p:cNvGraphicFramePr>
          <p:nvPr>
            <p:extLst>
              <p:ext uri="{D42A27DB-BD31-4B8C-83A1-F6EECF244321}">
                <p14:modId xmlns:p14="http://schemas.microsoft.com/office/powerpoint/2010/main" val="4014793759"/>
              </p:ext>
            </p:extLst>
          </p:nvPr>
        </p:nvGraphicFramePr>
        <p:xfrm>
          <a:off x="467544" y="2420888"/>
          <a:ext cx="7920880" cy="4248472"/>
        </p:xfrm>
        <a:graphic>
          <a:graphicData uri="http://schemas.openxmlformats.org/drawingml/2006/chart">
            <c:chart xmlns:c="http://schemas.openxmlformats.org/drawingml/2006/chart" xmlns:r="http://schemas.openxmlformats.org/officeDocument/2006/relationships" r:id="rId3"/>
          </a:graphicData>
        </a:graphic>
      </p:graphicFrame>
      <p:sp>
        <p:nvSpPr>
          <p:cNvPr id="5" name="コンテンツ プレースホルダー 2"/>
          <p:cNvSpPr txBox="1">
            <a:spLocks/>
          </p:cNvSpPr>
          <p:nvPr/>
        </p:nvSpPr>
        <p:spPr bwMode="auto">
          <a:xfrm>
            <a:off x="179388" y="1268760"/>
            <a:ext cx="8785225" cy="14748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4"/>
              </a:buBlip>
            </a:pPr>
            <a:r>
              <a:rPr lang="ja-JP" altLang="en-US" sz="2000" kern="0" dirty="0" smtClean="0"/>
              <a:t>コミット数</a:t>
            </a:r>
            <a:r>
              <a:rPr lang="ja-JP" altLang="en-US" sz="2000" kern="0" dirty="0"/>
              <a:t>と再利用回数の関係</a:t>
            </a:r>
            <a:r>
              <a:rPr lang="en-US" altLang="ja-JP" sz="2000" kern="0" dirty="0"/>
              <a:t>(</a:t>
            </a:r>
            <a:r>
              <a:rPr lang="ja-JP" altLang="en-US" sz="2000" kern="0" dirty="0"/>
              <a:t>コミット数</a:t>
            </a:r>
            <a:r>
              <a:rPr lang="en-US" altLang="ja-JP" sz="2000" kern="0" dirty="0"/>
              <a:t>5</a:t>
            </a:r>
            <a:r>
              <a:rPr lang="ja-JP" altLang="en-US" sz="2000" kern="0" dirty="0"/>
              <a:t>以上のみ表示</a:t>
            </a:r>
            <a:r>
              <a:rPr lang="en-US" altLang="ja-JP" sz="2000" kern="0" dirty="0" smtClean="0"/>
              <a:t>)</a:t>
            </a:r>
            <a:endParaRPr lang="en-US" altLang="ja-JP" sz="2400" dirty="0"/>
          </a:p>
          <a:p>
            <a:pPr lvl="1"/>
            <a:r>
              <a:rPr lang="ja-JP" altLang="en-US" sz="2000" kern="0" dirty="0" smtClean="0"/>
              <a:t>コミット数</a:t>
            </a:r>
            <a:r>
              <a:rPr lang="ja-JP" altLang="en-US" sz="2000" kern="0" dirty="0"/>
              <a:t>が多いと再利用回数も多いと</a:t>
            </a:r>
            <a:r>
              <a:rPr lang="ja-JP" altLang="en-US" sz="2000" kern="0" dirty="0" smtClean="0"/>
              <a:t>は</a:t>
            </a:r>
            <a:r>
              <a:rPr lang="ja-JP" altLang="en-US" sz="2000" kern="0" dirty="0"/>
              <a:t>限</a:t>
            </a:r>
            <a:r>
              <a:rPr lang="ja-JP" altLang="en-US" sz="2000" kern="0" dirty="0" smtClean="0"/>
              <a:t>らないことから，</a:t>
            </a:r>
            <a:r>
              <a:rPr lang="ja-JP" altLang="en-US" sz="2000" dirty="0" smtClean="0"/>
              <a:t>開発者ごとに再利用の傾向が異なることが分かる</a:t>
            </a:r>
            <a:endParaRPr lang="en-US" altLang="ja-JP" sz="2000" dirty="0" smtClean="0"/>
          </a:p>
          <a:p>
            <a:endParaRPr lang="en-US" altLang="ja-JP" sz="2400" dirty="0" smtClean="0"/>
          </a:p>
          <a:p>
            <a:endParaRPr lang="en-US" altLang="ja-JP" sz="2400" dirty="0"/>
          </a:p>
          <a:p>
            <a:pPr lvl="1"/>
            <a:endParaRPr lang="en-US" altLang="ja-JP" sz="2000" kern="0" dirty="0" smtClean="0"/>
          </a:p>
        </p:txBody>
      </p:sp>
      <p:sp>
        <p:nvSpPr>
          <p:cNvPr id="4" name="角丸四角形 3"/>
          <p:cNvSpPr/>
          <p:nvPr/>
        </p:nvSpPr>
        <p:spPr bwMode="auto">
          <a:xfrm>
            <a:off x="5580112" y="3933056"/>
            <a:ext cx="3312368" cy="936104"/>
          </a:xfrm>
          <a:prstGeom prst="round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1800" dirty="0">
                <a:solidFill>
                  <a:schemeClr val="tx1"/>
                </a:solidFill>
                <a:latin typeface="Times New Roman" pitchFamily="18" charset="0"/>
                <a:ea typeface="ＭＳ Ｐゴシック" pitchFamily="50" charset="-128"/>
              </a:rPr>
              <a:t>他プロジェクトのコード片を頻繁に利用して開発を行っていた</a:t>
            </a:r>
            <a:r>
              <a:rPr lang="en-US" altLang="ja-JP" sz="1800" dirty="0">
                <a:solidFill>
                  <a:schemeClr val="tx1"/>
                </a:solidFill>
                <a:latin typeface="Times New Roman" pitchFamily="18" charset="0"/>
                <a:ea typeface="ＭＳ Ｐゴシック" pitchFamily="50" charset="-128"/>
              </a:rPr>
              <a:t/>
            </a:r>
            <a:br>
              <a:rPr lang="en-US" altLang="ja-JP" sz="1800" dirty="0">
                <a:solidFill>
                  <a:schemeClr val="tx1"/>
                </a:solidFill>
                <a:latin typeface="Times New Roman" pitchFamily="18" charset="0"/>
                <a:ea typeface="ＭＳ Ｐゴシック" pitchFamily="50" charset="-128"/>
              </a:rPr>
            </a:br>
            <a:r>
              <a:rPr lang="ja-JP" altLang="en-US" sz="1800" dirty="0">
                <a:solidFill>
                  <a:schemeClr val="tx1"/>
                </a:solidFill>
                <a:latin typeface="Times New Roman" pitchFamily="18" charset="0"/>
                <a:ea typeface="ＭＳ Ｐゴシック" pitchFamily="50" charset="-128"/>
              </a:rPr>
              <a:t>ため再利用回数が増えた</a:t>
            </a:r>
          </a:p>
        </p:txBody>
      </p:sp>
      <p:cxnSp>
        <p:nvCxnSpPr>
          <p:cNvPr id="11" name="直線矢印コネクタ 10"/>
          <p:cNvCxnSpPr>
            <a:stCxn id="4" idx="0"/>
          </p:cNvCxnSpPr>
          <p:nvPr/>
        </p:nvCxnSpPr>
        <p:spPr bwMode="auto">
          <a:xfrm flipH="1" flipV="1">
            <a:off x="6300192" y="2852936"/>
            <a:ext cx="936104" cy="1080120"/>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spTree>
    <p:extLst>
      <p:ext uri="{BB962C8B-B14F-4D97-AF65-F5344CB8AC3E}">
        <p14:creationId xmlns:p14="http://schemas.microsoft.com/office/powerpoint/2010/main" val="3779706819"/>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O5:</a:t>
            </a:r>
            <a:r>
              <a:rPr lang="ja-JP" altLang="en-US" sz="3600" dirty="0"/>
              <a:t> プロジェクト間での再利用の</a:t>
            </a:r>
            <a:r>
              <a:rPr lang="ja-JP" altLang="en-US" sz="3600" dirty="0" smtClean="0"/>
              <a:t>特徴</a:t>
            </a:r>
            <a:endParaRPr kumimoji="1" lang="ja-JP" altLang="en-US" sz="3600" dirty="0"/>
          </a:p>
        </p:txBody>
      </p:sp>
      <p:sp>
        <p:nvSpPr>
          <p:cNvPr id="6" name="コンテンツ プレースホルダー 2"/>
          <p:cNvSpPr txBox="1">
            <a:spLocks/>
          </p:cNvSpPr>
          <p:nvPr/>
        </p:nvSpPr>
        <p:spPr bwMode="auto">
          <a:xfrm>
            <a:off x="179388" y="1196405"/>
            <a:ext cx="8785225" cy="518492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3"/>
              </a:buBlip>
            </a:pPr>
            <a:r>
              <a:rPr lang="ja-JP" altLang="en-US" sz="2400" dirty="0" smtClean="0"/>
              <a:t>プロジェクト</a:t>
            </a:r>
            <a:r>
              <a:rPr lang="en-US" altLang="ja-JP" sz="2400" dirty="0" err="1"/>
              <a:t>mergedoc</a:t>
            </a:r>
            <a:r>
              <a:rPr lang="ja-JP" altLang="en-US" sz="2400" dirty="0"/>
              <a:t>から</a:t>
            </a:r>
            <a:r>
              <a:rPr lang="en-US" altLang="ja-JP" sz="2400" dirty="0" err="1"/>
              <a:t>benten</a:t>
            </a:r>
            <a:r>
              <a:rPr lang="ja-JP" altLang="en-US" sz="2400" dirty="0" err="1"/>
              <a:t>への</a:t>
            </a:r>
            <a:r>
              <a:rPr lang="ja-JP" altLang="en-US" sz="2400" dirty="0"/>
              <a:t>再利用が</a:t>
            </a:r>
            <a:r>
              <a:rPr lang="en-US" altLang="ja-JP" sz="2400" dirty="0"/>
              <a:t>9</a:t>
            </a:r>
            <a:r>
              <a:rPr lang="ja-JP" altLang="en-US" sz="2400" dirty="0"/>
              <a:t>回</a:t>
            </a:r>
            <a:endParaRPr lang="en-US" altLang="ja-JP" sz="2400" dirty="0"/>
          </a:p>
          <a:p>
            <a:pPr lvl="1"/>
            <a:r>
              <a:rPr lang="ja-JP" altLang="en-US" sz="2000" dirty="0" smtClean="0"/>
              <a:t>翻訳プログラムにおいて，文字列分割機能を実装</a:t>
            </a:r>
            <a:r>
              <a:rPr lang="ja-JP" altLang="en-US" sz="2000" dirty="0"/>
              <a:t>した</a:t>
            </a:r>
            <a:r>
              <a:rPr lang="ja-JP" altLang="en-US" sz="2000" dirty="0" smtClean="0"/>
              <a:t>ファイルをプロジェクトをまたがってコピーすること</a:t>
            </a:r>
            <a:r>
              <a:rPr lang="ja-JP" altLang="en-US" sz="2000" dirty="0"/>
              <a:t>で</a:t>
            </a:r>
            <a:r>
              <a:rPr lang="ja-JP" altLang="en-US" sz="2000" dirty="0" smtClean="0"/>
              <a:t>発生</a:t>
            </a:r>
            <a:endParaRPr lang="en-US" altLang="ja-JP" sz="2000" kern="0" dirty="0" smtClean="0"/>
          </a:p>
          <a:p>
            <a:pPr lvl="1"/>
            <a:r>
              <a:rPr lang="ja-JP" altLang="en-US" sz="2000" dirty="0" smtClean="0"/>
              <a:t>ある</a:t>
            </a:r>
            <a:r>
              <a:rPr lang="ja-JP" altLang="en-US" sz="2000" dirty="0"/>
              <a:t>プロジェクトで使用している一般的な機能を他のプロジェクトにうまく再利用できていたと</a:t>
            </a:r>
            <a:r>
              <a:rPr lang="ja-JP" altLang="en-US" sz="2000" dirty="0" smtClean="0"/>
              <a:t>考えられる</a:t>
            </a:r>
            <a:endParaRPr lang="en-US" altLang="ja-JP" sz="2000" dirty="0"/>
          </a:p>
          <a:p>
            <a:pPr marL="457200" lvl="1" indent="0">
              <a:buNone/>
            </a:pPr>
            <a:endParaRPr lang="en-US" altLang="ja-JP" sz="2000" dirty="0"/>
          </a:p>
          <a:p>
            <a:pPr marL="457200" lvl="1" indent="0">
              <a:buNone/>
            </a:pPr>
            <a:endParaRPr lang="en-US" altLang="ja-JP" sz="2000" dirty="0" smtClean="0"/>
          </a:p>
          <a:p>
            <a:pPr lvl="1"/>
            <a:endParaRPr lang="en-US" altLang="ja-JP" sz="2000" dirty="0"/>
          </a:p>
          <a:p>
            <a:pPr lvl="1"/>
            <a:endParaRPr lang="en-US" altLang="ja-JP" sz="2000" dirty="0" smtClean="0"/>
          </a:p>
          <a:p>
            <a:pPr lvl="1"/>
            <a:endParaRPr lang="en-US" altLang="ja-JP" sz="2000" dirty="0"/>
          </a:p>
          <a:p>
            <a:pPr marL="342900" lvl="1" indent="-342900">
              <a:buBlip>
                <a:blip r:embed="rId3"/>
              </a:buBlip>
            </a:pPr>
            <a:endParaRPr lang="en-US" altLang="ja-JP" sz="2400" dirty="0" smtClean="0"/>
          </a:p>
          <a:p>
            <a:pPr marL="342900" lvl="1" indent="-342900">
              <a:buBlip>
                <a:blip r:embed="rId3"/>
              </a:buBlip>
            </a:pPr>
            <a:r>
              <a:rPr lang="ja-JP" altLang="en-US" sz="2400" dirty="0" smtClean="0"/>
              <a:t>プロジェクト</a:t>
            </a:r>
            <a:r>
              <a:rPr lang="en-US" altLang="ja-JP" sz="2400" dirty="0" err="1"/>
              <a:t>mergedoc</a:t>
            </a:r>
            <a:r>
              <a:rPr lang="ja-JP" altLang="en-US" sz="2400" dirty="0"/>
              <a:t>から</a:t>
            </a:r>
            <a:r>
              <a:rPr lang="en-US" altLang="ja-JP" sz="2400" dirty="0" err="1"/>
              <a:t>itext</a:t>
            </a:r>
            <a:r>
              <a:rPr lang="ja-JP" altLang="en-US" sz="2400" dirty="0" err="1"/>
              <a:t>への</a:t>
            </a:r>
            <a:r>
              <a:rPr lang="ja-JP" altLang="en-US" sz="2400" dirty="0"/>
              <a:t>再利用が</a:t>
            </a:r>
            <a:r>
              <a:rPr lang="en-US" altLang="ja-JP" sz="2400" dirty="0"/>
              <a:t>1</a:t>
            </a:r>
            <a:r>
              <a:rPr lang="ja-JP" altLang="en-US" sz="2400" dirty="0" smtClean="0"/>
              <a:t>回</a:t>
            </a:r>
            <a:endParaRPr lang="en-US" altLang="ja-JP" sz="2400" kern="0" dirty="0" smtClean="0"/>
          </a:p>
          <a:p>
            <a:pPr lvl="1"/>
            <a:r>
              <a:rPr lang="en-US" altLang="ja-JP" sz="2200" kern="0" dirty="0" smtClean="0"/>
              <a:t>getter</a:t>
            </a:r>
            <a:r>
              <a:rPr lang="ja-JP" altLang="en-US" sz="2200" kern="0" dirty="0" smtClean="0"/>
              <a:t>及び</a:t>
            </a:r>
            <a:r>
              <a:rPr lang="en-US" altLang="ja-JP" sz="2200" kern="0" dirty="0" smtClean="0"/>
              <a:t>setter</a:t>
            </a:r>
            <a:r>
              <a:rPr lang="ja-JP" altLang="en-US" sz="2200" kern="0" dirty="0" smtClean="0"/>
              <a:t>が一致したものであった</a:t>
            </a:r>
            <a:endParaRPr lang="en-US" altLang="ja-JP" sz="2000" kern="0" dirty="0" smtClean="0"/>
          </a:p>
        </p:txBody>
      </p:sp>
      <p:sp>
        <p:nvSpPr>
          <p:cNvPr id="7" name="コンテンツ プレースホルダー 2"/>
          <p:cNvSpPr>
            <a:spLocks noGrp="1"/>
          </p:cNvSpPr>
          <p:nvPr>
            <p:ph idx="1"/>
          </p:nvPr>
        </p:nvSpPr>
        <p:spPr>
          <a:xfrm>
            <a:off x="3389347" y="2852936"/>
            <a:ext cx="5544616" cy="2403648"/>
          </a:xfrm>
        </p:spPr>
        <p:style>
          <a:lnRef idx="2">
            <a:schemeClr val="dk1"/>
          </a:lnRef>
          <a:fillRef idx="1">
            <a:schemeClr val="lt1"/>
          </a:fillRef>
          <a:effectRef idx="0">
            <a:schemeClr val="dk1"/>
          </a:effectRef>
          <a:fontRef idx="minor">
            <a:schemeClr val="dk1"/>
          </a:fontRef>
        </p:style>
        <p:txBody>
          <a:bodyPr/>
          <a:lstStyle/>
          <a:p>
            <a:pPr marL="0" indent="0">
              <a:buNone/>
            </a:pPr>
            <a:r>
              <a:rPr lang="en-US" altLang="ja-JP" sz="1600" dirty="0"/>
              <a:t> public String trim() {</a:t>
            </a:r>
          </a:p>
          <a:p>
            <a:pPr marL="0" indent="0">
              <a:buNone/>
            </a:pPr>
            <a:r>
              <a:rPr lang="en-US" altLang="ja-JP" sz="1600" dirty="0" smtClean="0"/>
              <a:t>	if </a:t>
            </a:r>
            <a:r>
              <a:rPr lang="en-US" altLang="ja-JP" sz="1600" dirty="0"/>
              <a:t>(body != null) </a:t>
            </a:r>
            <a:r>
              <a:rPr lang="en-US" altLang="ja-JP" sz="1600" dirty="0" smtClean="0"/>
              <a:t>{</a:t>
            </a:r>
            <a:r>
              <a:rPr lang="ja-JP" altLang="en-US" sz="1600" dirty="0" smtClean="0"/>
              <a:t> </a:t>
            </a:r>
            <a:r>
              <a:rPr lang="en-US" altLang="ja-JP" sz="1600" dirty="0" smtClean="0"/>
              <a:t>return </a:t>
            </a:r>
            <a:r>
              <a:rPr lang="en-US" altLang="ja-JP" sz="1600" dirty="0"/>
              <a:t>body</a:t>
            </a:r>
            <a:r>
              <a:rPr lang="en-US" altLang="ja-JP" sz="1600" dirty="0" smtClean="0"/>
              <a:t>;</a:t>
            </a:r>
            <a:r>
              <a:rPr lang="ja-JP" altLang="en-US" sz="1600" dirty="0" smtClean="0"/>
              <a:t> </a:t>
            </a:r>
            <a:r>
              <a:rPr lang="en-US" altLang="ja-JP" sz="1600" dirty="0" smtClean="0"/>
              <a:t>}</a:t>
            </a:r>
            <a:endParaRPr lang="en-US" altLang="ja-JP" sz="1600" dirty="0"/>
          </a:p>
          <a:p>
            <a:pPr marL="0" indent="0">
              <a:buNone/>
            </a:pPr>
            <a:r>
              <a:rPr lang="en-US" altLang="ja-JP" sz="1600" dirty="0" smtClean="0"/>
              <a:t>	// </a:t>
            </a:r>
            <a:r>
              <a:rPr lang="ja-JP" altLang="en-US" sz="1600" dirty="0"/>
              <a:t>前後空白除去</a:t>
            </a:r>
          </a:p>
          <a:p>
            <a:pPr marL="0" indent="0">
              <a:buNone/>
            </a:pPr>
            <a:r>
              <a:rPr lang="en-US" altLang="ja-JP" sz="1600" dirty="0" smtClean="0"/>
              <a:t>	</a:t>
            </a:r>
            <a:r>
              <a:rPr lang="en-US" altLang="ja-JP" sz="1600" dirty="0" err="1" smtClean="0"/>
              <a:t>trimSpace</a:t>
            </a:r>
            <a:r>
              <a:rPr lang="en-US" altLang="ja-JP" sz="1600" dirty="0" smtClean="0"/>
              <a:t>(original</a:t>
            </a:r>
            <a:r>
              <a:rPr lang="en-US" altLang="ja-JP" sz="1600" dirty="0"/>
              <a:t>);</a:t>
            </a:r>
          </a:p>
          <a:p>
            <a:pPr marL="0" indent="0">
              <a:buNone/>
            </a:pPr>
            <a:r>
              <a:rPr lang="en-US" altLang="ja-JP" sz="1600" dirty="0" smtClean="0"/>
              <a:t>	</a:t>
            </a:r>
            <a:r>
              <a:rPr lang="ja-JP" altLang="en-US" sz="1600" dirty="0" smtClean="0"/>
              <a:t>・・・省略</a:t>
            </a:r>
            <a:endParaRPr lang="en-US" altLang="ja-JP" sz="1600" dirty="0" smtClean="0"/>
          </a:p>
          <a:p>
            <a:pPr marL="0" indent="0">
              <a:buNone/>
            </a:pPr>
            <a:r>
              <a:rPr lang="en-US" altLang="ja-JP" sz="1600" dirty="0" smtClean="0"/>
              <a:t>	}</a:t>
            </a:r>
          </a:p>
          <a:p>
            <a:pPr marL="0" indent="0">
              <a:buNone/>
            </a:pPr>
            <a:r>
              <a:rPr lang="en-US" altLang="ja-JP" sz="1600" dirty="0" smtClean="0"/>
              <a:t>	return body;</a:t>
            </a:r>
          </a:p>
          <a:p>
            <a:pPr marL="0" indent="0">
              <a:buNone/>
            </a:pPr>
            <a:r>
              <a:rPr lang="en-US" altLang="ja-JP" sz="1600" dirty="0" smtClean="0"/>
              <a:t>}</a:t>
            </a:r>
            <a:endParaRPr kumimoji="1" lang="ja-JP" altLang="en-US" sz="1600" dirty="0"/>
          </a:p>
        </p:txBody>
      </p:sp>
    </p:spTree>
    <p:extLst>
      <p:ext uri="{BB962C8B-B14F-4D97-AF65-F5344CB8AC3E}">
        <p14:creationId xmlns:p14="http://schemas.microsoft.com/office/powerpoint/2010/main" val="57457595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まとめ</a:t>
            </a:r>
            <a:endParaRPr kumimoji="1" lang="ja-JP" altLang="en-US" sz="3800" dirty="0"/>
          </a:p>
        </p:txBody>
      </p:sp>
      <p:sp>
        <p:nvSpPr>
          <p:cNvPr id="3" name="コンテンツ プレースホルダー 2"/>
          <p:cNvSpPr>
            <a:spLocks noGrp="1"/>
          </p:cNvSpPr>
          <p:nvPr>
            <p:ph idx="1"/>
          </p:nvPr>
        </p:nvSpPr>
        <p:spPr>
          <a:xfrm>
            <a:off x="179388" y="1196405"/>
            <a:ext cx="8785225" cy="5184923"/>
          </a:xfrm>
        </p:spPr>
        <p:txBody>
          <a:bodyPr/>
          <a:lstStyle/>
          <a:p>
            <a:r>
              <a:rPr lang="ja-JP" altLang="en-US" sz="2400" dirty="0" smtClean="0"/>
              <a:t>複数プロジェクトにおける開発者ごと再利用動向の分析手法の提案および調査を行った</a:t>
            </a:r>
            <a:endParaRPr lang="en-US" altLang="ja-JP" sz="2400" dirty="0" smtClean="0"/>
          </a:p>
          <a:p>
            <a:pPr lvl="1"/>
            <a:r>
              <a:rPr lang="ja-JP" altLang="en-US" sz="2000" dirty="0" smtClean="0"/>
              <a:t>コミット数が多いと再利用回数も多いとは言えず，開発者によって再利用動向が異なることを示した</a:t>
            </a:r>
            <a:endParaRPr lang="en-US" altLang="ja-JP" sz="2000" dirty="0" smtClean="0"/>
          </a:p>
          <a:p>
            <a:pPr lvl="1"/>
            <a:r>
              <a:rPr lang="ja-JP" altLang="en-US" sz="2000" dirty="0" smtClean="0"/>
              <a:t>再利用された</a:t>
            </a:r>
            <a:r>
              <a:rPr lang="ja-JP" altLang="en-US" sz="2000" dirty="0"/>
              <a:t>回数</a:t>
            </a:r>
            <a:r>
              <a:rPr lang="ja-JP" altLang="en-US" sz="2000" dirty="0" smtClean="0"/>
              <a:t>の多い</a:t>
            </a:r>
            <a:r>
              <a:rPr lang="ja-JP" altLang="en-US" sz="2000" dirty="0"/>
              <a:t>ソースコードやプロジェクト間での</a:t>
            </a:r>
            <a:r>
              <a:rPr lang="ja-JP" altLang="en-US" sz="2000" dirty="0" smtClean="0"/>
              <a:t>再利用について特定及び分析ができることを示した</a:t>
            </a:r>
            <a:endParaRPr lang="en-US" altLang="ja-JP" sz="2000" dirty="0" smtClean="0"/>
          </a:p>
          <a:p>
            <a:r>
              <a:rPr lang="ja-JP" altLang="en-US" sz="2400" dirty="0" smtClean="0"/>
              <a:t>今後の課題</a:t>
            </a:r>
            <a:endParaRPr lang="en-US" altLang="ja-JP" sz="2400" dirty="0" smtClean="0"/>
          </a:p>
          <a:p>
            <a:pPr lvl="1"/>
            <a:r>
              <a:rPr lang="ja-JP" altLang="en-US" sz="2200" dirty="0" smtClean="0"/>
              <a:t>より大規模なプロジェクトを対象に実験</a:t>
            </a:r>
            <a:endParaRPr lang="en-US" altLang="ja-JP" sz="2200" dirty="0" smtClean="0"/>
          </a:p>
          <a:p>
            <a:pPr lvl="2"/>
            <a:r>
              <a:rPr lang="ja-JP" altLang="en-US" sz="2000" dirty="0" smtClean="0"/>
              <a:t>扱える版管理システムやプログラミング言語の増加</a:t>
            </a:r>
            <a:endParaRPr lang="en-US" altLang="ja-JP" sz="2000" dirty="0" smtClean="0"/>
          </a:p>
          <a:p>
            <a:pPr lvl="1"/>
            <a:r>
              <a:rPr lang="ja-JP" altLang="en-US" sz="2200" dirty="0" smtClean="0"/>
              <a:t>分析プロジェクト数の増加</a:t>
            </a:r>
            <a:endParaRPr lang="en-US" altLang="ja-JP" sz="2200" dirty="0" smtClean="0"/>
          </a:p>
          <a:p>
            <a:pPr lvl="2"/>
            <a:r>
              <a:rPr lang="ja-JP" altLang="en-US" sz="2000" dirty="0" smtClean="0"/>
              <a:t>より利用者の多いソースコードについての分析を実施</a:t>
            </a:r>
            <a:endParaRPr lang="en-US" altLang="ja-JP" sz="2000" dirty="0" smtClean="0"/>
          </a:p>
          <a:p>
            <a:pPr lvl="1"/>
            <a:r>
              <a:rPr lang="ja-JP" altLang="en-US" sz="2200" dirty="0" smtClean="0"/>
              <a:t>再利用支援ソフトウェアの構築</a:t>
            </a:r>
            <a:endParaRPr lang="en-US" altLang="ja-JP" sz="2200" dirty="0" smtClean="0"/>
          </a:p>
          <a:p>
            <a:pPr lvl="2"/>
            <a:r>
              <a:rPr lang="ja-JP" altLang="en-US" sz="2000" dirty="0" smtClean="0"/>
              <a:t>ライセンス違反の特定，ライブラリ化の提案やソースコード推薦といった再利用の支援を行う</a:t>
            </a:r>
            <a:endParaRPr lang="en-US" altLang="ja-JP" sz="2000" dirty="0" smtClean="0"/>
          </a:p>
        </p:txBody>
      </p:sp>
    </p:spTree>
    <p:extLst>
      <p:ext uri="{BB962C8B-B14F-4D97-AF65-F5344CB8AC3E}">
        <p14:creationId xmlns:p14="http://schemas.microsoft.com/office/powerpoint/2010/main" val="1368478546"/>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4660702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O3:</a:t>
            </a:r>
            <a:r>
              <a:rPr lang="ja-JP" altLang="en-US" sz="2800" dirty="0"/>
              <a:t>多くの開発者に再利用されるソースコードの</a:t>
            </a:r>
            <a:r>
              <a:rPr lang="ja-JP" altLang="en-US" sz="2800" dirty="0" smtClean="0"/>
              <a:t>特徴</a:t>
            </a:r>
            <a:r>
              <a:rPr lang="en-US" altLang="ja-JP" sz="2800" dirty="0" smtClean="0"/>
              <a:t>[1/2]</a:t>
            </a:r>
            <a:endParaRPr kumimoji="1" lang="ja-JP" altLang="en-US" sz="2800" dirty="0"/>
          </a:p>
        </p:txBody>
      </p:sp>
      <p:graphicFrame>
        <p:nvGraphicFramePr>
          <p:cNvPr id="5" name="グラフ 4"/>
          <p:cNvGraphicFramePr>
            <a:graphicFrameLocks/>
          </p:cNvGraphicFramePr>
          <p:nvPr>
            <p:extLst/>
          </p:nvPr>
        </p:nvGraphicFramePr>
        <p:xfrm>
          <a:off x="755576" y="2348880"/>
          <a:ext cx="7560840" cy="3816424"/>
        </p:xfrm>
        <a:graphic>
          <a:graphicData uri="http://schemas.openxmlformats.org/drawingml/2006/chart">
            <c:chart xmlns:c="http://schemas.openxmlformats.org/drawingml/2006/chart" xmlns:r="http://schemas.openxmlformats.org/officeDocument/2006/relationships" r:id="rId3"/>
          </a:graphicData>
        </a:graphic>
      </p:graphicFrame>
      <p:sp>
        <p:nvSpPr>
          <p:cNvPr id="6" name="コンテンツ プレースホルダー 2"/>
          <p:cNvSpPr txBox="1">
            <a:spLocks/>
          </p:cNvSpPr>
          <p:nvPr/>
        </p:nvSpPr>
        <p:spPr bwMode="auto">
          <a:xfrm>
            <a:off x="179388" y="1268760"/>
            <a:ext cx="8964612" cy="147489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4"/>
              </a:buBlip>
            </a:pPr>
            <a:r>
              <a:rPr lang="ja-JP" altLang="en-US" sz="2000" dirty="0" smtClean="0"/>
              <a:t>クローン</a:t>
            </a:r>
            <a:r>
              <a:rPr lang="ja-JP" altLang="en-US" sz="2000" dirty="0"/>
              <a:t>の</a:t>
            </a:r>
            <a:r>
              <a:rPr lang="ja-JP" altLang="en-US" sz="2000" dirty="0" smtClean="0"/>
              <a:t>系譜ごとの再利用回数</a:t>
            </a:r>
            <a:r>
              <a:rPr lang="en-US" altLang="ja-JP" sz="2000" dirty="0" smtClean="0"/>
              <a:t>(</a:t>
            </a:r>
            <a:r>
              <a:rPr lang="ja-JP" altLang="en-US" sz="2000" dirty="0"/>
              <a:t>再利用された回数が</a:t>
            </a:r>
            <a:r>
              <a:rPr lang="en-US" altLang="ja-JP" sz="2000" dirty="0"/>
              <a:t>2</a:t>
            </a:r>
            <a:r>
              <a:rPr lang="ja-JP" altLang="en-US" sz="2000" dirty="0"/>
              <a:t>以上のみ表示</a:t>
            </a:r>
            <a:r>
              <a:rPr lang="en-US" altLang="ja-JP" sz="2000" dirty="0" smtClean="0"/>
              <a:t>)</a:t>
            </a:r>
            <a:endParaRPr lang="en-US" altLang="ja-JP" sz="2000" dirty="0"/>
          </a:p>
          <a:p>
            <a:pPr lvl="1"/>
            <a:r>
              <a:rPr lang="ja-JP" altLang="en-US" sz="2000" dirty="0" smtClean="0"/>
              <a:t>全クローンの系譜</a:t>
            </a:r>
            <a:r>
              <a:rPr lang="en-US" altLang="ja-JP" sz="2000" dirty="0" smtClean="0"/>
              <a:t>5396</a:t>
            </a:r>
            <a:r>
              <a:rPr lang="ja-JP" altLang="en-US" sz="2000" dirty="0" smtClean="0"/>
              <a:t>個の内，</a:t>
            </a:r>
            <a:r>
              <a:rPr lang="en-US" altLang="ja-JP" sz="2000" dirty="0" smtClean="0"/>
              <a:t>2</a:t>
            </a:r>
            <a:r>
              <a:rPr lang="ja-JP" altLang="en-US" sz="2000" dirty="0" smtClean="0"/>
              <a:t>回以上の再利用が行われたのは</a:t>
            </a:r>
            <a:r>
              <a:rPr lang="en-US" altLang="ja-JP" sz="2000" dirty="0" smtClean="0"/>
              <a:t>321</a:t>
            </a:r>
            <a:r>
              <a:rPr lang="ja-JP" altLang="en-US" sz="2000" dirty="0" smtClean="0"/>
              <a:t>個であった</a:t>
            </a:r>
            <a:endParaRPr lang="en-US" altLang="ja-JP" sz="2000" dirty="0" smtClean="0"/>
          </a:p>
          <a:p>
            <a:endParaRPr lang="en-US" altLang="ja-JP" sz="2000" dirty="0"/>
          </a:p>
          <a:p>
            <a:pPr lvl="1"/>
            <a:endParaRPr lang="en-US" altLang="ja-JP" sz="2000" kern="0" dirty="0" smtClean="0"/>
          </a:p>
        </p:txBody>
      </p:sp>
    </p:spTree>
    <p:extLst>
      <p:ext uri="{BB962C8B-B14F-4D97-AF65-F5344CB8AC3E}">
        <p14:creationId xmlns:p14="http://schemas.microsoft.com/office/powerpoint/2010/main" val="1832672228"/>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O3:</a:t>
            </a:r>
            <a:r>
              <a:rPr lang="ja-JP" altLang="en-US" sz="2800" dirty="0"/>
              <a:t>多くの開発者に再利用されるソースコードの</a:t>
            </a:r>
            <a:r>
              <a:rPr lang="ja-JP" altLang="en-US" sz="2800" dirty="0" smtClean="0"/>
              <a:t>特徴</a:t>
            </a:r>
            <a:r>
              <a:rPr lang="en-US" altLang="ja-JP" sz="2800" dirty="0" smtClean="0"/>
              <a:t>[2/2]</a:t>
            </a:r>
            <a:endParaRPr kumimoji="1" lang="ja-JP" altLang="en-US" sz="2800" dirty="0"/>
          </a:p>
        </p:txBody>
      </p:sp>
      <p:sp>
        <p:nvSpPr>
          <p:cNvPr id="6" name="コンテンツ プレースホルダー 2"/>
          <p:cNvSpPr txBox="1">
            <a:spLocks/>
          </p:cNvSpPr>
          <p:nvPr/>
        </p:nvSpPr>
        <p:spPr bwMode="auto">
          <a:xfrm>
            <a:off x="179388" y="1268760"/>
            <a:ext cx="8785225" cy="403244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200" dirty="0" smtClean="0"/>
              <a:t>再利用された回数が</a:t>
            </a:r>
            <a:r>
              <a:rPr lang="en-US" altLang="ja-JP" sz="2200" dirty="0" smtClean="0"/>
              <a:t>7</a:t>
            </a:r>
            <a:r>
              <a:rPr lang="ja-JP" altLang="en-US" sz="2200" dirty="0" smtClean="0"/>
              <a:t>回のコード片</a:t>
            </a:r>
            <a:endParaRPr lang="en-US" altLang="ja-JP" sz="2200" dirty="0"/>
          </a:p>
          <a:p>
            <a:pPr lvl="1"/>
            <a:r>
              <a:rPr lang="en-US" altLang="ja-JP" sz="2200" kern="0" dirty="0" err="1" smtClean="0"/>
              <a:t>createPDF</a:t>
            </a:r>
            <a:r>
              <a:rPr lang="en-US" altLang="ja-JP" sz="2200" kern="0" dirty="0" smtClean="0"/>
              <a:t>(String</a:t>
            </a:r>
            <a:r>
              <a:rPr lang="ja-JP" altLang="en-US" sz="2200" kern="0" dirty="0" smtClean="0"/>
              <a:t> </a:t>
            </a:r>
            <a:r>
              <a:rPr lang="en-US" altLang="ja-JP" sz="2200" kern="0" dirty="0" smtClean="0"/>
              <a:t>filename)</a:t>
            </a:r>
            <a:r>
              <a:rPr lang="ja-JP" altLang="en-US" sz="2200" kern="0" dirty="0" smtClean="0"/>
              <a:t>という</a:t>
            </a:r>
            <a:r>
              <a:rPr lang="en-US" altLang="ja-JP" sz="2200" kern="0" dirty="0" smtClean="0"/>
              <a:t>PDF</a:t>
            </a:r>
            <a:r>
              <a:rPr lang="ja-JP" altLang="en-US" sz="2200" kern="0" dirty="0" smtClean="0"/>
              <a:t>を作成するメソッドが</a:t>
            </a:r>
            <a:r>
              <a:rPr lang="en-US" altLang="ja-JP" sz="2200" kern="0" dirty="0" smtClean="0"/>
              <a:t>7</a:t>
            </a:r>
            <a:r>
              <a:rPr lang="ja-JP" altLang="en-US" sz="2200" kern="0" dirty="0" err="1" smtClean="0"/>
              <a:t>つの</a:t>
            </a:r>
            <a:r>
              <a:rPr lang="ja-JP" altLang="en-US" sz="2200" kern="0" dirty="0" smtClean="0"/>
              <a:t>ファイルに定義されていた</a:t>
            </a:r>
            <a:endParaRPr lang="en-US" altLang="ja-JP" sz="2200" kern="0" dirty="0" smtClean="0"/>
          </a:p>
          <a:p>
            <a:pPr marL="0" indent="0">
              <a:buNone/>
            </a:pPr>
            <a:r>
              <a:rPr lang="ja-JP" altLang="en-US" sz="2200" kern="0" dirty="0" smtClean="0"/>
              <a:t>⇒ ライブラリ化の提案に繋がる可能性あり</a:t>
            </a:r>
            <a:endParaRPr lang="en-US" altLang="ja-JP" sz="2200" kern="0" dirty="0"/>
          </a:p>
          <a:p>
            <a:pPr marL="342900" lvl="1" indent="-342900">
              <a:buBlip>
                <a:blip r:embed="rId3"/>
              </a:buBlip>
            </a:pPr>
            <a:endParaRPr lang="en-US" altLang="ja-JP" sz="2200" dirty="0" smtClean="0"/>
          </a:p>
          <a:p>
            <a:pPr marL="342900" lvl="1" indent="-342900">
              <a:buBlip>
                <a:blip r:embed="rId3"/>
              </a:buBlip>
            </a:pPr>
            <a:endParaRPr lang="en-US" altLang="ja-JP" sz="2200" dirty="0"/>
          </a:p>
          <a:p>
            <a:pPr marL="342900" lvl="1" indent="-342900">
              <a:buBlip>
                <a:blip r:embed="rId3"/>
              </a:buBlip>
            </a:pPr>
            <a:endParaRPr lang="en-US" altLang="ja-JP" sz="2200" dirty="0" smtClean="0"/>
          </a:p>
          <a:p>
            <a:pPr marL="342900" lvl="1" indent="-342900">
              <a:buBlip>
                <a:blip r:embed="rId3"/>
              </a:buBlip>
            </a:pPr>
            <a:endParaRPr lang="en-US" altLang="ja-JP" sz="2200" dirty="0"/>
          </a:p>
          <a:p>
            <a:pPr marL="342900" lvl="1" indent="-342900">
              <a:buBlip>
                <a:blip r:embed="rId3"/>
              </a:buBlip>
            </a:pPr>
            <a:endParaRPr lang="en-US" altLang="ja-JP" sz="2200" dirty="0" smtClean="0"/>
          </a:p>
          <a:p>
            <a:pPr marL="342900" lvl="1" indent="-342900">
              <a:buBlip>
                <a:blip r:embed="rId3"/>
              </a:buBlip>
            </a:pPr>
            <a:endParaRPr lang="en-US" altLang="ja-JP" sz="2200" dirty="0" smtClean="0"/>
          </a:p>
          <a:p>
            <a:pPr marL="342900" lvl="1" indent="-342900">
              <a:buBlip>
                <a:blip r:embed="rId3"/>
              </a:buBlip>
            </a:pPr>
            <a:r>
              <a:rPr lang="ja-JP" altLang="en-US" sz="2200" dirty="0" smtClean="0"/>
              <a:t>再利用される回数</a:t>
            </a:r>
            <a:r>
              <a:rPr lang="ja-JP" altLang="en-US" sz="2200" dirty="0"/>
              <a:t>の多いコード片について，クラスやメソッド単位での再利用といった，規模の大きい再利用が多いことが分かった</a:t>
            </a:r>
            <a:endParaRPr lang="en-US" altLang="ja-JP" sz="1800" dirty="0"/>
          </a:p>
          <a:p>
            <a:endParaRPr lang="en-US" altLang="ja-JP" sz="2200" kern="0" dirty="0" smtClean="0"/>
          </a:p>
          <a:p>
            <a:endParaRPr lang="en-US" altLang="ja-JP" sz="2200" kern="0" dirty="0" smtClean="0"/>
          </a:p>
        </p:txBody>
      </p:sp>
      <p:sp>
        <p:nvSpPr>
          <p:cNvPr id="3" name="テキスト ボックス 2"/>
          <p:cNvSpPr txBox="1"/>
          <p:nvPr/>
        </p:nvSpPr>
        <p:spPr>
          <a:xfrm>
            <a:off x="953060" y="3114834"/>
            <a:ext cx="7237879" cy="1754326"/>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altLang="ja-JP" sz="1800" dirty="0"/>
              <a:t>private static void </a:t>
            </a:r>
            <a:r>
              <a:rPr lang="en-US" altLang="ja-JP" sz="1800" dirty="0" err="1"/>
              <a:t>createPdf</a:t>
            </a:r>
            <a:r>
              <a:rPr lang="en-US" altLang="ja-JP" sz="1800" dirty="0"/>
              <a:t>(String filename) {</a:t>
            </a:r>
          </a:p>
          <a:p>
            <a:r>
              <a:rPr lang="en-US" altLang="ja-JP" sz="1800" dirty="0" smtClean="0"/>
              <a:t>	// </a:t>
            </a:r>
            <a:r>
              <a:rPr lang="en-US" altLang="ja-JP" sz="1800" dirty="0"/>
              <a:t>we create a document with multiple pages and bookmarks</a:t>
            </a:r>
          </a:p>
          <a:p>
            <a:r>
              <a:rPr lang="en-US" altLang="ja-JP" sz="1800" dirty="0" smtClean="0"/>
              <a:t>	Document </a:t>
            </a:r>
            <a:r>
              <a:rPr lang="en-US" altLang="ja-JP" sz="1800" dirty="0" err="1"/>
              <a:t>document</a:t>
            </a:r>
            <a:r>
              <a:rPr lang="en-US" altLang="ja-JP" sz="1800" dirty="0"/>
              <a:t> = new Document</a:t>
            </a:r>
            <a:r>
              <a:rPr lang="en-US" altLang="ja-JP" sz="1800" dirty="0" smtClean="0"/>
              <a:t>();</a:t>
            </a:r>
          </a:p>
          <a:p>
            <a:r>
              <a:rPr kumimoji="1" lang="en-US" altLang="ja-JP" sz="1800" dirty="0" smtClean="0"/>
              <a:t>	</a:t>
            </a:r>
            <a:r>
              <a:rPr kumimoji="1" lang="ja-JP" altLang="en-US" sz="1800" dirty="0" smtClean="0"/>
              <a:t>・・・省略</a:t>
            </a:r>
            <a:endParaRPr kumimoji="1" lang="en-US" altLang="ja-JP" sz="1800" dirty="0" smtClean="0"/>
          </a:p>
          <a:p>
            <a:r>
              <a:rPr kumimoji="1" lang="en-US" altLang="ja-JP" sz="1800" dirty="0" smtClean="0"/>
              <a:t>	</a:t>
            </a:r>
            <a:r>
              <a:rPr kumimoji="1" lang="en-US" altLang="ja-JP" sz="1800" dirty="0" err="1" smtClean="0"/>
              <a:t>document.close</a:t>
            </a:r>
            <a:r>
              <a:rPr kumimoji="1" lang="en-US" altLang="ja-JP" sz="1800" dirty="0"/>
              <a:t>();</a:t>
            </a:r>
          </a:p>
          <a:p>
            <a:r>
              <a:rPr kumimoji="1" lang="en-US" altLang="ja-JP" sz="1800" dirty="0"/>
              <a:t>}</a:t>
            </a:r>
            <a:endParaRPr kumimoji="1" lang="ja-JP" altLang="en-US" sz="1800" dirty="0"/>
          </a:p>
        </p:txBody>
      </p:sp>
    </p:spTree>
    <p:extLst>
      <p:ext uri="{BB962C8B-B14F-4D97-AF65-F5344CB8AC3E}">
        <p14:creationId xmlns:p14="http://schemas.microsoft.com/office/powerpoint/2010/main" val="1534397529"/>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ソースコードの再利用</a:t>
            </a:r>
            <a:r>
              <a:rPr kumimoji="1" lang="en-US" altLang="ja-JP" sz="3800" baseline="30000" dirty="0" smtClean="0"/>
              <a:t>[1]</a:t>
            </a:r>
            <a:endParaRPr kumimoji="1" lang="ja-JP" altLang="en-US" sz="3800" baseline="30000" dirty="0"/>
          </a:p>
        </p:txBody>
      </p:sp>
      <p:sp>
        <p:nvSpPr>
          <p:cNvPr id="3" name="コンテンツ プレースホルダー 2"/>
          <p:cNvSpPr>
            <a:spLocks noGrp="1"/>
          </p:cNvSpPr>
          <p:nvPr>
            <p:ph idx="1"/>
          </p:nvPr>
        </p:nvSpPr>
        <p:spPr>
          <a:xfrm>
            <a:off x="201347" y="2708920"/>
            <a:ext cx="8785225" cy="3096342"/>
          </a:xfrm>
        </p:spPr>
        <p:txBody>
          <a:bodyPr/>
          <a:lstStyle/>
          <a:p>
            <a:r>
              <a:rPr kumimoji="1" lang="ja-JP" altLang="en-US" sz="2200" dirty="0" smtClean="0"/>
              <a:t>メリット</a:t>
            </a:r>
            <a:endParaRPr kumimoji="1" lang="en-US" altLang="ja-JP" sz="2200" dirty="0" smtClean="0"/>
          </a:p>
          <a:p>
            <a:pPr lvl="1"/>
            <a:r>
              <a:rPr lang="ja-JP" altLang="en-US" sz="2000" dirty="0"/>
              <a:t>同じソースコードを二度書かなくて済む ⇒ 生産性の向上</a:t>
            </a:r>
            <a:endParaRPr lang="en-US" altLang="ja-JP" sz="2000" dirty="0"/>
          </a:p>
          <a:p>
            <a:pPr lvl="1"/>
            <a:r>
              <a:rPr lang="ja-JP" altLang="en-US" sz="2000" dirty="0" smtClean="0"/>
              <a:t>テスト済みのソースコードの再利用 ⇒ 信頼性の向上</a:t>
            </a:r>
            <a:endParaRPr lang="en-US" altLang="ja-JP" sz="2000" dirty="0" smtClean="0"/>
          </a:p>
          <a:p>
            <a:r>
              <a:rPr lang="ja-JP" altLang="en-US" sz="2200" dirty="0" smtClean="0"/>
              <a:t>デメリット</a:t>
            </a:r>
            <a:r>
              <a:rPr lang="en-US" altLang="ja-JP" sz="2200" baseline="30000" dirty="0" smtClean="0"/>
              <a:t>[2]</a:t>
            </a:r>
          </a:p>
          <a:p>
            <a:pPr lvl="1"/>
            <a:r>
              <a:rPr kumimoji="1" lang="ja-JP" altLang="en-US" sz="2000" dirty="0" smtClean="0"/>
              <a:t>不用意な再利用はライセンス違反やバグの伝搬に繋がる</a:t>
            </a:r>
            <a:endParaRPr kumimoji="1" lang="en-US" altLang="ja-JP" sz="2000" dirty="0" smtClean="0"/>
          </a:p>
          <a:p>
            <a:pPr lvl="1"/>
            <a:r>
              <a:rPr lang="ja-JP" altLang="en-US" sz="2000" dirty="0" smtClean="0"/>
              <a:t>コピーアンドペースト後にコード修正が必要な場合もある</a:t>
            </a:r>
            <a:endParaRPr lang="en-US" altLang="ja-JP" sz="2000" dirty="0" smtClean="0"/>
          </a:p>
        </p:txBody>
      </p:sp>
      <p:sp>
        <p:nvSpPr>
          <p:cNvPr id="23" name="コンテンツ プレースホルダー 2"/>
          <p:cNvSpPr txBox="1">
            <a:spLocks/>
          </p:cNvSpPr>
          <p:nvPr/>
        </p:nvSpPr>
        <p:spPr bwMode="auto">
          <a:xfrm>
            <a:off x="179388" y="1196752"/>
            <a:ext cx="8785225" cy="54006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a:t>既存のソースコードのコピーアンドペーストにより</a:t>
            </a:r>
            <a:r>
              <a:rPr lang="ja-JP" altLang="en-US" sz="2400" dirty="0" smtClean="0"/>
              <a:t>行われる</a:t>
            </a:r>
            <a:endParaRPr lang="en-US" altLang="ja-JP" sz="2400" dirty="0" smtClean="0"/>
          </a:p>
        </p:txBody>
      </p:sp>
      <p:grpSp>
        <p:nvGrpSpPr>
          <p:cNvPr id="4" name="グループ化 3"/>
          <p:cNvGrpSpPr/>
          <p:nvPr/>
        </p:nvGrpSpPr>
        <p:grpSpPr>
          <a:xfrm>
            <a:off x="1475656" y="1628800"/>
            <a:ext cx="4320480" cy="1512168"/>
            <a:chOff x="1386586" y="1628800"/>
            <a:chExt cx="5642352" cy="1728194"/>
          </a:xfrm>
        </p:grpSpPr>
        <p:sp>
          <p:nvSpPr>
            <p:cNvPr id="5" name="Document"/>
            <p:cNvSpPr>
              <a:spLocks noEditPoints="1" noChangeArrowheads="1"/>
            </p:cNvSpPr>
            <p:nvPr/>
          </p:nvSpPr>
          <p:spPr bwMode="auto">
            <a:xfrm>
              <a:off x="5660254" y="1864128"/>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6" name="Document"/>
            <p:cNvSpPr>
              <a:spLocks noEditPoints="1" noChangeArrowheads="1"/>
            </p:cNvSpPr>
            <p:nvPr/>
          </p:nvSpPr>
          <p:spPr bwMode="auto">
            <a:xfrm>
              <a:off x="2840335" y="1864128"/>
              <a:ext cx="1368684" cy="1492866"/>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0" name="右カーブ矢印 19"/>
            <p:cNvSpPr/>
            <p:nvPr/>
          </p:nvSpPr>
          <p:spPr bwMode="auto">
            <a:xfrm>
              <a:off x="2494080" y="2132857"/>
              <a:ext cx="455611" cy="817669"/>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2" name="下カーブ矢印 31"/>
            <p:cNvSpPr/>
            <p:nvPr/>
          </p:nvSpPr>
          <p:spPr bwMode="auto">
            <a:xfrm>
              <a:off x="3972008" y="1628800"/>
              <a:ext cx="1928460" cy="369331"/>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 name="Freeform 13"/>
            <p:cNvSpPr>
              <a:spLocks/>
            </p:cNvSpPr>
            <p:nvPr/>
          </p:nvSpPr>
          <p:spPr bwMode="auto">
            <a:xfrm>
              <a:off x="5749434" y="1988843"/>
              <a:ext cx="1190323"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942608" y="1992542"/>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9" name="Freeform 13"/>
            <p:cNvSpPr>
              <a:spLocks/>
            </p:cNvSpPr>
            <p:nvPr/>
          </p:nvSpPr>
          <p:spPr bwMode="auto">
            <a:xfrm>
              <a:off x="2949691" y="2640613"/>
              <a:ext cx="1190324" cy="356341"/>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5" name="テキスト ボックス 24"/>
            <p:cNvSpPr txBox="1"/>
            <p:nvPr/>
          </p:nvSpPr>
          <p:spPr>
            <a:xfrm>
              <a:off x="1386586" y="2281878"/>
              <a:ext cx="1120414" cy="457269"/>
            </a:xfrm>
            <a:prstGeom prst="rect">
              <a:avLst/>
            </a:prstGeom>
            <a:noFill/>
          </p:spPr>
          <p:txBody>
            <a:bodyPr wrap="none" rtlCol="0">
              <a:spAutoFit/>
            </a:bodyPr>
            <a:lstStyle/>
            <a:p>
              <a:r>
                <a:rPr kumimoji="1" lang="ja-JP" altLang="en-US" sz="2000" dirty="0" smtClean="0"/>
                <a:t>コピー</a:t>
              </a:r>
              <a:endParaRPr kumimoji="1" lang="ja-JP" altLang="en-US" sz="2000" dirty="0"/>
            </a:p>
          </p:txBody>
        </p:sp>
        <p:sp>
          <p:nvSpPr>
            <p:cNvPr id="26" name="テキスト ボックス 25"/>
            <p:cNvSpPr txBox="1"/>
            <p:nvPr/>
          </p:nvSpPr>
          <p:spPr>
            <a:xfrm>
              <a:off x="4400925" y="1716841"/>
              <a:ext cx="1120414" cy="457269"/>
            </a:xfrm>
            <a:prstGeom prst="rect">
              <a:avLst/>
            </a:prstGeom>
            <a:noFill/>
          </p:spPr>
          <p:txBody>
            <a:bodyPr wrap="none" rtlCol="0">
              <a:spAutoFit/>
            </a:bodyPr>
            <a:lstStyle/>
            <a:p>
              <a:r>
                <a:rPr kumimoji="1" lang="ja-JP" altLang="en-US" sz="2000" dirty="0" smtClean="0"/>
                <a:t>コピー</a:t>
              </a:r>
              <a:endParaRPr kumimoji="1" lang="ja-JP" altLang="en-US" sz="2000" dirty="0"/>
            </a:p>
          </p:txBody>
        </p:sp>
      </p:grpSp>
      <p:sp>
        <p:nvSpPr>
          <p:cNvPr id="16" name="Rectangle 4"/>
          <p:cNvSpPr>
            <a:spLocks noChangeArrowheads="1"/>
          </p:cNvSpPr>
          <p:nvPr/>
        </p:nvSpPr>
        <p:spPr bwMode="auto">
          <a:xfrm>
            <a:off x="35495" y="6093296"/>
            <a:ext cx="8857109" cy="738664"/>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a:solidFill>
                  <a:schemeClr val="tx2"/>
                </a:solidFill>
                <a:latin typeface="+mn-ea"/>
                <a:ea typeface="+mn-ea"/>
              </a:rPr>
              <a:t>[1] </a:t>
            </a:r>
            <a:r>
              <a:rPr lang="en-US" altLang="ja-JP" sz="1050" dirty="0" err="1">
                <a:solidFill>
                  <a:schemeClr val="tx2"/>
                </a:solidFill>
                <a:latin typeface="+mn-ea"/>
                <a:ea typeface="+mn-ea"/>
              </a:rPr>
              <a:t>Trivedi</a:t>
            </a:r>
            <a:r>
              <a:rPr lang="en-US" altLang="ja-JP" sz="1050" dirty="0">
                <a:solidFill>
                  <a:schemeClr val="tx2"/>
                </a:solidFill>
                <a:latin typeface="+mn-ea"/>
                <a:ea typeface="+mn-ea"/>
              </a:rPr>
              <a:t> </a:t>
            </a:r>
            <a:r>
              <a:rPr lang="en-US" altLang="ja-JP" sz="1050" dirty="0" err="1">
                <a:solidFill>
                  <a:schemeClr val="tx2"/>
                </a:solidFill>
                <a:latin typeface="+mn-ea"/>
                <a:ea typeface="+mn-ea"/>
              </a:rPr>
              <a:t>Prakriti</a:t>
            </a:r>
            <a:r>
              <a:rPr lang="en-US" altLang="ja-JP" sz="1050" dirty="0">
                <a:solidFill>
                  <a:schemeClr val="tx2"/>
                </a:solidFill>
                <a:latin typeface="+mn-ea"/>
                <a:ea typeface="+mn-ea"/>
              </a:rPr>
              <a:t> and Kumar Rajeev. Software metrics to estimate software quality </a:t>
            </a:r>
            <a:r>
              <a:rPr lang="en-US" altLang="ja-JP" sz="1050" dirty="0" smtClean="0">
                <a:solidFill>
                  <a:schemeClr val="tx2"/>
                </a:solidFill>
                <a:latin typeface="+mn-ea"/>
                <a:ea typeface="+mn-ea"/>
              </a:rPr>
              <a:t>using</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software component</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reusability</a:t>
            </a:r>
            <a:r>
              <a:rPr lang="en-US" altLang="ja-JP" sz="1050" dirty="0">
                <a:solidFill>
                  <a:schemeClr val="tx2"/>
                </a:solidFill>
                <a:latin typeface="+mn-ea"/>
                <a:ea typeface="+mn-ea"/>
              </a:rPr>
              <a:t>. </a:t>
            </a:r>
            <a:r>
              <a:rPr lang="en-US" altLang="ja-JP" sz="1050" dirty="0" smtClean="0">
                <a:solidFill>
                  <a:schemeClr val="tx2"/>
                </a:solidFill>
                <a:latin typeface="+mn-ea"/>
                <a:ea typeface="+mn-ea"/>
              </a:rPr>
              <a:t/>
            </a:r>
            <a:br>
              <a:rPr lang="en-US" altLang="ja-JP" sz="1050" dirty="0" smtClean="0">
                <a:solidFill>
                  <a:schemeClr val="tx2"/>
                </a:solidFill>
                <a:latin typeface="+mn-ea"/>
                <a:ea typeface="+mn-ea"/>
              </a:rPr>
            </a:br>
            <a:r>
              <a:rPr lang="en-US" altLang="ja-JP" sz="1050" dirty="0" smtClean="0">
                <a:solidFill>
                  <a:schemeClr val="tx2"/>
                </a:solidFill>
                <a:latin typeface="+mn-ea"/>
                <a:ea typeface="+mn-ea"/>
              </a:rPr>
              <a:t>IJCSI </a:t>
            </a:r>
            <a:r>
              <a:rPr lang="en-US" altLang="ja-JP" sz="1050" dirty="0">
                <a:solidFill>
                  <a:schemeClr val="tx2"/>
                </a:solidFill>
                <a:latin typeface="+mn-ea"/>
                <a:ea typeface="+mn-ea"/>
              </a:rPr>
              <a:t>International Journal of Computer </a:t>
            </a:r>
            <a:r>
              <a:rPr lang="en-US" altLang="ja-JP" sz="1050" dirty="0" smtClean="0">
                <a:solidFill>
                  <a:schemeClr val="tx2"/>
                </a:solidFill>
                <a:latin typeface="+mn-ea"/>
                <a:ea typeface="+mn-ea"/>
              </a:rPr>
              <a:t>Science</a:t>
            </a:r>
            <a:r>
              <a:rPr lang="ja-JP" altLang="en-US" sz="1050" dirty="0" smtClean="0">
                <a:solidFill>
                  <a:schemeClr val="tx2"/>
                </a:solidFill>
                <a:latin typeface="+mn-ea"/>
                <a:ea typeface="+mn-ea"/>
              </a:rPr>
              <a:t> </a:t>
            </a:r>
            <a:r>
              <a:rPr lang="en-US" altLang="ja-JP" sz="1050" dirty="0" smtClean="0">
                <a:solidFill>
                  <a:schemeClr val="tx2"/>
                </a:solidFill>
                <a:latin typeface="+mn-ea"/>
                <a:ea typeface="+mn-ea"/>
              </a:rPr>
              <a:t>Issues</a:t>
            </a:r>
            <a:r>
              <a:rPr lang="en-US" altLang="ja-JP" sz="1050" dirty="0">
                <a:solidFill>
                  <a:schemeClr val="tx2"/>
                </a:solidFill>
                <a:latin typeface="+mn-ea"/>
                <a:ea typeface="+mn-ea"/>
              </a:rPr>
              <a:t>, Vol. 9, pp. 144–149, 2012</a:t>
            </a:r>
            <a:r>
              <a:rPr lang="en-US" altLang="ja-JP" sz="1050" dirty="0" smtClean="0">
                <a:solidFill>
                  <a:schemeClr val="tx2"/>
                </a:solidFill>
                <a:latin typeface="+mn-ea"/>
                <a:ea typeface="+mn-ea"/>
              </a:rPr>
              <a:t>.</a:t>
            </a:r>
          </a:p>
          <a:p>
            <a:r>
              <a:rPr lang="en-US" altLang="ja-JP" sz="1050" dirty="0" smtClean="0">
                <a:solidFill>
                  <a:schemeClr val="tx2"/>
                </a:solidFill>
                <a:latin typeface="+mn-ea"/>
              </a:rPr>
              <a:t>[</a:t>
            </a:r>
            <a:r>
              <a:rPr lang="en-US" altLang="ja-JP" sz="1050" dirty="0">
                <a:solidFill>
                  <a:schemeClr val="tx2"/>
                </a:solidFill>
                <a:latin typeface="+mn-ea"/>
              </a:rPr>
              <a:t>2</a:t>
            </a:r>
            <a:r>
              <a:rPr lang="en-US" altLang="ja-JP" sz="1050" dirty="0" smtClean="0">
                <a:solidFill>
                  <a:schemeClr val="tx2"/>
                </a:solidFill>
                <a:latin typeface="+mn-ea"/>
              </a:rPr>
              <a:t>] </a:t>
            </a:r>
            <a:r>
              <a:rPr lang="en-US" altLang="ja-JP" sz="1050" dirty="0">
                <a:solidFill>
                  <a:schemeClr val="tx2"/>
                </a:solidFill>
                <a:latin typeface="+mn-ea"/>
              </a:rPr>
              <a:t>Will </a:t>
            </a:r>
            <a:r>
              <a:rPr lang="en-US" altLang="ja-JP" sz="1050" dirty="0" err="1">
                <a:solidFill>
                  <a:schemeClr val="tx2"/>
                </a:solidFill>
                <a:latin typeface="+mn-ea"/>
              </a:rPr>
              <a:t>Tracz</a:t>
            </a:r>
            <a:r>
              <a:rPr lang="en-US" altLang="ja-JP" sz="1050" dirty="0">
                <a:solidFill>
                  <a:schemeClr val="tx2"/>
                </a:solidFill>
                <a:latin typeface="+mn-ea"/>
              </a:rPr>
              <a:t>. Confessions of a used-program salesman: Lessons learned. In Proceedings</a:t>
            </a:r>
            <a:r>
              <a:rPr lang="ja-JP" altLang="en-US" sz="1050" dirty="0">
                <a:solidFill>
                  <a:schemeClr val="tx2"/>
                </a:solidFill>
                <a:latin typeface="+mn-ea"/>
              </a:rPr>
              <a:t> </a:t>
            </a:r>
            <a:r>
              <a:rPr lang="en-US" altLang="ja-JP" sz="1050" dirty="0">
                <a:solidFill>
                  <a:schemeClr val="tx2"/>
                </a:solidFill>
                <a:latin typeface="+mn-ea"/>
              </a:rPr>
              <a:t>of the 1995 Symposium on Software Reusability, </a:t>
            </a:r>
            <a:r>
              <a:rPr lang="en-US" altLang="ja-JP" sz="1050" dirty="0" smtClean="0">
                <a:solidFill>
                  <a:schemeClr val="tx2"/>
                </a:solidFill>
                <a:latin typeface="+mn-ea"/>
              </a:rPr>
              <a:t/>
            </a:r>
            <a:br>
              <a:rPr lang="en-US" altLang="ja-JP" sz="1050" dirty="0" smtClean="0">
                <a:solidFill>
                  <a:schemeClr val="tx2"/>
                </a:solidFill>
                <a:latin typeface="+mn-ea"/>
              </a:rPr>
            </a:br>
            <a:r>
              <a:rPr lang="en-US" altLang="ja-JP" sz="1050" dirty="0" smtClean="0">
                <a:solidFill>
                  <a:schemeClr val="tx2"/>
                </a:solidFill>
                <a:latin typeface="+mn-ea"/>
              </a:rPr>
              <a:t>SSR </a:t>
            </a:r>
            <a:r>
              <a:rPr lang="en-US" altLang="ja-JP" sz="1050" dirty="0">
                <a:solidFill>
                  <a:schemeClr val="tx2"/>
                </a:solidFill>
                <a:latin typeface="+mn-ea"/>
              </a:rPr>
              <a:t>’95, pp. 11–13, New York, NY,</a:t>
            </a:r>
            <a:r>
              <a:rPr lang="ja-JP" altLang="en-US" sz="1050" dirty="0">
                <a:solidFill>
                  <a:schemeClr val="tx2"/>
                </a:solidFill>
                <a:latin typeface="+mn-ea"/>
              </a:rPr>
              <a:t> </a:t>
            </a:r>
            <a:r>
              <a:rPr lang="en-US" altLang="ja-JP" sz="1050" dirty="0">
                <a:solidFill>
                  <a:schemeClr val="tx2"/>
                </a:solidFill>
                <a:latin typeface="+mn-ea"/>
              </a:rPr>
              <a:t>USA, 1995. ACM</a:t>
            </a:r>
            <a:r>
              <a:rPr lang="en-US" altLang="ja-JP" sz="1050" dirty="0" smtClean="0">
                <a:solidFill>
                  <a:schemeClr val="tx2"/>
                </a:solidFill>
                <a:latin typeface="+mn-ea"/>
              </a:rPr>
              <a:t>.</a:t>
            </a:r>
            <a:endParaRPr lang="en-US" altLang="ja-JP" sz="1050" dirty="0">
              <a:solidFill>
                <a:schemeClr val="tx2"/>
              </a:solidFill>
              <a:latin typeface="+mn-ea"/>
            </a:endParaRPr>
          </a:p>
        </p:txBody>
      </p:sp>
      <p:sp>
        <p:nvSpPr>
          <p:cNvPr id="15" name="正方形/長方形 14"/>
          <p:cNvSpPr/>
          <p:nvPr/>
        </p:nvSpPr>
        <p:spPr bwMode="auto">
          <a:xfrm>
            <a:off x="683568" y="5301208"/>
            <a:ext cx="7611013" cy="720078"/>
          </a:xfrm>
          <a:prstGeom prst="rect">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a:t>再利用しやすいソースコード</a:t>
            </a:r>
            <a:r>
              <a:rPr lang="ja-JP" altLang="en-US" sz="2000" dirty="0" smtClean="0"/>
              <a:t>や，開発者</a:t>
            </a:r>
            <a:r>
              <a:rPr lang="ja-JP" altLang="en-US" sz="2000" dirty="0"/>
              <a:t>がどのようなときに再利用を行う</a:t>
            </a:r>
            <a:r>
              <a:rPr lang="ja-JP" altLang="en-US" sz="2000" dirty="0" smtClean="0"/>
              <a:t>か</a:t>
            </a:r>
            <a:endParaRPr lang="en-US" altLang="ja-JP" sz="2000" dirty="0" smtClean="0"/>
          </a:p>
          <a:p>
            <a:r>
              <a:rPr lang="ja-JP" altLang="en-US" sz="2000" dirty="0" smtClean="0"/>
              <a:t>といった再利用動向の分析が重要</a:t>
            </a:r>
            <a:r>
              <a:rPr lang="ja-JP" altLang="en-US" sz="2000" dirty="0"/>
              <a:t>である</a:t>
            </a:r>
            <a:endParaRPr lang="en-US" altLang="ja-JP" sz="2000" dirty="0"/>
          </a:p>
        </p:txBody>
      </p:sp>
    </p:spTree>
    <p:extLst>
      <p:ext uri="{BB962C8B-B14F-4D97-AF65-F5344CB8AC3E}">
        <p14:creationId xmlns:p14="http://schemas.microsoft.com/office/powerpoint/2010/main" val="2683560510"/>
      </p:ext>
    </p:extLst>
  </p:cSld>
  <p:clrMapOvr>
    <a:masterClrMapping/>
  </p:clrMapOvr>
  <mc:AlternateContent xmlns:mc="http://schemas.openxmlformats.org/markup-compatibility/2006" xmlns:p14="http://schemas.microsoft.com/office/powerpoint/2010/main">
    <mc:Choice Requires="p14">
      <p:transition spd="slow" p14:dur="2000" advTm="67427"/>
    </mc:Choice>
    <mc:Fallback xmlns="">
      <p:transition spd="slow" advTm="67427"/>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800" dirty="0" smtClean="0"/>
              <a:t>ECTEC</a:t>
            </a:r>
            <a:endParaRPr kumimoji="1" lang="ja-JP" altLang="en-US" sz="3800" dirty="0"/>
          </a:p>
        </p:txBody>
      </p:sp>
      <p:sp>
        <p:nvSpPr>
          <p:cNvPr id="3" name="コンテンツ プレースホルダー 2"/>
          <p:cNvSpPr>
            <a:spLocks noGrp="1"/>
          </p:cNvSpPr>
          <p:nvPr>
            <p:ph idx="1"/>
          </p:nvPr>
        </p:nvSpPr>
        <p:spPr>
          <a:xfrm>
            <a:off x="179512" y="1196405"/>
            <a:ext cx="8857108" cy="5400947"/>
          </a:xfrm>
        </p:spPr>
        <p:txBody>
          <a:bodyPr/>
          <a:lstStyle/>
          <a:p>
            <a:pPr marL="0" indent="0">
              <a:buNone/>
            </a:pPr>
            <a:r>
              <a:rPr lang="ja-JP" altLang="en-US" sz="2800" dirty="0"/>
              <a:t>開発履歴情報が蓄積されたリポジトリを解析し，</a:t>
            </a:r>
            <a:r>
              <a:rPr lang="ja-JP" altLang="en-US" sz="2800" dirty="0" smtClean="0"/>
              <a:t>コードクローン</a:t>
            </a:r>
            <a:r>
              <a:rPr lang="en-US" altLang="ja-JP" sz="2800" dirty="0" smtClean="0"/>
              <a:t>(</a:t>
            </a:r>
            <a:r>
              <a:rPr lang="ja-JP" altLang="en-US" sz="2800" dirty="0" smtClean="0"/>
              <a:t>ブロック単位</a:t>
            </a:r>
            <a:r>
              <a:rPr lang="en-US" altLang="ja-JP" sz="2800" dirty="0" smtClean="0"/>
              <a:t>)</a:t>
            </a:r>
            <a:r>
              <a:rPr lang="ja-JP" altLang="en-US" sz="2800" dirty="0" smtClean="0"/>
              <a:t>の</a:t>
            </a:r>
            <a:r>
              <a:rPr lang="ja-JP" altLang="en-US" sz="2800" dirty="0"/>
              <a:t>系譜を特定するツール</a:t>
            </a:r>
            <a:endParaRPr lang="en-US" altLang="ja-JP" sz="2800" dirty="0"/>
          </a:p>
          <a:p>
            <a:r>
              <a:rPr lang="ja-JP" altLang="en-US" dirty="0" smtClean="0"/>
              <a:t>入力</a:t>
            </a:r>
            <a:endParaRPr lang="en-US" altLang="ja-JP" dirty="0"/>
          </a:p>
          <a:p>
            <a:pPr lvl="1"/>
            <a:r>
              <a:rPr lang="en-US" altLang="ja-JP" dirty="0"/>
              <a:t>Java </a:t>
            </a:r>
            <a:r>
              <a:rPr lang="ja-JP" altLang="en-US" dirty="0"/>
              <a:t>で記述され，</a:t>
            </a:r>
            <a:r>
              <a:rPr lang="en-US" altLang="ja-JP" dirty="0"/>
              <a:t>Subversion </a:t>
            </a:r>
            <a:r>
              <a:rPr lang="ja-JP" altLang="en-US" dirty="0"/>
              <a:t>で管理されているソフトウェアの </a:t>
            </a:r>
            <a:r>
              <a:rPr lang="en-US" altLang="ja-JP" dirty="0"/>
              <a:t>Subversion </a:t>
            </a:r>
            <a:r>
              <a:rPr lang="ja-JP" altLang="en-US" dirty="0"/>
              <a:t>リポジトリ</a:t>
            </a:r>
            <a:endParaRPr lang="en-US" altLang="ja-JP" dirty="0"/>
          </a:p>
          <a:p>
            <a:r>
              <a:rPr lang="ja-JP" altLang="en-US" dirty="0"/>
              <a:t>出力</a:t>
            </a:r>
            <a:endParaRPr lang="en-US" altLang="ja-JP" dirty="0"/>
          </a:p>
          <a:p>
            <a:pPr lvl="1"/>
            <a:r>
              <a:rPr lang="ja-JP" altLang="en-US" dirty="0"/>
              <a:t>コードクローンの系譜に関する情報が保存された</a:t>
            </a:r>
            <a:r>
              <a:rPr lang="ja-JP" altLang="en-US" dirty="0" smtClean="0"/>
              <a:t>データベース</a:t>
            </a:r>
            <a:endParaRPr lang="en-US" altLang="ja-JP" dirty="0"/>
          </a:p>
        </p:txBody>
      </p:sp>
    </p:spTree>
    <p:extLst>
      <p:ext uri="{BB962C8B-B14F-4D97-AF65-F5344CB8AC3E}">
        <p14:creationId xmlns:p14="http://schemas.microsoft.com/office/powerpoint/2010/main" val="2319633777"/>
      </p:ext>
    </p:extLst>
  </p:cSld>
  <p:clrMapOvr>
    <a:masterClrMapping/>
  </p:clrMapOvr>
  <mc:AlternateContent xmlns:mc="http://schemas.openxmlformats.org/markup-compatibility/2006" xmlns:p14="http://schemas.microsoft.com/office/powerpoint/2010/main">
    <mc:Choice Requires="p14">
      <p:transition spd="slow" p14:dur="2000" advTm="25099"/>
    </mc:Choice>
    <mc:Fallback xmlns="">
      <p:transition spd="slow" advTm="25099"/>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2" name="Document"/>
          <p:cNvSpPr>
            <a:spLocks noEditPoints="1" noChangeArrowheads="1"/>
          </p:cNvSpPr>
          <p:nvPr/>
        </p:nvSpPr>
        <p:spPr bwMode="auto">
          <a:xfrm>
            <a:off x="1919063" y="2498141"/>
            <a:ext cx="1745054" cy="201097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4" name="Document"/>
          <p:cNvSpPr>
            <a:spLocks noEditPoints="1" noChangeArrowheads="1"/>
          </p:cNvSpPr>
          <p:nvPr/>
        </p:nvSpPr>
        <p:spPr bwMode="auto">
          <a:xfrm>
            <a:off x="4778336" y="2494957"/>
            <a:ext cx="1745054" cy="2014163"/>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 name="タイトル 1"/>
          <p:cNvSpPr>
            <a:spLocks noGrp="1"/>
          </p:cNvSpPr>
          <p:nvPr>
            <p:ph type="title"/>
          </p:nvPr>
        </p:nvSpPr>
        <p:spPr>
          <a:xfrm>
            <a:off x="179388" y="44624"/>
            <a:ext cx="8785225" cy="1080120"/>
          </a:xfrm>
        </p:spPr>
        <p:txBody>
          <a:bodyPr/>
          <a:lstStyle/>
          <a:p>
            <a:r>
              <a:rPr kumimoji="1" lang="ja-JP" altLang="en-US" sz="3800" dirty="0" smtClean="0"/>
              <a:t>コードクローン技術を用いた</a:t>
            </a:r>
            <a:r>
              <a:rPr kumimoji="1" lang="en-US" altLang="ja-JP" sz="3800" dirty="0" smtClean="0"/>
              <a:t/>
            </a:r>
            <a:br>
              <a:rPr kumimoji="1" lang="en-US" altLang="ja-JP" sz="3800" dirty="0" smtClean="0"/>
            </a:br>
            <a:r>
              <a:rPr kumimoji="1" lang="ja-JP" altLang="en-US" sz="3800" dirty="0" smtClean="0"/>
              <a:t>ソースコードの再利用分析</a:t>
            </a:r>
            <a:endParaRPr kumimoji="1" lang="ja-JP" altLang="en-US" sz="3800" dirty="0"/>
          </a:p>
        </p:txBody>
      </p:sp>
      <p:sp>
        <p:nvSpPr>
          <p:cNvPr id="3" name="コンテンツ プレースホルダー 2"/>
          <p:cNvSpPr>
            <a:spLocks noGrp="1"/>
          </p:cNvSpPr>
          <p:nvPr>
            <p:ph idx="1"/>
          </p:nvPr>
        </p:nvSpPr>
        <p:spPr>
          <a:xfrm>
            <a:off x="179388" y="1268413"/>
            <a:ext cx="8785225" cy="1008459"/>
          </a:xfrm>
        </p:spPr>
        <p:txBody>
          <a:bodyPr/>
          <a:lstStyle/>
          <a:p>
            <a:r>
              <a:rPr lang="ja-JP" altLang="en-US" sz="2400" dirty="0"/>
              <a:t>コードクローン：同一または類似したコード片を持つ</a:t>
            </a:r>
            <a:r>
              <a:rPr lang="ja-JP" altLang="en-US" sz="2400" dirty="0" smtClean="0"/>
              <a:t>もの</a:t>
            </a:r>
            <a:endParaRPr lang="en-US" altLang="ja-JP" sz="2400" baseline="30000" dirty="0"/>
          </a:p>
          <a:p>
            <a:r>
              <a:rPr lang="ja-JP" altLang="en-US" sz="2400" dirty="0" smtClean="0"/>
              <a:t>クローンセット：互いにコードクローンである</a:t>
            </a:r>
            <a:r>
              <a:rPr lang="ja-JP" altLang="en-US" sz="2400" dirty="0"/>
              <a:t>コード片の</a:t>
            </a:r>
            <a:r>
              <a:rPr lang="ja-JP" altLang="en-US" sz="2400" dirty="0" smtClean="0"/>
              <a:t>集合</a:t>
            </a:r>
            <a:endParaRPr lang="en-US" altLang="ja-JP" sz="2400" dirty="0"/>
          </a:p>
        </p:txBody>
      </p:sp>
      <p:grpSp>
        <p:nvGrpSpPr>
          <p:cNvPr id="19" name="グループ化 18"/>
          <p:cNvGrpSpPr/>
          <p:nvPr/>
        </p:nvGrpSpPr>
        <p:grpSpPr>
          <a:xfrm>
            <a:off x="1763688" y="2660291"/>
            <a:ext cx="6973465" cy="1720034"/>
            <a:chOff x="2138487" y="2781952"/>
            <a:chExt cx="6973465" cy="1720034"/>
          </a:xfrm>
        </p:grpSpPr>
        <p:sp>
          <p:nvSpPr>
            <p:cNvPr id="6" name="角丸四角形 5"/>
            <p:cNvSpPr/>
            <p:nvPr/>
          </p:nvSpPr>
          <p:spPr>
            <a:xfrm>
              <a:off x="2138487" y="2781952"/>
              <a:ext cx="4899633" cy="1560797"/>
            </a:xfrm>
            <a:prstGeom prst="roundRect">
              <a:avLst/>
            </a:prstGeom>
            <a:solidFill>
              <a:schemeClr val="lt1">
                <a:alpha val="0"/>
              </a:schemeClr>
            </a:solidFill>
            <a:ln>
              <a:solidFill>
                <a:srgbClr val="C00000"/>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7" name="Freeform 13"/>
            <p:cNvSpPr>
              <a:spLocks/>
            </p:cNvSpPr>
            <p:nvPr/>
          </p:nvSpPr>
          <p:spPr bwMode="auto">
            <a:xfrm>
              <a:off x="5283532"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cxnSp>
          <p:nvCxnSpPr>
            <p:cNvPr id="8" name="直線矢印コネクタ 7"/>
            <p:cNvCxnSpPr/>
            <p:nvPr/>
          </p:nvCxnSpPr>
          <p:spPr>
            <a:xfrm>
              <a:off x="3941905" y="3111179"/>
              <a:ext cx="1358320" cy="0"/>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9" name="直線矢印コネクタ 8"/>
            <p:cNvCxnSpPr/>
            <p:nvPr/>
          </p:nvCxnSpPr>
          <p:spPr>
            <a:xfrm flipV="1">
              <a:off x="3941905" y="3363207"/>
              <a:ext cx="1341627" cy="432688"/>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10" name="直線矢印コネクタ 9"/>
            <p:cNvCxnSpPr/>
            <p:nvPr/>
          </p:nvCxnSpPr>
          <p:spPr>
            <a:xfrm>
              <a:off x="3145278" y="3365218"/>
              <a:ext cx="0" cy="324791"/>
            </a:xfrm>
            <a:prstGeom prst="straightConnector1">
              <a:avLst/>
            </a:prstGeom>
            <a:ln>
              <a:solidFill>
                <a:srgbClr val="FF000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11" name="角丸四角形 10"/>
            <p:cNvSpPr/>
            <p:nvPr/>
          </p:nvSpPr>
          <p:spPr>
            <a:xfrm>
              <a:off x="7329334" y="3807965"/>
              <a:ext cx="1782618" cy="375261"/>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コードクローン</a:t>
              </a:r>
              <a:endParaRPr kumimoji="1" lang="ja-JP" altLang="en-US" sz="2000" dirty="0"/>
            </a:p>
          </p:txBody>
        </p:sp>
        <p:sp>
          <p:nvSpPr>
            <p:cNvPr id="13" name="角丸四角形 12"/>
            <p:cNvSpPr/>
            <p:nvPr/>
          </p:nvSpPr>
          <p:spPr>
            <a:xfrm>
              <a:off x="3827376" y="4126725"/>
              <a:ext cx="1747631" cy="375261"/>
            </a:xfrm>
            <a:prstGeom prst="roundRect">
              <a:avLst/>
            </a:prstGeom>
            <a:ln>
              <a:solidFill>
                <a:srgbClr val="C00000"/>
              </a:solid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2000" dirty="0" smtClean="0"/>
                <a:t>クローンセット</a:t>
              </a:r>
              <a:endParaRPr kumimoji="1" lang="ja-JP" altLang="en-US" sz="2000" dirty="0"/>
            </a:p>
          </p:txBody>
        </p:sp>
        <p:cxnSp>
          <p:nvCxnSpPr>
            <p:cNvPr id="14" name="直線矢印コネクタ 13"/>
            <p:cNvCxnSpPr>
              <a:stCxn id="11" idx="1"/>
            </p:cNvCxnSpPr>
            <p:nvPr/>
          </p:nvCxnSpPr>
          <p:spPr>
            <a:xfrm flipH="1" flipV="1">
              <a:off x="6455878" y="3164609"/>
              <a:ext cx="873456" cy="830987"/>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cxnSp>
          <p:nvCxnSpPr>
            <p:cNvPr id="16" name="直線矢印コネクタ 15"/>
            <p:cNvCxnSpPr>
              <a:stCxn id="11" idx="1"/>
            </p:cNvCxnSpPr>
            <p:nvPr/>
          </p:nvCxnSpPr>
          <p:spPr>
            <a:xfrm flipH="1" flipV="1">
              <a:off x="3941905" y="3926934"/>
              <a:ext cx="3387429" cy="68662"/>
            </a:xfrm>
            <a:prstGeom prst="straightConnector1">
              <a:avLst/>
            </a:prstGeom>
            <a:ln>
              <a:tailEnd type="arrow"/>
            </a:ln>
          </p:spPr>
          <p:style>
            <a:lnRef idx="1">
              <a:schemeClr val="accent4"/>
            </a:lnRef>
            <a:fillRef idx="0">
              <a:schemeClr val="accent4"/>
            </a:fillRef>
            <a:effectRef idx="0">
              <a:schemeClr val="accent4"/>
            </a:effectRef>
            <a:fontRef idx="minor">
              <a:schemeClr val="tx1"/>
            </a:fontRef>
          </p:style>
        </p:cxnSp>
        <p:sp>
          <p:nvSpPr>
            <p:cNvPr id="17" name="Freeform 13"/>
            <p:cNvSpPr>
              <a:spLocks/>
            </p:cNvSpPr>
            <p:nvPr/>
          </p:nvSpPr>
          <p:spPr bwMode="auto">
            <a:xfrm>
              <a:off x="2424259" y="2859151"/>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8" name="Freeform 13"/>
            <p:cNvSpPr>
              <a:spLocks/>
            </p:cNvSpPr>
            <p:nvPr/>
          </p:nvSpPr>
          <p:spPr bwMode="auto">
            <a:xfrm>
              <a:off x="2407566" y="3674906"/>
              <a:ext cx="1517646" cy="50405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cxnSp>
          <p:nvCxnSpPr>
            <p:cNvPr id="15" name="直線矢印コネクタ 14"/>
            <p:cNvCxnSpPr>
              <a:stCxn id="11" idx="1"/>
            </p:cNvCxnSpPr>
            <p:nvPr/>
          </p:nvCxnSpPr>
          <p:spPr>
            <a:xfrm flipH="1" flipV="1">
              <a:off x="3431542" y="3195528"/>
              <a:ext cx="3897792" cy="800068"/>
            </a:xfrm>
            <a:prstGeom prst="straightConnector1">
              <a:avLst/>
            </a:prstGeom>
            <a:ln>
              <a:solidFill>
                <a:schemeClr val="tx1"/>
              </a:solidFill>
              <a:tailEnd type="arrow"/>
            </a:ln>
          </p:spPr>
          <p:style>
            <a:lnRef idx="1">
              <a:schemeClr val="accent4"/>
            </a:lnRef>
            <a:fillRef idx="0">
              <a:schemeClr val="accent4"/>
            </a:fillRef>
            <a:effectRef idx="0">
              <a:schemeClr val="accent4"/>
            </a:effectRef>
            <a:fontRef idx="minor">
              <a:schemeClr val="tx1"/>
            </a:fontRef>
          </p:style>
        </p:cxnSp>
      </p:grpSp>
      <p:sp>
        <p:nvSpPr>
          <p:cNvPr id="23" name="コンテンツ プレースホルダー 2"/>
          <p:cNvSpPr txBox="1">
            <a:spLocks/>
          </p:cNvSpPr>
          <p:nvPr/>
        </p:nvSpPr>
        <p:spPr bwMode="auto">
          <a:xfrm>
            <a:off x="195876" y="4653136"/>
            <a:ext cx="8785225" cy="136815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dirty="0"/>
              <a:t>コードクローン検出</a:t>
            </a:r>
            <a:r>
              <a:rPr lang="ja-JP" altLang="en-US" sz="2400" dirty="0" smtClean="0"/>
              <a:t>技術を用いた既存の再利用分析研究</a:t>
            </a:r>
            <a:endParaRPr lang="en-US" altLang="ja-JP" sz="2400" dirty="0" smtClean="0"/>
          </a:p>
          <a:p>
            <a:pPr lvl="1"/>
            <a:r>
              <a:rPr lang="ja-JP" altLang="en-US" sz="2000" dirty="0" smtClean="0"/>
              <a:t>再利用の規模や性質を分析</a:t>
            </a:r>
            <a:r>
              <a:rPr lang="en-US" altLang="ja-JP" sz="2000" baseline="30000" dirty="0" smtClean="0"/>
              <a:t>[3]</a:t>
            </a:r>
            <a:endParaRPr lang="en-US" altLang="ja-JP" sz="2000" dirty="0"/>
          </a:p>
        </p:txBody>
      </p:sp>
      <p:sp>
        <p:nvSpPr>
          <p:cNvPr id="21" name="Rectangle 4"/>
          <p:cNvSpPr>
            <a:spLocks noChangeArrowheads="1"/>
          </p:cNvSpPr>
          <p:nvPr/>
        </p:nvSpPr>
        <p:spPr bwMode="auto">
          <a:xfrm>
            <a:off x="35495" y="5732239"/>
            <a:ext cx="8857109" cy="577081"/>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50" dirty="0" smtClean="0">
                <a:solidFill>
                  <a:schemeClr val="tx2"/>
                </a:solidFill>
                <a:latin typeface="+mn-ea"/>
              </a:rPr>
              <a:t>[</a:t>
            </a:r>
            <a:r>
              <a:rPr lang="en-US" altLang="ja-JP" sz="1050" dirty="0">
                <a:solidFill>
                  <a:schemeClr val="tx2"/>
                </a:solidFill>
                <a:latin typeface="+mn-ea"/>
              </a:rPr>
              <a:t>3</a:t>
            </a:r>
            <a:r>
              <a:rPr lang="en-US" altLang="ja-JP" sz="1050" dirty="0" smtClean="0">
                <a:solidFill>
                  <a:schemeClr val="tx2"/>
                </a:solidFill>
                <a:latin typeface="+mn-ea"/>
              </a:rPr>
              <a:t>]Lars </a:t>
            </a:r>
            <a:r>
              <a:rPr lang="en-US" altLang="ja-JP" sz="1050" dirty="0">
                <a:solidFill>
                  <a:schemeClr val="tx2"/>
                </a:solidFill>
                <a:latin typeface="+mn-ea"/>
              </a:rPr>
              <a:t>Heinemann, Florian </a:t>
            </a:r>
            <a:r>
              <a:rPr lang="en-US" altLang="ja-JP" sz="1050" dirty="0" err="1">
                <a:solidFill>
                  <a:schemeClr val="tx2"/>
                </a:solidFill>
                <a:latin typeface="+mn-ea"/>
              </a:rPr>
              <a:t>Deissenboeck</a:t>
            </a:r>
            <a:r>
              <a:rPr lang="en-US" altLang="ja-JP" sz="1050" dirty="0">
                <a:solidFill>
                  <a:schemeClr val="tx2"/>
                </a:solidFill>
                <a:latin typeface="+mn-ea"/>
              </a:rPr>
              <a:t>, Mario </a:t>
            </a:r>
            <a:r>
              <a:rPr lang="en-US" altLang="ja-JP" sz="1050" dirty="0" err="1">
                <a:solidFill>
                  <a:schemeClr val="tx2"/>
                </a:solidFill>
                <a:latin typeface="+mn-ea"/>
              </a:rPr>
              <a:t>Gleirscher</a:t>
            </a:r>
            <a:r>
              <a:rPr lang="en-US" altLang="ja-JP" sz="1050" dirty="0">
                <a:solidFill>
                  <a:schemeClr val="tx2"/>
                </a:solidFill>
                <a:latin typeface="+mn-ea"/>
              </a:rPr>
              <a:t>, Benjamin Hummel, </a:t>
            </a:r>
            <a:r>
              <a:rPr lang="en-US" altLang="ja-JP" sz="1050" dirty="0" smtClean="0">
                <a:solidFill>
                  <a:schemeClr val="tx2"/>
                </a:solidFill>
                <a:latin typeface="+mn-ea"/>
              </a:rPr>
              <a:t>and</a:t>
            </a:r>
            <a:r>
              <a:rPr lang="ja-JP" altLang="en-US" sz="1050" dirty="0" smtClean="0">
                <a:solidFill>
                  <a:schemeClr val="tx2"/>
                </a:solidFill>
                <a:latin typeface="+mn-ea"/>
              </a:rPr>
              <a:t> </a:t>
            </a:r>
            <a:r>
              <a:rPr lang="en-US" altLang="ja-JP" sz="1050" dirty="0" smtClean="0">
                <a:solidFill>
                  <a:schemeClr val="tx2"/>
                </a:solidFill>
                <a:latin typeface="+mn-ea"/>
              </a:rPr>
              <a:t>Maximilian </a:t>
            </a:r>
            <a:r>
              <a:rPr lang="en-US" altLang="ja-JP" sz="1050" dirty="0" err="1">
                <a:solidFill>
                  <a:schemeClr val="tx2"/>
                </a:solidFill>
                <a:latin typeface="+mn-ea"/>
              </a:rPr>
              <a:t>Irlbeck</a:t>
            </a:r>
            <a:r>
              <a:rPr lang="en-US" altLang="ja-JP" sz="1050" dirty="0">
                <a:solidFill>
                  <a:schemeClr val="tx2"/>
                </a:solidFill>
                <a:latin typeface="+mn-ea"/>
              </a:rPr>
              <a:t>. On the Extent and Nature of Software Reuse in Open Source </a:t>
            </a:r>
            <a:r>
              <a:rPr lang="en-US" altLang="ja-JP" sz="1050" dirty="0" smtClean="0">
                <a:solidFill>
                  <a:schemeClr val="tx2"/>
                </a:solidFill>
                <a:latin typeface="+mn-ea"/>
              </a:rPr>
              <a:t>Java</a:t>
            </a:r>
            <a:r>
              <a:rPr lang="ja-JP" altLang="en-US" sz="1050" dirty="0" smtClean="0">
                <a:solidFill>
                  <a:schemeClr val="tx2"/>
                </a:solidFill>
                <a:latin typeface="+mn-ea"/>
              </a:rPr>
              <a:t> </a:t>
            </a:r>
            <a:r>
              <a:rPr lang="en-US" altLang="ja-JP" sz="1050" dirty="0" smtClean="0">
                <a:solidFill>
                  <a:schemeClr val="tx2"/>
                </a:solidFill>
                <a:latin typeface="+mn-ea"/>
              </a:rPr>
              <a:t>Projects</a:t>
            </a:r>
            <a:r>
              <a:rPr lang="en-US" altLang="ja-JP" sz="1050" dirty="0">
                <a:solidFill>
                  <a:schemeClr val="tx2"/>
                </a:solidFill>
                <a:latin typeface="+mn-ea"/>
              </a:rPr>
              <a:t>. In Proceedings of the 12th International Conference on Top </a:t>
            </a:r>
            <a:r>
              <a:rPr lang="en-US" altLang="ja-JP" sz="1050" dirty="0" smtClean="0">
                <a:solidFill>
                  <a:schemeClr val="tx2"/>
                </a:solidFill>
                <a:latin typeface="+mn-ea"/>
              </a:rPr>
              <a:t>Productivity</a:t>
            </a:r>
            <a:r>
              <a:rPr lang="ja-JP" altLang="en-US" sz="1050" dirty="0">
                <a:solidFill>
                  <a:schemeClr val="tx2"/>
                </a:solidFill>
                <a:latin typeface="+mn-ea"/>
              </a:rPr>
              <a:t> </a:t>
            </a:r>
            <a:r>
              <a:rPr lang="en-US" altLang="ja-JP" sz="1050" dirty="0" smtClean="0">
                <a:solidFill>
                  <a:schemeClr val="tx2"/>
                </a:solidFill>
                <a:latin typeface="+mn-ea"/>
              </a:rPr>
              <a:t>Through </a:t>
            </a:r>
            <a:r>
              <a:rPr lang="en-US" altLang="ja-JP" sz="1050" dirty="0">
                <a:solidFill>
                  <a:schemeClr val="tx2"/>
                </a:solidFill>
                <a:latin typeface="+mn-ea"/>
              </a:rPr>
              <a:t>Software Reuse, ICSR’11, pp. 207–222, Berlin, Heidelberg, 2011. </a:t>
            </a:r>
            <a:endParaRPr lang="en-US" altLang="ja-JP" sz="1050" dirty="0" smtClean="0">
              <a:solidFill>
                <a:schemeClr val="tx2"/>
              </a:solidFill>
              <a:latin typeface="+mn-ea"/>
            </a:endParaRPr>
          </a:p>
        </p:txBody>
      </p:sp>
      <p:sp>
        <p:nvSpPr>
          <p:cNvPr id="25" name="下カーブ矢印 24"/>
          <p:cNvSpPr/>
          <p:nvPr/>
        </p:nvSpPr>
        <p:spPr bwMode="auto">
          <a:xfrm>
            <a:off x="3221919" y="2178852"/>
            <a:ext cx="2317697" cy="638578"/>
          </a:xfrm>
          <a:prstGeom prst="curvedDown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6" name="テキスト ボックス 25"/>
          <p:cNvSpPr txBox="1"/>
          <p:nvPr/>
        </p:nvSpPr>
        <p:spPr>
          <a:xfrm>
            <a:off x="3931894" y="2132856"/>
            <a:ext cx="788999" cy="369331"/>
          </a:xfrm>
          <a:prstGeom prst="rect">
            <a:avLst/>
          </a:prstGeom>
          <a:noFill/>
        </p:spPr>
        <p:txBody>
          <a:bodyPr wrap="none" rtlCol="0">
            <a:spAutoFit/>
          </a:bodyPr>
          <a:lstStyle/>
          <a:p>
            <a:r>
              <a:rPr kumimoji="1" lang="ja-JP" altLang="en-US" sz="1800" dirty="0" smtClean="0"/>
              <a:t>コピー</a:t>
            </a:r>
            <a:endParaRPr kumimoji="1" lang="ja-JP" altLang="en-US" sz="1800" dirty="0"/>
          </a:p>
        </p:txBody>
      </p:sp>
      <p:sp>
        <p:nvSpPr>
          <p:cNvPr id="27" name="右カーブ矢印 26"/>
          <p:cNvSpPr/>
          <p:nvPr/>
        </p:nvSpPr>
        <p:spPr bwMode="auto">
          <a:xfrm>
            <a:off x="1593355" y="2960767"/>
            <a:ext cx="553514" cy="913167"/>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8" name="テキスト ボックス 27"/>
          <p:cNvSpPr txBox="1"/>
          <p:nvPr/>
        </p:nvSpPr>
        <p:spPr>
          <a:xfrm>
            <a:off x="827584" y="3221286"/>
            <a:ext cx="788999" cy="369332"/>
          </a:xfrm>
          <a:prstGeom prst="rect">
            <a:avLst/>
          </a:prstGeom>
          <a:noFill/>
        </p:spPr>
        <p:txBody>
          <a:bodyPr wrap="none" rtlCol="0">
            <a:spAutoFit/>
          </a:bodyPr>
          <a:lstStyle/>
          <a:p>
            <a:r>
              <a:rPr kumimoji="1" lang="ja-JP" altLang="en-US" sz="1800" dirty="0" smtClean="0"/>
              <a:t>コピー</a:t>
            </a:r>
            <a:endParaRPr kumimoji="1" lang="ja-JP" altLang="en-US" sz="1800" dirty="0"/>
          </a:p>
        </p:txBody>
      </p:sp>
    </p:spTree>
    <p:extLst>
      <p:ext uri="{BB962C8B-B14F-4D97-AF65-F5344CB8AC3E}">
        <p14:creationId xmlns:p14="http://schemas.microsoft.com/office/powerpoint/2010/main" val="2909482199"/>
      </p:ext>
    </p:extLst>
  </p:cSld>
  <p:clrMapOvr>
    <a:masterClrMapping/>
  </p:clrMapOvr>
  <mc:AlternateContent xmlns:mc="http://schemas.openxmlformats.org/markup-compatibility/2006" xmlns:p14="http://schemas.microsoft.com/office/powerpoint/2010/main">
    <mc:Choice Requires="p14">
      <p:transition spd="slow" p14:dur="2000" advTm="34874"/>
    </mc:Choice>
    <mc:Fallback xmlns="">
      <p:transition spd="slow" advTm="34874"/>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sz="3600" dirty="0" smtClean="0"/>
              <a:t>[</a:t>
            </a:r>
            <a:r>
              <a:rPr kumimoji="1" lang="ja-JP" altLang="en-US" sz="3600" dirty="0" smtClean="0"/>
              <a:t>今後の課題</a:t>
            </a:r>
            <a:r>
              <a:rPr kumimoji="1" lang="en-US" altLang="ja-JP" sz="3600" dirty="0" smtClean="0"/>
              <a:t>]</a:t>
            </a:r>
            <a:r>
              <a:rPr kumimoji="1" lang="ja-JP" altLang="en-US" sz="3600" dirty="0" smtClean="0"/>
              <a:t>コード修正による再利用の増加</a:t>
            </a:r>
            <a:endParaRPr kumimoji="1" lang="ja-JP" altLang="en-US" sz="3600" dirty="0"/>
          </a:p>
        </p:txBody>
      </p:sp>
      <p:sp>
        <p:nvSpPr>
          <p:cNvPr id="14" name="コンテンツ プレースホルダー 13"/>
          <p:cNvSpPr>
            <a:spLocks noGrp="1"/>
          </p:cNvSpPr>
          <p:nvPr>
            <p:ph idx="1"/>
          </p:nvPr>
        </p:nvSpPr>
        <p:spPr>
          <a:xfrm>
            <a:off x="179388" y="1268413"/>
            <a:ext cx="8785225" cy="1058862"/>
          </a:xfrm>
        </p:spPr>
        <p:txBody>
          <a:bodyPr/>
          <a:lstStyle/>
          <a:p>
            <a:r>
              <a:rPr kumimoji="1" lang="ja-JP" altLang="en-US" sz="2400" dirty="0" smtClean="0"/>
              <a:t>大規模なクローンの一部に修正が行われた場合，修正箇所以外が新しい再利用コード片</a:t>
            </a:r>
            <a:r>
              <a:rPr kumimoji="1" lang="en-US" altLang="ja-JP" sz="2400" dirty="0" smtClean="0"/>
              <a:t>(</a:t>
            </a:r>
            <a:r>
              <a:rPr kumimoji="1" lang="ja-JP" altLang="en-US" sz="2400" dirty="0" smtClean="0"/>
              <a:t>新しい系譜</a:t>
            </a:r>
            <a:r>
              <a:rPr kumimoji="1" lang="en-US" altLang="ja-JP" sz="2400" dirty="0" smtClean="0"/>
              <a:t>)</a:t>
            </a:r>
            <a:r>
              <a:rPr kumimoji="1" lang="ja-JP" altLang="en-US" sz="2400" dirty="0" smtClean="0"/>
              <a:t>として認識される</a:t>
            </a:r>
            <a:endParaRPr kumimoji="1" lang="ja-JP" altLang="en-US" sz="2400" dirty="0"/>
          </a:p>
        </p:txBody>
      </p:sp>
      <p:sp>
        <p:nvSpPr>
          <p:cNvPr id="6" name="Document"/>
          <p:cNvSpPr>
            <a:spLocks noEditPoints="1" noChangeArrowheads="1"/>
          </p:cNvSpPr>
          <p:nvPr/>
        </p:nvSpPr>
        <p:spPr bwMode="auto">
          <a:xfrm>
            <a:off x="199923" y="2708920"/>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16" name="Document"/>
          <p:cNvSpPr>
            <a:spLocks noEditPoints="1" noChangeArrowheads="1"/>
          </p:cNvSpPr>
          <p:nvPr/>
        </p:nvSpPr>
        <p:spPr bwMode="auto">
          <a:xfrm>
            <a:off x="2377597" y="2717503"/>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18" name="Freeform 13"/>
          <p:cNvSpPr>
            <a:spLocks/>
          </p:cNvSpPr>
          <p:nvPr/>
        </p:nvSpPr>
        <p:spPr bwMode="auto">
          <a:xfrm>
            <a:off x="420530"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19" name="Freeform 13"/>
          <p:cNvSpPr>
            <a:spLocks/>
          </p:cNvSpPr>
          <p:nvPr/>
        </p:nvSpPr>
        <p:spPr bwMode="auto">
          <a:xfrm>
            <a:off x="2598203"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0" name="テキスト ボックス 19"/>
          <p:cNvSpPr txBox="1"/>
          <p:nvPr/>
        </p:nvSpPr>
        <p:spPr>
          <a:xfrm>
            <a:off x="479052" y="5355909"/>
            <a:ext cx="1324382" cy="395871"/>
          </a:xfrm>
          <a:prstGeom prst="rect">
            <a:avLst/>
          </a:prstGeom>
          <a:noFill/>
        </p:spPr>
        <p:txBody>
          <a:bodyPr wrap="none" rtlCol="0">
            <a:spAutoFit/>
          </a:bodyPr>
          <a:lstStyle/>
          <a:p>
            <a:r>
              <a:rPr kumimoji="1" lang="ja-JP" altLang="en-US" dirty="0" smtClean="0"/>
              <a:t>ファイル</a:t>
            </a:r>
            <a:r>
              <a:rPr kumimoji="1" lang="en-US" altLang="ja-JP" dirty="0" smtClean="0"/>
              <a:t>A</a:t>
            </a:r>
            <a:endParaRPr kumimoji="1" lang="ja-JP" altLang="en-US" dirty="0"/>
          </a:p>
        </p:txBody>
      </p:sp>
      <p:sp>
        <p:nvSpPr>
          <p:cNvPr id="21" name="Freeform 13"/>
          <p:cNvSpPr>
            <a:spLocks/>
          </p:cNvSpPr>
          <p:nvPr/>
        </p:nvSpPr>
        <p:spPr bwMode="auto">
          <a:xfrm>
            <a:off x="448655" y="3017649"/>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2" name="テキスト ボックス 21"/>
          <p:cNvSpPr txBox="1"/>
          <p:nvPr/>
        </p:nvSpPr>
        <p:spPr>
          <a:xfrm>
            <a:off x="2656725" y="5355909"/>
            <a:ext cx="1308289" cy="395871"/>
          </a:xfrm>
          <a:prstGeom prst="rect">
            <a:avLst/>
          </a:prstGeom>
          <a:noFill/>
        </p:spPr>
        <p:txBody>
          <a:bodyPr wrap="none" rtlCol="0">
            <a:spAutoFit/>
          </a:bodyPr>
          <a:lstStyle/>
          <a:p>
            <a:r>
              <a:rPr kumimoji="1" lang="ja-JP" altLang="en-US" dirty="0" smtClean="0"/>
              <a:t>ファイル</a:t>
            </a:r>
            <a:r>
              <a:rPr kumimoji="1" lang="en-US" altLang="ja-JP" dirty="0" smtClean="0"/>
              <a:t>B</a:t>
            </a:r>
            <a:endParaRPr kumimoji="1" lang="ja-JP" altLang="en-US" dirty="0"/>
          </a:p>
        </p:txBody>
      </p:sp>
      <p:sp>
        <p:nvSpPr>
          <p:cNvPr id="23" name="左右矢印 22"/>
          <p:cNvSpPr/>
          <p:nvPr/>
        </p:nvSpPr>
        <p:spPr bwMode="auto">
          <a:xfrm>
            <a:off x="1890082" y="5425738"/>
            <a:ext cx="708121" cy="256394"/>
          </a:xfrm>
          <a:prstGeom prst="leftRight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5" name="テキスト ボックス 24"/>
          <p:cNvSpPr txBox="1"/>
          <p:nvPr/>
        </p:nvSpPr>
        <p:spPr>
          <a:xfrm>
            <a:off x="770671" y="5779146"/>
            <a:ext cx="2630848"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a:t>クラス</a:t>
            </a:r>
            <a:r>
              <a:rPr kumimoji="1" lang="ja-JP" altLang="en-US" dirty="0" smtClean="0"/>
              <a:t>単位のクローン</a:t>
            </a:r>
            <a:endParaRPr kumimoji="1" lang="ja-JP" altLang="en-US" dirty="0"/>
          </a:p>
        </p:txBody>
      </p:sp>
      <p:sp>
        <p:nvSpPr>
          <p:cNvPr id="26" name="Document"/>
          <p:cNvSpPr>
            <a:spLocks noEditPoints="1" noChangeArrowheads="1"/>
          </p:cNvSpPr>
          <p:nvPr/>
        </p:nvSpPr>
        <p:spPr bwMode="auto">
          <a:xfrm>
            <a:off x="4716016" y="2708920"/>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7" name="Document"/>
          <p:cNvSpPr>
            <a:spLocks noEditPoints="1" noChangeArrowheads="1"/>
          </p:cNvSpPr>
          <p:nvPr/>
        </p:nvSpPr>
        <p:spPr bwMode="auto">
          <a:xfrm>
            <a:off x="6893689" y="2717503"/>
            <a:ext cx="1882643" cy="2504971"/>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solidFill>
              <a:schemeClr val="accent4"/>
            </a:solidFill>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800" dirty="0" smtClean="0"/>
          </a:p>
        </p:txBody>
      </p:sp>
      <p:sp>
        <p:nvSpPr>
          <p:cNvPr id="28" name="Freeform 13"/>
          <p:cNvSpPr>
            <a:spLocks/>
          </p:cNvSpPr>
          <p:nvPr/>
        </p:nvSpPr>
        <p:spPr bwMode="auto">
          <a:xfrm>
            <a:off x="4936622"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29" name="Freeform 13"/>
          <p:cNvSpPr>
            <a:spLocks/>
          </p:cNvSpPr>
          <p:nvPr/>
        </p:nvSpPr>
        <p:spPr bwMode="auto">
          <a:xfrm>
            <a:off x="7114296" y="3022585"/>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0" name="テキスト ボックス 29"/>
          <p:cNvSpPr txBox="1"/>
          <p:nvPr/>
        </p:nvSpPr>
        <p:spPr>
          <a:xfrm>
            <a:off x="4995145" y="5355909"/>
            <a:ext cx="1324382" cy="395871"/>
          </a:xfrm>
          <a:prstGeom prst="rect">
            <a:avLst/>
          </a:prstGeom>
          <a:noFill/>
        </p:spPr>
        <p:txBody>
          <a:bodyPr wrap="none" rtlCol="0">
            <a:spAutoFit/>
          </a:bodyPr>
          <a:lstStyle/>
          <a:p>
            <a:r>
              <a:rPr kumimoji="1" lang="ja-JP" altLang="en-US" dirty="0" smtClean="0"/>
              <a:t>ファイル</a:t>
            </a:r>
            <a:r>
              <a:rPr kumimoji="1" lang="en-US" altLang="ja-JP" dirty="0" smtClean="0"/>
              <a:t>A</a:t>
            </a:r>
            <a:endParaRPr kumimoji="1" lang="ja-JP" altLang="en-US" dirty="0"/>
          </a:p>
        </p:txBody>
      </p:sp>
      <p:sp>
        <p:nvSpPr>
          <p:cNvPr id="31" name="Freeform 13"/>
          <p:cNvSpPr>
            <a:spLocks/>
          </p:cNvSpPr>
          <p:nvPr/>
        </p:nvSpPr>
        <p:spPr bwMode="auto">
          <a:xfrm>
            <a:off x="4964748" y="3017649"/>
            <a:ext cx="1441428" cy="160539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latin typeface="Arial" charset="0"/>
              <a:ea typeface="MS UI Gothic" pitchFamily="50" charset="-128"/>
            </a:endParaRPr>
          </a:p>
        </p:txBody>
      </p:sp>
      <p:sp>
        <p:nvSpPr>
          <p:cNvPr id="32" name="テキスト ボックス 31"/>
          <p:cNvSpPr txBox="1"/>
          <p:nvPr/>
        </p:nvSpPr>
        <p:spPr>
          <a:xfrm>
            <a:off x="7172818" y="5355909"/>
            <a:ext cx="1587294" cy="461665"/>
          </a:xfrm>
          <a:prstGeom prst="rect">
            <a:avLst/>
          </a:prstGeom>
          <a:noFill/>
        </p:spPr>
        <p:txBody>
          <a:bodyPr wrap="none" rtlCol="0">
            <a:spAutoFit/>
          </a:bodyPr>
          <a:lstStyle/>
          <a:p>
            <a:r>
              <a:rPr kumimoji="1" lang="ja-JP" altLang="en-US" dirty="0" smtClean="0"/>
              <a:t>ファイル</a:t>
            </a:r>
            <a:r>
              <a:rPr kumimoji="1" lang="en-US" altLang="ja-JP" dirty="0" smtClean="0"/>
              <a:t>B</a:t>
            </a:r>
            <a:r>
              <a:rPr kumimoji="1" lang="ja-JP" altLang="en-US" dirty="0" smtClean="0"/>
              <a:t>’</a:t>
            </a:r>
            <a:endParaRPr kumimoji="1" lang="ja-JP" altLang="en-US" dirty="0"/>
          </a:p>
        </p:txBody>
      </p:sp>
      <p:sp>
        <p:nvSpPr>
          <p:cNvPr id="34" name="フローチャート: 処理 33"/>
          <p:cNvSpPr/>
          <p:nvPr/>
        </p:nvSpPr>
        <p:spPr bwMode="auto">
          <a:xfrm>
            <a:off x="7106249" y="3465658"/>
            <a:ext cx="1441428" cy="323382"/>
          </a:xfrm>
          <a:prstGeom prst="flowChartProcess">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sz="2000" dirty="0" smtClean="0">
                <a:solidFill>
                  <a:srgbClr val="FFFF00"/>
                </a:solidFill>
              </a:rPr>
              <a:t>コード</a:t>
            </a:r>
            <a:r>
              <a:rPr lang="ja-JP" altLang="en-US" sz="2000" dirty="0">
                <a:solidFill>
                  <a:srgbClr val="FFFF00"/>
                </a:solidFill>
              </a:rPr>
              <a:t>編集</a:t>
            </a:r>
            <a:endParaRPr kumimoji="0" lang="ja-JP" altLang="en-US" sz="2000" b="0" i="0" u="none" strike="noStrike" cap="none" normalizeH="0" baseline="0" dirty="0" smtClean="0">
              <a:ln>
                <a:noFill/>
              </a:ln>
              <a:solidFill>
                <a:srgbClr val="FFFF00"/>
              </a:solidFill>
              <a:effectLst/>
            </a:endParaRPr>
          </a:p>
        </p:txBody>
      </p:sp>
      <p:sp>
        <p:nvSpPr>
          <p:cNvPr id="35" name="テキスト ボックス 34"/>
          <p:cNvSpPr txBox="1"/>
          <p:nvPr/>
        </p:nvSpPr>
        <p:spPr>
          <a:xfrm>
            <a:off x="5912656" y="5895117"/>
            <a:ext cx="1914307"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新たなクローン</a:t>
            </a:r>
            <a:endParaRPr kumimoji="1" lang="ja-JP" altLang="en-US" dirty="0"/>
          </a:p>
        </p:txBody>
      </p:sp>
      <p:sp>
        <p:nvSpPr>
          <p:cNvPr id="37" name="テキスト ボックス 36"/>
          <p:cNvSpPr txBox="1"/>
          <p:nvPr/>
        </p:nvSpPr>
        <p:spPr>
          <a:xfrm>
            <a:off x="5652120" y="2103239"/>
            <a:ext cx="1914307" cy="461665"/>
          </a:xfrm>
          <a:prstGeom prst="rect">
            <a:avLst/>
          </a:prstGeom>
        </p:spPr>
        <p:style>
          <a:lnRef idx="2">
            <a:schemeClr val="accent2"/>
          </a:lnRef>
          <a:fillRef idx="1">
            <a:schemeClr val="lt1"/>
          </a:fillRef>
          <a:effectRef idx="0">
            <a:schemeClr val="accent2"/>
          </a:effectRef>
          <a:fontRef idx="minor">
            <a:schemeClr val="dk1"/>
          </a:fontRef>
        </p:style>
        <p:txBody>
          <a:bodyPr wrap="none" rtlCol="0">
            <a:spAutoFit/>
          </a:bodyPr>
          <a:lstStyle/>
          <a:p>
            <a:r>
              <a:rPr kumimoji="1" lang="ja-JP" altLang="en-US" dirty="0" smtClean="0"/>
              <a:t>新たなクローン</a:t>
            </a:r>
            <a:endParaRPr kumimoji="1" lang="ja-JP" altLang="en-US" dirty="0"/>
          </a:p>
        </p:txBody>
      </p:sp>
      <p:sp>
        <p:nvSpPr>
          <p:cNvPr id="38" name="円/楕円 37"/>
          <p:cNvSpPr/>
          <p:nvPr/>
        </p:nvSpPr>
        <p:spPr bwMode="auto">
          <a:xfrm>
            <a:off x="7126508" y="3048178"/>
            <a:ext cx="1469553" cy="452830"/>
          </a:xfrm>
          <a:prstGeom prst="ellipse">
            <a:avLst/>
          </a:prstGeom>
          <a:noFill/>
          <a:ln>
            <a:solidFill>
              <a:srgbClr val="00B05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39" name="円/楕円 38"/>
          <p:cNvSpPr/>
          <p:nvPr/>
        </p:nvSpPr>
        <p:spPr bwMode="auto">
          <a:xfrm>
            <a:off x="4928665" y="2990283"/>
            <a:ext cx="1469553" cy="452830"/>
          </a:xfrm>
          <a:prstGeom prst="ellipse">
            <a:avLst/>
          </a:prstGeom>
          <a:noFill/>
          <a:ln>
            <a:solidFill>
              <a:srgbClr val="00B05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0" name="円/楕円 39"/>
          <p:cNvSpPr/>
          <p:nvPr/>
        </p:nvSpPr>
        <p:spPr bwMode="auto">
          <a:xfrm>
            <a:off x="7092280" y="3867069"/>
            <a:ext cx="1469553" cy="714059"/>
          </a:xfrm>
          <a:prstGeom prst="ellipse">
            <a:avLst/>
          </a:prstGeom>
          <a:noFill/>
          <a:ln>
            <a:solidFill>
              <a:srgbClr val="FF000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41" name="円/楕円 40"/>
          <p:cNvSpPr/>
          <p:nvPr/>
        </p:nvSpPr>
        <p:spPr bwMode="auto">
          <a:xfrm>
            <a:off x="4902647" y="3867091"/>
            <a:ext cx="1469553" cy="714059"/>
          </a:xfrm>
          <a:prstGeom prst="ellipse">
            <a:avLst/>
          </a:prstGeom>
          <a:noFill/>
          <a:ln>
            <a:solidFill>
              <a:srgbClr val="FF0000"/>
            </a:solidFill>
            <a:headEnd type="none" w="med" len="med"/>
            <a:tailEnd type="none" w="med" len="me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cxnSp>
        <p:nvCxnSpPr>
          <p:cNvPr id="43" name="直線矢印コネクタ 42"/>
          <p:cNvCxnSpPr>
            <a:stCxn id="35" idx="0"/>
          </p:cNvCxnSpPr>
          <p:nvPr/>
        </p:nvCxnSpPr>
        <p:spPr bwMode="auto">
          <a:xfrm flipH="1" flipV="1">
            <a:off x="5652120" y="4632913"/>
            <a:ext cx="1217690" cy="1262204"/>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cxnSp>
        <p:nvCxnSpPr>
          <p:cNvPr id="45" name="直線矢印コネクタ 44"/>
          <p:cNvCxnSpPr>
            <a:stCxn id="35" idx="0"/>
            <a:endCxn id="40" idx="4"/>
          </p:cNvCxnSpPr>
          <p:nvPr/>
        </p:nvCxnSpPr>
        <p:spPr bwMode="auto">
          <a:xfrm flipV="1">
            <a:off x="6869810" y="4581128"/>
            <a:ext cx="957247" cy="1313989"/>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cxnSp>
        <p:nvCxnSpPr>
          <p:cNvPr id="48" name="直線矢印コネクタ 47"/>
          <p:cNvCxnSpPr>
            <a:stCxn id="37" idx="2"/>
            <a:endCxn id="39" idx="7"/>
          </p:cNvCxnSpPr>
          <p:nvPr/>
        </p:nvCxnSpPr>
        <p:spPr bwMode="auto">
          <a:xfrm flipH="1">
            <a:off x="6183007" y="2564904"/>
            <a:ext cx="426267" cy="491694"/>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cxnSp>
        <p:nvCxnSpPr>
          <p:cNvPr id="51" name="直線矢印コネクタ 50"/>
          <p:cNvCxnSpPr>
            <a:stCxn id="37" idx="2"/>
          </p:cNvCxnSpPr>
          <p:nvPr/>
        </p:nvCxnSpPr>
        <p:spPr bwMode="auto">
          <a:xfrm>
            <a:off x="6609274" y="2564904"/>
            <a:ext cx="810819" cy="597197"/>
          </a:xfrm>
          <a:prstGeom prst="straightConnector1">
            <a:avLst/>
          </a:prstGeom>
          <a:solidFill>
            <a:schemeClr val="accent2"/>
          </a:solidFill>
          <a:ln w="9525" cap="flat" cmpd="sng" algn="ctr">
            <a:solidFill>
              <a:schemeClr val="accent2"/>
            </a:solidFill>
            <a:prstDash val="solid"/>
            <a:round/>
            <a:headEnd type="none" w="med" len="med"/>
            <a:tailEnd type="triangle"/>
          </a:ln>
          <a:effectLst/>
        </p:spPr>
      </p:cxnSp>
    </p:spTree>
    <p:extLst>
      <p:ext uri="{BB962C8B-B14F-4D97-AF65-F5344CB8AC3E}">
        <p14:creationId xmlns:p14="http://schemas.microsoft.com/office/powerpoint/2010/main" val="739578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4000" dirty="0" smtClean="0"/>
              <a:t>ケーススタディ</a:t>
            </a:r>
            <a:endParaRPr kumimoji="1" lang="ja-JP" altLang="en-US" sz="4000" dirty="0"/>
          </a:p>
        </p:txBody>
      </p:sp>
      <p:graphicFrame>
        <p:nvGraphicFramePr>
          <p:cNvPr id="12" name="表 11"/>
          <p:cNvGraphicFramePr>
            <a:graphicFrameLocks noGrp="1"/>
          </p:cNvGraphicFramePr>
          <p:nvPr>
            <p:extLst>
              <p:ext uri="{D42A27DB-BD31-4B8C-83A1-F6EECF244321}">
                <p14:modId xmlns:p14="http://schemas.microsoft.com/office/powerpoint/2010/main" val="884532434"/>
              </p:ext>
            </p:extLst>
          </p:nvPr>
        </p:nvGraphicFramePr>
        <p:xfrm>
          <a:off x="179513" y="1304176"/>
          <a:ext cx="8784975" cy="1620768"/>
        </p:xfrm>
        <a:graphic>
          <a:graphicData uri="http://schemas.openxmlformats.org/drawingml/2006/table">
            <a:tbl>
              <a:tblPr firstRow="1" bandRow="1">
                <a:tableStyleId>{21E4AEA4-8DFA-4A89-87EB-49C32662AFE0}</a:tableStyleId>
              </a:tblPr>
              <a:tblGrid>
                <a:gridCol w="2520279"/>
                <a:gridCol w="3168352"/>
                <a:gridCol w="3096344"/>
              </a:tblGrid>
              <a:tr h="432048">
                <a:tc>
                  <a:txBody>
                    <a:bodyPr/>
                    <a:lstStyle/>
                    <a:p>
                      <a:r>
                        <a:rPr kumimoji="1" lang="ja-JP" altLang="en-US" sz="2000" dirty="0" smtClean="0"/>
                        <a:t>プロジェクト名</a:t>
                      </a:r>
                      <a:endParaRPr kumimoji="1" lang="ja-JP" altLang="en-US" sz="2000" dirty="0"/>
                    </a:p>
                  </a:txBody>
                  <a:tcPr/>
                </a:tc>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altLang="ja-JP" sz="2000" dirty="0" err="1" smtClean="0"/>
                        <a:t>eclipse.platform.text</a:t>
                      </a:r>
                      <a:endParaRPr lang="en-US" altLang="ja-JP" sz="2000" dirty="0" smtClean="0"/>
                    </a:p>
                  </a:txBody>
                  <a:tcPr/>
                </a:tc>
                <a:tc>
                  <a:txBody>
                    <a:bodyPr/>
                    <a:lstStyle/>
                    <a:p>
                      <a:r>
                        <a:rPr kumimoji="1" lang="en-US" altLang="ja-JP" sz="2000" dirty="0" err="1" smtClean="0"/>
                        <a:t>eclipse.pde</a:t>
                      </a:r>
                      <a:endParaRPr kumimoji="1" lang="ja-JP" altLang="en-US" sz="2000" dirty="0"/>
                    </a:p>
                  </a:txBody>
                  <a:tcPr/>
                </a:tc>
              </a:tr>
              <a:tr h="370840">
                <a:tc>
                  <a:txBody>
                    <a:bodyPr/>
                    <a:lstStyle/>
                    <a:p>
                      <a:r>
                        <a:rPr kumimoji="1" lang="ja-JP" altLang="en-US" sz="2000" dirty="0" smtClean="0"/>
                        <a:t>開発期間</a:t>
                      </a:r>
                      <a:endParaRPr kumimoji="1" lang="ja-JP" altLang="en-US" sz="2000" dirty="0"/>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2001/5/2 </a:t>
                      </a:r>
                      <a:r>
                        <a:rPr lang="ja-JP" altLang="en-US" sz="2000" dirty="0" smtClean="0"/>
                        <a:t>～ </a:t>
                      </a:r>
                      <a:r>
                        <a:rPr lang="en-US" altLang="ja-JP" sz="2000" dirty="0" smtClean="0"/>
                        <a:t>2003/12/22</a:t>
                      </a:r>
                    </a:p>
                  </a:txBody>
                  <a:tcPr/>
                </a:tc>
                <a:tc>
                  <a:txBody>
                    <a:bodyPr/>
                    <a:lstStyle/>
                    <a:p>
                      <a:pPr marL="0" marR="0" lvl="2" indent="0" algn="l" defTabSz="914400" rtl="0" eaLnBrk="1" fontAlgn="auto" latinLnBrk="0" hangingPunct="1">
                        <a:lnSpc>
                          <a:spcPct val="100000"/>
                        </a:lnSpc>
                        <a:spcBef>
                          <a:spcPts val="0"/>
                        </a:spcBef>
                        <a:spcAft>
                          <a:spcPts val="0"/>
                        </a:spcAft>
                        <a:buClrTx/>
                        <a:buSzTx/>
                        <a:buFontTx/>
                        <a:buNone/>
                        <a:tabLst/>
                        <a:defRPr/>
                      </a:pPr>
                      <a:r>
                        <a:rPr lang="en-US" altLang="ja-JP" sz="2000" dirty="0" smtClean="0"/>
                        <a:t>2002/4/11 </a:t>
                      </a:r>
                      <a:r>
                        <a:rPr lang="ja-JP" altLang="en-US" sz="2000" dirty="0" smtClean="0"/>
                        <a:t>～ </a:t>
                      </a:r>
                      <a:r>
                        <a:rPr lang="en-US" altLang="ja-JP" sz="2000" dirty="0" smtClean="0"/>
                        <a:t>2003/12/18</a:t>
                      </a:r>
                    </a:p>
                  </a:txBody>
                  <a:tcPr/>
                </a:tc>
              </a:tr>
              <a:tr h="370840">
                <a:tc>
                  <a:txBody>
                    <a:bodyPr/>
                    <a:lstStyle/>
                    <a:p>
                      <a:r>
                        <a:rPr kumimoji="1" lang="ja-JP" altLang="en-US" sz="2000" dirty="0" smtClean="0"/>
                        <a:t>リビジョン数</a:t>
                      </a:r>
                      <a:endParaRPr kumimoji="1" lang="ja-JP" altLang="en-US" sz="2000" dirty="0"/>
                    </a:p>
                  </a:txBody>
                  <a:tcPr/>
                </a:tc>
                <a:tc>
                  <a:txBody>
                    <a:bodyPr/>
                    <a:lstStyle/>
                    <a:p>
                      <a:r>
                        <a:rPr lang="en-US" altLang="ja-JP" sz="2000" dirty="0" smtClean="0"/>
                        <a:t>1369</a:t>
                      </a:r>
                      <a:endParaRPr kumimoji="1" lang="ja-JP" altLang="en-US" sz="2000" dirty="0"/>
                    </a:p>
                  </a:txBody>
                  <a:tcPr/>
                </a:tc>
                <a:tc>
                  <a:txBody>
                    <a:bodyPr/>
                    <a:lstStyle/>
                    <a:p>
                      <a:r>
                        <a:rPr lang="en-US" altLang="ja-JP" sz="2000" dirty="0" smtClean="0"/>
                        <a:t>144</a:t>
                      </a:r>
                      <a:endParaRPr kumimoji="1" lang="ja-JP" altLang="en-US" sz="2000" dirty="0"/>
                    </a:p>
                  </a:txBody>
                  <a:tcPr/>
                </a:tc>
              </a:tr>
              <a:tr h="370840">
                <a:tc>
                  <a:txBody>
                    <a:bodyPr/>
                    <a:lstStyle/>
                    <a:p>
                      <a:r>
                        <a:rPr kumimoji="1" lang="ja-JP" altLang="en-US" sz="2000" dirty="0" smtClean="0"/>
                        <a:t>開発者数</a:t>
                      </a:r>
                      <a:endParaRPr kumimoji="1" lang="ja-JP" altLang="en-US" sz="2000" dirty="0"/>
                    </a:p>
                  </a:txBody>
                  <a:tcPr/>
                </a:tc>
                <a:tc>
                  <a:txBody>
                    <a:bodyPr/>
                    <a:lstStyle/>
                    <a:p>
                      <a:r>
                        <a:rPr lang="en-US" altLang="ja-JP" sz="2000" dirty="0" smtClean="0"/>
                        <a:t>19</a:t>
                      </a:r>
                      <a:endParaRPr kumimoji="1" lang="ja-JP" altLang="en-US" sz="2000" dirty="0"/>
                    </a:p>
                  </a:txBody>
                  <a:tcPr/>
                </a:tc>
                <a:tc>
                  <a:txBody>
                    <a:bodyPr/>
                    <a:lstStyle/>
                    <a:p>
                      <a:r>
                        <a:rPr lang="en-US" altLang="ja-JP" sz="2000" dirty="0" smtClean="0"/>
                        <a:t>3</a:t>
                      </a:r>
                      <a:endParaRPr kumimoji="1" lang="ja-JP" altLang="en-US" sz="2000" dirty="0"/>
                    </a:p>
                  </a:txBody>
                  <a:tcPr/>
                </a:tc>
              </a:tr>
            </a:tbl>
          </a:graphicData>
        </a:graphic>
      </p:graphicFrame>
      <p:grpSp>
        <p:nvGrpSpPr>
          <p:cNvPr id="5" name="グループ化 4"/>
          <p:cNvGrpSpPr/>
          <p:nvPr/>
        </p:nvGrpSpPr>
        <p:grpSpPr>
          <a:xfrm>
            <a:off x="6328147" y="4653136"/>
            <a:ext cx="2634599" cy="866479"/>
            <a:chOff x="3131840" y="3933056"/>
            <a:chExt cx="2634599" cy="866479"/>
          </a:xfrm>
        </p:grpSpPr>
        <p:grpSp>
          <p:nvGrpSpPr>
            <p:cNvPr id="6" name="グループ化 5"/>
            <p:cNvGrpSpPr/>
            <p:nvPr/>
          </p:nvGrpSpPr>
          <p:grpSpPr>
            <a:xfrm>
              <a:off x="3131840" y="3933056"/>
              <a:ext cx="2634599" cy="866479"/>
              <a:chOff x="1868352" y="3717032"/>
              <a:chExt cx="2634599" cy="978616"/>
            </a:xfrm>
          </p:grpSpPr>
          <p:sp>
            <p:nvSpPr>
              <p:cNvPr id="10" name="正方形/長方形 9"/>
              <p:cNvSpPr/>
              <p:nvPr/>
            </p:nvSpPr>
            <p:spPr bwMode="auto">
              <a:xfrm>
                <a:off x="1868352" y="3717032"/>
                <a:ext cx="2634599" cy="9786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cxnSp>
            <p:nvCxnSpPr>
              <p:cNvPr id="11" name="直線矢印コネクタ 10"/>
              <p:cNvCxnSpPr/>
              <p:nvPr/>
            </p:nvCxnSpPr>
            <p:spPr bwMode="auto">
              <a:xfrm>
                <a:off x="3423378" y="397471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3" name="角丸四角形 12"/>
              <p:cNvSpPr/>
              <p:nvPr/>
            </p:nvSpPr>
            <p:spPr>
              <a:xfrm>
                <a:off x="3660136" y="3823365"/>
                <a:ext cx="766006" cy="780318"/>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cxnSp>
            <p:nvCxnSpPr>
              <p:cNvPr id="14" name="直線矢印コネクタ 13"/>
              <p:cNvCxnSpPr/>
              <p:nvPr/>
            </p:nvCxnSpPr>
            <p:spPr bwMode="auto">
              <a:xfrm>
                <a:off x="3423378" y="413371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15" name="Freeform 13"/>
              <p:cNvSpPr>
                <a:spLocks/>
              </p:cNvSpPr>
              <p:nvPr/>
            </p:nvSpPr>
            <p:spPr bwMode="auto">
              <a:xfrm>
                <a:off x="3803861" y="390335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16" name="Freeform 13"/>
              <p:cNvSpPr>
                <a:spLocks/>
              </p:cNvSpPr>
              <p:nvPr/>
            </p:nvSpPr>
            <p:spPr bwMode="auto">
              <a:xfrm>
                <a:off x="380386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17" name="Freeform 13"/>
              <p:cNvSpPr>
                <a:spLocks/>
              </p:cNvSpPr>
              <p:nvPr/>
            </p:nvSpPr>
            <p:spPr bwMode="auto">
              <a:xfrm>
                <a:off x="2881188" y="39170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18" name="角丸四角形 17"/>
              <p:cNvSpPr/>
              <p:nvPr/>
            </p:nvSpPr>
            <p:spPr>
              <a:xfrm>
                <a:off x="2785996" y="3823365"/>
                <a:ext cx="766294" cy="780318"/>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9" name="Freeform 13"/>
              <p:cNvSpPr>
                <a:spLocks/>
              </p:cNvSpPr>
              <p:nvPr/>
            </p:nvSpPr>
            <p:spPr bwMode="auto">
              <a:xfrm>
                <a:off x="2885000"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0" name="角丸四角形 19"/>
              <p:cNvSpPr/>
              <p:nvPr/>
            </p:nvSpPr>
            <p:spPr>
              <a:xfrm>
                <a:off x="1932908" y="3823365"/>
                <a:ext cx="766006" cy="780318"/>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21" name="Freeform 13"/>
              <p:cNvSpPr>
                <a:spLocks/>
              </p:cNvSpPr>
              <p:nvPr/>
            </p:nvSpPr>
            <p:spPr bwMode="auto">
              <a:xfrm>
                <a:off x="2076632" y="391701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2" name="Freeform 13"/>
              <p:cNvSpPr>
                <a:spLocks/>
              </p:cNvSpPr>
              <p:nvPr/>
            </p:nvSpPr>
            <p:spPr bwMode="auto">
              <a:xfrm>
                <a:off x="2076631" y="408563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23" name="直線矢印コネクタ 22"/>
              <p:cNvCxnSpPr/>
              <p:nvPr/>
            </p:nvCxnSpPr>
            <p:spPr bwMode="auto">
              <a:xfrm>
                <a:off x="2618821" y="396105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bwMode="auto">
              <a:xfrm>
                <a:off x="2618821" y="413114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25" name="Freeform 13"/>
              <p:cNvSpPr>
                <a:spLocks/>
              </p:cNvSpPr>
              <p:nvPr/>
            </p:nvSpPr>
            <p:spPr bwMode="auto">
              <a:xfrm>
                <a:off x="3803859" y="443231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6" name="Freeform 13"/>
              <p:cNvSpPr>
                <a:spLocks/>
              </p:cNvSpPr>
              <p:nvPr/>
            </p:nvSpPr>
            <p:spPr bwMode="auto">
              <a:xfrm>
                <a:off x="380576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27" name="Freeform 13"/>
              <p:cNvSpPr>
                <a:spLocks/>
              </p:cNvSpPr>
              <p:nvPr/>
            </p:nvSpPr>
            <p:spPr bwMode="auto">
              <a:xfrm>
                <a:off x="2886905" y="4259221"/>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28" name="直線矢印コネクタ 27"/>
              <p:cNvCxnSpPr/>
              <p:nvPr/>
            </p:nvCxnSpPr>
            <p:spPr bwMode="auto">
              <a:xfrm>
                <a:off x="3417479" y="4307961"/>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7" name="右カーブ矢印 6"/>
            <p:cNvSpPr/>
            <p:nvPr/>
          </p:nvSpPr>
          <p:spPr bwMode="auto">
            <a:xfrm flipH="1">
              <a:off x="3642562" y="4149080"/>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8" name="右カーブ矢印 7"/>
            <p:cNvSpPr/>
            <p:nvPr/>
          </p:nvSpPr>
          <p:spPr bwMode="auto">
            <a:xfrm flipH="1">
              <a:off x="5336537" y="4455594"/>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9" name="右カーブ矢印 8"/>
            <p:cNvSpPr/>
            <p:nvPr/>
          </p:nvSpPr>
          <p:spPr bwMode="auto">
            <a:xfrm flipH="1">
              <a:off x="4432632" y="4287933"/>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29" name="左中かっこ 28"/>
          <p:cNvSpPr/>
          <p:nvPr/>
        </p:nvSpPr>
        <p:spPr bwMode="auto">
          <a:xfrm>
            <a:off x="4847637" y="3868600"/>
            <a:ext cx="544406" cy="1785789"/>
          </a:xfrm>
          <a:prstGeom prst="leftBrace">
            <a:avLst>
              <a:gd name="adj1" fmla="val 39018"/>
              <a:gd name="adj2" fmla="val 50000"/>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30" name="テキスト ボックス 29"/>
          <p:cNvSpPr txBox="1"/>
          <p:nvPr/>
        </p:nvSpPr>
        <p:spPr>
          <a:xfrm>
            <a:off x="4213701" y="4551511"/>
            <a:ext cx="646331" cy="461665"/>
          </a:xfrm>
          <a:prstGeom prst="rect">
            <a:avLst/>
          </a:prstGeom>
          <a:noFill/>
        </p:spPr>
        <p:txBody>
          <a:bodyPr wrap="none" rtlCol="0">
            <a:spAutoFit/>
          </a:bodyPr>
          <a:lstStyle/>
          <a:p>
            <a:r>
              <a:rPr kumimoji="1" lang="en-US" altLang="ja-JP" dirty="0" smtClean="0">
                <a:solidFill>
                  <a:srgbClr val="000000"/>
                </a:solidFill>
              </a:rPr>
              <a:t>156</a:t>
            </a:r>
            <a:endParaRPr kumimoji="1" lang="ja-JP" altLang="en-US" dirty="0">
              <a:solidFill>
                <a:srgbClr val="000000"/>
              </a:solidFill>
            </a:endParaRPr>
          </a:p>
        </p:txBody>
      </p:sp>
      <p:sp>
        <p:nvSpPr>
          <p:cNvPr id="31" name="円/楕円 30"/>
          <p:cNvSpPr/>
          <p:nvPr/>
        </p:nvSpPr>
        <p:spPr bwMode="auto">
          <a:xfrm>
            <a:off x="6376205" y="4653136"/>
            <a:ext cx="1651429" cy="830122"/>
          </a:xfrm>
          <a:prstGeom prst="ellipse">
            <a:avLst/>
          </a:prstGeom>
          <a:noFill/>
          <a:ln>
            <a:solidFill>
              <a:srgbClr val="00B0F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32" name="テキスト ボックス 31"/>
          <p:cNvSpPr txBox="1"/>
          <p:nvPr/>
        </p:nvSpPr>
        <p:spPr>
          <a:xfrm>
            <a:off x="5313566" y="4863015"/>
            <a:ext cx="338554" cy="461665"/>
          </a:xfrm>
          <a:prstGeom prst="rect">
            <a:avLst/>
          </a:prstGeom>
          <a:noFill/>
        </p:spPr>
        <p:txBody>
          <a:bodyPr wrap="none" rtlCol="0">
            <a:spAutoFit/>
          </a:bodyPr>
          <a:lstStyle/>
          <a:p>
            <a:r>
              <a:rPr kumimoji="1" lang="en-US" altLang="ja-JP" dirty="0" smtClean="0">
                <a:solidFill>
                  <a:srgbClr val="000000"/>
                </a:solidFill>
              </a:rPr>
              <a:t>5</a:t>
            </a:r>
            <a:endParaRPr kumimoji="1" lang="ja-JP" altLang="en-US" dirty="0">
              <a:solidFill>
                <a:srgbClr val="000000"/>
              </a:solidFill>
            </a:endParaRPr>
          </a:p>
        </p:txBody>
      </p:sp>
      <p:sp>
        <p:nvSpPr>
          <p:cNvPr id="33" name="左中かっこ 32"/>
          <p:cNvSpPr/>
          <p:nvPr/>
        </p:nvSpPr>
        <p:spPr bwMode="auto">
          <a:xfrm>
            <a:off x="5639725" y="4666752"/>
            <a:ext cx="544406" cy="866479"/>
          </a:xfrm>
          <a:prstGeom prst="leftBrace">
            <a:avLst>
              <a:gd name="adj1" fmla="val 24483"/>
              <a:gd name="adj2" fmla="val 48377"/>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cxnSp>
        <p:nvCxnSpPr>
          <p:cNvPr id="35" name="直線コネクタ 34"/>
          <p:cNvCxnSpPr>
            <a:stCxn id="29" idx="0"/>
          </p:cNvCxnSpPr>
          <p:nvPr/>
        </p:nvCxnSpPr>
        <p:spPr bwMode="auto">
          <a:xfrm>
            <a:off x="5392043" y="3868600"/>
            <a:ext cx="792088" cy="0"/>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cxnSp>
        <p:nvCxnSpPr>
          <p:cNvPr id="36" name="直線コネクタ 35"/>
          <p:cNvCxnSpPr>
            <a:stCxn id="29" idx="2"/>
          </p:cNvCxnSpPr>
          <p:nvPr/>
        </p:nvCxnSpPr>
        <p:spPr bwMode="auto">
          <a:xfrm>
            <a:off x="5392043" y="5654389"/>
            <a:ext cx="792088" cy="6859"/>
          </a:xfrm>
          <a:prstGeom prst="line">
            <a:avLst/>
          </a:prstGeom>
          <a:ln>
            <a:headEnd type="none" w="med" len="med"/>
            <a:tailEnd type="none" w="med" len="med"/>
          </a:ln>
        </p:spPr>
        <p:style>
          <a:lnRef idx="2">
            <a:schemeClr val="accent2"/>
          </a:lnRef>
          <a:fillRef idx="0">
            <a:schemeClr val="accent2"/>
          </a:fillRef>
          <a:effectRef idx="1">
            <a:schemeClr val="accent2"/>
          </a:effectRef>
          <a:fontRef idx="minor">
            <a:schemeClr val="tx1"/>
          </a:fontRef>
        </p:style>
      </p:cxnSp>
      <p:grpSp>
        <p:nvGrpSpPr>
          <p:cNvPr id="37" name="グループ化 36"/>
          <p:cNvGrpSpPr/>
          <p:nvPr/>
        </p:nvGrpSpPr>
        <p:grpSpPr>
          <a:xfrm>
            <a:off x="6328147" y="3861048"/>
            <a:ext cx="2634600" cy="703852"/>
            <a:chOff x="3131840" y="3140968"/>
            <a:chExt cx="2634600" cy="703852"/>
          </a:xfrm>
        </p:grpSpPr>
        <p:grpSp>
          <p:nvGrpSpPr>
            <p:cNvPr id="38" name="グループ化 37"/>
            <p:cNvGrpSpPr/>
            <p:nvPr/>
          </p:nvGrpSpPr>
          <p:grpSpPr>
            <a:xfrm>
              <a:off x="3131840" y="3140968"/>
              <a:ext cx="2634600" cy="703852"/>
              <a:chOff x="1855187" y="1450853"/>
              <a:chExt cx="2634600" cy="794942"/>
            </a:xfrm>
          </p:grpSpPr>
          <p:sp>
            <p:nvSpPr>
              <p:cNvPr id="41" name="正方形/長方形 40"/>
              <p:cNvSpPr/>
              <p:nvPr/>
            </p:nvSpPr>
            <p:spPr bwMode="auto">
              <a:xfrm>
                <a:off x="1855187" y="1450853"/>
                <a:ext cx="2634600" cy="794942"/>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42" name="Freeform 13"/>
              <p:cNvSpPr>
                <a:spLocks/>
              </p:cNvSpPr>
              <p:nvPr/>
            </p:nvSpPr>
            <p:spPr bwMode="auto">
              <a:xfrm>
                <a:off x="3788790" y="1992546"/>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43" name="直線矢印コネクタ 42"/>
              <p:cNvCxnSpPr/>
              <p:nvPr/>
            </p:nvCxnSpPr>
            <p:spPr bwMode="auto">
              <a:xfrm>
                <a:off x="3410214" y="1708531"/>
                <a:ext cx="380483"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44" name="角丸四角形 43"/>
              <p:cNvSpPr/>
              <p:nvPr/>
            </p:nvSpPr>
            <p:spPr>
              <a:xfrm>
                <a:off x="3646972" y="1557187"/>
                <a:ext cx="766006" cy="616315"/>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cxnSp>
            <p:nvCxnSpPr>
              <p:cNvPr id="45" name="直線矢印コネクタ 44"/>
              <p:cNvCxnSpPr/>
              <p:nvPr/>
            </p:nvCxnSpPr>
            <p:spPr bwMode="auto">
              <a:xfrm>
                <a:off x="3410214" y="1867535"/>
                <a:ext cx="378576"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sp>
            <p:nvSpPr>
              <p:cNvPr id="46" name="Freeform 13"/>
              <p:cNvSpPr>
                <a:spLocks/>
              </p:cNvSpPr>
              <p:nvPr/>
            </p:nvSpPr>
            <p:spPr bwMode="auto">
              <a:xfrm>
                <a:off x="3790697" y="1637176"/>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47" name="Freeform 13"/>
              <p:cNvSpPr>
                <a:spLocks/>
              </p:cNvSpPr>
              <p:nvPr/>
            </p:nvSpPr>
            <p:spPr bwMode="auto">
              <a:xfrm>
                <a:off x="379069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48" name="Freeform 13"/>
              <p:cNvSpPr>
                <a:spLocks/>
              </p:cNvSpPr>
              <p:nvPr/>
            </p:nvSpPr>
            <p:spPr bwMode="auto">
              <a:xfrm>
                <a:off x="2868024" y="1650833"/>
                <a:ext cx="542190"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49" name="角丸四角形 48"/>
              <p:cNvSpPr/>
              <p:nvPr/>
            </p:nvSpPr>
            <p:spPr>
              <a:xfrm>
                <a:off x="2772832" y="1557187"/>
                <a:ext cx="766294" cy="616317"/>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50" name="Freeform 13"/>
              <p:cNvSpPr>
                <a:spLocks/>
              </p:cNvSpPr>
              <p:nvPr/>
            </p:nvSpPr>
            <p:spPr bwMode="auto">
              <a:xfrm>
                <a:off x="2871836"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51" name="角丸四角形 50"/>
              <p:cNvSpPr/>
              <p:nvPr/>
            </p:nvSpPr>
            <p:spPr>
              <a:xfrm>
                <a:off x="1919744" y="1557187"/>
                <a:ext cx="766006" cy="616315"/>
              </a:xfrm>
              <a:prstGeom prst="roundRect">
                <a:avLst/>
              </a:prstGeom>
              <a:no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52" name="Freeform 13"/>
              <p:cNvSpPr>
                <a:spLocks/>
              </p:cNvSpPr>
              <p:nvPr/>
            </p:nvSpPr>
            <p:spPr bwMode="auto">
              <a:xfrm>
                <a:off x="2063468" y="1650833"/>
                <a:ext cx="538377"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sp>
            <p:nvSpPr>
              <p:cNvPr id="53" name="Freeform 13"/>
              <p:cNvSpPr>
                <a:spLocks/>
              </p:cNvSpPr>
              <p:nvPr/>
            </p:nvSpPr>
            <p:spPr bwMode="auto">
              <a:xfrm>
                <a:off x="2063467" y="1819454"/>
                <a:ext cx="538378" cy="115395"/>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u="sng" kern="0">
                  <a:solidFill>
                    <a:sysClr val="windowText" lastClr="000000"/>
                  </a:solidFill>
                  <a:latin typeface="Arial" charset="0"/>
                  <a:ea typeface="MS UI Gothic" pitchFamily="50" charset="-128"/>
                </a:endParaRPr>
              </a:p>
            </p:txBody>
          </p:sp>
          <p:cxnSp>
            <p:nvCxnSpPr>
              <p:cNvPr id="54" name="直線矢印コネクタ 53"/>
              <p:cNvCxnSpPr/>
              <p:nvPr/>
            </p:nvCxnSpPr>
            <p:spPr bwMode="auto">
              <a:xfrm>
                <a:off x="2605657" y="1694874"/>
                <a:ext cx="266179" cy="0"/>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cxnSp>
            <p:nvCxnSpPr>
              <p:cNvPr id="55" name="直線矢印コネクタ 54"/>
              <p:cNvCxnSpPr/>
              <p:nvPr/>
            </p:nvCxnSpPr>
            <p:spPr bwMode="auto">
              <a:xfrm>
                <a:off x="2605657" y="1864961"/>
                <a:ext cx="262367" cy="6095"/>
              </a:xfrm>
              <a:prstGeom prst="straightConnector1">
                <a:avLst/>
              </a:prstGeom>
              <a:ln>
                <a:headEnd type="arrow" w="med" len="med"/>
                <a:tailEnd type="arrow"/>
              </a:ln>
              <a:extLst/>
            </p:spPr>
            <p:style>
              <a:lnRef idx="1">
                <a:schemeClr val="dk1"/>
              </a:lnRef>
              <a:fillRef idx="0">
                <a:schemeClr val="dk1"/>
              </a:fillRef>
              <a:effectRef idx="0">
                <a:schemeClr val="dk1"/>
              </a:effectRef>
              <a:fontRef idx="minor">
                <a:schemeClr val="tx1"/>
              </a:fontRef>
            </p:style>
          </p:cxnSp>
        </p:grpSp>
        <p:sp>
          <p:nvSpPr>
            <p:cNvPr id="39" name="右カーブ矢印 38"/>
            <p:cNvSpPr/>
            <p:nvPr/>
          </p:nvSpPr>
          <p:spPr bwMode="auto">
            <a:xfrm flipH="1">
              <a:off x="3635896" y="3356992"/>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40" name="右カーブ矢印 39"/>
            <p:cNvSpPr/>
            <p:nvPr/>
          </p:nvSpPr>
          <p:spPr bwMode="auto">
            <a:xfrm flipH="1">
              <a:off x="5338442" y="3501008"/>
              <a:ext cx="137350" cy="197542"/>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89" name="円柱 88"/>
          <p:cNvSpPr/>
          <p:nvPr/>
        </p:nvSpPr>
        <p:spPr bwMode="auto">
          <a:xfrm>
            <a:off x="251520" y="3645024"/>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90" name="円柱 89"/>
          <p:cNvSpPr/>
          <p:nvPr/>
        </p:nvSpPr>
        <p:spPr bwMode="auto">
          <a:xfrm>
            <a:off x="529627" y="3970796"/>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91" name="右矢印 90"/>
          <p:cNvSpPr/>
          <p:nvPr/>
        </p:nvSpPr>
        <p:spPr bwMode="auto">
          <a:xfrm>
            <a:off x="1331640" y="3825044"/>
            <a:ext cx="99831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nvGrpSpPr>
          <p:cNvPr id="92" name="グループ化 91"/>
          <p:cNvGrpSpPr/>
          <p:nvPr/>
        </p:nvGrpSpPr>
        <p:grpSpPr>
          <a:xfrm>
            <a:off x="2525867" y="3645024"/>
            <a:ext cx="847594" cy="1113573"/>
            <a:chOff x="2311345" y="2085340"/>
            <a:chExt cx="814023" cy="1203249"/>
          </a:xfrm>
        </p:grpSpPr>
        <p:sp>
          <p:nvSpPr>
            <p:cNvPr id="93" name="片側の 2 つの角を切り取った四角形 92"/>
            <p:cNvSpPr/>
            <p:nvPr/>
          </p:nvSpPr>
          <p:spPr bwMode="auto">
            <a:xfrm>
              <a:off x="2335355" y="2085340"/>
              <a:ext cx="439537" cy="201037"/>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94" name="正方形/長方形 93"/>
            <p:cNvSpPr/>
            <p:nvPr/>
          </p:nvSpPr>
          <p:spPr bwMode="auto">
            <a:xfrm>
              <a:off x="2311345" y="2288105"/>
              <a:ext cx="814023" cy="1000484"/>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95" name="右矢印 94"/>
          <p:cNvSpPr/>
          <p:nvPr/>
        </p:nvSpPr>
        <p:spPr bwMode="auto">
          <a:xfrm>
            <a:off x="3554576" y="4113076"/>
            <a:ext cx="99831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97" name="四角形吹き出し 96"/>
          <p:cNvSpPr/>
          <p:nvPr/>
        </p:nvSpPr>
        <p:spPr bwMode="auto">
          <a:xfrm>
            <a:off x="107504" y="4797152"/>
            <a:ext cx="2313467" cy="505369"/>
          </a:xfrm>
          <a:prstGeom prst="wedgeRectCallout">
            <a:avLst>
              <a:gd name="adj1" fmla="val -18106"/>
              <a:gd name="adj2" fmla="val -93463"/>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US" altLang="ja-JP" sz="2000" dirty="0" err="1" smtClean="0">
                <a:solidFill>
                  <a:srgbClr val="000000"/>
                </a:solidFill>
                <a:latin typeface="Times New Roman" pitchFamily="18" charset="0"/>
                <a:ea typeface="ＭＳ Ｐゴシック" pitchFamily="50" charset="-128"/>
              </a:rPr>
              <a:t>eclipse.platform.text</a:t>
            </a:r>
            <a:endParaRPr lang="en-US" altLang="ja-JP" sz="2000" dirty="0" smtClean="0">
              <a:solidFill>
                <a:srgbClr val="000000"/>
              </a:solidFill>
              <a:latin typeface="Times New Roman" pitchFamily="18" charset="0"/>
              <a:ea typeface="ＭＳ Ｐゴシック" pitchFamily="50" charset="-128"/>
            </a:endParaRPr>
          </a:p>
        </p:txBody>
      </p:sp>
      <p:sp>
        <p:nvSpPr>
          <p:cNvPr id="99" name="四角形吹き出し 98"/>
          <p:cNvSpPr/>
          <p:nvPr/>
        </p:nvSpPr>
        <p:spPr bwMode="auto">
          <a:xfrm>
            <a:off x="971600" y="3140968"/>
            <a:ext cx="1512168" cy="505369"/>
          </a:xfrm>
          <a:prstGeom prst="wedgeRectCallout">
            <a:avLst>
              <a:gd name="adj1" fmla="val -79812"/>
              <a:gd name="adj2" fmla="val 64377"/>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en-US" altLang="ja-JP" sz="2000" dirty="0" err="1" smtClean="0">
                <a:solidFill>
                  <a:srgbClr val="000000"/>
                </a:solidFill>
                <a:latin typeface="Times New Roman" pitchFamily="18" charset="0"/>
                <a:ea typeface="ＭＳ Ｐゴシック" pitchFamily="50" charset="-128"/>
              </a:rPr>
              <a:t>eclipse.pde</a:t>
            </a:r>
            <a:endParaRPr lang="en-US" altLang="ja-JP" sz="2000" dirty="0" smtClean="0">
              <a:solidFill>
                <a:srgbClr val="000000"/>
              </a:solidFill>
              <a:latin typeface="Times New Roman" pitchFamily="18" charset="0"/>
              <a:ea typeface="ＭＳ Ｐゴシック" pitchFamily="50" charset="-128"/>
            </a:endParaRPr>
          </a:p>
        </p:txBody>
      </p:sp>
      <p:sp>
        <p:nvSpPr>
          <p:cNvPr id="100" name="角丸四角形吹き出し 99"/>
          <p:cNvSpPr/>
          <p:nvPr/>
        </p:nvSpPr>
        <p:spPr bwMode="auto">
          <a:xfrm>
            <a:off x="3139941" y="3068960"/>
            <a:ext cx="3588595" cy="623226"/>
          </a:xfrm>
          <a:prstGeom prst="wedgeRoundRectCallout">
            <a:avLst>
              <a:gd name="adj1" fmla="val -27520"/>
              <a:gd name="adj2" fmla="val 122309"/>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dirty="0" smtClean="0">
                <a:solidFill>
                  <a:srgbClr val="000000"/>
                </a:solidFill>
                <a:latin typeface="Times New Roman" pitchFamily="18" charset="0"/>
                <a:ea typeface="ＭＳ Ｐゴシック" pitchFamily="50" charset="-128"/>
              </a:rPr>
              <a:t>クローンセット履歴の導出</a:t>
            </a:r>
          </a:p>
        </p:txBody>
      </p:sp>
      <p:grpSp>
        <p:nvGrpSpPr>
          <p:cNvPr id="56" name="グループ化 55"/>
          <p:cNvGrpSpPr/>
          <p:nvPr/>
        </p:nvGrpSpPr>
        <p:grpSpPr>
          <a:xfrm>
            <a:off x="6524115" y="3789039"/>
            <a:ext cx="1975902" cy="1801329"/>
            <a:chOff x="6525856" y="3645023"/>
            <a:chExt cx="1975902" cy="1801329"/>
          </a:xfrm>
        </p:grpSpPr>
        <p:grpSp>
          <p:nvGrpSpPr>
            <p:cNvPr id="3" name="グループ化 2"/>
            <p:cNvGrpSpPr/>
            <p:nvPr/>
          </p:nvGrpSpPr>
          <p:grpSpPr>
            <a:xfrm>
              <a:off x="6525856" y="3645023"/>
              <a:ext cx="1975902" cy="842463"/>
              <a:chOff x="1044492" y="6949848"/>
              <a:chExt cx="4734733" cy="2018744"/>
            </a:xfrm>
          </p:grpSpPr>
          <p:pic>
            <p:nvPicPr>
              <p:cNvPr id="64"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044492" y="6949848"/>
                <a:ext cx="489844" cy="817710"/>
              </a:xfrm>
              <a:prstGeom prst="rect">
                <a:avLst/>
              </a:prstGeom>
              <a:noFill/>
              <a:extLst>
                <a:ext uri="{909E8E84-426E-40DD-AFC4-6F175D3DCCD1}">
                  <a14:hiddenFill xmlns:a14="http://schemas.microsoft.com/office/drawing/2010/main">
                    <a:solidFill>
                      <a:srgbClr val="FFFFFF"/>
                    </a:solidFill>
                  </a14:hiddenFill>
                </a:ext>
              </a:extLst>
            </p:spPr>
          </p:pic>
          <p:pic>
            <p:nvPicPr>
              <p:cNvPr id="65"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1064860" y="7969856"/>
                <a:ext cx="489844" cy="729320"/>
              </a:xfrm>
              <a:prstGeom prst="rect">
                <a:avLst/>
              </a:prstGeom>
              <a:noFill/>
              <a:extLst>
                <a:ext uri="{909E8E84-426E-40DD-AFC4-6F175D3DCCD1}">
                  <a14:hiddenFill xmlns:a14="http://schemas.microsoft.com/office/drawing/2010/main">
                    <a:solidFill>
                      <a:srgbClr val="FFFFFF"/>
                    </a:solidFill>
                  </a14:hiddenFill>
                </a:ext>
              </a:extLst>
            </p:spPr>
          </p:pic>
          <p:pic>
            <p:nvPicPr>
              <p:cNvPr id="66" name="Picture 3" descr="C:\Users\m-takuya\AppData\Local\Microsoft\Windows\Temporary Internet Files\Content.IE5\V9TSFUNJ\MC900441944[1].wmf"/>
              <p:cNvPicPr>
                <a:picLocks noChangeAspect="1" noChangeArrowheads="1"/>
              </p:cNvPicPr>
              <p:nvPr/>
            </p:nvPicPr>
            <p:blipFill rotWithShape="1">
              <a:blip r:embed="rId3" cstate="print">
                <a:duotone>
                  <a:schemeClr val="accent4">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5289381" y="8218262"/>
                <a:ext cx="489844" cy="750330"/>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34" name="グループ化 33"/>
            <p:cNvGrpSpPr/>
            <p:nvPr/>
          </p:nvGrpSpPr>
          <p:grpSpPr>
            <a:xfrm>
              <a:off x="6538442" y="4465298"/>
              <a:ext cx="1057400" cy="822900"/>
              <a:chOff x="6538442" y="4465298"/>
              <a:chExt cx="1057400" cy="822900"/>
            </a:xfrm>
          </p:grpSpPr>
          <p:grpSp>
            <p:nvGrpSpPr>
              <p:cNvPr id="4" name="グループ化 3"/>
              <p:cNvGrpSpPr/>
              <p:nvPr/>
            </p:nvGrpSpPr>
            <p:grpSpPr>
              <a:xfrm>
                <a:off x="6538442" y="4465298"/>
                <a:ext cx="210175" cy="716457"/>
                <a:chOff x="6538442" y="4465298"/>
                <a:chExt cx="210175" cy="716457"/>
              </a:xfrm>
            </p:grpSpPr>
            <p:pic>
              <p:nvPicPr>
                <p:cNvPr id="71"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6538442" y="4877395"/>
                  <a:ext cx="204422" cy="304360"/>
                </a:xfrm>
                <a:prstGeom prst="rect">
                  <a:avLst/>
                </a:prstGeom>
                <a:noFill/>
                <a:extLst>
                  <a:ext uri="{909E8E84-426E-40DD-AFC4-6F175D3DCCD1}">
                    <a14:hiddenFill xmlns:a14="http://schemas.microsoft.com/office/drawing/2010/main">
                      <a:solidFill>
                        <a:srgbClr val="FFFFFF"/>
                      </a:solidFill>
                    </a14:hiddenFill>
                  </a:ext>
                </a:extLst>
              </p:spPr>
            </p:pic>
            <p:pic>
              <p:nvPicPr>
                <p:cNvPr id="73"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6544195" y="4465298"/>
                  <a:ext cx="204422" cy="304360"/>
                </a:xfrm>
                <a:prstGeom prst="rect">
                  <a:avLst/>
                </a:prstGeom>
                <a:noFill/>
                <a:extLst>
                  <a:ext uri="{909E8E84-426E-40DD-AFC4-6F175D3DCCD1}">
                    <a14:hiddenFill xmlns:a14="http://schemas.microsoft.com/office/drawing/2010/main">
                      <a:solidFill>
                        <a:srgbClr val="FFFFFF"/>
                      </a:solidFill>
                    </a14:hiddenFill>
                  </a:ext>
                </a:extLst>
              </p:spPr>
            </p:pic>
          </p:grpSp>
          <p:pic>
            <p:nvPicPr>
              <p:cNvPr id="74"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chemeClr val="accent2">
                    <a:tint val="45000"/>
                    <a:satMod val="400000"/>
                  </a:schemeClr>
                </a:duotone>
                <a:extLst>
                  <a:ext uri="{28A0092B-C50C-407E-A947-70E740481C1C}">
                    <a14:useLocalDpi xmlns:a14="http://schemas.microsoft.com/office/drawing/2010/main" val="0"/>
                  </a:ext>
                </a:extLst>
              </a:blip>
              <a:srcRect t="17719" r="63356" b="15875"/>
              <a:stretch/>
            </p:blipFill>
            <p:spPr bwMode="auto">
              <a:xfrm>
                <a:off x="7391420" y="4983838"/>
                <a:ext cx="204422" cy="304360"/>
              </a:xfrm>
              <a:prstGeom prst="rect">
                <a:avLst/>
              </a:prstGeom>
              <a:noFill/>
              <a:extLst>
                <a:ext uri="{909E8E84-426E-40DD-AFC4-6F175D3DCCD1}">
                  <a14:hiddenFill xmlns:a14="http://schemas.microsoft.com/office/drawing/2010/main">
                    <a:solidFill>
                      <a:srgbClr val="FFFFFF"/>
                    </a:solidFill>
                  </a14:hiddenFill>
                </a:ext>
              </a:extLst>
            </p:spPr>
          </p:pic>
        </p:grpSp>
        <p:pic>
          <p:nvPicPr>
            <p:cNvPr id="76"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chemeClr val="accent2">
                  <a:tint val="45000"/>
                  <a:satMod val="400000"/>
                </a:schemeClr>
              </a:duotone>
              <a:extLst>
                <a:ext uri="{28A0092B-C50C-407E-A947-70E740481C1C}">
                  <a14:useLocalDpi xmlns:a14="http://schemas.microsoft.com/office/drawing/2010/main" val="0"/>
                </a:ext>
              </a:extLst>
            </a:blip>
            <a:srcRect t="17719" r="63356" b="15875"/>
            <a:stretch/>
          </p:blipFill>
          <p:spPr bwMode="auto">
            <a:xfrm>
              <a:off x="8285719" y="5141992"/>
              <a:ext cx="204422" cy="304360"/>
            </a:xfrm>
            <a:prstGeom prst="rect">
              <a:avLst/>
            </a:prstGeom>
            <a:noFill/>
            <a:extLst>
              <a:ext uri="{909E8E84-426E-40DD-AFC4-6F175D3DCCD1}">
                <a14:hiddenFill xmlns:a14="http://schemas.microsoft.com/office/drawing/2010/main">
                  <a:solidFill>
                    <a:srgbClr val="FFFFFF"/>
                  </a:solidFill>
                </a14:hiddenFill>
              </a:ext>
            </a:extLst>
          </p:spPr>
        </p:pic>
      </p:grpSp>
      <p:sp>
        <p:nvSpPr>
          <p:cNvPr id="57" name="四角形吹き出し 56"/>
          <p:cNvSpPr/>
          <p:nvPr/>
        </p:nvSpPr>
        <p:spPr bwMode="auto">
          <a:xfrm>
            <a:off x="3275856" y="4869390"/>
            <a:ext cx="804483" cy="431818"/>
          </a:xfrm>
          <a:prstGeom prst="wedgeRectCallout">
            <a:avLst>
              <a:gd name="adj1" fmla="val 72772"/>
              <a:gd name="adj2" fmla="val -66214"/>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合計</a:t>
            </a:r>
          </a:p>
        </p:txBody>
      </p:sp>
      <p:sp>
        <p:nvSpPr>
          <p:cNvPr id="77" name="四角形吹き出し 76"/>
          <p:cNvSpPr/>
          <p:nvPr/>
        </p:nvSpPr>
        <p:spPr bwMode="auto">
          <a:xfrm>
            <a:off x="3008531" y="5595869"/>
            <a:ext cx="1995517" cy="431818"/>
          </a:xfrm>
          <a:prstGeom prst="wedgeRectCallout">
            <a:avLst>
              <a:gd name="adj1" fmla="val 73089"/>
              <a:gd name="adj2" fmla="val -161712"/>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Times New Roman" pitchFamily="18" charset="0"/>
                <a:ea typeface="ＭＳ Ｐゴシック" pitchFamily="50" charset="-128"/>
              </a:rPr>
              <a:t>プロジェクト間</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78" name="角丸四角形吹き出し 77"/>
          <p:cNvSpPr/>
          <p:nvPr/>
        </p:nvSpPr>
        <p:spPr bwMode="auto">
          <a:xfrm>
            <a:off x="5652120" y="5816393"/>
            <a:ext cx="3119631" cy="852967"/>
          </a:xfrm>
          <a:prstGeom prst="wedgeRoundRectCallout">
            <a:avLst>
              <a:gd name="adj1" fmla="val -12812"/>
              <a:gd name="adj2" fmla="val -84834"/>
              <a:gd name="adj3" fmla="val 16667"/>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dirty="0" smtClean="0">
                <a:solidFill>
                  <a:srgbClr val="000000"/>
                </a:solidFill>
                <a:latin typeface="Times New Roman" pitchFamily="18" charset="0"/>
                <a:ea typeface="ＭＳ Ｐゴシック" pitchFamily="50" charset="-128"/>
              </a:rPr>
              <a:t>コードクローン作成者と利用者の特定</a:t>
            </a:r>
          </a:p>
        </p:txBody>
      </p:sp>
    </p:spTree>
    <p:extLst>
      <p:ext uri="{BB962C8B-B14F-4D97-AF65-F5344CB8AC3E}">
        <p14:creationId xmlns:p14="http://schemas.microsoft.com/office/powerpoint/2010/main" val="10484714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3"/>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56"/>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0" grpId="0"/>
      <p:bldP spid="31" grpId="0" animBg="1"/>
      <p:bldP spid="32" grpId="0"/>
      <p:bldP spid="33" grpId="0" animBg="1"/>
      <p:bldP spid="91" grpId="0" animBg="1"/>
      <p:bldP spid="95" grpId="0" animBg="1"/>
      <p:bldP spid="100" grpId="0" animBg="1"/>
      <p:bldP spid="57" grpId="0" animBg="1"/>
      <p:bldP spid="77" grpId="0" animBg="1"/>
      <p:bldP spid="78"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単一プロジェクトにおける実験結果</a:t>
            </a:r>
            <a:endParaRPr kumimoji="1" lang="ja-JP" altLang="en-US" sz="3800"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75656" y="2219043"/>
            <a:ext cx="6192688" cy="36582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 name="コンテンツ プレースホルダー 2"/>
          <p:cNvSpPr txBox="1">
            <a:spLocks/>
          </p:cNvSpPr>
          <p:nvPr/>
        </p:nvSpPr>
        <p:spPr bwMode="auto">
          <a:xfrm>
            <a:off x="179388" y="1196405"/>
            <a:ext cx="8785225" cy="151251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5"/>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6"/>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7"/>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0" lvl="1" indent="0">
              <a:buNone/>
            </a:pPr>
            <a:r>
              <a:rPr lang="ja-JP" altLang="en-US" sz="2400" kern="0" dirty="0" smtClean="0"/>
              <a:t>コミット数が多いから再利用回数も多いというわけではない</a:t>
            </a:r>
            <a:endParaRPr lang="en-US" altLang="ja-JP" sz="2400" kern="0" dirty="0" smtClean="0"/>
          </a:p>
          <a:p>
            <a:pPr marL="0" indent="0">
              <a:buNone/>
            </a:pPr>
            <a:r>
              <a:rPr lang="en-US" altLang="ja-JP" sz="2400" kern="0" dirty="0" smtClean="0"/>
              <a:t>	</a:t>
            </a:r>
            <a:r>
              <a:rPr lang="ja-JP" altLang="en-US" sz="2400" kern="0" dirty="0" smtClean="0"/>
              <a:t>⇒開発者ごとに再利用動向が異なることを示している</a:t>
            </a:r>
            <a:endParaRPr lang="en-US" altLang="ja-JP" sz="2400" kern="0" dirty="0" smtClean="0"/>
          </a:p>
        </p:txBody>
      </p:sp>
      <p:sp>
        <p:nvSpPr>
          <p:cNvPr id="6" name="テキスト ボックス 5"/>
          <p:cNvSpPr txBox="1"/>
          <p:nvPr/>
        </p:nvSpPr>
        <p:spPr>
          <a:xfrm>
            <a:off x="4203829" y="2852936"/>
            <a:ext cx="723275" cy="307777"/>
          </a:xfrm>
          <a:prstGeom prst="rect">
            <a:avLst/>
          </a:prstGeom>
          <a:noFill/>
        </p:spPr>
        <p:txBody>
          <a:bodyPr vert="horz" wrap="none" rtlCol="0">
            <a:spAutoFit/>
          </a:bodyPr>
          <a:lstStyle/>
          <a:p>
            <a:r>
              <a:rPr kumimoji="1" lang="ja-JP" altLang="en-US" sz="1400" dirty="0" smtClean="0"/>
              <a:t>開発者</a:t>
            </a:r>
            <a:endParaRPr kumimoji="1" lang="ja-JP" altLang="en-US" sz="1400" dirty="0"/>
          </a:p>
        </p:txBody>
      </p:sp>
    </p:spTree>
    <p:custDataLst>
      <p:tags r:id="rId1"/>
    </p:custDataLst>
    <p:extLst>
      <p:ext uri="{BB962C8B-B14F-4D97-AF65-F5344CB8AC3E}">
        <p14:creationId xmlns:p14="http://schemas.microsoft.com/office/powerpoint/2010/main" val="2863535552"/>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800" dirty="0" smtClean="0"/>
              <a:t>提案手法</a:t>
            </a:r>
            <a:endParaRPr kumimoji="1" lang="ja-JP" altLang="en-US" sz="3800" dirty="0"/>
          </a:p>
        </p:txBody>
      </p:sp>
      <p:sp>
        <p:nvSpPr>
          <p:cNvPr id="72" name="コンテンツ プレースホルダー 2"/>
          <p:cNvSpPr>
            <a:spLocks noGrp="1"/>
          </p:cNvSpPr>
          <p:nvPr>
            <p:ph idx="1"/>
          </p:nvPr>
        </p:nvSpPr>
        <p:spPr>
          <a:xfrm>
            <a:off x="179388" y="1159858"/>
            <a:ext cx="8841842" cy="828982"/>
          </a:xfrm>
        </p:spPr>
        <p:txBody>
          <a:bodyPr/>
          <a:lstStyle/>
          <a:p>
            <a:r>
              <a:rPr lang="ja-JP" altLang="en-US" sz="2400" dirty="0" smtClean="0"/>
              <a:t>複数のプロジェクトの開発履歴からプロジェクト間を含むクローンの系譜を導出し，その系譜に基づいて再利用の情報を取得する</a:t>
            </a:r>
            <a:endParaRPr lang="en-US" altLang="ja-JP" sz="2400" dirty="0"/>
          </a:p>
          <a:p>
            <a:pPr lvl="1"/>
            <a:r>
              <a:rPr lang="ja-JP" altLang="en-US" sz="2400" dirty="0" smtClean="0"/>
              <a:t>出力結果はデータベースに格納される</a:t>
            </a:r>
            <a:endParaRPr lang="en-US" altLang="ja-JP" sz="2000" dirty="0" smtClean="0"/>
          </a:p>
        </p:txBody>
      </p:sp>
      <p:sp>
        <p:nvSpPr>
          <p:cNvPr id="73" name="円柱 72"/>
          <p:cNvSpPr/>
          <p:nvPr/>
        </p:nvSpPr>
        <p:spPr bwMode="auto">
          <a:xfrm>
            <a:off x="398398" y="2585265"/>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5" name="円柱 74"/>
          <p:cNvSpPr/>
          <p:nvPr/>
        </p:nvSpPr>
        <p:spPr bwMode="auto">
          <a:xfrm>
            <a:off x="683568" y="2950423"/>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6" name="テキスト ボックス 75"/>
          <p:cNvSpPr txBox="1"/>
          <p:nvPr/>
        </p:nvSpPr>
        <p:spPr>
          <a:xfrm>
            <a:off x="205708" y="3600206"/>
            <a:ext cx="1208985" cy="400110"/>
          </a:xfrm>
          <a:prstGeom prst="rect">
            <a:avLst/>
          </a:prstGeom>
          <a:noFill/>
        </p:spPr>
        <p:txBody>
          <a:bodyPr wrap="none" rtlCol="0">
            <a:spAutoFit/>
          </a:bodyPr>
          <a:lstStyle/>
          <a:p>
            <a:r>
              <a:rPr kumimoji="1" lang="ja-JP" altLang="en-US" sz="2000" dirty="0" smtClean="0"/>
              <a:t>リポジトリ</a:t>
            </a:r>
            <a:endParaRPr kumimoji="1" lang="ja-JP" altLang="en-US" sz="1800" dirty="0"/>
          </a:p>
        </p:txBody>
      </p:sp>
      <p:sp>
        <p:nvSpPr>
          <p:cNvPr id="78" name="コンテンツ プレースホルダー 2"/>
          <p:cNvSpPr txBox="1">
            <a:spLocks/>
          </p:cNvSpPr>
          <p:nvPr/>
        </p:nvSpPr>
        <p:spPr bwMode="auto">
          <a:xfrm>
            <a:off x="179388" y="3968170"/>
            <a:ext cx="8841842" cy="82898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4"/>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5"/>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6"/>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kern="0" dirty="0" smtClean="0"/>
              <a:t>クローンの系譜を導出するには全てのリビジョンについて解析を行う必要があり時間が掛かるため，複数の仮想マシンを利用して分析を行う</a:t>
            </a:r>
            <a:endParaRPr lang="en-US" altLang="ja-JP" sz="2400" kern="0" dirty="0" smtClean="0"/>
          </a:p>
          <a:p>
            <a:pPr lvl="1"/>
            <a:r>
              <a:rPr lang="ja-JP" altLang="en-US" sz="2000" kern="0" dirty="0" smtClean="0"/>
              <a:t>各仮想マシンでそれぞれ結果を出力し，あとでマージを行う</a:t>
            </a:r>
            <a:endParaRPr lang="en-US" altLang="ja-JP" sz="2000" kern="0" dirty="0" smtClean="0"/>
          </a:p>
        </p:txBody>
      </p:sp>
      <p:sp>
        <p:nvSpPr>
          <p:cNvPr id="79" name="右矢印 78"/>
          <p:cNvSpPr/>
          <p:nvPr/>
        </p:nvSpPr>
        <p:spPr bwMode="auto">
          <a:xfrm>
            <a:off x="1695025" y="2928214"/>
            <a:ext cx="107677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0" name="右矢印 79"/>
          <p:cNvSpPr/>
          <p:nvPr/>
        </p:nvSpPr>
        <p:spPr bwMode="auto">
          <a:xfrm>
            <a:off x="5940152" y="2924500"/>
            <a:ext cx="107677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フローチャート: 磁気ディスク 4"/>
          <p:cNvSpPr/>
          <p:nvPr/>
        </p:nvSpPr>
        <p:spPr bwMode="auto">
          <a:xfrm>
            <a:off x="7352505" y="2420888"/>
            <a:ext cx="1296269" cy="1215433"/>
          </a:xfrm>
          <a:prstGeom prst="flowChartMagneticDisk">
            <a:avLst/>
          </a:prstGeom>
          <a:ln>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82" name="テキスト ボックス 81"/>
          <p:cNvSpPr txBox="1"/>
          <p:nvPr/>
        </p:nvSpPr>
        <p:spPr>
          <a:xfrm>
            <a:off x="7290793" y="3644460"/>
            <a:ext cx="1649811" cy="400110"/>
          </a:xfrm>
          <a:prstGeom prst="rect">
            <a:avLst/>
          </a:prstGeom>
          <a:noFill/>
        </p:spPr>
        <p:txBody>
          <a:bodyPr wrap="none" rtlCol="0">
            <a:spAutoFit/>
          </a:bodyPr>
          <a:lstStyle/>
          <a:p>
            <a:r>
              <a:rPr kumimoji="1" lang="ja-JP" altLang="en-US" sz="2000" dirty="0" smtClean="0"/>
              <a:t>データベース</a:t>
            </a:r>
            <a:endParaRPr kumimoji="1" lang="ja-JP" altLang="en-US" sz="1800" dirty="0"/>
          </a:p>
        </p:txBody>
      </p:sp>
      <p:sp>
        <p:nvSpPr>
          <p:cNvPr id="6" name="フレーム 5"/>
          <p:cNvSpPr/>
          <p:nvPr/>
        </p:nvSpPr>
        <p:spPr bwMode="auto">
          <a:xfrm>
            <a:off x="3310046" y="2635919"/>
            <a:ext cx="2099033" cy="1044442"/>
          </a:xfrm>
          <a:prstGeom prst="frame">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再利用検出</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ctr"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システム</a:t>
            </a:r>
          </a:p>
        </p:txBody>
      </p:sp>
    </p:spTree>
    <p:custDataLst>
      <p:tags r:id="rId1"/>
    </p:custDataLst>
    <p:extLst>
      <p:ext uri="{BB962C8B-B14F-4D97-AF65-F5344CB8AC3E}">
        <p14:creationId xmlns:p14="http://schemas.microsoft.com/office/powerpoint/2010/main" val="1342643190"/>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7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 grpId="0" animBg="1"/>
      <p:bldP spid="80" grpId="0" animBg="1"/>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a:xfrm>
            <a:off x="611561" y="1484784"/>
            <a:ext cx="5544616" cy="4176464"/>
          </a:xfrm>
        </p:spPr>
        <p:style>
          <a:lnRef idx="2">
            <a:schemeClr val="dk1"/>
          </a:lnRef>
          <a:fillRef idx="1">
            <a:schemeClr val="lt1"/>
          </a:fillRef>
          <a:effectRef idx="0">
            <a:schemeClr val="dk1"/>
          </a:effectRef>
          <a:fontRef idx="minor">
            <a:schemeClr val="dk1"/>
          </a:fontRef>
        </p:style>
        <p:txBody>
          <a:bodyPr/>
          <a:lstStyle/>
          <a:p>
            <a:pPr marL="0" indent="0">
              <a:buNone/>
            </a:pPr>
            <a:r>
              <a:rPr lang="en-US" altLang="ja-JP" sz="1600" dirty="0"/>
              <a:t> public String trim() {</a:t>
            </a:r>
          </a:p>
          <a:p>
            <a:pPr marL="0" indent="0">
              <a:buNone/>
            </a:pPr>
            <a:r>
              <a:rPr lang="en-US" altLang="ja-JP" sz="1600" dirty="0" smtClean="0"/>
              <a:t>	if </a:t>
            </a:r>
            <a:r>
              <a:rPr lang="en-US" altLang="ja-JP" sz="1600" dirty="0"/>
              <a:t>(body != null) {</a:t>
            </a:r>
          </a:p>
          <a:p>
            <a:pPr marL="0" indent="0">
              <a:buNone/>
            </a:pPr>
            <a:r>
              <a:rPr lang="en-US" altLang="ja-JP" sz="1600" dirty="0" smtClean="0"/>
              <a:t>		return </a:t>
            </a:r>
            <a:r>
              <a:rPr lang="en-US" altLang="ja-JP" sz="1600" dirty="0"/>
              <a:t>body;</a:t>
            </a:r>
          </a:p>
          <a:p>
            <a:pPr marL="0" indent="0">
              <a:buNone/>
            </a:pPr>
            <a:r>
              <a:rPr lang="en-US" altLang="ja-JP" sz="1600" dirty="0" smtClean="0"/>
              <a:t>	}</a:t>
            </a:r>
            <a:endParaRPr lang="en-US" altLang="ja-JP" sz="1600" dirty="0"/>
          </a:p>
          <a:p>
            <a:pPr marL="0" indent="0">
              <a:buNone/>
            </a:pPr>
            <a:r>
              <a:rPr lang="en-US" altLang="ja-JP" sz="1600" dirty="0" smtClean="0"/>
              <a:t>	// </a:t>
            </a:r>
            <a:r>
              <a:rPr lang="ja-JP" altLang="en-US" sz="1600" dirty="0"/>
              <a:t>前後空白除去</a:t>
            </a:r>
          </a:p>
          <a:p>
            <a:pPr marL="0" indent="0">
              <a:buNone/>
            </a:pPr>
            <a:r>
              <a:rPr lang="en-US" altLang="ja-JP" sz="1600" dirty="0" smtClean="0"/>
              <a:t>	</a:t>
            </a:r>
            <a:r>
              <a:rPr lang="en-US" altLang="ja-JP" sz="1600" dirty="0" err="1" smtClean="0"/>
              <a:t>trimSpace</a:t>
            </a:r>
            <a:r>
              <a:rPr lang="en-US" altLang="ja-JP" sz="1600" dirty="0" smtClean="0"/>
              <a:t>(original</a:t>
            </a:r>
            <a:r>
              <a:rPr lang="en-US" altLang="ja-JP" sz="1600" dirty="0"/>
              <a:t>);</a:t>
            </a:r>
          </a:p>
          <a:p>
            <a:pPr marL="0" indent="0">
              <a:buNone/>
            </a:pPr>
            <a:r>
              <a:rPr lang="en-US" altLang="ja-JP" sz="1600" dirty="0" smtClean="0"/>
              <a:t>	// </a:t>
            </a:r>
            <a:r>
              <a:rPr lang="ja-JP" altLang="en-US" sz="1600" dirty="0"/>
              <a:t>前後囲み文字の除去</a:t>
            </a:r>
          </a:p>
          <a:p>
            <a:pPr marL="0" indent="0">
              <a:buNone/>
            </a:pPr>
            <a:r>
              <a:rPr lang="en-US" altLang="ja-JP" sz="1600" dirty="0" smtClean="0"/>
              <a:t>	</a:t>
            </a:r>
            <a:r>
              <a:rPr lang="en-US" altLang="ja-JP" sz="1600" dirty="0" err="1" smtClean="0"/>
              <a:t>trimSurround</a:t>
            </a:r>
            <a:r>
              <a:rPr lang="en-US" altLang="ja-JP" sz="1600" dirty="0"/>
              <a:t>("(", ")");</a:t>
            </a:r>
          </a:p>
          <a:p>
            <a:pPr marL="0" indent="0">
              <a:buNone/>
            </a:pPr>
            <a:r>
              <a:rPr lang="en-US" altLang="ja-JP" sz="1600" dirty="0" smtClean="0"/>
              <a:t>	</a:t>
            </a:r>
            <a:r>
              <a:rPr lang="ja-JP" altLang="en-US" sz="1600" dirty="0" smtClean="0"/>
              <a:t>・・・省略</a:t>
            </a:r>
            <a:endParaRPr lang="en-US" altLang="ja-JP" sz="1600" dirty="0" smtClean="0"/>
          </a:p>
          <a:p>
            <a:pPr marL="0" indent="0">
              <a:buNone/>
            </a:pPr>
            <a:r>
              <a:rPr lang="en-US" altLang="ja-JP" sz="1600" dirty="0" smtClean="0"/>
              <a:t>			body = </a:t>
            </a:r>
            <a:r>
              <a:rPr lang="en-US" altLang="ja-JP" sz="1600" dirty="0" err="1" smtClean="0"/>
              <a:t>mat.group</a:t>
            </a:r>
            <a:r>
              <a:rPr lang="en-US" altLang="ja-JP" sz="1600" dirty="0" smtClean="0"/>
              <a:t>(2);</a:t>
            </a:r>
          </a:p>
          <a:p>
            <a:pPr marL="0" indent="0">
              <a:buNone/>
            </a:pPr>
            <a:r>
              <a:rPr lang="en-US" altLang="ja-JP" sz="1600" dirty="0" smtClean="0"/>
              <a:t>		}</a:t>
            </a:r>
          </a:p>
          <a:p>
            <a:pPr marL="0" indent="0">
              <a:buNone/>
            </a:pPr>
            <a:r>
              <a:rPr lang="en-US" altLang="ja-JP" sz="1600" dirty="0" smtClean="0"/>
              <a:t>	}</a:t>
            </a:r>
          </a:p>
          <a:p>
            <a:pPr marL="0" indent="0">
              <a:buNone/>
            </a:pPr>
            <a:r>
              <a:rPr lang="en-US" altLang="ja-JP" sz="1600" dirty="0" smtClean="0"/>
              <a:t>	return body;</a:t>
            </a:r>
          </a:p>
          <a:p>
            <a:pPr marL="0" indent="0">
              <a:buNone/>
            </a:pPr>
            <a:r>
              <a:rPr lang="en-US" altLang="ja-JP" sz="1600" dirty="0" smtClean="0"/>
              <a:t>}</a:t>
            </a:r>
            <a:endParaRPr kumimoji="1" lang="ja-JP" altLang="en-US" sz="1600" dirty="0"/>
          </a:p>
        </p:txBody>
      </p:sp>
    </p:spTree>
    <p:extLst>
      <p:ext uri="{BB962C8B-B14F-4D97-AF65-F5344CB8AC3E}">
        <p14:creationId xmlns:p14="http://schemas.microsoft.com/office/powerpoint/2010/main" val="8886703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O2:</a:t>
            </a:r>
            <a:r>
              <a:rPr lang="ja-JP" altLang="en-US" sz="2800" dirty="0"/>
              <a:t>再利用されやすいソースコードを記述する開発者の</a:t>
            </a:r>
            <a:r>
              <a:rPr lang="ja-JP" altLang="en-US" sz="2800" dirty="0" smtClean="0"/>
              <a:t>特徴</a:t>
            </a:r>
            <a:endParaRPr kumimoji="1" lang="ja-JP" altLang="en-US" sz="2800" dirty="0"/>
          </a:p>
        </p:txBody>
      </p:sp>
      <p:sp>
        <p:nvSpPr>
          <p:cNvPr id="3" name="コンテンツ プレースホルダー 2"/>
          <p:cNvSpPr>
            <a:spLocks noGrp="1"/>
          </p:cNvSpPr>
          <p:nvPr>
            <p:ph idx="1"/>
          </p:nvPr>
        </p:nvSpPr>
        <p:spPr/>
        <p:txBody>
          <a:bodyPr/>
          <a:lstStyle/>
          <a:p>
            <a:r>
              <a:rPr lang="ja-JP" altLang="en-US" sz="2600" dirty="0" smtClean="0"/>
              <a:t>再利用</a:t>
            </a:r>
            <a:r>
              <a:rPr lang="ja-JP" altLang="en-US" sz="2600" dirty="0"/>
              <a:t>される回数の多い開発者はどのような特徴を持つか</a:t>
            </a:r>
            <a:endParaRPr lang="en-US" altLang="ja-JP" sz="2600" dirty="0"/>
          </a:p>
          <a:p>
            <a:pPr lvl="1"/>
            <a:r>
              <a:rPr lang="ja-JP" altLang="en-US" dirty="0"/>
              <a:t>コミット数，所属しているプロジェクト数など</a:t>
            </a:r>
            <a:endParaRPr lang="en-US" altLang="ja-JP" dirty="0"/>
          </a:p>
          <a:p>
            <a:r>
              <a:rPr kumimoji="1" lang="ja-JP" altLang="en-US" dirty="0" smtClean="0"/>
              <a:t>開発者</a:t>
            </a:r>
            <a:r>
              <a:rPr kumimoji="1" lang="en-US" altLang="ja-JP" dirty="0" smtClean="0"/>
              <a:t>A</a:t>
            </a:r>
            <a:r>
              <a:rPr kumimoji="1" lang="ja-JP" altLang="en-US" dirty="0" smtClean="0"/>
              <a:t>→後述</a:t>
            </a:r>
            <a:endParaRPr kumimoji="1" lang="en-US" altLang="ja-JP" dirty="0" smtClean="0"/>
          </a:p>
          <a:p>
            <a:r>
              <a:rPr lang="ja-JP" altLang="en-US" dirty="0" smtClean="0"/>
              <a:t>開発者</a:t>
            </a:r>
            <a:r>
              <a:rPr lang="en-US" altLang="ja-JP" dirty="0" smtClean="0"/>
              <a:t>E</a:t>
            </a:r>
          </a:p>
          <a:p>
            <a:pPr lvl="1"/>
            <a:r>
              <a:rPr kumimoji="1" lang="en-US" altLang="ja-JP" dirty="0" err="1" smtClean="0"/>
              <a:t>Sourceforge</a:t>
            </a:r>
            <a:r>
              <a:rPr kumimoji="1" lang="ja-JP" altLang="en-US" dirty="0" smtClean="0"/>
              <a:t>のプロジェクト</a:t>
            </a:r>
            <a:r>
              <a:rPr kumimoji="1" lang="en-US" altLang="ja-JP" dirty="0" smtClean="0"/>
              <a:t>8</a:t>
            </a:r>
            <a:r>
              <a:rPr kumimoji="1" lang="ja-JP" altLang="en-US" dirty="0" err="1" smtClean="0"/>
              <a:t>つに</a:t>
            </a:r>
            <a:r>
              <a:rPr kumimoji="1" lang="ja-JP" altLang="en-US" dirty="0" smtClean="0"/>
              <a:t>所属</a:t>
            </a:r>
            <a:endParaRPr kumimoji="1" lang="en-US" altLang="ja-JP" dirty="0" smtClean="0"/>
          </a:p>
          <a:p>
            <a:pPr lvl="1"/>
            <a:r>
              <a:rPr lang="en-US" altLang="ja-JP" dirty="0" err="1" smtClean="0"/>
              <a:t>iText</a:t>
            </a:r>
            <a:r>
              <a:rPr lang="ja-JP" altLang="en-US" dirty="0" smtClean="0"/>
              <a:t>における</a:t>
            </a:r>
            <a:r>
              <a:rPr lang="en-US" altLang="ja-JP" dirty="0" smtClean="0"/>
              <a:t>Role</a:t>
            </a:r>
            <a:r>
              <a:rPr lang="ja-JP" altLang="en-US" dirty="0" smtClean="0"/>
              <a:t>は</a:t>
            </a:r>
            <a:r>
              <a:rPr lang="en-US" altLang="ja-JP" dirty="0" smtClean="0"/>
              <a:t>Admin(16</a:t>
            </a:r>
            <a:r>
              <a:rPr lang="ja-JP" altLang="en-US" dirty="0" smtClean="0"/>
              <a:t>人中</a:t>
            </a:r>
            <a:r>
              <a:rPr lang="en-US" altLang="ja-JP" dirty="0" smtClean="0"/>
              <a:t>Admin5</a:t>
            </a:r>
            <a:r>
              <a:rPr lang="ja-JP" altLang="en-US" dirty="0" smtClean="0"/>
              <a:t>人</a:t>
            </a:r>
            <a:r>
              <a:rPr lang="en-US" altLang="ja-JP" dirty="0" smtClean="0"/>
              <a:t>)</a:t>
            </a:r>
            <a:endParaRPr kumimoji="1" lang="ja-JP" altLang="en-US" dirty="0"/>
          </a:p>
        </p:txBody>
      </p:sp>
    </p:spTree>
    <p:extLst>
      <p:ext uri="{BB962C8B-B14F-4D97-AF65-F5344CB8AC3E}">
        <p14:creationId xmlns:p14="http://schemas.microsoft.com/office/powerpoint/2010/main" val="4105515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2800" dirty="0"/>
              <a:t>O3:</a:t>
            </a:r>
            <a:r>
              <a:rPr lang="ja-JP" altLang="en-US" sz="2800" dirty="0"/>
              <a:t>多くの開発者に再利用されるソースコードの</a:t>
            </a:r>
            <a:r>
              <a:rPr lang="ja-JP" altLang="en-US" sz="2800" dirty="0" smtClean="0"/>
              <a:t>特徴</a:t>
            </a:r>
            <a:r>
              <a:rPr lang="en-US" altLang="ja-JP" sz="2800" dirty="0" smtClean="0"/>
              <a:t>[2/2]</a:t>
            </a:r>
            <a:endParaRPr kumimoji="1" lang="ja-JP" altLang="en-US" sz="2800" dirty="0"/>
          </a:p>
        </p:txBody>
      </p:sp>
      <p:sp>
        <p:nvSpPr>
          <p:cNvPr id="6" name="コンテンツ プレースホルダー 2"/>
          <p:cNvSpPr txBox="1">
            <a:spLocks/>
          </p:cNvSpPr>
          <p:nvPr/>
        </p:nvSpPr>
        <p:spPr bwMode="auto">
          <a:xfrm>
            <a:off x="179388" y="1268760"/>
            <a:ext cx="8785225" cy="309634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3"/>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4"/>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5"/>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pPr marL="342900" lvl="1" indent="-342900">
              <a:buBlip>
                <a:blip r:embed="rId3"/>
              </a:buBlip>
            </a:pPr>
            <a:r>
              <a:rPr lang="ja-JP" altLang="en-US" sz="2200" dirty="0" smtClean="0"/>
              <a:t>再利用</a:t>
            </a:r>
            <a:r>
              <a:rPr lang="ja-JP" altLang="en-US" sz="2200" dirty="0"/>
              <a:t>された</a:t>
            </a:r>
            <a:r>
              <a:rPr lang="ja-JP" altLang="en-US" sz="2200" dirty="0" smtClean="0"/>
              <a:t>回数が</a:t>
            </a:r>
            <a:r>
              <a:rPr lang="en-US" altLang="ja-JP" sz="2200" dirty="0" smtClean="0"/>
              <a:t>18</a:t>
            </a:r>
            <a:r>
              <a:rPr lang="ja-JP" altLang="en-US" sz="2200" dirty="0" smtClean="0"/>
              <a:t>回のコード片</a:t>
            </a:r>
            <a:endParaRPr lang="en-US" altLang="ja-JP" sz="2200" dirty="0" smtClean="0"/>
          </a:p>
          <a:p>
            <a:pPr lvl="1"/>
            <a:r>
              <a:rPr lang="en-US" altLang="ja-JP" sz="2200" dirty="0" smtClean="0"/>
              <a:t>A1.java</a:t>
            </a:r>
            <a:r>
              <a:rPr lang="ja-JP" altLang="en-US" sz="2200" dirty="0" err="1" smtClean="0"/>
              <a:t>，</a:t>
            </a:r>
            <a:r>
              <a:rPr lang="en-US" altLang="ja-JP" sz="2200" dirty="0" smtClean="0"/>
              <a:t>A2.java</a:t>
            </a:r>
            <a:r>
              <a:rPr lang="ja-JP" altLang="en-US" sz="2200" dirty="0" err="1" smtClean="0"/>
              <a:t>，</a:t>
            </a:r>
            <a:r>
              <a:rPr lang="en-US" altLang="ja-JP" sz="2200" dirty="0" smtClean="0"/>
              <a:t>A3.java</a:t>
            </a:r>
            <a:r>
              <a:rPr lang="ja-JP" altLang="en-US" sz="2200" dirty="0" smtClean="0"/>
              <a:t>のように，クラスの再利用が行われていた</a:t>
            </a:r>
            <a:endParaRPr lang="en-US" altLang="ja-JP" sz="2200" kern="0" dirty="0" smtClean="0"/>
          </a:p>
          <a:p>
            <a:r>
              <a:rPr lang="ja-JP" altLang="en-US" sz="2200" kern="0" dirty="0" smtClean="0"/>
              <a:t>再利用された回数が</a:t>
            </a:r>
            <a:r>
              <a:rPr lang="en-US" altLang="ja-JP" sz="2200" kern="0" dirty="0" smtClean="0"/>
              <a:t>6</a:t>
            </a:r>
            <a:r>
              <a:rPr lang="ja-JP" altLang="en-US" sz="2200" kern="0" dirty="0" smtClean="0"/>
              <a:t>回のコード片</a:t>
            </a:r>
            <a:endParaRPr lang="en-US" altLang="ja-JP" sz="2200" kern="0" dirty="0" smtClean="0"/>
          </a:p>
          <a:p>
            <a:pPr lvl="1"/>
            <a:r>
              <a:rPr lang="en-US" altLang="ja-JP" sz="2200" kern="0" dirty="0" err="1" smtClean="0"/>
              <a:t>getField</a:t>
            </a:r>
            <a:r>
              <a:rPr lang="en-US" altLang="ja-JP" sz="2200" kern="0" dirty="0" smtClean="0"/>
              <a:t>()</a:t>
            </a:r>
            <a:r>
              <a:rPr lang="ja-JP" altLang="en-US" sz="2200" kern="0" dirty="0" smtClean="0"/>
              <a:t>メソッドという</a:t>
            </a:r>
            <a:r>
              <a:rPr lang="en-US" altLang="ja-JP" sz="2200" kern="0" dirty="0" smtClean="0"/>
              <a:t>field</a:t>
            </a:r>
            <a:r>
              <a:rPr lang="ja-JP" altLang="en-US" sz="2200" kern="0" dirty="0" smtClean="0"/>
              <a:t>を</a:t>
            </a:r>
            <a:r>
              <a:rPr lang="ja-JP" altLang="en-US" sz="2200" kern="0" dirty="0"/>
              <a:t>取得</a:t>
            </a:r>
            <a:r>
              <a:rPr lang="ja-JP" altLang="en-US" sz="2200" kern="0" dirty="0" smtClean="0"/>
              <a:t>するメソッドが再利用されていた</a:t>
            </a:r>
            <a:endParaRPr lang="en-US" altLang="ja-JP" sz="2200" kern="0" dirty="0" smtClean="0"/>
          </a:p>
          <a:p>
            <a:endParaRPr lang="en-US" altLang="ja-JP" sz="2200" kern="0" dirty="0" smtClean="0"/>
          </a:p>
          <a:p>
            <a:endParaRPr lang="en-US" altLang="ja-JP" sz="2200" kern="0" dirty="0"/>
          </a:p>
          <a:p>
            <a:pPr marL="342900" lvl="1" indent="-342900">
              <a:buBlip>
                <a:blip r:embed="rId3"/>
              </a:buBlip>
            </a:pPr>
            <a:r>
              <a:rPr lang="ja-JP" altLang="en-US" sz="2200" dirty="0"/>
              <a:t>被再利用回数の多いコード片について，クラスやメソッド単位での再利用といった，規模の大きい再利用が多いことが分かった</a:t>
            </a:r>
            <a:endParaRPr lang="en-US" altLang="ja-JP" sz="1800" dirty="0"/>
          </a:p>
          <a:p>
            <a:endParaRPr lang="en-US" altLang="ja-JP" sz="2200" kern="0" dirty="0" smtClean="0"/>
          </a:p>
          <a:p>
            <a:endParaRPr lang="en-US" altLang="ja-JP" sz="2200" kern="0" dirty="0" smtClean="0"/>
          </a:p>
        </p:txBody>
      </p:sp>
    </p:spTree>
    <p:extLst>
      <p:ext uri="{BB962C8B-B14F-4D97-AF65-F5344CB8AC3E}">
        <p14:creationId xmlns:p14="http://schemas.microsoft.com/office/powerpoint/2010/main" val="3712439526"/>
      </p:ext>
    </p:extLst>
  </p:cSld>
  <p:clrMapOvr>
    <a:masterClrMapping/>
  </p:clrMapOvr>
  <mc:AlternateContent xmlns:mc="http://schemas.openxmlformats.org/markup-compatibility/2006" xmlns:p14="http://schemas.microsoft.com/office/powerpoint/2010/main">
    <mc:Choice Requires="p14">
      <p:transition spd="slow" p14:dur="2000" advTm="72526"/>
    </mc:Choice>
    <mc:Fallback xmlns="">
      <p:transition spd="slow" advTm="72526"/>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z="3600" dirty="0"/>
              <a:t>O4</a:t>
            </a:r>
            <a:r>
              <a:rPr lang="ja-JP" altLang="en-US" sz="3600" dirty="0"/>
              <a:t>：再利用を積極的に行う開発者の</a:t>
            </a:r>
            <a:r>
              <a:rPr lang="ja-JP" altLang="en-US" sz="3600" dirty="0" smtClean="0"/>
              <a:t>特徴</a:t>
            </a:r>
            <a:endParaRPr kumimoji="1" lang="ja-JP" altLang="en-US" sz="3600" dirty="0"/>
          </a:p>
        </p:txBody>
      </p:sp>
      <p:sp>
        <p:nvSpPr>
          <p:cNvPr id="3" name="コンテンツ プレースホルダー 2"/>
          <p:cNvSpPr>
            <a:spLocks noGrp="1"/>
          </p:cNvSpPr>
          <p:nvPr>
            <p:ph idx="1"/>
          </p:nvPr>
        </p:nvSpPr>
        <p:spPr/>
        <p:txBody>
          <a:bodyPr/>
          <a:lstStyle/>
          <a:p>
            <a:pPr lvl="1"/>
            <a:r>
              <a:rPr lang="ja-JP" altLang="en-US" sz="2200" dirty="0" smtClean="0"/>
              <a:t>再利用</a:t>
            </a:r>
            <a:r>
              <a:rPr lang="ja-JP" altLang="en-US" sz="2200" dirty="0"/>
              <a:t>回数の多い開発者にどのような特徴があるか</a:t>
            </a:r>
            <a:endParaRPr lang="en-US" altLang="ja-JP" sz="2200" dirty="0"/>
          </a:p>
          <a:p>
            <a:pPr lvl="2"/>
            <a:r>
              <a:rPr lang="ja-JP" altLang="en-US" sz="2000" dirty="0"/>
              <a:t>コミット数，所属しているプロジェクト数など</a:t>
            </a:r>
            <a:endParaRPr lang="en-US" altLang="ja-JP" sz="2000" dirty="0"/>
          </a:p>
          <a:p>
            <a:r>
              <a:rPr kumimoji="1" lang="ja-JP" altLang="en-US" dirty="0" smtClean="0"/>
              <a:t>開発者</a:t>
            </a:r>
            <a:r>
              <a:rPr kumimoji="1" lang="en-US" altLang="ja-JP" dirty="0" smtClean="0"/>
              <a:t>A</a:t>
            </a:r>
            <a:r>
              <a:rPr kumimoji="1" lang="ja-JP" altLang="en-US" dirty="0" smtClean="0"/>
              <a:t>がコミット数，再利用される回数，再利用回数すべて圧倒的に多い</a:t>
            </a:r>
            <a:endParaRPr kumimoji="1" lang="en-US" altLang="ja-JP" dirty="0" smtClean="0"/>
          </a:p>
          <a:p>
            <a:pPr lvl="1"/>
            <a:r>
              <a:rPr lang="en-US" altLang="ja-JP" dirty="0" smtClean="0"/>
              <a:t>A</a:t>
            </a:r>
            <a:r>
              <a:rPr lang="ja-JP" altLang="en-US" dirty="0" smtClean="0"/>
              <a:t>について</a:t>
            </a:r>
            <a:r>
              <a:rPr lang="en-US" altLang="ja-JP" dirty="0" err="1" smtClean="0"/>
              <a:t>Sourceforge</a:t>
            </a:r>
            <a:r>
              <a:rPr lang="ja-JP" altLang="en-US" dirty="0" smtClean="0"/>
              <a:t>内の所属プロジェクト数が</a:t>
            </a:r>
            <a:r>
              <a:rPr lang="en-US" altLang="ja-JP" dirty="0" smtClean="0"/>
              <a:t>11</a:t>
            </a:r>
            <a:r>
              <a:rPr lang="ja-JP" altLang="en-US" dirty="0" smtClean="0"/>
              <a:t>個</a:t>
            </a:r>
            <a:endParaRPr lang="en-US" altLang="ja-JP" dirty="0" smtClean="0"/>
          </a:p>
          <a:p>
            <a:pPr lvl="1"/>
            <a:r>
              <a:rPr kumimoji="1" lang="ja-JP" altLang="en-US" dirty="0" smtClean="0"/>
              <a:t>その</a:t>
            </a:r>
            <a:r>
              <a:rPr lang="ja-JP" altLang="en-US" dirty="0" smtClean="0"/>
              <a:t>ほとんどが</a:t>
            </a:r>
            <a:r>
              <a:rPr kumimoji="1" lang="en-US" altLang="ja-JP" dirty="0" err="1" smtClean="0"/>
              <a:t>itext</a:t>
            </a:r>
            <a:r>
              <a:rPr kumimoji="1" lang="ja-JP" altLang="en-US" dirty="0" smtClean="0"/>
              <a:t>関連のプロジェクト</a:t>
            </a:r>
            <a:endParaRPr kumimoji="1" lang="en-US" altLang="ja-JP" dirty="0" smtClean="0"/>
          </a:p>
          <a:p>
            <a:pPr lvl="1"/>
            <a:r>
              <a:rPr lang="ja-JP" altLang="en-US" dirty="0"/>
              <a:t>同</a:t>
            </a:r>
            <a:r>
              <a:rPr lang="ja-JP" altLang="en-US" dirty="0" smtClean="0"/>
              <a:t>じような多くのプロジェクトから再利用を行った可能性あり</a:t>
            </a:r>
            <a:endParaRPr lang="en-US" altLang="ja-JP" dirty="0" smtClean="0"/>
          </a:p>
          <a:p>
            <a:pPr lvl="1"/>
            <a:r>
              <a:rPr lang="en-US" altLang="ja-JP" dirty="0" err="1"/>
              <a:t>iText</a:t>
            </a:r>
            <a:r>
              <a:rPr lang="ja-JP" altLang="en-US" dirty="0"/>
              <a:t>における</a:t>
            </a:r>
            <a:r>
              <a:rPr lang="en-US" altLang="ja-JP" dirty="0"/>
              <a:t>Role</a:t>
            </a:r>
            <a:r>
              <a:rPr lang="ja-JP" altLang="en-US" dirty="0" smtClean="0"/>
              <a:t>は</a:t>
            </a:r>
            <a:r>
              <a:rPr lang="en-US" altLang="ja-JP" dirty="0" smtClean="0"/>
              <a:t>Admi</a:t>
            </a:r>
            <a:r>
              <a:rPr lang="en-US" altLang="ja-JP" dirty="0"/>
              <a:t>n</a:t>
            </a:r>
            <a:r>
              <a:rPr lang="en-US" altLang="ja-JP" dirty="0" smtClean="0"/>
              <a:t>(16</a:t>
            </a:r>
            <a:r>
              <a:rPr lang="ja-JP" altLang="en-US" dirty="0"/>
              <a:t>人中</a:t>
            </a:r>
            <a:r>
              <a:rPr lang="en-US" altLang="ja-JP" dirty="0"/>
              <a:t>Admin5</a:t>
            </a:r>
            <a:r>
              <a:rPr lang="ja-JP" altLang="en-US" dirty="0"/>
              <a:t>人</a:t>
            </a:r>
            <a:r>
              <a:rPr lang="en-US" altLang="ja-JP" dirty="0" smtClean="0"/>
              <a:t>)</a:t>
            </a:r>
            <a:endParaRPr lang="ja-JP" altLang="en-US" dirty="0"/>
          </a:p>
        </p:txBody>
      </p:sp>
    </p:spTree>
    <p:extLst>
      <p:ext uri="{BB962C8B-B14F-4D97-AF65-F5344CB8AC3E}">
        <p14:creationId xmlns:p14="http://schemas.microsoft.com/office/powerpoint/2010/main" val="16324241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600" dirty="0" smtClean="0"/>
              <a:t>組織でのソフトウェア開発における再利用分析</a:t>
            </a:r>
            <a:endParaRPr kumimoji="1" lang="ja-JP" altLang="en-US" sz="3600" dirty="0"/>
          </a:p>
        </p:txBody>
      </p:sp>
      <p:sp>
        <p:nvSpPr>
          <p:cNvPr id="3" name="コンテンツ プレースホルダー 2"/>
          <p:cNvSpPr>
            <a:spLocks noGrp="1"/>
          </p:cNvSpPr>
          <p:nvPr>
            <p:ph idx="1"/>
          </p:nvPr>
        </p:nvSpPr>
        <p:spPr>
          <a:xfrm>
            <a:off x="179388" y="1268760"/>
            <a:ext cx="8857108" cy="2350982"/>
          </a:xfrm>
        </p:spPr>
        <p:txBody>
          <a:bodyPr/>
          <a:lstStyle/>
          <a:p>
            <a:r>
              <a:rPr lang="ja-JP" altLang="en-US" sz="2200" dirty="0" smtClean="0"/>
              <a:t>再利用分析によりライセンス違反の特定，よく再利用されるソースコードについ</a:t>
            </a:r>
            <a:r>
              <a:rPr lang="ja-JP" altLang="en-US" sz="2200" dirty="0"/>
              <a:t>て</a:t>
            </a:r>
            <a:r>
              <a:rPr lang="ja-JP" altLang="en-US" sz="2200" dirty="0" smtClean="0"/>
              <a:t>のライブラリ化</a:t>
            </a:r>
            <a:r>
              <a:rPr lang="ja-JP" altLang="en-US" sz="2200" dirty="0"/>
              <a:t>の</a:t>
            </a:r>
            <a:r>
              <a:rPr lang="ja-JP" altLang="en-US" sz="2200" dirty="0" smtClean="0"/>
              <a:t>提案，ソースコードの推薦などが可能となる</a:t>
            </a:r>
            <a:r>
              <a:rPr lang="en-US" altLang="ja-JP" sz="2200" baseline="30000" dirty="0" smtClean="0"/>
              <a:t>[3]</a:t>
            </a:r>
          </a:p>
          <a:p>
            <a:r>
              <a:rPr lang="ja-JP" altLang="en-US" sz="2200" dirty="0" smtClean="0"/>
              <a:t>再利用分析における課題</a:t>
            </a:r>
            <a:endParaRPr lang="en-US" altLang="ja-JP" sz="2200" dirty="0" smtClean="0"/>
          </a:p>
          <a:p>
            <a:pPr lvl="1"/>
            <a:r>
              <a:rPr lang="ja-JP" altLang="en-US" sz="2000" dirty="0" smtClean="0"/>
              <a:t>プロジェクト間での再利用の特定</a:t>
            </a:r>
            <a:endParaRPr lang="en-US" altLang="ja-JP" sz="2000" dirty="0" smtClean="0"/>
          </a:p>
          <a:p>
            <a:pPr lvl="1"/>
            <a:r>
              <a:rPr lang="ja-JP" altLang="en-US" sz="2000" dirty="0" smtClean="0"/>
              <a:t>開発者単位での再利用分析</a:t>
            </a:r>
            <a:endParaRPr lang="en-US" altLang="ja-JP" sz="2000" dirty="0" smtClean="0"/>
          </a:p>
        </p:txBody>
      </p:sp>
      <p:sp>
        <p:nvSpPr>
          <p:cNvPr id="48" name="Rectangle 4"/>
          <p:cNvSpPr>
            <a:spLocks noChangeArrowheads="1"/>
          </p:cNvSpPr>
          <p:nvPr/>
        </p:nvSpPr>
        <p:spPr bwMode="auto">
          <a:xfrm>
            <a:off x="35495" y="6453336"/>
            <a:ext cx="8857109" cy="400110"/>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00" dirty="0" smtClean="0">
                <a:solidFill>
                  <a:schemeClr val="tx2"/>
                </a:solidFill>
                <a:latin typeface="+mn-ea"/>
              </a:rPr>
              <a:t>[</a:t>
            </a:r>
            <a:r>
              <a:rPr lang="en-US" altLang="ja-JP" sz="1000" dirty="0">
                <a:solidFill>
                  <a:schemeClr val="tx2"/>
                </a:solidFill>
                <a:latin typeface="+mn-ea"/>
              </a:rPr>
              <a:t>3] Naoki </a:t>
            </a:r>
            <a:r>
              <a:rPr lang="en-US" altLang="ja-JP" sz="1000" dirty="0" err="1">
                <a:solidFill>
                  <a:schemeClr val="tx2"/>
                </a:solidFill>
                <a:latin typeface="+mn-ea"/>
              </a:rPr>
              <a:t>Fukuyasu</a:t>
            </a:r>
            <a:r>
              <a:rPr lang="en-US" altLang="ja-JP" sz="1000" dirty="0">
                <a:solidFill>
                  <a:schemeClr val="tx2"/>
                </a:solidFill>
                <a:latin typeface="+mn-ea"/>
              </a:rPr>
              <a:t>, Sachio Saiki, Hiroshi </a:t>
            </a:r>
            <a:r>
              <a:rPr lang="en-US" altLang="ja-JP" sz="1000" dirty="0" err="1">
                <a:solidFill>
                  <a:schemeClr val="tx2"/>
                </a:solidFill>
                <a:latin typeface="+mn-ea"/>
              </a:rPr>
              <a:t>Igaki</a:t>
            </a:r>
            <a:r>
              <a:rPr lang="en-US" altLang="ja-JP" sz="1000" dirty="0">
                <a:solidFill>
                  <a:schemeClr val="tx2"/>
                </a:solidFill>
                <a:latin typeface="+mn-ea"/>
              </a:rPr>
              <a:t>, and Yuki </a:t>
            </a:r>
            <a:r>
              <a:rPr lang="en-US" altLang="ja-JP" sz="1000" dirty="0" err="1">
                <a:solidFill>
                  <a:schemeClr val="tx2"/>
                </a:solidFill>
                <a:latin typeface="+mn-ea"/>
              </a:rPr>
              <a:t>Manabe</a:t>
            </a:r>
            <a:r>
              <a:rPr lang="en-US" altLang="ja-JP" sz="1000" dirty="0">
                <a:solidFill>
                  <a:schemeClr val="tx2"/>
                </a:solidFill>
                <a:latin typeface="+mn-ea"/>
              </a:rPr>
              <a:t>, "Experimental Report of the Exercise Environment for Software Development PBL," </a:t>
            </a:r>
            <a:r>
              <a:rPr lang="en-US" altLang="ja-JP" sz="1000" dirty="0" smtClean="0">
                <a:solidFill>
                  <a:schemeClr val="tx2"/>
                </a:solidFill>
                <a:latin typeface="+mn-ea"/>
              </a:rPr>
              <a:t/>
            </a:r>
            <a:br>
              <a:rPr lang="en-US" altLang="ja-JP" sz="1000" dirty="0" smtClean="0">
                <a:solidFill>
                  <a:schemeClr val="tx2"/>
                </a:solidFill>
                <a:latin typeface="+mn-ea"/>
              </a:rPr>
            </a:br>
            <a:r>
              <a:rPr lang="en-US" altLang="ja-JP" sz="1000" dirty="0" smtClean="0">
                <a:solidFill>
                  <a:schemeClr val="tx2"/>
                </a:solidFill>
                <a:latin typeface="+mn-ea"/>
              </a:rPr>
              <a:t>In </a:t>
            </a:r>
            <a:r>
              <a:rPr lang="en-US" altLang="ja-JP" sz="1000" dirty="0">
                <a:solidFill>
                  <a:schemeClr val="tx2"/>
                </a:solidFill>
                <a:latin typeface="+mn-ea"/>
              </a:rPr>
              <a:t>13th ACIS International Conference on Software Engineering, Artificial Intelligence, Networking and Parallel/Distributed Computing, pages 482-487, August 2012.</a:t>
            </a:r>
            <a:endParaRPr lang="en-US" altLang="ja-JP" sz="1000" dirty="0" smtClean="0">
              <a:solidFill>
                <a:schemeClr val="tx2"/>
              </a:solidFill>
              <a:latin typeface="+mn-ea"/>
            </a:endParaRPr>
          </a:p>
        </p:txBody>
      </p:sp>
      <p:sp>
        <p:nvSpPr>
          <p:cNvPr id="49" name="角丸四角形 48"/>
          <p:cNvSpPr/>
          <p:nvPr/>
        </p:nvSpPr>
        <p:spPr bwMode="auto">
          <a:xfrm>
            <a:off x="107504" y="3357784"/>
            <a:ext cx="8928992" cy="2993928"/>
          </a:xfrm>
          <a:prstGeom prst="roundRect">
            <a:avLst/>
          </a:prstGeom>
          <a:ln>
            <a:headEnd type="none" w="med" len="med"/>
            <a:tailEnd type="none" w="med" len="med"/>
          </a:ln>
        </p:spPr>
        <p:style>
          <a:lnRef idx="2">
            <a:schemeClr val="accent5">
              <a:shade val="50000"/>
            </a:schemeClr>
          </a:lnRef>
          <a:fillRef idx="1">
            <a:schemeClr val="accent5"/>
          </a:fillRef>
          <a:effectRef idx="0">
            <a:schemeClr val="accent5"/>
          </a:effectRef>
          <a:fontRef idx="minor">
            <a:schemeClr val="lt1"/>
          </a:fontRef>
        </p:style>
        <p:txBody>
          <a:bodyPr vert="horz" wrap="square" lIns="91440" tIns="45720" rIns="91440" bIns="45720" numCol="1" rtlCol="0" anchor="t" anchorCtr="0" compatLnSpc="1">
            <a:prstTxWarp prst="textNoShape">
              <a:avLst/>
            </a:prstTxWarp>
          </a:bodyPr>
          <a:lstStyle/>
          <a:p>
            <a:endParaRPr lang="ja-JP" altLang="en-US" dirty="0" smtClean="0">
              <a:solidFill>
                <a:srgbClr val="000000"/>
              </a:solidFill>
              <a:latin typeface="Times New Roman" pitchFamily="18" charset="0"/>
              <a:ea typeface="ＭＳ Ｐゴシック" pitchFamily="50" charset="-128"/>
            </a:endParaRPr>
          </a:p>
        </p:txBody>
      </p:sp>
      <p:grpSp>
        <p:nvGrpSpPr>
          <p:cNvPr id="50" name="グループ化 49"/>
          <p:cNvGrpSpPr/>
          <p:nvPr/>
        </p:nvGrpSpPr>
        <p:grpSpPr>
          <a:xfrm>
            <a:off x="4931709" y="3501006"/>
            <a:ext cx="3653092" cy="2741553"/>
            <a:chOff x="2915818" y="2220904"/>
            <a:chExt cx="2968667" cy="2332339"/>
          </a:xfrm>
        </p:grpSpPr>
        <p:sp>
          <p:nvSpPr>
            <p:cNvPr id="56" name="円柱 55"/>
            <p:cNvSpPr/>
            <p:nvPr/>
          </p:nvSpPr>
          <p:spPr bwMode="auto">
            <a:xfrm>
              <a:off x="2915818" y="2220904"/>
              <a:ext cx="2968667" cy="2332339"/>
            </a:xfrm>
            <a:prstGeom prst="can">
              <a:avLst>
                <a:gd name="adj" fmla="val 1872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57" name="テキスト ボックス 56"/>
            <p:cNvSpPr txBox="1"/>
            <p:nvPr/>
          </p:nvSpPr>
          <p:spPr>
            <a:xfrm>
              <a:off x="3750640" y="2270039"/>
              <a:ext cx="1299026" cy="323989"/>
            </a:xfrm>
            <a:prstGeom prst="rect">
              <a:avLst/>
            </a:prstGeom>
            <a:noFill/>
          </p:spPr>
          <p:txBody>
            <a:bodyPr wrap="none" rtlCol="0">
              <a:spAutoFit/>
            </a:bodyPr>
            <a:lstStyle/>
            <a:p>
              <a:pPr algn="ctr"/>
              <a:r>
                <a:rPr kumimoji="1" lang="ja-JP" altLang="en-US" sz="2000" dirty="0" smtClean="0">
                  <a:solidFill>
                    <a:srgbClr val="000000"/>
                  </a:solidFill>
                </a:rPr>
                <a:t>プロジェクト</a:t>
              </a:r>
              <a:r>
                <a:rPr kumimoji="1" lang="en-US" altLang="ja-JP" sz="2000" dirty="0" smtClean="0">
                  <a:solidFill>
                    <a:srgbClr val="000000"/>
                  </a:solidFill>
                </a:rPr>
                <a:t>B</a:t>
              </a:r>
              <a:endParaRPr kumimoji="1" lang="ja-JP" altLang="en-US" sz="2000" dirty="0">
                <a:solidFill>
                  <a:srgbClr val="000000"/>
                </a:solidFill>
              </a:endParaRPr>
            </a:p>
          </p:txBody>
        </p:sp>
      </p:grpSp>
      <p:sp>
        <p:nvSpPr>
          <p:cNvPr id="58" name="Document"/>
          <p:cNvSpPr>
            <a:spLocks noEditPoints="1" noChangeArrowheads="1"/>
          </p:cNvSpPr>
          <p:nvPr/>
        </p:nvSpPr>
        <p:spPr bwMode="auto">
          <a:xfrm>
            <a:off x="5976526" y="4350129"/>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grpSp>
        <p:nvGrpSpPr>
          <p:cNvPr id="60" name="グループ化 59"/>
          <p:cNvGrpSpPr/>
          <p:nvPr/>
        </p:nvGrpSpPr>
        <p:grpSpPr>
          <a:xfrm>
            <a:off x="747776" y="3501009"/>
            <a:ext cx="3606597" cy="2741550"/>
            <a:chOff x="3458138" y="2453447"/>
            <a:chExt cx="1800200" cy="1728696"/>
          </a:xfrm>
        </p:grpSpPr>
        <p:sp>
          <p:nvSpPr>
            <p:cNvPr id="61" name="円柱 60"/>
            <p:cNvSpPr/>
            <p:nvPr/>
          </p:nvSpPr>
          <p:spPr bwMode="auto">
            <a:xfrm>
              <a:off x="3458138" y="2453447"/>
              <a:ext cx="1800200" cy="1728696"/>
            </a:xfrm>
            <a:prstGeom prst="can">
              <a:avLst>
                <a:gd name="adj" fmla="val 17832"/>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62" name="テキスト ボックス 61"/>
            <p:cNvSpPr txBox="1"/>
            <p:nvPr/>
          </p:nvSpPr>
          <p:spPr>
            <a:xfrm>
              <a:off x="3949995" y="2479998"/>
              <a:ext cx="805085" cy="240136"/>
            </a:xfrm>
            <a:prstGeom prst="rect">
              <a:avLst/>
            </a:prstGeom>
            <a:noFill/>
          </p:spPr>
          <p:txBody>
            <a:bodyPr wrap="none" rtlCol="0">
              <a:spAutoFit/>
            </a:bodyPr>
            <a:lstStyle/>
            <a:p>
              <a:pPr algn="ctr"/>
              <a:r>
                <a:rPr kumimoji="1" lang="ja-JP" altLang="en-US" sz="2000" dirty="0" smtClean="0">
                  <a:solidFill>
                    <a:srgbClr val="000000"/>
                  </a:solidFill>
                </a:rPr>
                <a:t>プロジェクト</a:t>
              </a:r>
              <a:r>
                <a:rPr kumimoji="1" lang="en-US" altLang="ja-JP" sz="2000" dirty="0" smtClean="0">
                  <a:solidFill>
                    <a:srgbClr val="000000"/>
                  </a:solidFill>
                </a:rPr>
                <a:t>A</a:t>
              </a:r>
              <a:endParaRPr kumimoji="1" lang="ja-JP" altLang="en-US" sz="2000" dirty="0">
                <a:solidFill>
                  <a:srgbClr val="000000"/>
                </a:solidFill>
              </a:endParaRPr>
            </a:p>
          </p:txBody>
        </p:sp>
      </p:grpSp>
      <p:sp>
        <p:nvSpPr>
          <p:cNvPr id="63" name="Document"/>
          <p:cNvSpPr>
            <a:spLocks noEditPoints="1" noChangeArrowheads="1"/>
          </p:cNvSpPr>
          <p:nvPr/>
        </p:nvSpPr>
        <p:spPr bwMode="auto">
          <a:xfrm>
            <a:off x="2483768" y="4380957"/>
            <a:ext cx="1010236" cy="1311119"/>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grpSp>
        <p:nvGrpSpPr>
          <p:cNvPr id="64" name="グループ化 63"/>
          <p:cNvGrpSpPr/>
          <p:nvPr/>
        </p:nvGrpSpPr>
        <p:grpSpPr>
          <a:xfrm>
            <a:off x="3068052" y="3792388"/>
            <a:ext cx="3267204" cy="788739"/>
            <a:chOff x="3151162" y="3776202"/>
            <a:chExt cx="3267204" cy="788739"/>
          </a:xfrm>
        </p:grpSpPr>
        <p:sp>
          <p:nvSpPr>
            <p:cNvPr id="65" name="テキスト ボックス 64"/>
            <p:cNvSpPr txBox="1"/>
            <p:nvPr/>
          </p:nvSpPr>
          <p:spPr>
            <a:xfrm>
              <a:off x="4285053" y="3776202"/>
              <a:ext cx="881179" cy="369332"/>
            </a:xfrm>
            <a:prstGeom prst="rect">
              <a:avLst/>
            </a:prstGeom>
            <a:noFill/>
          </p:spPr>
          <p:txBody>
            <a:bodyPr wrap="square" rtlCol="0">
              <a:spAutoFit/>
            </a:bodyPr>
            <a:lstStyle/>
            <a:p>
              <a:pPr algn="ctr"/>
              <a:r>
                <a:rPr kumimoji="1" lang="ja-JP" altLang="en-US" sz="1800" dirty="0" smtClean="0">
                  <a:solidFill>
                    <a:srgbClr val="000000"/>
                  </a:solidFill>
                </a:rPr>
                <a:t>コピー</a:t>
              </a:r>
              <a:endParaRPr kumimoji="1" lang="ja-JP" altLang="en-US" sz="1800" dirty="0">
                <a:solidFill>
                  <a:srgbClr val="000000"/>
                </a:solidFill>
              </a:endParaRPr>
            </a:p>
          </p:txBody>
        </p:sp>
        <p:sp>
          <p:nvSpPr>
            <p:cNvPr id="66" name="下カーブ矢印 65"/>
            <p:cNvSpPr/>
            <p:nvPr/>
          </p:nvSpPr>
          <p:spPr bwMode="auto">
            <a:xfrm>
              <a:off x="3151162" y="4075989"/>
              <a:ext cx="3267204" cy="488952"/>
            </a:xfrm>
            <a:prstGeom prst="curvedDownArrow">
              <a:avLst>
                <a:gd name="adj1" fmla="val 35478"/>
                <a:gd name="adj2" fmla="val 72174"/>
                <a:gd name="adj3" fmla="val 22234"/>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sp>
        <p:nvSpPr>
          <p:cNvPr id="67" name="テキスト ボックス 66"/>
          <p:cNvSpPr txBox="1"/>
          <p:nvPr/>
        </p:nvSpPr>
        <p:spPr>
          <a:xfrm>
            <a:off x="3995936" y="3111351"/>
            <a:ext cx="1244959" cy="46166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dirty="0" smtClean="0">
                <a:solidFill>
                  <a:srgbClr val="000000"/>
                </a:solidFill>
              </a:rPr>
              <a:t>組織</a:t>
            </a:r>
            <a:endParaRPr kumimoji="1" lang="ja-JP" altLang="en-US" dirty="0">
              <a:solidFill>
                <a:srgbClr val="000000"/>
              </a:solidFill>
            </a:endParaRPr>
          </a:p>
        </p:txBody>
      </p:sp>
      <p:grpSp>
        <p:nvGrpSpPr>
          <p:cNvPr id="68" name="グループ化 67"/>
          <p:cNvGrpSpPr/>
          <p:nvPr/>
        </p:nvGrpSpPr>
        <p:grpSpPr>
          <a:xfrm>
            <a:off x="875489" y="4276908"/>
            <a:ext cx="947695" cy="874826"/>
            <a:chOff x="714281" y="2786750"/>
            <a:chExt cx="1950005" cy="1591536"/>
          </a:xfrm>
        </p:grpSpPr>
        <p:pic>
          <p:nvPicPr>
            <p:cNvPr id="69"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356537" y="2786750"/>
              <a:ext cx="665495" cy="1106909"/>
            </a:xfrm>
            <a:prstGeom prst="rect">
              <a:avLst/>
            </a:prstGeom>
            <a:noFill/>
            <a:extLst>
              <a:ext uri="{909E8E84-426E-40DD-AFC4-6F175D3DCCD1}">
                <a14:hiddenFill xmlns:a14="http://schemas.microsoft.com/office/drawing/2010/main">
                  <a:solidFill>
                    <a:srgbClr val="FFFFFF"/>
                  </a:solidFill>
                </a14:hiddenFill>
              </a:ext>
            </a:extLst>
          </p:spPr>
        </p:pic>
        <p:sp>
          <p:nvSpPr>
            <p:cNvPr id="70" name="テキスト ボックス 69"/>
            <p:cNvSpPr txBox="1"/>
            <p:nvPr/>
          </p:nvSpPr>
          <p:spPr>
            <a:xfrm>
              <a:off x="714281" y="3762368"/>
              <a:ext cx="1950005" cy="615918"/>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A</a:t>
              </a:r>
              <a:endParaRPr kumimoji="1" lang="ja-JP" altLang="en-US" sz="1600" dirty="0">
                <a:solidFill>
                  <a:srgbClr val="000000"/>
                </a:solidFill>
              </a:endParaRPr>
            </a:p>
          </p:txBody>
        </p:sp>
      </p:grpSp>
      <p:grpSp>
        <p:nvGrpSpPr>
          <p:cNvPr id="71" name="グループ化 70"/>
          <p:cNvGrpSpPr/>
          <p:nvPr/>
        </p:nvGrpSpPr>
        <p:grpSpPr>
          <a:xfrm>
            <a:off x="1511051" y="4239700"/>
            <a:ext cx="1877563" cy="661670"/>
            <a:chOff x="1511051" y="4239701"/>
            <a:chExt cx="1877563" cy="661670"/>
          </a:xfrm>
        </p:grpSpPr>
        <p:sp>
          <p:nvSpPr>
            <p:cNvPr id="72" name="Freeform 13"/>
            <p:cNvSpPr>
              <a:spLocks/>
            </p:cNvSpPr>
            <p:nvPr/>
          </p:nvSpPr>
          <p:spPr bwMode="auto">
            <a:xfrm>
              <a:off x="2573624" y="4591701"/>
              <a:ext cx="814990" cy="3096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nvGrpSpPr>
            <p:cNvPr id="73" name="グループ化 72"/>
            <p:cNvGrpSpPr/>
            <p:nvPr/>
          </p:nvGrpSpPr>
          <p:grpSpPr>
            <a:xfrm>
              <a:off x="1511051" y="4239701"/>
              <a:ext cx="1062573" cy="352000"/>
              <a:chOff x="1511051" y="4239701"/>
              <a:chExt cx="1062573" cy="352000"/>
            </a:xfrm>
          </p:grpSpPr>
          <p:cxnSp>
            <p:nvCxnSpPr>
              <p:cNvPr id="74" name="直線矢印コネクタ 73"/>
              <p:cNvCxnSpPr>
                <a:stCxn id="69" idx="3"/>
                <a:endCxn id="72" idx="0"/>
              </p:cNvCxnSpPr>
              <p:nvPr/>
            </p:nvCxnSpPr>
            <p:spPr bwMode="auto">
              <a:xfrm>
                <a:off x="1511051" y="4551513"/>
                <a:ext cx="1062573" cy="40188"/>
              </a:xfrm>
              <a:prstGeom prst="straightConnector1">
                <a:avLst/>
              </a:prstGeom>
              <a:ln>
                <a:headEnd type="none" w="med" len="med"/>
                <a:tailEnd type="arrow"/>
              </a:ln>
            </p:spPr>
            <p:style>
              <a:lnRef idx="2">
                <a:schemeClr val="dk1"/>
              </a:lnRef>
              <a:fillRef idx="0">
                <a:schemeClr val="dk1"/>
              </a:fillRef>
              <a:effectRef idx="1">
                <a:schemeClr val="dk1"/>
              </a:effectRef>
              <a:fontRef idx="minor">
                <a:schemeClr val="tx1"/>
              </a:fontRef>
            </p:style>
          </p:cxnSp>
          <p:sp>
            <p:nvSpPr>
              <p:cNvPr id="75" name="テキスト ボックス 74"/>
              <p:cNvSpPr txBox="1"/>
              <p:nvPr/>
            </p:nvSpPr>
            <p:spPr>
              <a:xfrm>
                <a:off x="1678479" y="4239701"/>
                <a:ext cx="595035" cy="338554"/>
              </a:xfrm>
              <a:prstGeom prst="rect">
                <a:avLst/>
              </a:prstGeom>
              <a:noFill/>
            </p:spPr>
            <p:txBody>
              <a:bodyPr wrap="none" rtlCol="0">
                <a:spAutoFit/>
              </a:bodyPr>
              <a:lstStyle/>
              <a:p>
                <a:r>
                  <a:rPr kumimoji="1" lang="ja-JP" altLang="en-US" sz="1600" dirty="0" smtClean="0">
                    <a:solidFill>
                      <a:srgbClr val="000000"/>
                    </a:solidFill>
                  </a:rPr>
                  <a:t>実装</a:t>
                </a:r>
                <a:endParaRPr kumimoji="1" lang="ja-JP" altLang="en-US" sz="1600" dirty="0">
                  <a:solidFill>
                    <a:srgbClr val="000000"/>
                  </a:solidFill>
                </a:endParaRPr>
              </a:p>
            </p:txBody>
          </p:sp>
        </p:grpSp>
      </p:grpSp>
      <p:sp>
        <p:nvSpPr>
          <p:cNvPr id="77" name="Freeform 13"/>
          <p:cNvSpPr>
            <a:spLocks/>
          </p:cNvSpPr>
          <p:nvPr/>
        </p:nvSpPr>
        <p:spPr bwMode="auto">
          <a:xfrm>
            <a:off x="6044072" y="5027648"/>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E7C751"/>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nvGrpSpPr>
          <p:cNvPr id="78" name="グループ化 77"/>
          <p:cNvGrpSpPr/>
          <p:nvPr/>
        </p:nvGrpSpPr>
        <p:grpSpPr>
          <a:xfrm>
            <a:off x="4974521" y="4105541"/>
            <a:ext cx="936475" cy="886149"/>
            <a:chOff x="867953" y="5357029"/>
            <a:chExt cx="936475" cy="886149"/>
          </a:xfrm>
        </p:grpSpPr>
        <p:sp>
          <p:nvSpPr>
            <p:cNvPr id="80" name="テキスト ボックス 79"/>
            <p:cNvSpPr txBox="1"/>
            <p:nvPr/>
          </p:nvSpPr>
          <p:spPr>
            <a:xfrm>
              <a:off x="867953" y="5904624"/>
              <a:ext cx="936475" cy="338554"/>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B</a:t>
              </a:r>
              <a:endParaRPr kumimoji="1" lang="ja-JP" altLang="en-US" sz="1600" dirty="0">
                <a:solidFill>
                  <a:srgbClr val="000000"/>
                </a:solidFill>
              </a:endParaRPr>
            </a:p>
          </p:txBody>
        </p:sp>
        <p:pic>
          <p:nvPicPr>
            <p:cNvPr id="81"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1187625" y="5357029"/>
              <a:ext cx="297132" cy="602913"/>
            </a:xfrm>
            <a:prstGeom prst="rect">
              <a:avLst/>
            </a:prstGeom>
            <a:noFill/>
            <a:extLst>
              <a:ext uri="{909E8E84-426E-40DD-AFC4-6F175D3DCCD1}">
                <a14:hiddenFill xmlns:a14="http://schemas.microsoft.com/office/drawing/2010/main">
                  <a:solidFill>
                    <a:srgbClr val="FFFFFF"/>
                  </a:solidFill>
                </a14:hiddenFill>
              </a:ext>
            </a:extLst>
          </p:spPr>
        </p:pic>
      </p:grpSp>
      <p:sp>
        <p:nvSpPr>
          <p:cNvPr id="82" name="Freeform 13"/>
          <p:cNvSpPr>
            <a:spLocks/>
          </p:cNvSpPr>
          <p:nvPr/>
        </p:nvSpPr>
        <p:spPr bwMode="auto">
          <a:xfrm>
            <a:off x="6054276" y="4595600"/>
            <a:ext cx="837539" cy="3057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E7C751"/>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nvGrpSpPr>
          <p:cNvPr id="83" name="グループ化 82"/>
          <p:cNvGrpSpPr/>
          <p:nvPr/>
        </p:nvGrpSpPr>
        <p:grpSpPr>
          <a:xfrm>
            <a:off x="5339985" y="5301208"/>
            <a:ext cx="947695" cy="857101"/>
            <a:chOff x="714281" y="2786750"/>
            <a:chExt cx="1950005" cy="1559290"/>
          </a:xfrm>
        </p:grpSpPr>
        <p:pic>
          <p:nvPicPr>
            <p:cNvPr id="84" name="Picture 3" descr="C:\Users\m-takuya\AppData\Local\Microsoft\Windows\Temporary Internet Files\Content.IE5\V9TSFUNJ\MC900441944[1].wmf"/>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t="17719" r="63356" b="15875"/>
            <a:stretch/>
          </p:blipFill>
          <p:spPr bwMode="auto">
            <a:xfrm>
              <a:off x="1356537" y="2786750"/>
              <a:ext cx="665495" cy="1106909"/>
            </a:xfrm>
            <a:prstGeom prst="rect">
              <a:avLst/>
            </a:prstGeom>
            <a:noFill/>
            <a:extLst>
              <a:ext uri="{909E8E84-426E-40DD-AFC4-6F175D3DCCD1}">
                <a14:hiddenFill xmlns:a14="http://schemas.microsoft.com/office/drawing/2010/main">
                  <a:solidFill>
                    <a:srgbClr val="FFFFFF"/>
                  </a:solidFill>
                </a14:hiddenFill>
              </a:ext>
            </a:extLst>
          </p:spPr>
        </p:pic>
        <p:sp>
          <p:nvSpPr>
            <p:cNvPr id="85" name="テキスト ボックス 84"/>
            <p:cNvSpPr txBox="1"/>
            <p:nvPr/>
          </p:nvSpPr>
          <p:spPr>
            <a:xfrm>
              <a:off x="714281" y="3730122"/>
              <a:ext cx="1950005" cy="615918"/>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A</a:t>
              </a:r>
              <a:endParaRPr kumimoji="1" lang="ja-JP" altLang="en-US" sz="1600" dirty="0">
                <a:solidFill>
                  <a:srgbClr val="000000"/>
                </a:solidFill>
              </a:endParaRPr>
            </a:p>
          </p:txBody>
        </p:sp>
      </p:grpSp>
      <p:grpSp>
        <p:nvGrpSpPr>
          <p:cNvPr id="86" name="グループ化 85"/>
          <p:cNvGrpSpPr/>
          <p:nvPr/>
        </p:nvGrpSpPr>
        <p:grpSpPr>
          <a:xfrm>
            <a:off x="6891814" y="4349964"/>
            <a:ext cx="866715" cy="879236"/>
            <a:chOff x="3161409" y="4412560"/>
            <a:chExt cx="941405" cy="879236"/>
          </a:xfrm>
        </p:grpSpPr>
        <p:sp>
          <p:nvSpPr>
            <p:cNvPr id="87" name="右カーブ矢印 86"/>
            <p:cNvSpPr/>
            <p:nvPr/>
          </p:nvSpPr>
          <p:spPr bwMode="auto">
            <a:xfrm flipH="1">
              <a:off x="3161409" y="4693680"/>
              <a:ext cx="722439" cy="598116"/>
            </a:xfrm>
            <a:prstGeom prst="curved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88" name="テキスト ボックス 87"/>
            <p:cNvSpPr txBox="1"/>
            <p:nvPr/>
          </p:nvSpPr>
          <p:spPr>
            <a:xfrm>
              <a:off x="3221637" y="4412560"/>
              <a:ext cx="881177" cy="369332"/>
            </a:xfrm>
            <a:prstGeom prst="rect">
              <a:avLst/>
            </a:prstGeom>
            <a:noFill/>
          </p:spPr>
          <p:txBody>
            <a:bodyPr wrap="square" rtlCol="0">
              <a:spAutoFit/>
            </a:bodyPr>
            <a:lstStyle/>
            <a:p>
              <a:pPr algn="ctr"/>
              <a:r>
                <a:rPr kumimoji="1" lang="ja-JP" altLang="en-US" sz="1800" dirty="0" smtClean="0">
                  <a:solidFill>
                    <a:srgbClr val="000000"/>
                  </a:solidFill>
                </a:rPr>
                <a:t>コピー</a:t>
              </a:r>
              <a:endParaRPr kumimoji="1" lang="ja-JP" altLang="en-US" sz="1800" dirty="0">
                <a:solidFill>
                  <a:srgbClr val="000000"/>
                </a:solidFill>
              </a:endParaRPr>
            </a:p>
          </p:txBody>
        </p:sp>
      </p:grpSp>
      <p:sp>
        <p:nvSpPr>
          <p:cNvPr id="94" name="テキスト ボックス 93"/>
          <p:cNvSpPr txBox="1"/>
          <p:nvPr/>
        </p:nvSpPr>
        <p:spPr>
          <a:xfrm>
            <a:off x="5003294" y="4861691"/>
            <a:ext cx="867545" cy="400110"/>
          </a:xfrm>
          <a:prstGeom prst="rect">
            <a:avLst/>
          </a:prstGeom>
          <a:noFill/>
        </p:spPr>
        <p:txBody>
          <a:bodyPr wrap="none" rtlCol="0">
            <a:spAutoFit/>
          </a:bodyPr>
          <a:lstStyle/>
          <a:p>
            <a:r>
              <a:rPr kumimoji="1" lang="en-US" altLang="ja-JP" sz="2000" dirty="0" smtClean="0">
                <a:solidFill>
                  <a:srgbClr val="FF0000"/>
                </a:solidFill>
              </a:rPr>
              <a:t>(</a:t>
            </a:r>
            <a:r>
              <a:rPr kumimoji="1" lang="ja-JP" altLang="en-US" sz="2000" dirty="0" smtClean="0">
                <a:solidFill>
                  <a:srgbClr val="FF0000"/>
                </a:solidFill>
              </a:rPr>
              <a:t>利用</a:t>
            </a:r>
            <a:r>
              <a:rPr kumimoji="1" lang="en-US" altLang="ja-JP" sz="2000" dirty="0" smtClean="0">
                <a:solidFill>
                  <a:srgbClr val="FF0000"/>
                </a:solidFill>
              </a:rPr>
              <a:t>)</a:t>
            </a:r>
            <a:endParaRPr kumimoji="1" lang="ja-JP" altLang="en-US" sz="2000" dirty="0">
              <a:solidFill>
                <a:srgbClr val="FF0000"/>
              </a:solidFill>
            </a:endParaRPr>
          </a:p>
        </p:txBody>
      </p:sp>
      <p:sp>
        <p:nvSpPr>
          <p:cNvPr id="95" name="テキスト ボックス 94"/>
          <p:cNvSpPr txBox="1"/>
          <p:nvPr/>
        </p:nvSpPr>
        <p:spPr>
          <a:xfrm>
            <a:off x="899312" y="5027416"/>
            <a:ext cx="867545" cy="400110"/>
          </a:xfrm>
          <a:prstGeom prst="rect">
            <a:avLst/>
          </a:prstGeom>
          <a:noFill/>
        </p:spPr>
        <p:txBody>
          <a:bodyPr wrap="none" rtlCol="0">
            <a:spAutoFit/>
          </a:bodyPr>
          <a:lstStyle/>
          <a:p>
            <a:r>
              <a:rPr kumimoji="1" lang="en-US" altLang="ja-JP" sz="2000" dirty="0" smtClean="0">
                <a:solidFill>
                  <a:srgbClr val="FF0000"/>
                </a:solidFill>
              </a:rPr>
              <a:t>(</a:t>
            </a:r>
            <a:r>
              <a:rPr kumimoji="1" lang="ja-JP" altLang="en-US" sz="2000" dirty="0" smtClean="0">
                <a:solidFill>
                  <a:srgbClr val="FF0000"/>
                </a:solidFill>
              </a:rPr>
              <a:t>実装</a:t>
            </a:r>
            <a:r>
              <a:rPr kumimoji="1" lang="en-US" altLang="ja-JP" sz="2000" dirty="0" smtClean="0">
                <a:solidFill>
                  <a:srgbClr val="FF0000"/>
                </a:solidFill>
              </a:rPr>
              <a:t>)</a:t>
            </a:r>
            <a:endParaRPr kumimoji="1" lang="ja-JP" altLang="en-US" sz="2000" dirty="0">
              <a:solidFill>
                <a:srgbClr val="FF0000"/>
              </a:solidFill>
            </a:endParaRPr>
          </a:p>
        </p:txBody>
      </p:sp>
      <p:sp>
        <p:nvSpPr>
          <p:cNvPr id="96" name="テキスト ボックス 95"/>
          <p:cNvSpPr txBox="1"/>
          <p:nvPr/>
        </p:nvSpPr>
        <p:spPr>
          <a:xfrm>
            <a:off x="7260483" y="5449656"/>
            <a:ext cx="867545" cy="400110"/>
          </a:xfrm>
          <a:prstGeom prst="rect">
            <a:avLst/>
          </a:prstGeom>
          <a:noFill/>
        </p:spPr>
        <p:txBody>
          <a:bodyPr wrap="none" rtlCol="0">
            <a:spAutoFit/>
          </a:bodyPr>
          <a:lstStyle/>
          <a:p>
            <a:r>
              <a:rPr kumimoji="1" lang="en-US" altLang="ja-JP" sz="2000" dirty="0" smtClean="0">
                <a:solidFill>
                  <a:srgbClr val="FF0000"/>
                </a:solidFill>
              </a:rPr>
              <a:t>(</a:t>
            </a:r>
            <a:r>
              <a:rPr kumimoji="1" lang="ja-JP" altLang="en-US" sz="2000" dirty="0" smtClean="0">
                <a:solidFill>
                  <a:srgbClr val="FF0000"/>
                </a:solidFill>
              </a:rPr>
              <a:t>利用</a:t>
            </a:r>
            <a:r>
              <a:rPr kumimoji="1" lang="en-US" altLang="ja-JP" sz="2000" dirty="0" smtClean="0">
                <a:solidFill>
                  <a:srgbClr val="FF0000"/>
                </a:solidFill>
              </a:rPr>
              <a:t>)</a:t>
            </a:r>
            <a:endParaRPr kumimoji="1" lang="ja-JP" altLang="en-US" sz="2000" dirty="0">
              <a:solidFill>
                <a:srgbClr val="FF0000"/>
              </a:solidFill>
            </a:endParaRPr>
          </a:p>
        </p:txBody>
      </p:sp>
      <p:grpSp>
        <p:nvGrpSpPr>
          <p:cNvPr id="97" name="グループ化 96"/>
          <p:cNvGrpSpPr/>
          <p:nvPr/>
        </p:nvGrpSpPr>
        <p:grpSpPr>
          <a:xfrm>
            <a:off x="1475285" y="5301208"/>
            <a:ext cx="936475" cy="869343"/>
            <a:chOff x="867953" y="5357029"/>
            <a:chExt cx="936475" cy="869343"/>
          </a:xfrm>
        </p:grpSpPr>
        <p:sp>
          <p:nvSpPr>
            <p:cNvPr id="98" name="テキスト ボックス 97"/>
            <p:cNvSpPr txBox="1"/>
            <p:nvPr/>
          </p:nvSpPr>
          <p:spPr>
            <a:xfrm>
              <a:off x="867953" y="5887818"/>
              <a:ext cx="936475" cy="338554"/>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B</a:t>
              </a:r>
              <a:endParaRPr kumimoji="1" lang="ja-JP" altLang="en-US" sz="1600" dirty="0">
                <a:solidFill>
                  <a:srgbClr val="000000"/>
                </a:solidFill>
              </a:endParaRPr>
            </a:p>
          </p:txBody>
        </p:sp>
        <p:pic>
          <p:nvPicPr>
            <p:cNvPr id="99" name="Picture 3" descr="C:\Users\m-takuya\AppData\Local\Microsoft\Windows\Temporary Internet Files\Content.IE5\V9TSFUNJ\MC900441944[1].wmf"/>
            <p:cNvPicPr>
              <a:picLocks noChangeAspect="1" noChangeArrowheads="1"/>
            </p:cNvPicPr>
            <p:nvPr/>
          </p:nvPicPr>
          <p:blipFill rotWithShape="1">
            <a:blip r:embed="rId3"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1187625" y="5357029"/>
              <a:ext cx="297132" cy="602913"/>
            </a:xfrm>
            <a:prstGeom prst="rect">
              <a:avLst/>
            </a:prstGeom>
            <a:noFill/>
            <a:extLst>
              <a:ext uri="{909E8E84-426E-40DD-AFC4-6F175D3DCCD1}">
                <a14:hiddenFill xmlns:a14="http://schemas.microsoft.com/office/drawing/2010/main">
                  <a:solidFill>
                    <a:srgbClr val="FFFFFF"/>
                  </a:solidFill>
                </a14:hiddenFill>
              </a:ext>
            </a:extLst>
          </p:spPr>
        </p:pic>
      </p:grpSp>
      <p:grpSp>
        <p:nvGrpSpPr>
          <p:cNvPr id="100" name="グループ化 99"/>
          <p:cNvGrpSpPr/>
          <p:nvPr/>
        </p:nvGrpSpPr>
        <p:grpSpPr>
          <a:xfrm>
            <a:off x="7237174" y="4719379"/>
            <a:ext cx="936475" cy="880976"/>
            <a:chOff x="7285853" y="3861048"/>
            <a:chExt cx="936475" cy="880976"/>
          </a:xfrm>
        </p:grpSpPr>
        <p:sp>
          <p:nvSpPr>
            <p:cNvPr id="101" name="テキスト ボックス 100"/>
            <p:cNvSpPr txBox="1"/>
            <p:nvPr/>
          </p:nvSpPr>
          <p:spPr>
            <a:xfrm>
              <a:off x="7285853" y="4403470"/>
              <a:ext cx="936475" cy="338554"/>
            </a:xfrm>
            <a:prstGeom prst="rect">
              <a:avLst/>
            </a:prstGeom>
            <a:noFill/>
          </p:spPr>
          <p:txBody>
            <a:bodyPr wrap="none" rtlCol="0">
              <a:spAutoFit/>
            </a:bodyPr>
            <a:lstStyle/>
            <a:p>
              <a:r>
                <a:rPr kumimoji="1" lang="ja-JP" altLang="en-US" sz="1600" dirty="0" smtClean="0">
                  <a:solidFill>
                    <a:srgbClr val="000000"/>
                  </a:solidFill>
                </a:rPr>
                <a:t>開発者</a:t>
              </a:r>
              <a:r>
                <a:rPr kumimoji="1" lang="en-US" altLang="ja-JP" sz="1600" dirty="0" smtClean="0">
                  <a:solidFill>
                    <a:srgbClr val="000000"/>
                  </a:solidFill>
                </a:rPr>
                <a:t>C</a:t>
              </a:r>
              <a:endParaRPr kumimoji="1" lang="ja-JP" altLang="en-US" sz="1600" dirty="0">
                <a:solidFill>
                  <a:srgbClr val="000000"/>
                </a:solidFill>
              </a:endParaRPr>
            </a:p>
          </p:txBody>
        </p:sp>
        <p:pic>
          <p:nvPicPr>
            <p:cNvPr id="102" name="Picture 3" descr="C:\Users\m-takuya\AppData\Local\Microsoft\Windows\Temporary Internet Files\Content.IE5\V9TSFUNJ\MC900441944[1].wmf"/>
            <p:cNvPicPr>
              <a:picLocks noChangeAspect="1" noChangeArrowheads="1"/>
            </p:cNvPicPr>
            <p:nvPr/>
          </p:nvPicPr>
          <p:blipFill rotWithShape="1">
            <a:blip r:embed="rId3"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7592378" y="3861048"/>
              <a:ext cx="323428" cy="608439"/>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15726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6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4"/>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82"/>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86"/>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77"/>
                                        </p:tgtEl>
                                        <p:attrNameLst>
                                          <p:attrName>style.visibility</p:attrName>
                                        </p:attrNameLst>
                                      </p:cBhvr>
                                      <p:to>
                                        <p:strVal val="visible"/>
                                      </p:to>
                                    </p:set>
                                  </p:childTnLst>
                                </p:cTn>
                              </p:par>
                            </p:childTnLst>
                          </p:cTn>
                        </p:par>
                        <p:par>
                          <p:cTn id="43" fill="hold">
                            <p:stCondLst>
                              <p:cond delay="0"/>
                            </p:stCondLst>
                            <p:childTnLst>
                              <p:par>
                                <p:cTn id="44" presetID="1" presetClass="entr" presetSubtype="0" fill="hold" grpId="0" nodeType="afterEffect">
                                  <p:stCondLst>
                                    <p:cond delay="0"/>
                                  </p:stCondLst>
                                  <p:childTnLst>
                                    <p:set>
                                      <p:cBhvr>
                                        <p:cTn id="45" dur="1" fill="hold">
                                          <p:stCondLst>
                                            <p:cond delay="0"/>
                                          </p:stCondLst>
                                        </p:cTn>
                                        <p:tgtEl>
                                          <p:spTgt spid="94"/>
                                        </p:tgtEl>
                                        <p:attrNameLst>
                                          <p:attrName>style.visibility</p:attrName>
                                        </p:attrNameLst>
                                      </p:cBhvr>
                                      <p:to>
                                        <p:strVal val="visible"/>
                                      </p:to>
                                    </p:set>
                                  </p:childTnLst>
                                </p:cTn>
                              </p:par>
                              <p:par>
                                <p:cTn id="46" presetID="1" presetClass="entr" presetSubtype="0" fill="hold" grpId="0" nodeType="withEffect">
                                  <p:stCondLst>
                                    <p:cond delay="0"/>
                                  </p:stCondLst>
                                  <p:childTnLst>
                                    <p:set>
                                      <p:cBhvr>
                                        <p:cTn id="47" dur="1" fill="hold">
                                          <p:stCondLst>
                                            <p:cond delay="0"/>
                                          </p:stCondLst>
                                        </p:cTn>
                                        <p:tgtEl>
                                          <p:spTgt spid="96"/>
                                        </p:tgtEl>
                                        <p:attrNameLst>
                                          <p:attrName>style.visibility</p:attrName>
                                        </p:attrNameLst>
                                      </p:cBhvr>
                                      <p:to>
                                        <p:strVal val="visible"/>
                                      </p:to>
                                    </p:set>
                                  </p:childTnLst>
                                </p:cTn>
                              </p:par>
                              <p:par>
                                <p:cTn id="48" presetID="1" presetClass="entr" presetSubtype="0" fill="hold" grpId="0" nodeType="withEffect">
                                  <p:stCondLst>
                                    <p:cond delay="0"/>
                                  </p:stCondLst>
                                  <p:childTnLst>
                                    <p:set>
                                      <p:cBhvr>
                                        <p:cTn id="49" dur="1" fill="hold">
                                          <p:stCondLst>
                                            <p:cond delay="0"/>
                                          </p:stCondLst>
                                        </p:cTn>
                                        <p:tgtEl>
                                          <p:spTgt spid="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 grpId="0" animBg="1"/>
      <p:bldP spid="63" grpId="0" animBg="1"/>
      <p:bldP spid="77" grpId="0" animBg="1"/>
      <p:bldP spid="82" grpId="0" animBg="1"/>
      <p:bldP spid="94" grpId="0"/>
      <p:bldP spid="95" grpId="0"/>
      <p:bldP spid="9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4000" dirty="0" smtClean="0"/>
              <a:t>目的とアプローチ</a:t>
            </a:r>
            <a:endParaRPr lang="en-US" altLang="ja-JP" sz="4000" baseline="30000" dirty="0"/>
          </a:p>
        </p:txBody>
      </p:sp>
      <p:sp>
        <p:nvSpPr>
          <p:cNvPr id="27" name="正方形/長方形 26"/>
          <p:cNvSpPr/>
          <p:nvPr/>
        </p:nvSpPr>
        <p:spPr bwMode="auto">
          <a:xfrm>
            <a:off x="1151619" y="4581128"/>
            <a:ext cx="6840760" cy="936104"/>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ja-JP" altLang="en-US" dirty="0" smtClean="0">
                <a:solidFill>
                  <a:schemeClr val="tx1"/>
                </a:solidFill>
                <a:latin typeface="Times New Roman" pitchFamily="18" charset="0"/>
                <a:ea typeface="ＭＳ Ｐゴシック" pitchFamily="50" charset="-128"/>
              </a:rPr>
              <a:t>複数プロジェクトをまたがる</a:t>
            </a: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クローンの系譜を導出し，その系譜から再利用動向の情報を</a:t>
            </a:r>
            <a:r>
              <a:rPr lang="ja-JP" altLang="en-US" dirty="0" smtClean="0">
                <a:solidFill>
                  <a:schemeClr val="tx1"/>
                </a:solidFill>
                <a:latin typeface="Times New Roman" pitchFamily="18" charset="0"/>
                <a:ea typeface="ＭＳ Ｐゴシック" pitchFamily="50" charset="-128"/>
              </a:rPr>
              <a:t>取得</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7" name="正方形/長方形 16"/>
          <p:cNvSpPr/>
          <p:nvPr/>
        </p:nvSpPr>
        <p:spPr bwMode="auto">
          <a:xfrm>
            <a:off x="251457" y="2007573"/>
            <a:ext cx="8641085" cy="917372"/>
          </a:xfrm>
          <a:prstGeom prst="rect">
            <a:avLst/>
          </a:prstGeom>
          <a:ln>
            <a:headEnd type="none" w="med" len="med"/>
            <a:tailEnd type="none" w="med" len="me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dirty="0" smtClean="0">
                <a:solidFill>
                  <a:schemeClr val="tx1"/>
                </a:solidFill>
                <a:latin typeface="Times New Roman" pitchFamily="18" charset="0"/>
                <a:ea typeface="ＭＳ Ｐゴシック" pitchFamily="50" charset="-128"/>
              </a:rPr>
              <a:t>組織でのソフトウェア開発における</a:t>
            </a:r>
            <a:r>
              <a:rPr lang="en-US" altLang="ja-JP" dirty="0" smtClean="0">
                <a:solidFill>
                  <a:schemeClr val="tx1"/>
                </a:solidFill>
                <a:latin typeface="Times New Roman" pitchFamily="18" charset="0"/>
                <a:ea typeface="ＭＳ Ｐゴシック" pitchFamily="50" charset="-128"/>
              </a:rPr>
              <a:t/>
            </a:r>
            <a:br>
              <a:rPr lang="en-US" altLang="ja-JP" dirty="0" smtClean="0">
                <a:solidFill>
                  <a:schemeClr val="tx1"/>
                </a:solidFill>
                <a:latin typeface="Times New Roman" pitchFamily="18" charset="0"/>
                <a:ea typeface="ＭＳ Ｐゴシック" pitchFamily="50" charset="-128"/>
              </a:rPr>
            </a:b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開発者ごとの再利用動向を分析すること</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8" name="下矢印 17"/>
          <p:cNvSpPr/>
          <p:nvPr/>
        </p:nvSpPr>
        <p:spPr bwMode="auto">
          <a:xfrm>
            <a:off x="4283967" y="3212976"/>
            <a:ext cx="576064" cy="1080120"/>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正方形/長方形 4"/>
          <p:cNvSpPr/>
          <p:nvPr/>
        </p:nvSpPr>
        <p:spPr bwMode="auto">
          <a:xfrm>
            <a:off x="482833" y="1556792"/>
            <a:ext cx="837102" cy="50405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目的</a:t>
            </a:r>
          </a:p>
        </p:txBody>
      </p:sp>
      <p:sp>
        <p:nvSpPr>
          <p:cNvPr id="10" name="正方形/長方形 9"/>
          <p:cNvSpPr/>
          <p:nvPr/>
        </p:nvSpPr>
        <p:spPr bwMode="auto">
          <a:xfrm>
            <a:off x="1316551" y="4095437"/>
            <a:ext cx="1611170" cy="50405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アプローチ</a:t>
            </a:r>
          </a:p>
        </p:txBody>
      </p:sp>
    </p:spTree>
    <p:extLst>
      <p:ext uri="{BB962C8B-B14F-4D97-AF65-F5344CB8AC3E}">
        <p14:creationId xmlns:p14="http://schemas.microsoft.com/office/powerpoint/2010/main" val="16576830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テキスト ボックス 38"/>
          <p:cNvSpPr txBox="1"/>
          <p:nvPr/>
        </p:nvSpPr>
        <p:spPr>
          <a:xfrm>
            <a:off x="1835696" y="3820978"/>
            <a:ext cx="3831513" cy="400110"/>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000" dirty="0">
                <a:solidFill>
                  <a:srgbClr val="000000"/>
                </a:solidFill>
              </a:rPr>
              <a:t>既存</a:t>
            </a:r>
            <a:r>
              <a:rPr kumimoji="1" lang="ja-JP" altLang="en-US" sz="2000" dirty="0" smtClean="0">
                <a:solidFill>
                  <a:srgbClr val="000000"/>
                </a:solidFill>
              </a:rPr>
              <a:t>のコード片を再利用した</a:t>
            </a:r>
            <a:r>
              <a:rPr kumimoji="1" lang="ja-JP" altLang="en-US" sz="2000" dirty="0">
                <a:solidFill>
                  <a:srgbClr val="000000"/>
                </a:solidFill>
              </a:rPr>
              <a:t>開発者</a:t>
            </a:r>
          </a:p>
        </p:txBody>
      </p:sp>
      <p:sp>
        <p:nvSpPr>
          <p:cNvPr id="94" name="テキスト ボックス 93"/>
          <p:cNvSpPr txBox="1"/>
          <p:nvPr/>
        </p:nvSpPr>
        <p:spPr>
          <a:xfrm>
            <a:off x="181093" y="4730664"/>
            <a:ext cx="2981629" cy="1107996"/>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200" dirty="0">
                <a:solidFill>
                  <a:srgbClr val="000000"/>
                </a:solidFill>
              </a:rPr>
              <a:t>コードクローン</a:t>
            </a:r>
            <a:r>
              <a:rPr kumimoji="1" lang="ja-JP" altLang="en-US" sz="2200" dirty="0" smtClean="0">
                <a:solidFill>
                  <a:srgbClr val="000000"/>
                </a:solidFill>
              </a:rPr>
              <a:t>がいつ生成され，どのような修正がなされたかを示す</a:t>
            </a:r>
            <a:endParaRPr kumimoji="1" lang="ja-JP" altLang="en-US" sz="2200" dirty="0">
              <a:solidFill>
                <a:srgbClr val="000000"/>
              </a:solidFill>
            </a:endParaRPr>
          </a:p>
        </p:txBody>
      </p:sp>
      <p:sp>
        <p:nvSpPr>
          <p:cNvPr id="2" name="タイトル 1"/>
          <p:cNvSpPr>
            <a:spLocks noGrp="1"/>
          </p:cNvSpPr>
          <p:nvPr>
            <p:ph type="title"/>
          </p:nvPr>
        </p:nvSpPr>
        <p:spPr/>
        <p:txBody>
          <a:bodyPr/>
          <a:lstStyle/>
          <a:p>
            <a:r>
              <a:rPr lang="ja-JP" altLang="en-US" sz="3800" dirty="0" smtClean="0"/>
              <a:t>コードクローンとクローンの系譜</a:t>
            </a:r>
            <a:endParaRPr kumimoji="1" lang="ja-JP" altLang="en-US" sz="3800" dirty="0"/>
          </a:p>
        </p:txBody>
      </p:sp>
      <p:sp>
        <p:nvSpPr>
          <p:cNvPr id="8" name="テキスト ボックス 7"/>
          <p:cNvSpPr txBox="1"/>
          <p:nvPr/>
        </p:nvSpPr>
        <p:spPr>
          <a:xfrm>
            <a:off x="395536" y="2708920"/>
            <a:ext cx="3232224" cy="1015663"/>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kumimoji="1" lang="ja-JP" altLang="en-US" sz="2000" dirty="0" smtClean="0">
                <a:solidFill>
                  <a:srgbClr val="000000"/>
                </a:solidFill>
              </a:rPr>
              <a:t>コードクローンであるコード片の内，実装日時が最も古いコード片を実装した開発者</a:t>
            </a:r>
            <a:endParaRPr kumimoji="1" lang="ja-JP" altLang="en-US" sz="2000" dirty="0">
              <a:solidFill>
                <a:srgbClr val="000000"/>
              </a:solidFill>
            </a:endParaRPr>
          </a:p>
        </p:txBody>
      </p:sp>
      <p:grpSp>
        <p:nvGrpSpPr>
          <p:cNvPr id="5" name="グループ化 4"/>
          <p:cNvGrpSpPr/>
          <p:nvPr/>
        </p:nvGrpSpPr>
        <p:grpSpPr>
          <a:xfrm>
            <a:off x="4754758" y="1916413"/>
            <a:ext cx="4065714" cy="2401239"/>
            <a:chOff x="2162470" y="1700808"/>
            <a:chExt cx="4806546" cy="3075689"/>
          </a:xfrm>
        </p:grpSpPr>
        <p:grpSp>
          <p:nvGrpSpPr>
            <p:cNvPr id="48" name="グループ化 47"/>
            <p:cNvGrpSpPr/>
            <p:nvPr/>
          </p:nvGrpSpPr>
          <p:grpSpPr>
            <a:xfrm>
              <a:off x="2863143" y="2010567"/>
              <a:ext cx="804870" cy="884430"/>
              <a:chOff x="1487967" y="3042367"/>
              <a:chExt cx="983580" cy="1143668"/>
            </a:xfrm>
          </p:grpSpPr>
          <p:sp>
            <p:nvSpPr>
              <p:cNvPr id="50" name="Document"/>
              <p:cNvSpPr>
                <a:spLocks noEditPoints="1" noChangeArrowheads="1"/>
              </p:cNvSpPr>
              <p:nvPr/>
            </p:nvSpPr>
            <p:spPr bwMode="auto">
              <a:xfrm>
                <a:off x="1487967" y="3042367"/>
                <a:ext cx="983580" cy="1143668"/>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sp>
            <p:nvSpPr>
              <p:cNvPr id="51" name="Freeform 13"/>
              <p:cNvSpPr>
                <a:spLocks/>
              </p:cNvSpPr>
              <p:nvPr/>
            </p:nvSpPr>
            <p:spPr bwMode="auto">
              <a:xfrm>
                <a:off x="1583015" y="3174590"/>
                <a:ext cx="793485" cy="356342"/>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sp>
          <p:nvSpPr>
            <p:cNvPr id="59" name="Document"/>
            <p:cNvSpPr>
              <a:spLocks noEditPoints="1" noChangeArrowheads="1"/>
            </p:cNvSpPr>
            <p:nvPr/>
          </p:nvSpPr>
          <p:spPr bwMode="auto">
            <a:xfrm>
              <a:off x="5387818" y="1980820"/>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pic>
          <p:nvPicPr>
            <p:cNvPr id="61"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2162470" y="1869581"/>
              <a:ext cx="665495" cy="1106909"/>
            </a:xfrm>
            <a:prstGeom prst="rect">
              <a:avLst/>
            </a:prstGeom>
            <a:noFill/>
            <a:extLst>
              <a:ext uri="{909E8E84-426E-40DD-AFC4-6F175D3DCCD1}">
                <a14:hiddenFill xmlns:a14="http://schemas.microsoft.com/office/drawing/2010/main">
                  <a:solidFill>
                    <a:srgbClr val="FFFFFF"/>
                  </a:solidFill>
                </a14:hiddenFill>
              </a:ext>
            </a:extLst>
          </p:spPr>
        </p:pic>
        <p:pic>
          <p:nvPicPr>
            <p:cNvPr id="62"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6303521" y="1869580"/>
              <a:ext cx="665495" cy="1106909"/>
            </a:xfrm>
            <a:prstGeom prst="rect">
              <a:avLst/>
            </a:prstGeom>
            <a:noFill/>
            <a:extLst>
              <a:ext uri="{909E8E84-426E-40DD-AFC4-6F175D3DCCD1}">
                <a14:hiddenFill xmlns:a14="http://schemas.microsoft.com/office/drawing/2010/main">
                  <a:solidFill>
                    <a:srgbClr val="FFFFFF"/>
                  </a:solidFill>
                </a14:hiddenFill>
              </a:ext>
            </a:extLst>
          </p:spPr>
        </p:pic>
        <p:cxnSp>
          <p:nvCxnSpPr>
            <p:cNvPr id="63" name="直線矢印コネクタ 62"/>
            <p:cNvCxnSpPr/>
            <p:nvPr/>
          </p:nvCxnSpPr>
          <p:spPr>
            <a:xfrm>
              <a:off x="3590234" y="2252529"/>
              <a:ext cx="1899311" cy="0"/>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sp>
          <p:nvSpPr>
            <p:cNvPr id="66" name="テキスト ボックス 65"/>
            <p:cNvSpPr txBox="1"/>
            <p:nvPr/>
          </p:nvSpPr>
          <p:spPr>
            <a:xfrm>
              <a:off x="3563888" y="2332116"/>
              <a:ext cx="1797583" cy="827870"/>
            </a:xfrm>
            <a:prstGeom prst="rect">
              <a:avLst/>
            </a:prstGeom>
            <a:noFill/>
          </p:spPr>
          <p:txBody>
            <a:bodyPr wrap="square" rtlCol="0">
              <a:spAutoFit/>
            </a:bodyPr>
            <a:lstStyle/>
            <a:p>
              <a:pPr algn="ctr"/>
              <a:r>
                <a:rPr kumimoji="1" lang="ja-JP" altLang="en-US" sz="1800" dirty="0" smtClean="0">
                  <a:solidFill>
                    <a:srgbClr val="000000"/>
                  </a:solidFill>
                </a:rPr>
                <a:t>コード</a:t>
              </a:r>
              <a:r>
                <a:rPr kumimoji="1" lang="en-US" altLang="ja-JP" sz="1800" dirty="0" smtClean="0">
                  <a:solidFill>
                    <a:srgbClr val="000000"/>
                  </a:solidFill>
                </a:rPr>
                <a:t/>
              </a:r>
              <a:br>
                <a:rPr kumimoji="1" lang="en-US" altLang="ja-JP" sz="1800" dirty="0" smtClean="0">
                  <a:solidFill>
                    <a:srgbClr val="000000"/>
                  </a:solidFill>
                </a:rPr>
              </a:br>
              <a:r>
                <a:rPr kumimoji="1" lang="ja-JP" altLang="en-US" sz="1800" dirty="0" smtClean="0">
                  <a:solidFill>
                    <a:srgbClr val="000000"/>
                  </a:solidFill>
                </a:rPr>
                <a:t>クローン</a:t>
              </a:r>
              <a:endParaRPr kumimoji="1" lang="ja-JP" altLang="en-US" sz="1800" dirty="0">
                <a:solidFill>
                  <a:srgbClr val="000000"/>
                </a:solidFill>
              </a:endParaRPr>
            </a:p>
          </p:txBody>
        </p:sp>
        <p:sp>
          <p:nvSpPr>
            <p:cNvPr id="70" name="テキスト ボックス 69"/>
            <p:cNvSpPr txBox="1"/>
            <p:nvPr/>
          </p:nvSpPr>
          <p:spPr>
            <a:xfrm>
              <a:off x="4159876" y="1742732"/>
              <a:ext cx="894880" cy="408207"/>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sp>
          <p:nvSpPr>
            <p:cNvPr id="4" name="テキスト ボックス 3"/>
            <p:cNvSpPr txBox="1"/>
            <p:nvPr/>
          </p:nvSpPr>
          <p:spPr>
            <a:xfrm>
              <a:off x="2291475" y="2803118"/>
              <a:ext cx="407484" cy="461665"/>
            </a:xfrm>
            <a:prstGeom prst="rect">
              <a:avLst/>
            </a:prstGeom>
            <a:noFill/>
          </p:spPr>
          <p:txBody>
            <a:bodyPr wrap="none" rtlCol="0">
              <a:spAutoFit/>
            </a:bodyPr>
            <a:lstStyle/>
            <a:p>
              <a:r>
                <a:rPr kumimoji="1" lang="en-US" altLang="ja-JP" dirty="0" smtClean="0">
                  <a:solidFill>
                    <a:srgbClr val="000000"/>
                  </a:solidFill>
                </a:rPr>
                <a:t>A</a:t>
              </a:r>
              <a:endParaRPr kumimoji="1" lang="ja-JP" altLang="en-US" dirty="0">
                <a:solidFill>
                  <a:srgbClr val="000000"/>
                </a:solidFill>
              </a:endParaRPr>
            </a:p>
          </p:txBody>
        </p:sp>
        <p:sp>
          <p:nvSpPr>
            <p:cNvPr id="33" name="テキスト ボックス 32"/>
            <p:cNvSpPr txBox="1"/>
            <p:nvPr/>
          </p:nvSpPr>
          <p:spPr>
            <a:xfrm>
              <a:off x="6448438" y="2803118"/>
              <a:ext cx="389850" cy="461665"/>
            </a:xfrm>
            <a:prstGeom prst="rect">
              <a:avLst/>
            </a:prstGeom>
            <a:noFill/>
          </p:spPr>
          <p:txBody>
            <a:bodyPr wrap="none" rtlCol="0">
              <a:spAutoFit/>
            </a:bodyPr>
            <a:lstStyle/>
            <a:p>
              <a:r>
                <a:rPr kumimoji="1" lang="en-US" altLang="ja-JP" dirty="0">
                  <a:solidFill>
                    <a:srgbClr val="000000"/>
                  </a:solidFill>
                </a:rPr>
                <a:t>B</a:t>
              </a:r>
              <a:endParaRPr kumimoji="1" lang="ja-JP" altLang="en-US" dirty="0">
                <a:solidFill>
                  <a:srgbClr val="000000"/>
                </a:solidFill>
              </a:endParaRPr>
            </a:p>
          </p:txBody>
        </p:sp>
        <p:sp>
          <p:nvSpPr>
            <p:cNvPr id="36" name="Document"/>
            <p:cNvSpPr>
              <a:spLocks noEditPoints="1" noChangeArrowheads="1"/>
            </p:cNvSpPr>
            <p:nvPr/>
          </p:nvSpPr>
          <p:spPr bwMode="auto">
            <a:xfrm>
              <a:off x="4172551" y="3414337"/>
              <a:ext cx="804870" cy="884430"/>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C8"/>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t" anchorCtr="0" compatLnSpc="1">
              <a:prstTxWarp prst="textNoShape">
                <a:avLst/>
              </a:prstTxWarp>
            </a:bodyPr>
            <a:lstStyle/>
            <a:p>
              <a:endParaRPr lang="en-US" altLang="ja-JP" sz="1100" dirty="0" smtClean="0">
                <a:solidFill>
                  <a:srgbClr val="000000"/>
                </a:solidFill>
              </a:endParaRPr>
            </a:p>
          </p:txBody>
        </p:sp>
        <p:sp>
          <p:nvSpPr>
            <p:cNvPr id="40" name="テキスト ボックス 39"/>
            <p:cNvSpPr txBox="1"/>
            <p:nvPr/>
          </p:nvSpPr>
          <p:spPr>
            <a:xfrm>
              <a:off x="4956292" y="2992611"/>
              <a:ext cx="894880" cy="408207"/>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sp>
          <p:nvSpPr>
            <p:cNvPr id="7" name="曲折矢印 6"/>
            <p:cNvSpPr/>
            <p:nvPr/>
          </p:nvSpPr>
          <p:spPr bwMode="auto">
            <a:xfrm rot="10800000">
              <a:off x="4899639" y="2405684"/>
              <a:ext cx="937517" cy="1317017"/>
            </a:xfrm>
            <a:prstGeom prst="bentArrow">
              <a:avLst>
                <a:gd name="adj1" fmla="val 7178"/>
                <a:gd name="adj2" fmla="val 10662"/>
                <a:gd name="adj3" fmla="val 15737"/>
                <a:gd name="adj4" fmla="val 43750"/>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cxnSp>
          <p:nvCxnSpPr>
            <p:cNvPr id="42" name="直線矢印コネクタ 41"/>
            <p:cNvCxnSpPr/>
            <p:nvPr/>
          </p:nvCxnSpPr>
          <p:spPr>
            <a:xfrm flipH="1" flipV="1">
              <a:off x="3312368" y="2388390"/>
              <a:ext cx="1188194" cy="114490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cxnSp>
          <p:nvCxnSpPr>
            <p:cNvPr id="46" name="直線矢印コネクタ 45"/>
            <p:cNvCxnSpPr/>
            <p:nvPr/>
          </p:nvCxnSpPr>
          <p:spPr>
            <a:xfrm flipV="1">
              <a:off x="4626261" y="2337119"/>
              <a:ext cx="863285" cy="1196176"/>
            </a:xfrm>
            <a:prstGeom prst="straightConnector1">
              <a:avLst/>
            </a:prstGeom>
            <a:ln>
              <a:solidFill>
                <a:srgbClr val="0070C0"/>
              </a:solidFill>
              <a:headEnd type="arrow"/>
              <a:tailEnd type="arrow"/>
            </a:ln>
          </p:spPr>
          <p:style>
            <a:lnRef idx="2">
              <a:schemeClr val="accent1"/>
            </a:lnRef>
            <a:fillRef idx="0">
              <a:schemeClr val="accent1"/>
            </a:fillRef>
            <a:effectRef idx="1">
              <a:schemeClr val="accent1"/>
            </a:effectRef>
            <a:fontRef idx="minor">
              <a:schemeClr val="tx1"/>
            </a:fontRef>
          </p:style>
        </p:cxnSp>
        <p:pic>
          <p:nvPicPr>
            <p:cNvPr id="52"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3456384" y="3475254"/>
              <a:ext cx="665495" cy="995669"/>
            </a:xfrm>
            <a:prstGeom prst="rect">
              <a:avLst/>
            </a:prstGeom>
            <a:noFill/>
            <a:extLst>
              <a:ext uri="{909E8E84-426E-40DD-AFC4-6F175D3DCCD1}">
                <a14:hiddenFill xmlns:a14="http://schemas.microsoft.com/office/drawing/2010/main">
                  <a:solidFill>
                    <a:srgbClr val="FFFFFF"/>
                  </a:solidFill>
                </a14:hiddenFill>
              </a:ext>
            </a:extLst>
          </p:spPr>
        </p:pic>
        <p:sp>
          <p:nvSpPr>
            <p:cNvPr id="53" name="テキスト ボックス 52"/>
            <p:cNvSpPr txBox="1"/>
            <p:nvPr/>
          </p:nvSpPr>
          <p:spPr>
            <a:xfrm>
              <a:off x="3590235" y="4314832"/>
              <a:ext cx="389850" cy="461665"/>
            </a:xfrm>
            <a:prstGeom prst="rect">
              <a:avLst/>
            </a:prstGeom>
            <a:noFill/>
          </p:spPr>
          <p:txBody>
            <a:bodyPr wrap="none" rtlCol="0">
              <a:spAutoFit/>
            </a:bodyPr>
            <a:lstStyle/>
            <a:p>
              <a:r>
                <a:rPr kumimoji="1" lang="en-US" altLang="ja-JP" dirty="0" smtClean="0">
                  <a:solidFill>
                    <a:srgbClr val="000000"/>
                  </a:solidFill>
                </a:rPr>
                <a:t>C</a:t>
              </a:r>
              <a:endParaRPr kumimoji="1" lang="ja-JP" altLang="en-US" dirty="0">
                <a:solidFill>
                  <a:srgbClr val="000000"/>
                </a:solidFill>
              </a:endParaRPr>
            </a:p>
          </p:txBody>
        </p:sp>
        <p:sp>
          <p:nvSpPr>
            <p:cNvPr id="35" name="Freeform 13"/>
            <p:cNvSpPr>
              <a:spLocks/>
            </p:cNvSpPr>
            <p:nvPr/>
          </p:nvSpPr>
          <p:spPr bwMode="auto">
            <a:xfrm>
              <a:off x="5489546" y="2112820"/>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38" name="Freeform 13"/>
            <p:cNvSpPr>
              <a:spLocks/>
            </p:cNvSpPr>
            <p:nvPr/>
          </p:nvSpPr>
          <p:spPr bwMode="auto">
            <a:xfrm>
              <a:off x="4250329" y="3533295"/>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27" name="上カーブ矢印 26"/>
            <p:cNvSpPr/>
            <p:nvPr/>
          </p:nvSpPr>
          <p:spPr bwMode="auto">
            <a:xfrm flipV="1">
              <a:off x="3460874" y="1700808"/>
              <a:ext cx="2196195" cy="412013"/>
            </a:xfrm>
            <a:prstGeom prst="curvedUp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grpSp>
      <p:grpSp>
        <p:nvGrpSpPr>
          <p:cNvPr id="6" name="グループ化 5"/>
          <p:cNvGrpSpPr/>
          <p:nvPr/>
        </p:nvGrpSpPr>
        <p:grpSpPr>
          <a:xfrm>
            <a:off x="3239344" y="4539615"/>
            <a:ext cx="4356992" cy="1553680"/>
            <a:chOff x="3167336" y="4987620"/>
            <a:chExt cx="4626140" cy="1649658"/>
          </a:xfrm>
        </p:grpSpPr>
        <p:grpSp>
          <p:nvGrpSpPr>
            <p:cNvPr id="34" name="グループ化 33"/>
            <p:cNvGrpSpPr/>
            <p:nvPr/>
          </p:nvGrpSpPr>
          <p:grpSpPr>
            <a:xfrm>
              <a:off x="3167336" y="4987620"/>
              <a:ext cx="4626140" cy="1649658"/>
              <a:chOff x="232218" y="3429000"/>
              <a:chExt cx="8679562" cy="2599438"/>
            </a:xfrm>
          </p:grpSpPr>
          <p:sp>
            <p:nvSpPr>
              <p:cNvPr id="81" name="角丸四角形 80"/>
              <p:cNvSpPr/>
              <p:nvPr/>
            </p:nvSpPr>
            <p:spPr>
              <a:xfrm>
                <a:off x="6959510"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7" name="角丸四角形 76"/>
              <p:cNvSpPr/>
              <p:nvPr/>
            </p:nvSpPr>
            <p:spPr>
              <a:xfrm>
                <a:off x="4716016"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4" name="角丸四角形 73"/>
              <p:cNvSpPr/>
              <p:nvPr/>
            </p:nvSpPr>
            <p:spPr>
              <a:xfrm>
                <a:off x="2483768"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71" name="角丸四角形 70"/>
              <p:cNvSpPr/>
              <p:nvPr/>
            </p:nvSpPr>
            <p:spPr>
              <a:xfrm>
                <a:off x="251520" y="3429000"/>
                <a:ext cx="1932972" cy="2016224"/>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47" name="正方形/長方形 46"/>
              <p:cNvSpPr/>
              <p:nvPr/>
            </p:nvSpPr>
            <p:spPr>
              <a:xfrm>
                <a:off x="232218" y="545845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49" name="正方形/長方形 48"/>
              <p:cNvSpPr/>
              <p:nvPr/>
            </p:nvSpPr>
            <p:spPr>
              <a:xfrm>
                <a:off x="2483769" y="5359020"/>
                <a:ext cx="2065598" cy="669418"/>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a:t>
                </a:r>
                <a:r>
                  <a:rPr kumimoji="0" lang="en-US" altLang="ja-JP" sz="2000" b="0" i="0" u="none" strike="noStrike" kern="0" cap="none" spc="0" normalizeH="0" baseline="0" noProof="0" dirty="0" smtClean="0">
                    <a:ln>
                      <a:noFill/>
                    </a:ln>
                    <a:solidFill>
                      <a:sysClr val="windowText" lastClr="000000"/>
                    </a:solidFill>
                    <a:effectLst/>
                    <a:uLnTx/>
                    <a:uFillTx/>
                  </a:rPr>
                  <a:t>1</a:t>
                </a:r>
              </a:p>
            </p:txBody>
          </p:sp>
          <p:sp>
            <p:nvSpPr>
              <p:cNvPr id="55" name="正方形/長方形 54"/>
              <p:cNvSpPr/>
              <p:nvPr/>
            </p:nvSpPr>
            <p:spPr>
              <a:xfrm>
                <a:off x="4688659" y="5427220"/>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56" name="正方形/長方形 55"/>
              <p:cNvSpPr/>
              <p:nvPr/>
            </p:nvSpPr>
            <p:spPr>
              <a:xfrm>
                <a:off x="6940207" y="541256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57" name="直線矢印コネクタ 56"/>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58" name="直線矢印コネクタ 57"/>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0" name="直線矢印コネクタ 59"/>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4" name="直線矢印コネクタ 63"/>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5" name="直線矢印コネクタ 64"/>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69" name="直線矢印コネクタ 68"/>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84" name="Freeform 13"/>
            <p:cNvSpPr>
              <a:spLocks/>
            </p:cNvSpPr>
            <p:nvPr/>
          </p:nvSpPr>
          <p:spPr bwMode="auto">
            <a:xfrm>
              <a:off x="3338299" y="5058012"/>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5" name="Freeform 13"/>
            <p:cNvSpPr>
              <a:spLocks/>
            </p:cNvSpPr>
            <p:nvPr/>
          </p:nvSpPr>
          <p:spPr bwMode="auto">
            <a:xfrm>
              <a:off x="3339456" y="5481990"/>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6" name="Freeform 13"/>
            <p:cNvSpPr>
              <a:spLocks/>
            </p:cNvSpPr>
            <p:nvPr/>
          </p:nvSpPr>
          <p:spPr bwMode="auto">
            <a:xfrm>
              <a:off x="4531213" y="5053493"/>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7" name="Freeform 13"/>
            <p:cNvSpPr>
              <a:spLocks/>
            </p:cNvSpPr>
            <p:nvPr/>
          </p:nvSpPr>
          <p:spPr bwMode="auto">
            <a:xfrm>
              <a:off x="4532370" y="5477471"/>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8" name="Freeform 13"/>
            <p:cNvSpPr>
              <a:spLocks/>
            </p:cNvSpPr>
            <p:nvPr/>
          </p:nvSpPr>
          <p:spPr bwMode="auto">
            <a:xfrm>
              <a:off x="5750997" y="5054357"/>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89" name="Freeform 13"/>
            <p:cNvSpPr>
              <a:spLocks/>
            </p:cNvSpPr>
            <p:nvPr/>
          </p:nvSpPr>
          <p:spPr bwMode="auto">
            <a:xfrm>
              <a:off x="5752154" y="5478335"/>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90" name="Freeform 13"/>
            <p:cNvSpPr>
              <a:spLocks/>
            </p:cNvSpPr>
            <p:nvPr/>
          </p:nvSpPr>
          <p:spPr bwMode="auto">
            <a:xfrm>
              <a:off x="6937995" y="5053493"/>
              <a:ext cx="649314" cy="275569"/>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alpha val="50000"/>
              </a:srgb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91" name="Freeform 13"/>
            <p:cNvSpPr>
              <a:spLocks/>
            </p:cNvSpPr>
            <p:nvPr/>
          </p:nvSpPr>
          <p:spPr bwMode="auto">
            <a:xfrm>
              <a:off x="6939152" y="5477471"/>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sp>
          <p:nvSpPr>
            <p:cNvPr id="92" name="Freeform 13"/>
            <p:cNvSpPr>
              <a:spLocks/>
            </p:cNvSpPr>
            <p:nvPr/>
          </p:nvSpPr>
          <p:spPr bwMode="auto">
            <a:xfrm>
              <a:off x="6937995" y="5886143"/>
              <a:ext cx="649314" cy="27557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chemeClr val="accent1">
                <a:lumMod val="40000"/>
                <a:lumOff val="60000"/>
              </a:schemeClr>
            </a:solidFill>
            <a:ln>
              <a:headEnd/>
              <a:tailEnd/>
            </a:ln>
          </p:spPr>
          <p:style>
            <a:lnRef idx="1">
              <a:schemeClr val="accent1"/>
            </a:lnRef>
            <a:fillRef idx="2">
              <a:schemeClr val="accent1"/>
            </a:fillRef>
            <a:effectRef idx="1">
              <a:schemeClr val="accent1"/>
            </a:effectRef>
            <a:fontRef idx="minor">
              <a:schemeClr val="dk1"/>
            </a:fontRef>
          </p:style>
          <p:txBody>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endParaRPr lang="ja-JP" altLang="ja-JP" sz="1800" u="sng">
                <a:solidFill>
                  <a:srgbClr val="000000"/>
                </a:solidFill>
                <a:latin typeface="Arial" charset="0"/>
                <a:ea typeface="MS UI Gothic" pitchFamily="50" charset="-128"/>
              </a:endParaRPr>
            </a:p>
          </p:txBody>
        </p:sp>
      </p:grpSp>
      <p:sp>
        <p:nvSpPr>
          <p:cNvPr id="93" name="四角形吹き出し 92"/>
          <p:cNvSpPr/>
          <p:nvPr/>
        </p:nvSpPr>
        <p:spPr bwMode="auto">
          <a:xfrm>
            <a:off x="539552" y="4293096"/>
            <a:ext cx="2380349" cy="462854"/>
          </a:xfrm>
          <a:prstGeom prst="wedgeRectCallout">
            <a:avLst>
              <a:gd name="adj1" fmla="val 63239"/>
              <a:gd name="adj2" fmla="val -770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クローンの系譜</a:t>
            </a:r>
            <a:r>
              <a:rPr lang="en-US" altLang="ja-JP" sz="2000" baseline="30000" dirty="0" smtClean="0">
                <a:solidFill>
                  <a:srgbClr val="000000"/>
                </a:solidFill>
                <a:latin typeface="Times New Roman" pitchFamily="18" charset="0"/>
                <a:ea typeface="ＭＳ Ｐゴシック" pitchFamily="50" charset="-128"/>
              </a:rPr>
              <a:t>[5]</a:t>
            </a:r>
            <a:endParaRPr lang="ja-JP" altLang="en-US" sz="2000" baseline="30000" dirty="0" smtClean="0">
              <a:solidFill>
                <a:srgbClr val="000000"/>
              </a:solidFill>
              <a:latin typeface="Times New Roman" pitchFamily="18" charset="0"/>
              <a:ea typeface="ＭＳ Ｐゴシック" pitchFamily="50" charset="-128"/>
            </a:endParaRPr>
          </a:p>
        </p:txBody>
      </p:sp>
      <p:sp>
        <p:nvSpPr>
          <p:cNvPr id="67" name="四角形吹き出し 66"/>
          <p:cNvSpPr/>
          <p:nvPr/>
        </p:nvSpPr>
        <p:spPr bwMode="auto">
          <a:xfrm>
            <a:off x="899592" y="2420888"/>
            <a:ext cx="2643428" cy="360000"/>
          </a:xfrm>
          <a:prstGeom prst="wedgeRectCallout">
            <a:avLst>
              <a:gd name="adj1" fmla="val 94602"/>
              <a:gd name="adj2" fmla="val -54371"/>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コードクローン作成者</a:t>
            </a:r>
            <a:endParaRPr lang="en-US" altLang="ja-JP" sz="2000" dirty="0" smtClean="0">
              <a:solidFill>
                <a:srgbClr val="000000"/>
              </a:solidFill>
              <a:latin typeface="Times New Roman" pitchFamily="18" charset="0"/>
              <a:ea typeface="ＭＳ Ｐゴシック" pitchFamily="50" charset="-128"/>
            </a:endParaRPr>
          </a:p>
        </p:txBody>
      </p:sp>
      <p:sp>
        <p:nvSpPr>
          <p:cNvPr id="68" name="四角形吹き出し 67"/>
          <p:cNvSpPr/>
          <p:nvPr/>
        </p:nvSpPr>
        <p:spPr bwMode="auto">
          <a:xfrm>
            <a:off x="7236296" y="1234610"/>
            <a:ext cx="1728192" cy="707372"/>
          </a:xfrm>
          <a:prstGeom prst="wedgeRectCallout">
            <a:avLst>
              <a:gd name="adj1" fmla="val 24556"/>
              <a:gd name="adj2" fmla="val 64129"/>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コードクローン利用者</a:t>
            </a:r>
          </a:p>
        </p:txBody>
      </p:sp>
      <p:sp>
        <p:nvSpPr>
          <p:cNvPr id="72" name="コンテンツ プレースホルダー 2"/>
          <p:cNvSpPr>
            <a:spLocks noGrp="1"/>
          </p:cNvSpPr>
          <p:nvPr>
            <p:ph idx="1"/>
          </p:nvPr>
        </p:nvSpPr>
        <p:spPr>
          <a:xfrm>
            <a:off x="179388" y="1268760"/>
            <a:ext cx="8857108" cy="432458"/>
          </a:xfrm>
        </p:spPr>
        <p:txBody>
          <a:bodyPr/>
          <a:lstStyle/>
          <a:p>
            <a:r>
              <a:rPr lang="ja-JP" altLang="en-US" sz="2000" dirty="0" smtClean="0"/>
              <a:t>コードクローン</a:t>
            </a:r>
            <a:r>
              <a:rPr lang="en-US" altLang="ja-JP" sz="2000" dirty="0" smtClean="0"/>
              <a:t>:</a:t>
            </a:r>
            <a:r>
              <a:rPr lang="ja-JP" altLang="en-US" sz="2000" dirty="0" smtClean="0"/>
              <a:t> 同一または類似したコード片を持つもの</a:t>
            </a:r>
            <a:endParaRPr lang="en-US" altLang="ja-JP" sz="2000" dirty="0" smtClean="0"/>
          </a:p>
          <a:p>
            <a:r>
              <a:rPr lang="ja-JP" altLang="en-US" sz="2000" dirty="0" smtClean="0"/>
              <a:t>コード</a:t>
            </a:r>
            <a:r>
              <a:rPr lang="ja-JP" altLang="en-US" sz="2000" dirty="0"/>
              <a:t>クローン</a:t>
            </a:r>
            <a:r>
              <a:rPr lang="ja-JP" altLang="en-US" sz="2000" dirty="0" smtClean="0"/>
              <a:t>を用いた既存の再利用分析研究</a:t>
            </a:r>
            <a:endParaRPr lang="en-US" altLang="ja-JP" sz="2000" dirty="0" smtClean="0"/>
          </a:p>
          <a:p>
            <a:pPr lvl="1"/>
            <a:r>
              <a:rPr lang="ja-JP" altLang="en-US" sz="2000" dirty="0"/>
              <a:t>再利用</a:t>
            </a:r>
            <a:r>
              <a:rPr lang="ja-JP" altLang="en-US" sz="2000" dirty="0" smtClean="0"/>
              <a:t>の規模や性質を分析</a:t>
            </a:r>
            <a:r>
              <a:rPr lang="en-US" altLang="ja-JP" sz="2000" baseline="30000" dirty="0" smtClean="0"/>
              <a:t>[4]</a:t>
            </a:r>
          </a:p>
        </p:txBody>
      </p:sp>
      <p:sp>
        <p:nvSpPr>
          <p:cNvPr id="54" name="四角形吹き出し 53"/>
          <p:cNvSpPr/>
          <p:nvPr/>
        </p:nvSpPr>
        <p:spPr bwMode="auto">
          <a:xfrm>
            <a:off x="3779912" y="3175680"/>
            <a:ext cx="1763801" cy="648000"/>
          </a:xfrm>
          <a:prstGeom prst="wedgeRectCallout">
            <a:avLst>
              <a:gd name="adj1" fmla="val 68862"/>
              <a:gd name="adj2" fmla="val 37788"/>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lang="ja-JP" altLang="en-US" sz="2000" dirty="0" smtClean="0">
                <a:solidFill>
                  <a:srgbClr val="000000"/>
                </a:solidFill>
                <a:latin typeface="Times New Roman" pitchFamily="18" charset="0"/>
                <a:ea typeface="ＭＳ Ｐゴシック" pitchFamily="50" charset="-128"/>
              </a:rPr>
              <a:t>コードクローン</a:t>
            </a:r>
            <a:endParaRPr lang="en-US" altLang="ja-JP" sz="2000" dirty="0" smtClean="0">
              <a:solidFill>
                <a:srgbClr val="000000"/>
              </a:solidFill>
              <a:latin typeface="Times New Roman" pitchFamily="18" charset="0"/>
              <a:ea typeface="ＭＳ Ｐゴシック" pitchFamily="50" charset="-128"/>
            </a:endParaRPr>
          </a:p>
          <a:p>
            <a:r>
              <a:rPr lang="ja-JP" altLang="en-US" sz="2000" dirty="0" smtClean="0">
                <a:solidFill>
                  <a:srgbClr val="000000"/>
                </a:solidFill>
                <a:latin typeface="Times New Roman" pitchFamily="18" charset="0"/>
                <a:ea typeface="ＭＳ Ｐゴシック" pitchFamily="50" charset="-128"/>
              </a:rPr>
              <a:t>利用者</a:t>
            </a:r>
          </a:p>
        </p:txBody>
      </p:sp>
      <p:sp>
        <p:nvSpPr>
          <p:cNvPr id="73" name="Rectangle 4"/>
          <p:cNvSpPr>
            <a:spLocks noChangeArrowheads="1"/>
          </p:cNvSpPr>
          <p:nvPr/>
        </p:nvSpPr>
        <p:spPr bwMode="auto">
          <a:xfrm>
            <a:off x="35495" y="6021288"/>
            <a:ext cx="8857109" cy="707886"/>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r>
              <a:rPr lang="en-US" altLang="ja-JP" sz="1000" dirty="0" smtClean="0">
                <a:solidFill>
                  <a:schemeClr val="tx2"/>
                </a:solidFill>
                <a:latin typeface="+mn-ea"/>
              </a:rPr>
              <a:t>[</a:t>
            </a:r>
            <a:r>
              <a:rPr lang="en-US" altLang="ja-JP" sz="1000" dirty="0">
                <a:solidFill>
                  <a:schemeClr val="tx2"/>
                </a:solidFill>
                <a:latin typeface="+mn-ea"/>
              </a:rPr>
              <a:t>4</a:t>
            </a:r>
            <a:r>
              <a:rPr lang="en-US" altLang="ja-JP" sz="1000" dirty="0" smtClean="0">
                <a:solidFill>
                  <a:schemeClr val="tx2"/>
                </a:solidFill>
                <a:latin typeface="+mn-ea"/>
              </a:rPr>
              <a:t>]Lars </a:t>
            </a:r>
            <a:r>
              <a:rPr lang="en-US" altLang="ja-JP" sz="1000" dirty="0">
                <a:solidFill>
                  <a:schemeClr val="tx2"/>
                </a:solidFill>
                <a:latin typeface="+mn-ea"/>
              </a:rPr>
              <a:t>Heinemann, Florian </a:t>
            </a:r>
            <a:r>
              <a:rPr lang="en-US" altLang="ja-JP" sz="1000" dirty="0" err="1">
                <a:solidFill>
                  <a:schemeClr val="tx2"/>
                </a:solidFill>
                <a:latin typeface="+mn-ea"/>
              </a:rPr>
              <a:t>Deissenboeck</a:t>
            </a:r>
            <a:r>
              <a:rPr lang="en-US" altLang="ja-JP" sz="1000" dirty="0">
                <a:solidFill>
                  <a:schemeClr val="tx2"/>
                </a:solidFill>
                <a:latin typeface="+mn-ea"/>
              </a:rPr>
              <a:t>, Mario </a:t>
            </a:r>
            <a:r>
              <a:rPr lang="en-US" altLang="ja-JP" sz="1000" dirty="0" err="1">
                <a:solidFill>
                  <a:schemeClr val="tx2"/>
                </a:solidFill>
                <a:latin typeface="+mn-ea"/>
              </a:rPr>
              <a:t>Gleirscher</a:t>
            </a:r>
            <a:r>
              <a:rPr lang="en-US" altLang="ja-JP" sz="1000" dirty="0">
                <a:solidFill>
                  <a:schemeClr val="tx2"/>
                </a:solidFill>
                <a:latin typeface="+mn-ea"/>
              </a:rPr>
              <a:t>, Benjamin Hummel, </a:t>
            </a:r>
            <a:r>
              <a:rPr lang="en-US" altLang="ja-JP" sz="1000" dirty="0" smtClean="0">
                <a:solidFill>
                  <a:schemeClr val="tx2"/>
                </a:solidFill>
                <a:latin typeface="+mn-ea"/>
              </a:rPr>
              <a:t>and</a:t>
            </a:r>
            <a:r>
              <a:rPr lang="ja-JP" altLang="en-US" sz="1000" dirty="0" smtClean="0">
                <a:solidFill>
                  <a:schemeClr val="tx2"/>
                </a:solidFill>
                <a:latin typeface="+mn-ea"/>
              </a:rPr>
              <a:t> </a:t>
            </a:r>
            <a:r>
              <a:rPr lang="en-US" altLang="ja-JP" sz="1000" dirty="0" smtClean="0">
                <a:solidFill>
                  <a:schemeClr val="tx2"/>
                </a:solidFill>
                <a:latin typeface="+mn-ea"/>
              </a:rPr>
              <a:t>Maximilian </a:t>
            </a:r>
            <a:r>
              <a:rPr lang="en-US" altLang="ja-JP" sz="1000" dirty="0" err="1">
                <a:solidFill>
                  <a:schemeClr val="tx2"/>
                </a:solidFill>
                <a:latin typeface="+mn-ea"/>
              </a:rPr>
              <a:t>Irlbeck</a:t>
            </a:r>
            <a:r>
              <a:rPr lang="en-US" altLang="ja-JP" sz="1000" dirty="0">
                <a:solidFill>
                  <a:schemeClr val="tx2"/>
                </a:solidFill>
                <a:latin typeface="+mn-ea"/>
              </a:rPr>
              <a:t>. On the Extent and Nature of Software Reuse in Open Source </a:t>
            </a:r>
            <a:r>
              <a:rPr lang="en-US" altLang="ja-JP" sz="1000" dirty="0" smtClean="0">
                <a:solidFill>
                  <a:schemeClr val="tx2"/>
                </a:solidFill>
                <a:latin typeface="+mn-ea"/>
              </a:rPr>
              <a:t>Java</a:t>
            </a:r>
            <a:r>
              <a:rPr lang="ja-JP" altLang="en-US" sz="1000" dirty="0" smtClean="0">
                <a:solidFill>
                  <a:schemeClr val="tx2"/>
                </a:solidFill>
                <a:latin typeface="+mn-ea"/>
              </a:rPr>
              <a:t> </a:t>
            </a:r>
            <a:r>
              <a:rPr lang="en-US" altLang="ja-JP" sz="1000" dirty="0" smtClean="0">
                <a:solidFill>
                  <a:schemeClr val="tx2"/>
                </a:solidFill>
                <a:latin typeface="+mn-ea"/>
              </a:rPr>
              <a:t>Projects</a:t>
            </a:r>
            <a:r>
              <a:rPr lang="en-US" altLang="ja-JP" sz="1000" dirty="0">
                <a:solidFill>
                  <a:schemeClr val="tx2"/>
                </a:solidFill>
                <a:latin typeface="+mn-ea"/>
              </a:rPr>
              <a:t>. In Proceedings of the 12th International Conference on Top </a:t>
            </a:r>
            <a:r>
              <a:rPr lang="en-US" altLang="ja-JP" sz="1000" dirty="0" smtClean="0">
                <a:solidFill>
                  <a:schemeClr val="tx2"/>
                </a:solidFill>
                <a:latin typeface="+mn-ea"/>
              </a:rPr>
              <a:t>Productivity</a:t>
            </a:r>
            <a:r>
              <a:rPr lang="ja-JP" altLang="en-US" sz="1000" dirty="0">
                <a:solidFill>
                  <a:schemeClr val="tx2"/>
                </a:solidFill>
                <a:latin typeface="+mn-ea"/>
              </a:rPr>
              <a:t> </a:t>
            </a:r>
            <a:r>
              <a:rPr lang="en-US" altLang="ja-JP" sz="1000" dirty="0" smtClean="0">
                <a:solidFill>
                  <a:schemeClr val="tx2"/>
                </a:solidFill>
                <a:latin typeface="+mn-ea"/>
              </a:rPr>
              <a:t>Through </a:t>
            </a:r>
            <a:r>
              <a:rPr lang="en-US" altLang="ja-JP" sz="1000" dirty="0">
                <a:solidFill>
                  <a:schemeClr val="tx2"/>
                </a:solidFill>
                <a:latin typeface="+mn-ea"/>
              </a:rPr>
              <a:t>Software Reuse, ICSR’11, pp. 207–222, Berlin, Heidelberg, 2011. </a:t>
            </a:r>
            <a:endParaRPr lang="en-US" altLang="ja-JP" sz="1000" dirty="0" smtClean="0">
              <a:solidFill>
                <a:schemeClr val="tx2"/>
              </a:solidFill>
              <a:latin typeface="+mn-ea"/>
            </a:endParaRPr>
          </a:p>
          <a:p>
            <a:r>
              <a:rPr lang="en-US" altLang="ja-JP" sz="1000" dirty="0" smtClean="0">
                <a:solidFill>
                  <a:schemeClr val="tx2"/>
                </a:solidFill>
                <a:latin typeface="+mn-ea"/>
              </a:rPr>
              <a:t>[5] </a:t>
            </a:r>
            <a:r>
              <a:rPr lang="en-US" altLang="ja-JP" sz="1000" dirty="0" err="1">
                <a:solidFill>
                  <a:schemeClr val="tx2"/>
                </a:solidFill>
                <a:latin typeface="+mn-ea"/>
              </a:rPr>
              <a:t>Miryung</a:t>
            </a:r>
            <a:r>
              <a:rPr lang="en-US" altLang="ja-JP" sz="1000" dirty="0">
                <a:solidFill>
                  <a:schemeClr val="tx2"/>
                </a:solidFill>
                <a:latin typeface="+mn-ea"/>
              </a:rPr>
              <a:t> Kim, </a:t>
            </a:r>
            <a:r>
              <a:rPr lang="en-US" altLang="ja-JP" sz="1000" dirty="0" err="1">
                <a:solidFill>
                  <a:schemeClr val="tx2"/>
                </a:solidFill>
                <a:latin typeface="+mn-ea"/>
              </a:rPr>
              <a:t>Vibha</a:t>
            </a:r>
            <a:r>
              <a:rPr lang="en-US" altLang="ja-JP" sz="1000" dirty="0">
                <a:solidFill>
                  <a:schemeClr val="tx2"/>
                </a:solidFill>
                <a:latin typeface="+mn-ea"/>
              </a:rPr>
              <a:t> </a:t>
            </a:r>
            <a:r>
              <a:rPr lang="en-US" altLang="ja-JP" sz="1000" dirty="0" err="1">
                <a:solidFill>
                  <a:schemeClr val="tx2"/>
                </a:solidFill>
                <a:latin typeface="+mn-ea"/>
              </a:rPr>
              <a:t>Sazawal</a:t>
            </a:r>
            <a:r>
              <a:rPr lang="en-US" altLang="ja-JP" sz="1000" dirty="0">
                <a:solidFill>
                  <a:schemeClr val="tx2"/>
                </a:solidFill>
                <a:latin typeface="+mn-ea"/>
              </a:rPr>
              <a:t>, and David </a:t>
            </a:r>
            <a:r>
              <a:rPr lang="en-US" altLang="ja-JP" sz="1000" dirty="0" err="1">
                <a:solidFill>
                  <a:schemeClr val="tx2"/>
                </a:solidFill>
                <a:latin typeface="+mn-ea"/>
              </a:rPr>
              <a:t>Notkin</a:t>
            </a:r>
            <a:r>
              <a:rPr lang="en-US" altLang="ja-JP" sz="1000" dirty="0">
                <a:solidFill>
                  <a:schemeClr val="tx2"/>
                </a:solidFill>
                <a:latin typeface="+mn-ea"/>
              </a:rPr>
              <a:t>. An empirical study of code </a:t>
            </a:r>
            <a:r>
              <a:rPr lang="en-US" altLang="ja-JP" sz="1000" dirty="0" smtClean="0">
                <a:solidFill>
                  <a:schemeClr val="tx2"/>
                </a:solidFill>
                <a:latin typeface="+mn-ea"/>
              </a:rPr>
              <a:t>clone</a:t>
            </a:r>
            <a:r>
              <a:rPr lang="ja-JP" altLang="en-US" sz="1000" dirty="0" smtClean="0">
                <a:solidFill>
                  <a:schemeClr val="tx2"/>
                </a:solidFill>
                <a:latin typeface="+mn-ea"/>
              </a:rPr>
              <a:t> </a:t>
            </a:r>
            <a:r>
              <a:rPr lang="en-US" altLang="ja-JP" sz="1000" dirty="0" smtClean="0">
                <a:solidFill>
                  <a:schemeClr val="tx2"/>
                </a:solidFill>
                <a:latin typeface="+mn-ea"/>
              </a:rPr>
              <a:t>genealogies</a:t>
            </a:r>
            <a:r>
              <a:rPr lang="en-US" altLang="ja-JP" sz="1000" dirty="0">
                <a:solidFill>
                  <a:schemeClr val="tx2"/>
                </a:solidFill>
                <a:latin typeface="+mn-ea"/>
              </a:rPr>
              <a:t>. </a:t>
            </a:r>
            <a:endParaRPr lang="en-US" altLang="ja-JP" sz="1000" dirty="0" smtClean="0">
              <a:solidFill>
                <a:schemeClr val="tx2"/>
              </a:solidFill>
              <a:latin typeface="+mn-ea"/>
            </a:endParaRPr>
          </a:p>
          <a:p>
            <a:r>
              <a:rPr lang="en-US" altLang="ja-JP" sz="1000" dirty="0" smtClean="0">
                <a:solidFill>
                  <a:schemeClr val="tx2"/>
                </a:solidFill>
                <a:latin typeface="+mn-ea"/>
              </a:rPr>
              <a:t>In </a:t>
            </a:r>
            <a:r>
              <a:rPr lang="en-US" altLang="ja-JP" sz="1000" dirty="0">
                <a:solidFill>
                  <a:schemeClr val="tx2"/>
                </a:solidFill>
                <a:latin typeface="+mn-ea"/>
              </a:rPr>
              <a:t>13th ACM SIGSOFT international symposium on Foundations </a:t>
            </a:r>
            <a:r>
              <a:rPr lang="en-US" altLang="ja-JP" sz="1000" dirty="0" smtClean="0">
                <a:solidFill>
                  <a:schemeClr val="tx2"/>
                </a:solidFill>
                <a:latin typeface="+mn-ea"/>
              </a:rPr>
              <a:t>of</a:t>
            </a:r>
            <a:r>
              <a:rPr lang="ja-JP" altLang="en-US" sz="1000" dirty="0" smtClean="0">
                <a:solidFill>
                  <a:schemeClr val="tx2"/>
                </a:solidFill>
                <a:latin typeface="+mn-ea"/>
              </a:rPr>
              <a:t> </a:t>
            </a:r>
            <a:r>
              <a:rPr lang="en-US" altLang="ja-JP" sz="1000" dirty="0" smtClean="0">
                <a:solidFill>
                  <a:schemeClr val="tx2"/>
                </a:solidFill>
                <a:latin typeface="+mn-ea"/>
              </a:rPr>
              <a:t>software </a:t>
            </a:r>
            <a:r>
              <a:rPr lang="en-US" altLang="ja-JP" sz="1000" dirty="0">
                <a:solidFill>
                  <a:schemeClr val="tx2"/>
                </a:solidFill>
                <a:latin typeface="+mn-ea"/>
              </a:rPr>
              <a:t>engineering, </a:t>
            </a:r>
            <a:r>
              <a:rPr lang="en-US" altLang="ja-JP" sz="1000" dirty="0" smtClean="0">
                <a:solidFill>
                  <a:schemeClr val="tx2"/>
                </a:solidFill>
                <a:latin typeface="+mn-ea"/>
              </a:rPr>
              <a:t>2005.</a:t>
            </a:r>
          </a:p>
        </p:txBody>
      </p:sp>
    </p:spTree>
    <p:custDataLst>
      <p:tags r:id="rId1"/>
    </p:custDataLst>
    <p:extLst>
      <p:ext uri="{BB962C8B-B14F-4D97-AF65-F5344CB8AC3E}">
        <p14:creationId xmlns:p14="http://schemas.microsoft.com/office/powerpoint/2010/main" val="16747719"/>
      </p:ext>
    </p:extLst>
  </p:cSld>
  <p:clrMapOvr>
    <a:masterClrMapping/>
  </p:clrMapOvr>
  <mc:AlternateContent xmlns:mc="http://schemas.openxmlformats.org/markup-compatibility/2006" xmlns:p14="http://schemas.microsoft.com/office/powerpoint/2010/main">
    <mc:Choice Requires="p14">
      <p:transition spd="slow" p14:dur="2000" advTm="68845"/>
    </mc:Choice>
    <mc:Fallback xmlns="">
      <p:transition spd="slow" advTm="68845"/>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3"/>
          <p:cNvGrpSpPr/>
          <p:nvPr/>
        </p:nvGrpSpPr>
        <p:grpSpPr>
          <a:xfrm>
            <a:off x="5292080" y="3451766"/>
            <a:ext cx="3727240" cy="1705426"/>
            <a:chOff x="5292080" y="3379758"/>
            <a:chExt cx="3727240" cy="1705426"/>
          </a:xfrm>
        </p:grpSpPr>
        <p:sp>
          <p:nvSpPr>
            <p:cNvPr id="97" name="正方形/長方形 96"/>
            <p:cNvSpPr/>
            <p:nvPr/>
          </p:nvSpPr>
          <p:spPr bwMode="auto">
            <a:xfrm>
              <a:off x="5292080" y="3379758"/>
              <a:ext cx="3727240" cy="170542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85" name="グループ化 84"/>
            <p:cNvGrpSpPr/>
            <p:nvPr/>
          </p:nvGrpSpPr>
          <p:grpSpPr>
            <a:xfrm>
              <a:off x="5445713" y="3451794"/>
              <a:ext cx="3426082" cy="1633390"/>
              <a:chOff x="232218" y="3429000"/>
              <a:chExt cx="6428014" cy="2573804"/>
            </a:xfrm>
          </p:grpSpPr>
          <p:grpSp>
            <p:nvGrpSpPr>
              <p:cNvPr id="87" name="グループ化 86"/>
              <p:cNvGrpSpPr/>
              <p:nvPr/>
            </p:nvGrpSpPr>
            <p:grpSpPr>
              <a:xfrm>
                <a:off x="4716016" y="3429000"/>
                <a:ext cx="1932971" cy="2016224"/>
                <a:chOff x="5137376" y="3477312"/>
                <a:chExt cx="1642235" cy="1590477"/>
              </a:xfrm>
            </p:grpSpPr>
            <p:sp>
              <p:nvSpPr>
                <p:cNvPr id="109" name="角丸四角形 108"/>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10"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1"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12"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88" name="グループ化 87"/>
              <p:cNvGrpSpPr/>
              <p:nvPr/>
            </p:nvGrpSpPr>
            <p:grpSpPr>
              <a:xfrm>
                <a:off x="2483768" y="3429000"/>
                <a:ext cx="1932971" cy="2016224"/>
                <a:chOff x="5137376" y="3477312"/>
                <a:chExt cx="1642235" cy="1590477"/>
              </a:xfrm>
            </p:grpSpPr>
            <p:sp>
              <p:nvSpPr>
                <p:cNvPr id="106" name="角丸四角形 105"/>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7"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8"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89" name="グループ化 88"/>
              <p:cNvGrpSpPr/>
              <p:nvPr/>
            </p:nvGrpSpPr>
            <p:grpSpPr>
              <a:xfrm>
                <a:off x="251520" y="3429000"/>
                <a:ext cx="1932971" cy="2016224"/>
                <a:chOff x="5137376" y="3477312"/>
                <a:chExt cx="1642235" cy="1590477"/>
              </a:xfrm>
            </p:grpSpPr>
            <p:sp>
              <p:nvSpPr>
                <p:cNvPr id="103" name="角丸四角形 102"/>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04"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05"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C000"/>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90" name="正方形/長方形 89"/>
              <p:cNvSpPr/>
              <p:nvPr/>
            </p:nvSpPr>
            <p:spPr>
              <a:xfrm>
                <a:off x="232218" y="5372333"/>
                <a:ext cx="1971573"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i+1</a:t>
                </a:r>
              </a:p>
            </p:txBody>
          </p:sp>
          <p:sp>
            <p:nvSpPr>
              <p:cNvPr id="91" name="正方形/長方形 90"/>
              <p:cNvSpPr/>
              <p:nvPr/>
            </p:nvSpPr>
            <p:spPr>
              <a:xfrm>
                <a:off x="2483768" y="5335056"/>
                <a:ext cx="1932972"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92" name="正方形/長方形 91"/>
              <p:cNvSpPr/>
              <p:nvPr/>
            </p:nvSpPr>
            <p:spPr>
              <a:xfrm>
                <a:off x="4688659" y="5341100"/>
                <a:ext cx="1971573"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96" name="直線矢印コネクタ 95"/>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0" name="直線矢印コネクタ 99"/>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1" name="直線矢印コネクタ 100"/>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02" name="直線矢印コネクタ 101"/>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grpSp>
      <p:grpSp>
        <p:nvGrpSpPr>
          <p:cNvPr id="80" name="グループ化 79"/>
          <p:cNvGrpSpPr/>
          <p:nvPr/>
        </p:nvGrpSpPr>
        <p:grpSpPr>
          <a:xfrm>
            <a:off x="122656" y="4470489"/>
            <a:ext cx="5025408" cy="2198871"/>
            <a:chOff x="3995936" y="2166233"/>
            <a:chExt cx="5025408" cy="2198871"/>
          </a:xfrm>
        </p:grpSpPr>
        <p:sp>
          <p:nvSpPr>
            <p:cNvPr id="81" name="正方形/長方形 80"/>
            <p:cNvSpPr/>
            <p:nvPr/>
          </p:nvSpPr>
          <p:spPr bwMode="auto">
            <a:xfrm>
              <a:off x="4139952" y="2166233"/>
              <a:ext cx="4881392" cy="162280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3" name="正方形/長方形 82"/>
            <p:cNvSpPr/>
            <p:nvPr/>
          </p:nvSpPr>
          <p:spPr bwMode="auto">
            <a:xfrm>
              <a:off x="4067944" y="2276872"/>
              <a:ext cx="4881392" cy="1622807"/>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84" name="正方形/長方形 83"/>
            <p:cNvSpPr/>
            <p:nvPr/>
          </p:nvSpPr>
          <p:spPr bwMode="auto">
            <a:xfrm>
              <a:off x="3995936" y="2394146"/>
              <a:ext cx="4881392" cy="1970958"/>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pic>
        <p:nvPicPr>
          <p:cNvPr id="128" name="図 1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259632" y="4020420"/>
            <a:ext cx="855357" cy="560708"/>
          </a:xfrm>
          <a:prstGeom prst="rect">
            <a:avLst/>
          </a:prstGeom>
        </p:spPr>
      </p:pic>
      <p:pic>
        <p:nvPicPr>
          <p:cNvPr id="129" name="図 12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2307" y="4149080"/>
            <a:ext cx="855357" cy="560708"/>
          </a:xfrm>
          <a:prstGeom prst="rect">
            <a:avLst/>
          </a:prstGeom>
        </p:spPr>
      </p:pic>
      <p:sp>
        <p:nvSpPr>
          <p:cNvPr id="2" name="タイトル 1"/>
          <p:cNvSpPr>
            <a:spLocks noGrp="1"/>
          </p:cNvSpPr>
          <p:nvPr>
            <p:ph type="title"/>
          </p:nvPr>
        </p:nvSpPr>
        <p:spPr/>
        <p:txBody>
          <a:bodyPr/>
          <a:lstStyle/>
          <a:p>
            <a:r>
              <a:rPr lang="ja-JP" altLang="en-US" sz="4000" dirty="0"/>
              <a:t>再利用分析の概要</a:t>
            </a:r>
            <a:endParaRPr kumimoji="1" lang="ja-JP" altLang="en-US" sz="4000" dirty="0"/>
          </a:p>
        </p:txBody>
      </p:sp>
      <p:sp>
        <p:nvSpPr>
          <p:cNvPr id="64" name="テキスト ボックス 63"/>
          <p:cNvSpPr txBox="1"/>
          <p:nvPr/>
        </p:nvSpPr>
        <p:spPr>
          <a:xfrm>
            <a:off x="2771800" y="2852936"/>
            <a:ext cx="1723549" cy="1015663"/>
          </a:xfrm>
          <a:prstGeom prst="rect">
            <a:avLst/>
          </a:prstGeom>
          <a:noFill/>
        </p:spPr>
        <p:txBody>
          <a:bodyPr wrap="none" rtlCol="0">
            <a:spAutoFit/>
          </a:bodyPr>
          <a:lstStyle/>
          <a:p>
            <a:r>
              <a:rPr kumimoji="1" lang="en-US" altLang="ja-JP" sz="2000" b="1" dirty="0" smtClean="0"/>
              <a:t>STEP2</a:t>
            </a:r>
            <a:r>
              <a:rPr kumimoji="1" lang="ja-JP" altLang="en-US" sz="2000" dirty="0" smtClean="0"/>
              <a:t>：</a:t>
            </a:r>
            <a:endParaRPr kumimoji="1" lang="en-US" altLang="ja-JP" sz="2000" dirty="0" smtClean="0"/>
          </a:p>
          <a:p>
            <a:r>
              <a:rPr kumimoji="1" lang="ja-JP" altLang="en-US" sz="2000" dirty="0" smtClean="0"/>
              <a:t>クローン</a:t>
            </a:r>
            <a:endParaRPr kumimoji="1" lang="en-US" altLang="ja-JP" sz="2000" dirty="0" smtClean="0"/>
          </a:p>
          <a:p>
            <a:r>
              <a:rPr kumimoji="1" lang="ja-JP" altLang="en-US" sz="2000" dirty="0" smtClean="0"/>
              <a:t>の系譜の導出</a:t>
            </a:r>
            <a:endParaRPr kumimoji="1" lang="ja-JP" altLang="en-US" sz="2000" dirty="0"/>
          </a:p>
        </p:txBody>
      </p:sp>
      <p:sp>
        <p:nvSpPr>
          <p:cNvPr id="65" name="テキスト ボックス 64"/>
          <p:cNvSpPr txBox="1"/>
          <p:nvPr/>
        </p:nvSpPr>
        <p:spPr>
          <a:xfrm>
            <a:off x="417558" y="1223197"/>
            <a:ext cx="2492324" cy="707886"/>
          </a:xfrm>
          <a:prstGeom prst="rect">
            <a:avLst/>
          </a:prstGeom>
          <a:noFill/>
        </p:spPr>
        <p:txBody>
          <a:bodyPr wrap="square" rtlCol="0">
            <a:spAutoFit/>
          </a:bodyPr>
          <a:lstStyle/>
          <a:p>
            <a:r>
              <a:rPr kumimoji="1" lang="en-US" altLang="ja-JP" sz="2000" b="1" dirty="0" smtClean="0"/>
              <a:t>STEP1</a:t>
            </a:r>
            <a:r>
              <a:rPr kumimoji="1" lang="ja-JP" altLang="en-US" sz="2000" b="1" dirty="0" smtClean="0"/>
              <a:t>： </a:t>
            </a:r>
            <a:endParaRPr kumimoji="1" lang="en-US" altLang="ja-JP" sz="2000" b="1" dirty="0" smtClean="0"/>
          </a:p>
          <a:p>
            <a:r>
              <a:rPr kumimoji="1" lang="ja-JP" altLang="en-US" sz="2000" dirty="0" smtClean="0"/>
              <a:t>合成リポジトリの作成</a:t>
            </a:r>
            <a:endParaRPr kumimoji="1" lang="ja-JP" altLang="en-US" sz="2000" dirty="0"/>
          </a:p>
        </p:txBody>
      </p:sp>
      <p:sp>
        <p:nvSpPr>
          <p:cNvPr id="66" name="テキスト ボックス 65"/>
          <p:cNvSpPr txBox="1"/>
          <p:nvPr/>
        </p:nvSpPr>
        <p:spPr>
          <a:xfrm>
            <a:off x="6084168" y="5733256"/>
            <a:ext cx="2483372" cy="1015663"/>
          </a:xfrm>
          <a:prstGeom prst="rect">
            <a:avLst/>
          </a:prstGeom>
          <a:noFill/>
        </p:spPr>
        <p:txBody>
          <a:bodyPr wrap="none" rtlCol="0">
            <a:spAutoFit/>
          </a:bodyPr>
          <a:lstStyle/>
          <a:p>
            <a:r>
              <a:rPr kumimoji="1" lang="en-US" altLang="ja-JP" sz="2000" b="1" dirty="0" smtClean="0"/>
              <a:t>STEP3</a:t>
            </a:r>
            <a:r>
              <a:rPr kumimoji="1" lang="ja-JP" altLang="en-US" sz="2000" b="1" dirty="0" smtClean="0"/>
              <a:t>：</a:t>
            </a:r>
            <a:endParaRPr kumimoji="1" lang="en-US" altLang="ja-JP" sz="2000" b="1" dirty="0" smtClean="0"/>
          </a:p>
          <a:p>
            <a:r>
              <a:rPr kumimoji="1" lang="ja-JP" altLang="en-US" sz="2000" dirty="0" smtClean="0"/>
              <a:t>コードクローン作成者</a:t>
            </a:r>
            <a:endParaRPr kumimoji="1" lang="en-US" altLang="ja-JP" sz="2000" dirty="0" smtClean="0"/>
          </a:p>
          <a:p>
            <a:r>
              <a:rPr kumimoji="1" lang="ja-JP" altLang="en-US" sz="2000" dirty="0" smtClean="0"/>
              <a:t>と利用者の特定</a:t>
            </a:r>
            <a:endParaRPr kumimoji="1" lang="ja-JP" altLang="en-US" sz="2000" dirty="0"/>
          </a:p>
        </p:txBody>
      </p:sp>
      <p:sp>
        <p:nvSpPr>
          <p:cNvPr id="68" name="円柱 67"/>
          <p:cNvSpPr/>
          <p:nvPr/>
        </p:nvSpPr>
        <p:spPr bwMode="auto">
          <a:xfrm>
            <a:off x="116221" y="2062612"/>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69" name="円柱 68"/>
          <p:cNvSpPr/>
          <p:nvPr/>
        </p:nvSpPr>
        <p:spPr bwMode="auto">
          <a:xfrm>
            <a:off x="401391" y="2427770"/>
            <a:ext cx="562645" cy="685898"/>
          </a:xfrm>
          <a:prstGeom prst="can">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70" name="右矢印 69"/>
          <p:cNvSpPr/>
          <p:nvPr/>
        </p:nvSpPr>
        <p:spPr bwMode="auto">
          <a:xfrm>
            <a:off x="1065631" y="2382479"/>
            <a:ext cx="565802"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52" name="グループ化 151"/>
          <p:cNvGrpSpPr/>
          <p:nvPr/>
        </p:nvGrpSpPr>
        <p:grpSpPr>
          <a:xfrm>
            <a:off x="1691680" y="1931995"/>
            <a:ext cx="921905" cy="1105677"/>
            <a:chOff x="2311345" y="2085340"/>
            <a:chExt cx="814023" cy="1203249"/>
          </a:xfrm>
        </p:grpSpPr>
        <p:sp>
          <p:nvSpPr>
            <p:cNvPr id="153" name="片側の 2 つの角を切り取った四角形 152"/>
            <p:cNvSpPr/>
            <p:nvPr/>
          </p:nvSpPr>
          <p:spPr bwMode="auto">
            <a:xfrm>
              <a:off x="2335355" y="2085340"/>
              <a:ext cx="439537" cy="201037"/>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154" name="正方形/長方形 153"/>
            <p:cNvSpPr/>
            <p:nvPr/>
          </p:nvSpPr>
          <p:spPr bwMode="auto">
            <a:xfrm>
              <a:off x="2311345" y="2288105"/>
              <a:ext cx="814023" cy="1000484"/>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grpSp>
        <p:nvGrpSpPr>
          <p:cNvPr id="3" name="グループ化 2"/>
          <p:cNvGrpSpPr/>
          <p:nvPr/>
        </p:nvGrpSpPr>
        <p:grpSpPr>
          <a:xfrm>
            <a:off x="4139952" y="1268760"/>
            <a:ext cx="4881392" cy="1696760"/>
            <a:chOff x="4139952" y="1268760"/>
            <a:chExt cx="4881392" cy="1696760"/>
          </a:xfrm>
        </p:grpSpPr>
        <p:sp>
          <p:nvSpPr>
            <p:cNvPr id="98" name="正方形/長方形 97"/>
            <p:cNvSpPr/>
            <p:nvPr/>
          </p:nvSpPr>
          <p:spPr bwMode="auto">
            <a:xfrm>
              <a:off x="4139952" y="1268760"/>
              <a:ext cx="4881392" cy="1696760"/>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57" name="グループ化 156"/>
            <p:cNvGrpSpPr/>
            <p:nvPr/>
          </p:nvGrpSpPr>
          <p:grpSpPr>
            <a:xfrm>
              <a:off x="4237130" y="1340768"/>
              <a:ext cx="4626140" cy="1609733"/>
              <a:chOff x="232218" y="3429000"/>
              <a:chExt cx="8679562" cy="2536527"/>
            </a:xfrm>
          </p:grpSpPr>
          <p:grpSp>
            <p:nvGrpSpPr>
              <p:cNvPr id="159" name="グループ化 158"/>
              <p:cNvGrpSpPr/>
              <p:nvPr/>
            </p:nvGrpSpPr>
            <p:grpSpPr>
              <a:xfrm>
                <a:off x="6959509" y="3429000"/>
                <a:ext cx="1932971" cy="2016224"/>
                <a:chOff x="5137376" y="3477312"/>
                <a:chExt cx="1642235" cy="1590477"/>
              </a:xfrm>
            </p:grpSpPr>
            <p:sp>
              <p:nvSpPr>
                <p:cNvPr id="183" name="角丸四角形 182"/>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84"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85"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60" name="グループ化 159"/>
              <p:cNvGrpSpPr/>
              <p:nvPr/>
            </p:nvGrpSpPr>
            <p:grpSpPr>
              <a:xfrm>
                <a:off x="4716016" y="3429000"/>
                <a:ext cx="1932971" cy="2016224"/>
                <a:chOff x="5137376" y="3477312"/>
                <a:chExt cx="1642235" cy="1590477"/>
              </a:xfrm>
            </p:grpSpPr>
            <p:sp>
              <p:nvSpPr>
                <p:cNvPr id="179" name="角丸四角形 178"/>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80"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81"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82"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61" name="グループ化 160"/>
              <p:cNvGrpSpPr/>
              <p:nvPr/>
            </p:nvGrpSpPr>
            <p:grpSpPr>
              <a:xfrm>
                <a:off x="2483768" y="3429000"/>
                <a:ext cx="1932971" cy="2016224"/>
                <a:chOff x="5137376" y="3477312"/>
                <a:chExt cx="1642235" cy="1590477"/>
              </a:xfrm>
            </p:grpSpPr>
            <p:sp>
              <p:nvSpPr>
                <p:cNvPr id="176" name="角丸四角形 175"/>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77"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78"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62" name="グループ化 161"/>
              <p:cNvGrpSpPr/>
              <p:nvPr/>
            </p:nvGrpSpPr>
            <p:grpSpPr>
              <a:xfrm>
                <a:off x="251520" y="3429000"/>
                <a:ext cx="1932971" cy="2016224"/>
                <a:chOff x="5137376" y="3477312"/>
                <a:chExt cx="1642235" cy="1590477"/>
              </a:xfrm>
            </p:grpSpPr>
            <p:sp>
              <p:nvSpPr>
                <p:cNvPr id="173" name="角丸四角形 172"/>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174"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175"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63" name="正方形/長方形 162"/>
              <p:cNvSpPr/>
              <p:nvPr/>
            </p:nvSpPr>
            <p:spPr>
              <a:xfrm>
                <a:off x="232218" y="545845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64" name="正方形/長方形 163"/>
              <p:cNvSpPr/>
              <p:nvPr/>
            </p:nvSpPr>
            <p:spPr>
              <a:xfrm>
                <a:off x="2483768" y="5335056"/>
                <a:ext cx="1932972"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a:t>
                </a:r>
                <a:r>
                  <a:rPr kumimoji="0" lang="en-US" altLang="ja-JP" sz="2000" b="0" i="0" u="none" strike="noStrike" kern="0" cap="none" spc="0" normalizeH="0" baseline="0" noProof="0" dirty="0" smtClean="0">
                    <a:ln>
                      <a:noFill/>
                    </a:ln>
                    <a:solidFill>
                      <a:sysClr val="windowText" lastClr="000000"/>
                    </a:solidFill>
                    <a:effectLst/>
                    <a:uLnTx/>
                    <a:uFillTx/>
                  </a:rPr>
                  <a:t>1</a:t>
                </a:r>
              </a:p>
            </p:txBody>
          </p:sp>
          <p:sp>
            <p:nvSpPr>
              <p:cNvPr id="165" name="正方形/長方形 164"/>
              <p:cNvSpPr/>
              <p:nvPr/>
            </p:nvSpPr>
            <p:spPr>
              <a:xfrm>
                <a:off x="4688659" y="5427220"/>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66" name="正方形/長方形 165"/>
              <p:cNvSpPr/>
              <p:nvPr/>
            </p:nvSpPr>
            <p:spPr>
              <a:xfrm>
                <a:off x="6940207" y="541256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167" name="直線矢印コネクタ 166"/>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8" name="直線矢印コネクタ 167"/>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69" name="直線矢印コネクタ 168"/>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0" name="直線矢印コネクタ 169"/>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1" name="直線矢印コネクタ 170"/>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72" name="直線矢印コネクタ 171"/>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grpSp>
      <p:sp>
        <p:nvSpPr>
          <p:cNvPr id="186" name="右矢印 185"/>
          <p:cNvSpPr/>
          <p:nvPr/>
        </p:nvSpPr>
        <p:spPr bwMode="auto">
          <a:xfrm>
            <a:off x="2793822" y="2385709"/>
            <a:ext cx="1033885" cy="468052"/>
          </a:xfrm>
          <a:prstGeom prst="rightArrow">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grpSp>
        <p:nvGrpSpPr>
          <p:cNvPr id="187" name="グループ化 186"/>
          <p:cNvGrpSpPr/>
          <p:nvPr/>
        </p:nvGrpSpPr>
        <p:grpSpPr>
          <a:xfrm>
            <a:off x="230378" y="5059627"/>
            <a:ext cx="4626140" cy="1609733"/>
            <a:chOff x="232218" y="3429000"/>
            <a:chExt cx="8679562" cy="2536527"/>
          </a:xfrm>
        </p:grpSpPr>
        <p:grpSp>
          <p:nvGrpSpPr>
            <p:cNvPr id="188" name="グループ化 187"/>
            <p:cNvGrpSpPr/>
            <p:nvPr/>
          </p:nvGrpSpPr>
          <p:grpSpPr>
            <a:xfrm>
              <a:off x="6959509" y="3429000"/>
              <a:ext cx="1932971" cy="2016224"/>
              <a:chOff x="5137376" y="3477312"/>
              <a:chExt cx="1642235" cy="1590477"/>
            </a:xfrm>
          </p:grpSpPr>
          <p:sp>
            <p:nvSpPr>
              <p:cNvPr id="212" name="角丸四角形 211"/>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13"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14"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89" name="グループ化 188"/>
            <p:cNvGrpSpPr/>
            <p:nvPr/>
          </p:nvGrpSpPr>
          <p:grpSpPr>
            <a:xfrm>
              <a:off x="4716016" y="3429000"/>
              <a:ext cx="1932971" cy="2016224"/>
              <a:chOff x="5137376" y="3477312"/>
              <a:chExt cx="1642235" cy="1590477"/>
            </a:xfrm>
          </p:grpSpPr>
          <p:sp>
            <p:nvSpPr>
              <p:cNvPr id="208" name="角丸四角形 20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09"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10"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11"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90" name="グループ化 189"/>
            <p:cNvGrpSpPr/>
            <p:nvPr/>
          </p:nvGrpSpPr>
          <p:grpSpPr>
            <a:xfrm>
              <a:off x="2483768" y="3429000"/>
              <a:ext cx="1932971" cy="2016224"/>
              <a:chOff x="5137376" y="3477312"/>
              <a:chExt cx="1642235" cy="1590477"/>
            </a:xfrm>
          </p:grpSpPr>
          <p:sp>
            <p:nvSpPr>
              <p:cNvPr id="205" name="角丸四角形 204"/>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0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07"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grpSp>
          <p:nvGrpSpPr>
            <p:cNvPr id="191" name="グループ化 190"/>
            <p:cNvGrpSpPr/>
            <p:nvPr/>
          </p:nvGrpSpPr>
          <p:grpSpPr>
            <a:xfrm>
              <a:off x="251520" y="3429000"/>
              <a:ext cx="1932971" cy="2016224"/>
              <a:chOff x="5137376" y="3477312"/>
              <a:chExt cx="1642235" cy="1590477"/>
            </a:xfrm>
          </p:grpSpPr>
          <p:sp>
            <p:nvSpPr>
              <p:cNvPr id="202" name="角丸四角形 201"/>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1" lang="ja-JP" altLang="en-US" sz="3200" b="0" i="0" u="none" strike="noStrike" kern="0" cap="none" spc="0" normalizeH="0" baseline="0" noProof="0">
                  <a:ln>
                    <a:noFill/>
                  </a:ln>
                  <a:solidFill>
                    <a:srgbClr val="FFFFFF"/>
                  </a:solidFill>
                  <a:effectLst/>
                  <a:uLnTx/>
                  <a:uFillTx/>
                  <a:latin typeface="Arial"/>
                  <a:ea typeface="MS UI Gothic"/>
                  <a:cs typeface="+mn-cs"/>
                </a:endParaRPr>
              </a:p>
            </p:txBody>
          </p:sp>
          <p:sp>
            <p:nvSpPr>
              <p:cNvPr id="203"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sp>
            <p:nvSpPr>
              <p:cNvPr id="204"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ja-JP" sz="1800" b="0" i="0" strike="noStrike" kern="0" cap="none" spc="0" normalizeH="0" baseline="0" noProof="0">
                  <a:ln>
                    <a:noFill/>
                  </a:ln>
                  <a:solidFill>
                    <a:sysClr val="windowText" lastClr="000000"/>
                  </a:solidFill>
                  <a:effectLst/>
                  <a:uLnTx/>
                  <a:uFillTx/>
                  <a:latin typeface="Arial" charset="0"/>
                  <a:ea typeface="MS UI Gothic" pitchFamily="50" charset="-128"/>
                </a:endParaRPr>
              </a:p>
            </p:txBody>
          </p:sp>
        </p:grpSp>
        <p:sp>
          <p:nvSpPr>
            <p:cNvPr id="192" name="正方形/長方形 191"/>
            <p:cNvSpPr/>
            <p:nvPr/>
          </p:nvSpPr>
          <p:spPr>
            <a:xfrm>
              <a:off x="232218" y="545845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93" name="正方形/長方形 192"/>
            <p:cNvSpPr/>
            <p:nvPr/>
          </p:nvSpPr>
          <p:spPr>
            <a:xfrm>
              <a:off x="2338914" y="5335056"/>
              <a:ext cx="1988252" cy="630471"/>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a:t>
              </a:r>
              <a:r>
                <a:rPr lang="ja-JP" altLang="en-US" sz="2000" kern="0" dirty="0" smtClean="0">
                  <a:solidFill>
                    <a:sysClr val="windowText" lastClr="000000"/>
                  </a:solidFill>
                </a:rPr>
                <a:t> </a:t>
              </a:r>
              <a:r>
                <a:rPr lang="en-US" altLang="ja-JP" sz="2000" kern="0" dirty="0" err="1" smtClean="0">
                  <a:solidFill>
                    <a:sysClr val="windowText" lastClr="000000"/>
                  </a:solidFill>
                </a:rPr>
                <a:t>i</a:t>
              </a:r>
              <a:r>
                <a:rPr lang="en-US" altLang="ja-JP" sz="2000" kern="0" dirty="0" smtClean="0">
                  <a:solidFill>
                    <a:sysClr val="windowText" lastClr="000000"/>
                  </a:solidFill>
                </a:rPr>
                <a:t>+</a:t>
              </a:r>
              <a:r>
                <a:rPr kumimoji="0" lang="en-US" altLang="ja-JP" sz="2000" b="0" i="0" u="none" strike="noStrike" kern="0" cap="none" spc="0" normalizeH="0" baseline="0" noProof="0" dirty="0" smtClean="0">
                  <a:ln>
                    <a:noFill/>
                  </a:ln>
                  <a:solidFill>
                    <a:sysClr val="windowText" lastClr="000000"/>
                  </a:solidFill>
                  <a:effectLst/>
                  <a:uLnTx/>
                  <a:uFillTx/>
                </a:rPr>
                <a:t>1</a:t>
              </a:r>
            </a:p>
          </p:txBody>
        </p:sp>
        <p:sp>
          <p:nvSpPr>
            <p:cNvPr id="194" name="正方形/長方形 193"/>
            <p:cNvSpPr/>
            <p:nvPr/>
          </p:nvSpPr>
          <p:spPr>
            <a:xfrm>
              <a:off x="4688659" y="5427220"/>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i+2</a:t>
              </a:r>
              <a:endParaRPr kumimoji="0" lang="en-US" altLang="ja-JP" sz="2000" b="0" i="0" u="none" strike="noStrike" kern="0" cap="none" spc="0" normalizeH="0" baseline="0" noProof="0" dirty="0" smtClean="0">
                <a:ln>
                  <a:noFill/>
                </a:ln>
                <a:solidFill>
                  <a:sysClr val="windowText" lastClr="000000"/>
                </a:solidFill>
                <a:effectLst/>
                <a:uLnTx/>
                <a:uFillTx/>
              </a:endParaRPr>
            </a:p>
          </p:txBody>
        </p:sp>
        <p:sp>
          <p:nvSpPr>
            <p:cNvPr id="195" name="正方形/長方形 194"/>
            <p:cNvSpPr/>
            <p:nvPr/>
          </p:nvSpPr>
          <p:spPr>
            <a:xfrm>
              <a:off x="6940207" y="5412562"/>
              <a:ext cx="1971573" cy="458232"/>
            </a:xfrm>
            <a:prstGeom prst="rect">
              <a:avLst/>
            </a:prstGeom>
          </p:spPr>
          <p:txBody>
            <a:bodyPr wrap="square" anchor="ctr">
              <a:spAutoFit/>
            </a:bodyPr>
            <a:lstStyle/>
            <a:p>
              <a:pPr marL="514350" marR="0" lvl="0" indent="-514350" algn="ctr" defTabSz="914400" eaLnBrk="1" fontAlgn="auto" latinLnBrk="0" hangingPunct="1">
                <a:lnSpc>
                  <a:spcPct val="100000"/>
                </a:lnSpc>
                <a:spcBef>
                  <a:spcPts val="0"/>
                </a:spcBef>
                <a:spcAft>
                  <a:spcPts val="0"/>
                </a:spcAft>
                <a:buClrTx/>
                <a:buSzTx/>
                <a:buFontTx/>
                <a:buNone/>
                <a:tabLst/>
                <a:defRPr/>
              </a:pPr>
              <a:r>
                <a:rPr lang="en-US" altLang="ja-JP" sz="2000" kern="0" dirty="0" smtClean="0">
                  <a:solidFill>
                    <a:sysClr val="windowText" lastClr="000000"/>
                  </a:solidFill>
                </a:rPr>
                <a:t>rev. i+3</a:t>
              </a:r>
              <a:endParaRPr kumimoji="0" lang="en-US" altLang="ja-JP" sz="2000" b="0" i="0" u="none" strike="noStrike" kern="0" cap="none" spc="0" normalizeH="0" baseline="0" noProof="0" dirty="0" smtClean="0">
                <a:ln>
                  <a:noFill/>
                </a:ln>
                <a:solidFill>
                  <a:sysClr val="windowText" lastClr="000000"/>
                </a:solidFill>
                <a:effectLst/>
                <a:uLnTx/>
                <a:uFillTx/>
              </a:endParaRPr>
            </a:p>
          </p:txBody>
        </p:sp>
        <p:cxnSp>
          <p:nvCxnSpPr>
            <p:cNvPr id="196" name="直線矢印コネクタ 195"/>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7" name="直線矢印コネクタ 196"/>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8" name="直線矢印コネクタ 197"/>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99" name="直線矢印コネクタ 198"/>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0" name="直線矢印コネクタ 199"/>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201" name="直線矢印コネクタ 200"/>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pic>
        <p:nvPicPr>
          <p:cNvPr id="216"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92D050">
                <a:tint val="45000"/>
                <a:satMod val="400000"/>
              </a:srgbClr>
            </a:duotone>
            <a:extLst>
              <a:ext uri="{28A0092B-C50C-407E-A947-70E740481C1C}">
                <a14:useLocalDpi xmlns:a14="http://schemas.microsoft.com/office/drawing/2010/main" val="0"/>
              </a:ext>
            </a:extLst>
          </a:blip>
          <a:srcRect t="17719" r="63356" b="15875"/>
          <a:stretch/>
        </p:blipFill>
        <p:spPr bwMode="auto">
          <a:xfrm>
            <a:off x="207442" y="5530265"/>
            <a:ext cx="317005" cy="527270"/>
          </a:xfrm>
          <a:prstGeom prst="rect">
            <a:avLst/>
          </a:prstGeom>
          <a:noFill/>
          <a:extLst>
            <a:ext uri="{909E8E84-426E-40DD-AFC4-6F175D3DCCD1}">
              <a14:hiddenFill xmlns:a14="http://schemas.microsoft.com/office/drawing/2010/main">
                <a:solidFill>
                  <a:srgbClr val="FFFFFF"/>
                </a:solidFill>
              </a14:hiddenFill>
            </a:ext>
          </a:extLst>
        </p:spPr>
      </p:pic>
      <p:pic>
        <p:nvPicPr>
          <p:cNvPr id="217"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2">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2579176" y="5825002"/>
            <a:ext cx="317005" cy="527270"/>
          </a:xfrm>
          <a:prstGeom prst="rect">
            <a:avLst/>
          </a:prstGeom>
          <a:noFill/>
          <a:extLst>
            <a:ext uri="{909E8E84-426E-40DD-AFC4-6F175D3DCCD1}">
              <a14:hiddenFill xmlns:a14="http://schemas.microsoft.com/office/drawing/2010/main">
                <a:solidFill>
                  <a:srgbClr val="FFFFFF"/>
                </a:solidFill>
              </a14:hiddenFill>
            </a:ext>
          </a:extLst>
        </p:spPr>
      </p:pic>
      <p:sp>
        <p:nvSpPr>
          <p:cNvPr id="218" name="屈折矢印 217"/>
          <p:cNvSpPr/>
          <p:nvPr/>
        </p:nvSpPr>
        <p:spPr bwMode="auto">
          <a:xfrm rot="16200000" flipH="1">
            <a:off x="4777441" y="5362635"/>
            <a:ext cx="1461325" cy="1152128"/>
          </a:xfrm>
          <a:prstGeom prst="bentUpArrow">
            <a:avLst>
              <a:gd name="adj1" fmla="val 19513"/>
              <a:gd name="adj2" fmla="val 20666"/>
              <a:gd name="adj3" fmla="val 23588"/>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テキスト ボックス 4"/>
          <p:cNvSpPr txBox="1"/>
          <p:nvPr/>
        </p:nvSpPr>
        <p:spPr>
          <a:xfrm>
            <a:off x="29329" y="3093379"/>
            <a:ext cx="1103187" cy="369332"/>
          </a:xfrm>
          <a:prstGeom prst="rect">
            <a:avLst/>
          </a:prstGeom>
          <a:noFill/>
        </p:spPr>
        <p:txBody>
          <a:bodyPr wrap="none" rtlCol="0">
            <a:spAutoFit/>
          </a:bodyPr>
          <a:lstStyle/>
          <a:p>
            <a:r>
              <a:rPr kumimoji="1" lang="ja-JP" altLang="en-US" sz="1800" dirty="0" smtClean="0"/>
              <a:t>リポジトリ</a:t>
            </a:r>
            <a:endParaRPr kumimoji="1" lang="ja-JP" altLang="en-US" sz="1800" dirty="0"/>
          </a:p>
        </p:txBody>
      </p:sp>
      <p:sp>
        <p:nvSpPr>
          <p:cNvPr id="82" name="テキスト ボックス 81"/>
          <p:cNvSpPr txBox="1"/>
          <p:nvPr/>
        </p:nvSpPr>
        <p:spPr>
          <a:xfrm>
            <a:off x="1331640" y="3068960"/>
            <a:ext cx="1564852" cy="369332"/>
          </a:xfrm>
          <a:prstGeom prst="rect">
            <a:avLst/>
          </a:prstGeom>
          <a:noFill/>
        </p:spPr>
        <p:txBody>
          <a:bodyPr wrap="none" rtlCol="0">
            <a:spAutoFit/>
          </a:bodyPr>
          <a:lstStyle/>
          <a:p>
            <a:r>
              <a:rPr kumimoji="1" lang="ja-JP" altLang="en-US" sz="1800" dirty="0" smtClean="0"/>
              <a:t>合成リポジトリ</a:t>
            </a:r>
            <a:endParaRPr kumimoji="1" lang="ja-JP" altLang="en-US" sz="1800" dirty="0"/>
          </a:p>
        </p:txBody>
      </p:sp>
      <p:sp>
        <p:nvSpPr>
          <p:cNvPr id="6" name="テキスト ボックス 5"/>
          <p:cNvSpPr txBox="1"/>
          <p:nvPr/>
        </p:nvSpPr>
        <p:spPr>
          <a:xfrm>
            <a:off x="6948116" y="2909403"/>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grpSp>
        <p:nvGrpSpPr>
          <p:cNvPr id="10" name="グループ化 9"/>
          <p:cNvGrpSpPr/>
          <p:nvPr/>
        </p:nvGrpSpPr>
        <p:grpSpPr>
          <a:xfrm>
            <a:off x="5391735" y="1196752"/>
            <a:ext cx="1157754" cy="4511500"/>
            <a:chOff x="5391735" y="1196752"/>
            <a:chExt cx="1157754" cy="4511500"/>
          </a:xfrm>
        </p:grpSpPr>
        <p:sp>
          <p:nvSpPr>
            <p:cNvPr id="9" name="フローチャート: 代替処理 8"/>
            <p:cNvSpPr/>
            <p:nvPr/>
          </p:nvSpPr>
          <p:spPr bwMode="auto">
            <a:xfrm>
              <a:off x="5391735" y="1196752"/>
              <a:ext cx="1124481" cy="4011284"/>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13" name="図 1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5147544"/>
              <a:ext cx="855357" cy="560708"/>
            </a:xfrm>
            <a:prstGeom prst="rect">
              <a:avLst/>
            </a:prstGeom>
          </p:spPr>
        </p:pic>
      </p:grpSp>
      <p:grpSp>
        <p:nvGrpSpPr>
          <p:cNvPr id="116" name="グループ化 115"/>
          <p:cNvGrpSpPr/>
          <p:nvPr/>
        </p:nvGrpSpPr>
        <p:grpSpPr>
          <a:xfrm>
            <a:off x="6588224" y="1196016"/>
            <a:ext cx="1157754" cy="4511500"/>
            <a:chOff x="5391735" y="1196752"/>
            <a:chExt cx="1157754" cy="4511500"/>
          </a:xfrm>
        </p:grpSpPr>
        <p:sp>
          <p:nvSpPr>
            <p:cNvPr id="117" name="フローチャート: 代替処理 116"/>
            <p:cNvSpPr/>
            <p:nvPr/>
          </p:nvSpPr>
          <p:spPr bwMode="auto">
            <a:xfrm>
              <a:off x="5391735" y="1196752"/>
              <a:ext cx="1124481" cy="4011284"/>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18" name="図 1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5147544"/>
              <a:ext cx="855357" cy="560708"/>
            </a:xfrm>
            <a:prstGeom prst="rect">
              <a:avLst/>
            </a:prstGeom>
          </p:spPr>
        </p:pic>
      </p:grpSp>
      <p:grpSp>
        <p:nvGrpSpPr>
          <p:cNvPr id="119" name="グループ化 118"/>
          <p:cNvGrpSpPr/>
          <p:nvPr/>
        </p:nvGrpSpPr>
        <p:grpSpPr>
          <a:xfrm>
            <a:off x="7793983" y="1196016"/>
            <a:ext cx="1157754" cy="4511500"/>
            <a:chOff x="5391735" y="1196752"/>
            <a:chExt cx="1157754" cy="4511500"/>
          </a:xfrm>
        </p:grpSpPr>
        <p:sp>
          <p:nvSpPr>
            <p:cNvPr id="120" name="フローチャート: 代替処理 119"/>
            <p:cNvSpPr/>
            <p:nvPr/>
          </p:nvSpPr>
          <p:spPr bwMode="auto">
            <a:xfrm>
              <a:off x="5391735" y="1196752"/>
              <a:ext cx="1124481" cy="4011284"/>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21" name="図 1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5147544"/>
              <a:ext cx="855357" cy="560708"/>
            </a:xfrm>
            <a:prstGeom prst="rect">
              <a:avLst/>
            </a:prstGeom>
          </p:spPr>
        </p:pic>
      </p:grpSp>
      <p:grpSp>
        <p:nvGrpSpPr>
          <p:cNvPr id="122" name="グループ化 121"/>
          <p:cNvGrpSpPr/>
          <p:nvPr/>
        </p:nvGrpSpPr>
        <p:grpSpPr>
          <a:xfrm>
            <a:off x="4184689" y="1196016"/>
            <a:ext cx="1157754" cy="2809048"/>
            <a:chOff x="5391735" y="752642"/>
            <a:chExt cx="1157754" cy="2809048"/>
          </a:xfrm>
        </p:grpSpPr>
        <p:sp>
          <p:nvSpPr>
            <p:cNvPr id="123" name="フローチャート: 代替処理 122"/>
            <p:cNvSpPr/>
            <p:nvPr/>
          </p:nvSpPr>
          <p:spPr bwMode="auto">
            <a:xfrm>
              <a:off x="5391735" y="752642"/>
              <a:ext cx="1124481" cy="2316027"/>
            </a:xfrm>
            <a:prstGeom prst="flowChartAlternateProcess">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pic>
          <p:nvPicPr>
            <p:cNvPr id="124" name="図 1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94132" y="3000982"/>
              <a:ext cx="855357" cy="560708"/>
            </a:xfrm>
            <a:prstGeom prst="rect">
              <a:avLst/>
            </a:prstGeom>
          </p:spPr>
        </p:pic>
      </p:grpSp>
      <p:sp>
        <p:nvSpPr>
          <p:cNvPr id="125" name="テキスト ボックス 124"/>
          <p:cNvSpPr txBox="1"/>
          <p:nvPr/>
        </p:nvSpPr>
        <p:spPr>
          <a:xfrm>
            <a:off x="5750915" y="2920175"/>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sp>
        <p:nvSpPr>
          <p:cNvPr id="126" name="テキスト ボックス 125"/>
          <p:cNvSpPr txBox="1"/>
          <p:nvPr/>
        </p:nvSpPr>
        <p:spPr>
          <a:xfrm>
            <a:off x="8139577" y="2911272"/>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sp>
        <p:nvSpPr>
          <p:cNvPr id="127" name="テキスト ボックス 126"/>
          <p:cNvSpPr txBox="1"/>
          <p:nvPr/>
        </p:nvSpPr>
        <p:spPr>
          <a:xfrm>
            <a:off x="4542383" y="2924944"/>
            <a:ext cx="461665" cy="438582"/>
          </a:xfrm>
          <a:prstGeom prst="rect">
            <a:avLst/>
          </a:prstGeom>
          <a:noFill/>
        </p:spPr>
        <p:txBody>
          <a:bodyPr vert="eaVert" wrap="none" rtlCol="0">
            <a:spAutoFit/>
          </a:bodyPr>
          <a:lstStyle/>
          <a:p>
            <a:r>
              <a:rPr kumimoji="1" lang="ja-JP" altLang="en-US" sz="1800" dirty="0" smtClean="0"/>
              <a:t>・・</a:t>
            </a:r>
            <a:r>
              <a:rPr kumimoji="1" lang="ja-JP" altLang="en-US" sz="1800" dirty="0"/>
              <a:t>・</a:t>
            </a:r>
          </a:p>
        </p:txBody>
      </p:sp>
      <p:pic>
        <p:nvPicPr>
          <p:cNvPr id="130" name="図 12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6243" y="4308452"/>
            <a:ext cx="855357" cy="560708"/>
          </a:xfrm>
          <a:prstGeom prst="rect">
            <a:avLst/>
          </a:prstGeom>
        </p:spPr>
      </p:pic>
      <p:pic>
        <p:nvPicPr>
          <p:cNvPr id="131"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243271" y="4904524"/>
            <a:ext cx="288107" cy="48094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094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5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86"/>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6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17"/>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1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2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2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26"/>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2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0"/>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116"/>
                                        </p:tgtEl>
                                        <p:attrNameLst>
                                          <p:attrName>style.visibility</p:attrName>
                                        </p:attrNameLst>
                                      </p:cBhvr>
                                      <p:to>
                                        <p:strVal val="visible"/>
                                      </p:to>
                                    </p:set>
                                  </p:childTnLst>
                                </p:cTn>
                              </p:par>
                              <p:par>
                                <p:cTn id="55" presetID="1" presetClass="entr" presetSubtype="0" fill="hold" nodeType="withEffect">
                                  <p:stCondLst>
                                    <p:cond delay="0"/>
                                  </p:stCondLst>
                                  <p:childTnLst>
                                    <p:set>
                                      <p:cBhvr>
                                        <p:cTn id="56" dur="1" fill="hold">
                                          <p:stCondLst>
                                            <p:cond delay="0"/>
                                          </p:stCondLst>
                                        </p:cTn>
                                        <p:tgtEl>
                                          <p:spTgt spid="11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30"/>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129"/>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 grpId="0"/>
      <p:bldP spid="65" grpId="0"/>
      <p:bldP spid="66" grpId="0"/>
      <p:bldP spid="70" grpId="0" animBg="1"/>
      <p:bldP spid="186" grpId="0" animBg="1"/>
      <p:bldP spid="218" grpId="0" animBg="1"/>
      <p:bldP spid="82" grpId="0"/>
      <p:bldP spid="6" grpId="0"/>
      <p:bldP spid="125" grpId="0"/>
      <p:bldP spid="126" grpId="0"/>
      <p:bldP spid="12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2" name="直線矢印コネクタ 31"/>
          <p:cNvCxnSpPr/>
          <p:nvPr/>
        </p:nvCxnSpPr>
        <p:spPr bwMode="auto">
          <a:xfrm>
            <a:off x="1864767" y="4191471"/>
            <a:ext cx="6955705" cy="0"/>
          </a:xfrm>
          <a:prstGeom prst="straightConnector1">
            <a:avLst/>
          </a:prstGeom>
          <a:ln>
            <a:headEnd type="none" w="med" len="med"/>
            <a:tailEnd type="triangle"/>
          </a:ln>
        </p:spPr>
        <p:style>
          <a:lnRef idx="2">
            <a:schemeClr val="accent4"/>
          </a:lnRef>
          <a:fillRef idx="0">
            <a:schemeClr val="accent4"/>
          </a:fillRef>
          <a:effectRef idx="1">
            <a:schemeClr val="accent4"/>
          </a:effectRef>
          <a:fontRef idx="minor">
            <a:schemeClr val="tx1"/>
          </a:fontRef>
        </p:style>
      </p:cxnSp>
      <p:sp>
        <p:nvSpPr>
          <p:cNvPr id="2" name="タイトル 1"/>
          <p:cNvSpPr>
            <a:spLocks noGrp="1"/>
          </p:cNvSpPr>
          <p:nvPr>
            <p:ph type="title"/>
          </p:nvPr>
        </p:nvSpPr>
        <p:spPr/>
        <p:txBody>
          <a:bodyPr/>
          <a:lstStyle/>
          <a:p>
            <a:r>
              <a:rPr lang="en-US" altLang="ja-JP" sz="3600" dirty="0" smtClean="0"/>
              <a:t>STEP1:</a:t>
            </a:r>
            <a:r>
              <a:rPr lang="ja-JP" altLang="en-US" sz="3600" dirty="0" smtClean="0"/>
              <a:t> 合成</a:t>
            </a:r>
            <a:r>
              <a:rPr lang="ja-JP" altLang="en-US" sz="3600" dirty="0"/>
              <a:t>リポジトリの</a:t>
            </a:r>
            <a:r>
              <a:rPr lang="ja-JP" altLang="en-US" sz="3600" dirty="0" smtClean="0"/>
              <a:t>作成</a:t>
            </a:r>
            <a:endParaRPr lang="ja-JP" altLang="en-US" sz="3600" dirty="0"/>
          </a:p>
        </p:txBody>
      </p:sp>
      <p:grpSp>
        <p:nvGrpSpPr>
          <p:cNvPr id="11" name="グループ化 10"/>
          <p:cNvGrpSpPr/>
          <p:nvPr/>
        </p:nvGrpSpPr>
        <p:grpSpPr>
          <a:xfrm>
            <a:off x="1795819" y="4482315"/>
            <a:ext cx="1486712" cy="1940456"/>
            <a:chOff x="78518" y="4772257"/>
            <a:chExt cx="1486712" cy="1940456"/>
          </a:xfrm>
        </p:grpSpPr>
        <p:sp>
          <p:nvSpPr>
            <p:cNvPr id="20" name="片側の 2 つの角を切り取った四角形 19"/>
            <p:cNvSpPr/>
            <p:nvPr/>
          </p:nvSpPr>
          <p:spPr bwMode="auto">
            <a:xfrm>
              <a:off x="179511" y="4772257"/>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9" name="正方形/長方形 18"/>
            <p:cNvSpPr/>
            <p:nvPr/>
          </p:nvSpPr>
          <p:spPr bwMode="auto">
            <a:xfrm>
              <a:off x="179930" y="5231110"/>
              <a:ext cx="1385300" cy="148160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66" name="テキスト ボックス 65"/>
            <p:cNvSpPr txBox="1"/>
            <p:nvPr/>
          </p:nvSpPr>
          <p:spPr>
            <a:xfrm>
              <a:off x="78518" y="4779070"/>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1</a:t>
              </a:r>
            </a:p>
          </p:txBody>
        </p:sp>
      </p:grpSp>
      <p:grpSp>
        <p:nvGrpSpPr>
          <p:cNvPr id="4" name="グループ化 3"/>
          <p:cNvGrpSpPr/>
          <p:nvPr/>
        </p:nvGrpSpPr>
        <p:grpSpPr>
          <a:xfrm>
            <a:off x="28706" y="1124744"/>
            <a:ext cx="7258733" cy="1236984"/>
            <a:chOff x="28706" y="1124744"/>
            <a:chExt cx="7258733" cy="1236984"/>
          </a:xfrm>
        </p:grpSpPr>
        <p:grpSp>
          <p:nvGrpSpPr>
            <p:cNvPr id="31" name="グループ化 30"/>
            <p:cNvGrpSpPr/>
            <p:nvPr/>
          </p:nvGrpSpPr>
          <p:grpSpPr>
            <a:xfrm>
              <a:off x="1887261" y="1268760"/>
              <a:ext cx="1395270" cy="1076360"/>
              <a:chOff x="1462007" y="1743084"/>
              <a:chExt cx="1213220" cy="1253446"/>
            </a:xfrm>
          </p:grpSpPr>
          <p:sp>
            <p:nvSpPr>
              <p:cNvPr id="29" name="円柱 28"/>
              <p:cNvSpPr/>
              <p:nvPr/>
            </p:nvSpPr>
            <p:spPr bwMode="auto">
              <a:xfrm>
                <a:off x="1462007" y="1772424"/>
                <a:ext cx="1213220" cy="1224106"/>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30" name="テキスト ボックス 29"/>
              <p:cNvSpPr txBox="1"/>
              <p:nvPr/>
            </p:nvSpPr>
            <p:spPr>
              <a:xfrm>
                <a:off x="1629799" y="1743084"/>
                <a:ext cx="924791" cy="465937"/>
              </a:xfrm>
              <a:prstGeom prst="rect">
                <a:avLst/>
              </a:prstGeom>
              <a:noFill/>
            </p:spPr>
            <p:txBody>
              <a:bodyPr wrap="none" rtlCol="0">
                <a:spAutoFit/>
              </a:bodyPr>
              <a:lstStyle/>
              <a:p>
                <a:pPr algn="ctr"/>
                <a:r>
                  <a:rPr kumimoji="1" lang="en-US" altLang="ja-JP" sz="2000" dirty="0" smtClean="0">
                    <a:solidFill>
                      <a:srgbClr val="000000"/>
                    </a:solidFill>
                    <a:latin typeface="Arial"/>
                  </a:rPr>
                  <a:t>Rev. A1</a:t>
                </a:r>
                <a:endParaRPr kumimoji="1" lang="ja-JP" altLang="en-US" sz="2000" dirty="0">
                  <a:solidFill>
                    <a:srgbClr val="000000"/>
                  </a:solidFill>
                  <a:latin typeface="Arial"/>
                </a:endParaRPr>
              </a:p>
            </p:txBody>
          </p:sp>
        </p:grpSp>
        <p:sp>
          <p:nvSpPr>
            <p:cNvPr id="167" name="Document"/>
            <p:cNvSpPr>
              <a:spLocks noEditPoints="1" noChangeArrowheads="1"/>
            </p:cNvSpPr>
            <p:nvPr/>
          </p:nvSpPr>
          <p:spPr bwMode="auto">
            <a:xfrm>
              <a:off x="1972556" y="184482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grpSp>
          <p:nvGrpSpPr>
            <p:cNvPr id="117" name="グループ化 116"/>
            <p:cNvGrpSpPr/>
            <p:nvPr/>
          </p:nvGrpSpPr>
          <p:grpSpPr>
            <a:xfrm>
              <a:off x="5534141" y="1278294"/>
              <a:ext cx="1395270" cy="1083434"/>
              <a:chOff x="1422034" y="1758595"/>
              <a:chExt cx="1213220" cy="1261682"/>
            </a:xfrm>
          </p:grpSpPr>
          <p:sp>
            <p:nvSpPr>
              <p:cNvPr id="118" name="円柱 117"/>
              <p:cNvSpPr/>
              <p:nvPr/>
            </p:nvSpPr>
            <p:spPr bwMode="auto">
              <a:xfrm>
                <a:off x="1422034" y="1758595"/>
                <a:ext cx="1213220" cy="1261682"/>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119" name="テキスト ボックス 118"/>
              <p:cNvSpPr txBox="1"/>
              <p:nvPr/>
            </p:nvSpPr>
            <p:spPr>
              <a:xfrm>
                <a:off x="1589826" y="1766446"/>
                <a:ext cx="924791" cy="465937"/>
              </a:xfrm>
              <a:prstGeom prst="rect">
                <a:avLst/>
              </a:prstGeom>
              <a:noFill/>
            </p:spPr>
            <p:txBody>
              <a:bodyPr wrap="none" rtlCol="0">
                <a:spAutoFit/>
              </a:bodyPr>
              <a:lstStyle/>
              <a:p>
                <a:pPr algn="ctr"/>
                <a:r>
                  <a:rPr kumimoji="1" lang="en-US" altLang="ja-JP" sz="2000" dirty="0" smtClean="0">
                    <a:solidFill>
                      <a:srgbClr val="000000"/>
                    </a:solidFill>
                    <a:latin typeface="Arial"/>
                  </a:rPr>
                  <a:t>Rev.</a:t>
                </a:r>
                <a:r>
                  <a:rPr kumimoji="1" lang="ja-JP" altLang="en-US" sz="2000" dirty="0" smtClean="0">
                    <a:solidFill>
                      <a:srgbClr val="000000"/>
                    </a:solidFill>
                    <a:latin typeface="Arial"/>
                  </a:rPr>
                  <a:t> </a:t>
                </a:r>
                <a:r>
                  <a:rPr kumimoji="1" lang="en-US" altLang="ja-JP" sz="2000" dirty="0" smtClean="0">
                    <a:solidFill>
                      <a:srgbClr val="000000"/>
                    </a:solidFill>
                    <a:latin typeface="Arial"/>
                  </a:rPr>
                  <a:t>A2</a:t>
                </a:r>
                <a:endParaRPr kumimoji="1" lang="ja-JP" altLang="en-US" sz="2000" dirty="0">
                  <a:solidFill>
                    <a:srgbClr val="000000"/>
                  </a:solidFill>
                  <a:latin typeface="Arial"/>
                </a:endParaRPr>
              </a:p>
            </p:txBody>
          </p:sp>
        </p:grpSp>
        <p:sp>
          <p:nvSpPr>
            <p:cNvPr id="121" name="Document"/>
            <p:cNvSpPr>
              <a:spLocks noEditPoints="1" noChangeArrowheads="1"/>
            </p:cNvSpPr>
            <p:nvPr/>
          </p:nvSpPr>
          <p:spPr bwMode="auto">
            <a:xfrm>
              <a:off x="5619436" y="1829159"/>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3" name="テキスト ボックス 2"/>
            <p:cNvSpPr txBox="1"/>
            <p:nvPr/>
          </p:nvSpPr>
          <p:spPr>
            <a:xfrm>
              <a:off x="3263678" y="1124744"/>
              <a:ext cx="372218" cy="461665"/>
            </a:xfrm>
            <a:prstGeom prst="rect">
              <a:avLst/>
            </a:prstGeom>
            <a:noFill/>
          </p:spPr>
          <p:txBody>
            <a:bodyPr wrap="none" rtlCol="0">
              <a:spAutoFit/>
            </a:bodyPr>
            <a:lstStyle/>
            <a:p>
              <a:r>
                <a:rPr kumimoji="1" lang="en-US" altLang="ja-JP" dirty="0" smtClean="0"/>
                <a:t>t</a:t>
              </a:r>
              <a:r>
                <a:rPr lang="en-US" altLang="ja-JP" baseline="-25000" dirty="0" smtClean="0"/>
                <a:t>1</a:t>
              </a:r>
              <a:endParaRPr kumimoji="1" lang="ja-JP" altLang="en-US" baseline="-25000" dirty="0"/>
            </a:p>
          </p:txBody>
        </p:sp>
        <p:sp>
          <p:nvSpPr>
            <p:cNvPr id="148" name="テキスト ボックス 147"/>
            <p:cNvSpPr txBox="1"/>
            <p:nvPr/>
          </p:nvSpPr>
          <p:spPr>
            <a:xfrm>
              <a:off x="6915221" y="1143005"/>
              <a:ext cx="372218" cy="461665"/>
            </a:xfrm>
            <a:prstGeom prst="rect">
              <a:avLst/>
            </a:prstGeom>
            <a:noFill/>
          </p:spPr>
          <p:txBody>
            <a:bodyPr wrap="none" rtlCol="0">
              <a:spAutoFit/>
            </a:bodyPr>
            <a:lstStyle/>
            <a:p>
              <a:r>
                <a:rPr kumimoji="1" lang="en-US" altLang="ja-JP" dirty="0" smtClean="0"/>
                <a:t>t</a:t>
              </a:r>
              <a:r>
                <a:rPr lang="en-US" altLang="ja-JP" baseline="-25000" dirty="0" smtClean="0"/>
                <a:t>3</a:t>
              </a:r>
              <a:endParaRPr kumimoji="1" lang="ja-JP" altLang="en-US" baseline="-25000" dirty="0"/>
            </a:p>
          </p:txBody>
        </p:sp>
        <p:cxnSp>
          <p:nvCxnSpPr>
            <p:cNvPr id="7" name="直線矢印コネクタ 6"/>
            <p:cNvCxnSpPr>
              <a:stCxn id="29" idx="4"/>
              <a:endCxn id="118" idx="2"/>
            </p:cNvCxnSpPr>
            <p:nvPr/>
          </p:nvCxnSpPr>
          <p:spPr bwMode="auto">
            <a:xfrm>
              <a:off x="3282531" y="1819538"/>
              <a:ext cx="2251610" cy="473"/>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12" name="正方形/長方形 11"/>
            <p:cNvSpPr/>
            <p:nvPr/>
          </p:nvSpPr>
          <p:spPr bwMode="auto">
            <a:xfrm>
              <a:off x="28706" y="1268760"/>
              <a:ext cx="1806990" cy="5078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リポジトリ</a:t>
              </a: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A</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grpSp>
        <p:nvGrpSpPr>
          <p:cNvPr id="8" name="グループ化 7"/>
          <p:cNvGrpSpPr/>
          <p:nvPr/>
        </p:nvGrpSpPr>
        <p:grpSpPr>
          <a:xfrm>
            <a:off x="35496" y="2319263"/>
            <a:ext cx="8869162" cy="1649244"/>
            <a:chOff x="35496" y="2319263"/>
            <a:chExt cx="8869162" cy="1649244"/>
          </a:xfrm>
        </p:grpSpPr>
        <p:sp>
          <p:nvSpPr>
            <p:cNvPr id="149" name="テキスト ボックス 148"/>
            <p:cNvSpPr txBox="1"/>
            <p:nvPr/>
          </p:nvSpPr>
          <p:spPr>
            <a:xfrm>
              <a:off x="4919862" y="2319263"/>
              <a:ext cx="372218" cy="461665"/>
            </a:xfrm>
            <a:prstGeom prst="rect">
              <a:avLst/>
            </a:prstGeom>
            <a:noFill/>
          </p:spPr>
          <p:txBody>
            <a:bodyPr wrap="none" rtlCol="0">
              <a:spAutoFit/>
            </a:bodyPr>
            <a:lstStyle/>
            <a:p>
              <a:r>
                <a:rPr kumimoji="1" lang="en-US" altLang="ja-JP" dirty="0" smtClean="0"/>
                <a:t>t</a:t>
              </a:r>
              <a:r>
                <a:rPr lang="en-US" altLang="ja-JP" baseline="-25000" dirty="0" smtClean="0"/>
                <a:t>2</a:t>
              </a:r>
              <a:endParaRPr kumimoji="1" lang="ja-JP" altLang="en-US" baseline="-25000" dirty="0"/>
            </a:p>
          </p:txBody>
        </p:sp>
        <p:grpSp>
          <p:nvGrpSpPr>
            <p:cNvPr id="14" name="グループ化 13"/>
            <p:cNvGrpSpPr/>
            <p:nvPr/>
          </p:nvGrpSpPr>
          <p:grpSpPr>
            <a:xfrm>
              <a:off x="35496" y="2348880"/>
              <a:ext cx="8869162" cy="1619627"/>
              <a:chOff x="35496" y="2348880"/>
              <a:chExt cx="8869162" cy="1619627"/>
            </a:xfrm>
          </p:grpSpPr>
          <p:sp>
            <p:nvSpPr>
              <p:cNvPr id="150" name="テキスト ボックス 149"/>
              <p:cNvSpPr txBox="1"/>
              <p:nvPr/>
            </p:nvSpPr>
            <p:spPr>
              <a:xfrm>
                <a:off x="8532440" y="2348880"/>
                <a:ext cx="372218" cy="461665"/>
              </a:xfrm>
              <a:prstGeom prst="rect">
                <a:avLst/>
              </a:prstGeom>
              <a:noFill/>
            </p:spPr>
            <p:txBody>
              <a:bodyPr wrap="none" rtlCol="0">
                <a:spAutoFit/>
              </a:bodyPr>
              <a:lstStyle/>
              <a:p>
                <a:r>
                  <a:rPr kumimoji="1" lang="en-US" altLang="ja-JP" dirty="0" smtClean="0"/>
                  <a:t>t</a:t>
                </a:r>
                <a:r>
                  <a:rPr lang="en-US" altLang="ja-JP" baseline="-25000" dirty="0" smtClean="0"/>
                  <a:t>4</a:t>
                </a:r>
                <a:endParaRPr kumimoji="1" lang="ja-JP" altLang="en-US" baseline="-25000" dirty="0"/>
              </a:p>
            </p:txBody>
          </p:sp>
          <p:grpSp>
            <p:nvGrpSpPr>
              <p:cNvPr id="9" name="グループ化 8"/>
              <p:cNvGrpSpPr/>
              <p:nvPr/>
            </p:nvGrpSpPr>
            <p:grpSpPr>
              <a:xfrm>
                <a:off x="35496" y="2492896"/>
                <a:ext cx="8603541" cy="1475611"/>
                <a:chOff x="35496" y="2492896"/>
                <a:chExt cx="8603541" cy="1475611"/>
              </a:xfrm>
            </p:grpSpPr>
            <p:grpSp>
              <p:nvGrpSpPr>
                <p:cNvPr id="135" name="グループ化 134"/>
                <p:cNvGrpSpPr/>
                <p:nvPr/>
              </p:nvGrpSpPr>
              <p:grpSpPr>
                <a:xfrm>
                  <a:off x="3633315" y="2492896"/>
                  <a:ext cx="1395270" cy="1475611"/>
                  <a:chOff x="1462007" y="1772424"/>
                  <a:chExt cx="1213220" cy="1718382"/>
                </a:xfrm>
              </p:grpSpPr>
              <p:sp>
                <p:nvSpPr>
                  <p:cNvPr id="136" name="円柱 135"/>
                  <p:cNvSpPr/>
                  <p:nvPr/>
                </p:nvSpPr>
                <p:spPr bwMode="auto">
                  <a:xfrm>
                    <a:off x="1462007" y="1772424"/>
                    <a:ext cx="1213220" cy="1718382"/>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137" name="テキスト ボックス 136"/>
                  <p:cNvSpPr txBox="1"/>
                  <p:nvPr/>
                </p:nvSpPr>
                <p:spPr>
                  <a:xfrm>
                    <a:off x="1623638" y="1831630"/>
                    <a:ext cx="937112" cy="465937"/>
                  </a:xfrm>
                  <a:prstGeom prst="rect">
                    <a:avLst/>
                  </a:prstGeom>
                  <a:noFill/>
                </p:spPr>
                <p:txBody>
                  <a:bodyPr wrap="none" rtlCol="0">
                    <a:spAutoFit/>
                  </a:bodyPr>
                  <a:lstStyle/>
                  <a:p>
                    <a:pPr algn="ctr"/>
                    <a:r>
                      <a:rPr kumimoji="1" lang="en-US" altLang="ja-JP" sz="2000" dirty="0" smtClean="0">
                        <a:solidFill>
                          <a:srgbClr val="000000"/>
                        </a:solidFill>
                        <a:latin typeface="Arial"/>
                      </a:rPr>
                      <a:t>Rev.</a:t>
                    </a:r>
                    <a:r>
                      <a:rPr kumimoji="1" lang="ja-JP" altLang="en-US" sz="2000" dirty="0" smtClean="0">
                        <a:solidFill>
                          <a:srgbClr val="000000"/>
                        </a:solidFill>
                        <a:latin typeface="Arial"/>
                      </a:rPr>
                      <a:t> </a:t>
                    </a:r>
                    <a:r>
                      <a:rPr kumimoji="1" lang="en-US" altLang="ja-JP" sz="2000" dirty="0" smtClean="0">
                        <a:solidFill>
                          <a:srgbClr val="000000"/>
                        </a:solidFill>
                        <a:latin typeface="Arial"/>
                      </a:rPr>
                      <a:t>B1</a:t>
                    </a:r>
                    <a:endParaRPr kumimoji="1" lang="ja-JP" altLang="en-US" sz="2000" dirty="0">
                      <a:solidFill>
                        <a:srgbClr val="000000"/>
                      </a:solidFill>
                      <a:latin typeface="Arial"/>
                    </a:endParaRPr>
                  </a:p>
                </p:txBody>
              </p:sp>
            </p:grpSp>
            <p:sp>
              <p:nvSpPr>
                <p:cNvPr id="142" name="Document"/>
                <p:cNvSpPr>
                  <a:spLocks noEditPoints="1" noChangeArrowheads="1"/>
                </p:cNvSpPr>
                <p:nvPr/>
              </p:nvSpPr>
              <p:spPr bwMode="auto">
                <a:xfrm>
                  <a:off x="3718610" y="3041590"/>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grpSp>
              <p:nvGrpSpPr>
                <p:cNvPr id="143" name="グループ化 142"/>
                <p:cNvGrpSpPr/>
                <p:nvPr/>
              </p:nvGrpSpPr>
              <p:grpSpPr>
                <a:xfrm>
                  <a:off x="7243767" y="2511654"/>
                  <a:ext cx="1395270" cy="1436087"/>
                  <a:chOff x="1468503" y="1789525"/>
                  <a:chExt cx="1213220" cy="1672356"/>
                </a:xfrm>
              </p:grpSpPr>
              <p:sp>
                <p:nvSpPr>
                  <p:cNvPr id="144" name="円柱 143"/>
                  <p:cNvSpPr/>
                  <p:nvPr/>
                </p:nvSpPr>
                <p:spPr bwMode="auto">
                  <a:xfrm>
                    <a:off x="1468503" y="1789525"/>
                    <a:ext cx="1213220" cy="1672356"/>
                  </a:xfrm>
                  <a:prstGeom prst="can">
                    <a:avLst>
                      <a:gd name="adj" fmla="val 33913"/>
                    </a:avLst>
                  </a:prstGeom>
                  <a:ln>
                    <a:headEnd type="none" w="med" len="med"/>
                    <a:tailEnd type="none" w="med" len="med"/>
                  </a:ln>
                </p:spPr>
                <p:style>
                  <a:lnRef idx="1">
                    <a:schemeClr val="accent1"/>
                  </a:lnRef>
                  <a:fillRef idx="2">
                    <a:schemeClr val="accent1"/>
                  </a:fillRef>
                  <a:effectRef idx="1">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algn="ctr"/>
                    <a:endParaRPr lang="en-US" altLang="ja-JP" dirty="0" smtClean="0">
                      <a:solidFill>
                        <a:srgbClr val="000000"/>
                      </a:solidFill>
                      <a:ea typeface="ＭＳ Ｐゴシック" pitchFamily="50" charset="-128"/>
                    </a:endParaRPr>
                  </a:p>
                </p:txBody>
              </p:sp>
              <p:sp>
                <p:nvSpPr>
                  <p:cNvPr id="145" name="テキスト ボックス 144"/>
                  <p:cNvSpPr txBox="1"/>
                  <p:nvPr/>
                </p:nvSpPr>
                <p:spPr>
                  <a:xfrm>
                    <a:off x="1630134" y="1848729"/>
                    <a:ext cx="937112" cy="465937"/>
                  </a:xfrm>
                  <a:prstGeom prst="rect">
                    <a:avLst/>
                  </a:prstGeom>
                  <a:noFill/>
                </p:spPr>
                <p:txBody>
                  <a:bodyPr wrap="none" rtlCol="0">
                    <a:spAutoFit/>
                  </a:bodyPr>
                  <a:lstStyle/>
                  <a:p>
                    <a:pPr algn="ctr"/>
                    <a:r>
                      <a:rPr kumimoji="1" lang="en-US" altLang="ja-JP" sz="2000" dirty="0" smtClean="0">
                        <a:solidFill>
                          <a:srgbClr val="000000"/>
                        </a:solidFill>
                        <a:latin typeface="Arial"/>
                      </a:rPr>
                      <a:t>Rev.</a:t>
                    </a:r>
                    <a:r>
                      <a:rPr kumimoji="1" lang="ja-JP" altLang="en-US" sz="2000" dirty="0" smtClean="0">
                        <a:solidFill>
                          <a:srgbClr val="000000"/>
                        </a:solidFill>
                        <a:latin typeface="Arial"/>
                      </a:rPr>
                      <a:t> </a:t>
                    </a:r>
                    <a:r>
                      <a:rPr kumimoji="1" lang="en-US" altLang="ja-JP" sz="2000" dirty="0" smtClean="0">
                        <a:solidFill>
                          <a:srgbClr val="000000"/>
                        </a:solidFill>
                        <a:latin typeface="Arial"/>
                      </a:rPr>
                      <a:t>B2</a:t>
                    </a:r>
                    <a:endParaRPr kumimoji="1" lang="ja-JP" altLang="en-US" sz="2000" dirty="0">
                      <a:solidFill>
                        <a:srgbClr val="000000"/>
                      </a:solidFill>
                      <a:latin typeface="Arial"/>
                    </a:endParaRPr>
                  </a:p>
                </p:txBody>
              </p:sp>
            </p:grpSp>
            <p:sp>
              <p:nvSpPr>
                <p:cNvPr id="147" name="Document"/>
                <p:cNvSpPr>
                  <a:spLocks noEditPoints="1" noChangeArrowheads="1"/>
                </p:cNvSpPr>
                <p:nvPr/>
              </p:nvSpPr>
              <p:spPr bwMode="auto">
                <a:xfrm>
                  <a:off x="7329062" y="3056274"/>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b1.java</a:t>
                  </a:r>
                </a:p>
              </p:txBody>
            </p:sp>
            <p:sp>
              <p:nvSpPr>
                <p:cNvPr id="151" name="Document"/>
                <p:cNvSpPr>
                  <a:spLocks noEditPoints="1" noChangeArrowheads="1"/>
                </p:cNvSpPr>
                <p:nvPr/>
              </p:nvSpPr>
              <p:spPr bwMode="auto">
                <a:xfrm>
                  <a:off x="7343514" y="3488322"/>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b</a:t>
                  </a:r>
                  <a:r>
                    <a:rPr lang="en-US" altLang="ja-JP" sz="1800" dirty="0">
                      <a:solidFill>
                        <a:srgbClr val="000000"/>
                      </a:solidFill>
                    </a:rPr>
                    <a:t>2</a:t>
                  </a:r>
                  <a:r>
                    <a:rPr lang="en-US" altLang="ja-JP" sz="1800" dirty="0" smtClean="0">
                      <a:solidFill>
                        <a:srgbClr val="000000"/>
                      </a:solidFill>
                    </a:rPr>
                    <a:t>.java</a:t>
                  </a:r>
                </a:p>
              </p:txBody>
            </p:sp>
            <p:cxnSp>
              <p:nvCxnSpPr>
                <p:cNvPr id="152" name="直線矢印コネクタ 151"/>
                <p:cNvCxnSpPr>
                  <a:stCxn id="136" idx="4"/>
                  <a:endCxn id="144" idx="2"/>
                </p:cNvCxnSpPr>
                <p:nvPr/>
              </p:nvCxnSpPr>
              <p:spPr bwMode="auto">
                <a:xfrm flipV="1">
                  <a:off x="5028585" y="3229698"/>
                  <a:ext cx="2215182" cy="1004"/>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153" name="正方形/長方形 152"/>
                <p:cNvSpPr/>
                <p:nvPr/>
              </p:nvSpPr>
              <p:spPr bwMode="auto">
                <a:xfrm>
                  <a:off x="35496" y="2492896"/>
                  <a:ext cx="1806990" cy="50781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リポジトリ</a:t>
                  </a:r>
                  <a:r>
                    <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rPr>
                    <a:t>B</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grpSp>
        </p:grpSp>
      </p:grpSp>
      <p:sp>
        <p:nvSpPr>
          <p:cNvPr id="154" name="正方形/長方形 153"/>
          <p:cNvSpPr/>
          <p:nvPr/>
        </p:nvSpPr>
        <p:spPr bwMode="auto">
          <a:xfrm>
            <a:off x="35496" y="4365104"/>
            <a:ext cx="1579961" cy="795848"/>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合成</a:t>
            </a:r>
            <a:endParaRPr kumimoji="0" lang="en-US" altLang="ja-JP" sz="2400" b="0" i="0" u="none" strike="noStrike" cap="none" normalizeH="0" baseline="0" dirty="0" smtClean="0">
              <a:ln>
                <a:noFill/>
              </a:ln>
              <a:solidFill>
                <a:schemeClr val="tx1"/>
              </a:solidFill>
              <a:effectLst/>
              <a:latin typeface="Times New Roman" pitchFamily="18" charset="0"/>
              <a:ea typeface="ＭＳ Ｐゴシック" pitchFamily="50" charset="-128"/>
            </a:endParaRPr>
          </a:p>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リポジトリ</a:t>
            </a:r>
          </a:p>
        </p:txBody>
      </p:sp>
      <p:grpSp>
        <p:nvGrpSpPr>
          <p:cNvPr id="157" name="グループ化 156"/>
          <p:cNvGrpSpPr/>
          <p:nvPr/>
        </p:nvGrpSpPr>
        <p:grpSpPr>
          <a:xfrm>
            <a:off x="3596055" y="4476483"/>
            <a:ext cx="1518844" cy="1944216"/>
            <a:chOff x="46386" y="4725144"/>
            <a:chExt cx="1518844" cy="1944216"/>
          </a:xfrm>
        </p:grpSpPr>
        <p:sp>
          <p:nvSpPr>
            <p:cNvPr id="158" name="片側の 2 つの角を切り取った四角形 157"/>
            <p:cNvSpPr/>
            <p:nvPr/>
          </p:nvSpPr>
          <p:spPr bwMode="auto">
            <a:xfrm>
              <a:off x="179511" y="4725144"/>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59" name="正方形/長方形 158"/>
            <p:cNvSpPr/>
            <p:nvPr/>
          </p:nvSpPr>
          <p:spPr bwMode="auto">
            <a:xfrm>
              <a:off x="179930" y="5183997"/>
              <a:ext cx="1385300" cy="148536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160" name="テキスト ボックス 159"/>
            <p:cNvSpPr txBox="1"/>
            <p:nvPr/>
          </p:nvSpPr>
          <p:spPr>
            <a:xfrm>
              <a:off x="46386" y="4747331"/>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2</a:t>
              </a:r>
            </a:p>
          </p:txBody>
        </p:sp>
      </p:grpSp>
      <p:grpSp>
        <p:nvGrpSpPr>
          <p:cNvPr id="162" name="グループ化 161"/>
          <p:cNvGrpSpPr/>
          <p:nvPr/>
        </p:nvGrpSpPr>
        <p:grpSpPr>
          <a:xfrm>
            <a:off x="5445444" y="4476483"/>
            <a:ext cx="1518844" cy="1944216"/>
            <a:chOff x="46386" y="4725144"/>
            <a:chExt cx="1518844" cy="1944216"/>
          </a:xfrm>
        </p:grpSpPr>
        <p:sp>
          <p:nvSpPr>
            <p:cNvPr id="163" name="片側の 2 つの角を切り取った四角形 162"/>
            <p:cNvSpPr/>
            <p:nvPr/>
          </p:nvSpPr>
          <p:spPr bwMode="auto">
            <a:xfrm>
              <a:off x="179511" y="4725144"/>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64" name="正方形/長方形 163"/>
            <p:cNvSpPr/>
            <p:nvPr/>
          </p:nvSpPr>
          <p:spPr bwMode="auto">
            <a:xfrm>
              <a:off x="179930" y="5183997"/>
              <a:ext cx="1385300" cy="148536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165" name="テキスト ボックス 164"/>
            <p:cNvSpPr txBox="1"/>
            <p:nvPr/>
          </p:nvSpPr>
          <p:spPr>
            <a:xfrm>
              <a:off x="46386" y="4747331"/>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3</a:t>
              </a:r>
            </a:p>
          </p:txBody>
        </p:sp>
      </p:grpSp>
      <p:grpSp>
        <p:nvGrpSpPr>
          <p:cNvPr id="168" name="グループ化 167"/>
          <p:cNvGrpSpPr/>
          <p:nvPr/>
        </p:nvGrpSpPr>
        <p:grpSpPr>
          <a:xfrm>
            <a:off x="7301628" y="4476483"/>
            <a:ext cx="1518844" cy="1944216"/>
            <a:chOff x="46386" y="4725144"/>
            <a:chExt cx="1518844" cy="1944216"/>
          </a:xfrm>
        </p:grpSpPr>
        <p:sp>
          <p:nvSpPr>
            <p:cNvPr id="169" name="片側の 2 つの角を切り取った四角形 168"/>
            <p:cNvSpPr/>
            <p:nvPr/>
          </p:nvSpPr>
          <p:spPr bwMode="auto">
            <a:xfrm>
              <a:off x="179511" y="4725144"/>
              <a:ext cx="1019001" cy="458853"/>
            </a:xfrm>
            <a:prstGeom prst="snip2Same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endParaRPr lang="ja-JP" altLang="en-US" dirty="0" smtClean="0">
                <a:solidFill>
                  <a:srgbClr val="000000"/>
                </a:solidFill>
              </a:endParaRPr>
            </a:p>
          </p:txBody>
        </p:sp>
        <p:sp>
          <p:nvSpPr>
            <p:cNvPr id="170" name="正方形/長方形 169"/>
            <p:cNvSpPr/>
            <p:nvPr/>
          </p:nvSpPr>
          <p:spPr bwMode="auto">
            <a:xfrm>
              <a:off x="179930" y="5183997"/>
              <a:ext cx="1385300" cy="1485363"/>
            </a:xfrm>
            <a:prstGeom prst="rect">
              <a:avLst/>
            </a:prstGeom>
            <a:solidFill>
              <a:srgbClr val="F0F0FF"/>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ja-JP" altLang="en-US" smtClean="0">
                <a:solidFill>
                  <a:srgbClr val="000000"/>
                </a:solidFill>
              </a:endParaRPr>
            </a:p>
          </p:txBody>
        </p:sp>
        <p:sp>
          <p:nvSpPr>
            <p:cNvPr id="171" name="テキスト ボックス 170"/>
            <p:cNvSpPr txBox="1"/>
            <p:nvPr/>
          </p:nvSpPr>
          <p:spPr>
            <a:xfrm>
              <a:off x="46386" y="4747331"/>
              <a:ext cx="1152127" cy="400110"/>
            </a:xfrm>
            <a:prstGeom prst="rect">
              <a:avLst/>
            </a:prstGeom>
            <a:noFill/>
          </p:spPr>
          <p:txBody>
            <a:bodyPr wrap="square" rtlCol="0">
              <a:spAutoFit/>
            </a:bodyPr>
            <a:lstStyle/>
            <a:p>
              <a:pPr algn="ctr"/>
              <a:r>
                <a:rPr kumimoji="1" lang="en-US" altLang="ja-JP" sz="2000" dirty="0" smtClean="0">
                  <a:solidFill>
                    <a:srgbClr val="000000"/>
                  </a:solidFill>
                  <a:latin typeface="Arial"/>
                </a:rPr>
                <a:t>Rev. 4</a:t>
              </a:r>
            </a:p>
          </p:txBody>
        </p:sp>
      </p:grpSp>
      <p:sp>
        <p:nvSpPr>
          <p:cNvPr id="174" name="Document"/>
          <p:cNvSpPr>
            <a:spLocks noEditPoints="1" noChangeArrowheads="1"/>
          </p:cNvSpPr>
          <p:nvPr/>
        </p:nvSpPr>
        <p:spPr bwMode="auto">
          <a:xfrm>
            <a:off x="2022670"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77" name="テキスト ボックス 176"/>
          <p:cNvSpPr txBox="1"/>
          <p:nvPr/>
        </p:nvSpPr>
        <p:spPr>
          <a:xfrm>
            <a:off x="2938371" y="4455409"/>
            <a:ext cx="372218" cy="461665"/>
          </a:xfrm>
          <a:prstGeom prst="rect">
            <a:avLst/>
          </a:prstGeom>
          <a:noFill/>
        </p:spPr>
        <p:txBody>
          <a:bodyPr wrap="none" rtlCol="0">
            <a:spAutoFit/>
          </a:bodyPr>
          <a:lstStyle/>
          <a:p>
            <a:r>
              <a:rPr kumimoji="1" lang="en-US" altLang="ja-JP" dirty="0" smtClean="0"/>
              <a:t>t</a:t>
            </a:r>
            <a:r>
              <a:rPr lang="en-US" altLang="ja-JP" baseline="-25000" dirty="0" smtClean="0"/>
              <a:t>1</a:t>
            </a:r>
            <a:endParaRPr kumimoji="1" lang="ja-JP" altLang="en-US" baseline="-25000" dirty="0"/>
          </a:p>
        </p:txBody>
      </p:sp>
      <p:sp>
        <p:nvSpPr>
          <p:cNvPr id="178" name="テキスト ボックス 177"/>
          <p:cNvSpPr txBox="1"/>
          <p:nvPr/>
        </p:nvSpPr>
        <p:spPr>
          <a:xfrm>
            <a:off x="6648054" y="4437113"/>
            <a:ext cx="372218" cy="461665"/>
          </a:xfrm>
          <a:prstGeom prst="rect">
            <a:avLst/>
          </a:prstGeom>
          <a:noFill/>
        </p:spPr>
        <p:txBody>
          <a:bodyPr wrap="none" rtlCol="0">
            <a:spAutoFit/>
          </a:bodyPr>
          <a:lstStyle/>
          <a:p>
            <a:r>
              <a:rPr kumimoji="1" lang="en-US" altLang="ja-JP" dirty="0" smtClean="0"/>
              <a:t>t</a:t>
            </a:r>
            <a:r>
              <a:rPr lang="en-US" altLang="ja-JP" baseline="-25000" dirty="0" smtClean="0"/>
              <a:t>3</a:t>
            </a:r>
            <a:endParaRPr kumimoji="1" lang="ja-JP" altLang="en-US" baseline="-25000" dirty="0"/>
          </a:p>
        </p:txBody>
      </p:sp>
      <p:sp>
        <p:nvSpPr>
          <p:cNvPr id="179" name="テキスト ボックス 178"/>
          <p:cNvSpPr txBox="1"/>
          <p:nvPr/>
        </p:nvSpPr>
        <p:spPr>
          <a:xfrm>
            <a:off x="4775846" y="4437114"/>
            <a:ext cx="372218" cy="461665"/>
          </a:xfrm>
          <a:prstGeom prst="rect">
            <a:avLst/>
          </a:prstGeom>
          <a:noFill/>
        </p:spPr>
        <p:txBody>
          <a:bodyPr wrap="none" rtlCol="0">
            <a:spAutoFit/>
          </a:bodyPr>
          <a:lstStyle/>
          <a:p>
            <a:r>
              <a:rPr kumimoji="1" lang="en-US" altLang="ja-JP" dirty="0" smtClean="0"/>
              <a:t>t</a:t>
            </a:r>
            <a:r>
              <a:rPr lang="en-US" altLang="ja-JP" baseline="-25000" dirty="0" smtClean="0"/>
              <a:t>2</a:t>
            </a:r>
            <a:endParaRPr kumimoji="1" lang="ja-JP" altLang="en-US" baseline="-25000" dirty="0"/>
          </a:p>
        </p:txBody>
      </p:sp>
      <p:sp>
        <p:nvSpPr>
          <p:cNvPr id="182" name="テキスト ボックス 181"/>
          <p:cNvSpPr txBox="1"/>
          <p:nvPr/>
        </p:nvSpPr>
        <p:spPr>
          <a:xfrm>
            <a:off x="8437923" y="4437112"/>
            <a:ext cx="372218" cy="461665"/>
          </a:xfrm>
          <a:prstGeom prst="rect">
            <a:avLst/>
          </a:prstGeom>
          <a:noFill/>
        </p:spPr>
        <p:txBody>
          <a:bodyPr wrap="none" rtlCol="0">
            <a:spAutoFit/>
          </a:bodyPr>
          <a:lstStyle/>
          <a:p>
            <a:r>
              <a:rPr kumimoji="1" lang="en-US" altLang="ja-JP" dirty="0" smtClean="0"/>
              <a:t>t</a:t>
            </a:r>
            <a:r>
              <a:rPr lang="en-US" altLang="ja-JP" baseline="-25000" dirty="0" smtClean="0"/>
              <a:t>4</a:t>
            </a:r>
            <a:endParaRPr kumimoji="1" lang="ja-JP" altLang="en-US" baseline="-25000" dirty="0"/>
          </a:p>
        </p:txBody>
      </p:sp>
      <p:sp>
        <p:nvSpPr>
          <p:cNvPr id="6" name="四角形吹き出し 5"/>
          <p:cNvSpPr/>
          <p:nvPr/>
        </p:nvSpPr>
        <p:spPr bwMode="auto">
          <a:xfrm>
            <a:off x="35497" y="5805264"/>
            <a:ext cx="3082475" cy="697229"/>
          </a:xfrm>
          <a:prstGeom prst="wedgeRectCallout">
            <a:avLst>
              <a:gd name="adj1" fmla="val -31158"/>
              <a:gd name="adj2" fmla="val -143872"/>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smtClean="0">
                <a:solidFill>
                  <a:srgbClr val="000000"/>
                </a:solidFill>
              </a:rPr>
              <a:t>複数</a:t>
            </a:r>
            <a:r>
              <a:rPr kumimoji="1" lang="ja-JP" altLang="en-US" sz="2000" dirty="0">
                <a:solidFill>
                  <a:srgbClr val="000000"/>
                </a:solidFill>
              </a:rPr>
              <a:t>リポジトリ</a:t>
            </a:r>
            <a:r>
              <a:rPr kumimoji="1" lang="ja-JP" altLang="en-US" sz="2000" dirty="0" smtClean="0">
                <a:solidFill>
                  <a:srgbClr val="000000"/>
                </a:solidFill>
              </a:rPr>
              <a:t>の</a:t>
            </a:r>
            <a:endParaRPr kumimoji="1" lang="en-US" altLang="ja-JP" sz="2000" dirty="0" smtClean="0">
              <a:solidFill>
                <a:srgbClr val="000000"/>
              </a:solidFill>
            </a:endParaRPr>
          </a:p>
          <a:p>
            <a:r>
              <a:rPr kumimoji="1" lang="ja-JP" altLang="en-US" sz="2000" dirty="0" smtClean="0">
                <a:solidFill>
                  <a:srgbClr val="000000"/>
                </a:solidFill>
              </a:rPr>
              <a:t>ファイル情報を持つリポジトリ</a:t>
            </a:r>
            <a:endParaRPr lang="ja-JP" altLang="en-US" sz="2000" dirty="0" smtClean="0">
              <a:solidFill>
                <a:srgbClr val="000000"/>
              </a:solidFill>
              <a:latin typeface="Times New Roman" pitchFamily="18" charset="0"/>
              <a:ea typeface="ＭＳ Ｐゴシック" pitchFamily="50" charset="-128"/>
            </a:endParaRPr>
          </a:p>
        </p:txBody>
      </p:sp>
      <p:sp>
        <p:nvSpPr>
          <p:cNvPr id="183" name="Document"/>
          <p:cNvSpPr>
            <a:spLocks noEditPoints="1" noChangeArrowheads="1"/>
          </p:cNvSpPr>
          <p:nvPr/>
        </p:nvSpPr>
        <p:spPr bwMode="auto">
          <a:xfrm>
            <a:off x="3844529"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FF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84" name="Document"/>
          <p:cNvSpPr>
            <a:spLocks noEditPoints="1" noChangeArrowheads="1"/>
          </p:cNvSpPr>
          <p:nvPr/>
        </p:nvSpPr>
        <p:spPr bwMode="auto">
          <a:xfrm>
            <a:off x="5698930"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85" name="Document"/>
          <p:cNvSpPr>
            <a:spLocks noEditPoints="1" noChangeArrowheads="1"/>
          </p:cNvSpPr>
          <p:nvPr/>
        </p:nvSpPr>
        <p:spPr bwMode="auto">
          <a:xfrm>
            <a:off x="7559690" y="5052547"/>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rgbClr val="FFC000"/>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a1’.java</a:t>
            </a:r>
          </a:p>
        </p:txBody>
      </p:sp>
      <p:sp>
        <p:nvSpPr>
          <p:cNvPr id="186" name="Document"/>
          <p:cNvSpPr>
            <a:spLocks noEditPoints="1" noChangeArrowheads="1"/>
          </p:cNvSpPr>
          <p:nvPr/>
        </p:nvSpPr>
        <p:spPr bwMode="auto">
          <a:xfrm>
            <a:off x="3844529" y="5487093"/>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sp>
        <p:nvSpPr>
          <p:cNvPr id="187" name="Document"/>
          <p:cNvSpPr>
            <a:spLocks noEditPoints="1" noChangeArrowheads="1"/>
          </p:cNvSpPr>
          <p:nvPr/>
        </p:nvSpPr>
        <p:spPr bwMode="auto">
          <a:xfrm>
            <a:off x="5698930" y="5507331"/>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sp>
        <p:nvSpPr>
          <p:cNvPr id="188" name="Document"/>
          <p:cNvSpPr>
            <a:spLocks noEditPoints="1" noChangeArrowheads="1"/>
          </p:cNvSpPr>
          <p:nvPr/>
        </p:nvSpPr>
        <p:spPr bwMode="auto">
          <a:xfrm>
            <a:off x="7555114" y="5487093"/>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20000"/>
              <a:lumOff val="8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a:solidFill>
                  <a:srgbClr val="000000"/>
                </a:solidFill>
              </a:rPr>
              <a:t>b</a:t>
            </a:r>
            <a:r>
              <a:rPr lang="en-US" altLang="ja-JP" sz="1800" dirty="0" smtClean="0">
                <a:solidFill>
                  <a:srgbClr val="000000"/>
                </a:solidFill>
              </a:rPr>
              <a:t>1.java</a:t>
            </a:r>
          </a:p>
        </p:txBody>
      </p:sp>
      <p:sp>
        <p:nvSpPr>
          <p:cNvPr id="189" name="Document"/>
          <p:cNvSpPr>
            <a:spLocks noEditPoints="1" noChangeArrowheads="1"/>
          </p:cNvSpPr>
          <p:nvPr/>
        </p:nvSpPr>
        <p:spPr bwMode="auto">
          <a:xfrm>
            <a:off x="7555114" y="5955228"/>
            <a:ext cx="1145416" cy="341372"/>
          </a:xfrm>
          <a:custGeom>
            <a:avLst/>
            <a:gdLst>
              <a:gd name="T0" fmla="*/ 10757 w 21600"/>
              <a:gd name="T1" fmla="*/ 21632 h 21600"/>
              <a:gd name="T2" fmla="*/ 85 w 21600"/>
              <a:gd name="T3" fmla="*/ 10849 h 21600"/>
              <a:gd name="T4" fmla="*/ 10757 w 21600"/>
              <a:gd name="T5" fmla="*/ 81 h 21600"/>
              <a:gd name="T6" fmla="*/ 21706 w 21600"/>
              <a:gd name="T7" fmla="*/ 10652 h 21600"/>
              <a:gd name="T8" fmla="*/ 10757 w 21600"/>
              <a:gd name="T9" fmla="*/ 21632 h 21600"/>
              <a:gd name="T10" fmla="*/ 0 w 21600"/>
              <a:gd name="T11" fmla="*/ 0 h 21600"/>
              <a:gd name="T12" fmla="*/ 21600 w 21600"/>
              <a:gd name="T13" fmla="*/ 0 h 21600"/>
              <a:gd name="T14" fmla="*/ 21600 w 21600"/>
              <a:gd name="T15" fmla="*/ 21600 h 21600"/>
              <a:gd name="T16" fmla="*/ 977 w 21600"/>
              <a:gd name="T17" fmla="*/ 818 h 21600"/>
              <a:gd name="T18" fmla="*/ 20622 w 21600"/>
              <a:gd name="T19" fmla="*/ 16429 h 21600"/>
            </a:gdLst>
            <a:ahLst/>
            <a:cxnLst>
              <a:cxn ang="0">
                <a:pos x="T0" y="T1"/>
              </a:cxn>
              <a:cxn ang="0">
                <a:pos x="T2" y="T3"/>
              </a:cxn>
              <a:cxn ang="0">
                <a:pos x="T4" y="T5"/>
              </a:cxn>
              <a:cxn ang="0">
                <a:pos x="T6" y="T7"/>
              </a:cxn>
              <a:cxn ang="0">
                <a:pos x="T8" y="T9"/>
              </a:cxn>
              <a:cxn ang="0">
                <a:pos x="T10" y="T11"/>
              </a:cxn>
              <a:cxn ang="0">
                <a:pos x="T12" y="T13"/>
              </a:cxn>
              <a:cxn ang="0">
                <a:pos x="T14" y="T15"/>
              </a:cxn>
            </a:cxnLst>
            <a:rect l="T16" t="T17" r="T18" b="T19"/>
            <a:pathLst>
              <a:path w="21600" h="21600">
                <a:moveTo>
                  <a:pt x="10757" y="21632"/>
                </a:moveTo>
                <a:lnTo>
                  <a:pt x="5187" y="21632"/>
                </a:lnTo>
                <a:lnTo>
                  <a:pt x="85" y="17509"/>
                </a:lnTo>
                <a:lnTo>
                  <a:pt x="85" y="10849"/>
                </a:lnTo>
                <a:lnTo>
                  <a:pt x="85" y="81"/>
                </a:lnTo>
                <a:lnTo>
                  <a:pt x="10757" y="81"/>
                </a:lnTo>
                <a:lnTo>
                  <a:pt x="21706" y="81"/>
                </a:lnTo>
                <a:lnTo>
                  <a:pt x="21706" y="10652"/>
                </a:lnTo>
                <a:lnTo>
                  <a:pt x="21706" y="21632"/>
                </a:lnTo>
                <a:lnTo>
                  <a:pt x="10757" y="21632"/>
                </a:lnTo>
                <a:close/>
              </a:path>
              <a:path w="21600" h="21600">
                <a:moveTo>
                  <a:pt x="85" y="17509"/>
                </a:moveTo>
                <a:lnTo>
                  <a:pt x="5187" y="17509"/>
                </a:lnTo>
                <a:lnTo>
                  <a:pt x="5187" y="21632"/>
                </a:lnTo>
                <a:lnTo>
                  <a:pt x="85" y="17509"/>
                </a:lnTo>
                <a:close/>
              </a:path>
            </a:pathLst>
          </a:custGeom>
          <a:solidFill>
            <a:schemeClr val="accent2">
              <a:lumMod val="40000"/>
              <a:lumOff val="60000"/>
            </a:schemeClr>
          </a:solidFill>
          <a:ln>
            <a:headEnd/>
            <a:tailEnd/>
          </a:ln>
        </p:spPr>
        <p:style>
          <a:lnRef idx="1">
            <a:schemeClr val="accent6"/>
          </a:lnRef>
          <a:fillRef idx="2">
            <a:schemeClr val="accent6"/>
          </a:fillRef>
          <a:effectRef idx="1">
            <a:schemeClr val="accent6"/>
          </a:effectRef>
          <a:fontRef idx="minor">
            <a:schemeClr val="dk1"/>
          </a:fontRef>
        </p:style>
        <p:txBody>
          <a:bodyPr vert="horz" wrap="square" lIns="91440" tIns="45720" rIns="91440" bIns="45720" numCol="1" anchor="ctr" anchorCtr="0" compatLnSpc="1">
            <a:prstTxWarp prst="textNoShape">
              <a:avLst/>
            </a:prstTxWarp>
          </a:bodyPr>
          <a:lstStyle/>
          <a:p>
            <a:pPr algn="ctr"/>
            <a:r>
              <a:rPr lang="en-US" altLang="ja-JP" sz="1800" dirty="0" smtClean="0">
                <a:solidFill>
                  <a:srgbClr val="000000"/>
                </a:solidFill>
              </a:rPr>
              <a:t>b</a:t>
            </a:r>
            <a:r>
              <a:rPr lang="en-US" altLang="ja-JP" sz="1800" dirty="0">
                <a:solidFill>
                  <a:srgbClr val="000000"/>
                </a:solidFill>
              </a:rPr>
              <a:t>2</a:t>
            </a:r>
            <a:r>
              <a:rPr lang="en-US" altLang="ja-JP" sz="1800" dirty="0" smtClean="0">
                <a:solidFill>
                  <a:srgbClr val="000000"/>
                </a:solidFill>
              </a:rPr>
              <a:t>.java</a:t>
            </a:r>
          </a:p>
        </p:txBody>
      </p:sp>
      <p:cxnSp>
        <p:nvCxnSpPr>
          <p:cNvPr id="190" name="直線矢印コネクタ 189"/>
          <p:cNvCxnSpPr>
            <a:stCxn id="19" idx="3"/>
            <a:endCxn id="159" idx="1"/>
          </p:cNvCxnSpPr>
          <p:nvPr/>
        </p:nvCxnSpPr>
        <p:spPr bwMode="auto">
          <a:xfrm flipV="1">
            <a:off x="3282531" y="5678018"/>
            <a:ext cx="447068" cy="3952"/>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92" name="直線矢印コネクタ 191"/>
          <p:cNvCxnSpPr>
            <a:stCxn id="159" idx="3"/>
            <a:endCxn id="164" idx="1"/>
          </p:cNvCxnSpPr>
          <p:nvPr/>
        </p:nvCxnSpPr>
        <p:spPr bwMode="auto">
          <a:xfrm>
            <a:off x="5114899" y="5678018"/>
            <a:ext cx="464089" cy="0"/>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cxnSp>
        <p:nvCxnSpPr>
          <p:cNvPr id="193" name="直線矢印コネクタ 192"/>
          <p:cNvCxnSpPr>
            <a:stCxn id="164" idx="3"/>
            <a:endCxn id="170" idx="1"/>
          </p:cNvCxnSpPr>
          <p:nvPr/>
        </p:nvCxnSpPr>
        <p:spPr bwMode="auto">
          <a:xfrm>
            <a:off x="6964288" y="5678018"/>
            <a:ext cx="470884" cy="0"/>
          </a:xfrm>
          <a:prstGeom prst="straightConnector1">
            <a:avLst/>
          </a:prstGeom>
          <a:ln>
            <a:headEnd type="none" w="med" len="med"/>
            <a:tailEnd type="triangle"/>
          </a:ln>
        </p:spPr>
        <p:style>
          <a:lnRef idx="2">
            <a:schemeClr val="dk1"/>
          </a:lnRef>
          <a:fillRef idx="0">
            <a:schemeClr val="dk1"/>
          </a:fillRef>
          <a:effectRef idx="1">
            <a:schemeClr val="dk1"/>
          </a:effectRef>
          <a:fontRef idx="minor">
            <a:schemeClr val="tx1"/>
          </a:fontRef>
        </p:style>
      </p:cxnSp>
      <p:sp>
        <p:nvSpPr>
          <p:cNvPr id="26" name="加算記号 25"/>
          <p:cNvSpPr/>
          <p:nvPr/>
        </p:nvSpPr>
        <p:spPr bwMode="auto">
          <a:xfrm>
            <a:off x="103651" y="1809213"/>
            <a:ext cx="679886" cy="648072"/>
          </a:xfrm>
          <a:prstGeom prst="mathPlus">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7" name="下矢印 26"/>
          <p:cNvSpPr/>
          <p:nvPr/>
        </p:nvSpPr>
        <p:spPr bwMode="auto">
          <a:xfrm>
            <a:off x="141778" y="3093423"/>
            <a:ext cx="541790" cy="911641"/>
          </a:xfrm>
          <a:prstGeom prst="downArrow">
            <a:avLst/>
          </a:prstGeom>
          <a:solidFill>
            <a:schemeClr val="accent2"/>
          </a:solidFill>
          <a:ln w="9525" cap="flat" cmpd="sng" algn="ctr">
            <a:solidFill>
              <a:schemeClr val="accent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5" name="四角形吹き出し 4"/>
          <p:cNvSpPr/>
          <p:nvPr/>
        </p:nvSpPr>
        <p:spPr bwMode="auto">
          <a:xfrm>
            <a:off x="800603" y="3165431"/>
            <a:ext cx="2115213" cy="677626"/>
          </a:xfrm>
          <a:prstGeom prst="wedgeRectCallout">
            <a:avLst>
              <a:gd name="adj1" fmla="val -61283"/>
              <a:gd name="adj2" fmla="val -3798"/>
            </a:avLst>
          </a:prstGeom>
          <a:ln>
            <a:headEnd type="none" w="med" len="med"/>
            <a:tailEnd type="none" w="med" len="med"/>
          </a:ln>
        </p:spPr>
        <p:style>
          <a:lnRef idx="1">
            <a:schemeClr val="accent2"/>
          </a:lnRef>
          <a:fillRef idx="2">
            <a:schemeClr val="accent2"/>
          </a:fillRef>
          <a:effectRef idx="1">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smtClean="0">
                <a:solidFill>
                  <a:srgbClr val="000000"/>
                </a:solidFill>
              </a:rPr>
              <a:t>全リビジョンを</a:t>
            </a:r>
            <a:endParaRPr kumimoji="1" lang="en-US" altLang="ja-JP" sz="2000" dirty="0" smtClean="0">
              <a:solidFill>
                <a:srgbClr val="000000"/>
              </a:solidFill>
            </a:endParaRPr>
          </a:p>
          <a:p>
            <a:r>
              <a:rPr kumimoji="1" lang="ja-JP" altLang="en-US" sz="2000" dirty="0" smtClean="0">
                <a:solidFill>
                  <a:srgbClr val="000000"/>
                </a:solidFill>
              </a:rPr>
              <a:t>時系列順にマージ</a:t>
            </a:r>
            <a:endParaRPr lang="ja-JP" altLang="en-US" sz="2000" dirty="0" smtClean="0">
              <a:solidFill>
                <a:srgbClr val="000000"/>
              </a:solidFill>
              <a:latin typeface="Times New Roman" pitchFamily="18" charset="0"/>
              <a:ea typeface="ＭＳ Ｐゴシック" pitchFamily="50" charset="-128"/>
            </a:endParaRPr>
          </a:p>
        </p:txBody>
      </p:sp>
      <p:sp>
        <p:nvSpPr>
          <p:cNvPr id="33" name="テキスト ボックス 32"/>
          <p:cNvSpPr txBox="1"/>
          <p:nvPr/>
        </p:nvSpPr>
        <p:spPr>
          <a:xfrm>
            <a:off x="5066449" y="3789040"/>
            <a:ext cx="729687" cy="461665"/>
          </a:xfrm>
          <a:prstGeom prst="rect">
            <a:avLst/>
          </a:prstGeom>
          <a:noFill/>
        </p:spPr>
        <p:txBody>
          <a:bodyPr wrap="none" rtlCol="0">
            <a:spAutoFit/>
          </a:bodyPr>
          <a:lstStyle/>
          <a:p>
            <a:r>
              <a:rPr kumimoji="1" lang="en-US" altLang="ja-JP" dirty="0" smtClean="0"/>
              <a:t>time</a:t>
            </a:r>
            <a:endParaRPr kumimoji="1" lang="ja-JP" altLang="en-US" dirty="0"/>
          </a:p>
        </p:txBody>
      </p:sp>
    </p:spTree>
    <p:custDataLst>
      <p:tags r:id="rId1"/>
    </p:custDataLst>
    <p:extLst>
      <p:ext uri="{BB962C8B-B14F-4D97-AF65-F5344CB8AC3E}">
        <p14:creationId xmlns:p14="http://schemas.microsoft.com/office/powerpoint/2010/main" val="2384528500"/>
      </p:ext>
    </p:extLst>
  </p:cSld>
  <p:clrMapOvr>
    <a:masterClrMapping/>
  </p:clrMapOvr>
  <mc:AlternateContent xmlns:mc="http://schemas.openxmlformats.org/markup-compatibility/2006" xmlns:p14="http://schemas.microsoft.com/office/powerpoint/2010/main">
    <mc:Choice Requires="p14">
      <p:transition spd="slow" p14:dur="2000" advTm="39399"/>
    </mc:Choice>
    <mc:Fallback xmlns="">
      <p:transition spd="slow" advTm="3939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5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7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7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57"/>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79"/>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83"/>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8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90"/>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6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178"/>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8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87"/>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192"/>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6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82"/>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85"/>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18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189"/>
                                        </p:tgtEl>
                                        <p:attrNameLst>
                                          <p:attrName>style.visibility</p:attrName>
                                        </p:attrNameLst>
                                      </p:cBhvr>
                                      <p:to>
                                        <p:strVal val="visible"/>
                                      </p:to>
                                    </p:set>
                                  </p:childTnLst>
                                </p:cTn>
                              </p:par>
                              <p:par>
                                <p:cTn id="65" presetID="1" presetClass="entr" presetSubtype="0" fill="hold" nodeType="withEffect">
                                  <p:stCondLst>
                                    <p:cond delay="0"/>
                                  </p:stCondLst>
                                  <p:childTnLst>
                                    <p:set>
                                      <p:cBhvr>
                                        <p:cTn id="66" dur="1" fill="hold">
                                          <p:stCondLst>
                                            <p:cond delay="0"/>
                                          </p:stCondLst>
                                        </p:cTn>
                                        <p:tgtEl>
                                          <p:spTgt spid="193"/>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4" grpId="0" animBg="1"/>
      <p:bldP spid="174" grpId="0" animBg="1"/>
      <p:bldP spid="177" grpId="0"/>
      <p:bldP spid="178" grpId="0"/>
      <p:bldP spid="179" grpId="0"/>
      <p:bldP spid="182" grpId="0"/>
      <p:bldP spid="6" grpId="0" animBg="1"/>
      <p:bldP spid="183" grpId="0" animBg="1"/>
      <p:bldP spid="184" grpId="0" animBg="1"/>
      <p:bldP spid="185" grpId="0" animBg="1"/>
      <p:bldP spid="186" grpId="0" animBg="1"/>
      <p:bldP spid="187" grpId="0" animBg="1"/>
      <p:bldP spid="188" grpId="0" animBg="1"/>
      <p:bldP spid="189" grpId="0" animBg="1"/>
      <p:bldP spid="26" grpId="0" animBg="1"/>
      <p:bldP spid="27" grpId="0" animBg="1"/>
      <p:bldP spid="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bwMode="auto">
          <a:xfrm>
            <a:off x="170249" y="2988452"/>
            <a:ext cx="8938255" cy="2572889"/>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p:txBody>
          <a:bodyPr/>
          <a:lstStyle/>
          <a:p>
            <a:r>
              <a:rPr lang="en-US" altLang="ja-JP" sz="3600" dirty="0" smtClean="0"/>
              <a:t>STEP2: </a:t>
            </a:r>
            <a:r>
              <a:rPr lang="ja-JP" altLang="en-US" sz="3600" dirty="0" smtClean="0"/>
              <a:t>クローンの系譜の導出</a:t>
            </a:r>
            <a:endParaRPr kumimoji="1" lang="ja-JP" altLang="en-US" sz="3600" dirty="0"/>
          </a:p>
        </p:txBody>
      </p:sp>
      <p:sp>
        <p:nvSpPr>
          <p:cNvPr id="19" name="コンテンツ プレースホルダー 2"/>
          <p:cNvSpPr>
            <a:spLocks noGrp="1"/>
          </p:cNvSpPr>
          <p:nvPr>
            <p:ph idx="1"/>
          </p:nvPr>
        </p:nvSpPr>
        <p:spPr>
          <a:xfrm>
            <a:off x="179388" y="1231867"/>
            <a:ext cx="8841842" cy="1909101"/>
          </a:xfrm>
        </p:spPr>
        <p:txBody>
          <a:bodyPr/>
          <a:lstStyle/>
          <a:p>
            <a:r>
              <a:rPr lang="ja-JP" altLang="en-US" sz="2400" dirty="0" smtClean="0"/>
              <a:t>本研究では，クローンの系譜特定ツール</a:t>
            </a:r>
            <a:r>
              <a:rPr lang="en-US" altLang="ja-JP" sz="2400" dirty="0" smtClean="0"/>
              <a:t>ECTEC</a:t>
            </a:r>
            <a:r>
              <a:rPr lang="en-US" altLang="ja-JP" sz="2400" baseline="30000" dirty="0" smtClean="0"/>
              <a:t> </a:t>
            </a:r>
            <a:r>
              <a:rPr lang="en-US" altLang="ja-JP" sz="2400" baseline="30000" dirty="0" smtClean="0"/>
              <a:t>[</a:t>
            </a:r>
            <a:r>
              <a:rPr lang="en-US" altLang="ja-JP" sz="2400" baseline="30000" dirty="0" smtClean="0"/>
              <a:t>6]</a:t>
            </a:r>
            <a:r>
              <a:rPr lang="ja-JP" altLang="en-US" sz="2400" dirty="0" smtClean="0"/>
              <a:t>を</a:t>
            </a:r>
            <a:r>
              <a:rPr lang="ja-JP" altLang="en-US" sz="2400" dirty="0" smtClean="0"/>
              <a:t>利用</a:t>
            </a:r>
          </a:p>
          <a:p>
            <a:pPr lvl="1"/>
            <a:r>
              <a:rPr lang="ja-JP" altLang="en-US" sz="2000" dirty="0" smtClean="0"/>
              <a:t>コードクローンがいつ発生し，どのような変更がなされてきたかが分かる</a:t>
            </a:r>
            <a:endParaRPr lang="en-US" altLang="ja-JP" sz="2000" dirty="0" smtClean="0"/>
          </a:p>
          <a:p>
            <a:endParaRPr lang="en-US" altLang="ja-JP" sz="2400" dirty="0" smtClean="0"/>
          </a:p>
        </p:txBody>
      </p:sp>
      <p:sp>
        <p:nvSpPr>
          <p:cNvPr id="99" name="Rectangle 4"/>
          <p:cNvSpPr>
            <a:spLocks noChangeArrowheads="1"/>
          </p:cNvSpPr>
          <p:nvPr/>
        </p:nvSpPr>
        <p:spPr bwMode="auto">
          <a:xfrm>
            <a:off x="35496" y="6366538"/>
            <a:ext cx="8857109" cy="415498"/>
          </a:xfrm>
          <a:prstGeom prst="rect">
            <a:avLst/>
          </a:prstGeom>
          <a:solidFill>
            <a:srgbClr val="FFFFC8"/>
          </a:solidFill>
          <a:ln w="9525">
            <a:noFill/>
            <a:miter lim="800000"/>
            <a:headEnd/>
            <a:tailEnd/>
          </a:ln>
          <a:effectLst/>
        </p:spPr>
        <p:txBody>
          <a:bodyPr wrap="square">
            <a:spAutoFit/>
          </a:bodyPr>
          <a:lstStyle>
            <a:defPPr>
              <a:defRPr lang="ja-JP"/>
            </a:defPPr>
            <a:lvl1pPr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1pPr>
            <a:lvl2pPr marL="4572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2pPr>
            <a:lvl3pPr marL="9144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3pPr>
            <a:lvl4pPr marL="13716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4pPr>
            <a:lvl5pPr marL="1828800" algn="l" rtl="0" fontAlgn="base">
              <a:spcBef>
                <a:spcPct val="0"/>
              </a:spcBef>
              <a:spcAft>
                <a:spcPct val="0"/>
              </a:spcAft>
              <a:defRPr sz="2400" kern="1200">
                <a:solidFill>
                  <a:schemeClr val="tx1"/>
                </a:solidFill>
                <a:latin typeface="Times New Roman" pitchFamily="18" charset="0"/>
                <a:ea typeface="ＭＳ Ｐゴシック" pitchFamily="50" charset="-128"/>
                <a:cs typeface="+mn-cs"/>
              </a:defRPr>
            </a:lvl5pPr>
            <a:lvl6pPr marL="2286000" algn="l" defTabSz="914400" rtl="0" eaLnBrk="1" latinLnBrk="0" hangingPunct="1">
              <a:defRPr sz="2400" kern="1200">
                <a:solidFill>
                  <a:schemeClr val="tx1"/>
                </a:solidFill>
                <a:latin typeface="Times New Roman" pitchFamily="18" charset="0"/>
                <a:ea typeface="ＭＳ Ｐゴシック" pitchFamily="50" charset="-128"/>
                <a:cs typeface="+mn-cs"/>
              </a:defRPr>
            </a:lvl6pPr>
            <a:lvl7pPr marL="2743200" algn="l" defTabSz="914400" rtl="0" eaLnBrk="1" latinLnBrk="0" hangingPunct="1">
              <a:defRPr sz="2400" kern="1200">
                <a:solidFill>
                  <a:schemeClr val="tx1"/>
                </a:solidFill>
                <a:latin typeface="Times New Roman" pitchFamily="18" charset="0"/>
                <a:ea typeface="ＭＳ Ｐゴシック" pitchFamily="50" charset="-128"/>
                <a:cs typeface="+mn-cs"/>
              </a:defRPr>
            </a:lvl7pPr>
            <a:lvl8pPr marL="3200400" algn="l" defTabSz="914400" rtl="0" eaLnBrk="1" latinLnBrk="0" hangingPunct="1">
              <a:defRPr sz="2400" kern="1200">
                <a:solidFill>
                  <a:schemeClr val="tx1"/>
                </a:solidFill>
                <a:latin typeface="Times New Roman" pitchFamily="18" charset="0"/>
                <a:ea typeface="ＭＳ Ｐゴシック" pitchFamily="50" charset="-128"/>
                <a:cs typeface="+mn-cs"/>
              </a:defRPr>
            </a:lvl8pPr>
            <a:lvl9pPr marL="3657600" algn="l" defTabSz="914400" rtl="0" eaLnBrk="1" latinLnBrk="0" hangingPunct="1">
              <a:defRPr sz="2400" kern="1200">
                <a:solidFill>
                  <a:schemeClr val="tx1"/>
                </a:solidFill>
                <a:latin typeface="Times New Roman" pitchFamily="18" charset="0"/>
                <a:ea typeface="ＭＳ Ｐゴシック" pitchFamily="50" charset="-128"/>
                <a:cs typeface="+mn-cs"/>
              </a:defRPr>
            </a:lvl9pPr>
          </a:lstStyle>
          <a:p>
            <a:pPr fontAlgn="auto">
              <a:spcBef>
                <a:spcPts val="0"/>
              </a:spcBef>
              <a:spcAft>
                <a:spcPts val="0"/>
              </a:spcAft>
              <a:defRPr/>
            </a:pPr>
            <a:r>
              <a:rPr lang="en-US" altLang="ja-JP" sz="1050" dirty="0" smtClean="0">
                <a:solidFill>
                  <a:srgbClr val="000000"/>
                </a:solidFill>
                <a:latin typeface="MS UI Gothic"/>
              </a:rPr>
              <a:t>[6]</a:t>
            </a:r>
            <a:r>
              <a:rPr lang="en-US" altLang="ja-JP" sz="1050" dirty="0" err="1" smtClean="0">
                <a:solidFill>
                  <a:srgbClr val="000000"/>
                </a:solidFill>
                <a:latin typeface="MS UI Gothic"/>
              </a:rPr>
              <a:t>Yoshiki</a:t>
            </a:r>
            <a:r>
              <a:rPr lang="en-US" altLang="ja-JP" sz="1050" dirty="0" smtClean="0">
                <a:solidFill>
                  <a:srgbClr val="000000"/>
                </a:solidFill>
                <a:latin typeface="MS UI Gothic"/>
              </a:rPr>
              <a:t> </a:t>
            </a:r>
            <a:r>
              <a:rPr lang="en-US" altLang="ja-JP" sz="1050" dirty="0">
                <a:solidFill>
                  <a:srgbClr val="000000"/>
                </a:solidFill>
                <a:latin typeface="MS UI Gothic"/>
              </a:rPr>
              <a:t>Higo, Keisuke </a:t>
            </a:r>
            <a:r>
              <a:rPr lang="en-US" altLang="ja-JP" sz="1050" dirty="0" err="1">
                <a:solidFill>
                  <a:srgbClr val="000000"/>
                </a:solidFill>
                <a:latin typeface="MS UI Gothic"/>
              </a:rPr>
              <a:t>Hotta</a:t>
            </a:r>
            <a:r>
              <a:rPr lang="en-US" altLang="ja-JP" sz="1050" dirty="0">
                <a:solidFill>
                  <a:srgbClr val="000000"/>
                </a:solidFill>
                <a:latin typeface="MS UI Gothic"/>
              </a:rPr>
              <a:t>, and Shinji </a:t>
            </a:r>
            <a:r>
              <a:rPr lang="en-US" altLang="ja-JP" sz="1050" dirty="0" err="1">
                <a:solidFill>
                  <a:srgbClr val="000000"/>
                </a:solidFill>
                <a:latin typeface="MS UI Gothic"/>
              </a:rPr>
              <a:t>Kusumoto</a:t>
            </a:r>
            <a:r>
              <a:rPr lang="en-US" altLang="ja-JP" sz="1050" dirty="0">
                <a:solidFill>
                  <a:srgbClr val="000000"/>
                </a:solidFill>
                <a:latin typeface="MS UI Gothic"/>
              </a:rPr>
              <a:t>. Enhancement of </a:t>
            </a:r>
            <a:r>
              <a:rPr lang="en-US" altLang="ja-JP" sz="1050" dirty="0" err="1">
                <a:solidFill>
                  <a:srgbClr val="000000"/>
                </a:solidFill>
                <a:latin typeface="MS UI Gothic"/>
              </a:rPr>
              <a:t>crd</a:t>
            </a:r>
            <a:r>
              <a:rPr lang="en-US" altLang="ja-JP" sz="1050" dirty="0">
                <a:solidFill>
                  <a:srgbClr val="000000"/>
                </a:solidFill>
                <a:latin typeface="MS UI Gothic"/>
              </a:rPr>
              <a:t>-based </a:t>
            </a:r>
            <a:r>
              <a:rPr lang="en-US" altLang="ja-JP" sz="1050" dirty="0" smtClean="0">
                <a:solidFill>
                  <a:srgbClr val="000000"/>
                </a:solidFill>
                <a:latin typeface="MS UI Gothic"/>
              </a:rPr>
              <a:t>clone</a:t>
            </a:r>
            <a:r>
              <a:rPr lang="ja-JP" altLang="en-US" sz="1050" dirty="0" smtClean="0">
                <a:solidFill>
                  <a:srgbClr val="000000"/>
                </a:solidFill>
                <a:latin typeface="MS UI Gothic"/>
              </a:rPr>
              <a:t> </a:t>
            </a:r>
            <a:r>
              <a:rPr lang="en-US" altLang="ja-JP" sz="1050" dirty="0" smtClean="0">
                <a:solidFill>
                  <a:srgbClr val="000000"/>
                </a:solidFill>
                <a:latin typeface="MS UI Gothic"/>
              </a:rPr>
              <a:t>tracking</a:t>
            </a:r>
            <a:r>
              <a:rPr lang="en-US" altLang="ja-JP" sz="1050" dirty="0">
                <a:solidFill>
                  <a:srgbClr val="000000"/>
                </a:solidFill>
                <a:latin typeface="MS UI Gothic"/>
              </a:rPr>
              <a:t>. In Proceedings of the 13th International Workshop on Principles of </a:t>
            </a:r>
            <a:r>
              <a:rPr lang="en-US" altLang="ja-JP" sz="1050" dirty="0" smtClean="0">
                <a:solidFill>
                  <a:srgbClr val="000000"/>
                </a:solidFill>
                <a:latin typeface="MS UI Gothic"/>
              </a:rPr>
              <a:t>Software</a:t>
            </a:r>
            <a:r>
              <a:rPr lang="ja-JP" altLang="en-US" sz="1050" dirty="0" smtClean="0">
                <a:solidFill>
                  <a:srgbClr val="000000"/>
                </a:solidFill>
                <a:latin typeface="MS UI Gothic"/>
              </a:rPr>
              <a:t> </a:t>
            </a:r>
            <a:r>
              <a:rPr lang="en-US" altLang="ja-JP" sz="1050" smtClean="0">
                <a:solidFill>
                  <a:srgbClr val="000000"/>
                </a:solidFill>
                <a:latin typeface="MS UI Gothic"/>
              </a:rPr>
              <a:t>Evolution </a:t>
            </a:r>
            <a:r>
              <a:rPr lang="en-US" altLang="ja-JP" sz="1050" dirty="0">
                <a:solidFill>
                  <a:srgbClr val="000000"/>
                </a:solidFill>
                <a:latin typeface="MS UI Gothic"/>
              </a:rPr>
              <a:t>(IWPSE2013), pp. 28{37, 8 2013.</a:t>
            </a:r>
            <a:endParaRPr lang="en-US" altLang="ja-JP" sz="1050" dirty="0">
              <a:solidFill>
                <a:schemeClr val="tx2"/>
              </a:solidFill>
              <a:latin typeface="+mn-ea"/>
            </a:endParaRPr>
          </a:p>
        </p:txBody>
      </p:sp>
      <p:grpSp>
        <p:nvGrpSpPr>
          <p:cNvPr id="112" name="グループ化 111"/>
          <p:cNvGrpSpPr/>
          <p:nvPr/>
        </p:nvGrpSpPr>
        <p:grpSpPr>
          <a:xfrm>
            <a:off x="356934" y="3245572"/>
            <a:ext cx="8679562" cy="2369852"/>
            <a:chOff x="232218" y="3429000"/>
            <a:chExt cx="8679562" cy="2369852"/>
          </a:xfrm>
        </p:grpSpPr>
        <p:grpSp>
          <p:nvGrpSpPr>
            <p:cNvPr id="114" name="グループ化 113"/>
            <p:cNvGrpSpPr/>
            <p:nvPr/>
          </p:nvGrpSpPr>
          <p:grpSpPr>
            <a:xfrm>
              <a:off x="6959509" y="3429000"/>
              <a:ext cx="1932971" cy="2016224"/>
              <a:chOff x="5137376" y="3477312"/>
              <a:chExt cx="1642235" cy="1590477"/>
            </a:xfrm>
          </p:grpSpPr>
          <p:sp>
            <p:nvSpPr>
              <p:cNvPr id="185" name="角丸四角形 184"/>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8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87"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115" name="グループ化 114"/>
            <p:cNvGrpSpPr/>
            <p:nvPr/>
          </p:nvGrpSpPr>
          <p:grpSpPr>
            <a:xfrm>
              <a:off x="4716016" y="3429000"/>
              <a:ext cx="1932971" cy="2016224"/>
              <a:chOff x="5137376" y="3477312"/>
              <a:chExt cx="1642235" cy="1590477"/>
            </a:xfrm>
          </p:grpSpPr>
          <p:sp>
            <p:nvSpPr>
              <p:cNvPr id="144" name="角丸四角形 143"/>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45" name="Freeform 13"/>
              <p:cNvSpPr>
                <a:spLocks/>
              </p:cNvSpPr>
              <p:nvPr/>
            </p:nvSpPr>
            <p:spPr bwMode="auto">
              <a:xfrm>
                <a:off x="5256309" y="4599648"/>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4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84"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116" name="グループ化 115"/>
            <p:cNvGrpSpPr/>
            <p:nvPr/>
          </p:nvGrpSpPr>
          <p:grpSpPr>
            <a:xfrm>
              <a:off x="2483768" y="3429000"/>
              <a:ext cx="1932971" cy="2016224"/>
              <a:chOff x="5137376" y="3477312"/>
              <a:chExt cx="1642235" cy="1590477"/>
            </a:xfrm>
          </p:grpSpPr>
          <p:sp>
            <p:nvSpPr>
              <p:cNvPr id="131" name="角丸四角形 130"/>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32"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38"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117" name="グループ化 116"/>
            <p:cNvGrpSpPr/>
            <p:nvPr/>
          </p:nvGrpSpPr>
          <p:grpSpPr>
            <a:xfrm>
              <a:off x="251520" y="3429000"/>
              <a:ext cx="1932971" cy="2016224"/>
              <a:chOff x="5137376" y="3477312"/>
              <a:chExt cx="1642235" cy="1590477"/>
            </a:xfrm>
          </p:grpSpPr>
          <p:sp>
            <p:nvSpPr>
              <p:cNvPr id="128" name="角丸四角形 12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129"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30"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sp>
          <p:nvSpPr>
            <p:cNvPr id="118" name="正方形/長方形 117"/>
            <p:cNvSpPr/>
            <p:nvPr/>
          </p:nvSpPr>
          <p:spPr>
            <a:xfrm>
              <a:off x="232218" y="5340620"/>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lang="en-US" altLang="ja-JP" sz="2000" kern="0" dirty="0" smtClean="0">
                <a:solidFill>
                  <a:sysClr val="windowText" lastClr="000000"/>
                </a:solidFill>
              </a:endParaRPr>
            </a:p>
          </p:txBody>
        </p:sp>
        <p:sp>
          <p:nvSpPr>
            <p:cNvPr id="119" name="正方形/長方形 118"/>
            <p:cNvSpPr/>
            <p:nvPr/>
          </p:nvSpPr>
          <p:spPr>
            <a:xfrm>
              <a:off x="2595830" y="5340620"/>
              <a:ext cx="1731336"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+1</a:t>
              </a:r>
            </a:p>
          </p:txBody>
        </p:sp>
        <p:sp>
          <p:nvSpPr>
            <p:cNvPr id="120" name="正方形/長方形 119"/>
            <p:cNvSpPr/>
            <p:nvPr/>
          </p:nvSpPr>
          <p:spPr>
            <a:xfrm>
              <a:off x="4688659" y="5340620"/>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i+2</a:t>
              </a:r>
            </a:p>
          </p:txBody>
        </p:sp>
        <p:sp>
          <p:nvSpPr>
            <p:cNvPr id="121" name="正方形/長方形 120"/>
            <p:cNvSpPr/>
            <p:nvPr/>
          </p:nvSpPr>
          <p:spPr>
            <a:xfrm>
              <a:off x="6940207" y="5314436"/>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i+3</a:t>
              </a:r>
            </a:p>
          </p:txBody>
        </p:sp>
        <p:cxnSp>
          <p:nvCxnSpPr>
            <p:cNvPr id="122" name="直線矢印コネクタ 121"/>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3" name="直線矢印コネクタ 122"/>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4" name="直線矢印コネクタ 123"/>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5" name="直線矢印コネクタ 124"/>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6" name="直線矢印コネクタ 125"/>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127" name="直線矢印コネクタ 126"/>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88" name="正方形/長方形 187"/>
          <p:cNvSpPr/>
          <p:nvPr/>
        </p:nvSpPr>
        <p:spPr bwMode="auto">
          <a:xfrm>
            <a:off x="304228" y="2636912"/>
            <a:ext cx="2251548" cy="504056"/>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クローンの系譜</a:t>
            </a:r>
          </a:p>
        </p:txBody>
      </p:sp>
      <p:sp>
        <p:nvSpPr>
          <p:cNvPr id="46" name="テキスト ボックス 45"/>
          <p:cNvSpPr txBox="1"/>
          <p:nvPr/>
        </p:nvSpPr>
        <p:spPr>
          <a:xfrm>
            <a:off x="481528" y="5662989"/>
            <a:ext cx="1656184"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ja-JP" altLang="en-US" sz="1800" dirty="0" smtClean="0"/>
              <a:t>コードクローン</a:t>
            </a:r>
            <a:endParaRPr lang="en-US" altLang="ja-JP" sz="1800" dirty="0" smtClean="0"/>
          </a:p>
          <a:p>
            <a:pPr algn="ctr"/>
            <a:r>
              <a:rPr lang="ja-JP" altLang="en-US" sz="1800" dirty="0" smtClean="0"/>
              <a:t>の発生</a:t>
            </a:r>
            <a:endParaRPr kumimoji="1" lang="ja-JP" altLang="en-US" sz="1800" dirty="0"/>
          </a:p>
        </p:txBody>
      </p:sp>
      <p:sp>
        <p:nvSpPr>
          <p:cNvPr id="47" name="テキスト ボックス 46"/>
          <p:cNvSpPr txBox="1"/>
          <p:nvPr/>
        </p:nvSpPr>
        <p:spPr>
          <a:xfrm>
            <a:off x="4860032" y="5635022"/>
            <a:ext cx="1761141"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ja-JP" altLang="en-US" sz="1800" dirty="0" smtClean="0"/>
              <a:t>新たなコード片</a:t>
            </a:r>
            <a:endParaRPr lang="en-US" altLang="ja-JP" sz="1800" dirty="0" smtClean="0"/>
          </a:p>
          <a:p>
            <a:pPr algn="ctr"/>
            <a:r>
              <a:rPr lang="ja-JP" altLang="en-US" sz="1800" dirty="0" smtClean="0"/>
              <a:t>が追加</a:t>
            </a:r>
            <a:endParaRPr kumimoji="1" lang="ja-JP" altLang="en-US" sz="1800" dirty="0"/>
          </a:p>
        </p:txBody>
      </p:sp>
      <p:sp>
        <p:nvSpPr>
          <p:cNvPr id="48" name="テキスト ボックス 47"/>
          <p:cNvSpPr txBox="1"/>
          <p:nvPr/>
        </p:nvSpPr>
        <p:spPr>
          <a:xfrm>
            <a:off x="7086662" y="5618754"/>
            <a:ext cx="1930534" cy="646331"/>
          </a:xfrm>
          <a:prstGeom prst="rect">
            <a:avLst/>
          </a:prstGeom>
        </p:spPr>
        <p:style>
          <a:lnRef idx="1">
            <a:schemeClr val="dk1"/>
          </a:lnRef>
          <a:fillRef idx="3">
            <a:schemeClr val="dk1"/>
          </a:fillRef>
          <a:effectRef idx="2">
            <a:schemeClr val="dk1"/>
          </a:effectRef>
          <a:fontRef idx="minor">
            <a:schemeClr val="lt1"/>
          </a:fontRef>
        </p:style>
        <p:txBody>
          <a:bodyPr wrap="square" rtlCol="0">
            <a:spAutoFit/>
          </a:bodyPr>
          <a:lstStyle/>
          <a:p>
            <a:pPr algn="ctr"/>
            <a:r>
              <a:rPr lang="ja-JP" altLang="en-US" sz="1800" dirty="0" smtClean="0"/>
              <a:t>コードクローンである</a:t>
            </a:r>
            <a:r>
              <a:rPr lang="en-US" altLang="ja-JP" sz="1800" dirty="0" smtClean="0"/>
              <a:t/>
            </a:r>
            <a:br>
              <a:rPr lang="en-US" altLang="ja-JP" sz="1800" dirty="0" smtClean="0"/>
            </a:br>
            <a:r>
              <a:rPr lang="ja-JP" altLang="en-US" sz="1800" dirty="0" smtClean="0"/>
              <a:t>コード片が削除</a:t>
            </a:r>
            <a:endParaRPr kumimoji="1" lang="ja-JP" altLang="en-US" sz="1800" dirty="0"/>
          </a:p>
        </p:txBody>
      </p:sp>
      <p:sp>
        <p:nvSpPr>
          <p:cNvPr id="50" name="テキスト ボックス 49"/>
          <p:cNvSpPr txBox="1"/>
          <p:nvPr/>
        </p:nvSpPr>
        <p:spPr>
          <a:xfrm>
            <a:off x="2870171" y="5779274"/>
            <a:ext cx="1341789" cy="369332"/>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1800" b="0" i="0" u="none" strike="noStrike" kern="0" cap="none" spc="0" normalizeH="0" baseline="0" noProof="0" dirty="0" smtClean="0">
                <a:ln>
                  <a:noFill/>
                </a:ln>
                <a:solidFill>
                  <a:prstClr val="black"/>
                </a:solidFill>
                <a:effectLst/>
                <a:uLnTx/>
                <a:uFillTx/>
                <a:latin typeface="Calibri"/>
                <a:ea typeface="ＭＳ Ｐゴシック" panose="020B0600070205080204" pitchFamily="50" charset="-128"/>
                <a:cs typeface="+mn-cs"/>
              </a:rPr>
              <a:t>変更なし</a:t>
            </a:r>
          </a:p>
        </p:txBody>
      </p:sp>
      <p:pic>
        <p:nvPicPr>
          <p:cNvPr id="51"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633715" y="3964984"/>
            <a:ext cx="512432" cy="879949"/>
          </a:xfrm>
          <a:prstGeom prst="rect">
            <a:avLst/>
          </a:prstGeom>
          <a:noFill/>
          <a:extLst>
            <a:ext uri="{909E8E84-426E-40DD-AFC4-6F175D3DCCD1}">
              <a14:hiddenFill xmlns:a14="http://schemas.microsoft.com/office/drawing/2010/main">
                <a:solidFill>
                  <a:srgbClr val="FFFFFF"/>
                </a:solidFill>
              </a14:hiddenFill>
            </a:ext>
          </a:extLst>
        </p:spPr>
      </p:pic>
      <p:sp>
        <p:nvSpPr>
          <p:cNvPr id="52" name="円/楕円 51"/>
          <p:cNvSpPr/>
          <p:nvPr/>
        </p:nvSpPr>
        <p:spPr bwMode="auto">
          <a:xfrm>
            <a:off x="4824581" y="3212976"/>
            <a:ext cx="1948036" cy="1380346"/>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5" name="円形吹き出し 4"/>
          <p:cNvSpPr/>
          <p:nvPr/>
        </p:nvSpPr>
        <p:spPr bwMode="auto">
          <a:xfrm>
            <a:off x="6084168" y="2074869"/>
            <a:ext cx="2880320" cy="913584"/>
          </a:xfrm>
          <a:prstGeom prst="wedgeEllipseCallout">
            <a:avLst>
              <a:gd name="adj1" fmla="val -19266"/>
              <a:gd name="adj2" fmla="val 161743"/>
            </a:avLst>
          </a:prstGeom>
          <a:ln>
            <a:solidFill>
              <a:srgbClr val="00B05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再利用</a:t>
            </a:r>
            <a:r>
              <a:rPr lang="ja-JP" altLang="en-US" dirty="0" smtClean="0">
                <a:solidFill>
                  <a:schemeClr val="tx1"/>
                </a:solidFill>
                <a:latin typeface="Times New Roman" pitchFamily="18" charset="0"/>
                <a:ea typeface="ＭＳ Ｐゴシック" pitchFamily="50" charset="-128"/>
              </a:rPr>
              <a:t>の検出</a:t>
            </a:r>
            <a:endPar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endParaRPr>
          </a:p>
        </p:txBody>
      </p:sp>
      <p:sp>
        <p:nvSpPr>
          <p:cNvPr id="42" name="円形吹き出し 41"/>
          <p:cNvSpPr/>
          <p:nvPr/>
        </p:nvSpPr>
        <p:spPr bwMode="auto">
          <a:xfrm>
            <a:off x="2555776" y="2090674"/>
            <a:ext cx="2880320" cy="913584"/>
          </a:xfrm>
          <a:prstGeom prst="wedgeEllipseCallout">
            <a:avLst>
              <a:gd name="adj1" fmla="val -51678"/>
              <a:gd name="adj2" fmla="val 122146"/>
            </a:avLst>
          </a:prstGeom>
          <a:ln>
            <a:solidFill>
              <a:srgbClr val="00B05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chemeClr val="tx1"/>
                </a:solidFill>
                <a:effectLst/>
                <a:latin typeface="Times New Roman" pitchFamily="18" charset="0"/>
                <a:ea typeface="ＭＳ Ｐゴシック" pitchFamily="50" charset="-128"/>
              </a:rPr>
              <a:t>再利用の検出</a:t>
            </a:r>
          </a:p>
        </p:txBody>
      </p:sp>
      <p:sp>
        <p:nvSpPr>
          <p:cNvPr id="43" name="円/楕円 42"/>
          <p:cNvSpPr/>
          <p:nvPr/>
        </p:nvSpPr>
        <p:spPr bwMode="auto">
          <a:xfrm>
            <a:off x="305387" y="3246530"/>
            <a:ext cx="1948036" cy="730250"/>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pic>
        <p:nvPicPr>
          <p:cNvPr id="44"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123727" y="3550496"/>
            <a:ext cx="496001" cy="6890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213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 grpId="0" animBg="1"/>
      <p:bldP spid="42" grpId="0" animBg="1"/>
      <p:bldP spid="4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正方形/長方形 55"/>
          <p:cNvSpPr/>
          <p:nvPr/>
        </p:nvSpPr>
        <p:spPr bwMode="auto">
          <a:xfrm>
            <a:off x="179388" y="2348880"/>
            <a:ext cx="8938255" cy="2572889"/>
          </a:xfrm>
          <a:prstGeom prst="rect">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endParaRPr>
          </a:p>
        </p:txBody>
      </p:sp>
      <p:sp>
        <p:nvSpPr>
          <p:cNvPr id="2" name="タイトル 1"/>
          <p:cNvSpPr>
            <a:spLocks noGrp="1"/>
          </p:cNvSpPr>
          <p:nvPr>
            <p:ph type="title"/>
          </p:nvPr>
        </p:nvSpPr>
        <p:spPr>
          <a:xfrm>
            <a:off x="112732" y="188913"/>
            <a:ext cx="8923764" cy="936625"/>
          </a:xfrm>
        </p:spPr>
        <p:txBody>
          <a:bodyPr/>
          <a:lstStyle/>
          <a:p>
            <a:r>
              <a:rPr lang="en-US" altLang="ja-JP" sz="3600" dirty="0" smtClean="0"/>
              <a:t>STEP3:</a:t>
            </a:r>
            <a:r>
              <a:rPr lang="ja-JP" altLang="en-US" sz="3600" dirty="0" smtClean="0"/>
              <a:t> コードクローン</a:t>
            </a:r>
            <a:r>
              <a:rPr lang="ja-JP" altLang="en-US" sz="3600" dirty="0"/>
              <a:t>作成者と利用者の特定</a:t>
            </a:r>
          </a:p>
        </p:txBody>
      </p:sp>
      <p:sp>
        <p:nvSpPr>
          <p:cNvPr id="19" name="コンテンツ プレースホルダー 2"/>
          <p:cNvSpPr>
            <a:spLocks noGrp="1"/>
          </p:cNvSpPr>
          <p:nvPr>
            <p:ph idx="1"/>
          </p:nvPr>
        </p:nvSpPr>
        <p:spPr>
          <a:xfrm>
            <a:off x="179388" y="1159858"/>
            <a:ext cx="8964612" cy="1224483"/>
          </a:xfrm>
        </p:spPr>
        <p:txBody>
          <a:bodyPr/>
          <a:lstStyle/>
          <a:p>
            <a:r>
              <a:rPr lang="ja-JP" altLang="en-US" sz="2400" dirty="0" smtClean="0"/>
              <a:t>ソースコードの実装日時からコードクローンの作成者と利用者を検出</a:t>
            </a:r>
            <a:endParaRPr lang="en-US" altLang="ja-JP" sz="2400" dirty="0"/>
          </a:p>
        </p:txBody>
      </p:sp>
      <p:grpSp>
        <p:nvGrpSpPr>
          <p:cNvPr id="72" name="グループ化 71"/>
          <p:cNvGrpSpPr/>
          <p:nvPr/>
        </p:nvGrpSpPr>
        <p:grpSpPr>
          <a:xfrm>
            <a:off x="323528" y="2492897"/>
            <a:ext cx="8712968" cy="2402447"/>
            <a:chOff x="198812" y="3429000"/>
            <a:chExt cx="8712968" cy="2402447"/>
          </a:xfrm>
        </p:grpSpPr>
        <p:grpSp>
          <p:nvGrpSpPr>
            <p:cNvPr id="74" name="グループ化 73"/>
            <p:cNvGrpSpPr/>
            <p:nvPr/>
          </p:nvGrpSpPr>
          <p:grpSpPr>
            <a:xfrm>
              <a:off x="6959509" y="3429000"/>
              <a:ext cx="1932971" cy="2016224"/>
              <a:chOff x="5137376" y="3477312"/>
              <a:chExt cx="1642235" cy="1590477"/>
            </a:xfrm>
          </p:grpSpPr>
          <p:sp>
            <p:nvSpPr>
              <p:cNvPr id="98" name="角丸四角形 9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99"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100"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75" name="グループ化 74"/>
            <p:cNvGrpSpPr/>
            <p:nvPr/>
          </p:nvGrpSpPr>
          <p:grpSpPr>
            <a:xfrm>
              <a:off x="4716016" y="3429000"/>
              <a:ext cx="1932971" cy="2016224"/>
              <a:chOff x="5137376" y="3477312"/>
              <a:chExt cx="1642235" cy="1590477"/>
            </a:xfrm>
          </p:grpSpPr>
          <p:sp>
            <p:nvSpPr>
              <p:cNvPr id="94" name="角丸四角形 93"/>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95" name="Freeform 13"/>
              <p:cNvSpPr>
                <a:spLocks/>
              </p:cNvSpPr>
              <p:nvPr/>
            </p:nvSpPr>
            <p:spPr bwMode="auto">
              <a:xfrm>
                <a:off x="5256309" y="457185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6"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7"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76" name="グループ化 75"/>
            <p:cNvGrpSpPr/>
            <p:nvPr/>
          </p:nvGrpSpPr>
          <p:grpSpPr>
            <a:xfrm>
              <a:off x="2483768" y="3429000"/>
              <a:ext cx="1932971" cy="2016224"/>
              <a:chOff x="5137376" y="3477312"/>
              <a:chExt cx="1642235" cy="1590477"/>
            </a:xfrm>
          </p:grpSpPr>
          <p:sp>
            <p:nvSpPr>
              <p:cNvPr id="91" name="角丸四角形 90"/>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92"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3"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grpSp>
          <p:nvGrpSpPr>
            <p:cNvPr id="77" name="グループ化 76"/>
            <p:cNvGrpSpPr/>
            <p:nvPr/>
          </p:nvGrpSpPr>
          <p:grpSpPr>
            <a:xfrm>
              <a:off x="251520" y="3429000"/>
              <a:ext cx="1932971" cy="2016224"/>
              <a:chOff x="5137376" y="3477312"/>
              <a:chExt cx="1642235" cy="1590477"/>
            </a:xfrm>
          </p:grpSpPr>
          <p:sp>
            <p:nvSpPr>
              <p:cNvPr id="88" name="角丸四角形 87"/>
              <p:cNvSpPr/>
              <p:nvPr/>
            </p:nvSpPr>
            <p:spPr>
              <a:xfrm>
                <a:off x="5137376" y="3477312"/>
                <a:ext cx="1642235" cy="1590477"/>
              </a:xfrm>
              <a:prstGeom prst="roundRect">
                <a:avLst/>
              </a:prstGeom>
              <a:solidFill>
                <a:schemeClr val="bg1"/>
              </a:solidFill>
              <a:ln w="25400" cap="flat" cmpd="sng" algn="ctr">
                <a:solidFill>
                  <a:srgbClr val="000000"/>
                </a:solidFill>
                <a:prstDash val="solid"/>
              </a:ln>
              <a:effectLst/>
            </p:spPr>
            <p:txBody>
              <a:bodyPr rtlCol="0" anchor="ctr"/>
              <a:lstStyle/>
              <a:p>
                <a:pPr algn="ctr" fontAlgn="auto">
                  <a:spcBef>
                    <a:spcPts val="0"/>
                  </a:spcBef>
                  <a:spcAft>
                    <a:spcPts val="0"/>
                  </a:spcAft>
                  <a:defRPr/>
                </a:pPr>
                <a:endParaRPr kumimoji="1" lang="ja-JP" altLang="en-US" sz="3200" kern="0">
                  <a:solidFill>
                    <a:srgbClr val="FFFFFF"/>
                  </a:solidFill>
                  <a:latin typeface="Arial"/>
                  <a:ea typeface="MS UI Gothic"/>
                </a:endParaRPr>
              </a:p>
            </p:txBody>
          </p:sp>
          <p:sp>
            <p:nvSpPr>
              <p:cNvPr id="89" name="Freeform 13"/>
              <p:cNvSpPr>
                <a:spLocks/>
              </p:cNvSpPr>
              <p:nvPr/>
            </p:nvSpPr>
            <p:spPr bwMode="auto">
              <a:xfrm>
                <a:off x="5256309" y="3661786"/>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sp>
            <p:nvSpPr>
              <p:cNvPr id="90" name="Freeform 13"/>
              <p:cNvSpPr>
                <a:spLocks/>
              </p:cNvSpPr>
              <p:nvPr/>
            </p:nvSpPr>
            <p:spPr bwMode="auto">
              <a:xfrm>
                <a:off x="5256308" y="4136633"/>
                <a:ext cx="1404368" cy="272020"/>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endParaRPr lang="ja-JP" altLang="ja-JP" sz="1800" kern="0">
                  <a:solidFill>
                    <a:sysClr val="windowText" lastClr="000000"/>
                  </a:solidFill>
                  <a:latin typeface="Arial" charset="0"/>
                  <a:ea typeface="MS UI Gothic" pitchFamily="50" charset="-128"/>
                </a:endParaRPr>
              </a:p>
            </p:txBody>
          </p:sp>
        </p:grpSp>
        <p:sp>
          <p:nvSpPr>
            <p:cNvPr id="78" name="正方形/長方形 77"/>
            <p:cNvSpPr/>
            <p:nvPr/>
          </p:nvSpPr>
          <p:spPr>
            <a:xfrm>
              <a:off x="198812" y="5347031"/>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endParaRPr lang="en-US" altLang="ja-JP" sz="2000" kern="0" dirty="0" smtClean="0">
                <a:solidFill>
                  <a:sysClr val="windowText" lastClr="000000"/>
                </a:solidFill>
              </a:endParaRPr>
            </a:p>
          </p:txBody>
        </p:sp>
        <p:sp>
          <p:nvSpPr>
            <p:cNvPr id="79" name="正方形/長方形 78"/>
            <p:cNvSpPr/>
            <p:nvPr/>
          </p:nvSpPr>
          <p:spPr>
            <a:xfrm>
              <a:off x="2595830" y="5373215"/>
              <a:ext cx="1731336"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a:t>
              </a:r>
              <a:r>
                <a:rPr lang="en-US" altLang="ja-JP" sz="2000" kern="0" dirty="0" err="1" smtClean="0">
                  <a:solidFill>
                    <a:sysClr val="windowText" lastClr="000000"/>
                  </a:solidFill>
                </a:rPr>
                <a:t>i</a:t>
              </a:r>
              <a:r>
                <a:rPr lang="en-US" altLang="ja-JP" sz="2000" kern="0" dirty="0" smtClean="0">
                  <a:solidFill>
                    <a:sysClr val="windowText" lastClr="000000"/>
                  </a:solidFill>
                </a:rPr>
                <a:t>+1</a:t>
              </a:r>
            </a:p>
          </p:txBody>
        </p:sp>
        <p:sp>
          <p:nvSpPr>
            <p:cNvPr id="80" name="正方形/長方形 79"/>
            <p:cNvSpPr/>
            <p:nvPr/>
          </p:nvSpPr>
          <p:spPr>
            <a:xfrm>
              <a:off x="4688659" y="5373215"/>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i+2</a:t>
              </a:r>
            </a:p>
          </p:txBody>
        </p:sp>
        <p:sp>
          <p:nvSpPr>
            <p:cNvPr id="81" name="正方形/長方形 80"/>
            <p:cNvSpPr/>
            <p:nvPr/>
          </p:nvSpPr>
          <p:spPr>
            <a:xfrm>
              <a:off x="6940207" y="5373215"/>
              <a:ext cx="1971573" cy="458232"/>
            </a:xfrm>
            <a:prstGeom prst="rect">
              <a:avLst/>
            </a:prstGeom>
          </p:spPr>
          <p:txBody>
            <a:bodyPr wrap="square" anchor="ctr">
              <a:spAutoFit/>
            </a:bodyPr>
            <a:lstStyle/>
            <a:p>
              <a:pPr marL="514350" indent="-514350" algn="ctr" fontAlgn="auto">
                <a:spcBef>
                  <a:spcPts val="0"/>
                </a:spcBef>
                <a:spcAft>
                  <a:spcPts val="0"/>
                </a:spcAft>
                <a:defRPr/>
              </a:pPr>
              <a:r>
                <a:rPr lang="en-US" altLang="ja-JP" sz="2000" kern="0" dirty="0" smtClean="0">
                  <a:solidFill>
                    <a:sysClr val="windowText" lastClr="000000"/>
                  </a:solidFill>
                </a:rPr>
                <a:t>rev. i+3</a:t>
              </a:r>
            </a:p>
          </p:txBody>
        </p:sp>
        <p:cxnSp>
          <p:nvCxnSpPr>
            <p:cNvPr id="82" name="直線矢印コネクタ 81"/>
            <p:cNvCxnSpPr/>
            <p:nvPr/>
          </p:nvCxnSpPr>
          <p:spPr bwMode="auto">
            <a:xfrm>
              <a:off x="6516216"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3" name="直線矢印コネクタ 82"/>
            <p:cNvCxnSpPr/>
            <p:nvPr/>
          </p:nvCxnSpPr>
          <p:spPr bwMode="auto">
            <a:xfrm>
              <a:off x="6516216"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4" name="直線矢印コネクタ 83"/>
            <p:cNvCxnSpPr/>
            <p:nvPr/>
          </p:nvCxnSpPr>
          <p:spPr bwMode="auto">
            <a:xfrm>
              <a:off x="4283968"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5" name="直線矢印コネクタ 84"/>
            <p:cNvCxnSpPr/>
            <p:nvPr/>
          </p:nvCxnSpPr>
          <p:spPr bwMode="auto">
            <a:xfrm>
              <a:off x="4283968"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6" name="直線矢印コネクタ 85"/>
            <p:cNvCxnSpPr/>
            <p:nvPr/>
          </p:nvCxnSpPr>
          <p:spPr bwMode="auto">
            <a:xfrm>
              <a:off x="2051720" y="3789040"/>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cxnSp>
          <p:nvCxnSpPr>
            <p:cNvPr id="87" name="直線矢印コネクタ 86"/>
            <p:cNvCxnSpPr/>
            <p:nvPr/>
          </p:nvCxnSpPr>
          <p:spPr bwMode="auto">
            <a:xfrm>
              <a:off x="2051720" y="4365104"/>
              <a:ext cx="574390" cy="0"/>
            </a:xfrm>
            <a:prstGeom prst="straightConnector1">
              <a:avLst/>
            </a:prstGeom>
            <a:solidFill>
              <a:srgbClr val="0000FF"/>
            </a:solidFill>
            <a:ln w="38100" cap="flat" cmpd="sng" algn="ctr">
              <a:solidFill>
                <a:srgbClr val="000000"/>
              </a:solidFill>
              <a:prstDash val="solid"/>
              <a:round/>
              <a:headEnd type="arrow" w="med" len="med"/>
              <a:tailEnd type="arrow"/>
            </a:ln>
            <a:effectLst/>
            <a:extLst>
              <a:ext uri="{AF507438-7753-43E0-B8FC-AC1667EBCBE1}">
                <a14:hiddenEffects xmlns:a14="http://schemas.microsoft.com/office/drawing/2010/main">
                  <a:effectLst>
                    <a:outerShdw dist="35921" dir="2700000" algn="ctr" rotWithShape="0">
                      <a:srgbClr val="808080"/>
                    </a:outerShdw>
                  </a:effectLst>
                </a14:hiddenEffects>
              </a:ext>
            </a:extLst>
          </p:spPr>
        </p:cxnSp>
      </p:grpSp>
      <p:sp>
        <p:nvSpPr>
          <p:cNvPr id="106" name="Freeform 13"/>
          <p:cNvSpPr>
            <a:spLocks/>
          </p:cNvSpPr>
          <p:nvPr/>
        </p:nvSpPr>
        <p:spPr bwMode="auto">
          <a:xfrm>
            <a:off x="7224009" y="2722574"/>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07" name="Freeform 13"/>
          <p:cNvSpPr>
            <a:spLocks/>
          </p:cNvSpPr>
          <p:nvPr/>
        </p:nvSpPr>
        <p:spPr bwMode="auto">
          <a:xfrm>
            <a:off x="7224007"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sp>
        <p:nvSpPr>
          <p:cNvPr id="108" name="Freeform 13"/>
          <p:cNvSpPr>
            <a:spLocks/>
          </p:cNvSpPr>
          <p:nvPr/>
        </p:nvSpPr>
        <p:spPr bwMode="auto">
          <a:xfrm>
            <a:off x="4980516" y="3880430"/>
            <a:ext cx="1652993" cy="344836"/>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C:2015/3/3</a:t>
            </a:r>
            <a:endParaRPr lang="ja-JP" altLang="ja-JP" sz="1600" kern="0" dirty="0">
              <a:solidFill>
                <a:sysClr val="windowText" lastClr="000000"/>
              </a:solidFill>
              <a:latin typeface="Arial" charset="0"/>
              <a:ea typeface="MS UI Gothic" pitchFamily="50" charset="-128"/>
            </a:endParaRPr>
          </a:p>
        </p:txBody>
      </p:sp>
      <p:sp>
        <p:nvSpPr>
          <p:cNvPr id="109" name="Freeform 13"/>
          <p:cNvSpPr>
            <a:spLocks/>
          </p:cNvSpPr>
          <p:nvPr/>
        </p:nvSpPr>
        <p:spPr bwMode="auto">
          <a:xfrm>
            <a:off x="4980516" y="2722574"/>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10" name="Freeform 13"/>
          <p:cNvSpPr>
            <a:spLocks/>
          </p:cNvSpPr>
          <p:nvPr/>
        </p:nvSpPr>
        <p:spPr bwMode="auto">
          <a:xfrm>
            <a:off x="4980514"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sp>
        <p:nvSpPr>
          <p:cNvPr id="111" name="Freeform 13"/>
          <p:cNvSpPr>
            <a:spLocks/>
          </p:cNvSpPr>
          <p:nvPr/>
        </p:nvSpPr>
        <p:spPr bwMode="auto">
          <a:xfrm>
            <a:off x="2748268" y="2722575"/>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12" name="Freeform 13"/>
          <p:cNvSpPr>
            <a:spLocks/>
          </p:cNvSpPr>
          <p:nvPr/>
        </p:nvSpPr>
        <p:spPr bwMode="auto">
          <a:xfrm>
            <a:off x="2748266"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sp>
        <p:nvSpPr>
          <p:cNvPr id="113" name="Freeform 13"/>
          <p:cNvSpPr>
            <a:spLocks/>
          </p:cNvSpPr>
          <p:nvPr/>
        </p:nvSpPr>
        <p:spPr bwMode="auto">
          <a:xfrm>
            <a:off x="516020" y="2722574"/>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A:2015/1/1</a:t>
            </a:r>
            <a:endParaRPr lang="ja-JP" altLang="ja-JP" sz="1600" kern="0" dirty="0">
              <a:solidFill>
                <a:sysClr val="windowText" lastClr="000000"/>
              </a:solidFill>
              <a:latin typeface="Arial" charset="0"/>
              <a:ea typeface="MS UI Gothic" pitchFamily="50" charset="-128"/>
            </a:endParaRPr>
          </a:p>
        </p:txBody>
      </p:sp>
      <p:sp>
        <p:nvSpPr>
          <p:cNvPr id="114" name="Freeform 13"/>
          <p:cNvSpPr>
            <a:spLocks/>
          </p:cNvSpPr>
          <p:nvPr/>
        </p:nvSpPr>
        <p:spPr bwMode="auto">
          <a:xfrm>
            <a:off x="516018" y="3324530"/>
            <a:ext cx="1652993" cy="349013"/>
          </a:xfrm>
          <a:custGeom>
            <a:avLst/>
            <a:gdLst>
              <a:gd name="T0" fmla="*/ 0 w 732"/>
              <a:gd name="T1" fmla="*/ 0 h 149"/>
              <a:gd name="T2" fmla="*/ 6125 w 732"/>
              <a:gd name="T3" fmla="*/ 0 h 149"/>
              <a:gd name="T4" fmla="*/ 6125 w 732"/>
              <a:gd name="T5" fmla="*/ 3282 h 149"/>
              <a:gd name="T6" fmla="*/ 3930 w 732"/>
              <a:gd name="T7" fmla="*/ 3282 h 149"/>
              <a:gd name="T8" fmla="*/ 3930 w 732"/>
              <a:gd name="T9" fmla="*/ 4925 h 149"/>
              <a:gd name="T10" fmla="*/ 0 w 732"/>
              <a:gd name="T11" fmla="*/ 4925 h 149"/>
              <a:gd name="T12" fmla="*/ 0 w 732"/>
              <a:gd name="T13" fmla="*/ 0 h 149"/>
              <a:gd name="T14" fmla="*/ 0 60000 65536"/>
              <a:gd name="T15" fmla="*/ 0 60000 65536"/>
              <a:gd name="T16" fmla="*/ 0 60000 65536"/>
              <a:gd name="T17" fmla="*/ 0 60000 65536"/>
              <a:gd name="T18" fmla="*/ 0 60000 65536"/>
              <a:gd name="T19" fmla="*/ 0 60000 65536"/>
              <a:gd name="T20" fmla="*/ 0 60000 65536"/>
              <a:gd name="T21" fmla="*/ 0 w 732"/>
              <a:gd name="T22" fmla="*/ 0 h 149"/>
              <a:gd name="T23" fmla="*/ 732 w 732"/>
              <a:gd name="T24" fmla="*/ 149 h 149"/>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732" h="149">
                <a:moveTo>
                  <a:pt x="0" y="0"/>
                </a:moveTo>
                <a:lnTo>
                  <a:pt x="732" y="0"/>
                </a:lnTo>
                <a:lnTo>
                  <a:pt x="732" y="99"/>
                </a:lnTo>
                <a:lnTo>
                  <a:pt x="470" y="99"/>
                </a:lnTo>
                <a:lnTo>
                  <a:pt x="470" y="149"/>
                </a:lnTo>
                <a:lnTo>
                  <a:pt x="0" y="149"/>
                </a:lnTo>
                <a:lnTo>
                  <a:pt x="0" y="0"/>
                </a:lnTo>
                <a:close/>
              </a:path>
            </a:pathLst>
          </a:custGeom>
          <a:solidFill>
            <a:srgbClr val="FF9696"/>
          </a:solidFill>
          <a:ln w="25400" cap="rnd">
            <a:solidFill>
              <a:srgbClr val="000000"/>
            </a:solidFill>
            <a:round/>
            <a:headEnd/>
            <a:tailEnd/>
          </a:ln>
        </p:spPr>
        <p:txBody>
          <a:bodyPr/>
          <a:lstStyle/>
          <a:p>
            <a:pPr fontAlgn="auto">
              <a:spcBef>
                <a:spcPts val="0"/>
              </a:spcBef>
              <a:spcAft>
                <a:spcPts val="0"/>
              </a:spcAft>
              <a:defRPr/>
            </a:pPr>
            <a:r>
              <a:rPr lang="en-US" altLang="ja-JP" sz="1600" kern="0" dirty="0" smtClean="0">
                <a:solidFill>
                  <a:sysClr val="windowText" lastClr="000000"/>
                </a:solidFill>
                <a:latin typeface="Arial" charset="0"/>
                <a:ea typeface="MS UI Gothic" pitchFamily="50" charset="-128"/>
              </a:rPr>
              <a:t>B:2015/2/2</a:t>
            </a:r>
            <a:endParaRPr lang="ja-JP" altLang="ja-JP" sz="1600" kern="0" dirty="0">
              <a:solidFill>
                <a:sysClr val="windowText" lastClr="000000"/>
              </a:solidFill>
              <a:latin typeface="Arial" charset="0"/>
              <a:ea typeface="MS UI Gothic" pitchFamily="50" charset="-128"/>
            </a:endParaRPr>
          </a:p>
        </p:txBody>
      </p:sp>
      <p:grpSp>
        <p:nvGrpSpPr>
          <p:cNvPr id="101" name="グループ化 100"/>
          <p:cNvGrpSpPr/>
          <p:nvPr/>
        </p:nvGrpSpPr>
        <p:grpSpPr>
          <a:xfrm>
            <a:off x="4824581" y="2420887"/>
            <a:ext cx="3023971" cy="1631957"/>
            <a:chOff x="5352495" y="3591876"/>
            <a:chExt cx="2477141" cy="1415740"/>
          </a:xfrm>
        </p:grpSpPr>
        <p:pic>
          <p:nvPicPr>
            <p:cNvPr id="103"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34480" y="4244251"/>
              <a:ext cx="419768" cy="763365"/>
            </a:xfrm>
            <a:prstGeom prst="rect">
              <a:avLst/>
            </a:prstGeom>
            <a:noFill/>
            <a:extLst>
              <a:ext uri="{909E8E84-426E-40DD-AFC4-6F175D3DCCD1}">
                <a14:hiddenFill xmlns:a14="http://schemas.microsoft.com/office/drawing/2010/main">
                  <a:solidFill>
                    <a:srgbClr val="FFFFFF"/>
                  </a:solidFill>
                </a14:hiddenFill>
              </a:ext>
            </a:extLst>
          </p:spPr>
        </p:pic>
        <p:sp>
          <p:nvSpPr>
            <p:cNvPr id="104" name="円/楕円 103"/>
            <p:cNvSpPr/>
            <p:nvPr/>
          </p:nvSpPr>
          <p:spPr bwMode="auto">
            <a:xfrm>
              <a:off x="5352495" y="3591876"/>
              <a:ext cx="1595769" cy="1197465"/>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105" name="テキスト ボックス 104"/>
            <p:cNvSpPr txBox="1"/>
            <p:nvPr/>
          </p:nvSpPr>
          <p:spPr>
            <a:xfrm>
              <a:off x="7164929" y="4645767"/>
              <a:ext cx="664707" cy="320399"/>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grpSp>
      <p:grpSp>
        <p:nvGrpSpPr>
          <p:cNvPr id="115" name="グループ化 114"/>
          <p:cNvGrpSpPr/>
          <p:nvPr/>
        </p:nvGrpSpPr>
        <p:grpSpPr>
          <a:xfrm>
            <a:off x="35496" y="1587583"/>
            <a:ext cx="7293991" cy="4001657"/>
            <a:chOff x="42753" y="2564903"/>
            <a:chExt cx="7293991" cy="4001657"/>
          </a:xfrm>
        </p:grpSpPr>
        <p:pic>
          <p:nvPicPr>
            <p:cNvPr id="116" name="Picture 3" descr="C:\Users\m-takuya\AppData\Local\Microsoft\Windows\Temporary Internet Files\Content.IE5\V9TSFUNJ\MC900441944[1].wmf"/>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t="17719" r="63356" b="15875"/>
            <a:stretch/>
          </p:blipFill>
          <p:spPr bwMode="auto">
            <a:xfrm>
              <a:off x="546916" y="2564903"/>
              <a:ext cx="489845" cy="817707"/>
            </a:xfrm>
            <a:prstGeom prst="rect">
              <a:avLst/>
            </a:prstGeom>
            <a:noFill/>
            <a:extLst>
              <a:ext uri="{909E8E84-426E-40DD-AFC4-6F175D3DCCD1}">
                <a14:hiddenFill xmlns:a14="http://schemas.microsoft.com/office/drawing/2010/main">
                  <a:solidFill>
                    <a:srgbClr val="FFFFFF"/>
                  </a:solidFill>
                </a14:hiddenFill>
              </a:ext>
            </a:extLst>
          </p:spPr>
        </p:pic>
        <p:sp>
          <p:nvSpPr>
            <p:cNvPr id="117" name="テキスト ボックス 116"/>
            <p:cNvSpPr txBox="1"/>
            <p:nvPr/>
          </p:nvSpPr>
          <p:spPr>
            <a:xfrm>
              <a:off x="42753" y="3239548"/>
              <a:ext cx="1587103"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kumimoji="1" lang="ja-JP" altLang="en-US" sz="2000" dirty="0" smtClean="0">
                  <a:solidFill>
                    <a:srgbClr val="000000"/>
                  </a:solidFill>
                </a:rPr>
                <a:t>開発者</a:t>
              </a:r>
              <a:r>
                <a:rPr kumimoji="1" lang="en-US" altLang="ja-JP" sz="2000" dirty="0" smtClean="0">
                  <a:solidFill>
                    <a:srgbClr val="000000"/>
                  </a:solidFill>
                </a:rPr>
                <a:t>A</a:t>
              </a:r>
              <a:endParaRPr kumimoji="1" lang="ja-JP" altLang="en-US" sz="2000" dirty="0">
                <a:solidFill>
                  <a:srgbClr val="000000"/>
                </a:solidFill>
              </a:endParaRPr>
            </a:p>
          </p:txBody>
        </p:sp>
        <p:pic>
          <p:nvPicPr>
            <p:cNvPr id="118" name="Picture 3" descr="C:\Users\m-takuya\AppData\Local\Microsoft\Windows\Temporary Internet Files\Content.IE5\V9TSFUNJ\MC900441944[1].wmf"/>
            <p:cNvPicPr>
              <a:picLocks noChangeAspect="1" noChangeArrowheads="1"/>
            </p:cNvPicPr>
            <p:nvPr/>
          </p:nvPicPr>
          <p:blipFill rotWithShape="1">
            <a:blip r:embed="rId4" cstate="print">
              <a:duotone>
                <a:prstClr val="black"/>
                <a:srgbClr val="FFC000">
                  <a:tint val="45000"/>
                  <a:satMod val="400000"/>
                </a:srgbClr>
              </a:duotone>
              <a:extLst>
                <a:ext uri="{28A0092B-C50C-407E-A947-70E740481C1C}">
                  <a14:useLocalDpi xmlns:a14="http://schemas.microsoft.com/office/drawing/2010/main" val="0"/>
                </a:ext>
              </a:extLst>
            </a:blip>
            <a:srcRect t="17719" r="63356" b="15875"/>
            <a:stretch/>
          </p:blipFill>
          <p:spPr bwMode="auto">
            <a:xfrm>
              <a:off x="1384935" y="4440328"/>
              <a:ext cx="489845" cy="729319"/>
            </a:xfrm>
            <a:prstGeom prst="rect">
              <a:avLst/>
            </a:prstGeom>
            <a:noFill/>
            <a:extLst>
              <a:ext uri="{909E8E84-426E-40DD-AFC4-6F175D3DCCD1}">
                <a14:hiddenFill xmlns:a14="http://schemas.microsoft.com/office/drawing/2010/main">
                  <a:solidFill>
                    <a:srgbClr val="FFFFFF"/>
                  </a:solidFill>
                </a14:hiddenFill>
              </a:ext>
            </a:extLst>
          </p:spPr>
        </p:pic>
        <p:sp>
          <p:nvSpPr>
            <p:cNvPr id="119" name="テキスト ボックス 118"/>
            <p:cNvSpPr txBox="1"/>
            <p:nvPr/>
          </p:nvSpPr>
          <p:spPr>
            <a:xfrm>
              <a:off x="1067044" y="5051399"/>
              <a:ext cx="1125629"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solidFill>
                    <a:srgbClr val="000000"/>
                  </a:solidFill>
                </a:rPr>
                <a:t>開発者</a:t>
              </a:r>
              <a:r>
                <a:rPr kumimoji="1" lang="en-US" altLang="ja-JP" sz="2000" dirty="0" smtClean="0">
                  <a:solidFill>
                    <a:srgbClr val="000000"/>
                  </a:solidFill>
                </a:rPr>
                <a:t>B</a:t>
              </a:r>
              <a:endParaRPr kumimoji="1" lang="ja-JP" altLang="en-US" sz="2000" dirty="0">
                <a:solidFill>
                  <a:srgbClr val="000000"/>
                </a:solidFill>
              </a:endParaRPr>
            </a:p>
          </p:txBody>
        </p:sp>
        <p:sp>
          <p:nvSpPr>
            <p:cNvPr id="120" name="四角形吹き出し 119"/>
            <p:cNvSpPr/>
            <p:nvPr/>
          </p:nvSpPr>
          <p:spPr bwMode="auto">
            <a:xfrm>
              <a:off x="186769" y="5893043"/>
              <a:ext cx="2861020" cy="671127"/>
            </a:xfrm>
            <a:prstGeom prst="wedgeRectCallout">
              <a:avLst>
                <a:gd name="adj1" fmla="val 12148"/>
                <a:gd name="adj2" fmla="val -113939"/>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ja-JP" altLang="en-US" sz="2000" dirty="0" smtClean="0">
                  <a:solidFill>
                    <a:srgbClr val="000000"/>
                  </a:solidFill>
                  <a:latin typeface="Times New Roman" pitchFamily="18" charset="0"/>
                  <a:ea typeface="ＭＳ Ｐゴシック" pitchFamily="50" charset="-128"/>
                </a:rPr>
                <a:t>コードクローン利用者</a:t>
              </a:r>
              <a:r>
                <a:rPr lang="en-US" altLang="ja-JP" sz="2000" dirty="0">
                  <a:solidFill>
                    <a:srgbClr val="000000"/>
                  </a:solidFill>
                  <a:latin typeface="Times New Roman" pitchFamily="18" charset="0"/>
                  <a:ea typeface="ＭＳ Ｐゴシック" pitchFamily="50" charset="-128"/>
                </a:rPr>
                <a:t>:</a:t>
              </a:r>
            </a:p>
            <a:p>
              <a:pPr algn="ctr"/>
              <a:r>
                <a:rPr kumimoji="1" lang="ja-JP" altLang="en-US" sz="2000" dirty="0"/>
                <a:t>再利用を行った開発者</a:t>
              </a:r>
            </a:p>
            <a:p>
              <a:pPr algn="ctr"/>
              <a:endParaRPr lang="ja-JP" altLang="en-US" sz="2000" dirty="0" smtClean="0">
                <a:solidFill>
                  <a:srgbClr val="000000"/>
                </a:solidFill>
                <a:latin typeface="Times New Roman" pitchFamily="18" charset="0"/>
                <a:ea typeface="ＭＳ Ｐゴシック" pitchFamily="50" charset="-128"/>
              </a:endParaRPr>
            </a:p>
          </p:txBody>
        </p:sp>
        <p:sp>
          <p:nvSpPr>
            <p:cNvPr id="121" name="四角形吹き出し 120"/>
            <p:cNvSpPr/>
            <p:nvPr/>
          </p:nvSpPr>
          <p:spPr bwMode="auto">
            <a:xfrm>
              <a:off x="1907491" y="2564903"/>
              <a:ext cx="4543974" cy="722708"/>
            </a:xfrm>
            <a:prstGeom prst="wedgeRectCallout">
              <a:avLst>
                <a:gd name="adj1" fmla="val -59313"/>
                <a:gd name="adj2" fmla="val 48977"/>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r>
                <a:rPr kumimoji="1" lang="ja-JP" altLang="en-US" sz="2000" dirty="0" smtClean="0"/>
                <a:t>コードクローン作成者</a:t>
              </a:r>
              <a:r>
                <a:rPr kumimoji="1" lang="en-US" altLang="ja-JP" sz="2000" dirty="0" smtClean="0"/>
                <a:t>:</a:t>
              </a:r>
              <a:r>
                <a:rPr kumimoji="1" lang="ja-JP" altLang="en-US" sz="2000" dirty="0" smtClean="0"/>
                <a:t> </a:t>
              </a:r>
              <a:endParaRPr kumimoji="1" lang="en-US" altLang="ja-JP" sz="2000" dirty="0" smtClean="0"/>
            </a:p>
            <a:p>
              <a:r>
                <a:rPr kumimoji="1" lang="ja-JP" altLang="en-US" sz="2000" dirty="0" smtClean="0"/>
                <a:t>再利用元のソースコードを記述した開発者</a:t>
              </a:r>
              <a:endParaRPr kumimoji="1" lang="ja-JP" altLang="en-US" sz="2000" dirty="0"/>
            </a:p>
          </p:txBody>
        </p:sp>
        <p:pic>
          <p:nvPicPr>
            <p:cNvPr id="122" name="Picture 3" descr="C:\Users\m-takuya\AppData\Local\Microsoft\Windows\Temporary Internet Files\Content.IE5\V9TSFUNJ\MC900441944[1].wmf"/>
            <p:cNvPicPr>
              <a:picLocks noChangeAspect="1" noChangeArrowheads="1"/>
            </p:cNvPicPr>
            <p:nvPr/>
          </p:nvPicPr>
          <p:blipFill rotWithShape="1">
            <a:blip r:embed="rId4" cstate="print">
              <a:duotone>
                <a:schemeClr val="accent4">
                  <a:shade val="45000"/>
                  <a:satMod val="135000"/>
                </a:schemeClr>
                <a:prstClr val="white"/>
              </a:duotone>
              <a:extLst>
                <a:ext uri="{28A0092B-C50C-407E-A947-70E740481C1C}">
                  <a14:useLocalDpi xmlns:a14="http://schemas.microsoft.com/office/drawing/2010/main" val="0"/>
                </a:ext>
              </a:extLst>
            </a:blip>
            <a:srcRect t="17719" r="63356" b="15875"/>
            <a:stretch/>
          </p:blipFill>
          <p:spPr bwMode="auto">
            <a:xfrm>
              <a:off x="4630081" y="4528206"/>
              <a:ext cx="489845" cy="750329"/>
            </a:xfrm>
            <a:prstGeom prst="rect">
              <a:avLst/>
            </a:prstGeom>
            <a:noFill/>
            <a:extLst>
              <a:ext uri="{909E8E84-426E-40DD-AFC4-6F175D3DCCD1}">
                <a14:hiddenFill xmlns:a14="http://schemas.microsoft.com/office/drawing/2010/main">
                  <a:solidFill>
                    <a:srgbClr val="FFFFFF"/>
                  </a:solidFill>
                </a14:hiddenFill>
              </a:ext>
            </a:extLst>
          </p:spPr>
        </p:pic>
        <p:sp>
          <p:nvSpPr>
            <p:cNvPr id="123" name="テキスト ボックス 122"/>
            <p:cNvSpPr txBox="1"/>
            <p:nvPr/>
          </p:nvSpPr>
          <p:spPr>
            <a:xfrm>
              <a:off x="4304975" y="5117122"/>
              <a:ext cx="1140056" cy="400110"/>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pPr algn="ctr"/>
              <a:r>
                <a:rPr kumimoji="1" lang="ja-JP" altLang="en-US" sz="2000" dirty="0" smtClean="0">
                  <a:solidFill>
                    <a:srgbClr val="000000"/>
                  </a:solidFill>
                </a:rPr>
                <a:t>開発者</a:t>
              </a:r>
              <a:r>
                <a:rPr kumimoji="1" lang="en-US" altLang="ja-JP" sz="2000" dirty="0" smtClean="0">
                  <a:solidFill>
                    <a:srgbClr val="000000"/>
                  </a:solidFill>
                </a:rPr>
                <a:t>C</a:t>
              </a:r>
              <a:endParaRPr kumimoji="1" lang="ja-JP" altLang="en-US" sz="2000" dirty="0">
                <a:solidFill>
                  <a:srgbClr val="000000"/>
                </a:solidFill>
              </a:endParaRPr>
            </a:p>
          </p:txBody>
        </p:sp>
        <p:sp>
          <p:nvSpPr>
            <p:cNvPr id="124" name="四角形吹き出し 123"/>
            <p:cNvSpPr/>
            <p:nvPr/>
          </p:nvSpPr>
          <p:spPr bwMode="auto">
            <a:xfrm>
              <a:off x="4291225" y="5867450"/>
              <a:ext cx="3045519" cy="699110"/>
            </a:xfrm>
            <a:prstGeom prst="wedgeRectCallout">
              <a:avLst>
                <a:gd name="adj1" fmla="val -27745"/>
                <a:gd name="adj2" fmla="val -97026"/>
              </a:avLst>
            </a:prstGeom>
            <a:ln>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pPr algn="ctr"/>
              <a:r>
                <a:rPr lang="ja-JP" altLang="en-US" sz="2000" dirty="0" smtClean="0">
                  <a:solidFill>
                    <a:srgbClr val="000000"/>
                  </a:solidFill>
                  <a:latin typeface="Times New Roman" pitchFamily="18" charset="0"/>
                  <a:ea typeface="ＭＳ Ｐゴシック" pitchFamily="50" charset="-128"/>
                </a:rPr>
                <a:t>コードクローン利用者</a:t>
              </a:r>
              <a:r>
                <a:rPr lang="en-US" altLang="ja-JP" sz="2000" dirty="0" smtClean="0">
                  <a:solidFill>
                    <a:srgbClr val="000000"/>
                  </a:solidFill>
                  <a:latin typeface="Times New Roman" pitchFamily="18" charset="0"/>
                  <a:ea typeface="ＭＳ Ｐゴシック" pitchFamily="50" charset="-128"/>
                </a:rPr>
                <a:t>:</a:t>
              </a:r>
            </a:p>
            <a:p>
              <a:pPr algn="ctr"/>
              <a:r>
                <a:rPr kumimoji="1" lang="ja-JP" altLang="en-US" sz="2000" dirty="0" smtClean="0"/>
                <a:t>再利用を行った開発者</a:t>
              </a:r>
              <a:endParaRPr kumimoji="1" lang="ja-JP" altLang="en-US" sz="2000" dirty="0"/>
            </a:p>
            <a:p>
              <a:pPr algn="ctr"/>
              <a:endParaRPr lang="ja-JP" altLang="en-US" sz="2000" dirty="0" smtClean="0">
                <a:solidFill>
                  <a:srgbClr val="000000"/>
                </a:solidFill>
                <a:latin typeface="Times New Roman" pitchFamily="18" charset="0"/>
                <a:ea typeface="ＭＳ Ｐゴシック" pitchFamily="50" charset="-128"/>
              </a:endParaRPr>
            </a:p>
          </p:txBody>
        </p:sp>
      </p:grpSp>
      <p:sp>
        <p:nvSpPr>
          <p:cNvPr id="55" name="コンテンツ プレースホルダー 2"/>
          <p:cNvSpPr txBox="1">
            <a:spLocks/>
          </p:cNvSpPr>
          <p:nvPr/>
        </p:nvSpPr>
        <p:spPr bwMode="auto">
          <a:xfrm>
            <a:off x="179512" y="5660901"/>
            <a:ext cx="8964612" cy="122448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Blip>
                <a:blip r:embed="rId5"/>
              </a:buBlip>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Blip>
                <a:blip r:embed="rId6"/>
              </a:buBlip>
              <a:defRPr kumimoji="1" sz="2800">
                <a:solidFill>
                  <a:schemeClr val="tx1"/>
                </a:solidFill>
                <a:latin typeface="+mn-lt"/>
                <a:ea typeface="+mn-ea"/>
              </a:defRPr>
            </a:lvl2pPr>
            <a:lvl3pPr marL="1143000" indent="-228600" algn="l" rtl="0" eaLnBrk="1" fontAlgn="base" hangingPunct="1">
              <a:spcBef>
                <a:spcPct val="20000"/>
              </a:spcBef>
              <a:spcAft>
                <a:spcPct val="0"/>
              </a:spcAft>
              <a:buBlip>
                <a:blip r:embed="rId7"/>
              </a:buBlip>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000" kern="0" dirty="0" smtClean="0"/>
              <a:t>作成者と利用者の特定を行うことで，頻繁にソースコードが再利用される開発者の分析や，再利用を積極的に行う開発者についての分析などが可能となる</a:t>
            </a:r>
            <a:endParaRPr lang="en-US" altLang="ja-JP" sz="2000" kern="0" dirty="0" smtClean="0"/>
          </a:p>
        </p:txBody>
      </p:sp>
      <p:grpSp>
        <p:nvGrpSpPr>
          <p:cNvPr id="57" name="グループ化 56"/>
          <p:cNvGrpSpPr/>
          <p:nvPr/>
        </p:nvGrpSpPr>
        <p:grpSpPr>
          <a:xfrm>
            <a:off x="395537" y="2624769"/>
            <a:ext cx="2880321" cy="808642"/>
            <a:chOff x="5352495" y="3591876"/>
            <a:chExt cx="2504269" cy="1640927"/>
          </a:xfrm>
        </p:grpSpPr>
        <p:pic>
          <p:nvPicPr>
            <p:cNvPr id="58" name="Picture 2" descr="C:\Users\Shared\Dropbox\YandI\m-takuya\2014_IWSC\fig\ya4.png"/>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56255" y="4115440"/>
              <a:ext cx="419768" cy="1117363"/>
            </a:xfrm>
            <a:prstGeom prst="rect">
              <a:avLst/>
            </a:prstGeom>
            <a:noFill/>
            <a:extLst>
              <a:ext uri="{909E8E84-426E-40DD-AFC4-6F175D3DCCD1}">
                <a14:hiddenFill xmlns:a14="http://schemas.microsoft.com/office/drawing/2010/main">
                  <a:solidFill>
                    <a:srgbClr val="FFFFFF"/>
                  </a:solidFill>
                </a14:hiddenFill>
              </a:ext>
            </a:extLst>
          </p:spPr>
        </p:pic>
        <p:sp>
          <p:nvSpPr>
            <p:cNvPr id="59" name="円/楕円 58"/>
            <p:cNvSpPr/>
            <p:nvPr/>
          </p:nvSpPr>
          <p:spPr bwMode="auto">
            <a:xfrm>
              <a:off x="5352495" y="3591876"/>
              <a:ext cx="1595769" cy="1197465"/>
            </a:xfrm>
            <a:prstGeom prst="ellipse">
              <a:avLst/>
            </a:prstGeom>
            <a:noFill/>
            <a:ln>
              <a:solidFill>
                <a:srgbClr val="FF0000"/>
              </a:solidFill>
              <a:headEnd type="none" w="med" len="med"/>
              <a:tailEnd type="none" w="med" len="me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rtlCol="0" anchor="t" anchorCtr="0" compatLnSpc="1">
              <a:prstTxWarp prst="textNoShape">
                <a:avLst/>
              </a:prstTxWarp>
            </a:bodyPr>
            <a:lstStyle/>
            <a:p>
              <a:endParaRPr lang="ja-JP" altLang="en-US" smtClean="0">
                <a:solidFill>
                  <a:srgbClr val="000000"/>
                </a:solidFill>
                <a:latin typeface="Times New Roman" pitchFamily="18" charset="0"/>
                <a:ea typeface="ＭＳ Ｐゴシック" pitchFamily="50" charset="-128"/>
              </a:endParaRPr>
            </a:p>
          </p:txBody>
        </p:sp>
        <p:sp>
          <p:nvSpPr>
            <p:cNvPr id="60" name="テキスト ボックス 59"/>
            <p:cNvSpPr txBox="1"/>
            <p:nvPr/>
          </p:nvSpPr>
          <p:spPr>
            <a:xfrm>
              <a:off x="7192057" y="4347124"/>
              <a:ext cx="664707" cy="320398"/>
            </a:xfrm>
            <a:prstGeom prst="rect">
              <a:avLst/>
            </a:prstGeom>
            <a:noFill/>
          </p:spPr>
          <p:txBody>
            <a:bodyPr wrap="none" rtlCol="0">
              <a:spAutoFit/>
            </a:bodyPr>
            <a:lstStyle/>
            <a:p>
              <a:r>
                <a:rPr kumimoji="1" lang="ja-JP" altLang="en-US" sz="1800" dirty="0" smtClean="0">
                  <a:solidFill>
                    <a:srgbClr val="000000"/>
                  </a:solidFill>
                </a:rPr>
                <a:t>コピー</a:t>
              </a:r>
              <a:endParaRPr kumimoji="1" lang="ja-JP" altLang="en-US" sz="1800" dirty="0">
                <a:solidFill>
                  <a:srgbClr val="000000"/>
                </a:solidFill>
              </a:endParaRPr>
            </a:p>
          </p:txBody>
        </p:sp>
      </p:grpSp>
    </p:spTree>
    <p:extLst>
      <p:ext uri="{BB962C8B-B14F-4D97-AF65-F5344CB8AC3E}">
        <p14:creationId xmlns:p14="http://schemas.microsoft.com/office/powerpoint/2010/main" val="335215456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1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0"/>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0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 grpId="0" animBg="1"/>
      <p:bldP spid="107" grpId="0" animBg="1"/>
      <p:bldP spid="108" grpId="0" animBg="1"/>
      <p:bldP spid="109" grpId="0" animBg="1"/>
      <p:bldP spid="110" grpId="0" animBg="1"/>
      <p:bldP spid="111" grpId="0" animBg="1"/>
      <p:bldP spid="112" grpId="0" animBg="1"/>
      <p:bldP spid="113" grpId="0" animBg="1"/>
      <p:bldP spid="11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64|1.6"/>
</p:tagLst>
</file>

<file path=ppt/tags/tag2.xml><?xml version="1.0" encoding="utf-8"?>
<p:tagLst xmlns:a="http://schemas.openxmlformats.org/drawingml/2006/main" xmlns:r="http://schemas.openxmlformats.org/officeDocument/2006/relationships" xmlns:p="http://schemas.openxmlformats.org/presentationml/2006/main">
  <p:tag name="TIMING" val="|21.5|4.8|1|0.7|0.5|0.3"/>
</p:tagLst>
</file>

<file path=ppt/tags/tag3.xml><?xml version="1.0" encoding="utf-8"?>
<p:tagLst xmlns:a="http://schemas.openxmlformats.org/drawingml/2006/main" xmlns:r="http://schemas.openxmlformats.org/officeDocument/2006/relationships" xmlns:p="http://schemas.openxmlformats.org/presentationml/2006/main">
  <p:tag name="TIMING" val="|64|1.6"/>
</p:tagLst>
</file>

<file path=ppt/tags/tag4.xml><?xml version="1.0" encoding="utf-8"?>
<p:tagLst xmlns:a="http://schemas.openxmlformats.org/drawingml/2006/main" xmlns:r="http://schemas.openxmlformats.org/officeDocument/2006/relationships" xmlns:p="http://schemas.openxmlformats.org/presentationml/2006/main">
  <p:tag name="TIMING" val="|64|1.6"/>
</p:tagLst>
</file>

<file path=ppt/theme/theme1.xml><?xml version="1.0" encoding="utf-8"?>
<a:theme xmlns:a="http://schemas.openxmlformats.org/drawingml/2006/main" name="sel2006-white">
  <a:themeElements>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el2002-white">
      <a:majorFont>
        <a:latin typeface="Arial"/>
        <a:ea typeface="MS UI Gothic"/>
        <a:cs typeface=""/>
      </a:majorFont>
      <a:minorFont>
        <a:latin typeface="Arial"/>
        <a:ea typeface="MS UI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spDef>
    <a:lnDef>
      <a:spPr bwMode="auto">
        <a:xfrm>
          <a:off x="0" y="0"/>
          <a:ext cx="1" cy="1"/>
        </a:xfrm>
        <a:custGeom>
          <a:avLst/>
          <a:gdLst/>
          <a:ahLst/>
          <a:cxnLst/>
          <a:rect l="0" t="0" r="0" b="0"/>
          <a:pathLst/>
        </a:custGeom>
        <a:solidFill>
          <a:schemeClr val="accent2"/>
        </a:solidFill>
        <a:ln w="9525" cap="flat" cmpd="sng" algn="ctr">
          <a:solidFill>
            <a:schemeClr val="accent2"/>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ja-JP" altLang="en-US" sz="2400" b="0" i="0" u="none" strike="noStrike" cap="none" normalizeH="0" baseline="0" smtClean="0">
            <a:ln>
              <a:noFill/>
            </a:ln>
            <a:solidFill>
              <a:schemeClr val="tx1"/>
            </a:solidFill>
            <a:effectLst/>
            <a:latin typeface="Times New Roman" pitchFamily="18" charset="0"/>
            <a:ea typeface="ＭＳ Ｐゴシック" pitchFamily="50" charset="-128"/>
          </a:defRPr>
        </a:defPPr>
      </a:lstStyle>
    </a:lnDef>
  </a:objectDefaults>
  <a:extraClrSchemeLst>
    <a:extraClrScheme>
      <a:clrScheme name="sel2002-whi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el2002-whi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el2002-whi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el2002-whi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el2002-whi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el2002-whi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el2002-whi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el2002-whi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el2002-whi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el2002-whi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el2002-whi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el2002-whi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docProps/app.xml><?xml version="1.0" encoding="utf-8"?>
<Properties xmlns="http://schemas.openxmlformats.org/officeDocument/2006/extended-properties" xmlns:vt="http://schemas.openxmlformats.org/officeDocument/2006/docPropsVTypes">
  <Template/>
  <TotalTime>26472</TotalTime>
  <Words>3550</Words>
  <Application>Microsoft Office PowerPoint</Application>
  <PresentationFormat>画面に合わせる (4:3)</PresentationFormat>
  <Paragraphs>654</Paragraphs>
  <Slides>29</Slides>
  <Notes>24</Notes>
  <HiddenSlides>10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29</vt:i4>
      </vt:variant>
    </vt:vector>
  </HeadingPairs>
  <TitlesOfParts>
    <vt:vector size="37" baseType="lpstr">
      <vt:lpstr>ＭＳ Ｐゴシック</vt:lpstr>
      <vt:lpstr>MS UI Gothic</vt:lpstr>
      <vt:lpstr>Arial</vt:lpstr>
      <vt:lpstr>Calibri</vt:lpstr>
      <vt:lpstr>Comic Sans MS</vt:lpstr>
      <vt:lpstr>Times New Roman</vt:lpstr>
      <vt:lpstr>Wingdings</vt:lpstr>
      <vt:lpstr>sel2006-white</vt:lpstr>
      <vt:lpstr>クローンの系譜に基づく 開発者ごと再利用動向の分析</vt:lpstr>
      <vt:lpstr>ソースコードの再利用[1]</vt:lpstr>
      <vt:lpstr>組織でのソフトウェア開発における再利用分析</vt:lpstr>
      <vt:lpstr>目的とアプローチ</vt:lpstr>
      <vt:lpstr>コードクローンとクローンの系譜</vt:lpstr>
      <vt:lpstr>再利用分析の概要</vt:lpstr>
      <vt:lpstr>STEP1: 合成リポジトリの作成</vt:lpstr>
      <vt:lpstr>STEP2: クローンの系譜の導出</vt:lpstr>
      <vt:lpstr>STEP3: コードクローン作成者と利用者の特定</vt:lpstr>
      <vt:lpstr>仮想マシンを用いた並列処理</vt:lpstr>
      <vt:lpstr>ケーススタディ</vt:lpstr>
      <vt:lpstr>ケーススタディ分析項目</vt:lpstr>
      <vt:lpstr>クローンの系譜と出力結果</vt:lpstr>
      <vt:lpstr>O1:開発者ごとの再利用傾向がどの程度異なるか </vt:lpstr>
      <vt:lpstr>O5: プロジェクト間での再利用の特徴</vt:lpstr>
      <vt:lpstr>まとめ</vt:lpstr>
      <vt:lpstr>PowerPoint プレゼンテーション</vt:lpstr>
      <vt:lpstr>O3:多くの開発者に再利用されるソースコードの特徴[1/2]</vt:lpstr>
      <vt:lpstr>O3:多くの開発者に再利用されるソースコードの特徴[2/2]</vt:lpstr>
      <vt:lpstr>ECTEC</vt:lpstr>
      <vt:lpstr>コードクローン技術を用いた ソースコードの再利用分析</vt:lpstr>
      <vt:lpstr>[今後の課題]コード修正による再利用の増加</vt:lpstr>
      <vt:lpstr>ケーススタディ</vt:lpstr>
      <vt:lpstr>単一プロジェクトにおける実験結果</vt:lpstr>
      <vt:lpstr>提案手法</vt:lpstr>
      <vt:lpstr>PowerPoint プレゼンテーション</vt:lpstr>
      <vt:lpstr>O2:再利用されやすいソースコードを記述する開発者の特徴</vt:lpstr>
      <vt:lpstr>O3:多くの開発者に再利用されるソースコードの特徴[2/2]</vt:lpstr>
      <vt:lpstr>O4：再利用を積極的に行う開発者の特徴</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開発履歴を用いたコードクローン作成者と利用者の 分析手法とその適用</dc:title>
  <dc:creator>m-takuya</dc:creator>
  <cp:lastModifiedBy>m-takuya</cp:lastModifiedBy>
  <cp:revision>605</cp:revision>
  <cp:lastPrinted>2015-02-13T00:09:08Z</cp:lastPrinted>
  <dcterms:created xsi:type="dcterms:W3CDTF">2013-02-11T16:14:07Z</dcterms:created>
  <dcterms:modified xsi:type="dcterms:W3CDTF">2015-02-17T11:22:17Z</dcterms:modified>
</cp:coreProperties>
</file>