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26"/>
  </p:notesMasterIdLst>
  <p:handoutMasterIdLst>
    <p:handoutMasterId r:id="rId27"/>
  </p:handoutMasterIdLst>
  <p:sldIdLst>
    <p:sldId id="256" r:id="rId2"/>
    <p:sldId id="278" r:id="rId3"/>
    <p:sldId id="257" r:id="rId4"/>
    <p:sldId id="266" r:id="rId5"/>
    <p:sldId id="281" r:id="rId6"/>
    <p:sldId id="258" r:id="rId7"/>
    <p:sldId id="262" r:id="rId8"/>
    <p:sldId id="263" r:id="rId9"/>
    <p:sldId id="267" r:id="rId10"/>
    <p:sldId id="282" r:id="rId11"/>
    <p:sldId id="283" r:id="rId12"/>
    <p:sldId id="284" r:id="rId13"/>
    <p:sldId id="290" r:id="rId14"/>
    <p:sldId id="291" r:id="rId15"/>
    <p:sldId id="268" r:id="rId16"/>
    <p:sldId id="269" r:id="rId17"/>
    <p:sldId id="274" r:id="rId18"/>
    <p:sldId id="273" r:id="rId19"/>
    <p:sldId id="275" r:id="rId20"/>
    <p:sldId id="271" r:id="rId21"/>
    <p:sldId id="276" r:id="rId22"/>
    <p:sldId id="288" r:id="rId23"/>
    <p:sldId id="270" r:id="rId24"/>
    <p:sldId id="277" r:id="rId25"/>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41719C"/>
    <a:srgbClr val="5B9BD5"/>
    <a:srgbClr val="5B71FF"/>
    <a:srgbClr val="5BFF71"/>
    <a:srgbClr val="CCFF33"/>
    <a:srgbClr val="CCFF99"/>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3" autoAdjust="0"/>
    <p:restoredTop sz="84359" autoAdjust="0"/>
  </p:normalViewPr>
  <p:slideViewPr>
    <p:cSldViewPr snapToGrid="0">
      <p:cViewPr varScale="1">
        <p:scale>
          <a:sx n="80" d="100"/>
          <a:sy n="80" d="100"/>
        </p:scale>
        <p:origin x="714" y="96"/>
      </p:cViewPr>
      <p:guideLst/>
    </p:cSldViewPr>
  </p:slideViewPr>
  <p:outlineViewPr>
    <p:cViewPr>
      <p:scale>
        <a:sx n="33" d="100"/>
        <a:sy n="33" d="100"/>
      </p:scale>
      <p:origin x="0" y="-217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7DEBA9DC-10D6-4098-BA7F-0D06EA9D54E6}" type="datetimeFigureOut">
              <a:rPr kumimoji="1" lang="ja-JP" altLang="en-US" smtClean="0"/>
              <a:t>2016/2/24</a:t>
            </a:fld>
            <a:endParaRPr kumimoji="1" lang="ja-JP" altLang="en-US"/>
          </a:p>
        </p:txBody>
      </p:sp>
      <p:sp>
        <p:nvSpPr>
          <p:cNvPr id="4" name="フッター プレースホルダー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A74EBCBB-5426-4CF0-BA1B-5D24F3082BE8}" type="slidenum">
              <a:rPr kumimoji="1" lang="ja-JP" altLang="en-US" smtClean="0"/>
              <a:t>‹#›</a:t>
            </a:fld>
            <a:endParaRPr kumimoji="1" lang="ja-JP" altLang="en-US"/>
          </a:p>
        </p:txBody>
      </p:sp>
    </p:spTree>
    <p:extLst>
      <p:ext uri="{BB962C8B-B14F-4D97-AF65-F5344CB8AC3E}">
        <p14:creationId xmlns:p14="http://schemas.microsoft.com/office/powerpoint/2010/main" val="22133889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A59FE11A-0611-4DEC-A10D-8C50E2E065FE}" type="datetimeFigureOut">
              <a:rPr kumimoji="1" lang="ja-JP" altLang="en-US" smtClean="0"/>
              <a:t>2016/2/24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3537"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8475"/>
          </a:xfrm>
          <a:prstGeom prst="rect">
            <a:avLst/>
          </a:prstGeom>
        </p:spPr>
        <p:txBody>
          <a:bodyPr vert="horz" lIns="91440" tIns="45720" rIns="91440" bIns="45720" rtlCol="0" anchor="b"/>
          <a:lstStyle>
            <a:lvl1pPr algn="r">
              <a:defRPr sz="1200"/>
            </a:lvl1pPr>
          </a:lstStyle>
          <a:p>
            <a:fld id="{57C01BFA-3235-4003-9BE1-4385CDDB341E}" type="slidenum">
              <a:rPr kumimoji="1" lang="ja-JP" altLang="en-US" smtClean="0"/>
              <a:t>‹#›</a:t>
            </a:fld>
            <a:endParaRPr kumimoji="1" lang="ja-JP" altLang="en-US"/>
          </a:p>
        </p:txBody>
      </p:sp>
    </p:spTree>
    <p:extLst>
      <p:ext uri="{BB962C8B-B14F-4D97-AF65-F5344CB8AC3E}">
        <p14:creationId xmlns:p14="http://schemas.microsoft.com/office/powerpoint/2010/main" val="22097538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1</a:t>
            </a:fld>
            <a:endParaRPr kumimoji="1" lang="ja-JP" altLang="en-US" dirty="0"/>
          </a:p>
        </p:txBody>
      </p:sp>
    </p:spTree>
    <p:extLst>
      <p:ext uri="{BB962C8B-B14F-4D97-AF65-F5344CB8AC3E}">
        <p14:creationId xmlns:p14="http://schemas.microsoft.com/office/powerpoint/2010/main" val="684300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10</a:t>
            </a:fld>
            <a:endParaRPr kumimoji="1" lang="ja-JP" altLang="en-US"/>
          </a:p>
        </p:txBody>
      </p:sp>
    </p:spTree>
    <p:extLst>
      <p:ext uri="{BB962C8B-B14F-4D97-AF65-F5344CB8AC3E}">
        <p14:creationId xmlns:p14="http://schemas.microsoft.com/office/powerpoint/2010/main" val="37322052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11</a:t>
            </a:fld>
            <a:endParaRPr kumimoji="1" lang="ja-JP" altLang="en-US"/>
          </a:p>
        </p:txBody>
      </p:sp>
    </p:spTree>
    <p:extLst>
      <p:ext uri="{BB962C8B-B14F-4D97-AF65-F5344CB8AC3E}">
        <p14:creationId xmlns:p14="http://schemas.microsoft.com/office/powerpoint/2010/main" val="2013865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12</a:t>
            </a:fld>
            <a:endParaRPr kumimoji="1" lang="ja-JP" altLang="en-US"/>
          </a:p>
        </p:txBody>
      </p:sp>
    </p:spTree>
    <p:extLst>
      <p:ext uri="{BB962C8B-B14F-4D97-AF65-F5344CB8AC3E}">
        <p14:creationId xmlns:p14="http://schemas.microsoft.com/office/powerpoint/2010/main" val="39500226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13</a:t>
            </a:fld>
            <a:endParaRPr kumimoji="1" lang="ja-JP" altLang="en-US"/>
          </a:p>
        </p:txBody>
      </p:sp>
    </p:spTree>
    <p:extLst>
      <p:ext uri="{BB962C8B-B14F-4D97-AF65-F5344CB8AC3E}">
        <p14:creationId xmlns:p14="http://schemas.microsoft.com/office/powerpoint/2010/main" val="4644863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14</a:t>
            </a:fld>
            <a:endParaRPr kumimoji="1" lang="ja-JP" altLang="en-US"/>
          </a:p>
        </p:txBody>
      </p:sp>
    </p:spTree>
    <p:extLst>
      <p:ext uri="{BB962C8B-B14F-4D97-AF65-F5344CB8AC3E}">
        <p14:creationId xmlns:p14="http://schemas.microsoft.com/office/powerpoint/2010/main" val="8863085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15</a:t>
            </a:fld>
            <a:endParaRPr kumimoji="1" lang="ja-JP" altLang="en-US"/>
          </a:p>
        </p:txBody>
      </p:sp>
    </p:spTree>
    <p:extLst>
      <p:ext uri="{BB962C8B-B14F-4D97-AF65-F5344CB8AC3E}">
        <p14:creationId xmlns:p14="http://schemas.microsoft.com/office/powerpoint/2010/main" val="41128321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16</a:t>
            </a:fld>
            <a:endParaRPr kumimoji="1" lang="ja-JP" altLang="en-US"/>
          </a:p>
        </p:txBody>
      </p:sp>
    </p:spTree>
    <p:extLst>
      <p:ext uri="{BB962C8B-B14F-4D97-AF65-F5344CB8AC3E}">
        <p14:creationId xmlns:p14="http://schemas.microsoft.com/office/powerpoint/2010/main" val="851932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17</a:t>
            </a:fld>
            <a:endParaRPr kumimoji="1" lang="ja-JP" altLang="en-US"/>
          </a:p>
        </p:txBody>
      </p:sp>
    </p:spTree>
    <p:extLst>
      <p:ext uri="{BB962C8B-B14F-4D97-AF65-F5344CB8AC3E}">
        <p14:creationId xmlns:p14="http://schemas.microsoft.com/office/powerpoint/2010/main" val="22781287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18</a:t>
            </a:fld>
            <a:endParaRPr kumimoji="1" lang="ja-JP" altLang="en-US" dirty="0"/>
          </a:p>
        </p:txBody>
      </p:sp>
    </p:spTree>
    <p:extLst>
      <p:ext uri="{BB962C8B-B14F-4D97-AF65-F5344CB8AC3E}">
        <p14:creationId xmlns:p14="http://schemas.microsoft.com/office/powerpoint/2010/main" val="26000503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19</a:t>
            </a:fld>
            <a:endParaRPr kumimoji="1" lang="ja-JP" altLang="en-US"/>
          </a:p>
        </p:txBody>
      </p:sp>
    </p:spTree>
    <p:extLst>
      <p:ext uri="{BB962C8B-B14F-4D97-AF65-F5344CB8AC3E}">
        <p14:creationId xmlns:p14="http://schemas.microsoft.com/office/powerpoint/2010/main" val="1008017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2</a:t>
            </a:fld>
            <a:endParaRPr kumimoji="1" lang="ja-JP" altLang="en-US" dirty="0"/>
          </a:p>
        </p:txBody>
      </p:sp>
    </p:spTree>
    <p:extLst>
      <p:ext uri="{BB962C8B-B14F-4D97-AF65-F5344CB8AC3E}">
        <p14:creationId xmlns:p14="http://schemas.microsoft.com/office/powerpoint/2010/main" val="16764798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20</a:t>
            </a:fld>
            <a:endParaRPr kumimoji="1" lang="ja-JP" altLang="en-US"/>
          </a:p>
        </p:txBody>
      </p:sp>
    </p:spTree>
    <p:extLst>
      <p:ext uri="{BB962C8B-B14F-4D97-AF65-F5344CB8AC3E}">
        <p14:creationId xmlns:p14="http://schemas.microsoft.com/office/powerpoint/2010/main" val="15536870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21</a:t>
            </a:fld>
            <a:endParaRPr kumimoji="1" lang="ja-JP" altLang="en-US"/>
          </a:p>
        </p:txBody>
      </p:sp>
    </p:spTree>
    <p:extLst>
      <p:ext uri="{BB962C8B-B14F-4D97-AF65-F5344CB8AC3E}">
        <p14:creationId xmlns:p14="http://schemas.microsoft.com/office/powerpoint/2010/main" val="588305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22</a:t>
            </a:fld>
            <a:endParaRPr kumimoji="1" lang="ja-JP" altLang="en-US"/>
          </a:p>
        </p:txBody>
      </p:sp>
    </p:spTree>
    <p:extLst>
      <p:ext uri="{BB962C8B-B14F-4D97-AF65-F5344CB8AC3E}">
        <p14:creationId xmlns:p14="http://schemas.microsoft.com/office/powerpoint/2010/main" val="11738727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23</a:t>
            </a:fld>
            <a:endParaRPr kumimoji="1" lang="ja-JP" altLang="en-US"/>
          </a:p>
        </p:txBody>
      </p:sp>
    </p:spTree>
    <p:extLst>
      <p:ext uri="{BB962C8B-B14F-4D97-AF65-F5344CB8AC3E}">
        <p14:creationId xmlns:p14="http://schemas.microsoft.com/office/powerpoint/2010/main" val="31385137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24</a:t>
            </a:fld>
            <a:endParaRPr kumimoji="1" lang="ja-JP" altLang="en-US"/>
          </a:p>
        </p:txBody>
      </p:sp>
    </p:spTree>
    <p:extLst>
      <p:ext uri="{BB962C8B-B14F-4D97-AF65-F5344CB8AC3E}">
        <p14:creationId xmlns:p14="http://schemas.microsoft.com/office/powerpoint/2010/main" val="3929827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3</a:t>
            </a:fld>
            <a:endParaRPr kumimoji="1" lang="ja-JP" altLang="en-US" dirty="0"/>
          </a:p>
        </p:txBody>
      </p:sp>
    </p:spTree>
    <p:extLst>
      <p:ext uri="{BB962C8B-B14F-4D97-AF65-F5344CB8AC3E}">
        <p14:creationId xmlns:p14="http://schemas.microsoft.com/office/powerpoint/2010/main" val="3776366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4</a:t>
            </a:fld>
            <a:endParaRPr kumimoji="1" lang="ja-JP" altLang="en-US"/>
          </a:p>
        </p:txBody>
      </p:sp>
    </p:spTree>
    <p:extLst>
      <p:ext uri="{BB962C8B-B14F-4D97-AF65-F5344CB8AC3E}">
        <p14:creationId xmlns:p14="http://schemas.microsoft.com/office/powerpoint/2010/main" val="1879234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5</a:t>
            </a:fld>
            <a:endParaRPr kumimoji="1" lang="ja-JP" altLang="en-US"/>
          </a:p>
        </p:txBody>
      </p:sp>
    </p:spTree>
    <p:extLst>
      <p:ext uri="{BB962C8B-B14F-4D97-AF65-F5344CB8AC3E}">
        <p14:creationId xmlns:p14="http://schemas.microsoft.com/office/powerpoint/2010/main" val="1816031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6</a:t>
            </a:fld>
            <a:endParaRPr kumimoji="1" lang="ja-JP" altLang="en-US"/>
          </a:p>
        </p:txBody>
      </p:sp>
    </p:spTree>
    <p:extLst>
      <p:ext uri="{BB962C8B-B14F-4D97-AF65-F5344CB8AC3E}">
        <p14:creationId xmlns:p14="http://schemas.microsoft.com/office/powerpoint/2010/main" val="3453376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7</a:t>
            </a:fld>
            <a:endParaRPr kumimoji="1" lang="ja-JP" altLang="en-US"/>
          </a:p>
        </p:txBody>
      </p:sp>
    </p:spTree>
    <p:extLst>
      <p:ext uri="{BB962C8B-B14F-4D97-AF65-F5344CB8AC3E}">
        <p14:creationId xmlns:p14="http://schemas.microsoft.com/office/powerpoint/2010/main" val="2270259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8</a:t>
            </a:fld>
            <a:endParaRPr kumimoji="1" lang="ja-JP" altLang="en-US"/>
          </a:p>
        </p:txBody>
      </p:sp>
    </p:spTree>
    <p:extLst>
      <p:ext uri="{BB962C8B-B14F-4D97-AF65-F5344CB8AC3E}">
        <p14:creationId xmlns:p14="http://schemas.microsoft.com/office/powerpoint/2010/main" val="35760309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57C01BFA-3235-4003-9BE1-4385CDDB341E}" type="slidenum">
              <a:rPr kumimoji="1" lang="ja-JP" altLang="en-US" smtClean="0"/>
              <a:t>9</a:t>
            </a:fld>
            <a:endParaRPr kumimoji="1" lang="ja-JP" altLang="en-US"/>
          </a:p>
        </p:txBody>
      </p:sp>
    </p:spTree>
    <p:extLst>
      <p:ext uri="{BB962C8B-B14F-4D97-AF65-F5344CB8AC3E}">
        <p14:creationId xmlns:p14="http://schemas.microsoft.com/office/powerpoint/2010/main" val="23028599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4"/>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1350"/>
          </a:p>
        </p:txBody>
      </p:sp>
      <p:sp>
        <p:nvSpPr>
          <p:cNvPr id="3074" name="Rectangle 2"/>
          <p:cNvSpPr>
            <a:spLocks noGrp="1" noChangeArrowheads="1"/>
          </p:cNvSpPr>
          <p:nvPr>
            <p:ph type="ctrTitle"/>
          </p:nvPr>
        </p:nvSpPr>
        <p:spPr>
          <a:xfrm>
            <a:off x="685800" y="1484317"/>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4"/>
            <a:ext cx="2051050" cy="703263"/>
          </a:xfrm>
          <a:prstGeom prst="rect">
            <a:avLst/>
          </a:prstGeom>
          <a:noFill/>
        </p:spPr>
      </p:pic>
      <p:sp>
        <p:nvSpPr>
          <p:cNvPr id="3086" name="Line 14"/>
          <p:cNvSpPr>
            <a:spLocks noChangeShapeType="1"/>
          </p:cNvSpPr>
          <p:nvPr/>
        </p:nvSpPr>
        <p:spPr bwMode="auto">
          <a:xfrm>
            <a:off x="1331915" y="3213100"/>
            <a:ext cx="6480175" cy="0"/>
          </a:xfrm>
          <a:prstGeom prst="line">
            <a:avLst/>
          </a:prstGeom>
          <a:noFill/>
          <a:ln w="9525">
            <a:solidFill>
              <a:schemeClr val="tx1"/>
            </a:solidFill>
            <a:round/>
            <a:headEnd/>
            <a:tailEnd/>
          </a:ln>
          <a:effectLst/>
        </p:spPr>
        <p:txBody>
          <a:bodyPr/>
          <a:lstStyle/>
          <a:p>
            <a:endParaRPr lang="ja-JP" altLang="en-US" sz="1350"/>
          </a:p>
        </p:txBody>
      </p:sp>
      <p:sp>
        <p:nvSpPr>
          <p:cNvPr id="3093" name="Text Box 21"/>
          <p:cNvSpPr txBox="1">
            <a:spLocks noChangeArrowheads="1"/>
          </p:cNvSpPr>
          <p:nvPr/>
        </p:nvSpPr>
        <p:spPr bwMode="auto">
          <a:xfrm>
            <a:off x="452440" y="6640517"/>
            <a:ext cx="6298519" cy="207749"/>
          </a:xfrm>
          <a:prstGeom prst="rect">
            <a:avLst/>
          </a:prstGeom>
          <a:noFill/>
          <a:ln w="9525">
            <a:noFill/>
            <a:miter lim="800000"/>
            <a:headEnd/>
            <a:tailEnd/>
          </a:ln>
          <a:effectLst/>
        </p:spPr>
        <p:txBody>
          <a:bodyPr wrap="none">
            <a:spAutoFit/>
          </a:bodyPr>
          <a:lstStyle/>
          <a:p>
            <a:r>
              <a:rPr lang="en-US" altLang="ja-JP" sz="75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F5645D21-8970-4CCA-8BCB-359AE000079D}" type="datetime1">
              <a:rPr kumimoji="1" lang="ja-JP" altLang="en-US" smtClean="0"/>
              <a:t>2016/2/24</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EA7BE584-6B5C-416B-B161-FFB67DDCBA35}" type="slidenum">
              <a:rPr kumimoji="1" lang="ja-JP" altLang="en-US" smtClean="0"/>
              <a:t>‹#›</a:t>
            </a:fld>
            <a:endParaRPr kumimoji="1" lang="ja-JP" altLang="en-US"/>
          </a:p>
        </p:txBody>
      </p:sp>
    </p:spTree>
    <p:extLst>
      <p:ext uri="{BB962C8B-B14F-4D97-AF65-F5344CB8AC3E}">
        <p14:creationId xmlns:p14="http://schemas.microsoft.com/office/powerpoint/2010/main" val="734430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DE37DA1B-9779-40BA-831D-B5B944CC4543}" type="datetime1">
              <a:rPr kumimoji="1" lang="ja-JP" altLang="en-US" smtClean="0"/>
              <a:t>2016/2/24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EA7BE584-6B5C-416B-B161-FFB67DDCBA35}" type="slidenum">
              <a:rPr kumimoji="1" lang="ja-JP" altLang="en-US" smtClean="0"/>
              <a:t>‹#›</a:t>
            </a:fld>
            <a:endParaRPr kumimoji="1" lang="ja-JP" altLang="en-US"/>
          </a:p>
        </p:txBody>
      </p:sp>
    </p:spTree>
    <p:extLst>
      <p:ext uri="{BB962C8B-B14F-4D97-AF65-F5344CB8AC3E}">
        <p14:creationId xmlns:p14="http://schemas.microsoft.com/office/powerpoint/2010/main" val="3069259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2"/>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42"/>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F9C563E3-E282-4F2C-9A79-297936A66E90}" type="datetime1">
              <a:rPr kumimoji="1" lang="ja-JP" altLang="en-US" smtClean="0"/>
              <a:t>2016/2/24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EA7BE584-6B5C-416B-B161-FFB67DDCBA35}" type="slidenum">
              <a:rPr kumimoji="1" lang="ja-JP" altLang="en-US" smtClean="0"/>
              <a:t>‹#›</a:t>
            </a:fld>
            <a:endParaRPr kumimoji="1" lang="ja-JP" altLang="en-US"/>
          </a:p>
        </p:txBody>
      </p:sp>
    </p:spTree>
    <p:extLst>
      <p:ext uri="{BB962C8B-B14F-4D97-AF65-F5344CB8AC3E}">
        <p14:creationId xmlns:p14="http://schemas.microsoft.com/office/powerpoint/2010/main" val="1040119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1B5D7D5A-27DA-4910-BF40-0AAC94D38015}" type="datetime1">
              <a:rPr kumimoji="1" lang="ja-JP" altLang="en-US" smtClean="0"/>
              <a:t>2016/2/24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EA7BE584-6B5C-416B-B161-FFB67DDCBA35}" type="slidenum">
              <a:rPr kumimoji="1" lang="ja-JP" altLang="en-US" smtClean="0"/>
              <a:t>‹#›</a:t>
            </a:fld>
            <a:endParaRPr kumimoji="1" lang="ja-JP" altLang="en-US"/>
          </a:p>
        </p:txBody>
      </p:sp>
    </p:spTree>
    <p:extLst>
      <p:ext uri="{BB962C8B-B14F-4D97-AF65-F5344CB8AC3E}">
        <p14:creationId xmlns:p14="http://schemas.microsoft.com/office/powerpoint/2010/main" val="3066522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4"/>
            <a:ext cx="7772400" cy="1362075"/>
          </a:xfrm>
        </p:spPr>
        <p:txBody>
          <a:bodyPr anchor="t"/>
          <a:lstStyle>
            <a:lvl1pPr algn="l">
              <a:defRPr sz="3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573934DC-0815-4E3E-AE9A-4C16E8E45035}" type="datetime1">
              <a:rPr kumimoji="1" lang="ja-JP" altLang="en-US" smtClean="0"/>
              <a:t>2016/2/24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EA7BE584-6B5C-416B-B161-FFB67DDCBA35}" type="slidenum">
              <a:rPr kumimoji="1" lang="ja-JP" altLang="en-US" smtClean="0"/>
              <a:t>‹#›</a:t>
            </a:fld>
            <a:endParaRPr kumimoji="1" lang="ja-JP" altLang="en-US"/>
          </a:p>
        </p:txBody>
      </p:sp>
    </p:spTree>
    <p:extLst>
      <p:ext uri="{BB962C8B-B14F-4D97-AF65-F5344CB8AC3E}">
        <p14:creationId xmlns:p14="http://schemas.microsoft.com/office/powerpoint/2010/main" val="1490733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BAEDE1BF-8E8E-48FA-9F38-10CDD0BAEE61}" type="datetime1">
              <a:rPr kumimoji="1" lang="ja-JP" altLang="en-US" smtClean="0"/>
              <a:t>2016/2/24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EA7BE584-6B5C-416B-B161-FFB67DDCBA35}" type="slidenum">
              <a:rPr kumimoji="1" lang="ja-JP" altLang="en-US" smtClean="0"/>
              <a:t>‹#›</a:t>
            </a:fld>
            <a:endParaRPr kumimoji="1" lang="ja-JP" altLang="en-US"/>
          </a:p>
        </p:txBody>
      </p:sp>
    </p:spTree>
    <p:extLst>
      <p:ext uri="{BB962C8B-B14F-4D97-AF65-F5344CB8AC3E}">
        <p14:creationId xmlns:p14="http://schemas.microsoft.com/office/powerpoint/2010/main" val="810819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7"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7"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FB9428E6-7202-4B1A-8B9E-3CB9AAF1224F}" type="datetime1">
              <a:rPr kumimoji="1" lang="ja-JP" altLang="en-US" smtClean="0"/>
              <a:t>2016/2/24</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EA7BE584-6B5C-416B-B161-FFB67DDCBA35}" type="slidenum">
              <a:rPr kumimoji="1" lang="ja-JP" altLang="en-US" smtClean="0"/>
              <a:t>‹#›</a:t>
            </a:fld>
            <a:endParaRPr kumimoji="1" lang="ja-JP" altLang="en-US"/>
          </a:p>
        </p:txBody>
      </p:sp>
    </p:spTree>
    <p:extLst>
      <p:ext uri="{BB962C8B-B14F-4D97-AF65-F5344CB8AC3E}">
        <p14:creationId xmlns:p14="http://schemas.microsoft.com/office/powerpoint/2010/main" val="3863358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25A95A19-0A0F-4B86-820F-569B744F7521}" type="datetime1">
              <a:rPr kumimoji="1" lang="ja-JP" altLang="en-US" smtClean="0"/>
              <a:t>2016/2/24</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EA7BE584-6B5C-416B-B161-FFB67DDCBA35}" type="slidenum">
              <a:rPr kumimoji="1" lang="ja-JP" altLang="en-US" smtClean="0"/>
              <a:t>‹#›</a:t>
            </a:fld>
            <a:endParaRPr kumimoji="1" lang="ja-JP" altLang="en-US"/>
          </a:p>
        </p:txBody>
      </p:sp>
    </p:spTree>
    <p:extLst>
      <p:ext uri="{BB962C8B-B14F-4D97-AF65-F5344CB8AC3E}">
        <p14:creationId xmlns:p14="http://schemas.microsoft.com/office/powerpoint/2010/main" val="131667030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FA6ACAA1-5BB4-45CF-93DB-BEA29E6CEF6A}" type="datetime1">
              <a:rPr kumimoji="1" lang="ja-JP" altLang="en-US" smtClean="0"/>
              <a:t>2016/2/24</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EA7BE584-6B5C-416B-B161-FFB67DDCBA35}" type="slidenum">
              <a:rPr kumimoji="1" lang="ja-JP" altLang="en-US" smtClean="0"/>
              <a:t>‹#›</a:t>
            </a:fld>
            <a:endParaRPr kumimoji="1" lang="ja-JP" altLang="en-US"/>
          </a:p>
        </p:txBody>
      </p:sp>
    </p:spTree>
    <p:extLst>
      <p:ext uri="{BB962C8B-B14F-4D97-AF65-F5344CB8AC3E}">
        <p14:creationId xmlns:p14="http://schemas.microsoft.com/office/powerpoint/2010/main" val="3814677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15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4"/>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D326D4E3-4126-4FEA-9F25-B452173994C7}" type="datetime1">
              <a:rPr kumimoji="1" lang="ja-JP" altLang="en-US" smtClean="0"/>
              <a:t>2016/2/24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EA7BE584-6B5C-416B-B161-FFB67DDCBA35}" type="slidenum">
              <a:rPr kumimoji="1" lang="ja-JP" altLang="en-US" smtClean="0"/>
              <a:t>‹#›</a:t>
            </a:fld>
            <a:endParaRPr kumimoji="1" lang="ja-JP" altLang="en-US"/>
          </a:p>
        </p:txBody>
      </p:sp>
    </p:spTree>
    <p:extLst>
      <p:ext uri="{BB962C8B-B14F-4D97-AF65-F5344CB8AC3E}">
        <p14:creationId xmlns:p14="http://schemas.microsoft.com/office/powerpoint/2010/main" val="2876829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5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49EA277B-95AD-45CC-91C5-9AE71D2DEB6F}" type="datetime1">
              <a:rPr kumimoji="1" lang="ja-JP" altLang="en-US" smtClean="0"/>
              <a:t>2016/2/24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EA7BE584-6B5C-416B-B161-FFB67DDCBA35}" type="slidenum">
              <a:rPr kumimoji="1" lang="ja-JP" altLang="en-US" smtClean="0"/>
              <a:t>‹#›</a:t>
            </a:fld>
            <a:endParaRPr kumimoji="1" lang="ja-JP" altLang="en-US"/>
          </a:p>
        </p:txBody>
      </p:sp>
    </p:spTree>
    <p:extLst>
      <p:ext uri="{BB962C8B-B14F-4D97-AF65-F5344CB8AC3E}">
        <p14:creationId xmlns:p14="http://schemas.microsoft.com/office/powerpoint/2010/main" val="2293445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4"/>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4"/>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1350"/>
          </a:p>
        </p:txBody>
      </p:sp>
      <p:sp>
        <p:nvSpPr>
          <p:cNvPr id="1036" name="Line 12"/>
          <p:cNvSpPr>
            <a:spLocks noChangeShapeType="1"/>
          </p:cNvSpPr>
          <p:nvPr/>
        </p:nvSpPr>
        <p:spPr bwMode="auto">
          <a:xfrm>
            <a:off x="468315" y="1484313"/>
            <a:ext cx="8207375" cy="0"/>
          </a:xfrm>
          <a:prstGeom prst="line">
            <a:avLst/>
          </a:prstGeom>
          <a:noFill/>
          <a:ln w="9525">
            <a:solidFill>
              <a:schemeClr val="tx1"/>
            </a:solidFill>
            <a:round/>
            <a:headEnd/>
            <a:tailEnd/>
          </a:ln>
          <a:effectLst/>
        </p:spPr>
        <p:txBody>
          <a:bodyPr/>
          <a:lstStyle/>
          <a:p>
            <a:endParaRPr lang="ja-JP" altLang="en-US" sz="1350"/>
          </a:p>
        </p:txBody>
      </p:sp>
      <p:pic>
        <p:nvPicPr>
          <p:cNvPr id="1043" name="Picture 19" descr="sel-logo"/>
          <p:cNvPicPr>
            <a:picLocks noChangeAspect="1" noChangeArrowheads="1"/>
          </p:cNvPicPr>
          <p:nvPr/>
        </p:nvPicPr>
        <p:blipFill>
          <a:blip r:embed="rId15" cstate="print"/>
          <a:srcRect/>
          <a:stretch>
            <a:fillRect/>
          </a:stretch>
        </p:blipFill>
        <p:spPr bwMode="auto">
          <a:xfrm>
            <a:off x="468315" y="6299200"/>
            <a:ext cx="1081087" cy="369888"/>
          </a:xfrm>
          <a:prstGeom prst="rect">
            <a:avLst/>
          </a:prstGeom>
          <a:noFill/>
        </p:spPr>
      </p:pic>
      <p:sp>
        <p:nvSpPr>
          <p:cNvPr id="1045" name="Rectangle 21"/>
          <p:cNvSpPr>
            <a:spLocks noGrp="1" noChangeArrowheads="1"/>
          </p:cNvSpPr>
          <p:nvPr>
            <p:ph type="dt" sz="half" idx="2"/>
          </p:nvPr>
        </p:nvSpPr>
        <p:spPr bwMode="auto">
          <a:xfrm>
            <a:off x="7308852" y="6596067"/>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solidFill>
                  <a:schemeClr val="bg1"/>
                </a:solidFill>
              </a:defRPr>
            </a:lvl1pPr>
          </a:lstStyle>
          <a:p>
            <a:fld id="{A2FF8ACB-BD2F-487F-B5E0-10252DABA076}" type="datetime1">
              <a:rPr kumimoji="1" lang="ja-JP" altLang="en-US" smtClean="0"/>
              <a:t>2016/2/24</a:t>
            </a:fld>
            <a:endParaRPr kumimoji="1" lang="ja-JP" altLang="en-US"/>
          </a:p>
        </p:txBody>
      </p:sp>
      <p:sp>
        <p:nvSpPr>
          <p:cNvPr id="1046" name="Rectangle 22"/>
          <p:cNvSpPr>
            <a:spLocks noGrp="1" noChangeArrowheads="1"/>
          </p:cNvSpPr>
          <p:nvPr>
            <p:ph type="ftr" sz="quarter" idx="3"/>
          </p:nvPr>
        </p:nvSpPr>
        <p:spPr bwMode="auto">
          <a:xfrm>
            <a:off x="1655765" y="6310317"/>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50"/>
            </a:lvl1pPr>
          </a:lstStyle>
          <a:p>
            <a:endParaRPr kumimoji="1" lang="ja-JP" altLang="en-US"/>
          </a:p>
        </p:txBody>
      </p:sp>
      <p:sp>
        <p:nvSpPr>
          <p:cNvPr id="1047" name="Rectangle 23"/>
          <p:cNvSpPr>
            <a:spLocks noGrp="1" noChangeArrowheads="1"/>
          </p:cNvSpPr>
          <p:nvPr>
            <p:ph type="sldNum" sz="quarter" idx="4"/>
          </p:nvPr>
        </p:nvSpPr>
        <p:spPr bwMode="auto">
          <a:xfrm>
            <a:off x="7597775" y="6308729"/>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A7BE584-6B5C-416B-B161-FFB67DDCBA35}" type="slidenum">
              <a:rPr lang="ja-JP" altLang="en-US" smtClean="0"/>
              <a:pPr/>
              <a:t>‹#›</a:t>
            </a:fld>
            <a:endParaRPr lang="ja-JP" altLang="en-US" dirty="0"/>
          </a:p>
        </p:txBody>
      </p:sp>
      <p:sp>
        <p:nvSpPr>
          <p:cNvPr id="1048" name="Text Box 24"/>
          <p:cNvSpPr txBox="1">
            <a:spLocks noChangeArrowheads="1"/>
          </p:cNvSpPr>
          <p:nvPr/>
        </p:nvSpPr>
        <p:spPr bwMode="auto">
          <a:xfrm>
            <a:off x="334963" y="6640517"/>
            <a:ext cx="4846198" cy="207749"/>
          </a:xfrm>
          <a:prstGeom prst="rect">
            <a:avLst/>
          </a:prstGeom>
          <a:noFill/>
          <a:ln w="9525">
            <a:noFill/>
            <a:miter lim="800000"/>
            <a:headEnd/>
            <a:tailEnd/>
          </a:ln>
          <a:effectLst/>
        </p:spPr>
        <p:txBody>
          <a:bodyPr wrap="none">
            <a:spAutoFit/>
          </a:bodyPr>
          <a:lstStyle/>
          <a:p>
            <a:r>
              <a:rPr lang="en-US" altLang="ja-JP" sz="75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21190104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3300">
          <a:solidFill>
            <a:schemeClr val="tx2"/>
          </a:solidFill>
          <a:latin typeface="+mj-lt"/>
          <a:ea typeface="+mj-ea"/>
          <a:cs typeface="+mj-cs"/>
        </a:defRPr>
      </a:lvl1pPr>
      <a:lvl2pPr algn="ctr" rtl="0" eaLnBrk="1" fontAlgn="base" hangingPunct="1">
        <a:spcBef>
          <a:spcPct val="0"/>
        </a:spcBef>
        <a:spcAft>
          <a:spcPct val="0"/>
        </a:spcAft>
        <a:defRPr kumimoji="1" sz="33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33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33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3300">
          <a:solidFill>
            <a:schemeClr val="tx2"/>
          </a:solidFill>
          <a:latin typeface="Arial" charset="0"/>
          <a:ea typeface="ＭＳ Ｐゴシック" pitchFamily="50" charset="-128"/>
        </a:defRPr>
      </a:lvl5pPr>
      <a:lvl6pPr marL="342900" algn="ctr" rtl="0" eaLnBrk="1" fontAlgn="base" hangingPunct="1">
        <a:spcBef>
          <a:spcPct val="0"/>
        </a:spcBef>
        <a:spcAft>
          <a:spcPct val="0"/>
        </a:spcAft>
        <a:defRPr kumimoji="1" sz="3300">
          <a:solidFill>
            <a:schemeClr val="tx2"/>
          </a:solidFill>
          <a:latin typeface="Arial" charset="0"/>
          <a:ea typeface="ＭＳ Ｐゴシック" pitchFamily="50" charset="-128"/>
        </a:defRPr>
      </a:lvl6pPr>
      <a:lvl7pPr marL="685800" algn="ctr" rtl="0" eaLnBrk="1" fontAlgn="base" hangingPunct="1">
        <a:spcBef>
          <a:spcPct val="0"/>
        </a:spcBef>
        <a:spcAft>
          <a:spcPct val="0"/>
        </a:spcAft>
        <a:defRPr kumimoji="1" sz="3300">
          <a:solidFill>
            <a:schemeClr val="tx2"/>
          </a:solidFill>
          <a:latin typeface="Arial" charset="0"/>
          <a:ea typeface="ＭＳ Ｐゴシック" pitchFamily="50" charset="-128"/>
        </a:defRPr>
      </a:lvl7pPr>
      <a:lvl8pPr marL="1028700" algn="ctr" rtl="0" eaLnBrk="1" fontAlgn="base" hangingPunct="1">
        <a:spcBef>
          <a:spcPct val="0"/>
        </a:spcBef>
        <a:spcAft>
          <a:spcPct val="0"/>
        </a:spcAft>
        <a:defRPr kumimoji="1" sz="3300">
          <a:solidFill>
            <a:schemeClr val="tx2"/>
          </a:solidFill>
          <a:latin typeface="Arial" charset="0"/>
          <a:ea typeface="ＭＳ Ｐゴシック" pitchFamily="50" charset="-128"/>
        </a:defRPr>
      </a:lvl8pPr>
      <a:lvl9pPr marL="1371600" algn="ctr" rtl="0" eaLnBrk="1" fontAlgn="base" hangingPunct="1">
        <a:spcBef>
          <a:spcPct val="0"/>
        </a:spcBef>
        <a:spcAft>
          <a:spcPct val="0"/>
        </a:spcAft>
        <a:defRPr kumimoji="1" sz="3300">
          <a:solidFill>
            <a:schemeClr val="tx2"/>
          </a:solidFill>
          <a:latin typeface="Arial" charset="0"/>
          <a:ea typeface="ＭＳ Ｐゴシック" pitchFamily="50" charset="-128"/>
        </a:defRPr>
      </a:lvl9pPr>
    </p:titleStyle>
    <p:bodyStyle>
      <a:lvl1pPr marL="257175" indent="-257175" algn="l" rtl="0" eaLnBrk="1" fontAlgn="base" hangingPunct="1">
        <a:spcBef>
          <a:spcPct val="20000"/>
        </a:spcBef>
        <a:spcAft>
          <a:spcPct val="0"/>
        </a:spcAft>
        <a:buChar char="•"/>
        <a:defRPr kumimoji="1" sz="24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a:solidFill>
            <a:schemeClr val="tx1"/>
          </a:solidFill>
          <a:latin typeface="+mn-lt"/>
          <a:ea typeface="+mn-ea"/>
        </a:defRPr>
      </a:lvl2pPr>
      <a:lvl3pPr marL="857250" indent="-171450" algn="l" rtl="0" eaLnBrk="1" fontAlgn="base" hangingPunct="1">
        <a:spcBef>
          <a:spcPct val="20000"/>
        </a:spcBef>
        <a:spcAft>
          <a:spcPct val="0"/>
        </a:spcAft>
        <a:buChar char="•"/>
        <a:defRPr kumimoji="1" sz="1800">
          <a:solidFill>
            <a:schemeClr val="tx1"/>
          </a:solidFill>
          <a:latin typeface="+mn-lt"/>
          <a:ea typeface="+mn-ea"/>
        </a:defRPr>
      </a:lvl3pPr>
      <a:lvl4pPr marL="1200150" indent="-171450" algn="l" rtl="0" eaLnBrk="1" fontAlgn="base" hangingPunct="1">
        <a:spcBef>
          <a:spcPct val="20000"/>
        </a:spcBef>
        <a:spcAft>
          <a:spcPct val="0"/>
        </a:spcAft>
        <a:buChar char="–"/>
        <a:defRPr kumimoji="1" sz="1500">
          <a:solidFill>
            <a:schemeClr val="tx1"/>
          </a:solidFill>
          <a:latin typeface="+mn-lt"/>
          <a:ea typeface="+mn-ea"/>
        </a:defRPr>
      </a:lvl4pPr>
      <a:lvl5pPr marL="1543050" indent="-171450" algn="l" rtl="0" eaLnBrk="1" fontAlgn="base" hangingPunct="1">
        <a:spcBef>
          <a:spcPct val="20000"/>
        </a:spcBef>
        <a:spcAft>
          <a:spcPct val="0"/>
        </a:spcAft>
        <a:buChar char="»"/>
        <a:defRPr kumimoji="1" sz="1500">
          <a:solidFill>
            <a:schemeClr val="tx1"/>
          </a:solidFill>
          <a:latin typeface="+mn-lt"/>
          <a:ea typeface="+mn-ea"/>
        </a:defRPr>
      </a:lvl5pPr>
      <a:lvl6pPr marL="1885950" indent="-171450" algn="l" rtl="0" eaLnBrk="1" fontAlgn="base" hangingPunct="1">
        <a:spcBef>
          <a:spcPct val="20000"/>
        </a:spcBef>
        <a:spcAft>
          <a:spcPct val="0"/>
        </a:spcAft>
        <a:buChar char="»"/>
        <a:defRPr kumimoji="1" sz="1500">
          <a:solidFill>
            <a:schemeClr val="tx1"/>
          </a:solidFill>
          <a:latin typeface="+mn-lt"/>
          <a:ea typeface="+mn-ea"/>
        </a:defRPr>
      </a:lvl6pPr>
      <a:lvl7pPr marL="2228850" indent="-171450" algn="l" rtl="0" eaLnBrk="1" fontAlgn="base" hangingPunct="1">
        <a:spcBef>
          <a:spcPct val="20000"/>
        </a:spcBef>
        <a:spcAft>
          <a:spcPct val="0"/>
        </a:spcAft>
        <a:buChar char="»"/>
        <a:defRPr kumimoji="1" sz="1500">
          <a:solidFill>
            <a:schemeClr val="tx1"/>
          </a:solidFill>
          <a:latin typeface="+mn-lt"/>
          <a:ea typeface="+mn-ea"/>
        </a:defRPr>
      </a:lvl7pPr>
      <a:lvl8pPr marL="2571750" indent="-171450" algn="l" rtl="0" eaLnBrk="1" fontAlgn="base" hangingPunct="1">
        <a:spcBef>
          <a:spcPct val="20000"/>
        </a:spcBef>
        <a:spcAft>
          <a:spcPct val="0"/>
        </a:spcAft>
        <a:buChar char="»"/>
        <a:defRPr kumimoji="1" sz="1500">
          <a:solidFill>
            <a:schemeClr val="tx1"/>
          </a:solidFill>
          <a:latin typeface="+mn-lt"/>
          <a:ea typeface="+mn-ea"/>
        </a:defRPr>
      </a:lvl8pPr>
      <a:lvl9pPr marL="2914650" indent="-171450" algn="l" rtl="0" eaLnBrk="1" fontAlgn="base" hangingPunct="1">
        <a:spcBef>
          <a:spcPct val="20000"/>
        </a:spcBef>
        <a:spcAft>
          <a:spcPct val="0"/>
        </a:spcAft>
        <a:buChar char="»"/>
        <a:defRPr kumimoji="1" sz="1500">
          <a:solidFill>
            <a:schemeClr val="tx1"/>
          </a:solidFill>
          <a:latin typeface="+mn-lt"/>
          <a:ea typeface="+mn-ea"/>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7.tmp"/></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tmp"/><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2.tm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dirty="0"/>
              <a:t>LSH</a:t>
            </a:r>
            <a:r>
              <a:rPr lang="ja-JP" altLang="en-US" dirty="0"/>
              <a:t>アルゴリズムを利用</a:t>
            </a:r>
            <a:r>
              <a:rPr lang="ja-JP" altLang="en-US" dirty="0" smtClean="0"/>
              <a:t>した</a:t>
            </a:r>
            <a:r>
              <a:rPr lang="en-US" altLang="ja-JP" dirty="0" smtClean="0"/>
              <a:t/>
            </a:r>
            <a:br>
              <a:rPr lang="en-US" altLang="ja-JP" dirty="0" smtClean="0"/>
            </a:br>
            <a:r>
              <a:rPr lang="ja-JP" altLang="en-US" dirty="0" smtClean="0"/>
              <a:t>類似</a:t>
            </a:r>
            <a:r>
              <a:rPr lang="ja-JP" altLang="en-US" dirty="0"/>
              <a:t>ソースコードの高速検索手法</a:t>
            </a:r>
            <a:endParaRPr kumimoji="1" lang="ja-JP" altLang="en-US" dirty="0"/>
          </a:p>
        </p:txBody>
      </p:sp>
      <p:sp>
        <p:nvSpPr>
          <p:cNvPr id="3" name="サブタイトル 2"/>
          <p:cNvSpPr>
            <a:spLocks noGrp="1"/>
          </p:cNvSpPr>
          <p:nvPr>
            <p:ph type="subTitle" idx="1"/>
          </p:nvPr>
        </p:nvSpPr>
        <p:spPr/>
        <p:txBody>
          <a:bodyPr/>
          <a:lstStyle/>
          <a:p>
            <a:r>
              <a:rPr lang="ja-JP" altLang="en-US" dirty="0" smtClean="0"/>
              <a:t>井上研究室</a:t>
            </a:r>
            <a:endParaRPr lang="en-US" altLang="ja-JP" dirty="0" smtClean="0"/>
          </a:p>
          <a:p>
            <a:r>
              <a:rPr kumimoji="1" lang="ja-JP" altLang="en-US" dirty="0" smtClean="0"/>
              <a:t>川満</a:t>
            </a:r>
            <a:r>
              <a:rPr kumimoji="1" lang="ja-JP" altLang="en-US" dirty="0"/>
              <a:t>直弘</a:t>
            </a:r>
          </a:p>
        </p:txBody>
      </p:sp>
    </p:spTree>
    <p:extLst>
      <p:ext uri="{BB962C8B-B14F-4D97-AF65-F5344CB8AC3E}">
        <p14:creationId xmlns:p14="http://schemas.microsoft.com/office/powerpoint/2010/main" val="6052629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ja-JP" altLang="en-US" dirty="0" smtClean="0"/>
              <a:t>類似度の分布</a:t>
            </a:r>
            <a:endParaRPr kumimoji="1" lang="ja-JP" altLang="en-US" dirty="0"/>
          </a:p>
        </p:txBody>
      </p:sp>
      <p:sp>
        <p:nvSpPr>
          <p:cNvPr id="7" name="テキスト プレースホルダー 6"/>
          <p:cNvSpPr>
            <a:spLocks noGrp="1"/>
          </p:cNvSpPr>
          <p:nvPr>
            <p:ph type="body" idx="1"/>
          </p:nvPr>
        </p:nvSpPr>
        <p:spPr/>
        <p:txBody>
          <a:bodyPr/>
          <a:lstStyle/>
          <a:p>
            <a:r>
              <a:rPr kumimoji="1" lang="ja-JP" altLang="en-US" sz="2000" dirty="0" smtClean="0"/>
              <a:t>関係のない</a:t>
            </a:r>
            <a:r>
              <a:rPr kumimoji="1" lang="en-US" altLang="ja-JP" sz="2000" dirty="0" smtClean="0"/>
              <a:t>2</a:t>
            </a:r>
            <a:r>
              <a:rPr kumimoji="1" lang="ja-JP" altLang="en-US" sz="2000" dirty="0" smtClean="0"/>
              <a:t>ファイル間</a:t>
            </a:r>
            <a:endParaRPr kumimoji="1" lang="ja-JP" altLang="en-US" sz="2000" dirty="0"/>
          </a:p>
        </p:txBody>
      </p:sp>
      <p:sp>
        <p:nvSpPr>
          <p:cNvPr id="3" name="コンテンツ プレースホルダー 2"/>
          <p:cNvSpPr>
            <a:spLocks noGrp="1"/>
          </p:cNvSpPr>
          <p:nvPr>
            <p:ph sz="half" idx="2"/>
          </p:nvPr>
        </p:nvSpPr>
        <p:spPr/>
        <p:txBody>
          <a:bodyPr/>
          <a:lstStyle/>
          <a:p>
            <a:r>
              <a:rPr kumimoji="1" lang="ja-JP" altLang="en-US" dirty="0" smtClean="0"/>
              <a:t>実際の分布</a:t>
            </a:r>
            <a:endParaRPr kumimoji="1" lang="ja-JP" altLang="en-US" dirty="0"/>
          </a:p>
        </p:txBody>
      </p:sp>
      <p:sp>
        <p:nvSpPr>
          <p:cNvPr id="8" name="テキスト プレースホルダー 7"/>
          <p:cNvSpPr>
            <a:spLocks noGrp="1"/>
          </p:cNvSpPr>
          <p:nvPr>
            <p:ph type="body" sz="quarter" idx="3"/>
          </p:nvPr>
        </p:nvSpPr>
        <p:spPr/>
        <p:txBody>
          <a:bodyPr/>
          <a:lstStyle/>
          <a:p>
            <a:r>
              <a:rPr kumimoji="1" lang="ja-JP" altLang="en-US" sz="2000" dirty="0" smtClean="0"/>
              <a:t>同一ファイルの別バージョン間</a:t>
            </a:r>
            <a:endParaRPr kumimoji="1" lang="ja-JP" altLang="en-US" sz="2000" dirty="0"/>
          </a:p>
        </p:txBody>
      </p:sp>
      <p:sp>
        <p:nvSpPr>
          <p:cNvPr id="9" name="コンテンツ プレースホルダー 8"/>
          <p:cNvSpPr>
            <a:spLocks noGrp="1"/>
          </p:cNvSpPr>
          <p:nvPr>
            <p:ph sz="quarter" idx="4"/>
          </p:nvPr>
        </p:nvSpPr>
        <p:spPr/>
        <p:txBody>
          <a:bodyPr/>
          <a:lstStyle/>
          <a:p>
            <a:endParaRPr kumimoji="1" lang="ja-JP" altLang="en-US"/>
          </a:p>
        </p:txBody>
      </p:sp>
      <p:pic>
        <p:nvPicPr>
          <p:cNvPr id="4" name="図 3" descr="画面の領域"/>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791" y="2174875"/>
            <a:ext cx="4163006" cy="4153480"/>
          </a:xfrm>
          <a:prstGeom prst="rect">
            <a:avLst/>
          </a:prstGeom>
        </p:spPr>
      </p:pic>
      <p:pic>
        <p:nvPicPr>
          <p:cNvPr id="5" name="図 4" descr="画面の領域"/>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9648" y="2174875"/>
            <a:ext cx="4172532" cy="4163006"/>
          </a:xfrm>
          <a:prstGeom prst="rect">
            <a:avLst/>
          </a:prstGeom>
        </p:spPr>
      </p:pic>
      <p:sp>
        <p:nvSpPr>
          <p:cNvPr id="2" name="スライド番号プレースホルダー 1"/>
          <p:cNvSpPr>
            <a:spLocks noGrp="1"/>
          </p:cNvSpPr>
          <p:nvPr>
            <p:ph type="sldNum" sz="quarter" idx="12"/>
          </p:nvPr>
        </p:nvSpPr>
        <p:spPr/>
        <p:txBody>
          <a:bodyPr/>
          <a:lstStyle/>
          <a:p>
            <a:fld id="{EA7BE584-6B5C-416B-B161-FFB67DDCBA35}" type="slidenum">
              <a:rPr kumimoji="1" lang="ja-JP" altLang="en-US" smtClean="0"/>
              <a:t>10</a:t>
            </a:fld>
            <a:endParaRPr kumimoji="1" lang="ja-JP" altLang="en-US"/>
          </a:p>
        </p:txBody>
      </p:sp>
    </p:spTree>
    <p:extLst>
      <p:ext uri="{BB962C8B-B14F-4D97-AF65-F5344CB8AC3E}">
        <p14:creationId xmlns:p14="http://schemas.microsoft.com/office/powerpoint/2010/main" val="27412627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p:txBody>
          <a:bodyPr/>
          <a:lstStyle/>
          <a:p>
            <a:endParaRPr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r>
              <a:rPr lang="ja-JP" altLang="en-US" dirty="0"/>
              <a:t>特に類似度</a:t>
            </a:r>
            <a:r>
              <a:rPr kumimoji="1" lang="en-US" altLang="ja-JP" dirty="0" smtClean="0"/>
              <a:t>0.8</a:t>
            </a:r>
            <a:r>
              <a:rPr kumimoji="1" lang="ja-JP" altLang="en-US" dirty="0" smtClean="0"/>
              <a:t>以上のファイルを</a:t>
            </a:r>
            <a:r>
              <a:rPr lang="ja-JP" altLang="en-US" dirty="0" smtClean="0"/>
              <a:t>高い</a:t>
            </a:r>
            <a:r>
              <a:rPr lang="ja-JP" altLang="en-US" dirty="0"/>
              <a:t>確率</a:t>
            </a:r>
            <a:r>
              <a:rPr lang="ja-JP" altLang="en-US" dirty="0" smtClean="0"/>
              <a:t>で検索可能</a:t>
            </a:r>
            <a:endParaRPr kumimoji="1" lang="en-US" altLang="ja-JP" dirty="0" smtClean="0"/>
          </a:p>
        </p:txBody>
      </p:sp>
      <p:sp>
        <p:nvSpPr>
          <p:cNvPr id="7" name="タイトル 6"/>
          <p:cNvSpPr>
            <a:spLocks noGrp="1"/>
          </p:cNvSpPr>
          <p:nvPr>
            <p:ph type="title"/>
          </p:nvPr>
        </p:nvSpPr>
        <p:spPr/>
        <p:txBody>
          <a:bodyPr/>
          <a:lstStyle/>
          <a:p>
            <a:r>
              <a:rPr kumimoji="1" lang="ja-JP" altLang="en-US" dirty="0" smtClean="0"/>
              <a:t>本研究で用いる</a:t>
            </a:r>
            <a:r>
              <a:rPr lang="ja-JP" altLang="en-US" dirty="0" smtClean="0"/>
              <a:t>パラメータ</a:t>
            </a:r>
            <a:endParaRPr kumimoji="1" lang="ja-JP" altLang="en-US" dirty="0"/>
          </a:p>
        </p:txBody>
      </p:sp>
      <p:pic>
        <p:nvPicPr>
          <p:cNvPr id="3" name="図 2"/>
          <p:cNvPicPr>
            <a:picLocks noChangeAspect="1"/>
          </p:cNvPicPr>
          <p:nvPr/>
        </p:nvPicPr>
        <p:blipFill>
          <a:blip r:embed="rId3"/>
          <a:stretch>
            <a:fillRect/>
          </a:stretch>
        </p:blipFill>
        <p:spPr>
          <a:xfrm>
            <a:off x="1518444" y="1917547"/>
            <a:ext cx="6096000" cy="3686175"/>
          </a:xfrm>
          <a:prstGeom prst="rect">
            <a:avLst/>
          </a:prstGeom>
        </p:spPr>
      </p:pic>
      <p:sp>
        <p:nvSpPr>
          <p:cNvPr id="2" name="スライド番号プレースホルダー 1"/>
          <p:cNvSpPr>
            <a:spLocks noGrp="1"/>
          </p:cNvSpPr>
          <p:nvPr>
            <p:ph type="sldNum" sz="quarter" idx="12"/>
          </p:nvPr>
        </p:nvSpPr>
        <p:spPr/>
        <p:txBody>
          <a:bodyPr/>
          <a:lstStyle/>
          <a:p>
            <a:fld id="{EA7BE584-6B5C-416B-B161-FFB67DDCBA35}" type="slidenum">
              <a:rPr kumimoji="1" lang="ja-JP" altLang="en-US" smtClean="0"/>
              <a:t>11</a:t>
            </a:fld>
            <a:endParaRPr kumimoji="1" lang="ja-JP" altLang="en-US"/>
          </a:p>
        </p:txBody>
      </p:sp>
    </p:spTree>
    <p:extLst>
      <p:ext uri="{BB962C8B-B14F-4D97-AF65-F5344CB8AC3E}">
        <p14:creationId xmlns:p14="http://schemas.microsoft.com/office/powerpoint/2010/main" val="23416681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a:xfrm>
            <a:off x="705394" y="4158735"/>
            <a:ext cx="7798526" cy="2124500"/>
          </a:xfrm>
          <a:prstGeom prst="rect">
            <a:avLst/>
          </a:prstGeom>
          <a:solidFill>
            <a:srgbClr val="CC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705394" y="1578909"/>
            <a:ext cx="7798526" cy="2253253"/>
          </a:xfrm>
          <a:prstGeom prst="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3"/>
          <p:cNvSpPr>
            <a:spLocks noGrp="1"/>
          </p:cNvSpPr>
          <p:nvPr>
            <p:ph type="title"/>
          </p:nvPr>
        </p:nvSpPr>
        <p:spPr/>
        <p:txBody>
          <a:bodyPr/>
          <a:lstStyle/>
          <a:p>
            <a:r>
              <a:rPr kumimoji="1" lang="ja-JP" altLang="en-US" dirty="0" smtClean="0"/>
              <a:t>手法の流れ</a:t>
            </a:r>
            <a:endParaRPr kumimoji="1" lang="ja-JP" altLang="en-US" dirty="0"/>
          </a:p>
        </p:txBody>
      </p:sp>
      <p:sp>
        <p:nvSpPr>
          <p:cNvPr id="5" name="円柱 4"/>
          <p:cNvSpPr/>
          <p:nvPr/>
        </p:nvSpPr>
        <p:spPr>
          <a:xfrm>
            <a:off x="4140925" y="3344091"/>
            <a:ext cx="1058091" cy="1345474"/>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4343398" y="2243704"/>
            <a:ext cx="653143" cy="653143"/>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4343398" y="5136809"/>
            <a:ext cx="653143" cy="653143"/>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2325915" y="5086110"/>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6792682" y="5086110"/>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メモ 13"/>
          <p:cNvSpPr/>
          <p:nvPr/>
        </p:nvSpPr>
        <p:spPr>
          <a:xfrm>
            <a:off x="6688179" y="5035412"/>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メモ 14"/>
          <p:cNvSpPr/>
          <p:nvPr/>
        </p:nvSpPr>
        <p:spPr>
          <a:xfrm>
            <a:off x="6590203" y="4984714"/>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メモ 16"/>
          <p:cNvSpPr/>
          <p:nvPr/>
        </p:nvSpPr>
        <p:spPr>
          <a:xfrm>
            <a:off x="2169161" y="2090146"/>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メモ 17"/>
          <p:cNvSpPr/>
          <p:nvPr/>
        </p:nvSpPr>
        <p:spPr>
          <a:xfrm>
            <a:off x="2428784" y="1987287"/>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メモ 18"/>
          <p:cNvSpPr/>
          <p:nvPr/>
        </p:nvSpPr>
        <p:spPr>
          <a:xfrm>
            <a:off x="2515326" y="2295865"/>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メモ 19"/>
          <p:cNvSpPr/>
          <p:nvPr/>
        </p:nvSpPr>
        <p:spPr>
          <a:xfrm>
            <a:off x="2255702" y="2398725"/>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メモ 15"/>
          <p:cNvSpPr/>
          <p:nvPr/>
        </p:nvSpPr>
        <p:spPr>
          <a:xfrm>
            <a:off x="2342243" y="2193005"/>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矢印コネクタ 21"/>
          <p:cNvCxnSpPr>
            <a:endCxn id="6" idx="1"/>
          </p:cNvCxnSpPr>
          <p:nvPr/>
        </p:nvCxnSpPr>
        <p:spPr>
          <a:xfrm>
            <a:off x="3108053" y="2570276"/>
            <a:ext cx="123534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6" idx="2"/>
            <a:endCxn id="5" idx="1"/>
          </p:cNvCxnSpPr>
          <p:nvPr/>
        </p:nvCxnSpPr>
        <p:spPr>
          <a:xfrm>
            <a:off x="4669970" y="2896847"/>
            <a:ext cx="1" cy="44724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8" idx="3"/>
            <a:endCxn id="7" idx="1"/>
          </p:cNvCxnSpPr>
          <p:nvPr/>
        </p:nvCxnSpPr>
        <p:spPr>
          <a:xfrm>
            <a:off x="2861492" y="5463380"/>
            <a:ext cx="1481906" cy="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7" idx="3"/>
          </p:cNvCxnSpPr>
          <p:nvPr/>
        </p:nvCxnSpPr>
        <p:spPr>
          <a:xfrm flipV="1">
            <a:off x="4996541" y="5463380"/>
            <a:ext cx="1564274" cy="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5" idx="3"/>
            <a:endCxn id="7" idx="0"/>
          </p:cNvCxnSpPr>
          <p:nvPr/>
        </p:nvCxnSpPr>
        <p:spPr>
          <a:xfrm flipH="1">
            <a:off x="4669970" y="4689565"/>
            <a:ext cx="1" cy="447244"/>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1203235" y="1578909"/>
            <a:ext cx="2813591" cy="369332"/>
          </a:xfrm>
          <a:prstGeom prst="rect">
            <a:avLst/>
          </a:prstGeom>
          <a:noFill/>
        </p:spPr>
        <p:txBody>
          <a:bodyPr wrap="none" rtlCol="0">
            <a:spAutoFit/>
          </a:bodyPr>
          <a:lstStyle/>
          <a:p>
            <a:r>
              <a:rPr lang="ja-JP" altLang="en-US" dirty="0" smtClean="0"/>
              <a:t>検索対象のソースファイル</a:t>
            </a:r>
            <a:endParaRPr kumimoji="1" lang="ja-JP" altLang="en-US" dirty="0"/>
          </a:p>
        </p:txBody>
      </p:sp>
      <p:sp>
        <p:nvSpPr>
          <p:cNvPr id="39" name="テキスト ボックス 38"/>
          <p:cNvSpPr txBox="1"/>
          <p:nvPr/>
        </p:nvSpPr>
        <p:spPr>
          <a:xfrm>
            <a:off x="4154443" y="1826866"/>
            <a:ext cx="1031051" cy="369332"/>
          </a:xfrm>
          <a:prstGeom prst="rect">
            <a:avLst/>
          </a:prstGeom>
          <a:noFill/>
        </p:spPr>
        <p:txBody>
          <a:bodyPr wrap="none" rtlCol="0">
            <a:spAutoFit/>
          </a:bodyPr>
          <a:lstStyle/>
          <a:p>
            <a:r>
              <a:rPr lang="ja-JP" altLang="en-US" dirty="0" smtClean="0"/>
              <a:t>システム</a:t>
            </a:r>
            <a:endParaRPr kumimoji="1" lang="ja-JP" altLang="en-US" dirty="0"/>
          </a:p>
        </p:txBody>
      </p:sp>
      <p:sp>
        <p:nvSpPr>
          <p:cNvPr id="40" name="テキスト ボックス 39"/>
          <p:cNvSpPr txBox="1"/>
          <p:nvPr/>
        </p:nvSpPr>
        <p:spPr>
          <a:xfrm>
            <a:off x="4154443" y="5804507"/>
            <a:ext cx="1031051" cy="369332"/>
          </a:xfrm>
          <a:prstGeom prst="rect">
            <a:avLst/>
          </a:prstGeom>
          <a:noFill/>
        </p:spPr>
        <p:txBody>
          <a:bodyPr wrap="none" rtlCol="0">
            <a:spAutoFit/>
          </a:bodyPr>
          <a:lstStyle/>
          <a:p>
            <a:r>
              <a:rPr lang="ja-JP" altLang="en-US" dirty="0" smtClean="0"/>
              <a:t>システム</a:t>
            </a:r>
            <a:endParaRPr kumimoji="1" lang="ja-JP" altLang="en-US" dirty="0"/>
          </a:p>
        </p:txBody>
      </p:sp>
      <p:sp>
        <p:nvSpPr>
          <p:cNvPr id="41" name="テキスト ボックス 40"/>
          <p:cNvSpPr txBox="1"/>
          <p:nvPr/>
        </p:nvSpPr>
        <p:spPr>
          <a:xfrm>
            <a:off x="2235568" y="5804507"/>
            <a:ext cx="748923" cy="369332"/>
          </a:xfrm>
          <a:prstGeom prst="rect">
            <a:avLst/>
          </a:prstGeom>
          <a:noFill/>
        </p:spPr>
        <p:txBody>
          <a:bodyPr wrap="none" rtlCol="0">
            <a:spAutoFit/>
          </a:bodyPr>
          <a:lstStyle/>
          <a:p>
            <a:r>
              <a:rPr lang="ja-JP" altLang="en-US" dirty="0" smtClean="0"/>
              <a:t>クエリ</a:t>
            </a:r>
            <a:endParaRPr kumimoji="1" lang="ja-JP" altLang="en-US" dirty="0"/>
          </a:p>
        </p:txBody>
      </p:sp>
      <p:sp>
        <p:nvSpPr>
          <p:cNvPr id="42" name="テキスト ボックス 41"/>
          <p:cNvSpPr txBox="1"/>
          <p:nvPr/>
        </p:nvSpPr>
        <p:spPr>
          <a:xfrm>
            <a:off x="6401969" y="5804507"/>
            <a:ext cx="1107996" cy="369332"/>
          </a:xfrm>
          <a:prstGeom prst="rect">
            <a:avLst/>
          </a:prstGeom>
          <a:noFill/>
        </p:spPr>
        <p:txBody>
          <a:bodyPr wrap="none" rtlCol="0">
            <a:spAutoFit/>
          </a:bodyPr>
          <a:lstStyle/>
          <a:p>
            <a:r>
              <a:rPr kumimoji="1" lang="ja-JP" altLang="en-US" dirty="0" smtClean="0"/>
              <a:t>検索結果</a:t>
            </a:r>
            <a:endParaRPr kumimoji="1" lang="ja-JP" altLang="en-US" dirty="0"/>
          </a:p>
        </p:txBody>
      </p:sp>
      <p:sp>
        <p:nvSpPr>
          <p:cNvPr id="43" name="テキスト ボックス 42"/>
          <p:cNvSpPr txBox="1"/>
          <p:nvPr/>
        </p:nvSpPr>
        <p:spPr>
          <a:xfrm>
            <a:off x="5199016" y="3832162"/>
            <a:ext cx="1500732" cy="369332"/>
          </a:xfrm>
          <a:prstGeom prst="rect">
            <a:avLst/>
          </a:prstGeom>
          <a:noFill/>
        </p:spPr>
        <p:txBody>
          <a:bodyPr wrap="none" rtlCol="0">
            <a:spAutoFit/>
          </a:bodyPr>
          <a:lstStyle/>
          <a:p>
            <a:r>
              <a:rPr kumimoji="1" lang="ja-JP" altLang="en-US" dirty="0" smtClean="0"/>
              <a:t>データベース</a:t>
            </a:r>
            <a:endParaRPr kumimoji="1" lang="ja-JP" altLang="en-US" dirty="0"/>
          </a:p>
        </p:txBody>
      </p:sp>
      <p:sp>
        <p:nvSpPr>
          <p:cNvPr id="46" name="テキスト ボックス 45"/>
          <p:cNvSpPr txBox="1"/>
          <p:nvPr/>
        </p:nvSpPr>
        <p:spPr>
          <a:xfrm>
            <a:off x="302079" y="2488469"/>
            <a:ext cx="1433406" cy="369332"/>
          </a:xfrm>
          <a:prstGeom prst="rect">
            <a:avLst/>
          </a:prstGeom>
          <a:solidFill>
            <a:schemeClr val="bg1"/>
          </a:solidFill>
          <a:ln>
            <a:solidFill>
              <a:schemeClr val="tx1"/>
            </a:solidFill>
          </a:ln>
        </p:spPr>
        <p:txBody>
          <a:bodyPr wrap="none" rtlCol="0">
            <a:spAutoFit/>
          </a:bodyPr>
          <a:lstStyle/>
          <a:p>
            <a:r>
              <a:rPr kumimoji="1" lang="ja-JP" altLang="en-US" dirty="0" smtClean="0"/>
              <a:t>登録ステップ</a:t>
            </a:r>
            <a:endParaRPr kumimoji="1" lang="ja-JP" altLang="en-US" dirty="0"/>
          </a:p>
        </p:txBody>
      </p:sp>
      <p:sp>
        <p:nvSpPr>
          <p:cNvPr id="47" name="テキスト ボックス 46"/>
          <p:cNvSpPr txBox="1"/>
          <p:nvPr/>
        </p:nvSpPr>
        <p:spPr>
          <a:xfrm>
            <a:off x="302079" y="5278714"/>
            <a:ext cx="1433406" cy="369332"/>
          </a:xfrm>
          <a:prstGeom prst="rect">
            <a:avLst/>
          </a:prstGeom>
          <a:solidFill>
            <a:schemeClr val="bg1"/>
          </a:solidFill>
          <a:ln>
            <a:solidFill>
              <a:schemeClr val="tx1"/>
            </a:solidFill>
          </a:ln>
        </p:spPr>
        <p:txBody>
          <a:bodyPr wrap="none" rtlCol="0">
            <a:spAutoFit/>
          </a:bodyPr>
          <a:lstStyle/>
          <a:p>
            <a:r>
              <a:rPr lang="ja-JP" altLang="en-US" dirty="0"/>
              <a:t>検索</a:t>
            </a:r>
            <a:r>
              <a:rPr kumimoji="1" lang="ja-JP" altLang="en-US" dirty="0" smtClean="0"/>
              <a:t>ステップ</a:t>
            </a:r>
            <a:endParaRPr kumimoji="1" lang="ja-JP" altLang="en-US" dirty="0"/>
          </a:p>
        </p:txBody>
      </p:sp>
      <p:sp>
        <p:nvSpPr>
          <p:cNvPr id="2" name="スライド番号プレースホルダー 1"/>
          <p:cNvSpPr>
            <a:spLocks noGrp="1"/>
          </p:cNvSpPr>
          <p:nvPr>
            <p:ph type="sldNum" sz="quarter" idx="12"/>
          </p:nvPr>
        </p:nvSpPr>
        <p:spPr/>
        <p:txBody>
          <a:bodyPr/>
          <a:lstStyle/>
          <a:p>
            <a:fld id="{EA7BE584-6B5C-416B-B161-FFB67DDCBA35}" type="slidenum">
              <a:rPr kumimoji="1" lang="ja-JP" altLang="en-US" smtClean="0"/>
              <a:t>12</a:t>
            </a:fld>
            <a:endParaRPr kumimoji="1" lang="ja-JP" altLang="en-US"/>
          </a:p>
        </p:txBody>
      </p:sp>
    </p:spTree>
    <p:extLst>
      <p:ext uri="{BB962C8B-B14F-4D97-AF65-F5344CB8AC3E}">
        <p14:creationId xmlns:p14="http://schemas.microsoft.com/office/powerpoint/2010/main" val="7840560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a:xfrm>
            <a:off x="705394" y="4158735"/>
            <a:ext cx="7798526" cy="2124500"/>
          </a:xfrm>
          <a:prstGeom prst="rect">
            <a:avLst/>
          </a:prstGeom>
          <a:solidFill>
            <a:srgbClr val="CC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705394" y="1578909"/>
            <a:ext cx="7798526" cy="2253253"/>
          </a:xfrm>
          <a:prstGeom prst="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3"/>
          <p:cNvSpPr>
            <a:spLocks noGrp="1"/>
          </p:cNvSpPr>
          <p:nvPr>
            <p:ph type="title"/>
          </p:nvPr>
        </p:nvSpPr>
        <p:spPr/>
        <p:txBody>
          <a:bodyPr/>
          <a:lstStyle/>
          <a:p>
            <a:r>
              <a:rPr lang="ja-JP" altLang="en-US" dirty="0" smtClean="0"/>
              <a:t>登録</a:t>
            </a:r>
            <a:r>
              <a:rPr lang="ja-JP" altLang="en-US" dirty="0"/>
              <a:t>ステップ</a:t>
            </a:r>
            <a:endParaRPr kumimoji="1" lang="ja-JP" altLang="en-US" dirty="0"/>
          </a:p>
        </p:txBody>
      </p:sp>
      <p:sp>
        <p:nvSpPr>
          <p:cNvPr id="5" name="円柱 4"/>
          <p:cNvSpPr/>
          <p:nvPr/>
        </p:nvSpPr>
        <p:spPr>
          <a:xfrm>
            <a:off x="4140925" y="3344091"/>
            <a:ext cx="1058091" cy="1345474"/>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4343398" y="2243704"/>
            <a:ext cx="653143" cy="653143"/>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4343398" y="5136809"/>
            <a:ext cx="653143" cy="653143"/>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2325915" y="5086110"/>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6792682" y="5086110"/>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メモ 13"/>
          <p:cNvSpPr/>
          <p:nvPr/>
        </p:nvSpPr>
        <p:spPr>
          <a:xfrm>
            <a:off x="6688179" y="5035412"/>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メモ 14"/>
          <p:cNvSpPr/>
          <p:nvPr/>
        </p:nvSpPr>
        <p:spPr>
          <a:xfrm>
            <a:off x="6590203" y="4984714"/>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メモ 16"/>
          <p:cNvSpPr/>
          <p:nvPr/>
        </p:nvSpPr>
        <p:spPr>
          <a:xfrm>
            <a:off x="2169161" y="2090146"/>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メモ 17"/>
          <p:cNvSpPr/>
          <p:nvPr/>
        </p:nvSpPr>
        <p:spPr>
          <a:xfrm>
            <a:off x="2428784" y="1987287"/>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メモ 18"/>
          <p:cNvSpPr/>
          <p:nvPr/>
        </p:nvSpPr>
        <p:spPr>
          <a:xfrm>
            <a:off x="2515326" y="2295865"/>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メモ 19"/>
          <p:cNvSpPr/>
          <p:nvPr/>
        </p:nvSpPr>
        <p:spPr>
          <a:xfrm>
            <a:off x="2255702" y="2398725"/>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メモ 15"/>
          <p:cNvSpPr/>
          <p:nvPr/>
        </p:nvSpPr>
        <p:spPr>
          <a:xfrm>
            <a:off x="2342243" y="2193005"/>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矢印コネクタ 21"/>
          <p:cNvCxnSpPr>
            <a:endCxn id="6" idx="1"/>
          </p:cNvCxnSpPr>
          <p:nvPr/>
        </p:nvCxnSpPr>
        <p:spPr>
          <a:xfrm>
            <a:off x="3108053" y="2570276"/>
            <a:ext cx="123534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6" idx="2"/>
            <a:endCxn id="5" idx="1"/>
          </p:cNvCxnSpPr>
          <p:nvPr/>
        </p:nvCxnSpPr>
        <p:spPr>
          <a:xfrm>
            <a:off x="4669970" y="2896847"/>
            <a:ext cx="1" cy="44724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8" idx="3"/>
            <a:endCxn id="7" idx="1"/>
          </p:cNvCxnSpPr>
          <p:nvPr/>
        </p:nvCxnSpPr>
        <p:spPr>
          <a:xfrm>
            <a:off x="2861492" y="5463380"/>
            <a:ext cx="1481906" cy="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7" idx="3"/>
          </p:cNvCxnSpPr>
          <p:nvPr/>
        </p:nvCxnSpPr>
        <p:spPr>
          <a:xfrm flipV="1">
            <a:off x="4996541" y="5463380"/>
            <a:ext cx="1564274" cy="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5" idx="3"/>
            <a:endCxn id="7" idx="0"/>
          </p:cNvCxnSpPr>
          <p:nvPr/>
        </p:nvCxnSpPr>
        <p:spPr>
          <a:xfrm flipH="1">
            <a:off x="4669970" y="4689565"/>
            <a:ext cx="1" cy="447244"/>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1203235" y="1578909"/>
            <a:ext cx="2813591" cy="369332"/>
          </a:xfrm>
          <a:prstGeom prst="rect">
            <a:avLst/>
          </a:prstGeom>
          <a:noFill/>
        </p:spPr>
        <p:txBody>
          <a:bodyPr wrap="none" rtlCol="0">
            <a:spAutoFit/>
          </a:bodyPr>
          <a:lstStyle/>
          <a:p>
            <a:r>
              <a:rPr lang="ja-JP" altLang="en-US" dirty="0" smtClean="0"/>
              <a:t>検索対象のソースファイル</a:t>
            </a:r>
            <a:endParaRPr kumimoji="1" lang="ja-JP" altLang="en-US" dirty="0"/>
          </a:p>
        </p:txBody>
      </p:sp>
      <p:sp>
        <p:nvSpPr>
          <p:cNvPr id="39" name="テキスト ボックス 38"/>
          <p:cNvSpPr txBox="1"/>
          <p:nvPr/>
        </p:nvSpPr>
        <p:spPr>
          <a:xfrm>
            <a:off x="4154443" y="1826866"/>
            <a:ext cx="1031051" cy="369332"/>
          </a:xfrm>
          <a:prstGeom prst="rect">
            <a:avLst/>
          </a:prstGeom>
          <a:noFill/>
        </p:spPr>
        <p:txBody>
          <a:bodyPr wrap="none" rtlCol="0">
            <a:spAutoFit/>
          </a:bodyPr>
          <a:lstStyle/>
          <a:p>
            <a:r>
              <a:rPr lang="ja-JP" altLang="en-US" dirty="0" smtClean="0"/>
              <a:t>システム</a:t>
            </a:r>
            <a:endParaRPr kumimoji="1" lang="ja-JP" altLang="en-US" dirty="0"/>
          </a:p>
        </p:txBody>
      </p:sp>
      <p:sp>
        <p:nvSpPr>
          <p:cNvPr id="40" name="テキスト ボックス 39"/>
          <p:cNvSpPr txBox="1"/>
          <p:nvPr/>
        </p:nvSpPr>
        <p:spPr>
          <a:xfrm>
            <a:off x="4154443" y="5804507"/>
            <a:ext cx="1031051" cy="369332"/>
          </a:xfrm>
          <a:prstGeom prst="rect">
            <a:avLst/>
          </a:prstGeom>
          <a:noFill/>
        </p:spPr>
        <p:txBody>
          <a:bodyPr wrap="none" rtlCol="0">
            <a:spAutoFit/>
          </a:bodyPr>
          <a:lstStyle/>
          <a:p>
            <a:r>
              <a:rPr lang="ja-JP" altLang="en-US" dirty="0" smtClean="0"/>
              <a:t>システム</a:t>
            </a:r>
            <a:endParaRPr kumimoji="1" lang="ja-JP" altLang="en-US" dirty="0"/>
          </a:p>
        </p:txBody>
      </p:sp>
      <p:sp>
        <p:nvSpPr>
          <p:cNvPr id="41" name="テキスト ボックス 40"/>
          <p:cNvSpPr txBox="1"/>
          <p:nvPr/>
        </p:nvSpPr>
        <p:spPr>
          <a:xfrm>
            <a:off x="2235568" y="5804507"/>
            <a:ext cx="748923" cy="369332"/>
          </a:xfrm>
          <a:prstGeom prst="rect">
            <a:avLst/>
          </a:prstGeom>
          <a:noFill/>
        </p:spPr>
        <p:txBody>
          <a:bodyPr wrap="none" rtlCol="0">
            <a:spAutoFit/>
          </a:bodyPr>
          <a:lstStyle/>
          <a:p>
            <a:r>
              <a:rPr lang="ja-JP" altLang="en-US" dirty="0" smtClean="0"/>
              <a:t>クエリ</a:t>
            </a:r>
            <a:endParaRPr kumimoji="1" lang="ja-JP" altLang="en-US" dirty="0"/>
          </a:p>
        </p:txBody>
      </p:sp>
      <p:sp>
        <p:nvSpPr>
          <p:cNvPr id="42" name="テキスト ボックス 41"/>
          <p:cNvSpPr txBox="1"/>
          <p:nvPr/>
        </p:nvSpPr>
        <p:spPr>
          <a:xfrm>
            <a:off x="6401969" y="5804507"/>
            <a:ext cx="1107996" cy="369332"/>
          </a:xfrm>
          <a:prstGeom prst="rect">
            <a:avLst/>
          </a:prstGeom>
          <a:noFill/>
        </p:spPr>
        <p:txBody>
          <a:bodyPr wrap="none" rtlCol="0">
            <a:spAutoFit/>
          </a:bodyPr>
          <a:lstStyle/>
          <a:p>
            <a:r>
              <a:rPr kumimoji="1" lang="ja-JP" altLang="en-US" dirty="0" smtClean="0"/>
              <a:t>検索結果</a:t>
            </a:r>
            <a:endParaRPr kumimoji="1" lang="ja-JP" altLang="en-US" dirty="0"/>
          </a:p>
        </p:txBody>
      </p:sp>
      <p:sp>
        <p:nvSpPr>
          <p:cNvPr id="43" name="テキスト ボックス 42"/>
          <p:cNvSpPr txBox="1"/>
          <p:nvPr/>
        </p:nvSpPr>
        <p:spPr>
          <a:xfrm>
            <a:off x="5199016" y="3832162"/>
            <a:ext cx="1500732" cy="369332"/>
          </a:xfrm>
          <a:prstGeom prst="rect">
            <a:avLst/>
          </a:prstGeom>
          <a:noFill/>
        </p:spPr>
        <p:txBody>
          <a:bodyPr wrap="none" rtlCol="0">
            <a:spAutoFit/>
          </a:bodyPr>
          <a:lstStyle/>
          <a:p>
            <a:r>
              <a:rPr kumimoji="1" lang="ja-JP" altLang="en-US" dirty="0" smtClean="0"/>
              <a:t>データベース</a:t>
            </a:r>
            <a:endParaRPr kumimoji="1" lang="ja-JP" altLang="en-US" dirty="0"/>
          </a:p>
        </p:txBody>
      </p:sp>
      <p:sp>
        <p:nvSpPr>
          <p:cNvPr id="46" name="テキスト ボックス 45"/>
          <p:cNvSpPr txBox="1"/>
          <p:nvPr/>
        </p:nvSpPr>
        <p:spPr>
          <a:xfrm>
            <a:off x="302079" y="2488469"/>
            <a:ext cx="1433406" cy="369332"/>
          </a:xfrm>
          <a:prstGeom prst="rect">
            <a:avLst/>
          </a:prstGeom>
          <a:solidFill>
            <a:schemeClr val="bg1"/>
          </a:solidFill>
          <a:ln>
            <a:solidFill>
              <a:schemeClr val="tx1"/>
            </a:solidFill>
          </a:ln>
        </p:spPr>
        <p:txBody>
          <a:bodyPr wrap="none" rtlCol="0">
            <a:spAutoFit/>
          </a:bodyPr>
          <a:lstStyle/>
          <a:p>
            <a:r>
              <a:rPr kumimoji="1" lang="ja-JP" altLang="en-US" dirty="0" smtClean="0"/>
              <a:t>登録ステップ</a:t>
            </a:r>
            <a:endParaRPr kumimoji="1" lang="ja-JP" altLang="en-US" dirty="0"/>
          </a:p>
        </p:txBody>
      </p:sp>
      <p:sp>
        <p:nvSpPr>
          <p:cNvPr id="2" name="スライド番号プレースホルダー 1"/>
          <p:cNvSpPr>
            <a:spLocks noGrp="1"/>
          </p:cNvSpPr>
          <p:nvPr>
            <p:ph type="sldNum" sz="quarter" idx="12"/>
          </p:nvPr>
        </p:nvSpPr>
        <p:spPr/>
        <p:txBody>
          <a:bodyPr/>
          <a:lstStyle/>
          <a:p>
            <a:fld id="{EA7BE584-6B5C-416B-B161-FFB67DDCBA35}" type="slidenum">
              <a:rPr kumimoji="1" lang="ja-JP" altLang="en-US" smtClean="0"/>
              <a:t>13</a:t>
            </a:fld>
            <a:endParaRPr kumimoji="1" lang="ja-JP" altLang="en-US"/>
          </a:p>
        </p:txBody>
      </p:sp>
      <p:sp>
        <p:nvSpPr>
          <p:cNvPr id="31" name="コンテンツ プレースホルダー 3"/>
          <p:cNvSpPr txBox="1">
            <a:spLocks/>
          </p:cNvSpPr>
          <p:nvPr/>
        </p:nvSpPr>
        <p:spPr>
          <a:xfrm>
            <a:off x="457200" y="4158734"/>
            <a:ext cx="8229600" cy="2124501"/>
          </a:xfrm>
          <a:prstGeom prst="rect">
            <a:avLst/>
          </a:prstGeom>
          <a:solidFill>
            <a:schemeClr val="bg1"/>
          </a:solidFill>
          <a:ln>
            <a:solidFill>
              <a:schemeClr val="tx1"/>
            </a:solidFill>
          </a:ln>
        </p:spPr>
        <p:txBody>
          <a:bodyPr/>
          <a:lstStyle>
            <a:lvl1pPr marL="257175" indent="-257175" algn="l" rtl="0" eaLnBrk="1" fontAlgn="base" hangingPunct="1">
              <a:spcBef>
                <a:spcPct val="20000"/>
              </a:spcBef>
              <a:spcAft>
                <a:spcPct val="0"/>
              </a:spcAft>
              <a:buChar char="•"/>
              <a:defRPr kumimoji="1" sz="24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a:solidFill>
                  <a:schemeClr val="tx1"/>
                </a:solidFill>
                <a:latin typeface="+mn-lt"/>
                <a:ea typeface="+mn-ea"/>
              </a:defRPr>
            </a:lvl2pPr>
            <a:lvl3pPr marL="857250" indent="-171450" algn="l" rtl="0" eaLnBrk="1" fontAlgn="base" hangingPunct="1">
              <a:spcBef>
                <a:spcPct val="20000"/>
              </a:spcBef>
              <a:spcAft>
                <a:spcPct val="0"/>
              </a:spcAft>
              <a:buChar char="•"/>
              <a:defRPr kumimoji="1" sz="1800">
                <a:solidFill>
                  <a:schemeClr val="tx1"/>
                </a:solidFill>
                <a:latin typeface="+mn-lt"/>
                <a:ea typeface="+mn-ea"/>
              </a:defRPr>
            </a:lvl3pPr>
            <a:lvl4pPr marL="1200150" indent="-171450" algn="l" rtl="0" eaLnBrk="1" fontAlgn="base" hangingPunct="1">
              <a:spcBef>
                <a:spcPct val="20000"/>
              </a:spcBef>
              <a:spcAft>
                <a:spcPct val="0"/>
              </a:spcAft>
              <a:buChar char="–"/>
              <a:defRPr kumimoji="1" sz="1500">
                <a:solidFill>
                  <a:schemeClr val="tx1"/>
                </a:solidFill>
                <a:latin typeface="+mn-lt"/>
                <a:ea typeface="+mn-ea"/>
              </a:defRPr>
            </a:lvl4pPr>
            <a:lvl5pPr marL="1543050" indent="-171450" algn="l" rtl="0" eaLnBrk="1" fontAlgn="base" hangingPunct="1">
              <a:spcBef>
                <a:spcPct val="20000"/>
              </a:spcBef>
              <a:spcAft>
                <a:spcPct val="0"/>
              </a:spcAft>
              <a:buChar char="»"/>
              <a:defRPr kumimoji="1" sz="1500">
                <a:solidFill>
                  <a:schemeClr val="tx1"/>
                </a:solidFill>
                <a:latin typeface="+mn-lt"/>
                <a:ea typeface="+mn-ea"/>
              </a:defRPr>
            </a:lvl5pPr>
            <a:lvl6pPr marL="1885950" indent="-171450" algn="l" rtl="0" eaLnBrk="1" fontAlgn="base" hangingPunct="1">
              <a:spcBef>
                <a:spcPct val="20000"/>
              </a:spcBef>
              <a:spcAft>
                <a:spcPct val="0"/>
              </a:spcAft>
              <a:buChar char="»"/>
              <a:defRPr kumimoji="1" sz="1500">
                <a:solidFill>
                  <a:schemeClr val="tx1"/>
                </a:solidFill>
                <a:latin typeface="+mn-lt"/>
                <a:ea typeface="+mn-ea"/>
              </a:defRPr>
            </a:lvl6pPr>
            <a:lvl7pPr marL="2228850" indent="-171450" algn="l" rtl="0" eaLnBrk="1" fontAlgn="base" hangingPunct="1">
              <a:spcBef>
                <a:spcPct val="20000"/>
              </a:spcBef>
              <a:spcAft>
                <a:spcPct val="0"/>
              </a:spcAft>
              <a:buChar char="»"/>
              <a:defRPr kumimoji="1" sz="1500">
                <a:solidFill>
                  <a:schemeClr val="tx1"/>
                </a:solidFill>
                <a:latin typeface="+mn-lt"/>
                <a:ea typeface="+mn-ea"/>
              </a:defRPr>
            </a:lvl7pPr>
            <a:lvl8pPr marL="2571750" indent="-171450" algn="l" rtl="0" eaLnBrk="1" fontAlgn="base" hangingPunct="1">
              <a:spcBef>
                <a:spcPct val="20000"/>
              </a:spcBef>
              <a:spcAft>
                <a:spcPct val="0"/>
              </a:spcAft>
              <a:buChar char="»"/>
              <a:defRPr kumimoji="1" sz="1500">
                <a:solidFill>
                  <a:schemeClr val="tx1"/>
                </a:solidFill>
                <a:latin typeface="+mn-lt"/>
                <a:ea typeface="+mn-ea"/>
              </a:defRPr>
            </a:lvl8pPr>
            <a:lvl9pPr marL="2914650" indent="-171450" algn="l" rtl="0" eaLnBrk="1" fontAlgn="base" hangingPunct="1">
              <a:spcBef>
                <a:spcPct val="20000"/>
              </a:spcBef>
              <a:spcAft>
                <a:spcPct val="0"/>
              </a:spcAft>
              <a:buChar char="»"/>
              <a:defRPr kumimoji="1" sz="1500">
                <a:solidFill>
                  <a:schemeClr val="tx1"/>
                </a:solidFill>
                <a:latin typeface="+mn-lt"/>
                <a:ea typeface="+mn-ea"/>
              </a:defRPr>
            </a:lvl9pPr>
          </a:lstStyle>
          <a:p>
            <a:r>
              <a:rPr lang="ja-JP" altLang="en-US" kern="0" dirty="0" smtClean="0"/>
              <a:t>データベースにソースコードを登録する</a:t>
            </a:r>
            <a:endParaRPr lang="en-US" altLang="ja-JP" kern="0" dirty="0" smtClean="0"/>
          </a:p>
          <a:p>
            <a:pPr>
              <a:spcBef>
                <a:spcPts val="2400"/>
              </a:spcBef>
            </a:pPr>
            <a:r>
              <a:rPr lang="en-US" altLang="ja-JP" kern="0" dirty="0" smtClean="0"/>
              <a:t>LSH</a:t>
            </a:r>
            <a:r>
              <a:rPr lang="ja-JP" altLang="en-US" kern="0" dirty="0" smtClean="0"/>
              <a:t>を利用するために必要な情報を併せて登録する</a:t>
            </a:r>
            <a:endParaRPr lang="en-US" altLang="ja-JP" kern="0" dirty="0" smtClean="0"/>
          </a:p>
          <a:p>
            <a:pPr lvl="1"/>
            <a:r>
              <a:rPr lang="ja-JP" altLang="en-US" kern="0" dirty="0" smtClean="0"/>
              <a:t>ソースコードの内容をサンプリングした値からなるベクトル</a:t>
            </a:r>
            <a:endParaRPr lang="en-US" altLang="ja-JP" kern="0" dirty="0" smtClean="0"/>
          </a:p>
          <a:p>
            <a:pPr>
              <a:spcBef>
                <a:spcPts val="2400"/>
              </a:spcBef>
            </a:pPr>
            <a:r>
              <a:rPr lang="ja-JP" altLang="en-US" kern="0" dirty="0" smtClean="0"/>
              <a:t>検索の高速化のため，ベクトルに対しインデックスを作成する</a:t>
            </a:r>
            <a:endParaRPr lang="en-US" altLang="ja-JP" kern="0" dirty="0"/>
          </a:p>
        </p:txBody>
      </p:sp>
    </p:spTree>
    <p:extLst>
      <p:ext uri="{BB962C8B-B14F-4D97-AF65-F5344CB8AC3E}">
        <p14:creationId xmlns:p14="http://schemas.microsoft.com/office/powerpoint/2010/main" val="1414299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a:xfrm>
            <a:off x="705394" y="4158735"/>
            <a:ext cx="7798526" cy="2124500"/>
          </a:xfrm>
          <a:prstGeom prst="rect">
            <a:avLst/>
          </a:prstGeom>
          <a:solidFill>
            <a:srgbClr val="CC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3"/>
          <p:cNvSpPr>
            <a:spLocks noGrp="1"/>
          </p:cNvSpPr>
          <p:nvPr>
            <p:ph type="title"/>
          </p:nvPr>
        </p:nvSpPr>
        <p:spPr/>
        <p:txBody>
          <a:bodyPr/>
          <a:lstStyle/>
          <a:p>
            <a:r>
              <a:rPr kumimoji="1" lang="ja-JP" altLang="en-US" dirty="0" smtClean="0"/>
              <a:t>検索ステップ</a:t>
            </a:r>
            <a:endParaRPr kumimoji="1" lang="ja-JP" altLang="en-US" dirty="0"/>
          </a:p>
        </p:txBody>
      </p:sp>
      <p:sp>
        <p:nvSpPr>
          <p:cNvPr id="5" name="円柱 4"/>
          <p:cNvSpPr/>
          <p:nvPr/>
        </p:nvSpPr>
        <p:spPr>
          <a:xfrm>
            <a:off x="4140925" y="3344091"/>
            <a:ext cx="1058091" cy="1345474"/>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4343398" y="2243704"/>
            <a:ext cx="653143" cy="653143"/>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4343398" y="5136809"/>
            <a:ext cx="653143" cy="653143"/>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2325915" y="5086110"/>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6792682" y="5086110"/>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メモ 13"/>
          <p:cNvSpPr/>
          <p:nvPr/>
        </p:nvSpPr>
        <p:spPr>
          <a:xfrm>
            <a:off x="6688179" y="5035412"/>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メモ 14"/>
          <p:cNvSpPr/>
          <p:nvPr/>
        </p:nvSpPr>
        <p:spPr>
          <a:xfrm>
            <a:off x="6590203" y="4984714"/>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メモ 16"/>
          <p:cNvSpPr/>
          <p:nvPr/>
        </p:nvSpPr>
        <p:spPr>
          <a:xfrm>
            <a:off x="2169161" y="2090146"/>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メモ 17"/>
          <p:cNvSpPr/>
          <p:nvPr/>
        </p:nvSpPr>
        <p:spPr>
          <a:xfrm>
            <a:off x="2428784" y="1987287"/>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メモ 18"/>
          <p:cNvSpPr/>
          <p:nvPr/>
        </p:nvSpPr>
        <p:spPr>
          <a:xfrm>
            <a:off x="2515326" y="2295865"/>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メモ 19"/>
          <p:cNvSpPr/>
          <p:nvPr/>
        </p:nvSpPr>
        <p:spPr>
          <a:xfrm>
            <a:off x="2255702" y="2398725"/>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メモ 15"/>
          <p:cNvSpPr/>
          <p:nvPr/>
        </p:nvSpPr>
        <p:spPr>
          <a:xfrm>
            <a:off x="2342243" y="2193005"/>
            <a:ext cx="535577" cy="754540"/>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矢印コネクタ 21"/>
          <p:cNvCxnSpPr>
            <a:endCxn id="6" idx="1"/>
          </p:cNvCxnSpPr>
          <p:nvPr/>
        </p:nvCxnSpPr>
        <p:spPr>
          <a:xfrm>
            <a:off x="3108053" y="2570276"/>
            <a:ext cx="123534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6" idx="2"/>
            <a:endCxn id="5" idx="1"/>
          </p:cNvCxnSpPr>
          <p:nvPr/>
        </p:nvCxnSpPr>
        <p:spPr>
          <a:xfrm>
            <a:off x="4669970" y="2896847"/>
            <a:ext cx="1" cy="44724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8" idx="3"/>
            <a:endCxn id="7" idx="1"/>
          </p:cNvCxnSpPr>
          <p:nvPr/>
        </p:nvCxnSpPr>
        <p:spPr>
          <a:xfrm>
            <a:off x="2861492" y="5463380"/>
            <a:ext cx="1481906" cy="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7" idx="3"/>
          </p:cNvCxnSpPr>
          <p:nvPr/>
        </p:nvCxnSpPr>
        <p:spPr>
          <a:xfrm flipV="1">
            <a:off x="4996541" y="5463380"/>
            <a:ext cx="1564274" cy="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5" idx="3"/>
            <a:endCxn id="7" idx="0"/>
          </p:cNvCxnSpPr>
          <p:nvPr/>
        </p:nvCxnSpPr>
        <p:spPr>
          <a:xfrm flipH="1">
            <a:off x="4669970" y="4689565"/>
            <a:ext cx="1" cy="447244"/>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1203235" y="1578909"/>
            <a:ext cx="2813591" cy="369332"/>
          </a:xfrm>
          <a:prstGeom prst="rect">
            <a:avLst/>
          </a:prstGeom>
          <a:noFill/>
        </p:spPr>
        <p:txBody>
          <a:bodyPr wrap="none" rtlCol="0">
            <a:spAutoFit/>
          </a:bodyPr>
          <a:lstStyle/>
          <a:p>
            <a:r>
              <a:rPr lang="ja-JP" altLang="en-US" dirty="0" smtClean="0"/>
              <a:t>検索対象のソースファイル</a:t>
            </a:r>
            <a:endParaRPr kumimoji="1" lang="ja-JP" altLang="en-US" dirty="0"/>
          </a:p>
        </p:txBody>
      </p:sp>
      <p:sp>
        <p:nvSpPr>
          <p:cNvPr id="39" name="テキスト ボックス 38"/>
          <p:cNvSpPr txBox="1"/>
          <p:nvPr/>
        </p:nvSpPr>
        <p:spPr>
          <a:xfrm>
            <a:off x="4154443" y="1826866"/>
            <a:ext cx="1031051" cy="369332"/>
          </a:xfrm>
          <a:prstGeom prst="rect">
            <a:avLst/>
          </a:prstGeom>
          <a:noFill/>
        </p:spPr>
        <p:txBody>
          <a:bodyPr wrap="none" rtlCol="0">
            <a:spAutoFit/>
          </a:bodyPr>
          <a:lstStyle/>
          <a:p>
            <a:r>
              <a:rPr lang="ja-JP" altLang="en-US" dirty="0" smtClean="0"/>
              <a:t>システム</a:t>
            </a:r>
            <a:endParaRPr kumimoji="1" lang="ja-JP" altLang="en-US" dirty="0"/>
          </a:p>
        </p:txBody>
      </p:sp>
      <p:sp>
        <p:nvSpPr>
          <p:cNvPr id="40" name="テキスト ボックス 39"/>
          <p:cNvSpPr txBox="1"/>
          <p:nvPr/>
        </p:nvSpPr>
        <p:spPr>
          <a:xfrm>
            <a:off x="4154443" y="5804507"/>
            <a:ext cx="1031051" cy="369332"/>
          </a:xfrm>
          <a:prstGeom prst="rect">
            <a:avLst/>
          </a:prstGeom>
          <a:noFill/>
        </p:spPr>
        <p:txBody>
          <a:bodyPr wrap="none" rtlCol="0">
            <a:spAutoFit/>
          </a:bodyPr>
          <a:lstStyle/>
          <a:p>
            <a:r>
              <a:rPr lang="ja-JP" altLang="en-US" dirty="0" smtClean="0"/>
              <a:t>システム</a:t>
            </a:r>
            <a:endParaRPr kumimoji="1" lang="ja-JP" altLang="en-US" dirty="0"/>
          </a:p>
        </p:txBody>
      </p:sp>
      <p:sp>
        <p:nvSpPr>
          <p:cNvPr id="41" name="テキスト ボックス 40"/>
          <p:cNvSpPr txBox="1"/>
          <p:nvPr/>
        </p:nvSpPr>
        <p:spPr>
          <a:xfrm>
            <a:off x="2235568" y="5804507"/>
            <a:ext cx="748923" cy="369332"/>
          </a:xfrm>
          <a:prstGeom prst="rect">
            <a:avLst/>
          </a:prstGeom>
          <a:noFill/>
        </p:spPr>
        <p:txBody>
          <a:bodyPr wrap="none" rtlCol="0">
            <a:spAutoFit/>
          </a:bodyPr>
          <a:lstStyle/>
          <a:p>
            <a:r>
              <a:rPr lang="ja-JP" altLang="en-US" dirty="0" smtClean="0"/>
              <a:t>クエリ</a:t>
            </a:r>
            <a:endParaRPr kumimoji="1" lang="ja-JP" altLang="en-US" dirty="0"/>
          </a:p>
        </p:txBody>
      </p:sp>
      <p:sp>
        <p:nvSpPr>
          <p:cNvPr id="42" name="テキスト ボックス 41"/>
          <p:cNvSpPr txBox="1"/>
          <p:nvPr/>
        </p:nvSpPr>
        <p:spPr>
          <a:xfrm>
            <a:off x="6401969" y="5804507"/>
            <a:ext cx="1107996" cy="369332"/>
          </a:xfrm>
          <a:prstGeom prst="rect">
            <a:avLst/>
          </a:prstGeom>
          <a:noFill/>
        </p:spPr>
        <p:txBody>
          <a:bodyPr wrap="none" rtlCol="0">
            <a:spAutoFit/>
          </a:bodyPr>
          <a:lstStyle/>
          <a:p>
            <a:r>
              <a:rPr kumimoji="1" lang="ja-JP" altLang="en-US" dirty="0" smtClean="0"/>
              <a:t>検索結果</a:t>
            </a:r>
            <a:endParaRPr kumimoji="1" lang="ja-JP" altLang="en-US" dirty="0"/>
          </a:p>
        </p:txBody>
      </p:sp>
      <p:sp>
        <p:nvSpPr>
          <p:cNvPr id="43" name="テキスト ボックス 42"/>
          <p:cNvSpPr txBox="1"/>
          <p:nvPr/>
        </p:nvSpPr>
        <p:spPr>
          <a:xfrm>
            <a:off x="5199016" y="3832162"/>
            <a:ext cx="1500732" cy="369332"/>
          </a:xfrm>
          <a:prstGeom prst="rect">
            <a:avLst/>
          </a:prstGeom>
          <a:noFill/>
        </p:spPr>
        <p:txBody>
          <a:bodyPr wrap="none" rtlCol="0">
            <a:spAutoFit/>
          </a:bodyPr>
          <a:lstStyle/>
          <a:p>
            <a:r>
              <a:rPr kumimoji="1" lang="ja-JP" altLang="en-US" dirty="0" smtClean="0"/>
              <a:t>データベース</a:t>
            </a:r>
            <a:endParaRPr kumimoji="1" lang="ja-JP" altLang="en-US" dirty="0"/>
          </a:p>
        </p:txBody>
      </p:sp>
      <p:sp>
        <p:nvSpPr>
          <p:cNvPr id="47" name="テキスト ボックス 46"/>
          <p:cNvSpPr txBox="1"/>
          <p:nvPr/>
        </p:nvSpPr>
        <p:spPr>
          <a:xfrm>
            <a:off x="302079" y="5278714"/>
            <a:ext cx="1433406" cy="369332"/>
          </a:xfrm>
          <a:prstGeom prst="rect">
            <a:avLst/>
          </a:prstGeom>
          <a:solidFill>
            <a:schemeClr val="bg1"/>
          </a:solidFill>
          <a:ln>
            <a:solidFill>
              <a:schemeClr val="tx1"/>
            </a:solidFill>
          </a:ln>
        </p:spPr>
        <p:txBody>
          <a:bodyPr wrap="none" rtlCol="0">
            <a:spAutoFit/>
          </a:bodyPr>
          <a:lstStyle/>
          <a:p>
            <a:r>
              <a:rPr lang="ja-JP" altLang="en-US" dirty="0"/>
              <a:t>検索</a:t>
            </a:r>
            <a:r>
              <a:rPr kumimoji="1" lang="ja-JP" altLang="en-US" dirty="0" smtClean="0"/>
              <a:t>ステップ</a:t>
            </a:r>
            <a:endParaRPr kumimoji="1" lang="ja-JP" altLang="en-US" dirty="0"/>
          </a:p>
        </p:txBody>
      </p:sp>
      <p:sp>
        <p:nvSpPr>
          <p:cNvPr id="2" name="スライド番号プレースホルダー 1"/>
          <p:cNvSpPr>
            <a:spLocks noGrp="1"/>
          </p:cNvSpPr>
          <p:nvPr>
            <p:ph type="sldNum" sz="quarter" idx="12"/>
          </p:nvPr>
        </p:nvSpPr>
        <p:spPr/>
        <p:txBody>
          <a:bodyPr/>
          <a:lstStyle/>
          <a:p>
            <a:fld id="{EA7BE584-6B5C-416B-B161-FFB67DDCBA35}" type="slidenum">
              <a:rPr kumimoji="1" lang="ja-JP" altLang="en-US" smtClean="0"/>
              <a:t>14</a:t>
            </a:fld>
            <a:endParaRPr kumimoji="1" lang="ja-JP" altLang="en-US"/>
          </a:p>
        </p:txBody>
      </p:sp>
      <p:sp>
        <p:nvSpPr>
          <p:cNvPr id="31" name="コンテンツ プレースホルダー 1"/>
          <p:cNvSpPr txBox="1">
            <a:spLocks/>
          </p:cNvSpPr>
          <p:nvPr/>
        </p:nvSpPr>
        <p:spPr>
          <a:xfrm>
            <a:off x="457200" y="1600205"/>
            <a:ext cx="8229600" cy="2225342"/>
          </a:xfrm>
          <a:prstGeom prst="rect">
            <a:avLst/>
          </a:prstGeom>
          <a:solidFill>
            <a:schemeClr val="bg1"/>
          </a:solidFill>
          <a:ln>
            <a:solidFill>
              <a:schemeClr val="tx1"/>
            </a:solidFill>
          </a:ln>
        </p:spPr>
        <p:txBody>
          <a:bodyPr/>
          <a:lstStyle>
            <a:lvl1pPr marL="257175" indent="-257175" algn="l" rtl="0" eaLnBrk="1" fontAlgn="base" hangingPunct="1">
              <a:spcBef>
                <a:spcPct val="20000"/>
              </a:spcBef>
              <a:spcAft>
                <a:spcPct val="0"/>
              </a:spcAft>
              <a:buChar char="•"/>
              <a:defRPr kumimoji="1" sz="24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a:solidFill>
                  <a:schemeClr val="tx1"/>
                </a:solidFill>
                <a:latin typeface="+mn-lt"/>
                <a:ea typeface="+mn-ea"/>
              </a:defRPr>
            </a:lvl2pPr>
            <a:lvl3pPr marL="857250" indent="-171450" algn="l" rtl="0" eaLnBrk="1" fontAlgn="base" hangingPunct="1">
              <a:spcBef>
                <a:spcPct val="20000"/>
              </a:spcBef>
              <a:spcAft>
                <a:spcPct val="0"/>
              </a:spcAft>
              <a:buChar char="•"/>
              <a:defRPr kumimoji="1" sz="1800">
                <a:solidFill>
                  <a:schemeClr val="tx1"/>
                </a:solidFill>
                <a:latin typeface="+mn-lt"/>
                <a:ea typeface="+mn-ea"/>
              </a:defRPr>
            </a:lvl3pPr>
            <a:lvl4pPr marL="1200150" indent="-171450" algn="l" rtl="0" eaLnBrk="1" fontAlgn="base" hangingPunct="1">
              <a:spcBef>
                <a:spcPct val="20000"/>
              </a:spcBef>
              <a:spcAft>
                <a:spcPct val="0"/>
              </a:spcAft>
              <a:buChar char="–"/>
              <a:defRPr kumimoji="1" sz="1500">
                <a:solidFill>
                  <a:schemeClr val="tx1"/>
                </a:solidFill>
                <a:latin typeface="+mn-lt"/>
                <a:ea typeface="+mn-ea"/>
              </a:defRPr>
            </a:lvl4pPr>
            <a:lvl5pPr marL="1543050" indent="-171450" algn="l" rtl="0" eaLnBrk="1" fontAlgn="base" hangingPunct="1">
              <a:spcBef>
                <a:spcPct val="20000"/>
              </a:spcBef>
              <a:spcAft>
                <a:spcPct val="0"/>
              </a:spcAft>
              <a:buChar char="»"/>
              <a:defRPr kumimoji="1" sz="1500">
                <a:solidFill>
                  <a:schemeClr val="tx1"/>
                </a:solidFill>
                <a:latin typeface="+mn-lt"/>
                <a:ea typeface="+mn-ea"/>
              </a:defRPr>
            </a:lvl5pPr>
            <a:lvl6pPr marL="1885950" indent="-171450" algn="l" rtl="0" eaLnBrk="1" fontAlgn="base" hangingPunct="1">
              <a:spcBef>
                <a:spcPct val="20000"/>
              </a:spcBef>
              <a:spcAft>
                <a:spcPct val="0"/>
              </a:spcAft>
              <a:buChar char="»"/>
              <a:defRPr kumimoji="1" sz="1500">
                <a:solidFill>
                  <a:schemeClr val="tx1"/>
                </a:solidFill>
                <a:latin typeface="+mn-lt"/>
                <a:ea typeface="+mn-ea"/>
              </a:defRPr>
            </a:lvl6pPr>
            <a:lvl7pPr marL="2228850" indent="-171450" algn="l" rtl="0" eaLnBrk="1" fontAlgn="base" hangingPunct="1">
              <a:spcBef>
                <a:spcPct val="20000"/>
              </a:spcBef>
              <a:spcAft>
                <a:spcPct val="0"/>
              </a:spcAft>
              <a:buChar char="»"/>
              <a:defRPr kumimoji="1" sz="1500">
                <a:solidFill>
                  <a:schemeClr val="tx1"/>
                </a:solidFill>
                <a:latin typeface="+mn-lt"/>
                <a:ea typeface="+mn-ea"/>
              </a:defRPr>
            </a:lvl7pPr>
            <a:lvl8pPr marL="2571750" indent="-171450" algn="l" rtl="0" eaLnBrk="1" fontAlgn="base" hangingPunct="1">
              <a:spcBef>
                <a:spcPct val="20000"/>
              </a:spcBef>
              <a:spcAft>
                <a:spcPct val="0"/>
              </a:spcAft>
              <a:buChar char="»"/>
              <a:defRPr kumimoji="1" sz="1500">
                <a:solidFill>
                  <a:schemeClr val="tx1"/>
                </a:solidFill>
                <a:latin typeface="+mn-lt"/>
                <a:ea typeface="+mn-ea"/>
              </a:defRPr>
            </a:lvl8pPr>
            <a:lvl9pPr marL="2914650" indent="-171450" algn="l" rtl="0" eaLnBrk="1" fontAlgn="base" hangingPunct="1">
              <a:spcBef>
                <a:spcPct val="20000"/>
              </a:spcBef>
              <a:spcAft>
                <a:spcPct val="0"/>
              </a:spcAft>
              <a:buChar char="»"/>
              <a:defRPr kumimoji="1" sz="1500">
                <a:solidFill>
                  <a:schemeClr val="tx1"/>
                </a:solidFill>
                <a:latin typeface="+mn-lt"/>
                <a:ea typeface="+mn-ea"/>
              </a:defRPr>
            </a:lvl9pPr>
          </a:lstStyle>
          <a:p>
            <a:pPr>
              <a:spcBef>
                <a:spcPts val="1200"/>
              </a:spcBef>
            </a:pPr>
            <a:r>
              <a:rPr lang="ja-JP" altLang="en-US" kern="0" dirty="0" smtClean="0"/>
              <a:t>ソースファイルを入力とし，類似ソースファイルを検索する</a:t>
            </a:r>
            <a:endParaRPr lang="en-US" altLang="ja-JP" kern="0" dirty="0" smtClean="0"/>
          </a:p>
          <a:p>
            <a:pPr>
              <a:spcBef>
                <a:spcPts val="1200"/>
              </a:spcBef>
            </a:pPr>
            <a:r>
              <a:rPr lang="ja-JP" altLang="en-US" kern="0" dirty="0" smtClean="0"/>
              <a:t>入力をベクトルに変換し，それを用いてデータベースから類似ファイルを検索する</a:t>
            </a:r>
            <a:endParaRPr lang="en-US" altLang="ja-JP" kern="0" dirty="0" smtClean="0"/>
          </a:p>
          <a:p>
            <a:pPr>
              <a:spcBef>
                <a:spcPts val="1200"/>
              </a:spcBef>
            </a:pPr>
            <a:r>
              <a:rPr lang="ja-JP" altLang="en-US" kern="0" dirty="0" smtClean="0"/>
              <a:t>データベースの検索結果を利用して類似度の推定値を求め，検索結果と併せて提示する</a:t>
            </a:r>
            <a:endParaRPr lang="en-US" altLang="ja-JP" kern="0" dirty="0"/>
          </a:p>
        </p:txBody>
      </p:sp>
    </p:spTree>
    <p:extLst>
      <p:ext uri="{BB962C8B-B14F-4D97-AF65-F5344CB8AC3E}">
        <p14:creationId xmlns:p14="http://schemas.microsoft.com/office/powerpoint/2010/main" val="19561634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手法の評価</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ケーススタディを行い手法を評価</a:t>
            </a:r>
            <a:endParaRPr lang="en-US" altLang="ja-JP" dirty="0" smtClean="0"/>
          </a:p>
          <a:p>
            <a:endParaRPr lang="en-US" altLang="ja-JP" dirty="0"/>
          </a:p>
          <a:p>
            <a:r>
              <a:rPr lang="ja-JP" altLang="en-US" dirty="0" smtClean="0"/>
              <a:t>評価</a:t>
            </a:r>
            <a:r>
              <a:rPr lang="en-US" altLang="ja-JP" dirty="0" smtClean="0"/>
              <a:t>1:</a:t>
            </a:r>
          </a:p>
          <a:p>
            <a:pPr lvl="1"/>
            <a:r>
              <a:rPr lang="ja-JP" altLang="en-US" dirty="0" smtClean="0"/>
              <a:t>検索結果，類似度の推定値</a:t>
            </a:r>
            <a:endParaRPr lang="en-US" altLang="ja-JP" dirty="0" smtClean="0"/>
          </a:p>
          <a:p>
            <a:endParaRPr lang="en-US" altLang="ja-JP" dirty="0" smtClean="0"/>
          </a:p>
          <a:p>
            <a:r>
              <a:rPr lang="ja-JP" altLang="en-US" dirty="0" smtClean="0"/>
              <a:t>評価</a:t>
            </a:r>
            <a:r>
              <a:rPr lang="en-US" altLang="ja-JP" dirty="0" smtClean="0"/>
              <a:t>2:</a:t>
            </a:r>
          </a:p>
          <a:p>
            <a:pPr lvl="1"/>
            <a:r>
              <a:rPr lang="ja-JP" altLang="en-US" dirty="0" smtClean="0"/>
              <a:t>出自の検索能力</a:t>
            </a:r>
            <a:endParaRPr lang="en-US" altLang="ja-JP" dirty="0"/>
          </a:p>
          <a:p>
            <a:endParaRPr kumimoji="1" lang="en-US" altLang="ja-JP" dirty="0" smtClean="0"/>
          </a:p>
          <a:p>
            <a:r>
              <a:rPr kumimoji="1" lang="ja-JP" altLang="en-US" dirty="0" smtClean="0"/>
              <a:t>評価</a:t>
            </a:r>
            <a:r>
              <a:rPr kumimoji="1" lang="en-US" altLang="ja-JP" dirty="0" smtClean="0"/>
              <a:t>3:</a:t>
            </a:r>
          </a:p>
          <a:p>
            <a:pPr lvl="1"/>
            <a:r>
              <a:rPr kumimoji="1" lang="ja-JP" altLang="en-US" dirty="0" smtClean="0"/>
              <a:t>パフォーマンス</a:t>
            </a:r>
            <a:endParaRPr kumimoji="1" lang="en-US" altLang="ja-JP" dirty="0" smtClean="0"/>
          </a:p>
          <a:p>
            <a:endParaRPr lang="en-US" altLang="ja-JP" dirty="0"/>
          </a:p>
          <a:p>
            <a:endParaRPr kumimoji="1" lang="en-US" altLang="ja-JP" dirty="0" smtClean="0"/>
          </a:p>
        </p:txBody>
      </p:sp>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15</a:t>
            </a:fld>
            <a:endParaRPr kumimoji="1" lang="ja-JP" altLang="en-US"/>
          </a:p>
        </p:txBody>
      </p:sp>
    </p:spTree>
    <p:extLst>
      <p:ext uri="{BB962C8B-B14F-4D97-AF65-F5344CB8AC3E}">
        <p14:creationId xmlns:p14="http://schemas.microsoft.com/office/powerpoint/2010/main" val="42529387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検索結果について</a:t>
            </a:r>
            <a:endParaRPr kumimoji="1" lang="ja-JP" altLang="en-US" dirty="0"/>
          </a:p>
        </p:txBody>
      </p:sp>
      <p:sp>
        <p:nvSpPr>
          <p:cNvPr id="3" name="コンテンツ プレースホルダー 2"/>
          <p:cNvSpPr>
            <a:spLocks noGrp="1"/>
          </p:cNvSpPr>
          <p:nvPr>
            <p:ph idx="1"/>
          </p:nvPr>
        </p:nvSpPr>
        <p:spPr/>
        <p:txBody>
          <a:bodyPr/>
          <a:lstStyle/>
          <a:p>
            <a:r>
              <a:rPr lang="en-US" altLang="ja-JP" dirty="0"/>
              <a:t>2</a:t>
            </a:r>
            <a:r>
              <a:rPr lang="ja-JP" altLang="en-US" dirty="0" err="1" smtClean="0"/>
              <a:t>つの</a:t>
            </a:r>
            <a:r>
              <a:rPr lang="ja-JP" altLang="en-US" dirty="0" smtClean="0"/>
              <a:t>ケースを用いて評価</a:t>
            </a:r>
            <a:endParaRPr lang="en-US" altLang="ja-JP" dirty="0" smtClean="0"/>
          </a:p>
          <a:p>
            <a:pPr lvl="1"/>
            <a:endParaRPr lang="en-US" altLang="ja-JP" dirty="0"/>
          </a:p>
          <a:p>
            <a:endParaRPr kumimoji="1" lang="en-US" altLang="ja-JP" dirty="0" smtClean="0"/>
          </a:p>
          <a:p>
            <a:endParaRPr lang="en-US" altLang="ja-JP" dirty="0"/>
          </a:p>
          <a:p>
            <a:r>
              <a:rPr kumimoji="1" lang="ja-JP" altLang="en-US" dirty="0" smtClean="0"/>
              <a:t>手順</a:t>
            </a:r>
            <a:endParaRPr kumimoji="1" lang="en-US" altLang="ja-JP" dirty="0" smtClean="0"/>
          </a:p>
          <a:p>
            <a:pPr lvl="1"/>
            <a:r>
              <a:rPr kumimoji="1" lang="ja-JP" altLang="en-US" dirty="0" smtClean="0"/>
              <a:t>対象リポジトリの履歴中を含めた全ソースファイルを登録</a:t>
            </a:r>
            <a:endParaRPr kumimoji="1" lang="en-US" altLang="ja-JP" dirty="0" smtClean="0"/>
          </a:p>
          <a:p>
            <a:pPr lvl="1"/>
            <a:r>
              <a:rPr kumimoji="1" lang="ja-JP" altLang="en-US" dirty="0" smtClean="0"/>
              <a:t>同プロジェクト中のファイルを</a:t>
            </a:r>
            <a:r>
              <a:rPr lang="ja-JP" altLang="en-US" dirty="0" smtClean="0"/>
              <a:t>検索</a:t>
            </a:r>
            <a:r>
              <a:rPr lang="ja-JP" altLang="en-US" dirty="0"/>
              <a:t>クエリ</a:t>
            </a:r>
            <a:r>
              <a:rPr lang="ja-JP" altLang="en-US" dirty="0" smtClean="0"/>
              <a:t>とし検索</a:t>
            </a:r>
            <a:endParaRPr lang="en-US" altLang="ja-JP" dirty="0" smtClean="0"/>
          </a:p>
          <a:p>
            <a:pPr lvl="1"/>
            <a:endParaRPr lang="en-US" altLang="ja-JP" dirty="0" smtClean="0"/>
          </a:p>
          <a:p>
            <a:r>
              <a:rPr lang="en-US" altLang="ja-JP" dirty="0" smtClean="0"/>
              <a:t>2</a:t>
            </a:r>
            <a:r>
              <a:rPr lang="ja-JP" altLang="en-US" dirty="0" smtClean="0"/>
              <a:t>点について評価</a:t>
            </a:r>
            <a:endParaRPr lang="en-US" altLang="ja-JP" dirty="0" smtClean="0"/>
          </a:p>
          <a:p>
            <a:pPr lvl="1"/>
            <a:r>
              <a:rPr kumimoji="1" lang="ja-JP" altLang="en-US" dirty="0" smtClean="0"/>
              <a:t>検索結果に表れるファイルとクエリとの類似度の関係</a:t>
            </a:r>
            <a:endParaRPr kumimoji="1" lang="en-US" altLang="ja-JP" dirty="0" smtClean="0"/>
          </a:p>
          <a:p>
            <a:pPr lvl="1"/>
            <a:r>
              <a:rPr lang="ja-JP" altLang="en-US" dirty="0" smtClean="0"/>
              <a:t>類似</a:t>
            </a:r>
            <a:r>
              <a:rPr lang="ja-JP" altLang="en-US" dirty="0"/>
              <a:t>度</a:t>
            </a:r>
            <a:r>
              <a:rPr lang="ja-JP" altLang="en-US" dirty="0" smtClean="0"/>
              <a:t>の推定値と</a:t>
            </a:r>
            <a:r>
              <a:rPr lang="ja-JP" altLang="en-US" dirty="0"/>
              <a:t>実際</a:t>
            </a:r>
            <a:r>
              <a:rPr lang="ja-JP" altLang="en-US" dirty="0" smtClean="0"/>
              <a:t>の類似</a:t>
            </a:r>
            <a:r>
              <a:rPr lang="ja-JP" altLang="en-US" dirty="0"/>
              <a:t>度</a:t>
            </a:r>
            <a:r>
              <a:rPr lang="ja-JP" altLang="en-US" dirty="0" smtClean="0"/>
              <a:t>との関係</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418026663"/>
              </p:ext>
            </p:extLst>
          </p:nvPr>
        </p:nvGraphicFramePr>
        <p:xfrm>
          <a:off x="1518444" y="2280920"/>
          <a:ext cx="6096000" cy="111252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370840">
                <a:tc>
                  <a:txBody>
                    <a:bodyPr/>
                    <a:lstStyle/>
                    <a:p>
                      <a:r>
                        <a:rPr kumimoji="1" lang="ja-JP" altLang="en-US" sz="1600" dirty="0" smtClean="0">
                          <a:solidFill>
                            <a:schemeClr val="tx1"/>
                          </a:solidFill>
                        </a:rPr>
                        <a:t>対象プロジェクト</a:t>
                      </a:r>
                      <a:endParaRPr kumimoji="1" lang="ja-JP" altLang="en-US" sz="1600" dirty="0">
                        <a:solidFill>
                          <a:schemeClr val="tx1"/>
                        </a:solidFill>
                      </a:endParaRPr>
                    </a:p>
                  </a:txBody>
                  <a:tcPr/>
                </a:tc>
                <a:tc>
                  <a:txBody>
                    <a:bodyPr/>
                    <a:lstStyle/>
                    <a:p>
                      <a:r>
                        <a:rPr kumimoji="1" lang="ja-JP" altLang="en-US" sz="1600" dirty="0" smtClean="0">
                          <a:solidFill>
                            <a:schemeClr val="tx1"/>
                          </a:solidFill>
                        </a:rPr>
                        <a:t>検索クエリ</a:t>
                      </a:r>
                      <a:endParaRPr kumimoji="1" lang="ja-JP" altLang="en-US" sz="1600" dirty="0">
                        <a:solidFill>
                          <a:schemeClr val="tx1"/>
                        </a:solidFill>
                      </a:endParaRPr>
                    </a:p>
                  </a:txBody>
                  <a:tcPr/>
                </a:tc>
                <a:tc>
                  <a:txBody>
                    <a:bodyPr/>
                    <a:lstStyle/>
                    <a:p>
                      <a:r>
                        <a:rPr kumimoji="1" lang="ja-JP" altLang="en-US" sz="1600" dirty="0" smtClean="0">
                          <a:solidFill>
                            <a:schemeClr val="tx1"/>
                          </a:solidFill>
                        </a:rPr>
                        <a:t>ファイル数</a:t>
                      </a:r>
                      <a:endParaRPr kumimoji="1" lang="ja-JP" altLang="en-US" sz="1600" dirty="0">
                        <a:solidFill>
                          <a:schemeClr val="tx1"/>
                        </a:solidFill>
                      </a:endParaRPr>
                    </a:p>
                  </a:txBody>
                  <a:tcPr/>
                </a:tc>
                <a:extLst>
                  <a:ext uri="{0D108BD9-81ED-4DB2-BD59-A6C34878D82A}">
                    <a16:rowId xmlns="" xmlns:a16="http://schemas.microsoft.com/office/drawing/2014/main" val="10000"/>
                  </a:ext>
                </a:extLst>
              </a:tr>
              <a:tr h="370840">
                <a:tc>
                  <a:txBody>
                    <a:bodyPr/>
                    <a:lstStyle/>
                    <a:p>
                      <a:r>
                        <a:rPr kumimoji="1" lang="en-US" altLang="ja-JP" sz="1600" dirty="0" err="1" smtClean="0">
                          <a:solidFill>
                            <a:schemeClr val="tx1"/>
                          </a:solidFill>
                        </a:rPr>
                        <a:t>libpng</a:t>
                      </a:r>
                      <a:endParaRPr kumimoji="1" lang="ja-JP" altLang="en-US" sz="1600" dirty="0">
                        <a:solidFill>
                          <a:schemeClr val="tx1"/>
                        </a:solidFill>
                      </a:endParaRPr>
                    </a:p>
                  </a:txBody>
                  <a:tcPr/>
                </a:tc>
                <a:tc>
                  <a:txBody>
                    <a:bodyPr/>
                    <a:lstStyle/>
                    <a:p>
                      <a:r>
                        <a:rPr kumimoji="1" lang="en-US" altLang="ja-JP" sz="1600" dirty="0" err="1" smtClean="0">
                          <a:solidFill>
                            <a:schemeClr val="tx1"/>
                          </a:solidFill>
                        </a:rPr>
                        <a:t>png.c</a:t>
                      </a:r>
                      <a:endParaRPr kumimoji="1" lang="ja-JP" altLang="en-US" sz="1600" dirty="0">
                        <a:solidFill>
                          <a:schemeClr val="tx1"/>
                        </a:solidFill>
                      </a:endParaRPr>
                    </a:p>
                  </a:txBody>
                  <a:tcPr/>
                </a:tc>
                <a:tc>
                  <a:txBody>
                    <a:bodyPr/>
                    <a:lstStyle/>
                    <a:p>
                      <a:pPr algn="r"/>
                      <a:r>
                        <a:rPr kumimoji="1" lang="en-US" altLang="ja-JP" sz="1600" dirty="0" smtClean="0">
                          <a:solidFill>
                            <a:schemeClr val="tx1"/>
                          </a:solidFill>
                        </a:rPr>
                        <a:t>20,977</a:t>
                      </a:r>
                      <a:endParaRPr kumimoji="1" lang="ja-JP" altLang="en-US" sz="1600" dirty="0">
                        <a:solidFill>
                          <a:schemeClr val="tx1"/>
                        </a:solidFill>
                      </a:endParaRPr>
                    </a:p>
                  </a:txBody>
                  <a:tcPr/>
                </a:tc>
                <a:extLst>
                  <a:ext uri="{0D108BD9-81ED-4DB2-BD59-A6C34878D82A}">
                    <a16:rowId xmlns="" xmlns:a16="http://schemas.microsoft.com/office/drawing/2014/main" val="10001"/>
                  </a:ext>
                </a:extLst>
              </a:tr>
              <a:tr h="370840">
                <a:tc>
                  <a:txBody>
                    <a:bodyPr/>
                    <a:lstStyle/>
                    <a:p>
                      <a:r>
                        <a:rPr kumimoji="1" lang="en-US" altLang="ja-JP" sz="1600" dirty="0" err="1" smtClean="0">
                          <a:solidFill>
                            <a:schemeClr val="tx1"/>
                          </a:solidFill>
                        </a:rPr>
                        <a:t>libcurl</a:t>
                      </a:r>
                      <a:endParaRPr kumimoji="1" lang="ja-JP" altLang="en-US" sz="1600" dirty="0">
                        <a:solidFill>
                          <a:schemeClr val="tx1"/>
                        </a:solidFill>
                      </a:endParaRPr>
                    </a:p>
                  </a:txBody>
                  <a:tcPr/>
                </a:tc>
                <a:tc>
                  <a:txBody>
                    <a:bodyPr/>
                    <a:lstStyle/>
                    <a:p>
                      <a:r>
                        <a:rPr kumimoji="1" lang="en-US" altLang="ja-JP" sz="1600" dirty="0" err="1" smtClean="0">
                          <a:solidFill>
                            <a:schemeClr val="tx1"/>
                          </a:solidFill>
                        </a:rPr>
                        <a:t>url.c</a:t>
                      </a:r>
                      <a:endParaRPr kumimoji="1" lang="ja-JP" altLang="en-US" sz="1600" dirty="0">
                        <a:solidFill>
                          <a:schemeClr val="tx1"/>
                        </a:solidFill>
                      </a:endParaRPr>
                    </a:p>
                  </a:txBody>
                  <a:tcPr/>
                </a:tc>
                <a:tc>
                  <a:txBody>
                    <a:bodyPr/>
                    <a:lstStyle/>
                    <a:p>
                      <a:pPr algn="r"/>
                      <a:r>
                        <a:rPr kumimoji="1" lang="en-US" altLang="ja-JP" sz="1600" dirty="0" smtClean="0">
                          <a:solidFill>
                            <a:schemeClr val="tx1"/>
                          </a:solidFill>
                        </a:rPr>
                        <a:t>23,273</a:t>
                      </a:r>
                      <a:endParaRPr kumimoji="1" lang="ja-JP" altLang="en-US" sz="1600" dirty="0">
                        <a:solidFill>
                          <a:schemeClr val="tx1"/>
                        </a:solidFill>
                      </a:endParaRPr>
                    </a:p>
                  </a:txBody>
                  <a:tcPr/>
                </a:tc>
                <a:extLst>
                  <a:ext uri="{0D108BD9-81ED-4DB2-BD59-A6C34878D82A}">
                    <a16:rowId xmlns="" xmlns:a16="http://schemas.microsoft.com/office/drawing/2014/main" val="10002"/>
                  </a:ext>
                </a:extLst>
              </a:tr>
            </a:tbl>
          </a:graphicData>
        </a:graphic>
      </p:graphicFrame>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16</a:t>
            </a:fld>
            <a:endParaRPr kumimoji="1" lang="ja-JP" altLang="en-US"/>
          </a:p>
        </p:txBody>
      </p:sp>
    </p:spTree>
    <p:extLst>
      <p:ext uri="{BB962C8B-B14F-4D97-AF65-F5344CB8AC3E}">
        <p14:creationId xmlns:p14="http://schemas.microsoft.com/office/powerpoint/2010/main" val="26071220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title"/>
          </p:nvPr>
        </p:nvSpPr>
        <p:spPr/>
        <p:txBody>
          <a:bodyPr/>
          <a:lstStyle/>
          <a:p>
            <a:r>
              <a:rPr kumimoji="1" lang="en-US" altLang="ja-JP" dirty="0" err="1" smtClean="0"/>
              <a:t>libpng</a:t>
            </a:r>
            <a:r>
              <a:rPr kumimoji="1" lang="en-US" altLang="ja-JP" dirty="0" smtClean="0"/>
              <a:t>/</a:t>
            </a:r>
            <a:r>
              <a:rPr kumimoji="1" lang="en-US" altLang="ja-JP" dirty="0" err="1" smtClean="0"/>
              <a:t>png.c</a:t>
            </a:r>
            <a:endParaRPr kumimoji="1" lang="ja-JP" altLang="en-US" dirty="0"/>
          </a:p>
        </p:txBody>
      </p:sp>
      <p:sp>
        <p:nvSpPr>
          <p:cNvPr id="8" name="コンテンツ プレースホルダー 7"/>
          <p:cNvSpPr>
            <a:spLocks noGrp="1"/>
          </p:cNvSpPr>
          <p:nvPr>
            <p:ph idx="1"/>
          </p:nvPr>
        </p:nvSpPr>
        <p:spPr/>
        <p:txBody>
          <a:bodyPr/>
          <a:lstStyle/>
          <a:p>
            <a:r>
              <a:rPr lang="ja-JP" altLang="en-US" dirty="0" smtClean="0"/>
              <a:t>データセット中の</a:t>
            </a:r>
            <a:r>
              <a:rPr lang="en-US" altLang="ja-JP" dirty="0" smtClean="0"/>
              <a:t>3.4%</a:t>
            </a:r>
            <a:r>
              <a:rPr lang="ja-JP" altLang="en-US" dirty="0" smtClean="0"/>
              <a:t>が検索の結果に表れた</a:t>
            </a:r>
            <a:endParaRPr lang="en-US" altLang="ja-JP" dirty="0" smtClean="0"/>
          </a:p>
          <a:p>
            <a:pPr lvl="1"/>
            <a:r>
              <a:rPr lang="ja-JP" altLang="en-US" dirty="0"/>
              <a:t>類似度が</a:t>
            </a:r>
            <a:r>
              <a:rPr lang="en-US" altLang="ja-JP" dirty="0"/>
              <a:t>0.482</a:t>
            </a:r>
            <a:r>
              <a:rPr lang="ja-JP" altLang="en-US" dirty="0"/>
              <a:t>より高いものはすべて検索の結果に</a:t>
            </a:r>
            <a:r>
              <a:rPr lang="ja-JP" altLang="en-US" dirty="0" smtClean="0"/>
              <a:t>表れた</a:t>
            </a:r>
            <a:endParaRPr lang="en-US" altLang="ja-JP" dirty="0"/>
          </a:p>
          <a:p>
            <a:endParaRPr lang="en-US" altLang="ja-JP" dirty="0"/>
          </a:p>
          <a:p>
            <a:r>
              <a:rPr lang="ja-JP" altLang="en-US" dirty="0"/>
              <a:t>横軸</a:t>
            </a:r>
            <a:r>
              <a:rPr lang="en-US" altLang="ja-JP" dirty="0"/>
              <a:t>: </a:t>
            </a:r>
            <a:r>
              <a:rPr lang="ja-JP" altLang="en-US" dirty="0"/>
              <a:t>クエリとの</a:t>
            </a:r>
            <a:r>
              <a:rPr lang="ja-JP" altLang="en-US" dirty="0" smtClean="0"/>
              <a:t>類似度</a:t>
            </a:r>
            <a:endParaRPr lang="en-US" altLang="ja-JP" dirty="0" smtClean="0"/>
          </a:p>
          <a:p>
            <a:pPr lvl="1"/>
            <a:r>
              <a:rPr lang="en-US" altLang="ja-JP" dirty="0" smtClean="0"/>
              <a:t>0.2</a:t>
            </a:r>
            <a:r>
              <a:rPr lang="ja-JP" altLang="en-US" dirty="0" smtClean="0"/>
              <a:t>以上のみ図示</a:t>
            </a:r>
            <a:endParaRPr lang="en-US" altLang="ja-JP" dirty="0"/>
          </a:p>
          <a:p>
            <a:r>
              <a:rPr lang="ja-JP" altLang="en-US" dirty="0"/>
              <a:t>縦軸</a:t>
            </a:r>
            <a:r>
              <a:rPr lang="en-US" altLang="ja-JP" dirty="0"/>
              <a:t>:</a:t>
            </a:r>
            <a:r>
              <a:rPr lang="ja-JP" altLang="en-US" dirty="0"/>
              <a:t> 頻度</a:t>
            </a:r>
            <a:endParaRPr lang="en-US" altLang="ja-JP" dirty="0"/>
          </a:p>
          <a:p>
            <a:endParaRPr lang="en-US" altLang="ja-JP" dirty="0"/>
          </a:p>
          <a:p>
            <a:r>
              <a:rPr lang="ja-JP" altLang="en-US" dirty="0"/>
              <a:t>青</a:t>
            </a:r>
            <a:r>
              <a:rPr lang="en-US" altLang="ja-JP" dirty="0"/>
              <a:t>: </a:t>
            </a:r>
            <a:r>
              <a:rPr lang="ja-JP" altLang="en-US" dirty="0"/>
              <a:t>結果に表れた件数</a:t>
            </a:r>
          </a:p>
          <a:p>
            <a:r>
              <a:rPr lang="ja-JP" altLang="en-US" dirty="0" smtClean="0"/>
              <a:t>赤</a:t>
            </a:r>
            <a:r>
              <a:rPr lang="en-US" altLang="ja-JP" dirty="0"/>
              <a:t>: </a:t>
            </a:r>
            <a:r>
              <a:rPr lang="ja-JP" altLang="en-US" dirty="0" smtClean="0"/>
              <a:t>結果に表れない件数</a:t>
            </a:r>
            <a:endParaRPr lang="en-US" altLang="ja-JP" dirty="0"/>
          </a:p>
          <a:p>
            <a:endParaRPr kumimoji="1" lang="ja-JP" altLang="en-US" dirty="0"/>
          </a:p>
        </p:txBody>
      </p:sp>
      <p:pic>
        <p:nvPicPr>
          <p:cNvPr id="2" name="図 1" descr="画面の領域"/>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7072" y="2482346"/>
            <a:ext cx="3653348" cy="3643821"/>
          </a:xfrm>
          <a:prstGeom prst="rect">
            <a:avLst/>
          </a:prstGeom>
        </p:spPr>
      </p:pic>
      <p:sp>
        <p:nvSpPr>
          <p:cNvPr id="3" name="スライド番号プレースホルダー 2"/>
          <p:cNvSpPr>
            <a:spLocks noGrp="1"/>
          </p:cNvSpPr>
          <p:nvPr>
            <p:ph type="sldNum" sz="quarter" idx="12"/>
          </p:nvPr>
        </p:nvSpPr>
        <p:spPr/>
        <p:txBody>
          <a:bodyPr/>
          <a:lstStyle/>
          <a:p>
            <a:fld id="{EA7BE584-6B5C-416B-B161-FFB67DDCBA35}" type="slidenum">
              <a:rPr kumimoji="1" lang="ja-JP" altLang="en-US" smtClean="0"/>
              <a:t>17</a:t>
            </a:fld>
            <a:endParaRPr kumimoji="1" lang="ja-JP" altLang="en-US"/>
          </a:p>
        </p:txBody>
      </p:sp>
    </p:spTree>
    <p:extLst>
      <p:ext uri="{BB962C8B-B14F-4D97-AF65-F5344CB8AC3E}">
        <p14:creationId xmlns:p14="http://schemas.microsoft.com/office/powerpoint/2010/main" val="28815535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title"/>
          </p:nvPr>
        </p:nvSpPr>
        <p:spPr/>
        <p:txBody>
          <a:bodyPr/>
          <a:lstStyle/>
          <a:p>
            <a:r>
              <a:rPr kumimoji="1" lang="en-US" altLang="ja-JP" dirty="0" err="1" smtClean="0"/>
              <a:t>libcurl</a:t>
            </a:r>
            <a:r>
              <a:rPr kumimoji="1" lang="en-US" altLang="ja-JP" dirty="0" smtClean="0"/>
              <a:t>/</a:t>
            </a:r>
            <a:r>
              <a:rPr kumimoji="1" lang="en-US" altLang="ja-JP" dirty="0" err="1" smtClean="0"/>
              <a:t>url.c</a:t>
            </a:r>
            <a:endParaRPr kumimoji="1" lang="ja-JP" altLang="en-US" dirty="0"/>
          </a:p>
        </p:txBody>
      </p:sp>
      <p:sp>
        <p:nvSpPr>
          <p:cNvPr id="8" name="コンテンツ プレースホルダー 7"/>
          <p:cNvSpPr>
            <a:spLocks noGrp="1"/>
          </p:cNvSpPr>
          <p:nvPr>
            <p:ph idx="1"/>
          </p:nvPr>
        </p:nvSpPr>
        <p:spPr/>
        <p:txBody>
          <a:bodyPr/>
          <a:lstStyle/>
          <a:p>
            <a:r>
              <a:rPr lang="ja-JP" altLang="en-US" dirty="0" smtClean="0"/>
              <a:t>データセット中の</a:t>
            </a:r>
            <a:r>
              <a:rPr lang="en-US" altLang="ja-JP" dirty="0" smtClean="0"/>
              <a:t>1.6%</a:t>
            </a:r>
            <a:r>
              <a:rPr lang="ja-JP" altLang="en-US" dirty="0" smtClean="0"/>
              <a:t>が結果に表れた</a:t>
            </a:r>
            <a:endParaRPr lang="en-US" altLang="ja-JP" dirty="0"/>
          </a:p>
          <a:p>
            <a:pPr lvl="1"/>
            <a:r>
              <a:rPr lang="ja-JP" altLang="en-US" dirty="0" smtClean="0"/>
              <a:t>類似度</a:t>
            </a:r>
            <a:r>
              <a:rPr lang="ja-JP" altLang="en-US" dirty="0"/>
              <a:t>が</a:t>
            </a:r>
            <a:r>
              <a:rPr lang="en-US" altLang="ja-JP" dirty="0" smtClean="0"/>
              <a:t>0.578</a:t>
            </a:r>
            <a:r>
              <a:rPr lang="ja-JP" altLang="en-US" dirty="0" smtClean="0"/>
              <a:t>より</a:t>
            </a:r>
            <a:r>
              <a:rPr lang="ja-JP" altLang="en-US" dirty="0"/>
              <a:t>高いものはすべて検索の結果に表れた</a:t>
            </a:r>
            <a:endParaRPr lang="en-US" altLang="ja-JP" dirty="0"/>
          </a:p>
          <a:p>
            <a:pPr marL="0" indent="0">
              <a:buNone/>
            </a:pPr>
            <a:endParaRPr lang="en-US" altLang="ja-JP" dirty="0"/>
          </a:p>
          <a:p>
            <a:r>
              <a:rPr lang="ja-JP" altLang="en-US" dirty="0"/>
              <a:t>横軸</a:t>
            </a:r>
            <a:r>
              <a:rPr lang="en-US" altLang="ja-JP" dirty="0"/>
              <a:t>: </a:t>
            </a:r>
            <a:r>
              <a:rPr lang="ja-JP" altLang="en-US" dirty="0"/>
              <a:t>クエリとの</a:t>
            </a:r>
            <a:r>
              <a:rPr lang="ja-JP" altLang="en-US" dirty="0" smtClean="0"/>
              <a:t>類似度</a:t>
            </a:r>
            <a:endParaRPr lang="en-US" altLang="ja-JP" dirty="0" smtClean="0"/>
          </a:p>
          <a:p>
            <a:pPr lvl="1"/>
            <a:r>
              <a:rPr lang="en-US" altLang="ja-JP" dirty="0" smtClean="0"/>
              <a:t>0.2</a:t>
            </a:r>
            <a:r>
              <a:rPr lang="ja-JP" altLang="en-US" dirty="0" smtClean="0"/>
              <a:t>以上のみ図示</a:t>
            </a:r>
            <a:endParaRPr lang="en-US" altLang="ja-JP" dirty="0"/>
          </a:p>
          <a:p>
            <a:r>
              <a:rPr lang="ja-JP" altLang="en-US" dirty="0"/>
              <a:t>縦軸</a:t>
            </a:r>
            <a:r>
              <a:rPr lang="en-US" altLang="ja-JP" dirty="0"/>
              <a:t>:</a:t>
            </a:r>
            <a:r>
              <a:rPr lang="ja-JP" altLang="en-US" dirty="0"/>
              <a:t> 頻度</a:t>
            </a:r>
            <a:endParaRPr lang="en-US" altLang="ja-JP" dirty="0"/>
          </a:p>
          <a:p>
            <a:endParaRPr lang="en-US" altLang="ja-JP" dirty="0"/>
          </a:p>
          <a:p>
            <a:r>
              <a:rPr lang="ja-JP" altLang="en-US" dirty="0"/>
              <a:t>青</a:t>
            </a:r>
            <a:r>
              <a:rPr lang="en-US" altLang="ja-JP" dirty="0"/>
              <a:t>: </a:t>
            </a:r>
            <a:r>
              <a:rPr lang="ja-JP" altLang="en-US" dirty="0"/>
              <a:t>結果に表れた件数</a:t>
            </a:r>
          </a:p>
          <a:p>
            <a:r>
              <a:rPr lang="ja-JP" altLang="en-US" dirty="0" smtClean="0"/>
              <a:t>赤</a:t>
            </a:r>
            <a:r>
              <a:rPr lang="en-US" altLang="ja-JP" dirty="0"/>
              <a:t>: </a:t>
            </a:r>
            <a:r>
              <a:rPr lang="ja-JP" altLang="en-US" dirty="0" smtClean="0"/>
              <a:t>結果に表れない件数</a:t>
            </a:r>
            <a:endParaRPr lang="en-US" altLang="ja-JP" dirty="0"/>
          </a:p>
          <a:p>
            <a:endParaRPr kumimoji="1" lang="ja-JP" altLang="en-US" dirty="0"/>
          </a:p>
        </p:txBody>
      </p:sp>
      <p:pic>
        <p:nvPicPr>
          <p:cNvPr id="3" name="図 2" descr="画面の領域"/>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1163" y="2472819"/>
            <a:ext cx="3643821" cy="3653348"/>
          </a:xfrm>
          <a:prstGeom prst="rect">
            <a:avLst/>
          </a:prstGeom>
        </p:spPr>
      </p:pic>
      <p:sp>
        <p:nvSpPr>
          <p:cNvPr id="5" name="コンテンツ プレースホルダー 7"/>
          <p:cNvSpPr txBox="1">
            <a:spLocks/>
          </p:cNvSpPr>
          <p:nvPr/>
        </p:nvSpPr>
        <p:spPr bwMode="auto">
          <a:xfrm>
            <a:off x="457200" y="5870961"/>
            <a:ext cx="8229600" cy="407606"/>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a:solidFill>
                  <a:schemeClr val="tx1"/>
                </a:solidFill>
                <a:latin typeface="+mn-lt"/>
                <a:ea typeface="+mn-ea"/>
              </a:defRPr>
            </a:lvl2pPr>
            <a:lvl3pPr marL="857250" indent="-171450" algn="l" rtl="0" eaLnBrk="1" fontAlgn="base" hangingPunct="1">
              <a:spcBef>
                <a:spcPct val="20000"/>
              </a:spcBef>
              <a:spcAft>
                <a:spcPct val="0"/>
              </a:spcAft>
              <a:buChar char="•"/>
              <a:defRPr kumimoji="1" sz="1800">
                <a:solidFill>
                  <a:schemeClr val="tx1"/>
                </a:solidFill>
                <a:latin typeface="+mn-lt"/>
                <a:ea typeface="+mn-ea"/>
              </a:defRPr>
            </a:lvl3pPr>
            <a:lvl4pPr marL="1200150" indent="-171450" algn="l" rtl="0" eaLnBrk="1" fontAlgn="base" hangingPunct="1">
              <a:spcBef>
                <a:spcPct val="20000"/>
              </a:spcBef>
              <a:spcAft>
                <a:spcPct val="0"/>
              </a:spcAft>
              <a:buChar char="–"/>
              <a:defRPr kumimoji="1" sz="1500">
                <a:solidFill>
                  <a:schemeClr val="tx1"/>
                </a:solidFill>
                <a:latin typeface="+mn-lt"/>
                <a:ea typeface="+mn-ea"/>
              </a:defRPr>
            </a:lvl4pPr>
            <a:lvl5pPr marL="1543050" indent="-171450" algn="l" rtl="0" eaLnBrk="1" fontAlgn="base" hangingPunct="1">
              <a:spcBef>
                <a:spcPct val="20000"/>
              </a:spcBef>
              <a:spcAft>
                <a:spcPct val="0"/>
              </a:spcAft>
              <a:buChar char="»"/>
              <a:defRPr kumimoji="1" sz="1500">
                <a:solidFill>
                  <a:schemeClr val="tx1"/>
                </a:solidFill>
                <a:latin typeface="+mn-lt"/>
                <a:ea typeface="+mn-ea"/>
              </a:defRPr>
            </a:lvl5pPr>
            <a:lvl6pPr marL="1885950" indent="-171450" algn="l" rtl="0" eaLnBrk="1" fontAlgn="base" hangingPunct="1">
              <a:spcBef>
                <a:spcPct val="20000"/>
              </a:spcBef>
              <a:spcAft>
                <a:spcPct val="0"/>
              </a:spcAft>
              <a:buChar char="»"/>
              <a:defRPr kumimoji="1" sz="1500">
                <a:solidFill>
                  <a:schemeClr val="tx1"/>
                </a:solidFill>
                <a:latin typeface="+mn-lt"/>
                <a:ea typeface="+mn-ea"/>
              </a:defRPr>
            </a:lvl6pPr>
            <a:lvl7pPr marL="2228850" indent="-171450" algn="l" rtl="0" eaLnBrk="1" fontAlgn="base" hangingPunct="1">
              <a:spcBef>
                <a:spcPct val="20000"/>
              </a:spcBef>
              <a:spcAft>
                <a:spcPct val="0"/>
              </a:spcAft>
              <a:buChar char="»"/>
              <a:defRPr kumimoji="1" sz="1500">
                <a:solidFill>
                  <a:schemeClr val="tx1"/>
                </a:solidFill>
                <a:latin typeface="+mn-lt"/>
                <a:ea typeface="+mn-ea"/>
              </a:defRPr>
            </a:lvl7pPr>
            <a:lvl8pPr marL="2571750" indent="-171450" algn="l" rtl="0" eaLnBrk="1" fontAlgn="base" hangingPunct="1">
              <a:spcBef>
                <a:spcPct val="20000"/>
              </a:spcBef>
              <a:spcAft>
                <a:spcPct val="0"/>
              </a:spcAft>
              <a:buChar char="»"/>
              <a:defRPr kumimoji="1" sz="1500">
                <a:solidFill>
                  <a:schemeClr val="tx1"/>
                </a:solidFill>
                <a:latin typeface="+mn-lt"/>
                <a:ea typeface="+mn-ea"/>
              </a:defRPr>
            </a:lvl8pPr>
            <a:lvl9pPr marL="2914650" indent="-171450" algn="l" rtl="0" eaLnBrk="1" fontAlgn="base" hangingPunct="1">
              <a:spcBef>
                <a:spcPct val="20000"/>
              </a:spcBef>
              <a:spcAft>
                <a:spcPct val="0"/>
              </a:spcAft>
              <a:buChar char="»"/>
              <a:defRPr kumimoji="1" sz="1500">
                <a:solidFill>
                  <a:schemeClr val="tx1"/>
                </a:solidFill>
                <a:latin typeface="+mn-lt"/>
                <a:ea typeface="+mn-ea"/>
              </a:defRPr>
            </a:lvl9pPr>
          </a:lstStyle>
          <a:p>
            <a:pPr marL="0" indent="0" algn="ctr">
              <a:buNone/>
            </a:pPr>
            <a:r>
              <a:rPr lang="ja-JP" altLang="en-US" kern="0" dirty="0" smtClean="0"/>
              <a:t>類似度の高いソースファイルを検索出来てい</a:t>
            </a:r>
            <a:r>
              <a:rPr lang="ja-JP" altLang="en-US" kern="0" dirty="0"/>
              <a:t>る</a:t>
            </a:r>
          </a:p>
        </p:txBody>
      </p:sp>
      <p:sp>
        <p:nvSpPr>
          <p:cNvPr id="2" name="スライド番号プレースホルダー 1"/>
          <p:cNvSpPr>
            <a:spLocks noGrp="1"/>
          </p:cNvSpPr>
          <p:nvPr>
            <p:ph type="sldNum" sz="quarter" idx="12"/>
          </p:nvPr>
        </p:nvSpPr>
        <p:spPr/>
        <p:txBody>
          <a:bodyPr/>
          <a:lstStyle/>
          <a:p>
            <a:fld id="{EA7BE584-6B5C-416B-B161-FFB67DDCBA35}" type="slidenum">
              <a:rPr kumimoji="1" lang="ja-JP" altLang="en-US" smtClean="0"/>
              <a:t>18</a:t>
            </a:fld>
            <a:endParaRPr kumimoji="1" lang="ja-JP" altLang="en-US"/>
          </a:p>
        </p:txBody>
      </p:sp>
    </p:spTree>
    <p:extLst>
      <p:ext uri="{BB962C8B-B14F-4D97-AF65-F5344CB8AC3E}">
        <p14:creationId xmlns:p14="http://schemas.microsoft.com/office/powerpoint/2010/main" val="12437519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類似度の推定値</a:t>
            </a:r>
            <a:r>
              <a:rPr lang="ja-JP" altLang="en-US" dirty="0" smtClean="0"/>
              <a:t>と実際の値の関係</a:t>
            </a:r>
            <a:endParaRPr kumimoji="1" lang="ja-JP" altLang="en-US" dirty="0"/>
          </a:p>
        </p:txBody>
      </p:sp>
      <p:sp>
        <p:nvSpPr>
          <p:cNvPr id="9" name="コンテンツ プレースホルダー 8"/>
          <p:cNvSpPr>
            <a:spLocks noGrp="1"/>
          </p:cNvSpPr>
          <p:nvPr>
            <p:ph idx="1"/>
          </p:nvPr>
        </p:nvSpPr>
        <p:spPr/>
        <p:txBody>
          <a:bodyPr/>
          <a:lstStyle/>
          <a:p>
            <a:endParaRPr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r>
              <a:rPr lang="ja-JP" altLang="en-US" dirty="0"/>
              <a:t>特</a:t>
            </a:r>
            <a:r>
              <a:rPr lang="ja-JP" altLang="en-US" dirty="0" smtClean="0"/>
              <a:t>に類似度</a:t>
            </a:r>
            <a:r>
              <a:rPr lang="en-US" altLang="ja-JP" dirty="0" smtClean="0"/>
              <a:t>1</a:t>
            </a:r>
            <a:r>
              <a:rPr lang="ja-JP" altLang="en-US" dirty="0" smtClean="0"/>
              <a:t>付近では誤差が小さく</a:t>
            </a:r>
            <a:endParaRPr kumimoji="1" lang="ja-JP" altLang="en-US" dirty="0"/>
          </a:p>
        </p:txBody>
      </p:sp>
      <p:pic>
        <p:nvPicPr>
          <p:cNvPr id="10" name="コンテンツ プレースホルダー 5" descr="画面の領域"/>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732597" y="1600200"/>
            <a:ext cx="3288013" cy="3275152"/>
          </a:xfrm>
          <a:prstGeom prst="rect">
            <a:avLst/>
          </a:prstGeom>
          <a:noFill/>
          <a:ln w="9525">
            <a:noFill/>
            <a:miter lim="800000"/>
            <a:headEnd/>
            <a:tailEnd/>
          </a:ln>
          <a:effectLst/>
        </p:spPr>
      </p:pic>
      <p:pic>
        <p:nvPicPr>
          <p:cNvPr id="11" name="図 10" descr="画面の領域"/>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78994" y="1600200"/>
            <a:ext cx="3279439" cy="3270865"/>
          </a:xfrm>
          <a:prstGeom prst="rect">
            <a:avLst/>
          </a:prstGeom>
        </p:spPr>
      </p:pic>
      <p:sp>
        <p:nvSpPr>
          <p:cNvPr id="2" name="スライド番号プレースホルダー 1"/>
          <p:cNvSpPr>
            <a:spLocks noGrp="1"/>
          </p:cNvSpPr>
          <p:nvPr>
            <p:ph type="sldNum" sz="quarter" idx="12"/>
          </p:nvPr>
        </p:nvSpPr>
        <p:spPr/>
        <p:txBody>
          <a:bodyPr/>
          <a:lstStyle/>
          <a:p>
            <a:fld id="{EA7BE584-6B5C-416B-B161-FFB67DDCBA35}" type="slidenum">
              <a:rPr kumimoji="1" lang="ja-JP" altLang="en-US" smtClean="0"/>
              <a:t>19</a:t>
            </a:fld>
            <a:endParaRPr kumimoji="1" lang="ja-JP" altLang="en-US"/>
          </a:p>
        </p:txBody>
      </p:sp>
      <p:sp>
        <p:nvSpPr>
          <p:cNvPr id="3" name="テキスト ボックス 2"/>
          <p:cNvSpPr txBox="1"/>
          <p:nvPr/>
        </p:nvSpPr>
        <p:spPr>
          <a:xfrm>
            <a:off x="457200" y="2508189"/>
            <a:ext cx="461665" cy="1454885"/>
          </a:xfrm>
          <a:prstGeom prst="rect">
            <a:avLst/>
          </a:prstGeom>
          <a:noFill/>
        </p:spPr>
        <p:txBody>
          <a:bodyPr vert="eaVert" wrap="none" rtlCol="0">
            <a:spAutoFit/>
          </a:bodyPr>
          <a:lstStyle/>
          <a:p>
            <a:r>
              <a:rPr kumimoji="1" lang="ja-JP" altLang="en-US" dirty="0" smtClean="0"/>
              <a:t>実際の類似度</a:t>
            </a:r>
            <a:endParaRPr kumimoji="1" lang="ja-JP" altLang="en-US" dirty="0"/>
          </a:p>
        </p:txBody>
      </p:sp>
      <p:sp>
        <p:nvSpPr>
          <p:cNvPr id="8" name="テキスト ボックス 7"/>
          <p:cNvSpPr txBox="1"/>
          <p:nvPr/>
        </p:nvSpPr>
        <p:spPr>
          <a:xfrm>
            <a:off x="4848161" y="2508189"/>
            <a:ext cx="461665" cy="1454885"/>
          </a:xfrm>
          <a:prstGeom prst="rect">
            <a:avLst/>
          </a:prstGeom>
          <a:noFill/>
        </p:spPr>
        <p:txBody>
          <a:bodyPr vert="eaVert" wrap="none" rtlCol="0">
            <a:spAutoFit/>
          </a:bodyPr>
          <a:lstStyle/>
          <a:p>
            <a:r>
              <a:rPr kumimoji="1" lang="ja-JP" altLang="en-US" dirty="0" smtClean="0"/>
              <a:t>実際の類似度</a:t>
            </a:r>
            <a:endParaRPr kumimoji="1" lang="ja-JP" altLang="en-US" dirty="0"/>
          </a:p>
        </p:txBody>
      </p:sp>
      <p:sp>
        <p:nvSpPr>
          <p:cNvPr id="5" name="テキスト ボックス 4"/>
          <p:cNvSpPr txBox="1"/>
          <p:nvPr/>
        </p:nvSpPr>
        <p:spPr>
          <a:xfrm>
            <a:off x="1476356" y="4597301"/>
            <a:ext cx="1800493" cy="369332"/>
          </a:xfrm>
          <a:prstGeom prst="rect">
            <a:avLst/>
          </a:prstGeom>
          <a:noFill/>
        </p:spPr>
        <p:txBody>
          <a:bodyPr wrap="none" rtlCol="0">
            <a:spAutoFit/>
          </a:bodyPr>
          <a:lstStyle/>
          <a:p>
            <a:r>
              <a:rPr kumimoji="1" lang="ja-JP" altLang="en-US" dirty="0" smtClean="0"/>
              <a:t>類似度の推定値</a:t>
            </a:r>
            <a:endParaRPr kumimoji="1" lang="ja-JP" altLang="en-US" dirty="0"/>
          </a:p>
        </p:txBody>
      </p:sp>
      <p:sp>
        <p:nvSpPr>
          <p:cNvPr id="13" name="テキスト ボックス 12"/>
          <p:cNvSpPr txBox="1"/>
          <p:nvPr/>
        </p:nvSpPr>
        <p:spPr>
          <a:xfrm>
            <a:off x="5818466" y="4597301"/>
            <a:ext cx="1800493" cy="369332"/>
          </a:xfrm>
          <a:prstGeom prst="rect">
            <a:avLst/>
          </a:prstGeom>
          <a:noFill/>
        </p:spPr>
        <p:txBody>
          <a:bodyPr wrap="none" rtlCol="0">
            <a:spAutoFit/>
          </a:bodyPr>
          <a:lstStyle/>
          <a:p>
            <a:r>
              <a:rPr kumimoji="1" lang="ja-JP" altLang="en-US" dirty="0" smtClean="0"/>
              <a:t>類似度の推定値</a:t>
            </a:r>
            <a:endParaRPr kumimoji="1" lang="ja-JP" altLang="en-US" dirty="0"/>
          </a:p>
        </p:txBody>
      </p:sp>
      <p:sp>
        <p:nvSpPr>
          <p:cNvPr id="6" name="テキスト ボックス 5"/>
          <p:cNvSpPr txBox="1"/>
          <p:nvPr/>
        </p:nvSpPr>
        <p:spPr>
          <a:xfrm>
            <a:off x="2002140" y="4873248"/>
            <a:ext cx="748923" cy="369332"/>
          </a:xfrm>
          <a:prstGeom prst="rect">
            <a:avLst/>
          </a:prstGeom>
          <a:noFill/>
        </p:spPr>
        <p:txBody>
          <a:bodyPr wrap="none" rtlCol="0">
            <a:spAutoFit/>
          </a:bodyPr>
          <a:lstStyle/>
          <a:p>
            <a:r>
              <a:rPr kumimoji="1" lang="en-US" altLang="ja-JP" dirty="0" err="1" smtClean="0"/>
              <a:t>png.c</a:t>
            </a:r>
            <a:endParaRPr kumimoji="1" lang="ja-JP" altLang="en-US" dirty="0"/>
          </a:p>
        </p:txBody>
      </p:sp>
      <p:sp>
        <p:nvSpPr>
          <p:cNvPr id="14" name="テキスト ボックス 13"/>
          <p:cNvSpPr txBox="1"/>
          <p:nvPr/>
        </p:nvSpPr>
        <p:spPr>
          <a:xfrm>
            <a:off x="6408370" y="4873248"/>
            <a:ext cx="620683" cy="369332"/>
          </a:xfrm>
          <a:prstGeom prst="rect">
            <a:avLst/>
          </a:prstGeom>
          <a:noFill/>
        </p:spPr>
        <p:txBody>
          <a:bodyPr wrap="none" rtlCol="0">
            <a:spAutoFit/>
          </a:bodyPr>
          <a:lstStyle/>
          <a:p>
            <a:r>
              <a:rPr kumimoji="1" lang="en-US" altLang="ja-JP" dirty="0" err="1" smtClean="0"/>
              <a:t>url.c</a:t>
            </a:r>
            <a:endParaRPr kumimoji="1" lang="ja-JP" altLang="en-US" dirty="0"/>
          </a:p>
        </p:txBody>
      </p:sp>
    </p:spTree>
    <p:extLst>
      <p:ext uri="{BB962C8B-B14F-4D97-AF65-F5344CB8AC3E}">
        <p14:creationId xmlns:p14="http://schemas.microsoft.com/office/powerpoint/2010/main" val="2115669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概要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類似ソースコードを高速に検索する手法を提案</a:t>
            </a:r>
            <a:endParaRPr kumimoji="1" lang="en-US" altLang="ja-JP" dirty="0" smtClean="0"/>
          </a:p>
          <a:p>
            <a:pPr lvl="1"/>
            <a:r>
              <a:rPr lang="ja-JP" altLang="en-US" dirty="0"/>
              <a:t>ソースコードの出自を</a:t>
            </a:r>
            <a:r>
              <a:rPr lang="ja-JP" altLang="en-US" dirty="0" smtClean="0"/>
              <a:t>内容から推定</a:t>
            </a:r>
            <a:r>
              <a:rPr lang="ja-JP" altLang="en-US" dirty="0"/>
              <a:t>する</a:t>
            </a:r>
            <a:endParaRPr lang="en-US" altLang="ja-JP" dirty="0"/>
          </a:p>
          <a:p>
            <a:pPr lvl="1"/>
            <a:r>
              <a:rPr lang="ja-JP" altLang="en-US" dirty="0" smtClean="0"/>
              <a:t>高速化のため，</a:t>
            </a:r>
            <a:r>
              <a:rPr lang="en-US" altLang="ja-JP" dirty="0" smtClean="0"/>
              <a:t>LSH</a:t>
            </a:r>
            <a:r>
              <a:rPr lang="ja-JP" altLang="en-US" dirty="0" smtClean="0"/>
              <a:t>アルゴリズムを利用</a:t>
            </a:r>
            <a:endParaRPr lang="en-US" altLang="ja-JP" dirty="0" smtClean="0"/>
          </a:p>
          <a:p>
            <a:endParaRPr lang="en-US" altLang="ja-JP" dirty="0"/>
          </a:p>
          <a:p>
            <a:r>
              <a:rPr lang="ja-JP" altLang="en-US" dirty="0" smtClean="0"/>
              <a:t>ケーススタディを行い，手法を評価</a:t>
            </a:r>
            <a:endParaRPr lang="en-US" altLang="ja-JP" dirty="0" smtClean="0"/>
          </a:p>
          <a:p>
            <a:pPr lvl="1"/>
            <a:r>
              <a:rPr lang="ja-JP" altLang="en-US" dirty="0" smtClean="0"/>
              <a:t>検索対象</a:t>
            </a:r>
            <a:r>
              <a:rPr lang="en-US" altLang="ja-JP" dirty="0" smtClean="0"/>
              <a:t>: 200</a:t>
            </a:r>
            <a:r>
              <a:rPr lang="ja-JP" altLang="en-US" dirty="0" smtClean="0"/>
              <a:t>プロジェクト，計</a:t>
            </a:r>
            <a:r>
              <a:rPr lang="en-US" altLang="ja-JP" dirty="0" smtClean="0"/>
              <a:t>57</a:t>
            </a:r>
            <a:r>
              <a:rPr lang="ja-JP" altLang="en-US" dirty="0" smtClean="0"/>
              <a:t>万ファイル</a:t>
            </a:r>
            <a:endParaRPr lang="en-US" altLang="ja-JP" dirty="0" smtClean="0"/>
          </a:p>
          <a:p>
            <a:pPr lvl="1"/>
            <a:r>
              <a:rPr lang="en-US" altLang="ja-JP" dirty="0" smtClean="0"/>
              <a:t>1</a:t>
            </a:r>
            <a:r>
              <a:rPr lang="ja-JP" altLang="en-US" dirty="0" smtClean="0"/>
              <a:t>件あた</a:t>
            </a:r>
            <a:r>
              <a:rPr lang="ja-JP" altLang="en-US" dirty="0"/>
              <a:t>り</a:t>
            </a:r>
            <a:r>
              <a:rPr lang="en-US" altLang="ja-JP" dirty="0" smtClean="0"/>
              <a:t>1</a:t>
            </a:r>
            <a:r>
              <a:rPr lang="ja-JP" altLang="en-US" dirty="0" smtClean="0"/>
              <a:t>秒以内で検索</a:t>
            </a:r>
            <a:endParaRPr lang="en-US" altLang="ja-JP" dirty="0" smtClean="0"/>
          </a:p>
          <a:p>
            <a:endParaRPr lang="en-US" altLang="ja-JP" dirty="0"/>
          </a:p>
        </p:txBody>
      </p:sp>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2</a:t>
            </a:fld>
            <a:endParaRPr kumimoji="1" lang="ja-JP" altLang="en-US" dirty="0"/>
          </a:p>
        </p:txBody>
      </p:sp>
    </p:spTree>
    <p:extLst>
      <p:ext uri="{BB962C8B-B14F-4D97-AF65-F5344CB8AC3E}">
        <p14:creationId xmlns:p14="http://schemas.microsoft.com/office/powerpoint/2010/main" val="42229370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lang="en-US" altLang="ja-JP" dirty="0" smtClean="0"/>
              <a:t>: </a:t>
            </a:r>
            <a:r>
              <a:rPr kumimoji="1" lang="ja-JP" altLang="en-US" dirty="0" smtClean="0"/>
              <a:t>出自の検索への適用</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検索のクエリ</a:t>
            </a:r>
            <a:r>
              <a:rPr lang="en-US" altLang="ja-JP" dirty="0" smtClean="0"/>
              <a:t>: </a:t>
            </a:r>
            <a:r>
              <a:rPr lang="ja-JP" altLang="en-US" dirty="0" smtClean="0"/>
              <a:t>プロジェクト</a:t>
            </a:r>
            <a:r>
              <a:rPr lang="en-US" altLang="ja-JP" dirty="0"/>
              <a:t>v8monkey</a:t>
            </a:r>
            <a:r>
              <a:rPr lang="ja-JP" altLang="en-US" dirty="0"/>
              <a:t>で使用している</a:t>
            </a:r>
            <a:r>
              <a:rPr lang="en-US" altLang="ja-JP" dirty="0" err="1"/>
              <a:t>libpng</a:t>
            </a:r>
            <a:r>
              <a:rPr lang="ja-JP" altLang="en-US" dirty="0"/>
              <a:t>のファイルを与えて</a:t>
            </a:r>
            <a:r>
              <a:rPr lang="ja-JP" altLang="en-US" dirty="0" smtClean="0"/>
              <a:t>検索</a:t>
            </a:r>
            <a:endParaRPr lang="en-US" altLang="ja-JP" dirty="0" smtClean="0"/>
          </a:p>
          <a:p>
            <a:pPr lvl="1"/>
            <a:r>
              <a:rPr lang="ja-JP" altLang="en-US" dirty="0"/>
              <a:t>コミットメッセージに</a:t>
            </a:r>
            <a:r>
              <a:rPr lang="en-US" altLang="ja-JP" dirty="0" err="1"/>
              <a:t>libpng</a:t>
            </a:r>
            <a:r>
              <a:rPr lang="ja-JP" altLang="en-US" dirty="0"/>
              <a:t>のバージョンの記載あり</a:t>
            </a:r>
            <a:endParaRPr lang="en-US" altLang="ja-JP" dirty="0"/>
          </a:p>
          <a:p>
            <a:pPr lvl="1"/>
            <a:r>
              <a:rPr lang="ja-JP" altLang="en-US" dirty="0"/>
              <a:t>再利用の際ソースコードに編集を加えているものを含む</a:t>
            </a:r>
          </a:p>
          <a:p>
            <a:endParaRPr kumimoji="1" lang="en-US" altLang="ja-JP" dirty="0" smtClean="0"/>
          </a:p>
          <a:p>
            <a:endParaRPr lang="en-US" altLang="ja-JP" dirty="0"/>
          </a:p>
          <a:p>
            <a:r>
              <a:rPr lang="ja-JP" altLang="en-US" dirty="0" smtClean="0"/>
              <a:t>データベース</a:t>
            </a:r>
            <a:r>
              <a:rPr lang="en-US" altLang="ja-JP" dirty="0" smtClean="0"/>
              <a:t>: </a:t>
            </a:r>
            <a:r>
              <a:rPr kumimoji="1" lang="en-US" altLang="ja-JP" dirty="0" smtClean="0"/>
              <a:t>GitHub</a:t>
            </a:r>
            <a:r>
              <a:rPr kumimoji="1" lang="ja-JP" altLang="en-US" dirty="0" smtClean="0"/>
              <a:t>から得た</a:t>
            </a:r>
            <a:r>
              <a:rPr kumimoji="1" lang="en-US" altLang="ja-JP" dirty="0" smtClean="0"/>
              <a:t>200</a:t>
            </a:r>
            <a:r>
              <a:rPr kumimoji="1" lang="ja-JP" altLang="en-US" dirty="0" smtClean="0"/>
              <a:t>リポジトリの全履歴中のソースファイル</a:t>
            </a:r>
            <a:r>
              <a:rPr kumimoji="1" lang="en-US" altLang="ja-JP" dirty="0" smtClean="0"/>
              <a:t>567,113</a:t>
            </a:r>
            <a:r>
              <a:rPr lang="ja-JP" altLang="en-US" dirty="0"/>
              <a:t>ファイル</a:t>
            </a:r>
            <a:r>
              <a:rPr kumimoji="1" lang="ja-JP" altLang="en-US" dirty="0" smtClean="0"/>
              <a:t>を登録</a:t>
            </a:r>
            <a:endParaRPr kumimoji="1" lang="en-US" altLang="ja-JP" dirty="0" smtClean="0"/>
          </a:p>
          <a:p>
            <a:pPr lvl="1"/>
            <a:r>
              <a:rPr lang="en-US" altLang="ja-JP" dirty="0" err="1" smtClean="0"/>
              <a:t>libpng</a:t>
            </a:r>
            <a:r>
              <a:rPr lang="ja-JP" altLang="en-US" dirty="0" smtClean="0"/>
              <a:t>を</a:t>
            </a:r>
            <a:r>
              <a:rPr lang="ja-JP" altLang="en-US" dirty="0"/>
              <a:t>含</a:t>
            </a:r>
            <a:r>
              <a:rPr lang="ja-JP" altLang="en-US" dirty="0" smtClean="0"/>
              <a:t>む</a:t>
            </a:r>
            <a:endParaRPr lang="en-US" altLang="ja-JP" dirty="0"/>
          </a:p>
          <a:p>
            <a:pPr marL="0"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20</a:t>
            </a:fld>
            <a:endParaRPr kumimoji="1" lang="ja-JP" altLang="en-US"/>
          </a:p>
        </p:txBody>
      </p:sp>
    </p:spTree>
    <p:extLst>
      <p:ext uri="{BB962C8B-B14F-4D97-AF65-F5344CB8AC3E}">
        <p14:creationId xmlns:p14="http://schemas.microsoft.com/office/powerpoint/2010/main" val="10379862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ケーススタディ</a:t>
            </a:r>
            <a:r>
              <a:rPr lang="en-US" altLang="ja-JP" dirty="0" smtClean="0"/>
              <a:t>: </a:t>
            </a:r>
            <a:r>
              <a:rPr lang="ja-JP" altLang="en-US" dirty="0" smtClean="0"/>
              <a:t>検索の結果</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対象件数</a:t>
            </a:r>
            <a:r>
              <a:rPr lang="en-US" altLang="ja-JP" dirty="0" smtClean="0"/>
              <a:t>:</a:t>
            </a:r>
            <a:r>
              <a:rPr lang="ja-JP" altLang="en-US" dirty="0" smtClean="0"/>
              <a:t> </a:t>
            </a:r>
            <a:r>
              <a:rPr lang="en-US" altLang="ja-JP" dirty="0" smtClean="0"/>
              <a:t>197</a:t>
            </a:r>
            <a:r>
              <a:rPr lang="ja-JP" altLang="en-US" dirty="0" smtClean="0"/>
              <a:t>件</a:t>
            </a:r>
            <a:endParaRPr lang="en-US" altLang="ja-JP" dirty="0" smtClean="0"/>
          </a:p>
          <a:p>
            <a:endParaRPr lang="en-US" altLang="ja-JP" dirty="0" smtClean="0"/>
          </a:p>
          <a:p>
            <a:r>
              <a:rPr lang="en-US" altLang="ja-JP" dirty="0" smtClean="0"/>
              <a:t>197</a:t>
            </a:r>
            <a:r>
              <a:rPr lang="ja-JP" altLang="en-US" dirty="0" smtClean="0"/>
              <a:t>件</a:t>
            </a:r>
            <a:r>
              <a:rPr lang="en-US" altLang="ja-JP" dirty="0" smtClean="0"/>
              <a:t>(100%)</a:t>
            </a:r>
            <a:r>
              <a:rPr lang="ja-JP" altLang="en-US" dirty="0" smtClean="0"/>
              <a:t>について</a:t>
            </a:r>
            <a:r>
              <a:rPr lang="ja-JP" altLang="en-US" dirty="0"/>
              <a:t>，</a:t>
            </a:r>
            <a:r>
              <a:rPr lang="ja-JP" altLang="en-US" dirty="0" smtClean="0"/>
              <a:t>記録されたバージョンのファイルが検索結果に表れた</a:t>
            </a:r>
            <a:endParaRPr lang="en-US" altLang="ja-JP" dirty="0" smtClean="0"/>
          </a:p>
          <a:p>
            <a:pPr lvl="1"/>
            <a:r>
              <a:rPr lang="en-US" altLang="ja-JP" dirty="0" smtClean="0"/>
              <a:t>1</a:t>
            </a:r>
            <a:r>
              <a:rPr lang="ja-JP" altLang="en-US" dirty="0" smtClean="0"/>
              <a:t>クエリ</a:t>
            </a:r>
            <a:r>
              <a:rPr lang="ja-JP" altLang="en-US" dirty="0"/>
              <a:t>あた</a:t>
            </a:r>
            <a:r>
              <a:rPr lang="ja-JP" altLang="en-US" dirty="0" smtClean="0"/>
              <a:t>り</a:t>
            </a:r>
            <a:r>
              <a:rPr lang="ja-JP" altLang="en-US" dirty="0"/>
              <a:t>の</a:t>
            </a:r>
            <a:r>
              <a:rPr lang="ja-JP" altLang="en-US" dirty="0" smtClean="0"/>
              <a:t>結果の件数</a:t>
            </a:r>
            <a:endParaRPr lang="en-US" altLang="ja-JP" dirty="0" smtClean="0"/>
          </a:p>
          <a:p>
            <a:pPr lvl="2"/>
            <a:r>
              <a:rPr lang="ja-JP" altLang="en-US" sz="2000" dirty="0" smtClean="0"/>
              <a:t>最小</a:t>
            </a:r>
            <a:r>
              <a:rPr lang="en-US" altLang="ja-JP" sz="2000" dirty="0" smtClean="0"/>
              <a:t>: 167</a:t>
            </a:r>
            <a:r>
              <a:rPr lang="ja-JP" altLang="en-US" sz="2000" dirty="0" smtClean="0"/>
              <a:t>ファイル</a:t>
            </a:r>
            <a:endParaRPr lang="en-US" altLang="ja-JP" sz="2000" dirty="0" smtClean="0"/>
          </a:p>
          <a:p>
            <a:pPr lvl="2"/>
            <a:r>
              <a:rPr kumimoji="1" lang="ja-JP" altLang="en-US" sz="2000" dirty="0" smtClean="0"/>
              <a:t>最大</a:t>
            </a:r>
            <a:r>
              <a:rPr kumimoji="1" lang="en-US" altLang="ja-JP" sz="2000" dirty="0" smtClean="0"/>
              <a:t>: 1031</a:t>
            </a:r>
            <a:r>
              <a:rPr lang="ja-JP" altLang="en-US" sz="2000" dirty="0"/>
              <a:t>ファイル</a:t>
            </a:r>
            <a:endParaRPr kumimoji="1" lang="en-US" altLang="ja-JP" sz="2000" dirty="0" smtClean="0"/>
          </a:p>
          <a:p>
            <a:pPr lvl="2"/>
            <a:r>
              <a:rPr lang="ja-JP" altLang="en-US" sz="2000" dirty="0" smtClean="0"/>
              <a:t>平均</a:t>
            </a:r>
            <a:r>
              <a:rPr lang="en-US" altLang="ja-JP" sz="2000" dirty="0" smtClean="0"/>
              <a:t>: 609</a:t>
            </a:r>
            <a:r>
              <a:rPr lang="ja-JP" altLang="en-US" sz="2000" dirty="0" smtClean="0"/>
              <a:t>ファイル</a:t>
            </a:r>
            <a:endParaRPr lang="en-US" altLang="ja-JP" sz="2000" dirty="0" smtClean="0"/>
          </a:p>
          <a:p>
            <a:pPr lvl="1"/>
            <a:r>
              <a:rPr lang="ja-JP" altLang="en-US" dirty="0" smtClean="0"/>
              <a:t>件数が多い一因は</a:t>
            </a:r>
            <a:r>
              <a:rPr lang="en-US" altLang="ja-JP" dirty="0" smtClean="0"/>
              <a:t>DB</a:t>
            </a:r>
            <a:r>
              <a:rPr lang="ja-JP" altLang="en-US" dirty="0" smtClean="0"/>
              <a:t>にリリースバージョン以外を含むため</a:t>
            </a:r>
            <a:endParaRPr lang="en-US" altLang="ja-JP" dirty="0" smtClean="0"/>
          </a:p>
          <a:p>
            <a:pPr lvl="1"/>
            <a:r>
              <a:rPr lang="en-US" altLang="ja-JP" dirty="0" err="1" smtClean="0"/>
              <a:t>libpng</a:t>
            </a:r>
            <a:r>
              <a:rPr lang="ja-JP" altLang="en-US" dirty="0" smtClean="0"/>
              <a:t>を利用している</a:t>
            </a:r>
            <a:r>
              <a:rPr lang="en-US" altLang="ja-JP" dirty="0" smtClean="0"/>
              <a:t>3</a:t>
            </a:r>
            <a:r>
              <a:rPr lang="ja-JP" altLang="en-US" dirty="0" err="1" smtClean="0"/>
              <a:t>つの</a:t>
            </a:r>
            <a:r>
              <a:rPr lang="ja-JP" altLang="en-US" dirty="0" smtClean="0"/>
              <a:t>プロジェクトを検索結果に含む</a:t>
            </a:r>
            <a:endParaRPr kumimoji="1" lang="en-US" altLang="ja-JP" dirty="0"/>
          </a:p>
        </p:txBody>
      </p:sp>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21</a:t>
            </a:fld>
            <a:endParaRPr kumimoji="1" lang="ja-JP" altLang="en-US"/>
          </a:p>
        </p:txBody>
      </p:sp>
    </p:spTree>
    <p:extLst>
      <p:ext uri="{BB962C8B-B14F-4D97-AF65-F5344CB8AC3E}">
        <p14:creationId xmlns:p14="http://schemas.microsoft.com/office/powerpoint/2010/main" val="18807513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r>
              <a:rPr kumimoji="1" lang="en-US" altLang="ja-JP" dirty="0" smtClean="0"/>
              <a:t>: </a:t>
            </a:r>
            <a:r>
              <a:rPr kumimoji="1" lang="ja-JP" altLang="en-US" dirty="0" smtClean="0"/>
              <a:t>類似度の推定値について</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182</a:t>
            </a:r>
            <a:r>
              <a:rPr lang="ja-JP" altLang="en-US" dirty="0" smtClean="0"/>
              <a:t>件</a:t>
            </a:r>
            <a:r>
              <a:rPr lang="en-US" altLang="ja-JP" dirty="0" smtClean="0"/>
              <a:t>(92%)</a:t>
            </a:r>
            <a:r>
              <a:rPr lang="ja-JP" altLang="en-US" dirty="0" smtClean="0"/>
              <a:t>について，記録されたバージョンの類似度の推定値が，検索結果の中での最高値であった</a:t>
            </a:r>
            <a:endParaRPr lang="en-US" altLang="ja-JP" dirty="0" smtClean="0"/>
          </a:p>
          <a:p>
            <a:pPr lvl="1"/>
            <a:r>
              <a:rPr lang="ja-JP" altLang="en-US" dirty="0" smtClean="0"/>
              <a:t>最高値が出た</a:t>
            </a:r>
            <a:r>
              <a:rPr lang="en-US" altLang="ja-JP" dirty="0" smtClean="0"/>
              <a:t>182</a:t>
            </a:r>
            <a:r>
              <a:rPr lang="ja-JP" altLang="en-US" dirty="0" smtClean="0"/>
              <a:t>件について</a:t>
            </a:r>
            <a:endParaRPr lang="en-US" altLang="ja-JP" dirty="0" smtClean="0"/>
          </a:p>
          <a:p>
            <a:pPr lvl="2"/>
            <a:r>
              <a:rPr lang="en-US" altLang="ja-JP" sz="2000" dirty="0" smtClean="0"/>
              <a:t>1</a:t>
            </a:r>
            <a:r>
              <a:rPr lang="ja-JP" altLang="en-US" sz="2000" dirty="0" smtClean="0"/>
              <a:t>クエリあたりの最高値の件数</a:t>
            </a:r>
            <a:endParaRPr lang="en-US" altLang="ja-JP" sz="2000" dirty="0" smtClean="0"/>
          </a:p>
          <a:p>
            <a:pPr lvl="3"/>
            <a:r>
              <a:rPr lang="ja-JP" altLang="en-US" sz="2000" dirty="0" smtClean="0"/>
              <a:t>最小</a:t>
            </a:r>
            <a:r>
              <a:rPr lang="en-US" altLang="ja-JP" sz="2000" dirty="0" smtClean="0"/>
              <a:t>: 1</a:t>
            </a:r>
            <a:r>
              <a:rPr lang="ja-JP" altLang="en-US" sz="2000" dirty="0" smtClean="0"/>
              <a:t>ファイル</a:t>
            </a:r>
            <a:endParaRPr lang="en-US" altLang="ja-JP" sz="2000" dirty="0" smtClean="0"/>
          </a:p>
          <a:p>
            <a:pPr lvl="3"/>
            <a:r>
              <a:rPr lang="ja-JP" altLang="en-US" sz="2000" dirty="0" smtClean="0"/>
              <a:t>最大</a:t>
            </a:r>
            <a:r>
              <a:rPr lang="en-US" altLang="ja-JP" sz="2000" dirty="0" smtClean="0"/>
              <a:t>: 56</a:t>
            </a:r>
            <a:r>
              <a:rPr lang="ja-JP" altLang="en-US" sz="2000" dirty="0"/>
              <a:t>ファイル</a:t>
            </a:r>
            <a:endParaRPr lang="en-US" altLang="ja-JP" sz="2000" dirty="0" smtClean="0"/>
          </a:p>
          <a:p>
            <a:pPr lvl="3"/>
            <a:r>
              <a:rPr lang="ja-JP" altLang="en-US" sz="2000" dirty="0" smtClean="0"/>
              <a:t>平均</a:t>
            </a:r>
            <a:r>
              <a:rPr lang="en-US" altLang="ja-JP" sz="2000" dirty="0" smtClean="0"/>
              <a:t>: 11</a:t>
            </a:r>
            <a:r>
              <a:rPr lang="ja-JP" altLang="en-US" sz="2000" dirty="0"/>
              <a:t>ファイル</a:t>
            </a:r>
            <a:endParaRPr lang="en-US" altLang="ja-JP" sz="2000" dirty="0" smtClean="0"/>
          </a:p>
          <a:p>
            <a:pPr lvl="2"/>
            <a:r>
              <a:rPr lang="ja-JP" altLang="en-US" sz="2000" dirty="0" smtClean="0"/>
              <a:t>コメント，フォーマットの違いを無視すると，平均</a:t>
            </a:r>
            <a:r>
              <a:rPr lang="en-US" altLang="ja-JP" sz="2000" dirty="0" smtClean="0"/>
              <a:t>2.3</a:t>
            </a:r>
            <a:r>
              <a:rPr lang="ja-JP" altLang="en-US" sz="2000" dirty="0" smtClean="0"/>
              <a:t>ファイルに</a:t>
            </a:r>
            <a:endParaRPr lang="en-US" altLang="ja-JP" sz="2000" dirty="0" smtClean="0"/>
          </a:p>
          <a:p>
            <a:pPr lvl="2"/>
            <a:r>
              <a:rPr lang="ja-JP" altLang="en-US" sz="2000" dirty="0" smtClean="0"/>
              <a:t>検索対象から十分に候補を絞れている</a:t>
            </a:r>
            <a:endParaRPr lang="en-US" altLang="ja-JP" sz="2000" dirty="0" smtClean="0"/>
          </a:p>
          <a:p>
            <a:pPr lvl="2"/>
            <a:endParaRPr lang="en-US" altLang="ja-JP" dirty="0" smtClean="0"/>
          </a:p>
          <a:p>
            <a:pPr lvl="1"/>
            <a:r>
              <a:rPr lang="ja-JP" altLang="en-US" dirty="0" smtClean="0"/>
              <a:t>最高値でないもの</a:t>
            </a:r>
            <a:r>
              <a:rPr lang="en-US" altLang="ja-JP" dirty="0" smtClean="0"/>
              <a:t>15</a:t>
            </a:r>
            <a:r>
              <a:rPr lang="ja-JP" altLang="en-US" dirty="0" smtClean="0"/>
              <a:t>件について</a:t>
            </a:r>
            <a:endParaRPr lang="en-US" altLang="ja-JP" dirty="0" smtClean="0"/>
          </a:p>
          <a:p>
            <a:pPr lvl="2"/>
            <a:r>
              <a:rPr lang="ja-JP" altLang="en-US" sz="2000" dirty="0" smtClean="0"/>
              <a:t>検索結果を対象に</a:t>
            </a:r>
            <a:r>
              <a:rPr lang="ja-JP" altLang="en-US" sz="2000" dirty="0"/>
              <a:t>実際</a:t>
            </a:r>
            <a:r>
              <a:rPr lang="ja-JP" altLang="en-US" sz="2000" dirty="0" smtClean="0"/>
              <a:t>の類似度</a:t>
            </a:r>
            <a:r>
              <a:rPr lang="ja-JP" altLang="en-US" sz="2000" dirty="0"/>
              <a:t>を用いると，</a:t>
            </a:r>
            <a:r>
              <a:rPr lang="en-US" altLang="ja-JP" sz="2000" dirty="0"/>
              <a:t>10</a:t>
            </a:r>
            <a:r>
              <a:rPr lang="ja-JP" altLang="en-US" sz="2000" dirty="0"/>
              <a:t>件</a:t>
            </a:r>
            <a:r>
              <a:rPr lang="ja-JP" altLang="en-US" sz="2000" dirty="0" smtClean="0"/>
              <a:t>は最高値</a:t>
            </a:r>
            <a:endParaRPr lang="en-US" altLang="ja-JP" sz="2000" dirty="0" smtClean="0"/>
          </a:p>
        </p:txBody>
      </p:sp>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22</a:t>
            </a:fld>
            <a:endParaRPr kumimoji="1" lang="ja-JP" altLang="en-US"/>
          </a:p>
        </p:txBody>
      </p:sp>
    </p:spTree>
    <p:extLst>
      <p:ext uri="{BB962C8B-B14F-4D97-AF65-F5344CB8AC3E}">
        <p14:creationId xmlns:p14="http://schemas.microsoft.com/office/powerpoint/2010/main" val="32788999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検索のパフォーマンス</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4</a:t>
            </a:r>
            <a:r>
              <a:rPr kumimoji="1" lang="ja-JP" altLang="en-US" dirty="0" smtClean="0"/>
              <a:t>種類のファイルで計測</a:t>
            </a:r>
            <a:endParaRPr kumimoji="1" lang="en-US" altLang="ja-JP" dirty="0" smtClean="0"/>
          </a:p>
          <a:p>
            <a:endParaRPr lang="en-US" altLang="ja-JP" dirty="0"/>
          </a:p>
          <a:p>
            <a:r>
              <a:rPr kumimoji="1" lang="en-US" altLang="ja-JP" dirty="0" smtClean="0"/>
              <a:t>DB:</a:t>
            </a:r>
            <a:r>
              <a:rPr kumimoji="1" lang="ja-JP" altLang="en-US" dirty="0" smtClean="0"/>
              <a:t> </a:t>
            </a:r>
            <a:r>
              <a:rPr lang="en-US" altLang="ja-JP" dirty="0"/>
              <a:t>567,113</a:t>
            </a:r>
            <a:r>
              <a:rPr lang="ja-JP" altLang="en-US" dirty="0"/>
              <a:t>件</a:t>
            </a:r>
            <a:endParaRPr lang="en-US" altLang="ja-JP" dirty="0" smtClean="0"/>
          </a:p>
          <a:p>
            <a:endParaRPr kumimoji="1" lang="en-US" altLang="ja-JP" dirty="0"/>
          </a:p>
          <a:p>
            <a:r>
              <a:rPr lang="ja-JP" altLang="en-US" dirty="0" smtClean="0"/>
              <a:t>縦軸</a:t>
            </a:r>
            <a:r>
              <a:rPr lang="en-US" altLang="ja-JP" dirty="0" smtClean="0"/>
              <a:t>: </a:t>
            </a:r>
            <a:r>
              <a:rPr lang="ja-JP" altLang="en-US" dirty="0" smtClean="0"/>
              <a:t>検索時間</a:t>
            </a:r>
            <a:r>
              <a:rPr lang="en-US" altLang="ja-JP" dirty="0" smtClean="0"/>
              <a:t>[</a:t>
            </a:r>
            <a:r>
              <a:rPr lang="en-US" altLang="ja-JP" dirty="0" err="1" smtClean="0"/>
              <a:t>ms</a:t>
            </a:r>
            <a:r>
              <a:rPr lang="en-US" altLang="ja-JP" dirty="0" smtClean="0"/>
              <a:t>]</a:t>
            </a:r>
          </a:p>
          <a:p>
            <a:r>
              <a:rPr lang="ja-JP" altLang="en-US" dirty="0" smtClean="0"/>
              <a:t>横軸</a:t>
            </a:r>
            <a:r>
              <a:rPr lang="en-US" altLang="ja-JP" dirty="0" smtClean="0"/>
              <a:t>: </a:t>
            </a:r>
            <a:r>
              <a:rPr lang="ja-JP" altLang="en-US" dirty="0" smtClean="0"/>
              <a:t>検索クエリ</a:t>
            </a:r>
            <a:endParaRPr lang="en-US" altLang="ja-JP" dirty="0" smtClean="0"/>
          </a:p>
          <a:p>
            <a:endParaRPr kumimoji="1" lang="en-US" altLang="ja-JP" dirty="0"/>
          </a:p>
          <a:p>
            <a:r>
              <a:rPr lang="en-US" altLang="ja-JP" dirty="0" smtClean="0"/>
              <a:t>1</a:t>
            </a:r>
            <a:r>
              <a:rPr lang="ja-JP" altLang="en-US" dirty="0" smtClean="0"/>
              <a:t>秒以内に収まる</a:t>
            </a:r>
            <a:endParaRPr lang="en-US" altLang="ja-JP" dirty="0" smtClean="0"/>
          </a:p>
        </p:txBody>
      </p:sp>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23</a:t>
            </a:fld>
            <a:endParaRPr kumimoji="1" lang="ja-JP" altLang="en-US"/>
          </a:p>
        </p:txBody>
      </p:sp>
      <p:pic>
        <p:nvPicPr>
          <p:cNvPr id="11" name="図 10"/>
          <p:cNvPicPr>
            <a:picLocks noChangeAspect="1"/>
          </p:cNvPicPr>
          <p:nvPr/>
        </p:nvPicPr>
        <p:blipFill rotWithShape="1">
          <a:blip r:embed="rId3"/>
          <a:srcRect b="20856"/>
          <a:stretch/>
        </p:blipFill>
        <p:spPr>
          <a:xfrm>
            <a:off x="3788593" y="1435769"/>
            <a:ext cx="4887095" cy="3856668"/>
          </a:xfrm>
          <a:prstGeom prst="rect">
            <a:avLst/>
          </a:prstGeom>
        </p:spPr>
      </p:pic>
      <p:sp>
        <p:nvSpPr>
          <p:cNvPr id="12" name="テキスト ボックス 11"/>
          <p:cNvSpPr txBox="1"/>
          <p:nvPr/>
        </p:nvSpPr>
        <p:spPr>
          <a:xfrm>
            <a:off x="4364182" y="1600204"/>
            <a:ext cx="4530436" cy="923330"/>
          </a:xfrm>
          <a:prstGeom prst="rect">
            <a:avLst/>
          </a:prstGeom>
          <a:noFill/>
        </p:spPr>
        <p:txBody>
          <a:bodyPr wrap="square" rtlCol="0">
            <a:spAutoFit/>
          </a:bodyPr>
          <a:lstStyle/>
          <a:p>
            <a:r>
              <a:rPr lang="en-US" altLang="ja-JP" dirty="0"/>
              <a:t>CPU	: Intel(R) Xeon(R) CPU </a:t>
            </a:r>
            <a:r>
              <a:rPr lang="en-US" altLang="ja-JP" dirty="0" smtClean="0"/>
              <a:t>E5-2620</a:t>
            </a:r>
            <a:endParaRPr lang="en-US" altLang="ja-JP" dirty="0"/>
          </a:p>
          <a:p>
            <a:r>
              <a:rPr lang="ja-JP" altLang="en-US" dirty="0"/>
              <a:t>メモリ</a:t>
            </a:r>
            <a:r>
              <a:rPr lang="en-US" altLang="ja-JP" dirty="0"/>
              <a:t>	: 64GB</a:t>
            </a:r>
            <a:endParaRPr lang="ja-JP" altLang="en-US" dirty="0"/>
          </a:p>
          <a:p>
            <a:endParaRPr kumimoji="1" lang="ja-JP" altLang="en-US" dirty="0"/>
          </a:p>
        </p:txBody>
      </p:sp>
    </p:spTree>
    <p:extLst>
      <p:ext uri="{BB962C8B-B14F-4D97-AF65-F5344CB8AC3E}">
        <p14:creationId xmlns:p14="http://schemas.microsoft.com/office/powerpoint/2010/main" val="860847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lang="ja-JP" altLang="en-US" dirty="0"/>
              <a:t>類似ソースファイル</a:t>
            </a:r>
            <a:r>
              <a:rPr lang="ja-JP" altLang="en-US" dirty="0" smtClean="0"/>
              <a:t>を高速に検索</a:t>
            </a:r>
            <a:r>
              <a:rPr lang="ja-JP" altLang="en-US" dirty="0"/>
              <a:t>する手法を</a:t>
            </a:r>
            <a:r>
              <a:rPr lang="ja-JP" altLang="en-US" dirty="0" smtClean="0"/>
              <a:t>提案</a:t>
            </a:r>
            <a:endParaRPr lang="en-US" altLang="ja-JP" dirty="0" smtClean="0"/>
          </a:p>
          <a:p>
            <a:pPr lvl="1"/>
            <a:r>
              <a:rPr lang="ja-JP" altLang="en-US" sz="2400" dirty="0" smtClean="0"/>
              <a:t>ケーススタディによる評価</a:t>
            </a:r>
            <a:endParaRPr lang="en-US" altLang="ja-JP" sz="2400" dirty="0" smtClean="0"/>
          </a:p>
          <a:p>
            <a:pPr lvl="2"/>
            <a:r>
              <a:rPr lang="ja-JP" altLang="en-US" sz="2100" dirty="0" smtClean="0"/>
              <a:t>すべての再利用元バージョンが検索できた</a:t>
            </a:r>
            <a:endParaRPr lang="en-US" altLang="ja-JP" sz="2100" dirty="0" smtClean="0"/>
          </a:p>
          <a:p>
            <a:pPr lvl="2"/>
            <a:r>
              <a:rPr lang="en-US" altLang="ja-JP" sz="2100" dirty="0" smtClean="0"/>
              <a:t>92%</a:t>
            </a:r>
            <a:r>
              <a:rPr lang="ja-JP" altLang="en-US" sz="2100" dirty="0" smtClean="0"/>
              <a:t>は類似度の推定値で結果を絞り込むことができる</a:t>
            </a:r>
            <a:endParaRPr lang="en-US" altLang="ja-JP" sz="2100" dirty="0" smtClean="0"/>
          </a:p>
          <a:p>
            <a:pPr lvl="2"/>
            <a:r>
              <a:rPr lang="en-US" altLang="ja-JP" sz="2100" dirty="0" smtClean="0"/>
              <a:t>1</a:t>
            </a:r>
            <a:r>
              <a:rPr lang="ja-JP" altLang="en-US" sz="2100" dirty="0" smtClean="0"/>
              <a:t>件につき</a:t>
            </a:r>
            <a:r>
              <a:rPr lang="en-US" altLang="ja-JP" sz="2100" dirty="0" smtClean="0"/>
              <a:t>1</a:t>
            </a:r>
            <a:r>
              <a:rPr lang="ja-JP" altLang="en-US" sz="2100" dirty="0" smtClean="0"/>
              <a:t>秒以内に検索を完了</a:t>
            </a:r>
            <a:endParaRPr lang="en-US" altLang="ja-JP" sz="2100" dirty="0" smtClean="0"/>
          </a:p>
          <a:p>
            <a:pPr lvl="1"/>
            <a:endParaRPr lang="en-US" altLang="ja-JP" dirty="0"/>
          </a:p>
          <a:p>
            <a:r>
              <a:rPr lang="ja-JP" altLang="en-US" dirty="0" smtClean="0"/>
              <a:t>今後の課題</a:t>
            </a:r>
            <a:endParaRPr lang="en-US" altLang="ja-JP" dirty="0" smtClean="0"/>
          </a:p>
          <a:p>
            <a:pPr lvl="1"/>
            <a:r>
              <a:rPr lang="ja-JP" altLang="en-US" dirty="0" smtClean="0"/>
              <a:t>再利用している </a:t>
            </a:r>
            <a:r>
              <a:rPr lang="en-US" altLang="ja-JP" dirty="0" smtClean="0"/>
              <a:t>/</a:t>
            </a:r>
            <a:r>
              <a:rPr lang="ja-JP" altLang="en-US" dirty="0" smtClean="0"/>
              <a:t> していないを含めて検出する</a:t>
            </a:r>
            <a:endParaRPr lang="en-US" altLang="ja-JP" dirty="0" smtClean="0"/>
          </a:p>
          <a:p>
            <a:pPr lvl="2"/>
            <a:r>
              <a:rPr lang="ja-JP" altLang="en-US" dirty="0" smtClean="0"/>
              <a:t>提案手法はどのファイルが再利用されたものか知っていなければならない</a:t>
            </a:r>
            <a:endParaRPr lang="en-US" altLang="ja-JP" dirty="0" smtClean="0"/>
          </a:p>
          <a:p>
            <a:pPr lvl="2"/>
            <a:r>
              <a:rPr lang="ja-JP" altLang="en-US" dirty="0" smtClean="0"/>
              <a:t>プロジェクト全体のファイルを与え，再利用されているものについてその出自を検出する</a:t>
            </a:r>
            <a:endParaRPr lang="en-US" altLang="ja-JP" dirty="0" smtClean="0"/>
          </a:p>
        </p:txBody>
      </p:sp>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24</a:t>
            </a:fld>
            <a:endParaRPr kumimoji="1" lang="ja-JP" altLang="en-US"/>
          </a:p>
        </p:txBody>
      </p:sp>
    </p:spTree>
    <p:extLst>
      <p:ext uri="{BB962C8B-B14F-4D97-AF65-F5344CB8AC3E}">
        <p14:creationId xmlns:p14="http://schemas.microsoft.com/office/powerpoint/2010/main" val="19224869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ソフトウェアを開発する際に，ソースコードをコピーしての再利用が行われている</a:t>
            </a:r>
            <a:endParaRPr kumimoji="1" lang="en-US" altLang="ja-JP" dirty="0"/>
          </a:p>
          <a:p>
            <a:pPr lvl="1"/>
            <a:r>
              <a:rPr lang="ja-JP" altLang="en-US" dirty="0"/>
              <a:t>再利用</a:t>
            </a:r>
            <a:r>
              <a:rPr lang="ja-JP" altLang="en-US" dirty="0" smtClean="0"/>
              <a:t>により効率的な開発が可能になる</a:t>
            </a:r>
            <a:endParaRPr kumimoji="1" lang="en-US" altLang="ja-JP" dirty="0" smtClean="0"/>
          </a:p>
          <a:p>
            <a:endParaRPr lang="en-US" altLang="ja-JP" dirty="0"/>
          </a:p>
          <a:p>
            <a:r>
              <a:rPr kumimoji="1" lang="ja-JP" altLang="en-US" dirty="0" smtClean="0"/>
              <a:t>不具合のあるソースコードを使用してしまう危険性がある</a:t>
            </a:r>
            <a:endParaRPr kumimoji="1" lang="en-US" altLang="ja-JP" dirty="0" smtClean="0"/>
          </a:p>
          <a:p>
            <a:pPr lvl="1"/>
            <a:r>
              <a:rPr lang="ja-JP" altLang="en-US" dirty="0" smtClean="0"/>
              <a:t>再利用したコードを管理する必要がある</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3</a:t>
            </a:fld>
            <a:endParaRPr kumimoji="1" lang="ja-JP" altLang="en-US" dirty="0"/>
          </a:p>
        </p:txBody>
      </p:sp>
    </p:spTree>
    <p:extLst>
      <p:ext uri="{BB962C8B-B14F-4D97-AF65-F5344CB8AC3E}">
        <p14:creationId xmlns:p14="http://schemas.microsoft.com/office/powerpoint/2010/main" val="2009114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OSS</a:t>
            </a:r>
            <a:r>
              <a:rPr lang="ja-JP" altLang="en-US" dirty="0" smtClean="0"/>
              <a:t>の再利用コードに関する調査</a:t>
            </a:r>
            <a:endParaRPr kumimoji="1" lang="ja-JP" altLang="en-US" dirty="0"/>
          </a:p>
        </p:txBody>
      </p:sp>
      <p:sp>
        <p:nvSpPr>
          <p:cNvPr id="3" name="コンテンツ プレースホルダー 2"/>
          <p:cNvSpPr>
            <a:spLocks noGrp="1"/>
          </p:cNvSpPr>
          <p:nvPr>
            <p:ph idx="1"/>
          </p:nvPr>
        </p:nvSpPr>
        <p:spPr/>
        <p:txBody>
          <a:bodyPr/>
          <a:lstStyle/>
          <a:p>
            <a:r>
              <a:rPr lang="en-US" altLang="ja-JP" dirty="0"/>
              <a:t>Xia</a:t>
            </a:r>
            <a:r>
              <a:rPr lang="ja-JP" altLang="en-US" dirty="0" err="1" smtClean="0"/>
              <a:t>らに</a:t>
            </a:r>
            <a:r>
              <a:rPr lang="ja-JP" altLang="en-US" dirty="0" smtClean="0"/>
              <a:t>よる</a:t>
            </a:r>
            <a:r>
              <a:rPr lang="en-US" altLang="ja-JP" dirty="0" smtClean="0"/>
              <a:t>OSS</a:t>
            </a:r>
            <a:r>
              <a:rPr lang="ja-JP" altLang="en-US" dirty="0" smtClean="0"/>
              <a:t>のライブラリのコードを利用しているプロジェクトを対象にした調査</a:t>
            </a:r>
            <a:r>
              <a:rPr lang="en-US" altLang="ja-JP" dirty="0" smtClean="0"/>
              <a:t>[1]</a:t>
            </a:r>
          </a:p>
          <a:p>
            <a:endParaRPr lang="en-US" altLang="ja-JP" dirty="0" smtClean="0"/>
          </a:p>
          <a:p>
            <a:pPr lvl="1"/>
            <a:r>
              <a:rPr lang="ja-JP" altLang="en-US" dirty="0" smtClean="0"/>
              <a:t>対象プロジェクト数</a:t>
            </a:r>
            <a:r>
              <a:rPr lang="en-US" altLang="ja-JP" dirty="0" smtClean="0"/>
              <a:t>: 123</a:t>
            </a:r>
          </a:p>
          <a:p>
            <a:pPr lvl="1"/>
            <a:endParaRPr lang="en-US" altLang="ja-JP" dirty="0" smtClean="0"/>
          </a:p>
          <a:p>
            <a:pPr lvl="1"/>
            <a:r>
              <a:rPr lang="en-US" altLang="ja-JP" dirty="0" smtClean="0"/>
              <a:t>84</a:t>
            </a:r>
            <a:r>
              <a:rPr lang="ja-JP" altLang="en-US" dirty="0" smtClean="0"/>
              <a:t>プロジェクト</a:t>
            </a:r>
            <a:r>
              <a:rPr lang="en-US" altLang="ja-JP" dirty="0" smtClean="0"/>
              <a:t>: </a:t>
            </a:r>
            <a:r>
              <a:rPr lang="ja-JP" altLang="en-US" dirty="0" smtClean="0"/>
              <a:t>脆弱性を抱えるバージョンのコードを利用</a:t>
            </a:r>
            <a:endParaRPr lang="en-US" altLang="ja-JP" dirty="0" smtClean="0"/>
          </a:p>
          <a:p>
            <a:pPr lvl="1"/>
            <a:r>
              <a:rPr lang="en-US" altLang="ja-JP" dirty="0" smtClean="0"/>
              <a:t>23</a:t>
            </a:r>
            <a:r>
              <a:rPr lang="ja-JP" altLang="en-US" dirty="0" smtClean="0"/>
              <a:t>プロジェクト</a:t>
            </a:r>
            <a:r>
              <a:rPr lang="en-US" altLang="ja-JP" dirty="0" smtClean="0"/>
              <a:t>: </a:t>
            </a:r>
            <a:r>
              <a:rPr lang="ja-JP" altLang="en-US" dirty="0" smtClean="0"/>
              <a:t>ライブラリのバージョンに関する情報の記録が無い</a:t>
            </a:r>
            <a:endParaRPr lang="en-US" altLang="ja-JP" dirty="0" smtClean="0"/>
          </a:p>
          <a:p>
            <a:pPr lvl="1"/>
            <a:r>
              <a:rPr lang="ja-JP" altLang="en-US" dirty="0" smtClean="0"/>
              <a:t>  </a:t>
            </a:r>
            <a:r>
              <a:rPr lang="en-US" altLang="ja-JP" dirty="0" smtClean="0"/>
              <a:t>6</a:t>
            </a:r>
            <a:r>
              <a:rPr lang="ja-JP" altLang="en-US" dirty="0" smtClean="0"/>
              <a:t>プロジェクト</a:t>
            </a:r>
            <a:r>
              <a:rPr lang="en-US" altLang="ja-JP" dirty="0" smtClean="0"/>
              <a:t>: </a:t>
            </a:r>
            <a:r>
              <a:rPr lang="ja-JP" altLang="en-US" dirty="0" smtClean="0"/>
              <a:t>特に管理が難しい状態</a:t>
            </a:r>
            <a:endParaRPr lang="en-US" altLang="ja-JP" dirty="0" smtClean="0"/>
          </a:p>
          <a:p>
            <a:pPr lvl="2"/>
            <a:r>
              <a:rPr lang="ja-JP" altLang="en-US" dirty="0" smtClean="0"/>
              <a:t>ディレクトリの名前が変えられている</a:t>
            </a:r>
            <a:endParaRPr lang="en-US" altLang="ja-JP" dirty="0" smtClean="0"/>
          </a:p>
          <a:p>
            <a:pPr lvl="2"/>
            <a:r>
              <a:rPr lang="ja-JP" altLang="en-US" dirty="0" smtClean="0"/>
              <a:t>再利用したコードとほかのコードが混ざっている</a:t>
            </a:r>
            <a:endParaRPr lang="en-US" altLang="ja-JP" dirty="0" smtClean="0"/>
          </a:p>
        </p:txBody>
      </p:sp>
      <p:sp>
        <p:nvSpPr>
          <p:cNvPr id="4" name="テキスト ボックス 3"/>
          <p:cNvSpPr txBox="1"/>
          <p:nvPr/>
        </p:nvSpPr>
        <p:spPr>
          <a:xfrm>
            <a:off x="1645920" y="5939401"/>
            <a:ext cx="7030536" cy="738664"/>
          </a:xfrm>
          <a:prstGeom prst="rect">
            <a:avLst/>
          </a:prstGeom>
          <a:noFill/>
        </p:spPr>
        <p:txBody>
          <a:bodyPr wrap="square" rtlCol="0">
            <a:spAutoFit/>
          </a:bodyPr>
          <a:lstStyle/>
          <a:p>
            <a:r>
              <a:rPr lang="en-US" altLang="ja-JP" sz="1400" dirty="0" smtClean="0"/>
              <a:t>[1]Pei Xia, Makoto Matsushita,</a:t>
            </a:r>
            <a:r>
              <a:rPr lang="ja-JP" altLang="en-US" sz="1400" dirty="0"/>
              <a:t> </a:t>
            </a:r>
            <a:r>
              <a:rPr lang="en-US" altLang="ja-JP" sz="1400" dirty="0" err="1" smtClean="0"/>
              <a:t>Norihiro</a:t>
            </a:r>
            <a:r>
              <a:rPr lang="en-US" altLang="ja-JP" sz="1400" dirty="0" smtClean="0"/>
              <a:t> Yoshida, and </a:t>
            </a:r>
            <a:r>
              <a:rPr lang="en-US" altLang="ja-JP" sz="1400" dirty="0" err="1" smtClean="0"/>
              <a:t>Katsuro</a:t>
            </a:r>
            <a:r>
              <a:rPr lang="en-US" altLang="ja-JP" sz="1400" dirty="0" smtClean="0"/>
              <a:t> Inoue. "Studying Reuse of Out-dated Third-party Code in Open Source Projects." </a:t>
            </a:r>
            <a:r>
              <a:rPr lang="ja-JP" altLang="en-US" sz="1400" dirty="0" smtClean="0"/>
              <a:t>コンピュータソフトウェア </a:t>
            </a:r>
            <a:r>
              <a:rPr lang="en-US" altLang="ja-JP" sz="1400" dirty="0" smtClean="0"/>
              <a:t>30.4 (2013): pp.98-104.</a:t>
            </a:r>
          </a:p>
        </p:txBody>
      </p:sp>
      <p:sp>
        <p:nvSpPr>
          <p:cNvPr id="5" name="スライド番号プレースホルダー 4"/>
          <p:cNvSpPr>
            <a:spLocks noGrp="1"/>
          </p:cNvSpPr>
          <p:nvPr>
            <p:ph type="sldNum" sz="quarter" idx="12"/>
          </p:nvPr>
        </p:nvSpPr>
        <p:spPr/>
        <p:txBody>
          <a:bodyPr/>
          <a:lstStyle/>
          <a:p>
            <a:fld id="{EA7BE584-6B5C-416B-B161-FFB67DDCBA35}" type="slidenum">
              <a:rPr kumimoji="1" lang="ja-JP" altLang="en-US" smtClean="0"/>
              <a:t>4</a:t>
            </a:fld>
            <a:endParaRPr kumimoji="1" lang="ja-JP" altLang="en-US"/>
          </a:p>
        </p:txBody>
      </p:sp>
    </p:spTree>
    <p:extLst>
      <p:ext uri="{BB962C8B-B14F-4D97-AF65-F5344CB8AC3E}">
        <p14:creationId xmlns:p14="http://schemas.microsoft.com/office/powerpoint/2010/main" val="109848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ソースファイルの内容による出自の検索</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err="1" smtClean="0"/>
              <a:t>Ichi</a:t>
            </a:r>
            <a:r>
              <a:rPr kumimoji="1" lang="en-US" altLang="ja-JP" dirty="0" smtClean="0"/>
              <a:t>-Tracker[2]</a:t>
            </a:r>
          </a:p>
          <a:p>
            <a:pPr lvl="1"/>
            <a:r>
              <a:rPr kumimoji="1" lang="ja-JP" altLang="en-US" dirty="0" smtClean="0"/>
              <a:t>コード片を入力とし，コード検索エンジンを利用して検索</a:t>
            </a:r>
            <a:endParaRPr kumimoji="1" lang="en-US" altLang="ja-JP" dirty="0" smtClean="0"/>
          </a:p>
          <a:p>
            <a:pPr lvl="1"/>
            <a:r>
              <a:rPr lang="en-US" altLang="ja-JP" dirty="0"/>
              <a:t>1</a:t>
            </a:r>
            <a:r>
              <a:rPr lang="ja-JP" altLang="en-US" dirty="0" smtClean="0"/>
              <a:t>件の</a:t>
            </a:r>
            <a:r>
              <a:rPr lang="ja-JP" altLang="en-US" dirty="0"/>
              <a:t>検索</a:t>
            </a:r>
            <a:r>
              <a:rPr lang="ja-JP" altLang="en-US" dirty="0" smtClean="0"/>
              <a:t>に数分</a:t>
            </a:r>
            <a:endParaRPr kumimoji="1" lang="en-US" altLang="ja-JP" dirty="0" smtClean="0"/>
          </a:p>
          <a:p>
            <a:pPr lvl="1"/>
            <a:endParaRPr kumimoji="1" lang="en-US" altLang="ja-JP" dirty="0" smtClean="0"/>
          </a:p>
          <a:p>
            <a:r>
              <a:rPr lang="ja-JP" altLang="en-US" dirty="0"/>
              <a:t>バージョン</a:t>
            </a:r>
            <a:r>
              <a:rPr lang="ja-JP" altLang="en-US" dirty="0" smtClean="0"/>
              <a:t>を検出するツール</a:t>
            </a:r>
            <a:r>
              <a:rPr lang="en-US" altLang="ja-JP" dirty="0" smtClean="0"/>
              <a:t>[3]</a:t>
            </a:r>
          </a:p>
          <a:p>
            <a:pPr lvl="1"/>
            <a:r>
              <a:rPr lang="ja-JP" altLang="en-US" dirty="0"/>
              <a:t>ファイル</a:t>
            </a:r>
            <a:r>
              <a:rPr lang="ja-JP" altLang="en-US" dirty="0" smtClean="0"/>
              <a:t>を与えて，指定リポジトリ内で最も類似するファイルを検索</a:t>
            </a:r>
            <a:endParaRPr lang="en-US" altLang="ja-JP" dirty="0" smtClean="0"/>
          </a:p>
          <a:p>
            <a:pPr lvl="1"/>
            <a:r>
              <a:rPr lang="ja-JP" altLang="en-US" dirty="0" smtClean="0"/>
              <a:t>再利用元ライブラリを知っている必要がある</a:t>
            </a:r>
            <a:endParaRPr lang="en-US" altLang="ja-JP" dirty="0" smtClean="0"/>
          </a:p>
        </p:txBody>
      </p:sp>
      <p:sp>
        <p:nvSpPr>
          <p:cNvPr id="4" name="テキスト ボックス 3"/>
          <p:cNvSpPr txBox="1"/>
          <p:nvPr/>
        </p:nvSpPr>
        <p:spPr>
          <a:xfrm>
            <a:off x="457200" y="4759919"/>
            <a:ext cx="8229600" cy="1600438"/>
          </a:xfrm>
          <a:prstGeom prst="rect">
            <a:avLst/>
          </a:prstGeom>
          <a:noFill/>
        </p:spPr>
        <p:txBody>
          <a:bodyPr wrap="square" rtlCol="0">
            <a:spAutoFit/>
          </a:bodyPr>
          <a:lstStyle/>
          <a:p>
            <a:r>
              <a:rPr lang="en-US" altLang="ja-JP" sz="1400" dirty="0" smtClean="0"/>
              <a:t>[2]K</a:t>
            </a:r>
            <a:r>
              <a:rPr lang="en-US" altLang="ja-JP" sz="1400" dirty="0"/>
              <a:t>. Inoue, Y. Sasaki, Pei Xia, and Y. </a:t>
            </a:r>
            <a:r>
              <a:rPr lang="en-US" altLang="ja-JP" sz="1400" dirty="0" err="1"/>
              <a:t>Manabe</a:t>
            </a:r>
            <a:r>
              <a:rPr lang="en-US" altLang="ja-JP" sz="1400" dirty="0"/>
              <a:t>. Where does this code come </a:t>
            </a:r>
            <a:r>
              <a:rPr lang="en-US" altLang="ja-JP" sz="1400" dirty="0" smtClean="0"/>
              <a:t>from</a:t>
            </a:r>
            <a:r>
              <a:rPr lang="ja-JP" altLang="en-US" sz="1400" dirty="0" smtClean="0"/>
              <a:t> </a:t>
            </a:r>
            <a:r>
              <a:rPr lang="en-US" altLang="ja-JP" sz="1400" dirty="0" smtClean="0"/>
              <a:t>and </a:t>
            </a:r>
            <a:r>
              <a:rPr lang="en-US" altLang="ja-JP" sz="1400" dirty="0"/>
              <a:t>where does it go? </a:t>
            </a:r>
            <a:r>
              <a:rPr lang="en-US" altLang="ja-JP" sz="1400" dirty="0" smtClean="0"/>
              <a:t>- </a:t>
            </a:r>
            <a:r>
              <a:rPr lang="en-US" altLang="ja-JP" sz="1400" dirty="0"/>
              <a:t>integrated code history tracker for open source systems </a:t>
            </a:r>
            <a:r>
              <a:rPr lang="en-US" altLang="ja-JP" sz="1400" dirty="0" smtClean="0"/>
              <a:t>- . </a:t>
            </a:r>
            <a:r>
              <a:rPr lang="en-US" altLang="ja-JP" sz="1400" dirty="0"/>
              <a:t>In </a:t>
            </a:r>
            <a:r>
              <a:rPr lang="en-US" altLang="ja-JP" sz="1400" i="1" dirty="0"/>
              <a:t>Proceedings of the 34th </a:t>
            </a:r>
            <a:r>
              <a:rPr lang="en-US" altLang="ja-JP" sz="1400" i="1" dirty="0" smtClean="0"/>
              <a:t>International </a:t>
            </a:r>
            <a:r>
              <a:rPr lang="en-US" altLang="ja-JP" sz="1400" i="1" dirty="0"/>
              <a:t>Conference on Software Engineering</a:t>
            </a:r>
            <a:r>
              <a:rPr lang="en-US" altLang="ja-JP" sz="1400" dirty="0"/>
              <a:t>, pp</a:t>
            </a:r>
            <a:r>
              <a:rPr lang="en-US" altLang="ja-JP" sz="1400" dirty="0" smtClean="0"/>
              <a:t>. 331-341</a:t>
            </a:r>
            <a:r>
              <a:rPr lang="en-US" altLang="ja-JP" sz="1400" dirty="0"/>
              <a:t>, 2012</a:t>
            </a:r>
            <a:r>
              <a:rPr lang="en-US" altLang="ja-JP" sz="1400" dirty="0" smtClean="0"/>
              <a:t>.</a:t>
            </a:r>
          </a:p>
          <a:p>
            <a:r>
              <a:rPr lang="en-US" altLang="ja-JP" sz="1400" dirty="0" smtClean="0"/>
              <a:t>[3]</a:t>
            </a:r>
            <a:r>
              <a:rPr lang="en-US" altLang="ja-JP" sz="1400" dirty="0" err="1" smtClean="0"/>
              <a:t>Naohiro</a:t>
            </a:r>
            <a:r>
              <a:rPr lang="en-US" altLang="ja-JP" sz="1400" dirty="0" smtClean="0"/>
              <a:t> </a:t>
            </a:r>
            <a:r>
              <a:rPr lang="en-US" altLang="ja-JP" sz="1400" dirty="0" err="1"/>
              <a:t>Kawamitsu</a:t>
            </a:r>
            <a:r>
              <a:rPr lang="en-US" altLang="ja-JP" sz="1400" dirty="0"/>
              <a:t>, Takashi </a:t>
            </a:r>
            <a:r>
              <a:rPr lang="en-US" altLang="ja-JP" sz="1400" dirty="0" err="1"/>
              <a:t>Ishio</a:t>
            </a:r>
            <a:r>
              <a:rPr lang="en-US" altLang="ja-JP" sz="1400" dirty="0"/>
              <a:t>, Tetsuya Kanda, </a:t>
            </a:r>
            <a:r>
              <a:rPr lang="en-US" altLang="ja-JP" sz="1400" dirty="0" err="1"/>
              <a:t>Raula</a:t>
            </a:r>
            <a:r>
              <a:rPr lang="en-US" altLang="ja-JP" sz="1400" dirty="0"/>
              <a:t> </a:t>
            </a:r>
            <a:r>
              <a:rPr lang="en-US" altLang="ja-JP" sz="1400" dirty="0" err="1"/>
              <a:t>Gaikovina</a:t>
            </a:r>
            <a:r>
              <a:rPr lang="en-US" altLang="ja-JP" sz="1400" dirty="0"/>
              <a:t> Kula, Coen </a:t>
            </a:r>
            <a:r>
              <a:rPr lang="en-US" altLang="ja-JP" sz="1400" dirty="0" smtClean="0"/>
              <a:t>De </a:t>
            </a:r>
            <a:r>
              <a:rPr lang="en-US" altLang="ja-JP" sz="1400" dirty="0" err="1" smtClean="0"/>
              <a:t>Roover</a:t>
            </a:r>
            <a:r>
              <a:rPr lang="en-US" altLang="ja-JP" sz="1400" dirty="0"/>
              <a:t>, and </a:t>
            </a:r>
            <a:r>
              <a:rPr lang="en-US" altLang="ja-JP" sz="1400" dirty="0" err="1"/>
              <a:t>Katsuro</a:t>
            </a:r>
            <a:r>
              <a:rPr lang="en-US" altLang="ja-JP" sz="1400" dirty="0"/>
              <a:t> Inoue. Identifying source code reuse across repositories </a:t>
            </a:r>
            <a:r>
              <a:rPr lang="en-US" altLang="ja-JP" sz="1400" dirty="0" smtClean="0"/>
              <a:t>using LCS-based </a:t>
            </a:r>
            <a:r>
              <a:rPr lang="en-US" altLang="ja-JP" sz="1400" dirty="0"/>
              <a:t>source code similarity. In </a:t>
            </a:r>
            <a:r>
              <a:rPr lang="en-US" altLang="ja-JP" sz="1400" i="1" dirty="0"/>
              <a:t>Proceedings of the 14th International </a:t>
            </a:r>
            <a:r>
              <a:rPr lang="en-US" altLang="ja-JP" sz="1400" i="1" dirty="0" smtClean="0"/>
              <a:t>Working Conference </a:t>
            </a:r>
            <a:r>
              <a:rPr lang="en-US" altLang="ja-JP" sz="1400" i="1" dirty="0"/>
              <a:t>on Source Code Analysis and Manipulation</a:t>
            </a:r>
            <a:r>
              <a:rPr lang="en-US" altLang="ja-JP" sz="1400" dirty="0"/>
              <a:t>, pp. </a:t>
            </a:r>
            <a:r>
              <a:rPr lang="en-US" altLang="ja-JP" sz="1400" dirty="0" smtClean="0"/>
              <a:t>305-314</a:t>
            </a:r>
            <a:r>
              <a:rPr lang="en-US" altLang="ja-JP" sz="1400" dirty="0"/>
              <a:t>, 2014.</a:t>
            </a:r>
            <a:endParaRPr lang="en-US" altLang="ja-JP" sz="1400" dirty="0" smtClean="0"/>
          </a:p>
        </p:txBody>
      </p:sp>
      <p:sp>
        <p:nvSpPr>
          <p:cNvPr id="5" name="スライド番号プレースホルダー 4"/>
          <p:cNvSpPr>
            <a:spLocks noGrp="1"/>
          </p:cNvSpPr>
          <p:nvPr>
            <p:ph type="sldNum" sz="quarter" idx="12"/>
          </p:nvPr>
        </p:nvSpPr>
        <p:spPr/>
        <p:txBody>
          <a:bodyPr/>
          <a:lstStyle/>
          <a:p>
            <a:fld id="{EA7BE584-6B5C-416B-B161-FFB67DDCBA35}" type="slidenum">
              <a:rPr kumimoji="1" lang="ja-JP" altLang="en-US" smtClean="0"/>
              <a:t>5</a:t>
            </a:fld>
            <a:endParaRPr kumimoji="1" lang="ja-JP" altLang="en-US"/>
          </a:p>
        </p:txBody>
      </p:sp>
    </p:spTree>
    <p:extLst>
      <p:ext uri="{BB962C8B-B14F-4D97-AF65-F5344CB8AC3E}">
        <p14:creationId xmlns:p14="http://schemas.microsoft.com/office/powerpoint/2010/main" val="10896693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類似ソースファイルを高速に検索する手法を提案</a:t>
            </a:r>
            <a:endParaRPr kumimoji="1" lang="en-US" altLang="ja-JP" dirty="0" smtClean="0"/>
          </a:p>
          <a:p>
            <a:pPr lvl="1"/>
            <a:r>
              <a:rPr lang="ja-JP" altLang="en-US" dirty="0" smtClean="0"/>
              <a:t>検索結果に類似度</a:t>
            </a:r>
            <a:r>
              <a:rPr lang="ja-JP" altLang="en-US" dirty="0"/>
              <a:t>の</a:t>
            </a:r>
            <a:r>
              <a:rPr lang="ja-JP" altLang="en-US" dirty="0" smtClean="0"/>
              <a:t>推定値を</a:t>
            </a:r>
            <a:r>
              <a:rPr lang="ja-JP" altLang="en-US" dirty="0"/>
              <a:t>併せて提示</a:t>
            </a:r>
            <a:r>
              <a:rPr lang="ja-JP" altLang="en-US" dirty="0" smtClean="0"/>
              <a:t>する</a:t>
            </a:r>
            <a:endParaRPr kumimoji="1" lang="en-US" altLang="ja-JP" dirty="0" smtClean="0"/>
          </a:p>
          <a:p>
            <a:endParaRPr kumimoji="1" lang="en-US" altLang="ja-JP" dirty="0" smtClean="0"/>
          </a:p>
          <a:p>
            <a:r>
              <a:rPr lang="ja-JP" altLang="en-US" dirty="0" smtClean="0"/>
              <a:t>提案手法により，再利用したソースファイルの出自を知ることができるようになる</a:t>
            </a:r>
            <a:endParaRPr lang="en-US" altLang="ja-JP" dirty="0" smtClean="0"/>
          </a:p>
          <a:p>
            <a:pPr lvl="1"/>
            <a:r>
              <a:rPr lang="ja-JP" altLang="en-US" dirty="0" smtClean="0"/>
              <a:t>多数のライブラリを</a:t>
            </a:r>
            <a:r>
              <a:rPr lang="en-US" altLang="ja-JP" dirty="0" smtClean="0"/>
              <a:t>1</a:t>
            </a:r>
            <a:r>
              <a:rPr lang="ja-JP" altLang="en-US" dirty="0" smtClean="0"/>
              <a:t>回でまとめて検索できる</a:t>
            </a:r>
            <a:endParaRPr lang="en-US" altLang="ja-JP" dirty="0" smtClean="0"/>
          </a:p>
          <a:p>
            <a:endParaRPr lang="en-US" altLang="ja-JP" dirty="0" smtClean="0"/>
          </a:p>
          <a:p>
            <a:endParaRPr lang="en-US" altLang="ja-JP" dirty="0" smtClean="0"/>
          </a:p>
          <a:p>
            <a:r>
              <a:rPr lang="ja-JP" altLang="en-US" dirty="0" smtClean="0"/>
              <a:t>手法で利用する類似度，</a:t>
            </a:r>
            <a:r>
              <a:rPr lang="en-US" altLang="ja-JP" dirty="0" smtClean="0"/>
              <a:t>LSH</a:t>
            </a:r>
            <a:r>
              <a:rPr lang="ja-JP" altLang="en-US" dirty="0" smtClean="0"/>
              <a:t>について述べたのち，提案手法について述べる</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6</a:t>
            </a:fld>
            <a:endParaRPr kumimoji="1" lang="ja-JP" altLang="en-US"/>
          </a:p>
        </p:txBody>
      </p:sp>
    </p:spTree>
    <p:extLst>
      <p:ext uri="{BB962C8B-B14F-4D97-AF65-F5344CB8AC3E}">
        <p14:creationId xmlns:p14="http://schemas.microsoft.com/office/powerpoint/2010/main" val="2166572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類似度</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smtClean="0"/>
                  <a:t>検索で使用するソースファイル</a:t>
                </a:r>
                <a:r>
                  <a:rPr lang="ja-JP" altLang="en-US" dirty="0"/>
                  <a:t>間</a:t>
                </a:r>
                <a:r>
                  <a:rPr lang="ja-JP" altLang="en-US" dirty="0" smtClean="0"/>
                  <a:t>の類似度</a:t>
                </a:r>
                <a:endParaRPr lang="en-US" altLang="ja-JP" dirty="0" smtClean="0"/>
              </a:p>
              <a:p>
                <a:pPr lvl="1"/>
                <a:r>
                  <a:rPr lang="ja-JP" altLang="en-US" dirty="0"/>
                  <a:t>コメント</a:t>
                </a:r>
                <a:r>
                  <a:rPr lang="ja-JP" altLang="en-US" dirty="0" smtClean="0"/>
                  <a:t>を</a:t>
                </a:r>
                <a:r>
                  <a:rPr lang="ja-JP" altLang="en-US" dirty="0"/>
                  <a:t>取り除</a:t>
                </a:r>
                <a:r>
                  <a:rPr lang="ja-JP" altLang="en-US" dirty="0" smtClean="0"/>
                  <a:t>く</a:t>
                </a:r>
                <a:endParaRPr lang="en-US" altLang="ja-JP" dirty="0" smtClean="0"/>
              </a:p>
              <a:p>
                <a:pPr lvl="1"/>
                <a:r>
                  <a:rPr kumimoji="1" lang="ja-JP" altLang="en-US" dirty="0" smtClean="0"/>
                  <a:t>ソース</a:t>
                </a:r>
                <a:r>
                  <a:rPr kumimoji="1" lang="ja-JP" altLang="en-US" dirty="0"/>
                  <a:t>ファイル</a:t>
                </a:r>
                <a:r>
                  <a:rPr kumimoji="1" lang="ja-JP" altLang="en-US" dirty="0" smtClean="0"/>
                  <a:t>を字句の</a:t>
                </a:r>
                <a:r>
                  <a:rPr kumimoji="1" lang="ja-JP" altLang="en-US" dirty="0"/>
                  <a:t>列</a:t>
                </a:r>
                <a:r>
                  <a:rPr kumimoji="1" lang="ja-JP" altLang="en-US" dirty="0" smtClean="0"/>
                  <a:t>に</a:t>
                </a:r>
                <a:r>
                  <a:rPr kumimoji="1" lang="ja-JP" altLang="en-US" dirty="0"/>
                  <a:t>分割</a:t>
                </a:r>
                <a:r>
                  <a:rPr kumimoji="1" lang="ja-JP" altLang="en-US" dirty="0" smtClean="0"/>
                  <a:t>する</a:t>
                </a:r>
                <a:endParaRPr kumimoji="1" lang="en-US" altLang="ja-JP" dirty="0" smtClean="0"/>
              </a:p>
              <a:p>
                <a:pPr lvl="1"/>
                <a:r>
                  <a:rPr lang="ja-JP" altLang="en-US" dirty="0" smtClean="0"/>
                  <a:t>字句列から</a:t>
                </a:r>
                <a:r>
                  <a:rPr lang="en-US" altLang="ja-JP" dirty="0" smtClean="0"/>
                  <a:t>n-gram</a:t>
                </a:r>
                <a:r>
                  <a:rPr lang="ja-JP" altLang="en-US" dirty="0" smtClean="0"/>
                  <a:t>の多重集合を得る</a:t>
                </a:r>
                <a:endParaRPr lang="en-US" altLang="ja-JP" dirty="0" smtClean="0"/>
              </a:p>
              <a:p>
                <a:pPr lvl="1"/>
                <a:r>
                  <a:rPr kumimoji="1" lang="ja-JP" altLang="en-US" dirty="0" smtClean="0"/>
                  <a:t>多重</a:t>
                </a:r>
                <a:r>
                  <a:rPr kumimoji="1" lang="ja-JP" altLang="en-US" dirty="0"/>
                  <a:t>集合</a:t>
                </a:r>
                <a:r>
                  <a:rPr kumimoji="1" lang="ja-JP" altLang="en-US" dirty="0" smtClean="0"/>
                  <a:t>を</a:t>
                </a:r>
                <a:r>
                  <a:rPr kumimoji="1" lang="ja-JP" altLang="en-US" dirty="0"/>
                  <a:t>集合</a:t>
                </a:r>
                <a:r>
                  <a:rPr kumimoji="1" lang="ja-JP" altLang="en-US" dirty="0" smtClean="0"/>
                  <a:t>に</a:t>
                </a:r>
                <a:r>
                  <a:rPr kumimoji="1" lang="ja-JP" altLang="en-US" dirty="0"/>
                  <a:t>変換</a:t>
                </a:r>
                <a:r>
                  <a:rPr kumimoji="1" lang="ja-JP" altLang="en-US" dirty="0" smtClean="0"/>
                  <a:t>する</a:t>
                </a:r>
                <a:endParaRPr kumimoji="1" lang="en-US" altLang="ja-JP" dirty="0" smtClean="0"/>
              </a:p>
              <a:p>
                <a:pPr lvl="1"/>
                <a:r>
                  <a:rPr kumimoji="1" lang="ja-JP" altLang="en-US" dirty="0" smtClean="0"/>
                  <a:t>集合に対して</a:t>
                </a:r>
                <a:r>
                  <a:rPr kumimoji="1" lang="en-US" altLang="ja-JP" dirty="0" err="1" smtClean="0"/>
                  <a:t>Jaccard</a:t>
                </a:r>
                <a:r>
                  <a:rPr kumimoji="1" lang="ja-JP" altLang="en-US" dirty="0" smtClean="0"/>
                  <a:t>係数を求め，それを類似度とする</a:t>
                </a:r>
                <a:endParaRPr kumimoji="1" lang="en-US" altLang="ja-JP" dirty="0" smtClean="0"/>
              </a:p>
              <a:p>
                <a:pPr lvl="1"/>
                <a:endParaRPr lang="en-US" altLang="ja-JP" dirty="0"/>
              </a:p>
              <a:p>
                <a:pPr lvl="1"/>
                <a:endParaRPr kumimoji="1" lang="en-US" altLang="ja-JP" dirty="0" smtClean="0"/>
              </a:p>
              <a:p>
                <a:pPr marL="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𝐽𝑎𝑐𝑐𝑎𝑟𝑑</m:t>
                      </m:r>
                      <m:d>
                        <m:dPr>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𝑥</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𝑦</m:t>
                          </m:r>
                        </m:e>
                      </m:d>
                      <m:r>
                        <a:rPr kumimoji="1" lang="en-US" altLang="ja-JP" b="0" i="1" smtClean="0">
                          <a:latin typeface="Cambria Math" panose="02040503050406030204" pitchFamily="18" charset="0"/>
                        </a:rPr>
                        <m:t>=</m:t>
                      </m:r>
                      <m:f>
                        <m:fPr>
                          <m:ctrlPr>
                            <a:rPr kumimoji="1" lang="en-US" altLang="ja-JP" b="0" i="1" smtClean="0">
                              <a:latin typeface="Cambria Math" panose="02040503050406030204" pitchFamily="18" charset="0"/>
                            </a:rPr>
                          </m:ctrlPr>
                        </m:fPr>
                        <m:num>
                          <m:d>
                            <m:dPr>
                              <m:begChr m:val="|"/>
                              <m:endChr m:val="|"/>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𝑥</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𝑦</m:t>
                              </m:r>
                            </m:e>
                          </m:d>
                        </m:num>
                        <m:den>
                          <m:d>
                            <m:dPr>
                              <m:begChr m:val="|"/>
                              <m:endChr m:val="|"/>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𝑥</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𝑦</m:t>
                              </m:r>
                            </m:e>
                          </m:d>
                        </m:den>
                      </m:f>
                    </m:oMath>
                  </m:oMathPara>
                </a14:m>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963" t="-148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7</a:t>
            </a:fld>
            <a:endParaRPr kumimoji="1" lang="ja-JP" altLang="en-US"/>
          </a:p>
        </p:txBody>
      </p:sp>
    </p:spTree>
    <p:extLst>
      <p:ext uri="{BB962C8B-B14F-4D97-AF65-F5344CB8AC3E}">
        <p14:creationId xmlns:p14="http://schemas.microsoft.com/office/powerpoint/2010/main" val="35622774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Locality-Sensitive Hashing[4]</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smtClean="0"/>
                  <a:t>近似最近傍検索やクラスタリングに用いられるアルゴリズム</a:t>
                </a:r>
                <a:endParaRPr lang="en-US" altLang="ja-JP" dirty="0" smtClean="0"/>
              </a:p>
              <a:p>
                <a:endParaRPr lang="en-US" altLang="ja-JP" dirty="0" smtClean="0"/>
              </a:p>
              <a:p>
                <a:r>
                  <a:rPr lang="ja-JP" altLang="en-US" dirty="0" smtClean="0"/>
                  <a:t>動作イメージ</a:t>
                </a:r>
                <a:endParaRPr lang="en-US" altLang="ja-JP" dirty="0" smtClean="0"/>
              </a:p>
              <a:p>
                <a:pPr marL="800100" lvl="1" indent="-457200">
                  <a:buFont typeface="+mj-lt"/>
                  <a:buAutoNum type="arabicPeriod"/>
                </a:pPr>
                <a:r>
                  <a:rPr lang="en-US" altLang="ja-JP" dirty="0" smtClean="0"/>
                  <a:t>1</a:t>
                </a:r>
                <a:r>
                  <a:rPr lang="ja-JP" altLang="en-US" dirty="0" smtClean="0"/>
                  <a:t>ファイルについて代表となるデータを複数サンプリングする</a:t>
                </a:r>
                <a:endParaRPr lang="en-US" altLang="ja-JP" dirty="0"/>
              </a:p>
              <a:p>
                <a:pPr marL="800100" lvl="1" indent="-457200">
                  <a:buFont typeface="+mj-lt"/>
                  <a:buAutoNum type="arabicPeriod"/>
                </a:pPr>
                <a:r>
                  <a:rPr lang="ja-JP" altLang="en-US" dirty="0" smtClean="0"/>
                  <a:t>サンプリングした値を組み合わせ，ハッシュのキーにする</a:t>
                </a:r>
                <a:endParaRPr lang="en-US" altLang="ja-JP" dirty="0"/>
              </a:p>
              <a:p>
                <a:endParaRPr lang="en-US" altLang="ja-JP" dirty="0" smtClean="0"/>
              </a:p>
              <a:p>
                <a:r>
                  <a:rPr lang="ja-JP" altLang="en-US" dirty="0" smtClean="0"/>
                  <a:t>類似度が高いほど高確率で，ハッシュの同じバケットに入る</a:t>
                </a:r>
                <a:endParaRPr lang="en-US" altLang="ja-JP" dirty="0" smtClean="0"/>
              </a:p>
              <a:p>
                <a:pPr lvl="1"/>
                <a:r>
                  <a:rPr lang="ja-JP" altLang="en-US" b="0" dirty="0" smtClean="0"/>
                  <a:t>確率 </a:t>
                </a:r>
                <a14:m>
                  <m:oMath xmlns:m="http://schemas.openxmlformats.org/officeDocument/2006/math">
                    <m:r>
                      <a:rPr lang="en-US" altLang="ja-JP" b="0" i="1" smtClean="0">
                        <a:latin typeface="Cambria Math" panose="02040503050406030204" pitchFamily="18" charset="0"/>
                      </a:rPr>
                      <m:t>1−</m:t>
                    </m:r>
                    <m:sSup>
                      <m:sSupPr>
                        <m:ctrlPr>
                          <a:rPr lang="en-US" altLang="ja-JP" b="0" i="1" smtClean="0">
                            <a:latin typeface="Cambria Math" panose="02040503050406030204" pitchFamily="18" charset="0"/>
                          </a:rPr>
                        </m:ctrlPr>
                      </m:sSupPr>
                      <m:e>
                        <m:d>
                          <m:dPr>
                            <m:ctrlPr>
                              <a:rPr lang="en-US" altLang="ja-JP" b="0" i="1" smtClean="0">
                                <a:latin typeface="Cambria Math" panose="02040503050406030204" pitchFamily="18" charset="0"/>
                              </a:rPr>
                            </m:ctrlPr>
                          </m:dPr>
                          <m:e>
                            <m:r>
                              <a:rPr lang="en-US" altLang="ja-JP" b="0" i="1" smtClean="0">
                                <a:latin typeface="Cambria Math" panose="02040503050406030204" pitchFamily="18" charset="0"/>
                              </a:rPr>
                              <m:t>1−</m:t>
                            </m:r>
                            <m:sSup>
                              <m:sSupPr>
                                <m:ctrlPr>
                                  <a:rPr lang="en-US" altLang="ja-JP" b="0" i="1" smtClean="0">
                                    <a:latin typeface="Cambria Math" panose="02040503050406030204" pitchFamily="18" charset="0"/>
                                  </a:rPr>
                                </m:ctrlPr>
                              </m:sSupPr>
                              <m:e>
                                <m:r>
                                  <a:rPr lang="en-US" altLang="ja-JP" b="0" i="1" smtClean="0">
                                    <a:latin typeface="Cambria Math" panose="02040503050406030204" pitchFamily="18" charset="0"/>
                                  </a:rPr>
                                  <m:t>𝑝</m:t>
                                </m:r>
                              </m:e>
                              <m:sup>
                                <m:r>
                                  <a:rPr lang="en-US" altLang="ja-JP" b="0" i="1" smtClean="0">
                                    <a:latin typeface="Cambria Math" panose="02040503050406030204" pitchFamily="18" charset="0"/>
                                  </a:rPr>
                                  <m:t>𝑟</m:t>
                                </m:r>
                              </m:sup>
                            </m:sSup>
                          </m:e>
                        </m:d>
                      </m:e>
                      <m:sup>
                        <m:r>
                          <a:rPr lang="en-US" altLang="ja-JP" b="0" i="1" smtClean="0">
                            <a:latin typeface="Cambria Math" panose="02040503050406030204" pitchFamily="18" charset="0"/>
                          </a:rPr>
                          <m:t>𝑏</m:t>
                        </m:r>
                      </m:sup>
                    </m:sSup>
                  </m:oMath>
                </a14:m>
                <a:endParaRPr lang="en-US" altLang="ja-JP" dirty="0" smtClean="0"/>
              </a:p>
              <a:p>
                <a:pPr lvl="2"/>
                <a14:m>
                  <m:oMath xmlns:m="http://schemas.openxmlformats.org/officeDocument/2006/math">
                    <m:r>
                      <a:rPr lang="en-US" altLang="ja-JP" i="1">
                        <a:latin typeface="Cambria Math" panose="02040503050406030204" pitchFamily="18" charset="0"/>
                      </a:rPr>
                      <m:t>𝑟</m:t>
                    </m:r>
                    <m:r>
                      <a:rPr lang="en-US" altLang="ja-JP" i="1">
                        <a:latin typeface="Cambria Math" panose="02040503050406030204" pitchFamily="18" charset="0"/>
                      </a:rPr>
                      <m:t>, </m:t>
                    </m:r>
                    <m:r>
                      <a:rPr lang="en-US" altLang="ja-JP" i="1">
                        <a:latin typeface="Cambria Math" panose="02040503050406030204" pitchFamily="18" charset="0"/>
                      </a:rPr>
                      <m:t>𝑏</m:t>
                    </m:r>
                  </m:oMath>
                </a14:m>
                <a:r>
                  <a:rPr lang="ja-JP" altLang="en-US" dirty="0"/>
                  <a:t> </a:t>
                </a:r>
                <a:r>
                  <a:rPr lang="en-US" altLang="ja-JP" dirty="0" smtClean="0"/>
                  <a:t>	: </a:t>
                </a:r>
                <a:r>
                  <a:rPr lang="ja-JP" altLang="en-US" dirty="0" smtClean="0"/>
                  <a:t>パラメータ </a:t>
                </a:r>
                <a:r>
                  <a:rPr lang="en-US" altLang="ja-JP" dirty="0" smtClean="0"/>
                  <a:t>(</a:t>
                </a:r>
                <a:r>
                  <a:rPr lang="ja-JP" altLang="en-US" dirty="0" smtClean="0"/>
                  <a:t>サンプリングの数</a:t>
                </a:r>
                <a:r>
                  <a:rPr lang="en-US" altLang="ja-JP" dirty="0" smtClean="0"/>
                  <a:t>)</a:t>
                </a:r>
              </a:p>
              <a:p>
                <a:pPr lvl="2"/>
                <a14:m>
                  <m:oMath xmlns:m="http://schemas.openxmlformats.org/officeDocument/2006/math">
                    <m:r>
                      <a:rPr lang="en-US" altLang="ja-JP" i="1">
                        <a:latin typeface="Cambria Math" panose="02040503050406030204" pitchFamily="18" charset="0"/>
                      </a:rPr>
                      <m:t>𝑝</m:t>
                    </m:r>
                  </m:oMath>
                </a14:m>
                <a:r>
                  <a:rPr lang="ja-JP" altLang="en-US" dirty="0" smtClean="0"/>
                  <a:t> </a:t>
                </a:r>
                <a:r>
                  <a:rPr lang="en-US" altLang="ja-JP" dirty="0" smtClean="0"/>
                  <a:t>	: </a:t>
                </a:r>
                <a:r>
                  <a:rPr lang="ja-JP" altLang="en-US" dirty="0" smtClean="0"/>
                  <a:t>類似度</a:t>
                </a:r>
                <a:endParaRPr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963" t="-148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EA7BE584-6B5C-416B-B161-FFB67DDCBA35}" type="slidenum">
              <a:rPr kumimoji="1" lang="ja-JP" altLang="en-US" smtClean="0"/>
              <a:t>8</a:t>
            </a:fld>
            <a:endParaRPr kumimoji="1" lang="ja-JP" altLang="en-US"/>
          </a:p>
        </p:txBody>
      </p:sp>
      <p:sp>
        <p:nvSpPr>
          <p:cNvPr id="5" name="テキスト ボックス 4"/>
          <p:cNvSpPr txBox="1"/>
          <p:nvPr/>
        </p:nvSpPr>
        <p:spPr>
          <a:xfrm>
            <a:off x="1645920" y="5939401"/>
            <a:ext cx="7030536" cy="738664"/>
          </a:xfrm>
          <a:prstGeom prst="rect">
            <a:avLst/>
          </a:prstGeom>
          <a:noFill/>
        </p:spPr>
        <p:txBody>
          <a:bodyPr wrap="square" rtlCol="0">
            <a:spAutoFit/>
          </a:bodyPr>
          <a:lstStyle/>
          <a:p>
            <a:r>
              <a:rPr lang="en-US" altLang="ja-JP" sz="1400" dirty="0" smtClean="0"/>
              <a:t>[4]P</a:t>
            </a:r>
            <a:r>
              <a:rPr lang="en-US" altLang="ja-JP" sz="1400" dirty="0"/>
              <a:t>. </a:t>
            </a:r>
            <a:r>
              <a:rPr lang="en-US" altLang="ja-JP" sz="1400" dirty="0" err="1"/>
              <a:t>Indyk</a:t>
            </a:r>
            <a:r>
              <a:rPr lang="en-US" altLang="ja-JP" sz="1400" dirty="0"/>
              <a:t> and R. </a:t>
            </a:r>
            <a:r>
              <a:rPr lang="en-US" altLang="ja-JP" sz="1400" dirty="0" err="1"/>
              <a:t>Motwani</a:t>
            </a:r>
            <a:r>
              <a:rPr lang="en-US" altLang="ja-JP" sz="1400" dirty="0"/>
              <a:t>. Approximate nearest neighbors: Towards removing </a:t>
            </a:r>
            <a:r>
              <a:rPr lang="en-US" altLang="ja-JP" sz="1400" dirty="0" smtClean="0"/>
              <a:t>the</a:t>
            </a:r>
            <a:r>
              <a:rPr lang="ja-JP" altLang="en-US" sz="1400" dirty="0" smtClean="0"/>
              <a:t> </a:t>
            </a:r>
            <a:r>
              <a:rPr lang="en-US" altLang="ja-JP" sz="1400" dirty="0" smtClean="0"/>
              <a:t>curse </a:t>
            </a:r>
            <a:r>
              <a:rPr lang="en-US" altLang="ja-JP" sz="1400" dirty="0"/>
              <a:t>of dimensionality. In </a:t>
            </a:r>
            <a:r>
              <a:rPr lang="en-US" altLang="ja-JP" sz="1400" i="1" dirty="0"/>
              <a:t>Proceedings of the Thirtieth Annual ACM Symposium </a:t>
            </a:r>
            <a:r>
              <a:rPr lang="en-US" altLang="ja-JP" sz="1400" i="1" dirty="0" smtClean="0"/>
              <a:t>on</a:t>
            </a:r>
            <a:r>
              <a:rPr lang="ja-JP" altLang="en-US" sz="1400" i="1" dirty="0" smtClean="0"/>
              <a:t> </a:t>
            </a:r>
            <a:r>
              <a:rPr lang="en-US" altLang="ja-JP" sz="1400" i="1" dirty="0" smtClean="0"/>
              <a:t>Theory </a:t>
            </a:r>
            <a:r>
              <a:rPr lang="en-US" altLang="ja-JP" sz="1400" i="1" dirty="0"/>
              <a:t>of Computing</a:t>
            </a:r>
            <a:r>
              <a:rPr lang="en-US" altLang="ja-JP" sz="1400" dirty="0"/>
              <a:t>, STOC '98, pp. 604{613, New York, NY, USA, 1998. ACM.</a:t>
            </a:r>
            <a:endParaRPr lang="en-US" altLang="ja-JP" sz="1400" dirty="0" smtClean="0"/>
          </a:p>
        </p:txBody>
      </p:sp>
    </p:spTree>
    <p:extLst>
      <p:ext uri="{BB962C8B-B14F-4D97-AF65-F5344CB8AC3E}">
        <p14:creationId xmlns:p14="http://schemas.microsoft.com/office/powerpoint/2010/main" val="33856194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7"/>
          <p:cNvSpPr>
            <a:spLocks noGrp="1"/>
          </p:cNvSpPr>
          <p:nvPr>
            <p:ph idx="1"/>
          </p:nvPr>
        </p:nvSpPr>
        <p:spPr/>
        <p:txBody>
          <a:bodyPr/>
          <a:lstStyle/>
          <a:p>
            <a:endParaRPr lang="en-US" altLang="ja-JP" dirty="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r>
              <a:rPr kumimoji="1" lang="ja-JP" altLang="en-US" dirty="0" smtClean="0"/>
              <a:t>パラメータを調整することで，確率を調整できる</a:t>
            </a:r>
            <a:endParaRPr kumimoji="1" lang="en-US" altLang="ja-JP" dirty="0" smtClean="0"/>
          </a:p>
          <a:p>
            <a:r>
              <a:rPr lang="ja-JP" altLang="en-US" dirty="0"/>
              <a:t>サンプリングの数を増やすほど，正確になる代わりに遅く</a:t>
            </a:r>
            <a:r>
              <a:rPr lang="ja-JP" altLang="en-US" dirty="0" smtClean="0"/>
              <a:t>なる</a:t>
            </a:r>
            <a:endParaRPr lang="ja-JP" altLang="en-US" dirty="0"/>
          </a:p>
        </p:txBody>
      </p:sp>
      <p:pic>
        <p:nvPicPr>
          <p:cNvPr id="4" name="図 3" descr="画面の領域"/>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11067" y="1682030"/>
            <a:ext cx="3928278" cy="2931630"/>
          </a:xfrm>
          <a:prstGeom prst="rect">
            <a:avLst/>
          </a:prstGeom>
        </p:spPr>
      </p:pic>
      <p:sp>
        <p:nvSpPr>
          <p:cNvPr id="7" name="タイトル 6"/>
          <p:cNvSpPr>
            <a:spLocks noGrp="1"/>
          </p:cNvSpPr>
          <p:nvPr>
            <p:ph type="title"/>
          </p:nvPr>
        </p:nvSpPr>
        <p:spPr/>
        <p:txBody>
          <a:bodyPr/>
          <a:lstStyle/>
          <a:p>
            <a:r>
              <a:rPr kumimoji="1" lang="ja-JP" altLang="en-US" dirty="0" smtClean="0"/>
              <a:t>パラメータと確率</a:t>
            </a:r>
            <a:endParaRPr kumimoji="1" lang="ja-JP" altLang="en-US" dirty="0"/>
          </a:p>
        </p:txBody>
      </p:sp>
      <p:sp>
        <p:nvSpPr>
          <p:cNvPr id="2" name="スライド番号プレースホルダー 1"/>
          <p:cNvSpPr>
            <a:spLocks noGrp="1"/>
          </p:cNvSpPr>
          <p:nvPr>
            <p:ph type="sldNum" sz="quarter" idx="12"/>
          </p:nvPr>
        </p:nvSpPr>
        <p:spPr/>
        <p:txBody>
          <a:bodyPr/>
          <a:lstStyle/>
          <a:p>
            <a:fld id="{EA7BE584-6B5C-416B-B161-FFB67DDCBA35}" type="slidenum">
              <a:rPr kumimoji="1" lang="ja-JP" altLang="en-US" smtClean="0"/>
              <a:t>9</a:t>
            </a:fld>
            <a:endParaRPr kumimoji="1" lang="ja-JP" altLang="en-US"/>
          </a:p>
        </p:txBody>
      </p:sp>
      <p:sp>
        <p:nvSpPr>
          <p:cNvPr id="3" name="テキスト ボックス 2"/>
          <p:cNvSpPr txBox="1"/>
          <p:nvPr/>
        </p:nvSpPr>
        <p:spPr>
          <a:xfrm>
            <a:off x="2380234" y="1918662"/>
            <a:ext cx="461665" cy="2458365"/>
          </a:xfrm>
          <a:prstGeom prst="rect">
            <a:avLst/>
          </a:prstGeom>
          <a:noFill/>
        </p:spPr>
        <p:txBody>
          <a:bodyPr vert="eaVert" wrap="none" rtlCol="0">
            <a:spAutoFit/>
          </a:bodyPr>
          <a:lstStyle/>
          <a:p>
            <a:r>
              <a:rPr kumimoji="1" lang="ja-JP" altLang="en-US" dirty="0" smtClean="0"/>
              <a:t>同じバケットに入る確率</a:t>
            </a:r>
            <a:endParaRPr kumimoji="1" lang="ja-JP" altLang="en-US" dirty="0"/>
          </a:p>
        </p:txBody>
      </p:sp>
      <p:sp>
        <p:nvSpPr>
          <p:cNvPr id="5" name="テキスト ボックス 4"/>
          <p:cNvSpPr txBox="1"/>
          <p:nvPr/>
        </p:nvSpPr>
        <p:spPr>
          <a:xfrm>
            <a:off x="4136624" y="4520275"/>
            <a:ext cx="877163" cy="369332"/>
          </a:xfrm>
          <a:prstGeom prst="rect">
            <a:avLst/>
          </a:prstGeom>
          <a:noFill/>
        </p:spPr>
        <p:txBody>
          <a:bodyPr wrap="none" rtlCol="0">
            <a:spAutoFit/>
          </a:bodyPr>
          <a:lstStyle/>
          <a:p>
            <a:r>
              <a:rPr kumimoji="1" lang="ja-JP" altLang="en-US" dirty="0" smtClean="0"/>
              <a:t>類似度</a:t>
            </a:r>
            <a:endParaRPr kumimoji="1" lang="ja-JP" altLang="en-US" dirty="0"/>
          </a:p>
        </p:txBody>
      </p:sp>
    </p:spTree>
    <p:extLst>
      <p:ext uri="{BB962C8B-B14F-4D97-AF65-F5344CB8AC3E}">
        <p14:creationId xmlns:p14="http://schemas.microsoft.com/office/powerpoint/2010/main" val="225465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0</TotalTime>
  <Words>1453</Words>
  <Application>Microsoft Office PowerPoint</Application>
  <PresentationFormat>画面に合わせる (4:3)</PresentationFormat>
  <Paragraphs>298</Paragraphs>
  <Slides>24</Slides>
  <Notes>24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24</vt:i4>
      </vt:variant>
    </vt:vector>
  </HeadingPairs>
  <TitlesOfParts>
    <vt:vector size="30" baseType="lpstr">
      <vt:lpstr>ＭＳ Ｐゴシック</vt:lpstr>
      <vt:lpstr>游ゴシック</vt:lpstr>
      <vt:lpstr>Arial</vt:lpstr>
      <vt:lpstr>Calibri</vt:lpstr>
      <vt:lpstr>Cambria Math</vt:lpstr>
      <vt:lpstr>Sel-CoolMetal-white</vt:lpstr>
      <vt:lpstr>LSHアルゴリズムを利用した 類似ソースコードの高速検索手法</vt:lpstr>
      <vt:lpstr>概要</vt:lpstr>
      <vt:lpstr>背景</vt:lpstr>
      <vt:lpstr>OSSの再利用コードに関する調査</vt:lpstr>
      <vt:lpstr>ソースファイルの内容による出自の検索</vt:lpstr>
      <vt:lpstr>提案手法</vt:lpstr>
      <vt:lpstr>類似度</vt:lpstr>
      <vt:lpstr>Locality-Sensitive Hashing[4]</vt:lpstr>
      <vt:lpstr>パラメータと確率</vt:lpstr>
      <vt:lpstr>類似度の分布</vt:lpstr>
      <vt:lpstr>本研究で用いるパラメータ</vt:lpstr>
      <vt:lpstr>手法の流れ</vt:lpstr>
      <vt:lpstr>登録ステップ</vt:lpstr>
      <vt:lpstr>検索ステップ</vt:lpstr>
      <vt:lpstr>手法の評価</vt:lpstr>
      <vt:lpstr>検索結果について</vt:lpstr>
      <vt:lpstr>libpng/png.c</vt:lpstr>
      <vt:lpstr>libcurl/url.c</vt:lpstr>
      <vt:lpstr>類似度の推定値と実際の値の関係</vt:lpstr>
      <vt:lpstr>ケーススタディ: 出自の検索への適用</vt:lpstr>
      <vt:lpstr>ケーススタディ: 検索の結果</vt:lpstr>
      <vt:lpstr>ケーススタディ: 類似度の推定値について</vt:lpstr>
      <vt:lpstr>検索のパフォーマンス</vt:lpstr>
      <vt:lpstr>まとめ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2016-02-24T06:12:01Z</dcterms:created>
  <dcterms:modified xsi:type="dcterms:W3CDTF">2016-02-24T06:13:29Z</dcterms:modified>
</cp:coreProperties>
</file>