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92" r:id="rId2"/>
    <p:sldId id="543" r:id="rId3"/>
    <p:sldId id="501" r:id="rId4"/>
    <p:sldId id="500" r:id="rId5"/>
    <p:sldId id="502" r:id="rId6"/>
    <p:sldId id="540" r:id="rId7"/>
    <p:sldId id="550" r:id="rId8"/>
    <p:sldId id="521" r:id="rId9"/>
    <p:sldId id="522" r:id="rId10"/>
    <p:sldId id="535" r:id="rId11"/>
    <p:sldId id="506" r:id="rId12"/>
    <p:sldId id="545" r:id="rId13"/>
    <p:sldId id="504" r:id="rId14"/>
    <p:sldId id="515" r:id="rId15"/>
    <p:sldId id="516" r:id="rId16"/>
    <p:sldId id="503" r:id="rId17"/>
    <p:sldId id="547" r:id="rId18"/>
    <p:sldId id="549" r:id="rId19"/>
    <p:sldId id="551" r:id="rId20"/>
    <p:sldId id="537" r:id="rId21"/>
    <p:sldId id="491" r:id="rId22"/>
    <p:sldId id="536" r:id="rId23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ira Tameoka" initials="AT" lastIdx="48" clrIdx="0">
    <p:extLst/>
  </p:cmAuthor>
  <p:cmAuthor id="2" name="matusita MAR" initials="mM" lastIdx="38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6600"/>
    <a:srgbClr val="008000"/>
    <a:srgbClr val="F0AEAE"/>
    <a:srgbClr val="AEF3AB"/>
    <a:srgbClr val="F5F0A9"/>
    <a:srgbClr val="94301C"/>
    <a:srgbClr val="A1B3FD"/>
    <a:srgbClr val="369A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85008" autoAdjust="0"/>
  </p:normalViewPr>
  <p:slideViewPr>
    <p:cSldViewPr snapToGrid="0">
      <p:cViewPr varScale="1">
        <p:scale>
          <a:sx n="62" d="100"/>
          <a:sy n="62" d="100"/>
        </p:scale>
        <p:origin x="79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3786"/>
    </p:cViewPr>
  </p:sorterViewPr>
  <p:notesViewPr>
    <p:cSldViewPr snapToGrid="0">
      <p:cViewPr varScale="1">
        <p:scale>
          <a:sx n="112" d="100"/>
          <a:sy n="112" d="100"/>
        </p:scale>
        <p:origin x="58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全体の負荷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General</c:formatCode>
                <c:ptCount val="8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58F-44A2-9E6A-8B6DA23217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3850032"/>
        <c:axId val="143850592"/>
      </c:lineChart>
      <c:catAx>
        <c:axId val="1438500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3850592"/>
        <c:crosses val="autoZero"/>
        <c:auto val="1"/>
        <c:lblAlgn val="ctr"/>
        <c:lblOffset val="100"/>
        <c:noMultiLvlLbl val="0"/>
      </c:catAx>
      <c:valAx>
        <c:axId val="1438505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385003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ln w="0" cap="sq" cmpd="sng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ln w="0" cap="sq" cmpd="sng">
                <a:solidFill>
                  <a:schemeClr val="tx1"/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BN閾値</c:v>
                </c:pt>
              </c:strCache>
            </c:strRef>
          </c:tx>
          <c:spPr>
            <a:ln w="28575" cap="rnd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Sheet1!$A$2:$A$9</c:f>
              <c:numCache>
                <c:formatCode>General</c:formatCode>
                <c:ptCount val="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7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9158208"/>
        <c:axId val="188334704"/>
      </c:lineChart>
      <c:catAx>
        <c:axId val="189158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8334704"/>
        <c:crosses val="autoZero"/>
        <c:auto val="1"/>
        <c:lblAlgn val="ctr"/>
        <c:lblOffset val="100"/>
        <c:noMultiLvlLbl val="0"/>
      </c:catAx>
      <c:valAx>
        <c:axId val="1883347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158208"/>
        <c:crosses val="autoZero"/>
        <c:crossBetween val="midCat"/>
      </c:valAx>
      <c:spPr>
        <a:noFill/>
        <a:ln w="28575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0.15735</cdr:x>
      <cdr:y>0.63231</cdr:y>
    </cdr:from>
    <cdr:to>
      <cdr:x>0.29323</cdr:x>
      <cdr:y>0.63231</cdr:y>
    </cdr:to>
    <cdr:cxnSp macro="">
      <cdr:nvCxnSpPr>
        <cdr:cNvPr id="5" name="直線コネクタ 4"/>
        <cdr:cNvCxnSpPr/>
      </cdr:nvCxnSpPr>
      <cdr:spPr>
        <a:xfrm xmlns:a="http://schemas.openxmlformats.org/drawingml/2006/main">
          <a:off x="1294901" y="2861816"/>
          <a:ext cx="1118238" cy="0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0.29343</cdr:x>
      <cdr:y>0.43209</cdr:y>
    </cdr:from>
    <cdr:to>
      <cdr:x>0.42762</cdr:x>
      <cdr:y>0.43209</cdr:y>
    </cdr:to>
    <cdr:cxnSp macro="">
      <cdr:nvCxnSpPr>
        <cdr:cNvPr id="9" name="直線コネクタ 8"/>
        <cdr:cNvCxnSpPr/>
      </cdr:nvCxnSpPr>
      <cdr:spPr>
        <a:xfrm xmlns:a="http://schemas.openxmlformats.org/drawingml/2006/main">
          <a:off x="2414818" y="1955631"/>
          <a:ext cx="1104330" cy="0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0.42557</cdr:x>
      <cdr:y>0.19053</cdr:y>
    </cdr:from>
    <cdr:to>
      <cdr:x>0.42784</cdr:x>
      <cdr:y>0.43184</cdr:y>
    </cdr:to>
    <cdr:cxnSp macro="">
      <cdr:nvCxnSpPr>
        <cdr:cNvPr id="4" name="直線コネクタ 3"/>
        <cdr:cNvCxnSpPr/>
      </cdr:nvCxnSpPr>
      <cdr:spPr>
        <a:xfrm xmlns:a="http://schemas.openxmlformats.org/drawingml/2006/main">
          <a:off x="3502270" y="862324"/>
          <a:ext cx="18682" cy="109216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0.56145</cdr:x>
      <cdr:y>0.19053</cdr:y>
    </cdr:from>
    <cdr:to>
      <cdr:x>0.56145</cdr:x>
      <cdr:y>0.4343</cdr:y>
    </cdr:to>
    <cdr:cxnSp macro="">
      <cdr:nvCxnSpPr>
        <cdr:cNvPr id="7" name="直線コネクタ 6"/>
        <cdr:cNvCxnSpPr/>
      </cdr:nvCxnSpPr>
      <cdr:spPr>
        <a:xfrm xmlns:a="http://schemas.openxmlformats.org/drawingml/2006/main">
          <a:off x="4620508" y="862324"/>
          <a:ext cx="1" cy="110330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0.02291</cdr:x>
      <cdr:y>0.75013</cdr:y>
    </cdr:from>
    <cdr:to>
      <cdr:x>0.15879</cdr:x>
      <cdr:y>0.75013</cdr:y>
    </cdr:to>
    <cdr:cxnSp macro="">
      <cdr:nvCxnSpPr>
        <cdr:cNvPr id="5" name="直線コネクタ 4"/>
        <cdr:cNvCxnSpPr/>
      </cdr:nvCxnSpPr>
      <cdr:spPr>
        <a:xfrm xmlns:a="http://schemas.openxmlformats.org/drawingml/2006/main">
          <a:off x="188260" y="3395048"/>
          <a:ext cx="1116728" cy="0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0.29506</cdr:x>
      <cdr:y>0.47623</cdr:y>
    </cdr:from>
    <cdr:to>
      <cdr:x>0.42925</cdr:x>
      <cdr:y>0.47623</cdr:y>
    </cdr:to>
    <cdr:cxnSp macro="">
      <cdr:nvCxnSpPr>
        <cdr:cNvPr id="9" name="直線コネクタ 8"/>
        <cdr:cNvCxnSpPr/>
      </cdr:nvCxnSpPr>
      <cdr:spPr>
        <a:xfrm xmlns:a="http://schemas.openxmlformats.org/drawingml/2006/main">
          <a:off x="2428260" y="2155404"/>
          <a:ext cx="1104330" cy="0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0.56531</cdr:x>
      <cdr:y>0.27123</cdr:y>
    </cdr:from>
    <cdr:to>
      <cdr:x>0.56707</cdr:x>
      <cdr:y>0.38624</cdr:y>
    </cdr:to>
    <cdr:cxnSp macro="">
      <cdr:nvCxnSpPr>
        <cdr:cNvPr id="7" name="直線コネクタ 6"/>
        <cdr:cNvCxnSpPr/>
      </cdr:nvCxnSpPr>
      <cdr:spPr>
        <a:xfrm xmlns:a="http://schemas.openxmlformats.org/drawingml/2006/main" rot="60000">
          <a:off x="4646024" y="1227557"/>
          <a:ext cx="14449" cy="520561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0.15535</cdr:x>
      <cdr:y>0.56331</cdr:y>
    </cdr:from>
    <cdr:to>
      <cdr:x>0.29123</cdr:x>
      <cdr:y>0.56331</cdr:y>
    </cdr:to>
    <cdr:cxnSp macro="">
      <cdr:nvCxnSpPr>
        <cdr:cNvPr id="6" name="直線コネクタ 5"/>
        <cdr:cNvCxnSpPr/>
      </cdr:nvCxnSpPr>
      <cdr:spPr>
        <a:xfrm xmlns:a="http://schemas.openxmlformats.org/drawingml/2006/main">
          <a:off x="1278493" y="2549542"/>
          <a:ext cx="1118238" cy="0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0.15423</cdr:x>
      <cdr:y>0.56155</cdr:y>
    </cdr:from>
    <cdr:to>
      <cdr:x>0.15681</cdr:x>
      <cdr:y>0.75182</cdr:y>
    </cdr:to>
    <cdr:cxnSp macro="">
      <cdr:nvCxnSpPr>
        <cdr:cNvPr id="8" name="直線コネクタ 7"/>
        <cdr:cNvCxnSpPr/>
      </cdr:nvCxnSpPr>
      <cdr:spPr>
        <a:xfrm xmlns:a="http://schemas.openxmlformats.org/drawingml/2006/main" rot="60000">
          <a:off x="1267515" y="2541561"/>
          <a:ext cx="21260" cy="861169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0.29044</cdr:x>
      <cdr:y>0.47662</cdr:y>
    </cdr:from>
    <cdr:to>
      <cdr:x>0.29044</cdr:x>
      <cdr:y>0.57045</cdr:y>
    </cdr:to>
    <cdr:cxnSp macro="">
      <cdr:nvCxnSpPr>
        <cdr:cNvPr id="10" name="直線コネクタ 9"/>
        <cdr:cNvCxnSpPr/>
      </cdr:nvCxnSpPr>
      <cdr:spPr>
        <a:xfrm xmlns:a="http://schemas.openxmlformats.org/drawingml/2006/main">
          <a:off x="2386979" y="2157142"/>
          <a:ext cx="0" cy="424693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0.43098</cdr:x>
      <cdr:y>0.38735</cdr:y>
    </cdr:from>
    <cdr:to>
      <cdr:x>0.56428</cdr:x>
      <cdr:y>0.38735</cdr:y>
    </cdr:to>
    <cdr:cxnSp macro="">
      <cdr:nvCxnSpPr>
        <cdr:cNvPr id="14" name="直線コネクタ 13"/>
        <cdr:cNvCxnSpPr/>
      </cdr:nvCxnSpPr>
      <cdr:spPr>
        <a:xfrm xmlns:a="http://schemas.openxmlformats.org/drawingml/2006/main">
          <a:off x="3541984" y="1753123"/>
          <a:ext cx="1095520" cy="1"/>
        </a:xfrm>
        <a:prstGeom xmlns:a="http://schemas.openxmlformats.org/drawingml/2006/main" prst="line">
          <a:avLst/>
        </a:prstGeom>
        <a:ln xmlns:a="http://schemas.openxmlformats.org/drawingml/2006/main" w="28575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0.02288</cdr:x>
      <cdr:y>0.12181</cdr:y>
    </cdr:from>
    <cdr:to>
      <cdr:x>0.97386</cdr:x>
      <cdr:y>0.87647</cdr:y>
    </cdr:to>
    <cdr:sp macro="" textlink="">
      <cdr:nvSpPr>
        <cdr:cNvPr id="48" name="フリーフォーム 47"/>
        <cdr:cNvSpPr/>
      </cdr:nvSpPr>
      <cdr:spPr>
        <a:xfrm xmlns:a="http://schemas.openxmlformats.org/drawingml/2006/main">
          <a:off x="188259" y="551329"/>
          <a:ext cx="7826188" cy="3415553"/>
        </a:xfrm>
        <a:custGeom xmlns:a="http://schemas.openxmlformats.org/drawingml/2006/main">
          <a:avLst/>
          <a:gdLst>
            <a:gd name="connsiteX0" fmla="*/ 0 w 7826188"/>
            <a:gd name="connsiteY0" fmla="*/ 3213847 h 3415553"/>
            <a:gd name="connsiteX1" fmla="*/ 1116106 w 7826188"/>
            <a:gd name="connsiteY1" fmla="*/ 3025589 h 3415553"/>
            <a:gd name="connsiteX2" fmla="*/ 2205317 w 7826188"/>
            <a:gd name="connsiteY2" fmla="*/ 2420471 h 3415553"/>
            <a:gd name="connsiteX3" fmla="*/ 2743200 w 7826188"/>
            <a:gd name="connsiteY3" fmla="*/ 793377 h 3415553"/>
            <a:gd name="connsiteX4" fmla="*/ 3348317 w 7826188"/>
            <a:gd name="connsiteY4" fmla="*/ 2420471 h 3415553"/>
            <a:gd name="connsiteX5" fmla="*/ 3926541 w 7826188"/>
            <a:gd name="connsiteY5" fmla="*/ 2017059 h 3415553"/>
            <a:gd name="connsiteX6" fmla="*/ 4450976 w 7826188"/>
            <a:gd name="connsiteY6" fmla="*/ 1600200 h 3415553"/>
            <a:gd name="connsiteX7" fmla="*/ 5015753 w 7826188"/>
            <a:gd name="connsiteY7" fmla="*/ 0 h 3415553"/>
            <a:gd name="connsiteX8" fmla="*/ 5593976 w 7826188"/>
            <a:gd name="connsiteY8" fmla="*/ 2823883 h 3415553"/>
            <a:gd name="connsiteX9" fmla="*/ 6710082 w 7826188"/>
            <a:gd name="connsiteY9" fmla="*/ 3227295 h 3415553"/>
            <a:gd name="connsiteX10" fmla="*/ 7826188 w 7826188"/>
            <a:gd name="connsiteY10" fmla="*/ 3415553 h 3415553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</a:cxnLst>
          <a:rect l="l" t="t" r="r" b="b"/>
          <a:pathLst>
            <a:path w="7826188" h="3415553">
              <a:moveTo>
                <a:pt x="0" y="3213847"/>
              </a:moveTo>
              <a:lnTo>
                <a:pt x="1116106" y="3025589"/>
              </a:lnTo>
              <a:lnTo>
                <a:pt x="2205317" y="2420471"/>
              </a:lnTo>
              <a:lnTo>
                <a:pt x="2743200" y="793377"/>
              </a:lnTo>
              <a:lnTo>
                <a:pt x="3348317" y="2420471"/>
              </a:lnTo>
              <a:lnTo>
                <a:pt x="3926541" y="2017059"/>
              </a:lnTo>
              <a:lnTo>
                <a:pt x="4450976" y="1600200"/>
              </a:lnTo>
              <a:lnTo>
                <a:pt x="5015753" y="0"/>
              </a:lnTo>
              <a:lnTo>
                <a:pt x="5593976" y="2823883"/>
              </a:lnTo>
              <a:lnTo>
                <a:pt x="6710082" y="3227295"/>
              </a:lnTo>
              <a:lnTo>
                <a:pt x="7826188" y="3415553"/>
              </a:lnTo>
            </a:path>
          </a:pathLst>
        </a:cu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ot="0" spcFirstLastPara="0" vertOverflow="overflow" horzOverflow="overflow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endParaRPr lang="ja-JP"/>
        </a:p>
      </cdr:txBody>
    </cdr:sp>
  </cdr:relSizeAnchor>
  <cdr:relSizeAnchor xmlns:cdr="http://schemas.openxmlformats.org/drawingml/2006/chartDrawing">
    <cdr:from>
      <cdr:x>0.42818</cdr:x>
      <cdr:y>0.38498</cdr:y>
    </cdr:from>
    <cdr:to>
      <cdr:x>0.42933</cdr:x>
      <cdr:y>0.47662</cdr:y>
    </cdr:to>
    <cdr:cxnSp macro="">
      <cdr:nvCxnSpPr>
        <cdr:cNvPr id="72" name="直線コネクタ 71"/>
        <cdr:cNvCxnSpPr/>
      </cdr:nvCxnSpPr>
      <cdr:spPr>
        <a:xfrm xmlns:a="http://schemas.openxmlformats.org/drawingml/2006/main" flipH="1">
          <a:off x="3519016" y="1742420"/>
          <a:ext cx="9420" cy="414722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9099" cy="498693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43" y="2"/>
            <a:ext cx="2949099" cy="498693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r">
              <a:defRPr sz="1200"/>
            </a:lvl1pPr>
          </a:lstStyle>
          <a:p>
            <a:fld id="{E94F7F25-8253-4111-A541-C9C1DE2B254C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0648"/>
            <a:ext cx="2949099" cy="498692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43" y="9440648"/>
            <a:ext cx="2949099" cy="498692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r">
              <a:defRPr sz="1200"/>
            </a:lvl1pPr>
          </a:lstStyle>
          <a:p>
            <a:fld id="{71860D9F-DC8E-43AC-BEA8-257DF9F2D0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392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9099" cy="498693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3" y="2"/>
            <a:ext cx="2949099" cy="498693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r">
              <a:defRPr sz="1200"/>
            </a:lvl1pPr>
          </a:lstStyle>
          <a:p>
            <a:fld id="{AF6FE187-F869-42F0-95D3-B36AE7F06729}" type="datetimeFigureOut">
              <a:rPr kumimoji="1" lang="ja-JP" altLang="en-US" smtClean="0"/>
              <a:t>2016/2/25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1" rIns="91423" bIns="457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3" y="4783307"/>
            <a:ext cx="5444490" cy="3913614"/>
          </a:xfrm>
          <a:prstGeom prst="rect">
            <a:avLst/>
          </a:prstGeom>
        </p:spPr>
        <p:txBody>
          <a:bodyPr vert="horz" lIns="91423" tIns="45711" rIns="91423" bIns="4571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48"/>
            <a:ext cx="2949099" cy="498692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3" y="9440648"/>
            <a:ext cx="2949099" cy="498692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r">
              <a:defRPr sz="1200"/>
            </a:lvl1pPr>
          </a:lstStyle>
          <a:p>
            <a:fld id="{DF697584-4F9B-4904-BD9F-29E33B2498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42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98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538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1581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746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4981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015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6408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270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721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9878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229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7467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3626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359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障害発生回数に対する検知成功割合は，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全学習データを用いた場合は</a:t>
            </a:r>
            <a:r>
              <a:rPr kumimoji="1" lang="en-US" altLang="ja-JP" dirty="0" smtClean="0"/>
              <a:t>43.5</a:t>
            </a:r>
            <a:r>
              <a:rPr kumimoji="1" lang="ja-JP" altLang="en-US" dirty="0" smtClean="0"/>
              <a:t>％に対して，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提案手法を用いた場合は</a:t>
            </a:r>
            <a:r>
              <a:rPr kumimoji="1" lang="en-US" altLang="ja-JP" dirty="0" smtClean="0"/>
              <a:t>56.5</a:t>
            </a:r>
            <a:r>
              <a:rPr kumimoji="1" lang="ja-JP" altLang="en-US" dirty="0" smtClean="0"/>
              <a:t>％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また，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検知が成功しやすく，とりこぼしが少ない，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つまり全学習データを利用した場合より精度の高い検知が行えていると言えます．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025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>
              <a:effectLst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474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030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587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871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488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682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734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2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4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9" y="6640515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75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13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83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080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65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99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27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6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0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37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03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4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4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1" y="6596065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4" y="6310315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5496B1-25AB-42E4-9FB2-6D8F98E71759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5"/>
            <a:ext cx="638508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427241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8259" y="1484315"/>
            <a:ext cx="8713694" cy="1470025"/>
          </a:xfrm>
        </p:spPr>
        <p:txBody>
          <a:bodyPr/>
          <a:lstStyle/>
          <a:p>
            <a:r>
              <a:rPr lang="ja-JP" altLang="en-US" sz="4000" dirty="0"/>
              <a:t>クラスタリングを</a:t>
            </a:r>
            <a:r>
              <a:rPr lang="ja-JP" altLang="en-US" sz="4000" dirty="0" smtClean="0"/>
              <a:t>用いた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ベイズ</a:t>
            </a:r>
            <a:r>
              <a:rPr lang="ja-JP" altLang="en-US" sz="4000" dirty="0"/>
              <a:t>学習モデルを動的に更新</a:t>
            </a:r>
            <a:r>
              <a:rPr lang="ja-JP" altLang="en-US" sz="4000" dirty="0" smtClean="0"/>
              <a:t>する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ソフトウェア</a:t>
            </a:r>
            <a:r>
              <a:rPr lang="ja-JP" altLang="en-US" sz="4000" dirty="0"/>
              <a:t>障害検知手法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>
                <a:solidFill>
                  <a:srgbClr val="000000"/>
                </a:solidFill>
              </a:rPr>
              <a:pPr/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サブタイトル 2"/>
          <p:cNvSpPr>
            <a:spLocks noGrp="1"/>
          </p:cNvSpPr>
          <p:nvPr>
            <p:ph type="subTitle" idx="1"/>
          </p:nvPr>
        </p:nvSpPr>
        <p:spPr bwMode="auto">
          <a:xfrm>
            <a:off x="618565" y="3573463"/>
            <a:ext cx="785308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2800" dirty="0" smtClean="0"/>
              <a:t>大阪大学大学院情報科学研究科</a:t>
            </a:r>
            <a:endParaRPr lang="en-US" altLang="ja-JP" sz="2800" dirty="0" smtClean="0"/>
          </a:p>
          <a:p>
            <a:r>
              <a:rPr lang="ja-JP" altLang="en-US" sz="2800" dirty="0" smtClean="0"/>
              <a:t>コンピュータサイエンス専攻 ソフトウェア工学講座 </a:t>
            </a:r>
            <a:endParaRPr lang="en-US" altLang="ja-JP" sz="2800" dirty="0" smtClean="0"/>
          </a:p>
          <a:p>
            <a:endParaRPr kumimoji="1" lang="en-US" altLang="ja-JP" sz="2800" dirty="0">
              <a:solidFill>
                <a:schemeClr val="tx1"/>
              </a:solidFill>
            </a:endParaRPr>
          </a:p>
          <a:p>
            <a:r>
              <a:rPr lang="ja-JP" altLang="en-US" dirty="0"/>
              <a:t>爲</a:t>
            </a:r>
            <a:r>
              <a:rPr lang="ja-JP" altLang="en-US" dirty="0" smtClean="0"/>
              <a:t>岡</a:t>
            </a:r>
            <a:r>
              <a:rPr lang="ja-JP" altLang="en-US" dirty="0"/>
              <a:t> </a:t>
            </a:r>
            <a:r>
              <a:rPr lang="ja-JP" altLang="en-US" dirty="0" smtClean="0"/>
              <a:t>啓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77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障害の定義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2326" y="1600201"/>
            <a:ext cx="8068235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最大応答</a:t>
            </a:r>
            <a:r>
              <a:rPr lang="ja-JP" altLang="en-US" dirty="0"/>
              <a:t>時間が</a:t>
            </a:r>
            <a:r>
              <a:rPr lang="en-US" altLang="ja-JP" u="sng" dirty="0"/>
              <a:t>3</a:t>
            </a:r>
            <a:r>
              <a:rPr lang="ja-JP" altLang="en-US" u="sng" dirty="0"/>
              <a:t>秒</a:t>
            </a:r>
            <a:r>
              <a:rPr lang="ja-JP" altLang="en-US" dirty="0"/>
              <a:t>を</a:t>
            </a:r>
            <a:r>
              <a:rPr lang="ja-JP" altLang="en-US" dirty="0" smtClean="0"/>
              <a:t>超えた</a:t>
            </a:r>
            <a:r>
              <a:rPr lang="ja-JP" altLang="en-US" dirty="0"/>
              <a:t>とき，</a:t>
            </a:r>
            <a:r>
              <a:rPr lang="ja-JP" altLang="en-US" dirty="0" smtClean="0"/>
              <a:t>クライアント</a:t>
            </a:r>
            <a:r>
              <a:rPr lang="ja-JP" altLang="en-US" dirty="0"/>
              <a:t>からのリクエスト処理能力が</a:t>
            </a:r>
            <a:r>
              <a:rPr lang="ja-JP" altLang="en-US" dirty="0" smtClean="0"/>
              <a:t>著しく低下する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→この区間を障害と定義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dirty="0" smtClean="0"/>
          </a:p>
          <a:p>
            <a:r>
              <a:rPr lang="en-US" altLang="ja-JP" dirty="0" smtClean="0"/>
              <a:t>BN</a:t>
            </a:r>
            <a:r>
              <a:rPr lang="ja-JP" altLang="en-US" dirty="0"/>
              <a:t>における</a:t>
            </a:r>
            <a:r>
              <a:rPr lang="ja-JP" altLang="en-US" dirty="0" smtClean="0"/>
              <a:t>注目事象</a:t>
            </a:r>
            <a:endParaRPr lang="en-US" altLang="ja-JP" dirty="0"/>
          </a:p>
          <a:p>
            <a:pPr lvl="1"/>
            <a:r>
              <a:rPr lang="ja-JP" altLang="en-US" u="sng" dirty="0" smtClean="0"/>
              <a:t>最大</a:t>
            </a:r>
            <a:r>
              <a:rPr lang="ja-JP" altLang="en-US" u="sng" dirty="0"/>
              <a:t>応答時間が</a:t>
            </a:r>
            <a:r>
              <a:rPr lang="en-US" altLang="ja-JP" u="sng" dirty="0"/>
              <a:t>3</a:t>
            </a:r>
            <a:r>
              <a:rPr lang="ja-JP" altLang="en-US" u="sng" dirty="0"/>
              <a:t>秒を</a:t>
            </a:r>
            <a:r>
              <a:rPr lang="ja-JP" altLang="en-US" u="sng" dirty="0" smtClean="0"/>
              <a:t>超える</a:t>
            </a:r>
            <a:r>
              <a:rPr lang="ja-JP" altLang="en-US" dirty="0" smtClean="0"/>
              <a:t>確率を算出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0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実験環境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52" name="四角形吹き出し 51"/>
          <p:cNvSpPr/>
          <p:nvPr/>
        </p:nvSpPr>
        <p:spPr>
          <a:xfrm>
            <a:off x="4413948" y="2055843"/>
            <a:ext cx="2558562" cy="1118898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3" name="四角形吹き出し 52"/>
          <p:cNvSpPr/>
          <p:nvPr/>
        </p:nvSpPr>
        <p:spPr>
          <a:xfrm>
            <a:off x="2164857" y="1902363"/>
            <a:ext cx="1462335" cy="1656523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b="1" u="sng" dirty="0" smtClean="0">
                <a:solidFill>
                  <a:schemeClr val="tx1"/>
                </a:solidFill>
              </a:rPr>
              <a:t>Load Balancer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Apache </a:t>
            </a:r>
            <a:r>
              <a:rPr lang="en-US" altLang="ja-JP" dirty="0" err="1" smtClean="0">
                <a:solidFill>
                  <a:schemeClr val="tx1"/>
                </a:solidFill>
              </a:rPr>
              <a:t>mod_proxy_balancer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4" name="四角形吹き出し 53"/>
          <p:cNvSpPr/>
          <p:nvPr/>
        </p:nvSpPr>
        <p:spPr>
          <a:xfrm>
            <a:off x="440865" y="2330889"/>
            <a:ext cx="1296649" cy="799475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u="sng" dirty="0" smtClean="0">
                <a:solidFill>
                  <a:schemeClr val="tx1"/>
                </a:solidFill>
              </a:rPr>
              <a:t>Client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Apache</a:t>
            </a:r>
          </a:p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JMeter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5" name="四角形吹き出し 54"/>
          <p:cNvSpPr/>
          <p:nvPr/>
        </p:nvSpPr>
        <p:spPr>
          <a:xfrm>
            <a:off x="4307994" y="2107855"/>
            <a:ext cx="2558562" cy="1245540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b="1" u="sng" dirty="0" smtClean="0">
                <a:solidFill>
                  <a:schemeClr val="tx1"/>
                </a:solidFill>
              </a:rPr>
              <a:t>Web</a:t>
            </a:r>
            <a:r>
              <a:rPr lang="ja-JP" altLang="en-US" b="1" u="sng" dirty="0">
                <a:solidFill>
                  <a:schemeClr val="tx1"/>
                </a:solidFill>
              </a:rPr>
              <a:t> </a:t>
            </a:r>
            <a:r>
              <a:rPr lang="en-US" altLang="ja-JP" b="1" u="sng" dirty="0" smtClean="0">
                <a:solidFill>
                  <a:schemeClr val="tx1"/>
                </a:solidFill>
              </a:rPr>
              <a:t>Server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Web : Apache Coyote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AP : Tomcat</a:t>
            </a: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System</a:t>
            </a:r>
            <a:r>
              <a:rPr lang="en-US" altLang="ja-JP" dirty="0" smtClean="0">
                <a:solidFill>
                  <a:schemeClr val="tx1"/>
                </a:solidFill>
              </a:rPr>
              <a:t> : </a:t>
            </a:r>
            <a:r>
              <a:rPr lang="en-US" altLang="ja-JP" dirty="0" err="1" smtClean="0">
                <a:solidFill>
                  <a:schemeClr val="tx1"/>
                </a:solidFill>
              </a:rPr>
              <a:t>JPetStore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cxnSp>
        <p:nvCxnSpPr>
          <p:cNvPr id="56" name="直線コネクタ 55"/>
          <p:cNvCxnSpPr>
            <a:stCxn id="54" idx="3"/>
            <a:endCxn id="53" idx="1"/>
          </p:cNvCxnSpPr>
          <p:nvPr/>
        </p:nvCxnSpPr>
        <p:spPr>
          <a:xfrm flipV="1">
            <a:off x="1737514" y="2730625"/>
            <a:ext cx="427343" cy="2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>
            <a:stCxn id="53" idx="3"/>
            <a:endCxn id="55" idx="1"/>
          </p:cNvCxnSpPr>
          <p:nvPr/>
        </p:nvCxnSpPr>
        <p:spPr>
          <a:xfrm>
            <a:off x="3627192" y="2730625"/>
            <a:ext cx="680802" cy="0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グループ化 69"/>
          <p:cNvGrpSpPr/>
          <p:nvPr/>
        </p:nvGrpSpPr>
        <p:grpSpPr>
          <a:xfrm>
            <a:off x="1951184" y="1702365"/>
            <a:ext cx="6883021" cy="2349016"/>
            <a:chOff x="1951184" y="1702365"/>
            <a:chExt cx="6883021" cy="2349016"/>
          </a:xfrm>
        </p:grpSpPr>
        <p:sp>
          <p:nvSpPr>
            <p:cNvPr id="71" name="角丸四角形 70"/>
            <p:cNvSpPr/>
            <p:nvPr/>
          </p:nvSpPr>
          <p:spPr>
            <a:xfrm>
              <a:off x="1951184" y="1702365"/>
              <a:ext cx="6883021" cy="1981486"/>
            </a:xfrm>
            <a:prstGeom prst="roundRect">
              <a:avLst/>
            </a:prstGeom>
            <a:noFill/>
            <a:ln w="635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5112905" y="3682049"/>
              <a:ext cx="19896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u="sng" dirty="0" smtClean="0"/>
                <a:t>メトリクス収集</a:t>
              </a:r>
              <a:r>
                <a:rPr lang="ja-JP" altLang="en-US" b="1" u="sng" dirty="0"/>
                <a:t>対象</a:t>
              </a:r>
              <a:endParaRPr kumimoji="1" lang="ja-JP" altLang="en-US" b="1" u="sng" dirty="0"/>
            </a:p>
          </p:txBody>
        </p:sp>
      </p:grpSp>
      <p:grpSp>
        <p:nvGrpSpPr>
          <p:cNvPr id="99" name="グループ化 98"/>
          <p:cNvGrpSpPr/>
          <p:nvPr/>
        </p:nvGrpSpPr>
        <p:grpSpPr>
          <a:xfrm>
            <a:off x="2760257" y="3808130"/>
            <a:ext cx="1495922" cy="2189990"/>
            <a:chOff x="761163" y="3829650"/>
            <a:chExt cx="1495922" cy="2189990"/>
          </a:xfrm>
        </p:grpSpPr>
        <p:sp>
          <p:nvSpPr>
            <p:cNvPr id="65" name="テキスト ボックス 64"/>
            <p:cNvSpPr txBox="1"/>
            <p:nvPr/>
          </p:nvSpPr>
          <p:spPr>
            <a:xfrm>
              <a:off x="895157" y="3829650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収集</a:t>
              </a:r>
              <a:endParaRPr kumimoji="1" lang="ja-JP" altLang="en-US" dirty="0"/>
            </a:p>
          </p:txBody>
        </p:sp>
        <p:sp>
          <p:nvSpPr>
            <p:cNvPr id="67" name="右矢印 66"/>
            <p:cNvSpPr/>
            <p:nvPr/>
          </p:nvSpPr>
          <p:spPr>
            <a:xfrm rot="7351621">
              <a:off x="1391805" y="394987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pic>
          <p:nvPicPr>
            <p:cNvPr id="80" name="コンテンツ プレースホルダー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859636" y="4394462"/>
              <a:ext cx="1335714" cy="1335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1" name="テキスト ボックス 80"/>
            <p:cNvSpPr txBox="1"/>
            <p:nvPr/>
          </p:nvSpPr>
          <p:spPr>
            <a:xfrm>
              <a:off x="761163" y="5650308"/>
              <a:ext cx="1495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実時間データ</a:t>
              </a:r>
              <a:endParaRPr kumimoji="1" lang="ja-JP" altLang="en-US" dirty="0"/>
            </a:p>
          </p:txBody>
        </p:sp>
      </p:grpSp>
      <p:cxnSp>
        <p:nvCxnSpPr>
          <p:cNvPr id="87" name="直線コネクタ 86"/>
          <p:cNvCxnSpPr>
            <a:stCxn id="55" idx="3"/>
            <a:endCxn id="88" idx="1"/>
          </p:cNvCxnSpPr>
          <p:nvPr/>
        </p:nvCxnSpPr>
        <p:spPr>
          <a:xfrm>
            <a:off x="6866556" y="2730625"/>
            <a:ext cx="454881" cy="2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四角形吹き出し 87"/>
          <p:cNvSpPr/>
          <p:nvPr/>
        </p:nvSpPr>
        <p:spPr>
          <a:xfrm>
            <a:off x="7321437" y="2420829"/>
            <a:ext cx="1354251" cy="619595"/>
          </a:xfrm>
          <a:prstGeom prst="wedgeRectCallout">
            <a:avLst>
              <a:gd name="adj1" fmla="val -17129"/>
              <a:gd name="adj2" fmla="val 35994"/>
            </a:avLst>
          </a:prstGeom>
          <a:solidFill>
            <a:schemeClr val="accent1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u="sng" dirty="0" smtClean="0">
                <a:solidFill>
                  <a:schemeClr val="tx1"/>
                </a:solidFill>
              </a:rPr>
              <a:t>Database</a:t>
            </a:r>
            <a:endParaRPr lang="en-US" altLang="ja-JP" u="sng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MySQL</a:t>
            </a:r>
          </a:p>
        </p:txBody>
      </p:sp>
      <p:grpSp>
        <p:nvGrpSpPr>
          <p:cNvPr id="93" name="グループ化 92"/>
          <p:cNvGrpSpPr/>
          <p:nvPr/>
        </p:nvGrpSpPr>
        <p:grpSpPr>
          <a:xfrm>
            <a:off x="7296590" y="3719577"/>
            <a:ext cx="1454610" cy="2103395"/>
            <a:chOff x="7461646" y="3322860"/>
            <a:chExt cx="1454610" cy="2103395"/>
          </a:xfrm>
        </p:grpSpPr>
        <p:pic>
          <p:nvPicPr>
            <p:cNvPr id="94" name="図 9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3106" y="3965995"/>
              <a:ext cx="1073150" cy="1073150"/>
            </a:xfrm>
            <a:prstGeom prst="rect">
              <a:avLst/>
            </a:prstGeom>
          </p:spPr>
        </p:pic>
        <p:sp>
          <p:nvSpPr>
            <p:cNvPr id="95" name="右矢印 94"/>
            <p:cNvSpPr/>
            <p:nvPr/>
          </p:nvSpPr>
          <p:spPr>
            <a:xfrm rot="13549379">
              <a:off x="7371850" y="3412656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8056515" y="5056923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dirty="0" smtClean="0"/>
                <a:t>負荷</a:t>
              </a:r>
              <a:endParaRPr lang="en-US" altLang="ja-JP" dirty="0" smtClean="0"/>
            </a:p>
          </p:txBody>
        </p:sp>
      </p:grpSp>
      <p:grpSp>
        <p:nvGrpSpPr>
          <p:cNvPr id="63" name="グループ化 62"/>
          <p:cNvGrpSpPr/>
          <p:nvPr/>
        </p:nvGrpSpPr>
        <p:grpSpPr>
          <a:xfrm>
            <a:off x="666975" y="3666755"/>
            <a:ext cx="1467501" cy="2331365"/>
            <a:chOff x="657242" y="3666755"/>
            <a:chExt cx="1467501" cy="2331365"/>
          </a:xfrm>
        </p:grpSpPr>
        <p:grpSp>
          <p:nvGrpSpPr>
            <p:cNvPr id="64" name="グループ化 63"/>
            <p:cNvGrpSpPr/>
            <p:nvPr/>
          </p:nvGrpSpPr>
          <p:grpSpPr>
            <a:xfrm>
              <a:off x="657242" y="4414538"/>
              <a:ext cx="1442148" cy="1583582"/>
              <a:chOff x="965889" y="3834135"/>
              <a:chExt cx="1528450" cy="1789000"/>
            </a:xfrm>
          </p:grpSpPr>
          <p:sp>
            <p:nvSpPr>
              <p:cNvPr id="69" name="テキスト ボックス 68"/>
              <p:cNvSpPr txBox="1"/>
              <p:nvPr/>
            </p:nvSpPr>
            <p:spPr>
              <a:xfrm>
                <a:off x="1080488" y="5205894"/>
                <a:ext cx="1413851" cy="417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/>
                  <a:t>データセット</a:t>
                </a:r>
                <a:endParaRPr kumimoji="1" lang="ja-JP" altLang="en-US" dirty="0"/>
              </a:p>
            </p:txBody>
          </p:sp>
          <p:pic>
            <p:nvPicPr>
              <p:cNvPr id="79" name="図 7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5889" y="3834135"/>
                <a:ext cx="1526083" cy="1405179"/>
              </a:xfrm>
              <a:prstGeom prst="rect">
                <a:avLst/>
              </a:prstGeom>
            </p:spPr>
          </p:pic>
        </p:grpSp>
        <p:sp>
          <p:nvSpPr>
            <p:cNvPr id="66" name="テキスト ボックス 65"/>
            <p:cNvSpPr txBox="1"/>
            <p:nvPr/>
          </p:nvSpPr>
          <p:spPr>
            <a:xfrm>
              <a:off x="982853" y="3666755"/>
              <a:ext cx="6907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収集</a:t>
              </a:r>
              <a:endParaRPr kumimoji="1" lang="ja-JP" altLang="en-US" dirty="0"/>
            </a:p>
          </p:txBody>
        </p:sp>
        <p:sp>
          <p:nvSpPr>
            <p:cNvPr id="68" name="右矢印 67"/>
            <p:cNvSpPr/>
            <p:nvPr/>
          </p:nvSpPr>
          <p:spPr>
            <a:xfrm rot="7351621">
              <a:off x="1518805" y="3822879"/>
              <a:ext cx="695734" cy="516142"/>
            </a:xfrm>
            <a:prstGeom prst="rightArrow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521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取得</a:t>
            </a:r>
            <a:r>
              <a:rPr lang="ja-JP" altLang="en-US" dirty="0"/>
              <a:t>する</a:t>
            </a:r>
            <a:r>
              <a:rPr kumimoji="1" lang="ja-JP" altLang="en-US" dirty="0" smtClean="0"/>
              <a:t>メトリクスの種類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59860"/>
            <a:ext cx="8229600" cy="4525963"/>
          </a:xfrm>
        </p:spPr>
        <p:txBody>
          <a:bodyPr/>
          <a:lstStyle/>
          <a:p>
            <a:r>
              <a:rPr kumimoji="1" lang="en-US" altLang="ja-JP" sz="2400" dirty="0" smtClean="0"/>
              <a:t>CPU(</a:t>
            </a:r>
            <a:r>
              <a:rPr kumimoji="1" lang="ja-JP" altLang="en-US" sz="2400" dirty="0" smtClean="0"/>
              <a:t>データベースのみ</a:t>
            </a:r>
            <a:r>
              <a:rPr kumimoji="1" lang="en-US" altLang="ja-JP" sz="2400" dirty="0" smtClean="0"/>
              <a:t>2</a:t>
            </a:r>
            <a:r>
              <a:rPr kumimoji="1" lang="ja-JP" altLang="en-US" sz="2400" dirty="0" smtClean="0"/>
              <a:t>つ</a:t>
            </a:r>
            <a:r>
              <a:rPr kumimoji="1" lang="en-US" altLang="ja-JP" sz="2400" dirty="0" smtClean="0"/>
              <a:t>)</a:t>
            </a:r>
          </a:p>
          <a:p>
            <a:pPr lvl="1"/>
            <a:r>
              <a:rPr lang="ja-JP" altLang="en-US" sz="2400" dirty="0" smtClean="0"/>
              <a:t>利用率</a:t>
            </a:r>
            <a:r>
              <a:rPr kumimoji="1" lang="en-US" altLang="ja-JP" sz="2400" dirty="0" smtClean="0"/>
              <a:t>(%)</a:t>
            </a:r>
          </a:p>
          <a:p>
            <a:r>
              <a:rPr lang="ja-JP" altLang="en-US" sz="2400" dirty="0"/>
              <a:t>メモリ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利用量</a:t>
            </a:r>
            <a:r>
              <a:rPr lang="en-US" altLang="ja-JP" sz="2400" dirty="0" smtClean="0"/>
              <a:t>(byte)</a:t>
            </a:r>
          </a:p>
          <a:p>
            <a:r>
              <a:rPr lang="en-US" altLang="ja-JP" sz="2400" dirty="0" smtClean="0"/>
              <a:t>Disk(</a:t>
            </a:r>
            <a:r>
              <a:rPr lang="ja-JP" altLang="en-US" sz="2400" dirty="0" smtClean="0"/>
              <a:t>ロードバランサ</a:t>
            </a:r>
            <a:r>
              <a:rPr lang="ja-JP" altLang="en-US" sz="2400" dirty="0"/>
              <a:t>以外</a:t>
            </a:r>
            <a:r>
              <a:rPr lang="en-US" altLang="ja-JP" sz="2400" dirty="0" smtClean="0"/>
              <a:t>)</a:t>
            </a:r>
          </a:p>
          <a:p>
            <a:pPr lvl="1"/>
            <a:r>
              <a:rPr lang="en-US" altLang="ja-JP" sz="2400" dirty="0" smtClean="0"/>
              <a:t>I/O</a:t>
            </a:r>
            <a:r>
              <a:rPr lang="ja-JP" altLang="en-US" sz="2400" dirty="0" smtClean="0"/>
              <a:t>のオペレーション数</a:t>
            </a:r>
            <a:r>
              <a:rPr lang="en-US" altLang="ja-JP" sz="2400" dirty="0" smtClean="0"/>
              <a:t>(ops/sec)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ネットワーク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送受信量</a:t>
            </a:r>
            <a:r>
              <a:rPr lang="en-US" altLang="ja-JP" sz="2400" dirty="0" smtClean="0"/>
              <a:t>(byte/sec)</a:t>
            </a:r>
            <a:endParaRPr lang="en-US" altLang="ja-JP" sz="2400" dirty="0"/>
          </a:p>
          <a:p>
            <a:r>
              <a:rPr lang="en-US" altLang="ja-JP" sz="2400" dirty="0" smtClean="0"/>
              <a:t>Web Access(</a:t>
            </a:r>
            <a:r>
              <a:rPr lang="ja-JP" altLang="en-US" sz="2400" dirty="0" smtClean="0"/>
              <a:t>ロードバランサのみ</a:t>
            </a:r>
            <a:r>
              <a:rPr lang="en-US" altLang="ja-JP" sz="2400" dirty="0" smtClean="0"/>
              <a:t>)</a:t>
            </a:r>
          </a:p>
          <a:p>
            <a:pPr lvl="1"/>
            <a:r>
              <a:rPr lang="ja-JP" altLang="en-US" sz="2400" dirty="0" smtClean="0"/>
              <a:t>リクエスト数，最大応答時間，平均応答時間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12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7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負荷</a:t>
            </a:r>
            <a:r>
              <a:rPr lang="ja-JP" altLang="en-US" dirty="0" smtClean="0"/>
              <a:t>の</a:t>
            </a:r>
            <a:r>
              <a:rPr lang="ja-JP" altLang="en-US" dirty="0"/>
              <a:t>かけ方</a:t>
            </a:r>
            <a:endParaRPr kumimoji="1" lang="ja-JP" altLang="en-US" dirty="0"/>
          </a:p>
        </p:txBody>
      </p:sp>
      <p:graphicFrame>
        <p:nvGraphicFramePr>
          <p:cNvPr id="8" name="コンテンツ プレースホルダー 7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13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7" name="図形グループ 6"/>
          <p:cNvGrpSpPr/>
          <p:nvPr/>
        </p:nvGrpSpPr>
        <p:grpSpPr>
          <a:xfrm>
            <a:off x="1703755" y="4895933"/>
            <a:ext cx="3549020" cy="477171"/>
            <a:chOff x="1753217" y="4565553"/>
            <a:chExt cx="3549020" cy="477171"/>
          </a:xfrm>
        </p:grpSpPr>
        <p:cxnSp>
          <p:nvCxnSpPr>
            <p:cNvPr id="9" name="直線矢印コネクタ 8"/>
            <p:cNvCxnSpPr/>
            <p:nvPr/>
          </p:nvCxnSpPr>
          <p:spPr>
            <a:xfrm>
              <a:off x="1753217" y="5042724"/>
              <a:ext cx="3373953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テキスト ボックス 14"/>
            <p:cNvSpPr txBox="1"/>
            <p:nvPr/>
          </p:nvSpPr>
          <p:spPr>
            <a:xfrm>
              <a:off x="2116685" y="4565553"/>
              <a:ext cx="3185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負荷注入区間</a:t>
              </a:r>
              <a:r>
                <a:rPr lang="en-US" altLang="ja-JP" dirty="0"/>
                <a:t>(</a:t>
              </a:r>
              <a:r>
                <a:rPr lang="en-US" altLang="ja-JP" b="1" dirty="0"/>
                <a:t>Web server A</a:t>
              </a:r>
              <a:r>
                <a:rPr lang="en-US" altLang="ja-JP" dirty="0"/>
                <a:t>)</a:t>
              </a:r>
              <a:endParaRPr kumimoji="1" lang="ja-JP" altLang="en-US" dirty="0"/>
            </a:p>
          </p:txBody>
        </p:sp>
      </p:grpSp>
      <p:grpSp>
        <p:nvGrpSpPr>
          <p:cNvPr id="6" name="図形グループ 5"/>
          <p:cNvGrpSpPr/>
          <p:nvPr/>
        </p:nvGrpSpPr>
        <p:grpSpPr>
          <a:xfrm>
            <a:off x="2883347" y="4045936"/>
            <a:ext cx="3408233" cy="434779"/>
            <a:chOff x="2795899" y="3668155"/>
            <a:chExt cx="3442736" cy="434779"/>
          </a:xfrm>
        </p:grpSpPr>
        <p:cxnSp>
          <p:nvCxnSpPr>
            <p:cNvPr id="13" name="直線矢印コネクタ 12"/>
            <p:cNvCxnSpPr/>
            <p:nvPr/>
          </p:nvCxnSpPr>
          <p:spPr>
            <a:xfrm>
              <a:off x="2795899" y="4092450"/>
              <a:ext cx="3402487" cy="10484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テキスト ボックス 16"/>
            <p:cNvSpPr txBox="1"/>
            <p:nvPr/>
          </p:nvSpPr>
          <p:spPr>
            <a:xfrm>
              <a:off x="3012157" y="3668155"/>
              <a:ext cx="32264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負荷注入区間</a:t>
              </a:r>
              <a:r>
                <a:rPr lang="en-US" altLang="ja-JP" dirty="0"/>
                <a:t>(</a:t>
              </a:r>
              <a:r>
                <a:rPr lang="en-US" altLang="ja-JP" b="1" dirty="0"/>
                <a:t>Web server </a:t>
              </a:r>
              <a:r>
                <a:rPr lang="en-US" altLang="ja-JP" b="1" dirty="0" smtClean="0"/>
                <a:t>B</a:t>
              </a:r>
              <a:r>
                <a:rPr lang="en-US" altLang="ja-JP" dirty="0" smtClean="0"/>
                <a:t>)</a:t>
              </a:r>
              <a:endParaRPr kumimoji="1" lang="ja-JP" altLang="en-US" dirty="0"/>
            </a:p>
          </p:txBody>
        </p:sp>
      </p:grpSp>
      <p:grpSp>
        <p:nvGrpSpPr>
          <p:cNvPr id="5" name="図形グループ 4"/>
          <p:cNvGrpSpPr/>
          <p:nvPr/>
        </p:nvGrpSpPr>
        <p:grpSpPr>
          <a:xfrm>
            <a:off x="3967361" y="2721430"/>
            <a:ext cx="3685818" cy="453403"/>
            <a:chOff x="4016508" y="2673492"/>
            <a:chExt cx="3685818" cy="453403"/>
          </a:xfrm>
        </p:grpSpPr>
        <p:cxnSp>
          <p:nvCxnSpPr>
            <p:cNvPr id="14" name="直線矢印コネクタ 13"/>
            <p:cNvCxnSpPr/>
            <p:nvPr/>
          </p:nvCxnSpPr>
          <p:spPr>
            <a:xfrm flipV="1">
              <a:off x="4016508" y="3124441"/>
              <a:ext cx="3376113" cy="2454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テキスト ボックス 17"/>
            <p:cNvSpPr txBox="1"/>
            <p:nvPr/>
          </p:nvSpPr>
          <p:spPr>
            <a:xfrm>
              <a:off x="4196238" y="2673492"/>
              <a:ext cx="35060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負荷注入区間</a:t>
              </a:r>
              <a:r>
                <a:rPr lang="en-US" altLang="ja-JP" dirty="0" smtClean="0"/>
                <a:t>(</a:t>
              </a:r>
              <a:r>
                <a:rPr lang="en-US" altLang="ja-JP" b="1" dirty="0"/>
                <a:t>Database </a:t>
              </a:r>
              <a:r>
                <a:rPr lang="en-US" altLang="ja-JP" b="1" dirty="0" smtClean="0"/>
                <a:t>server</a:t>
              </a:r>
              <a:r>
                <a:rPr lang="en-US" altLang="ja-JP" dirty="0" smtClean="0"/>
                <a:t>)</a:t>
              </a:r>
              <a:endParaRPr kumimoji="1" lang="ja-JP" altLang="en-US" dirty="0"/>
            </a:p>
          </p:txBody>
        </p:sp>
      </p:grpSp>
      <p:cxnSp>
        <p:nvCxnSpPr>
          <p:cNvPr id="29" name="直線コネクタ 28"/>
          <p:cNvCxnSpPr/>
          <p:nvPr/>
        </p:nvCxnSpPr>
        <p:spPr>
          <a:xfrm flipV="1">
            <a:off x="5083785" y="3550928"/>
            <a:ext cx="1134342" cy="4903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6188175" y="4470230"/>
            <a:ext cx="1155299" cy="2408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H="1">
            <a:off x="1764332" y="4472638"/>
            <a:ext cx="1622" cy="90618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7330385" y="4480196"/>
            <a:ext cx="547" cy="884104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H="1">
            <a:off x="2858935" y="3555831"/>
            <a:ext cx="1622" cy="90618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H="1">
            <a:off x="6218127" y="3550928"/>
            <a:ext cx="1622" cy="906185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8370630" y="559718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分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cxnSp>
        <p:nvCxnSpPr>
          <p:cNvPr id="34" name="直線コネクタ 33"/>
          <p:cNvCxnSpPr/>
          <p:nvPr/>
        </p:nvCxnSpPr>
        <p:spPr>
          <a:xfrm>
            <a:off x="3959470" y="2462524"/>
            <a:ext cx="1118238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7969314" y="1600200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</a:t>
            </a:r>
            <a:r>
              <a:rPr lang="ja-JP" altLang="en-US" dirty="0"/>
              <a:t>負荷量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67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実際</a:t>
            </a:r>
            <a:r>
              <a:rPr lang="ja-JP" altLang="en-US" dirty="0" smtClean="0"/>
              <a:t>にかかった負荷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20" y="1600200"/>
            <a:ext cx="8075160" cy="4525963"/>
          </a:xfr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円形吹き出し 7"/>
          <p:cNvSpPr/>
          <p:nvPr/>
        </p:nvSpPr>
        <p:spPr>
          <a:xfrm>
            <a:off x="457200" y="1600200"/>
            <a:ext cx="2218764" cy="658907"/>
          </a:xfrm>
          <a:prstGeom prst="wedgeEllipseCallout">
            <a:avLst>
              <a:gd name="adj1" fmla="val 15092"/>
              <a:gd name="adj2" fmla="val 39617"/>
            </a:avLst>
          </a:prstGeom>
          <a:solidFill>
            <a:srgbClr val="F5F0A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障害発生</a:t>
            </a:r>
            <a:endParaRPr kumimoji="1"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全</a:t>
            </a:r>
            <a:r>
              <a:rPr lang="en-US" altLang="ja-JP" b="1" dirty="0">
                <a:solidFill>
                  <a:schemeClr val="tx1"/>
                </a:solidFill>
              </a:rPr>
              <a:t>11</a:t>
            </a:r>
            <a:r>
              <a:rPr lang="ja-JP" altLang="en-US" b="1" dirty="0" smtClean="0">
                <a:solidFill>
                  <a:schemeClr val="tx1"/>
                </a:solidFill>
              </a:rPr>
              <a:t>回</a:t>
            </a:r>
            <a:endParaRPr kumimoji="1" lang="en-US" altLang="ja-JP" b="1" dirty="0" smtClean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 flipV="1">
            <a:off x="941294" y="2985247"/>
            <a:ext cx="7503459" cy="13447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5"/>
          <p:cNvGrpSpPr/>
          <p:nvPr/>
        </p:nvGrpSpPr>
        <p:grpSpPr>
          <a:xfrm>
            <a:off x="2913888" y="2888428"/>
            <a:ext cx="3375935" cy="213898"/>
            <a:chOff x="2913888" y="2888428"/>
            <a:chExt cx="3375935" cy="213898"/>
          </a:xfrm>
        </p:grpSpPr>
        <p:sp>
          <p:nvSpPr>
            <p:cNvPr id="3" name="円/楕円 2"/>
            <p:cNvSpPr/>
            <p:nvPr/>
          </p:nvSpPr>
          <p:spPr>
            <a:xfrm>
              <a:off x="2913888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3259332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>
              <a:off x="3604776" y="2888428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819274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4226148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4529390" y="2888428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5150762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5476075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円/楕円 17"/>
            <p:cNvSpPr/>
            <p:nvPr/>
          </p:nvSpPr>
          <p:spPr>
            <a:xfrm>
              <a:off x="5882949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6082559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円/楕円 19"/>
            <p:cNvSpPr/>
            <p:nvPr/>
          </p:nvSpPr>
          <p:spPr>
            <a:xfrm>
              <a:off x="4825449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282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提案手法を用いた</a:t>
            </a:r>
            <a:r>
              <a:rPr lang="en-US" altLang="ja-JP" dirty="0" smtClean="0"/>
              <a:t>BN</a:t>
            </a:r>
            <a:r>
              <a:rPr lang="ja-JP" altLang="en-US" dirty="0" smtClean="0"/>
              <a:t>診断結果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07" y="1600200"/>
            <a:ext cx="8006186" cy="4525963"/>
          </a:xfr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15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2913888" y="5253676"/>
            <a:ext cx="3375935" cy="213898"/>
            <a:chOff x="2913888" y="2888428"/>
            <a:chExt cx="3375935" cy="213898"/>
          </a:xfrm>
        </p:grpSpPr>
        <p:sp>
          <p:nvSpPr>
            <p:cNvPr id="14" name="円/楕円 13"/>
            <p:cNvSpPr/>
            <p:nvPr/>
          </p:nvSpPr>
          <p:spPr>
            <a:xfrm>
              <a:off x="2913888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3259332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3604776" y="2888428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3819274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円/楕円 17"/>
            <p:cNvSpPr/>
            <p:nvPr/>
          </p:nvSpPr>
          <p:spPr>
            <a:xfrm>
              <a:off x="4226148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4529390" y="2888428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円/楕円 19"/>
            <p:cNvSpPr/>
            <p:nvPr/>
          </p:nvSpPr>
          <p:spPr>
            <a:xfrm>
              <a:off x="5150762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5476075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5882949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円/楕円 22"/>
            <p:cNvSpPr/>
            <p:nvPr/>
          </p:nvSpPr>
          <p:spPr>
            <a:xfrm>
              <a:off x="6082559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円/楕円 23"/>
            <p:cNvSpPr/>
            <p:nvPr/>
          </p:nvSpPr>
          <p:spPr>
            <a:xfrm>
              <a:off x="4825449" y="2895062"/>
              <a:ext cx="207264" cy="20726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27" name="直線矢印コネクタ 26"/>
          <p:cNvCxnSpPr>
            <a:stCxn id="14" idx="0"/>
          </p:cNvCxnSpPr>
          <p:nvPr/>
        </p:nvCxnSpPr>
        <p:spPr>
          <a:xfrm flipV="1">
            <a:off x="3017520" y="5011471"/>
            <a:ext cx="0" cy="24883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>
            <a:stCxn id="15" idx="0"/>
          </p:cNvCxnSpPr>
          <p:nvPr/>
        </p:nvCxnSpPr>
        <p:spPr>
          <a:xfrm flipV="1">
            <a:off x="3362964" y="3767328"/>
            <a:ext cx="0" cy="149298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13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診断結果の評価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10</a:t>
            </a:r>
            <a:r>
              <a:rPr lang="ja-JP" altLang="en-US" dirty="0" smtClean="0"/>
              <a:t>回の実験に対する，</a:t>
            </a:r>
            <a:r>
              <a:rPr lang="ja-JP" altLang="ja-JP" dirty="0" smtClean="0"/>
              <a:t>全学習データを用いた</a:t>
            </a:r>
            <a:r>
              <a:rPr lang="ja-JP" altLang="en-US" dirty="0" smtClean="0"/>
              <a:t>場合と提案手法を用いた場合の結果の</a:t>
            </a:r>
            <a:r>
              <a:rPr lang="ja-JP" altLang="ja-JP" dirty="0" smtClean="0"/>
              <a:t>比較</a:t>
            </a:r>
            <a:r>
              <a:rPr lang="ja-JP" altLang="en-US" dirty="0" smtClean="0"/>
              <a:t>を行う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比較方法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一定時間継続する障害に対して，どちらが正しく検知を行えているか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比較項目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検知された障害数に対する，障害発生回数の割合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アラート回数に対する正解数の割合</a:t>
            </a:r>
            <a:endParaRPr lang="ja-JP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366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比較方法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2"/>
            <a:ext cx="8454325" cy="4525963"/>
          </a:xfrm>
        </p:spPr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BN</a:t>
            </a:r>
            <a:r>
              <a:rPr lang="ja-JP" altLang="en-US" dirty="0" smtClean="0"/>
              <a:t>の出力確率に対して閾値を設け，閾値を</a:t>
            </a:r>
            <a:r>
              <a:rPr lang="ja-JP" altLang="en-US" dirty="0"/>
              <a:t>超えた</a:t>
            </a:r>
            <a:r>
              <a:rPr lang="ja-JP" altLang="en-US" dirty="0" smtClean="0"/>
              <a:t>時，その時刻から</a:t>
            </a:r>
            <a:r>
              <a:rPr lang="en-US" altLang="ja-JP" dirty="0"/>
              <a:t>1</a:t>
            </a:r>
            <a:r>
              <a:rPr lang="ja-JP" altLang="en-US" dirty="0"/>
              <a:t>分間をアラート区間と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smtClean="0"/>
              <a:t>分後に閾値を超えている場合，アラート区間を</a:t>
            </a:r>
            <a:r>
              <a:rPr lang="en-US" altLang="ja-JP" dirty="0" smtClean="0"/>
              <a:t>1</a:t>
            </a:r>
            <a:r>
              <a:rPr lang="ja-JP" altLang="en-US" dirty="0" smtClean="0"/>
              <a:t>分延長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閾値は</a:t>
            </a:r>
            <a:r>
              <a:rPr lang="en-US" altLang="ja-JP" dirty="0" smtClean="0"/>
              <a:t>1</a:t>
            </a:r>
            <a:r>
              <a:rPr lang="ja-JP" altLang="en-US" dirty="0" smtClean="0"/>
              <a:t>分毎に，それまでの確率</a:t>
            </a:r>
            <a:r>
              <a:rPr lang="en-US" altLang="ja-JP" dirty="0" smtClean="0"/>
              <a:t>6</a:t>
            </a:r>
            <a:r>
              <a:rPr lang="ja-JP" altLang="en-US" dirty="0" smtClean="0"/>
              <a:t>要素の平均に</a:t>
            </a:r>
            <a:r>
              <a:rPr lang="en-US" altLang="ja-JP" dirty="0" smtClean="0"/>
              <a:t>0.2</a:t>
            </a:r>
            <a:r>
              <a:rPr lang="ja-JP" altLang="en-US" dirty="0" smtClean="0"/>
              <a:t>を加えたものとする</a:t>
            </a:r>
            <a:endParaRPr lang="en-US" altLang="ja-JP" dirty="0" smtClean="0"/>
          </a:p>
          <a:p>
            <a:r>
              <a:rPr lang="ja-JP" altLang="en-US" dirty="0" smtClean="0"/>
              <a:t>障害についても，最大応答時間が</a:t>
            </a:r>
            <a:r>
              <a:rPr lang="en-US" altLang="ja-JP" dirty="0" smtClean="0"/>
              <a:t>3</a:t>
            </a:r>
            <a:r>
              <a:rPr lang="ja-JP" altLang="en-US" dirty="0" smtClean="0"/>
              <a:t>秒を上回ったとき，その時刻から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分間を障害発生区間とする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smtClean="0"/>
              <a:t>分後に最大応答時間が</a:t>
            </a:r>
            <a:r>
              <a:rPr lang="en-US" altLang="ja-JP" dirty="0" smtClean="0"/>
              <a:t>3</a:t>
            </a:r>
            <a:r>
              <a:rPr lang="ja-JP" altLang="en-US" dirty="0" smtClean="0"/>
              <a:t>秒を上回っている場合，</a:t>
            </a:r>
            <a:r>
              <a:rPr lang="en-US" altLang="ja-JP" dirty="0" smtClean="0"/>
              <a:t>1</a:t>
            </a:r>
            <a:r>
              <a:rPr lang="ja-JP" altLang="en-US" dirty="0" smtClean="0"/>
              <a:t>分延長</a:t>
            </a:r>
            <a:endParaRPr lang="en-US" altLang="ja-JP" dirty="0" smtClean="0"/>
          </a:p>
          <a:p>
            <a:r>
              <a:rPr lang="ja-JP" altLang="en-US" dirty="0" smtClean="0"/>
              <a:t>アラート区間と障害発生区間に重なりが見られれば，検知成功とする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716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比較項目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障害発生回数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最大応答時間が</a:t>
            </a:r>
            <a:r>
              <a:rPr lang="en-US" altLang="ja-JP" dirty="0" smtClean="0"/>
              <a:t>3</a:t>
            </a:r>
            <a:r>
              <a:rPr lang="ja-JP" altLang="en-US" dirty="0" smtClean="0"/>
              <a:t>秒を超えた回数</a:t>
            </a:r>
            <a:endParaRPr lang="en-US" altLang="ja-JP" dirty="0" smtClean="0"/>
          </a:p>
          <a:p>
            <a:r>
              <a:rPr lang="ja-JP" altLang="en-US" dirty="0" smtClean="0"/>
              <a:t>検知された障害数</a:t>
            </a:r>
            <a:endParaRPr lang="en-US" altLang="ja-JP" dirty="0" smtClean="0"/>
          </a:p>
          <a:p>
            <a:pPr lvl="1"/>
            <a:r>
              <a:rPr lang="ja-JP" altLang="en-US" dirty="0"/>
              <a:t>障害発生区間がアラート区間と重なった回数</a:t>
            </a:r>
            <a:endParaRPr lang="en-US" altLang="ja-JP" dirty="0"/>
          </a:p>
          <a:p>
            <a:r>
              <a:rPr lang="ja-JP" altLang="en-US" dirty="0" smtClean="0"/>
              <a:t>アラート回数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BN</a:t>
            </a:r>
            <a:r>
              <a:rPr lang="ja-JP" altLang="en-US" dirty="0" smtClean="0"/>
              <a:t>による診断確率が閾値を超えた回数</a:t>
            </a:r>
            <a:endParaRPr lang="en-US" altLang="ja-JP" dirty="0" smtClean="0"/>
          </a:p>
          <a:p>
            <a:r>
              <a:rPr lang="ja-JP" altLang="en-US" dirty="0" smtClean="0"/>
              <a:t>正解数</a:t>
            </a:r>
            <a:endParaRPr lang="en-US" altLang="ja-JP" dirty="0" smtClean="0"/>
          </a:p>
          <a:p>
            <a:pPr lvl="1"/>
            <a:r>
              <a:rPr lang="ja-JP" altLang="en-US" dirty="0"/>
              <a:t>アラート区間が障害発生区間と重なった回数</a:t>
            </a:r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4000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比較</a:t>
            </a:r>
            <a:r>
              <a:rPr lang="ja-JP" altLang="en-US" dirty="0" smtClean="0"/>
              <a:t>方法の例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19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6" name="コンテンツ プレースホルダー 7"/>
          <p:cNvGraphicFramePr>
            <a:graphicFrameLocks noGrp="1"/>
          </p:cNvGraphicFramePr>
          <p:nvPr>
            <p:ph idx="1"/>
            <p:extLst/>
          </p:nvPr>
        </p:nvGraphicFramePr>
        <p:xfrm>
          <a:off x="457199" y="1600200"/>
          <a:ext cx="8218489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直線コネクタ 6"/>
          <p:cNvCxnSpPr/>
          <p:nvPr/>
        </p:nvCxnSpPr>
        <p:spPr>
          <a:xfrm>
            <a:off x="5117672" y="2827757"/>
            <a:ext cx="110433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874278" y="2558849"/>
            <a:ext cx="6414247" cy="1067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フリーフォーム 16"/>
          <p:cNvSpPr/>
          <p:nvPr/>
        </p:nvSpPr>
        <p:spPr>
          <a:xfrm>
            <a:off x="645459" y="1922929"/>
            <a:ext cx="7853082" cy="2635624"/>
          </a:xfrm>
          <a:custGeom>
            <a:avLst/>
            <a:gdLst>
              <a:gd name="connsiteX0" fmla="*/ 0 w 7853082"/>
              <a:gd name="connsiteY0" fmla="*/ 2232212 h 2635624"/>
              <a:gd name="connsiteX1" fmla="*/ 1129553 w 7853082"/>
              <a:gd name="connsiteY1" fmla="*/ 1828800 h 2635624"/>
              <a:gd name="connsiteX2" fmla="*/ 2232212 w 7853082"/>
              <a:gd name="connsiteY2" fmla="*/ 632012 h 2635624"/>
              <a:gd name="connsiteX3" fmla="*/ 3375212 w 7853082"/>
              <a:gd name="connsiteY3" fmla="*/ 0 h 2635624"/>
              <a:gd name="connsiteX4" fmla="*/ 4477870 w 7853082"/>
              <a:gd name="connsiteY4" fmla="*/ 0 h 2635624"/>
              <a:gd name="connsiteX5" fmla="*/ 5620870 w 7853082"/>
              <a:gd name="connsiteY5" fmla="*/ 0 h 2635624"/>
              <a:gd name="connsiteX6" fmla="*/ 6736976 w 7853082"/>
              <a:gd name="connsiteY6" fmla="*/ 1035424 h 2635624"/>
              <a:gd name="connsiteX7" fmla="*/ 7328647 w 7853082"/>
              <a:gd name="connsiteY7" fmla="*/ 2245659 h 2635624"/>
              <a:gd name="connsiteX8" fmla="*/ 7853082 w 7853082"/>
              <a:gd name="connsiteY8" fmla="*/ 2635624 h 263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53082" h="2635624">
                <a:moveTo>
                  <a:pt x="0" y="2232212"/>
                </a:moveTo>
                <a:lnTo>
                  <a:pt x="1129553" y="1828800"/>
                </a:lnTo>
                <a:lnTo>
                  <a:pt x="2232212" y="632012"/>
                </a:lnTo>
                <a:lnTo>
                  <a:pt x="3375212" y="0"/>
                </a:lnTo>
                <a:lnTo>
                  <a:pt x="4477870" y="0"/>
                </a:lnTo>
                <a:lnTo>
                  <a:pt x="5620870" y="0"/>
                </a:lnTo>
                <a:lnTo>
                  <a:pt x="6736976" y="1035424"/>
                </a:lnTo>
                <a:lnTo>
                  <a:pt x="7328647" y="2245659"/>
                </a:lnTo>
                <a:lnTo>
                  <a:pt x="7853082" y="2635624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388414" y="2871409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u="sng" dirty="0"/>
              <a:t>最大応答時間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622105" y="5003050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u="sng" dirty="0" smtClean="0">
                <a:solidFill>
                  <a:srgbClr val="FF0000"/>
                </a:solidFill>
              </a:rPr>
              <a:t>出力</a:t>
            </a:r>
            <a:r>
              <a:rPr lang="ja-JP" altLang="en-US" b="1" u="sng" dirty="0">
                <a:solidFill>
                  <a:srgbClr val="FF0000"/>
                </a:solidFill>
              </a:rPr>
              <a:t>確率</a:t>
            </a:r>
            <a:endParaRPr kumimoji="1" lang="ja-JP" altLang="en-US" b="1" u="sng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18938" y="2191177"/>
            <a:ext cx="1579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u="sng" dirty="0">
                <a:solidFill>
                  <a:srgbClr val="00B050"/>
                </a:solidFill>
              </a:rPr>
              <a:t>最大応答</a:t>
            </a:r>
            <a:r>
              <a:rPr lang="ja-JP" altLang="en-US" b="1" u="sng" dirty="0" smtClean="0">
                <a:solidFill>
                  <a:srgbClr val="00B050"/>
                </a:solidFill>
              </a:rPr>
              <a:t>時間</a:t>
            </a:r>
            <a:endParaRPr lang="en-US" altLang="ja-JP" b="1" u="sng" dirty="0" smtClean="0">
              <a:solidFill>
                <a:srgbClr val="00B050"/>
              </a:solidFill>
            </a:endParaRPr>
          </a:p>
          <a:p>
            <a:pPr algn="ctr"/>
            <a:r>
              <a:rPr lang="ja-JP" altLang="en-US" b="1" u="sng" dirty="0">
                <a:solidFill>
                  <a:srgbClr val="00B050"/>
                </a:solidFill>
              </a:rPr>
              <a:t>閾値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84634" y="4556449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u="sng" dirty="0" smtClean="0">
                <a:solidFill>
                  <a:srgbClr val="0070C0"/>
                </a:solidFill>
              </a:rPr>
              <a:t>確率閾値</a:t>
            </a:r>
            <a:endParaRPr kumimoji="1" lang="ja-JP" altLang="en-US" b="1" u="sng" dirty="0">
              <a:solidFill>
                <a:srgbClr val="0070C0"/>
              </a:solidFill>
            </a:endParaRPr>
          </a:p>
        </p:txBody>
      </p:sp>
      <p:cxnSp>
        <p:nvCxnSpPr>
          <p:cNvPr id="42" name="直線矢印コネクタ 41"/>
          <p:cNvCxnSpPr/>
          <p:nvPr/>
        </p:nvCxnSpPr>
        <p:spPr>
          <a:xfrm flipH="1">
            <a:off x="2844178" y="2556072"/>
            <a:ext cx="1141457" cy="0"/>
          </a:xfrm>
          <a:prstGeom prst="straightConnector1">
            <a:avLst/>
          </a:prstGeom>
          <a:ln w="762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グループ化 45"/>
          <p:cNvGrpSpPr/>
          <p:nvPr/>
        </p:nvGrpSpPr>
        <p:grpSpPr>
          <a:xfrm>
            <a:off x="3976215" y="2546060"/>
            <a:ext cx="3342723" cy="10670"/>
            <a:chOff x="3976215" y="2558849"/>
            <a:chExt cx="3342723" cy="10670"/>
          </a:xfrm>
        </p:grpSpPr>
        <p:cxnSp>
          <p:nvCxnSpPr>
            <p:cNvPr id="43" name="直線矢印コネクタ 42"/>
            <p:cNvCxnSpPr/>
            <p:nvPr/>
          </p:nvCxnSpPr>
          <p:spPr>
            <a:xfrm flipH="1">
              <a:off x="3976215" y="2569519"/>
              <a:ext cx="1141457" cy="0"/>
            </a:xfrm>
            <a:prstGeom prst="straightConnector1">
              <a:avLst/>
            </a:prstGeom>
            <a:ln w="76200">
              <a:solidFill>
                <a:srgbClr val="FFC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矢印コネクタ 43"/>
            <p:cNvCxnSpPr/>
            <p:nvPr/>
          </p:nvCxnSpPr>
          <p:spPr>
            <a:xfrm flipH="1">
              <a:off x="5080545" y="2558849"/>
              <a:ext cx="1141457" cy="0"/>
            </a:xfrm>
            <a:prstGeom prst="straightConnector1">
              <a:avLst/>
            </a:prstGeom>
            <a:ln w="76200">
              <a:solidFill>
                <a:srgbClr val="FFC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/>
            <p:cNvCxnSpPr/>
            <p:nvPr/>
          </p:nvCxnSpPr>
          <p:spPr>
            <a:xfrm flipH="1">
              <a:off x="6177481" y="2558849"/>
              <a:ext cx="1141457" cy="0"/>
            </a:xfrm>
            <a:prstGeom prst="straightConnector1">
              <a:avLst/>
            </a:prstGeom>
            <a:ln w="76200">
              <a:solidFill>
                <a:srgbClr val="FFC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直線矢印コネクタ 46"/>
          <p:cNvCxnSpPr/>
          <p:nvPr/>
        </p:nvCxnSpPr>
        <p:spPr>
          <a:xfrm flipH="1">
            <a:off x="3116955" y="3757342"/>
            <a:ext cx="1141457" cy="0"/>
          </a:xfrm>
          <a:prstGeom prst="straightConnector1">
            <a:avLst/>
          </a:prstGeom>
          <a:ln w="762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形吹き出し 49"/>
          <p:cNvSpPr/>
          <p:nvPr/>
        </p:nvSpPr>
        <p:spPr>
          <a:xfrm>
            <a:off x="4783102" y="1562707"/>
            <a:ext cx="2839004" cy="594569"/>
          </a:xfrm>
          <a:prstGeom prst="wedgeEllipseCallout">
            <a:avLst>
              <a:gd name="adj1" fmla="val -29359"/>
              <a:gd name="adj2" fmla="val 96070"/>
            </a:avLst>
          </a:prstGeom>
          <a:solidFill>
            <a:srgbClr val="FF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dirty="0" smtClean="0">
                <a:solidFill>
                  <a:schemeClr val="tx1"/>
                </a:solidFill>
              </a:rPr>
              <a:t>1</a:t>
            </a:r>
            <a:r>
              <a:rPr lang="ja-JP" altLang="en-US" b="1" dirty="0" smtClean="0">
                <a:solidFill>
                  <a:schemeClr val="tx1"/>
                </a:solidFill>
              </a:rPr>
              <a:t>回の障害</a:t>
            </a:r>
            <a:r>
              <a:rPr lang="ja-JP" altLang="en-US" b="1" dirty="0">
                <a:solidFill>
                  <a:schemeClr val="tx1"/>
                </a:solidFill>
              </a:rPr>
              <a:t>発生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51" name="直線矢印コネクタ 50"/>
          <p:cNvCxnSpPr/>
          <p:nvPr/>
        </p:nvCxnSpPr>
        <p:spPr>
          <a:xfrm flipH="1">
            <a:off x="5393991" y="2837508"/>
            <a:ext cx="1141457" cy="0"/>
          </a:xfrm>
          <a:prstGeom prst="straightConnector1">
            <a:avLst/>
          </a:prstGeom>
          <a:ln w="7620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円形吹き出し 51"/>
          <p:cNvSpPr/>
          <p:nvPr/>
        </p:nvSpPr>
        <p:spPr>
          <a:xfrm>
            <a:off x="2954213" y="4350597"/>
            <a:ext cx="1828889" cy="530686"/>
          </a:xfrm>
          <a:prstGeom prst="wedgeEllipseCallout">
            <a:avLst>
              <a:gd name="adj1" fmla="val -25570"/>
              <a:gd name="adj2" fmla="val -127832"/>
            </a:avLst>
          </a:prstGeom>
          <a:solidFill>
            <a:srgbClr val="FF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アラート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54" name="円形吹き出し 53"/>
          <p:cNvSpPr/>
          <p:nvPr/>
        </p:nvSpPr>
        <p:spPr>
          <a:xfrm>
            <a:off x="2991339" y="4336559"/>
            <a:ext cx="1553767" cy="594569"/>
          </a:xfrm>
          <a:prstGeom prst="wedgeEllipseCallout">
            <a:avLst>
              <a:gd name="adj1" fmla="val -25570"/>
              <a:gd name="adj2" fmla="val -127832"/>
            </a:avLst>
          </a:prstGeom>
          <a:solidFill>
            <a:srgbClr val="FF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正解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53" name="円形吹き出し 52"/>
          <p:cNvSpPr/>
          <p:nvPr/>
        </p:nvSpPr>
        <p:spPr>
          <a:xfrm>
            <a:off x="5191692" y="3387056"/>
            <a:ext cx="1649364" cy="594569"/>
          </a:xfrm>
          <a:prstGeom prst="wedgeEllipseCallout">
            <a:avLst>
              <a:gd name="adj1" fmla="val -25570"/>
              <a:gd name="adj2" fmla="val -127832"/>
            </a:avLst>
          </a:prstGeom>
          <a:solidFill>
            <a:srgbClr val="FF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アラート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56" name="円形吹き出し 55"/>
          <p:cNvSpPr/>
          <p:nvPr/>
        </p:nvSpPr>
        <p:spPr>
          <a:xfrm>
            <a:off x="5191692" y="3396807"/>
            <a:ext cx="1395332" cy="594569"/>
          </a:xfrm>
          <a:prstGeom prst="wedgeEllipseCallout">
            <a:avLst>
              <a:gd name="adj1" fmla="val -25570"/>
              <a:gd name="adj2" fmla="val -127832"/>
            </a:avLst>
          </a:prstGeom>
          <a:solidFill>
            <a:srgbClr val="FF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正解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451819" y="593939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分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9708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2" grpId="0" animBg="1"/>
      <p:bldP spid="52" grpId="1" animBg="1"/>
      <p:bldP spid="54" grpId="0" animBg="1"/>
      <p:bldP spid="53" grpId="0" animBg="1"/>
      <p:bldP spid="53" grpId="1" animBg="1"/>
      <p:bldP spid="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背景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大規模システムの長期安定稼働のために，信頼度の高い障害検知が必要とされている</a:t>
            </a:r>
            <a:endParaRPr lang="en-US" altLang="ja-JP" dirty="0" smtClean="0"/>
          </a:p>
          <a:p>
            <a:r>
              <a:rPr lang="ja-JP" altLang="en-US" dirty="0" smtClean="0"/>
              <a:t>ソフトウェアによる障害検知の問題点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システム管理者の扱う情報の増加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複雑な因果関係を持つ膨大なデータを扱うには限界がある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dirty="0" smtClean="0"/>
              <a:t>機械学習を用いた解析技術で処理する</a:t>
            </a:r>
            <a:endParaRPr lang="en-US" altLang="ja-JP" dirty="0" smtClean="0"/>
          </a:p>
          <a:p>
            <a:endParaRPr lang="en-US" altLang="ja-JP" dirty="0" smtClean="0"/>
          </a:p>
          <a:p>
            <a:pPr lvl="1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203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評価結果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20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836166"/>
              </p:ext>
            </p:extLst>
          </p:nvPr>
        </p:nvGraphicFramePr>
        <p:xfrm>
          <a:off x="377685" y="1600200"/>
          <a:ext cx="8377518" cy="36307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437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12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925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＼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全学習データ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提案手法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障害発生回数</a:t>
                      </a:r>
                      <a:endParaRPr kumimoji="1" lang="ja-JP" altLang="en-US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107</a:t>
                      </a:r>
                      <a:endParaRPr kumimoji="1" lang="ja-JP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検知された障害数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90</a:t>
                      </a:r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検知障害数</a:t>
                      </a:r>
                      <a:r>
                        <a:rPr kumimoji="1" lang="en-US" altLang="ja-JP" sz="2000" dirty="0" smtClean="0"/>
                        <a:t>/</a:t>
                      </a:r>
                      <a:r>
                        <a:rPr kumimoji="1" lang="ja-JP" altLang="en-US" sz="2000" dirty="0" smtClean="0"/>
                        <a:t>発生回数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0.561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u="sng" dirty="0" smtClean="0">
                          <a:solidFill>
                            <a:srgbClr val="FF0000"/>
                          </a:solidFill>
                        </a:rPr>
                        <a:t>0.841</a:t>
                      </a:r>
                      <a:endParaRPr kumimoji="1" lang="ja-JP" altLang="en-US" sz="24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アラート回数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102</a:t>
                      </a:r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正解数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57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u="none" dirty="0" smtClean="0"/>
                        <a:t>90</a:t>
                      </a:r>
                      <a:endParaRPr kumimoji="1" lang="ja-JP" altLang="en-US" sz="2400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正解数</a:t>
                      </a:r>
                      <a:r>
                        <a:rPr kumimoji="1" lang="en-US" altLang="ja-JP" sz="2000" dirty="0" smtClean="0"/>
                        <a:t>/</a:t>
                      </a:r>
                      <a:r>
                        <a:rPr kumimoji="1" lang="ja-JP" altLang="en-US" sz="2000" dirty="0" smtClean="0"/>
                        <a:t>アラート回数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u="sng" dirty="0" smtClean="0">
                          <a:solidFill>
                            <a:srgbClr val="FF0000"/>
                          </a:solidFill>
                        </a:rPr>
                        <a:t>0.891</a:t>
                      </a:r>
                      <a:endParaRPr kumimoji="1" lang="ja-JP" altLang="en-US" sz="2400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0.882</a:t>
                      </a:r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23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提案</a:t>
            </a:r>
            <a:r>
              <a:rPr kumimoji="1" lang="ja-JP" altLang="en-US" dirty="0" smtClean="0"/>
              <a:t>手法を用いて，逐次的障害検知を行えること</a:t>
            </a:r>
            <a:r>
              <a:rPr lang="ja-JP" altLang="en-US" dirty="0" smtClean="0"/>
              <a:t>を示した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手法の評価を行い，出力結果の有効性を示した</a:t>
            </a:r>
            <a:endParaRPr kumimoji="1" lang="en-US" altLang="ja-JP" dirty="0" smtClean="0"/>
          </a:p>
          <a:p>
            <a:r>
              <a:rPr lang="ja-JP" altLang="en-US" dirty="0"/>
              <a:t>今後</a:t>
            </a:r>
            <a:r>
              <a:rPr lang="ja-JP" altLang="en-US" dirty="0" smtClean="0"/>
              <a:t>の</a:t>
            </a:r>
            <a:r>
              <a:rPr lang="ja-JP" altLang="en-US" dirty="0"/>
              <a:t>課題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負荷パターンや評価回数を増やして実験，評価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ユーザインタフェースの実装</a:t>
            </a:r>
            <a:endParaRPr lang="en-US" altLang="ja-JP" dirty="0" smtClean="0"/>
          </a:p>
          <a:p>
            <a:pPr lvl="2"/>
            <a:endParaRPr lang="en-US" altLang="ja-JP" dirty="0"/>
          </a:p>
          <a:p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21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85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評価結果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22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21353"/>
              </p:ext>
            </p:extLst>
          </p:nvPr>
        </p:nvGraphicFramePr>
        <p:xfrm>
          <a:off x="457200" y="1600200"/>
          <a:ext cx="8229600" cy="41596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＼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全学習データ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提案手法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障害発生回数</a:t>
                      </a:r>
                      <a:endParaRPr kumimoji="1" lang="ja-JP" altLang="en-US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107</a:t>
                      </a:r>
                      <a:endParaRPr kumimoji="1" lang="ja-JP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検知された障害数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90</a:t>
                      </a:r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検知障害数</a:t>
                      </a:r>
                      <a:r>
                        <a:rPr kumimoji="1" lang="en-US" altLang="ja-JP" sz="2000" dirty="0" smtClean="0"/>
                        <a:t>/</a:t>
                      </a:r>
                      <a:r>
                        <a:rPr kumimoji="1" lang="ja-JP" altLang="en-US" sz="2000" dirty="0" smtClean="0"/>
                        <a:t>発生回数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0.561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0.841</a:t>
                      </a:r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アラート回数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64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102</a:t>
                      </a:r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直前検知回数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48</a:t>
                      </a:r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正解数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35+22=57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u="none" dirty="0" smtClean="0"/>
                        <a:t>42+48=90</a:t>
                      </a:r>
                      <a:endParaRPr kumimoji="1" lang="ja-JP" altLang="en-US" sz="2400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28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正解数</a:t>
                      </a:r>
                      <a:r>
                        <a:rPr kumimoji="1" lang="en-US" altLang="ja-JP" sz="2000" dirty="0" smtClean="0"/>
                        <a:t>/</a:t>
                      </a:r>
                      <a:r>
                        <a:rPr kumimoji="1" lang="ja-JP" altLang="en-US" sz="2000" dirty="0" smtClean="0"/>
                        <a:t>アラート回数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0.891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0.885</a:t>
                      </a:r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03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クラスタリング</a:t>
            </a:r>
            <a:r>
              <a:rPr lang="en-US" altLang="ja-JP" smtClean="0"/>
              <a:t>(CL)</a:t>
            </a:r>
            <a:endParaRPr lang="en-US" altLang="ja-JP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観測対象の過去の状態をグループ化し，クラスタとして分割する解析技術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正常時の点が集まる位置をクラスタとして認識し，現在の状態とクラスタとの距離を計算する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→正常時と異常時の差を距離として検出できる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grpSp>
        <p:nvGrpSpPr>
          <p:cNvPr id="5" name="グループ化 4"/>
          <p:cNvGrpSpPr/>
          <p:nvPr/>
        </p:nvGrpSpPr>
        <p:grpSpPr>
          <a:xfrm>
            <a:off x="2513285" y="4475097"/>
            <a:ext cx="4106318" cy="2006485"/>
            <a:chOff x="1048871" y="2987304"/>
            <a:chExt cx="7342059" cy="3233553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1048871" y="3210241"/>
              <a:ext cx="5782235" cy="2693018"/>
              <a:chOff x="1048871" y="3210241"/>
              <a:chExt cx="5782235" cy="2693018"/>
            </a:xfrm>
          </p:grpSpPr>
          <p:cxnSp>
            <p:nvCxnSpPr>
              <p:cNvPr id="18" name="直線矢印コネクタ 17"/>
              <p:cNvCxnSpPr/>
              <p:nvPr/>
            </p:nvCxnSpPr>
            <p:spPr>
              <a:xfrm flipH="1">
                <a:off x="1048871" y="4545106"/>
                <a:ext cx="1788458" cy="135815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線矢印コネクタ 18"/>
              <p:cNvCxnSpPr/>
              <p:nvPr/>
            </p:nvCxnSpPr>
            <p:spPr>
              <a:xfrm>
                <a:off x="2837329" y="4545106"/>
                <a:ext cx="399377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矢印コネクタ 19"/>
              <p:cNvCxnSpPr/>
              <p:nvPr/>
            </p:nvCxnSpPr>
            <p:spPr>
              <a:xfrm flipV="1">
                <a:off x="2837329" y="3210241"/>
                <a:ext cx="0" cy="133486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円/楕円 6"/>
            <p:cNvSpPr/>
            <p:nvPr/>
          </p:nvSpPr>
          <p:spPr>
            <a:xfrm>
              <a:off x="5782236" y="2987304"/>
              <a:ext cx="265420" cy="26118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直線矢印コネクタ 8"/>
            <p:cNvCxnSpPr>
              <a:endCxn id="7" idx="3"/>
            </p:cNvCxnSpPr>
            <p:nvPr/>
          </p:nvCxnSpPr>
          <p:spPr>
            <a:xfrm flipV="1">
              <a:off x="4076220" y="3210242"/>
              <a:ext cx="1744886" cy="1470969"/>
            </a:xfrm>
            <a:prstGeom prst="straightConnector1">
              <a:avLst/>
            </a:prstGeom>
            <a:ln w="25400">
              <a:headEnd type="none" w="lg" len="lg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円/楕円 9"/>
            <p:cNvSpPr/>
            <p:nvPr/>
          </p:nvSpPr>
          <p:spPr>
            <a:xfrm>
              <a:off x="3347997" y="4032904"/>
              <a:ext cx="1405538" cy="129661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554400" y="5292850"/>
              <a:ext cx="1633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/>
                <a:t>正常</a:t>
              </a:r>
              <a:r>
                <a:rPr lang="ja-JP" altLang="en-US" b="1" dirty="0" smtClean="0"/>
                <a:t>時</a:t>
              </a:r>
              <a:r>
                <a:rPr lang="ja-JP" altLang="en-US" b="1" dirty="0"/>
                <a:t>クラスタ</a:t>
              </a:r>
              <a:endParaRPr kumimoji="1" lang="ja-JP" altLang="en-US" b="1" dirty="0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5977262" y="3054392"/>
              <a:ext cx="1346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u="sng" dirty="0"/>
                <a:t>現在</a:t>
              </a:r>
              <a:r>
                <a:rPr lang="ja-JP" altLang="en-US" b="1" u="sng" dirty="0" smtClean="0"/>
                <a:t>の</a:t>
              </a:r>
              <a:r>
                <a:rPr lang="ja-JP" altLang="en-US" b="1" u="sng" dirty="0"/>
                <a:t>状態</a:t>
              </a:r>
              <a:endParaRPr kumimoji="1" lang="ja-JP" altLang="en-US" b="1" u="sng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273787" y="5645380"/>
              <a:ext cx="2100744" cy="5754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 smtClean="0"/>
                <a:t>メトリクス</a:t>
              </a:r>
              <a:r>
                <a:rPr lang="en-US" altLang="ja-JP" b="1" dirty="0" smtClean="0"/>
                <a:t>A</a:t>
              </a:r>
              <a:endParaRPr kumimoji="1" lang="ja-JP" altLang="en-US" b="1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6177685" y="4508582"/>
              <a:ext cx="2213245" cy="5951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 smtClean="0"/>
                <a:t>メトリクス</a:t>
              </a:r>
              <a:r>
                <a:rPr kumimoji="1" lang="en-US" altLang="ja-JP" b="1" dirty="0" smtClean="0"/>
                <a:t>C</a:t>
              </a:r>
              <a:endParaRPr kumimoji="1" lang="ja-JP" altLang="en-US" b="1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2805867" y="3126125"/>
              <a:ext cx="2213245" cy="5951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 smtClean="0"/>
                <a:t>メトリクス</a:t>
              </a:r>
              <a:r>
                <a:rPr lang="en-US" altLang="ja-JP" b="1" dirty="0" smtClean="0"/>
                <a:t>B</a:t>
              </a:r>
              <a:endParaRPr kumimoji="1" lang="ja-JP" alt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20459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ベイズ学習モデル</a:t>
            </a:r>
            <a:r>
              <a:rPr lang="en-US" altLang="ja-JP" smtClean="0"/>
              <a:t>(BN)</a:t>
            </a:r>
            <a:endParaRPr lang="ja-JP" altLang="en-US" dirty="0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注目事象の因果関係を，条件付き確率で表すモデル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観測対象の過去の状態を学習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→注目事象の発生確率を算出できる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grpSp>
        <p:nvGrpSpPr>
          <p:cNvPr id="8" name="グループ化 7"/>
          <p:cNvGrpSpPr/>
          <p:nvPr/>
        </p:nvGrpSpPr>
        <p:grpSpPr>
          <a:xfrm>
            <a:off x="1566874" y="3723601"/>
            <a:ext cx="6811404" cy="2402564"/>
            <a:chOff x="1650587" y="3460354"/>
            <a:chExt cx="6811404" cy="2402564"/>
          </a:xfrm>
        </p:grpSpPr>
        <p:grpSp>
          <p:nvGrpSpPr>
            <p:cNvPr id="22" name="グループ化 21"/>
            <p:cNvGrpSpPr/>
            <p:nvPr/>
          </p:nvGrpSpPr>
          <p:grpSpPr>
            <a:xfrm>
              <a:off x="1650587" y="3639909"/>
              <a:ext cx="5831713" cy="2223009"/>
              <a:chOff x="2276863" y="3397862"/>
              <a:chExt cx="4536448" cy="1533659"/>
            </a:xfrm>
          </p:grpSpPr>
          <p:grpSp>
            <p:nvGrpSpPr>
              <p:cNvPr id="23" name="グループ化 22"/>
              <p:cNvGrpSpPr/>
              <p:nvPr/>
            </p:nvGrpSpPr>
            <p:grpSpPr>
              <a:xfrm>
                <a:off x="2276863" y="3397862"/>
                <a:ext cx="4536448" cy="1533659"/>
                <a:chOff x="1413085" y="1600200"/>
                <a:chExt cx="6113770" cy="2084691"/>
              </a:xfrm>
            </p:grpSpPr>
            <p:grpSp>
              <p:nvGrpSpPr>
                <p:cNvPr id="30" name="グループ化 29"/>
                <p:cNvGrpSpPr/>
                <p:nvPr/>
              </p:nvGrpSpPr>
              <p:grpSpPr>
                <a:xfrm>
                  <a:off x="1413085" y="1600200"/>
                  <a:ext cx="6113770" cy="2084691"/>
                  <a:chOff x="1413085" y="1600200"/>
                  <a:chExt cx="6113770" cy="2084691"/>
                </a:xfrm>
              </p:grpSpPr>
              <p:sp>
                <p:nvSpPr>
                  <p:cNvPr id="35" name="円/楕円 34"/>
                  <p:cNvSpPr/>
                  <p:nvPr/>
                </p:nvSpPr>
                <p:spPr bwMode="auto">
                  <a:xfrm>
                    <a:off x="1413085" y="2904603"/>
                    <a:ext cx="1499616" cy="780288"/>
                  </a:xfrm>
                  <a:prstGeom prst="ellipse">
                    <a:avLst/>
                  </a:prstGeom>
                  <a:noFill/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0" tIns="0" rIns="0" bIns="0" numCol="1" rtlCol="0" anchor="ctr" anchorCtr="1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1" lang="ja-JP" altLang="en-US" sz="2400" dirty="0" smtClean="0"/>
                      <a:t>事象</a:t>
                    </a:r>
                    <a:r>
                      <a:rPr kumimoji="1" lang="en-US" altLang="ja-JP" sz="2400" dirty="0" smtClean="0"/>
                      <a:t>B</a:t>
                    </a:r>
                    <a:endParaRPr kumimoji="1" lang="ja-JP" altLang="en-US" sz="2400" dirty="0"/>
                  </a:p>
                </p:txBody>
              </p:sp>
              <p:sp>
                <p:nvSpPr>
                  <p:cNvPr id="37" name="円/楕円 36"/>
                  <p:cNvSpPr/>
                  <p:nvPr/>
                </p:nvSpPr>
                <p:spPr bwMode="auto">
                  <a:xfrm>
                    <a:off x="3720162" y="1600200"/>
                    <a:ext cx="1499616" cy="780288"/>
                  </a:xfrm>
                  <a:prstGeom prst="ellipse">
                    <a:avLst/>
                  </a:prstGeom>
                  <a:solidFill>
                    <a:srgbClr val="F5F0A9"/>
                  </a:solidFill>
                  <a:ln w="50800" cap="flat" cmpd="dbl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0" tIns="0" rIns="0" bIns="0" numCol="1" rtlCol="0" anchor="ctr" anchorCtr="1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1" lang="ja-JP" altLang="en-US" sz="2400" dirty="0" smtClean="0"/>
                      <a:t>事象</a:t>
                    </a:r>
                    <a:r>
                      <a:rPr kumimoji="1" lang="en-US" altLang="ja-JP" sz="2400" dirty="0" smtClean="0"/>
                      <a:t>A</a:t>
                    </a:r>
                  </a:p>
                </p:txBody>
              </p:sp>
              <p:sp>
                <p:nvSpPr>
                  <p:cNvPr id="38" name="円/楕円 37"/>
                  <p:cNvSpPr/>
                  <p:nvPr/>
                </p:nvSpPr>
                <p:spPr bwMode="auto">
                  <a:xfrm>
                    <a:off x="6027239" y="2904603"/>
                    <a:ext cx="1499616" cy="780288"/>
                  </a:xfrm>
                  <a:prstGeom prst="ellipse">
                    <a:avLst/>
                  </a:prstGeom>
                  <a:noFill/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0" tIns="0" rIns="0" bIns="0" numCol="1" rtlCol="0" anchor="ctr" anchorCtr="1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1" lang="ja-JP" altLang="en-US" sz="2400" dirty="0" smtClean="0"/>
                      <a:t>事象</a:t>
                    </a:r>
                    <a:r>
                      <a:rPr kumimoji="1" lang="en-US" altLang="ja-JP" sz="2400" dirty="0" smtClean="0"/>
                      <a:t>C</a:t>
                    </a:r>
                    <a:endParaRPr kumimoji="1" lang="ja-JP" altLang="en-US" sz="2400" dirty="0"/>
                  </a:p>
                </p:txBody>
              </p:sp>
            </p:grpSp>
            <p:cxnSp>
              <p:nvCxnSpPr>
                <p:cNvPr id="31" name="直線矢印コネクタ 30"/>
                <p:cNvCxnSpPr>
                  <a:stCxn id="35" idx="7"/>
                  <a:endCxn id="37" idx="3"/>
                </p:cNvCxnSpPr>
                <p:nvPr/>
              </p:nvCxnSpPr>
              <p:spPr bwMode="auto">
                <a:xfrm flipV="1">
                  <a:off x="2693087" y="2266217"/>
                  <a:ext cx="1246689" cy="752657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cxnSp>
              <p:nvCxnSpPr>
                <p:cNvPr id="32" name="直線矢印コネクタ 31"/>
                <p:cNvCxnSpPr>
                  <a:stCxn id="38" idx="1"/>
                  <a:endCxn id="37" idx="5"/>
                </p:cNvCxnSpPr>
                <p:nvPr/>
              </p:nvCxnSpPr>
              <p:spPr bwMode="auto">
                <a:xfrm flipH="1" flipV="1">
                  <a:off x="5000164" y="2266217"/>
                  <a:ext cx="1246689" cy="752657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</p:grpSp>
          <p:sp>
            <p:nvSpPr>
              <p:cNvPr id="25" name="テキスト ボックス 24"/>
              <p:cNvSpPr txBox="1"/>
              <p:nvPr/>
            </p:nvSpPr>
            <p:spPr>
              <a:xfrm>
                <a:off x="3444925" y="4357481"/>
                <a:ext cx="702290" cy="3609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800" dirty="0" smtClean="0"/>
                  <a:t>P(B)</a:t>
                </a:r>
                <a:endParaRPr kumimoji="1" lang="ja-JP" altLang="en-US" sz="2800" dirty="0"/>
              </a:p>
            </p:txBody>
          </p:sp>
        </p:grpSp>
        <p:sp>
          <p:nvSpPr>
            <p:cNvPr id="43" name="テキスト ボックス 42"/>
            <p:cNvSpPr txBox="1"/>
            <p:nvPr/>
          </p:nvSpPr>
          <p:spPr>
            <a:xfrm>
              <a:off x="7538340" y="5030858"/>
              <a:ext cx="9236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800" dirty="0" smtClean="0"/>
                <a:t>P(C)</a:t>
              </a:r>
              <a:endParaRPr kumimoji="1" lang="ja-JP" altLang="en-US" sz="2800" dirty="0"/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5291888" y="3460354"/>
              <a:ext cx="16930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800" dirty="0" smtClean="0"/>
                <a:t>P(A|B, C)</a:t>
              </a:r>
              <a:endParaRPr kumimoji="1" lang="ja-JP" alt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871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障害検知の現状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4822" y="1600201"/>
            <a:ext cx="8403244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ja-JP" dirty="0" smtClean="0"/>
              <a:t>適切に学習データを選定しなけれ</a:t>
            </a:r>
            <a:r>
              <a:rPr lang="ja-JP" altLang="en-US" dirty="0" smtClean="0"/>
              <a:t>ば</a:t>
            </a:r>
            <a:r>
              <a:rPr lang="ja-JP" altLang="ja-JP" dirty="0" smtClean="0"/>
              <a:t>ならない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en-US" altLang="ja-JP" dirty="0" smtClean="0"/>
              <a:t>Web</a:t>
            </a:r>
            <a:r>
              <a:rPr lang="ja-JP" altLang="en-US" dirty="0" smtClean="0"/>
              <a:t>システム</a:t>
            </a:r>
            <a:r>
              <a:rPr lang="ja-JP" altLang="ja-JP" dirty="0" smtClean="0"/>
              <a:t>運用中のほとんどの時間は安定した正常状態の範囲内にとどま</a:t>
            </a:r>
            <a:r>
              <a:rPr lang="ja-JP" altLang="en-US" dirty="0" smtClean="0"/>
              <a:t>っている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marL="0" indent="0" algn="ctr">
              <a:buNone/>
            </a:pPr>
            <a:r>
              <a:rPr lang="en-US" altLang="ja-JP" dirty="0" smtClean="0"/>
              <a:t>2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解析技術を組み合わせて，</a:t>
            </a:r>
            <a:endParaRPr lang="en-US" altLang="ja-JP" dirty="0" smtClean="0"/>
          </a:p>
          <a:p>
            <a:pPr marL="0" indent="0" algn="ctr">
              <a:buNone/>
            </a:pPr>
            <a:r>
              <a:rPr lang="ja-JP" altLang="en-US" dirty="0" smtClean="0"/>
              <a:t>少量で，多種の状態を含む学習データを用いた</a:t>
            </a:r>
            <a:endParaRPr lang="en-US" altLang="ja-JP" dirty="0" smtClean="0"/>
          </a:p>
          <a:p>
            <a:pPr marL="0" indent="0" algn="ctr">
              <a:buNone/>
            </a:pPr>
            <a:r>
              <a:rPr lang="ja-JP" altLang="en-US" dirty="0" smtClean="0"/>
              <a:t>障害検知手法を提案する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5" name="下矢印 4"/>
          <p:cNvSpPr/>
          <p:nvPr/>
        </p:nvSpPr>
        <p:spPr>
          <a:xfrm>
            <a:off x="3322591" y="3374690"/>
            <a:ext cx="2487706" cy="712694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97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過去の研究成果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研究グループでの開発，実験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CL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BN</a:t>
            </a:r>
            <a:r>
              <a:rPr lang="ja-JP" altLang="en-US" dirty="0" smtClean="0"/>
              <a:t>を用いたデータ</a:t>
            </a:r>
            <a:r>
              <a:rPr lang="ja-JP" altLang="en-US" dirty="0"/>
              <a:t>選定</a:t>
            </a:r>
            <a:r>
              <a:rPr lang="ja-JP" altLang="en-US" dirty="0" smtClean="0"/>
              <a:t>効果の実証実験により，有効性を確認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CL</a:t>
            </a:r>
            <a:r>
              <a:rPr lang="ja-JP" altLang="en-US" dirty="0" smtClean="0"/>
              <a:t>による選定データを用いた場合と，全学習区間を用いた場合の結果が，高い相関値を示した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BN</a:t>
            </a:r>
            <a:r>
              <a:rPr lang="ja-JP" altLang="en-US" dirty="0" smtClean="0"/>
              <a:t>の学習データとして重要な部分を</a:t>
            </a:r>
            <a:r>
              <a:rPr lang="en-US" altLang="ja-JP" dirty="0" smtClean="0"/>
              <a:t>CL</a:t>
            </a:r>
            <a:r>
              <a:rPr lang="ja-JP" altLang="en-US" dirty="0" smtClean="0"/>
              <a:t>が選定した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ja-JP" altLang="en-US" sz="3200" dirty="0" smtClean="0"/>
              <a:t>診断サイクルを自動化し，</a:t>
            </a:r>
            <a:r>
              <a:rPr lang="ja-JP" altLang="en-US" sz="3200" u="sng" dirty="0" smtClean="0"/>
              <a:t>逐次診断</a:t>
            </a:r>
            <a:r>
              <a:rPr lang="ja-JP" altLang="en-US" sz="3200" dirty="0" smtClean="0"/>
              <a:t>を行う</a:t>
            </a:r>
            <a:endParaRPr lang="en-US" altLang="ja-JP" sz="3200" dirty="0" smtClean="0"/>
          </a:p>
          <a:p>
            <a:pPr lvl="2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670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2"/>
            <a:ext cx="8407831" cy="4525963"/>
          </a:xfrm>
        </p:spPr>
        <p:txBody>
          <a:bodyPr/>
          <a:lstStyle/>
          <a:p>
            <a:r>
              <a:rPr lang="ja-JP" altLang="en-US" sz="2800" dirty="0"/>
              <a:t>逐次障害検知システムの開発</a:t>
            </a:r>
            <a:endParaRPr lang="en-US" altLang="ja-JP" sz="2800" dirty="0"/>
          </a:p>
          <a:p>
            <a:pPr lvl="1"/>
            <a:r>
              <a:rPr lang="ja-JP" altLang="en-US" sz="2400" dirty="0"/>
              <a:t>入出力手順を</a:t>
            </a:r>
            <a:r>
              <a:rPr lang="en-US" altLang="ja-JP" sz="2400" dirty="0"/>
              <a:t>1</a:t>
            </a:r>
            <a:r>
              <a:rPr lang="ja-JP" altLang="en-US" sz="2400" dirty="0"/>
              <a:t>分毎に行い，動的に学習データを更新する</a:t>
            </a:r>
            <a:endParaRPr lang="en-US" altLang="ja-JP" dirty="0"/>
          </a:p>
          <a:p>
            <a:r>
              <a:rPr lang="ja-JP" altLang="en-US" sz="2800" dirty="0"/>
              <a:t>入出力</a:t>
            </a:r>
            <a:endParaRPr lang="en-US" altLang="ja-JP" sz="2800" dirty="0"/>
          </a:p>
          <a:p>
            <a:pPr lvl="1"/>
            <a:r>
              <a:rPr lang="ja-JP" altLang="en-US" sz="2400" dirty="0"/>
              <a:t>入力：ウェブシステムから取得したデータセット</a:t>
            </a:r>
            <a:endParaRPr lang="en-US" altLang="ja-JP" sz="2400" dirty="0"/>
          </a:p>
          <a:p>
            <a:pPr lvl="1"/>
            <a:r>
              <a:rPr lang="ja-JP" altLang="en-US" sz="2400" dirty="0"/>
              <a:t>出力：</a:t>
            </a:r>
            <a:r>
              <a:rPr lang="en-US" altLang="ja-JP" sz="2400" dirty="0"/>
              <a:t>BN</a:t>
            </a:r>
            <a:r>
              <a:rPr lang="ja-JP" altLang="en-US" sz="2400" dirty="0"/>
              <a:t>による診断確率</a:t>
            </a:r>
            <a:endParaRPr lang="en-US" altLang="ja-JP" sz="2400" dirty="0"/>
          </a:p>
          <a:p>
            <a:r>
              <a:rPr lang="ja-JP" altLang="en-US" sz="2800" dirty="0"/>
              <a:t>データ選定</a:t>
            </a:r>
            <a:endParaRPr lang="en-US" altLang="ja-JP" sz="2800" dirty="0"/>
          </a:p>
          <a:p>
            <a:pPr lvl="1"/>
            <a:r>
              <a:rPr lang="ja-JP" altLang="en-US" sz="2400" dirty="0"/>
              <a:t>入力されたデータセットの学習必要性を自動判断する</a:t>
            </a:r>
            <a:endParaRPr lang="en-US" altLang="ja-JP" sz="2400" dirty="0"/>
          </a:p>
          <a:p>
            <a:pPr lvl="1"/>
            <a:r>
              <a:rPr lang="ja-JP" altLang="en-US" sz="2400" dirty="0"/>
              <a:t>必要であればデータを蓄積し，学習に用いる</a:t>
            </a:r>
            <a:endParaRPr lang="en-US" altLang="ja-JP" sz="2400" dirty="0"/>
          </a:p>
          <a:p>
            <a:r>
              <a:rPr lang="ja-JP" altLang="en-US" sz="2800" dirty="0"/>
              <a:t>出力結果の評価</a:t>
            </a:r>
            <a:endParaRPr lang="en-US" altLang="ja-JP" sz="2800" dirty="0"/>
          </a:p>
          <a:p>
            <a:pPr lvl="1"/>
            <a:r>
              <a:rPr lang="ja-JP" altLang="en-US" sz="2400" dirty="0"/>
              <a:t>実時間に即した評価を行い，</a:t>
            </a:r>
            <a:r>
              <a:rPr lang="ja-JP" altLang="en-US" sz="2400" dirty="0" smtClean="0"/>
              <a:t>システムの実用性を</a:t>
            </a:r>
            <a:r>
              <a:rPr lang="ja-JP" altLang="en-US" sz="2400" dirty="0"/>
              <a:t>確認する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40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システムの入出力手順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705351" y="6308727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219664" y="2055179"/>
            <a:ext cx="1699219" cy="770964"/>
          </a:xfrm>
          <a:prstGeom prst="rect">
            <a:avLst/>
          </a:prstGeom>
          <a:solidFill>
            <a:srgbClr val="AEF3AB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dirty="0">
                <a:solidFill>
                  <a:schemeClr val="tx1"/>
                </a:solidFill>
              </a:rPr>
              <a:t>Web</a:t>
            </a:r>
            <a:r>
              <a:rPr kumimoji="1" lang="ja-JP" altLang="en-US" b="1" dirty="0" smtClean="0">
                <a:solidFill>
                  <a:schemeClr val="tx1"/>
                </a:solidFill>
              </a:rPr>
              <a:t>システム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205679" y="3916032"/>
            <a:ext cx="1699219" cy="770964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dirty="0" smtClean="0">
                <a:solidFill>
                  <a:schemeClr val="tx1"/>
                </a:solidFill>
              </a:rPr>
              <a:t>CL</a:t>
            </a:r>
            <a:r>
              <a:rPr lang="ja-JP" altLang="en-US" b="1" dirty="0" smtClean="0">
                <a:solidFill>
                  <a:schemeClr val="tx1"/>
                </a:solidFill>
              </a:rPr>
              <a:t>による</a:t>
            </a:r>
            <a:endParaRPr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判断</a:t>
            </a:r>
            <a:r>
              <a:rPr lang="ja-JP" altLang="en-US" b="1" dirty="0">
                <a:solidFill>
                  <a:schemeClr val="tx1"/>
                </a:solidFill>
              </a:rPr>
              <a:t>プログラム</a:t>
            </a:r>
            <a:endParaRPr lang="en-US" altLang="ja-JP" b="1" dirty="0" smtClean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790995" y="5429403"/>
            <a:ext cx="1551968" cy="67756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学習器</a:t>
            </a:r>
            <a:endParaRPr lang="en-US" altLang="ja-JP" b="1" dirty="0" smtClean="0">
              <a:solidFill>
                <a:schemeClr val="tx1"/>
              </a:solidFill>
            </a:endParaRPr>
          </a:p>
        </p:txBody>
      </p:sp>
      <p:cxnSp>
        <p:nvCxnSpPr>
          <p:cNvPr id="10" name="直線矢印コネクタ 9"/>
          <p:cNvCxnSpPr>
            <a:stCxn id="5" idx="3"/>
            <a:endCxn id="20" idx="1"/>
          </p:cNvCxnSpPr>
          <p:nvPr/>
        </p:nvCxnSpPr>
        <p:spPr>
          <a:xfrm>
            <a:off x="3918883" y="2440661"/>
            <a:ext cx="2872112" cy="167345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円/楕円 11"/>
          <p:cNvSpPr/>
          <p:nvPr/>
        </p:nvSpPr>
        <p:spPr>
          <a:xfrm>
            <a:off x="1653664" y="2996059"/>
            <a:ext cx="1131999" cy="788895"/>
          </a:xfrm>
          <a:prstGeom prst="ellipse">
            <a:avLst/>
          </a:prstGeom>
          <a:solidFill>
            <a:srgbClr val="F0AEA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データセット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13" name="直線矢印コネクタ 12"/>
          <p:cNvCxnSpPr>
            <a:stCxn id="5" idx="2"/>
            <a:endCxn id="6" idx="0"/>
          </p:cNvCxnSpPr>
          <p:nvPr/>
        </p:nvCxnSpPr>
        <p:spPr>
          <a:xfrm flipH="1">
            <a:off x="3055289" y="2826143"/>
            <a:ext cx="13985" cy="108988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stCxn id="6" idx="2"/>
            <a:endCxn id="22" idx="0"/>
          </p:cNvCxnSpPr>
          <p:nvPr/>
        </p:nvCxnSpPr>
        <p:spPr>
          <a:xfrm>
            <a:off x="3055289" y="4686996"/>
            <a:ext cx="13985" cy="64948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円/楕円 21"/>
          <p:cNvSpPr/>
          <p:nvPr/>
        </p:nvSpPr>
        <p:spPr>
          <a:xfrm>
            <a:off x="2105031" y="5336481"/>
            <a:ext cx="1928485" cy="863412"/>
          </a:xfrm>
          <a:prstGeom prst="ellipse">
            <a:avLst/>
          </a:prstGeom>
          <a:solidFill>
            <a:srgbClr val="FFFF9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再学習が</a:t>
            </a:r>
            <a:endParaRPr kumimoji="1"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必要か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27" name="直線矢印コネクタ 26"/>
          <p:cNvCxnSpPr>
            <a:stCxn id="22" idx="2"/>
          </p:cNvCxnSpPr>
          <p:nvPr/>
        </p:nvCxnSpPr>
        <p:spPr>
          <a:xfrm flipH="1">
            <a:off x="1487636" y="5768187"/>
            <a:ext cx="617395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stCxn id="22" idx="6"/>
            <a:endCxn id="7" idx="1"/>
          </p:cNvCxnSpPr>
          <p:nvPr/>
        </p:nvCxnSpPr>
        <p:spPr>
          <a:xfrm>
            <a:off x="4033516" y="5768187"/>
            <a:ext cx="2757479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3977840" y="537904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yes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697922" y="537904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no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6790995" y="3728638"/>
            <a:ext cx="1551968" cy="770964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分類器</a:t>
            </a:r>
            <a:endParaRPr lang="en-US" altLang="ja-JP" b="1" dirty="0" smtClean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stCxn id="7" idx="0"/>
            <a:endCxn id="20" idx="2"/>
          </p:cNvCxnSpPr>
          <p:nvPr/>
        </p:nvCxnSpPr>
        <p:spPr>
          <a:xfrm flipV="1">
            <a:off x="7566979" y="4499602"/>
            <a:ext cx="0" cy="92980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円/楕円 30"/>
          <p:cNvSpPr/>
          <p:nvPr/>
        </p:nvSpPr>
        <p:spPr>
          <a:xfrm>
            <a:off x="4741240" y="2174726"/>
            <a:ext cx="1412417" cy="788895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実時間</a:t>
            </a:r>
            <a:endParaRPr kumimoji="1"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データ</a:t>
            </a:r>
            <a:endParaRPr kumimoji="1" lang="en-US" altLang="ja-JP" b="1" dirty="0" smtClean="0">
              <a:solidFill>
                <a:schemeClr val="tx1"/>
              </a:solidFill>
            </a:endParaRPr>
          </a:p>
        </p:txBody>
      </p:sp>
      <p:sp>
        <p:nvSpPr>
          <p:cNvPr id="42" name="円/楕円 41"/>
          <p:cNvSpPr/>
          <p:nvPr/>
        </p:nvSpPr>
        <p:spPr>
          <a:xfrm>
            <a:off x="7736489" y="4668994"/>
            <a:ext cx="1212948" cy="671204"/>
          </a:xfrm>
          <a:prstGeom prst="ellipse">
            <a:avLst/>
          </a:prstGeom>
          <a:solidFill>
            <a:srgbClr val="F0AEA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b="1" dirty="0" smtClean="0">
                <a:solidFill>
                  <a:schemeClr val="tx1"/>
                </a:solidFill>
              </a:rPr>
              <a:t>BN</a:t>
            </a:r>
          </a:p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モデル</a:t>
            </a:r>
            <a:endParaRPr kumimoji="1" lang="en-US" altLang="ja-JP" b="1" dirty="0" smtClean="0">
              <a:solidFill>
                <a:schemeClr val="tx1"/>
              </a:solidFill>
            </a:endParaRPr>
          </a:p>
        </p:txBody>
      </p:sp>
      <p:cxnSp>
        <p:nvCxnSpPr>
          <p:cNvPr id="23" name="直線矢印コネクタ 22"/>
          <p:cNvCxnSpPr>
            <a:stCxn id="20" idx="0"/>
            <a:endCxn id="25" idx="4"/>
          </p:cNvCxnSpPr>
          <p:nvPr/>
        </p:nvCxnSpPr>
        <p:spPr>
          <a:xfrm flipV="1">
            <a:off x="7566979" y="2848313"/>
            <a:ext cx="0" cy="88032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円/楕円 24"/>
          <p:cNvSpPr/>
          <p:nvPr/>
        </p:nvSpPr>
        <p:spPr>
          <a:xfrm>
            <a:off x="6902271" y="2033009"/>
            <a:ext cx="1329415" cy="815304"/>
          </a:xfrm>
          <a:prstGeom prst="ellipse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確率の</a:t>
            </a:r>
            <a:endParaRPr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系列</a:t>
            </a:r>
            <a:endParaRPr kumimoji="1" lang="en-US" altLang="ja-JP" b="1" dirty="0" smtClean="0">
              <a:solidFill>
                <a:schemeClr val="tx1"/>
              </a:solidFill>
            </a:endParaRPr>
          </a:p>
        </p:txBody>
      </p:sp>
      <p:sp>
        <p:nvSpPr>
          <p:cNvPr id="41" name="円/楕円 40"/>
          <p:cNvSpPr/>
          <p:nvPr/>
        </p:nvSpPr>
        <p:spPr>
          <a:xfrm>
            <a:off x="4119266" y="4713357"/>
            <a:ext cx="1131999" cy="788895"/>
          </a:xfrm>
          <a:prstGeom prst="ellipse">
            <a:avLst/>
          </a:prstGeom>
          <a:solidFill>
            <a:srgbClr val="F0AEA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データセット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43" name="円/楕円 42"/>
          <p:cNvSpPr/>
          <p:nvPr/>
        </p:nvSpPr>
        <p:spPr>
          <a:xfrm>
            <a:off x="5557771" y="4713357"/>
            <a:ext cx="1131999" cy="788895"/>
          </a:xfrm>
          <a:prstGeom prst="ellipse">
            <a:avLst/>
          </a:prstGeom>
          <a:solidFill>
            <a:srgbClr val="F0AEA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蓄積</a:t>
            </a:r>
            <a:endParaRPr kumimoji="1"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データ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5345594" y="5105445"/>
            <a:ext cx="203710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6" name="図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90" y="4907819"/>
            <a:ext cx="1010695" cy="129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50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22" grpId="0" animBg="1"/>
      <p:bldP spid="36" grpId="0"/>
      <p:bldP spid="37" grpId="0"/>
      <p:bldP spid="20" grpId="0" animBg="1"/>
      <p:bldP spid="31" grpId="0" animBg="1"/>
      <p:bldP spid="42" grpId="0" animBg="1"/>
      <p:bldP spid="25" grpId="0" animBg="1"/>
      <p:bldP spid="41" grpId="0" animBg="1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各</a:t>
            </a:r>
            <a:r>
              <a:rPr lang="ja-JP" altLang="en-US" dirty="0"/>
              <a:t>コンポーネント</a:t>
            </a:r>
            <a:r>
              <a:rPr kumimoji="1" lang="ja-JP" altLang="en-US" dirty="0" smtClean="0"/>
              <a:t>について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2667" y="1600201"/>
            <a:ext cx="7987553" cy="4525963"/>
          </a:xfrm>
        </p:spPr>
        <p:txBody>
          <a:bodyPr/>
          <a:lstStyle/>
          <a:p>
            <a:r>
              <a:rPr lang="ja-JP" altLang="en-US" sz="2800" dirty="0" smtClean="0"/>
              <a:t>データセット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Web</a:t>
            </a:r>
            <a:r>
              <a:rPr lang="ja-JP" altLang="en-US" sz="2400" dirty="0" smtClean="0"/>
              <a:t>システムから取得したメトリクスの時間変化の系列</a:t>
            </a:r>
            <a:endParaRPr lang="en-US" altLang="ja-JP" sz="2400" dirty="0" smtClean="0"/>
          </a:p>
          <a:p>
            <a:pPr lvl="2"/>
            <a:r>
              <a:rPr lang="en-US" altLang="ja-JP" sz="2000" dirty="0" smtClean="0"/>
              <a:t>10</a:t>
            </a:r>
            <a:r>
              <a:rPr lang="ja-JP" altLang="en-US" sz="2000" dirty="0" smtClean="0"/>
              <a:t>秒毎に取得できるメトリクスを</a:t>
            </a:r>
            <a:r>
              <a:rPr lang="en-US" altLang="ja-JP" sz="2000" dirty="0" smtClean="0"/>
              <a:t>1</a:t>
            </a:r>
            <a:r>
              <a:rPr lang="ja-JP" altLang="en-US" sz="2000" dirty="0" smtClean="0"/>
              <a:t>要素として，計</a:t>
            </a:r>
            <a:r>
              <a:rPr lang="en-US" altLang="ja-JP" sz="2000" dirty="0" smtClean="0"/>
              <a:t>6</a:t>
            </a:r>
            <a:r>
              <a:rPr lang="ja-JP" altLang="en-US" sz="2000" dirty="0" smtClean="0"/>
              <a:t>要素</a:t>
            </a:r>
            <a:endParaRPr lang="en-US" altLang="ja-JP" sz="2000" dirty="0" smtClean="0"/>
          </a:p>
          <a:p>
            <a:r>
              <a:rPr lang="en-US" altLang="ja-JP" sz="2800" dirty="0" smtClean="0"/>
              <a:t>CL</a:t>
            </a:r>
            <a:r>
              <a:rPr lang="ja-JP" altLang="en-US" sz="2800" dirty="0"/>
              <a:t>による判断プログラム</a:t>
            </a:r>
            <a:endParaRPr lang="en-US" altLang="ja-JP" sz="2800" dirty="0"/>
          </a:p>
          <a:p>
            <a:pPr lvl="1"/>
            <a:r>
              <a:rPr lang="ja-JP" altLang="en-US" sz="2400" dirty="0"/>
              <a:t>判断基準</a:t>
            </a:r>
            <a:endParaRPr lang="en-US" altLang="ja-JP" sz="2400" dirty="0"/>
          </a:p>
          <a:p>
            <a:pPr lvl="2"/>
            <a:r>
              <a:rPr lang="ja-JP" altLang="en-US" sz="2000" dirty="0" smtClean="0"/>
              <a:t>入力データセットの</a:t>
            </a:r>
            <a:r>
              <a:rPr lang="en-US" altLang="ja-JP" sz="2000" dirty="0" smtClean="0"/>
              <a:t>CL</a:t>
            </a:r>
            <a:r>
              <a:rPr lang="ja-JP" altLang="en-US" sz="2000" dirty="0" smtClean="0"/>
              <a:t>の出力距離</a:t>
            </a:r>
            <a:r>
              <a:rPr lang="ja-JP" altLang="en-US" sz="2000" dirty="0"/>
              <a:t>がある閾値を超える回数が一定数を上回るか</a:t>
            </a:r>
            <a:r>
              <a:rPr lang="ja-JP" altLang="en-US" sz="2000" dirty="0" smtClean="0"/>
              <a:t>どうか</a:t>
            </a:r>
            <a:endParaRPr lang="en-US" altLang="ja-JP" sz="2000" dirty="0"/>
          </a:p>
          <a:p>
            <a:pPr lvl="2"/>
            <a:r>
              <a:rPr lang="ja-JP" altLang="en-US" sz="2000" dirty="0" smtClean="0"/>
              <a:t>閾値</a:t>
            </a:r>
            <a:r>
              <a:rPr lang="en-US" altLang="ja-JP" sz="2000" dirty="0" smtClean="0"/>
              <a:t>500</a:t>
            </a:r>
            <a:r>
              <a:rPr lang="ja-JP" altLang="en-US" sz="2000" dirty="0" err="1" smtClean="0"/>
              <a:t>，</a:t>
            </a:r>
            <a:r>
              <a:rPr lang="ja-JP" altLang="en-US" sz="2000" dirty="0" smtClean="0"/>
              <a:t>要素全体</a:t>
            </a:r>
            <a:r>
              <a:rPr lang="ja-JP" altLang="en-US" sz="2000" dirty="0"/>
              <a:t>の</a:t>
            </a:r>
            <a:r>
              <a:rPr lang="en-US" altLang="ja-JP" sz="2000" dirty="0"/>
              <a:t>50</a:t>
            </a:r>
            <a:r>
              <a:rPr lang="ja-JP" altLang="en-US" sz="2000" dirty="0" smtClean="0"/>
              <a:t>％を上回ったときと設定</a:t>
            </a:r>
            <a:endParaRPr kumimoji="1" lang="en-US" altLang="ja-JP" sz="2000" dirty="0" smtClean="0"/>
          </a:p>
          <a:p>
            <a:r>
              <a:rPr kumimoji="1" lang="ja-JP" altLang="en-US" sz="2800" dirty="0" smtClean="0"/>
              <a:t>学習器，</a:t>
            </a:r>
            <a:r>
              <a:rPr lang="ja-JP" altLang="en-US" sz="2800" dirty="0"/>
              <a:t>分類器</a:t>
            </a:r>
            <a:endParaRPr kumimoji="1" lang="en-US" altLang="ja-JP" sz="2800" dirty="0" smtClean="0"/>
          </a:p>
          <a:p>
            <a:pPr lvl="1"/>
            <a:r>
              <a:rPr lang="ja-JP" altLang="en-US" sz="2400" dirty="0"/>
              <a:t>研究</a:t>
            </a:r>
            <a:r>
              <a:rPr lang="ja-JP" altLang="en-US" sz="2400" dirty="0" smtClean="0"/>
              <a:t>グループで開発したツールを用いる</a:t>
            </a:r>
            <a:endParaRPr kumimoji="1" lang="en-US" altLang="ja-JP" sz="2400" dirty="0" smtClean="0"/>
          </a:p>
          <a:p>
            <a:pPr lvl="2"/>
            <a:r>
              <a:rPr kumimoji="1" lang="ja-JP" altLang="en-US" sz="2000" dirty="0" smtClean="0"/>
              <a:t>蓄積データを入力とした，</a:t>
            </a:r>
            <a:r>
              <a:rPr kumimoji="1" lang="en-US" altLang="ja-JP" sz="2000" dirty="0" smtClean="0"/>
              <a:t>BN</a:t>
            </a:r>
            <a:r>
              <a:rPr lang="ja-JP" altLang="en-US" sz="2000" dirty="0" smtClean="0"/>
              <a:t>モデルの出力</a:t>
            </a:r>
            <a:endParaRPr lang="en-US" altLang="ja-JP" sz="2000" dirty="0" smtClean="0"/>
          </a:p>
          <a:p>
            <a:pPr lvl="2"/>
            <a:r>
              <a:rPr kumimoji="1" lang="ja-JP" altLang="en-US" sz="2000" dirty="0" smtClean="0"/>
              <a:t>実時間データと</a:t>
            </a:r>
            <a:r>
              <a:rPr kumimoji="1" lang="en-US" altLang="ja-JP" sz="2000" dirty="0" smtClean="0"/>
              <a:t>BN</a:t>
            </a:r>
            <a:r>
              <a:rPr kumimoji="1" lang="ja-JP" altLang="en-US" sz="2000" dirty="0" smtClean="0"/>
              <a:t>モデルを入力とした，診断結果の出力</a:t>
            </a:r>
            <a:endParaRPr kumimoji="1" lang="en-US" altLang="ja-JP" sz="200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9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57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16827</TotalTime>
  <Words>1208</Words>
  <Application>Microsoft Office PowerPoint</Application>
  <PresentationFormat>画面に合わせる (4:3)</PresentationFormat>
  <Paragraphs>276</Paragraphs>
  <Slides>22</Slides>
  <Notes>22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7" baseType="lpstr">
      <vt:lpstr>ＭＳ Ｐゴシック</vt:lpstr>
      <vt:lpstr>Arial</vt:lpstr>
      <vt:lpstr>Calibri</vt:lpstr>
      <vt:lpstr>Wingdings</vt:lpstr>
      <vt:lpstr>Sel-CoolMetal-white</vt:lpstr>
      <vt:lpstr>クラスタリングを用いた ベイズ学習モデルを動的に更新する ソフトウェア障害検知手法</vt:lpstr>
      <vt:lpstr>背景</vt:lpstr>
      <vt:lpstr>クラスタリング(CL)</vt:lpstr>
      <vt:lpstr>ベイズ学習モデル(BN)</vt:lpstr>
      <vt:lpstr>障害検知の現状</vt:lpstr>
      <vt:lpstr>過去の研究成果</vt:lpstr>
      <vt:lpstr>研究概要</vt:lpstr>
      <vt:lpstr>システムの入出力手順</vt:lpstr>
      <vt:lpstr>各コンポーネントについて</vt:lpstr>
      <vt:lpstr>障害の定義</vt:lpstr>
      <vt:lpstr>実験環境</vt:lpstr>
      <vt:lpstr>取得するメトリクスの種類</vt:lpstr>
      <vt:lpstr>負荷のかけ方</vt:lpstr>
      <vt:lpstr>実際にかかった負荷</vt:lpstr>
      <vt:lpstr>提案手法を用いたBN診断結果</vt:lpstr>
      <vt:lpstr>診断結果の評価</vt:lpstr>
      <vt:lpstr>比較方法</vt:lpstr>
      <vt:lpstr>比較項目</vt:lpstr>
      <vt:lpstr>比較方法の例</vt:lpstr>
      <vt:lpstr>評価結果</vt:lpstr>
      <vt:lpstr>まとめと今後の課題</vt:lpstr>
      <vt:lpstr>評価結果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t-saika</dc:creator>
  <cp:lastModifiedBy>Akira Tameoka</cp:lastModifiedBy>
  <cp:revision>1302</cp:revision>
  <cp:lastPrinted>2016-02-15T07:01:49Z</cp:lastPrinted>
  <dcterms:created xsi:type="dcterms:W3CDTF">2013-11-06T01:20:33Z</dcterms:created>
  <dcterms:modified xsi:type="dcterms:W3CDTF">2016-02-25T07:32:03Z</dcterms:modified>
</cp:coreProperties>
</file>