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notesSlides/notesSlide4.xml" ContentType="application/vnd.openxmlformats-officedocument.presentationml.notesSlide+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61" r:id="rId3"/>
    <p:sldId id="257" r:id="rId4"/>
    <p:sldId id="271" r:id="rId5"/>
    <p:sldId id="272" r:id="rId6"/>
    <p:sldId id="284" r:id="rId7"/>
    <p:sldId id="273" r:id="rId8"/>
    <p:sldId id="289" r:id="rId9"/>
    <p:sldId id="290" r:id="rId10"/>
    <p:sldId id="291" r:id="rId11"/>
    <p:sldId id="267" r:id="rId12"/>
    <p:sldId id="274" r:id="rId13"/>
    <p:sldId id="275" r:id="rId14"/>
    <p:sldId id="276" r:id="rId15"/>
    <p:sldId id="283" r:id="rId16"/>
    <p:sldId id="277" r:id="rId17"/>
    <p:sldId id="278" r:id="rId18"/>
    <p:sldId id="279" r:id="rId19"/>
    <p:sldId id="280" r:id="rId20"/>
    <p:sldId id="281" r:id="rId21"/>
    <p:sldId id="285" r:id="rId22"/>
    <p:sldId id="282" r:id="rId23"/>
    <p:sldId id="263" r:id="rId2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336" autoAdjust="0"/>
  </p:normalViewPr>
  <p:slideViewPr>
    <p:cSldViewPr>
      <p:cViewPr varScale="1">
        <p:scale>
          <a:sx n="121" d="100"/>
          <a:sy n="121" d="100"/>
        </p:scale>
        <p:origin x="131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public\siz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public\siz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zhaozean\Documents\&#26032;&#12375;&#12356;&#12501;&#12457;&#12523;&#12480;&#12540;\Book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zhaozean\Documents\&#26032;&#12375;&#12356;&#12501;&#12457;&#12523;&#12480;&#12540;\Book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zhaozean\Documents\&#26032;&#12375;&#12356;&#12501;&#12457;&#12523;&#12480;&#12540;\Book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19050" cap="rnd">
              <a:solidFill>
                <a:srgbClr val="0070C0"/>
              </a:solidFill>
              <a:round/>
            </a:ln>
            <a:effectLst/>
          </c:spPr>
          <c:marker>
            <c:symbol val="circle"/>
            <c:size val="5"/>
            <c:spPr>
              <a:solidFill>
                <a:srgbClr val="0070C0"/>
              </a:solidFill>
              <a:ln w="9525">
                <a:solidFill>
                  <a:srgbClr val="0070C0"/>
                </a:solidFill>
              </a:ln>
              <a:effectLst/>
            </c:spPr>
          </c:marker>
          <c:trendline>
            <c:spPr>
              <a:ln w="19050" cap="rnd">
                <a:solidFill>
                  <a:schemeClr val="tx1"/>
                </a:solidFill>
                <a:prstDash val="sysDot"/>
              </a:ln>
              <a:effectLst/>
            </c:spPr>
            <c:trendlineType val="linear"/>
            <c:dispRSqr val="0"/>
            <c:dispEq val="1"/>
            <c:trendlineLbl>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trendlineLbl>
          </c:trendline>
          <c:xVal>
            <c:numRef>
              <c:f>Sheet1!$A$1:$A$10</c:f>
              <c:numCache>
                <c:formatCode>General</c:formatCode>
                <c:ptCount val="10"/>
                <c:pt idx="0">
                  <c:v>0.54600000000000004</c:v>
                </c:pt>
                <c:pt idx="1">
                  <c:v>0.54600000000000004</c:v>
                </c:pt>
                <c:pt idx="2">
                  <c:v>0.71699999999999997</c:v>
                </c:pt>
                <c:pt idx="3">
                  <c:v>1.39</c:v>
                </c:pt>
                <c:pt idx="4">
                  <c:v>1.49</c:v>
                </c:pt>
                <c:pt idx="5">
                  <c:v>2.79</c:v>
                </c:pt>
                <c:pt idx="6">
                  <c:v>7.59</c:v>
                </c:pt>
                <c:pt idx="7">
                  <c:v>8.86</c:v>
                </c:pt>
                <c:pt idx="8">
                  <c:v>13.1</c:v>
                </c:pt>
                <c:pt idx="9">
                  <c:v>71.099999999999994</c:v>
                </c:pt>
              </c:numCache>
            </c:numRef>
          </c:xVal>
          <c:yVal>
            <c:numRef>
              <c:f>Sheet1!$B$1:$B$10</c:f>
              <c:numCache>
                <c:formatCode>General</c:formatCode>
                <c:ptCount val="10"/>
                <c:pt idx="0">
                  <c:v>0.54700000000000004</c:v>
                </c:pt>
                <c:pt idx="1">
                  <c:v>0.54700000000000004</c:v>
                </c:pt>
                <c:pt idx="2">
                  <c:v>0.877</c:v>
                </c:pt>
                <c:pt idx="3">
                  <c:v>2.06</c:v>
                </c:pt>
                <c:pt idx="4">
                  <c:v>2.14</c:v>
                </c:pt>
                <c:pt idx="5">
                  <c:v>4.3899999999999997</c:v>
                </c:pt>
                <c:pt idx="6">
                  <c:v>12.6</c:v>
                </c:pt>
                <c:pt idx="7">
                  <c:v>16.600000000000001</c:v>
                </c:pt>
                <c:pt idx="8">
                  <c:v>22.1</c:v>
                </c:pt>
                <c:pt idx="9">
                  <c:v>128</c:v>
                </c:pt>
              </c:numCache>
            </c:numRef>
          </c:yVal>
          <c:smooth val="0"/>
          <c:extLst>
            <c:ext xmlns:c16="http://schemas.microsoft.com/office/drawing/2014/chart" uri="{C3380CC4-5D6E-409C-BE32-E72D297353CC}">
              <c16:uniqueId val="{00000000-09DE-4E32-A14A-41FB447197FE}"/>
            </c:ext>
          </c:extLst>
        </c:ser>
        <c:dLbls>
          <c:showLegendKey val="0"/>
          <c:showVal val="0"/>
          <c:showCatName val="0"/>
          <c:showSerName val="0"/>
          <c:showPercent val="0"/>
          <c:showBubbleSize val="0"/>
        </c:dLbls>
        <c:axId val="80737920"/>
        <c:axId val="80738496"/>
      </c:scatterChart>
      <c:valAx>
        <c:axId val="80737920"/>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ja-JP" altLang="en-US" dirty="0" smtClean="0"/>
                  <a:t>ログファイルのサイズ</a:t>
                </a:r>
                <a:r>
                  <a:rPr lang="en-US" altLang="ja-JP" dirty="0"/>
                  <a:t>(GB)</a:t>
                </a:r>
                <a:endParaRPr lang="ja-JP" altLang="en-US" dirty="0"/>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80738496"/>
        <c:crosses val="autoZero"/>
        <c:crossBetween val="midCat"/>
      </c:valAx>
      <c:valAx>
        <c:axId val="807384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ltLang="ja-JP"/>
                  <a:t>DB</a:t>
                </a:r>
                <a:r>
                  <a:rPr lang="ja-JP" altLang="en-US"/>
                  <a:t>サイズ</a:t>
                </a:r>
                <a:r>
                  <a:rPr lang="en-US" altLang="ja-JP"/>
                  <a:t>(GB)</a:t>
                </a:r>
                <a:endParaRPr lang="ja-JP" altLang="en-US"/>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80737920"/>
        <c:crosses val="autoZero"/>
        <c:crossBetween val="midCat"/>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19050" cap="rnd">
              <a:solidFill>
                <a:srgbClr val="0070C0"/>
              </a:solidFill>
              <a:round/>
            </a:ln>
            <a:effectLst/>
          </c:spPr>
          <c:marker>
            <c:symbol val="circle"/>
            <c:size val="5"/>
            <c:spPr>
              <a:solidFill>
                <a:srgbClr val="0070C0"/>
              </a:solidFill>
              <a:ln w="9525">
                <a:solidFill>
                  <a:srgbClr val="0070C0"/>
                </a:solidFill>
              </a:ln>
              <a:effectLst/>
            </c:spPr>
          </c:marker>
          <c:trendline>
            <c:spPr>
              <a:ln w="19050" cap="rnd">
                <a:solidFill>
                  <a:schemeClr val="tx1"/>
                </a:solidFill>
                <a:prstDash val="sysDot"/>
              </a:ln>
              <a:effectLst/>
            </c:spPr>
            <c:trendlineType val="linear"/>
            <c:dispRSqr val="0"/>
            <c:dispEq val="1"/>
            <c:trendlineLbl>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trendlineLbl>
          </c:trendline>
          <c:xVal>
            <c:numRef>
              <c:f>Sheet1!$B$1:$B$10</c:f>
              <c:numCache>
                <c:formatCode>General</c:formatCode>
                <c:ptCount val="10"/>
                <c:pt idx="0">
                  <c:v>0.54700000000000004</c:v>
                </c:pt>
                <c:pt idx="1">
                  <c:v>0.54700000000000004</c:v>
                </c:pt>
                <c:pt idx="2">
                  <c:v>0.877</c:v>
                </c:pt>
                <c:pt idx="3">
                  <c:v>2.06</c:v>
                </c:pt>
                <c:pt idx="4">
                  <c:v>2.14</c:v>
                </c:pt>
                <c:pt idx="5">
                  <c:v>4.3899999999999997</c:v>
                </c:pt>
                <c:pt idx="6">
                  <c:v>12.6</c:v>
                </c:pt>
                <c:pt idx="7">
                  <c:v>16.600000000000001</c:v>
                </c:pt>
                <c:pt idx="8">
                  <c:v>22.1</c:v>
                </c:pt>
                <c:pt idx="9">
                  <c:v>128</c:v>
                </c:pt>
              </c:numCache>
            </c:numRef>
          </c:xVal>
          <c:yVal>
            <c:numRef>
              <c:f>Sheet1!$F$1:$F$10</c:f>
              <c:numCache>
                <c:formatCode>General</c:formatCode>
                <c:ptCount val="10"/>
                <c:pt idx="0">
                  <c:v>1.216</c:v>
                </c:pt>
                <c:pt idx="1">
                  <c:v>1.2188333333333334</c:v>
                </c:pt>
                <c:pt idx="2">
                  <c:v>1.8226666666666667</c:v>
                </c:pt>
                <c:pt idx="3">
                  <c:v>4.4076666666666666</c:v>
                </c:pt>
                <c:pt idx="4">
                  <c:v>4.4191666666666665</c:v>
                </c:pt>
                <c:pt idx="5">
                  <c:v>8.6545000000000005</c:v>
                </c:pt>
                <c:pt idx="6">
                  <c:v>25.612666666666666</c:v>
                </c:pt>
                <c:pt idx="7">
                  <c:v>34.260333333333335</c:v>
                </c:pt>
                <c:pt idx="8">
                  <c:v>44.864666666666665</c:v>
                </c:pt>
                <c:pt idx="9">
                  <c:v>263.70816666666667</c:v>
                </c:pt>
              </c:numCache>
            </c:numRef>
          </c:yVal>
          <c:smooth val="0"/>
          <c:extLst>
            <c:ext xmlns:c16="http://schemas.microsoft.com/office/drawing/2014/chart" uri="{C3380CC4-5D6E-409C-BE32-E72D297353CC}">
              <c16:uniqueId val="{00000000-3E48-4CC0-8DCC-908D1DFD4721}"/>
            </c:ext>
          </c:extLst>
        </c:ser>
        <c:dLbls>
          <c:showLegendKey val="0"/>
          <c:showVal val="0"/>
          <c:showCatName val="0"/>
          <c:showSerName val="0"/>
          <c:showPercent val="0"/>
          <c:showBubbleSize val="0"/>
        </c:dLbls>
        <c:axId val="123724352"/>
        <c:axId val="123724928"/>
      </c:scatterChart>
      <c:valAx>
        <c:axId val="12372435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ltLang="ja-JP"/>
                  <a:t>DB</a:t>
                </a:r>
                <a:r>
                  <a:rPr lang="ja-JP" altLang="en-US"/>
                  <a:t>サイズ</a:t>
                </a:r>
                <a:r>
                  <a:rPr lang="en-US" altLang="ja-JP"/>
                  <a:t>(GB)</a:t>
                </a:r>
                <a:endParaRPr lang="ja-JP" altLang="en-US"/>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23724928"/>
        <c:crosses val="autoZero"/>
        <c:crossBetween val="midCat"/>
      </c:valAx>
      <c:valAx>
        <c:axId val="12372492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ja-JP" altLang="en-US"/>
                  <a:t>前処理時間</a:t>
                </a:r>
                <a:r>
                  <a:rPr lang="en-US" altLang="ja-JP"/>
                  <a:t>(min)</a:t>
                </a:r>
                <a:endParaRPr lang="ja-JP" altLang="en-US"/>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23724352"/>
        <c:crosses val="autoZero"/>
        <c:crossBetween val="midCat"/>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19050" cap="rnd">
              <a:noFill/>
              <a:round/>
            </a:ln>
            <a:effectLst/>
          </c:spPr>
          <c:marker>
            <c:symbol val="circle"/>
            <c:size val="5"/>
            <c:spPr>
              <a:solidFill>
                <a:srgbClr val="0070C0"/>
              </a:solidFill>
              <a:ln w="9525">
                <a:solidFill>
                  <a:srgbClr val="0070C0"/>
                </a:solidFill>
              </a:ln>
              <a:effectLst/>
            </c:spPr>
          </c:marker>
          <c:yVal>
            <c:numRef>
              <c:f>Sheet1!$A$1:$A$175</c:f>
              <c:numCache>
                <c:formatCode>General</c:formatCode>
                <c:ptCount val="175"/>
                <c:pt idx="0">
                  <c:v>0</c:v>
                </c:pt>
                <c:pt idx="1">
                  <c:v>1</c:v>
                </c:pt>
                <c:pt idx="2">
                  <c:v>2</c:v>
                </c:pt>
                <c:pt idx="3">
                  <c:v>3</c:v>
                </c:pt>
                <c:pt idx="4">
                  <c:v>3</c:v>
                </c:pt>
                <c:pt idx="5">
                  <c:v>3</c:v>
                </c:pt>
                <c:pt idx="6">
                  <c:v>3</c:v>
                </c:pt>
                <c:pt idx="7">
                  <c:v>3</c:v>
                </c:pt>
                <c:pt idx="8">
                  <c:v>3</c:v>
                </c:pt>
                <c:pt idx="9">
                  <c:v>3</c:v>
                </c:pt>
                <c:pt idx="10">
                  <c:v>3</c:v>
                </c:pt>
                <c:pt idx="11">
                  <c:v>3</c:v>
                </c:pt>
                <c:pt idx="12">
                  <c:v>4</c:v>
                </c:pt>
                <c:pt idx="13">
                  <c:v>4</c:v>
                </c:pt>
                <c:pt idx="14">
                  <c:v>4</c:v>
                </c:pt>
                <c:pt idx="15">
                  <c:v>4</c:v>
                </c:pt>
                <c:pt idx="16">
                  <c:v>4</c:v>
                </c:pt>
                <c:pt idx="17">
                  <c:v>5</c:v>
                </c:pt>
                <c:pt idx="18">
                  <c:v>5</c:v>
                </c:pt>
                <c:pt idx="19">
                  <c:v>6</c:v>
                </c:pt>
                <c:pt idx="20">
                  <c:v>6</c:v>
                </c:pt>
                <c:pt idx="21">
                  <c:v>6</c:v>
                </c:pt>
                <c:pt idx="22">
                  <c:v>6</c:v>
                </c:pt>
                <c:pt idx="23">
                  <c:v>6</c:v>
                </c:pt>
                <c:pt idx="24">
                  <c:v>6</c:v>
                </c:pt>
                <c:pt idx="25">
                  <c:v>6</c:v>
                </c:pt>
                <c:pt idx="26">
                  <c:v>6</c:v>
                </c:pt>
                <c:pt idx="27">
                  <c:v>6</c:v>
                </c:pt>
                <c:pt idx="28">
                  <c:v>6</c:v>
                </c:pt>
                <c:pt idx="29">
                  <c:v>6</c:v>
                </c:pt>
                <c:pt idx="30">
                  <c:v>7</c:v>
                </c:pt>
                <c:pt idx="31">
                  <c:v>7</c:v>
                </c:pt>
                <c:pt idx="32">
                  <c:v>7</c:v>
                </c:pt>
                <c:pt idx="33">
                  <c:v>7</c:v>
                </c:pt>
                <c:pt idx="34">
                  <c:v>7</c:v>
                </c:pt>
                <c:pt idx="35">
                  <c:v>7</c:v>
                </c:pt>
                <c:pt idx="36">
                  <c:v>7</c:v>
                </c:pt>
                <c:pt idx="37">
                  <c:v>7</c:v>
                </c:pt>
                <c:pt idx="38">
                  <c:v>7</c:v>
                </c:pt>
                <c:pt idx="39">
                  <c:v>7</c:v>
                </c:pt>
                <c:pt idx="40">
                  <c:v>7</c:v>
                </c:pt>
                <c:pt idx="41">
                  <c:v>7</c:v>
                </c:pt>
                <c:pt idx="42">
                  <c:v>7</c:v>
                </c:pt>
                <c:pt idx="43">
                  <c:v>7</c:v>
                </c:pt>
                <c:pt idx="44">
                  <c:v>7</c:v>
                </c:pt>
                <c:pt idx="45">
                  <c:v>7</c:v>
                </c:pt>
                <c:pt idx="46">
                  <c:v>7</c:v>
                </c:pt>
                <c:pt idx="47">
                  <c:v>7</c:v>
                </c:pt>
                <c:pt idx="48">
                  <c:v>8</c:v>
                </c:pt>
                <c:pt idx="49">
                  <c:v>8</c:v>
                </c:pt>
                <c:pt idx="50">
                  <c:v>8</c:v>
                </c:pt>
                <c:pt idx="51">
                  <c:v>8</c:v>
                </c:pt>
                <c:pt idx="52">
                  <c:v>8</c:v>
                </c:pt>
                <c:pt idx="53">
                  <c:v>8</c:v>
                </c:pt>
                <c:pt idx="54">
                  <c:v>8</c:v>
                </c:pt>
                <c:pt idx="55">
                  <c:v>8</c:v>
                </c:pt>
                <c:pt idx="56">
                  <c:v>8</c:v>
                </c:pt>
                <c:pt idx="57">
                  <c:v>8</c:v>
                </c:pt>
                <c:pt idx="58">
                  <c:v>8</c:v>
                </c:pt>
                <c:pt idx="59">
                  <c:v>8</c:v>
                </c:pt>
                <c:pt idx="60">
                  <c:v>8</c:v>
                </c:pt>
                <c:pt idx="61">
                  <c:v>8</c:v>
                </c:pt>
                <c:pt idx="62">
                  <c:v>8</c:v>
                </c:pt>
                <c:pt idx="63">
                  <c:v>8</c:v>
                </c:pt>
                <c:pt idx="64">
                  <c:v>8</c:v>
                </c:pt>
                <c:pt idx="65">
                  <c:v>8</c:v>
                </c:pt>
                <c:pt idx="66">
                  <c:v>9</c:v>
                </c:pt>
                <c:pt idx="67">
                  <c:v>9</c:v>
                </c:pt>
                <c:pt idx="68">
                  <c:v>9</c:v>
                </c:pt>
                <c:pt idx="69">
                  <c:v>9</c:v>
                </c:pt>
                <c:pt idx="70">
                  <c:v>9</c:v>
                </c:pt>
                <c:pt idx="71">
                  <c:v>9</c:v>
                </c:pt>
                <c:pt idx="72">
                  <c:v>9</c:v>
                </c:pt>
                <c:pt idx="73">
                  <c:v>9</c:v>
                </c:pt>
                <c:pt idx="74">
                  <c:v>9</c:v>
                </c:pt>
                <c:pt idx="75">
                  <c:v>9</c:v>
                </c:pt>
                <c:pt idx="76">
                  <c:v>9</c:v>
                </c:pt>
                <c:pt idx="77">
                  <c:v>9</c:v>
                </c:pt>
                <c:pt idx="78">
                  <c:v>9</c:v>
                </c:pt>
                <c:pt idx="79">
                  <c:v>9</c:v>
                </c:pt>
                <c:pt idx="80">
                  <c:v>9</c:v>
                </c:pt>
                <c:pt idx="81">
                  <c:v>9</c:v>
                </c:pt>
                <c:pt idx="82">
                  <c:v>10</c:v>
                </c:pt>
                <c:pt idx="83">
                  <c:v>10</c:v>
                </c:pt>
                <c:pt idx="84">
                  <c:v>10</c:v>
                </c:pt>
                <c:pt idx="85">
                  <c:v>10</c:v>
                </c:pt>
                <c:pt idx="86">
                  <c:v>11</c:v>
                </c:pt>
                <c:pt idx="87">
                  <c:v>11</c:v>
                </c:pt>
                <c:pt idx="88">
                  <c:v>11</c:v>
                </c:pt>
                <c:pt idx="89">
                  <c:v>11</c:v>
                </c:pt>
                <c:pt idx="90">
                  <c:v>11</c:v>
                </c:pt>
                <c:pt idx="91">
                  <c:v>11</c:v>
                </c:pt>
                <c:pt idx="92">
                  <c:v>11</c:v>
                </c:pt>
                <c:pt idx="93">
                  <c:v>11</c:v>
                </c:pt>
                <c:pt idx="94">
                  <c:v>12</c:v>
                </c:pt>
                <c:pt idx="95">
                  <c:v>12</c:v>
                </c:pt>
                <c:pt idx="96">
                  <c:v>12</c:v>
                </c:pt>
                <c:pt idx="97">
                  <c:v>13</c:v>
                </c:pt>
                <c:pt idx="98">
                  <c:v>14</c:v>
                </c:pt>
                <c:pt idx="99">
                  <c:v>14</c:v>
                </c:pt>
                <c:pt idx="100">
                  <c:v>14</c:v>
                </c:pt>
                <c:pt idx="101">
                  <c:v>14</c:v>
                </c:pt>
                <c:pt idx="102">
                  <c:v>15</c:v>
                </c:pt>
                <c:pt idx="103">
                  <c:v>16</c:v>
                </c:pt>
                <c:pt idx="104">
                  <c:v>16</c:v>
                </c:pt>
                <c:pt idx="105">
                  <c:v>17</c:v>
                </c:pt>
                <c:pt idx="106">
                  <c:v>17</c:v>
                </c:pt>
                <c:pt idx="107">
                  <c:v>20</c:v>
                </c:pt>
                <c:pt idx="108">
                  <c:v>20</c:v>
                </c:pt>
                <c:pt idx="109">
                  <c:v>21</c:v>
                </c:pt>
                <c:pt idx="110">
                  <c:v>22</c:v>
                </c:pt>
                <c:pt idx="111">
                  <c:v>22</c:v>
                </c:pt>
                <c:pt idx="112">
                  <c:v>22</c:v>
                </c:pt>
                <c:pt idx="113">
                  <c:v>24</c:v>
                </c:pt>
                <c:pt idx="114">
                  <c:v>24</c:v>
                </c:pt>
                <c:pt idx="115">
                  <c:v>24</c:v>
                </c:pt>
                <c:pt idx="116">
                  <c:v>25</c:v>
                </c:pt>
                <c:pt idx="117">
                  <c:v>25</c:v>
                </c:pt>
                <c:pt idx="118">
                  <c:v>25</c:v>
                </c:pt>
                <c:pt idx="119">
                  <c:v>26</c:v>
                </c:pt>
                <c:pt idx="120">
                  <c:v>26</c:v>
                </c:pt>
                <c:pt idx="121">
                  <c:v>26</c:v>
                </c:pt>
                <c:pt idx="122">
                  <c:v>26</c:v>
                </c:pt>
                <c:pt idx="123">
                  <c:v>27</c:v>
                </c:pt>
                <c:pt idx="124">
                  <c:v>28</c:v>
                </c:pt>
                <c:pt idx="125">
                  <c:v>28</c:v>
                </c:pt>
                <c:pt idx="126">
                  <c:v>28</c:v>
                </c:pt>
                <c:pt idx="127">
                  <c:v>29</c:v>
                </c:pt>
                <c:pt idx="128">
                  <c:v>30</c:v>
                </c:pt>
                <c:pt idx="129">
                  <c:v>30</c:v>
                </c:pt>
                <c:pt idx="130">
                  <c:v>30</c:v>
                </c:pt>
                <c:pt idx="131">
                  <c:v>30</c:v>
                </c:pt>
                <c:pt idx="132">
                  <c:v>30</c:v>
                </c:pt>
                <c:pt idx="133">
                  <c:v>31</c:v>
                </c:pt>
                <c:pt idx="134">
                  <c:v>31</c:v>
                </c:pt>
                <c:pt idx="135">
                  <c:v>31</c:v>
                </c:pt>
                <c:pt idx="136">
                  <c:v>31</c:v>
                </c:pt>
                <c:pt idx="137">
                  <c:v>31</c:v>
                </c:pt>
                <c:pt idx="138">
                  <c:v>31</c:v>
                </c:pt>
                <c:pt idx="139">
                  <c:v>31</c:v>
                </c:pt>
                <c:pt idx="140">
                  <c:v>31</c:v>
                </c:pt>
                <c:pt idx="141">
                  <c:v>31</c:v>
                </c:pt>
                <c:pt idx="142">
                  <c:v>32</c:v>
                </c:pt>
                <c:pt idx="143">
                  <c:v>32</c:v>
                </c:pt>
                <c:pt idx="144">
                  <c:v>33</c:v>
                </c:pt>
                <c:pt idx="145">
                  <c:v>33</c:v>
                </c:pt>
                <c:pt idx="146">
                  <c:v>37</c:v>
                </c:pt>
                <c:pt idx="147">
                  <c:v>39</c:v>
                </c:pt>
                <c:pt idx="148">
                  <c:v>40</c:v>
                </c:pt>
                <c:pt idx="149">
                  <c:v>41</c:v>
                </c:pt>
                <c:pt idx="150">
                  <c:v>45</c:v>
                </c:pt>
                <c:pt idx="151">
                  <c:v>49</c:v>
                </c:pt>
                <c:pt idx="152">
                  <c:v>63</c:v>
                </c:pt>
                <c:pt idx="153">
                  <c:v>67</c:v>
                </c:pt>
                <c:pt idx="154">
                  <c:v>75</c:v>
                </c:pt>
                <c:pt idx="155">
                  <c:v>76</c:v>
                </c:pt>
                <c:pt idx="156">
                  <c:v>76</c:v>
                </c:pt>
                <c:pt idx="157">
                  <c:v>76</c:v>
                </c:pt>
                <c:pt idx="158">
                  <c:v>77</c:v>
                </c:pt>
                <c:pt idx="159">
                  <c:v>77</c:v>
                </c:pt>
                <c:pt idx="160">
                  <c:v>77</c:v>
                </c:pt>
                <c:pt idx="161">
                  <c:v>77</c:v>
                </c:pt>
                <c:pt idx="162">
                  <c:v>79</c:v>
                </c:pt>
                <c:pt idx="163">
                  <c:v>79</c:v>
                </c:pt>
                <c:pt idx="164">
                  <c:v>384</c:v>
                </c:pt>
                <c:pt idx="165">
                  <c:v>400</c:v>
                </c:pt>
                <c:pt idx="166">
                  <c:v>578</c:v>
                </c:pt>
                <c:pt idx="167">
                  <c:v>934</c:v>
                </c:pt>
                <c:pt idx="168">
                  <c:v>980</c:v>
                </c:pt>
                <c:pt idx="169">
                  <c:v>1065</c:v>
                </c:pt>
                <c:pt idx="170">
                  <c:v>1270</c:v>
                </c:pt>
                <c:pt idx="171">
                  <c:v>8009</c:v>
                </c:pt>
                <c:pt idx="172">
                  <c:v>8219</c:v>
                </c:pt>
                <c:pt idx="173">
                  <c:v>44099</c:v>
                </c:pt>
                <c:pt idx="174">
                  <c:v>44143</c:v>
                </c:pt>
              </c:numCache>
            </c:numRef>
          </c:yVal>
          <c:smooth val="0"/>
          <c:extLst>
            <c:ext xmlns:c16="http://schemas.microsoft.com/office/drawing/2014/chart" uri="{C3380CC4-5D6E-409C-BE32-E72D297353CC}">
              <c16:uniqueId val="{00000000-DA77-4055-8E91-0F043B156FC7}"/>
            </c:ext>
          </c:extLst>
        </c:ser>
        <c:dLbls>
          <c:showLegendKey val="0"/>
          <c:showVal val="0"/>
          <c:showCatName val="0"/>
          <c:showSerName val="0"/>
          <c:showPercent val="0"/>
          <c:showBubbleSize val="0"/>
        </c:dLbls>
        <c:axId val="123727232"/>
        <c:axId val="123727808"/>
      </c:scatterChart>
      <c:valAx>
        <c:axId val="12372723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ja-JP" altLang="en-US"/>
                  <a:t>ケース</a:t>
                </a:r>
              </a:p>
            </c:rich>
          </c:tx>
          <c:layout/>
          <c:overlay val="0"/>
          <c:spPr>
            <a:noFill/>
            <a:ln>
              <a:noFill/>
            </a:ln>
            <a:effectLst/>
          </c:spPr>
        </c:title>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23727808"/>
        <c:crosses val="autoZero"/>
        <c:crossBetween val="midCat"/>
      </c:valAx>
      <c:valAx>
        <c:axId val="123727808"/>
        <c:scaling>
          <c:logBase val="10"/>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ja-JP" altLang="en-US"/>
                  <a:t>展開時間</a:t>
                </a:r>
                <a:r>
                  <a:rPr lang="en-US" altLang="ja-JP"/>
                  <a:t>(ms)</a:t>
                </a:r>
                <a:endParaRPr lang="ja-JP" altLang="en-US"/>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23727232"/>
        <c:crosses val="autoZero"/>
        <c:crossBetween val="midCat"/>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25400">
              <a:noFill/>
            </a:ln>
            <a:effectLst/>
          </c:spPr>
          <c:marker>
            <c:symbol val="circle"/>
            <c:size val="5"/>
            <c:spPr>
              <a:solidFill>
                <a:srgbClr val="0070C0"/>
              </a:solidFill>
              <a:ln w="9525">
                <a:solidFill>
                  <a:srgbClr val="0070C0"/>
                </a:solidFill>
              </a:ln>
              <a:effectLst/>
            </c:spPr>
          </c:marker>
          <c:yVal>
            <c:numRef>
              <c:f>Sheet1!$A$1:$A$175</c:f>
              <c:numCache>
                <c:formatCode>General</c:formatCode>
                <c:ptCount val="175"/>
                <c:pt idx="0">
                  <c:v>0</c:v>
                </c:pt>
                <c:pt idx="1">
                  <c:v>1</c:v>
                </c:pt>
                <c:pt idx="2">
                  <c:v>2</c:v>
                </c:pt>
                <c:pt idx="3">
                  <c:v>3</c:v>
                </c:pt>
                <c:pt idx="4">
                  <c:v>3</c:v>
                </c:pt>
                <c:pt idx="5">
                  <c:v>3</c:v>
                </c:pt>
                <c:pt idx="6">
                  <c:v>3</c:v>
                </c:pt>
                <c:pt idx="7">
                  <c:v>3</c:v>
                </c:pt>
                <c:pt idx="8">
                  <c:v>3</c:v>
                </c:pt>
                <c:pt idx="9">
                  <c:v>3</c:v>
                </c:pt>
                <c:pt idx="10">
                  <c:v>3</c:v>
                </c:pt>
                <c:pt idx="11">
                  <c:v>3</c:v>
                </c:pt>
                <c:pt idx="12">
                  <c:v>4</c:v>
                </c:pt>
                <c:pt idx="13">
                  <c:v>4</c:v>
                </c:pt>
                <c:pt idx="14">
                  <c:v>4</c:v>
                </c:pt>
                <c:pt idx="15">
                  <c:v>4</c:v>
                </c:pt>
                <c:pt idx="16">
                  <c:v>4</c:v>
                </c:pt>
                <c:pt idx="17">
                  <c:v>5</c:v>
                </c:pt>
                <c:pt idx="18">
                  <c:v>5</c:v>
                </c:pt>
                <c:pt idx="19">
                  <c:v>6</c:v>
                </c:pt>
                <c:pt idx="20">
                  <c:v>6</c:v>
                </c:pt>
                <c:pt idx="21">
                  <c:v>6</c:v>
                </c:pt>
                <c:pt idx="22">
                  <c:v>6</c:v>
                </c:pt>
                <c:pt idx="23">
                  <c:v>6</c:v>
                </c:pt>
                <c:pt idx="24">
                  <c:v>6</c:v>
                </c:pt>
                <c:pt idx="25">
                  <c:v>6</c:v>
                </c:pt>
                <c:pt idx="26">
                  <c:v>6</c:v>
                </c:pt>
                <c:pt idx="27">
                  <c:v>6</c:v>
                </c:pt>
                <c:pt idx="28">
                  <c:v>6</c:v>
                </c:pt>
                <c:pt idx="29">
                  <c:v>6</c:v>
                </c:pt>
                <c:pt idx="30">
                  <c:v>7</c:v>
                </c:pt>
                <c:pt idx="31">
                  <c:v>7</c:v>
                </c:pt>
                <c:pt idx="32">
                  <c:v>7</c:v>
                </c:pt>
                <c:pt idx="33">
                  <c:v>7</c:v>
                </c:pt>
                <c:pt idx="34">
                  <c:v>7</c:v>
                </c:pt>
                <c:pt idx="35">
                  <c:v>7</c:v>
                </c:pt>
                <c:pt idx="36">
                  <c:v>7</c:v>
                </c:pt>
                <c:pt idx="37">
                  <c:v>7</c:v>
                </c:pt>
                <c:pt idx="38">
                  <c:v>7</c:v>
                </c:pt>
                <c:pt idx="39">
                  <c:v>7</c:v>
                </c:pt>
                <c:pt idx="40">
                  <c:v>7</c:v>
                </c:pt>
                <c:pt idx="41">
                  <c:v>7</c:v>
                </c:pt>
                <c:pt idx="42">
                  <c:v>7</c:v>
                </c:pt>
                <c:pt idx="43">
                  <c:v>7</c:v>
                </c:pt>
                <c:pt idx="44">
                  <c:v>7</c:v>
                </c:pt>
                <c:pt idx="45">
                  <c:v>7</c:v>
                </c:pt>
                <c:pt idx="46">
                  <c:v>7</c:v>
                </c:pt>
                <c:pt idx="47">
                  <c:v>7</c:v>
                </c:pt>
                <c:pt idx="48">
                  <c:v>8</c:v>
                </c:pt>
                <c:pt idx="49">
                  <c:v>8</c:v>
                </c:pt>
                <c:pt idx="50">
                  <c:v>8</c:v>
                </c:pt>
                <c:pt idx="51">
                  <c:v>8</c:v>
                </c:pt>
                <c:pt idx="52">
                  <c:v>8</c:v>
                </c:pt>
                <c:pt idx="53">
                  <c:v>8</c:v>
                </c:pt>
                <c:pt idx="54">
                  <c:v>8</c:v>
                </c:pt>
                <c:pt idx="55">
                  <c:v>8</c:v>
                </c:pt>
                <c:pt idx="56">
                  <c:v>8</c:v>
                </c:pt>
                <c:pt idx="57">
                  <c:v>8</c:v>
                </c:pt>
                <c:pt idx="58">
                  <c:v>8</c:v>
                </c:pt>
                <c:pt idx="59">
                  <c:v>8</c:v>
                </c:pt>
                <c:pt idx="60">
                  <c:v>8</c:v>
                </c:pt>
                <c:pt idx="61">
                  <c:v>8</c:v>
                </c:pt>
                <c:pt idx="62">
                  <c:v>8</c:v>
                </c:pt>
                <c:pt idx="63">
                  <c:v>8</c:v>
                </c:pt>
                <c:pt idx="64">
                  <c:v>8</c:v>
                </c:pt>
                <c:pt idx="65">
                  <c:v>8</c:v>
                </c:pt>
                <c:pt idx="66">
                  <c:v>9</c:v>
                </c:pt>
                <c:pt idx="67">
                  <c:v>9</c:v>
                </c:pt>
                <c:pt idx="68">
                  <c:v>9</c:v>
                </c:pt>
                <c:pt idx="69">
                  <c:v>9</c:v>
                </c:pt>
                <c:pt idx="70">
                  <c:v>9</c:v>
                </c:pt>
                <c:pt idx="71">
                  <c:v>9</c:v>
                </c:pt>
                <c:pt idx="72">
                  <c:v>9</c:v>
                </c:pt>
                <c:pt idx="73">
                  <c:v>9</c:v>
                </c:pt>
                <c:pt idx="74">
                  <c:v>9</c:v>
                </c:pt>
                <c:pt idx="75">
                  <c:v>9</c:v>
                </c:pt>
                <c:pt idx="76">
                  <c:v>9</c:v>
                </c:pt>
                <c:pt idx="77">
                  <c:v>9</c:v>
                </c:pt>
                <c:pt idx="78">
                  <c:v>9</c:v>
                </c:pt>
                <c:pt idx="79">
                  <c:v>9</c:v>
                </c:pt>
                <c:pt idx="80">
                  <c:v>9</c:v>
                </c:pt>
                <c:pt idx="81">
                  <c:v>9</c:v>
                </c:pt>
                <c:pt idx="82">
                  <c:v>10</c:v>
                </c:pt>
                <c:pt idx="83">
                  <c:v>10</c:v>
                </c:pt>
                <c:pt idx="84">
                  <c:v>10</c:v>
                </c:pt>
                <c:pt idx="85">
                  <c:v>10</c:v>
                </c:pt>
                <c:pt idx="86">
                  <c:v>11</c:v>
                </c:pt>
                <c:pt idx="87">
                  <c:v>11</c:v>
                </c:pt>
                <c:pt idx="88">
                  <c:v>11</c:v>
                </c:pt>
                <c:pt idx="89">
                  <c:v>11</c:v>
                </c:pt>
                <c:pt idx="90">
                  <c:v>11</c:v>
                </c:pt>
                <c:pt idx="91">
                  <c:v>11</c:v>
                </c:pt>
                <c:pt idx="92">
                  <c:v>11</c:v>
                </c:pt>
                <c:pt idx="93">
                  <c:v>11</c:v>
                </c:pt>
                <c:pt idx="94">
                  <c:v>12</c:v>
                </c:pt>
                <c:pt idx="95">
                  <c:v>12</c:v>
                </c:pt>
                <c:pt idx="96">
                  <c:v>12</c:v>
                </c:pt>
                <c:pt idx="97">
                  <c:v>13</c:v>
                </c:pt>
                <c:pt idx="98">
                  <c:v>14</c:v>
                </c:pt>
                <c:pt idx="99">
                  <c:v>14</c:v>
                </c:pt>
                <c:pt idx="100">
                  <c:v>14</c:v>
                </c:pt>
                <c:pt idx="101">
                  <c:v>14</c:v>
                </c:pt>
                <c:pt idx="102">
                  <c:v>15</c:v>
                </c:pt>
                <c:pt idx="103">
                  <c:v>16</c:v>
                </c:pt>
                <c:pt idx="104">
                  <c:v>16</c:v>
                </c:pt>
                <c:pt idx="105">
                  <c:v>17</c:v>
                </c:pt>
                <c:pt idx="106">
                  <c:v>17</c:v>
                </c:pt>
                <c:pt idx="107">
                  <c:v>20</c:v>
                </c:pt>
                <c:pt idx="108">
                  <c:v>20</c:v>
                </c:pt>
                <c:pt idx="109">
                  <c:v>21</c:v>
                </c:pt>
                <c:pt idx="110">
                  <c:v>22</c:v>
                </c:pt>
                <c:pt idx="111">
                  <c:v>22</c:v>
                </c:pt>
                <c:pt idx="112">
                  <c:v>22</c:v>
                </c:pt>
                <c:pt idx="113">
                  <c:v>24</c:v>
                </c:pt>
                <c:pt idx="114">
                  <c:v>24</c:v>
                </c:pt>
                <c:pt idx="115">
                  <c:v>24</c:v>
                </c:pt>
                <c:pt idx="116">
                  <c:v>25</c:v>
                </c:pt>
                <c:pt idx="117">
                  <c:v>25</c:v>
                </c:pt>
                <c:pt idx="118">
                  <c:v>25</c:v>
                </c:pt>
                <c:pt idx="119">
                  <c:v>26</c:v>
                </c:pt>
                <c:pt idx="120">
                  <c:v>26</c:v>
                </c:pt>
                <c:pt idx="121">
                  <c:v>26</c:v>
                </c:pt>
                <c:pt idx="122">
                  <c:v>26</c:v>
                </c:pt>
                <c:pt idx="123">
                  <c:v>27</c:v>
                </c:pt>
                <c:pt idx="124">
                  <c:v>28</c:v>
                </c:pt>
                <c:pt idx="125">
                  <c:v>28</c:v>
                </c:pt>
                <c:pt idx="126">
                  <c:v>28</c:v>
                </c:pt>
                <c:pt idx="127">
                  <c:v>29</c:v>
                </c:pt>
                <c:pt idx="128">
                  <c:v>30</c:v>
                </c:pt>
                <c:pt idx="129">
                  <c:v>30</c:v>
                </c:pt>
                <c:pt idx="130">
                  <c:v>30</c:v>
                </c:pt>
                <c:pt idx="131">
                  <c:v>30</c:v>
                </c:pt>
                <c:pt idx="132">
                  <c:v>30</c:v>
                </c:pt>
                <c:pt idx="133">
                  <c:v>31</c:v>
                </c:pt>
                <c:pt idx="134">
                  <c:v>31</c:v>
                </c:pt>
                <c:pt idx="135">
                  <c:v>31</c:v>
                </c:pt>
                <c:pt idx="136">
                  <c:v>31</c:v>
                </c:pt>
                <c:pt idx="137">
                  <c:v>31</c:v>
                </c:pt>
                <c:pt idx="138">
                  <c:v>31</c:v>
                </c:pt>
                <c:pt idx="139">
                  <c:v>31</c:v>
                </c:pt>
                <c:pt idx="140">
                  <c:v>31</c:v>
                </c:pt>
                <c:pt idx="141">
                  <c:v>31</c:v>
                </c:pt>
                <c:pt idx="142">
                  <c:v>32</c:v>
                </c:pt>
                <c:pt idx="143">
                  <c:v>32</c:v>
                </c:pt>
                <c:pt idx="144">
                  <c:v>33</c:v>
                </c:pt>
                <c:pt idx="145">
                  <c:v>33</c:v>
                </c:pt>
                <c:pt idx="146">
                  <c:v>37</c:v>
                </c:pt>
                <c:pt idx="147">
                  <c:v>39</c:v>
                </c:pt>
                <c:pt idx="148">
                  <c:v>40</c:v>
                </c:pt>
                <c:pt idx="149">
                  <c:v>41</c:v>
                </c:pt>
                <c:pt idx="150">
                  <c:v>45</c:v>
                </c:pt>
                <c:pt idx="151">
                  <c:v>49</c:v>
                </c:pt>
                <c:pt idx="152">
                  <c:v>63</c:v>
                </c:pt>
                <c:pt idx="153">
                  <c:v>67</c:v>
                </c:pt>
                <c:pt idx="154">
                  <c:v>75</c:v>
                </c:pt>
                <c:pt idx="155">
                  <c:v>76</c:v>
                </c:pt>
                <c:pt idx="156">
                  <c:v>76</c:v>
                </c:pt>
                <c:pt idx="157">
                  <c:v>76</c:v>
                </c:pt>
                <c:pt idx="158">
                  <c:v>77</c:v>
                </c:pt>
                <c:pt idx="159">
                  <c:v>77</c:v>
                </c:pt>
                <c:pt idx="160">
                  <c:v>77</c:v>
                </c:pt>
                <c:pt idx="161">
                  <c:v>77</c:v>
                </c:pt>
                <c:pt idx="162">
                  <c:v>79</c:v>
                </c:pt>
                <c:pt idx="163">
                  <c:v>79</c:v>
                </c:pt>
                <c:pt idx="164">
                  <c:v>384</c:v>
                </c:pt>
                <c:pt idx="165">
                  <c:v>400</c:v>
                </c:pt>
                <c:pt idx="166">
                  <c:v>578</c:v>
                </c:pt>
                <c:pt idx="167">
                  <c:v>934</c:v>
                </c:pt>
                <c:pt idx="168">
                  <c:v>980</c:v>
                </c:pt>
                <c:pt idx="169">
                  <c:v>1065</c:v>
                </c:pt>
                <c:pt idx="170">
                  <c:v>1270</c:v>
                </c:pt>
                <c:pt idx="171">
                  <c:v>8009</c:v>
                </c:pt>
                <c:pt idx="172">
                  <c:v>8219</c:v>
                </c:pt>
                <c:pt idx="173">
                  <c:v>44099</c:v>
                </c:pt>
                <c:pt idx="174">
                  <c:v>44143</c:v>
                </c:pt>
              </c:numCache>
            </c:numRef>
          </c:yVal>
          <c:smooth val="0"/>
          <c:extLst>
            <c:ext xmlns:c16="http://schemas.microsoft.com/office/drawing/2014/chart" uri="{C3380CC4-5D6E-409C-BE32-E72D297353CC}">
              <c16:uniqueId val="{00000000-DA77-4055-8E91-0F043B156FC7}"/>
            </c:ext>
          </c:extLst>
        </c:ser>
        <c:dLbls>
          <c:showLegendKey val="0"/>
          <c:showVal val="0"/>
          <c:showCatName val="0"/>
          <c:showSerName val="0"/>
          <c:showPercent val="0"/>
          <c:showBubbleSize val="0"/>
        </c:dLbls>
        <c:axId val="123729536"/>
        <c:axId val="123730112"/>
      </c:scatterChart>
      <c:valAx>
        <c:axId val="12372953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ja-JP" altLang="en-US"/>
                  <a:t>ケース</a:t>
                </a:r>
              </a:p>
            </c:rich>
          </c:tx>
          <c:layout/>
          <c:overlay val="0"/>
          <c:spPr>
            <a:noFill/>
            <a:ln>
              <a:noFill/>
            </a:ln>
            <a:effectLst/>
          </c:spPr>
        </c:title>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23730112"/>
        <c:crosses val="autoZero"/>
        <c:crossBetween val="midCat"/>
      </c:valAx>
      <c:valAx>
        <c:axId val="1237301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ja-JP" altLang="en-US"/>
                  <a:t>展開時間</a:t>
                </a:r>
                <a:r>
                  <a:rPr lang="en-US" altLang="ja-JP"/>
                  <a:t>(ms)</a:t>
                </a:r>
                <a:endParaRPr lang="ja-JP" altLang="en-US"/>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23729536"/>
        <c:crosses val="autoZero"/>
        <c:crossBetween val="midCat"/>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ja-JP"/>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spPr>
            <a:ln w="19050" cap="rnd">
              <a:noFill/>
              <a:round/>
            </a:ln>
            <a:effectLst/>
          </c:spPr>
          <c:marker>
            <c:symbol val="circle"/>
            <c:size val="5"/>
            <c:spPr>
              <a:solidFill>
                <a:srgbClr val="0070C0"/>
              </a:solidFill>
              <a:ln w="9525">
                <a:solidFill>
                  <a:srgbClr val="0070C0"/>
                </a:solidFill>
              </a:ln>
              <a:effectLst/>
            </c:spPr>
          </c:marker>
          <c:yVal>
            <c:numRef>
              <c:f>Sheet2!$A$1:$A$100</c:f>
              <c:numCache>
                <c:formatCode>General</c:formatCode>
                <c:ptCount val="100"/>
                <c:pt idx="0">
                  <c:v>263</c:v>
                </c:pt>
                <c:pt idx="1">
                  <c:v>275</c:v>
                </c:pt>
                <c:pt idx="2">
                  <c:v>276</c:v>
                </c:pt>
                <c:pt idx="3">
                  <c:v>278</c:v>
                </c:pt>
                <c:pt idx="4">
                  <c:v>430</c:v>
                </c:pt>
                <c:pt idx="5">
                  <c:v>480</c:v>
                </c:pt>
                <c:pt idx="6">
                  <c:v>495</c:v>
                </c:pt>
                <c:pt idx="7">
                  <c:v>598</c:v>
                </c:pt>
                <c:pt idx="8">
                  <c:v>599</c:v>
                </c:pt>
                <c:pt idx="9">
                  <c:v>607</c:v>
                </c:pt>
                <c:pt idx="10">
                  <c:v>608</c:v>
                </c:pt>
                <c:pt idx="11">
                  <c:v>612</c:v>
                </c:pt>
                <c:pt idx="12">
                  <c:v>622</c:v>
                </c:pt>
                <c:pt idx="13">
                  <c:v>641</c:v>
                </c:pt>
                <c:pt idx="14">
                  <c:v>771</c:v>
                </c:pt>
                <c:pt idx="15">
                  <c:v>1429</c:v>
                </c:pt>
                <c:pt idx="16">
                  <c:v>1498</c:v>
                </c:pt>
                <c:pt idx="17">
                  <c:v>1700</c:v>
                </c:pt>
                <c:pt idx="18">
                  <c:v>8277</c:v>
                </c:pt>
                <c:pt idx="19">
                  <c:v>8342</c:v>
                </c:pt>
                <c:pt idx="20">
                  <c:v>8343</c:v>
                </c:pt>
                <c:pt idx="21">
                  <c:v>8382</c:v>
                </c:pt>
                <c:pt idx="22">
                  <c:v>8391</c:v>
                </c:pt>
                <c:pt idx="23">
                  <c:v>8478</c:v>
                </c:pt>
                <c:pt idx="24">
                  <c:v>8633</c:v>
                </c:pt>
                <c:pt idx="25">
                  <c:v>8672</c:v>
                </c:pt>
                <c:pt idx="26">
                  <c:v>8726</c:v>
                </c:pt>
                <c:pt idx="27">
                  <c:v>8909</c:v>
                </c:pt>
                <c:pt idx="28">
                  <c:v>9017</c:v>
                </c:pt>
                <c:pt idx="29">
                  <c:v>9163</c:v>
                </c:pt>
                <c:pt idx="30">
                  <c:v>9270</c:v>
                </c:pt>
                <c:pt idx="31">
                  <c:v>9335</c:v>
                </c:pt>
                <c:pt idx="32">
                  <c:v>9350</c:v>
                </c:pt>
                <c:pt idx="33">
                  <c:v>9428</c:v>
                </c:pt>
                <c:pt idx="34">
                  <c:v>9517</c:v>
                </c:pt>
                <c:pt idx="35">
                  <c:v>9763</c:v>
                </c:pt>
                <c:pt idx="36">
                  <c:v>9771</c:v>
                </c:pt>
                <c:pt idx="37">
                  <c:v>9799</c:v>
                </c:pt>
                <c:pt idx="38">
                  <c:v>9944</c:v>
                </c:pt>
                <c:pt idx="39">
                  <c:v>10033</c:v>
                </c:pt>
                <c:pt idx="40">
                  <c:v>10104</c:v>
                </c:pt>
                <c:pt idx="41">
                  <c:v>10113</c:v>
                </c:pt>
                <c:pt idx="42">
                  <c:v>10244</c:v>
                </c:pt>
                <c:pt idx="43">
                  <c:v>10409</c:v>
                </c:pt>
                <c:pt idx="44">
                  <c:v>10501</c:v>
                </c:pt>
                <c:pt idx="45">
                  <c:v>10885</c:v>
                </c:pt>
                <c:pt idx="46">
                  <c:v>11583</c:v>
                </c:pt>
                <c:pt idx="47">
                  <c:v>11960</c:v>
                </c:pt>
                <c:pt idx="48">
                  <c:v>11971</c:v>
                </c:pt>
                <c:pt idx="49">
                  <c:v>12854</c:v>
                </c:pt>
                <c:pt idx="50">
                  <c:v>14305</c:v>
                </c:pt>
                <c:pt idx="51">
                  <c:v>14859</c:v>
                </c:pt>
                <c:pt idx="52">
                  <c:v>15197</c:v>
                </c:pt>
                <c:pt idx="53">
                  <c:v>15889</c:v>
                </c:pt>
                <c:pt idx="54">
                  <c:v>15909</c:v>
                </c:pt>
                <c:pt idx="55">
                  <c:v>16925</c:v>
                </c:pt>
                <c:pt idx="56">
                  <c:v>16975</c:v>
                </c:pt>
                <c:pt idx="57">
                  <c:v>16978</c:v>
                </c:pt>
                <c:pt idx="58">
                  <c:v>16987</c:v>
                </c:pt>
                <c:pt idx="59">
                  <c:v>17028</c:v>
                </c:pt>
                <c:pt idx="60">
                  <c:v>17054</c:v>
                </c:pt>
                <c:pt idx="61">
                  <c:v>17495</c:v>
                </c:pt>
                <c:pt idx="62">
                  <c:v>17495</c:v>
                </c:pt>
                <c:pt idx="63">
                  <c:v>17534</c:v>
                </c:pt>
                <c:pt idx="64">
                  <c:v>17544</c:v>
                </c:pt>
                <c:pt idx="65">
                  <c:v>19653</c:v>
                </c:pt>
                <c:pt idx="66">
                  <c:v>19675</c:v>
                </c:pt>
                <c:pt idx="67">
                  <c:v>19701</c:v>
                </c:pt>
                <c:pt idx="68">
                  <c:v>19731</c:v>
                </c:pt>
                <c:pt idx="69">
                  <c:v>22696</c:v>
                </c:pt>
                <c:pt idx="70">
                  <c:v>22763</c:v>
                </c:pt>
                <c:pt idx="71">
                  <c:v>22768</c:v>
                </c:pt>
                <c:pt idx="72">
                  <c:v>23135</c:v>
                </c:pt>
                <c:pt idx="73">
                  <c:v>23182</c:v>
                </c:pt>
                <c:pt idx="74">
                  <c:v>23222</c:v>
                </c:pt>
                <c:pt idx="75">
                  <c:v>23256</c:v>
                </c:pt>
                <c:pt idx="76">
                  <c:v>25714</c:v>
                </c:pt>
                <c:pt idx="77">
                  <c:v>25854</c:v>
                </c:pt>
                <c:pt idx="78">
                  <c:v>27756</c:v>
                </c:pt>
                <c:pt idx="79">
                  <c:v>27813</c:v>
                </c:pt>
                <c:pt idx="80">
                  <c:v>27872</c:v>
                </c:pt>
                <c:pt idx="81">
                  <c:v>27918</c:v>
                </c:pt>
                <c:pt idx="82">
                  <c:v>35197</c:v>
                </c:pt>
                <c:pt idx="83">
                  <c:v>35202</c:v>
                </c:pt>
                <c:pt idx="84">
                  <c:v>35214</c:v>
                </c:pt>
                <c:pt idx="85">
                  <c:v>35276</c:v>
                </c:pt>
                <c:pt idx="86">
                  <c:v>35295</c:v>
                </c:pt>
                <c:pt idx="87">
                  <c:v>53987</c:v>
                </c:pt>
                <c:pt idx="88">
                  <c:v>54137</c:v>
                </c:pt>
                <c:pt idx="89">
                  <c:v>54153</c:v>
                </c:pt>
                <c:pt idx="90">
                  <c:v>54164</c:v>
                </c:pt>
                <c:pt idx="91">
                  <c:v>54187</c:v>
                </c:pt>
                <c:pt idx="92">
                  <c:v>54202</c:v>
                </c:pt>
                <c:pt idx="93">
                  <c:v>54268</c:v>
                </c:pt>
                <c:pt idx="94">
                  <c:v>54488</c:v>
                </c:pt>
                <c:pt idx="95">
                  <c:v>54500</c:v>
                </c:pt>
                <c:pt idx="96">
                  <c:v>54517</c:v>
                </c:pt>
                <c:pt idx="97">
                  <c:v>54633</c:v>
                </c:pt>
                <c:pt idx="98">
                  <c:v>54946</c:v>
                </c:pt>
                <c:pt idx="99">
                  <c:v>55096</c:v>
                </c:pt>
              </c:numCache>
            </c:numRef>
          </c:yVal>
          <c:smooth val="0"/>
          <c:extLst>
            <c:ext xmlns:c16="http://schemas.microsoft.com/office/drawing/2014/chart" uri="{C3380CC4-5D6E-409C-BE32-E72D297353CC}">
              <c16:uniqueId val="{00000000-1C78-4E10-BE54-14B5485F444A}"/>
            </c:ext>
          </c:extLst>
        </c:ser>
        <c:dLbls>
          <c:showLegendKey val="0"/>
          <c:showVal val="0"/>
          <c:showCatName val="0"/>
          <c:showSerName val="0"/>
          <c:showPercent val="0"/>
          <c:showBubbleSize val="0"/>
        </c:dLbls>
        <c:axId val="123725504"/>
        <c:axId val="123730688"/>
      </c:scatterChart>
      <c:valAx>
        <c:axId val="12372550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ja-JP" altLang="en-US"/>
                  <a:t>ケース</a:t>
                </a:r>
              </a:p>
            </c:rich>
          </c:tx>
          <c:layout/>
          <c:overlay val="0"/>
          <c:spPr>
            <a:noFill/>
            <a:ln>
              <a:noFill/>
            </a:ln>
            <a:effectLst/>
          </c:spPr>
        </c:title>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23730688"/>
        <c:crosses val="autoZero"/>
        <c:crossBetween val="midCat"/>
      </c:valAx>
      <c:valAx>
        <c:axId val="1237306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ja-JP" altLang="en-US"/>
                  <a:t>実行時間</a:t>
                </a:r>
                <a:r>
                  <a:rPr lang="en-US" altLang="ja-JP"/>
                  <a:t>(ms)</a:t>
                </a:r>
                <a:endParaRPr lang="ja-JP" altLang="en-US"/>
              </a:p>
            </c:rich>
          </c:tx>
          <c:layout/>
          <c:overlay val="0"/>
          <c:spPr>
            <a:noFill/>
            <a:ln>
              <a:noFill/>
            </a:ln>
            <a:effectLst/>
          </c:sp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23725504"/>
        <c:crosses val="autoZero"/>
        <c:crossBetween val="midCat"/>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ja-JP"/>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FE91D3-FA90-4192-B492-6720F251E3FD}" type="datetimeFigureOut">
              <a:rPr kumimoji="1" lang="ja-JP" altLang="en-US" smtClean="0"/>
              <a:t>2017/2/16</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4C9FEB-1ED9-4D03-91AB-7D11A249855B}" type="slidenum">
              <a:rPr kumimoji="1" lang="ja-JP" altLang="en-US" smtClean="0"/>
              <a:t>‹#›</a:t>
            </a:fld>
            <a:endParaRPr kumimoji="1" lang="ja-JP" altLang="en-US"/>
          </a:p>
        </p:txBody>
      </p:sp>
    </p:spTree>
    <p:extLst>
      <p:ext uri="{BB962C8B-B14F-4D97-AF65-F5344CB8AC3E}">
        <p14:creationId xmlns:p14="http://schemas.microsoft.com/office/powerpoint/2010/main" val="25097561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74C9FEB-1ED9-4D03-91AB-7D11A249855B}" type="slidenum">
              <a:rPr kumimoji="1" lang="ja-JP" altLang="en-US" smtClean="0"/>
              <a:t>1</a:t>
            </a:fld>
            <a:endParaRPr kumimoji="1" lang="ja-JP" altLang="en-US"/>
          </a:p>
        </p:txBody>
      </p:sp>
    </p:spTree>
    <p:extLst>
      <p:ext uri="{BB962C8B-B14F-4D97-AF65-F5344CB8AC3E}">
        <p14:creationId xmlns:p14="http://schemas.microsoft.com/office/powerpoint/2010/main" val="115636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374C9FEB-1ED9-4D03-91AB-7D11A249855B}" type="slidenum">
              <a:rPr kumimoji="1" lang="ja-JP" altLang="en-US" smtClean="0"/>
              <a:t>2</a:t>
            </a:fld>
            <a:endParaRPr kumimoji="1" lang="ja-JP" altLang="en-US"/>
          </a:p>
        </p:txBody>
      </p:sp>
    </p:spTree>
    <p:extLst>
      <p:ext uri="{BB962C8B-B14F-4D97-AF65-F5344CB8AC3E}">
        <p14:creationId xmlns:p14="http://schemas.microsoft.com/office/powerpoint/2010/main" val="3815924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74C9FEB-1ED9-4D03-91AB-7D11A249855B}" type="slidenum">
              <a:rPr kumimoji="1" lang="ja-JP" altLang="en-US" smtClean="0"/>
              <a:t>3</a:t>
            </a:fld>
            <a:endParaRPr kumimoji="1" lang="ja-JP" altLang="en-US"/>
          </a:p>
        </p:txBody>
      </p:sp>
    </p:spTree>
    <p:extLst>
      <p:ext uri="{BB962C8B-B14F-4D97-AF65-F5344CB8AC3E}">
        <p14:creationId xmlns:p14="http://schemas.microsoft.com/office/powerpoint/2010/main" val="4227890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74C9FEB-1ED9-4D03-91AB-7D11A249855B}" type="slidenum">
              <a:rPr kumimoji="1" lang="ja-JP" altLang="en-US" smtClean="0"/>
              <a:t>20</a:t>
            </a:fld>
            <a:endParaRPr kumimoji="1" lang="ja-JP" altLang="en-US"/>
          </a:p>
        </p:txBody>
      </p:sp>
    </p:spTree>
    <p:extLst>
      <p:ext uri="{BB962C8B-B14F-4D97-AF65-F5344CB8AC3E}">
        <p14:creationId xmlns:p14="http://schemas.microsoft.com/office/powerpoint/2010/main" val="41814336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F54257BF-B857-4487-A037-9C2C37DFEEDB}" type="datetime1">
              <a:rPr kumimoji="1" lang="ja-JP" altLang="en-US" smtClean="0"/>
              <a:t>2017/2/16</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5805BDF6-A010-4DBC-A398-A500141B8CAA}" type="datetime1">
              <a:rPr kumimoji="1" lang="ja-JP" altLang="en-US" smtClean="0"/>
              <a:t>2017/2/16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5805BDF6-A010-4DBC-A398-A500141B8CAA}" type="datetime1">
              <a:rPr kumimoji="1" lang="ja-JP" altLang="en-US" smtClean="0"/>
              <a:t>2017/2/16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28027827-0A44-44CA-A693-584115F4DE2C}" type="datetime1">
              <a:rPr kumimoji="1" lang="ja-JP" altLang="en-US" smtClean="0"/>
              <a:t>2017/2/16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ACF2670A-F776-4517-8ECF-6FC568BD9649}" type="datetime1">
              <a:rPr kumimoji="1" lang="ja-JP" altLang="en-US" smtClean="0"/>
              <a:t>2017/2/16</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F22F62B5-CE94-4FB0-B2AD-DAB0AB44CABF}" type="datetime1">
              <a:rPr kumimoji="1" lang="ja-JP" altLang="en-US" smtClean="0"/>
              <a:t>2017/2/16</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DE3449E2-C567-4395-9C92-044B59EA7A33}" type="datetime1">
              <a:rPr kumimoji="1" lang="ja-JP" altLang="en-US" smtClean="0"/>
              <a:t>2017/2/16</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57E39098-1D22-47DD-BFED-395443F76E2D}" type="datetime1">
              <a:rPr kumimoji="1" lang="ja-JP" altLang="en-US" smtClean="0"/>
              <a:t>2017/2/16</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09DA3B8D-11F0-41CC-B5A9-9FE9BA51C1C8}" type="datetime1">
              <a:rPr kumimoji="1" lang="ja-JP" altLang="en-US" smtClean="0"/>
              <a:t>2017/2/16</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5805BDF6-A010-4DBC-A398-A500141B8CAA}" type="datetime1">
              <a:rPr kumimoji="1" lang="ja-JP" altLang="en-US" smtClean="0"/>
              <a:t>2017/2/16</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1292E602-CCA6-45AE-853A-251193B06558}" type="datetime1">
              <a:rPr kumimoji="1" lang="ja-JP" altLang="en-US" smtClean="0"/>
              <a:t>2017/2/16</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AFD6D890-92EC-43FB-9BFA-AB0658B33514}"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5805BDF6-A010-4DBC-A398-A500141B8CAA}" type="datetime1">
              <a:rPr kumimoji="1" lang="ja-JP" altLang="en-US" smtClean="0"/>
              <a:t>2017/2/16</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FD6D890-92EC-43FB-9BFA-AB0658B33514}"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sz="3200" dirty="0" smtClean="0"/>
              <a:t>Java</a:t>
            </a:r>
            <a:r>
              <a:rPr lang="ja-JP" altLang="en-US" sz="3200" dirty="0" smtClean="0"/>
              <a:t>プログラム</a:t>
            </a:r>
            <a:r>
              <a:rPr lang="ja-JP" altLang="en-US" sz="3200" dirty="0" smtClean="0"/>
              <a:t>の</a:t>
            </a:r>
            <a:r>
              <a:rPr lang="en-US" altLang="ja-JP" sz="3200" dirty="0" smtClean="0"/>
              <a:t/>
            </a:r>
            <a:br>
              <a:rPr lang="en-US" altLang="ja-JP" sz="3200" dirty="0" smtClean="0"/>
            </a:br>
            <a:r>
              <a:rPr lang="ja-JP" altLang="en-US" sz="3200" dirty="0" smtClean="0"/>
              <a:t>コールスタック</a:t>
            </a:r>
            <a:r>
              <a:rPr lang="ja-JP" altLang="en-US" sz="3200" dirty="0"/>
              <a:t>状態に着目した</a:t>
            </a:r>
            <a:br>
              <a:rPr lang="ja-JP" altLang="en-US" sz="3200" dirty="0"/>
            </a:br>
            <a:r>
              <a:rPr lang="ja-JP" altLang="en-US" sz="3200" dirty="0"/>
              <a:t>実行履歴の対話的な分析ツール</a:t>
            </a:r>
            <a:endParaRPr kumimoji="1" lang="ja-JP" altLang="en-US" sz="3200" dirty="0"/>
          </a:p>
        </p:txBody>
      </p:sp>
      <p:sp>
        <p:nvSpPr>
          <p:cNvPr id="3" name="サブタイトル 2"/>
          <p:cNvSpPr>
            <a:spLocks noGrp="1"/>
          </p:cNvSpPr>
          <p:nvPr>
            <p:ph type="subTitle" idx="1"/>
          </p:nvPr>
        </p:nvSpPr>
        <p:spPr/>
        <p:txBody>
          <a:bodyPr/>
          <a:lstStyle/>
          <a:p>
            <a:r>
              <a:rPr kumimoji="1" lang="ja-JP" altLang="en-US" sz="2400" dirty="0" smtClean="0"/>
              <a:t>大阪大学大学院　情報科学研究科</a:t>
            </a:r>
            <a:endParaRPr kumimoji="1" lang="en-US" altLang="ja-JP" sz="2400" dirty="0" smtClean="0"/>
          </a:p>
          <a:p>
            <a:r>
              <a:rPr kumimoji="1" lang="ja-JP" altLang="en-US" sz="2400" dirty="0" smtClean="0"/>
              <a:t>井上研究室　</a:t>
            </a:r>
            <a:r>
              <a:rPr kumimoji="1" lang="en-US" altLang="ja-JP" sz="2400" dirty="0" smtClean="0"/>
              <a:t>ZHAO ZEAN</a:t>
            </a:r>
            <a:endParaRPr kumimoji="1" lang="ja-JP" altLang="en-US" sz="2400" dirty="0"/>
          </a:p>
        </p:txBody>
      </p:sp>
      <p:sp>
        <p:nvSpPr>
          <p:cNvPr id="4" name="スライド番号プレースホルダー 3"/>
          <p:cNvSpPr>
            <a:spLocks noGrp="1"/>
          </p:cNvSpPr>
          <p:nvPr>
            <p:ph type="sldNum" sz="quarter" idx="4"/>
          </p:nvPr>
        </p:nvSpPr>
        <p:spPr/>
        <p:txBody>
          <a:bodyPr/>
          <a:lstStyle/>
          <a:p>
            <a:fld id="{AFD6D890-92EC-43FB-9BFA-AB0658B33514}" type="slidenum">
              <a:rPr kumimoji="1" lang="ja-JP" altLang="en-US" smtClean="0"/>
              <a:t>1</a:t>
            </a:fld>
            <a:endParaRPr kumimoji="1" lang="ja-JP" altLang="en-US"/>
          </a:p>
        </p:txBody>
      </p:sp>
    </p:spTree>
    <p:extLst>
      <p:ext uri="{BB962C8B-B14F-4D97-AF65-F5344CB8AC3E}">
        <p14:creationId xmlns:p14="http://schemas.microsoft.com/office/powerpoint/2010/main" val="2012872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step1:</a:t>
            </a:r>
            <a:r>
              <a:rPr kumimoji="1" lang="ja-JP" altLang="en-US" dirty="0" smtClean="0"/>
              <a:t>前処理のコールツリー計算</a:t>
            </a:r>
            <a:endParaRPr kumimoji="1" lang="ja-JP" altLang="en-US" dirty="0"/>
          </a:p>
        </p:txBody>
      </p:sp>
      <p:sp>
        <p:nvSpPr>
          <p:cNvPr id="6" name="コンテンツ プレースホルダー 5"/>
          <p:cNvSpPr>
            <a:spLocks noGrp="1"/>
          </p:cNvSpPr>
          <p:nvPr>
            <p:ph sz="half" idx="2"/>
          </p:nvPr>
        </p:nvSpPr>
        <p:spPr>
          <a:xfrm>
            <a:off x="4648200" y="4221088"/>
            <a:ext cx="4038600" cy="1905075"/>
          </a:xfrm>
        </p:spPr>
        <p:txBody>
          <a:bodyPr/>
          <a:lstStyle/>
          <a:p>
            <a:r>
              <a:rPr kumimoji="1" lang="ja-JP" altLang="en-US" dirty="0" smtClean="0"/>
              <a:t>ログファイルを読む際，左のオートマトンで右のデータ構造を構築する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10</a:t>
            </a:fld>
            <a:endParaRPr kumimoji="1" lang="ja-JP" altLang="en-US"/>
          </a:p>
        </p:txBody>
      </p:sp>
      <p:pic>
        <p:nvPicPr>
          <p:cNvPr id="12" name="Picture 2"/>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tretch>
            <a:fillRect/>
          </a:stretch>
        </p:blipFill>
        <p:spPr bwMode="auto">
          <a:xfrm>
            <a:off x="4946184" y="1584993"/>
            <a:ext cx="4038600" cy="2448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コンテンツ プレースホルダー 5"/>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16513" y="1609919"/>
            <a:ext cx="1798320" cy="2750820"/>
          </a:xfrm>
          <a:prstGeom prst="rect">
            <a:avLst/>
          </a:prstGeom>
          <a:noFill/>
          <a:ln w="9525">
            <a:noFill/>
            <a:miter lim="800000"/>
            <a:headEnd/>
            <a:tailEnd/>
          </a:ln>
          <a:effectLst/>
        </p:spPr>
      </p:pic>
      <p:pic>
        <p:nvPicPr>
          <p:cNvPr id="10" name="Picture 3" descr="C:\Users\zhaozean\Pictures\無題2.bm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4360739"/>
            <a:ext cx="339852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623576" y="1746210"/>
            <a:ext cx="3322608" cy="2478239"/>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4639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step2</a:t>
            </a:r>
            <a:r>
              <a:rPr kumimoji="1" lang="ja-JP" altLang="en-US" dirty="0" smtClean="0"/>
              <a:t>：ビューア画面</a:t>
            </a:r>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11</a:t>
            </a:fld>
            <a:endParaRPr kumimoji="1" lang="ja-JP" altLang="en-US"/>
          </a:p>
        </p:txBody>
      </p:sp>
      <p:pic>
        <p:nvPicPr>
          <p:cNvPr id="8" name="コンテンツ プレースホルダー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51520" y="2420888"/>
            <a:ext cx="2499360" cy="1600200"/>
          </a:xfrm>
        </p:spPr>
      </p:pic>
      <p:pic>
        <p:nvPicPr>
          <p:cNvPr id="9" name="コンテンツ プレースホルダー 8"/>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987824" y="2204864"/>
            <a:ext cx="5981700" cy="3855720"/>
          </a:xfrm>
        </p:spPr>
      </p:pic>
    </p:spTree>
    <p:extLst>
      <p:ext uri="{BB962C8B-B14F-4D97-AF65-F5344CB8AC3E}">
        <p14:creationId xmlns:p14="http://schemas.microsoft.com/office/powerpoint/2010/main" val="157280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step2</a:t>
            </a:r>
            <a:r>
              <a:rPr lang="ja-JP" altLang="en-US" dirty="0" smtClean="0"/>
              <a:t>：</a:t>
            </a:r>
            <a:r>
              <a:rPr lang="en-US" altLang="ja-JP" dirty="0" smtClean="0"/>
              <a:t>UI</a:t>
            </a:r>
            <a:r>
              <a:rPr lang="ja-JP" altLang="en-US" dirty="0"/>
              <a:t>の</a:t>
            </a:r>
            <a:r>
              <a:rPr lang="ja-JP" altLang="en-US" dirty="0" smtClean="0"/>
              <a:t>説明（</a:t>
            </a:r>
            <a:r>
              <a:rPr lang="en-US" altLang="ja-JP" dirty="0" smtClean="0"/>
              <a:t>1/2</a:t>
            </a:r>
            <a:r>
              <a:rPr lang="ja-JP" altLang="en-US" dirty="0" smtClean="0"/>
              <a:t>）</a:t>
            </a:r>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12</a:t>
            </a:fld>
            <a:endParaRPr kumimoji="1" lang="ja-JP" altLang="en-US" dirty="0"/>
          </a:p>
        </p:txBody>
      </p:sp>
      <p:pic>
        <p:nvPicPr>
          <p:cNvPr id="8" name="コンテンツ プレースホルダー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51520" y="2420888"/>
            <a:ext cx="2499360" cy="1600200"/>
          </a:xfrm>
        </p:spPr>
      </p:pic>
      <p:pic>
        <p:nvPicPr>
          <p:cNvPr id="9" name="コンテンツ プレースホルダー 8"/>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987824" y="2204492"/>
            <a:ext cx="5981700" cy="3855720"/>
          </a:xfrm>
        </p:spPr>
      </p:pic>
      <p:sp>
        <p:nvSpPr>
          <p:cNvPr id="6" name="テキスト ボックス 5"/>
          <p:cNvSpPr txBox="1"/>
          <p:nvPr/>
        </p:nvSpPr>
        <p:spPr>
          <a:xfrm>
            <a:off x="106850" y="1558161"/>
            <a:ext cx="4214615" cy="646331"/>
          </a:xfrm>
          <a:prstGeom prst="rect">
            <a:avLst/>
          </a:prstGeom>
          <a:noFill/>
          <a:ln>
            <a:solidFill>
              <a:schemeClr val="tx1"/>
            </a:solidFill>
          </a:ln>
        </p:spPr>
        <p:txBody>
          <a:bodyPr wrap="none" rtlCol="0">
            <a:spAutoFit/>
          </a:bodyPr>
          <a:lstStyle/>
          <a:p>
            <a:r>
              <a:rPr kumimoji="1" lang="ja-JP" altLang="en-US" dirty="0" smtClean="0"/>
              <a:t>タブ：スレッドごと</a:t>
            </a:r>
            <a:r>
              <a:rPr kumimoji="1" lang="en-US" altLang="ja-JP" dirty="0" smtClean="0"/>
              <a:t>1</a:t>
            </a:r>
            <a:r>
              <a:rPr kumimoji="1" lang="ja-JP" altLang="en-US" dirty="0" smtClean="0"/>
              <a:t>枚＋検索結果用</a:t>
            </a:r>
            <a:r>
              <a:rPr kumimoji="1" lang="en-US" altLang="ja-JP" dirty="0" smtClean="0"/>
              <a:t>1</a:t>
            </a:r>
            <a:r>
              <a:rPr kumimoji="1" lang="ja-JP" altLang="en-US" dirty="0" smtClean="0"/>
              <a:t>枚</a:t>
            </a:r>
            <a:endParaRPr kumimoji="1" lang="en-US" altLang="ja-JP" dirty="0" smtClean="0"/>
          </a:p>
          <a:p>
            <a:r>
              <a:rPr lang="ja-JP" altLang="en-US" dirty="0"/>
              <a:t>中身</a:t>
            </a:r>
            <a:r>
              <a:rPr lang="ja-JP" altLang="en-US" dirty="0" smtClean="0"/>
              <a:t>はコールスタックに基づく実行履歴木</a:t>
            </a:r>
            <a:endParaRPr kumimoji="1" lang="ja-JP" altLang="en-US" dirty="0"/>
          </a:p>
        </p:txBody>
      </p:sp>
      <p:cxnSp>
        <p:nvCxnSpPr>
          <p:cNvPr id="7" name="直線矢印コネクタ 6"/>
          <p:cNvCxnSpPr>
            <a:stCxn id="6" idx="2"/>
          </p:cNvCxnSpPr>
          <p:nvPr/>
        </p:nvCxnSpPr>
        <p:spPr>
          <a:xfrm>
            <a:off x="2214158" y="2204492"/>
            <a:ext cx="845674" cy="21639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4564806" y="1556792"/>
            <a:ext cx="3661580" cy="369332"/>
          </a:xfrm>
          <a:prstGeom prst="rect">
            <a:avLst/>
          </a:prstGeom>
          <a:noFill/>
          <a:ln>
            <a:solidFill>
              <a:schemeClr val="tx1"/>
            </a:solidFill>
          </a:ln>
        </p:spPr>
        <p:txBody>
          <a:bodyPr wrap="none" rtlCol="0">
            <a:spAutoFit/>
          </a:bodyPr>
          <a:lstStyle/>
          <a:p>
            <a:r>
              <a:rPr kumimoji="1" lang="ja-JP" altLang="en-US" dirty="0" smtClean="0"/>
              <a:t>右のウインドウ：</a:t>
            </a:r>
            <a:r>
              <a:rPr lang="ja-JP" altLang="en-US" dirty="0"/>
              <a:t>イベント</a:t>
            </a:r>
            <a:r>
              <a:rPr lang="ja-JP" altLang="en-US" dirty="0" smtClean="0"/>
              <a:t>の詳細</a:t>
            </a:r>
            <a:r>
              <a:rPr kumimoji="1" lang="ja-JP" altLang="en-US" dirty="0" smtClean="0"/>
              <a:t>情報</a:t>
            </a:r>
            <a:endParaRPr kumimoji="1" lang="ja-JP" altLang="en-US" dirty="0"/>
          </a:p>
        </p:txBody>
      </p:sp>
      <p:cxnSp>
        <p:nvCxnSpPr>
          <p:cNvPr id="11" name="直線矢印コネクタ 10"/>
          <p:cNvCxnSpPr>
            <a:stCxn id="10" idx="2"/>
          </p:cNvCxnSpPr>
          <p:nvPr/>
        </p:nvCxnSpPr>
        <p:spPr>
          <a:xfrm>
            <a:off x="6395596" y="1926124"/>
            <a:ext cx="0" cy="49476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126817" y="4120333"/>
            <a:ext cx="2510178" cy="923330"/>
          </a:xfrm>
          <a:prstGeom prst="rect">
            <a:avLst/>
          </a:prstGeom>
          <a:noFill/>
          <a:ln>
            <a:solidFill>
              <a:schemeClr val="tx1"/>
            </a:solidFill>
          </a:ln>
        </p:spPr>
        <p:txBody>
          <a:bodyPr wrap="square" rtlCol="0">
            <a:spAutoFit/>
          </a:bodyPr>
          <a:lstStyle/>
          <a:p>
            <a:r>
              <a:rPr lang="ja-JP" altLang="en-US" dirty="0" smtClean="0"/>
              <a:t>ノード：ログ上のイベント</a:t>
            </a:r>
            <a:endParaRPr lang="en-US" altLang="ja-JP" dirty="0" smtClean="0"/>
          </a:p>
          <a:p>
            <a:r>
              <a:rPr lang="ja-JP" altLang="en-US" dirty="0" smtClean="0"/>
              <a:t>表示内容はスレッド</a:t>
            </a:r>
            <a:r>
              <a:rPr lang="en-US" altLang="ja-JP" dirty="0" smtClean="0"/>
              <a:t>ID</a:t>
            </a:r>
            <a:r>
              <a:rPr lang="ja-JP" altLang="en-US" dirty="0" err="1"/>
              <a:t>，</a:t>
            </a:r>
            <a:endParaRPr lang="en-US" altLang="ja-JP" dirty="0" smtClean="0"/>
          </a:p>
          <a:p>
            <a:r>
              <a:rPr lang="ja-JP" altLang="en-US" dirty="0" smtClean="0"/>
              <a:t>イベント番号と命令</a:t>
            </a:r>
            <a:endParaRPr lang="ja-JP" altLang="en-US" dirty="0"/>
          </a:p>
        </p:txBody>
      </p:sp>
      <p:cxnSp>
        <p:nvCxnSpPr>
          <p:cNvPr id="16" name="直線矢印コネクタ 15"/>
          <p:cNvCxnSpPr>
            <a:stCxn id="15" idx="3"/>
          </p:cNvCxnSpPr>
          <p:nvPr/>
        </p:nvCxnSpPr>
        <p:spPr>
          <a:xfrm flipV="1">
            <a:off x="2636995" y="3356993"/>
            <a:ext cx="782877" cy="122500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153963" y="5517232"/>
            <a:ext cx="2504040" cy="646331"/>
          </a:xfrm>
          <a:prstGeom prst="rect">
            <a:avLst/>
          </a:prstGeom>
          <a:noFill/>
          <a:ln>
            <a:solidFill>
              <a:schemeClr val="tx1"/>
            </a:solidFill>
          </a:ln>
        </p:spPr>
        <p:txBody>
          <a:bodyPr wrap="square" rtlCol="0">
            <a:spAutoFit/>
          </a:bodyPr>
          <a:lstStyle/>
          <a:p>
            <a:r>
              <a:rPr kumimoji="1" lang="ja-JP" altLang="en-US" dirty="0" smtClean="0"/>
              <a:t>展開可能ノード：メソッド</a:t>
            </a:r>
            <a:endParaRPr kumimoji="1" lang="en-US" altLang="ja-JP" dirty="0" smtClean="0"/>
          </a:p>
          <a:p>
            <a:r>
              <a:rPr kumimoji="1" lang="ja-JP" altLang="en-US" dirty="0" smtClean="0"/>
              <a:t>呼び出し直前のイベント</a:t>
            </a:r>
            <a:endParaRPr lang="en-US" altLang="ja-JP" dirty="0" smtClean="0"/>
          </a:p>
        </p:txBody>
      </p:sp>
      <p:cxnSp>
        <p:nvCxnSpPr>
          <p:cNvPr id="19" name="直線矢印コネクタ 18"/>
          <p:cNvCxnSpPr>
            <a:stCxn id="18" idx="3"/>
          </p:cNvCxnSpPr>
          <p:nvPr/>
        </p:nvCxnSpPr>
        <p:spPr>
          <a:xfrm flipV="1">
            <a:off x="2658003" y="4725144"/>
            <a:ext cx="689861" cy="111525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右中かっこ 36"/>
          <p:cNvSpPr/>
          <p:nvPr/>
        </p:nvSpPr>
        <p:spPr>
          <a:xfrm>
            <a:off x="5220072" y="3645024"/>
            <a:ext cx="396044" cy="79208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8" name="テキスト ボックス 37"/>
          <p:cNvSpPr txBox="1"/>
          <p:nvPr/>
        </p:nvSpPr>
        <p:spPr>
          <a:xfrm>
            <a:off x="6300192" y="4429463"/>
            <a:ext cx="2561855" cy="954107"/>
          </a:xfrm>
          <a:prstGeom prst="rect">
            <a:avLst/>
          </a:prstGeom>
          <a:noFill/>
          <a:ln>
            <a:solidFill>
              <a:schemeClr val="tx1"/>
            </a:solidFill>
          </a:ln>
        </p:spPr>
        <p:txBody>
          <a:bodyPr wrap="none" rtlCol="0">
            <a:spAutoFit/>
          </a:bodyPr>
          <a:lstStyle/>
          <a:p>
            <a:r>
              <a:rPr kumimoji="1" lang="ja-JP" altLang="en-US" sz="1400" dirty="0" smtClean="0"/>
              <a:t>展開した部分：呼び出しごとの</a:t>
            </a:r>
            <a:endParaRPr kumimoji="1" lang="en-US" altLang="ja-JP" sz="1400" dirty="0" smtClean="0"/>
          </a:p>
          <a:p>
            <a:r>
              <a:rPr kumimoji="1" lang="ja-JP" altLang="en-US" sz="1400" dirty="0" smtClean="0"/>
              <a:t>メソッド実行</a:t>
            </a:r>
            <a:endParaRPr kumimoji="1" lang="en-US" altLang="ja-JP" sz="1400" dirty="0" smtClean="0"/>
          </a:p>
          <a:p>
            <a:r>
              <a:rPr lang="ja-JP" altLang="en-US" sz="1400" dirty="0"/>
              <a:t>先頭</a:t>
            </a:r>
            <a:r>
              <a:rPr lang="ja-JP" altLang="en-US" sz="1400" dirty="0" smtClean="0"/>
              <a:t>の</a:t>
            </a:r>
            <a:r>
              <a:rPr lang="en-US" altLang="ja-JP" sz="1400" dirty="0" smtClean="0"/>
              <a:t>ENTRY</a:t>
            </a:r>
            <a:r>
              <a:rPr lang="ja-JP" altLang="en-US" sz="1400" dirty="0"/>
              <a:t>にパラメータが，</a:t>
            </a:r>
            <a:endParaRPr lang="en-US" altLang="ja-JP" sz="1400" dirty="0" smtClean="0"/>
          </a:p>
          <a:p>
            <a:r>
              <a:rPr kumimoji="1" lang="ja-JP" altLang="en-US" sz="1400" dirty="0"/>
              <a:t>末尾</a:t>
            </a:r>
            <a:r>
              <a:rPr kumimoji="1" lang="ja-JP" altLang="en-US" sz="1400" dirty="0" smtClean="0"/>
              <a:t>の</a:t>
            </a:r>
            <a:r>
              <a:rPr kumimoji="1" lang="en-US" altLang="ja-JP" sz="1400" dirty="0" smtClean="0"/>
              <a:t>EXIT</a:t>
            </a:r>
            <a:r>
              <a:rPr kumimoji="1" lang="ja-JP" altLang="en-US" sz="1400" dirty="0" smtClean="0"/>
              <a:t>に戻り値がある</a:t>
            </a:r>
            <a:endParaRPr kumimoji="1" lang="ja-JP" altLang="en-US" sz="1400" dirty="0"/>
          </a:p>
        </p:txBody>
      </p:sp>
      <p:cxnSp>
        <p:nvCxnSpPr>
          <p:cNvPr id="39" name="直線矢印コネクタ 38"/>
          <p:cNvCxnSpPr>
            <a:stCxn id="38" idx="1"/>
            <a:endCxn id="37" idx="1"/>
          </p:cNvCxnSpPr>
          <p:nvPr/>
        </p:nvCxnSpPr>
        <p:spPr>
          <a:xfrm flipH="1" flipV="1">
            <a:off x="5616116" y="4041068"/>
            <a:ext cx="684076" cy="86544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テキスト ボックス 44"/>
          <p:cNvSpPr txBox="1"/>
          <p:nvPr/>
        </p:nvSpPr>
        <p:spPr>
          <a:xfrm>
            <a:off x="5577746" y="6237726"/>
            <a:ext cx="2672526" cy="369332"/>
          </a:xfrm>
          <a:prstGeom prst="rect">
            <a:avLst/>
          </a:prstGeom>
          <a:noFill/>
          <a:ln>
            <a:solidFill>
              <a:schemeClr val="tx1"/>
            </a:solidFill>
          </a:ln>
        </p:spPr>
        <p:txBody>
          <a:bodyPr wrap="none" rtlCol="0">
            <a:spAutoFit/>
          </a:bodyPr>
          <a:lstStyle/>
          <a:p>
            <a:r>
              <a:rPr kumimoji="1" lang="en-US" altLang="ja-JP" dirty="0" smtClean="0"/>
              <a:t>GUI</a:t>
            </a:r>
            <a:r>
              <a:rPr kumimoji="1" lang="ja-JP" altLang="en-US" dirty="0" smtClean="0"/>
              <a:t>操作の反応時間計測</a:t>
            </a:r>
            <a:endParaRPr kumimoji="1" lang="ja-JP" altLang="en-US" dirty="0"/>
          </a:p>
        </p:txBody>
      </p:sp>
      <p:cxnSp>
        <p:nvCxnSpPr>
          <p:cNvPr id="47" name="直線矢印コネクタ 46"/>
          <p:cNvCxnSpPr>
            <a:stCxn id="45" idx="0"/>
          </p:cNvCxnSpPr>
          <p:nvPr/>
        </p:nvCxnSpPr>
        <p:spPr>
          <a:xfrm flipV="1">
            <a:off x="6914009" y="6021288"/>
            <a:ext cx="250279" cy="21643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52622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step2</a:t>
            </a:r>
            <a:r>
              <a:rPr lang="ja-JP" altLang="en-US" dirty="0" smtClean="0"/>
              <a:t>：</a:t>
            </a:r>
            <a:r>
              <a:rPr lang="en-US" altLang="ja-JP" dirty="0" smtClean="0"/>
              <a:t>UI</a:t>
            </a:r>
            <a:r>
              <a:rPr lang="ja-JP" altLang="en-US" dirty="0"/>
              <a:t>の説明</a:t>
            </a:r>
            <a:r>
              <a:rPr lang="ja-JP" altLang="en-US" dirty="0" smtClean="0"/>
              <a:t>（</a:t>
            </a:r>
            <a:r>
              <a:rPr lang="en-US" altLang="ja-JP" dirty="0"/>
              <a:t>2</a:t>
            </a:r>
            <a:r>
              <a:rPr lang="en-US" altLang="ja-JP" dirty="0" smtClean="0"/>
              <a:t>/2</a:t>
            </a:r>
            <a:r>
              <a:rPr lang="ja-JP" altLang="en-US" dirty="0"/>
              <a:t>）</a:t>
            </a:r>
            <a:endParaRPr kumimoji="1" lang="ja-JP" altLang="en-US" dirty="0"/>
          </a:p>
        </p:txBody>
      </p:sp>
      <p:pic>
        <p:nvPicPr>
          <p:cNvPr id="7" name="コンテンツ プレースホルダー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87824" y="2204864"/>
            <a:ext cx="5981700" cy="3855720"/>
          </a:xfrm>
        </p:spPr>
      </p:pic>
      <p:sp>
        <p:nvSpPr>
          <p:cNvPr id="5" name="スライド番号プレースホルダー 4"/>
          <p:cNvSpPr>
            <a:spLocks noGrp="1"/>
          </p:cNvSpPr>
          <p:nvPr>
            <p:ph type="sldNum" sz="quarter" idx="12"/>
          </p:nvPr>
        </p:nvSpPr>
        <p:spPr/>
        <p:txBody>
          <a:bodyPr/>
          <a:lstStyle/>
          <a:p>
            <a:fld id="{AFD6D890-92EC-43FB-9BFA-AB0658B33514}" type="slidenum">
              <a:rPr kumimoji="1" lang="ja-JP" altLang="en-US" smtClean="0"/>
              <a:t>13</a:t>
            </a:fld>
            <a:endParaRPr kumimoji="1" lang="ja-JP" altLang="en-US"/>
          </a:p>
        </p:txBody>
      </p:sp>
      <p:sp>
        <p:nvSpPr>
          <p:cNvPr id="8" name="テキスト ボックス 7"/>
          <p:cNvSpPr txBox="1"/>
          <p:nvPr/>
        </p:nvSpPr>
        <p:spPr>
          <a:xfrm>
            <a:off x="251520" y="2060848"/>
            <a:ext cx="1656184" cy="646331"/>
          </a:xfrm>
          <a:prstGeom prst="rect">
            <a:avLst/>
          </a:prstGeom>
          <a:noFill/>
          <a:ln>
            <a:solidFill>
              <a:schemeClr val="tx1"/>
            </a:solidFill>
          </a:ln>
        </p:spPr>
        <p:txBody>
          <a:bodyPr wrap="square" rtlCol="0">
            <a:spAutoFit/>
          </a:bodyPr>
          <a:lstStyle/>
          <a:p>
            <a:r>
              <a:rPr lang="ja-JP" altLang="en-US" dirty="0" smtClean="0"/>
              <a:t>最初のノードで検索元を提示</a:t>
            </a:r>
            <a:endParaRPr lang="ja-JP" altLang="en-US" dirty="0"/>
          </a:p>
        </p:txBody>
      </p:sp>
      <p:cxnSp>
        <p:nvCxnSpPr>
          <p:cNvPr id="9" name="直線矢印コネクタ 8"/>
          <p:cNvCxnSpPr>
            <a:stCxn id="8" idx="3"/>
          </p:cNvCxnSpPr>
          <p:nvPr/>
        </p:nvCxnSpPr>
        <p:spPr>
          <a:xfrm>
            <a:off x="1907704" y="2384014"/>
            <a:ext cx="1224136" cy="32316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251520" y="2924945"/>
            <a:ext cx="2592288" cy="369332"/>
          </a:xfrm>
          <a:prstGeom prst="rect">
            <a:avLst/>
          </a:prstGeom>
          <a:noFill/>
          <a:ln>
            <a:solidFill>
              <a:schemeClr val="tx1"/>
            </a:solidFill>
          </a:ln>
        </p:spPr>
        <p:txBody>
          <a:bodyPr wrap="square" rtlCol="0">
            <a:spAutoFit/>
          </a:bodyPr>
          <a:lstStyle/>
          <a:p>
            <a:r>
              <a:rPr lang="ja-JP" altLang="en-US" dirty="0" smtClean="0"/>
              <a:t>結果ごとに部分木が出る</a:t>
            </a:r>
            <a:endParaRPr lang="ja-JP" altLang="en-US" dirty="0"/>
          </a:p>
        </p:txBody>
      </p:sp>
      <p:cxnSp>
        <p:nvCxnSpPr>
          <p:cNvPr id="14" name="直線矢印コネクタ 13"/>
          <p:cNvCxnSpPr>
            <a:stCxn id="13" idx="3"/>
          </p:cNvCxnSpPr>
          <p:nvPr/>
        </p:nvCxnSpPr>
        <p:spPr>
          <a:xfrm flipV="1">
            <a:off x="2843808" y="2924945"/>
            <a:ext cx="288032" cy="18466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右中かっこ 18"/>
          <p:cNvSpPr/>
          <p:nvPr/>
        </p:nvSpPr>
        <p:spPr>
          <a:xfrm>
            <a:off x="5004048" y="3021390"/>
            <a:ext cx="396044" cy="82876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テキスト ボックス 19"/>
          <p:cNvSpPr txBox="1"/>
          <p:nvPr/>
        </p:nvSpPr>
        <p:spPr>
          <a:xfrm>
            <a:off x="4355975" y="4293096"/>
            <a:ext cx="1800493" cy="646331"/>
          </a:xfrm>
          <a:prstGeom prst="rect">
            <a:avLst/>
          </a:prstGeom>
          <a:noFill/>
          <a:ln>
            <a:solidFill>
              <a:schemeClr val="tx1"/>
            </a:solidFill>
          </a:ln>
        </p:spPr>
        <p:txBody>
          <a:bodyPr wrap="none" rtlCol="0">
            <a:spAutoFit/>
          </a:bodyPr>
          <a:lstStyle/>
          <a:p>
            <a:r>
              <a:rPr kumimoji="1" lang="ja-JP" altLang="en-US" dirty="0" smtClean="0"/>
              <a:t>部分木の展開は</a:t>
            </a:r>
            <a:endParaRPr kumimoji="1" lang="en-US" altLang="ja-JP" dirty="0" smtClean="0"/>
          </a:p>
          <a:p>
            <a:r>
              <a:rPr kumimoji="1" lang="ja-JP" altLang="en-US" dirty="0" smtClean="0"/>
              <a:t>元の木と同じ</a:t>
            </a:r>
            <a:endParaRPr kumimoji="1" lang="ja-JP" altLang="en-US" dirty="0"/>
          </a:p>
        </p:txBody>
      </p:sp>
      <p:cxnSp>
        <p:nvCxnSpPr>
          <p:cNvPr id="21" name="直線矢印コネクタ 20"/>
          <p:cNvCxnSpPr>
            <a:stCxn id="20" idx="0"/>
            <a:endCxn id="19" idx="1"/>
          </p:cNvCxnSpPr>
          <p:nvPr/>
        </p:nvCxnSpPr>
        <p:spPr>
          <a:xfrm flipV="1">
            <a:off x="5256222" y="3435774"/>
            <a:ext cx="143870" cy="85732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49660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lang="ja-JP" altLang="en-US" dirty="0" smtClean="0"/>
              <a:t>授業で作ったコンパイラに対しツールを</a:t>
            </a:r>
            <a:r>
              <a:rPr lang="ja-JP" altLang="en-US" dirty="0"/>
              <a:t>動かすと（約</a:t>
            </a:r>
            <a:r>
              <a:rPr lang="en-US" altLang="ja-JP" dirty="0"/>
              <a:t>10</a:t>
            </a:r>
            <a:r>
              <a:rPr lang="ja-JP" altLang="en-US" dirty="0"/>
              <a:t>万イベント），</a:t>
            </a:r>
            <a:r>
              <a:rPr lang="ja-JP" altLang="en-US" dirty="0" smtClean="0"/>
              <a:t>人間が感じられる遅延が生じなかった</a:t>
            </a:r>
            <a:endParaRPr lang="en-US" altLang="ja-JP" dirty="0" smtClean="0"/>
          </a:p>
          <a:p>
            <a:r>
              <a:rPr lang="ja-JP" altLang="en-US" dirty="0" smtClean="0"/>
              <a:t>実用上最悪ケースの使用可能性を調べるため，</a:t>
            </a:r>
            <a:r>
              <a:rPr lang="en-US" altLang="ja-JP" dirty="0" err="1" smtClean="0"/>
              <a:t>DaCapo</a:t>
            </a:r>
            <a:r>
              <a:rPr lang="ja-JP" altLang="en-US" dirty="0" smtClean="0"/>
              <a:t>ベンチマークの各プログラムを対象にツールを適用して時間計測を行う</a:t>
            </a:r>
            <a:endParaRPr lang="en-US" altLang="ja-JP" dirty="0" smtClean="0"/>
          </a:p>
          <a:p>
            <a:pPr marL="971550" lvl="1" indent="-514350">
              <a:buFont typeface="+mj-lt"/>
              <a:buAutoNum type="arabicPeriod"/>
            </a:pPr>
            <a:r>
              <a:rPr kumimoji="1" lang="ja-JP" altLang="en-US" dirty="0" smtClean="0"/>
              <a:t>前処理は，出力された実行時間を記録する</a:t>
            </a:r>
            <a:endParaRPr kumimoji="1" lang="en-US" altLang="ja-JP" dirty="0" smtClean="0"/>
          </a:p>
          <a:p>
            <a:pPr marL="971550" lvl="1" indent="-514350">
              <a:buFont typeface="+mj-lt"/>
              <a:buAutoNum type="arabicPeriod"/>
            </a:pPr>
            <a:r>
              <a:rPr lang="ja-JP" altLang="en-US" dirty="0"/>
              <a:t>木</a:t>
            </a:r>
            <a:r>
              <a:rPr lang="ja-JP" altLang="en-US" dirty="0" smtClean="0"/>
              <a:t>の展開および内容表示は，一番長い区間を</a:t>
            </a:r>
            <a:r>
              <a:rPr lang="en-US" altLang="ja-JP" dirty="0" smtClean="0"/>
              <a:t>20</a:t>
            </a:r>
            <a:r>
              <a:rPr lang="ja-JP" altLang="en-US" dirty="0" smtClean="0"/>
              <a:t>回またはできないまで展開し続け，展開の時間および各区間先頭ノードの詳細内容表示時間を記録する</a:t>
            </a:r>
            <a:endParaRPr lang="en-US" altLang="ja-JP" dirty="0" smtClean="0"/>
          </a:p>
          <a:p>
            <a:pPr marL="971550" lvl="1" indent="-514350">
              <a:buFont typeface="+mj-lt"/>
              <a:buAutoNum type="arabicPeriod"/>
            </a:pPr>
            <a:r>
              <a:rPr kumimoji="1" lang="ja-JP" altLang="en-US" dirty="0" smtClean="0"/>
              <a:t>検査結果からの逆探索動作は計測しづらく，代わりにその核となる番号を与えて自動展開する関数に対し，その実行時間が中心となる実行を百回自動測定する</a:t>
            </a:r>
            <a:endParaRPr kumimoji="1" lang="en-US" altLang="ja-JP" dirty="0" smtClean="0"/>
          </a:p>
          <a:p>
            <a:pPr lvl="2"/>
            <a:r>
              <a:rPr lang="ja-JP" altLang="en-US" dirty="0"/>
              <a:t>番号</a:t>
            </a:r>
            <a:r>
              <a:rPr lang="ja-JP" altLang="en-US" dirty="0" smtClean="0"/>
              <a:t>の指定方法は全ノードを線に並び百等分し，区間ごとに代表値を</a:t>
            </a:r>
            <a:r>
              <a:rPr lang="en-US" altLang="ja-JP" dirty="0" smtClean="0"/>
              <a:t>1</a:t>
            </a:r>
            <a:r>
              <a:rPr lang="ja-JP" altLang="en-US" dirty="0" smtClean="0"/>
              <a:t>つランダムに選ぶ</a:t>
            </a:r>
            <a:endParaRPr kumimoji="1"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14</a:t>
            </a:fld>
            <a:endParaRPr kumimoji="1" lang="ja-JP" altLang="en-US"/>
          </a:p>
        </p:txBody>
      </p:sp>
    </p:spTree>
    <p:extLst>
      <p:ext uri="{BB962C8B-B14F-4D97-AF65-F5344CB8AC3E}">
        <p14:creationId xmlns:p14="http://schemas.microsoft.com/office/powerpoint/2010/main" val="20663595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実験環境</a:t>
            </a:r>
            <a:endParaRPr kumimoji="1" lang="ja-JP" altLang="en-US" dirty="0"/>
          </a:p>
        </p:txBody>
      </p:sp>
      <p:sp>
        <p:nvSpPr>
          <p:cNvPr id="3" name="コンテンツ プレースホルダー 2"/>
          <p:cNvSpPr>
            <a:spLocks noGrp="1"/>
          </p:cNvSpPr>
          <p:nvPr>
            <p:ph idx="1"/>
          </p:nvPr>
        </p:nvSpPr>
        <p:spPr/>
        <p:txBody>
          <a:bodyPr/>
          <a:lstStyle/>
          <a:p>
            <a:r>
              <a:rPr lang="ja-JP" altLang="en-US" dirty="0"/>
              <a:t>コンパイラ：</a:t>
            </a:r>
            <a:r>
              <a:rPr lang="en-US" altLang="ja-JP" dirty="0"/>
              <a:t>cygwin64</a:t>
            </a:r>
            <a:r>
              <a:rPr lang="ja-JP" altLang="en-US" dirty="0"/>
              <a:t>の</a:t>
            </a:r>
            <a:r>
              <a:rPr lang="en-US" altLang="ja-JP" dirty="0" err="1"/>
              <a:t>gcc</a:t>
            </a:r>
            <a:r>
              <a:rPr lang="ja-JP" altLang="en-US" dirty="0"/>
              <a:t>（</a:t>
            </a:r>
            <a:r>
              <a:rPr lang="en-US" altLang="ja-JP" dirty="0"/>
              <a:t>x86_64-pc-cygwin-gcc.exe</a:t>
            </a:r>
            <a:r>
              <a:rPr lang="ja-JP" altLang="en-US" dirty="0" err="1"/>
              <a:t>，</a:t>
            </a:r>
            <a:r>
              <a:rPr lang="en-US" altLang="ja-JP" dirty="0"/>
              <a:t>5.4.0</a:t>
            </a:r>
            <a:r>
              <a:rPr lang="ja-JP" altLang="en-US" dirty="0"/>
              <a:t>バージョン）</a:t>
            </a:r>
            <a:endParaRPr lang="en-US" altLang="ja-JP" dirty="0"/>
          </a:p>
          <a:p>
            <a:r>
              <a:rPr kumimoji="1" lang="ja-JP" altLang="en-US" dirty="0" smtClean="0"/>
              <a:t>コンピュータ環境</a:t>
            </a:r>
            <a:endParaRPr kumimoji="1" lang="en-US" altLang="ja-JP" dirty="0" smtClean="0"/>
          </a:p>
          <a:p>
            <a:pPr lvl="1"/>
            <a:r>
              <a:rPr lang="en-US" altLang="ja-JP" dirty="0" smtClean="0"/>
              <a:t>CPU</a:t>
            </a:r>
            <a:r>
              <a:rPr lang="ja-JP" altLang="en-US" dirty="0" smtClean="0"/>
              <a:t>：</a:t>
            </a:r>
            <a:r>
              <a:rPr lang="en-US" altLang="ja-JP" dirty="0"/>
              <a:t>Intel Xeon </a:t>
            </a:r>
            <a:r>
              <a:rPr lang="en-US" altLang="ja-JP" dirty="0" smtClean="0"/>
              <a:t>E5-1620</a:t>
            </a:r>
            <a:r>
              <a:rPr lang="ja-JP" altLang="en-US" dirty="0" err="1" smtClean="0"/>
              <a:t>，</a:t>
            </a:r>
            <a:r>
              <a:rPr lang="en-US" altLang="ja-JP" dirty="0"/>
              <a:t>3.6GHz</a:t>
            </a:r>
          </a:p>
          <a:p>
            <a:pPr lvl="1"/>
            <a:r>
              <a:rPr lang="ja-JP" altLang="en-US" dirty="0" smtClean="0"/>
              <a:t>メモリ：</a:t>
            </a:r>
            <a:r>
              <a:rPr lang="en-US" altLang="ja-JP" dirty="0" smtClean="0"/>
              <a:t>DDR3 1600</a:t>
            </a:r>
            <a:r>
              <a:rPr lang="ja-JP" altLang="en-US" dirty="0" err="1" smtClean="0"/>
              <a:t>，</a:t>
            </a:r>
            <a:r>
              <a:rPr lang="en-US" altLang="ja-JP" dirty="0" smtClean="0"/>
              <a:t>32GB</a:t>
            </a:r>
            <a:endParaRPr kumimoji="1" lang="en-US" altLang="ja-JP" dirty="0" smtClean="0"/>
          </a:p>
          <a:p>
            <a:pPr lvl="1"/>
            <a:r>
              <a:rPr lang="en-US" altLang="ja-JP" dirty="0" smtClean="0"/>
              <a:t>SSD</a:t>
            </a:r>
            <a:r>
              <a:rPr lang="ja-JP" altLang="en-US" dirty="0" smtClean="0"/>
              <a:t>：</a:t>
            </a:r>
            <a:r>
              <a:rPr lang="en-US" altLang="ja-JP" dirty="0" smtClean="0"/>
              <a:t>SanDisk SDSSDHII</a:t>
            </a:r>
            <a:r>
              <a:rPr lang="ja-JP" altLang="en-US" dirty="0" err="1" smtClean="0"/>
              <a:t>，</a:t>
            </a:r>
            <a:r>
              <a:rPr lang="en-US" altLang="ja-JP" dirty="0" smtClean="0"/>
              <a:t>894GB</a:t>
            </a:r>
            <a:endParaRPr lang="en-US" altLang="ja-JP" dirty="0"/>
          </a:p>
          <a:p>
            <a:pPr lvl="1"/>
            <a:r>
              <a:rPr lang="en-US" altLang="ja-JP" dirty="0" smtClean="0"/>
              <a:t>OS</a:t>
            </a:r>
            <a:r>
              <a:rPr lang="ja-JP" altLang="en-US" dirty="0" smtClean="0"/>
              <a:t>：</a:t>
            </a:r>
            <a:r>
              <a:rPr lang="en-US" altLang="ja-JP" dirty="0" smtClean="0"/>
              <a:t>Windows </a:t>
            </a:r>
            <a:r>
              <a:rPr lang="en-US" altLang="ja-JP" dirty="0"/>
              <a:t>7 Professional </a:t>
            </a:r>
            <a:r>
              <a:rPr lang="en-US" altLang="ja-JP" dirty="0" smtClean="0"/>
              <a:t>SP1</a:t>
            </a:r>
            <a:r>
              <a:rPr lang="ja-JP" altLang="en-US" dirty="0" err="1" smtClean="0"/>
              <a:t>，</a:t>
            </a:r>
            <a:r>
              <a:rPr lang="en-US" altLang="ja-JP" dirty="0" smtClean="0"/>
              <a:t>64bit</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15</a:t>
            </a:fld>
            <a:endParaRPr kumimoji="1" lang="ja-JP" altLang="en-US"/>
          </a:p>
        </p:txBody>
      </p:sp>
    </p:spTree>
    <p:extLst>
      <p:ext uri="{BB962C8B-B14F-4D97-AF65-F5344CB8AC3E}">
        <p14:creationId xmlns:p14="http://schemas.microsoft.com/office/powerpoint/2010/main" val="18596292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r>
              <a:rPr kumimoji="1" lang="en-US" altLang="ja-JP" dirty="0" smtClean="0"/>
              <a:t>1</a:t>
            </a:r>
            <a:r>
              <a:rPr kumimoji="1" lang="ja-JP" altLang="en-US" dirty="0" smtClean="0"/>
              <a:t>（前処理の出力サイズ）</a:t>
            </a:r>
            <a:endParaRPr kumimoji="1" lang="ja-JP" altLang="en-US" dirty="0"/>
          </a:p>
        </p:txBody>
      </p:sp>
      <p:sp>
        <p:nvSpPr>
          <p:cNvPr id="6" name="コンテンツ プレースホルダー 5"/>
          <p:cNvSpPr>
            <a:spLocks noGrp="1"/>
          </p:cNvSpPr>
          <p:nvPr>
            <p:ph sz="half" idx="2"/>
          </p:nvPr>
        </p:nvSpPr>
        <p:spPr/>
        <p:txBody>
          <a:bodyPr/>
          <a:lstStyle/>
          <a:p>
            <a:r>
              <a:rPr kumimoji="1" lang="ja-JP" altLang="en-US" dirty="0" smtClean="0"/>
              <a:t>前処理の入出力サイズについては線形関係が見られる</a:t>
            </a:r>
            <a:endParaRPr kumimoji="1" lang="en-US" altLang="ja-JP" dirty="0" smtClean="0"/>
          </a:p>
          <a:p>
            <a:pPr lvl="1"/>
            <a:r>
              <a:rPr lang="ja-JP" altLang="en-US" dirty="0" smtClean="0"/>
              <a:t>データベース化による追加情報量はログファイルのサイズにほぼ比例する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16</a:t>
            </a:fld>
            <a:endParaRPr kumimoji="1" lang="ja-JP" altLang="en-US"/>
          </a:p>
        </p:txBody>
      </p:sp>
      <p:graphicFrame>
        <p:nvGraphicFramePr>
          <p:cNvPr id="7" name="コンテンツ プレースホルダー 6"/>
          <p:cNvGraphicFramePr>
            <a:graphicFrameLocks noGrp="1"/>
          </p:cNvGraphicFramePr>
          <p:nvPr>
            <p:ph sz="half" idx="1"/>
            <p:extLst>
              <p:ext uri="{D42A27DB-BD31-4B8C-83A1-F6EECF244321}">
                <p14:modId xmlns:p14="http://schemas.microsoft.com/office/powerpoint/2010/main" val="3015388721"/>
              </p:ext>
            </p:extLst>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469512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r>
              <a:rPr kumimoji="1" lang="en-US" altLang="ja-JP" dirty="0" smtClean="0"/>
              <a:t>1</a:t>
            </a:r>
            <a:r>
              <a:rPr kumimoji="1" lang="ja-JP" altLang="en-US" dirty="0" smtClean="0"/>
              <a:t>（前処理の時間）</a:t>
            </a:r>
            <a:endParaRPr kumimoji="1" lang="ja-JP" altLang="en-US" dirty="0"/>
          </a:p>
        </p:txBody>
      </p:sp>
      <p:sp>
        <p:nvSpPr>
          <p:cNvPr id="6" name="コンテンツ プレースホルダー 5"/>
          <p:cNvSpPr>
            <a:spLocks noGrp="1"/>
          </p:cNvSpPr>
          <p:nvPr>
            <p:ph sz="half" idx="2"/>
          </p:nvPr>
        </p:nvSpPr>
        <p:spPr/>
        <p:txBody>
          <a:bodyPr/>
          <a:lstStyle/>
          <a:p>
            <a:pPr marL="0" indent="0">
              <a:buNone/>
            </a:pPr>
            <a:r>
              <a:rPr kumimoji="1" lang="ja-JP" altLang="en-US" dirty="0" smtClean="0"/>
              <a:t>前処理の時間は出力サイズに線形関係が見られる</a:t>
            </a:r>
            <a:endParaRPr kumimoji="1" lang="en-US" altLang="ja-JP" dirty="0" smtClean="0"/>
          </a:p>
          <a:p>
            <a:r>
              <a:rPr lang="ja-JP" altLang="en-US" dirty="0" smtClean="0"/>
              <a:t>前処理速度のボトルネックがハードディスクの書き込み速度である</a:t>
            </a:r>
            <a:endParaRPr lang="en-US" altLang="ja-JP" dirty="0" smtClean="0"/>
          </a:p>
          <a:p>
            <a:pPr lvl="1"/>
            <a:r>
              <a:rPr lang="en-US" altLang="ja-JP" dirty="0" smtClean="0"/>
              <a:t>SSD</a:t>
            </a:r>
            <a:r>
              <a:rPr lang="ja-JP" altLang="en-US" dirty="0" err="1" smtClean="0"/>
              <a:t>でなく</a:t>
            </a:r>
            <a:r>
              <a:rPr lang="ja-JP" altLang="en-US" dirty="0" smtClean="0"/>
              <a:t>機械ハードディスクで実行すれば何倍も遅くなる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17</a:t>
            </a:fld>
            <a:endParaRPr kumimoji="1" lang="ja-JP" altLang="en-US"/>
          </a:p>
        </p:txBody>
      </p:sp>
      <p:graphicFrame>
        <p:nvGraphicFramePr>
          <p:cNvPr id="7" name="コンテンツ プレースホルダー 6"/>
          <p:cNvGraphicFramePr>
            <a:graphicFrameLocks noGrp="1"/>
          </p:cNvGraphicFramePr>
          <p:nvPr>
            <p:ph sz="half" idx="1"/>
            <p:extLst>
              <p:ext uri="{D42A27DB-BD31-4B8C-83A1-F6EECF244321}">
                <p14:modId xmlns:p14="http://schemas.microsoft.com/office/powerpoint/2010/main" val="2879117138"/>
              </p:ext>
            </p:extLst>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632682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r>
              <a:rPr kumimoji="1" lang="en-US" altLang="ja-JP" dirty="0" smtClean="0"/>
              <a:t>2</a:t>
            </a:r>
            <a:br>
              <a:rPr kumimoji="1" lang="en-US" altLang="ja-JP" dirty="0" smtClean="0"/>
            </a:br>
            <a:r>
              <a:rPr kumimoji="1" lang="ja-JP" altLang="en-US" dirty="0" smtClean="0"/>
              <a:t>（ビューア</a:t>
            </a:r>
            <a:r>
              <a:rPr lang="ja-JP" altLang="en-US" dirty="0"/>
              <a:t>の</a:t>
            </a:r>
            <a:r>
              <a:rPr kumimoji="1" lang="ja-JP" altLang="en-US" dirty="0" smtClean="0"/>
              <a:t>起動と詳細の表示）</a:t>
            </a:r>
            <a:endParaRPr kumimoji="1" lang="ja-JP" altLang="en-US" dirty="0"/>
          </a:p>
        </p:txBody>
      </p:sp>
      <p:sp>
        <p:nvSpPr>
          <p:cNvPr id="3" name="コンテンツ プレースホルダー 2"/>
          <p:cNvSpPr>
            <a:spLocks noGrp="1"/>
          </p:cNvSpPr>
          <p:nvPr>
            <p:ph idx="1"/>
          </p:nvPr>
        </p:nvSpPr>
        <p:spPr/>
        <p:txBody>
          <a:bodyPr/>
          <a:lstStyle/>
          <a:p>
            <a:pPr lvl="1"/>
            <a:r>
              <a:rPr lang="ja-JP" altLang="en-US" dirty="0" smtClean="0"/>
              <a:t>ビューア</a:t>
            </a:r>
            <a:r>
              <a:rPr lang="ja-JP" altLang="en-US" dirty="0"/>
              <a:t>の</a:t>
            </a:r>
            <a:r>
              <a:rPr kumimoji="1" lang="ja-JP" altLang="en-US" dirty="0" smtClean="0"/>
              <a:t>起動時間は</a:t>
            </a:r>
            <a:r>
              <a:rPr kumimoji="1" lang="en-US" altLang="ja-JP" dirty="0" smtClean="0"/>
              <a:t>DB</a:t>
            </a:r>
            <a:r>
              <a:rPr kumimoji="1" lang="ja-JP" altLang="en-US" dirty="0" smtClean="0"/>
              <a:t>サイズに関係なく，常に何十</a:t>
            </a:r>
            <a:r>
              <a:rPr kumimoji="1" lang="en-US" altLang="ja-JP" dirty="0" err="1" smtClean="0"/>
              <a:t>ms</a:t>
            </a:r>
            <a:r>
              <a:rPr kumimoji="1" lang="ja-JP" altLang="en-US" dirty="0" smtClean="0"/>
              <a:t>である</a:t>
            </a:r>
            <a:endParaRPr kumimoji="1" lang="en-US" altLang="ja-JP" dirty="0" smtClean="0"/>
          </a:p>
          <a:p>
            <a:pPr lvl="1"/>
            <a:r>
              <a:rPr lang="ja-JP" altLang="en-US" dirty="0" smtClean="0"/>
              <a:t>ノード詳細情報の表示時間は</a:t>
            </a:r>
            <a:r>
              <a:rPr lang="en-US" altLang="ja-JP" dirty="0" smtClean="0"/>
              <a:t>DB</a:t>
            </a:r>
            <a:r>
              <a:rPr lang="ja-JP" altLang="en-US" dirty="0" smtClean="0"/>
              <a:t>サイズ</a:t>
            </a:r>
            <a:r>
              <a:rPr lang="ja-JP" altLang="en-US" dirty="0"/>
              <a:t>に関係</a:t>
            </a:r>
            <a:r>
              <a:rPr lang="ja-JP" altLang="en-US" dirty="0" smtClean="0"/>
              <a:t>なく，常に何</a:t>
            </a:r>
            <a:r>
              <a:rPr lang="en-US" altLang="ja-JP" dirty="0" err="1" smtClean="0"/>
              <a:t>ms</a:t>
            </a:r>
            <a:r>
              <a:rPr lang="ja-JP" altLang="en-US" dirty="0" smtClean="0"/>
              <a:t>である</a:t>
            </a:r>
            <a:endParaRPr lang="en-US" altLang="ja-JP" dirty="0" smtClean="0"/>
          </a:p>
          <a:p>
            <a:r>
              <a:rPr lang="ja-JP" altLang="en-US" dirty="0" smtClean="0"/>
              <a:t>データベース化による高速アクセスが成功した</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18</a:t>
            </a:fld>
            <a:endParaRPr kumimoji="1" lang="ja-JP" altLang="en-US"/>
          </a:p>
        </p:txBody>
      </p:sp>
    </p:spTree>
    <p:extLst>
      <p:ext uri="{BB962C8B-B14F-4D97-AF65-F5344CB8AC3E}">
        <p14:creationId xmlns:p14="http://schemas.microsoft.com/office/powerpoint/2010/main" val="8632682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r>
              <a:rPr kumimoji="1" lang="en-US" altLang="ja-JP" dirty="0" smtClean="0"/>
              <a:t>2</a:t>
            </a:r>
            <a:r>
              <a:rPr kumimoji="1" lang="ja-JP" altLang="en-US" dirty="0" smtClean="0"/>
              <a:t>（木の展開時間）</a:t>
            </a:r>
            <a:endParaRPr kumimoji="1" lang="ja-JP" altLang="en-US" dirty="0"/>
          </a:p>
        </p:txBody>
      </p:sp>
      <p:sp>
        <p:nvSpPr>
          <p:cNvPr id="5" name="コンテンツ プレースホルダー 4"/>
          <p:cNvSpPr>
            <a:spLocks noGrp="1"/>
          </p:cNvSpPr>
          <p:nvPr>
            <p:ph sz="half" idx="2"/>
          </p:nvPr>
        </p:nvSpPr>
        <p:spPr/>
        <p:txBody>
          <a:bodyPr>
            <a:normAutofit fontScale="85000" lnSpcReduction="20000"/>
          </a:bodyPr>
          <a:lstStyle/>
          <a:p>
            <a:r>
              <a:rPr lang="ja-JP" altLang="en-US" dirty="0" smtClean="0"/>
              <a:t>木の展開時間は</a:t>
            </a:r>
            <a:r>
              <a:rPr lang="en-US" altLang="ja-JP" dirty="0" smtClean="0"/>
              <a:t>DB</a:t>
            </a:r>
            <a:r>
              <a:rPr lang="ja-JP" altLang="en-US" dirty="0" smtClean="0"/>
              <a:t>サイズとの関連が見られない．実験中，測定不能（</a:t>
            </a:r>
            <a:r>
              <a:rPr lang="en-US" altLang="ja-JP" dirty="0" smtClean="0"/>
              <a:t>10</a:t>
            </a:r>
            <a:r>
              <a:rPr lang="ja-JP" altLang="en-US" dirty="0" smtClean="0"/>
              <a:t>分以上）のケースは</a:t>
            </a:r>
            <a:r>
              <a:rPr lang="en-US" altLang="ja-JP" dirty="0" smtClean="0"/>
              <a:t>1</a:t>
            </a:r>
            <a:r>
              <a:rPr lang="ja-JP" altLang="en-US" dirty="0" smtClean="0"/>
              <a:t>つあった</a:t>
            </a:r>
            <a:endParaRPr lang="en-US" altLang="ja-JP" dirty="0" smtClean="0"/>
          </a:p>
          <a:p>
            <a:pPr lvl="1"/>
            <a:r>
              <a:rPr lang="ja-JP" altLang="en-US" dirty="0" smtClean="0"/>
              <a:t>木の展開</a:t>
            </a:r>
            <a:r>
              <a:rPr lang="ja-JP" altLang="en-US" dirty="0"/>
              <a:t>時間はその際</a:t>
            </a:r>
            <a:r>
              <a:rPr lang="ja-JP" altLang="en-US" dirty="0" smtClean="0"/>
              <a:t>追加</a:t>
            </a:r>
            <a:r>
              <a:rPr lang="ja-JP" altLang="en-US" dirty="0"/>
              <a:t>する</a:t>
            </a:r>
            <a:r>
              <a:rPr lang="ja-JP" altLang="en-US" dirty="0" smtClean="0"/>
              <a:t>ノード数</a:t>
            </a:r>
            <a:r>
              <a:rPr lang="ja-JP" altLang="en-US" dirty="0"/>
              <a:t>に依存するため，ループの長い</a:t>
            </a:r>
            <a:r>
              <a:rPr lang="ja-JP" altLang="en-US" dirty="0" smtClean="0"/>
              <a:t>部分は展開</a:t>
            </a:r>
            <a:r>
              <a:rPr lang="ja-JP" altLang="en-US" dirty="0"/>
              <a:t>不能となる</a:t>
            </a:r>
            <a:endParaRPr lang="en-US" altLang="ja-JP" dirty="0"/>
          </a:p>
          <a:p>
            <a:r>
              <a:rPr lang="ja-JP" altLang="en-US" dirty="0" smtClean="0"/>
              <a:t>一番</a:t>
            </a:r>
            <a:r>
              <a:rPr lang="ja-JP" altLang="en-US" dirty="0"/>
              <a:t>長い区間を意図的に展開しようとしても，</a:t>
            </a:r>
            <a:r>
              <a:rPr lang="en-US" altLang="ja-JP" dirty="0"/>
              <a:t>1</a:t>
            </a:r>
            <a:r>
              <a:rPr lang="ja-JP" altLang="en-US" dirty="0"/>
              <a:t>つ特例を除き展開不能の部分に遭わず，そのうち時間の最大値が</a:t>
            </a:r>
            <a:r>
              <a:rPr lang="en-US" altLang="ja-JP" dirty="0"/>
              <a:t>1</a:t>
            </a:r>
            <a:r>
              <a:rPr lang="ja-JP" altLang="en-US" dirty="0"/>
              <a:t>分以内に収まり</a:t>
            </a:r>
            <a:r>
              <a:rPr lang="ja-JP" altLang="en-US" dirty="0" smtClean="0"/>
              <a:t>，大多数は</a:t>
            </a:r>
            <a:r>
              <a:rPr lang="en-US" altLang="ja-JP" dirty="0" smtClean="0"/>
              <a:t>100ms</a:t>
            </a:r>
            <a:r>
              <a:rPr lang="ja-JP" altLang="en-US" dirty="0" smtClean="0"/>
              <a:t>以内に収まる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19</a:t>
            </a:fld>
            <a:endParaRPr kumimoji="1" lang="ja-JP" altLang="en-US"/>
          </a:p>
        </p:txBody>
      </p:sp>
      <p:graphicFrame>
        <p:nvGraphicFramePr>
          <p:cNvPr id="8" name="コンテンツ プレースホルダー 7"/>
          <p:cNvGraphicFramePr>
            <a:graphicFrameLocks noGrp="1"/>
          </p:cNvGraphicFramePr>
          <p:nvPr>
            <p:ph sz="half" idx="1"/>
            <p:extLst>
              <p:ext uri="{D42A27DB-BD31-4B8C-83A1-F6EECF244321}">
                <p14:modId xmlns:p14="http://schemas.microsoft.com/office/powerpoint/2010/main" val="458730030"/>
              </p:ext>
            </p:extLst>
          </p:nvPr>
        </p:nvGraphicFramePr>
        <p:xfrm>
          <a:off x="467544" y="3645024"/>
          <a:ext cx="4038600" cy="212109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グラフ 5"/>
          <p:cNvGraphicFramePr>
            <a:graphicFrameLocks/>
          </p:cNvGraphicFramePr>
          <p:nvPr>
            <p:extLst>
              <p:ext uri="{D42A27DB-BD31-4B8C-83A1-F6EECF244321}">
                <p14:modId xmlns:p14="http://schemas.microsoft.com/office/powerpoint/2010/main" val="450681001"/>
              </p:ext>
            </p:extLst>
          </p:nvPr>
        </p:nvGraphicFramePr>
        <p:xfrm>
          <a:off x="467544" y="1556793"/>
          <a:ext cx="4032448" cy="2088231"/>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p:cNvSpPr txBox="1"/>
          <p:nvPr/>
        </p:nvSpPr>
        <p:spPr>
          <a:xfrm>
            <a:off x="251520" y="5680819"/>
            <a:ext cx="4315605" cy="646331"/>
          </a:xfrm>
          <a:prstGeom prst="rect">
            <a:avLst/>
          </a:prstGeom>
          <a:noFill/>
        </p:spPr>
        <p:txBody>
          <a:bodyPr wrap="none" rtlCol="0">
            <a:spAutoFit/>
          </a:bodyPr>
          <a:lstStyle/>
          <a:p>
            <a:r>
              <a:rPr kumimoji="1" lang="en-US" altLang="ja-JP" dirty="0" smtClean="0"/>
              <a:t>10</a:t>
            </a:r>
            <a:r>
              <a:rPr kumimoji="1" lang="ja-JP" altLang="en-US" dirty="0" smtClean="0"/>
              <a:t>プログラムの計</a:t>
            </a:r>
            <a:r>
              <a:rPr kumimoji="1" lang="en-US" altLang="ja-JP" dirty="0" smtClean="0"/>
              <a:t>175</a:t>
            </a:r>
            <a:r>
              <a:rPr kumimoji="1" lang="ja-JP" altLang="en-US" dirty="0" smtClean="0"/>
              <a:t>実行ケースの時間を</a:t>
            </a:r>
            <a:endParaRPr kumimoji="1" lang="en-US" altLang="ja-JP" dirty="0" smtClean="0"/>
          </a:p>
          <a:p>
            <a:r>
              <a:rPr kumimoji="1" lang="ja-JP" altLang="en-US" dirty="0" smtClean="0"/>
              <a:t>ソートしてプロットした図，下は対数軸</a:t>
            </a:r>
            <a:endParaRPr kumimoji="1" lang="ja-JP" altLang="en-US" dirty="0"/>
          </a:p>
        </p:txBody>
      </p:sp>
    </p:spTree>
    <p:extLst>
      <p:ext uri="{BB962C8B-B14F-4D97-AF65-F5344CB8AC3E}">
        <p14:creationId xmlns:p14="http://schemas.microsoft.com/office/powerpoint/2010/main" val="8632682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ー 2"/>
          <p:cNvSpPr>
            <a:spLocks noGrp="1"/>
          </p:cNvSpPr>
          <p:nvPr>
            <p:ph idx="1"/>
          </p:nvPr>
        </p:nvSpPr>
        <p:spPr/>
        <p:txBody>
          <a:bodyPr>
            <a:normAutofit/>
          </a:bodyPr>
          <a:lstStyle/>
          <a:p>
            <a:r>
              <a:rPr lang="en-US" altLang="ja-JP" dirty="0" smtClean="0"/>
              <a:t>Java</a:t>
            </a:r>
            <a:r>
              <a:rPr lang="ja-JP" altLang="en-US" dirty="0" smtClean="0"/>
              <a:t>プログラムの</a:t>
            </a:r>
            <a:r>
              <a:rPr lang="ja-JP" altLang="en-US" dirty="0"/>
              <a:t>実行履歴をコールスタック情報に基づいて木構造で可視化</a:t>
            </a:r>
            <a:r>
              <a:rPr lang="ja-JP" altLang="en-US" dirty="0" smtClean="0"/>
              <a:t>するツールを作る</a:t>
            </a:r>
            <a:endParaRPr lang="en-US" altLang="ja-JP" dirty="0" smtClean="0"/>
          </a:p>
          <a:p>
            <a:pPr lvl="1"/>
            <a:r>
              <a:rPr lang="ja-JP" altLang="en-US" dirty="0" smtClean="0"/>
              <a:t>木構造に沿って実行時情報の探索</a:t>
            </a:r>
            <a:endParaRPr lang="en-US" altLang="ja-JP" dirty="0" smtClean="0"/>
          </a:p>
          <a:p>
            <a:pPr lvl="1"/>
            <a:r>
              <a:rPr lang="ja-JP" altLang="en-US" dirty="0" smtClean="0"/>
              <a:t>同じコールスタック状態の実行断片検索</a:t>
            </a:r>
            <a:endParaRPr lang="en-US" altLang="ja-JP" dirty="0" smtClean="0"/>
          </a:p>
          <a:p>
            <a:pPr lvl="2"/>
            <a:r>
              <a:rPr lang="ja-JP" altLang="en-US" dirty="0" smtClean="0"/>
              <a:t>検索結果から木構造上位置の逆探索</a:t>
            </a:r>
            <a:endParaRPr lang="en-US" altLang="ja-JP" dirty="0" smtClean="0"/>
          </a:p>
          <a:p>
            <a:r>
              <a:rPr kumimoji="1" lang="ja-JP" altLang="en-US" dirty="0" smtClean="0"/>
              <a:t>ツールの有用性を検証する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2</a:t>
            </a:fld>
            <a:endParaRPr kumimoji="1" lang="ja-JP" altLang="en-US"/>
          </a:p>
        </p:txBody>
      </p:sp>
    </p:spTree>
    <p:extLst>
      <p:ext uri="{BB962C8B-B14F-4D97-AF65-F5344CB8AC3E}">
        <p14:creationId xmlns:p14="http://schemas.microsoft.com/office/powerpoint/2010/main" val="17628272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r>
              <a:rPr kumimoji="1" lang="en-US" altLang="ja-JP" dirty="0" smtClean="0"/>
              <a:t>3</a:t>
            </a:r>
            <a:r>
              <a:rPr kumimoji="1" lang="ja-JP" altLang="en-US" dirty="0" smtClean="0"/>
              <a:t>（自動展開関数の時間）</a:t>
            </a:r>
            <a:endParaRPr kumimoji="1" lang="ja-JP" altLang="en-US" dirty="0"/>
          </a:p>
        </p:txBody>
      </p:sp>
      <p:sp>
        <p:nvSpPr>
          <p:cNvPr id="5" name="コンテンツ プレースホルダー 4"/>
          <p:cNvSpPr>
            <a:spLocks noGrp="1"/>
          </p:cNvSpPr>
          <p:nvPr>
            <p:ph sz="half" idx="2"/>
          </p:nvPr>
        </p:nvSpPr>
        <p:spPr/>
        <p:txBody>
          <a:bodyPr>
            <a:normAutofit lnSpcReduction="10000"/>
          </a:bodyPr>
          <a:lstStyle/>
          <a:p>
            <a:r>
              <a:rPr lang="ja-JP" altLang="en-US" dirty="0"/>
              <a:t>一番小さい実行例（イベント数</a:t>
            </a:r>
            <a:r>
              <a:rPr lang="en-US" altLang="ja-JP" dirty="0"/>
              <a:t>163</a:t>
            </a:r>
            <a:r>
              <a:rPr lang="ja-JP" altLang="en-US" dirty="0"/>
              <a:t>万程度，</a:t>
            </a:r>
            <a:r>
              <a:rPr lang="en-US" altLang="ja-JP" dirty="0"/>
              <a:t>DB</a:t>
            </a:r>
            <a:r>
              <a:rPr lang="ja-JP" altLang="en-US" dirty="0"/>
              <a:t>サイズ</a:t>
            </a:r>
            <a:r>
              <a:rPr lang="en-US" altLang="ja-JP" dirty="0"/>
              <a:t>0.5GB</a:t>
            </a:r>
            <a:r>
              <a:rPr lang="ja-JP" altLang="en-US" dirty="0"/>
              <a:t>程度）に対し番号を与えて自動</a:t>
            </a:r>
            <a:r>
              <a:rPr lang="ja-JP" altLang="en-US" dirty="0" smtClean="0"/>
              <a:t>展開関数の</a:t>
            </a:r>
            <a:r>
              <a:rPr lang="ja-JP" altLang="en-US" dirty="0"/>
              <a:t>実験を行うと，最大時間</a:t>
            </a:r>
            <a:r>
              <a:rPr lang="ja-JP" altLang="en-US" dirty="0" smtClean="0"/>
              <a:t>が約</a:t>
            </a:r>
            <a:r>
              <a:rPr lang="en-US" altLang="ja-JP" dirty="0"/>
              <a:t>55s</a:t>
            </a:r>
            <a:r>
              <a:rPr lang="ja-JP" altLang="en-US" dirty="0"/>
              <a:t>である</a:t>
            </a:r>
            <a:endParaRPr lang="en-US" altLang="ja-JP" dirty="0"/>
          </a:p>
          <a:p>
            <a:pPr lvl="1"/>
            <a:r>
              <a:rPr lang="ja-JP" altLang="en-US" dirty="0"/>
              <a:t>対話的な実行を保証できる上限に近い</a:t>
            </a:r>
            <a:endParaRPr lang="en-US" altLang="ja-JP" dirty="0"/>
          </a:p>
          <a:p>
            <a:pPr lvl="1"/>
            <a:r>
              <a:rPr lang="ja-JP" altLang="en-US" dirty="0"/>
              <a:t>その時の前処理時間が</a:t>
            </a:r>
            <a:r>
              <a:rPr lang="en-US" altLang="ja-JP" dirty="0"/>
              <a:t>1</a:t>
            </a:r>
            <a:r>
              <a:rPr lang="ja-JP" altLang="en-US" dirty="0"/>
              <a:t>分くらいで，十分速い</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20</a:t>
            </a:fld>
            <a:endParaRPr kumimoji="1" lang="ja-JP" altLang="en-US"/>
          </a:p>
        </p:txBody>
      </p:sp>
      <p:graphicFrame>
        <p:nvGraphicFramePr>
          <p:cNvPr id="6" name="コンテンツ プレースホルダー 5"/>
          <p:cNvGraphicFramePr>
            <a:graphicFrameLocks noGrp="1"/>
          </p:cNvGraphicFramePr>
          <p:nvPr>
            <p:ph sz="half" idx="1"/>
            <p:extLst>
              <p:ext uri="{D42A27DB-BD31-4B8C-83A1-F6EECF244321}">
                <p14:modId xmlns:p14="http://schemas.microsoft.com/office/powerpoint/2010/main" val="1568920721"/>
              </p:ext>
            </p:extLst>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3" name="テキスト ボックス 2"/>
          <p:cNvSpPr txBox="1"/>
          <p:nvPr/>
        </p:nvSpPr>
        <p:spPr>
          <a:xfrm>
            <a:off x="1547664" y="5949279"/>
            <a:ext cx="3310522" cy="646331"/>
          </a:xfrm>
          <a:prstGeom prst="rect">
            <a:avLst/>
          </a:prstGeom>
          <a:noFill/>
        </p:spPr>
        <p:txBody>
          <a:bodyPr wrap="none" rtlCol="0">
            <a:spAutoFit/>
          </a:bodyPr>
          <a:lstStyle/>
          <a:p>
            <a:r>
              <a:rPr kumimoji="1" lang="ja-JP" altLang="en-US" dirty="0" smtClean="0"/>
              <a:t>シナリオどおり</a:t>
            </a:r>
            <a:r>
              <a:rPr kumimoji="1" lang="en-US" altLang="ja-JP" dirty="0" smtClean="0"/>
              <a:t>100</a:t>
            </a:r>
            <a:r>
              <a:rPr kumimoji="1" lang="ja-JP" altLang="en-US" dirty="0" smtClean="0"/>
              <a:t>実行ケースの</a:t>
            </a:r>
            <a:endParaRPr kumimoji="1" lang="en-US" altLang="ja-JP" dirty="0" smtClean="0"/>
          </a:p>
          <a:p>
            <a:r>
              <a:rPr kumimoji="1" lang="ja-JP" altLang="en-US" dirty="0" smtClean="0"/>
              <a:t>時間をソートしてプロットした図</a:t>
            </a:r>
            <a:endParaRPr kumimoji="1" lang="ja-JP" altLang="en-US" dirty="0"/>
          </a:p>
        </p:txBody>
      </p:sp>
    </p:spTree>
    <p:extLst>
      <p:ext uri="{BB962C8B-B14F-4D97-AF65-F5344CB8AC3E}">
        <p14:creationId xmlns:p14="http://schemas.microsoft.com/office/powerpoint/2010/main" val="8632682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lang="ja-JP" altLang="en-US" dirty="0" smtClean="0"/>
              <a:t>結果</a:t>
            </a:r>
            <a:r>
              <a:rPr lang="en-US" altLang="ja-JP" dirty="0" smtClean="0"/>
              <a:t>3</a:t>
            </a:r>
            <a:r>
              <a:rPr lang="ja-JP" altLang="en-US" dirty="0" smtClean="0"/>
              <a:t>（展開不能について）</a:t>
            </a:r>
            <a:endParaRPr kumimoji="1" lang="ja-JP" altLang="en-US" dirty="0"/>
          </a:p>
        </p:txBody>
      </p:sp>
      <p:sp>
        <p:nvSpPr>
          <p:cNvPr id="7" name="コンテンツ プレースホルダー 6"/>
          <p:cNvSpPr>
            <a:spLocks noGrp="1"/>
          </p:cNvSpPr>
          <p:nvPr>
            <p:ph idx="1"/>
          </p:nvPr>
        </p:nvSpPr>
        <p:spPr/>
        <p:txBody>
          <a:bodyPr/>
          <a:lstStyle/>
          <a:p>
            <a:r>
              <a:rPr lang="ja-JP" altLang="en-US" dirty="0"/>
              <a:t>展開不能ノードのある実行例に</a:t>
            </a:r>
            <a:r>
              <a:rPr lang="ja-JP" altLang="en-US" dirty="0" smtClean="0"/>
              <a:t>対し自動展開関数の実験</a:t>
            </a:r>
            <a:r>
              <a:rPr lang="ja-JP" altLang="en-US" dirty="0"/>
              <a:t>を行うと，</a:t>
            </a:r>
            <a:r>
              <a:rPr lang="en-US" altLang="ja-JP" dirty="0"/>
              <a:t>1</a:t>
            </a:r>
            <a:r>
              <a:rPr lang="ja-JP" altLang="en-US" dirty="0"/>
              <a:t>分以内で終わったケースは</a:t>
            </a:r>
            <a:r>
              <a:rPr lang="en-US" altLang="ja-JP" dirty="0"/>
              <a:t>21</a:t>
            </a:r>
            <a:r>
              <a:rPr lang="ja-JP" altLang="en-US" dirty="0"/>
              <a:t>個だけ</a:t>
            </a:r>
            <a:endParaRPr lang="en-US" altLang="ja-JP" dirty="0"/>
          </a:p>
          <a:p>
            <a:pPr lvl="1"/>
            <a:r>
              <a:rPr lang="ja-JP" altLang="en-US" dirty="0"/>
              <a:t>展開不能ノードは多数のノードを隠している</a:t>
            </a:r>
            <a:endParaRPr lang="en-US" altLang="ja-JP" dirty="0"/>
          </a:p>
          <a:p>
            <a:pPr lvl="1"/>
            <a:r>
              <a:rPr lang="ja-JP" altLang="en-US" dirty="0"/>
              <a:t>自動展開不能ノードのうち，展開不能ノードに遭ったケース以外，長い連続領域に遭ったケースがある</a:t>
            </a:r>
            <a:endParaRPr lang="en-US" altLang="ja-JP" dirty="0"/>
          </a:p>
          <a:p>
            <a:pPr lvl="2"/>
            <a:r>
              <a:rPr lang="ja-JP" altLang="en-US" dirty="0"/>
              <a:t>ループの長い実行より生じたもので，応用上回避できる</a:t>
            </a:r>
            <a:endParaRPr lang="en-US" altLang="ja-JP" dirty="0"/>
          </a:p>
          <a:p>
            <a:endParaRPr kumimoji="1" lang="ja-JP" altLang="en-US" dirty="0"/>
          </a:p>
        </p:txBody>
      </p:sp>
      <p:sp>
        <p:nvSpPr>
          <p:cNvPr id="5" name="スライド番号プレースホルダー 4"/>
          <p:cNvSpPr>
            <a:spLocks noGrp="1"/>
          </p:cNvSpPr>
          <p:nvPr>
            <p:ph type="sldNum" sz="quarter" idx="12"/>
          </p:nvPr>
        </p:nvSpPr>
        <p:spPr/>
        <p:txBody>
          <a:bodyPr/>
          <a:lstStyle/>
          <a:p>
            <a:fld id="{AFD6D890-92EC-43FB-9BFA-AB0658B33514}" type="slidenum">
              <a:rPr kumimoji="1" lang="ja-JP" altLang="en-US" smtClean="0"/>
              <a:t>21</a:t>
            </a:fld>
            <a:endParaRPr kumimoji="1" lang="ja-JP" altLang="en-US"/>
          </a:p>
        </p:txBody>
      </p:sp>
    </p:spTree>
    <p:extLst>
      <p:ext uri="{BB962C8B-B14F-4D97-AF65-F5344CB8AC3E}">
        <p14:creationId xmlns:p14="http://schemas.microsoft.com/office/powerpoint/2010/main" val="16202815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結論</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r>
              <a:rPr lang="ja-JP" altLang="en-US" dirty="0" smtClean="0"/>
              <a:t>本研究で</a:t>
            </a:r>
            <a:r>
              <a:rPr lang="en-US" altLang="ja-JP" dirty="0" smtClean="0"/>
              <a:t>Java</a:t>
            </a:r>
            <a:r>
              <a:rPr lang="ja-JP" altLang="en-US" dirty="0"/>
              <a:t>プログラムの実行履歴をコールスタック情報に基づいて木構造で可視化するツールを</a:t>
            </a:r>
            <a:r>
              <a:rPr lang="ja-JP" altLang="en-US" dirty="0" smtClean="0"/>
              <a:t>作った</a:t>
            </a:r>
            <a:endParaRPr lang="en-US" altLang="ja-JP" dirty="0"/>
          </a:p>
          <a:p>
            <a:r>
              <a:rPr kumimoji="1" lang="ja-JP" altLang="en-US" dirty="0" smtClean="0"/>
              <a:t>実験の結果，</a:t>
            </a:r>
            <a:r>
              <a:rPr kumimoji="1" lang="en-US" altLang="ja-JP" dirty="0" smtClean="0"/>
              <a:t>GUI</a:t>
            </a:r>
            <a:r>
              <a:rPr kumimoji="1" lang="ja-JP" altLang="en-US" dirty="0" smtClean="0"/>
              <a:t>操作は長いループに対応できないが，プログラムを理解するための実行でループ回数少なくすることが予想され，目安としてイベント数が</a:t>
            </a:r>
            <a:r>
              <a:rPr kumimoji="1" lang="en-US" altLang="ja-JP" dirty="0" smtClean="0"/>
              <a:t>163</a:t>
            </a:r>
            <a:r>
              <a:rPr kumimoji="1" lang="ja-JP" altLang="en-US" dirty="0" smtClean="0"/>
              <a:t>万くらいに収められれば，</a:t>
            </a:r>
            <a:r>
              <a:rPr kumimoji="1" lang="en-US" altLang="ja-JP" dirty="0" smtClean="0"/>
              <a:t>GUI</a:t>
            </a:r>
            <a:r>
              <a:rPr kumimoji="1" lang="ja-JP" altLang="en-US" dirty="0" smtClean="0"/>
              <a:t>動作の時間が</a:t>
            </a:r>
            <a:r>
              <a:rPr kumimoji="1" lang="en-US" altLang="ja-JP" dirty="0" smtClean="0"/>
              <a:t>1</a:t>
            </a:r>
            <a:r>
              <a:rPr kumimoji="1" lang="ja-JP" altLang="en-US" dirty="0" smtClean="0"/>
              <a:t>分以内に収められ，十分対話的に使えると考えられる</a:t>
            </a:r>
            <a:endParaRPr kumimoji="1" lang="en-US" altLang="ja-JP" dirty="0" smtClean="0"/>
          </a:p>
          <a:p>
            <a:pPr lvl="1"/>
            <a:r>
              <a:rPr kumimoji="1" lang="ja-JP" altLang="en-US" dirty="0" smtClean="0"/>
              <a:t>演習のプログラムには十分であるが，長時間動作し続けるプログラムには適用しにくい</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22</a:t>
            </a:fld>
            <a:endParaRPr kumimoji="1" lang="ja-JP" altLang="en-US"/>
          </a:p>
        </p:txBody>
      </p:sp>
    </p:spTree>
    <p:extLst>
      <p:ext uri="{BB962C8B-B14F-4D97-AF65-F5344CB8AC3E}">
        <p14:creationId xmlns:p14="http://schemas.microsoft.com/office/powerpoint/2010/main" val="26296656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イベント系列の構造を可視化するが，表示した詳細内容についてはソースコードや</a:t>
            </a:r>
            <a:r>
              <a:rPr lang="en-US" altLang="ja-JP" dirty="0" smtClean="0"/>
              <a:t>JVM</a:t>
            </a:r>
            <a:r>
              <a:rPr lang="ja-JP" altLang="en-US" dirty="0" smtClean="0"/>
              <a:t>に対する事前知識がないと理解しにくいため，</a:t>
            </a:r>
            <a:r>
              <a:rPr lang="ja-JP" altLang="en-US" dirty="0"/>
              <a:t>既存</a:t>
            </a:r>
            <a:r>
              <a:rPr lang="ja-JP" altLang="en-US" dirty="0" smtClean="0"/>
              <a:t>の可視化ツールとの連結が考えられる</a:t>
            </a:r>
            <a:endParaRPr lang="en-US" altLang="ja-JP" dirty="0" smtClean="0"/>
          </a:p>
          <a:p>
            <a:r>
              <a:rPr lang="ja-JP" altLang="en-US" dirty="0" smtClean="0"/>
              <a:t>コールスタックを中心に検索する機能を実装したが，オブジェクト</a:t>
            </a:r>
            <a:r>
              <a:rPr lang="ja-JP" altLang="en-US" dirty="0"/>
              <a:t>やデータ内容を中心に</a:t>
            </a:r>
            <a:r>
              <a:rPr lang="ja-JP" altLang="en-US" dirty="0" smtClean="0"/>
              <a:t>検索できるような機能</a:t>
            </a:r>
            <a:r>
              <a:rPr lang="ja-JP" altLang="en-US" dirty="0"/>
              <a:t>の</a:t>
            </a:r>
            <a:r>
              <a:rPr lang="ja-JP" altLang="en-US" dirty="0" smtClean="0"/>
              <a:t>拡張が考えられる</a:t>
            </a:r>
            <a:endParaRPr lang="en-US" altLang="ja-JP" dirty="0" smtClean="0"/>
          </a:p>
          <a:p>
            <a:endParaRPr lang="en-US" altLang="ja-JP" dirty="0" smtClean="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23</a:t>
            </a:fld>
            <a:endParaRPr kumimoji="1" lang="ja-JP" altLang="en-US"/>
          </a:p>
        </p:txBody>
      </p:sp>
    </p:spTree>
    <p:extLst>
      <p:ext uri="{BB962C8B-B14F-4D97-AF65-F5344CB8AC3E}">
        <p14:creationId xmlns:p14="http://schemas.microsoft.com/office/powerpoint/2010/main" val="1483506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研究背景</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ソフトウェアを開発</a:t>
            </a:r>
            <a:r>
              <a:rPr lang="ja-JP" altLang="en-US" dirty="0"/>
              <a:t>・</a:t>
            </a:r>
            <a:r>
              <a:rPr lang="ja-JP" altLang="en-US" dirty="0" smtClean="0"/>
              <a:t>保守するため，</a:t>
            </a:r>
            <a:r>
              <a:rPr lang="ja-JP" altLang="en-US" dirty="0"/>
              <a:t>開発者にとって</a:t>
            </a:r>
            <a:r>
              <a:rPr lang="ja-JP" altLang="en-US" dirty="0" smtClean="0"/>
              <a:t>既存</a:t>
            </a:r>
            <a:r>
              <a:rPr lang="ja-JP" altLang="en-US" dirty="0"/>
              <a:t>プログラムへの理解</a:t>
            </a:r>
            <a:r>
              <a:rPr lang="ja-JP" altLang="en-US" dirty="0" smtClean="0"/>
              <a:t>が重要である</a:t>
            </a:r>
            <a:endParaRPr lang="en-US" altLang="ja-JP" dirty="0" smtClean="0"/>
          </a:p>
          <a:p>
            <a:pPr lvl="1"/>
            <a:r>
              <a:rPr lang="ja-JP" altLang="en-US" dirty="0" smtClean="0"/>
              <a:t>理解のため，プログラム</a:t>
            </a:r>
            <a:r>
              <a:rPr lang="ja-JP" altLang="en-US" dirty="0"/>
              <a:t>を動作</a:t>
            </a:r>
            <a:r>
              <a:rPr lang="ja-JP" altLang="en-US" dirty="0" smtClean="0"/>
              <a:t>させること</a:t>
            </a:r>
            <a:r>
              <a:rPr lang="ja-JP" altLang="en-US" dirty="0"/>
              <a:t>が</a:t>
            </a:r>
            <a:r>
              <a:rPr lang="ja-JP" altLang="en-US" dirty="0" smtClean="0"/>
              <a:t>重要</a:t>
            </a:r>
            <a:endParaRPr lang="en-US" altLang="ja-JP" dirty="0" smtClean="0"/>
          </a:p>
          <a:p>
            <a:pPr lvl="2"/>
            <a:r>
              <a:rPr lang="ja-JP" altLang="en-US" dirty="0" smtClean="0"/>
              <a:t>変数の値などの実行時情報が必要</a:t>
            </a:r>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3</a:t>
            </a:fld>
            <a:endParaRPr kumimoji="1" lang="ja-JP" altLang="en-US"/>
          </a:p>
        </p:txBody>
      </p:sp>
    </p:spTree>
    <p:extLst>
      <p:ext uri="{BB962C8B-B14F-4D97-AF65-F5344CB8AC3E}">
        <p14:creationId xmlns:p14="http://schemas.microsoft.com/office/powerpoint/2010/main" val="23055825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既存</a:t>
            </a:r>
            <a:r>
              <a:rPr lang="ja-JP" altLang="en-US" dirty="0" smtClean="0"/>
              <a:t>手法（</a:t>
            </a:r>
            <a:r>
              <a:rPr lang="en-US" altLang="ja-JP" dirty="0" smtClean="0"/>
              <a:t>1/2</a:t>
            </a:r>
            <a:r>
              <a:rPr lang="ja-JP" altLang="en-US" dirty="0" smtClean="0"/>
              <a:t>）</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ブレイクポイント</a:t>
            </a:r>
            <a:endParaRPr kumimoji="1" lang="en-US" altLang="ja-JP" dirty="0" smtClean="0"/>
          </a:p>
          <a:p>
            <a:pPr lvl="1"/>
            <a:r>
              <a:rPr lang="ja-JP" altLang="en-US" dirty="0" smtClean="0"/>
              <a:t>位置を指定して実行を停止させ，コンピュータ状態を入手する</a:t>
            </a:r>
            <a:endParaRPr lang="en-US" altLang="ja-JP" dirty="0" smtClean="0"/>
          </a:p>
          <a:p>
            <a:pPr lvl="1">
              <a:buFont typeface="Wingdings" pitchFamily="2" charset="2"/>
              <a:buChar char="Ø"/>
            </a:pPr>
            <a:r>
              <a:rPr lang="ja-JP" altLang="en-US" dirty="0" smtClean="0"/>
              <a:t>操作が複雑で効率が悪い，かつ前戻りできない</a:t>
            </a:r>
            <a:endParaRPr lang="en-US" altLang="ja-JP" dirty="0"/>
          </a:p>
          <a:p>
            <a:r>
              <a:rPr lang="en-US" altLang="ja-JP" dirty="0"/>
              <a:t>Omniscient </a:t>
            </a:r>
            <a:r>
              <a:rPr lang="en-US" altLang="ja-JP" dirty="0" smtClean="0"/>
              <a:t>Debugging [1]</a:t>
            </a:r>
          </a:p>
          <a:p>
            <a:pPr lvl="1"/>
            <a:r>
              <a:rPr kumimoji="1" lang="ja-JP" altLang="en-US" dirty="0" smtClean="0"/>
              <a:t>実行履歴を記録し擬似実行を行い，逆向き実行を可能とした</a:t>
            </a:r>
            <a:endParaRPr kumimoji="1" lang="en-US" altLang="ja-JP" dirty="0" smtClean="0"/>
          </a:p>
          <a:p>
            <a:pPr lvl="1">
              <a:buFont typeface="Wingdings" pitchFamily="2" charset="2"/>
              <a:buChar char="Ø"/>
            </a:pPr>
            <a:r>
              <a:rPr kumimoji="1" lang="ja-JP" altLang="en-US" dirty="0" smtClean="0"/>
              <a:t>表示情報はブレイクポイントと同じく，ある時点のコンピュータ状態のみで，プログラムの全体像がつかみにくい</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4</a:t>
            </a:fld>
            <a:endParaRPr kumimoji="1" lang="ja-JP" altLang="en-US"/>
          </a:p>
        </p:txBody>
      </p:sp>
      <p:sp>
        <p:nvSpPr>
          <p:cNvPr id="5" name="テキスト ボックス 4"/>
          <p:cNvSpPr txBox="1"/>
          <p:nvPr/>
        </p:nvSpPr>
        <p:spPr>
          <a:xfrm>
            <a:off x="1691680" y="6029866"/>
            <a:ext cx="6384825" cy="523220"/>
          </a:xfrm>
          <a:prstGeom prst="rect">
            <a:avLst/>
          </a:prstGeom>
          <a:noFill/>
        </p:spPr>
        <p:txBody>
          <a:bodyPr wrap="none" rtlCol="0">
            <a:spAutoFit/>
          </a:bodyPr>
          <a:lstStyle/>
          <a:p>
            <a:r>
              <a:rPr lang="en-US" altLang="ja-JP" sz="1400" dirty="0" smtClean="0"/>
              <a:t>[1]</a:t>
            </a:r>
            <a:r>
              <a:rPr lang="en-US" altLang="ja-JP" sz="1400" dirty="0" err="1" smtClean="0"/>
              <a:t>Bil</a:t>
            </a:r>
            <a:r>
              <a:rPr lang="en-US" altLang="ja-JP" sz="1400" dirty="0" smtClean="0"/>
              <a:t> </a:t>
            </a:r>
            <a:r>
              <a:rPr lang="en-US" altLang="ja-JP" sz="1400" dirty="0"/>
              <a:t>Lewis. Debugging backwards in time</a:t>
            </a:r>
            <a:r>
              <a:rPr lang="en-US" altLang="ja-JP" sz="1400" dirty="0" smtClean="0"/>
              <a:t>.</a:t>
            </a:r>
          </a:p>
          <a:p>
            <a:r>
              <a:rPr lang="en-US" altLang="ja-JP" sz="1400" dirty="0" smtClean="0"/>
              <a:t>In </a:t>
            </a:r>
            <a:r>
              <a:rPr lang="en-US" altLang="ja-JP" sz="1400" i="1" dirty="0" err="1"/>
              <a:t>Proceedigns</a:t>
            </a:r>
            <a:r>
              <a:rPr lang="en-US" altLang="ja-JP" sz="1400" i="1" dirty="0"/>
              <a:t> of the International </a:t>
            </a:r>
            <a:r>
              <a:rPr lang="en-US" altLang="ja-JP" sz="1400" i="1" dirty="0" smtClean="0"/>
              <a:t>Workshop </a:t>
            </a:r>
            <a:r>
              <a:rPr lang="en-US" altLang="ja-JP" sz="1400" i="1" dirty="0"/>
              <a:t>on Automated Debugging</a:t>
            </a:r>
            <a:r>
              <a:rPr lang="en-US" altLang="ja-JP" sz="1400" dirty="0"/>
              <a:t>, 2003.</a:t>
            </a:r>
            <a:endParaRPr kumimoji="1" lang="ja-JP" altLang="en-US" sz="1400" dirty="0"/>
          </a:p>
        </p:txBody>
      </p:sp>
    </p:spTree>
    <p:extLst>
      <p:ext uri="{BB962C8B-B14F-4D97-AF65-F5344CB8AC3E}">
        <p14:creationId xmlns:p14="http://schemas.microsoft.com/office/powerpoint/2010/main" val="1891822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既存手法</a:t>
            </a:r>
            <a:r>
              <a:rPr lang="ja-JP" altLang="en-US" dirty="0" smtClean="0"/>
              <a:t>（</a:t>
            </a:r>
            <a:r>
              <a:rPr lang="en-US" altLang="ja-JP" dirty="0" smtClean="0"/>
              <a:t>2/2</a:t>
            </a:r>
            <a:r>
              <a:rPr lang="ja-JP" altLang="en-US" dirty="0"/>
              <a:t>）</a:t>
            </a:r>
            <a:endParaRPr kumimoji="1" lang="ja-JP" altLang="en-US" dirty="0"/>
          </a:p>
        </p:txBody>
      </p:sp>
      <p:sp>
        <p:nvSpPr>
          <p:cNvPr id="3" name="コンテンツ プレースホルダー 2"/>
          <p:cNvSpPr>
            <a:spLocks noGrp="1"/>
          </p:cNvSpPr>
          <p:nvPr>
            <p:ph idx="1"/>
          </p:nvPr>
        </p:nvSpPr>
        <p:spPr>
          <a:xfrm>
            <a:off x="457200" y="1600201"/>
            <a:ext cx="8229600" cy="3845024"/>
          </a:xfrm>
        </p:spPr>
        <p:txBody>
          <a:bodyPr>
            <a:normAutofit fontScale="85000" lnSpcReduction="20000"/>
          </a:bodyPr>
          <a:lstStyle/>
          <a:p>
            <a:r>
              <a:rPr lang="en-US" altLang="ja-JP" dirty="0"/>
              <a:t>Dynamic Object Process </a:t>
            </a:r>
            <a:r>
              <a:rPr lang="en-US" altLang="ja-JP" dirty="0" smtClean="0"/>
              <a:t>Graph [2]</a:t>
            </a:r>
          </a:p>
          <a:p>
            <a:pPr lvl="1"/>
            <a:r>
              <a:rPr lang="ja-JP" altLang="en-US" dirty="0"/>
              <a:t>実行ログ</a:t>
            </a:r>
            <a:r>
              <a:rPr lang="ja-JP" altLang="en-US" dirty="0" smtClean="0"/>
              <a:t>を取って，</a:t>
            </a:r>
            <a:r>
              <a:rPr lang="en-US" altLang="ja-JP" dirty="0" smtClean="0"/>
              <a:t>1</a:t>
            </a:r>
            <a:r>
              <a:rPr lang="ja-JP" altLang="en-US" dirty="0" smtClean="0"/>
              <a:t>つオブジェクト</a:t>
            </a:r>
            <a:r>
              <a:rPr lang="ja-JP" altLang="en-US" dirty="0"/>
              <a:t>に対しメソッドの呼び出し系列を抽出して実行経路を可視化</a:t>
            </a:r>
            <a:r>
              <a:rPr lang="ja-JP" altLang="en-US" dirty="0" smtClean="0"/>
              <a:t>する</a:t>
            </a:r>
            <a:endParaRPr lang="en-US" altLang="ja-JP" dirty="0" smtClean="0"/>
          </a:p>
          <a:p>
            <a:pPr lvl="1">
              <a:buFont typeface="Wingdings" pitchFamily="2" charset="2"/>
              <a:buChar char="Ø"/>
            </a:pPr>
            <a:r>
              <a:rPr lang="ja-JP" altLang="en-US" dirty="0"/>
              <a:t>メソッドの呼び出し関係の</a:t>
            </a:r>
            <a:r>
              <a:rPr lang="ja-JP" altLang="en-US" dirty="0" smtClean="0"/>
              <a:t>可視化のため，実行時情報が省略され，かつ同じメソッドの複数回実行が同じノードに吸収されて比較できない</a:t>
            </a:r>
            <a:endParaRPr lang="en-US" altLang="ja-JP" dirty="0" smtClean="0"/>
          </a:p>
          <a:p>
            <a:r>
              <a:rPr kumimoji="1" lang="en-US" altLang="ja-JP" dirty="0" smtClean="0"/>
              <a:t>Repeatedly-Executed-Method Viewer [3]</a:t>
            </a:r>
          </a:p>
          <a:p>
            <a:pPr lvl="1"/>
            <a:r>
              <a:rPr kumimoji="1" lang="en-US" altLang="ja-JP" dirty="0" err="1" smtClean="0"/>
              <a:t>selogger</a:t>
            </a:r>
            <a:r>
              <a:rPr kumimoji="1" lang="ja-JP" altLang="en-US" dirty="0" smtClean="0"/>
              <a:t>で実行ログを取って，同じメソッドの複数</a:t>
            </a:r>
            <a:r>
              <a:rPr lang="ja-JP" altLang="en-US" dirty="0" smtClean="0"/>
              <a:t>回実行を抽出して表示し比較させる</a:t>
            </a:r>
            <a:endParaRPr lang="en-US" altLang="ja-JP" dirty="0" smtClean="0"/>
          </a:p>
          <a:p>
            <a:pPr lvl="1">
              <a:buFont typeface="Wingdings" pitchFamily="2" charset="2"/>
              <a:buChar char="Ø"/>
            </a:pPr>
            <a:r>
              <a:rPr kumimoji="1" lang="ja-JP" altLang="en-US" dirty="0" smtClean="0"/>
              <a:t>コールスタック状態に関係なく混ざり，使い方を限定した実行だけ調べたいときは使いにくい</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5</a:t>
            </a:fld>
            <a:endParaRPr kumimoji="1" lang="ja-JP" altLang="en-US"/>
          </a:p>
        </p:txBody>
      </p:sp>
      <p:sp>
        <p:nvSpPr>
          <p:cNvPr id="5" name="テキスト ボックス 4"/>
          <p:cNvSpPr txBox="1"/>
          <p:nvPr/>
        </p:nvSpPr>
        <p:spPr>
          <a:xfrm>
            <a:off x="1627759" y="5301208"/>
            <a:ext cx="6840760" cy="1384995"/>
          </a:xfrm>
          <a:prstGeom prst="rect">
            <a:avLst/>
          </a:prstGeom>
          <a:noFill/>
        </p:spPr>
        <p:txBody>
          <a:bodyPr wrap="square" rtlCol="0">
            <a:spAutoFit/>
          </a:bodyPr>
          <a:lstStyle/>
          <a:p>
            <a:r>
              <a:rPr lang="en-US" altLang="ja-JP" sz="1400" dirty="0" smtClean="0"/>
              <a:t>[2]</a:t>
            </a:r>
            <a:r>
              <a:rPr lang="en-US" altLang="ja-JP" sz="1400" dirty="0"/>
              <a:t> </a:t>
            </a:r>
            <a:r>
              <a:rPr lang="en-US" altLang="ja-JP" sz="1400" dirty="0" err="1"/>
              <a:t>Jochen</a:t>
            </a:r>
            <a:r>
              <a:rPr lang="en-US" altLang="ja-JP" sz="1400" dirty="0"/>
              <a:t> </a:t>
            </a:r>
            <a:r>
              <a:rPr lang="en-US" altLang="ja-JP" sz="1400" dirty="0" err="1"/>
              <a:t>Quante</a:t>
            </a:r>
            <a:r>
              <a:rPr lang="en-US" altLang="ja-JP" sz="1400" dirty="0"/>
              <a:t> and Rainer </a:t>
            </a:r>
            <a:r>
              <a:rPr lang="en-US" altLang="ja-JP" sz="1400" dirty="0" err="1"/>
              <a:t>Koschke</a:t>
            </a:r>
            <a:r>
              <a:rPr lang="en-US" altLang="ja-JP" sz="1400" dirty="0"/>
              <a:t>. Dynamic object process graphs</a:t>
            </a:r>
            <a:r>
              <a:rPr lang="en-US" altLang="ja-JP" sz="1400" dirty="0" smtClean="0"/>
              <a:t>.</a:t>
            </a:r>
          </a:p>
          <a:p>
            <a:r>
              <a:rPr lang="en-US" altLang="ja-JP" sz="1400" i="1" dirty="0" smtClean="0"/>
              <a:t>Journal of Systems </a:t>
            </a:r>
            <a:r>
              <a:rPr lang="en-US" altLang="ja-JP" sz="1400" i="1" dirty="0"/>
              <a:t>and Software</a:t>
            </a:r>
            <a:r>
              <a:rPr lang="en-US" altLang="ja-JP" sz="1400" dirty="0"/>
              <a:t>, Vol. 81, No. 4, pp. </a:t>
            </a:r>
            <a:r>
              <a:rPr lang="en-US" altLang="ja-JP" sz="1400" dirty="0" smtClean="0"/>
              <a:t>481-501</a:t>
            </a:r>
            <a:r>
              <a:rPr lang="en-US" altLang="ja-JP" sz="1400" dirty="0"/>
              <a:t>, 2008.</a:t>
            </a:r>
            <a:endParaRPr lang="en-US" altLang="ja-JP" sz="1400" dirty="0" smtClean="0"/>
          </a:p>
          <a:p>
            <a:r>
              <a:rPr kumimoji="1" lang="en-US" altLang="ja-JP" sz="1400" dirty="0" smtClean="0"/>
              <a:t>[3]</a:t>
            </a:r>
            <a:r>
              <a:rPr lang="en-US" altLang="ja-JP" sz="1400" dirty="0"/>
              <a:t> </a:t>
            </a:r>
            <a:r>
              <a:rPr lang="en-US" altLang="ja-JP" sz="1400" dirty="0" err="1"/>
              <a:t>Toshinori</a:t>
            </a:r>
            <a:r>
              <a:rPr lang="en-US" altLang="ja-JP" sz="1400" dirty="0"/>
              <a:t> Matsumura, Takashi </a:t>
            </a:r>
            <a:r>
              <a:rPr lang="en-US" altLang="ja-JP" sz="1400" dirty="0" err="1"/>
              <a:t>Ishio</a:t>
            </a:r>
            <a:r>
              <a:rPr lang="en-US" altLang="ja-JP" sz="1400" dirty="0"/>
              <a:t>, Yu Kashima, and </a:t>
            </a:r>
            <a:r>
              <a:rPr lang="en-US" altLang="ja-JP" sz="1400" dirty="0" err="1"/>
              <a:t>Katsuro</a:t>
            </a:r>
            <a:r>
              <a:rPr lang="en-US" altLang="ja-JP" sz="1400" dirty="0"/>
              <a:t> </a:t>
            </a:r>
            <a:r>
              <a:rPr lang="en-US" altLang="ja-JP" sz="1400" dirty="0" smtClean="0"/>
              <a:t>Inoue. Repeatedly-</a:t>
            </a:r>
          </a:p>
          <a:p>
            <a:r>
              <a:rPr lang="en-US" altLang="ja-JP" sz="1400" dirty="0" smtClean="0"/>
              <a:t>executed-method </a:t>
            </a:r>
            <a:r>
              <a:rPr lang="en-US" altLang="ja-JP" sz="1400" dirty="0"/>
              <a:t>viewer for </a:t>
            </a:r>
            <a:r>
              <a:rPr lang="en-US" altLang="ja-JP" sz="1400" dirty="0" err="1"/>
              <a:t>efficientvisualization</a:t>
            </a:r>
            <a:r>
              <a:rPr lang="en-US" altLang="ja-JP" sz="1400" dirty="0"/>
              <a:t> of </a:t>
            </a:r>
            <a:r>
              <a:rPr lang="en-US" altLang="ja-JP" sz="1400" dirty="0" smtClean="0"/>
              <a:t>execution paths </a:t>
            </a:r>
            <a:r>
              <a:rPr lang="en-US" altLang="ja-JP" sz="1400" dirty="0"/>
              <a:t>and states </a:t>
            </a:r>
            <a:r>
              <a:rPr lang="en-US" altLang="ja-JP" sz="1400" dirty="0" smtClean="0"/>
              <a:t>in</a:t>
            </a:r>
          </a:p>
          <a:p>
            <a:r>
              <a:rPr lang="en-US" altLang="ja-JP" sz="1400" dirty="0" smtClean="0"/>
              <a:t>java. In </a:t>
            </a:r>
            <a:r>
              <a:rPr lang="en-US" altLang="ja-JP" sz="1400" i="1" dirty="0"/>
              <a:t>Proceedings of the 22nd IEEE </a:t>
            </a:r>
            <a:r>
              <a:rPr lang="en-US" altLang="ja-JP" sz="1400" i="1" dirty="0" smtClean="0"/>
              <a:t>International Conference </a:t>
            </a:r>
            <a:r>
              <a:rPr lang="en-US" altLang="ja-JP" sz="1400" i="1" dirty="0"/>
              <a:t>on </a:t>
            </a:r>
            <a:r>
              <a:rPr lang="en-US" altLang="ja-JP" sz="1400" i="1" dirty="0" smtClean="0"/>
              <a:t>Program</a:t>
            </a:r>
          </a:p>
          <a:p>
            <a:r>
              <a:rPr lang="en-US" altLang="ja-JP" sz="1400" i="1" dirty="0" smtClean="0"/>
              <a:t>Comprehension</a:t>
            </a:r>
            <a:r>
              <a:rPr lang="en-US" altLang="ja-JP" sz="1400" dirty="0"/>
              <a:t>, pp. </a:t>
            </a:r>
            <a:r>
              <a:rPr lang="en-US" altLang="ja-JP" sz="1400" dirty="0" smtClean="0"/>
              <a:t>253-257</a:t>
            </a:r>
            <a:r>
              <a:rPr lang="en-US" altLang="ja-JP" sz="1400" dirty="0"/>
              <a:t>, 2014.</a:t>
            </a:r>
            <a:endParaRPr kumimoji="1" lang="ja-JP" altLang="en-US" sz="1400" dirty="0"/>
          </a:p>
        </p:txBody>
      </p:sp>
    </p:spTree>
    <p:extLst>
      <p:ext uri="{BB962C8B-B14F-4D97-AF65-F5344CB8AC3E}">
        <p14:creationId xmlns:p14="http://schemas.microsoft.com/office/powerpoint/2010/main" val="32428426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既存手法の欠点を補うため</a:t>
            </a:r>
            <a:endParaRPr lang="en-US" altLang="ja-JP" dirty="0" smtClean="0"/>
          </a:p>
          <a:p>
            <a:pPr lvl="1"/>
            <a:r>
              <a:rPr lang="ja-JP" altLang="en-US" dirty="0" smtClean="0"/>
              <a:t>実行</a:t>
            </a:r>
            <a:r>
              <a:rPr lang="ja-JP" altLang="en-US" dirty="0"/>
              <a:t>履歴に対し，メソッド呼び出しの</a:t>
            </a:r>
            <a:r>
              <a:rPr lang="ja-JP" altLang="en-US" dirty="0" smtClean="0"/>
              <a:t>階層</a:t>
            </a:r>
            <a:r>
              <a:rPr lang="ja-JP" altLang="en-US" dirty="0"/>
              <a:t>構造を表現したコールツリーを構築し，対話的に探索</a:t>
            </a:r>
            <a:r>
              <a:rPr lang="ja-JP" altLang="en-US" dirty="0" smtClean="0"/>
              <a:t>させる</a:t>
            </a:r>
            <a:endParaRPr lang="en-US" altLang="ja-JP" dirty="0" smtClean="0"/>
          </a:p>
          <a:p>
            <a:pPr lvl="1"/>
            <a:r>
              <a:rPr lang="ja-JP" altLang="en-US" dirty="0" smtClean="0"/>
              <a:t>同一</a:t>
            </a:r>
            <a:r>
              <a:rPr lang="ja-JP" altLang="en-US" dirty="0"/>
              <a:t>のコールスタック階層を</a:t>
            </a:r>
            <a:r>
              <a:rPr lang="ja-JP" altLang="en-US" dirty="0" smtClean="0"/>
              <a:t>持つメソッド</a:t>
            </a:r>
            <a:r>
              <a:rPr lang="ja-JP" altLang="en-US" dirty="0"/>
              <a:t>の</a:t>
            </a:r>
            <a:r>
              <a:rPr lang="ja-JP" altLang="en-US" dirty="0" smtClean="0"/>
              <a:t>呼び出し</a:t>
            </a:r>
            <a:r>
              <a:rPr lang="ja-JP" altLang="en-US" dirty="0"/>
              <a:t>を検索可能と</a:t>
            </a:r>
            <a:r>
              <a:rPr lang="ja-JP" altLang="en-US" dirty="0" smtClean="0"/>
              <a:t>する</a:t>
            </a:r>
            <a:r>
              <a:rPr lang="ja-JP" altLang="en-US" dirty="0"/>
              <a:t>．</a:t>
            </a:r>
            <a:r>
              <a:rPr lang="ja-JP" altLang="en-US" dirty="0" smtClean="0"/>
              <a:t>似た</a:t>
            </a:r>
            <a:r>
              <a:rPr lang="ja-JP" altLang="en-US" dirty="0"/>
              <a:t>ような状況での実行の対照比較を</a:t>
            </a:r>
            <a:r>
              <a:rPr lang="ja-JP" altLang="en-US" dirty="0" smtClean="0"/>
              <a:t>可能できる</a:t>
            </a:r>
            <a:endParaRPr kumimoji="1" lang="en-US" altLang="ja-JP" dirty="0" smtClean="0"/>
          </a:p>
          <a:p>
            <a:r>
              <a:rPr lang="ja-JP" altLang="en-US" dirty="0" smtClean="0"/>
              <a:t>以上のことを可能にするため，本研究</a:t>
            </a:r>
            <a:r>
              <a:rPr lang="ja-JP" altLang="en-US" dirty="0"/>
              <a:t>のツール</a:t>
            </a:r>
            <a:r>
              <a:rPr lang="ja-JP" altLang="en-US" dirty="0" smtClean="0"/>
              <a:t>を作る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6</a:t>
            </a:fld>
            <a:endParaRPr kumimoji="1" lang="ja-JP" altLang="en-US"/>
          </a:p>
        </p:txBody>
      </p:sp>
    </p:spTree>
    <p:extLst>
      <p:ext uri="{BB962C8B-B14F-4D97-AF65-F5344CB8AC3E}">
        <p14:creationId xmlns:p14="http://schemas.microsoft.com/office/powerpoint/2010/main" val="23166497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ツールの概要</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本研究のツールは</a:t>
            </a:r>
            <a:r>
              <a:rPr kumimoji="1" lang="en-US" altLang="ja-JP" dirty="0" err="1" smtClean="0"/>
              <a:t>selogger</a:t>
            </a:r>
            <a:r>
              <a:rPr kumimoji="1" lang="ja-JP" altLang="en-US" dirty="0" smtClean="0"/>
              <a:t>の出力である実行ログファイルを入力として，</a:t>
            </a:r>
            <a:r>
              <a:rPr kumimoji="1" lang="en-US" altLang="ja-JP" dirty="0" smtClean="0"/>
              <a:t>2</a:t>
            </a:r>
            <a:r>
              <a:rPr kumimoji="1" lang="ja-JP" altLang="en-US" dirty="0" smtClean="0"/>
              <a:t>ステップを経て</a:t>
            </a:r>
            <a:r>
              <a:rPr kumimoji="1" lang="en-US" altLang="ja-JP" dirty="0" smtClean="0"/>
              <a:t>GUI</a:t>
            </a:r>
            <a:r>
              <a:rPr kumimoji="1" lang="ja-JP" altLang="en-US" dirty="0" smtClean="0"/>
              <a:t>画面で実行イベントのコールツリーを表示する</a:t>
            </a:r>
            <a:endParaRPr kumimoji="1" lang="en-US" altLang="ja-JP" dirty="0" smtClean="0"/>
          </a:p>
          <a:p>
            <a:pPr marL="457200" lvl="1" indent="0">
              <a:buNone/>
            </a:pPr>
            <a:r>
              <a:rPr lang="en-US" altLang="ja-JP" dirty="0" smtClean="0"/>
              <a:t>step0</a:t>
            </a:r>
            <a:r>
              <a:rPr lang="ja-JP" altLang="en-US" dirty="0" smtClean="0"/>
              <a:t>：</a:t>
            </a:r>
            <a:r>
              <a:rPr lang="en-US" altLang="ja-JP" dirty="0" err="1" smtClean="0"/>
              <a:t>selogger</a:t>
            </a:r>
            <a:r>
              <a:rPr lang="ja-JP" altLang="en-US" dirty="0" smtClean="0"/>
              <a:t>で実行履歴を取る</a:t>
            </a:r>
            <a:endParaRPr lang="en-US" altLang="ja-JP" dirty="0" smtClean="0"/>
          </a:p>
          <a:p>
            <a:pPr marL="457200" lvl="1" indent="0">
              <a:buNone/>
            </a:pPr>
            <a:r>
              <a:rPr lang="en-US" altLang="ja-JP" dirty="0" smtClean="0"/>
              <a:t>step1</a:t>
            </a:r>
            <a:r>
              <a:rPr lang="ja-JP" altLang="en-US" dirty="0" smtClean="0"/>
              <a:t>：前処理プログラムで実行履歴のデータベース化</a:t>
            </a:r>
            <a:endParaRPr lang="en-US" altLang="ja-JP" dirty="0" smtClean="0"/>
          </a:p>
          <a:p>
            <a:pPr marL="457200" lvl="1" indent="0">
              <a:buNone/>
            </a:pPr>
            <a:r>
              <a:rPr lang="en-US" altLang="ja-JP" dirty="0" smtClean="0"/>
              <a:t>step2</a:t>
            </a:r>
            <a:r>
              <a:rPr lang="ja-JP" altLang="en-US" dirty="0" smtClean="0"/>
              <a:t>：ビューアでデータベース内容の表示</a:t>
            </a:r>
            <a:endParaRPr lang="en-US" altLang="ja-JP" dirty="0"/>
          </a:p>
          <a:p>
            <a:r>
              <a:rPr kumimoji="1" lang="ja-JP" altLang="en-US" dirty="0" smtClean="0"/>
              <a:t>ビューアの機能：</a:t>
            </a:r>
            <a:endParaRPr kumimoji="1" lang="en-US" altLang="ja-JP" dirty="0" smtClean="0"/>
          </a:p>
          <a:p>
            <a:pPr lvl="1"/>
            <a:r>
              <a:rPr lang="ja-JP" altLang="en-US" dirty="0"/>
              <a:t>木構造に沿って実行時情報の探索</a:t>
            </a:r>
            <a:endParaRPr lang="en-US" altLang="ja-JP" dirty="0"/>
          </a:p>
          <a:p>
            <a:pPr lvl="1"/>
            <a:r>
              <a:rPr lang="ja-JP" altLang="en-US" dirty="0"/>
              <a:t>同じコールスタック状態の実行断片検索</a:t>
            </a:r>
            <a:endParaRPr lang="en-US" altLang="ja-JP" dirty="0"/>
          </a:p>
          <a:p>
            <a:pPr lvl="2"/>
            <a:r>
              <a:rPr lang="ja-JP" altLang="en-US" dirty="0"/>
              <a:t>検索結果から木構造上位置の逆探索</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7</a:t>
            </a:fld>
            <a:endParaRPr kumimoji="1" lang="ja-JP" altLang="en-US"/>
          </a:p>
        </p:txBody>
      </p:sp>
    </p:spTree>
    <p:extLst>
      <p:ext uri="{BB962C8B-B14F-4D97-AF65-F5344CB8AC3E}">
        <p14:creationId xmlns:p14="http://schemas.microsoft.com/office/powerpoint/2010/main" val="2922194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step0</a:t>
            </a:r>
            <a:r>
              <a:rPr kumimoji="1" lang="ja-JP" altLang="en-US" dirty="0" smtClean="0"/>
              <a:t>：</a:t>
            </a:r>
            <a:r>
              <a:rPr kumimoji="1" lang="en-US" altLang="ja-JP" dirty="0" err="1" smtClean="0"/>
              <a:t>selogger</a:t>
            </a:r>
            <a:r>
              <a:rPr kumimoji="1" lang="ja-JP" altLang="en-US" dirty="0" smtClean="0"/>
              <a:t>について</a:t>
            </a:r>
            <a:endParaRPr kumimoji="1" lang="ja-JP" altLang="en-US" dirty="0"/>
          </a:p>
        </p:txBody>
      </p:sp>
      <p:sp>
        <p:nvSpPr>
          <p:cNvPr id="3" name="コンテンツ プレースホルダー 2"/>
          <p:cNvSpPr>
            <a:spLocks noGrp="1"/>
          </p:cNvSpPr>
          <p:nvPr>
            <p:ph idx="1"/>
          </p:nvPr>
        </p:nvSpPr>
        <p:spPr/>
        <p:txBody>
          <a:bodyPr/>
          <a:lstStyle/>
          <a:p>
            <a:r>
              <a:rPr lang="en-US" altLang="ja-JP" dirty="0" smtClean="0"/>
              <a:t>Java</a:t>
            </a:r>
            <a:r>
              <a:rPr lang="ja-JP" altLang="en-US" dirty="0" smtClean="0"/>
              <a:t>プログラム</a:t>
            </a:r>
            <a:r>
              <a:rPr lang="ja-JP" altLang="en-US" dirty="0"/>
              <a:t>の実行履歴を取るための</a:t>
            </a:r>
            <a:r>
              <a:rPr lang="ja-JP" altLang="en-US" dirty="0" smtClean="0"/>
              <a:t>ツール</a:t>
            </a:r>
            <a:endParaRPr lang="en-US" altLang="ja-JP" dirty="0"/>
          </a:p>
          <a:p>
            <a:pPr lvl="1"/>
            <a:r>
              <a:rPr lang="ja-JP" altLang="en-US" dirty="0"/>
              <a:t>クラスファイルにログファイル出力用のコードを埋め込むバイナリ変換を行い，そのバイナリ変換後のクラスファイルを実行することで実行ログ</a:t>
            </a:r>
            <a:r>
              <a:rPr lang="ja-JP" altLang="en-US" dirty="0" smtClean="0"/>
              <a:t>を取る</a:t>
            </a:r>
            <a:endParaRPr lang="en-US" altLang="ja-JP" dirty="0" smtClean="0"/>
          </a:p>
          <a:p>
            <a:endParaRPr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8</a:t>
            </a:fld>
            <a:endParaRPr kumimoji="1" lang="ja-JP" altLang="en-US"/>
          </a:p>
        </p:txBody>
      </p:sp>
    </p:spTree>
    <p:extLst>
      <p:ext uri="{BB962C8B-B14F-4D97-AF65-F5344CB8AC3E}">
        <p14:creationId xmlns:p14="http://schemas.microsoft.com/office/powerpoint/2010/main" val="32458905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step1:</a:t>
            </a:r>
            <a:r>
              <a:rPr kumimoji="1" lang="ja-JP" altLang="en-US" dirty="0" smtClean="0"/>
              <a:t>前処理</a:t>
            </a:r>
            <a:r>
              <a:rPr lang="ja-JP" altLang="en-US" dirty="0" smtClean="0"/>
              <a:t>について</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ログファイルが配列の形で，かつ何</a:t>
            </a:r>
            <a:r>
              <a:rPr lang="en-US" altLang="ja-JP" dirty="0" smtClean="0"/>
              <a:t>GB</a:t>
            </a:r>
            <a:r>
              <a:rPr lang="ja-JP" altLang="en-US" dirty="0" smtClean="0"/>
              <a:t>になれる</a:t>
            </a:r>
            <a:r>
              <a:rPr lang="ja-JP" altLang="en-US" dirty="0"/>
              <a:t>ため，データベース化よりメモリ使用の軽減，アクセス高速化および</a:t>
            </a:r>
            <a:r>
              <a:rPr lang="ja-JP" altLang="en-US" dirty="0" smtClean="0"/>
              <a:t>ツール開発</a:t>
            </a:r>
            <a:r>
              <a:rPr lang="ja-JP" altLang="en-US" dirty="0"/>
              <a:t>の簡易化を</a:t>
            </a:r>
            <a:r>
              <a:rPr lang="ja-JP" altLang="en-US" dirty="0" smtClean="0"/>
              <a:t>図る</a:t>
            </a:r>
            <a:endParaRPr lang="en-US" altLang="ja-JP" dirty="0" smtClean="0"/>
          </a:p>
          <a:p>
            <a:r>
              <a:rPr lang="ja-JP" altLang="en-US" dirty="0"/>
              <a:t>コールスタック状態やメソッドの開始終了位置などの情報はログファイルの含んで</a:t>
            </a:r>
            <a:r>
              <a:rPr lang="ja-JP" altLang="en-US" dirty="0" smtClean="0"/>
              <a:t>いない</a:t>
            </a:r>
            <a:r>
              <a:rPr lang="ja-JP" altLang="en-US" dirty="0"/>
              <a:t>ため，計算して保存しておく必要がある</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fld id="{AFD6D890-92EC-43FB-9BFA-AB0658B33514}" type="slidenum">
              <a:rPr kumimoji="1" lang="ja-JP" altLang="en-US" smtClean="0"/>
              <a:t>9</a:t>
            </a:fld>
            <a:endParaRPr kumimoji="1" lang="ja-JP" altLang="en-US"/>
          </a:p>
        </p:txBody>
      </p:sp>
    </p:spTree>
    <p:extLst>
      <p:ext uri="{BB962C8B-B14F-4D97-AF65-F5344CB8AC3E}">
        <p14:creationId xmlns:p14="http://schemas.microsoft.com/office/powerpoint/2010/main" val="1803341378"/>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Sel-CoolMetal-white</Template>
  <TotalTime>1968</TotalTime>
  <Words>1615</Words>
  <Application>Microsoft Office PowerPoint</Application>
  <PresentationFormat>画面に合わせる (4:3)</PresentationFormat>
  <Paragraphs>163</Paragraphs>
  <Slides>23</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23</vt:i4>
      </vt:variant>
    </vt:vector>
  </HeadingPairs>
  <TitlesOfParts>
    <vt:vector size="28" baseType="lpstr">
      <vt:lpstr>ＭＳ Ｐゴシック</vt:lpstr>
      <vt:lpstr>Arial</vt:lpstr>
      <vt:lpstr>Calibri</vt:lpstr>
      <vt:lpstr>Wingdings</vt:lpstr>
      <vt:lpstr>Sel-CoolMetal-white</vt:lpstr>
      <vt:lpstr>Javaプログラムの コールスタック状態に着目した 実行履歴の対話的な分析ツール</vt:lpstr>
      <vt:lpstr>研究概要</vt:lpstr>
      <vt:lpstr>研究背景</vt:lpstr>
      <vt:lpstr>既存手法（1/2）</vt:lpstr>
      <vt:lpstr>既存手法（2/2）</vt:lpstr>
      <vt:lpstr>提案手法</vt:lpstr>
      <vt:lpstr>ツールの概要</vt:lpstr>
      <vt:lpstr>step0：seloggerについて</vt:lpstr>
      <vt:lpstr>step1:前処理について</vt:lpstr>
      <vt:lpstr>step1:前処理のコールツリー計算</vt:lpstr>
      <vt:lpstr>step2：ビューア画面</vt:lpstr>
      <vt:lpstr>step2：UIの説明（1/2）</vt:lpstr>
      <vt:lpstr>step2：UIの説明（2/2）</vt:lpstr>
      <vt:lpstr>実験</vt:lpstr>
      <vt:lpstr>実験環境</vt:lpstr>
      <vt:lpstr>結果1（前処理の出力サイズ）</vt:lpstr>
      <vt:lpstr>結果1（前処理の時間）</vt:lpstr>
      <vt:lpstr>結果2 （ビューアの起動と詳細の表示）</vt:lpstr>
      <vt:lpstr>結果2（木の展開時間）</vt:lpstr>
      <vt:lpstr>結果3（自動展開関数の時間）</vt:lpstr>
      <vt:lpstr>結果3（展開不能について）</vt:lpstr>
      <vt:lpstr>結論</vt:lpstr>
      <vt:lpstr>今後の課題</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プログラム実行データの可視化</dc:title>
  <dc:creator>zhaozean</dc:creator>
  <cp:lastModifiedBy>zhaozean</cp:lastModifiedBy>
  <cp:revision>164</cp:revision>
  <dcterms:created xsi:type="dcterms:W3CDTF">2016-04-26T01:40:06Z</dcterms:created>
  <dcterms:modified xsi:type="dcterms:W3CDTF">2017-02-16T03:52:09Z</dcterms:modified>
</cp:coreProperties>
</file>