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57" r:id="rId2"/>
    <p:sldId id="258" r:id="rId3"/>
    <p:sldId id="259" r:id="rId4"/>
    <p:sldId id="261" r:id="rId5"/>
    <p:sldId id="265" r:id="rId6"/>
    <p:sldId id="262" r:id="rId7"/>
    <p:sldId id="317" r:id="rId8"/>
    <p:sldId id="329" r:id="rId9"/>
    <p:sldId id="327" r:id="rId10"/>
    <p:sldId id="328" r:id="rId11"/>
    <p:sldId id="284" r:id="rId12"/>
    <p:sldId id="269" r:id="rId13"/>
    <p:sldId id="270" r:id="rId14"/>
    <p:sldId id="278" r:id="rId15"/>
    <p:sldId id="330" r:id="rId16"/>
    <p:sldId id="322" r:id="rId17"/>
    <p:sldId id="287" r:id="rId18"/>
    <p:sldId id="323" r:id="rId19"/>
    <p:sldId id="324" r:id="rId20"/>
    <p:sldId id="326" r:id="rId21"/>
    <p:sldId id="331" r:id="rId22"/>
    <p:sldId id="289" r:id="rId23"/>
    <p:sldId id="302" r:id="rId24"/>
    <p:sldId id="332" r:id="rId25"/>
    <p:sldId id="333" r:id="rId26"/>
    <p:sldId id="334" r:id="rId27"/>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24" autoAdjust="0"/>
    <p:restoredTop sz="70464" autoAdjust="0"/>
  </p:normalViewPr>
  <p:slideViewPr>
    <p:cSldViewPr snapToGrid="0">
      <p:cViewPr>
        <p:scale>
          <a:sx n="66" d="100"/>
          <a:sy n="66" d="100"/>
        </p:scale>
        <p:origin x="1589" y="86"/>
      </p:cViewPr>
      <p:guideLst/>
    </p:cSldViewPr>
  </p:slideViewPr>
  <p:notesTextViewPr>
    <p:cViewPr>
      <p:scale>
        <a:sx n="1" d="1"/>
        <a:sy n="1" d="1"/>
      </p:scale>
      <p:origin x="0" y="0"/>
    </p:cViewPr>
  </p:notesTextViewPr>
  <p:sorterViewPr>
    <p:cViewPr varScale="1">
      <p:scale>
        <a:sx n="1" d="1"/>
        <a:sy n="1" d="1"/>
      </p:scale>
      <p:origin x="0" y="0"/>
    </p:cViewPr>
  </p:sorter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723"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1"/>
            <a:ext cx="2947723" cy="498454"/>
          </a:xfrm>
          <a:prstGeom prst="rect">
            <a:avLst/>
          </a:prstGeom>
        </p:spPr>
        <p:txBody>
          <a:bodyPr vert="horz" lIns="91385" tIns="45693" rIns="91385" bIns="45693" rtlCol="0"/>
          <a:lstStyle>
            <a:lvl1pPr algn="r">
              <a:defRPr sz="1200"/>
            </a:lvl1pPr>
          </a:lstStyle>
          <a:p>
            <a:fld id="{0D78DDB3-7272-417D-AB51-F57FFB2043A3}" type="datetimeFigureOut">
              <a:rPr kumimoji="1" lang="ja-JP" altLang="en-US" smtClean="0"/>
              <a:t>2017/2/14</a:t>
            </a:fld>
            <a:endParaRPr kumimoji="1" lang="ja-JP" altLang="en-US"/>
          </a:p>
        </p:txBody>
      </p:sp>
      <p:sp>
        <p:nvSpPr>
          <p:cNvPr id="4" name="フッター プレースホルダー 3"/>
          <p:cNvSpPr>
            <a:spLocks noGrp="1"/>
          </p:cNvSpPr>
          <p:nvPr>
            <p:ph type="ftr" sz="quarter" idx="2"/>
          </p:nvPr>
        </p:nvSpPr>
        <p:spPr>
          <a:xfrm>
            <a:off x="1" y="9436123"/>
            <a:ext cx="2947723" cy="498453"/>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385" tIns="45693" rIns="91385" bIns="45693" rtlCol="0" anchor="b"/>
          <a:lstStyle>
            <a:lvl1pPr algn="r">
              <a:defRPr sz="1200"/>
            </a:lvl1pPr>
          </a:lstStyle>
          <a:p>
            <a:fld id="{0BF31DFB-BEBE-416A-BA02-751F9D63E57F}" type="slidenum">
              <a:rPr kumimoji="1" lang="ja-JP" altLang="en-US" smtClean="0"/>
              <a:t>‹#›</a:t>
            </a:fld>
            <a:endParaRPr kumimoji="1" lang="ja-JP" altLang="en-US"/>
          </a:p>
        </p:txBody>
      </p:sp>
    </p:spTree>
    <p:extLst>
      <p:ext uri="{BB962C8B-B14F-4D97-AF65-F5344CB8AC3E}">
        <p14:creationId xmlns:p14="http://schemas.microsoft.com/office/powerpoint/2010/main" val="3210026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7723" cy="498454"/>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1"/>
            <a:ext cx="2947723" cy="498454"/>
          </a:xfrm>
          <a:prstGeom prst="rect">
            <a:avLst/>
          </a:prstGeom>
        </p:spPr>
        <p:txBody>
          <a:bodyPr vert="horz" lIns="91385" tIns="45693" rIns="91385" bIns="45693" rtlCol="0"/>
          <a:lstStyle>
            <a:lvl1pPr algn="r">
              <a:defRPr sz="1200"/>
            </a:lvl1pPr>
          </a:lstStyle>
          <a:p>
            <a:fld id="{39588ABF-85F5-4505-82EF-294C3C65568E}" type="datetimeFigureOut">
              <a:rPr kumimoji="1" lang="ja-JP" altLang="en-US" smtClean="0"/>
              <a:t>2017/2/14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68812" cy="3352800"/>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80244" y="4781015"/>
            <a:ext cx="5441950" cy="3911739"/>
          </a:xfrm>
          <a:prstGeom prst="rect">
            <a:avLst/>
          </a:prstGeom>
        </p:spPr>
        <p:txBody>
          <a:bodyPr vert="horz" lIns="91385" tIns="45693" rIns="91385" bIns="4569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36123"/>
            <a:ext cx="2947723" cy="498453"/>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385" tIns="45693" rIns="91385" bIns="45693" rtlCol="0" anchor="b"/>
          <a:lstStyle>
            <a:lvl1pPr algn="r">
              <a:defRPr sz="1200"/>
            </a:lvl1pPr>
          </a:lstStyle>
          <a:p>
            <a:fld id="{CAC99193-0565-4FD6-9197-84D62E6D69C5}" type="slidenum">
              <a:rPr kumimoji="1" lang="ja-JP" altLang="en-US" smtClean="0"/>
              <a:t>‹#›</a:t>
            </a:fld>
            <a:endParaRPr kumimoji="1" lang="ja-JP" altLang="en-US"/>
          </a:p>
        </p:txBody>
      </p:sp>
    </p:spTree>
    <p:extLst>
      <p:ext uri="{BB962C8B-B14F-4D97-AF65-F5344CB8AC3E}">
        <p14:creationId xmlns:p14="http://schemas.microsoft.com/office/powerpoint/2010/main" val="639012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dirty="0"/>
          </a:p>
        </p:txBody>
      </p:sp>
    </p:spTree>
    <p:extLst>
      <p:ext uri="{BB962C8B-B14F-4D97-AF65-F5344CB8AC3E}">
        <p14:creationId xmlns:p14="http://schemas.microsoft.com/office/powerpoint/2010/main" val="3823986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同様に</a:t>
            </a:r>
            <a:r>
              <a:rPr lang="en-US" altLang="ja-JP" dirty="0" smtClean="0"/>
              <a:t>c</a:t>
            </a:r>
            <a:r>
              <a:rPr lang="ja-JP" altLang="en-US" dirty="0" smtClean="0"/>
              <a:t>に</a:t>
            </a:r>
            <a:r>
              <a:rPr lang="ja-JP" altLang="en-US" dirty="0"/>
              <a:t>ついても検索，リストの更新を行います</a:t>
            </a:r>
            <a:r>
              <a:rPr lang="ja-JP" altLang="en-US" dirty="0" smtClean="0"/>
              <a:t>．</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類似ソースファイルが見つからない場合は，類似度</a:t>
            </a:r>
            <a:r>
              <a:rPr lang="en-US" altLang="ja-JP" dirty="0" smtClean="0"/>
              <a:t>0</a:t>
            </a:r>
            <a:r>
              <a:rPr lang="ja-JP" altLang="en-US" dirty="0" smtClean="0"/>
              <a:t>としてリストに追加します．</a:t>
            </a:r>
            <a:endParaRPr lang="en-US" altLang="ja-JP" dirty="0" smtClean="0"/>
          </a:p>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10</a:t>
            </a:fld>
            <a:endParaRPr kumimoji="1" lang="ja-JP" altLang="en-US"/>
          </a:p>
        </p:txBody>
      </p:sp>
    </p:spTree>
    <p:extLst>
      <p:ext uri="{BB962C8B-B14F-4D97-AF65-F5344CB8AC3E}">
        <p14:creationId xmlns:p14="http://schemas.microsoft.com/office/powerpoint/2010/main" val="8076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全てのソースファイルの検索を終えたリストがこの表になります．</a:t>
            </a:r>
            <a:endParaRPr kumimoji="1" lang="en-US" altLang="ja-JP" dirty="0" smtClean="0"/>
          </a:p>
          <a:p>
            <a:r>
              <a:rPr kumimoji="1" lang="ja-JP" altLang="en-US" dirty="0" smtClean="0"/>
              <a:t>本手法では，枠で囲ったソフトウェアが再利用元である可能性がある候補ソフトウェアと呼び，各ファイルの類似度をベクトルとしてもちます．</a:t>
            </a:r>
            <a:endParaRPr kumimoji="1" lang="en-US" altLang="ja-JP" dirty="0" smtClean="0"/>
          </a:p>
          <a:p>
            <a:r>
              <a:rPr kumimoji="1" lang="ja-JP" altLang="en-US" dirty="0" smtClean="0"/>
              <a:t>類似しているソースファイルを</a:t>
            </a:r>
            <a:r>
              <a:rPr kumimoji="1" lang="en-US" altLang="ja-JP" dirty="0" smtClean="0"/>
              <a:t>1</a:t>
            </a:r>
            <a:r>
              <a:rPr kumimoji="1" lang="ja-JP" altLang="en-US" dirty="0" smtClean="0"/>
              <a:t>つでも持てば候補ソフトウェアとなり，候補ソフトウェアが大量となる可能性があります．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3281366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そこでステップ</a:t>
            </a:r>
            <a:r>
              <a:rPr kumimoji="1" lang="en-US" altLang="ja-JP" dirty="0" smtClean="0"/>
              <a:t>2</a:t>
            </a:r>
            <a:r>
              <a:rPr kumimoji="1" lang="ja-JP" altLang="en-US" dirty="0" smtClean="0"/>
              <a:t>では，</a:t>
            </a:r>
            <a:r>
              <a:rPr lang="ja-JP" altLang="en-US" dirty="0" smtClean="0"/>
              <a:t>候補ソフトウェアを絞り込みます．</a:t>
            </a:r>
            <a:endParaRPr lang="en-US" altLang="ja-JP" dirty="0" smtClean="0"/>
          </a:p>
          <a:p>
            <a:r>
              <a:rPr lang="ja-JP" altLang="en-US" dirty="0" smtClean="0"/>
              <a:t>より多くのファイルを高い類似度で含むように候補ソフトウェア間に</a:t>
            </a:r>
            <a:r>
              <a:rPr kumimoji="1" lang="ja-JP" altLang="en-US" dirty="0" smtClean="0"/>
              <a:t>順序関係を定義します．</a:t>
            </a:r>
            <a:endParaRPr lang="en-US" altLang="ja-JP" dirty="0" smtClean="0"/>
          </a:p>
          <a:p>
            <a:r>
              <a:rPr kumimoji="1" lang="ja-JP" altLang="en-US" dirty="0" smtClean="0"/>
              <a:t>定義は，候補ソフトウェア</a:t>
            </a:r>
            <a:r>
              <a:rPr kumimoji="1" lang="en-US" altLang="ja-JP" dirty="0" smtClean="0"/>
              <a:t>S1,S2</a:t>
            </a:r>
            <a:r>
              <a:rPr kumimoji="1" lang="ja-JP" altLang="en-US" dirty="0" smtClean="0"/>
              <a:t>において，</a:t>
            </a:r>
            <a:r>
              <a:rPr kumimoji="1" lang="ja-JP" altLang="en-US" sz="1200" b="0" i="0" u="none" strike="noStrike" kern="1200" baseline="0" dirty="0" smtClean="0">
                <a:solidFill>
                  <a:schemeClr val="tx1"/>
                </a:solidFill>
                <a:latin typeface="+mn-lt"/>
                <a:ea typeface="+mn-ea"/>
                <a:cs typeface="+mn-cs"/>
              </a:rPr>
              <a:t>すべての入力ソースファイルについて</a:t>
            </a:r>
            <a:r>
              <a:rPr kumimoji="1" lang="en-US" altLang="ja-JP" sz="1200" b="0" i="0" u="none" strike="noStrike" kern="1200" baseline="0" dirty="0" smtClean="0">
                <a:solidFill>
                  <a:schemeClr val="tx1"/>
                </a:solidFill>
                <a:latin typeface="+mn-lt"/>
                <a:ea typeface="+mn-ea"/>
                <a:cs typeface="+mn-cs"/>
              </a:rPr>
              <a:t>S2</a:t>
            </a:r>
            <a:r>
              <a:rPr kumimoji="1" lang="ja-JP" altLang="en-US" sz="1200" b="0" i="0" u="none" strike="noStrike" kern="1200" baseline="0" dirty="0" smtClean="0">
                <a:solidFill>
                  <a:schemeClr val="tx1"/>
                </a:solidFill>
                <a:latin typeface="+mn-lt"/>
                <a:ea typeface="+mn-ea"/>
                <a:cs typeface="+mn-cs"/>
              </a:rPr>
              <a:t>よりも</a:t>
            </a:r>
            <a:r>
              <a:rPr kumimoji="1" lang="en-US" altLang="ja-JP" sz="1200" b="0" i="0" u="none" strike="noStrike" kern="1200" baseline="0" dirty="0" smtClean="0">
                <a:solidFill>
                  <a:schemeClr val="tx1"/>
                </a:solidFill>
                <a:latin typeface="+mn-lt"/>
                <a:ea typeface="+mn-ea"/>
                <a:cs typeface="+mn-cs"/>
              </a:rPr>
              <a:t>S1</a:t>
            </a:r>
            <a:r>
              <a:rPr kumimoji="1" lang="ja-JP" altLang="en-US" sz="1000" b="0" i="0" u="none" strike="noStrike" kern="1200" baseline="0" dirty="0" err="1" smtClean="0">
                <a:solidFill>
                  <a:schemeClr val="tx1"/>
                </a:solidFill>
                <a:latin typeface="+mn-lt"/>
                <a:ea typeface="+mn-ea"/>
                <a:cs typeface="+mn-cs"/>
              </a:rPr>
              <a:t>のほうが</a:t>
            </a:r>
            <a:r>
              <a:rPr kumimoji="1" lang="ja-JP" altLang="en-US" sz="1000" b="0" i="0" u="none" strike="noStrike" kern="1200" baseline="0" dirty="0" smtClean="0">
                <a:solidFill>
                  <a:schemeClr val="tx1"/>
                </a:solidFill>
                <a:latin typeface="+mn-lt"/>
                <a:ea typeface="+mn-ea"/>
                <a:cs typeface="+mn-cs"/>
              </a:rPr>
              <a:t>類似度が高いソースファイルを保有する，</a:t>
            </a:r>
            <a:endParaRPr kumimoji="1" lang="en-US" altLang="ja-JP" sz="1000" b="0" i="0" u="none" strike="noStrike" kern="1200" baseline="0" dirty="0" smtClean="0">
              <a:solidFill>
                <a:schemeClr val="tx1"/>
              </a:solidFill>
              <a:latin typeface="+mn-lt"/>
              <a:ea typeface="+mn-ea"/>
              <a:cs typeface="+mn-cs"/>
            </a:endParaRPr>
          </a:p>
          <a:p>
            <a:r>
              <a:rPr kumimoji="1" lang="ja-JP" altLang="en-US" sz="1000" b="0" i="0" u="none" strike="noStrike" kern="1200" baseline="0" dirty="0" smtClean="0">
                <a:solidFill>
                  <a:schemeClr val="tx1"/>
                </a:solidFill>
                <a:latin typeface="+mn-lt"/>
                <a:ea typeface="+mn-ea"/>
                <a:cs typeface="+mn-cs"/>
              </a:rPr>
              <a:t>すなわち全ての </a:t>
            </a:r>
            <a:r>
              <a:rPr kumimoji="1" lang="en-US" altLang="ja-JP" sz="1000" b="0" i="0" u="none" strike="noStrike" kern="1200" baseline="0" dirty="0" err="1" smtClean="0">
                <a:solidFill>
                  <a:schemeClr val="tx1"/>
                </a:solidFill>
                <a:latin typeface="+mn-lt"/>
                <a:ea typeface="+mn-ea"/>
                <a:cs typeface="+mn-cs"/>
              </a:rPr>
              <a:t>i</a:t>
            </a:r>
            <a:r>
              <a:rPr kumimoji="1" lang="en-US" altLang="ja-JP" dirty="0" smtClean="0"/>
              <a:t> </a:t>
            </a:r>
            <a:r>
              <a:rPr kumimoji="1" lang="ja-JP" altLang="en-US" dirty="0" smtClean="0"/>
              <a:t>について</a:t>
            </a:r>
            <a:r>
              <a:rPr kumimoji="1" lang="en-US" altLang="ja-JP" dirty="0" smtClean="0"/>
              <a:t>S1</a:t>
            </a:r>
            <a:r>
              <a:rPr kumimoji="1" lang="en-US" altLang="ja-JP" baseline="0" dirty="0" smtClean="0"/>
              <a:t> </a:t>
            </a:r>
            <a:r>
              <a:rPr kumimoji="1" lang="en-US" altLang="ja-JP" baseline="0" dirty="0" err="1" smtClean="0"/>
              <a:t>i</a:t>
            </a:r>
            <a:r>
              <a:rPr kumimoji="1" lang="en-US" altLang="ja-JP" dirty="0" smtClean="0"/>
              <a:t> </a:t>
            </a:r>
            <a:r>
              <a:rPr kumimoji="1" lang="ja-JP" altLang="en-US" dirty="0" smtClean="0"/>
              <a:t>≧</a:t>
            </a:r>
            <a:r>
              <a:rPr kumimoji="1" lang="en-US" altLang="ja-JP" dirty="0" smtClean="0"/>
              <a:t> S2 </a:t>
            </a:r>
            <a:r>
              <a:rPr kumimoji="1" lang="en-US" altLang="ja-JP" dirty="0" err="1" smtClean="0"/>
              <a:t>i</a:t>
            </a:r>
            <a:r>
              <a:rPr kumimoji="1" lang="en-US" altLang="ja-JP" dirty="0" smtClean="0"/>
              <a:t> </a:t>
            </a:r>
            <a:r>
              <a:rPr kumimoji="1" lang="ja-JP" altLang="en-US" dirty="0" smtClean="0"/>
              <a:t>が成り立つ時，</a:t>
            </a:r>
            <a:r>
              <a:rPr kumimoji="1" lang="en-US" altLang="ja-JP" dirty="0" smtClean="0"/>
              <a:t>S1</a:t>
            </a:r>
            <a:r>
              <a:rPr kumimoji="1" lang="ja-JP" altLang="en-US" dirty="0" smtClean="0"/>
              <a:t>が再利用元ソフトウェアである可能性が高いとし，</a:t>
            </a:r>
            <a:r>
              <a:rPr kumimoji="1" lang="en-US" altLang="ja-JP" dirty="0" smtClean="0"/>
              <a:t>S1 </a:t>
            </a:r>
            <a:r>
              <a:rPr kumimoji="1" lang="ja-JP" altLang="en-US" dirty="0" smtClean="0"/>
              <a:t>≧</a:t>
            </a:r>
            <a:r>
              <a:rPr kumimoji="1" lang="en-US" altLang="ja-JP" dirty="0" smtClean="0"/>
              <a:t> S2 </a:t>
            </a:r>
            <a:r>
              <a:rPr kumimoji="1" lang="ja-JP" altLang="en-US" dirty="0" smtClean="0"/>
              <a:t>とします．</a:t>
            </a:r>
            <a:endParaRPr kumimoji="1" lang="en-US" altLang="ja-JP" dirty="0" smtClean="0"/>
          </a:p>
          <a:p>
            <a:pPr marL="0" lvl="1" defTabSz="913851">
              <a:defRPr/>
            </a:pPr>
            <a:r>
              <a:rPr kumimoji="1" lang="ja-JP" altLang="en-US" dirty="0" smtClean="0"/>
              <a:t>左の例は、ソフトウェア</a:t>
            </a:r>
            <a:r>
              <a:rPr kumimoji="1" lang="en-US" altLang="ja-JP" dirty="0" smtClean="0"/>
              <a:t>X</a:t>
            </a:r>
            <a:r>
              <a:rPr kumimoji="1" lang="ja-JP" altLang="en-US" dirty="0" smtClean="0"/>
              <a:t>のバージョン</a:t>
            </a:r>
            <a:r>
              <a:rPr kumimoji="1" lang="en-US" altLang="ja-JP" dirty="0" smtClean="0"/>
              <a:t>3</a:t>
            </a:r>
            <a:r>
              <a:rPr kumimoji="1" lang="ja-JP" altLang="en-US" dirty="0" smtClean="0"/>
              <a:t>のすべてのファイルの類似度が、バージョン</a:t>
            </a:r>
            <a:r>
              <a:rPr kumimoji="1" lang="en-US" altLang="ja-JP" dirty="0" smtClean="0"/>
              <a:t>4</a:t>
            </a:r>
            <a:r>
              <a:rPr kumimoji="1" lang="ja-JP" altLang="en-US" dirty="0" smtClean="0"/>
              <a:t>よりも大きいためバージョン</a:t>
            </a:r>
            <a:r>
              <a:rPr kumimoji="1" lang="en-US" altLang="ja-JP" dirty="0" smtClean="0"/>
              <a:t>3</a:t>
            </a:r>
            <a:r>
              <a:rPr kumimoji="1" lang="ja-JP" altLang="en-US" dirty="0" smtClean="0"/>
              <a:t>≧バージョン</a:t>
            </a:r>
            <a:r>
              <a:rPr kumimoji="1" lang="en-US" altLang="ja-JP" dirty="0" smtClean="0"/>
              <a:t>4</a:t>
            </a:r>
            <a:r>
              <a:rPr kumimoji="1" lang="ja-JP" altLang="en-US" dirty="0" smtClean="0"/>
              <a:t>となります．</a:t>
            </a:r>
            <a:endParaRPr kumimoji="1" lang="en-US" altLang="ja-JP" dirty="0" smtClean="0"/>
          </a:p>
          <a:p>
            <a:pPr marL="0" lvl="1" defTabSz="913851">
              <a:defRPr/>
            </a:pPr>
            <a:r>
              <a:rPr kumimoji="1" lang="ja-JP" altLang="en-US" dirty="0" smtClean="0"/>
              <a:t>右の例は、ベクトルの大小が混在しているため順序関係が成り立ちません．</a:t>
            </a:r>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3862925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kumimoji="1" lang="ja-JP" altLang="en-US" dirty="0" smtClean="0"/>
              <a:t>得られた半順序関係から候補ソフトウェアをノードとみなし有向非巡回グラフを生成します．</a:t>
            </a:r>
            <a:endParaRPr kumimoji="1" lang="en-US" altLang="ja-JP" dirty="0" smtClean="0"/>
          </a:p>
          <a:p>
            <a:pPr defTabSz="913851">
              <a:defRPr/>
            </a:pPr>
            <a:r>
              <a:rPr kumimoji="1" lang="ja-JP" altLang="en-US" dirty="0" smtClean="0"/>
              <a:t>ここで，グラフの極大元，つまり，ほかのどのソフトウェアにも負けていないソフトウェアを</a:t>
            </a:r>
            <a:endParaRPr kumimoji="1" lang="en-US" altLang="ja-JP" dirty="0" smtClean="0"/>
          </a:p>
          <a:p>
            <a:pPr marL="0" marR="0" lvl="0" indent="0" algn="l" defTabSz="913851" rtl="0" eaLnBrk="1" fontAlgn="auto" latinLnBrk="0" hangingPunct="1">
              <a:lnSpc>
                <a:spcPct val="100000"/>
              </a:lnSpc>
              <a:spcBef>
                <a:spcPts val="0"/>
              </a:spcBef>
              <a:spcAft>
                <a:spcPts val="0"/>
              </a:spcAft>
              <a:buClrTx/>
              <a:buSzTx/>
              <a:buFontTx/>
              <a:buNone/>
              <a:tabLst/>
              <a:defRPr/>
            </a:pPr>
            <a:r>
              <a:rPr lang="ja-JP" altLang="en-US" sz="1200" dirty="0" smtClean="0"/>
              <a:t>再利用元である可能性が高いとして有力ソフトウェアとします．</a:t>
            </a:r>
            <a:endParaRPr lang="en-US" altLang="ja-JP" sz="1200" dirty="0" smtClean="0"/>
          </a:p>
          <a:p>
            <a:pPr defTabSz="913851">
              <a:defRPr/>
            </a:pPr>
            <a:r>
              <a:rPr kumimoji="1" lang="ja-JP" altLang="en-US" dirty="0" smtClean="0"/>
              <a:t>有力ソフトウェア同士は順序関係が成立しません．</a:t>
            </a:r>
            <a:endParaRPr kumimoji="1" lang="en-US" altLang="ja-JP" dirty="0" smtClean="0"/>
          </a:p>
          <a:p>
            <a:pPr defTabSz="913851">
              <a:defRPr/>
            </a:pPr>
            <a:r>
              <a:rPr kumimoji="1" lang="ja-JP" altLang="en-US" dirty="0" smtClean="0"/>
              <a:t>例では，このようなグラフが生成され，有力ソフトウェアは</a:t>
            </a:r>
            <a:r>
              <a:rPr kumimoji="1" lang="en-US" altLang="ja-JP" dirty="0" smtClean="0"/>
              <a:t>X</a:t>
            </a:r>
            <a:r>
              <a:rPr kumimoji="1" lang="ja-JP" altLang="en-US" dirty="0" smtClean="0"/>
              <a:t>のバージョン</a:t>
            </a:r>
            <a:r>
              <a:rPr kumimoji="1" lang="en-US" altLang="ja-JP" dirty="0" smtClean="0"/>
              <a:t>2</a:t>
            </a:r>
            <a:r>
              <a:rPr kumimoji="1" lang="ja-JP" altLang="en-US" dirty="0" smtClean="0"/>
              <a:t>と</a:t>
            </a:r>
            <a:r>
              <a:rPr kumimoji="1" lang="en-US" altLang="ja-JP" dirty="0" smtClean="0"/>
              <a:t>3</a:t>
            </a:r>
            <a:r>
              <a:rPr kumimoji="1" lang="ja-JP" altLang="en-US" dirty="0" smtClean="0"/>
              <a:t>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13</a:t>
            </a:fld>
            <a:endParaRPr kumimoji="1" lang="ja-JP" altLang="en-US"/>
          </a:p>
        </p:txBody>
      </p:sp>
    </p:spTree>
    <p:extLst>
      <p:ext uri="{BB962C8B-B14F-4D97-AF65-F5344CB8AC3E}">
        <p14:creationId xmlns:p14="http://schemas.microsoft.com/office/powerpoint/2010/main" val="41270375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ステップ</a:t>
            </a:r>
            <a:r>
              <a:rPr kumimoji="1" lang="en-US" altLang="ja-JP" dirty="0" smtClean="0"/>
              <a:t>3</a:t>
            </a:r>
            <a:r>
              <a:rPr kumimoji="1" lang="ja-JP" altLang="en-US" dirty="0" smtClean="0"/>
              <a:t>は，ソフトウェアを入力ソースファイル集合に類似するように順位付けを行います．</a:t>
            </a:r>
            <a:endParaRPr kumimoji="1" lang="en-US" altLang="ja-JP" dirty="0" smtClean="0"/>
          </a:p>
          <a:p>
            <a:r>
              <a:rPr kumimoji="1" lang="ja-JP" altLang="en-US" dirty="0" smtClean="0"/>
              <a:t>有力ソフトウェア同時では順序関係が成り立たないため，各有力ソフトウェアと入力ソースファイル集合の距離を用いて順位付けします．</a:t>
            </a:r>
            <a:endParaRPr kumimoji="1" lang="en-US" altLang="ja-JP" dirty="0" smtClean="0"/>
          </a:p>
          <a:p>
            <a:r>
              <a:rPr kumimoji="1" lang="ja-JP" altLang="en-US" dirty="0" smtClean="0"/>
              <a:t>距離はマンハッタン距離を用います．</a:t>
            </a:r>
            <a:endParaRPr kumimoji="1" lang="en-US" altLang="ja-JP" dirty="0" smtClean="0"/>
          </a:p>
          <a:p>
            <a:r>
              <a:rPr kumimoji="1" lang="ja-JP" altLang="en-US" dirty="0" smtClean="0"/>
              <a:t>マンハッタン距離は</a:t>
            </a:r>
            <a:r>
              <a:rPr kumimoji="1" lang="en-US" altLang="ja-JP" dirty="0" smtClean="0"/>
              <a:t>2</a:t>
            </a:r>
            <a:r>
              <a:rPr kumimoji="1" lang="ja-JP" altLang="en-US" dirty="0" err="1" smtClean="0"/>
              <a:t>つの</a:t>
            </a:r>
            <a:r>
              <a:rPr kumimoji="1" lang="en-US" altLang="ja-JP" dirty="0" smtClean="0"/>
              <a:t>n</a:t>
            </a:r>
            <a:r>
              <a:rPr kumimoji="1" lang="ja-JP" altLang="en-US" dirty="0" smtClean="0"/>
              <a:t>次元ベクトル</a:t>
            </a:r>
            <a:r>
              <a:rPr kumimoji="1" lang="en-US" altLang="ja-JP" dirty="0" smtClean="0"/>
              <a:t>P</a:t>
            </a:r>
            <a:r>
              <a:rPr kumimoji="1" lang="ja-JP" altLang="en-US" dirty="0" err="1" smtClean="0"/>
              <a:t>，</a:t>
            </a:r>
            <a:r>
              <a:rPr kumimoji="1" lang="en-US" altLang="ja-JP" dirty="0" smtClean="0"/>
              <a:t>Q</a:t>
            </a:r>
            <a:r>
              <a:rPr kumimoji="1" lang="ja-JP" altLang="en-US" dirty="0" smtClean="0"/>
              <a:t>の距離は，対応する各要素の差</a:t>
            </a:r>
            <a:r>
              <a:rPr kumimoji="1" lang="ja-JP" altLang="en-US" dirty="0" smtClean="0"/>
              <a:t>の総和</a:t>
            </a:r>
            <a:r>
              <a:rPr kumimoji="1" lang="ja-JP" altLang="en-US" dirty="0" smtClean="0"/>
              <a:t>と定義されこの式のようになります．</a:t>
            </a:r>
            <a:endParaRPr kumimoji="1" lang="en-US" altLang="ja-JP" dirty="0" smtClean="0"/>
          </a:p>
          <a:p>
            <a:r>
              <a:rPr kumimoji="1" lang="ja-JP" altLang="en-US" dirty="0" smtClean="0"/>
              <a:t>例の有力ソフトウェア</a:t>
            </a:r>
            <a:r>
              <a:rPr kumimoji="1" lang="en-US" altLang="ja-JP" dirty="0" smtClean="0"/>
              <a:t>X</a:t>
            </a:r>
            <a:r>
              <a:rPr kumimoji="1" lang="ja-JP" altLang="en-US" dirty="0" smtClean="0"/>
              <a:t>のバージョン</a:t>
            </a:r>
            <a:r>
              <a:rPr kumimoji="1" lang="en-US" altLang="ja-JP" dirty="0" smtClean="0"/>
              <a:t>2</a:t>
            </a:r>
            <a:r>
              <a:rPr kumimoji="1" lang="ja-JP" altLang="en-US" dirty="0" err="1" smtClean="0"/>
              <a:t>，</a:t>
            </a:r>
            <a:r>
              <a:rPr kumimoji="1" lang="en-US" altLang="ja-JP" dirty="0" smtClean="0"/>
              <a:t>3</a:t>
            </a:r>
            <a:r>
              <a:rPr kumimoji="1" lang="ja-JP" altLang="en-US" dirty="0" smtClean="0"/>
              <a:t>と入力ソースファイル集合の距離は，それぞれ</a:t>
            </a:r>
            <a:r>
              <a:rPr kumimoji="1" lang="en-US" altLang="ja-JP" dirty="0" smtClean="0"/>
              <a:t>0.07</a:t>
            </a:r>
            <a:r>
              <a:rPr kumimoji="1" lang="ja-JP" altLang="en-US" dirty="0" err="1" smtClean="0"/>
              <a:t>，</a:t>
            </a:r>
            <a:r>
              <a:rPr kumimoji="1" lang="en-US" altLang="ja-JP" dirty="0" smtClean="0"/>
              <a:t>0.04</a:t>
            </a:r>
            <a:r>
              <a:rPr kumimoji="1" lang="ja-JP" altLang="en-US" dirty="0" smtClean="0"/>
              <a:t>となり，</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X</a:t>
            </a:r>
            <a:r>
              <a:rPr kumimoji="1" lang="ja-JP" altLang="en-US" dirty="0" smtClean="0"/>
              <a:t>のバージョン</a:t>
            </a:r>
            <a:r>
              <a:rPr kumimoji="1" lang="en-US" altLang="ja-JP" dirty="0" smtClean="0"/>
              <a:t>3</a:t>
            </a:r>
            <a:r>
              <a:rPr kumimoji="1" lang="ja-JP" altLang="en-US" dirty="0" smtClean="0"/>
              <a:t>が短いため，</a:t>
            </a:r>
            <a:r>
              <a:rPr lang="en-US" altLang="ja-JP" dirty="0" smtClean="0"/>
              <a:t>X - 3.0</a:t>
            </a:r>
            <a:r>
              <a:rPr lang="ja-JP" altLang="en-US" dirty="0" smtClean="0"/>
              <a:t>が</a:t>
            </a:r>
            <a:r>
              <a:rPr lang="en-US" altLang="ja-JP" dirty="0" smtClean="0"/>
              <a:t>1</a:t>
            </a:r>
            <a:r>
              <a:rPr lang="ja-JP" altLang="en-US" dirty="0" smtClean="0"/>
              <a:t>位，</a:t>
            </a:r>
            <a:r>
              <a:rPr lang="en-US" altLang="ja-JP" dirty="0" smtClean="0"/>
              <a:t> X - 2.0</a:t>
            </a:r>
            <a:r>
              <a:rPr lang="ja-JP" altLang="en-US" dirty="0" smtClean="0"/>
              <a:t>が</a:t>
            </a:r>
            <a:r>
              <a:rPr lang="en-US" altLang="ja-JP" dirty="0" smtClean="0"/>
              <a:t>2</a:t>
            </a:r>
            <a:r>
              <a:rPr lang="ja-JP" altLang="en-US" dirty="0" smtClean="0"/>
              <a:t>位と順位付けします．</a:t>
            </a:r>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14</a:t>
            </a:fld>
            <a:endParaRPr kumimoji="1" lang="ja-JP" altLang="en-US"/>
          </a:p>
        </p:txBody>
      </p:sp>
    </p:spTree>
    <p:extLst>
      <p:ext uri="{BB962C8B-B14F-4D97-AF65-F5344CB8AC3E}">
        <p14:creationId xmlns:p14="http://schemas.microsoft.com/office/powerpoint/2010/main" val="1212430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851">
              <a:defRPr/>
            </a:pPr>
            <a:r>
              <a:rPr lang="ja-JP" altLang="en-US" dirty="0" smtClean="0"/>
              <a:t>残りの候補ソフトウェアについては，トポロジカルソートを用いて，有向辺の情報を満たすように並べ替え順位付けします．</a:t>
            </a:r>
            <a:endParaRPr lang="en-US" altLang="ja-JP" dirty="0" smtClean="0"/>
          </a:p>
          <a:p>
            <a:pPr defTabSz="913851">
              <a:defRPr/>
            </a:pPr>
            <a:r>
              <a:rPr lang="ja-JP" altLang="en-US" dirty="0" smtClean="0"/>
              <a:t>例では，バージョン</a:t>
            </a:r>
            <a:r>
              <a:rPr lang="en-US" altLang="ja-JP" dirty="0" smtClean="0"/>
              <a:t>1</a:t>
            </a:r>
            <a:r>
              <a:rPr lang="ja-JP" altLang="en-US" dirty="0" err="1" smtClean="0"/>
              <a:t>，</a:t>
            </a:r>
            <a:r>
              <a:rPr lang="en-US" altLang="ja-JP" dirty="0" smtClean="0"/>
              <a:t>4</a:t>
            </a:r>
            <a:r>
              <a:rPr lang="ja-JP" altLang="en-US" dirty="0" err="1" smtClean="0"/>
              <a:t>，</a:t>
            </a:r>
            <a:r>
              <a:rPr lang="en-US" altLang="ja-JP" dirty="0" smtClean="0"/>
              <a:t>5</a:t>
            </a:r>
            <a:r>
              <a:rPr lang="ja-JP" altLang="en-US" dirty="0" smtClean="0"/>
              <a:t>の順に順位付けします．</a:t>
            </a:r>
            <a:endParaRPr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15</a:t>
            </a:fld>
            <a:endParaRPr kumimoji="1" lang="ja-JP" altLang="en-US"/>
          </a:p>
        </p:txBody>
      </p:sp>
    </p:spTree>
    <p:extLst>
      <p:ext uri="{BB962C8B-B14F-4D97-AF65-F5344CB8AC3E}">
        <p14:creationId xmlns:p14="http://schemas.microsoft.com/office/powerpoint/2010/main" val="20537952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最後に各候補ソフトウェアの順位になるようにリストを並べ替え出力します</a:t>
            </a:r>
            <a:r>
              <a:rPr kumimoji="1" lang="ja-JP" altLang="en-US" dirty="0" smtClean="0"/>
              <a:t>．</a:t>
            </a:r>
            <a:endParaRPr kumimoji="1" lang="en-US" altLang="ja-JP" dirty="0" smtClean="0"/>
          </a:p>
          <a:p>
            <a:r>
              <a:rPr kumimoji="1" lang="ja-JP" altLang="en-US" dirty="0" smtClean="0"/>
              <a:t>このリストより手法使用者は，入力ソースファイル集合の再利用もとは，</a:t>
            </a:r>
            <a:r>
              <a:rPr kumimoji="1" lang="en-US" altLang="ja-JP" dirty="0" smtClean="0"/>
              <a:t>X</a:t>
            </a:r>
            <a:r>
              <a:rPr kumimoji="1" lang="ja-JP" altLang="en-US" dirty="0" smtClean="0"/>
              <a:t>のバージョン</a:t>
            </a:r>
            <a:r>
              <a:rPr kumimoji="1" lang="en-US" altLang="ja-JP" dirty="0" smtClean="0"/>
              <a:t>3</a:t>
            </a:r>
            <a:r>
              <a:rPr kumimoji="1" lang="ja-JP" altLang="en-US" dirty="0" smtClean="0"/>
              <a:t>であると推定できます．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16</a:t>
            </a:fld>
            <a:endParaRPr kumimoji="1" lang="ja-JP" altLang="en-US"/>
          </a:p>
        </p:txBody>
      </p:sp>
    </p:spTree>
    <p:extLst>
      <p:ext uri="{BB962C8B-B14F-4D97-AF65-F5344CB8AC3E}">
        <p14:creationId xmlns:p14="http://schemas.microsoft.com/office/powerpoint/2010/main" val="267970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手法を</a:t>
            </a:r>
            <a:r>
              <a:rPr kumimoji="1" lang="en-US" altLang="ja-JP" dirty="0" smtClean="0"/>
              <a:t>Java</a:t>
            </a:r>
            <a:r>
              <a:rPr kumimoji="1" lang="ja-JP" altLang="en-US" dirty="0" smtClean="0"/>
              <a:t>で実装し評価を行います．</a:t>
            </a:r>
            <a:endParaRPr kumimoji="1" lang="en-US" altLang="ja-JP" dirty="0" smtClean="0"/>
          </a:p>
          <a:p>
            <a:r>
              <a:rPr kumimoji="1" lang="en-US" altLang="ja-JP" dirty="0" err="1" smtClean="0"/>
              <a:t>MozillaFirefox</a:t>
            </a:r>
            <a:r>
              <a:rPr kumimoji="1" lang="ja-JP" altLang="en-US" dirty="0" smtClean="0"/>
              <a:t>と</a:t>
            </a:r>
            <a:r>
              <a:rPr kumimoji="1" lang="en-US" altLang="ja-JP" dirty="0" smtClean="0"/>
              <a:t>Android</a:t>
            </a:r>
            <a:r>
              <a:rPr kumimoji="1" lang="ja-JP" altLang="en-US" dirty="0" smtClean="0"/>
              <a:t>に手法を適用しました．</a:t>
            </a:r>
            <a:endParaRPr kumimoji="1" lang="en-US" altLang="ja-JP" dirty="0" smtClean="0"/>
          </a:p>
          <a:p>
            <a:r>
              <a:rPr kumimoji="1" lang="ja-JP" altLang="en-US" dirty="0" smtClean="0"/>
              <a:t>データベースに登録するファイルは，</a:t>
            </a:r>
            <a:r>
              <a:rPr kumimoji="1" lang="en-US" altLang="ja-JP" dirty="0" err="1" smtClean="0"/>
              <a:t>Debian</a:t>
            </a:r>
            <a:r>
              <a:rPr kumimoji="1" lang="en-US" altLang="ja-JP" dirty="0" smtClean="0"/>
              <a:t> GNU/Linux </a:t>
            </a:r>
            <a:r>
              <a:rPr kumimoji="1" lang="ja-JP" altLang="en-US" dirty="0" smtClean="0"/>
              <a:t>用に配布されたソフトウェア群です．</a:t>
            </a:r>
            <a:endParaRPr kumimoji="1" lang="en-US" altLang="ja-JP" dirty="0" smtClean="0"/>
          </a:p>
          <a:p>
            <a:r>
              <a:rPr kumimoji="1" lang="ja-JP" altLang="en-US" dirty="0" smtClean="0"/>
              <a:t>ソフトウェアの種類は約</a:t>
            </a:r>
            <a:r>
              <a:rPr kumimoji="1" lang="en-US" altLang="ja-JP" dirty="0" smtClean="0"/>
              <a:t>3</a:t>
            </a:r>
            <a:r>
              <a:rPr kumimoji="1" lang="ja-JP" altLang="en-US" dirty="0" smtClean="0"/>
              <a:t>万種で，バージョン違いを含めたソフトウェア総数は約</a:t>
            </a:r>
            <a:r>
              <a:rPr kumimoji="1" lang="en-US" altLang="ja-JP" dirty="0" smtClean="0"/>
              <a:t>19</a:t>
            </a:r>
            <a:r>
              <a:rPr kumimoji="1" lang="ja-JP" altLang="en-US" dirty="0" smtClean="0"/>
              <a:t>万です．</a:t>
            </a:r>
            <a:endParaRPr kumimoji="1" lang="en-US" altLang="ja-JP" dirty="0" smtClean="0"/>
          </a:p>
          <a:p>
            <a:r>
              <a:rPr kumimoji="1" lang="ja-JP" altLang="en-US" dirty="0" smtClean="0"/>
              <a:t>ソースファイルは</a:t>
            </a:r>
            <a:r>
              <a:rPr kumimoji="1" lang="en-US" altLang="ja-JP" dirty="0" smtClean="0"/>
              <a:t>c/</a:t>
            </a:r>
            <a:r>
              <a:rPr kumimoji="1" lang="en-US" altLang="ja-JP" dirty="0" err="1" smtClean="0"/>
              <a:t>c++</a:t>
            </a:r>
            <a:r>
              <a:rPr kumimoji="1" lang="en-US" altLang="ja-JP" dirty="0" smtClean="0"/>
              <a:t>,Java</a:t>
            </a:r>
            <a:r>
              <a:rPr kumimoji="1" lang="ja-JP" altLang="en-US" dirty="0" smtClean="0"/>
              <a:t>を対象とし，ソースファイル総数は約</a:t>
            </a:r>
            <a:r>
              <a:rPr kumimoji="1" lang="en-US" altLang="ja-JP" dirty="0" smtClean="0"/>
              <a:t>5</a:t>
            </a:r>
            <a:r>
              <a:rPr kumimoji="1" lang="ja-JP" altLang="en-US" dirty="0" smtClean="0"/>
              <a:t>千万です．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17</a:t>
            </a:fld>
            <a:endParaRPr kumimoji="1" lang="ja-JP" altLang="en-US"/>
          </a:p>
        </p:txBody>
      </p:sp>
    </p:spTree>
    <p:extLst>
      <p:ext uri="{BB962C8B-B14F-4D97-AF65-F5344CB8AC3E}">
        <p14:creationId xmlns:p14="http://schemas.microsoft.com/office/powerpoint/2010/main" val="2931636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対象プロジェクトが再利用しているソフトウェアのうちバージョン番号がわかっているものを入力ソフトウェアとします．</a:t>
            </a:r>
            <a:endParaRPr kumimoji="1" lang="en-US" altLang="ja-JP" dirty="0" smtClean="0"/>
          </a:p>
          <a:p>
            <a:pPr defTabSz="913851">
              <a:defRPr/>
            </a:pPr>
            <a:r>
              <a:rPr kumimoji="1" lang="ja-JP" altLang="en-US" dirty="0" smtClean="0"/>
              <a:t>それに対する正解として，</a:t>
            </a:r>
            <a:r>
              <a:rPr lang="en-US" altLang="ja-JP" dirty="0" smtClean="0"/>
              <a:t>DB</a:t>
            </a:r>
            <a:r>
              <a:rPr lang="ja-JP" altLang="en-US" dirty="0" err="1" smtClean="0"/>
              <a:t>に登</a:t>
            </a:r>
            <a:r>
              <a:rPr lang="ja-JP" altLang="en-US" dirty="0" smtClean="0"/>
              <a:t>録されている入力ソフトウェアと同名同バージョンのソフトウェア</a:t>
            </a:r>
            <a:r>
              <a:rPr kumimoji="1" lang="ja-JP" altLang="en-US" dirty="0" smtClean="0"/>
              <a:t>を正解ソフトウェアとします．</a:t>
            </a:r>
            <a:endParaRPr kumimoji="1" lang="en-US" altLang="ja-JP" dirty="0" smtClean="0"/>
          </a:p>
          <a:p>
            <a:pPr defTabSz="913851">
              <a:defRPr/>
            </a:pPr>
            <a:endParaRPr kumimoji="1" lang="en-US" altLang="ja-JP" dirty="0" smtClean="0"/>
          </a:p>
          <a:p>
            <a:pPr defTabSz="913851">
              <a:defRPr/>
            </a:pPr>
            <a:r>
              <a:rPr kumimoji="1" lang="ja-JP" altLang="en-US" dirty="0" smtClean="0"/>
              <a:t>評価方法</a:t>
            </a:r>
            <a:r>
              <a:rPr kumimoji="1" lang="en-US" altLang="ja-JP" dirty="0" smtClean="0"/>
              <a:t>1</a:t>
            </a:r>
            <a:r>
              <a:rPr kumimoji="1" lang="ja-JP" altLang="en-US" dirty="0" smtClean="0"/>
              <a:t>として，各入力ソフトウェアに手法を適用し得られた候補ソフトウェアリストに，正解ソフトウェアが含まれるか．</a:t>
            </a:r>
            <a:endParaRPr kumimoji="1" lang="en-US" altLang="ja-JP" dirty="0" smtClean="0"/>
          </a:p>
          <a:p>
            <a:pPr defTabSz="913851">
              <a:defRPr/>
            </a:pPr>
            <a:r>
              <a:rPr kumimoji="1" lang="ja-JP" altLang="en-US" dirty="0" smtClean="0"/>
              <a:t>含まれる場合，正解ソフトウェアは有力ソフトウェアと識別されているかどうかを評価します．</a:t>
            </a:r>
            <a:endParaRPr kumimoji="1" lang="en-US" altLang="ja-JP" dirty="0" smtClean="0"/>
          </a:p>
          <a:p>
            <a:pPr defTabSz="913851">
              <a:defRPr/>
            </a:pPr>
            <a:r>
              <a:rPr kumimoji="1" lang="ja-JP" altLang="en-US" dirty="0" smtClean="0"/>
              <a:t>評価方法</a:t>
            </a:r>
            <a:r>
              <a:rPr kumimoji="1" lang="en-US" altLang="ja-JP" dirty="0" smtClean="0"/>
              <a:t>2</a:t>
            </a:r>
            <a:r>
              <a:rPr kumimoji="1" lang="ja-JP" altLang="en-US" dirty="0" smtClean="0"/>
              <a:t>として，正解ソフトウェアが有力ソフトウェアであった場合，その順位はどうかを評価します．</a:t>
            </a:r>
            <a:endParaRPr lang="en-US" altLang="ja-JP" dirty="0" smtClean="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18</a:t>
            </a:fld>
            <a:endParaRPr kumimoji="1" lang="ja-JP" altLang="en-US"/>
          </a:p>
        </p:txBody>
      </p:sp>
    </p:spTree>
    <p:extLst>
      <p:ext uri="{BB962C8B-B14F-4D97-AF65-F5344CB8AC3E}">
        <p14:creationId xmlns:p14="http://schemas.microsoft.com/office/powerpoint/2010/main" val="17834415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まず正解ソフトウェアが手法出力のリストに含まれるどうかを調べました．</a:t>
            </a:r>
            <a:endParaRPr kumimoji="1" lang="en-US" altLang="ja-JP" dirty="0" smtClean="0"/>
          </a:p>
          <a:p>
            <a:r>
              <a:rPr kumimoji="1" lang="en-US" altLang="ja-JP" dirty="0" smtClean="0"/>
              <a:t>Firefox</a:t>
            </a:r>
            <a:r>
              <a:rPr kumimoji="1" lang="ja-JP" altLang="en-US" dirty="0" smtClean="0"/>
              <a:t>は，入力ソフトウェアが</a:t>
            </a:r>
            <a:r>
              <a:rPr kumimoji="1" lang="en-US" altLang="ja-JP" dirty="0" smtClean="0"/>
              <a:t>20</a:t>
            </a:r>
            <a:r>
              <a:rPr kumimoji="1" lang="ja-JP" altLang="en-US" dirty="0" smtClean="0"/>
              <a:t>件あり，それらの正解ソフトウェアが候補ソフトウェアリストに含まれるものが</a:t>
            </a:r>
            <a:r>
              <a:rPr kumimoji="1" lang="en-US" altLang="ja-JP" dirty="0" smtClean="0"/>
              <a:t>19</a:t>
            </a:r>
            <a:r>
              <a:rPr kumimoji="1" lang="ja-JP" altLang="en-US" dirty="0" smtClean="0"/>
              <a:t>件でした．</a:t>
            </a:r>
            <a:endParaRPr kumimoji="1" lang="en-US" altLang="ja-JP" dirty="0" smtClean="0"/>
          </a:p>
          <a:p>
            <a:r>
              <a:rPr kumimoji="1" lang="ja-JP" altLang="en-US" dirty="0" smtClean="0"/>
              <a:t>そのうち正解ソフトウェアが有力ソフトウェアであったものは</a:t>
            </a:r>
            <a:r>
              <a:rPr kumimoji="1" lang="en-US" altLang="ja-JP" dirty="0" smtClean="0"/>
              <a:t>17</a:t>
            </a:r>
            <a:r>
              <a:rPr kumimoji="1" lang="ja-JP" altLang="en-US" dirty="0" smtClean="0"/>
              <a:t>件でした．</a:t>
            </a:r>
            <a:endParaRPr kumimoji="1" lang="en-US" altLang="ja-JP" dirty="0" smtClean="0"/>
          </a:p>
          <a:p>
            <a:r>
              <a:rPr kumimoji="1" lang="en-US" altLang="ja-JP" dirty="0" smtClean="0"/>
              <a:t>Android</a:t>
            </a:r>
            <a:r>
              <a:rPr kumimoji="1" lang="ja-JP" altLang="en-US" dirty="0" smtClean="0"/>
              <a:t>は，入力ソフトウェアが</a:t>
            </a:r>
            <a:r>
              <a:rPr kumimoji="1" lang="en-US" altLang="ja-JP" dirty="0" smtClean="0"/>
              <a:t>52</a:t>
            </a:r>
            <a:r>
              <a:rPr kumimoji="1" lang="ja-JP" altLang="en-US" dirty="0" smtClean="0"/>
              <a:t>件あり，それらの正解ソフトウェア全てが候補ソフトウェアリストに含まれました．</a:t>
            </a:r>
            <a:endParaRPr kumimoji="1" lang="en-US" altLang="ja-JP" dirty="0" smtClean="0"/>
          </a:p>
          <a:p>
            <a:r>
              <a:rPr kumimoji="1" lang="ja-JP" altLang="en-US" dirty="0" smtClean="0"/>
              <a:t>そのうち正解ソフトウェアが有力ソフトウェアであったものは</a:t>
            </a:r>
            <a:r>
              <a:rPr kumimoji="1" lang="en-US" altLang="ja-JP" dirty="0" smtClean="0"/>
              <a:t>49</a:t>
            </a:r>
            <a:r>
              <a:rPr kumimoji="1" lang="ja-JP" altLang="en-US" dirty="0" smtClean="0"/>
              <a:t>件でした．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19</a:t>
            </a:fld>
            <a:endParaRPr kumimoji="1" lang="ja-JP" altLang="en-US"/>
          </a:p>
        </p:txBody>
      </p:sp>
    </p:spTree>
    <p:extLst>
      <p:ext uri="{BB962C8B-B14F-4D97-AF65-F5344CB8AC3E}">
        <p14:creationId xmlns:p14="http://schemas.microsoft.com/office/powerpoint/2010/main" val="1498700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ソフトウェア開発において、既存ソフトウェアの再利用が開発コストの削減のために盛ん行われます</a:t>
            </a:r>
          </a:p>
          <a:p>
            <a:endParaRPr kumimoji="1" lang="ja-JP" altLang="en-US" dirty="0" smtClean="0"/>
          </a:p>
          <a:p>
            <a:r>
              <a:rPr kumimoji="1" lang="en-US" altLang="ja-JP" dirty="0" smtClean="0"/>
              <a:t>Java</a:t>
            </a:r>
            <a:r>
              <a:rPr kumimoji="1" lang="ja-JP" altLang="en-US" dirty="0" smtClean="0"/>
              <a:t>では，バイナリファイルを再使用しますが，</a:t>
            </a:r>
            <a:r>
              <a:rPr kumimoji="1" lang="en-US" altLang="ja-JP" dirty="0" smtClean="0"/>
              <a:t>C</a:t>
            </a:r>
            <a:r>
              <a:rPr kumimoji="1" lang="ja-JP" altLang="en-US" dirty="0" smtClean="0"/>
              <a:t>言語ではソースコードをコピーし開発中ソフトウェアに合わせてソースコードの変更などが行われる場合があります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8F3107A-7632-42FB-A364-3A57C9FCB4A8}"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6425632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Firefox</a:t>
            </a:r>
            <a:r>
              <a:rPr kumimoji="1" lang="ja-JP" altLang="en-US" dirty="0" smtClean="0"/>
              <a:t>の結果の一部を示します．</a:t>
            </a:r>
            <a:endParaRPr kumimoji="1" lang="en-US" altLang="ja-JP" dirty="0" smtClean="0"/>
          </a:p>
          <a:p>
            <a:pPr defTabSz="913851">
              <a:defRPr/>
            </a:pPr>
            <a:r>
              <a:rPr kumimoji="1" lang="ja-JP" altLang="en-US" dirty="0" smtClean="0"/>
              <a:t>評価</a:t>
            </a:r>
            <a:r>
              <a:rPr kumimoji="1" lang="en-US" altLang="ja-JP" dirty="0" smtClean="0"/>
              <a:t>1</a:t>
            </a:r>
            <a:r>
              <a:rPr kumimoji="1" lang="ja-JP" altLang="en-US" dirty="0" smtClean="0"/>
              <a:t>からは高い確率で正解</a:t>
            </a:r>
            <a:r>
              <a:rPr lang="ja-JP" altLang="en-US" dirty="0" smtClean="0"/>
              <a:t>ソフトウェアが含まれるソフトウェアのリストを得ることが可能であるといえます．</a:t>
            </a:r>
            <a:endParaRPr lang="en-US" altLang="ja-JP" dirty="0" smtClean="0"/>
          </a:p>
          <a:p>
            <a:pPr defTabSz="913851">
              <a:defRPr/>
            </a:pPr>
            <a:r>
              <a:rPr lang="ja-JP" altLang="en-US" dirty="0" smtClean="0"/>
              <a:t>また，有力ソフトウェア数は候補ソフトウェア数より大幅に減っており，その中から再利用元を推定することが可能であるといえます．</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20</a:t>
            </a:fld>
            <a:endParaRPr kumimoji="1" lang="ja-JP" altLang="en-US"/>
          </a:p>
        </p:txBody>
      </p:sp>
    </p:spTree>
    <p:extLst>
      <p:ext uri="{BB962C8B-B14F-4D97-AF65-F5344CB8AC3E}">
        <p14:creationId xmlns:p14="http://schemas.microsoft.com/office/powerpoint/2010/main" val="385378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次に順位の評価をします．</a:t>
            </a:r>
            <a:endParaRPr kumimoji="1" lang="en-US" altLang="ja-JP" dirty="0" smtClean="0"/>
          </a:p>
          <a:p>
            <a:r>
              <a:rPr kumimoji="1" lang="ja-JP" altLang="en-US" dirty="0" smtClean="0"/>
              <a:t>正解ソフトウェアが有力ソフトウェアであったものについて，その正解ソフトウェアの順位で評価します．</a:t>
            </a:r>
            <a:endParaRPr kumimoji="1" lang="en-US" altLang="ja-JP" dirty="0" smtClean="0"/>
          </a:p>
          <a:p>
            <a:r>
              <a:rPr kumimoji="1" lang="en-US" altLang="ja-JP" dirty="0" smtClean="0"/>
              <a:t>Firefox</a:t>
            </a:r>
            <a:r>
              <a:rPr kumimoji="1" lang="ja-JP" altLang="en-US" dirty="0" smtClean="0"/>
              <a:t>では，</a:t>
            </a:r>
            <a:r>
              <a:rPr kumimoji="1" lang="en-US" altLang="ja-JP" dirty="0" smtClean="0"/>
              <a:t>17</a:t>
            </a:r>
            <a:r>
              <a:rPr kumimoji="1" lang="ja-JP" altLang="en-US" dirty="0" smtClean="0"/>
              <a:t>件中第</a:t>
            </a:r>
            <a:r>
              <a:rPr kumimoji="1" lang="en-US" altLang="ja-JP" dirty="0" smtClean="0"/>
              <a:t>1</a:t>
            </a:r>
            <a:r>
              <a:rPr kumimoji="1" lang="ja-JP" altLang="en-US" dirty="0" smtClean="0"/>
              <a:t>位となるものが</a:t>
            </a:r>
            <a:r>
              <a:rPr kumimoji="1" lang="en-US" altLang="ja-JP" dirty="0" smtClean="0"/>
              <a:t>11</a:t>
            </a:r>
            <a:r>
              <a:rPr kumimoji="1" lang="ja-JP" altLang="en-US" dirty="0" smtClean="0"/>
              <a:t>件でした．</a:t>
            </a:r>
            <a:endParaRPr kumimoji="1" lang="en-US" altLang="ja-JP" dirty="0" smtClean="0"/>
          </a:p>
          <a:p>
            <a:r>
              <a:rPr kumimoji="1" lang="en-US" altLang="ja-JP" dirty="0" smtClean="0"/>
              <a:t>Android</a:t>
            </a:r>
            <a:r>
              <a:rPr kumimoji="1" lang="ja-JP" altLang="en-US" dirty="0" smtClean="0"/>
              <a:t>では，</a:t>
            </a:r>
            <a:r>
              <a:rPr kumimoji="1" lang="en-US" altLang="ja-JP" dirty="0" smtClean="0"/>
              <a:t>49</a:t>
            </a:r>
            <a:r>
              <a:rPr kumimoji="1" lang="ja-JP" altLang="en-US" dirty="0" smtClean="0"/>
              <a:t>件中第</a:t>
            </a:r>
            <a:r>
              <a:rPr kumimoji="1" lang="en-US" altLang="ja-JP" dirty="0" smtClean="0"/>
              <a:t>1</a:t>
            </a:r>
            <a:r>
              <a:rPr kumimoji="1" lang="ja-JP" altLang="en-US" dirty="0" smtClean="0"/>
              <a:t>位となるものが</a:t>
            </a:r>
            <a:r>
              <a:rPr kumimoji="1" lang="en-US" altLang="ja-JP" dirty="0" smtClean="0"/>
              <a:t>39</a:t>
            </a:r>
            <a:r>
              <a:rPr kumimoji="1" lang="ja-JP" altLang="en-US" dirty="0" smtClean="0"/>
              <a:t>件でした．</a:t>
            </a:r>
            <a:endParaRPr kumimoji="1" lang="en-US" altLang="ja-JP" dirty="0" smtClean="0"/>
          </a:p>
          <a:p>
            <a:pPr defTabSz="913851">
              <a:defRPr/>
            </a:pPr>
            <a:r>
              <a:rPr kumimoji="1" lang="ja-JP" altLang="en-US" dirty="0" smtClean="0"/>
              <a:t>順位を箱</a:t>
            </a:r>
            <a:r>
              <a:rPr kumimoji="1" lang="ja-JP" altLang="en-US" dirty="0" err="1" smtClean="0"/>
              <a:t>ひげ</a:t>
            </a:r>
            <a:r>
              <a:rPr kumimoji="1" lang="ja-JP" altLang="en-US" dirty="0" smtClean="0"/>
              <a:t>図で表したのがこの図になります．</a:t>
            </a:r>
            <a:endParaRPr kumimoji="1" lang="en-US" altLang="ja-JP" dirty="0" smtClean="0"/>
          </a:p>
          <a:p>
            <a:pPr defTabSz="913851">
              <a:defRPr/>
            </a:pPr>
            <a:r>
              <a:rPr kumimoji="1" lang="ja-JP" altLang="en-US" dirty="0" smtClean="0"/>
              <a:t>これより，正解ソフトウェアは上位に現れるため，再利用元の推定が可能であるといえます．</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21</a:t>
            </a:fld>
            <a:endParaRPr kumimoji="1" lang="ja-JP" altLang="en-US"/>
          </a:p>
        </p:txBody>
      </p:sp>
    </p:spTree>
    <p:extLst>
      <p:ext uri="{BB962C8B-B14F-4D97-AF65-F5344CB8AC3E}">
        <p14:creationId xmlns:p14="http://schemas.microsoft.com/office/powerpoint/2010/main" val="37635283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妥当性への脅威は，</a:t>
            </a:r>
            <a:endParaRPr kumimoji="1" lang="en-US" altLang="ja-JP" dirty="0" smtClean="0"/>
          </a:p>
          <a:p>
            <a:pPr defTabSz="913851">
              <a:defRPr/>
            </a:pPr>
            <a:r>
              <a:rPr lang="en-US" altLang="ja-JP" dirty="0" err="1" smtClean="0"/>
              <a:t>Debian</a:t>
            </a:r>
            <a:r>
              <a:rPr lang="en-US" altLang="ja-JP" dirty="0" smtClean="0"/>
              <a:t> GNU/Linux</a:t>
            </a:r>
            <a:r>
              <a:rPr kumimoji="1" lang="ja-JP" altLang="en-US" dirty="0" smtClean="0"/>
              <a:t>から取得したソフトウェアの情報が正しいとは言い切れない</a:t>
            </a:r>
            <a:endParaRPr kumimoji="1" lang="en-US" altLang="ja-JP" dirty="0" smtClean="0"/>
          </a:p>
          <a:p>
            <a:r>
              <a:rPr kumimoji="1" lang="ja-JP" altLang="en-US" dirty="0" smtClean="0"/>
              <a:t>ということと</a:t>
            </a:r>
            <a:endParaRPr kumimoji="1" lang="en-US" altLang="ja-JP" dirty="0" smtClean="0"/>
          </a:p>
          <a:p>
            <a:pPr defTabSz="913851">
              <a:defRPr/>
            </a:pPr>
            <a:r>
              <a:rPr lang="ja-JP" altLang="en-US" dirty="0" smtClean="0"/>
              <a:t>入力ソフトウェアのバージョン番号は手作業で調査したため正しいとは言い切れない</a:t>
            </a:r>
            <a:endParaRPr kumimoji="1" lang="ja-JP" altLang="en-US" dirty="0" smtClean="0"/>
          </a:p>
          <a:p>
            <a:r>
              <a:rPr kumimoji="1" lang="ja-JP" altLang="en-US" dirty="0" smtClean="0"/>
              <a:t>ということが上げられます．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22</a:t>
            </a:fld>
            <a:endParaRPr kumimoji="1" lang="ja-JP" altLang="en-US"/>
          </a:p>
        </p:txBody>
      </p:sp>
    </p:spTree>
    <p:extLst>
      <p:ext uri="{BB962C8B-B14F-4D97-AF65-F5344CB8AC3E}">
        <p14:creationId xmlns:p14="http://schemas.microsoft.com/office/powerpoint/2010/main" val="30839193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まとめと今後の課題はこのようになっております．</a:t>
            </a:r>
            <a:endParaRPr kumimoji="1" lang="ja-JP" altLang="en-US" dirty="0"/>
          </a:p>
        </p:txBody>
      </p:sp>
      <p:sp>
        <p:nvSpPr>
          <p:cNvPr id="4" name="スライド番号プレースホルダー 3"/>
          <p:cNvSpPr>
            <a:spLocks noGrp="1"/>
          </p:cNvSpPr>
          <p:nvPr>
            <p:ph type="sldNum" sz="quarter" idx="10"/>
          </p:nvPr>
        </p:nvSpPr>
        <p:spPr/>
        <p:txBody>
          <a:bodyPr/>
          <a:lstStyle/>
          <a:p>
            <a:fld id="{CAC99193-0565-4FD6-9197-84D62E6D69C5}" type="slidenum">
              <a:rPr kumimoji="1" lang="ja-JP" altLang="en-US" smtClean="0"/>
              <a:t>23</a:t>
            </a:fld>
            <a:endParaRPr kumimoji="1" lang="ja-JP" altLang="en-US"/>
          </a:p>
        </p:txBody>
      </p:sp>
    </p:spTree>
    <p:extLst>
      <p:ext uri="{BB962C8B-B14F-4D97-AF65-F5344CB8AC3E}">
        <p14:creationId xmlns:p14="http://schemas.microsoft.com/office/powerpoint/2010/main" val="33085025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25</a:t>
            </a:fld>
            <a:endParaRPr kumimoji="1" lang="ja-JP" altLang="en-US"/>
          </a:p>
        </p:txBody>
      </p:sp>
    </p:spTree>
    <p:extLst>
      <p:ext uri="{BB962C8B-B14F-4D97-AF65-F5344CB8AC3E}">
        <p14:creationId xmlns:p14="http://schemas.microsoft.com/office/powerpoint/2010/main" val="10686959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26</a:t>
            </a:fld>
            <a:endParaRPr kumimoji="1" lang="ja-JP" altLang="en-US"/>
          </a:p>
        </p:txBody>
      </p:sp>
    </p:spTree>
    <p:extLst>
      <p:ext uri="{BB962C8B-B14F-4D97-AF65-F5344CB8AC3E}">
        <p14:creationId xmlns:p14="http://schemas.microsoft.com/office/powerpoint/2010/main" val="2026127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再利用ソフトウェアにバグや脆弱性が見つかり修正された場合，すみやかにアップデートを行わなければなりません</a:t>
            </a:r>
          </a:p>
          <a:p>
            <a:endParaRPr kumimoji="1" lang="ja-JP" altLang="en-US" dirty="0" smtClean="0"/>
          </a:p>
          <a:p>
            <a:r>
              <a:rPr kumimoji="1" lang="ja-JP" altLang="en-US" dirty="0" smtClean="0"/>
              <a:t>しかし、単純に更新されたファイルを取り込むと、独自に変更した部分と競合する可能性があります</a:t>
            </a:r>
            <a:endParaRPr kumimoji="1" lang="en-US" altLang="ja-JP" dirty="0" smtClean="0"/>
          </a:p>
          <a:p>
            <a:endParaRPr kumimoji="1" lang="en-US" altLang="ja-JP" dirty="0" smtClean="0"/>
          </a:p>
          <a:p>
            <a:r>
              <a:rPr kumimoji="1" lang="ja-JP" altLang="en-US" dirty="0" smtClean="0"/>
              <a:t>また，多くのプロジェクトで脆弱性をもつ</a:t>
            </a:r>
            <a:r>
              <a:rPr kumimoji="1" lang="en-US" altLang="ja-JP" dirty="0" smtClean="0"/>
              <a:t>OSS</a:t>
            </a:r>
            <a:r>
              <a:rPr kumimoji="1" lang="ja-JP" altLang="en-US" dirty="0" smtClean="0"/>
              <a:t>を再利用し，</a:t>
            </a:r>
            <a:r>
              <a:rPr kumimoji="1" lang="en-US" altLang="ja-JP" dirty="0" smtClean="0"/>
              <a:t>20</a:t>
            </a:r>
            <a:r>
              <a:rPr kumimoji="1" lang="ja-JP" altLang="en-US" dirty="0" smtClean="0"/>
              <a:t>％のプロジェクトで再利用しているソフトウェアのバージョンに関する情報が失われているという調査があります．</a:t>
            </a:r>
          </a:p>
          <a:p>
            <a:endParaRPr kumimoji="1" lang="ja-JP" altLang="en-US" dirty="0" smtClean="0"/>
          </a:p>
          <a:p>
            <a:r>
              <a:rPr kumimoji="1" lang="ja-JP" altLang="en-US" dirty="0" smtClean="0"/>
              <a:t>そのため再利用しているソフトウェアを安全にアップデートするためには，再利用元を知る必要があります。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8F3107A-7632-42FB-A364-3A57C9FCB4A8}"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565452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ソースファイルに基づいて、再利用元を検索する既存手法に説明します。</a:t>
            </a:r>
            <a:endParaRPr kumimoji="1" lang="en-US" altLang="ja-JP" dirty="0" smtClean="0"/>
          </a:p>
          <a:p>
            <a:r>
              <a:rPr kumimoji="1" lang="ja-JP" altLang="en-US" dirty="0" smtClean="0"/>
              <a:t>ファイルを入力として与えると，指定したリポジトリ内で最も類似するファイルを再利用元バーションとして出力する既存研究があります．</a:t>
            </a:r>
            <a:endParaRPr kumimoji="1" lang="en-US" altLang="ja-JP" dirty="0" smtClean="0"/>
          </a:p>
          <a:p>
            <a:r>
              <a:rPr kumimoji="1" lang="ja-JP" altLang="en-US" dirty="0" smtClean="0"/>
              <a:t>しかし，あらかじめ再利用しているソフトウェアを知っている必要性があります．</a:t>
            </a:r>
            <a:endParaRPr kumimoji="1" lang="en-US" altLang="ja-JP" dirty="0" smtClean="0"/>
          </a:p>
          <a:p>
            <a:endParaRPr kumimoji="1" lang="en-US" altLang="ja-JP" dirty="0" smtClean="0"/>
          </a:p>
          <a:p>
            <a:r>
              <a:rPr kumimoji="1" lang="ja-JP" altLang="en-US" dirty="0" smtClean="0"/>
              <a:t>次に，</a:t>
            </a:r>
            <a:r>
              <a:rPr kumimoji="1" lang="en-US" altLang="ja-JP" dirty="0" smtClean="0"/>
              <a:t>Locality-Sensitive</a:t>
            </a:r>
            <a:r>
              <a:rPr kumimoji="1" lang="ja-JP" altLang="en-US" dirty="0" err="1" smtClean="0"/>
              <a:t>ー</a:t>
            </a:r>
            <a:r>
              <a:rPr kumimoji="1" lang="en-US" altLang="ja-JP" dirty="0" smtClean="0"/>
              <a:t>Hashing</a:t>
            </a:r>
            <a:r>
              <a:rPr kumimoji="1" lang="ja-JP" altLang="en-US" dirty="0" smtClean="0"/>
              <a:t>アルゴリズムを利用した高速検索手法があります．</a:t>
            </a:r>
            <a:endParaRPr kumimoji="1" lang="en-US" altLang="ja-JP" dirty="0" smtClean="0"/>
          </a:p>
          <a:p>
            <a:r>
              <a:rPr kumimoji="1" lang="ja-JP" altLang="en-US" dirty="0" smtClean="0"/>
              <a:t>これはあらかじめ，複数ソフトウェアのファイル情報を格納したデータベースを構築し，クエリとしてファイルを</a:t>
            </a:r>
            <a:r>
              <a:rPr kumimoji="1" lang="en-US" altLang="ja-JP" dirty="0" smtClean="0"/>
              <a:t>1</a:t>
            </a:r>
            <a:r>
              <a:rPr kumimoji="1" lang="ja-JP" altLang="en-US" dirty="0" smtClean="0"/>
              <a:t>つ入力すると，類似するファイルとその類似度の推定値を出力します．</a:t>
            </a:r>
            <a:endParaRPr kumimoji="1" lang="en-US" altLang="ja-JP" dirty="0" smtClean="0"/>
          </a:p>
          <a:p>
            <a:r>
              <a:rPr kumimoji="1" lang="ja-JP" altLang="en-US" dirty="0" smtClean="0"/>
              <a:t>今回の手法では、この手法をベースにしています。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890382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高速検索手法を概</a:t>
            </a:r>
            <a:r>
              <a:rPr kumimoji="1" lang="ja-JP" altLang="en-US" dirty="0" smtClean="0"/>
              <a:t>要図で簡単に説</a:t>
            </a:r>
            <a:r>
              <a:rPr kumimoji="1" lang="ja-JP" altLang="en-US" dirty="0" smtClean="0"/>
              <a:t>明します．</a:t>
            </a:r>
            <a:endParaRPr kumimoji="1" lang="en-US" altLang="ja-JP" dirty="0" smtClean="0"/>
          </a:p>
          <a:p>
            <a:r>
              <a:rPr kumimoji="1" lang="ja-JP" altLang="en-US" dirty="0" smtClean="0"/>
              <a:t>入力としてソースファイルを</a:t>
            </a:r>
            <a:r>
              <a:rPr kumimoji="1" lang="en-US" altLang="ja-JP" dirty="0" smtClean="0"/>
              <a:t>1</a:t>
            </a:r>
            <a:r>
              <a:rPr kumimoji="1" lang="ja-JP" altLang="en-US" dirty="0" smtClean="0"/>
              <a:t>つ与えると、</a:t>
            </a:r>
            <a:r>
              <a:rPr kumimoji="1" lang="en-US" altLang="ja-JP" dirty="0" smtClean="0"/>
              <a:t>DB</a:t>
            </a:r>
            <a:r>
              <a:rPr kumimoji="1" lang="ja-JP" altLang="en-US" dirty="0" smtClean="0"/>
              <a:t>内の類似ファイルを高速に検索し、その類似するソースファイルとその類似度のリストが出力されます。</a:t>
            </a:r>
            <a:endParaRPr kumimoji="1" lang="en-US" altLang="ja-JP" dirty="0" smtClean="0"/>
          </a:p>
          <a:p>
            <a:r>
              <a:rPr kumimoji="1" lang="ja-JP" altLang="en-US" dirty="0" smtClean="0"/>
              <a:t>この例ではソフトウェア</a:t>
            </a:r>
            <a:r>
              <a:rPr kumimoji="1" lang="en-US" altLang="ja-JP" dirty="0" smtClean="0"/>
              <a:t>X</a:t>
            </a:r>
            <a:r>
              <a:rPr kumimoji="1" lang="ja-JP" altLang="en-US" dirty="0" smtClean="0"/>
              <a:t>の</a:t>
            </a:r>
            <a:r>
              <a:rPr kumimoji="1" lang="en-US" altLang="ja-JP" dirty="0" smtClean="0"/>
              <a:t>a</a:t>
            </a:r>
            <a:r>
              <a:rPr kumimoji="1" lang="ja-JP" altLang="en-US" dirty="0" smtClean="0"/>
              <a:t>というファイルが，ソフトウェア</a:t>
            </a:r>
            <a:r>
              <a:rPr kumimoji="1" lang="en-US" altLang="ja-JP" dirty="0" smtClean="0"/>
              <a:t>X</a:t>
            </a:r>
            <a:r>
              <a:rPr kumimoji="1" lang="ja-JP" altLang="en-US" dirty="0" smtClean="0"/>
              <a:t>のバージョン</a:t>
            </a:r>
            <a:r>
              <a:rPr kumimoji="1" lang="en-US" altLang="ja-JP" dirty="0" smtClean="0"/>
              <a:t>1</a:t>
            </a:r>
            <a:r>
              <a:rPr kumimoji="1" lang="ja-JP" altLang="en-US" dirty="0" smtClean="0"/>
              <a:t>から</a:t>
            </a:r>
            <a:r>
              <a:rPr kumimoji="1" lang="en-US" altLang="ja-JP" dirty="0" smtClean="0"/>
              <a:t>5</a:t>
            </a:r>
            <a:r>
              <a:rPr kumimoji="1" lang="ja-JP" altLang="en-US" dirty="0" smtClean="0"/>
              <a:t>のソースファイル</a:t>
            </a:r>
            <a:r>
              <a:rPr kumimoji="1" lang="en-US" altLang="ja-JP" dirty="0" smtClean="0"/>
              <a:t>a</a:t>
            </a:r>
            <a:r>
              <a:rPr kumimoji="1" lang="ja-JP" altLang="en-US" dirty="0" smtClean="0"/>
              <a:t>と各類似度の推定値で類似しているということを表しています．</a:t>
            </a:r>
            <a:endParaRPr kumimoji="1" lang="en-US" altLang="ja-JP" dirty="0" smtClean="0"/>
          </a:p>
          <a:p>
            <a:r>
              <a:rPr kumimoji="1" lang="ja-JP" altLang="en-US" dirty="0" smtClean="0"/>
              <a:t>この結果から</a:t>
            </a:r>
            <a:r>
              <a:rPr kumimoji="1" lang="en-US" altLang="ja-JP" dirty="0" smtClean="0"/>
              <a:t>X</a:t>
            </a:r>
            <a:r>
              <a:rPr kumimoji="1" lang="ja-JP" altLang="en-US" dirty="0" smtClean="0"/>
              <a:t>のバージョン</a:t>
            </a:r>
            <a:r>
              <a:rPr kumimoji="1" lang="en-US" altLang="ja-JP" dirty="0" smtClean="0"/>
              <a:t>3</a:t>
            </a:r>
            <a:r>
              <a:rPr kumimoji="1" lang="ja-JP" altLang="en-US" dirty="0" smtClean="0"/>
              <a:t>が再利用元と推定できます．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950800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それでは、提案手法について説明します。</a:t>
            </a:r>
            <a:endParaRPr lang="en-US" altLang="ja-JP" dirty="0" smtClean="0"/>
          </a:p>
          <a:p>
            <a:pPr defTabSz="913851">
              <a:defRPr/>
            </a:pPr>
            <a:r>
              <a:rPr lang="ja-JP" altLang="en-US" dirty="0" smtClean="0"/>
              <a:t>複数ファイルの検索結果から得られたソースファイル群を用いて，再利用したソフトウェアの再利用元を推定する手法を提案します</a:t>
            </a:r>
            <a:r>
              <a:rPr lang="ja-JP" altLang="en-US" dirty="0" smtClean="0"/>
              <a:t>．</a:t>
            </a:r>
            <a:endParaRPr lang="en-US" altLang="ja-JP" dirty="0" smtClean="0"/>
          </a:p>
          <a:p>
            <a:pPr defTabSz="913851">
              <a:defRPr/>
            </a:pPr>
            <a:r>
              <a:rPr lang="ja-JP" altLang="en-US" dirty="0" smtClean="0"/>
              <a:t>本研究におけるソフトウェアはソースファイルの集合を表します．</a:t>
            </a:r>
            <a:endParaRPr lang="en-US" altLang="ja-JP" dirty="0" smtClean="0"/>
          </a:p>
          <a:p>
            <a:pPr defTabSz="913851">
              <a:defRPr/>
            </a:pPr>
            <a:r>
              <a:rPr lang="ja-JP" altLang="en-US" dirty="0" smtClean="0"/>
              <a:t>手法の入力は，再利用したソフトウェアのソースファイル集合</a:t>
            </a:r>
            <a:r>
              <a:rPr lang="ja-JP" altLang="en-US" dirty="0" smtClean="0"/>
              <a:t>で</a:t>
            </a:r>
            <a:endParaRPr lang="en-US" altLang="ja-JP" dirty="0" smtClean="0"/>
          </a:p>
          <a:p>
            <a:pPr defTabSz="913851">
              <a:defRPr/>
            </a:pPr>
            <a:r>
              <a:rPr lang="ja-JP" altLang="en-US" dirty="0" smtClean="0"/>
              <a:t>出力は入力集合と類似するソースファイルをもつソフトウェ</a:t>
            </a:r>
            <a:r>
              <a:rPr lang="ja-JP" altLang="en-US" dirty="0" smtClean="0"/>
              <a:t>アが，類</a:t>
            </a:r>
            <a:r>
              <a:rPr lang="ja-JP" altLang="en-US" dirty="0" smtClean="0"/>
              <a:t>似する順に並んだリストです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2782317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手法は</a:t>
            </a:r>
            <a:r>
              <a:rPr lang="en-US" altLang="ja-JP" dirty="0"/>
              <a:t>3</a:t>
            </a:r>
            <a:r>
              <a:rPr lang="ja-JP" altLang="en-US" dirty="0"/>
              <a:t>ステップで構成されます．</a:t>
            </a:r>
            <a:endParaRPr lang="en-US" altLang="ja-JP" dirty="0"/>
          </a:p>
          <a:p>
            <a:r>
              <a:rPr lang="ja-JP" altLang="en-US" dirty="0"/>
              <a:t>ステップ１で、再利用したソフトウェアの各ソースファイルを入力し類似ソースファイルを検索し，結果をソフトウェア別にまとめます．</a:t>
            </a:r>
            <a:endParaRPr lang="en-US" altLang="ja-JP" dirty="0"/>
          </a:p>
          <a:p>
            <a:r>
              <a:rPr lang="ja-JP" altLang="en-US" dirty="0"/>
              <a:t>本手法で</a:t>
            </a:r>
            <a:r>
              <a:rPr lang="ja-JP" altLang="en-US" dirty="0" smtClean="0"/>
              <a:t>は類似ソースファイル検索後</a:t>
            </a:r>
            <a:r>
              <a:rPr lang="ja-JP" altLang="en-US" dirty="0"/>
              <a:t>，真の類似値を計算しその閾値を</a:t>
            </a:r>
            <a:r>
              <a:rPr lang="en-US" altLang="ja-JP" dirty="0"/>
              <a:t>0.8</a:t>
            </a:r>
            <a:r>
              <a:rPr lang="ja-JP" altLang="en-US" dirty="0"/>
              <a:t>としました．類似度はジャッカード係数を利用しています．</a:t>
            </a:r>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900589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手法を例を用いて説明します．</a:t>
            </a:r>
            <a:endParaRPr lang="en-US" altLang="ja-JP" dirty="0"/>
          </a:p>
          <a:p>
            <a:r>
              <a:rPr lang="ja-JP" altLang="en-US" dirty="0"/>
              <a:t>ソフトウェア</a:t>
            </a:r>
            <a:r>
              <a:rPr lang="en-US" altLang="ja-JP" dirty="0"/>
              <a:t>X</a:t>
            </a:r>
            <a:r>
              <a:rPr lang="ja-JP" altLang="en-US" dirty="0"/>
              <a:t>のソースファイル集合を入力し，</a:t>
            </a:r>
            <a:r>
              <a:rPr lang="en-US" altLang="ja-JP" dirty="0"/>
              <a:t>1</a:t>
            </a:r>
            <a:r>
              <a:rPr lang="ja-JP" altLang="en-US" dirty="0"/>
              <a:t>ファイルずつ検索します．</a:t>
            </a:r>
            <a:endParaRPr lang="en-US" altLang="ja-JP" dirty="0"/>
          </a:p>
          <a:p>
            <a:r>
              <a:rPr lang="ja-JP" altLang="en-US" dirty="0" smtClean="0"/>
              <a:t>まずソースファイル</a:t>
            </a:r>
            <a:r>
              <a:rPr lang="en-US" altLang="ja-JP" dirty="0" smtClean="0"/>
              <a:t>a</a:t>
            </a:r>
            <a:r>
              <a:rPr lang="ja-JP" altLang="en-US" dirty="0" smtClean="0"/>
              <a:t>の類似</a:t>
            </a:r>
            <a:r>
              <a:rPr lang="ja-JP" altLang="en-US" dirty="0"/>
              <a:t>ファイルを検索します</a:t>
            </a:r>
            <a:r>
              <a:rPr lang="ja-JP" altLang="en-US" dirty="0" smtClean="0"/>
              <a:t>．そして</a:t>
            </a:r>
            <a:r>
              <a:rPr lang="ja-JP" altLang="en-US" dirty="0"/>
              <a:t>得られた類似ファイル</a:t>
            </a:r>
            <a:r>
              <a:rPr lang="ja-JP" altLang="en-US" dirty="0" smtClean="0"/>
              <a:t>を持つソフトウェア</a:t>
            </a:r>
            <a:r>
              <a:rPr lang="ja-JP" altLang="en-US" dirty="0"/>
              <a:t>別にまとめリストを作ります．</a:t>
            </a:r>
            <a:endParaRPr lang="en-US" altLang="ja-JP" dirty="0"/>
          </a:p>
          <a:p>
            <a:r>
              <a:rPr lang="ja-JP" altLang="en-US" dirty="0" smtClean="0"/>
              <a:t>このリストは入力</a:t>
            </a:r>
            <a:r>
              <a:rPr lang="ja-JP" altLang="en-US" dirty="0"/>
              <a:t>ソフトウェアの</a:t>
            </a:r>
            <a:r>
              <a:rPr lang="en-US" altLang="ja-JP" dirty="0" smtClean="0"/>
              <a:t>a</a:t>
            </a:r>
            <a:r>
              <a:rPr lang="ja-JP" altLang="en-US" dirty="0" smtClean="0"/>
              <a:t>と</a:t>
            </a:r>
            <a:r>
              <a:rPr lang="ja-JP" altLang="en-US" dirty="0"/>
              <a:t>，ソフトウェア</a:t>
            </a:r>
            <a:r>
              <a:rPr lang="en-US" altLang="ja-JP" dirty="0"/>
              <a:t>X</a:t>
            </a:r>
            <a:r>
              <a:rPr lang="ja-JP" altLang="en-US" dirty="0"/>
              <a:t>のバージョン</a:t>
            </a:r>
            <a:r>
              <a:rPr lang="en-US" altLang="ja-JP" dirty="0"/>
              <a:t>1</a:t>
            </a:r>
            <a:r>
              <a:rPr lang="ja-JP" altLang="en-US" dirty="0" smtClean="0"/>
              <a:t>の類似ファイルは</a:t>
            </a:r>
            <a:r>
              <a:rPr lang="ja-JP" altLang="en-US" dirty="0"/>
              <a:t>類似度</a:t>
            </a:r>
            <a:r>
              <a:rPr lang="en-US" altLang="ja-JP" dirty="0"/>
              <a:t>0.96</a:t>
            </a:r>
            <a:r>
              <a:rPr lang="ja-JP" altLang="en-US" dirty="0"/>
              <a:t>で類似しているとよみます．</a:t>
            </a:r>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1311796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b</a:t>
            </a:r>
            <a:r>
              <a:rPr lang="ja-JP" altLang="en-US" dirty="0" smtClean="0"/>
              <a:t>も</a:t>
            </a:r>
            <a:r>
              <a:rPr lang="ja-JP" altLang="en-US" dirty="0"/>
              <a:t>同様に検索しソフトウェア別に</a:t>
            </a:r>
            <a:r>
              <a:rPr lang="ja-JP" altLang="en-US" dirty="0" smtClean="0"/>
              <a:t>まとめてリスト</a:t>
            </a:r>
            <a:r>
              <a:rPr lang="ja-JP" altLang="en-US" dirty="0"/>
              <a:t>を更新していきます</a:t>
            </a:r>
            <a:r>
              <a:rPr lang="ja-JP" altLang="en-US" dirty="0" smtClean="0"/>
              <a:t>．</a:t>
            </a:r>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9</a:t>
            </a:fld>
            <a:endParaRPr kumimoji="1" lang="ja-JP" altLang="en-US"/>
          </a:p>
        </p:txBody>
      </p:sp>
    </p:spTree>
    <p:extLst>
      <p:ext uri="{BB962C8B-B14F-4D97-AF65-F5344CB8AC3E}">
        <p14:creationId xmlns:p14="http://schemas.microsoft.com/office/powerpoint/2010/main" val="11033084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smtClean="0"/>
              <a:t>マスター サブタイトルの書式設定</a:t>
            </a:r>
            <a:endParaRPr lang="ja-JP" altLang="en-US" noProof="0" dirty="0" smtClean="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smtClean="0"/>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smtClean="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smtClean="0"/>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idx="1"/>
          </p:nvPr>
        </p:nvSpPr>
        <p:spPr/>
        <p:txBody>
          <a:bodyPr/>
          <a:lstStyle/>
          <a:p>
            <a:pPr algn="r"/>
            <a:r>
              <a:rPr kumimoji="1" lang="ja-JP" altLang="en-US" sz="2800" dirty="0" smtClean="0"/>
              <a:t>井上研究室 </a:t>
            </a:r>
            <a:r>
              <a:rPr kumimoji="1" lang="en-US" altLang="ja-JP" sz="2800" dirty="0" smtClean="0"/>
              <a:t>M2</a:t>
            </a:r>
          </a:p>
          <a:p>
            <a:pPr algn="r"/>
            <a:r>
              <a:rPr lang="ja-JP" altLang="en-US" sz="2800" dirty="0" smtClean="0"/>
              <a:t>坂口 雄</a:t>
            </a:r>
            <a:r>
              <a:rPr lang="ja-JP" altLang="en-US" sz="2800" dirty="0"/>
              <a:t>亮</a:t>
            </a:r>
            <a:endParaRPr kumimoji="1" lang="ja-JP" altLang="en-US" sz="2800" dirty="0"/>
          </a:p>
        </p:txBody>
      </p:sp>
      <p:sp>
        <p:nvSpPr>
          <p:cNvPr id="3" name="タイトル 2"/>
          <p:cNvSpPr>
            <a:spLocks noGrp="1"/>
          </p:cNvSpPr>
          <p:nvPr>
            <p:ph type="title"/>
          </p:nvPr>
        </p:nvSpPr>
        <p:spPr>
          <a:xfrm>
            <a:off x="243758" y="1256528"/>
            <a:ext cx="8738009" cy="1634156"/>
          </a:xfrm>
        </p:spPr>
        <p:txBody>
          <a:bodyPr/>
          <a:lstStyle/>
          <a:p>
            <a:pPr algn="ctr"/>
            <a:r>
              <a:rPr lang="ja-JP" altLang="en-US" sz="3200" dirty="0"/>
              <a:t>ソースファイル群の類似性を</a:t>
            </a:r>
            <a:r>
              <a:rPr lang="ja-JP" altLang="en-US" sz="3200" dirty="0" smtClean="0"/>
              <a:t>用いた</a:t>
            </a:r>
            <a:r>
              <a:rPr lang="en-US" altLang="ja-JP" sz="3200" dirty="0" smtClean="0"/>
              <a:t/>
            </a:r>
            <a:br>
              <a:rPr lang="en-US" altLang="ja-JP" sz="3200" dirty="0" smtClean="0"/>
            </a:br>
            <a:r>
              <a:rPr lang="ja-JP" altLang="en-US" sz="3200" dirty="0" smtClean="0"/>
              <a:t>ソフトウェア</a:t>
            </a:r>
            <a:r>
              <a:rPr lang="ja-JP" altLang="en-US" sz="3200" dirty="0"/>
              <a:t>再利用元の推定</a:t>
            </a:r>
            <a:endParaRPr kumimoji="1" lang="ja-JP" altLang="en-US" sz="3200" dirty="0"/>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1</a:t>
            </a:fld>
            <a:endParaRPr kumimoji="1" lang="ja-JP" altLang="en-US" dirty="0"/>
          </a:p>
        </p:txBody>
      </p:sp>
    </p:spTree>
    <p:extLst>
      <p:ext uri="{BB962C8B-B14F-4D97-AF65-F5344CB8AC3E}">
        <p14:creationId xmlns:p14="http://schemas.microsoft.com/office/powerpoint/2010/main" val="4088353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10</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53863412"/>
              </p:ext>
            </p:extLst>
          </p:nvPr>
        </p:nvGraphicFramePr>
        <p:xfrm>
          <a:off x="2478450" y="4531994"/>
          <a:ext cx="5718798" cy="1764417"/>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ctr"/>
                      <a:endParaRPr kumimoji="1" lang="ja-JP" altLang="en-US" sz="2000" dirty="0"/>
                    </a:p>
                  </a:txBody>
                  <a:tcPr marL="134046" marR="134046" marT="67023" marB="67023"/>
                </a:tc>
                <a:tc>
                  <a:txBody>
                    <a:bodyPr/>
                    <a:lstStyle/>
                    <a:p>
                      <a:pPr algn="r"/>
                      <a:r>
                        <a:rPr kumimoji="1" lang="en-US" altLang="ja-JP" sz="2000" dirty="0" smtClean="0"/>
                        <a:t>0.96</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b</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l"/>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0.98</a:t>
                      </a:r>
                      <a:endParaRPr kumimoji="1" lang="ja-JP" altLang="en-US" sz="2000" dirty="0"/>
                    </a:p>
                  </a:txBody>
                  <a:tcPr marL="134046" marR="134046" marT="67023" marB="67023"/>
                </a:tc>
                <a:tc>
                  <a:txBody>
                    <a:bodyPr/>
                    <a:lstStyle/>
                    <a:p>
                      <a:pPr algn="r"/>
                      <a:r>
                        <a:rPr kumimoji="1" lang="en-US" altLang="ja-JP" sz="2000" dirty="0" smtClean="0"/>
                        <a:t>0.98</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c</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2335460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en-US" altLang="ja-JP" dirty="0" smtClean="0">
                <a:latin typeface="+mn-ea"/>
                <a:ea typeface="+mn-ea"/>
              </a:rPr>
              <a:t>1.(</a:t>
            </a:r>
            <a:r>
              <a:rPr lang="ja-JP" altLang="en-US" dirty="0" smtClean="0">
                <a:latin typeface="+mn-ea"/>
                <a:ea typeface="+mn-ea"/>
              </a:rPr>
              <a:t>再利用元</a:t>
            </a:r>
            <a:r>
              <a:rPr lang="en-US" altLang="ja-JP" dirty="0" smtClean="0">
                <a:latin typeface="+mn-ea"/>
                <a:ea typeface="+mn-ea"/>
              </a:rPr>
              <a:t>)</a:t>
            </a:r>
            <a:r>
              <a:rPr lang="ja-JP" altLang="en-US" dirty="0" smtClean="0">
                <a:latin typeface="+mn-ea"/>
                <a:ea typeface="+mn-ea"/>
              </a:rPr>
              <a:t>候補</a:t>
            </a:r>
            <a:r>
              <a:rPr lang="ja-JP" altLang="en-US" dirty="0">
                <a:latin typeface="+mn-ea"/>
                <a:ea typeface="+mn-ea"/>
              </a:rPr>
              <a:t>ソフトウェア</a:t>
            </a:r>
            <a:endParaRPr lang="en-US" altLang="ja-JP" dirty="0">
              <a:latin typeface="+mn-ea"/>
              <a:ea typeface="+mn-ea"/>
            </a:endParaRPr>
          </a:p>
        </p:txBody>
      </p:sp>
      <p:sp>
        <p:nvSpPr>
          <p:cNvPr id="3" name="コンテンツ プレースホルダー 2"/>
          <p:cNvSpPr>
            <a:spLocks noGrp="1"/>
          </p:cNvSpPr>
          <p:nvPr>
            <p:ph idx="1"/>
          </p:nvPr>
        </p:nvSpPr>
        <p:spPr/>
        <p:txBody>
          <a:bodyPr/>
          <a:lstStyle/>
          <a:p>
            <a:r>
              <a:rPr lang="ja-JP" altLang="en-US" dirty="0" smtClean="0"/>
              <a:t>類似ファイルを持つソフトウェア</a:t>
            </a:r>
            <a:endParaRPr lang="en-US" altLang="ja-JP" dirty="0" smtClean="0"/>
          </a:p>
          <a:p>
            <a:pPr lvl="1"/>
            <a:r>
              <a:rPr lang="ja-JP" altLang="en-US" dirty="0" smtClean="0"/>
              <a:t>各ファイルの類似度をベクトルとしてもつ</a:t>
            </a:r>
            <a:endParaRPr lang="en-US" altLang="ja-JP" dirty="0" smtClean="0"/>
          </a:p>
          <a:p>
            <a:pPr lvl="1"/>
            <a:r>
              <a:rPr lang="ja-JP" altLang="en-US" dirty="0" smtClean="0"/>
              <a:t>例：</a:t>
            </a:r>
            <a:r>
              <a:rPr lang="en-US" altLang="ja-JP" dirty="0"/>
              <a:t> </a:t>
            </a:r>
            <a:r>
              <a:rPr lang="en-US" altLang="ja-JP" dirty="0" smtClean="0"/>
              <a:t>X - 1.0 = (0.96, 0.99, 0)</a:t>
            </a:r>
          </a:p>
          <a:p>
            <a:pPr lvl="1"/>
            <a:endParaRPr lang="ja-JP" altLang="en-US"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11</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1880869669"/>
              </p:ext>
            </p:extLst>
          </p:nvPr>
        </p:nvGraphicFramePr>
        <p:xfrm>
          <a:off x="986037" y="3048892"/>
          <a:ext cx="7412970" cy="2290550"/>
        </p:xfrm>
        <a:graphic>
          <a:graphicData uri="http://schemas.openxmlformats.org/drawingml/2006/table">
            <a:tbl>
              <a:tblPr firstRow="1" bandRow="1">
                <a:tableStyleId>{46F890A9-2807-4EBB-B81D-B2AA78EC7F39}</a:tableStyleId>
              </a:tblPr>
              <a:tblGrid>
                <a:gridCol w="701503"/>
                <a:gridCol w="389326"/>
                <a:gridCol w="1261548"/>
                <a:gridCol w="1261548"/>
                <a:gridCol w="1273519"/>
                <a:gridCol w="1261548"/>
                <a:gridCol w="1263978"/>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- 5.0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 name="角丸四角形 4"/>
          <p:cNvSpPr/>
          <p:nvPr/>
        </p:nvSpPr>
        <p:spPr>
          <a:xfrm>
            <a:off x="2202190"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3453511"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704832"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5991321"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7242642" y="2968418"/>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1495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ea typeface="+mn-ea"/>
              </a:rPr>
              <a:t>2</a:t>
            </a:r>
            <a:r>
              <a:rPr kumimoji="1" lang="en-US" altLang="ja-JP" dirty="0" smtClean="0">
                <a:latin typeface="+mn-ea"/>
                <a:ea typeface="+mn-ea"/>
              </a:rPr>
              <a:t>.</a:t>
            </a:r>
            <a:r>
              <a:rPr kumimoji="1" lang="ja-JP" altLang="en-US" dirty="0" smtClean="0">
                <a:latin typeface="+mn-ea"/>
                <a:ea typeface="+mn-ea"/>
              </a:rPr>
              <a:t>順序関係を定義</a:t>
            </a:r>
            <a:endParaRPr kumimoji="1" lang="ja-JP" altLang="en-US"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196975"/>
                <a:ext cx="8601076" cy="4929188"/>
              </a:xfrm>
            </p:spPr>
            <p:txBody>
              <a:bodyPr/>
              <a:lstStyle/>
              <a:p>
                <a:r>
                  <a:rPr lang="ja-JP" altLang="en-US" dirty="0" smtClean="0"/>
                  <a:t>より多くのファイルを高い類似度で含むように候補ソフトウェア間に</a:t>
                </a:r>
                <a:r>
                  <a:rPr kumimoji="1" lang="ja-JP" altLang="en-US" dirty="0" smtClean="0"/>
                  <a:t>順序関係を定義</a:t>
                </a:r>
                <a:endParaRPr lang="en-US" altLang="ja-JP" dirty="0" smtClean="0"/>
              </a:p>
              <a:p>
                <a:pPr lvl="1"/>
                <a:r>
                  <a:rPr lang="ja-JP" altLang="en-US" dirty="0"/>
                  <a:t>候補</a:t>
                </a:r>
                <a:r>
                  <a:rPr lang="ja-JP" altLang="en-US" dirty="0" smtClean="0"/>
                  <a:t>ソフトウェア</a:t>
                </a:r>
                <a:r>
                  <a:rPr kumimoji="1" lang="ja-JP" altLang="en-US" dirty="0" smtClean="0"/>
                  <a:t> </a:t>
                </a:r>
                <a:r>
                  <a:rPr kumimoji="1" lang="en-US" altLang="ja-JP" dirty="0" smtClean="0"/>
                  <a:t>S1</a:t>
                </a:r>
                <a:r>
                  <a:rPr lang="en-US" altLang="ja-JP" dirty="0" smtClean="0"/>
                  <a:t>, </a:t>
                </a:r>
                <a:r>
                  <a:rPr kumimoji="1" lang="en-US" altLang="ja-JP" dirty="0" smtClean="0"/>
                  <a:t>S2</a:t>
                </a:r>
                <a:r>
                  <a:rPr kumimoji="1" lang="ja-JP" altLang="en-US" dirty="0" smtClean="0"/>
                  <a:t>において，</a:t>
                </a:r>
                <a14:m>
                  <m:oMath xmlns:m="http://schemas.openxmlformats.org/officeDocument/2006/math">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𝑖</m:t>
                    </m:r>
                    <m:r>
                      <a:rPr lang="en-US" altLang="ja-JP" b="0" i="1" smtClean="0">
                        <a:latin typeface="Cambria Math" panose="02040503050406030204" pitchFamily="18" charset="0"/>
                        <a:ea typeface="Cambria Math" panose="02040503050406030204" pitchFamily="18" charset="0"/>
                      </a:rPr>
                      <m:t>; </m:t>
                    </m:r>
                    <m:sSub>
                      <m:sSubPr>
                        <m:ctrlPr>
                          <a:rPr lang="en-US" altLang="ja-JP" b="0"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1</m:t>
                        </m:r>
                      </m:e>
                      <m:sub>
                        <m:r>
                          <a:rPr lang="en-US" altLang="ja-JP" b="0" i="1" smtClean="0">
                            <a:latin typeface="Cambria Math" panose="02040503050406030204" pitchFamily="18" charset="0"/>
                            <a:ea typeface="Cambria Math" panose="02040503050406030204" pitchFamily="18" charset="0"/>
                          </a:rPr>
                          <m:t>𝑖</m:t>
                        </m:r>
                      </m:sub>
                    </m:sSub>
                    <m:r>
                      <a:rPr lang="en-US" altLang="ja-JP" b="0" i="1" smtClean="0">
                        <a:latin typeface="Cambria Math" panose="02040503050406030204" pitchFamily="18" charset="0"/>
                        <a:ea typeface="Cambria Math" panose="02040503050406030204" pitchFamily="18" charset="0"/>
                      </a:rPr>
                      <m:t>≧</m:t>
                    </m:r>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2</m:t>
                        </m:r>
                      </m:e>
                      <m:sub>
                        <m:r>
                          <a:rPr lang="en-US" altLang="ja-JP" i="1">
                            <a:latin typeface="Cambria Math" panose="02040503050406030204" pitchFamily="18" charset="0"/>
                            <a:ea typeface="Cambria Math" panose="02040503050406030204" pitchFamily="18" charset="0"/>
                          </a:rPr>
                          <m:t>𝑖</m:t>
                        </m:r>
                      </m:sub>
                    </m:sSub>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1≧</m:t>
                    </m:r>
                    <m:r>
                      <a:rPr lang="en-US" altLang="ja-JP" b="0" i="1" smtClean="0">
                        <a:latin typeface="Cambria Math" panose="02040503050406030204" pitchFamily="18" charset="0"/>
                        <a:ea typeface="Cambria Math" panose="02040503050406030204" pitchFamily="18" charset="0"/>
                      </a:rPr>
                      <m:t>𝑆</m:t>
                    </m:r>
                    <m:r>
                      <a:rPr lang="en-US" altLang="ja-JP" b="0" i="1" smtClean="0">
                        <a:latin typeface="Cambria Math" panose="02040503050406030204" pitchFamily="18" charset="0"/>
                        <a:ea typeface="Cambria Math" panose="02040503050406030204" pitchFamily="18" charset="0"/>
                      </a:rPr>
                      <m:t>2</m:t>
                    </m:r>
                  </m:oMath>
                </a14:m>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196975"/>
                <a:ext cx="8601076" cy="4929188"/>
              </a:xfrm>
              <a:blipFill rotWithShape="0">
                <a:blip r:embed="rId3"/>
                <a:stretch>
                  <a:fillRect l="-1134" t="-989" r="-28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12</a:t>
            </a:fld>
            <a:endParaRPr kumimoji="1" lang="ja-JP" altLang="en-US"/>
          </a:p>
        </p:txBody>
      </p:sp>
      <p:sp>
        <p:nvSpPr>
          <p:cNvPr id="8" name="テキスト ボックス 7"/>
          <p:cNvSpPr txBox="1"/>
          <p:nvPr/>
        </p:nvSpPr>
        <p:spPr>
          <a:xfrm>
            <a:off x="5081364" y="5381745"/>
            <a:ext cx="3222522" cy="369332"/>
          </a:xfrm>
          <a:prstGeom prst="rect">
            <a:avLst/>
          </a:prstGeom>
          <a:noFill/>
        </p:spPr>
        <p:txBody>
          <a:bodyPr wrap="square" rtlCol="0">
            <a:spAutoFit/>
          </a:bodyPr>
          <a:lstStyle/>
          <a:p>
            <a:pPr algn="ctr"/>
            <a:r>
              <a:rPr lang="ja-JP" altLang="en-US" dirty="0"/>
              <a:t>順序</a:t>
            </a:r>
            <a:r>
              <a:rPr lang="ja-JP" altLang="en-US" dirty="0" smtClean="0"/>
              <a:t>関係は成り立たない</a:t>
            </a:r>
            <a:endParaRPr kumimoji="1" lang="ja-JP" altLang="en-US" dirty="0"/>
          </a:p>
        </p:txBody>
      </p:sp>
      <p:graphicFrame>
        <p:nvGraphicFramePr>
          <p:cNvPr id="10" name="表 9"/>
          <p:cNvGraphicFramePr>
            <a:graphicFrameLocks noGrp="1"/>
          </p:cNvGraphicFramePr>
          <p:nvPr>
            <p:extLst>
              <p:ext uri="{D42A27DB-BD31-4B8C-83A1-F6EECF244321}">
                <p14:modId xmlns:p14="http://schemas.microsoft.com/office/powerpoint/2010/main" val="2681873045"/>
              </p:ext>
            </p:extLst>
          </p:nvPr>
        </p:nvGraphicFramePr>
        <p:xfrm>
          <a:off x="457199" y="2864251"/>
          <a:ext cx="3869778" cy="2290550"/>
        </p:xfrm>
        <a:graphic>
          <a:graphicData uri="http://schemas.openxmlformats.org/drawingml/2006/table">
            <a:tbl>
              <a:tblPr firstRow="1" bandRow="1">
                <a:tableStyleId>{46F890A9-2807-4EBB-B81D-B2AA78EC7F39}</a:tableStyleId>
              </a:tblPr>
              <a:tblGrid>
                <a:gridCol w="519159"/>
                <a:gridCol w="372914"/>
                <a:gridCol w="12777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600" dirty="0" smtClean="0"/>
                        <a:t>≧</a:t>
                      </a:r>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2600" dirty="0" smtClean="0"/>
                        <a:t>≧</a:t>
                      </a:r>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104718838"/>
              </p:ext>
            </p:extLst>
          </p:nvPr>
        </p:nvGraphicFramePr>
        <p:xfrm>
          <a:off x="4757323" y="2862213"/>
          <a:ext cx="3870605" cy="2290550"/>
        </p:xfrm>
        <a:graphic>
          <a:graphicData uri="http://schemas.openxmlformats.org/drawingml/2006/table">
            <a:tbl>
              <a:tblPr firstRow="1" bandRow="1">
                <a:tableStyleId>{46F890A9-2807-4EBB-B81D-B2AA78EC7F39}</a:tableStyleId>
              </a:tblPr>
              <a:tblGrid>
                <a:gridCol w="519986"/>
                <a:gridCol w="372914"/>
                <a:gridCol w="12777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ctr"/>
                      <a:r>
                        <a:rPr kumimoji="1" lang="ja-JP" altLang="en-US" sz="2600" dirty="0" smtClean="0"/>
                        <a:t>≧</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ctr"/>
                      <a:r>
                        <a:rPr kumimoji="1" lang="ja-JP" altLang="en-US" sz="2600" dirty="0" smtClean="0"/>
                        <a:t>≦</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53524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en-US" altLang="ja-JP" dirty="0" smtClean="0">
                <a:latin typeface="+mn-ea"/>
                <a:ea typeface="+mn-ea"/>
              </a:rPr>
              <a:t>2.</a:t>
            </a:r>
            <a:r>
              <a:rPr lang="en-US" altLang="ja-JP" dirty="0" smtClean="0">
                <a:latin typeface="+mn-ea"/>
              </a:rPr>
              <a:t>(</a:t>
            </a:r>
            <a:r>
              <a:rPr lang="ja-JP" altLang="en-US" dirty="0">
                <a:latin typeface="+mn-ea"/>
              </a:rPr>
              <a:t>再利用元</a:t>
            </a:r>
            <a:r>
              <a:rPr lang="en-US" altLang="ja-JP" dirty="0" smtClean="0">
                <a:latin typeface="+mn-ea"/>
              </a:rPr>
              <a:t>)</a:t>
            </a:r>
            <a:r>
              <a:rPr lang="ja-JP" altLang="en-US" dirty="0" smtClean="0">
                <a:latin typeface="+mn-ea"/>
              </a:rPr>
              <a:t>有力ソフトウェア</a:t>
            </a:r>
            <a:endParaRPr kumimoji="1" lang="ja-JP" altLang="en-US" dirty="0">
              <a:latin typeface="+mn-ea"/>
              <a:ea typeface="+mn-ea"/>
            </a:endParaRPr>
          </a:p>
        </p:txBody>
      </p:sp>
      <p:sp>
        <p:nvSpPr>
          <p:cNvPr id="3" name="コンテンツ プレースホルダー 2"/>
          <p:cNvSpPr>
            <a:spLocks noGrp="1"/>
          </p:cNvSpPr>
          <p:nvPr>
            <p:ph idx="1"/>
          </p:nvPr>
        </p:nvSpPr>
        <p:spPr>
          <a:noFill/>
        </p:spPr>
        <p:txBody>
          <a:bodyPr/>
          <a:lstStyle/>
          <a:p>
            <a:r>
              <a:rPr lang="ja-JP" altLang="en-US" dirty="0" smtClean="0"/>
              <a:t>半順序集合から，有向非巡回グラフを生成</a:t>
            </a:r>
            <a:endParaRPr lang="en-US" altLang="ja-JP" dirty="0"/>
          </a:p>
          <a:p>
            <a:pPr lvl="1"/>
            <a:r>
              <a:rPr lang="ja-JP" altLang="en-US" sz="2000" dirty="0" smtClean="0"/>
              <a:t>候補ソフトウェアをノードとみなす</a:t>
            </a:r>
            <a:endParaRPr lang="en-US" altLang="ja-JP" sz="2000" dirty="0" smtClean="0"/>
          </a:p>
          <a:p>
            <a:r>
              <a:rPr lang="ja-JP" altLang="en-US" sz="2300" dirty="0"/>
              <a:t>有力ソフトウェア</a:t>
            </a:r>
            <a:endParaRPr lang="en-US" altLang="ja-JP" sz="2300" dirty="0" smtClean="0"/>
          </a:p>
          <a:p>
            <a:pPr lvl="1"/>
            <a:r>
              <a:rPr lang="ja-JP" altLang="en-US" sz="2000" dirty="0" smtClean="0"/>
              <a:t>グラフの極</a:t>
            </a:r>
            <a:r>
              <a:rPr lang="ja-JP" altLang="en-US" sz="2000" dirty="0"/>
              <a:t>大元を再利用元である可能性が</a:t>
            </a:r>
            <a:r>
              <a:rPr lang="ja-JP" altLang="en-US" sz="2000" dirty="0" smtClean="0"/>
              <a:t>高いとして抽出</a:t>
            </a:r>
            <a:endParaRPr lang="en-US" altLang="ja-JP" sz="2000" dirty="0" smtClean="0"/>
          </a:p>
          <a:p>
            <a:pPr lvl="1"/>
            <a:r>
              <a:rPr lang="ja-JP" altLang="en-US" sz="2000" dirty="0"/>
              <a:t>順序関係が成立しない</a:t>
            </a:r>
            <a:endParaRPr lang="en-US" altLang="ja-JP" sz="2000" dirty="0"/>
          </a:p>
          <a:p>
            <a:pPr marL="342900" lvl="1" indent="0">
              <a:buNone/>
            </a:pPr>
            <a:endParaRPr lang="ja-JP" altLang="en-US" sz="2000" dirty="0"/>
          </a:p>
          <a:p>
            <a:endParaRPr lang="en-US" altLang="ja-JP" sz="2300" dirty="0" smtClean="0"/>
          </a:p>
        </p:txBody>
      </p:sp>
      <p:sp>
        <p:nvSpPr>
          <p:cNvPr id="4" name="スライド番号プレースホルダー 3"/>
          <p:cNvSpPr>
            <a:spLocks noGrp="1"/>
          </p:cNvSpPr>
          <p:nvPr>
            <p:ph type="sldNum" sz="quarter" idx="12"/>
          </p:nvPr>
        </p:nvSpPr>
        <p:spPr>
          <a:noFill/>
        </p:spPr>
        <p:txBody>
          <a:bodyPr/>
          <a:lstStyle/>
          <a:p>
            <a:fld id="{B24E575F-AE80-4FDB-9C39-ECDDBAB19842}" type="slidenum">
              <a:rPr kumimoji="1" lang="ja-JP" altLang="en-US" smtClean="0"/>
              <a:t>13</a:t>
            </a:fld>
            <a:endParaRPr kumimoji="1" lang="ja-JP" altLang="en-US" dirty="0"/>
          </a:p>
        </p:txBody>
      </p:sp>
      <p:sp>
        <p:nvSpPr>
          <p:cNvPr id="9" name="円/楕円 8"/>
          <p:cNvSpPr/>
          <p:nvPr/>
        </p:nvSpPr>
        <p:spPr>
          <a:xfrm>
            <a:off x="4426133" y="5431051"/>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cxnSp>
        <p:nvCxnSpPr>
          <p:cNvPr id="74" name="直線矢印コネクタ 73"/>
          <p:cNvCxnSpPr>
            <a:stCxn id="23" idx="6"/>
            <a:endCxn id="9" idx="2"/>
          </p:cNvCxnSpPr>
          <p:nvPr/>
        </p:nvCxnSpPr>
        <p:spPr>
          <a:xfrm>
            <a:off x="3040499" y="5889739"/>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24" idx="6"/>
            <a:endCxn id="26" idx="2"/>
          </p:cNvCxnSpPr>
          <p:nvPr/>
        </p:nvCxnSpPr>
        <p:spPr>
          <a:xfrm>
            <a:off x="3040499" y="4496596"/>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9" idx="6"/>
            <a:endCxn id="25" idx="3"/>
          </p:cNvCxnSpPr>
          <p:nvPr/>
        </p:nvCxnSpPr>
        <p:spPr>
          <a:xfrm flipV="1">
            <a:off x="5343509" y="5517508"/>
            <a:ext cx="1146021" cy="372231"/>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26" idx="6"/>
            <a:endCxn id="25" idx="1"/>
          </p:cNvCxnSpPr>
          <p:nvPr/>
        </p:nvCxnSpPr>
        <p:spPr>
          <a:xfrm>
            <a:off x="5343509" y="4496596"/>
            <a:ext cx="1146021" cy="37223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2123123" y="5431051"/>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- 3.0</a:t>
            </a:r>
            <a:endParaRPr kumimoji="1" lang="ja-JP" altLang="en-US" sz="1400" b="1" dirty="0">
              <a:solidFill>
                <a:schemeClr val="tx1"/>
              </a:solidFill>
            </a:endParaRPr>
          </a:p>
        </p:txBody>
      </p:sp>
      <p:sp>
        <p:nvSpPr>
          <p:cNvPr id="24" name="円/楕円 23"/>
          <p:cNvSpPr/>
          <p:nvPr/>
        </p:nvSpPr>
        <p:spPr>
          <a:xfrm>
            <a:off x="2123123" y="4037908"/>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- 2.0</a:t>
            </a:r>
            <a:endParaRPr lang="en-US" altLang="ja-JP" sz="1400" b="1" dirty="0" smtClean="0">
              <a:solidFill>
                <a:schemeClr val="tx1"/>
              </a:solidFill>
            </a:endParaRPr>
          </a:p>
        </p:txBody>
      </p:sp>
      <p:sp>
        <p:nvSpPr>
          <p:cNvPr id="25" name="円/楕円 24"/>
          <p:cNvSpPr/>
          <p:nvPr/>
        </p:nvSpPr>
        <p:spPr>
          <a:xfrm>
            <a:off x="6355183" y="473447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26" name="円/楕円 25"/>
          <p:cNvSpPr/>
          <p:nvPr/>
        </p:nvSpPr>
        <p:spPr>
          <a:xfrm>
            <a:off x="4426133" y="4037908"/>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28" name="角丸四角形 27"/>
          <p:cNvSpPr/>
          <p:nvPr/>
        </p:nvSpPr>
        <p:spPr>
          <a:xfrm>
            <a:off x="1918139" y="3940852"/>
            <a:ext cx="1347027" cy="254225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線吹き出し 1 (枠付き) 28"/>
          <p:cNvSpPr/>
          <p:nvPr/>
        </p:nvSpPr>
        <p:spPr>
          <a:xfrm>
            <a:off x="3456817" y="3266801"/>
            <a:ext cx="2152997" cy="573578"/>
          </a:xfrm>
          <a:prstGeom prst="borderCallout1">
            <a:avLst>
              <a:gd name="adj1" fmla="val 47736"/>
              <a:gd name="adj2" fmla="val -997"/>
              <a:gd name="adj3" fmla="val 112500"/>
              <a:gd name="adj4" fmla="val -38333"/>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000" dirty="0" smtClean="0"/>
              <a:t>有力ソフトウェア</a:t>
            </a:r>
            <a:endParaRPr kumimoji="1" lang="ja-JP" altLang="en-US" sz="2000" dirty="0"/>
          </a:p>
        </p:txBody>
      </p:sp>
    </p:spTree>
    <p:extLst>
      <p:ext uri="{BB962C8B-B14F-4D97-AF65-F5344CB8AC3E}">
        <p14:creationId xmlns:p14="http://schemas.microsoft.com/office/powerpoint/2010/main" val="7002335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n-ea"/>
                <a:ea typeface="+mn-ea"/>
              </a:rPr>
              <a:t>3</a:t>
            </a:r>
            <a:r>
              <a:rPr kumimoji="1" lang="en-US" altLang="ja-JP" dirty="0" smtClean="0">
                <a:latin typeface="+mn-ea"/>
                <a:ea typeface="+mn-ea"/>
              </a:rPr>
              <a:t>.</a:t>
            </a:r>
            <a:r>
              <a:rPr kumimoji="1" lang="ja-JP" altLang="en-US" dirty="0" smtClean="0">
                <a:latin typeface="+mn-ea"/>
                <a:ea typeface="+mn-ea"/>
              </a:rPr>
              <a:t> 順位付け</a:t>
            </a:r>
            <a:r>
              <a:rPr kumimoji="1" lang="en-US" altLang="ja-JP" dirty="0" smtClean="0">
                <a:latin typeface="+mn-ea"/>
                <a:ea typeface="+mn-ea"/>
              </a:rPr>
              <a:t>(1/2)</a:t>
            </a:r>
            <a:endParaRPr kumimoji="1" lang="ja-JP" altLang="en-US" dirty="0">
              <a:latin typeface="+mn-ea"/>
              <a:ea typeface="+mn-ea"/>
            </a:endParaRP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8" y="1196975"/>
                <a:ext cx="8686801" cy="4929188"/>
              </a:xfrm>
            </p:spPr>
            <p:txBody>
              <a:bodyPr/>
              <a:lstStyle/>
              <a:p>
                <a:r>
                  <a:rPr lang="ja-JP" altLang="en-US" dirty="0" smtClean="0"/>
                  <a:t>有力ソフトウェアと入力ソースファイル集合間に距離を定義して順位付け</a:t>
                </a:r>
                <a:endParaRPr lang="ja-JP" altLang="en-US" dirty="0"/>
              </a:p>
              <a:p>
                <a:r>
                  <a:rPr lang="ja-JP" altLang="en-US" dirty="0" smtClean="0"/>
                  <a:t>距離</a:t>
                </a:r>
                <a:r>
                  <a:rPr lang="ja-JP" altLang="en-US" dirty="0"/>
                  <a:t>が短いほど再利用元ソフトウェアである可能性が高いとして，有力ソフトウェアを距離が短い順に</a:t>
                </a:r>
                <a:r>
                  <a:rPr lang="ja-JP" altLang="en-US" dirty="0" smtClean="0"/>
                  <a:t>順位付け</a:t>
                </a:r>
                <a:endParaRPr lang="en-US" altLang="ja-JP" dirty="0" smtClean="0"/>
              </a:p>
              <a:p>
                <a:endParaRPr lang="en-US" altLang="ja-JP" sz="700" dirty="0" smtClean="0"/>
              </a:p>
              <a:p>
                <a:pPr marL="0" indent="0">
                  <a:buNone/>
                </a:pPr>
                <a14:m>
                  <m:oMathPara xmlns:m="http://schemas.openxmlformats.org/officeDocument/2006/math">
                    <m:oMathParaPr>
                      <m:jc m:val="centerGroup"/>
                    </m:oMathParaPr>
                    <m:oMath xmlns:m="http://schemas.openxmlformats.org/officeDocument/2006/math">
                      <m:r>
                        <a:rPr lang="en-US" altLang="ja-JP" b="0" i="1" smtClean="0">
                          <a:latin typeface="Cambria Math" panose="02040503050406030204" pitchFamily="18" charset="0"/>
                          <a:ea typeface="Cambria Math" panose="02040503050406030204" pitchFamily="18" charset="0"/>
                        </a:rPr>
                        <m:t>𝑑</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𝑃</m:t>
                      </m:r>
                      <m:r>
                        <a:rPr lang="en-US" altLang="ja-JP" b="0"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𝑄</m:t>
                      </m:r>
                      <m:r>
                        <a:rPr lang="en-US" altLang="ja-JP" b="0" i="1" smtClean="0">
                          <a:latin typeface="Cambria Math" panose="02040503050406030204" pitchFamily="18" charset="0"/>
                          <a:ea typeface="Cambria Math" panose="02040503050406030204" pitchFamily="18" charset="0"/>
                        </a:rPr>
                        <m:t>)= </m:t>
                      </m:r>
                      <m:nary>
                        <m:naryPr>
                          <m:chr m:val="∑"/>
                          <m:ctrlPr>
                            <a:rPr lang="en-US" altLang="ja-JP" b="0" i="1" smtClean="0">
                              <a:latin typeface="Cambria Math" panose="02040503050406030204" pitchFamily="18" charset="0"/>
                              <a:ea typeface="Cambria Math" panose="02040503050406030204" pitchFamily="18" charset="0"/>
                            </a:rPr>
                          </m:ctrlPr>
                        </m:naryPr>
                        <m:sub>
                          <m:r>
                            <m:rPr>
                              <m:brk m:alnAt="23"/>
                            </m:rPr>
                            <a:rPr lang="en-US" altLang="ja-JP" b="0" i="1" smtClean="0">
                              <a:latin typeface="Cambria Math" panose="02040503050406030204" pitchFamily="18" charset="0"/>
                              <a:ea typeface="Cambria Math" panose="02040503050406030204" pitchFamily="18" charset="0"/>
                            </a:rPr>
                            <m:t>𝑖</m:t>
                          </m:r>
                          <m:r>
                            <a:rPr lang="en-US" altLang="ja-JP" b="0" i="1" smtClean="0">
                              <a:latin typeface="Cambria Math" panose="02040503050406030204" pitchFamily="18" charset="0"/>
                              <a:ea typeface="Cambria Math" panose="02040503050406030204" pitchFamily="18" charset="0"/>
                            </a:rPr>
                            <m:t>=1</m:t>
                          </m:r>
                        </m:sub>
                        <m:sup>
                          <m:r>
                            <a:rPr lang="en-US" altLang="ja-JP" b="0" i="1" smtClean="0">
                              <a:latin typeface="Cambria Math" panose="02040503050406030204" pitchFamily="18" charset="0"/>
                              <a:ea typeface="Cambria Math" panose="02040503050406030204" pitchFamily="18" charset="0"/>
                            </a:rPr>
                            <m:t>𝑛</m:t>
                          </m:r>
                        </m:sup>
                        <m:e>
                          <m:d>
                            <m:dPr>
                              <m:begChr m:val="|"/>
                              <m:endChr m:val="|"/>
                              <m:ctrlPr>
                                <a:rPr lang="en-US" altLang="ja-JP" i="1">
                                  <a:latin typeface="Cambria Math" panose="02040503050406030204" pitchFamily="18" charset="0"/>
                                  <a:ea typeface="Cambria Math" panose="02040503050406030204" pitchFamily="18" charset="0"/>
                                </a:rPr>
                              </m:ctrlPr>
                            </m:dPr>
                            <m:e>
                              <m:sSub>
                                <m:sSubPr>
                                  <m:ctrlPr>
                                    <a:rPr lang="en-US" altLang="ja-JP"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𝑝</m:t>
                                  </m:r>
                                </m:e>
                                <m:sub>
                                  <m:r>
                                    <a:rPr lang="en-US" altLang="ja-JP" b="0" i="1" smtClean="0">
                                      <a:latin typeface="Cambria Math" panose="02040503050406030204" pitchFamily="18" charset="0"/>
                                      <a:ea typeface="Cambria Math" panose="02040503050406030204" pitchFamily="18" charset="0"/>
                                    </a:rPr>
                                    <m:t>𝑖</m:t>
                                  </m:r>
                                </m:sub>
                              </m:sSub>
                              <m:r>
                                <a:rPr lang="en-US" altLang="ja-JP" i="1">
                                  <a:latin typeface="Cambria Math" panose="02040503050406030204" pitchFamily="18" charset="0"/>
                                  <a:ea typeface="Cambria Math" panose="02040503050406030204" pitchFamily="18" charset="0"/>
                                </a:rPr>
                                <m:t> −</m:t>
                              </m:r>
                              <m:sSub>
                                <m:sSubPr>
                                  <m:ctrlPr>
                                    <a:rPr lang="en-US" altLang="ja-JP" i="1" smtClean="0">
                                      <a:latin typeface="Cambria Math" panose="02040503050406030204" pitchFamily="18" charset="0"/>
                                      <a:ea typeface="Cambria Math" panose="02040503050406030204" pitchFamily="18" charset="0"/>
                                    </a:rPr>
                                  </m:ctrlPr>
                                </m:sSubPr>
                                <m:e>
                                  <m:r>
                                    <a:rPr lang="en-US" altLang="ja-JP" b="0" i="1" smtClean="0">
                                      <a:latin typeface="Cambria Math" panose="02040503050406030204" pitchFamily="18" charset="0"/>
                                      <a:ea typeface="Cambria Math" panose="02040503050406030204" pitchFamily="18" charset="0"/>
                                    </a:rPr>
                                    <m:t>𝑞</m:t>
                                  </m:r>
                                </m:e>
                                <m:sub>
                                  <m:r>
                                    <a:rPr lang="en-US" altLang="ja-JP" i="1">
                                      <a:latin typeface="Cambria Math" panose="02040503050406030204" pitchFamily="18" charset="0"/>
                                      <a:ea typeface="Cambria Math" panose="02040503050406030204" pitchFamily="18" charset="0"/>
                                    </a:rPr>
                                    <m:t>𝑖</m:t>
                                  </m:r>
                                </m:sub>
                              </m:sSub>
                            </m:e>
                          </m:d>
                        </m:e>
                      </m:nary>
                    </m:oMath>
                  </m:oMathPara>
                </a14:m>
                <a:endParaRPr lang="en-US" altLang="ja-JP" dirty="0" smtClean="0"/>
              </a:p>
              <a:p>
                <a:pPr marL="0" indent="0">
                  <a:buNone/>
                </a:pP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8" y="1196975"/>
                <a:ext cx="8686801" cy="4929188"/>
              </a:xfrm>
              <a:blipFill rotWithShape="0">
                <a:blip r:embed="rId3"/>
                <a:stretch>
                  <a:fillRect l="-1123" t="-989" r="-2386"/>
                </a:stretch>
              </a:blipFill>
            </p:spPr>
            <p:txBody>
              <a:bodyPr/>
              <a:lstStyle/>
              <a:p>
                <a:r>
                  <a:rPr lang="ja-JP" altLang="en-US">
                    <a:noFill/>
                  </a:rPr>
                  <a:t> </a:t>
                </a:r>
              </a:p>
            </p:txBody>
          </p:sp>
        </mc:Fallback>
      </mc:AlternateContent>
      <p:sp>
        <p:nvSpPr>
          <p:cNvPr id="7" name="スライド番号プレースホルダー 6"/>
          <p:cNvSpPr>
            <a:spLocks noGrp="1"/>
          </p:cNvSpPr>
          <p:nvPr>
            <p:ph type="sldNum" sz="quarter" idx="12"/>
          </p:nvPr>
        </p:nvSpPr>
        <p:spPr/>
        <p:txBody>
          <a:bodyPr/>
          <a:lstStyle/>
          <a:p>
            <a:fld id="{B24E575F-AE80-4FDB-9C39-ECDDBAB19842}" type="slidenum">
              <a:rPr kumimoji="1" lang="ja-JP" altLang="en-US" smtClean="0"/>
              <a:t>14</a:t>
            </a:fld>
            <a:endParaRPr kumimoji="1" lang="ja-JP" altLang="en-US"/>
          </a:p>
        </p:txBody>
      </p:sp>
      <p:graphicFrame>
        <p:nvGraphicFramePr>
          <p:cNvPr id="10" name="表 9"/>
          <p:cNvGraphicFramePr>
            <a:graphicFrameLocks noGrp="1"/>
          </p:cNvGraphicFramePr>
          <p:nvPr>
            <p:extLst>
              <p:ext uri="{D42A27DB-BD31-4B8C-83A1-F6EECF244321}">
                <p14:modId xmlns:p14="http://schemas.microsoft.com/office/powerpoint/2010/main" val="2843975039"/>
              </p:ext>
            </p:extLst>
          </p:nvPr>
        </p:nvGraphicFramePr>
        <p:xfrm>
          <a:off x="837213" y="4393503"/>
          <a:ext cx="3257400" cy="1840623"/>
        </p:xfrm>
        <a:graphic>
          <a:graphicData uri="http://schemas.openxmlformats.org/drawingml/2006/table">
            <a:tbl>
              <a:tblPr firstRow="1" bandRow="1">
                <a:tableStyleId>{46F890A9-2807-4EBB-B81D-B2AA78EC7F39}</a:tableStyleId>
              </a:tblPr>
              <a:tblGrid>
                <a:gridCol w="560588"/>
                <a:gridCol w="670977"/>
                <a:gridCol w="1017701"/>
                <a:gridCol w="1008134"/>
              </a:tblGrid>
              <a:tr h="463941">
                <a:tc gridSpan="2">
                  <a:txBody>
                    <a:bodyPr/>
                    <a:lstStyle/>
                    <a:p>
                      <a:pPr algn="ctr"/>
                      <a:r>
                        <a:rPr kumimoji="1" lang="en-US" altLang="ja-JP" sz="2100" dirty="0" smtClean="0"/>
                        <a:t>X</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r"/>
                      <a:endParaRPr kumimoji="1" lang="ja-JP" altLang="en-US" sz="18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2100" dirty="0" smtClean="0"/>
                        <a:t>X</a:t>
                      </a:r>
                      <a:r>
                        <a:rPr kumimoji="1" lang="en-US" altLang="ja-JP" sz="2100" baseline="0" dirty="0" smtClean="0"/>
                        <a:t> - 2.0</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2100" dirty="0" smtClean="0"/>
                        <a:t>X - 3.0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55890">
                <a:tc>
                  <a:txBody>
                    <a:bodyPr/>
                    <a:lstStyle/>
                    <a:p>
                      <a:pPr algn="ctr"/>
                      <a:r>
                        <a:rPr kumimoji="1" lang="en-US" altLang="ja-JP" sz="2100" dirty="0" smtClean="0"/>
                        <a:t>a</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c>
                  <a:txBody>
                    <a:bodyPr/>
                    <a:lstStyle/>
                    <a:p>
                      <a:pPr algn="r"/>
                      <a:r>
                        <a:rPr kumimoji="1" lang="en-US" altLang="ja-JP" sz="2100" dirty="0" smtClean="0"/>
                        <a:t>0.97</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0.99</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r>
              <a:tr h="455890">
                <a:tc>
                  <a:txBody>
                    <a:bodyPr/>
                    <a:lstStyle/>
                    <a:p>
                      <a:pPr algn="ctr"/>
                      <a:r>
                        <a:rPr kumimoji="1" lang="en-US" altLang="ja-JP" sz="2100" dirty="0" smtClean="0"/>
                        <a:t>b</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c>
                  <a:txBody>
                    <a:bodyPr/>
                    <a:lstStyle/>
                    <a:p>
                      <a:pPr algn="r"/>
                      <a:r>
                        <a:rPr kumimoji="1" lang="en-US" altLang="ja-JP" sz="2100" dirty="0" smtClean="0"/>
                        <a:t>0.99</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tcPr>
                </a:tc>
                <a:tc>
                  <a:txBody>
                    <a:bodyPr/>
                    <a:lstStyle/>
                    <a:p>
                      <a:pPr algn="r"/>
                      <a:r>
                        <a:rPr kumimoji="1" lang="en-US" altLang="ja-JP" sz="2100" dirty="0" smtClean="0"/>
                        <a:t>0.98</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tcPr>
                </a:tc>
              </a:tr>
              <a:tr h="455890">
                <a:tc>
                  <a:txBody>
                    <a:bodyPr/>
                    <a:lstStyle/>
                    <a:p>
                      <a:pPr algn="ctr"/>
                      <a:r>
                        <a:rPr kumimoji="1" lang="en-US" altLang="ja-JP" sz="2100" dirty="0" smtClean="0"/>
                        <a:t>c</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1.0</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0.97</a:t>
                      </a:r>
                      <a:endParaRPr kumimoji="1" lang="ja-JP" altLang="en-US" sz="2100" dirty="0"/>
                    </a:p>
                  </a:txBody>
                  <a:tcPr marL="138853" marR="138853" marT="69427" marB="69427">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a:r>
                        <a:rPr kumimoji="1" lang="en-US" altLang="ja-JP" sz="2100" dirty="0" smtClean="0"/>
                        <a:t>0.99</a:t>
                      </a:r>
                      <a:endParaRPr kumimoji="1" lang="ja-JP" altLang="en-US" sz="2100" dirty="0"/>
                    </a:p>
                  </a:txBody>
                  <a:tcPr marL="138853" marR="138853" marT="69427" marB="69427">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791602432"/>
              </p:ext>
            </p:extLst>
          </p:nvPr>
        </p:nvGraphicFramePr>
        <p:xfrm>
          <a:off x="5126873" y="4428620"/>
          <a:ext cx="3638100" cy="790638"/>
        </p:xfrm>
        <a:graphic>
          <a:graphicData uri="http://schemas.openxmlformats.org/drawingml/2006/table">
            <a:tbl>
              <a:tblPr firstRow="1" bandRow="1">
                <a:tableStyleId>{0660B408-B3CF-4A94-85FC-2B1E0A45F4A2}</a:tableStyleId>
              </a:tblPr>
              <a:tblGrid>
                <a:gridCol w="563880"/>
                <a:gridCol w="1537110"/>
                <a:gridCol w="1537110"/>
              </a:tblGrid>
              <a:tr h="370840">
                <a:tc>
                  <a:txBody>
                    <a:bodyPr/>
                    <a:lstStyle/>
                    <a:p>
                      <a:endParaRPr kumimoji="1" lang="ja-JP" altLang="en-US" sz="1600" b="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1900" dirty="0" smtClean="0"/>
                        <a:t>X</a:t>
                      </a:r>
                      <a:r>
                        <a:rPr kumimoji="1" lang="en-US" altLang="ja-JP" sz="1900" baseline="0" dirty="0" smtClean="0"/>
                        <a:t> - 2.0</a:t>
                      </a:r>
                      <a:endParaRPr kumimoji="1" lang="ja-JP" altLang="en-US" sz="1900" dirty="0"/>
                    </a:p>
                  </a:txBody>
                  <a:tcPr marL="130238" marR="130238" marT="65119" marB="65119">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1900" dirty="0" smtClean="0"/>
                        <a:t>X - 3.0</a:t>
                      </a:r>
                      <a:endParaRPr kumimoji="1" lang="ja-JP" altLang="en-US" sz="1900" dirty="0"/>
                    </a:p>
                  </a:txBody>
                  <a:tcPr marL="130238" marR="130238" marT="65119" marB="65119">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r>
                        <a:rPr kumimoji="1" lang="ja-JP" altLang="en-US" dirty="0" smtClean="0"/>
                        <a:t>距離</a:t>
                      </a:r>
                      <a:endParaRPr kumimoji="1" lang="ja-JP" alt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US" altLang="ja-JP" sz="2000" u="none" strike="noStrike" dirty="0" smtClean="0">
                          <a:effectLst/>
                        </a:rPr>
                        <a:t>0.07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en-US" altLang="ja-JP" sz="2000" u="none" strike="noStrike" dirty="0" smtClean="0">
                          <a:effectLst/>
                        </a:rPr>
                        <a:t>0.04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2" name="右矢印 11"/>
          <p:cNvSpPr/>
          <p:nvPr/>
        </p:nvSpPr>
        <p:spPr>
          <a:xfrm>
            <a:off x="4300023" y="4823939"/>
            <a:ext cx="609043" cy="3491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5380893" y="5463800"/>
            <a:ext cx="3305908" cy="646331"/>
          </a:xfrm>
          <a:prstGeom prst="rect">
            <a:avLst/>
          </a:prstGeom>
        </p:spPr>
        <p:txBody>
          <a:bodyPr wrap="square">
            <a:spAutoFit/>
          </a:bodyPr>
          <a:lstStyle/>
          <a:p>
            <a:r>
              <a:rPr lang="en-US" altLang="ja-JP" dirty="0"/>
              <a:t>X - 3.0 </a:t>
            </a:r>
            <a:r>
              <a:rPr lang="ja-JP" altLang="en-US" dirty="0"/>
              <a:t>が短いため</a:t>
            </a:r>
            <a:r>
              <a:rPr lang="en-US" altLang="ja-JP" dirty="0"/>
              <a:t/>
            </a:r>
            <a:br>
              <a:rPr lang="en-US" altLang="ja-JP" dirty="0"/>
            </a:br>
            <a:r>
              <a:rPr lang="en-US" altLang="ja-JP" dirty="0"/>
              <a:t>X - 3.0, X - 2.0 </a:t>
            </a:r>
            <a:r>
              <a:rPr lang="ja-JP" altLang="en-US" dirty="0"/>
              <a:t>の</a:t>
            </a:r>
            <a:r>
              <a:rPr lang="ja-JP" altLang="en-US" dirty="0" smtClean="0"/>
              <a:t>順で</a:t>
            </a:r>
            <a:r>
              <a:rPr lang="ja-JP" altLang="en-US" dirty="0"/>
              <a:t>順位付け</a:t>
            </a:r>
          </a:p>
        </p:txBody>
      </p:sp>
      <p:sp>
        <p:nvSpPr>
          <p:cNvPr id="4" name="テキスト ボックス 3"/>
          <p:cNvSpPr txBox="1"/>
          <p:nvPr/>
        </p:nvSpPr>
        <p:spPr>
          <a:xfrm>
            <a:off x="951513" y="3182818"/>
            <a:ext cx="2198077" cy="400110"/>
          </a:xfrm>
          <a:prstGeom prst="rect">
            <a:avLst/>
          </a:prstGeom>
          <a:noFill/>
        </p:spPr>
        <p:txBody>
          <a:bodyPr wrap="square" rtlCol="0">
            <a:spAutoFit/>
          </a:bodyPr>
          <a:lstStyle/>
          <a:p>
            <a:pPr algn="ctr"/>
            <a:r>
              <a:rPr lang="ja-JP" altLang="en-US" sz="2000" dirty="0"/>
              <a:t>マンハッタン</a:t>
            </a:r>
            <a:r>
              <a:rPr lang="ja-JP" altLang="en-US" sz="2000" dirty="0" smtClean="0"/>
              <a:t>距離 ： </a:t>
            </a:r>
            <a:endParaRPr kumimoji="1" lang="ja-JP" altLang="en-US" sz="2000" dirty="0"/>
          </a:p>
        </p:txBody>
      </p:sp>
    </p:spTree>
    <p:extLst>
      <p:ext uri="{BB962C8B-B14F-4D97-AF65-F5344CB8AC3E}">
        <p14:creationId xmlns:p14="http://schemas.microsoft.com/office/powerpoint/2010/main" val="4127364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en-US" altLang="ja-JP" dirty="0">
                <a:latin typeface="+mn-ea"/>
              </a:rPr>
              <a:t>3.</a:t>
            </a:r>
            <a:r>
              <a:rPr lang="ja-JP" altLang="en-US" dirty="0">
                <a:latin typeface="+mn-ea"/>
              </a:rPr>
              <a:t> 順位付け</a:t>
            </a:r>
            <a:r>
              <a:rPr lang="en-US" altLang="ja-JP" dirty="0" smtClean="0">
                <a:latin typeface="+mn-ea"/>
              </a:rPr>
              <a:t>(2/2</a:t>
            </a:r>
            <a:r>
              <a:rPr lang="en-US" altLang="ja-JP" dirty="0">
                <a:latin typeface="+mn-ea"/>
              </a:rPr>
              <a:t>)</a:t>
            </a:r>
            <a:endParaRPr kumimoji="1" lang="ja-JP" altLang="en-US" dirty="0">
              <a:latin typeface="+mn-ea"/>
              <a:ea typeface="+mn-ea"/>
            </a:endParaRPr>
          </a:p>
        </p:txBody>
      </p:sp>
      <p:sp>
        <p:nvSpPr>
          <p:cNvPr id="3" name="コンテンツ プレースホルダー 2"/>
          <p:cNvSpPr>
            <a:spLocks noGrp="1"/>
          </p:cNvSpPr>
          <p:nvPr>
            <p:ph idx="1"/>
          </p:nvPr>
        </p:nvSpPr>
        <p:spPr>
          <a:noFill/>
        </p:spPr>
        <p:txBody>
          <a:bodyPr/>
          <a:lstStyle/>
          <a:p>
            <a:r>
              <a:rPr lang="ja-JP" altLang="en-US" dirty="0"/>
              <a:t>残りの候補</a:t>
            </a:r>
            <a:r>
              <a:rPr lang="ja-JP" altLang="en-US" dirty="0" smtClean="0"/>
              <a:t>ソフトウェアについては，トポロジカルソートを用いて順位付け</a:t>
            </a:r>
            <a:endParaRPr lang="en-US" altLang="ja-JP" dirty="0" smtClean="0"/>
          </a:p>
          <a:p>
            <a:pPr lvl="1"/>
            <a:r>
              <a:rPr lang="ja-JP" altLang="en-US" sz="1800" dirty="0"/>
              <a:t>有向辺の情報を満たすよう</a:t>
            </a:r>
            <a:r>
              <a:rPr lang="ja-JP" altLang="en-US" sz="1800" dirty="0" smtClean="0"/>
              <a:t>に</a:t>
            </a:r>
            <a:r>
              <a:rPr lang="ja-JP" altLang="en-US" sz="1800" dirty="0"/>
              <a:t>ノード</a:t>
            </a:r>
            <a:r>
              <a:rPr lang="ja-JP" altLang="en-US" sz="1800" dirty="0" smtClean="0"/>
              <a:t>を</a:t>
            </a:r>
            <a:r>
              <a:rPr lang="ja-JP" altLang="en-US" sz="1800" dirty="0"/>
              <a:t>一列に並べ替え</a:t>
            </a:r>
            <a:endParaRPr lang="en-US" altLang="ja-JP" sz="1700" dirty="0" smtClean="0"/>
          </a:p>
        </p:txBody>
      </p:sp>
      <p:sp>
        <p:nvSpPr>
          <p:cNvPr id="4" name="スライド番号プレースホルダー 3"/>
          <p:cNvSpPr>
            <a:spLocks noGrp="1"/>
          </p:cNvSpPr>
          <p:nvPr>
            <p:ph type="sldNum" sz="quarter" idx="12"/>
          </p:nvPr>
        </p:nvSpPr>
        <p:spPr>
          <a:noFill/>
        </p:spPr>
        <p:txBody>
          <a:bodyPr/>
          <a:lstStyle/>
          <a:p>
            <a:fld id="{B24E575F-AE80-4FDB-9C39-ECDDBAB19842}" type="slidenum">
              <a:rPr kumimoji="1" lang="ja-JP" altLang="en-US" smtClean="0"/>
              <a:t>15</a:t>
            </a:fld>
            <a:endParaRPr kumimoji="1" lang="ja-JP" altLang="en-US"/>
          </a:p>
        </p:txBody>
      </p:sp>
      <p:sp>
        <p:nvSpPr>
          <p:cNvPr id="9" name="円/楕円 8"/>
          <p:cNvSpPr/>
          <p:nvPr/>
        </p:nvSpPr>
        <p:spPr>
          <a:xfrm>
            <a:off x="4426133" y="400668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cxnSp>
        <p:nvCxnSpPr>
          <p:cNvPr id="74" name="直線矢印コネクタ 73"/>
          <p:cNvCxnSpPr>
            <a:stCxn id="23" idx="6"/>
            <a:endCxn id="9" idx="2"/>
          </p:cNvCxnSpPr>
          <p:nvPr/>
        </p:nvCxnSpPr>
        <p:spPr>
          <a:xfrm>
            <a:off x="3040499" y="4465377"/>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a:stCxn id="24" idx="6"/>
            <a:endCxn id="26" idx="2"/>
          </p:cNvCxnSpPr>
          <p:nvPr/>
        </p:nvCxnSpPr>
        <p:spPr>
          <a:xfrm>
            <a:off x="3040499" y="3072234"/>
            <a:ext cx="1385634"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a:stCxn id="9" idx="6"/>
            <a:endCxn id="25" idx="3"/>
          </p:cNvCxnSpPr>
          <p:nvPr/>
        </p:nvCxnSpPr>
        <p:spPr>
          <a:xfrm flipV="1">
            <a:off x="5343509" y="4093146"/>
            <a:ext cx="1146021" cy="372231"/>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線矢印コネクタ 108"/>
          <p:cNvCxnSpPr>
            <a:stCxn id="26" idx="6"/>
            <a:endCxn id="25" idx="1"/>
          </p:cNvCxnSpPr>
          <p:nvPr/>
        </p:nvCxnSpPr>
        <p:spPr>
          <a:xfrm>
            <a:off x="5343509" y="3072234"/>
            <a:ext cx="1146021" cy="37223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円/楕円 22"/>
          <p:cNvSpPr/>
          <p:nvPr/>
        </p:nvSpPr>
        <p:spPr>
          <a:xfrm>
            <a:off x="2123123" y="4006689"/>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- 3.0</a:t>
            </a:r>
            <a:endParaRPr kumimoji="1" lang="ja-JP" altLang="en-US" sz="1400" b="1" dirty="0">
              <a:solidFill>
                <a:schemeClr val="tx1"/>
              </a:solidFill>
            </a:endParaRPr>
          </a:p>
        </p:txBody>
      </p:sp>
      <p:sp>
        <p:nvSpPr>
          <p:cNvPr id="24" name="円/楕円 23"/>
          <p:cNvSpPr/>
          <p:nvPr/>
        </p:nvSpPr>
        <p:spPr>
          <a:xfrm>
            <a:off x="2123123" y="2613546"/>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- 2.0</a:t>
            </a:r>
            <a:endParaRPr lang="en-US" altLang="ja-JP" sz="1400" b="1" dirty="0" smtClean="0">
              <a:solidFill>
                <a:schemeClr val="tx1"/>
              </a:solidFill>
            </a:endParaRPr>
          </a:p>
        </p:txBody>
      </p:sp>
      <p:sp>
        <p:nvSpPr>
          <p:cNvPr id="25" name="円/楕円 24"/>
          <p:cNvSpPr/>
          <p:nvPr/>
        </p:nvSpPr>
        <p:spPr>
          <a:xfrm>
            <a:off x="6355183" y="3310117"/>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26" name="円/楕円 25"/>
          <p:cNvSpPr/>
          <p:nvPr/>
        </p:nvSpPr>
        <p:spPr>
          <a:xfrm>
            <a:off x="4426133" y="2613546"/>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42" name="下矢印 41"/>
          <p:cNvSpPr/>
          <p:nvPr/>
        </p:nvSpPr>
        <p:spPr>
          <a:xfrm>
            <a:off x="4762500" y="5006557"/>
            <a:ext cx="250908" cy="309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円/楕円 51"/>
          <p:cNvSpPr/>
          <p:nvPr/>
        </p:nvSpPr>
        <p:spPr>
          <a:xfrm>
            <a:off x="7769424"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X</a:t>
            </a:r>
            <a:r>
              <a:rPr kumimoji="1" lang="en-US" altLang="ja-JP" sz="1400" b="1" dirty="0" smtClean="0">
                <a:solidFill>
                  <a:schemeClr val="tx1"/>
                </a:solidFill>
              </a:rPr>
              <a:t> - 5.0</a:t>
            </a:r>
            <a:endParaRPr kumimoji="1" lang="ja-JP" altLang="en-US" sz="1400" b="1" dirty="0">
              <a:solidFill>
                <a:schemeClr val="tx1"/>
              </a:solidFill>
            </a:endParaRPr>
          </a:p>
        </p:txBody>
      </p:sp>
      <p:sp>
        <p:nvSpPr>
          <p:cNvPr id="53" name="円/楕円 52"/>
          <p:cNvSpPr/>
          <p:nvPr/>
        </p:nvSpPr>
        <p:spPr>
          <a:xfrm>
            <a:off x="6097778"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- 4.0</a:t>
            </a:r>
            <a:endParaRPr kumimoji="1" lang="ja-JP" altLang="en-US" sz="1400" b="1" dirty="0">
              <a:solidFill>
                <a:schemeClr val="tx1"/>
              </a:solidFill>
            </a:endParaRPr>
          </a:p>
        </p:txBody>
      </p:sp>
      <p:sp>
        <p:nvSpPr>
          <p:cNvPr id="58" name="円/楕円 57"/>
          <p:cNvSpPr/>
          <p:nvPr/>
        </p:nvSpPr>
        <p:spPr>
          <a:xfrm>
            <a:off x="4426133"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59" name="円/楕円 58"/>
          <p:cNvSpPr/>
          <p:nvPr/>
        </p:nvSpPr>
        <p:spPr>
          <a:xfrm>
            <a:off x="2741680"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61" name="円/楕円 60"/>
          <p:cNvSpPr/>
          <p:nvPr/>
        </p:nvSpPr>
        <p:spPr>
          <a:xfrm>
            <a:off x="1206261" y="5355523"/>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62" name="直線矢印コネクタ 61"/>
          <p:cNvCxnSpPr>
            <a:stCxn id="61" idx="6"/>
            <a:endCxn id="59" idx="2"/>
          </p:cNvCxnSpPr>
          <p:nvPr/>
        </p:nvCxnSpPr>
        <p:spPr>
          <a:xfrm>
            <a:off x="2123637" y="5814211"/>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a:stCxn id="59" idx="6"/>
            <a:endCxn id="58" idx="2"/>
          </p:cNvCxnSpPr>
          <p:nvPr/>
        </p:nvCxnSpPr>
        <p:spPr>
          <a:xfrm>
            <a:off x="3659056" y="5814211"/>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a:stCxn id="58" idx="6"/>
            <a:endCxn id="53" idx="2"/>
          </p:cNvCxnSpPr>
          <p:nvPr/>
        </p:nvCxnSpPr>
        <p:spPr>
          <a:xfrm>
            <a:off x="5343509" y="5814211"/>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53" idx="6"/>
            <a:endCxn id="52" idx="2"/>
          </p:cNvCxnSpPr>
          <p:nvPr/>
        </p:nvCxnSpPr>
        <p:spPr>
          <a:xfrm>
            <a:off x="7015154" y="5814211"/>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角丸四角形 26"/>
          <p:cNvSpPr/>
          <p:nvPr/>
        </p:nvSpPr>
        <p:spPr>
          <a:xfrm>
            <a:off x="4267428" y="2540976"/>
            <a:ext cx="3170864" cy="243920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4243385" y="5326649"/>
            <a:ext cx="4626162" cy="99055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6029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出力</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再利用元候補ソフトウェアリストを出力する</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16</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337734992"/>
              </p:ext>
            </p:extLst>
          </p:nvPr>
        </p:nvGraphicFramePr>
        <p:xfrm>
          <a:off x="898060" y="2763604"/>
          <a:ext cx="7412970" cy="2290550"/>
        </p:xfrm>
        <a:graphic>
          <a:graphicData uri="http://schemas.openxmlformats.org/drawingml/2006/table">
            <a:tbl>
              <a:tblPr firstRow="1" bandRow="1">
                <a:tableStyleId>{46F890A9-2807-4EBB-B81D-B2AA78EC7F39}</a:tableStyleId>
              </a:tblPr>
              <a:tblGrid>
                <a:gridCol w="701503"/>
                <a:gridCol w="389326"/>
                <a:gridCol w="1261548"/>
                <a:gridCol w="1261548"/>
                <a:gridCol w="1273519"/>
                <a:gridCol w="1261548"/>
                <a:gridCol w="1263978"/>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- 4.0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- 5.0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0.98</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03580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lstStyle/>
          <a:p>
            <a:r>
              <a:rPr lang="en-US" altLang="ja-JP" dirty="0"/>
              <a:t>Mozilla </a:t>
            </a:r>
            <a:r>
              <a:rPr lang="en-US" altLang="ja-JP" dirty="0" smtClean="0"/>
              <a:t>Firefox </a:t>
            </a:r>
            <a:r>
              <a:rPr lang="ja-JP" altLang="en-US" dirty="0" smtClean="0"/>
              <a:t>と </a:t>
            </a:r>
            <a:r>
              <a:rPr lang="en-US" altLang="ja-JP" dirty="0" smtClean="0"/>
              <a:t>Android </a:t>
            </a:r>
            <a:r>
              <a:rPr lang="ja-JP" altLang="en-US" dirty="0" smtClean="0"/>
              <a:t>に</a:t>
            </a:r>
            <a:r>
              <a:rPr kumimoji="1" lang="ja-JP" altLang="en-US" dirty="0" smtClean="0"/>
              <a:t>手法に適用．</a:t>
            </a:r>
            <a:endParaRPr lang="en-US" altLang="ja-JP" dirty="0" smtClean="0"/>
          </a:p>
          <a:p>
            <a:pPr lvl="2"/>
            <a:endParaRPr lang="en-US" altLang="ja-JP" dirty="0"/>
          </a:p>
          <a:p>
            <a:r>
              <a:rPr lang="ja-JP" altLang="en-US" dirty="0" smtClean="0"/>
              <a:t>データベース</a:t>
            </a:r>
            <a:endParaRPr kumimoji="1" lang="en-US" altLang="ja-JP" dirty="0" smtClean="0"/>
          </a:p>
          <a:p>
            <a:pPr lvl="1"/>
            <a:r>
              <a:rPr lang="en-US" altLang="ja-JP" dirty="0" err="1"/>
              <a:t>Debian</a:t>
            </a:r>
            <a:r>
              <a:rPr lang="en-US" altLang="ja-JP" dirty="0"/>
              <a:t> GNU/Linux</a:t>
            </a:r>
            <a:r>
              <a:rPr lang="ja-JP" altLang="en-US" dirty="0"/>
              <a:t> 用に配布</a:t>
            </a:r>
            <a:r>
              <a:rPr lang="ja-JP" altLang="en-US" dirty="0" smtClean="0"/>
              <a:t>されたソフトウェア群</a:t>
            </a:r>
            <a:endParaRPr lang="en-US" altLang="ja-JP" dirty="0" smtClean="0"/>
          </a:p>
          <a:p>
            <a:pPr lvl="1"/>
            <a:r>
              <a:rPr lang="ja-JP" altLang="en-US" dirty="0" smtClean="0"/>
              <a:t>ソフトウェアの</a:t>
            </a:r>
            <a:r>
              <a:rPr lang="ja-JP" altLang="en-US" dirty="0"/>
              <a:t>種類 </a:t>
            </a:r>
            <a:r>
              <a:rPr lang="en-US" altLang="ja-JP" dirty="0"/>
              <a:t>: </a:t>
            </a:r>
            <a:r>
              <a:rPr lang="en-US" altLang="ja-JP" dirty="0" smtClean="0"/>
              <a:t>33,496</a:t>
            </a:r>
            <a:endParaRPr lang="en-US" altLang="ja-JP" dirty="0"/>
          </a:p>
          <a:p>
            <a:pPr lvl="1"/>
            <a:r>
              <a:rPr lang="ja-JP" altLang="en-US" dirty="0" smtClean="0"/>
              <a:t>バージョン違いを含めたソフトウェア総数 </a:t>
            </a:r>
            <a:r>
              <a:rPr lang="en-US" altLang="ja-JP" dirty="0"/>
              <a:t>: 188,212</a:t>
            </a:r>
          </a:p>
          <a:p>
            <a:pPr lvl="1"/>
            <a:r>
              <a:rPr lang="ja-JP" altLang="en-US" dirty="0" smtClean="0"/>
              <a:t>ソースファイル数 ： </a:t>
            </a:r>
            <a:r>
              <a:rPr lang="en-US" altLang="ja-JP" dirty="0" smtClean="0"/>
              <a:t>50,903,100</a:t>
            </a:r>
          </a:p>
          <a:p>
            <a:pPr lvl="2"/>
            <a:r>
              <a:rPr lang="en-US" altLang="ja-JP" dirty="0"/>
              <a:t>C/C</a:t>
            </a:r>
            <a:r>
              <a:rPr lang="en-US" altLang="ja-JP" dirty="0" smtClean="0"/>
              <a:t>++, Java </a:t>
            </a:r>
            <a:r>
              <a:rPr lang="ja-JP" altLang="en-US" dirty="0" smtClean="0"/>
              <a:t>を対象</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17</a:t>
            </a:fld>
            <a:endParaRPr kumimoji="1" lang="ja-JP" altLang="en-US"/>
          </a:p>
        </p:txBody>
      </p:sp>
    </p:spTree>
    <p:extLst>
      <p:ext uri="{BB962C8B-B14F-4D97-AF65-F5344CB8AC3E}">
        <p14:creationId xmlns:p14="http://schemas.microsoft.com/office/powerpoint/2010/main" val="5414640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評価方法</a:t>
            </a:r>
            <a:endParaRPr kumimoji="1" lang="ja-JP" altLang="en-US" dirty="0"/>
          </a:p>
        </p:txBody>
      </p:sp>
      <p:sp>
        <p:nvSpPr>
          <p:cNvPr id="3" name="コンテンツ プレースホルダー 2"/>
          <p:cNvSpPr>
            <a:spLocks noGrp="1"/>
          </p:cNvSpPr>
          <p:nvPr>
            <p:ph idx="1"/>
          </p:nvPr>
        </p:nvSpPr>
        <p:spPr>
          <a:xfrm>
            <a:off x="457199" y="1196975"/>
            <a:ext cx="8628612" cy="4929188"/>
          </a:xfrm>
        </p:spPr>
        <p:txBody>
          <a:bodyPr/>
          <a:lstStyle/>
          <a:p>
            <a:r>
              <a:rPr kumimoji="1" lang="ja-JP" altLang="en-US" dirty="0" smtClean="0"/>
              <a:t>入力</a:t>
            </a:r>
            <a:r>
              <a:rPr lang="ja-JP" altLang="en-US" dirty="0" smtClean="0"/>
              <a:t>ソフトウェア</a:t>
            </a:r>
            <a:endParaRPr lang="en-US" altLang="ja-JP" dirty="0" smtClean="0"/>
          </a:p>
          <a:p>
            <a:pPr lvl="1"/>
            <a:r>
              <a:rPr lang="ja-JP" altLang="en-US" dirty="0" smtClean="0"/>
              <a:t>対象プロジェクト</a:t>
            </a:r>
            <a:r>
              <a:rPr lang="ja-JP" altLang="en-US" dirty="0"/>
              <a:t>が再利用している</a:t>
            </a:r>
            <a:r>
              <a:rPr lang="ja-JP" altLang="en-US" dirty="0" smtClean="0"/>
              <a:t>ソフトウェア</a:t>
            </a:r>
            <a:endParaRPr lang="ja-JP" altLang="en-US" dirty="0"/>
          </a:p>
          <a:p>
            <a:pPr lvl="1"/>
            <a:r>
              <a:rPr lang="ja-JP" altLang="en-US" dirty="0"/>
              <a:t>バージョン番号がコミットログやファイルに記載されている</a:t>
            </a:r>
            <a:r>
              <a:rPr lang="ja-JP" altLang="en-US" dirty="0" smtClean="0"/>
              <a:t>もの</a:t>
            </a:r>
            <a:endParaRPr lang="en-US" altLang="ja-JP" dirty="0" smtClean="0"/>
          </a:p>
          <a:p>
            <a:r>
              <a:rPr lang="ja-JP" altLang="en-US" dirty="0" smtClean="0"/>
              <a:t>正解ソフトウェア</a:t>
            </a:r>
            <a:endParaRPr lang="en-US" altLang="ja-JP" dirty="0" smtClean="0"/>
          </a:p>
          <a:p>
            <a:pPr lvl="1"/>
            <a:r>
              <a:rPr lang="en-US" altLang="ja-JP" dirty="0" smtClean="0"/>
              <a:t>DB</a:t>
            </a:r>
            <a:r>
              <a:rPr lang="ja-JP" altLang="en-US" dirty="0" err="1" smtClean="0"/>
              <a:t>に登</a:t>
            </a:r>
            <a:r>
              <a:rPr lang="ja-JP" altLang="en-US" dirty="0" smtClean="0"/>
              <a:t>録されている入力ソフトウェアと同名同バージョンのソフトウェア</a:t>
            </a:r>
            <a:endParaRPr lang="en-US" altLang="ja-JP" dirty="0" smtClean="0"/>
          </a:p>
          <a:p>
            <a:endParaRPr lang="en-US" altLang="ja-JP" sz="1400" dirty="0" smtClean="0"/>
          </a:p>
          <a:p>
            <a:pPr marL="457200" indent="-457200">
              <a:buFont typeface="+mj-lt"/>
              <a:buAutoNum type="arabicPeriod"/>
            </a:pPr>
            <a:r>
              <a:rPr lang="ja-JP" altLang="en-US" dirty="0" smtClean="0"/>
              <a:t>入力ソフトウェアから得られた候補ソフトウェアリストに</a:t>
            </a:r>
            <a:r>
              <a:rPr lang="en-US" altLang="ja-JP" dirty="0" smtClean="0"/>
              <a:t/>
            </a:r>
            <a:br>
              <a:rPr lang="en-US" altLang="ja-JP" dirty="0" smtClean="0"/>
            </a:br>
            <a:r>
              <a:rPr lang="ja-JP" altLang="en-US" dirty="0" smtClean="0"/>
              <a:t>正解ソフトウェアが含まれるか．</a:t>
            </a:r>
            <a:r>
              <a:rPr lang="en-US" altLang="ja-JP" dirty="0" smtClean="0"/>
              <a:t/>
            </a:r>
            <a:br>
              <a:rPr lang="en-US" altLang="ja-JP" dirty="0" smtClean="0"/>
            </a:br>
            <a:r>
              <a:rPr lang="ja-JP" altLang="en-US" dirty="0" smtClean="0"/>
              <a:t>また，有力ソフトウェアと識別されているか．</a:t>
            </a:r>
            <a:endParaRPr lang="en-US" altLang="ja-JP" dirty="0" smtClean="0"/>
          </a:p>
          <a:p>
            <a:pPr marL="457200" indent="-457200">
              <a:buFont typeface="+mj-lt"/>
              <a:buAutoNum type="arabicPeriod"/>
            </a:pPr>
            <a:r>
              <a:rPr lang="ja-JP" altLang="en-US" dirty="0" smtClean="0"/>
              <a:t>正解ソフトウェアが有力ソフトウェアであった場合，順位は第何位か．</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18</a:t>
            </a:fld>
            <a:endParaRPr kumimoji="1" lang="ja-JP" altLang="en-US"/>
          </a:p>
        </p:txBody>
      </p:sp>
    </p:spTree>
    <p:extLst>
      <p:ext uri="{BB962C8B-B14F-4D97-AF65-F5344CB8AC3E}">
        <p14:creationId xmlns:p14="http://schemas.microsoft.com/office/powerpoint/2010/main" val="25763374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1</a:t>
            </a:r>
            <a:r>
              <a:rPr kumimoji="1" lang="ja-JP" altLang="en-US" dirty="0" err="1" smtClean="0">
                <a:latin typeface="+mj-ea"/>
              </a:rPr>
              <a:t>．</a:t>
            </a:r>
            <a:r>
              <a:rPr kumimoji="1" lang="ja-JP" altLang="en-US" dirty="0" smtClean="0">
                <a:latin typeface="+mj-ea"/>
              </a:rPr>
              <a:t>再利用元ソフトウェアの結果</a:t>
            </a:r>
            <a:r>
              <a:rPr kumimoji="1" lang="en-US" altLang="ja-JP" dirty="0" smtClean="0">
                <a:latin typeface="+mj-ea"/>
              </a:rPr>
              <a:t>(1/2)</a:t>
            </a:r>
            <a:endParaRPr kumimoji="1" lang="ja-JP" altLang="en-US" dirty="0">
              <a:latin typeface="+mj-ea"/>
            </a:endParaRPr>
          </a:p>
        </p:txBody>
      </p:sp>
      <p:sp>
        <p:nvSpPr>
          <p:cNvPr id="3" name="コンテンツ プレースホルダー 2"/>
          <p:cNvSpPr>
            <a:spLocks noGrp="1"/>
          </p:cNvSpPr>
          <p:nvPr>
            <p:ph idx="1"/>
          </p:nvPr>
        </p:nvSpPr>
        <p:spPr/>
        <p:txBody>
          <a:bodyPr/>
          <a:lstStyle/>
          <a:p>
            <a:r>
              <a:rPr kumimoji="1" lang="en-US" altLang="ja-JP" dirty="0" smtClean="0"/>
              <a:t>Firefox</a:t>
            </a:r>
            <a:r>
              <a:rPr kumimoji="1" lang="ja-JP" altLang="en-US" dirty="0" smtClean="0"/>
              <a:t>（</a:t>
            </a:r>
            <a:r>
              <a:rPr lang="ja-JP" altLang="en-US" dirty="0"/>
              <a:t>入力ソフトウェア </a:t>
            </a:r>
            <a:r>
              <a:rPr lang="en-US" altLang="ja-JP" dirty="0" smtClean="0"/>
              <a:t>20 </a:t>
            </a:r>
            <a:r>
              <a:rPr lang="ja-JP" altLang="en-US" dirty="0" smtClean="0"/>
              <a:t>件</a:t>
            </a:r>
            <a:r>
              <a:rPr kumimoji="1" lang="ja-JP" altLang="en-US" dirty="0" smtClean="0"/>
              <a:t>）</a:t>
            </a:r>
            <a:endParaRPr kumimoji="1" lang="en-US" altLang="ja-JP" dirty="0" smtClean="0"/>
          </a:p>
          <a:p>
            <a:pPr lvl="1"/>
            <a:r>
              <a:rPr lang="ja-JP" altLang="en-US" dirty="0" smtClean="0"/>
              <a:t>正解ソフトウェアが候補ソフトウェアリストに含まれるもの</a:t>
            </a:r>
            <a:r>
              <a:rPr lang="en-US" altLang="ja-JP" dirty="0" smtClean="0"/>
              <a:t/>
            </a:r>
            <a:br>
              <a:rPr lang="en-US" altLang="ja-JP" dirty="0" smtClean="0"/>
            </a:br>
            <a:r>
              <a:rPr lang="en-US" altLang="ja-JP" dirty="0" smtClean="0"/>
              <a:t>19</a:t>
            </a:r>
            <a:r>
              <a:rPr lang="ja-JP" altLang="en-US" dirty="0" smtClean="0"/>
              <a:t>件 （</a:t>
            </a:r>
            <a:r>
              <a:rPr lang="en-US" altLang="ja-JP" dirty="0" smtClean="0"/>
              <a:t>95</a:t>
            </a:r>
            <a:r>
              <a:rPr lang="ja-JP" altLang="en-US" dirty="0" smtClean="0"/>
              <a:t>％）</a:t>
            </a:r>
            <a:endParaRPr lang="en-US" altLang="ja-JP" dirty="0" smtClean="0"/>
          </a:p>
          <a:p>
            <a:pPr lvl="1"/>
            <a:r>
              <a:rPr lang="ja-JP" altLang="en-US" dirty="0" smtClean="0"/>
              <a:t>正解ソフトウェアが有力ソフトウェアと識別されるもの</a:t>
            </a:r>
            <a:r>
              <a:rPr lang="en-US" altLang="ja-JP" dirty="0" smtClean="0"/>
              <a:t/>
            </a:r>
            <a:br>
              <a:rPr lang="en-US" altLang="ja-JP" dirty="0" smtClean="0"/>
            </a:br>
            <a:r>
              <a:rPr lang="en-US" altLang="ja-JP" dirty="0" smtClean="0"/>
              <a:t>17</a:t>
            </a:r>
            <a:r>
              <a:rPr lang="ja-JP" altLang="en-US" dirty="0" smtClean="0"/>
              <a:t>件 （</a:t>
            </a:r>
            <a:r>
              <a:rPr lang="en-US" altLang="ja-JP" dirty="0" smtClean="0"/>
              <a:t>85</a:t>
            </a:r>
            <a:r>
              <a:rPr lang="ja-JP" altLang="en-US" dirty="0" smtClean="0"/>
              <a:t>％）</a:t>
            </a:r>
            <a:endParaRPr lang="en-US" altLang="ja-JP" dirty="0"/>
          </a:p>
          <a:p>
            <a:r>
              <a:rPr lang="en-US" altLang="ja-JP" dirty="0" smtClean="0"/>
              <a:t>Android</a:t>
            </a:r>
            <a:r>
              <a:rPr lang="ja-JP" altLang="en-US" dirty="0" smtClean="0"/>
              <a:t>（入力ソフトウェア </a:t>
            </a:r>
            <a:r>
              <a:rPr lang="en-US" altLang="ja-JP" dirty="0" smtClean="0"/>
              <a:t>52</a:t>
            </a:r>
            <a:r>
              <a:rPr lang="ja-JP" altLang="en-US" dirty="0" smtClean="0"/>
              <a:t>件）</a:t>
            </a:r>
            <a:endParaRPr lang="en-US" altLang="ja-JP" dirty="0" smtClean="0"/>
          </a:p>
          <a:p>
            <a:pPr lvl="1"/>
            <a:r>
              <a:rPr lang="ja-JP" altLang="en-US" dirty="0"/>
              <a:t>正解ソフトウェアが候補ソフトウェアリスト</a:t>
            </a:r>
            <a:r>
              <a:rPr lang="ja-JP" altLang="en-US" dirty="0" smtClean="0"/>
              <a:t>に含まれるもの</a:t>
            </a:r>
            <a:r>
              <a:rPr lang="en-US" altLang="ja-JP" dirty="0"/>
              <a:t/>
            </a:r>
            <a:br>
              <a:rPr lang="en-US" altLang="ja-JP" dirty="0"/>
            </a:br>
            <a:r>
              <a:rPr lang="en-US" altLang="ja-JP" dirty="0"/>
              <a:t>52</a:t>
            </a:r>
            <a:r>
              <a:rPr lang="ja-JP" altLang="en-US" dirty="0" smtClean="0"/>
              <a:t>件 （</a:t>
            </a:r>
            <a:r>
              <a:rPr lang="en-US" altLang="ja-JP" dirty="0"/>
              <a:t>100</a:t>
            </a:r>
            <a:r>
              <a:rPr lang="ja-JP" altLang="en-US" dirty="0" smtClean="0"/>
              <a:t>％</a:t>
            </a:r>
            <a:r>
              <a:rPr lang="ja-JP" altLang="en-US" dirty="0"/>
              <a:t>）</a:t>
            </a:r>
            <a:endParaRPr lang="en-US" altLang="ja-JP" dirty="0"/>
          </a:p>
          <a:p>
            <a:pPr lvl="1"/>
            <a:r>
              <a:rPr lang="ja-JP" altLang="en-US" dirty="0"/>
              <a:t>正解ソフトウェアが有力ソフトウェアと識別</a:t>
            </a:r>
            <a:r>
              <a:rPr lang="ja-JP" altLang="en-US" dirty="0" smtClean="0"/>
              <a:t>されるもの</a:t>
            </a:r>
            <a:r>
              <a:rPr lang="en-US" altLang="ja-JP" dirty="0"/>
              <a:t/>
            </a:r>
            <a:br>
              <a:rPr lang="en-US" altLang="ja-JP" dirty="0"/>
            </a:br>
            <a:r>
              <a:rPr lang="en-US" altLang="ja-JP" dirty="0"/>
              <a:t>49</a:t>
            </a:r>
            <a:r>
              <a:rPr lang="ja-JP" altLang="en-US" dirty="0" smtClean="0"/>
              <a:t>件 （</a:t>
            </a:r>
            <a:r>
              <a:rPr lang="en-US" altLang="ja-JP" dirty="0" smtClean="0"/>
              <a:t>94.2</a:t>
            </a:r>
            <a:r>
              <a:rPr lang="ja-JP" altLang="en-US" dirty="0" smtClean="0"/>
              <a:t>％</a:t>
            </a:r>
            <a:r>
              <a:rPr lang="ja-JP" altLang="en-US" dirty="0"/>
              <a:t>）</a:t>
            </a:r>
            <a:endParaRPr lang="en-US" altLang="ja-JP" dirty="0"/>
          </a:p>
          <a:p>
            <a:pPr lvl="1"/>
            <a:endParaRPr lang="en-US" altLang="ja-JP" sz="1400"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19</a:t>
            </a:fld>
            <a:endParaRPr kumimoji="1" lang="ja-JP" altLang="en-US"/>
          </a:p>
        </p:txBody>
      </p:sp>
    </p:spTree>
    <p:extLst>
      <p:ext uri="{BB962C8B-B14F-4D97-AF65-F5344CB8AC3E}">
        <p14:creationId xmlns:p14="http://schemas.microsoft.com/office/powerpoint/2010/main" val="2656704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ソフトウェアの再利用</a:t>
            </a:r>
            <a:endParaRPr kumimoji="1" lang="ja-JP" altLang="en-US" sz="4000" dirty="0"/>
          </a:p>
        </p:txBody>
      </p:sp>
      <p:sp>
        <p:nvSpPr>
          <p:cNvPr id="3" name="コンテンツ プレースホルダー 2"/>
          <p:cNvSpPr>
            <a:spLocks noGrp="1"/>
          </p:cNvSpPr>
          <p:nvPr>
            <p:ph idx="1"/>
          </p:nvPr>
        </p:nvSpPr>
        <p:spPr>
          <a:xfrm>
            <a:off x="457199" y="1196975"/>
            <a:ext cx="8517395" cy="4929188"/>
          </a:xfrm>
        </p:spPr>
        <p:txBody>
          <a:bodyPr/>
          <a:lstStyle/>
          <a:p>
            <a:pPr>
              <a:spcAft>
                <a:spcPts val="600"/>
              </a:spcAft>
            </a:pPr>
            <a:r>
              <a:rPr kumimoji="1" lang="ja-JP" altLang="en-US" sz="2400" dirty="0" smtClean="0"/>
              <a:t>ソフトウェア開発において既存ソフトウェアの再利用が盛んに行われる</a:t>
            </a:r>
            <a:endParaRPr lang="en-US" altLang="ja-JP" sz="2400" dirty="0" smtClean="0"/>
          </a:p>
          <a:p>
            <a:pPr lvl="1">
              <a:spcAft>
                <a:spcPts val="600"/>
              </a:spcAft>
            </a:pPr>
            <a:r>
              <a:rPr kumimoji="1" lang="ja-JP" altLang="en-US" sz="2100" dirty="0"/>
              <a:t>開発コストの</a:t>
            </a:r>
            <a:r>
              <a:rPr kumimoji="1" lang="ja-JP" altLang="en-US" sz="2100" dirty="0" smtClean="0"/>
              <a:t>削減</a:t>
            </a:r>
            <a:endParaRPr kumimoji="1" lang="en-US" altLang="ja-JP" sz="2100" dirty="0" smtClean="0"/>
          </a:p>
          <a:p>
            <a:pPr>
              <a:spcAft>
                <a:spcPts val="600"/>
              </a:spcAft>
            </a:pPr>
            <a:r>
              <a:rPr lang="en-US" altLang="ja-JP" sz="2400" dirty="0" smtClean="0"/>
              <a:t>C </a:t>
            </a:r>
            <a:r>
              <a:rPr lang="ja-JP" altLang="en-US" sz="2400" dirty="0" smtClean="0"/>
              <a:t>言語</a:t>
            </a:r>
            <a:r>
              <a:rPr lang="ja-JP" altLang="en-US" sz="2400" dirty="0"/>
              <a:t>でのソフトウェア開発では</a:t>
            </a:r>
            <a:r>
              <a:rPr lang="ja-JP" altLang="en-US" sz="2400" dirty="0" smtClean="0"/>
              <a:t>，既存</a:t>
            </a:r>
            <a:r>
              <a:rPr lang="ja-JP" altLang="en-US" dirty="0" smtClean="0"/>
              <a:t>ソフトウェア</a:t>
            </a:r>
            <a:r>
              <a:rPr lang="ja-JP" altLang="en-US" sz="2400" dirty="0" smtClean="0"/>
              <a:t>の</a:t>
            </a:r>
            <a:r>
              <a:rPr lang="ja-JP" altLang="en-US" sz="2400" dirty="0"/>
              <a:t>ソースコード</a:t>
            </a:r>
            <a:r>
              <a:rPr lang="ja-JP" altLang="en-US" sz="2400" dirty="0" smtClean="0"/>
              <a:t>をコピーして再利用</a:t>
            </a:r>
            <a:r>
              <a:rPr lang="ja-JP" altLang="en-US" sz="2400" dirty="0"/>
              <a:t>することが多い</a:t>
            </a:r>
            <a:endParaRPr lang="en-US" altLang="ja-JP" sz="2400" dirty="0"/>
          </a:p>
          <a:p>
            <a:pPr lvl="1">
              <a:spcAft>
                <a:spcPts val="600"/>
              </a:spcAft>
            </a:pPr>
            <a:r>
              <a:rPr lang="ja-JP" altLang="en-US" dirty="0"/>
              <a:t>開発中</a:t>
            </a:r>
            <a:r>
              <a:rPr lang="ja-JP" altLang="en-US" sz="2100" dirty="0" smtClean="0"/>
              <a:t>ソフトウェア</a:t>
            </a:r>
            <a:r>
              <a:rPr lang="ja-JP" altLang="en-US" sz="2100" dirty="0"/>
              <a:t>に</a:t>
            </a:r>
            <a:r>
              <a:rPr lang="ja-JP" altLang="en-US" sz="2100" dirty="0" smtClean="0"/>
              <a:t>合わせて再利用したソースコード</a:t>
            </a:r>
            <a:r>
              <a:rPr lang="ja-JP" altLang="en-US" sz="2100" dirty="0"/>
              <a:t>の</a:t>
            </a:r>
            <a:r>
              <a:rPr lang="ja-JP" altLang="en-US" sz="2100" dirty="0" smtClean="0"/>
              <a:t>変更などが移動</a:t>
            </a:r>
            <a:r>
              <a:rPr lang="ja-JP" altLang="en-US" sz="2100" dirty="0"/>
              <a:t>が行われる</a:t>
            </a:r>
            <a:endParaRPr lang="en-US" altLang="ja-JP" sz="2100" dirty="0"/>
          </a:p>
          <a:p>
            <a:pPr lvl="1">
              <a:spcAft>
                <a:spcPts val="600"/>
              </a:spcAft>
            </a:pPr>
            <a:r>
              <a:rPr lang="en-US" altLang="ja-JP" sz="2100" dirty="0"/>
              <a:t>Java</a:t>
            </a:r>
            <a:r>
              <a:rPr lang="ja-JP" altLang="en-US" sz="2100" dirty="0"/>
              <a:t> ではバイナリファイルの再利用が一般的</a:t>
            </a:r>
            <a:endParaRPr lang="en-US" altLang="ja-JP" sz="21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a:t>
            </a:fld>
            <a:endParaRPr lang="ja-JP" altLang="en-US" dirty="0">
              <a:solidFill>
                <a:srgbClr val="000000"/>
              </a:solidFill>
            </a:endParaRPr>
          </a:p>
        </p:txBody>
      </p:sp>
      <p:sp>
        <p:nvSpPr>
          <p:cNvPr id="5" name="直方体 4"/>
          <p:cNvSpPr/>
          <p:nvPr/>
        </p:nvSpPr>
        <p:spPr>
          <a:xfrm>
            <a:off x="1974122" y="4758748"/>
            <a:ext cx="783772" cy="783772"/>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6" name="角丸四角形吹き出し 5"/>
          <p:cNvSpPr/>
          <p:nvPr/>
        </p:nvSpPr>
        <p:spPr>
          <a:xfrm>
            <a:off x="3719761" y="4758747"/>
            <a:ext cx="5171828" cy="1453484"/>
          </a:xfrm>
          <a:prstGeom prst="wedgeRoundRectCallout">
            <a:avLst>
              <a:gd name="adj1" fmla="val -66825"/>
              <a:gd name="adj2" fmla="val -21984"/>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方体 6"/>
          <p:cNvSpPr/>
          <p:nvPr/>
        </p:nvSpPr>
        <p:spPr>
          <a:xfrm>
            <a:off x="5476866" y="4941730"/>
            <a:ext cx="435429" cy="435429"/>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メモ 7"/>
          <p:cNvSpPr/>
          <p:nvPr/>
        </p:nvSpPr>
        <p:spPr>
          <a:xfrm>
            <a:off x="3929541"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メモ 8"/>
          <p:cNvSpPr/>
          <p:nvPr/>
        </p:nvSpPr>
        <p:spPr>
          <a:xfrm>
            <a:off x="4290875"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メモ 9"/>
          <p:cNvSpPr/>
          <p:nvPr/>
        </p:nvSpPr>
        <p:spPr>
          <a:xfrm>
            <a:off x="4644838"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メモ 10"/>
          <p:cNvSpPr/>
          <p:nvPr/>
        </p:nvSpPr>
        <p:spPr>
          <a:xfrm>
            <a:off x="4986979" y="494173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p:cNvSpPr txBox="1"/>
          <p:nvPr/>
        </p:nvSpPr>
        <p:spPr>
          <a:xfrm>
            <a:off x="1489586" y="5542520"/>
            <a:ext cx="1747684" cy="646331"/>
          </a:xfrm>
          <a:prstGeom prst="rect">
            <a:avLst/>
          </a:prstGeom>
          <a:noFill/>
        </p:spPr>
        <p:txBody>
          <a:bodyPr wrap="square" rtlCol="0">
            <a:spAutoFit/>
          </a:bodyPr>
          <a:lstStyle/>
          <a:p>
            <a:pPr algn="ctr"/>
            <a:r>
              <a:rPr kumimoji="1" lang="ja-JP" altLang="en-US" dirty="0" smtClean="0"/>
              <a:t>開発中</a:t>
            </a:r>
            <a:r>
              <a:rPr kumimoji="1" lang="en-US" altLang="ja-JP" dirty="0" smtClean="0"/>
              <a:t/>
            </a:r>
            <a:br>
              <a:rPr kumimoji="1" lang="en-US" altLang="ja-JP" dirty="0" smtClean="0"/>
            </a:br>
            <a:r>
              <a:rPr kumimoji="1" lang="ja-JP" altLang="en-US" dirty="0" smtClean="0"/>
              <a:t>ソフトウェア</a:t>
            </a:r>
            <a:endParaRPr kumimoji="1" lang="ja-JP" altLang="en-US" dirty="0"/>
          </a:p>
        </p:txBody>
      </p:sp>
      <p:sp>
        <p:nvSpPr>
          <p:cNvPr id="13" name="角丸四角形吹き出し 12"/>
          <p:cNvSpPr/>
          <p:nvPr/>
        </p:nvSpPr>
        <p:spPr>
          <a:xfrm>
            <a:off x="6394786" y="4941730"/>
            <a:ext cx="2292014" cy="941290"/>
          </a:xfrm>
          <a:prstGeom prst="wedgeRoundRectCallout">
            <a:avLst>
              <a:gd name="adj1" fmla="val -66531"/>
              <a:gd name="adj2" fmla="val -26561"/>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メモ 13"/>
          <p:cNvSpPr/>
          <p:nvPr/>
        </p:nvSpPr>
        <p:spPr>
          <a:xfrm>
            <a:off x="6515510"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メモ 14"/>
          <p:cNvSpPr/>
          <p:nvPr/>
        </p:nvSpPr>
        <p:spPr>
          <a:xfrm>
            <a:off x="6876844"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メモ 15"/>
          <p:cNvSpPr/>
          <p:nvPr/>
        </p:nvSpPr>
        <p:spPr>
          <a:xfrm>
            <a:off x="7230807"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メモ 16"/>
          <p:cNvSpPr/>
          <p:nvPr/>
        </p:nvSpPr>
        <p:spPr>
          <a:xfrm>
            <a:off x="7572948"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4837712" y="5359800"/>
            <a:ext cx="1747684" cy="523220"/>
          </a:xfrm>
          <a:prstGeom prst="rect">
            <a:avLst/>
          </a:prstGeom>
          <a:noFill/>
        </p:spPr>
        <p:txBody>
          <a:bodyPr wrap="square" rtlCol="0">
            <a:spAutoFit/>
          </a:bodyPr>
          <a:lstStyle/>
          <a:p>
            <a:pPr algn="ctr"/>
            <a:r>
              <a:rPr lang="ja-JP" altLang="en-US" sz="1400" dirty="0"/>
              <a:t>再利用</a:t>
            </a:r>
            <a:r>
              <a:rPr lang="ja-JP" altLang="en-US" sz="1400" dirty="0" smtClean="0"/>
              <a:t>した</a:t>
            </a:r>
            <a:endParaRPr lang="en-US" altLang="ja-JP" sz="1400" dirty="0" smtClean="0"/>
          </a:p>
          <a:p>
            <a:pPr algn="ctr"/>
            <a:r>
              <a:rPr kumimoji="1" lang="ja-JP" altLang="en-US" sz="1400" dirty="0" smtClean="0"/>
              <a:t>ソフトウェア</a:t>
            </a:r>
            <a:endParaRPr kumimoji="1" lang="ja-JP" altLang="en-US" sz="1400" dirty="0"/>
          </a:p>
        </p:txBody>
      </p:sp>
      <p:sp>
        <p:nvSpPr>
          <p:cNvPr id="19" name="メモ 18"/>
          <p:cNvSpPr/>
          <p:nvPr/>
        </p:nvSpPr>
        <p:spPr>
          <a:xfrm>
            <a:off x="7922908" y="5030881"/>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角丸四角形吹き出し 20"/>
          <p:cNvSpPr/>
          <p:nvPr/>
        </p:nvSpPr>
        <p:spPr>
          <a:xfrm>
            <a:off x="6515510" y="5493630"/>
            <a:ext cx="1367275" cy="222370"/>
          </a:xfrm>
          <a:prstGeom prst="wedgeRoundRectCallout">
            <a:avLst>
              <a:gd name="adj1" fmla="val -36474"/>
              <a:gd name="adj2" fmla="val -1132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C00000"/>
                </a:solidFill>
              </a:rPr>
              <a:t>ソースコード変更</a:t>
            </a:r>
          </a:p>
        </p:txBody>
      </p:sp>
    </p:spTree>
    <p:extLst>
      <p:ext uri="{BB962C8B-B14F-4D97-AF65-F5344CB8AC3E}">
        <p14:creationId xmlns:p14="http://schemas.microsoft.com/office/powerpoint/2010/main" val="693284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j-ea"/>
              </a:rPr>
              <a:t>1</a:t>
            </a:r>
            <a:r>
              <a:rPr kumimoji="1" lang="ja-JP" altLang="en-US" dirty="0" err="1" smtClean="0">
                <a:latin typeface="+mj-ea"/>
              </a:rPr>
              <a:t>．</a:t>
            </a:r>
            <a:r>
              <a:rPr kumimoji="1" lang="ja-JP" altLang="en-US" dirty="0" smtClean="0">
                <a:latin typeface="+mj-ea"/>
              </a:rPr>
              <a:t>再利用元ソフトウェアの結果</a:t>
            </a:r>
            <a:r>
              <a:rPr kumimoji="1" lang="en-US" altLang="ja-JP" dirty="0" smtClean="0">
                <a:latin typeface="+mj-ea"/>
              </a:rPr>
              <a:t>(2/2)</a:t>
            </a:r>
            <a:endParaRPr kumimoji="1" lang="ja-JP" altLang="en-US" dirty="0">
              <a:latin typeface="+mj-ea"/>
            </a:endParaRPr>
          </a:p>
        </p:txBody>
      </p:sp>
      <p:sp>
        <p:nvSpPr>
          <p:cNvPr id="3" name="コンテンツ プレースホルダー 2"/>
          <p:cNvSpPr>
            <a:spLocks noGrp="1"/>
          </p:cNvSpPr>
          <p:nvPr>
            <p:ph idx="1"/>
          </p:nvPr>
        </p:nvSpPr>
        <p:spPr/>
        <p:txBody>
          <a:bodyPr/>
          <a:lstStyle/>
          <a:p>
            <a:pPr>
              <a:buFont typeface="Arial" panose="020B0604020202020204" pitchFamily="34" charset="0"/>
              <a:buChar char="•"/>
            </a:pPr>
            <a:r>
              <a:rPr lang="en-US" altLang="ja-JP" dirty="0" smtClean="0"/>
              <a:t>Firefox </a:t>
            </a:r>
            <a:r>
              <a:rPr lang="ja-JP" altLang="en-US" dirty="0" smtClean="0"/>
              <a:t>の結果の一部</a:t>
            </a: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Ø"/>
            </a:pPr>
            <a:r>
              <a:rPr lang="ja-JP" altLang="en-US" dirty="0" smtClean="0"/>
              <a:t>高い確率で正解ソフトウェアが含まれるソフトウェアのリストを得ることが可能</a:t>
            </a:r>
            <a:endParaRPr lang="en-US" altLang="ja-JP" dirty="0" smtClean="0"/>
          </a:p>
          <a:p>
            <a:pPr>
              <a:buFont typeface="Wingdings" panose="05000000000000000000" pitchFamily="2" charset="2"/>
              <a:buChar char="Ø"/>
            </a:pPr>
            <a:r>
              <a:rPr lang="ja-JP" altLang="en-US" dirty="0" smtClean="0"/>
              <a:t>さらに，</a:t>
            </a:r>
            <a:r>
              <a:rPr lang="ja-JP" altLang="en-US" dirty="0"/>
              <a:t>候補数</a:t>
            </a:r>
            <a:r>
              <a:rPr lang="ja-JP" altLang="en-US" dirty="0" smtClean="0"/>
              <a:t>の</a:t>
            </a:r>
            <a:r>
              <a:rPr lang="ja-JP" altLang="en-US" dirty="0"/>
              <a:t>大きく減った</a:t>
            </a:r>
            <a:r>
              <a:rPr lang="ja-JP" altLang="en-US" dirty="0" smtClean="0"/>
              <a:t>有力ソフトウェアであるものから推定することが可能</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20</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69510731"/>
              </p:ext>
            </p:extLst>
          </p:nvPr>
        </p:nvGraphicFramePr>
        <p:xfrm>
          <a:off x="501069" y="1770610"/>
          <a:ext cx="8206951" cy="2880360"/>
        </p:xfrm>
        <a:graphic>
          <a:graphicData uri="http://schemas.openxmlformats.org/drawingml/2006/table">
            <a:tbl>
              <a:tblPr firstRow="1" bandRow="1">
                <a:tableStyleId>{0660B408-B3CF-4A94-85FC-2B1E0A45F4A2}</a:tableStyleId>
              </a:tblPr>
              <a:tblGrid>
                <a:gridCol w="1419118"/>
                <a:gridCol w="1791018"/>
                <a:gridCol w="1862455"/>
                <a:gridCol w="1567180"/>
                <a:gridCol w="1567180"/>
              </a:tblGrid>
              <a:tr h="288551">
                <a:tc>
                  <a:txBody>
                    <a:bodyPr/>
                    <a:lstStyle/>
                    <a:p>
                      <a:r>
                        <a:rPr kumimoji="1" lang="ja-JP" altLang="en-US" dirty="0" smtClean="0"/>
                        <a:t>入力ソフトウェア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kumimoji="1" lang="ja-JP" altLang="en-US" dirty="0" smtClean="0"/>
                        <a:t>候補ソフトウェアリスト</a:t>
                      </a:r>
                      <a:r>
                        <a:rPr kumimoji="1" lang="en-US" altLang="ja-JP" dirty="0" smtClean="0"/>
                        <a:t/>
                      </a:r>
                      <a:br>
                        <a:rPr kumimoji="1" lang="en-US" altLang="ja-JP" dirty="0" smtClean="0"/>
                      </a:br>
                      <a:r>
                        <a:rPr kumimoji="1" lang="ja-JP" altLang="en-US" dirty="0" smtClean="0"/>
                        <a:t>に含まれる</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有力ソフトウェアである</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候補ソフトウェア数</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r>
                        <a:rPr kumimoji="1" lang="ja-JP" altLang="en-US" dirty="0" smtClean="0"/>
                        <a:t>有力ソフトウェア数</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79214">
                <a:tc>
                  <a:txBody>
                    <a:bodyPr/>
                    <a:lstStyle/>
                    <a:p>
                      <a:r>
                        <a:rPr kumimoji="1" lang="en-US" altLang="ja-JP" dirty="0" err="1" smtClean="0"/>
                        <a:t>cairo</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127</a:t>
                      </a:r>
                      <a:endParaRPr kumimoji="1" lang="ja-JP" altLang="en-US" dirty="0"/>
                    </a:p>
                  </a:txBody>
                  <a:tcPr/>
                </a:tc>
                <a:tc>
                  <a:txBody>
                    <a:bodyPr/>
                    <a:lstStyle/>
                    <a:p>
                      <a:pPr algn="r"/>
                      <a:r>
                        <a:rPr kumimoji="1" lang="en-US" altLang="ja-JP" dirty="0" smtClean="0"/>
                        <a:t>23</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smtClean="0"/>
                        <a:t>graphite2</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30</a:t>
                      </a:r>
                      <a:endParaRPr kumimoji="1" lang="ja-JP" altLang="en-US" dirty="0"/>
                    </a:p>
                  </a:txBody>
                  <a:tcPr/>
                </a:tc>
                <a:tc>
                  <a:txBody>
                    <a:bodyPr/>
                    <a:lstStyle/>
                    <a:p>
                      <a:pPr algn="r"/>
                      <a:r>
                        <a:rPr kumimoji="1" lang="en-US" altLang="ja-JP" dirty="0" smtClean="0"/>
                        <a:t>6</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gtest</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688</a:t>
                      </a:r>
                      <a:endParaRPr kumimoji="1" lang="ja-JP" altLang="en-US" dirty="0"/>
                    </a:p>
                  </a:txBody>
                  <a:tcPr/>
                </a:tc>
                <a:tc>
                  <a:txBody>
                    <a:bodyPr/>
                    <a:lstStyle/>
                    <a:p>
                      <a:pPr algn="r"/>
                      <a:r>
                        <a:rPr kumimoji="1" lang="en-US" altLang="ja-JP" dirty="0" smtClean="0"/>
                        <a:t>140</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libevent</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494</a:t>
                      </a:r>
                      <a:endParaRPr kumimoji="1" lang="ja-JP" altLang="en-US" dirty="0"/>
                    </a:p>
                  </a:txBody>
                  <a:tcPr/>
                </a:tc>
                <a:tc>
                  <a:txBody>
                    <a:bodyPr/>
                    <a:lstStyle/>
                    <a:p>
                      <a:pPr algn="r"/>
                      <a:r>
                        <a:rPr kumimoji="1" lang="en-US" altLang="ja-JP" dirty="0" smtClean="0"/>
                        <a:t>13</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libpng</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r"/>
                      <a:r>
                        <a:rPr kumimoji="1" lang="en-US" altLang="ja-JP" dirty="0" smtClean="0"/>
                        <a:t>154</a:t>
                      </a:r>
                      <a:endParaRPr kumimoji="1" lang="ja-JP" altLang="en-US" dirty="0"/>
                    </a:p>
                  </a:txBody>
                  <a:tcPr/>
                </a:tc>
                <a:tc>
                  <a:txBody>
                    <a:bodyPr/>
                    <a:lstStyle/>
                    <a:p>
                      <a:pPr algn="r"/>
                      <a:r>
                        <a:rPr kumimoji="1" lang="en-US" altLang="ja-JP" dirty="0" smtClean="0"/>
                        <a:t>7</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libvpx</a:t>
                      </a:r>
                      <a:endParaRPr kumimoji="1" lang="en-US" altLang="ja-JP" dirty="0" smtClean="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tc>
                <a:tc>
                  <a:txBody>
                    <a:bodyPr/>
                    <a:lstStyle/>
                    <a:p>
                      <a:pPr algn="ctr"/>
                      <a:endParaRPr kumimoji="1" lang="ja-JP" altLang="en-US" dirty="0"/>
                    </a:p>
                  </a:txBody>
                  <a:tcPr/>
                </a:tc>
                <a:tc>
                  <a:txBody>
                    <a:bodyPr/>
                    <a:lstStyle/>
                    <a:p>
                      <a:pPr algn="r"/>
                      <a:r>
                        <a:rPr kumimoji="1" lang="en-US" altLang="ja-JP" dirty="0" smtClean="0"/>
                        <a:t>159</a:t>
                      </a:r>
                      <a:endParaRPr kumimoji="1" lang="ja-JP" altLang="en-US" dirty="0"/>
                    </a:p>
                  </a:txBody>
                  <a:tcPr/>
                </a:tc>
                <a:tc>
                  <a:txBody>
                    <a:bodyPr/>
                    <a:lstStyle/>
                    <a:p>
                      <a:pPr algn="r"/>
                      <a:r>
                        <a:rPr kumimoji="1" lang="en-US" altLang="ja-JP" dirty="0" smtClean="0"/>
                        <a:t>21</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smtClean="0"/>
                        <a:t>sqlite3</a:t>
                      </a:r>
                      <a:endParaRPr kumimoji="1" lang="ja-JP" altLang="en-US" dirty="0"/>
                    </a:p>
                  </a:txBody>
                  <a:tcPr>
                    <a:lnL w="12700" cap="flat" cmpd="sng" algn="ctr">
                      <a:solidFill>
                        <a:schemeClr val="tx1"/>
                      </a:solidFill>
                      <a:prstDash val="solid"/>
                      <a:round/>
                      <a:headEnd type="none" w="med" len="med"/>
                      <a:tailEnd type="none" w="med" len="med"/>
                    </a:lnL>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r"/>
                      <a:r>
                        <a:rPr kumimoji="1" lang="en-US" altLang="ja-JP" dirty="0" smtClean="0"/>
                        <a:t>53</a:t>
                      </a:r>
                      <a:endParaRPr kumimoji="1" lang="ja-JP" altLang="en-US" dirty="0"/>
                    </a:p>
                  </a:txBody>
                  <a:tcPr/>
                </a:tc>
                <a:tc>
                  <a:txBody>
                    <a:bodyPr/>
                    <a:lstStyle/>
                    <a:p>
                      <a:pPr algn="r"/>
                      <a:r>
                        <a:rPr kumimoji="1" lang="en-US" altLang="ja-JP" dirty="0" smtClean="0"/>
                        <a:t>2</a:t>
                      </a:r>
                      <a:endParaRPr kumimoji="1" lang="ja-JP" altLang="en-US" dirty="0"/>
                    </a:p>
                  </a:txBody>
                  <a:tcPr>
                    <a:lnR w="12700" cap="flat" cmpd="sng" algn="ctr">
                      <a:solidFill>
                        <a:schemeClr val="tx1"/>
                      </a:solidFill>
                      <a:prstDash val="solid"/>
                      <a:round/>
                      <a:headEnd type="none" w="med" len="med"/>
                      <a:tailEnd type="none" w="med" len="med"/>
                    </a:lnR>
                  </a:tcPr>
                </a:tc>
              </a:tr>
              <a:tr h="179214">
                <a:tc>
                  <a:txBody>
                    <a:bodyPr/>
                    <a:lstStyle/>
                    <a:p>
                      <a:r>
                        <a:rPr kumimoji="1" lang="en-US" altLang="ja-JP" dirty="0" err="1" smtClean="0"/>
                        <a:t>srtp</a:t>
                      </a:r>
                      <a:endParaRPr kumimoji="1" lang="ja-JP" alt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ja-JP" altLang="en-US" sz="1350" b="0" i="0" u="none" strike="noStrike" kern="1200" baseline="0" dirty="0" smtClean="0">
                          <a:solidFill>
                            <a:schemeClr val="dk1"/>
                          </a:solidFill>
                          <a:latin typeface="+mn-lt"/>
                          <a:ea typeface="+mn-ea"/>
                          <a:cs typeface="+mn-cs"/>
                        </a:rPr>
                        <a:t>✓</a:t>
                      </a: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ct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126</a:t>
                      </a:r>
                      <a:endParaRPr kumimoji="1" lang="ja-JP" altLang="en-US" dirty="0"/>
                    </a:p>
                  </a:txBody>
                  <a:tcPr>
                    <a:lnB w="12700" cap="flat" cmpd="sng" algn="ctr">
                      <a:solidFill>
                        <a:schemeClr val="tx1"/>
                      </a:solidFill>
                      <a:prstDash val="solid"/>
                      <a:round/>
                      <a:headEnd type="none" w="med" len="med"/>
                      <a:tailEnd type="none" w="med" len="med"/>
                    </a:lnB>
                  </a:tcPr>
                </a:tc>
                <a:tc>
                  <a:txBody>
                    <a:bodyPr/>
                    <a:lstStyle/>
                    <a:p>
                      <a:pPr algn="r"/>
                      <a:r>
                        <a:rPr kumimoji="1" lang="en-US" altLang="ja-JP" dirty="0" smtClean="0"/>
                        <a:t>9</a:t>
                      </a:r>
                      <a:endParaRPr kumimoji="1" lang="ja-JP" alt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106774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mj-ea"/>
              </a:rPr>
              <a:t>2</a:t>
            </a:r>
            <a:r>
              <a:rPr lang="ja-JP" altLang="en-US" dirty="0" err="1">
                <a:latin typeface="+mj-ea"/>
              </a:rPr>
              <a:t>．</a:t>
            </a:r>
            <a:r>
              <a:rPr lang="ja-JP" altLang="en-US" dirty="0">
                <a:latin typeface="+mj-ea"/>
              </a:rPr>
              <a:t>順位</a:t>
            </a:r>
            <a:r>
              <a:rPr lang="ja-JP" altLang="en-US" dirty="0"/>
              <a:t>の評価</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Firefox</a:t>
            </a:r>
            <a:r>
              <a:rPr kumimoji="1" lang="ja-JP" altLang="en-US" dirty="0" smtClean="0"/>
              <a:t>（</a:t>
            </a:r>
            <a:r>
              <a:rPr kumimoji="1" lang="en-US" altLang="ja-JP" dirty="0" smtClean="0"/>
              <a:t>17</a:t>
            </a:r>
            <a:r>
              <a:rPr kumimoji="1" lang="ja-JP" altLang="en-US" dirty="0" smtClean="0"/>
              <a:t>件）</a:t>
            </a:r>
            <a:endParaRPr kumimoji="1" lang="en-US" altLang="ja-JP" dirty="0" smtClean="0"/>
          </a:p>
          <a:p>
            <a:pPr lvl="1"/>
            <a:r>
              <a:rPr lang="en-US" altLang="ja-JP" dirty="0"/>
              <a:t>11</a:t>
            </a:r>
            <a:r>
              <a:rPr lang="ja-JP" altLang="en-US" dirty="0"/>
              <a:t>件</a:t>
            </a:r>
            <a:r>
              <a:rPr lang="ja-JP" altLang="en-US" dirty="0" smtClean="0"/>
              <a:t>が第</a:t>
            </a:r>
            <a:r>
              <a:rPr lang="en-US" altLang="ja-JP" dirty="0" smtClean="0"/>
              <a:t>1</a:t>
            </a:r>
            <a:r>
              <a:rPr lang="ja-JP" altLang="en-US" dirty="0" smtClean="0"/>
              <a:t>位</a:t>
            </a:r>
            <a:endParaRPr lang="en-US" altLang="ja-JP" dirty="0" smtClean="0"/>
          </a:p>
          <a:p>
            <a:r>
              <a:rPr kumimoji="1" lang="en-US" altLang="ja-JP" dirty="0" smtClean="0"/>
              <a:t>Android</a:t>
            </a:r>
            <a:r>
              <a:rPr kumimoji="1" lang="ja-JP" altLang="en-US" dirty="0" smtClean="0"/>
              <a:t>（</a:t>
            </a:r>
            <a:r>
              <a:rPr kumimoji="1" lang="en-US" altLang="ja-JP" dirty="0" smtClean="0"/>
              <a:t>49</a:t>
            </a:r>
            <a:r>
              <a:rPr kumimoji="1" lang="ja-JP" altLang="en-US" dirty="0" smtClean="0"/>
              <a:t>件）</a:t>
            </a:r>
            <a:endParaRPr kumimoji="1" lang="en-US" altLang="ja-JP" dirty="0" smtClean="0"/>
          </a:p>
          <a:p>
            <a:pPr lvl="1"/>
            <a:r>
              <a:rPr kumimoji="1" lang="en-US" altLang="ja-JP" dirty="0" smtClean="0"/>
              <a:t>39</a:t>
            </a:r>
            <a:r>
              <a:rPr kumimoji="1" lang="ja-JP" altLang="en-US" dirty="0" smtClean="0"/>
              <a:t>件が第</a:t>
            </a:r>
            <a:r>
              <a:rPr kumimoji="1" lang="en-US" altLang="ja-JP" dirty="0" smtClean="0"/>
              <a:t>1</a:t>
            </a:r>
            <a:r>
              <a:rPr kumimoji="1" lang="ja-JP" altLang="en-US" dirty="0" smtClean="0"/>
              <a:t>位</a:t>
            </a:r>
            <a:endParaRPr kumimoji="1" lang="en-US" altLang="ja-JP" dirty="0" smtClean="0"/>
          </a:p>
          <a:p>
            <a:endParaRPr lang="en-US" altLang="ja-JP" dirty="0"/>
          </a:p>
          <a:p>
            <a:pPr>
              <a:buFont typeface="Wingdings" panose="05000000000000000000" pitchFamily="2" charset="2"/>
              <a:buChar char="Ø"/>
            </a:pPr>
            <a:r>
              <a:rPr lang="ja-JP" altLang="en-US" dirty="0"/>
              <a:t>正解ソフトウェア</a:t>
            </a:r>
            <a:r>
              <a:rPr lang="ja-JP" altLang="en-US" dirty="0" smtClean="0"/>
              <a:t>は</a:t>
            </a:r>
            <a:r>
              <a:rPr lang="en-US" altLang="ja-JP" dirty="0" smtClean="0"/>
              <a:t/>
            </a:r>
            <a:br>
              <a:rPr lang="en-US" altLang="ja-JP" dirty="0" smtClean="0"/>
            </a:br>
            <a:r>
              <a:rPr lang="ja-JP" altLang="en-US" dirty="0" smtClean="0"/>
              <a:t>上位</a:t>
            </a:r>
            <a:r>
              <a:rPr lang="ja-JP" altLang="en-US" dirty="0"/>
              <a:t>に</a:t>
            </a:r>
            <a:r>
              <a:rPr lang="ja-JP" altLang="en-US" dirty="0" smtClean="0"/>
              <a:t>現れるため，</a:t>
            </a:r>
            <a:r>
              <a:rPr lang="en-US" altLang="ja-JP" dirty="0" smtClean="0"/>
              <a:t/>
            </a:r>
            <a:br>
              <a:rPr lang="en-US" altLang="ja-JP" dirty="0" smtClean="0"/>
            </a:br>
            <a:r>
              <a:rPr lang="ja-JP" altLang="en-US" dirty="0" smtClean="0"/>
              <a:t>再利用元の推定が可能</a:t>
            </a:r>
            <a:endParaRPr lang="en-US" altLang="ja-JP" dirty="0"/>
          </a:p>
          <a:p>
            <a:pPr>
              <a:buFont typeface="Wingdings" panose="05000000000000000000" pitchFamily="2" charset="2"/>
              <a:buChar char="Ø"/>
            </a:pP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21</a:t>
            </a:fld>
            <a:endParaRPr kumimoji="1" lang="ja-JP" altLang="en-US"/>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7006" y="915626"/>
            <a:ext cx="4747845" cy="5112214"/>
          </a:xfrm>
          <a:prstGeom prst="rect">
            <a:avLst/>
          </a:prstGeom>
        </p:spPr>
      </p:pic>
    </p:spTree>
    <p:extLst>
      <p:ext uri="{BB962C8B-B14F-4D97-AF65-F5344CB8AC3E}">
        <p14:creationId xmlns:p14="http://schemas.microsoft.com/office/powerpoint/2010/main" val="833910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lang="en-US" altLang="ja-JP" dirty="0" err="1"/>
              <a:t>Debian</a:t>
            </a:r>
            <a:r>
              <a:rPr lang="en-US" altLang="ja-JP" dirty="0"/>
              <a:t> </a:t>
            </a:r>
            <a:r>
              <a:rPr lang="en-US" altLang="ja-JP" dirty="0" smtClean="0"/>
              <a:t>GNU/Linux </a:t>
            </a:r>
            <a:r>
              <a:rPr lang="ja-JP" altLang="en-US" dirty="0" smtClean="0"/>
              <a:t>プロジェクト</a:t>
            </a:r>
            <a:r>
              <a:rPr kumimoji="1" lang="ja-JP" altLang="en-US" dirty="0" smtClean="0"/>
              <a:t>から取得したソフトウェアの情報が正しいとは言い切れない</a:t>
            </a:r>
            <a:endParaRPr kumimoji="1" lang="en-US" altLang="ja-JP" dirty="0" smtClean="0"/>
          </a:p>
          <a:p>
            <a:r>
              <a:rPr lang="ja-JP" altLang="en-US" dirty="0"/>
              <a:t>入力</a:t>
            </a:r>
            <a:r>
              <a:rPr lang="ja-JP" altLang="en-US" dirty="0" smtClean="0"/>
              <a:t>ソフトウェアのバージョン</a:t>
            </a:r>
            <a:r>
              <a:rPr lang="ja-JP" altLang="en-US" dirty="0"/>
              <a:t>番号</a:t>
            </a:r>
            <a:r>
              <a:rPr lang="ja-JP" altLang="en-US" dirty="0" smtClean="0"/>
              <a:t>は正しいとは言い切れない</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22</a:t>
            </a:fld>
            <a:endParaRPr kumimoji="1" lang="ja-JP" altLang="en-US"/>
          </a:p>
        </p:txBody>
      </p:sp>
    </p:spTree>
    <p:extLst>
      <p:ext uri="{BB962C8B-B14F-4D97-AF65-F5344CB8AC3E}">
        <p14:creationId xmlns:p14="http://schemas.microsoft.com/office/powerpoint/2010/main" val="18017315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pPr>
              <a:spcAft>
                <a:spcPts val="600"/>
              </a:spcAft>
            </a:pPr>
            <a:r>
              <a:rPr lang="ja-JP" altLang="en-US" dirty="0"/>
              <a:t>複数ファイル</a:t>
            </a:r>
            <a:r>
              <a:rPr lang="ja-JP" altLang="en-US" dirty="0" smtClean="0"/>
              <a:t>の類似ファイル検索の結果</a:t>
            </a:r>
            <a:r>
              <a:rPr lang="ja-JP" altLang="en-US" dirty="0"/>
              <a:t>から得られたソースファイル群を用いて，再利用したソフトウェアの再利用元</a:t>
            </a:r>
            <a:r>
              <a:rPr lang="ja-JP" altLang="en-US" dirty="0" smtClean="0"/>
              <a:t>を推定</a:t>
            </a:r>
            <a:r>
              <a:rPr lang="ja-JP" altLang="en-US" dirty="0"/>
              <a:t>する手法を</a:t>
            </a:r>
            <a:r>
              <a:rPr lang="ja-JP" altLang="en-US" dirty="0" smtClean="0"/>
              <a:t>提案</a:t>
            </a:r>
            <a:endParaRPr lang="en-US" altLang="ja-JP" dirty="0" smtClean="0"/>
          </a:p>
          <a:p>
            <a:pPr>
              <a:spcAft>
                <a:spcPts val="600"/>
              </a:spcAft>
            </a:pPr>
            <a:r>
              <a:rPr lang="ja-JP" altLang="en-US" dirty="0"/>
              <a:t>手法</a:t>
            </a:r>
            <a:r>
              <a:rPr lang="ja-JP" altLang="en-US" dirty="0" smtClean="0"/>
              <a:t>を</a:t>
            </a:r>
            <a:r>
              <a:rPr lang="en-US" altLang="ja-JP" dirty="0" smtClean="0"/>
              <a:t>2</a:t>
            </a:r>
            <a:r>
              <a:rPr lang="ja-JP" altLang="en-US" dirty="0" smtClean="0"/>
              <a:t>つのプロジェクトに適用し，再利用しているソフトウェアの再利用元を推定することが可能という結果を示した</a:t>
            </a:r>
            <a:endParaRPr lang="en-US" altLang="ja-JP" dirty="0" smtClean="0"/>
          </a:p>
          <a:p>
            <a:pPr>
              <a:spcAft>
                <a:spcPts val="600"/>
              </a:spcAft>
            </a:pPr>
            <a:endParaRPr lang="en-US" altLang="ja-JP" dirty="0"/>
          </a:p>
          <a:p>
            <a:pPr>
              <a:spcAft>
                <a:spcPts val="600"/>
              </a:spcAft>
            </a:pPr>
            <a:r>
              <a:rPr lang="ja-JP" altLang="en-US" dirty="0" smtClean="0"/>
              <a:t>今後の課</a:t>
            </a:r>
            <a:r>
              <a:rPr lang="ja-JP" altLang="en-US" dirty="0" smtClean="0"/>
              <a:t>題</a:t>
            </a:r>
            <a:endParaRPr lang="en-US" altLang="ja-JP" dirty="0" smtClean="0"/>
          </a:p>
          <a:p>
            <a:pPr lvl="1">
              <a:spcAft>
                <a:spcPts val="600"/>
              </a:spcAft>
            </a:pPr>
            <a:r>
              <a:rPr lang="ja-JP" altLang="en-US" dirty="0"/>
              <a:t>候</a:t>
            </a:r>
            <a:r>
              <a:rPr lang="ja-JP" altLang="en-US" dirty="0" smtClean="0"/>
              <a:t>補</a:t>
            </a:r>
            <a:r>
              <a:rPr lang="ja-JP" altLang="en-US" dirty="0"/>
              <a:t>ソフトウェ</a:t>
            </a:r>
            <a:r>
              <a:rPr lang="ja-JP" altLang="en-US" dirty="0" smtClean="0"/>
              <a:t>アの総ファイル数，ファイル名などを考慮した更なる絞り込み</a:t>
            </a:r>
            <a:endParaRPr lang="en-US" altLang="ja-JP" dirty="0" smtClean="0"/>
          </a:p>
          <a:p>
            <a:pPr lvl="1">
              <a:spcAft>
                <a:spcPts val="600"/>
              </a:spcAft>
            </a:pPr>
            <a:r>
              <a:rPr lang="ja-JP" altLang="en-US" dirty="0" smtClean="0"/>
              <a:t>再利用したソフトウェアと，再利用元ソフトウェアの比較</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23</a:t>
            </a:fld>
            <a:endParaRPr kumimoji="1" lang="ja-JP" altLang="en-US"/>
          </a:p>
        </p:txBody>
      </p:sp>
    </p:spTree>
    <p:extLst>
      <p:ext uri="{BB962C8B-B14F-4D97-AF65-F5344CB8AC3E}">
        <p14:creationId xmlns:p14="http://schemas.microsoft.com/office/powerpoint/2010/main" val="685717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24</a:t>
            </a:fld>
            <a:endParaRPr kumimoji="1" lang="ja-JP" altLang="en-US"/>
          </a:p>
        </p:txBody>
      </p:sp>
    </p:spTree>
    <p:extLst>
      <p:ext uri="{BB962C8B-B14F-4D97-AF65-F5344CB8AC3E}">
        <p14:creationId xmlns:p14="http://schemas.microsoft.com/office/powerpoint/2010/main" val="34625606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順序関係</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25</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1555710735"/>
              </p:ext>
            </p:extLst>
          </p:nvPr>
        </p:nvGraphicFramePr>
        <p:xfrm>
          <a:off x="762821" y="973906"/>
          <a:ext cx="7708268" cy="3430542"/>
        </p:xfrm>
        <a:graphic>
          <a:graphicData uri="http://schemas.openxmlformats.org/drawingml/2006/table">
            <a:tbl>
              <a:tblPr firstRow="1" bandRow="1">
                <a:tableStyleId>{46F890A9-2807-4EBB-B81D-B2AA78EC7F39}</a:tableStyleId>
              </a:tblPr>
              <a:tblGrid>
                <a:gridCol w="996801"/>
                <a:gridCol w="389326"/>
                <a:gridCol w="1261548"/>
                <a:gridCol w="1261548"/>
                <a:gridCol w="1273519"/>
                <a:gridCol w="1261548"/>
                <a:gridCol w="1263978"/>
              </a:tblGrid>
              <a:tr h="580562">
                <a:tc>
                  <a:txBody>
                    <a:bodyPr/>
                    <a:lstStyle/>
                    <a:p>
                      <a:pPr algn="ctr"/>
                      <a:r>
                        <a:rPr kumimoji="1" lang="en-US" altLang="ja-JP" sz="2600" dirty="0" smtClean="0"/>
                        <a:t>X</a:t>
                      </a:r>
                      <a:r>
                        <a:rPr kumimoji="1" lang="ja-JP" altLang="en-US" sz="2600" dirty="0" err="1" smtClean="0"/>
                        <a:t>，</a:t>
                      </a:r>
                      <a:r>
                        <a:rPr kumimoji="1" lang="en-US" altLang="ja-JP" sz="2600" dirty="0" smtClean="0"/>
                        <a:t>Y</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a:t>
                      </a:r>
                      <a:r>
                        <a:rPr kumimoji="1" lang="en-US" altLang="ja-JP" sz="2600" baseline="0" dirty="0" smtClean="0"/>
                        <a:t>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a:t>
                      </a:r>
                      <a:r>
                        <a:rPr kumimoji="1" lang="en-US" altLang="ja-JP" sz="2600" baseline="0" dirty="0" smtClean="0"/>
                        <a:t> - 2.0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Y - 2.0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0.96</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0.98</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0.95</a:t>
                      </a:r>
                      <a:endParaRPr kumimoji="1" lang="ja-JP" altLang="en-US" sz="2600" dirty="0"/>
                    </a:p>
                  </a:txBody>
                  <a:tcPr marL="173757" marR="173757" marT="86878" marB="86878"/>
                </a:tc>
                <a:tc>
                  <a:txBody>
                    <a:bodyPr/>
                    <a:lstStyle/>
                    <a:p>
                      <a:pPr algn="r"/>
                      <a:r>
                        <a:rPr kumimoji="1" lang="en-US" altLang="ja-JP" sz="2600" dirty="0" smtClean="0"/>
                        <a:t>0.97</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d</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a:t>
                      </a:r>
                      <a:endParaRPr kumimoji="1" lang="ja-JP" altLang="en-US" sz="2600" dirty="0"/>
                    </a:p>
                  </a:txBody>
                  <a:tcPr marL="173757" marR="173757" marT="86878" marB="86878"/>
                </a:tc>
                <a:tc>
                  <a:txBody>
                    <a:bodyPr/>
                    <a:lstStyle/>
                    <a:p>
                      <a:pPr algn="r"/>
                      <a:r>
                        <a:rPr kumimoji="1" lang="en-US" altLang="ja-JP" sz="2600" dirty="0" smtClean="0"/>
                        <a:t>0.99</a:t>
                      </a:r>
                      <a:endParaRPr kumimoji="1" lang="ja-JP" altLang="en-US" sz="2600" dirty="0"/>
                    </a:p>
                  </a:txBody>
                  <a:tcPr marL="173757" marR="173757" marT="86878" marB="86878"/>
                </a:tc>
                <a:tc>
                  <a:txBody>
                    <a:bodyPr/>
                    <a:lstStyle/>
                    <a:p>
                      <a:pPr algn="r"/>
                      <a:r>
                        <a:rPr kumimoji="1" lang="en-US" altLang="ja-JP" sz="2600" dirty="0" smtClean="0"/>
                        <a:t>1.0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e</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0.97</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0.99</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6" name="円/楕円 15"/>
          <p:cNvSpPr/>
          <p:nvPr/>
        </p:nvSpPr>
        <p:spPr>
          <a:xfrm>
            <a:off x="8077158"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17" name="円/楕円 16"/>
          <p:cNvSpPr/>
          <p:nvPr/>
        </p:nvSpPr>
        <p:spPr>
          <a:xfrm>
            <a:off x="6405512"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- 2.0</a:t>
            </a:r>
            <a:endParaRPr kumimoji="1" lang="ja-JP" altLang="en-US" sz="1400" b="1" dirty="0">
              <a:solidFill>
                <a:schemeClr val="tx1"/>
              </a:solidFill>
            </a:endParaRPr>
          </a:p>
        </p:txBody>
      </p:sp>
      <p:sp>
        <p:nvSpPr>
          <p:cNvPr id="18" name="円/楕円 17"/>
          <p:cNvSpPr/>
          <p:nvPr/>
        </p:nvSpPr>
        <p:spPr>
          <a:xfrm>
            <a:off x="4733867"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- 1.0</a:t>
            </a:r>
            <a:endParaRPr kumimoji="1" lang="ja-JP" altLang="en-US" sz="1400" b="1" dirty="0">
              <a:solidFill>
                <a:schemeClr val="tx1"/>
              </a:solidFill>
            </a:endParaRPr>
          </a:p>
        </p:txBody>
      </p:sp>
      <p:sp>
        <p:nvSpPr>
          <p:cNvPr id="19" name="円/楕円 18"/>
          <p:cNvSpPr/>
          <p:nvPr/>
        </p:nvSpPr>
        <p:spPr>
          <a:xfrm>
            <a:off x="3049414"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20" name="円/楕円 19"/>
          <p:cNvSpPr/>
          <p:nvPr/>
        </p:nvSpPr>
        <p:spPr>
          <a:xfrm>
            <a:off x="1513995" y="452905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21" name="直線矢印コネクタ 20"/>
          <p:cNvCxnSpPr>
            <a:stCxn id="20" idx="6"/>
            <a:endCxn id="19" idx="2"/>
          </p:cNvCxnSpPr>
          <p:nvPr/>
        </p:nvCxnSpPr>
        <p:spPr>
          <a:xfrm>
            <a:off x="2431371" y="498773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9" idx="6"/>
            <a:endCxn id="18" idx="2"/>
          </p:cNvCxnSpPr>
          <p:nvPr/>
        </p:nvCxnSpPr>
        <p:spPr>
          <a:xfrm>
            <a:off x="3966790" y="498773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8" idx="6"/>
            <a:endCxn id="17" idx="2"/>
          </p:cNvCxnSpPr>
          <p:nvPr/>
        </p:nvCxnSpPr>
        <p:spPr>
          <a:xfrm>
            <a:off x="5651243" y="498773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7" idx="6"/>
            <a:endCxn id="16" idx="2"/>
          </p:cNvCxnSpPr>
          <p:nvPr/>
        </p:nvCxnSpPr>
        <p:spPr>
          <a:xfrm>
            <a:off x="7322888" y="498773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4800630"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7339252"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8077158"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- 1.0</a:t>
            </a:r>
            <a:endParaRPr kumimoji="1" lang="ja-JP" altLang="en-US" sz="1400" b="1" dirty="0">
              <a:solidFill>
                <a:schemeClr val="tx1"/>
              </a:solidFill>
            </a:endParaRPr>
          </a:p>
        </p:txBody>
      </p:sp>
      <p:sp>
        <p:nvSpPr>
          <p:cNvPr id="29" name="円/楕円 28"/>
          <p:cNvSpPr/>
          <p:nvPr/>
        </p:nvSpPr>
        <p:spPr>
          <a:xfrm>
            <a:off x="6405512"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a:t>
            </a:r>
            <a:r>
              <a:rPr kumimoji="1" lang="en-US" altLang="ja-JP" sz="1400" b="1" dirty="0" smtClean="0">
                <a:solidFill>
                  <a:schemeClr val="tx1"/>
                </a:solidFill>
              </a:rPr>
              <a:t> - </a:t>
            </a:r>
            <a:r>
              <a:rPr lang="en-US" altLang="ja-JP" sz="1400" b="1" dirty="0">
                <a:solidFill>
                  <a:schemeClr val="tx1"/>
                </a:solidFill>
              </a:rPr>
              <a:t>1</a:t>
            </a:r>
            <a:r>
              <a:rPr kumimoji="1" lang="en-US" altLang="ja-JP" sz="1400" b="1" dirty="0" smtClean="0">
                <a:solidFill>
                  <a:schemeClr val="tx1"/>
                </a:solidFill>
              </a:rPr>
              <a:t>.0</a:t>
            </a:r>
            <a:endParaRPr kumimoji="1" lang="ja-JP" altLang="en-US" sz="1400" b="1" dirty="0">
              <a:solidFill>
                <a:schemeClr val="tx1"/>
              </a:solidFill>
            </a:endParaRPr>
          </a:p>
        </p:txBody>
      </p:sp>
      <p:sp>
        <p:nvSpPr>
          <p:cNvPr id="30" name="円/楕円 29"/>
          <p:cNvSpPr/>
          <p:nvPr/>
        </p:nvSpPr>
        <p:spPr>
          <a:xfrm>
            <a:off x="4733867"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Y</a:t>
            </a:r>
            <a:r>
              <a:rPr kumimoji="1" lang="en-US" altLang="ja-JP" sz="1400" b="1" dirty="0" smtClean="0">
                <a:solidFill>
                  <a:schemeClr val="tx1"/>
                </a:solidFill>
              </a:rPr>
              <a:t> - 2.0</a:t>
            </a:r>
            <a:endParaRPr kumimoji="1" lang="ja-JP" altLang="en-US" sz="1400" b="1" dirty="0">
              <a:solidFill>
                <a:schemeClr val="tx1"/>
              </a:solidFill>
            </a:endParaRPr>
          </a:p>
        </p:txBody>
      </p:sp>
      <p:sp>
        <p:nvSpPr>
          <p:cNvPr id="31" name="円/楕円 30"/>
          <p:cNvSpPr/>
          <p:nvPr/>
        </p:nvSpPr>
        <p:spPr>
          <a:xfrm>
            <a:off x="3049414"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smtClean="0">
                <a:solidFill>
                  <a:schemeClr val="tx1"/>
                </a:solidFill>
              </a:rPr>
              <a:t>X - 2.0</a:t>
            </a:r>
            <a:endParaRPr kumimoji="1" lang="ja-JP" altLang="en-US" sz="1400" b="1" dirty="0">
              <a:solidFill>
                <a:schemeClr val="tx1"/>
              </a:solidFill>
            </a:endParaRPr>
          </a:p>
        </p:txBody>
      </p:sp>
      <p:sp>
        <p:nvSpPr>
          <p:cNvPr id="32" name="円/楕円 31"/>
          <p:cNvSpPr/>
          <p:nvPr/>
        </p:nvSpPr>
        <p:spPr>
          <a:xfrm>
            <a:off x="1513995" y="5697290"/>
            <a:ext cx="917376" cy="91737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smtClean="0">
                <a:solidFill>
                  <a:schemeClr val="tx1"/>
                </a:solidFill>
              </a:rPr>
              <a:t>X - 3.0</a:t>
            </a:r>
            <a:endParaRPr lang="en-US" altLang="ja-JP" sz="1400" b="1" dirty="0" smtClean="0">
              <a:solidFill>
                <a:schemeClr val="tx1"/>
              </a:solidFill>
            </a:endParaRPr>
          </a:p>
        </p:txBody>
      </p:sp>
      <p:cxnSp>
        <p:nvCxnSpPr>
          <p:cNvPr id="33" name="直線矢印コネクタ 32"/>
          <p:cNvCxnSpPr>
            <a:stCxn id="32" idx="6"/>
            <a:endCxn id="31" idx="2"/>
          </p:cNvCxnSpPr>
          <p:nvPr/>
        </p:nvCxnSpPr>
        <p:spPr>
          <a:xfrm>
            <a:off x="2431371" y="6155978"/>
            <a:ext cx="618043"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31" idx="6"/>
            <a:endCxn id="30" idx="2"/>
          </p:cNvCxnSpPr>
          <p:nvPr/>
        </p:nvCxnSpPr>
        <p:spPr>
          <a:xfrm>
            <a:off x="3966790" y="6155978"/>
            <a:ext cx="767077"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30" idx="6"/>
            <a:endCxn id="29" idx="2"/>
          </p:cNvCxnSpPr>
          <p:nvPr/>
        </p:nvCxnSpPr>
        <p:spPr>
          <a:xfrm>
            <a:off x="5651243" y="6155978"/>
            <a:ext cx="754269"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9" idx="6"/>
            <a:endCxn id="28" idx="2"/>
          </p:cNvCxnSpPr>
          <p:nvPr/>
        </p:nvCxnSpPr>
        <p:spPr>
          <a:xfrm>
            <a:off x="7322888" y="6155978"/>
            <a:ext cx="754270" cy="0"/>
          </a:xfrm>
          <a:prstGeom prst="straightConnector1">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14300" y="4866203"/>
            <a:ext cx="1399695" cy="369332"/>
          </a:xfrm>
          <a:prstGeom prst="rect">
            <a:avLst/>
          </a:prstGeom>
          <a:noFill/>
        </p:spPr>
        <p:txBody>
          <a:bodyPr wrap="square" rtlCol="0">
            <a:spAutoFit/>
          </a:bodyPr>
          <a:lstStyle/>
          <a:p>
            <a:r>
              <a:rPr lang="ja-JP" altLang="en-US" dirty="0" smtClean="0"/>
              <a:t>距離のみ：</a:t>
            </a:r>
            <a:endParaRPr kumimoji="1" lang="ja-JP" altLang="en-US" dirty="0"/>
          </a:p>
        </p:txBody>
      </p:sp>
      <p:sp>
        <p:nvSpPr>
          <p:cNvPr id="37" name="テキスト ボックス 36"/>
          <p:cNvSpPr txBox="1"/>
          <p:nvPr/>
        </p:nvSpPr>
        <p:spPr>
          <a:xfrm>
            <a:off x="94361" y="5825479"/>
            <a:ext cx="1399695" cy="923330"/>
          </a:xfrm>
          <a:prstGeom prst="rect">
            <a:avLst/>
          </a:prstGeom>
          <a:solidFill>
            <a:schemeClr val="bg1"/>
          </a:solidFill>
        </p:spPr>
        <p:txBody>
          <a:bodyPr wrap="square" rtlCol="0">
            <a:spAutoFit/>
          </a:bodyPr>
          <a:lstStyle/>
          <a:p>
            <a:r>
              <a:rPr lang="ja-JP" altLang="en-US" dirty="0"/>
              <a:t>順序関係</a:t>
            </a:r>
          </a:p>
          <a:p>
            <a:r>
              <a:rPr lang="ja-JP" altLang="en-US" dirty="0" smtClean="0"/>
              <a:t>＋               ：</a:t>
            </a:r>
            <a:r>
              <a:rPr lang="en-US" altLang="ja-JP" dirty="0" smtClean="0"/>
              <a:t/>
            </a:r>
            <a:br>
              <a:rPr lang="en-US" altLang="ja-JP" dirty="0" smtClean="0"/>
            </a:br>
            <a:r>
              <a:rPr lang="ja-JP" altLang="en-US" dirty="0"/>
              <a:t>距離</a:t>
            </a:r>
            <a:endParaRPr kumimoji="1" lang="ja-JP" altLang="en-US" dirty="0"/>
          </a:p>
        </p:txBody>
      </p:sp>
      <p:sp>
        <p:nvSpPr>
          <p:cNvPr id="38" name="角丸四角形 37"/>
          <p:cNvSpPr/>
          <p:nvPr/>
        </p:nvSpPr>
        <p:spPr>
          <a:xfrm>
            <a:off x="3531319" y="913263"/>
            <a:ext cx="1015795" cy="724354"/>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966856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379" y="115888"/>
            <a:ext cx="8574088" cy="576262"/>
          </a:xfrm>
        </p:spPr>
        <p:txBody>
          <a:bodyPr/>
          <a:lstStyle/>
          <a:p>
            <a:r>
              <a:rPr lang="ja-JP" altLang="en-US" dirty="0" smtClean="0">
                <a:latin typeface="+mn-ea"/>
                <a:ea typeface="+mn-ea"/>
              </a:rPr>
              <a:t>有力ソフトウェアにならなかった例</a:t>
            </a:r>
            <a:endParaRPr lang="en-US" altLang="ja-JP" dirty="0">
              <a:latin typeface="+mn-ea"/>
              <a:ea typeface="+mn-ea"/>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26</a:t>
            </a:fld>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2392191038"/>
              </p:ext>
            </p:extLst>
          </p:nvPr>
        </p:nvGraphicFramePr>
        <p:xfrm>
          <a:off x="2535177" y="1366691"/>
          <a:ext cx="4012150" cy="2860546"/>
        </p:xfrm>
        <a:graphic>
          <a:graphicData uri="http://schemas.openxmlformats.org/drawingml/2006/table">
            <a:tbl>
              <a:tblPr firstRow="1" bandRow="1">
                <a:tableStyleId>{46F890A9-2807-4EBB-B81D-B2AA78EC7F39}</a:tableStyleId>
              </a:tblPr>
              <a:tblGrid>
                <a:gridCol w="686931"/>
                <a:gridCol w="372914"/>
                <a:gridCol w="1252389"/>
                <a:gridCol w="422127"/>
                <a:gridCol w="1277789"/>
              </a:tblGrid>
              <a:tr h="580562">
                <a:tc>
                  <a:txBody>
                    <a:bodyPr/>
                    <a:lstStyle/>
                    <a:p>
                      <a:pPr algn="ctr"/>
                      <a:r>
                        <a:rPr kumimoji="1" lang="en-US" altLang="ja-JP" sz="2600" dirty="0" smtClean="0"/>
                        <a:t>X</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8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Z </a:t>
                      </a:r>
                      <a:r>
                        <a:rPr kumimoji="1" lang="en-US" altLang="ja-JP" sz="2600" dirty="0" smtClean="0"/>
                        <a:t>-</a:t>
                      </a:r>
                      <a:r>
                        <a:rPr kumimoji="1" lang="en-US" altLang="ja-JP" sz="2600" baseline="0" dirty="0" smtClean="0"/>
                        <a:t> </a:t>
                      </a:r>
                      <a:r>
                        <a:rPr kumimoji="1" lang="en-US" altLang="ja-JP" sz="2600" baseline="0" dirty="0" smtClean="0"/>
                        <a:t>1.0</a:t>
                      </a: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endParaRPr kumimoji="1" lang="ja-JP" altLang="en-US" sz="2600" dirty="0"/>
                    </a:p>
                  </a:txBody>
                  <a:tcPr marL="173757" marR="173757" marT="86878" marB="86878">
                    <a:lnT w="12700" cap="flat" cmpd="sng" algn="ctr">
                      <a:solidFill>
                        <a:schemeClr val="tx1"/>
                      </a:solidFill>
                      <a:prstDash val="solid"/>
                      <a:round/>
                      <a:headEnd type="none" w="med" len="med"/>
                      <a:tailEnd type="none" w="med" len="med"/>
                    </a:lnT>
                  </a:tcPr>
                </a:tc>
                <a:tc>
                  <a:txBody>
                    <a:bodyPr/>
                    <a:lstStyle/>
                    <a:p>
                      <a:pPr algn="ctr"/>
                      <a:r>
                        <a:rPr kumimoji="1" lang="en-US" altLang="ja-JP" sz="2600" dirty="0" smtClean="0"/>
                        <a:t>X - 3.0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68853">
                <a:tc>
                  <a:txBody>
                    <a:bodyPr/>
                    <a:lstStyle/>
                    <a:p>
                      <a:pPr algn="ctr"/>
                      <a:r>
                        <a:rPr kumimoji="1" lang="en-US" altLang="ja-JP" sz="2600" dirty="0" smtClean="0"/>
                        <a:t>a</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b</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c</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tcPr>
                </a:tc>
                <a:tc>
                  <a:txBody>
                    <a:bodyPr/>
                    <a:lstStyle/>
                    <a:p>
                      <a:pPr algn="l"/>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tc>
                <a:tc>
                  <a:txBody>
                    <a:bodyPr/>
                    <a:lstStyle/>
                    <a:p>
                      <a:pPr algn="ctr"/>
                      <a:endParaRPr kumimoji="1" lang="ja-JP" altLang="en-US" sz="2600" dirty="0"/>
                    </a:p>
                  </a:txBody>
                  <a:tcPr marL="173757" marR="173757" marT="86878" marB="86878"/>
                </a:tc>
                <a:tc>
                  <a:txBody>
                    <a:bodyPr/>
                    <a:lstStyle/>
                    <a:p>
                      <a:pPr algn="r"/>
                      <a:r>
                        <a:rPr kumimoji="1" lang="en-US" altLang="ja-JP" sz="2600" dirty="0" smtClean="0"/>
                        <a:t>1</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tcPr>
                </a:tc>
              </a:tr>
              <a:tr h="568853">
                <a:tc>
                  <a:txBody>
                    <a:bodyPr/>
                    <a:lstStyle/>
                    <a:p>
                      <a:pPr algn="ctr"/>
                      <a:r>
                        <a:rPr kumimoji="1" lang="en-US" altLang="ja-JP" sz="2600" dirty="0" smtClean="0"/>
                        <a:t>d</a:t>
                      </a:r>
                      <a:endParaRPr kumimoji="1" lang="ja-JP" altLang="en-US" sz="2600" dirty="0"/>
                    </a:p>
                  </a:txBody>
                  <a:tcPr marL="173757" marR="173757" marT="86878" marB="86878">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1</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ctr"/>
                      <a:r>
                        <a:rPr kumimoji="1" lang="ja-JP" altLang="en-US" sz="2600" dirty="0" smtClean="0"/>
                        <a:t>≧</a:t>
                      </a:r>
                      <a:endParaRPr kumimoji="1" lang="ja-JP" altLang="en-US" sz="2600" dirty="0"/>
                    </a:p>
                  </a:txBody>
                  <a:tcPr marL="173757" marR="173757" marT="86878" marB="86878">
                    <a:lnB w="12700" cap="flat" cmpd="sng" algn="ctr">
                      <a:solidFill>
                        <a:schemeClr val="tx1"/>
                      </a:solidFill>
                      <a:prstDash val="solid"/>
                      <a:round/>
                      <a:headEnd type="none" w="med" len="med"/>
                      <a:tailEnd type="none" w="med" len="med"/>
                    </a:lnB>
                  </a:tcPr>
                </a:tc>
                <a:tc>
                  <a:txBody>
                    <a:bodyPr/>
                    <a:lstStyle/>
                    <a:p>
                      <a:pPr algn="r"/>
                      <a:r>
                        <a:rPr kumimoji="1" lang="en-US" altLang="ja-JP" sz="2600" dirty="0" smtClean="0"/>
                        <a:t>0</a:t>
                      </a:r>
                      <a:endParaRPr kumimoji="1" lang="ja-JP" altLang="en-US" sz="2600" dirty="0"/>
                    </a:p>
                  </a:txBody>
                  <a:tcPr marL="173757" marR="173757" marT="86878" marB="86878">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 name="Oval 2"/>
          <p:cNvSpPr/>
          <p:nvPr/>
        </p:nvSpPr>
        <p:spPr>
          <a:xfrm>
            <a:off x="2617327" y="3685373"/>
            <a:ext cx="552559" cy="53667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Rectangular Callout 6"/>
          <p:cNvSpPr/>
          <p:nvPr/>
        </p:nvSpPr>
        <p:spPr>
          <a:xfrm>
            <a:off x="541866" y="5057422"/>
            <a:ext cx="3239911" cy="1095022"/>
          </a:xfrm>
          <a:prstGeom prst="wedgeRectCallout">
            <a:avLst>
              <a:gd name="adj1" fmla="val 22265"/>
              <a:gd name="adj2" fmla="val -123286"/>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独自追加ファイル</a:t>
            </a:r>
            <a:endParaRPr kumimoji="1" lang="en-US" altLang="ja-JP" dirty="0" smtClean="0">
              <a:solidFill>
                <a:schemeClr val="tx1"/>
              </a:solidFill>
            </a:endParaRPr>
          </a:p>
          <a:p>
            <a:pPr algn="ctr"/>
            <a:r>
              <a:rPr kumimoji="1" lang="ja-JP" altLang="en-US" dirty="0" smtClean="0">
                <a:solidFill>
                  <a:schemeClr val="tx1"/>
                </a:solidFill>
              </a:rPr>
              <a:t>ビルド時に生成されるファイル</a:t>
            </a:r>
            <a:endParaRPr kumimoji="1" lang="ja-JP" altLang="en-US" dirty="0">
              <a:solidFill>
                <a:schemeClr val="tx1"/>
              </a:solidFill>
            </a:endParaRPr>
          </a:p>
        </p:txBody>
      </p:sp>
    </p:spTree>
    <p:extLst>
      <p:ext uri="{BB962C8B-B14F-4D97-AF65-F5344CB8AC3E}">
        <p14:creationId xmlns:p14="http://schemas.microsoft.com/office/powerpoint/2010/main" val="1165447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再利用ソフトウェアの更新問題</a:t>
            </a:r>
            <a:endParaRPr kumimoji="1" lang="ja-JP" altLang="en-US" sz="4000" dirty="0"/>
          </a:p>
        </p:txBody>
      </p:sp>
      <p:sp>
        <p:nvSpPr>
          <p:cNvPr id="3" name="コンテンツ プレースホルダー 2"/>
          <p:cNvSpPr>
            <a:spLocks noGrp="1"/>
          </p:cNvSpPr>
          <p:nvPr>
            <p:ph idx="1"/>
          </p:nvPr>
        </p:nvSpPr>
        <p:spPr/>
        <p:txBody>
          <a:bodyPr/>
          <a:lstStyle/>
          <a:p>
            <a:pPr>
              <a:spcAft>
                <a:spcPts val="600"/>
              </a:spcAft>
            </a:pPr>
            <a:r>
              <a:rPr lang="ja-JP" altLang="en-US" sz="2400" dirty="0" smtClean="0"/>
              <a:t>再利用したソフトウェアに</a:t>
            </a:r>
            <a:r>
              <a:rPr lang="ja-JP" altLang="en-US" sz="2400" dirty="0"/>
              <a:t>バグや脆弱性が見つかり修正された場合，速やかにアップデートを行わなければ</a:t>
            </a:r>
            <a:r>
              <a:rPr lang="ja-JP" altLang="en-US" sz="2400" dirty="0" smtClean="0"/>
              <a:t>いけない</a:t>
            </a:r>
            <a:endParaRPr lang="en-US" altLang="ja-JP" sz="2400" dirty="0" smtClean="0"/>
          </a:p>
          <a:p>
            <a:pPr>
              <a:spcAft>
                <a:spcPts val="600"/>
              </a:spcAft>
            </a:pPr>
            <a:r>
              <a:rPr lang="ja-JP" altLang="en-US" sz="2400" dirty="0" smtClean="0"/>
              <a:t>単純に更新されたファイルを取り込むと，更新内容が競合する可能性がある</a:t>
            </a:r>
            <a:endParaRPr lang="en-US" altLang="ja-JP" sz="2400" dirty="0" smtClean="0"/>
          </a:p>
          <a:p>
            <a:pPr>
              <a:spcAft>
                <a:spcPts val="600"/>
              </a:spcAft>
            </a:pPr>
            <a:r>
              <a:rPr lang="ja-JP" altLang="en-US" kern="0" dirty="0" smtClean="0">
                <a:solidFill>
                  <a:srgbClr val="000000"/>
                </a:solidFill>
                <a:latin typeface="Arial"/>
                <a:ea typeface="ＭＳ Ｐゴシック"/>
              </a:rPr>
              <a:t>多くのプロジェクトが脆弱性を持つ </a:t>
            </a:r>
            <a:r>
              <a:rPr lang="en-US" altLang="ja-JP" kern="0" dirty="0" smtClean="0">
                <a:solidFill>
                  <a:srgbClr val="000000"/>
                </a:solidFill>
                <a:latin typeface="Arial"/>
                <a:ea typeface="ＭＳ Ｐゴシック"/>
              </a:rPr>
              <a:t>OSS </a:t>
            </a:r>
            <a:r>
              <a:rPr lang="ja-JP" altLang="en-US" kern="0" dirty="0" smtClean="0">
                <a:solidFill>
                  <a:srgbClr val="000000"/>
                </a:solidFill>
                <a:latin typeface="Arial"/>
                <a:ea typeface="ＭＳ Ｐゴシック"/>
              </a:rPr>
              <a:t>の</a:t>
            </a:r>
            <a:r>
              <a:rPr lang="ja-JP" altLang="en-US" kern="0" dirty="0">
                <a:solidFill>
                  <a:srgbClr val="000000"/>
                </a:solidFill>
                <a:latin typeface="Arial"/>
                <a:ea typeface="ＭＳ Ｐゴシック"/>
              </a:rPr>
              <a:t>コードを利用</a:t>
            </a:r>
            <a:r>
              <a:rPr lang="ja-JP" altLang="en-US" kern="0" dirty="0" smtClean="0">
                <a:solidFill>
                  <a:srgbClr val="000000"/>
                </a:solidFill>
                <a:latin typeface="Arial"/>
                <a:ea typeface="ＭＳ Ｐゴシック"/>
              </a:rPr>
              <a:t>しているという調査</a:t>
            </a:r>
            <a:r>
              <a:rPr lang="en-US" altLang="ja-JP" kern="0" dirty="0">
                <a:solidFill>
                  <a:srgbClr val="000000"/>
                </a:solidFill>
                <a:latin typeface="Arial"/>
                <a:ea typeface="ＭＳ Ｐゴシック"/>
              </a:rPr>
              <a:t>[1</a:t>
            </a:r>
            <a:r>
              <a:rPr lang="en-US" altLang="ja-JP" kern="0" dirty="0" smtClean="0">
                <a:solidFill>
                  <a:srgbClr val="000000"/>
                </a:solidFill>
                <a:latin typeface="Arial"/>
                <a:ea typeface="ＭＳ Ｐゴシック"/>
              </a:rPr>
              <a:t>]</a:t>
            </a:r>
          </a:p>
          <a:p>
            <a:pPr lvl="1">
              <a:spcAft>
                <a:spcPts val="600"/>
              </a:spcAft>
            </a:pPr>
            <a:r>
              <a:rPr lang="ja-JP" altLang="en-US" kern="0" dirty="0" smtClean="0">
                <a:solidFill>
                  <a:srgbClr val="000000"/>
                </a:solidFill>
                <a:latin typeface="Arial"/>
                <a:ea typeface="ＭＳ Ｐゴシック"/>
              </a:rPr>
              <a:t>約</a:t>
            </a:r>
            <a:r>
              <a:rPr lang="en-US" altLang="ja-JP" kern="0" dirty="0" smtClean="0">
                <a:solidFill>
                  <a:srgbClr val="000000"/>
                </a:solidFill>
                <a:latin typeface="Arial"/>
                <a:ea typeface="ＭＳ Ｐゴシック"/>
              </a:rPr>
              <a:t>20%</a:t>
            </a:r>
            <a:r>
              <a:rPr lang="ja-JP" altLang="en-US" kern="0" dirty="0" smtClean="0">
                <a:solidFill>
                  <a:srgbClr val="000000"/>
                </a:solidFill>
                <a:latin typeface="Arial"/>
                <a:ea typeface="ＭＳ Ｐゴシック"/>
              </a:rPr>
              <a:t>のプロジェクトで再利用している</a:t>
            </a:r>
            <a:r>
              <a:rPr lang="en-US" altLang="ja-JP" kern="0" dirty="0" smtClean="0">
                <a:solidFill>
                  <a:srgbClr val="000000"/>
                </a:solidFill>
                <a:latin typeface="Arial"/>
                <a:ea typeface="ＭＳ Ｐゴシック"/>
              </a:rPr>
              <a:t>OSS</a:t>
            </a:r>
            <a:r>
              <a:rPr lang="ja-JP" altLang="en-US" kern="0" dirty="0" smtClean="0">
                <a:solidFill>
                  <a:srgbClr val="000000"/>
                </a:solidFill>
                <a:latin typeface="Arial"/>
                <a:ea typeface="ＭＳ Ｐゴシック"/>
              </a:rPr>
              <a:t>のバージョンに関する情報が失われている</a:t>
            </a:r>
            <a:endParaRPr lang="en-US" altLang="ja-JP" sz="21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dirty="0">
              <a:solidFill>
                <a:srgbClr val="000000"/>
              </a:solidFill>
            </a:endParaRPr>
          </a:p>
        </p:txBody>
      </p:sp>
      <p:sp>
        <p:nvSpPr>
          <p:cNvPr id="5" name="正方形/長方形 4"/>
          <p:cNvSpPr/>
          <p:nvPr/>
        </p:nvSpPr>
        <p:spPr>
          <a:xfrm>
            <a:off x="633641" y="4631434"/>
            <a:ext cx="7941807" cy="108111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t>再利用元（ソフトウェアとバージョン）を</a:t>
            </a:r>
            <a:r>
              <a:rPr lang="en-US" altLang="ja-JP" sz="2800" dirty="0" smtClean="0"/>
              <a:t/>
            </a:r>
            <a:br>
              <a:rPr lang="en-US" altLang="ja-JP" sz="2800" dirty="0" smtClean="0"/>
            </a:br>
            <a:r>
              <a:rPr lang="ja-JP" altLang="en-US" sz="2800" dirty="0" smtClean="0"/>
              <a:t>知る必要</a:t>
            </a:r>
            <a:r>
              <a:rPr lang="ja-JP" altLang="en-US" sz="2800" dirty="0"/>
              <a:t>がある．</a:t>
            </a:r>
            <a:endParaRPr lang="ja-JP" altLang="en-US" sz="2800" dirty="0">
              <a:solidFill>
                <a:srgbClr val="FFFFFF"/>
              </a:solidFill>
            </a:endParaRPr>
          </a:p>
        </p:txBody>
      </p:sp>
      <p:sp>
        <p:nvSpPr>
          <p:cNvPr id="6" name="テキスト ボックス 5"/>
          <p:cNvSpPr txBox="1"/>
          <p:nvPr/>
        </p:nvSpPr>
        <p:spPr>
          <a:xfrm>
            <a:off x="291280" y="5901974"/>
            <a:ext cx="8561439" cy="523220"/>
          </a:xfrm>
          <a:prstGeom prst="rect">
            <a:avLst/>
          </a:prstGeom>
          <a:solidFill>
            <a:srgbClr val="FFEF85"/>
          </a:solidFill>
        </p:spPr>
        <p:txBody>
          <a:bodyPr wrap="square" rtlCol="0">
            <a:spAutoFit/>
          </a:bodyPr>
          <a:lstStyle/>
          <a:p>
            <a:r>
              <a:rPr lang="en-US" altLang="ja-JP" sz="1400" dirty="0" smtClean="0"/>
              <a:t>[1]Pei </a:t>
            </a:r>
            <a:r>
              <a:rPr lang="en-US" altLang="ja-JP" sz="1400" dirty="0"/>
              <a:t>Xia, Makoto Matsushita, </a:t>
            </a:r>
            <a:r>
              <a:rPr lang="en-US" altLang="ja-JP" sz="1400" dirty="0" err="1"/>
              <a:t>Norihiro</a:t>
            </a:r>
            <a:r>
              <a:rPr lang="en-US" altLang="ja-JP" sz="1400" dirty="0"/>
              <a:t> Yoshida, and </a:t>
            </a:r>
            <a:r>
              <a:rPr lang="en-US" altLang="ja-JP" sz="1400" dirty="0" err="1"/>
              <a:t>Katsuro</a:t>
            </a:r>
            <a:r>
              <a:rPr lang="en-US" altLang="ja-JP" sz="1400" dirty="0"/>
              <a:t> Inoue. "Studying Reuse of Out-dated Third-party Code in Open Source Projects." </a:t>
            </a:r>
            <a:r>
              <a:rPr lang="ja-JP" altLang="en-US" sz="1400" dirty="0"/>
              <a:t>コンピュータソフトウェア </a:t>
            </a:r>
            <a:r>
              <a:rPr lang="en-US" altLang="ja-JP" sz="1400" dirty="0"/>
              <a:t>30.4 (2013): pp.98-104.</a:t>
            </a:r>
          </a:p>
        </p:txBody>
      </p:sp>
    </p:spTree>
    <p:extLst>
      <p:ext uri="{BB962C8B-B14F-4D97-AF65-F5344CB8AC3E}">
        <p14:creationId xmlns:p14="http://schemas.microsoft.com/office/powerpoint/2010/main" val="3536519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ソースファイルの内容による再利用元の検索</a:t>
            </a:r>
            <a:endParaRPr kumimoji="1" lang="ja-JP" altLang="en-US" sz="3200" dirty="0"/>
          </a:p>
        </p:txBody>
      </p:sp>
      <p:sp>
        <p:nvSpPr>
          <p:cNvPr id="3" name="コンテンツ プレースホルダー 2"/>
          <p:cNvSpPr>
            <a:spLocks noGrp="1"/>
          </p:cNvSpPr>
          <p:nvPr>
            <p:ph idx="1"/>
          </p:nvPr>
        </p:nvSpPr>
        <p:spPr/>
        <p:txBody>
          <a:bodyPr/>
          <a:lstStyle/>
          <a:p>
            <a:r>
              <a:rPr lang="ja-JP" altLang="en-US" dirty="0"/>
              <a:t>バージョンを検出する</a:t>
            </a:r>
            <a:r>
              <a:rPr lang="ja-JP" altLang="en-US" dirty="0" smtClean="0"/>
              <a:t>ツール</a:t>
            </a:r>
            <a:r>
              <a:rPr lang="en-US" altLang="ja-JP" dirty="0" smtClean="0"/>
              <a:t>[2]</a:t>
            </a:r>
          </a:p>
          <a:p>
            <a:pPr lvl="1"/>
            <a:r>
              <a:rPr lang="ja-JP" altLang="en-US" dirty="0"/>
              <a:t>入力ファイルを与えると，指定リポジトリ内で最も類似するファイルを再利用元バージョンとして出力</a:t>
            </a:r>
            <a:r>
              <a:rPr lang="ja-JP" altLang="en-US" dirty="0" smtClean="0"/>
              <a:t>する</a:t>
            </a:r>
            <a:endParaRPr lang="ja-JP" altLang="en-US" dirty="0"/>
          </a:p>
          <a:p>
            <a:pPr lvl="1"/>
            <a:r>
              <a:rPr lang="ja-JP" altLang="en-US" dirty="0"/>
              <a:t>再利用元ライブラリを知っている必要が</a:t>
            </a:r>
            <a:r>
              <a:rPr lang="ja-JP" altLang="en-US" dirty="0" smtClean="0"/>
              <a:t>ある</a:t>
            </a:r>
            <a:endParaRPr lang="en-US" altLang="ja-JP" dirty="0" smtClean="0"/>
          </a:p>
          <a:p>
            <a:pPr lvl="1"/>
            <a:endParaRPr lang="en-US" altLang="ja-JP" sz="1000" dirty="0" smtClean="0"/>
          </a:p>
          <a:p>
            <a:r>
              <a:rPr lang="en-US" altLang="ja-JP" dirty="0" smtClean="0"/>
              <a:t>LSH </a:t>
            </a:r>
            <a:r>
              <a:rPr lang="ja-JP" altLang="en-US" dirty="0" smtClean="0"/>
              <a:t>アルゴリズム</a:t>
            </a:r>
            <a:r>
              <a:rPr lang="ja-JP" altLang="en-US" dirty="0"/>
              <a:t>を利用</a:t>
            </a:r>
            <a:r>
              <a:rPr lang="ja-JP" altLang="en-US" dirty="0" smtClean="0"/>
              <a:t>した高速</a:t>
            </a:r>
            <a:r>
              <a:rPr lang="ja-JP" altLang="en-US" dirty="0"/>
              <a:t>検索</a:t>
            </a:r>
            <a:r>
              <a:rPr lang="ja-JP" altLang="en-US" dirty="0" smtClean="0"/>
              <a:t>手法</a:t>
            </a:r>
            <a:r>
              <a:rPr lang="en-US" altLang="ja-JP" dirty="0" smtClean="0"/>
              <a:t>[3]</a:t>
            </a:r>
          </a:p>
          <a:p>
            <a:pPr lvl="1"/>
            <a:r>
              <a:rPr lang="ja-JP" altLang="en-US" dirty="0"/>
              <a:t>複数</a:t>
            </a:r>
            <a:r>
              <a:rPr lang="ja-JP" altLang="en-US" dirty="0" smtClean="0"/>
              <a:t>の</a:t>
            </a:r>
            <a:r>
              <a:rPr lang="ja-JP" altLang="en-US" dirty="0"/>
              <a:t>ソフトウェア</a:t>
            </a:r>
            <a:r>
              <a:rPr lang="ja-JP" altLang="en-US" dirty="0" smtClean="0"/>
              <a:t>の</a:t>
            </a:r>
            <a:r>
              <a:rPr lang="ja-JP" altLang="en-US" dirty="0"/>
              <a:t>ファイル情報を格納したデータベースを構築</a:t>
            </a:r>
            <a:endParaRPr lang="en-US" altLang="ja-JP" dirty="0"/>
          </a:p>
          <a:p>
            <a:pPr lvl="2"/>
            <a:r>
              <a:rPr lang="ja-JP" altLang="en-US" dirty="0"/>
              <a:t>入力：検索対象となるソースファイル</a:t>
            </a:r>
            <a:r>
              <a:rPr lang="ja-JP" altLang="en-US" dirty="0" smtClean="0"/>
              <a:t>１つ</a:t>
            </a:r>
            <a:endParaRPr lang="en-US" altLang="ja-JP" dirty="0" smtClean="0"/>
          </a:p>
          <a:p>
            <a:pPr lvl="2"/>
            <a:r>
              <a:rPr lang="ja-JP" altLang="en-US" dirty="0" smtClean="0"/>
              <a:t>出力：類似するファイルと類似度の推定値</a:t>
            </a:r>
            <a:endParaRPr lang="en-US" altLang="ja-JP" dirty="0" smtClean="0"/>
          </a:p>
          <a:p>
            <a:pPr lvl="1"/>
            <a:r>
              <a:rPr lang="ja-JP" altLang="en-US" dirty="0" smtClean="0"/>
              <a:t>再利用したソースファイルの再利用元を</a:t>
            </a:r>
            <a:r>
              <a:rPr lang="ja-JP" altLang="en-US" dirty="0"/>
              <a:t>検出</a:t>
            </a:r>
            <a:endParaRPr lang="ja-JP" altLang="en-US"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4</a:t>
            </a:fld>
            <a:endParaRPr kumimoji="1" lang="ja-JP" altLang="en-US"/>
          </a:p>
        </p:txBody>
      </p:sp>
      <p:sp>
        <p:nvSpPr>
          <p:cNvPr id="5" name="テキスト ボックス 4"/>
          <p:cNvSpPr txBox="1"/>
          <p:nvPr/>
        </p:nvSpPr>
        <p:spPr>
          <a:xfrm>
            <a:off x="291280" y="5048755"/>
            <a:ext cx="8561439" cy="1384995"/>
          </a:xfrm>
          <a:prstGeom prst="rect">
            <a:avLst/>
          </a:prstGeom>
          <a:solidFill>
            <a:srgbClr val="FFEF85"/>
          </a:solidFill>
        </p:spPr>
        <p:txBody>
          <a:bodyPr wrap="square" rtlCol="0">
            <a:spAutoFit/>
          </a:bodyPr>
          <a:lstStyle/>
          <a:p>
            <a:r>
              <a:rPr lang="en-US" altLang="ja-JP" sz="1400" dirty="0" smtClean="0"/>
              <a:t>[2]</a:t>
            </a:r>
            <a:r>
              <a:rPr lang="en-US" altLang="ja-JP" sz="1400" dirty="0" err="1" smtClean="0"/>
              <a:t>Naohiro</a:t>
            </a:r>
            <a:r>
              <a:rPr lang="en-US" altLang="ja-JP" sz="1400" dirty="0" smtClean="0"/>
              <a:t> </a:t>
            </a:r>
            <a:r>
              <a:rPr lang="en-US" altLang="ja-JP" sz="1400" dirty="0" err="1"/>
              <a:t>Kawamitsu</a:t>
            </a:r>
            <a:r>
              <a:rPr lang="en-US" altLang="ja-JP" sz="1400" dirty="0"/>
              <a:t>, Takashi </a:t>
            </a:r>
            <a:r>
              <a:rPr lang="en-US" altLang="ja-JP" sz="1400" dirty="0" err="1"/>
              <a:t>Ishio</a:t>
            </a:r>
            <a:r>
              <a:rPr lang="en-US" altLang="ja-JP" sz="1400" dirty="0"/>
              <a:t>, Tetsuya Kanda, </a:t>
            </a:r>
            <a:r>
              <a:rPr lang="en-US" altLang="ja-JP" sz="1400" dirty="0" err="1"/>
              <a:t>Raula</a:t>
            </a:r>
            <a:r>
              <a:rPr lang="en-US" altLang="ja-JP" sz="1400" dirty="0"/>
              <a:t> </a:t>
            </a:r>
            <a:r>
              <a:rPr lang="en-US" altLang="ja-JP" sz="1400" dirty="0" err="1"/>
              <a:t>Gaikovina</a:t>
            </a:r>
            <a:r>
              <a:rPr lang="en-US" altLang="ja-JP" sz="1400" dirty="0"/>
              <a:t> Kula, Coen De </a:t>
            </a:r>
            <a:r>
              <a:rPr lang="en-US" altLang="ja-JP" sz="1400" dirty="0" err="1"/>
              <a:t>Roover</a:t>
            </a:r>
            <a:r>
              <a:rPr lang="en-US" altLang="ja-JP" sz="1400" dirty="0"/>
              <a:t>, and </a:t>
            </a:r>
            <a:r>
              <a:rPr lang="en-US" altLang="ja-JP" sz="1400" dirty="0" err="1"/>
              <a:t>Katsuro</a:t>
            </a:r>
            <a:r>
              <a:rPr lang="en-US" altLang="ja-JP" sz="1400" dirty="0"/>
              <a:t> Inoue. Identifying source code reuse across repositories using LCS-based source code similarity. In </a:t>
            </a:r>
            <a:r>
              <a:rPr lang="en-US" altLang="ja-JP" sz="1400" i="1" dirty="0"/>
              <a:t>Proceedings of the 14th International Working Conference on Source Code Analysis and Manipulation</a:t>
            </a:r>
            <a:r>
              <a:rPr lang="en-US" altLang="ja-JP" sz="1400" dirty="0"/>
              <a:t>, pp. 305-314, 2014</a:t>
            </a:r>
            <a:r>
              <a:rPr lang="en-US" altLang="ja-JP" sz="1400" dirty="0" smtClean="0"/>
              <a:t>.</a:t>
            </a:r>
          </a:p>
          <a:p>
            <a:r>
              <a:rPr kumimoji="1" lang="en-US" altLang="ja-JP" sz="1400" dirty="0" smtClean="0"/>
              <a:t>[3]</a:t>
            </a:r>
            <a:r>
              <a:rPr kumimoji="1" lang="ja-JP" altLang="en-US" sz="1400" dirty="0" smtClean="0"/>
              <a:t>川満 直弘</a:t>
            </a:r>
            <a:r>
              <a:rPr lang="en-US" altLang="ja-JP" sz="1400" dirty="0" smtClean="0"/>
              <a:t>, </a:t>
            </a:r>
            <a:r>
              <a:rPr lang="ja-JP" altLang="en-US" sz="1400" dirty="0" smtClean="0"/>
              <a:t>石尾 隆</a:t>
            </a:r>
            <a:r>
              <a:rPr lang="en-US" altLang="ja-JP" sz="1400" dirty="0" smtClean="0"/>
              <a:t>, </a:t>
            </a:r>
            <a:r>
              <a:rPr lang="ja-JP" altLang="en-US" sz="1400" dirty="0" smtClean="0"/>
              <a:t>井上 克郎</a:t>
            </a:r>
            <a:endParaRPr lang="en-US" altLang="ja-JP" sz="1400" dirty="0" smtClean="0"/>
          </a:p>
          <a:p>
            <a:r>
              <a:rPr lang="en-US" altLang="ja-JP" sz="1400" dirty="0"/>
              <a:t>LSH</a:t>
            </a:r>
            <a:r>
              <a:rPr lang="ja-JP" altLang="en-US" sz="1400" dirty="0"/>
              <a:t>アルゴリズムを利用した類似ソースコードの</a:t>
            </a:r>
            <a:r>
              <a:rPr lang="ja-JP" altLang="en-US" sz="1400" dirty="0" smtClean="0"/>
              <a:t>検索</a:t>
            </a:r>
            <a:endParaRPr lang="en-US" altLang="ja-JP" sz="1400" dirty="0" smtClean="0"/>
          </a:p>
          <a:p>
            <a:r>
              <a:rPr lang="ja-JP" altLang="en-US" sz="1400" dirty="0"/>
              <a:t>情報処理学会研究報告</a:t>
            </a:r>
            <a:r>
              <a:rPr lang="en-US" altLang="ja-JP" sz="1400" dirty="0"/>
              <a:t>, </a:t>
            </a:r>
            <a:r>
              <a:rPr lang="en-US" altLang="ja-JP" sz="1400" dirty="0" smtClean="0"/>
              <a:t>Vol.2016-SE-191</a:t>
            </a:r>
            <a:r>
              <a:rPr lang="en-US" altLang="ja-JP" sz="1400" dirty="0"/>
              <a:t>, </a:t>
            </a:r>
            <a:r>
              <a:rPr lang="en-US" altLang="ja-JP" sz="1400" dirty="0" smtClean="0"/>
              <a:t>2016.</a:t>
            </a:r>
            <a:endParaRPr kumimoji="1" lang="ja-JP" altLang="en-US" sz="1400" dirty="0">
              <a:solidFill>
                <a:srgbClr val="FF0000"/>
              </a:solidFill>
            </a:endParaRPr>
          </a:p>
        </p:txBody>
      </p:sp>
    </p:spTree>
    <p:extLst>
      <p:ext uri="{BB962C8B-B14F-4D97-AF65-F5344CB8AC3E}">
        <p14:creationId xmlns:p14="http://schemas.microsoft.com/office/powerpoint/2010/main" val="26143613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高速検索手法</a:t>
            </a:r>
            <a:r>
              <a:rPr kumimoji="1" lang="en-US" altLang="ja-JP" dirty="0" smtClean="0"/>
              <a:t>[3]</a:t>
            </a:r>
            <a:r>
              <a:rPr kumimoji="1" lang="ja-JP" altLang="en-US" dirty="0" smtClean="0"/>
              <a:t>の</a:t>
            </a:r>
            <a:r>
              <a:rPr lang="ja-JP" altLang="en-US" dirty="0"/>
              <a:t>概要図</a:t>
            </a:r>
            <a:endParaRPr kumimoji="1" lang="ja-JP" altLang="en-US" dirty="0"/>
          </a:p>
        </p:txBody>
      </p:sp>
      <p:sp>
        <p:nvSpPr>
          <p:cNvPr id="4" name="スライド番号プレースホルダー 3"/>
          <p:cNvSpPr>
            <a:spLocks noGrp="1"/>
          </p:cNvSpPr>
          <p:nvPr>
            <p:ph type="sldNum" sz="quarter" idx="12"/>
          </p:nvPr>
        </p:nvSpPr>
        <p:spPr/>
        <p:txBody>
          <a:bodyPr/>
          <a:lstStyle/>
          <a:p>
            <a:fld id="{B24E575F-AE80-4FDB-9C39-ECDDBAB19842}" type="slidenum">
              <a:rPr lang="ja-JP" altLang="en-US" smtClean="0">
                <a:solidFill>
                  <a:srgbClr val="000000"/>
                </a:solidFill>
              </a:rPr>
              <a:pPr/>
              <a:t>5</a:t>
            </a:fld>
            <a:endParaRPr lang="ja-JP" altLang="en-US">
              <a:solidFill>
                <a:srgbClr val="000000"/>
              </a:solidFill>
            </a:endParaRPr>
          </a:p>
        </p:txBody>
      </p:sp>
      <p:sp>
        <p:nvSpPr>
          <p:cNvPr id="5" name="テキスト ボックス 4"/>
          <p:cNvSpPr txBox="1"/>
          <p:nvPr/>
        </p:nvSpPr>
        <p:spPr>
          <a:xfrm>
            <a:off x="4383382" y="6181752"/>
            <a:ext cx="1685077" cy="369332"/>
          </a:xfrm>
          <a:prstGeom prst="rect">
            <a:avLst/>
          </a:prstGeom>
          <a:noFill/>
        </p:spPr>
        <p:txBody>
          <a:bodyPr wrap="none" rtlCol="0">
            <a:spAutoFit/>
          </a:bodyPr>
          <a:lstStyle/>
          <a:p>
            <a:r>
              <a:rPr kumimoji="1" lang="ja-JP" altLang="en-US" dirty="0" smtClean="0"/>
              <a:t>出力：検索結果</a:t>
            </a:r>
            <a:endParaRPr kumimoji="1" lang="ja-JP" altLang="en-US" dirty="0"/>
          </a:p>
        </p:txBody>
      </p:sp>
      <p:sp>
        <p:nvSpPr>
          <p:cNvPr id="8" name="正方形/長方形 7"/>
          <p:cNvSpPr/>
          <p:nvPr/>
        </p:nvSpPr>
        <p:spPr>
          <a:xfrm>
            <a:off x="4315798" y="2815398"/>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メモ 8"/>
          <p:cNvSpPr/>
          <p:nvPr/>
        </p:nvSpPr>
        <p:spPr>
          <a:xfrm>
            <a:off x="1966842" y="279095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a:stCxn id="9" idx="3"/>
            <a:endCxn id="8" idx="1"/>
          </p:cNvCxnSpPr>
          <p:nvPr/>
        </p:nvCxnSpPr>
        <p:spPr>
          <a:xfrm flipV="1">
            <a:off x="2375092" y="3064331"/>
            <a:ext cx="1940706" cy="1419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27" idx="3"/>
            <a:endCxn id="8" idx="0"/>
          </p:cNvCxnSpPr>
          <p:nvPr/>
        </p:nvCxnSpPr>
        <p:spPr>
          <a:xfrm flipH="1">
            <a:off x="4564731" y="2327957"/>
            <a:ext cx="6494" cy="48744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064235" y="3313264"/>
            <a:ext cx="785932" cy="281528"/>
          </a:xfrm>
          <a:prstGeom prst="rect">
            <a:avLst/>
          </a:prstGeom>
          <a:noFill/>
        </p:spPr>
        <p:txBody>
          <a:bodyPr wrap="none" rtlCol="0">
            <a:spAutoFit/>
          </a:bodyPr>
          <a:lstStyle/>
          <a:p>
            <a:r>
              <a:rPr lang="ja-JP" altLang="en-US" dirty="0" smtClean="0"/>
              <a:t>システム</a:t>
            </a:r>
            <a:endParaRPr kumimoji="1" lang="ja-JP" altLang="en-US" dirty="0"/>
          </a:p>
        </p:txBody>
      </p:sp>
      <p:sp>
        <p:nvSpPr>
          <p:cNvPr id="14" name="テキスト ボックス 13"/>
          <p:cNvSpPr txBox="1"/>
          <p:nvPr/>
        </p:nvSpPr>
        <p:spPr>
          <a:xfrm>
            <a:off x="1091183" y="2449502"/>
            <a:ext cx="2159567" cy="369332"/>
          </a:xfrm>
          <a:prstGeom prst="rect">
            <a:avLst/>
          </a:prstGeom>
          <a:noFill/>
        </p:spPr>
        <p:txBody>
          <a:bodyPr wrap="none" rtlCol="0">
            <a:spAutoFit/>
          </a:bodyPr>
          <a:lstStyle/>
          <a:p>
            <a:pPr algn="ctr"/>
            <a:r>
              <a:rPr lang="ja-JP" altLang="en-US" dirty="0" smtClean="0"/>
              <a:t>入力：ソースファイル</a:t>
            </a:r>
            <a:endParaRPr kumimoji="1" lang="ja-JP" altLang="en-US" dirty="0"/>
          </a:p>
        </p:txBody>
      </p:sp>
      <p:graphicFrame>
        <p:nvGraphicFramePr>
          <p:cNvPr id="16" name="表 15"/>
          <p:cNvGraphicFramePr>
            <a:graphicFrameLocks noGrp="1"/>
          </p:cNvGraphicFramePr>
          <p:nvPr>
            <p:extLst>
              <p:ext uri="{D42A27DB-BD31-4B8C-83A1-F6EECF244321}">
                <p14:modId xmlns:p14="http://schemas.microsoft.com/office/powerpoint/2010/main" val="1922099249"/>
              </p:ext>
            </p:extLst>
          </p:nvPr>
        </p:nvGraphicFramePr>
        <p:xfrm>
          <a:off x="3590663" y="4040134"/>
          <a:ext cx="3734753" cy="2151380"/>
        </p:xfrm>
        <a:graphic>
          <a:graphicData uri="http://schemas.openxmlformats.org/drawingml/2006/table">
            <a:tbl>
              <a:tblPr firstRow="1" bandRow="1">
                <a:tableStyleId>{46F890A9-2807-4EBB-B81D-B2AA78EC7F39}</a:tableStyleId>
              </a:tblPr>
              <a:tblGrid>
                <a:gridCol w="1052830"/>
                <a:gridCol w="1260793"/>
                <a:gridCol w="1421130"/>
              </a:tblGrid>
              <a:tr h="0">
                <a:tc>
                  <a:txBody>
                    <a:bodyPr/>
                    <a:lstStyle/>
                    <a:p>
                      <a:pPr algn="ctr"/>
                      <a:r>
                        <a:rPr kumimoji="1" lang="ja-JP" altLang="en-US" dirty="0" smtClean="0"/>
                        <a:t>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ソースファイル</a:t>
                      </a:r>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類似度の推定値</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l"/>
                      <a:r>
                        <a:rPr kumimoji="1" lang="en-US" altLang="ja-JP" sz="1600" baseline="0" dirty="0" smtClean="0"/>
                        <a:t>X - 1.0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baseline="0" dirty="0" smtClean="0"/>
                        <a:t>a</a:t>
                      </a:r>
                      <a:endParaRPr kumimoji="1" lang="ja-JP" altLang="en-US" sz="1600" dirty="0"/>
                    </a:p>
                  </a:txBody>
                  <a:tcPr/>
                </a:tc>
                <a:tc>
                  <a:txBody>
                    <a:bodyPr/>
                    <a:lstStyle/>
                    <a:p>
                      <a:pPr algn="r"/>
                      <a:r>
                        <a:rPr kumimoji="1" lang="en-US" altLang="ja-JP" sz="1600" dirty="0" smtClean="0"/>
                        <a:t>0.96</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- 2.0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dirty="0" smtClean="0"/>
                        <a:t>a</a:t>
                      </a:r>
                      <a:endParaRPr kumimoji="1" lang="ja-JP" altLang="en-US" sz="1600" dirty="0"/>
                    </a:p>
                  </a:txBody>
                  <a:tcPr/>
                </a:tc>
                <a:tc>
                  <a:txBody>
                    <a:bodyPr/>
                    <a:lstStyle/>
                    <a:p>
                      <a:pPr algn="r"/>
                      <a:r>
                        <a:rPr kumimoji="1" lang="en-US" altLang="ja-JP" sz="1600" dirty="0" smtClean="0"/>
                        <a:t>0.97</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- 3.0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algn="l"/>
                      <a:r>
                        <a:rPr kumimoji="1" lang="en-US" altLang="ja-JP" sz="1600" baseline="0" dirty="0" smtClean="0"/>
                        <a:t>a</a:t>
                      </a:r>
                      <a:endParaRPr kumimoji="1" lang="ja-JP" altLang="en-US" sz="1600" dirty="0"/>
                    </a:p>
                  </a:txBody>
                  <a:tcPr/>
                </a:tc>
                <a:tc>
                  <a:txBody>
                    <a:bodyPr/>
                    <a:lstStyle/>
                    <a:p>
                      <a:pPr algn="r"/>
                      <a:r>
                        <a:rPr kumimoji="1" lang="en-US" altLang="ja-JP" sz="1600" dirty="0" smtClean="0"/>
                        <a:t>0.99</a:t>
                      </a:r>
                      <a:endParaRPr kumimoji="1" lang="ja-JP" altLang="en-US" sz="1600" dirty="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- 4.0</a:t>
                      </a:r>
                      <a:endParaRPr kumimoji="1" lang="ja-JP" altLang="en-US" sz="1600" dirty="0"/>
                    </a:p>
                  </a:txBody>
                  <a:tcPr>
                    <a:lnL w="12700" cap="flat" cmpd="sng" algn="ctr">
                      <a:solidFill>
                        <a:schemeClr val="tx1"/>
                      </a:solidFill>
                      <a:prstDash val="solid"/>
                      <a:round/>
                      <a:headEnd type="none" w="med" len="med"/>
                      <a:tailEnd type="none" w="med" len="med"/>
                    </a:ln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a</a:t>
                      </a:r>
                      <a:endParaRPr kumimoji="1" lang="ja-JP" altLang="en-US" sz="1600" dirty="0" smtClean="0"/>
                    </a:p>
                  </a:txBody>
                  <a:tcPr/>
                </a:tc>
                <a:tc>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0.97</a:t>
                      </a:r>
                      <a:endParaRPr kumimoji="1" lang="ja-JP" altLang="en-US" sz="1600" dirty="0" smtClean="0"/>
                    </a:p>
                  </a:txBody>
                  <a:tcPr>
                    <a:lnR w="12700" cap="flat" cmpd="sng" algn="ctr">
                      <a:solidFill>
                        <a:schemeClr val="tx1"/>
                      </a:solidFill>
                      <a:prstDash val="solid"/>
                      <a:round/>
                      <a:headEnd type="none" w="med" len="med"/>
                      <a:tailEnd type="none" w="med" len="med"/>
                    </a:lnR>
                  </a:tcPr>
                </a:tc>
              </a:tr>
              <a:tr h="370840">
                <a:tc>
                  <a:txBody>
                    <a:bodyPr/>
                    <a:lstStyle/>
                    <a:p>
                      <a:pPr algn="l"/>
                      <a:r>
                        <a:rPr kumimoji="1" lang="en-US" altLang="ja-JP" sz="1600" dirty="0" smtClean="0"/>
                        <a:t>X - 5.0</a:t>
                      </a:r>
                      <a:endParaRPr kumimoji="1" lang="ja-JP" altLang="en-US" sz="16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a</a:t>
                      </a:r>
                      <a:endParaRPr kumimoji="1" lang="ja-JP" altLang="en-US" sz="1600" dirty="0" smtClean="0"/>
                    </a:p>
                  </a:txBody>
                  <a:tcPr>
                    <a:lnB w="12700" cap="flat" cmpd="sng" algn="ctr">
                      <a:solidFill>
                        <a:schemeClr val="tx1"/>
                      </a:solidFill>
                      <a:prstDash val="solid"/>
                      <a:round/>
                      <a:headEnd type="none" w="med" len="med"/>
                      <a:tailEnd type="none" w="med" len="med"/>
                    </a:lnB>
                  </a:tcPr>
                </a:tc>
                <a:tc>
                  <a:txBody>
                    <a:bodyPr/>
                    <a:lstStyle/>
                    <a:p>
                      <a:pPr marL="0" marR="0" indent="0" algn="r" defTabSz="685800" rtl="0" eaLnBrk="1" fontAlgn="auto" latinLnBrk="0" hangingPunct="1">
                        <a:lnSpc>
                          <a:spcPct val="100000"/>
                        </a:lnSpc>
                        <a:spcBef>
                          <a:spcPts val="0"/>
                        </a:spcBef>
                        <a:spcAft>
                          <a:spcPts val="0"/>
                        </a:spcAft>
                        <a:buClrTx/>
                        <a:buSzTx/>
                        <a:buFontTx/>
                        <a:buNone/>
                        <a:tabLst/>
                        <a:defRPr/>
                      </a:pPr>
                      <a:r>
                        <a:rPr kumimoji="1" lang="en-US" altLang="ja-JP" sz="1600" dirty="0" smtClean="0"/>
                        <a:t>0.9</a:t>
                      </a:r>
                      <a:endParaRPr kumimoji="1" lang="ja-JP" altLang="en-US" sz="1600" dirty="0" smtClean="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cxnSp>
        <p:nvCxnSpPr>
          <p:cNvPr id="25" name="カギ線コネクタ 24"/>
          <p:cNvCxnSpPr>
            <a:stCxn id="8" idx="3"/>
          </p:cNvCxnSpPr>
          <p:nvPr/>
        </p:nvCxnSpPr>
        <p:spPr>
          <a:xfrm>
            <a:off x="4813664" y="3064331"/>
            <a:ext cx="824514" cy="951450"/>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角丸四角形吹き出し 2"/>
          <p:cNvSpPr/>
          <p:nvPr/>
        </p:nvSpPr>
        <p:spPr>
          <a:xfrm>
            <a:off x="5749719" y="1014373"/>
            <a:ext cx="3215351" cy="2129223"/>
          </a:xfrm>
          <a:prstGeom prst="wedgeRoundRectCallout">
            <a:avLst>
              <a:gd name="adj1" fmla="val -75366"/>
              <a:gd name="adj2" fmla="val -750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メモ 17"/>
          <p:cNvSpPr/>
          <p:nvPr/>
        </p:nvSpPr>
        <p:spPr>
          <a:xfrm>
            <a:off x="602992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メモ 18"/>
          <p:cNvSpPr/>
          <p:nvPr/>
        </p:nvSpPr>
        <p:spPr>
          <a:xfrm>
            <a:off x="662723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メモ 19"/>
          <p:cNvSpPr/>
          <p:nvPr/>
        </p:nvSpPr>
        <p:spPr>
          <a:xfrm>
            <a:off x="722454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メモ 20"/>
          <p:cNvSpPr/>
          <p:nvPr/>
        </p:nvSpPr>
        <p:spPr>
          <a:xfrm>
            <a:off x="782185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メモ 21"/>
          <p:cNvSpPr/>
          <p:nvPr/>
        </p:nvSpPr>
        <p:spPr>
          <a:xfrm>
            <a:off x="602992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メモ 22"/>
          <p:cNvSpPr/>
          <p:nvPr/>
        </p:nvSpPr>
        <p:spPr>
          <a:xfrm>
            <a:off x="662723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メモ 23"/>
          <p:cNvSpPr/>
          <p:nvPr/>
        </p:nvSpPr>
        <p:spPr>
          <a:xfrm>
            <a:off x="722454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メモ 25"/>
          <p:cNvSpPr/>
          <p:nvPr/>
        </p:nvSpPr>
        <p:spPr>
          <a:xfrm>
            <a:off x="782185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rot="5400000">
            <a:off x="7119964" y="2568002"/>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27" name="円柱 26"/>
          <p:cNvSpPr/>
          <p:nvPr/>
        </p:nvSpPr>
        <p:spPr>
          <a:xfrm>
            <a:off x="4322292" y="1694868"/>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3845706" y="1354659"/>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graphicFrame>
        <p:nvGraphicFramePr>
          <p:cNvPr id="29" name="表 28"/>
          <p:cNvGraphicFramePr>
            <a:graphicFrameLocks noGrp="1"/>
          </p:cNvGraphicFramePr>
          <p:nvPr>
            <p:extLst>
              <p:ext uri="{D42A27DB-BD31-4B8C-83A1-F6EECF244321}">
                <p14:modId xmlns:p14="http://schemas.microsoft.com/office/powerpoint/2010/main" val="2728958395"/>
              </p:ext>
            </p:extLst>
          </p:nvPr>
        </p:nvGraphicFramePr>
        <p:xfrm>
          <a:off x="952241" y="3420767"/>
          <a:ext cx="2323983" cy="668020"/>
        </p:xfrm>
        <a:graphic>
          <a:graphicData uri="http://schemas.openxmlformats.org/drawingml/2006/table">
            <a:tbl>
              <a:tblPr firstRow="1" bandRow="1">
                <a:tableStyleId>{46F890A9-2807-4EBB-B81D-B2AA78EC7F39}</a:tableStyleId>
              </a:tblPr>
              <a:tblGrid>
                <a:gridCol w="1052830"/>
                <a:gridCol w="1271153"/>
              </a:tblGrid>
              <a:tr h="0">
                <a:tc>
                  <a:txBody>
                    <a:bodyPr/>
                    <a:lstStyle/>
                    <a:p>
                      <a:pPr algn="r"/>
                      <a:r>
                        <a:rPr kumimoji="1" lang="ja-JP" altLang="en-US" dirty="0" smtClean="0"/>
                        <a:t>ソフトウェア</a:t>
                      </a:r>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dirty="0" smtClean="0"/>
                        <a:t>ソースファイル</a:t>
                      </a:r>
                      <a:endParaRPr kumimoji="1" lang="ja-JP" alt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70840">
                <a:tc>
                  <a:txBody>
                    <a:bodyPr/>
                    <a:lstStyle/>
                    <a:p>
                      <a:pPr algn="l"/>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r>
                        <a:rPr kumimoji="1" lang="en-US" altLang="ja-JP" sz="1600" dirty="0" smtClean="0"/>
                        <a:t>a</a:t>
                      </a:r>
                      <a:endParaRPr kumimoji="1" lang="ja-JP" altLang="en-US" sz="16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0" name="メモ 29"/>
          <p:cNvSpPr/>
          <p:nvPr/>
        </p:nvSpPr>
        <p:spPr>
          <a:xfrm>
            <a:off x="8419162" y="1145111"/>
            <a:ext cx="408250" cy="575158"/>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メモ 30"/>
          <p:cNvSpPr/>
          <p:nvPr/>
        </p:nvSpPr>
        <p:spPr>
          <a:xfrm>
            <a:off x="8419162" y="1855287"/>
            <a:ext cx="408250" cy="575158"/>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25886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pPr>
              <a:spcAft>
                <a:spcPts val="600"/>
              </a:spcAft>
            </a:pPr>
            <a:r>
              <a:rPr lang="ja-JP" altLang="en-US" dirty="0"/>
              <a:t>複数ファイルの検索</a:t>
            </a:r>
            <a:r>
              <a:rPr lang="ja-JP" altLang="en-US" dirty="0" smtClean="0"/>
              <a:t>結果から得られたソースファイル群を用いて，再利用したソフトウェアの再利用元を推定する手法を提案</a:t>
            </a:r>
            <a:endParaRPr lang="en-US" altLang="ja-JP" dirty="0"/>
          </a:p>
          <a:p>
            <a:pPr>
              <a:spcAft>
                <a:spcPts val="600"/>
              </a:spcAft>
            </a:pPr>
            <a:endParaRPr lang="en-US" altLang="ja-JP" dirty="0" smtClean="0"/>
          </a:p>
          <a:p>
            <a:pPr>
              <a:spcAft>
                <a:spcPts val="600"/>
              </a:spcAft>
            </a:pPr>
            <a:r>
              <a:rPr lang="ja-JP" altLang="en-US" dirty="0" smtClean="0"/>
              <a:t>入力：再利用したソフトウェアのソースファイル集合</a:t>
            </a:r>
            <a:endParaRPr lang="en-US" altLang="ja-JP" dirty="0" smtClean="0"/>
          </a:p>
          <a:p>
            <a:pPr>
              <a:spcAft>
                <a:spcPts val="600"/>
              </a:spcAft>
            </a:pPr>
            <a:r>
              <a:rPr lang="ja-JP" altLang="en-US" dirty="0" smtClean="0"/>
              <a:t>出力：類似するソースファイルを持つソフトウェアのリスト</a:t>
            </a:r>
            <a:endParaRPr lang="en-US" altLang="ja-JP" dirty="0" smtClean="0"/>
          </a:p>
          <a:p>
            <a:pPr lvl="1">
              <a:spcAft>
                <a:spcPts val="600"/>
              </a:spcAft>
            </a:pPr>
            <a:r>
              <a:rPr lang="ja-JP" altLang="en-US" dirty="0"/>
              <a:t>類似度の順に</a:t>
            </a:r>
            <a:r>
              <a:rPr lang="ja-JP" altLang="en-US" dirty="0" smtClean="0"/>
              <a:t>並べ替え順位をつけたリスト</a:t>
            </a:r>
            <a:endParaRPr lang="en-US" altLang="ja-JP" dirty="0" smtClean="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6</a:t>
            </a:fld>
            <a:endParaRPr kumimoji="1" lang="ja-JP" altLang="en-US"/>
          </a:p>
        </p:txBody>
      </p:sp>
    </p:spTree>
    <p:extLst>
      <p:ext uri="{BB962C8B-B14F-4D97-AF65-F5344CB8AC3E}">
        <p14:creationId xmlns:p14="http://schemas.microsoft.com/office/powerpoint/2010/main" val="901322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7</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28134683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8</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lang="en-US" altLang="ja-JP" sz="2400" dirty="0"/>
              <a:t>a</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1598259057"/>
              </p:ext>
            </p:extLst>
          </p:nvPr>
        </p:nvGraphicFramePr>
        <p:xfrm>
          <a:off x="2478450" y="4531994"/>
          <a:ext cx="5718798" cy="886725"/>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0.96</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0.97</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2234906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latin typeface="+mn-ea"/>
                <a:ea typeface="+mn-ea"/>
              </a:rPr>
              <a:t>1.</a:t>
            </a:r>
            <a:r>
              <a:rPr lang="ja-JP" altLang="en-US" dirty="0">
                <a:latin typeface="+mn-ea"/>
                <a:ea typeface="+mn-ea"/>
              </a:rPr>
              <a:t>複数ファイルの</a:t>
            </a:r>
            <a:r>
              <a:rPr lang="ja-JP" altLang="en-US" dirty="0" smtClean="0">
                <a:latin typeface="+mn-ea"/>
                <a:ea typeface="+mn-ea"/>
              </a:rPr>
              <a:t>検索</a:t>
            </a:r>
            <a:endParaRPr kumimoji="1" lang="ja-JP" altLang="en-US" dirty="0">
              <a:latin typeface="+mn-ea"/>
              <a:ea typeface="+mn-ea"/>
            </a:endParaRPr>
          </a:p>
        </p:txBody>
      </p:sp>
      <p:sp>
        <p:nvSpPr>
          <p:cNvPr id="3" name="コンテンツ プレースホルダー 2"/>
          <p:cNvSpPr>
            <a:spLocks noGrp="1"/>
          </p:cNvSpPr>
          <p:nvPr>
            <p:ph idx="1"/>
          </p:nvPr>
        </p:nvSpPr>
        <p:spPr>
          <a:xfrm>
            <a:off x="398206" y="921148"/>
            <a:ext cx="8436077" cy="578037"/>
          </a:xfrm>
        </p:spPr>
        <p:txBody>
          <a:bodyPr/>
          <a:lstStyle/>
          <a:p>
            <a:pPr>
              <a:spcAft>
                <a:spcPts val="600"/>
              </a:spcAft>
            </a:pPr>
            <a:r>
              <a:rPr lang="ja-JP" altLang="en-US" dirty="0"/>
              <a:t>再利用</a:t>
            </a:r>
            <a:r>
              <a:rPr lang="ja-JP" altLang="en-US" dirty="0" smtClean="0"/>
              <a:t>したソフトウェアの各ソースファイルに</a:t>
            </a:r>
            <a:r>
              <a:rPr lang="ja-JP" altLang="en-US" dirty="0"/>
              <a:t>対して</a:t>
            </a:r>
            <a:r>
              <a:rPr lang="ja-JP" altLang="en-US" dirty="0" smtClean="0"/>
              <a:t>検索を行い，結果をソフトウェア別にまとめる．</a:t>
            </a:r>
            <a:endParaRPr lang="en-US" altLang="ja-JP" dirty="0"/>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9</a:t>
            </a:fld>
            <a:endParaRPr kumimoji="1" lang="ja-JP" altLang="en-US"/>
          </a:p>
        </p:txBody>
      </p:sp>
      <p:sp>
        <p:nvSpPr>
          <p:cNvPr id="62" name="正方形/長方形 61"/>
          <p:cNvSpPr/>
          <p:nvPr/>
        </p:nvSpPr>
        <p:spPr>
          <a:xfrm>
            <a:off x="4324239" y="3348435"/>
            <a:ext cx="497866" cy="497866"/>
          </a:xfrm>
          <a:prstGeom prst="rect">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8861" y="2306952"/>
            <a:ext cx="1665495" cy="20829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ソフトウェア </a:t>
            </a:r>
            <a:r>
              <a:rPr lang="en-US" altLang="ja-JP" dirty="0">
                <a:solidFill>
                  <a:schemeClr val="tx1"/>
                </a:solidFill>
              </a:rPr>
              <a:t>: </a:t>
            </a:r>
            <a:r>
              <a:rPr lang="en-US" altLang="ja-JP" dirty="0" smtClean="0">
                <a:solidFill>
                  <a:schemeClr val="tx1"/>
                </a:solidFill>
              </a:rPr>
              <a:t>X</a:t>
            </a:r>
          </a:p>
          <a:p>
            <a:pPr algn="ctr"/>
            <a:endParaRPr lang="en-US" altLang="ja-JP" dirty="0">
              <a:solidFill>
                <a:schemeClr val="tx1"/>
              </a:solidFill>
            </a:endParaRPr>
          </a:p>
          <a:p>
            <a:pPr algn="ctr"/>
            <a:endParaRPr lang="en-US" altLang="ja-JP" dirty="0" smtClean="0">
              <a:solidFill>
                <a:schemeClr val="tx1"/>
              </a:solidFill>
            </a:endParaRPr>
          </a:p>
          <a:p>
            <a:pPr algn="ctr"/>
            <a:endParaRPr lang="en-US" altLang="ja-JP" dirty="0">
              <a:solidFill>
                <a:schemeClr val="tx1"/>
              </a:solidFill>
            </a:endParaRPr>
          </a:p>
          <a:p>
            <a:pPr algn="ctr"/>
            <a:endParaRPr lang="en-US" altLang="ja-JP" dirty="0" smtClean="0">
              <a:solidFill>
                <a:schemeClr val="tx1"/>
              </a:solidFill>
            </a:endParaRPr>
          </a:p>
          <a:p>
            <a:pPr algn="ctr"/>
            <a:endParaRPr lang="ja-JP" altLang="en-US" dirty="0">
              <a:solidFill>
                <a:schemeClr val="tx1"/>
              </a:solidFill>
            </a:endParaRPr>
          </a:p>
          <a:p>
            <a:pPr algn="ctr"/>
            <a:endParaRPr kumimoji="1" lang="ja-JP" altLang="en-US" dirty="0">
              <a:solidFill>
                <a:schemeClr val="tx1"/>
              </a:solidFill>
            </a:endParaRPr>
          </a:p>
        </p:txBody>
      </p:sp>
      <p:cxnSp>
        <p:nvCxnSpPr>
          <p:cNvPr id="69" name="直線矢印コネクタ 68"/>
          <p:cNvCxnSpPr>
            <a:stCxn id="53" idx="3"/>
            <a:endCxn id="62" idx="0"/>
          </p:cNvCxnSpPr>
          <p:nvPr/>
        </p:nvCxnSpPr>
        <p:spPr>
          <a:xfrm>
            <a:off x="4571225" y="2857944"/>
            <a:ext cx="1947" cy="490491"/>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089019" y="3882461"/>
            <a:ext cx="1031051" cy="369332"/>
          </a:xfrm>
          <a:prstGeom prst="rect">
            <a:avLst/>
          </a:prstGeom>
          <a:noFill/>
        </p:spPr>
        <p:txBody>
          <a:bodyPr wrap="none" rtlCol="0">
            <a:spAutoFit/>
          </a:bodyPr>
          <a:lstStyle/>
          <a:p>
            <a:pPr algn="ctr"/>
            <a:r>
              <a:rPr lang="ja-JP" altLang="en-US" dirty="0" smtClean="0"/>
              <a:t>システム</a:t>
            </a:r>
            <a:endParaRPr kumimoji="1" lang="ja-JP" altLang="en-US" dirty="0"/>
          </a:p>
        </p:txBody>
      </p:sp>
      <p:sp>
        <p:nvSpPr>
          <p:cNvPr id="53" name="円柱 52"/>
          <p:cNvSpPr/>
          <p:nvPr/>
        </p:nvSpPr>
        <p:spPr>
          <a:xfrm>
            <a:off x="4322292" y="2224855"/>
            <a:ext cx="497866" cy="633089"/>
          </a:xfrm>
          <a:prstGeom prst="can">
            <a:avLst/>
          </a:prstGeom>
          <a:solidFill>
            <a:srgbClr val="5B9BD5"/>
          </a:solidFill>
          <a:ln>
            <a:solidFill>
              <a:srgbClr val="4171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845706" y="1884646"/>
            <a:ext cx="1451038" cy="369332"/>
          </a:xfrm>
          <a:prstGeom prst="rect">
            <a:avLst/>
          </a:prstGeom>
          <a:noFill/>
        </p:spPr>
        <p:txBody>
          <a:bodyPr wrap="square" rtlCol="0">
            <a:spAutoFit/>
          </a:bodyPr>
          <a:lstStyle/>
          <a:p>
            <a:pPr algn="ctr"/>
            <a:r>
              <a:rPr kumimoji="1" lang="ja-JP" altLang="en-US" dirty="0" smtClean="0"/>
              <a:t>データベース</a:t>
            </a:r>
            <a:endParaRPr kumimoji="1" lang="ja-JP" altLang="en-US" dirty="0"/>
          </a:p>
        </p:txBody>
      </p:sp>
      <p:sp>
        <p:nvSpPr>
          <p:cNvPr id="46" name="メモ 45"/>
          <p:cNvSpPr/>
          <p:nvPr/>
        </p:nvSpPr>
        <p:spPr>
          <a:xfrm>
            <a:off x="935328" y="2784148"/>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7" name="メモ 46"/>
          <p:cNvSpPr/>
          <p:nvPr/>
        </p:nvSpPr>
        <p:spPr>
          <a:xfrm>
            <a:off x="935328" y="3315664"/>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メモ 47"/>
          <p:cNvSpPr/>
          <p:nvPr/>
        </p:nvSpPr>
        <p:spPr>
          <a:xfrm>
            <a:off x="935328" y="3846301"/>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メモ 33"/>
          <p:cNvSpPr/>
          <p:nvPr/>
        </p:nvSpPr>
        <p:spPr>
          <a:xfrm>
            <a:off x="3007780" y="3439491"/>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矢印コネクタ 34"/>
          <p:cNvCxnSpPr>
            <a:stCxn id="34" idx="3"/>
            <a:endCxn id="62" idx="1"/>
          </p:cNvCxnSpPr>
          <p:nvPr/>
        </p:nvCxnSpPr>
        <p:spPr>
          <a:xfrm>
            <a:off x="3231904" y="3597368"/>
            <a:ext cx="1092335"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62" idx="3"/>
          </p:cNvCxnSpPr>
          <p:nvPr/>
        </p:nvCxnSpPr>
        <p:spPr>
          <a:xfrm>
            <a:off x="4822105" y="3597368"/>
            <a:ext cx="671915" cy="867952"/>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683111" y="3709618"/>
            <a:ext cx="866286" cy="461665"/>
          </a:xfrm>
          <a:prstGeom prst="rect">
            <a:avLst/>
          </a:prstGeom>
          <a:noFill/>
        </p:spPr>
        <p:txBody>
          <a:bodyPr wrap="square" rtlCol="0">
            <a:spAutoFit/>
          </a:bodyPr>
          <a:lstStyle/>
          <a:p>
            <a:pPr algn="ctr"/>
            <a:r>
              <a:rPr kumimoji="1" lang="en-US" altLang="ja-JP" sz="2400" dirty="0" smtClean="0"/>
              <a:t>b</a:t>
            </a:r>
            <a:endParaRPr kumimoji="1" lang="ja-JP" altLang="en-US" sz="2400" dirty="0"/>
          </a:p>
        </p:txBody>
      </p:sp>
      <p:sp>
        <p:nvSpPr>
          <p:cNvPr id="43" name="角丸四角形吹き出し 42"/>
          <p:cNvSpPr/>
          <p:nvPr/>
        </p:nvSpPr>
        <p:spPr>
          <a:xfrm>
            <a:off x="5988361" y="1746086"/>
            <a:ext cx="2117413" cy="2241117"/>
          </a:xfrm>
          <a:prstGeom prst="wedgeRoundRectCallout">
            <a:avLst>
              <a:gd name="adj1" fmla="val -105185"/>
              <a:gd name="adj2" fmla="val -1491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メモ 43"/>
          <p:cNvSpPr/>
          <p:nvPr/>
        </p:nvSpPr>
        <p:spPr>
          <a:xfrm>
            <a:off x="6286979"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45" name="メモ 44"/>
          <p:cNvSpPr/>
          <p:nvPr/>
        </p:nvSpPr>
        <p:spPr>
          <a:xfrm>
            <a:off x="6648313"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0" name="メモ 49"/>
          <p:cNvSpPr/>
          <p:nvPr/>
        </p:nvSpPr>
        <p:spPr>
          <a:xfrm>
            <a:off x="7002276"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1" name="メモ 50"/>
          <p:cNvSpPr/>
          <p:nvPr/>
        </p:nvSpPr>
        <p:spPr>
          <a:xfrm>
            <a:off x="7344417"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52" name="メモ 51"/>
          <p:cNvSpPr/>
          <p:nvPr/>
        </p:nvSpPr>
        <p:spPr>
          <a:xfrm>
            <a:off x="6286979"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6648313"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7002276"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7344417"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rot="16200000">
            <a:off x="6824901" y="3555946"/>
            <a:ext cx="578874" cy="369332"/>
          </a:xfrm>
          <a:prstGeom prst="rect">
            <a:avLst/>
          </a:prstGeom>
          <a:noFill/>
        </p:spPr>
        <p:txBody>
          <a:bodyPr wrap="square" rtlCol="0">
            <a:spAutoFit/>
          </a:bodyPr>
          <a:lstStyle/>
          <a:p>
            <a:r>
              <a:rPr kumimoji="1" lang="ja-JP" altLang="en-US" dirty="0" smtClean="0"/>
              <a:t>・・・</a:t>
            </a:r>
            <a:endParaRPr kumimoji="1" lang="ja-JP" altLang="en-US" dirty="0"/>
          </a:p>
        </p:txBody>
      </p:sp>
      <p:sp>
        <p:nvSpPr>
          <p:cNvPr id="64" name="メモ 63"/>
          <p:cNvSpPr/>
          <p:nvPr/>
        </p:nvSpPr>
        <p:spPr>
          <a:xfrm>
            <a:off x="6286979"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6648313"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7002276" y="2741780"/>
            <a:ext cx="224124" cy="315754"/>
          </a:xfrm>
          <a:prstGeom prst="foldedCorner">
            <a:avLst>
              <a:gd name="adj" fmla="val 4105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7344417"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6286979"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6648313"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7002276"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344417"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7686558" y="1912017"/>
            <a:ext cx="224124" cy="315754"/>
          </a:xfrm>
          <a:prstGeom prst="foldedCorner">
            <a:avLst>
              <a:gd name="adj" fmla="val 41057"/>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B050"/>
              </a:solidFill>
            </a:endParaRPr>
          </a:p>
        </p:txBody>
      </p:sp>
      <p:sp>
        <p:nvSpPr>
          <p:cNvPr id="77" name="メモ 76"/>
          <p:cNvSpPr/>
          <p:nvPr/>
        </p:nvSpPr>
        <p:spPr>
          <a:xfrm>
            <a:off x="7686558" y="2340335"/>
            <a:ext cx="224124" cy="315754"/>
          </a:xfrm>
          <a:prstGeom prst="foldedCorner">
            <a:avLst>
              <a:gd name="adj" fmla="val 41057"/>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メモ 77"/>
          <p:cNvSpPr/>
          <p:nvPr/>
        </p:nvSpPr>
        <p:spPr>
          <a:xfrm>
            <a:off x="7686558" y="2741780"/>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メモ 78"/>
          <p:cNvSpPr/>
          <p:nvPr/>
        </p:nvSpPr>
        <p:spPr>
          <a:xfrm>
            <a:off x="7686558" y="3153198"/>
            <a:ext cx="224124" cy="315754"/>
          </a:xfrm>
          <a:prstGeom prst="foldedCorner">
            <a:avLst>
              <a:gd name="adj" fmla="val 4105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81" name="表 80"/>
          <p:cNvGraphicFramePr>
            <a:graphicFrameLocks noGrp="1"/>
          </p:cNvGraphicFramePr>
          <p:nvPr>
            <p:extLst>
              <p:ext uri="{D42A27DB-BD31-4B8C-83A1-F6EECF244321}">
                <p14:modId xmlns:p14="http://schemas.microsoft.com/office/powerpoint/2010/main" val="333996050"/>
              </p:ext>
            </p:extLst>
          </p:nvPr>
        </p:nvGraphicFramePr>
        <p:xfrm>
          <a:off x="2478450" y="4531994"/>
          <a:ext cx="5718798" cy="1325571"/>
        </p:xfrm>
        <a:graphic>
          <a:graphicData uri="http://schemas.openxmlformats.org/drawingml/2006/table">
            <a:tbl>
              <a:tblPr firstRow="1" bandRow="1">
                <a:tableStyleId>{46F890A9-2807-4EBB-B81D-B2AA78EC7F39}</a:tableStyleId>
              </a:tblPr>
              <a:tblGrid>
                <a:gridCol w="541180"/>
                <a:gridCol w="300349"/>
                <a:gridCol w="973232"/>
                <a:gridCol w="973232"/>
                <a:gridCol w="982467"/>
                <a:gridCol w="973232"/>
                <a:gridCol w="975106"/>
              </a:tblGrid>
              <a:tr h="447879">
                <a:tc>
                  <a:txBody>
                    <a:bodyPr/>
                    <a:lstStyle/>
                    <a:p>
                      <a:pPr algn="ctr"/>
                      <a:r>
                        <a:rPr kumimoji="1" lang="en-US" altLang="ja-JP" sz="2000" dirty="0" smtClean="0"/>
                        <a:t>X</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kumimoji="1" lang="ja-JP" altLang="en-US" sz="14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a:t>
                      </a:r>
                      <a:r>
                        <a:rPr kumimoji="1" lang="en-US" altLang="ja-JP" sz="2000" baseline="0" dirty="0" smtClean="0"/>
                        <a:t> 1.0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a:t>
                      </a:r>
                      <a:r>
                        <a:rPr kumimoji="1" lang="en-US" altLang="ja-JP" sz="2000" baseline="0" dirty="0" smtClean="0"/>
                        <a:t> - 2.0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- 3.0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- 4.0</a:t>
                      </a:r>
                      <a:endParaRPr kumimoji="1" lang="ja-JP" altLang="en-US" sz="2000" dirty="0"/>
                    </a:p>
                  </a:txBody>
                  <a:tcPr marL="134046" marR="134046" marT="67023" marB="67023">
                    <a:lnT w="12700" cap="flat" cmpd="sng" algn="ctr">
                      <a:solidFill>
                        <a:schemeClr val="tx1"/>
                      </a:solidFill>
                      <a:prstDash val="solid"/>
                      <a:round/>
                      <a:headEnd type="none" w="med" len="med"/>
                      <a:tailEnd type="none" w="med" len="med"/>
                    </a:lnT>
                  </a:tcPr>
                </a:tc>
                <a:tc>
                  <a:txBody>
                    <a:bodyPr/>
                    <a:lstStyle/>
                    <a:p>
                      <a:pPr algn="ctr"/>
                      <a:r>
                        <a:rPr kumimoji="1" lang="en-US" altLang="ja-JP" sz="2000" dirty="0" smtClean="0"/>
                        <a:t>X - 5.0</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435650">
                <a:tc>
                  <a:txBody>
                    <a:bodyPr/>
                    <a:lstStyle/>
                    <a:p>
                      <a:pPr algn="ctr"/>
                      <a:r>
                        <a:rPr kumimoji="1" lang="en-US" altLang="ja-JP" sz="2000" dirty="0" smtClean="0"/>
                        <a:t>a</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tcPr>
                </a:tc>
                <a:tc>
                  <a:txBody>
                    <a:bodyPr/>
                    <a:lstStyle/>
                    <a:p>
                      <a:pPr algn="ctr"/>
                      <a:endParaRPr kumimoji="1" lang="ja-JP" altLang="en-US" sz="2000" dirty="0"/>
                    </a:p>
                  </a:txBody>
                  <a:tcPr marL="134046" marR="134046" marT="67023" marB="67023"/>
                </a:tc>
                <a:tc>
                  <a:txBody>
                    <a:bodyPr/>
                    <a:lstStyle/>
                    <a:p>
                      <a:pPr algn="r"/>
                      <a:r>
                        <a:rPr kumimoji="1" lang="en-US" altLang="ja-JP" sz="2000" dirty="0" smtClean="0"/>
                        <a:t>0.96</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0.99</a:t>
                      </a:r>
                      <a:endParaRPr kumimoji="1" lang="ja-JP" altLang="en-US" sz="2000" dirty="0"/>
                    </a:p>
                  </a:txBody>
                  <a:tcPr marL="134046" marR="134046" marT="67023" marB="67023"/>
                </a:tc>
                <a:tc>
                  <a:txBody>
                    <a:bodyPr/>
                    <a:lstStyle/>
                    <a:p>
                      <a:pPr algn="r"/>
                      <a:r>
                        <a:rPr kumimoji="1" lang="en-US" altLang="ja-JP" sz="2000" dirty="0" smtClean="0"/>
                        <a:t>0.97</a:t>
                      </a:r>
                      <a:endParaRPr kumimoji="1" lang="ja-JP" altLang="en-US" sz="2000" dirty="0"/>
                    </a:p>
                  </a:txBody>
                  <a:tcPr marL="134046" marR="134046" marT="67023" marB="67023"/>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tcPr>
                </a:tc>
              </a:tr>
              <a:tr h="435650">
                <a:tc>
                  <a:txBody>
                    <a:bodyPr/>
                    <a:lstStyle/>
                    <a:p>
                      <a:pPr algn="ctr"/>
                      <a:r>
                        <a:rPr kumimoji="1" lang="en-US" altLang="ja-JP" sz="2000" dirty="0" smtClean="0"/>
                        <a:t>b</a:t>
                      </a:r>
                      <a:endParaRPr kumimoji="1" lang="ja-JP" altLang="en-US" sz="2000" dirty="0"/>
                    </a:p>
                  </a:txBody>
                  <a:tcPr marL="134046" marR="134046" marT="67023" marB="67023">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0.99</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0.98</a:t>
                      </a:r>
                      <a:endParaRPr kumimoji="1" lang="ja-JP" altLang="en-US" sz="2000" dirty="0"/>
                    </a:p>
                  </a:txBody>
                  <a:tcPr marL="134046" marR="134046" marT="67023" marB="67023">
                    <a:lnB w="12700" cap="flat" cmpd="sng" algn="ctr">
                      <a:solidFill>
                        <a:schemeClr val="tx1"/>
                      </a:solidFill>
                      <a:prstDash val="solid"/>
                      <a:round/>
                      <a:headEnd type="none" w="med" len="med"/>
                      <a:tailEnd type="none" w="med" len="med"/>
                    </a:lnB>
                  </a:tcPr>
                </a:tc>
                <a:tc>
                  <a:txBody>
                    <a:bodyPr/>
                    <a:lstStyle/>
                    <a:p>
                      <a:pPr algn="r"/>
                      <a:r>
                        <a:rPr kumimoji="1" lang="en-US" altLang="ja-JP" sz="2000" dirty="0" smtClean="0"/>
                        <a:t>0.9</a:t>
                      </a:r>
                      <a:endParaRPr kumimoji="1" lang="ja-JP" altLang="en-US" sz="2000" dirty="0"/>
                    </a:p>
                  </a:txBody>
                  <a:tcPr marL="134046" marR="134046" marT="67023" marB="67023">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5" name="テキスト ボックス 54"/>
          <p:cNvSpPr txBox="1"/>
          <p:nvPr/>
        </p:nvSpPr>
        <p:spPr>
          <a:xfrm>
            <a:off x="1208822" y="3773345"/>
            <a:ext cx="866286" cy="461665"/>
          </a:xfrm>
          <a:prstGeom prst="rect">
            <a:avLst/>
          </a:prstGeom>
          <a:noFill/>
        </p:spPr>
        <p:txBody>
          <a:bodyPr wrap="square" rtlCol="0">
            <a:spAutoFit/>
          </a:bodyPr>
          <a:lstStyle/>
          <a:p>
            <a:pPr algn="ctr"/>
            <a:r>
              <a:rPr kumimoji="1" lang="en-US" altLang="ja-JP" sz="2400" dirty="0" smtClean="0"/>
              <a:t>c</a:t>
            </a:r>
            <a:endParaRPr kumimoji="1" lang="ja-JP" altLang="en-US" sz="2400" dirty="0"/>
          </a:p>
        </p:txBody>
      </p:sp>
      <p:sp>
        <p:nvSpPr>
          <p:cNvPr id="56" name="テキスト ボックス 55"/>
          <p:cNvSpPr txBox="1"/>
          <p:nvPr/>
        </p:nvSpPr>
        <p:spPr>
          <a:xfrm>
            <a:off x="1208822" y="3238725"/>
            <a:ext cx="866286" cy="461665"/>
          </a:xfrm>
          <a:prstGeom prst="rect">
            <a:avLst/>
          </a:prstGeom>
          <a:noFill/>
        </p:spPr>
        <p:txBody>
          <a:bodyPr wrap="square" rtlCol="0">
            <a:spAutoFit/>
          </a:bodyPr>
          <a:lstStyle/>
          <a:p>
            <a:pPr algn="ctr"/>
            <a:r>
              <a:rPr lang="en-US" altLang="ja-JP" sz="2400" dirty="0" smtClean="0"/>
              <a:t>b</a:t>
            </a:r>
            <a:endParaRPr kumimoji="1" lang="ja-JP" altLang="en-US" sz="2400" dirty="0"/>
          </a:p>
        </p:txBody>
      </p:sp>
      <p:sp>
        <p:nvSpPr>
          <p:cNvPr id="57" name="テキスト ボックス 56"/>
          <p:cNvSpPr txBox="1"/>
          <p:nvPr/>
        </p:nvSpPr>
        <p:spPr>
          <a:xfrm>
            <a:off x="1208822" y="2711192"/>
            <a:ext cx="866286" cy="461665"/>
          </a:xfrm>
          <a:prstGeom prst="rect">
            <a:avLst/>
          </a:prstGeom>
          <a:noFill/>
        </p:spPr>
        <p:txBody>
          <a:bodyPr wrap="square" rtlCol="0">
            <a:spAutoFit/>
          </a:bodyPr>
          <a:lstStyle/>
          <a:p>
            <a:pPr algn="ctr"/>
            <a:r>
              <a:rPr lang="en-US" altLang="ja-JP" sz="2400" dirty="0" smtClean="0"/>
              <a:t>a</a:t>
            </a:r>
            <a:endParaRPr kumimoji="1" lang="ja-JP" altLang="en-US" sz="2400" dirty="0"/>
          </a:p>
        </p:txBody>
      </p:sp>
    </p:spTree>
    <p:extLst>
      <p:ext uri="{BB962C8B-B14F-4D97-AF65-F5344CB8AC3E}">
        <p14:creationId xmlns:p14="http://schemas.microsoft.com/office/powerpoint/2010/main" val="4058568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18449</TotalTime>
  <Words>6435</Words>
  <Application>Microsoft Office PowerPoint</Application>
  <PresentationFormat>On-screen Show (4:3)</PresentationFormat>
  <Paragraphs>623</Paragraphs>
  <Slides>26</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ＭＳ Ｐゴシック</vt:lpstr>
      <vt:lpstr>Arial</vt:lpstr>
      <vt:lpstr>Calibri</vt:lpstr>
      <vt:lpstr>Calibri Light</vt:lpstr>
      <vt:lpstr>Cambria Math</vt:lpstr>
      <vt:lpstr>Wingdings</vt:lpstr>
      <vt:lpstr>Default Theme</vt:lpstr>
      <vt:lpstr>ソースファイル群の類似性を用いた ソフトウェア再利用元の推定</vt:lpstr>
      <vt:lpstr>ソフトウェアの再利用</vt:lpstr>
      <vt:lpstr>再利用ソフトウェアの更新問題</vt:lpstr>
      <vt:lpstr>ソースファイルの内容による再利用元の検索</vt:lpstr>
      <vt:lpstr>高速検索手法[3]の概要図</vt:lpstr>
      <vt:lpstr>提案手法</vt:lpstr>
      <vt:lpstr>1.複数ファイルの検索</vt:lpstr>
      <vt:lpstr>1.複数ファイルの検索</vt:lpstr>
      <vt:lpstr>1.複数ファイルの検索</vt:lpstr>
      <vt:lpstr>1.複数ファイルの検索</vt:lpstr>
      <vt:lpstr>1.(再利用元)候補ソフトウェア</vt:lpstr>
      <vt:lpstr>2.順序関係を定義</vt:lpstr>
      <vt:lpstr>2.(再利用元)有力ソフトウェア</vt:lpstr>
      <vt:lpstr>3. 順位付け(1/2)</vt:lpstr>
      <vt:lpstr>3. 順位付け(2/2)</vt:lpstr>
      <vt:lpstr>出力</vt:lpstr>
      <vt:lpstr>実験</vt:lpstr>
      <vt:lpstr>評価方法</vt:lpstr>
      <vt:lpstr>1．再利用元ソフトウェアの結果(1/2)</vt:lpstr>
      <vt:lpstr>1．再利用元ソフトウェアの結果(2/2)</vt:lpstr>
      <vt:lpstr>2．順位の評価</vt:lpstr>
      <vt:lpstr>妥当性への脅威</vt:lpstr>
      <vt:lpstr>まとめと今後の課題</vt:lpstr>
      <vt:lpstr>PowerPoint Presentation</vt:lpstr>
      <vt:lpstr>順序関係</vt:lpstr>
      <vt:lpstr>有力ソフトウェアにならなかった例</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ソフトウェアが再利用しているライブラリの特定 及び再利用時に変更や追加されたファイルの調査</dc:title>
  <dc:creator>Yusuke Sakaguchi</dc:creator>
  <cp:lastModifiedBy>Admin</cp:lastModifiedBy>
  <cp:revision>654</cp:revision>
  <cp:lastPrinted>2017-02-13T07:34:32Z</cp:lastPrinted>
  <dcterms:created xsi:type="dcterms:W3CDTF">2016-11-11T09:55:55Z</dcterms:created>
  <dcterms:modified xsi:type="dcterms:W3CDTF">2017-02-14T01:15:12Z</dcterms:modified>
</cp:coreProperties>
</file>