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302" r:id="rId2"/>
    <p:sldId id="303" r:id="rId3"/>
    <p:sldId id="373" r:id="rId4"/>
    <p:sldId id="363" r:id="rId5"/>
    <p:sldId id="385" r:id="rId6"/>
    <p:sldId id="387" r:id="rId7"/>
    <p:sldId id="380" r:id="rId8"/>
    <p:sldId id="383" r:id="rId9"/>
    <p:sldId id="374" r:id="rId10"/>
    <p:sldId id="388" r:id="rId11"/>
    <p:sldId id="349" r:id="rId12"/>
    <p:sldId id="382" r:id="rId13"/>
    <p:sldId id="389" r:id="rId14"/>
    <p:sldId id="355" r:id="rId15"/>
    <p:sldId id="361" r:id="rId16"/>
    <p:sldId id="362" r:id="rId17"/>
    <p:sldId id="330" r:id="rId18"/>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oya-u" initials="n" lastIdx="1" clrIdx="0">
    <p:extLst>
      <p:ext uri="{19B8F6BF-5375-455C-9EA6-DF929625EA0E}">
        <p15:presenceInfo xmlns:p15="http://schemas.microsoft.com/office/powerpoint/2012/main" userId="naoy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2F2F2"/>
    <a:srgbClr val="D0D0F0"/>
    <a:srgbClr val="FEFAB0"/>
    <a:srgbClr val="FFCCFF"/>
    <a:srgbClr val="1E1E94"/>
    <a:srgbClr val="C4FCC4"/>
    <a:srgbClr val="CCFC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2" autoAdjust="0"/>
    <p:restoredTop sz="60906" autoAdjust="0"/>
  </p:normalViewPr>
  <p:slideViewPr>
    <p:cSldViewPr>
      <p:cViewPr varScale="1">
        <p:scale>
          <a:sx n="68" d="100"/>
          <a:sy n="68" d="100"/>
        </p:scale>
        <p:origin x="2592" y="78"/>
      </p:cViewPr>
      <p:guideLst>
        <p:guide orient="horz" pos="2160"/>
        <p:guide pos="2880"/>
      </p:guideLst>
    </p:cSldViewPr>
  </p:slideViewPr>
  <p:outlineViewPr>
    <p:cViewPr>
      <p:scale>
        <a:sx n="33" d="100"/>
        <a:sy n="33" d="100"/>
      </p:scale>
      <p:origin x="0" y="-1935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1152" y="90"/>
      </p:cViewPr>
      <p:guideLst>
        <p:guide orient="horz" pos="312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7723" cy="496729"/>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4" y="3"/>
            <a:ext cx="2947723" cy="496729"/>
          </a:xfrm>
          <a:prstGeom prst="rect">
            <a:avLst/>
          </a:prstGeom>
        </p:spPr>
        <p:txBody>
          <a:bodyPr vert="horz" lIns="91413" tIns="45705" rIns="91413" bIns="45705" rtlCol="0"/>
          <a:lstStyle>
            <a:lvl1pPr algn="r">
              <a:defRPr sz="1200"/>
            </a:lvl1pPr>
          </a:lstStyle>
          <a:p>
            <a:fld id="{E1A6737C-A36E-47B5-B8AC-845C14DD2938}" type="datetimeFigureOut">
              <a:rPr kumimoji="1" lang="ja-JP" altLang="en-US" smtClean="0"/>
              <a:t>2017/2/28</a:t>
            </a:fld>
            <a:endParaRPr kumimoji="1" lang="ja-JP" altLang="en-US"/>
          </a:p>
        </p:txBody>
      </p:sp>
      <p:sp>
        <p:nvSpPr>
          <p:cNvPr id="4" name="フッター プレースホルダー 3"/>
          <p:cNvSpPr>
            <a:spLocks noGrp="1"/>
          </p:cNvSpPr>
          <p:nvPr>
            <p:ph type="ftr" sz="quarter" idx="2"/>
          </p:nvPr>
        </p:nvSpPr>
        <p:spPr>
          <a:xfrm>
            <a:off x="3" y="9436125"/>
            <a:ext cx="2947723" cy="496729"/>
          </a:xfrm>
          <a:prstGeom prst="rect">
            <a:avLst/>
          </a:prstGeom>
        </p:spPr>
        <p:txBody>
          <a:bodyPr vert="horz" lIns="91413" tIns="45705" rIns="9141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4" y="9436125"/>
            <a:ext cx="2947723" cy="496729"/>
          </a:xfrm>
          <a:prstGeom prst="rect">
            <a:avLst/>
          </a:prstGeom>
        </p:spPr>
        <p:txBody>
          <a:bodyPr vert="horz" lIns="91413" tIns="45705" rIns="91413" bIns="45705" rtlCol="0" anchor="b"/>
          <a:lstStyle>
            <a:lvl1pPr algn="r">
              <a:defRPr sz="1200"/>
            </a:lvl1pPr>
          </a:lstStyle>
          <a:p>
            <a:fld id="{4354AF2D-5BD1-4CFA-A935-A633F22EDABD}" type="slidenum">
              <a:rPr kumimoji="1" lang="ja-JP" altLang="en-US" smtClean="0"/>
              <a:t>‹#›</a:t>
            </a:fld>
            <a:endParaRPr kumimoji="1" lang="ja-JP" altLang="en-US"/>
          </a:p>
        </p:txBody>
      </p:sp>
    </p:spTree>
    <p:extLst>
      <p:ext uri="{BB962C8B-B14F-4D97-AF65-F5344CB8AC3E}">
        <p14:creationId xmlns:p14="http://schemas.microsoft.com/office/powerpoint/2010/main" val="3526776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7723" cy="496729"/>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4" y="3"/>
            <a:ext cx="2947723" cy="496729"/>
          </a:xfrm>
          <a:prstGeom prst="rect">
            <a:avLst/>
          </a:prstGeom>
        </p:spPr>
        <p:txBody>
          <a:bodyPr vert="horz" lIns="91413" tIns="45705" rIns="91413" bIns="45705" rtlCol="0"/>
          <a:lstStyle>
            <a:lvl1pPr algn="r">
              <a:defRPr sz="1200"/>
            </a:lvl1pPr>
          </a:lstStyle>
          <a:p>
            <a:fld id="{6F8B76A3-D006-41E9-8660-69496B4256DE}" type="datetimeFigureOut">
              <a:rPr kumimoji="1" lang="ja-JP" altLang="en-US" smtClean="0"/>
              <a:t>2017/2/28</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7288" cy="3725862"/>
          </a:xfrm>
          <a:prstGeom prst="rect">
            <a:avLst/>
          </a:prstGeom>
          <a:noFill/>
          <a:ln w="12700">
            <a:solidFill>
              <a:prstClr val="black"/>
            </a:solidFill>
          </a:ln>
        </p:spPr>
        <p:txBody>
          <a:bodyPr vert="horz" lIns="91413" tIns="45705" rIns="91413" bIns="45705" rtlCol="0" anchor="ctr"/>
          <a:lstStyle/>
          <a:p>
            <a:endParaRPr lang="ja-JP" altLang="en-US"/>
          </a:p>
        </p:txBody>
      </p:sp>
      <p:sp>
        <p:nvSpPr>
          <p:cNvPr id="5" name="ノート プレースホルダー 4"/>
          <p:cNvSpPr>
            <a:spLocks noGrp="1"/>
          </p:cNvSpPr>
          <p:nvPr>
            <p:ph type="body" sz="quarter" idx="3"/>
          </p:nvPr>
        </p:nvSpPr>
        <p:spPr>
          <a:xfrm>
            <a:off x="680244" y="4718923"/>
            <a:ext cx="5441950" cy="4470559"/>
          </a:xfrm>
          <a:prstGeom prst="rect">
            <a:avLst/>
          </a:prstGeom>
        </p:spPr>
        <p:txBody>
          <a:bodyPr vert="horz" lIns="91413" tIns="45705" rIns="91413" bIns="4570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36125"/>
            <a:ext cx="2947723" cy="496729"/>
          </a:xfrm>
          <a:prstGeom prst="rect">
            <a:avLst/>
          </a:prstGeom>
        </p:spPr>
        <p:txBody>
          <a:bodyPr vert="horz" lIns="91413" tIns="45705" rIns="9141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4" y="9436125"/>
            <a:ext cx="2947723" cy="496729"/>
          </a:xfrm>
          <a:prstGeom prst="rect">
            <a:avLst/>
          </a:prstGeom>
        </p:spPr>
        <p:txBody>
          <a:bodyPr vert="horz" lIns="91413" tIns="45705" rIns="91413" bIns="45705" rtlCol="0" anchor="b"/>
          <a:lstStyle>
            <a:lvl1pPr algn="r">
              <a:defRPr sz="1200"/>
            </a:lvl1pPr>
          </a:lstStyle>
          <a:p>
            <a:fld id="{11CF30C3-D05B-43E8-954D-F1611C1D7AF6}" type="slidenum">
              <a:rPr kumimoji="1" lang="ja-JP" altLang="en-US" smtClean="0"/>
              <a:t>‹#›</a:t>
            </a:fld>
            <a:endParaRPr kumimoji="1" lang="ja-JP" altLang="en-US"/>
          </a:p>
        </p:txBody>
      </p:sp>
    </p:spTree>
    <p:extLst>
      <p:ext uri="{BB962C8B-B14F-4D97-AF65-F5344CB8AC3E}">
        <p14:creationId xmlns:p14="http://schemas.microsoft.com/office/powerpoint/2010/main" val="37086251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a:t>
            </a:fld>
            <a:endParaRPr kumimoji="1" lang="ja-JP" altLang="en-US"/>
          </a:p>
        </p:txBody>
      </p:sp>
    </p:spTree>
    <p:extLst>
      <p:ext uri="{BB962C8B-B14F-4D97-AF65-F5344CB8AC3E}">
        <p14:creationId xmlns:p14="http://schemas.microsoft.com/office/powerpoint/2010/main" val="2120806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10</a:t>
            </a:fld>
            <a:endParaRPr kumimoji="1" lang="ja-JP" altLang="en-US"/>
          </a:p>
        </p:txBody>
      </p:sp>
    </p:spTree>
    <p:extLst>
      <p:ext uri="{BB962C8B-B14F-4D97-AF65-F5344CB8AC3E}">
        <p14:creationId xmlns:p14="http://schemas.microsoft.com/office/powerpoint/2010/main" val="18376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11</a:t>
            </a:fld>
            <a:endParaRPr kumimoji="1" lang="ja-JP" altLang="en-US"/>
          </a:p>
        </p:txBody>
      </p:sp>
    </p:spTree>
    <p:extLst>
      <p:ext uri="{BB962C8B-B14F-4D97-AF65-F5344CB8AC3E}">
        <p14:creationId xmlns:p14="http://schemas.microsoft.com/office/powerpoint/2010/main" val="490368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12</a:t>
            </a:fld>
            <a:endParaRPr kumimoji="1" lang="ja-JP" altLang="en-US"/>
          </a:p>
        </p:txBody>
      </p:sp>
    </p:spTree>
    <p:extLst>
      <p:ext uri="{BB962C8B-B14F-4D97-AF65-F5344CB8AC3E}">
        <p14:creationId xmlns:p14="http://schemas.microsoft.com/office/powerpoint/2010/main" val="1975025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Wingdings" pitchFamily="2" charset="2"/>
              <a:buNone/>
            </a:pPr>
            <a:endParaRPr lang="ja-JP" altLang="en-US" kern="0" dirty="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13</a:t>
            </a:fld>
            <a:endParaRPr kumimoji="1" lang="ja-JP" altLang="en-US"/>
          </a:p>
        </p:txBody>
      </p:sp>
    </p:spTree>
    <p:extLst>
      <p:ext uri="{BB962C8B-B14F-4D97-AF65-F5344CB8AC3E}">
        <p14:creationId xmlns:p14="http://schemas.microsoft.com/office/powerpoint/2010/main" val="880486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こちらが，以上の手順を基に実装された，修正作業に関連するメソッド移動リファクタリング候補を推薦機能の例です．</a:t>
            </a:r>
            <a:endParaRPr kumimoji="1" lang="en-US" altLang="ja-JP" dirty="0" smtClean="0"/>
          </a:p>
          <a:p>
            <a:r>
              <a:rPr kumimoji="1" lang="ja-JP" altLang="en-US" dirty="0" smtClean="0"/>
              <a:t>表形式で表示されており，</a:t>
            </a:r>
            <a:endParaRPr kumimoji="1" lang="en-US" altLang="ja-JP" dirty="0" smtClean="0"/>
          </a:p>
          <a:p>
            <a:r>
              <a:rPr kumimoji="1" lang="ja-JP" altLang="en-US" dirty="0" smtClean="0"/>
              <a:t>各行には，移動させるべきと判断されたメソッド名，移動先クラス名と，そのリファクタリング候補実施による移動元クラスと移動先クラスの構造的メトリクスの変化と，メソッドとクラスの意味的類似度がそれぞれ表示されており</a:t>
            </a:r>
            <a:endParaRPr kumimoji="1" lang="en-US" altLang="ja-JP" dirty="0" smtClean="0"/>
          </a:p>
          <a:p>
            <a:r>
              <a:rPr kumimoji="1" lang="ja-JP" altLang="en-US" dirty="0" smtClean="0"/>
              <a:t>実施すべきかどうかの判断が容易に行えると思われます．</a:t>
            </a:r>
            <a:endParaRPr kumimoji="1" lang="en-US" altLang="ja-JP" dirty="0" smtClean="0"/>
          </a:p>
          <a:p>
            <a:r>
              <a:rPr kumimoji="1" lang="en-US" altLang="ja-JP" dirty="0" smtClean="0"/>
              <a:t>10:00</a:t>
            </a:r>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14</a:t>
            </a:fld>
            <a:endParaRPr kumimoji="1" lang="ja-JP" altLang="en-US"/>
          </a:p>
        </p:txBody>
      </p:sp>
    </p:spTree>
    <p:extLst>
      <p:ext uri="{BB962C8B-B14F-4D97-AF65-F5344CB8AC3E}">
        <p14:creationId xmlns:p14="http://schemas.microsoft.com/office/powerpoint/2010/main" val="6922089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15</a:t>
            </a:fld>
            <a:endParaRPr kumimoji="1" lang="ja-JP" altLang="en-US"/>
          </a:p>
        </p:txBody>
      </p:sp>
    </p:spTree>
    <p:extLst>
      <p:ext uri="{BB962C8B-B14F-4D97-AF65-F5344CB8AC3E}">
        <p14:creationId xmlns:p14="http://schemas.microsoft.com/office/powerpoint/2010/main" val="144860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16</a:t>
            </a:fld>
            <a:endParaRPr kumimoji="1" lang="ja-JP" altLang="en-US"/>
          </a:p>
        </p:txBody>
      </p:sp>
    </p:spTree>
    <p:extLst>
      <p:ext uri="{BB962C8B-B14F-4D97-AF65-F5344CB8AC3E}">
        <p14:creationId xmlns:p14="http://schemas.microsoft.com/office/powerpoint/2010/main" val="23234351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17</a:t>
            </a:fld>
            <a:endParaRPr kumimoji="1" lang="ja-JP" altLang="en-US"/>
          </a:p>
        </p:txBody>
      </p:sp>
    </p:spTree>
    <p:extLst>
      <p:ext uri="{BB962C8B-B14F-4D97-AF65-F5344CB8AC3E}">
        <p14:creationId xmlns:p14="http://schemas.microsoft.com/office/powerpoint/2010/main" val="375644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2</a:t>
            </a:fld>
            <a:endParaRPr kumimoji="1" lang="ja-JP" altLang="en-US"/>
          </a:p>
        </p:txBody>
      </p:sp>
    </p:spTree>
    <p:extLst>
      <p:ext uri="{BB962C8B-B14F-4D97-AF65-F5344CB8AC3E}">
        <p14:creationId xmlns:p14="http://schemas.microsoft.com/office/powerpoint/2010/main" val="1214351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3</a:t>
            </a:fld>
            <a:endParaRPr kumimoji="1" lang="ja-JP" altLang="en-US"/>
          </a:p>
        </p:txBody>
      </p:sp>
    </p:spTree>
    <p:extLst>
      <p:ext uri="{BB962C8B-B14F-4D97-AF65-F5344CB8AC3E}">
        <p14:creationId xmlns:p14="http://schemas.microsoft.com/office/powerpoint/2010/main" val="107738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4</a:t>
            </a:fld>
            <a:endParaRPr kumimoji="1" lang="ja-JP" altLang="en-US"/>
          </a:p>
        </p:txBody>
      </p:sp>
    </p:spTree>
    <p:extLst>
      <p:ext uri="{BB962C8B-B14F-4D97-AF65-F5344CB8AC3E}">
        <p14:creationId xmlns:p14="http://schemas.microsoft.com/office/powerpoint/2010/main" val="3059921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5</a:t>
            </a:fld>
            <a:endParaRPr kumimoji="1" lang="ja-JP" altLang="en-US"/>
          </a:p>
        </p:txBody>
      </p:sp>
    </p:spTree>
    <p:extLst>
      <p:ext uri="{BB962C8B-B14F-4D97-AF65-F5344CB8AC3E}">
        <p14:creationId xmlns:p14="http://schemas.microsoft.com/office/powerpoint/2010/main" val="940722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6</a:t>
            </a:fld>
            <a:endParaRPr kumimoji="1" lang="ja-JP" altLang="en-US"/>
          </a:p>
        </p:txBody>
      </p:sp>
    </p:spTree>
    <p:extLst>
      <p:ext uri="{BB962C8B-B14F-4D97-AF65-F5344CB8AC3E}">
        <p14:creationId xmlns:p14="http://schemas.microsoft.com/office/powerpoint/2010/main" val="921883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7</a:t>
            </a:fld>
            <a:endParaRPr kumimoji="1" lang="ja-JP" altLang="en-US"/>
          </a:p>
        </p:txBody>
      </p:sp>
    </p:spTree>
    <p:extLst>
      <p:ext uri="{BB962C8B-B14F-4D97-AF65-F5344CB8AC3E}">
        <p14:creationId xmlns:p14="http://schemas.microsoft.com/office/powerpoint/2010/main" val="270646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b="0" i="1"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8</a:t>
            </a:fld>
            <a:endParaRPr kumimoji="1" lang="ja-JP" altLang="en-US"/>
          </a:p>
        </p:txBody>
      </p:sp>
    </p:spTree>
    <p:extLst>
      <p:ext uri="{BB962C8B-B14F-4D97-AF65-F5344CB8AC3E}">
        <p14:creationId xmlns:p14="http://schemas.microsoft.com/office/powerpoint/2010/main" val="2764975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1CF30C3-D05B-43E8-954D-F1611C1D7AF6}" type="slidenum">
              <a:rPr kumimoji="1" lang="ja-JP" altLang="en-US" smtClean="0"/>
              <a:t>9</a:t>
            </a:fld>
            <a:endParaRPr kumimoji="1" lang="ja-JP" altLang="en-US"/>
          </a:p>
        </p:txBody>
      </p:sp>
    </p:spTree>
    <p:extLst>
      <p:ext uri="{BB962C8B-B14F-4D97-AF65-F5344CB8AC3E}">
        <p14:creationId xmlns:p14="http://schemas.microsoft.com/office/powerpoint/2010/main" val="8842118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2D8002D-B5B0-4BAC-B1F6-782DDCCE6D9C}"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2F1A8412-48EE-495C-B5AE-CC6B4ED049A3}" type="slidenum">
              <a:rPr lang="en-US" altLang="ja-JP" smtClean="0"/>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6FFD1A01-6F5B-435A-876D-5B19696A4708}" type="slidenum">
              <a:rPr lang="en-US" altLang="ja-JP" smtClean="0"/>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defRPr sz="2400"/>
            </a:lvl1pPr>
            <a:lvl2pPr>
              <a:defRPr sz="2400"/>
            </a:lvl2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23EC098B-8BF5-4112-8D8F-78CF84E4D63E}"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EBF2C06C-D88A-45C2-8F11-D5D0D799DE5B}" type="slidenum">
              <a:rPr lang="en-US" altLang="ja-JP" smtClean="0"/>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651E1AE6-A2BC-48DD-B024-26AD27C7164E}" type="slidenum">
              <a:rPr lang="en-US" altLang="ja-JP" smtClean="0"/>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52D2A393-EE35-4735-A654-15ECD32DE81F}" type="slidenum">
              <a:rPr lang="en-US" altLang="ja-JP" smtClean="0"/>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EACE3881-4135-4882-9878-2D2DD5384E92}" type="slidenum">
              <a:rPr lang="en-US" altLang="ja-JP" smtClean="0"/>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EBFBAED3-810C-4C82-BE0C-1B2DEBF36A5C}" type="slidenum">
              <a:rPr lang="en-US" altLang="ja-JP" smtClean="0"/>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9664F4CD-9944-4D11-A96B-4B63470DA47D}" type="slidenum">
              <a:rPr lang="en-US" altLang="ja-JP" smtClean="0"/>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Engineering Laboratory, Department of Computer Science, Graduate School of Information Science and Technology, Osaka University</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18D1FACD-B3B9-448D-B90B-8B6B185BB1A0}" type="slidenum">
              <a:rPr lang="en-US" altLang="ja-JP" smtClean="0"/>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smtClean="0"/>
              <a:t>Software Engineering Laboratory, Department of Computer Science, Graduate School of Information Science and Technology, Osaka University</a:t>
            </a:r>
            <a:endParaRPr lang="en-US" altLang="ja-JP"/>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3E4426E-677C-4D9B-B3D8-E2C67464CA60}" type="slidenum">
              <a:rPr lang="en-US" altLang="ja-JP" smtClean="0"/>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0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1124744"/>
            <a:ext cx="8219256" cy="1830065"/>
          </a:xfrm>
        </p:spPr>
        <p:txBody>
          <a:bodyPr/>
          <a:lstStyle/>
          <a:p>
            <a:pPr>
              <a:lnSpc>
                <a:spcPct val="150000"/>
              </a:lnSpc>
            </a:pPr>
            <a:r>
              <a:rPr lang="ja-JP" altLang="en-US" sz="3100" b="1" smtClean="0"/>
              <a:t>ソースコードの修正作業状況に基づく，</a:t>
            </a:r>
            <a:r>
              <a:rPr lang="en-US" altLang="ja-JP" sz="3100" b="1" smtClean="0"/>
              <a:t/>
            </a:r>
            <a:br>
              <a:rPr lang="en-US" altLang="ja-JP" sz="3100" b="1" smtClean="0"/>
            </a:br>
            <a:r>
              <a:rPr lang="ja-JP" altLang="en-US" sz="3100" b="1" smtClean="0"/>
              <a:t>メソッド移動リファクタリング候補</a:t>
            </a:r>
            <a:r>
              <a:rPr lang="en-US" altLang="ja-JP" sz="3100" b="1" smtClean="0"/>
              <a:t/>
            </a:r>
            <a:br>
              <a:rPr lang="en-US" altLang="ja-JP" sz="3100" b="1" smtClean="0"/>
            </a:br>
            <a:r>
              <a:rPr lang="ja-JP" altLang="en-US" sz="3100" b="1" smtClean="0"/>
              <a:t>推薦ツールの提案</a:t>
            </a:r>
            <a:endParaRPr kumimoji="1" lang="ja-JP" altLang="en-US" sz="3100" b="1" dirty="0"/>
          </a:p>
        </p:txBody>
      </p:sp>
      <p:sp>
        <p:nvSpPr>
          <p:cNvPr id="3" name="サブタイトル 2"/>
          <p:cNvSpPr>
            <a:spLocks noGrp="1"/>
          </p:cNvSpPr>
          <p:nvPr>
            <p:ph type="subTitle" idx="1"/>
          </p:nvPr>
        </p:nvSpPr>
        <p:spPr>
          <a:xfrm>
            <a:off x="1547664" y="4772025"/>
            <a:ext cx="6688832" cy="1752600"/>
          </a:xfrm>
        </p:spPr>
        <p:txBody>
          <a:bodyPr/>
          <a:lstStyle/>
          <a:p>
            <a:pPr algn="r"/>
            <a:r>
              <a:rPr kumimoji="1" lang="ja-JP" altLang="en-US" smtClean="0"/>
              <a:t>井上研究室　氏原直哉</a:t>
            </a:r>
            <a:endParaRPr kumimoji="1" lang="ja-JP" altLang="en-US" dirty="0"/>
          </a:p>
        </p:txBody>
      </p:sp>
      <p:sp>
        <p:nvSpPr>
          <p:cNvPr id="4" name="スライド番号プレースホルダー 3"/>
          <p:cNvSpPr>
            <a:spLocks noGrp="1"/>
          </p:cNvSpPr>
          <p:nvPr>
            <p:ph type="sldNum" sz="quarter" idx="4"/>
          </p:nvPr>
        </p:nvSpPr>
        <p:spPr/>
        <p:txBody>
          <a:bodyPr/>
          <a:lstStyle/>
          <a:p>
            <a:endParaRPr kumimoji="1" lang="ja-JP" altLang="en-US" dirty="0"/>
          </a:p>
        </p:txBody>
      </p:sp>
    </p:spTree>
    <p:extLst>
      <p:ext uri="{BB962C8B-B14F-4D97-AF65-F5344CB8AC3E}">
        <p14:creationId xmlns:p14="http://schemas.microsoft.com/office/powerpoint/2010/main" val="4102215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メソッド移動リファクタリング</a:t>
            </a:r>
            <a:r>
              <a:rPr kumimoji="1" lang="en-US" altLang="ja-JP" dirty="0" smtClean="0"/>
              <a:t/>
            </a:r>
            <a:br>
              <a:rPr kumimoji="1" lang="en-US" altLang="ja-JP" dirty="0" smtClean="0"/>
            </a:br>
            <a:r>
              <a:rPr kumimoji="1" lang="ja-JP" altLang="en-US" dirty="0" smtClean="0"/>
              <a:t>候補推薦機能の手順</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10</a:t>
            </a:fld>
            <a:endParaRPr lang="en-US" altLang="ja-JP"/>
          </a:p>
        </p:txBody>
      </p:sp>
      <p:sp>
        <p:nvSpPr>
          <p:cNvPr id="9" name="角丸四角形 8"/>
          <p:cNvSpPr/>
          <p:nvPr/>
        </p:nvSpPr>
        <p:spPr>
          <a:xfrm>
            <a:off x="1579028" y="1814676"/>
            <a:ext cx="5428443" cy="4494644"/>
          </a:xfrm>
          <a:prstGeom prst="roundRect">
            <a:avLst/>
          </a:prstGeom>
          <a:solidFill>
            <a:sysClr val="window" lastClr="FFFFFF"/>
          </a:solidFill>
          <a:ln w="381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4236830" y="2211932"/>
            <a:ext cx="1827831" cy="578603"/>
          </a:xfrm>
          <a:prstGeom prst="rect">
            <a:avLst/>
          </a:prstGeom>
          <a:solidFill>
            <a:srgbClr val="44546A">
              <a:lumMod val="20000"/>
              <a:lumOff val="8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修正作業に関連する</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クラス・メソッド</a:t>
            </a:r>
          </a:p>
        </p:txBody>
      </p:sp>
      <p:sp>
        <p:nvSpPr>
          <p:cNvPr id="12" name="正方形/長方形 11"/>
          <p:cNvSpPr/>
          <p:nvPr/>
        </p:nvSpPr>
        <p:spPr>
          <a:xfrm>
            <a:off x="7332158" y="3649090"/>
            <a:ext cx="1630090" cy="855963"/>
          </a:xfrm>
          <a:prstGeom prst="rect">
            <a:avLst/>
          </a:prstGeom>
          <a:solidFill>
            <a:schemeClr val="bg1"/>
          </a:solidFill>
          <a:ln w="1905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メソッド移動</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リファクタリング</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候補の推薦</a:t>
            </a:r>
          </a:p>
        </p:txBody>
      </p:sp>
      <p:sp>
        <p:nvSpPr>
          <p:cNvPr id="13" name="テキスト ボックス 12"/>
          <p:cNvSpPr txBox="1"/>
          <p:nvPr/>
        </p:nvSpPr>
        <p:spPr>
          <a:xfrm>
            <a:off x="68615" y="3212976"/>
            <a:ext cx="543739" cy="307777"/>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修正</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sp>
        <p:nvSpPr>
          <p:cNvPr id="14" name="正方形/長方形 13"/>
          <p:cNvSpPr/>
          <p:nvPr/>
        </p:nvSpPr>
        <p:spPr>
          <a:xfrm>
            <a:off x="4685308" y="3047164"/>
            <a:ext cx="1077997" cy="813556"/>
          </a:xfrm>
          <a:prstGeom prst="rect">
            <a:avLst/>
          </a:prstGeom>
          <a:solidFill>
            <a:srgbClr val="4472C4">
              <a:lumMod val="40000"/>
              <a:lumOff val="6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構造的</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a:t>
            </a:r>
          </a:p>
        </p:txBody>
      </p:sp>
      <p:sp>
        <p:nvSpPr>
          <p:cNvPr id="15" name="右矢印 14"/>
          <p:cNvSpPr/>
          <p:nvPr/>
        </p:nvSpPr>
        <p:spPr>
          <a:xfrm>
            <a:off x="6598001" y="3762321"/>
            <a:ext cx="588309" cy="523204"/>
          </a:xfrm>
          <a:prstGeom prst="rightArrow">
            <a:avLst/>
          </a:prstGeom>
          <a:solidFill>
            <a:srgbClr val="5B9BD5">
              <a:lumMod val="40000"/>
              <a:lumOff val="60000"/>
            </a:srgbClr>
          </a:solidFill>
          <a:ln w="15875" cap="flat" cmpd="sng" algn="ctr">
            <a:solidFill>
              <a:sysClr val="windowText" lastClr="000000">
                <a:lumMod val="75000"/>
                <a:lumOff val="25000"/>
              </a:sysClr>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6" name="1 つの角を切り取った四角形 15"/>
          <p:cNvSpPr/>
          <p:nvPr/>
        </p:nvSpPr>
        <p:spPr>
          <a:xfrm>
            <a:off x="702609" y="3142031"/>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7" name="1 つの角を切り取った四角形 16"/>
          <p:cNvSpPr/>
          <p:nvPr/>
        </p:nvSpPr>
        <p:spPr>
          <a:xfrm>
            <a:off x="656358" y="3205550"/>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8" name="1 つの角を切り取った四角形 17"/>
          <p:cNvSpPr/>
          <p:nvPr/>
        </p:nvSpPr>
        <p:spPr>
          <a:xfrm>
            <a:off x="600941" y="3270656"/>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sp>
        <p:nvSpPr>
          <p:cNvPr id="19" name="フローチャート: 結合子 18"/>
          <p:cNvSpPr/>
          <p:nvPr/>
        </p:nvSpPr>
        <p:spPr>
          <a:xfrm>
            <a:off x="2412651" y="2316037"/>
            <a:ext cx="1236877" cy="1131350"/>
          </a:xfrm>
          <a:prstGeom prst="flowChartConnector">
            <a:avLst/>
          </a:prstGeom>
          <a:solidFill>
            <a:sysClr val="window" lastClr="FFFFFF">
              <a:lumMod val="85000"/>
            </a:sys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0" name="テキスト ボックス 19"/>
          <p:cNvSpPr txBox="1"/>
          <p:nvPr/>
        </p:nvSpPr>
        <p:spPr>
          <a:xfrm>
            <a:off x="2564608" y="2623566"/>
            <a:ext cx="928460" cy="538865"/>
          </a:xfrm>
          <a:prstGeom prst="rect">
            <a:avLst/>
          </a:prstGeom>
          <a:noFill/>
        </p:spPr>
        <p:txBody>
          <a:bodyPr wrap="none" rtlCol="0">
            <a:spAutoFit/>
          </a:bodyPr>
          <a:lstStyle/>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依存関係</a:t>
            </a:r>
            <a:endParaRPr lang="en-US" altLang="ja-JP" sz="1451" dirty="0">
              <a:solidFill>
                <a:prstClr val="black"/>
              </a:solidFill>
              <a:latin typeface="Noto Sans Mono CJK JP Regular" panose="020B0500000000000000" pitchFamily="34" charset="-128"/>
              <a:ea typeface="Noto Sans Mono CJK JP Regular" panose="020B0500000000000000" pitchFamily="34" charset="-128"/>
            </a:endParaRPr>
          </a:p>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グラフ</a:t>
            </a:r>
          </a:p>
        </p:txBody>
      </p:sp>
      <p:cxnSp>
        <p:nvCxnSpPr>
          <p:cNvPr id="22" name="カギ線コネクタ 21"/>
          <p:cNvCxnSpPr>
            <a:stCxn id="19" idx="6"/>
            <a:endCxn id="10" idx="1"/>
          </p:cNvCxnSpPr>
          <p:nvPr/>
        </p:nvCxnSpPr>
        <p:spPr>
          <a:xfrm flipV="1">
            <a:off x="3649528" y="2501234"/>
            <a:ext cx="587302" cy="380478"/>
          </a:xfrm>
          <a:prstGeom prst="bentConnector3">
            <a:avLst>
              <a:gd name="adj1" fmla="val 50000"/>
            </a:avLst>
          </a:prstGeom>
          <a:noFill/>
          <a:ln w="19050" cap="flat" cmpd="sng" algn="ctr">
            <a:solidFill>
              <a:sysClr val="windowText" lastClr="000000"/>
            </a:solidFill>
            <a:prstDash val="solid"/>
            <a:miter lim="800000"/>
            <a:tailEnd type="triangle" w="lg" len="lg"/>
          </a:ln>
          <a:effectLst/>
        </p:spPr>
      </p:cxnSp>
      <p:sp>
        <p:nvSpPr>
          <p:cNvPr id="23" name="円/楕円 22"/>
          <p:cNvSpPr/>
          <p:nvPr/>
        </p:nvSpPr>
        <p:spPr>
          <a:xfrm>
            <a:off x="2411760" y="4118976"/>
            <a:ext cx="1439280" cy="953266"/>
          </a:xfrm>
          <a:prstGeom prst="ellipse">
            <a:avLst/>
          </a:prstGeom>
          <a:solidFill>
            <a:srgbClr val="A5A5A5">
              <a:lumMod val="40000"/>
              <a:lumOff val="60000"/>
            </a:srgb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4" name="正方形/長方形 23"/>
          <p:cNvSpPr/>
          <p:nvPr/>
        </p:nvSpPr>
        <p:spPr>
          <a:xfrm>
            <a:off x="2424068" y="4314447"/>
            <a:ext cx="1426972" cy="607306"/>
          </a:xfrm>
          <a:prstGeom prst="rect">
            <a:avLst/>
          </a:prstGeom>
          <a:noFill/>
          <a:ln w="12700" cap="flat" cmpd="sng" algn="ctr">
            <a:no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単語リスト</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特徴ベクトル</a:t>
            </a:r>
          </a:p>
        </p:txBody>
      </p:sp>
      <p:sp>
        <p:nvSpPr>
          <p:cNvPr id="26" name="右大かっこ 25"/>
          <p:cNvSpPr/>
          <p:nvPr/>
        </p:nvSpPr>
        <p:spPr>
          <a:xfrm>
            <a:off x="6240849" y="2240521"/>
            <a:ext cx="176381" cy="3896619"/>
          </a:xfrm>
          <a:prstGeom prst="rightBracket">
            <a:avLst/>
          </a:prstGeom>
          <a:no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7" name="右カーブ矢印 26"/>
          <p:cNvSpPr/>
          <p:nvPr/>
        </p:nvSpPr>
        <p:spPr>
          <a:xfrm>
            <a:off x="95254" y="3501008"/>
            <a:ext cx="454091" cy="494659"/>
          </a:xfrm>
          <a:prstGeom prst="curvedRightArrow">
            <a:avLst/>
          </a:prstGeom>
          <a:solidFill>
            <a:srgbClr val="5B9BD5">
              <a:lumMod val="60000"/>
              <a:lumOff val="40000"/>
            </a:srgbClr>
          </a:solid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8" name="正方形/長方形 27"/>
          <p:cNvSpPr/>
          <p:nvPr/>
        </p:nvSpPr>
        <p:spPr>
          <a:xfrm>
            <a:off x="4314899" y="5259016"/>
            <a:ext cx="1780790" cy="782221"/>
          </a:xfrm>
          <a:prstGeom prst="rect">
            <a:avLst/>
          </a:prstGeom>
          <a:solidFill>
            <a:srgbClr val="44546A">
              <a:lumMod val="20000"/>
              <a:lumOff val="8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66359" tIns="33180" rIns="66359" bIns="33180"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メソッド移動</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リファクタリング</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特定条件</a:t>
            </a:r>
          </a:p>
        </p:txBody>
      </p:sp>
      <p:cxnSp>
        <p:nvCxnSpPr>
          <p:cNvPr id="39" name="カギ線コネクタ 38"/>
          <p:cNvCxnSpPr>
            <a:stCxn id="18" idx="0"/>
            <a:endCxn id="23" idx="2"/>
          </p:cNvCxnSpPr>
          <p:nvPr/>
        </p:nvCxnSpPr>
        <p:spPr>
          <a:xfrm>
            <a:off x="1262202" y="3673864"/>
            <a:ext cx="1149558" cy="921745"/>
          </a:xfrm>
          <a:prstGeom prst="bentConnector3">
            <a:avLst>
              <a:gd name="adj1" fmla="val 50000"/>
            </a:avLst>
          </a:prstGeom>
          <a:noFill/>
          <a:ln w="19050" cap="flat" cmpd="sng" algn="ctr">
            <a:solidFill>
              <a:sysClr val="windowText" lastClr="000000"/>
            </a:solidFill>
            <a:prstDash val="solid"/>
            <a:miter lim="800000"/>
            <a:headEnd w="lg" len="lg"/>
            <a:tailEnd type="triangle" w="lg" len="lg"/>
          </a:ln>
          <a:effectLst/>
        </p:spPr>
      </p:cxnSp>
      <p:cxnSp>
        <p:nvCxnSpPr>
          <p:cNvPr id="42" name="カギ線コネクタ 41"/>
          <p:cNvCxnSpPr>
            <a:stCxn id="18" idx="0"/>
            <a:endCxn id="19" idx="2"/>
          </p:cNvCxnSpPr>
          <p:nvPr/>
        </p:nvCxnSpPr>
        <p:spPr>
          <a:xfrm flipV="1">
            <a:off x="1262202" y="2881712"/>
            <a:ext cx="1150449" cy="792152"/>
          </a:xfrm>
          <a:prstGeom prst="bentConnector3">
            <a:avLst>
              <a:gd name="adj1" fmla="val 50000"/>
            </a:avLst>
          </a:prstGeom>
          <a:noFill/>
          <a:ln w="19050" cap="flat" cmpd="sng" algn="ctr">
            <a:solidFill>
              <a:sysClr val="windowText" lastClr="000000"/>
            </a:solidFill>
            <a:prstDash val="solid"/>
            <a:miter lim="800000"/>
            <a:headEnd w="lg" len="lg"/>
            <a:tailEnd type="triangle" w="lg" len="lg"/>
          </a:ln>
          <a:effectLst/>
        </p:spPr>
      </p:cxnSp>
      <p:sp>
        <p:nvSpPr>
          <p:cNvPr id="43" name="正方形/長方形 42"/>
          <p:cNvSpPr/>
          <p:nvPr/>
        </p:nvSpPr>
        <p:spPr>
          <a:xfrm>
            <a:off x="4687926" y="4188831"/>
            <a:ext cx="1077997" cy="813556"/>
          </a:xfrm>
          <a:prstGeom prst="rect">
            <a:avLst/>
          </a:prstGeom>
          <a:solidFill>
            <a:srgbClr val="4472C4">
              <a:lumMod val="40000"/>
              <a:lumOff val="6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意味的</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a:t>
            </a:r>
          </a:p>
        </p:txBody>
      </p:sp>
      <p:sp>
        <p:nvSpPr>
          <p:cNvPr id="44" name="テキスト ボックス 43"/>
          <p:cNvSpPr txBox="1"/>
          <p:nvPr/>
        </p:nvSpPr>
        <p:spPr>
          <a:xfrm>
            <a:off x="558066" y="3462952"/>
            <a:ext cx="723275" cy="523220"/>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ソース</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コード</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cxnSp>
        <p:nvCxnSpPr>
          <p:cNvPr id="49" name="直線矢印コネクタ 48"/>
          <p:cNvCxnSpPr>
            <a:stCxn id="23" idx="6"/>
            <a:endCxn id="43" idx="1"/>
          </p:cNvCxnSpPr>
          <p:nvPr/>
        </p:nvCxnSpPr>
        <p:spPr>
          <a:xfrm>
            <a:off x="3851040" y="4595609"/>
            <a:ext cx="836886" cy="0"/>
          </a:xfrm>
          <a:prstGeom prst="straightConnector1">
            <a:avLst/>
          </a:prstGeom>
          <a:ln w="19050">
            <a:solidFill>
              <a:schemeClr val="tx1">
                <a:lumMod val="85000"/>
                <a:lumOff val="15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1" name="カギ線コネクタ 70"/>
          <p:cNvCxnSpPr>
            <a:stCxn id="19" idx="6"/>
            <a:endCxn id="14" idx="1"/>
          </p:cNvCxnSpPr>
          <p:nvPr/>
        </p:nvCxnSpPr>
        <p:spPr>
          <a:xfrm>
            <a:off x="3649528" y="2881712"/>
            <a:ext cx="1035780" cy="572230"/>
          </a:xfrm>
          <a:prstGeom prst="bentConnector3">
            <a:avLst>
              <a:gd name="adj1" fmla="val 28269"/>
            </a:avLst>
          </a:prstGeom>
          <a:ln w="19050">
            <a:solidFill>
              <a:schemeClr val="tx1">
                <a:lumMod val="85000"/>
                <a:lumOff val="1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角丸四角形 30"/>
          <p:cNvSpPr/>
          <p:nvPr/>
        </p:nvSpPr>
        <p:spPr>
          <a:xfrm>
            <a:off x="1418662" y="2201360"/>
            <a:ext cx="844481" cy="579568"/>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2" name="テキスト ボックス 31"/>
          <p:cNvSpPr txBox="1"/>
          <p:nvPr/>
        </p:nvSpPr>
        <p:spPr>
          <a:xfrm>
            <a:off x="1361623" y="2239623"/>
            <a:ext cx="996428" cy="523220"/>
          </a:xfrm>
          <a:prstGeom prst="rect">
            <a:avLst/>
          </a:prstGeom>
          <a:noFill/>
        </p:spPr>
        <p:txBody>
          <a:bodyPr wrap="squar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静的</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依存解析</a:t>
            </a:r>
          </a:p>
        </p:txBody>
      </p:sp>
      <p:sp>
        <p:nvSpPr>
          <p:cNvPr id="33" name="角丸四角形 32"/>
          <p:cNvSpPr/>
          <p:nvPr/>
        </p:nvSpPr>
        <p:spPr>
          <a:xfrm>
            <a:off x="3563909" y="3660342"/>
            <a:ext cx="1033305" cy="472156"/>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4" name="テキスト ボックス 33"/>
          <p:cNvSpPr txBox="1"/>
          <p:nvPr/>
        </p:nvSpPr>
        <p:spPr>
          <a:xfrm>
            <a:off x="3527976" y="3673864"/>
            <a:ext cx="1104620" cy="523220"/>
          </a:xfrm>
          <a:prstGeom prst="rect">
            <a:avLst/>
          </a:prstGeom>
          <a:noFill/>
        </p:spPr>
        <p:txBody>
          <a:bodyPr wrap="squar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メトリクス</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計算</a:t>
            </a:r>
          </a:p>
        </p:txBody>
      </p:sp>
      <p:sp>
        <p:nvSpPr>
          <p:cNvPr id="38" name="角丸四角形 37"/>
          <p:cNvSpPr/>
          <p:nvPr/>
        </p:nvSpPr>
        <p:spPr>
          <a:xfrm>
            <a:off x="1388679" y="4721640"/>
            <a:ext cx="844481" cy="579568"/>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0" name="テキスト ボックス 39"/>
          <p:cNvSpPr txBox="1"/>
          <p:nvPr/>
        </p:nvSpPr>
        <p:spPr>
          <a:xfrm>
            <a:off x="1331640" y="4759903"/>
            <a:ext cx="996428" cy="523220"/>
          </a:xfrm>
          <a:prstGeom prst="rect">
            <a:avLst/>
          </a:prstGeom>
          <a:noFill/>
        </p:spPr>
        <p:txBody>
          <a:bodyPr wrap="square" rtlCol="0">
            <a:spAutoFit/>
          </a:bodyPr>
          <a:lstStyle/>
          <a:p>
            <a:pPr algn="ctr" defTabSz="168872"/>
            <a:r>
              <a:rPr lang="ja-JP" altLang="en-US" sz="1400" dirty="0" smtClean="0">
                <a:solidFill>
                  <a:prstClr val="black"/>
                </a:solidFill>
                <a:latin typeface="Noto Sans Mono CJK JP Regular" panose="020B0500000000000000" pitchFamily="34" charset="-128"/>
                <a:ea typeface="Noto Sans Mono CJK JP Regular" panose="020B0500000000000000" pitchFamily="34" charset="-128"/>
              </a:rPr>
              <a:t>潜在意味解析</a:t>
            </a:r>
            <a:endParaRPr lang="ja-JP" altLang="en-US" sz="1400" dirty="0">
              <a:solidFill>
                <a:prstClr val="black"/>
              </a:solidFill>
              <a:latin typeface="Noto Sans Mono CJK JP Regular" panose="020B0500000000000000" pitchFamily="34" charset="-128"/>
              <a:ea typeface="Noto Sans Mono CJK JP Regular" panose="020B0500000000000000" pitchFamily="34" charset="-128"/>
            </a:endParaRPr>
          </a:p>
        </p:txBody>
      </p:sp>
      <p:sp>
        <p:nvSpPr>
          <p:cNvPr id="41" name="角丸四角形 40"/>
          <p:cNvSpPr/>
          <p:nvPr/>
        </p:nvSpPr>
        <p:spPr>
          <a:xfrm>
            <a:off x="6527710" y="2762843"/>
            <a:ext cx="1515541" cy="563196"/>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6" name="テキスト ボックス 45"/>
          <p:cNvSpPr txBox="1"/>
          <p:nvPr/>
        </p:nvSpPr>
        <p:spPr>
          <a:xfrm>
            <a:off x="6475001" y="2809209"/>
            <a:ext cx="1620958" cy="523220"/>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リファクタリング</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候補探索</a:t>
            </a:r>
          </a:p>
        </p:txBody>
      </p:sp>
    </p:spTree>
    <p:extLst>
      <p:ext uri="{BB962C8B-B14F-4D97-AF65-F5344CB8AC3E}">
        <p14:creationId xmlns:p14="http://schemas.microsoft.com/office/powerpoint/2010/main" val="3566882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468294" y="1585332"/>
            <a:ext cx="8280419" cy="830368"/>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潜在意味解析</a:t>
            </a:r>
          </a:p>
        </p:txBody>
      </p:sp>
      <p:sp>
        <p:nvSpPr>
          <p:cNvPr id="3" name="コンテンツ プレースホルダー 2"/>
          <p:cNvSpPr>
            <a:spLocks noGrp="1"/>
          </p:cNvSpPr>
          <p:nvPr>
            <p:ph idx="1"/>
          </p:nvPr>
        </p:nvSpPr>
        <p:spPr>
          <a:xfrm>
            <a:off x="519113" y="2752329"/>
            <a:ext cx="8229600" cy="1324743"/>
          </a:xfrm>
        </p:spPr>
        <p:txBody>
          <a:bodyPr/>
          <a:lstStyle/>
          <a:p>
            <a:pPr marL="0" indent="0">
              <a:buFont typeface="Wingdings" pitchFamily="2" charset="2"/>
              <a:buNone/>
            </a:pPr>
            <a:r>
              <a:rPr lang="en-US" altLang="ja-JP" dirty="0" smtClean="0"/>
              <a:t>STEP1 : </a:t>
            </a:r>
            <a:r>
              <a:rPr lang="ja-JP" altLang="en-US" dirty="0" smtClean="0"/>
              <a:t>各クラスとメソッドから単語の</a:t>
            </a:r>
            <a:r>
              <a:rPr lang="ja-JP" altLang="en-US" dirty="0"/>
              <a:t>抽出</a:t>
            </a:r>
            <a:endParaRPr lang="en-US" altLang="ja-JP" dirty="0"/>
          </a:p>
          <a:p>
            <a:pPr marL="0" indent="0">
              <a:buFont typeface="Wingdings" pitchFamily="2" charset="2"/>
              <a:buNone/>
            </a:pPr>
            <a:r>
              <a:rPr lang="en-US" altLang="ja-JP" dirty="0" smtClean="0"/>
              <a:t>STEP2 : </a:t>
            </a:r>
            <a:r>
              <a:rPr lang="ja-JP" altLang="en-US" dirty="0"/>
              <a:t>単語</a:t>
            </a:r>
            <a:r>
              <a:rPr lang="ja-JP" altLang="en-US" dirty="0" smtClean="0"/>
              <a:t>に</a:t>
            </a:r>
            <a:r>
              <a:rPr lang="ja-JP" altLang="en-US" dirty="0"/>
              <a:t>対して重みを計算し特徴ベクトルの</a:t>
            </a:r>
            <a:r>
              <a:rPr lang="ja-JP" altLang="en-US" dirty="0" smtClean="0"/>
              <a:t>計算</a:t>
            </a:r>
            <a:endParaRPr lang="en-US" altLang="ja-JP" dirty="0"/>
          </a:p>
          <a:p>
            <a:pPr marL="0" indent="0">
              <a:buFont typeface="Wingdings" pitchFamily="2" charset="2"/>
              <a:buNone/>
            </a:pPr>
            <a:r>
              <a:rPr lang="en-US" altLang="ja-JP" dirty="0" smtClean="0"/>
              <a:t>STEP3 : </a:t>
            </a:r>
            <a:r>
              <a:rPr lang="ja-JP" altLang="en-US" dirty="0" smtClean="0"/>
              <a:t>特徴</a:t>
            </a:r>
            <a:r>
              <a:rPr lang="ja-JP" altLang="en-US" dirty="0"/>
              <a:t>ベクトル間の類似度を計算</a:t>
            </a:r>
          </a:p>
          <a:p>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11</a:t>
            </a:fld>
            <a:endParaRPr lang="en-US" altLang="ja-JP"/>
          </a:p>
        </p:txBody>
      </p:sp>
      <p:sp>
        <p:nvSpPr>
          <p:cNvPr id="5" name="1 つの角を切り取った四角形 4"/>
          <p:cNvSpPr/>
          <p:nvPr/>
        </p:nvSpPr>
        <p:spPr>
          <a:xfrm>
            <a:off x="485463" y="4244765"/>
            <a:ext cx="981761" cy="1266289"/>
          </a:xfrm>
          <a:prstGeom prst="snip1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1 つの角を切り取った四角形 6"/>
          <p:cNvSpPr/>
          <p:nvPr/>
        </p:nvSpPr>
        <p:spPr>
          <a:xfrm>
            <a:off x="386625" y="4358983"/>
            <a:ext cx="963453" cy="1296143"/>
          </a:xfrm>
          <a:prstGeom prst="snip1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lumMod val="75000"/>
                    <a:lumOff val="25000"/>
                  </a:schemeClr>
                </a:solidFill>
              </a:rPr>
              <a:t>ソースコード</a:t>
            </a:r>
            <a:endParaRPr kumimoji="1" lang="ja-JP" altLang="en-US" dirty="0">
              <a:solidFill>
                <a:schemeClr val="tx1">
                  <a:lumMod val="75000"/>
                  <a:lumOff val="25000"/>
                </a:schemeClr>
              </a:solidFill>
            </a:endParaRPr>
          </a:p>
        </p:txBody>
      </p:sp>
      <p:sp>
        <p:nvSpPr>
          <p:cNvPr id="9" name="正方形/長方形 8"/>
          <p:cNvSpPr/>
          <p:nvPr/>
        </p:nvSpPr>
        <p:spPr>
          <a:xfrm>
            <a:off x="2138330" y="4294972"/>
            <a:ext cx="1008112" cy="1296143"/>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816666" y="4301387"/>
            <a:ext cx="1008112" cy="1296143"/>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2" name="テキスト ボックス 11"/>
              <p:cNvSpPr txBox="1"/>
              <p:nvPr/>
            </p:nvSpPr>
            <p:spPr>
              <a:xfrm>
                <a:off x="5517900" y="4275806"/>
                <a:ext cx="3157788" cy="152945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𝑆𝑒𝑚𝑎𝑛𝑡𝑖𝑐𝑆𝑖𝑚𝑖𝑙𝑎𝑟𝑖𝑡𝑦</m:t>
                      </m:r>
                    </m:oMath>
                    <m:oMath xmlns:m="http://schemas.openxmlformats.org/officeDocument/2006/math">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𝑚𝑒𝑡h𝑜𝑑</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𝑐𝑙𝑎𝑠𝑠</m:t>
                          </m:r>
                        </m:e>
                      </m:d>
                    </m:oMath>
                  </m:oMathPara>
                </a14:m>
                <a:endParaRPr kumimoji="1" lang="en-US" altLang="ja-JP" sz="2400" b="0" i="1"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m:t>
                      </m:r>
                      <m:func>
                        <m:funcPr>
                          <m:ctrlPr>
                            <a:rPr kumimoji="1" lang="en-US" altLang="ja-JP" sz="2400" b="0" i="1" smtClean="0">
                              <a:latin typeface="Cambria Math" panose="02040503050406030204" pitchFamily="18" charset="0"/>
                            </a:rPr>
                          </m:ctrlPr>
                        </m:funcPr>
                        <m:fName>
                          <m:r>
                            <m:rPr>
                              <m:sty m:val="p"/>
                            </m:rPr>
                            <a:rPr kumimoji="1" lang="en-US" altLang="ja-JP" sz="2400" b="0" i="0" smtClean="0">
                              <a:latin typeface="Cambria Math" panose="02040503050406030204" pitchFamily="18" charset="0"/>
                            </a:rPr>
                            <m:t>cos</m:t>
                          </m:r>
                        </m:fName>
                        <m:e>
                          <m:d>
                            <m:dPr>
                              <m:ctrlPr>
                                <a:rPr kumimoji="1" lang="en-US" altLang="ja-JP" sz="2400" b="0" i="1" smtClean="0">
                                  <a:latin typeface="Cambria Math" panose="02040503050406030204" pitchFamily="18" charset="0"/>
                                </a:rPr>
                              </m:ctrlPr>
                            </m:dPr>
                            <m:e>
                              <m:acc>
                                <m:accPr>
                                  <m:chr m:val="⃗"/>
                                  <m:ctrlPr>
                                    <a:rPr kumimoji="1" lang="ja-JP" altLang="en-US" sz="2400" b="0" i="1" dirty="0" smtClean="0">
                                      <a:latin typeface="Cambria Math" panose="02040503050406030204" pitchFamily="18" charset="0"/>
                                    </a:rPr>
                                  </m:ctrlPr>
                                </m:accPr>
                                <m:e>
                                  <m:r>
                                    <a:rPr kumimoji="1" lang="en-US" altLang="ja-JP" sz="2400" b="0" i="1" dirty="0" smtClean="0">
                                      <a:latin typeface="Cambria Math" panose="02040503050406030204" pitchFamily="18" charset="0"/>
                                    </a:rPr>
                                    <m:t>𝑚</m:t>
                                  </m:r>
                                </m:e>
                              </m:acc>
                              <m:r>
                                <a:rPr kumimoji="1" lang="en-US" altLang="ja-JP" sz="2400" b="0" i="1" smtClean="0">
                                  <a:latin typeface="Cambria Math" panose="02040503050406030204" pitchFamily="18" charset="0"/>
                                </a:rPr>
                                <m:t>, </m:t>
                              </m:r>
                              <m:acc>
                                <m:accPr>
                                  <m:chr m:val="⃗"/>
                                  <m:ctrlPr>
                                    <a:rPr kumimoji="1" lang="en-US" altLang="ja-JP" sz="2400" b="0" i="1" smtClean="0">
                                      <a:latin typeface="Cambria Math" panose="02040503050406030204" pitchFamily="18" charset="0"/>
                                    </a:rPr>
                                  </m:ctrlPr>
                                </m:accPr>
                                <m:e>
                                  <m:r>
                                    <a:rPr kumimoji="1" lang="en-US" altLang="ja-JP" sz="2400" b="0" i="1" smtClean="0">
                                      <a:latin typeface="Cambria Math" panose="02040503050406030204" pitchFamily="18" charset="0"/>
                                    </a:rPr>
                                    <m:t>𝑐</m:t>
                                  </m:r>
                                </m:e>
                              </m:acc>
                            </m:e>
                          </m:d>
                        </m:e>
                      </m:func>
                      <m:r>
                        <a:rPr kumimoji="1" lang="en-US" altLang="ja-JP" sz="2400" b="0" i="1" smtClean="0">
                          <a:latin typeface="Cambria Math" panose="02040503050406030204" pitchFamily="18" charset="0"/>
                        </a:rPr>
                        <m:t>= </m:t>
                      </m:r>
                      <m:f>
                        <m:fPr>
                          <m:ctrlPr>
                            <a:rPr kumimoji="1" lang="en-US" altLang="ja-JP" sz="2400" b="0" i="1" smtClean="0">
                              <a:latin typeface="Cambria Math" panose="02040503050406030204" pitchFamily="18" charset="0"/>
                            </a:rPr>
                          </m:ctrlPr>
                        </m:fPr>
                        <m:num>
                          <m:acc>
                            <m:accPr>
                              <m:chr m:val="⃗"/>
                              <m:ctrlPr>
                                <a:rPr lang="ja-JP" altLang="en-US" sz="2400" i="1" dirty="0">
                                  <a:latin typeface="Cambria Math" panose="02040503050406030204" pitchFamily="18" charset="0"/>
                                </a:rPr>
                              </m:ctrlPr>
                            </m:accPr>
                            <m:e>
                              <m:r>
                                <a:rPr lang="en-US" altLang="ja-JP" sz="2400" i="1" dirty="0">
                                  <a:latin typeface="Cambria Math" panose="02040503050406030204" pitchFamily="18" charset="0"/>
                                </a:rPr>
                                <m:t>𝑚</m:t>
                              </m:r>
                            </m:e>
                          </m:acc>
                          <m:r>
                            <a:rPr lang="ja-JP" altLang="en-US" sz="2400" i="1" dirty="0" smtClean="0">
                              <a:latin typeface="Cambria Math" panose="02040503050406030204" pitchFamily="18" charset="0"/>
                            </a:rPr>
                            <m:t>・</m:t>
                          </m:r>
                          <m:acc>
                            <m:accPr>
                              <m:chr m:val="⃗"/>
                              <m:ctrlPr>
                                <a:rPr lang="en-US" altLang="ja-JP" sz="2400" i="1">
                                  <a:latin typeface="Cambria Math" panose="02040503050406030204" pitchFamily="18" charset="0"/>
                                </a:rPr>
                              </m:ctrlPr>
                            </m:accPr>
                            <m:e>
                              <m:r>
                                <a:rPr lang="en-US" altLang="ja-JP" sz="2400" i="1">
                                  <a:latin typeface="Cambria Math" panose="02040503050406030204" pitchFamily="18" charset="0"/>
                                </a:rPr>
                                <m:t>𝑐</m:t>
                              </m:r>
                            </m:e>
                          </m:acc>
                        </m:num>
                        <m:den>
                          <m:d>
                            <m:dPr>
                              <m:begChr m:val="|"/>
                              <m:endChr m:val="|"/>
                              <m:ctrlPr>
                                <a:rPr kumimoji="1" lang="en-US" altLang="ja-JP" sz="2400" b="0" i="1" smtClean="0">
                                  <a:latin typeface="Cambria Math" panose="02040503050406030204" pitchFamily="18" charset="0"/>
                                </a:rPr>
                              </m:ctrlPr>
                            </m:dPr>
                            <m:e>
                              <m:acc>
                                <m:accPr>
                                  <m:chr m:val="⃗"/>
                                  <m:ctrlPr>
                                    <a:rPr lang="ja-JP" altLang="en-US" sz="2400" i="1" dirty="0">
                                      <a:latin typeface="Cambria Math" panose="02040503050406030204" pitchFamily="18" charset="0"/>
                                    </a:rPr>
                                  </m:ctrlPr>
                                </m:accPr>
                                <m:e>
                                  <m:r>
                                    <a:rPr lang="en-US" altLang="ja-JP" sz="2400" i="1" dirty="0">
                                      <a:latin typeface="Cambria Math" panose="02040503050406030204" pitchFamily="18" charset="0"/>
                                    </a:rPr>
                                    <m:t>𝑚</m:t>
                                  </m:r>
                                </m:e>
                              </m:acc>
                            </m:e>
                          </m:d>
                          <m:r>
                            <a:rPr lang="en-US" altLang="ja-JP" sz="2400" b="0" i="1" dirty="0" smtClean="0">
                              <a:latin typeface="Cambria Math" panose="02040503050406030204" pitchFamily="18" charset="0"/>
                            </a:rPr>
                            <m:t>∗|</m:t>
                          </m:r>
                          <m:acc>
                            <m:accPr>
                              <m:chr m:val="⃗"/>
                              <m:ctrlPr>
                                <a:rPr lang="en-US" altLang="ja-JP" sz="2400" i="1">
                                  <a:latin typeface="Cambria Math" panose="02040503050406030204" pitchFamily="18" charset="0"/>
                                </a:rPr>
                              </m:ctrlPr>
                            </m:accPr>
                            <m:e>
                              <m:r>
                                <a:rPr lang="en-US" altLang="ja-JP" sz="2400" i="1">
                                  <a:latin typeface="Cambria Math" panose="02040503050406030204" pitchFamily="18" charset="0"/>
                                </a:rPr>
                                <m:t>𝑐</m:t>
                              </m:r>
                            </m:e>
                          </m:acc>
                          <m:r>
                            <a:rPr lang="en-US" altLang="ja-JP" sz="2400" b="0" i="1" smtClean="0">
                              <a:latin typeface="Cambria Math" panose="02040503050406030204" pitchFamily="18" charset="0"/>
                            </a:rPr>
                            <m:t>|</m:t>
                          </m:r>
                        </m:den>
                      </m:f>
                    </m:oMath>
                  </m:oMathPara>
                </a14:m>
                <a:endParaRPr kumimoji="1" lang="ja-JP" altLang="en-US" sz="2400" dirty="0"/>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5517900" y="4275806"/>
                <a:ext cx="3157788" cy="1529458"/>
              </a:xfrm>
              <a:prstGeom prst="rect">
                <a:avLst/>
              </a:prstGeom>
              <a:blipFill rotWithShape="0">
                <a:blip r:embed="rId3"/>
                <a:stretch>
                  <a:fillRect/>
                </a:stretch>
              </a:blipFill>
            </p:spPr>
            <p:txBody>
              <a:bodyPr/>
              <a:lstStyle/>
              <a:p>
                <a:r>
                  <a:rPr lang="ja-JP" altLang="en-US">
                    <a:noFill/>
                  </a:rPr>
                  <a:t> </a:t>
                </a:r>
              </a:p>
            </p:txBody>
          </p:sp>
        </mc:Fallback>
      </mc:AlternateContent>
      <p:sp>
        <p:nvSpPr>
          <p:cNvPr id="13" name="右矢印 12"/>
          <p:cNvSpPr/>
          <p:nvPr/>
        </p:nvSpPr>
        <p:spPr>
          <a:xfrm>
            <a:off x="1624436" y="4799000"/>
            <a:ext cx="288032" cy="215429"/>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a:off x="3281331" y="4765435"/>
            <a:ext cx="288032" cy="215429"/>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019331" y="4413702"/>
            <a:ext cx="1008112" cy="1296143"/>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単語</a:t>
            </a:r>
            <a:endParaRPr kumimoji="1" lang="en-US" altLang="ja-JP" dirty="0" smtClean="0">
              <a:solidFill>
                <a:sysClr val="windowText" lastClr="000000"/>
              </a:solidFill>
            </a:endParaRPr>
          </a:p>
          <a:p>
            <a:pPr algn="ctr"/>
            <a:r>
              <a:rPr lang="ja-JP" altLang="en-US" dirty="0">
                <a:solidFill>
                  <a:sysClr val="windowText" lastClr="000000"/>
                </a:solidFill>
              </a:rPr>
              <a:t>リスト</a:t>
            </a:r>
            <a:endParaRPr kumimoji="1" lang="ja-JP" altLang="en-US" dirty="0">
              <a:solidFill>
                <a:sysClr val="windowText" lastClr="000000"/>
              </a:solidFill>
            </a:endParaRPr>
          </a:p>
        </p:txBody>
      </p:sp>
      <p:sp>
        <p:nvSpPr>
          <p:cNvPr id="10" name="正方形/長方形 9"/>
          <p:cNvSpPr/>
          <p:nvPr/>
        </p:nvSpPr>
        <p:spPr>
          <a:xfrm>
            <a:off x="3704252" y="4413702"/>
            <a:ext cx="1008112" cy="1296143"/>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特徴ベクトル</a:t>
            </a:r>
            <a:endParaRPr kumimoji="1" lang="ja-JP" altLang="en-US" dirty="0">
              <a:solidFill>
                <a:sysClr val="windowText" lastClr="000000"/>
              </a:solidFill>
            </a:endParaRPr>
          </a:p>
        </p:txBody>
      </p:sp>
      <p:sp>
        <p:nvSpPr>
          <p:cNvPr id="17" name="テキスト ボックス 16"/>
          <p:cNvSpPr txBox="1"/>
          <p:nvPr/>
        </p:nvSpPr>
        <p:spPr>
          <a:xfrm>
            <a:off x="597258" y="1787203"/>
            <a:ext cx="8186857" cy="461665"/>
          </a:xfrm>
          <a:prstGeom prst="rect">
            <a:avLst/>
          </a:prstGeom>
          <a:noFill/>
        </p:spPr>
        <p:txBody>
          <a:bodyPr wrap="none" rtlCol="0">
            <a:spAutoFit/>
          </a:bodyPr>
          <a:lstStyle/>
          <a:p>
            <a:r>
              <a:rPr lang="ja-JP" altLang="en-US" sz="2400" dirty="0" smtClean="0"/>
              <a:t>メソッドとクラスの内容が似たような意味を持つかを計算</a:t>
            </a:r>
            <a:endParaRPr kumimoji="1" lang="ja-JP" altLang="en-US" sz="2400" dirty="0"/>
          </a:p>
        </p:txBody>
      </p:sp>
      <p:sp>
        <p:nvSpPr>
          <p:cNvPr id="18" name="右矢印 17"/>
          <p:cNvSpPr/>
          <p:nvPr/>
        </p:nvSpPr>
        <p:spPr>
          <a:xfrm>
            <a:off x="4967024" y="4800753"/>
            <a:ext cx="288032" cy="215429"/>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8929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flipV="1">
            <a:off x="438617" y="3680568"/>
            <a:ext cx="7159158" cy="2124696"/>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2" name="タイトル 1"/>
          <p:cNvSpPr>
            <a:spLocks noGrp="1"/>
          </p:cNvSpPr>
          <p:nvPr>
            <p:ph type="title"/>
          </p:nvPr>
        </p:nvSpPr>
        <p:spPr/>
        <p:txBody>
          <a:bodyPr/>
          <a:lstStyle/>
          <a:p>
            <a:r>
              <a:rPr kumimoji="1" lang="ja-JP" altLang="en-US" dirty="0" smtClean="0"/>
              <a:t>メソッド移動リファクタリング</a:t>
            </a:r>
            <a:r>
              <a:rPr kumimoji="1" lang="en-US" altLang="ja-JP" dirty="0" smtClean="0"/>
              <a:t/>
            </a:r>
            <a:br>
              <a:rPr kumimoji="1" lang="en-US" altLang="ja-JP" dirty="0" smtClean="0"/>
            </a:br>
            <a:r>
              <a:rPr lang="ja-JP" altLang="en-US" dirty="0" smtClean="0"/>
              <a:t>候補</a:t>
            </a:r>
            <a:r>
              <a:rPr lang="ja-JP" altLang="en-US" dirty="0"/>
              <a:t>の</a:t>
            </a:r>
            <a:r>
              <a:rPr lang="ja-JP" altLang="en-US" dirty="0" smtClean="0"/>
              <a:t>特定</a:t>
            </a:r>
            <a:r>
              <a:rPr lang="ja-JP" altLang="en-US" dirty="0"/>
              <a:t>条件</a:t>
            </a:r>
            <a:endParaRPr kumimoji="1" lang="ja-JP" altLang="en-US" dirty="0"/>
          </a:p>
        </p:txBody>
      </p:sp>
      <p:sp>
        <p:nvSpPr>
          <p:cNvPr id="3" name="コンテンツ プレースホルダー 2"/>
          <p:cNvSpPr>
            <a:spLocks noGrp="1"/>
          </p:cNvSpPr>
          <p:nvPr>
            <p:ph idx="1"/>
          </p:nvPr>
        </p:nvSpPr>
        <p:spPr>
          <a:xfrm>
            <a:off x="745476" y="3793449"/>
            <a:ext cx="6473823" cy="1898933"/>
          </a:xfrm>
        </p:spPr>
        <p:txBody>
          <a:bodyPr/>
          <a:lstStyle/>
          <a:p>
            <a:pPr>
              <a:lnSpc>
                <a:spcPct val="150000"/>
              </a:lnSpc>
            </a:pPr>
            <a:r>
              <a:rPr lang="ja-JP" altLang="en-US" b="1" dirty="0" smtClean="0">
                <a:latin typeface="+mn-ea"/>
              </a:rPr>
              <a:t>依存関係グラフに含まれる辺の</a:t>
            </a:r>
            <a:r>
              <a:rPr lang="ja-JP" altLang="en-US" b="1" dirty="0">
                <a:latin typeface="+mn-ea"/>
              </a:rPr>
              <a:t>数</a:t>
            </a:r>
            <a:r>
              <a:rPr lang="ja-JP" altLang="en-US" b="1" dirty="0" smtClean="0">
                <a:latin typeface="+mn-ea"/>
              </a:rPr>
              <a:t>が減少</a:t>
            </a:r>
            <a:endParaRPr lang="en-US" altLang="ja-JP" b="1" dirty="0" smtClean="0"/>
          </a:p>
          <a:p>
            <a:pPr>
              <a:lnSpc>
                <a:spcPct val="150000"/>
              </a:lnSpc>
            </a:pPr>
            <a:r>
              <a:rPr lang="ja-JP" altLang="en-US" b="1" dirty="0" smtClean="0">
                <a:latin typeface="+mn-ea"/>
              </a:rPr>
              <a:t>依存</a:t>
            </a:r>
            <a:r>
              <a:rPr lang="ja-JP" altLang="en-US" b="1" dirty="0">
                <a:latin typeface="+mn-ea"/>
              </a:rPr>
              <a:t>関係</a:t>
            </a:r>
            <a:r>
              <a:rPr lang="ja-JP" altLang="en-US" b="1" dirty="0" smtClean="0">
                <a:latin typeface="+mn-ea"/>
              </a:rPr>
              <a:t>にあるクラス</a:t>
            </a:r>
            <a:r>
              <a:rPr lang="ja-JP" altLang="en-US" b="1" dirty="0">
                <a:latin typeface="+mn-ea"/>
              </a:rPr>
              <a:t>数</a:t>
            </a:r>
            <a:r>
              <a:rPr lang="ja-JP" altLang="en-US" b="1" dirty="0" smtClean="0">
                <a:latin typeface="+mn-ea"/>
              </a:rPr>
              <a:t>が減少</a:t>
            </a:r>
            <a:endParaRPr lang="en-US" altLang="ja-JP" b="1" dirty="0">
              <a:latin typeface="+mn-ea"/>
            </a:endParaRPr>
          </a:p>
          <a:p>
            <a:pPr>
              <a:lnSpc>
                <a:spcPct val="150000"/>
              </a:lnSpc>
            </a:pPr>
            <a:r>
              <a:rPr lang="ja-JP" altLang="en-US" b="1" i="1" dirty="0" smtClean="0">
                <a:latin typeface="+mn-ea"/>
              </a:rPr>
              <a:t>メソッドとクラスの意味的類似度が</a:t>
            </a:r>
            <a:r>
              <a:rPr lang="ja-JP" altLang="en-US" b="1" i="1" dirty="0">
                <a:latin typeface="+mn-ea"/>
              </a:rPr>
              <a:t>向上</a:t>
            </a:r>
            <a:endParaRPr lang="en-US" altLang="ja-JP" b="1" i="1" dirty="0" smtClean="0">
              <a:latin typeface="+mn-ea"/>
            </a:endParaRPr>
          </a:p>
          <a:p>
            <a:pPr marL="57150" indent="0">
              <a:lnSpc>
                <a:spcPct val="150000"/>
              </a:lnSpc>
              <a:buNone/>
            </a:pPr>
            <a:endParaRPr lang="en-US" altLang="ja-JP" b="0" dirty="0" smtClean="0"/>
          </a:p>
          <a:p>
            <a:pPr marL="457200" lvl="1" indent="0">
              <a:lnSpc>
                <a:spcPct val="150000"/>
              </a:lnSpc>
              <a:buNone/>
            </a:pPr>
            <a:endParaRPr lang="en-US" altLang="ja-JP"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12</a:t>
            </a:fld>
            <a:endParaRPr lang="en-US" altLang="ja-JP"/>
          </a:p>
        </p:txBody>
      </p:sp>
      <p:sp>
        <p:nvSpPr>
          <p:cNvPr id="5" name="正方形/長方形 4"/>
          <p:cNvSpPr/>
          <p:nvPr/>
        </p:nvSpPr>
        <p:spPr>
          <a:xfrm>
            <a:off x="722596" y="1820083"/>
            <a:ext cx="7632848" cy="523220"/>
          </a:xfrm>
          <a:prstGeom prst="rect">
            <a:avLst/>
          </a:prstGeom>
        </p:spPr>
        <p:txBody>
          <a:bodyPr wrap="square">
            <a:spAutoFit/>
          </a:bodyPr>
          <a:lstStyle/>
          <a:p>
            <a:pPr marL="57150" indent="0">
              <a:buNone/>
            </a:pPr>
            <a:r>
              <a:rPr lang="ja-JP" altLang="en-US" sz="2800" u="sng" dirty="0"/>
              <a:t>いずれかの条件を満たせば，候補として推薦</a:t>
            </a:r>
            <a:endParaRPr lang="en-US" altLang="ja-JP" sz="2800" u="sng" dirty="0"/>
          </a:p>
        </p:txBody>
      </p:sp>
      <p:sp>
        <p:nvSpPr>
          <p:cNvPr id="6" name="正方形/長方形 5"/>
          <p:cNvSpPr/>
          <p:nvPr/>
        </p:nvSpPr>
        <p:spPr>
          <a:xfrm>
            <a:off x="722596" y="2824020"/>
            <a:ext cx="5910212" cy="830997"/>
          </a:xfrm>
          <a:prstGeom prst="rect">
            <a:avLst/>
          </a:prstGeom>
        </p:spPr>
        <p:txBody>
          <a:bodyPr wrap="square">
            <a:spAutoFit/>
          </a:bodyPr>
          <a:lstStyle/>
          <a:p>
            <a:r>
              <a:rPr lang="ja-JP" altLang="en-US" sz="2400" dirty="0" smtClean="0"/>
              <a:t>メソッドを実装されたクラスから，</a:t>
            </a:r>
            <a:r>
              <a:rPr lang="en-US" altLang="ja-JP" sz="2400" dirty="0" smtClean="0"/>
              <a:t/>
            </a:r>
            <a:br>
              <a:rPr lang="en-US" altLang="ja-JP" sz="2400" dirty="0" smtClean="0"/>
            </a:br>
            <a:r>
              <a:rPr lang="ja-JP" altLang="en-US" sz="2400" dirty="0" smtClean="0"/>
              <a:t>移動先候補のクラスへ移動させることで</a:t>
            </a:r>
            <a:endParaRPr lang="en-US" altLang="ja-JP" sz="2400" dirty="0"/>
          </a:p>
        </p:txBody>
      </p:sp>
    </p:spTree>
    <p:extLst>
      <p:ext uri="{BB962C8B-B14F-4D97-AF65-F5344CB8AC3E}">
        <p14:creationId xmlns:p14="http://schemas.microsoft.com/office/powerpoint/2010/main" val="21876629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メソッド移動</a:t>
            </a:r>
            <a:r>
              <a:rPr lang="ja-JP" altLang="en-US" dirty="0" smtClean="0"/>
              <a:t>リファクタリング</a:t>
            </a:r>
            <a:r>
              <a:rPr lang="en-US" altLang="ja-JP" dirty="0" smtClean="0"/>
              <a:t/>
            </a:r>
            <a:br>
              <a:rPr lang="en-US" altLang="ja-JP" dirty="0" smtClean="0"/>
            </a:br>
            <a:r>
              <a:rPr lang="ja-JP" altLang="en-US" dirty="0" smtClean="0"/>
              <a:t>候補探索</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13</a:t>
            </a:fld>
            <a:endParaRPr lang="en-US" altLang="ja-JP"/>
          </a:p>
        </p:txBody>
      </p:sp>
      <p:sp>
        <p:nvSpPr>
          <p:cNvPr id="5" name="角丸四角形 4"/>
          <p:cNvSpPr/>
          <p:nvPr/>
        </p:nvSpPr>
        <p:spPr>
          <a:xfrm>
            <a:off x="971599" y="3743448"/>
            <a:ext cx="7704089" cy="2709887"/>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p:cNvSpPr/>
          <p:nvPr/>
        </p:nvSpPr>
        <p:spPr>
          <a:xfrm>
            <a:off x="971600" y="1918009"/>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class1</a:t>
            </a:r>
            <a:endParaRPr lang="ja-JP" altLang="en-US" sz="3600" b="1" dirty="0">
              <a:solidFill>
                <a:schemeClr val="tx1"/>
              </a:solidFill>
            </a:endParaRPr>
          </a:p>
        </p:txBody>
      </p:sp>
      <p:sp>
        <p:nvSpPr>
          <p:cNvPr id="8" name="正方形/長方形 7"/>
          <p:cNvSpPr/>
          <p:nvPr/>
        </p:nvSpPr>
        <p:spPr>
          <a:xfrm>
            <a:off x="971600" y="2421530"/>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field1</a:t>
            </a:r>
            <a:endParaRPr lang="ja-JP" altLang="en-US" sz="2800" dirty="0">
              <a:solidFill>
                <a:schemeClr val="tx1"/>
              </a:solidFill>
            </a:endParaRPr>
          </a:p>
        </p:txBody>
      </p:sp>
      <p:sp>
        <p:nvSpPr>
          <p:cNvPr id="9" name="正方形/長方形 8"/>
          <p:cNvSpPr/>
          <p:nvPr/>
        </p:nvSpPr>
        <p:spPr>
          <a:xfrm>
            <a:off x="971600" y="2896289"/>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method1()</a:t>
            </a:r>
            <a:endParaRPr lang="ja-JP" altLang="en-US" sz="2800" dirty="0">
              <a:solidFill>
                <a:schemeClr val="tx1"/>
              </a:solidFill>
            </a:endParaRPr>
          </a:p>
        </p:txBody>
      </p:sp>
      <p:sp>
        <p:nvSpPr>
          <p:cNvPr id="10" name="正方形/長方形 9"/>
          <p:cNvSpPr/>
          <p:nvPr/>
        </p:nvSpPr>
        <p:spPr>
          <a:xfrm>
            <a:off x="3669013" y="1719566"/>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a:solidFill>
                  <a:schemeClr val="tx1"/>
                </a:solidFill>
              </a:rPr>
              <a:t>class2</a:t>
            </a:r>
            <a:endParaRPr lang="ja-JP" altLang="en-US" sz="3600" b="1" dirty="0">
              <a:solidFill>
                <a:schemeClr val="tx1"/>
              </a:solidFill>
            </a:endParaRPr>
          </a:p>
        </p:txBody>
      </p:sp>
      <p:sp>
        <p:nvSpPr>
          <p:cNvPr id="11" name="正方形/長方形 10"/>
          <p:cNvSpPr/>
          <p:nvPr/>
        </p:nvSpPr>
        <p:spPr>
          <a:xfrm>
            <a:off x="3669013" y="2223087"/>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field2</a:t>
            </a:r>
            <a:endParaRPr lang="ja-JP" altLang="en-US" sz="2800" dirty="0">
              <a:solidFill>
                <a:schemeClr val="tx1"/>
              </a:solidFill>
            </a:endParaRPr>
          </a:p>
        </p:txBody>
      </p:sp>
      <p:sp>
        <p:nvSpPr>
          <p:cNvPr id="12" name="正方形/長方形 11"/>
          <p:cNvSpPr/>
          <p:nvPr/>
        </p:nvSpPr>
        <p:spPr>
          <a:xfrm>
            <a:off x="3669013" y="2697846"/>
            <a:ext cx="1825762" cy="87517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rgbClr val="C00000"/>
                </a:solidFill>
              </a:rPr>
              <a:t>m</a:t>
            </a:r>
            <a:r>
              <a:rPr lang="en-US" altLang="ja-JP" sz="2800" dirty="0" smtClean="0">
                <a:solidFill>
                  <a:srgbClr val="C00000"/>
                </a:solidFill>
              </a:rPr>
              <a:t>odified</a:t>
            </a:r>
            <a:br>
              <a:rPr lang="en-US" altLang="ja-JP" sz="2800" dirty="0" smtClean="0">
                <a:solidFill>
                  <a:srgbClr val="C00000"/>
                </a:solidFill>
              </a:rPr>
            </a:br>
            <a:r>
              <a:rPr lang="en-US" altLang="ja-JP" sz="2800" dirty="0" smtClean="0">
                <a:solidFill>
                  <a:srgbClr val="C00000"/>
                </a:solidFill>
              </a:rPr>
              <a:t>Method2()</a:t>
            </a:r>
            <a:endParaRPr lang="ja-JP" altLang="en-US" sz="2800" dirty="0">
              <a:solidFill>
                <a:srgbClr val="C00000"/>
              </a:solidFill>
            </a:endParaRPr>
          </a:p>
        </p:txBody>
      </p:sp>
      <p:sp>
        <p:nvSpPr>
          <p:cNvPr id="13" name="正方形/長方形 12"/>
          <p:cNvSpPr/>
          <p:nvPr/>
        </p:nvSpPr>
        <p:spPr>
          <a:xfrm>
            <a:off x="6307747" y="1918009"/>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class3</a:t>
            </a:r>
            <a:endParaRPr lang="ja-JP" altLang="en-US" sz="3600" b="1" dirty="0">
              <a:solidFill>
                <a:schemeClr val="tx1"/>
              </a:solidFill>
            </a:endParaRPr>
          </a:p>
        </p:txBody>
      </p:sp>
      <p:sp>
        <p:nvSpPr>
          <p:cNvPr id="14" name="正方形/長方形 13"/>
          <p:cNvSpPr/>
          <p:nvPr/>
        </p:nvSpPr>
        <p:spPr>
          <a:xfrm>
            <a:off x="6307747" y="2421530"/>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field3</a:t>
            </a:r>
            <a:endParaRPr lang="ja-JP" altLang="en-US" sz="2800" dirty="0">
              <a:solidFill>
                <a:schemeClr val="tx1"/>
              </a:solidFill>
            </a:endParaRPr>
          </a:p>
        </p:txBody>
      </p:sp>
      <p:sp>
        <p:nvSpPr>
          <p:cNvPr id="15" name="正方形/長方形 14"/>
          <p:cNvSpPr/>
          <p:nvPr/>
        </p:nvSpPr>
        <p:spPr>
          <a:xfrm>
            <a:off x="6307747" y="2896289"/>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method3()</a:t>
            </a:r>
            <a:endParaRPr lang="ja-JP" altLang="en-US" sz="2800" dirty="0">
              <a:solidFill>
                <a:schemeClr val="tx1"/>
              </a:solidFill>
            </a:endParaRPr>
          </a:p>
        </p:txBody>
      </p:sp>
      <p:cxnSp>
        <p:nvCxnSpPr>
          <p:cNvPr id="16" name="直線矢印コネクタ 15"/>
          <p:cNvCxnSpPr>
            <a:stCxn id="9" idx="3"/>
            <a:endCxn id="11" idx="1"/>
          </p:cNvCxnSpPr>
          <p:nvPr/>
        </p:nvCxnSpPr>
        <p:spPr>
          <a:xfrm flipV="1">
            <a:off x="2797362" y="2462818"/>
            <a:ext cx="871651" cy="67320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2" idx="3"/>
            <a:endCxn id="15" idx="1"/>
          </p:cNvCxnSpPr>
          <p:nvPr/>
        </p:nvCxnSpPr>
        <p:spPr>
          <a:xfrm>
            <a:off x="5494775" y="3135431"/>
            <a:ext cx="812972" cy="58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3"/>
            <a:endCxn id="12" idx="1"/>
          </p:cNvCxnSpPr>
          <p:nvPr/>
        </p:nvCxnSpPr>
        <p:spPr>
          <a:xfrm flipV="1">
            <a:off x="2797362" y="3135431"/>
            <a:ext cx="871651" cy="58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92826" y="2430354"/>
            <a:ext cx="301686" cy="369332"/>
          </a:xfrm>
          <a:prstGeom prst="rect">
            <a:avLst/>
          </a:prstGeom>
          <a:noFill/>
        </p:spPr>
        <p:txBody>
          <a:bodyPr wrap="none" rtlCol="0">
            <a:spAutoFit/>
          </a:bodyPr>
          <a:lstStyle/>
          <a:p>
            <a:r>
              <a:rPr kumimoji="1" lang="en-US" altLang="ja-JP" dirty="0" smtClean="0"/>
              <a:t>1</a:t>
            </a:r>
            <a:endParaRPr kumimoji="1" lang="ja-JP" altLang="en-US" dirty="0"/>
          </a:p>
        </p:txBody>
      </p:sp>
      <p:sp>
        <p:nvSpPr>
          <p:cNvPr id="20" name="テキスト ボックス 19"/>
          <p:cNvSpPr txBox="1"/>
          <p:nvPr/>
        </p:nvSpPr>
        <p:spPr>
          <a:xfrm>
            <a:off x="3092826" y="3082264"/>
            <a:ext cx="301686" cy="369332"/>
          </a:xfrm>
          <a:prstGeom prst="rect">
            <a:avLst/>
          </a:prstGeom>
          <a:noFill/>
        </p:spPr>
        <p:txBody>
          <a:bodyPr wrap="none" rtlCol="0">
            <a:spAutoFit/>
          </a:bodyPr>
          <a:lstStyle/>
          <a:p>
            <a:r>
              <a:rPr kumimoji="1" lang="en-US" altLang="ja-JP" dirty="0" smtClean="0"/>
              <a:t>2</a:t>
            </a:r>
            <a:endParaRPr kumimoji="1" lang="ja-JP" altLang="en-US" dirty="0"/>
          </a:p>
        </p:txBody>
      </p:sp>
      <p:sp>
        <p:nvSpPr>
          <p:cNvPr id="21" name="テキスト ボックス 20"/>
          <p:cNvSpPr txBox="1"/>
          <p:nvPr/>
        </p:nvSpPr>
        <p:spPr>
          <a:xfrm>
            <a:off x="5765690" y="2790394"/>
            <a:ext cx="301686" cy="369332"/>
          </a:xfrm>
          <a:prstGeom prst="rect">
            <a:avLst/>
          </a:prstGeom>
          <a:noFill/>
        </p:spPr>
        <p:txBody>
          <a:bodyPr wrap="none" rtlCol="0">
            <a:spAutoFit/>
          </a:bodyPr>
          <a:lstStyle/>
          <a:p>
            <a:r>
              <a:rPr lang="en-US" altLang="ja-JP" dirty="0"/>
              <a:t>2</a:t>
            </a:r>
            <a:endParaRPr kumimoji="1" lang="ja-JP" altLang="en-US" dirty="0"/>
          </a:p>
        </p:txBody>
      </p:sp>
      <p:sp>
        <p:nvSpPr>
          <p:cNvPr id="3" name="テキスト ボックス 2"/>
          <p:cNvSpPr txBox="1"/>
          <p:nvPr/>
        </p:nvSpPr>
        <p:spPr>
          <a:xfrm>
            <a:off x="1021587" y="3819376"/>
            <a:ext cx="7151657" cy="3046988"/>
          </a:xfrm>
          <a:prstGeom prst="rect">
            <a:avLst/>
          </a:prstGeom>
          <a:noFill/>
        </p:spPr>
        <p:txBody>
          <a:bodyPr wrap="square" rtlCol="0">
            <a:spAutoFit/>
          </a:bodyPr>
          <a:lstStyle/>
          <a:p>
            <a:pPr marL="285750" indent="-285750">
              <a:buFont typeface="Arial" panose="020B0604020202020204" pitchFamily="34" charset="0"/>
              <a:buChar char="•"/>
            </a:pPr>
            <a:r>
              <a:rPr lang="ja-JP" altLang="en-US" sz="2400" b="1" dirty="0" smtClean="0"/>
              <a:t>修正された</a:t>
            </a:r>
            <a:r>
              <a:rPr kumimoji="1" lang="ja-JP" altLang="en-US" sz="2400" b="1" dirty="0" smtClean="0"/>
              <a:t>メソッド</a:t>
            </a:r>
            <a:endParaRPr lang="en-US" altLang="ja-JP" sz="2400" b="1" dirty="0"/>
          </a:p>
          <a:p>
            <a:pPr marL="742950" lvl="1" indent="-285750">
              <a:buFont typeface="Arial" panose="020B0604020202020204" pitchFamily="34" charset="0"/>
              <a:buChar char="•"/>
            </a:pPr>
            <a:r>
              <a:rPr kumimoji="1" lang="ja-JP" altLang="en-US" sz="2400" dirty="0" smtClean="0"/>
              <a:t>関連クラスのうち候補特定条件を満たすものがあるか確認する</a:t>
            </a:r>
            <a:endParaRPr kumimoji="1" lang="en-US" altLang="ja-JP" sz="2400" dirty="0" smtClean="0"/>
          </a:p>
          <a:p>
            <a:pPr marL="285750" indent="-285750">
              <a:buFont typeface="Arial" panose="020B0604020202020204" pitchFamily="34" charset="0"/>
              <a:buChar char="•"/>
            </a:pPr>
            <a:r>
              <a:rPr lang="ja-JP" altLang="en-US" sz="2400" b="1" dirty="0" smtClean="0"/>
              <a:t>修正されたメソッドの関連メソッド</a:t>
            </a:r>
            <a:endParaRPr lang="en-US" altLang="ja-JP" sz="2400" b="1" dirty="0" smtClean="0"/>
          </a:p>
          <a:p>
            <a:pPr marL="742950" lvl="1" indent="-285750">
              <a:buFont typeface="Arial" panose="020B0604020202020204" pitchFamily="34" charset="0"/>
              <a:buChar char="•"/>
            </a:pPr>
            <a:r>
              <a:rPr kumimoji="1" lang="ja-JP" altLang="en-US" sz="2400" dirty="0"/>
              <a:t>修正</a:t>
            </a:r>
            <a:r>
              <a:rPr kumimoji="1" lang="ja-JP" altLang="en-US" sz="2400" dirty="0" smtClean="0"/>
              <a:t>された</a:t>
            </a:r>
            <a:r>
              <a:rPr kumimoji="1" lang="ja-JP" altLang="en-US" sz="2400" dirty="0"/>
              <a:t>メソッド</a:t>
            </a:r>
            <a:r>
              <a:rPr kumimoji="1" lang="ja-JP" altLang="en-US" sz="2400" dirty="0" smtClean="0"/>
              <a:t>に候補がない場合のみ</a:t>
            </a:r>
            <a:r>
              <a:rPr kumimoji="1" lang="en-US" altLang="ja-JP" sz="2400" dirty="0" smtClean="0"/>
              <a:t/>
            </a:r>
            <a:br>
              <a:rPr kumimoji="1" lang="en-US" altLang="ja-JP" sz="2400" dirty="0" smtClean="0"/>
            </a:br>
            <a:r>
              <a:rPr kumimoji="1" lang="ja-JP" altLang="en-US" sz="2400" dirty="0" smtClean="0"/>
              <a:t>修正されたメソッドの所属クラスと</a:t>
            </a:r>
            <a:r>
              <a:rPr kumimoji="1" lang="en-US" altLang="ja-JP" sz="2400" dirty="0" smtClean="0"/>
              <a:t/>
            </a:r>
            <a:br>
              <a:rPr kumimoji="1" lang="en-US" altLang="ja-JP" sz="2400" dirty="0" smtClean="0"/>
            </a:br>
            <a:r>
              <a:rPr kumimoji="1" lang="ja-JP" altLang="en-US" sz="2400" dirty="0" smtClean="0"/>
              <a:t>候補特定条件を確認する</a:t>
            </a:r>
            <a:endParaRPr kumimoji="1" lang="en-US" altLang="ja-JP" sz="2400" dirty="0" smtClean="0"/>
          </a:p>
          <a:p>
            <a:pPr marL="285750" indent="-285750">
              <a:buFont typeface="Arial" panose="020B0604020202020204" pitchFamily="34" charset="0"/>
              <a:buChar char="•"/>
            </a:pPr>
            <a:endParaRPr kumimoji="1" lang="ja-JP" altLang="en-US" sz="2400" dirty="0"/>
          </a:p>
        </p:txBody>
      </p:sp>
    </p:spTree>
    <p:extLst>
      <p:ext uri="{BB962C8B-B14F-4D97-AF65-F5344CB8AC3E}">
        <p14:creationId xmlns:p14="http://schemas.microsoft.com/office/powerpoint/2010/main" val="3994928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メソッド移動リファクタリング</a:t>
            </a:r>
            <a:r>
              <a:rPr kumimoji="1" lang="en-US" altLang="ja-JP" dirty="0" smtClean="0"/>
              <a:t/>
            </a:r>
            <a:br>
              <a:rPr kumimoji="1" lang="en-US" altLang="ja-JP" dirty="0" smtClean="0"/>
            </a:br>
            <a:r>
              <a:rPr kumimoji="1" lang="ja-JP" altLang="en-US" dirty="0" smtClean="0"/>
              <a:t>候補推薦機能</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14</a:t>
            </a:fld>
            <a:endParaRPr lang="en-US" altLang="ja-JP"/>
          </a:p>
        </p:txBody>
      </p:sp>
      <p:pic>
        <p:nvPicPr>
          <p:cNvPr id="10" name="図 9"/>
          <p:cNvPicPr>
            <a:picLocks noChangeAspect="1"/>
          </p:cNvPicPr>
          <p:nvPr/>
        </p:nvPicPr>
        <p:blipFill>
          <a:blip r:embed="rId3"/>
          <a:stretch>
            <a:fillRect/>
          </a:stretch>
        </p:blipFill>
        <p:spPr>
          <a:xfrm>
            <a:off x="457200" y="1571211"/>
            <a:ext cx="8817746" cy="5286789"/>
          </a:xfrm>
          <a:prstGeom prst="rect">
            <a:avLst/>
          </a:prstGeom>
        </p:spPr>
      </p:pic>
    </p:spTree>
    <p:extLst>
      <p:ext uri="{BB962C8B-B14F-4D97-AF65-F5344CB8AC3E}">
        <p14:creationId xmlns:p14="http://schemas.microsoft.com/office/powerpoint/2010/main" val="4690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実際に実施されたメソッド移動リファクタリングを</a:t>
            </a:r>
            <a:r>
              <a:rPr kumimoji="1" lang="en-US" altLang="ja-JP" dirty="0" smtClean="0"/>
              <a:t/>
            </a:r>
            <a:br>
              <a:rPr kumimoji="1" lang="en-US" altLang="ja-JP" dirty="0" smtClean="0"/>
            </a:br>
            <a:r>
              <a:rPr kumimoji="1" lang="ja-JP" altLang="en-US" dirty="0" smtClean="0"/>
              <a:t>特定できるか</a:t>
            </a:r>
            <a:r>
              <a:rPr lang="ja-JP" altLang="en-US" dirty="0" smtClean="0"/>
              <a:t>調査する</a:t>
            </a:r>
            <a:endParaRPr lang="en-US" altLang="ja-JP" dirty="0" smtClean="0"/>
          </a:p>
          <a:p>
            <a:endParaRPr kumimoji="1" lang="en-US" altLang="ja-JP" sz="1200" dirty="0" smtClean="0"/>
          </a:p>
          <a:p>
            <a:pPr marL="0" indent="0">
              <a:buNone/>
            </a:pPr>
            <a:r>
              <a:rPr lang="ja-JP" altLang="en-US" dirty="0" smtClean="0"/>
              <a:t>実験手順</a:t>
            </a:r>
            <a:endParaRPr lang="en-US" altLang="ja-JP" dirty="0" smtClean="0"/>
          </a:p>
          <a:p>
            <a:pPr marL="457200" indent="-457200">
              <a:buFont typeface="+mj-lt"/>
              <a:buAutoNum type="arabicPeriod"/>
            </a:pPr>
            <a:r>
              <a:rPr lang="ja-JP" altLang="en-US" dirty="0"/>
              <a:t>実施</a:t>
            </a:r>
            <a:r>
              <a:rPr lang="ja-JP" altLang="en-US" dirty="0" smtClean="0"/>
              <a:t>された</a:t>
            </a:r>
            <a:r>
              <a:rPr lang="ja-JP" altLang="en-US" dirty="0"/>
              <a:t>リファクタリング</a:t>
            </a:r>
            <a:r>
              <a:rPr lang="ja-JP" altLang="en-US" dirty="0" smtClean="0"/>
              <a:t>の</a:t>
            </a:r>
            <a:r>
              <a:rPr lang="ja-JP" altLang="en-US" dirty="0"/>
              <a:t>検出</a:t>
            </a:r>
            <a:endParaRPr lang="en-US" altLang="ja-JP" dirty="0" smtClean="0"/>
          </a:p>
          <a:p>
            <a:pPr marL="457200" indent="-457200">
              <a:buFont typeface="+mj-lt"/>
              <a:buAutoNum type="arabicPeriod"/>
            </a:pPr>
            <a:r>
              <a:rPr lang="ja-JP" altLang="en-US" dirty="0"/>
              <a:t>移動</a:t>
            </a:r>
            <a:r>
              <a:rPr lang="ja-JP" altLang="en-US" dirty="0" smtClean="0"/>
              <a:t>した</a:t>
            </a:r>
            <a:r>
              <a:rPr lang="ja-JP" altLang="en-US" smtClean="0"/>
              <a:t>メソッドが</a:t>
            </a:r>
            <a:r>
              <a:rPr lang="ja-JP" altLang="en-US"/>
              <a:t>変更</a:t>
            </a:r>
            <a:r>
              <a:rPr lang="ja-JP" altLang="en-US" smtClean="0"/>
              <a:t>された</a:t>
            </a:r>
            <a:r>
              <a:rPr lang="ja-JP" altLang="en-US"/>
              <a:t>修正</a:t>
            </a:r>
            <a:r>
              <a:rPr lang="ja-JP" altLang="en-US" smtClean="0"/>
              <a:t>作業</a:t>
            </a:r>
            <a:r>
              <a:rPr lang="ja-JP" altLang="en-US" dirty="0" smtClean="0"/>
              <a:t>を再現</a:t>
            </a:r>
            <a:endParaRPr lang="en-US" altLang="ja-JP" dirty="0" smtClean="0"/>
          </a:p>
          <a:p>
            <a:pPr marL="457200" indent="-457200">
              <a:buFont typeface="+mj-lt"/>
              <a:buAutoNum type="arabicPeriod"/>
            </a:pPr>
            <a:r>
              <a:rPr lang="ja-JP" altLang="en-US" dirty="0" smtClean="0"/>
              <a:t>本手法の推薦候補に含まれているか調査</a:t>
            </a:r>
            <a:endParaRPr lang="en-US" altLang="ja-JP" dirty="0" smtClean="0"/>
          </a:p>
          <a:p>
            <a:endParaRPr lang="en-US" altLang="ja-JP"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169035602"/>
              </p:ext>
            </p:extLst>
          </p:nvPr>
        </p:nvGraphicFramePr>
        <p:xfrm>
          <a:off x="966043" y="4581128"/>
          <a:ext cx="7200801" cy="1010920"/>
        </p:xfrm>
        <a:graphic>
          <a:graphicData uri="http://schemas.openxmlformats.org/drawingml/2006/table">
            <a:tbl>
              <a:tblPr firstRow="1" bandRow="1">
                <a:tableStyleId>{073A0DAA-6AF3-43AB-8588-CEC1D06C72B9}</a:tableStyleId>
              </a:tblPr>
              <a:tblGrid>
                <a:gridCol w="2400267"/>
                <a:gridCol w="2400267"/>
                <a:gridCol w="2400267"/>
              </a:tblGrid>
              <a:tr h="370840">
                <a:tc>
                  <a:txBody>
                    <a:bodyPr/>
                    <a:lstStyle/>
                    <a:p>
                      <a:r>
                        <a:rPr kumimoji="1" lang="ja-JP" altLang="en-US" dirty="0" smtClean="0"/>
                        <a:t>ソフトウェア</a:t>
                      </a:r>
                      <a:endParaRPr kumimoji="1" lang="ja-JP" altLang="en-US" dirty="0"/>
                    </a:p>
                  </a:txBody>
                  <a:tcPr/>
                </a:tc>
                <a:tc>
                  <a:txBody>
                    <a:bodyPr/>
                    <a:lstStyle/>
                    <a:p>
                      <a:r>
                        <a:rPr kumimoji="1" lang="ja-JP" altLang="en-US" dirty="0" smtClean="0"/>
                        <a:t>コミット数</a:t>
                      </a:r>
                      <a:endParaRPr kumimoji="1" lang="ja-JP" altLang="en-US" dirty="0"/>
                    </a:p>
                  </a:txBody>
                  <a:tcPr/>
                </a:tc>
                <a:tc>
                  <a:txBody>
                    <a:bodyPr/>
                    <a:lstStyle/>
                    <a:p>
                      <a:r>
                        <a:rPr kumimoji="1" lang="ja-JP" altLang="en-US" dirty="0" smtClean="0"/>
                        <a:t>メソッド移動</a:t>
                      </a:r>
                      <a:r>
                        <a:rPr kumimoji="1" lang="en-US" altLang="ja-JP" dirty="0" smtClean="0"/>
                        <a:t/>
                      </a:r>
                      <a:br>
                        <a:rPr kumimoji="1" lang="en-US" altLang="ja-JP" dirty="0" smtClean="0"/>
                      </a:br>
                      <a:r>
                        <a:rPr kumimoji="1" lang="ja-JP" altLang="en-US" dirty="0" smtClean="0"/>
                        <a:t>リファクタリング数</a:t>
                      </a:r>
                      <a:endParaRPr kumimoji="1" lang="ja-JP" altLang="en-US" dirty="0"/>
                    </a:p>
                  </a:txBody>
                  <a:tcPr/>
                </a:tc>
              </a:tr>
              <a:tr h="370840">
                <a:tc>
                  <a:txBody>
                    <a:bodyPr/>
                    <a:lstStyle/>
                    <a:p>
                      <a:r>
                        <a:rPr kumimoji="1" lang="en-US" altLang="ja-JP" dirty="0" smtClean="0"/>
                        <a:t>JUnit</a:t>
                      </a:r>
                      <a:endParaRPr kumimoji="1" lang="ja-JP" altLang="en-US" dirty="0"/>
                    </a:p>
                  </a:txBody>
                  <a:tcPr/>
                </a:tc>
                <a:tc>
                  <a:txBody>
                    <a:bodyPr/>
                    <a:lstStyle/>
                    <a:p>
                      <a:r>
                        <a:rPr kumimoji="1" lang="en-US" altLang="ja-JP" dirty="0" smtClean="0"/>
                        <a:t>2160</a:t>
                      </a:r>
                      <a:endParaRPr kumimoji="1" lang="ja-JP" altLang="en-US" dirty="0"/>
                    </a:p>
                  </a:txBody>
                  <a:tcPr/>
                </a:tc>
                <a:tc>
                  <a:txBody>
                    <a:bodyPr/>
                    <a:lstStyle/>
                    <a:p>
                      <a:r>
                        <a:rPr kumimoji="1" lang="en-US" altLang="ja-JP" dirty="0" smtClean="0"/>
                        <a:t>17</a:t>
                      </a:r>
                      <a:endParaRPr kumimoji="1" lang="ja-JP" altLang="en-US" dirty="0"/>
                    </a:p>
                  </a:txBody>
                  <a:tcPr/>
                </a:tc>
              </a:tr>
            </a:tbl>
          </a:graphicData>
        </a:graphic>
      </p:graphicFrame>
    </p:spTree>
    <p:extLst>
      <p:ext uri="{BB962C8B-B14F-4D97-AF65-F5344CB8AC3E}">
        <p14:creationId xmlns:p14="http://schemas.microsoft.com/office/powerpoint/2010/main" val="2842636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14</a:t>
            </a:r>
            <a:r>
              <a:rPr lang="ja-JP" altLang="en-US" dirty="0" smtClean="0"/>
              <a:t>件は，移動したメソッドに対して</a:t>
            </a:r>
            <a:r>
              <a:rPr lang="en-US" altLang="ja-JP" dirty="0" smtClean="0"/>
              <a:t/>
            </a:r>
            <a:br>
              <a:rPr lang="en-US" altLang="ja-JP" dirty="0" smtClean="0"/>
            </a:br>
            <a:r>
              <a:rPr lang="ja-JP" altLang="en-US" dirty="0" smtClean="0"/>
              <a:t>いずれかのクラスへ移動させる候補を推薦 </a:t>
            </a:r>
            <a:r>
              <a:rPr lang="en-US" altLang="ja-JP" dirty="0" smtClean="0"/>
              <a:t>(82.4%)</a:t>
            </a:r>
          </a:p>
          <a:p>
            <a:r>
              <a:rPr lang="ja-JP" altLang="en-US" dirty="0" smtClean="0"/>
              <a:t>そのうち</a:t>
            </a:r>
            <a:r>
              <a:rPr lang="en-US" altLang="ja-JP" dirty="0" smtClean="0"/>
              <a:t>11</a:t>
            </a:r>
            <a:r>
              <a:rPr lang="ja-JP" altLang="en-US" dirty="0" smtClean="0"/>
              <a:t>件は，実際に移動したクラスへ</a:t>
            </a:r>
            <a:r>
              <a:rPr lang="en-US" altLang="ja-JP" dirty="0" smtClean="0"/>
              <a:t/>
            </a:r>
            <a:br>
              <a:rPr lang="en-US" altLang="ja-JP" dirty="0" smtClean="0"/>
            </a:br>
            <a:r>
              <a:rPr lang="ja-JP" altLang="en-US" dirty="0" smtClean="0"/>
              <a:t>移動させる候補を推薦 </a:t>
            </a:r>
            <a:r>
              <a:rPr lang="en-US" altLang="ja-JP" dirty="0" smtClean="0"/>
              <a:t>(64.7%)</a:t>
            </a:r>
          </a:p>
          <a:p>
            <a:pPr lvl="1"/>
            <a:r>
              <a:rPr lang="ja-JP" altLang="en-US" dirty="0" smtClean="0"/>
              <a:t>構造的</a:t>
            </a:r>
            <a:r>
              <a:rPr lang="ja-JP" altLang="en-US" dirty="0"/>
              <a:t>メトリクス</a:t>
            </a:r>
            <a:r>
              <a:rPr lang="ja-JP" altLang="en-US" dirty="0" smtClean="0"/>
              <a:t>による推薦</a:t>
            </a:r>
            <a:r>
              <a:rPr lang="en-US" altLang="ja-JP" dirty="0" smtClean="0"/>
              <a:t>8</a:t>
            </a:r>
            <a:r>
              <a:rPr lang="ja-JP" altLang="en-US" dirty="0" smtClean="0"/>
              <a:t>つ</a:t>
            </a:r>
            <a:endParaRPr lang="en-US" altLang="ja-JP" dirty="0" smtClean="0"/>
          </a:p>
          <a:p>
            <a:pPr lvl="1"/>
            <a:r>
              <a:rPr lang="ja-JP" altLang="en-US" dirty="0" smtClean="0"/>
              <a:t>意味的メトリクスによる推薦</a:t>
            </a:r>
            <a:r>
              <a:rPr lang="en-US" altLang="ja-JP" dirty="0" smtClean="0"/>
              <a:t>3</a:t>
            </a:r>
            <a:r>
              <a:rPr lang="ja-JP" altLang="en-US" dirty="0" smtClean="0"/>
              <a:t>つ</a:t>
            </a:r>
            <a:endParaRPr lang="en-US" altLang="ja-JP" dirty="0" smtClean="0"/>
          </a:p>
          <a:p>
            <a:endParaRPr kumimoji="1" lang="en-US" altLang="ja-JP" dirty="0"/>
          </a:p>
          <a:p>
            <a:r>
              <a:rPr lang="ja-JP" altLang="en-US" dirty="0" smtClean="0"/>
              <a:t>お互いに参照関係のある複数のメソッドを同時に</a:t>
            </a:r>
            <a:r>
              <a:rPr lang="en-US" altLang="ja-JP" dirty="0" smtClean="0"/>
              <a:t/>
            </a:r>
            <a:br>
              <a:rPr lang="en-US" altLang="ja-JP" dirty="0" smtClean="0"/>
            </a:br>
            <a:r>
              <a:rPr lang="ja-JP" altLang="en-US" dirty="0" smtClean="0"/>
              <a:t>移動させているメソッド移動リファクタリングは</a:t>
            </a:r>
            <a:r>
              <a:rPr lang="en-US" altLang="ja-JP" dirty="0" smtClean="0"/>
              <a:t/>
            </a:r>
            <a:br>
              <a:rPr lang="en-US" altLang="ja-JP" dirty="0" smtClean="0"/>
            </a:br>
            <a:r>
              <a:rPr lang="ja-JP" altLang="en-US" dirty="0" smtClean="0"/>
              <a:t>推薦できなかった</a:t>
            </a:r>
            <a:endParaRPr lang="en-US" altLang="ja-JP"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16</a:t>
            </a:fld>
            <a:endParaRPr lang="en-US" altLang="ja-JP"/>
          </a:p>
        </p:txBody>
      </p:sp>
    </p:spTree>
    <p:extLst>
      <p:ext uri="{BB962C8B-B14F-4D97-AF65-F5344CB8AC3E}">
        <p14:creationId xmlns:p14="http://schemas.microsoft.com/office/powerpoint/2010/main" val="2540329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a:t>
            </a:r>
            <a:r>
              <a:rPr lang="ja-JP" altLang="en-US" dirty="0"/>
              <a:t>課題</a:t>
            </a:r>
            <a:endParaRPr kumimoji="1" lang="ja-JP" altLang="en-US" dirty="0"/>
          </a:p>
        </p:txBody>
      </p:sp>
      <p:sp>
        <p:nvSpPr>
          <p:cNvPr id="3" name="コンテンツ プレースホルダー 2"/>
          <p:cNvSpPr>
            <a:spLocks noGrp="1"/>
          </p:cNvSpPr>
          <p:nvPr>
            <p:ph idx="1"/>
          </p:nvPr>
        </p:nvSpPr>
        <p:spPr>
          <a:xfrm>
            <a:off x="457200" y="1600200"/>
            <a:ext cx="8229600" cy="4708525"/>
          </a:xfrm>
        </p:spPr>
        <p:txBody>
          <a:bodyPr/>
          <a:lstStyle/>
          <a:p>
            <a:pPr marL="0" indent="0">
              <a:buNone/>
            </a:pPr>
            <a:r>
              <a:rPr kumimoji="1" lang="ja-JP" altLang="en-US" b="1" dirty="0" smtClean="0"/>
              <a:t>まとめ</a:t>
            </a:r>
            <a:endParaRPr kumimoji="1" lang="en-US" altLang="ja-JP" b="1" dirty="0" smtClean="0"/>
          </a:p>
          <a:p>
            <a:pPr lvl="1"/>
            <a:r>
              <a:rPr kumimoji="1" lang="ja-JP" altLang="en-US" dirty="0" smtClean="0"/>
              <a:t>修正作業状況に基づき，メソッド移動リファクタリング候補を推薦する手法を，</a:t>
            </a:r>
            <a:r>
              <a:rPr lang="en-US" altLang="ja-JP" dirty="0" smtClean="0"/>
              <a:t>Eclipse plugin </a:t>
            </a:r>
            <a:r>
              <a:rPr lang="ja-JP" altLang="en-US" dirty="0" smtClean="0"/>
              <a:t>として実装</a:t>
            </a:r>
            <a:endParaRPr lang="en-US" altLang="ja-JP" dirty="0" smtClean="0"/>
          </a:p>
          <a:p>
            <a:pPr lvl="2"/>
            <a:r>
              <a:rPr lang="ja-JP" altLang="en-US" dirty="0" smtClean="0"/>
              <a:t>クラスの</a:t>
            </a:r>
            <a:r>
              <a:rPr lang="ja-JP" altLang="en-US" dirty="0"/>
              <a:t>構造的</a:t>
            </a:r>
            <a:r>
              <a:rPr lang="ja-JP" altLang="en-US" dirty="0" smtClean="0"/>
              <a:t>メトリクス表示機能</a:t>
            </a:r>
            <a:endParaRPr lang="en-US" altLang="ja-JP" dirty="0" smtClean="0"/>
          </a:p>
          <a:p>
            <a:pPr lvl="2"/>
            <a:r>
              <a:rPr lang="ja-JP" altLang="en-US" dirty="0" smtClean="0"/>
              <a:t>リファクタリング候補推薦機能</a:t>
            </a:r>
            <a:endParaRPr lang="en-US" altLang="ja-JP" dirty="0" smtClean="0"/>
          </a:p>
          <a:p>
            <a:pPr lvl="1"/>
            <a:r>
              <a:rPr lang="ja-JP" altLang="en-US" dirty="0" smtClean="0"/>
              <a:t>適用実験</a:t>
            </a:r>
            <a:r>
              <a:rPr lang="ja-JP" altLang="en-US" dirty="0"/>
              <a:t>の</a:t>
            </a:r>
            <a:r>
              <a:rPr lang="ja-JP" altLang="en-US" dirty="0" smtClean="0"/>
              <a:t>結果，実際のメソッド移動リファクタリングを</a:t>
            </a:r>
            <a:r>
              <a:rPr lang="en-US" altLang="ja-JP" dirty="0" smtClean="0"/>
              <a:t>64.7%</a:t>
            </a:r>
            <a:r>
              <a:rPr lang="ja-JP" altLang="en-US" dirty="0" smtClean="0"/>
              <a:t>特定できた</a:t>
            </a:r>
            <a:endParaRPr lang="en-US" altLang="ja-JP" dirty="0" smtClean="0"/>
          </a:p>
          <a:p>
            <a:pPr marL="0" indent="0">
              <a:buNone/>
            </a:pPr>
            <a:endParaRPr kumimoji="1" lang="en-US" altLang="ja-JP" b="1" dirty="0" smtClean="0"/>
          </a:p>
          <a:p>
            <a:pPr marL="0" indent="0">
              <a:buNone/>
            </a:pPr>
            <a:r>
              <a:rPr kumimoji="1" lang="ja-JP" altLang="en-US" b="1" dirty="0" smtClean="0"/>
              <a:t>今後の</a:t>
            </a:r>
            <a:r>
              <a:rPr lang="ja-JP" altLang="en-US" b="1" dirty="0" smtClean="0"/>
              <a:t>課題</a:t>
            </a:r>
            <a:endParaRPr lang="en-US" altLang="ja-JP" b="1" dirty="0" smtClean="0"/>
          </a:p>
          <a:p>
            <a:pPr marL="457200" lvl="1" indent="0">
              <a:buNone/>
            </a:pPr>
            <a:r>
              <a:rPr lang="ja-JP" altLang="en-US" dirty="0" smtClean="0"/>
              <a:t>適用実験の拡大</a:t>
            </a:r>
            <a:endParaRPr lang="en-US" altLang="ja-JP" dirty="0" smtClean="0"/>
          </a:p>
          <a:p>
            <a:pPr marL="457200" lvl="1" indent="0">
              <a:buNone/>
            </a:pPr>
            <a:r>
              <a:rPr lang="ja-JP" altLang="en-US" dirty="0" smtClean="0"/>
              <a:t>本手法によるリファクタリング活動への影響を調査</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17</a:t>
            </a:fld>
            <a:endParaRPr lang="en-US" altLang="ja-JP"/>
          </a:p>
        </p:txBody>
      </p:sp>
    </p:spTree>
    <p:extLst>
      <p:ext uri="{BB962C8B-B14F-4D97-AF65-F5344CB8AC3E}">
        <p14:creationId xmlns:p14="http://schemas.microsoft.com/office/powerpoint/2010/main" val="875856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flipV="1">
            <a:off x="251520" y="3212976"/>
            <a:ext cx="8712968" cy="2664296"/>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a:xfrm>
            <a:off x="2411760" y="4894713"/>
            <a:ext cx="4558687" cy="838543"/>
          </a:xfrm>
        </p:spPr>
        <p:txBody>
          <a:bodyPr/>
          <a:lstStyle/>
          <a:p>
            <a:pPr marL="0" indent="0">
              <a:buNone/>
            </a:pPr>
            <a:r>
              <a:rPr lang="ja-JP" altLang="en-US" b="1" dirty="0"/>
              <a:t>メソッド</a:t>
            </a:r>
            <a:r>
              <a:rPr lang="ja-JP" altLang="en-US" b="1" dirty="0" smtClean="0"/>
              <a:t>の影響範囲が限定され，</a:t>
            </a:r>
            <a:r>
              <a:rPr lang="en-US" altLang="ja-JP" b="1" dirty="0" smtClean="0"/>
              <a:t/>
            </a:r>
            <a:br>
              <a:rPr lang="en-US" altLang="ja-JP" b="1" dirty="0" smtClean="0"/>
            </a:br>
            <a:r>
              <a:rPr lang="ja-JP" altLang="en-US" b="1" dirty="0" smtClean="0"/>
              <a:t>効率的な保守作業が行える</a:t>
            </a:r>
            <a:endParaRPr lang="en-US" altLang="ja-JP" b="1" dirty="0"/>
          </a:p>
        </p:txBody>
      </p:sp>
      <p:sp>
        <p:nvSpPr>
          <p:cNvPr id="4" name="スライド番号プレースホルダー 3"/>
          <p:cNvSpPr>
            <a:spLocks noGrp="1"/>
          </p:cNvSpPr>
          <p:nvPr>
            <p:ph type="sldNum" sz="quarter" idx="12"/>
          </p:nvPr>
        </p:nvSpPr>
        <p:spPr>
          <a:xfrm>
            <a:off x="7597775" y="6262825"/>
            <a:ext cx="1150938" cy="288925"/>
          </a:xfrm>
        </p:spPr>
        <p:txBody>
          <a:bodyPr/>
          <a:lstStyle/>
          <a:p>
            <a:fld id="{23EC098B-8BF5-4112-8D8F-78CF84E4D63E}" type="slidenum">
              <a:rPr lang="en-US" altLang="ja-JP" smtClean="0"/>
              <a:pPr/>
              <a:t>2</a:t>
            </a:fld>
            <a:endParaRPr lang="en-US" altLang="ja-JP"/>
          </a:p>
        </p:txBody>
      </p:sp>
      <p:sp>
        <p:nvSpPr>
          <p:cNvPr id="5" name="正方形/長方形 4"/>
          <p:cNvSpPr/>
          <p:nvPr/>
        </p:nvSpPr>
        <p:spPr>
          <a:xfrm>
            <a:off x="1872924" y="6181824"/>
            <a:ext cx="6439077" cy="338336"/>
          </a:xfrm>
          <a:prstGeom prst="rect">
            <a:avLst/>
          </a:prstGeom>
          <a:ln>
            <a:solidFill>
              <a:srgbClr val="1E1E9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600" dirty="0" smtClean="0"/>
              <a:t>[1]</a:t>
            </a:r>
            <a:r>
              <a:rPr kumimoji="1" lang="en-US" altLang="ja-JP" sz="1600" dirty="0" err="1" smtClean="0"/>
              <a:t>M.Fowler</a:t>
            </a:r>
            <a:r>
              <a:rPr kumimoji="1" lang="en-US" altLang="ja-JP" sz="1600" dirty="0" smtClean="0"/>
              <a:t> et al., “Refactoring : Improving the design of existing code”,1999.</a:t>
            </a:r>
            <a:endParaRPr kumimoji="1" lang="ja-JP" altLang="en-US" sz="1600" dirty="0"/>
          </a:p>
        </p:txBody>
      </p:sp>
      <p:sp>
        <p:nvSpPr>
          <p:cNvPr id="7" name="正方形/長方形 6"/>
          <p:cNvSpPr/>
          <p:nvPr/>
        </p:nvSpPr>
        <p:spPr>
          <a:xfrm>
            <a:off x="457200" y="1898829"/>
            <a:ext cx="8218488" cy="954107"/>
          </a:xfrm>
          <a:prstGeom prst="rect">
            <a:avLst/>
          </a:prstGeom>
        </p:spPr>
        <p:txBody>
          <a:bodyPr wrap="square">
            <a:spAutoFit/>
          </a:bodyPr>
          <a:lstStyle/>
          <a:p>
            <a:pPr marL="342900" indent="-342900">
              <a:buFont typeface="Arial" panose="020B0604020202020204" pitchFamily="34" charset="0"/>
              <a:buChar char="•"/>
            </a:pPr>
            <a:r>
              <a:rPr lang="ja-JP" altLang="en-US" sz="2800" dirty="0"/>
              <a:t>ソフトウェア</a:t>
            </a:r>
            <a:r>
              <a:rPr lang="ja-JP" altLang="en-US" sz="2800" dirty="0" smtClean="0"/>
              <a:t>の外部への振る舞い</a:t>
            </a:r>
            <a:r>
              <a:rPr lang="ja-JP" altLang="en-US" sz="2800" dirty="0"/>
              <a:t>を</a:t>
            </a:r>
            <a:r>
              <a:rPr lang="ja-JP" altLang="en-US" sz="2800" dirty="0" smtClean="0"/>
              <a:t>保ちつつ，</a:t>
            </a:r>
            <a:r>
              <a:rPr lang="en-US" altLang="ja-JP" sz="2800" dirty="0" smtClean="0"/>
              <a:t/>
            </a:r>
            <a:br>
              <a:rPr lang="en-US" altLang="ja-JP" sz="2800" dirty="0" smtClean="0"/>
            </a:br>
            <a:r>
              <a:rPr lang="ja-JP" altLang="en-US" sz="2800" dirty="0" smtClean="0"/>
              <a:t>ソースコードの内部</a:t>
            </a:r>
            <a:r>
              <a:rPr lang="ja-JP" altLang="en-US" sz="2800" dirty="0"/>
              <a:t>構造を改善する作業</a:t>
            </a:r>
            <a:r>
              <a:rPr lang="en-US" altLang="ja-JP" sz="2800" dirty="0"/>
              <a:t>[1]</a:t>
            </a:r>
          </a:p>
        </p:txBody>
      </p:sp>
      <p:sp>
        <p:nvSpPr>
          <p:cNvPr id="14" name="正方形/長方形 13"/>
          <p:cNvSpPr/>
          <p:nvPr/>
        </p:nvSpPr>
        <p:spPr>
          <a:xfrm>
            <a:off x="2247712" y="3808747"/>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class2</a:t>
            </a:r>
            <a:endParaRPr kumimoji="1" lang="ja-JP" altLang="en-US" b="1" dirty="0">
              <a:solidFill>
                <a:schemeClr val="tx1"/>
              </a:solidFill>
            </a:endParaRPr>
          </a:p>
        </p:txBody>
      </p:sp>
      <p:sp>
        <p:nvSpPr>
          <p:cNvPr id="15" name="正方形/長方形 14"/>
          <p:cNvSpPr/>
          <p:nvPr/>
        </p:nvSpPr>
        <p:spPr>
          <a:xfrm>
            <a:off x="2247712" y="4142441"/>
            <a:ext cx="1368152" cy="1800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247712" y="4322461"/>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method2()</a:t>
            </a:r>
            <a:endParaRPr kumimoji="1" lang="ja-JP" altLang="en-US" sz="2000" b="1" dirty="0">
              <a:solidFill>
                <a:schemeClr val="tx1"/>
              </a:solidFill>
            </a:endParaRPr>
          </a:p>
        </p:txBody>
      </p:sp>
      <p:sp>
        <p:nvSpPr>
          <p:cNvPr id="20" name="右矢印 19"/>
          <p:cNvSpPr/>
          <p:nvPr/>
        </p:nvSpPr>
        <p:spPr>
          <a:xfrm>
            <a:off x="4305931" y="3960027"/>
            <a:ext cx="786532" cy="540060"/>
          </a:xfrm>
          <a:prstGeom prst="rightArrow">
            <a:avLst/>
          </a:prstGeom>
          <a:solidFill>
            <a:schemeClr val="accent6">
              <a:lumMod val="40000"/>
              <a:lumOff val="60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6"/>
              </a:solidFill>
            </a:endParaRPr>
          </a:p>
        </p:txBody>
      </p:sp>
      <p:sp>
        <p:nvSpPr>
          <p:cNvPr id="23" name="正方形/長方形 22"/>
          <p:cNvSpPr/>
          <p:nvPr/>
        </p:nvSpPr>
        <p:spPr>
          <a:xfrm>
            <a:off x="539552" y="3808747"/>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class1</a:t>
            </a:r>
            <a:endParaRPr kumimoji="1" lang="ja-JP" altLang="en-US" b="1" dirty="0">
              <a:solidFill>
                <a:schemeClr val="tx1"/>
              </a:solidFill>
            </a:endParaRPr>
          </a:p>
        </p:txBody>
      </p:sp>
      <p:sp>
        <p:nvSpPr>
          <p:cNvPr id="24" name="正方形/長方形 23"/>
          <p:cNvSpPr/>
          <p:nvPr/>
        </p:nvSpPr>
        <p:spPr>
          <a:xfrm>
            <a:off x="539552" y="4142441"/>
            <a:ext cx="1368152" cy="1800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539552" y="4322461"/>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method1()</a:t>
            </a:r>
            <a:endParaRPr kumimoji="1" lang="ja-JP" altLang="en-US" sz="2000" b="1" dirty="0">
              <a:solidFill>
                <a:schemeClr val="tx1"/>
              </a:solidFill>
            </a:endParaRPr>
          </a:p>
        </p:txBody>
      </p:sp>
      <p:sp>
        <p:nvSpPr>
          <p:cNvPr id="42" name="テキスト ボックス 41"/>
          <p:cNvSpPr txBox="1"/>
          <p:nvPr/>
        </p:nvSpPr>
        <p:spPr>
          <a:xfrm flipH="1">
            <a:off x="2411760" y="3327375"/>
            <a:ext cx="4662606" cy="461665"/>
          </a:xfrm>
          <a:prstGeom prst="rect">
            <a:avLst/>
          </a:prstGeom>
          <a:noFill/>
        </p:spPr>
        <p:txBody>
          <a:bodyPr wrap="square" rtlCol="0">
            <a:spAutoFit/>
          </a:bodyPr>
          <a:lstStyle/>
          <a:p>
            <a:r>
              <a:rPr lang="ja-JP" altLang="en-US" sz="2400" b="1" dirty="0" smtClean="0">
                <a:ln w="0">
                  <a:noFill/>
                </a:ln>
                <a:solidFill>
                  <a:schemeClr val="accent6">
                    <a:lumMod val="75000"/>
                  </a:schemeClr>
                </a:solidFill>
              </a:rPr>
              <a:t>メソッド移動リファクタリング</a:t>
            </a:r>
            <a:endParaRPr lang="ja-JP" altLang="en-US" sz="2400" b="1" dirty="0">
              <a:ln w="0">
                <a:noFill/>
              </a:ln>
              <a:solidFill>
                <a:schemeClr val="accent6">
                  <a:lumMod val="75000"/>
                </a:schemeClr>
              </a:solidFill>
            </a:endParaRPr>
          </a:p>
        </p:txBody>
      </p:sp>
      <p:cxnSp>
        <p:nvCxnSpPr>
          <p:cNvPr id="9" name="直線矢印コネクタ 8"/>
          <p:cNvCxnSpPr/>
          <p:nvPr/>
        </p:nvCxnSpPr>
        <p:spPr>
          <a:xfrm>
            <a:off x="1774454" y="4445734"/>
            <a:ext cx="594007" cy="1614"/>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28" name="直線矢印コネクタ 27"/>
          <p:cNvCxnSpPr/>
          <p:nvPr/>
        </p:nvCxnSpPr>
        <p:spPr>
          <a:xfrm flipH="1" flipV="1">
            <a:off x="1774453" y="4568318"/>
            <a:ext cx="594007" cy="1"/>
          </a:xfrm>
          <a:prstGeom prst="straightConnector1">
            <a:avLst/>
          </a:prstGeom>
          <a:ln>
            <a:solidFill>
              <a:schemeClr val="tx1"/>
            </a:solidFill>
            <a:tailEnd type="triangle"/>
          </a:ln>
        </p:spPr>
        <p:style>
          <a:lnRef idx="1">
            <a:schemeClr val="accent4"/>
          </a:lnRef>
          <a:fillRef idx="0">
            <a:schemeClr val="accent4"/>
          </a:fillRef>
          <a:effectRef idx="0">
            <a:schemeClr val="accent4"/>
          </a:effectRef>
          <a:fontRef idx="minor">
            <a:schemeClr val="tx1"/>
          </a:fontRef>
        </p:style>
      </p:cxnSp>
      <p:sp>
        <p:nvSpPr>
          <p:cNvPr id="45" name="正方形/長方形 44"/>
          <p:cNvSpPr/>
          <p:nvPr/>
        </p:nvSpPr>
        <p:spPr>
          <a:xfrm>
            <a:off x="7329240" y="3780007"/>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class2</a:t>
            </a:r>
            <a:endParaRPr kumimoji="1" lang="ja-JP" altLang="en-US" b="1" dirty="0">
              <a:solidFill>
                <a:schemeClr val="tx1"/>
              </a:solidFill>
            </a:endParaRPr>
          </a:p>
        </p:txBody>
      </p:sp>
      <p:sp>
        <p:nvSpPr>
          <p:cNvPr id="46" name="正方形/長方形 45"/>
          <p:cNvSpPr/>
          <p:nvPr/>
        </p:nvSpPr>
        <p:spPr>
          <a:xfrm>
            <a:off x="7329240" y="4113701"/>
            <a:ext cx="1368152" cy="1800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7329240" y="4293720"/>
            <a:ext cx="1368152" cy="7019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method2()</a:t>
            </a:r>
          </a:p>
          <a:p>
            <a:pPr algn="ctr"/>
            <a:r>
              <a:rPr kumimoji="1" lang="en-US" altLang="ja-JP" sz="2000" b="1" dirty="0" smtClean="0">
                <a:solidFill>
                  <a:schemeClr val="tx1"/>
                </a:solidFill>
              </a:rPr>
              <a:t>method1()</a:t>
            </a:r>
            <a:endParaRPr kumimoji="1" lang="ja-JP" altLang="en-US" sz="2000" b="1" dirty="0">
              <a:solidFill>
                <a:schemeClr val="tx1"/>
              </a:solidFill>
            </a:endParaRPr>
          </a:p>
        </p:txBody>
      </p:sp>
      <p:sp>
        <p:nvSpPr>
          <p:cNvPr id="48" name="正方形/長方形 47"/>
          <p:cNvSpPr/>
          <p:nvPr/>
        </p:nvSpPr>
        <p:spPr>
          <a:xfrm>
            <a:off x="5623045" y="3808747"/>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class1</a:t>
            </a:r>
            <a:endParaRPr kumimoji="1" lang="ja-JP" altLang="en-US" b="1" dirty="0">
              <a:solidFill>
                <a:schemeClr val="tx1"/>
              </a:solidFill>
            </a:endParaRPr>
          </a:p>
        </p:txBody>
      </p:sp>
      <p:sp>
        <p:nvSpPr>
          <p:cNvPr id="49" name="正方形/長方形 48"/>
          <p:cNvSpPr/>
          <p:nvPr/>
        </p:nvSpPr>
        <p:spPr>
          <a:xfrm>
            <a:off x="5623045" y="4142441"/>
            <a:ext cx="1368152" cy="1800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5623045" y="4322461"/>
            <a:ext cx="1368152"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lumMod val="65000"/>
                  <a:lumOff val="35000"/>
                </a:schemeClr>
              </a:solidFill>
            </a:endParaRPr>
          </a:p>
        </p:txBody>
      </p:sp>
      <p:cxnSp>
        <p:nvCxnSpPr>
          <p:cNvPr id="82" name="曲線コネクタ 81"/>
          <p:cNvCxnSpPr/>
          <p:nvPr/>
        </p:nvCxnSpPr>
        <p:spPr>
          <a:xfrm rot="10800000" flipV="1">
            <a:off x="7439620" y="4510347"/>
            <a:ext cx="12700" cy="270030"/>
          </a:xfrm>
          <a:prstGeom prst="curvedConnector3">
            <a:avLst>
              <a:gd name="adj1" fmla="val 180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曲線コネクタ 85"/>
          <p:cNvCxnSpPr/>
          <p:nvPr/>
        </p:nvCxnSpPr>
        <p:spPr>
          <a:xfrm flipV="1">
            <a:off x="8591748" y="4510440"/>
            <a:ext cx="12700" cy="270030"/>
          </a:xfrm>
          <a:prstGeom prst="curvedConnector3">
            <a:avLst>
              <a:gd name="adj1" fmla="val 180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6893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flipV="1">
            <a:off x="314342" y="1772814"/>
            <a:ext cx="8434371" cy="1152129"/>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既存</a:t>
            </a:r>
            <a:r>
              <a:rPr lang="ja-JP" altLang="en-US" dirty="0" smtClean="0"/>
              <a:t>手法とその問題点</a:t>
            </a:r>
            <a:endParaRPr kumimoji="1" lang="ja-JP" altLang="en-US" dirty="0"/>
          </a:p>
        </p:txBody>
      </p:sp>
      <p:sp>
        <p:nvSpPr>
          <p:cNvPr id="3" name="コンテンツ プレースホルダー 2"/>
          <p:cNvSpPr>
            <a:spLocks noGrp="1"/>
          </p:cNvSpPr>
          <p:nvPr>
            <p:ph idx="1"/>
          </p:nvPr>
        </p:nvSpPr>
        <p:spPr>
          <a:xfrm>
            <a:off x="488921" y="1978579"/>
            <a:ext cx="8579296" cy="779408"/>
          </a:xfrm>
        </p:spPr>
        <p:txBody>
          <a:bodyPr/>
          <a:lstStyle/>
          <a:p>
            <a:r>
              <a:rPr lang="ja-JP" altLang="en-US" dirty="0" smtClean="0"/>
              <a:t>設計上の</a:t>
            </a:r>
            <a:r>
              <a:rPr lang="ja-JP" altLang="en-US" dirty="0"/>
              <a:t>欠陥</a:t>
            </a:r>
            <a:r>
              <a:rPr lang="ja-JP" altLang="en-US" dirty="0" smtClean="0"/>
              <a:t>を，ソフトウェア</a:t>
            </a:r>
            <a:r>
              <a:rPr lang="ja-JP" altLang="en-US" dirty="0"/>
              <a:t>全体</a:t>
            </a:r>
            <a:r>
              <a:rPr lang="ja-JP" altLang="en-US" dirty="0" smtClean="0"/>
              <a:t>から特定して</a:t>
            </a:r>
            <a:r>
              <a:rPr lang="en-US" altLang="ja-JP" dirty="0" smtClean="0"/>
              <a:t/>
            </a:r>
            <a:br>
              <a:rPr lang="en-US" altLang="ja-JP" dirty="0" smtClean="0"/>
            </a:br>
            <a:r>
              <a:rPr lang="ja-JP" altLang="en-US" dirty="0" smtClean="0"/>
              <a:t>それを修正するメソッド移動リファクタリングを推薦</a:t>
            </a:r>
            <a:endParaRPr lang="en-US" altLang="ja-JP"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3</a:t>
            </a:fld>
            <a:endParaRPr lang="en-US" altLang="ja-JP"/>
          </a:p>
        </p:txBody>
      </p:sp>
      <p:sp>
        <p:nvSpPr>
          <p:cNvPr id="5" name="正方形/長方形 4"/>
          <p:cNvSpPr/>
          <p:nvPr/>
        </p:nvSpPr>
        <p:spPr>
          <a:xfrm>
            <a:off x="1974155" y="6128705"/>
            <a:ext cx="5766197" cy="360040"/>
          </a:xfrm>
          <a:prstGeom prst="rect">
            <a:avLst/>
          </a:prstGeom>
          <a:ln>
            <a:solidFill>
              <a:srgbClr val="1E1E94"/>
            </a:solidFill>
          </a:ln>
        </p:spPr>
        <p:style>
          <a:lnRef idx="2">
            <a:schemeClr val="accent1"/>
          </a:lnRef>
          <a:fillRef idx="1">
            <a:schemeClr val="lt1"/>
          </a:fillRef>
          <a:effectRef idx="0">
            <a:schemeClr val="accent1"/>
          </a:effectRef>
          <a:fontRef idx="minor">
            <a:schemeClr val="dk1"/>
          </a:fontRef>
        </p:style>
        <p:txBody>
          <a:bodyPr rtlCol="0" anchor="ctr"/>
          <a:lstStyle/>
          <a:p>
            <a:r>
              <a:rPr lang="en-US" altLang="ja-JP" sz="1600" dirty="0" smtClean="0"/>
              <a:t>[2]</a:t>
            </a:r>
            <a:r>
              <a:rPr lang="en-US" altLang="ja-JP" sz="1600" dirty="0" err="1" smtClean="0"/>
              <a:t>E.Murphy</a:t>
            </a:r>
            <a:r>
              <a:rPr lang="en-US" altLang="ja-JP" sz="1600" dirty="0" smtClean="0"/>
              <a:t>-Hill </a:t>
            </a:r>
            <a:r>
              <a:rPr lang="en-US" altLang="ja-JP" sz="1600" dirty="0"/>
              <a:t>et </a:t>
            </a:r>
            <a:r>
              <a:rPr lang="en-US" altLang="ja-JP" sz="1600" dirty="0" err="1"/>
              <a:t>al.,“Refactoring</a:t>
            </a:r>
            <a:r>
              <a:rPr lang="en-US" altLang="ja-JP" sz="1600" dirty="0"/>
              <a:t> Tools: Fitness for Purpose”,2008</a:t>
            </a:r>
            <a:r>
              <a:rPr lang="en-US" altLang="ja-JP" sz="1600" dirty="0" smtClean="0"/>
              <a:t>.</a:t>
            </a:r>
            <a:endParaRPr lang="en-US" altLang="ja-JP" sz="1600" dirty="0"/>
          </a:p>
        </p:txBody>
      </p:sp>
      <p:sp>
        <p:nvSpPr>
          <p:cNvPr id="8" name="正方形/長方形 7"/>
          <p:cNvSpPr/>
          <p:nvPr/>
        </p:nvSpPr>
        <p:spPr>
          <a:xfrm>
            <a:off x="501537" y="3185604"/>
            <a:ext cx="8199704" cy="2776145"/>
          </a:xfrm>
          <a:prstGeom prst="rect">
            <a:avLst/>
          </a:prstGeom>
        </p:spPr>
        <p:txBody>
          <a:bodyPr wrap="square">
            <a:spAutoFit/>
          </a:bodyPr>
          <a:lstStyle/>
          <a:p>
            <a:pPr marL="342900" lvl="0" indent="-342900" fontAlgn="base">
              <a:spcBef>
                <a:spcPct val="20000"/>
              </a:spcBef>
              <a:spcAft>
                <a:spcPct val="0"/>
              </a:spcAft>
              <a:buFontTx/>
              <a:buChar char="•"/>
            </a:pPr>
            <a:r>
              <a:rPr lang="ja-JP" altLang="en-US" sz="2400" kern="0" dirty="0">
                <a:solidFill>
                  <a:srgbClr val="000000"/>
                </a:solidFill>
              </a:rPr>
              <a:t>開発者は，</a:t>
            </a:r>
            <a:r>
              <a:rPr lang="ja-JP" altLang="en-US" sz="2400" b="1" kern="0" dirty="0">
                <a:solidFill>
                  <a:srgbClr val="000000"/>
                </a:solidFill>
              </a:rPr>
              <a:t>保守作業と並行して</a:t>
            </a:r>
            <a:r>
              <a:rPr lang="ja-JP" altLang="en-US" sz="2400" kern="0" dirty="0">
                <a:solidFill>
                  <a:srgbClr val="000000"/>
                </a:solidFill>
              </a:rPr>
              <a:t>リファクタリングを</a:t>
            </a:r>
            <a:r>
              <a:rPr lang="en-US" altLang="ja-JP" sz="2400" kern="0" dirty="0">
                <a:solidFill>
                  <a:srgbClr val="000000"/>
                </a:solidFill>
              </a:rPr>
              <a:t/>
            </a:r>
            <a:br>
              <a:rPr lang="en-US" altLang="ja-JP" sz="2400" kern="0" dirty="0">
                <a:solidFill>
                  <a:srgbClr val="000000"/>
                </a:solidFill>
              </a:rPr>
            </a:br>
            <a:r>
              <a:rPr lang="ja-JP" altLang="en-US" sz="2400" kern="0" dirty="0">
                <a:solidFill>
                  <a:srgbClr val="000000"/>
                </a:solidFill>
              </a:rPr>
              <a:t>実施</a:t>
            </a:r>
            <a:r>
              <a:rPr lang="ja-JP" altLang="en-US" sz="2400" kern="0" dirty="0" smtClean="0">
                <a:solidFill>
                  <a:srgbClr val="000000"/>
                </a:solidFill>
              </a:rPr>
              <a:t>すること</a:t>
            </a:r>
            <a:r>
              <a:rPr lang="ja-JP" altLang="en-US" sz="2400" kern="0" dirty="0">
                <a:solidFill>
                  <a:srgbClr val="000000"/>
                </a:solidFill>
              </a:rPr>
              <a:t>が</a:t>
            </a:r>
            <a:r>
              <a:rPr lang="ja-JP" altLang="en-US" sz="2400" kern="0" dirty="0" smtClean="0">
                <a:solidFill>
                  <a:srgbClr val="000000"/>
                </a:solidFill>
              </a:rPr>
              <a:t>多いと言われている</a:t>
            </a:r>
            <a:r>
              <a:rPr lang="en-US" altLang="ja-JP" sz="2400" kern="0" dirty="0" smtClean="0">
                <a:solidFill>
                  <a:srgbClr val="000000"/>
                </a:solidFill>
              </a:rPr>
              <a:t>[</a:t>
            </a:r>
            <a:r>
              <a:rPr lang="en-US" altLang="ja-JP" sz="2400" kern="0" dirty="0">
                <a:solidFill>
                  <a:srgbClr val="000000"/>
                </a:solidFill>
              </a:rPr>
              <a:t>2</a:t>
            </a:r>
            <a:r>
              <a:rPr lang="en-US" altLang="ja-JP" sz="2400" kern="0" dirty="0" smtClean="0">
                <a:solidFill>
                  <a:srgbClr val="000000"/>
                </a:solidFill>
              </a:rPr>
              <a:t>]</a:t>
            </a:r>
          </a:p>
          <a:p>
            <a:pPr marL="342900" lvl="0" indent="-342900" fontAlgn="base">
              <a:spcBef>
                <a:spcPct val="20000"/>
              </a:spcBef>
              <a:spcAft>
                <a:spcPct val="0"/>
              </a:spcAft>
              <a:buFontTx/>
              <a:buChar char="•"/>
            </a:pPr>
            <a:endParaRPr lang="en-US" altLang="ja-JP" sz="1200" kern="0" dirty="0">
              <a:solidFill>
                <a:srgbClr val="000000"/>
              </a:solidFill>
            </a:endParaRPr>
          </a:p>
          <a:p>
            <a:pPr marL="914400" lvl="1" indent="-457200">
              <a:buClr>
                <a:schemeClr val="tx1"/>
              </a:buClr>
              <a:buFont typeface="Wingdings" panose="05000000000000000000" pitchFamily="2" charset="2"/>
              <a:buChar char="Ø"/>
            </a:pPr>
            <a:r>
              <a:rPr lang="ja-JP" altLang="en-US" sz="2400" dirty="0" smtClean="0"/>
              <a:t>保守作業に関連しない候補も推薦してしまう</a:t>
            </a:r>
            <a:endParaRPr lang="en-US" altLang="ja-JP" sz="2400" dirty="0" smtClean="0"/>
          </a:p>
          <a:p>
            <a:pPr marL="914400" lvl="1" indent="-457200">
              <a:buClr>
                <a:schemeClr val="tx1"/>
              </a:buClr>
              <a:buFont typeface="Wingdings" panose="05000000000000000000" pitchFamily="2" charset="2"/>
              <a:buChar char="Ø"/>
            </a:pPr>
            <a:endParaRPr lang="en-US" altLang="ja-JP" sz="1600" dirty="0" smtClean="0"/>
          </a:p>
          <a:p>
            <a:pPr marL="914400" lvl="1" indent="-457200">
              <a:buClr>
                <a:schemeClr val="tx1"/>
              </a:buClr>
              <a:buFont typeface="Wingdings" panose="05000000000000000000" pitchFamily="2" charset="2"/>
              <a:buChar char="Ø"/>
            </a:pPr>
            <a:r>
              <a:rPr lang="ja-JP" altLang="en-US" sz="2400" dirty="0" smtClean="0"/>
              <a:t>コードを変更する度にツールの実行が必要</a:t>
            </a:r>
            <a:endParaRPr lang="en-US" altLang="ja-JP" sz="2400" dirty="0" smtClean="0"/>
          </a:p>
          <a:p>
            <a:pPr marL="914400" lvl="1" indent="-457200">
              <a:buClr>
                <a:schemeClr val="tx1"/>
              </a:buClr>
              <a:buFont typeface="Calibri Light" panose="020F0302020204030204" pitchFamily="34" charset="0"/>
              <a:buChar char="‒"/>
            </a:pPr>
            <a:endParaRPr lang="en-US" altLang="ja-JP" sz="2400" dirty="0"/>
          </a:p>
          <a:p>
            <a:pPr lvl="1">
              <a:buClr>
                <a:schemeClr val="tx1"/>
              </a:buClr>
            </a:pPr>
            <a:r>
              <a:rPr lang="ja-JP" altLang="en-US" sz="2400" dirty="0" smtClean="0"/>
              <a:t>このようなリファクタリング活動を支援できていない</a:t>
            </a:r>
            <a:endParaRPr lang="en-US" altLang="ja-JP" sz="2400" dirty="0"/>
          </a:p>
        </p:txBody>
      </p:sp>
    </p:spTree>
    <p:extLst>
      <p:ext uri="{BB962C8B-B14F-4D97-AF65-F5344CB8AC3E}">
        <p14:creationId xmlns:p14="http://schemas.microsoft.com/office/powerpoint/2010/main" val="3328375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flipV="1">
            <a:off x="457200" y="1729466"/>
            <a:ext cx="7983454" cy="1267486"/>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648054" y="3171476"/>
            <a:ext cx="7894473" cy="2998394"/>
          </a:xfrm>
          <a:noFill/>
        </p:spPr>
        <p:txBody>
          <a:bodyPr/>
          <a:lstStyle/>
          <a:p>
            <a:pPr>
              <a:lnSpc>
                <a:spcPct val="150000"/>
              </a:lnSpc>
            </a:pPr>
            <a:r>
              <a:rPr lang="ja-JP" altLang="en-US" b="1" kern="1200" dirty="0" smtClean="0"/>
              <a:t>修正作業に関連するコードを特定</a:t>
            </a:r>
            <a:endParaRPr lang="en-US" altLang="ja-JP" b="1" kern="1200" dirty="0" smtClean="0"/>
          </a:p>
          <a:p>
            <a:pPr lvl="1">
              <a:lnSpc>
                <a:spcPct val="150000"/>
              </a:lnSpc>
            </a:pPr>
            <a:r>
              <a:rPr lang="ja-JP" altLang="en-US" kern="1200" dirty="0"/>
              <a:t>興味</a:t>
            </a:r>
            <a:r>
              <a:rPr lang="ja-JP" altLang="en-US" kern="1200" dirty="0" smtClean="0"/>
              <a:t>のないリファクタリング候補が除去できる</a:t>
            </a:r>
            <a:endParaRPr lang="en-US" altLang="ja-JP" kern="1200" dirty="0" smtClean="0"/>
          </a:p>
          <a:p>
            <a:pPr lvl="1">
              <a:lnSpc>
                <a:spcPct val="150000"/>
              </a:lnSpc>
            </a:pPr>
            <a:r>
              <a:rPr lang="ja-JP" altLang="en-US" kern="1200" dirty="0"/>
              <a:t>実施</a:t>
            </a:r>
            <a:r>
              <a:rPr lang="ja-JP" altLang="en-US" kern="1200" dirty="0" smtClean="0"/>
              <a:t>するかの</a:t>
            </a:r>
            <a:r>
              <a:rPr lang="ja-JP" altLang="en-US" kern="1200" dirty="0"/>
              <a:t>判断</a:t>
            </a:r>
            <a:r>
              <a:rPr lang="ja-JP" altLang="en-US" kern="1200" dirty="0" smtClean="0"/>
              <a:t>が容易である</a:t>
            </a:r>
            <a:endParaRPr lang="en-US" altLang="ja-JP" b="1" kern="1200" dirty="0" smtClean="0"/>
          </a:p>
          <a:p>
            <a:pPr>
              <a:lnSpc>
                <a:spcPct val="150000"/>
              </a:lnSpc>
            </a:pPr>
            <a:r>
              <a:rPr lang="ja-JP" altLang="en-US" b="1" kern="1200" dirty="0" smtClean="0"/>
              <a:t>修正</a:t>
            </a:r>
            <a:r>
              <a:rPr lang="ja-JP" altLang="en-US" b="1" kern="1200" dirty="0"/>
              <a:t>作業</a:t>
            </a:r>
            <a:r>
              <a:rPr lang="ja-JP" altLang="en-US" b="1" kern="1200" dirty="0" smtClean="0"/>
              <a:t>による依存関係の変化を検出</a:t>
            </a:r>
            <a:endParaRPr lang="en-US" altLang="ja-JP" b="1" kern="1200" dirty="0"/>
          </a:p>
          <a:p>
            <a:pPr lvl="1">
              <a:lnSpc>
                <a:spcPct val="150000"/>
              </a:lnSpc>
            </a:pPr>
            <a:r>
              <a:rPr lang="ja-JP" altLang="en-US" kern="1200" dirty="0" smtClean="0"/>
              <a:t>リファクタリング活動の必要性の判断を支援</a:t>
            </a:r>
            <a:endParaRPr lang="en-US" altLang="ja-JP" kern="1200" dirty="0" smtClean="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4</a:t>
            </a:fld>
            <a:endParaRPr lang="en-US" altLang="ja-JP"/>
          </a:p>
        </p:txBody>
      </p:sp>
      <p:sp>
        <p:nvSpPr>
          <p:cNvPr id="5" name="正方形/長方形 4"/>
          <p:cNvSpPr/>
          <p:nvPr/>
        </p:nvSpPr>
        <p:spPr>
          <a:xfrm>
            <a:off x="648054" y="1903990"/>
            <a:ext cx="7596354" cy="954107"/>
          </a:xfrm>
          <a:prstGeom prst="rect">
            <a:avLst/>
          </a:prstGeom>
        </p:spPr>
        <p:txBody>
          <a:bodyPr wrap="square">
            <a:spAutoFit/>
          </a:bodyPr>
          <a:lstStyle/>
          <a:p>
            <a:pPr marL="342900" indent="-342900">
              <a:buFont typeface="Arial" panose="020B0604020202020204" pitchFamily="34" charset="0"/>
              <a:buChar char="•"/>
            </a:pPr>
            <a:r>
              <a:rPr lang="ja-JP" altLang="en-US" sz="2800" dirty="0"/>
              <a:t>修正</a:t>
            </a:r>
            <a:r>
              <a:rPr lang="ja-JP" altLang="en-US" sz="2800" dirty="0" smtClean="0"/>
              <a:t>作業状況に基づく</a:t>
            </a:r>
            <a:r>
              <a:rPr lang="en-US" altLang="ja-JP" sz="2800" dirty="0" smtClean="0"/>
              <a:t>,</a:t>
            </a:r>
            <a:r>
              <a:rPr lang="en-US" altLang="ja-JP" sz="2800" dirty="0"/>
              <a:t/>
            </a:r>
            <a:br>
              <a:rPr lang="en-US" altLang="ja-JP" sz="2800" dirty="0"/>
            </a:br>
            <a:r>
              <a:rPr lang="ja-JP" altLang="en-US" sz="2800" dirty="0" smtClean="0"/>
              <a:t>メソッド移動リファクタリング候補を推薦</a:t>
            </a:r>
            <a:endParaRPr lang="en-US" altLang="ja-JP" sz="2800" dirty="0"/>
          </a:p>
        </p:txBody>
      </p:sp>
    </p:spTree>
    <p:extLst>
      <p:ext uri="{BB962C8B-B14F-4D97-AF65-F5344CB8AC3E}">
        <p14:creationId xmlns:p14="http://schemas.microsoft.com/office/powerpoint/2010/main" val="3542950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ツール概要</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5</a:t>
            </a:fld>
            <a:endParaRPr lang="en-US" altLang="ja-JP"/>
          </a:p>
        </p:txBody>
      </p:sp>
      <p:sp>
        <p:nvSpPr>
          <p:cNvPr id="9" name="角丸四角形 8"/>
          <p:cNvSpPr/>
          <p:nvPr/>
        </p:nvSpPr>
        <p:spPr>
          <a:xfrm>
            <a:off x="1579028" y="1814676"/>
            <a:ext cx="5428443" cy="4494644"/>
          </a:xfrm>
          <a:prstGeom prst="roundRect">
            <a:avLst/>
          </a:prstGeom>
          <a:solidFill>
            <a:sysClr val="window" lastClr="FFFFFF"/>
          </a:solidFill>
          <a:ln w="1016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4236830" y="2211932"/>
            <a:ext cx="1827831" cy="578603"/>
          </a:xfrm>
          <a:prstGeom prst="rect">
            <a:avLst/>
          </a:prstGeom>
          <a:solidFill>
            <a:srgbClr val="44546A">
              <a:lumMod val="20000"/>
              <a:lumOff val="8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修正作業に関連する</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クラス・メソッド</a:t>
            </a:r>
          </a:p>
        </p:txBody>
      </p:sp>
      <p:sp>
        <p:nvSpPr>
          <p:cNvPr id="11" name="正方形/長方形 10"/>
          <p:cNvSpPr/>
          <p:nvPr/>
        </p:nvSpPr>
        <p:spPr>
          <a:xfrm>
            <a:off x="7628029" y="2584229"/>
            <a:ext cx="1363733" cy="849649"/>
          </a:xfrm>
          <a:prstGeom prst="rect">
            <a:avLst/>
          </a:prstGeom>
          <a:solidFill>
            <a:srgbClr val="FFFF00"/>
          </a:solidFill>
          <a:ln w="1905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構造的</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メトリクスの表示</a:t>
            </a:r>
          </a:p>
        </p:txBody>
      </p:sp>
      <p:sp>
        <p:nvSpPr>
          <p:cNvPr id="12" name="正方形/長方形 11"/>
          <p:cNvSpPr/>
          <p:nvPr/>
        </p:nvSpPr>
        <p:spPr>
          <a:xfrm>
            <a:off x="7452320" y="4013197"/>
            <a:ext cx="1630090" cy="855963"/>
          </a:xfrm>
          <a:prstGeom prst="rect">
            <a:avLst/>
          </a:prstGeom>
          <a:solidFill>
            <a:srgbClr val="FFFF00"/>
          </a:solidFill>
          <a:ln w="1905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メソッド移動</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リファクタリング</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候補の推薦</a:t>
            </a:r>
          </a:p>
        </p:txBody>
      </p:sp>
      <p:sp>
        <p:nvSpPr>
          <p:cNvPr id="13" name="テキスト ボックス 12"/>
          <p:cNvSpPr txBox="1"/>
          <p:nvPr/>
        </p:nvSpPr>
        <p:spPr>
          <a:xfrm>
            <a:off x="68615" y="3140968"/>
            <a:ext cx="543739" cy="307777"/>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修正</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sp>
        <p:nvSpPr>
          <p:cNvPr id="14" name="正方形/長方形 13"/>
          <p:cNvSpPr/>
          <p:nvPr/>
        </p:nvSpPr>
        <p:spPr>
          <a:xfrm>
            <a:off x="4685308" y="3047164"/>
            <a:ext cx="1077997" cy="813556"/>
          </a:xfrm>
          <a:prstGeom prst="rect">
            <a:avLst/>
          </a:prstGeom>
          <a:solidFill>
            <a:srgbClr val="4472C4">
              <a:lumMod val="40000"/>
              <a:lumOff val="6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構造的</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a:t>
            </a:r>
          </a:p>
        </p:txBody>
      </p:sp>
      <p:sp>
        <p:nvSpPr>
          <p:cNvPr id="15" name="右矢印 14"/>
          <p:cNvSpPr/>
          <p:nvPr/>
        </p:nvSpPr>
        <p:spPr>
          <a:xfrm>
            <a:off x="6766900" y="4129643"/>
            <a:ext cx="588309" cy="523204"/>
          </a:xfrm>
          <a:prstGeom prst="rightArrow">
            <a:avLst/>
          </a:prstGeom>
          <a:solidFill>
            <a:srgbClr val="5B9BD5">
              <a:lumMod val="40000"/>
              <a:lumOff val="60000"/>
            </a:srgbClr>
          </a:solidFill>
          <a:ln w="15875" cap="flat" cmpd="sng" algn="ctr">
            <a:solidFill>
              <a:sysClr val="windowText" lastClr="000000">
                <a:lumMod val="75000"/>
                <a:lumOff val="25000"/>
              </a:sysClr>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6" name="1 つの角を切り取った四角形 15"/>
          <p:cNvSpPr/>
          <p:nvPr/>
        </p:nvSpPr>
        <p:spPr>
          <a:xfrm>
            <a:off x="702609" y="3142031"/>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7" name="1 つの角を切り取った四角形 16"/>
          <p:cNvSpPr/>
          <p:nvPr/>
        </p:nvSpPr>
        <p:spPr>
          <a:xfrm>
            <a:off x="656358" y="3205550"/>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8" name="1 つの角を切り取った四角形 17"/>
          <p:cNvSpPr/>
          <p:nvPr/>
        </p:nvSpPr>
        <p:spPr>
          <a:xfrm>
            <a:off x="600941" y="3270656"/>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sp>
        <p:nvSpPr>
          <p:cNvPr id="19" name="フローチャート: 結合子 18"/>
          <p:cNvSpPr/>
          <p:nvPr/>
        </p:nvSpPr>
        <p:spPr>
          <a:xfrm>
            <a:off x="2507488" y="2331602"/>
            <a:ext cx="1236877" cy="1131350"/>
          </a:xfrm>
          <a:prstGeom prst="flowChartConnector">
            <a:avLst/>
          </a:prstGeom>
          <a:solidFill>
            <a:sysClr val="window" lastClr="FFFFFF">
              <a:lumMod val="85000"/>
            </a:sys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22" name="カギ線コネクタ 21"/>
          <p:cNvCxnSpPr>
            <a:stCxn id="19" idx="6"/>
            <a:endCxn id="10" idx="1"/>
          </p:cNvCxnSpPr>
          <p:nvPr/>
        </p:nvCxnSpPr>
        <p:spPr>
          <a:xfrm flipV="1">
            <a:off x="3744365" y="2501234"/>
            <a:ext cx="492465" cy="396043"/>
          </a:xfrm>
          <a:prstGeom prst="bentConnector3">
            <a:avLst>
              <a:gd name="adj1" fmla="val 50000"/>
            </a:avLst>
          </a:prstGeom>
          <a:noFill/>
          <a:ln w="19050" cap="flat" cmpd="sng" algn="ctr">
            <a:solidFill>
              <a:sysClr val="windowText" lastClr="000000"/>
            </a:solidFill>
            <a:prstDash val="solid"/>
            <a:miter lim="800000"/>
            <a:tailEnd type="triangle" w="lg" len="lg"/>
          </a:ln>
          <a:effectLst/>
        </p:spPr>
      </p:cxnSp>
      <p:sp>
        <p:nvSpPr>
          <p:cNvPr id="23" name="円/楕円 22"/>
          <p:cNvSpPr/>
          <p:nvPr/>
        </p:nvSpPr>
        <p:spPr>
          <a:xfrm>
            <a:off x="2411760" y="4118976"/>
            <a:ext cx="1439280" cy="953266"/>
          </a:xfrm>
          <a:prstGeom prst="ellipse">
            <a:avLst/>
          </a:prstGeom>
          <a:solidFill>
            <a:srgbClr val="A5A5A5">
              <a:lumMod val="40000"/>
              <a:lumOff val="60000"/>
            </a:srgb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4" name="正方形/長方形 23"/>
          <p:cNvSpPr/>
          <p:nvPr/>
        </p:nvSpPr>
        <p:spPr>
          <a:xfrm>
            <a:off x="2424068" y="4314447"/>
            <a:ext cx="1426972" cy="607306"/>
          </a:xfrm>
          <a:prstGeom prst="rect">
            <a:avLst/>
          </a:prstGeom>
          <a:noFill/>
          <a:ln w="12700" cap="flat" cmpd="sng" algn="ctr">
            <a:no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単語リスト</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特徴ベクトル</a:t>
            </a:r>
          </a:p>
        </p:txBody>
      </p:sp>
      <p:sp>
        <p:nvSpPr>
          <p:cNvPr id="25" name="右大かっこ 24"/>
          <p:cNvSpPr/>
          <p:nvPr/>
        </p:nvSpPr>
        <p:spPr>
          <a:xfrm>
            <a:off x="6221121" y="2122946"/>
            <a:ext cx="179453" cy="1833483"/>
          </a:xfrm>
          <a:prstGeom prst="rightBracket">
            <a:avLst/>
          </a:prstGeom>
          <a:no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6" name="右大かっこ 25"/>
          <p:cNvSpPr/>
          <p:nvPr/>
        </p:nvSpPr>
        <p:spPr>
          <a:xfrm>
            <a:off x="6522477" y="2043369"/>
            <a:ext cx="176381" cy="3896619"/>
          </a:xfrm>
          <a:prstGeom prst="rightBracket">
            <a:avLst/>
          </a:prstGeom>
          <a:no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7" name="右カーブ矢印 26"/>
          <p:cNvSpPr/>
          <p:nvPr/>
        </p:nvSpPr>
        <p:spPr>
          <a:xfrm>
            <a:off x="95254" y="3429000"/>
            <a:ext cx="454091" cy="494659"/>
          </a:xfrm>
          <a:prstGeom prst="curvedRightArrow">
            <a:avLst/>
          </a:prstGeom>
          <a:solidFill>
            <a:srgbClr val="5B9BD5">
              <a:lumMod val="60000"/>
              <a:lumOff val="40000"/>
            </a:srgbClr>
          </a:solid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8" name="正方形/長方形 27"/>
          <p:cNvSpPr/>
          <p:nvPr/>
        </p:nvSpPr>
        <p:spPr>
          <a:xfrm>
            <a:off x="4314899" y="5259016"/>
            <a:ext cx="1780790" cy="782221"/>
          </a:xfrm>
          <a:prstGeom prst="rect">
            <a:avLst/>
          </a:prstGeom>
          <a:solidFill>
            <a:srgbClr val="44546A">
              <a:lumMod val="20000"/>
              <a:lumOff val="8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66359" tIns="33180" rIns="66359" bIns="33180"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メソッド移動</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リファクタリング</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特定条件</a:t>
            </a:r>
          </a:p>
        </p:txBody>
      </p:sp>
      <p:sp>
        <p:nvSpPr>
          <p:cNvPr id="35" name="右矢印 34"/>
          <p:cNvSpPr/>
          <p:nvPr/>
        </p:nvSpPr>
        <p:spPr>
          <a:xfrm>
            <a:off x="6565106" y="2747452"/>
            <a:ext cx="934358" cy="523204"/>
          </a:xfrm>
          <a:prstGeom prst="rightArrow">
            <a:avLst/>
          </a:prstGeom>
          <a:solidFill>
            <a:srgbClr val="5B9BD5">
              <a:lumMod val="40000"/>
              <a:lumOff val="60000"/>
            </a:srgbClr>
          </a:solidFill>
          <a:ln w="15875" cap="flat" cmpd="sng" algn="ctr">
            <a:solidFill>
              <a:sysClr val="windowText" lastClr="000000">
                <a:lumMod val="75000"/>
                <a:lumOff val="25000"/>
              </a:sysClr>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39" name="カギ線コネクタ 38"/>
          <p:cNvCxnSpPr>
            <a:stCxn id="18" idx="0"/>
            <a:endCxn id="23" idx="2"/>
          </p:cNvCxnSpPr>
          <p:nvPr/>
        </p:nvCxnSpPr>
        <p:spPr>
          <a:xfrm>
            <a:off x="1262202" y="3673864"/>
            <a:ext cx="1149558" cy="921745"/>
          </a:xfrm>
          <a:prstGeom prst="bentConnector3">
            <a:avLst>
              <a:gd name="adj1" fmla="val 42476"/>
            </a:avLst>
          </a:prstGeom>
          <a:noFill/>
          <a:ln w="19050" cap="flat" cmpd="sng" algn="ctr">
            <a:solidFill>
              <a:sysClr val="windowText" lastClr="000000"/>
            </a:solidFill>
            <a:prstDash val="solid"/>
            <a:miter lim="800000"/>
            <a:headEnd w="lg" len="lg"/>
            <a:tailEnd type="triangle" w="lg" len="lg"/>
          </a:ln>
          <a:effectLst/>
        </p:spPr>
      </p:cxnSp>
      <p:cxnSp>
        <p:nvCxnSpPr>
          <p:cNvPr id="42" name="カギ線コネクタ 41"/>
          <p:cNvCxnSpPr>
            <a:stCxn id="18" idx="0"/>
            <a:endCxn id="34" idx="2"/>
          </p:cNvCxnSpPr>
          <p:nvPr/>
        </p:nvCxnSpPr>
        <p:spPr>
          <a:xfrm flipV="1">
            <a:off x="1262202" y="2897277"/>
            <a:ext cx="978118" cy="776587"/>
          </a:xfrm>
          <a:prstGeom prst="bentConnector3">
            <a:avLst>
              <a:gd name="adj1" fmla="val 50000"/>
            </a:avLst>
          </a:prstGeom>
          <a:noFill/>
          <a:ln w="19050" cap="flat" cmpd="sng" algn="ctr">
            <a:solidFill>
              <a:sysClr val="windowText" lastClr="000000"/>
            </a:solidFill>
            <a:prstDash val="solid"/>
            <a:miter lim="800000"/>
            <a:headEnd w="lg" len="lg"/>
            <a:tailEnd type="triangle" w="lg" len="lg"/>
          </a:ln>
          <a:effectLst/>
        </p:spPr>
      </p:cxnSp>
      <p:sp>
        <p:nvSpPr>
          <p:cNvPr id="43" name="正方形/長方形 42"/>
          <p:cNvSpPr/>
          <p:nvPr/>
        </p:nvSpPr>
        <p:spPr>
          <a:xfrm>
            <a:off x="4687926" y="4188831"/>
            <a:ext cx="1077997" cy="813556"/>
          </a:xfrm>
          <a:prstGeom prst="rect">
            <a:avLst/>
          </a:prstGeom>
          <a:solidFill>
            <a:srgbClr val="4472C4">
              <a:lumMod val="40000"/>
              <a:lumOff val="6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意味的</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a:t>
            </a:r>
          </a:p>
        </p:txBody>
      </p:sp>
      <p:sp>
        <p:nvSpPr>
          <p:cNvPr id="44" name="テキスト ボックス 43"/>
          <p:cNvSpPr txBox="1"/>
          <p:nvPr/>
        </p:nvSpPr>
        <p:spPr>
          <a:xfrm>
            <a:off x="558066" y="3462952"/>
            <a:ext cx="723275" cy="523220"/>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ソース</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コード</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sp>
        <p:nvSpPr>
          <p:cNvPr id="45" name="テキスト ボックス 44"/>
          <p:cNvSpPr txBox="1"/>
          <p:nvPr/>
        </p:nvSpPr>
        <p:spPr>
          <a:xfrm>
            <a:off x="5526868" y="6208071"/>
            <a:ext cx="2645532" cy="369332"/>
          </a:xfrm>
          <a:prstGeom prst="rect">
            <a:avLst/>
          </a:prstGeom>
          <a:solidFill>
            <a:schemeClr val="bg1"/>
          </a:solidFill>
          <a:ln>
            <a:solidFill>
              <a:schemeClr val="tx1"/>
            </a:solidFill>
          </a:ln>
        </p:spPr>
        <p:txBody>
          <a:bodyPr wrap="none" rtlCol="0">
            <a:spAutoFit/>
          </a:bodyPr>
          <a:lstStyle/>
          <a:p>
            <a:r>
              <a:rPr kumimoji="1" lang="en-US" altLang="ja-JP" dirty="0" smtClean="0"/>
              <a:t>Eclipse Plugin</a:t>
            </a:r>
            <a:r>
              <a:rPr kumimoji="1" lang="ja-JP" altLang="en-US" dirty="0" smtClean="0"/>
              <a:t>として実装</a:t>
            </a:r>
            <a:r>
              <a:rPr kumimoji="1" lang="en-US" altLang="ja-JP" dirty="0" smtClean="0"/>
              <a:t> </a:t>
            </a:r>
            <a:endParaRPr kumimoji="1" lang="ja-JP" altLang="en-US" dirty="0"/>
          </a:p>
        </p:txBody>
      </p:sp>
      <p:cxnSp>
        <p:nvCxnSpPr>
          <p:cNvPr id="49" name="直線矢印コネクタ 48"/>
          <p:cNvCxnSpPr>
            <a:stCxn id="23" idx="6"/>
            <a:endCxn id="43" idx="1"/>
          </p:cNvCxnSpPr>
          <p:nvPr/>
        </p:nvCxnSpPr>
        <p:spPr>
          <a:xfrm>
            <a:off x="3851040" y="4595609"/>
            <a:ext cx="836886" cy="0"/>
          </a:xfrm>
          <a:prstGeom prst="straightConnector1">
            <a:avLst/>
          </a:prstGeom>
          <a:ln w="19050">
            <a:solidFill>
              <a:schemeClr val="tx1">
                <a:lumMod val="85000"/>
                <a:lumOff val="15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1" name="カギ線コネクタ 70"/>
          <p:cNvCxnSpPr>
            <a:stCxn id="19" idx="6"/>
            <a:endCxn id="14" idx="1"/>
          </p:cNvCxnSpPr>
          <p:nvPr/>
        </p:nvCxnSpPr>
        <p:spPr>
          <a:xfrm>
            <a:off x="3744365" y="2897277"/>
            <a:ext cx="940943" cy="556665"/>
          </a:xfrm>
          <a:prstGeom prst="bentConnector3">
            <a:avLst>
              <a:gd name="adj1" fmla="val 26362"/>
            </a:avLst>
          </a:prstGeom>
          <a:ln w="19050">
            <a:solidFill>
              <a:schemeClr val="tx1">
                <a:lumMod val="85000"/>
                <a:lumOff val="1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フローチャート: 結合子 33"/>
          <p:cNvSpPr/>
          <p:nvPr/>
        </p:nvSpPr>
        <p:spPr>
          <a:xfrm>
            <a:off x="2240320" y="2331602"/>
            <a:ext cx="1236877" cy="1131350"/>
          </a:xfrm>
          <a:prstGeom prst="flowChartConnector">
            <a:avLst/>
          </a:prstGeom>
          <a:solidFill>
            <a:sysClr val="window" lastClr="FFFFFF">
              <a:lumMod val="85000"/>
            </a:sys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0" name="テキスト ボックス 19"/>
          <p:cNvSpPr txBox="1"/>
          <p:nvPr/>
        </p:nvSpPr>
        <p:spPr>
          <a:xfrm>
            <a:off x="2396648" y="2699255"/>
            <a:ext cx="928460" cy="538865"/>
          </a:xfrm>
          <a:prstGeom prst="rect">
            <a:avLst/>
          </a:prstGeom>
          <a:noFill/>
        </p:spPr>
        <p:txBody>
          <a:bodyPr wrap="none" rtlCol="0">
            <a:spAutoFit/>
          </a:bodyPr>
          <a:lstStyle/>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依存関係</a:t>
            </a:r>
            <a:endParaRPr lang="en-US" altLang="ja-JP" sz="1451" dirty="0">
              <a:solidFill>
                <a:prstClr val="black"/>
              </a:solidFill>
              <a:latin typeface="Noto Sans Mono CJK JP Regular" panose="020B0500000000000000" pitchFamily="34" charset="-128"/>
              <a:ea typeface="Noto Sans Mono CJK JP Regular" panose="020B0500000000000000" pitchFamily="34" charset="-128"/>
            </a:endParaRPr>
          </a:p>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グラフ</a:t>
            </a:r>
          </a:p>
        </p:txBody>
      </p:sp>
    </p:spTree>
    <p:extLst>
      <p:ext uri="{BB962C8B-B14F-4D97-AF65-F5344CB8AC3E}">
        <p14:creationId xmlns:p14="http://schemas.microsoft.com/office/powerpoint/2010/main" val="36718718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構造的メトリクス表示</a:t>
            </a:r>
            <a:r>
              <a:rPr lang="ja-JP" altLang="en-US" dirty="0" smtClean="0"/>
              <a:t>機能の手順</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6</a:t>
            </a:fld>
            <a:endParaRPr lang="en-US" altLang="ja-JP"/>
          </a:p>
        </p:txBody>
      </p:sp>
      <p:sp>
        <p:nvSpPr>
          <p:cNvPr id="9" name="角丸四角形 8"/>
          <p:cNvSpPr/>
          <p:nvPr/>
        </p:nvSpPr>
        <p:spPr>
          <a:xfrm>
            <a:off x="1776489" y="2060848"/>
            <a:ext cx="5315791" cy="2371113"/>
          </a:xfrm>
          <a:prstGeom prst="roundRect">
            <a:avLst/>
          </a:prstGeom>
          <a:solidFill>
            <a:sysClr val="window" lastClr="FFFFFF"/>
          </a:solidFill>
          <a:ln w="381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4321639" y="2458104"/>
            <a:ext cx="1827831" cy="578603"/>
          </a:xfrm>
          <a:prstGeom prst="rect">
            <a:avLst/>
          </a:prstGeom>
          <a:solidFill>
            <a:srgbClr val="44546A">
              <a:lumMod val="20000"/>
              <a:lumOff val="8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修正作業に関連する</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クラス・メソッド</a:t>
            </a:r>
          </a:p>
        </p:txBody>
      </p:sp>
      <p:sp>
        <p:nvSpPr>
          <p:cNvPr id="11" name="正方形/長方形 10"/>
          <p:cNvSpPr/>
          <p:nvPr/>
        </p:nvSpPr>
        <p:spPr>
          <a:xfrm>
            <a:off x="7562481" y="2820948"/>
            <a:ext cx="1363733" cy="849649"/>
          </a:xfrm>
          <a:prstGeom prst="rect">
            <a:avLst/>
          </a:prstGeom>
          <a:solidFill>
            <a:schemeClr val="bg1"/>
          </a:solidFill>
          <a:ln w="1905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構造的</a:t>
            </a:r>
            <a: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00"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メトリクスの表示</a:t>
            </a:r>
          </a:p>
        </p:txBody>
      </p:sp>
      <p:sp>
        <p:nvSpPr>
          <p:cNvPr id="13" name="テキスト ボックス 12"/>
          <p:cNvSpPr txBox="1"/>
          <p:nvPr/>
        </p:nvSpPr>
        <p:spPr>
          <a:xfrm>
            <a:off x="68615" y="2667060"/>
            <a:ext cx="543739" cy="307777"/>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修正</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sp>
        <p:nvSpPr>
          <p:cNvPr id="14" name="正方形/長方形 13"/>
          <p:cNvSpPr/>
          <p:nvPr/>
        </p:nvSpPr>
        <p:spPr>
          <a:xfrm>
            <a:off x="4770117" y="3293336"/>
            <a:ext cx="1077997" cy="813556"/>
          </a:xfrm>
          <a:prstGeom prst="rect">
            <a:avLst/>
          </a:prstGeom>
          <a:solidFill>
            <a:srgbClr val="4472C4">
              <a:lumMod val="40000"/>
              <a:lumOff val="60000"/>
            </a:srgbClr>
          </a:solidFill>
          <a:ln w="19050" cap="flat" cmpd="sng" algn="ctr">
            <a:solidFill>
              <a:sysClr val="windowText" lastClr="000000"/>
            </a:solidFill>
            <a:prstDash val="solid"/>
            <a:miter lim="800000"/>
          </a:ln>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構造的</a:t>
            </a:r>
            <a: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
            </a:r>
            <a:br>
              <a:rPr kumimoji="0" lang="en-US" altLang="ja-JP"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br>
            <a:r>
              <a:rPr kumimoji="0" lang="ja-JP" altLang="en-US" sz="1451"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rPr>
              <a:t>メトリクス</a:t>
            </a:r>
          </a:p>
        </p:txBody>
      </p:sp>
      <p:sp>
        <p:nvSpPr>
          <p:cNvPr id="16" name="1 つの角を切り取った四角形 15"/>
          <p:cNvSpPr/>
          <p:nvPr/>
        </p:nvSpPr>
        <p:spPr>
          <a:xfrm>
            <a:off x="702609" y="2596115"/>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7" name="1 つの角を切り取った四角形 16"/>
          <p:cNvSpPr/>
          <p:nvPr/>
        </p:nvSpPr>
        <p:spPr>
          <a:xfrm>
            <a:off x="656358" y="2659634"/>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8" name="1 つの角を切り取った四角形 17"/>
          <p:cNvSpPr/>
          <p:nvPr/>
        </p:nvSpPr>
        <p:spPr>
          <a:xfrm>
            <a:off x="600941" y="2724740"/>
            <a:ext cx="661261" cy="806416"/>
          </a:xfrm>
          <a:prstGeom prst="snip1Rect">
            <a:avLst/>
          </a:prstGeom>
          <a:solidFill>
            <a:sysClr val="window" lastClr="FFFFFF"/>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cxnSp>
        <p:nvCxnSpPr>
          <p:cNvPr id="22" name="カギ線コネクタ 21"/>
          <p:cNvCxnSpPr>
            <a:stCxn id="19" idx="6"/>
            <a:endCxn id="10" idx="1"/>
          </p:cNvCxnSpPr>
          <p:nvPr/>
        </p:nvCxnSpPr>
        <p:spPr>
          <a:xfrm flipV="1">
            <a:off x="3576629" y="2747406"/>
            <a:ext cx="745010" cy="380478"/>
          </a:xfrm>
          <a:prstGeom prst="bentConnector3">
            <a:avLst>
              <a:gd name="adj1" fmla="val 50000"/>
            </a:avLst>
          </a:prstGeom>
          <a:noFill/>
          <a:ln w="19050" cap="flat" cmpd="sng" algn="ctr">
            <a:solidFill>
              <a:sysClr val="windowText" lastClr="000000"/>
            </a:solidFill>
            <a:prstDash val="solid"/>
            <a:miter lim="800000"/>
            <a:tailEnd type="triangle" w="lg" len="lg"/>
          </a:ln>
          <a:effectLst/>
        </p:spPr>
      </p:cxnSp>
      <p:sp>
        <p:nvSpPr>
          <p:cNvPr id="25" name="右大かっこ 24"/>
          <p:cNvSpPr/>
          <p:nvPr/>
        </p:nvSpPr>
        <p:spPr>
          <a:xfrm>
            <a:off x="6305930" y="2369118"/>
            <a:ext cx="179453" cy="1833483"/>
          </a:xfrm>
          <a:prstGeom prst="rightBracket">
            <a:avLst/>
          </a:prstGeom>
          <a:no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7" name="右カーブ矢印 26"/>
          <p:cNvSpPr/>
          <p:nvPr/>
        </p:nvSpPr>
        <p:spPr>
          <a:xfrm>
            <a:off x="95254" y="2955092"/>
            <a:ext cx="454091" cy="494659"/>
          </a:xfrm>
          <a:prstGeom prst="curvedRightArrow">
            <a:avLst/>
          </a:prstGeom>
          <a:solidFill>
            <a:srgbClr val="5B9BD5">
              <a:lumMod val="60000"/>
              <a:lumOff val="40000"/>
            </a:srgbClr>
          </a:solidFill>
          <a:ln w="127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5" name="右矢印 34"/>
          <p:cNvSpPr/>
          <p:nvPr/>
        </p:nvSpPr>
        <p:spPr>
          <a:xfrm>
            <a:off x="6565106" y="2993624"/>
            <a:ext cx="900181" cy="523204"/>
          </a:xfrm>
          <a:prstGeom prst="rightArrow">
            <a:avLst/>
          </a:prstGeom>
          <a:solidFill>
            <a:srgbClr val="5B9BD5">
              <a:lumMod val="40000"/>
              <a:lumOff val="60000"/>
            </a:srgbClr>
          </a:solidFill>
          <a:ln w="15875" cap="flat" cmpd="sng" algn="ctr">
            <a:solidFill>
              <a:sysClr val="windowText" lastClr="000000">
                <a:lumMod val="75000"/>
                <a:lumOff val="25000"/>
              </a:sysClr>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42" name="カギ線コネクタ 41"/>
          <p:cNvCxnSpPr>
            <a:stCxn id="18" idx="0"/>
            <a:endCxn id="19" idx="2"/>
          </p:cNvCxnSpPr>
          <p:nvPr/>
        </p:nvCxnSpPr>
        <p:spPr>
          <a:xfrm flipV="1">
            <a:off x="1262202" y="3127884"/>
            <a:ext cx="1077550" cy="64"/>
          </a:xfrm>
          <a:prstGeom prst="bentConnector3">
            <a:avLst>
              <a:gd name="adj1" fmla="val 50000"/>
            </a:avLst>
          </a:prstGeom>
          <a:noFill/>
          <a:ln w="19050" cap="flat" cmpd="sng" algn="ctr">
            <a:solidFill>
              <a:sysClr val="windowText" lastClr="000000"/>
            </a:solidFill>
            <a:prstDash val="solid"/>
            <a:miter lim="800000"/>
            <a:headEnd w="lg" len="lg"/>
            <a:tailEnd type="triangle" w="lg" len="lg"/>
          </a:ln>
          <a:effectLst/>
        </p:spPr>
      </p:cxnSp>
      <p:sp>
        <p:nvSpPr>
          <p:cNvPr id="44" name="テキスト ボックス 43"/>
          <p:cNvSpPr txBox="1"/>
          <p:nvPr/>
        </p:nvSpPr>
        <p:spPr>
          <a:xfrm>
            <a:off x="558066" y="2917036"/>
            <a:ext cx="723275" cy="523220"/>
          </a:xfrm>
          <a:prstGeom prst="rect">
            <a:avLst/>
          </a:prstGeom>
          <a:noFill/>
        </p:spPr>
        <p:txBody>
          <a:bodyPr wrap="non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ソース</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コード</a:t>
            </a:r>
            <a:endParaRPr lang="en-US" altLang="ja-JP" sz="1400" dirty="0">
              <a:solidFill>
                <a:prstClr val="black"/>
              </a:solidFill>
              <a:latin typeface="Noto Sans Mono CJK JP Regular" panose="020B0500000000000000" pitchFamily="34" charset="-128"/>
              <a:ea typeface="Noto Sans Mono CJK JP Regular" panose="020B0500000000000000" pitchFamily="34" charset="-128"/>
            </a:endParaRPr>
          </a:p>
        </p:txBody>
      </p:sp>
      <p:cxnSp>
        <p:nvCxnSpPr>
          <p:cNvPr id="71" name="カギ線コネクタ 70"/>
          <p:cNvCxnSpPr>
            <a:stCxn id="19" idx="6"/>
            <a:endCxn id="14" idx="1"/>
          </p:cNvCxnSpPr>
          <p:nvPr/>
        </p:nvCxnSpPr>
        <p:spPr>
          <a:xfrm>
            <a:off x="3576629" y="3127884"/>
            <a:ext cx="1193488" cy="572230"/>
          </a:xfrm>
          <a:prstGeom prst="bentConnector3">
            <a:avLst>
              <a:gd name="adj1" fmla="val 31141"/>
            </a:avLst>
          </a:prstGeom>
          <a:ln w="19050">
            <a:solidFill>
              <a:schemeClr val="tx1">
                <a:lumMod val="85000"/>
                <a:lumOff val="1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2" name="角丸四角形 31"/>
          <p:cNvSpPr/>
          <p:nvPr/>
        </p:nvSpPr>
        <p:spPr>
          <a:xfrm>
            <a:off x="1418662" y="2447532"/>
            <a:ext cx="844481" cy="579568"/>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3" name="テキスト ボックス 32"/>
          <p:cNvSpPr txBox="1"/>
          <p:nvPr/>
        </p:nvSpPr>
        <p:spPr>
          <a:xfrm>
            <a:off x="1361623" y="2485795"/>
            <a:ext cx="996428" cy="523220"/>
          </a:xfrm>
          <a:prstGeom prst="rect">
            <a:avLst/>
          </a:prstGeom>
          <a:noFill/>
        </p:spPr>
        <p:txBody>
          <a:bodyPr wrap="squar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静的</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依存解析</a:t>
            </a:r>
          </a:p>
        </p:txBody>
      </p:sp>
      <p:sp>
        <p:nvSpPr>
          <p:cNvPr id="34" name="角丸四角形 33"/>
          <p:cNvSpPr/>
          <p:nvPr/>
        </p:nvSpPr>
        <p:spPr>
          <a:xfrm>
            <a:off x="3583129" y="3821903"/>
            <a:ext cx="1033305" cy="472156"/>
          </a:xfrm>
          <a:prstGeom prst="roundRect">
            <a:avLst/>
          </a:prstGeom>
          <a:solidFill>
            <a:srgbClr val="FFFF00"/>
          </a:solidFill>
          <a:ln w="1905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6" name="テキスト ボックス 35"/>
          <p:cNvSpPr txBox="1"/>
          <p:nvPr/>
        </p:nvSpPr>
        <p:spPr>
          <a:xfrm>
            <a:off x="3552189" y="3800024"/>
            <a:ext cx="1104620" cy="523220"/>
          </a:xfrm>
          <a:prstGeom prst="rect">
            <a:avLst/>
          </a:prstGeom>
          <a:noFill/>
        </p:spPr>
        <p:txBody>
          <a:bodyPr wrap="square" rtlCol="0">
            <a:spAutoFit/>
          </a:bodyPr>
          <a:lstStyle/>
          <a:p>
            <a:pPr algn="ctr" defTabSz="168872"/>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メトリクス</a:t>
            </a:r>
            <a:r>
              <a:rPr lang="en-US" altLang="ja-JP" sz="1400" dirty="0">
                <a:solidFill>
                  <a:prstClr val="black"/>
                </a:solidFill>
                <a:latin typeface="Noto Sans Mono CJK JP Regular" panose="020B0500000000000000" pitchFamily="34" charset="-128"/>
                <a:ea typeface="Noto Sans Mono CJK JP Regular" panose="020B0500000000000000" pitchFamily="34" charset="-128"/>
              </a:rPr>
              <a:t/>
            </a:r>
            <a:br>
              <a:rPr lang="en-US" altLang="ja-JP" sz="1400" dirty="0">
                <a:solidFill>
                  <a:prstClr val="black"/>
                </a:solidFill>
                <a:latin typeface="Noto Sans Mono CJK JP Regular" panose="020B0500000000000000" pitchFamily="34" charset="-128"/>
                <a:ea typeface="Noto Sans Mono CJK JP Regular" panose="020B0500000000000000" pitchFamily="34" charset="-128"/>
              </a:rPr>
            </a:br>
            <a:r>
              <a:rPr lang="ja-JP" altLang="en-US" sz="1400" dirty="0">
                <a:solidFill>
                  <a:prstClr val="black"/>
                </a:solidFill>
                <a:latin typeface="Noto Sans Mono CJK JP Regular" panose="020B0500000000000000" pitchFamily="34" charset="-128"/>
                <a:ea typeface="Noto Sans Mono CJK JP Regular" panose="020B0500000000000000" pitchFamily="34" charset="-128"/>
              </a:rPr>
              <a:t>計算</a:t>
            </a:r>
          </a:p>
        </p:txBody>
      </p:sp>
      <p:sp>
        <p:nvSpPr>
          <p:cNvPr id="40" name="角丸四角形 39"/>
          <p:cNvSpPr/>
          <p:nvPr/>
        </p:nvSpPr>
        <p:spPr>
          <a:xfrm flipV="1">
            <a:off x="1262202" y="4871291"/>
            <a:ext cx="6669426" cy="1054575"/>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テキスト ボックス 40"/>
          <p:cNvSpPr txBox="1"/>
          <p:nvPr/>
        </p:nvSpPr>
        <p:spPr>
          <a:xfrm>
            <a:off x="1488540" y="5021788"/>
            <a:ext cx="6032421" cy="830997"/>
          </a:xfrm>
          <a:prstGeom prst="rect">
            <a:avLst/>
          </a:prstGeom>
          <a:noFill/>
        </p:spPr>
        <p:txBody>
          <a:bodyPr wrap="none" rtlCol="0">
            <a:spAutoFit/>
          </a:bodyPr>
          <a:lstStyle/>
          <a:p>
            <a:pPr lvl="0" fontAlgn="base">
              <a:spcBef>
                <a:spcPct val="20000"/>
              </a:spcBef>
              <a:spcAft>
                <a:spcPct val="0"/>
              </a:spcAft>
            </a:pPr>
            <a:r>
              <a:rPr lang="ja-JP" altLang="en-US" sz="2400" kern="0" dirty="0" smtClean="0">
                <a:solidFill>
                  <a:srgbClr val="000000"/>
                </a:solidFill>
              </a:rPr>
              <a:t>修正作業前後の依存関係グラフを比較して</a:t>
            </a:r>
            <a:r>
              <a:rPr lang="en-US" altLang="ja-JP" sz="2400" kern="0" dirty="0">
                <a:solidFill>
                  <a:srgbClr val="000000"/>
                </a:solidFill>
              </a:rPr>
              <a:t/>
            </a:r>
            <a:br>
              <a:rPr lang="en-US" altLang="ja-JP" sz="2400" kern="0" dirty="0">
                <a:solidFill>
                  <a:srgbClr val="000000"/>
                </a:solidFill>
              </a:rPr>
            </a:br>
            <a:r>
              <a:rPr lang="ja-JP" altLang="en-US" sz="2400" kern="0" dirty="0" smtClean="0">
                <a:solidFill>
                  <a:srgbClr val="000000"/>
                </a:solidFill>
              </a:rPr>
              <a:t>修正</a:t>
            </a:r>
            <a:r>
              <a:rPr lang="ja-JP" altLang="en-US" sz="2400" kern="0" dirty="0">
                <a:solidFill>
                  <a:srgbClr val="000000"/>
                </a:solidFill>
              </a:rPr>
              <a:t>作業</a:t>
            </a:r>
            <a:r>
              <a:rPr lang="ja-JP" altLang="en-US" sz="2400" kern="0" dirty="0" smtClean="0">
                <a:solidFill>
                  <a:srgbClr val="000000"/>
                </a:solidFill>
              </a:rPr>
              <a:t>による影響を特定，計算する</a:t>
            </a:r>
            <a:endParaRPr lang="en-US" altLang="ja-JP" sz="2400" kern="0" dirty="0" smtClean="0">
              <a:solidFill>
                <a:srgbClr val="000000"/>
              </a:solidFill>
            </a:endParaRPr>
          </a:p>
        </p:txBody>
      </p:sp>
      <p:sp>
        <p:nvSpPr>
          <p:cNvPr id="47" name="フローチャート: 結合子 46"/>
          <p:cNvSpPr/>
          <p:nvPr/>
        </p:nvSpPr>
        <p:spPr>
          <a:xfrm>
            <a:off x="2633403" y="2544891"/>
            <a:ext cx="1236877" cy="1131350"/>
          </a:xfrm>
          <a:prstGeom prst="flowChartConnector">
            <a:avLst/>
          </a:prstGeom>
          <a:solidFill>
            <a:sysClr val="window" lastClr="FFFFFF">
              <a:lumMod val="85000"/>
            </a:sys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9" name="フローチャート: 結合子 18"/>
          <p:cNvSpPr/>
          <p:nvPr/>
        </p:nvSpPr>
        <p:spPr>
          <a:xfrm>
            <a:off x="2339752" y="2562209"/>
            <a:ext cx="1236877" cy="1131350"/>
          </a:xfrm>
          <a:prstGeom prst="flowChartConnector">
            <a:avLst/>
          </a:prstGeom>
          <a:solidFill>
            <a:sysClr val="window" lastClr="FFFFFF">
              <a:lumMod val="85000"/>
            </a:sysClr>
          </a:solidFill>
          <a:ln w="19050" cap="flat" cmpd="sng" algn="ctr">
            <a:solidFill>
              <a:sysClr val="windowText" lastClr="000000"/>
            </a:solidFill>
            <a:prstDash val="solid"/>
            <a:miter lim="800000"/>
          </a:ln>
          <a:effectLst/>
        </p:spPr>
        <p:txBody>
          <a:bodyPr rtlCol="0" anchor="ct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364"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0" name="テキスト ボックス 19"/>
          <p:cNvSpPr txBox="1"/>
          <p:nvPr/>
        </p:nvSpPr>
        <p:spPr>
          <a:xfrm>
            <a:off x="2479332" y="2907245"/>
            <a:ext cx="928460" cy="538865"/>
          </a:xfrm>
          <a:prstGeom prst="rect">
            <a:avLst/>
          </a:prstGeom>
          <a:noFill/>
        </p:spPr>
        <p:txBody>
          <a:bodyPr wrap="none" rtlCol="0">
            <a:spAutoFit/>
          </a:bodyPr>
          <a:lstStyle/>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依存関係</a:t>
            </a:r>
            <a:endParaRPr lang="en-US" altLang="ja-JP" sz="1451" dirty="0">
              <a:solidFill>
                <a:prstClr val="black"/>
              </a:solidFill>
              <a:latin typeface="Noto Sans Mono CJK JP Regular" panose="020B0500000000000000" pitchFamily="34" charset="-128"/>
              <a:ea typeface="Noto Sans Mono CJK JP Regular" panose="020B0500000000000000" pitchFamily="34" charset="-128"/>
            </a:endParaRPr>
          </a:p>
          <a:p>
            <a:pPr algn="ctr" defTabSz="168872"/>
            <a:r>
              <a:rPr lang="ja-JP" altLang="en-US" sz="1451" dirty="0">
                <a:solidFill>
                  <a:prstClr val="black"/>
                </a:solidFill>
                <a:latin typeface="Noto Sans Mono CJK JP Regular" panose="020B0500000000000000" pitchFamily="34" charset="-128"/>
                <a:ea typeface="Noto Sans Mono CJK JP Regular" panose="020B0500000000000000" pitchFamily="34" charset="-128"/>
              </a:rPr>
              <a:t>グラフ</a:t>
            </a:r>
          </a:p>
        </p:txBody>
      </p:sp>
    </p:spTree>
    <p:extLst>
      <p:ext uri="{BB962C8B-B14F-4D97-AF65-F5344CB8AC3E}">
        <p14:creationId xmlns:p14="http://schemas.microsoft.com/office/powerpoint/2010/main" val="3039425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 つの角を切り取った四角形 17"/>
          <p:cNvSpPr/>
          <p:nvPr/>
        </p:nvSpPr>
        <p:spPr>
          <a:xfrm>
            <a:off x="903452" y="1605317"/>
            <a:ext cx="2590693" cy="2535759"/>
          </a:xfrm>
          <a:prstGeom prst="snip1Rect">
            <a:avLst/>
          </a:prstGeom>
          <a:solidFill>
            <a:sysClr val="window" lastClr="FFFFFF"/>
          </a:solidFill>
          <a:ln w="254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sp>
        <p:nvSpPr>
          <p:cNvPr id="2" name="タイトル 1"/>
          <p:cNvSpPr>
            <a:spLocks noGrp="1"/>
          </p:cNvSpPr>
          <p:nvPr>
            <p:ph type="title"/>
          </p:nvPr>
        </p:nvSpPr>
        <p:spPr/>
        <p:txBody>
          <a:bodyPr/>
          <a:lstStyle/>
          <a:p>
            <a:r>
              <a:rPr lang="ja-JP" altLang="en-US" dirty="0" smtClean="0"/>
              <a:t>静的依存解析</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7</a:t>
            </a:fld>
            <a:endParaRPr lang="en-US" altLang="ja-JP"/>
          </a:p>
        </p:txBody>
      </p:sp>
      <p:sp>
        <p:nvSpPr>
          <p:cNvPr id="5" name="正方形/長方形 4"/>
          <p:cNvSpPr/>
          <p:nvPr/>
        </p:nvSpPr>
        <p:spPr>
          <a:xfrm>
            <a:off x="1180069" y="4710511"/>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class1</a:t>
            </a:r>
            <a:endParaRPr lang="ja-JP" altLang="en-US" sz="3600" b="1" dirty="0">
              <a:solidFill>
                <a:schemeClr val="tx1"/>
              </a:solidFill>
            </a:endParaRPr>
          </a:p>
        </p:txBody>
      </p:sp>
      <p:sp>
        <p:nvSpPr>
          <p:cNvPr id="6" name="正方形/長方形 5"/>
          <p:cNvSpPr/>
          <p:nvPr/>
        </p:nvSpPr>
        <p:spPr>
          <a:xfrm>
            <a:off x="1180069" y="5214032"/>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field1</a:t>
            </a:r>
            <a:endParaRPr lang="ja-JP" altLang="en-US" sz="2800" dirty="0">
              <a:solidFill>
                <a:schemeClr val="tx1"/>
              </a:solidFill>
            </a:endParaRPr>
          </a:p>
        </p:txBody>
      </p:sp>
      <p:sp>
        <p:nvSpPr>
          <p:cNvPr id="7" name="正方形/長方形 6"/>
          <p:cNvSpPr/>
          <p:nvPr/>
        </p:nvSpPr>
        <p:spPr>
          <a:xfrm>
            <a:off x="1180069" y="568879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method1()</a:t>
            </a:r>
            <a:endParaRPr lang="ja-JP" altLang="en-US" sz="2800" dirty="0">
              <a:solidFill>
                <a:schemeClr val="tx1"/>
              </a:solidFill>
            </a:endParaRPr>
          </a:p>
        </p:txBody>
      </p:sp>
      <p:sp>
        <p:nvSpPr>
          <p:cNvPr id="21" name="1 つの角を切り取った四角形 20"/>
          <p:cNvSpPr/>
          <p:nvPr/>
        </p:nvSpPr>
        <p:spPr>
          <a:xfrm>
            <a:off x="746927" y="1725932"/>
            <a:ext cx="2603203" cy="2535759"/>
          </a:xfrm>
          <a:prstGeom prst="snip1Rect">
            <a:avLst/>
          </a:prstGeom>
          <a:solidFill>
            <a:sysClr val="window" lastClr="FFFFFF"/>
          </a:solidFill>
          <a:ln w="254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sp>
        <p:nvSpPr>
          <p:cNvPr id="22" name="1 つの角を切り取った四角形 21"/>
          <p:cNvSpPr/>
          <p:nvPr/>
        </p:nvSpPr>
        <p:spPr>
          <a:xfrm>
            <a:off x="602912" y="1852529"/>
            <a:ext cx="2596376" cy="2618253"/>
          </a:xfrm>
          <a:prstGeom prst="snip1Rect">
            <a:avLst/>
          </a:prstGeom>
          <a:solidFill>
            <a:sysClr val="window" lastClr="FFFFFF"/>
          </a:solidFill>
          <a:ln w="25400" cap="flat" cmpd="sng" algn="ctr">
            <a:solidFill>
              <a:sysClr val="windowText" lastClr="000000"/>
            </a:solidFill>
            <a:prstDash val="solid"/>
            <a:miter lim="800000"/>
          </a:ln>
          <a:effectLst>
            <a:outerShdw blurRad="50800" dist="38100" dir="2700000" algn="tl" rotWithShape="0">
              <a:prstClr val="black">
                <a:alpha val="40000"/>
              </a:prstClr>
            </a:outerShdw>
          </a:effectLst>
        </p:spPr>
        <p:txBody>
          <a:bodyPr rot="0" spcFirstLastPara="0" vertOverflow="overflow" horzOverflow="overflow" vert="horz" wrap="square" lIns="72577" tIns="36289" rIns="72577" bIns="36289" numCol="1" spcCol="0" rtlCol="0" fromWordArt="0" anchor="ctr" anchorCtr="0" forceAA="0" compatLnSpc="1">
            <a:prstTxWarp prst="textNoShape">
              <a:avLst/>
            </a:prstTxWarp>
            <a:noAutofit/>
          </a:bodyPr>
          <a:lstStyle/>
          <a:p>
            <a:pPr marL="0" marR="0" lvl="0" indent="0" algn="ctr" defTabSz="168872" eaLnBrk="1" fontAlgn="auto" latinLnBrk="0" hangingPunct="1">
              <a:lnSpc>
                <a:spcPct val="100000"/>
              </a:lnSpc>
              <a:spcBef>
                <a:spcPts val="0"/>
              </a:spcBef>
              <a:spcAft>
                <a:spcPts val="0"/>
              </a:spcAft>
              <a:buClrTx/>
              <a:buSzTx/>
              <a:buFontTx/>
              <a:buNone/>
              <a:tabLst/>
              <a:defRPr/>
            </a:pPr>
            <a:endParaRPr kumimoji="0" lang="ja-JP" altLang="en-US" sz="1197" b="0" i="0" u="none" strike="noStrike" kern="0" cap="none" spc="0" normalizeH="0" baseline="0" noProof="0" dirty="0" smtClean="0">
              <a:ln>
                <a:noFill/>
              </a:ln>
              <a:solidFill>
                <a:prstClr val="black"/>
              </a:solidFill>
              <a:effectLst/>
              <a:uLnTx/>
              <a:uFillTx/>
              <a:latin typeface="Noto Sans Mono CJK JP Regular" panose="020B0500000000000000" pitchFamily="34" charset="-128"/>
              <a:ea typeface="Noto Sans Mono CJK JP Regular" panose="020B0500000000000000" pitchFamily="34" charset="-128"/>
              <a:cs typeface="+mn-cs"/>
            </a:endParaRPr>
          </a:p>
        </p:txBody>
      </p:sp>
      <p:sp>
        <p:nvSpPr>
          <p:cNvPr id="17" name="テキスト ボックス 16"/>
          <p:cNvSpPr txBox="1"/>
          <p:nvPr/>
        </p:nvSpPr>
        <p:spPr>
          <a:xfrm>
            <a:off x="602912" y="1867389"/>
            <a:ext cx="2609098" cy="2723823"/>
          </a:xfrm>
          <a:prstGeom prst="rect">
            <a:avLst/>
          </a:prstGeom>
          <a:noFill/>
        </p:spPr>
        <p:txBody>
          <a:bodyPr wrap="square" rtlCol="0">
            <a:spAutoFit/>
          </a:bodyPr>
          <a:lstStyle/>
          <a:p>
            <a:pPr defTabSz="232702"/>
            <a:r>
              <a:rPr lang="en-US" altLang="ja-JP" dirty="0">
                <a:latin typeface="Calibri" panose="020F0502020204030204"/>
                <a:ea typeface="ＭＳ Ｐゴシック" panose="020B0600070205080204" pitchFamily="50" charset="-128"/>
              </a:rPr>
              <a:t>public class Class1 </a:t>
            </a:r>
            <a:r>
              <a:rPr lang="en-US" altLang="ja-JP" dirty="0" smtClean="0">
                <a:solidFill>
                  <a:prstClr val="black"/>
                </a:solidFill>
                <a:latin typeface="Calibri" panose="020F0502020204030204"/>
                <a:ea typeface="ＭＳ Ｐゴシック" panose="020B0600070205080204" pitchFamily="50" charset="-128"/>
              </a:rPr>
              <a:t>{</a:t>
            </a:r>
          </a:p>
          <a:p>
            <a:pPr defTabSz="232702"/>
            <a:endParaRPr lang="en-US" altLang="ja-JP" sz="500" dirty="0">
              <a:solidFill>
                <a:prstClr val="black"/>
              </a:solidFill>
              <a:latin typeface="Calibri" panose="020F0502020204030204"/>
              <a:ea typeface="ＭＳ Ｐゴシック" panose="020B0600070205080204" pitchFamily="50" charset="-128"/>
            </a:endParaRPr>
          </a:p>
          <a:p>
            <a:pPr defTabSz="232702"/>
            <a:r>
              <a:rPr lang="en-US" altLang="ja-JP" dirty="0" smtClean="0">
                <a:latin typeface="Calibri" panose="020F0502020204030204"/>
                <a:ea typeface="ＭＳ Ｐゴシック" panose="020B0600070205080204" pitchFamily="50" charset="-128"/>
              </a:rPr>
              <a:t>public </a:t>
            </a:r>
            <a:r>
              <a:rPr lang="en-US" altLang="ja-JP" dirty="0">
                <a:latin typeface="Calibri" panose="020F0502020204030204"/>
                <a:ea typeface="ＭＳ Ｐゴシック" panose="020B0600070205080204" pitchFamily="50" charset="-128"/>
              </a:rPr>
              <a:t>void </a:t>
            </a:r>
            <a:r>
              <a:rPr lang="en-US" altLang="ja-JP" dirty="0" smtClean="0">
                <a:latin typeface="Calibri" panose="020F0502020204030204"/>
                <a:ea typeface="ＭＳ Ｐゴシック" panose="020B0600070205080204" pitchFamily="50" charset="-128"/>
              </a:rPr>
              <a:t>method1</a:t>
            </a:r>
            <a:r>
              <a:rPr lang="en-US" altLang="ja-JP" dirty="0" smtClean="0">
                <a:solidFill>
                  <a:prstClr val="black"/>
                </a:solidFill>
                <a:latin typeface="Calibri" panose="020F0502020204030204"/>
                <a:ea typeface="ＭＳ Ｐゴシック" panose="020B0600070205080204" pitchFamily="50" charset="-128"/>
              </a:rPr>
              <a:t/>
            </a:r>
            <a:br>
              <a:rPr lang="en-US" altLang="ja-JP" dirty="0" smtClean="0">
                <a:solidFill>
                  <a:prstClr val="black"/>
                </a:solidFill>
                <a:latin typeface="Calibri" panose="020F0502020204030204"/>
                <a:ea typeface="ＭＳ Ｐゴシック" panose="020B0600070205080204" pitchFamily="50" charset="-128"/>
              </a:rPr>
            </a:br>
            <a:r>
              <a:rPr lang="en-US" altLang="ja-JP" dirty="0" smtClean="0">
                <a:latin typeface="Calibri" panose="020F0502020204030204"/>
                <a:ea typeface="ＭＳ Ｐゴシック" panose="020B0600070205080204" pitchFamily="50" charset="-128"/>
              </a:rPr>
              <a:t>	(</a:t>
            </a:r>
            <a:r>
              <a:rPr lang="en-US" altLang="ja-JP" dirty="0">
                <a:latin typeface="Calibri" panose="020F0502020204030204"/>
                <a:ea typeface="ＭＳ Ｐゴシック" panose="020B0600070205080204" pitchFamily="50" charset="-128"/>
              </a:rPr>
              <a:t>Class2 class2){</a:t>
            </a:r>
          </a:p>
          <a:p>
            <a:pPr defTabSz="232702"/>
            <a:r>
              <a:rPr lang="en-US" altLang="ja-JP" dirty="0" smtClean="0">
                <a:latin typeface="Calibri" panose="020F0502020204030204"/>
                <a:ea typeface="ＭＳ Ｐゴシック" panose="020B0600070205080204" pitchFamily="50" charset="-128"/>
              </a:rPr>
              <a:t>	</a:t>
            </a:r>
            <a:r>
              <a:rPr lang="en-US" altLang="ja-JP" dirty="0">
                <a:latin typeface="Calibri" panose="020F0502020204030204"/>
                <a:ea typeface="ＭＳ Ｐゴシック" panose="020B0600070205080204" pitchFamily="50" charset="-128"/>
              </a:rPr>
              <a:t>	if(class2.field2) {</a:t>
            </a:r>
          </a:p>
          <a:p>
            <a:pPr defTabSz="232702"/>
            <a:r>
              <a:rPr lang="en-US" altLang="ja-JP" dirty="0">
                <a:solidFill>
                  <a:prstClr val="black"/>
                </a:solidFill>
                <a:latin typeface="Calibri" panose="020F0502020204030204"/>
                <a:ea typeface="ＭＳ Ｐゴシック" panose="020B0600070205080204" pitchFamily="50" charset="-128"/>
              </a:rPr>
              <a:t>	</a:t>
            </a:r>
            <a:r>
              <a:rPr lang="en-US" altLang="ja-JP" dirty="0" smtClean="0">
                <a:solidFill>
                  <a:prstClr val="black"/>
                </a:solidFill>
                <a:latin typeface="Calibri" panose="020F0502020204030204"/>
                <a:ea typeface="ＭＳ Ｐゴシック" panose="020B0600070205080204" pitchFamily="50" charset="-128"/>
              </a:rPr>
              <a:t>	</a:t>
            </a:r>
            <a:r>
              <a:rPr lang="en-US" altLang="ja-JP" dirty="0">
                <a:solidFill>
                  <a:prstClr val="black"/>
                </a:solidFill>
                <a:latin typeface="Calibri" panose="020F0502020204030204"/>
                <a:ea typeface="ＭＳ Ｐゴシック" panose="020B0600070205080204" pitchFamily="50" charset="-128"/>
              </a:rPr>
              <a:t>	class2.method2();</a:t>
            </a:r>
          </a:p>
          <a:p>
            <a:pPr defTabSz="232702"/>
            <a:r>
              <a:rPr lang="en-US" altLang="ja-JP" dirty="0">
                <a:solidFill>
                  <a:prstClr val="black"/>
                </a:solidFill>
                <a:latin typeface="Calibri" panose="020F0502020204030204"/>
                <a:ea typeface="ＭＳ Ｐゴシック" panose="020B0600070205080204" pitchFamily="50" charset="-128"/>
              </a:rPr>
              <a:t>			class2.method2();</a:t>
            </a:r>
          </a:p>
          <a:p>
            <a:pPr defTabSz="232702"/>
            <a:r>
              <a:rPr lang="en-US" altLang="ja-JP" dirty="0">
                <a:solidFill>
                  <a:prstClr val="black"/>
                </a:solidFill>
                <a:latin typeface="Calibri" panose="020F0502020204030204"/>
                <a:ea typeface="ＭＳ Ｐゴシック" panose="020B0600070205080204" pitchFamily="50" charset="-128"/>
              </a:rPr>
              <a:t>	</a:t>
            </a:r>
            <a:r>
              <a:rPr lang="en-US" altLang="ja-JP" dirty="0" smtClean="0">
                <a:solidFill>
                  <a:prstClr val="black"/>
                </a:solidFill>
                <a:latin typeface="Calibri" panose="020F0502020204030204"/>
                <a:ea typeface="ＭＳ Ｐゴシック" panose="020B0600070205080204" pitchFamily="50" charset="-128"/>
              </a:rPr>
              <a:t>	}</a:t>
            </a:r>
          </a:p>
          <a:p>
            <a:pPr defTabSz="232702"/>
            <a:r>
              <a:rPr lang="en-US" altLang="ja-JP" dirty="0">
                <a:solidFill>
                  <a:prstClr val="black"/>
                </a:solidFill>
                <a:latin typeface="Calibri" panose="020F0502020204030204"/>
                <a:ea typeface="ＭＳ Ｐゴシック" panose="020B0600070205080204" pitchFamily="50" charset="-128"/>
              </a:rPr>
              <a:t>	</a:t>
            </a:r>
            <a:r>
              <a:rPr lang="en-US" altLang="ja-JP" dirty="0" smtClean="0">
                <a:solidFill>
                  <a:prstClr val="black"/>
                </a:solidFill>
                <a:latin typeface="Calibri" panose="020F0502020204030204"/>
                <a:ea typeface="ＭＳ Ｐゴシック" panose="020B0600070205080204" pitchFamily="50" charset="-128"/>
              </a:rPr>
              <a:t>}</a:t>
            </a:r>
          </a:p>
          <a:p>
            <a:pPr defTabSz="232702"/>
            <a:r>
              <a:rPr lang="en-US" altLang="ja-JP" dirty="0">
                <a:solidFill>
                  <a:prstClr val="black"/>
                </a:solidFill>
                <a:latin typeface="Calibri" panose="020F0502020204030204"/>
                <a:ea typeface="ＭＳ Ｐゴシック" panose="020B0600070205080204" pitchFamily="50" charset="-128"/>
              </a:rPr>
              <a:t>}</a:t>
            </a:r>
          </a:p>
          <a:p>
            <a:pPr defTabSz="232702"/>
            <a:endParaRPr lang="en-US" altLang="ja-JP" sz="400" dirty="0">
              <a:solidFill>
                <a:prstClr val="black"/>
              </a:solidFill>
              <a:latin typeface="Calibri" panose="020F0502020204030204"/>
              <a:ea typeface="ＭＳ Ｐゴシック" panose="020B0600070205080204" pitchFamily="50" charset="-128"/>
            </a:endParaRPr>
          </a:p>
        </p:txBody>
      </p:sp>
      <p:sp>
        <p:nvSpPr>
          <p:cNvPr id="23" name="正方形/長方形 22"/>
          <p:cNvSpPr/>
          <p:nvPr/>
        </p:nvSpPr>
        <p:spPr>
          <a:xfrm>
            <a:off x="3877482" y="4710511"/>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a:solidFill>
                  <a:schemeClr val="tx1"/>
                </a:solidFill>
              </a:rPr>
              <a:t>class2</a:t>
            </a:r>
            <a:endParaRPr lang="ja-JP" altLang="en-US" sz="3600" b="1" dirty="0">
              <a:solidFill>
                <a:schemeClr val="tx1"/>
              </a:solidFill>
            </a:endParaRPr>
          </a:p>
        </p:txBody>
      </p:sp>
      <p:sp>
        <p:nvSpPr>
          <p:cNvPr id="24" name="正方形/長方形 23"/>
          <p:cNvSpPr/>
          <p:nvPr/>
        </p:nvSpPr>
        <p:spPr>
          <a:xfrm>
            <a:off x="3877482" y="5214032"/>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field2</a:t>
            </a:r>
            <a:endParaRPr lang="ja-JP" altLang="en-US" sz="2800" dirty="0">
              <a:solidFill>
                <a:schemeClr val="tx1"/>
              </a:solidFill>
            </a:endParaRPr>
          </a:p>
        </p:txBody>
      </p:sp>
      <p:sp>
        <p:nvSpPr>
          <p:cNvPr id="25" name="正方形/長方形 24"/>
          <p:cNvSpPr/>
          <p:nvPr/>
        </p:nvSpPr>
        <p:spPr>
          <a:xfrm>
            <a:off x="3877482" y="568879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m</a:t>
            </a:r>
            <a:r>
              <a:rPr lang="en-US" altLang="ja-JP" sz="2800" dirty="0" smtClean="0">
                <a:solidFill>
                  <a:schemeClr val="tx1"/>
                </a:solidFill>
              </a:rPr>
              <a:t>ethod2()</a:t>
            </a:r>
            <a:endParaRPr lang="ja-JP" altLang="en-US" sz="2800" dirty="0">
              <a:solidFill>
                <a:schemeClr val="tx1"/>
              </a:solidFill>
            </a:endParaRPr>
          </a:p>
        </p:txBody>
      </p:sp>
      <p:sp>
        <p:nvSpPr>
          <p:cNvPr id="26" name="正方形/長方形 25"/>
          <p:cNvSpPr/>
          <p:nvPr/>
        </p:nvSpPr>
        <p:spPr>
          <a:xfrm>
            <a:off x="6516216" y="4710511"/>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class3</a:t>
            </a:r>
            <a:endParaRPr lang="ja-JP" altLang="en-US" sz="3600" b="1" dirty="0">
              <a:solidFill>
                <a:schemeClr val="tx1"/>
              </a:solidFill>
            </a:endParaRPr>
          </a:p>
        </p:txBody>
      </p:sp>
      <p:sp>
        <p:nvSpPr>
          <p:cNvPr id="27" name="正方形/長方形 26"/>
          <p:cNvSpPr/>
          <p:nvPr/>
        </p:nvSpPr>
        <p:spPr>
          <a:xfrm>
            <a:off x="6516216" y="5214032"/>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field3</a:t>
            </a:r>
            <a:endParaRPr lang="ja-JP" altLang="en-US" sz="2800" dirty="0">
              <a:solidFill>
                <a:schemeClr val="tx1"/>
              </a:solidFill>
            </a:endParaRPr>
          </a:p>
        </p:txBody>
      </p:sp>
      <p:sp>
        <p:nvSpPr>
          <p:cNvPr id="28" name="正方形/長方形 27"/>
          <p:cNvSpPr/>
          <p:nvPr/>
        </p:nvSpPr>
        <p:spPr>
          <a:xfrm>
            <a:off x="6516216" y="568879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method3()</a:t>
            </a:r>
            <a:endParaRPr lang="ja-JP" altLang="en-US" sz="2800" dirty="0">
              <a:solidFill>
                <a:schemeClr val="tx1"/>
              </a:solidFill>
            </a:endParaRPr>
          </a:p>
        </p:txBody>
      </p:sp>
      <p:sp>
        <p:nvSpPr>
          <p:cNvPr id="29" name="曲折矢印 28"/>
          <p:cNvSpPr/>
          <p:nvPr/>
        </p:nvSpPr>
        <p:spPr>
          <a:xfrm rot="5400000">
            <a:off x="3749324" y="3438321"/>
            <a:ext cx="918446" cy="1014938"/>
          </a:xfrm>
          <a:prstGeom prst="bentArrow">
            <a:avLst>
              <a:gd name="adj1" fmla="val 25000"/>
              <a:gd name="adj2" fmla="val 30495"/>
              <a:gd name="adj3" fmla="val 25000"/>
              <a:gd name="adj4" fmla="val 46436"/>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テキスト ボックス 29"/>
          <p:cNvSpPr txBox="1"/>
          <p:nvPr/>
        </p:nvSpPr>
        <p:spPr>
          <a:xfrm>
            <a:off x="4567475" y="1828165"/>
            <a:ext cx="4185761" cy="1569660"/>
          </a:xfrm>
          <a:prstGeom prst="rect">
            <a:avLst/>
          </a:prstGeom>
          <a:noFill/>
        </p:spPr>
        <p:txBody>
          <a:bodyPr wrap="none" rtlCol="0">
            <a:spAutoFit/>
          </a:bodyPr>
          <a:lstStyle/>
          <a:p>
            <a:r>
              <a:rPr kumimoji="1" lang="ja-JP" altLang="en-US" sz="2400" dirty="0" smtClean="0"/>
              <a:t>ソースコードから</a:t>
            </a:r>
            <a:endParaRPr kumimoji="1" lang="en-US" altLang="ja-JP" sz="2400" dirty="0" smtClean="0"/>
          </a:p>
          <a:p>
            <a:r>
              <a:rPr lang="ja-JP" altLang="en-US" sz="2400" u="sng" dirty="0" smtClean="0"/>
              <a:t>メソッド呼び出し</a:t>
            </a:r>
            <a:r>
              <a:rPr lang="ja-JP" altLang="en-US" sz="2400" dirty="0" smtClean="0"/>
              <a:t>と</a:t>
            </a:r>
            <a:r>
              <a:rPr lang="en-US" altLang="ja-JP" sz="2400" dirty="0" smtClean="0"/>
              <a:t/>
            </a:r>
            <a:br>
              <a:rPr lang="en-US" altLang="ja-JP" sz="2400" dirty="0" smtClean="0"/>
            </a:br>
            <a:r>
              <a:rPr lang="ja-JP" altLang="en-US" sz="2400" u="sng" dirty="0" smtClean="0"/>
              <a:t>フィールドアクセス</a:t>
            </a:r>
            <a:r>
              <a:rPr lang="ja-JP" altLang="en-US" sz="2400" dirty="0" smtClean="0"/>
              <a:t>を抽出し</a:t>
            </a:r>
            <a:endParaRPr kumimoji="1" lang="en-US" altLang="ja-JP" sz="2400" dirty="0" smtClean="0"/>
          </a:p>
          <a:p>
            <a:r>
              <a:rPr kumimoji="1" lang="ja-JP" altLang="en-US" sz="2400" dirty="0" smtClean="0"/>
              <a:t>依存関係グラフを生成する</a:t>
            </a:r>
            <a:endParaRPr kumimoji="1" lang="ja-JP" altLang="en-US" sz="2400" dirty="0"/>
          </a:p>
        </p:txBody>
      </p:sp>
      <p:cxnSp>
        <p:nvCxnSpPr>
          <p:cNvPr id="32" name="直線矢印コネクタ 31"/>
          <p:cNvCxnSpPr>
            <a:stCxn id="7" idx="3"/>
            <a:endCxn id="24" idx="1"/>
          </p:cNvCxnSpPr>
          <p:nvPr/>
        </p:nvCxnSpPr>
        <p:spPr>
          <a:xfrm flipV="1">
            <a:off x="3005831" y="5453763"/>
            <a:ext cx="871651" cy="47475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5" idx="3"/>
            <a:endCxn id="28" idx="1"/>
          </p:cNvCxnSpPr>
          <p:nvPr/>
        </p:nvCxnSpPr>
        <p:spPr>
          <a:xfrm>
            <a:off x="5703244" y="5928522"/>
            <a:ext cx="812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7" idx="3"/>
            <a:endCxn id="25" idx="1"/>
          </p:cNvCxnSpPr>
          <p:nvPr/>
        </p:nvCxnSpPr>
        <p:spPr>
          <a:xfrm>
            <a:off x="3005831" y="5928522"/>
            <a:ext cx="87165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3301295" y="5269096"/>
            <a:ext cx="301686" cy="369332"/>
          </a:xfrm>
          <a:prstGeom prst="rect">
            <a:avLst/>
          </a:prstGeom>
          <a:noFill/>
        </p:spPr>
        <p:txBody>
          <a:bodyPr wrap="none" rtlCol="0">
            <a:spAutoFit/>
          </a:bodyPr>
          <a:lstStyle/>
          <a:p>
            <a:r>
              <a:rPr kumimoji="1" lang="en-US" altLang="ja-JP" dirty="0" smtClean="0"/>
              <a:t>1</a:t>
            </a:r>
            <a:endParaRPr kumimoji="1" lang="ja-JP" altLang="en-US" dirty="0"/>
          </a:p>
        </p:txBody>
      </p:sp>
      <p:sp>
        <p:nvSpPr>
          <p:cNvPr id="39" name="テキスト ボックス 38"/>
          <p:cNvSpPr txBox="1"/>
          <p:nvPr/>
        </p:nvSpPr>
        <p:spPr>
          <a:xfrm>
            <a:off x="3290030" y="5915986"/>
            <a:ext cx="301686" cy="369332"/>
          </a:xfrm>
          <a:prstGeom prst="rect">
            <a:avLst/>
          </a:prstGeom>
          <a:noFill/>
        </p:spPr>
        <p:txBody>
          <a:bodyPr wrap="none" rtlCol="0">
            <a:spAutoFit/>
          </a:bodyPr>
          <a:lstStyle/>
          <a:p>
            <a:r>
              <a:rPr kumimoji="1" lang="en-US" altLang="ja-JP" dirty="0" smtClean="0"/>
              <a:t>2</a:t>
            </a:r>
            <a:endParaRPr kumimoji="1" lang="ja-JP" altLang="en-US" dirty="0"/>
          </a:p>
        </p:txBody>
      </p:sp>
      <p:sp>
        <p:nvSpPr>
          <p:cNvPr id="40" name="テキスト ボックス 39"/>
          <p:cNvSpPr txBox="1"/>
          <p:nvPr/>
        </p:nvSpPr>
        <p:spPr>
          <a:xfrm>
            <a:off x="5974159" y="5559189"/>
            <a:ext cx="301686" cy="369332"/>
          </a:xfrm>
          <a:prstGeom prst="rect">
            <a:avLst/>
          </a:prstGeom>
          <a:noFill/>
        </p:spPr>
        <p:txBody>
          <a:bodyPr wrap="none" rtlCol="0">
            <a:spAutoFit/>
          </a:bodyPr>
          <a:lstStyle/>
          <a:p>
            <a:r>
              <a:rPr lang="en-US" altLang="ja-JP" dirty="0"/>
              <a:t>2</a:t>
            </a:r>
            <a:endParaRPr kumimoji="1" lang="ja-JP" altLang="en-US" dirty="0"/>
          </a:p>
        </p:txBody>
      </p:sp>
      <p:sp>
        <p:nvSpPr>
          <p:cNvPr id="41" name="角丸四角形 40"/>
          <p:cNvSpPr/>
          <p:nvPr/>
        </p:nvSpPr>
        <p:spPr>
          <a:xfrm flipV="1">
            <a:off x="4572000" y="1652664"/>
            <a:ext cx="4176713" cy="1821367"/>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086590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構造的</a:t>
            </a:r>
            <a:r>
              <a:rPr kumimoji="1" lang="ja-JP" altLang="en-US" dirty="0" smtClean="0"/>
              <a:t>メトリクス</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971600" y="3216142"/>
                <a:ext cx="7418263" cy="2412505"/>
              </a:xfrm>
            </p:spPr>
            <p:txBody>
              <a:bodyPr/>
              <a:lstStyle/>
              <a:p>
                <a:pPr>
                  <a:spcBef>
                    <a:spcPts val="400"/>
                  </a:spcBef>
                </a:pPr>
                <a:r>
                  <a:rPr lang="ja-JP" altLang="en-US" dirty="0" smtClean="0"/>
                  <a:t>クラスの合計参照回数</a:t>
                </a:r>
                <a:r>
                  <a:rPr lang="en-US" altLang="ja-JP" dirty="0" smtClean="0"/>
                  <a:t/>
                </a:r>
                <a:br>
                  <a:rPr lang="en-US" altLang="ja-JP" dirty="0" smtClean="0"/>
                </a:br>
                <a14:m>
                  <m:oMath xmlns:m="http://schemas.openxmlformats.org/officeDocument/2006/math">
                    <m:r>
                      <a:rPr lang="en-US" altLang="ja-JP" i="1">
                        <a:latin typeface="Cambria Math" panose="02040503050406030204" pitchFamily="18" charset="0"/>
                      </a:rPr>
                      <m:t>𝑒𝑑𝑔𝑒𝑠</m:t>
                    </m:r>
                    <m:d>
                      <m:dPr>
                        <m:ctrlPr>
                          <a:rPr lang="en-US" altLang="ja-JP" i="1">
                            <a:latin typeface="Cambria Math" panose="02040503050406030204" pitchFamily="18" charset="0"/>
                          </a:rPr>
                        </m:ctrlPr>
                      </m:dPr>
                      <m:e>
                        <m:r>
                          <a:rPr lang="en-US" altLang="ja-JP" i="1" smtClean="0">
                            <a:solidFill>
                              <a:srgbClr val="C00000"/>
                            </a:solidFill>
                            <a:latin typeface="Cambria Math" panose="02040503050406030204" pitchFamily="18" charset="0"/>
                          </a:rPr>
                          <m:t>𝑐</m:t>
                        </m:r>
                        <m:r>
                          <a:rPr lang="en-US" altLang="ja-JP" b="0" i="1" smtClean="0">
                            <a:solidFill>
                              <a:srgbClr val="C00000"/>
                            </a:solidFill>
                            <a:latin typeface="Cambria Math" panose="02040503050406030204" pitchFamily="18" charset="0"/>
                          </a:rPr>
                          <m:t>𝑙𝑎𝑠𝑠</m:t>
                        </m:r>
                        <m:r>
                          <a:rPr lang="en-US" altLang="ja-JP" b="0" i="1" smtClean="0">
                            <a:solidFill>
                              <a:srgbClr val="C00000"/>
                            </a:solidFill>
                            <a:latin typeface="Cambria Math" panose="02040503050406030204" pitchFamily="18" charset="0"/>
                          </a:rPr>
                          <m:t>2</m:t>
                        </m:r>
                      </m:e>
                    </m:d>
                    <m:r>
                      <a:rPr lang="en-US" altLang="ja-JP" b="0" i="1" smtClean="0">
                        <a:latin typeface="Cambria Math" panose="02040503050406030204" pitchFamily="18" charset="0"/>
                      </a:rPr>
                      <m:t>=5</m:t>
                    </m:r>
                  </m:oMath>
                </a14:m>
                <a:endParaRPr lang="en-US" altLang="ja-JP" dirty="0"/>
              </a:p>
              <a:p>
                <a:pPr>
                  <a:spcBef>
                    <a:spcPts val="400"/>
                  </a:spcBef>
                </a:pPr>
                <a:r>
                  <a:rPr lang="ja-JP" altLang="en-US" dirty="0" smtClean="0"/>
                  <a:t>クラスのメンバを参照するクラスの数</a:t>
                </a:r>
                <a:endParaRPr lang="en-US" altLang="ja-JP" i="1" dirty="0" smtClean="0">
                  <a:latin typeface="Cambria Math" panose="02040503050406030204" pitchFamily="18" charset="0"/>
                </a:endParaRPr>
              </a:p>
              <a:p>
                <a:pPr marL="0" indent="0">
                  <a:spcBef>
                    <a:spcPts val="400"/>
                  </a:spcBef>
                  <a:buNone/>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𝑐𝑙𝑖𝑒𝑛𝑡𝑠</m:t>
                      </m:r>
                      <m:d>
                        <m:dPr>
                          <m:ctrlPr>
                            <a:rPr lang="en-US" altLang="ja-JP" i="1">
                              <a:latin typeface="Cambria Math" panose="02040503050406030204" pitchFamily="18" charset="0"/>
                            </a:rPr>
                          </m:ctrlPr>
                        </m:dPr>
                        <m:e>
                          <m:r>
                            <a:rPr lang="en-US" altLang="ja-JP" i="1" smtClean="0">
                              <a:solidFill>
                                <a:srgbClr val="C00000"/>
                              </a:solidFill>
                              <a:latin typeface="Cambria Math" panose="02040503050406030204" pitchFamily="18" charset="0"/>
                            </a:rPr>
                            <m:t>𝑐</m:t>
                          </m:r>
                          <m:r>
                            <a:rPr lang="en-US" altLang="ja-JP" b="0" i="1" smtClean="0">
                              <a:solidFill>
                                <a:srgbClr val="C00000"/>
                              </a:solidFill>
                              <a:latin typeface="Cambria Math" panose="02040503050406030204" pitchFamily="18" charset="0"/>
                            </a:rPr>
                            <m:t>𝑙𝑎𝑠𝑠</m:t>
                          </m:r>
                          <m:r>
                            <a:rPr lang="en-US" altLang="ja-JP" b="0" i="1" smtClean="0">
                              <a:solidFill>
                                <a:srgbClr val="C00000"/>
                              </a:solidFill>
                              <a:latin typeface="Cambria Math" panose="02040503050406030204" pitchFamily="18" charset="0"/>
                            </a:rPr>
                            <m:t>2</m:t>
                          </m:r>
                        </m:e>
                      </m:d>
                      <m:r>
                        <a:rPr lang="en-US" altLang="ja-JP" b="0" i="1" smtClean="0">
                          <a:latin typeface="Cambria Math" panose="02040503050406030204" pitchFamily="18" charset="0"/>
                        </a:rPr>
                        <m:t>=1</m:t>
                      </m:r>
                    </m:oMath>
                  </m:oMathPara>
                </a14:m>
                <a:endParaRPr lang="en-US" altLang="ja-JP" dirty="0"/>
              </a:p>
              <a:p>
                <a:pPr>
                  <a:spcBef>
                    <a:spcPts val="400"/>
                  </a:spcBef>
                </a:pPr>
                <a:r>
                  <a:rPr lang="ja-JP" altLang="en-US" dirty="0" smtClean="0"/>
                  <a:t>クラスのメソッドが参照するクラス</a:t>
                </a:r>
                <a:r>
                  <a:rPr lang="ja-JP" altLang="en-US" dirty="0"/>
                  <a:t>の数</a:t>
                </a:r>
                <a:endParaRPr lang="en-US" altLang="ja-JP" i="1" dirty="0" smtClean="0">
                  <a:latin typeface="Cambria Math" panose="02040503050406030204" pitchFamily="18" charset="0"/>
                </a:endParaRPr>
              </a:p>
              <a:p>
                <a:pPr marL="0" indent="0">
                  <a:spcBef>
                    <a:spcPts val="400"/>
                  </a:spcBef>
                  <a:buNone/>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𝑑</m:t>
                      </m:r>
                      <m:r>
                        <a:rPr lang="en-US" altLang="ja-JP" i="1">
                          <a:latin typeface="Cambria Math" panose="02040503050406030204" pitchFamily="18" charset="0"/>
                        </a:rPr>
                        <m:t>𝑒𝑝𝑒𝑛𝑑𝑒𝑛𝑡𝑠</m:t>
                      </m:r>
                      <m:d>
                        <m:dPr>
                          <m:ctrlPr>
                            <a:rPr lang="en-US" altLang="ja-JP" i="1">
                              <a:latin typeface="Cambria Math" panose="02040503050406030204" pitchFamily="18" charset="0"/>
                            </a:rPr>
                          </m:ctrlPr>
                        </m:dPr>
                        <m:e>
                          <m:r>
                            <a:rPr lang="en-US" altLang="ja-JP" i="1" smtClean="0">
                              <a:solidFill>
                                <a:srgbClr val="C00000"/>
                              </a:solidFill>
                              <a:latin typeface="Cambria Math" panose="02040503050406030204" pitchFamily="18" charset="0"/>
                            </a:rPr>
                            <m:t>𝑐</m:t>
                          </m:r>
                          <m:r>
                            <a:rPr lang="en-US" altLang="ja-JP" b="0" i="1" smtClean="0">
                              <a:solidFill>
                                <a:srgbClr val="C00000"/>
                              </a:solidFill>
                              <a:latin typeface="Cambria Math" panose="02040503050406030204" pitchFamily="18" charset="0"/>
                            </a:rPr>
                            <m:t>𝑙𝑎𝑠𝑠</m:t>
                          </m:r>
                          <m:r>
                            <a:rPr lang="en-US" altLang="ja-JP" b="0" i="1" smtClean="0">
                              <a:solidFill>
                                <a:srgbClr val="C00000"/>
                              </a:solidFill>
                              <a:latin typeface="Cambria Math" panose="02040503050406030204" pitchFamily="18" charset="0"/>
                            </a:rPr>
                            <m:t>2</m:t>
                          </m:r>
                        </m:e>
                      </m:d>
                      <m:r>
                        <a:rPr lang="en-US" altLang="ja-JP" b="0" i="1" smtClean="0">
                          <a:latin typeface="Cambria Math" panose="02040503050406030204" pitchFamily="18" charset="0"/>
                        </a:rPr>
                        <m:t>=1</m:t>
                      </m:r>
                    </m:oMath>
                  </m:oMathPara>
                </a14:m>
                <a:endParaRPr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971600" y="3216142"/>
                <a:ext cx="7418263" cy="2412505"/>
              </a:xfrm>
              <a:blipFill rotWithShape="0">
                <a:blip r:embed="rId3"/>
                <a:stretch>
                  <a:fillRect l="-1315" t="-3291" b="-2785"/>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8</a:t>
            </a:fld>
            <a:endParaRPr lang="en-US" altLang="ja-JP"/>
          </a:p>
        </p:txBody>
      </p:sp>
      <p:sp>
        <p:nvSpPr>
          <p:cNvPr id="25" name="テキスト ボックス 24"/>
          <p:cNvSpPr txBox="1"/>
          <p:nvPr/>
        </p:nvSpPr>
        <p:spPr>
          <a:xfrm>
            <a:off x="6948264" y="3744162"/>
            <a:ext cx="1980029" cy="707886"/>
          </a:xfrm>
          <a:prstGeom prst="rect">
            <a:avLst/>
          </a:prstGeom>
          <a:noFill/>
        </p:spPr>
        <p:txBody>
          <a:bodyPr wrap="none" rtlCol="0">
            <a:spAutoFit/>
          </a:bodyPr>
          <a:lstStyle/>
          <a:p>
            <a:r>
              <a:rPr lang="ja-JP" altLang="en-US" sz="2000" b="1" dirty="0" smtClean="0"/>
              <a:t>値が</a:t>
            </a:r>
            <a:r>
              <a:rPr lang="ja-JP" altLang="en-US" sz="2000" b="1" dirty="0"/>
              <a:t>小</a:t>
            </a:r>
            <a:r>
              <a:rPr lang="ja-JP" altLang="en-US" sz="2000" b="1" dirty="0" smtClean="0"/>
              <a:t>さいほど</a:t>
            </a:r>
            <a:r>
              <a:rPr lang="en-US" altLang="ja-JP" sz="2000" b="1" dirty="0"/>
              <a:t/>
            </a:r>
            <a:br>
              <a:rPr lang="en-US" altLang="ja-JP" sz="2000" b="1" dirty="0"/>
            </a:br>
            <a:r>
              <a:rPr lang="ja-JP" altLang="en-US" sz="2000" b="1" dirty="0" smtClean="0"/>
              <a:t>凝集度が高い</a:t>
            </a:r>
            <a:endParaRPr kumimoji="1" lang="ja-JP" altLang="en-US" sz="2000" b="1" dirty="0"/>
          </a:p>
        </p:txBody>
      </p:sp>
      <p:sp>
        <p:nvSpPr>
          <p:cNvPr id="32" name="正方形/長方形 31"/>
          <p:cNvSpPr/>
          <p:nvPr/>
        </p:nvSpPr>
        <p:spPr>
          <a:xfrm>
            <a:off x="971600" y="1628800"/>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class1</a:t>
            </a:r>
            <a:endParaRPr lang="ja-JP" altLang="en-US" sz="3600" b="1" dirty="0">
              <a:solidFill>
                <a:schemeClr val="tx1"/>
              </a:solidFill>
            </a:endParaRPr>
          </a:p>
        </p:txBody>
      </p:sp>
      <p:sp>
        <p:nvSpPr>
          <p:cNvPr id="33" name="正方形/長方形 32"/>
          <p:cNvSpPr/>
          <p:nvPr/>
        </p:nvSpPr>
        <p:spPr>
          <a:xfrm>
            <a:off x="971600" y="213232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field1</a:t>
            </a:r>
            <a:endParaRPr lang="ja-JP" altLang="en-US" sz="2800" dirty="0">
              <a:solidFill>
                <a:schemeClr val="tx1"/>
              </a:solidFill>
            </a:endParaRPr>
          </a:p>
        </p:txBody>
      </p:sp>
      <p:sp>
        <p:nvSpPr>
          <p:cNvPr id="34" name="正方形/長方形 33"/>
          <p:cNvSpPr/>
          <p:nvPr/>
        </p:nvSpPr>
        <p:spPr>
          <a:xfrm>
            <a:off x="971600" y="2607080"/>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method1()</a:t>
            </a:r>
            <a:endParaRPr lang="ja-JP" altLang="en-US" sz="2800" dirty="0">
              <a:solidFill>
                <a:schemeClr val="tx1"/>
              </a:solidFill>
            </a:endParaRPr>
          </a:p>
        </p:txBody>
      </p:sp>
      <p:sp>
        <p:nvSpPr>
          <p:cNvPr id="35" name="正方形/長方形 34"/>
          <p:cNvSpPr/>
          <p:nvPr/>
        </p:nvSpPr>
        <p:spPr>
          <a:xfrm>
            <a:off x="3669013" y="1628800"/>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a:solidFill>
                  <a:srgbClr val="C00000"/>
                </a:solidFill>
              </a:rPr>
              <a:t>class2</a:t>
            </a:r>
            <a:endParaRPr lang="ja-JP" altLang="en-US" sz="3600" b="1" dirty="0">
              <a:solidFill>
                <a:srgbClr val="C00000"/>
              </a:solidFill>
            </a:endParaRPr>
          </a:p>
        </p:txBody>
      </p:sp>
      <p:sp>
        <p:nvSpPr>
          <p:cNvPr id="36" name="正方形/長方形 35"/>
          <p:cNvSpPr/>
          <p:nvPr/>
        </p:nvSpPr>
        <p:spPr>
          <a:xfrm>
            <a:off x="3669013" y="213232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field2</a:t>
            </a:r>
            <a:endParaRPr lang="ja-JP" altLang="en-US" sz="2800" dirty="0">
              <a:solidFill>
                <a:schemeClr val="tx1"/>
              </a:solidFill>
            </a:endParaRPr>
          </a:p>
        </p:txBody>
      </p:sp>
      <p:sp>
        <p:nvSpPr>
          <p:cNvPr id="37" name="正方形/長方形 36"/>
          <p:cNvSpPr/>
          <p:nvPr/>
        </p:nvSpPr>
        <p:spPr>
          <a:xfrm>
            <a:off x="3669013" y="2607080"/>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m</a:t>
            </a:r>
            <a:r>
              <a:rPr lang="en-US" altLang="ja-JP" sz="2800" dirty="0" smtClean="0">
                <a:solidFill>
                  <a:schemeClr val="tx1"/>
                </a:solidFill>
              </a:rPr>
              <a:t>ethod2()</a:t>
            </a:r>
            <a:endParaRPr lang="ja-JP" altLang="en-US" sz="2800" dirty="0">
              <a:solidFill>
                <a:schemeClr val="tx1"/>
              </a:solidFill>
            </a:endParaRPr>
          </a:p>
        </p:txBody>
      </p:sp>
      <p:sp>
        <p:nvSpPr>
          <p:cNvPr id="38" name="正方形/長方形 37"/>
          <p:cNvSpPr/>
          <p:nvPr/>
        </p:nvSpPr>
        <p:spPr>
          <a:xfrm>
            <a:off x="6307747" y="1628800"/>
            <a:ext cx="1825762" cy="500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smtClean="0">
                <a:solidFill>
                  <a:schemeClr val="tx1"/>
                </a:solidFill>
              </a:rPr>
              <a:t>class3</a:t>
            </a:r>
            <a:endParaRPr lang="ja-JP" altLang="en-US" sz="3600" b="1" dirty="0">
              <a:solidFill>
                <a:schemeClr val="tx1"/>
              </a:solidFill>
            </a:endParaRPr>
          </a:p>
        </p:txBody>
      </p:sp>
      <p:sp>
        <p:nvSpPr>
          <p:cNvPr id="39" name="正方形/長方形 38"/>
          <p:cNvSpPr/>
          <p:nvPr/>
        </p:nvSpPr>
        <p:spPr>
          <a:xfrm>
            <a:off x="6307747" y="2132321"/>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field3</a:t>
            </a:r>
            <a:endParaRPr lang="ja-JP" altLang="en-US" sz="2800" dirty="0">
              <a:solidFill>
                <a:schemeClr val="tx1"/>
              </a:solidFill>
            </a:endParaRPr>
          </a:p>
        </p:txBody>
      </p:sp>
      <p:sp>
        <p:nvSpPr>
          <p:cNvPr id="40" name="正方形/長方形 39"/>
          <p:cNvSpPr/>
          <p:nvPr/>
        </p:nvSpPr>
        <p:spPr>
          <a:xfrm>
            <a:off x="6307747" y="2607080"/>
            <a:ext cx="1825762" cy="47946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chemeClr val="tx1"/>
                </a:solidFill>
              </a:rPr>
              <a:t>method3()</a:t>
            </a:r>
            <a:endParaRPr lang="ja-JP" altLang="en-US" sz="2800" dirty="0">
              <a:solidFill>
                <a:schemeClr val="tx1"/>
              </a:solidFill>
            </a:endParaRPr>
          </a:p>
        </p:txBody>
      </p:sp>
      <p:cxnSp>
        <p:nvCxnSpPr>
          <p:cNvPr id="41" name="直線矢印コネクタ 40"/>
          <p:cNvCxnSpPr>
            <a:stCxn id="34" idx="3"/>
            <a:endCxn id="36" idx="1"/>
          </p:cNvCxnSpPr>
          <p:nvPr/>
        </p:nvCxnSpPr>
        <p:spPr>
          <a:xfrm flipV="1">
            <a:off x="2797362" y="2372052"/>
            <a:ext cx="871651" cy="47475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37" idx="3"/>
            <a:endCxn id="40" idx="1"/>
          </p:cNvCxnSpPr>
          <p:nvPr/>
        </p:nvCxnSpPr>
        <p:spPr>
          <a:xfrm>
            <a:off x="5494775" y="2846811"/>
            <a:ext cx="812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34" idx="3"/>
            <a:endCxn id="37" idx="1"/>
          </p:cNvCxnSpPr>
          <p:nvPr/>
        </p:nvCxnSpPr>
        <p:spPr>
          <a:xfrm>
            <a:off x="2797362" y="2846811"/>
            <a:ext cx="87165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3092826" y="2187385"/>
            <a:ext cx="301686" cy="369332"/>
          </a:xfrm>
          <a:prstGeom prst="rect">
            <a:avLst/>
          </a:prstGeom>
          <a:noFill/>
        </p:spPr>
        <p:txBody>
          <a:bodyPr wrap="none" rtlCol="0">
            <a:spAutoFit/>
          </a:bodyPr>
          <a:lstStyle/>
          <a:p>
            <a:r>
              <a:rPr kumimoji="1" lang="en-US" altLang="ja-JP" dirty="0" smtClean="0"/>
              <a:t>1</a:t>
            </a:r>
            <a:endParaRPr kumimoji="1" lang="ja-JP" altLang="en-US" dirty="0"/>
          </a:p>
        </p:txBody>
      </p:sp>
      <p:sp>
        <p:nvSpPr>
          <p:cNvPr id="45" name="テキスト ボックス 44"/>
          <p:cNvSpPr txBox="1"/>
          <p:nvPr/>
        </p:nvSpPr>
        <p:spPr>
          <a:xfrm>
            <a:off x="3081561" y="2834275"/>
            <a:ext cx="301686" cy="369332"/>
          </a:xfrm>
          <a:prstGeom prst="rect">
            <a:avLst/>
          </a:prstGeom>
          <a:noFill/>
        </p:spPr>
        <p:txBody>
          <a:bodyPr wrap="none" rtlCol="0">
            <a:spAutoFit/>
          </a:bodyPr>
          <a:lstStyle/>
          <a:p>
            <a:r>
              <a:rPr kumimoji="1" lang="en-US" altLang="ja-JP" dirty="0" smtClean="0"/>
              <a:t>2</a:t>
            </a:r>
            <a:endParaRPr kumimoji="1" lang="ja-JP" altLang="en-US" dirty="0"/>
          </a:p>
        </p:txBody>
      </p:sp>
      <p:sp>
        <p:nvSpPr>
          <p:cNvPr id="46" name="テキスト ボックス 45"/>
          <p:cNvSpPr txBox="1"/>
          <p:nvPr/>
        </p:nvSpPr>
        <p:spPr>
          <a:xfrm>
            <a:off x="5765690" y="2477478"/>
            <a:ext cx="301686" cy="369332"/>
          </a:xfrm>
          <a:prstGeom prst="rect">
            <a:avLst/>
          </a:prstGeom>
          <a:noFill/>
        </p:spPr>
        <p:txBody>
          <a:bodyPr wrap="none" rtlCol="0">
            <a:spAutoFit/>
          </a:bodyPr>
          <a:lstStyle/>
          <a:p>
            <a:r>
              <a:rPr lang="en-US" altLang="ja-JP" dirty="0"/>
              <a:t>2</a:t>
            </a:r>
            <a:endParaRPr kumimoji="1" lang="ja-JP" altLang="en-US" dirty="0"/>
          </a:p>
        </p:txBody>
      </p:sp>
      <p:sp>
        <p:nvSpPr>
          <p:cNvPr id="5" name="正方形/長方形 4"/>
          <p:cNvSpPr/>
          <p:nvPr/>
        </p:nvSpPr>
        <p:spPr>
          <a:xfrm>
            <a:off x="971600" y="5645744"/>
            <a:ext cx="7161909" cy="707886"/>
          </a:xfrm>
          <a:prstGeom prst="rect">
            <a:avLst/>
          </a:prstGeom>
        </p:spPr>
        <p:txBody>
          <a:bodyPr wrap="square">
            <a:spAutoFit/>
          </a:bodyPr>
          <a:lstStyle/>
          <a:p>
            <a:r>
              <a:rPr lang="ja-JP" altLang="en-US" sz="2000" dirty="0" smtClean="0"/>
              <a:t>修正</a:t>
            </a:r>
            <a:r>
              <a:rPr lang="ja-JP" altLang="en-US" sz="2000" dirty="0"/>
              <a:t>されたメソッドのクライアントクラス</a:t>
            </a:r>
            <a:r>
              <a:rPr lang="ja-JP" altLang="en-US" sz="2000" dirty="0" smtClean="0"/>
              <a:t>と</a:t>
            </a:r>
            <a:r>
              <a:rPr lang="en-US" altLang="ja-JP" sz="2000" dirty="0" smtClean="0"/>
              <a:t/>
            </a:r>
            <a:br>
              <a:rPr lang="en-US" altLang="ja-JP" sz="2000" dirty="0" smtClean="0"/>
            </a:br>
            <a:r>
              <a:rPr lang="ja-JP" altLang="en-US" sz="2000" dirty="0" smtClean="0"/>
              <a:t>ディペンデントクラスを修正</a:t>
            </a:r>
            <a:r>
              <a:rPr lang="ja-JP" altLang="en-US" sz="2000" dirty="0"/>
              <a:t>作業に関連するクラスとする</a:t>
            </a:r>
          </a:p>
        </p:txBody>
      </p:sp>
    </p:spTree>
    <p:extLst>
      <p:ext uri="{BB962C8B-B14F-4D97-AF65-F5344CB8AC3E}">
        <p14:creationId xmlns:p14="http://schemas.microsoft.com/office/powerpoint/2010/main" val="3652172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1573668"/>
            <a:ext cx="6731689" cy="5046991"/>
          </a:xfrm>
          <a:prstGeom prst="rect">
            <a:avLst/>
          </a:prstGeom>
          <a:ln>
            <a:noFill/>
          </a:ln>
          <a:effectLst>
            <a:outerShdw blurRad="292100" dist="139700" dir="2700000" algn="tl" rotWithShape="0">
              <a:srgbClr val="333333">
                <a:alpha val="65000"/>
              </a:srgbClr>
            </a:outerShdw>
          </a:effectLst>
        </p:spPr>
      </p:pic>
      <p:sp>
        <p:nvSpPr>
          <p:cNvPr id="2" name="タイトル 1"/>
          <p:cNvSpPr>
            <a:spLocks noGrp="1"/>
          </p:cNvSpPr>
          <p:nvPr>
            <p:ph type="title"/>
          </p:nvPr>
        </p:nvSpPr>
        <p:spPr/>
        <p:txBody>
          <a:bodyPr/>
          <a:lstStyle/>
          <a:p>
            <a:r>
              <a:rPr kumimoji="1" lang="ja-JP" altLang="en-US" dirty="0" smtClean="0"/>
              <a:t>クラスの構造的メトリクス</a:t>
            </a:r>
            <a:r>
              <a:rPr kumimoji="1" lang="en-US" altLang="ja-JP" dirty="0" smtClean="0"/>
              <a:t/>
            </a:r>
            <a:br>
              <a:rPr kumimoji="1" lang="en-US" altLang="ja-JP" dirty="0" smtClean="0"/>
            </a:br>
            <a:r>
              <a:rPr kumimoji="1" lang="ja-JP" altLang="en-US" dirty="0" smtClean="0"/>
              <a:t>表示機能</a:t>
            </a:r>
            <a:endParaRPr kumimoji="1" lang="ja-JP" altLang="en-US" dirty="0"/>
          </a:p>
        </p:txBody>
      </p:sp>
      <p:sp>
        <p:nvSpPr>
          <p:cNvPr id="4" name="スライド番号プレースホルダー 3"/>
          <p:cNvSpPr>
            <a:spLocks noGrp="1"/>
          </p:cNvSpPr>
          <p:nvPr>
            <p:ph type="sldNum" sz="quarter" idx="12"/>
          </p:nvPr>
        </p:nvSpPr>
        <p:spPr/>
        <p:txBody>
          <a:bodyPr/>
          <a:lstStyle/>
          <a:p>
            <a:fld id="{23EC098B-8BF5-4112-8D8F-78CF84E4D63E}" type="slidenum">
              <a:rPr lang="en-US" altLang="ja-JP" smtClean="0"/>
              <a:pPr/>
              <a:t>9</a:t>
            </a:fld>
            <a:endParaRPr lang="en-US" altLang="ja-JP"/>
          </a:p>
        </p:txBody>
      </p:sp>
      <p:sp>
        <p:nvSpPr>
          <p:cNvPr id="10" name="角丸四角形 9"/>
          <p:cNvSpPr/>
          <p:nvPr/>
        </p:nvSpPr>
        <p:spPr>
          <a:xfrm>
            <a:off x="4296826" y="2732974"/>
            <a:ext cx="4536503" cy="1488114"/>
          </a:xfrm>
          <a:prstGeom prst="roundRect">
            <a:avLst/>
          </a:prstGeom>
          <a:solidFill>
            <a:schemeClr val="bg1"/>
          </a:solidFill>
          <a:ln>
            <a:solidFill>
              <a:srgbClr val="1E1E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296826" y="2843555"/>
            <a:ext cx="4536504" cy="13234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285750" indent="-285750">
              <a:buFont typeface="Arial" panose="020B0604020202020204" pitchFamily="34" charset="0"/>
              <a:buChar char="•"/>
            </a:pPr>
            <a:r>
              <a:rPr kumimoji="1" lang="ja-JP" altLang="en-US" sz="2000" dirty="0" smtClean="0">
                <a:solidFill>
                  <a:schemeClr val="accent4"/>
                </a:solidFill>
              </a:rPr>
              <a:t>修正作業前の構造的メトリクス値</a:t>
            </a:r>
            <a:r>
              <a:rPr lang="ja-JP" altLang="en-US" sz="2000" dirty="0" smtClean="0">
                <a:solidFill>
                  <a:schemeClr val="accent4"/>
                </a:solidFill>
              </a:rPr>
              <a:t>と</a:t>
            </a:r>
            <a:r>
              <a:rPr lang="en-US" altLang="ja-JP" sz="2000" dirty="0">
                <a:solidFill>
                  <a:schemeClr val="accent4"/>
                </a:solidFill>
              </a:rPr>
              <a:t/>
            </a:r>
            <a:br>
              <a:rPr lang="en-US" altLang="ja-JP" sz="2000" dirty="0">
                <a:solidFill>
                  <a:schemeClr val="accent4"/>
                </a:solidFill>
              </a:rPr>
            </a:br>
            <a:r>
              <a:rPr kumimoji="1" lang="ja-JP" altLang="en-US" sz="2000" dirty="0" smtClean="0">
                <a:solidFill>
                  <a:schemeClr val="accent4"/>
                </a:solidFill>
              </a:rPr>
              <a:t>修正</a:t>
            </a:r>
            <a:r>
              <a:rPr kumimoji="1" lang="ja-JP" altLang="en-US" sz="2000" dirty="0">
                <a:solidFill>
                  <a:schemeClr val="accent4"/>
                </a:solidFill>
              </a:rPr>
              <a:t>作業</a:t>
            </a:r>
            <a:r>
              <a:rPr kumimoji="1" lang="ja-JP" altLang="en-US" sz="2000" dirty="0" smtClean="0">
                <a:solidFill>
                  <a:schemeClr val="accent4"/>
                </a:solidFill>
              </a:rPr>
              <a:t>による増減値を</a:t>
            </a:r>
            <a:r>
              <a:rPr lang="ja-JP" altLang="en-US" sz="2000" dirty="0" smtClean="0">
                <a:solidFill>
                  <a:schemeClr val="accent4"/>
                </a:solidFill>
              </a:rPr>
              <a:t>表示</a:t>
            </a:r>
            <a:endParaRPr lang="en-US" altLang="ja-JP" sz="2000" dirty="0" smtClean="0">
              <a:solidFill>
                <a:schemeClr val="accent4"/>
              </a:solidFill>
            </a:endParaRPr>
          </a:p>
          <a:p>
            <a:pPr marL="285750" indent="-285750">
              <a:buFont typeface="Arial" panose="020B0604020202020204" pitchFamily="34" charset="0"/>
              <a:buChar char="•"/>
            </a:pPr>
            <a:r>
              <a:rPr kumimoji="1" lang="ja-JP" altLang="en-US" sz="2000" dirty="0" smtClean="0">
                <a:solidFill>
                  <a:schemeClr val="accent4"/>
                </a:solidFill>
              </a:rPr>
              <a:t>ソース</a:t>
            </a:r>
            <a:r>
              <a:rPr kumimoji="1" lang="ja-JP" altLang="en-US" sz="2000" dirty="0">
                <a:solidFill>
                  <a:schemeClr val="accent4"/>
                </a:solidFill>
              </a:rPr>
              <a:t>コード</a:t>
            </a:r>
            <a:r>
              <a:rPr kumimoji="1" lang="ja-JP" altLang="en-US" sz="2000" dirty="0" smtClean="0">
                <a:solidFill>
                  <a:schemeClr val="accent4"/>
                </a:solidFill>
              </a:rPr>
              <a:t>が</a:t>
            </a:r>
            <a:r>
              <a:rPr kumimoji="1" lang="ja-JP" altLang="en-US" sz="2000" dirty="0">
                <a:solidFill>
                  <a:schemeClr val="accent4"/>
                </a:solidFill>
              </a:rPr>
              <a:t>修正</a:t>
            </a:r>
            <a:r>
              <a:rPr kumimoji="1" lang="ja-JP" altLang="en-US" sz="2000" dirty="0" smtClean="0">
                <a:solidFill>
                  <a:schemeClr val="accent4"/>
                </a:solidFill>
              </a:rPr>
              <a:t>されると</a:t>
            </a:r>
            <a:r>
              <a:rPr kumimoji="1" lang="en-US" altLang="ja-JP" sz="2000" dirty="0" smtClean="0">
                <a:solidFill>
                  <a:schemeClr val="accent4"/>
                </a:solidFill>
              </a:rPr>
              <a:t/>
            </a:r>
            <a:br>
              <a:rPr kumimoji="1" lang="en-US" altLang="ja-JP" sz="2000" dirty="0" smtClean="0">
                <a:solidFill>
                  <a:schemeClr val="accent4"/>
                </a:solidFill>
              </a:rPr>
            </a:br>
            <a:r>
              <a:rPr kumimoji="1" lang="ja-JP" altLang="en-US" sz="2000" dirty="0" smtClean="0">
                <a:solidFill>
                  <a:schemeClr val="accent4"/>
                </a:solidFill>
              </a:rPr>
              <a:t>表も自動的に更新される</a:t>
            </a:r>
            <a:endParaRPr kumimoji="1" lang="en-US" altLang="ja-JP" sz="2000" dirty="0" smtClean="0">
              <a:solidFill>
                <a:schemeClr val="accent4"/>
              </a:solidFill>
            </a:endParaRPr>
          </a:p>
        </p:txBody>
      </p:sp>
    </p:spTree>
    <p:extLst>
      <p:ext uri="{BB962C8B-B14F-4D97-AF65-F5344CB8AC3E}">
        <p14:creationId xmlns:p14="http://schemas.microsoft.com/office/powerpoint/2010/main" val="3155799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4">
      <a:majorFont>
        <a:latin typeface="Calibri"/>
        <a:ea typeface="メイリオ"/>
        <a:cs typeface=""/>
      </a:majorFont>
      <a:minorFont>
        <a:latin typeface="Calibri Light"/>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43666</TotalTime>
  <Words>682</Words>
  <Application>Microsoft Office PowerPoint</Application>
  <PresentationFormat>画面に合わせる (4:3)</PresentationFormat>
  <Paragraphs>223</Paragraphs>
  <Slides>17</Slides>
  <Notes>17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17</vt:i4>
      </vt:variant>
    </vt:vector>
  </HeadingPairs>
  <TitlesOfParts>
    <vt:vector size="26" baseType="lpstr">
      <vt:lpstr>ＭＳ Ｐゴシック</vt:lpstr>
      <vt:lpstr>Noto Sans Mono CJK JP Regular</vt:lpstr>
      <vt:lpstr>メイリオ</vt:lpstr>
      <vt:lpstr>Arial</vt:lpstr>
      <vt:lpstr>Calibri</vt:lpstr>
      <vt:lpstr>Calibri Light</vt:lpstr>
      <vt:lpstr>Cambria Math</vt:lpstr>
      <vt:lpstr>Wingdings</vt:lpstr>
      <vt:lpstr>Sel-CoolMetal-white</vt:lpstr>
      <vt:lpstr>ソースコードの修正作業状況に基づく， メソッド移動リファクタリング候補 推薦ツールの提案</vt:lpstr>
      <vt:lpstr>リファクタリング</vt:lpstr>
      <vt:lpstr>既存手法とその問題点</vt:lpstr>
      <vt:lpstr>提案手法</vt:lpstr>
      <vt:lpstr>ツール概要</vt:lpstr>
      <vt:lpstr>構造的メトリクス表示機能の手順</vt:lpstr>
      <vt:lpstr>静的依存解析</vt:lpstr>
      <vt:lpstr>構造的メトリクス</vt:lpstr>
      <vt:lpstr>クラスの構造的メトリクス 表示機能</vt:lpstr>
      <vt:lpstr>メソッド移動リファクタリング 候補推薦機能の手順</vt:lpstr>
      <vt:lpstr>潜在意味解析</vt:lpstr>
      <vt:lpstr>メソッド移動リファクタリング 候補の特定条件</vt:lpstr>
      <vt:lpstr>メソッド移動リファクタリング 候補探索</vt:lpstr>
      <vt:lpstr>メソッド移動リファクタリング 候補推薦機能</vt:lpstr>
      <vt:lpstr>適用実験</vt:lpstr>
      <vt:lpstr>結果</vt:lpstr>
      <vt:lpstr>まとめと今後の課題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naoya-u</dc:creator>
  <cp:lastModifiedBy>naoya-u</cp:lastModifiedBy>
  <cp:revision>1149</cp:revision>
  <cp:lastPrinted>2017-02-09T06:29:33Z</cp:lastPrinted>
  <dcterms:created xsi:type="dcterms:W3CDTF">2015-12-01T05:29:55Z</dcterms:created>
  <dcterms:modified xsi:type="dcterms:W3CDTF">2017-02-28T10:49:23Z</dcterms:modified>
</cp:coreProperties>
</file>