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7"/>
  </p:notesMasterIdLst>
  <p:handoutMasterIdLst>
    <p:handoutMasterId r:id="rId28"/>
  </p:handoutMasterIdLst>
  <p:sldIdLst>
    <p:sldId id="256" r:id="rId2"/>
    <p:sldId id="313" r:id="rId3"/>
    <p:sldId id="300" r:id="rId4"/>
    <p:sldId id="301" r:id="rId5"/>
    <p:sldId id="307" r:id="rId6"/>
    <p:sldId id="308" r:id="rId7"/>
    <p:sldId id="270" r:id="rId8"/>
    <p:sldId id="281" r:id="rId9"/>
    <p:sldId id="275" r:id="rId10"/>
    <p:sldId id="320" r:id="rId11"/>
    <p:sldId id="316" r:id="rId12"/>
    <p:sldId id="278" r:id="rId13"/>
    <p:sldId id="282" r:id="rId14"/>
    <p:sldId id="289" r:id="rId15"/>
    <p:sldId id="292" r:id="rId16"/>
    <p:sldId id="314" r:id="rId17"/>
    <p:sldId id="284" r:id="rId18"/>
    <p:sldId id="317" r:id="rId19"/>
    <p:sldId id="267" r:id="rId20"/>
    <p:sldId id="309" r:id="rId21"/>
    <p:sldId id="310" r:id="rId22"/>
    <p:sldId id="312" r:id="rId23"/>
    <p:sldId id="311" r:id="rId24"/>
    <p:sldId id="329" r:id="rId25"/>
    <p:sldId id="305" r:id="rId26"/>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171"/>
    <a:srgbClr val="BBE0E3"/>
    <a:srgbClr val="00CC00"/>
    <a:srgbClr val="CCFFCC"/>
    <a:srgbClr val="FF99FF"/>
    <a:srgbClr val="BADDE1"/>
    <a:srgbClr val="FFCCFF"/>
    <a:srgbClr val="EEDF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86" autoAdjust="0"/>
    <p:restoredTop sz="84738" autoAdjust="0"/>
  </p:normalViewPr>
  <p:slideViewPr>
    <p:cSldViewPr snapToGrid="0">
      <p:cViewPr varScale="1">
        <p:scale>
          <a:sx n="74" d="100"/>
          <a:sy n="74" d="100"/>
        </p:scale>
        <p:origin x="1746" y="72"/>
      </p:cViewPr>
      <p:guideLst/>
    </p:cSldViewPr>
  </p:slideViewPr>
  <p:notesTextViewPr>
    <p:cViewPr>
      <p:scale>
        <a:sx n="75" d="100"/>
        <a:sy n="75" d="100"/>
      </p:scale>
      <p:origin x="0" y="0"/>
    </p:cViewPr>
  </p:notesText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4EFC4EB2-0D67-4530-9A1D-7558FBCD5D7A}" type="datetimeFigureOut">
              <a:rPr kumimoji="1" lang="ja-JP" altLang="en-US" smtClean="0"/>
              <a:t>2017/3/6</a:t>
            </a:fld>
            <a:endParaRPr kumimoji="1" lang="ja-JP" altLang="en-US"/>
          </a:p>
        </p:txBody>
      </p:sp>
      <p:sp>
        <p:nvSpPr>
          <p:cNvPr id="4" name="フッター プレースホルダー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3833D2BA-5F04-4A67-9683-91D2793EB29D}" type="slidenum">
              <a:rPr kumimoji="1" lang="ja-JP" altLang="en-US" smtClean="0"/>
              <a:t>‹#›</a:t>
            </a:fld>
            <a:endParaRPr kumimoji="1" lang="ja-JP" altLang="en-US"/>
          </a:p>
        </p:txBody>
      </p:sp>
    </p:spTree>
    <p:extLst>
      <p:ext uri="{BB962C8B-B14F-4D97-AF65-F5344CB8AC3E}">
        <p14:creationId xmlns:p14="http://schemas.microsoft.com/office/powerpoint/2010/main" val="1664864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07FB7EF2-FD16-414D-A0E0-2D7EF241DA10}" type="datetimeFigureOut">
              <a:rPr kumimoji="1" lang="ja-JP" altLang="en-US" smtClean="0"/>
              <a:t>2017/3/6</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D49D86BA-28E8-4A35-AF94-46EDD1350163}" type="slidenum">
              <a:rPr kumimoji="1" lang="ja-JP" altLang="en-US" smtClean="0"/>
              <a:t>‹#›</a:t>
            </a:fld>
            <a:endParaRPr kumimoji="1" lang="ja-JP" altLang="en-US" dirty="0"/>
          </a:p>
        </p:txBody>
      </p:sp>
    </p:spTree>
    <p:extLst>
      <p:ext uri="{BB962C8B-B14F-4D97-AF65-F5344CB8AC3E}">
        <p14:creationId xmlns:p14="http://schemas.microsoft.com/office/powerpoint/2010/main" val="33121685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400"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a:t>
            </a:fld>
            <a:endParaRPr kumimoji="1" lang="ja-JP" altLang="en-US" dirty="0"/>
          </a:p>
        </p:txBody>
      </p:sp>
    </p:spTree>
    <p:extLst>
      <p:ext uri="{BB962C8B-B14F-4D97-AF65-F5344CB8AC3E}">
        <p14:creationId xmlns:p14="http://schemas.microsoft.com/office/powerpoint/2010/main" val="7726074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10</a:t>
            </a:fld>
            <a:endParaRPr kumimoji="1" lang="ja-JP" altLang="en-US" dirty="0"/>
          </a:p>
        </p:txBody>
      </p:sp>
    </p:spTree>
    <p:extLst>
      <p:ext uri="{BB962C8B-B14F-4D97-AF65-F5344CB8AC3E}">
        <p14:creationId xmlns:p14="http://schemas.microsoft.com/office/powerpoint/2010/main" val="7975016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11</a:t>
            </a:fld>
            <a:endParaRPr kumimoji="1" lang="ja-JP" altLang="en-US" dirty="0"/>
          </a:p>
        </p:txBody>
      </p:sp>
    </p:spTree>
    <p:extLst>
      <p:ext uri="{BB962C8B-B14F-4D97-AF65-F5344CB8AC3E}">
        <p14:creationId xmlns:p14="http://schemas.microsoft.com/office/powerpoint/2010/main" val="32967081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12</a:t>
            </a:fld>
            <a:endParaRPr kumimoji="1" lang="ja-JP" altLang="en-US" dirty="0"/>
          </a:p>
        </p:txBody>
      </p:sp>
    </p:spTree>
    <p:extLst>
      <p:ext uri="{BB962C8B-B14F-4D97-AF65-F5344CB8AC3E}">
        <p14:creationId xmlns:p14="http://schemas.microsoft.com/office/powerpoint/2010/main" val="33155069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13</a:t>
            </a:fld>
            <a:endParaRPr kumimoji="1" lang="ja-JP" altLang="en-US" dirty="0"/>
          </a:p>
        </p:txBody>
      </p:sp>
    </p:spTree>
    <p:extLst>
      <p:ext uri="{BB962C8B-B14F-4D97-AF65-F5344CB8AC3E}">
        <p14:creationId xmlns:p14="http://schemas.microsoft.com/office/powerpoint/2010/main" val="4557358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14</a:t>
            </a:fld>
            <a:endParaRPr kumimoji="1" lang="ja-JP" altLang="en-US" dirty="0"/>
          </a:p>
        </p:txBody>
      </p:sp>
    </p:spTree>
    <p:extLst>
      <p:ext uri="{BB962C8B-B14F-4D97-AF65-F5344CB8AC3E}">
        <p14:creationId xmlns:p14="http://schemas.microsoft.com/office/powerpoint/2010/main" val="30486323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15</a:t>
            </a:fld>
            <a:endParaRPr kumimoji="1" lang="ja-JP" altLang="en-US" dirty="0"/>
          </a:p>
        </p:txBody>
      </p:sp>
    </p:spTree>
    <p:extLst>
      <p:ext uri="{BB962C8B-B14F-4D97-AF65-F5344CB8AC3E}">
        <p14:creationId xmlns:p14="http://schemas.microsoft.com/office/powerpoint/2010/main" val="34886204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16</a:t>
            </a:fld>
            <a:endParaRPr kumimoji="1" lang="ja-JP" altLang="en-US" dirty="0"/>
          </a:p>
        </p:txBody>
      </p:sp>
    </p:spTree>
    <p:extLst>
      <p:ext uri="{BB962C8B-B14F-4D97-AF65-F5344CB8AC3E}">
        <p14:creationId xmlns:p14="http://schemas.microsoft.com/office/powerpoint/2010/main" val="41758410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17</a:t>
            </a:fld>
            <a:endParaRPr kumimoji="1" lang="ja-JP" altLang="en-US" dirty="0"/>
          </a:p>
        </p:txBody>
      </p:sp>
    </p:spTree>
    <p:extLst>
      <p:ext uri="{BB962C8B-B14F-4D97-AF65-F5344CB8AC3E}">
        <p14:creationId xmlns:p14="http://schemas.microsoft.com/office/powerpoint/2010/main" val="5194843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18</a:t>
            </a:fld>
            <a:endParaRPr kumimoji="1" lang="ja-JP" altLang="en-US" dirty="0"/>
          </a:p>
        </p:txBody>
      </p:sp>
    </p:spTree>
    <p:extLst>
      <p:ext uri="{BB962C8B-B14F-4D97-AF65-F5344CB8AC3E}">
        <p14:creationId xmlns:p14="http://schemas.microsoft.com/office/powerpoint/2010/main" val="31330581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19</a:t>
            </a:fld>
            <a:endParaRPr kumimoji="1" lang="ja-JP" altLang="en-US" dirty="0"/>
          </a:p>
        </p:txBody>
      </p:sp>
    </p:spTree>
    <p:extLst>
      <p:ext uri="{BB962C8B-B14F-4D97-AF65-F5344CB8AC3E}">
        <p14:creationId xmlns:p14="http://schemas.microsoft.com/office/powerpoint/2010/main" val="1076677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a:t>
            </a:fld>
            <a:endParaRPr kumimoji="1" lang="ja-JP" altLang="en-US" dirty="0"/>
          </a:p>
        </p:txBody>
      </p:sp>
    </p:spTree>
    <p:extLst>
      <p:ext uri="{BB962C8B-B14F-4D97-AF65-F5344CB8AC3E}">
        <p14:creationId xmlns:p14="http://schemas.microsoft.com/office/powerpoint/2010/main" val="16586976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20</a:t>
            </a:fld>
            <a:endParaRPr kumimoji="1" lang="ja-JP" altLang="en-US" dirty="0"/>
          </a:p>
        </p:txBody>
      </p:sp>
    </p:spTree>
    <p:extLst>
      <p:ext uri="{BB962C8B-B14F-4D97-AF65-F5344CB8AC3E}">
        <p14:creationId xmlns:p14="http://schemas.microsoft.com/office/powerpoint/2010/main" val="32453864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21</a:t>
            </a:fld>
            <a:endParaRPr kumimoji="1" lang="ja-JP" altLang="en-US" dirty="0"/>
          </a:p>
        </p:txBody>
      </p:sp>
    </p:spTree>
    <p:extLst>
      <p:ext uri="{BB962C8B-B14F-4D97-AF65-F5344CB8AC3E}">
        <p14:creationId xmlns:p14="http://schemas.microsoft.com/office/powerpoint/2010/main" val="4426231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22</a:t>
            </a:fld>
            <a:endParaRPr kumimoji="1" lang="ja-JP" altLang="en-US" dirty="0"/>
          </a:p>
        </p:txBody>
      </p:sp>
    </p:spTree>
    <p:extLst>
      <p:ext uri="{BB962C8B-B14F-4D97-AF65-F5344CB8AC3E}">
        <p14:creationId xmlns:p14="http://schemas.microsoft.com/office/powerpoint/2010/main" val="35711620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23</a:t>
            </a:fld>
            <a:endParaRPr kumimoji="1" lang="ja-JP" altLang="en-US" dirty="0"/>
          </a:p>
        </p:txBody>
      </p:sp>
    </p:spTree>
    <p:extLst>
      <p:ext uri="{BB962C8B-B14F-4D97-AF65-F5344CB8AC3E}">
        <p14:creationId xmlns:p14="http://schemas.microsoft.com/office/powerpoint/2010/main" val="17603196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24</a:t>
            </a:fld>
            <a:endParaRPr kumimoji="1" lang="ja-JP" altLang="en-US" dirty="0"/>
          </a:p>
        </p:txBody>
      </p:sp>
    </p:spTree>
    <p:extLst>
      <p:ext uri="{BB962C8B-B14F-4D97-AF65-F5344CB8AC3E}">
        <p14:creationId xmlns:p14="http://schemas.microsoft.com/office/powerpoint/2010/main" val="3843686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25</a:t>
            </a:fld>
            <a:endParaRPr kumimoji="1" lang="ja-JP" altLang="en-US" dirty="0"/>
          </a:p>
        </p:txBody>
      </p:sp>
    </p:spTree>
    <p:extLst>
      <p:ext uri="{BB962C8B-B14F-4D97-AF65-F5344CB8AC3E}">
        <p14:creationId xmlns:p14="http://schemas.microsoft.com/office/powerpoint/2010/main" val="3624542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3</a:t>
            </a:fld>
            <a:endParaRPr kumimoji="1" lang="ja-JP" altLang="en-US" dirty="0"/>
          </a:p>
        </p:txBody>
      </p:sp>
    </p:spTree>
    <p:extLst>
      <p:ext uri="{BB962C8B-B14F-4D97-AF65-F5344CB8AC3E}">
        <p14:creationId xmlns:p14="http://schemas.microsoft.com/office/powerpoint/2010/main" val="892206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4</a:t>
            </a:fld>
            <a:endParaRPr kumimoji="1" lang="ja-JP" altLang="en-US" dirty="0"/>
          </a:p>
        </p:txBody>
      </p:sp>
    </p:spTree>
    <p:extLst>
      <p:ext uri="{BB962C8B-B14F-4D97-AF65-F5344CB8AC3E}">
        <p14:creationId xmlns:p14="http://schemas.microsoft.com/office/powerpoint/2010/main" val="585645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5</a:t>
            </a:fld>
            <a:endParaRPr kumimoji="1" lang="ja-JP" altLang="en-US" dirty="0"/>
          </a:p>
        </p:txBody>
      </p:sp>
    </p:spTree>
    <p:extLst>
      <p:ext uri="{BB962C8B-B14F-4D97-AF65-F5344CB8AC3E}">
        <p14:creationId xmlns:p14="http://schemas.microsoft.com/office/powerpoint/2010/main" val="1647429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6</a:t>
            </a:fld>
            <a:endParaRPr kumimoji="1" lang="ja-JP" altLang="en-US" dirty="0"/>
          </a:p>
        </p:txBody>
      </p:sp>
    </p:spTree>
    <p:extLst>
      <p:ext uri="{BB962C8B-B14F-4D97-AF65-F5344CB8AC3E}">
        <p14:creationId xmlns:p14="http://schemas.microsoft.com/office/powerpoint/2010/main" val="3793349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7</a:t>
            </a:fld>
            <a:endParaRPr kumimoji="1" lang="ja-JP" altLang="en-US" dirty="0"/>
          </a:p>
        </p:txBody>
      </p:sp>
    </p:spTree>
    <p:extLst>
      <p:ext uri="{BB962C8B-B14F-4D97-AF65-F5344CB8AC3E}">
        <p14:creationId xmlns:p14="http://schemas.microsoft.com/office/powerpoint/2010/main" val="21893033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8</a:t>
            </a:fld>
            <a:endParaRPr kumimoji="1" lang="ja-JP" altLang="en-US" dirty="0"/>
          </a:p>
        </p:txBody>
      </p:sp>
    </p:spTree>
    <p:extLst>
      <p:ext uri="{BB962C8B-B14F-4D97-AF65-F5344CB8AC3E}">
        <p14:creationId xmlns:p14="http://schemas.microsoft.com/office/powerpoint/2010/main" val="2939726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49D86BA-28E8-4A35-AF94-46EDD1350163}" type="slidenum">
              <a:rPr kumimoji="1" lang="ja-JP" altLang="en-US" smtClean="0"/>
              <a:t>9</a:t>
            </a:fld>
            <a:endParaRPr kumimoji="1" lang="ja-JP" altLang="en-US" dirty="0"/>
          </a:p>
        </p:txBody>
      </p:sp>
    </p:spTree>
    <p:extLst>
      <p:ext uri="{BB962C8B-B14F-4D97-AF65-F5344CB8AC3E}">
        <p14:creationId xmlns:p14="http://schemas.microsoft.com/office/powerpoint/2010/main" val="15497947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chemeClr val="tx1"/>
                </a:solidFill>
              </a:defRPr>
            </a:lvl1pPr>
          </a:lstStyle>
          <a:p>
            <a:pPr lvl="0"/>
            <a:r>
              <a:rPr lang="ja-JP" altLang="en-US" noProof="0" dirty="0" smtClean="0"/>
              <a:t>マスター サブタイトルの書式設定</a:t>
            </a:r>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kumimoji="1" lang="ja-JP" altLang="en-US" dirty="0"/>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dirty="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kumimoji="1" lang="ja-JP" altLang="en-US" dirty="0"/>
          </a:p>
        </p:txBody>
      </p:sp>
      <p:sp>
        <p:nvSpPr>
          <p:cNvPr id="4" name="スライド番号プレースホルダー 3"/>
          <p:cNvSpPr>
            <a:spLocks noGrp="1"/>
          </p:cNvSpPr>
          <p:nvPr>
            <p:ph type="sldNum" sz="quarter" idx="11"/>
          </p:nvPr>
        </p:nvSpPr>
        <p:spPr/>
        <p:txBody>
          <a:bodyPr/>
          <a:lstStyle/>
          <a:p>
            <a:fld id="{B24E575F-AE80-4FDB-9C39-ECDDBAB19842}" type="slidenum">
              <a:rPr kumimoji="1" lang="ja-JP" altLang="en-US" smtClean="0"/>
              <a:t>‹#›</a:t>
            </a:fld>
            <a:endParaRPr kumimoji="1" lang="ja-JP" altLang="en-US" dirty="0"/>
          </a:p>
        </p:txBody>
      </p:sp>
      <p:sp>
        <p:nvSpPr>
          <p:cNvPr id="5" name="タイトル 4"/>
          <p:cNvSpPr>
            <a:spLocks noGrp="1"/>
          </p:cNvSpPr>
          <p:nvPr>
            <p:ph type="title"/>
          </p:nvPr>
        </p:nvSpPr>
        <p:spPr>
          <a:xfrm>
            <a:off x="317501" y="1322896"/>
            <a:ext cx="8574088" cy="576262"/>
          </a:xfrm>
        </p:spPr>
        <p:txBody>
          <a:bodyPr/>
          <a:lstStyle>
            <a:lvl1pPr>
              <a:defRPr>
                <a:solidFill>
                  <a:schemeClr val="tx1"/>
                </a:solidFill>
              </a:defRPr>
            </a:lvl1pPr>
          </a:lstStyle>
          <a:p>
            <a:r>
              <a:rPr kumimoji="1" lang="ja-JP" altLang="en-US" dirty="0" smtClean="0"/>
              <a:t>マスター タイトルの書式設定</a:t>
            </a:r>
            <a:endParaRPr kumimoji="1" lang="ja-JP" altLang="en-US" dirty="0"/>
          </a:p>
        </p:txBody>
      </p:sp>
    </p:spTree>
    <p:extLst>
      <p:ext uri="{BB962C8B-B14F-4D97-AF65-F5344CB8AC3E}">
        <p14:creationId xmlns:p14="http://schemas.microsoft.com/office/powerpoint/2010/main" val="26926635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kumimoji="1" lang="ja-JP" altLang="en-US" dirty="0"/>
          </a:p>
        </p:txBody>
      </p:sp>
      <p:sp>
        <p:nvSpPr>
          <p:cNvPr id="5" name="フッター プレースホルダー 4"/>
          <p:cNvSpPr>
            <a:spLocks noGrp="1"/>
          </p:cNvSpPr>
          <p:nvPr>
            <p:ph type="ftr" sz="quarter" idx="11"/>
          </p:nvPr>
        </p:nvSpPr>
        <p:spPr/>
        <p:txBody>
          <a:bodyPr/>
          <a:lstStyle>
            <a:lvl1pPr>
              <a:defRPr/>
            </a:lvl1p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11999307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kumimoji="1" lang="ja-JP" altLang="en-US" dirty="0"/>
          </a:p>
        </p:txBody>
      </p:sp>
      <p:sp>
        <p:nvSpPr>
          <p:cNvPr id="5" name="フッター プレースホルダー 4"/>
          <p:cNvSpPr>
            <a:spLocks noGrp="1"/>
          </p:cNvSpPr>
          <p:nvPr>
            <p:ph type="ftr" sz="quarter" idx="11"/>
          </p:nvPr>
        </p:nvSpPr>
        <p:spPr/>
        <p:txBody>
          <a:bodyPr/>
          <a:lstStyle>
            <a:lvl1pPr>
              <a:defRPr/>
            </a:lvl1p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271366601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ctr">
              <a:defRPr sz="3600">
                <a:solidFill>
                  <a:schemeClr val="tx1"/>
                </a:solidFill>
              </a:defRPr>
            </a:lvl1pPr>
          </a:lstStyle>
          <a:p>
            <a:r>
              <a:rPr lang="ja-JP" altLang="en-US"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6" name="スライド番号プレースホルダー 5"/>
          <p:cNvSpPr>
            <a:spLocks noGrp="1"/>
          </p:cNvSpPr>
          <p:nvPr>
            <p:ph type="sldNum" sz="quarter" idx="12"/>
          </p:nvPr>
        </p:nvSpPr>
        <p:spPr>
          <a:xfrm>
            <a:off x="8399007" y="6614665"/>
            <a:ext cx="575588" cy="268288"/>
          </a:xfrm>
        </p:spPr>
        <p:txBody>
          <a:bodyPr/>
          <a:lstStyle>
            <a:lvl1pPr>
              <a:defRPr/>
            </a:lvl1pPr>
          </a:lstStyle>
          <a:p>
            <a:fld id="{B24E575F-AE80-4FDB-9C39-ECDDBAB19842}" type="slidenum">
              <a:rPr kumimoji="1" lang="ja-JP" altLang="en-US" smtClean="0"/>
              <a:t>‹#›</a:t>
            </a:fld>
            <a:endParaRPr kumimoji="1" lang="ja-JP" altLang="en-US" dirty="0"/>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9" name="Rectangle 5"/>
          <p:cNvSpPr txBox="1">
            <a:spLocks noChangeArrowheads="1"/>
          </p:cNvSpPr>
          <p:nvPr/>
        </p:nvSpPr>
        <p:spPr bwMode="auto">
          <a:xfrm>
            <a:off x="1377192" y="6608492"/>
            <a:ext cx="7802809" cy="21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smtClean="0"/>
              <a:t>Department of Computer Science, Graduate School of Information Science and Technology, Osaka University</a:t>
            </a:r>
            <a:endParaRPr lang="en-US" altLang="ja-JP" sz="750" dirty="0"/>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13792421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smtClean="0"/>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kumimoji="1" lang="ja-JP" altLang="en-US" dirty="0"/>
          </a:p>
        </p:txBody>
      </p:sp>
      <p:sp>
        <p:nvSpPr>
          <p:cNvPr id="5" name="フッター プレースホルダー 4"/>
          <p:cNvSpPr>
            <a:spLocks noGrp="1"/>
          </p:cNvSpPr>
          <p:nvPr>
            <p:ph type="ftr" sz="quarter" idx="11"/>
          </p:nvPr>
        </p:nvSpPr>
        <p:spPr/>
        <p:txBody>
          <a:bodyPr/>
          <a:lstStyle>
            <a:lvl1pPr>
              <a:defRPr/>
            </a:lvl1p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360754385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endParaRPr kumimoji="1" lang="ja-JP" altLang="en-US" dirty="0"/>
          </a:p>
        </p:txBody>
      </p:sp>
      <p:sp>
        <p:nvSpPr>
          <p:cNvPr id="6" name="フッター プレースホルダー 5"/>
          <p:cNvSpPr>
            <a:spLocks noGrp="1"/>
          </p:cNvSpPr>
          <p:nvPr>
            <p:ph type="ftr" sz="quarter" idx="11"/>
          </p:nvPr>
        </p:nvSpPr>
        <p:spPr/>
        <p:txBody>
          <a:bodyPr/>
          <a:lstStyle>
            <a:lvl1pPr>
              <a:defRPr/>
            </a:lvl1pPr>
          </a:lstStyle>
          <a:p>
            <a:endParaRPr kumimoji="1" lang="ja-JP" altLang="en-US" dirty="0"/>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44801250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endParaRPr kumimoji="1" lang="ja-JP" altLang="en-US" dirty="0"/>
          </a:p>
        </p:txBody>
      </p:sp>
      <p:sp>
        <p:nvSpPr>
          <p:cNvPr id="8" name="フッター プレースホルダー 7"/>
          <p:cNvSpPr>
            <a:spLocks noGrp="1"/>
          </p:cNvSpPr>
          <p:nvPr>
            <p:ph type="ftr" sz="quarter" idx="11"/>
          </p:nvPr>
        </p:nvSpPr>
        <p:spPr/>
        <p:txBody>
          <a:bodyPr/>
          <a:lstStyle>
            <a:lvl1pPr>
              <a:defRPr/>
            </a:lvl1pPr>
          </a:lstStyle>
          <a:p>
            <a:endParaRPr kumimoji="1" lang="ja-JP" altLang="en-US" dirty="0"/>
          </a:p>
        </p:txBody>
      </p:sp>
      <p:sp>
        <p:nvSpPr>
          <p:cNvPr id="9" name="スライド番号プレースホルダー 8"/>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120393090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endParaRPr kumimoji="1" lang="ja-JP" altLang="en-US" dirty="0"/>
          </a:p>
        </p:txBody>
      </p:sp>
      <p:sp>
        <p:nvSpPr>
          <p:cNvPr id="4" name="フッター プレースホルダー 3"/>
          <p:cNvSpPr>
            <a:spLocks noGrp="1"/>
          </p:cNvSpPr>
          <p:nvPr>
            <p:ph type="ftr" sz="quarter" idx="11"/>
          </p:nvPr>
        </p:nvSpPr>
        <p:spPr/>
        <p:txBody>
          <a:bodyPr/>
          <a:lstStyle>
            <a:lvl1pPr>
              <a:defRPr/>
            </a:lvl1pPr>
          </a:lstStyle>
          <a:p>
            <a:endParaRPr kumimoji="1" lang="ja-JP" altLang="en-US" dirty="0"/>
          </a:p>
        </p:txBody>
      </p:sp>
      <p:sp>
        <p:nvSpPr>
          <p:cNvPr id="5" name="スライド番号プレースホルダー 4"/>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36205891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kumimoji="1" lang="ja-JP" altLang="en-US" dirty="0"/>
          </a:p>
        </p:txBody>
      </p:sp>
      <p:sp>
        <p:nvSpPr>
          <p:cNvPr id="3" name="フッター プレースホルダー 2"/>
          <p:cNvSpPr>
            <a:spLocks noGrp="1"/>
          </p:cNvSpPr>
          <p:nvPr>
            <p:ph type="ftr" sz="quarter" idx="11"/>
          </p:nvPr>
        </p:nvSpPr>
        <p:spPr/>
        <p:txBody>
          <a:bodyPr/>
          <a:lstStyle>
            <a:lvl1pPr>
              <a:defRPr/>
            </a:lvl1pPr>
          </a:lstStyle>
          <a:p>
            <a:endParaRPr kumimoji="1" lang="ja-JP" altLang="en-US" dirty="0"/>
          </a:p>
        </p:txBody>
      </p:sp>
      <p:sp>
        <p:nvSpPr>
          <p:cNvPr id="4" name="スライド番号プレースホルダー 3"/>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2722093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dirty="0"/>
          </a:p>
        </p:txBody>
      </p:sp>
      <p:sp>
        <p:nvSpPr>
          <p:cNvPr id="6" name="フッター プレースホルダー 5"/>
          <p:cNvSpPr>
            <a:spLocks noGrp="1"/>
          </p:cNvSpPr>
          <p:nvPr>
            <p:ph type="ftr" sz="quarter" idx="11"/>
          </p:nvPr>
        </p:nvSpPr>
        <p:spPr/>
        <p:txBody>
          <a:bodyPr/>
          <a:lstStyle>
            <a:lvl1pPr>
              <a:defRPr/>
            </a:lvl1pPr>
          </a:lstStyle>
          <a:p>
            <a:endParaRPr kumimoji="1" lang="ja-JP" altLang="en-US" dirty="0"/>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4078690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dirty="0" smtClean="0"/>
              <a:t>図を追加</a:t>
            </a:r>
            <a:endParaRPr lang="ja-JP" altLang="en-US" dirty="0"/>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dirty="0"/>
          </a:p>
        </p:txBody>
      </p:sp>
      <p:sp>
        <p:nvSpPr>
          <p:cNvPr id="6" name="フッター プレースホルダー 5"/>
          <p:cNvSpPr>
            <a:spLocks noGrp="1"/>
          </p:cNvSpPr>
          <p:nvPr>
            <p:ph type="ftr" sz="quarter" idx="11"/>
          </p:nvPr>
        </p:nvSpPr>
        <p:spPr/>
        <p:txBody>
          <a:bodyPr/>
          <a:lstStyle>
            <a:lvl1pPr>
              <a:defRPr/>
            </a:lvl1pPr>
          </a:lstStyle>
          <a:p>
            <a:endParaRPr kumimoji="1" lang="ja-JP" altLang="en-US" dirty="0"/>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dirty="0"/>
          </a:p>
        </p:txBody>
      </p:sp>
    </p:spTree>
    <p:extLst>
      <p:ext uri="{BB962C8B-B14F-4D97-AF65-F5344CB8AC3E}">
        <p14:creationId xmlns:p14="http://schemas.microsoft.com/office/powerpoint/2010/main" val="14948317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dirty="0"/>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r>
              <a:rPr lang="en-US" altLang="ja-JP" dirty="0" err="1" smtClean="0"/>
              <a:t>english</a:t>
            </a:r>
            <a:endParaRPr lang="ja-JP" altLang="en-US" dirty="0" smtClean="0"/>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kumimoji="1" lang="ja-JP" altLang="en-US" dirty="0"/>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kumimoji="1" lang="ja-JP" altLang="en-US" dirty="0"/>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B24E575F-AE80-4FDB-9C39-ECDDBAB19842}" type="slidenum">
              <a:rPr kumimoji="1" lang="ja-JP" altLang="en-US" smtClean="0"/>
              <a:t>‹#›</a:t>
            </a:fld>
            <a:endParaRPr kumimoji="1" lang="ja-JP" altLang="en-US" dirty="0"/>
          </a:p>
        </p:txBody>
      </p:sp>
      <p:sp>
        <p:nvSpPr>
          <p:cNvPr id="10" name="正方形/長方形 9"/>
          <p:cNvSpPr/>
          <p:nvPr userDrawn="1"/>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Tree>
    <p:extLst>
      <p:ext uri="{BB962C8B-B14F-4D97-AF65-F5344CB8AC3E}">
        <p14:creationId xmlns:p14="http://schemas.microsoft.com/office/powerpoint/2010/main" val="583250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38.png"/><Relationship Id="rId7" Type="http://schemas.openxmlformats.org/officeDocument/2006/relationships/image" Target="../media/image36.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9.png"/></Relationships>
</file>

<file path=ppt/slides/_rels/slide11.xml.rels><?xml version="1.0" encoding="UTF-8" standalone="yes"?>
<Relationships xmlns="http://schemas.openxmlformats.org/package/2006/relationships"><Relationship Id="rId8" Type="http://schemas.openxmlformats.org/officeDocument/2006/relationships/image" Target="../media/image45.png"/><Relationship Id="rId3" Type="http://schemas.openxmlformats.org/officeDocument/2006/relationships/image" Target="../media/image40.png"/><Relationship Id="rId7" Type="http://schemas.openxmlformats.org/officeDocument/2006/relationships/image" Target="../media/image44.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3.png"/><Relationship Id="rId5" Type="http://schemas.openxmlformats.org/officeDocument/2006/relationships/image" Target="../media/image42.png"/><Relationship Id="rId4" Type="http://schemas.openxmlformats.org/officeDocument/2006/relationships/image" Target="../media/image41.png"/></Relationships>
</file>

<file path=ppt/slides/_rels/slide12.xml.rels><?xml version="1.0" encoding="UTF-8" standalone="yes"?>
<Relationships xmlns="http://schemas.openxmlformats.org/package/2006/relationships"><Relationship Id="rId3" Type="http://schemas.openxmlformats.org/officeDocument/2006/relationships/image" Target="../media/image46.png"/><Relationship Id="rId7" Type="http://schemas.openxmlformats.org/officeDocument/2006/relationships/image" Target="../media/image48.gif"/><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47.png"/><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55.png"/><Relationship Id="rId13" Type="http://schemas.openxmlformats.org/officeDocument/2006/relationships/image" Target="../media/image60.png"/><Relationship Id="rId3" Type="http://schemas.openxmlformats.org/officeDocument/2006/relationships/image" Target="../media/image50.png"/><Relationship Id="rId7" Type="http://schemas.openxmlformats.org/officeDocument/2006/relationships/image" Target="../media/image54.png"/><Relationship Id="rId12" Type="http://schemas.openxmlformats.org/officeDocument/2006/relationships/image" Target="../media/image59.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53.png"/><Relationship Id="rId11" Type="http://schemas.openxmlformats.org/officeDocument/2006/relationships/image" Target="../media/image58.png"/><Relationship Id="rId5" Type="http://schemas.openxmlformats.org/officeDocument/2006/relationships/image" Target="../media/image52.png"/><Relationship Id="rId10" Type="http://schemas.openxmlformats.org/officeDocument/2006/relationships/image" Target="../media/image57.png"/><Relationship Id="rId4" Type="http://schemas.openxmlformats.org/officeDocument/2006/relationships/image" Target="../media/image51.png"/><Relationship Id="rId9" Type="http://schemas.openxmlformats.org/officeDocument/2006/relationships/image" Target="../media/image56.png"/></Relationships>
</file>

<file path=ppt/slides/_rels/slide24.xml.rels><?xml version="1.0" encoding="UTF-8" standalone="yes"?>
<Relationships xmlns="http://schemas.openxmlformats.org/package/2006/relationships"><Relationship Id="rId8" Type="http://schemas.openxmlformats.org/officeDocument/2006/relationships/image" Target="../media/image55.png"/><Relationship Id="rId13" Type="http://schemas.openxmlformats.org/officeDocument/2006/relationships/image" Target="../media/image60.png"/><Relationship Id="rId3" Type="http://schemas.openxmlformats.org/officeDocument/2006/relationships/image" Target="../media/image50.png"/><Relationship Id="rId7" Type="http://schemas.openxmlformats.org/officeDocument/2006/relationships/image" Target="../media/image54.png"/><Relationship Id="rId12" Type="http://schemas.openxmlformats.org/officeDocument/2006/relationships/image" Target="../media/image59.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53.png"/><Relationship Id="rId11" Type="http://schemas.openxmlformats.org/officeDocument/2006/relationships/image" Target="../media/image58.png"/><Relationship Id="rId5" Type="http://schemas.openxmlformats.org/officeDocument/2006/relationships/image" Target="../media/image52.png"/><Relationship Id="rId10" Type="http://schemas.openxmlformats.org/officeDocument/2006/relationships/image" Target="../media/image57.png"/><Relationship Id="rId4" Type="http://schemas.openxmlformats.org/officeDocument/2006/relationships/image" Target="../media/image51.png"/><Relationship Id="rId9" Type="http://schemas.openxmlformats.org/officeDocument/2006/relationships/image" Target="../media/image56.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6.png"/><Relationship Id="rId7"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12" Type="http://schemas.openxmlformats.org/officeDocument/2006/relationships/image" Target="../media/image2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32.png"/><Relationship Id="rId7" Type="http://schemas.openxmlformats.org/officeDocument/2006/relationships/image" Target="../media/image36.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317501" y="1854858"/>
            <a:ext cx="8574088" cy="1361189"/>
          </a:xfrm>
        </p:spPr>
        <p:txBody>
          <a:bodyPr/>
          <a:lstStyle/>
          <a:p>
            <a:pPr algn="ctr"/>
            <a:r>
              <a:rPr lang="ja-JP" altLang="en-US" sz="3200" b="1" dirty="0"/>
              <a:t>リファクタリング支援を目的とした言語横断</a:t>
            </a:r>
            <a:r>
              <a:rPr lang="ja-JP" altLang="en-US" sz="3200" b="1" dirty="0" smtClean="0"/>
              <a:t>の</a:t>
            </a:r>
            <a:r>
              <a:rPr lang="en-US" altLang="ja-JP" sz="3200" b="1" dirty="0" smtClean="0"/>
              <a:t/>
            </a:r>
            <a:br>
              <a:rPr lang="en-US" altLang="ja-JP" sz="3200" b="1" dirty="0" smtClean="0"/>
            </a:br>
            <a:r>
              <a:rPr lang="ja-JP" altLang="en-US" sz="3200" b="1" dirty="0" smtClean="0"/>
              <a:t>依存</a:t>
            </a:r>
            <a:r>
              <a:rPr lang="ja-JP" altLang="en-US" sz="3200" b="1" dirty="0"/>
              <a:t>関係を利用したコードクローン検出法</a:t>
            </a:r>
            <a:endParaRPr kumimoji="1" lang="ja-JP" altLang="en-US" sz="3200" b="1" dirty="0"/>
          </a:p>
        </p:txBody>
      </p:sp>
      <p:sp>
        <p:nvSpPr>
          <p:cNvPr id="4" name="テキスト ボックス 3"/>
          <p:cNvSpPr txBox="1"/>
          <p:nvPr/>
        </p:nvSpPr>
        <p:spPr>
          <a:xfrm>
            <a:off x="6475748" y="5203381"/>
            <a:ext cx="2325688" cy="646331"/>
          </a:xfrm>
          <a:prstGeom prst="rect">
            <a:avLst/>
          </a:prstGeom>
          <a:noFill/>
        </p:spPr>
        <p:txBody>
          <a:bodyPr wrap="square" rtlCol="0">
            <a:spAutoFit/>
          </a:bodyPr>
          <a:lstStyle/>
          <a:p>
            <a:r>
              <a:rPr lang="ja-JP" altLang="en-US" dirty="0" smtClean="0"/>
              <a:t>井上研究室</a:t>
            </a:r>
            <a:endParaRPr lang="en-US" altLang="ja-JP" dirty="0" smtClean="0"/>
          </a:p>
          <a:p>
            <a:r>
              <a:rPr lang="ja-JP" altLang="en-US" dirty="0" smtClean="0"/>
              <a:t>　　　　　　　中村 勇太</a:t>
            </a:r>
            <a:endParaRPr kumimoji="1" lang="ja-JP" altLang="en-US" dirty="0"/>
          </a:p>
        </p:txBody>
      </p:sp>
    </p:spTree>
    <p:extLst>
      <p:ext uri="{BB962C8B-B14F-4D97-AF65-F5344CB8AC3E}">
        <p14:creationId xmlns:p14="http://schemas.microsoft.com/office/powerpoint/2010/main" val="32992822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mj-ea"/>
              </a:rPr>
              <a:t>言語間チェーンドクローン</a:t>
            </a:r>
            <a:r>
              <a:rPr kumimoji="1" lang="en-US" altLang="ja-JP" dirty="0" smtClean="0">
                <a:latin typeface="+mj-ea"/>
              </a:rPr>
              <a:t>: </a:t>
            </a:r>
            <a:r>
              <a:rPr kumimoji="1" lang="ja-JP" altLang="en-US" dirty="0" smtClean="0">
                <a:latin typeface="+mj-ea"/>
              </a:rPr>
              <a:t>定義</a:t>
            </a:r>
            <a:r>
              <a:rPr kumimoji="1" lang="en-US" altLang="ja-JP" dirty="0" smtClean="0">
                <a:latin typeface="+mj-ea"/>
              </a:rPr>
              <a:t>(1/2)</a:t>
            </a:r>
            <a:endParaRPr kumimoji="1" lang="ja-JP" altLang="en-US" dirty="0">
              <a:latin typeface="+mj-ea"/>
            </a:endParaRPr>
          </a:p>
        </p:txBody>
      </p:sp>
      <p:sp>
        <p:nvSpPr>
          <p:cNvPr id="7" name="スライド番号プレースホルダー 6"/>
          <p:cNvSpPr>
            <a:spLocks noGrp="1"/>
          </p:cNvSpPr>
          <p:nvPr>
            <p:ph type="sldNum" sz="quarter" idx="12"/>
          </p:nvPr>
        </p:nvSpPr>
        <p:spPr/>
        <p:txBody>
          <a:bodyPr/>
          <a:lstStyle/>
          <a:p>
            <a:fld id="{B24E575F-AE80-4FDB-9C39-ECDDBAB19842}" type="slidenum">
              <a:rPr kumimoji="1" lang="ja-JP" altLang="en-US" smtClean="0"/>
              <a:t>10</a:t>
            </a:fld>
            <a:endParaRPr kumimoji="1" lang="ja-JP" altLang="en-US" dirty="0"/>
          </a:p>
        </p:txBody>
      </p:sp>
      <p:sp>
        <p:nvSpPr>
          <p:cNvPr id="29" name="角丸四角形 28"/>
          <p:cNvSpPr/>
          <p:nvPr/>
        </p:nvSpPr>
        <p:spPr>
          <a:xfrm>
            <a:off x="1777283" y="4235633"/>
            <a:ext cx="4829574" cy="602815"/>
          </a:xfrm>
          <a:prstGeom prst="round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1777283" y="5731098"/>
            <a:ext cx="4829574" cy="609858"/>
          </a:xfrm>
          <a:prstGeom prst="roundRect">
            <a:avLst/>
          </a:prstGeom>
          <a:no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31" name="正方形/長方形 30"/>
              <p:cNvSpPr/>
              <p:nvPr/>
            </p:nvSpPr>
            <p:spPr>
              <a:xfrm>
                <a:off x="1990312" y="4353059"/>
                <a:ext cx="1770318" cy="358054"/>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31" name="正方形/長方形 30"/>
              <p:cNvSpPr>
                <a:spLocks noRot="1" noChangeAspect="1" noMove="1" noResize="1" noEditPoints="1" noAdjustHandles="1" noChangeArrowheads="1" noChangeShapeType="1" noTextEdit="1"/>
              </p:cNvSpPr>
              <p:nvPr/>
            </p:nvSpPr>
            <p:spPr>
              <a:xfrm>
                <a:off x="1990312" y="4353059"/>
                <a:ext cx="1770318" cy="358054"/>
              </a:xfrm>
              <a:prstGeom prst="rect">
                <a:avLst/>
              </a:prstGeom>
              <a:blipFill rotWithShape="0">
                <a:blip r:embed="rId3"/>
                <a:stretch>
                  <a:fillRect t="-16393" b="-29508"/>
                </a:stretch>
              </a:blipFill>
              <a:ln>
                <a:solidFill>
                  <a:schemeClr val="tx1"/>
                </a:solidFill>
              </a:ln>
            </p:spPr>
            <p:txBody>
              <a:bodyPr/>
              <a:lstStyle/>
              <a:p>
                <a:r>
                  <a:rPr lang="ja-JP" altLang="en-US">
                    <a:noFill/>
                  </a:rPr>
                  <a:t> </a:t>
                </a:r>
              </a:p>
            </p:txBody>
          </p:sp>
        </mc:Fallback>
      </mc:AlternateContent>
      <p:sp>
        <p:nvSpPr>
          <p:cNvPr id="35" name="テキスト ボックス 34"/>
          <p:cNvSpPr txBox="1"/>
          <p:nvPr/>
        </p:nvSpPr>
        <p:spPr>
          <a:xfrm>
            <a:off x="194250" y="4182602"/>
            <a:ext cx="1080745" cy="707886"/>
          </a:xfrm>
          <a:prstGeom prst="rect">
            <a:avLst/>
          </a:prstGeom>
          <a:noFill/>
        </p:spPr>
        <p:txBody>
          <a:bodyPr wrap="none" rtlCol="0">
            <a:spAutoFit/>
          </a:bodyPr>
          <a:lstStyle/>
          <a:p>
            <a:pPr algn="ctr"/>
            <a:r>
              <a:rPr kumimoji="1" lang="ja-JP" altLang="en-US" sz="2000" dirty="0" smtClean="0"/>
              <a:t>クローン</a:t>
            </a:r>
            <a:endParaRPr kumimoji="1" lang="en-US" altLang="ja-JP" sz="2000" dirty="0" smtClean="0"/>
          </a:p>
          <a:p>
            <a:pPr algn="ctr"/>
            <a:r>
              <a:rPr kumimoji="1" lang="ja-JP" altLang="en-US" sz="2000" dirty="0" smtClean="0"/>
              <a:t>セット</a:t>
            </a:r>
            <a:r>
              <a:rPr kumimoji="1" lang="en-US" altLang="ja-JP" sz="2000" dirty="0" smtClean="0"/>
              <a:t>1</a:t>
            </a:r>
            <a:endParaRPr kumimoji="1" lang="ja-JP" altLang="en-US" sz="2000" dirty="0"/>
          </a:p>
        </p:txBody>
      </p:sp>
      <p:sp>
        <p:nvSpPr>
          <p:cNvPr id="36" name="テキスト ボックス 35"/>
          <p:cNvSpPr txBox="1"/>
          <p:nvPr/>
        </p:nvSpPr>
        <p:spPr>
          <a:xfrm>
            <a:off x="197750" y="4919727"/>
            <a:ext cx="1080745" cy="707886"/>
          </a:xfrm>
          <a:prstGeom prst="rect">
            <a:avLst/>
          </a:prstGeom>
          <a:noFill/>
        </p:spPr>
        <p:txBody>
          <a:bodyPr wrap="none" rtlCol="0">
            <a:spAutoFit/>
          </a:bodyPr>
          <a:lstStyle/>
          <a:p>
            <a:pPr algn="ctr"/>
            <a:r>
              <a:rPr kumimoji="1" lang="ja-JP" altLang="en-US" sz="2000" dirty="0" smtClean="0"/>
              <a:t>クローン</a:t>
            </a:r>
            <a:endParaRPr kumimoji="1" lang="en-US" altLang="ja-JP" sz="2000" dirty="0" smtClean="0"/>
          </a:p>
          <a:p>
            <a:pPr algn="ctr"/>
            <a:r>
              <a:rPr kumimoji="1" lang="ja-JP" altLang="en-US" sz="2000" dirty="0" smtClean="0"/>
              <a:t>セット</a:t>
            </a:r>
            <a:r>
              <a:rPr kumimoji="1" lang="en-US" altLang="ja-JP" sz="2000" dirty="0" smtClean="0"/>
              <a:t>2</a:t>
            </a:r>
            <a:endParaRPr kumimoji="1" lang="ja-JP" altLang="en-US" sz="2000" dirty="0"/>
          </a:p>
        </p:txBody>
      </p:sp>
      <mc:AlternateContent xmlns:mc="http://schemas.openxmlformats.org/markup-compatibility/2006" xmlns:a14="http://schemas.microsoft.com/office/drawing/2010/main">
        <mc:Choice Requires="a14">
          <p:sp>
            <p:nvSpPr>
              <p:cNvPr id="37" name="正方形/長方形 36"/>
              <p:cNvSpPr/>
              <p:nvPr/>
            </p:nvSpPr>
            <p:spPr>
              <a:xfrm>
                <a:off x="4527449" y="4353059"/>
                <a:ext cx="1770318" cy="358054"/>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37" name="正方形/長方形 36"/>
              <p:cNvSpPr>
                <a:spLocks noRot="1" noChangeAspect="1" noMove="1" noResize="1" noEditPoints="1" noAdjustHandles="1" noChangeArrowheads="1" noChangeShapeType="1" noTextEdit="1"/>
              </p:cNvSpPr>
              <p:nvPr/>
            </p:nvSpPr>
            <p:spPr>
              <a:xfrm>
                <a:off x="4527449" y="4353059"/>
                <a:ext cx="1770318" cy="358054"/>
              </a:xfrm>
              <a:prstGeom prst="rect">
                <a:avLst/>
              </a:prstGeom>
              <a:blipFill rotWithShape="0">
                <a:blip r:embed="rId4"/>
                <a:stretch>
                  <a:fillRect t="-16393" b="-29508"/>
                </a:stretch>
              </a:blipFill>
              <a:ln>
                <a:solidFill>
                  <a:schemeClr val="tx1"/>
                </a:solidFill>
              </a:ln>
            </p:spPr>
            <p:txBody>
              <a:bodyPr/>
              <a:lstStyle/>
              <a:p>
                <a:r>
                  <a:rPr lang="ja-JP" altLang="en-US">
                    <a:noFill/>
                  </a:rPr>
                  <a:t> </a:t>
                </a:r>
              </a:p>
            </p:txBody>
          </p:sp>
        </mc:Fallback>
      </mc:AlternateContent>
      <p:sp>
        <p:nvSpPr>
          <p:cNvPr id="45" name="角丸四角形 44"/>
          <p:cNvSpPr/>
          <p:nvPr/>
        </p:nvSpPr>
        <p:spPr>
          <a:xfrm>
            <a:off x="1893189" y="5013700"/>
            <a:ext cx="4713668" cy="575729"/>
          </a:xfrm>
          <a:prstGeom prst="roundRect">
            <a:avLst/>
          </a:prstGeom>
          <a:noFill/>
          <a:ln w="254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194249" y="5673695"/>
            <a:ext cx="1080745" cy="707886"/>
          </a:xfrm>
          <a:prstGeom prst="rect">
            <a:avLst/>
          </a:prstGeom>
          <a:noFill/>
        </p:spPr>
        <p:txBody>
          <a:bodyPr wrap="none" rtlCol="0">
            <a:spAutoFit/>
          </a:bodyPr>
          <a:lstStyle/>
          <a:p>
            <a:pPr algn="ctr"/>
            <a:r>
              <a:rPr kumimoji="1" lang="ja-JP" altLang="en-US" sz="2000" dirty="0" smtClean="0"/>
              <a:t>クローン</a:t>
            </a:r>
            <a:endParaRPr kumimoji="1" lang="en-US" altLang="ja-JP" sz="2000" dirty="0" smtClean="0"/>
          </a:p>
          <a:p>
            <a:pPr algn="ctr"/>
            <a:r>
              <a:rPr kumimoji="1" lang="ja-JP" altLang="en-US" sz="2000" dirty="0" smtClean="0"/>
              <a:t>セット</a:t>
            </a:r>
            <a:r>
              <a:rPr kumimoji="1" lang="en-US" altLang="ja-JP" sz="2000" dirty="0" smtClean="0"/>
              <a:t>3</a:t>
            </a:r>
            <a:endParaRPr kumimoji="1" lang="ja-JP" altLang="en-US" sz="2000" dirty="0"/>
          </a:p>
        </p:txBody>
      </p:sp>
      <p:cxnSp>
        <p:nvCxnSpPr>
          <p:cNvPr id="76" name="直線矢印コネクタ 75"/>
          <p:cNvCxnSpPr/>
          <p:nvPr/>
        </p:nvCxnSpPr>
        <p:spPr>
          <a:xfrm flipV="1">
            <a:off x="7328681" y="5910485"/>
            <a:ext cx="1010389" cy="4955"/>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V="1">
            <a:off x="7328681" y="5278010"/>
            <a:ext cx="1010389" cy="4955"/>
          </a:xfrm>
          <a:prstGeom prst="straightConnector1">
            <a:avLst/>
          </a:prstGeom>
          <a:ln w="317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81" name="テキスト ボックス 80"/>
          <p:cNvSpPr txBox="1"/>
          <p:nvPr/>
        </p:nvSpPr>
        <p:spPr>
          <a:xfrm>
            <a:off x="7013070" y="5319854"/>
            <a:ext cx="1980029" cy="400110"/>
          </a:xfrm>
          <a:prstGeom prst="rect">
            <a:avLst/>
          </a:prstGeom>
          <a:noFill/>
        </p:spPr>
        <p:txBody>
          <a:bodyPr wrap="none" rtlCol="0">
            <a:spAutoFit/>
          </a:bodyPr>
          <a:lstStyle/>
          <a:p>
            <a:pPr algn="ctr"/>
            <a:r>
              <a:rPr lang="ja-JP" altLang="en-US" sz="2000" dirty="0" smtClean="0"/>
              <a:t>言語内依存関係</a:t>
            </a:r>
            <a:endParaRPr kumimoji="1" lang="ja-JP" altLang="en-US" sz="2000" dirty="0"/>
          </a:p>
        </p:txBody>
      </p:sp>
      <p:sp>
        <p:nvSpPr>
          <p:cNvPr id="82" name="テキスト ボックス 81"/>
          <p:cNvSpPr txBox="1"/>
          <p:nvPr/>
        </p:nvSpPr>
        <p:spPr>
          <a:xfrm>
            <a:off x="6882527" y="6034306"/>
            <a:ext cx="2236510" cy="400110"/>
          </a:xfrm>
          <a:prstGeom prst="rect">
            <a:avLst/>
          </a:prstGeom>
          <a:noFill/>
        </p:spPr>
        <p:txBody>
          <a:bodyPr wrap="none" rtlCol="0">
            <a:spAutoFit/>
          </a:bodyPr>
          <a:lstStyle/>
          <a:p>
            <a:pPr algn="ctr"/>
            <a:r>
              <a:rPr lang="ja-JP" altLang="en-US" sz="2000" dirty="0" smtClean="0"/>
              <a:t>言語横断依存関係</a:t>
            </a:r>
            <a:endParaRPr kumimoji="1" lang="ja-JP" altLang="en-US" sz="2000" dirty="0"/>
          </a:p>
        </p:txBody>
      </p:sp>
      <p:sp>
        <p:nvSpPr>
          <p:cNvPr id="83" name="コンテンツ プレースホルダー 2"/>
          <p:cNvSpPr>
            <a:spLocks noGrp="1"/>
          </p:cNvSpPr>
          <p:nvPr>
            <p:ph idx="1"/>
          </p:nvPr>
        </p:nvSpPr>
        <p:spPr>
          <a:xfrm>
            <a:off x="457199" y="1196975"/>
            <a:ext cx="8686801" cy="4929188"/>
          </a:xfrm>
        </p:spPr>
        <p:txBody>
          <a:bodyPr/>
          <a:lstStyle/>
          <a:p>
            <a:pPr marL="0" indent="0">
              <a:buNone/>
            </a:pPr>
            <a:r>
              <a:rPr kumimoji="1" lang="ja-JP" altLang="en-US" sz="2200" dirty="0" smtClean="0"/>
              <a:t>複数のクローンセットが与えられたとき，コード片を頂点，</a:t>
            </a:r>
            <a:r>
              <a:rPr kumimoji="1" lang="en-US" altLang="ja-JP" sz="2200" dirty="0" smtClean="0"/>
              <a:t/>
            </a:r>
            <a:br>
              <a:rPr kumimoji="1" lang="en-US" altLang="ja-JP" sz="2200" dirty="0" smtClean="0"/>
            </a:br>
            <a:r>
              <a:rPr kumimoji="1" lang="ja-JP" altLang="en-US" sz="2200" dirty="0" smtClean="0"/>
              <a:t>依存関係を有向辺とする有向グラフを作成し，グラフ中の連結成分を</a:t>
            </a:r>
            <a:r>
              <a:rPr kumimoji="1" lang="en-US" altLang="ja-JP" sz="2200" dirty="0" smtClean="0"/>
              <a:t/>
            </a:r>
            <a:br>
              <a:rPr kumimoji="1" lang="en-US" altLang="ja-JP" sz="2200" dirty="0" smtClean="0"/>
            </a:br>
            <a:r>
              <a:rPr kumimoji="1" lang="ja-JP" altLang="en-US" sz="2200" dirty="0" smtClean="0"/>
              <a:t>チェーンと定義する</a:t>
            </a:r>
            <a:endParaRPr lang="en-US" altLang="ja-JP" sz="2200" dirty="0" smtClean="0"/>
          </a:p>
        </p:txBody>
      </p:sp>
      <mc:AlternateContent xmlns:mc="http://schemas.openxmlformats.org/markup-compatibility/2006" xmlns:a14="http://schemas.microsoft.com/office/drawing/2010/main">
        <mc:Choice Requires="a14">
          <p:sp>
            <p:nvSpPr>
              <p:cNvPr id="27" name="正方形/長方形 26"/>
              <p:cNvSpPr/>
              <p:nvPr/>
            </p:nvSpPr>
            <p:spPr>
              <a:xfrm>
                <a:off x="2016071" y="5862840"/>
                <a:ext cx="1770318" cy="332301"/>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27" name="正方形/長方形 26"/>
              <p:cNvSpPr>
                <a:spLocks noRot="1" noChangeAspect="1" noMove="1" noResize="1" noEditPoints="1" noAdjustHandles="1" noChangeArrowheads="1" noChangeShapeType="1" noTextEdit="1"/>
              </p:cNvSpPr>
              <p:nvPr/>
            </p:nvSpPr>
            <p:spPr>
              <a:xfrm>
                <a:off x="2016071" y="5862840"/>
                <a:ext cx="1770318" cy="332301"/>
              </a:xfrm>
              <a:prstGeom prst="rect">
                <a:avLst/>
              </a:prstGeom>
              <a:blipFill rotWithShape="0">
                <a:blip r:embed="rId5"/>
                <a:stretch>
                  <a:fillRect t="-21429" b="-3750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8" name="正方形/長方形 27"/>
              <p:cNvSpPr/>
              <p:nvPr/>
            </p:nvSpPr>
            <p:spPr>
              <a:xfrm>
                <a:off x="4549724" y="5862840"/>
                <a:ext cx="1770318" cy="332301"/>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28" name="正方形/長方形 27"/>
              <p:cNvSpPr>
                <a:spLocks noRot="1" noChangeAspect="1" noMove="1" noResize="1" noEditPoints="1" noAdjustHandles="1" noChangeArrowheads="1" noChangeShapeType="1" noTextEdit="1"/>
              </p:cNvSpPr>
              <p:nvPr/>
            </p:nvSpPr>
            <p:spPr>
              <a:xfrm>
                <a:off x="4549724" y="5862840"/>
                <a:ext cx="1770318" cy="332301"/>
              </a:xfrm>
              <a:prstGeom prst="rect">
                <a:avLst/>
              </a:prstGeom>
              <a:blipFill rotWithShape="0">
                <a:blip r:embed="rId6"/>
                <a:stretch>
                  <a:fillRect t="-21429" b="-3750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4" name="正方形/長方形 33"/>
              <p:cNvSpPr/>
              <p:nvPr/>
            </p:nvSpPr>
            <p:spPr>
              <a:xfrm>
                <a:off x="2016071" y="5131047"/>
                <a:ext cx="1770318" cy="309902"/>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3</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34" name="正方形/長方形 33"/>
              <p:cNvSpPr>
                <a:spLocks noRot="1" noChangeAspect="1" noMove="1" noResize="1" noEditPoints="1" noAdjustHandles="1" noChangeArrowheads="1" noChangeShapeType="1" noTextEdit="1"/>
              </p:cNvSpPr>
              <p:nvPr/>
            </p:nvSpPr>
            <p:spPr>
              <a:xfrm>
                <a:off x="2016071" y="5131047"/>
                <a:ext cx="1770318" cy="309902"/>
              </a:xfrm>
              <a:prstGeom prst="rect">
                <a:avLst/>
              </a:prstGeom>
              <a:blipFill rotWithShape="0">
                <a:blip r:embed="rId7"/>
                <a:stretch>
                  <a:fillRect t="-26415" b="-41509"/>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8" name="正方形/長方形 37"/>
              <p:cNvSpPr/>
              <p:nvPr/>
            </p:nvSpPr>
            <p:spPr>
              <a:xfrm>
                <a:off x="4549724" y="5131047"/>
                <a:ext cx="1770318" cy="309902"/>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3</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38" name="正方形/長方形 37"/>
              <p:cNvSpPr>
                <a:spLocks noRot="1" noChangeAspect="1" noMove="1" noResize="1" noEditPoints="1" noAdjustHandles="1" noChangeArrowheads="1" noChangeShapeType="1" noTextEdit="1"/>
              </p:cNvSpPr>
              <p:nvPr/>
            </p:nvSpPr>
            <p:spPr>
              <a:xfrm>
                <a:off x="4549724" y="5131047"/>
                <a:ext cx="1770318" cy="309902"/>
              </a:xfrm>
              <a:prstGeom prst="rect">
                <a:avLst/>
              </a:prstGeom>
              <a:blipFill rotWithShape="0">
                <a:blip r:embed="rId8"/>
                <a:stretch>
                  <a:fillRect t="-26415" b="-41509"/>
                </a:stretch>
              </a:blipFill>
              <a:ln>
                <a:solidFill>
                  <a:schemeClr val="tx1"/>
                </a:solidFill>
              </a:ln>
            </p:spPr>
            <p:txBody>
              <a:bodyPr/>
              <a:lstStyle/>
              <a:p>
                <a:r>
                  <a:rPr lang="ja-JP" altLang="en-US">
                    <a:noFill/>
                  </a:rPr>
                  <a:t> </a:t>
                </a:r>
              </a:p>
            </p:txBody>
          </p:sp>
        </mc:Fallback>
      </mc:AlternateContent>
      <p:cxnSp>
        <p:nvCxnSpPr>
          <p:cNvPr id="32" name="直線矢印コネクタ 31"/>
          <p:cNvCxnSpPr>
            <a:stCxn id="31" idx="2"/>
          </p:cNvCxnSpPr>
          <p:nvPr/>
        </p:nvCxnSpPr>
        <p:spPr>
          <a:xfrm>
            <a:off x="2875471" y="4711113"/>
            <a:ext cx="0" cy="417229"/>
          </a:xfrm>
          <a:prstGeom prst="straightConnector1">
            <a:avLst/>
          </a:prstGeom>
          <a:ln w="317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37" idx="2"/>
          </p:cNvCxnSpPr>
          <p:nvPr/>
        </p:nvCxnSpPr>
        <p:spPr>
          <a:xfrm flipH="1">
            <a:off x="5409124" y="4711113"/>
            <a:ext cx="3484" cy="417229"/>
          </a:xfrm>
          <a:prstGeom prst="straightConnector1">
            <a:avLst/>
          </a:prstGeom>
          <a:ln w="317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4" name="カギ線コネクタ 3"/>
          <p:cNvCxnSpPr>
            <a:stCxn id="31" idx="1"/>
          </p:cNvCxnSpPr>
          <p:nvPr/>
        </p:nvCxnSpPr>
        <p:spPr>
          <a:xfrm rot="10800000" flipH="1" flipV="1">
            <a:off x="1990312" y="4532086"/>
            <a:ext cx="25758" cy="1495552"/>
          </a:xfrm>
          <a:prstGeom prst="bentConnector3">
            <a:avLst>
              <a:gd name="adj1" fmla="val -1537487"/>
            </a:avLst>
          </a:prstGeom>
          <a:ln w="41275">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84" name="カギ線コネクタ 83"/>
          <p:cNvCxnSpPr/>
          <p:nvPr/>
        </p:nvCxnSpPr>
        <p:spPr>
          <a:xfrm rot="10800000" flipH="1" flipV="1">
            <a:off x="4540328" y="4532086"/>
            <a:ext cx="25758" cy="1495552"/>
          </a:xfrm>
          <a:prstGeom prst="bentConnector3">
            <a:avLst>
              <a:gd name="adj1" fmla="val -1537487"/>
            </a:avLst>
          </a:prstGeom>
          <a:ln w="41275">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47873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mj-ea"/>
              </a:rPr>
              <a:t>言語間チェーンドクローン</a:t>
            </a:r>
            <a:r>
              <a:rPr kumimoji="1" lang="en-US" altLang="ja-JP" dirty="0" smtClean="0">
                <a:latin typeface="+mj-ea"/>
              </a:rPr>
              <a:t>: </a:t>
            </a:r>
            <a:r>
              <a:rPr kumimoji="1" lang="ja-JP" altLang="en-US" dirty="0" smtClean="0">
                <a:latin typeface="+mj-ea"/>
              </a:rPr>
              <a:t>定義</a:t>
            </a:r>
            <a:r>
              <a:rPr kumimoji="1" lang="en-US" altLang="ja-JP" dirty="0" smtClean="0">
                <a:latin typeface="+mj-ea"/>
              </a:rPr>
              <a:t>(</a:t>
            </a:r>
            <a:r>
              <a:rPr lang="en-US" altLang="ja-JP" dirty="0">
                <a:latin typeface="+mj-ea"/>
              </a:rPr>
              <a:t>2</a:t>
            </a:r>
            <a:r>
              <a:rPr kumimoji="1" lang="en-US" altLang="ja-JP" dirty="0" smtClean="0">
                <a:latin typeface="+mj-ea"/>
              </a:rPr>
              <a:t>/2)</a:t>
            </a:r>
            <a:endParaRPr kumimoji="1" lang="ja-JP" altLang="en-US" dirty="0">
              <a:latin typeface="+mj-ea"/>
            </a:endParaRPr>
          </a:p>
        </p:txBody>
      </p:sp>
      <p:sp>
        <p:nvSpPr>
          <p:cNvPr id="7" name="スライド番号プレースホルダー 6"/>
          <p:cNvSpPr>
            <a:spLocks noGrp="1"/>
          </p:cNvSpPr>
          <p:nvPr>
            <p:ph type="sldNum" sz="quarter" idx="12"/>
          </p:nvPr>
        </p:nvSpPr>
        <p:spPr/>
        <p:txBody>
          <a:bodyPr/>
          <a:lstStyle/>
          <a:p>
            <a:fld id="{B24E575F-AE80-4FDB-9C39-ECDDBAB19842}" type="slidenum">
              <a:rPr kumimoji="1" lang="ja-JP" altLang="en-US" smtClean="0"/>
              <a:t>11</a:t>
            </a:fld>
            <a:endParaRPr kumimoji="1" lang="ja-JP" altLang="en-US" dirty="0"/>
          </a:p>
        </p:txBody>
      </p:sp>
      <p:sp>
        <p:nvSpPr>
          <p:cNvPr id="35" name="テキスト ボックス 34"/>
          <p:cNvSpPr txBox="1"/>
          <p:nvPr/>
        </p:nvSpPr>
        <p:spPr>
          <a:xfrm>
            <a:off x="194250" y="4182602"/>
            <a:ext cx="1080745" cy="707886"/>
          </a:xfrm>
          <a:prstGeom prst="rect">
            <a:avLst/>
          </a:prstGeom>
          <a:noFill/>
        </p:spPr>
        <p:txBody>
          <a:bodyPr wrap="none" rtlCol="0">
            <a:spAutoFit/>
          </a:bodyPr>
          <a:lstStyle/>
          <a:p>
            <a:pPr algn="ctr"/>
            <a:r>
              <a:rPr kumimoji="1" lang="ja-JP" altLang="en-US" sz="2000" dirty="0" smtClean="0"/>
              <a:t>クローン</a:t>
            </a:r>
            <a:endParaRPr kumimoji="1" lang="en-US" altLang="ja-JP" sz="2000" dirty="0" smtClean="0"/>
          </a:p>
          <a:p>
            <a:pPr algn="ctr"/>
            <a:r>
              <a:rPr kumimoji="1" lang="ja-JP" altLang="en-US" sz="2000" dirty="0" smtClean="0"/>
              <a:t>セット</a:t>
            </a:r>
            <a:r>
              <a:rPr kumimoji="1" lang="en-US" altLang="ja-JP" sz="2000" dirty="0" smtClean="0"/>
              <a:t>1</a:t>
            </a:r>
            <a:endParaRPr kumimoji="1" lang="ja-JP" altLang="en-US" sz="2000" dirty="0"/>
          </a:p>
        </p:txBody>
      </p:sp>
      <p:sp>
        <p:nvSpPr>
          <p:cNvPr id="36" name="テキスト ボックス 35"/>
          <p:cNvSpPr txBox="1"/>
          <p:nvPr/>
        </p:nvSpPr>
        <p:spPr>
          <a:xfrm>
            <a:off x="197750" y="4919727"/>
            <a:ext cx="1080745" cy="707886"/>
          </a:xfrm>
          <a:prstGeom prst="rect">
            <a:avLst/>
          </a:prstGeom>
          <a:noFill/>
        </p:spPr>
        <p:txBody>
          <a:bodyPr wrap="none" rtlCol="0">
            <a:spAutoFit/>
          </a:bodyPr>
          <a:lstStyle/>
          <a:p>
            <a:pPr algn="ctr"/>
            <a:r>
              <a:rPr kumimoji="1" lang="ja-JP" altLang="en-US" sz="2000" dirty="0" smtClean="0"/>
              <a:t>クローン</a:t>
            </a:r>
            <a:endParaRPr kumimoji="1" lang="en-US" altLang="ja-JP" sz="2000" dirty="0" smtClean="0"/>
          </a:p>
          <a:p>
            <a:pPr algn="ctr"/>
            <a:r>
              <a:rPr kumimoji="1" lang="ja-JP" altLang="en-US" sz="2000" dirty="0" smtClean="0"/>
              <a:t>セット</a:t>
            </a:r>
            <a:r>
              <a:rPr kumimoji="1" lang="en-US" altLang="ja-JP" sz="2000" dirty="0" smtClean="0"/>
              <a:t>2</a:t>
            </a:r>
            <a:endParaRPr kumimoji="1" lang="ja-JP" altLang="en-US" sz="2000" dirty="0"/>
          </a:p>
        </p:txBody>
      </p:sp>
      <p:sp>
        <p:nvSpPr>
          <p:cNvPr id="46" name="テキスト ボックス 45"/>
          <p:cNvSpPr txBox="1"/>
          <p:nvPr/>
        </p:nvSpPr>
        <p:spPr>
          <a:xfrm>
            <a:off x="194249" y="5673695"/>
            <a:ext cx="1080745" cy="707886"/>
          </a:xfrm>
          <a:prstGeom prst="rect">
            <a:avLst/>
          </a:prstGeom>
          <a:noFill/>
        </p:spPr>
        <p:txBody>
          <a:bodyPr wrap="none" rtlCol="0">
            <a:spAutoFit/>
          </a:bodyPr>
          <a:lstStyle/>
          <a:p>
            <a:pPr algn="ctr"/>
            <a:r>
              <a:rPr kumimoji="1" lang="ja-JP" altLang="en-US" sz="2000" dirty="0" smtClean="0"/>
              <a:t>クローン</a:t>
            </a:r>
            <a:endParaRPr kumimoji="1" lang="en-US" altLang="ja-JP" sz="2000" dirty="0" smtClean="0"/>
          </a:p>
          <a:p>
            <a:pPr algn="ctr"/>
            <a:r>
              <a:rPr kumimoji="1" lang="ja-JP" altLang="en-US" sz="2000" dirty="0" smtClean="0"/>
              <a:t>セット</a:t>
            </a:r>
            <a:r>
              <a:rPr kumimoji="1" lang="en-US" altLang="ja-JP" sz="2000" dirty="0" smtClean="0"/>
              <a:t>3</a:t>
            </a:r>
            <a:endParaRPr kumimoji="1" lang="ja-JP" altLang="en-US" sz="2000" dirty="0"/>
          </a:p>
        </p:txBody>
      </p:sp>
      <p:sp>
        <p:nvSpPr>
          <p:cNvPr id="56" name="角丸四角形 55"/>
          <p:cNvSpPr/>
          <p:nvPr/>
        </p:nvSpPr>
        <p:spPr bwMode="auto">
          <a:xfrm>
            <a:off x="6818009" y="4069722"/>
            <a:ext cx="2106577" cy="841913"/>
          </a:xfrm>
          <a:prstGeom prst="roundRect">
            <a:avLst/>
          </a:prstGeom>
          <a:ln w="25400">
            <a:solidFill>
              <a:srgbClr val="C0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言語間チェーンド</a:t>
            </a:r>
            <a:endParaRPr kumimoji="0" lang="en-US" altLang="ja-JP" sz="2000"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クローンセット</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76" name="直線矢印コネクタ 75"/>
          <p:cNvCxnSpPr/>
          <p:nvPr/>
        </p:nvCxnSpPr>
        <p:spPr>
          <a:xfrm flipV="1">
            <a:off x="7328681" y="5910485"/>
            <a:ext cx="1010389" cy="4955"/>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V="1">
            <a:off x="7328681" y="5278010"/>
            <a:ext cx="1010389" cy="4955"/>
          </a:xfrm>
          <a:prstGeom prst="straightConnector1">
            <a:avLst/>
          </a:prstGeom>
          <a:ln w="317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81" name="テキスト ボックス 80"/>
          <p:cNvSpPr txBox="1"/>
          <p:nvPr/>
        </p:nvSpPr>
        <p:spPr>
          <a:xfrm>
            <a:off x="7013070" y="5319854"/>
            <a:ext cx="1980029" cy="400110"/>
          </a:xfrm>
          <a:prstGeom prst="rect">
            <a:avLst/>
          </a:prstGeom>
          <a:noFill/>
        </p:spPr>
        <p:txBody>
          <a:bodyPr wrap="none" rtlCol="0">
            <a:spAutoFit/>
          </a:bodyPr>
          <a:lstStyle/>
          <a:p>
            <a:pPr algn="ctr"/>
            <a:r>
              <a:rPr lang="ja-JP" altLang="en-US" sz="2000" dirty="0" smtClean="0"/>
              <a:t>言語内依存関係</a:t>
            </a:r>
            <a:endParaRPr kumimoji="1" lang="ja-JP" altLang="en-US" sz="2000" dirty="0"/>
          </a:p>
        </p:txBody>
      </p:sp>
      <p:sp>
        <p:nvSpPr>
          <p:cNvPr id="82" name="テキスト ボックス 81"/>
          <p:cNvSpPr txBox="1"/>
          <p:nvPr/>
        </p:nvSpPr>
        <p:spPr>
          <a:xfrm>
            <a:off x="6882528" y="6034306"/>
            <a:ext cx="2236510" cy="400110"/>
          </a:xfrm>
          <a:prstGeom prst="rect">
            <a:avLst/>
          </a:prstGeom>
          <a:noFill/>
        </p:spPr>
        <p:txBody>
          <a:bodyPr wrap="none" rtlCol="0">
            <a:spAutoFit/>
          </a:bodyPr>
          <a:lstStyle/>
          <a:p>
            <a:pPr algn="ctr"/>
            <a:r>
              <a:rPr lang="ja-JP" altLang="en-US" sz="2000" dirty="0" smtClean="0"/>
              <a:t>言語横断依存関係</a:t>
            </a:r>
            <a:endParaRPr kumimoji="1" lang="ja-JP" altLang="en-US" sz="2000" dirty="0"/>
          </a:p>
        </p:txBody>
      </p:sp>
      <p:sp>
        <p:nvSpPr>
          <p:cNvPr id="83" name="コンテンツ プレースホルダー 2"/>
          <p:cNvSpPr>
            <a:spLocks noGrp="1"/>
          </p:cNvSpPr>
          <p:nvPr>
            <p:ph idx="1"/>
          </p:nvPr>
        </p:nvSpPr>
        <p:spPr>
          <a:xfrm>
            <a:off x="457199" y="1196975"/>
            <a:ext cx="8686801" cy="4929188"/>
          </a:xfrm>
        </p:spPr>
        <p:txBody>
          <a:bodyPr/>
          <a:lstStyle/>
          <a:p>
            <a:pPr marL="0" indent="0">
              <a:buNone/>
            </a:pPr>
            <a:r>
              <a:rPr lang="ja-JP" altLang="en-US" sz="2200" dirty="0" smtClean="0"/>
              <a:t>以下の</a:t>
            </a:r>
            <a:r>
              <a:rPr lang="en-US" altLang="ja-JP" sz="2200" dirty="0" smtClean="0"/>
              <a:t>3</a:t>
            </a:r>
            <a:r>
              <a:rPr lang="ja-JP" altLang="en-US" sz="2200" dirty="0" err="1" smtClean="0"/>
              <a:t>つの</a:t>
            </a:r>
            <a:r>
              <a:rPr lang="ja-JP" altLang="en-US" sz="2200" dirty="0" smtClean="0"/>
              <a:t>条件が成り立つならこれらのチェーンを言語間チェーンド</a:t>
            </a:r>
            <a:r>
              <a:rPr lang="en-US" altLang="ja-JP" sz="2200" dirty="0" smtClean="0"/>
              <a:t/>
            </a:r>
            <a:br>
              <a:rPr lang="en-US" altLang="ja-JP" sz="2200" dirty="0" smtClean="0"/>
            </a:br>
            <a:r>
              <a:rPr lang="ja-JP" altLang="en-US" sz="2200" dirty="0" smtClean="0"/>
              <a:t>クローン，その集合を言語間チェーンドクローンセットという</a:t>
            </a:r>
            <a:endParaRPr lang="en-US" altLang="ja-JP" sz="2200" dirty="0" smtClean="0"/>
          </a:p>
          <a:p>
            <a:pPr lvl="1"/>
            <a:r>
              <a:rPr lang="ja-JP" altLang="en-US" sz="2000" dirty="0"/>
              <a:t>各チェーン</a:t>
            </a:r>
            <a:r>
              <a:rPr lang="ja-JP" altLang="en-US" sz="2000" dirty="0" smtClean="0"/>
              <a:t>に含まれる頂点が，互いにコードクローン関係で</a:t>
            </a:r>
            <a:r>
              <a:rPr lang="en-US" altLang="ja-JP" sz="2000" dirty="0" smtClean="0"/>
              <a:t/>
            </a:r>
            <a:br>
              <a:rPr lang="en-US" altLang="ja-JP" sz="2000" dirty="0" smtClean="0"/>
            </a:br>
            <a:r>
              <a:rPr lang="ja-JP" altLang="en-US" sz="2000" dirty="0" smtClean="0"/>
              <a:t>対応をとることができる</a:t>
            </a:r>
            <a:endParaRPr lang="en-US" altLang="ja-JP" sz="2000" dirty="0" smtClean="0"/>
          </a:p>
          <a:p>
            <a:pPr lvl="1"/>
            <a:r>
              <a:rPr lang="ja-JP" altLang="en-US" sz="2000" dirty="0" smtClean="0"/>
              <a:t>チェーン上で</a:t>
            </a:r>
            <a:r>
              <a:rPr lang="ja-JP" altLang="en-US" sz="2000" dirty="0"/>
              <a:t>有</a:t>
            </a:r>
            <a:r>
              <a:rPr lang="ja-JP" altLang="en-US" sz="2000" dirty="0" smtClean="0"/>
              <a:t>向辺があれば，その他のチェーン上にも対応する</a:t>
            </a:r>
            <a:r>
              <a:rPr lang="en-US" altLang="ja-JP" sz="2000" dirty="0"/>
              <a:t/>
            </a:r>
            <a:br>
              <a:rPr lang="en-US" altLang="ja-JP" sz="2000" dirty="0"/>
            </a:br>
            <a:r>
              <a:rPr lang="ja-JP" altLang="en-US" sz="2000" dirty="0" smtClean="0"/>
              <a:t>有向辺が存在する</a:t>
            </a:r>
            <a:endParaRPr lang="en-US" altLang="ja-JP" sz="2000" dirty="0" smtClean="0"/>
          </a:p>
          <a:p>
            <a:pPr lvl="1"/>
            <a:r>
              <a:rPr lang="ja-JP" altLang="en-US" sz="2000" dirty="0" smtClean="0"/>
              <a:t>各チェーン上に，言語を横断する依存関係による有向辺が存在する</a:t>
            </a:r>
            <a:endParaRPr lang="en-US" altLang="ja-JP" sz="2000" dirty="0"/>
          </a:p>
        </p:txBody>
      </p:sp>
      <p:sp>
        <p:nvSpPr>
          <p:cNvPr id="27" name="角丸四角形 26"/>
          <p:cNvSpPr/>
          <p:nvPr/>
        </p:nvSpPr>
        <p:spPr>
          <a:xfrm>
            <a:off x="1751525" y="4235633"/>
            <a:ext cx="4829574" cy="602815"/>
          </a:xfrm>
          <a:prstGeom prst="roundRect">
            <a:avLst/>
          </a:prstGeom>
          <a:noFill/>
          <a:ln w="25400">
            <a:solidFill>
              <a:srgbClr val="FF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1751525" y="5731098"/>
            <a:ext cx="4829574" cy="609858"/>
          </a:xfrm>
          <a:prstGeom prst="roundRect">
            <a:avLst/>
          </a:prstGeom>
          <a:no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34" name="正方形/長方形 33"/>
              <p:cNvSpPr/>
              <p:nvPr/>
            </p:nvSpPr>
            <p:spPr>
              <a:xfrm>
                <a:off x="1964554" y="4353059"/>
                <a:ext cx="1770318" cy="358054"/>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34" name="正方形/長方形 33"/>
              <p:cNvSpPr>
                <a:spLocks noRot="1" noChangeAspect="1" noMove="1" noResize="1" noEditPoints="1" noAdjustHandles="1" noChangeArrowheads="1" noChangeShapeType="1" noTextEdit="1"/>
              </p:cNvSpPr>
              <p:nvPr/>
            </p:nvSpPr>
            <p:spPr>
              <a:xfrm>
                <a:off x="1964554" y="4353059"/>
                <a:ext cx="1770318" cy="358054"/>
              </a:xfrm>
              <a:prstGeom prst="rect">
                <a:avLst/>
              </a:prstGeom>
              <a:blipFill rotWithShape="0">
                <a:blip r:embed="rId3"/>
                <a:stretch>
                  <a:fillRect t="-16393" b="-29508"/>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8" name="正方形/長方形 37"/>
              <p:cNvSpPr/>
              <p:nvPr/>
            </p:nvSpPr>
            <p:spPr>
              <a:xfrm>
                <a:off x="4501691" y="4353059"/>
                <a:ext cx="1770318" cy="358054"/>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38" name="正方形/長方形 37"/>
              <p:cNvSpPr>
                <a:spLocks noRot="1" noChangeAspect="1" noMove="1" noResize="1" noEditPoints="1" noAdjustHandles="1" noChangeArrowheads="1" noChangeShapeType="1" noTextEdit="1"/>
              </p:cNvSpPr>
              <p:nvPr/>
            </p:nvSpPr>
            <p:spPr>
              <a:xfrm>
                <a:off x="4501691" y="4353059"/>
                <a:ext cx="1770318" cy="358054"/>
              </a:xfrm>
              <a:prstGeom prst="rect">
                <a:avLst/>
              </a:prstGeom>
              <a:blipFill rotWithShape="0">
                <a:blip r:embed="rId4"/>
                <a:stretch>
                  <a:fillRect t="-16393" b="-29508"/>
                </a:stretch>
              </a:blipFill>
              <a:ln>
                <a:solidFill>
                  <a:schemeClr val="tx1"/>
                </a:solidFill>
              </a:ln>
            </p:spPr>
            <p:txBody>
              <a:bodyPr/>
              <a:lstStyle/>
              <a:p>
                <a:r>
                  <a:rPr lang="ja-JP" altLang="en-US">
                    <a:noFill/>
                  </a:rPr>
                  <a:t> </a:t>
                </a:r>
              </a:p>
            </p:txBody>
          </p:sp>
        </mc:Fallback>
      </mc:AlternateContent>
      <p:sp>
        <p:nvSpPr>
          <p:cNvPr id="41" name="角丸四角形 40"/>
          <p:cNvSpPr/>
          <p:nvPr/>
        </p:nvSpPr>
        <p:spPr>
          <a:xfrm>
            <a:off x="1867431" y="5013700"/>
            <a:ext cx="4713668" cy="575729"/>
          </a:xfrm>
          <a:prstGeom prst="roundRect">
            <a:avLst/>
          </a:prstGeom>
          <a:noFill/>
          <a:ln w="254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1272020" y="4069722"/>
            <a:ext cx="5552650" cy="2429031"/>
          </a:xfrm>
          <a:prstGeom prst="round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43" name="正方形/長方形 42"/>
              <p:cNvSpPr/>
              <p:nvPr/>
            </p:nvSpPr>
            <p:spPr>
              <a:xfrm>
                <a:off x="1990313" y="5862840"/>
                <a:ext cx="1770318" cy="332301"/>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43" name="正方形/長方形 42"/>
              <p:cNvSpPr>
                <a:spLocks noRot="1" noChangeAspect="1" noMove="1" noResize="1" noEditPoints="1" noAdjustHandles="1" noChangeArrowheads="1" noChangeShapeType="1" noTextEdit="1"/>
              </p:cNvSpPr>
              <p:nvPr/>
            </p:nvSpPr>
            <p:spPr>
              <a:xfrm>
                <a:off x="1990313" y="5862840"/>
                <a:ext cx="1770318" cy="332301"/>
              </a:xfrm>
              <a:prstGeom prst="rect">
                <a:avLst/>
              </a:prstGeom>
              <a:blipFill rotWithShape="0">
                <a:blip r:embed="rId5"/>
                <a:stretch>
                  <a:fillRect t="-21429" b="-3750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4" name="正方形/長方形 43"/>
              <p:cNvSpPr/>
              <p:nvPr/>
            </p:nvSpPr>
            <p:spPr>
              <a:xfrm>
                <a:off x="4523966" y="5862840"/>
                <a:ext cx="1770318" cy="332301"/>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44" name="正方形/長方形 43"/>
              <p:cNvSpPr>
                <a:spLocks noRot="1" noChangeAspect="1" noMove="1" noResize="1" noEditPoints="1" noAdjustHandles="1" noChangeArrowheads="1" noChangeShapeType="1" noTextEdit="1"/>
              </p:cNvSpPr>
              <p:nvPr/>
            </p:nvSpPr>
            <p:spPr>
              <a:xfrm>
                <a:off x="4523966" y="5862840"/>
                <a:ext cx="1770318" cy="332301"/>
              </a:xfrm>
              <a:prstGeom prst="rect">
                <a:avLst/>
              </a:prstGeom>
              <a:blipFill rotWithShape="0">
                <a:blip r:embed="rId6"/>
                <a:stretch>
                  <a:fillRect t="-21429" b="-3750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9" name="正方形/長方形 48"/>
              <p:cNvSpPr/>
              <p:nvPr/>
            </p:nvSpPr>
            <p:spPr>
              <a:xfrm>
                <a:off x="1990313" y="5131047"/>
                <a:ext cx="1770318" cy="309902"/>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3</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49" name="正方形/長方形 48"/>
              <p:cNvSpPr>
                <a:spLocks noRot="1" noChangeAspect="1" noMove="1" noResize="1" noEditPoints="1" noAdjustHandles="1" noChangeArrowheads="1" noChangeShapeType="1" noTextEdit="1"/>
              </p:cNvSpPr>
              <p:nvPr/>
            </p:nvSpPr>
            <p:spPr>
              <a:xfrm>
                <a:off x="1990313" y="5131047"/>
                <a:ext cx="1770318" cy="309902"/>
              </a:xfrm>
              <a:prstGeom prst="rect">
                <a:avLst/>
              </a:prstGeom>
              <a:blipFill rotWithShape="0">
                <a:blip r:embed="rId7"/>
                <a:stretch>
                  <a:fillRect t="-26415" b="-41509"/>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2" name="正方形/長方形 51"/>
              <p:cNvSpPr/>
              <p:nvPr/>
            </p:nvSpPr>
            <p:spPr>
              <a:xfrm>
                <a:off x="4523966" y="5131047"/>
                <a:ext cx="1770318" cy="309902"/>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3</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52" name="正方形/長方形 51"/>
              <p:cNvSpPr>
                <a:spLocks noRot="1" noChangeAspect="1" noMove="1" noResize="1" noEditPoints="1" noAdjustHandles="1" noChangeArrowheads="1" noChangeShapeType="1" noTextEdit="1"/>
              </p:cNvSpPr>
              <p:nvPr/>
            </p:nvSpPr>
            <p:spPr>
              <a:xfrm>
                <a:off x="4523966" y="5131047"/>
                <a:ext cx="1770318" cy="309902"/>
              </a:xfrm>
              <a:prstGeom prst="rect">
                <a:avLst/>
              </a:prstGeom>
              <a:blipFill rotWithShape="0">
                <a:blip r:embed="rId8"/>
                <a:stretch>
                  <a:fillRect t="-26415" b="-41509"/>
                </a:stretch>
              </a:blipFill>
              <a:ln>
                <a:solidFill>
                  <a:schemeClr val="tx1"/>
                </a:solidFill>
              </a:ln>
            </p:spPr>
            <p:txBody>
              <a:bodyPr/>
              <a:lstStyle/>
              <a:p>
                <a:r>
                  <a:rPr lang="ja-JP" altLang="en-US">
                    <a:noFill/>
                  </a:rPr>
                  <a:t> </a:t>
                </a:r>
              </a:p>
            </p:txBody>
          </p:sp>
        </mc:Fallback>
      </mc:AlternateContent>
      <p:cxnSp>
        <p:nvCxnSpPr>
          <p:cNvPr id="53" name="直線矢印コネクタ 52"/>
          <p:cNvCxnSpPr>
            <a:stCxn id="34" idx="2"/>
          </p:cNvCxnSpPr>
          <p:nvPr/>
        </p:nvCxnSpPr>
        <p:spPr>
          <a:xfrm>
            <a:off x="2849713" y="4711113"/>
            <a:ext cx="0" cy="417229"/>
          </a:xfrm>
          <a:prstGeom prst="straightConnector1">
            <a:avLst/>
          </a:prstGeom>
          <a:ln w="317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a:stCxn id="38" idx="2"/>
          </p:cNvCxnSpPr>
          <p:nvPr/>
        </p:nvCxnSpPr>
        <p:spPr>
          <a:xfrm flipH="1">
            <a:off x="5383366" y="4711113"/>
            <a:ext cx="3484" cy="417229"/>
          </a:xfrm>
          <a:prstGeom prst="straightConnector1">
            <a:avLst/>
          </a:prstGeom>
          <a:ln w="317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5" name="カギ線コネクタ 54"/>
          <p:cNvCxnSpPr>
            <a:stCxn id="34" idx="1"/>
          </p:cNvCxnSpPr>
          <p:nvPr/>
        </p:nvCxnSpPr>
        <p:spPr>
          <a:xfrm rot="10800000" flipH="1" flipV="1">
            <a:off x="1964554" y="4532086"/>
            <a:ext cx="25758" cy="1495552"/>
          </a:xfrm>
          <a:prstGeom prst="bentConnector3">
            <a:avLst>
              <a:gd name="adj1" fmla="val -1537487"/>
            </a:avLst>
          </a:prstGeom>
          <a:ln w="41275">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57" name="カギ線コネクタ 56"/>
          <p:cNvCxnSpPr/>
          <p:nvPr/>
        </p:nvCxnSpPr>
        <p:spPr>
          <a:xfrm rot="10800000" flipH="1" flipV="1">
            <a:off x="4514570" y="4532086"/>
            <a:ext cx="25758" cy="1495552"/>
          </a:xfrm>
          <a:prstGeom prst="bentConnector3">
            <a:avLst>
              <a:gd name="adj1" fmla="val -1537487"/>
            </a:avLst>
          </a:prstGeom>
          <a:ln w="41275">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14742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検出手法の概要</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12</a:t>
            </a:fld>
            <a:endParaRPr kumimoji="1" lang="ja-JP" altLang="en-US" dirty="0"/>
          </a:p>
        </p:txBody>
      </p:sp>
      <p:sp>
        <p:nvSpPr>
          <p:cNvPr id="32" name="メモ 31"/>
          <p:cNvSpPr/>
          <p:nvPr/>
        </p:nvSpPr>
        <p:spPr>
          <a:xfrm>
            <a:off x="552677" y="1792576"/>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sz="1400" dirty="0" smtClean="0">
              <a:latin typeface="Consolas" pitchFamily="49" charset="0"/>
            </a:endParaRP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33" name="メモ 32"/>
          <p:cNvSpPr/>
          <p:nvPr/>
        </p:nvSpPr>
        <p:spPr>
          <a:xfrm>
            <a:off x="440138" y="1921190"/>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34" name="メモ 33"/>
          <p:cNvSpPr/>
          <p:nvPr/>
        </p:nvSpPr>
        <p:spPr>
          <a:xfrm>
            <a:off x="287738" y="2048354"/>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sz="1400" dirty="0" smtClean="0">
              <a:latin typeface="Consolas" pitchFamily="49" charset="0"/>
            </a:endParaRP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35" name="Text Box 39"/>
          <p:cNvSpPr txBox="1">
            <a:spLocks noChangeArrowheads="1"/>
          </p:cNvSpPr>
          <p:nvPr/>
        </p:nvSpPr>
        <p:spPr bwMode="auto">
          <a:xfrm>
            <a:off x="-20535" y="957526"/>
            <a:ext cx="286604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複数言語ソフトウェアの</a:t>
            </a:r>
            <a:r>
              <a:rPr lang="en-US" altLang="ja-JP" sz="2000" dirty="0" smtClean="0"/>
              <a:t/>
            </a:r>
            <a:br>
              <a:rPr lang="en-US" altLang="ja-JP" sz="2000" dirty="0" smtClean="0"/>
            </a:br>
            <a:r>
              <a:rPr lang="ja-JP" altLang="en-US" sz="2000" dirty="0" smtClean="0"/>
              <a:t>ソースコード</a:t>
            </a:r>
            <a:endParaRPr lang="en-US" altLang="ja-JP" sz="2000" dirty="0"/>
          </a:p>
        </p:txBody>
      </p:sp>
      <p:grpSp>
        <p:nvGrpSpPr>
          <p:cNvPr id="3" name="グループ化 2"/>
          <p:cNvGrpSpPr/>
          <p:nvPr/>
        </p:nvGrpSpPr>
        <p:grpSpPr>
          <a:xfrm>
            <a:off x="3850427" y="1803771"/>
            <a:ext cx="1251197" cy="1067034"/>
            <a:chOff x="3391605" y="2051889"/>
            <a:chExt cx="1251197" cy="1067034"/>
          </a:xfrm>
        </p:grpSpPr>
        <p:pic>
          <p:nvPicPr>
            <p:cNvPr id="36" name="図 35"/>
            <p:cNvPicPr>
              <a:picLocks noChangeAspect="1"/>
            </p:cNvPicPr>
            <p:nvPr/>
          </p:nvPicPr>
          <p:blipFill>
            <a:blip r:embed="rId3" cstate="print">
              <a:duotone>
                <a:prstClr val="black"/>
                <a:srgbClr val="B98F4B">
                  <a:tint val="45000"/>
                  <a:satMod val="400000"/>
                </a:srgbClr>
              </a:duotone>
              <a:extLst>
                <a:ext uri="{BEBA8EAE-BF5A-486C-A8C5-ECC9F3942E4B}">
                  <a14:imgProps xmlns:a14="http://schemas.microsoft.com/office/drawing/2010/main">
                    <a14:imgLayer r:embed="rId4">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3991896" y="2448373"/>
              <a:ext cx="650906" cy="670550"/>
            </a:xfrm>
            <a:prstGeom prst="rect">
              <a:avLst/>
            </a:prstGeom>
          </p:spPr>
        </p:pic>
        <p:pic>
          <p:nvPicPr>
            <p:cNvPr id="37" name="図 36"/>
            <p:cNvPicPr>
              <a:picLocks noChangeAspect="1"/>
            </p:cNvPicPr>
            <p:nvPr/>
          </p:nvPicPr>
          <p:blipFill>
            <a:blip r:embed="rId5" cstate="print">
              <a:extLst>
                <a:ext uri="{BEBA8EAE-BF5A-486C-A8C5-ECC9F3942E4B}">
                  <a14:imgProps xmlns:a14="http://schemas.microsoft.com/office/drawing/2010/main">
                    <a14:imgLayer r:embed="rId6">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Layer>
                  </a14:imgProps>
                </a:ext>
                <a:ext uri="{28A0092B-C50C-407E-A947-70E740481C1C}">
                  <a14:useLocalDpi xmlns:a14="http://schemas.microsoft.com/office/drawing/2010/main" val="0"/>
                </a:ext>
              </a:extLst>
            </a:blip>
            <a:stretch>
              <a:fillRect/>
            </a:stretch>
          </p:blipFill>
          <p:spPr>
            <a:xfrm>
              <a:off x="3391605" y="2051889"/>
              <a:ext cx="959668" cy="988631"/>
            </a:xfrm>
            <a:prstGeom prst="rect">
              <a:avLst/>
            </a:prstGeom>
          </p:spPr>
        </p:pic>
      </p:grpSp>
      <p:pic>
        <p:nvPicPr>
          <p:cNvPr id="43" name="図 4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993648" y="5343453"/>
            <a:ext cx="1204272" cy="1049878"/>
          </a:xfrm>
          <a:prstGeom prst="rect">
            <a:avLst/>
          </a:prstGeom>
        </p:spPr>
      </p:pic>
      <p:sp>
        <p:nvSpPr>
          <p:cNvPr id="47" name="Text Box 39"/>
          <p:cNvSpPr txBox="1">
            <a:spLocks noChangeArrowheads="1"/>
          </p:cNvSpPr>
          <p:nvPr/>
        </p:nvSpPr>
        <p:spPr bwMode="auto">
          <a:xfrm>
            <a:off x="2917229" y="957526"/>
            <a:ext cx="330129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各言語からの</a:t>
            </a:r>
            <a:r>
              <a:rPr lang="en-US" altLang="ja-JP" sz="2000" dirty="0"/>
              <a:t/>
            </a:r>
            <a:br>
              <a:rPr lang="en-US" altLang="ja-JP" sz="2000" dirty="0"/>
            </a:br>
            <a:r>
              <a:rPr lang="ja-JP" altLang="en-US" sz="2000" dirty="0" smtClean="0"/>
              <a:t>コードクローン検出</a:t>
            </a:r>
            <a:endParaRPr lang="en-US" altLang="ja-JP" sz="2000" dirty="0"/>
          </a:p>
        </p:txBody>
      </p:sp>
      <p:sp>
        <p:nvSpPr>
          <p:cNvPr id="65" name="Text Box 39"/>
          <p:cNvSpPr txBox="1">
            <a:spLocks noChangeArrowheads="1"/>
          </p:cNvSpPr>
          <p:nvPr/>
        </p:nvSpPr>
        <p:spPr bwMode="auto">
          <a:xfrm>
            <a:off x="6180915" y="983686"/>
            <a:ext cx="330129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各言語に</a:t>
            </a:r>
            <a:r>
              <a:rPr lang="en-US" altLang="ja-JP" sz="2000" dirty="0"/>
              <a:t/>
            </a:r>
            <a:br>
              <a:rPr lang="en-US" altLang="ja-JP" sz="2000" dirty="0"/>
            </a:br>
            <a:r>
              <a:rPr lang="ja-JP" altLang="en-US" sz="2000" dirty="0" smtClean="0"/>
              <a:t>対応するコードクローン</a:t>
            </a:r>
            <a:endParaRPr lang="en-US" altLang="ja-JP" sz="2000" dirty="0"/>
          </a:p>
        </p:txBody>
      </p:sp>
      <p:sp>
        <p:nvSpPr>
          <p:cNvPr id="66" name="右矢印 65"/>
          <p:cNvSpPr/>
          <p:nvPr/>
        </p:nvSpPr>
        <p:spPr>
          <a:xfrm>
            <a:off x="2364642" y="2208486"/>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67" name="右矢印 66"/>
          <p:cNvSpPr/>
          <p:nvPr/>
        </p:nvSpPr>
        <p:spPr>
          <a:xfrm>
            <a:off x="5917860" y="2208486"/>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68" name="メモ 67"/>
          <p:cNvSpPr/>
          <p:nvPr/>
        </p:nvSpPr>
        <p:spPr>
          <a:xfrm>
            <a:off x="7436445" y="1792576"/>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sz="1400" dirty="0" smtClean="0">
              <a:latin typeface="Consolas" pitchFamily="49" charset="0"/>
            </a:endParaRP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69" name="メモ 68"/>
          <p:cNvSpPr/>
          <p:nvPr/>
        </p:nvSpPr>
        <p:spPr>
          <a:xfrm>
            <a:off x="7323906" y="1921190"/>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sp>
        <p:nvSpPr>
          <p:cNvPr id="70" name="メモ 69"/>
          <p:cNvSpPr/>
          <p:nvPr/>
        </p:nvSpPr>
        <p:spPr>
          <a:xfrm>
            <a:off x="7171506" y="2048354"/>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sp>
        <p:nvSpPr>
          <p:cNvPr id="71" name="正方形/長方形 70"/>
          <p:cNvSpPr/>
          <p:nvPr/>
        </p:nvSpPr>
        <p:spPr>
          <a:xfrm>
            <a:off x="7246787" y="2147120"/>
            <a:ext cx="388529" cy="25843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2" name="正方形/長方形 71"/>
          <p:cNvSpPr/>
          <p:nvPr/>
        </p:nvSpPr>
        <p:spPr>
          <a:xfrm>
            <a:off x="7263366" y="2958236"/>
            <a:ext cx="355369" cy="300454"/>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3" name="正方形/長方形 72"/>
          <p:cNvSpPr/>
          <p:nvPr/>
        </p:nvSpPr>
        <p:spPr>
          <a:xfrm>
            <a:off x="7762751" y="2802433"/>
            <a:ext cx="355369" cy="300454"/>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4" name="正方形/長方形 73"/>
          <p:cNvSpPr/>
          <p:nvPr/>
        </p:nvSpPr>
        <p:spPr>
          <a:xfrm>
            <a:off x="7743290" y="2276337"/>
            <a:ext cx="388529" cy="25843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正方形/長方形 74"/>
          <p:cNvSpPr/>
          <p:nvPr/>
        </p:nvSpPr>
        <p:spPr>
          <a:xfrm>
            <a:off x="7261683" y="2551802"/>
            <a:ext cx="388529" cy="25843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6" name="右矢印 75"/>
          <p:cNvSpPr/>
          <p:nvPr/>
        </p:nvSpPr>
        <p:spPr>
          <a:xfrm rot="5400000">
            <a:off x="7317388" y="3895275"/>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77" name="右矢印 76"/>
          <p:cNvSpPr/>
          <p:nvPr/>
        </p:nvSpPr>
        <p:spPr>
          <a:xfrm rot="9115415">
            <a:off x="3708724" y="3701079"/>
            <a:ext cx="321005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78" name="Text Box 39"/>
          <p:cNvSpPr txBox="1">
            <a:spLocks noChangeArrowheads="1"/>
          </p:cNvSpPr>
          <p:nvPr/>
        </p:nvSpPr>
        <p:spPr bwMode="auto">
          <a:xfrm>
            <a:off x="7016793" y="4823006"/>
            <a:ext cx="202013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依存関係解析</a:t>
            </a:r>
            <a:endParaRPr lang="en-US" altLang="ja-JP" sz="2000" dirty="0"/>
          </a:p>
        </p:txBody>
      </p:sp>
      <p:sp>
        <p:nvSpPr>
          <p:cNvPr id="79" name="メモ 78"/>
          <p:cNvSpPr/>
          <p:nvPr/>
        </p:nvSpPr>
        <p:spPr>
          <a:xfrm>
            <a:off x="5063006" y="4884580"/>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sz="1400" dirty="0" smtClean="0">
              <a:latin typeface="Consolas" pitchFamily="49" charset="0"/>
            </a:endParaRP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80" name="メモ 79"/>
          <p:cNvSpPr/>
          <p:nvPr/>
        </p:nvSpPr>
        <p:spPr>
          <a:xfrm>
            <a:off x="4950467" y="5013194"/>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sp>
        <p:nvSpPr>
          <p:cNvPr id="81" name="メモ 80"/>
          <p:cNvSpPr/>
          <p:nvPr/>
        </p:nvSpPr>
        <p:spPr>
          <a:xfrm>
            <a:off x="4798067" y="5140358"/>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cxnSp>
        <p:nvCxnSpPr>
          <p:cNvPr id="87" name="直線矢印コネクタ 86"/>
          <p:cNvCxnSpPr/>
          <p:nvPr/>
        </p:nvCxnSpPr>
        <p:spPr>
          <a:xfrm flipV="1">
            <a:off x="4950467" y="5343453"/>
            <a:ext cx="672974" cy="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直線矢印コネクタ 87"/>
          <p:cNvCxnSpPr/>
          <p:nvPr/>
        </p:nvCxnSpPr>
        <p:spPr>
          <a:xfrm flipV="1">
            <a:off x="4974034" y="5658276"/>
            <a:ext cx="672974" cy="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直線矢印コネクタ 88"/>
          <p:cNvCxnSpPr/>
          <p:nvPr/>
        </p:nvCxnSpPr>
        <p:spPr>
          <a:xfrm flipV="1">
            <a:off x="4974034" y="5998908"/>
            <a:ext cx="672974" cy="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直線矢印コネクタ 89"/>
          <p:cNvCxnSpPr/>
          <p:nvPr/>
        </p:nvCxnSpPr>
        <p:spPr>
          <a:xfrm flipV="1">
            <a:off x="4952388" y="6316431"/>
            <a:ext cx="672974" cy="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右矢印 90"/>
          <p:cNvSpPr/>
          <p:nvPr/>
        </p:nvSpPr>
        <p:spPr>
          <a:xfrm rot="10800000">
            <a:off x="6173680" y="5651707"/>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92" name="Text Box 39"/>
          <p:cNvSpPr txBox="1">
            <a:spLocks noChangeArrowheads="1"/>
          </p:cNvSpPr>
          <p:nvPr/>
        </p:nvSpPr>
        <p:spPr bwMode="auto">
          <a:xfrm>
            <a:off x="4470752" y="4454323"/>
            <a:ext cx="202013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依存関係情報</a:t>
            </a:r>
            <a:endParaRPr lang="en-US" altLang="ja-JP" sz="2000" dirty="0"/>
          </a:p>
        </p:txBody>
      </p:sp>
      <p:pic>
        <p:nvPicPr>
          <p:cNvPr id="94" name="図 9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55490" y="5305524"/>
            <a:ext cx="1204272" cy="1049878"/>
          </a:xfrm>
          <a:prstGeom prst="rect">
            <a:avLst/>
          </a:prstGeom>
        </p:spPr>
      </p:pic>
      <p:sp>
        <p:nvSpPr>
          <p:cNvPr id="95" name="Text Box 39"/>
          <p:cNvSpPr txBox="1">
            <a:spLocks noChangeArrowheads="1"/>
          </p:cNvSpPr>
          <p:nvPr/>
        </p:nvSpPr>
        <p:spPr bwMode="auto">
          <a:xfrm>
            <a:off x="1669901" y="4642702"/>
            <a:ext cx="273981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言語間チェーンド</a:t>
            </a:r>
            <a:r>
              <a:rPr lang="en-US" altLang="ja-JP" sz="2000" dirty="0" smtClean="0"/>
              <a:t/>
            </a:r>
            <a:br>
              <a:rPr lang="en-US" altLang="ja-JP" sz="2000" dirty="0" smtClean="0"/>
            </a:br>
            <a:r>
              <a:rPr lang="ja-JP" altLang="en-US" sz="2000" dirty="0" smtClean="0"/>
              <a:t>クローン検出</a:t>
            </a:r>
            <a:endParaRPr lang="en-US" altLang="ja-JP" sz="2000" dirty="0" smtClean="0"/>
          </a:p>
        </p:txBody>
      </p:sp>
      <p:sp>
        <p:nvSpPr>
          <p:cNvPr id="96" name="右矢印 95"/>
          <p:cNvSpPr/>
          <p:nvPr/>
        </p:nvSpPr>
        <p:spPr>
          <a:xfrm rot="10800000">
            <a:off x="3775602" y="5651707"/>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97" name="右矢印 96"/>
          <p:cNvSpPr/>
          <p:nvPr/>
        </p:nvSpPr>
        <p:spPr>
          <a:xfrm rot="10800000">
            <a:off x="1565817" y="5669232"/>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98" name="メモ 97"/>
          <p:cNvSpPr/>
          <p:nvPr/>
        </p:nvSpPr>
        <p:spPr>
          <a:xfrm>
            <a:off x="466870" y="4830242"/>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lang="en-US" altLang="ja-JP" sz="1400" dirty="0" smtClean="0">
              <a:latin typeface="Consolas" pitchFamily="49" charset="0"/>
            </a:endParaRP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lang="en-US" altLang="ja-JP" sz="1400" dirty="0" smtClean="0">
                <a:latin typeface="Consolas" pitchFamily="49" charset="0"/>
              </a:rPr>
              <a:t>---</a:t>
            </a:r>
          </a:p>
          <a:p>
            <a:r>
              <a:rPr kumimoji="1" lang="en-US" altLang="ja-JP" sz="1400" dirty="0" smtClean="0">
                <a:latin typeface="Consolas" pitchFamily="49" charset="0"/>
              </a:rPr>
              <a:t>---------</a:t>
            </a:r>
          </a:p>
        </p:txBody>
      </p:sp>
      <p:sp>
        <p:nvSpPr>
          <p:cNvPr id="99" name="メモ 98"/>
          <p:cNvSpPr/>
          <p:nvPr/>
        </p:nvSpPr>
        <p:spPr>
          <a:xfrm>
            <a:off x="354331" y="4958856"/>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sp>
        <p:nvSpPr>
          <p:cNvPr id="100" name="メモ 99"/>
          <p:cNvSpPr/>
          <p:nvPr/>
        </p:nvSpPr>
        <p:spPr>
          <a:xfrm>
            <a:off x="201931" y="5086020"/>
            <a:ext cx="1024908" cy="1326347"/>
          </a:xfrm>
          <a:prstGeom prst="foldedCorner">
            <a:avLst>
              <a:gd name="adj" fmla="val 11926"/>
            </a:avLst>
          </a:prstGeom>
          <a:solidFill>
            <a:schemeClr val="bg1"/>
          </a:solidFill>
          <a:ln>
            <a:solidFill>
              <a:schemeClr val="tx1"/>
            </a:solidFill>
          </a:ln>
          <a:effectLst>
            <a:outerShdw blurRad="101600" dist="38100" dir="5400000" sx="1000" sy="1000"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lIns="91409" tIns="45703" rIns="91409" bIns="45703" rtlCol="0" anchor="ctr"/>
          <a:lstStyle/>
          <a:p>
            <a:endParaRPr kumimoji="1" lang="en-US" altLang="ja-JP" sz="1400" dirty="0" smtClean="0">
              <a:latin typeface="Consolas" pitchFamily="49" charset="0"/>
            </a:endParaRPr>
          </a:p>
        </p:txBody>
      </p:sp>
      <p:sp>
        <p:nvSpPr>
          <p:cNvPr id="101" name="正方形/長方形 100"/>
          <p:cNvSpPr/>
          <p:nvPr/>
        </p:nvSpPr>
        <p:spPr>
          <a:xfrm>
            <a:off x="277212" y="5184786"/>
            <a:ext cx="388529" cy="258435"/>
          </a:xfrm>
          <a:prstGeom prst="rect">
            <a:avLst/>
          </a:prstGeom>
          <a:solidFill>
            <a:srgbClr val="BBE0E3"/>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2" name="正方形/長方形 101"/>
          <p:cNvSpPr/>
          <p:nvPr/>
        </p:nvSpPr>
        <p:spPr>
          <a:xfrm>
            <a:off x="293791" y="5995902"/>
            <a:ext cx="355369" cy="300454"/>
          </a:xfrm>
          <a:prstGeom prst="rect">
            <a:avLst/>
          </a:prstGeom>
          <a:solidFill>
            <a:srgbClr val="FF7171"/>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3" name="正方形/長方形 102"/>
          <p:cNvSpPr/>
          <p:nvPr/>
        </p:nvSpPr>
        <p:spPr>
          <a:xfrm>
            <a:off x="793176" y="5840099"/>
            <a:ext cx="355369" cy="300454"/>
          </a:xfrm>
          <a:prstGeom prst="rect">
            <a:avLst/>
          </a:prstGeom>
          <a:solidFill>
            <a:srgbClr val="FF7171"/>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5" name="正方形/長方形 104"/>
          <p:cNvSpPr/>
          <p:nvPr/>
        </p:nvSpPr>
        <p:spPr>
          <a:xfrm>
            <a:off x="776595" y="5182965"/>
            <a:ext cx="388529" cy="258435"/>
          </a:xfrm>
          <a:prstGeom prst="rect">
            <a:avLst/>
          </a:prstGeom>
          <a:solidFill>
            <a:srgbClr val="BBE0E3"/>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06" name="直線矢印コネクタ 105"/>
          <p:cNvCxnSpPr>
            <a:stCxn id="101" idx="2"/>
            <a:endCxn id="102" idx="0"/>
          </p:cNvCxnSpPr>
          <p:nvPr/>
        </p:nvCxnSpPr>
        <p:spPr>
          <a:xfrm flipH="1">
            <a:off x="471476" y="5443221"/>
            <a:ext cx="1" cy="55268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直線矢印コネクタ 106"/>
          <p:cNvCxnSpPr>
            <a:stCxn id="105" idx="2"/>
            <a:endCxn id="103" idx="0"/>
          </p:cNvCxnSpPr>
          <p:nvPr/>
        </p:nvCxnSpPr>
        <p:spPr>
          <a:xfrm>
            <a:off x="970860" y="5441400"/>
            <a:ext cx="1" cy="398699"/>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8" name="グループ化 107"/>
          <p:cNvGrpSpPr/>
          <p:nvPr/>
        </p:nvGrpSpPr>
        <p:grpSpPr>
          <a:xfrm>
            <a:off x="2927915" y="1080595"/>
            <a:ext cx="452387" cy="452387"/>
            <a:chOff x="801868" y="2156059"/>
            <a:chExt cx="452387" cy="452387"/>
          </a:xfrm>
          <a:solidFill>
            <a:schemeClr val="accent1">
              <a:lumMod val="90000"/>
            </a:schemeClr>
          </a:solidFill>
        </p:grpSpPr>
        <p:sp>
          <p:nvSpPr>
            <p:cNvPr id="109" name="円/楕円 108"/>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0" name="テキスト ボックス 109"/>
            <p:cNvSpPr txBox="1"/>
            <p:nvPr/>
          </p:nvSpPr>
          <p:spPr>
            <a:xfrm>
              <a:off x="865598" y="2197586"/>
              <a:ext cx="324251" cy="400110"/>
            </a:xfrm>
            <a:prstGeom prst="rect">
              <a:avLst/>
            </a:prstGeom>
            <a:noFill/>
          </p:spPr>
          <p:txBody>
            <a:bodyPr wrap="square" rtlCol="0">
              <a:spAutoFit/>
            </a:bodyPr>
            <a:lstStyle/>
            <a:p>
              <a:pPr algn="ctr"/>
              <a:r>
                <a:rPr kumimoji="1" lang="en-US" altLang="ja-JP" sz="2000" dirty="0" smtClean="0"/>
                <a:t>1</a:t>
              </a:r>
              <a:endParaRPr kumimoji="1" lang="ja-JP" altLang="en-US" sz="2000" dirty="0"/>
            </a:p>
          </p:txBody>
        </p:sp>
      </p:grpSp>
      <p:grpSp>
        <p:nvGrpSpPr>
          <p:cNvPr id="114" name="グループ化 113"/>
          <p:cNvGrpSpPr/>
          <p:nvPr/>
        </p:nvGrpSpPr>
        <p:grpSpPr>
          <a:xfrm>
            <a:off x="6671776" y="4787000"/>
            <a:ext cx="452387" cy="452387"/>
            <a:chOff x="801868" y="2156059"/>
            <a:chExt cx="452387" cy="452387"/>
          </a:xfrm>
          <a:solidFill>
            <a:schemeClr val="accent1">
              <a:lumMod val="90000"/>
            </a:schemeClr>
          </a:solidFill>
        </p:grpSpPr>
        <p:sp>
          <p:nvSpPr>
            <p:cNvPr id="115" name="円/楕円 114"/>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6" name="テキスト ボックス 115"/>
            <p:cNvSpPr txBox="1"/>
            <p:nvPr/>
          </p:nvSpPr>
          <p:spPr>
            <a:xfrm>
              <a:off x="865598" y="2197586"/>
              <a:ext cx="324251" cy="400110"/>
            </a:xfrm>
            <a:prstGeom prst="rect">
              <a:avLst/>
            </a:prstGeom>
            <a:noFill/>
          </p:spPr>
          <p:txBody>
            <a:bodyPr wrap="square" rtlCol="0">
              <a:spAutoFit/>
            </a:bodyPr>
            <a:lstStyle/>
            <a:p>
              <a:pPr algn="ctr"/>
              <a:r>
                <a:rPr kumimoji="1" lang="en-US" altLang="ja-JP" sz="2000" dirty="0" smtClean="0"/>
                <a:t>2</a:t>
              </a:r>
              <a:endParaRPr kumimoji="1" lang="ja-JP" altLang="en-US" sz="2000" dirty="0"/>
            </a:p>
          </p:txBody>
        </p:sp>
      </p:grpSp>
      <p:grpSp>
        <p:nvGrpSpPr>
          <p:cNvPr id="117" name="グループ化 116"/>
          <p:cNvGrpSpPr/>
          <p:nvPr/>
        </p:nvGrpSpPr>
        <p:grpSpPr>
          <a:xfrm>
            <a:off x="2306726" y="4203520"/>
            <a:ext cx="452387" cy="452387"/>
            <a:chOff x="801868" y="2156059"/>
            <a:chExt cx="452387" cy="452387"/>
          </a:xfrm>
          <a:solidFill>
            <a:schemeClr val="accent1">
              <a:lumMod val="90000"/>
            </a:schemeClr>
          </a:solidFill>
        </p:grpSpPr>
        <p:sp>
          <p:nvSpPr>
            <p:cNvPr id="118" name="円/楕円 117"/>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9" name="テキスト ボックス 118"/>
            <p:cNvSpPr txBox="1"/>
            <p:nvPr/>
          </p:nvSpPr>
          <p:spPr>
            <a:xfrm>
              <a:off x="865598" y="2197586"/>
              <a:ext cx="324251" cy="400110"/>
            </a:xfrm>
            <a:prstGeom prst="rect">
              <a:avLst/>
            </a:prstGeom>
            <a:noFill/>
          </p:spPr>
          <p:txBody>
            <a:bodyPr wrap="square" rtlCol="0">
              <a:spAutoFit/>
            </a:bodyPr>
            <a:lstStyle/>
            <a:p>
              <a:pPr algn="ctr"/>
              <a:r>
                <a:rPr kumimoji="1" lang="en-US" altLang="ja-JP" sz="2000" dirty="0" smtClean="0"/>
                <a:t>3</a:t>
              </a:r>
              <a:endParaRPr kumimoji="1" lang="ja-JP" altLang="en-US" sz="2000" dirty="0"/>
            </a:p>
          </p:txBody>
        </p:sp>
      </p:grpSp>
      <p:sp>
        <p:nvSpPr>
          <p:cNvPr id="120" name="Text Box 39"/>
          <p:cNvSpPr txBox="1">
            <a:spLocks noChangeArrowheads="1"/>
          </p:cNvSpPr>
          <p:nvPr/>
        </p:nvSpPr>
        <p:spPr bwMode="auto">
          <a:xfrm>
            <a:off x="-283989" y="4170979"/>
            <a:ext cx="273981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言語間チェーンド</a:t>
            </a:r>
            <a:r>
              <a:rPr lang="en-US" altLang="ja-JP" sz="2000" dirty="0" smtClean="0"/>
              <a:t/>
            </a:r>
            <a:br>
              <a:rPr lang="en-US" altLang="ja-JP" sz="2000" dirty="0" smtClean="0"/>
            </a:br>
            <a:r>
              <a:rPr lang="ja-JP" altLang="en-US" sz="2000" dirty="0" smtClean="0"/>
              <a:t>クローン</a:t>
            </a:r>
            <a:endParaRPr lang="en-US" altLang="ja-JP" sz="2000" dirty="0" smtClean="0"/>
          </a:p>
        </p:txBody>
      </p:sp>
      <p:sp>
        <p:nvSpPr>
          <p:cNvPr id="59" name="Text Box 39"/>
          <p:cNvSpPr txBox="1">
            <a:spLocks noChangeArrowheads="1"/>
          </p:cNvSpPr>
          <p:nvPr/>
        </p:nvSpPr>
        <p:spPr bwMode="auto">
          <a:xfrm>
            <a:off x="2872384" y="2876099"/>
            <a:ext cx="330129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ja-JP" altLang="en-US" sz="2000" dirty="0" smtClean="0"/>
              <a:t>検出ツール</a:t>
            </a:r>
            <a:r>
              <a:rPr lang="en-US" altLang="ja-JP" sz="2000" dirty="0" smtClean="0"/>
              <a:t>NiCad</a:t>
            </a:r>
            <a:endParaRPr lang="en-US" altLang="ja-JP" sz="2000" dirty="0"/>
          </a:p>
        </p:txBody>
      </p:sp>
    </p:spTree>
    <p:extLst>
      <p:ext uri="{BB962C8B-B14F-4D97-AF65-F5344CB8AC3E}">
        <p14:creationId xmlns:p14="http://schemas.microsoft.com/office/powerpoint/2010/main" val="35331222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言語間チェーンドクローン検出</a:t>
            </a:r>
            <a:r>
              <a:rPr lang="ja-JP" altLang="en-US" dirty="0"/>
              <a:t>手法</a:t>
            </a:r>
            <a:r>
              <a:rPr lang="ja-JP" altLang="en-US" dirty="0" smtClean="0"/>
              <a:t>：対象</a:t>
            </a:r>
            <a:endParaRPr lang="en-US" altLang="ja-JP" dirty="0"/>
          </a:p>
        </p:txBody>
      </p:sp>
      <p:sp>
        <p:nvSpPr>
          <p:cNvPr id="3" name="コンテンツ プレースホルダー 2"/>
          <p:cNvSpPr>
            <a:spLocks noGrp="1"/>
          </p:cNvSpPr>
          <p:nvPr>
            <p:ph idx="1"/>
          </p:nvPr>
        </p:nvSpPr>
        <p:spPr>
          <a:xfrm>
            <a:off x="457199" y="1196975"/>
            <a:ext cx="8686801" cy="4929188"/>
          </a:xfrm>
        </p:spPr>
        <p:txBody>
          <a:bodyPr/>
          <a:lstStyle/>
          <a:p>
            <a:r>
              <a:rPr kumimoji="1" lang="en-US" altLang="ja-JP" dirty="0" smtClean="0"/>
              <a:t>HTML</a:t>
            </a:r>
            <a:r>
              <a:rPr kumimoji="1" lang="ja-JP" altLang="en-US" dirty="0" smtClean="0"/>
              <a:t>と</a:t>
            </a:r>
            <a:r>
              <a:rPr kumimoji="1" lang="en-US" altLang="ja-JP" dirty="0" smtClean="0"/>
              <a:t>JS</a:t>
            </a:r>
            <a:r>
              <a:rPr kumimoji="1" lang="ja-JP" altLang="en-US" dirty="0" smtClean="0"/>
              <a:t>で記述されたウェブアプリケーションを対象</a:t>
            </a:r>
            <a:endParaRPr kumimoji="1" lang="en-US" altLang="ja-JP" dirty="0" smtClean="0"/>
          </a:p>
          <a:p>
            <a:pPr lvl="1"/>
            <a:r>
              <a:rPr lang="en-US" altLang="ja-JP" sz="2200" dirty="0" smtClean="0"/>
              <a:t>2</a:t>
            </a:r>
            <a:r>
              <a:rPr lang="ja-JP" altLang="en-US" sz="2200" dirty="0" err="1" smtClean="0"/>
              <a:t>つの</a:t>
            </a:r>
            <a:r>
              <a:rPr lang="ja-JP" altLang="en-US" sz="2200" dirty="0" smtClean="0"/>
              <a:t>言語を組合わせて開発されたプロジェクト数が最も多い</a:t>
            </a:r>
            <a:r>
              <a:rPr lang="en-US" altLang="ja-JP" sz="2000" dirty="0" smtClean="0"/>
              <a:t>[4]</a:t>
            </a:r>
            <a:endParaRPr lang="en-US" altLang="ja-JP" sz="2200" dirty="0" smtClean="0"/>
          </a:p>
          <a:p>
            <a:pPr lvl="1"/>
            <a:r>
              <a:rPr kumimoji="1" lang="ja-JP" altLang="en-US" sz="2200" dirty="0" smtClean="0"/>
              <a:t>ウェブアプリケーションはコードクローンが多いことが分かっている</a:t>
            </a:r>
            <a:r>
              <a:rPr kumimoji="1" lang="en-US" altLang="ja-JP" sz="2000" dirty="0" smtClean="0"/>
              <a:t>[5]</a:t>
            </a:r>
            <a:endParaRPr kumimoji="1" lang="en-US" altLang="ja-JP" sz="2200" dirty="0" smtClean="0"/>
          </a:p>
          <a:p>
            <a:pPr lvl="1"/>
            <a:endParaRPr kumimoji="1" lang="en-US" altLang="ja-JP" sz="2200" dirty="0" smtClean="0"/>
          </a:p>
          <a:p>
            <a:r>
              <a:rPr lang="en-US" altLang="ja-JP" sz="2200" dirty="0" err="1" smtClean="0"/>
              <a:t>AngularJS</a:t>
            </a:r>
            <a:r>
              <a:rPr lang="ja-JP" altLang="en-US" sz="2200" dirty="0" smtClean="0"/>
              <a:t>フレームワークを利用したウェブアプリケーションを</a:t>
            </a:r>
            <a:r>
              <a:rPr lang="ja-JP" altLang="en-US" sz="2200" dirty="0"/>
              <a:t>対象</a:t>
            </a:r>
            <a:endParaRPr lang="en-US" altLang="ja-JP" sz="2200" dirty="0" smtClean="0"/>
          </a:p>
          <a:p>
            <a:pPr lvl="1"/>
            <a:r>
              <a:rPr lang="en-US" altLang="ja-JP" sz="2200" dirty="0" smtClean="0"/>
              <a:t>JS</a:t>
            </a:r>
            <a:r>
              <a:rPr lang="ja-JP" altLang="en-US" sz="2200" dirty="0" smtClean="0"/>
              <a:t>フレームワークの中でも広く使われている</a:t>
            </a:r>
            <a:r>
              <a:rPr lang="en-US" altLang="ja-JP" sz="2000" dirty="0" smtClean="0"/>
              <a:t>[6]</a:t>
            </a:r>
            <a:endParaRPr lang="en-US" altLang="ja-JP" sz="2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13</a:t>
            </a:fld>
            <a:endParaRPr kumimoji="1" lang="ja-JP" altLang="en-US" dirty="0"/>
          </a:p>
        </p:txBody>
      </p:sp>
      <p:sp>
        <p:nvSpPr>
          <p:cNvPr id="5" name="テキスト ボックス 4"/>
          <p:cNvSpPr txBox="1"/>
          <p:nvPr/>
        </p:nvSpPr>
        <p:spPr>
          <a:xfrm>
            <a:off x="92036" y="5362432"/>
            <a:ext cx="8962886" cy="276999"/>
          </a:xfrm>
          <a:prstGeom prst="rect">
            <a:avLst/>
          </a:prstGeom>
          <a:solidFill>
            <a:srgbClr val="FFFFCC"/>
          </a:solidFill>
          <a:ln>
            <a:solidFill>
              <a:schemeClr val="tx1"/>
            </a:solidFill>
          </a:ln>
        </p:spPr>
        <p:txBody>
          <a:bodyPr wrap="square" rtlCol="0">
            <a:spAutoFit/>
          </a:bodyPr>
          <a:lstStyle/>
          <a:p>
            <a:r>
              <a:rPr lang="en-US" altLang="ja-JP" sz="1200" dirty="0" smtClean="0"/>
              <a:t>[4] </a:t>
            </a:r>
            <a:r>
              <a:rPr lang="en-US" altLang="ja-JP" sz="1200" dirty="0" err="1" smtClean="0"/>
              <a:t>Yuta</a:t>
            </a:r>
            <a:r>
              <a:rPr lang="en-US" altLang="ja-JP" sz="1200" dirty="0" smtClean="0"/>
              <a:t>, N et al. ”Towards </a:t>
            </a:r>
            <a:r>
              <a:rPr lang="en-US" altLang="ja-JP" sz="1200" dirty="0"/>
              <a:t>Detection and Analysis of Inter-language Clones for Multilingual Web Applications</a:t>
            </a:r>
            <a:r>
              <a:rPr lang="en-US" altLang="ja-JP" sz="1200" dirty="0" smtClean="0"/>
              <a:t>”, </a:t>
            </a:r>
            <a:r>
              <a:rPr lang="en-US" altLang="ja-JP" sz="1200" i="1" dirty="0" smtClean="0"/>
              <a:t>IWSC’16</a:t>
            </a:r>
            <a:endParaRPr lang="en-US" altLang="ja-JP" sz="1200" dirty="0"/>
          </a:p>
        </p:txBody>
      </p:sp>
      <p:sp>
        <p:nvSpPr>
          <p:cNvPr id="6" name="テキスト ボックス 5"/>
          <p:cNvSpPr txBox="1"/>
          <p:nvPr/>
        </p:nvSpPr>
        <p:spPr>
          <a:xfrm>
            <a:off x="92036" y="5692205"/>
            <a:ext cx="8962886" cy="276999"/>
          </a:xfrm>
          <a:prstGeom prst="rect">
            <a:avLst/>
          </a:prstGeom>
          <a:solidFill>
            <a:srgbClr val="FFFFCC"/>
          </a:solidFill>
          <a:ln>
            <a:solidFill>
              <a:schemeClr val="tx1"/>
            </a:solidFill>
          </a:ln>
        </p:spPr>
        <p:txBody>
          <a:bodyPr wrap="square" rtlCol="0">
            <a:spAutoFit/>
          </a:bodyPr>
          <a:lstStyle/>
          <a:p>
            <a:r>
              <a:rPr lang="en-US" altLang="ja-JP" sz="1200" dirty="0" smtClean="0"/>
              <a:t>[5</a:t>
            </a:r>
            <a:r>
              <a:rPr lang="en-US" altLang="ja-JP" sz="1200" dirty="0"/>
              <a:t>] </a:t>
            </a:r>
            <a:r>
              <a:rPr lang="en-US" altLang="ja-JP" sz="1200" dirty="0" err="1"/>
              <a:t>Rajapakse</a:t>
            </a:r>
            <a:r>
              <a:rPr lang="en-US" altLang="ja-JP" sz="1200" dirty="0"/>
              <a:t>, </a:t>
            </a:r>
            <a:r>
              <a:rPr lang="en-US" altLang="ja-JP" sz="1200" dirty="0" smtClean="0"/>
              <a:t>D.C. </a:t>
            </a:r>
            <a:r>
              <a:rPr lang="en-US" altLang="ja-JP" sz="1200" dirty="0"/>
              <a:t>et al. ” An Investigation of Cloning in Web Applications”, </a:t>
            </a:r>
            <a:r>
              <a:rPr lang="en-US" altLang="ja-JP" sz="1200" i="1" dirty="0" smtClean="0"/>
              <a:t>ICWE’05</a:t>
            </a:r>
            <a:endParaRPr lang="en-US" altLang="ja-JP" sz="1200" dirty="0"/>
          </a:p>
        </p:txBody>
      </p:sp>
      <p:sp>
        <p:nvSpPr>
          <p:cNvPr id="7" name="テキスト ボックス 6"/>
          <p:cNvSpPr txBox="1"/>
          <p:nvPr/>
        </p:nvSpPr>
        <p:spPr>
          <a:xfrm>
            <a:off x="92036" y="6021978"/>
            <a:ext cx="8962886" cy="276999"/>
          </a:xfrm>
          <a:prstGeom prst="rect">
            <a:avLst/>
          </a:prstGeom>
          <a:solidFill>
            <a:srgbClr val="FFFFCC"/>
          </a:solidFill>
          <a:ln>
            <a:solidFill>
              <a:schemeClr val="tx1"/>
            </a:solidFill>
          </a:ln>
        </p:spPr>
        <p:txBody>
          <a:bodyPr wrap="square" rtlCol="0">
            <a:spAutoFit/>
          </a:bodyPr>
          <a:lstStyle/>
          <a:p>
            <a:r>
              <a:rPr lang="en-US" altLang="ja-JP" sz="1200" dirty="0" smtClean="0"/>
              <a:t>[6</a:t>
            </a:r>
            <a:r>
              <a:rPr lang="en-US" altLang="ja-JP" sz="1200" dirty="0"/>
              <a:t>] </a:t>
            </a:r>
            <a:r>
              <a:rPr lang="en-US" altLang="ja-JP" sz="1200" dirty="0" err="1"/>
              <a:t>Ocariza</a:t>
            </a:r>
            <a:r>
              <a:rPr lang="en-US" altLang="ja-JP" sz="1200" dirty="0"/>
              <a:t>, </a:t>
            </a:r>
            <a:r>
              <a:rPr lang="en-US" altLang="ja-JP" sz="1200" dirty="0" smtClean="0"/>
              <a:t>Jr., </a:t>
            </a:r>
            <a:r>
              <a:rPr lang="en-US" altLang="ja-JP" sz="1200" dirty="0" err="1" smtClean="0"/>
              <a:t>Frolin</a:t>
            </a:r>
            <a:r>
              <a:rPr lang="en-US" altLang="ja-JP" sz="1200" dirty="0" smtClean="0"/>
              <a:t> S. </a:t>
            </a:r>
            <a:r>
              <a:rPr lang="en-US" altLang="ja-JP" sz="1200" dirty="0"/>
              <a:t>et al. ” Detecting Inconsistencies in JavaScript MVC Applications”, </a:t>
            </a:r>
            <a:r>
              <a:rPr lang="en-US" altLang="ja-JP" sz="1200" i="1" dirty="0" smtClean="0"/>
              <a:t>ICSE’15</a:t>
            </a:r>
            <a:endParaRPr lang="en-US" altLang="ja-JP" sz="1200" dirty="0"/>
          </a:p>
        </p:txBody>
      </p:sp>
    </p:spTree>
    <p:extLst>
      <p:ext uri="{BB962C8B-B14F-4D97-AF65-F5344CB8AC3E}">
        <p14:creationId xmlns:p14="http://schemas.microsoft.com/office/powerpoint/2010/main" val="34114867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ステップ</a:t>
            </a:r>
            <a:r>
              <a:rPr lang="en-US" altLang="ja-JP" dirty="0" smtClean="0"/>
              <a:t>1: </a:t>
            </a:r>
            <a:r>
              <a:rPr lang="ja-JP" altLang="en-US" dirty="0" smtClean="0"/>
              <a:t>各言語からのコードクローン検出</a:t>
            </a:r>
            <a:r>
              <a:rPr lang="en-US" altLang="ja-JP" dirty="0" smtClean="0"/>
              <a:t> </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14</a:t>
            </a:fld>
            <a:endParaRPr kumimoji="1" lang="ja-JP" altLang="en-US" dirty="0"/>
          </a:p>
        </p:txBody>
      </p:sp>
      <p:sp>
        <p:nvSpPr>
          <p:cNvPr id="61" name="テキスト ボックス 60"/>
          <p:cNvSpPr txBox="1"/>
          <p:nvPr/>
        </p:nvSpPr>
        <p:spPr>
          <a:xfrm>
            <a:off x="317501" y="1144103"/>
            <a:ext cx="5670142" cy="461665"/>
          </a:xfrm>
          <a:prstGeom prst="rect">
            <a:avLst/>
          </a:prstGeom>
          <a:noFill/>
        </p:spPr>
        <p:txBody>
          <a:bodyPr wrap="none" rtlCol="0">
            <a:spAutoFit/>
          </a:bodyPr>
          <a:lstStyle/>
          <a:p>
            <a:r>
              <a:rPr kumimoji="1" lang="ja-JP" altLang="en-US" sz="2400" dirty="0" smtClean="0"/>
              <a:t>コードクローン検出ツール</a:t>
            </a:r>
            <a:r>
              <a:rPr kumimoji="1" lang="en-US" altLang="ja-JP" sz="2400" dirty="0" smtClean="0"/>
              <a:t>NiCad</a:t>
            </a:r>
            <a:r>
              <a:rPr kumimoji="1" lang="en-US" altLang="ja-JP" sz="2000" dirty="0" smtClean="0"/>
              <a:t>[7]</a:t>
            </a:r>
            <a:r>
              <a:rPr kumimoji="1" lang="ja-JP" altLang="en-US" sz="2400" dirty="0" smtClean="0"/>
              <a:t>を利用</a:t>
            </a:r>
            <a:endParaRPr lang="en-US" altLang="ja-JP" sz="2400" dirty="0"/>
          </a:p>
        </p:txBody>
      </p:sp>
      <p:sp>
        <p:nvSpPr>
          <p:cNvPr id="62" name="テキスト ボックス 61"/>
          <p:cNvSpPr txBox="1"/>
          <p:nvPr/>
        </p:nvSpPr>
        <p:spPr>
          <a:xfrm>
            <a:off x="590276" y="1571438"/>
            <a:ext cx="7675499" cy="769441"/>
          </a:xfrm>
          <a:prstGeom prst="rect">
            <a:avLst/>
          </a:prstGeom>
          <a:noFill/>
        </p:spPr>
        <p:txBody>
          <a:bodyPr wrap="none" rtlCol="0">
            <a:spAutoFit/>
          </a:bodyPr>
          <a:lstStyle/>
          <a:p>
            <a:pPr marL="342900" indent="-342900">
              <a:buFont typeface="Arial" panose="020B0604020202020204" pitchFamily="34" charset="0"/>
              <a:buChar char="•"/>
            </a:pPr>
            <a:r>
              <a:rPr lang="ja-JP" altLang="en-US" sz="2200" dirty="0" smtClean="0"/>
              <a:t>コード片同士を行単位で比較することでコードクローンを検出</a:t>
            </a:r>
            <a:endParaRPr lang="en-US" altLang="ja-JP" sz="2200" dirty="0" smtClean="0"/>
          </a:p>
          <a:p>
            <a:pPr marL="342900" indent="-342900">
              <a:buFont typeface="Arial" panose="020B0604020202020204" pitchFamily="34" charset="0"/>
              <a:buChar char="•"/>
            </a:pPr>
            <a:r>
              <a:rPr lang="ja-JP" altLang="en-US" sz="2200" dirty="0"/>
              <a:t>文の挿入や削除を考慮したコードクローンを検出</a:t>
            </a:r>
            <a:r>
              <a:rPr lang="ja-JP" altLang="en-US" sz="2200" dirty="0" smtClean="0"/>
              <a:t>可能</a:t>
            </a:r>
            <a:endParaRPr lang="en-US" altLang="ja-JP" sz="2200" dirty="0"/>
          </a:p>
        </p:txBody>
      </p:sp>
      <p:sp>
        <p:nvSpPr>
          <p:cNvPr id="64" name="正方形/長方形 63"/>
          <p:cNvSpPr/>
          <p:nvPr/>
        </p:nvSpPr>
        <p:spPr>
          <a:xfrm>
            <a:off x="260406" y="4014847"/>
            <a:ext cx="4414622" cy="1323439"/>
          </a:xfrm>
          <a:prstGeom prst="rect">
            <a:avLst/>
          </a:prstGeom>
          <a:solidFill>
            <a:schemeClr val="bg1">
              <a:lumMod val="95000"/>
            </a:schemeClr>
          </a:solidFill>
          <a:ln w="31750">
            <a:solidFill>
              <a:schemeClr val="tx1"/>
            </a:solidFill>
          </a:ln>
        </p:spPr>
        <p:txBody>
          <a:bodyPr wrap="square">
            <a:spAutoFit/>
          </a:bodyPr>
          <a:lstStyle/>
          <a:p>
            <a:r>
              <a:rPr lang="ja-JP" altLang="en-US" sz="2000" dirty="0" smtClean="0"/>
              <a:t>&lt;div class=</a:t>
            </a:r>
            <a:r>
              <a:rPr lang="en-US" altLang="ja-JP" sz="2000" dirty="0" smtClean="0"/>
              <a:t>“ $ ”</a:t>
            </a:r>
            <a:endParaRPr lang="ja-JP" altLang="en-US" sz="2000" dirty="0"/>
          </a:p>
          <a:p>
            <a:r>
              <a:rPr lang="ja-JP" altLang="en-US" sz="2000" dirty="0" smtClean="0"/>
              <a:t>     &lt;button class=</a:t>
            </a:r>
            <a:r>
              <a:rPr lang="en-US" altLang="ja-JP" sz="2000" dirty="0" smtClean="0"/>
              <a:t>“ $ ” </a:t>
            </a:r>
            <a:r>
              <a:rPr lang="ja-JP" altLang="en-US" sz="2000" dirty="0" smtClean="0"/>
              <a:t>ng-click=“ </a:t>
            </a:r>
            <a:r>
              <a:rPr lang="en-US" altLang="ja-JP" sz="2000" dirty="0" smtClean="0"/>
              <a:t>$ </a:t>
            </a:r>
            <a:r>
              <a:rPr lang="ja-JP" altLang="en-US" sz="2000" dirty="0" smtClean="0"/>
              <a:t>”</a:t>
            </a:r>
            <a:r>
              <a:rPr lang="en-US" altLang="ja-JP" sz="2000" dirty="0" smtClean="0"/>
              <a:t>&gt;</a:t>
            </a:r>
          </a:p>
          <a:p>
            <a:r>
              <a:rPr lang="en-US" altLang="ja-JP" sz="2000" dirty="0" smtClean="0"/>
              <a:t>     &lt;/button&gt;</a:t>
            </a:r>
          </a:p>
          <a:p>
            <a:r>
              <a:rPr lang="ja-JP" altLang="en-US" sz="2000" dirty="0" smtClean="0"/>
              <a:t>&lt;</a:t>
            </a:r>
            <a:r>
              <a:rPr lang="ja-JP" altLang="en-US" sz="2000" dirty="0"/>
              <a:t>/div&gt;</a:t>
            </a:r>
          </a:p>
        </p:txBody>
      </p:sp>
      <p:sp>
        <p:nvSpPr>
          <p:cNvPr id="83" name="テキスト ボックス 82"/>
          <p:cNvSpPr txBox="1"/>
          <p:nvPr/>
        </p:nvSpPr>
        <p:spPr>
          <a:xfrm>
            <a:off x="260406" y="3165031"/>
            <a:ext cx="2767104" cy="769441"/>
          </a:xfrm>
          <a:prstGeom prst="rect">
            <a:avLst/>
          </a:prstGeom>
          <a:noFill/>
        </p:spPr>
        <p:txBody>
          <a:bodyPr wrap="none" rtlCol="0">
            <a:spAutoFit/>
          </a:bodyPr>
          <a:lstStyle/>
          <a:p>
            <a:pPr>
              <a:tabLst>
                <a:tab pos="1158875" algn="l"/>
              </a:tabLst>
            </a:pPr>
            <a:r>
              <a:rPr lang="ja-JP" altLang="en-US" sz="2200" dirty="0" smtClean="0"/>
              <a:t>検出単位</a:t>
            </a:r>
            <a:r>
              <a:rPr lang="en-US" altLang="ja-JP" sz="2200" dirty="0" smtClean="0"/>
              <a:t>	:HTML</a:t>
            </a:r>
            <a:r>
              <a:rPr lang="ja-JP" altLang="en-US" sz="2200" dirty="0" smtClean="0"/>
              <a:t>要素</a:t>
            </a:r>
            <a:endParaRPr lang="en-US" altLang="ja-JP" sz="2200" dirty="0" smtClean="0"/>
          </a:p>
          <a:p>
            <a:pPr defTabSz="715963">
              <a:tabLst>
                <a:tab pos="1158875" algn="l"/>
              </a:tabLst>
            </a:pPr>
            <a:r>
              <a:rPr lang="ja-JP" altLang="en-US" sz="2200" dirty="0" smtClean="0"/>
              <a:t>正規化</a:t>
            </a:r>
            <a:r>
              <a:rPr lang="en-US" altLang="ja-JP" sz="2200" dirty="0" smtClean="0"/>
              <a:t>	:</a:t>
            </a:r>
            <a:r>
              <a:rPr lang="ja-JP" altLang="en-US" sz="2200" dirty="0" smtClean="0"/>
              <a:t>属性値</a:t>
            </a:r>
            <a:endParaRPr lang="en-US" altLang="ja-JP" sz="2200" dirty="0"/>
          </a:p>
        </p:txBody>
      </p:sp>
      <p:sp>
        <p:nvSpPr>
          <p:cNvPr id="85" name="正方形/長方形 84"/>
          <p:cNvSpPr/>
          <p:nvPr/>
        </p:nvSpPr>
        <p:spPr>
          <a:xfrm>
            <a:off x="5208379" y="4014847"/>
            <a:ext cx="3645827" cy="1323439"/>
          </a:xfrm>
          <a:prstGeom prst="rect">
            <a:avLst/>
          </a:prstGeom>
          <a:solidFill>
            <a:schemeClr val="bg1">
              <a:lumMod val="95000"/>
            </a:schemeClr>
          </a:solidFill>
          <a:ln w="31750">
            <a:solidFill>
              <a:schemeClr val="tx1"/>
            </a:solidFill>
          </a:ln>
        </p:spPr>
        <p:txBody>
          <a:bodyPr wrap="square">
            <a:spAutoFit/>
          </a:bodyPr>
          <a:lstStyle/>
          <a:p>
            <a:r>
              <a:rPr lang="en-US" altLang="ja-JP" sz="2000" dirty="0" smtClean="0"/>
              <a:t>$ = </a:t>
            </a:r>
            <a:r>
              <a:rPr lang="ja-JP" altLang="en-US" sz="2000" dirty="0" smtClean="0"/>
              <a:t>function ( ) </a:t>
            </a:r>
            <a:r>
              <a:rPr lang="ja-JP" altLang="en-US" sz="2000" dirty="0"/>
              <a:t>{</a:t>
            </a:r>
          </a:p>
          <a:p>
            <a:r>
              <a:rPr lang="en-US" altLang="ja-JP" sz="2000" dirty="0" smtClean="0"/>
              <a:t>    if ( $&gt;0 ) return ;</a:t>
            </a:r>
          </a:p>
          <a:p>
            <a:r>
              <a:rPr lang="en-US" altLang="ja-JP" sz="2000" dirty="0"/>
              <a:t> </a:t>
            </a:r>
            <a:r>
              <a:rPr lang="en-US" altLang="ja-JP" sz="2000" dirty="0" smtClean="0"/>
              <a:t>   $ = $ ;</a:t>
            </a:r>
            <a:endParaRPr lang="ja-JP" altLang="en-US" sz="2000" dirty="0"/>
          </a:p>
          <a:p>
            <a:r>
              <a:rPr lang="en-US" altLang="ja-JP" sz="2000" dirty="0" smtClean="0"/>
              <a:t>}</a:t>
            </a:r>
          </a:p>
        </p:txBody>
      </p:sp>
      <p:sp>
        <p:nvSpPr>
          <p:cNvPr id="104" name="テキスト ボックス 103"/>
          <p:cNvSpPr txBox="1"/>
          <p:nvPr/>
        </p:nvSpPr>
        <p:spPr>
          <a:xfrm>
            <a:off x="92036" y="5941980"/>
            <a:ext cx="8962886" cy="461665"/>
          </a:xfrm>
          <a:prstGeom prst="rect">
            <a:avLst/>
          </a:prstGeom>
          <a:solidFill>
            <a:srgbClr val="FFFFCC"/>
          </a:solidFill>
          <a:ln>
            <a:solidFill>
              <a:schemeClr val="tx1"/>
            </a:solidFill>
          </a:ln>
        </p:spPr>
        <p:txBody>
          <a:bodyPr wrap="square" rtlCol="0">
            <a:spAutoFit/>
          </a:bodyPr>
          <a:lstStyle/>
          <a:p>
            <a:r>
              <a:rPr lang="en-US" altLang="ja-JP" sz="1200" dirty="0" smtClean="0"/>
              <a:t>[7] </a:t>
            </a:r>
            <a:r>
              <a:rPr lang="en-US" altLang="ja-JP" sz="1200" dirty="0"/>
              <a:t>Roy, C.K. et al. ”NICAD: Accurate Detection of Near-Miss Intentional Clones Using Flexible Pretty-Printing </a:t>
            </a:r>
            <a:r>
              <a:rPr lang="en-US" altLang="ja-JP" sz="1200" dirty="0" smtClean="0"/>
              <a:t>and</a:t>
            </a:r>
            <a:r>
              <a:rPr lang="ja-JP" altLang="en-US" sz="1200" dirty="0"/>
              <a:t> </a:t>
            </a:r>
            <a:r>
              <a:rPr lang="en-US" altLang="ja-JP" sz="1200" dirty="0" smtClean="0"/>
              <a:t>Code </a:t>
            </a:r>
            <a:r>
              <a:rPr lang="en-US" altLang="ja-JP" sz="1200" dirty="0"/>
              <a:t>Normalization”, </a:t>
            </a:r>
            <a:r>
              <a:rPr lang="en-US" altLang="ja-JP" sz="1200" i="1" dirty="0"/>
              <a:t>ICPC'08</a:t>
            </a:r>
            <a:endParaRPr lang="en-US" altLang="ja-JP" sz="1200" dirty="0"/>
          </a:p>
        </p:txBody>
      </p:sp>
      <p:sp>
        <p:nvSpPr>
          <p:cNvPr id="5" name="角丸四角形 4"/>
          <p:cNvSpPr/>
          <p:nvPr/>
        </p:nvSpPr>
        <p:spPr>
          <a:xfrm>
            <a:off x="119845" y="2815274"/>
            <a:ext cx="4799883" cy="2786896"/>
          </a:xfrm>
          <a:prstGeom prst="round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テキスト ボックス 110"/>
          <p:cNvSpPr txBox="1"/>
          <p:nvPr/>
        </p:nvSpPr>
        <p:spPr>
          <a:xfrm>
            <a:off x="1156269" y="2564065"/>
            <a:ext cx="954108" cy="430887"/>
          </a:xfrm>
          <a:prstGeom prst="rect">
            <a:avLst/>
          </a:prstGeom>
          <a:solidFill>
            <a:schemeClr val="bg1"/>
          </a:solidFill>
        </p:spPr>
        <p:txBody>
          <a:bodyPr wrap="square" rtlCol="0">
            <a:spAutoFit/>
          </a:bodyPr>
          <a:lstStyle/>
          <a:p>
            <a:r>
              <a:rPr lang="en-US" altLang="ja-JP" sz="2200" dirty="0" smtClean="0"/>
              <a:t>          </a:t>
            </a:r>
          </a:p>
        </p:txBody>
      </p:sp>
      <p:sp>
        <p:nvSpPr>
          <p:cNvPr id="86" name="テキスト ボックス 85"/>
          <p:cNvSpPr txBox="1"/>
          <p:nvPr/>
        </p:nvSpPr>
        <p:spPr>
          <a:xfrm>
            <a:off x="1156269" y="2596479"/>
            <a:ext cx="954107" cy="430887"/>
          </a:xfrm>
          <a:prstGeom prst="rect">
            <a:avLst/>
          </a:prstGeom>
          <a:solidFill>
            <a:schemeClr val="bg1"/>
          </a:solidFill>
        </p:spPr>
        <p:txBody>
          <a:bodyPr wrap="none" rtlCol="0">
            <a:spAutoFit/>
          </a:bodyPr>
          <a:lstStyle/>
          <a:p>
            <a:r>
              <a:rPr lang="en-US" altLang="ja-JP" sz="2200" dirty="0" smtClean="0"/>
              <a:t>HTML</a:t>
            </a:r>
          </a:p>
        </p:txBody>
      </p:sp>
      <p:sp>
        <p:nvSpPr>
          <p:cNvPr id="121" name="角丸四角形 120"/>
          <p:cNvSpPr/>
          <p:nvPr/>
        </p:nvSpPr>
        <p:spPr>
          <a:xfrm>
            <a:off x="5020544" y="2811922"/>
            <a:ext cx="4021499" cy="2786896"/>
          </a:xfrm>
          <a:prstGeom prst="round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テキスト ボックス 111"/>
          <p:cNvSpPr txBox="1"/>
          <p:nvPr/>
        </p:nvSpPr>
        <p:spPr>
          <a:xfrm>
            <a:off x="5832097" y="2556838"/>
            <a:ext cx="1554898" cy="430887"/>
          </a:xfrm>
          <a:prstGeom prst="rect">
            <a:avLst/>
          </a:prstGeom>
          <a:solidFill>
            <a:schemeClr val="bg1"/>
          </a:solidFill>
        </p:spPr>
        <p:txBody>
          <a:bodyPr wrap="square" rtlCol="0">
            <a:spAutoFit/>
          </a:bodyPr>
          <a:lstStyle/>
          <a:p>
            <a:r>
              <a:rPr lang="en-US" altLang="ja-JP" sz="2200" dirty="0" smtClean="0"/>
              <a:t>          </a:t>
            </a:r>
          </a:p>
        </p:txBody>
      </p:sp>
      <p:sp>
        <p:nvSpPr>
          <p:cNvPr id="93" name="テキスト ボックス 92"/>
          <p:cNvSpPr txBox="1"/>
          <p:nvPr/>
        </p:nvSpPr>
        <p:spPr>
          <a:xfrm>
            <a:off x="5858379" y="2567298"/>
            <a:ext cx="1502334" cy="430887"/>
          </a:xfrm>
          <a:prstGeom prst="rect">
            <a:avLst/>
          </a:prstGeom>
          <a:noFill/>
        </p:spPr>
        <p:txBody>
          <a:bodyPr wrap="none" rtlCol="0">
            <a:spAutoFit/>
          </a:bodyPr>
          <a:lstStyle/>
          <a:p>
            <a:r>
              <a:rPr lang="en-US" altLang="ja-JP" sz="2200" dirty="0" smtClean="0"/>
              <a:t>JavaScript</a:t>
            </a:r>
          </a:p>
        </p:txBody>
      </p:sp>
      <p:sp>
        <p:nvSpPr>
          <p:cNvPr id="122" name="テキスト ボックス 121"/>
          <p:cNvSpPr txBox="1"/>
          <p:nvPr/>
        </p:nvSpPr>
        <p:spPr>
          <a:xfrm>
            <a:off x="5208379" y="3165031"/>
            <a:ext cx="2279791" cy="769441"/>
          </a:xfrm>
          <a:prstGeom prst="rect">
            <a:avLst/>
          </a:prstGeom>
          <a:noFill/>
        </p:spPr>
        <p:txBody>
          <a:bodyPr wrap="none" rtlCol="0">
            <a:spAutoFit/>
          </a:bodyPr>
          <a:lstStyle/>
          <a:p>
            <a:pPr>
              <a:tabLst>
                <a:tab pos="1158875" algn="l"/>
              </a:tabLst>
            </a:pPr>
            <a:r>
              <a:rPr lang="ja-JP" altLang="en-US" sz="2200" dirty="0" smtClean="0"/>
              <a:t>検出単位</a:t>
            </a:r>
            <a:r>
              <a:rPr lang="en-US" altLang="ja-JP" sz="2200" dirty="0" smtClean="0"/>
              <a:t>	:</a:t>
            </a:r>
            <a:r>
              <a:rPr lang="ja-JP" altLang="en-US" sz="2200" dirty="0" smtClean="0"/>
              <a:t>関数</a:t>
            </a:r>
            <a:endParaRPr lang="en-US" altLang="ja-JP" sz="2200" dirty="0" smtClean="0"/>
          </a:p>
          <a:p>
            <a:pPr defTabSz="715963">
              <a:tabLst>
                <a:tab pos="1158875" algn="l"/>
              </a:tabLst>
            </a:pPr>
            <a:r>
              <a:rPr lang="ja-JP" altLang="en-US" sz="2200" dirty="0" smtClean="0"/>
              <a:t>正規化</a:t>
            </a:r>
            <a:r>
              <a:rPr lang="en-US" altLang="ja-JP" sz="2200" dirty="0" smtClean="0"/>
              <a:t>	:</a:t>
            </a:r>
            <a:r>
              <a:rPr lang="ja-JP" altLang="en-US" sz="2200" dirty="0" smtClean="0"/>
              <a:t>識別子</a:t>
            </a:r>
            <a:endParaRPr lang="en-US" altLang="ja-JP" sz="2200" dirty="0"/>
          </a:p>
        </p:txBody>
      </p:sp>
    </p:spTree>
    <p:extLst>
      <p:ext uri="{BB962C8B-B14F-4D97-AF65-F5344CB8AC3E}">
        <p14:creationId xmlns:p14="http://schemas.microsoft.com/office/powerpoint/2010/main" val="5699237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ステップ</a:t>
            </a:r>
            <a:r>
              <a:rPr lang="en-US" altLang="ja-JP" dirty="0"/>
              <a:t>2</a:t>
            </a:r>
            <a:r>
              <a:rPr lang="en-US" altLang="ja-JP" dirty="0" smtClean="0"/>
              <a:t>: </a:t>
            </a:r>
            <a:r>
              <a:rPr lang="ja-JP" altLang="en-US" dirty="0" smtClean="0"/>
              <a:t>依存関係解析</a:t>
            </a:r>
            <a:r>
              <a:rPr lang="en-US" altLang="ja-JP" dirty="0" smtClean="0"/>
              <a:t> </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15</a:t>
            </a:fld>
            <a:endParaRPr kumimoji="1" lang="ja-JP" altLang="en-US" dirty="0"/>
          </a:p>
        </p:txBody>
      </p:sp>
      <p:sp>
        <p:nvSpPr>
          <p:cNvPr id="6" name="テキスト ボックス 5"/>
          <p:cNvSpPr txBox="1"/>
          <p:nvPr/>
        </p:nvSpPr>
        <p:spPr>
          <a:xfrm>
            <a:off x="317501" y="1185072"/>
            <a:ext cx="7406195" cy="461665"/>
          </a:xfrm>
          <a:prstGeom prst="rect">
            <a:avLst/>
          </a:prstGeom>
          <a:noFill/>
        </p:spPr>
        <p:txBody>
          <a:bodyPr wrap="none" rtlCol="0">
            <a:spAutoFit/>
          </a:bodyPr>
          <a:lstStyle/>
          <a:p>
            <a:r>
              <a:rPr lang="ja-JP" altLang="en-US" sz="2400" dirty="0" smtClean="0"/>
              <a:t>ソースコードの静的解析を行い，以下の依存関係を抽出</a:t>
            </a:r>
            <a:endParaRPr lang="en-US" altLang="ja-JP" sz="2400" dirty="0"/>
          </a:p>
        </p:txBody>
      </p:sp>
      <p:sp>
        <p:nvSpPr>
          <p:cNvPr id="29" name="正方形/長方形 28"/>
          <p:cNvSpPr/>
          <p:nvPr/>
        </p:nvSpPr>
        <p:spPr>
          <a:xfrm>
            <a:off x="2092251" y="4887440"/>
            <a:ext cx="5493405" cy="1631216"/>
          </a:xfrm>
          <a:prstGeom prst="rect">
            <a:avLst/>
          </a:prstGeom>
          <a:solidFill>
            <a:schemeClr val="bg1">
              <a:lumMod val="95000"/>
            </a:schemeClr>
          </a:solidFill>
          <a:ln>
            <a:solidFill>
              <a:schemeClr val="tx1"/>
            </a:solidFill>
          </a:ln>
        </p:spPr>
        <p:txBody>
          <a:bodyPr wrap="square">
            <a:spAutoFit/>
          </a:bodyPr>
          <a:lstStyle/>
          <a:p>
            <a:r>
              <a:rPr lang="en-US" altLang="ja-JP" sz="2000" dirty="0" smtClean="0"/>
              <a:t>function </a:t>
            </a:r>
            <a:r>
              <a:rPr lang="en-US" altLang="ja-JP" sz="2000" b="1" dirty="0" err="1" smtClean="0">
                <a:solidFill>
                  <a:srgbClr val="C00000"/>
                </a:solidFill>
              </a:rPr>
              <a:t>docSave</a:t>
            </a:r>
            <a:r>
              <a:rPr lang="en-US" altLang="ja-JP" sz="2000" dirty="0" smtClean="0"/>
              <a:t>( ) {</a:t>
            </a:r>
            <a:endParaRPr lang="en-US" altLang="ja-JP" sz="2000" dirty="0"/>
          </a:p>
          <a:p>
            <a:endParaRPr lang="en-US" altLang="ja-JP" sz="2000" dirty="0" smtClean="0"/>
          </a:p>
          <a:p>
            <a:r>
              <a:rPr lang="en-US" altLang="ja-JP" sz="2000" dirty="0"/>
              <a:t> </a:t>
            </a:r>
            <a:r>
              <a:rPr lang="en-US" altLang="ja-JP" sz="2000" dirty="0" smtClean="0"/>
              <a:t>   if (</a:t>
            </a:r>
            <a:r>
              <a:rPr lang="en-US" altLang="ja-JP" sz="2000" b="1" dirty="0" err="1" smtClean="0">
                <a:solidFill>
                  <a:srgbClr val="0070C0"/>
                </a:solidFill>
              </a:rPr>
              <a:t>document.downloaded</a:t>
            </a:r>
            <a:r>
              <a:rPr lang="en-US" altLang="ja-JP" sz="2000" dirty="0" smtClean="0"/>
              <a:t> </a:t>
            </a:r>
            <a:r>
              <a:rPr lang="en-US" altLang="ja-JP" sz="2000" dirty="0"/>
              <a:t>=== undefined) </a:t>
            </a:r>
            <a:r>
              <a:rPr lang="en-US" altLang="ja-JP" sz="2000" dirty="0" smtClean="0"/>
              <a:t>{</a:t>
            </a:r>
          </a:p>
          <a:p>
            <a:endParaRPr lang="en-US" altLang="ja-JP" sz="2000" dirty="0"/>
          </a:p>
          <a:p>
            <a:r>
              <a:rPr lang="en-US" altLang="ja-JP" sz="2000" dirty="0" smtClean="0"/>
              <a:t>}</a:t>
            </a:r>
          </a:p>
        </p:txBody>
      </p:sp>
      <p:grpSp>
        <p:nvGrpSpPr>
          <p:cNvPr id="30" name="グループ化 29"/>
          <p:cNvGrpSpPr/>
          <p:nvPr/>
        </p:nvGrpSpPr>
        <p:grpSpPr>
          <a:xfrm>
            <a:off x="146364" y="2854196"/>
            <a:ext cx="8828231" cy="1938992"/>
            <a:chOff x="349223" y="716303"/>
            <a:chExt cx="8828231" cy="1938992"/>
          </a:xfrm>
          <a:solidFill>
            <a:schemeClr val="bg1">
              <a:lumMod val="95000"/>
            </a:schemeClr>
          </a:solidFill>
        </p:grpSpPr>
        <p:sp>
          <p:nvSpPr>
            <p:cNvPr id="34" name="正方形/長方形 33"/>
            <p:cNvSpPr/>
            <p:nvPr/>
          </p:nvSpPr>
          <p:spPr>
            <a:xfrm>
              <a:off x="349223" y="716303"/>
              <a:ext cx="8828231" cy="1938992"/>
            </a:xfrm>
            <a:prstGeom prst="rect">
              <a:avLst/>
            </a:prstGeom>
            <a:grpFill/>
            <a:ln>
              <a:solidFill>
                <a:schemeClr val="tx1"/>
              </a:solidFill>
            </a:ln>
          </p:spPr>
          <p:txBody>
            <a:bodyPr wrap="square">
              <a:spAutoFit/>
            </a:bodyPr>
            <a:lstStyle/>
            <a:p>
              <a:r>
                <a:rPr lang="en-US" altLang="ja-JP" sz="2000" dirty="0" smtClean="0"/>
                <a:t>&lt;</a:t>
              </a:r>
              <a:r>
                <a:rPr lang="en-US" altLang="ja-JP" sz="2000" dirty="0"/>
                <a:t>div class="</a:t>
              </a:r>
              <a:r>
                <a:rPr lang="en-US" altLang="ja-JP" sz="2000" dirty="0" err="1" smtClean="0"/>
                <a:t>im_message_document_actions</a:t>
              </a:r>
              <a:r>
                <a:rPr lang="en-US" altLang="ja-JP" sz="2000" dirty="0" smtClean="0"/>
                <a:t>“</a:t>
              </a:r>
            </a:p>
            <a:p>
              <a:r>
                <a:rPr lang="en-US" altLang="ja-JP" sz="2000" dirty="0" smtClean="0"/>
                <a:t>    ng-switch</a:t>
              </a:r>
              <a:r>
                <a:rPr lang="en-US" altLang="ja-JP" sz="2000" dirty="0"/>
                <a:t>="</a:t>
              </a:r>
              <a:r>
                <a:rPr lang="en-US" altLang="ja-JP" sz="2000" b="1" dirty="0" err="1">
                  <a:solidFill>
                    <a:srgbClr val="0070C0"/>
                  </a:solidFill>
                </a:rPr>
                <a:t>document.downloaded</a:t>
              </a:r>
              <a:r>
                <a:rPr lang="en-US" altLang="ja-JP" sz="2000" dirty="0"/>
                <a:t>"&gt;</a:t>
              </a:r>
            </a:p>
            <a:p>
              <a:r>
                <a:rPr lang="en-US" altLang="ja-JP" sz="2000" dirty="0" smtClean="0"/>
                <a:t>    &lt;</a:t>
              </a:r>
              <a:r>
                <a:rPr lang="en-US" altLang="ja-JP" sz="2000" dirty="0"/>
                <a:t>a ng-switch-when="true" </a:t>
              </a:r>
              <a:r>
                <a:rPr lang="en-US" altLang="ja-JP" sz="2000" dirty="0" err="1"/>
                <a:t>href</a:t>
              </a:r>
              <a:r>
                <a:rPr lang="en-US" altLang="ja-JP" sz="2000" dirty="0"/>
                <a:t>="" ng-click="</a:t>
              </a:r>
              <a:r>
                <a:rPr lang="en-US" altLang="ja-JP" sz="2000" b="1" dirty="0" err="1">
                  <a:solidFill>
                    <a:srgbClr val="C00000"/>
                  </a:solidFill>
                </a:rPr>
                <a:t>docSave</a:t>
              </a:r>
              <a:r>
                <a:rPr lang="en-US" altLang="ja-JP" sz="2000" dirty="0" smtClean="0"/>
                <a:t>()"&gt;</a:t>
              </a:r>
              <a:endParaRPr lang="en-US" altLang="ja-JP" sz="2000" dirty="0"/>
            </a:p>
            <a:p>
              <a:r>
                <a:rPr lang="en-US" altLang="ja-JP" sz="2000" dirty="0" smtClean="0"/>
                <a:t>    &lt;/</a:t>
              </a:r>
              <a:r>
                <a:rPr lang="en-US" altLang="ja-JP" sz="2000" dirty="0"/>
                <a:t>a</a:t>
              </a:r>
              <a:r>
                <a:rPr lang="en-US" altLang="ja-JP" sz="2000" dirty="0" smtClean="0"/>
                <a:t>&gt;</a:t>
              </a:r>
            </a:p>
            <a:p>
              <a:endParaRPr lang="en-US" altLang="ja-JP" sz="2000" dirty="0" smtClean="0"/>
            </a:p>
            <a:p>
              <a:r>
                <a:rPr lang="en-US" altLang="ja-JP" sz="2000" dirty="0" smtClean="0"/>
                <a:t>&lt;/</a:t>
              </a:r>
              <a:r>
                <a:rPr lang="en-US" altLang="ja-JP" sz="2000" dirty="0"/>
                <a:t>div&gt;</a:t>
              </a:r>
              <a:endParaRPr lang="en-US" altLang="ja-JP" sz="2000" dirty="0" smtClean="0"/>
            </a:p>
          </p:txBody>
        </p:sp>
        <p:sp>
          <p:nvSpPr>
            <p:cNvPr id="36" name="Text Box 39"/>
            <p:cNvSpPr txBox="1">
              <a:spLocks noChangeArrowheads="1"/>
            </p:cNvSpPr>
            <p:nvPr/>
          </p:nvSpPr>
          <p:spPr bwMode="auto">
            <a:xfrm rot="5400000">
              <a:off x="2072610" y="1655641"/>
              <a:ext cx="455766" cy="400110"/>
            </a:xfrm>
            <a:prstGeom prst="rect">
              <a:avLst/>
            </a:prstGeom>
            <a:grp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ja-JP" sz="2000" b="1" dirty="0"/>
                <a:t>…</a:t>
              </a:r>
            </a:p>
          </p:txBody>
        </p:sp>
      </p:grpSp>
      <p:sp>
        <p:nvSpPr>
          <p:cNvPr id="40" name="Text Box 39"/>
          <p:cNvSpPr txBox="1">
            <a:spLocks noChangeArrowheads="1"/>
          </p:cNvSpPr>
          <p:nvPr/>
        </p:nvSpPr>
        <p:spPr bwMode="auto">
          <a:xfrm rot="5400000">
            <a:off x="4256112" y="5237008"/>
            <a:ext cx="45576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ja-JP" sz="2000" b="1" dirty="0"/>
              <a:t>…</a:t>
            </a:r>
          </a:p>
        </p:txBody>
      </p:sp>
      <p:sp>
        <p:nvSpPr>
          <p:cNvPr id="41" name="Text Box 39"/>
          <p:cNvSpPr txBox="1">
            <a:spLocks noChangeArrowheads="1"/>
          </p:cNvSpPr>
          <p:nvPr/>
        </p:nvSpPr>
        <p:spPr bwMode="auto">
          <a:xfrm rot="5400000">
            <a:off x="4256112" y="5882440"/>
            <a:ext cx="45576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ja-JP" sz="2000" b="1" dirty="0"/>
              <a:t>…</a:t>
            </a:r>
          </a:p>
        </p:txBody>
      </p:sp>
      <p:sp>
        <p:nvSpPr>
          <p:cNvPr id="46" name="テキスト ボックス 45"/>
          <p:cNvSpPr txBox="1"/>
          <p:nvPr/>
        </p:nvSpPr>
        <p:spPr>
          <a:xfrm>
            <a:off x="551640" y="1740989"/>
            <a:ext cx="4011034" cy="769441"/>
          </a:xfrm>
          <a:prstGeom prst="rect">
            <a:avLst/>
          </a:prstGeom>
          <a:noFill/>
        </p:spPr>
        <p:txBody>
          <a:bodyPr wrap="none" rtlCol="0">
            <a:spAutoFit/>
          </a:bodyPr>
          <a:lstStyle/>
          <a:p>
            <a:pPr marL="342900" indent="-342900">
              <a:buFont typeface="Arial" panose="020B0604020202020204" pitchFamily="34" charset="0"/>
              <a:buChar char="•"/>
            </a:pPr>
            <a:r>
              <a:rPr lang="ja-JP" altLang="en-US" sz="2200" dirty="0" smtClean="0">
                <a:solidFill>
                  <a:srgbClr val="C00000"/>
                </a:solidFill>
              </a:rPr>
              <a:t>関数呼出し</a:t>
            </a:r>
            <a:endParaRPr lang="en-US" altLang="ja-JP" sz="2200" dirty="0" smtClean="0">
              <a:solidFill>
                <a:srgbClr val="C00000"/>
              </a:solidFill>
            </a:endParaRPr>
          </a:p>
          <a:p>
            <a:pPr marL="342900" indent="-342900">
              <a:buFont typeface="Arial" panose="020B0604020202020204" pitchFamily="34" charset="0"/>
              <a:buChar char="•"/>
            </a:pPr>
            <a:r>
              <a:rPr lang="ja-JP" altLang="en-US" sz="2200" dirty="0" smtClean="0">
                <a:solidFill>
                  <a:srgbClr val="0070C0"/>
                </a:solidFill>
              </a:rPr>
              <a:t>同一変数の利用</a:t>
            </a:r>
            <a:r>
              <a:rPr lang="en-US" altLang="ja-JP" sz="2200" dirty="0" smtClean="0">
                <a:solidFill>
                  <a:srgbClr val="0070C0"/>
                </a:solidFill>
              </a:rPr>
              <a:t>(</a:t>
            </a:r>
            <a:r>
              <a:rPr lang="ja-JP" altLang="en-US" sz="2200" dirty="0" smtClean="0">
                <a:solidFill>
                  <a:srgbClr val="0070C0"/>
                </a:solidFill>
              </a:rPr>
              <a:t>参照，代入</a:t>
            </a:r>
            <a:r>
              <a:rPr lang="en-US" altLang="ja-JP" sz="2200" dirty="0" smtClean="0">
                <a:solidFill>
                  <a:srgbClr val="0070C0"/>
                </a:solidFill>
              </a:rPr>
              <a:t>)</a:t>
            </a:r>
            <a:endParaRPr lang="en-US" altLang="ja-JP" sz="2200" dirty="0">
              <a:solidFill>
                <a:srgbClr val="0070C0"/>
              </a:solidFill>
            </a:endParaRPr>
          </a:p>
        </p:txBody>
      </p:sp>
    </p:spTree>
    <p:extLst>
      <p:ext uri="{BB962C8B-B14F-4D97-AF65-F5344CB8AC3E}">
        <p14:creationId xmlns:p14="http://schemas.microsoft.com/office/powerpoint/2010/main" val="35562143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ステップ</a:t>
            </a:r>
            <a:r>
              <a:rPr lang="en-US" altLang="ja-JP" dirty="0"/>
              <a:t>3</a:t>
            </a:r>
            <a:r>
              <a:rPr lang="en-US" altLang="ja-JP" dirty="0" smtClean="0"/>
              <a:t>: </a:t>
            </a:r>
            <a:r>
              <a:rPr lang="ja-JP" altLang="en-US" dirty="0" smtClean="0"/>
              <a:t>言語間チェーンドクローン検出</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16</a:t>
            </a:fld>
            <a:endParaRPr kumimoji="1" lang="ja-JP" altLang="en-US" dirty="0"/>
          </a:p>
        </p:txBody>
      </p:sp>
      <p:sp>
        <p:nvSpPr>
          <p:cNvPr id="18" name="テキスト ボックス 17"/>
          <p:cNvSpPr txBox="1"/>
          <p:nvPr/>
        </p:nvSpPr>
        <p:spPr>
          <a:xfrm>
            <a:off x="317501" y="1185072"/>
            <a:ext cx="7178568" cy="769441"/>
          </a:xfrm>
          <a:prstGeom prst="rect">
            <a:avLst/>
          </a:prstGeom>
          <a:noFill/>
        </p:spPr>
        <p:txBody>
          <a:bodyPr wrap="none" rtlCol="0">
            <a:spAutoFit/>
          </a:bodyPr>
          <a:lstStyle/>
          <a:p>
            <a:pPr marL="342900" indent="-342900">
              <a:buFont typeface="Arial" panose="020B0604020202020204" pitchFamily="34" charset="0"/>
              <a:buChar char="•"/>
            </a:pPr>
            <a:r>
              <a:rPr lang="ja-JP" altLang="en-US" sz="2200" dirty="0" smtClean="0"/>
              <a:t>ステップ</a:t>
            </a:r>
            <a:r>
              <a:rPr lang="en-US" altLang="ja-JP" sz="2200" dirty="0" smtClean="0"/>
              <a:t>1</a:t>
            </a:r>
            <a:r>
              <a:rPr lang="ja-JP" altLang="en-US" sz="2200" dirty="0" smtClean="0"/>
              <a:t>とステップ</a:t>
            </a:r>
            <a:r>
              <a:rPr lang="en-US" altLang="ja-JP" sz="2200" dirty="0" smtClean="0"/>
              <a:t>2</a:t>
            </a:r>
            <a:r>
              <a:rPr lang="ja-JP" altLang="en-US" sz="2200" dirty="0" smtClean="0"/>
              <a:t>で得られたコードクローンを頂点，</a:t>
            </a:r>
            <a:r>
              <a:rPr lang="en-US" altLang="ja-JP" sz="2200" dirty="0" smtClean="0"/>
              <a:t/>
            </a:r>
            <a:br>
              <a:rPr lang="en-US" altLang="ja-JP" sz="2200" dirty="0" smtClean="0"/>
            </a:br>
            <a:r>
              <a:rPr lang="ja-JP" altLang="en-US" sz="2200" dirty="0" smtClean="0"/>
              <a:t>依存関係情報を辺とする有向グラフを構築</a:t>
            </a:r>
            <a:endParaRPr lang="en-US" altLang="ja-JP" sz="2200" dirty="0" smtClean="0"/>
          </a:p>
        </p:txBody>
      </p:sp>
      <p:sp>
        <p:nvSpPr>
          <p:cNvPr id="19" name="テキスト ボックス 18"/>
          <p:cNvSpPr txBox="1"/>
          <p:nvPr/>
        </p:nvSpPr>
        <p:spPr>
          <a:xfrm>
            <a:off x="317501" y="2016069"/>
            <a:ext cx="7269939" cy="769441"/>
          </a:xfrm>
          <a:prstGeom prst="rect">
            <a:avLst/>
          </a:prstGeom>
          <a:noFill/>
        </p:spPr>
        <p:txBody>
          <a:bodyPr wrap="none" rtlCol="0">
            <a:spAutoFit/>
          </a:bodyPr>
          <a:lstStyle/>
          <a:p>
            <a:pPr marL="342900" indent="-342900">
              <a:buFont typeface="Arial" panose="020B0604020202020204" pitchFamily="34" charset="0"/>
              <a:buChar char="•"/>
            </a:pPr>
            <a:r>
              <a:rPr lang="ja-JP" altLang="en-US" sz="2200" dirty="0" smtClean="0"/>
              <a:t>以下の条件を満たす部分グラフのペアを見つけることで，</a:t>
            </a:r>
            <a:r>
              <a:rPr lang="en-US" altLang="ja-JP" sz="2200" dirty="0" smtClean="0"/>
              <a:t/>
            </a:r>
            <a:br>
              <a:rPr lang="en-US" altLang="ja-JP" sz="2200" dirty="0" smtClean="0"/>
            </a:br>
            <a:r>
              <a:rPr lang="ja-JP" altLang="en-US" sz="2200" dirty="0" smtClean="0"/>
              <a:t>言語間チェーンドクローンを検出</a:t>
            </a:r>
            <a:endParaRPr lang="en-US" altLang="ja-JP" sz="2200" dirty="0" smtClean="0"/>
          </a:p>
        </p:txBody>
      </p:sp>
      <p:sp>
        <p:nvSpPr>
          <p:cNvPr id="20" name="テキスト ボックス 19"/>
          <p:cNvSpPr txBox="1"/>
          <p:nvPr/>
        </p:nvSpPr>
        <p:spPr>
          <a:xfrm>
            <a:off x="960305" y="2847066"/>
            <a:ext cx="5657318" cy="1323439"/>
          </a:xfrm>
          <a:prstGeom prst="rect">
            <a:avLst/>
          </a:prstGeom>
          <a:noFill/>
        </p:spPr>
        <p:txBody>
          <a:bodyPr wrap="none" rtlCol="0">
            <a:spAutoFit/>
          </a:bodyPr>
          <a:lstStyle/>
          <a:p>
            <a:pPr marL="457200" indent="-457200">
              <a:buFont typeface="+mj-lt"/>
              <a:buAutoNum type="arabicPeriod"/>
            </a:pPr>
            <a:r>
              <a:rPr lang="ja-JP" altLang="en-US" sz="2000" dirty="0" smtClean="0"/>
              <a:t>グラフが同型である</a:t>
            </a:r>
            <a:endParaRPr lang="en-US" altLang="ja-JP" sz="2000" dirty="0" smtClean="0"/>
          </a:p>
          <a:p>
            <a:pPr marL="457200" indent="-457200">
              <a:buFont typeface="+mj-lt"/>
              <a:buAutoNum type="arabicPeriod"/>
            </a:pPr>
            <a:r>
              <a:rPr lang="ja-JP" altLang="en-US" sz="2000" dirty="0" smtClean="0"/>
              <a:t>言語横断の依存関係を含む</a:t>
            </a:r>
            <a:endParaRPr lang="en-US" altLang="ja-JP" sz="2000" dirty="0" smtClean="0"/>
          </a:p>
          <a:p>
            <a:pPr marL="457200" indent="-457200">
              <a:buFont typeface="+mj-lt"/>
              <a:buAutoNum type="arabicPeriod"/>
            </a:pPr>
            <a:r>
              <a:rPr lang="ja-JP" altLang="en-US" sz="2000" dirty="0" smtClean="0"/>
              <a:t>対応する各頂点がコードクローンの関係にある</a:t>
            </a:r>
            <a:endParaRPr lang="en-US" altLang="ja-JP" sz="2000" dirty="0" smtClean="0"/>
          </a:p>
          <a:p>
            <a:pPr marL="457200" indent="-457200">
              <a:buFont typeface="+mj-lt"/>
              <a:buAutoNum type="arabicPeriod"/>
            </a:pPr>
            <a:r>
              <a:rPr lang="ja-JP" altLang="en-US" sz="2000" dirty="0" smtClean="0"/>
              <a:t>対応する各辺が同等の依存関係である</a:t>
            </a:r>
            <a:endParaRPr lang="en-US" altLang="ja-JP" sz="2000" dirty="0" smtClean="0"/>
          </a:p>
        </p:txBody>
      </p:sp>
      <p:sp>
        <p:nvSpPr>
          <p:cNvPr id="22" name="円/楕円 21"/>
          <p:cNvSpPr/>
          <p:nvPr/>
        </p:nvSpPr>
        <p:spPr>
          <a:xfrm>
            <a:off x="3009362" y="4917588"/>
            <a:ext cx="373488" cy="373488"/>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矢印コネクタ 33"/>
          <p:cNvCxnSpPr>
            <a:stCxn id="107" idx="4"/>
          </p:cNvCxnSpPr>
          <p:nvPr/>
        </p:nvCxnSpPr>
        <p:spPr>
          <a:xfrm>
            <a:off x="7003663" y="5405951"/>
            <a:ext cx="4314" cy="5367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111" idx="4"/>
          </p:cNvCxnSpPr>
          <p:nvPr/>
        </p:nvCxnSpPr>
        <p:spPr>
          <a:xfrm>
            <a:off x="7658332" y="5405951"/>
            <a:ext cx="4314" cy="5367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直線矢印コネクタ 59"/>
          <p:cNvCxnSpPr>
            <a:stCxn id="22" idx="4"/>
            <a:endCxn id="108" idx="0"/>
          </p:cNvCxnSpPr>
          <p:nvPr/>
        </p:nvCxnSpPr>
        <p:spPr>
          <a:xfrm>
            <a:off x="3196106" y="5291076"/>
            <a:ext cx="4274" cy="78973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a:endCxn id="108" idx="7"/>
          </p:cNvCxnSpPr>
          <p:nvPr/>
        </p:nvCxnSpPr>
        <p:spPr>
          <a:xfrm flipH="1">
            <a:off x="3332428" y="5532767"/>
            <a:ext cx="340190" cy="60274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a:stCxn id="106" idx="3"/>
            <a:endCxn id="105" idx="0"/>
          </p:cNvCxnSpPr>
          <p:nvPr/>
        </p:nvCxnSpPr>
        <p:spPr>
          <a:xfrm flipH="1">
            <a:off x="2379352" y="5796443"/>
            <a:ext cx="174902" cy="402843"/>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a:stCxn id="22" idx="4"/>
            <a:endCxn id="106" idx="7"/>
          </p:cNvCxnSpPr>
          <p:nvPr/>
        </p:nvCxnSpPr>
        <p:spPr>
          <a:xfrm flipH="1">
            <a:off x="2818350" y="5291076"/>
            <a:ext cx="377756" cy="24127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7" name="テキスト ボックス 76"/>
          <p:cNvSpPr txBox="1"/>
          <p:nvPr/>
        </p:nvSpPr>
        <p:spPr>
          <a:xfrm>
            <a:off x="77315" y="5068689"/>
            <a:ext cx="1713931" cy="400110"/>
          </a:xfrm>
          <a:prstGeom prst="rect">
            <a:avLst/>
          </a:prstGeom>
          <a:noFill/>
        </p:spPr>
        <p:txBody>
          <a:bodyPr wrap="none" rtlCol="0">
            <a:spAutoFit/>
          </a:bodyPr>
          <a:lstStyle/>
          <a:p>
            <a:r>
              <a:rPr lang="ja-JP" altLang="en-US" sz="2000" dirty="0" smtClean="0"/>
              <a:t>コードクローン</a:t>
            </a:r>
            <a:endParaRPr lang="en-US" altLang="ja-JP" sz="2000" dirty="0" smtClean="0"/>
          </a:p>
        </p:txBody>
      </p:sp>
      <p:sp>
        <p:nvSpPr>
          <p:cNvPr id="78" name="テキスト ボックス 77"/>
          <p:cNvSpPr txBox="1"/>
          <p:nvPr/>
        </p:nvSpPr>
        <p:spPr>
          <a:xfrm>
            <a:off x="6013803" y="4436622"/>
            <a:ext cx="2924198" cy="400110"/>
          </a:xfrm>
          <a:prstGeom prst="rect">
            <a:avLst/>
          </a:prstGeom>
          <a:noFill/>
        </p:spPr>
        <p:txBody>
          <a:bodyPr wrap="none" rtlCol="0">
            <a:spAutoFit/>
          </a:bodyPr>
          <a:lstStyle/>
          <a:p>
            <a:r>
              <a:rPr lang="ja-JP" altLang="en-US" sz="2000" dirty="0" smtClean="0"/>
              <a:t>言語間チェーンドクローン</a:t>
            </a:r>
            <a:endParaRPr lang="en-US" altLang="ja-JP" sz="2000" dirty="0" smtClean="0"/>
          </a:p>
        </p:txBody>
      </p:sp>
      <p:sp>
        <p:nvSpPr>
          <p:cNvPr id="90" name="円/楕円 89"/>
          <p:cNvSpPr/>
          <p:nvPr/>
        </p:nvSpPr>
        <p:spPr>
          <a:xfrm>
            <a:off x="182600" y="5489830"/>
            <a:ext cx="373488" cy="373488"/>
          </a:xfrm>
          <a:prstGeom prst="ellipse">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円/楕円 90"/>
          <p:cNvSpPr/>
          <p:nvPr/>
        </p:nvSpPr>
        <p:spPr>
          <a:xfrm>
            <a:off x="662328" y="5489830"/>
            <a:ext cx="373488" cy="373488"/>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円/楕円 91"/>
          <p:cNvSpPr/>
          <p:nvPr/>
        </p:nvSpPr>
        <p:spPr>
          <a:xfrm>
            <a:off x="1145458" y="5489830"/>
            <a:ext cx="373488" cy="373488"/>
          </a:xfrm>
          <a:prstGeom prst="ellipse">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右矢印 92"/>
          <p:cNvSpPr/>
          <p:nvPr/>
        </p:nvSpPr>
        <p:spPr>
          <a:xfrm>
            <a:off x="4749003" y="5309295"/>
            <a:ext cx="772963"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94" name="テキスト ボックス 93"/>
          <p:cNvSpPr txBox="1"/>
          <p:nvPr/>
        </p:nvSpPr>
        <p:spPr>
          <a:xfrm>
            <a:off x="4046106" y="4998173"/>
            <a:ext cx="2379177" cy="400110"/>
          </a:xfrm>
          <a:prstGeom prst="rect">
            <a:avLst/>
          </a:prstGeom>
          <a:noFill/>
        </p:spPr>
        <p:txBody>
          <a:bodyPr wrap="none" rtlCol="0">
            <a:spAutoFit/>
          </a:bodyPr>
          <a:lstStyle/>
          <a:p>
            <a:r>
              <a:rPr lang="ja-JP" altLang="en-US" sz="2000" dirty="0" smtClean="0"/>
              <a:t>同型部分グラフ探索</a:t>
            </a:r>
            <a:endParaRPr lang="en-US" altLang="ja-JP" sz="2000" dirty="0" smtClean="0"/>
          </a:p>
        </p:txBody>
      </p:sp>
      <p:sp>
        <p:nvSpPr>
          <p:cNvPr id="95" name="テキスト ボックス 94"/>
          <p:cNvSpPr txBox="1"/>
          <p:nvPr/>
        </p:nvSpPr>
        <p:spPr>
          <a:xfrm>
            <a:off x="2444495" y="4434711"/>
            <a:ext cx="1370888" cy="400110"/>
          </a:xfrm>
          <a:prstGeom prst="rect">
            <a:avLst/>
          </a:prstGeom>
          <a:noFill/>
        </p:spPr>
        <p:txBody>
          <a:bodyPr wrap="none" rtlCol="0">
            <a:spAutoFit/>
          </a:bodyPr>
          <a:lstStyle/>
          <a:p>
            <a:r>
              <a:rPr lang="ja-JP" altLang="en-US" sz="2000" dirty="0" smtClean="0"/>
              <a:t>有向グラフ</a:t>
            </a:r>
            <a:endParaRPr lang="en-US" altLang="ja-JP" sz="2000" dirty="0" smtClean="0"/>
          </a:p>
        </p:txBody>
      </p:sp>
      <p:sp>
        <p:nvSpPr>
          <p:cNvPr id="96" name="テキスト ボックス 95"/>
          <p:cNvSpPr txBox="1"/>
          <p:nvPr/>
        </p:nvSpPr>
        <p:spPr>
          <a:xfrm>
            <a:off x="1712880" y="5791188"/>
            <a:ext cx="822661" cy="369332"/>
          </a:xfrm>
          <a:prstGeom prst="rect">
            <a:avLst/>
          </a:prstGeom>
          <a:noFill/>
        </p:spPr>
        <p:txBody>
          <a:bodyPr wrap="none" rtlCol="0">
            <a:spAutoFit/>
          </a:bodyPr>
          <a:lstStyle/>
          <a:p>
            <a:r>
              <a:rPr lang="ja-JP" altLang="en-US" dirty="0" smtClean="0"/>
              <a:t>呼出し</a:t>
            </a:r>
            <a:endParaRPr lang="en-US" altLang="ja-JP" dirty="0" smtClean="0"/>
          </a:p>
        </p:txBody>
      </p:sp>
      <p:sp>
        <p:nvSpPr>
          <p:cNvPr id="97" name="テキスト ボックス 96"/>
          <p:cNvSpPr txBox="1"/>
          <p:nvPr/>
        </p:nvSpPr>
        <p:spPr>
          <a:xfrm>
            <a:off x="3435438" y="5842704"/>
            <a:ext cx="822661" cy="369332"/>
          </a:xfrm>
          <a:prstGeom prst="rect">
            <a:avLst/>
          </a:prstGeom>
          <a:noFill/>
        </p:spPr>
        <p:txBody>
          <a:bodyPr wrap="none" rtlCol="0">
            <a:spAutoFit/>
          </a:bodyPr>
          <a:lstStyle/>
          <a:p>
            <a:r>
              <a:rPr lang="ja-JP" altLang="en-US" dirty="0" smtClean="0"/>
              <a:t>呼出し</a:t>
            </a:r>
            <a:endParaRPr lang="en-US" altLang="ja-JP" dirty="0" smtClean="0"/>
          </a:p>
        </p:txBody>
      </p:sp>
      <p:sp>
        <p:nvSpPr>
          <p:cNvPr id="98" name="テキスト ボックス 97"/>
          <p:cNvSpPr txBox="1"/>
          <p:nvPr/>
        </p:nvSpPr>
        <p:spPr>
          <a:xfrm>
            <a:off x="2349328" y="5120044"/>
            <a:ext cx="646331" cy="369332"/>
          </a:xfrm>
          <a:prstGeom prst="rect">
            <a:avLst/>
          </a:prstGeom>
          <a:noFill/>
        </p:spPr>
        <p:txBody>
          <a:bodyPr wrap="none" rtlCol="0">
            <a:spAutoFit/>
          </a:bodyPr>
          <a:lstStyle/>
          <a:p>
            <a:r>
              <a:rPr lang="ja-JP" altLang="en-US" dirty="0" smtClean="0"/>
              <a:t>参照</a:t>
            </a:r>
            <a:endParaRPr lang="en-US" altLang="ja-JP" dirty="0" smtClean="0"/>
          </a:p>
        </p:txBody>
      </p:sp>
      <p:sp>
        <p:nvSpPr>
          <p:cNvPr id="105" name="円/楕円 104"/>
          <p:cNvSpPr/>
          <p:nvPr/>
        </p:nvSpPr>
        <p:spPr>
          <a:xfrm>
            <a:off x="2192608" y="6199286"/>
            <a:ext cx="373488" cy="373488"/>
          </a:xfrm>
          <a:prstGeom prst="ellipse">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円/楕円 105"/>
          <p:cNvSpPr/>
          <p:nvPr/>
        </p:nvSpPr>
        <p:spPr>
          <a:xfrm>
            <a:off x="2499558" y="5477651"/>
            <a:ext cx="373488" cy="373488"/>
          </a:xfrm>
          <a:prstGeom prst="ellipse">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円/楕円 106"/>
          <p:cNvSpPr/>
          <p:nvPr/>
        </p:nvSpPr>
        <p:spPr>
          <a:xfrm>
            <a:off x="6816919" y="5032463"/>
            <a:ext cx="373488" cy="373488"/>
          </a:xfrm>
          <a:prstGeom prst="ellipse">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円/楕円 107"/>
          <p:cNvSpPr/>
          <p:nvPr/>
        </p:nvSpPr>
        <p:spPr>
          <a:xfrm>
            <a:off x="3013636" y="6080813"/>
            <a:ext cx="373488" cy="373488"/>
          </a:xfrm>
          <a:prstGeom prst="ellipse">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円/楕円 108"/>
          <p:cNvSpPr/>
          <p:nvPr/>
        </p:nvSpPr>
        <p:spPr>
          <a:xfrm>
            <a:off x="3668304" y="5302924"/>
            <a:ext cx="373488" cy="373488"/>
          </a:xfrm>
          <a:prstGeom prst="ellipse">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円/楕円 109"/>
          <p:cNvSpPr/>
          <p:nvPr/>
        </p:nvSpPr>
        <p:spPr>
          <a:xfrm>
            <a:off x="6816919" y="5899640"/>
            <a:ext cx="373488" cy="373488"/>
          </a:xfrm>
          <a:prstGeom prst="ellipse">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円/楕円 110"/>
          <p:cNvSpPr/>
          <p:nvPr/>
        </p:nvSpPr>
        <p:spPr>
          <a:xfrm>
            <a:off x="7471588" y="5032463"/>
            <a:ext cx="373488" cy="373488"/>
          </a:xfrm>
          <a:prstGeom prst="ellipse">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円/楕円 111"/>
          <p:cNvSpPr/>
          <p:nvPr/>
        </p:nvSpPr>
        <p:spPr>
          <a:xfrm>
            <a:off x="7471588" y="5899640"/>
            <a:ext cx="373488" cy="373488"/>
          </a:xfrm>
          <a:prstGeom prst="ellipse">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688890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概要</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17</a:t>
            </a:fld>
            <a:endParaRPr kumimoji="1" lang="ja-JP" altLang="en-US" dirty="0"/>
          </a:p>
        </p:txBody>
      </p:sp>
      <p:sp>
        <p:nvSpPr>
          <p:cNvPr id="5" name="テキスト ボックス 4"/>
          <p:cNvSpPr txBox="1"/>
          <p:nvPr/>
        </p:nvSpPr>
        <p:spPr>
          <a:xfrm>
            <a:off x="457200" y="1196687"/>
            <a:ext cx="7406195" cy="830997"/>
          </a:xfrm>
          <a:prstGeom prst="rect">
            <a:avLst/>
          </a:prstGeom>
          <a:noFill/>
        </p:spPr>
        <p:txBody>
          <a:bodyPr wrap="none" rtlCol="0">
            <a:spAutoFit/>
          </a:bodyPr>
          <a:lstStyle/>
          <a:p>
            <a:pPr marL="342900" indent="-342900">
              <a:buFont typeface="Arial" panose="020B0604020202020204" pitchFamily="34" charset="0"/>
              <a:buChar char="•"/>
            </a:pPr>
            <a:r>
              <a:rPr kumimoji="1" lang="ja-JP" altLang="en-US" sz="2400" dirty="0" smtClean="0"/>
              <a:t>提案手法をツールとして実装</a:t>
            </a:r>
            <a:endParaRPr kumimoji="1" lang="en-US" altLang="ja-JP" sz="2400" dirty="0" smtClean="0"/>
          </a:p>
          <a:p>
            <a:pPr marL="342900" indent="-342900">
              <a:buFont typeface="Arial" panose="020B0604020202020204" pitchFamily="34" charset="0"/>
              <a:buChar char="•"/>
            </a:pPr>
            <a:r>
              <a:rPr lang="ja-JP" altLang="en-US" sz="2400" dirty="0" smtClean="0"/>
              <a:t>オープンソースウェブアプリケーションにツールを適用</a:t>
            </a:r>
            <a:endParaRPr lang="en-US" altLang="ja-JP" sz="2400" dirty="0"/>
          </a:p>
        </p:txBody>
      </p:sp>
      <p:graphicFrame>
        <p:nvGraphicFramePr>
          <p:cNvPr id="8" name="表 7"/>
          <p:cNvGraphicFramePr>
            <a:graphicFrameLocks noGrp="1"/>
          </p:cNvGraphicFramePr>
          <p:nvPr>
            <p:extLst>
              <p:ext uri="{D42A27DB-BD31-4B8C-83A1-F6EECF244321}">
                <p14:modId xmlns:p14="http://schemas.microsoft.com/office/powerpoint/2010/main" val="1325260187"/>
              </p:ext>
            </p:extLst>
          </p:nvPr>
        </p:nvGraphicFramePr>
        <p:xfrm>
          <a:off x="343259" y="4006723"/>
          <a:ext cx="8548331" cy="942975"/>
        </p:xfrm>
        <a:graphic>
          <a:graphicData uri="http://schemas.openxmlformats.org/drawingml/2006/table">
            <a:tbl>
              <a:tblPr>
                <a:tableStyleId>{5C22544A-7EE6-4342-B048-85BDC9FD1C3A}</a:tableStyleId>
              </a:tblPr>
              <a:tblGrid>
                <a:gridCol w="1601451"/>
                <a:gridCol w="1738648"/>
                <a:gridCol w="2511380"/>
                <a:gridCol w="2696852"/>
              </a:tblGrid>
              <a:tr h="171450">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プロジェクト名</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総行数</a:t>
                      </a:r>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(HTML)</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総行数</a:t>
                      </a:r>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(JavaScript)</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アプリケーションの種類</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r>
              <a:tr h="171450">
                <a:tc>
                  <a:txBody>
                    <a:bodyPr/>
                    <a:lstStyle/>
                    <a:p>
                      <a:pPr algn="ctr" fontAlgn="b"/>
                      <a:r>
                        <a:rPr lang="en-US" altLang="ja-JP" sz="2000" b="0" i="0" u="none" strike="noStrike" dirty="0" err="1" smtClean="0">
                          <a:solidFill>
                            <a:schemeClr val="tx1"/>
                          </a:solidFill>
                          <a:effectLst/>
                          <a:latin typeface="ＭＳ Ｐゴシック" panose="020B0600070205080204" pitchFamily="50" charset="-128"/>
                          <a:ea typeface="ＭＳ Ｐゴシック" panose="020B0600070205080204" pitchFamily="50" charset="-128"/>
                        </a:rPr>
                        <a:t>Webogram</a:t>
                      </a:r>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[8]</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6,146</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224,140</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チャット</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1450">
                <a:tc>
                  <a:txBody>
                    <a:bodyPr/>
                    <a:lstStyle/>
                    <a:p>
                      <a:pPr algn="ctr" fontAlgn="b"/>
                      <a:r>
                        <a:rPr lang="en-US" altLang="ja-JP" sz="2000" b="0" i="0" u="none" strike="noStrike" dirty="0" err="1" smtClean="0">
                          <a:solidFill>
                            <a:schemeClr val="tx1"/>
                          </a:solidFill>
                          <a:effectLst/>
                          <a:latin typeface="ＭＳ Ｐゴシック" panose="020B0600070205080204" pitchFamily="50" charset="-128"/>
                          <a:ea typeface="ＭＳ Ｐゴシック" panose="020B0600070205080204" pitchFamily="50" charset="-128"/>
                        </a:rPr>
                        <a:t>DuckieTV</a:t>
                      </a:r>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[9]</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3,404</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67,485</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TV</a:t>
                      </a:r>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番組情報管理</a:t>
                      </a:r>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テキスト ボックス 9"/>
          <p:cNvSpPr txBox="1"/>
          <p:nvPr/>
        </p:nvSpPr>
        <p:spPr>
          <a:xfrm>
            <a:off x="181114" y="5816645"/>
            <a:ext cx="8962886" cy="276999"/>
          </a:xfrm>
          <a:prstGeom prst="rect">
            <a:avLst/>
          </a:prstGeom>
          <a:solidFill>
            <a:srgbClr val="FFFFCC"/>
          </a:solidFill>
          <a:ln>
            <a:solidFill>
              <a:schemeClr val="tx1"/>
            </a:solidFill>
          </a:ln>
        </p:spPr>
        <p:txBody>
          <a:bodyPr wrap="square" rtlCol="0">
            <a:spAutoFit/>
          </a:bodyPr>
          <a:lstStyle/>
          <a:p>
            <a:r>
              <a:rPr kumimoji="1" lang="en-US" altLang="ja-JP" sz="1200" dirty="0" smtClean="0"/>
              <a:t>[8</a:t>
            </a:r>
            <a:r>
              <a:rPr lang="en-US" altLang="ja-JP" sz="1200" dirty="0" smtClean="0"/>
              <a:t>] </a:t>
            </a:r>
            <a:r>
              <a:rPr lang="en-US" altLang="ja-JP" sz="1200" dirty="0" err="1" smtClean="0"/>
              <a:t>Webogram</a:t>
            </a:r>
            <a:r>
              <a:rPr lang="en-US" altLang="ja-JP" sz="1200" dirty="0"/>
              <a:t> ” https://web.telegram.org</a:t>
            </a:r>
            <a:r>
              <a:rPr lang="en-US" altLang="ja-JP" sz="1200" dirty="0" smtClean="0"/>
              <a:t>/ ”</a:t>
            </a:r>
          </a:p>
        </p:txBody>
      </p:sp>
      <p:sp>
        <p:nvSpPr>
          <p:cNvPr id="11" name="テキスト ボックス 10"/>
          <p:cNvSpPr txBox="1"/>
          <p:nvPr/>
        </p:nvSpPr>
        <p:spPr>
          <a:xfrm>
            <a:off x="1008294" y="2027684"/>
            <a:ext cx="5319085" cy="769441"/>
          </a:xfrm>
          <a:prstGeom prst="rect">
            <a:avLst/>
          </a:prstGeom>
          <a:noFill/>
        </p:spPr>
        <p:txBody>
          <a:bodyPr wrap="none" rtlCol="0">
            <a:spAutoFit/>
          </a:bodyPr>
          <a:lstStyle/>
          <a:p>
            <a:pPr marL="342900" indent="-342900">
              <a:buFont typeface="Arial" panose="020B0604020202020204" pitchFamily="34" charset="0"/>
              <a:buChar char="-"/>
            </a:pPr>
            <a:r>
              <a:rPr kumimoji="1" lang="ja-JP" altLang="en-US" sz="2200" dirty="0" smtClean="0"/>
              <a:t>言語間チェーンドクローンセットの検出数</a:t>
            </a:r>
            <a:endParaRPr kumimoji="1" lang="en-US" altLang="ja-JP" sz="2200" dirty="0" smtClean="0"/>
          </a:p>
          <a:p>
            <a:pPr marL="342900" indent="-342900">
              <a:buFont typeface="Arial" panose="020B0604020202020204" pitchFamily="34" charset="0"/>
              <a:buChar char="-"/>
            </a:pPr>
            <a:r>
              <a:rPr lang="ja-JP" altLang="en-US" sz="2200" dirty="0"/>
              <a:t>言語間</a:t>
            </a:r>
            <a:r>
              <a:rPr lang="ja-JP" altLang="en-US" sz="2200" dirty="0" smtClean="0"/>
              <a:t>チェーンドクローンセット</a:t>
            </a:r>
            <a:r>
              <a:rPr lang="ja-JP" altLang="en-US" sz="2200" dirty="0"/>
              <a:t>の</a:t>
            </a:r>
            <a:r>
              <a:rPr lang="ja-JP" altLang="en-US" sz="2200" dirty="0" smtClean="0"/>
              <a:t>サイズ</a:t>
            </a:r>
            <a:endParaRPr lang="en-US" altLang="ja-JP" sz="2200" dirty="0" smtClean="0"/>
          </a:p>
        </p:txBody>
      </p:sp>
      <p:sp>
        <p:nvSpPr>
          <p:cNvPr id="13" name="テキスト ボックス 12"/>
          <p:cNvSpPr txBox="1"/>
          <p:nvPr/>
        </p:nvSpPr>
        <p:spPr>
          <a:xfrm>
            <a:off x="457200" y="3601045"/>
            <a:ext cx="1210588" cy="400110"/>
          </a:xfrm>
          <a:prstGeom prst="rect">
            <a:avLst/>
          </a:prstGeom>
          <a:noFill/>
        </p:spPr>
        <p:txBody>
          <a:bodyPr wrap="none" rtlCol="0">
            <a:spAutoFit/>
          </a:bodyPr>
          <a:lstStyle/>
          <a:p>
            <a:r>
              <a:rPr kumimoji="1" lang="ja-JP" altLang="en-US" sz="2000" dirty="0" smtClean="0"/>
              <a:t>適用対象</a:t>
            </a:r>
            <a:endParaRPr kumimoji="1" lang="ja-JP" altLang="en-US" sz="2000" dirty="0"/>
          </a:p>
        </p:txBody>
      </p:sp>
      <p:sp>
        <p:nvSpPr>
          <p:cNvPr id="14" name="テキスト ボックス 13"/>
          <p:cNvSpPr txBox="1"/>
          <p:nvPr/>
        </p:nvSpPr>
        <p:spPr>
          <a:xfrm>
            <a:off x="181114" y="6116971"/>
            <a:ext cx="8962886" cy="276999"/>
          </a:xfrm>
          <a:prstGeom prst="rect">
            <a:avLst/>
          </a:prstGeom>
          <a:solidFill>
            <a:srgbClr val="FFFFCC"/>
          </a:solidFill>
          <a:ln>
            <a:solidFill>
              <a:schemeClr val="tx1"/>
            </a:solidFill>
          </a:ln>
        </p:spPr>
        <p:txBody>
          <a:bodyPr wrap="square" rtlCol="0">
            <a:spAutoFit/>
          </a:bodyPr>
          <a:lstStyle/>
          <a:p>
            <a:r>
              <a:rPr kumimoji="1" lang="en-US" altLang="ja-JP" sz="1200" dirty="0" smtClean="0"/>
              <a:t>[9</a:t>
            </a:r>
            <a:r>
              <a:rPr lang="en-US" altLang="ja-JP" sz="1200" dirty="0" smtClean="0"/>
              <a:t>] </a:t>
            </a:r>
            <a:r>
              <a:rPr lang="en-US" altLang="ja-JP" sz="1200" dirty="0" err="1" smtClean="0"/>
              <a:t>DuckieTV</a:t>
            </a:r>
            <a:r>
              <a:rPr lang="en-US" altLang="ja-JP" sz="1200" dirty="0" smtClean="0"/>
              <a:t> </a:t>
            </a:r>
            <a:r>
              <a:rPr lang="en-US" altLang="ja-JP" sz="1200" dirty="0"/>
              <a:t>” http://schizoduckie.github.io/DuckieTV/?from=duckie.tv</a:t>
            </a:r>
            <a:r>
              <a:rPr lang="en-US" altLang="ja-JP" sz="1200" dirty="0" smtClean="0"/>
              <a:t>&amp;/ ”</a:t>
            </a:r>
          </a:p>
        </p:txBody>
      </p:sp>
    </p:spTree>
    <p:extLst>
      <p:ext uri="{BB962C8B-B14F-4D97-AF65-F5344CB8AC3E}">
        <p14:creationId xmlns:p14="http://schemas.microsoft.com/office/powerpoint/2010/main" val="19831969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Webogram</a:t>
            </a:r>
            <a:r>
              <a:rPr kumimoji="1" lang="ja-JP" altLang="en-US" dirty="0" smtClean="0"/>
              <a:t>の機能例</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18</a:t>
            </a:fld>
            <a:endParaRPr kumimoji="1" lang="ja-JP" altLang="en-US" dirty="0"/>
          </a:p>
        </p:txBody>
      </p:sp>
      <p:sp>
        <p:nvSpPr>
          <p:cNvPr id="12" name="テキスト ボックス 11"/>
          <p:cNvSpPr txBox="1"/>
          <p:nvPr/>
        </p:nvSpPr>
        <p:spPr>
          <a:xfrm>
            <a:off x="457200" y="1132292"/>
            <a:ext cx="7718780" cy="769441"/>
          </a:xfrm>
          <a:prstGeom prst="rect">
            <a:avLst/>
          </a:prstGeom>
          <a:noFill/>
        </p:spPr>
        <p:txBody>
          <a:bodyPr wrap="none" rtlCol="0">
            <a:spAutoFit/>
          </a:bodyPr>
          <a:lstStyle/>
          <a:p>
            <a:pPr marL="342900" indent="-342900">
              <a:buFont typeface="Arial" panose="020B0604020202020204" pitchFamily="34" charset="0"/>
              <a:buChar char="•"/>
            </a:pPr>
            <a:r>
              <a:rPr kumimoji="1" lang="ja-JP" altLang="en-US" sz="2200" dirty="0" smtClean="0"/>
              <a:t>通常の「チャットグループ」に加え，開設者のみがメッセージを</a:t>
            </a:r>
            <a:r>
              <a:rPr kumimoji="1" lang="en-US" altLang="ja-JP" sz="2200" dirty="0" smtClean="0"/>
              <a:t/>
            </a:r>
            <a:br>
              <a:rPr kumimoji="1" lang="en-US" altLang="ja-JP" sz="2200" dirty="0" smtClean="0"/>
            </a:br>
            <a:r>
              <a:rPr kumimoji="1" lang="ja-JP" altLang="en-US" sz="2200" dirty="0" smtClean="0"/>
              <a:t>発信できる「チャンネル」を利用することが可能</a:t>
            </a:r>
            <a:endParaRPr lang="en-US" altLang="ja-JP" sz="2200" dirty="0"/>
          </a:p>
        </p:txBody>
      </p:sp>
      <p:sp>
        <p:nvSpPr>
          <p:cNvPr id="15" name="テキスト ボックス 14"/>
          <p:cNvSpPr txBox="1"/>
          <p:nvPr/>
        </p:nvSpPr>
        <p:spPr>
          <a:xfrm>
            <a:off x="415738" y="1911773"/>
            <a:ext cx="6571030" cy="769441"/>
          </a:xfrm>
          <a:prstGeom prst="rect">
            <a:avLst/>
          </a:prstGeom>
          <a:noFill/>
        </p:spPr>
        <p:txBody>
          <a:bodyPr wrap="none" rtlCol="0">
            <a:spAutoFit/>
          </a:bodyPr>
          <a:lstStyle/>
          <a:p>
            <a:pPr marL="342900" indent="-342900">
              <a:buFont typeface="Arial" panose="020B0604020202020204" pitchFamily="34" charset="0"/>
              <a:buChar char="•"/>
            </a:pPr>
            <a:r>
              <a:rPr kumimoji="1" lang="ja-JP" altLang="en-US" sz="2200" dirty="0" smtClean="0"/>
              <a:t>どちらも，設定画面でタイトルを編集することが可能</a:t>
            </a:r>
            <a:r>
              <a:rPr kumimoji="1" lang="en-US" altLang="ja-JP" sz="2200" dirty="0" smtClean="0"/>
              <a:t/>
            </a:r>
            <a:br>
              <a:rPr kumimoji="1" lang="en-US" altLang="ja-JP" sz="2200" dirty="0" smtClean="0"/>
            </a:br>
            <a:r>
              <a:rPr kumimoji="1" lang="ja-JP" altLang="en-US" sz="2200" dirty="0" smtClean="0"/>
              <a:t>→ コードクローンになっている可能性がある</a:t>
            </a:r>
            <a:endParaRPr lang="en-US" altLang="ja-JP" sz="2200" dirty="0"/>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3270" y="2743201"/>
            <a:ext cx="4111275" cy="3770090"/>
          </a:xfrm>
          <a:prstGeom prst="rect">
            <a:avLst/>
          </a:prstGeom>
        </p:spPr>
      </p:pic>
      <p:pic>
        <p:nvPicPr>
          <p:cNvPr id="16" name="図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0314" y="2743201"/>
            <a:ext cx="4111275" cy="3770090"/>
          </a:xfrm>
          <a:prstGeom prst="rect">
            <a:avLst/>
          </a:prstGeom>
        </p:spPr>
      </p:pic>
    </p:spTree>
    <p:extLst>
      <p:ext uri="{BB962C8B-B14F-4D97-AF65-F5344CB8AC3E}">
        <p14:creationId xmlns:p14="http://schemas.microsoft.com/office/powerpoint/2010/main" val="27524244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結果</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19</a:t>
            </a:fld>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569155085"/>
              </p:ext>
            </p:extLst>
          </p:nvPr>
        </p:nvGraphicFramePr>
        <p:xfrm>
          <a:off x="356138" y="1461706"/>
          <a:ext cx="5290481" cy="1291626"/>
        </p:xfrm>
        <a:graphic>
          <a:graphicData uri="http://schemas.openxmlformats.org/drawingml/2006/table">
            <a:tbl>
              <a:tblPr>
                <a:tableStyleId>{5C22544A-7EE6-4342-B048-85BDC9FD1C3A}</a:tableStyleId>
              </a:tblPr>
              <a:tblGrid>
                <a:gridCol w="1748791"/>
                <a:gridCol w="1622738"/>
                <a:gridCol w="1918952"/>
              </a:tblGrid>
              <a:tr h="171450">
                <a:tc>
                  <a:txBody>
                    <a:bodyPr/>
                    <a:lstStyle/>
                    <a:p>
                      <a:pPr algn="ctr" fontAlgn="b"/>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90000"/>
                      </a:schemeClr>
                    </a:solidFill>
                  </a:tcPr>
                </a:tc>
                <a:tc gridSpan="2">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クローンセット数</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hMerge="1">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r>
              <a:tr h="171450">
                <a:tc>
                  <a:txBody>
                    <a:bodyPr/>
                    <a:lstStyle/>
                    <a:p>
                      <a:pPr marL="0" marR="0" indent="0" algn="ctr" defTabSz="685800" rtl="0" eaLnBrk="1" fontAlgn="b" latinLnBrk="0" hangingPunct="1">
                        <a:lnSpc>
                          <a:spcPct val="100000"/>
                        </a:lnSpc>
                        <a:spcBef>
                          <a:spcPts val="0"/>
                        </a:spcBef>
                        <a:spcAft>
                          <a:spcPts val="0"/>
                        </a:spcAft>
                        <a:buClrTx/>
                        <a:buSzTx/>
                        <a:buFontTx/>
                        <a:buNone/>
                        <a:tabLst/>
                        <a:defRPr/>
                      </a:pPr>
                      <a:r>
                        <a:rPr lang="ja-JP" altLang="en-US" sz="2000" u="none" strike="noStrike" dirty="0" smtClean="0">
                          <a:solidFill>
                            <a:schemeClr val="tx1"/>
                          </a:solidFill>
                          <a:effectLst/>
                        </a:rPr>
                        <a:t>プロジェクト名</a:t>
                      </a:r>
                      <a:endParaRPr lang="en-US" altLang="ja-JP" sz="2000" b="0" i="0" u="none" strike="noStrike" dirty="0" smtClean="0">
                        <a:solidFill>
                          <a:schemeClr val="tx1"/>
                        </a:solidFill>
                        <a:effectLst/>
                        <a:latin typeface="ＭＳ Ｐゴシック" panose="020B0600070205080204" pitchFamily="50" charset="-128"/>
                        <a:ea typeface="+mn-ea"/>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HTML</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JavaScript</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r>
              <a:tr h="348651">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Webogram</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97</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44</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DuckieTV</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11</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65</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テキスト ボックス 7"/>
          <p:cNvSpPr txBox="1"/>
          <p:nvPr/>
        </p:nvSpPr>
        <p:spPr>
          <a:xfrm>
            <a:off x="317501" y="1062918"/>
            <a:ext cx="1927131" cy="400110"/>
          </a:xfrm>
          <a:prstGeom prst="rect">
            <a:avLst/>
          </a:prstGeom>
          <a:noFill/>
        </p:spPr>
        <p:txBody>
          <a:bodyPr wrap="none" rtlCol="0">
            <a:spAutoFit/>
          </a:bodyPr>
          <a:lstStyle/>
          <a:p>
            <a:r>
              <a:rPr kumimoji="1" lang="ja-JP" altLang="en-US" sz="2000" dirty="0" smtClean="0"/>
              <a:t>クローンセット数</a:t>
            </a:r>
            <a:endParaRPr kumimoji="1" lang="ja-JP" altLang="en-US" sz="2000" dirty="0"/>
          </a:p>
        </p:txBody>
      </p:sp>
      <p:sp>
        <p:nvSpPr>
          <p:cNvPr id="11" name="テキスト ボックス 10"/>
          <p:cNvSpPr txBox="1"/>
          <p:nvPr/>
        </p:nvSpPr>
        <p:spPr>
          <a:xfrm>
            <a:off x="317501" y="3131377"/>
            <a:ext cx="4915128" cy="400110"/>
          </a:xfrm>
          <a:prstGeom prst="rect">
            <a:avLst/>
          </a:prstGeom>
          <a:noFill/>
        </p:spPr>
        <p:txBody>
          <a:bodyPr wrap="none" rtlCol="0">
            <a:spAutoFit/>
          </a:bodyPr>
          <a:lstStyle/>
          <a:p>
            <a:r>
              <a:rPr lang="ja-JP" altLang="en-US" sz="2000" dirty="0" smtClean="0"/>
              <a:t>言語間チェーンド</a:t>
            </a:r>
            <a:r>
              <a:rPr kumimoji="1" lang="ja-JP" altLang="en-US" sz="2000" dirty="0" smtClean="0"/>
              <a:t>クローンセットの数とサイズ</a:t>
            </a:r>
            <a:endParaRPr kumimoji="1" lang="ja-JP" altLang="en-US" sz="2000" dirty="0"/>
          </a:p>
        </p:txBody>
      </p:sp>
      <p:graphicFrame>
        <p:nvGraphicFramePr>
          <p:cNvPr id="12" name="表 11"/>
          <p:cNvGraphicFramePr>
            <a:graphicFrameLocks noGrp="1"/>
          </p:cNvGraphicFramePr>
          <p:nvPr>
            <p:extLst>
              <p:ext uri="{D42A27DB-BD31-4B8C-83A1-F6EECF244321}">
                <p14:modId xmlns:p14="http://schemas.microsoft.com/office/powerpoint/2010/main" val="3960502292"/>
              </p:ext>
            </p:extLst>
          </p:nvPr>
        </p:nvGraphicFramePr>
        <p:xfrm>
          <a:off x="343258" y="3541688"/>
          <a:ext cx="8402844" cy="1291626"/>
        </p:xfrm>
        <a:graphic>
          <a:graphicData uri="http://schemas.openxmlformats.org/drawingml/2006/table">
            <a:tbl>
              <a:tblPr>
                <a:tableStyleId>{5C22544A-7EE6-4342-B048-85BDC9FD1C3A}</a:tableStyleId>
              </a:tblPr>
              <a:tblGrid>
                <a:gridCol w="1669174"/>
                <a:gridCol w="3692909"/>
                <a:gridCol w="1465151"/>
                <a:gridCol w="1575610"/>
              </a:tblGrid>
              <a:tr h="297633">
                <a:tc>
                  <a:txBody>
                    <a:bodyPr/>
                    <a:lstStyle/>
                    <a:p>
                      <a:pPr algn="ctr" fontAlgn="b"/>
                      <a:endParaRPr 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5">
                        <a:lumMod val="90000"/>
                      </a:schemeClr>
                    </a:solidFill>
                  </a:tcPr>
                </a:tc>
                <a:tc>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90000"/>
                      </a:schemeClr>
                    </a:solidFill>
                  </a:tcPr>
                </a:tc>
                <a:tc gridSpan="2">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サイズ</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hMerge="1">
                  <a:txBody>
                    <a:bodyPr/>
                    <a:lstStyle/>
                    <a:p>
                      <a:pPr algn="ctr" fontAlgn="b"/>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r>
              <a:tr h="171450">
                <a:tc>
                  <a:txBody>
                    <a:bodyPr/>
                    <a:lstStyle/>
                    <a:p>
                      <a:pPr marL="0" marR="0" indent="0" algn="ctr" defTabSz="685800" rtl="0" eaLnBrk="1" fontAlgn="b" latinLnBrk="0" hangingPunct="1">
                        <a:lnSpc>
                          <a:spcPct val="100000"/>
                        </a:lnSpc>
                        <a:spcBef>
                          <a:spcPts val="0"/>
                        </a:spcBef>
                        <a:spcAft>
                          <a:spcPts val="0"/>
                        </a:spcAft>
                        <a:buClrTx/>
                        <a:buSzTx/>
                        <a:buFontTx/>
                        <a:buNone/>
                        <a:tabLst/>
                        <a:defRPr/>
                      </a:pPr>
                      <a:r>
                        <a:rPr lang="ja-JP" altLang="en-US" sz="2000" u="none" strike="noStrike" dirty="0" smtClean="0">
                          <a:solidFill>
                            <a:schemeClr val="tx1"/>
                          </a:solidFill>
                          <a:effectLst/>
                        </a:rPr>
                        <a:t>プロジェクト名</a:t>
                      </a:r>
                      <a:endParaRPr lang="en-US" altLang="ja-JP" sz="2000" b="0" i="0" u="none" strike="noStrike" dirty="0" smtClean="0">
                        <a:solidFill>
                          <a:schemeClr val="tx1"/>
                        </a:solidFill>
                        <a:effectLst/>
                        <a:latin typeface="ＭＳ Ｐゴシック" panose="020B0600070205080204" pitchFamily="50" charset="-128"/>
                        <a:ea typeface="+mn-ea"/>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言語間チェーンドクローンセット数</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90000"/>
                      </a:schemeClr>
                    </a:solidFill>
                  </a:tcPr>
                </a:tc>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最大</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fontAlgn="b"/>
                      <a:r>
                        <a:rPr lang="ja-JP" altLang="en-US"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最小</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r>
              <a:tr h="348651">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Webogram</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43</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16</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4</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ct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DuckieTV</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11</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12</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2000" b="0" i="0" u="none" strike="noStrike" dirty="0" smtClean="0">
                          <a:solidFill>
                            <a:schemeClr val="tx1"/>
                          </a:solidFill>
                          <a:effectLst/>
                          <a:latin typeface="ＭＳ Ｐゴシック" panose="020B0600070205080204" pitchFamily="50" charset="-128"/>
                          <a:ea typeface="ＭＳ Ｐゴシック" panose="020B0600070205080204" pitchFamily="50" charset="-128"/>
                        </a:rPr>
                        <a:t>4</a:t>
                      </a:r>
                      <a:endParaRPr lang="ja-JP" altLang="en-US" sz="20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テキスト ボックス 12"/>
          <p:cNvSpPr txBox="1"/>
          <p:nvPr/>
        </p:nvSpPr>
        <p:spPr>
          <a:xfrm>
            <a:off x="126670" y="5089934"/>
            <a:ext cx="8912319" cy="430887"/>
          </a:xfrm>
          <a:prstGeom prst="rect">
            <a:avLst/>
          </a:prstGeom>
          <a:noFill/>
        </p:spPr>
        <p:txBody>
          <a:bodyPr wrap="square" rtlCol="0">
            <a:spAutoFit/>
          </a:bodyPr>
          <a:lstStyle/>
          <a:p>
            <a:r>
              <a:rPr lang="ja-JP" altLang="en-US" sz="2200" dirty="0" smtClean="0"/>
              <a:t>サイズが大きい箇所は，チャットアプリ</a:t>
            </a:r>
            <a:r>
              <a:rPr lang="en-US" altLang="ja-JP" sz="2200" dirty="0" err="1" smtClean="0"/>
              <a:t>Webogram</a:t>
            </a:r>
            <a:r>
              <a:rPr lang="ja-JP" altLang="en-US" sz="2200" dirty="0" smtClean="0"/>
              <a:t>における</a:t>
            </a:r>
            <a:r>
              <a:rPr kumimoji="1" lang="ja-JP" altLang="en-US" sz="2200" dirty="0" smtClean="0"/>
              <a:t>転送機能</a:t>
            </a:r>
            <a:endParaRPr kumimoji="1" lang="ja-JP" altLang="en-US" sz="2200" dirty="0"/>
          </a:p>
        </p:txBody>
      </p:sp>
      <p:sp>
        <p:nvSpPr>
          <p:cNvPr id="14" name="テキスト ボックス 13"/>
          <p:cNvSpPr txBox="1"/>
          <p:nvPr/>
        </p:nvSpPr>
        <p:spPr>
          <a:xfrm>
            <a:off x="523768" y="5520821"/>
            <a:ext cx="8912319" cy="400110"/>
          </a:xfrm>
          <a:prstGeom prst="rect">
            <a:avLst/>
          </a:prstGeom>
          <a:noFill/>
        </p:spPr>
        <p:txBody>
          <a:bodyPr wrap="square" rtlCol="0">
            <a:spAutoFit/>
          </a:bodyPr>
          <a:lstStyle/>
          <a:p>
            <a:r>
              <a:rPr lang="ja-JP" altLang="en-US" sz="2000" dirty="0" smtClean="0"/>
              <a:t>メッセージ，動画，ドキュメント，写真の転送機能がコードクローンになっていた</a:t>
            </a:r>
            <a:endParaRPr kumimoji="1" lang="ja-JP" altLang="en-US" sz="2000" dirty="0"/>
          </a:p>
        </p:txBody>
      </p:sp>
    </p:spTree>
    <p:extLst>
      <p:ext uri="{BB962C8B-B14F-4D97-AF65-F5344CB8AC3E}">
        <p14:creationId xmlns:p14="http://schemas.microsoft.com/office/powerpoint/2010/main" val="4214447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コードクローンに対するリファクタリング</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a:t>
            </a:fld>
            <a:endParaRPr kumimoji="1" lang="ja-JP" altLang="en-US" dirty="0"/>
          </a:p>
        </p:txBody>
      </p:sp>
      <p:sp>
        <p:nvSpPr>
          <p:cNvPr id="5" name="テキスト ボックス 4"/>
          <p:cNvSpPr txBox="1"/>
          <p:nvPr/>
        </p:nvSpPr>
        <p:spPr>
          <a:xfrm>
            <a:off x="92215" y="6078110"/>
            <a:ext cx="8962886" cy="276999"/>
          </a:xfrm>
          <a:prstGeom prst="rect">
            <a:avLst/>
          </a:prstGeom>
          <a:solidFill>
            <a:srgbClr val="FFFFCC"/>
          </a:solidFill>
          <a:ln>
            <a:solidFill>
              <a:schemeClr val="tx1"/>
            </a:solidFill>
          </a:ln>
        </p:spPr>
        <p:txBody>
          <a:bodyPr wrap="square" rtlCol="0">
            <a:spAutoFit/>
          </a:bodyPr>
          <a:lstStyle/>
          <a:p>
            <a:pPr>
              <a:spcBef>
                <a:spcPct val="50000"/>
              </a:spcBef>
            </a:pPr>
            <a:r>
              <a:rPr lang="en-US" altLang="ja-JP" sz="1200" dirty="0">
                <a:latin typeface="Arial" panose="020B0604020202020204" pitchFamily="34" charset="0"/>
              </a:rPr>
              <a:t>[1] M. Fowler, Refactoring: improving the design of existing code, </a:t>
            </a:r>
            <a:r>
              <a:rPr lang="en-US" altLang="ja-JP" sz="1200" dirty="0" smtClean="0">
                <a:latin typeface="Arial" panose="020B0604020202020204" pitchFamily="34" charset="0"/>
              </a:rPr>
              <a:t>Addison Wesley</a:t>
            </a:r>
            <a:r>
              <a:rPr lang="en-US" altLang="ja-JP" sz="1200" dirty="0">
                <a:latin typeface="Arial" panose="020B0604020202020204" pitchFamily="34" charset="0"/>
              </a:rPr>
              <a:t>, 1999.</a:t>
            </a:r>
          </a:p>
        </p:txBody>
      </p:sp>
      <p:sp>
        <p:nvSpPr>
          <p:cNvPr id="6" name="テキスト ボックス 5"/>
          <p:cNvSpPr txBox="1"/>
          <p:nvPr/>
        </p:nvSpPr>
        <p:spPr>
          <a:xfrm>
            <a:off x="317501" y="1143908"/>
            <a:ext cx="8159606" cy="830997"/>
          </a:xfrm>
          <a:prstGeom prst="rect">
            <a:avLst/>
          </a:prstGeom>
          <a:noFill/>
        </p:spPr>
        <p:txBody>
          <a:bodyPr wrap="none" rtlCol="0">
            <a:spAutoFit/>
          </a:bodyPr>
          <a:lstStyle/>
          <a:p>
            <a:pPr defTabSz="374650">
              <a:tabLst>
                <a:tab pos="1790700" algn="l"/>
              </a:tabLst>
            </a:pPr>
            <a:r>
              <a:rPr lang="ja-JP" altLang="en-US" sz="2400" dirty="0" smtClean="0"/>
              <a:t>リファクタリング：</a:t>
            </a:r>
            <a:r>
              <a:rPr lang="en-US" altLang="ja-JP" sz="2400" dirty="0" smtClean="0"/>
              <a:t>	</a:t>
            </a:r>
            <a:r>
              <a:rPr lang="ja-JP" altLang="en-US" sz="2400" dirty="0" smtClean="0"/>
              <a:t>ソフトウェアの外部的振る舞いを保ったまま，</a:t>
            </a:r>
            <a:endParaRPr lang="en-US" altLang="ja-JP" sz="2400" dirty="0" smtClean="0"/>
          </a:p>
          <a:p>
            <a:pPr lvl="4" defTabSz="374650">
              <a:tabLst>
                <a:tab pos="1790700" algn="l"/>
              </a:tabLst>
            </a:pPr>
            <a:r>
              <a:rPr lang="en-US" altLang="ja-JP" sz="2400" dirty="0" smtClean="0"/>
              <a:t>		</a:t>
            </a:r>
            <a:r>
              <a:rPr lang="ja-JP" altLang="en-US" sz="2400" dirty="0" smtClean="0"/>
              <a:t>内部構造を改善する作業</a:t>
            </a:r>
            <a:r>
              <a:rPr lang="en-US" altLang="ja-JP" sz="2000" dirty="0" smtClean="0"/>
              <a:t>[1]</a:t>
            </a:r>
            <a:endParaRPr kumimoji="1" lang="en-US" altLang="ja-JP" sz="2400" dirty="0" smtClean="0"/>
          </a:p>
        </p:txBody>
      </p:sp>
      <p:sp>
        <p:nvSpPr>
          <p:cNvPr id="8" name="テキスト ボックス 7"/>
          <p:cNvSpPr txBox="1"/>
          <p:nvPr/>
        </p:nvSpPr>
        <p:spPr>
          <a:xfrm>
            <a:off x="317501" y="2090641"/>
            <a:ext cx="8505855" cy="461665"/>
          </a:xfrm>
          <a:prstGeom prst="rect">
            <a:avLst/>
          </a:prstGeom>
          <a:noFill/>
        </p:spPr>
        <p:txBody>
          <a:bodyPr wrap="none" rtlCol="0">
            <a:spAutoFit/>
          </a:bodyPr>
          <a:lstStyle/>
          <a:p>
            <a:r>
              <a:rPr kumimoji="1" lang="ja-JP" altLang="en-US" sz="2400" dirty="0" smtClean="0"/>
              <a:t>重複コード </a:t>
            </a:r>
            <a:r>
              <a:rPr kumimoji="1" lang="en-US" altLang="ja-JP" sz="2400" dirty="0" smtClean="0"/>
              <a:t>(</a:t>
            </a:r>
            <a:r>
              <a:rPr kumimoji="1" lang="ja-JP" altLang="en-US" sz="2400" dirty="0" smtClean="0"/>
              <a:t>コードクローン</a:t>
            </a:r>
            <a:r>
              <a:rPr kumimoji="1" lang="en-US" altLang="ja-JP" sz="2400" dirty="0" smtClean="0"/>
              <a:t>) </a:t>
            </a:r>
            <a:r>
              <a:rPr kumimoji="1" lang="ja-JP" altLang="en-US" sz="2400" dirty="0" smtClean="0"/>
              <a:t>は</a:t>
            </a:r>
            <a:r>
              <a:rPr lang="ja-JP" altLang="en-US" sz="2400" dirty="0" smtClean="0"/>
              <a:t>特</a:t>
            </a:r>
            <a:r>
              <a:rPr kumimoji="1" lang="ja-JP" altLang="en-US" sz="2400" dirty="0" smtClean="0"/>
              <a:t>にリファクタリングの実施が必要</a:t>
            </a:r>
            <a:endParaRPr kumimoji="1" lang="en-US" altLang="ja-JP" sz="2400" dirty="0" smtClean="0"/>
          </a:p>
        </p:txBody>
      </p:sp>
      <p:sp>
        <p:nvSpPr>
          <p:cNvPr id="10" name="正方形/長方形 9"/>
          <p:cNvSpPr/>
          <p:nvPr/>
        </p:nvSpPr>
        <p:spPr>
          <a:xfrm>
            <a:off x="1017841" y="2600900"/>
            <a:ext cx="8413551" cy="769441"/>
          </a:xfrm>
          <a:prstGeom prst="rect">
            <a:avLst/>
          </a:prstGeom>
        </p:spPr>
        <p:txBody>
          <a:bodyPr wrap="square">
            <a:spAutoFit/>
          </a:bodyPr>
          <a:lstStyle/>
          <a:p>
            <a:pPr marL="342900" indent="-342900">
              <a:buFont typeface="Arial" panose="020B0604020202020204" pitchFamily="34" charset="0"/>
              <a:buChar char="•"/>
            </a:pPr>
            <a:r>
              <a:rPr lang="ja-JP" altLang="en-US" sz="2200" dirty="0" smtClean="0"/>
              <a:t>コードクローン</a:t>
            </a:r>
            <a:r>
              <a:rPr lang="ja-JP" altLang="en-US" sz="2200" dirty="0"/>
              <a:t>を</a:t>
            </a:r>
            <a:r>
              <a:rPr lang="en-US" altLang="ja-JP" sz="2200" dirty="0"/>
              <a:t>1</a:t>
            </a:r>
            <a:r>
              <a:rPr lang="ja-JP" altLang="en-US" sz="2200" dirty="0" err="1"/>
              <a:t>つの</a:t>
            </a:r>
            <a:r>
              <a:rPr lang="ja-JP" altLang="en-US" sz="2200" dirty="0" smtClean="0"/>
              <a:t>モジュールにまとめ，除去することで</a:t>
            </a:r>
            <a:r>
              <a:rPr lang="en-US" altLang="ja-JP" sz="2200" dirty="0" smtClean="0"/>
              <a:t/>
            </a:r>
            <a:br>
              <a:rPr lang="en-US" altLang="ja-JP" sz="2200" dirty="0" smtClean="0"/>
            </a:br>
            <a:r>
              <a:rPr lang="ja-JP" altLang="en-US" sz="2200" dirty="0" smtClean="0"/>
              <a:t>ソフトウェアの保守性を改善</a:t>
            </a:r>
            <a:endParaRPr lang="ja-JP" altLang="en-US" sz="2200" dirty="0"/>
          </a:p>
        </p:txBody>
      </p:sp>
      <p:sp>
        <p:nvSpPr>
          <p:cNvPr id="11" name="AutoShape 105"/>
          <p:cNvSpPr>
            <a:spLocks noChangeArrowheads="1"/>
          </p:cNvSpPr>
          <p:nvPr/>
        </p:nvSpPr>
        <p:spPr bwMode="auto">
          <a:xfrm>
            <a:off x="4449668" y="4775062"/>
            <a:ext cx="512763" cy="457200"/>
          </a:xfrm>
          <a:prstGeom prst="rightArrow">
            <a:avLst>
              <a:gd name="adj1" fmla="val 50000"/>
              <a:gd name="adj2" fmla="val 61643"/>
            </a:avLst>
          </a:prstGeom>
          <a:solidFill>
            <a:schemeClr val="tx1"/>
          </a:solidFill>
          <a:ln w="25400">
            <a:solidFill>
              <a:schemeClr val="tx1"/>
            </a:solidFill>
            <a:miter lim="800000"/>
            <a:headEnd/>
            <a:tailEnd/>
          </a:ln>
        </p:spPr>
        <p:txBody>
          <a:bodyPr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eaLnBrk="1" hangingPunct="1"/>
            <a:endParaRPr lang="ja-JP" altLang="en-US" dirty="0"/>
          </a:p>
        </p:txBody>
      </p:sp>
      <p:sp>
        <p:nvSpPr>
          <p:cNvPr id="30" name="メモ 29"/>
          <p:cNvSpPr/>
          <p:nvPr/>
        </p:nvSpPr>
        <p:spPr bwMode="auto">
          <a:xfrm>
            <a:off x="2038293" y="4067385"/>
            <a:ext cx="1764139" cy="1872554"/>
          </a:xfrm>
          <a:prstGeom prst="foldedCorner">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 name="メモ 21"/>
          <p:cNvSpPr/>
          <p:nvPr/>
        </p:nvSpPr>
        <p:spPr bwMode="auto">
          <a:xfrm>
            <a:off x="5550790" y="4067385"/>
            <a:ext cx="1689439" cy="1872554"/>
          </a:xfrm>
          <a:prstGeom prst="foldedCorner">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3" name="Rectangle 118"/>
          <p:cNvSpPr>
            <a:spLocks noChangeArrowheads="1"/>
          </p:cNvSpPr>
          <p:nvPr/>
        </p:nvSpPr>
        <p:spPr bwMode="auto">
          <a:xfrm>
            <a:off x="5683417" y="4236439"/>
            <a:ext cx="1438202" cy="594996"/>
          </a:xfrm>
          <a:prstGeom prst="rect">
            <a:avLst/>
          </a:prstGeom>
          <a:solidFill>
            <a:srgbClr val="FF9966"/>
          </a:solidFill>
          <a:ln w="25400">
            <a:solidFill>
              <a:schemeClr val="tx1"/>
            </a:solidFill>
            <a:miter lim="800000"/>
            <a:headEnd/>
            <a:tailEnd/>
          </a:ln>
        </p:spPr>
        <p:txBody>
          <a:bodyPr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eaLnBrk="1" hangingPunct="1"/>
            <a:r>
              <a:rPr kumimoji="0" lang="ja-JP" altLang="en-US" sz="2000" dirty="0" smtClean="0">
                <a:latin typeface="Times New Roman" panose="02020603050405020304" pitchFamily="18" charset="0"/>
              </a:rPr>
              <a:t>モジュール</a:t>
            </a:r>
            <a:r>
              <a:rPr kumimoji="0" lang="en-US" altLang="ja-JP" sz="2000" dirty="0" err="1" smtClean="0">
                <a:latin typeface="Times New Roman" panose="02020603050405020304" pitchFamily="18" charset="0"/>
              </a:rPr>
              <a:t>newM</a:t>
            </a:r>
            <a:endParaRPr kumimoji="0" lang="en-US" altLang="ja-JP" sz="2000" dirty="0">
              <a:latin typeface="Times New Roman" panose="02020603050405020304" pitchFamily="18" charset="0"/>
            </a:endParaRPr>
          </a:p>
        </p:txBody>
      </p:sp>
      <p:sp>
        <p:nvSpPr>
          <p:cNvPr id="14" name="Line 108"/>
          <p:cNvSpPr>
            <a:spLocks noChangeShapeType="1"/>
          </p:cNvSpPr>
          <p:nvPr/>
        </p:nvSpPr>
        <p:spPr bwMode="auto">
          <a:xfrm flipH="1">
            <a:off x="7121618" y="4557459"/>
            <a:ext cx="28674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square"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dirty="0"/>
          </a:p>
        </p:txBody>
      </p:sp>
      <p:sp>
        <p:nvSpPr>
          <p:cNvPr id="15" name="Line 110"/>
          <p:cNvSpPr>
            <a:spLocks noChangeShapeType="1"/>
          </p:cNvSpPr>
          <p:nvPr/>
        </p:nvSpPr>
        <p:spPr bwMode="auto">
          <a:xfrm flipH="1">
            <a:off x="6889490" y="5205407"/>
            <a:ext cx="787497" cy="7814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square"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dirty="0"/>
          </a:p>
        </p:txBody>
      </p:sp>
      <p:sp>
        <p:nvSpPr>
          <p:cNvPr id="16" name="Line 111"/>
          <p:cNvSpPr>
            <a:spLocks noChangeShapeType="1"/>
          </p:cNvSpPr>
          <p:nvPr/>
        </p:nvSpPr>
        <p:spPr bwMode="auto">
          <a:xfrm flipH="1">
            <a:off x="6930108" y="5200330"/>
            <a:ext cx="746879" cy="42397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square"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dirty="0"/>
          </a:p>
        </p:txBody>
      </p:sp>
      <p:sp>
        <p:nvSpPr>
          <p:cNvPr id="17" name="Line 109"/>
          <p:cNvSpPr>
            <a:spLocks noChangeShapeType="1"/>
          </p:cNvSpPr>
          <p:nvPr/>
        </p:nvSpPr>
        <p:spPr bwMode="auto">
          <a:xfrm flipH="1" flipV="1">
            <a:off x="6889491" y="5009802"/>
            <a:ext cx="776450" cy="17984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square"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dirty="0"/>
          </a:p>
        </p:txBody>
      </p:sp>
      <p:sp>
        <p:nvSpPr>
          <p:cNvPr id="18" name="テキスト ボックス 76"/>
          <p:cNvSpPr txBox="1"/>
          <p:nvPr/>
        </p:nvSpPr>
        <p:spPr>
          <a:xfrm>
            <a:off x="7369725" y="4365833"/>
            <a:ext cx="1871025" cy="400110"/>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2000" dirty="0" smtClean="0"/>
              <a:t>新規モジュール</a:t>
            </a:r>
            <a:endParaRPr kumimoji="1" lang="ja-JP" altLang="en-US" sz="2000" dirty="0"/>
          </a:p>
        </p:txBody>
      </p:sp>
      <p:sp>
        <p:nvSpPr>
          <p:cNvPr id="19" name="テキスト ボックス 77"/>
          <p:cNvSpPr txBox="1"/>
          <p:nvPr/>
        </p:nvSpPr>
        <p:spPr>
          <a:xfrm>
            <a:off x="7634986" y="4943494"/>
            <a:ext cx="1358064" cy="707886"/>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000" dirty="0" smtClean="0"/>
              <a:t>モジュール</a:t>
            </a:r>
            <a:r>
              <a:rPr lang="en-US" altLang="ja-JP" sz="2000" dirty="0" smtClean="0"/>
              <a:t/>
            </a:r>
            <a:br>
              <a:rPr lang="en-US" altLang="ja-JP" sz="2000" dirty="0" smtClean="0"/>
            </a:br>
            <a:r>
              <a:rPr lang="ja-JP" altLang="en-US" sz="2000" dirty="0" smtClean="0"/>
              <a:t>呼出し文</a:t>
            </a:r>
            <a:endParaRPr kumimoji="1" lang="ja-JP" altLang="en-US" sz="2000" dirty="0"/>
          </a:p>
        </p:txBody>
      </p:sp>
      <p:sp>
        <p:nvSpPr>
          <p:cNvPr id="21" name="角丸四角形 20"/>
          <p:cNvSpPr/>
          <p:nvPr/>
        </p:nvSpPr>
        <p:spPr bwMode="auto">
          <a:xfrm>
            <a:off x="1947861" y="4120109"/>
            <a:ext cx="1861313" cy="1573524"/>
          </a:xfrm>
          <a:prstGeom prst="roundRect">
            <a:avLst/>
          </a:prstGeom>
          <a:noFill/>
          <a:ln w="38100" cap="flat" cmpd="sng" algn="ctr">
            <a:solidFill>
              <a:srgbClr val="FF717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2" name="角丸四角形 31"/>
          <p:cNvSpPr/>
          <p:nvPr/>
        </p:nvSpPr>
        <p:spPr bwMode="auto">
          <a:xfrm>
            <a:off x="70713" y="3966977"/>
            <a:ext cx="1719122" cy="501394"/>
          </a:xfrm>
          <a:prstGeom prst="roundRect">
            <a:avLst/>
          </a:prstGeom>
          <a:ln w="25400">
            <a:solidFill>
              <a:srgbClr val="FF717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クローン</a:t>
            </a:r>
            <a:r>
              <a:rPr kumimoji="0" lang="ja-JP" altLang="en-US" sz="2000" dirty="0">
                <a:latin typeface="Times New Roman" pitchFamily="18" charset="0"/>
                <a:ea typeface="ＭＳ Ｐゴシック" pitchFamily="50" charset="-128"/>
              </a:rPr>
              <a:t>セット</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4" name="テキスト ボックス 76"/>
          <p:cNvSpPr txBox="1"/>
          <p:nvPr/>
        </p:nvSpPr>
        <p:spPr>
          <a:xfrm>
            <a:off x="3791594" y="4072093"/>
            <a:ext cx="1834156" cy="707886"/>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2000" dirty="0" smtClean="0"/>
              <a:t>リファクタリング</a:t>
            </a:r>
            <a:endParaRPr kumimoji="1" lang="en-US" altLang="ja-JP" sz="2000" dirty="0" smtClean="0"/>
          </a:p>
          <a:p>
            <a:pPr algn="ctr"/>
            <a:r>
              <a:rPr lang="ja-JP" altLang="en-US" sz="2000" dirty="0"/>
              <a:t>実施</a:t>
            </a:r>
            <a:endParaRPr kumimoji="1" lang="ja-JP" altLang="en-US" sz="2000" dirty="0"/>
          </a:p>
        </p:txBody>
      </p:sp>
      <p:sp>
        <p:nvSpPr>
          <p:cNvPr id="33" name="テキスト ボックス 77"/>
          <p:cNvSpPr txBox="1"/>
          <p:nvPr/>
        </p:nvSpPr>
        <p:spPr>
          <a:xfrm>
            <a:off x="5601169" y="5505854"/>
            <a:ext cx="1354666" cy="400110"/>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2000" dirty="0"/>
              <a:t>c</a:t>
            </a:r>
            <a:r>
              <a:rPr lang="en-US" altLang="ja-JP" sz="2000" dirty="0" smtClean="0"/>
              <a:t>all(</a:t>
            </a:r>
            <a:r>
              <a:rPr lang="en-US" altLang="ja-JP" sz="2000" dirty="0" err="1" smtClean="0"/>
              <a:t>newM</a:t>
            </a:r>
            <a:r>
              <a:rPr lang="en-US" altLang="ja-JP" sz="2000" dirty="0" smtClean="0"/>
              <a:t>)</a:t>
            </a:r>
            <a:endParaRPr kumimoji="1" lang="ja-JP" altLang="en-US" sz="2000" dirty="0"/>
          </a:p>
        </p:txBody>
      </p:sp>
      <p:sp>
        <p:nvSpPr>
          <p:cNvPr id="35" name="テキスト ボックス 77"/>
          <p:cNvSpPr txBox="1"/>
          <p:nvPr/>
        </p:nvSpPr>
        <p:spPr>
          <a:xfrm>
            <a:off x="5594716" y="5177043"/>
            <a:ext cx="1354666" cy="400110"/>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2000" dirty="0"/>
              <a:t>c</a:t>
            </a:r>
            <a:r>
              <a:rPr lang="en-US" altLang="ja-JP" sz="2000" dirty="0" smtClean="0"/>
              <a:t>all(</a:t>
            </a:r>
            <a:r>
              <a:rPr lang="en-US" altLang="ja-JP" sz="2000" dirty="0" err="1" smtClean="0"/>
              <a:t>newM</a:t>
            </a:r>
            <a:r>
              <a:rPr lang="en-US" altLang="ja-JP" sz="2000" dirty="0" smtClean="0"/>
              <a:t>)</a:t>
            </a:r>
            <a:endParaRPr kumimoji="1" lang="ja-JP" altLang="en-US" sz="2000" dirty="0"/>
          </a:p>
        </p:txBody>
      </p:sp>
      <p:sp>
        <p:nvSpPr>
          <p:cNvPr id="36" name="テキスト ボックス 77"/>
          <p:cNvSpPr txBox="1"/>
          <p:nvPr/>
        </p:nvSpPr>
        <p:spPr>
          <a:xfrm>
            <a:off x="5594716" y="4857062"/>
            <a:ext cx="1354666" cy="400110"/>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2000" dirty="0"/>
              <a:t>c</a:t>
            </a:r>
            <a:r>
              <a:rPr lang="en-US" altLang="ja-JP" sz="2000" dirty="0" smtClean="0"/>
              <a:t>all(</a:t>
            </a:r>
            <a:r>
              <a:rPr lang="en-US" altLang="ja-JP" sz="2000" dirty="0" err="1" smtClean="0"/>
              <a:t>newM</a:t>
            </a:r>
            <a:r>
              <a:rPr lang="en-US" altLang="ja-JP" sz="2000" dirty="0" smtClean="0"/>
              <a:t>)</a:t>
            </a:r>
            <a:endParaRPr kumimoji="1" lang="ja-JP" altLang="en-US" sz="2000" dirty="0"/>
          </a:p>
        </p:txBody>
      </p:sp>
      <mc:AlternateContent xmlns:mc="http://schemas.openxmlformats.org/markup-compatibility/2006" xmlns:a14="http://schemas.microsoft.com/office/drawing/2010/main">
        <mc:Choice Requires="a14">
          <p:sp>
            <p:nvSpPr>
              <p:cNvPr id="37" name="Rectangle 91"/>
              <p:cNvSpPr>
                <a:spLocks noChangeArrowheads="1"/>
              </p:cNvSpPr>
              <p:nvPr/>
            </p:nvSpPr>
            <p:spPr bwMode="auto">
              <a:xfrm>
                <a:off x="2126018" y="4252471"/>
                <a:ext cx="1617468"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smtClean="0">
                    <a:latin typeface="Times New Roman" panose="02020603050405020304" pitchFamily="18" charset="0"/>
                  </a:rPr>
                  <a:t>コード片</a:t>
                </a:r>
                <a14:m>
                  <m:oMath xmlns:m="http://schemas.openxmlformats.org/officeDocument/2006/math">
                    <m:sSub>
                      <m:sSubPr>
                        <m:ctrlPr>
                          <a:rPr kumimoji="0" lang="en-US" altLang="ja-JP" sz="2000" i="1" smtClean="0">
                            <a:latin typeface="Cambria Math" panose="02040503050406030204" pitchFamily="18" charset="0"/>
                          </a:rPr>
                        </m:ctrlPr>
                      </m:sSubPr>
                      <m:e>
                        <m:r>
                          <a:rPr kumimoji="0" lang="en-US" altLang="ja-JP" sz="2000" b="0" i="1" smtClean="0">
                            <a:latin typeface="Cambria Math" panose="02040503050406030204" pitchFamily="18" charset="0"/>
                          </a:rPr>
                          <m:t>𝐶𝐹</m:t>
                        </m:r>
                      </m:e>
                      <m:sub>
                        <m:r>
                          <a:rPr kumimoji="0" lang="en-US" altLang="ja-JP" sz="2000" b="0" i="1" smtClean="0">
                            <a:latin typeface="Cambria Math" panose="02040503050406030204" pitchFamily="18" charset="0"/>
                          </a:rPr>
                          <m:t>1</m:t>
                        </m:r>
                        <m:r>
                          <a:rPr kumimoji="0" lang="en-US" altLang="ja-JP" sz="2000" b="0" i="1" smtClean="0">
                            <a:latin typeface="Cambria Math" panose="02040503050406030204" pitchFamily="18" charset="0"/>
                          </a:rPr>
                          <m:t>𝑎</m:t>
                        </m:r>
                      </m:sub>
                    </m:sSub>
                  </m:oMath>
                </a14:m>
                <a:endParaRPr kumimoji="0" lang="en-US" altLang="ja-JP" sz="2000" baseline="-25000" dirty="0">
                  <a:latin typeface="Times New Roman" panose="02020603050405020304" pitchFamily="18" charset="0"/>
                </a:endParaRPr>
              </a:p>
            </p:txBody>
          </p:sp>
        </mc:Choice>
        <mc:Fallback xmlns="">
          <p:sp>
            <p:nvSpPr>
              <p:cNvPr id="37" name="Rectangle 91"/>
              <p:cNvSpPr>
                <a:spLocks noRot="1" noChangeAspect="1" noMove="1" noResize="1" noEditPoints="1" noAdjustHandles="1" noChangeArrowheads="1" noChangeShapeType="1" noTextEdit="1"/>
              </p:cNvSpPr>
              <p:nvPr/>
            </p:nvSpPr>
            <p:spPr bwMode="auto">
              <a:xfrm>
                <a:off x="2126018" y="4252471"/>
                <a:ext cx="1617468" cy="400093"/>
              </a:xfrm>
              <a:prstGeom prst="rect">
                <a:avLst/>
              </a:prstGeom>
              <a:blipFill rotWithShape="0">
                <a:blip r:embed="rId3"/>
                <a:stretch>
                  <a:fillRect l="-2230" t="-8696" b="-20290"/>
                </a:stretch>
              </a:blipFill>
              <a:ln w="25400">
                <a:solidFill>
                  <a:schemeClr val="tx1"/>
                </a:solidFill>
                <a:miter lim="800000"/>
                <a:headEnd/>
                <a:tailEnd/>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8" name="Rectangle 91"/>
              <p:cNvSpPr>
                <a:spLocks noChangeArrowheads="1"/>
              </p:cNvSpPr>
              <p:nvPr/>
            </p:nvSpPr>
            <p:spPr bwMode="auto">
              <a:xfrm>
                <a:off x="2126018" y="4730045"/>
                <a:ext cx="1617468"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smtClean="0">
                    <a:latin typeface="Times New Roman" panose="02020603050405020304" pitchFamily="18" charset="0"/>
                  </a:rPr>
                  <a:t>コード片</a:t>
                </a:r>
                <a14:m>
                  <m:oMath xmlns:m="http://schemas.openxmlformats.org/officeDocument/2006/math">
                    <m:sSub>
                      <m:sSubPr>
                        <m:ctrlPr>
                          <a:rPr kumimoji="0" lang="en-US" altLang="ja-JP" sz="2000" i="1" smtClean="0">
                            <a:latin typeface="Cambria Math" panose="02040503050406030204" pitchFamily="18" charset="0"/>
                          </a:rPr>
                        </m:ctrlPr>
                      </m:sSubPr>
                      <m:e>
                        <m:r>
                          <a:rPr kumimoji="0" lang="en-US" altLang="ja-JP" sz="2000" b="0" i="1" smtClean="0">
                            <a:latin typeface="Cambria Math" panose="02040503050406030204" pitchFamily="18" charset="0"/>
                          </a:rPr>
                          <m:t>𝐶𝐹</m:t>
                        </m:r>
                      </m:e>
                      <m:sub>
                        <m:r>
                          <a:rPr kumimoji="0" lang="en-US" altLang="ja-JP" sz="2000" b="0" i="1" smtClean="0">
                            <a:latin typeface="Cambria Math" panose="02040503050406030204" pitchFamily="18" charset="0"/>
                          </a:rPr>
                          <m:t>1</m:t>
                        </m:r>
                        <m:r>
                          <a:rPr kumimoji="0" lang="en-US" altLang="ja-JP" sz="2000" b="0" i="1" smtClean="0">
                            <a:latin typeface="Cambria Math" panose="02040503050406030204" pitchFamily="18" charset="0"/>
                          </a:rPr>
                          <m:t>𝑏</m:t>
                        </m:r>
                      </m:sub>
                    </m:sSub>
                  </m:oMath>
                </a14:m>
                <a:endParaRPr kumimoji="0" lang="en-US" altLang="ja-JP" sz="2000" baseline="-25000" dirty="0">
                  <a:latin typeface="Times New Roman" panose="02020603050405020304" pitchFamily="18" charset="0"/>
                </a:endParaRPr>
              </a:p>
            </p:txBody>
          </p:sp>
        </mc:Choice>
        <mc:Fallback xmlns="">
          <p:sp>
            <p:nvSpPr>
              <p:cNvPr id="38" name="Rectangle 91"/>
              <p:cNvSpPr>
                <a:spLocks noRot="1" noChangeAspect="1" noMove="1" noResize="1" noEditPoints="1" noAdjustHandles="1" noChangeArrowheads="1" noChangeShapeType="1" noTextEdit="1"/>
              </p:cNvSpPr>
              <p:nvPr/>
            </p:nvSpPr>
            <p:spPr bwMode="auto">
              <a:xfrm>
                <a:off x="2126018" y="4730045"/>
                <a:ext cx="1617468" cy="400093"/>
              </a:xfrm>
              <a:prstGeom prst="rect">
                <a:avLst/>
              </a:prstGeom>
              <a:blipFill rotWithShape="0">
                <a:blip r:embed="rId4"/>
                <a:stretch>
                  <a:fillRect l="-2230" t="-7143" b="-18571"/>
                </a:stretch>
              </a:blipFill>
              <a:ln w="25400">
                <a:solidFill>
                  <a:schemeClr val="tx1"/>
                </a:solidFill>
                <a:miter lim="800000"/>
                <a:headEnd/>
                <a:tailEnd/>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9" name="Rectangle 91"/>
              <p:cNvSpPr>
                <a:spLocks noChangeArrowheads="1"/>
              </p:cNvSpPr>
              <p:nvPr/>
            </p:nvSpPr>
            <p:spPr bwMode="auto">
              <a:xfrm>
                <a:off x="2126018" y="5216647"/>
                <a:ext cx="1617468" cy="400093"/>
              </a:xfrm>
              <a:prstGeom prst="rect">
                <a:avLst/>
              </a:prstGeom>
              <a:solidFill>
                <a:srgbClr val="FF7171"/>
              </a:solidFill>
              <a:ln w="25400">
                <a:solidFill>
                  <a:schemeClr val="tx1"/>
                </a:solidFill>
                <a:miter lim="800000"/>
                <a:headEnd/>
                <a:tailEnd/>
              </a:ln>
            </p:spPr>
            <p:txBody>
              <a:bodyPr wrap="square" lIns="91424" tIns="45712" rIns="91424" bIns="45712" anchor="ct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sz="2000" dirty="0" smtClean="0">
                    <a:latin typeface="Times New Roman" panose="02020603050405020304" pitchFamily="18" charset="0"/>
                  </a:rPr>
                  <a:t>コード片</a:t>
                </a:r>
                <a14:m>
                  <m:oMath xmlns:m="http://schemas.openxmlformats.org/officeDocument/2006/math">
                    <m:sSub>
                      <m:sSubPr>
                        <m:ctrlPr>
                          <a:rPr kumimoji="0" lang="en-US" altLang="ja-JP" sz="2000" i="1" smtClean="0">
                            <a:latin typeface="Cambria Math" panose="02040503050406030204" pitchFamily="18" charset="0"/>
                          </a:rPr>
                        </m:ctrlPr>
                      </m:sSubPr>
                      <m:e>
                        <m:r>
                          <a:rPr kumimoji="0" lang="en-US" altLang="ja-JP" sz="2000" b="0" i="1" smtClean="0">
                            <a:latin typeface="Cambria Math" panose="02040503050406030204" pitchFamily="18" charset="0"/>
                          </a:rPr>
                          <m:t>𝐶𝐹</m:t>
                        </m:r>
                      </m:e>
                      <m:sub>
                        <m:r>
                          <a:rPr kumimoji="0" lang="en-US" altLang="ja-JP" sz="2000" b="0" i="1" smtClean="0">
                            <a:latin typeface="Cambria Math" panose="02040503050406030204" pitchFamily="18" charset="0"/>
                          </a:rPr>
                          <m:t>1</m:t>
                        </m:r>
                        <m:r>
                          <a:rPr kumimoji="0" lang="en-US" altLang="ja-JP" sz="2000" b="0" i="1" smtClean="0">
                            <a:latin typeface="Cambria Math" panose="02040503050406030204" pitchFamily="18" charset="0"/>
                          </a:rPr>
                          <m:t>𝑐</m:t>
                        </m:r>
                      </m:sub>
                    </m:sSub>
                  </m:oMath>
                </a14:m>
                <a:endParaRPr kumimoji="0" lang="en-US" altLang="ja-JP" sz="2000" baseline="-25000" dirty="0">
                  <a:latin typeface="Times New Roman" panose="02020603050405020304" pitchFamily="18" charset="0"/>
                </a:endParaRPr>
              </a:p>
            </p:txBody>
          </p:sp>
        </mc:Choice>
        <mc:Fallback xmlns="">
          <p:sp>
            <p:nvSpPr>
              <p:cNvPr id="39" name="Rectangle 91"/>
              <p:cNvSpPr>
                <a:spLocks noRot="1" noChangeAspect="1" noMove="1" noResize="1" noEditPoints="1" noAdjustHandles="1" noChangeArrowheads="1" noChangeShapeType="1" noTextEdit="1"/>
              </p:cNvSpPr>
              <p:nvPr/>
            </p:nvSpPr>
            <p:spPr bwMode="auto">
              <a:xfrm>
                <a:off x="2126018" y="5216647"/>
                <a:ext cx="1617468" cy="400093"/>
              </a:xfrm>
              <a:prstGeom prst="rect">
                <a:avLst/>
              </a:prstGeom>
              <a:blipFill rotWithShape="0">
                <a:blip r:embed="rId5"/>
                <a:stretch>
                  <a:fillRect l="-1859" t="-7246" b="-20290"/>
                </a:stretch>
              </a:blipFill>
              <a:ln w="25400">
                <a:solidFill>
                  <a:schemeClr val="tx1"/>
                </a:solidFill>
                <a:miter lim="800000"/>
                <a:headEnd/>
                <a:tailEnd/>
              </a:ln>
            </p:spPr>
            <p:txBody>
              <a:bodyPr/>
              <a:lstStyle/>
              <a:p>
                <a:r>
                  <a:rPr lang="ja-JP" altLang="en-US">
                    <a:noFill/>
                  </a:rPr>
                  <a:t> </a:t>
                </a:r>
              </a:p>
            </p:txBody>
          </p:sp>
        </mc:Fallback>
      </mc:AlternateContent>
      <p:sp>
        <p:nvSpPr>
          <p:cNvPr id="40" name="正方形/長方形 39"/>
          <p:cNvSpPr/>
          <p:nvPr/>
        </p:nvSpPr>
        <p:spPr>
          <a:xfrm>
            <a:off x="1017841" y="3370613"/>
            <a:ext cx="8413551" cy="430887"/>
          </a:xfrm>
          <a:prstGeom prst="rect">
            <a:avLst/>
          </a:prstGeom>
        </p:spPr>
        <p:txBody>
          <a:bodyPr wrap="square">
            <a:spAutoFit/>
          </a:bodyPr>
          <a:lstStyle/>
          <a:p>
            <a:pPr marL="342900" indent="-342900">
              <a:buFont typeface="Arial" panose="020B0604020202020204" pitchFamily="34" charset="0"/>
              <a:buChar char="•"/>
            </a:pPr>
            <a:r>
              <a:rPr lang="ja-JP" altLang="en-US" sz="2200" dirty="0" smtClean="0"/>
              <a:t>類似した機能に対して実施</a:t>
            </a:r>
            <a:endParaRPr lang="ja-JP" altLang="en-US" sz="2200" dirty="0"/>
          </a:p>
        </p:txBody>
      </p:sp>
      <p:sp>
        <p:nvSpPr>
          <p:cNvPr id="28" name="角丸四角形 27"/>
          <p:cNvSpPr/>
          <p:nvPr/>
        </p:nvSpPr>
        <p:spPr bwMode="auto">
          <a:xfrm>
            <a:off x="70713" y="5174569"/>
            <a:ext cx="1747082" cy="501394"/>
          </a:xfrm>
          <a:prstGeom prst="roundRect">
            <a:avLst/>
          </a:prstGeom>
          <a:ln w="254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コード</a:t>
            </a:r>
            <a:r>
              <a:rPr kumimoji="0" lang="ja-JP" altLang="en-US" sz="2000" dirty="0">
                <a:latin typeface="Times New Roman" pitchFamily="18" charset="0"/>
                <a:ea typeface="ＭＳ Ｐゴシック" pitchFamily="50" charset="-128"/>
              </a:rPr>
              <a:t>クローン</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29" name="直線矢印コネクタ 28"/>
          <p:cNvCxnSpPr/>
          <p:nvPr/>
        </p:nvCxnSpPr>
        <p:spPr bwMode="auto">
          <a:xfrm flipV="1">
            <a:off x="1882190" y="4507698"/>
            <a:ext cx="237086" cy="917568"/>
          </a:xfrm>
          <a:prstGeom prst="straightConnector1">
            <a:avLst/>
          </a:prstGeom>
          <a:solidFill>
            <a:schemeClr val="accent2"/>
          </a:solidFill>
          <a:ln w="31750" cap="flat" cmpd="sng" algn="ctr">
            <a:solidFill>
              <a:schemeClr val="tx1"/>
            </a:solidFill>
            <a:prstDash val="solid"/>
            <a:round/>
            <a:headEnd type="none" w="med" len="med"/>
            <a:tailEnd type="triangle"/>
          </a:ln>
          <a:effectLst/>
        </p:spPr>
      </p:cxnSp>
      <p:cxnSp>
        <p:nvCxnSpPr>
          <p:cNvPr id="31" name="直線矢印コネクタ 30"/>
          <p:cNvCxnSpPr>
            <a:endCxn id="39" idx="1"/>
          </p:cNvCxnSpPr>
          <p:nvPr/>
        </p:nvCxnSpPr>
        <p:spPr bwMode="auto">
          <a:xfrm>
            <a:off x="1882190" y="5398760"/>
            <a:ext cx="243828" cy="17934"/>
          </a:xfrm>
          <a:prstGeom prst="straightConnector1">
            <a:avLst/>
          </a:prstGeom>
          <a:solidFill>
            <a:schemeClr val="accent2"/>
          </a:solidFill>
          <a:ln w="31750" cap="flat" cmpd="sng" algn="ctr">
            <a:solidFill>
              <a:schemeClr val="tx1"/>
            </a:solidFill>
            <a:prstDash val="solid"/>
            <a:round/>
            <a:headEnd type="none" w="med" len="med"/>
            <a:tailEnd type="triangle"/>
          </a:ln>
          <a:effectLst/>
        </p:spPr>
      </p:cxnSp>
      <p:cxnSp>
        <p:nvCxnSpPr>
          <p:cNvPr id="41" name="直線矢印コネクタ 40"/>
          <p:cNvCxnSpPr>
            <a:endCxn id="38" idx="1"/>
          </p:cNvCxnSpPr>
          <p:nvPr/>
        </p:nvCxnSpPr>
        <p:spPr bwMode="auto">
          <a:xfrm flipV="1">
            <a:off x="1882190" y="4930092"/>
            <a:ext cx="243828" cy="468669"/>
          </a:xfrm>
          <a:prstGeom prst="straightConnector1">
            <a:avLst/>
          </a:prstGeom>
          <a:solidFill>
            <a:schemeClr val="accent2"/>
          </a:solidFill>
          <a:ln w="31750"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39365404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p:cNvSpPr/>
          <p:nvPr/>
        </p:nvSpPr>
        <p:spPr>
          <a:xfrm>
            <a:off x="4718279" y="4058931"/>
            <a:ext cx="4215023" cy="1508105"/>
          </a:xfrm>
          <a:prstGeom prst="rect">
            <a:avLst/>
          </a:prstGeom>
          <a:solidFill>
            <a:schemeClr val="bg1"/>
          </a:solidFill>
          <a:ln w="31750">
            <a:solidFill>
              <a:srgbClr val="0070C0"/>
            </a:solidFill>
          </a:ln>
        </p:spPr>
        <p:txBody>
          <a:bodyPr wrap="square">
            <a:spAutoFit/>
          </a:bodyPr>
          <a:lstStyle/>
          <a:p>
            <a:r>
              <a:rPr lang="ja-JP" altLang="en-US" dirty="0" smtClean="0"/>
              <a:t>$scope.</a:t>
            </a:r>
            <a:r>
              <a:rPr lang="en-US" altLang="ja-JP" sz="2000" b="1" dirty="0" err="1" smtClean="0">
                <a:solidFill>
                  <a:srgbClr val="C00000"/>
                </a:solidFill>
              </a:rPr>
              <a:t>editChannel</a:t>
            </a:r>
            <a:r>
              <a:rPr lang="en-US" altLang="ja-JP" sz="2000" b="1" dirty="0" smtClean="0"/>
              <a:t> </a:t>
            </a:r>
            <a:r>
              <a:rPr lang="ja-JP" altLang="en-US" dirty="0" smtClean="0"/>
              <a:t>= function () {</a:t>
            </a:r>
          </a:p>
          <a:p>
            <a:r>
              <a:rPr lang="ja-JP" altLang="en-US" dirty="0" smtClean="0"/>
              <a:t>    </a:t>
            </a:r>
            <a:r>
              <a:rPr lang="en-US" altLang="ja-JP" dirty="0" err="1" smtClean="0"/>
              <a:t>var</a:t>
            </a:r>
            <a:r>
              <a:rPr lang="en-US" altLang="ja-JP" dirty="0" smtClean="0"/>
              <a:t> scope = $</a:t>
            </a:r>
            <a:r>
              <a:rPr lang="en-US" altLang="ja-JP" dirty="0" err="1" smtClean="0"/>
              <a:t>rootScope</a:t>
            </a:r>
            <a:r>
              <a:rPr lang="en-US" altLang="ja-JP" dirty="0" smtClean="0"/>
              <a:t>.$new();</a:t>
            </a:r>
          </a:p>
          <a:p>
            <a:r>
              <a:rPr lang="en-US" altLang="ja-JP" dirty="0"/>
              <a:t> </a:t>
            </a:r>
            <a:r>
              <a:rPr lang="en-US" altLang="ja-JP" dirty="0" smtClean="0"/>
              <a:t>   </a:t>
            </a:r>
            <a:r>
              <a:rPr lang="en-US" altLang="ja-JP" dirty="0" err="1" smtClean="0"/>
              <a:t>scope.chatID</a:t>
            </a:r>
            <a:r>
              <a:rPr lang="en-US" altLang="ja-JP" dirty="0"/>
              <a:t> </a:t>
            </a:r>
            <a:r>
              <a:rPr lang="ja-JP" altLang="en-US" dirty="0" smtClean="0"/>
              <a:t>= </a:t>
            </a:r>
            <a:r>
              <a:rPr lang="en-US" altLang="ja-JP" dirty="0" smtClean="0"/>
              <a:t>$</a:t>
            </a:r>
            <a:r>
              <a:rPr lang="en-US" altLang="ja-JP" dirty="0" err="1" smtClean="0"/>
              <a:t>scope.chatID</a:t>
            </a:r>
            <a:r>
              <a:rPr lang="en-US" altLang="ja-JP" dirty="0" smtClean="0"/>
              <a:t>;</a:t>
            </a:r>
            <a:endParaRPr lang="en-US" altLang="ja-JP" dirty="0"/>
          </a:p>
          <a:p>
            <a:r>
              <a:rPr lang="en-US" altLang="ja-JP" dirty="0" smtClean="0"/>
              <a:t>    $</a:t>
            </a:r>
            <a:r>
              <a:rPr lang="en-US" altLang="ja-JP" dirty="0" err="1" smtClean="0"/>
              <a:t>modal.open</a:t>
            </a:r>
            <a:r>
              <a:rPr lang="en-US" altLang="ja-JP" dirty="0" smtClean="0"/>
              <a:t>({</a:t>
            </a:r>
            <a:r>
              <a:rPr lang="en-US" altLang="ja-JP" dirty="0" err="1" smtClean="0"/>
              <a:t>templateUrl</a:t>
            </a:r>
            <a:r>
              <a:rPr lang="en-US" altLang="ja-JP" dirty="0"/>
              <a:t> </a:t>
            </a:r>
            <a:r>
              <a:rPr lang="en-US" altLang="ja-JP" dirty="0" smtClean="0"/>
              <a:t>: </a:t>
            </a:r>
          </a:p>
          <a:p>
            <a:r>
              <a:rPr lang="en-US" altLang="ja-JP" dirty="0" smtClean="0"/>
              <a:t>}</a:t>
            </a:r>
            <a:endParaRPr lang="ja-JP" altLang="en-US" dirty="0"/>
          </a:p>
        </p:txBody>
      </p:sp>
      <p:sp>
        <p:nvSpPr>
          <p:cNvPr id="30" name="正方形/長方形 29"/>
          <p:cNvSpPr/>
          <p:nvPr/>
        </p:nvSpPr>
        <p:spPr>
          <a:xfrm>
            <a:off x="4720678" y="2053854"/>
            <a:ext cx="4199745" cy="1785104"/>
          </a:xfrm>
          <a:prstGeom prst="rect">
            <a:avLst/>
          </a:prstGeom>
          <a:solidFill>
            <a:schemeClr val="bg1"/>
          </a:solidFill>
          <a:ln w="31750">
            <a:solidFill>
              <a:srgbClr val="C00000"/>
            </a:solidFill>
          </a:ln>
        </p:spPr>
        <p:txBody>
          <a:bodyPr wrap="square">
            <a:spAutoFit/>
          </a:bodyPr>
          <a:lstStyle/>
          <a:p>
            <a:r>
              <a:rPr lang="en-US" altLang="ja-JP" dirty="0" smtClean="0"/>
              <a:t>&lt;div class = “</a:t>
            </a:r>
            <a:r>
              <a:rPr lang="en-US" altLang="ja-JP" dirty="0" err="1" smtClean="0"/>
              <a:t>md_modal_actions</a:t>
            </a:r>
            <a:endParaRPr lang="en-US" altLang="ja-JP" dirty="0" smtClean="0"/>
          </a:p>
          <a:p>
            <a:r>
              <a:rPr lang="en-US" altLang="ja-JP" dirty="0"/>
              <a:t> </a:t>
            </a:r>
            <a:r>
              <a:rPr lang="en-US" altLang="ja-JP" dirty="0" smtClean="0"/>
              <a:t>   &lt;a class = “</a:t>
            </a:r>
            <a:r>
              <a:rPr lang="en-US" altLang="ja-JP" dirty="0" err="1" smtClean="0"/>
              <a:t>md_modal_actions</a:t>
            </a:r>
            <a:endParaRPr lang="en-US" altLang="ja-JP" dirty="0" smtClean="0"/>
          </a:p>
          <a:p>
            <a:r>
              <a:rPr lang="en-US" altLang="ja-JP" dirty="0" smtClean="0"/>
              <a:t>    &lt;a class = “</a:t>
            </a:r>
            <a:r>
              <a:rPr lang="en-US" altLang="ja-JP" dirty="0" err="1" smtClean="0"/>
              <a:t>md_modal_action</a:t>
            </a:r>
            <a:endParaRPr lang="en-US" altLang="ja-JP" dirty="0" smtClean="0"/>
          </a:p>
          <a:p>
            <a:r>
              <a:rPr lang="en-US" altLang="ja-JP" dirty="0"/>
              <a:t> </a:t>
            </a:r>
            <a:r>
              <a:rPr lang="en-US" altLang="ja-JP" dirty="0" smtClean="0"/>
              <a:t>   ng-click = “</a:t>
            </a:r>
            <a:r>
              <a:rPr lang="en-US" altLang="ja-JP" sz="2000" b="1" dirty="0" err="1" smtClean="0">
                <a:solidFill>
                  <a:srgbClr val="C00000"/>
                </a:solidFill>
              </a:rPr>
              <a:t>editChannel</a:t>
            </a:r>
            <a:r>
              <a:rPr lang="en-US" altLang="ja-JP" dirty="0" smtClean="0"/>
              <a:t>()”</a:t>
            </a:r>
          </a:p>
          <a:p>
            <a:r>
              <a:rPr lang="en-US" altLang="ja-JP" dirty="0"/>
              <a:t> </a:t>
            </a:r>
            <a:r>
              <a:rPr lang="en-US" altLang="ja-JP" dirty="0" smtClean="0"/>
              <a:t>   &lt;/a&gt;</a:t>
            </a:r>
          </a:p>
          <a:p>
            <a:r>
              <a:rPr lang="en-US" altLang="ja-JP" dirty="0" smtClean="0"/>
              <a:t>&lt;/div&gt;</a:t>
            </a:r>
            <a:endParaRPr lang="ja-JP" altLang="en-US" dirty="0"/>
          </a:p>
        </p:txBody>
      </p:sp>
      <p:sp>
        <p:nvSpPr>
          <p:cNvPr id="31" name="テキスト ボックス 30"/>
          <p:cNvSpPr txBox="1"/>
          <p:nvPr/>
        </p:nvSpPr>
        <p:spPr>
          <a:xfrm>
            <a:off x="7990676" y="4691604"/>
            <a:ext cx="441146" cy="400110"/>
          </a:xfrm>
          <a:prstGeom prst="rect">
            <a:avLst/>
          </a:prstGeom>
          <a:solidFill>
            <a:schemeClr val="bg1"/>
          </a:solidFill>
          <a:ln>
            <a:noFill/>
          </a:ln>
        </p:spPr>
        <p:txBody>
          <a:bodyPr wrap="none" rtlCol="0">
            <a:spAutoFit/>
          </a:bodyPr>
          <a:lstStyle/>
          <a:p>
            <a:r>
              <a:rPr kumimoji="1" lang="en-US" altLang="ja-JP" sz="2000" b="1" dirty="0" smtClean="0"/>
              <a:t>…</a:t>
            </a:r>
            <a:endParaRPr kumimoji="1" lang="ja-JP" altLang="en-US" sz="2000" b="1" dirty="0"/>
          </a:p>
        </p:txBody>
      </p:sp>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検出例</a:t>
            </a:r>
            <a:r>
              <a:rPr kumimoji="1" lang="en-US" altLang="ja-JP" dirty="0" smtClean="0"/>
              <a:t>(</a:t>
            </a:r>
            <a:r>
              <a:rPr lang="en-US" altLang="ja-JP" dirty="0" smtClean="0"/>
              <a:t>1/2)</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20</a:t>
            </a:fld>
            <a:endParaRPr kumimoji="1" lang="ja-JP" altLang="en-US" dirty="0"/>
          </a:p>
        </p:txBody>
      </p:sp>
      <p:sp>
        <p:nvSpPr>
          <p:cNvPr id="36" name="正方形/長方形 35"/>
          <p:cNvSpPr/>
          <p:nvPr/>
        </p:nvSpPr>
        <p:spPr>
          <a:xfrm>
            <a:off x="75745" y="1918253"/>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0" name="テキスト ボックス 39"/>
          <p:cNvSpPr txBox="1"/>
          <p:nvPr/>
        </p:nvSpPr>
        <p:spPr>
          <a:xfrm>
            <a:off x="3891448" y="2279606"/>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51" name="正方形/長方形 50"/>
          <p:cNvSpPr/>
          <p:nvPr/>
        </p:nvSpPr>
        <p:spPr>
          <a:xfrm>
            <a:off x="177905" y="4058931"/>
            <a:ext cx="4215023" cy="1508105"/>
          </a:xfrm>
          <a:prstGeom prst="rect">
            <a:avLst/>
          </a:prstGeom>
          <a:ln w="31750">
            <a:solidFill>
              <a:srgbClr val="0070C0"/>
            </a:solidFill>
          </a:ln>
        </p:spPr>
        <p:txBody>
          <a:bodyPr wrap="square">
            <a:spAutoFit/>
          </a:bodyPr>
          <a:lstStyle/>
          <a:p>
            <a:r>
              <a:rPr lang="ja-JP" altLang="en-US" dirty="0" smtClean="0"/>
              <a:t>$scope.</a:t>
            </a:r>
            <a:r>
              <a:rPr lang="en-US" altLang="ja-JP" sz="2000" b="1" dirty="0" err="1" smtClean="0">
                <a:solidFill>
                  <a:srgbClr val="C00000"/>
                </a:solidFill>
              </a:rPr>
              <a:t>editTitle</a:t>
            </a:r>
            <a:r>
              <a:rPr lang="ja-JP" altLang="en-US" dirty="0" smtClean="0"/>
              <a:t> = function () {</a:t>
            </a:r>
          </a:p>
          <a:p>
            <a:r>
              <a:rPr lang="ja-JP" altLang="en-US" dirty="0" smtClean="0"/>
              <a:t>    </a:t>
            </a:r>
            <a:r>
              <a:rPr lang="en-US" altLang="ja-JP" dirty="0" err="1" smtClean="0"/>
              <a:t>var</a:t>
            </a:r>
            <a:r>
              <a:rPr lang="en-US" altLang="ja-JP" dirty="0" smtClean="0"/>
              <a:t> scope = $</a:t>
            </a:r>
            <a:r>
              <a:rPr lang="en-US" altLang="ja-JP" dirty="0" err="1" smtClean="0"/>
              <a:t>rootScope</a:t>
            </a:r>
            <a:r>
              <a:rPr lang="en-US" altLang="ja-JP" dirty="0" smtClean="0"/>
              <a:t>.$new();</a:t>
            </a:r>
          </a:p>
          <a:p>
            <a:r>
              <a:rPr lang="en-US" altLang="ja-JP" dirty="0"/>
              <a:t> </a:t>
            </a:r>
            <a:r>
              <a:rPr lang="en-US" altLang="ja-JP" dirty="0" smtClean="0"/>
              <a:t>   </a:t>
            </a:r>
            <a:r>
              <a:rPr lang="en-US" altLang="ja-JP" dirty="0" err="1" smtClean="0"/>
              <a:t>scope.chatID</a:t>
            </a:r>
            <a:r>
              <a:rPr lang="en-US" altLang="ja-JP" dirty="0"/>
              <a:t> </a:t>
            </a:r>
            <a:r>
              <a:rPr lang="ja-JP" altLang="en-US" dirty="0" smtClean="0"/>
              <a:t>= </a:t>
            </a:r>
            <a:r>
              <a:rPr lang="en-US" altLang="ja-JP" dirty="0" smtClean="0"/>
              <a:t>$</a:t>
            </a:r>
            <a:r>
              <a:rPr lang="en-US" altLang="ja-JP" dirty="0" err="1" smtClean="0"/>
              <a:t>scope.chatID</a:t>
            </a:r>
            <a:r>
              <a:rPr lang="en-US" altLang="ja-JP" dirty="0" smtClean="0"/>
              <a:t>;</a:t>
            </a:r>
            <a:endParaRPr lang="en-US" altLang="ja-JP" dirty="0"/>
          </a:p>
          <a:p>
            <a:r>
              <a:rPr lang="en-US" altLang="ja-JP" dirty="0" smtClean="0"/>
              <a:t>    $</a:t>
            </a:r>
            <a:r>
              <a:rPr lang="en-US" altLang="ja-JP" dirty="0" err="1" smtClean="0"/>
              <a:t>modal.open</a:t>
            </a:r>
            <a:r>
              <a:rPr lang="en-US" altLang="ja-JP" dirty="0" smtClean="0"/>
              <a:t>({</a:t>
            </a:r>
            <a:r>
              <a:rPr lang="en-US" altLang="ja-JP" dirty="0" err="1" smtClean="0"/>
              <a:t>templateUrl</a:t>
            </a:r>
            <a:r>
              <a:rPr lang="en-US" altLang="ja-JP" dirty="0"/>
              <a:t> </a:t>
            </a:r>
            <a:r>
              <a:rPr lang="en-US" altLang="ja-JP" dirty="0" smtClean="0"/>
              <a:t>: </a:t>
            </a:r>
          </a:p>
          <a:p>
            <a:r>
              <a:rPr lang="en-US" altLang="ja-JP" dirty="0" smtClean="0"/>
              <a:t>}</a:t>
            </a:r>
            <a:endParaRPr lang="ja-JP" altLang="en-US" dirty="0"/>
          </a:p>
        </p:txBody>
      </p:sp>
      <p:sp>
        <p:nvSpPr>
          <p:cNvPr id="54" name="正方形/長方形 53"/>
          <p:cNvSpPr/>
          <p:nvPr/>
        </p:nvSpPr>
        <p:spPr>
          <a:xfrm>
            <a:off x="180304" y="2053854"/>
            <a:ext cx="4199745" cy="1785104"/>
          </a:xfrm>
          <a:prstGeom prst="rect">
            <a:avLst/>
          </a:prstGeom>
          <a:ln w="31750">
            <a:solidFill>
              <a:srgbClr val="FF7171"/>
            </a:solidFill>
          </a:ln>
        </p:spPr>
        <p:txBody>
          <a:bodyPr wrap="square">
            <a:spAutoFit/>
          </a:bodyPr>
          <a:lstStyle/>
          <a:p>
            <a:r>
              <a:rPr lang="en-US" altLang="ja-JP" dirty="0" smtClean="0"/>
              <a:t>&lt;div class = “</a:t>
            </a:r>
            <a:r>
              <a:rPr lang="en-US" altLang="ja-JP" dirty="0" err="1" smtClean="0"/>
              <a:t>md_modal_actions</a:t>
            </a:r>
            <a:endParaRPr lang="en-US" altLang="ja-JP" dirty="0" smtClean="0"/>
          </a:p>
          <a:p>
            <a:r>
              <a:rPr lang="en-US" altLang="ja-JP" dirty="0"/>
              <a:t> </a:t>
            </a:r>
            <a:r>
              <a:rPr lang="en-US" altLang="ja-JP" dirty="0" smtClean="0"/>
              <a:t>   &lt;a class = “</a:t>
            </a:r>
            <a:r>
              <a:rPr lang="en-US" altLang="ja-JP" dirty="0" err="1" smtClean="0"/>
              <a:t>md_modal_actions</a:t>
            </a:r>
            <a:endParaRPr lang="en-US" altLang="ja-JP" dirty="0" smtClean="0"/>
          </a:p>
          <a:p>
            <a:r>
              <a:rPr lang="en-US" altLang="ja-JP" dirty="0" smtClean="0"/>
              <a:t>    &lt;a class = “</a:t>
            </a:r>
            <a:r>
              <a:rPr lang="en-US" altLang="ja-JP" dirty="0" err="1" smtClean="0"/>
              <a:t>md_modal_action</a:t>
            </a:r>
            <a:endParaRPr lang="en-US" altLang="ja-JP" dirty="0" smtClean="0"/>
          </a:p>
          <a:p>
            <a:r>
              <a:rPr lang="en-US" altLang="ja-JP" dirty="0"/>
              <a:t> </a:t>
            </a:r>
            <a:r>
              <a:rPr lang="en-US" altLang="ja-JP" dirty="0" smtClean="0"/>
              <a:t>   ng-click = “</a:t>
            </a:r>
            <a:r>
              <a:rPr lang="en-US" altLang="ja-JP" sz="2000" b="1" dirty="0" err="1" smtClean="0">
                <a:solidFill>
                  <a:srgbClr val="C00000"/>
                </a:solidFill>
              </a:rPr>
              <a:t>editTitle</a:t>
            </a:r>
            <a:r>
              <a:rPr lang="en-US" altLang="ja-JP" dirty="0" smtClean="0"/>
              <a:t>()”</a:t>
            </a:r>
          </a:p>
          <a:p>
            <a:r>
              <a:rPr lang="en-US" altLang="ja-JP" dirty="0"/>
              <a:t> </a:t>
            </a:r>
            <a:r>
              <a:rPr lang="en-US" altLang="ja-JP" dirty="0" smtClean="0"/>
              <a:t>   &lt;/a&gt;</a:t>
            </a:r>
          </a:p>
          <a:p>
            <a:r>
              <a:rPr lang="en-US" altLang="ja-JP" dirty="0" smtClean="0"/>
              <a:t>&lt;/div&gt;</a:t>
            </a:r>
            <a:endParaRPr lang="ja-JP" altLang="en-US" dirty="0"/>
          </a:p>
        </p:txBody>
      </p:sp>
      <p:sp>
        <p:nvSpPr>
          <p:cNvPr id="55" name="テキスト ボックス 54"/>
          <p:cNvSpPr txBox="1"/>
          <p:nvPr/>
        </p:nvSpPr>
        <p:spPr>
          <a:xfrm>
            <a:off x="3656366" y="483327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58" name="四角形吹き出し 57"/>
          <p:cNvSpPr/>
          <p:nvPr/>
        </p:nvSpPr>
        <p:spPr>
          <a:xfrm>
            <a:off x="1746296" y="6016741"/>
            <a:ext cx="5903760" cy="435842"/>
          </a:xfrm>
          <a:prstGeom prst="wedgeRectCallout">
            <a:avLst>
              <a:gd name="adj1" fmla="val -40180"/>
              <a:gd name="adj2" fmla="val -163946"/>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1"/>
                </a:solidFill>
              </a:rPr>
              <a:t>チャットタイトル編集画面へ</a:t>
            </a:r>
            <a:r>
              <a:rPr lang="ja-JP" altLang="en-US" sz="2200" dirty="0">
                <a:solidFill>
                  <a:schemeClr val="tx1"/>
                </a:solidFill>
              </a:rPr>
              <a:t>の</a:t>
            </a:r>
            <a:r>
              <a:rPr lang="ja-JP" altLang="en-US" sz="2200" dirty="0" smtClean="0">
                <a:solidFill>
                  <a:schemeClr val="tx1"/>
                </a:solidFill>
              </a:rPr>
              <a:t>遷移</a:t>
            </a:r>
            <a:r>
              <a:rPr lang="en-US" altLang="ja-JP" sz="2200" dirty="0" smtClean="0">
                <a:solidFill>
                  <a:schemeClr val="tx1"/>
                </a:solidFill>
              </a:rPr>
              <a:t>UI</a:t>
            </a:r>
            <a:r>
              <a:rPr lang="ja-JP" altLang="en-US" sz="2200" dirty="0" smtClean="0">
                <a:solidFill>
                  <a:schemeClr val="tx1"/>
                </a:solidFill>
              </a:rPr>
              <a:t>と遷移処理</a:t>
            </a:r>
            <a:endParaRPr kumimoji="1" lang="ja-JP" altLang="en-US" sz="2200" dirty="0">
              <a:solidFill>
                <a:schemeClr val="tx1"/>
              </a:solidFill>
            </a:endParaRPr>
          </a:p>
        </p:txBody>
      </p:sp>
      <p:sp>
        <p:nvSpPr>
          <p:cNvPr id="33" name="テキスト ボックス 32"/>
          <p:cNvSpPr txBox="1"/>
          <p:nvPr/>
        </p:nvSpPr>
        <p:spPr>
          <a:xfrm>
            <a:off x="148385" y="1078928"/>
            <a:ext cx="8912319" cy="461665"/>
          </a:xfrm>
          <a:prstGeom prst="rect">
            <a:avLst/>
          </a:prstGeom>
          <a:noFill/>
        </p:spPr>
        <p:txBody>
          <a:bodyPr wrap="square" rtlCol="0">
            <a:spAutoFit/>
          </a:bodyPr>
          <a:lstStyle/>
          <a:p>
            <a:r>
              <a:rPr kumimoji="1" lang="ja-JP" altLang="en-US" sz="2400" dirty="0" smtClean="0"/>
              <a:t>検出された言語間チェーンドクローンセットの</a:t>
            </a:r>
            <a:r>
              <a:rPr kumimoji="1" lang="en-US" altLang="ja-JP" sz="2400" dirty="0" smtClean="0"/>
              <a:t>1</a:t>
            </a:r>
            <a:r>
              <a:rPr kumimoji="1" lang="ja-JP" altLang="en-US" sz="2400" dirty="0" smtClean="0"/>
              <a:t>つ</a:t>
            </a:r>
            <a:endParaRPr kumimoji="1" lang="en-US" altLang="ja-JP" sz="2400" dirty="0" smtClean="0"/>
          </a:p>
        </p:txBody>
      </p:sp>
      <p:sp>
        <p:nvSpPr>
          <p:cNvPr id="16" name="テキスト ボックス 15"/>
          <p:cNvSpPr txBox="1"/>
          <p:nvPr/>
        </p:nvSpPr>
        <p:spPr>
          <a:xfrm>
            <a:off x="6387921" y="1078927"/>
            <a:ext cx="1784692" cy="461665"/>
          </a:xfrm>
          <a:prstGeom prst="rect">
            <a:avLst/>
          </a:prstGeom>
          <a:noFill/>
        </p:spPr>
        <p:txBody>
          <a:bodyPr wrap="square" rtlCol="0">
            <a:spAutoFit/>
          </a:bodyPr>
          <a:lstStyle/>
          <a:p>
            <a:r>
              <a:rPr lang="en-US" altLang="ja-JP" sz="2400" dirty="0" smtClean="0"/>
              <a:t>(</a:t>
            </a:r>
            <a:r>
              <a:rPr lang="ja-JP" altLang="en-US" sz="2400" dirty="0" smtClean="0"/>
              <a:t>サイズ </a:t>
            </a:r>
            <a:r>
              <a:rPr lang="en-US" altLang="ja-JP" sz="2400" dirty="0" smtClean="0"/>
              <a:t>= 4)</a:t>
            </a:r>
            <a:endParaRPr kumimoji="1" lang="en-US" altLang="ja-JP" sz="2400" dirty="0" smtClean="0"/>
          </a:p>
        </p:txBody>
      </p:sp>
      <p:sp>
        <p:nvSpPr>
          <p:cNvPr id="17" name="正方形/長方形 16"/>
          <p:cNvSpPr/>
          <p:nvPr/>
        </p:nvSpPr>
        <p:spPr>
          <a:xfrm>
            <a:off x="4616555" y="1918252"/>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19" name="テキスト ボックス 18"/>
          <p:cNvSpPr txBox="1"/>
          <p:nvPr/>
        </p:nvSpPr>
        <p:spPr>
          <a:xfrm>
            <a:off x="7990676" y="2835145"/>
            <a:ext cx="441146" cy="400110"/>
          </a:xfrm>
          <a:prstGeom prst="rect">
            <a:avLst/>
          </a:prstGeom>
          <a:solidFill>
            <a:schemeClr val="bg1"/>
          </a:solidFill>
          <a:ln>
            <a:noFill/>
          </a:ln>
        </p:spPr>
        <p:txBody>
          <a:bodyPr wrap="none" rtlCol="0">
            <a:spAutoFit/>
          </a:bodyPr>
          <a:lstStyle/>
          <a:p>
            <a:r>
              <a:rPr kumimoji="1" lang="en-US" altLang="ja-JP" sz="2000" b="1" dirty="0" smtClean="0"/>
              <a:t>…</a:t>
            </a:r>
            <a:endParaRPr kumimoji="1" lang="ja-JP" altLang="en-US" sz="2000" b="1" dirty="0"/>
          </a:p>
        </p:txBody>
      </p:sp>
    </p:spTree>
    <p:extLst>
      <p:ext uri="{BB962C8B-B14F-4D97-AF65-F5344CB8AC3E}">
        <p14:creationId xmlns:p14="http://schemas.microsoft.com/office/powerpoint/2010/main" val="11571098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検出例</a:t>
            </a:r>
            <a:r>
              <a:rPr kumimoji="1" lang="en-US" altLang="ja-JP" dirty="0" smtClean="0"/>
              <a:t>(</a:t>
            </a:r>
            <a:r>
              <a:rPr lang="en-US" altLang="ja-JP" dirty="0" smtClean="0"/>
              <a:t>1/2)</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21</a:t>
            </a:fld>
            <a:endParaRPr kumimoji="1" lang="ja-JP" altLang="en-US" dirty="0"/>
          </a:p>
        </p:txBody>
      </p:sp>
      <p:sp>
        <p:nvSpPr>
          <p:cNvPr id="17" name="テキスト ボックス 16"/>
          <p:cNvSpPr txBox="1"/>
          <p:nvPr/>
        </p:nvSpPr>
        <p:spPr>
          <a:xfrm>
            <a:off x="148385" y="1078928"/>
            <a:ext cx="8912319" cy="461665"/>
          </a:xfrm>
          <a:prstGeom prst="rect">
            <a:avLst/>
          </a:prstGeom>
          <a:noFill/>
        </p:spPr>
        <p:txBody>
          <a:bodyPr wrap="square" rtlCol="0">
            <a:spAutoFit/>
          </a:bodyPr>
          <a:lstStyle/>
          <a:p>
            <a:r>
              <a:rPr kumimoji="1" lang="ja-JP" altLang="en-US" sz="2400" dirty="0" smtClean="0"/>
              <a:t>検出された言語間チェーンドクローンセットの</a:t>
            </a:r>
            <a:r>
              <a:rPr kumimoji="1" lang="en-US" altLang="ja-JP" sz="2400" dirty="0" smtClean="0"/>
              <a:t>1</a:t>
            </a:r>
            <a:r>
              <a:rPr kumimoji="1" lang="ja-JP" altLang="en-US" sz="2400" dirty="0" smtClean="0"/>
              <a:t>つ</a:t>
            </a:r>
            <a:endParaRPr kumimoji="1" lang="en-US" altLang="ja-JP" sz="2400" dirty="0" smtClean="0"/>
          </a:p>
        </p:txBody>
      </p:sp>
      <p:sp>
        <p:nvSpPr>
          <p:cNvPr id="18" name="テキスト ボックス 17"/>
          <p:cNvSpPr txBox="1"/>
          <p:nvPr/>
        </p:nvSpPr>
        <p:spPr>
          <a:xfrm>
            <a:off x="6387921" y="1078927"/>
            <a:ext cx="1784692" cy="461665"/>
          </a:xfrm>
          <a:prstGeom prst="rect">
            <a:avLst/>
          </a:prstGeom>
          <a:noFill/>
        </p:spPr>
        <p:txBody>
          <a:bodyPr wrap="square" rtlCol="0">
            <a:spAutoFit/>
          </a:bodyPr>
          <a:lstStyle/>
          <a:p>
            <a:r>
              <a:rPr lang="en-US" altLang="ja-JP" sz="2400" dirty="0" smtClean="0"/>
              <a:t>(</a:t>
            </a:r>
            <a:r>
              <a:rPr lang="ja-JP" altLang="en-US" sz="2400" dirty="0" smtClean="0"/>
              <a:t>サイズ </a:t>
            </a:r>
            <a:r>
              <a:rPr lang="en-US" altLang="ja-JP" sz="2400" dirty="0" smtClean="0"/>
              <a:t>= 4)</a:t>
            </a:r>
            <a:endParaRPr kumimoji="1" lang="en-US" altLang="ja-JP" sz="2400" dirty="0" smtClean="0"/>
          </a:p>
        </p:txBody>
      </p:sp>
      <p:sp>
        <p:nvSpPr>
          <p:cNvPr id="20" name="正方形/長方形 19"/>
          <p:cNvSpPr/>
          <p:nvPr/>
        </p:nvSpPr>
        <p:spPr>
          <a:xfrm>
            <a:off x="4718279" y="4058931"/>
            <a:ext cx="4215023" cy="1508105"/>
          </a:xfrm>
          <a:prstGeom prst="rect">
            <a:avLst/>
          </a:prstGeom>
          <a:solidFill>
            <a:schemeClr val="bg1"/>
          </a:solidFill>
          <a:ln w="31750">
            <a:solidFill>
              <a:srgbClr val="0070C0"/>
            </a:solidFill>
          </a:ln>
        </p:spPr>
        <p:txBody>
          <a:bodyPr wrap="square">
            <a:spAutoFit/>
          </a:bodyPr>
          <a:lstStyle/>
          <a:p>
            <a:r>
              <a:rPr lang="ja-JP" altLang="en-US" dirty="0" smtClean="0"/>
              <a:t>$scope.</a:t>
            </a:r>
            <a:r>
              <a:rPr lang="en-US" altLang="ja-JP" sz="2000" b="1" dirty="0" err="1" smtClean="0">
                <a:solidFill>
                  <a:srgbClr val="C00000"/>
                </a:solidFill>
              </a:rPr>
              <a:t>editChannel</a:t>
            </a:r>
            <a:r>
              <a:rPr lang="en-US" altLang="ja-JP" sz="2000" b="1" dirty="0" smtClean="0"/>
              <a:t> </a:t>
            </a:r>
            <a:r>
              <a:rPr lang="ja-JP" altLang="en-US" dirty="0" smtClean="0"/>
              <a:t>= function () {</a:t>
            </a:r>
          </a:p>
          <a:p>
            <a:r>
              <a:rPr lang="ja-JP" altLang="en-US" dirty="0" smtClean="0"/>
              <a:t>    </a:t>
            </a:r>
            <a:r>
              <a:rPr lang="en-US" altLang="ja-JP" dirty="0" err="1" smtClean="0"/>
              <a:t>var</a:t>
            </a:r>
            <a:r>
              <a:rPr lang="en-US" altLang="ja-JP" dirty="0" smtClean="0"/>
              <a:t> scope = $</a:t>
            </a:r>
            <a:r>
              <a:rPr lang="en-US" altLang="ja-JP" dirty="0" err="1" smtClean="0"/>
              <a:t>rootScope</a:t>
            </a:r>
            <a:r>
              <a:rPr lang="en-US" altLang="ja-JP" dirty="0" smtClean="0"/>
              <a:t>.$new();</a:t>
            </a:r>
          </a:p>
          <a:p>
            <a:r>
              <a:rPr lang="en-US" altLang="ja-JP" dirty="0"/>
              <a:t> </a:t>
            </a:r>
            <a:r>
              <a:rPr lang="en-US" altLang="ja-JP" dirty="0" smtClean="0"/>
              <a:t>   </a:t>
            </a:r>
            <a:r>
              <a:rPr lang="en-US" altLang="ja-JP" dirty="0" err="1" smtClean="0"/>
              <a:t>scope.chatID</a:t>
            </a:r>
            <a:r>
              <a:rPr lang="en-US" altLang="ja-JP" dirty="0"/>
              <a:t> </a:t>
            </a:r>
            <a:r>
              <a:rPr lang="ja-JP" altLang="en-US" dirty="0" smtClean="0"/>
              <a:t>= </a:t>
            </a:r>
            <a:r>
              <a:rPr lang="en-US" altLang="ja-JP" dirty="0" smtClean="0"/>
              <a:t>$</a:t>
            </a:r>
            <a:r>
              <a:rPr lang="en-US" altLang="ja-JP" dirty="0" err="1" smtClean="0"/>
              <a:t>scope.chatID</a:t>
            </a:r>
            <a:r>
              <a:rPr lang="en-US" altLang="ja-JP" dirty="0" smtClean="0"/>
              <a:t>;</a:t>
            </a:r>
            <a:endParaRPr lang="en-US" altLang="ja-JP" dirty="0"/>
          </a:p>
          <a:p>
            <a:r>
              <a:rPr lang="en-US" altLang="ja-JP" dirty="0" smtClean="0"/>
              <a:t>    $</a:t>
            </a:r>
            <a:r>
              <a:rPr lang="en-US" altLang="ja-JP" dirty="0" err="1" smtClean="0"/>
              <a:t>modal.open</a:t>
            </a:r>
            <a:r>
              <a:rPr lang="en-US" altLang="ja-JP" dirty="0" smtClean="0"/>
              <a:t>({</a:t>
            </a:r>
            <a:r>
              <a:rPr lang="en-US" altLang="ja-JP" dirty="0" err="1" smtClean="0"/>
              <a:t>templateUrl</a:t>
            </a:r>
            <a:r>
              <a:rPr lang="en-US" altLang="ja-JP" dirty="0"/>
              <a:t> </a:t>
            </a:r>
            <a:r>
              <a:rPr lang="en-US" altLang="ja-JP" dirty="0" smtClean="0"/>
              <a:t>: </a:t>
            </a:r>
          </a:p>
          <a:p>
            <a:r>
              <a:rPr lang="en-US" altLang="ja-JP" dirty="0" smtClean="0"/>
              <a:t>}</a:t>
            </a:r>
            <a:endParaRPr lang="ja-JP" altLang="en-US" dirty="0"/>
          </a:p>
        </p:txBody>
      </p:sp>
      <p:sp>
        <p:nvSpPr>
          <p:cNvPr id="21" name="正方形/長方形 20"/>
          <p:cNvSpPr/>
          <p:nvPr/>
        </p:nvSpPr>
        <p:spPr>
          <a:xfrm>
            <a:off x="4720678" y="2053854"/>
            <a:ext cx="4199745" cy="1785104"/>
          </a:xfrm>
          <a:prstGeom prst="rect">
            <a:avLst/>
          </a:prstGeom>
          <a:solidFill>
            <a:schemeClr val="bg1"/>
          </a:solidFill>
          <a:ln w="31750">
            <a:solidFill>
              <a:srgbClr val="FF7171"/>
            </a:solidFill>
          </a:ln>
        </p:spPr>
        <p:txBody>
          <a:bodyPr wrap="square">
            <a:spAutoFit/>
          </a:bodyPr>
          <a:lstStyle/>
          <a:p>
            <a:r>
              <a:rPr lang="en-US" altLang="ja-JP" dirty="0" smtClean="0"/>
              <a:t>&lt;div class = “</a:t>
            </a:r>
            <a:r>
              <a:rPr lang="en-US" altLang="ja-JP" dirty="0" err="1" smtClean="0"/>
              <a:t>md_modal_actions</a:t>
            </a:r>
            <a:endParaRPr lang="en-US" altLang="ja-JP" dirty="0" smtClean="0"/>
          </a:p>
          <a:p>
            <a:r>
              <a:rPr lang="en-US" altLang="ja-JP" dirty="0"/>
              <a:t> </a:t>
            </a:r>
            <a:r>
              <a:rPr lang="en-US" altLang="ja-JP" dirty="0" smtClean="0"/>
              <a:t>   &lt;a class = “</a:t>
            </a:r>
            <a:r>
              <a:rPr lang="en-US" altLang="ja-JP" dirty="0" err="1" smtClean="0"/>
              <a:t>md_modal_actions</a:t>
            </a:r>
            <a:endParaRPr lang="en-US" altLang="ja-JP" dirty="0" smtClean="0"/>
          </a:p>
          <a:p>
            <a:r>
              <a:rPr lang="en-US" altLang="ja-JP" dirty="0" smtClean="0"/>
              <a:t>    &lt;a class = “</a:t>
            </a:r>
            <a:r>
              <a:rPr lang="en-US" altLang="ja-JP" dirty="0" err="1" smtClean="0"/>
              <a:t>md_modal_action</a:t>
            </a:r>
            <a:endParaRPr lang="en-US" altLang="ja-JP" dirty="0" smtClean="0"/>
          </a:p>
          <a:p>
            <a:r>
              <a:rPr lang="en-US" altLang="ja-JP" dirty="0"/>
              <a:t> </a:t>
            </a:r>
            <a:r>
              <a:rPr lang="en-US" altLang="ja-JP" dirty="0" smtClean="0"/>
              <a:t>   ng-click = “</a:t>
            </a:r>
            <a:r>
              <a:rPr lang="en-US" altLang="ja-JP" sz="2000" b="1" dirty="0" err="1" smtClean="0">
                <a:solidFill>
                  <a:srgbClr val="C00000"/>
                </a:solidFill>
              </a:rPr>
              <a:t>editChannel</a:t>
            </a:r>
            <a:r>
              <a:rPr lang="en-US" altLang="ja-JP" dirty="0" smtClean="0"/>
              <a:t>()”</a:t>
            </a:r>
          </a:p>
          <a:p>
            <a:r>
              <a:rPr lang="en-US" altLang="ja-JP" dirty="0"/>
              <a:t> </a:t>
            </a:r>
            <a:r>
              <a:rPr lang="en-US" altLang="ja-JP" dirty="0" smtClean="0"/>
              <a:t>   &lt;/a&gt;</a:t>
            </a:r>
          </a:p>
          <a:p>
            <a:r>
              <a:rPr lang="en-US" altLang="ja-JP" dirty="0" smtClean="0"/>
              <a:t>&lt;/div&gt;</a:t>
            </a:r>
            <a:endParaRPr lang="ja-JP" altLang="en-US" dirty="0"/>
          </a:p>
        </p:txBody>
      </p:sp>
      <p:sp>
        <p:nvSpPr>
          <p:cNvPr id="22" name="テキスト ボックス 21"/>
          <p:cNvSpPr txBox="1"/>
          <p:nvPr/>
        </p:nvSpPr>
        <p:spPr>
          <a:xfrm>
            <a:off x="7990676" y="4691604"/>
            <a:ext cx="441146" cy="400110"/>
          </a:xfrm>
          <a:prstGeom prst="rect">
            <a:avLst/>
          </a:prstGeom>
          <a:solidFill>
            <a:schemeClr val="bg1"/>
          </a:solidFill>
          <a:ln>
            <a:noFill/>
          </a:ln>
        </p:spPr>
        <p:txBody>
          <a:bodyPr wrap="none" rtlCol="0">
            <a:spAutoFit/>
          </a:bodyPr>
          <a:lstStyle/>
          <a:p>
            <a:r>
              <a:rPr kumimoji="1" lang="en-US" altLang="ja-JP" sz="2000" b="1" dirty="0" smtClean="0"/>
              <a:t>…</a:t>
            </a:r>
            <a:endParaRPr kumimoji="1" lang="ja-JP" altLang="en-US" sz="2000" b="1" dirty="0"/>
          </a:p>
        </p:txBody>
      </p:sp>
      <p:sp>
        <p:nvSpPr>
          <p:cNvPr id="23" name="正方形/長方形 22"/>
          <p:cNvSpPr/>
          <p:nvPr/>
        </p:nvSpPr>
        <p:spPr>
          <a:xfrm>
            <a:off x="75745" y="1918253"/>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4" name="テキスト ボックス 23"/>
          <p:cNvSpPr txBox="1"/>
          <p:nvPr/>
        </p:nvSpPr>
        <p:spPr>
          <a:xfrm>
            <a:off x="3891448" y="2279606"/>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25" name="正方形/長方形 24"/>
          <p:cNvSpPr/>
          <p:nvPr/>
        </p:nvSpPr>
        <p:spPr>
          <a:xfrm>
            <a:off x="177905" y="4058931"/>
            <a:ext cx="4215023" cy="1508105"/>
          </a:xfrm>
          <a:prstGeom prst="rect">
            <a:avLst/>
          </a:prstGeom>
          <a:ln w="31750">
            <a:solidFill>
              <a:srgbClr val="0070C0"/>
            </a:solidFill>
          </a:ln>
        </p:spPr>
        <p:txBody>
          <a:bodyPr wrap="square">
            <a:spAutoFit/>
          </a:bodyPr>
          <a:lstStyle/>
          <a:p>
            <a:r>
              <a:rPr lang="ja-JP" altLang="en-US" dirty="0" smtClean="0"/>
              <a:t>$scope.</a:t>
            </a:r>
            <a:r>
              <a:rPr lang="en-US" altLang="ja-JP" sz="2000" b="1" dirty="0" err="1" smtClean="0">
                <a:solidFill>
                  <a:srgbClr val="C00000"/>
                </a:solidFill>
              </a:rPr>
              <a:t>editTitle</a:t>
            </a:r>
            <a:r>
              <a:rPr lang="ja-JP" altLang="en-US" dirty="0" smtClean="0"/>
              <a:t> = function () {</a:t>
            </a:r>
          </a:p>
          <a:p>
            <a:r>
              <a:rPr lang="ja-JP" altLang="en-US" dirty="0" smtClean="0"/>
              <a:t>    </a:t>
            </a:r>
            <a:r>
              <a:rPr lang="en-US" altLang="ja-JP" dirty="0" err="1" smtClean="0"/>
              <a:t>var</a:t>
            </a:r>
            <a:r>
              <a:rPr lang="en-US" altLang="ja-JP" dirty="0" smtClean="0"/>
              <a:t> scope = $</a:t>
            </a:r>
            <a:r>
              <a:rPr lang="en-US" altLang="ja-JP" dirty="0" err="1" smtClean="0"/>
              <a:t>rootScope</a:t>
            </a:r>
            <a:r>
              <a:rPr lang="en-US" altLang="ja-JP" dirty="0" smtClean="0"/>
              <a:t>.$new();</a:t>
            </a:r>
          </a:p>
          <a:p>
            <a:r>
              <a:rPr lang="en-US" altLang="ja-JP" dirty="0"/>
              <a:t> </a:t>
            </a:r>
            <a:r>
              <a:rPr lang="en-US" altLang="ja-JP" dirty="0" smtClean="0"/>
              <a:t>   </a:t>
            </a:r>
            <a:r>
              <a:rPr lang="en-US" altLang="ja-JP" dirty="0" err="1" smtClean="0"/>
              <a:t>scope.chatID</a:t>
            </a:r>
            <a:r>
              <a:rPr lang="en-US" altLang="ja-JP" dirty="0"/>
              <a:t> </a:t>
            </a:r>
            <a:r>
              <a:rPr lang="ja-JP" altLang="en-US" dirty="0" smtClean="0"/>
              <a:t>= </a:t>
            </a:r>
            <a:r>
              <a:rPr lang="en-US" altLang="ja-JP" dirty="0" smtClean="0"/>
              <a:t>$</a:t>
            </a:r>
            <a:r>
              <a:rPr lang="en-US" altLang="ja-JP" dirty="0" err="1" smtClean="0"/>
              <a:t>scope.chatID</a:t>
            </a:r>
            <a:r>
              <a:rPr lang="en-US" altLang="ja-JP" dirty="0" smtClean="0"/>
              <a:t>;</a:t>
            </a:r>
            <a:endParaRPr lang="en-US" altLang="ja-JP" dirty="0"/>
          </a:p>
          <a:p>
            <a:r>
              <a:rPr lang="en-US" altLang="ja-JP" dirty="0" smtClean="0"/>
              <a:t>    $</a:t>
            </a:r>
            <a:r>
              <a:rPr lang="en-US" altLang="ja-JP" dirty="0" err="1" smtClean="0"/>
              <a:t>modal.open</a:t>
            </a:r>
            <a:r>
              <a:rPr lang="en-US" altLang="ja-JP" dirty="0" smtClean="0"/>
              <a:t>({</a:t>
            </a:r>
            <a:r>
              <a:rPr lang="en-US" altLang="ja-JP" dirty="0" err="1" smtClean="0"/>
              <a:t>templateUrl</a:t>
            </a:r>
            <a:r>
              <a:rPr lang="en-US" altLang="ja-JP" dirty="0"/>
              <a:t> </a:t>
            </a:r>
            <a:r>
              <a:rPr lang="en-US" altLang="ja-JP" dirty="0" smtClean="0"/>
              <a:t>: </a:t>
            </a:r>
          </a:p>
          <a:p>
            <a:r>
              <a:rPr lang="en-US" altLang="ja-JP" dirty="0" smtClean="0"/>
              <a:t>}</a:t>
            </a:r>
            <a:endParaRPr lang="ja-JP" altLang="en-US" dirty="0"/>
          </a:p>
        </p:txBody>
      </p:sp>
      <p:sp>
        <p:nvSpPr>
          <p:cNvPr id="26" name="正方形/長方形 25"/>
          <p:cNvSpPr/>
          <p:nvPr/>
        </p:nvSpPr>
        <p:spPr>
          <a:xfrm>
            <a:off x="180304" y="2053854"/>
            <a:ext cx="4199745" cy="1785104"/>
          </a:xfrm>
          <a:prstGeom prst="rect">
            <a:avLst/>
          </a:prstGeom>
          <a:ln w="31750">
            <a:solidFill>
              <a:srgbClr val="FF7171"/>
            </a:solidFill>
          </a:ln>
        </p:spPr>
        <p:txBody>
          <a:bodyPr wrap="square">
            <a:spAutoFit/>
          </a:bodyPr>
          <a:lstStyle/>
          <a:p>
            <a:r>
              <a:rPr lang="en-US" altLang="ja-JP" dirty="0" smtClean="0"/>
              <a:t>&lt;div class = “</a:t>
            </a:r>
            <a:r>
              <a:rPr lang="en-US" altLang="ja-JP" dirty="0" err="1" smtClean="0"/>
              <a:t>md_modal_actions</a:t>
            </a:r>
            <a:endParaRPr lang="en-US" altLang="ja-JP" dirty="0" smtClean="0"/>
          </a:p>
          <a:p>
            <a:r>
              <a:rPr lang="en-US" altLang="ja-JP" dirty="0"/>
              <a:t> </a:t>
            </a:r>
            <a:r>
              <a:rPr lang="en-US" altLang="ja-JP" dirty="0" smtClean="0"/>
              <a:t>   &lt;a class = “</a:t>
            </a:r>
            <a:r>
              <a:rPr lang="en-US" altLang="ja-JP" dirty="0" err="1" smtClean="0"/>
              <a:t>md_modal_actions</a:t>
            </a:r>
            <a:endParaRPr lang="en-US" altLang="ja-JP" dirty="0" smtClean="0"/>
          </a:p>
          <a:p>
            <a:r>
              <a:rPr lang="en-US" altLang="ja-JP" dirty="0" smtClean="0"/>
              <a:t>    &lt;a class = “</a:t>
            </a:r>
            <a:r>
              <a:rPr lang="en-US" altLang="ja-JP" dirty="0" err="1" smtClean="0"/>
              <a:t>md_modal_action</a:t>
            </a:r>
            <a:endParaRPr lang="en-US" altLang="ja-JP" dirty="0" smtClean="0"/>
          </a:p>
          <a:p>
            <a:r>
              <a:rPr lang="en-US" altLang="ja-JP" dirty="0"/>
              <a:t> </a:t>
            </a:r>
            <a:r>
              <a:rPr lang="en-US" altLang="ja-JP" dirty="0" smtClean="0"/>
              <a:t>   ng-click = “</a:t>
            </a:r>
            <a:r>
              <a:rPr lang="en-US" altLang="ja-JP" sz="2000" b="1" dirty="0" err="1" smtClean="0">
                <a:solidFill>
                  <a:srgbClr val="C00000"/>
                </a:solidFill>
              </a:rPr>
              <a:t>editTitle</a:t>
            </a:r>
            <a:r>
              <a:rPr lang="en-US" altLang="ja-JP" dirty="0" smtClean="0"/>
              <a:t>()”</a:t>
            </a:r>
          </a:p>
          <a:p>
            <a:r>
              <a:rPr lang="en-US" altLang="ja-JP" dirty="0"/>
              <a:t> </a:t>
            </a:r>
            <a:r>
              <a:rPr lang="en-US" altLang="ja-JP" dirty="0" smtClean="0"/>
              <a:t>   &lt;/a&gt;</a:t>
            </a:r>
          </a:p>
          <a:p>
            <a:r>
              <a:rPr lang="en-US" altLang="ja-JP" dirty="0" smtClean="0"/>
              <a:t>&lt;/div&gt;</a:t>
            </a:r>
            <a:endParaRPr lang="ja-JP" altLang="en-US" dirty="0"/>
          </a:p>
        </p:txBody>
      </p:sp>
      <p:sp>
        <p:nvSpPr>
          <p:cNvPr id="32" name="テキスト ボックス 31"/>
          <p:cNvSpPr txBox="1"/>
          <p:nvPr/>
        </p:nvSpPr>
        <p:spPr>
          <a:xfrm>
            <a:off x="3656366" y="483327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3" name="正方形/長方形 32"/>
          <p:cNvSpPr/>
          <p:nvPr/>
        </p:nvSpPr>
        <p:spPr>
          <a:xfrm>
            <a:off x="4616555" y="1918252"/>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4" name="テキスト ボックス 33"/>
          <p:cNvSpPr txBox="1"/>
          <p:nvPr/>
        </p:nvSpPr>
        <p:spPr>
          <a:xfrm>
            <a:off x="7990676" y="2835145"/>
            <a:ext cx="441146" cy="400110"/>
          </a:xfrm>
          <a:prstGeom prst="rect">
            <a:avLst/>
          </a:prstGeom>
          <a:solidFill>
            <a:schemeClr val="bg1"/>
          </a:solidFill>
          <a:ln>
            <a:noFill/>
          </a:ln>
        </p:spPr>
        <p:txBody>
          <a:bodyPr wrap="none" rtlCol="0">
            <a:spAutoFit/>
          </a:bodyPr>
          <a:lstStyle/>
          <a:p>
            <a:r>
              <a:rPr kumimoji="1" lang="en-US" altLang="ja-JP" sz="2000" b="1" dirty="0" smtClean="0"/>
              <a:t>…</a:t>
            </a:r>
            <a:endParaRPr kumimoji="1" lang="ja-JP" altLang="en-US" sz="2000" b="1" dirty="0"/>
          </a:p>
        </p:txBody>
      </p:sp>
      <p:sp>
        <p:nvSpPr>
          <p:cNvPr id="19" name="四角形吹き出し 18"/>
          <p:cNvSpPr/>
          <p:nvPr/>
        </p:nvSpPr>
        <p:spPr>
          <a:xfrm>
            <a:off x="1508227" y="6016741"/>
            <a:ext cx="6216656" cy="451424"/>
          </a:xfrm>
          <a:prstGeom prst="wedgeRectCallout">
            <a:avLst>
              <a:gd name="adj1" fmla="val 45360"/>
              <a:gd name="adj2" fmla="val -133306"/>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1"/>
                </a:solidFill>
              </a:rPr>
              <a:t>チャンネルタイトル編集画面への遷移</a:t>
            </a:r>
            <a:r>
              <a:rPr lang="en-US" altLang="ja-JP" sz="2200" dirty="0" smtClean="0">
                <a:solidFill>
                  <a:schemeClr val="tx1"/>
                </a:solidFill>
              </a:rPr>
              <a:t>UI</a:t>
            </a:r>
            <a:r>
              <a:rPr lang="ja-JP" altLang="en-US" sz="2200" dirty="0" smtClean="0">
                <a:solidFill>
                  <a:schemeClr val="tx1"/>
                </a:solidFill>
              </a:rPr>
              <a:t>と遷移処理</a:t>
            </a:r>
            <a:endParaRPr kumimoji="1" lang="ja-JP" altLang="en-US" sz="2200" dirty="0">
              <a:solidFill>
                <a:schemeClr val="tx1"/>
              </a:solidFill>
            </a:endParaRPr>
          </a:p>
        </p:txBody>
      </p:sp>
    </p:spTree>
    <p:extLst>
      <p:ext uri="{BB962C8B-B14F-4D97-AF65-F5344CB8AC3E}">
        <p14:creationId xmlns:p14="http://schemas.microsoft.com/office/powerpoint/2010/main" val="12825493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検出例</a:t>
            </a:r>
            <a:r>
              <a:rPr kumimoji="1" lang="en-US" altLang="ja-JP" dirty="0" smtClean="0"/>
              <a:t>(</a:t>
            </a:r>
            <a:r>
              <a:rPr lang="en-US" altLang="ja-JP" dirty="0" smtClean="0"/>
              <a:t>1/2)</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22</a:t>
            </a:fld>
            <a:endParaRPr kumimoji="1" lang="ja-JP" altLang="en-US" dirty="0"/>
          </a:p>
        </p:txBody>
      </p:sp>
      <p:sp>
        <p:nvSpPr>
          <p:cNvPr id="21" name="四角形吹き出し 20"/>
          <p:cNvSpPr/>
          <p:nvPr/>
        </p:nvSpPr>
        <p:spPr>
          <a:xfrm>
            <a:off x="1458339" y="5994993"/>
            <a:ext cx="6532337" cy="433641"/>
          </a:xfrm>
          <a:prstGeom prst="wedgeRectCallout">
            <a:avLst>
              <a:gd name="adj1" fmla="val 49829"/>
              <a:gd name="adj2" fmla="val 12785"/>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1"/>
                </a:solidFill>
              </a:rPr>
              <a:t>どちらも，タイトル編集画面への遷移</a:t>
            </a:r>
            <a:r>
              <a:rPr lang="en-US" altLang="ja-JP" sz="2200" dirty="0" smtClean="0">
                <a:solidFill>
                  <a:schemeClr val="tx1"/>
                </a:solidFill>
              </a:rPr>
              <a:t>UI</a:t>
            </a:r>
            <a:r>
              <a:rPr lang="ja-JP" altLang="en-US" sz="2200" dirty="0" smtClean="0">
                <a:solidFill>
                  <a:schemeClr val="tx1"/>
                </a:solidFill>
              </a:rPr>
              <a:t>と遷移処理</a:t>
            </a:r>
            <a:endParaRPr kumimoji="1" lang="ja-JP" altLang="en-US" sz="2200" dirty="0">
              <a:solidFill>
                <a:schemeClr val="tx1"/>
              </a:solidFill>
            </a:endParaRPr>
          </a:p>
        </p:txBody>
      </p:sp>
      <p:sp>
        <p:nvSpPr>
          <p:cNvPr id="22" name="テキスト ボックス 21"/>
          <p:cNvSpPr txBox="1"/>
          <p:nvPr/>
        </p:nvSpPr>
        <p:spPr>
          <a:xfrm>
            <a:off x="148385" y="1078928"/>
            <a:ext cx="8912319" cy="461665"/>
          </a:xfrm>
          <a:prstGeom prst="rect">
            <a:avLst/>
          </a:prstGeom>
          <a:noFill/>
        </p:spPr>
        <p:txBody>
          <a:bodyPr wrap="square" rtlCol="0">
            <a:spAutoFit/>
          </a:bodyPr>
          <a:lstStyle/>
          <a:p>
            <a:r>
              <a:rPr kumimoji="1" lang="ja-JP" altLang="en-US" sz="2400" dirty="0" smtClean="0"/>
              <a:t>検出された言語間チェーンドクローンセットの</a:t>
            </a:r>
            <a:r>
              <a:rPr kumimoji="1" lang="en-US" altLang="ja-JP" sz="2400" dirty="0" smtClean="0"/>
              <a:t>1</a:t>
            </a:r>
            <a:r>
              <a:rPr kumimoji="1" lang="ja-JP" altLang="en-US" sz="2400" dirty="0" smtClean="0"/>
              <a:t>つ</a:t>
            </a:r>
            <a:endParaRPr kumimoji="1" lang="en-US" altLang="ja-JP" sz="2400" dirty="0" smtClean="0"/>
          </a:p>
        </p:txBody>
      </p:sp>
      <p:sp>
        <p:nvSpPr>
          <p:cNvPr id="23" name="テキスト ボックス 22"/>
          <p:cNvSpPr txBox="1"/>
          <p:nvPr/>
        </p:nvSpPr>
        <p:spPr>
          <a:xfrm>
            <a:off x="6387921" y="1078927"/>
            <a:ext cx="1784692" cy="461665"/>
          </a:xfrm>
          <a:prstGeom prst="rect">
            <a:avLst/>
          </a:prstGeom>
          <a:noFill/>
        </p:spPr>
        <p:txBody>
          <a:bodyPr wrap="square" rtlCol="0">
            <a:spAutoFit/>
          </a:bodyPr>
          <a:lstStyle/>
          <a:p>
            <a:r>
              <a:rPr lang="en-US" altLang="ja-JP" sz="2400" dirty="0" smtClean="0"/>
              <a:t>(</a:t>
            </a:r>
            <a:r>
              <a:rPr lang="ja-JP" altLang="en-US" sz="2400" dirty="0" smtClean="0"/>
              <a:t>サイズ </a:t>
            </a:r>
            <a:r>
              <a:rPr lang="en-US" altLang="ja-JP" sz="2400" dirty="0" smtClean="0"/>
              <a:t>= 4)</a:t>
            </a:r>
            <a:endParaRPr kumimoji="1" lang="en-US" altLang="ja-JP" sz="2400" dirty="0" smtClean="0"/>
          </a:p>
        </p:txBody>
      </p:sp>
      <p:sp>
        <p:nvSpPr>
          <p:cNvPr id="24" name="正方形/長方形 23"/>
          <p:cNvSpPr/>
          <p:nvPr/>
        </p:nvSpPr>
        <p:spPr>
          <a:xfrm>
            <a:off x="4718279" y="4058931"/>
            <a:ext cx="4215023" cy="1508105"/>
          </a:xfrm>
          <a:prstGeom prst="rect">
            <a:avLst/>
          </a:prstGeom>
          <a:solidFill>
            <a:schemeClr val="bg1"/>
          </a:solidFill>
          <a:ln w="31750">
            <a:solidFill>
              <a:srgbClr val="0070C0"/>
            </a:solidFill>
          </a:ln>
        </p:spPr>
        <p:txBody>
          <a:bodyPr wrap="square">
            <a:spAutoFit/>
          </a:bodyPr>
          <a:lstStyle/>
          <a:p>
            <a:r>
              <a:rPr lang="ja-JP" altLang="en-US" dirty="0" smtClean="0"/>
              <a:t>$scope.</a:t>
            </a:r>
            <a:r>
              <a:rPr lang="en-US" altLang="ja-JP" sz="2000" b="1" dirty="0" err="1" smtClean="0">
                <a:solidFill>
                  <a:srgbClr val="C00000"/>
                </a:solidFill>
              </a:rPr>
              <a:t>editChannel</a:t>
            </a:r>
            <a:r>
              <a:rPr lang="en-US" altLang="ja-JP" sz="2000" b="1" dirty="0" smtClean="0"/>
              <a:t> </a:t>
            </a:r>
            <a:r>
              <a:rPr lang="ja-JP" altLang="en-US" dirty="0" smtClean="0"/>
              <a:t>= function () {</a:t>
            </a:r>
          </a:p>
          <a:p>
            <a:r>
              <a:rPr lang="ja-JP" altLang="en-US" dirty="0" smtClean="0"/>
              <a:t>    </a:t>
            </a:r>
            <a:r>
              <a:rPr lang="en-US" altLang="ja-JP" dirty="0" err="1" smtClean="0"/>
              <a:t>var</a:t>
            </a:r>
            <a:r>
              <a:rPr lang="en-US" altLang="ja-JP" dirty="0" smtClean="0"/>
              <a:t> scope = $</a:t>
            </a:r>
            <a:r>
              <a:rPr lang="en-US" altLang="ja-JP" dirty="0" err="1" smtClean="0"/>
              <a:t>rootScope</a:t>
            </a:r>
            <a:r>
              <a:rPr lang="en-US" altLang="ja-JP" dirty="0" smtClean="0"/>
              <a:t>.$new();</a:t>
            </a:r>
          </a:p>
          <a:p>
            <a:r>
              <a:rPr lang="en-US" altLang="ja-JP" dirty="0"/>
              <a:t> </a:t>
            </a:r>
            <a:r>
              <a:rPr lang="en-US" altLang="ja-JP" dirty="0" smtClean="0"/>
              <a:t>   </a:t>
            </a:r>
            <a:r>
              <a:rPr lang="en-US" altLang="ja-JP" dirty="0" err="1" smtClean="0"/>
              <a:t>scope.chatID</a:t>
            </a:r>
            <a:r>
              <a:rPr lang="en-US" altLang="ja-JP" dirty="0"/>
              <a:t> </a:t>
            </a:r>
            <a:r>
              <a:rPr lang="ja-JP" altLang="en-US" dirty="0" smtClean="0"/>
              <a:t>= </a:t>
            </a:r>
            <a:r>
              <a:rPr lang="en-US" altLang="ja-JP" dirty="0" smtClean="0"/>
              <a:t>$</a:t>
            </a:r>
            <a:r>
              <a:rPr lang="en-US" altLang="ja-JP" dirty="0" err="1" smtClean="0"/>
              <a:t>scope.chatID</a:t>
            </a:r>
            <a:r>
              <a:rPr lang="en-US" altLang="ja-JP" dirty="0" smtClean="0"/>
              <a:t>;</a:t>
            </a:r>
            <a:endParaRPr lang="en-US" altLang="ja-JP" dirty="0"/>
          </a:p>
          <a:p>
            <a:r>
              <a:rPr lang="en-US" altLang="ja-JP" dirty="0" smtClean="0"/>
              <a:t>    $</a:t>
            </a:r>
            <a:r>
              <a:rPr lang="en-US" altLang="ja-JP" dirty="0" err="1" smtClean="0"/>
              <a:t>modal.open</a:t>
            </a:r>
            <a:r>
              <a:rPr lang="en-US" altLang="ja-JP" dirty="0" smtClean="0"/>
              <a:t>({</a:t>
            </a:r>
            <a:r>
              <a:rPr lang="en-US" altLang="ja-JP" dirty="0" err="1" smtClean="0"/>
              <a:t>templateUrl</a:t>
            </a:r>
            <a:r>
              <a:rPr lang="en-US" altLang="ja-JP" dirty="0"/>
              <a:t> </a:t>
            </a:r>
            <a:r>
              <a:rPr lang="en-US" altLang="ja-JP" dirty="0" smtClean="0"/>
              <a:t>: </a:t>
            </a:r>
          </a:p>
          <a:p>
            <a:r>
              <a:rPr lang="en-US" altLang="ja-JP" dirty="0" smtClean="0"/>
              <a:t>}</a:t>
            </a:r>
            <a:endParaRPr lang="ja-JP" altLang="en-US" dirty="0"/>
          </a:p>
        </p:txBody>
      </p:sp>
      <p:sp>
        <p:nvSpPr>
          <p:cNvPr id="25" name="正方形/長方形 24"/>
          <p:cNvSpPr/>
          <p:nvPr/>
        </p:nvSpPr>
        <p:spPr>
          <a:xfrm>
            <a:off x="4720678" y="2053854"/>
            <a:ext cx="4199745" cy="1785104"/>
          </a:xfrm>
          <a:prstGeom prst="rect">
            <a:avLst/>
          </a:prstGeom>
          <a:solidFill>
            <a:schemeClr val="bg1"/>
          </a:solidFill>
          <a:ln w="31750">
            <a:solidFill>
              <a:srgbClr val="FF7171"/>
            </a:solidFill>
          </a:ln>
        </p:spPr>
        <p:txBody>
          <a:bodyPr wrap="square">
            <a:spAutoFit/>
          </a:bodyPr>
          <a:lstStyle/>
          <a:p>
            <a:r>
              <a:rPr lang="en-US" altLang="ja-JP" dirty="0" smtClean="0"/>
              <a:t>&lt;div class = “</a:t>
            </a:r>
            <a:r>
              <a:rPr lang="en-US" altLang="ja-JP" dirty="0" err="1" smtClean="0"/>
              <a:t>md_modal_actions</a:t>
            </a:r>
            <a:endParaRPr lang="en-US" altLang="ja-JP" dirty="0" smtClean="0"/>
          </a:p>
          <a:p>
            <a:r>
              <a:rPr lang="en-US" altLang="ja-JP" dirty="0"/>
              <a:t> </a:t>
            </a:r>
            <a:r>
              <a:rPr lang="en-US" altLang="ja-JP" dirty="0" smtClean="0"/>
              <a:t>   &lt;a class = “</a:t>
            </a:r>
            <a:r>
              <a:rPr lang="en-US" altLang="ja-JP" dirty="0" err="1" smtClean="0"/>
              <a:t>md_modal_actions</a:t>
            </a:r>
            <a:endParaRPr lang="en-US" altLang="ja-JP" dirty="0" smtClean="0"/>
          </a:p>
          <a:p>
            <a:r>
              <a:rPr lang="en-US" altLang="ja-JP" dirty="0" smtClean="0"/>
              <a:t>    &lt;a class = “</a:t>
            </a:r>
            <a:r>
              <a:rPr lang="en-US" altLang="ja-JP" dirty="0" err="1" smtClean="0"/>
              <a:t>md_modal_action</a:t>
            </a:r>
            <a:endParaRPr lang="en-US" altLang="ja-JP" dirty="0" smtClean="0"/>
          </a:p>
          <a:p>
            <a:r>
              <a:rPr lang="en-US" altLang="ja-JP" dirty="0"/>
              <a:t> </a:t>
            </a:r>
            <a:r>
              <a:rPr lang="en-US" altLang="ja-JP" dirty="0" smtClean="0"/>
              <a:t>   ng-click = “</a:t>
            </a:r>
            <a:r>
              <a:rPr lang="en-US" altLang="ja-JP" sz="2000" b="1" dirty="0" err="1" smtClean="0">
                <a:solidFill>
                  <a:srgbClr val="C00000"/>
                </a:solidFill>
              </a:rPr>
              <a:t>editChannel</a:t>
            </a:r>
            <a:r>
              <a:rPr lang="en-US" altLang="ja-JP" dirty="0" smtClean="0"/>
              <a:t>()”</a:t>
            </a:r>
          </a:p>
          <a:p>
            <a:r>
              <a:rPr lang="en-US" altLang="ja-JP" dirty="0"/>
              <a:t> </a:t>
            </a:r>
            <a:r>
              <a:rPr lang="en-US" altLang="ja-JP" dirty="0" smtClean="0"/>
              <a:t>   &lt;/a&gt;</a:t>
            </a:r>
          </a:p>
          <a:p>
            <a:r>
              <a:rPr lang="en-US" altLang="ja-JP" dirty="0" smtClean="0"/>
              <a:t>&lt;/div&gt;</a:t>
            </a:r>
            <a:endParaRPr lang="ja-JP" altLang="en-US" dirty="0"/>
          </a:p>
        </p:txBody>
      </p:sp>
      <p:sp>
        <p:nvSpPr>
          <p:cNvPr id="26" name="テキスト ボックス 25"/>
          <p:cNvSpPr txBox="1"/>
          <p:nvPr/>
        </p:nvSpPr>
        <p:spPr>
          <a:xfrm>
            <a:off x="7990676" y="4691604"/>
            <a:ext cx="441146" cy="400110"/>
          </a:xfrm>
          <a:prstGeom prst="rect">
            <a:avLst/>
          </a:prstGeom>
          <a:solidFill>
            <a:schemeClr val="bg1"/>
          </a:solidFill>
          <a:ln>
            <a:noFill/>
          </a:ln>
        </p:spPr>
        <p:txBody>
          <a:bodyPr wrap="none" rtlCol="0">
            <a:spAutoFit/>
          </a:bodyPr>
          <a:lstStyle/>
          <a:p>
            <a:r>
              <a:rPr kumimoji="1" lang="en-US" altLang="ja-JP" sz="2000" b="1" dirty="0" smtClean="0"/>
              <a:t>…</a:t>
            </a:r>
            <a:endParaRPr kumimoji="1" lang="ja-JP" altLang="en-US" sz="2000" b="1" dirty="0"/>
          </a:p>
        </p:txBody>
      </p:sp>
      <p:sp>
        <p:nvSpPr>
          <p:cNvPr id="27" name="正方形/長方形 26"/>
          <p:cNvSpPr/>
          <p:nvPr/>
        </p:nvSpPr>
        <p:spPr>
          <a:xfrm>
            <a:off x="75745" y="1918253"/>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8" name="テキスト ボックス 27"/>
          <p:cNvSpPr txBox="1"/>
          <p:nvPr/>
        </p:nvSpPr>
        <p:spPr>
          <a:xfrm>
            <a:off x="3891448" y="2279606"/>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29" name="正方形/長方形 28"/>
          <p:cNvSpPr/>
          <p:nvPr/>
        </p:nvSpPr>
        <p:spPr>
          <a:xfrm>
            <a:off x="177905" y="4058931"/>
            <a:ext cx="4215023" cy="1508105"/>
          </a:xfrm>
          <a:prstGeom prst="rect">
            <a:avLst/>
          </a:prstGeom>
          <a:ln w="31750">
            <a:solidFill>
              <a:srgbClr val="0070C0"/>
            </a:solidFill>
          </a:ln>
        </p:spPr>
        <p:txBody>
          <a:bodyPr wrap="square">
            <a:spAutoFit/>
          </a:bodyPr>
          <a:lstStyle/>
          <a:p>
            <a:r>
              <a:rPr lang="ja-JP" altLang="en-US" dirty="0" smtClean="0"/>
              <a:t>$scope.</a:t>
            </a:r>
            <a:r>
              <a:rPr lang="en-US" altLang="ja-JP" sz="2000" b="1" dirty="0" err="1" smtClean="0">
                <a:solidFill>
                  <a:srgbClr val="C00000"/>
                </a:solidFill>
              </a:rPr>
              <a:t>editTitle</a:t>
            </a:r>
            <a:r>
              <a:rPr lang="ja-JP" altLang="en-US" dirty="0" smtClean="0"/>
              <a:t> = function () {</a:t>
            </a:r>
          </a:p>
          <a:p>
            <a:r>
              <a:rPr lang="ja-JP" altLang="en-US" dirty="0" smtClean="0"/>
              <a:t>    </a:t>
            </a:r>
            <a:r>
              <a:rPr lang="en-US" altLang="ja-JP" dirty="0" err="1" smtClean="0"/>
              <a:t>var</a:t>
            </a:r>
            <a:r>
              <a:rPr lang="en-US" altLang="ja-JP" dirty="0" smtClean="0"/>
              <a:t> scope = $</a:t>
            </a:r>
            <a:r>
              <a:rPr lang="en-US" altLang="ja-JP" dirty="0" err="1" smtClean="0"/>
              <a:t>rootScope</a:t>
            </a:r>
            <a:r>
              <a:rPr lang="en-US" altLang="ja-JP" dirty="0" smtClean="0"/>
              <a:t>.$new();</a:t>
            </a:r>
          </a:p>
          <a:p>
            <a:r>
              <a:rPr lang="en-US" altLang="ja-JP" dirty="0"/>
              <a:t> </a:t>
            </a:r>
            <a:r>
              <a:rPr lang="en-US" altLang="ja-JP" dirty="0" smtClean="0"/>
              <a:t>   </a:t>
            </a:r>
            <a:r>
              <a:rPr lang="en-US" altLang="ja-JP" dirty="0" err="1" smtClean="0"/>
              <a:t>scope.chatID</a:t>
            </a:r>
            <a:r>
              <a:rPr lang="en-US" altLang="ja-JP" dirty="0"/>
              <a:t> </a:t>
            </a:r>
            <a:r>
              <a:rPr lang="ja-JP" altLang="en-US" dirty="0" smtClean="0"/>
              <a:t>= </a:t>
            </a:r>
            <a:r>
              <a:rPr lang="en-US" altLang="ja-JP" dirty="0" smtClean="0"/>
              <a:t>$</a:t>
            </a:r>
            <a:r>
              <a:rPr lang="en-US" altLang="ja-JP" dirty="0" err="1" smtClean="0"/>
              <a:t>scope.chatID</a:t>
            </a:r>
            <a:r>
              <a:rPr lang="en-US" altLang="ja-JP" dirty="0" smtClean="0"/>
              <a:t>;</a:t>
            </a:r>
            <a:endParaRPr lang="en-US" altLang="ja-JP" dirty="0"/>
          </a:p>
          <a:p>
            <a:r>
              <a:rPr lang="en-US" altLang="ja-JP" dirty="0" smtClean="0"/>
              <a:t>    $</a:t>
            </a:r>
            <a:r>
              <a:rPr lang="en-US" altLang="ja-JP" dirty="0" err="1" smtClean="0"/>
              <a:t>modal.open</a:t>
            </a:r>
            <a:r>
              <a:rPr lang="en-US" altLang="ja-JP" dirty="0" smtClean="0"/>
              <a:t>({</a:t>
            </a:r>
            <a:r>
              <a:rPr lang="en-US" altLang="ja-JP" dirty="0" err="1" smtClean="0"/>
              <a:t>templateUrl</a:t>
            </a:r>
            <a:r>
              <a:rPr lang="en-US" altLang="ja-JP" dirty="0"/>
              <a:t> </a:t>
            </a:r>
            <a:r>
              <a:rPr lang="en-US" altLang="ja-JP" dirty="0" smtClean="0"/>
              <a:t>: </a:t>
            </a:r>
          </a:p>
          <a:p>
            <a:r>
              <a:rPr lang="en-US" altLang="ja-JP" dirty="0" smtClean="0"/>
              <a:t>}</a:t>
            </a:r>
            <a:endParaRPr lang="ja-JP" altLang="en-US" dirty="0"/>
          </a:p>
        </p:txBody>
      </p:sp>
      <p:sp>
        <p:nvSpPr>
          <p:cNvPr id="30" name="正方形/長方形 29"/>
          <p:cNvSpPr/>
          <p:nvPr/>
        </p:nvSpPr>
        <p:spPr>
          <a:xfrm>
            <a:off x="180304" y="2053854"/>
            <a:ext cx="4199745" cy="1785104"/>
          </a:xfrm>
          <a:prstGeom prst="rect">
            <a:avLst/>
          </a:prstGeom>
          <a:ln w="31750">
            <a:solidFill>
              <a:srgbClr val="FF7171"/>
            </a:solidFill>
          </a:ln>
        </p:spPr>
        <p:txBody>
          <a:bodyPr wrap="square">
            <a:spAutoFit/>
          </a:bodyPr>
          <a:lstStyle/>
          <a:p>
            <a:r>
              <a:rPr lang="en-US" altLang="ja-JP" dirty="0" smtClean="0"/>
              <a:t>&lt;div class = “</a:t>
            </a:r>
            <a:r>
              <a:rPr lang="en-US" altLang="ja-JP" dirty="0" err="1" smtClean="0"/>
              <a:t>md_modal_actions</a:t>
            </a:r>
            <a:endParaRPr lang="en-US" altLang="ja-JP" dirty="0" smtClean="0"/>
          </a:p>
          <a:p>
            <a:r>
              <a:rPr lang="en-US" altLang="ja-JP" dirty="0"/>
              <a:t> </a:t>
            </a:r>
            <a:r>
              <a:rPr lang="en-US" altLang="ja-JP" dirty="0" smtClean="0"/>
              <a:t>   &lt;a class = “</a:t>
            </a:r>
            <a:r>
              <a:rPr lang="en-US" altLang="ja-JP" dirty="0" err="1" smtClean="0"/>
              <a:t>md_modal_actions</a:t>
            </a:r>
            <a:endParaRPr lang="en-US" altLang="ja-JP" dirty="0" smtClean="0"/>
          </a:p>
          <a:p>
            <a:r>
              <a:rPr lang="en-US" altLang="ja-JP" dirty="0" smtClean="0"/>
              <a:t>    &lt;a class = “</a:t>
            </a:r>
            <a:r>
              <a:rPr lang="en-US" altLang="ja-JP" dirty="0" err="1" smtClean="0"/>
              <a:t>md_modal_action</a:t>
            </a:r>
            <a:endParaRPr lang="en-US" altLang="ja-JP" dirty="0" smtClean="0"/>
          </a:p>
          <a:p>
            <a:r>
              <a:rPr lang="en-US" altLang="ja-JP" dirty="0"/>
              <a:t> </a:t>
            </a:r>
            <a:r>
              <a:rPr lang="en-US" altLang="ja-JP" dirty="0" smtClean="0"/>
              <a:t>   ng-click = “</a:t>
            </a:r>
            <a:r>
              <a:rPr lang="en-US" altLang="ja-JP" sz="2000" b="1" dirty="0" err="1" smtClean="0">
                <a:solidFill>
                  <a:srgbClr val="C00000"/>
                </a:solidFill>
              </a:rPr>
              <a:t>editTitle</a:t>
            </a:r>
            <a:r>
              <a:rPr lang="en-US" altLang="ja-JP" dirty="0" smtClean="0"/>
              <a:t>()”</a:t>
            </a:r>
          </a:p>
          <a:p>
            <a:r>
              <a:rPr lang="en-US" altLang="ja-JP" dirty="0"/>
              <a:t> </a:t>
            </a:r>
            <a:r>
              <a:rPr lang="en-US" altLang="ja-JP" dirty="0" smtClean="0"/>
              <a:t>   &lt;/a&gt;</a:t>
            </a:r>
          </a:p>
          <a:p>
            <a:r>
              <a:rPr lang="en-US" altLang="ja-JP" dirty="0" smtClean="0"/>
              <a:t>&lt;/div&gt;</a:t>
            </a:r>
            <a:endParaRPr lang="ja-JP" altLang="en-US" dirty="0"/>
          </a:p>
        </p:txBody>
      </p:sp>
      <p:sp>
        <p:nvSpPr>
          <p:cNvPr id="31" name="テキスト ボックス 30"/>
          <p:cNvSpPr txBox="1"/>
          <p:nvPr/>
        </p:nvSpPr>
        <p:spPr>
          <a:xfrm>
            <a:off x="3656366" y="4833273"/>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2" name="正方形/長方形 31"/>
          <p:cNvSpPr/>
          <p:nvPr/>
        </p:nvSpPr>
        <p:spPr>
          <a:xfrm>
            <a:off x="4616555" y="1918252"/>
            <a:ext cx="4424009" cy="3872737"/>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3" name="テキスト ボックス 32"/>
          <p:cNvSpPr txBox="1"/>
          <p:nvPr/>
        </p:nvSpPr>
        <p:spPr>
          <a:xfrm>
            <a:off x="7990676" y="2835145"/>
            <a:ext cx="441146" cy="400110"/>
          </a:xfrm>
          <a:prstGeom prst="rect">
            <a:avLst/>
          </a:prstGeom>
          <a:solidFill>
            <a:schemeClr val="bg1"/>
          </a:solidFill>
          <a:ln>
            <a:noFill/>
          </a:ln>
        </p:spPr>
        <p:txBody>
          <a:bodyPr wrap="none" rtlCol="0">
            <a:spAutoFit/>
          </a:bodyPr>
          <a:lstStyle/>
          <a:p>
            <a:r>
              <a:rPr kumimoji="1" lang="en-US" altLang="ja-JP" sz="2000" b="1" dirty="0" smtClean="0"/>
              <a:t>…</a:t>
            </a:r>
            <a:endParaRPr kumimoji="1" lang="ja-JP" altLang="en-US" sz="2000" b="1" dirty="0"/>
          </a:p>
        </p:txBody>
      </p:sp>
    </p:spTree>
    <p:extLst>
      <p:ext uri="{BB962C8B-B14F-4D97-AF65-F5344CB8AC3E}">
        <p14:creationId xmlns:p14="http://schemas.microsoft.com/office/powerpoint/2010/main" val="26539098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検出例</a:t>
            </a:r>
            <a:r>
              <a:rPr kumimoji="1" lang="en-US" altLang="ja-JP" dirty="0" smtClean="0"/>
              <a:t>(2</a:t>
            </a:r>
            <a:r>
              <a:rPr lang="en-US" altLang="ja-JP" dirty="0" smtClean="0"/>
              <a:t>/2)</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23</a:t>
            </a:fld>
            <a:endParaRPr kumimoji="1" lang="ja-JP" altLang="en-US" dirty="0"/>
          </a:p>
        </p:txBody>
      </p:sp>
      <p:sp>
        <p:nvSpPr>
          <p:cNvPr id="46" name="テキスト ボックス 45"/>
          <p:cNvSpPr txBox="1"/>
          <p:nvPr/>
        </p:nvSpPr>
        <p:spPr>
          <a:xfrm>
            <a:off x="66260" y="5745622"/>
            <a:ext cx="8908208" cy="707886"/>
          </a:xfrm>
          <a:prstGeom prst="rect">
            <a:avLst/>
          </a:prstGeom>
          <a:noFill/>
        </p:spPr>
        <p:txBody>
          <a:bodyPr wrap="none" rtlCol="0">
            <a:spAutoFit/>
          </a:bodyPr>
          <a:lstStyle/>
          <a:p>
            <a:r>
              <a:rPr lang="ja-JP" altLang="en-US" sz="2000" dirty="0" smtClean="0"/>
              <a:t>言語間チェーンドクローンセットとして検出することで，異なる機能を実装している</a:t>
            </a:r>
            <a:r>
              <a:rPr lang="en-US" altLang="ja-JP" sz="2000" dirty="0" smtClean="0"/>
              <a:t/>
            </a:r>
            <a:br>
              <a:rPr lang="en-US" altLang="ja-JP" sz="2000" dirty="0" smtClean="0"/>
            </a:br>
            <a:r>
              <a:rPr lang="ja-JP" altLang="en-US" sz="2000" dirty="0" smtClean="0"/>
              <a:t>コードクローンが除外さ</a:t>
            </a:r>
            <a:r>
              <a:rPr lang="ja-JP" altLang="en-US" sz="2000" dirty="0"/>
              <a:t>れ</a:t>
            </a:r>
            <a:r>
              <a:rPr lang="ja-JP" altLang="en-US" sz="2000" dirty="0" smtClean="0"/>
              <a:t>，開発者が</a:t>
            </a:r>
            <a:r>
              <a:rPr lang="ja-JP" altLang="en-US" sz="2000" dirty="0"/>
              <a:t>チェック</a:t>
            </a:r>
            <a:r>
              <a:rPr lang="ja-JP" altLang="en-US" sz="2000" dirty="0" smtClean="0"/>
              <a:t>するコードクローンの数が削減され</a:t>
            </a:r>
            <a:r>
              <a:rPr lang="ja-JP" altLang="en-US" sz="2000" dirty="0"/>
              <a:t>る</a:t>
            </a:r>
            <a:endParaRPr lang="en-US" altLang="ja-JP" sz="2000" dirty="0" smtClean="0"/>
          </a:p>
        </p:txBody>
      </p:sp>
      <p:sp>
        <p:nvSpPr>
          <p:cNvPr id="67" name="右矢印 66"/>
          <p:cNvSpPr/>
          <p:nvPr/>
        </p:nvSpPr>
        <p:spPr>
          <a:xfrm rot="5400000">
            <a:off x="3939249" y="3790834"/>
            <a:ext cx="467234"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2" name="角丸四角形 41"/>
          <p:cNvSpPr/>
          <p:nvPr/>
        </p:nvSpPr>
        <p:spPr>
          <a:xfrm>
            <a:off x="2549641" y="1453039"/>
            <a:ext cx="1918950" cy="1745892"/>
          </a:xfrm>
          <a:prstGeom prst="roundRect">
            <a:avLst/>
          </a:prstGeom>
          <a:noFill/>
          <a:ln w="25400">
            <a:solidFill>
              <a:srgbClr val="FF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2"/>
          <p:cNvSpPr/>
          <p:nvPr/>
        </p:nvSpPr>
        <p:spPr>
          <a:xfrm>
            <a:off x="4563815" y="1453039"/>
            <a:ext cx="1965399" cy="1726913"/>
          </a:xfrm>
          <a:prstGeom prst="roundRect">
            <a:avLst/>
          </a:prstGeom>
          <a:no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p:cNvSpPr txBox="1"/>
          <p:nvPr/>
        </p:nvSpPr>
        <p:spPr>
          <a:xfrm>
            <a:off x="-34910" y="1028198"/>
            <a:ext cx="4681090" cy="400110"/>
          </a:xfrm>
          <a:prstGeom prst="rect">
            <a:avLst/>
          </a:prstGeom>
          <a:noFill/>
        </p:spPr>
        <p:txBody>
          <a:bodyPr wrap="none" rtlCol="0">
            <a:spAutoFit/>
          </a:bodyPr>
          <a:lstStyle/>
          <a:p>
            <a:pPr algn="ctr"/>
            <a:r>
              <a:rPr kumimoji="1" lang="en-US" altLang="ja-JP" sz="2000" dirty="0" smtClean="0"/>
              <a:t>HTML</a:t>
            </a:r>
            <a:r>
              <a:rPr kumimoji="1" lang="ja-JP" altLang="en-US" sz="2000" dirty="0" smtClean="0"/>
              <a:t>から検出されたクローンセットの</a:t>
            </a:r>
            <a:r>
              <a:rPr kumimoji="1" lang="en-US" altLang="ja-JP" sz="2000" dirty="0" smtClean="0"/>
              <a:t>1</a:t>
            </a:r>
            <a:r>
              <a:rPr kumimoji="1" lang="ja-JP" altLang="en-US" sz="2000" dirty="0" smtClean="0"/>
              <a:t>つ</a:t>
            </a:r>
            <a:endParaRPr kumimoji="1" lang="ja-JP" altLang="en-US" sz="2000" dirty="0"/>
          </a:p>
        </p:txBody>
      </p:sp>
      <p:sp>
        <p:nvSpPr>
          <p:cNvPr id="45" name="テキスト ボックス 44"/>
          <p:cNvSpPr txBox="1"/>
          <p:nvPr/>
        </p:nvSpPr>
        <p:spPr>
          <a:xfrm>
            <a:off x="4718363" y="1028198"/>
            <a:ext cx="4314002" cy="400110"/>
          </a:xfrm>
          <a:prstGeom prst="rect">
            <a:avLst/>
          </a:prstGeom>
          <a:noFill/>
        </p:spPr>
        <p:txBody>
          <a:bodyPr wrap="none" rtlCol="0">
            <a:spAutoFit/>
          </a:bodyPr>
          <a:lstStyle/>
          <a:p>
            <a:pPr algn="ctr"/>
            <a:r>
              <a:rPr kumimoji="1" lang="en-US" altLang="ja-JP" sz="2000" dirty="0" smtClean="0"/>
              <a:t>JS</a:t>
            </a:r>
            <a:r>
              <a:rPr kumimoji="1" lang="ja-JP" altLang="en-US" sz="2000" dirty="0" smtClean="0"/>
              <a:t>から検出されたクローンセットの</a:t>
            </a:r>
            <a:r>
              <a:rPr kumimoji="1" lang="en-US" altLang="ja-JP" sz="2000" dirty="0" smtClean="0"/>
              <a:t>1</a:t>
            </a:r>
            <a:r>
              <a:rPr kumimoji="1" lang="ja-JP" altLang="en-US" sz="2000" dirty="0" smtClean="0"/>
              <a:t>つ</a:t>
            </a:r>
            <a:endParaRPr kumimoji="1" lang="ja-JP" altLang="en-US" sz="2000" dirty="0"/>
          </a:p>
        </p:txBody>
      </p:sp>
      <mc:AlternateContent xmlns:mc="http://schemas.openxmlformats.org/markup-compatibility/2006" xmlns:a14="http://schemas.microsoft.com/office/drawing/2010/main">
        <mc:Choice Requires="a14">
          <p:sp>
            <p:nvSpPr>
              <p:cNvPr id="47" name="正方形/長方形 46"/>
              <p:cNvSpPr/>
              <p:nvPr/>
            </p:nvSpPr>
            <p:spPr>
              <a:xfrm>
                <a:off x="2722507" y="1583605"/>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47" name="正方形/長方形 46"/>
              <p:cNvSpPr>
                <a:spLocks noRot="1" noChangeAspect="1" noMove="1" noResize="1" noEditPoints="1" noAdjustHandles="1" noChangeArrowheads="1" noChangeShapeType="1" noTextEdit="1"/>
              </p:cNvSpPr>
              <p:nvPr/>
            </p:nvSpPr>
            <p:spPr>
              <a:xfrm>
                <a:off x="2722507" y="1583605"/>
                <a:ext cx="1577131" cy="283323"/>
              </a:xfrm>
              <a:prstGeom prst="rect">
                <a:avLst/>
              </a:prstGeom>
              <a:blipFill rotWithShape="0">
                <a:blip r:embed="rId3"/>
                <a:stretch>
                  <a:fillRect l="-3846" t="-33333" b="-52083"/>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8" name="正方形/長方形 47"/>
              <p:cNvSpPr/>
              <p:nvPr/>
            </p:nvSpPr>
            <p:spPr>
              <a:xfrm>
                <a:off x="2722506" y="1980454"/>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48" name="正方形/長方形 47"/>
              <p:cNvSpPr>
                <a:spLocks noRot="1" noChangeAspect="1" noMove="1" noResize="1" noEditPoints="1" noAdjustHandles="1" noChangeArrowheads="1" noChangeShapeType="1" noTextEdit="1"/>
              </p:cNvSpPr>
              <p:nvPr/>
            </p:nvSpPr>
            <p:spPr>
              <a:xfrm>
                <a:off x="2722506" y="1980454"/>
                <a:ext cx="1577131" cy="283323"/>
              </a:xfrm>
              <a:prstGeom prst="rect">
                <a:avLst/>
              </a:prstGeom>
              <a:blipFill rotWithShape="0">
                <a:blip r:embed="rId4"/>
                <a:stretch>
                  <a:fillRect l="-3846" t="-33333" b="-52083"/>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5" name="正方形/長方形 54"/>
              <p:cNvSpPr/>
              <p:nvPr/>
            </p:nvSpPr>
            <p:spPr>
              <a:xfrm>
                <a:off x="4737893" y="1591300"/>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55" name="正方形/長方形 54"/>
              <p:cNvSpPr>
                <a:spLocks noRot="1" noChangeAspect="1" noMove="1" noResize="1" noEditPoints="1" noAdjustHandles="1" noChangeArrowheads="1" noChangeShapeType="1" noTextEdit="1"/>
              </p:cNvSpPr>
              <p:nvPr/>
            </p:nvSpPr>
            <p:spPr>
              <a:xfrm>
                <a:off x="4737893" y="1591300"/>
                <a:ext cx="1585259" cy="271605"/>
              </a:xfrm>
              <a:prstGeom prst="rect">
                <a:avLst/>
              </a:prstGeom>
              <a:blipFill rotWithShape="0">
                <a:blip r:embed="rId5"/>
                <a:stretch>
                  <a:fillRect l="-3435" t="-36170" b="-53191"/>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7" name="正方形/長方形 56"/>
              <p:cNvSpPr/>
              <p:nvPr/>
            </p:nvSpPr>
            <p:spPr>
              <a:xfrm>
                <a:off x="4752302" y="1988244"/>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57" name="正方形/長方形 56"/>
              <p:cNvSpPr>
                <a:spLocks noRot="1" noChangeAspect="1" noMove="1" noResize="1" noEditPoints="1" noAdjustHandles="1" noChangeArrowheads="1" noChangeShapeType="1" noTextEdit="1"/>
              </p:cNvSpPr>
              <p:nvPr/>
            </p:nvSpPr>
            <p:spPr>
              <a:xfrm>
                <a:off x="4752302" y="1988244"/>
                <a:ext cx="1585259" cy="271605"/>
              </a:xfrm>
              <a:prstGeom prst="rect">
                <a:avLst/>
              </a:prstGeom>
              <a:blipFill rotWithShape="0">
                <a:blip r:embed="rId6"/>
                <a:stretch>
                  <a:fillRect l="-3817" t="-36170" b="-53191"/>
                </a:stretch>
              </a:blipFill>
              <a:ln>
                <a:solidFill>
                  <a:schemeClr val="tx1"/>
                </a:solidFill>
              </a:ln>
            </p:spPr>
            <p:txBody>
              <a:bodyPr/>
              <a:lstStyle/>
              <a:p>
                <a:r>
                  <a:rPr lang="ja-JP" altLang="en-US">
                    <a:noFill/>
                  </a:rPr>
                  <a:t> </a:t>
                </a:r>
              </a:p>
            </p:txBody>
          </p:sp>
        </mc:Fallback>
      </mc:AlternateContent>
      <p:sp>
        <p:nvSpPr>
          <p:cNvPr id="68" name="テキスト ボックス 67"/>
          <p:cNvSpPr txBox="1"/>
          <p:nvPr/>
        </p:nvSpPr>
        <p:spPr>
          <a:xfrm>
            <a:off x="2013743" y="3195597"/>
            <a:ext cx="2512226" cy="400110"/>
          </a:xfrm>
          <a:prstGeom prst="rect">
            <a:avLst/>
          </a:prstGeom>
          <a:noFill/>
        </p:spPr>
        <p:txBody>
          <a:bodyPr wrap="none" rtlCol="0">
            <a:spAutoFit/>
          </a:bodyPr>
          <a:lstStyle/>
          <a:p>
            <a:r>
              <a:rPr lang="en-US" altLang="ja-JP" sz="2000" dirty="0" smtClean="0"/>
              <a:t>27</a:t>
            </a:r>
            <a:r>
              <a:rPr lang="ja-JP" altLang="en-US" sz="2000" dirty="0" smtClean="0"/>
              <a:t>個のコードクローン</a:t>
            </a:r>
            <a:endParaRPr lang="en-US" altLang="ja-JP" sz="2000" dirty="0" smtClean="0"/>
          </a:p>
        </p:txBody>
      </p:sp>
      <p:sp>
        <p:nvSpPr>
          <p:cNvPr id="75" name="テキスト ボックス 74"/>
          <p:cNvSpPr txBox="1"/>
          <p:nvPr/>
        </p:nvSpPr>
        <p:spPr>
          <a:xfrm>
            <a:off x="4675154" y="3199164"/>
            <a:ext cx="2369559" cy="400110"/>
          </a:xfrm>
          <a:prstGeom prst="rect">
            <a:avLst/>
          </a:prstGeom>
          <a:noFill/>
        </p:spPr>
        <p:txBody>
          <a:bodyPr wrap="none" rtlCol="0">
            <a:spAutoFit/>
          </a:bodyPr>
          <a:lstStyle/>
          <a:p>
            <a:r>
              <a:rPr lang="en-US" altLang="ja-JP" sz="2000" dirty="0"/>
              <a:t>4</a:t>
            </a:r>
            <a:r>
              <a:rPr lang="ja-JP" altLang="en-US" sz="2000" dirty="0" smtClean="0"/>
              <a:t>個のコードクローン</a:t>
            </a:r>
            <a:endParaRPr lang="en-US" altLang="ja-JP" sz="2000" dirty="0" smtClean="0"/>
          </a:p>
        </p:txBody>
      </p:sp>
      <p:sp>
        <p:nvSpPr>
          <p:cNvPr id="78" name="テキスト ボックス 77"/>
          <p:cNvSpPr txBox="1"/>
          <p:nvPr/>
        </p:nvSpPr>
        <p:spPr>
          <a:xfrm rot="5400000">
            <a:off x="3329737" y="2718587"/>
            <a:ext cx="466794" cy="430887"/>
          </a:xfrm>
          <a:prstGeom prst="rect">
            <a:avLst/>
          </a:prstGeom>
          <a:solidFill>
            <a:schemeClr val="bg1"/>
          </a:solidFill>
        </p:spPr>
        <p:txBody>
          <a:bodyPr wrap="none" rtlCol="0">
            <a:spAutoFit/>
          </a:bodyPr>
          <a:lstStyle/>
          <a:p>
            <a:r>
              <a:rPr lang="en-US" altLang="ja-JP" sz="2200" b="1" dirty="0" smtClean="0"/>
              <a:t>…</a:t>
            </a:r>
          </a:p>
        </p:txBody>
      </p:sp>
      <p:cxnSp>
        <p:nvCxnSpPr>
          <p:cNvPr id="79" name="直線矢印コネクタ 78"/>
          <p:cNvCxnSpPr>
            <a:stCxn id="47" idx="3"/>
            <a:endCxn id="55" idx="1"/>
          </p:cNvCxnSpPr>
          <p:nvPr/>
        </p:nvCxnSpPr>
        <p:spPr>
          <a:xfrm>
            <a:off x="4299638" y="1725267"/>
            <a:ext cx="438255" cy="183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a:stCxn id="48" idx="3"/>
            <a:endCxn id="57" idx="1"/>
          </p:cNvCxnSpPr>
          <p:nvPr/>
        </p:nvCxnSpPr>
        <p:spPr>
          <a:xfrm>
            <a:off x="4299637" y="2122116"/>
            <a:ext cx="452665" cy="193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2" name="正方形/長方形 81"/>
              <p:cNvSpPr/>
              <p:nvPr/>
            </p:nvSpPr>
            <p:spPr>
              <a:xfrm>
                <a:off x="4737893" y="2387280"/>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𝑐</m:t>
                        </m:r>
                      </m:sub>
                    </m:sSub>
                  </m:oMath>
                </a14:m>
                <a:endParaRPr kumimoji="1" lang="ja-JP" altLang="en-US" sz="2000" dirty="0">
                  <a:solidFill>
                    <a:schemeClr val="tx1"/>
                  </a:solidFill>
                </a:endParaRPr>
              </a:p>
            </p:txBody>
          </p:sp>
        </mc:Choice>
        <mc:Fallback xmlns="">
          <p:sp>
            <p:nvSpPr>
              <p:cNvPr id="82" name="正方形/長方形 81"/>
              <p:cNvSpPr>
                <a:spLocks noRot="1" noChangeAspect="1" noMove="1" noResize="1" noEditPoints="1" noAdjustHandles="1" noChangeArrowheads="1" noChangeShapeType="1" noTextEdit="1"/>
              </p:cNvSpPr>
              <p:nvPr/>
            </p:nvSpPr>
            <p:spPr>
              <a:xfrm>
                <a:off x="4737893" y="2387280"/>
                <a:ext cx="1585259" cy="271605"/>
              </a:xfrm>
              <a:prstGeom prst="rect">
                <a:avLst/>
              </a:prstGeom>
              <a:blipFill rotWithShape="0">
                <a:blip r:embed="rId7"/>
                <a:stretch>
                  <a:fillRect l="-2672" t="-36957" b="-54348"/>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3" name="正方形/長方形 82"/>
              <p:cNvSpPr/>
              <p:nvPr/>
            </p:nvSpPr>
            <p:spPr>
              <a:xfrm>
                <a:off x="4662149" y="2803471"/>
                <a:ext cx="1665433" cy="252358"/>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𝑑</m:t>
                        </m:r>
                      </m:sub>
                    </m:sSub>
                  </m:oMath>
                </a14:m>
                <a:endParaRPr kumimoji="1" lang="ja-JP" altLang="en-US" sz="2000" dirty="0">
                  <a:solidFill>
                    <a:schemeClr val="tx1"/>
                  </a:solidFill>
                </a:endParaRPr>
              </a:p>
            </p:txBody>
          </p:sp>
        </mc:Choice>
        <mc:Fallback xmlns="">
          <p:sp>
            <p:nvSpPr>
              <p:cNvPr id="83" name="正方形/長方形 82"/>
              <p:cNvSpPr>
                <a:spLocks noRot="1" noChangeAspect="1" noMove="1" noResize="1" noEditPoints="1" noAdjustHandles="1" noChangeArrowheads="1" noChangeShapeType="1" noTextEdit="1"/>
              </p:cNvSpPr>
              <p:nvPr/>
            </p:nvSpPr>
            <p:spPr>
              <a:xfrm>
                <a:off x="4662149" y="2803471"/>
                <a:ext cx="1665433" cy="252358"/>
              </a:xfrm>
              <a:prstGeom prst="rect">
                <a:avLst/>
              </a:prstGeom>
              <a:blipFill rotWithShape="0">
                <a:blip r:embed="rId8"/>
                <a:stretch>
                  <a:fillRect l="-1455" t="-41860" b="-62791"/>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4" name="正方形/長方形 93"/>
              <p:cNvSpPr/>
              <p:nvPr/>
            </p:nvSpPr>
            <p:spPr>
              <a:xfrm>
                <a:off x="2722506" y="2403820"/>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𝑐</m:t>
                        </m:r>
                      </m:sub>
                    </m:sSub>
                  </m:oMath>
                </a14:m>
                <a:endParaRPr kumimoji="1" lang="ja-JP" altLang="en-US" sz="2000" dirty="0">
                  <a:solidFill>
                    <a:schemeClr val="tx1"/>
                  </a:solidFill>
                </a:endParaRPr>
              </a:p>
            </p:txBody>
          </p:sp>
        </mc:Choice>
        <mc:Fallback xmlns="">
          <p:sp>
            <p:nvSpPr>
              <p:cNvPr id="94" name="正方形/長方形 93"/>
              <p:cNvSpPr>
                <a:spLocks noRot="1" noChangeAspect="1" noMove="1" noResize="1" noEditPoints="1" noAdjustHandles="1" noChangeArrowheads="1" noChangeShapeType="1" noTextEdit="1"/>
              </p:cNvSpPr>
              <p:nvPr/>
            </p:nvSpPr>
            <p:spPr>
              <a:xfrm>
                <a:off x="2722506" y="2403820"/>
                <a:ext cx="1577131" cy="283323"/>
              </a:xfrm>
              <a:prstGeom prst="rect">
                <a:avLst/>
              </a:prstGeom>
              <a:blipFill rotWithShape="0">
                <a:blip r:embed="rId9"/>
                <a:stretch>
                  <a:fillRect l="-3462" t="-30612" b="-48980"/>
                </a:stretch>
              </a:blipFill>
              <a:ln>
                <a:solidFill>
                  <a:schemeClr val="tx1"/>
                </a:solidFill>
              </a:ln>
            </p:spPr>
            <p:txBody>
              <a:bodyPr/>
              <a:lstStyle/>
              <a:p>
                <a:r>
                  <a:rPr lang="ja-JP" altLang="en-US">
                    <a:noFill/>
                  </a:rPr>
                  <a:t> </a:t>
                </a:r>
              </a:p>
            </p:txBody>
          </p:sp>
        </mc:Fallback>
      </mc:AlternateContent>
      <p:sp>
        <p:nvSpPr>
          <p:cNvPr id="95" name="角丸四角形 94"/>
          <p:cNvSpPr/>
          <p:nvPr/>
        </p:nvSpPr>
        <p:spPr>
          <a:xfrm>
            <a:off x="2588655" y="4747774"/>
            <a:ext cx="3729832" cy="866568"/>
          </a:xfrm>
          <a:prstGeom prst="round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6" name="直線矢印コネクタ 95"/>
          <p:cNvCxnSpPr>
            <a:stCxn id="98" idx="3"/>
            <a:endCxn id="100" idx="1"/>
          </p:cNvCxnSpPr>
          <p:nvPr/>
        </p:nvCxnSpPr>
        <p:spPr>
          <a:xfrm>
            <a:off x="4268821" y="5001640"/>
            <a:ext cx="360978" cy="183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stCxn id="99" idx="3"/>
            <a:endCxn id="101" idx="1"/>
          </p:cNvCxnSpPr>
          <p:nvPr/>
        </p:nvCxnSpPr>
        <p:spPr>
          <a:xfrm>
            <a:off x="4268820" y="5385610"/>
            <a:ext cx="375388" cy="193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8" name="正方形/長方形 97"/>
              <p:cNvSpPr/>
              <p:nvPr/>
            </p:nvSpPr>
            <p:spPr>
              <a:xfrm>
                <a:off x="2691690" y="4859978"/>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98" name="正方形/長方形 97"/>
              <p:cNvSpPr>
                <a:spLocks noRot="1" noChangeAspect="1" noMove="1" noResize="1" noEditPoints="1" noAdjustHandles="1" noChangeArrowheads="1" noChangeShapeType="1" noTextEdit="1"/>
              </p:cNvSpPr>
              <p:nvPr/>
            </p:nvSpPr>
            <p:spPr>
              <a:xfrm>
                <a:off x="2691690" y="4859978"/>
                <a:ext cx="1577131" cy="283323"/>
              </a:xfrm>
              <a:prstGeom prst="rect">
                <a:avLst/>
              </a:prstGeom>
              <a:blipFill rotWithShape="0">
                <a:blip r:embed="rId10"/>
                <a:stretch>
                  <a:fillRect l="-3846" t="-32653" b="-4898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9" name="正方形/長方形 98"/>
              <p:cNvSpPr/>
              <p:nvPr/>
            </p:nvSpPr>
            <p:spPr>
              <a:xfrm>
                <a:off x="2691689" y="5243948"/>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99" name="正方形/長方形 98"/>
              <p:cNvSpPr>
                <a:spLocks noRot="1" noChangeAspect="1" noMove="1" noResize="1" noEditPoints="1" noAdjustHandles="1" noChangeArrowheads="1" noChangeShapeType="1" noTextEdit="1"/>
              </p:cNvSpPr>
              <p:nvPr/>
            </p:nvSpPr>
            <p:spPr>
              <a:xfrm>
                <a:off x="2691689" y="5243948"/>
                <a:ext cx="1577131" cy="283323"/>
              </a:xfrm>
              <a:prstGeom prst="rect">
                <a:avLst/>
              </a:prstGeom>
              <a:blipFill rotWithShape="0">
                <a:blip r:embed="rId11"/>
                <a:stretch>
                  <a:fillRect l="-3846" t="-32653" b="-4898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0" name="正方形/長方形 99"/>
              <p:cNvSpPr/>
              <p:nvPr/>
            </p:nvSpPr>
            <p:spPr>
              <a:xfrm>
                <a:off x="4629799" y="4867673"/>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100" name="正方形/長方形 99"/>
              <p:cNvSpPr>
                <a:spLocks noRot="1" noChangeAspect="1" noMove="1" noResize="1" noEditPoints="1" noAdjustHandles="1" noChangeArrowheads="1" noChangeShapeType="1" noTextEdit="1"/>
              </p:cNvSpPr>
              <p:nvPr/>
            </p:nvSpPr>
            <p:spPr>
              <a:xfrm>
                <a:off x="4629799" y="4867673"/>
                <a:ext cx="1585259" cy="271605"/>
              </a:xfrm>
              <a:prstGeom prst="rect">
                <a:avLst/>
              </a:prstGeom>
              <a:blipFill rotWithShape="0">
                <a:blip r:embed="rId12"/>
                <a:stretch>
                  <a:fillRect l="-3422" t="-36957" b="-54348"/>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1" name="正方形/長方形 100"/>
              <p:cNvSpPr/>
              <p:nvPr/>
            </p:nvSpPr>
            <p:spPr>
              <a:xfrm>
                <a:off x="4644208" y="5251738"/>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101" name="正方形/長方形 100"/>
              <p:cNvSpPr>
                <a:spLocks noRot="1" noChangeAspect="1" noMove="1" noResize="1" noEditPoints="1" noAdjustHandles="1" noChangeArrowheads="1" noChangeShapeType="1" noTextEdit="1"/>
              </p:cNvSpPr>
              <p:nvPr/>
            </p:nvSpPr>
            <p:spPr>
              <a:xfrm>
                <a:off x="4644208" y="5251738"/>
                <a:ext cx="1585259" cy="271605"/>
              </a:xfrm>
              <a:prstGeom prst="rect">
                <a:avLst/>
              </a:prstGeom>
              <a:blipFill rotWithShape="0">
                <a:blip r:embed="rId13"/>
                <a:stretch>
                  <a:fillRect l="-3817" t="-36957" b="-54348"/>
                </a:stretch>
              </a:blipFill>
              <a:ln>
                <a:solidFill>
                  <a:schemeClr val="tx1"/>
                </a:solidFill>
              </a:ln>
            </p:spPr>
            <p:txBody>
              <a:bodyPr/>
              <a:lstStyle/>
              <a:p>
                <a:r>
                  <a:rPr lang="ja-JP" altLang="en-US">
                    <a:noFill/>
                  </a:rPr>
                  <a:t> </a:t>
                </a:r>
              </a:p>
            </p:txBody>
          </p:sp>
        </mc:Fallback>
      </mc:AlternateContent>
      <p:sp>
        <p:nvSpPr>
          <p:cNvPr id="104" name="テキスト ボックス 103"/>
          <p:cNvSpPr txBox="1"/>
          <p:nvPr/>
        </p:nvSpPr>
        <p:spPr>
          <a:xfrm>
            <a:off x="269254" y="4284995"/>
            <a:ext cx="5270995" cy="400110"/>
          </a:xfrm>
          <a:prstGeom prst="rect">
            <a:avLst/>
          </a:prstGeom>
          <a:noFill/>
        </p:spPr>
        <p:txBody>
          <a:bodyPr wrap="none" rtlCol="0">
            <a:spAutoFit/>
          </a:bodyPr>
          <a:lstStyle/>
          <a:p>
            <a:r>
              <a:rPr lang="ja-JP" altLang="en-US" sz="2000" dirty="0" smtClean="0"/>
              <a:t>検出例に挙げた言語間チェーンドクローンセット</a:t>
            </a:r>
            <a:endParaRPr lang="en-US" altLang="ja-JP" sz="2000" dirty="0" smtClean="0"/>
          </a:p>
        </p:txBody>
      </p:sp>
    </p:spTree>
    <p:extLst>
      <p:ext uri="{BB962C8B-B14F-4D97-AF65-F5344CB8AC3E}">
        <p14:creationId xmlns:p14="http://schemas.microsoft.com/office/powerpoint/2010/main" val="3493411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検出例</a:t>
            </a:r>
            <a:r>
              <a:rPr kumimoji="1" lang="en-US" altLang="ja-JP" dirty="0" smtClean="0"/>
              <a:t>(2</a:t>
            </a:r>
            <a:r>
              <a:rPr lang="en-US" altLang="ja-JP" dirty="0" smtClean="0"/>
              <a:t>/2)</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24</a:t>
            </a:fld>
            <a:endParaRPr kumimoji="1" lang="ja-JP" altLang="en-US" dirty="0"/>
          </a:p>
        </p:txBody>
      </p:sp>
      <p:sp>
        <p:nvSpPr>
          <p:cNvPr id="67" name="右矢印 66"/>
          <p:cNvSpPr/>
          <p:nvPr/>
        </p:nvSpPr>
        <p:spPr>
          <a:xfrm rot="5400000">
            <a:off x="3939249" y="3790834"/>
            <a:ext cx="467234"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2" name="角丸四角形 41"/>
          <p:cNvSpPr/>
          <p:nvPr/>
        </p:nvSpPr>
        <p:spPr>
          <a:xfrm>
            <a:off x="2549641" y="1453039"/>
            <a:ext cx="1918950" cy="1745892"/>
          </a:xfrm>
          <a:prstGeom prst="roundRect">
            <a:avLst/>
          </a:prstGeom>
          <a:noFill/>
          <a:ln w="25400">
            <a:solidFill>
              <a:srgbClr val="FF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2"/>
          <p:cNvSpPr/>
          <p:nvPr/>
        </p:nvSpPr>
        <p:spPr>
          <a:xfrm>
            <a:off x="4563815" y="1453039"/>
            <a:ext cx="1965399" cy="1726913"/>
          </a:xfrm>
          <a:prstGeom prst="roundRect">
            <a:avLst/>
          </a:prstGeom>
          <a:no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p:cNvSpPr txBox="1"/>
          <p:nvPr/>
        </p:nvSpPr>
        <p:spPr>
          <a:xfrm>
            <a:off x="-34910" y="1028198"/>
            <a:ext cx="4681090" cy="400110"/>
          </a:xfrm>
          <a:prstGeom prst="rect">
            <a:avLst/>
          </a:prstGeom>
          <a:noFill/>
        </p:spPr>
        <p:txBody>
          <a:bodyPr wrap="none" rtlCol="0">
            <a:spAutoFit/>
          </a:bodyPr>
          <a:lstStyle/>
          <a:p>
            <a:pPr algn="ctr"/>
            <a:r>
              <a:rPr kumimoji="1" lang="en-US" altLang="ja-JP" sz="2000" dirty="0" smtClean="0"/>
              <a:t>HTML</a:t>
            </a:r>
            <a:r>
              <a:rPr kumimoji="1" lang="ja-JP" altLang="en-US" sz="2000" dirty="0" smtClean="0"/>
              <a:t>から検出されたクローンセットの</a:t>
            </a:r>
            <a:r>
              <a:rPr kumimoji="1" lang="en-US" altLang="ja-JP" sz="2000" dirty="0" smtClean="0"/>
              <a:t>1</a:t>
            </a:r>
            <a:r>
              <a:rPr kumimoji="1" lang="ja-JP" altLang="en-US" sz="2000" dirty="0" smtClean="0"/>
              <a:t>つ</a:t>
            </a:r>
            <a:endParaRPr kumimoji="1" lang="ja-JP" altLang="en-US" sz="2000" dirty="0"/>
          </a:p>
        </p:txBody>
      </p:sp>
      <p:sp>
        <p:nvSpPr>
          <p:cNvPr id="45" name="テキスト ボックス 44"/>
          <p:cNvSpPr txBox="1"/>
          <p:nvPr/>
        </p:nvSpPr>
        <p:spPr>
          <a:xfrm>
            <a:off x="4718363" y="1028198"/>
            <a:ext cx="4314002" cy="400110"/>
          </a:xfrm>
          <a:prstGeom prst="rect">
            <a:avLst/>
          </a:prstGeom>
          <a:noFill/>
        </p:spPr>
        <p:txBody>
          <a:bodyPr wrap="none" rtlCol="0">
            <a:spAutoFit/>
          </a:bodyPr>
          <a:lstStyle/>
          <a:p>
            <a:pPr algn="ctr"/>
            <a:r>
              <a:rPr kumimoji="1" lang="en-US" altLang="ja-JP" sz="2000" dirty="0" smtClean="0"/>
              <a:t>JS</a:t>
            </a:r>
            <a:r>
              <a:rPr kumimoji="1" lang="ja-JP" altLang="en-US" sz="2000" dirty="0" smtClean="0"/>
              <a:t>から検出されたクローンセットの</a:t>
            </a:r>
            <a:r>
              <a:rPr kumimoji="1" lang="en-US" altLang="ja-JP" sz="2000" dirty="0" smtClean="0"/>
              <a:t>1</a:t>
            </a:r>
            <a:r>
              <a:rPr kumimoji="1" lang="ja-JP" altLang="en-US" sz="2000" dirty="0" smtClean="0"/>
              <a:t>つ</a:t>
            </a:r>
            <a:endParaRPr kumimoji="1" lang="ja-JP" altLang="en-US" sz="2000" dirty="0"/>
          </a:p>
        </p:txBody>
      </p:sp>
      <mc:AlternateContent xmlns:mc="http://schemas.openxmlformats.org/markup-compatibility/2006" xmlns:a14="http://schemas.microsoft.com/office/drawing/2010/main">
        <mc:Choice Requires="a14">
          <p:sp>
            <p:nvSpPr>
              <p:cNvPr id="47" name="正方形/長方形 46"/>
              <p:cNvSpPr/>
              <p:nvPr/>
            </p:nvSpPr>
            <p:spPr>
              <a:xfrm>
                <a:off x="2722507" y="1583605"/>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47" name="正方形/長方形 46"/>
              <p:cNvSpPr>
                <a:spLocks noRot="1" noChangeAspect="1" noMove="1" noResize="1" noEditPoints="1" noAdjustHandles="1" noChangeArrowheads="1" noChangeShapeType="1" noTextEdit="1"/>
              </p:cNvSpPr>
              <p:nvPr/>
            </p:nvSpPr>
            <p:spPr>
              <a:xfrm>
                <a:off x="2722507" y="1583605"/>
                <a:ext cx="1577131" cy="283323"/>
              </a:xfrm>
              <a:prstGeom prst="rect">
                <a:avLst/>
              </a:prstGeom>
              <a:blipFill rotWithShape="0">
                <a:blip r:embed="rId3"/>
                <a:stretch>
                  <a:fillRect l="-3846" t="-33333" b="-52083"/>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8" name="正方形/長方形 47"/>
              <p:cNvSpPr/>
              <p:nvPr/>
            </p:nvSpPr>
            <p:spPr>
              <a:xfrm>
                <a:off x="2722506" y="1980454"/>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48" name="正方形/長方形 47"/>
              <p:cNvSpPr>
                <a:spLocks noRot="1" noChangeAspect="1" noMove="1" noResize="1" noEditPoints="1" noAdjustHandles="1" noChangeArrowheads="1" noChangeShapeType="1" noTextEdit="1"/>
              </p:cNvSpPr>
              <p:nvPr/>
            </p:nvSpPr>
            <p:spPr>
              <a:xfrm>
                <a:off x="2722506" y="1980454"/>
                <a:ext cx="1577131" cy="283323"/>
              </a:xfrm>
              <a:prstGeom prst="rect">
                <a:avLst/>
              </a:prstGeom>
              <a:blipFill rotWithShape="0">
                <a:blip r:embed="rId4"/>
                <a:stretch>
                  <a:fillRect l="-3846" t="-33333" b="-52083"/>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5" name="正方形/長方形 54"/>
              <p:cNvSpPr/>
              <p:nvPr/>
            </p:nvSpPr>
            <p:spPr>
              <a:xfrm>
                <a:off x="4737893" y="1591300"/>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55" name="正方形/長方形 54"/>
              <p:cNvSpPr>
                <a:spLocks noRot="1" noChangeAspect="1" noMove="1" noResize="1" noEditPoints="1" noAdjustHandles="1" noChangeArrowheads="1" noChangeShapeType="1" noTextEdit="1"/>
              </p:cNvSpPr>
              <p:nvPr/>
            </p:nvSpPr>
            <p:spPr>
              <a:xfrm>
                <a:off x="4737893" y="1591300"/>
                <a:ext cx="1585259" cy="271605"/>
              </a:xfrm>
              <a:prstGeom prst="rect">
                <a:avLst/>
              </a:prstGeom>
              <a:blipFill rotWithShape="0">
                <a:blip r:embed="rId5"/>
                <a:stretch>
                  <a:fillRect l="-3435" t="-36170" b="-53191"/>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7" name="正方形/長方形 56"/>
              <p:cNvSpPr/>
              <p:nvPr/>
            </p:nvSpPr>
            <p:spPr>
              <a:xfrm>
                <a:off x="4752302" y="1988244"/>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57" name="正方形/長方形 56"/>
              <p:cNvSpPr>
                <a:spLocks noRot="1" noChangeAspect="1" noMove="1" noResize="1" noEditPoints="1" noAdjustHandles="1" noChangeArrowheads="1" noChangeShapeType="1" noTextEdit="1"/>
              </p:cNvSpPr>
              <p:nvPr/>
            </p:nvSpPr>
            <p:spPr>
              <a:xfrm>
                <a:off x="4752302" y="1988244"/>
                <a:ext cx="1585259" cy="271605"/>
              </a:xfrm>
              <a:prstGeom prst="rect">
                <a:avLst/>
              </a:prstGeom>
              <a:blipFill rotWithShape="0">
                <a:blip r:embed="rId6"/>
                <a:stretch>
                  <a:fillRect l="-3817" t="-36170" b="-53191"/>
                </a:stretch>
              </a:blipFill>
              <a:ln>
                <a:solidFill>
                  <a:schemeClr val="tx1"/>
                </a:solidFill>
              </a:ln>
            </p:spPr>
            <p:txBody>
              <a:bodyPr/>
              <a:lstStyle/>
              <a:p>
                <a:r>
                  <a:rPr lang="ja-JP" altLang="en-US">
                    <a:noFill/>
                  </a:rPr>
                  <a:t> </a:t>
                </a:r>
              </a:p>
            </p:txBody>
          </p:sp>
        </mc:Fallback>
      </mc:AlternateContent>
      <p:sp>
        <p:nvSpPr>
          <p:cNvPr id="59" name="角丸四角形吹き出し 58"/>
          <p:cNvSpPr/>
          <p:nvPr/>
        </p:nvSpPr>
        <p:spPr>
          <a:xfrm>
            <a:off x="256002" y="2446856"/>
            <a:ext cx="2008498" cy="559555"/>
          </a:xfrm>
          <a:prstGeom prst="wedgeRoundRectCallout">
            <a:avLst>
              <a:gd name="adj1" fmla="val 71183"/>
              <a:gd name="adj2" fmla="val -30869"/>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チャンネル参加，動画保存な</a:t>
            </a:r>
            <a:r>
              <a:rPr lang="ja-JP" altLang="en-US" sz="2000" dirty="0">
                <a:solidFill>
                  <a:schemeClr val="tx1"/>
                </a:solidFill>
              </a:rPr>
              <a:t>ど</a:t>
            </a:r>
            <a:endParaRPr kumimoji="1" lang="ja-JP" altLang="en-US" sz="2000" dirty="0">
              <a:solidFill>
                <a:schemeClr val="tx1"/>
              </a:solidFill>
            </a:endParaRPr>
          </a:p>
        </p:txBody>
      </p:sp>
      <p:sp>
        <p:nvSpPr>
          <p:cNvPr id="60" name="角丸四角形吹き出し 59"/>
          <p:cNvSpPr/>
          <p:nvPr/>
        </p:nvSpPr>
        <p:spPr>
          <a:xfrm>
            <a:off x="6719232" y="1494672"/>
            <a:ext cx="2124889" cy="334769"/>
          </a:xfrm>
          <a:prstGeom prst="wedgeRoundRectCallout">
            <a:avLst>
              <a:gd name="adj1" fmla="val -67366"/>
              <a:gd name="adj2" fmla="val 3914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チャットタイトル編集</a:t>
            </a:r>
            <a:endParaRPr kumimoji="1" lang="ja-JP" altLang="en-US" dirty="0">
              <a:solidFill>
                <a:schemeClr val="tx1"/>
              </a:solidFill>
            </a:endParaRPr>
          </a:p>
        </p:txBody>
      </p:sp>
      <p:sp>
        <p:nvSpPr>
          <p:cNvPr id="61" name="角丸四角形吹き出し 60"/>
          <p:cNvSpPr/>
          <p:nvPr/>
        </p:nvSpPr>
        <p:spPr>
          <a:xfrm>
            <a:off x="6526048" y="1921971"/>
            <a:ext cx="2564107" cy="333823"/>
          </a:xfrm>
          <a:prstGeom prst="wedgeRoundRectCallout">
            <a:avLst>
              <a:gd name="adj1" fmla="val -57149"/>
              <a:gd name="adj2" fmla="val 31435"/>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チャンネルタイトル編集</a:t>
            </a:r>
            <a:endParaRPr kumimoji="1" lang="ja-JP" altLang="en-US" dirty="0">
              <a:solidFill>
                <a:schemeClr val="tx1"/>
              </a:solidFill>
            </a:endParaRPr>
          </a:p>
        </p:txBody>
      </p:sp>
      <p:sp>
        <p:nvSpPr>
          <p:cNvPr id="62" name="角丸四角形吹き出し 61"/>
          <p:cNvSpPr/>
          <p:nvPr/>
        </p:nvSpPr>
        <p:spPr>
          <a:xfrm>
            <a:off x="210265" y="1491118"/>
            <a:ext cx="2188075" cy="334769"/>
          </a:xfrm>
          <a:prstGeom prst="wedgeRoundRectCallout">
            <a:avLst>
              <a:gd name="adj1" fmla="val 61453"/>
              <a:gd name="adj2" fmla="val 836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チャットタイトル編集</a:t>
            </a:r>
            <a:endParaRPr kumimoji="1" lang="ja-JP" altLang="en-US" dirty="0">
              <a:solidFill>
                <a:schemeClr val="tx1"/>
              </a:solidFill>
            </a:endParaRPr>
          </a:p>
        </p:txBody>
      </p:sp>
      <p:sp>
        <p:nvSpPr>
          <p:cNvPr id="64" name="角丸四角形吹き出し 63"/>
          <p:cNvSpPr/>
          <p:nvPr/>
        </p:nvSpPr>
        <p:spPr>
          <a:xfrm>
            <a:off x="42841" y="1918417"/>
            <a:ext cx="2504878" cy="333823"/>
          </a:xfrm>
          <a:prstGeom prst="wedgeRoundRectCallout">
            <a:avLst>
              <a:gd name="adj1" fmla="val 56459"/>
              <a:gd name="adj2" fmla="val 12145"/>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チャンネルタイトル編集</a:t>
            </a:r>
            <a:endParaRPr kumimoji="1" lang="ja-JP" altLang="en-US" dirty="0">
              <a:solidFill>
                <a:schemeClr val="tx1"/>
              </a:solidFill>
            </a:endParaRPr>
          </a:p>
        </p:txBody>
      </p:sp>
      <p:sp>
        <p:nvSpPr>
          <p:cNvPr id="68" name="テキスト ボックス 67"/>
          <p:cNvSpPr txBox="1"/>
          <p:nvPr/>
        </p:nvSpPr>
        <p:spPr>
          <a:xfrm>
            <a:off x="2013743" y="3195597"/>
            <a:ext cx="2512226" cy="400110"/>
          </a:xfrm>
          <a:prstGeom prst="rect">
            <a:avLst/>
          </a:prstGeom>
          <a:noFill/>
        </p:spPr>
        <p:txBody>
          <a:bodyPr wrap="none" rtlCol="0">
            <a:spAutoFit/>
          </a:bodyPr>
          <a:lstStyle/>
          <a:p>
            <a:r>
              <a:rPr lang="en-US" altLang="ja-JP" sz="2000" dirty="0" smtClean="0"/>
              <a:t>27</a:t>
            </a:r>
            <a:r>
              <a:rPr lang="ja-JP" altLang="en-US" sz="2000" dirty="0" smtClean="0"/>
              <a:t>個のコードクローン</a:t>
            </a:r>
            <a:endParaRPr lang="en-US" altLang="ja-JP" sz="2000" dirty="0" smtClean="0"/>
          </a:p>
        </p:txBody>
      </p:sp>
      <p:sp>
        <p:nvSpPr>
          <p:cNvPr id="75" name="テキスト ボックス 74"/>
          <p:cNvSpPr txBox="1"/>
          <p:nvPr/>
        </p:nvSpPr>
        <p:spPr>
          <a:xfrm>
            <a:off x="4675154" y="3199164"/>
            <a:ext cx="2369559" cy="400110"/>
          </a:xfrm>
          <a:prstGeom prst="rect">
            <a:avLst/>
          </a:prstGeom>
          <a:noFill/>
        </p:spPr>
        <p:txBody>
          <a:bodyPr wrap="none" rtlCol="0">
            <a:spAutoFit/>
          </a:bodyPr>
          <a:lstStyle/>
          <a:p>
            <a:r>
              <a:rPr lang="en-US" altLang="ja-JP" sz="2000" dirty="0"/>
              <a:t>4</a:t>
            </a:r>
            <a:r>
              <a:rPr lang="ja-JP" altLang="en-US" sz="2000" dirty="0" smtClean="0"/>
              <a:t>個のコードクローン</a:t>
            </a:r>
            <a:endParaRPr lang="en-US" altLang="ja-JP" sz="2000" dirty="0" smtClean="0"/>
          </a:p>
        </p:txBody>
      </p:sp>
      <p:sp>
        <p:nvSpPr>
          <p:cNvPr id="78" name="テキスト ボックス 77"/>
          <p:cNvSpPr txBox="1"/>
          <p:nvPr/>
        </p:nvSpPr>
        <p:spPr>
          <a:xfrm rot="5400000">
            <a:off x="3329737" y="2718587"/>
            <a:ext cx="466794" cy="430887"/>
          </a:xfrm>
          <a:prstGeom prst="rect">
            <a:avLst/>
          </a:prstGeom>
          <a:solidFill>
            <a:schemeClr val="bg1"/>
          </a:solidFill>
        </p:spPr>
        <p:txBody>
          <a:bodyPr wrap="none" rtlCol="0">
            <a:spAutoFit/>
          </a:bodyPr>
          <a:lstStyle/>
          <a:p>
            <a:r>
              <a:rPr lang="en-US" altLang="ja-JP" sz="2200" b="1" dirty="0" smtClean="0"/>
              <a:t>…</a:t>
            </a:r>
          </a:p>
        </p:txBody>
      </p:sp>
      <p:cxnSp>
        <p:nvCxnSpPr>
          <p:cNvPr id="79" name="直線矢印コネクタ 78"/>
          <p:cNvCxnSpPr>
            <a:stCxn id="47" idx="3"/>
            <a:endCxn id="55" idx="1"/>
          </p:cNvCxnSpPr>
          <p:nvPr/>
        </p:nvCxnSpPr>
        <p:spPr>
          <a:xfrm>
            <a:off x="4299638" y="1725267"/>
            <a:ext cx="438255" cy="183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a:stCxn id="48" idx="3"/>
            <a:endCxn id="57" idx="1"/>
          </p:cNvCxnSpPr>
          <p:nvPr/>
        </p:nvCxnSpPr>
        <p:spPr>
          <a:xfrm>
            <a:off x="4299637" y="2122116"/>
            <a:ext cx="452665" cy="193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2" name="正方形/長方形 81"/>
              <p:cNvSpPr/>
              <p:nvPr/>
            </p:nvSpPr>
            <p:spPr>
              <a:xfrm>
                <a:off x="4737893" y="2387280"/>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𝑐</m:t>
                        </m:r>
                      </m:sub>
                    </m:sSub>
                  </m:oMath>
                </a14:m>
                <a:endParaRPr kumimoji="1" lang="ja-JP" altLang="en-US" sz="2000" dirty="0">
                  <a:solidFill>
                    <a:schemeClr val="tx1"/>
                  </a:solidFill>
                </a:endParaRPr>
              </a:p>
            </p:txBody>
          </p:sp>
        </mc:Choice>
        <mc:Fallback xmlns="">
          <p:sp>
            <p:nvSpPr>
              <p:cNvPr id="82" name="正方形/長方形 81"/>
              <p:cNvSpPr>
                <a:spLocks noRot="1" noChangeAspect="1" noMove="1" noResize="1" noEditPoints="1" noAdjustHandles="1" noChangeArrowheads="1" noChangeShapeType="1" noTextEdit="1"/>
              </p:cNvSpPr>
              <p:nvPr/>
            </p:nvSpPr>
            <p:spPr>
              <a:xfrm>
                <a:off x="4737893" y="2387280"/>
                <a:ext cx="1585259" cy="271605"/>
              </a:xfrm>
              <a:prstGeom prst="rect">
                <a:avLst/>
              </a:prstGeom>
              <a:blipFill rotWithShape="0">
                <a:blip r:embed="rId7"/>
                <a:stretch>
                  <a:fillRect l="-2672" t="-36957" b="-54348"/>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3" name="正方形/長方形 82"/>
              <p:cNvSpPr/>
              <p:nvPr/>
            </p:nvSpPr>
            <p:spPr>
              <a:xfrm>
                <a:off x="4662149" y="2803471"/>
                <a:ext cx="1665433" cy="252358"/>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𝑑</m:t>
                        </m:r>
                      </m:sub>
                    </m:sSub>
                  </m:oMath>
                </a14:m>
                <a:endParaRPr kumimoji="1" lang="ja-JP" altLang="en-US" sz="2000" dirty="0">
                  <a:solidFill>
                    <a:schemeClr val="tx1"/>
                  </a:solidFill>
                </a:endParaRPr>
              </a:p>
            </p:txBody>
          </p:sp>
        </mc:Choice>
        <mc:Fallback xmlns="">
          <p:sp>
            <p:nvSpPr>
              <p:cNvPr id="83" name="正方形/長方形 82"/>
              <p:cNvSpPr>
                <a:spLocks noRot="1" noChangeAspect="1" noMove="1" noResize="1" noEditPoints="1" noAdjustHandles="1" noChangeArrowheads="1" noChangeShapeType="1" noTextEdit="1"/>
              </p:cNvSpPr>
              <p:nvPr/>
            </p:nvSpPr>
            <p:spPr>
              <a:xfrm>
                <a:off x="4662149" y="2803471"/>
                <a:ext cx="1665433" cy="252358"/>
              </a:xfrm>
              <a:prstGeom prst="rect">
                <a:avLst/>
              </a:prstGeom>
              <a:blipFill rotWithShape="0">
                <a:blip r:embed="rId8"/>
                <a:stretch>
                  <a:fillRect l="-1455" t="-41860" b="-62791"/>
                </a:stretch>
              </a:blipFill>
              <a:ln>
                <a:solidFill>
                  <a:schemeClr val="tx1"/>
                </a:solidFill>
              </a:ln>
            </p:spPr>
            <p:txBody>
              <a:bodyPr/>
              <a:lstStyle/>
              <a:p>
                <a:r>
                  <a:rPr lang="ja-JP" altLang="en-US">
                    <a:noFill/>
                  </a:rPr>
                  <a:t> </a:t>
                </a:r>
              </a:p>
            </p:txBody>
          </p:sp>
        </mc:Fallback>
      </mc:AlternateContent>
      <p:sp>
        <p:nvSpPr>
          <p:cNvPr id="92" name="角丸四角形吹き出し 91"/>
          <p:cNvSpPr/>
          <p:nvPr/>
        </p:nvSpPr>
        <p:spPr>
          <a:xfrm>
            <a:off x="6767906" y="2386961"/>
            <a:ext cx="1428390" cy="283111"/>
          </a:xfrm>
          <a:prstGeom prst="wedgeRoundRectCallout">
            <a:avLst>
              <a:gd name="adj1" fmla="val -79675"/>
              <a:gd name="adj2" fmla="val -4632"/>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リンク共有</a:t>
            </a:r>
            <a:endParaRPr kumimoji="1" lang="ja-JP" altLang="en-US" sz="2000" dirty="0">
              <a:solidFill>
                <a:schemeClr val="tx1"/>
              </a:solidFill>
            </a:endParaRPr>
          </a:p>
        </p:txBody>
      </p:sp>
      <p:sp>
        <p:nvSpPr>
          <p:cNvPr id="93" name="角丸四角形吹き出し 92"/>
          <p:cNvSpPr/>
          <p:nvPr/>
        </p:nvSpPr>
        <p:spPr>
          <a:xfrm>
            <a:off x="6671813" y="2794122"/>
            <a:ext cx="2073099" cy="334314"/>
          </a:xfrm>
          <a:prstGeom prst="wedgeRoundRectCallout">
            <a:avLst>
              <a:gd name="adj1" fmla="val -66250"/>
              <a:gd name="adj2" fmla="val -2317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リンクからの招待</a:t>
            </a:r>
            <a:endParaRPr kumimoji="1" lang="ja-JP" altLang="en-US" sz="2000" dirty="0">
              <a:solidFill>
                <a:schemeClr val="tx1"/>
              </a:solidFill>
            </a:endParaRPr>
          </a:p>
        </p:txBody>
      </p:sp>
      <mc:AlternateContent xmlns:mc="http://schemas.openxmlformats.org/markup-compatibility/2006" xmlns:a14="http://schemas.microsoft.com/office/drawing/2010/main">
        <mc:Choice Requires="a14">
          <p:sp>
            <p:nvSpPr>
              <p:cNvPr id="94" name="正方形/長方形 93"/>
              <p:cNvSpPr/>
              <p:nvPr/>
            </p:nvSpPr>
            <p:spPr>
              <a:xfrm>
                <a:off x="2722506" y="2403820"/>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𝑐</m:t>
                        </m:r>
                      </m:sub>
                    </m:sSub>
                  </m:oMath>
                </a14:m>
                <a:endParaRPr kumimoji="1" lang="ja-JP" altLang="en-US" sz="2000" dirty="0">
                  <a:solidFill>
                    <a:schemeClr val="tx1"/>
                  </a:solidFill>
                </a:endParaRPr>
              </a:p>
            </p:txBody>
          </p:sp>
        </mc:Choice>
        <mc:Fallback xmlns="">
          <p:sp>
            <p:nvSpPr>
              <p:cNvPr id="94" name="正方形/長方形 93"/>
              <p:cNvSpPr>
                <a:spLocks noRot="1" noChangeAspect="1" noMove="1" noResize="1" noEditPoints="1" noAdjustHandles="1" noChangeArrowheads="1" noChangeShapeType="1" noTextEdit="1"/>
              </p:cNvSpPr>
              <p:nvPr/>
            </p:nvSpPr>
            <p:spPr>
              <a:xfrm>
                <a:off x="2722506" y="2403820"/>
                <a:ext cx="1577131" cy="283323"/>
              </a:xfrm>
              <a:prstGeom prst="rect">
                <a:avLst/>
              </a:prstGeom>
              <a:blipFill rotWithShape="0">
                <a:blip r:embed="rId9"/>
                <a:stretch>
                  <a:fillRect l="-3462" t="-30612" b="-48980"/>
                </a:stretch>
              </a:blipFill>
              <a:ln>
                <a:solidFill>
                  <a:schemeClr val="tx1"/>
                </a:solidFill>
              </a:ln>
            </p:spPr>
            <p:txBody>
              <a:bodyPr/>
              <a:lstStyle/>
              <a:p>
                <a:r>
                  <a:rPr lang="ja-JP" altLang="en-US">
                    <a:noFill/>
                  </a:rPr>
                  <a:t> </a:t>
                </a:r>
              </a:p>
            </p:txBody>
          </p:sp>
        </mc:Fallback>
      </mc:AlternateContent>
      <p:sp>
        <p:nvSpPr>
          <p:cNvPr id="95" name="角丸四角形 94"/>
          <p:cNvSpPr/>
          <p:nvPr/>
        </p:nvSpPr>
        <p:spPr>
          <a:xfrm>
            <a:off x="2588655" y="4747774"/>
            <a:ext cx="3729832" cy="866568"/>
          </a:xfrm>
          <a:prstGeom prst="round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6" name="直線矢印コネクタ 95"/>
          <p:cNvCxnSpPr>
            <a:stCxn id="98" idx="3"/>
            <a:endCxn id="100" idx="1"/>
          </p:cNvCxnSpPr>
          <p:nvPr/>
        </p:nvCxnSpPr>
        <p:spPr>
          <a:xfrm>
            <a:off x="4268821" y="5001640"/>
            <a:ext cx="360978" cy="183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stCxn id="99" idx="3"/>
            <a:endCxn id="101" idx="1"/>
          </p:cNvCxnSpPr>
          <p:nvPr/>
        </p:nvCxnSpPr>
        <p:spPr>
          <a:xfrm>
            <a:off x="4268820" y="5385610"/>
            <a:ext cx="375388" cy="193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8" name="正方形/長方形 97"/>
              <p:cNvSpPr/>
              <p:nvPr/>
            </p:nvSpPr>
            <p:spPr>
              <a:xfrm>
                <a:off x="2691690" y="4859978"/>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98" name="正方形/長方形 97"/>
              <p:cNvSpPr>
                <a:spLocks noRot="1" noChangeAspect="1" noMove="1" noResize="1" noEditPoints="1" noAdjustHandles="1" noChangeArrowheads="1" noChangeShapeType="1" noTextEdit="1"/>
              </p:cNvSpPr>
              <p:nvPr/>
            </p:nvSpPr>
            <p:spPr>
              <a:xfrm>
                <a:off x="2691690" y="4859978"/>
                <a:ext cx="1577131" cy="283323"/>
              </a:xfrm>
              <a:prstGeom prst="rect">
                <a:avLst/>
              </a:prstGeom>
              <a:blipFill rotWithShape="0">
                <a:blip r:embed="rId10"/>
                <a:stretch>
                  <a:fillRect l="-3846" t="-32653" b="-4898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9" name="正方形/長方形 98"/>
              <p:cNvSpPr/>
              <p:nvPr/>
            </p:nvSpPr>
            <p:spPr>
              <a:xfrm>
                <a:off x="2691689" y="5243948"/>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99" name="正方形/長方形 98"/>
              <p:cNvSpPr>
                <a:spLocks noRot="1" noChangeAspect="1" noMove="1" noResize="1" noEditPoints="1" noAdjustHandles="1" noChangeArrowheads="1" noChangeShapeType="1" noTextEdit="1"/>
              </p:cNvSpPr>
              <p:nvPr/>
            </p:nvSpPr>
            <p:spPr>
              <a:xfrm>
                <a:off x="2691689" y="5243948"/>
                <a:ext cx="1577131" cy="283323"/>
              </a:xfrm>
              <a:prstGeom prst="rect">
                <a:avLst/>
              </a:prstGeom>
              <a:blipFill rotWithShape="0">
                <a:blip r:embed="rId11"/>
                <a:stretch>
                  <a:fillRect l="-3846" t="-32653" b="-4898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0" name="正方形/長方形 99"/>
              <p:cNvSpPr/>
              <p:nvPr/>
            </p:nvSpPr>
            <p:spPr>
              <a:xfrm>
                <a:off x="4629799" y="4867673"/>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100" name="正方形/長方形 99"/>
              <p:cNvSpPr>
                <a:spLocks noRot="1" noChangeAspect="1" noMove="1" noResize="1" noEditPoints="1" noAdjustHandles="1" noChangeArrowheads="1" noChangeShapeType="1" noTextEdit="1"/>
              </p:cNvSpPr>
              <p:nvPr/>
            </p:nvSpPr>
            <p:spPr>
              <a:xfrm>
                <a:off x="4629799" y="4867673"/>
                <a:ext cx="1585259" cy="271605"/>
              </a:xfrm>
              <a:prstGeom prst="rect">
                <a:avLst/>
              </a:prstGeom>
              <a:blipFill rotWithShape="0">
                <a:blip r:embed="rId12"/>
                <a:stretch>
                  <a:fillRect l="-3422" t="-36957" b="-54348"/>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1" name="正方形/長方形 100"/>
              <p:cNvSpPr/>
              <p:nvPr/>
            </p:nvSpPr>
            <p:spPr>
              <a:xfrm>
                <a:off x="4644208" y="5251738"/>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101" name="正方形/長方形 100"/>
              <p:cNvSpPr>
                <a:spLocks noRot="1" noChangeAspect="1" noMove="1" noResize="1" noEditPoints="1" noAdjustHandles="1" noChangeArrowheads="1" noChangeShapeType="1" noTextEdit="1"/>
              </p:cNvSpPr>
              <p:nvPr/>
            </p:nvSpPr>
            <p:spPr>
              <a:xfrm>
                <a:off x="4644208" y="5251738"/>
                <a:ext cx="1585259" cy="271605"/>
              </a:xfrm>
              <a:prstGeom prst="rect">
                <a:avLst/>
              </a:prstGeom>
              <a:blipFill rotWithShape="0">
                <a:blip r:embed="rId13"/>
                <a:stretch>
                  <a:fillRect l="-3817" t="-36957" b="-54348"/>
                </a:stretch>
              </a:blipFill>
              <a:ln>
                <a:solidFill>
                  <a:schemeClr val="tx1"/>
                </a:solidFill>
              </a:ln>
            </p:spPr>
            <p:txBody>
              <a:bodyPr/>
              <a:lstStyle/>
              <a:p>
                <a:r>
                  <a:rPr lang="ja-JP" altLang="en-US">
                    <a:noFill/>
                  </a:rPr>
                  <a:t> </a:t>
                </a:r>
              </a:p>
            </p:txBody>
          </p:sp>
        </mc:Fallback>
      </mc:AlternateContent>
      <p:sp>
        <p:nvSpPr>
          <p:cNvPr id="102" name="角丸四角形吹き出し 101"/>
          <p:cNvSpPr/>
          <p:nvPr/>
        </p:nvSpPr>
        <p:spPr>
          <a:xfrm>
            <a:off x="6632746" y="4814985"/>
            <a:ext cx="2124889" cy="334769"/>
          </a:xfrm>
          <a:prstGeom prst="wedgeRoundRectCallout">
            <a:avLst>
              <a:gd name="adj1" fmla="val -67972"/>
              <a:gd name="adj2" fmla="val 19904"/>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チャットタイトル編集</a:t>
            </a:r>
            <a:endParaRPr kumimoji="1" lang="ja-JP" altLang="en-US" dirty="0">
              <a:solidFill>
                <a:schemeClr val="tx1"/>
              </a:solidFill>
            </a:endParaRPr>
          </a:p>
        </p:txBody>
      </p:sp>
      <p:sp>
        <p:nvSpPr>
          <p:cNvPr id="103" name="角丸四角形吹き出し 102"/>
          <p:cNvSpPr/>
          <p:nvPr/>
        </p:nvSpPr>
        <p:spPr>
          <a:xfrm>
            <a:off x="6439562" y="5242284"/>
            <a:ext cx="2564107" cy="333823"/>
          </a:xfrm>
          <a:prstGeom prst="wedgeRoundRectCallout">
            <a:avLst>
              <a:gd name="adj1" fmla="val -58153"/>
              <a:gd name="adj2" fmla="val 8287"/>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チャンネルタイトル編集</a:t>
            </a:r>
            <a:endParaRPr kumimoji="1" lang="ja-JP" altLang="en-US" dirty="0">
              <a:solidFill>
                <a:schemeClr val="tx1"/>
              </a:solidFill>
            </a:endParaRPr>
          </a:p>
        </p:txBody>
      </p:sp>
      <p:sp>
        <p:nvSpPr>
          <p:cNvPr id="104" name="テキスト ボックス 103"/>
          <p:cNvSpPr txBox="1"/>
          <p:nvPr/>
        </p:nvSpPr>
        <p:spPr>
          <a:xfrm>
            <a:off x="269254" y="4284995"/>
            <a:ext cx="5270995" cy="400110"/>
          </a:xfrm>
          <a:prstGeom prst="rect">
            <a:avLst/>
          </a:prstGeom>
          <a:noFill/>
        </p:spPr>
        <p:txBody>
          <a:bodyPr wrap="none" rtlCol="0">
            <a:spAutoFit/>
          </a:bodyPr>
          <a:lstStyle/>
          <a:p>
            <a:r>
              <a:rPr lang="ja-JP" altLang="en-US" sz="2000" dirty="0" smtClean="0"/>
              <a:t>検出例に挙げた言語間チェーンドクローンセット</a:t>
            </a:r>
            <a:endParaRPr lang="en-US" altLang="ja-JP" sz="2000" dirty="0" smtClean="0"/>
          </a:p>
        </p:txBody>
      </p:sp>
      <p:sp>
        <p:nvSpPr>
          <p:cNvPr id="105" name="角丸四角形吹き出し 104"/>
          <p:cNvSpPr/>
          <p:nvPr/>
        </p:nvSpPr>
        <p:spPr>
          <a:xfrm>
            <a:off x="283335" y="4819883"/>
            <a:ext cx="2188075" cy="334769"/>
          </a:xfrm>
          <a:prstGeom prst="wedgeRoundRectCallout">
            <a:avLst>
              <a:gd name="adj1" fmla="val 59099"/>
              <a:gd name="adj2" fmla="val 669"/>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チャットタイトル編集</a:t>
            </a:r>
            <a:endParaRPr kumimoji="1" lang="ja-JP" altLang="en-US" dirty="0">
              <a:solidFill>
                <a:schemeClr val="tx1"/>
              </a:solidFill>
            </a:endParaRPr>
          </a:p>
        </p:txBody>
      </p:sp>
      <p:sp>
        <p:nvSpPr>
          <p:cNvPr id="106" name="角丸四角形吹き出し 105"/>
          <p:cNvSpPr/>
          <p:nvPr/>
        </p:nvSpPr>
        <p:spPr>
          <a:xfrm>
            <a:off x="115911" y="5247182"/>
            <a:ext cx="2445060" cy="333823"/>
          </a:xfrm>
          <a:prstGeom prst="wedgeRoundRectCallout">
            <a:avLst>
              <a:gd name="adj1" fmla="val 54879"/>
              <a:gd name="adj2" fmla="val 571"/>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チャンネルタイトル編集</a:t>
            </a:r>
            <a:endParaRPr kumimoji="1" lang="ja-JP" altLang="en-US" dirty="0">
              <a:solidFill>
                <a:schemeClr val="tx1"/>
              </a:solidFill>
            </a:endParaRPr>
          </a:p>
        </p:txBody>
      </p:sp>
      <p:sp>
        <p:nvSpPr>
          <p:cNvPr id="41" name="テキスト ボックス 40"/>
          <p:cNvSpPr txBox="1"/>
          <p:nvPr/>
        </p:nvSpPr>
        <p:spPr>
          <a:xfrm>
            <a:off x="66260" y="5745622"/>
            <a:ext cx="8908208" cy="707886"/>
          </a:xfrm>
          <a:prstGeom prst="rect">
            <a:avLst/>
          </a:prstGeom>
          <a:noFill/>
        </p:spPr>
        <p:txBody>
          <a:bodyPr wrap="none" rtlCol="0">
            <a:spAutoFit/>
          </a:bodyPr>
          <a:lstStyle/>
          <a:p>
            <a:r>
              <a:rPr lang="ja-JP" altLang="en-US" sz="2000" dirty="0" smtClean="0"/>
              <a:t>言語間チェーンドクローンセットとして検出することで，異なる機能を実装している</a:t>
            </a:r>
            <a:r>
              <a:rPr lang="en-US" altLang="ja-JP" sz="2000" dirty="0" smtClean="0"/>
              <a:t/>
            </a:r>
            <a:br>
              <a:rPr lang="en-US" altLang="ja-JP" sz="2000" dirty="0" smtClean="0"/>
            </a:br>
            <a:r>
              <a:rPr lang="ja-JP" altLang="en-US" sz="2000" dirty="0" smtClean="0"/>
              <a:t>コードクローンが除外さ</a:t>
            </a:r>
            <a:r>
              <a:rPr lang="ja-JP" altLang="en-US" sz="2000" dirty="0"/>
              <a:t>れ</a:t>
            </a:r>
            <a:r>
              <a:rPr lang="ja-JP" altLang="en-US" sz="2000" dirty="0" smtClean="0"/>
              <a:t>，開発者が</a:t>
            </a:r>
            <a:r>
              <a:rPr lang="ja-JP" altLang="en-US" sz="2000" dirty="0"/>
              <a:t>チェック</a:t>
            </a:r>
            <a:r>
              <a:rPr lang="ja-JP" altLang="en-US" sz="2000" dirty="0" smtClean="0"/>
              <a:t>するコードクローンの数が削減され</a:t>
            </a:r>
            <a:r>
              <a:rPr lang="ja-JP" altLang="en-US" sz="2000" dirty="0"/>
              <a:t>る</a:t>
            </a:r>
            <a:endParaRPr lang="en-US" altLang="ja-JP" sz="2000" dirty="0" smtClean="0"/>
          </a:p>
        </p:txBody>
      </p:sp>
    </p:spTree>
    <p:extLst>
      <p:ext uri="{BB962C8B-B14F-4D97-AF65-F5344CB8AC3E}">
        <p14:creationId xmlns:p14="http://schemas.microsoft.com/office/powerpoint/2010/main" val="16765157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368299" y="1196975"/>
            <a:ext cx="8851901" cy="4929188"/>
          </a:xfrm>
        </p:spPr>
        <p:txBody>
          <a:bodyPr/>
          <a:lstStyle/>
          <a:p>
            <a:r>
              <a:rPr kumimoji="1" lang="ja-JP" altLang="en-US" dirty="0" smtClean="0"/>
              <a:t>複数言語ソフトウェアに存在する言語間チェーンドクローンを定義</a:t>
            </a:r>
            <a:endParaRPr kumimoji="1" lang="en-US" altLang="ja-JP" dirty="0" smtClean="0"/>
          </a:p>
          <a:p>
            <a:pPr lvl="1"/>
            <a:r>
              <a:rPr lang="ja-JP" altLang="en-US" sz="2200" dirty="0" smtClean="0"/>
              <a:t>実装している機能がまとまったコードクローンを提示することによる，</a:t>
            </a:r>
            <a:r>
              <a:rPr lang="en-US" altLang="ja-JP" sz="2200" dirty="0" smtClean="0"/>
              <a:t/>
            </a:r>
            <a:br>
              <a:rPr lang="en-US" altLang="ja-JP" sz="2200" dirty="0" smtClean="0"/>
            </a:br>
            <a:r>
              <a:rPr lang="ja-JP" altLang="en-US" sz="2200" dirty="0" smtClean="0"/>
              <a:t>リファクタリング作業の支援が</a:t>
            </a:r>
            <a:r>
              <a:rPr lang="ja-JP" altLang="en-US" sz="2200" dirty="0"/>
              <a:t>目的</a:t>
            </a:r>
            <a:endParaRPr lang="en-US" altLang="ja-JP" sz="2200" dirty="0" smtClean="0"/>
          </a:p>
          <a:p>
            <a:endParaRPr lang="en-US" altLang="ja-JP" sz="2500" dirty="0"/>
          </a:p>
          <a:p>
            <a:r>
              <a:rPr lang="ja-JP" altLang="en-US" sz="2500" dirty="0" smtClean="0"/>
              <a:t>ウェブアプリケーションに対してケーススタディを実施</a:t>
            </a:r>
            <a:endParaRPr lang="en-US" altLang="ja-JP" sz="2500" dirty="0" smtClean="0"/>
          </a:p>
          <a:p>
            <a:pPr lvl="1"/>
            <a:r>
              <a:rPr lang="ja-JP" altLang="en-US" sz="2200" dirty="0" smtClean="0"/>
              <a:t>類似機能を実装したコードクローンで構成された言語間</a:t>
            </a:r>
            <a:r>
              <a:rPr lang="en-US" altLang="ja-JP" sz="2200" dirty="0" smtClean="0"/>
              <a:t/>
            </a:r>
            <a:br>
              <a:rPr lang="en-US" altLang="ja-JP" sz="2200" dirty="0" smtClean="0"/>
            </a:br>
            <a:r>
              <a:rPr lang="ja-JP" altLang="en-US" sz="2200" dirty="0" smtClean="0"/>
              <a:t>チェーンドクローン</a:t>
            </a:r>
            <a:r>
              <a:rPr lang="ja-JP" altLang="en-US" sz="2200" dirty="0"/>
              <a:t>セット</a:t>
            </a:r>
            <a:r>
              <a:rPr lang="ja-JP" altLang="en-US" sz="2200" dirty="0" smtClean="0"/>
              <a:t>を確認</a:t>
            </a:r>
            <a:endParaRPr lang="en-US" altLang="ja-JP" sz="2200" dirty="0" smtClean="0"/>
          </a:p>
          <a:p>
            <a:pPr lvl="1">
              <a:buFont typeface="Wingdings" panose="05000000000000000000" pitchFamily="2" charset="2"/>
              <a:buChar char="Ø"/>
            </a:pPr>
            <a:endParaRPr kumimoji="1" lang="en-US" altLang="ja-JP" sz="2200" dirty="0"/>
          </a:p>
          <a:p>
            <a:r>
              <a:rPr lang="ja-JP" altLang="en-US" dirty="0" smtClean="0"/>
              <a:t>今後の課題</a:t>
            </a:r>
            <a:endParaRPr lang="en-US" altLang="ja-JP" dirty="0" smtClean="0"/>
          </a:p>
          <a:p>
            <a:pPr lvl="1"/>
            <a:r>
              <a:rPr lang="ja-JP" altLang="en-US" sz="2200" dirty="0" smtClean="0"/>
              <a:t>他フレームワークを用いたプロジェクトへの適用</a:t>
            </a:r>
            <a:endParaRPr lang="en-US" altLang="ja-JP" sz="2200" dirty="0" smtClean="0"/>
          </a:p>
          <a:p>
            <a:pPr lvl="1"/>
            <a:r>
              <a:rPr lang="ja-JP" altLang="en-US" sz="2200" dirty="0" smtClean="0"/>
              <a:t>他言語を組合わせたプロジェクトへの適用</a:t>
            </a:r>
            <a:endParaRPr lang="en-US" altLang="ja-JP" sz="2200"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25</a:t>
            </a:fld>
            <a:endParaRPr kumimoji="1" lang="ja-JP" altLang="en-US" dirty="0"/>
          </a:p>
        </p:txBody>
      </p:sp>
    </p:spTree>
    <p:extLst>
      <p:ext uri="{BB962C8B-B14F-4D97-AF65-F5344CB8AC3E}">
        <p14:creationId xmlns:p14="http://schemas.microsoft.com/office/powerpoint/2010/main" val="34424098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r>
              <a:rPr lang="ja-JP" altLang="en-US" dirty="0"/>
              <a:t>検出</a:t>
            </a:r>
            <a:r>
              <a:rPr kumimoji="1" lang="ja-JP" altLang="en-US" dirty="0" smtClean="0"/>
              <a:t>に関する研究</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3</a:t>
            </a:fld>
            <a:endParaRPr kumimoji="1" lang="ja-JP" altLang="en-US" dirty="0"/>
          </a:p>
        </p:txBody>
      </p:sp>
      <p:sp>
        <p:nvSpPr>
          <p:cNvPr id="5" name="テキスト ボックス 4"/>
          <p:cNvSpPr txBox="1"/>
          <p:nvPr/>
        </p:nvSpPr>
        <p:spPr>
          <a:xfrm>
            <a:off x="292101" y="1143908"/>
            <a:ext cx="6207148" cy="1200329"/>
          </a:xfrm>
          <a:prstGeom prst="rect">
            <a:avLst/>
          </a:prstGeom>
          <a:noFill/>
        </p:spPr>
        <p:txBody>
          <a:bodyPr wrap="none" rtlCol="0">
            <a:spAutoFit/>
          </a:bodyPr>
          <a:lstStyle/>
          <a:p>
            <a:pPr marL="342900" indent="-342900">
              <a:buFont typeface="Arial" panose="020B0604020202020204" pitchFamily="34" charset="0"/>
              <a:buChar char="•"/>
            </a:pPr>
            <a:r>
              <a:rPr lang="ja-JP" altLang="en-US" sz="2400" dirty="0" smtClean="0"/>
              <a:t>コードクローン検出に関する研究の対象は，</a:t>
            </a:r>
            <a:r>
              <a:rPr lang="en-US" altLang="ja-JP" sz="2400" dirty="0" smtClean="0"/>
              <a:t/>
            </a:r>
            <a:br>
              <a:rPr lang="en-US" altLang="ja-JP" sz="2400" dirty="0" smtClean="0"/>
            </a:br>
            <a:r>
              <a:rPr kumimoji="1" lang="ja-JP" altLang="en-US" sz="2400" dirty="0" smtClean="0"/>
              <a:t>単一の言語で記述されたソフトウェア</a:t>
            </a:r>
            <a:r>
              <a:rPr lang="ja-JP" altLang="en-US" sz="2400" dirty="0" smtClean="0"/>
              <a:t>が中心</a:t>
            </a:r>
            <a:r>
              <a:rPr lang="en-US" altLang="ja-JP" sz="2400" dirty="0"/>
              <a:t/>
            </a:r>
            <a:br>
              <a:rPr lang="en-US" altLang="ja-JP" sz="2400" dirty="0"/>
            </a:br>
            <a:endParaRPr kumimoji="1" lang="en-US" altLang="ja-JP" sz="2400" dirty="0" smtClean="0"/>
          </a:p>
        </p:txBody>
      </p:sp>
      <p:sp>
        <p:nvSpPr>
          <p:cNvPr id="22" name="テキスト ボックス 21"/>
          <p:cNvSpPr txBox="1"/>
          <p:nvPr/>
        </p:nvSpPr>
        <p:spPr>
          <a:xfrm>
            <a:off x="292100" y="2067631"/>
            <a:ext cx="9016999" cy="830997"/>
          </a:xfrm>
          <a:prstGeom prst="rect">
            <a:avLst/>
          </a:prstGeom>
          <a:noFill/>
        </p:spPr>
        <p:txBody>
          <a:bodyPr wrap="square" rtlCol="0">
            <a:spAutoFit/>
          </a:bodyPr>
          <a:lstStyle/>
          <a:p>
            <a:pPr marL="342900" indent="-342900">
              <a:buFont typeface="Arial" panose="020B0604020202020204" pitchFamily="34" charset="0"/>
              <a:buChar char="•"/>
            </a:pPr>
            <a:r>
              <a:rPr kumimoji="1" lang="ja-JP" altLang="en-US" sz="2400" dirty="0" smtClean="0"/>
              <a:t>複数の言語を組合わせてソフトウェアが開発されている</a:t>
            </a:r>
            <a:r>
              <a:rPr lang="en-US" altLang="ja-JP" sz="2400" dirty="0"/>
              <a:t/>
            </a:r>
            <a:br>
              <a:rPr lang="en-US" altLang="ja-JP" sz="2400" dirty="0"/>
            </a:br>
            <a:r>
              <a:rPr kumimoji="1" lang="ja-JP" altLang="en-US" sz="2400" dirty="0" smtClean="0"/>
              <a:t>現状</a:t>
            </a:r>
            <a:r>
              <a:rPr kumimoji="1" lang="en-US" altLang="ja-JP" sz="2000" dirty="0" smtClean="0"/>
              <a:t>[2]</a:t>
            </a:r>
            <a:r>
              <a:rPr kumimoji="1" lang="ja-JP" altLang="en-US" sz="2400" dirty="0" smtClean="0"/>
              <a:t>に対して不適切</a:t>
            </a:r>
            <a:endParaRPr kumimoji="1" lang="en-US" altLang="ja-JP" sz="2400" dirty="0" smtClean="0"/>
          </a:p>
        </p:txBody>
      </p:sp>
      <p:sp>
        <p:nvSpPr>
          <p:cNvPr id="11" name="テキスト ボックス 10"/>
          <p:cNvSpPr txBox="1"/>
          <p:nvPr/>
        </p:nvSpPr>
        <p:spPr>
          <a:xfrm>
            <a:off x="92215" y="6078110"/>
            <a:ext cx="8962886" cy="276999"/>
          </a:xfrm>
          <a:prstGeom prst="rect">
            <a:avLst/>
          </a:prstGeom>
          <a:solidFill>
            <a:srgbClr val="FFFFCC"/>
          </a:solidFill>
          <a:ln>
            <a:solidFill>
              <a:schemeClr val="tx1"/>
            </a:solidFill>
          </a:ln>
        </p:spPr>
        <p:txBody>
          <a:bodyPr wrap="square" rtlCol="0">
            <a:spAutoFit/>
          </a:bodyPr>
          <a:lstStyle/>
          <a:p>
            <a:r>
              <a:rPr kumimoji="1" lang="en-US" altLang="ja-JP" sz="1200" dirty="0" smtClean="0"/>
              <a:t>[2</a:t>
            </a:r>
            <a:r>
              <a:rPr lang="en-US" altLang="ja-JP" sz="1200" dirty="0" smtClean="0"/>
              <a:t>] </a:t>
            </a:r>
            <a:r>
              <a:rPr lang="en-US" altLang="ja-JP" sz="1200" dirty="0" err="1" smtClean="0"/>
              <a:t>Kochhar</a:t>
            </a:r>
            <a:r>
              <a:rPr lang="en-US" altLang="ja-JP" sz="1200" dirty="0" smtClean="0"/>
              <a:t>, P. S. et al. ”A Large Scale Study of Multiple Programming Languages and Code Quality”, SANER’16</a:t>
            </a:r>
          </a:p>
        </p:txBody>
      </p:sp>
      <p:sp>
        <p:nvSpPr>
          <p:cNvPr id="12" name="テキスト ボックス 11"/>
          <p:cNvSpPr txBox="1"/>
          <p:nvPr/>
        </p:nvSpPr>
        <p:spPr>
          <a:xfrm>
            <a:off x="906717" y="4073714"/>
            <a:ext cx="8031366" cy="461665"/>
          </a:xfrm>
          <a:prstGeom prst="rect">
            <a:avLst/>
          </a:prstGeom>
          <a:noFill/>
        </p:spPr>
        <p:txBody>
          <a:bodyPr wrap="none" rtlCol="0">
            <a:spAutoFit/>
          </a:bodyPr>
          <a:lstStyle/>
          <a:p>
            <a:r>
              <a:rPr kumimoji="1" lang="ja-JP" altLang="en-US" sz="2400" dirty="0" smtClean="0"/>
              <a:t>複数の言語を利用していることに着目し</a:t>
            </a:r>
            <a:r>
              <a:rPr lang="ja-JP" altLang="en-US" sz="2400" dirty="0" smtClean="0"/>
              <a:t>たコードクローン検出</a:t>
            </a:r>
            <a:endParaRPr kumimoji="1" lang="en-US" altLang="ja-JP" sz="2400" dirty="0" smtClean="0"/>
          </a:p>
        </p:txBody>
      </p:sp>
      <p:sp>
        <p:nvSpPr>
          <p:cNvPr id="8" name="右矢印 7"/>
          <p:cNvSpPr/>
          <p:nvPr/>
        </p:nvSpPr>
        <p:spPr>
          <a:xfrm>
            <a:off x="402220" y="4107477"/>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9" name="テキスト ボックス 8"/>
          <p:cNvSpPr txBox="1"/>
          <p:nvPr/>
        </p:nvSpPr>
        <p:spPr>
          <a:xfrm>
            <a:off x="1036929" y="2922565"/>
            <a:ext cx="7540402" cy="769441"/>
          </a:xfrm>
          <a:prstGeom prst="rect">
            <a:avLst/>
          </a:prstGeom>
          <a:noFill/>
        </p:spPr>
        <p:txBody>
          <a:bodyPr wrap="square" rtlCol="0">
            <a:spAutoFit/>
          </a:bodyPr>
          <a:lstStyle/>
          <a:p>
            <a:r>
              <a:rPr lang="ja-JP" altLang="en-US" sz="2200" dirty="0" smtClean="0"/>
              <a:t>ウェブアプリケーションの場合，</a:t>
            </a:r>
            <a:r>
              <a:rPr lang="en-US" altLang="ja-JP" sz="2200" dirty="0" smtClean="0"/>
              <a:t>HTML</a:t>
            </a:r>
            <a:r>
              <a:rPr lang="ja-JP" altLang="en-US" sz="2200" dirty="0" smtClean="0"/>
              <a:t>で画面を実装し，</a:t>
            </a:r>
            <a:r>
              <a:rPr lang="en-US" altLang="ja-JP" sz="2200" dirty="0" smtClean="0"/>
              <a:t/>
            </a:r>
            <a:br>
              <a:rPr lang="en-US" altLang="ja-JP" sz="2200" dirty="0" smtClean="0"/>
            </a:br>
            <a:r>
              <a:rPr lang="ja-JP" altLang="en-US" sz="2200" dirty="0" smtClean="0"/>
              <a:t>ユーザのアクションに対する処理を</a:t>
            </a:r>
            <a:r>
              <a:rPr lang="en-US" altLang="ja-JP" sz="2200" dirty="0" smtClean="0"/>
              <a:t>JavaScript(JS)</a:t>
            </a:r>
            <a:r>
              <a:rPr lang="ja-JP" altLang="en-US" sz="2200" dirty="0" smtClean="0"/>
              <a:t>で実装</a:t>
            </a:r>
            <a:endParaRPr kumimoji="1" lang="en-US" altLang="ja-JP" sz="2200" dirty="0" smtClean="0"/>
          </a:p>
        </p:txBody>
      </p:sp>
    </p:spTree>
    <p:extLst>
      <p:ext uri="{BB962C8B-B14F-4D97-AF65-F5344CB8AC3E}">
        <p14:creationId xmlns:p14="http://schemas.microsoft.com/office/powerpoint/2010/main" val="41677968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言語横断の依存関係を持つコードクローン</a:t>
            </a:r>
            <a:r>
              <a:rPr kumimoji="1" lang="en-US" altLang="ja-JP" sz="3200" dirty="0" smtClean="0"/>
              <a:t>(1/3)</a:t>
            </a:r>
            <a:endParaRPr kumimoji="1" lang="ja-JP" altLang="en-US" sz="3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4</a:t>
            </a:fld>
            <a:endParaRPr kumimoji="1" lang="ja-JP" altLang="en-US" dirty="0"/>
          </a:p>
        </p:txBody>
      </p:sp>
      <p:sp>
        <p:nvSpPr>
          <p:cNvPr id="8" name="角丸四角形 7"/>
          <p:cNvSpPr/>
          <p:nvPr/>
        </p:nvSpPr>
        <p:spPr>
          <a:xfrm>
            <a:off x="2511384" y="2322029"/>
            <a:ext cx="6104586" cy="897690"/>
          </a:xfrm>
          <a:prstGeom prst="roundRect">
            <a:avLst/>
          </a:prstGeom>
          <a:noFill/>
          <a:ln w="25400">
            <a:solidFill>
              <a:srgbClr val="FF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2511384" y="3806318"/>
            <a:ext cx="6104586" cy="906805"/>
          </a:xfrm>
          <a:prstGeom prst="roundRect">
            <a:avLst/>
          </a:prstGeom>
          <a:no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1" name="正方形/長方形 10"/>
              <p:cNvSpPr/>
              <p:nvPr/>
            </p:nvSpPr>
            <p:spPr>
              <a:xfrm>
                <a:off x="2724413" y="2522978"/>
                <a:ext cx="1770318" cy="462366"/>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11" name="正方形/長方形 10"/>
              <p:cNvSpPr>
                <a:spLocks noRot="1" noChangeAspect="1" noMove="1" noResize="1" noEditPoints="1" noAdjustHandles="1" noChangeArrowheads="1" noChangeShapeType="1" noTextEdit="1"/>
              </p:cNvSpPr>
              <p:nvPr/>
            </p:nvSpPr>
            <p:spPr>
              <a:xfrm>
                <a:off x="2724413" y="2522978"/>
                <a:ext cx="1770318" cy="462366"/>
              </a:xfrm>
              <a:prstGeom prst="rect">
                <a:avLst/>
              </a:prstGeom>
              <a:blipFill rotWithShape="0">
                <a:blip r:embed="rId3"/>
                <a:stretch>
                  <a:fillRect t="-1282" b="-11538"/>
                </a:stretch>
              </a:blipFill>
              <a:ln>
                <a:solidFill>
                  <a:schemeClr val="tx1"/>
                </a:solidFill>
              </a:ln>
            </p:spPr>
            <p:txBody>
              <a:bodyPr/>
              <a:lstStyle/>
              <a:p>
                <a:r>
                  <a:rPr lang="ja-JP" altLang="en-US">
                    <a:noFill/>
                  </a:rPr>
                  <a:t> </a:t>
                </a:r>
              </a:p>
            </p:txBody>
          </p:sp>
        </mc:Fallback>
      </mc:AlternateContent>
      <p:cxnSp>
        <p:nvCxnSpPr>
          <p:cNvPr id="20" name="直線矢印コネクタ 19"/>
          <p:cNvCxnSpPr>
            <a:stCxn id="11" idx="2"/>
            <a:endCxn id="45" idx="0"/>
          </p:cNvCxnSpPr>
          <p:nvPr/>
        </p:nvCxnSpPr>
        <p:spPr>
          <a:xfrm>
            <a:off x="3609572" y="2985344"/>
            <a:ext cx="0" cy="103541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42" idx="2"/>
            <a:endCxn id="46" idx="0"/>
          </p:cNvCxnSpPr>
          <p:nvPr/>
        </p:nvCxnSpPr>
        <p:spPr>
          <a:xfrm flipH="1">
            <a:off x="5589435" y="2985344"/>
            <a:ext cx="3484" cy="103541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43" idx="2"/>
            <a:endCxn id="47" idx="0"/>
          </p:cNvCxnSpPr>
          <p:nvPr/>
        </p:nvCxnSpPr>
        <p:spPr>
          <a:xfrm>
            <a:off x="7532403" y="2985344"/>
            <a:ext cx="0" cy="103541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p:cNvSpPr txBox="1"/>
          <p:nvPr/>
        </p:nvSpPr>
        <p:spPr>
          <a:xfrm>
            <a:off x="667864" y="2416271"/>
            <a:ext cx="1670650" cy="707886"/>
          </a:xfrm>
          <a:prstGeom prst="rect">
            <a:avLst/>
          </a:prstGeom>
          <a:noFill/>
        </p:spPr>
        <p:txBody>
          <a:bodyPr wrap="none" rtlCol="0">
            <a:spAutoFit/>
          </a:bodyPr>
          <a:lstStyle/>
          <a:p>
            <a:pPr algn="ctr"/>
            <a:r>
              <a:rPr kumimoji="1" lang="en-US" altLang="ja-JP" sz="2000" dirty="0" smtClean="0"/>
              <a:t>HTML</a:t>
            </a:r>
          </a:p>
          <a:p>
            <a:pPr algn="ctr"/>
            <a:r>
              <a:rPr kumimoji="1" lang="ja-JP" altLang="en-US" sz="2000" dirty="0" smtClean="0"/>
              <a:t>クローンセット</a:t>
            </a:r>
            <a:endParaRPr kumimoji="1" lang="ja-JP" altLang="en-US" sz="2000" dirty="0"/>
          </a:p>
        </p:txBody>
      </p:sp>
      <p:sp>
        <p:nvSpPr>
          <p:cNvPr id="27" name="テキスト ボックス 26"/>
          <p:cNvSpPr txBox="1"/>
          <p:nvPr/>
        </p:nvSpPr>
        <p:spPr>
          <a:xfrm>
            <a:off x="758434" y="3904319"/>
            <a:ext cx="1670649" cy="707886"/>
          </a:xfrm>
          <a:prstGeom prst="rect">
            <a:avLst/>
          </a:prstGeom>
          <a:noFill/>
        </p:spPr>
        <p:txBody>
          <a:bodyPr wrap="none" rtlCol="0">
            <a:spAutoFit/>
          </a:bodyPr>
          <a:lstStyle/>
          <a:p>
            <a:pPr algn="ctr"/>
            <a:r>
              <a:rPr kumimoji="1" lang="en-US" altLang="ja-JP" sz="2000" dirty="0" smtClean="0"/>
              <a:t>JS</a:t>
            </a:r>
          </a:p>
          <a:p>
            <a:pPr algn="ctr"/>
            <a:r>
              <a:rPr kumimoji="1" lang="ja-JP" altLang="en-US" sz="2000" dirty="0" smtClean="0"/>
              <a:t>クローンセット</a:t>
            </a:r>
            <a:endParaRPr kumimoji="1" lang="ja-JP" altLang="en-US" sz="2000" dirty="0"/>
          </a:p>
        </p:txBody>
      </p:sp>
      <p:sp>
        <p:nvSpPr>
          <p:cNvPr id="36" name="テキスト ボックス 35"/>
          <p:cNvSpPr txBox="1"/>
          <p:nvPr/>
        </p:nvSpPr>
        <p:spPr>
          <a:xfrm>
            <a:off x="85679" y="1143908"/>
            <a:ext cx="9134232" cy="830997"/>
          </a:xfrm>
          <a:prstGeom prst="rect">
            <a:avLst/>
          </a:prstGeom>
          <a:noFill/>
        </p:spPr>
        <p:txBody>
          <a:bodyPr wrap="none" rtlCol="0">
            <a:spAutoFit/>
          </a:bodyPr>
          <a:lstStyle/>
          <a:p>
            <a:r>
              <a:rPr kumimoji="1" lang="ja-JP" altLang="en-US" sz="2400" dirty="0" smtClean="0"/>
              <a:t>複数言語ソフトウェアから検出されるコードクローン同士は，</a:t>
            </a:r>
            <a:r>
              <a:rPr kumimoji="1" lang="en-US" altLang="ja-JP" sz="2400" dirty="0" smtClean="0"/>
              <a:t/>
            </a:r>
            <a:br>
              <a:rPr kumimoji="1" lang="en-US" altLang="ja-JP" sz="2400" dirty="0" smtClean="0"/>
            </a:br>
            <a:r>
              <a:rPr kumimoji="1" lang="ja-JP" altLang="en-US" sz="2400" dirty="0" smtClean="0"/>
              <a:t>呼出しやデータの共有といった言語横断の依存関係を持つことがある</a:t>
            </a:r>
            <a:endParaRPr kumimoji="1" lang="en-US" altLang="ja-JP" sz="2400" dirty="0" smtClean="0"/>
          </a:p>
        </p:txBody>
      </p:sp>
      <mc:AlternateContent xmlns:mc="http://schemas.openxmlformats.org/markup-compatibility/2006" xmlns:a14="http://schemas.microsoft.com/office/drawing/2010/main">
        <mc:Choice Requires="a14">
          <p:sp>
            <p:nvSpPr>
              <p:cNvPr id="42" name="正方形/長方形 41"/>
              <p:cNvSpPr/>
              <p:nvPr/>
            </p:nvSpPr>
            <p:spPr>
              <a:xfrm>
                <a:off x="4707760" y="2522978"/>
                <a:ext cx="1770318" cy="462366"/>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42" name="正方形/長方形 41"/>
              <p:cNvSpPr>
                <a:spLocks noRot="1" noChangeAspect="1" noMove="1" noResize="1" noEditPoints="1" noAdjustHandles="1" noChangeArrowheads="1" noChangeShapeType="1" noTextEdit="1"/>
              </p:cNvSpPr>
              <p:nvPr/>
            </p:nvSpPr>
            <p:spPr>
              <a:xfrm>
                <a:off x="4707760" y="2522978"/>
                <a:ext cx="1770318" cy="462366"/>
              </a:xfrm>
              <a:prstGeom prst="rect">
                <a:avLst/>
              </a:prstGeom>
              <a:blipFill rotWithShape="0">
                <a:blip r:embed="rId4"/>
                <a:stretch>
                  <a:fillRect t="-1282" b="-11538"/>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3" name="正方形/長方形 42"/>
              <p:cNvSpPr/>
              <p:nvPr/>
            </p:nvSpPr>
            <p:spPr>
              <a:xfrm>
                <a:off x="6647244" y="2522978"/>
                <a:ext cx="1770318" cy="462366"/>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𝑐</m:t>
                        </m:r>
                      </m:sub>
                    </m:sSub>
                  </m:oMath>
                </a14:m>
                <a:endParaRPr kumimoji="1" lang="ja-JP" altLang="en-US" sz="2000" dirty="0">
                  <a:solidFill>
                    <a:schemeClr val="tx1"/>
                  </a:solidFill>
                </a:endParaRPr>
              </a:p>
            </p:txBody>
          </p:sp>
        </mc:Choice>
        <mc:Fallback xmlns="">
          <p:sp>
            <p:nvSpPr>
              <p:cNvPr id="43" name="正方形/長方形 42"/>
              <p:cNvSpPr>
                <a:spLocks noRot="1" noChangeAspect="1" noMove="1" noResize="1" noEditPoints="1" noAdjustHandles="1" noChangeArrowheads="1" noChangeShapeType="1" noTextEdit="1"/>
              </p:cNvSpPr>
              <p:nvPr/>
            </p:nvSpPr>
            <p:spPr>
              <a:xfrm>
                <a:off x="6647244" y="2522978"/>
                <a:ext cx="1770318" cy="462366"/>
              </a:xfrm>
              <a:prstGeom prst="rect">
                <a:avLst/>
              </a:prstGeom>
              <a:blipFill rotWithShape="0">
                <a:blip r:embed="rId5"/>
                <a:stretch>
                  <a:fillRect t="-1282" b="-11538"/>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5" name="正方形/長方形 44"/>
              <p:cNvSpPr/>
              <p:nvPr/>
            </p:nvSpPr>
            <p:spPr>
              <a:xfrm>
                <a:off x="2724413" y="4020758"/>
                <a:ext cx="1770318" cy="462366"/>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45" name="正方形/長方形 44"/>
              <p:cNvSpPr>
                <a:spLocks noRot="1" noChangeAspect="1" noMove="1" noResize="1" noEditPoints="1" noAdjustHandles="1" noChangeArrowheads="1" noChangeShapeType="1" noTextEdit="1"/>
              </p:cNvSpPr>
              <p:nvPr/>
            </p:nvSpPr>
            <p:spPr>
              <a:xfrm>
                <a:off x="2724413" y="4020758"/>
                <a:ext cx="1770318" cy="462366"/>
              </a:xfrm>
              <a:prstGeom prst="rect">
                <a:avLst/>
              </a:prstGeom>
              <a:blipFill rotWithShape="0">
                <a:blip r:embed="rId6"/>
                <a:stretch>
                  <a:fillRect t="-2597" b="-12987"/>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6" name="正方形/長方形 45"/>
              <p:cNvSpPr/>
              <p:nvPr/>
            </p:nvSpPr>
            <p:spPr>
              <a:xfrm>
                <a:off x="4704276" y="4020758"/>
                <a:ext cx="1770318" cy="462366"/>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46" name="正方形/長方形 45"/>
              <p:cNvSpPr>
                <a:spLocks noRot="1" noChangeAspect="1" noMove="1" noResize="1" noEditPoints="1" noAdjustHandles="1" noChangeArrowheads="1" noChangeShapeType="1" noTextEdit="1"/>
              </p:cNvSpPr>
              <p:nvPr/>
            </p:nvSpPr>
            <p:spPr>
              <a:xfrm>
                <a:off x="4704276" y="4020758"/>
                <a:ext cx="1770318" cy="462366"/>
              </a:xfrm>
              <a:prstGeom prst="rect">
                <a:avLst/>
              </a:prstGeom>
              <a:blipFill rotWithShape="0">
                <a:blip r:embed="rId7"/>
                <a:stretch>
                  <a:fillRect t="-2597" b="-12987"/>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7" name="正方形/長方形 46"/>
              <p:cNvSpPr/>
              <p:nvPr/>
            </p:nvSpPr>
            <p:spPr>
              <a:xfrm>
                <a:off x="6647244" y="4020758"/>
                <a:ext cx="1770318" cy="462366"/>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𝑐</m:t>
                        </m:r>
                      </m:sub>
                    </m:sSub>
                  </m:oMath>
                </a14:m>
                <a:endParaRPr kumimoji="1" lang="ja-JP" altLang="en-US" sz="2000" dirty="0">
                  <a:solidFill>
                    <a:schemeClr val="tx1"/>
                  </a:solidFill>
                </a:endParaRPr>
              </a:p>
            </p:txBody>
          </p:sp>
        </mc:Choice>
        <mc:Fallback xmlns="">
          <p:sp>
            <p:nvSpPr>
              <p:cNvPr id="47" name="正方形/長方形 46"/>
              <p:cNvSpPr>
                <a:spLocks noRot="1" noChangeAspect="1" noMove="1" noResize="1" noEditPoints="1" noAdjustHandles="1" noChangeArrowheads="1" noChangeShapeType="1" noTextEdit="1"/>
              </p:cNvSpPr>
              <p:nvPr/>
            </p:nvSpPr>
            <p:spPr>
              <a:xfrm>
                <a:off x="6647244" y="4020758"/>
                <a:ext cx="1770318" cy="462366"/>
              </a:xfrm>
              <a:prstGeom prst="rect">
                <a:avLst/>
              </a:prstGeom>
              <a:blipFill rotWithShape="0">
                <a:blip r:embed="rId8"/>
                <a:stretch>
                  <a:fillRect t="-2597" b="-12987"/>
                </a:stretch>
              </a:blipFill>
              <a:ln>
                <a:solidFill>
                  <a:schemeClr val="tx1"/>
                </a:solidFill>
              </a:ln>
            </p:spPr>
            <p:txBody>
              <a:bodyPr/>
              <a:lstStyle/>
              <a:p>
                <a:r>
                  <a:rPr lang="ja-JP" altLang="en-US">
                    <a:noFill/>
                  </a:rPr>
                  <a:t> </a:t>
                </a:r>
              </a:p>
            </p:txBody>
          </p:sp>
        </mc:Fallback>
      </mc:AlternateContent>
      <p:sp>
        <p:nvSpPr>
          <p:cNvPr id="50" name="テキスト ボックス 49"/>
          <p:cNvSpPr txBox="1"/>
          <p:nvPr/>
        </p:nvSpPr>
        <p:spPr>
          <a:xfrm>
            <a:off x="3657910" y="3298988"/>
            <a:ext cx="894797" cy="400110"/>
          </a:xfrm>
          <a:prstGeom prst="rect">
            <a:avLst/>
          </a:prstGeom>
          <a:noFill/>
        </p:spPr>
        <p:txBody>
          <a:bodyPr wrap="none" rtlCol="0">
            <a:spAutoFit/>
          </a:bodyPr>
          <a:lstStyle/>
          <a:p>
            <a:r>
              <a:rPr kumimoji="1" lang="ja-JP" altLang="en-US" sz="2000" dirty="0" smtClean="0"/>
              <a:t>呼出し</a:t>
            </a:r>
            <a:endParaRPr kumimoji="1" lang="ja-JP" altLang="en-US" sz="2000" dirty="0"/>
          </a:p>
        </p:txBody>
      </p:sp>
      <p:sp>
        <p:nvSpPr>
          <p:cNvPr id="51" name="テキスト ボックス 50"/>
          <p:cNvSpPr txBox="1"/>
          <p:nvPr/>
        </p:nvSpPr>
        <p:spPr>
          <a:xfrm>
            <a:off x="5656803" y="3299301"/>
            <a:ext cx="894797" cy="400110"/>
          </a:xfrm>
          <a:prstGeom prst="rect">
            <a:avLst/>
          </a:prstGeom>
          <a:noFill/>
        </p:spPr>
        <p:txBody>
          <a:bodyPr wrap="none" rtlCol="0">
            <a:spAutoFit/>
          </a:bodyPr>
          <a:lstStyle/>
          <a:p>
            <a:r>
              <a:rPr kumimoji="1" lang="ja-JP" altLang="en-US" sz="2000" dirty="0" smtClean="0"/>
              <a:t>呼出し</a:t>
            </a:r>
            <a:endParaRPr kumimoji="1" lang="ja-JP" altLang="en-US" sz="2000" dirty="0"/>
          </a:p>
        </p:txBody>
      </p:sp>
      <p:sp>
        <p:nvSpPr>
          <p:cNvPr id="52" name="テキスト ボックス 51"/>
          <p:cNvSpPr txBox="1"/>
          <p:nvPr/>
        </p:nvSpPr>
        <p:spPr>
          <a:xfrm>
            <a:off x="7575614" y="3298988"/>
            <a:ext cx="894797" cy="400110"/>
          </a:xfrm>
          <a:prstGeom prst="rect">
            <a:avLst/>
          </a:prstGeom>
          <a:noFill/>
        </p:spPr>
        <p:txBody>
          <a:bodyPr wrap="none" rtlCol="0">
            <a:spAutoFit/>
          </a:bodyPr>
          <a:lstStyle/>
          <a:p>
            <a:r>
              <a:rPr kumimoji="1" lang="ja-JP" altLang="en-US" sz="2000" dirty="0" smtClean="0"/>
              <a:t>呼出し</a:t>
            </a:r>
            <a:endParaRPr kumimoji="1" lang="ja-JP" altLang="en-US" sz="2000" dirty="0"/>
          </a:p>
        </p:txBody>
      </p:sp>
      <p:sp>
        <p:nvSpPr>
          <p:cNvPr id="66" name="テキスト ボックス 65"/>
          <p:cNvSpPr txBox="1"/>
          <p:nvPr/>
        </p:nvSpPr>
        <p:spPr>
          <a:xfrm>
            <a:off x="255736" y="5217080"/>
            <a:ext cx="8263801" cy="830997"/>
          </a:xfrm>
          <a:prstGeom prst="rect">
            <a:avLst/>
          </a:prstGeom>
          <a:noFill/>
        </p:spPr>
        <p:txBody>
          <a:bodyPr wrap="none" rtlCol="0">
            <a:spAutoFit/>
          </a:bodyPr>
          <a:lstStyle/>
          <a:p>
            <a:r>
              <a:rPr lang="ja-JP" altLang="en-US" sz="2400" dirty="0" smtClean="0"/>
              <a:t>言語横断の依存</a:t>
            </a:r>
            <a:r>
              <a:rPr lang="ja-JP" altLang="en-US" sz="2400" dirty="0"/>
              <a:t>関係</a:t>
            </a:r>
            <a:r>
              <a:rPr lang="ja-JP" altLang="en-US" sz="2400" dirty="0" smtClean="0"/>
              <a:t>を利用することで，リファクタリング作業</a:t>
            </a:r>
            <a:r>
              <a:rPr lang="ja-JP" altLang="en-US" sz="2400" dirty="0"/>
              <a:t>の</a:t>
            </a:r>
            <a:endParaRPr lang="en-US" altLang="ja-JP" sz="2400" dirty="0" smtClean="0"/>
          </a:p>
          <a:p>
            <a:r>
              <a:rPr kumimoji="1" lang="ja-JP" altLang="en-US" sz="2400" dirty="0" smtClean="0"/>
              <a:t>効率が向上する場合がある</a:t>
            </a:r>
            <a:endParaRPr kumimoji="1" lang="en-US" altLang="ja-JP" sz="2400" dirty="0" smtClean="0"/>
          </a:p>
        </p:txBody>
      </p:sp>
    </p:spTree>
    <p:extLst>
      <p:ext uri="{BB962C8B-B14F-4D97-AF65-F5344CB8AC3E}">
        <p14:creationId xmlns:p14="http://schemas.microsoft.com/office/powerpoint/2010/main" val="3613534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言語横断の依存関係を持つコードクローン</a:t>
            </a:r>
            <a:r>
              <a:rPr kumimoji="1" lang="en-US" altLang="ja-JP" sz="3200" dirty="0" smtClean="0"/>
              <a:t>(2/3)</a:t>
            </a:r>
            <a:endParaRPr kumimoji="1" lang="ja-JP" altLang="en-US" sz="3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5</a:t>
            </a:fld>
            <a:endParaRPr kumimoji="1" lang="ja-JP" altLang="en-US" dirty="0"/>
          </a:p>
        </p:txBody>
      </p:sp>
      <p:sp>
        <p:nvSpPr>
          <p:cNvPr id="66" name="テキスト ボックス 65"/>
          <p:cNvSpPr txBox="1"/>
          <p:nvPr/>
        </p:nvSpPr>
        <p:spPr>
          <a:xfrm>
            <a:off x="207873" y="1454387"/>
            <a:ext cx="8762335" cy="461665"/>
          </a:xfrm>
          <a:prstGeom prst="rect">
            <a:avLst/>
          </a:prstGeom>
          <a:noFill/>
        </p:spPr>
        <p:txBody>
          <a:bodyPr wrap="none" rtlCol="0">
            <a:spAutoFit/>
          </a:bodyPr>
          <a:lstStyle/>
          <a:p>
            <a:pPr marL="342900" indent="-342900">
              <a:buFont typeface="Arial" panose="020B0604020202020204" pitchFamily="34" charset="0"/>
              <a:buChar char="•"/>
            </a:pPr>
            <a:r>
              <a:rPr lang="ja-JP" altLang="en-US" sz="2400" dirty="0" smtClean="0"/>
              <a:t>コードクローンに対するリファクタリングは，類似機能単位で実施</a:t>
            </a:r>
            <a:endParaRPr lang="en-US" altLang="ja-JP" sz="2400" dirty="0" smtClean="0"/>
          </a:p>
        </p:txBody>
      </p:sp>
      <p:sp>
        <p:nvSpPr>
          <p:cNvPr id="15" name="テキスト ボックス 14"/>
          <p:cNvSpPr txBox="1"/>
          <p:nvPr/>
        </p:nvSpPr>
        <p:spPr>
          <a:xfrm>
            <a:off x="201590" y="1980940"/>
            <a:ext cx="8002512" cy="830997"/>
          </a:xfrm>
          <a:prstGeom prst="rect">
            <a:avLst/>
          </a:prstGeom>
          <a:noFill/>
        </p:spPr>
        <p:txBody>
          <a:bodyPr wrap="none" rtlCol="0">
            <a:spAutoFit/>
          </a:bodyPr>
          <a:lstStyle/>
          <a:p>
            <a:pPr marL="342900" indent="-342900">
              <a:buFont typeface="Arial" panose="020B0604020202020204" pitchFamily="34" charset="0"/>
              <a:buChar char="•"/>
            </a:pPr>
            <a:r>
              <a:rPr lang="ja-JP" altLang="en-US" sz="2400" dirty="0" smtClean="0"/>
              <a:t>クローンセット内のコードクローンがそれぞれ異なる機能を</a:t>
            </a:r>
            <a:r>
              <a:rPr lang="en-US" altLang="ja-JP" sz="2400" dirty="0" smtClean="0"/>
              <a:t/>
            </a:r>
            <a:br>
              <a:rPr lang="en-US" altLang="ja-JP" sz="2400" dirty="0" smtClean="0"/>
            </a:br>
            <a:r>
              <a:rPr lang="ja-JP" altLang="en-US" sz="2400" dirty="0" smtClean="0"/>
              <a:t>実装している場合，リファクタリング実施</a:t>
            </a:r>
            <a:r>
              <a:rPr lang="ja-JP" altLang="en-US" sz="2400" dirty="0"/>
              <a:t>の</a:t>
            </a:r>
            <a:r>
              <a:rPr lang="ja-JP" altLang="en-US" sz="2400" dirty="0" smtClean="0"/>
              <a:t>検討が困難</a:t>
            </a:r>
            <a:endParaRPr kumimoji="1" lang="en-US" altLang="ja-JP" sz="2400" dirty="0" smtClean="0"/>
          </a:p>
        </p:txBody>
      </p:sp>
      <p:sp>
        <p:nvSpPr>
          <p:cNvPr id="16" name="角丸四角形 15"/>
          <p:cNvSpPr/>
          <p:nvPr/>
        </p:nvSpPr>
        <p:spPr>
          <a:xfrm>
            <a:off x="2215165" y="3700386"/>
            <a:ext cx="1918950" cy="1346251"/>
          </a:xfrm>
          <a:prstGeom prst="roundRect">
            <a:avLst/>
          </a:prstGeom>
          <a:noFill/>
          <a:ln w="25400">
            <a:solidFill>
              <a:srgbClr val="FF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5014950" y="3700386"/>
            <a:ext cx="1965399" cy="1346251"/>
          </a:xfrm>
          <a:prstGeom prst="roundRect">
            <a:avLst/>
          </a:prstGeom>
          <a:no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2328180" y="5077772"/>
            <a:ext cx="1670650" cy="707886"/>
          </a:xfrm>
          <a:prstGeom prst="rect">
            <a:avLst/>
          </a:prstGeom>
          <a:noFill/>
        </p:spPr>
        <p:txBody>
          <a:bodyPr wrap="none" rtlCol="0">
            <a:spAutoFit/>
          </a:bodyPr>
          <a:lstStyle/>
          <a:p>
            <a:pPr algn="ctr"/>
            <a:r>
              <a:rPr kumimoji="1" lang="en-US" altLang="ja-JP" sz="2000" dirty="0" smtClean="0"/>
              <a:t>HTML</a:t>
            </a:r>
          </a:p>
          <a:p>
            <a:pPr algn="ctr"/>
            <a:r>
              <a:rPr kumimoji="1" lang="ja-JP" altLang="en-US" sz="2000" dirty="0" smtClean="0"/>
              <a:t>クローンセット</a:t>
            </a:r>
            <a:endParaRPr kumimoji="1" lang="ja-JP" altLang="en-US" sz="2000" dirty="0"/>
          </a:p>
        </p:txBody>
      </p:sp>
      <p:sp>
        <p:nvSpPr>
          <p:cNvPr id="19" name="テキスト ボックス 18"/>
          <p:cNvSpPr txBox="1"/>
          <p:nvPr/>
        </p:nvSpPr>
        <p:spPr>
          <a:xfrm>
            <a:off x="5132663" y="5064893"/>
            <a:ext cx="1670650" cy="707886"/>
          </a:xfrm>
          <a:prstGeom prst="rect">
            <a:avLst/>
          </a:prstGeom>
          <a:noFill/>
        </p:spPr>
        <p:txBody>
          <a:bodyPr wrap="none" rtlCol="0">
            <a:spAutoFit/>
          </a:bodyPr>
          <a:lstStyle/>
          <a:p>
            <a:pPr algn="ctr"/>
            <a:r>
              <a:rPr kumimoji="1" lang="en-US" altLang="ja-JP" sz="2000" dirty="0" smtClean="0"/>
              <a:t>JS</a:t>
            </a:r>
          </a:p>
          <a:p>
            <a:pPr algn="ctr"/>
            <a:r>
              <a:rPr kumimoji="1" lang="ja-JP" altLang="en-US" sz="2000" dirty="0" smtClean="0"/>
              <a:t>クローンセット</a:t>
            </a:r>
            <a:endParaRPr kumimoji="1" lang="ja-JP" altLang="en-US" sz="2000" dirty="0"/>
          </a:p>
        </p:txBody>
      </p:sp>
      <mc:AlternateContent xmlns:mc="http://schemas.openxmlformats.org/markup-compatibility/2006" xmlns:a14="http://schemas.microsoft.com/office/drawing/2010/main">
        <mc:Choice Requires="a14">
          <p:sp>
            <p:nvSpPr>
              <p:cNvPr id="28" name="正方形/長方形 27"/>
              <p:cNvSpPr/>
              <p:nvPr/>
            </p:nvSpPr>
            <p:spPr>
              <a:xfrm>
                <a:off x="2388031" y="3830952"/>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28" name="正方形/長方形 27"/>
              <p:cNvSpPr>
                <a:spLocks noRot="1" noChangeAspect="1" noMove="1" noResize="1" noEditPoints="1" noAdjustHandles="1" noChangeArrowheads="1" noChangeShapeType="1" noTextEdit="1"/>
              </p:cNvSpPr>
              <p:nvPr/>
            </p:nvSpPr>
            <p:spPr>
              <a:xfrm>
                <a:off x="2388031" y="3830952"/>
                <a:ext cx="1577131" cy="283323"/>
              </a:xfrm>
              <a:prstGeom prst="rect">
                <a:avLst/>
              </a:prstGeom>
              <a:blipFill rotWithShape="0">
                <a:blip r:embed="rId3"/>
                <a:stretch>
                  <a:fillRect l="-3846" t="-30612" b="-4898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9" name="正方形/長方形 28"/>
              <p:cNvSpPr/>
              <p:nvPr/>
            </p:nvSpPr>
            <p:spPr>
              <a:xfrm>
                <a:off x="2388030" y="4227801"/>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29" name="正方形/長方形 28"/>
              <p:cNvSpPr>
                <a:spLocks noRot="1" noChangeAspect="1" noMove="1" noResize="1" noEditPoints="1" noAdjustHandles="1" noChangeArrowheads="1" noChangeShapeType="1" noTextEdit="1"/>
              </p:cNvSpPr>
              <p:nvPr/>
            </p:nvSpPr>
            <p:spPr>
              <a:xfrm>
                <a:off x="2388030" y="4227801"/>
                <a:ext cx="1577131" cy="283323"/>
              </a:xfrm>
              <a:prstGeom prst="rect">
                <a:avLst/>
              </a:prstGeom>
              <a:blipFill rotWithShape="0">
                <a:blip r:embed="rId4"/>
                <a:stretch>
                  <a:fillRect l="-3846" t="-33333" b="-5000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0" name="正方形/長方形 29"/>
              <p:cNvSpPr/>
              <p:nvPr/>
            </p:nvSpPr>
            <p:spPr>
              <a:xfrm>
                <a:off x="2388029" y="4637046"/>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𝑐</m:t>
                        </m:r>
                      </m:sub>
                    </m:sSub>
                  </m:oMath>
                </a14:m>
                <a:endParaRPr kumimoji="1" lang="ja-JP" altLang="en-US" sz="2000" dirty="0">
                  <a:solidFill>
                    <a:schemeClr val="tx1"/>
                  </a:solidFill>
                </a:endParaRPr>
              </a:p>
            </p:txBody>
          </p:sp>
        </mc:Choice>
        <mc:Fallback xmlns="">
          <p:sp>
            <p:nvSpPr>
              <p:cNvPr id="30" name="正方形/長方形 29"/>
              <p:cNvSpPr>
                <a:spLocks noRot="1" noChangeAspect="1" noMove="1" noResize="1" noEditPoints="1" noAdjustHandles="1" noChangeArrowheads="1" noChangeShapeType="1" noTextEdit="1"/>
              </p:cNvSpPr>
              <p:nvPr/>
            </p:nvSpPr>
            <p:spPr>
              <a:xfrm>
                <a:off x="2388029" y="4637046"/>
                <a:ext cx="1577131" cy="283323"/>
              </a:xfrm>
              <a:prstGeom prst="rect">
                <a:avLst/>
              </a:prstGeom>
              <a:blipFill rotWithShape="0">
                <a:blip r:embed="rId5"/>
                <a:stretch>
                  <a:fillRect l="-3462" t="-33333" b="-5000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1" name="正方形/長方形 30"/>
              <p:cNvSpPr/>
              <p:nvPr/>
            </p:nvSpPr>
            <p:spPr>
              <a:xfrm>
                <a:off x="5189028" y="3838647"/>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31" name="正方形/長方形 30"/>
              <p:cNvSpPr>
                <a:spLocks noRot="1" noChangeAspect="1" noMove="1" noResize="1" noEditPoints="1" noAdjustHandles="1" noChangeArrowheads="1" noChangeShapeType="1" noTextEdit="1"/>
              </p:cNvSpPr>
              <p:nvPr/>
            </p:nvSpPr>
            <p:spPr>
              <a:xfrm>
                <a:off x="5189028" y="3838647"/>
                <a:ext cx="1585259" cy="271605"/>
              </a:xfrm>
              <a:prstGeom prst="rect">
                <a:avLst/>
              </a:prstGeom>
              <a:blipFill rotWithShape="0">
                <a:blip r:embed="rId6"/>
                <a:stretch>
                  <a:fillRect l="-3435" t="-36957" b="-54348"/>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2" name="正方形/長方形 31"/>
              <p:cNvSpPr/>
              <p:nvPr/>
            </p:nvSpPr>
            <p:spPr>
              <a:xfrm>
                <a:off x="5203437" y="4235591"/>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32" name="正方形/長方形 31"/>
              <p:cNvSpPr>
                <a:spLocks noRot="1" noChangeAspect="1" noMove="1" noResize="1" noEditPoints="1" noAdjustHandles="1" noChangeArrowheads="1" noChangeShapeType="1" noTextEdit="1"/>
              </p:cNvSpPr>
              <p:nvPr/>
            </p:nvSpPr>
            <p:spPr>
              <a:xfrm>
                <a:off x="5203437" y="4235591"/>
                <a:ext cx="1585259" cy="271605"/>
              </a:xfrm>
              <a:prstGeom prst="rect">
                <a:avLst/>
              </a:prstGeom>
              <a:blipFill rotWithShape="0">
                <a:blip r:embed="rId7"/>
                <a:stretch>
                  <a:fillRect l="-3817" t="-36957" b="-56522"/>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3" name="正方形/長方形 32"/>
              <p:cNvSpPr/>
              <p:nvPr/>
            </p:nvSpPr>
            <p:spPr>
              <a:xfrm>
                <a:off x="5203436" y="4642904"/>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𝑐</m:t>
                        </m:r>
                      </m:sub>
                    </m:sSub>
                  </m:oMath>
                </a14:m>
                <a:endParaRPr kumimoji="1" lang="ja-JP" altLang="en-US" sz="2000" dirty="0">
                  <a:solidFill>
                    <a:schemeClr val="tx1"/>
                  </a:solidFill>
                </a:endParaRPr>
              </a:p>
            </p:txBody>
          </p:sp>
        </mc:Choice>
        <mc:Fallback xmlns="">
          <p:sp>
            <p:nvSpPr>
              <p:cNvPr id="33" name="正方形/長方形 32"/>
              <p:cNvSpPr>
                <a:spLocks noRot="1" noChangeAspect="1" noMove="1" noResize="1" noEditPoints="1" noAdjustHandles="1" noChangeArrowheads="1" noChangeShapeType="1" noTextEdit="1"/>
              </p:cNvSpPr>
              <p:nvPr/>
            </p:nvSpPr>
            <p:spPr>
              <a:xfrm>
                <a:off x="5203436" y="4642904"/>
                <a:ext cx="1585259" cy="271605"/>
              </a:xfrm>
              <a:prstGeom prst="rect">
                <a:avLst/>
              </a:prstGeom>
              <a:blipFill rotWithShape="0">
                <a:blip r:embed="rId8"/>
                <a:stretch>
                  <a:fillRect l="-3053" t="-36957" b="-54348"/>
                </a:stretch>
              </a:blipFill>
              <a:ln>
                <a:solidFill>
                  <a:schemeClr val="tx1"/>
                </a:solidFill>
              </a:ln>
            </p:spPr>
            <p:txBody>
              <a:bodyPr/>
              <a:lstStyle/>
              <a:p>
                <a:r>
                  <a:rPr lang="ja-JP" altLang="en-US">
                    <a:noFill/>
                  </a:rPr>
                  <a:t> </a:t>
                </a:r>
              </a:p>
            </p:txBody>
          </p:sp>
        </mc:Fallback>
      </mc:AlternateContent>
      <p:sp>
        <p:nvSpPr>
          <p:cNvPr id="34" name="角丸四角形吹き出し 33"/>
          <p:cNvSpPr/>
          <p:nvPr/>
        </p:nvSpPr>
        <p:spPr>
          <a:xfrm>
            <a:off x="965914" y="3767501"/>
            <a:ext cx="1012358" cy="303665"/>
          </a:xfrm>
          <a:prstGeom prst="wedgeRoundRectCallout">
            <a:avLst>
              <a:gd name="adj1" fmla="val 80801"/>
              <a:gd name="adj2" fmla="val 2681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35" name="角丸四角形吹き出し 34"/>
          <p:cNvSpPr/>
          <p:nvPr/>
        </p:nvSpPr>
        <p:spPr>
          <a:xfrm>
            <a:off x="965915" y="4227801"/>
            <a:ext cx="1012357" cy="293493"/>
          </a:xfrm>
          <a:prstGeom prst="wedgeRoundRectCallout">
            <a:avLst>
              <a:gd name="adj1" fmla="val 80801"/>
              <a:gd name="adj2" fmla="val 2681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36" name="角丸四角形吹き出し 35"/>
          <p:cNvSpPr/>
          <p:nvPr/>
        </p:nvSpPr>
        <p:spPr>
          <a:xfrm>
            <a:off x="965914" y="4694204"/>
            <a:ext cx="1012357" cy="293493"/>
          </a:xfrm>
          <a:prstGeom prst="wedgeRoundRectCallout">
            <a:avLst>
              <a:gd name="adj1" fmla="val 80801"/>
              <a:gd name="adj2" fmla="val 2681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B</a:t>
            </a:r>
            <a:endParaRPr kumimoji="1" lang="ja-JP" altLang="en-US" sz="2000" dirty="0">
              <a:solidFill>
                <a:schemeClr val="tx1"/>
              </a:solidFill>
            </a:endParaRPr>
          </a:p>
        </p:txBody>
      </p:sp>
      <p:sp>
        <p:nvSpPr>
          <p:cNvPr id="37" name="角丸四角形吹き出し 36"/>
          <p:cNvSpPr/>
          <p:nvPr/>
        </p:nvSpPr>
        <p:spPr>
          <a:xfrm>
            <a:off x="7277731" y="3762494"/>
            <a:ext cx="1012358" cy="303665"/>
          </a:xfrm>
          <a:prstGeom prst="wedgeRoundRectCallout">
            <a:avLst>
              <a:gd name="adj1" fmla="val -90941"/>
              <a:gd name="adj2" fmla="val 3529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38" name="角丸四角形吹き出し 37"/>
          <p:cNvSpPr/>
          <p:nvPr/>
        </p:nvSpPr>
        <p:spPr>
          <a:xfrm>
            <a:off x="7277731" y="4200488"/>
            <a:ext cx="1012358" cy="303665"/>
          </a:xfrm>
          <a:prstGeom prst="wedgeRoundRectCallout">
            <a:avLst>
              <a:gd name="adj1" fmla="val -90941"/>
              <a:gd name="adj2" fmla="val 3529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39" name="角丸四角形吹き出し 38"/>
          <p:cNvSpPr/>
          <p:nvPr/>
        </p:nvSpPr>
        <p:spPr>
          <a:xfrm>
            <a:off x="7277731" y="4649488"/>
            <a:ext cx="1012358" cy="303665"/>
          </a:xfrm>
          <a:prstGeom prst="wedgeRoundRectCallout">
            <a:avLst>
              <a:gd name="adj1" fmla="val -90941"/>
              <a:gd name="adj2" fmla="val 3529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a:solidFill>
                  <a:schemeClr val="tx1"/>
                </a:solidFill>
              </a:rPr>
              <a:t>C</a:t>
            </a:r>
            <a:endParaRPr kumimoji="1" lang="ja-JP" altLang="en-US" sz="2000" dirty="0">
              <a:solidFill>
                <a:schemeClr val="tx1"/>
              </a:solidFill>
            </a:endParaRPr>
          </a:p>
        </p:txBody>
      </p:sp>
    </p:spTree>
    <p:extLst>
      <p:ext uri="{BB962C8B-B14F-4D97-AF65-F5344CB8AC3E}">
        <p14:creationId xmlns:p14="http://schemas.microsoft.com/office/powerpoint/2010/main" val="11606952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言語横断の依存関係を持つコードクローン</a:t>
            </a:r>
            <a:r>
              <a:rPr kumimoji="1" lang="en-US" altLang="ja-JP" sz="3200" dirty="0" smtClean="0"/>
              <a:t>(3/3)</a:t>
            </a:r>
            <a:endParaRPr kumimoji="1" lang="ja-JP" altLang="en-US" sz="3200"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6</a:t>
            </a:fld>
            <a:endParaRPr kumimoji="1" lang="ja-JP" altLang="en-US" dirty="0"/>
          </a:p>
        </p:txBody>
      </p:sp>
      <p:sp>
        <p:nvSpPr>
          <p:cNvPr id="8" name="角丸四角形 7"/>
          <p:cNvSpPr/>
          <p:nvPr/>
        </p:nvSpPr>
        <p:spPr>
          <a:xfrm>
            <a:off x="2215165" y="2811749"/>
            <a:ext cx="1918950" cy="1346251"/>
          </a:xfrm>
          <a:prstGeom prst="roundRect">
            <a:avLst/>
          </a:prstGeom>
          <a:noFill/>
          <a:ln w="25400">
            <a:solidFill>
              <a:srgbClr val="FF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5014950" y="2811749"/>
            <a:ext cx="1965399" cy="1346251"/>
          </a:xfrm>
          <a:prstGeom prst="roundRect">
            <a:avLst/>
          </a:prstGeom>
          <a:no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2328180" y="4189135"/>
            <a:ext cx="1670650" cy="707886"/>
          </a:xfrm>
          <a:prstGeom prst="rect">
            <a:avLst/>
          </a:prstGeom>
          <a:noFill/>
        </p:spPr>
        <p:txBody>
          <a:bodyPr wrap="none" rtlCol="0">
            <a:spAutoFit/>
          </a:bodyPr>
          <a:lstStyle/>
          <a:p>
            <a:pPr algn="ctr"/>
            <a:r>
              <a:rPr kumimoji="1" lang="en-US" altLang="ja-JP" sz="2000" dirty="0" smtClean="0"/>
              <a:t>HTML</a:t>
            </a:r>
          </a:p>
          <a:p>
            <a:pPr algn="ctr"/>
            <a:r>
              <a:rPr kumimoji="1" lang="ja-JP" altLang="en-US" sz="2000" dirty="0" smtClean="0"/>
              <a:t>クローンセット</a:t>
            </a:r>
            <a:endParaRPr kumimoji="1" lang="ja-JP" altLang="en-US" sz="2000" dirty="0"/>
          </a:p>
        </p:txBody>
      </p:sp>
      <p:sp>
        <p:nvSpPr>
          <p:cNvPr id="27" name="テキスト ボックス 26"/>
          <p:cNvSpPr txBox="1"/>
          <p:nvPr/>
        </p:nvSpPr>
        <p:spPr>
          <a:xfrm>
            <a:off x="5132663" y="4176256"/>
            <a:ext cx="1670650" cy="707886"/>
          </a:xfrm>
          <a:prstGeom prst="rect">
            <a:avLst/>
          </a:prstGeom>
          <a:noFill/>
        </p:spPr>
        <p:txBody>
          <a:bodyPr wrap="none" rtlCol="0">
            <a:spAutoFit/>
          </a:bodyPr>
          <a:lstStyle/>
          <a:p>
            <a:pPr algn="ctr"/>
            <a:r>
              <a:rPr kumimoji="1" lang="en-US" altLang="ja-JP" sz="2000" dirty="0" smtClean="0"/>
              <a:t>JS</a:t>
            </a:r>
          </a:p>
          <a:p>
            <a:pPr algn="ctr"/>
            <a:r>
              <a:rPr kumimoji="1" lang="ja-JP" altLang="en-US" sz="2000" dirty="0" smtClean="0"/>
              <a:t>クローンセット</a:t>
            </a:r>
            <a:endParaRPr kumimoji="1" lang="ja-JP" altLang="en-US" sz="2000" dirty="0"/>
          </a:p>
        </p:txBody>
      </p:sp>
      <p:sp>
        <p:nvSpPr>
          <p:cNvPr id="66" name="テキスト ボックス 65"/>
          <p:cNvSpPr txBox="1"/>
          <p:nvPr/>
        </p:nvSpPr>
        <p:spPr>
          <a:xfrm>
            <a:off x="214678" y="1900024"/>
            <a:ext cx="7891904" cy="830997"/>
          </a:xfrm>
          <a:prstGeom prst="rect">
            <a:avLst/>
          </a:prstGeom>
          <a:noFill/>
        </p:spPr>
        <p:txBody>
          <a:bodyPr wrap="none" rtlCol="0">
            <a:spAutoFit/>
          </a:bodyPr>
          <a:lstStyle/>
          <a:p>
            <a:pPr marL="342900" indent="-342900">
              <a:buFont typeface="Arial" panose="020B0604020202020204" pitchFamily="34" charset="0"/>
              <a:buChar char="•"/>
            </a:pPr>
            <a:r>
              <a:rPr lang="ja-JP" altLang="en-US" sz="2400" dirty="0" smtClean="0"/>
              <a:t>依存関係を持つコードクローンに着目することで，</a:t>
            </a:r>
            <a:r>
              <a:rPr lang="en-US" altLang="ja-JP" sz="2400" dirty="0" smtClean="0"/>
              <a:t/>
            </a:r>
            <a:br>
              <a:rPr lang="en-US" altLang="ja-JP" sz="2400" dirty="0" smtClean="0"/>
            </a:br>
            <a:r>
              <a:rPr lang="ja-JP" altLang="en-US" sz="2400" dirty="0" smtClean="0"/>
              <a:t>類似機能を実装したコードクローンを開発者に提示できる</a:t>
            </a:r>
            <a:endParaRPr kumimoji="1" lang="en-US" altLang="ja-JP" sz="2400" dirty="0" smtClean="0"/>
          </a:p>
        </p:txBody>
      </p:sp>
      <p:cxnSp>
        <p:nvCxnSpPr>
          <p:cNvPr id="15" name="直線矢印コネクタ 14"/>
          <p:cNvCxnSpPr>
            <a:stCxn id="37" idx="3"/>
            <a:endCxn id="40" idx="1"/>
          </p:cNvCxnSpPr>
          <p:nvPr/>
        </p:nvCxnSpPr>
        <p:spPr>
          <a:xfrm>
            <a:off x="3965162" y="3083977"/>
            <a:ext cx="1223866" cy="183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38" idx="3"/>
            <a:endCxn id="41" idx="1"/>
          </p:cNvCxnSpPr>
          <p:nvPr/>
        </p:nvCxnSpPr>
        <p:spPr>
          <a:xfrm>
            <a:off x="3965161" y="3480826"/>
            <a:ext cx="1238276" cy="193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右矢印 20"/>
          <p:cNvSpPr/>
          <p:nvPr/>
        </p:nvSpPr>
        <p:spPr>
          <a:xfrm rot="5400000">
            <a:off x="4145042" y="4848702"/>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8" name="角丸四角形 27"/>
          <p:cNvSpPr/>
          <p:nvPr/>
        </p:nvSpPr>
        <p:spPr>
          <a:xfrm>
            <a:off x="1978270" y="5623723"/>
            <a:ext cx="4825043" cy="866568"/>
          </a:xfrm>
          <a:prstGeom prst="round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214678" y="5169174"/>
            <a:ext cx="3974165" cy="400110"/>
          </a:xfrm>
          <a:prstGeom prst="rect">
            <a:avLst/>
          </a:prstGeom>
          <a:noFill/>
        </p:spPr>
        <p:txBody>
          <a:bodyPr wrap="none" rtlCol="0">
            <a:spAutoFit/>
          </a:bodyPr>
          <a:lstStyle/>
          <a:p>
            <a:pPr algn="ctr"/>
            <a:r>
              <a:rPr kumimoji="1" lang="ja-JP" altLang="en-US" sz="2000" dirty="0" smtClean="0"/>
              <a:t>依存関係を持つコードクローン集合</a:t>
            </a:r>
            <a:endParaRPr kumimoji="1" lang="ja-JP" altLang="en-US" sz="2000" dirty="0"/>
          </a:p>
        </p:txBody>
      </p:sp>
      <p:sp>
        <p:nvSpPr>
          <p:cNvPr id="36" name="テキスト ボックス 35"/>
          <p:cNvSpPr txBox="1"/>
          <p:nvPr/>
        </p:nvSpPr>
        <p:spPr>
          <a:xfrm>
            <a:off x="217043" y="1052898"/>
            <a:ext cx="9007594" cy="830997"/>
          </a:xfrm>
          <a:prstGeom prst="rect">
            <a:avLst/>
          </a:prstGeom>
          <a:noFill/>
        </p:spPr>
        <p:txBody>
          <a:bodyPr wrap="none" rtlCol="0">
            <a:spAutoFit/>
          </a:bodyPr>
          <a:lstStyle/>
          <a:p>
            <a:pPr marL="342900" indent="-342900">
              <a:buFont typeface="Arial" panose="020B0604020202020204" pitchFamily="34" charset="0"/>
              <a:buChar char="•"/>
            </a:pPr>
            <a:r>
              <a:rPr lang="ja-JP" altLang="en-US" sz="2400" dirty="0" smtClean="0"/>
              <a:t>複数言語ソフトウェアでは，複数の</a:t>
            </a:r>
            <a:r>
              <a:rPr lang="ja-JP" altLang="en-US" sz="2400" dirty="0"/>
              <a:t>言語</a:t>
            </a:r>
            <a:r>
              <a:rPr lang="ja-JP" altLang="en-US" sz="2400" dirty="0" smtClean="0"/>
              <a:t>を組合わせて</a:t>
            </a:r>
            <a:r>
              <a:rPr lang="en-US" altLang="ja-JP" sz="2400" dirty="0" smtClean="0"/>
              <a:t>1</a:t>
            </a:r>
            <a:r>
              <a:rPr lang="ja-JP" altLang="en-US" sz="2400" dirty="0" err="1" smtClean="0"/>
              <a:t>つの</a:t>
            </a:r>
            <a:r>
              <a:rPr lang="ja-JP" altLang="en-US" sz="2400" dirty="0" smtClean="0"/>
              <a:t>機能を</a:t>
            </a:r>
            <a:r>
              <a:rPr lang="en-US" altLang="ja-JP" sz="2400" dirty="0" smtClean="0"/>
              <a:t/>
            </a:r>
            <a:br>
              <a:rPr lang="en-US" altLang="ja-JP" sz="2400" dirty="0" smtClean="0"/>
            </a:br>
            <a:r>
              <a:rPr lang="ja-JP" altLang="en-US" sz="2400" dirty="0" smtClean="0"/>
              <a:t>実装していると考えられる</a:t>
            </a:r>
            <a:endParaRPr kumimoji="1" lang="en-US" altLang="ja-JP" sz="2400" dirty="0" smtClean="0"/>
          </a:p>
        </p:txBody>
      </p:sp>
      <mc:AlternateContent xmlns:mc="http://schemas.openxmlformats.org/markup-compatibility/2006" xmlns:a14="http://schemas.microsoft.com/office/drawing/2010/main">
        <mc:Choice Requires="a14">
          <p:sp>
            <p:nvSpPr>
              <p:cNvPr id="37" name="正方形/長方形 36"/>
              <p:cNvSpPr/>
              <p:nvPr/>
            </p:nvSpPr>
            <p:spPr>
              <a:xfrm>
                <a:off x="2388031" y="2942315"/>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37" name="正方形/長方形 36"/>
              <p:cNvSpPr>
                <a:spLocks noRot="1" noChangeAspect="1" noMove="1" noResize="1" noEditPoints="1" noAdjustHandles="1" noChangeArrowheads="1" noChangeShapeType="1" noTextEdit="1"/>
              </p:cNvSpPr>
              <p:nvPr/>
            </p:nvSpPr>
            <p:spPr>
              <a:xfrm>
                <a:off x="2388031" y="2942315"/>
                <a:ext cx="1577131" cy="283323"/>
              </a:xfrm>
              <a:prstGeom prst="rect">
                <a:avLst/>
              </a:prstGeom>
              <a:blipFill rotWithShape="0">
                <a:blip r:embed="rId3"/>
                <a:stretch>
                  <a:fillRect l="-3846" t="-33333" b="-5000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8" name="正方形/長方形 37"/>
              <p:cNvSpPr/>
              <p:nvPr/>
            </p:nvSpPr>
            <p:spPr>
              <a:xfrm>
                <a:off x="2388030" y="3339164"/>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38" name="正方形/長方形 37"/>
              <p:cNvSpPr>
                <a:spLocks noRot="1" noChangeAspect="1" noMove="1" noResize="1" noEditPoints="1" noAdjustHandles="1" noChangeArrowheads="1" noChangeShapeType="1" noTextEdit="1"/>
              </p:cNvSpPr>
              <p:nvPr/>
            </p:nvSpPr>
            <p:spPr>
              <a:xfrm>
                <a:off x="2388030" y="3339164"/>
                <a:ext cx="1577131" cy="283323"/>
              </a:xfrm>
              <a:prstGeom prst="rect">
                <a:avLst/>
              </a:prstGeom>
              <a:blipFill rotWithShape="0">
                <a:blip r:embed="rId4"/>
                <a:stretch>
                  <a:fillRect l="-3846" t="-33333" b="-52083"/>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9" name="正方形/長方形 38"/>
              <p:cNvSpPr/>
              <p:nvPr/>
            </p:nvSpPr>
            <p:spPr>
              <a:xfrm>
                <a:off x="2388029" y="3748409"/>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𝑐</m:t>
                        </m:r>
                      </m:sub>
                    </m:sSub>
                  </m:oMath>
                </a14:m>
                <a:endParaRPr kumimoji="1" lang="ja-JP" altLang="en-US" sz="2000" dirty="0">
                  <a:solidFill>
                    <a:schemeClr val="tx1"/>
                  </a:solidFill>
                </a:endParaRPr>
              </a:p>
            </p:txBody>
          </p:sp>
        </mc:Choice>
        <mc:Fallback xmlns="">
          <p:sp>
            <p:nvSpPr>
              <p:cNvPr id="39" name="正方形/長方形 38"/>
              <p:cNvSpPr>
                <a:spLocks noRot="1" noChangeAspect="1" noMove="1" noResize="1" noEditPoints="1" noAdjustHandles="1" noChangeArrowheads="1" noChangeShapeType="1" noTextEdit="1"/>
              </p:cNvSpPr>
              <p:nvPr/>
            </p:nvSpPr>
            <p:spPr>
              <a:xfrm>
                <a:off x="2388029" y="3748409"/>
                <a:ext cx="1577131" cy="283323"/>
              </a:xfrm>
              <a:prstGeom prst="rect">
                <a:avLst/>
              </a:prstGeom>
              <a:blipFill rotWithShape="0">
                <a:blip r:embed="rId5"/>
                <a:stretch>
                  <a:fillRect l="-3462" t="-33333" b="-52083"/>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0" name="正方形/長方形 39"/>
              <p:cNvSpPr/>
              <p:nvPr/>
            </p:nvSpPr>
            <p:spPr>
              <a:xfrm>
                <a:off x="5189028" y="2950010"/>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40" name="正方形/長方形 39"/>
              <p:cNvSpPr>
                <a:spLocks noRot="1" noChangeAspect="1" noMove="1" noResize="1" noEditPoints="1" noAdjustHandles="1" noChangeArrowheads="1" noChangeShapeType="1" noTextEdit="1"/>
              </p:cNvSpPr>
              <p:nvPr/>
            </p:nvSpPr>
            <p:spPr>
              <a:xfrm>
                <a:off x="5189028" y="2950010"/>
                <a:ext cx="1585259" cy="271605"/>
              </a:xfrm>
              <a:prstGeom prst="rect">
                <a:avLst/>
              </a:prstGeom>
              <a:blipFill rotWithShape="0">
                <a:blip r:embed="rId6"/>
                <a:stretch>
                  <a:fillRect l="-3435" t="-36957" b="-56522"/>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1" name="正方形/長方形 40"/>
              <p:cNvSpPr/>
              <p:nvPr/>
            </p:nvSpPr>
            <p:spPr>
              <a:xfrm>
                <a:off x="5203437" y="3346954"/>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41" name="正方形/長方形 40"/>
              <p:cNvSpPr>
                <a:spLocks noRot="1" noChangeAspect="1" noMove="1" noResize="1" noEditPoints="1" noAdjustHandles="1" noChangeArrowheads="1" noChangeShapeType="1" noTextEdit="1"/>
              </p:cNvSpPr>
              <p:nvPr/>
            </p:nvSpPr>
            <p:spPr>
              <a:xfrm>
                <a:off x="5203437" y="3346954"/>
                <a:ext cx="1585259" cy="271605"/>
              </a:xfrm>
              <a:prstGeom prst="rect">
                <a:avLst/>
              </a:prstGeom>
              <a:blipFill rotWithShape="0">
                <a:blip r:embed="rId7"/>
                <a:stretch>
                  <a:fillRect l="-3817" t="-36170" b="-53191"/>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2" name="正方形/長方形 41"/>
              <p:cNvSpPr/>
              <p:nvPr/>
            </p:nvSpPr>
            <p:spPr>
              <a:xfrm>
                <a:off x="5203436" y="3754267"/>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𝑐</m:t>
                        </m:r>
                      </m:sub>
                    </m:sSub>
                  </m:oMath>
                </a14:m>
                <a:endParaRPr kumimoji="1" lang="ja-JP" altLang="en-US" sz="2000" dirty="0">
                  <a:solidFill>
                    <a:schemeClr val="tx1"/>
                  </a:solidFill>
                </a:endParaRPr>
              </a:p>
            </p:txBody>
          </p:sp>
        </mc:Choice>
        <mc:Fallback xmlns="">
          <p:sp>
            <p:nvSpPr>
              <p:cNvPr id="42" name="正方形/長方形 41"/>
              <p:cNvSpPr>
                <a:spLocks noRot="1" noChangeAspect="1" noMove="1" noResize="1" noEditPoints="1" noAdjustHandles="1" noChangeArrowheads="1" noChangeShapeType="1" noTextEdit="1"/>
              </p:cNvSpPr>
              <p:nvPr/>
            </p:nvSpPr>
            <p:spPr>
              <a:xfrm>
                <a:off x="5203436" y="3754267"/>
                <a:ext cx="1585259" cy="271605"/>
              </a:xfrm>
              <a:prstGeom prst="rect">
                <a:avLst/>
              </a:prstGeom>
              <a:blipFill rotWithShape="0">
                <a:blip r:embed="rId8"/>
                <a:stretch>
                  <a:fillRect l="-3053" t="-36957" b="-56522"/>
                </a:stretch>
              </a:blipFill>
              <a:ln>
                <a:solidFill>
                  <a:schemeClr val="tx1"/>
                </a:solidFill>
              </a:ln>
            </p:spPr>
            <p:txBody>
              <a:bodyPr/>
              <a:lstStyle/>
              <a:p>
                <a:r>
                  <a:rPr lang="ja-JP" altLang="en-US">
                    <a:noFill/>
                  </a:rPr>
                  <a:t> </a:t>
                </a:r>
              </a:p>
            </p:txBody>
          </p:sp>
        </mc:Fallback>
      </mc:AlternateContent>
      <p:sp>
        <p:nvSpPr>
          <p:cNvPr id="16" name="角丸四角形吹き出し 15"/>
          <p:cNvSpPr/>
          <p:nvPr/>
        </p:nvSpPr>
        <p:spPr>
          <a:xfrm>
            <a:off x="965914" y="2878864"/>
            <a:ext cx="1012358" cy="303665"/>
          </a:xfrm>
          <a:prstGeom prst="wedgeRoundRectCallout">
            <a:avLst>
              <a:gd name="adj1" fmla="val 80801"/>
              <a:gd name="adj2" fmla="val 2681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43" name="角丸四角形吹き出し 42"/>
          <p:cNvSpPr/>
          <p:nvPr/>
        </p:nvSpPr>
        <p:spPr>
          <a:xfrm>
            <a:off x="965915" y="3339164"/>
            <a:ext cx="1012357" cy="293493"/>
          </a:xfrm>
          <a:prstGeom prst="wedgeRoundRectCallout">
            <a:avLst>
              <a:gd name="adj1" fmla="val 80801"/>
              <a:gd name="adj2" fmla="val 2681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44" name="角丸四角形吹き出し 43"/>
          <p:cNvSpPr/>
          <p:nvPr/>
        </p:nvSpPr>
        <p:spPr>
          <a:xfrm>
            <a:off x="965914" y="3805567"/>
            <a:ext cx="1012357" cy="293493"/>
          </a:xfrm>
          <a:prstGeom prst="wedgeRoundRectCallout">
            <a:avLst>
              <a:gd name="adj1" fmla="val 80801"/>
              <a:gd name="adj2" fmla="val 2681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B</a:t>
            </a:r>
            <a:endParaRPr kumimoji="1" lang="ja-JP" altLang="en-US" sz="2000" dirty="0">
              <a:solidFill>
                <a:schemeClr val="tx1"/>
              </a:solidFill>
            </a:endParaRPr>
          </a:p>
        </p:txBody>
      </p:sp>
      <p:sp>
        <p:nvSpPr>
          <p:cNvPr id="46" name="角丸四角形吹き出し 45"/>
          <p:cNvSpPr/>
          <p:nvPr/>
        </p:nvSpPr>
        <p:spPr>
          <a:xfrm>
            <a:off x="7277731" y="2873857"/>
            <a:ext cx="1012358" cy="303665"/>
          </a:xfrm>
          <a:prstGeom prst="wedgeRoundRectCallout">
            <a:avLst>
              <a:gd name="adj1" fmla="val -90941"/>
              <a:gd name="adj2" fmla="val 3529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47" name="角丸四角形吹き出し 46"/>
          <p:cNvSpPr/>
          <p:nvPr/>
        </p:nvSpPr>
        <p:spPr>
          <a:xfrm>
            <a:off x="7277731" y="3311851"/>
            <a:ext cx="1012358" cy="303665"/>
          </a:xfrm>
          <a:prstGeom prst="wedgeRoundRectCallout">
            <a:avLst>
              <a:gd name="adj1" fmla="val -90941"/>
              <a:gd name="adj2" fmla="val 3529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48" name="角丸四角形吹き出し 47"/>
          <p:cNvSpPr/>
          <p:nvPr/>
        </p:nvSpPr>
        <p:spPr>
          <a:xfrm>
            <a:off x="7277731" y="3760851"/>
            <a:ext cx="1012358" cy="303665"/>
          </a:xfrm>
          <a:prstGeom prst="wedgeRoundRectCallout">
            <a:avLst>
              <a:gd name="adj1" fmla="val -90941"/>
              <a:gd name="adj2" fmla="val 3529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a:solidFill>
                  <a:schemeClr val="tx1"/>
                </a:solidFill>
              </a:rPr>
              <a:t>C</a:t>
            </a:r>
            <a:endParaRPr kumimoji="1" lang="ja-JP" altLang="en-US" sz="2000" dirty="0">
              <a:solidFill>
                <a:schemeClr val="tx1"/>
              </a:solidFill>
            </a:endParaRPr>
          </a:p>
        </p:txBody>
      </p:sp>
      <p:cxnSp>
        <p:nvCxnSpPr>
          <p:cNvPr id="49" name="直線矢印コネクタ 48"/>
          <p:cNvCxnSpPr>
            <a:stCxn id="51" idx="3"/>
            <a:endCxn id="53" idx="1"/>
          </p:cNvCxnSpPr>
          <p:nvPr/>
        </p:nvCxnSpPr>
        <p:spPr>
          <a:xfrm>
            <a:off x="3792297" y="5877589"/>
            <a:ext cx="1223866" cy="183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a:stCxn id="52" idx="3"/>
            <a:endCxn id="54" idx="1"/>
          </p:cNvCxnSpPr>
          <p:nvPr/>
        </p:nvCxnSpPr>
        <p:spPr>
          <a:xfrm>
            <a:off x="3792296" y="6274438"/>
            <a:ext cx="1238276" cy="193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1" name="正方形/長方形 50"/>
              <p:cNvSpPr/>
              <p:nvPr/>
            </p:nvSpPr>
            <p:spPr>
              <a:xfrm>
                <a:off x="2215166" y="5735927"/>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51" name="正方形/長方形 50"/>
              <p:cNvSpPr>
                <a:spLocks noRot="1" noChangeAspect="1" noMove="1" noResize="1" noEditPoints="1" noAdjustHandles="1" noChangeArrowheads="1" noChangeShapeType="1" noTextEdit="1"/>
              </p:cNvSpPr>
              <p:nvPr/>
            </p:nvSpPr>
            <p:spPr>
              <a:xfrm>
                <a:off x="2215166" y="5735927"/>
                <a:ext cx="1577131" cy="283323"/>
              </a:xfrm>
              <a:prstGeom prst="rect">
                <a:avLst/>
              </a:prstGeom>
              <a:blipFill rotWithShape="0">
                <a:blip r:embed="rId9"/>
                <a:stretch>
                  <a:fillRect l="-3448" t="-33333" b="-52083"/>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2" name="正方形/長方形 51"/>
              <p:cNvSpPr/>
              <p:nvPr/>
            </p:nvSpPr>
            <p:spPr>
              <a:xfrm>
                <a:off x="2215165" y="6132776"/>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52" name="正方形/長方形 51"/>
              <p:cNvSpPr>
                <a:spLocks noRot="1" noChangeAspect="1" noMove="1" noResize="1" noEditPoints="1" noAdjustHandles="1" noChangeArrowheads="1" noChangeShapeType="1" noTextEdit="1"/>
              </p:cNvSpPr>
              <p:nvPr/>
            </p:nvSpPr>
            <p:spPr>
              <a:xfrm>
                <a:off x="2215165" y="6132776"/>
                <a:ext cx="1577131" cy="283323"/>
              </a:xfrm>
              <a:prstGeom prst="rect">
                <a:avLst/>
              </a:prstGeom>
              <a:blipFill rotWithShape="0">
                <a:blip r:embed="rId10"/>
                <a:stretch>
                  <a:fillRect l="-3448" t="-32653" b="-4898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3" name="正方形/長方形 52"/>
              <p:cNvSpPr/>
              <p:nvPr/>
            </p:nvSpPr>
            <p:spPr>
              <a:xfrm>
                <a:off x="5016163" y="5743622"/>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53" name="正方形/長方形 52"/>
              <p:cNvSpPr>
                <a:spLocks noRot="1" noChangeAspect="1" noMove="1" noResize="1" noEditPoints="1" noAdjustHandles="1" noChangeArrowheads="1" noChangeShapeType="1" noTextEdit="1"/>
              </p:cNvSpPr>
              <p:nvPr/>
            </p:nvSpPr>
            <p:spPr>
              <a:xfrm>
                <a:off x="5016163" y="5743622"/>
                <a:ext cx="1585259" cy="271605"/>
              </a:xfrm>
              <a:prstGeom prst="rect">
                <a:avLst/>
              </a:prstGeom>
              <a:blipFill rotWithShape="0">
                <a:blip r:embed="rId11"/>
                <a:stretch>
                  <a:fillRect l="-3817" t="-36170" b="-53191"/>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4" name="正方形/長方形 53"/>
              <p:cNvSpPr/>
              <p:nvPr/>
            </p:nvSpPr>
            <p:spPr>
              <a:xfrm>
                <a:off x="5030572" y="6140566"/>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54" name="正方形/長方形 53"/>
              <p:cNvSpPr>
                <a:spLocks noRot="1" noChangeAspect="1" noMove="1" noResize="1" noEditPoints="1" noAdjustHandles="1" noChangeArrowheads="1" noChangeShapeType="1" noTextEdit="1"/>
              </p:cNvSpPr>
              <p:nvPr/>
            </p:nvSpPr>
            <p:spPr>
              <a:xfrm>
                <a:off x="5030572" y="6140566"/>
                <a:ext cx="1585259" cy="271605"/>
              </a:xfrm>
              <a:prstGeom prst="rect">
                <a:avLst/>
              </a:prstGeom>
              <a:blipFill rotWithShape="0">
                <a:blip r:embed="rId12"/>
                <a:stretch>
                  <a:fillRect l="-3435" t="-34043" b="-53191"/>
                </a:stretch>
              </a:blipFill>
              <a:ln>
                <a:solidFill>
                  <a:schemeClr val="tx1"/>
                </a:solidFill>
              </a:ln>
            </p:spPr>
            <p:txBody>
              <a:bodyPr/>
              <a:lstStyle/>
              <a:p>
                <a:r>
                  <a:rPr lang="ja-JP" altLang="en-US">
                    <a:noFill/>
                  </a:rPr>
                  <a:t> </a:t>
                </a:r>
              </a:p>
            </p:txBody>
          </p:sp>
        </mc:Fallback>
      </mc:AlternateContent>
      <p:sp>
        <p:nvSpPr>
          <p:cNvPr id="55" name="角丸四角形吹き出し 54"/>
          <p:cNvSpPr/>
          <p:nvPr/>
        </p:nvSpPr>
        <p:spPr>
          <a:xfrm>
            <a:off x="793049" y="5672476"/>
            <a:ext cx="1012358" cy="303665"/>
          </a:xfrm>
          <a:prstGeom prst="wedgeRoundRectCallout">
            <a:avLst>
              <a:gd name="adj1" fmla="val 80801"/>
              <a:gd name="adj2" fmla="val 2681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56" name="角丸四角形吹き出し 55"/>
          <p:cNvSpPr/>
          <p:nvPr/>
        </p:nvSpPr>
        <p:spPr>
          <a:xfrm>
            <a:off x="793050" y="6132776"/>
            <a:ext cx="1012357" cy="293493"/>
          </a:xfrm>
          <a:prstGeom prst="wedgeRoundRectCallout">
            <a:avLst>
              <a:gd name="adj1" fmla="val 80801"/>
              <a:gd name="adj2" fmla="val 2681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57" name="角丸四角形吹き出し 56"/>
          <p:cNvSpPr/>
          <p:nvPr/>
        </p:nvSpPr>
        <p:spPr>
          <a:xfrm>
            <a:off x="7104866" y="5667469"/>
            <a:ext cx="1012358" cy="303665"/>
          </a:xfrm>
          <a:prstGeom prst="wedgeRoundRectCallout">
            <a:avLst>
              <a:gd name="adj1" fmla="val -90941"/>
              <a:gd name="adj2" fmla="val 3529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58" name="角丸四角形吹き出し 57"/>
          <p:cNvSpPr/>
          <p:nvPr/>
        </p:nvSpPr>
        <p:spPr>
          <a:xfrm>
            <a:off x="7104866" y="6105463"/>
            <a:ext cx="1012358" cy="303665"/>
          </a:xfrm>
          <a:prstGeom prst="wedgeRoundRectCallout">
            <a:avLst>
              <a:gd name="adj1" fmla="val -90941"/>
              <a:gd name="adj2" fmla="val 3529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機能</a:t>
            </a:r>
            <a:r>
              <a:rPr lang="en-US" altLang="ja-JP" sz="2000" dirty="0" smtClean="0">
                <a:solidFill>
                  <a:schemeClr val="tx1"/>
                </a:solidFill>
              </a:rPr>
              <a:t>A’</a:t>
            </a:r>
            <a:endParaRPr kumimoji="1" lang="ja-JP" altLang="en-US" sz="2000" dirty="0">
              <a:solidFill>
                <a:schemeClr val="tx1"/>
              </a:solidFill>
            </a:endParaRPr>
          </a:p>
        </p:txBody>
      </p:sp>
      <p:sp>
        <p:nvSpPr>
          <p:cNvPr id="59" name="テキスト ボックス 58"/>
          <p:cNvSpPr txBox="1"/>
          <p:nvPr/>
        </p:nvSpPr>
        <p:spPr>
          <a:xfrm>
            <a:off x="4157146" y="3083265"/>
            <a:ext cx="894797" cy="400110"/>
          </a:xfrm>
          <a:prstGeom prst="rect">
            <a:avLst/>
          </a:prstGeom>
          <a:noFill/>
        </p:spPr>
        <p:txBody>
          <a:bodyPr wrap="none" rtlCol="0">
            <a:spAutoFit/>
          </a:bodyPr>
          <a:lstStyle/>
          <a:p>
            <a:r>
              <a:rPr kumimoji="1" lang="ja-JP" altLang="en-US" sz="2000" dirty="0" smtClean="0"/>
              <a:t>呼出し</a:t>
            </a:r>
            <a:endParaRPr kumimoji="1" lang="ja-JP" altLang="en-US" sz="2000" dirty="0"/>
          </a:p>
        </p:txBody>
      </p:sp>
      <p:sp>
        <p:nvSpPr>
          <p:cNvPr id="60" name="テキスト ボックス 59"/>
          <p:cNvSpPr txBox="1"/>
          <p:nvPr/>
        </p:nvSpPr>
        <p:spPr>
          <a:xfrm>
            <a:off x="3979152" y="5876877"/>
            <a:ext cx="894797" cy="400110"/>
          </a:xfrm>
          <a:prstGeom prst="rect">
            <a:avLst/>
          </a:prstGeom>
          <a:noFill/>
        </p:spPr>
        <p:txBody>
          <a:bodyPr wrap="none" rtlCol="0">
            <a:spAutoFit/>
          </a:bodyPr>
          <a:lstStyle/>
          <a:p>
            <a:r>
              <a:rPr kumimoji="1" lang="ja-JP" altLang="en-US" sz="2000" dirty="0" smtClean="0"/>
              <a:t>呼出し</a:t>
            </a:r>
            <a:endParaRPr kumimoji="1" lang="ja-JP" altLang="en-US" sz="2000" dirty="0"/>
          </a:p>
        </p:txBody>
      </p:sp>
    </p:spTree>
    <p:extLst>
      <p:ext uri="{BB962C8B-B14F-4D97-AF65-F5344CB8AC3E}">
        <p14:creationId xmlns:p14="http://schemas.microsoft.com/office/powerpoint/2010/main" val="659202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チェーンドクローン</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7</a:t>
            </a:fld>
            <a:endParaRPr kumimoji="1" lang="ja-JP" altLang="en-US" dirty="0"/>
          </a:p>
        </p:txBody>
      </p:sp>
      <p:sp>
        <p:nvSpPr>
          <p:cNvPr id="64" name="テキスト ボックス 63"/>
          <p:cNvSpPr txBox="1"/>
          <p:nvPr/>
        </p:nvSpPr>
        <p:spPr>
          <a:xfrm>
            <a:off x="253106" y="1143908"/>
            <a:ext cx="6829114" cy="830997"/>
          </a:xfrm>
          <a:prstGeom prst="rect">
            <a:avLst/>
          </a:prstGeom>
          <a:noFill/>
        </p:spPr>
        <p:txBody>
          <a:bodyPr wrap="none" rtlCol="0">
            <a:spAutoFit/>
          </a:bodyPr>
          <a:lstStyle/>
          <a:p>
            <a:r>
              <a:rPr lang="ja-JP" altLang="en-US" sz="2400" dirty="0" smtClean="0"/>
              <a:t>コードクローン同士の依存関係を把握しておくことは</a:t>
            </a:r>
            <a:r>
              <a:rPr lang="en-US" altLang="ja-JP" sz="2400" dirty="0" smtClean="0"/>
              <a:t/>
            </a:r>
            <a:br>
              <a:rPr lang="en-US" altLang="ja-JP" sz="2400" dirty="0" smtClean="0"/>
            </a:br>
            <a:r>
              <a:rPr lang="ja-JP" altLang="en-US" sz="2400" dirty="0" smtClean="0"/>
              <a:t>開発者にとって困難</a:t>
            </a:r>
            <a:endParaRPr lang="en-US" altLang="ja-JP" sz="2400" dirty="0" smtClean="0"/>
          </a:p>
        </p:txBody>
      </p:sp>
      <p:sp>
        <p:nvSpPr>
          <p:cNvPr id="29" name="右矢印 28"/>
          <p:cNvSpPr/>
          <p:nvPr/>
        </p:nvSpPr>
        <p:spPr>
          <a:xfrm>
            <a:off x="474563" y="2234293"/>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2" name="テキスト ボックス 31"/>
          <p:cNvSpPr txBox="1"/>
          <p:nvPr/>
        </p:nvSpPr>
        <p:spPr>
          <a:xfrm>
            <a:off x="1108623" y="2084142"/>
            <a:ext cx="6417141" cy="830997"/>
          </a:xfrm>
          <a:prstGeom prst="rect">
            <a:avLst/>
          </a:prstGeom>
          <a:noFill/>
        </p:spPr>
        <p:txBody>
          <a:bodyPr wrap="none" rtlCol="0">
            <a:spAutoFit/>
          </a:bodyPr>
          <a:lstStyle/>
          <a:p>
            <a:r>
              <a:rPr lang="ja-JP" altLang="en-US" sz="2400" dirty="0"/>
              <a:t>吉田らは，依存関係を</a:t>
            </a:r>
            <a:r>
              <a:rPr lang="ja-JP" altLang="en-US" sz="2400" dirty="0" smtClean="0"/>
              <a:t>持つコードクローンを</a:t>
            </a:r>
            <a:r>
              <a:rPr lang="en-US" altLang="ja-JP" sz="2400" dirty="0" smtClean="0"/>
              <a:t/>
            </a:r>
            <a:br>
              <a:rPr lang="en-US" altLang="ja-JP" sz="2400" dirty="0" smtClean="0"/>
            </a:br>
            <a:r>
              <a:rPr lang="ja-JP" altLang="en-US" sz="2400" dirty="0" smtClean="0"/>
              <a:t>チェーンドクローン</a:t>
            </a:r>
            <a:r>
              <a:rPr lang="ja-JP" altLang="en-US" sz="2400" dirty="0"/>
              <a:t>と</a:t>
            </a:r>
            <a:r>
              <a:rPr lang="ja-JP" altLang="en-US" sz="2400" dirty="0" smtClean="0"/>
              <a:t>して定義し，検出</a:t>
            </a:r>
            <a:r>
              <a:rPr lang="ja-JP" altLang="en-US" sz="2400" dirty="0"/>
              <a:t>を</a:t>
            </a:r>
            <a:r>
              <a:rPr lang="ja-JP" altLang="en-US" sz="2400" dirty="0" smtClean="0"/>
              <a:t>行った</a:t>
            </a:r>
            <a:r>
              <a:rPr lang="en-US" altLang="ja-JP" sz="2000" dirty="0" smtClean="0"/>
              <a:t>[3]</a:t>
            </a:r>
            <a:endParaRPr kumimoji="1" lang="en-US" altLang="ja-JP" sz="2400" dirty="0" smtClean="0"/>
          </a:p>
        </p:txBody>
      </p:sp>
      <p:sp>
        <p:nvSpPr>
          <p:cNvPr id="37" name="テキスト ボックス 36"/>
          <p:cNvSpPr txBox="1"/>
          <p:nvPr/>
        </p:nvSpPr>
        <p:spPr>
          <a:xfrm>
            <a:off x="73790" y="3161235"/>
            <a:ext cx="9158276" cy="830997"/>
          </a:xfrm>
          <a:prstGeom prst="rect">
            <a:avLst/>
          </a:prstGeom>
          <a:noFill/>
        </p:spPr>
        <p:txBody>
          <a:bodyPr wrap="none" rtlCol="0">
            <a:spAutoFit/>
          </a:bodyPr>
          <a:lstStyle/>
          <a:p>
            <a:r>
              <a:rPr lang="ja-JP" altLang="en-US" sz="2400" dirty="0" smtClean="0"/>
              <a:t>しかし，チェーンドクローンは単一言語が対象であり，</a:t>
            </a:r>
            <a:endParaRPr lang="en-US" altLang="ja-JP" sz="2400" dirty="0" smtClean="0"/>
          </a:p>
          <a:p>
            <a:r>
              <a:rPr kumimoji="1" lang="ja-JP" altLang="en-US" sz="2400" dirty="0" smtClean="0"/>
              <a:t>言語横断の依存関係を考慮した場合の定義や検出手法は存在しない</a:t>
            </a:r>
            <a:endParaRPr kumimoji="1" lang="en-US" altLang="ja-JP" sz="2400" dirty="0" smtClean="0"/>
          </a:p>
        </p:txBody>
      </p:sp>
      <p:sp>
        <p:nvSpPr>
          <p:cNvPr id="8" name="テキスト ボックス 7"/>
          <p:cNvSpPr txBox="1"/>
          <p:nvPr/>
        </p:nvSpPr>
        <p:spPr>
          <a:xfrm>
            <a:off x="92215" y="6078110"/>
            <a:ext cx="8962886" cy="276999"/>
          </a:xfrm>
          <a:prstGeom prst="rect">
            <a:avLst/>
          </a:prstGeom>
          <a:solidFill>
            <a:srgbClr val="FFFFCC"/>
          </a:solidFill>
          <a:ln>
            <a:solidFill>
              <a:schemeClr val="tx1"/>
            </a:solidFill>
          </a:ln>
        </p:spPr>
        <p:txBody>
          <a:bodyPr wrap="square" rtlCol="0">
            <a:spAutoFit/>
          </a:bodyPr>
          <a:lstStyle/>
          <a:p>
            <a:r>
              <a:rPr kumimoji="1" lang="en-US" altLang="ja-JP" sz="1200" dirty="0" smtClean="0"/>
              <a:t>[3</a:t>
            </a:r>
            <a:r>
              <a:rPr lang="en-US" altLang="ja-JP" sz="1200" dirty="0" smtClean="0"/>
              <a:t>] </a:t>
            </a:r>
            <a:r>
              <a:rPr lang="ja-JP" altLang="en-US" sz="1200" dirty="0" smtClean="0"/>
              <a:t>吉田ら</a:t>
            </a:r>
            <a:r>
              <a:rPr lang="en-US" altLang="ja-JP" sz="1200" dirty="0" smtClean="0"/>
              <a:t>. ”</a:t>
            </a:r>
            <a:r>
              <a:rPr lang="ja-JP" altLang="en-US" sz="1200" dirty="0"/>
              <a:t>コードクローン間の依存関係に基づくリファクタリング支援</a:t>
            </a:r>
            <a:r>
              <a:rPr lang="en-US" altLang="ja-JP" sz="1200" dirty="0" smtClean="0"/>
              <a:t>”, </a:t>
            </a:r>
            <a:r>
              <a:rPr lang="ja-JP" altLang="en-US" sz="1200" dirty="0" smtClean="0"/>
              <a:t>情報処理学会論文誌，</a:t>
            </a:r>
            <a:r>
              <a:rPr lang="en-US" altLang="ja-JP" sz="1200" dirty="0" smtClean="0"/>
              <a:t>2007</a:t>
            </a:r>
          </a:p>
        </p:txBody>
      </p:sp>
      <mc:AlternateContent xmlns:mc="http://schemas.openxmlformats.org/markup-compatibility/2006" xmlns:a14="http://schemas.microsoft.com/office/drawing/2010/main">
        <mc:Choice Requires="a14">
          <p:sp>
            <p:nvSpPr>
              <p:cNvPr id="9" name="正方形/長方形 8"/>
              <p:cNvSpPr/>
              <p:nvPr/>
            </p:nvSpPr>
            <p:spPr>
              <a:xfrm>
                <a:off x="2375156" y="4730197"/>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9" name="正方形/長方形 8"/>
              <p:cNvSpPr>
                <a:spLocks noRot="1" noChangeAspect="1" noMove="1" noResize="1" noEditPoints="1" noAdjustHandles="1" noChangeArrowheads="1" noChangeShapeType="1" noTextEdit="1"/>
              </p:cNvSpPr>
              <p:nvPr/>
            </p:nvSpPr>
            <p:spPr>
              <a:xfrm>
                <a:off x="2375156" y="4730197"/>
                <a:ext cx="1577131" cy="283323"/>
              </a:xfrm>
              <a:prstGeom prst="rect">
                <a:avLst/>
              </a:prstGeom>
              <a:blipFill rotWithShape="0">
                <a:blip r:embed="rId3"/>
                <a:stretch>
                  <a:fillRect l="-3846" t="-33333" b="-52083"/>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 name="正方形/長方形 11"/>
              <p:cNvSpPr/>
              <p:nvPr/>
            </p:nvSpPr>
            <p:spPr>
              <a:xfrm>
                <a:off x="4383523" y="5461900"/>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12" name="正方形/長方形 11"/>
              <p:cNvSpPr>
                <a:spLocks noRot="1" noChangeAspect="1" noMove="1" noResize="1" noEditPoints="1" noAdjustHandles="1" noChangeArrowheads="1" noChangeShapeType="1" noTextEdit="1"/>
              </p:cNvSpPr>
              <p:nvPr/>
            </p:nvSpPr>
            <p:spPr>
              <a:xfrm>
                <a:off x="4383523" y="5461900"/>
                <a:ext cx="1585259" cy="271605"/>
              </a:xfrm>
              <a:prstGeom prst="rect">
                <a:avLst/>
              </a:prstGeom>
              <a:blipFill rotWithShape="0">
                <a:blip r:embed="rId4"/>
                <a:stretch>
                  <a:fillRect l="-3435" t="-36170" b="-53191"/>
                </a:stretch>
              </a:blipFill>
              <a:ln>
                <a:solidFill>
                  <a:schemeClr val="tx1"/>
                </a:solidFill>
              </a:ln>
            </p:spPr>
            <p:txBody>
              <a:bodyPr/>
              <a:lstStyle/>
              <a:p>
                <a:r>
                  <a:rPr lang="ja-JP" altLang="en-US">
                    <a:noFill/>
                  </a:rPr>
                  <a:t> </a:t>
                </a:r>
              </a:p>
            </p:txBody>
          </p:sp>
        </mc:Fallback>
      </mc:AlternateContent>
      <p:cxnSp>
        <p:nvCxnSpPr>
          <p:cNvPr id="13" name="直線矢印コネクタ 12"/>
          <p:cNvCxnSpPr>
            <a:stCxn id="9" idx="2"/>
            <a:endCxn id="23" idx="0"/>
          </p:cNvCxnSpPr>
          <p:nvPr/>
        </p:nvCxnSpPr>
        <p:spPr>
          <a:xfrm>
            <a:off x="3163722" y="5013520"/>
            <a:ext cx="4064" cy="46009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22" idx="2"/>
            <a:endCxn id="12" idx="0"/>
          </p:cNvCxnSpPr>
          <p:nvPr/>
        </p:nvCxnSpPr>
        <p:spPr>
          <a:xfrm>
            <a:off x="5172089" y="5024408"/>
            <a:ext cx="4064" cy="43749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角丸四角形 13"/>
          <p:cNvSpPr/>
          <p:nvPr/>
        </p:nvSpPr>
        <p:spPr>
          <a:xfrm>
            <a:off x="2169514" y="4421980"/>
            <a:ext cx="4063865" cy="1549150"/>
          </a:xfrm>
          <a:prstGeom prst="round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角丸四角形 19"/>
          <p:cNvSpPr/>
          <p:nvPr/>
        </p:nvSpPr>
        <p:spPr bwMode="auto">
          <a:xfrm>
            <a:off x="6110219" y="4381352"/>
            <a:ext cx="2831090" cy="501394"/>
          </a:xfrm>
          <a:prstGeom prst="roundRect">
            <a:avLst/>
          </a:prstGeom>
          <a:ln w="25400">
            <a:solidFill>
              <a:srgbClr val="C0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チェーンドクローンセット</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1" name="角丸四角形 20"/>
          <p:cNvSpPr/>
          <p:nvPr/>
        </p:nvSpPr>
        <p:spPr>
          <a:xfrm>
            <a:off x="2266686" y="4638775"/>
            <a:ext cx="1852239" cy="1244174"/>
          </a:xfrm>
          <a:prstGeom prst="round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22" name="正方形/長方形 21"/>
              <p:cNvSpPr/>
              <p:nvPr/>
            </p:nvSpPr>
            <p:spPr>
              <a:xfrm>
                <a:off x="4383523" y="4741085"/>
                <a:ext cx="1577131" cy="283323"/>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22" name="正方形/長方形 21"/>
              <p:cNvSpPr>
                <a:spLocks noRot="1" noChangeAspect="1" noMove="1" noResize="1" noEditPoints="1" noAdjustHandles="1" noChangeArrowheads="1" noChangeShapeType="1" noTextEdit="1"/>
              </p:cNvSpPr>
              <p:nvPr/>
            </p:nvSpPr>
            <p:spPr>
              <a:xfrm>
                <a:off x="4383523" y="4741085"/>
                <a:ext cx="1577131" cy="283323"/>
              </a:xfrm>
              <a:prstGeom prst="rect">
                <a:avLst/>
              </a:prstGeom>
              <a:blipFill rotWithShape="0">
                <a:blip r:embed="rId5"/>
                <a:stretch>
                  <a:fillRect l="-3448" t="-33333" b="-5000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3" name="正方形/長方形 22"/>
              <p:cNvSpPr/>
              <p:nvPr/>
            </p:nvSpPr>
            <p:spPr>
              <a:xfrm>
                <a:off x="2375156" y="5473618"/>
                <a:ext cx="1585259" cy="271605"/>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23" name="正方形/長方形 22"/>
              <p:cNvSpPr>
                <a:spLocks noRot="1" noChangeAspect="1" noMove="1" noResize="1" noEditPoints="1" noAdjustHandles="1" noChangeArrowheads="1" noChangeShapeType="1" noTextEdit="1"/>
              </p:cNvSpPr>
              <p:nvPr/>
            </p:nvSpPr>
            <p:spPr>
              <a:xfrm>
                <a:off x="2375156" y="5473618"/>
                <a:ext cx="1585259" cy="271605"/>
              </a:xfrm>
              <a:prstGeom prst="rect">
                <a:avLst/>
              </a:prstGeom>
              <a:blipFill rotWithShape="0">
                <a:blip r:embed="rId6"/>
                <a:stretch>
                  <a:fillRect l="-3817" t="-36957" b="-56522"/>
                </a:stretch>
              </a:blipFill>
              <a:ln>
                <a:solidFill>
                  <a:schemeClr val="tx1"/>
                </a:solidFill>
              </a:ln>
            </p:spPr>
            <p:txBody>
              <a:bodyPr/>
              <a:lstStyle/>
              <a:p>
                <a:r>
                  <a:rPr lang="ja-JP" altLang="en-US">
                    <a:noFill/>
                  </a:rPr>
                  <a:t> </a:t>
                </a:r>
              </a:p>
            </p:txBody>
          </p:sp>
        </mc:Fallback>
      </mc:AlternateContent>
      <p:sp>
        <p:nvSpPr>
          <p:cNvPr id="26" name="角丸四角形 25"/>
          <p:cNvSpPr/>
          <p:nvPr/>
        </p:nvSpPr>
        <p:spPr bwMode="auto">
          <a:xfrm>
            <a:off x="74056" y="4896271"/>
            <a:ext cx="2196435" cy="501394"/>
          </a:xfrm>
          <a:prstGeom prst="roundRect">
            <a:avLst/>
          </a:prstGeom>
          <a:ln w="25400">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チェーンドクローン</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364685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lang="ja-JP" altLang="en-US" dirty="0"/>
              <a:t>概要</a:t>
            </a:r>
            <a:endParaRPr lang="en-US" altLang="ja-JP" dirty="0"/>
          </a:p>
        </p:txBody>
      </p:sp>
      <p:sp>
        <p:nvSpPr>
          <p:cNvPr id="3" name="コンテンツ プレースホルダー 2"/>
          <p:cNvSpPr>
            <a:spLocks noGrp="1"/>
          </p:cNvSpPr>
          <p:nvPr>
            <p:ph idx="1"/>
          </p:nvPr>
        </p:nvSpPr>
        <p:spPr>
          <a:xfrm>
            <a:off x="457199" y="1196975"/>
            <a:ext cx="8686801" cy="4929188"/>
          </a:xfrm>
        </p:spPr>
        <p:txBody>
          <a:bodyPr/>
          <a:lstStyle/>
          <a:p>
            <a:r>
              <a:rPr kumimoji="1" lang="ja-JP" altLang="en-US" dirty="0" smtClean="0"/>
              <a:t>言語間チェーンドクローン</a:t>
            </a:r>
            <a:r>
              <a:rPr lang="ja-JP" altLang="en-US" dirty="0" smtClean="0"/>
              <a:t>の</a:t>
            </a:r>
            <a:r>
              <a:rPr kumimoji="1" lang="ja-JP" altLang="en-US" dirty="0" smtClean="0"/>
              <a:t>定義</a:t>
            </a:r>
            <a:endParaRPr lang="en-US" altLang="ja-JP" dirty="0"/>
          </a:p>
          <a:p>
            <a:pPr marL="342900" lvl="1" indent="0">
              <a:buNone/>
            </a:pPr>
            <a:r>
              <a:rPr lang="ja-JP" altLang="en-US" sz="2200" dirty="0" smtClean="0"/>
              <a:t>  複数言語ソフトウェアにおける，言語横断の依存関係を持つ</a:t>
            </a:r>
            <a:r>
              <a:rPr lang="en-US" altLang="ja-JP" sz="2200" dirty="0" smtClean="0"/>
              <a:t/>
            </a:r>
            <a:br>
              <a:rPr lang="en-US" altLang="ja-JP" sz="2200" dirty="0" smtClean="0"/>
            </a:br>
            <a:r>
              <a:rPr lang="en-US" altLang="ja-JP" sz="2200" dirty="0" smtClean="0"/>
              <a:t>  </a:t>
            </a:r>
            <a:r>
              <a:rPr lang="ja-JP" altLang="en-US" sz="2200" dirty="0" smtClean="0"/>
              <a:t>コードクローン集合</a:t>
            </a:r>
            <a:endParaRPr lang="en-US" altLang="ja-JP" sz="2200" dirty="0"/>
          </a:p>
          <a:p>
            <a:r>
              <a:rPr lang="ja-JP" altLang="en-US" dirty="0" smtClean="0"/>
              <a:t>言語間チェーンドクローン自動検出手法の提案</a:t>
            </a:r>
            <a:endParaRPr lang="en-US" altLang="ja-JP" dirty="0" smtClean="0"/>
          </a:p>
          <a:p>
            <a:r>
              <a:rPr lang="ja-JP" altLang="en-US" dirty="0"/>
              <a:t>手法</a:t>
            </a:r>
            <a:r>
              <a:rPr lang="ja-JP" altLang="en-US" dirty="0" smtClean="0"/>
              <a:t>に基づいた検出</a:t>
            </a:r>
            <a:r>
              <a:rPr lang="ja-JP" altLang="en-US" dirty="0"/>
              <a:t>ツール</a:t>
            </a:r>
            <a:r>
              <a:rPr lang="ja-JP" altLang="en-US" dirty="0" smtClean="0"/>
              <a:t>の</a:t>
            </a:r>
            <a:r>
              <a:rPr lang="ja-JP" altLang="en-US" dirty="0"/>
              <a:t>実装</a:t>
            </a:r>
            <a:endParaRPr lang="en-US" altLang="ja-JP" dirty="0" smtClean="0"/>
          </a:p>
          <a:p>
            <a:r>
              <a:rPr lang="ja-JP" altLang="en-US" dirty="0" smtClean="0"/>
              <a:t>ケーススタディの実施</a:t>
            </a:r>
            <a:endParaRPr lang="en-US" altLang="ja-JP" dirty="0" smtClean="0"/>
          </a:p>
          <a:p>
            <a:pPr marL="342900" lvl="1" indent="0">
              <a:buNone/>
            </a:pPr>
            <a:r>
              <a:rPr lang="ja-JP" altLang="en-US" sz="2200" dirty="0" smtClean="0"/>
              <a:t>  オープンソースのウェブアプリケーションに対しツールを適用</a:t>
            </a:r>
            <a:endParaRPr lang="en-US" altLang="ja-JP" sz="2200"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8</a:t>
            </a:fld>
            <a:endParaRPr kumimoji="1" lang="ja-JP" altLang="en-US" dirty="0"/>
          </a:p>
        </p:txBody>
      </p:sp>
    </p:spTree>
    <p:extLst>
      <p:ext uri="{BB962C8B-B14F-4D97-AF65-F5344CB8AC3E}">
        <p14:creationId xmlns:p14="http://schemas.microsoft.com/office/powerpoint/2010/main" val="39565879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mj-ea"/>
              </a:rPr>
              <a:t>言語間チェーンドクローン</a:t>
            </a:r>
            <a:r>
              <a:rPr kumimoji="1" lang="en-US" altLang="ja-JP" dirty="0" smtClean="0">
                <a:latin typeface="+mj-ea"/>
              </a:rPr>
              <a:t>: </a:t>
            </a:r>
            <a:r>
              <a:rPr kumimoji="1" lang="ja-JP" altLang="en-US" dirty="0" smtClean="0">
                <a:latin typeface="+mj-ea"/>
              </a:rPr>
              <a:t>定義</a:t>
            </a:r>
            <a:r>
              <a:rPr kumimoji="1" lang="en-US" altLang="ja-JP" dirty="0" smtClean="0">
                <a:latin typeface="+mj-ea"/>
              </a:rPr>
              <a:t>(1/2)</a:t>
            </a:r>
            <a:endParaRPr kumimoji="1" lang="ja-JP" altLang="en-US" dirty="0">
              <a:latin typeface="+mj-ea"/>
            </a:endParaRPr>
          </a:p>
        </p:txBody>
      </p:sp>
      <p:sp>
        <p:nvSpPr>
          <p:cNvPr id="7" name="スライド番号プレースホルダー 6"/>
          <p:cNvSpPr>
            <a:spLocks noGrp="1"/>
          </p:cNvSpPr>
          <p:nvPr>
            <p:ph type="sldNum" sz="quarter" idx="12"/>
          </p:nvPr>
        </p:nvSpPr>
        <p:spPr/>
        <p:txBody>
          <a:bodyPr/>
          <a:lstStyle/>
          <a:p>
            <a:fld id="{B24E575F-AE80-4FDB-9C39-ECDDBAB19842}" type="slidenum">
              <a:rPr kumimoji="1" lang="ja-JP" altLang="en-US" smtClean="0"/>
              <a:t>9</a:t>
            </a:fld>
            <a:endParaRPr kumimoji="1" lang="ja-JP" altLang="en-US" dirty="0"/>
          </a:p>
        </p:txBody>
      </p:sp>
      <p:sp>
        <p:nvSpPr>
          <p:cNvPr id="29" name="角丸四角形 28"/>
          <p:cNvSpPr/>
          <p:nvPr/>
        </p:nvSpPr>
        <p:spPr>
          <a:xfrm>
            <a:off x="1777283" y="4235633"/>
            <a:ext cx="4829574" cy="602815"/>
          </a:xfrm>
          <a:prstGeom prst="round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1777283" y="5731098"/>
            <a:ext cx="4829574" cy="609858"/>
          </a:xfrm>
          <a:prstGeom prst="roundRect">
            <a:avLst/>
          </a:prstGeom>
          <a:no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31" name="正方形/長方形 30"/>
              <p:cNvSpPr/>
              <p:nvPr/>
            </p:nvSpPr>
            <p:spPr>
              <a:xfrm>
                <a:off x="1990312" y="4353059"/>
                <a:ext cx="1770318" cy="358054"/>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31" name="正方形/長方形 30"/>
              <p:cNvSpPr>
                <a:spLocks noRot="1" noChangeAspect="1" noMove="1" noResize="1" noEditPoints="1" noAdjustHandles="1" noChangeArrowheads="1" noChangeShapeType="1" noTextEdit="1"/>
              </p:cNvSpPr>
              <p:nvPr/>
            </p:nvSpPr>
            <p:spPr>
              <a:xfrm>
                <a:off x="1990312" y="4353059"/>
                <a:ext cx="1770318" cy="358054"/>
              </a:xfrm>
              <a:prstGeom prst="rect">
                <a:avLst/>
              </a:prstGeom>
              <a:blipFill rotWithShape="0">
                <a:blip r:embed="rId3"/>
                <a:stretch>
                  <a:fillRect t="-16393" b="-29508"/>
                </a:stretch>
              </a:blipFill>
              <a:ln>
                <a:solidFill>
                  <a:schemeClr val="tx1"/>
                </a:solidFill>
              </a:ln>
            </p:spPr>
            <p:txBody>
              <a:bodyPr/>
              <a:lstStyle/>
              <a:p>
                <a:r>
                  <a:rPr lang="ja-JP" altLang="en-US">
                    <a:noFill/>
                  </a:rPr>
                  <a:t> </a:t>
                </a:r>
              </a:p>
            </p:txBody>
          </p:sp>
        </mc:Fallback>
      </mc:AlternateContent>
      <p:sp>
        <p:nvSpPr>
          <p:cNvPr id="35" name="テキスト ボックス 34"/>
          <p:cNvSpPr txBox="1"/>
          <p:nvPr/>
        </p:nvSpPr>
        <p:spPr>
          <a:xfrm>
            <a:off x="194250" y="4182602"/>
            <a:ext cx="1080745" cy="707886"/>
          </a:xfrm>
          <a:prstGeom prst="rect">
            <a:avLst/>
          </a:prstGeom>
          <a:noFill/>
        </p:spPr>
        <p:txBody>
          <a:bodyPr wrap="none" rtlCol="0">
            <a:spAutoFit/>
          </a:bodyPr>
          <a:lstStyle/>
          <a:p>
            <a:pPr algn="ctr"/>
            <a:r>
              <a:rPr kumimoji="1" lang="ja-JP" altLang="en-US" sz="2000" dirty="0" smtClean="0"/>
              <a:t>クローン</a:t>
            </a:r>
            <a:endParaRPr kumimoji="1" lang="en-US" altLang="ja-JP" sz="2000" dirty="0" smtClean="0"/>
          </a:p>
          <a:p>
            <a:pPr algn="ctr"/>
            <a:r>
              <a:rPr kumimoji="1" lang="ja-JP" altLang="en-US" sz="2000" dirty="0" smtClean="0"/>
              <a:t>セット</a:t>
            </a:r>
            <a:r>
              <a:rPr kumimoji="1" lang="en-US" altLang="ja-JP" sz="2000" dirty="0" smtClean="0"/>
              <a:t>1</a:t>
            </a:r>
            <a:endParaRPr kumimoji="1" lang="ja-JP" altLang="en-US" sz="2000" dirty="0"/>
          </a:p>
        </p:txBody>
      </p:sp>
      <p:sp>
        <p:nvSpPr>
          <p:cNvPr id="36" name="テキスト ボックス 35"/>
          <p:cNvSpPr txBox="1"/>
          <p:nvPr/>
        </p:nvSpPr>
        <p:spPr>
          <a:xfrm>
            <a:off x="197750" y="4919727"/>
            <a:ext cx="1080745" cy="707886"/>
          </a:xfrm>
          <a:prstGeom prst="rect">
            <a:avLst/>
          </a:prstGeom>
          <a:noFill/>
        </p:spPr>
        <p:txBody>
          <a:bodyPr wrap="none" rtlCol="0">
            <a:spAutoFit/>
          </a:bodyPr>
          <a:lstStyle/>
          <a:p>
            <a:pPr algn="ctr"/>
            <a:r>
              <a:rPr kumimoji="1" lang="ja-JP" altLang="en-US" sz="2000" dirty="0" smtClean="0"/>
              <a:t>クローン</a:t>
            </a:r>
            <a:endParaRPr kumimoji="1" lang="en-US" altLang="ja-JP" sz="2000" dirty="0" smtClean="0"/>
          </a:p>
          <a:p>
            <a:pPr algn="ctr"/>
            <a:r>
              <a:rPr kumimoji="1" lang="ja-JP" altLang="en-US" sz="2000" dirty="0" smtClean="0"/>
              <a:t>セット</a:t>
            </a:r>
            <a:r>
              <a:rPr kumimoji="1" lang="en-US" altLang="ja-JP" sz="2000" dirty="0" smtClean="0"/>
              <a:t>2</a:t>
            </a:r>
            <a:endParaRPr kumimoji="1" lang="ja-JP" altLang="en-US" sz="2000" dirty="0"/>
          </a:p>
        </p:txBody>
      </p:sp>
      <mc:AlternateContent xmlns:mc="http://schemas.openxmlformats.org/markup-compatibility/2006" xmlns:a14="http://schemas.microsoft.com/office/drawing/2010/main">
        <mc:Choice Requires="a14">
          <p:sp>
            <p:nvSpPr>
              <p:cNvPr id="37" name="正方形/長方形 36"/>
              <p:cNvSpPr/>
              <p:nvPr/>
            </p:nvSpPr>
            <p:spPr>
              <a:xfrm>
                <a:off x="4527449" y="4353059"/>
                <a:ext cx="1770318" cy="358054"/>
              </a:xfrm>
              <a:prstGeom prst="rect">
                <a:avLst/>
              </a:prstGeom>
              <a:solidFill>
                <a:srgbClr val="FF717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1</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37" name="正方形/長方形 36"/>
              <p:cNvSpPr>
                <a:spLocks noRot="1" noChangeAspect="1" noMove="1" noResize="1" noEditPoints="1" noAdjustHandles="1" noChangeArrowheads="1" noChangeShapeType="1" noTextEdit="1"/>
              </p:cNvSpPr>
              <p:nvPr/>
            </p:nvSpPr>
            <p:spPr>
              <a:xfrm>
                <a:off x="4527449" y="4353059"/>
                <a:ext cx="1770318" cy="358054"/>
              </a:xfrm>
              <a:prstGeom prst="rect">
                <a:avLst/>
              </a:prstGeom>
              <a:blipFill rotWithShape="0">
                <a:blip r:embed="rId4"/>
                <a:stretch>
                  <a:fillRect t="-16393" b="-29508"/>
                </a:stretch>
              </a:blipFill>
              <a:ln>
                <a:solidFill>
                  <a:schemeClr val="tx1"/>
                </a:solidFill>
              </a:ln>
            </p:spPr>
            <p:txBody>
              <a:bodyPr/>
              <a:lstStyle/>
              <a:p>
                <a:r>
                  <a:rPr lang="ja-JP" altLang="en-US">
                    <a:noFill/>
                  </a:rPr>
                  <a:t> </a:t>
                </a:r>
              </a:p>
            </p:txBody>
          </p:sp>
        </mc:Fallback>
      </mc:AlternateContent>
      <p:sp>
        <p:nvSpPr>
          <p:cNvPr id="45" name="角丸四角形 44"/>
          <p:cNvSpPr/>
          <p:nvPr/>
        </p:nvSpPr>
        <p:spPr>
          <a:xfrm>
            <a:off x="1893189" y="5013700"/>
            <a:ext cx="4713668" cy="575729"/>
          </a:xfrm>
          <a:prstGeom prst="roundRect">
            <a:avLst/>
          </a:prstGeom>
          <a:noFill/>
          <a:ln w="254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194249" y="5673695"/>
            <a:ext cx="1080745" cy="707886"/>
          </a:xfrm>
          <a:prstGeom prst="rect">
            <a:avLst/>
          </a:prstGeom>
          <a:noFill/>
        </p:spPr>
        <p:txBody>
          <a:bodyPr wrap="none" rtlCol="0">
            <a:spAutoFit/>
          </a:bodyPr>
          <a:lstStyle/>
          <a:p>
            <a:pPr algn="ctr"/>
            <a:r>
              <a:rPr kumimoji="1" lang="ja-JP" altLang="en-US" sz="2000" dirty="0" smtClean="0"/>
              <a:t>クローン</a:t>
            </a:r>
            <a:endParaRPr kumimoji="1" lang="en-US" altLang="ja-JP" sz="2000" dirty="0" smtClean="0"/>
          </a:p>
          <a:p>
            <a:pPr algn="ctr"/>
            <a:r>
              <a:rPr kumimoji="1" lang="ja-JP" altLang="en-US" sz="2000" dirty="0" smtClean="0"/>
              <a:t>セット</a:t>
            </a:r>
            <a:r>
              <a:rPr kumimoji="1" lang="en-US" altLang="ja-JP" sz="2000" dirty="0" smtClean="0"/>
              <a:t>3</a:t>
            </a:r>
            <a:endParaRPr kumimoji="1" lang="ja-JP" altLang="en-US" sz="2000" dirty="0"/>
          </a:p>
        </p:txBody>
      </p:sp>
      <p:cxnSp>
        <p:nvCxnSpPr>
          <p:cNvPr id="76" name="直線矢印コネクタ 75"/>
          <p:cNvCxnSpPr/>
          <p:nvPr/>
        </p:nvCxnSpPr>
        <p:spPr>
          <a:xfrm flipV="1">
            <a:off x="7328681" y="5910485"/>
            <a:ext cx="1010389" cy="4955"/>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V="1">
            <a:off x="7328681" y="5278010"/>
            <a:ext cx="1010389" cy="4955"/>
          </a:xfrm>
          <a:prstGeom prst="straightConnector1">
            <a:avLst/>
          </a:prstGeom>
          <a:ln w="317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81" name="テキスト ボックス 80"/>
          <p:cNvSpPr txBox="1"/>
          <p:nvPr/>
        </p:nvSpPr>
        <p:spPr>
          <a:xfrm>
            <a:off x="7013070" y="5319854"/>
            <a:ext cx="1980029" cy="400110"/>
          </a:xfrm>
          <a:prstGeom prst="rect">
            <a:avLst/>
          </a:prstGeom>
          <a:noFill/>
        </p:spPr>
        <p:txBody>
          <a:bodyPr wrap="none" rtlCol="0">
            <a:spAutoFit/>
          </a:bodyPr>
          <a:lstStyle/>
          <a:p>
            <a:pPr algn="ctr"/>
            <a:r>
              <a:rPr lang="ja-JP" altLang="en-US" sz="2000" dirty="0" smtClean="0"/>
              <a:t>言語内依存関係</a:t>
            </a:r>
            <a:endParaRPr kumimoji="1" lang="ja-JP" altLang="en-US" sz="2000" dirty="0"/>
          </a:p>
        </p:txBody>
      </p:sp>
      <p:sp>
        <p:nvSpPr>
          <p:cNvPr id="82" name="テキスト ボックス 81"/>
          <p:cNvSpPr txBox="1"/>
          <p:nvPr/>
        </p:nvSpPr>
        <p:spPr>
          <a:xfrm>
            <a:off x="6882527" y="6034306"/>
            <a:ext cx="2236510" cy="400110"/>
          </a:xfrm>
          <a:prstGeom prst="rect">
            <a:avLst/>
          </a:prstGeom>
          <a:noFill/>
        </p:spPr>
        <p:txBody>
          <a:bodyPr wrap="none" rtlCol="0">
            <a:spAutoFit/>
          </a:bodyPr>
          <a:lstStyle/>
          <a:p>
            <a:pPr algn="ctr"/>
            <a:r>
              <a:rPr lang="ja-JP" altLang="en-US" sz="2000" dirty="0" smtClean="0"/>
              <a:t>言語横断依存関係</a:t>
            </a:r>
            <a:endParaRPr kumimoji="1" lang="ja-JP" altLang="en-US" sz="2000" dirty="0"/>
          </a:p>
        </p:txBody>
      </p:sp>
      <p:sp>
        <p:nvSpPr>
          <p:cNvPr id="83" name="コンテンツ プレースホルダー 2"/>
          <p:cNvSpPr>
            <a:spLocks noGrp="1"/>
          </p:cNvSpPr>
          <p:nvPr>
            <p:ph idx="1"/>
          </p:nvPr>
        </p:nvSpPr>
        <p:spPr>
          <a:xfrm>
            <a:off x="457199" y="1196975"/>
            <a:ext cx="8686801" cy="4929188"/>
          </a:xfrm>
        </p:spPr>
        <p:txBody>
          <a:bodyPr/>
          <a:lstStyle/>
          <a:p>
            <a:pPr marL="0" indent="0">
              <a:buNone/>
            </a:pPr>
            <a:r>
              <a:rPr kumimoji="1" lang="ja-JP" altLang="en-US" sz="2200" dirty="0" smtClean="0"/>
              <a:t>複数のクローンセットが与えられたとき，コード片を頂点，</a:t>
            </a:r>
            <a:r>
              <a:rPr kumimoji="1" lang="en-US" altLang="ja-JP" sz="2200" dirty="0" smtClean="0"/>
              <a:t/>
            </a:r>
            <a:br>
              <a:rPr kumimoji="1" lang="en-US" altLang="ja-JP" sz="2200" dirty="0" smtClean="0"/>
            </a:br>
            <a:r>
              <a:rPr kumimoji="1" lang="ja-JP" altLang="en-US" sz="2200" dirty="0" smtClean="0"/>
              <a:t>依存関係を有向辺とする有向グラフを作成し，グラフ中の連結成分を</a:t>
            </a:r>
            <a:r>
              <a:rPr kumimoji="1" lang="en-US" altLang="ja-JP" sz="2200" dirty="0" smtClean="0"/>
              <a:t/>
            </a:r>
            <a:br>
              <a:rPr kumimoji="1" lang="en-US" altLang="ja-JP" sz="2200" dirty="0" smtClean="0"/>
            </a:br>
            <a:r>
              <a:rPr lang="ja-JP" altLang="en-US" sz="2200" dirty="0" smtClean="0"/>
              <a:t>チェーンと定義する</a:t>
            </a:r>
            <a:endParaRPr lang="en-US" altLang="ja-JP" sz="2200" dirty="0" smtClean="0"/>
          </a:p>
        </p:txBody>
      </p:sp>
      <mc:AlternateContent xmlns:mc="http://schemas.openxmlformats.org/markup-compatibility/2006" xmlns:a14="http://schemas.microsoft.com/office/drawing/2010/main">
        <mc:Choice Requires="a14">
          <p:sp>
            <p:nvSpPr>
              <p:cNvPr id="27" name="正方形/長方形 26"/>
              <p:cNvSpPr/>
              <p:nvPr/>
            </p:nvSpPr>
            <p:spPr>
              <a:xfrm>
                <a:off x="2016071" y="5862840"/>
                <a:ext cx="1770318" cy="332301"/>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27" name="正方形/長方形 26"/>
              <p:cNvSpPr>
                <a:spLocks noRot="1" noChangeAspect="1" noMove="1" noResize="1" noEditPoints="1" noAdjustHandles="1" noChangeArrowheads="1" noChangeShapeType="1" noTextEdit="1"/>
              </p:cNvSpPr>
              <p:nvPr/>
            </p:nvSpPr>
            <p:spPr>
              <a:xfrm>
                <a:off x="2016071" y="5862840"/>
                <a:ext cx="1770318" cy="332301"/>
              </a:xfrm>
              <a:prstGeom prst="rect">
                <a:avLst/>
              </a:prstGeom>
              <a:blipFill rotWithShape="0">
                <a:blip r:embed="rId5"/>
                <a:stretch>
                  <a:fillRect t="-21429" b="-3750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8" name="正方形/長方形 27"/>
              <p:cNvSpPr/>
              <p:nvPr/>
            </p:nvSpPr>
            <p:spPr>
              <a:xfrm>
                <a:off x="4549724" y="5862840"/>
                <a:ext cx="1770318" cy="332301"/>
              </a:xfrm>
              <a:prstGeom prst="rect">
                <a:avLst/>
              </a:prstGeom>
              <a:solidFill>
                <a:srgbClr val="BBE0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2</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28" name="正方形/長方形 27"/>
              <p:cNvSpPr>
                <a:spLocks noRot="1" noChangeAspect="1" noMove="1" noResize="1" noEditPoints="1" noAdjustHandles="1" noChangeArrowheads="1" noChangeShapeType="1" noTextEdit="1"/>
              </p:cNvSpPr>
              <p:nvPr/>
            </p:nvSpPr>
            <p:spPr>
              <a:xfrm>
                <a:off x="4549724" y="5862840"/>
                <a:ext cx="1770318" cy="332301"/>
              </a:xfrm>
              <a:prstGeom prst="rect">
                <a:avLst/>
              </a:prstGeom>
              <a:blipFill rotWithShape="0">
                <a:blip r:embed="rId6"/>
                <a:stretch>
                  <a:fillRect t="-21429" b="-37500"/>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4" name="正方形/長方形 33"/>
              <p:cNvSpPr/>
              <p:nvPr/>
            </p:nvSpPr>
            <p:spPr>
              <a:xfrm>
                <a:off x="2016071" y="5131047"/>
                <a:ext cx="1770318" cy="309902"/>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3</m:t>
                        </m:r>
                        <m:r>
                          <a:rPr lang="en-US" altLang="ja-JP" sz="2000" b="0" i="1" smtClean="0">
                            <a:solidFill>
                              <a:schemeClr val="tx1"/>
                            </a:solidFill>
                            <a:latin typeface="Cambria Math" panose="02040503050406030204" pitchFamily="18" charset="0"/>
                          </a:rPr>
                          <m:t>𝑎</m:t>
                        </m:r>
                      </m:sub>
                    </m:sSub>
                  </m:oMath>
                </a14:m>
                <a:endParaRPr kumimoji="1" lang="ja-JP" altLang="en-US" sz="2000" dirty="0">
                  <a:solidFill>
                    <a:schemeClr val="tx1"/>
                  </a:solidFill>
                </a:endParaRPr>
              </a:p>
            </p:txBody>
          </p:sp>
        </mc:Choice>
        <mc:Fallback xmlns="">
          <p:sp>
            <p:nvSpPr>
              <p:cNvPr id="34" name="正方形/長方形 33"/>
              <p:cNvSpPr>
                <a:spLocks noRot="1" noChangeAspect="1" noMove="1" noResize="1" noEditPoints="1" noAdjustHandles="1" noChangeArrowheads="1" noChangeShapeType="1" noTextEdit="1"/>
              </p:cNvSpPr>
              <p:nvPr/>
            </p:nvSpPr>
            <p:spPr>
              <a:xfrm>
                <a:off x="2016071" y="5131047"/>
                <a:ext cx="1770318" cy="309902"/>
              </a:xfrm>
              <a:prstGeom prst="rect">
                <a:avLst/>
              </a:prstGeom>
              <a:blipFill rotWithShape="0">
                <a:blip r:embed="rId7"/>
                <a:stretch>
                  <a:fillRect t="-26415" b="-41509"/>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8" name="正方形/長方形 37"/>
              <p:cNvSpPr/>
              <p:nvPr/>
            </p:nvSpPr>
            <p:spPr>
              <a:xfrm>
                <a:off x="4549724" y="5131047"/>
                <a:ext cx="1770318" cy="309902"/>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コード片</a:t>
                </a:r>
                <a14:m>
                  <m:oMath xmlns:m="http://schemas.openxmlformats.org/officeDocument/2006/math">
                    <m:sSub>
                      <m:sSubPr>
                        <m:ctrlPr>
                          <a:rPr lang="en-US" altLang="ja-JP" sz="2000" b="0" i="1" smtClean="0">
                            <a:solidFill>
                              <a:schemeClr val="tx1"/>
                            </a:solidFill>
                            <a:latin typeface="Cambria Math" panose="02040503050406030204" pitchFamily="18" charset="0"/>
                          </a:rPr>
                        </m:ctrlPr>
                      </m:sSubPr>
                      <m:e>
                        <m:r>
                          <a:rPr lang="en-US" altLang="ja-JP" sz="2000" b="0" i="1" smtClean="0">
                            <a:solidFill>
                              <a:schemeClr val="tx1"/>
                            </a:solidFill>
                            <a:latin typeface="Cambria Math" panose="02040503050406030204" pitchFamily="18" charset="0"/>
                          </a:rPr>
                          <m:t>𝐶𝐹</m:t>
                        </m:r>
                      </m:e>
                      <m:sub>
                        <m:r>
                          <a:rPr lang="en-US" altLang="ja-JP" sz="2000" b="0" i="1" smtClean="0">
                            <a:solidFill>
                              <a:schemeClr val="tx1"/>
                            </a:solidFill>
                            <a:latin typeface="Cambria Math" panose="02040503050406030204" pitchFamily="18" charset="0"/>
                          </a:rPr>
                          <m:t>3</m:t>
                        </m:r>
                        <m:r>
                          <a:rPr lang="en-US" altLang="ja-JP" sz="2000" b="0" i="1" smtClean="0">
                            <a:solidFill>
                              <a:schemeClr val="tx1"/>
                            </a:solidFill>
                            <a:latin typeface="Cambria Math" panose="02040503050406030204" pitchFamily="18" charset="0"/>
                          </a:rPr>
                          <m:t>𝑏</m:t>
                        </m:r>
                      </m:sub>
                    </m:sSub>
                  </m:oMath>
                </a14:m>
                <a:endParaRPr kumimoji="1" lang="ja-JP" altLang="en-US" sz="2000" dirty="0">
                  <a:solidFill>
                    <a:schemeClr val="tx1"/>
                  </a:solidFill>
                </a:endParaRPr>
              </a:p>
            </p:txBody>
          </p:sp>
        </mc:Choice>
        <mc:Fallback xmlns="">
          <p:sp>
            <p:nvSpPr>
              <p:cNvPr id="38" name="正方形/長方形 37"/>
              <p:cNvSpPr>
                <a:spLocks noRot="1" noChangeAspect="1" noMove="1" noResize="1" noEditPoints="1" noAdjustHandles="1" noChangeArrowheads="1" noChangeShapeType="1" noTextEdit="1"/>
              </p:cNvSpPr>
              <p:nvPr/>
            </p:nvSpPr>
            <p:spPr>
              <a:xfrm>
                <a:off x="4549724" y="5131047"/>
                <a:ext cx="1770318" cy="309902"/>
              </a:xfrm>
              <a:prstGeom prst="rect">
                <a:avLst/>
              </a:prstGeom>
              <a:blipFill rotWithShape="0">
                <a:blip r:embed="rId8"/>
                <a:stretch>
                  <a:fillRect t="-26415" b="-41509"/>
                </a:stretch>
              </a:blipFill>
              <a:ln>
                <a:solidFill>
                  <a:schemeClr val="tx1"/>
                </a:solidFill>
              </a:ln>
            </p:spPr>
            <p:txBody>
              <a:bodyPr/>
              <a:lstStyle/>
              <a:p>
                <a:r>
                  <a:rPr lang="ja-JP" altLang="en-US">
                    <a:noFill/>
                  </a:rPr>
                  <a:t> </a:t>
                </a:r>
              </a:p>
            </p:txBody>
          </p:sp>
        </mc:Fallback>
      </mc:AlternateContent>
    </p:spTree>
    <p:extLst>
      <p:ext uri="{BB962C8B-B14F-4D97-AF65-F5344CB8AC3E}">
        <p14:creationId xmlns:p14="http://schemas.microsoft.com/office/powerpoint/2010/main" val="4095408292"/>
      </p:ext>
    </p:extLst>
  </p:cSld>
  <p:clrMapOvr>
    <a:masterClrMapping/>
  </p:clrMapOvr>
  <p:timing>
    <p:tnLst>
      <p:par>
        <p:cTn id="1" dur="indefinite" restart="never" nodeType="tmRoot"/>
      </p:par>
    </p:tnLst>
  </p:timing>
</p:sld>
</file>

<file path=ppt/theme/theme1.xml><?xml version="1.0" encoding="utf-8"?>
<a:theme xmlns:a="http://schemas.openxmlformats.org/drawingml/2006/main" name="テーマ1">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8376112F-2B3A-46E8-94DE-A9D231454545}" vid="{271B6529-E781-473F-ABFC-20B3885087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23405</TotalTime>
  <Words>1908</Words>
  <Application>Microsoft Office PowerPoint</Application>
  <PresentationFormat>画面に合わせる (4:3)</PresentationFormat>
  <Paragraphs>526</Paragraphs>
  <Slides>25</Slides>
  <Notes>25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25</vt:i4>
      </vt:variant>
    </vt:vector>
  </HeadingPairs>
  <TitlesOfParts>
    <vt:vector size="33" baseType="lpstr">
      <vt:lpstr>ＭＳ Ｐゴシック</vt:lpstr>
      <vt:lpstr>Arial</vt:lpstr>
      <vt:lpstr>Calibri</vt:lpstr>
      <vt:lpstr>Cambria Math</vt:lpstr>
      <vt:lpstr>Consolas</vt:lpstr>
      <vt:lpstr>Times New Roman</vt:lpstr>
      <vt:lpstr>Wingdings</vt:lpstr>
      <vt:lpstr>テーマ1</vt:lpstr>
      <vt:lpstr>リファクタリング支援を目的とした言語横断の 依存関係を利用したコードクローン検出法</vt:lpstr>
      <vt:lpstr>コードクローンに対するリファクタリング</vt:lpstr>
      <vt:lpstr>コードクローン検出に関する研究</vt:lpstr>
      <vt:lpstr>言語横断の依存関係を持つコードクローン(1/3)</vt:lpstr>
      <vt:lpstr>言語横断の依存関係を持つコードクローン(2/3)</vt:lpstr>
      <vt:lpstr>言語横断の依存関係を持つコードクローン(3/3)</vt:lpstr>
      <vt:lpstr>チェーンドクローン</vt:lpstr>
      <vt:lpstr>研究概要</vt:lpstr>
      <vt:lpstr>言語間チェーンドクローン: 定義(1/2)</vt:lpstr>
      <vt:lpstr>言語間チェーンドクローン: 定義(1/2)</vt:lpstr>
      <vt:lpstr>言語間チェーンドクローン: 定義(2/2)</vt:lpstr>
      <vt:lpstr>検出手法の概要</vt:lpstr>
      <vt:lpstr>言語間チェーンドクローン検出手法：対象</vt:lpstr>
      <vt:lpstr>ステップ1: 各言語からのコードクローン検出 </vt:lpstr>
      <vt:lpstr>ステップ2: 依存関係解析 </vt:lpstr>
      <vt:lpstr>ステップ3: 言語間チェーンドクローン検出</vt:lpstr>
      <vt:lpstr>ケーススタディ: 概要</vt:lpstr>
      <vt:lpstr>Webogramの機能例</vt:lpstr>
      <vt:lpstr>ケーススタディ: 結果</vt:lpstr>
      <vt:lpstr>ケーススタディ: 検出例(1/2)</vt:lpstr>
      <vt:lpstr>ケーススタディ: 検出例(1/2)</vt:lpstr>
      <vt:lpstr>ケーススタディ: 検出例(1/2)</vt:lpstr>
      <vt:lpstr>ケーススタディ: 検出例(2/2)</vt:lpstr>
      <vt:lpstr>ケーススタディ: 検出例(2/2)</vt:lpstr>
      <vt:lpstr>まとめと今後の課題</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Assessment for Vulnerabilities in Open-Source Software Libraries</dc:title>
  <dc:creator>Yusuke</dc:creator>
  <cp:lastModifiedBy>n-yuuta</cp:lastModifiedBy>
  <cp:revision>2354</cp:revision>
  <cp:lastPrinted>2017-02-13T07:25:19Z</cp:lastPrinted>
  <dcterms:created xsi:type="dcterms:W3CDTF">2016-05-17T10:48:34Z</dcterms:created>
  <dcterms:modified xsi:type="dcterms:W3CDTF">2017-03-06T08:53:16Z</dcterms:modified>
</cp:coreProperties>
</file>